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0"/>
  </p:notesMasterIdLst>
  <p:handoutMasterIdLst>
    <p:handoutMasterId r:id="rId11"/>
  </p:handoutMasterIdLst>
  <p:sldIdLst>
    <p:sldId id="256" r:id="rId2"/>
    <p:sldId id="262" r:id="rId3"/>
    <p:sldId id="263" r:id="rId4"/>
    <p:sldId id="264" r:id="rId5"/>
    <p:sldId id="265" r:id="rId6"/>
    <p:sldId id="266" r:id="rId7"/>
    <p:sldId id="267"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0" d="100"/>
          <a:sy n="80" d="100"/>
        </p:scale>
        <p:origin x="58" y="19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27-Jul-22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27-Jul-22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27-Jul-22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27-Jul-22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27-Jul-22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27-Jul-22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27-Jul-22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27-Jul-22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27-Jul-22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27-Jul-22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QRED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err="1">
                <a:solidFill>
                  <a:srgbClr val="7CEBFF"/>
                </a:solidFill>
              </a:rPr>
              <a:t>Quic</a:t>
            </a:r>
            <a:r>
              <a:rPr lang="en-US" dirty="0">
                <a:solidFill>
                  <a:srgbClr val="7CEBFF"/>
                </a:solidFill>
              </a:rPr>
              <a:t> RTT Estimator using Delay bit</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3838-0FA8-31B2-7B52-E4DD008E29DC}"/>
              </a:ext>
            </a:extLst>
          </p:cNvPr>
          <p:cNvSpPr>
            <a:spLocks noGrp="1"/>
          </p:cNvSpPr>
          <p:nvPr>
            <p:ph type="title"/>
          </p:nvPr>
        </p:nvSpPr>
        <p:spPr/>
        <p:txBody>
          <a:bodyPr/>
          <a:lstStyle/>
          <a:p>
            <a:r>
              <a:rPr lang="en-US" dirty="0"/>
              <a:t>QRED Operation</a:t>
            </a:r>
            <a:endParaRPr lang="LID4096" dirty="0"/>
          </a:p>
        </p:txBody>
      </p:sp>
      <p:sp>
        <p:nvSpPr>
          <p:cNvPr id="3" name="Content Placeholder 2">
            <a:extLst>
              <a:ext uri="{FF2B5EF4-FFF2-40B4-BE49-F238E27FC236}">
                <a16:creationId xmlns:a16="http://schemas.microsoft.com/office/drawing/2014/main" id="{63604885-FC0F-C704-DEC1-480A9FC000D1}"/>
              </a:ext>
            </a:extLst>
          </p:cNvPr>
          <p:cNvSpPr>
            <a:spLocks noGrp="1"/>
          </p:cNvSpPr>
          <p:nvPr>
            <p:ph idx="1"/>
          </p:nvPr>
        </p:nvSpPr>
        <p:spPr/>
        <p:txBody>
          <a:bodyPr/>
          <a:lstStyle/>
          <a:p>
            <a:r>
              <a:rPr lang="en-US" dirty="0"/>
              <a:t>We used Python to implement our QRED due</a:t>
            </a:r>
            <a:br>
              <a:rPr lang="en-US" dirty="0"/>
            </a:br>
            <a:r>
              <a:rPr lang="en-US" dirty="0"/>
              <a:t>to it’s fast development capabilities.</a:t>
            </a:r>
          </a:p>
          <a:p>
            <a:r>
              <a:rPr lang="en-US" dirty="0"/>
              <a:t>We used some code from our last project, QRE,</a:t>
            </a:r>
            <a:br>
              <a:rPr lang="en-US" dirty="0"/>
            </a:br>
            <a:r>
              <a:rPr lang="en-US" dirty="0"/>
              <a:t>(which used the spin bit rather than delay bit).</a:t>
            </a:r>
          </a:p>
          <a:p>
            <a:endParaRPr lang="LID4096" dirty="0"/>
          </a:p>
        </p:txBody>
      </p:sp>
    </p:spTree>
    <p:extLst>
      <p:ext uri="{BB962C8B-B14F-4D97-AF65-F5344CB8AC3E}">
        <p14:creationId xmlns:p14="http://schemas.microsoft.com/office/powerpoint/2010/main" val="418594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1EBF-77BD-D443-18D7-E3A5642B740D}"/>
              </a:ext>
            </a:extLst>
          </p:cNvPr>
          <p:cNvSpPr>
            <a:spLocks noGrp="1"/>
          </p:cNvSpPr>
          <p:nvPr>
            <p:ph type="title"/>
          </p:nvPr>
        </p:nvSpPr>
        <p:spPr/>
        <p:txBody>
          <a:bodyPr/>
          <a:lstStyle/>
          <a:p>
            <a:r>
              <a:rPr lang="en-US" dirty="0"/>
              <a:t>Connection information</a:t>
            </a:r>
            <a:endParaRPr lang="LID4096" dirty="0"/>
          </a:p>
        </p:txBody>
      </p:sp>
      <p:sp>
        <p:nvSpPr>
          <p:cNvPr id="3" name="Content Placeholder 2">
            <a:extLst>
              <a:ext uri="{FF2B5EF4-FFF2-40B4-BE49-F238E27FC236}">
                <a16:creationId xmlns:a16="http://schemas.microsoft.com/office/drawing/2014/main" id="{AFB6DEFF-8A8B-12E9-E1E9-5DCFC49FCD4C}"/>
              </a:ext>
            </a:extLst>
          </p:cNvPr>
          <p:cNvSpPr>
            <a:spLocks noGrp="1"/>
          </p:cNvSpPr>
          <p:nvPr>
            <p:ph idx="1"/>
          </p:nvPr>
        </p:nvSpPr>
        <p:spPr/>
        <p:txBody>
          <a:bodyPr/>
          <a:lstStyle/>
          <a:p>
            <a:r>
              <a:rPr lang="en-US" dirty="0"/>
              <a:t>In order to keep track of the connections our QRED detected, we used a class called </a:t>
            </a:r>
            <a:r>
              <a:rPr lang="en-US" dirty="0" err="1"/>
              <a:t>ConnInfo</a:t>
            </a:r>
            <a:r>
              <a:rPr lang="en-US" dirty="0"/>
              <a:t>.</a:t>
            </a:r>
          </a:p>
          <a:p>
            <a:r>
              <a:rPr lang="en-US" dirty="0"/>
              <a:t>An instance of </a:t>
            </a:r>
            <a:r>
              <a:rPr lang="en-US" dirty="0" err="1"/>
              <a:t>ConnInfo</a:t>
            </a:r>
            <a:r>
              <a:rPr lang="en-US" dirty="0"/>
              <a:t> is used for every connection and has fields (current RTT estimation, last timestamp of delay bit and all RTT measurements) to keep track of the connection RTT and help print and log the information of the connection for further research.</a:t>
            </a:r>
            <a:endParaRPr lang="LID4096" dirty="0"/>
          </a:p>
        </p:txBody>
      </p:sp>
      <p:pic>
        <p:nvPicPr>
          <p:cNvPr id="7" name="Picture 6">
            <a:extLst>
              <a:ext uri="{FF2B5EF4-FFF2-40B4-BE49-F238E27FC236}">
                <a16:creationId xmlns:a16="http://schemas.microsoft.com/office/drawing/2014/main" id="{489393B1-F302-0B2C-2E76-3C42651AE38E}"/>
              </a:ext>
            </a:extLst>
          </p:cNvPr>
          <p:cNvPicPr>
            <a:picLocks noChangeAspect="1"/>
          </p:cNvPicPr>
          <p:nvPr/>
        </p:nvPicPr>
        <p:blipFill>
          <a:blip r:embed="rId2"/>
          <a:stretch>
            <a:fillRect/>
          </a:stretch>
        </p:blipFill>
        <p:spPr>
          <a:xfrm>
            <a:off x="2252125" y="5049061"/>
            <a:ext cx="7687748" cy="809738"/>
          </a:xfrm>
          <a:prstGeom prst="rect">
            <a:avLst/>
          </a:prstGeom>
        </p:spPr>
      </p:pic>
    </p:spTree>
    <p:extLst>
      <p:ext uri="{BB962C8B-B14F-4D97-AF65-F5344CB8AC3E}">
        <p14:creationId xmlns:p14="http://schemas.microsoft.com/office/powerpoint/2010/main" val="419089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FDB8-5E4C-4651-5623-9B0C4E9B6C98}"/>
              </a:ext>
            </a:extLst>
          </p:cNvPr>
          <p:cNvSpPr>
            <a:spLocks noGrp="1"/>
          </p:cNvSpPr>
          <p:nvPr>
            <p:ph type="title"/>
          </p:nvPr>
        </p:nvSpPr>
        <p:spPr/>
        <p:txBody>
          <a:bodyPr/>
          <a:lstStyle/>
          <a:p>
            <a:r>
              <a:rPr lang="en-US" dirty="0"/>
              <a:t>Connections’ Dictionary</a:t>
            </a:r>
            <a:endParaRPr lang="LID4096" dirty="0"/>
          </a:p>
        </p:txBody>
      </p:sp>
      <p:sp>
        <p:nvSpPr>
          <p:cNvPr id="3" name="Content Placeholder 2">
            <a:extLst>
              <a:ext uri="{FF2B5EF4-FFF2-40B4-BE49-F238E27FC236}">
                <a16:creationId xmlns:a16="http://schemas.microsoft.com/office/drawing/2014/main" id="{EDBED395-5072-A31B-173D-673277FB957F}"/>
              </a:ext>
            </a:extLst>
          </p:cNvPr>
          <p:cNvSpPr>
            <a:spLocks noGrp="1"/>
          </p:cNvSpPr>
          <p:nvPr>
            <p:ph idx="1"/>
          </p:nvPr>
        </p:nvSpPr>
        <p:spPr/>
        <p:txBody>
          <a:bodyPr/>
          <a:lstStyle/>
          <a:p>
            <a:r>
              <a:rPr lang="en-US" dirty="0"/>
              <a:t>We used a Python dictionary to store all of our </a:t>
            </a:r>
            <a:r>
              <a:rPr lang="en-US" dirty="0" err="1"/>
              <a:t>ConnInfos</a:t>
            </a:r>
            <a:r>
              <a:rPr lang="en-US" dirty="0"/>
              <a:t>.</a:t>
            </a:r>
          </a:p>
          <a:p>
            <a:pPr marL="0" indent="0">
              <a:buNone/>
            </a:pPr>
            <a:endParaRPr lang="LID4096" dirty="0"/>
          </a:p>
        </p:txBody>
      </p:sp>
      <p:pic>
        <p:nvPicPr>
          <p:cNvPr id="9" name="Picture 8">
            <a:extLst>
              <a:ext uri="{FF2B5EF4-FFF2-40B4-BE49-F238E27FC236}">
                <a16:creationId xmlns:a16="http://schemas.microsoft.com/office/drawing/2014/main" id="{A9F2580A-E80B-0AC2-928B-A65A062639E4}"/>
              </a:ext>
            </a:extLst>
          </p:cNvPr>
          <p:cNvPicPr>
            <a:picLocks noChangeAspect="1"/>
          </p:cNvPicPr>
          <p:nvPr/>
        </p:nvPicPr>
        <p:blipFill>
          <a:blip r:embed="rId2"/>
          <a:stretch>
            <a:fillRect/>
          </a:stretch>
        </p:blipFill>
        <p:spPr>
          <a:xfrm>
            <a:off x="2790362" y="4525113"/>
            <a:ext cx="6611273" cy="1333686"/>
          </a:xfrm>
          <a:prstGeom prst="rect">
            <a:avLst/>
          </a:prstGeom>
        </p:spPr>
      </p:pic>
    </p:spTree>
    <p:extLst>
      <p:ext uri="{BB962C8B-B14F-4D97-AF65-F5344CB8AC3E}">
        <p14:creationId xmlns:p14="http://schemas.microsoft.com/office/powerpoint/2010/main" val="203545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E35C-9506-AB99-024D-DE62AF585F15}"/>
              </a:ext>
            </a:extLst>
          </p:cNvPr>
          <p:cNvSpPr>
            <a:spLocks noGrp="1"/>
          </p:cNvSpPr>
          <p:nvPr>
            <p:ph type="title"/>
          </p:nvPr>
        </p:nvSpPr>
        <p:spPr/>
        <p:txBody>
          <a:bodyPr/>
          <a:lstStyle/>
          <a:p>
            <a:r>
              <a:rPr lang="en-US" dirty="0" err="1"/>
              <a:t>PyShark</a:t>
            </a:r>
            <a:endParaRPr lang="LID4096" dirty="0"/>
          </a:p>
        </p:txBody>
      </p:sp>
      <p:sp>
        <p:nvSpPr>
          <p:cNvPr id="3" name="Content Placeholder 2">
            <a:extLst>
              <a:ext uri="{FF2B5EF4-FFF2-40B4-BE49-F238E27FC236}">
                <a16:creationId xmlns:a16="http://schemas.microsoft.com/office/drawing/2014/main" id="{F6EE8D9E-5059-1112-F7DD-34FDC6B6750D}"/>
              </a:ext>
            </a:extLst>
          </p:cNvPr>
          <p:cNvSpPr>
            <a:spLocks noGrp="1"/>
          </p:cNvSpPr>
          <p:nvPr>
            <p:ph idx="1"/>
          </p:nvPr>
        </p:nvSpPr>
        <p:spPr/>
        <p:txBody>
          <a:bodyPr/>
          <a:lstStyle/>
          <a:p>
            <a:r>
              <a:rPr lang="en-US" dirty="0"/>
              <a:t>We used </a:t>
            </a:r>
            <a:r>
              <a:rPr lang="en-US" dirty="0" err="1"/>
              <a:t>Pyshark</a:t>
            </a:r>
            <a:r>
              <a:rPr lang="en-US" dirty="0"/>
              <a:t> (a Python API for Wireshark) to catch and dissect packets</a:t>
            </a:r>
            <a:endParaRPr lang="LID4096" dirty="0"/>
          </a:p>
        </p:txBody>
      </p:sp>
      <p:pic>
        <p:nvPicPr>
          <p:cNvPr id="5" name="Picture 4">
            <a:extLst>
              <a:ext uri="{FF2B5EF4-FFF2-40B4-BE49-F238E27FC236}">
                <a16:creationId xmlns:a16="http://schemas.microsoft.com/office/drawing/2014/main" id="{E762B093-DEB6-B626-F73D-2618DD88310B}"/>
              </a:ext>
            </a:extLst>
          </p:cNvPr>
          <p:cNvPicPr>
            <a:picLocks noChangeAspect="1"/>
          </p:cNvPicPr>
          <p:nvPr/>
        </p:nvPicPr>
        <p:blipFill>
          <a:blip r:embed="rId2"/>
          <a:stretch>
            <a:fillRect/>
          </a:stretch>
        </p:blipFill>
        <p:spPr>
          <a:xfrm>
            <a:off x="1928230" y="4437126"/>
            <a:ext cx="8335538" cy="1886213"/>
          </a:xfrm>
          <a:prstGeom prst="rect">
            <a:avLst/>
          </a:prstGeom>
        </p:spPr>
      </p:pic>
    </p:spTree>
    <p:extLst>
      <p:ext uri="{BB962C8B-B14F-4D97-AF65-F5344CB8AC3E}">
        <p14:creationId xmlns:p14="http://schemas.microsoft.com/office/powerpoint/2010/main" val="137177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ED8B-EDB5-93D0-201C-5E523F15B710}"/>
              </a:ext>
            </a:extLst>
          </p:cNvPr>
          <p:cNvSpPr>
            <a:spLocks noGrp="1"/>
          </p:cNvSpPr>
          <p:nvPr>
            <p:ph type="title"/>
          </p:nvPr>
        </p:nvSpPr>
        <p:spPr/>
        <p:txBody>
          <a:bodyPr/>
          <a:lstStyle/>
          <a:p>
            <a:r>
              <a:rPr lang="en-US" dirty="0"/>
              <a:t>Main Operation</a:t>
            </a:r>
            <a:endParaRPr lang="LID4096" dirty="0"/>
          </a:p>
        </p:txBody>
      </p:sp>
      <p:sp>
        <p:nvSpPr>
          <p:cNvPr id="3" name="Content Placeholder 2">
            <a:extLst>
              <a:ext uri="{FF2B5EF4-FFF2-40B4-BE49-F238E27FC236}">
                <a16:creationId xmlns:a16="http://schemas.microsoft.com/office/drawing/2014/main" id="{33597D54-D353-4F71-4B3D-E1B58FE5DB9B}"/>
              </a:ext>
            </a:extLst>
          </p:cNvPr>
          <p:cNvSpPr>
            <a:spLocks noGrp="1"/>
          </p:cNvSpPr>
          <p:nvPr>
            <p:ph idx="1"/>
          </p:nvPr>
        </p:nvSpPr>
        <p:spPr/>
        <p:txBody>
          <a:bodyPr/>
          <a:lstStyle/>
          <a:p>
            <a:r>
              <a:rPr lang="en-US" dirty="0"/>
              <a:t>The main function, </a:t>
            </a:r>
            <a:r>
              <a:rPr lang="en-US" dirty="0" err="1"/>
              <a:t>process_quic_layer</a:t>
            </a:r>
            <a:r>
              <a:rPr lang="en-US" dirty="0"/>
              <a:t>, takes a </a:t>
            </a:r>
            <a:r>
              <a:rPr lang="en-US" dirty="0" err="1"/>
              <a:t>quic</a:t>
            </a:r>
            <a:r>
              <a:rPr lang="en-US" dirty="0"/>
              <a:t> packet and dissect it.</a:t>
            </a:r>
          </a:p>
          <a:p>
            <a:r>
              <a:rPr lang="en-US" dirty="0"/>
              <a:t>All relevant information is updated in the connections’ dictionary.</a:t>
            </a:r>
            <a:endParaRPr lang="LID4096" dirty="0"/>
          </a:p>
        </p:txBody>
      </p:sp>
    </p:spTree>
    <p:extLst>
      <p:ext uri="{BB962C8B-B14F-4D97-AF65-F5344CB8AC3E}">
        <p14:creationId xmlns:p14="http://schemas.microsoft.com/office/powerpoint/2010/main" val="322858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82FD-C1A6-0957-9105-C02047640A08}"/>
              </a:ext>
            </a:extLst>
          </p:cNvPr>
          <p:cNvSpPr>
            <a:spLocks noGrp="1"/>
          </p:cNvSpPr>
          <p:nvPr>
            <p:ph type="title"/>
          </p:nvPr>
        </p:nvSpPr>
        <p:spPr/>
        <p:txBody>
          <a:bodyPr/>
          <a:lstStyle/>
          <a:p>
            <a:r>
              <a:rPr lang="en-US" dirty="0"/>
              <a:t>Stopping The QRED</a:t>
            </a:r>
            <a:endParaRPr lang="LID4096" dirty="0"/>
          </a:p>
        </p:txBody>
      </p:sp>
      <p:sp>
        <p:nvSpPr>
          <p:cNvPr id="3" name="Content Placeholder 2">
            <a:extLst>
              <a:ext uri="{FF2B5EF4-FFF2-40B4-BE49-F238E27FC236}">
                <a16:creationId xmlns:a16="http://schemas.microsoft.com/office/drawing/2014/main" id="{9A6BE745-9C9A-8D83-4B9B-52939E8F7F62}"/>
              </a:ext>
            </a:extLst>
          </p:cNvPr>
          <p:cNvSpPr>
            <a:spLocks noGrp="1"/>
          </p:cNvSpPr>
          <p:nvPr>
            <p:ph idx="1"/>
          </p:nvPr>
        </p:nvSpPr>
        <p:spPr/>
        <p:txBody>
          <a:bodyPr/>
          <a:lstStyle/>
          <a:p>
            <a:r>
              <a:rPr lang="en-US" dirty="0"/>
              <a:t>Stopping the QRED is done by sending a Keyboard Interrupt to it (</a:t>
            </a:r>
            <a:r>
              <a:rPr lang="en-US" dirty="0" err="1"/>
              <a:t>Ctrl+C</a:t>
            </a:r>
            <a:r>
              <a:rPr lang="en-US" dirty="0"/>
              <a:t>).</a:t>
            </a:r>
          </a:p>
          <a:p>
            <a:r>
              <a:rPr lang="en-US" dirty="0"/>
              <a:t>When the QRED is stopped, it prints the information of all the connections it caught</a:t>
            </a:r>
            <a:br>
              <a:rPr lang="en-US" dirty="0"/>
            </a:br>
            <a:r>
              <a:rPr lang="en-US" dirty="0"/>
              <a:t>to the main screen, to a general log file and to a special log file for each connection (which</a:t>
            </a:r>
            <a:br>
              <a:rPr lang="en-US" dirty="0"/>
            </a:br>
            <a:r>
              <a:rPr lang="en-US" dirty="0"/>
              <a:t>is more detailed).</a:t>
            </a:r>
            <a:endParaRPr lang="LID4096" dirty="0"/>
          </a:p>
        </p:txBody>
      </p:sp>
      <p:pic>
        <p:nvPicPr>
          <p:cNvPr id="5" name="Picture 4">
            <a:extLst>
              <a:ext uri="{FF2B5EF4-FFF2-40B4-BE49-F238E27FC236}">
                <a16:creationId xmlns:a16="http://schemas.microsoft.com/office/drawing/2014/main" id="{50DD5676-798E-8750-6F76-77EE79FAF459}"/>
              </a:ext>
            </a:extLst>
          </p:cNvPr>
          <p:cNvPicPr>
            <a:picLocks noChangeAspect="1"/>
          </p:cNvPicPr>
          <p:nvPr/>
        </p:nvPicPr>
        <p:blipFill>
          <a:blip r:embed="rId2"/>
          <a:stretch>
            <a:fillRect/>
          </a:stretch>
        </p:blipFill>
        <p:spPr>
          <a:xfrm>
            <a:off x="1470966" y="4917092"/>
            <a:ext cx="9250066" cy="1095528"/>
          </a:xfrm>
          <a:prstGeom prst="rect">
            <a:avLst/>
          </a:prstGeom>
        </p:spPr>
      </p:pic>
    </p:spTree>
    <p:extLst>
      <p:ext uri="{BB962C8B-B14F-4D97-AF65-F5344CB8AC3E}">
        <p14:creationId xmlns:p14="http://schemas.microsoft.com/office/powerpoint/2010/main" val="189750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3" name="TextBox 12">
            <a:extLst>
              <a:ext uri="{FF2B5EF4-FFF2-40B4-BE49-F238E27FC236}">
                <a16:creationId xmlns:a16="http://schemas.microsoft.com/office/drawing/2014/main" id="{45F77093-1BA2-4DCE-D1BA-8AAB4D339124}"/>
              </a:ext>
            </a:extLst>
          </p:cNvPr>
          <p:cNvSpPr txBox="1"/>
          <p:nvPr/>
        </p:nvSpPr>
        <p:spPr>
          <a:xfrm>
            <a:off x="8296275" y="3409950"/>
            <a:ext cx="3081576" cy="1477328"/>
          </a:xfrm>
          <a:prstGeom prst="rect">
            <a:avLst/>
          </a:prstGeom>
          <a:noFill/>
        </p:spPr>
        <p:txBody>
          <a:bodyPr wrap="square" rtlCol="0">
            <a:spAutoFit/>
          </a:bodyPr>
          <a:lstStyle/>
          <a:p>
            <a:r>
              <a:rPr lang="en-US" dirty="0">
                <a:solidFill>
                  <a:schemeClr val="bg1"/>
                </a:solidFill>
                <a:latin typeface="+mj-lt"/>
              </a:rPr>
              <a:t>Nadav Mordechai</a:t>
            </a:r>
          </a:p>
          <a:p>
            <a:r>
              <a:rPr lang="en-US" dirty="0">
                <a:solidFill>
                  <a:schemeClr val="bg1"/>
                </a:solidFill>
                <a:latin typeface="+mj-lt"/>
              </a:rPr>
              <a:t>Yogev Ron</a:t>
            </a:r>
          </a:p>
          <a:p>
            <a:endParaRPr lang="en-US" dirty="0">
              <a:solidFill>
                <a:schemeClr val="bg1"/>
              </a:solidFill>
              <a:latin typeface="+mj-lt"/>
            </a:endParaRPr>
          </a:p>
          <a:p>
            <a:r>
              <a:rPr lang="en-US" dirty="0">
                <a:solidFill>
                  <a:schemeClr val="bg1"/>
                </a:solidFill>
                <a:latin typeface="+mj-lt"/>
              </a:rPr>
              <a:t>Instructed By:</a:t>
            </a:r>
          </a:p>
          <a:p>
            <a:r>
              <a:rPr lang="en-US" dirty="0">
                <a:solidFill>
                  <a:schemeClr val="bg1"/>
                </a:solidFill>
                <a:latin typeface="+mj-lt"/>
              </a:rPr>
              <a:t>Eran Tavor</a:t>
            </a:r>
            <a:endParaRPr lang="LID4096" dirty="0">
              <a:solidFill>
                <a:schemeClr val="bg1"/>
              </a:solidFill>
              <a:latin typeface="+mj-lt"/>
            </a:endParaRPr>
          </a:p>
        </p:txBody>
      </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261</TotalTime>
  <Words>254</Words>
  <Application>Microsoft Office PowerPoint</Application>
  <PresentationFormat>Widescreen</PresentationFormat>
  <Paragraphs>26</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Wingdings 2</vt:lpstr>
      <vt:lpstr>Dividend</vt:lpstr>
      <vt:lpstr>QRED</vt:lpstr>
      <vt:lpstr>QRED Operation</vt:lpstr>
      <vt:lpstr>Connection information</vt:lpstr>
      <vt:lpstr>Connections’ Dictionary</vt:lpstr>
      <vt:lpstr>PyShark</vt:lpstr>
      <vt:lpstr>Main Operation</vt:lpstr>
      <vt:lpstr>Stopping The QRED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QRED</dc:title>
  <dc:creator>Nadav Mordechai</dc:creator>
  <cp:lastModifiedBy>Nadav Mordechai</cp:lastModifiedBy>
  <cp:revision>4</cp:revision>
  <dcterms:created xsi:type="dcterms:W3CDTF">2022-07-27T18:16:07Z</dcterms:created>
  <dcterms:modified xsi:type="dcterms:W3CDTF">2022-07-27T22:37:34Z</dcterms:modified>
</cp:coreProperties>
</file>