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898100" cy="37404675"/>
  <p:notesSz cx="37404675" cy="22898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6" initials="5" lastIdx="1" clrIdx="0">
    <p:extLst>
      <p:ext uri="{19B8F6BF-5375-455C-9EA6-DF929625EA0E}">
        <p15:presenceInfo xmlns:p15="http://schemas.microsoft.com/office/powerpoint/2012/main" userId="50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79FB"/>
    <a:srgbClr val="6F59FA"/>
    <a:srgbClr val="828EEA"/>
    <a:srgbClr val="E2E5FA"/>
    <a:srgbClr val="4F64DF"/>
    <a:srgbClr val="D4F4FC"/>
    <a:srgbClr val="42D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99" autoAdjust="0"/>
    <p:restoredTop sz="94409" autoAdjust="0"/>
  </p:normalViewPr>
  <p:slideViewPr>
    <p:cSldViewPr>
      <p:cViewPr>
        <p:scale>
          <a:sx n="50" d="100"/>
          <a:sy n="50" d="100"/>
        </p:scale>
        <p:origin x="821" y="29"/>
      </p:cViewPr>
      <p:guideLst>
        <p:guide orient="horz" pos="21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924050" y="5214937"/>
            <a:ext cx="815139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소      속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｜ </a:t>
            </a:r>
            <a:r>
              <a:rPr lang="en-US" altLang="ko-KR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AI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소프트웨어학과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  </a:t>
            </a:r>
            <a:endParaRPr lang="en-US" b="1" dirty="0">
              <a:ea typeface="문체부 제목 돋음체" panose="020B0609000101010101" pitchFamily="49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4051" y="6135575"/>
            <a:ext cx="815139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분      야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｜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LLM,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헬스케어</a:t>
            </a:r>
            <a:endParaRPr lang="en-US" b="1" dirty="0">
              <a:ea typeface="문체부 제목 돋음체" panose="020B0609000101010101" pitchFamily="49" charset="-127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11663369" y="5214937"/>
            <a:ext cx="885348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팀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    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명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 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｜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 YAMAMOTO MASAHIRO</a:t>
            </a:r>
            <a:r>
              <a:rPr lang="ja-JP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卍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</a:t>
            </a:r>
            <a:endParaRPr lang="en-US" b="1" dirty="0">
              <a:ea typeface="문체부 제목 돋음체" panose="020B0609000101010101" pitchFamily="49" charset="-127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11665371" y="6135574"/>
            <a:ext cx="9308678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팀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     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원</a:t>
            </a:r>
            <a:r>
              <a:rPr 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  </a:t>
            </a:r>
            <a:r>
              <a:rPr lang="ko-KR" altLang="en-US" sz="40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｜ </a:t>
            </a:r>
            <a:r>
              <a:rPr lang="ko-KR" altLang="en-US" sz="28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김 대양</a:t>
            </a:r>
            <a:r>
              <a:rPr lang="en-US" altLang="ko-KR" sz="28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, </a:t>
            </a:r>
            <a:r>
              <a:rPr lang="ko-KR" altLang="en-US" sz="28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아베 타카노부</a:t>
            </a:r>
            <a:r>
              <a:rPr lang="en-US" altLang="ko-KR" sz="28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, </a:t>
            </a:r>
            <a:r>
              <a:rPr lang="ko-KR" altLang="en-US" sz="2800" b="1" kern="0" spc="-100" dirty="0">
                <a:solidFill>
                  <a:srgbClr val="3A96E4"/>
                </a:solidFill>
                <a:latin typeface="NanumSquareRoundOTF ExtraBold" pitchFamily="34" charset="0"/>
                <a:ea typeface="문체부 제목 돋음체" panose="020B0609000101010101" pitchFamily="49" charset="-127"/>
                <a:cs typeface="NanumSquareRoundOTF ExtraBold" pitchFamily="34" charset="0"/>
              </a:rPr>
              <a:t>아타케 마사아키</a:t>
            </a:r>
            <a:endParaRPr lang="en-US" b="1" dirty="0">
              <a:ea typeface="문체부 제목 돋음체" panose="020B0609000101010101" pitchFamily="49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3225" y="419099"/>
            <a:ext cx="9421976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ker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  <a:cs typeface="a Astro Space" pitchFamily="34" charset="0"/>
              </a:rPr>
              <a:t>2024 </a:t>
            </a:r>
            <a:r>
              <a:rPr lang="en-US" sz="50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  <a:cs typeface="a Astro Space" pitchFamily="34" charset="0"/>
              </a:rPr>
              <a:t>AI</a:t>
            </a:r>
            <a:r>
              <a:rPr lang="ko-KR" altLang="en-US" sz="50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  <a:cs typeface="a Astro Space" pitchFamily="34" charset="0"/>
              </a:rPr>
              <a:t>소프트웨어학과 </a:t>
            </a:r>
            <a:r>
              <a:rPr lang="ko-KR" altLang="en-US" sz="5000" kern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  <a:cs typeface="a Astro Space" pitchFamily="34" charset="0"/>
              </a:rPr>
              <a:t>학술제</a:t>
            </a:r>
            <a:endParaRPr lang="en-US" altLang="ko-KR" sz="5000" kern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 Astro Space" pitchFamily="34" charset="0"/>
              <a:ea typeface="문체부 제목 돋음체" panose="020B0609000101010101" pitchFamily="49" charset="-127"/>
              <a:cs typeface="a Astro Space" pitchFamily="34" charset="0"/>
            </a:endParaRPr>
          </a:p>
          <a:p>
            <a:r>
              <a:rPr lang="en-US" sz="50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</a:rPr>
              <a:t>SW</a:t>
            </a:r>
            <a:r>
              <a:rPr lang="ko-KR" altLang="en-US" sz="50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 Astro Space" pitchFamily="34" charset="0"/>
                <a:ea typeface="문체부 제목 돋음체" panose="020B0609000101010101" pitchFamily="49" charset="-127"/>
              </a:rPr>
              <a:t>프로젝트 경진대회</a:t>
            </a:r>
            <a:endParaRPr lang="en-US" sz="5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문체부 제목 돋음체" panose="020B0609000101010101" pitchFamily="49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700362" y="7043737"/>
            <a:ext cx="19404000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700361" y="8415337"/>
            <a:ext cx="9424927" cy="4876800"/>
          </a:xfrm>
          <a:prstGeom prst="rect">
            <a:avLst/>
          </a:prstGeom>
          <a:solidFill>
            <a:srgbClr val="E2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680306" y="8415337"/>
            <a:ext cx="9424927" cy="4876800"/>
          </a:xfrm>
          <a:prstGeom prst="rect">
            <a:avLst/>
          </a:prstGeom>
          <a:solidFill>
            <a:srgbClr val="E2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719411" y="8516362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  <a:ea typeface="문체부 돋음체" panose="020B0609000101010101" pitchFamily="49" charset="-127"/>
              </a:rPr>
              <a:t>연구</a:t>
            </a:r>
            <a:r>
              <a:rPr lang="en-US" altLang="ko-KR" sz="2800" dirty="0">
                <a:solidFill>
                  <a:srgbClr val="002060"/>
                </a:solidFill>
                <a:ea typeface="문체부 돋음체" panose="020B0609000101010101" pitchFamily="49" charset="-127"/>
              </a:rPr>
              <a:t>/</a:t>
            </a:r>
            <a:r>
              <a:rPr lang="ko-KR" altLang="en-US" sz="2800" dirty="0">
                <a:solidFill>
                  <a:srgbClr val="002060"/>
                </a:solidFill>
                <a:ea typeface="문체부 돋음체" panose="020B0609000101010101" pitchFamily="49" charset="-127"/>
              </a:rPr>
              <a:t>개</a:t>
            </a:r>
            <a:endParaRPr lang="en-US" altLang="ko-KR" sz="2800">
              <a:solidFill>
                <a:srgbClr val="002060"/>
              </a:solidFill>
              <a:ea typeface="문체부 돋음체" panose="020B0609000101010101" pitchFamily="49" charset="-127"/>
            </a:endParaRPr>
          </a:p>
          <a:p>
            <a:r>
              <a:rPr lang="ko-KR" altLang="en-US" sz="2800">
                <a:solidFill>
                  <a:srgbClr val="002060"/>
                </a:solidFill>
                <a:ea typeface="문체부 돋음체" panose="020B0609000101010101" pitchFamily="49" charset="-127"/>
              </a:rPr>
              <a:t>발 </a:t>
            </a:r>
            <a:r>
              <a:rPr lang="ko-KR" altLang="en-US" sz="2800" dirty="0">
                <a:solidFill>
                  <a:srgbClr val="002060"/>
                </a:solidFill>
                <a:ea typeface="문체부 돋음체" panose="020B0609000101010101" pitchFamily="49" charset="-127"/>
              </a:rPr>
              <a:t>목적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80305" y="8516362"/>
            <a:ext cx="951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  <a:ea typeface="문체부 돋음체" panose="020B0609000101010101" pitchFamily="49" charset="-127"/>
              </a:rPr>
              <a:t>기존에 있는 사이트와의 차이점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45118" y="9405015"/>
            <a:ext cx="8915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2060"/>
                </a:solidFill>
              </a:rPr>
              <a:t>▶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혈자리는 현재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질병에 따라 민감하게 반응하는 피부 위치와 경혈이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70%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이상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“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 확인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간단하게 지압을 함으로써 몸 상태에 대해서 조금이나마 긍정적인 효과를 볼 수 있을 것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2800" dirty="0">
              <a:solidFill>
                <a:srgbClr val="002060"/>
              </a:solidFill>
            </a:endParaRPr>
          </a:p>
          <a:p>
            <a:r>
              <a:rPr lang="ko-KR" altLang="en-US" sz="2800" dirty="0">
                <a:solidFill>
                  <a:srgbClr val="002060"/>
                </a:solidFill>
              </a:rPr>
              <a:t>▶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증상에 따라 추천을 해주는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사이트를 개발함으로써 맞춤형 지압이 가능하도록 </a:t>
            </a:r>
            <a:r>
              <a:rPr lang="ko-KR" altLang="en-US" sz="2400" kern="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정보를 제공</a:t>
            </a:r>
            <a:endParaRPr lang="en-US" altLang="ko-KR" sz="2400" dirty="0">
              <a:solidFill>
                <a:srgbClr val="00206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74463" y="9372325"/>
            <a:ext cx="85628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▶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400" b="0" i="0" u="none" strike="noStrike" dirty="0">
                <a:solidFill>
                  <a:schemeClr val="tx2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챗봇 서비스 </a:t>
            </a:r>
            <a:r>
              <a:rPr lang="ko-KR" altLang="en-US" sz="2400" b="0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형식</a:t>
            </a:r>
            <a:r>
              <a:rPr lang="ko-KR" altLang="en-US" sz="2400" dirty="0">
                <a:solidFill>
                  <a:schemeClr val="tx2">
                    <a:lumMod val="75000"/>
                  </a:schemeClr>
                </a:solidFill>
              </a:rPr>
              <a:t>이므로 </a:t>
            </a:r>
            <a:r>
              <a:rPr lang="ko-KR" altLang="en-US" sz="2400" dirty="0">
                <a:solidFill>
                  <a:srgbClr val="002060"/>
                </a:solidFill>
              </a:rPr>
              <a:t>쉽게필요한 혈자리를 찾을 수 있으며 사용자의 질문에 맞는 형식으로 사용</a:t>
            </a:r>
            <a:endParaRPr lang="en-US" altLang="ko-KR" sz="2400" dirty="0">
              <a:solidFill>
                <a:srgbClr val="002060"/>
              </a:solidFill>
            </a:endParaRPr>
          </a:p>
          <a:p>
            <a:endParaRPr lang="en-US" altLang="ko-KR" sz="2400" dirty="0">
              <a:solidFill>
                <a:srgbClr val="002060"/>
              </a:solidFill>
            </a:endParaRPr>
          </a:p>
          <a:p>
            <a:r>
              <a:rPr lang="ko-KR" altLang="en-US" sz="2400" dirty="0">
                <a:solidFill>
                  <a:srgbClr val="002060"/>
                </a:solidFill>
              </a:rPr>
              <a:t>▶사용 편의성과 직관적인 디자인</a:t>
            </a:r>
            <a:endParaRPr lang="en-US" altLang="ko-KR" sz="2400" dirty="0">
              <a:solidFill>
                <a:srgbClr val="002060"/>
              </a:solidFill>
            </a:endParaRPr>
          </a:p>
          <a:p>
            <a:endParaRPr lang="en-US" altLang="ko-KR" sz="2400" dirty="0">
              <a:solidFill>
                <a:srgbClr val="002060"/>
              </a:solidFill>
            </a:endParaRPr>
          </a:p>
          <a:p>
            <a:r>
              <a:rPr lang="ko-KR" altLang="en-US" sz="2400" dirty="0">
                <a:solidFill>
                  <a:srgbClr val="002060"/>
                </a:solidFill>
              </a:rPr>
              <a:t>▶혈자리의 자세한 지압 정보 제공</a:t>
            </a:r>
          </a:p>
          <a:p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0360" y="7196137"/>
            <a:ext cx="19404001" cy="58477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ea typeface="문체부 돋음체" panose="020B0609000101010101" pitchFamily="49" charset="-127"/>
              </a:rPr>
              <a:t>LLM</a:t>
            </a:r>
            <a:r>
              <a: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ea typeface="문체부 돋음체" panose="020B0609000101010101" pitchFamily="49" charset="-127"/>
              </a:rPr>
              <a:t>모델을 이용한 증상별 혈자리 추천 챗봇 웹 사이트 개발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699488" y="14133824"/>
            <a:ext cx="9424927" cy="1063168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1662497" y="14133825"/>
            <a:ext cx="9441864" cy="106316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19410" y="14179913"/>
            <a:ext cx="6547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ea typeface="문체부 돋음체" panose="020B0609000101010101" pitchFamily="49" charset="-127"/>
              </a:rPr>
              <a:t>추진전략 및 방법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681771" y="14237503"/>
            <a:ext cx="6547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ea typeface="문체부 돋음체" panose="020B0609000101010101" pitchFamily="49" charset="-127"/>
              </a:rPr>
              <a:t>환경 및 구현 내용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93739" y="25431927"/>
            <a:ext cx="6547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ea typeface="문체부 돋음체" panose="020B0609000101010101" pitchFamily="49" charset="-127"/>
              </a:rPr>
              <a:t>수행 결과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695238" y="25343345"/>
            <a:ext cx="6547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ea typeface="문체부 돋음체" panose="020B0609000101010101" pitchFamily="49" charset="-127"/>
              </a:rPr>
              <a:t>결론 및 향후 발전 계획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533650" y="2693104"/>
            <a:ext cx="2158687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ea typeface="문체부 제목 돋음체" panose="020B0609000101010101" pitchFamily="49" charset="-127"/>
              </a:rPr>
              <a:t>혈자리 추천 챗봇 웹 사이트 개발</a:t>
            </a:r>
            <a:endParaRPr lang="en-US" altLang="ko-KR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ea typeface="문체부 제목 돋음체" panose="020B060900010101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7A5E4-D849-35AE-421D-9D23B52C890F}"/>
              </a:ext>
            </a:extLst>
          </p:cNvPr>
          <p:cNvSpPr/>
          <p:nvPr/>
        </p:nvSpPr>
        <p:spPr>
          <a:xfrm>
            <a:off x="11662497" y="25310135"/>
            <a:ext cx="9441864" cy="106316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A4E454-3767-7747-92C5-622F8E498D4B}"/>
              </a:ext>
            </a:extLst>
          </p:cNvPr>
          <p:cNvSpPr/>
          <p:nvPr/>
        </p:nvSpPr>
        <p:spPr>
          <a:xfrm>
            <a:off x="1695396" y="25278712"/>
            <a:ext cx="9441864" cy="1063168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5DC83BFA-3DA3-E283-D16A-16E538E91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141" y="14901146"/>
            <a:ext cx="7116010" cy="399681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DDABBE-957F-4EAF-E091-C1E9DB61EDBC}"/>
              </a:ext>
            </a:extLst>
          </p:cNvPr>
          <p:cNvSpPr txBox="1"/>
          <p:nvPr/>
        </p:nvSpPr>
        <p:spPr>
          <a:xfrm>
            <a:off x="11656287" y="25998332"/>
            <a:ext cx="886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기대효과</a:t>
            </a:r>
            <a:endParaRPr kumimoji="1" lang="ja-JP" altLang="en-US" sz="28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2FB7FD-3FC6-0533-BA09-05F7C5568004}"/>
              </a:ext>
            </a:extLst>
          </p:cNvPr>
          <p:cNvSpPr txBox="1"/>
          <p:nvPr/>
        </p:nvSpPr>
        <p:spPr>
          <a:xfrm>
            <a:off x="11649205" y="30922045"/>
            <a:ext cx="8867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향후 발전 가능성</a:t>
            </a:r>
            <a:endParaRPr kumimoji="1" lang="ja-JP" altLang="en-US" sz="28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FC0D8D-8D7A-119D-35C0-331B5A3D8EEA}"/>
              </a:ext>
            </a:extLst>
          </p:cNvPr>
          <p:cNvSpPr txBox="1"/>
          <p:nvPr/>
        </p:nvSpPr>
        <p:spPr>
          <a:xfrm>
            <a:off x="11694936" y="31585688"/>
            <a:ext cx="9441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〇</a:t>
            </a:r>
            <a:r>
              <a:rPr kumimoji="1" lang="ko-KR" altLang="en-US" sz="2400" dirty="0"/>
              <a:t>개인화된 추천</a:t>
            </a:r>
            <a:endParaRPr kumimoji="1" lang="en-US" altLang="ko-KR" sz="2400" dirty="0"/>
          </a:p>
          <a:p>
            <a:r>
              <a:rPr kumimoji="1" lang="en-US" altLang="ja-JP" sz="2400" dirty="0"/>
              <a:t>  - </a:t>
            </a:r>
            <a:r>
              <a:rPr kumimoji="1" lang="ko-KR" altLang="en-US" sz="2400" dirty="0"/>
              <a:t>사용자의 나이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성별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생활습관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병력 등의 정보를 수집하고 </a:t>
            </a:r>
            <a:r>
              <a:rPr kumimoji="1" lang="en-US" altLang="ko-KR" sz="2400" dirty="0"/>
              <a:t>AI</a:t>
            </a:r>
            <a:r>
              <a:rPr kumimoji="1" lang="ko-KR" altLang="en-US" sz="2400" dirty="0"/>
              <a:t>를 활용해 개인에게 최적화된 경혈 자극 플랜을 제안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ja-JP" altLang="en-US" sz="2400" dirty="0"/>
              <a:t>〇</a:t>
            </a:r>
            <a:r>
              <a:rPr kumimoji="1" lang="ko-KR" altLang="en-US" sz="2400" dirty="0"/>
              <a:t>컬러 사진으로 추천</a:t>
            </a:r>
            <a:endParaRPr kumimoji="1" lang="en-US" altLang="ko-KR" sz="2400" dirty="0"/>
          </a:p>
          <a:p>
            <a:r>
              <a:rPr kumimoji="1" lang="ja-JP" altLang="en-US" sz="2400" dirty="0"/>
              <a:t>  </a:t>
            </a:r>
            <a:r>
              <a:rPr kumimoji="1" lang="en-US" altLang="ja-JP" sz="2400" dirty="0"/>
              <a:t>- </a:t>
            </a:r>
            <a:r>
              <a:rPr kumimoji="1" lang="ko-KR" altLang="en-US" sz="2400" dirty="0"/>
              <a:t>사용자의 편의성을 고려해 사진으로 </a:t>
            </a:r>
            <a:r>
              <a:rPr lang="ko-KR" altLang="en-US" sz="2400" dirty="0">
                <a:solidFill>
                  <a:srgbClr val="002060"/>
                </a:solidFill>
              </a:rPr>
              <a:t>혈자리</a:t>
            </a:r>
            <a:r>
              <a:rPr kumimoji="1" lang="ko-KR" altLang="en-US" sz="2400" dirty="0"/>
              <a:t>의 위치를 설명</a:t>
            </a:r>
            <a:endParaRPr kumimoji="1" lang="en-US" altLang="ko-KR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〇</a:t>
            </a:r>
            <a:r>
              <a:rPr kumimoji="1" lang="ko-KR" altLang="en-US" sz="2400" dirty="0"/>
              <a:t>더 다양한 언어 확장</a:t>
            </a:r>
            <a:endParaRPr kumimoji="1" lang="en-US" altLang="ko-KR" sz="2400" dirty="0"/>
          </a:p>
          <a:p>
            <a:r>
              <a:rPr kumimoji="1" lang="en-US" altLang="ko-KR" sz="2400" dirty="0"/>
              <a:t>  - </a:t>
            </a:r>
            <a:r>
              <a:rPr kumimoji="1" lang="ko-KR" altLang="en-US" sz="2400" dirty="0"/>
              <a:t>사용자 편의를 위해</a:t>
            </a:r>
            <a:r>
              <a:rPr kumimoji="1" lang="en-US" altLang="ko-KR" sz="2400" dirty="0"/>
              <a:t> , </a:t>
            </a:r>
            <a:r>
              <a:rPr kumimoji="1" lang="ko-KR" altLang="en-US" sz="2400" dirty="0"/>
              <a:t>더 다양한 언어로 사용이 가능하도록 확장</a:t>
            </a:r>
            <a:endParaRPr kumimoji="1" lang="en-US" altLang="ko-KR" sz="2400" dirty="0"/>
          </a:p>
          <a:p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59B3DD-FD96-F707-C747-4E1CEBF7EA2A}"/>
              </a:ext>
            </a:extLst>
          </p:cNvPr>
          <p:cNvSpPr txBox="1"/>
          <p:nvPr/>
        </p:nvSpPr>
        <p:spPr>
          <a:xfrm>
            <a:off x="11677650" y="26591763"/>
            <a:ext cx="88543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〇</a:t>
            </a:r>
            <a:r>
              <a:rPr kumimoji="1" lang="ko-KR" altLang="en-US" sz="2400" dirty="0"/>
              <a:t>사용자 측면</a:t>
            </a:r>
            <a:endParaRPr kumimoji="1" lang="en-US" altLang="ko-KR" sz="2400" dirty="0"/>
          </a:p>
          <a:p>
            <a:r>
              <a:rPr lang="ko-KR" altLang="en-US" sz="2400" dirty="0"/>
              <a:t>  </a:t>
            </a:r>
            <a:r>
              <a:rPr lang="en-US" altLang="ko-KR" sz="2400" dirty="0"/>
              <a:t>- </a:t>
            </a:r>
            <a:r>
              <a:rPr lang="ko-KR" altLang="en-US" sz="2400" dirty="0"/>
              <a:t>건강 증진과 자기 관리</a:t>
            </a:r>
            <a:endParaRPr kumimoji="1" lang="en-US" altLang="ko-KR" sz="2400" dirty="0"/>
          </a:p>
          <a:p>
            <a:r>
              <a:rPr lang="ko-KR" altLang="en-US" sz="2400" dirty="0"/>
              <a:t>    ▶ </a:t>
            </a:r>
            <a:r>
              <a:rPr kumimoji="1" lang="ko-KR" altLang="en-US" sz="2400" dirty="0"/>
              <a:t>사용자가 자신의 건강관리에 적극적으로 참여</a:t>
            </a:r>
            <a:endParaRPr kumimoji="1" lang="en-US" altLang="ko-KR" sz="2400" dirty="0"/>
          </a:p>
          <a:p>
            <a:r>
              <a:rPr lang="ko-KR" altLang="en-US" sz="2400" dirty="0"/>
              <a:t>    ▶ 간단한 셀프 케어 방법을 배우고 일상적으로 실천하여 건강 유지</a:t>
            </a:r>
            <a:endParaRPr lang="en-US" altLang="ko-KR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〇</a:t>
            </a:r>
            <a:r>
              <a:rPr kumimoji="1" lang="ko-KR" altLang="en-US" sz="2400" dirty="0"/>
              <a:t>기술적측면</a:t>
            </a:r>
            <a:endParaRPr kumimoji="1" lang="en-US" altLang="ko-KR" sz="2400" dirty="0"/>
          </a:p>
          <a:p>
            <a:r>
              <a:rPr lang="ko-KR" altLang="en-US" sz="2400" dirty="0"/>
              <a:t>  </a:t>
            </a:r>
            <a:r>
              <a:rPr lang="en-US" altLang="ko-KR" sz="2400" dirty="0"/>
              <a:t>-</a:t>
            </a:r>
            <a:r>
              <a:rPr lang="ko-KR" altLang="en-US" sz="2400" dirty="0"/>
              <a:t>데이터 수집 및 분석</a:t>
            </a:r>
            <a:endParaRPr lang="en-US" altLang="ko-KR" sz="2400" dirty="0"/>
          </a:p>
          <a:p>
            <a:r>
              <a:rPr lang="ko-KR" altLang="en-US" sz="2400" dirty="0"/>
              <a:t>    ▶수집한 데이터를 연구에 활용하여 경혈 요법의 효과 검증에 기여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73A8AB-C2E4-7B55-E552-126F438A7FF6}"/>
              </a:ext>
            </a:extLst>
          </p:cNvPr>
          <p:cNvSpPr txBox="1"/>
          <p:nvPr/>
        </p:nvSpPr>
        <p:spPr>
          <a:xfrm>
            <a:off x="1782309" y="14959778"/>
            <a:ext cx="630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목표</a:t>
            </a:r>
            <a:endParaRPr kumimoji="1" lang="ja-JP" altLang="en-US" sz="28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E85D5B-4BCF-90CA-92D3-8362C6CD07A2}"/>
              </a:ext>
            </a:extLst>
          </p:cNvPr>
          <p:cNvSpPr txBox="1"/>
          <p:nvPr/>
        </p:nvSpPr>
        <p:spPr>
          <a:xfrm>
            <a:off x="1782309" y="16211974"/>
            <a:ext cx="630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문제점</a:t>
            </a:r>
            <a:endParaRPr kumimoji="1" lang="ja-JP" altLang="en-US" sz="28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133821-A65D-51AA-7E5A-D08E7DB0B24E}"/>
              </a:ext>
            </a:extLst>
          </p:cNvPr>
          <p:cNvSpPr txBox="1"/>
          <p:nvPr/>
        </p:nvSpPr>
        <p:spPr>
          <a:xfrm>
            <a:off x="1782309" y="18136681"/>
            <a:ext cx="630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해결방법</a:t>
            </a:r>
            <a:endParaRPr kumimoji="1" lang="ja-JP" altLang="en-US" sz="28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93230D-7133-2578-CADE-DF23F604B83E}"/>
              </a:ext>
            </a:extLst>
          </p:cNvPr>
          <p:cNvSpPr txBox="1"/>
          <p:nvPr/>
        </p:nvSpPr>
        <p:spPr>
          <a:xfrm>
            <a:off x="1872375" y="15596095"/>
            <a:ext cx="819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lang="ko-KR" altLang="en-US" sz="2400" dirty="0">
                <a:ea typeface="문체부 돋음체" panose="020B0609000101010101" pitchFamily="49" charset="-127"/>
              </a:rPr>
              <a:t>증상별로 혈자리의 정보를 제공하는 웹 앱 개발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180951-C603-20D7-00A5-3FD7B1CEEB90}"/>
              </a:ext>
            </a:extLst>
          </p:cNvPr>
          <p:cNvSpPr txBox="1"/>
          <p:nvPr/>
        </p:nvSpPr>
        <p:spPr>
          <a:xfrm>
            <a:off x="1782309" y="16803705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ko-KR" altLang="en-US" sz="2400" dirty="0"/>
              <a:t>직접 </a:t>
            </a:r>
            <a:r>
              <a:rPr lang="ko-KR" altLang="en-US" sz="2400" dirty="0">
                <a:ea typeface="문체부 돋음체" panose="020B0609000101010101" pitchFamily="49" charset="-127"/>
              </a:rPr>
              <a:t>증상별로 혈자리의 정보를 찾을 때 시간 소요</a:t>
            </a:r>
            <a:endParaRPr kumimoji="1"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ko-KR" sz="2400" dirty="0"/>
              <a:t>AI</a:t>
            </a:r>
            <a:r>
              <a:rPr kumimoji="1" lang="ko-KR" altLang="en-US" sz="2400" dirty="0"/>
              <a:t>에 질문이 익숙치 않은 고객은 사용하기 어려움</a:t>
            </a:r>
            <a:endParaRPr kumimoji="1" lang="ja-JP" altLang="en-US" sz="2400" dirty="0"/>
          </a:p>
          <a:p>
            <a:r>
              <a:rPr kumimoji="1" lang="ja-JP" altLang="en-US" sz="2400" dirty="0"/>
              <a:t>・</a:t>
            </a:r>
            <a:r>
              <a:rPr kumimoji="1" lang="ko-KR" altLang="en-US" sz="2400" dirty="0"/>
              <a:t>혈자리의 자세한 정보 부재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2090BF-8F98-B23D-AED4-4B4E0A35E29A}"/>
              </a:ext>
            </a:extLst>
          </p:cNvPr>
          <p:cNvSpPr txBox="1"/>
          <p:nvPr/>
        </p:nvSpPr>
        <p:spPr>
          <a:xfrm>
            <a:off x="1826068" y="18712755"/>
            <a:ext cx="819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lang="en-US" altLang="ko-KR" sz="24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RAG(</a:t>
            </a:r>
            <a:r>
              <a:rPr lang="ko-KR" altLang="en-US" sz="24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검색증강생</a:t>
            </a:r>
            <a:r>
              <a:rPr lang="ko-KR" altLang="en-US" sz="240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</a:t>
            </a:r>
            <a:r>
              <a:rPr lang="en-US" altLang="ko-KR" sz="240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240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형식</a:t>
            </a:r>
            <a:r>
              <a:rPr lang="ko-KR" altLang="en-US" sz="2400" dirty="0"/>
              <a:t>이므로 정보를 바로 제공</a:t>
            </a:r>
            <a:endParaRPr lang="en-US" altLang="ko-KR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ko-KR" sz="2400" dirty="0"/>
              <a:t>AI</a:t>
            </a:r>
            <a:r>
              <a:rPr kumimoji="1" lang="ko-KR" altLang="en-US" sz="2400" dirty="0"/>
              <a:t>에게 질문할 때 예시 제시하기</a:t>
            </a:r>
            <a:endParaRPr kumimoji="1" lang="en-US" altLang="ko-KR" sz="2400" dirty="0"/>
          </a:p>
          <a:p>
            <a:r>
              <a:rPr kumimoji="1" lang="ja-JP" altLang="en-US" sz="2400" dirty="0"/>
              <a:t>・</a:t>
            </a:r>
            <a:r>
              <a:rPr kumimoji="1" lang="ko-KR" altLang="en-US" sz="2400" dirty="0"/>
              <a:t>혈자리의 구체적인 위치에 대한 정보를 알기 쉽게 제공</a:t>
            </a:r>
            <a:endParaRPr kumimoji="1" lang="ja-JP" altLang="en-US" sz="240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84C3D539-F80A-87F1-3528-C24AF9C1C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20002015"/>
            <a:ext cx="8152229" cy="457261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804C101-6E90-D97A-0BC0-E51226F2AC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61" y="27527070"/>
            <a:ext cx="5765795" cy="3366888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70627CB-4A49-C1AE-B00C-F0ACB7180EBA}"/>
              </a:ext>
            </a:extLst>
          </p:cNvPr>
          <p:cNvSpPr txBox="1"/>
          <p:nvPr/>
        </p:nvSpPr>
        <p:spPr>
          <a:xfrm>
            <a:off x="11875488" y="18791193"/>
            <a:ext cx="761958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환경</a:t>
            </a:r>
            <a:endParaRPr kumimoji="1"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Docker ,  Visual Studio Code , </a:t>
            </a:r>
            <a:r>
              <a:rPr kumimoji="1" lang="en-US" altLang="ko-KR" sz="2400" dirty="0" err="1"/>
              <a:t>Jupyter</a:t>
            </a:r>
            <a:r>
              <a:rPr kumimoji="1" lang="en-US" altLang="ko-KR" sz="2400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b="1" dirty="0"/>
          </a:p>
          <a:p>
            <a:r>
              <a:rPr kumimoji="1" lang="ko-KR" altLang="en-US" sz="2800" b="1" dirty="0"/>
              <a:t>버전 관리</a:t>
            </a:r>
            <a:endParaRPr kumimoji="1"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Git ,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r>
              <a:rPr kumimoji="1" lang="ko-KR" altLang="en-US" sz="2800" b="1" dirty="0"/>
              <a:t>프론트엔드</a:t>
            </a:r>
            <a:endParaRPr kumimoji="1"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HTML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CSS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JavaScript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b="1" dirty="0"/>
          </a:p>
          <a:p>
            <a:r>
              <a:rPr kumimoji="1" lang="ko-KR" altLang="en-US" sz="2800" b="1" dirty="0"/>
              <a:t>백엔드</a:t>
            </a:r>
            <a:endParaRPr kumimoji="1"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MySQL , Flask , </a:t>
            </a:r>
            <a:r>
              <a:rPr kumimoji="1" lang="en-US" altLang="ko-KR" sz="2400" dirty="0" err="1"/>
              <a:t>pnpm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r>
              <a:rPr kumimoji="1" lang="ko-KR" altLang="en-US" sz="2800" b="1" dirty="0"/>
              <a:t>프레임워크</a:t>
            </a:r>
            <a:endParaRPr kumimoji="1"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 err="1"/>
              <a:t>LangChain</a:t>
            </a:r>
            <a:r>
              <a:rPr kumimoji="1" lang="en-US" altLang="ko-KR" sz="2400" dirty="0"/>
              <a:t> , React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4442FDE-1E1B-E915-FC84-E086795C58F3}"/>
              </a:ext>
            </a:extLst>
          </p:cNvPr>
          <p:cNvSpPr txBox="1"/>
          <p:nvPr/>
        </p:nvSpPr>
        <p:spPr>
          <a:xfrm>
            <a:off x="1845118" y="26120321"/>
            <a:ext cx="7924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증상 입력</a:t>
            </a:r>
            <a:endParaRPr kumimoji="1" lang="en-US" altLang="ko-K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사용자의 증상에 대해 맞춤형 혈자리 제공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위치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효과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등 주요한 정보를 알기쉽게 정리해서 제공</a:t>
            </a:r>
            <a:endParaRPr kumimoji="1" lang="en-US" altLang="ko-KR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F18616-9204-85FB-FA1F-1137146F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25" y="31968948"/>
            <a:ext cx="5961441" cy="387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BEF888D-5A80-9EC4-493D-9DDD7B14E956}"/>
              </a:ext>
            </a:extLst>
          </p:cNvPr>
          <p:cNvSpPr txBox="1"/>
          <p:nvPr/>
        </p:nvSpPr>
        <p:spPr>
          <a:xfrm>
            <a:off x="1795590" y="31038824"/>
            <a:ext cx="7924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/>
              <a:t>한국어</a:t>
            </a:r>
            <a:r>
              <a:rPr kumimoji="1" lang="en-US" altLang="ko-KR" sz="2800" b="1" dirty="0"/>
              <a:t> , </a:t>
            </a:r>
            <a:r>
              <a:rPr kumimoji="1" lang="ko-KR" altLang="en-US" sz="2800" b="1" dirty="0"/>
              <a:t>일본어 지원</a:t>
            </a:r>
            <a:endParaRPr kumimoji="1" lang="en-US" altLang="ko-K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한국어와 일본어로 사용이 가능하도록 지원</a:t>
            </a:r>
            <a:endParaRPr kumimoji="1" lang="en-US" altLang="ko-K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363</Words>
  <Application>Microsoft Office PowerPoint</Application>
  <PresentationFormat>ユーザー設定</PresentationFormat>
  <Paragraphs>70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 Astro Space</vt:lpstr>
      <vt:lpstr>Malgun Gothic</vt:lpstr>
      <vt:lpstr>NanumSquareRoundOTF ExtraBold</vt:lpstr>
      <vt:lpstr>문체부 돋음체</vt:lpstr>
      <vt:lpstr>문체부 제목 돋음체</vt:lpstr>
      <vt:lpstr>Arial</vt:lpstr>
      <vt:lpstr>Calibri</vt:lpstr>
      <vt:lpstr>Office Theme</vt:lpstr>
      <vt:lpstr>PowerPoint プレゼンテーション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優明 阿武</cp:lastModifiedBy>
  <cp:revision>47</cp:revision>
  <dcterms:created xsi:type="dcterms:W3CDTF">2023-02-03T11:41:11Z</dcterms:created>
  <dcterms:modified xsi:type="dcterms:W3CDTF">2024-11-21T04:20:16Z</dcterms:modified>
</cp:coreProperties>
</file>