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87" r:id="rId8"/>
    <p:sldId id="260" r:id="rId9"/>
    <p:sldId id="279" r:id="rId10"/>
    <p:sldId id="280" r:id="rId11"/>
    <p:sldId id="311" r:id="rId12"/>
    <p:sldId id="281" r:id="rId13"/>
    <p:sldId id="282" r:id="rId14"/>
    <p:sldId id="283" r:id="rId15"/>
    <p:sldId id="303" r:id="rId16"/>
    <p:sldId id="284" r:id="rId17"/>
    <p:sldId id="312" r:id="rId18"/>
    <p:sldId id="313" r:id="rId19"/>
    <p:sldId id="285" r:id="rId20"/>
    <p:sldId id="288" r:id="rId21"/>
    <p:sldId id="315" r:id="rId22"/>
    <p:sldId id="314" r:id="rId23"/>
    <p:sldId id="289" r:id="rId24"/>
    <p:sldId id="295" r:id="rId25"/>
    <p:sldId id="310" r:id="rId26"/>
    <p:sldId id="296" r:id="rId27"/>
    <p:sldId id="307" r:id="rId28"/>
    <p:sldId id="308" r:id="rId29"/>
    <p:sldId id="316" r:id="rId30"/>
    <p:sldId id="301" r:id="rId31"/>
    <p:sldId id="317" r:id="rId32"/>
    <p:sldId id="294" r:id="rId33"/>
    <p:sldId id="30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16" initials="5" lastIdx="2" clrIdx="0">
    <p:extLst>
      <p:ext uri="{19B8F6BF-5375-455C-9EA6-DF929625EA0E}">
        <p15:presenceInfo xmlns:p15="http://schemas.microsoft.com/office/powerpoint/2012/main" userId="5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033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108"/>
      </p:cViewPr>
      <p:guideLst>
        <p:guide orient="horz" pos="4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0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2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1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758F-3D46-41EB-B13E-78374A0E2BE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5036" y="3820436"/>
            <a:ext cx="8622462" cy="55381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대구광역시 교통사고 위험지역 군집분석 및 분류 모델 개발</a:t>
            </a:r>
            <a:endParaRPr lang="ko-KR" altLang="en-US" sz="28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38411" y="4374255"/>
            <a:ext cx="3144032" cy="436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err="1" smtClean="0"/>
              <a:t>선문대학교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K-D </a:t>
            </a:r>
            <a:r>
              <a:rPr lang="ko-KR" altLang="en-US" sz="2000" dirty="0" smtClean="0"/>
              <a:t>프로그램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8411" y="4928074"/>
            <a:ext cx="3068878" cy="1076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300" dirty="0" smtClean="0"/>
              <a:t>팀장 </a:t>
            </a:r>
            <a:r>
              <a:rPr lang="en-US" altLang="ko-KR" sz="1300" dirty="0" smtClean="0"/>
              <a:t>: </a:t>
            </a:r>
            <a:r>
              <a:rPr lang="ko-KR" altLang="en-US" sz="1300" dirty="0" err="1" smtClean="0"/>
              <a:t>김대양</a:t>
            </a:r>
            <a:endParaRPr lang="en-US" altLang="ko-KR" sz="1300" dirty="0" smtClean="0"/>
          </a:p>
          <a:p>
            <a:pPr algn="l"/>
            <a:r>
              <a:rPr lang="en-US" altLang="ko-KR" sz="1300" dirty="0" smtClean="0"/>
              <a:t> </a:t>
            </a:r>
          </a:p>
          <a:p>
            <a:pPr algn="l"/>
            <a:r>
              <a:rPr lang="ko-KR" altLang="en-US" sz="1300" dirty="0" smtClean="0"/>
              <a:t>팀원 </a:t>
            </a:r>
            <a:r>
              <a:rPr lang="en-US" altLang="ko-KR" sz="1300" dirty="0" smtClean="0"/>
              <a:t>: </a:t>
            </a:r>
            <a:r>
              <a:rPr lang="ko-KR" altLang="en-US" sz="1300" dirty="0" err="1" smtClean="0"/>
              <a:t>태정수</a:t>
            </a:r>
            <a:endParaRPr lang="en-US" altLang="ko-KR" sz="1300" dirty="0" smtClean="0"/>
          </a:p>
          <a:p>
            <a:pPr algn="l"/>
            <a:endParaRPr lang="en-US" altLang="ko-KR" sz="1300" dirty="0" smtClean="0"/>
          </a:p>
          <a:p>
            <a:pPr algn="l"/>
            <a:r>
              <a:rPr lang="ko-KR" altLang="en-US" sz="1300" dirty="0" smtClean="0"/>
              <a:t>팀원 </a:t>
            </a:r>
            <a:r>
              <a:rPr lang="en-US" altLang="ko-KR" sz="1300" dirty="0" smtClean="0"/>
              <a:t>: </a:t>
            </a:r>
            <a:r>
              <a:rPr lang="ko-KR" altLang="en-US" sz="1300" dirty="0" err="1" smtClean="0"/>
              <a:t>서동윤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64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74298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2) </a:t>
            </a:r>
            <a:r>
              <a:rPr lang="ko-KR" altLang="en-US" sz="1200" b="1" dirty="0" smtClean="0"/>
              <a:t>각 항목별 상관 분석 결과</a:t>
            </a:r>
            <a:endParaRPr lang="en-US" altLang="ko-KR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74" y="185330"/>
            <a:ext cx="5616228" cy="5126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284974" y="5388610"/>
            <a:ext cx="5616228" cy="102246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Cramer’s 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개 이상의 범주형 변수간의 상관관계를 파악할 때 사용 하는 방법</a:t>
            </a:r>
          </a:p>
        </p:txBody>
      </p:sp>
    </p:spTree>
    <p:extLst>
      <p:ext uri="{BB962C8B-B14F-4D97-AF65-F5344CB8AC3E}">
        <p14:creationId xmlns:p14="http://schemas.microsoft.com/office/powerpoint/2010/main" val="11147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74298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3) </a:t>
            </a:r>
            <a:r>
              <a:rPr lang="ko-KR" altLang="en-US" sz="1200" b="1" dirty="0" smtClean="0"/>
              <a:t>각 항목별 상관 분석 결과</a:t>
            </a:r>
            <a:endParaRPr lang="en-US" altLang="ko-KR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84974" y="5490887"/>
            <a:ext cx="5616228" cy="45523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smtClean="0"/>
              <a:t>상관관계의 </a:t>
            </a:r>
            <a:r>
              <a:rPr lang="en-US" altLang="ko-KR" sz="1400" b="1" dirty="0" smtClean="0"/>
              <a:t>P-value</a:t>
            </a:r>
          </a:p>
        </p:txBody>
      </p:sp>
      <p:pic>
        <p:nvPicPr>
          <p:cNvPr id="6" name="picture 12" descr="그림입니다. 원본 그림의 이름: Cramer's V correlation P-value.png 원본 그림의 크기: 가로 1000pixel, 세로 1000pixel 프로그램 이름 : Matplotlib version3.7.1, https://matplotlib.org/"/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4284974" y="297411"/>
            <a:ext cx="5259192" cy="50911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1815438" y="2319959"/>
            <a:ext cx="2590712" cy="1791875"/>
            <a:chOff x="862120" y="4167262"/>
            <a:chExt cx="2590712" cy="17918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67960" y="4167262"/>
              <a:ext cx="931128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P-value</a:t>
              </a:r>
              <a:endParaRPr lang="ko-KR" altLang="en-US" sz="10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499331" y="4167262"/>
              <a:ext cx="617276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0.05</a:t>
              </a:r>
              <a:endParaRPr lang="ko-KR" altLang="en-US" sz="10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499331" y="5264167"/>
              <a:ext cx="617276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0.05</a:t>
              </a:r>
              <a:endParaRPr lang="ko-KR" altLang="en-US" sz="1000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93234" y="5267377"/>
              <a:ext cx="931128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P-value</a:t>
              </a:r>
              <a:endParaRPr lang="ko-KR" altLang="en-US" sz="1000" b="1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157476" y="4167262"/>
              <a:ext cx="184185" cy="320588"/>
            </a:xfrm>
            <a:prstGeom prst="roundRect">
              <a:avLst>
                <a:gd name="adj" fmla="val 192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rgbClr val="1F4E79"/>
                  </a:solidFill>
                </a:rPr>
                <a:t>〈</a:t>
              </a:r>
              <a:endParaRPr lang="ko-KR" altLang="en-US" sz="3200" b="1" dirty="0">
                <a:solidFill>
                  <a:srgbClr val="1F4E79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157476" y="5283269"/>
              <a:ext cx="215174" cy="320588"/>
            </a:xfrm>
            <a:prstGeom prst="roundRect">
              <a:avLst>
                <a:gd name="adj" fmla="val 192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rgbClr val="1F4E79"/>
                  </a:solidFill>
                </a:rPr>
                <a:t>〉</a:t>
              </a:r>
              <a:endParaRPr lang="ko-KR" altLang="en-US" sz="3200" b="1" dirty="0">
                <a:solidFill>
                  <a:srgbClr val="1F4E79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62120" y="5638549"/>
              <a:ext cx="2590712" cy="320588"/>
            </a:xfrm>
            <a:prstGeom prst="roundRect">
              <a:avLst>
                <a:gd name="adj" fmla="val 192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1F4E79"/>
                  </a:solidFill>
                </a:rPr>
                <a:t>상관계수가 틀릴 가능성도 있다</a:t>
              </a:r>
              <a:endParaRPr lang="ko-KR" altLang="en-US" sz="1000" b="1" dirty="0">
                <a:solidFill>
                  <a:srgbClr val="1F4E79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62120" y="4538539"/>
              <a:ext cx="2590712" cy="320588"/>
            </a:xfrm>
            <a:prstGeom prst="roundRect">
              <a:avLst>
                <a:gd name="adj" fmla="val 192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1F4E79"/>
                  </a:solidFill>
                </a:rPr>
                <a:t>믿을 만한 상관계수</a:t>
              </a:r>
              <a:endParaRPr lang="ko-KR" altLang="en-US" sz="1000" b="1" dirty="0">
                <a:solidFill>
                  <a:srgbClr val="1F4E7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6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328677" y="1276320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4) </a:t>
            </a:r>
            <a:r>
              <a:rPr lang="ko-KR" altLang="en-US" sz="1200" b="1" dirty="0" err="1" smtClean="0"/>
              <a:t>카이제곱</a:t>
            </a:r>
            <a:r>
              <a:rPr lang="ko-KR" altLang="en-US" sz="1200" b="1" dirty="0" smtClean="0"/>
              <a:t> 독립성 검정</a:t>
            </a:r>
            <a:endParaRPr lang="en-US" altLang="ko-KR" sz="12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256013" y="2562774"/>
            <a:ext cx="2590712" cy="1791875"/>
            <a:chOff x="862120" y="4167262"/>
            <a:chExt cx="2590712" cy="17918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67960" y="4167262"/>
              <a:ext cx="931128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P-value</a:t>
              </a:r>
              <a:endParaRPr lang="ko-KR" altLang="en-US" sz="10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499331" y="4167262"/>
              <a:ext cx="617276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0.05</a:t>
              </a:r>
              <a:endParaRPr lang="ko-KR" altLang="en-US" sz="1000" b="1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499331" y="5264167"/>
              <a:ext cx="617276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0.05</a:t>
              </a:r>
              <a:endParaRPr lang="ko-KR" altLang="en-US" sz="1000" b="1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93234" y="5267377"/>
              <a:ext cx="931128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P-value</a:t>
              </a:r>
              <a:endParaRPr lang="ko-KR" altLang="en-US" sz="1000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157476" y="4167262"/>
              <a:ext cx="184185" cy="320588"/>
            </a:xfrm>
            <a:prstGeom prst="roundRect">
              <a:avLst>
                <a:gd name="adj" fmla="val 192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rgbClr val="1F4E79"/>
                  </a:solidFill>
                </a:rPr>
                <a:t>〈</a:t>
              </a:r>
              <a:endParaRPr lang="ko-KR" altLang="en-US" sz="3200" b="1" dirty="0">
                <a:solidFill>
                  <a:srgbClr val="1F4E79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157476" y="5283269"/>
              <a:ext cx="215174" cy="320588"/>
            </a:xfrm>
            <a:prstGeom prst="roundRect">
              <a:avLst>
                <a:gd name="adj" fmla="val 192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rgbClr val="1F4E79"/>
                  </a:solidFill>
                </a:rPr>
                <a:t>〉</a:t>
              </a:r>
              <a:endParaRPr lang="ko-KR" altLang="en-US" sz="3200" b="1" dirty="0">
                <a:solidFill>
                  <a:srgbClr val="1F4E79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62120" y="5638549"/>
              <a:ext cx="2590712" cy="320588"/>
            </a:xfrm>
            <a:prstGeom prst="roundRect">
              <a:avLst>
                <a:gd name="adj" fmla="val 192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rgbClr val="1F4E79"/>
                  </a:solidFill>
                </a:rPr>
                <a:t>변수 간 유의한 관련성이 없다고 판단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62120" y="4538539"/>
              <a:ext cx="2590712" cy="320588"/>
            </a:xfrm>
            <a:prstGeom prst="roundRect">
              <a:avLst>
                <a:gd name="adj" fmla="val 192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rgbClr val="1F4E79"/>
                  </a:solidFill>
                </a:rPr>
                <a:t>변수 간 유의한 관련성이 있다고 판단 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042" y="457200"/>
            <a:ext cx="3705958" cy="60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74298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/>
              <a:t>5) </a:t>
            </a:r>
            <a:r>
              <a:rPr lang="ko-KR" altLang="en-US" sz="1200" b="1" dirty="0" smtClean="0"/>
              <a:t>종속변수와의 상관관계측정 </a:t>
            </a:r>
            <a:endParaRPr lang="en-US" altLang="ko-KR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03" y="1043184"/>
            <a:ext cx="6767018" cy="50599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4652603" y="642350"/>
            <a:ext cx="4866117" cy="281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smtClean="0"/>
              <a:t>변수간 관련이 있는 데이터를 종속변수와의 상관관계 측정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7466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65340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6) </a:t>
            </a:r>
            <a:r>
              <a:rPr lang="ko-KR" altLang="en-US" sz="1200" b="1" dirty="0" err="1" smtClean="0"/>
              <a:t>요일별</a:t>
            </a:r>
            <a:r>
              <a:rPr lang="ko-KR" altLang="en-US" sz="1200" b="1" dirty="0" smtClean="0"/>
              <a:t> 사고유형 분석</a:t>
            </a:r>
            <a:endParaRPr lang="en-US" altLang="ko-KR" sz="1200" b="1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793392" y="5080328"/>
            <a:ext cx="3818718" cy="22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 b="1" dirty="0" smtClean="0"/>
              <a:t>주말과 주중에는 통계적 의미가 있는지 검토</a:t>
            </a:r>
            <a:endParaRPr lang="en-US" altLang="ko-KR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7" y="2093248"/>
            <a:ext cx="4748148" cy="28714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4" y="66675"/>
            <a:ext cx="3837230" cy="3461138"/>
          </a:xfrm>
          <a:prstGeom prst="rect">
            <a:avLst/>
          </a:prstGeom>
        </p:spPr>
      </p:pic>
      <p:sp>
        <p:nvSpPr>
          <p:cNvPr id="11" name="내용 개체 틀 3"/>
          <p:cNvSpPr txBox="1">
            <a:spLocks/>
          </p:cNvSpPr>
          <p:nvPr/>
        </p:nvSpPr>
        <p:spPr>
          <a:xfrm>
            <a:off x="6554224" y="6401555"/>
            <a:ext cx="3818718" cy="22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1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000" b="1" dirty="0"/>
          </a:p>
        </p:txBody>
      </p:sp>
      <p:pic>
        <p:nvPicPr>
          <p:cNvPr id="12" name="그림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5" y="3633153"/>
            <a:ext cx="4738834" cy="289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12000" y="3717925"/>
            <a:ext cx="127000" cy="2711450"/>
          </a:xfrm>
          <a:prstGeom prst="rect">
            <a:avLst/>
          </a:prstGeom>
          <a:noFill/>
          <a:ln w="31750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65340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7) </a:t>
            </a:r>
            <a:r>
              <a:rPr lang="ko-KR" altLang="en-US" sz="1200" b="1" dirty="0" smtClean="0"/>
              <a:t>도로형태별 사고건수 분석</a:t>
            </a:r>
            <a:endParaRPr lang="en-US" altLang="ko-KR" sz="1200" b="1" dirty="0"/>
          </a:p>
        </p:txBody>
      </p:sp>
      <p:pic>
        <p:nvPicPr>
          <p:cNvPr id="7" name="그림 6" descr="텍스트, 스크린샷, 도표, 평면도이(가) 표시된 사진&#10;&#10;자동 생성된 설명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63" y="1683673"/>
            <a:ext cx="6894427" cy="3786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88663" y="1700299"/>
            <a:ext cx="1441279" cy="1603184"/>
          </a:xfrm>
          <a:prstGeom prst="rect">
            <a:avLst/>
          </a:prstGeom>
          <a:noFill/>
          <a:ln w="31750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23688" y="1683673"/>
            <a:ext cx="1225804" cy="1603184"/>
          </a:xfrm>
          <a:prstGeom prst="rect">
            <a:avLst/>
          </a:prstGeom>
          <a:noFill/>
          <a:ln w="31750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023135" y="1683673"/>
            <a:ext cx="1159956" cy="1603184"/>
          </a:xfrm>
          <a:prstGeom prst="rect">
            <a:avLst/>
          </a:prstGeom>
          <a:noFill/>
          <a:ln w="31750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40313" y="3866591"/>
            <a:ext cx="1225803" cy="1603184"/>
          </a:xfrm>
          <a:prstGeom prst="rect">
            <a:avLst/>
          </a:prstGeom>
          <a:noFill/>
          <a:ln w="31750">
            <a:solidFill>
              <a:srgbClr val="C050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60848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/>
              <a:t>8) </a:t>
            </a:r>
            <a:r>
              <a:rPr lang="en-US" altLang="ko-KR" sz="1200" b="1" dirty="0"/>
              <a:t>Tukey </a:t>
            </a:r>
            <a:r>
              <a:rPr lang="en-US" altLang="ko-KR" sz="1200" b="1" dirty="0" smtClean="0"/>
              <a:t>Outlier</a:t>
            </a:r>
            <a:r>
              <a:rPr lang="ko-KR" altLang="en-US" sz="1200" b="1" dirty="0" smtClean="0"/>
              <a:t> </a:t>
            </a:r>
            <a:endParaRPr lang="en-US" altLang="ko-KR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7" y="2004604"/>
            <a:ext cx="4506837" cy="26552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11" y="565102"/>
            <a:ext cx="6015037" cy="1743341"/>
          </a:xfrm>
          <a:prstGeom prst="rect">
            <a:avLst/>
          </a:prstGeom>
        </p:spPr>
      </p:pic>
      <p:sp>
        <p:nvSpPr>
          <p:cNvPr id="8" name="내용 개체 틀 3"/>
          <p:cNvSpPr txBox="1">
            <a:spLocks/>
          </p:cNvSpPr>
          <p:nvPr/>
        </p:nvSpPr>
        <p:spPr>
          <a:xfrm>
            <a:off x="99755" y="4901679"/>
            <a:ext cx="5010557" cy="28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/>
              <a:t>제 </a:t>
            </a:r>
            <a:r>
              <a:rPr lang="en-US" altLang="ko-KR" sz="1400" b="1" dirty="0"/>
              <a:t>1 </a:t>
            </a:r>
            <a:r>
              <a:rPr lang="ko-KR" altLang="en-US" sz="1400" b="1" dirty="0"/>
              <a:t>사분위수 </a:t>
            </a:r>
            <a:r>
              <a:rPr lang="en-US" altLang="ko-KR" sz="1400" b="1" dirty="0"/>
              <a:t>- 1.5 * IQR </a:t>
            </a:r>
            <a:r>
              <a:rPr lang="ko-KR" altLang="en-US" sz="1400" b="1" dirty="0"/>
              <a:t>보다 작거나 제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사분위수 </a:t>
            </a:r>
            <a:r>
              <a:rPr lang="en-US" altLang="ko-KR" sz="1400" b="1" dirty="0"/>
              <a:t>+ 1.5 * IQR </a:t>
            </a:r>
            <a:r>
              <a:rPr lang="ko-KR" altLang="en-US" sz="1400" b="1" dirty="0"/>
              <a:t>보다 큰 값은 이상치로 판별</a:t>
            </a:r>
            <a:endParaRPr lang="en-US" altLang="ko-KR" sz="1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385111" y="2676698"/>
            <a:ext cx="6088380" cy="3566160"/>
            <a:chOff x="5385111" y="2676698"/>
            <a:chExt cx="6088380" cy="3566160"/>
          </a:xfrm>
        </p:grpSpPr>
        <p:pic>
          <p:nvPicPr>
            <p:cNvPr id="9" name="그림 8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111" y="2676698"/>
              <a:ext cx="6088380" cy="3566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5385111" y="2676698"/>
              <a:ext cx="1989830" cy="1572231"/>
            </a:xfrm>
            <a:prstGeom prst="rect">
              <a:avLst/>
            </a:prstGeom>
            <a:noFill/>
            <a:ln w="31750">
              <a:solidFill>
                <a:srgbClr val="C050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1744" y="5821971"/>
            <a:ext cx="2003367" cy="37407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smtClean="0"/>
              <a:t>이상치 대체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최빈값</a:t>
            </a:r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7714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59391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9.1) </a:t>
            </a:r>
            <a:r>
              <a:rPr lang="ko-KR" altLang="en-US" sz="1200" b="1" dirty="0" err="1" smtClean="0"/>
              <a:t>도로별</a:t>
            </a:r>
            <a:r>
              <a:rPr lang="ko-KR" altLang="en-US" sz="1200" b="1" dirty="0" smtClean="0"/>
              <a:t> 사고건수 분석</a:t>
            </a:r>
            <a:endParaRPr lang="en-US" altLang="ko-KR" sz="1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14" y="1927781"/>
            <a:ext cx="10013490" cy="3001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23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59391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/>
              <a:t>9.2) </a:t>
            </a:r>
            <a:r>
              <a:rPr lang="ko-KR" altLang="en-US" sz="1200" b="1" dirty="0" err="1"/>
              <a:t>도로별</a:t>
            </a:r>
            <a:r>
              <a:rPr lang="ko-KR" altLang="en-US" sz="1200" b="1" dirty="0"/>
              <a:t> 사고건수 분석</a:t>
            </a:r>
            <a:endParaRPr lang="en-US" altLang="ko-KR" sz="1200" b="1" dirty="0"/>
          </a:p>
        </p:txBody>
      </p:sp>
      <p:pic>
        <p:nvPicPr>
          <p:cNvPr id="6" name="Picture 2" descr="스크린샷(8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69" y="486901"/>
            <a:ext cx="6115050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7" y="3477751"/>
            <a:ext cx="6291579" cy="3196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0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8677" y="1259391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10) CCTV </a:t>
            </a:r>
            <a:r>
              <a:rPr lang="ko-KR" altLang="en-US" sz="1200" b="1" dirty="0" smtClean="0"/>
              <a:t>데이터분석</a:t>
            </a:r>
            <a:endParaRPr lang="en-US" altLang="ko-KR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838853"/>
            <a:ext cx="10077450" cy="4356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4509370" y="6300662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2019</a:t>
            </a:r>
            <a:r>
              <a:rPr lang="ko-KR" altLang="en-US" sz="1200" b="1" dirty="0" smtClean="0"/>
              <a:t>년 </a:t>
            </a:r>
            <a:r>
              <a:rPr lang="en-US" altLang="ko-KR" sz="1200" b="1" dirty="0" smtClean="0"/>
              <a:t>~ 2021</a:t>
            </a:r>
            <a:r>
              <a:rPr lang="ko-KR" altLang="en-US" sz="1200" b="1" dirty="0" smtClean="0"/>
              <a:t>년 사이 데이터 분석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9323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62212" y="551146"/>
            <a:ext cx="990600" cy="52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753519" y="814192"/>
            <a:ext cx="3120233" cy="381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 </a:t>
            </a:r>
            <a:r>
              <a:rPr lang="ko-KR" altLang="en-US" sz="1200" b="1" dirty="0" smtClean="0"/>
              <a:t>데이터 분석</a:t>
            </a:r>
            <a:endParaRPr lang="en-US" altLang="ko-KR" sz="1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2 </a:t>
            </a:r>
            <a:r>
              <a:rPr lang="ko-KR" altLang="en-US" sz="1200" b="1" dirty="0" smtClean="0"/>
              <a:t>데이터 결합 및 </a:t>
            </a:r>
            <a:r>
              <a:rPr lang="ko-KR" altLang="en-US" sz="1200" b="1" dirty="0" err="1" smtClean="0"/>
              <a:t>파생변수</a:t>
            </a:r>
            <a:r>
              <a:rPr lang="ko-KR" altLang="en-US" sz="1200" b="1" dirty="0" smtClean="0"/>
              <a:t> 생성</a:t>
            </a:r>
            <a:endParaRPr lang="en-US" altLang="ko-KR" sz="1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3 EDA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4 </a:t>
            </a:r>
            <a:r>
              <a:rPr lang="ko-KR" altLang="en-US" sz="1200" b="1" dirty="0"/>
              <a:t>모델 학습</a:t>
            </a:r>
            <a:endParaRPr lang="en-US" altLang="ko-KR" sz="1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5 </a:t>
            </a:r>
            <a:r>
              <a:rPr lang="ko-KR" altLang="en-US" sz="1200" b="1" dirty="0" smtClean="0"/>
              <a:t>분석 결과 </a:t>
            </a: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r>
              <a:rPr lang="en-US" altLang="ko-KR" sz="1200" b="1" dirty="0" smtClean="0"/>
              <a:t>6 </a:t>
            </a:r>
            <a:r>
              <a:rPr lang="ko-KR" altLang="en-US" sz="1200" b="1" dirty="0"/>
              <a:t>시사점 및 개선점</a:t>
            </a:r>
            <a:endParaRPr lang="en-US" altLang="ko-KR" sz="1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63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328677" y="1263008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11) train + </a:t>
            </a:r>
            <a:r>
              <a:rPr lang="en-US" altLang="ko-KR" sz="1200" b="1" dirty="0" err="1" smtClean="0"/>
              <a:t>cctv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데이터 결합</a:t>
            </a:r>
            <a:endParaRPr lang="en-US" altLang="ko-KR" sz="12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4072469" y="96328"/>
            <a:ext cx="7696375" cy="6582427"/>
            <a:chOff x="4072469" y="96328"/>
            <a:chExt cx="7696375" cy="65824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469" y="96328"/>
              <a:ext cx="7696375" cy="6582427"/>
            </a:xfrm>
            <a:prstGeom prst="rect">
              <a:avLst/>
            </a:prstGeom>
          </p:spPr>
        </p:pic>
        <p:sp>
          <p:nvSpPr>
            <p:cNvPr id="6" name="내용 개체 틀 3"/>
            <p:cNvSpPr txBox="1">
              <a:spLocks/>
            </p:cNvSpPr>
            <p:nvPr/>
          </p:nvSpPr>
          <p:spPr>
            <a:xfrm>
              <a:off x="7039453" y="2016168"/>
              <a:ext cx="926926" cy="25052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3"/>
            <p:cNvSpPr txBox="1">
              <a:spLocks/>
            </p:cNvSpPr>
            <p:nvPr/>
          </p:nvSpPr>
          <p:spPr>
            <a:xfrm>
              <a:off x="6613567" y="1682500"/>
              <a:ext cx="1778697" cy="217184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100" b="1" dirty="0" smtClean="0">
                  <a:solidFill>
                    <a:srgbClr val="FF0000"/>
                  </a:solidFill>
                </a:rPr>
                <a:t>시군구 기준으로 병합</a:t>
              </a:r>
              <a:endParaRPr lang="en-US" altLang="ko-K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내용 개체 틀 3"/>
            <p:cNvSpPr txBox="1">
              <a:spLocks/>
            </p:cNvSpPr>
            <p:nvPr/>
          </p:nvSpPr>
          <p:spPr>
            <a:xfrm>
              <a:off x="4072469" y="5947329"/>
              <a:ext cx="3643389" cy="73068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내용 개체 틀 3"/>
            <p:cNvSpPr txBox="1">
              <a:spLocks/>
            </p:cNvSpPr>
            <p:nvPr/>
          </p:nvSpPr>
          <p:spPr>
            <a:xfrm>
              <a:off x="7605211" y="6196924"/>
              <a:ext cx="1778697" cy="217184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100" b="1" dirty="0" smtClean="0">
                  <a:solidFill>
                    <a:srgbClr val="FF0000"/>
                  </a:solidFill>
                </a:rPr>
                <a:t>결측치 데이터</a:t>
              </a:r>
              <a:endParaRPr lang="en-US" altLang="ko-KR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1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328677" y="1263008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12)</a:t>
            </a:r>
            <a:r>
              <a:rPr lang="ko-KR" altLang="en-US" sz="1200" b="1" dirty="0" smtClean="0"/>
              <a:t> 변수 선택</a:t>
            </a:r>
            <a:endParaRPr lang="en-US" altLang="ko-KR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2491049" y="946501"/>
            <a:ext cx="7608915" cy="486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함초롬바탕" panose="02030604000101010101" pitchFamily="18" charset="-128"/>
                <a:cs typeface="BatangChe" panose="02030609000101010101" pitchFamily="49" charset="-127"/>
              </a:rPr>
              <a:t>ID -&gt;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기본키와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같은 데이터이기 때문에 학습에 의미는 없음</a:t>
            </a:r>
            <a:r>
              <a:rPr lang="en-US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사고일시</a:t>
            </a:r>
            <a:r>
              <a:rPr lang="en-US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-&gt; 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시간데이터이기에 모델 학습에는 사용하지 않는다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기상상태</a:t>
            </a:r>
            <a:r>
              <a:rPr lang="en-US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-&gt; 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상관분석에서 노면상태와의 상관성을 고려하여 도로의 상태에 더 직접적인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데이터를가지고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있는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노면상태를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채택하여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,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기상상태는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제거하기로 함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시군구</a:t>
            </a:r>
            <a:r>
              <a:rPr lang="en-US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-&gt; 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데이터의 결합에 쓴 후에는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, 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라벨의 정답 데이터가 되기 때문에 뺀다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구 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-&gt;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시군구와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마찬가지이다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군</a:t>
            </a:r>
            <a:r>
              <a:rPr lang="en-US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-&gt;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시군구와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마찬가지이다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 </a:t>
            </a:r>
            <a:endParaRPr lang="ko-KR" altLang="ko-KR" sz="1200" dirty="0">
              <a:solidFill>
                <a:srgbClr val="000000"/>
              </a:solidFill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err="1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도로형태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대분류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) -&gt; 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조금 더 상세한 데이터인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도로형태가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존재하기에 삭제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err="1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시도명</a:t>
            </a:r>
            <a:r>
              <a:rPr lang="en-US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-&gt;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시군구와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마찬가지이다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err="1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시군구명</a:t>
            </a:r>
            <a:r>
              <a:rPr lang="en-US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-&gt;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시군구와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마찬가지이다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  <a:p>
            <a:pPr algn="just">
              <a:lnSpc>
                <a:spcPct val="130000"/>
              </a:lnSpc>
            </a:pPr>
            <a:endParaRPr lang="en-US" altLang="ko-KR" sz="1200" dirty="0" smtClean="0">
              <a:solidFill>
                <a:srgbClr val="000000"/>
              </a:solidFill>
              <a:latin typeface="함초롬바탕" panose="02030604000101010101" pitchFamily="18" charset="-128"/>
              <a:ea typeface="BatangChe" panose="02030609000101010101" pitchFamily="49" charset="-127"/>
              <a:cs typeface="BatangChe" panose="02030609000101010101" pitchFamily="49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소재지지번주소</a:t>
            </a:r>
            <a:r>
              <a:rPr lang="en-US" altLang="ko-KR" sz="1200" dirty="0" smtClean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-&gt; </a:t>
            </a:r>
            <a:r>
              <a:rPr lang="ko-KR" altLang="ko-KR" sz="1200" dirty="0" err="1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시군구와</a:t>
            </a:r>
            <a:r>
              <a:rPr lang="ko-KR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 마찬가지이다</a:t>
            </a: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8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effectLst/>
              <a:latin typeface="함초롬바탕" panose="02030604000101010101" pitchFamily="18" charset="-128"/>
              <a:ea typeface="함초롬바탕" panose="02030604000101010101" pitchFamily="18" charset="-128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32008" y="232756"/>
            <a:ext cx="9102436" cy="629273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328677" y="1263008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13)</a:t>
            </a:r>
            <a:r>
              <a:rPr lang="ko-KR" altLang="en-US" sz="1200" b="1" dirty="0" smtClean="0"/>
              <a:t> 이상치 처리</a:t>
            </a:r>
            <a:endParaRPr lang="en-US" altLang="ko-KR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6" y="1770930"/>
            <a:ext cx="940248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328677" y="1254894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14)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수치형</a:t>
            </a:r>
            <a:r>
              <a:rPr lang="ko-KR" altLang="en-US" sz="1200" b="1" dirty="0" smtClean="0"/>
              <a:t> 데이터 변경</a:t>
            </a:r>
            <a:endParaRPr lang="en-US" altLang="ko-KR" sz="12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4083486" y="518838"/>
            <a:ext cx="7255275" cy="6078812"/>
            <a:chOff x="3056351" y="518838"/>
            <a:chExt cx="7255275" cy="60788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351" y="1242194"/>
              <a:ext cx="7255275" cy="5355456"/>
            </a:xfrm>
            <a:prstGeom prst="rect">
              <a:avLst/>
            </a:prstGeom>
          </p:spPr>
        </p:pic>
        <p:sp>
          <p:nvSpPr>
            <p:cNvPr id="7" name="내용 개체 틀 3"/>
            <p:cNvSpPr txBox="1">
              <a:spLocks/>
            </p:cNvSpPr>
            <p:nvPr/>
          </p:nvSpPr>
          <p:spPr>
            <a:xfrm>
              <a:off x="4307322" y="518838"/>
              <a:ext cx="4753332" cy="645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 smtClean="0"/>
                <a:t>범주형 변수의 각 항목별 변수의 평균값으로 대체</a:t>
              </a:r>
              <a:endParaRPr lang="en-US" altLang="ko-KR" sz="1400" b="1" dirty="0" smtClean="0"/>
            </a:p>
            <a:p>
              <a:pPr marL="0" indent="0" algn="ctr">
                <a:buNone/>
              </a:pPr>
              <a:r>
                <a:rPr lang="ko-KR" altLang="en-US" sz="1400" b="1" dirty="0" smtClean="0"/>
                <a:t>범주형 데이터를 수치형으로 변환</a:t>
              </a:r>
              <a:endParaRPr lang="en-US" altLang="ko-KR" sz="1400" b="1" dirty="0"/>
            </a:p>
          </p:txBody>
        </p:sp>
        <p:sp>
          <p:nvSpPr>
            <p:cNvPr id="8" name="내용 개체 틀 3"/>
            <p:cNvSpPr txBox="1">
              <a:spLocks/>
            </p:cNvSpPr>
            <p:nvPr/>
          </p:nvSpPr>
          <p:spPr>
            <a:xfrm>
              <a:off x="3312839" y="1903754"/>
              <a:ext cx="4616136" cy="49187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697431" y="2202535"/>
            <a:ext cx="1210384" cy="11720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ECLO </a:t>
            </a:r>
            <a:r>
              <a:rPr lang="ko-KR" altLang="en-US" sz="1000" dirty="0" smtClean="0"/>
              <a:t>값을 데이터에 반영 </a:t>
            </a:r>
            <a:endParaRPr lang="ko-KR" altLang="en-US" sz="1000" dirty="0"/>
          </a:p>
        </p:txBody>
      </p:sp>
      <p:sp>
        <p:nvSpPr>
          <p:cNvPr id="4" name="오른쪽 화살표 3"/>
          <p:cNvSpPr/>
          <p:nvPr/>
        </p:nvSpPr>
        <p:spPr>
          <a:xfrm rot="5400000">
            <a:off x="2101427" y="3567257"/>
            <a:ext cx="404322" cy="168182"/>
          </a:xfrm>
          <a:prstGeom prst="rightArrow">
            <a:avLst>
              <a:gd name="adj1" fmla="val 29000"/>
              <a:gd name="adj2" fmla="val 49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38102" y="3928067"/>
            <a:ext cx="1729047" cy="922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각 범주에 해당하는 </a:t>
            </a:r>
            <a:r>
              <a:rPr lang="en-US" altLang="ko-KR" sz="1000" dirty="0" smtClean="0"/>
              <a:t>ECLO</a:t>
            </a:r>
            <a:r>
              <a:rPr lang="ko-KR" altLang="en-US" sz="1000" dirty="0" smtClean="0"/>
              <a:t>의 평균값을 대체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38101" y="5635017"/>
            <a:ext cx="1729047" cy="922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같은 </a:t>
            </a:r>
            <a:r>
              <a:rPr lang="ko-KR" altLang="en-US" sz="1000" dirty="0" err="1" smtClean="0"/>
              <a:t>범주끼리</a:t>
            </a:r>
            <a:r>
              <a:rPr lang="ko-KR" altLang="en-US" sz="1000" dirty="0" smtClean="0"/>
              <a:t> 같은 값을 가지기에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구분 가능 </a:t>
            </a:r>
            <a:r>
              <a:rPr lang="en-US" altLang="ko-KR" sz="1000" dirty="0" smtClean="0"/>
              <a:t>+ ECLO</a:t>
            </a:r>
            <a:r>
              <a:rPr lang="ko-KR" altLang="en-US" sz="1000" dirty="0" smtClean="0"/>
              <a:t>의 값이 반영되어 대소 구분 가능</a:t>
            </a:r>
            <a:endParaRPr lang="ko-KR" altLang="en-US" sz="1000" dirty="0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1975724" y="5144280"/>
            <a:ext cx="653797" cy="193124"/>
          </a:xfrm>
          <a:prstGeom prst="rightArrow">
            <a:avLst>
              <a:gd name="adj1" fmla="val 29000"/>
              <a:gd name="adj2" fmla="val 46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3930805" y="822969"/>
            <a:ext cx="7088279" cy="1204628"/>
            <a:chOff x="3930805" y="1305107"/>
            <a:chExt cx="7088279" cy="12046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805" y="1305107"/>
              <a:ext cx="7088279" cy="1204628"/>
            </a:xfrm>
            <a:prstGeom prst="rect">
              <a:avLst/>
            </a:prstGeom>
          </p:spPr>
        </p:pic>
        <p:sp>
          <p:nvSpPr>
            <p:cNvPr id="6" name="내용 개체 틀 3"/>
            <p:cNvSpPr txBox="1">
              <a:spLocks/>
            </p:cNvSpPr>
            <p:nvPr/>
          </p:nvSpPr>
          <p:spPr>
            <a:xfrm>
              <a:off x="4085519" y="1576819"/>
              <a:ext cx="6802756" cy="31994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내용 개체 틀 3"/>
          <p:cNvSpPr txBox="1">
            <a:spLocks/>
          </p:cNvSpPr>
          <p:nvPr/>
        </p:nvSpPr>
        <p:spPr>
          <a:xfrm>
            <a:off x="328677" y="1242193"/>
            <a:ext cx="3443223" cy="347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15)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수치형</a:t>
            </a:r>
            <a:r>
              <a:rPr lang="ko-KR" altLang="en-US" sz="1200" b="1" dirty="0" smtClean="0"/>
              <a:t> 데이터 변경 후 평균값 추출</a:t>
            </a:r>
            <a:endParaRPr lang="en-US" altLang="ko-KR" sz="12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14038" y="933728"/>
            <a:ext cx="8277962" cy="5677593"/>
            <a:chOff x="3914038" y="1415866"/>
            <a:chExt cx="8277962" cy="5677593"/>
          </a:xfrm>
        </p:grpSpPr>
        <p:grpSp>
          <p:nvGrpSpPr>
            <p:cNvPr id="9" name="그룹 8"/>
            <p:cNvGrpSpPr/>
            <p:nvPr/>
          </p:nvGrpSpPr>
          <p:grpSpPr>
            <a:xfrm>
              <a:off x="3914038" y="1415866"/>
              <a:ext cx="8277962" cy="5677593"/>
              <a:chOff x="4096011" y="1088968"/>
              <a:chExt cx="8277962" cy="567759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6011" y="2298875"/>
                <a:ext cx="8137607" cy="4334681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11343195" y="1088968"/>
                <a:ext cx="1030778" cy="56775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내용 개체 틀 3"/>
            <p:cNvSpPr txBox="1">
              <a:spLocks/>
            </p:cNvSpPr>
            <p:nvPr/>
          </p:nvSpPr>
          <p:spPr>
            <a:xfrm>
              <a:off x="4347902" y="2771658"/>
              <a:ext cx="1695451" cy="22358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2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328677" y="1242194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/>
              <a:t>16)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엘보우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실루엣</a:t>
            </a:r>
            <a:endParaRPr lang="en-US" altLang="ko-KR" sz="1200" b="1" dirty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1347506" y="6318433"/>
            <a:ext cx="8634396" cy="244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/>
              <a:t>해당 데이터는 엘보우 메소드와 실루엣 메소드를 사용하기 위해 구를 기준으로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으로 묶어 평균값을 계산</a:t>
            </a:r>
            <a:endParaRPr lang="en-US" altLang="ko-KR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47" y="1717416"/>
            <a:ext cx="7629915" cy="44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328677" y="1242194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/>
              <a:t>16.2)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엘보우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실루엣</a:t>
            </a:r>
            <a:endParaRPr lang="en-US" altLang="ko-KR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7" y="1822450"/>
            <a:ext cx="4779518" cy="3744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내용 개체 틀 3"/>
          <p:cNvSpPr txBox="1">
            <a:spLocks/>
          </p:cNvSpPr>
          <p:nvPr/>
        </p:nvSpPr>
        <p:spPr>
          <a:xfrm>
            <a:off x="7615709" y="5814194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140" y="1822450"/>
            <a:ext cx="4787802" cy="3744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910988" y="5791259"/>
            <a:ext cx="4238033" cy="6342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 smtClean="0"/>
              <a:t>Y</a:t>
            </a:r>
            <a:r>
              <a:rPr lang="ko-KR" altLang="en-US" sz="1400" b="1" dirty="0" smtClean="0"/>
              <a:t>축은 클러스터의 중심으로부터 데이터들이 얼마나 떨어져 있는지에 대한 오차의 제곱이어서 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 값이 낮아지는 적절한 부분을 고른다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426674" y="1488612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/>
              <a:t>Elbow Method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7615709" y="1488612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 smtClean="0"/>
              <a:t>Silhouette </a:t>
            </a:r>
            <a:r>
              <a:rPr lang="en-US" altLang="ko-KR" sz="1400" b="1" dirty="0"/>
              <a:t>Method</a:t>
            </a:r>
          </a:p>
        </p:txBody>
      </p:sp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40" y="1822450"/>
            <a:ext cx="4811395" cy="3709035"/>
          </a:xfrm>
          <a:prstGeom prst="rect">
            <a:avLst/>
          </a:prstGeom>
        </p:spPr>
      </p:pic>
      <p:sp>
        <p:nvSpPr>
          <p:cNvPr id="12" name="내용 개체 틀 3"/>
          <p:cNvSpPr txBox="1">
            <a:spLocks/>
          </p:cNvSpPr>
          <p:nvPr/>
        </p:nvSpPr>
        <p:spPr>
          <a:xfrm>
            <a:off x="6825140" y="5785176"/>
            <a:ext cx="4238033" cy="6342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/>
              <a:t>실루엣 스코어를 기준으로 적절한 수를 찾는다 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데이터가 클러스터의 중점에 잘 모여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있을 수록 스코어가 올라간다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7934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328677" y="1242194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17)</a:t>
            </a:r>
            <a:r>
              <a:rPr lang="ko-KR" altLang="en-US" sz="1200" b="1" dirty="0" smtClean="0"/>
              <a:t> 군집 시각화</a:t>
            </a:r>
            <a:endParaRPr lang="en-US" altLang="ko-KR" sz="1200" b="1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25" y="959145"/>
            <a:ext cx="4909705" cy="4976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7410653" y="1242194"/>
            <a:ext cx="1492278" cy="1983144"/>
          </a:xfrm>
          <a:prstGeom prst="ellipse">
            <a:avLst/>
          </a:prstGeom>
          <a:noFill/>
          <a:ln w="31750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 rot="20310955">
            <a:off x="8023572" y="3607458"/>
            <a:ext cx="1328737" cy="2038232"/>
          </a:xfrm>
          <a:prstGeom prst="ellipse">
            <a:avLst/>
          </a:prstGeom>
          <a:noFill/>
          <a:ln w="3175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333277" y="3789479"/>
            <a:ext cx="439737" cy="474662"/>
          </a:xfrm>
          <a:prstGeom prst="ellipse">
            <a:avLst/>
          </a:prstGeom>
          <a:noFill/>
          <a:ln w="31750">
            <a:solidFill>
              <a:srgbClr val="9BBB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0271690" y="2642322"/>
            <a:ext cx="439737" cy="474662"/>
          </a:xfrm>
          <a:prstGeom prst="ellipse">
            <a:avLst/>
          </a:prstGeom>
          <a:noFill/>
          <a:ln w="31750">
            <a:solidFill>
              <a:srgbClr val="8064A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34980" y="2554620"/>
            <a:ext cx="3583898" cy="85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600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0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 </a:t>
            </a:r>
            <a:r>
              <a:rPr lang="en-US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: 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중구 </a:t>
            </a:r>
            <a:r>
              <a:rPr lang="en-US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달서구 </a:t>
            </a:r>
            <a:r>
              <a:rPr lang="en-US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수성구</a:t>
            </a:r>
            <a:endParaRPr lang="ko-KR" altLang="ko-KR" sz="11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algn="just">
              <a:lnSpc>
                <a:spcPct val="11600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1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 </a:t>
            </a:r>
            <a:r>
              <a:rPr lang="en-US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: 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북구</a:t>
            </a:r>
            <a:r>
              <a:rPr lang="en-US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, 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동구 </a:t>
            </a:r>
            <a:r>
              <a:rPr lang="en-US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서구</a:t>
            </a:r>
            <a:endParaRPr lang="ko-KR" altLang="ko-KR" sz="11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algn="just">
              <a:lnSpc>
                <a:spcPct val="11600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2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 </a:t>
            </a:r>
            <a:r>
              <a:rPr lang="en-US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: 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달성군</a:t>
            </a:r>
            <a:endParaRPr lang="ko-KR" altLang="ko-KR" sz="11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algn="just">
              <a:lnSpc>
                <a:spcPct val="11600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3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 </a:t>
            </a:r>
            <a:r>
              <a:rPr lang="en-US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: </a:t>
            </a:r>
            <a:r>
              <a:rPr lang="ko-KR" altLang="ko-KR" sz="11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남구</a:t>
            </a:r>
            <a:endParaRPr lang="ko-KR" altLang="ko-KR" sz="1100" dirty="0">
              <a:solidFill>
                <a:srgbClr val="000000"/>
              </a:solidFill>
              <a:effectLst/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9876" y="2169621"/>
            <a:ext cx="3569927" cy="169579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328677" y="1242194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3.7) </a:t>
            </a:r>
            <a:r>
              <a:rPr lang="ko-KR" altLang="en-US" sz="1200" b="1" dirty="0" smtClean="0"/>
              <a:t>불균형 데이터 처리</a:t>
            </a:r>
            <a:endParaRPr lang="en-US" altLang="ko-KR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97" y="1729302"/>
            <a:ext cx="4331969" cy="3150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23" y="1729302"/>
            <a:ext cx="4331969" cy="3150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5444836" y="3000895"/>
            <a:ext cx="1130531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12327" y="3815542"/>
            <a:ext cx="1928553" cy="28263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SMOTE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알고리즘 사용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55" y="4339244"/>
            <a:ext cx="2027525" cy="2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4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모델 학습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29" y="1656482"/>
            <a:ext cx="5489311" cy="3755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4449" y="2635135"/>
            <a:ext cx="3840480" cy="138822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1. </a:t>
            </a:r>
            <a:r>
              <a:rPr lang="ko-KR" altLang="en-US" sz="1100" dirty="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과적합이</a:t>
            </a:r>
            <a:r>
              <a:rPr lang="ko-KR" altLang="en-US" sz="11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잘 일어나지 않는다</a:t>
            </a:r>
            <a:r>
              <a:rPr lang="en-US" altLang="ko-KR" sz="11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2. </a:t>
            </a:r>
            <a:r>
              <a:rPr lang="ko-KR" altLang="en-US" sz="11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의사결정나무 알고리즘 기반이기 때문에 스케일링을 할 필요 없음</a:t>
            </a:r>
            <a:endParaRPr lang="en-US" altLang="ko-KR" sz="1100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3. </a:t>
            </a:r>
            <a:r>
              <a:rPr lang="ko-KR" altLang="en-US" sz="11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데이터가 범주형 데이터가 많고 비선형적이기 때문에 의사결정나무 기반의 알고리즘을 채택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4449" y="2481350"/>
            <a:ext cx="3840480" cy="124275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/>
          <p:cNvSpPr txBox="1">
            <a:spLocks/>
          </p:cNvSpPr>
          <p:nvPr/>
        </p:nvSpPr>
        <p:spPr>
          <a:xfrm>
            <a:off x="328678" y="642350"/>
            <a:ext cx="1828800" cy="4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데이터 분석</a:t>
            </a:r>
            <a:endParaRPr lang="en-US" altLang="ko-KR" sz="2000" b="1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3061439" y="973151"/>
            <a:ext cx="6050072" cy="276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 err="1" smtClean="0"/>
              <a:t>사고위험도</a:t>
            </a:r>
            <a:r>
              <a:rPr lang="en-US" altLang="ko-KR" sz="1200" b="1" dirty="0" smtClean="0"/>
              <a:t>(ECLO)</a:t>
            </a:r>
            <a:r>
              <a:rPr lang="ko-KR" altLang="en-US" sz="1200" b="1" dirty="0" smtClean="0"/>
              <a:t>를 토대로 군집분석</a:t>
            </a:r>
            <a:endParaRPr lang="en-US" altLang="ko-KR" sz="1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83990" y="932440"/>
            <a:ext cx="851772" cy="357777"/>
          </a:xfrm>
          <a:prstGeom prst="roundRect">
            <a:avLst>
              <a:gd name="adj" fmla="val 192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주제</a:t>
            </a:r>
            <a:endParaRPr lang="ko-KR" altLang="en-US" sz="1200" b="1" dirty="0"/>
          </a:p>
        </p:txBody>
      </p:sp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6086475" y="1249507"/>
            <a:ext cx="0" cy="581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431381" y="2049607"/>
            <a:ext cx="5310188" cy="104303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55552" y="1908346"/>
            <a:ext cx="2261846" cy="374857"/>
          </a:xfrm>
          <a:prstGeom prst="roundRect">
            <a:avLst>
              <a:gd name="adj" fmla="val 192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ECLO ( </a:t>
            </a:r>
            <a:r>
              <a:rPr lang="ko-KR" altLang="en-US" sz="1200" b="1" dirty="0" smtClean="0"/>
              <a:t>인명피해 심각도 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61272" y="2357955"/>
            <a:ext cx="5180297" cy="533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ECLO = </a:t>
            </a:r>
            <a:r>
              <a:rPr lang="ko-KR" altLang="en-US" sz="1200" b="1" dirty="0">
                <a:solidFill>
                  <a:schemeClr val="tx1"/>
                </a:solidFill>
              </a:rPr>
              <a:t>사망자수 * </a:t>
            </a:r>
            <a:r>
              <a:rPr lang="en-US" altLang="ko-KR" sz="1200" b="1" dirty="0">
                <a:solidFill>
                  <a:schemeClr val="tx1"/>
                </a:solidFill>
              </a:rPr>
              <a:t>10 + </a:t>
            </a:r>
            <a:r>
              <a:rPr lang="ko-KR" altLang="en-US" sz="1200" b="1" dirty="0" err="1">
                <a:solidFill>
                  <a:schemeClr val="tx1"/>
                </a:solidFill>
              </a:rPr>
              <a:t>중상자수</a:t>
            </a:r>
            <a:r>
              <a:rPr lang="ko-KR" altLang="en-US" sz="1200" b="1" dirty="0">
                <a:solidFill>
                  <a:schemeClr val="tx1"/>
                </a:solidFill>
              </a:rPr>
              <a:t> * </a:t>
            </a:r>
            <a:r>
              <a:rPr lang="en-US" altLang="ko-KR" sz="1200" b="1" dirty="0">
                <a:solidFill>
                  <a:schemeClr val="tx1"/>
                </a:solidFill>
              </a:rPr>
              <a:t>5 + </a:t>
            </a:r>
            <a:r>
              <a:rPr lang="ko-KR" altLang="en-US" sz="1200" b="1" dirty="0" err="1">
                <a:solidFill>
                  <a:schemeClr val="tx1"/>
                </a:solidFill>
              </a:rPr>
              <a:t>경상자수</a:t>
            </a:r>
            <a:r>
              <a:rPr lang="ko-KR" altLang="en-US" sz="1200" b="1" dirty="0">
                <a:solidFill>
                  <a:schemeClr val="tx1"/>
                </a:solidFill>
              </a:rPr>
              <a:t> * </a:t>
            </a:r>
            <a:r>
              <a:rPr lang="en-US" altLang="ko-KR" sz="1200" b="1" dirty="0">
                <a:solidFill>
                  <a:schemeClr val="tx1"/>
                </a:solidFill>
              </a:rPr>
              <a:t>3 + </a:t>
            </a:r>
            <a:r>
              <a:rPr lang="ko-KR" altLang="en-US" sz="1200" b="1" dirty="0">
                <a:solidFill>
                  <a:schemeClr val="tx1"/>
                </a:solidFill>
              </a:rPr>
              <a:t>부상자수 *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5" name="내용 개체 틀 3"/>
          <p:cNvSpPr txBox="1">
            <a:spLocks/>
          </p:cNvSpPr>
          <p:nvPr/>
        </p:nvSpPr>
        <p:spPr>
          <a:xfrm>
            <a:off x="3126384" y="5541594"/>
            <a:ext cx="6050072" cy="276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 smtClean="0"/>
              <a:t>특성을 분석하여 모형 개발 및 사고 위험 요인 탐색</a:t>
            </a:r>
            <a:endParaRPr lang="en-US" altLang="ko-KR" sz="12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3990" y="5500883"/>
            <a:ext cx="851772" cy="357777"/>
          </a:xfrm>
          <a:prstGeom prst="roundRect">
            <a:avLst>
              <a:gd name="adj" fmla="val 192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목표</a:t>
            </a:r>
            <a:endParaRPr lang="ko-KR" altLang="en-US" sz="12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59090" y="3423982"/>
            <a:ext cx="5310188" cy="104303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3261" y="3282721"/>
            <a:ext cx="2261846" cy="374857"/>
          </a:xfrm>
          <a:prstGeom prst="roundRect">
            <a:avLst>
              <a:gd name="adj" fmla="val 192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군집분석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588981" y="3732330"/>
            <a:ext cx="5180297" cy="533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ECLO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바탕으로 군집분석 진행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5 </a:t>
            </a:r>
            <a:r>
              <a:rPr lang="ko-KR" altLang="en-US" sz="2000" b="1" dirty="0" smtClean="0"/>
              <a:t>분석 결과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pic>
        <p:nvPicPr>
          <p:cNvPr id="6146" name="Picture 2" descr="스크린샷(9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9" y="1368050"/>
            <a:ext cx="1952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64624" y="1474534"/>
            <a:ext cx="7467601" cy="3948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6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marL="733425" algn="just">
              <a:lnSpc>
                <a:spcPct val="116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군집의 경우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데이터가 각각 특별시도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구도 이렇게 두 종류를 띄고 있으며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 err="1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제한속도는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중간정도이다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. 0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군집의 경우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사고율이 높은 특별시도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구도가 자리를 잡고 있으며 다른 지역에 비해서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관리 면적이 크면서 도심이기 때문에 사고의 위험이 큰 지역이라고 판단이 가능하다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달서구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수성구는 사고의 빈도도 높고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중구 같은 경우에는 단일로의 비중이 높아서 사고 위험도가 높다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algn="just">
              <a:lnSpc>
                <a:spcPct val="116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 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marL="342900" lvl="0" indent="-342900" algn="just">
              <a:lnSpc>
                <a:spcPct val="116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marL="733425" algn="just">
              <a:lnSpc>
                <a:spcPct val="116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군집의 경우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다른 지역에 비해서 </a:t>
            </a:r>
            <a:r>
              <a:rPr lang="ko-KR" altLang="ko-KR" sz="1200" dirty="0" err="1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특별시도의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비중이 크다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하지만 다른 지역에 비해서 면적이 그렇게 크지 않으며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그리고 </a:t>
            </a:r>
            <a:r>
              <a:rPr lang="ko-KR" altLang="ko-KR" sz="1200" dirty="0" err="1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제한속도도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중간정도에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위치하기 때문에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0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군집에 비해서 사고율은 낮을 것으로 판단된다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algn="just">
              <a:lnSpc>
                <a:spcPct val="116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 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marL="342900" lvl="0" indent="-342900" algn="just">
              <a:lnSpc>
                <a:spcPct val="116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marL="733425" algn="just">
              <a:lnSpc>
                <a:spcPct val="116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군집의 경우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다른 지역에 비해 면적이 매우 크지만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고속국도가 자리를 잡고 있으며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그리고 도심에서 조금 떨어진 지역이기 때문에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 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사고의 위험은 크지 않다고 판단됨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algn="just">
              <a:lnSpc>
                <a:spcPct val="116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 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marL="342900" lvl="0" indent="-342900" algn="just">
              <a:lnSpc>
                <a:spcPct val="116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3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</a:t>
            </a:r>
            <a:endParaRPr lang="ko-KR" altLang="ko-KR" sz="1200" dirty="0">
              <a:solidFill>
                <a:srgbClr val="000000"/>
              </a:solidFill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  <a:p>
            <a:pPr marL="733425" algn="just">
              <a:lnSpc>
                <a:spcPct val="116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BatangChe" panose="02030609000101010101" pitchFamily="49" charset="-127"/>
                <a:ea typeface="HYSinMyeongJo-Medium" panose="02030600000101010101" pitchFamily="18" charset="-127"/>
                <a:cs typeface="BatangChe" panose="02030609000101010101" pitchFamily="49" charset="-127"/>
              </a:rPr>
              <a:t>3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번 군집의 경우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면적이 넓지도 않고 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빈도수 자체도 적기 때문에 크게 위험하지 않다고 판단됨</a:t>
            </a:r>
            <a:r>
              <a:rPr lang="en-US" altLang="ko-KR" sz="1200" dirty="0">
                <a:solidFill>
                  <a:srgbClr val="000000"/>
                </a:solidFill>
                <a:latin typeface="산세리프"/>
                <a:ea typeface="BatangChe" panose="02030609000101010101" pitchFamily="49" charset="-127"/>
                <a:cs typeface="BatangChe" panose="02030609000101010101" pitchFamily="49" charset="-127"/>
              </a:rPr>
              <a:t>.</a:t>
            </a:r>
            <a:endParaRPr lang="ko-KR" altLang="ko-KR" sz="1200" dirty="0">
              <a:solidFill>
                <a:srgbClr val="000000"/>
              </a:solidFill>
              <a:effectLst/>
              <a:latin typeface="산세리프"/>
              <a:ea typeface="HYSinMyeongJo-Medium" panose="02030600000101010101" pitchFamily="18" charset="-127"/>
              <a:cs typeface="HYSinMyeongJo-Medium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931620" y="1328982"/>
            <a:ext cx="7899863" cy="423949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5 </a:t>
            </a:r>
            <a:r>
              <a:rPr lang="ko-KR" altLang="en-US" sz="2000" b="1" dirty="0" smtClean="0"/>
              <a:t>분석 결과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8" y="1513521"/>
            <a:ext cx="3714750" cy="18192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852162" y="1820487"/>
            <a:ext cx="3275214" cy="108896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68044" y="2003367"/>
            <a:ext cx="2801389" cy="81464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b="1" dirty="0" err="1" smtClean="0"/>
              <a:t>하이퍼패러미터</a:t>
            </a:r>
            <a:r>
              <a:rPr lang="ko-KR" altLang="en-US" sz="1400" b="1" dirty="0" smtClean="0"/>
              <a:t> 튜닝</a:t>
            </a:r>
            <a:endParaRPr lang="en-US" altLang="ko-KR" sz="1400" b="1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b="1" dirty="0" smtClean="0"/>
              <a:t>모델 선택 및 학습 곡선</a:t>
            </a:r>
            <a:endParaRPr lang="en-US" altLang="ko-KR" sz="1400" b="1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b="1" dirty="0" smtClean="0"/>
              <a:t>범주형 수치 데이터 </a:t>
            </a:r>
            <a:r>
              <a:rPr lang="en-US" altLang="ko-KR" sz="1400" b="1" dirty="0" smtClean="0"/>
              <a:t>binning</a:t>
            </a:r>
            <a:endParaRPr lang="ko-KR" altLang="en-US" sz="1400" b="1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4509370" y="2161309"/>
            <a:ext cx="1055716" cy="42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074131" y="3217025"/>
            <a:ext cx="640080" cy="120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00553" y="4613564"/>
            <a:ext cx="1920240" cy="6733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91003" y="4804757"/>
            <a:ext cx="1612669" cy="4821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smtClean="0"/>
              <a:t>성능향상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88" y="3849354"/>
            <a:ext cx="2686204" cy="1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시사점 및 개선점</a:t>
            </a:r>
            <a:endParaRPr lang="en-US" altLang="ko-KR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2477192"/>
            <a:ext cx="4256116" cy="149629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시사점</a:t>
            </a:r>
            <a:endParaRPr lang="en-US" altLang="ko-KR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400" b="1" dirty="0" smtClean="0"/>
              <a:t>교통사고의 발생 시기는 주말이 많다</a:t>
            </a:r>
            <a:endParaRPr lang="en-US" altLang="ko-KR" sz="1400" b="1" dirty="0" smtClean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400" b="1" dirty="0" smtClean="0"/>
              <a:t>교통사고의 주요 발생 지역은 도로교통법상 과속 단속 구역</a:t>
            </a:r>
            <a:endParaRPr lang="en-US" altLang="ko-KR" sz="1400" b="1" dirty="0" smtClean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400" b="1" dirty="0" smtClean="0"/>
              <a:t>교통사고의 위험이 높은 도로의 종류가 존재</a:t>
            </a:r>
            <a:endParaRPr lang="en-US" altLang="ko-KR" sz="1400" b="1" dirty="0" smtClean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400" b="1" dirty="0" smtClean="0"/>
              <a:t>교통사고의 위험도는 차대차 사고가 높다</a:t>
            </a:r>
            <a:endParaRPr lang="en-US" altLang="ko-KR" sz="1400" b="1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3331" y="2128058"/>
            <a:ext cx="4746567" cy="23026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20691" y="2128058"/>
            <a:ext cx="4746567" cy="23026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65916" y="2531225"/>
            <a:ext cx="4256116" cy="149629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2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개선점</a:t>
            </a:r>
            <a:endParaRPr lang="en-US" altLang="ko-KR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400" b="1" dirty="0" smtClean="0"/>
              <a:t>교통사고 데이터의 품질 향상</a:t>
            </a:r>
            <a:endParaRPr lang="en-US" altLang="ko-KR" sz="1400" b="1" dirty="0" smtClean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400" b="1" dirty="0" smtClean="0"/>
              <a:t>교통사고 분석의 </a:t>
            </a:r>
            <a:r>
              <a:rPr lang="ko-KR" altLang="en-US" sz="1400" b="1" dirty="0" err="1" smtClean="0"/>
              <a:t>심층성</a:t>
            </a:r>
            <a:r>
              <a:rPr lang="ko-KR" altLang="en-US" sz="1400" b="1" dirty="0" smtClean="0"/>
              <a:t> 강화</a:t>
            </a:r>
            <a:endParaRPr lang="en-US" altLang="ko-KR" sz="1400" b="1" dirty="0" smtClean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400" b="1" dirty="0" smtClean="0"/>
              <a:t>교통사고 예방 및 감소 방안의 실효성 검토</a:t>
            </a:r>
            <a:endParaRPr lang="en-US" altLang="ko-KR" sz="1400" b="1" dirty="0" smtClean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400" b="1" dirty="0" smtClean="0"/>
              <a:t>기계학습 모델의 성능 향상 필요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0506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4005653" y="3242113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END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915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97907" y="3245061"/>
            <a:ext cx="815173" cy="807883"/>
            <a:chOff x="2493057" y="3245061"/>
            <a:chExt cx="815173" cy="807883"/>
          </a:xfrm>
        </p:grpSpPr>
        <p:sp>
          <p:nvSpPr>
            <p:cNvPr id="55" name="덧셈 기호 54"/>
            <p:cNvSpPr/>
            <p:nvPr/>
          </p:nvSpPr>
          <p:spPr>
            <a:xfrm>
              <a:off x="2606128" y="3440944"/>
              <a:ext cx="612000" cy="612000"/>
            </a:xfrm>
            <a:prstGeom prst="mathPlus">
              <a:avLst>
                <a:gd name="adj1" fmla="val 19049"/>
              </a:avLst>
            </a:prstGeom>
            <a:solidFill>
              <a:srgbClr val="1F4E79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내용 개체 틀 3"/>
            <p:cNvSpPr txBox="1">
              <a:spLocks/>
            </p:cNvSpPr>
            <p:nvPr/>
          </p:nvSpPr>
          <p:spPr>
            <a:xfrm>
              <a:off x="2493057" y="3245061"/>
              <a:ext cx="815173" cy="2484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100" b="1" dirty="0" smtClean="0">
                  <a:solidFill>
                    <a:srgbClr val="0033CC"/>
                  </a:solidFill>
                </a:rPr>
                <a:t>결합</a:t>
              </a:r>
              <a:endParaRPr lang="en-US" altLang="ko-KR" sz="1100" b="1" dirty="0">
                <a:solidFill>
                  <a:srgbClr val="0033CC"/>
                </a:solidFill>
              </a:endParaRPr>
            </a:p>
          </p:txBody>
        </p:sp>
      </p:grpSp>
      <p:cxnSp>
        <p:nvCxnSpPr>
          <p:cNvPr id="65" name="직선 연결선 64"/>
          <p:cNvCxnSpPr>
            <a:stCxn id="59" idx="2"/>
          </p:cNvCxnSpPr>
          <p:nvPr/>
        </p:nvCxnSpPr>
        <p:spPr>
          <a:xfrm flipH="1">
            <a:off x="1773984" y="4911387"/>
            <a:ext cx="21280" cy="886856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773985" y="5791682"/>
            <a:ext cx="1193869" cy="1312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461776" y="5791682"/>
            <a:ext cx="1043162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5504938" y="5154161"/>
            <a:ext cx="14082" cy="63752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내용 개체 틀 3"/>
          <p:cNvSpPr txBox="1">
            <a:spLocks/>
          </p:cNvSpPr>
          <p:nvPr/>
        </p:nvSpPr>
        <p:spPr>
          <a:xfrm>
            <a:off x="3026845" y="5663892"/>
            <a:ext cx="1410960" cy="192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rgbClr val="0033CC"/>
                </a:solidFill>
              </a:rPr>
              <a:t>대회 제공 데이터</a:t>
            </a:r>
            <a:endParaRPr lang="en-US" altLang="ko-KR" sz="1200" b="1" dirty="0">
              <a:solidFill>
                <a:srgbClr val="0033CC"/>
              </a:solidFill>
            </a:endParaRPr>
          </a:p>
        </p:txBody>
      </p:sp>
      <p:sp>
        <p:nvSpPr>
          <p:cNvPr id="71" name="내용 개체 틀 3"/>
          <p:cNvSpPr txBox="1">
            <a:spLocks/>
          </p:cNvSpPr>
          <p:nvPr/>
        </p:nvSpPr>
        <p:spPr>
          <a:xfrm>
            <a:off x="2091836" y="5934951"/>
            <a:ext cx="3280977" cy="377203"/>
          </a:xfrm>
          <a:prstGeom prst="rect">
            <a:avLst/>
          </a:prstGeom>
        </p:spPr>
        <p:txBody>
          <a:bodyPr vert="horz" lIns="91440" tIns="36000" rIns="91440" bIns="36000" spcCol="3600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800" b="1" dirty="0">
                <a:solidFill>
                  <a:srgbClr val="0033CC"/>
                </a:solidFill>
              </a:rPr>
              <a:t>메인 데이터와 </a:t>
            </a:r>
            <a:r>
              <a:rPr lang="en-US" altLang="ko-KR" sz="800" b="1" dirty="0">
                <a:solidFill>
                  <a:srgbClr val="0033CC"/>
                </a:solidFill>
              </a:rPr>
              <a:t>CCTV </a:t>
            </a:r>
            <a:r>
              <a:rPr lang="ko-KR" altLang="en-US" sz="800" b="1" dirty="0">
                <a:solidFill>
                  <a:srgbClr val="0033CC"/>
                </a:solidFill>
              </a:rPr>
              <a:t>정보 데이터의 시군구 컬럼으로 </a:t>
            </a:r>
            <a:r>
              <a:rPr lang="ko-KR" altLang="en-US" sz="800" b="1" dirty="0" smtClean="0">
                <a:solidFill>
                  <a:srgbClr val="0033CC"/>
                </a:solidFill>
              </a:rPr>
              <a:t>연결하여</a:t>
            </a:r>
            <a:endParaRPr lang="en-US" altLang="ko-KR" sz="800" b="1" dirty="0" smtClean="0">
              <a:solidFill>
                <a:srgbClr val="0033CC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800" b="1" dirty="0" smtClean="0">
                <a:solidFill>
                  <a:srgbClr val="0033CC"/>
                </a:solidFill>
              </a:rPr>
              <a:t>시군구별 </a:t>
            </a:r>
            <a:r>
              <a:rPr lang="en-US" altLang="ko-KR" sz="800" b="1" dirty="0" smtClean="0">
                <a:solidFill>
                  <a:srgbClr val="0033CC"/>
                </a:solidFill>
              </a:rPr>
              <a:t>CCTV </a:t>
            </a:r>
            <a:r>
              <a:rPr lang="ko-KR" altLang="en-US" sz="800" b="1" dirty="0" smtClean="0">
                <a:solidFill>
                  <a:srgbClr val="0033CC"/>
                </a:solidFill>
              </a:rPr>
              <a:t>개수 및 제한속도 확인 가능</a:t>
            </a:r>
            <a:endParaRPr lang="en-US" altLang="ko-KR" sz="800" b="1" dirty="0">
              <a:solidFill>
                <a:srgbClr val="0033CC"/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4002775" y="2001453"/>
            <a:ext cx="2900950" cy="3273567"/>
            <a:chOff x="3385801" y="1972510"/>
            <a:chExt cx="2900950" cy="3273567"/>
          </a:xfrm>
        </p:grpSpPr>
        <p:sp>
          <p:nvSpPr>
            <p:cNvPr id="73" name="내용 개체 틀 3"/>
            <p:cNvSpPr txBox="1">
              <a:spLocks/>
            </p:cNvSpPr>
            <p:nvPr/>
          </p:nvSpPr>
          <p:spPr>
            <a:xfrm>
              <a:off x="3385801" y="1972510"/>
              <a:ext cx="2900950" cy="3273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200" b="1" dirty="0"/>
            </a:p>
            <a:p>
              <a:pPr marL="0" indent="0" algn="ctr">
                <a:buNone/>
              </a:pPr>
              <a:r>
                <a:rPr lang="ko-KR" altLang="en-US" sz="1200" b="1" dirty="0" smtClean="0"/>
                <a:t>메인 데이터</a:t>
              </a:r>
              <a:endParaRPr lang="en-US" altLang="ko-KR" sz="1200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3515691" y="276211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사고일시</a:t>
              </a:r>
              <a:endParaRPr lang="ko-KR" altLang="en-US" sz="1000" b="1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515691" y="316490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요일</a:t>
              </a:r>
              <a:endParaRPr lang="ko-KR" altLang="en-US" sz="1000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515691" y="3980807"/>
              <a:ext cx="740427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가해자 정보</a:t>
              </a:r>
              <a:endParaRPr lang="ko-KR" altLang="en-US" sz="1000" b="1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95740" y="4388758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법규위반</a:t>
              </a:r>
              <a:endParaRPr lang="ko-KR" altLang="en-US" sz="1000" b="1" dirty="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460754" y="276211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시군구</a:t>
              </a:r>
              <a:endParaRPr lang="ko-KR" altLang="en-US" sz="1000" b="1" dirty="0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460754" y="3575186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기상상태</a:t>
              </a:r>
              <a:endParaRPr lang="ko-KR" altLang="en-US" sz="1000" b="1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460754" y="316490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/>
                <a:t>도로형태</a:t>
              </a:r>
              <a:endParaRPr lang="ko-KR" altLang="en-US" sz="10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515691" y="3572856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사고유형</a:t>
              </a:r>
              <a:endParaRPr lang="ko-KR" altLang="en-US" sz="1000" b="1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460754" y="3980807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노면상태</a:t>
              </a:r>
              <a:endParaRPr lang="ko-KR" altLang="en-US" sz="1000" b="1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5405817" y="276211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사망자수</a:t>
              </a:r>
              <a:endParaRPr lang="ko-KR" altLang="en-US" sz="1000" b="1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5405817" y="3168822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/>
                <a:t>경상자수</a:t>
              </a:r>
              <a:endParaRPr lang="ko-KR" altLang="en-US" sz="10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5402992" y="3988903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부상자수</a:t>
              </a:r>
              <a:endParaRPr lang="ko-KR" altLang="en-US" sz="1000" b="1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405817" y="358100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/>
                <a:t>중상자수</a:t>
              </a:r>
              <a:endParaRPr lang="ko-KR" altLang="en-US" sz="1000" b="1" dirty="0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994363" y="4386428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ECLO</a:t>
              </a:r>
              <a:endParaRPr lang="ko-KR" altLang="en-US" sz="1000" b="1" dirty="0"/>
            </a:p>
          </p:txBody>
        </p:sp>
      </p:grp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23095"/>
              </p:ext>
            </p:extLst>
          </p:nvPr>
        </p:nvGraphicFramePr>
        <p:xfrm>
          <a:off x="7904271" y="3200804"/>
          <a:ext cx="4287730" cy="79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479">
                  <a:extLst>
                    <a:ext uri="{9D8B030D-6E8A-4147-A177-3AD203B41FA5}">
                      <a16:colId xmlns:a16="http://schemas.microsoft.com/office/drawing/2014/main" val="1146992795"/>
                    </a:ext>
                  </a:extLst>
                </a:gridCol>
                <a:gridCol w="1306836">
                  <a:extLst>
                    <a:ext uri="{9D8B030D-6E8A-4147-A177-3AD203B41FA5}">
                      <a16:colId xmlns:a16="http://schemas.microsoft.com/office/drawing/2014/main" val="2200129612"/>
                    </a:ext>
                  </a:extLst>
                </a:gridCol>
                <a:gridCol w="1784415">
                  <a:extLst>
                    <a:ext uri="{9D8B030D-6E8A-4147-A177-3AD203B41FA5}">
                      <a16:colId xmlns:a16="http://schemas.microsoft.com/office/drawing/2014/main" val="1400017676"/>
                    </a:ext>
                  </a:extLst>
                </a:gridCol>
              </a:tblGrid>
              <a:tr h="370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데이터 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제공 기관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65118"/>
                  </a:ext>
                </a:extLst>
              </a:tr>
              <a:tr h="370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날씨 데이터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기상청 날씨누리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시군구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기온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풍량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강수량 등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4446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7050899" y="3192446"/>
            <a:ext cx="815173" cy="816283"/>
            <a:chOff x="6403199" y="3192446"/>
            <a:chExt cx="815173" cy="816283"/>
          </a:xfrm>
        </p:grpSpPr>
        <p:sp>
          <p:nvSpPr>
            <p:cNvPr id="4" name="곱셈 기호 3"/>
            <p:cNvSpPr/>
            <p:nvPr/>
          </p:nvSpPr>
          <p:spPr>
            <a:xfrm>
              <a:off x="6447416" y="3396729"/>
              <a:ext cx="612000" cy="612000"/>
            </a:xfrm>
            <a:prstGeom prst="mathMultiply">
              <a:avLst>
                <a:gd name="adj1" fmla="val 1586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내용 개체 틀 3"/>
            <p:cNvSpPr txBox="1">
              <a:spLocks/>
            </p:cNvSpPr>
            <p:nvPr/>
          </p:nvSpPr>
          <p:spPr>
            <a:xfrm>
              <a:off x="6403199" y="3192446"/>
              <a:ext cx="815173" cy="2484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200" b="1" dirty="0" smtClean="0">
                  <a:solidFill>
                    <a:srgbClr val="FF0000"/>
                  </a:solidFill>
                </a:rPr>
                <a:t>결합 불가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5" name="직선 연결선 104"/>
          <p:cNvCxnSpPr/>
          <p:nvPr/>
        </p:nvCxnSpPr>
        <p:spPr>
          <a:xfrm>
            <a:off x="5537650" y="5250662"/>
            <a:ext cx="0" cy="5410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37650" y="5791682"/>
            <a:ext cx="1797974" cy="1312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846372" y="5801518"/>
            <a:ext cx="1201764" cy="3287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88" idx="2"/>
          </p:cNvCxnSpPr>
          <p:nvPr/>
        </p:nvCxnSpPr>
        <p:spPr>
          <a:xfrm>
            <a:off x="10048136" y="3998448"/>
            <a:ext cx="17549" cy="1806357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내용 개체 틀 3"/>
          <p:cNvSpPr txBox="1">
            <a:spLocks/>
          </p:cNvSpPr>
          <p:nvPr/>
        </p:nvSpPr>
        <p:spPr>
          <a:xfrm>
            <a:off x="6959195" y="5929691"/>
            <a:ext cx="2483560" cy="377203"/>
          </a:xfrm>
          <a:prstGeom prst="rect">
            <a:avLst/>
          </a:prstGeom>
        </p:spPr>
        <p:txBody>
          <a:bodyPr vert="horz" lIns="91440" tIns="36000" rIns="91440" bIns="36000" spcCol="3600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rgbClr val="FF0000"/>
                </a:solidFill>
              </a:rPr>
              <a:t>날씨 데이터 확인 결과 대구광역시 모든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시군구의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rgbClr val="FF0000"/>
                </a:solidFill>
              </a:rPr>
              <a:t>정보가 없어 유효성이 없음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120" name="내용 개체 틀 3"/>
          <p:cNvSpPr txBox="1">
            <a:spLocks/>
          </p:cNvSpPr>
          <p:nvPr/>
        </p:nvSpPr>
        <p:spPr>
          <a:xfrm>
            <a:off x="7664707" y="5649008"/>
            <a:ext cx="1072536" cy="299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외부 데이터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44789" y="2533651"/>
            <a:ext cx="2900950" cy="2377736"/>
            <a:chOff x="3385801" y="1972510"/>
            <a:chExt cx="2900950" cy="2328885"/>
          </a:xfrm>
        </p:grpSpPr>
        <p:sp>
          <p:nvSpPr>
            <p:cNvPr id="59" name="내용 개체 틀 3"/>
            <p:cNvSpPr txBox="1">
              <a:spLocks/>
            </p:cNvSpPr>
            <p:nvPr/>
          </p:nvSpPr>
          <p:spPr>
            <a:xfrm>
              <a:off x="3385801" y="1972510"/>
              <a:ext cx="2900950" cy="2328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200" b="1" dirty="0"/>
            </a:p>
            <a:p>
              <a:pPr marL="0" indent="0" algn="ctr">
                <a:buNone/>
              </a:pPr>
              <a:r>
                <a:rPr lang="en-US" altLang="ko-KR" sz="1200" b="1" dirty="0" smtClean="0"/>
                <a:t>CCTV </a:t>
              </a:r>
              <a:r>
                <a:rPr lang="ko-KR" altLang="en-US" sz="1200" b="1" dirty="0" smtClean="0"/>
                <a:t>정보 데이터</a:t>
              </a:r>
              <a:endParaRPr lang="en-US" altLang="ko-KR" sz="1200" b="1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515691" y="276211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관리번호</a:t>
              </a:r>
              <a:endParaRPr lang="ko-KR" altLang="en-US" sz="1000" b="1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515691" y="316490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/>
                <a:t>도로종류</a:t>
              </a:r>
              <a:endParaRPr lang="ko-KR" altLang="en-US" sz="10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460754" y="276211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/>
                <a:t>시도명</a:t>
              </a:r>
              <a:endParaRPr lang="ko-KR" altLang="en-US" sz="1000" b="1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4460754" y="3575186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/>
                <a:t>설치년도</a:t>
              </a:r>
              <a:endParaRPr lang="ko-KR" altLang="en-US" sz="1000" b="1" dirty="0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4460754" y="316490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지번주소</a:t>
              </a:r>
              <a:endParaRPr lang="ko-KR" altLang="en-US" sz="1000" b="1" dirty="0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5405817" y="2762115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/>
                <a:t>시군구명</a:t>
              </a:r>
              <a:endParaRPr lang="ko-KR" altLang="en-US" sz="1000" b="1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5405817" y="3168822"/>
              <a:ext cx="737602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제한속도</a:t>
              </a:r>
              <a:endParaRPr lang="ko-KR" altLang="en-US" sz="1000" b="1" dirty="0"/>
            </a:p>
          </p:txBody>
        </p:sp>
      </p:grpSp>
      <p:sp>
        <p:nvSpPr>
          <p:cNvPr id="49" name="내용 개체 틀 3"/>
          <p:cNvSpPr txBox="1">
            <a:spLocks/>
          </p:cNvSpPr>
          <p:nvPr/>
        </p:nvSpPr>
        <p:spPr>
          <a:xfrm>
            <a:off x="328678" y="642350"/>
            <a:ext cx="1828800" cy="4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데이터 분석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717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/>
          <p:cNvSpPr txBox="1">
            <a:spLocks/>
          </p:cNvSpPr>
          <p:nvPr/>
        </p:nvSpPr>
        <p:spPr>
          <a:xfrm>
            <a:off x="328678" y="642350"/>
            <a:ext cx="1828800" cy="4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데이터 분석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6" y="1999227"/>
            <a:ext cx="8203127" cy="4656199"/>
          </a:xfrm>
          <a:prstGeom prst="rect">
            <a:avLst/>
          </a:prstGeom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41204" y="1291389"/>
            <a:ext cx="4020484" cy="27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메인 데이터</a:t>
            </a:r>
            <a:r>
              <a:rPr lang="en-US" altLang="ko-KR" sz="1200" b="1" dirty="0"/>
              <a:t>(train) </a:t>
            </a:r>
            <a:r>
              <a:rPr lang="ko-KR" altLang="en-US" sz="1200" b="1" dirty="0"/>
              <a:t>분석 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1194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/>
          <p:cNvSpPr txBox="1">
            <a:spLocks/>
          </p:cNvSpPr>
          <p:nvPr/>
        </p:nvSpPr>
        <p:spPr>
          <a:xfrm>
            <a:off x="328678" y="642350"/>
            <a:ext cx="1828800" cy="4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데이터 분석</a:t>
            </a:r>
            <a:endParaRPr lang="en-US" altLang="ko-KR" sz="2000" b="1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341204" y="1291389"/>
            <a:ext cx="4020484" cy="27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/>
              <a:t>1.1) </a:t>
            </a:r>
            <a:r>
              <a:rPr lang="ko-KR" altLang="en-US" sz="1200" b="1" dirty="0"/>
              <a:t>메인 데이터</a:t>
            </a:r>
            <a:r>
              <a:rPr lang="en-US" altLang="ko-KR" sz="1200" b="1" dirty="0"/>
              <a:t>(train) </a:t>
            </a:r>
            <a:r>
              <a:rPr lang="ko-KR" altLang="en-US" sz="1200" b="1" dirty="0"/>
              <a:t>분석 </a:t>
            </a:r>
            <a:r>
              <a:rPr lang="ko-KR" altLang="en-US" sz="1200" b="1" dirty="0" smtClean="0"/>
              <a:t>결측치 및 이상치 확인</a:t>
            </a:r>
            <a:endParaRPr lang="en-US" altLang="ko-KR" sz="1200" b="1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8" y="2014798"/>
            <a:ext cx="6118860" cy="2446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987" y="1691641"/>
            <a:ext cx="4975029" cy="3214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43" y="4906380"/>
            <a:ext cx="2382636" cy="41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5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/>
          <p:cNvSpPr txBox="1">
            <a:spLocks/>
          </p:cNvSpPr>
          <p:nvPr/>
        </p:nvSpPr>
        <p:spPr>
          <a:xfrm>
            <a:off x="328678" y="642350"/>
            <a:ext cx="1828800" cy="4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데이터 분석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972203"/>
            <a:ext cx="9705975" cy="4491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341204" y="1291389"/>
            <a:ext cx="4020484" cy="27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/>
              <a:t>1.2) CCTV </a:t>
            </a:r>
            <a:r>
              <a:rPr lang="ko-KR" altLang="en-US" sz="1200" b="1" dirty="0"/>
              <a:t>데이터 분석 결측치 확인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81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7" y="1985921"/>
            <a:ext cx="4364821" cy="4291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49" y="1985921"/>
            <a:ext cx="3810001" cy="9064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50" y="3013865"/>
            <a:ext cx="3810001" cy="326309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991598" y="3013865"/>
            <a:ext cx="2865122" cy="2411464"/>
            <a:chOff x="8991598" y="3013865"/>
            <a:chExt cx="2865122" cy="2411464"/>
          </a:xfrm>
        </p:grpSpPr>
        <p:sp>
          <p:nvSpPr>
            <p:cNvPr id="8" name="내용 개체 틀 3"/>
            <p:cNvSpPr txBox="1">
              <a:spLocks/>
            </p:cNvSpPr>
            <p:nvPr/>
          </p:nvSpPr>
          <p:spPr>
            <a:xfrm>
              <a:off x="8991598" y="3013865"/>
              <a:ext cx="2865122" cy="2411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b="1" dirty="0" smtClean="0"/>
                <a:t>시군구 분리</a:t>
              </a:r>
              <a:endParaRPr lang="en-US" altLang="ko-KR" sz="1200" b="1" dirty="0" smtClean="0"/>
            </a:p>
            <a:p>
              <a:pPr marL="0" indent="0" algn="ctr">
                <a:buNone/>
              </a:pPr>
              <a:r>
                <a:rPr lang="ko-KR" altLang="en-US" sz="1200" b="1" dirty="0" smtClean="0"/>
                <a:t>지역 변수 생성</a:t>
              </a:r>
              <a:endParaRPr lang="en-US" altLang="ko-KR" sz="12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9126638" y="4368651"/>
              <a:ext cx="898119" cy="288355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시군구</a:t>
              </a:r>
              <a:endParaRPr lang="ko-KR" altLang="en-US" sz="10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763250" y="3971147"/>
              <a:ext cx="931128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군</a:t>
              </a:r>
              <a:endParaRPr lang="ko-KR" altLang="en-US" sz="10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0764995" y="4732209"/>
              <a:ext cx="931128" cy="320588"/>
            </a:xfrm>
            <a:prstGeom prst="roundRect">
              <a:avLst>
                <a:gd name="adj" fmla="val 1927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구</a:t>
              </a:r>
              <a:endParaRPr lang="ko-KR" altLang="en-US" sz="1000" b="1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10024757" y="4131828"/>
              <a:ext cx="738493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0024757" y="4512442"/>
              <a:ext cx="738493" cy="381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내용 개체 틀 3"/>
          <p:cNvSpPr txBox="1">
            <a:spLocks/>
          </p:cNvSpPr>
          <p:nvPr/>
        </p:nvSpPr>
        <p:spPr>
          <a:xfrm>
            <a:off x="328678" y="642350"/>
            <a:ext cx="4663946" cy="4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2 </a:t>
            </a:r>
            <a:r>
              <a:rPr lang="ko-KR" altLang="en-US" sz="2000" b="1" dirty="0"/>
              <a:t>데이터 결합 및 </a:t>
            </a:r>
            <a:r>
              <a:rPr lang="ko-KR" altLang="en-US" sz="2000" b="1" dirty="0" err="1"/>
              <a:t>파생변수</a:t>
            </a:r>
            <a:r>
              <a:rPr lang="ko-KR" altLang="en-US" sz="2000" b="1" dirty="0"/>
              <a:t> 생성</a:t>
            </a:r>
            <a:endParaRPr lang="en-US" altLang="ko-KR" sz="2000" b="1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341204" y="1291389"/>
            <a:ext cx="4020484" cy="27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공간적 데이터 </a:t>
            </a:r>
            <a:r>
              <a:rPr lang="ko-KR" altLang="en-US" sz="1200" b="1" dirty="0" err="1"/>
              <a:t>파생변수</a:t>
            </a:r>
            <a:r>
              <a:rPr lang="ko-KR" altLang="en-US" sz="1200" b="1" dirty="0"/>
              <a:t> 생성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5304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328677" y="642350"/>
            <a:ext cx="4180693" cy="40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3 EDA</a:t>
            </a:r>
            <a:endParaRPr lang="en-US" altLang="ko-KR" sz="2000" b="1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44987" y="1275018"/>
            <a:ext cx="3206663" cy="28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각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컬럼 별 </a:t>
            </a:r>
            <a:r>
              <a:rPr lang="en-US" altLang="ko-KR" sz="1200" b="1" dirty="0" smtClean="0"/>
              <a:t>ECLO </a:t>
            </a:r>
            <a:r>
              <a:rPr lang="ko-KR" altLang="en-US" sz="1200" b="1" dirty="0" smtClean="0"/>
              <a:t>연관성 확인</a:t>
            </a:r>
            <a:endParaRPr lang="en-US" altLang="ko-KR" sz="12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328677" y="1736761"/>
            <a:ext cx="11618908" cy="4992403"/>
            <a:chOff x="328677" y="2004257"/>
            <a:chExt cx="10786548" cy="4783096"/>
          </a:xfrm>
        </p:grpSpPr>
        <p:pic>
          <p:nvPicPr>
            <p:cNvPr id="8" name="그림 7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5225" y="2004257"/>
              <a:ext cx="3600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5225" y="5347353"/>
              <a:ext cx="3600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5225" y="3675805"/>
              <a:ext cx="3600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6702" y="3673090"/>
              <a:ext cx="3600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6702" y="5341923"/>
              <a:ext cx="3600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6702" y="2004257"/>
              <a:ext cx="3600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내용 개체 틀 3"/>
            <p:cNvSpPr txBox="1">
              <a:spLocks/>
            </p:cNvSpPr>
            <p:nvPr/>
          </p:nvSpPr>
          <p:spPr>
            <a:xfrm>
              <a:off x="367066" y="2615158"/>
              <a:ext cx="1409636" cy="2059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000" b="1" dirty="0" err="1" smtClean="0"/>
                <a:t>기상상태별</a:t>
              </a:r>
              <a:r>
                <a:rPr lang="ko-KR" altLang="en-US" sz="1000" b="1" dirty="0" smtClean="0"/>
                <a:t> </a:t>
              </a:r>
              <a:r>
                <a:rPr lang="en-US" altLang="ko-KR" sz="1000" b="1" dirty="0" smtClean="0"/>
                <a:t>ECLO </a:t>
              </a:r>
              <a:r>
                <a:rPr lang="ko-KR" altLang="en-US" sz="1000" b="1" dirty="0" smtClean="0"/>
                <a:t>평균</a:t>
              </a:r>
              <a:endParaRPr lang="en-US" altLang="ko-KR" sz="1000" b="1" dirty="0"/>
            </a:p>
          </p:txBody>
        </p:sp>
        <p:sp>
          <p:nvSpPr>
            <p:cNvPr id="15" name="내용 개체 틀 3"/>
            <p:cNvSpPr txBox="1">
              <a:spLocks/>
            </p:cNvSpPr>
            <p:nvPr/>
          </p:nvSpPr>
          <p:spPr>
            <a:xfrm>
              <a:off x="367066" y="5956229"/>
              <a:ext cx="1409636" cy="2059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000" b="1" dirty="0" smtClean="0"/>
                <a:t>도로형태별 </a:t>
              </a:r>
              <a:r>
                <a:rPr lang="en-US" altLang="ko-KR" sz="1000" b="1" dirty="0" smtClean="0"/>
                <a:t>ECLO </a:t>
              </a:r>
              <a:r>
                <a:rPr lang="ko-KR" altLang="en-US" sz="1000" b="1" dirty="0" smtClean="0"/>
                <a:t>평균</a:t>
              </a:r>
              <a:endParaRPr lang="en-US" altLang="ko-KR" sz="1000" b="1" dirty="0"/>
            </a:p>
          </p:txBody>
        </p:sp>
        <p:sp>
          <p:nvSpPr>
            <p:cNvPr id="16" name="내용 개체 틀 3"/>
            <p:cNvSpPr txBox="1">
              <a:spLocks/>
            </p:cNvSpPr>
            <p:nvPr/>
          </p:nvSpPr>
          <p:spPr>
            <a:xfrm>
              <a:off x="328677" y="4290111"/>
              <a:ext cx="1409636" cy="2059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000" b="1" dirty="0" err="1" smtClean="0"/>
                <a:t>노면상태별</a:t>
              </a:r>
              <a:r>
                <a:rPr lang="ko-KR" altLang="en-US" sz="1000" b="1" dirty="0" smtClean="0"/>
                <a:t> </a:t>
              </a:r>
              <a:r>
                <a:rPr lang="en-US" altLang="ko-KR" sz="1000" b="1" dirty="0" smtClean="0"/>
                <a:t>ECLO </a:t>
              </a:r>
              <a:r>
                <a:rPr lang="ko-KR" altLang="en-US" sz="1000" b="1" dirty="0" smtClean="0"/>
                <a:t>평균</a:t>
              </a:r>
              <a:endParaRPr lang="en-US" altLang="ko-KR" sz="1000" b="1" dirty="0"/>
            </a:p>
          </p:txBody>
        </p:sp>
        <p:sp>
          <p:nvSpPr>
            <p:cNvPr id="18" name="내용 개체 틀 3"/>
            <p:cNvSpPr txBox="1">
              <a:spLocks/>
            </p:cNvSpPr>
            <p:nvPr/>
          </p:nvSpPr>
          <p:spPr>
            <a:xfrm>
              <a:off x="6134389" y="2615158"/>
              <a:ext cx="1409636" cy="2059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000" b="1" dirty="0" err="1" smtClean="0"/>
                <a:t>요일별</a:t>
              </a:r>
              <a:r>
                <a:rPr lang="ko-KR" altLang="en-US" sz="1000" b="1" dirty="0" smtClean="0"/>
                <a:t> </a:t>
              </a:r>
              <a:r>
                <a:rPr lang="en-US" altLang="ko-KR" sz="1000" b="1" dirty="0" smtClean="0"/>
                <a:t>ECLO </a:t>
              </a:r>
              <a:r>
                <a:rPr lang="ko-KR" altLang="en-US" sz="1000" b="1" dirty="0" smtClean="0"/>
                <a:t>평균</a:t>
              </a:r>
              <a:endParaRPr lang="en-US" altLang="ko-KR" sz="1000" b="1" dirty="0"/>
            </a:p>
          </p:txBody>
        </p:sp>
        <p:sp>
          <p:nvSpPr>
            <p:cNvPr id="19" name="내용 개체 틀 3"/>
            <p:cNvSpPr txBox="1">
              <a:spLocks/>
            </p:cNvSpPr>
            <p:nvPr/>
          </p:nvSpPr>
          <p:spPr>
            <a:xfrm>
              <a:off x="6134389" y="4290111"/>
              <a:ext cx="1409636" cy="2059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000" b="1" dirty="0" err="1" smtClean="0"/>
                <a:t>시군별</a:t>
              </a:r>
              <a:r>
                <a:rPr lang="ko-KR" altLang="en-US" sz="1000" b="1" dirty="0" smtClean="0"/>
                <a:t> </a:t>
              </a:r>
              <a:r>
                <a:rPr lang="en-US" altLang="ko-KR" sz="1000" b="1" dirty="0" smtClean="0"/>
                <a:t>ECLO </a:t>
              </a:r>
              <a:r>
                <a:rPr lang="ko-KR" altLang="en-US" sz="1000" b="1" dirty="0" smtClean="0"/>
                <a:t>평균</a:t>
              </a:r>
              <a:endParaRPr lang="en-US" altLang="ko-KR" sz="1000" b="1" dirty="0"/>
            </a:p>
          </p:txBody>
        </p:sp>
        <p:sp>
          <p:nvSpPr>
            <p:cNvPr id="20" name="내용 개체 틀 3"/>
            <p:cNvSpPr txBox="1">
              <a:spLocks/>
            </p:cNvSpPr>
            <p:nvPr/>
          </p:nvSpPr>
          <p:spPr>
            <a:xfrm>
              <a:off x="6096000" y="5964374"/>
              <a:ext cx="1409636" cy="2059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000" b="1" dirty="0" smtClean="0"/>
                <a:t>사고유형별 </a:t>
              </a:r>
              <a:r>
                <a:rPr lang="en-US" altLang="ko-KR" sz="1000" b="1" dirty="0" smtClean="0"/>
                <a:t>ECLO </a:t>
              </a:r>
              <a:r>
                <a:rPr lang="ko-KR" altLang="en-US" sz="1000" b="1" dirty="0" smtClean="0"/>
                <a:t>평균</a:t>
              </a:r>
              <a:endParaRPr lang="en-US" altLang="ko-KR" sz="1000" b="1" dirty="0"/>
            </a:p>
          </p:txBody>
        </p:sp>
      </p:grpSp>
      <p:pic>
        <p:nvPicPr>
          <p:cNvPr id="17" name="picture 6" descr="그림입니다. 원본 그림의 이름: 스크린샷(83).png 원본 그림의 크기: 가로 1095pixel, 세로 448pixel"/>
          <p:cNvPicPr/>
          <p:nvPr/>
        </p:nvPicPr>
        <p:blipFill>
          <a:blip r:embed="rId8" cstate="print">
            <a:lum/>
          </a:blip>
          <a:srcRect/>
          <a:stretch>
            <a:fillRect/>
          </a:stretch>
        </p:blipFill>
        <p:spPr>
          <a:xfrm>
            <a:off x="1873602" y="1704653"/>
            <a:ext cx="3892638" cy="1535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5" descr="그림입니다. 원본 그림의 이름: 스크린샷(82).png 원본 그림의 크기: 가로 1084pixel, 세로 448pixel"/>
          <p:cNvPicPr/>
          <p:nvPr/>
        </p:nvPicPr>
        <p:blipFill>
          <a:blip r:embed="rId9" cstate="print">
            <a:lum/>
          </a:blip>
          <a:srcRect/>
          <a:stretch>
            <a:fillRect/>
          </a:stretch>
        </p:blipFill>
        <p:spPr>
          <a:xfrm>
            <a:off x="8069786" y="1736762"/>
            <a:ext cx="3877799" cy="14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877</Words>
  <Application>Microsoft Office PowerPoint</Application>
  <PresentationFormat>와이드스크린</PresentationFormat>
  <Paragraphs>226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HYSinMyeongJo-Medium</vt:lpstr>
      <vt:lpstr>맑은 고딕</vt:lpstr>
      <vt:lpstr>BatangChe</vt:lpstr>
      <vt:lpstr>산세리프</vt:lpstr>
      <vt:lpstr>함초롬바탕</vt:lpstr>
      <vt:lpstr>Arial</vt:lpstr>
      <vt:lpstr>Wingdings</vt:lpstr>
      <vt:lpstr>Office 테마</vt:lpstr>
      <vt:lpstr>대구광역시 교통사고 위험지역 군집분석 및 분류 모델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대구광역시 교통사고 피해 분석 및 예측 모델 개발</dc:title>
  <dc:creator>516</dc:creator>
  <cp:lastModifiedBy>user</cp:lastModifiedBy>
  <cp:revision>257</cp:revision>
  <dcterms:created xsi:type="dcterms:W3CDTF">2023-12-15T05:53:03Z</dcterms:created>
  <dcterms:modified xsi:type="dcterms:W3CDTF">2023-12-20T06:57:28Z</dcterms:modified>
</cp:coreProperties>
</file>