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5" r:id="rId8"/>
    <p:sldId id="271" r:id="rId9"/>
    <p:sldId id="262" r:id="rId10"/>
  </p:sldIdLst>
  <p:sldSz cx="18288000" cy="10287000"/>
  <p:notesSz cx="6858000" cy="9144000"/>
  <p:embeddedFontLst>
    <p:embeddedFont>
      <p:font typeface="DM Sans" pitchFamily="2" charset="0"/>
      <p:regular r:id="rId11"/>
      <p:bold r:id="rId12"/>
      <p:italic r:id="rId13"/>
      <p:boldItalic r:id="rId14"/>
    </p:embeddedFont>
    <p:embeddedFont>
      <p:font typeface="DM Sans Bold" pitchFamily="2" charset="0"/>
      <p:regular r:id="rId15"/>
      <p:bold r:id="rId16"/>
    </p:embeddedFont>
    <p:embeddedFont>
      <p:font typeface="DM Sans Italics" pitchFamily="2" charset="0"/>
      <p:regular r:id="rId17"/>
      <p:italic r:id="rId18"/>
    </p:embeddedFont>
    <p:embeddedFont>
      <p:font typeface="Montserrat Light" panose="020F0302020204030204" pitchFamily="34" charset="0"/>
      <p:regular r:id="rId19"/>
      <p:italic r:id="rId20"/>
    </p:embeddedFont>
    <p:embeddedFont>
      <p:font typeface="Oswald" pitchFamily="2" charset="0"/>
      <p:regular r:id="rId21"/>
      <p:bold r:id="rId22"/>
    </p:embeddedFont>
    <p:embeddedFont>
      <p:font typeface="Oswald Bold" pitchFamily="2" charset="0"/>
      <p:regular r:id="rId23"/>
      <p:bold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62" autoAdjust="0"/>
    <p:restoredTop sz="94650" autoAdjust="0"/>
  </p:normalViewPr>
  <p:slideViewPr>
    <p:cSldViewPr>
      <p:cViewPr>
        <p:scale>
          <a:sx n="90" d="100"/>
          <a:sy n="90" d="100"/>
        </p:scale>
        <p:origin x="-144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10" Type="http://schemas.openxmlformats.org/officeDocument/2006/relationships/image" Target="../media/image11.jpg"/><Relationship Id="rId4" Type="http://schemas.openxmlformats.org/officeDocument/2006/relationships/image" Target="../media/image2.pn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236347" y="3438109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 dirty="0">
                <a:solidFill>
                  <a:srgbClr val="231F20"/>
                </a:solidFill>
                <a:latin typeface="Oswald Bold"/>
              </a:rPr>
              <a:t>K-Digital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658246-8C0D-0808-7D12-466315915FE0}"/>
              </a:ext>
            </a:extLst>
          </p:cNvPr>
          <p:cNvSpPr txBox="1"/>
          <p:nvPr/>
        </p:nvSpPr>
        <p:spPr>
          <a:xfrm>
            <a:off x="5572512" y="5236867"/>
            <a:ext cx="7142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b="1" dirty="0"/>
              <a:t>강화학습을 이용한 국립도서관 </a:t>
            </a:r>
            <a:endParaRPr kumimoji="1" lang="en-US" altLang="ko-KR" sz="4000" b="1" dirty="0"/>
          </a:p>
          <a:p>
            <a:r>
              <a:rPr kumimoji="1" lang="ko-KR" altLang="en-US" sz="4000" b="1" dirty="0"/>
              <a:t>              도서 추천 시스템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B1B27518-B2FD-EF81-30B7-4DBF6E107675}"/>
              </a:ext>
            </a:extLst>
          </p:cNvPr>
          <p:cNvSpPr txBox="1"/>
          <p:nvPr/>
        </p:nvSpPr>
        <p:spPr>
          <a:xfrm>
            <a:off x="430719" y="6897725"/>
            <a:ext cx="2982474" cy="3256423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859"/>
              </a:lnSpc>
            </a:pPr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CA7CCA-CF31-E8EA-D0B7-CF768CF0B18D}"/>
              </a:ext>
            </a:extLst>
          </p:cNvPr>
          <p:cNvSpPr txBox="1"/>
          <p:nvPr/>
        </p:nvSpPr>
        <p:spPr>
          <a:xfrm>
            <a:off x="430719" y="8412807"/>
            <a:ext cx="38056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600" dirty="0"/>
              <a:t>팀장 </a:t>
            </a:r>
            <a:r>
              <a:rPr kumimoji="1" lang="en-US" altLang="ko-KR" sz="2600" dirty="0"/>
              <a:t>:</a:t>
            </a:r>
            <a:r>
              <a:rPr kumimoji="1" lang="ko-KR" altLang="en-US" sz="2600" dirty="0"/>
              <a:t> </a:t>
            </a:r>
            <a:r>
              <a:rPr kumimoji="1" lang="ko-KR" altLang="en-US" sz="2600" dirty="0" err="1"/>
              <a:t>태정수</a:t>
            </a:r>
            <a:endParaRPr kumimoji="1" lang="en-US" altLang="ko-KR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600" dirty="0"/>
              <a:t>팀원 </a:t>
            </a:r>
            <a:r>
              <a:rPr kumimoji="1" lang="en-US" altLang="ko-KR" sz="2600" dirty="0"/>
              <a:t>:</a:t>
            </a:r>
            <a:r>
              <a:rPr kumimoji="1" lang="ko-KR" altLang="en-US" sz="2600" dirty="0"/>
              <a:t> 김대양 </a:t>
            </a:r>
            <a:r>
              <a:rPr kumimoji="1" lang="en-US" altLang="ko-KR" sz="2600" dirty="0"/>
              <a:t>,</a:t>
            </a:r>
            <a:r>
              <a:rPr kumimoji="1" lang="ko-KR" altLang="en-US" sz="2600" dirty="0"/>
              <a:t> </a:t>
            </a:r>
            <a:r>
              <a:rPr kumimoji="1" lang="ko-KR" altLang="en-US" sz="2600" dirty="0" err="1"/>
              <a:t>서동윤</a:t>
            </a:r>
            <a:endParaRPr kumimoji="1" lang="en-US" altLang="ko-KR" sz="2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6629400" y="3309237"/>
            <a:ext cx="1400485" cy="3613403"/>
            <a:chOff x="0" y="0"/>
            <a:chExt cx="368852" cy="1710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80992" y="1036994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 dirty="0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6841433" y="363272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841433" y="442984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841433" y="531100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841433" y="610812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217510" y="3740677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ko-KR" altLang="en-US" sz="2524" spc="247" dirty="0">
                <a:solidFill>
                  <a:srgbClr val="231F20"/>
                </a:solidFill>
                <a:latin typeface="DM Sans"/>
              </a:rPr>
              <a:t>선정 이유</a:t>
            </a:r>
            <a:endParaRPr lang="en-US" sz="2524" spc="247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217510" y="4534895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ko-KR" altLang="en-US" sz="2524" spc="247" dirty="0">
                <a:solidFill>
                  <a:srgbClr val="231F20"/>
                </a:solidFill>
                <a:latin typeface="DM Sans"/>
              </a:rPr>
              <a:t>프로젝트 소개</a:t>
            </a:r>
            <a:endParaRPr lang="en-US" sz="2524" spc="247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217510" y="5454985"/>
            <a:ext cx="5790503" cy="424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ko-KR" altLang="en-US" sz="2524" spc="247" dirty="0">
                <a:solidFill>
                  <a:srgbClr val="231F20"/>
                </a:solidFill>
                <a:latin typeface="DM Sans"/>
              </a:rPr>
              <a:t>프로젝트 일정</a:t>
            </a:r>
            <a:endParaRPr lang="en-US" sz="2524" spc="247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217510" y="6249203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ko-KR" altLang="en-US" sz="2524" spc="247" dirty="0">
                <a:solidFill>
                  <a:srgbClr val="231F20"/>
                </a:solidFill>
                <a:latin typeface="DM Sans"/>
              </a:rPr>
              <a:t>향후 계획</a:t>
            </a:r>
            <a:endParaRPr lang="en-US" sz="2524" spc="247" dirty="0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25577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13639800" y="662778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142191" y="4828880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8"/>
          <p:cNvGrpSpPr/>
          <p:nvPr/>
        </p:nvGrpSpPr>
        <p:grpSpPr>
          <a:xfrm>
            <a:off x="2142191" y="3365157"/>
            <a:ext cx="9610044" cy="1948998"/>
            <a:chOff x="0" y="0"/>
            <a:chExt cx="3682024" cy="746746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2" name="Freeform 12"/>
          <p:cNvSpPr/>
          <p:nvPr/>
        </p:nvSpPr>
        <p:spPr>
          <a:xfrm>
            <a:off x="2142191" y="7210022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13" name="Group 13"/>
          <p:cNvGrpSpPr/>
          <p:nvPr/>
        </p:nvGrpSpPr>
        <p:grpSpPr>
          <a:xfrm>
            <a:off x="2142191" y="5777447"/>
            <a:ext cx="9610044" cy="1948998"/>
            <a:chOff x="0" y="0"/>
            <a:chExt cx="3682024" cy="74674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916536" y="-145474"/>
            <a:ext cx="7416941" cy="32410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4800" spc="978" dirty="0">
                <a:solidFill>
                  <a:srgbClr val="231F20"/>
                </a:solidFill>
                <a:latin typeface="Oswald Bold"/>
              </a:rPr>
              <a:t>Recommendation System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880825" y="3960135"/>
            <a:ext cx="7132181" cy="772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ko-KR" altLang="en-US" sz="2210" spc="216" dirty="0">
                <a:solidFill>
                  <a:srgbClr val="231F20"/>
                </a:solidFill>
                <a:latin typeface="DM Sans"/>
              </a:rPr>
              <a:t>유저의 선호도 및 과거 행동을 바탕으로 개인에 맞는 관심사를 제공하는 분야 또는 그러한 시스템</a:t>
            </a:r>
            <a:r>
              <a:rPr lang="en-US" altLang="ko-KR" sz="2210" spc="216" dirty="0">
                <a:solidFill>
                  <a:srgbClr val="231F20"/>
                </a:solidFill>
                <a:latin typeface="DM Sans"/>
              </a:rPr>
              <a:t>.</a:t>
            </a:r>
            <a:endParaRPr lang="en-US" sz="2210" spc="216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908899" y="6005886"/>
            <a:ext cx="7132181" cy="379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pic>
        <p:nvPicPr>
          <p:cNvPr id="22" name="그림 21" descr="블랙, 어둠이(가) 표시된 사진&#10;&#10;자동 생성된 설명">
            <a:extLst>
              <a:ext uri="{FF2B5EF4-FFF2-40B4-BE49-F238E27FC236}">
                <a16:creationId xmlns:a16="http://schemas.microsoft.com/office/drawing/2014/main" id="{93EA46C4-9C41-EEEF-A51A-113351ACFE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40" y="3552865"/>
            <a:ext cx="1450937" cy="1450937"/>
          </a:xfrm>
          <a:prstGeom prst="rect">
            <a:avLst/>
          </a:prstGeom>
        </p:spPr>
      </p:pic>
      <p:pic>
        <p:nvPicPr>
          <p:cNvPr id="27" name="그림 26" descr="로고, 폰트, 그래픽, 상징이(가) 표시된 사진&#10;&#10;자동 생성된 설명">
            <a:extLst>
              <a:ext uri="{FF2B5EF4-FFF2-40B4-BE49-F238E27FC236}">
                <a16:creationId xmlns:a16="http://schemas.microsoft.com/office/drawing/2014/main" id="{84BDA1ED-1E02-6FA8-8A9E-F3D74590E9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9347" y="1431732"/>
            <a:ext cx="5056806" cy="2528403"/>
          </a:xfrm>
          <a:prstGeom prst="rect">
            <a:avLst/>
          </a:prstGeom>
        </p:spPr>
      </p:pic>
      <p:pic>
        <p:nvPicPr>
          <p:cNvPr id="24" name="그림 23" descr="블랙, 어둠이(가) 표시된 사진&#10;&#10;자동 생성된 설명">
            <a:extLst>
              <a:ext uri="{FF2B5EF4-FFF2-40B4-BE49-F238E27FC236}">
                <a16:creationId xmlns:a16="http://schemas.microsoft.com/office/drawing/2014/main" id="{4B1ED22C-D795-FD07-0A2B-BCF5F68088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930" y="5958081"/>
            <a:ext cx="1566185" cy="1566185"/>
          </a:xfrm>
          <a:prstGeom prst="rect">
            <a:avLst/>
          </a:prstGeom>
        </p:spPr>
      </p:pic>
      <p:sp>
        <p:nvSpPr>
          <p:cNvPr id="25" name="TextBox 18">
            <a:extLst>
              <a:ext uri="{FF2B5EF4-FFF2-40B4-BE49-F238E27FC236}">
                <a16:creationId xmlns:a16="http://schemas.microsoft.com/office/drawing/2014/main" id="{2A710E58-EABB-EEC7-B94C-8E908B86F63B}"/>
              </a:ext>
            </a:extLst>
          </p:cNvPr>
          <p:cNvSpPr txBox="1"/>
          <p:nvPr/>
        </p:nvSpPr>
        <p:spPr>
          <a:xfrm>
            <a:off x="4050466" y="6196691"/>
            <a:ext cx="7132181" cy="1174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- </a:t>
            </a:r>
            <a:r>
              <a:rPr lang="ko-KR" altLang="en-US" sz="2210" spc="216" dirty="0">
                <a:solidFill>
                  <a:srgbClr val="231F20"/>
                </a:solidFill>
                <a:latin typeface="DM Sans"/>
              </a:rPr>
              <a:t>유튜브의 영상 추천</a:t>
            </a:r>
            <a:endParaRPr lang="en-US" altLang="ko-KR" sz="2210" spc="216" dirty="0">
              <a:solidFill>
                <a:srgbClr val="231F20"/>
              </a:solidFill>
              <a:latin typeface="DM Sans"/>
            </a:endParaRP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altLang="ko-KR" sz="2210" spc="216" dirty="0">
                <a:solidFill>
                  <a:srgbClr val="231F20"/>
                </a:solidFill>
                <a:latin typeface="DM Sans"/>
              </a:rPr>
              <a:t>-</a:t>
            </a:r>
            <a:r>
              <a:rPr lang="ko-KR" altLang="en-US" sz="2210" spc="216" dirty="0">
                <a:solidFill>
                  <a:srgbClr val="231F20"/>
                </a:solidFill>
                <a:latin typeface="DM Sans"/>
              </a:rPr>
              <a:t> </a:t>
            </a:r>
            <a:r>
              <a:rPr lang="ko-KR" altLang="en-US" sz="2210" spc="216" dirty="0" err="1">
                <a:solidFill>
                  <a:srgbClr val="231F20"/>
                </a:solidFill>
                <a:latin typeface="DM Sans"/>
              </a:rPr>
              <a:t>넷플릭스</a:t>
            </a:r>
            <a:r>
              <a:rPr lang="ko-KR" altLang="en-US" sz="2210" spc="216" dirty="0">
                <a:solidFill>
                  <a:srgbClr val="231F20"/>
                </a:solidFill>
                <a:latin typeface="DM Sans"/>
              </a:rPr>
              <a:t> 영화 추천</a:t>
            </a:r>
            <a:endParaRPr lang="en-US" altLang="ko-KR" sz="2210" spc="216" dirty="0">
              <a:solidFill>
                <a:srgbClr val="231F20"/>
              </a:solidFill>
              <a:latin typeface="DM Sans"/>
            </a:endParaRP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altLang="ko-KR" sz="2210" spc="216" dirty="0">
                <a:solidFill>
                  <a:srgbClr val="231F20"/>
                </a:solidFill>
                <a:latin typeface="DM Sans"/>
              </a:rPr>
              <a:t>-</a:t>
            </a:r>
            <a:r>
              <a:rPr lang="ko-KR" altLang="en-US" sz="2210" spc="216" dirty="0">
                <a:solidFill>
                  <a:srgbClr val="231F20"/>
                </a:solidFill>
                <a:latin typeface="DM Sans"/>
              </a:rPr>
              <a:t> </a:t>
            </a:r>
            <a:r>
              <a:rPr lang="ko-KR" altLang="en-US" sz="2210" spc="216" dirty="0" err="1">
                <a:solidFill>
                  <a:srgbClr val="231F20"/>
                </a:solidFill>
                <a:latin typeface="DM Sans"/>
              </a:rPr>
              <a:t>쿠팡</a:t>
            </a:r>
            <a:r>
              <a:rPr lang="ko-KR" altLang="en-US" sz="2210" spc="216" dirty="0">
                <a:solidFill>
                  <a:srgbClr val="231F20"/>
                </a:solidFill>
                <a:latin typeface="DM Sans"/>
              </a:rPr>
              <a:t> 상품 추천</a:t>
            </a:r>
            <a:endParaRPr lang="en-US" sz="2210" spc="216" dirty="0">
              <a:solidFill>
                <a:srgbClr val="231F20"/>
              </a:solidFill>
              <a:latin typeface="DM Sans"/>
            </a:endParaRPr>
          </a:p>
        </p:txBody>
      </p:sp>
      <p:pic>
        <p:nvPicPr>
          <p:cNvPr id="29" name="그림 28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03382A9F-E3A0-AF28-1AFB-836D6FB564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585" y="3968831"/>
            <a:ext cx="5056805" cy="2843443"/>
          </a:xfrm>
          <a:prstGeom prst="rect">
            <a:avLst/>
          </a:prstGeom>
        </p:spPr>
      </p:pic>
      <p:pic>
        <p:nvPicPr>
          <p:cNvPr id="31" name="그림 30" descr="폰트, 그래픽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67408402-D04F-C5A0-900D-813F299153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776" y="6796132"/>
            <a:ext cx="5077614" cy="28434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Freeform 3"/>
          <p:cNvSpPr/>
          <p:nvPr/>
        </p:nvSpPr>
        <p:spPr>
          <a:xfrm>
            <a:off x="5307472" y="6672678"/>
            <a:ext cx="7673056" cy="7673056"/>
          </a:xfrm>
          <a:custGeom>
            <a:avLst/>
            <a:gdLst/>
            <a:ahLst/>
            <a:cxnLst/>
            <a:rect l="l" t="t" r="r" b="b"/>
            <a:pathLst>
              <a:path w="7673056" h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Group 10"/>
          <p:cNvGrpSpPr/>
          <p:nvPr/>
        </p:nvGrpSpPr>
        <p:grpSpPr>
          <a:xfrm>
            <a:off x="1774426" y="3206190"/>
            <a:ext cx="3474003" cy="647719"/>
            <a:chOff x="0" y="0"/>
            <a:chExt cx="914964" cy="17059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ko-KR" altLang="en-US" sz="2981" spc="29" dirty="0">
                  <a:solidFill>
                    <a:srgbClr val="FFFFFF"/>
                  </a:solidFill>
                  <a:latin typeface="DM Sans Bold"/>
                  <a:ea typeface="DM Sans Bold"/>
                </a:rPr>
                <a:t>필터링</a:t>
              </a:r>
              <a:endParaRPr lang="en-US" sz="2981" spc="29" dirty="0">
                <a:solidFill>
                  <a:srgbClr val="FFFFFF"/>
                </a:solidFill>
                <a:latin typeface="DM Sans Bold"/>
                <a:ea typeface="DM Sans Bold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179317" y="1325886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ko-KR" altLang="en-US" sz="6947" spc="368" dirty="0">
                <a:solidFill>
                  <a:srgbClr val="231F20"/>
                </a:solidFill>
                <a:latin typeface="Oswald Bold"/>
              </a:rPr>
              <a:t>개발 방법</a:t>
            </a:r>
            <a:endParaRPr lang="en-US" sz="6947" spc="368" dirty="0">
              <a:solidFill>
                <a:srgbClr val="231F20"/>
              </a:solidFill>
              <a:latin typeface="Oswald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830975" y="4045241"/>
            <a:ext cx="3360904" cy="1061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altLang="ko-KR" sz="2010" spc="197" dirty="0">
                <a:solidFill>
                  <a:srgbClr val="231F20"/>
                </a:solidFill>
                <a:latin typeface="DM Sans"/>
              </a:rPr>
              <a:t>-</a:t>
            </a:r>
            <a:r>
              <a:rPr lang="ko-KR" altLang="en-US" sz="2010" spc="197" dirty="0">
                <a:solidFill>
                  <a:srgbClr val="231F20"/>
                </a:solidFill>
                <a:latin typeface="DM Sans"/>
              </a:rPr>
              <a:t> 협업 필터링</a:t>
            </a:r>
            <a:endParaRPr lang="en-US" altLang="ko-KR" sz="2010" spc="197" dirty="0">
              <a:solidFill>
                <a:srgbClr val="231F20"/>
              </a:solidFill>
              <a:latin typeface="DM Sans"/>
            </a:endParaRPr>
          </a:p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altLang="ko-KR" sz="2010" spc="197" dirty="0">
                <a:solidFill>
                  <a:srgbClr val="231F20"/>
                </a:solidFill>
                <a:latin typeface="DM Sans"/>
              </a:rPr>
              <a:t>-</a:t>
            </a:r>
            <a:r>
              <a:rPr lang="ko-KR" altLang="en-US" sz="2010" spc="197" dirty="0">
                <a:solidFill>
                  <a:srgbClr val="231F20"/>
                </a:solidFill>
                <a:latin typeface="DM Sans"/>
              </a:rPr>
              <a:t> 콘텐츠 기반 필터링</a:t>
            </a:r>
            <a:endParaRPr lang="en-US" altLang="ko-KR" sz="2010" spc="197" dirty="0">
              <a:solidFill>
                <a:srgbClr val="231F20"/>
              </a:solidFill>
              <a:latin typeface="DM Sans"/>
            </a:endParaRPr>
          </a:p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altLang="ko-KR" sz="2010" spc="197" dirty="0">
                <a:solidFill>
                  <a:srgbClr val="231F20"/>
                </a:solidFill>
                <a:latin typeface="DM Sans"/>
              </a:rPr>
              <a:t>–</a:t>
            </a:r>
            <a:r>
              <a:rPr lang="ko-KR" altLang="en-US" sz="2010" spc="197" dirty="0">
                <a:solidFill>
                  <a:srgbClr val="231F20"/>
                </a:solidFill>
                <a:latin typeface="DM Sans"/>
              </a:rPr>
              <a:t> 하이브리드 필터링</a:t>
            </a:r>
            <a:endParaRPr lang="en-US" sz="2010" spc="197" dirty="0">
              <a:solidFill>
                <a:srgbClr val="231F20"/>
              </a:solidFill>
              <a:latin typeface="DM Sans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7218805" y="3206190"/>
            <a:ext cx="3474003" cy="647719"/>
            <a:chOff x="0" y="0"/>
            <a:chExt cx="914964" cy="17059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ko-KR" altLang="en-US" sz="2981" spc="29" dirty="0">
                  <a:solidFill>
                    <a:srgbClr val="FFFFFF"/>
                  </a:solidFill>
                  <a:latin typeface="DM Sans Bold"/>
                  <a:ea typeface="DM Sans Bold"/>
                </a:rPr>
                <a:t>딥러닝</a:t>
              </a:r>
              <a:endParaRPr lang="en-US" sz="2981" spc="29" dirty="0">
                <a:solidFill>
                  <a:srgbClr val="FFFFFF"/>
                </a:solidFill>
                <a:latin typeface="DM Sans Bold"/>
                <a:ea typeface="DM Sans Bold"/>
              </a:endParaR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5828361" y="4046752"/>
            <a:ext cx="6254887" cy="342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altLang="ko-KR" sz="2010" spc="197" dirty="0">
                <a:solidFill>
                  <a:srgbClr val="231F20"/>
                </a:solidFill>
                <a:latin typeface="DM Sans"/>
              </a:rPr>
              <a:t>-</a:t>
            </a:r>
            <a:r>
              <a:rPr lang="ko-KR" altLang="en-US" sz="2010" spc="197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altLang="ko-KR" sz="2010" spc="197" dirty="0">
                <a:solidFill>
                  <a:srgbClr val="231F20"/>
                </a:solidFill>
                <a:latin typeface="DM Sans"/>
              </a:rPr>
              <a:t>Neural CF</a:t>
            </a:r>
            <a:endParaRPr lang="en-US" sz="2010" spc="197" dirty="0">
              <a:solidFill>
                <a:srgbClr val="231F20"/>
              </a:solidFill>
              <a:latin typeface="DM Sans"/>
            </a:endParaRPr>
          </a:p>
        </p:txBody>
      </p:sp>
      <p:grpSp>
        <p:nvGrpSpPr>
          <p:cNvPr id="19" name="Group 19"/>
          <p:cNvGrpSpPr/>
          <p:nvPr/>
        </p:nvGrpSpPr>
        <p:grpSpPr>
          <a:xfrm>
            <a:off x="13284209" y="3206190"/>
            <a:ext cx="3474003" cy="647719"/>
            <a:chOff x="0" y="0"/>
            <a:chExt cx="914964" cy="170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ko-KR" altLang="en-US" sz="2981" spc="29" dirty="0">
                  <a:solidFill>
                    <a:srgbClr val="FFFFFF"/>
                  </a:solidFill>
                  <a:latin typeface="DM Sans Bold"/>
                  <a:ea typeface="DM Sans Bold"/>
                </a:rPr>
                <a:t>강화학습</a:t>
              </a:r>
              <a:endParaRPr lang="en-US" sz="2981" spc="29" dirty="0">
                <a:solidFill>
                  <a:srgbClr val="FFFFFF"/>
                </a:solidFill>
                <a:latin typeface="DM Sans Bold"/>
                <a:ea typeface="DM Sans Bold"/>
              </a:endParaRP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3340758" y="4045241"/>
            <a:ext cx="3360904" cy="702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altLang="ko-KR" sz="2010" spc="197" dirty="0">
                <a:solidFill>
                  <a:srgbClr val="231F20"/>
                </a:solidFill>
                <a:latin typeface="DM Sans"/>
              </a:rPr>
              <a:t>-</a:t>
            </a:r>
            <a:r>
              <a:rPr lang="ko-KR" altLang="en-US" sz="2010" spc="197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altLang="ko-KR" sz="2010" spc="197" dirty="0">
                <a:solidFill>
                  <a:srgbClr val="231F20"/>
                </a:solidFill>
                <a:latin typeface="DM Sans"/>
              </a:rPr>
              <a:t>DQN</a:t>
            </a:r>
          </a:p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 dirty="0">
                <a:solidFill>
                  <a:srgbClr val="231F20"/>
                </a:solidFill>
                <a:latin typeface="DM Sans"/>
              </a:rPr>
              <a:t>- Actor-Critic</a:t>
            </a:r>
          </a:p>
        </p:txBody>
      </p:sp>
      <p:sp>
        <p:nvSpPr>
          <p:cNvPr id="23" name="Freeform 2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24" name="Freeform 24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2163000" y="3442596"/>
            <a:ext cx="4473739" cy="636748"/>
            <a:chOff x="0" y="0"/>
            <a:chExt cx="1178269" cy="16770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ko-KR" altLang="en-US" sz="2981" spc="29" dirty="0">
                  <a:solidFill>
                    <a:srgbClr val="FFFFFF"/>
                  </a:solidFill>
                  <a:latin typeface="DM Sans Italics"/>
                </a:rPr>
                <a:t>추진 배경</a:t>
              </a:r>
              <a:endParaRPr lang="en-US" sz="2981" spc="29" dirty="0">
                <a:solidFill>
                  <a:srgbClr val="FFFFFF"/>
                </a:solidFill>
                <a:latin typeface="DM Sans Italics"/>
              </a:endParaR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altLang="ko-KR" sz="8030" spc="786" dirty="0">
                <a:solidFill>
                  <a:srgbClr val="FFFFFF"/>
                </a:solidFill>
                <a:latin typeface="Oswald Bold"/>
              </a:rPr>
              <a:t>1.</a:t>
            </a:r>
            <a:r>
              <a:rPr lang="ko-KR" altLang="en-US" sz="8030" spc="786" dirty="0">
                <a:solidFill>
                  <a:srgbClr val="FFFFFF"/>
                </a:solidFill>
                <a:latin typeface="Oswald Bold"/>
              </a:rPr>
              <a:t> 선정이유</a:t>
            </a:r>
            <a:endParaRPr lang="en-US" sz="8030" spc="786" dirty="0">
              <a:solidFill>
                <a:srgbClr val="FFFFFF"/>
              </a:solidFill>
              <a:latin typeface="Oswald Bold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6893475" y="3510391"/>
            <a:ext cx="9034431" cy="2808103"/>
            <a:chOff x="0" y="0"/>
            <a:chExt cx="1744696" cy="54229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44696" cy="542290"/>
            </a:xfrm>
            <a:custGeom>
              <a:avLst/>
              <a:gdLst/>
              <a:ahLst/>
              <a:cxnLst/>
              <a:rect l="l" t="t" r="r" b="b"/>
              <a:pathLst>
                <a:path w="1744696" h="542290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7224667" y="3767306"/>
            <a:ext cx="8900334" cy="2059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7768" lvl="1" indent="-213884">
              <a:lnSpc>
                <a:spcPts val="2734"/>
              </a:lnSpc>
              <a:buFont typeface="Arial"/>
              <a:buChar char="•"/>
            </a:pPr>
            <a:r>
              <a:rPr lang="ko-KR" altLang="en-US" sz="1981" spc="194" dirty="0">
                <a:solidFill>
                  <a:srgbClr val="231F20"/>
                </a:solidFill>
                <a:latin typeface="DM Sans"/>
              </a:rPr>
              <a:t>도서관의 많은 도서 중에서 </a:t>
            </a:r>
            <a:r>
              <a:rPr lang="en-US" altLang="ko-KR" sz="1981" spc="194" dirty="0">
                <a:solidFill>
                  <a:srgbClr val="231F20"/>
                </a:solidFill>
                <a:latin typeface="DM Sans"/>
              </a:rPr>
              <a:t>,</a:t>
            </a:r>
            <a:r>
              <a:rPr lang="ko-KR" altLang="en-US" sz="1981" spc="194" dirty="0">
                <a:solidFill>
                  <a:srgbClr val="231F20"/>
                </a:solidFill>
                <a:latin typeface="DM Sans"/>
              </a:rPr>
              <a:t> 어떤 책을 읽어야 할지 선택하기 어려움을 느끼는 이용객이 많음</a:t>
            </a:r>
            <a:r>
              <a:rPr lang="en-US" altLang="ko-KR" sz="1981" spc="194" dirty="0">
                <a:solidFill>
                  <a:srgbClr val="231F20"/>
                </a:solidFill>
                <a:latin typeface="DM Sans"/>
              </a:rPr>
              <a:t>.</a:t>
            </a:r>
          </a:p>
          <a:p>
            <a:pPr marL="427768" lvl="1" indent="-213884">
              <a:lnSpc>
                <a:spcPts val="2734"/>
              </a:lnSpc>
              <a:buFont typeface="Arial"/>
              <a:buChar char="•"/>
            </a:pPr>
            <a:endParaRPr lang="en-US" sz="1981" spc="194" dirty="0">
              <a:solidFill>
                <a:srgbClr val="231F20"/>
              </a:solidFill>
              <a:latin typeface="DM Sans"/>
            </a:endParaRPr>
          </a:p>
          <a:p>
            <a:pPr marL="427768" lvl="1" indent="-213884">
              <a:lnSpc>
                <a:spcPts val="2734"/>
              </a:lnSpc>
              <a:buFont typeface="Arial"/>
              <a:buChar char="•"/>
            </a:pPr>
            <a:r>
              <a:rPr lang="ko-KR" altLang="en-US" sz="1981" spc="194" dirty="0">
                <a:solidFill>
                  <a:srgbClr val="231F20"/>
                </a:solidFill>
                <a:latin typeface="DM Sans"/>
              </a:rPr>
              <a:t>기존의 도서 추천 시스템은 </a:t>
            </a:r>
            <a:r>
              <a:rPr lang="en-US" altLang="ko-KR" sz="1981" spc="194" dirty="0">
                <a:solidFill>
                  <a:srgbClr val="231F20"/>
                </a:solidFill>
                <a:latin typeface="DM Sans"/>
              </a:rPr>
              <a:t>,</a:t>
            </a:r>
            <a:r>
              <a:rPr lang="ko-KR" altLang="en-US" sz="1981" spc="194" dirty="0">
                <a:solidFill>
                  <a:srgbClr val="231F20"/>
                </a:solidFill>
                <a:latin typeface="DM Sans"/>
              </a:rPr>
              <a:t> 소장 도서 목록을 중심으로 도서를 </a:t>
            </a:r>
            <a:r>
              <a:rPr lang="ko-KR" altLang="en-US" sz="1981" spc="194" dirty="0" err="1">
                <a:solidFill>
                  <a:srgbClr val="231F20"/>
                </a:solidFill>
                <a:latin typeface="DM Sans"/>
              </a:rPr>
              <a:t>추천했었기</a:t>
            </a:r>
            <a:r>
              <a:rPr lang="ko-KR" altLang="en-US" sz="1981" spc="194" dirty="0">
                <a:solidFill>
                  <a:srgbClr val="231F20"/>
                </a:solidFill>
                <a:latin typeface="DM Sans"/>
              </a:rPr>
              <a:t> 때문에 </a:t>
            </a:r>
            <a:r>
              <a:rPr lang="en-US" altLang="ko-KR" sz="1981" spc="194" dirty="0">
                <a:solidFill>
                  <a:srgbClr val="231F20"/>
                </a:solidFill>
                <a:latin typeface="DM Sans"/>
              </a:rPr>
              <a:t>,</a:t>
            </a:r>
            <a:r>
              <a:rPr lang="ko-KR" altLang="en-US" sz="1981" spc="194" dirty="0">
                <a:solidFill>
                  <a:srgbClr val="231F20"/>
                </a:solidFill>
                <a:latin typeface="DM Sans"/>
              </a:rPr>
              <a:t> 사용자들의 다양한 선호도와 관심사를 토대로 하여 개인화 할 수 있어야 한다</a:t>
            </a:r>
            <a:r>
              <a:rPr lang="en-US" altLang="ko-KR" sz="1981" spc="194" dirty="0">
                <a:solidFill>
                  <a:srgbClr val="231F20"/>
                </a:solidFill>
                <a:latin typeface="DM Sans"/>
              </a:rPr>
              <a:t>.</a:t>
            </a:r>
            <a:endParaRPr lang="en-US" sz="1981" spc="194" dirty="0">
              <a:solidFill>
                <a:srgbClr val="231F20"/>
              </a:solidFill>
              <a:latin typeface="DM Sans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11410691" y="6504266"/>
            <a:ext cx="4473739" cy="636748"/>
            <a:chOff x="0" y="0"/>
            <a:chExt cx="1178269" cy="16770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ko-KR" altLang="en-US" sz="2981" spc="29" dirty="0">
                  <a:solidFill>
                    <a:srgbClr val="FFFFFF"/>
                  </a:solidFill>
                  <a:latin typeface="DM Sans Italics"/>
                </a:rPr>
                <a:t>필요성</a:t>
              </a:r>
              <a:endParaRPr lang="en-US" sz="2981" spc="29" dirty="0">
                <a:solidFill>
                  <a:srgbClr val="FFFFFF"/>
                </a:solidFill>
                <a:latin typeface="DM Sans Italics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179166" y="6572062"/>
            <a:ext cx="9034431" cy="2808103"/>
            <a:chOff x="0" y="0"/>
            <a:chExt cx="1744696" cy="54229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744696" cy="542290"/>
            </a:xfrm>
            <a:custGeom>
              <a:avLst/>
              <a:gdLst/>
              <a:ahLst/>
              <a:cxnLst/>
              <a:rect l="l" t="t" r="r" b="b"/>
              <a:pathLst>
                <a:path w="1744696" h="542290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440165" y="7070114"/>
            <a:ext cx="8512431" cy="1713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7768" lvl="1" indent="-213884">
              <a:lnSpc>
                <a:spcPts val="2734"/>
              </a:lnSpc>
              <a:buFont typeface="Arial"/>
              <a:buChar char="•"/>
            </a:pPr>
            <a:r>
              <a:rPr lang="ko-KR" altLang="en-US" sz="1981" spc="194" dirty="0">
                <a:solidFill>
                  <a:srgbClr val="231F20"/>
                </a:solidFill>
                <a:latin typeface="DM Sans"/>
              </a:rPr>
              <a:t>이용자가 원하는 도서를 보다 쉽게 찾을 수 있도록 도와주며 </a:t>
            </a:r>
            <a:r>
              <a:rPr lang="en-US" altLang="ko-KR" sz="1981" spc="194" dirty="0">
                <a:solidFill>
                  <a:srgbClr val="231F20"/>
                </a:solidFill>
                <a:latin typeface="DM Sans"/>
              </a:rPr>
              <a:t>,</a:t>
            </a:r>
            <a:r>
              <a:rPr lang="ko-KR" altLang="en-US" sz="1981" spc="194" dirty="0">
                <a:solidFill>
                  <a:srgbClr val="231F20"/>
                </a:solidFill>
                <a:latin typeface="DM Sans"/>
              </a:rPr>
              <a:t> 도서관 이용률을 증가 시킬 수 있다</a:t>
            </a:r>
            <a:r>
              <a:rPr lang="en-US" altLang="ko-KR" sz="1981" spc="194" dirty="0">
                <a:solidFill>
                  <a:srgbClr val="231F20"/>
                </a:solidFill>
                <a:latin typeface="DM Sans"/>
              </a:rPr>
              <a:t>.</a:t>
            </a:r>
          </a:p>
          <a:p>
            <a:pPr marL="427768" lvl="1" indent="-213884">
              <a:lnSpc>
                <a:spcPts val="2734"/>
              </a:lnSpc>
              <a:buFont typeface="Arial"/>
              <a:buChar char="•"/>
            </a:pPr>
            <a:endParaRPr lang="en-US" sz="1981" spc="194" dirty="0">
              <a:solidFill>
                <a:srgbClr val="231F20"/>
              </a:solidFill>
              <a:latin typeface="DM Sans"/>
            </a:endParaRPr>
          </a:p>
          <a:p>
            <a:pPr marL="427768" lvl="1" indent="-213884">
              <a:lnSpc>
                <a:spcPts val="2734"/>
              </a:lnSpc>
              <a:buFont typeface="Arial"/>
              <a:buChar char="•"/>
            </a:pPr>
            <a:r>
              <a:rPr lang="ko-KR" altLang="en-US" sz="1981" spc="194" dirty="0">
                <a:solidFill>
                  <a:srgbClr val="231F20"/>
                </a:solidFill>
                <a:latin typeface="DM Sans"/>
              </a:rPr>
              <a:t>이용자의 관심사와 취향에 맞는 도서를 추천하는 것으로 </a:t>
            </a:r>
            <a:r>
              <a:rPr lang="en-US" altLang="ko-KR" sz="1981" spc="194" dirty="0">
                <a:solidFill>
                  <a:srgbClr val="231F20"/>
                </a:solidFill>
                <a:latin typeface="DM Sans"/>
              </a:rPr>
              <a:t>,</a:t>
            </a:r>
            <a:r>
              <a:rPr lang="ko-KR" altLang="en-US" sz="1981" spc="194" dirty="0">
                <a:solidFill>
                  <a:srgbClr val="231F20"/>
                </a:solidFill>
                <a:latin typeface="DM Sans"/>
              </a:rPr>
              <a:t> 이용자의 만족도를 향상시킬 수 있다</a:t>
            </a:r>
            <a:r>
              <a:rPr lang="en-US" altLang="ko-KR" sz="1981" spc="194" dirty="0">
                <a:solidFill>
                  <a:srgbClr val="231F20"/>
                </a:solidFill>
                <a:latin typeface="DM Sans"/>
              </a:rPr>
              <a:t>.</a:t>
            </a:r>
            <a:endParaRPr lang="en-US" sz="1981" spc="194" dirty="0">
              <a:solidFill>
                <a:srgbClr val="231F20"/>
              </a:solidFill>
              <a:latin typeface="DM Sans"/>
            </a:endParaRPr>
          </a:p>
        </p:txBody>
      </p:sp>
      <p:pic>
        <p:nvPicPr>
          <p:cNvPr id="26" name="그림 25" descr="블랙, 어둠이(가) 표시된 사진&#10;&#10;자동 생성된 설명">
            <a:extLst>
              <a:ext uri="{FF2B5EF4-FFF2-40B4-BE49-F238E27FC236}">
                <a16:creationId xmlns:a16="http://schemas.microsoft.com/office/drawing/2014/main" id="{B5141DD4-2808-65B7-B312-117CCB2B3D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0355" y="7316304"/>
            <a:ext cx="2754409" cy="2754409"/>
          </a:xfrm>
          <a:prstGeom prst="rect">
            <a:avLst/>
          </a:prstGeom>
        </p:spPr>
      </p:pic>
      <p:pic>
        <p:nvPicPr>
          <p:cNvPr id="28" name="그림 27" descr="블랙, 어둠이(가) 표시된 사진&#10;&#10;자동 생성된 설명">
            <a:extLst>
              <a:ext uri="{FF2B5EF4-FFF2-40B4-BE49-F238E27FC236}">
                <a16:creationId xmlns:a16="http://schemas.microsoft.com/office/drawing/2014/main" id="{52B24F1D-1572-4859-9E71-7954C4C5DF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407" y="4206128"/>
            <a:ext cx="3032923" cy="2239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2" name="TextBox 12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 dirty="0">
                <a:solidFill>
                  <a:srgbClr val="FFFFFF"/>
                </a:solidFill>
                <a:latin typeface="Oswald Bold"/>
              </a:rPr>
              <a:t>2. </a:t>
            </a:r>
            <a:r>
              <a:rPr lang="ko-KR" altLang="en-US" sz="8030" spc="786" dirty="0">
                <a:solidFill>
                  <a:srgbClr val="FFFFFF"/>
                </a:solidFill>
                <a:latin typeface="Oswald Bold"/>
              </a:rPr>
              <a:t>프로젝트 소개</a:t>
            </a:r>
            <a:endParaRPr lang="en-US" sz="8030" spc="786" dirty="0">
              <a:solidFill>
                <a:srgbClr val="FFFFFF"/>
              </a:solidFill>
              <a:latin typeface="Oswald Bold"/>
            </a:endParaRPr>
          </a:p>
        </p:txBody>
      </p:sp>
      <p:grpSp>
        <p:nvGrpSpPr>
          <p:cNvPr id="32" name="Group 9">
            <a:extLst>
              <a:ext uri="{FF2B5EF4-FFF2-40B4-BE49-F238E27FC236}">
                <a16:creationId xmlns:a16="http://schemas.microsoft.com/office/drawing/2014/main" id="{EC37ABFA-AB40-AF44-2957-40FCF4354524}"/>
              </a:ext>
            </a:extLst>
          </p:cNvPr>
          <p:cNvGrpSpPr/>
          <p:nvPr/>
        </p:nvGrpSpPr>
        <p:grpSpPr>
          <a:xfrm>
            <a:off x="503597" y="3464647"/>
            <a:ext cx="4473739" cy="853739"/>
            <a:chOff x="-437045" y="128274"/>
            <a:chExt cx="1178269" cy="224853"/>
          </a:xfrm>
        </p:grpSpPr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B5848FA6-DB15-A85E-2230-D8766DC9A689}"/>
                </a:ext>
              </a:extLst>
            </p:cNvPr>
            <p:cNvSpPr/>
            <p:nvPr/>
          </p:nvSpPr>
          <p:spPr>
            <a:xfrm>
              <a:off x="-437045" y="156849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34" name="TextBox 11">
              <a:extLst>
                <a:ext uri="{FF2B5EF4-FFF2-40B4-BE49-F238E27FC236}">
                  <a16:creationId xmlns:a16="http://schemas.microsoft.com/office/drawing/2014/main" id="{CFB4CC4F-D009-AA8A-267C-10377A88F719}"/>
                </a:ext>
              </a:extLst>
            </p:cNvPr>
            <p:cNvSpPr txBox="1"/>
            <p:nvPr/>
          </p:nvSpPr>
          <p:spPr>
            <a:xfrm>
              <a:off x="-437045" y="128274"/>
              <a:ext cx="1178269" cy="224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ko-KR" altLang="en-US" sz="2981" spc="29" dirty="0">
                  <a:solidFill>
                    <a:srgbClr val="FFFFFF"/>
                  </a:solidFill>
                  <a:latin typeface="DM Sans Italics"/>
                </a:rPr>
                <a:t>추진 배경</a:t>
              </a:r>
              <a:endParaRPr lang="en-US" sz="2981" spc="29" dirty="0">
                <a:solidFill>
                  <a:srgbClr val="FFFFFF"/>
                </a:solidFill>
                <a:latin typeface="DM Sans Italics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1FDFB0A-7E78-835F-953D-781C485A4EA2}"/>
              </a:ext>
            </a:extLst>
          </p:cNvPr>
          <p:cNvSpPr txBox="1"/>
          <p:nvPr/>
        </p:nvSpPr>
        <p:spPr>
          <a:xfrm>
            <a:off x="503597" y="4457700"/>
            <a:ext cx="17327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dirty="0"/>
              <a:t>기존의 사용자 도서 선호도 데이터를 토대로 </a:t>
            </a:r>
            <a:r>
              <a:rPr kumimoji="1" lang="en-US" altLang="ko-KR" sz="3000" dirty="0"/>
              <a:t>,</a:t>
            </a:r>
            <a:r>
              <a:rPr kumimoji="1" lang="ko-KR" altLang="en-US" sz="3000" dirty="0"/>
              <a:t> 과거의 내용을 학습 시키고 사용자의 현재 행동에 따라서 가장 유사한 도서를 추천할 수 있도록 실시간으로 바뀌는 정보를 업데이트 시켜주는 </a:t>
            </a:r>
            <a:r>
              <a:rPr kumimoji="1" lang="en-US" altLang="ko-KR" sz="3000" dirty="0"/>
              <a:t>RL </a:t>
            </a:r>
            <a:r>
              <a:rPr kumimoji="1" lang="ko-KR" altLang="en-US" sz="3000" dirty="0"/>
              <a:t>모델 구축</a:t>
            </a:r>
            <a:r>
              <a:rPr kumimoji="1" lang="en-US" altLang="ko-KR" sz="3000" dirty="0"/>
              <a:t>.</a:t>
            </a:r>
            <a:endParaRPr kumimoji="1" lang="ko-KR" altLang="en-US" sz="3000" dirty="0"/>
          </a:p>
        </p:txBody>
      </p:sp>
      <p:pic>
        <p:nvPicPr>
          <p:cNvPr id="38" name="그림 37" descr="텍스트, 스크린샷, 만화 영화, 도표이(가) 표시된 사진&#10;&#10;자동 생성된 설명">
            <a:extLst>
              <a:ext uri="{FF2B5EF4-FFF2-40B4-BE49-F238E27FC236}">
                <a16:creationId xmlns:a16="http://schemas.microsoft.com/office/drawing/2014/main" id="{22EC8C8E-1A1E-A9DD-2553-FB66C1A868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980" y="5858115"/>
            <a:ext cx="10078496" cy="340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7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685800" y="-10287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4" name="Group 4"/>
          <p:cNvGrpSpPr/>
          <p:nvPr/>
        </p:nvGrpSpPr>
        <p:grpSpPr>
          <a:xfrm>
            <a:off x="2590800" y="3371867"/>
            <a:ext cx="2932415" cy="2351362"/>
            <a:chOff x="0" y="0"/>
            <a:chExt cx="1075555" cy="86243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75555" cy="862436"/>
            </a:xfrm>
            <a:custGeom>
              <a:avLst/>
              <a:gdLst/>
              <a:ahLst/>
              <a:cxnLst/>
              <a:rect l="l" t="t" r="r" b="b"/>
              <a:pathLst>
                <a:path w="1075555" h="862436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1075555" cy="881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590800" y="5832663"/>
            <a:ext cx="2932415" cy="847111"/>
            <a:chOff x="0" y="0"/>
            <a:chExt cx="1075555" cy="31070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822581" y="4490941"/>
            <a:ext cx="2932415" cy="2351362"/>
            <a:chOff x="0" y="0"/>
            <a:chExt cx="1075555" cy="86243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75555" cy="862436"/>
            </a:xfrm>
            <a:custGeom>
              <a:avLst/>
              <a:gdLst/>
              <a:ahLst/>
              <a:cxnLst/>
              <a:rect l="l" t="t" r="r" b="b"/>
              <a:pathLst>
                <a:path w="1075555" h="862436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1075555" cy="881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811238" y="6900055"/>
            <a:ext cx="2932415" cy="847111"/>
            <a:chOff x="0" y="0"/>
            <a:chExt cx="1075555" cy="31070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671007" y="3419170"/>
            <a:ext cx="2932415" cy="2351362"/>
            <a:chOff x="0" y="0"/>
            <a:chExt cx="1075555" cy="86243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75555" cy="862436"/>
            </a:xfrm>
            <a:custGeom>
              <a:avLst/>
              <a:gdLst/>
              <a:ahLst/>
              <a:cxnLst/>
              <a:rect l="l" t="t" r="r" b="b"/>
              <a:pathLst>
                <a:path w="1075555" h="862436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19050"/>
              <a:ext cx="1075555" cy="881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677275" y="5826926"/>
            <a:ext cx="2932415" cy="847111"/>
            <a:chOff x="0" y="0"/>
            <a:chExt cx="1075555" cy="31070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 rot="-1885381">
            <a:off x="9805289" y="6971483"/>
            <a:ext cx="1463006" cy="501826"/>
          </a:xfrm>
          <a:custGeom>
            <a:avLst/>
            <a:gdLst/>
            <a:ahLst/>
            <a:cxnLst/>
            <a:rect l="l" t="t" r="r" b="b"/>
            <a:pathLst>
              <a:path w="1776375" h="501826">
                <a:moveTo>
                  <a:pt x="0" y="0"/>
                </a:moveTo>
                <a:lnTo>
                  <a:pt x="1776374" y="0"/>
                </a:lnTo>
                <a:lnTo>
                  <a:pt x="1776374" y="501826"/>
                </a:lnTo>
                <a:lnTo>
                  <a:pt x="0" y="5018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23" name="TextBox 23"/>
          <p:cNvSpPr txBox="1"/>
          <p:nvPr/>
        </p:nvSpPr>
        <p:spPr>
          <a:xfrm>
            <a:off x="1538887" y="1195362"/>
            <a:ext cx="10464259" cy="15296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altLang="ko-KR" sz="9431" spc="924" dirty="0">
                <a:solidFill>
                  <a:srgbClr val="231F20"/>
                </a:solidFill>
                <a:latin typeface="Oswald Bold"/>
              </a:rPr>
              <a:t>3.</a:t>
            </a:r>
            <a:r>
              <a:rPr lang="ko-KR" altLang="en-US" sz="9431" spc="924" dirty="0">
                <a:solidFill>
                  <a:srgbClr val="231F20"/>
                </a:solidFill>
                <a:latin typeface="Oswald Bold"/>
              </a:rPr>
              <a:t> 프로젝트 일정</a:t>
            </a:r>
            <a:endParaRPr lang="en-US" sz="9431" spc="924" dirty="0">
              <a:solidFill>
                <a:srgbClr val="231F20"/>
              </a:solidFill>
              <a:latin typeface="Oswald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778716" y="6002405"/>
            <a:ext cx="2556583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37"/>
              </a:lnSpc>
              <a:spcBef>
                <a:spcPct val="0"/>
              </a:spcBef>
            </a:pPr>
            <a:r>
              <a:rPr lang="ko-KR" altLang="en-US" sz="2708" spc="265" dirty="0">
                <a:solidFill>
                  <a:srgbClr val="231F20"/>
                </a:solidFill>
                <a:latin typeface="Oswald"/>
              </a:rPr>
              <a:t>데이터 수집</a:t>
            </a:r>
            <a:endParaRPr lang="en-US" sz="2708" spc="265" dirty="0">
              <a:solidFill>
                <a:srgbClr val="231F20"/>
              </a:solidFill>
              <a:latin typeface="Oswa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2777413" y="3968062"/>
            <a:ext cx="2534389" cy="1158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8"/>
              </a:lnSpc>
            </a:pPr>
            <a:r>
              <a:rPr lang="ko-KR" altLang="en-US" sz="1670" dirty="0">
                <a:solidFill>
                  <a:srgbClr val="100F0D"/>
                </a:solidFill>
                <a:latin typeface="Montserrat Light"/>
              </a:rPr>
              <a:t>이용자 데이터</a:t>
            </a:r>
            <a:endParaRPr lang="en-US" altLang="ko-KR" sz="1670" dirty="0">
              <a:solidFill>
                <a:srgbClr val="100F0D"/>
              </a:solidFill>
              <a:latin typeface="Montserrat Light"/>
            </a:endParaRPr>
          </a:p>
          <a:p>
            <a:pPr algn="ctr">
              <a:lnSpc>
                <a:spcPts val="2338"/>
              </a:lnSpc>
            </a:pPr>
            <a:r>
              <a:rPr lang="ko-KR" altLang="en-US" sz="1670" dirty="0">
                <a:solidFill>
                  <a:srgbClr val="100F0D"/>
                </a:solidFill>
                <a:latin typeface="Montserrat Light"/>
              </a:rPr>
              <a:t>책 정보</a:t>
            </a:r>
            <a:endParaRPr lang="en-US" altLang="ko-KR" sz="1670" dirty="0">
              <a:solidFill>
                <a:srgbClr val="100F0D"/>
              </a:solidFill>
              <a:latin typeface="Montserrat Light"/>
            </a:endParaRPr>
          </a:p>
          <a:p>
            <a:pPr algn="ctr">
              <a:lnSpc>
                <a:spcPts val="2338"/>
              </a:lnSpc>
            </a:pPr>
            <a:r>
              <a:rPr lang="ko-KR" altLang="en-US" sz="1670" dirty="0">
                <a:solidFill>
                  <a:srgbClr val="100F0D"/>
                </a:solidFill>
                <a:latin typeface="Montserrat Light"/>
              </a:rPr>
              <a:t>얼마나 빌렸는지</a:t>
            </a:r>
            <a:endParaRPr lang="en-US" altLang="ko-KR" sz="1670" dirty="0">
              <a:solidFill>
                <a:srgbClr val="100F0D"/>
              </a:solidFill>
              <a:latin typeface="Montserrat Light"/>
            </a:endParaRPr>
          </a:p>
          <a:p>
            <a:pPr algn="ctr">
              <a:lnSpc>
                <a:spcPts val="2338"/>
              </a:lnSpc>
            </a:pPr>
            <a:r>
              <a:rPr lang="ko-KR" altLang="en-US" sz="1670" dirty="0">
                <a:solidFill>
                  <a:srgbClr val="100F0D"/>
                </a:solidFill>
                <a:latin typeface="Montserrat Light"/>
              </a:rPr>
              <a:t>자주 선호되는 책인가</a:t>
            </a:r>
            <a:endParaRPr lang="en-US" altLang="ko-KR" sz="1670" dirty="0">
              <a:solidFill>
                <a:srgbClr val="100F0D"/>
              </a:solidFill>
              <a:latin typeface="Montserrat Light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6999154" y="7069798"/>
            <a:ext cx="2556583" cy="4371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37"/>
              </a:lnSpc>
              <a:spcBef>
                <a:spcPct val="0"/>
              </a:spcBef>
            </a:pPr>
            <a:r>
              <a:rPr lang="en-US" sz="2708" spc="265" dirty="0">
                <a:solidFill>
                  <a:srgbClr val="231F20"/>
                </a:solidFill>
                <a:latin typeface="Oswald"/>
              </a:rPr>
              <a:t>EDA</a:t>
            </a:r>
            <a:r>
              <a:rPr lang="ko-KR" altLang="en-US" sz="2708" spc="265" dirty="0">
                <a:solidFill>
                  <a:srgbClr val="231F20"/>
                </a:solidFill>
                <a:latin typeface="Oswald"/>
              </a:rPr>
              <a:t> 및 </a:t>
            </a:r>
            <a:r>
              <a:rPr lang="ko-KR" altLang="en-US" sz="2708" spc="265" dirty="0" err="1">
                <a:solidFill>
                  <a:srgbClr val="231F20"/>
                </a:solidFill>
                <a:latin typeface="Oswald"/>
              </a:rPr>
              <a:t>전처리</a:t>
            </a:r>
            <a:endParaRPr lang="en-US" sz="2708" spc="265" dirty="0">
              <a:solidFill>
                <a:srgbClr val="231F20"/>
              </a:solidFill>
              <a:latin typeface="Oswa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7019910" y="5037590"/>
            <a:ext cx="2534389" cy="1452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8"/>
              </a:lnSpc>
            </a:pPr>
            <a:r>
              <a:rPr lang="ko-KR" altLang="en-US" sz="1670" dirty="0">
                <a:solidFill>
                  <a:srgbClr val="100F0D"/>
                </a:solidFill>
                <a:latin typeface="Montserrat Light"/>
              </a:rPr>
              <a:t>이용자의 아이디와 같이 </a:t>
            </a:r>
            <a:r>
              <a:rPr lang="en-US" altLang="ko-KR" sz="1670" dirty="0">
                <a:solidFill>
                  <a:srgbClr val="100F0D"/>
                </a:solidFill>
                <a:latin typeface="Montserrat Light"/>
              </a:rPr>
              <a:t>,</a:t>
            </a:r>
            <a:r>
              <a:rPr lang="ko-KR" altLang="en-US" sz="1670" dirty="0">
                <a:solidFill>
                  <a:srgbClr val="100F0D"/>
                </a:solidFill>
                <a:latin typeface="Montserrat Light"/>
              </a:rPr>
              <a:t> 각 이용자의 특징을 잘 파악 할 수 있도록 데이터파악 및 데이터 가공을 실행</a:t>
            </a:r>
            <a:endParaRPr lang="en-US" sz="1670" dirty="0">
              <a:solidFill>
                <a:srgbClr val="100F0D"/>
              </a:solidFill>
              <a:latin typeface="Montserrat Light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0865191" y="5996668"/>
            <a:ext cx="2556583" cy="4371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37"/>
              </a:lnSpc>
              <a:spcBef>
                <a:spcPct val="0"/>
              </a:spcBef>
            </a:pPr>
            <a:r>
              <a:rPr lang="ko-KR" altLang="en-US" sz="2708" spc="265" dirty="0">
                <a:solidFill>
                  <a:srgbClr val="231F20"/>
                </a:solidFill>
                <a:latin typeface="Oswald"/>
              </a:rPr>
              <a:t>모델 구축</a:t>
            </a:r>
            <a:endParaRPr lang="en-US" sz="2708" spc="265" dirty="0">
              <a:solidFill>
                <a:srgbClr val="231F20"/>
              </a:solidFill>
              <a:latin typeface="Oswa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0870019" y="4164859"/>
            <a:ext cx="2534389" cy="864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8"/>
              </a:lnSpc>
            </a:pPr>
            <a:r>
              <a:rPr lang="ko-KR" altLang="en-US" sz="1670" dirty="0">
                <a:solidFill>
                  <a:srgbClr val="100F0D"/>
                </a:solidFill>
                <a:latin typeface="Montserrat Light"/>
              </a:rPr>
              <a:t>모델 선택</a:t>
            </a:r>
            <a:endParaRPr lang="en-US" altLang="ko-KR" sz="1670" dirty="0">
              <a:solidFill>
                <a:srgbClr val="100F0D"/>
              </a:solidFill>
              <a:latin typeface="Montserrat Light"/>
            </a:endParaRPr>
          </a:p>
          <a:p>
            <a:pPr algn="ctr">
              <a:lnSpc>
                <a:spcPts val="2338"/>
              </a:lnSpc>
            </a:pPr>
            <a:r>
              <a:rPr lang="ko-KR" altLang="en-US" sz="1670" dirty="0">
                <a:solidFill>
                  <a:srgbClr val="100F0D"/>
                </a:solidFill>
                <a:latin typeface="Montserrat Light"/>
              </a:rPr>
              <a:t>모델 구축</a:t>
            </a:r>
            <a:endParaRPr lang="en-US" altLang="ko-KR" sz="1670" dirty="0">
              <a:solidFill>
                <a:srgbClr val="100F0D"/>
              </a:solidFill>
              <a:latin typeface="Montserrat Light"/>
            </a:endParaRPr>
          </a:p>
          <a:p>
            <a:pPr algn="ctr">
              <a:lnSpc>
                <a:spcPts val="2338"/>
              </a:lnSpc>
            </a:pPr>
            <a:r>
              <a:rPr lang="ko-KR" altLang="en-US" sz="1670" dirty="0">
                <a:solidFill>
                  <a:srgbClr val="100F0D"/>
                </a:solidFill>
                <a:latin typeface="Montserrat Light"/>
              </a:rPr>
              <a:t>시뮬레이션</a:t>
            </a:r>
            <a:endParaRPr lang="en-US" sz="1670" dirty="0">
              <a:solidFill>
                <a:srgbClr val="100F0D"/>
              </a:solidFill>
              <a:latin typeface="Montserrat Light"/>
            </a:endParaRPr>
          </a:p>
        </p:txBody>
      </p:sp>
      <p:sp>
        <p:nvSpPr>
          <p:cNvPr id="30" name="Freeform 30"/>
          <p:cNvSpPr/>
          <p:nvPr/>
        </p:nvSpPr>
        <p:spPr>
          <a:xfrm rot="-8970905" flipH="1">
            <a:off x="5650861" y="6159822"/>
            <a:ext cx="1223828" cy="501826"/>
          </a:xfrm>
          <a:custGeom>
            <a:avLst/>
            <a:gdLst/>
            <a:ahLst/>
            <a:cxnLst/>
            <a:rect l="l" t="t" r="r" b="b"/>
            <a:pathLst>
              <a:path w="1776375" h="501826">
                <a:moveTo>
                  <a:pt x="1776375" y="0"/>
                </a:moveTo>
                <a:lnTo>
                  <a:pt x="0" y="0"/>
                </a:lnTo>
                <a:lnTo>
                  <a:pt x="0" y="501826"/>
                </a:lnTo>
                <a:lnTo>
                  <a:pt x="1776375" y="501826"/>
                </a:lnTo>
                <a:lnTo>
                  <a:pt x="177637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2" name="Freeform 32"/>
          <p:cNvSpPr/>
          <p:nvPr/>
        </p:nvSpPr>
        <p:spPr>
          <a:xfrm rot="887923">
            <a:off x="-5959915" y="498262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3" name="Freeform 22">
            <a:extLst>
              <a:ext uri="{FF2B5EF4-FFF2-40B4-BE49-F238E27FC236}">
                <a16:creationId xmlns:a16="http://schemas.microsoft.com/office/drawing/2014/main" id="{B085EBB3-0796-3027-7F60-DDAA81C72B39}"/>
              </a:ext>
            </a:extLst>
          </p:cNvPr>
          <p:cNvSpPr/>
          <p:nvPr/>
        </p:nvSpPr>
        <p:spPr>
          <a:xfrm rot="3659958">
            <a:off x="12772332" y="7259005"/>
            <a:ext cx="1383127" cy="572511"/>
          </a:xfrm>
          <a:custGeom>
            <a:avLst/>
            <a:gdLst/>
            <a:ahLst/>
            <a:cxnLst/>
            <a:rect l="l" t="t" r="r" b="b"/>
            <a:pathLst>
              <a:path w="1776375" h="501826">
                <a:moveTo>
                  <a:pt x="0" y="0"/>
                </a:moveTo>
                <a:lnTo>
                  <a:pt x="1776374" y="0"/>
                </a:lnTo>
                <a:lnTo>
                  <a:pt x="1776374" y="501826"/>
                </a:lnTo>
                <a:lnTo>
                  <a:pt x="0" y="5018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34" name="Group 19">
            <a:extLst>
              <a:ext uri="{FF2B5EF4-FFF2-40B4-BE49-F238E27FC236}">
                <a16:creationId xmlns:a16="http://schemas.microsoft.com/office/drawing/2014/main" id="{57B26F0B-08A6-6223-B0BD-EF35A2BC73EA}"/>
              </a:ext>
            </a:extLst>
          </p:cNvPr>
          <p:cNvGrpSpPr/>
          <p:nvPr/>
        </p:nvGrpSpPr>
        <p:grpSpPr>
          <a:xfrm>
            <a:off x="14049543" y="7575670"/>
            <a:ext cx="2932415" cy="847111"/>
            <a:chOff x="0" y="0"/>
            <a:chExt cx="1075555" cy="310705"/>
          </a:xfrm>
        </p:grpSpPr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30475964-3732-3B80-B86D-F61F06D8D75E}"/>
                </a:ext>
              </a:extLst>
            </p:cNvPr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36" name="TextBox 21">
              <a:extLst>
                <a:ext uri="{FF2B5EF4-FFF2-40B4-BE49-F238E27FC236}">
                  <a16:creationId xmlns:a16="http://schemas.microsoft.com/office/drawing/2014/main" id="{C6C9D7FE-91B5-C749-F724-8C8D37D206EF}"/>
                </a:ext>
              </a:extLst>
            </p:cNvPr>
            <p:cNvSpPr txBox="1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37" name="Group 16">
            <a:extLst>
              <a:ext uri="{FF2B5EF4-FFF2-40B4-BE49-F238E27FC236}">
                <a16:creationId xmlns:a16="http://schemas.microsoft.com/office/drawing/2014/main" id="{496062C7-68FC-CFAA-BCAF-598C09D58A1E}"/>
              </a:ext>
            </a:extLst>
          </p:cNvPr>
          <p:cNvGrpSpPr/>
          <p:nvPr/>
        </p:nvGrpSpPr>
        <p:grpSpPr>
          <a:xfrm>
            <a:off x="14049542" y="5186208"/>
            <a:ext cx="2932415" cy="2351362"/>
            <a:chOff x="0" y="0"/>
            <a:chExt cx="1075555" cy="862436"/>
          </a:xfrm>
        </p:grpSpPr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1E741A1B-7F90-4DB8-0B03-9B34CEF24C8D}"/>
                </a:ext>
              </a:extLst>
            </p:cNvPr>
            <p:cNvSpPr/>
            <p:nvPr/>
          </p:nvSpPr>
          <p:spPr>
            <a:xfrm>
              <a:off x="0" y="0"/>
              <a:ext cx="1075555" cy="862436"/>
            </a:xfrm>
            <a:custGeom>
              <a:avLst/>
              <a:gdLst/>
              <a:ahLst/>
              <a:cxnLst/>
              <a:rect l="l" t="t" r="r" b="b"/>
              <a:pathLst>
                <a:path w="1075555" h="862436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TextBox 18">
              <a:extLst>
                <a:ext uri="{FF2B5EF4-FFF2-40B4-BE49-F238E27FC236}">
                  <a16:creationId xmlns:a16="http://schemas.microsoft.com/office/drawing/2014/main" id="{DF543FA6-2B78-6957-35A5-72F6F00B4A26}"/>
                </a:ext>
              </a:extLst>
            </p:cNvPr>
            <p:cNvSpPr txBox="1"/>
            <p:nvPr/>
          </p:nvSpPr>
          <p:spPr>
            <a:xfrm>
              <a:off x="0" y="-19050"/>
              <a:ext cx="1075555" cy="881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40" name="TextBox 28">
            <a:extLst>
              <a:ext uri="{FF2B5EF4-FFF2-40B4-BE49-F238E27FC236}">
                <a16:creationId xmlns:a16="http://schemas.microsoft.com/office/drawing/2014/main" id="{7C5EDFDE-1CD2-99F8-C595-71323364E97A}"/>
              </a:ext>
            </a:extLst>
          </p:cNvPr>
          <p:cNvSpPr txBox="1"/>
          <p:nvPr/>
        </p:nvSpPr>
        <p:spPr>
          <a:xfrm>
            <a:off x="14237457" y="7806214"/>
            <a:ext cx="2556583" cy="4371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37"/>
              </a:lnSpc>
              <a:spcBef>
                <a:spcPct val="0"/>
              </a:spcBef>
            </a:pPr>
            <a:r>
              <a:rPr lang="ko-KR" altLang="en-US" sz="2708" spc="265" dirty="0">
                <a:solidFill>
                  <a:srgbClr val="231F20"/>
                </a:solidFill>
                <a:latin typeface="Oswald"/>
              </a:rPr>
              <a:t>활용방안 제시</a:t>
            </a:r>
            <a:endParaRPr lang="en-US" sz="2708" spc="265" dirty="0">
              <a:solidFill>
                <a:srgbClr val="231F20"/>
              </a:solidFill>
              <a:latin typeface="Oswald"/>
            </a:endParaRPr>
          </a:p>
        </p:txBody>
      </p:sp>
      <p:sp>
        <p:nvSpPr>
          <p:cNvPr id="41" name="TextBox 29">
            <a:extLst>
              <a:ext uri="{FF2B5EF4-FFF2-40B4-BE49-F238E27FC236}">
                <a16:creationId xmlns:a16="http://schemas.microsoft.com/office/drawing/2014/main" id="{CFF0FD2C-2BE4-AA8F-FBA2-98DB3028C32C}"/>
              </a:ext>
            </a:extLst>
          </p:cNvPr>
          <p:cNvSpPr txBox="1"/>
          <p:nvPr/>
        </p:nvSpPr>
        <p:spPr>
          <a:xfrm>
            <a:off x="14248553" y="6036036"/>
            <a:ext cx="2534389" cy="864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8"/>
              </a:lnSpc>
            </a:pPr>
            <a:r>
              <a:rPr lang="ko-KR" altLang="en-US" sz="1670" dirty="0">
                <a:solidFill>
                  <a:srgbClr val="100F0D"/>
                </a:solidFill>
                <a:latin typeface="Montserrat Light"/>
              </a:rPr>
              <a:t>모델 설명</a:t>
            </a:r>
            <a:endParaRPr lang="en-US" altLang="ko-KR" sz="1670" dirty="0">
              <a:solidFill>
                <a:srgbClr val="100F0D"/>
              </a:solidFill>
              <a:latin typeface="Montserrat Light"/>
            </a:endParaRPr>
          </a:p>
          <a:p>
            <a:pPr algn="ctr">
              <a:lnSpc>
                <a:spcPts val="2338"/>
              </a:lnSpc>
            </a:pPr>
            <a:r>
              <a:rPr lang="ko-KR" altLang="en-US" sz="1670" dirty="0">
                <a:solidFill>
                  <a:srgbClr val="100F0D"/>
                </a:solidFill>
                <a:latin typeface="Montserrat Light"/>
              </a:rPr>
              <a:t>장점</a:t>
            </a:r>
            <a:endParaRPr lang="en-US" altLang="ko-KR" sz="1670" dirty="0">
              <a:solidFill>
                <a:srgbClr val="100F0D"/>
              </a:solidFill>
              <a:latin typeface="Montserrat Light"/>
            </a:endParaRPr>
          </a:p>
          <a:p>
            <a:pPr algn="ctr">
              <a:lnSpc>
                <a:spcPts val="2338"/>
              </a:lnSpc>
            </a:pPr>
            <a:r>
              <a:rPr lang="ko-KR" altLang="en-US" sz="1670" dirty="0">
                <a:solidFill>
                  <a:srgbClr val="100F0D"/>
                </a:solidFill>
                <a:latin typeface="Montserrat Light"/>
              </a:rPr>
              <a:t>단점</a:t>
            </a:r>
            <a:endParaRPr lang="en-US" sz="1670" dirty="0">
              <a:solidFill>
                <a:srgbClr val="100F0D"/>
              </a:solidFill>
              <a:latin typeface="Montserrat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2" name="TextBox 12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altLang="ko-KR" sz="8030" spc="786" dirty="0">
                <a:solidFill>
                  <a:srgbClr val="FFFFFF"/>
                </a:solidFill>
                <a:latin typeface="Oswald Bold"/>
              </a:rPr>
              <a:t>3.</a:t>
            </a:r>
            <a:r>
              <a:rPr lang="ko-KR" altLang="en-US" sz="8030" spc="786" dirty="0">
                <a:solidFill>
                  <a:srgbClr val="FFFFFF"/>
                </a:solidFill>
                <a:latin typeface="Oswald Bold"/>
              </a:rPr>
              <a:t> 프로젝트 일정</a:t>
            </a:r>
            <a:endParaRPr lang="en-US" sz="8030" spc="786" dirty="0">
              <a:solidFill>
                <a:srgbClr val="FFFFFF"/>
              </a:solidFill>
              <a:latin typeface="Oswald Bold"/>
            </a:endParaRPr>
          </a:p>
        </p:txBody>
      </p:sp>
      <p:grpSp>
        <p:nvGrpSpPr>
          <p:cNvPr id="32" name="Group 9">
            <a:extLst>
              <a:ext uri="{FF2B5EF4-FFF2-40B4-BE49-F238E27FC236}">
                <a16:creationId xmlns:a16="http://schemas.microsoft.com/office/drawing/2014/main" id="{EC37ABFA-AB40-AF44-2957-40FCF4354524}"/>
              </a:ext>
            </a:extLst>
          </p:cNvPr>
          <p:cNvGrpSpPr/>
          <p:nvPr/>
        </p:nvGrpSpPr>
        <p:grpSpPr>
          <a:xfrm>
            <a:off x="503597" y="3464647"/>
            <a:ext cx="4473739" cy="853739"/>
            <a:chOff x="-437045" y="128274"/>
            <a:chExt cx="1178269" cy="224853"/>
          </a:xfrm>
        </p:grpSpPr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B5848FA6-DB15-A85E-2230-D8766DC9A689}"/>
                </a:ext>
              </a:extLst>
            </p:cNvPr>
            <p:cNvSpPr/>
            <p:nvPr/>
          </p:nvSpPr>
          <p:spPr>
            <a:xfrm>
              <a:off x="-437045" y="156849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34" name="TextBox 11">
              <a:extLst>
                <a:ext uri="{FF2B5EF4-FFF2-40B4-BE49-F238E27FC236}">
                  <a16:creationId xmlns:a16="http://schemas.microsoft.com/office/drawing/2014/main" id="{CFB4CC4F-D009-AA8A-267C-10377A88F719}"/>
                </a:ext>
              </a:extLst>
            </p:cNvPr>
            <p:cNvSpPr txBox="1"/>
            <p:nvPr/>
          </p:nvSpPr>
          <p:spPr>
            <a:xfrm>
              <a:off x="-437045" y="128274"/>
              <a:ext cx="1178269" cy="224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ko-KR" altLang="en-US" sz="2981" spc="29" dirty="0">
                  <a:solidFill>
                    <a:srgbClr val="FFFFFF"/>
                  </a:solidFill>
                  <a:latin typeface="DM Sans Italics"/>
                </a:rPr>
                <a:t>상세 프로젝트 일정</a:t>
              </a:r>
              <a:endParaRPr lang="en-US" sz="2981" spc="29" dirty="0">
                <a:solidFill>
                  <a:srgbClr val="FFFFFF"/>
                </a:solidFill>
                <a:latin typeface="DM Sans Italics"/>
              </a:endParaRPr>
            </a:p>
          </p:txBody>
        </p:sp>
      </p:grpSp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09C8855-8A98-D11B-4470-CB57603E75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93" y="3573143"/>
            <a:ext cx="9129189" cy="2250744"/>
          </a:xfrm>
          <a:prstGeom prst="rect">
            <a:avLst/>
          </a:prstGeom>
        </p:spPr>
      </p:pic>
      <p:pic>
        <p:nvPicPr>
          <p:cNvPr id="11" name="그림 1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A86ADE0-6728-B03A-B255-72A20AAE62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92" y="5823887"/>
            <a:ext cx="9129188" cy="418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6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2779206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4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5" name="AutoShape 5"/>
          <p:cNvSpPr/>
          <p:nvPr/>
        </p:nvSpPr>
        <p:spPr>
          <a:xfrm>
            <a:off x="1589541" y="5472067"/>
            <a:ext cx="1510891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6" name="Group 6"/>
          <p:cNvGrpSpPr/>
          <p:nvPr/>
        </p:nvGrpSpPr>
        <p:grpSpPr>
          <a:xfrm>
            <a:off x="3542437" y="5240576"/>
            <a:ext cx="501082" cy="50108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190716" y="6537441"/>
            <a:ext cx="3204526" cy="949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ko-KR" altLang="en-US" sz="1844" spc="180" dirty="0">
                <a:solidFill>
                  <a:srgbClr val="231F20"/>
                </a:solidFill>
                <a:latin typeface="DM Sans"/>
              </a:rPr>
              <a:t>데이터 형태</a:t>
            </a:r>
            <a:endParaRPr lang="en-US" altLang="ko-KR" sz="1844" spc="180" dirty="0">
              <a:solidFill>
                <a:srgbClr val="231F20"/>
              </a:solidFill>
              <a:latin typeface="DM Sans"/>
            </a:endParaRPr>
          </a:p>
          <a:p>
            <a:pPr algn="ctr">
              <a:lnSpc>
                <a:spcPts val="2545"/>
              </a:lnSpc>
            </a:pPr>
            <a:r>
              <a:rPr lang="ko-KR" altLang="en-US" sz="1844" spc="180" dirty="0">
                <a:solidFill>
                  <a:srgbClr val="231F20"/>
                </a:solidFill>
                <a:latin typeface="DM Sans"/>
              </a:rPr>
              <a:t>데이터 </a:t>
            </a:r>
            <a:r>
              <a:rPr lang="ko-KR" altLang="en-US" sz="1844" spc="180" dirty="0" err="1">
                <a:solidFill>
                  <a:srgbClr val="231F20"/>
                </a:solidFill>
                <a:latin typeface="DM Sans"/>
              </a:rPr>
              <a:t>기술통계량</a:t>
            </a:r>
            <a:endParaRPr lang="en-US" altLang="ko-KR" sz="1844" spc="180" dirty="0">
              <a:solidFill>
                <a:srgbClr val="231F20"/>
              </a:solidFill>
              <a:latin typeface="DM Sans"/>
            </a:endParaRPr>
          </a:p>
          <a:p>
            <a:pPr algn="ctr"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779206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59451" y="5941547"/>
            <a:ext cx="3467055" cy="50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ko-KR" altLang="en-US" sz="2951" spc="289" dirty="0">
                <a:solidFill>
                  <a:srgbClr val="231F20"/>
                </a:solidFill>
                <a:latin typeface="DM Sans Bold"/>
              </a:rPr>
              <a:t>데이터 파악</a:t>
            </a:r>
            <a:endParaRPr lang="en-US" sz="2951" spc="289" dirty="0">
              <a:solidFill>
                <a:srgbClr val="231F20"/>
              </a:solidFill>
              <a:latin typeface="DM Sans Bold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6267505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13" name="Group 13"/>
          <p:cNvGrpSpPr/>
          <p:nvPr/>
        </p:nvGrpSpPr>
        <p:grpSpPr>
          <a:xfrm>
            <a:off x="7030737" y="5240576"/>
            <a:ext cx="501082" cy="501082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6267505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02</a:t>
            </a:r>
          </a:p>
        </p:txBody>
      </p:sp>
      <p:sp>
        <p:nvSpPr>
          <p:cNvPr id="17" name="Freeform 17"/>
          <p:cNvSpPr/>
          <p:nvPr/>
        </p:nvSpPr>
        <p:spPr>
          <a:xfrm>
            <a:off x="9758062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18" name="Group 18"/>
          <p:cNvGrpSpPr/>
          <p:nvPr/>
        </p:nvGrpSpPr>
        <p:grpSpPr>
          <a:xfrm>
            <a:off x="10521294" y="5240576"/>
            <a:ext cx="501082" cy="50108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9758062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id="22" name="Freeform 22"/>
          <p:cNvSpPr/>
          <p:nvPr/>
        </p:nvSpPr>
        <p:spPr>
          <a:xfrm>
            <a:off x="13248619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4011851" y="5240576"/>
            <a:ext cx="501082" cy="501082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3248619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04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679015" y="6537441"/>
            <a:ext cx="3204526" cy="1266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ko-KR" altLang="en-US" sz="1844" spc="180" dirty="0">
                <a:solidFill>
                  <a:srgbClr val="231F20"/>
                </a:solidFill>
                <a:latin typeface="DM Sans"/>
              </a:rPr>
              <a:t>각 이용자 아이디를 기준으로 해당 도서관의 이용자들의 특성이나 </a:t>
            </a:r>
            <a:r>
              <a:rPr lang="en-US" altLang="ko-KR" sz="1844" spc="180" dirty="0">
                <a:solidFill>
                  <a:srgbClr val="231F20"/>
                </a:solidFill>
                <a:latin typeface="DM Sans"/>
              </a:rPr>
              <a:t>,</a:t>
            </a:r>
            <a:r>
              <a:rPr lang="ko-KR" altLang="en-US" sz="1844" spc="180" dirty="0">
                <a:solidFill>
                  <a:srgbClr val="231F20"/>
                </a:solidFill>
                <a:latin typeface="DM Sans"/>
              </a:rPr>
              <a:t> 책의 특징을 파악</a:t>
            </a:r>
            <a:endParaRPr lang="en-US" sz="1844" spc="180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5889722" y="5941547"/>
            <a:ext cx="2709833" cy="50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 dirty="0">
                <a:solidFill>
                  <a:srgbClr val="231F20"/>
                </a:solidFill>
                <a:latin typeface="DM Sans Bold"/>
              </a:rPr>
              <a:t>EDA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169572" y="6537441"/>
            <a:ext cx="3204526" cy="1266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ko-KR" altLang="en-US" sz="1844" spc="180" dirty="0">
                <a:solidFill>
                  <a:srgbClr val="231F20"/>
                </a:solidFill>
                <a:latin typeface="DM Sans"/>
              </a:rPr>
              <a:t>이용자 아이디를 기준으로 데이터를 가공해서 </a:t>
            </a:r>
            <a:r>
              <a:rPr lang="en-US" altLang="ko-KR" sz="1844" spc="180" dirty="0">
                <a:solidFill>
                  <a:srgbClr val="231F20"/>
                </a:solidFill>
                <a:latin typeface="DM Sans"/>
              </a:rPr>
              <a:t>,</a:t>
            </a:r>
            <a:r>
              <a:rPr lang="ko-KR" altLang="en-US" sz="1844" spc="180" dirty="0">
                <a:solidFill>
                  <a:srgbClr val="231F20"/>
                </a:solidFill>
                <a:latin typeface="DM Sans"/>
              </a:rPr>
              <a:t> 각 이용자의 특징을 잘 볼 수 있게 가공</a:t>
            </a:r>
            <a:endParaRPr lang="en-US" sz="1844" spc="180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9380279" y="5941547"/>
            <a:ext cx="2709833" cy="50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ko-KR" altLang="en-US" sz="2951" spc="289" dirty="0">
                <a:solidFill>
                  <a:srgbClr val="231F20"/>
                </a:solidFill>
                <a:latin typeface="DM Sans Bold"/>
              </a:rPr>
              <a:t>데이터 </a:t>
            </a:r>
            <a:r>
              <a:rPr lang="ko-KR" altLang="en-US" sz="2951" spc="289" dirty="0" err="1">
                <a:solidFill>
                  <a:srgbClr val="231F20"/>
                </a:solidFill>
                <a:latin typeface="DM Sans Bold"/>
              </a:rPr>
              <a:t>전처리</a:t>
            </a:r>
            <a:endParaRPr lang="en-US" sz="2951" spc="289" dirty="0">
              <a:solidFill>
                <a:srgbClr val="231F20"/>
              </a:solidFill>
              <a:latin typeface="DM Sans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2660129" y="6538853"/>
            <a:ext cx="3204526" cy="1266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ko-KR" altLang="en-US" sz="1844" spc="180" dirty="0">
                <a:solidFill>
                  <a:srgbClr val="231F20"/>
                </a:solidFill>
                <a:latin typeface="DM Sans"/>
              </a:rPr>
              <a:t>모델의 업데이트에 사용될 데이터를 파이프라인을 통해 </a:t>
            </a:r>
            <a:r>
              <a:rPr lang="en-US" altLang="ko-KR" sz="1844" spc="180" dirty="0">
                <a:solidFill>
                  <a:srgbClr val="231F20"/>
                </a:solidFill>
                <a:latin typeface="DM Sans"/>
              </a:rPr>
              <a:t>,</a:t>
            </a:r>
            <a:r>
              <a:rPr lang="ko-KR" altLang="en-US" sz="1844" spc="180" dirty="0">
                <a:solidFill>
                  <a:srgbClr val="231F20"/>
                </a:solidFill>
                <a:latin typeface="DM Sans"/>
              </a:rPr>
              <a:t> 데이터 형태 가공을 자동화한다</a:t>
            </a:r>
            <a:r>
              <a:rPr lang="en-US" altLang="ko-KR" sz="1844" spc="180" dirty="0">
                <a:solidFill>
                  <a:srgbClr val="231F20"/>
                </a:solidFill>
                <a:latin typeface="DM Sans"/>
              </a:rPr>
              <a:t>.</a:t>
            </a:r>
            <a:endParaRPr lang="en-US" sz="1844" spc="180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2688485" y="5947318"/>
            <a:ext cx="3147811" cy="4966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ko-KR" altLang="en-US" sz="2951" spc="289" dirty="0">
                <a:solidFill>
                  <a:srgbClr val="231F20"/>
                </a:solidFill>
                <a:latin typeface="DM Sans Bold"/>
              </a:rPr>
              <a:t>파이프라인 구축</a:t>
            </a:r>
            <a:endParaRPr lang="en-US" sz="2951" spc="289" dirty="0">
              <a:solidFill>
                <a:srgbClr val="231F20"/>
              </a:solidFill>
              <a:latin typeface="DM Sans Bold"/>
            </a:endParaRPr>
          </a:p>
        </p:txBody>
      </p:sp>
      <p:sp>
        <p:nvSpPr>
          <p:cNvPr id="33" name="Freeform 33"/>
          <p:cNvSpPr/>
          <p:nvPr/>
        </p:nvSpPr>
        <p:spPr>
          <a:xfrm rot="-10799999">
            <a:off x="-2729621" y="-7074240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4" name="TextBox 12">
            <a:extLst>
              <a:ext uri="{FF2B5EF4-FFF2-40B4-BE49-F238E27FC236}">
                <a16:creationId xmlns:a16="http://schemas.microsoft.com/office/drawing/2014/main" id="{F2B025BF-EAF0-BDB1-D581-CA9FF73FB894}"/>
              </a:ext>
            </a:extLst>
          </p:cNvPr>
          <p:cNvSpPr txBox="1"/>
          <p:nvPr/>
        </p:nvSpPr>
        <p:spPr>
          <a:xfrm>
            <a:off x="3690980" y="424912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altLang="ko-KR" sz="8030" spc="786" dirty="0">
                <a:latin typeface="Oswald Bold"/>
              </a:rPr>
              <a:t>4.</a:t>
            </a:r>
            <a:r>
              <a:rPr lang="ko-KR" altLang="en-US" sz="8030" spc="786" dirty="0">
                <a:latin typeface="Oswald Bold"/>
              </a:rPr>
              <a:t> 향후 계획</a:t>
            </a:r>
            <a:endParaRPr lang="en-US" sz="8030" spc="786" dirty="0">
              <a:latin typeface="Oswald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306</Words>
  <Application>Microsoft Macintosh PowerPoint</Application>
  <PresentationFormat>사용자 지정</PresentationFormat>
  <Paragraphs>73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DM Sans Bold</vt:lpstr>
      <vt:lpstr>Arial</vt:lpstr>
      <vt:lpstr>Oswald</vt:lpstr>
      <vt:lpstr>DM Sans Italics</vt:lpstr>
      <vt:lpstr>Oswald Bold Italics</vt:lpstr>
      <vt:lpstr>Oswald Bold</vt:lpstr>
      <vt:lpstr>Montserrat Light</vt:lpstr>
      <vt:lpstr>DM Sans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김대양</cp:lastModifiedBy>
  <cp:revision>7</cp:revision>
  <dcterms:created xsi:type="dcterms:W3CDTF">2006-08-16T00:00:00Z</dcterms:created>
  <dcterms:modified xsi:type="dcterms:W3CDTF">2023-12-31T10:49:04Z</dcterms:modified>
  <dc:identifier>DAF4hk3Banw</dc:identifier>
</cp:coreProperties>
</file>