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9bde9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9bde9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9bde9bd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59bde9bd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59bde9bd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59bde9b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59bde9bd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59bde9bd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59bde9bd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59bde9bd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59bde9bd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59bde9bd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59bde9bd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59bde9bd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59bde9bd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59bde9bd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9bde9bd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59bde9bd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59bde9bd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59bde9bd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www.pranaair.com/blog/what-is-air-quality-index-aqi-and-its-calculation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hyperlink" Target="https://open-meteo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311700" y="1430375"/>
            <a:ext cx="85206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000"/>
              <a:t>기상 상태에 따른 대기환경지수(AQI) 변화와 중요 요인에 대한 연구</a:t>
            </a:r>
            <a:endParaRPr sz="4000"/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김대양,태정수,아타케 마사아키,이영한,정영애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354675" y="310050"/>
            <a:ext cx="3887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3 결론 및 향후 연구 계획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915950" y="1209550"/>
            <a:ext cx="30000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</a:rPr>
              <a:t>결과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lang="ja" sz="2000">
                <a:solidFill>
                  <a:schemeClr val="dk1"/>
                </a:solidFill>
              </a:rPr>
              <a:t> 오염물질의 여부 외, 공기나 토양의 습도, 바람의 속도나 정체여부, 풍향 등의 기상, 계절적인 요소들을 고려하여 판단할 필요가 있다고 판단된다.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572000" y="1209550"/>
            <a:ext cx="300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</a:rPr>
              <a:t>향후 계획</a:t>
            </a:r>
            <a:endParaRPr sz="2000">
              <a:solidFill>
                <a:schemeClr val="dk1"/>
              </a:solidFill>
            </a:endParaRPr>
          </a:p>
          <a:p>
            <a:pPr indent="1270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>
                <a:solidFill>
                  <a:schemeClr val="dk1"/>
                </a:solidFill>
              </a:rPr>
              <a:t>데이터를 수집하기에 더 알맞은 장소를 고려하여 데이터를 수집함으로서 데이터의 품질을 높이고, 분석 요인을 더 확장하여 지리적요인, 인구통계적 요인등을 추가로 분석할 계획이다.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54675" y="310050"/>
            <a:ext cx="197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1 연구 배경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72" y="984525"/>
            <a:ext cx="5372651" cy="317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709525" y="1120300"/>
            <a:ext cx="30297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 </a:t>
            </a:r>
            <a:r>
              <a:rPr lang="ja" sz="1800">
                <a:solidFill>
                  <a:schemeClr val="dk2"/>
                </a:solidFill>
              </a:rPr>
              <a:t>2002년부터 2012년 까지 연평균 5.3%에서 2012년부터 2021년까지 3.1%로 둔화되었으며, 현재는 2%대에 머물러 있다.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779975" y="3163600"/>
            <a:ext cx="30297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200">
                <a:solidFill>
                  <a:schemeClr val="dk2"/>
                </a:solidFill>
              </a:rPr>
              <a:t>산업단지 조성을 고려하는 기업들의 참고가 되길 바란다.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17500" y="41590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(그림 1) </a:t>
            </a:r>
            <a:r>
              <a:rPr b="1" lang="ja" sz="1000">
                <a:solidFill>
                  <a:schemeClr val="dk1"/>
                </a:solidFill>
              </a:rPr>
              <a:t>서울지역 미세먼지 농도의 변화 추이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  2.1 분석 배경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9350" y="1002300"/>
            <a:ext cx="5935099" cy="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350" y="43718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https://www.pranaair.com/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38950" y="1161675"/>
            <a:ext cx="23421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AQI (대기질 지수) </a:t>
            </a:r>
            <a:endParaRPr b="0" i="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대기 오염의 정도를 나타내는 지표.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대기의 질을 비교 가능.</a:t>
            </a:r>
            <a:endParaRPr b="0" i="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50" y="3024350"/>
            <a:ext cx="4099302" cy="13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2000" y="2098400"/>
            <a:ext cx="3000001" cy="265831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0" y="27012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(그림 2) </a:t>
            </a:r>
            <a:r>
              <a:rPr b="1" lang="ja" sz="1000">
                <a:solidFill>
                  <a:schemeClr val="dk1"/>
                </a:solidFill>
              </a:rPr>
              <a:t>나라별 AQI의 기준 및 데이터 준비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000000" y="679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</a:t>
            </a:r>
            <a:r>
              <a:rPr b="1" lang="ja" sz="1000">
                <a:solidFill>
                  <a:schemeClr val="dk1"/>
                </a:solidFill>
              </a:rPr>
              <a:t>식 1</a:t>
            </a:r>
            <a:r>
              <a:rPr b="1" lang="ja" sz="1000">
                <a:solidFill>
                  <a:schemeClr val="dk1"/>
                </a:solidFill>
              </a:rPr>
              <a:t>) </a:t>
            </a:r>
            <a:r>
              <a:rPr b="1" lang="ja" sz="1000">
                <a:solidFill>
                  <a:schemeClr val="dk1"/>
                </a:solidFill>
              </a:rPr>
              <a:t>대기질 지수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  2.2 데이터 수집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75" y="1225950"/>
            <a:ext cx="5544049" cy="31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967875" y="1317075"/>
            <a:ext cx="3064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5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https://open-meteo.com/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Open-Meteo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무료 오픈 API를 통해서 기상 , 대기 오염 등의 여러 데이터를 가져올 수 있다.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0" i="0" lang="ja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Time Interval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-"/>
            </a:pPr>
            <a:r>
              <a:rPr b="0" i="0" lang="ja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Latitude , Longitude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417500" y="44651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(그림 3) Open-Meteo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00" y="1126450"/>
            <a:ext cx="4144872" cy="39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  2.3 기술 분석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1700" y="1225950"/>
            <a:ext cx="4537449" cy="13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554150" y="2786075"/>
            <a:ext cx="4224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고도(高度)에 따라서 상관이 큰 패턴을 보임.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ja" sz="1800">
                <a:solidFill>
                  <a:schemeClr val="dk2"/>
                </a:solidFill>
              </a:rPr>
              <a:t>soil_temperature_0_to_7cm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ja" sz="1800">
                <a:solidFill>
                  <a:schemeClr val="dk2"/>
                </a:solidFill>
              </a:rPr>
              <a:t>soil_temperature_100_to_255cm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8863" y="4360725"/>
            <a:ext cx="2415475" cy="4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458875" y="8416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(그림 4) </a:t>
            </a:r>
            <a:r>
              <a:rPr b="1" lang="ja" sz="1000">
                <a:solidFill>
                  <a:schemeClr val="dk1"/>
                </a:solidFill>
              </a:rPr>
              <a:t>변수 간 상관계수 히트맵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   </a:t>
            </a:r>
            <a:r>
              <a:rPr lang="ja" sz="2400">
                <a:solidFill>
                  <a:schemeClr val="dk2"/>
                </a:solidFill>
              </a:rPr>
              <a:t>2.3 기술 분석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675" y="1225950"/>
            <a:ext cx="5171434" cy="148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9650" y="1225950"/>
            <a:ext cx="3429125" cy="12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361788" y="4427175"/>
            <a:ext cx="18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(표 1) 변수구성표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4279" y="2774479"/>
            <a:ext cx="3989325" cy="19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673150" y="8416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(그림 5) </a:t>
            </a:r>
            <a:r>
              <a:rPr b="1" lang="ja" sz="1000">
                <a:solidFill>
                  <a:schemeClr val="dk1"/>
                </a:solidFill>
              </a:rPr>
              <a:t>상자수염그림 및 이상치 추출 샘플코드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75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   </a:t>
            </a:r>
            <a:r>
              <a:rPr lang="ja" sz="2400">
                <a:solidFill>
                  <a:schemeClr val="dk2"/>
                </a:solidFill>
              </a:rPr>
              <a:t>2.3 기술 분석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526700" y="22809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(표 2) 풍향에 따른 AQI 평균값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350" y="1225952"/>
            <a:ext cx="3824450" cy="10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277200" y="2879275"/>
            <a:ext cx="4006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l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lang="ja" sz="1800">
                <a:solidFill>
                  <a:schemeClr val="dk1"/>
                </a:solidFill>
              </a:rPr>
              <a:t>구성한 데이터를 토대로 추가적인 탐색적 데이터 분석을 진행한 결과, 오염물질 뿐 아니라 해당 지역의 바람의 세기, 기온, 습도 등이 상당한 영향을 주는 것으로 보인다.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00" y="1121600"/>
            <a:ext cx="5194650" cy="349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1307176" y="2621326"/>
            <a:ext cx="516900" cy="549300"/>
          </a:xfrm>
          <a:prstGeom prst="flowChartConnector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189918" y="3718138"/>
            <a:ext cx="516900" cy="549300"/>
          </a:xfrm>
          <a:prstGeom prst="flowChartConnector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471075" y="46153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(그림 6) </a:t>
            </a:r>
            <a:r>
              <a:rPr b="1" lang="ja" sz="1000">
                <a:solidFill>
                  <a:schemeClr val="dk1"/>
                </a:solidFill>
              </a:rPr>
              <a:t>시간별 풍향의 변화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75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54675" y="310050"/>
            <a:ext cx="3593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2 연구 내용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  2.4 예측 분석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51375" y="4202050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(그림 7) </a:t>
            </a:r>
            <a:r>
              <a:rPr b="1" lang="ja" sz="1000">
                <a:solidFill>
                  <a:schemeClr val="dk1"/>
                </a:solidFill>
              </a:rPr>
              <a:t>기계학습 모델별 교차검증 스코어 및 모델튜닝 패러미터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5" y="1195475"/>
            <a:ext cx="3845775" cy="30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5413300" y="1270575"/>
            <a:ext cx="2257800" cy="91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ExtraTrees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500" y="2242600"/>
            <a:ext cx="3593400" cy="200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275" y="0"/>
            <a:ext cx="9144000" cy="50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54675" y="310050"/>
            <a:ext cx="3887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3 결론 및 향후 연구 계획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9225" y="471350"/>
            <a:ext cx="3887100" cy="415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6984663" y="1501525"/>
            <a:ext cx="2562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375975" y="344450"/>
            <a:ext cx="864900" cy="834300"/>
          </a:xfrm>
          <a:prstGeom prst="ellipse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6119775" y="3435975"/>
            <a:ext cx="864900" cy="834300"/>
          </a:xfrm>
          <a:prstGeom prst="ellipse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7905400" y="2601675"/>
            <a:ext cx="864900" cy="834300"/>
          </a:xfrm>
          <a:prstGeom prst="ellipse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50" y="840700"/>
            <a:ext cx="4791424" cy="273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1820313" y="3916538"/>
            <a:ext cx="3278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l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직접적으로 영향을 미치는 오염물질을 제외한 변수의 중요도는 토양의 습도나, 온도가 고도 100~255cm에서 측정된 값이 가장 중요하게 나왔다.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0" y="35778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27000" lvl="0" marL="0" rtl="0" algn="ctr">
              <a:lnSpc>
                <a:spcPct val="115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b="1" lang="ja" sz="1000">
                <a:solidFill>
                  <a:schemeClr val="dk1"/>
                </a:solidFill>
              </a:rPr>
              <a:t>(그림 8) 변수 중요도 </a:t>
            </a:r>
            <a:r>
              <a:rPr b="1" lang="ja" sz="1000">
                <a:solidFill>
                  <a:schemeClr val="dk1"/>
                </a:solidFill>
              </a:rPr>
              <a:t>및 USA 데이터 수집 지역 지도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