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7560000" cy="10692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발매]시대적 변화에 부응하고 말 산업 위기 극복을 위해 한국마사회법 개정을 거쳐 온라인 마권 발매 제도를 도입하는 것으로 알고 있습니다. 올해 6월 본격 시행을 앞두고 있다고 알아보았습니다. 이러한 변화에 잘 대응하기 위해 경영지원과 사업기획 및 운영이 중요하다고 생각합니다. 왜냐하면 </a:t>
            </a:r>
            <a:r>
              <a:rPr u="sng" b="1" sz="1200">
                <a:solidFill>
                  <a:srgbClr val="000000"/>
                </a:solidFill>
                <a:latin typeface="맑은 고딕"/>
              </a:rPr>
              <a:t>(1)온라인 마권 발매 제도가 도입되면 해당 제도에 대한 행정업무의 변화뿐만 아니라 사회적 우려에 대한 대응과 같은 부수적인 효과까지 고려해야 하기 때문입니다.</a:t>
            </a:r>
            <a:r>
              <a:rPr sz="1200">
                <a:solidFill>
                  <a:srgbClr val="000000"/>
                </a:solidFill>
                <a:latin typeface="맑은 고딕"/>
              </a:rPr>
              <a:t>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합니다. 왜냐하면 최선을 다해서 좋은 성과를 낸다면, 그렇지 못할 때보다 더 많은 기회가 온다고 생각하며, 성취감을 느낄 수도 있고, 또한 주변 사람들에게도 좋은 영향력을 전할 수 있다고 생각합니다. 우선 저는 경제학을 심도 있게 배우고 싶어서 경제학과로 편입을 2번 했었습니다. </a:t>
            </a:r>
            <a:r>
              <a:rPr u="sng" b="1" sz="1200">
                <a:solidFill>
                  <a:srgbClr val="000000"/>
                </a:solidFill>
                <a:latin typeface="맑은 고딕"/>
              </a:rPr>
              <a:t>(2)첫 번째 편입학한 대학에서는 두 학기 다니는 동안 석차 1등도 해보고 전액장학금 1회를 받기도 하며 4.17[4.39]/4.3[4.5]의 평점을 받았습니다.</a:t>
            </a:r>
            <a:r>
              <a:rPr sz="1200">
                <a:solidFill>
                  <a:srgbClr val="000000"/>
                </a:solidFill>
                <a:latin typeface="맑은 고딕"/>
              </a:rPr>
              <a:t> 그리고 두 번째 편입학한 대학에서는 네 학기 동안 최우등생 2회 선정과 전액장학금 2회를 받기도 하며 4/4.5의 평점을 받았습니다. 또한 </a:t>
            </a:r>
            <a:r>
              <a:rPr u="sng" b="1" sz="1200">
                <a:solidFill>
                  <a:srgbClr val="000000"/>
                </a:solidFill>
                <a:latin typeface="맑은 고딕"/>
              </a:rPr>
              <a:t>(3)저는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온라인 마권 발매 제도 도입이 경영지원과 사업기획 및 운영에 중요하다고 하셨는데, 구체적으로 경영지원에서 어떤 변화가 예상되며, 이를 어떻게 대응할 계획이신가요?</a:t>
            </a:r>
            <a:br/>
            <a:r>
              <a:t>(2) 지원자는 경제학과로 두 번 편입하여 성공적인 성과를 보였습니다. 이러한 학업적 성취를 이룬 과정에서 가장 큰 어려움은 무엇이었고, 이를 어떻게 극복하셨는지 궁금합니다.</a:t>
            </a:r>
            <a:br/>
            <a:r>
              <a:t>(3) 국책은행과 교육기업 인턴 경험이 지원자에게 어떤 영향을 미쳤고, 각 인턴십에서 가장 기억에 남는 경험은 무엇이었습니까?</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마음먹은 사람은 없다고 생각합니다. </a:t>
            </a:r>
            <a:r>
              <a:rPr u="sng" b="1" sz="1200">
                <a:solidFill>
                  <a:srgbClr val="000000"/>
                </a:solidFill>
                <a:latin typeface="맑은 고딕"/>
              </a:rPr>
              <a:t>(1)하지만 본인도 의식하지 못할 정도로 작은 일탈을 반복하거나, “이 정도는 괜찮겠지”라고 판단하여 조금씩 다른 길로 빠지다보면, 이를 당연한 것으로 받아드리게 된다고 생각합니다.</a:t>
            </a:r>
            <a:r>
              <a:rPr sz="1200">
                <a:solidFill>
                  <a:srgbClr val="000000"/>
                </a:solidFill>
                <a:latin typeface="맑은 고딕"/>
              </a:rPr>
              <a:t> 작은 부정이 계속 쌓인다면 특정 대상과 특수관계가 생길 수 있고, 장차 개인과 조직 모두에게 큰 피해가 되는 사건으로 발전 할 수 있습니다. </a:t>
            </a:r>
            <a:r>
              <a:rPr u="sng" b="1" sz="1200">
                <a:solidFill>
                  <a:srgbClr val="000000"/>
                </a:solidFill>
                <a:latin typeface="맑은 고딕"/>
              </a:rPr>
              <a:t>(2)제가 한 기관에 근무했을 때 예산업무와 관련하여 적/부 여부를 판단할 권한을 가진 적이 있었습니다. 저는 업무적으로 절차, 상황 등을 고려하여 특혜 없이 일을 처리하였습니다.</a:t>
            </a:r>
            <a:r>
              <a:rPr sz="1200">
                <a:solidFill>
                  <a:srgbClr val="000000"/>
                </a:solidFill>
                <a:latin typeface="맑은 고딕"/>
              </a:rPr>
              <a:t> 그러나 업무 유관자께서는 이에 대한 감사의 표시로 여러 가지 다양한 물품을 제게 제공하려고 하였습니다.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적이 있었습니다. 동료는 너무 거절하는 것도 상대에 대한 예의가 아닌 것 같다는 이야기를 하였었는데, </a:t>
            </a:r>
            <a:r>
              <a:rPr u="sng" b="1" sz="1200">
                <a:solidFill>
                  <a:srgbClr val="000000"/>
                </a:solidFill>
                <a:latin typeface="맑은 고딕"/>
              </a:rPr>
              <a:t>(3)저는 해당 동료에게 효과적으로 경각심을 심어주기 위해, 몇 가지 징계 사례 및 타기관 감사원 감사 결과 등을 활용하여 설명해 주었고, 다행히도 동료는 심각성을 인지하고 대가를 수취하지 않았습니다.</a:t>
            </a:r>
            <a:r>
              <a:rPr sz="1200">
                <a:solidFill>
                  <a:srgbClr val="000000"/>
                </a:solidFill>
                <a:latin typeface="맑은 고딕"/>
              </a:rPr>
              <a:t> 향후에도 조직생활 중 이처럼 청렴과 관련된 갈등은 있을 수 있습니다. 스스로를 잘 다스리고, 주변 동료들과도 잘 소통하여 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작은 부정이 큰 문제로 발전할 수 있다고 했습니다. 과거 경험에서 이를 방지하기 위해 어떤 방법론이나 기준을 적용하셨나요?</a:t>
            </a:r>
            <a:br/>
            <a:r>
              <a:t>(2) 예산업무 관련 적/부 여부를 판단할 때, 지원자가 중요하게 고려했던 절차나 상황은 무엇인지 설명해주세요.</a:t>
            </a:r>
            <a:br/>
            <a:r>
              <a:t>(3) 직장동료에게 청렴과 관련된 상담을 해주셨다고 했습니다. 징계 사례나 타기관 감사원 감사 결과를 활용한 특화된 방법이 있었는지요?</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사업의 중요성은 크다고 할 수 있습니다. 인터넷 및 스마트폰 활용이 높아지는 시대 상황에 맞추어 한국마사회는 온라인 마권 발매를 시범 운영할 예정입니다. </a:t>
            </a:r>
            <a:r>
              <a:rPr u="sng" b="1" sz="1200">
                <a:solidFill>
                  <a:srgbClr val="000000"/>
                </a:solidFill>
                <a:latin typeface="맑은 고딕"/>
              </a:rPr>
              <a:t>(1)재무회계 관리 직무를 수행하며 이러한 온라인 마권 발매의 오프라인 마권 발매 대비 매출 및 수익성에 미치는 영향을 철저하게 분석하고 관련 비용 절감 등을 통한 추가적인 수익성 향상 등에 대하여 지속해서 고민해야 한다고 생각합니다.</a:t>
            </a:r>
            <a:r>
              <a:rPr sz="1200">
                <a:solidFill>
                  <a:srgbClr val="000000"/>
                </a:solidFill>
                <a:latin typeface="맑은 고딕"/>
              </a:rPr>
              <a:t> </a:t>
            </a:r>
            <a:r>
              <a:rPr u="sng" b="1" sz="1200">
                <a:solidFill>
                  <a:srgbClr val="000000"/>
                </a:solidFill>
                <a:latin typeface="맑은 고딕"/>
              </a:rPr>
              <a:t>(2)전산회계 1급 자격증을 취득하며 얻은 회계 프로그램 활용 능력을 활용하여 온라인 마권 발매와 관련한 거래를 기록하고 관리하겠습니다. 재경관리사 자격증을 취득하고 공인회계사 시험을 준비하는 과정에서 쌓은 회계적 지식을 바탕으로 해당 거래를 분석하겠습니다.</a:t>
            </a:r>
            <a:r>
              <a:rPr sz="1200">
                <a:solidFill>
                  <a:srgbClr val="000000"/>
                </a:solidFill>
                <a:latin typeface="맑은 고딕"/>
              </a:rPr>
              <a:t>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a:t>
            </a:r>
            <a:r>
              <a:rPr u="sng" b="1" sz="1200">
                <a:solidFill>
                  <a:srgbClr val="000000"/>
                </a:solidFill>
                <a:latin typeface="맑은 고딕"/>
              </a:rPr>
              <a:t>(3)무역 관련 공공기관에서 인턴으로 근무하며 업무수행 방식의 변경을 제안하여 시차로 인한 문제를 해결한 경험이 있습니다.</a:t>
            </a:r>
            <a:r>
              <a:rPr sz="1200">
                <a:solidFill>
                  <a:srgbClr val="000000"/>
                </a:solidFill>
                <a:latin typeface="맑은 고딕"/>
              </a:rPr>
              <a:t> 해외 무역관과 메일을 통하여 온라인 상담 일정을 조정하는 기존의 방식은 시차로 인하여 오랜 시간이 소요되었습니다. 이에 구글 시트를 활용하여 해외 무역관이 직접 시트를 채우고 중복이 되는 시간대의 상담 일정만 조정하는 방식으로 변경을 제안하여 업무에 드는 시간을 단축할 수 있었습니다. 한국마사회에서 근무하면서 업무의 원활한 진행에 방해가 되는 병목 요소를 발견하고 이를 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온라인 마권 발매의 수익성 분석을 철저히 하고 고민해야 한다고 하셨는데, 현재 지원자가 생각하는 가장 큰 수익성 향상의 가능성은 무엇인가요?</a:t>
            </a:r>
            <a:br/>
            <a:r>
              <a:t>(2) 지원자는 전산회계 1급 자격증과 재경관리사 자격증을 활용하여 거래를 기록하고 관리하겠다고 했는데, 이러한 자격증 외 추가적인 역량 개발 계획이 있나요?</a:t>
            </a:r>
            <a:br/>
            <a:r>
              <a:t>(3) 지원자는 무역 관련 공공기관 인턴 경험에서 업무 방식을 변경하여 시차 문제를 해결한 경험이 있다고 적어주셨는데, 이러한 경험을 한국마사회에서의 업무에서 어떻게 활용할 수 있을지 구체적으로 말씀해 주세요.</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E0500632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[비공개적인 거래의 원천 봉쇄]</a:t>
            </a:r>
            <a:r>
              <a:rPr u="sng" b="1" sz="1200">
                <a:solidFill>
                  <a:srgbClr val="000000"/>
                </a:solidFill>
                <a:latin typeface="맑은 고딕"/>
              </a:rPr>
              <a:t>(1)조직 생활에서 정의와 청렴만큼 중요한 가치는 없습니다. 특히 한국마사회와 같은 공공기관은 이러한 가치가 더욱이 중요시되어야 합니다.</a:t>
            </a:r>
            <a:r>
              <a:rPr sz="1200">
                <a:solidFill>
                  <a:srgbClr val="000000"/>
                </a:solidFill>
                <a:latin typeface="맑은 고딕"/>
              </a:rPr>
              <a:t>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만약 조직 내에 그러한 거래를 주고받는 동료가 있다면 조직의 공정성을 유지하기 위하여 철저하게 보고할 것입니다. </a:t>
            </a:r>
            <a:r>
              <a:rPr u="sng" b="1" sz="1200">
                <a:solidFill>
                  <a:srgbClr val="000000"/>
                </a:solidFill>
                <a:latin typeface="맑은 고딕"/>
              </a:rPr>
              <a:t>(2)철도 관련 공공기관에서 인턴으로 근무할 당시 승차권을 구입한 후의 거스름돈을 인턴에게 주려는 고객이 있었습니다. 큰돈은 아니었지만, 이러한 상황이 반복된다면 기관에 부정적인 이미지를 형성할 수 있다고 생각하여 정중하게 거절했습니다.</a:t>
            </a:r>
            <a:r>
              <a:rPr sz="1200">
                <a:solidFill>
                  <a:srgbClr val="000000"/>
                </a:solidFill>
                <a:latin typeface="맑은 고딕"/>
              </a:rPr>
              <a:t> 동료가 같은 상황에 부닥쳐 고민하고 있을 때도 단호하게 거절하는 것이 맞다는 의견을 표했습니다. 한국마사회에서 근무할 때 이러한 상황이 발생한다면 동료를 설득하여 소탐대실하지 않을 것을 강조하겠습니다. </a:t>
            </a:r>
            <a:r>
              <a:rPr u="sng" b="1" sz="1200">
                <a:solidFill>
                  <a:srgbClr val="000000"/>
                </a:solidFill>
                <a:latin typeface="맑은 고딕"/>
              </a:rPr>
              <a:t>(3)또한 동료가 그러한 거래를 하는 것을 발견할 확률은 높지 않다고 생각합니다. 따라서 개인적인 설득보다는 체계적인 시스템 구축이 더욱 중요하다고 생각합니다.</a:t>
            </a:r>
            <a:r>
              <a:rPr sz="1200">
                <a:solidFill>
                  <a:srgbClr val="000000"/>
                </a:solidFill>
                <a:latin typeface="맑은 고딕"/>
              </a:rPr>
              <a:t> 정기적인 감사를 수행하고 부정적인 거래의 적발 시 징계 수위를 강화하여 상황이 근본적으로 발생하지 않도록 해야 할 것입니다. 재무회계 관리 직무를 수행하며 철저한 거래 내용 관리와 검토로 한국마사회의 청렴에 해를 가하는 거래가 발생하지 않도록 철저한 자세로 근무하겠습니다.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정의와 청렴이 공공기관에서는 매우 중요하다고 생각한다고 했는데, 이러한 가치를 지키기 위해 가장 중요한 요소는 무엇이라고 생각하나요?</a:t>
            </a:r>
            <a:br/>
            <a:r>
              <a:t>(2) 철도 관련 공공기관에서의 인턴 경험을 통해 고객의 작은 금전적 시도도 거절했다고 적어주셨는데, 이를 통해 얻은 가장 큰 교훈은 무엇인가요?</a:t>
            </a:r>
            <a:br/>
            <a:r>
              <a:t>(3) 한국마사회에서 근무할 때 비공개적인 거래 발견 시 동료를 설득한다고 하셨는데, 이에 대한 구체적인 설득 방법이 있나요?</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(1)대학에서 경영학과 중어중문학을 전공하며 배운 지식들을 실무에 적용하기 위해 ○○공사에서 인턴과 계약직 사원으로 근무했습니다.</a:t>
            </a:r>
            <a:r>
              <a:rPr sz="1200">
                <a:solidFill>
                  <a:srgbClr val="000000"/>
                </a:solidFill>
                <a:latin typeface="맑은 고딕"/>
              </a:rPr>
              <a:t> 국제곡물정보와 해외농산물수입정보를 조사하며 농산물 가격 변동을 파악하고 선제적으로 관리함으로써, 수급관리에 대한 실무 경험을 쌓고자 노력하였습니다.특히 농산물수입동향보고서 작성과 해외수입정보검증회의 개최를 통해 수입농산물과 관세제도에 대한 전문지식을 쌓았으며, </a:t>
            </a:r>
            <a:r>
              <a:rPr u="sng" b="1" sz="1200">
                <a:solidFill>
                  <a:srgbClr val="000000"/>
                </a:solidFill>
                <a:latin typeface="맑은 고딕"/>
              </a:rPr>
              <a:t>(2)외신보도모니터링과 해외 모니터들과의 소통을 통해 실무적 외국어 능력도 향상시켰습니다.</a:t>
            </a:r>
            <a:r>
              <a:rPr sz="1200">
                <a:solidFill>
                  <a:srgbClr val="000000"/>
                </a:solidFill>
                <a:latin typeface="맑은 고딕"/>
              </a:rPr>
              <a:t> 이를 통해 농산물수급관리와 수입동향조사에 필요한 분석력 및 전문성을 갖출 수 있었습니다.</a:t>
            </a:r>
            <a:r>
              <a:rPr u="sng" b="1" sz="1200">
                <a:solidFill>
                  <a:srgbClr val="000000"/>
                </a:solidFill>
                <a:latin typeface="맑은 고딕"/>
              </a:rPr>
              <a:t>(3)입사 후 이러한 경험을 바탕으로 공사의 핵심사업인 농산물 수급관리 업무에 기여하고자 합니다.</a:t>
            </a:r>
            <a:r>
              <a:rPr sz="1200">
                <a:solidFill>
                  <a:srgbClr val="000000"/>
                </a:solidFill>
                <a:latin typeface="맑은 고딕"/>
              </a:rPr>
              <a:t>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경영학과 중어중문학을 전공하며 경영 관련 지식과 외국어를 배웠다고 하셨습니다. 경영학과 중어중문학 전공이 농산물 수급관리 업무에 어떻게 기여할 수 있을지 구체적으로 설명해 주실 수 있나요?</a:t>
            </a:r>
            <a:br/>
            <a:r>
              <a:t>(2) 인터뷰 모니터링과 해외 모니터들과의 소통에서 가장 어려웠던 순간은 무엇이었고, 어떻게 극복하셨나요?</a:t>
            </a:r>
            <a:br/>
            <a:r>
              <a:t>(3) 지원자는 입사 후 공사의 핵심사업인 농산물 수급관리 업무에 기여하고 싶다고 하셨습니다. 이러한 목표를 달성하기 위해 첫 번째로 추진할 계획은 무엇인가요?</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C0100002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(1)외국인유학생서포터즈 활동 당시, 중국인 팀원의 소극적인 태도로 인해 다른 팀원들이 그 친구의 퇴출을 주장하며 갈등이 발생했습니다.</a:t>
            </a:r>
            <a:r>
              <a:rPr sz="1200">
                <a:solidFill>
                  <a:srgbClr val="000000"/>
                </a:solidFill>
                <a:latin typeface="맑은 고딕"/>
              </a:rPr>
              <a:t> 당시 저는 팀원들의 의견을 존중하면서도 서포터즈 간의 원만한 관계 유지를 위해 갈등을 해결하고자 노력했습니다.</a:t>
            </a:r>
            <a:r>
              <a:rPr u="sng" b="1" sz="1200">
                <a:solidFill>
                  <a:srgbClr val="000000"/>
                </a:solidFill>
                <a:latin typeface="맑은 고딕"/>
              </a:rPr>
              <a:t>(2)우선 중국인 친구와의 면담을 통해 한국어가 서툴러 회의내용을 이해하고 맡은 업무 수행하는데 어려움을 겪고 있다는 점을 알게 되었습니다.</a:t>
            </a:r>
            <a:r>
              <a:rPr sz="1200">
                <a:solidFill>
                  <a:srgbClr val="000000"/>
                </a:solidFill>
                <a:latin typeface="맑은 고딕"/>
              </a:rPr>
              <a:t> 따라서 팀원들에게 상황을 설명하고, 퇴출보다는 그 친구의 역할을 조정하는 방향으로 함께 해결해보자고 설득했습니다. 이후 그 친구에게 회의내용을 중국어로 다시 설명해주고, 중국어 통번역 업무를 맡기며 역할을 재조정했습니다. 그 결과 중국인 친구는 활동에 적극적으로 참여하는 모습을 보였고, 팀원들 간의 관계도 원만하게 유지되었습니다.</a:t>
            </a:r>
            <a:r>
              <a:rPr u="sng" b="1" sz="1200">
                <a:solidFill>
                  <a:srgbClr val="000000"/>
                </a:solidFill>
                <a:latin typeface="맑은 고딕"/>
              </a:rPr>
              <a:t>(3)이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외국인유학생서포터즈 활동에서 팀원들의 갈등을 해결하기 위해 구체적으로 어떤 의사소통 전략을 사용했는지 말씀해주시겠어요?</a:t>
            </a:r>
            <a:br/>
            <a:r>
              <a:t>(2) 중국인 친구와의 면담 과정에서 당신이 발견한 가장 중요한 정보는 무엇이었으며, 그것이 갈등 해결에 어떻게 기여했나요?</a:t>
            </a:r>
            <a:br/>
            <a:r>
              <a:t>(3) 이 경험을 통해 깨달은 소통과 배려의 중요성이 향후 직장에서 어떤 상황에서 가장 유용하다고 생각하시나요?</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공사 인턴으로 근무하며, 조직 경영 실적 평가와 내부 성과관리에 관한 업무를 경험하고 행정 업무역량을 쌓았습니다. 이 과정에서, </a:t>
            </a:r>
            <a:r>
              <a:rPr u="sng" b="1" sz="1200">
                <a:solidFill>
                  <a:srgbClr val="000000"/>
                </a:solidFill>
                <a:latin typeface="맑은 고딕"/>
              </a:rPr>
              <a:t>(1)학창 시절 배운 경영 전략 이론들을 실무에 적용하며 전반적인 성과관리 시스템을 파악할 수 있었습니다.</a:t>
            </a:r>
            <a:r>
              <a:rPr sz="1200">
                <a:solidFill>
                  <a:srgbClr val="000000"/>
                </a:solidFill>
                <a:latin typeface="맑은 고딕"/>
              </a:rPr>
              <a:t> 또한, 동종업계의 경영 평가 보고서를 </a:t>
            </a:r>
            <a:r>
              <a:rPr u="sng" b="1" sz="1200">
                <a:solidFill>
                  <a:srgbClr val="000000"/>
                </a:solidFill>
                <a:latin typeface="맑은 고딕"/>
              </a:rPr>
              <a:t>(2)엑셀에 취합하고, 30개가 넘는 부서의 성과지표 보고서를 정확하게 관리하여, 기업 간 성과 비교를 효율적으로 할 수 있도록 지원하였고</a:t>
            </a:r>
            <a:r>
              <a:rPr sz="1200">
                <a:solidFill>
                  <a:srgbClr val="000000"/>
                </a:solidFill>
                <a:latin typeface="맑은 고딕"/>
              </a:rPr>
              <a:t>, 데이터를 바탕으로 기업 간 강약점 분석 역량을 키울 수 있었습니다. 또한, </a:t>
            </a:r>
            <a:r>
              <a:rPr u="sng" b="1" sz="1200">
                <a:solidFill>
                  <a:srgbClr val="000000"/>
                </a:solidFill>
                <a:latin typeface="맑은 고딕"/>
              </a:rPr>
              <a:t>(3)재단 인턴 당시 외국인 내방객들을 응대하며 영어, 중국어, 일본어 의사소통 능력 및 홍보물 경험을 쌓았습니다.</a:t>
            </a:r>
            <a:r>
              <a:rPr sz="1200">
                <a:solidFill>
                  <a:srgbClr val="000000"/>
                </a:solidFill>
                <a:latin typeface="맑은 고딕"/>
              </a:rPr>
              <a:t>이를 바탕으로 해외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지원자가 공사 인턴으로 근무하면서 경영 전략 이론들을 실무에 적용했던 구체적인 사례를 한 가지 설명해주실 수 있나요?</a:t>
            </a:r>
            <a:br/>
            <a:r>
              <a:t>(2) 지원자는 엑셀을 사용하여 30개 이상의 부서의 성과지표 보고서를 관리하면서 어떤 어려움이 있었고 그것을 어떻게 해결했는지 설명해주실 수 있나요?</a:t>
            </a:r>
            <a:br/>
            <a:r>
              <a:t>(3) 재단 인턴 당시 외국인 내방객 응대를 통해 어떤 구체적인 학습이나 발전이 있었는지 공유해주실 수 있나요?</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C0100003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(1)한중 교류캠프에서 게임프로그램을 기획하던 중 서로 생각하는 개념이 불일치했지만, 타협안을 찾아 갈등을 해결한 경험이 있습니다.</a:t>
            </a:r>
            <a:r>
              <a:rPr sz="1200">
                <a:solidFill>
                  <a:srgbClr val="000000"/>
                </a:solidFill>
                <a:latin typeface="맑은 고딕"/>
              </a:rPr>
              <a:t>중국인 팀원들은 요즘 유행하는 게임으로 구성하는 데 주력했지만, 저와 한국인 팀원들은 이 캠프의 참가자 중 중국인 선생님이 계시기에 참여율을 높일 수 있는 방안을 제시했기 때문입니다. </a:t>
            </a:r>
            <a:r>
              <a:rPr u="sng" b="1" sz="1200">
                <a:solidFill>
                  <a:srgbClr val="000000"/>
                </a:solidFill>
                <a:latin typeface="맑은 고딕"/>
              </a:rPr>
              <a:t>(2)의견 일치가 이루어지지 않는 상황에서 의사소통까지 원활하지 않았기에, 팀장으로서 긴장된 분위기를 전환하고자 각자가 생각하는 게임을 해보자고 제안했습니다.</a:t>
            </a:r>
            <a:r>
              <a:rPr sz="1200">
                <a:solidFill>
                  <a:srgbClr val="000000"/>
                </a:solidFill>
                <a:latin typeface="맑은 고딕"/>
              </a:rPr>
              <a:t> 처음에는 어색했지만, 각 게임의 장점만 뽑아 하나의 게임으로 기획하자는 타협점을 찾을 수 있었습니다. 이후 회의에서 구체적으로 역할을 나누었고, 팀원들의 이해도를 높이기 위해 채팅방에 </a:t>
            </a:r>
            <a:r>
              <a:rPr u="sng" b="1" sz="1200">
                <a:solidFill>
                  <a:srgbClr val="000000"/>
                </a:solidFill>
                <a:latin typeface="맑은 고딕"/>
              </a:rPr>
              <a:t>(3)회의 내용을 한국어, 중국어로 요약하여 공유하였습니다. 6명의 팀원이 적극적으로 참여한 덕분에 팀원 모두가 만족하는 게임 프로그램을 기획하였고</a:t>
            </a:r>
            <a:r>
              <a:rPr sz="1200">
                <a:solidFill>
                  <a:srgbClr val="000000"/>
                </a:solidFill>
                <a:latin typeface="맑은 고딕"/>
              </a:rPr>
              <a:t>, 그 결과 10개의 팀 중 70명의 만족도가 가장 높은 프로그램으로 선정될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게임 프로그램 기획 시 중국인 팀원들과의 개념 불일치 상황에서 타협안을 도출할 때 주요 걸림돌은 무엇이었나요?</a:t>
            </a:r>
            <a:br/>
            <a:r>
              <a:t>(2) 한중 교류캠프에서 팀장으로서 긴장된 분위기를 어떻게 전환하셨는지, 그 과정에서 배운 점이 있다면 알려주세요.</a:t>
            </a:r>
            <a:br/>
            <a:r>
              <a:t>(3) 캠프 프로그램 기획 진행 시 팀원 참여를 유도하기 위해 어떤 방식을 사용했는지 구체적으로 설명해 주세요.</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E0401896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[정의와 청렴에 가장 반대되는 상황 - 이기심]</a:t>
            </a:r>
            <a:r>
              <a:rPr u="sng" b="1" sz="1200">
                <a:solidFill>
                  <a:srgbClr val="000000"/>
                </a:solidFill>
                <a:latin typeface="맑은 고딕"/>
              </a:rPr>
              <a:t>(1)정의와 청렴에 가장 반대되는 상황은, 이기심만을 쫓는 것이라고 생각합니다. 이기심만을 쫓는다면 공동체 정신은 무너지고 결국 그 집단은 목적을 잃고 쇠퇴할 것이라고 생각합니다.</a:t>
            </a:r>
            <a:r>
              <a:rPr sz="1200">
                <a:solidFill>
                  <a:srgbClr val="000000"/>
                </a:solidFill>
                <a:latin typeface="맑은 고딕"/>
              </a:rPr>
              <a:t>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것입니다.[협업 과정 속 갈등 해결해서 교수님께 칭찬 받고 전액장학금 받은 경험]2020년 00000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a:t>
            </a:r>
            <a:r>
              <a:rPr u="sng" b="1" sz="1200">
                <a:solidFill>
                  <a:srgbClr val="000000"/>
                </a:solidFill>
                <a:latin typeface="맑은 고딕"/>
              </a:rPr>
              <a:t>(2)전 비실시간 온라인 강의를 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교수님께 학기 후반부에 고맙다고 말씀해주시는 메일을 받은 후 매우 감사하고 감동했던 기억이 있습니다. </a:t>
            </a:r>
            <a:r>
              <a:rPr u="sng" b="1" sz="1200">
                <a:solidFill>
                  <a:srgbClr val="000000"/>
                </a:solidFill>
                <a:latin typeface="맑은 고딕"/>
              </a:rPr>
              <a:t>(3)비록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이기심이 공동체 정신을 무너뜨린다고 생각하셨습니다. 그렇다면, 조직 내에서 이러한 문제를 예방하기 위해 평소에 어떤 노력을 기울이시나요?</a:t>
            </a:r>
            <a:br/>
            <a:r>
              <a:t>(2) 팀플 수업에서 다른 SAS 버전으로 발생한 갈등을 해결하기 위해 구체적으로 어떤 노력을 기울였는지 말씀해주실 수 있나요?</a:t>
            </a:r>
            <a:br/>
            <a:r>
              <a:t>(3) 지원자는 비대면 수업에서도 성실함으로 장학금을 받았다고 했습니다. 비대면 환경에서 성실함을 유지하는 팁이 있다면 무엇인가요?</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사회적 약자에 대한 배려2개의 협동조합을 1달에 4회씩 방문하여, 회계·세무 기초지식 및 홈택스 교육, 회계·세무 상 고충 해결 등을 진행하였습니다.</a:t>
            </a:r>
            <a:r>
              <a:rPr u="sng" b="1" sz="1200">
                <a:solidFill>
                  <a:srgbClr val="000000"/>
                </a:solidFill>
                <a:latin typeface="맑은 고딕"/>
              </a:rPr>
              <a:t>(1)첫 번째 협동조합은 상담 초기에는 폐업을 고민하는 상황이었습니다.</a:t>
            </a:r>
            <a:r>
              <a:rPr sz="1200">
                <a:solidFill>
                  <a:srgbClr val="000000"/>
                </a:solidFill>
                <a:latin typeface="맑은 고딕"/>
              </a:rPr>
              <a:t> 조원들과 토의를 거쳐서 일반사업자로 구성된 해당 협동조합의 특성을 반영하여, 해산 이후에도 도움이 될 내용을 중심으로 준비하기로 했습니다.비용의 귀속에 대한 경제적 실질, 배당에 따른 과세 여부, 청산 시 의제배당 등 설명으로 기존 고충을 해소하고, 무료 ERP 프로그램을 선별·추천하고, 부가세·법인세 신고 등 각종 홈택스 사용법 교육, 계정 분류 및 기초 분개를 찾아볼 수 있도록 </a:t>
            </a:r>
            <a:r>
              <a:rPr u="sng" b="1" sz="1200">
                <a:solidFill>
                  <a:srgbClr val="000000"/>
                </a:solidFill>
                <a:latin typeface="맑은 고딕"/>
              </a:rPr>
              <a:t>(2)회계 세무 기초자료를 제작·제공하였습니다.</a:t>
            </a:r>
            <a:r>
              <a:rPr sz="1200">
                <a:solidFill>
                  <a:srgbClr val="000000"/>
                </a:solidFill>
                <a:latin typeface="맑은 고딕"/>
              </a:rPr>
              <a:t> 또한 만약 해산을 하게 될 경우에 대비하여 협동조합의 청산절차에 대해서도 조사하여 안내하였습니다.두 번째 협동조합을 담당할 때에는 </a:t>
            </a:r>
            <a:r>
              <a:rPr u="sng" b="1" sz="1200">
                <a:solidFill>
                  <a:srgbClr val="000000"/>
                </a:solidFill>
                <a:latin typeface="맑은 고딕"/>
              </a:rPr>
              <a:t>(3)부가가치세가 면세되는 공인법인 특성에 알맞게, 세금계산서 및 계산서의 구분, ‘처음엑셀회계’ 상 계정과목 생성 및 분류, 원천세 신고 및 매입세액공제 등록 등</a:t>
            </a:r>
            <a:r>
              <a:rPr sz="1200">
                <a:solidFill>
                  <a:srgbClr val="000000"/>
                </a:solidFill>
                <a:latin typeface="맑은 고딕"/>
              </a:rPr>
              <a:t>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제공하였습니다.첫 번째 협동조합은 폐업 결정을 번복하고 활동 중에 있습니다. 완치된 환자를 지켜보는 의사의 기분을 체험할 수 있었습니다. 또한 일주일 간격으로 변화하는 모습을 지켜보면서, 타인을 도와서 함께 발전하는 것에 기쁨을 느꼈습니다.또한 강의실에서의 지식과 현장에서의 적용 사이의 괴리를 느꼈습니다. 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첫 번째 협동조합의 경우, 폐업을 고민하고 있던 상황에서 해당 협동조합의 특성을 반영한 맞춤형 지원을 제공하셨습니다. 이 과정에서 가장 큰 어려움은 무엇이었고, 이를 어떻게 극복하셨나요?</a:t>
            </a:r>
            <a:br/>
            <a:r>
              <a:t>(2) 지원자가 회계·세무 기초자료를 제작·제공하며 어떤 점에서 가장 성취감을 느꼈는지, 그리고 이러한 경험이 향후 직무에 어떻게 도움이 될 것이라 생각하시나요?</a:t>
            </a:r>
            <a:br/>
            <a:r>
              <a:t>(3) 두 번째 협동조합의 경우, 부가가치세가 면세되는 공인법인의 특성을 고려한 지원을 하셨다고 하셨는데, 이를 위해 구체적으로 어떤 자료를 준비했고, 지원자가 새로운 인사이트를 얻은 부분이 있었나요?</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E0500589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[교육봉사활동] : 불공평에 대한 대처교육봉사 동아리에 소속되어 초등학교에서 해당 학년 수업의 수학 능력이 다소 부족한 학생을 대상으로 하는 방과 후 보충수업을 담당하였습니다. 수업 과정에서 학생과 선생님을 1:1으로 적절히 대응하였습니다. </a:t>
            </a:r>
            <a:r>
              <a:rPr u="sng" b="1" sz="1200">
                <a:solidFill>
                  <a:srgbClr val="000000"/>
                </a:solidFill>
                <a:latin typeface="맑은 고딕"/>
              </a:rPr>
              <a:t>(1)한 선생님께서 학생의 산만함으로 어려움을 호소하셨고, 선생님 간의 토의를 거쳐서 해당 학생은 다소 엄격한 선생님과 수업을 진행하였습니다.</a:t>
            </a:r>
            <a:r>
              <a:rPr sz="1200">
                <a:solidFill>
                  <a:srgbClr val="000000"/>
                </a:solidFill>
                <a:latin typeface="맑은 고딕"/>
              </a:rPr>
              <a:t> 원래 수업을 한 공간에서 다같이 진행하여야 했으나, 해당 학생으로 인해 다른 학생들의 수업권이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비대면으로 진행되었기에 회원 모집 및 활동이 불가능하였고, 동아리 운영 및 유지에 행정적인 문제가 생겼습니다.</a:t>
            </a:r>
            <a:r>
              <a:rPr u="sng" b="1" sz="1200">
                <a:solidFill>
                  <a:srgbClr val="000000"/>
                </a:solidFill>
                <a:latin typeface="맑은 고딕"/>
              </a:rPr>
              <a:t>(2)학과 학생회로부터 2022년 7월에 동아리실 캐비닛 철거 요청을 받았습니다.</a:t>
            </a:r>
            <a:r>
              <a:rPr sz="1200">
                <a:solidFill>
                  <a:srgbClr val="000000"/>
                </a:solidFill>
                <a:latin typeface="맑은 고딕"/>
              </a:rPr>
              <a:t> 그러나 2022년 하반기부터 새로운 회장단을 확보하여 활동 재개를 계획하고 있었기에 이를 학생회에 설명하고 우선적으로 철거를 연기하였습니다.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 2022년 2학기 개강 후 회원을 모집하고 활동을 시작하여 학생회로부터 철거 취소 통보를 받았습니다.</a:t>
            </a:r>
            <a:r>
              <a:rPr u="sng" b="1" sz="1200">
                <a:solidFill>
                  <a:srgbClr val="000000"/>
                </a:solidFill>
                <a:latin typeface="맑은 고딕"/>
              </a:rPr>
              <a:t>(3)회장 경험을 통해서 책임감 및 문제해결 능력을 길렀습니다.</a:t>
            </a:r>
            <a:r>
              <a:rPr sz="1200">
                <a:solidFill>
                  <a:srgbClr val="000000"/>
                </a:solidFill>
                <a:latin typeface="맑은 고딕"/>
              </a:rPr>
              <a:t> 코로나 발생 전 회장직을 맡게 되었고, 코로나가 풍토병화 된 이후까지 동아리를 유지하였습니다.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교육봉사활동에서 산만한 학생을 다소 엄격한 선생님과 수업을 진행하도록 결정하셨다고 했습니다. 이 과정에서 학생의 반응은 어땠고, 결과적으로 어떤 변화를 이끌어낼 수 있었나요?</a:t>
            </a:r>
            <a:br/>
            <a:r>
              <a:t>(2) 지원자가 밴드 소모임 회장 권한대행 시절 학생회의 철거 요청을 대처하며 가장 중요하게 고려했던 점은 무엇이었나요?</a:t>
            </a:r>
            <a:br/>
            <a:r>
              <a:t>(3) 밴드 소모임 운영을 통해 책임감 및 문제해결 능력을 길렀다고 하셨는데, 구체적으로 어떠한 상황을 해결하며 이러한 능력을 배양하게 되었나요?</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실현, 지역 사회 공헌이라고 생각합니다. 먼저, 말의 복지 실현을 위해 중요한 것은 2가지입니다. 첫 번째는 말의 건강을 책임지기 위한 말에 대한 이해와 진료 경험입니다. 저는 </a:t>
            </a:r>
            <a:r>
              <a:rPr u="sng" b="1" sz="1200">
                <a:solidFill>
                  <a:srgbClr val="000000"/>
                </a:solidFill>
                <a:latin typeface="맑은 고딕"/>
              </a:rPr>
              <a:t>(1)학부생 때 기본적인 말 진료를 공부했고</a:t>
            </a:r>
            <a:r>
              <a:rPr sz="1200">
                <a:solidFill>
                  <a:srgbClr val="000000"/>
                </a:solidFill>
                <a:latin typeface="맑은 고딕"/>
              </a:rPr>
              <a:t> 말의 관리, 초음파, 직장 검사를 통한 검진을 직접 해보았습니다. 목장 실습 때에는 설사하는 망아지를 관리해 보고, 산통이 온 말의 탐색적 개복술, 부상으로 인한 박리성 뼈 연골염 관절경 수술을 참관하였습니다. 두 번째는 말 진료에 필요한 물품, 좋은 진료 환경을 마련하기 위한 예산 작업 등 행정업무가 중요하다고 생각합니다. </a:t>
            </a:r>
            <a:r>
              <a:rPr u="sng" b="1" sz="1200">
                <a:solidFill>
                  <a:srgbClr val="000000"/>
                </a:solidFill>
                <a:latin typeface="맑은 고딕"/>
              </a:rPr>
              <a:t>(2)저는 지난 3년간 공중방역수의사로서 근무를 하면서 우리나라 행정 시스템을 경험해왔고</a:t>
            </a:r>
            <a:r>
              <a:rPr sz="1200">
                <a:solidFill>
                  <a:srgbClr val="000000"/>
                </a:solidFill>
                <a:latin typeface="맑은 고딕"/>
              </a:rPr>
              <a:t> 공문 작성, 물품 구입 등 다양한 행정 업무를 배워왔습니다.더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저도 학부생 때, 반려동물 한마당 축제에서 부스를 운영하여 반려동물들과 함께 지역사회 주민과 소통하며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a:t>
            </a:r>
            <a:r>
              <a:rPr u="sng" b="1" sz="1200">
                <a:solidFill>
                  <a:srgbClr val="000000"/>
                </a:solidFill>
                <a:latin typeface="맑은 고딕"/>
              </a:rPr>
              <a:t>(3)더 나아가 지역 주민들과 소통할 수 있는 다양한 프로그램을 만들어서</a:t>
            </a:r>
            <a:r>
              <a:rPr sz="1200">
                <a:solidFill>
                  <a:srgbClr val="000000"/>
                </a:solidFill>
                <a:latin typeface="맑은 고딕"/>
              </a:rPr>
              <a:t>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학부생 때 기본적인 말 진료를 공부하고 직접 실습하였다고 적어주셨는데, 이러한 경험이 앞으로 어떤 업무에 구체적으로 도움이 될 것이라고 생각하십니까?</a:t>
            </a:r>
            <a:br/>
            <a:r>
              <a:t>(2) 공중방역수의사로 근무하면서 익힌 행정업무 경험이 마사회 입사 후 어떤 방식으로 활용될 수 있을까요?</a:t>
            </a:r>
            <a:br/>
            <a:r>
              <a:t>(3) 지원자는 지역 주민들과 소통할 수 있는 다양한 프로그램을 만들고 싶다고 했습니다. 이를 위해 구체적으로 어떤 프로그램을 구상하고 계신가요?</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E0800887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a:t>
            </a:r>
            <a:r>
              <a:rPr u="sng" b="1" sz="1200">
                <a:solidFill>
                  <a:srgbClr val="000000"/>
                </a:solidFill>
                <a:latin typeface="맑은 고딕"/>
              </a:rPr>
              <a:t>(1)직장 내 다른 사람들이 직무 태만인 직원 업무까지 불가피하게 해야 하므로</a:t>
            </a:r>
            <a:r>
              <a:rPr sz="1200">
                <a:solidFill>
                  <a:srgbClr val="000000"/>
                </a:solidFill>
                <a:latin typeface="맑은 고딕"/>
              </a:rPr>
              <a:t> 팀 내 업무능률을 떨어뜨리고 조직 전체에 악영향을 끼칠 수 있다고 생각합니다. 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않았습니다. 반복해서 사수는 자신의 업무를 저에게 부탁하려고 했습니다. 사수와의 대화가 필요하다고 생각한 저는 허심탄회하게 업무에 관해 이야기를 나누었습니다. </a:t>
            </a:r>
            <a:r>
              <a:rPr u="sng" b="1" sz="1200">
                <a:solidFill>
                  <a:srgbClr val="000000"/>
                </a:solidFill>
                <a:latin typeface="맑은 고딕"/>
              </a:rPr>
              <a:t>(2)대화를 통해 사수분께서 나이가 있으시다 보니</a:t>
            </a:r>
            <a:r>
              <a:rPr sz="1200">
                <a:solidFill>
                  <a:srgbClr val="000000"/>
                </a:solidFill>
                <a:latin typeface="맑은 고딕"/>
              </a:rPr>
              <a:t> 컴퓨터 업무에 있어 어려움을 겪었고 잘하지 못하다 보니 기피하게 되었다는 걸 알게 되었습니다. 저는 사수를 위해 업무 관련된 엑셀자료를 따로 정리했고, 시간이 될 때마다 따로 만나 천천히 알려드렸습니다. 그 후엔 업무처리능력이 향상되셔서 나중엔 스스로 업무를 처리하셨습니다. 이 경험을 통해 2가지를 깨닫게 되었습니다. 조직 내에 갈등이 있을 경우, 대화가 문제 해결의 시작점이라는 것과 조직은 팀이기 때문에 한 사람의 어려움을 같이 책임지고자 했을 때 팀 전체의 효율이 커진다는 것을 알게 되었습니다. 팀은 함께 간다고 생각합니다. 마사회 입사 후, 저만이 아니라 </a:t>
            </a:r>
            <a:r>
              <a:rPr u="sng" b="1" sz="1200">
                <a:solidFill>
                  <a:srgbClr val="000000"/>
                </a:solidFill>
                <a:latin typeface="맑은 고딕"/>
              </a:rPr>
              <a:t>(3)팀 동료들의 어려움을 함께하고 도우면서 팀의 효율을 늘리고</a:t>
            </a:r>
            <a:r>
              <a:rPr sz="1200">
                <a:solidFill>
                  <a:srgbClr val="000000"/>
                </a:solidFill>
                <a:latin typeface="맑은 고딕"/>
              </a:rPr>
              <a:t> 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자신의 업무를 다른 사람에게 미루는 것의 문제점에 대해 적어주셨는데, 팀 내에서 이러한 상황이 발생하지 않도록 하기 위해 어떤 예방책을 제안할 수 있을까요?</a:t>
            </a:r>
            <a:br/>
            <a:r>
              <a:t>(2) 사수와의 갈등을 해결하기 위해 대화를 선택했다고 하셨습니다. 만약 대화로도 문제가 해결되지 않을 경우, 어떤 추가적인 방법을 고려하셨습니까?</a:t>
            </a:r>
            <a:br/>
            <a:r>
              <a:t>(3) 팀 동료들의 어려움을 함께하고 도우면서 팀 효율을 늘리고 싶다고 하셨습니다. 이를 위해 평소에 어떤 노력을 기울이고 계신가요?</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a:t>
            </a:r>
            <a:r>
              <a:rPr u="sng" b="1" sz="1200">
                <a:solidFill>
                  <a:srgbClr val="000000"/>
                </a:solidFill>
                <a:latin typeface="맑은 고딕"/>
              </a:rPr>
              <a:t>(1)타 은행의 가상계좌나 간편 인증과 같은 다양한 사업을 한국마사회의 사업에 적용할 줄 아는 직원</a:t>
            </a:r>
            <a:r>
              <a:rPr sz="1200">
                <a:solidFill>
                  <a:srgbClr val="000000"/>
                </a:solidFill>
                <a:latin typeface="맑은 고딕"/>
              </a:rPr>
              <a:t>, 보안 및 정보 관리에도 철저한 직원이 필요하다고 생각합니다. 또한, 전자카드에 생중계 시스템이 새로 도입된 만큼, 불법 경마 사이트 운영자들의 경마 생중계 운영이 비교적 이전보다 쉬워지므로 더욱 강력한 불법 경마 예방 대책을 끊임없이 생각하는 직원이 필요하다고 생각합니다.</a:t>
            </a:r>
            <a:r>
              <a:rPr u="sng" b="1" sz="1200">
                <a:solidFill>
                  <a:srgbClr val="000000"/>
                </a:solidFill>
                <a:latin typeface="맑은 고딕"/>
              </a:rPr>
              <a:t>(2)저는 전자카드 4.0의 흐름도를 직접 작성하여 임직원들의 전자카드 4.0 기능 이해를 도왔고</a:t>
            </a:r>
            <a:r>
              <a:rPr sz="1200">
                <a:solidFill>
                  <a:srgbClr val="000000"/>
                </a:solidFill>
                <a:latin typeface="맑은 고딕"/>
              </a:rPr>
              <a:t>, 전자카드 안정성 테스트를 도왔던 경험이 있습니다. 주간 회의 내용과 회장 당부, 지시 사항을 꾸준히 보아온 경험을 바탕으로 어떤 방향으로 임직원들이 함께 나아가야 전자카드 4.0이 더 안정적이고, 효율적일지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경마에 대하여 비교적 잘 알고 있습니다. </a:t>
            </a:r>
            <a:r>
              <a:rPr u="sng" b="1" sz="1200">
                <a:solidFill>
                  <a:srgbClr val="000000"/>
                </a:solidFill>
                <a:latin typeface="맑은 고딕"/>
              </a:rPr>
              <a:t>(3)제가 가진 경험으로 한국마사회가 앞으로 온라인 경마 사업이 더욱 발전함에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타 은행의 가상계좌나 간편 인증을 사업에 적용할 때 가장 큰 도전 과제는 무엇이라고 보시나요?</a:t>
            </a:r>
            <a:br/>
            <a:r>
              <a:t>(2) 지원자는 전자카드 4.0의 흐름도를 작성하고 이해를 도왔다고 하셨는데, 이 과정에서 가장 중요하다고 생각하는 부분은 무엇인가요?</a:t>
            </a:r>
            <a:br/>
            <a:r>
              <a:t>(3) 불법 경마 형태 단속에 이바지할 수 있을 것이라 자부한다고 하셨습니다. 이를 위해 계획하는 첫 번째 구체적인 스텝은 무엇인가요?</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E1400047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u="sng" b="1" sz="1200">
                <a:solidFill>
                  <a:srgbClr val="000000"/>
                </a:solidFill>
                <a:latin typeface="맑은 고딕"/>
              </a:rPr>
              <a:t>(1)개인의 이해관계나 정에 휘둘리지 않고 정직함을 지키는 것이 조직 생활에서 제가 생각하는 정의와 청렴입니다.</a:t>
            </a:r>
            <a:r>
              <a:rPr sz="1200">
                <a:solidFill>
                  <a:srgbClr val="000000"/>
                </a:solidFill>
                <a:latin typeface="맑은 고딕"/>
              </a:rPr>
              <a:t>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a:t>
            </a:r>
            <a:r>
              <a:rPr u="sng" b="1" sz="1200">
                <a:solidFill>
                  <a:srgbClr val="000000"/>
                </a:solidFill>
                <a:latin typeface="맑은 고딕"/>
              </a:rPr>
              <a:t>(2)하지만 이 신고 행위로 인해 조직 내 이 사실을 이전에 알고 계셨던 분들과 갈등이 생겼었습니다. 그분들은 저에 대해 내부 고발자라는 뒷담화를 하였고 제가 지나갈 때 수군거렸습니다.</a:t>
            </a:r>
            <a:r>
              <a:rPr sz="1200">
                <a:solidFill>
                  <a:srgbClr val="000000"/>
                </a:solidFill>
                <a:latin typeface="맑은 고딕"/>
              </a:rPr>
              <a:t> 이 상황에 대하여 저는 '옳은 행동인데 어떡하라는 것이냐'와 같은 대응을 하지 않고, 그분들과 단둘이 이야기할 상황이 왔을 때, '정 없는 사람이라고 생각하셨을 것을 잘 안다, 진짜 묵과하는 것이 그분을 위한 것이었냐'고 의견을 물어 이야기를 꺼낸 후 그분들의 이야기를 들어 솔직한 대화를 통해 얼어붙었던 관계를 풀어나갔습니다.그 후 저를 뒷담화하셨던 분들도 제가 참 바르고 성실한 멋진 사람이라는 말씀을 하시고 다녔습니다. </a:t>
            </a:r>
            <a:r>
              <a:rPr u="sng" b="1" sz="1200">
                <a:solidFill>
                  <a:srgbClr val="000000"/>
                </a:solidFill>
                <a:latin typeface="맑은 고딕"/>
              </a:rPr>
              <a:t>(3)저는 저의 청렴함을 지키는 과정에서 저를 안 좋게 보시게 된 분들의 이야기를 경청하고 일부 공감하여 그들을 적으로 돌리기보다 같이 의견을 나눌 수 있는 관계를 형성하였습니다.</a:t>
            </a:r>
            <a:r>
              <a:rPr sz="1200">
                <a:solidFill>
                  <a:srgbClr val="000000"/>
                </a:solidFill>
                <a:latin typeface="맑은 고딕"/>
              </a:rPr>
              <a:t>한국마사회에서 근무하여 비슷한 상황으로 갈등 상황이 발생한다면, 그분들과 융화될 수 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정의와 청렴을 중시한다고 하셨는데, 정직함을 지켜야 하는 다른 사례가 있다면 어떻게 대응하실 건가요?</a:t>
            </a:r>
            <a:br/>
            <a:r>
              <a:t>(2) 해당 사항을 신고한 후 겪은 갈등이 다시 발생한다면, 이번에는 어떤 접근 방식을 취할 계획이신가요?</a:t>
            </a:r>
            <a:br/>
            <a:r>
              <a:t>(3) 솔직한 대화를 통해 관계를 풀어나갔다고 하셨는데, 이 과정에서 가장 효과적이었던 질문이나 대화는 무엇이었나요?</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352800" y="50400"/>
            <a:ext cx="2743200" cy="277200"/>
          </a:xfrm>
          <a:prstGeom prst="rect">
            <a:avLst/>
          </a:prstGeom>
          <a:noFill/>
        </p:spPr>
        <p:txBody>
          <a:bodyPr wrap="none">
            <a:spAutoFit/>
          </a:bodyPr>
          <a:lstStyle/>
          <a:p/>
          <a:p>
            <a:pPr algn="l">
              <a:spcBef>
                <a:spcPts val="0"/>
              </a:spcBef>
              <a:spcAft>
                <a:spcPts val="0"/>
              </a:spcAft>
            </a:pPr>
            <a:r>
              <a:rPr b="1" sz="1000">
                <a:latin typeface="맑은 고딕"/>
              </a:rPr>
              <a:t>수험번호 : </a:t>
            </a:r>
            <a:r>
              <a:rPr b="0" sz="1000">
                <a:latin typeface="맑은 고딕"/>
              </a:rPr>
              <a:t>E0402405
</a:t>
            </a:r>
            <a:r>
              <a:rPr b="1" sz="1000">
                <a:latin typeface="맑은 고딕"/>
              </a:rPr>
              <a:t>지원분야 : </a:t>
            </a:r>
            <a:r>
              <a:rPr b="0" sz="100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352800" y="1458000"/>
            <a:ext cx="6858000" cy="1828800"/>
          </a:xfrm>
          <a:prstGeom prst="rect">
            <a:avLst/>
          </a:prstGeom>
          <a:noFill/>
        </p:spPr>
        <p:txBody>
          <a:bodyPr wrap="square">
            <a:spAutoFit/>
          </a:bodyPr>
          <a:lstStyle/>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a:t>
            </a:r>
            <a:r>
              <a:rPr u="sng" b="1" sz="1200">
                <a:solidFill>
                  <a:srgbClr val="000000"/>
                </a:solidFill>
                <a:latin typeface="맑은 고딕"/>
              </a:rPr>
              <a:t>(1)저는 마사회가 기획･운영하는 사업이 특정 집단만이 아닌, 가족을 포함한 온 국민이 즐길 수 있는 여가문화를 지향한다는 점을 체감한적 있습니다.</a:t>
            </a:r>
            <a:r>
              <a:rPr sz="1200">
                <a:solidFill>
                  <a:srgbClr val="000000"/>
                </a:solidFill>
                <a:latin typeface="맑은 고딕"/>
              </a:rPr>
              <a:t> 제가 마사회에 관심을 가지게 된 것은 말을 좋아하는 2살 아들 때문입니다. 처음엔 말을 보러 아이를 데리고 렛츠런 파크에 가는 것이 망설여졌습니다. 종종 미디어에서 “말 밥 주러 간다”라는 부정적 뉘앙스를 보이는 것처럼, 저도 그런 이미지가 다소 있었기 때문입니다. </a:t>
            </a:r>
            <a:r>
              <a:rPr u="sng" b="1" sz="1200">
                <a:solidFill>
                  <a:srgbClr val="000000"/>
                </a:solidFill>
                <a:latin typeface="맑은 고딕"/>
              </a:rPr>
              <a:t>(2)하지만 공원에는 아이를 동반한 가족 단위의 사람들이 생각보다 많았고, 아이를 위한 공간도 있어 재방문의사가 생겼습니다.</a:t>
            </a:r>
            <a:r>
              <a:rPr sz="1200">
                <a:solidFill>
                  <a:srgbClr val="000000"/>
                </a:solidFill>
                <a:latin typeface="맑은 고딕"/>
              </a:rPr>
              <a:t> 이를 통해 산업 이미지 개선이 매우 중요하다는 사실을 알게 됐습니다. </a:t>
            </a:r>
            <a:r>
              <a:rPr u="sng" b="1" sz="1200">
                <a:solidFill>
                  <a:srgbClr val="000000"/>
                </a:solidFill>
                <a:latin typeface="맑은 고딕"/>
              </a:rPr>
              <a:t>(3)저는 이전에 한 기관의 운영지원 부서에서 근무하며, 행사 이미지를 개선한 경험이 있습니다. 당시 회사에서 매년 개최하는 체육대회는 관성적으로 운영하다보니, 참여율이 46% 미만으로 운동하는 사람만 참가하는 행사였습니다.</a:t>
            </a:r>
            <a:r>
              <a:rPr sz="1200">
                <a:solidFill>
                  <a:srgbClr val="000000"/>
                </a:solidFill>
                <a:latin typeface="맑은 고딕"/>
              </a:rPr>
              <a:t> 저는 참여율 제고과 이미지 개선을 위해 사내 설문조사 등으로 개선요구사항을 수집하였고, ‘가족들과의 주말 시간을 뺏긴다’는 의견이 가장 많다는 것을 알게 됐습니다. 이에 직원의 가족에 집중하여, 아이･부모 모두 참여하는 명랑운동회 추가, 놀이시설 에어바운스 배치 및 푸드트럭･페이스페인팅 운영을 시행하였습니다. 이 변화로 참여율이 약 17% 증가하였고, 직원들로부터 오히려 아이가 더 좋아했다며, 행사가 매우 만족스럽다는 평가도 받을 수 있었습니다. 마사회가 추진하는 사업들도 국민에게 한걸음 더 다가가 긍정적 이미지를 제고할 수 있는 방법이 더 있을 수 있다고 생각됩니다.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a:p>
            <a:pPr>
              <a:lnSpc>
                <a:spcPct val="150000"/>
              </a:lnSpc>
              <a:spcBef>
                <a:spcPts val="1000"/>
              </a:spcBef>
              <a:spcAft>
                <a:spcPts val="1000"/>
              </a:spcAft>
              <a:defRPr sz="1200" b="1">
                <a:solidFill>
                  <a:srgbClr val="000000"/>
                </a:solidFill>
              </a:defRPr>
            </a:pPr>
            <a:r>
              <a:t>(1) 지원자는 마사회가 가족을 포함한 온 국민이 즐길 수 있는 여가문화를 지향한다고 느꼈다고 했습니다. 구체적으로 어떤 경험을 통해 이런 인식을 가지게 되었나요?</a:t>
            </a:r>
            <a:br/>
            <a:r>
              <a:t>(2) 렛츠런 파크 방문 시 가족 단위의 사람들이 많았다고 하셨는데, 이러한 경험을 바탕으로 마사회의 이미지 개선에 대해 어떤 구체적인 아이디어를 제안할 수 있을까요?</a:t>
            </a:r>
            <a:br/>
            <a:r>
              <a:t>(3) 지원자는 이전에 행사 이미지를 개선한 경험이 있다고 했습니다. 이 경험을 통해 가장 어려웠던 점은 무엇이었으며, 이를 어떻게 극복했는지 설명해주세요.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