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지원자 ID: C0100001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Rectangle 4"/>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417319"/>
            <a:ext cx="8229600" cy="2295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[트렌드를 반영한 아이디어로 만든 분석적 사고]현재 전 세계적으로 친환경 제품 소비를 추구하는 소비자가 증가하고 있으며, ESG 수출 장벽이 강화되는 추세입니다. 하지만 </a:t>
            </a:r>
            <a:r>
              <a:rPr u="sng" b="1" sz="1200">
                <a:solidFill>
                  <a:srgbClr val="000000"/>
                </a:solidFill>
                <a:latin typeface="맑은 고딕"/>
              </a:rPr>
              <a:t>(1)중소기업은 ESG 경영 전환에 애로사항이 있다는 보고서를 읽었고, 저는 중소벤처기업의 글로벌 경쟁력 강화에 도움이 되고자</a:t>
            </a:r>
            <a:r>
              <a:rPr sz="1200">
                <a:solidFill>
                  <a:srgbClr val="000000"/>
                </a:solidFill>
                <a:latin typeface="맑은 고딕"/>
              </a:rPr>
              <a:t> 정책 아이디어 공모전에 출전했습니다.중소기업이 ESG 경영에 있어 </a:t>
            </a:r>
            <a:r>
              <a:rPr u="sng" b="1" sz="1200">
                <a:solidFill>
                  <a:srgbClr val="000000"/>
                </a:solidFill>
                <a:latin typeface="맑은 고딕"/>
              </a:rPr>
              <a:t>(2)가장 필요하지만 어려운 점이 ‘친환경 패키지’라는 것을 파악해 ‘친환경 패키지 바우처 지원’의 아이디어를 구상했습니다. 제조 중소기업과 (3)친환경 패키지 중소기업을 연결하여 상생협력 구축 체계를 만들고, 해외 진출을 도울 수 있는</a:t>
            </a:r>
            <a:r>
              <a:rPr sz="1200">
                <a:solidFill>
                  <a:srgbClr val="000000"/>
                </a:solidFill>
                <a:latin typeface="맑은 고딕"/>
              </a:rPr>
              <a:t> 아이디어를 제시했습니다. 아이디어는 구체적이고 실천 가능성이 높다는 피드백을 받으며 대상을 수상했습니다.저는 니즈 파악부터 개선 방안 기획까지의 과정에서 ‘분석적 사고’라는 직무 역량을 만들었습니다. 앞으로도 창의성을 바탕으로 개선 방안을 제시하고, 기업과 국민의 행복을 더하는 직원이 되겠습니다.</a:t>
            </a:r>
          </a:p>
        </p:txBody>
      </p:sp>
      <p:sp>
        <p:nvSpPr>
          <p:cNvPr id="7" name="TextBox 6"/>
          <p:cNvSpPr txBox="1"/>
          <p:nvPr/>
        </p:nvSpPr>
        <p:spPr>
          <a:xfrm>
            <a:off x="457200" y="4443983"/>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8" name="Rectangle 7"/>
          <p:cNvSpPr/>
          <p:nvPr/>
        </p:nvSpPr>
        <p:spPr>
          <a:xfrm>
            <a:off x="457200" y="5038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457200" y="5358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중소기업의 ESG 경영 전환에 있어서 가장 큰 애로사항으로 친환경 패키지를 선택하신 이유는 무엇인가요?</a:t>
            </a:r>
            <a:br/>
            <a:r>
              <a:t>(2) 친환경 패키지 바우처 지원 아이디어의 실천 가능성을 높이기 위해 어떤 전략을 사용했나요?</a:t>
            </a:r>
            <a:br/>
            <a:r>
              <a:t>(3) 정책 아이디어 공모전에서 대상을 수상하게 된 결정적 요소는 무엇이라고 생각하시나요?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지원자 ID: C0100001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Rectangle 4"/>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417319"/>
            <a:ext cx="8229600" cy="2295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[앞에서 이끄는 리더에서 함께 여유를 만드는 리더로]중소기업의 해외 마케팅 지원 프로젝트를 시작하며 저는 리더로서 다양한 결과물을 만들고자 진행률에 집중했습니다. 온라인 홍보물 제작을 목표로 회의를 진행했지만, </a:t>
            </a:r>
            <a:r>
              <a:rPr u="sng" b="1" sz="1200">
                <a:solidFill>
                  <a:srgbClr val="000000"/>
                </a:solidFill>
                <a:latin typeface="맑은 고딕"/>
              </a:rPr>
              <a:t>(1)회의 이후에 한 팀원이 프로젝트의 속도를 따라오기 힘들다며 프로젝트를 포기하겠다는 (2)의사를 밝혔습니다.이는 진행 속도에 대한 의견 차이와 갈등으로 이어졌고, 저는 의욕적인 마음에 앞에서 이끌기만</a:t>
            </a:r>
            <a:r>
              <a:rPr sz="1200">
                <a:solidFill>
                  <a:srgbClr val="000000"/>
                </a:solidFill>
                <a:latin typeface="맑은 고딕"/>
              </a:rPr>
              <a:t> 했다는 것을 느꼈습니다. 그래서 의사소통을 보완하며 ‘여유로운 리더십’을 전달하려고 했습니다. 먼저, 회의 안건을 미리 공지하여 팀원들에게 생각할 여유를 주었습니다. 그리고 매 회의의 내용을 정리하여 진행 방향을 공유했습니다. 이를 통해 더 많은 아이디어가 </a:t>
            </a:r>
            <a:r>
              <a:rPr u="sng" b="1" sz="1200">
                <a:solidFill>
                  <a:srgbClr val="000000"/>
                </a:solidFill>
                <a:latin typeface="맑은 고딕"/>
              </a:rPr>
              <a:t>(3)도출되며 캐릭터 만화, 퀴즈 등 창의적인 홍보물로 팀 프로젝트 1위를 달성했습니다.팀 활동에</a:t>
            </a:r>
            <a:r>
              <a:rPr sz="1200">
                <a:solidFill>
                  <a:srgbClr val="000000"/>
                </a:solidFill>
                <a:latin typeface="맑은 고딕"/>
              </a:rPr>
              <a:t> 있어서 의사소통의 중요성을 크게 깨닫게 된 경험이었으며, 의사소통 부족 문제를 능동적으로 해결하는 리더십을 배울 수 있었습니다.</a:t>
            </a:r>
          </a:p>
        </p:txBody>
      </p:sp>
      <p:sp>
        <p:nvSpPr>
          <p:cNvPr id="7" name="TextBox 6"/>
          <p:cNvSpPr txBox="1"/>
          <p:nvPr/>
        </p:nvSpPr>
        <p:spPr>
          <a:xfrm>
            <a:off x="457200" y="4443983"/>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8" name="Rectangle 7"/>
          <p:cNvSpPr/>
          <p:nvPr/>
        </p:nvSpPr>
        <p:spPr>
          <a:xfrm>
            <a:off x="457200" y="5038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457200" y="5358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팀원이 프로젝트 포기를 고려했던 상황에서 리더로서 어떤 변화가 필요했나요?</a:t>
            </a:r>
            <a:br/>
            <a:r>
              <a:t>(2) '여유로운 리더십'을 통해 구체적으로 어떻게 팀 프로젝트 1위를 달성할 수 있었나요?</a:t>
            </a:r>
            <a:br/>
            <a:r>
              <a:t>(3) 의사소통 부족 문제를 해결하는 데 가장 효과적이었던 방법은 무엇이었나요?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지원자 ID: C0100001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Rectangle 4"/>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417319"/>
            <a:ext cx="8229600" cy="2299716"/>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[다각도로 원인을 파악하고, 근본적으로 해결하는 과정]멘토단에서 초, 중, 고등학생들을 위한 전공 프로그램을 운영하며 프로그램이 예상보다 빨리 끝나 공백이 발생한다는 문제가 있었습니다. 처음엔 단순히 수업의 양이 부족하다고 생각하여 내용을 추가했지만,</a:t>
            </a:r>
            <a:r>
              <a:rPr u="sng" b="1" sz="1200">
                <a:solidFill>
                  <a:srgbClr val="000000"/>
                </a:solidFill>
                <a:latin typeface="맑은 고딕"/>
              </a:rPr>
              <a:t>(1) 문제는 계속 반복되었습니다. 원인을 정확하게 파악하기 위해 입학처 선생님과 수강생에게 피드백을 받았고, 수업을</a:t>
            </a:r>
            <a:r>
              <a:rPr sz="1200">
                <a:solidFill>
                  <a:srgbClr val="000000"/>
                </a:solidFill>
                <a:latin typeface="맑은 고딕"/>
              </a:rPr>
              <a:t> </a:t>
            </a:r>
            <a:r>
              <a:rPr u="sng" b="1" sz="1200">
                <a:solidFill>
                  <a:srgbClr val="000000"/>
                </a:solidFill>
                <a:latin typeface="맑은 고딕"/>
              </a:rPr>
              <a:t>(2)녹화해 분석했습니다.피드백을 통해 학년에 따른 수업 내용의 차이가 필요함을 (3)알게 되었고, 녹화를 통해 학생들의 질문이 예상보다 적다는 공통점을 파악했습니다. 이에 학년별 프로그램 차별화를 통해 수업의</a:t>
            </a:r>
            <a:r>
              <a:rPr sz="1200">
                <a:solidFill>
                  <a:srgbClr val="000000"/>
                </a:solidFill>
                <a:latin typeface="맑은 고딕"/>
              </a:rPr>
              <a:t> 질을 높이고, 학생들의 흥미를 자극하는 수업을 기획했습니다. 이를 통해 수업 공백을 줄였고, 학생들의 만족도를 약 50%에서 90%로 향상할 수 있었습니다.앞으로의 업무 과정에서 발생하는 문제의 원인은 하나보다 많을 것입니다. 여러 측면에서 문제의 원인을 파악하고, 이를 근본적으로 보완하며 최선의 결과에 도달하겠습니다.</a:t>
            </a:r>
          </a:p>
        </p:txBody>
      </p:sp>
      <p:sp>
        <p:nvSpPr>
          <p:cNvPr id="7" name="TextBox 6"/>
          <p:cNvSpPr txBox="1"/>
          <p:nvPr/>
        </p:nvSpPr>
        <p:spPr>
          <a:xfrm>
            <a:off x="457200" y="4448556"/>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8" name="Rectangle 7"/>
          <p:cNvSpPr/>
          <p:nvPr/>
        </p:nvSpPr>
        <p:spPr>
          <a:xfrm>
            <a:off x="457200" y="504291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457200" y="536295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수업 공백 문제를 분석하기 위해 사용했던 방법 중 가장 효과적이었던 것은 무엇인가요?</a:t>
            </a:r>
            <a:br/>
            <a:r>
              <a:t>(2) 학생들의 질문이 예상보다 적었던 이유를 어떻게 분석하셨나요?</a:t>
            </a:r>
            <a:br/>
            <a:r>
              <a:t>(3) 멘토단 운영 시 학년별 프로그램 차별화를 통해 얻은 가장 큰 성과는 무엇이었나요?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지원자 ID: C0100002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Rectangle 4"/>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417319"/>
            <a:ext cx="8229600" cy="225856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대학에서 경영학과 중어중문학을 전공하며 배운 지식들을 </a:t>
            </a:r>
            <a:r>
              <a:rPr u="sng" b="1" sz="1200">
                <a:solidFill>
                  <a:srgbClr val="000000"/>
                </a:solidFill>
                <a:latin typeface="맑은 고딕"/>
              </a:rPr>
              <a:t>(1)실무에 적용하기 위해 ○○공사에서 인턴과 계약직 사원으로 근무했습니다. 국제곡물정보와 해외농산물수입정보를 조사하며</a:t>
            </a:r>
            <a:r>
              <a:rPr sz="1200">
                <a:solidFill>
                  <a:srgbClr val="000000"/>
                </a:solidFill>
                <a:latin typeface="맑은 고딕"/>
              </a:rPr>
              <a:t> 농산물 가격 변동을 파악하고 선제적으로 </a:t>
            </a:r>
            <a:r>
              <a:rPr u="sng" b="1" sz="1200">
                <a:solidFill>
                  <a:srgbClr val="000000"/>
                </a:solidFill>
                <a:latin typeface="맑은 고딕"/>
              </a:rPr>
              <a:t>(2)관리함으로써, 수급관리에 대한 실무 경험을 쌓고자 노력하였습니다.특히 농산물수입동향보고서 작성과 해외수입정보검증회의 개최를</a:t>
            </a:r>
            <a:r>
              <a:rPr sz="1200">
                <a:solidFill>
                  <a:srgbClr val="000000"/>
                </a:solidFill>
                <a:latin typeface="맑은 고딕"/>
              </a:rPr>
              <a:t> 통해 수입농산물과 관세제도에 대한 전문지식을 쌓았으며, </a:t>
            </a:r>
            <a:r>
              <a:rPr u="sng" b="1" sz="1200">
                <a:solidFill>
                  <a:srgbClr val="000000"/>
                </a:solidFill>
                <a:latin typeface="맑은 고딕"/>
              </a:rPr>
              <a:t>(3)외신보도모니터링과 해외 모니터들과의 소통을 통해 실무적 외국어 능력도 향상시켰습니다. 이를 통해 농산물수급관리와 수입동향조사에 필요한 분석력 및 전문성을 갖출 수 있었습니다.입사 후 이러한 경험을 바탕으로 공사의 핵심사업인 농산물</a:t>
            </a:r>
            <a:r>
              <a:rPr sz="1200">
                <a:solidFill>
                  <a:srgbClr val="000000"/>
                </a:solidFill>
                <a:latin typeface="맑은 고딕"/>
              </a:rPr>
              <a:t> 수급관리 업무에 기여하고자 합니다. 수입정보조사와 관세제도에 대한 지식을 활용해 시장 변화에 선제적으로 대응할 수 있는 전략을 수립하고, 외국어 소통능력을 적극 활용하여 글로벌 농산물시장에 대한 이해를 넓혀 수급 안정화에 이바지하는 인재가 되겠습니다.</a:t>
            </a:r>
          </a:p>
        </p:txBody>
      </p:sp>
      <p:sp>
        <p:nvSpPr>
          <p:cNvPr id="7" name="TextBox 6"/>
          <p:cNvSpPr txBox="1"/>
          <p:nvPr/>
        </p:nvSpPr>
        <p:spPr>
          <a:xfrm>
            <a:off x="457200" y="440740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8" name="Rectangle 7"/>
          <p:cNvSpPr/>
          <p:nvPr/>
        </p:nvSpPr>
        <p:spPr>
          <a:xfrm>
            <a:off x="457200" y="500176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457200" y="532180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국제곡물정보와 해외농산물수입정보를 조사할 때 어떤 방법론을 사용하셨나요?</a:t>
            </a:r>
            <a:br/>
            <a:r>
              <a:t>(2) 농산물수입동향보고서 작성 과정에서 어떤 어려움을 겪었고, 어떻게 극복하셨나요?</a:t>
            </a:r>
            <a:br/>
            <a:r>
              <a:t>(3) 외국어 소통능력을 통해 글로벌 농산물 시장의 이해를 어떻게 넓히셨나요?</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지원자 ID: C0100002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Rectangle 4"/>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417319"/>
            <a:ext cx="8229600" cy="225856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외국인유학생서포터즈 활동 </a:t>
            </a:r>
            <a:r>
              <a:rPr u="sng" b="1" sz="1200">
                <a:solidFill>
                  <a:srgbClr val="000000"/>
                </a:solidFill>
                <a:latin typeface="맑은 고딕"/>
              </a:rPr>
              <a:t>(1)당시, 중국인 팀원의 소극적인 태도로 인해 다른 팀원들이 그 친구의 퇴출을 주장하며 갈등이 발생했습니다. 당시 저는 팀원들의</a:t>
            </a:r>
            <a:r>
              <a:rPr sz="1200">
                <a:solidFill>
                  <a:srgbClr val="000000"/>
                </a:solidFill>
                <a:latin typeface="맑은 고딕"/>
              </a:rPr>
              <a:t> 의견을 존중하면서도 서포터즈 간의 원만한 관계 유지를 위해 갈등을 해결하고자 </a:t>
            </a:r>
            <a:r>
              <a:rPr u="sng" b="1" sz="1200">
                <a:solidFill>
                  <a:srgbClr val="000000"/>
                </a:solidFill>
                <a:latin typeface="맑은 고딕"/>
              </a:rPr>
              <a:t>(2)노력했습니다.우선 중국인 친구와의 면담을 통해 한국어가 서툴러 회의내용을 이해하고 맡은 업무 수행하는데</a:t>
            </a:r>
            <a:r>
              <a:rPr sz="1200">
                <a:solidFill>
                  <a:srgbClr val="000000"/>
                </a:solidFill>
                <a:latin typeface="맑은 고딕"/>
              </a:rPr>
              <a:t> 어려움을 겪고 있다는 점을 알게 되었습니다. 따라서 팀원들에게 상황을 설명하고, 퇴출보다는 그 친구의 역할을 조정하는 방향으로 함께 해결해보자고 설득했습니다. 이후 그 친구에게 회의내용을 </a:t>
            </a:r>
            <a:r>
              <a:rPr u="sng" b="1" sz="1200">
                <a:solidFill>
                  <a:srgbClr val="000000"/>
                </a:solidFill>
                <a:latin typeface="맑은 고딕"/>
              </a:rPr>
              <a:t>(3)중국어로 다시 설명해주고, 중국어 통번역 업무를 맡기며 역할을 재조정했습니다. 그 결과 중국인</a:t>
            </a:r>
            <a:r>
              <a:rPr sz="1200">
                <a:solidFill>
                  <a:srgbClr val="000000"/>
                </a:solidFill>
                <a:latin typeface="맑은 고딕"/>
              </a:rPr>
              <a:t> 친구는 활동에 적극적으로 참여하는 모습을 보였고, 팀원들 간의 관계도 원만하게 유지되었습니다.이 경험을 통해 갈등 상황속에서 소통과 배려의 중요성을 깨달았으며, 입사 후에도 부서원들과 상호 이해를 바탕으로 협력하여 조직에 긍정적인 영향을 미치고자 합니다.</a:t>
            </a:r>
          </a:p>
        </p:txBody>
      </p:sp>
      <p:sp>
        <p:nvSpPr>
          <p:cNvPr id="7" name="TextBox 6"/>
          <p:cNvSpPr txBox="1"/>
          <p:nvPr/>
        </p:nvSpPr>
        <p:spPr>
          <a:xfrm>
            <a:off x="457200" y="440740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8" name="Rectangle 7"/>
          <p:cNvSpPr/>
          <p:nvPr/>
        </p:nvSpPr>
        <p:spPr>
          <a:xfrm>
            <a:off x="457200" y="500176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457200" y="532180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중국인 팀원의 소극적인 태도를 극복하기 위해 어떤 조치를 취했나요?</a:t>
            </a:r>
            <a:br/>
            <a:r>
              <a:t>(2) 갈등 상황에서 팀원들을 설득하는 데 사용한 전략은 무엇이었나요?</a:t>
            </a:r>
            <a:br/>
            <a:r>
              <a:t>(3) 회사의 조직 문화를 개선하기 위해 배려와 소통을 어떻게 활용할 계획인가요?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지원자 ID: C0100002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Rectangle 4"/>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417319"/>
            <a:ext cx="8229600" cy="2308860"/>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영어라디오방송을 진행하며, 낮은 프로그램 청취율 문제를 해결하고자 했던 경험이 있습니다. 처음에는 청취율 상승을 </a:t>
            </a:r>
            <a:r>
              <a:rPr u="sng" b="1" sz="1200">
                <a:solidFill>
                  <a:srgbClr val="000000"/>
                </a:solidFill>
                <a:latin typeface="맑은 고딕"/>
              </a:rPr>
              <a:t>(1)목표로 프로그램 홍보를 강화하는 데 집중했지만, 홍보만으로는 청취율이 크게 개선되지 않아 원인 파악에 실패했음을</a:t>
            </a:r>
            <a:r>
              <a:rPr sz="1200">
                <a:solidFill>
                  <a:srgbClr val="000000"/>
                </a:solidFill>
                <a:latin typeface="맑은 고딕"/>
              </a:rPr>
              <a:t> 깨달았습니다.청취자들의 요구를 제대로 이해하기 위해, 영어라디오를 듣는 목적을 </a:t>
            </a:r>
            <a:r>
              <a:rPr u="sng" b="1" sz="1200">
                <a:solidFill>
                  <a:srgbClr val="000000"/>
                </a:solidFill>
                <a:latin typeface="맑은 고딕"/>
              </a:rPr>
              <a:t>(2)분석했습니다. 이를 통해 대부분의 청취자들이 영어학습을 위해 라디오를 청취한다는 것을 알게 되었고 따라서 영어학습 콘텐츠를 강화하는 것이 필요하다고 판단했습니다.</a:t>
            </a:r>
            <a:r>
              <a:rPr sz="1200">
                <a:solidFill>
                  <a:srgbClr val="000000"/>
                </a:solidFill>
                <a:latin typeface="맑은 고딕"/>
              </a:rPr>
              <a:t> 그 결과 영어표현을 설명하는 ‘디스 모닝 잉글리시’라는 콘텐츠를 제작해 라디오 프로그램에 추가했고, 콘텐츠를 오디오클립에도 게시하여 청취자들이 </a:t>
            </a:r>
            <a:r>
              <a:rPr u="sng" b="1" sz="1200">
                <a:solidFill>
                  <a:srgbClr val="000000"/>
                </a:solidFill>
                <a:latin typeface="맑은 고딕"/>
              </a:rPr>
              <a:t>(3)반복 청취할 수 있도록 유도했습니다.이 전략을 통해 청취율은 점차 상승하기 시작했고, 오디오클립</a:t>
            </a:r>
            <a:r>
              <a:rPr sz="1200">
                <a:solidFill>
                  <a:srgbClr val="000000"/>
                </a:solidFill>
                <a:latin typeface="맑은 고딕"/>
              </a:rPr>
              <a:t> 구독자 수는 6개월 만에 3,000명에 이르는 큰 성과를 거둘 수 있었습니다. 이 경험을 통해 문제해결을 위해서 근본적 원인 파악과 분석적 접근이 중요하다는 것을 알 수 있었습니다.</a:t>
            </a:r>
          </a:p>
        </p:txBody>
      </p:sp>
      <p:sp>
        <p:nvSpPr>
          <p:cNvPr id="7" name="TextBox 6"/>
          <p:cNvSpPr txBox="1"/>
          <p:nvPr/>
        </p:nvSpPr>
        <p:spPr>
          <a:xfrm>
            <a:off x="457200" y="4457700"/>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8" name="Rectangle 7"/>
          <p:cNvSpPr/>
          <p:nvPr/>
        </p:nvSpPr>
        <p:spPr>
          <a:xfrm>
            <a:off x="457200" y="50520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457200" y="537210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영어라디오 프로그램의 청취율 향상을 위해 어떤 분석을 수행했나요?</a:t>
            </a:r>
            <a:br/>
            <a:r>
              <a:t>(2) '디스 모닝 잉글리시' 콘텐츠 제작을 통해 어떤 변화를 이끌어냈나요?</a:t>
            </a:r>
            <a:br/>
            <a:r>
              <a:t>(3) 문제 해결을 위한 근본 원인 파악과 분석적 접근을 어떻게 진행하셨나요?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