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 id="583" r:id="rId334"/>
    <p:sldId id="584" r:id="rId335"/>
    <p:sldId id="585" r:id="rId336"/>
    <p:sldId id="586" r:id="rId337"/>
    <p:sldId id="587" r:id="rId338"/>
    <p:sldId id="588" r:id="rId339"/>
    <p:sldId id="589" r:id="rId340"/>
    <p:sldId id="590" r:id="rId341"/>
    <p:sldId id="591" r:id="rId342"/>
    <p:sldId id="592" r:id="rId343"/>
    <p:sldId id="593" r:id="rId344"/>
    <p:sldId id="594" r:id="rId345"/>
    <p:sldId id="595" r:id="rId346"/>
    <p:sldId id="596" r:id="rId347"/>
    <p:sldId id="597" r:id="rId348"/>
    <p:sldId id="598" r:id="rId349"/>
    <p:sldId id="599" r:id="rId350"/>
    <p:sldId id="600" r:id="rId351"/>
    <p:sldId id="601" r:id="rId352"/>
  </p:sldIdLst>
  <p:sldSz cx="7560000" cy="10692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 Id="rId265" Type="http://schemas.openxmlformats.org/officeDocument/2006/relationships/slide" Target="slides/slide259.xml"/><Relationship Id="rId266" Type="http://schemas.openxmlformats.org/officeDocument/2006/relationships/slide" Target="slides/slide260.xml"/><Relationship Id="rId267" Type="http://schemas.openxmlformats.org/officeDocument/2006/relationships/slide" Target="slides/slide261.xml"/><Relationship Id="rId268" Type="http://schemas.openxmlformats.org/officeDocument/2006/relationships/slide" Target="slides/slide262.xml"/><Relationship Id="rId269" Type="http://schemas.openxmlformats.org/officeDocument/2006/relationships/slide" Target="slides/slide263.xml"/><Relationship Id="rId270" Type="http://schemas.openxmlformats.org/officeDocument/2006/relationships/slide" Target="slides/slide264.xml"/><Relationship Id="rId271" Type="http://schemas.openxmlformats.org/officeDocument/2006/relationships/slide" Target="slides/slide265.xml"/><Relationship Id="rId272" Type="http://schemas.openxmlformats.org/officeDocument/2006/relationships/slide" Target="slides/slide266.xml"/><Relationship Id="rId273" Type="http://schemas.openxmlformats.org/officeDocument/2006/relationships/slide" Target="slides/slide267.xml"/><Relationship Id="rId274" Type="http://schemas.openxmlformats.org/officeDocument/2006/relationships/slide" Target="slides/slide268.xml"/><Relationship Id="rId275" Type="http://schemas.openxmlformats.org/officeDocument/2006/relationships/slide" Target="slides/slide269.xml"/><Relationship Id="rId276" Type="http://schemas.openxmlformats.org/officeDocument/2006/relationships/slide" Target="slides/slide270.xml"/><Relationship Id="rId277" Type="http://schemas.openxmlformats.org/officeDocument/2006/relationships/slide" Target="slides/slide271.xml"/><Relationship Id="rId278" Type="http://schemas.openxmlformats.org/officeDocument/2006/relationships/slide" Target="slides/slide272.xml"/><Relationship Id="rId279" Type="http://schemas.openxmlformats.org/officeDocument/2006/relationships/slide" Target="slides/slide273.xml"/><Relationship Id="rId280" Type="http://schemas.openxmlformats.org/officeDocument/2006/relationships/slide" Target="slides/slide274.xml"/><Relationship Id="rId281" Type="http://schemas.openxmlformats.org/officeDocument/2006/relationships/slide" Target="slides/slide275.xml"/><Relationship Id="rId282" Type="http://schemas.openxmlformats.org/officeDocument/2006/relationships/slide" Target="slides/slide276.xml"/><Relationship Id="rId283" Type="http://schemas.openxmlformats.org/officeDocument/2006/relationships/slide" Target="slides/slide277.xml"/><Relationship Id="rId284" Type="http://schemas.openxmlformats.org/officeDocument/2006/relationships/slide" Target="slides/slide278.xml"/><Relationship Id="rId285" Type="http://schemas.openxmlformats.org/officeDocument/2006/relationships/slide" Target="slides/slide279.xml"/><Relationship Id="rId286" Type="http://schemas.openxmlformats.org/officeDocument/2006/relationships/slide" Target="slides/slide280.xml"/><Relationship Id="rId287" Type="http://schemas.openxmlformats.org/officeDocument/2006/relationships/slide" Target="slides/slide281.xml"/><Relationship Id="rId288" Type="http://schemas.openxmlformats.org/officeDocument/2006/relationships/slide" Target="slides/slide282.xml"/><Relationship Id="rId289" Type="http://schemas.openxmlformats.org/officeDocument/2006/relationships/slide" Target="slides/slide283.xml"/><Relationship Id="rId290" Type="http://schemas.openxmlformats.org/officeDocument/2006/relationships/slide" Target="slides/slide284.xml"/><Relationship Id="rId291" Type="http://schemas.openxmlformats.org/officeDocument/2006/relationships/slide" Target="slides/slide285.xml"/><Relationship Id="rId292" Type="http://schemas.openxmlformats.org/officeDocument/2006/relationships/slide" Target="slides/slide286.xml"/><Relationship Id="rId293" Type="http://schemas.openxmlformats.org/officeDocument/2006/relationships/slide" Target="slides/slide287.xml"/><Relationship Id="rId294" Type="http://schemas.openxmlformats.org/officeDocument/2006/relationships/slide" Target="slides/slide288.xml"/><Relationship Id="rId295" Type="http://schemas.openxmlformats.org/officeDocument/2006/relationships/slide" Target="slides/slide289.xml"/><Relationship Id="rId296" Type="http://schemas.openxmlformats.org/officeDocument/2006/relationships/slide" Target="slides/slide290.xml"/><Relationship Id="rId297" Type="http://schemas.openxmlformats.org/officeDocument/2006/relationships/slide" Target="slides/slide291.xml"/><Relationship Id="rId298" Type="http://schemas.openxmlformats.org/officeDocument/2006/relationships/slide" Target="slides/slide292.xml"/><Relationship Id="rId299" Type="http://schemas.openxmlformats.org/officeDocument/2006/relationships/slide" Target="slides/slide293.xml"/><Relationship Id="rId300" Type="http://schemas.openxmlformats.org/officeDocument/2006/relationships/slide" Target="slides/slide294.xml"/><Relationship Id="rId301" Type="http://schemas.openxmlformats.org/officeDocument/2006/relationships/slide" Target="slides/slide295.xml"/><Relationship Id="rId302" Type="http://schemas.openxmlformats.org/officeDocument/2006/relationships/slide" Target="slides/slide296.xml"/><Relationship Id="rId303" Type="http://schemas.openxmlformats.org/officeDocument/2006/relationships/slide" Target="slides/slide297.xml"/><Relationship Id="rId304" Type="http://schemas.openxmlformats.org/officeDocument/2006/relationships/slide" Target="slides/slide298.xml"/><Relationship Id="rId305" Type="http://schemas.openxmlformats.org/officeDocument/2006/relationships/slide" Target="slides/slide299.xml"/><Relationship Id="rId306" Type="http://schemas.openxmlformats.org/officeDocument/2006/relationships/slide" Target="slides/slide300.xml"/><Relationship Id="rId307" Type="http://schemas.openxmlformats.org/officeDocument/2006/relationships/slide" Target="slides/slide301.xml"/><Relationship Id="rId308" Type="http://schemas.openxmlformats.org/officeDocument/2006/relationships/slide" Target="slides/slide302.xml"/><Relationship Id="rId309" Type="http://schemas.openxmlformats.org/officeDocument/2006/relationships/slide" Target="slides/slide303.xml"/><Relationship Id="rId310" Type="http://schemas.openxmlformats.org/officeDocument/2006/relationships/slide" Target="slides/slide304.xml"/><Relationship Id="rId311" Type="http://schemas.openxmlformats.org/officeDocument/2006/relationships/slide" Target="slides/slide305.xml"/><Relationship Id="rId312" Type="http://schemas.openxmlformats.org/officeDocument/2006/relationships/slide" Target="slides/slide306.xml"/><Relationship Id="rId313" Type="http://schemas.openxmlformats.org/officeDocument/2006/relationships/slide" Target="slides/slide307.xml"/><Relationship Id="rId314" Type="http://schemas.openxmlformats.org/officeDocument/2006/relationships/slide" Target="slides/slide308.xml"/><Relationship Id="rId315" Type="http://schemas.openxmlformats.org/officeDocument/2006/relationships/slide" Target="slides/slide309.xml"/><Relationship Id="rId316" Type="http://schemas.openxmlformats.org/officeDocument/2006/relationships/slide" Target="slides/slide310.xml"/><Relationship Id="rId317" Type="http://schemas.openxmlformats.org/officeDocument/2006/relationships/slide" Target="slides/slide311.xml"/><Relationship Id="rId318" Type="http://schemas.openxmlformats.org/officeDocument/2006/relationships/slide" Target="slides/slide312.xml"/><Relationship Id="rId319" Type="http://schemas.openxmlformats.org/officeDocument/2006/relationships/slide" Target="slides/slide313.xml"/><Relationship Id="rId320" Type="http://schemas.openxmlformats.org/officeDocument/2006/relationships/slide" Target="slides/slide314.xml"/><Relationship Id="rId321" Type="http://schemas.openxmlformats.org/officeDocument/2006/relationships/slide" Target="slides/slide315.xml"/><Relationship Id="rId322" Type="http://schemas.openxmlformats.org/officeDocument/2006/relationships/slide" Target="slides/slide316.xml"/><Relationship Id="rId323" Type="http://schemas.openxmlformats.org/officeDocument/2006/relationships/slide" Target="slides/slide317.xml"/><Relationship Id="rId324" Type="http://schemas.openxmlformats.org/officeDocument/2006/relationships/slide" Target="slides/slide318.xml"/><Relationship Id="rId325" Type="http://schemas.openxmlformats.org/officeDocument/2006/relationships/slide" Target="slides/slide319.xml"/><Relationship Id="rId326" Type="http://schemas.openxmlformats.org/officeDocument/2006/relationships/slide" Target="slides/slide320.xml"/><Relationship Id="rId327" Type="http://schemas.openxmlformats.org/officeDocument/2006/relationships/slide" Target="slides/slide321.xml"/><Relationship Id="rId328" Type="http://schemas.openxmlformats.org/officeDocument/2006/relationships/slide" Target="slides/slide322.xml"/><Relationship Id="rId329" Type="http://schemas.openxmlformats.org/officeDocument/2006/relationships/slide" Target="slides/slide323.xml"/><Relationship Id="rId330" Type="http://schemas.openxmlformats.org/officeDocument/2006/relationships/slide" Target="slides/slide324.xml"/><Relationship Id="rId331" Type="http://schemas.openxmlformats.org/officeDocument/2006/relationships/slide" Target="slides/slide325.xml"/><Relationship Id="rId332" Type="http://schemas.openxmlformats.org/officeDocument/2006/relationships/slide" Target="slides/slide326.xml"/><Relationship Id="rId333" Type="http://schemas.openxmlformats.org/officeDocument/2006/relationships/slide" Target="slides/slide327.xml"/><Relationship Id="rId334" Type="http://schemas.openxmlformats.org/officeDocument/2006/relationships/slide" Target="slides/slide328.xml"/><Relationship Id="rId335" Type="http://schemas.openxmlformats.org/officeDocument/2006/relationships/slide" Target="slides/slide329.xml"/><Relationship Id="rId336" Type="http://schemas.openxmlformats.org/officeDocument/2006/relationships/slide" Target="slides/slide330.xml"/><Relationship Id="rId337" Type="http://schemas.openxmlformats.org/officeDocument/2006/relationships/slide" Target="slides/slide331.xml"/><Relationship Id="rId338" Type="http://schemas.openxmlformats.org/officeDocument/2006/relationships/slide" Target="slides/slide332.xml"/><Relationship Id="rId339" Type="http://schemas.openxmlformats.org/officeDocument/2006/relationships/slide" Target="slides/slide333.xml"/><Relationship Id="rId340" Type="http://schemas.openxmlformats.org/officeDocument/2006/relationships/slide" Target="slides/slide334.xml"/><Relationship Id="rId341" Type="http://schemas.openxmlformats.org/officeDocument/2006/relationships/slide" Target="slides/slide335.xml"/><Relationship Id="rId342" Type="http://schemas.openxmlformats.org/officeDocument/2006/relationships/slide" Target="slides/slide336.xml"/><Relationship Id="rId343" Type="http://schemas.openxmlformats.org/officeDocument/2006/relationships/slide" Target="slides/slide337.xml"/><Relationship Id="rId344" Type="http://schemas.openxmlformats.org/officeDocument/2006/relationships/slide" Target="slides/slide338.xml"/><Relationship Id="rId345" Type="http://schemas.openxmlformats.org/officeDocument/2006/relationships/slide" Target="slides/slide339.xml"/><Relationship Id="rId346" Type="http://schemas.openxmlformats.org/officeDocument/2006/relationships/slide" Target="slides/slide340.xml"/><Relationship Id="rId347" Type="http://schemas.openxmlformats.org/officeDocument/2006/relationships/slide" Target="slides/slide341.xml"/><Relationship Id="rId348" Type="http://schemas.openxmlformats.org/officeDocument/2006/relationships/slide" Target="slides/slide342.xml"/><Relationship Id="rId349" Type="http://schemas.openxmlformats.org/officeDocument/2006/relationships/slide" Target="slides/slide343.xml"/><Relationship Id="rId350" Type="http://schemas.openxmlformats.org/officeDocument/2006/relationships/slide" Target="slides/slide344.xml"/><Relationship Id="rId351" Type="http://schemas.openxmlformats.org/officeDocument/2006/relationships/slide" Target="slides/slide345.xml"/><Relationship Id="rId352" Type="http://schemas.openxmlformats.org/officeDocument/2006/relationships/slide" Target="slides/slide34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[홍보·경영지원·행사계획 역량을 바탕으로 한국마사회의 가치 실현에 기여하다.]입사 후에는 한국마사회의 핵심 가치인 국민 여가문화 활성화와 말 산업 발전에 기여하는 것을 목표로 삼고자 합니다. 이를 위해 저는 홍보 역량, 경영지원 역량, 그리고 행사 기획 역량을 적극 활용하겠습니다.먼저, 홍보 역량을 통해 한국마사회의 사업과 가치를 효과적으로 알리겠습니다. </a:t>
            </a:r>
            <a:r>
              <a:rPr u="sng" b="1" sz="1200">
                <a:solidFill>
                  <a:srgbClr val="000000"/>
                </a:solidFill>
                <a:latin typeface="맑은 고딕"/>
              </a:rPr>
              <a:t>(1)개인 유튜브 채널을 운영하며 구독자 2천 명과 SNS 팔로워 2만 명을 달성한 경험이 있습니다.</a:t>
            </a:r>
            <a:r>
              <a:rPr sz="1200">
                <a:solidFill>
                  <a:srgbClr val="000000"/>
                </a:solidFill>
                <a:latin typeface="맑은 고딕"/>
              </a:rPr>
              <a:t> 콘텐츠 기획부터 촬영, 편집까지 전 과정을 주도하였고, 이를 통해 대중의 관심을 끌 수 있는 주제를 발굴하고 효과적으로 홍보하는 방법을 체득하였습니다. 이 경험을 살려 한국마사회의 공식 채널과 SNS을 활용하여 국민들에게 더 다가감으로써 경마장의 긍정적 인식 제고에 기여하겠습니다.다음으로, 경영지원 역량을 활용하여 원활한 업무 진행에 이바지하겠습니다. OO기업 인턴 시절, </a:t>
            </a:r>
            <a:r>
              <a:rPr u="sng" b="1" sz="1200">
                <a:solidFill>
                  <a:srgbClr val="000000"/>
                </a:solidFill>
                <a:latin typeface="맑은 고딕"/>
              </a:rPr>
              <a:t>(2)해외 바이어 지원사업의 일환으로 전시회 현장에서 해외 바이어와 국내 기업 간 비대면 미팅이 일정대로 이루어질 수 있도록 관리한 경험이 있습니다.</a:t>
            </a:r>
            <a:r>
              <a:rPr sz="1200">
                <a:solidFill>
                  <a:srgbClr val="000000"/>
                </a:solidFill>
                <a:latin typeface="맑은 고딕"/>
              </a:rPr>
              <a:t> 또한 업무협의회를 준비하며 자료 취합과 준비, 참여기업 관리까지 담당하였습니다. 이를 바탕으로 한국마사회의 사업 일정과 회의 준비를 체계적으로 수행하여 내부 운영의 효율성을 높이겠습니다.마지막으로, 행사 계획 및 실행 역량을 통해 한국마사회의 주요 행사들을 성공적으로 추진하겠습니다. 과거 콘서트 팬 이벤트 기획팀 팀장으로 활동하며 </a:t>
            </a:r>
            <a:r>
              <a:rPr u="sng" b="1" sz="1200">
                <a:solidFill>
                  <a:srgbClr val="000000"/>
                </a:solidFill>
                <a:latin typeface="맑은 고딕"/>
              </a:rPr>
              <a:t>(3)팬들의 의견을 수렴해 실현 가능한 이벤트를 설계하고, 예산 계획과 일정 조율을 통해 6500명이 참여하는 이벤트를 성공적으로 이끈 경험이 있습니다.</a:t>
            </a:r>
            <a:r>
              <a:rPr sz="1200">
                <a:solidFill>
                  <a:srgbClr val="000000"/>
                </a:solidFill>
                <a:latin typeface="맑은 고딕"/>
              </a:rPr>
              <a:t> 특히 공연기획사, 경호업체 등 다양한 이해관계자와 협력하며 현장 운영까지 총괄한 경험을 살려 올해 열릴 제 20회 제주마 축제 개최에도 기여하고 싶습니다.이와 같은 역량들을 적극 활용하여 한국마사회의 사회적 역할과 브랜드 가치를 강화하고, 국민과 더 가까워지는 말 산업 생태계를 조성하여 지속 가능한 성장에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개인 유튜브 채널을 운영하며 체득한 '대중의 관심을 끌 수 있는 주제 발굴법'을 한국마사회의 공식 채널에 어떻게 활용할 계획인지 구체적으로 설명해주시겠습니까?</a:t>
            </a:r>
            <a:br/>
            <a:r>
              <a:t>(2) OO기업 인턴 시절 전시회 현장 관리 경험을 바탕으로 한국마사회의 사업 일정 관리에서 어떤 도전 과제가 예상되는지 그리고 이를 어떻게 극복할 계획인지 말씀해주실 수 있을까요?</a:t>
            </a:r>
            <a:br/>
            <a:r>
              <a:t>(3) 과거 콘서트 팬 이벤트를 성공적으로 이끈 경험을 기반으로, 한국마사회의 이해관계자와의 협력에서 가장 중요하다고 생각하는 요소는 무엇인가요?</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1AA-05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(1)한국토지주택공사 인턴 시절, 협업 정신을 간과하여 팀원에게 지적을 받은 적이 있습니다.</a:t>
            </a:r>
            <a:r>
              <a:rPr sz="1200">
                <a:solidFill>
                  <a:srgbClr val="000000"/>
                </a:solidFill>
                <a:latin typeface="맑은 고딕"/>
              </a:rPr>
              <a:t> 이를 반성하고 개선하기 위해 팀원들의 업무를 적극적으로 도왔고, 결과적으로 직무 능력과 팀워크 모두 향상시킬 수 있었습니다. </a:t>
            </a:r>
            <a:r>
              <a:rPr u="sng" b="1" sz="1200">
                <a:solidFill>
                  <a:srgbClr val="000000"/>
                </a:solidFill>
                <a:latin typeface="맑은 고딕"/>
              </a:rPr>
              <a:t>(2)저는 공공기관에 입사하기 전 영어 강사로 근무했습니다. 교육 과정을 스스로 기획하고 수강생을 관리하는 주도적인 직무였습니다.</a:t>
            </a:r>
            <a:r>
              <a:rPr sz="1200">
                <a:solidFill>
                  <a:srgbClr val="000000"/>
                </a:solidFill>
                <a:latin typeface="맑은 고딕"/>
              </a:rPr>
              <a:t> 때문에 저는 강사 개인으로서 활동하며, '제 일'을 완벽하게 수행하는 것을 가장 중시했습니다. 공사에서 처음 일하게 되었을 때도 이와 같은 자세로 임했습니다. 그러나 저의 업무를 마치고 인턴 보고서 과제를 작성하고 있을 때, 팀원이 잠시 저를 부르셨습니다. 그리고 ‘사원님의 업무가 끝났다고 끝난 게 아니다’ 라고 말씀하였습니다. '제 일'과 '다른 팀원의 일'을 딱 잘라 구분하는 것이 아니라, 팀 전체를 바라보아야 한다는 것을 크게 깨닫고 반성하는 계기가 되었습니다. 그 후, 제 업무가 끝났을 때 저는 팀원들께 도울 부분이 있는지 먼저 여쭈었습니다. 만약 잘 모르는 업무일 경우, 알려주시는 일처리 순서를 꼼꼼하게 기록하여 해당 팀원께 한 번 더 확인을 받은 후 시행에 착수했습니다. 잔업이 발생하여 추가 근무를 해야하는 경우도 있었지만, 팀 전체를 위한다는 마인드로 팀원들과 함께 일을 하였습니다. 이렇게 적극적인 자세로 업무에 임한 결과, 처리 속도가 차츰 향상되어 일 평균 80건씩 심의하던 결의서를 하루에 200건 가량 처리할 수 있었습니다. 또한 </a:t>
            </a:r>
            <a:r>
              <a:rPr u="sng" b="1" sz="1200">
                <a:solidFill>
                  <a:srgbClr val="000000"/>
                </a:solidFill>
                <a:latin typeface="맑은 고딕"/>
              </a:rPr>
              <a:t>(3)폭넓게 쌓은 업무 지식으로 동기들 사이에서는 어떤 질문이든 답해줄 수 있는 '빅스비'로 활약하였습니다.</a:t>
            </a:r>
            <a:r>
              <a:rPr sz="1200">
                <a:solidFill>
                  <a:srgbClr val="000000"/>
                </a:solidFill>
                <a:latin typeface="맑은 고딕"/>
              </a:rPr>
              <a:t> 팀원들과 동기들, 나아가 전 직원을 돕는다는 자세로 노력을 아끼지 않은 덕분에 본부 내에서 '최고의 루키상'을 수상하는 영예까지 얻게 되었습니다. 각 팀을 지원하고 직원들의 의견을 조율하는 경영지원 직무에서는 더더욱 소통과 협력의 자세가 중요하다고 생각합니다. 한국마사회에 입사하게 된다면, 이렇게 쌓아온 저의 협업 정신을 발휘하여 성과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과거의 협업 경험에서의 실수를 바탕으로 지원자는 어떤 새로운 협업 전략을 도입하려고 하나요?</a:t>
            </a:r>
            <a:br/>
            <a:r>
              <a:t>(2) 영어 강사로서의 경험이 공공기관에서 팀워크를 배워가는 과정에 어떤 영향을 미쳤나요?</a:t>
            </a:r>
            <a:br/>
            <a:r>
              <a:t>(3) 팀원들의 업무를 도우며 '빅스비'라는 별명을 얻었다고 하셨는데, 지원자가 받았던 가장 인상 깊은 질문이나 요청은 무엇이었고, 그것을 해결하기 위해 어떻게 노력했나요?</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[선례를 통한 계약서 해석의 명확화]계약서 상의 불가항력 조항 해석을 두고 해석 차이가 발생했지만, </a:t>
            </a:r>
            <a:r>
              <a:rPr u="sng" b="1" sz="1200">
                <a:solidFill>
                  <a:srgbClr val="000000"/>
                </a:solidFill>
                <a:latin typeface="맑은 고딕"/>
              </a:rPr>
              <a:t>(1)선례를 기반으로 한 논리적 접근과 적극적인 소통을 통해 이를 극복한 경험이 있습니다.</a:t>
            </a:r>
            <a:r>
              <a:rPr sz="1200">
                <a:solidFill>
                  <a:srgbClr val="000000"/>
                </a:solidFill>
                <a:latin typeface="맑은 고딕"/>
              </a:rPr>
              <a:t> 해양기상관측장비 유지보수 사업에서 예상치 못한 날씨 변화와 부품 수급 문제로 인해, 수탁 업체가 계약서 상 정해진 기한 내에 문제 처리를 완료하기 어려운 상황이 발생했습니다. 이에 수탁 업체는 불가항력 조항을 근거로 일정 연장과 패널티 면제를 요청했습니다. 그러나 계약서에는 일정 내 처리를 원칙으로 하며, 불가항력 사유의 인정 범위가 명확하지 않았기 때문에, </a:t>
            </a:r>
            <a:r>
              <a:rPr u="sng" b="1" sz="1200">
                <a:solidFill>
                  <a:srgbClr val="000000"/>
                </a:solidFill>
                <a:latin typeface="맑은 고딕"/>
              </a:rPr>
              <a:t>(2)내부적으로 이를 어떻게 해석할 지에 대한 논의가 필요했습니다.</a:t>
            </a:r>
            <a:r>
              <a:rPr sz="1200">
                <a:solidFill>
                  <a:srgbClr val="000000"/>
                </a:solidFill>
                <a:latin typeface="맑은 고딕"/>
              </a:rPr>
              <a:t>이 과정에서 저는 수탁 업체와 내부 실무진 간의 원활한 의사소통을 돕고, 불가항력 조항 해석의 법적 해석을 조사하는 역할을 수행했습니다. 수탁 업체의 주장을 검토하고, 기상이변 및 부품 수급 차질이 불가항력에 해당하는지 세부적으로 검토했습니다. 조항의 적용 여부가 불명확했기 때문에, 과거 유사 계약 사례 및 공공기관의 판례를 조사하여 객관적인 해석 기준을 마련했습니다. 이를 바탕으로, 팀장님께 법적 근거와 선례를 제시하여 조항을 유연하게 해석하는 방향을 제안 드렸습니다. 그 결과, 수탁업체와의 협의를 통해 일정 조정과 패널티 면제에 대한 합의점을 도출할 수 있었습니다.이 경험을 통해 법적 분쟁을 예방하려면 법적 근거와 선례를 바탕으로 계약서 조항을 명확히 해석하는 것이 중요함을 깨달았습니다. 또한, 이해관계자와의 적극적 소통이 원만한 합의를 이끄는 핵심 요소임을 체감했습니다. 이를 바탕으로, </a:t>
            </a:r>
            <a:r>
              <a:rPr u="sng" b="1" sz="1200">
                <a:solidFill>
                  <a:srgbClr val="000000"/>
                </a:solidFill>
                <a:latin typeface="맑은 고딕"/>
              </a:rPr>
              <a:t>(3)입사 후 한국마사회의 계약 관리 업무에서도 선례와 법적 근거를 토대로 명확한 기준을 제시하고, 이해관계자와 적극적으로 소통하며 법적 리스크를 최소화하는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불가항력 해석에서 선례를 통해 협의를 이끌어 내셨습니다. 만약 선례가 부족하거나 명확하지 않다면 어떻게 해결을 시도하시겠습니까?</a:t>
            </a:r>
            <a:br/>
            <a:r>
              <a:t>(2) 계약서 조항 해석 과정에서 수탁 업체와 적극적으로 소통하셨다고 했습니다. 소통 과정에서 가장 어려웠던 점은 무엇이었고 이를 어떻게 극복하셨나요?</a:t>
            </a:r>
            <a:br/>
            <a:r>
              <a:t>(3) 계약 관리 업무에서도 법적 근거와 선례를 활용하겠다고 하셨습니다. 새로운 법적 변화가 생겼을 때 이를 어떻게 파악하고, 업무에 반영할 계획이신지요?</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한국마사회의 법무 분야에 입사하여 이루고자 하는 구체적인 목표는 두 가지입니다.첫째는 ‘공익성’입니다. 한국마사회는 여러 사업을 통해 국가의 경제발전과 국민의 여가선용에 이바지함을 목표로 합니다. 저는 계약과 제도 등 사회 시스템을 다루는 법무를 통해서, 사람 오락욕구가 정제되어 발현되도록 하여 긍정적인 효과를 창출시키는 경마사업뿐만 아니라, 일자리, 축산업, 경제순환 등 부가가치를 창출해 국가경제발전에 도움을 주는 말산업 육성사업, 그 자체로 사회에 기여하는 사회공헌사업 등, </a:t>
            </a:r>
            <a:r>
              <a:rPr u="sng" b="1" sz="1200">
                <a:solidFill>
                  <a:srgbClr val="000000"/>
                </a:solidFill>
                <a:latin typeface="맑은 고딕"/>
              </a:rPr>
              <a:t>(1)한국마사회의 각종 사업에 있어서 법률적인 문제를 사전적으로 예방하고 사후적으로 해결하는 역할을 맡아 공익성에 기여하고 싶습니다.</a:t>
            </a:r>
            <a:r>
              <a:rPr sz="1200">
                <a:solidFill>
                  <a:srgbClr val="000000"/>
                </a:solidFill>
                <a:latin typeface="맑은 고딕"/>
              </a:rPr>
              <a:t>둘째는 ‘효율성’입니다. 공익성만을 추구해 법률적 제한만을 위주로 한다면 가치창출이 효과적으로 달성되기 어렵습니다. 따라서 각 사업들이 진행과정상 법률적 문제에 부딪혔을 때, </a:t>
            </a:r>
            <a:r>
              <a:rPr u="sng" b="1" sz="1200">
                <a:solidFill>
                  <a:srgbClr val="000000"/>
                </a:solidFill>
                <a:latin typeface="맑은 고딕"/>
              </a:rPr>
              <a:t>(2)조직의 입장에서 해당 사업의 효과를 극대화 할 수 있도록 효율적인 법률적 솔루션을 찾는 업무를 수행하고 싶습니다.</a:t>
            </a:r>
            <a:r>
              <a:rPr sz="1200">
                <a:solidFill>
                  <a:srgbClr val="000000"/>
                </a:solidFill>
                <a:latin typeface="맑은 고딕"/>
              </a:rPr>
              <a:t>위 목표 달성을 위해 저는 다음과 같이 제 경험과 직무역량을 활용하고자 합니다.첫째, 지성적, 이성적 능력의 활용입니다. 법학전문대학원(로스쿨)을 졸업한 법학전문석사로서 쌓아온 민사적, 형사적, 공법적 법률에 대한 지식 및 사례 해결 능력을 활용하고, 한국산업은행에서 일하고 한국예탁결제원에서 교육받았던 경험을 바탕으로 키워온 공공기관의 법무 실무 직무역량도 활용하고자 합니다.둘째, 공익적, 공감적 능력의 함양입니다. 공공기관의 직원으로서 사회기여 가치를 계속 인식하고 업무를 수행할 수 있도록 하고자 합니다. 삼성 드림클래스 강사로서 저소득층 중학생들을 가르쳤던 사회기여사업의 경험을 활용하고, </a:t>
            </a:r>
            <a:r>
              <a:rPr u="sng" b="1" sz="1200">
                <a:solidFill>
                  <a:srgbClr val="000000"/>
                </a:solidFill>
                <a:latin typeface="맑은 고딕"/>
              </a:rPr>
              <a:t>(3)다양한 생각과 차이에 대해 적응하고 이해하는 능력을 길렀던 중국 교환학생 및 삼성그룹 대학생 글로벌리포터 경험</a:t>
            </a:r>
            <a:r>
              <a:rPr sz="1200">
                <a:solidFill>
                  <a:srgbClr val="000000"/>
                </a:solidFill>
                <a:latin typeface="맑은 고딕"/>
              </a:rPr>
              <a:t>을 활용하고자 합니다. 또한 학원 강사로 일하고 교내 풍물패 동아리 부원으로 활동하며 쌓아온 소통 능력과 서비스 마인드도 활용하고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한국마사회에서 법률적 문제를 사전 예방하는 것의 중요성을 강조했습니다. 만약 예상치 못한 법률적 문제가 발생했을 때, 어떻게 빠르게 대처할 수 있을지 구체적인 전략을 설명해주실 수 있습니까?</a:t>
            </a:r>
            <a:br/>
            <a:r>
              <a:t>(2) 지원자는 법무 분야에서의 효율성 증대를 목표로 삼고 있다고 하셨습니다. 법률적 솔루션을 결정할 때, 어떤 기준을 가장 중시하며 그 기준을 다른 이해관계자들과 어떻게 조율할 것인지 설명 부탁드립니다.</a:t>
            </a:r>
            <a:br/>
            <a:r>
              <a:t>(3) 지원자는 다양한 경험을 통해 얻은 공감적 능력을 강조하셨습니다. 입사 후 조직 내에서 갈등이 발생했을 때, 공감 능력을 발휘하여 갈등을 해결할 수 있는 구체적인 방법에 대해 설명해 주시겠습니까?</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경험한 해당 사례를 두 가지 말씀드리고 싶습니다.첫째로, 인턴으로서 업무수행을 하며 경험했던 사례입니다. 보고서 작성 및 발표 업무를 수행하던 중 상사분들께 중간중간 검토를 받았는데, 상사분들 각자가 요구해주시는 방향들이 달라 어느 방향으로 작성하고 수정을 해야할지 많이 혼란스러웠습니다. </a:t>
            </a:r>
            <a:r>
              <a:rPr u="sng" b="1" sz="1200">
                <a:solidFill>
                  <a:srgbClr val="000000"/>
                </a:solidFill>
                <a:latin typeface="맑은 고딕"/>
              </a:rPr>
              <a:t>(1)저는 이를 해결하기 위해 모두가 모인 팀 회의 시간에, 각 상사분들께서 기분이 상하시지는 않으시도록 조심스럽게 해당 업무 사안을 말씀드렸고, 이에 대해 각 상사분들께서는 해당 사안을 몰랐기에 잘 전달해주었다고 말씀 주시면서, 저와 함께 서로 대화들을 통해 각 방향들을 조정해주셨습니다.</a:t>
            </a:r>
            <a:r>
              <a:rPr sz="1200">
                <a:solidFill>
                  <a:srgbClr val="000000"/>
                </a:solidFill>
                <a:latin typeface="맑은 고딕"/>
              </a:rPr>
              <a:t> </a:t>
            </a:r>
            <a:r>
              <a:rPr u="sng" b="1" sz="1200">
                <a:solidFill>
                  <a:srgbClr val="000000"/>
                </a:solidFill>
                <a:latin typeface="맑은 고딕"/>
              </a:rPr>
              <a:t>(2)그 과정을 통해 저는 더 좋은 방향으로 업무가 진행될 수 있도록 해주는 소통, 공감, 배려의 힘과 소통창구의 중요성을 깨달았고, 그 이후에는 더욱 활발히 소통할 수 있도록 노력하게 되었습니다.</a:t>
            </a:r>
            <a:r>
              <a:rPr sz="1200">
                <a:solidFill>
                  <a:srgbClr val="000000"/>
                </a:solidFill>
                <a:latin typeface="맑은 고딕"/>
              </a:rPr>
              <a:t>둘째로, 학교에서 조별 과제를 하며 경험했던 사례입니다. 저희 조는 중간 성적에서 11개의 조 중에서 가장 낮은 점수를 받게 되었기에 토론을 통해 해결방안을 모색하기 시작하였습니다. 어떤 조원분은, 능력이 부족하더라도 여러 분석 수단들을 적용해야 좋은 점수를 받을 수 있을 것이라고 주장하였으나 다른 조원분은, 그럴 경우 역효과가 발생하게 되어 더 안 좋은 점수를 받을 것이라고 주장하였습니다. 이 상황에서 저는 교수님과 면담을 하고 선배님들의 의견을 들어보는 것이 좋을 것 같다는 방법을 제시하였습니다. </a:t>
            </a:r>
            <a:r>
              <a:rPr u="sng" b="1" sz="1200">
                <a:solidFill>
                  <a:srgbClr val="000000"/>
                </a:solidFill>
                <a:latin typeface="맑은 고딕"/>
              </a:rPr>
              <a:t>(3)교수님과 여러 선배님들께서는, 부족하더라도 최대한 공부하여 분석수단을 적용해보는 것이, 그 과정에서 배우는 것들이 많아 좋은 점수를 받을 것 같다고 말씀해주셨습니다.</a:t>
            </a:r>
            <a:r>
              <a:rPr sz="1200">
                <a:solidFill>
                  <a:srgbClr val="000000"/>
                </a:solidFill>
                <a:latin typeface="맑은 고딕"/>
              </a:rPr>
              <a:t> 이를 바탕으로 저희 조는 분석 도구에 대해 좀 더 공부하고 적용하여 해당 논리를 적용하였으며 기말 성적에서는 2등의 성적을 차지하는 성과를 낼 수 있었습니다. 이를 통해 저는 소통, 협력, 공감, 배려의 중요성 뿐만 아니라, 서로가 인정할만한 합의된 기준을 찾고서 적용하는 것 또한 중요하다는 점을 깨달아 이를 위해 노력하게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인턴 경험을 통해 상사들의 다양한 의견을 조율하셨다고 했습니다. 만약 그 과정에서 조율이 잘 되지 않았더라면, 어떤 추가적인 조치를 취했을 것인지 말씀해 주시겠습니까?</a:t>
            </a:r>
            <a:br/>
            <a:r>
              <a:t>(2) 지원자는 소통의 중요성을 강조했습니다. 만약 조직 내에서 소통이 원활하지 않은 환경에 놓인다면, 이 문제를 어떻게 해결하려 노력할 것인지 설명해 주실 수 있습니까?</a:t>
            </a:r>
            <a:br/>
            <a:r>
              <a:t>(3) 학교 조별 과제에서 서로 다른 의견을 조율하며 최종 결정을 내리셨습니다. 만약 분석 수단 사용을 결정하지 않았다면, 어떤 다른 전략을 제안하셨을지 궁금합니다.</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 분석, 신사업 기획의 핵심] 판매마케팅 직무로 입사하여 철저한 시장 및 고객 분석을 통해 휴식 및 레저 공간의 신규 활용 사업 기획에 기여하고자 합니다. 한국마사회는 경마공원 및 장외 발매소 등의 공간을 야간 벚꽃축제, 포니랜드, 놀라운지, 문화센터 등으로 다양하게 활용하고 있습니다. 여기에서 멈추지 않고 국민의 여가와 행복을 위해 새롭게 활용하려는 사업을 적극적으로 모색하고 있습니다. </a:t>
            </a:r>
            <a:r>
              <a:rPr u="sng" b="1" sz="1200">
                <a:solidFill>
                  <a:srgbClr val="000000"/>
                </a:solidFill>
                <a:latin typeface="맑은 고딕"/>
              </a:rPr>
              <a:t>(1)신규 사업 기획을 위해서는 시장 및 고객 데이터의 철저한 분석이 필요합니다.</a:t>
            </a:r>
            <a:r>
              <a:rPr sz="1200">
                <a:solidFill>
                  <a:srgbClr val="000000"/>
                </a:solidFill>
                <a:latin typeface="맑은 고딕"/>
              </a:rPr>
              <a:t> 정확한 데이터 분석을 통해 얻은 인사이트를 바탕으로 고객의 잠재 수요를 확인해야 알맞은 사업을 기획할 수 있기 때문입니다. 이러한 목표를 달성하기 위해서 저는 데이터 분석 역량을 길러왔습니다. 우선, 정확한 데이터 분석을 위해 꼭 필요한 엑셀 활용 기술을 익히기 위해 컴퓨터활용능력, 사회조사분석사, adsp 등의 데이터 자격증을 취득하였습니다. 이어, </a:t>
            </a:r>
            <a:r>
              <a:rPr u="sng" b="1" sz="1200">
                <a:solidFill>
                  <a:srgbClr val="000000"/>
                </a:solidFill>
                <a:latin typeface="맑은 고딕"/>
              </a:rPr>
              <a:t>(2)실무 경험을 통해 SNS 콘텐츠 퍼포먼스 분석 및 업계 트렌드 분석 결과를 반영한 마케팅 보고서를 매달 제작하며 시장 및 고객 데이터 분석에 대한 이해를</a:t>
            </a:r>
            <a:r>
              <a:rPr sz="1200">
                <a:solidFill>
                  <a:srgbClr val="000000"/>
                </a:solidFill>
                <a:latin typeface="맑은 고딕"/>
              </a:rPr>
              <a:t> 쌓았습니다. 결국 이렇게 쌓아 올린 능력을 바탕으로 직접 신규 마케팅 콘텐츠 제작 기회를 얻어 사내에서 처음으로 ‘릴스’ 콘텐츠를 기획했습니다. 그 과정에서 신규 아이디어에 관한 우려도 있었으나 분석 결과를 바탕으로 설득하였고 결국 인스타그램 노출 수 70% 증가라는 성과를 이룰 수 있었습니다. 입사 후 기업 문화와 </a:t>
            </a:r>
            <a:r>
              <a:rPr u="sng" b="1" sz="1200">
                <a:solidFill>
                  <a:srgbClr val="000000"/>
                </a:solidFill>
                <a:latin typeface="맑은 고딕"/>
              </a:rPr>
              <a:t>(3)언어에 빠르게 적응하여 한국마사회가 그동안 쌓은 공간 활용 사업 노하우를 습득하겠습니다. 그 과정에서 다양한 고객들을 응대하고 행사 보조를 통해 현장에서 소통하며 시장과 고객에 대한 데이터를 수집하겠습니다. 디지털 전환 시대,</a:t>
            </a:r>
            <a:r>
              <a:rPr sz="1200">
                <a:solidFill>
                  <a:srgbClr val="000000"/>
                </a:solidFill>
                <a:latin typeface="맑은 고딕"/>
              </a:rPr>
              <a:t> 특정 나이대의 고객 증가와 같은 데이터 분석 결과를 바탕으로 고객 수요에 알맞은 신 사업을 모색하여 국민의 여가와 행복 증진에 기여할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데이터 분석을 통해 새로운 사업 기획에 기여하고자 했다고 했습니다. 만약 분석한 데이터가 기존의 예측과 크게 달랐다면, 어떤 방식으로 신사업 기획 방향을 조정했을 것인지 궁금합니다.</a:t>
            </a:r>
            <a:br/>
            <a:r>
              <a:t>(2) 인스타그램 노출 수 증가를 성과로 언급했습니다. 만약 이 콘텐츠가 기대 이하의 반응을 얻었다면, 어떤 데이터 분석 방법이나 전략을 통해 성과를 개선하려고 했을까요?</a:t>
            </a:r>
            <a:br/>
            <a:r>
              <a:t>(3) 다양한 고객들을 응대하고 데이터 수집을 하겠다고 했습니다. 만약 현장에서 예상치 못한 고객의 부정적인 반응을 마주쳤다면, 어떻게 대응했을까요?</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[직접 만든 가이드라인으로 응대 시간 단축] 대한무역투자진흥공사에서 근무할 당시, 전시회 참가 지원 업무를 수행하며 고객 문의를 다수 응대하였습니다. 가장 많은 문의를 받았던 질문은 전시회 신청 방법에 대한 것으로, 매주 월요일 새로운 모집 공고문이 게시될 때마다 매일 8건이 넘는 문의에 응대하였습니다. 당시 관리자가 보는 화면과 고객이 바라보는 화면이 상이했기에 소통에 오류가 있었고, 해결에만 30분 넘게 소요되어 고객이 불편함을 호소하는 일이 </a:t>
            </a:r>
            <a:r>
              <a:rPr u="sng" b="1" sz="1200">
                <a:solidFill>
                  <a:srgbClr val="000000"/>
                </a:solidFill>
                <a:latin typeface="맑은 고딕"/>
              </a:rPr>
              <a:t>(1)많았습니다. 이를 해결하기 위해 직접 가이드라인을 제작하기로 결심했습니다. 제작에 앞서 필요한 것은 고객의 시점에서 바라본 화면이었습니다. 따라서, 고객과 동일한 환경을 만들기 위해 샘플 계정을 생성하였습니다. 해당</a:t>
            </a:r>
            <a:r>
              <a:rPr sz="1200">
                <a:solidFill>
                  <a:srgbClr val="000000"/>
                </a:solidFill>
                <a:latin typeface="맑은 고딕"/>
              </a:rPr>
              <a:t> 계정으로 로그인하여 전시회 참가 신청 방법, 신청서 수정 방법, 필수 서류 업로드 버튼 위치 등 전시회 </a:t>
            </a:r>
            <a:r>
              <a:rPr u="sng" b="1" sz="1200">
                <a:solidFill>
                  <a:srgbClr val="000000"/>
                </a:solidFill>
                <a:latin typeface="맑은 고딕"/>
              </a:rPr>
              <a:t>(2)참가 신청에 필요한 기능들의 위치를 파악하여 PPT에 가시적으로 정리하였습니다. 동시에 관리자 화면과의 차이를</a:t>
            </a:r>
            <a:r>
              <a:rPr sz="1200">
                <a:solidFill>
                  <a:srgbClr val="000000"/>
                </a:solidFill>
                <a:latin typeface="맑은 고딕"/>
              </a:rPr>
              <a:t> 설명하는 페이지를 추가하여 실시간 응대 시 바로 고객의 불편한 점을 확인할 수 있도록 하였습니다. 마지막으로, 과거 응대했던 고객의 문의 사례를 분석한 후, 가장 많이 접수한 질문들을 </a:t>
            </a:r>
            <a:r>
              <a:rPr u="sng" b="1" sz="1200">
                <a:solidFill>
                  <a:srgbClr val="000000"/>
                </a:solidFill>
                <a:latin typeface="맑은 고딕"/>
              </a:rPr>
              <a:t>(3)묶어 Q&amp;A 세션에 정리하여 불필요한 클릭 없이 바로 응대할 수 있도록 하였습니다. 결국 유사 질문 응대 시 가이드라인을 참고하여 바로바로 해결할</a:t>
            </a:r>
            <a:r>
              <a:rPr sz="1200">
                <a:solidFill>
                  <a:srgbClr val="000000"/>
                </a:solidFill>
                <a:latin typeface="맑은 고딕"/>
              </a:rPr>
              <a:t> 수 있었고, 30분 걸리던 응대를 5분으로 크게 단축하여 고객의 불만족 의사 표현을 줄일 수 있었습니다. 더 나아가, 직접 만든 가이드라인을 직원들에게 공유하여 팀 전체의 업무 효율성 향상에도 기여하였습니다. 해당 경험을 통해 역지사지의 마음과 적극성이 중요함을 깨달았습니다. 상대가 바라보는 관점에서 문제의 원인을 찾고, 적극적으로 해결하려는 노력은 고객 편의성 향상으로 이어질 수 있음을 배웠습니다. 한국마사회에서도 이러한 모습을 바탕으로 고객 불편함의 원인을 파악하고 적극적으로 해결 방법을 찾아 고객 만족도 향상에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고객과 관리자 간의 소통 오류를 해결하기 위해 가이드라인을 제작했다고 했습니다. 만약 고객 환경이 계속해서 변화한다면, 이 가이드라인을 어떻게 지속적으로 개선할 계획이었나요?</a:t>
            </a:r>
            <a:br/>
            <a:r>
              <a:t>(2) 30분 넘게 소요되던 응대 시간이 5분으로 단축되었다고 했습니다. 이러한 성과를 통해 팀워크나 조직문화에 미친 영향은 무엇이라고 생각하시나요?</a:t>
            </a:r>
            <a:br/>
            <a:r>
              <a:t>(3) 맞은 역지사지의 마음과 적극성을 통해 어떤 상황에서도 이를 적용할 수 있다고 했습니다. 만약 새로운 환경에서 다른 접근법이 필요하다면 어떻게 조정할까요?</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MZ세대의 말 산업에 대한 관심을 높이고, 렛츠런파크 방문객 중 MZ세대의 비중을 확대하여 렛츠런파크를 다양한 체험이 가능한 복합 문화공간으로 인식하도록 만드는 데 기여하고 싶습니다.</a:t>
            </a:r>
            <a:r>
              <a:rPr sz="1200">
                <a:solidFill>
                  <a:srgbClr val="000000"/>
                </a:solidFill>
                <a:latin typeface="맑은 고딕"/>
              </a:rPr>
              <a:t>한국마사회는 놀라운지 개설, 체험 프로그램 운영, 벚꽃·가을 축제 개최, 말마의 굿즈 등을 통해 젊은 층의 유입을 시도하고 있습니다. </a:t>
            </a:r>
            <a:r>
              <a:rPr u="sng" b="1" sz="1200">
                <a:solidFill>
                  <a:srgbClr val="000000"/>
                </a:solidFill>
                <a:latin typeface="맑은 고딕"/>
              </a:rPr>
              <a:t>(2)저는 이러한 요소들을 더욱 효과적으로 알리기 위해, SNS 홍보 전략을 강화하고자 합니다. 특히, 최근 ‘무해력’ 트렌드에 맞춰 말마를 적극적으로 활용하는 것이 중요하다고 생각합니다. 이를 위해 팝업스토어 등에서 말마의 인스타그램을 팔로우하는 이벤트를 진행하고, 말마의 인스타그램에 웹툰, 밈을 활용한 콘텐츠 등을 업로드한다면 더욱 효과적으로 MZ세대의 관심을 유도할 수 있을 것이라 생각합니다.</a:t>
            </a:r>
            <a:r>
              <a:rPr sz="1200">
                <a:solidFill>
                  <a:srgbClr val="000000"/>
                </a:solidFill>
                <a:latin typeface="맑은 고딕"/>
              </a:rPr>
              <a:t>저는 소비자 심리학, 커뮤니케이션 심리학 강의를 수강하여 마케팅 역량을 쌓았으며, 트렌드 코리아 등 소비 트렌드 서적을 읽으며 최신 마케팅 트렌드에 대한 이해도를 높였습니다.이러한 역량을 활용해 인천국제공항공사에서 인턴으로 근무할 때, 공항 홍보 영상 제작 프로젝트를 수행하여 전체 7개 조 중 1위를 기록한 경험이 있습니다. 당시 저는 리더 역할을 맡았으며, 저의 마케팅 지식을 활용해 영상의 방향을 제시했습니다. </a:t>
            </a:r>
            <a:r>
              <a:rPr u="sng" b="1" sz="1200">
                <a:solidFill>
                  <a:srgbClr val="000000"/>
                </a:solidFill>
                <a:latin typeface="맑은 고딕"/>
              </a:rPr>
              <a:t>(3)우선 인턴이 공항을 직접 소개하며 숏폼 영상이라는 점에서 영상의 타깃을 청년층으로 잡았습니다. 자신과 유사성이 높을수록 메시지를 더 잘 수용하며, 숏폼은 주로 청년층이 이용하는 콘텐츠이기 때문입니다.</a:t>
            </a:r>
            <a:r>
              <a:rPr sz="1200">
                <a:solidFill>
                  <a:srgbClr val="000000"/>
                </a:solidFill>
                <a:latin typeface="맑은 고딕"/>
              </a:rPr>
              <a:t> 다음으로, 화면 상단에 1분 타이머를 삽입하고, 공항 곳곳을 뛰어다니며 체험하는 모습을 넣자는 제안을 했습니다. 당시 트렌드 키워드로 '분초사회'가 떠오르듯 청년층이 영상의 빠른 속도감을 선호하는 것으로 알았기 때문입니다. 이런 전략을 통해 훌륭한 영상을 만들 수 있었으며, 7개 조 중 1위를 달성할 수 있었습니다.이러한 역량과 경험을 바탕으로, MZ세대의 렛츠런파크 방문률 증가와 한국마사회의 긍정적 이미지 제고에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마케팅 지식을 활용하여 렛츠런파크의 MZ세대 방문률을 높이기 위한 구체적인 장기 전략은 무엇인지 설명해 주실 수 있나요?</a:t>
            </a:r>
            <a:br/>
            <a:r>
              <a:t>(2) SNS 홍보 전략을 강화할 계획이라고 했는데, 예상치 못한 부정적 반응이 발생하면 어떻게 대처할 계획입니까?</a:t>
            </a:r>
            <a:br/>
            <a:r>
              <a:t>(3) 인천국제공항공사 인턴 경험에서 숏폼 영상 전략이 청년층에게 효과적이었다고 했는데, 만약 타겟층이 다른 경우 어떻게 접근 방법을 달리할 것입니까?</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(1)학부 시절 조별 과제 수행 중, 의견이 맞지 않는 팀원에게 목표를 상기시키고 이와 관련한 근거 및 절충안을 제시하여 갈등을 해결한 적이 있습니다.</a:t>
            </a:r>
            <a:r>
              <a:rPr sz="1200">
                <a:solidFill>
                  <a:srgbClr val="000000"/>
                </a:solidFill>
                <a:latin typeface="맑은 고딕"/>
              </a:rPr>
              <a:t>당시 가상의 기업을 만드는 조별 과제를 수행했는데, 저희 팀은 몸의 움직임을 감지해 메타버스에서 다른 사람들과 경쟁하며 운동할 수 있는 운동 기구를 제작하는 회사를 만들었습니다. 그런데 운동 기구의 기능에 대해 의논하던 중, 한 팀원이 착용자가 메타버스 캐릭터에게 일체감을 더욱 느낄 수 있도록, 평소 걸을 때도 캐릭터와 함께 걷는 기능을 추가하자는 의견을 냈습니다. 저는 이 기능이 저희가 추구하는 콘셉트와 맞지 않는다 생각하였고, 이에 동의하지 않으면서 의견 차이가 발생했습니다. 저는 팀원을 설득하기 위해 우선 저희가 만든 회사는 코로나19로 사람들이 타인과 함께하고 싶은 욕구가 증가했음을 노린 것임을 상기시켰습니다. 그러므로 단순히 캐릭터와 걷는 기능은 저희의 콘셉트와 맞지 않으며, 되려 </a:t>
            </a:r>
            <a:r>
              <a:rPr u="sng" b="1" sz="1200">
                <a:solidFill>
                  <a:srgbClr val="000000"/>
                </a:solidFill>
                <a:latin typeface="맑은 고딕"/>
              </a:rPr>
              <a:t>(2)난잡해질 수 있을 것 같다고 말했습니다. 하지만 해당 팀원이 생각한, 메타버스 캐릭터와 일체감을 느끼는 요소를 도입하는 것은 매우 긍정적이라고 생각했습니다. (3)그래서 차라리 착용자의 사진을 이용해 착용자를 닮은 캐릭터를 형성해주는 기능을 추가하는 것이 어떻냐는 의견을 냈습니다.</a:t>
            </a:r>
            <a:r>
              <a:rPr sz="1200">
                <a:solidFill>
                  <a:srgbClr val="000000"/>
                </a:solidFill>
                <a:latin typeface="맑은 고딕"/>
              </a:rPr>
              <a:t> 팀원들도 이에 대해 동의했고, 이에 대해 논의함으로써 착용자가 경쟁을 통해 얻은 포인트로 캐릭터를 꾸미는 등 재밌는 기능을 추가할 수 있었습니다. 또한 일관된 콘셉트를 유지하며 과제를 성공적으로 수행할 수 있었으며, 이를 통해 좋은 성적을 거둘 수 있었습니다.이런 경험을 통해 저는 팀원과 의견이 맞지 않을 때, 함께 목표에 대한 이해를 일치시킨 뒤 이에 맞춰 설득하는 것이 효과적임을 깨달았습니다. 또한 일방적인 설득이 아닌, 상대의 아이디어에서 긍정적인 요소를 찾아 발전시키는 것이 협력의 핵심임을 배웠습니다.만약 입사 후 업무 중 갈등이 발생한다면, 업무의 목적에 대해 함께 논의함으로써 이해를 일치시키고, 이에 맞춰 절충안을 만들어나가도록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과제 수행 중 갈등 상황에서 목표를 상기시켜 해결했다고 했는데, 만약 팀원이 끝까지 의견을 굽히지 않았다면 어떻게 대응했을 것이라고 생각합니까?</a:t>
            </a:r>
            <a:br/>
            <a:r>
              <a:t>(2) 갈등 해결 과정에서 팀원의 아이디어를 발전시켰다고 했는데, 이후 다른 팀 프로젝트에서도 같은 접근 방식을 사용했나요? 그렇다면 어떻게 응용했는지 설명해 주세요.</a:t>
            </a:r>
            <a:br/>
            <a:r>
              <a:t>(3) 가상의 기업 과제에서 착용자의 사진을 사용하여 메타버스 캐릭터를 형성하는 아이디어를 냈는데, 이 아이디어의 장기적인 시장성은 어떻게 평가하십니까?</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[포괄적 역량을 가진 최고의 마케팅 전문가] 입사 후 쳇츠런 비전을 달성하는 마케팅 전문가로 성장하겠습니다. 목표를 달성하기 위해 추진력과 데이터 분석 역량 등 포괄적인 역량을 가져야 한다고 생각합니다. 현재 갖고 있는 역량을 마사회와 그 기반 법령에 맞춰 재개발하고, 선배 직원의 노하우 및 업무 경험을 통해 마사회에 필요한 역량은 개발하여 포괄적인 역량을 가진 전문 인력이 되겠습니다. OO 공단에서 홍보 담당으로 근무하며 최선의 목표 달성을 위해 추진력을 발휘하였습니다. </a:t>
            </a:r>
            <a:r>
              <a:rPr u="sng" b="1" sz="1200">
                <a:solidFill>
                  <a:srgbClr val="000000"/>
                </a:solidFill>
                <a:latin typeface="맑은 고딕"/>
              </a:rPr>
              <a:t>(1)의료 패널을 모집하던 중 목표치가 늘어 짧은 시간에 패널을 대폭 추가 모집해야 했습니다. 우선, 평소 OO공단 업무에 협조적인 병원 명단을 확보하고, 이 명단을 바탕으로 병원 간 동선과 환자가 적은 시간 등을 파악해 약속을 잡았습니다.</a:t>
            </a:r>
            <a:r>
              <a:rPr sz="1200">
                <a:solidFill>
                  <a:srgbClr val="000000"/>
                </a:solidFill>
                <a:latin typeface="맑은 고딕"/>
              </a:rPr>
              <a:t> 부서장이 직접 병원을 방문하여 패널 참여를 유도한 결과 권역에서 가장 많은 패널을 확보한 지사가 되었습니다. 입사 후 마사회 사업과 관련한 법률 역량과 사업 환경 등을 다양하게 학습하고 이를 바탕으로 전문성 있게 추진력을 발휘하겠습니다. </a:t>
            </a:r>
            <a:r>
              <a:rPr u="sng" b="1" sz="1200">
                <a:solidFill>
                  <a:srgbClr val="000000"/>
                </a:solidFill>
                <a:latin typeface="맑은 고딕"/>
              </a:rPr>
              <a:t>(2)발매, 온라인 경마 등 경마 현안이나 공원 사업, 마케팅 등 다양한 마사회 사업 중 어떤 일을 맡아도 조직 목표에 이바지하는 사원이 되고 싶습니다.</a:t>
            </a:r>
            <a:r>
              <a:rPr sz="1200">
                <a:solidFill>
                  <a:srgbClr val="000000"/>
                </a:solidFill>
                <a:latin typeface="맑은 고딕"/>
              </a:rPr>
              <a:t> 또한, 빅데이터 데이터 관련 학문을 전공하며 여러 가지 데이터를 분석해 본 경험을 갖고 있습니다. </a:t>
            </a:r>
            <a:r>
              <a:rPr u="sng" b="1" sz="1200">
                <a:solidFill>
                  <a:srgbClr val="000000"/>
                </a:solidFill>
                <a:latin typeface="맑은 고딕"/>
              </a:rPr>
              <a:t>(3)일례로 무더위 쉼터의 현황과 새로운 무더위 쉼터 입지를 선정하는 프로젝트 중 위치, 기온 등 다양한 데이터를 분석하여 보호 사각지대를 파악하고 온열질환자를 최소화할 수 있는 무더위 쉼터 입지를 도출하였습니다.</a:t>
            </a:r>
            <a:r>
              <a:rPr sz="1200">
                <a:solidFill>
                  <a:srgbClr val="000000"/>
                </a:solidFill>
                <a:latin typeface="맑은 고딕"/>
              </a:rPr>
              <a:t> 이러한 경험과 역량을 활용하여 고객 데이터와 대외 환경 자료 등을 분석해 새로운 시설이나 그 위치 등을 정할 때 객관적이고 효율적인 의사결정을 할 수 있도록 노력하겠습니다. 또한, 이전에 미처 발견하지 못했던 새로운 고객층을 찾아내는 마케팅 전략으로 조직의 지속가능성을 높이는데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추진력을 발휘하여 OO 공단에서 목표를 달성했다고 했습니다. 만약, 병원들이 협조적이지 않았다면 어떤 대안을 생각해볼 수 있었을까요?</a:t>
            </a:r>
            <a:br/>
            <a:r>
              <a:t>(2) 다양한 마사회 사업을 맡고 싶다고 했습니다. 지원자가 특히 관심 있는 사업이 있다면 그 이유와 함께 설명해 주실 수 있나요?</a:t>
            </a:r>
            <a:br/>
            <a:r>
              <a:t>(3) 지원자는 빅데이터 분석 경험을 통해 무더위 쉼터의 최적 입지를 선정했다고 했습니다. 만약 분석 결과가 지역 주민의 의견과 다를 경우, 어떻게 조율할 계획입니까?</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[적극적인 소통과 예방조치로 보안감사 통과] OO공단에서 총무 및 사옥 관리 담당자로 근무하던 중 다른 부서와 협력에 어려움을 겪었으나 이를 극복한 경험이 있습니다. 업무를 맡은 지 6개월 만에 종합감사를 받게 되어 사전 준비와 사옥 관리에 대한 보안 점검을 대비해야 했습니다. 3년 간의 사옥 보안 상태를 점검한 결과, 최종 퇴청 직원이 보안점검 사항을 준수하지 않는 문제가 반복해서 일어났고, 지난 2년간 보안 관련 문제가 꾸준히 발생했지만 보완되지 않았다는 것을 알게 되었습니다. </a:t>
            </a:r>
            <a:r>
              <a:rPr u="sng" b="1" sz="1200">
                <a:solidFill>
                  <a:srgbClr val="000000"/>
                </a:solidFill>
                <a:latin typeface="맑은 고딕"/>
              </a:rPr>
              <a:t>(1)이를 해결하려면 전사적 협조를 이끌어내야 했지만, 반복해서 협조 요청을 해도 개선되지 않아 어려움을 겪었습니다. 월별 정기 교육 시간을 활용해 자주 발생하는 보안 점검 문제와 감사사례를 안내하였습니다.</a:t>
            </a:r>
            <a:r>
              <a:rPr sz="1200">
                <a:solidFill>
                  <a:srgbClr val="000000"/>
                </a:solidFill>
                <a:latin typeface="맑은 고딕"/>
              </a:rPr>
              <a:t> 이를 통해 대부분 직원들이 그동안 보안조치 미 준수와 그 처분에 대해 잘 알지 못했고 경각심이 없었다는 것을 알게 되었고, 이를 보완하면 협력을 이끌어낼 수 있다는 확신이 들었습니다. 그래서 자주 실수가 발생하는 장소인 보안 장치 앞에 안내문을 부착하고, </a:t>
            </a:r>
            <a:r>
              <a:rPr u="sng" b="1" sz="1200">
                <a:solidFill>
                  <a:srgbClr val="000000"/>
                </a:solidFill>
                <a:latin typeface="맑은 고딕"/>
              </a:rPr>
              <a:t>(2)보안 시스템의 작동 방식을 이해하지 못해서 발생하는 실수가 생기지 않도록 조치하였습니다.</a:t>
            </a:r>
            <a:r>
              <a:rPr sz="1200">
                <a:solidFill>
                  <a:srgbClr val="000000"/>
                </a:solidFill>
                <a:latin typeface="맑은 고딕"/>
              </a:rPr>
              <a:t> 최종퇴청자를 파악하지 않아 보안점검 자체를 미시행하는 사례는 가장 치명적인 실수이지만 꽤 자주 발생하는 실수였습니다. 이런 사례가 발생하지 않도록 층별로 최종퇴청자를 기록하는 게시판을 설치하고 보안 안내문을 함께 실어 실수를 줄이도록 하였습니다. 보안의식이 높아져 자체 보안 점검에도 문제가 발생하지 않았습니다. 타부서에서도 자체 보안점검 순번을 정하는 등 실수가 반복되지 않도록 협력하는 모습도 나타났습니다. </a:t>
            </a:r>
            <a:r>
              <a:rPr u="sng" b="1" sz="1200">
                <a:solidFill>
                  <a:srgbClr val="000000"/>
                </a:solidFill>
                <a:latin typeface="맑은 고딕"/>
              </a:rPr>
              <a:t>(3)사옥 담당 핫라인을 설치해 사옥 보안 문제 발생시 빠르게 대응할 수 있도록 보안 체계를 정비하였습니다.</a:t>
            </a:r>
            <a:r>
              <a:rPr sz="1200">
                <a:solidFill>
                  <a:srgbClr val="000000"/>
                </a:solidFill>
                <a:latin typeface="맑은 고딕"/>
              </a:rPr>
              <a:t> 그 결과, 실제 감사 기간 중 기습적으로 실시한 보안점검에서도 어떠한 지적사항도 나오지 않았습니다. 이후 감사인에게 우수한 점검상태, 보안대책 및 수감태도 등을 들어 우수 수감인으로 선정되기도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보안 점검 문제를 해결하기 위해 전사적 협조를 이끌어냈다고 하셨습니다. 만약 반복된 협조 요청에도 변화가 없었다면, 다른 해결 방법을 어떻게 모색했을 것 같습니까?</a:t>
            </a:r>
            <a:br/>
            <a:r>
              <a:t>(2) 보안 시스템 작동 방식을 이해하지 못해서 실수가 발생했다고 했습니다. 이러한 상황에서 지원자는 어떤 방식으로 직원들이 보다 쉽게 이해할 수 있도록 도울 수 있을까요?</a:t>
            </a:r>
            <a:br/>
            <a:r>
              <a:t>(3) 사옥 보안 문제를 해결하기 위해 핫라인을 설치했다고 했습니다. 이 외에 추가적으로 고려하였던 다른 보안 관련 조치가 있었다면 무엇이 있었나요?</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2BA-04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판매마케팅 분야에서 사회공헌사업의 일환으로 지방자치단체와 협업하여 새로운 브랜드를 만들어 지역 경제를 활성화하는 데에 기여하고 싶습니다.교내의 축제 기간 동안 진행되는 카지노 행사의 딜러로 게임을 진행한 경험이 있습니다. 저는 카지노 딜러의 부대표로서, 게임 참여자들이 카지노에 참여함으로써 얻은 수익을 학교의 카지노 실습 수업의 원활한 진행과 카지노실의 유지, 보수를 위해 사용하도록 환원하는 방안을 대표에게 건의하였습니다. 이전까지 카지노 행사로 벌어들인 수익은 딜러에게 배분하거나, 딜러들의 멤버십 트레이닝과 뒤풀이 비용으로 사용되는 경우가 대부분이었으나, 카지노 실습 수업을 수강하였을 당시 알게 되었던 열악했던 수업 환경을 개선하고자 이러한 건의사항을 제안하였습니다. </a:t>
            </a:r>
            <a:r>
              <a:rPr u="sng" b="1" sz="1200">
                <a:solidFill>
                  <a:srgbClr val="000000"/>
                </a:solidFill>
                <a:latin typeface="맑은 고딕"/>
              </a:rPr>
              <a:t>(1)결국 건의사항이 일부 수용되어 기존보다 여러 종류의 게임 테이블이 카지노실에 구비되었으며 카드나 칩과 같은 게임 도구도 보완되었습니다.</a:t>
            </a:r>
            <a:r>
              <a:rPr sz="1200">
                <a:solidFill>
                  <a:srgbClr val="000000"/>
                </a:solidFill>
                <a:latin typeface="맑은 고딕"/>
              </a:rPr>
              <a:t> 이로써 저는 수익을 조직에 환원하는 것으로 자신이 속한 공동체의 선순환 체계를 구축할 수 있음을 깨닫게 되었습니다.</a:t>
            </a:r>
            <a:r>
              <a:rPr u="sng" b="1" sz="1200">
                <a:solidFill>
                  <a:srgbClr val="000000"/>
                </a:solidFill>
                <a:latin typeface="맑은 고딕"/>
              </a:rPr>
              <a:t>(2)학부생 시절에 마케팅 수업과 팀 프로젝트들을 통하여 마케팅 전략과 서비스 접점, STP 과정, 수요예측기법 등을 학습했습니다.</a:t>
            </a:r>
            <a:r>
              <a:rPr sz="1200">
                <a:solidFill>
                  <a:srgbClr val="000000"/>
                </a:solidFill>
                <a:latin typeface="맑은 고딕"/>
              </a:rPr>
              <a:t> 데이터 분석 자격증도 취득하여 고객관계관리를 위한 고객 데이터 분석에 필요한 역량을 지니고 있습니다.이러한 경험과 직무역량을 바탕으로 한국마사회의 수익 일부분을 건전하고 효율적으로 사용하기 위하여 지역 축제와 협업하여 승마 체험을 할 수 있는 경험을 제공하는 등의 방법으로 시민들에게 한국마사회의 인지도를 높이는 데에 기여하고 싶습니다. 경마장 인근의 지방자치단체의 특산물이나 유명 먹거리를 말과 결합하여 새로운 브랜드를 출시하거나, 렛츠런파크 부산경남의 말 테마파크와 유사한 테마파크들을 조성하여 지역 일자리 창출과 경제 활성화에 도움이 되는 직원이 되고자 합니다. 한국마사회의 전략 방향 중 하나인 </a:t>
            </a:r>
            <a:r>
              <a:rPr u="sng" b="1" sz="1200">
                <a:solidFill>
                  <a:srgbClr val="000000"/>
                </a:solidFill>
                <a:latin typeface="맑은 고딕"/>
              </a:rPr>
              <a:t>(3)국민이 행복한 여가문화 조성을 위한 지역사회 기반의 상생협력을 강화하는 데 보탬이 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카지노 행사 수익의 환원 방안을 제안했습니다. 만약 이 방안이 전혀 수용되지 않았다면, 지원자는 어떤 대안을 마련했을 것 같습니까?</a:t>
            </a:r>
            <a:br/>
            <a:r>
              <a:t>(2) 마케팅 과목에서 배운 이론을 현장에 적용할 때 가장 중점을 둘 요소는 무엇이며, 이는 어떤 이유 때문입니까?</a:t>
            </a:r>
            <a:br/>
            <a:r>
              <a:t>(3) 한국마사회의 전략 방향 중 하나가 '국민이 행복한 여가문화 조성'입니다. 이 목표를 달성하는 구체적이고 참신한 다른 아이디어가 있다면 무엇인지 설명해 주세요.</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1AA-06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[고령 인구에 활력을 주는 사업 개발] 고령 민원인 응대 경험, 학우 복지증진 사업 실행 경험을 바탕으로 고령인구 맞춤형 사업을 더욱 발전시키고 싶습니다. 관공서의 민원창구에서 근무하던 당시, 다수의 노령층 민원인에 대한 상담 및 민원 응대 경험이 있습니다. 현재 대한민국의 평균 수명이 높아지고 있고 내방하셨던 대다수의 노령층이 일상생활에서 색다른 경험을 할 기회가 적음을 알게 되었습니다. 그에 따라 사회적 상호 작용의 기회도 적어지고 있는 상황입니다. 노령층의 참여가 가능한 관련 사업을 알아보던 중 '힐링승마 지원사업'에 대하여 알게 되었습니다. 그중에서도 특히 시니어층을 위한 '실버 힐링승마 프로그램'에 관심을 가지게 되었습니다. </a:t>
            </a:r>
            <a:r>
              <a:rPr u="sng" b="1" sz="1200">
                <a:solidFill>
                  <a:srgbClr val="000000"/>
                </a:solidFill>
                <a:latin typeface="맑은 고딕"/>
              </a:rPr>
              <a:t>(1)실버 힐링승마 프로그램을 기존의 힐링승마 지원사업이 시행되는 승마시설로의 점진적 확대를 시행함으로써</a:t>
            </a:r>
            <a:r>
              <a:rPr sz="1200">
                <a:solidFill>
                  <a:srgbClr val="000000"/>
                </a:solidFill>
                <a:latin typeface="맑은 고딕"/>
              </a:rPr>
              <a:t> 말산업을 통한 사회공헌에 기여하고자 합니다. </a:t>
            </a:r>
            <a:r>
              <a:rPr u="sng" b="1" sz="1200">
                <a:solidFill>
                  <a:srgbClr val="000000"/>
                </a:solidFill>
                <a:latin typeface="맑은 고딕"/>
              </a:rPr>
              <a:t>(2)학창시절에 학생회 복지팀장으로 활동하며 학우들의 복지증진을 위한 모니터링 실시 및 복지사업을 기획하고 실행하였습니다.</a:t>
            </a:r>
            <a:r>
              <a:rPr sz="1200">
                <a:solidFill>
                  <a:srgbClr val="000000"/>
                </a:solidFill>
                <a:latin typeface="맑은 고딕"/>
              </a:rPr>
              <a:t> 사업 실행 결과와 학우들의 참여도를 보고서로 작성하고 홍보 자료로 제작하였습니다. 이를 바탕으로 현재 시범사업으로 운영 중인 실버 힐링승마 프로그램의 확대 시행을 기획하고 싶습니다. </a:t>
            </a:r>
            <a:r>
              <a:rPr u="sng" b="1" sz="1200">
                <a:solidFill>
                  <a:srgbClr val="000000"/>
                </a:solidFill>
                <a:latin typeface="맑은 고딕"/>
              </a:rPr>
              <a:t>(3)노령층의 경우 새로운 도전에 대한 두려움을 가지고 선뜻 참여에 나서지 못하는 경우도 있을 것입니다.</a:t>
            </a:r>
            <a:r>
              <a:rPr sz="1200">
                <a:solidFill>
                  <a:srgbClr val="000000"/>
                </a:solidFill>
                <a:latin typeface="맑은 고딕"/>
              </a:rPr>
              <a:t> 따라서 프로그램 시행 전 사전 설문조사, 시행 과정에서의 주기적인 반응 모니터링을 실시하겠습니다. 또한, 그 결과를 바탕으로 프로그램의 신체적·사회적 효과를 분석하여 홍보물로 제작한다면 참여도를 높이고 프로그램의 효과를 더욱 극대화할 수 있을 것입니다. 행사 계획 및 실행 등 경영지원 능력, 홍보 콘텐츠 제작 능력 등을 더욱 발전시켜 한국마사회의 사회적 가치 실현과 말산업 활성화에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실버 힐링승마 프로그램을 확대 시행하려는 과정에서 예상치 못한 문제에 직면하게 된다면, 지원자는 어떻게 대처할 계획입니까?</a:t>
            </a:r>
            <a:br/>
            <a:r>
              <a:t>(2) 학우 복지증진 사업을 진행하면서 직면한 가장 큰 도전은 무엇이었으며, 이를 어떻게 극복했는지 설명해 주세요.</a:t>
            </a:r>
            <a:br/>
            <a:r>
              <a:t>(3) 노령층의 참여를 적극적으로 독려하기 위해 어떤 창의적인 방법을 제안하겠습니까?</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2BA-04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외국인 1명과 함께 교내 팀 프로젝트를 수행한 경험이 있습니다. 그룹만의 가상의 호텔을 만들어 그 사업을 구체화하는 활동으로 자신과 조원의 생각을 합쳐 자연스러우면서도 경제성이 있는 숙박시설을 구상하는 활동이었습니다. 그러나 의사소통의 어려움과 서로의 관점의 차이로 인해 호텔의 소재지와 타깃 고객층을 결정하는 과정에서 갈등이 발생하였습니다. 저는 최근의 트렌드에 발맞추어 직장인들을 대상으로 워케이션을 제공하는 호텔을 지방의 휴양지나 관광지에 건설하는 입장이었습니다. 반면, 외국인 팀원은 서울에 관광을 목적으로 방문하는 내, 외국인들을 타깃 대상으로 하여 관광호텔을 서울 도심지에 세우는 것이 바람직하다고 주장하였습니다. </a:t>
            </a:r>
            <a:r>
              <a:rPr u="sng" b="1" sz="1200">
                <a:solidFill>
                  <a:srgbClr val="000000"/>
                </a:solidFill>
                <a:latin typeface="맑은 고딕"/>
              </a:rPr>
              <a:t>(1)(2)비대면으로 진행되는 회의와 서로의 국적이 다름으로써 발생하는 의사소통의 한계가 있음을 느끼고 저는 원활한 소통을 목적으로 그에게 매주 대면 회의를 진행하는 것을 요청하였습</a:t>
            </a:r>
            <a:r>
              <a:rPr sz="1200">
                <a:solidFill>
                  <a:srgbClr val="000000"/>
                </a:solidFill>
                <a:latin typeface="맑은 고딕"/>
              </a:rPr>
              <a:t>니다. 또한 실제 활동을 함으로써 얻을 수 있는 지식이 중요하다고 판단되어 저희가 프로젝트에서 구상한 호텔과 유사하다고 생각하는 유명 관광 호텔을 선정하여 답사 활동을 하였습니다.대면 접촉 활동과 함께 공통의 경험을 쌓음으로써 서로 느꼈던 점들을 프로젝트에 녹여내도록 노력하였고 최종적으로 </a:t>
            </a:r>
            <a:r>
              <a:rPr u="sng" b="1" sz="1200">
                <a:solidFill>
                  <a:srgbClr val="000000"/>
                </a:solidFill>
                <a:latin typeface="맑은 고딕"/>
              </a:rPr>
              <a:t>(3)각자의 최초 의견을 적절히 융합하여 북한산 자락에 위치한 관광 및 워케이션 호텔을 프로젝트 안으로 결정하였습니다.</a:t>
            </a:r>
            <a:r>
              <a:rPr sz="1200">
                <a:solidFill>
                  <a:srgbClr val="000000"/>
                </a:solidFill>
                <a:latin typeface="맑은 고딕"/>
              </a:rPr>
              <a:t> 이후에는 호텔의 부대시설, 서비스 내용, 경쟁자 분석 등 세부적인 사항을 전보다 수월하게 결정할 수 있었으며, 결과적으로 교수님께 현실성과 수익성이 모두 높다는 긍정적인 피드백을 받을 수 있었습니다.입사 후에 타인과 소통이나 협력의 어려움이 발생한다면 이와 같은 경험을 교훈 삼아 상대방의 의견을 포용하고 수용할 수 있도록 노력하겠습니다. 또한 통합적 협상을 통하여 서로의 의견이 모두 존중되고 융합되어 한 층 더 나은 해결책을 제시할 수 있도록 적극적인 자세를 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프로젝트에서 의사소통의 어려움을 극복하는 과정에서 가장 중요하다고 느꼈던 전략은 무엇이며, 이를 통해 배운 교훈은 무엇입니까?</a:t>
            </a:r>
            <a:br/>
            <a:r>
              <a:t>(2) 프로젝트 진행 중 팀원과 갈등이 발생했을 때 '대면 회의' 외에 고려했던 다른 해결책은 무엇인지 설명해주세요.</a:t>
            </a:r>
            <a:br/>
            <a:r>
              <a:t>(3) 최종 프로젝트에서 현실성과 수익성을 높이는 데 기여한 본인의 결정적 역할은 무엇이라 생각합니까?</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2BA-05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 사업의 건전성을 강화하고, 이를 통해 고객들의 부정적인 인식을 개선하고 싶습니다. 신규 고객을 유입시키는 효과적인 마케팅 전략을 적용하여 한국마사회의 지속 가능한 성장에 기여하고자 합니다. 제가 경마, 경정 사업장에서 근무하며 얻은 경험은 이러한 목표를 갖는 계기가 되었습니다. 이때, 경주권을 오프라인으로 구매하는 고객들이 여러 창구를 이용하여 1회 구매 한도를 초과하는 모습을 볼 수 있었습니다. 이 문제는 고객들이 신고하거나 적발되는 경우에만 제재할 수 있었으며, 경주일에는 너무 많은 고객이 몰려 이를 감시하기 어려웠습니다. </a:t>
            </a:r>
            <a:r>
              <a:rPr u="sng" b="1" sz="1200">
                <a:solidFill>
                  <a:srgbClr val="000000"/>
                </a:solidFill>
                <a:latin typeface="맑은 고딕"/>
              </a:rPr>
              <a:t>(1)그러나 2024년부터 시행 중인 온라인 마권 발매 애플리케이션인 '더비 온'을 적극 활용하면 실명 거래제를 확대하여 한도 초과 구매를 효과적으로 막을 수 있을 것입니다.</a:t>
            </a:r>
            <a:r>
              <a:rPr sz="1200">
                <a:solidFill>
                  <a:srgbClr val="000000"/>
                </a:solidFill>
                <a:latin typeface="맑은 고딕"/>
              </a:rPr>
              <a:t>하지만, 더비 온 애플리케이션에는 고객들이 불편함을 느낄만한 제약 사항이 있다는 한계가 있습니다. 1회 구매 한도 5만원, 아이폰 사용 불가 등의 문제로 인해 </a:t>
            </a:r>
            <a:r>
              <a:rPr u="sng" b="1" sz="1200">
                <a:solidFill>
                  <a:srgbClr val="000000"/>
                </a:solidFill>
                <a:latin typeface="맑은 고딕"/>
              </a:rPr>
              <a:t>(2)젊은 고객층의 유입이 제한적이고, 고령층 고객의 경우 지문인식에 어려움을 겪는 경우가 많습니다. 이러한 문제를 해결하기 위해 사용자의 편의를 고려한 앱 개선 방안을 마련하는 것이 중요하다고 생각합니다.</a:t>
            </a:r>
            <a:r>
              <a:rPr sz="1200">
                <a:solidFill>
                  <a:srgbClr val="000000"/>
                </a:solidFill>
                <a:latin typeface="맑은 고딕"/>
              </a:rPr>
              <a:t> 입사한다면, 더비 온의 확장이 경마 사업의 건전화와 수익화 모두에 효과적인 방안임을 적극적으로 어필하며, 실질적인 개선책을 제시하고 경마 사업의 성장에 기여하고 싶습니다.또한, 경마 사업의 지속적인 성장을 위해서는 고객의 욕구를 파악하고, 맞춤형 마케팅 전략을 수립하는 것이 중요합니다. 현재 경주사업장을 이용하는 고객들은 주로 고령층이기에, 2040세대의 진입장벽이 높은 상황입니다. 실제로 경정장을 이용하는 20대 고객들 역시 경정장에서 좀 더 편안하게 즐길 수 있는 공간이 있으면 좋겠다는 의견이 많았고, 한국마사회의 장외지점을 이용하시는 고객들 역시도 이와 유사한 의견을 제시했습니다. 저는 이러한 경험을 바탕으로, </a:t>
            </a:r>
            <a:r>
              <a:rPr u="sng" b="1" sz="1200">
                <a:solidFill>
                  <a:srgbClr val="000000"/>
                </a:solidFill>
                <a:latin typeface="맑은 고딕"/>
              </a:rPr>
              <a:t>(3)고객의 욕구에 맞는 마케팅 전략을 수립하여 적극적으로 신규고객을 유입하고자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'더비 온' 애플리케이션 개선에 관하여 구상한 방안을 실제로 실행에 옮긴다면, 예상되는 주된 장애물은 무엇이며, 이를 어떻게 극복할 계획인지 설명해 주시겠습니까?</a:t>
            </a:r>
            <a:br/>
            <a:r>
              <a:t>(2) 젊은 고객층과 고령층 고객층의 요구가 다를 수 있는데, 이 둘을 동시에 만족시킬 수 있는 전략은 무엇이라고 생각하십니까?</a:t>
            </a:r>
            <a:br/>
            <a:r>
              <a:t>(3) 고객의 욕구를 파악하여 맞춤형 마케팅 전략을 수립하는 과정에서 지원자가 어떤 조사 방법이나 도구를 활용할 계획인지 이야기해 주시겠습니까?</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2BA-05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공공기관에서 근무하며 관점의 차이로 협업에 어려움이 있었지만 원만하게 조정했던 경험이 있습니다. 사업장을 이용하시는 고객들은 대부분 고령층이었기 때문에, 사업장을 이용하기 위해 필요한 애플리케이션 사용을 어려워했습니다. 이때, 저는 고객의 어려움을 먼저 파악하고 돕는 것이 제 역할이라고 생각하여 이용을 어려워하는 고객들께 다가가 애플리케이션 설치, 입장권 구매 등의 업무를 제가 대신 수행했습니다. 하지만 다른 동료는 모든 고객에게 도움을 줄 경우 차후에도 고객들이 혼자 애플리케이션을 사용하지 못해 계속 똑같은 요청을 받게 될 것이라며 제지를 가했습니다. 해당 </a:t>
            </a:r>
            <a:r>
              <a:rPr u="sng" b="1" sz="1200">
                <a:solidFill>
                  <a:srgbClr val="000000"/>
                </a:solidFill>
                <a:latin typeface="맑은 고딕"/>
              </a:rPr>
              <a:t>(1)동료는 고객들이 혼자 할 수 있게 방법만 알려주라는 의견을 고수하였기에 저와 원활한 협업이 어려웠습니다.</a:t>
            </a:r>
            <a:r>
              <a:rPr sz="1200">
                <a:solidFill>
                  <a:srgbClr val="000000"/>
                </a:solidFill>
                <a:latin typeface="맑은 고딕"/>
              </a:rPr>
              <a:t> 저는 입사한 지 얼마 안 된 상황이었기에 조언을 받아들이고 업무수행 방식을 수정했습니다. 하지만 방법만 알려주는 서비스는 고객의 어려움을 해결하지 못했고, 불만을 표시하는 고객은 점점 더 많아졌습니다. </a:t>
            </a:r>
            <a:r>
              <a:rPr u="sng" b="1" sz="1200">
                <a:solidFill>
                  <a:srgbClr val="000000"/>
                </a:solidFill>
                <a:latin typeface="맑은 고딕"/>
              </a:rPr>
              <a:t>(2)저는 문제를 해결하기 위해서는 동료와 제 관점을 절충하는 것이 필요하다고 생각했습니다.</a:t>
            </a:r>
            <a:r>
              <a:rPr sz="1200">
                <a:solidFill>
                  <a:srgbClr val="000000"/>
                </a:solidFill>
                <a:latin typeface="맑은 고딕"/>
              </a:rPr>
              <a:t> 이에 고객들이 요청하는 업무를 단순히 대신해 드리는 것이 아니라, 고객들이 필요한 정보를 찾기 위해서는 어떤 버튼을 누르면 되는지, 그리고 어떤 절차를 통해 입장권을 구매할 수 있는지 등을 대신 해드리며 설명을 함께 해드렸습니다. 물론 처음 고객들은 사용법을 가르쳐드려도 적극적으로 배울 의지를 보이지 않았습니다. 하지만 자주 오시는 고객들께 지속해서 설명을 해드리니 그 후에는 기본적인 기능을 원활하게 사용할 수 있을 정도로 발전하였습니다. 이러한 방법을 적용한 후 고객들이 설명에 만족하여 기본적인 애플리케이션 업무를 부탁하는 빈도가 줄었고, 그로 인해 저희는 주어진 업무에 더욱 집중할 수 있었습니다. 저는 이를 바탕으로 해당 업무에 대해 동료와 다시 논의한 후, 개선된 방안으로 업무를 수행하기로 합의할 수 있었습니다. </a:t>
            </a:r>
            <a:r>
              <a:rPr u="sng" b="1" sz="1200">
                <a:solidFill>
                  <a:srgbClr val="000000"/>
                </a:solidFill>
                <a:latin typeface="맑은 고딕"/>
              </a:rPr>
              <a:t>(3)입사 후에도 동료와 존중하며 협업하고 이를 통해 발전하는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동료와의 의견 차이를 어떻게 조정하면 더 빠르게 합의에 이를 수 있었다고 생각하십니까?</a:t>
            </a:r>
            <a:br/>
            <a:r>
              <a:t>(2) 문제를 해결하기 위해서는 관점을 절충하는 것이 필요하다고 하셨는데, 이 과정에서 지원자가 가장 중요하게 고려한 점은 무엇이었는지 말씀해 주시겠습니까?</a:t>
            </a:r>
            <a:br/>
            <a:r>
              <a:t>(3) 미래에 유사한 상황이 발생했을 때, 지원자는 이전과 다른 접근 방식을 시도할 용의가 있으신가요? 있다면 어떤 방식으로 접근할 계획인지 설명해 주시겠습니까?</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2BA-06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목표는 한국마사회가 가족 단위와 젊은 세대를 비롯한 폭넓은 고객층에게 ‘건전하고 즐거운 레저·문화 공간’으로 자리 잡는 것입니다. </a:t>
            </a:r>
            <a:r>
              <a:rPr u="sng" b="1" sz="1200">
                <a:solidFill>
                  <a:srgbClr val="000000"/>
                </a:solidFill>
                <a:latin typeface="맑은 고딕"/>
              </a:rPr>
              <a:t>(1)이를 위해 젊은 층과 가족 방문율을 높이고, SNS 및 체험형 마케팅을 활용해 마사회의 브랜드 인지도를 강화하는 것을 입사 후 최우선 과제로 삼겠습니다.</a:t>
            </a:r>
            <a:r>
              <a:rPr sz="1200">
                <a:solidFill>
                  <a:srgbClr val="000000"/>
                </a:solidFill>
                <a:latin typeface="맑은 고딕"/>
              </a:rPr>
              <a:t>과거 인턴으로 근무하며, 회사에서 출시한 맥주 홍보 프로젝트를 맡았는데, 광고 예산이 적고 가격이 높아 초기 판매량이 저조했습니다. </a:t>
            </a:r>
            <a:r>
              <a:rPr u="sng" b="1" sz="1200">
                <a:solidFill>
                  <a:srgbClr val="000000"/>
                </a:solidFill>
                <a:latin typeface="맑은 고딕"/>
              </a:rPr>
              <a:t>(2)이를 해결하고자 편의점 현장 근무를 자청해 고객 동선을 세심히 살펴본 끝에, 여행객이 주 고객이고, 냉장고 앞에서 망설이는 시간이 길다는 점을 파악했습니다.</a:t>
            </a:r>
            <a:r>
              <a:rPr sz="1200">
                <a:solidFill>
                  <a:srgbClr val="000000"/>
                </a:solidFill>
                <a:latin typeface="맑은 고딕"/>
              </a:rPr>
              <a:t> 이를 토대로 기차에서 시원하게 맥주를 마시는 이미지를 담은 POP 광고를 기획하고, 매대 배치 역시 고객 눈높이에 맞춰 조정했습니다. 그 결과, 한 달 만에 판매량이 세 배 이상 증가하며 현장 조사가 매출과 브랜드 인지도를 높이는 핵심 요소임을 확인할 수 있었습니다.마사회에서도 이 같은 현장 중심의 접근법을 적용하여, 경마장과 승마 체험 시설에서 방문객의 이동 경로, 흥미 요소, 불편 사항을 체계적으로 분석하고 싶습니다. 특히, 젊은 세대와 가족 단위 고객은 체험과 SNS 공유에 익숙하기 때문에, 쉽고 재미있는 이벤트나 사진·영상 콘텐츠를 활용하면 재방문율과 고객 참여도를 더욱 높일 수 있습니다. 또한, 방문객 데이터를 활용한 마케팅 전략을 적용해, 지역 축제와 연계한 승마 체험 행사를 기획하고, 타깃층별 맞춤형 홍보 캠페인을 운영해 마사회의 브랜드 가치를 더욱 강화하겠습니다.</a:t>
            </a:r>
            <a:r>
              <a:rPr u="sng" b="1" sz="1200">
                <a:solidFill>
                  <a:srgbClr val="000000"/>
                </a:solidFill>
                <a:latin typeface="맑은 고딕"/>
              </a:rPr>
              <a:t>(3)결국 제가 이루고 싶은 궁극적인 목표는, 마사회의 활동이 경마를 넘어, 보다 풍부한 문화적 가치를 제공한다는 사실을 대중에게 분명히 알리는 것입니다.</a:t>
            </a:r>
            <a:r>
              <a:rPr sz="1200">
                <a:solidFill>
                  <a:srgbClr val="000000"/>
                </a:solidFill>
                <a:latin typeface="맑은 고딕"/>
              </a:rPr>
              <a:t> 맥주 홍보 프로젝트에서 익힌 현장 조사와 소비자 분석 능력, 실행력을 활용해, 공기업인 마사회가 사회적 책임과 매출 성과를 동시에 실현하는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젊은 층과 가족 방문율을 높이기 위해 다양한 마케팅 전략을 언급하셨습니다. 이러한 전략이 현실적으로 효과를 발휘하지 못했을 때, 어떤 대안을 고려할 수 있을까요?</a:t>
            </a:r>
            <a:br/>
            <a:r>
              <a:t>(2) 편의점 현장 근무 경험이 마사회에서 어떻게 응용될 수 있을지 구체적인 시나리오를 들어 설명해 주시겠습니까?</a:t>
            </a:r>
            <a:br/>
            <a:r>
              <a:t>(3) 마사회의 활동으로 대중에게 문화적 가치를 알리려는 목표를 위해 우선순위가 가장 높은 것은 무엇이며, 왜 그렇게 생각하시나요?</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2BA-06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도봉구청에서 마련한 언어문화 체험 행사를 기획할 때, 교수님과의 의견 차이로 소통에 어려움이 있었습니다. 교수님께서는 학술적 정보를 충실히 전달하는 데 집중하고자 하셨고, 저는 언어·문화 체험이라는 행사 취지에 맞춰 직접 체험 요소를 강화해야 한다고 보았습니다. 이로 인해 행사 준비 초기에 교수님과 학생들 간의 합의점이 쉽게 도출되지 않았습니다.</a:t>
            </a:r>
            <a:r>
              <a:rPr u="sng" b="1" sz="1200">
                <a:solidFill>
                  <a:srgbClr val="000000"/>
                </a:solidFill>
                <a:latin typeface="맑은 고딕"/>
              </a:rPr>
              <a:t>(1)저는 기획부장으로서, 교수님의 의견을 존중하면서도, 행사 이름 그대로 체험 중심을 살리는 방안을 구체적으로 제시했습니다.</a:t>
            </a:r>
            <a:r>
              <a:rPr sz="1200">
                <a:solidFill>
                  <a:srgbClr val="000000"/>
                </a:solidFill>
                <a:latin typeface="맑은 고딕"/>
              </a:rPr>
              <a:t> 전통 복장을 입고 인사를 배워볼 수 있는 부스를 운영하되, 교수님이 중요하게 여기는 언어·역사적 배경도 함께 안내하는 방식을 제안했습니다. 또한, 전통 춤 공연 모임을 초청해 행사 분위기를 살리고, 전통 음식 시식 코너를 추가해 학술성과 체험성을 절충하는 형태로 기획했습니다.이렇게 상호 간의 핵심 요구사항을 함께 반영한 결과, 교수님께서도 체험 프로그램의 필요성에 공감하셨고, 학생들 역시 행사 준비 전반에 더 적극적으로 참여하게 되었습니다. </a:t>
            </a:r>
            <a:r>
              <a:rPr u="sng" b="1" sz="1200">
                <a:solidFill>
                  <a:srgbClr val="000000"/>
                </a:solidFill>
                <a:latin typeface="맑은 고딕"/>
              </a:rPr>
              <a:t>(2)그 성과는 행사 이틀 동안 약 400명에 이르는 방문객을 유치하며 실감할 수 있었습니다.</a:t>
            </a:r>
            <a:r>
              <a:rPr sz="1200">
                <a:solidFill>
                  <a:srgbClr val="000000"/>
                </a:solidFill>
                <a:latin typeface="맑은 고딕"/>
              </a:rPr>
              <a:t> 당초 예상보다 훨씬 많은 인원이 부스를 찾아오면서, “직접 보고 듣고 맛보니 언어와 문화를 한층 깊이 이해하게 되었다”라는 호응이 이어졌고, 이는 행사 목적을 충실히 달성했다는 평가로 이어졌습니다.</a:t>
            </a:r>
            <a:r>
              <a:rPr u="sng" b="1" sz="1200">
                <a:solidFill>
                  <a:srgbClr val="000000"/>
                </a:solidFill>
                <a:latin typeface="맑은 고딕"/>
              </a:rPr>
              <a:t>(3)무엇보다 이 과정에서 제가 깨달은 점은, 상대방이 중요하게 여기는 부분을 먼저 파악하고, 그에 부합하는 실질적 대안을 마련해야 소통과 협력이 원활해진다는 사실이었습니다.</a:t>
            </a:r>
            <a:r>
              <a:rPr sz="1200">
                <a:solidFill>
                  <a:srgbClr val="000000"/>
                </a:solidFill>
                <a:latin typeface="맑은 고딕"/>
              </a:rPr>
              <a:t> 이후로는 어떤 협업 환경에서도 구체적인 실행안을 마련한 뒤 대화를 나누며, 서로의 입장을 조화롭게 수렴하는 방식을 실천하게 되었습니다. 이 경험을 바탕으로, 한국마사회에 입사하여 여러 부서와 이해관계자 간의 의견 차이를 조율하고, 조직의 목표를 성공적으로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교수님과의 의견 차이를 극복하기 위해 현장의 요구에 맞춘 구체적인 대안을 마련하셨습니다. 만약 이러한 대안들이 교수님의 반대에 부딪혔다면 어떤 설득 전략을 사용했을 것 같습니까?</a:t>
            </a:r>
            <a:br/>
            <a:r>
              <a:t>(2) 행사에서 방문객의 예상을 넘는 큰 성공을 이루셨다고 했습니다. 이후 방문객에게 남기고자 했던 가장 중요한 메시지는 무엇이었으며, 그렇게 생각한 이유는 무엇입니까?</a:t>
            </a:r>
            <a:br/>
            <a:r>
              <a:t>(3) 상대방이 중요하게 여기는 부분을 이해하는 것이 중요하다는 깨달음을 얻으셨습니다. 이러한 깨달음을 실제 협업에서 어떻게 적용할 계획이신가요?</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2BA-07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모든 경영 활동에서 고객 만족을 최우선으로 추구하고 있습니다. 이에 대해 지난해부터 시행된 온라인 마권발매는 고객 편의성 향상과 경마 건전화 입증을 동시에 실현하며 새로운 전환점을 만들어가고 있습니다. 뿐만 아니라, </a:t>
            </a:r>
            <a:r>
              <a:rPr u="sng" b="1" sz="1200">
                <a:solidFill>
                  <a:srgbClr val="000000"/>
                </a:solidFill>
                <a:latin typeface="맑은 고딕"/>
              </a:rPr>
              <a:t>(1)디지털 전환은 고객 데이터를 활용한 맞춤형 서비스 제공 가능성과 마케팅 효율성을 제고합니다.</a:t>
            </a:r>
            <a:r>
              <a:rPr sz="1200">
                <a:solidFill>
                  <a:srgbClr val="000000"/>
                </a:solidFill>
                <a:latin typeface="맑은 고딕"/>
              </a:rPr>
              <a:t> 이러한 점이 근거 기반의 고객 만족 실천을 지향하는 저의 업무 관심사에 부합한다고 생각하였습니다. 따라서 입사후 CS마케팅 운영 경험을 쌓아 한국마사회의 고객만족경영 전문가로 거듭나고자 합니다.해당 업무를 수행하기 위해서는 고객의 요구를 분석하고, 근거에 따라 기획하는 역량이 필수적입니다. 고객의 니즈를 파악하지 않고 진행되는 기획은 낭비를 초래하기 때문입니다. 저는 관련하여 재직 당시, 고객 요구 파악을 통해 제품을 기획하고 차별화된 성과를 낸 경험이 있습니다. 당시 기획의 목표는 유아 대상 학습 도서 시리즈를 개발하는 것이었습니다. 안정적인 수요가 보장된 만화 또는 인기 캐릭터를 활용하자는 의견도 있었지만, 타겟층과 제품 차별화를 고려하여 새로운 접근을 하고자 하였습니다. </a:t>
            </a:r>
            <a:r>
              <a:rPr u="sng" b="1" sz="1200">
                <a:solidFill>
                  <a:srgbClr val="000000"/>
                </a:solidFill>
                <a:latin typeface="맑은 고딕"/>
              </a:rPr>
              <a:t>(2)서점 트렌드 조사와 유관업체의 발행물 등을 분석하여 핵심 키워드를 발굴하였고</a:t>
            </a:r>
            <a:r>
              <a:rPr sz="1200">
                <a:solidFill>
                  <a:srgbClr val="000000"/>
                </a:solidFill>
                <a:latin typeface="맑은 고딕"/>
              </a:rPr>
              <a:t>, 그 과정에서 조사를 바탕으로 고객의 동향과 수요를 반영한 기획안을 작성하여 설득력을 얻을 수 있었습니다. 결과적으로 도서는 해당 분기 전략도서로 지정되었으며 출간 이후 우수출판 콘텐츠에 선정되는 등, 기존 자사 제품 대비 유의미한 매출 성과를 얻을 수 있었습니다.이와 같이 새로운 국면을 맞이한 한국마사회에 입사하게 된다면 더비온 데이터를 활용하여 고객군을 세분화하고 고객 맞춤형 서비스를 강화하겠습니다. 또한, 경마의 대중적 이미지 강화와 고객 다변화를 위해 디지털 마케팅을 추진하고, </a:t>
            </a:r>
            <a:r>
              <a:rPr u="sng" b="1" sz="1200">
                <a:solidFill>
                  <a:srgbClr val="000000"/>
                </a:solidFill>
                <a:latin typeface="맑은 고딕"/>
              </a:rPr>
              <a:t>(3)고객 경험을 개선하는 CS 프로그램을 운영하여 고객 충성도를 높이는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한국마사회에서 디지털 전환을 통한 고객 맞춤형 서비스 제공을 언급하셨는데, 예상치 못한 고객 데이터의 해석 오류가 발생했을 때 어떻게 대처하시겠습니까?</a:t>
            </a:r>
            <a:br/>
            <a:r>
              <a:t>(2) 재직 당시 유아 대상 학습 도서 시리즈 기획 경험에서, 만약 서점 트렌드와 고객 요구가 상충되는 경우 어떻게 우선순위를 정하셨습니까?</a:t>
            </a:r>
            <a:br/>
            <a:r>
              <a:t>(3) 한국마사회에 입사 후 고객 충성도를 높이기 위한 CS 프로그램 운영 계획을 가지고 계신데, 운영 중 예상치 못한 고객 불만이 발생했을 때, 어떻게 프로그램을 조정할 계획입니까?</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2BA-07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(1)타인과의 협업에서 어려움이 발생하는 까닭은 직무나 개인적 배경에 따라 같은 말이라도 해석이 달라질 수 있기 때문입니다. 이를 극복하기 위해서는 상대방의 관점을 이해하고 의미를 조율하는 과정이 필요합니다. 이와 관련하여 저는 효과적인 메시지 전달과 입장 차이</a:t>
            </a:r>
            <a:r>
              <a:rPr sz="1200">
                <a:solidFill>
                  <a:srgbClr val="000000"/>
                </a:solidFill>
                <a:latin typeface="맑은 고딕"/>
              </a:rPr>
              <a:t> 조정을 통해 협업을 원활히 이끌어낸 경험이 있습니다.저는 디자이너로서 일러스트를 발주하고 피드백하는 업무를 맡았습니다. 이 과정에서 다양한 기획 담당자들의 의견을 검토하고 종합하여 일러스트레이터 측에 전달하는 역할을 수행했습니다. 그러나 해당 과정에서 편집자가 반복적으로 동일한 수정 요구를 하는 상황이 발생하였습니다. 편집자는 수정 요청이 제대로 반영되지 않았다고 불만을 표출했고, 일러스트레이터는 요청대로 작업에 반영했다는 입장을 고수하면서 갈등이 점점 심화되고 업무의 진척이 더뎌졌습니다.이러한 상황에서 저는 문제 원인 분석을 통해 해결 방안을 모색했습니다. 시각적 작업물에 대한 수정 요청이 텍스트로 전달되는 과정에서 각자의 관점 차이로 해석상 오해가 발생한 것이 주요 원인이라고 판단했습니다. 원인이 된 텍스트 중심의 피드백 방식을 보완하고자 이미지 레퍼런스를 활용하기로 했습니다. 먼저, </a:t>
            </a:r>
            <a:r>
              <a:rPr u="sng" b="1" sz="1200">
                <a:solidFill>
                  <a:srgbClr val="000000"/>
                </a:solidFill>
                <a:latin typeface="맑은 고딕"/>
              </a:rPr>
              <a:t>(2)편집자와 협의하여 원하는 방향성을 시각적으로 정리한 후,</a:t>
            </a:r>
            <a:r>
              <a:rPr sz="1200">
                <a:solidFill>
                  <a:srgbClr val="000000"/>
                </a:solidFill>
                <a:latin typeface="맑은 고딕"/>
              </a:rPr>
              <a:t> 이를 바탕으로 일러스트레이터에게 수정 방향을 보다 명확하게 전달하였습니다.해당 조치로 피드백의 명확성과 전달력이 향상되었습니다. 또한 서로를 이해하게 되면서 불필요한 갈등이 줄어들었고, 업무 협의 과정이 원만해졌습니다. 결과적으로, 프로젝트가 계획된 일정대로 마무리될 수 있었고, 작업물의 완성도도 향상되었습니다. 이는 협업 과정에서 상대방의 직무와 입장을 이해하고 존중하며 소통하는 것의 중요성을 깨닫는 계기가 되었습니다. </a:t>
            </a:r>
            <a:r>
              <a:rPr u="sng" b="1" sz="1200">
                <a:solidFill>
                  <a:srgbClr val="000000"/>
                </a:solidFill>
                <a:latin typeface="맑은 고딕"/>
              </a:rPr>
              <a:t>(3)경험을 토대로 한국마사회에 입사하여서도 다양한 관점을 포용하고 상호간 이해를 제고하여 업무의 효율을 높이는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다양한 관점을 포용하며 협업을 원활히 이끌어낸 경험을 언급하셨는데, 만약 협업 과정에서 예기치 않은 새로운 관점이 심각한 갈등을 유발한다면 어떻게 대처하시겠습니까?</a:t>
            </a:r>
            <a:br/>
            <a:r>
              <a:t>(2) 편집자와 일러스트레이터 간의 갈등을 해결할 때 이미지 레퍼런스를 활용했다고 하셨습니다. 만약 이미지로도 전달이 명확하지 않을 경우, 또 다른 방식을 고려할 계획이 있습니까?</a:t>
            </a:r>
            <a:br/>
            <a:r>
              <a:t>(3) 입사 후 다양한 직무와의 협업에서 예상되는 큰 도전 과제가 있다면 무엇이며, 이를 어떻게 극복하실 계획입니까?</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2BA-08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[파트너십을 통해 성장하는 한국마사회] 한국마사회 판매마케팅 직무 입사 후, 저는 타 브랜드와의 파트너십을 적극적으로 추진하여 한국마사회의 브랜드 가치를 높이겠습니다. 브랜드 이미지가 좋거나 브랜드 친밀도가 높은 기업과 협업을 하게 된다면 그 이미지와 고객층을 자연스레 흡수할 수 있습니다. 한국마사회가 보유한 브랜드 가치를 활용해 최적의 협업 파트너를 선정하고, 공동 마케팅을 통해 새로운 고객층의 유입을 지속적으로 늘리겠습니다. 저는 대학 시절 팀원들과 함께 ‘펫 플로깅’이라는 대회를 개최하여 174명의 참가자를 모집하고, 13개 기업과 스폰서십을 체결한 경험이 있습니다. </a:t>
            </a:r>
            <a:r>
              <a:rPr u="sng" b="1" sz="1200">
                <a:solidFill>
                  <a:srgbClr val="000000"/>
                </a:solidFill>
                <a:latin typeface="맑은 고딕"/>
              </a:rPr>
              <a:t>(1)저는 대외협력팀에 소속되어 외부 기업으로부터 대회 상품을 후원받아오는 업무를 수행했으며, 실제 기업의 홍보팀과 협력하여 총 13개의 기업으로부터 상품을 후원받는 성과를 이끌었습니다.</a:t>
            </a:r>
            <a:r>
              <a:rPr sz="1200">
                <a:solidFill>
                  <a:srgbClr val="000000"/>
                </a:solidFill>
                <a:latin typeface="맑은 고딕"/>
              </a:rPr>
              <a:t> </a:t>
            </a:r>
            <a:r>
              <a:rPr u="sng" b="1" sz="1200">
                <a:solidFill>
                  <a:srgbClr val="000000"/>
                </a:solidFill>
                <a:latin typeface="맑은 고딕"/>
              </a:rPr>
              <a:t>(2)대회 상품을 후원받게 되면서 저희 팀은 별도의 비용을 지출하지 않고도 대회 참가자들에게 다양한 상품을 제공할 수 있었습니다.</a:t>
            </a:r>
            <a:r>
              <a:rPr sz="1200">
                <a:solidFill>
                  <a:srgbClr val="000000"/>
                </a:solidFill>
                <a:latin typeface="맑은 고딕"/>
              </a:rPr>
              <a:t> 참가자들은 참가비 2만 원을 내고 10만 원 상당의 상품을 수령하였으며, 그 결과, 대회 만족도 89.1%라는 높은 성과를 달성하였습니다. 기업의 홍보팀과 직접 협의하고 후원 계약을 체결한 경험을 통해, 마케팅 프로젝트가 어떤 방식으로 구성되고 운영되는지 알 수 있었습니다. 또한, 적절한 파트너와의 협업을 통해 적은 비용으로도 높은 성과를 달성할 수 있다는 사실을 배웠습니다. 다양한 기업과 접촉하여 파트너십을 체결한 경험을 바탕으로, 한국마사회의 마케팅 목표 달성에 시너지를 낼 수 있는 파트너를 지속적으로 탐색하고 접촉하겠습니다. 이후, 효과적인 협업 마케팅을 통해 고객층을 확장할 수 있는 전략을 추진하겠습니다. 또한, 대회 개최 경험을 살려, 단순한 협업을 넘어 고객들이 직접 체험하고 즐길 수 있는 고객 참여형 이벤트를 기획하여, 브랜드 친밀도를 높이도록 하겠습니다. 이를 통해, </a:t>
            </a:r>
            <a:r>
              <a:rPr u="sng" b="1" sz="1200">
                <a:solidFill>
                  <a:srgbClr val="000000"/>
                </a:solidFill>
                <a:latin typeface="맑은 고딕"/>
              </a:rPr>
              <a:t>(3)한국마사회가 지속적으로 새로운 고객을 유입하고 사업을 확장할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만약 한국마사회에서 협력하고자 하는 기업 중 하나가 예상 밖의 상황으로 협업을 중단한다면, 지원자는 이를 어떻게 해결할 것인지 설명해 주시겠습니까?</a:t>
            </a:r>
            <a:br/>
            <a:r>
              <a:t>(2) 대학 시절 '펫 플로깅' 대회 개최 당시 성공적으로 협업한 경험을 다른 산업에서도 적용할 수 있다면, 어떤 방식으로 접근할지 구체적으로 설명해 주세요.</a:t>
            </a:r>
            <a:br/>
            <a:r>
              <a:t>(3) 지속 가능한 협업 관계를 유지하기 위해 중요한 요소는 무엇이라 생각하며, 이를 어떻게 적용할 계획인지 설명해 주시겠습니까?</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2BA-08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[1만 4000개의 품목, 팀워크의 중요성] 저는 한국수력원자력에서 근무하며, 2주 안에 1만 4000여 품목의 재고 수량을 급하게 조사해야 하는 상황에서, 팀원 간 조사 방식의 차이로 인해 갈등을 겪은 경험이 있습니다. 이 때, 토론을 통해 자재를 크기와 특성별로 분류하고, 모두가 동의할 수 있는 업무 분장을 제안하여 갈등을 극복하였습니다. 갈등의 원인은 재고조사 속도와 정확도에 대한 의견 차이였습니다. </a:t>
            </a:r>
            <a:r>
              <a:rPr u="sng" b="1" sz="1200">
                <a:solidFill>
                  <a:srgbClr val="000000"/>
                </a:solidFill>
                <a:latin typeface="맑은 고딕"/>
              </a:rPr>
              <a:t>(1)일부 팀원은 시간이 부족하니 정확도보다 속도가 우선이라며 육안으로만 수량을 확인하려 하였고, 다른 팀원은 이상재고 발생 시 문제가 커지니 정확도를 강조한 조사를 주장하였습니다.</a:t>
            </a:r>
            <a:r>
              <a:rPr sz="1200">
                <a:solidFill>
                  <a:srgbClr val="000000"/>
                </a:solidFill>
                <a:latin typeface="맑은 고딕"/>
              </a:rPr>
              <a:t> 팀원 간 조사 진행 속도가 달라 불만이 발생하였고 조사 누락과 책임 전가 등의 문제로 팀워크가 저하되어, 목표 달성이 어려워진 상황에 놓이게 되었습니다. 이러한 상황을 극복하기 위해서 단순한 설득보다는, 합리적인 업무 분장을 바탕으로 팀원들에게 책임감을 부여하는 것이 중요하다고 생각했습니다. 가장 먼저, 토론을 통해 자재를 특성별로 분류하였습니다. 이후, 속도를 중요시하는 팀원에게는 단순한 품목을 다수 배정하였고, 정확도를 중요시하는 팀원에게는 꼼꼼한 확인이 필요한 품목을 배정하였습니다. 업무 분장을 통해 책임감을 부여한 후, 각자 맡은 업무가 완료되면 자율적으로 다른 팀원의 업무를 도울 수 있는 유연한 환경을 조성하였습니다. </a:t>
            </a:r>
            <a:r>
              <a:rPr u="sng" b="1" sz="1200">
                <a:solidFill>
                  <a:srgbClr val="000000"/>
                </a:solidFill>
                <a:latin typeface="맑은 고딕"/>
              </a:rPr>
              <a:t>(2)이 과정을 통해 팀워크가 향상되자, 하루 평균 500개 품목을 조사했던 속도가 점차 증가해 1500개까지 늘어났고, 2주 동안 1만 4000여 개의 품목을 성공적으로 조사할 수 있었습니다.</a:t>
            </a:r>
            <a:r>
              <a:rPr sz="1200">
                <a:solidFill>
                  <a:srgbClr val="000000"/>
                </a:solidFill>
                <a:latin typeface="맑은 고딕"/>
              </a:rPr>
              <a:t> 나아가, 연말 재고실사에서 단 하나의 오류도 발견되지 않는 성과를 달성하였습니다. </a:t>
            </a:r>
            <a:r>
              <a:rPr u="sng" b="1" sz="1200">
                <a:solidFill>
                  <a:srgbClr val="000000"/>
                </a:solidFill>
                <a:latin typeface="맑은 고딕"/>
              </a:rPr>
              <a:t>(3)이 경험을 통해 갈등 상황에서는 단순한 설득보다는, 토론을 통해 합리적인 해결책을 도출하는 과정이 중요하다는 점을 배웠습니다.</a:t>
            </a:r>
            <a:r>
              <a:rPr sz="1200">
                <a:solidFill>
                  <a:srgbClr val="000000"/>
                </a:solidFill>
                <a:latin typeface="맑은 고딕"/>
              </a:rPr>
              <a:t> 한국마사회에 입사한 이후에도, 책임감을 바탕으로 한 소통과 협력을 통해 조직의 목표를 달성하는데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재고 조사 시 팀원 간의 갈등을 해결한 경험을 토대로, 비슷한 상황에서 상사가 아닌 동료를 설득해야 한다면 어떻게 접근할 것인지 설명해 주세요.</a:t>
            </a:r>
            <a:br/>
            <a:r>
              <a:t>(2) 2주 안에 1만 4000여 품목의 재고 수량을 조사하는 도중 예기치 않은 변수(예: 데이터 손실)가 발생했다면, 지원자는 어떻게 대처했을 것 같습니까?</a:t>
            </a:r>
            <a:br/>
            <a:r>
              <a:t>(3) 지원자의 팀워크 개선 노력은 재고 조사의 성공에 어떤 영향을 미쳤다고 생각하며, 같은 방식의 접근이 다른 문제에도 적용될 수 있다고 생각하시는지 설명해 주시겠습니까?</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2BA-09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주력 사업의 디지털 전환과 고객 유입 촉진에 기여하여, 중장기적으로 매출 증대를 함께 이뤄낼 수 있는 판매 마케팅 담당자로 성장하는 것이 저의 목표입니다.</a:t>
            </a:r>
            <a:r>
              <a:rPr u="sng" b="1" sz="1200">
                <a:solidFill>
                  <a:srgbClr val="000000"/>
                </a:solidFill>
                <a:latin typeface="맑은 고딕"/>
              </a:rPr>
              <a:t>(1)저는 한국마사회의 온라인 마권 발매 사업에 관심이 많았습니다.</a:t>
            </a:r>
            <a:r>
              <a:rPr sz="1200">
                <a:solidFill>
                  <a:srgbClr val="000000"/>
                </a:solidFill>
                <a:latin typeface="맑은 고딕"/>
              </a:rPr>
              <a:t> 특정 위치에 국한되지 않고 본인인증을 통해 어디서든 마권 발매가 가능하다면 매출 증대와 건전성 강화라는 두 마리 토끼를 잡을 수 있기에 저는 위 사업이 무엇보다 중요한 사업이라고 생각하였습니다. 이러한 생각을 가지고 한국마사회에 인턴으로 입사하여 마권 판매의 접점에 있는 자동발매기와 온라인 마권 발매 애플리케이션과 관련한 다양한 업무들을 수행하며 발매 사업에 대한 전반적인 이해도를 높일 수 있었습니다. 이러한 이해도를 바탕으로 온라인 마권 사업의 지속적인 성장에 기여하여 일본마사회의 온라인 마권 매출 점유율(90%)에 가까운 수준으로 성장하는 데 일조하고 싶습니다. 온라인 마권 사업 이외에도 저의 IT 관련 지식과 경험을 기반으로 마케팅 능력을 신장시켜 디지털 혁신을 추구하는 한국마사회의 미래에 기여할 수 있는 인재가 되고자 합니다.또한, 타 공공기관에서 인턴으로 근무하며 자매마을 봉사활동, 지역주민과 함께하는 벚꽃 행사, 사내 캠페인 행사 등 여러 행사 진행에 직접적으로 동참했던 경험과, </a:t>
            </a:r>
            <a:r>
              <a:rPr u="sng" b="1" sz="1200">
                <a:solidFill>
                  <a:srgbClr val="000000"/>
                </a:solidFill>
                <a:latin typeface="맑은 고딕"/>
              </a:rPr>
              <a:t>(2)최근에 인턴 조별 과제로 렛츠런파크 고객 행사를 기획해 보았던 경험</a:t>
            </a:r>
            <a:r>
              <a:rPr sz="1200">
                <a:solidFill>
                  <a:srgbClr val="000000"/>
                </a:solidFill>
                <a:latin typeface="맑은 고딕"/>
              </a:rPr>
              <a:t>을 토대로 추후 고객 행사를 함께 고민할 수 있는 직원이 되고 싶습니다. 이에 더해, 저는 </a:t>
            </a:r>
            <a:r>
              <a:rPr u="sng" b="1" sz="1200">
                <a:solidFill>
                  <a:srgbClr val="000000"/>
                </a:solidFill>
                <a:latin typeface="맑은 고딕"/>
              </a:rPr>
              <a:t>(3)컴퓨터그래픽스 운용기능사 및 GTQ 1급 등의 자격증</a:t>
            </a:r>
            <a:r>
              <a:rPr sz="1200">
                <a:solidFill>
                  <a:srgbClr val="000000"/>
                </a:solidFill>
                <a:latin typeface="맑은 고딕"/>
              </a:rPr>
              <a:t>을 취득하여 시각적인 제공물을 제작하는 데 자신이 있습니다. 이러한 능력을 바탕으로 고객이 접하게 될 유인물이나 디지털 콘텐츠 등의 제작을 맡아 고객 유입을 촉진하는 데 이바지하고 싶습니다.입사 후 제 경험과 역량을 토대로 주어진 직무를 성실히 수행하며 주변 동기와 선배 직원분들에게서 ‘매사에 적극적인 태도로 도전하는 직원’이라는 평가를 받을 수 있도록 노력하는 신입사원이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온라인 마권 사업의 중요성을 강조하셨는데, 이를 추진하는 과정에서 예상치 못한 법적 또는 기술적 장애물이 발생한다면 어떻게 해결할 계획입니까?</a:t>
            </a:r>
            <a:br/>
            <a:r>
              <a:t>(2) 타 공공기관에서의 인턴 경험을 통해 렛츠런파크 고객 행사를 기획했다고 하셨습니다. 만약 행사 도중 비상 상황이 발생한다면 어떻게 대처하시겠습니까?</a:t>
            </a:r>
            <a:br/>
            <a:r>
              <a:t>(3) 컴퓨터그래픽스 운용기능사 및 GTQ 1급 자격증을 보유하고 있다고 하셨는데, 이는 고객이 접하는 콘텐츠 제작에 어떻게 시너지를 불러올 수 있을까요?</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1AA-06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해결의 열쇠, 대화와 솔선수범] </a:t>
            </a:r>
            <a:r>
              <a:rPr u="sng" b="1" sz="1200">
                <a:solidFill>
                  <a:srgbClr val="000000"/>
                </a:solidFill>
                <a:latin typeface="맑은 고딕"/>
              </a:rPr>
              <a:t>(1)지역 축제에서 질서 관리 역할을 하며 팀원과의 생각 차이를 대화와 솔선수범으로 극복해 협업을 이뤄냈습니다.</a:t>
            </a:r>
            <a:r>
              <a:rPr sz="1200">
                <a:solidFill>
                  <a:srgbClr val="000000"/>
                </a:solidFill>
                <a:latin typeface="맑은 고딕"/>
              </a:rPr>
              <a:t> 축제 기간 동안 팀원들과 함께 주차 관리 및 전체 질서 관리 업무를 맡았습니다. 축제 이튿날, 많은 방문객들이 몰렸고 기존 주차장의 수용 공간이 부족하게 되었습니다. </a:t>
            </a:r>
            <a:r>
              <a:rPr u="sng" b="1" sz="1200">
                <a:solidFill>
                  <a:srgbClr val="000000"/>
                </a:solidFill>
                <a:latin typeface="맑은 고딕"/>
              </a:rPr>
              <a:t>(2)이에 인근의 공터에 임시 주차장을 추가로 개방하였고, 안전 관리에 특히 유의해야 했습니다.</a:t>
            </a:r>
            <a:r>
              <a:rPr sz="1200">
                <a:solidFill>
                  <a:srgbClr val="000000"/>
                </a:solidFill>
                <a:latin typeface="맑은 고딕"/>
              </a:rPr>
              <a:t> 하지만 초반에 주차장의 입구에서만 안내를 하다 보니 차들이 무질서하게 들어오게 되어 자칫 잘못하면 사고로 이어질 수도 있었습니다. 이에 저는 구역마다 한 명씩 현장 모니터링을 하며 안내하는 것을 제안하였습니다. 그러나 대부분의 팀원은 따르지 않았습니다. 양일 간 이어진 축제 질서 관리 업무로 팀원들이 많이 지쳐있는 상태였기 때문입니다. 저 또한 그 상황을 충분히 이해할 수 있었습니다. </a:t>
            </a:r>
            <a:r>
              <a:rPr u="sng" b="1" sz="1200">
                <a:solidFill>
                  <a:srgbClr val="000000"/>
                </a:solidFill>
                <a:latin typeface="맑은 고딕"/>
              </a:rPr>
              <a:t>(3)고민 끝에 처음부터 전체가 움직이기보다는 의견이 일치한 소수 인원과 먼저 각 구역의 안내를 자처했습니다.</a:t>
            </a:r>
            <a:r>
              <a:rPr sz="1200">
                <a:solidFill>
                  <a:srgbClr val="000000"/>
                </a:solidFill>
                <a:latin typeface="맑은 고딕"/>
              </a:rPr>
              <a:t> 우선적으로 질서 관리가 필요한 구역에 투입되어 최소한의 안전 사고를 예방하고자 하였기 때문입니다. 한 명당 2~3개 구역을 직접 발로 뛰어 오가며 현장 모니터링을 하였습니다. 그후 그 결과를 전체 팀원들에게 실시간으로 보고하여 질서 안내를 더욱 용이하게 하였습니다. 점차 질서가 잡히는 모습에 다른 팀원들도 구역을 나눠 관리하는 것에 동참하였습니다. 각자 1개 구역을 맡아 집중적으로 모니터링함으로써 전체 혼잡도를 줄이고 행사를 안전하게 마무리할 수 있었습니다. 상대방이 나와 생각이 다르더라도 내 생각을 강요하기보다 상대방의 입장을 이해하고 솔선수범하는 것이 갈등의 해결책임을 알게 되었습니다. 이후 팀원 간의 의견 차이가 있을 때마다 대화를 통해 각자의 의견을 솔직하게 표현하였습니다. 또한 팀과 조직성과를 위해 내가 무엇을 더 할 수 있을까를 생각하며 솔선수범하고자 노력하였고, 팀 분위기도 더욱 화기애애해졌습니다.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축제 기간 동안 상대방의 의견과 자신의 의견이 충돌했을 때, 지원자는 어떤 구체적인 대화 방법을 사용했습니까?</a:t>
            </a:r>
            <a:br/>
            <a:r>
              <a:t>(2) 행사 진행 중 안전 문제가 발생할 가능성이 있는 상황에서, 지원자는 어떻게 사전에 이러한 위험을 관리하고 대비할 수 있다고 생각합니까?</a:t>
            </a:r>
            <a:br/>
            <a:r>
              <a:t>(3) 무질서한 주차 상황을 해결하기 위한 지원자의 아이디어가 처음에는 잘 받아들여지지 않았는데, 그럼에도 불구하고 포기하지 않고 아이디어를 실행한 이유는 무엇입니까?</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2BA-09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[공감 유도와 솔선수범을 통한 갈등 해결]</a:t>
            </a:r>
            <a:r>
              <a:rPr u="sng" b="1" sz="1200">
                <a:solidFill>
                  <a:srgbClr val="000000"/>
                </a:solidFill>
                <a:latin typeface="맑은 고딕"/>
              </a:rPr>
              <a:t>(1)학부 시절 oo시청의 민원실 서비스 개선을 위한 팀 프로젝트를 수행하던 중 갈등을 빚었던 경험</a:t>
            </a:r>
            <a:r>
              <a:rPr sz="1200">
                <a:solidFill>
                  <a:srgbClr val="000000"/>
                </a:solidFill>
                <a:latin typeface="맑은 고딕"/>
              </a:rPr>
              <a:t>이 있습니다. 프로젝트 초기에 저흰 시청 민원실을 방문하여 현장을 조사하였고 이에 더해 민원실 이용객의 인터뷰를 진행하기로 하였습니다. 하지만 팀원 중 한명이 인터뷰를 진행하지 말고 인터뷰 결과를 임의로 작성하여 미리 생각해 둔 결론에 빠르게 도달하자는 의견을 내어 갈등을 빚게 되었습니다.이에 저는 과거 타 프로젝트 수행 당시 시간이 부족하여 임의로 조사 결과를 작성함으로써 실제 문제점들을 파악하지 못하여 다른 팀들이 조사한 결과와 큰 괴리가 발생해 창피함을 겪었던 경험을 설명하며 감정적인 공감을 이끌어냈습니다. 또한 </a:t>
            </a:r>
            <a:r>
              <a:rPr u="sng" b="1" sz="1200">
                <a:solidFill>
                  <a:srgbClr val="000000"/>
                </a:solidFill>
                <a:latin typeface="맑은 고딕"/>
              </a:rPr>
              <a:t>(2)인터뷰하는 사진과 녹음 등의 증빙이 존재하는 자료와 없는 자료를 비교해 보여주며</a:t>
            </a:r>
            <a:r>
              <a:rPr sz="1200">
                <a:solidFill>
                  <a:srgbClr val="000000"/>
                </a:solidFill>
                <a:latin typeface="맑은 고딕"/>
              </a:rPr>
              <a:t> 주장의 신빙성을 위해 필요한 과정이라며 설득하였습니다. 이후 팀원은 저의 의견을 수긍하였고 계획대로 인터뷰를 진행하기로 하였지만 인터뷰를 자진하는 팀원은 없었습니다. 이에 저는 학교 행사 보조와 아르바이트 경험으로 사람들을 응대하는 데 비교적 경험이 있었기에 인터뷰를 담당하기로 하였고, </a:t>
            </a:r>
            <a:r>
              <a:rPr u="sng" b="1" sz="1200">
                <a:solidFill>
                  <a:srgbClr val="000000"/>
                </a:solidFill>
                <a:latin typeface="맑은 고딕"/>
              </a:rPr>
              <a:t>(3)시청 방문자 16명의 인터뷰를 성공적으로 마무리 지을 수 있었습니다.</a:t>
            </a:r>
            <a:r>
              <a:rPr sz="1200">
                <a:solidFill>
                  <a:srgbClr val="000000"/>
                </a:solidFill>
                <a:latin typeface="맑은 고딕"/>
              </a:rPr>
              <a:t> 이후 인터뷰 결과를 바탕으로 아이디어를 도출하여 프로젝트를 성공적으로 마무리 지을 수 있었으며, 저희가 제안한 내용 중 사인물과 관련된 부분이 실제로 적용되는 성과를 얻을 수 있었습니다.추후 조직 내에서도 타인과의 갈등 발생 시, 객관적인 자료를 제시해 이성적인 판단을 강요하기보단, 경험을 들려주거나 실제로 나은 점을 직접 비교해 느끼도록 하여 공감을 이끌어냄으로써 갈등 상황을 원만히 해결해 나갈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학부 시절 팀 갈등을 해결하면서 공감을 이끌어내셨습니다. 추후 조직 내에서의 갈등 상황에서 공감이 부족한 경우에도 효과적으로 문제를 해결할 수 있는 전략이 있을까요?</a:t>
            </a:r>
            <a:br/>
            <a:r>
              <a:t>(2) 과거 프로젝트에서 증빙이 있는 자료와 없는 자료를 비교하셨습니다. 조직 내에서 지원자가 중요하다고 생각하는 증빙 자료의 기준은 무엇입니까?</a:t>
            </a:r>
            <a:br/>
            <a:r>
              <a:t>(3) 시청 방문자들을 인터뷰하는 데 큰 역할을 담당했다고 하셨습니다. 당시 만난 사람들 중 예상 밖의 반응이나 어려움은 없었는지, 있었다면 어떻게 대처하셨습니까?</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2BA-10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[고객유형별 체험형 프로그램 기획]한국마사회는 말 산업 전반에 걸쳐 사업을 시행하고 있는 만큼 경마 외에도 각종 프로그램을 통해 더 많은 고객 접점을 확보할 필요가 있다고 생각합니다. 접점을 잘 활용함으로써 고객과 </a:t>
            </a:r>
            <a:r>
              <a:rPr u="sng" b="1" sz="1200">
                <a:solidFill>
                  <a:srgbClr val="000000"/>
                </a:solidFill>
                <a:latin typeface="맑은 고딕"/>
              </a:rPr>
              <a:t>(1)새로운 관계를 구축하고 기관에 대한 긍정적 이미지를 형성할 수 있기 때문입니다. 따라서 입사 후 다양한 고객유형을 타겟으로 하는 신규 프로그램을 기획하여 운영해 보고 싶습니다.필라테스 센터에서 근무할</a:t>
            </a:r>
            <a:r>
              <a:rPr sz="1200">
                <a:solidFill>
                  <a:srgbClr val="000000"/>
                </a:solidFill>
                <a:latin typeface="맑은 고딕"/>
              </a:rPr>
              <a:t> 당시, VoC와와 시간대별 수강 데이터를 바탕으로 특정 시간대 전용 수강권에 대한 프로모션을 기획했습니다. 이를 통해 폐강률을 약 60% 감소시켜 고객 불편을 해소했으며, 신규 고객 확보를 통한 매출 증대 효과도 얻을 수 있었습니다. 또한 차별화된 서비스를 제공하고자 </a:t>
            </a:r>
            <a:r>
              <a:rPr u="sng" b="1" sz="1200">
                <a:solidFill>
                  <a:srgbClr val="000000"/>
                </a:solidFill>
                <a:latin typeface="맑은 고딕"/>
              </a:rPr>
              <a:t>(2)강사들과 함께 홈트레이닝 영상을 제작했습니다. 이후엔 수업 순서 가이드 등 더 많은 영상을 제작하며 고객과 강사 모두에게 유용한 콘텐츠를 제공했습니다.</a:t>
            </a:r>
            <a:r>
              <a:rPr sz="1200">
                <a:solidFill>
                  <a:srgbClr val="000000"/>
                </a:solidFill>
                <a:latin typeface="맑은 고딕"/>
              </a:rPr>
              <a:t> 그 결과, 최대 조회 수 6만 회를 기록하며 센터 홍보 효과를 보았고, 특히 불가피한 사정으로 수업에 참여하지 못한 채 수강권이 차감되던 고객들로부터 매우 긍정적인 반응을 얻을 수 있었습니다.인턴 근무를 할 당시엔 SNS 채널 운영을 맡아 200여 개의 콘텐츠를 성공적으로 제작했습니다. 이 과정에서 외주업체 및 타 부서와 수없이 피드백을 주고받으며 콘텐츠의 질을 높이고자 노력하였고, 6개월간 약 9천 명의 팔로워가 증가하는 데 기여했습니다. 또한 주어진 업무를 수동적으로 처리하기보다는 효율적인 방안을 고민했습니다. 한 예로 간단한 엑셀 함수를 이용하여 기념품 관리대장을 제작하였고, 재고파악시간 단축 등 업무 효율을 약 90% 향상시켰습니다.</a:t>
            </a:r>
            <a:r>
              <a:rPr u="sng" b="1" sz="1200">
                <a:solidFill>
                  <a:srgbClr val="000000"/>
                </a:solidFill>
                <a:latin typeface="맑은 고딕"/>
              </a:rPr>
              <a:t>(3)제 경험과 역량을 바탕으로 입사 후 고객 만족을 최우선 가치로 삼으며 가치 극대화를 위한 효율적인 방안을 끊임없이 고민하겠습니다.</a:t>
            </a:r>
            <a:r>
              <a:rPr sz="1200">
                <a:solidFill>
                  <a:srgbClr val="000000"/>
                </a:solidFill>
                <a:latin typeface="맑은 고딕"/>
              </a:rPr>
              <a:t> 고객의 소리에 집중하고 다양한 이해관계자들과 협업하며 차별화된 고객 경험을 제공함으로써 한국마사회와 말 산업에 대한 긍정적 이미지를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필라테스 센터에서의 폐강률 감소 경험이 한국마사회 프로그램 기획에 어떻게 적용될 수 있을까요?</a:t>
            </a:r>
            <a:br/>
            <a:r>
              <a:t>(2) 홈트레이닝 영상 제작 과정에서 강사들과의 협업을 통해 배운 점은 무엇이며, 이를 다른 산업 분야에 적용할 수 있는 방법은 무엇입니까?</a:t>
            </a:r>
            <a:br/>
            <a:r>
              <a:t>(3) 고객 만족을 극대화하기 위한 방안을 고민하면서 맞닥뜨린 가장 큰 어려움은 무엇이었으며, 이를 어떻게 극복하셨습니까?</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2BA-10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해결과 위기 극복을 통한 최우수상 목표 달성]인턴 근무 중 팀 내 갈등을 해결하고 목표를 달성했던 경험이 있습니다.ESG 경영 활성화 공모전에 참가해 태양광 공유 전기자전거 사업을 제안하고자 했으나, 관련 지식 부족과 일부 팀원의 퇴사로 인해 진행에 어려움을 겪었습니다. 점차 팀원들의 사기가 저하되고 참여가 저조해지면서 갈등이 발생했습니다.이를 해결하고자 팀원들의 입장을 경청하며 주요 갈등 원인을 파악했습니다. 일부는 역할 공백으로 인해 혼란스럽다고 느꼈고, 다른 일부는 개인 취업 준비에 더 많은 시간을 투자하길 원함을 알게 되었습니다. </a:t>
            </a:r>
            <a:r>
              <a:rPr u="sng" b="1" sz="1200">
                <a:solidFill>
                  <a:srgbClr val="000000"/>
                </a:solidFill>
                <a:latin typeface="맑은 고딕"/>
              </a:rPr>
              <a:t>(1)이를 반영하여 명확한 역할 분담과 효율적인 참여 방안을 마련하고자 했습니다. 구체적으로, 세부적인 일정표를 작성하여 단계별 마감 기한을 명확히 설정하고, 팀원의 역량과 상황을 고려한 역할 재조정을 통해 참여도를 높였습니다.</a:t>
            </a:r>
            <a:r>
              <a:rPr sz="1200">
                <a:solidFill>
                  <a:srgbClr val="000000"/>
                </a:solidFill>
                <a:latin typeface="맑은 고딕"/>
              </a:rPr>
              <a:t> 불필요한 대면 회의는 줄이고, 주 1회 비대면 회의로 진행 상황을 점검하는 체계를 구축하여 효율을 높였습니다.</a:t>
            </a:r>
            <a:r>
              <a:rPr u="sng" b="1" sz="1200">
                <a:solidFill>
                  <a:srgbClr val="000000"/>
                </a:solidFill>
                <a:latin typeface="맑은 고딕"/>
              </a:rPr>
              <a:t>(2)또한 '최우수상 수상과 사업 추진'이라는 최종 목표를 지속적으로 강조하며 솔선수범하여 팀원들의 참여를 유도했습니다.</a:t>
            </a:r>
            <a:r>
              <a:rPr sz="1200">
                <a:solidFill>
                  <a:srgbClr val="000000"/>
                </a:solidFill>
                <a:latin typeface="맑은 고딕"/>
              </a:rPr>
              <a:t> 태양광 및 사업 추진에 대한 부족한 지식을 보완하기 위해 질문지를 작성해 담당 부서에 답변을 요청하고 팀원들과 공유했습니다. 이에 팀원들도 지자체에 허가 절차를 문의하고 협업 가능 업체를 선정해 견적을 요청하는 등 각자의 역할에 맞춰 적극적으로 움직였습니다. 또한 팀원 모두가 협력하여 세 차례에 걸친 지역주민 대상 설문조사도 성공적으로 완료하며 사업의 실현 가능성을 높였습니다. 그 결과, 제안 사업은 실현 가능성과 주민 삶의 질 향상, 탄소 저감 기여도를 인정받아 최우수상을 수상했습니다.</a:t>
            </a:r>
            <a:r>
              <a:rPr u="sng" b="1" sz="1200">
                <a:solidFill>
                  <a:srgbClr val="000000"/>
                </a:solidFill>
                <a:latin typeface="맑은 고딕"/>
              </a:rPr>
              <a:t>(3)이 경험을 통해 갈등 상황에서도 경청과 공감을 바탕으로 협업과 참여를 유도하는 것이 중요함을 배웠습니다.</a:t>
            </a:r>
            <a:r>
              <a:rPr sz="1200">
                <a:solidFill>
                  <a:srgbClr val="000000"/>
                </a:solidFill>
                <a:latin typeface="맑은 고딕"/>
              </a:rPr>
              <a:t> 또한 명확한 역할 분담과 체계적인 계획 수립이 팀 성과에 중요한 영향을 미친다는 것을 깨달았습니다. 입사 후에도 협업 시 갈등을 건설적으로 해결하며 성과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역할 재조정 과정에서 팀원들에게 신뢰를 얻기 위해 사용한 전략은 무엇이었으며, 결과적으로 어떠한 효과를 보였습니까?</a:t>
            </a:r>
            <a:br/>
            <a:r>
              <a:t>(2) 공모전에서 '최우수상'을 목표로 삼았을 때, 목표 달성 과정에서 가장 중시했던 가치는 무엇이었고 이를 팀원들에게 어떻게 전달하셨습니까?</a:t>
            </a:r>
            <a:br/>
            <a:r>
              <a:t>(3) 갈등 상황에서 경청과 공감을 통해 유도한 협업과 참여가 가져온 최우수상 수상 이후, 팀원들 사이에 생긴 가장 큰 변화는 무엇이었습니까?</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2BA-11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입사하여 </a:t>
            </a:r>
            <a:r>
              <a:rPr u="sng" b="1" sz="1200">
                <a:solidFill>
                  <a:srgbClr val="000000"/>
                </a:solidFill>
                <a:latin typeface="맑은 고딕"/>
              </a:rPr>
              <a:t>(1)데이터를 기반으로 차별화된 마케팅을 제공함으로써 고객 경험을 극대화하여 고객서비스 품질을 향상시키고 싶습니다</a:t>
            </a:r>
            <a:r>
              <a:rPr sz="1200">
                <a:solidFill>
                  <a:srgbClr val="000000"/>
                </a:solidFill>
                <a:latin typeface="맑은 고딕"/>
              </a:rPr>
              <a:t>. 이를 통해 고객과 조직 모두에게 가치를 창출하는 마케팅 분야 전문가로 성장하는 것이 제 목표입니다. 이를 실현하기 위해 체계적인 마케팅 전략을 수립하고 실행하며 실무경험을 쌓아 빠르게 성장해 나가겠습니다.한국전력공사에서 인턴으로 근무하며 민원 응대 등 다양한 지원 업무를 수행했습니다. 매주 시행되는 서비스 경험고객 대상 만족도 조사에서 지속적으로 고객센터 이용에 대한 불만이 제기되었습니다. 이에 따라 만족도 조사와 내방 고객의 민원을 바탕으로 고객센터의 문제점을 분석하였고, </a:t>
            </a:r>
            <a:r>
              <a:rPr u="sng" b="1" sz="1200">
                <a:solidFill>
                  <a:srgbClr val="000000"/>
                </a:solidFill>
                <a:latin typeface="맑은 고딕"/>
              </a:rPr>
              <a:t>(2)가장 큰 불만 요인으로 꼽힌 상담원 연결 방식의 어려움과 대기시간의 불편함을 해결하기 위해 고민했습니다</a:t>
            </a:r>
            <a:r>
              <a:rPr sz="1200">
                <a:solidFill>
                  <a:srgbClr val="000000"/>
                </a:solidFill>
                <a:latin typeface="맑은 고딕"/>
              </a:rPr>
              <a:t>. 고객 응대 데이터를 분석하여 상담원 연결 대기시간이 짧은 시간대를 파악하였고, 실버 고객이 많은 지사의 특성에 맞게 상담원 연결 방법을 시각적으로 설명한 홍보자료를 제작하여 배포했습니다. 민원 응대 이후에는 해당 내용을 간략하게 안내해 드리며 고객센터 이용 방법을 홍보했습니다. 간단한 방식이었지만 고객센터 서비스 이용률이 증가했으며 이어진 만족도 조사에서도 좋은 평가를 받을 수 있었습니다. 이 경험을 통해 </a:t>
            </a:r>
            <a:r>
              <a:rPr u="sng" b="1" sz="1200">
                <a:solidFill>
                  <a:srgbClr val="000000"/>
                </a:solidFill>
                <a:latin typeface="맑은 고딕"/>
              </a:rPr>
              <a:t>(3)고객 관점에서의 문제 분석과 데이터 기반의 전략적 접근이 서비스 개선에 필수적임을 배웠습니다</a:t>
            </a:r>
            <a:r>
              <a:rPr sz="1200">
                <a:solidFill>
                  <a:srgbClr val="000000"/>
                </a:solidFill>
                <a:latin typeface="맑은 고딕"/>
              </a:rPr>
              <a:t>.한국마사회에 입사한 후에도 고객과의 지속적인 소통을 통해 개선점을 파악하고, 이를 즉각적으로 반영하여 고객 만족도를 지속적으로 향상시키기 위해 노력하겠습니다. 또한 고객 관점에서의 분석 능력과 데이터 기반의 실행력을 바탕으로 한국마사회의 서비스 품질 향상과 고객 만족도 증대라는 목표를 달성하기 위해 노력하겠습니다. 한국마사회와 함께 성장하며 차별화된 마케팅 전략과 고객 중심의 서비스를 제공함으로써 더 나은 고객 경험을 창출하는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앞으로 데이터 기반 마케팅에서 자주 발생할 수 있는 윤리적 문제에는 어떤 것이 있을까요? 그리고 이를 어떻게 극복할 수 있을까요?</a:t>
            </a:r>
            <a:br/>
            <a:r>
              <a:t>(2) 과거 고객센터 문제를 해결할 때 사용한 방법이 기존의 절차와 충돌한 적이 있다면 어떻게 조율했을 것 같습니까?</a:t>
            </a:r>
            <a:br/>
            <a:r>
              <a:t>(3) 지원자가 생각하기에 데이터 분석 기반의 마케팅 전략이 특히 필요한 또 다른 산업 분야는 어디라고 생각하며, 그 이유는 무엇인가요?</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2BA-11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(1)조장으로서 조별 토론을 이끌며 소통과 협력의 중요성을 깨달았습니다</a:t>
            </a:r>
            <a:r>
              <a:rPr sz="1200">
                <a:solidFill>
                  <a:srgbClr val="000000"/>
                </a:solidFill>
                <a:latin typeface="맑은 고딕"/>
              </a:rPr>
              <a:t>. </a:t>
            </a:r>
            <a:r>
              <a:rPr u="sng" b="1" sz="1200">
                <a:solidFill>
                  <a:srgbClr val="000000"/>
                </a:solidFill>
                <a:latin typeface="맑은 고딕"/>
              </a:rPr>
              <a:t>(2)처음에는 조원들의 소극적인 참여로 불만이 있었지만, 이유를 물어보니</a:t>
            </a:r>
            <a:r>
              <a:rPr sz="1200">
                <a:solidFill>
                  <a:srgbClr val="000000"/>
                </a:solidFill>
                <a:latin typeface="맑은 고딕"/>
              </a:rPr>
              <a:t> 타 전공생인 조원들이 토론 주제에 대한 배경지식이 부족하여 토론에 참여하기 어려워했다는 것을 알게 되었습니다.이에 저는 조별 토론 주제와 각자의 전공 분야를 연결 지어 생각해 보자고 제안했습니다. 먼저 조원들의 전공에 대해 듣고, 이를 토론 주제와 연관 지어 진행했습니다. 또한, 매 토론 전 간단한 브레인스토밍 시간을 도입하여 모든 조원이 자유롭게 아이디어를 공유할 수 있는 환경을 조성했습니다. 이러한 과정을 통해 조원들은 자신의 전공지식과 토론 주제를 연결 지으며 편하게 토론에 참여할 수 있었습니다. 한두 명만이 발언했던 첫 토론 시간과는 다르게 모든 조원이 한 번 이상 토론에 참여하며 자연스럽게 한 토론 주제를 다각도로 살펴볼 수 있었습니다.더 나아가 관계를 형성하고 유지하기 위해 조원들과 꾸준히 소통하려 노력했습니다. 사소한 의견이라도 서로를 칭찬하고 궁금한 점이 있으면 서로 질문을 주고받으며 각자의 의견을 존중하고 격려하는 태도로 신뢰를 쌓아갔습니다. 이를 통해 긍정적인 팀워크를 유지할 수 있었습니다.최종 발표에서 저희 조는 그동안의 토론 내용을 바탕으로 발표를 구성했고, 독창적인 구성과 풍부한 내용이라는 피드백과 함께 최고 점수를 받았습니다. 이 경험을 통해 타인의 입장을 이해하고 대화로 소통하면 더 원활한 협력이 가능하다는 것을 깨달았습니다. 또한, 리더로서 팀원들의 강점을 끌어내고 참여를 독려하는 것이 성공적인 팀워크의 핵심임을 배웠습니다.이러한 경험을 바탕으로 실무에서도 팀원들의 강점을 파악하고 적극적으로 소통하는 문화를 형성하겠습니다. 동료들과 적극적으로 소통하고 긍정적인 관계를 유지한다면 어떤 어려움이라도 극복할 수 있다고 생각합니다. </a:t>
            </a:r>
            <a:r>
              <a:rPr u="sng" b="1" sz="1200">
                <a:solidFill>
                  <a:srgbClr val="000000"/>
                </a:solidFill>
                <a:latin typeface="맑은 고딕"/>
              </a:rPr>
              <a:t>(3)서로를 배려하고 존중하는 태도를 바탕으로 함께 성장할 수 있도록 독려하는 문화를 이끌어 내는</a:t>
            </a:r>
            <a:r>
              <a:rPr sz="1200">
                <a:solidFill>
                  <a:srgbClr val="000000"/>
                </a:solidFill>
                <a:latin typeface="맑은 고딕"/>
              </a:rPr>
              <a:t> 직원이 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생각하는 이상적인 조장 역할은 어떤 모습인지 구체적인 상황에서 예시를 들어 설명해 주세요.</a:t>
            </a:r>
            <a:br/>
            <a:r>
              <a:t>(2) 타 전공생들과의 협력 과정에서 출현한 의사소통의 장벽을 넘기 위해 다른 방법을 시도해 보셨다면 어떤 것이 있을까요?</a:t>
            </a:r>
            <a:br/>
            <a:r>
              <a:t>(3) 팀워크를 유지하는 데 가장 큰 걸림돌이 된다면 그 요인은 무엇이라고 생각하며, 이를 어떻게 개선할 계획인가요?</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2BA-12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판매 마케팅직으로서 국민이 즐길 수 있는 행사와 축제를 기획하고 운영하는 것이 저의 목표입니다. 나아가 말산업을 기반으로 국민이 행복한 여가 문화를 조성하는 데에 기여하고 싶습니다.다양한 지역 축제에서 자원봉사자로서 활동하며 시민들이 축제를 온전히 즐길 수 있도록 지원한 경험이 있습니다. 시민들에게 번호표를 배부하며 축제 진행 상황을 관리하였습니다. </a:t>
            </a:r>
            <a:r>
              <a:rPr u="sng" b="1" sz="1200">
                <a:solidFill>
                  <a:srgbClr val="000000"/>
                </a:solidFill>
                <a:latin typeface="맑은 고딕"/>
              </a:rPr>
              <a:t>(1)시민들의 민원 사항이나 질문 사항을 응대하며 돌발적으로 발생하는 문제를 신속하게 해결하는 능력과 고객 응대 능력을 길렀습니다.</a:t>
            </a:r>
            <a:r>
              <a:rPr sz="1200">
                <a:solidFill>
                  <a:srgbClr val="000000"/>
                </a:solidFill>
                <a:latin typeface="맑은 고딕"/>
              </a:rPr>
              <a:t>또한, 한국국제교류재단이 주최한 해외 사업 프로젝트 공모전에 우리 팀이 기획했던 사업이 10개의 프로젝트 중 하나로 선정되어 실제로 진행했던 경험이 있습니다. 사업의 주요 대상자인 아동들의 선호도와 기대를 반영하여 프로그램을 구성하기 위해 노력하였습니다. </a:t>
            </a:r>
            <a:r>
              <a:rPr u="sng" b="1" sz="1200">
                <a:solidFill>
                  <a:srgbClr val="000000"/>
                </a:solidFill>
                <a:latin typeface="맑은 고딕"/>
              </a:rPr>
              <a:t>(2)프로젝트 종료 후 설문조사 결과, 10점 만점 중 9.5점의 높은 만족도를 얻을 수 있었습니다.</a:t>
            </a:r>
            <a:r>
              <a:rPr sz="1200">
                <a:solidFill>
                  <a:srgbClr val="000000"/>
                </a:solidFill>
                <a:latin typeface="맑은 고딕"/>
              </a:rPr>
              <a:t> 약 5개월 간의 준비기간과 2주 간의 프로젝트 운영을 통해 목표를 성공적으로 달성하기 위한 사업계획서 작성 방법과 일정 관리 방법을 학습하였습니다.이러한 경험을 바탕으로 입사 후 선배님들을 따라 행사 기획 및 진행 기법에 대한 실무적인 지식과 경험을 지속적으로 쌓아 나갈 것입니다. </a:t>
            </a:r>
            <a:r>
              <a:rPr u="sng" b="1" sz="1200">
                <a:solidFill>
                  <a:srgbClr val="000000"/>
                </a:solidFill>
                <a:latin typeface="맑은 고딕"/>
              </a:rPr>
              <a:t>(3)고객 데이터 분석을 통해 고객의 행동 및 선호도에 대한 인사이트를 도출하는 프로세스 방법을 익히며 고객 맞춤형 행사를 기획해 보고 싶습니다.</a:t>
            </a:r>
            <a:r>
              <a:rPr sz="1200">
                <a:solidFill>
                  <a:srgbClr val="000000"/>
                </a:solidFill>
                <a:latin typeface="맑은 고딕"/>
              </a:rPr>
              <a:t> 예를 들어, 경마의 대중화와 활성화를 위해 가족 친화적인 프로그램을 기획하는 것입니다. 국민의 선호를 반영하고 동물과 함께하는 특성을 살린 한국마사회만의 행사와 축제를 기획하여 국민과 함께 말산업의 가치를 창출하고 국민이 행복을 체감할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자원봉사자로서 축제에서 돌발적으로 발생한 문제를 해결했다고 언급하셨는데, 만약 예상치 못한 대규모 혼란 상황이 발생했다면 어떻게 대응했을 것 같습니까?</a:t>
            </a:r>
            <a:br/>
            <a:r>
              <a:t>(2) 해외 사업 프로젝트에서 높은 만족도를 얻은 경험이 있다고 하셨습니다. 프로젝트가 진행되는 동안 예상치 못한 문제가 발생했을 때 어떻게 대처하셨나요?</a:t>
            </a:r>
            <a:br/>
            <a:r>
              <a:t>(3) 향후 고객 데이터 분석을 통해 고객 맞춤형 행사를 기획하고 싶다고 하셨는데, 데이터 분석 중 고객의 선호도가 서로 상충되는 경우 어떻게 해결하실 계획입니까?</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2BA-12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한국전력공사에서 6개월간 청년인턴으로 근무하며, 2명의 사무직 인턴 동료와 함께 기술직 업무를 수행한 경험이 있습니다. 전력 설비 도면상의 수치와 엑셀 파일의 내용을 비교하며 도면의 이름과 데이터를 수정하는 업무였습니다. 기술직 업무임에도 불구하고 </a:t>
            </a:r>
            <a:r>
              <a:rPr u="sng" b="1" sz="1200">
                <a:solidFill>
                  <a:srgbClr val="000000"/>
                </a:solidFill>
                <a:latin typeface="맑은 고딕"/>
              </a:rPr>
              <a:t>(1)완수하고자 하는 공동의 목표를 달성하기 위해 인턴 동료들과 적극적으로 의견을 조율하여 교대 근무 일정을 수립하였고, 약 4주간 교대로 업무를 진행하였습니다.</a:t>
            </a:r>
            <a:r>
              <a:rPr sz="1200">
                <a:solidFill>
                  <a:srgbClr val="000000"/>
                </a:solidFill>
                <a:latin typeface="맑은 고딕"/>
              </a:rPr>
              <a:t>그러나 도면의 이름과 데이터를 수정하는 과정에서 양식이 통일되지 않아 필터링 과정에서 오류가 발생하였고, 정확하게 수정되었는지 확인하는 데에 어려움이 있었습니다. </a:t>
            </a:r>
            <a:r>
              <a:rPr u="sng" b="1" sz="1200">
                <a:solidFill>
                  <a:srgbClr val="000000"/>
                </a:solidFill>
                <a:latin typeface="맑은 고딕"/>
              </a:rPr>
              <a:t>(2)보안상의 이유로 하나의 PC와 엑셀 파일을 통해 교대로 업무를 수행하다 보니 업무 진행 상황에 대한 소통이 부족했던 것이 원인이었습니다.</a:t>
            </a:r>
            <a:r>
              <a:rPr sz="1200">
                <a:solidFill>
                  <a:srgbClr val="000000"/>
                </a:solidFill>
                <a:latin typeface="맑은 고딕"/>
              </a:rPr>
              <a:t> 처음에는 당황하기도 하였지만, 신속히 문제를 해결하여 업무에 복귀하는 것이 더욱 중요하다고 생각하여 인턴 동료들에게 수정 양식을 통일하는 것에 대해 제안하였습니다. 인턴 동료들의 동의를 얻은 후, 함께 업무 매뉴얼을 작성하기로 하였습니다. 인턴 동료들과 적극적으로 의견을 주고받으며 보완해야 할 점들을 정리하였고, 서로의 의견을 경청하며 하나의 업무 매뉴얼을 완성하였습니다.그 결과, 데이터 필터링 과정에서의 오류 문제는 완벽하게 해결되었습니다. 담당 과장님께서도 한눈에 보기 쉽게 잘 정리해 두었다며 긍정적인 피드백을 해주셨습니다. 또한, </a:t>
            </a:r>
            <a:r>
              <a:rPr u="sng" b="1" sz="1200">
                <a:solidFill>
                  <a:srgbClr val="000000"/>
                </a:solidFill>
                <a:latin typeface="맑은 고딕"/>
              </a:rPr>
              <a:t>(3)통일된 양식을 적용한 덕분에 업무의 효율성을 높여 마감 기한보다 5일을 앞당겨서 업무를 완료할 수 있었습니다.</a:t>
            </a:r>
            <a:r>
              <a:rPr sz="1200">
                <a:solidFill>
                  <a:srgbClr val="000000"/>
                </a:solidFill>
                <a:latin typeface="맑은 고딕"/>
              </a:rPr>
              <a:t>이러한 경험을 통해 조직 구성원들과의 협업에서 가장 중요한 것은 적극적인 소통과 자유로운 의견 개진이라는 것을 깨달았습니다. 타 부서 또는 유관기관과의 원활한 의사소통을 통해 업무 효율성을 높이고 더 나은 성과를 창출해 낼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인턴 기간 동안 동료들과 의견을 적극적으로 조율했다고 하셨습니다. 의견 차이가 심했을 때 어떻게 중재하셨습니까?</a:t>
            </a:r>
            <a:br/>
            <a:r>
              <a:t>(2) 보안상의 이유로 업무 진행 상황에 대해 소통이 부족했다고 하셨는데, 이러한 제약 조건 하에서 더 나은 소통 방법을 제안한다면 무엇이 있을까요?</a:t>
            </a:r>
            <a:br/>
            <a:r>
              <a:t>(3) 마감 기한보다 5일 앞당겨 업무를 완료했다고 하셨는데, 이를 위해 특별히 적용한 효율성 전략이 있다면 무엇입니까?</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2BA-13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한국마사회 입사 후, 데이터 기반의 맞춤형 서비스를 제공하는 고객관리의 전문가로 성장하고 싶습니다.</a:t>
            </a:r>
            <a:r>
              <a:rPr sz="1200">
                <a:solidFill>
                  <a:srgbClr val="000000"/>
                </a:solidFill>
                <a:latin typeface="맑은 고딕"/>
              </a:rPr>
              <a:t> 데이터 분석을 통해 고객 특성을 정확하게 파악하고, 그에 맞는 고객 맞춤형 프로모션과 서비스를 제공하여, 결과적으로 한국마사회의 고객에게 만족스러운 여가 경험을 제공하고자 합니다. 저는 OO공단에서 근무하며 고객들이 자주 묻는 질문들을 파악하고 이를 체계화된 문서로 정리하여 동료들과 공유함으로써 고객 편의 및 실무 능력을 향상시켰습니다. 반복적으로 접수되는 고객의 질의를 분석하여 기준에 따라 분류하고, FAQ 형식으로 정리하자 각 질문에 해당하는 정보를 쉽게 찾아 답변함으로써 효율적인 업무처리가 가능해졌습니다. </a:t>
            </a:r>
            <a:r>
              <a:rPr u="sng" b="1" sz="1200">
                <a:solidFill>
                  <a:srgbClr val="000000"/>
                </a:solidFill>
                <a:latin typeface="맑은 고딕"/>
              </a:rPr>
              <a:t>(2)이처럼 규칙 없이 나열된 데이터에서 경향성을 발견하고 지식을 창출하는 능력은 향후 판매마케팅 직무 담당자로서 고객 데이터를 분석하는데에 도움이 될 것입니다.</a:t>
            </a:r>
            <a:r>
              <a:rPr sz="1200">
                <a:solidFill>
                  <a:srgbClr val="000000"/>
                </a:solidFill>
                <a:latin typeface="맑은 고딕"/>
              </a:rPr>
              <a:t> 또한 저는 신입생 라운지 운영 당시 설문조사를 통해 이용률 감소의 원인을 파악하고 공간 운영 방식을 개선하여 공간 이용률을 제고한 경험이 있습니다. </a:t>
            </a:r>
            <a:r>
              <a:rPr u="sng" b="1" sz="1200">
                <a:solidFill>
                  <a:srgbClr val="000000"/>
                </a:solidFill>
                <a:latin typeface="맑은 고딕"/>
              </a:rPr>
              <a:t>(3)설문조사를 통해 신입생들의 이용률 감소 원인을 파악하고, 공간 운영 방식을 대화가 가능한 커뮤니티 공간으로 바꾸어 이용률을 200% 이상 증가시킬 수 있었습니다.</a:t>
            </a:r>
            <a:r>
              <a:rPr sz="1200">
                <a:solidFill>
                  <a:srgbClr val="000000"/>
                </a:solidFill>
                <a:latin typeface="맑은 고딕"/>
              </a:rPr>
              <a:t> 이와 같이 데이터를 기반으로 고객의 요구를 반영하고, 그에 맞는 서비스를 기획하는 능력은 한국마사회에서 고객 맞춤형 마케팅 전략을 성공적으로 수행하는 데 큰 자산이 될 것이라 생각합니다. 입사 후, 고객 데이터를 심층적으로 분석하고 데이터 기반의 맞춤형 서비스를 제공함으로써 한국마사회의 고객만족도를 제고하겠습니다. 다만, 데이터 분석의 인사이트는 제가 가진 역량의 깊이에 따라 달라지는 것이라 생각하기에 끊임없이 최신 데이터 분석 툴을 학습하고 마케팅 관련 자격증을 취득하여 전문성을 강화할 것입니다. 지속적으로 성장하며 한국마사회의 발전에 기여하는 고객 관리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고객 데이터 분석을 통한 맞춤형 서비스 제공 과정에서 예상되는 가장 큰 도전 과제는 무엇이라고 생각하며, 그에 대한 대응 전략은 무엇입니까?</a:t>
            </a:r>
            <a:br/>
            <a:r>
              <a:t>(2) OO공단에서의 고객 질의 데이터 분석 경험을 한국마사회에서 어떻게 구체적으로 발전시킬 수 있을지 설명해주십시오.</a:t>
            </a:r>
            <a:br/>
            <a:r>
              <a:t>(3) 설문조사를 통해 공간 운영 방식을 개선한 경험에서 배운 점을 한국마사회에서의 고객 맞춤형 마케팅 전략에 어떻게 적용할 생각입니까?</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2BA-13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(1)팀 프로젝트를 수행할 당시, 프로젝트 수행 방식에 대한 이견으로 인하여 협력에 어려움을 겪은 경험이 있습니다. 당시 강의를 수강하는 학우 중 삼분의 일이 외국인 유학생이었습니다.</a:t>
            </a:r>
            <a:r>
              <a:rPr sz="1200">
                <a:solidFill>
                  <a:srgbClr val="000000"/>
                </a:solidFill>
                <a:latin typeface="맑은 고딕"/>
              </a:rPr>
              <a:t> 한국어로 설명되는 전문 지식을 유학생 학우에게 설명해가며 팀 프로젝트를 준비하는 것이 쉽지 않았기에 팀원 중 일부가 유학생 학우를 배제하고 팀 프로젝트를 수행하자고 건의하였습니다. 그러나 유학생 학우는 수업 참여에 매우 적극적이었고, 저는 팀 프로젝트이기에 모든 팀원들에게 참여 기회가 주어져야 한다고 생각했습니다. 이에 저는 팀원들을 설득하기로 결심하였습니다. 당시 일부 팀원들이 중시하던 가치는 ‘효율성’이었기에 유학생의 참여가 훨씬 더 좋은 성과를 이끌어 낼 수 있다는 점을 강조해야 했습니다. 유학생 학우가 팀 프로젝트에 기여할 수 있는 방안을 고민해보니, 학우가 자국의 사례를 제공할 경우 발표의 내용이 더욱 풍부해져 높은 평가를 받을 수 있을 것이라는 생각이 들었습니다. 이후 팀 회의 과정에서 유학생 학우 출신 국가의 사례를 추가할 것을 건의하였고, 팀원들의 동의를 거쳐 다양한 사례를 보고서에 반영하였습니다. 그 결과, 팀원 간의 협력이 더욱 원활해졌고 발표에서도 다른 조와 달리 내용이 풍부하다는 평가를 받을 수 있었습니다. 이 경험을 통해 문제를 해결하기 위해 다각도로 접근하는 능력을 기르게 되었으며, </a:t>
            </a:r>
            <a:r>
              <a:rPr u="sng" b="1" sz="1200">
                <a:solidFill>
                  <a:srgbClr val="000000"/>
                </a:solidFill>
                <a:latin typeface="맑은 고딕"/>
              </a:rPr>
              <a:t>(2)효율성과 공정성은 서로 배타적인 가치가 아니라 서로를 보완하며 함께 성취할 수 있는 가치라는 중요한 교훈을 얻었습니다.</a:t>
            </a:r>
            <a:r>
              <a:rPr sz="1200">
                <a:solidFill>
                  <a:srgbClr val="000000"/>
                </a:solidFill>
                <a:latin typeface="맑은 고딕"/>
              </a:rPr>
              <a:t> </a:t>
            </a:r>
            <a:r>
              <a:rPr u="sng" b="1" sz="1200">
                <a:solidFill>
                  <a:srgbClr val="000000"/>
                </a:solidFill>
                <a:latin typeface="맑은 고딕"/>
              </a:rPr>
              <a:t>(3)한국마사회에서의 업무 또한 내외부 이해관계자들과의 협업이 필수적입니다. 특히 경마 산업의 경우, 경주마 생산이라는 1차 산업부터 데이터 분석 등 4차 산업까지의 다양한 산업군이 참여하기 때문에 협력과 의견 조율 능력이 매우 중요합니다.</a:t>
            </a:r>
            <a:r>
              <a:rPr sz="1200">
                <a:solidFill>
                  <a:srgbClr val="000000"/>
                </a:solidFill>
                <a:latin typeface="맑은 고딕"/>
              </a:rPr>
              <a:t> 저는 한국마사회의 일원이 되어, 상기의 협력의 경험을 바탕으로 내외부 관련자와의 협력을 강화하고, 모두가 참여하는 WIN-WIN의 결과를 만들어가겠습니다.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프로젝트에서 유학생 학우와 협력하며 직면했던 도전 중 가장 인상 깊었던 순간은 무엇이었고, 이를 통해 배운 구체적인 교훈은 무엇이었습니까?</a:t>
            </a:r>
            <a:br/>
            <a:r>
              <a:t>(2) 유학생 학우를 포함한 프로젝트를 통해 효율성과 공정성이 상충될 때, 지원자가 선택할 우선순위는 무엇이며 그 이유는 무엇입니까?</a:t>
            </a:r>
            <a:br/>
            <a:r>
              <a:t>(3) 내외부 이해관계자와의 협력을 강화하기 위해 지원자가 현재까지 이루어 온 다른 경험을 바탕으로 어떤 방안을 제시할 수 있을까요?</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2BA-14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(1)저의 목표는 렛츠런파크 연간 방문객 중 청년층 비율을 23년 기준 약 24%에서 28년까지 30%로 늘리는 것입니다.</a:t>
            </a:r>
            <a:r>
              <a:rPr sz="1200">
                <a:solidFill>
                  <a:srgbClr val="000000"/>
                </a:solidFill>
                <a:latin typeface="맑은 고딕"/>
              </a:rPr>
              <a:t> 새로운 100년을 나아갈 마사회가 글로벌 TOP 5를 달성하기 위해서는 청년층의 참여 확대가 필수적이라고 생각하기 때문입니다. 경마는 경기 시간이 짧아 청년층이 선호하는 숏폼 영상 매체와 유사한 특성을 가집니다. 또한, 장애를 극복하고 우뚝 선 경주마 ‘루나’처럼 각 경주마마다 흥미로운 서사가 존재합니다. 저는 이러한 강점을 활용해 숏폼 콘텐츠와 스토리텔링을 결합한 마케팅 전략을 도입하고, 경주마를 응원하는 문화를 형성함으로써 청년층의 관심을 유도하겠습니다.목표 달성을 위해 다음과 같은 경험과 역량을 발전시키겠습니다.첫째, 조직 내 비효율적인 비품 관리 </a:t>
            </a:r>
            <a:r>
              <a:rPr u="sng" b="1" sz="1200">
                <a:solidFill>
                  <a:srgbClr val="000000"/>
                </a:solidFill>
                <a:latin typeface="맑은 고딕"/>
              </a:rPr>
              <a:t>(2)프로세스를 식별하고 개선했습니다. 소속 부서의 비품 관리 프로세스가 이용자 측면에서 비효율적이라는 문제를 인식하고, 사용 빈도와 무게를 기준으로 비품 배치 방식을 조정했습니다. 또한, 엑셀을 활용한 재고 관리 프로세스를</a:t>
            </a:r>
            <a:r>
              <a:rPr sz="1200">
                <a:solidFill>
                  <a:srgbClr val="000000"/>
                </a:solidFill>
                <a:latin typeface="맑은 고딕"/>
              </a:rPr>
              <a:t> 구축하여 사후 관리의 효율성을 높였고, 이를 통해 비품 구매 비용과 파악 소요 시간을 기존 대비 20% 이상 절감할 수 있었습니다. 이러한 경험을 바탕으로 새로운 마케팅 계획 수립 시 기존 방식에서 개선점은 없는지 적극적으로 찾아보겠습니다.둘째, 상권 분석을 기반으로 새로운 고객층을 확보하였습니다. 대학 시절 아르바이트했던 펍은 경쟁력이 부족해 고객 확보에 어려움을 겪고 있었습니다. </a:t>
            </a:r>
            <a:r>
              <a:rPr u="sng" b="1" sz="1200">
                <a:solidFill>
                  <a:srgbClr val="000000"/>
                </a:solidFill>
                <a:latin typeface="맑은 고딕"/>
              </a:rPr>
              <a:t>(3)저는 상권 분석을 통해 인근에 칵테일을 전문으로 취급하는 곳이 없다는 점을 발견했고, 20대 커플이 많은 상권 특성을 고려해 칵테일 메뉴 개발을 제안했습니다.</a:t>
            </a:r>
            <a:r>
              <a:rPr sz="1200">
                <a:solidFill>
                  <a:srgbClr val="000000"/>
                </a:solidFill>
                <a:latin typeface="맑은 고딕"/>
              </a:rPr>
              <a:t> 기존 재고를 활용해 최소한의 투자로 10가지 칵테일을 도입했고, 이를 통해 새로운 고객층을 확보하며 평균 일매출을 25% 이상 증가시키는 성과를 거두었습니다.이러한 경험과 역량을 바탕으로 렛츠런파크의 청년층 유입 확대를 위한 맞춤형 마케팅 전략을 수립하여 ‘VISION 2037’의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렛츠런파크에서 청년층 유입 확대를 목표로 삼고 있습니다. 목표 달성에 있어 가장 큰 위험 요소는 무엇이라고 생각하시며, 이를 어떻게 관리할 계획이신지 설명해 주세요.</a:t>
            </a:r>
            <a:br/>
            <a:r>
              <a:t>(2) 조직 내 비품 관리 프로세스를 개선한 경험을 토대로, 새로운 시스템 도입 시 예상치 못한 저항이나 문제는 어떻게 대처하셨나요?</a:t>
            </a:r>
            <a:br/>
            <a:r>
              <a:t>(3) 상권 분석을 통해 펍의 매출을 늘렸던 경험이 있는데, 당시 최종 결정을 내릴 때의 가장 큰 고민은 무엇이었으며, 어떤 선택을 하셨는지 설명해 주세요.</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1AA-07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사업 정보 분석을 통해 한국마사회의 가치를 높이는 정책 전문가입사 후 한국마사회의</a:t>
            </a:r>
            <a:r>
              <a:rPr u="sng" b="1" sz="1200">
                <a:solidFill>
                  <a:srgbClr val="000000"/>
                </a:solidFill>
                <a:latin typeface="맑은 고딕"/>
              </a:rPr>
              <a:t>(1) 사업 관련 정보를 수집·관리·분석하여 조직 의사결정에 기여하는 전문가가 되겠습니다.</a:t>
            </a:r>
            <a:r>
              <a:rPr sz="1200">
                <a:solidFill>
                  <a:srgbClr val="000000"/>
                </a:solidFill>
                <a:latin typeface="맑은 고딕"/>
              </a:rPr>
              <a:t> 단기적으로는 이해관계자들과 협조 관계를 구축하여 정확한 정보를 수집하고, 이를 효과적으로 내부 조직과 공유하는 시스템을 구축하겠습니다. 중장기적으로는 산업에 영향을 미치는 정책 동향과 관련 정보를 습득하고 분석함으로써 한국마사회에 미치는 영향과 시사점을 도출하여 발전 방향을 제시하겠습니다.이 목표 달성을 위해 가장 중요한 역량은 정보 수집·분석 능력과 소통 역량이라고 생각합니다. 저는 두 가지 역량을 다음 경험으로 갖췄습니다. 행정 관련 전공으로 대학교 재학 중 행정통계학 과목 이수 과정에서 '공직자의 조직몰입과 직무몰입이 성과에 미치는 영향' 연구를 시행했습니다.</a:t>
            </a:r>
            <a:r>
              <a:rPr u="sng" b="1" sz="1200">
                <a:solidFill>
                  <a:srgbClr val="000000"/>
                </a:solidFill>
                <a:latin typeface="맑은 고딕"/>
              </a:rPr>
              <a:t>(2) 공직자를 대상으로 설문하는 업무를 팀원 모두가 기피하는 상황에서 프로젝트를 5단계로 체계화하고 업무를 효율적으로 분담했습니다.</a:t>
            </a:r>
            <a:r>
              <a:rPr sz="1200">
                <a:solidFill>
                  <a:srgbClr val="000000"/>
                </a:solidFill>
                <a:latin typeface="맑은 고딕"/>
              </a:rPr>
              <a:t> 각 팀원이 15명의 공직자를 담당하게 하여 총 120명의 표본을 확보했고, 수집된 정보를 통계적으로 분석하였습니다. 이때 부담 없는 설문조사 시행을 위해 답변 수집을 위한 매뉴얼과 스크립트를 만들어 공유했습니다. 이후에는</a:t>
            </a:r>
            <a:r>
              <a:rPr u="sng" b="1" sz="1200">
                <a:solidFill>
                  <a:srgbClr val="000000"/>
                </a:solidFill>
                <a:latin typeface="맑은 고딕"/>
              </a:rPr>
              <a:t>(3) 평창올림픽 민간 안전요원으로 활동하며 다양한 이해관계자(관람객, 관계자, 공무원)와 소통하고 정보를 공유하는 경험을 쌓았습니다.</a:t>
            </a:r>
            <a:r>
              <a:rPr sz="1200">
                <a:solidFill>
                  <a:srgbClr val="000000"/>
                </a:solidFill>
                <a:latin typeface="맑은 고딕"/>
              </a:rPr>
              <a:t>경험으로 갖춘 역량을 한국마사회에서 발휘하여 사업 관련 정보를 체계적으로 수집·관리하고, 이해관계자들과의 네트워크를 구축하여 정확한 정보를 효율적으로 수집하겠습니다. 수집된 정보를 가공하여 조직 내부에 공유함으로써 최선의 의사결정이 되도록 기여하겠습니다. 또한 행정통계학 프로젝트에서 습득한 데이터 분석 능력을 활용해 정책 동향이 회사에 미치는 영향을 분석하고 유의미한 시사점을 도출하겠습니다. 정보 수집·분석과 소통 역량을 결합하여 한국마사회가 변화하는 환경에 효과적으로 대응하고 발전해 나가는 데 기여하는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정보 수집·분석 능력이 중요하다고 언급했는데, 이러한 역량을 발휘하는 데 장애물이 생긴다면, 예를 들어 잘못된 정보가 주어졌을 때 이를 어떻게 검증할 것인지에 대한 계획이 있는지 궁금합니다.</a:t>
            </a:r>
            <a:br/>
            <a:r>
              <a:t>(2) 지원자는 공직자를 대상으로 한 설문조사 프로젝트에서 팀원들이 설문 업무를 기피했을 때, 단순히 업무를 분담하는 방법 외에 다른 문제 해결 방법을 시도할 수 있는 선택지가 있었다면 무엇이었을지 생각해 볼 수 있을까요?</a:t>
            </a:r>
            <a:br/>
            <a:r>
              <a:t>(3) 평창올림픽 민간 안전요원 활동 중 다양한 이해관계자들과 소통했다고 했는데, 그 과정에서 예상치 못한 갈등이 발생했을 때 어떻게 대처했을지 설명해 주세요.</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2BA-14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한국수력원자력에서 근무할 당시, 업무 발표회에서 팀장 역할을 수행했습니다. 5명으로 구성된 팀과 함께 발전시설 인근 주민들의 지역 수용성 제고를 주제로 프로젝트를 진행하던 중, 한 팀원이 개인 사정으로 인해 지속적으로 회의에 불참하는 문제가 발생했습니다. 각자의 역할이 중요한 상황에서 팀원의 부재로 인해 프로젝트 진행에 차질이 생겼습니다.팀장으로서 문제를 해결하기 위해 해당 팀원과 면담을 진행했습니다. 그는 이직 준비로 인해 </a:t>
            </a:r>
            <a:r>
              <a:rPr u="sng" b="1" sz="1200">
                <a:solidFill>
                  <a:srgbClr val="000000"/>
                </a:solidFill>
                <a:latin typeface="맑은 고딕"/>
              </a:rPr>
              <a:t>(1)프로젝트에 집중하기 어려운 상황임을 밝혔고, 저는 그의 어려움을 공감하는 한편, 지속적인 불참이 팀 전체에 미치는 영향을</a:t>
            </a:r>
            <a:r>
              <a:rPr sz="1200">
                <a:solidFill>
                  <a:srgbClr val="000000"/>
                </a:solidFill>
                <a:latin typeface="맑은 고딕"/>
              </a:rPr>
              <a:t> 설명하며 협력을 요청했습니다. 또한, 개인 사정을 배려해 업무를 최소한으로 조정하는 동시에, 성실한 참여를 유도했습니다. 이에 따라 그의 업무를 다른 팀원들이 분담해야 했으므로, 저는 상황을 설명하고 양해를 구하며 공평하게 역할을 재조정했습니다.팀원들이 본업과 발표 준비를 병행하는 상황 속에서, 한 명에게 과중한 부담이 가지 않도록 자료 조사를 세분화해 공정하게 배분했습니다. 특히, 자료 정리 및 발표 준비는 팀장으로서 제가 맡아 팀원들의 부담을 최소화하고자 했습니다.</a:t>
            </a:r>
            <a:r>
              <a:rPr u="sng" b="1" sz="1200">
                <a:solidFill>
                  <a:srgbClr val="000000"/>
                </a:solidFill>
                <a:latin typeface="맑은 고딕"/>
              </a:rPr>
              <a:t>(2)결과적으로, 모든 팀원이 자신의 역할을 충실히 수행하며 발표회를 성공적으로 마쳤고, 우수 발표조로 선정되는 성과를 거두었습니다.</a:t>
            </a:r>
            <a:r>
              <a:rPr sz="1200">
                <a:solidFill>
                  <a:srgbClr val="000000"/>
                </a:solidFill>
                <a:latin typeface="맑은 고딕"/>
              </a:rPr>
              <a:t> 상호 존중을 바탕으로 소통과 배려를 실천한 결과였기에 더욱 보람을 느꼈습니다.팀원의 어려움을 이해하고 열린 대화를 나누는 것이 갈등을 해결하는 첫걸음이었으며, 이를 통해 모두에게 최상의 결과를 도출할 수 있었습니다. 또한, 자원을 분석하고 상황에 맞춰 업무를 배분하는 과정을 수행하며 한 단계 더 성장할 수 있었습니다.한국마사회라는 배는 한 부서, 한 본부만 노를 저어서는 움직일 수 없습니다. 저의 소통과 협업을 통한 목표달성 경험을 발전시켜 상생과 협력의 자세를 갖춰 'VISION 2037' 글로벌 TOP 5 말산업 선도기업을 달성하는 데 기여하겠습니다.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팀원들이 개인 사정으로 불참할 때, 지원자가 느꼈던 가장 큰 감정은 무엇이었으며, 이러한 상황에서 리더로서 감정을 어떻게 관리했는지 설명해 주세요.</a:t>
            </a:r>
            <a:br/>
            <a:r>
              <a:t>(2) 발표회를 성공적으로 마쳤다고 했습니다. 잘 이끌어나간 비결로 무엇을 꼽을 수 있으며, 이를 통해 어떤 리더십 교훈을 얻으셨습니까?</a:t>
            </a:r>
            <a:br/>
            <a:r>
              <a:t>(3) 회사의 목표를 달성하기 위해 여러 팀들이 협력해야 한다고 했는데, 만약 다른 부서와 의견 충돌이 생긴다면 이를 어떻게 해결할 것인지 설명해 주세요.</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2BA-15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[모두를 위한 문화 공간, 렛츠런파크]한국마사회에서 경마의 대중화를 이룰 수 있는 프로그램을 기획하고 싶습니다. 특히, 다양한 연령층이 부담 없이 방문할 수 있는 렛츠런파크를 만드는 것을 목표로 삼겠습니다. 한국마사회는 지금까지 다양한 연령층을 대상으로 한 프로그램을 적극적으로 기획하고 추진해 왔습니다. 2017년에는 젊은 세대의 유입을 목표로 2040세대 전용 공간인 ‘놀라운지’를 도입하였고, </a:t>
            </a:r>
            <a:r>
              <a:rPr u="sng" b="1" sz="1200">
                <a:solidFill>
                  <a:srgbClr val="000000"/>
                </a:solidFill>
                <a:latin typeface="맑은 고딕"/>
              </a:rPr>
              <a:t>(1)2024년에는 ‘벚꽃야간경마’와 ‘가을야간경마’를 확대 시행하며, 전 연령층이 즐길 수 있는 프로그램을 마련하고 있습니다.</a:t>
            </a:r>
            <a:r>
              <a:rPr sz="1200">
                <a:solidFill>
                  <a:srgbClr val="000000"/>
                </a:solidFill>
                <a:latin typeface="맑은 고딕"/>
              </a:rPr>
              <a:t>그럼에도 불구하고</a:t>
            </a:r>
            <a:r>
              <a:rPr u="sng" b="1" sz="1200">
                <a:solidFill>
                  <a:srgbClr val="000000"/>
                </a:solidFill>
                <a:latin typeface="맑은 고딕"/>
              </a:rPr>
              <a:t>(2) ‘사행성’이라는 키워드와 경마를 완전히 분리하기 어려워 (3)일부 고객들에게는 여전히 ‘경마 공원’이라는 장소가 진입장벽이 높은 공간으로 인식되고 있습니다. 이를 해결하기 위해서는 경마를 즐기기 위한 목적이 아니더라도, 다양한</a:t>
            </a:r>
            <a:r>
              <a:rPr sz="1200">
                <a:solidFill>
                  <a:srgbClr val="000000"/>
                </a:solidFill>
                <a:latin typeface="맑은 고딕"/>
              </a:rPr>
              <a:t> 프로그램과 행사를 통해 자연스럽게 렛츠런파크에 방문할 이유를 만들어야 한다고 생각합니다.저는 주한일본대사관 공보문화원 리포터로 활동하며, 팔로워가 원하는 콘텐츠를 고민해 ‘좋아요’ 수를 3배 이상 증가시킨 경험이 있습니다. 당시 일본문화원 SNS에서 반응이 좋았던 ‘여행’이라는 소재로 콘텐츠를 기획하였으나, 중간평가에서 “코로나19로 양국 간 여행이 제한적인 상황에서 적절하지 않은 콘텐츠”라는 피드백을 받았습니다. 저는 기존 자료를 폐기하는 대신, 이를 활용하여 ‘책 속으로 떠나는 여행’이라는 새로운 콘텐츠로 제작하였습니다. 이렇게 함으로써, 기존에 조사한 자료를 그대로 활용하여 시간을 절약했고 여행이라는 소재를 그대로 사용하여 팔로워들의 공감을 이끌어 많은 호응을 얻어낼 수 있었습니다.팔로워에게 많은 공감을 이끈 콘텐츠로 성과를 냈던 것처럼, 한국마사회에서도 다양한 연령층의 요구를 반영한 행사나 프로모션을 기획하겠습니다. 경마 외에도 쉽게 방문할 수 있는 문화 공간으로서의 렛츠런파크를 만들어, 누구나 부담 없이 찾고 스포츠로서의 경마를 자연스럽게 경험할 수 있는 공간으로 발전시키고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다양한 연령층을 대상으로 한 프로그램을 기획하며 만약 특정 연령층이 불만을 제기할 경우 이를 어떻게 조정할 계획입니까?</a:t>
            </a:r>
            <a:br/>
            <a:r>
              <a:t>(2) 경마 공원의 ‘사행성’ 이미지 완화를 위해 지원자는 구체적으로 어떤 콘텐츠나 프로그램을 시행할 계획입니까?</a:t>
            </a:r>
            <a:br/>
            <a:r>
              <a:t>(3) 지원자는 일본문화원 SNS에서 콘텐츠 기획 시 중간평가에서 부정적인 피드백을 받았을 때, 만약 다른 팀원이 기존 자료 폐기 의견에 동의하지 않았다면 이를 어떻게 설득할 계획이었습니까?</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2BA-15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 창구의 다양화로 이뤄낸 변화]보도사진학회에서 활동하며 20명의 학회원과 협력하여 사진전을 준비한 경험이 있습니다. 당시 소수의 기존 학회원이 회의를 주도하면서 신입 학회원들이 의견을 내기 어려운 분위기가 형성되었습니다. 이로 인해 신입 학회원들은 소외감을 느꼈고, 소통이 원활히 되지 않으면서 사진전 준비는 점점 지연됐습니다. 같은 주제로 사진전을 진행해야 했기 때문에, 기존 방식으로는 충분한 논의와 의견 수렴이 이루어지기 어렵다고 판단했습니다.이 문제를 해결하기 위해 저는 두 가지 방법을 도입했습니다. 첫째, 학회원 모두가 자유롭게 의견을 공유할 수 있는 환경을 조성했습니다. </a:t>
            </a:r>
            <a:r>
              <a:rPr u="sng" b="1" sz="1200">
                <a:solidFill>
                  <a:srgbClr val="000000"/>
                </a:solidFill>
                <a:latin typeface="맑은 고딕"/>
              </a:rPr>
              <a:t>(1)기존의 오프라인 회의에서는 소수 의견에 집중되었기 때문에, 온라인 카페를 개설하여 부담 없이 의견을 제시할 수 있도록 했습니다. 또한, 카페에 올라온 의견을 정리해 공유하고, 이를 바탕으로 회의의 방향을 잡도록 했습니다.</a:t>
            </a:r>
            <a:r>
              <a:rPr sz="1200">
                <a:solidFill>
                  <a:srgbClr val="000000"/>
                </a:solidFill>
                <a:latin typeface="맑은 고딕"/>
              </a:rPr>
              <a:t> </a:t>
            </a:r>
            <a:r>
              <a:rPr u="sng" b="1" sz="1200">
                <a:solidFill>
                  <a:srgbClr val="000000"/>
                </a:solidFill>
                <a:latin typeface="맑은 고딕"/>
              </a:rPr>
              <a:t>(2)결과적으로 두 시간 이상 걸리던 회의 시간이 반으로 줄어, 회의를 효율적으로 진행할 수 있었습니다.둘째, 신입 학회원들이 활동에 쉽게 적응할 수 있도록 짝 선배-짝 후배 시스템을 도입했습니다.</a:t>
            </a:r>
            <a:r>
              <a:rPr sz="1200">
                <a:solidFill>
                  <a:srgbClr val="000000"/>
                </a:solidFill>
                <a:latin typeface="맑은 고딕"/>
              </a:rPr>
              <a:t> 기존 학회원과 신입 학회원을 멘토-멘티 관계로 만들어, 함께 출사를 나가고 피드백을 주고받으며 서로 간 교류를 활발하게 했습니다. 이를 통해 신입 학회원들은 보다 편안한 분위기에서 학회 활동에 참여하며, 사진전 준비 과정에서도 의견 교류가 편하게 이루어졌습니다.초반에 준비 과정이 지연되었지만, 소통 방식을 개선한 후에는 논의가 훨씬 효율적으로 이루어졌습니다. 이를 통해 더욱 완성도 높은 사진전을 기한 내에 개최할 수 있었습니다. 또한, 제가 제안한 온라인 카페 활용 방식은 이후 기수에서도 계속 유지되며 학회원들의 의견을 수렴하고 소통을 원활하게 하는 중요한 채널로 자리 잡았습니다. </a:t>
            </a:r>
            <a:r>
              <a:rPr u="sng" b="1" sz="1200">
                <a:solidFill>
                  <a:srgbClr val="000000"/>
                </a:solidFill>
                <a:latin typeface="맑은 고딕"/>
              </a:rPr>
              <a:t>(3)이 경험으로 모든 구성원이 의견을 자유롭게 공유하고 존중받을 때 협력이 이루어질 수 있다는 것을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기존의 소통 방식이 비효율적일 때, 왜 온라인 카페를 선택하게 되었는지 다른 대안과 비교하여 설명해주실 수 있습니까?</a:t>
            </a:r>
            <a:br/>
            <a:r>
              <a:t>(2) 짧은 시간 내 많은 의견을 수렴하기 위한 시스템 변경 및 지원자가 선택한 방식의 주요 이점은 무엇이라고 생각합니까?</a:t>
            </a:r>
            <a:br/>
            <a:r>
              <a:t>(3) 차후 비슷한 협업 프로젝트에서 지원자가 직면할 수 있는 소통의 문제를 해결하는 데 있어 이 경험을 어떻게 활용할 수 있을까요?</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2BA-16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[4회의 대국민 서비스 홍보 경험을 통한 고객서비스 개선 지원]한국마사회 판매마케팅 직무로서 오프라인 행사 기획을 통한 비경마고객 수 증가와 디지털 기술을 활용하여 고객 만족도 우수 달성 지원을 목표로 하고 있습니다. 인턴 업무 중 대국민 서비스 홍보 행사 기획 및 운영을 맡아 컨슈머 소사이어티, 장애인 인권 박람회 등 4개의 행사를 진행했던 경험이 있습니다. 당시 </a:t>
            </a:r>
            <a:r>
              <a:rPr u="sng" b="1" sz="1200">
                <a:solidFill>
                  <a:srgbClr val="000000"/>
                </a:solidFill>
                <a:latin typeface="맑은 고딕"/>
              </a:rPr>
              <a:t>(1)장애인, 기업관계자, 청년 등 행사마다 다른 참여 대상에게 홍보 전략을 수립해야 하는 어려움이 있었습니다.</a:t>
            </a:r>
            <a:r>
              <a:rPr sz="1200">
                <a:solidFill>
                  <a:srgbClr val="000000"/>
                </a:solidFill>
                <a:latin typeface="맑은 고딕"/>
              </a:rPr>
              <a:t>이를 해결하기 위해 먼저 홍보물품 현황을 파악했습니다. 기존 행사 보고서를 통해 특정 연령층이 좋아하는 물품을 확인하여 어린이 대상 행사에는 밴드, 기업 관계자 대상 행사에는 우산을 제공했습니다. 또한 모든 대상이 참여할 수 있도록 리플릿과 QR 코드를 이용한 서비스 체험형 홍보 방식을 도입했습니다. 이 방식을 통해 다른 부서와 행사를 같이 운영하는 상황에서도 QR코드를 이용하여 간단한 홍보가 가능하도록 했고 행사에 참여하시는 고객분들이 서비스를 다시 확인하기 편하도록 했습니다. 이를 통해 약 800개의 행사물품을 배포하고 총 1,000 명이 넘는 인원을 대상으로 행사를 운영하며 행사 만족도 97%를 달성했습니다.</a:t>
            </a:r>
            <a:r>
              <a:rPr u="sng" b="1" sz="1200">
                <a:solidFill>
                  <a:srgbClr val="000000"/>
                </a:solidFill>
                <a:latin typeface="맑은 고딕"/>
              </a:rPr>
              <a:t>(2)경험을 통해 오프라인 행사 운영 역량과 프로모션 전략 활용 방안을 익혔습니다. 경험을 활용하여 연령층별 선호 물품 제공을 통해 비경마고객을 위한 체험형 이벤트 기획을 추진하겠습니다.</a:t>
            </a:r>
            <a:r>
              <a:rPr sz="1200">
                <a:solidFill>
                  <a:srgbClr val="000000"/>
                </a:solidFill>
                <a:latin typeface="맑은 고딕"/>
              </a:rPr>
              <a:t> 온라인 마권 발매와 MZ전용 멤버십과 연계한 고객 데이터 수집과 이벤트 참여 유도를 통해 고객이 행복한 여가문화 조성에 기여하겠습니다. 또한 </a:t>
            </a:r>
            <a:r>
              <a:rPr u="sng" b="1" sz="1200">
                <a:solidFill>
                  <a:srgbClr val="000000"/>
                </a:solidFill>
                <a:latin typeface="맑은 고딕"/>
              </a:rPr>
              <a:t>(3)QR 코드와 같은 디지털 기술을 활용해 더비온 앱의 활용도를 높이고 렛츠런파크 현장에서 고객 서비스 개선을 지원하겠습니다.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다양한 연령층과 관심사를 가진 참여자들에게 맞춤형 행사를 기획할 때, 새로운 트렌드나 변화하는 고객의 요구를 파악하기 위해 어떤 방식으로 최신 정보를 수집하고 분석할 것인지 설명해 주세요.</a:t>
            </a:r>
            <a:br/>
            <a:r>
              <a:t>(2) 과거의 행사 운영 경험을 바탕으로, 비경마고객을 위한 체험형 이벤트를 기획할 때 가장 중요하게 고려해야 할 요소는 무엇이라고 생각하는지, 그 이유와 이를 어떻게 반영할 계획인지 설명해 주세요.</a:t>
            </a:r>
            <a:br/>
            <a:r>
              <a:t>(3) 디지털 기술을 활용해 고객 서비스를 개선했다고 했습니다. 만약 예상치 못한 기술적 문제로 인해 QR 코드 시스템이 작동하지 않았다면, 이 상황을 어떻게 대처하고 개선했을 것인가요?</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2BA-16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[쪽지를 활용한 데이터 누락 문제 해결]인턴 업무 중 의사파업 현황 분석을 위해 데이터를 정리하여 보고서를 작성하는 업무를 수행했습니다. 그러나 유관 부서의 담당자분이 바쁘셨고 부서 간 명확한 의사소통 체계가 없었기 때문에 데이터 누락과 오류가 반복적으로 발생했습니다. 이로 인해 담당자분과 데이터를 주고 받는 데에 시간이 많이 소요되면서 매일 아침 11시까지 보고서를 송부하는 데 어려움을 느꼈습니다. </a:t>
            </a:r>
            <a:r>
              <a:rPr u="sng" b="1" sz="1200">
                <a:solidFill>
                  <a:srgbClr val="000000"/>
                </a:solidFill>
                <a:latin typeface="맑은 고딕"/>
              </a:rPr>
              <a:t>(1)이러한 문제는 공정한 보고의 원칙을 깨고 장기적으로 시간관리에 부담이 될 것이라 판단했기에 개선이 필요함을 느꼈습니다. 하지만 인턴으로서 직접적으로 데이터를 재촉하는 것은 부담스러웠고 어떻게 하면 예의있게 데이터를 요청할 수 있을지 고민했습니다.</a:t>
            </a:r>
            <a:r>
              <a:rPr sz="1200">
                <a:solidFill>
                  <a:srgbClr val="000000"/>
                </a:solidFill>
                <a:latin typeface="맑은 고딕"/>
              </a:rPr>
              <a:t>이를 해결하기 위해 메신저 시스템을 이용하여 매일 아침 9시 30분에 ‘데이터 관련 변경사항 안내’라는 제목의 쪽지를 보냈습니다. 전날 보고서 내용에서 변경사항이 있으면 미리 안내드리고 변경 사항이 없을 경우 이전 데이터를 그대로 유지하면 된다고 전달하는 방식이었습니다. </a:t>
            </a:r>
            <a:r>
              <a:rPr u="sng" b="1" sz="1200">
                <a:solidFill>
                  <a:srgbClr val="000000"/>
                </a:solidFill>
                <a:latin typeface="맑은 고딕"/>
              </a:rPr>
              <a:t>(2)처음에는 담당자분께서 귀찮아하셨지만 꾸준히 안내를 드리면서 점차 업무 정확도가 향상되었고 담당자분으로부터 꼼꼼하다는 피드백을 받았습니다.</a:t>
            </a:r>
            <a:r>
              <a:rPr sz="1200">
                <a:solidFill>
                  <a:srgbClr val="000000"/>
                </a:solidFill>
                <a:latin typeface="맑은 고딕"/>
              </a:rPr>
              <a:t>4개월동안 매일 안내드린 결과, 데이터 누락 사례가 단 1건으로 감소했고 담당자분과 소통의 기회가 넓어져 보고서 검토 작업이 수월해졌습니다. 이를 통해 총 6개월 동안 120건의 보고서를 실수 없이 작성하고 기한 내 상급기관에 제출하며 보고 업무를 안정적으로 수행할 수 있었습니다. </a:t>
            </a:r>
            <a:r>
              <a:rPr u="sng" b="1" sz="1200">
                <a:solidFill>
                  <a:srgbClr val="000000"/>
                </a:solidFill>
                <a:latin typeface="맑은 고딕"/>
              </a:rPr>
              <a:t>(3)경험을 통해 적극적인 의사소통의 자세를 배웠습니다. 한국마사회에 입사하여 주도적인 소통의 자세로 타 부서와의 원활한 협업을 이끌겠습니다.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데이터 누락과 같은 반복적인 문제가 발생할 경우, 이를 예방하고 지속적인 개선을 이끌어내기 위해 어떤 기준 또는 지표를 설정하여 상황을 모니터링할 계획인지 말씀해 주세요.</a:t>
            </a:r>
            <a:br/>
            <a:r>
              <a:t>(2) 꾸준한 안내를 통해 업무의 정확도가 향상되었다고 했는데, 시간이 지나면서 지원자의 방법에 따른 피로감이나 반발이 발생할 가능성도 있을 것 같습니다. 이러한 상황을 어떻게 예방하거나 대처하실 것인지 설명해 주세요.</a:t>
            </a:r>
            <a:br/>
            <a:r>
              <a:t>(3) 적극적 의사소통의 자세를 배웠다고 했습니다. 앞으로의 업무에서 불확실한 정보를 가지고 의사결정을 해야 할 경우, 어떤 방법을 통해 다른 부서와의 협업을 가장 효과적으로 유지할 것인지 구체적인 전략을 설명해 주세요.</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2BA-17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[글로벌 역량과 데이터 분석을 통한 맞춤형 마케팅 전략 수립]</a:t>
            </a:r>
            <a:r>
              <a:rPr u="sng" b="1" sz="1200">
                <a:solidFill>
                  <a:srgbClr val="000000"/>
                </a:solidFill>
                <a:latin typeface="맑은 고딕"/>
              </a:rPr>
              <a:t>(1)입사 후 한국마사회의 디지털 마케팅 전략을 고도화하여 온라인 마권발매 서비스의 확산과 디지털 전환을 가속화하는 데 기여하겠습니다.</a:t>
            </a:r>
            <a:r>
              <a:rPr sz="1200">
                <a:solidFill>
                  <a:srgbClr val="000000"/>
                </a:solidFill>
                <a:latin typeface="맑은 고딕"/>
              </a:rPr>
              <a:t> 이를 통해 건전한 경마문화를 정착시키고 국민의 여가 및 스포츠 문화 향상에 이바지하겠습니다. 또한, 글로벌 시장에서 한국 경마의 경쟁력을 강화하고, 브랜드 인지도를 확대하여 전 세계에 한국 경마의 우수성을 알리겠습니다. 이를 위해 글로벌 역량과 데이터 분석을 통한 마케팅 기획 능력을 쌓아왔습니다. 첫째, 글로벌 마케팅 콘텐츠를 기획하고 실행하여 해외 시장을 개척한 경험이 있습니다. 일본, 대만, 베트남에서 반려동물용품 브랜드를 담당하여 숏폼 영상을 제작해 2주간 SNS 마케팅을 진행했습니다. 1차 광고 분석 결과, 일부 국가에서 잠재고객 발굴과 노출수가 부족한 한계를 발견하고, 이를 개선하기 위해 카드뉴스를 새롭게 제작했습니다. </a:t>
            </a:r>
            <a:r>
              <a:rPr u="sng" b="1" sz="1200">
                <a:solidFill>
                  <a:srgbClr val="000000"/>
                </a:solidFill>
                <a:latin typeface="맑은 고딕"/>
              </a:rPr>
              <a:t>(2)기존 광고를 현지 언어로 번역해 접근성을 높였으며, 바이어 리스트를 수집하고 콜드 메일을 통해 직접 컨택을 시도했습니다.</a:t>
            </a:r>
            <a:r>
              <a:rPr sz="1200">
                <a:solidFill>
                  <a:srgbClr val="000000"/>
                </a:solidFill>
                <a:latin typeface="맑은 고딕"/>
              </a:rPr>
              <a:t> 이 결과, 2주 동안 24건의 잠재고객을 확보하고 약 만여 개의 계정에 도달하며 아시아 시장에서 브랜드 인지도를 상승시켰습니다. 최우수상을 수상하며 성과를 인정받기도 했습니다. 적극적인 문제 해결 능력과 글로벌 마케팅 경험을 바탕으로 한국 경마가 글로벌 시장에서 경쟁력을 확보할 수 있도록 글로벌 고객 유치를 위한 맞춤형 마케팅을 시행하겠습니다.둘째, 마케팅팀 인턴으로 근무하며 가구 브랜드의 광고 콘텐츠를 제작했던 경험이 있습니다. 브랜드 인지도 및 전환율 향상을 목표로 성과 데이터를 분석하고 이를 바탕으로 플러스친구 및 검색광고, 앱 광고 소재 등의 콘텐츠를 제작했습니다. </a:t>
            </a:r>
            <a:r>
              <a:rPr u="sng" b="1" sz="1200">
                <a:solidFill>
                  <a:srgbClr val="000000"/>
                </a:solidFill>
                <a:latin typeface="맑은 고딕"/>
              </a:rPr>
              <a:t>(3)특히 전환 증대를 목적으로 고객의 시선을 끌 수 있는 메시지와 이미지 배치를 통해 플러스친구의 전년 대비 주문금액을 180% 증가시키는 성과를 올렸습니다.</a:t>
            </a:r>
            <a:r>
              <a:rPr sz="1200">
                <a:solidFill>
                  <a:srgbClr val="000000"/>
                </a:solidFill>
                <a:latin typeface="맑은 고딕"/>
              </a:rPr>
              <a:t> 한국마사회에서도 고객 데이터를 활용해 최적화된 맞춤형 마케팅 전략을 실행하겠습니다.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새로운 광고 전략을 수립할 때 가장 중요하게 고려하는 요소는 무엇이며, 그러한 요소가 다른 시장에서도 동일하게 적용될 수 있을지요?</a:t>
            </a:r>
            <a:br/>
            <a:r>
              <a:t>(2) 기존 광고를 현지 언어로 번역한 결과에 대해 지원자는 어떻게 추가적인 개선점을 파악하고자 했습니까? 다른 문화권에서는 어떤 요소를 먼저 검토할 것인가요?</a:t>
            </a:r>
            <a:br/>
            <a:r>
              <a:t>(3) 플러스친구의 주문금액을 180% 증가시킨 성과 이후, 지원자는 같은 방법을 다른 프로젝트나 산업에 어떻게 적용할 계획인가요?</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2BA-17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[변화는 백 마디 말보다 한 번의 행동에서]적극적인 자세로 팀원들을 동기 부여해 목표를 성공적으로 달성한 경험이 있습니다. 철도기업에서 인턴으로 근무할 당시, 저는 자동발매기를 통해 열차표를 판매하는 업무를 맡았습니다. 당시 팀은 자동발매기의 판매 실적을 채워야 하는 목표를 가지고 있었습니다. 그러나 다른 팀원들은 인턴이라는 이유로 실적 달성에 큰 관심을 두지 않았고, 정해진 근무 시간만 채우려는 태도를 보였습니다. 저 또한 시간만 채우며 업무를 진행할 수 있었지만, 그보다는 목표를 달성해 팀에 기여하고 싶다는 의지가 강했습니다.저는 솔선수범하는 자세로 먼저 행동했습니다. </a:t>
            </a:r>
            <a:r>
              <a:rPr u="sng" b="1" sz="1200">
                <a:solidFill>
                  <a:srgbClr val="000000"/>
                </a:solidFill>
                <a:latin typeface="맑은 고딕"/>
              </a:rPr>
              <a:t>(1)예매창구 앞에 긴 대기줄이 형성되어 있었지만, 자동발매기를 이용하는 고객은 상대적으로 적은 상황이었습니다. 저는 예매창구에서 줄을 서 있던 고객들에게 직접 다가가 자동발매기를 이용해 오래 기다릴 필요 없이 빠르게 표를 예매할 수 있다고 안내했습니다.</a:t>
            </a:r>
            <a:r>
              <a:rPr sz="1200">
                <a:solidFill>
                  <a:srgbClr val="000000"/>
                </a:solidFill>
                <a:latin typeface="맑은 고딕"/>
              </a:rPr>
              <a:t> </a:t>
            </a:r>
            <a:r>
              <a:rPr u="sng" b="1" sz="1200">
                <a:solidFill>
                  <a:srgbClr val="000000"/>
                </a:solidFill>
                <a:latin typeface="맑은 고딕"/>
              </a:rPr>
              <a:t>(2)동료들에게도 이 방법을 함께 실천하자고 독려했습니다. 고객들의 반응은 호의적이었습니다. 예매창구에서 기다리는 시간을 줄이며 자동발매기를 통해 빠르게 표 예매를 도와드리자, 서비스에 만족해했습니다. 자동발매기를 인지하지 못하고 있던 주변 고객들의 참여까지 유도해 많은 표 발매를 끌어낼 수 있었습니다.</a:t>
            </a:r>
            <a:r>
              <a:rPr sz="1200">
                <a:solidFill>
                  <a:srgbClr val="000000"/>
                </a:solidFill>
                <a:latin typeface="맑은 고딕"/>
              </a:rPr>
              <a:t> 고객들의 긍정적인 반응을 보며, 동료들도 자연스럽게 함께 참여하기 시작했습니다. 서로 의견을 교환하며 더 효과적인 안내 방법을 고민했고, 자연스럽게 협력하는 분위기가 형성되었습니다.결과적으로, 자동발매기를 이용한 예매가 활발히 이루어졌고, 팀은 목표 실적을 달성할 수 있었습니다. 그 덕분에 팀 전체가 우수 인턴으로 선정되는 성과를 이루었습니다. </a:t>
            </a:r>
            <a:r>
              <a:rPr u="sng" b="1" sz="1200">
                <a:solidFill>
                  <a:srgbClr val="000000"/>
                </a:solidFill>
                <a:latin typeface="맑은 고딕"/>
              </a:rPr>
              <a:t>(3)이 경험을 통해 저는 적극적인 자세의 중요성을 배울 수 있었습니다. 또한, 함께 목표를 공유하고 실천할 방법을 고민할 때 팀원들의 적극적인 참여를 끌어낼 수 있음을 배웠습니다.</a:t>
            </a:r>
            <a:r>
              <a:rPr sz="1200">
                <a:solidFill>
                  <a:srgbClr val="000000"/>
                </a:solidFill>
                <a:latin typeface="맑은 고딕"/>
              </a:rPr>
              <a:t> 한국마사회에서도 백 마디 말보다 먼저 행동으로 노력하는 자세를 보여주며 조직에 긍정적인 에너지를 불어넣겠습니다.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예매창구 앞에 긴 대기줄이 있을 때 지원자가 취한 행동 이외에 다른 대안이 있었다면 무엇이 있을까요? 이러한 대안이 더 효과적일 수도 있었을까요?</a:t>
            </a:r>
            <a:br/>
            <a:r>
              <a:t>(2) 지원자가 팀원들에게 적극적으로 참여하도록 독려했을 때, 팀원들이 처음에는 어떻게 반응했으며, 그들의 참여를 이끌어낸 방법 중 새로운 배울 점이 있었나요?</a:t>
            </a:r>
            <a:br/>
            <a:r>
              <a:t>(3) 이전 인턴십에서 배운 '적극적인 자세의 중요성'을 한국마사회에서의 업무에 어떻게 구체적으로 적용할 계획이신가요?</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2BA-18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판매마케팅 분야에서 이루고자 하는 목표는 고객 맞춤형 서비스를 제공하여, 경마의 사회적 가치 및 긍정적인 이미지를 강화하는 것입니다. 저는 캐나다 키즈 카페에서 근무하며, </a:t>
            </a:r>
            <a:r>
              <a:rPr u="sng" b="1" sz="1200">
                <a:solidFill>
                  <a:srgbClr val="000000"/>
                </a:solidFill>
                <a:latin typeface="맑은 고딕"/>
              </a:rPr>
              <a:t>(1)타문화권의 고객에게 맞춤형 서비스를 제공하면서 자료 수집 역량과 의사소통 역량을 키웠습니다.</a:t>
            </a:r>
            <a:r>
              <a:rPr sz="1200">
                <a:solidFill>
                  <a:srgbClr val="000000"/>
                </a:solidFill>
                <a:latin typeface="맑은 고딕"/>
              </a:rPr>
              <a:t> 특히 다른 문화권인 고객의 입장을 이해하기 위해, 개선점 의견조사 및 설문조사를 진행하였고. 소셜 커뮤니티를 통해 고객과 직접 소통하며 정보를 수집하였습니다. 수집한 자료를 토대로 기존 행사의 문제점을 분석하고 고객의 니즈를 파악하여, 맞춤형 행사를 기획하면서 시장 이해에 대한 중요성을 깨달았습니다. 이 경험을 바탕으로, 고객의 의견을 반영한 체험형 프로그램을 기획함으로써 고객에게 긍정적인 경험을 제공하고자 합니다. 또한, 현장실습 당시 기초 자료 제작 및 브리핑을 통해 문서 작성 기술을 길렀습니다. 체계화된 양식을 만들기 위해 </a:t>
            </a:r>
            <a:r>
              <a:rPr u="sng" b="1" sz="1200">
                <a:solidFill>
                  <a:srgbClr val="000000"/>
                </a:solidFill>
                <a:latin typeface="맑은 고딕"/>
              </a:rPr>
              <a:t>(2)보고서에 들어갈 내용에 대한 기준을 세웠고, 기준을 충족한 자료만을 수집함으로써 업무 효율성을 높일 수 있었습니다.</a:t>
            </a:r>
            <a:r>
              <a:rPr sz="1200">
                <a:solidFill>
                  <a:srgbClr val="000000"/>
                </a:solidFill>
                <a:latin typeface="맑은 고딕"/>
              </a:rPr>
              <a:t> 또한, 브리핑을 위해 매주 PPT를 제작하며, 핵심 키워드를 활용하여 가독성을 높이는 방법을 습득할 수 있었습니다. 이러한 역량을 활용하여, 팀 또는 여러 부서와 협업 시 진행 상황을 간결하게 표현한 자료를 제공함으로써, 효율적으로 소통할 수 있도록 노력하겠습니다. 뿐만 아니라 </a:t>
            </a:r>
            <a:r>
              <a:rPr u="sng" b="1" sz="1200">
                <a:solidFill>
                  <a:srgbClr val="000000"/>
                </a:solidFill>
                <a:latin typeface="맑은 고딕"/>
              </a:rPr>
              <a:t>(3)데이터 자격증인 사회조사분석사 2급, ADsP를 취득하며 정확한 데이터 활용 역량을 갖추고자 꾸준히 노력해왔습니다.</a:t>
            </a:r>
            <a:r>
              <a:rPr sz="1200">
                <a:solidFill>
                  <a:srgbClr val="000000"/>
                </a:solidFill>
                <a:latin typeface="맑은 고딕"/>
              </a:rPr>
              <a:t> 이처럼 데이터 활용 역량은 신속하고 정확한 정보 수집을 기반으로 환경을 분석하고, 보고함으로써 사업 계획 수립뿐만 아니라 신규 사업 발굴에도 도움이 될 것이라 생각합니다. 입사하여서도 적극적으로 자료를 수집하고, 소통하며 정확한 니즈 분석을 통해 고객 맞춤형 서비스를 제공하도록 하겠습니다. 또한, 수집된 자료를 분석하여 고객이 체감할 수 있는 사업을 기획함으로써 경마의 긍정적인 이미지 강화에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캐나다 키즈 카페에서의 경험을 바탕으로 고객 맞춤형 서비스를 기획할 때, 다른 문화적 배경을 가진 고객들과 소통하는 데에 있어 가장 큰 도전은 무엇이었으며, 이를 극복하기 위한 구체적인 방법은 무엇이었습니까?</a:t>
            </a:r>
            <a:br/>
            <a:r>
              <a:t>(2) 보고서에 들어갈 내용의 기준을 세울 당시, 그 과정에서 발생한 예상치 못한 난관이나 어려움은 무엇이었으며, 이를 어떻게 극복하셨습니까?</a:t>
            </a:r>
            <a:br/>
            <a:r>
              <a:t>(3) 데이터 자격증을 통해 습득한 데이터 활용 역량이 고객 맞춤형 서비스 제공에 어떻게 구체적으로 기여할 것이라 생각하시며, 이전 경험과 어떻게 연결시키고자 하십니까?</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2BA-18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 관련 대외활동 중 한 발자국 물러서서 소통하는 방법을 통해 갈등 상황을 해결한 경험이 있습니다. 당시 활동에 참여하는 학생들의 연령대가 전 학년이었기 때문에, 수업 난이도를 정하는 데 있어 팀원들의 의견 차이가 좀처럼 좁혀지지 않았습니다. 언성이 높아진 상태로 계속해서 의견을 나누다 보면 갈등이 점점 더 깊어질 수 있다고 판단하였습니다. 이에 </a:t>
            </a:r>
            <a:r>
              <a:rPr u="sng" b="1" sz="1200">
                <a:solidFill>
                  <a:srgbClr val="000000"/>
                </a:solidFill>
                <a:latin typeface="맑은 고딕"/>
              </a:rPr>
              <a:t>(1)격양된 감정을 추스를 수 있도록 종이 한 장에 자신의 의견과 이유를 적어보는 시간을 가질 것을 제안하였습니다.</a:t>
            </a:r>
            <a:r>
              <a:rPr sz="1200">
                <a:solidFill>
                  <a:srgbClr val="000000"/>
                </a:solidFill>
                <a:latin typeface="맑은 고딕"/>
              </a:rPr>
              <a:t> 각자의 의견이 적힌 종이를 읽어보며, 동의하는 부분과 동의하지 않는 부분으로 나눠 체크하였습니다. 비슷한 내용끼리 분류하는 과정에서 하나의 아이디어를 채택하는 것에만 급급했다는 것을 알게 되었고, 서로의 의견을 종합해 볼 필요가 있다고 생각하였습니다. 여러 아이디어를 취합한 결과, 저학년도 쉽게 이해할 수 있는 난이도에 고학년 맞춤 심화 문제를 추가하는 더 좋은 방안을 만들어낼 수 있었습니다. 이후에도 </a:t>
            </a:r>
            <a:r>
              <a:rPr u="sng" b="1" sz="1200">
                <a:solidFill>
                  <a:srgbClr val="000000"/>
                </a:solidFill>
                <a:latin typeface="맑은 고딕"/>
              </a:rPr>
              <a:t>(2)의견이 적힌 종이로 회의를 진행하며 타협점을 찾았고, 보다 효율적으로 수업 내용을 구상할 수 있었습니다.</a:t>
            </a:r>
            <a:r>
              <a:rPr sz="1200">
                <a:solidFill>
                  <a:srgbClr val="000000"/>
                </a:solidFill>
                <a:latin typeface="맑은 고딕"/>
              </a:rPr>
              <a:t> 또한 </a:t>
            </a:r>
            <a:r>
              <a:rPr u="sng" b="1" sz="1200">
                <a:solidFill>
                  <a:srgbClr val="000000"/>
                </a:solidFill>
                <a:latin typeface="맑은 고딕"/>
              </a:rPr>
              <a:t>(3)회의가 불가능한 때에는 소통을 위한 그룹 애플리케이션을 활용함으로써, 아이디어를 실시간으로 기록하고, 댓글로 피드백하며</a:t>
            </a:r>
            <a:r>
              <a:rPr sz="1200">
                <a:solidFill>
                  <a:srgbClr val="000000"/>
                </a:solidFill>
                <a:latin typeface="맑은 고딕"/>
              </a:rPr>
              <a:t> 수업의 질을 향상시킬 수 있었습니다. 그 결과 수업에 대한 학생들의 집중력과 참여도 모두 높았으며, 매주 수업이 끝난 후 진행한 설문조사의 만족도 또한 높게 나타났습니다. 뿐만 아니라 활동 발표회에서 우수 팀에 선정되기도 하며 공동의 목표를 달성할 수 있었습니다. 내외부적으로 소통이 중요한 판매마케팅 직무 특성상, 의견 차이는 불가피하게 발생할 수 있다고 생각합니다. 입사하여서도 이러한 전략을 통해 상대방을 이해하면서도 조직의 목표와 성과를 달성할 수 있는 해결책을 찾을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내에서 의견차이가 발생했을 때, 지원자가 '종이 한 장에 의견 적기' 방법을 제안하셨는데, 이 방법을 일상적인 상황에서도 적용할 수 있을까요? 만약 그렇다면 어떻게 적용할 수 있는지 설명해 주세요.</a:t>
            </a:r>
            <a:br/>
            <a:r>
              <a:t>(2) 여러 아이디어를 취합하여 더 나은 방안을 만들어낸 경험이 있는데, 이러한 상황에서 자주 발생하는 피드백 문화의 중요성을 설명하고, 수집된 피드백이 성공적인 결과에 어떻게 기여했는지 구체적으로 말씀해 주세요.</a:t>
            </a:r>
            <a:br/>
            <a:r>
              <a:t>(3) 소통을 위한 그룹 애플리케이션을 활용하며 실시간으로 아이디어를 기록하였는데, 지원자가 생각하기에 이러한 디지털 도구가 앞으로의 판매마케팅 직무에서 어떻게 혁신적으로 활용될 수 있을까요?</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2BB-01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경험을 중심으로 경마 산업의 가치를 확장하는 마케팅 전문가가 되겠습니다. </a:t>
            </a:r>
            <a:r>
              <a:rPr u="sng" b="1" sz="1200">
                <a:solidFill>
                  <a:srgbClr val="000000"/>
                </a:solidFill>
                <a:latin typeface="맑은 고딕"/>
              </a:rPr>
              <a:t>(1)한국마사회 판매마케팅 분야에서 경마를 단순한 베팅이 아닌, 새로운 여가 문화로 정착시키는 것을 목표로 삼고자 합니다.</a:t>
            </a:r>
            <a:r>
              <a:rPr sz="1200">
                <a:solidFill>
                  <a:srgbClr val="000000"/>
                </a:solidFill>
                <a:latin typeface="맑은 고딕"/>
              </a:rPr>
              <a:t> 경마는 오랜 전통을 지닌 스포츠지만, 특정 연령층에 한정된 이미지가 강합니다. 저는 기존 고객의 충성도를 높이면서도 MZ세대를 포함한 신규 고객층을 유입할 수 있도록 체험형 마케팅과 디지털 콘텐츠 전략을 강화하고자 합니다. 학회장을 맡았을 때, 단순한 강연보다 참여형 </a:t>
            </a:r>
            <a:r>
              <a:rPr u="sng" b="1" sz="1200">
                <a:solidFill>
                  <a:srgbClr val="000000"/>
                </a:solidFill>
                <a:latin typeface="맑은 고딕"/>
              </a:rPr>
              <a:t>(2)프로그램이 효과적이라는 점을 깨닫고 연극형 학술제를 기획했습니다. 학회원들이 직접 연극을 준비하며 학문적 내용을 전달하는 방식이었고, 그 결과</a:t>
            </a:r>
            <a:r>
              <a:rPr sz="1200">
                <a:solidFill>
                  <a:srgbClr val="000000"/>
                </a:solidFill>
                <a:latin typeface="맑은 고딕"/>
              </a:rPr>
              <a:t> 참여율과 만족도가 크게 향상되었습니다. 이러한 경험을 바탕으로, 경마 초보자도 쉽게 접근할 수 있는 체험형 프로그램을 기획하고, 가족 단위 방문객을 위한 문화 콘텐츠를 개발하고자 합니다. 또한, SNS 및 유튜브를 활용해 베팅이 아닌 경마 자체의 매력을 강조하는 콘텐츠를 제작하여 젊은 고객층과의 접점을 확대할 계획입니다. </a:t>
            </a:r>
            <a:r>
              <a:rPr u="sng" b="1" sz="1200">
                <a:solidFill>
                  <a:srgbClr val="000000"/>
                </a:solidFill>
                <a:latin typeface="맑은 고딕"/>
              </a:rPr>
              <a:t>(3)창업 교육 프로그램에서 미국 현지 고객 인터뷰를 수행하며, 고객이 직접 말하지 않는 니즈까지 파악하는 것이 중요하다는 점을 배웠습니다.</a:t>
            </a:r>
            <a:r>
              <a:rPr sz="1200">
                <a:solidFill>
                  <a:srgbClr val="000000"/>
                </a:solidFill>
                <a:latin typeface="맑은 고딕"/>
              </a:rPr>
              <a:t> 팀원들과 인터뷰 방식에 대한 의견 차이가 있었지만, 저는 경찰서와 소방서 등 기관에 직접 연락하고, 다양한 커뮤니티를 방문하며 적극적으로 고객을 탐색했습니다. 이 과정에서 고객의 기대와 실제 필요 사이의 차이를 발견하고, 효과적인 시장 접근법을 도출하는 방법을 익혔습니다. 이 경험을 살려, 한국마사회에서 고객 데이터를 분석하고, 이를 기반으로 맞춤형 마케팅 전략을 개발하는 데 기여하고 싶습니다. 또한, ‘체험’과 ‘스토리텔링’을 결합한 마케팅 기획을 통해 경마 문화를 더욱 확장해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경마를 새로운 여가 문화로 정착시키는 과정에서 예상치 못한 부정적 반응이 온다면, 지원자는 어떻게 대처할 것인가요?</a:t>
            </a:r>
            <a:br/>
            <a:r>
              <a:t>(2) 경험한 연극형 학술제 기획에서 얻은 교훈이 향후 경마 체험 프로그램 기획에 어떻게 적용될 것 같습니까?</a:t>
            </a:r>
            <a:br/>
            <a:r>
              <a:t>(3) 고객의 숨겨진 니즈를 발견하기 위한 창의적인 방법이 있다면 무엇일까요?</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1AA-07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담을 허물고 믿음을 쌓은 소통의 힘대학교 재학 중 </a:t>
            </a:r>
            <a:r>
              <a:rPr u="sng" b="1" sz="1200">
                <a:solidFill>
                  <a:srgbClr val="000000"/>
                </a:solidFill>
                <a:latin typeface="맑은 고딕"/>
              </a:rPr>
              <a:t>(1)유학생 멘토링 프로그램에서 팀원 간 소통 단절 문제를 해결하여 멘토링 성공률 100%와 멘티 학점 20% 향상을 끌어냈습니다.</a:t>
            </a:r>
            <a:r>
              <a:rPr sz="1200">
                <a:solidFill>
                  <a:srgbClr val="000000"/>
                </a:solidFill>
                <a:latin typeface="맑은 고딕"/>
              </a:rPr>
              <a:t> 한국인 멘토 2명, 외국인 멘티 2명이 한 팀이 되어 프로그램이 진행되었습니다. 그런데 활동 중 중국인 유학생 한 명이 '건강 문제'를 핑계로 약속에 계속 불참했습니다. 모두의 일정을 고려해 잡은 시간인데도 빠지는 횟수가 늘자 다른 팀원들이 활동 중단을 선언하며 멘토링 진행이 위태로워졌습니다. 해결책을 찾기 위해 해외 유학 경험이 있는 지인들에게 조언을 구했습니다. 이 과정에서 해당 유학생이 문화적 충격과 적응 스트레스로 인해 대면 활동을 회피하고 있다는 사실을 확인했습니다. 이에 단계별 접근 방식을 택했습니다. 먼저 SNS로 부담 없는 대화를 시도했고, 서로의 관심사를 나누며 마음의 장벽을 허물었습니다. 그다음 짧은 만남 후, 점차 캠퍼스 투어, 학교 축제로 활동 범위를 넓혔습니다. 멘티가 관심을 보인 경복궁과 야구장 방문까지 함께하며 관계를 개선했습니다. 위 노력 과정에서 소통이 단절되어 일방향 소통을 하는 시기가 가장 힘들었습니다. 그러나 이때 포기하지 않고 꾸준히 대화를 시도했습니다. 문화적 차이를 인정하고 상대의 속도를 맞춰 기다려주면서 멘티의 반응이 점점 빨라졌고, 나중에는 먼저 만남을 제안하는 적극성까지 보였습니다.적극적인 노력 덕분에 활동이 무사히 마무리될 수 있었고, 팀 전체 참여율이 높고 활동이 다른 팀보다 차별화되고 다양하다는 평가를 받으며 장학금을 받았습니다. 좋은 관계가 유지되면서 졸업할 때까지 학업과 한국 생활 전반을 도와주었습니다. </a:t>
            </a:r>
            <a:r>
              <a:rPr u="sng" b="1" sz="1200">
                <a:solidFill>
                  <a:srgbClr val="000000"/>
                </a:solidFill>
                <a:latin typeface="맑은 고딕"/>
              </a:rPr>
              <a:t>(2)이 경험을 통해 다양한 문화적 배경을 가진 사람들과 효과적으로 소통하는 능력을 키웠습니다.</a:t>
            </a:r>
            <a:r>
              <a:rPr u="sng" b="1" sz="1200">
                <a:solidFill>
                  <a:srgbClr val="000000"/>
                </a:solidFill>
                <a:latin typeface="맑은 고딕"/>
              </a:rPr>
              <a:t>(3) 상대방의 상황과 감정을 이해한 소통 능력을 발휘하여 관람객뿐만 아니라 다양한 이해관계자와 원활히 소통할 수 있다고 자신합니다.</a:t>
            </a:r>
            <a:r>
              <a:rPr sz="1200">
                <a:solidFill>
                  <a:srgbClr val="000000"/>
                </a:solidFill>
                <a:latin typeface="맑은 고딕"/>
              </a:rPr>
              <a:t> 문제 상황에서도 갈등을 증폭시키지 않고, 상대의 입장을 고려한 해결책을 찾아내는 역량을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유학생 멘토링 프로그램에서 팀원 간 소통 단절 문제를 해결했다고 했는데, 만약 중국인 유학생이 끝까지 협력하지 않았다면 어떤 다른 전략을 추구했을까요?</a:t>
            </a:r>
            <a:br/>
            <a:r>
              <a:t>(2) 문화적 차이로 인한 소통 문제를 해결한 사례에서, 비슷한 상황이 다른 문화적 배경을 가진 사람들과도 발생할 수 있습니다. 이때 지원자가 고려하는 핵심적인 소통 원칙은 무엇인지 설명해 주세요.</a:t>
            </a:r>
            <a:br/>
            <a:r>
              <a:t>(3) 멘토링 프로그램에서 상대방의 상황과 감정을 고려한 소통 능력을 발휘했다고 했는데, 이러한 능력을 더 발전시키기 위해 어떤 새로운 방법이나 기술을 배우고 싶으신가요?</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2BB-01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(1)창업 교육 프로그램에서 고객 인터뷰 대상과 방식을 두고 팀원들과 갈등을 겪었습니다. 미국에서 현지 시장 조사를 진행해야 했는데, 팀원들은 온라인 설문조사나 이메일 인터뷰를 선호한 반면,</a:t>
            </a:r>
            <a:r>
              <a:rPr sz="1200">
                <a:solidFill>
                  <a:srgbClr val="000000"/>
                </a:solidFill>
                <a:latin typeface="맑은 고딕"/>
              </a:rPr>
              <a:t> 저는 직접 고객을 찾아가야 한다고 주장했습니다. 우리가 다루던 제품이 방사선 측정기 관련 기술이었기 때문에, 실제 사용자들의 현장 의견이 중요하다고 생각했습니다. 하지만 팀원들은 언어 장벽과 접근성 문제를 이유로 부담을 느꼈고, 접근이 쉬운 대상 위주로 인터뷰를 진행하려 했습니다.처음에는 저도 답답함을 느꼈지만, 팀원들의 우려를 이해하고 설득하기 위해 소통 방식을 바꾸기로 했습니다. 먼저, 각자의 입장을 정리한 후, 직접 인터뷰의 필요성을 논리적으로 설명했습니다. 그리고 단순히 주장하는 것이 아니라, 제가 먼저 인터뷰 후보군을 찾아 시범 인터뷰를 진행하겠다고 제안했습니다. 또한, 팀원들이 부담을 느끼지 않도록 역할을 분담했습니다. 언어가 편한 팀원은 인터뷰 스크립트를 준비하고, 대면 인터뷰가 어려운 팀원은 서면 답변을 정리하는 방식으로 조율했습니다.그 결과, </a:t>
            </a:r>
            <a:r>
              <a:rPr u="sng" b="1" sz="1200">
                <a:solidFill>
                  <a:srgbClr val="000000"/>
                </a:solidFill>
                <a:latin typeface="맑은 고딕"/>
              </a:rPr>
              <a:t>(2)저는 경찰서와 소방서를 방문해 방사선 측정기 사용자들과 인터뷰를 성사시켰고, 예상과 다른 시장 니즈를 발견할 수 있었습니다.</a:t>
            </a:r>
            <a:r>
              <a:rPr sz="1200">
                <a:solidFill>
                  <a:srgbClr val="000000"/>
                </a:solidFill>
                <a:latin typeface="맑은 고딕"/>
              </a:rPr>
              <a:t> 팀원들도 점차 적극적으로 현장 인터뷰에 참여하게 되었고, 결국 예상보다 2배 이상 많은 인터뷰를 수행할 수 있었습니다. 이를 통해 보다 실질적인 고객 피드백을 반영한 비즈니스 모델을 수립했고, 최종 발표에서도 우수한 평가를 받았습니다.</a:t>
            </a:r>
            <a:r>
              <a:rPr u="sng" b="1" sz="1200">
                <a:solidFill>
                  <a:srgbClr val="000000"/>
                </a:solidFill>
                <a:latin typeface="맑은 고딕"/>
              </a:rPr>
              <a:t>(3)이 경험을 통해, 단순한 주장만으로는 갈등을 해결할 수 없으며, 상대방의 입장을 고려한 설득과 행동을 통한 신뢰 형성이 중요하다는 것을 배웠습니다.</a:t>
            </a:r>
            <a:r>
              <a:rPr sz="1200">
                <a:solidFill>
                  <a:srgbClr val="000000"/>
                </a:solidFill>
                <a:latin typeface="맑은 고딕"/>
              </a:rPr>
              <a:t> 이후 저는 협업할 때 의견 차이가 생기면 상대방의 논리를 이해하고, 구체적인 해결책을 함께 고민하는 방식을 우선적으로 적용하고 있습니다. 한국마사회에서도 다양한 부서 및 고객과 협력할 일이 많을 것으로 예상되며, 이 경험을 바탕으로 원활한 소통과 협업을 이끌어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팀원들과의 의견 차이를 조율하며 설득하는 과정에서 가장 어려웠던 점은 무엇이며 이를 어떻게 극복했나요?</a:t>
            </a:r>
            <a:br/>
            <a:r>
              <a:t>(2) 경찰서와 소방서를 방문하여 얻은 인사이트 중 가장 예기치 않은 것은 무엇이었고, 이것이 비즈니스 모델에 어떻게 반영되었나요?</a:t>
            </a:r>
            <a:br/>
            <a:r>
              <a:t>(3) 비즈니스 모델이 우수한 평가를 받은 주요 요인은 무엇이었다고 생각하나요?</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2BB-02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방문자 분석 및 홍보를 통한 렛츠런파크 활성화 한국마사회는 경마뿐만 아니라 렛츠런파크 내 여러 시설과 행사를 통해 방문자들에게 다양한 경험을 제공하고 있습니다. 따라서 </a:t>
            </a:r>
            <a:r>
              <a:rPr u="sng" b="1" sz="1200">
                <a:solidFill>
                  <a:srgbClr val="000000"/>
                </a:solidFill>
                <a:latin typeface="맑은 고딕"/>
              </a:rPr>
              <a:t>(1)제가 입사 후 이루고자 하는 목표는 '방문자 분석과 홍보 전략을 통해 신규 고객 유입을 확대하고, 기존 방문객의 재방문율을 높이는 것'으로 설정하였습니다.</a:t>
            </a:r>
            <a:r>
              <a:rPr sz="1200">
                <a:solidFill>
                  <a:srgbClr val="000000"/>
                </a:solidFill>
                <a:latin typeface="맑은 고딕"/>
              </a:rPr>
              <a:t> 또한, 이를 통해 고객의 체류 시간을 늘려서 마권 구매 활성화에 기여하고 싶습니다. 렛츠런파크의 활성화를 위하여 </a:t>
            </a:r>
            <a:r>
              <a:rPr u="sng" b="1" sz="1200">
                <a:solidFill>
                  <a:srgbClr val="000000"/>
                </a:solidFill>
                <a:latin typeface="맑은 고딕"/>
              </a:rPr>
              <a:t>(2)우선 현장의 담당자들과 간담회를 진행하겠습니다. 또한, 방문자를 대상으로 설문을 통하여 니즈를 파악하겠습니다.</a:t>
            </a:r>
            <a:r>
              <a:rPr sz="1200">
                <a:solidFill>
                  <a:srgbClr val="000000"/>
                </a:solidFill>
                <a:latin typeface="맑은 고딕"/>
              </a:rPr>
              <a:t> 이를 통하여 웰컴 및 신규 고객 대상 사은품을 증정하거나 우수 이용 고객에게 등급별 혜택을 주겠습니다. 또한, 불편 사항은 빠르게 개선할 수 있도록 간담회를 주기적으로 진행하고 피드백을 빠르게 전달하겠습니다. 현대백화점에서 5년간 근무하며, </a:t>
            </a:r>
            <a:r>
              <a:rPr u="sng" b="1" sz="1200">
                <a:solidFill>
                  <a:srgbClr val="000000"/>
                </a:solidFill>
                <a:latin typeface="맑은 고딕"/>
              </a:rPr>
              <a:t>(3)CRM을 활용한 타겟 마케팅을 통해 고객 데이터를 분석하고 맞춤형 사은행사를 진행했습니다. 고객의 연령대, 성별, 객단가 등을 분석하여 다양한 프로모션을 진행했으며, 특히 명절 시즌에는 명절 선물 상품을 대량 구매한 법인 고객을 대상으로 ‘우수 고객 대상 GIFT 증정 프로모션’을 기획한 경험이 있습니다.</a:t>
            </a:r>
            <a:r>
              <a:rPr sz="1200">
                <a:solidFill>
                  <a:srgbClr val="000000"/>
                </a:solidFill>
                <a:latin typeface="맑은 고딕"/>
              </a:rPr>
              <a:t> 또한, 이를 더욱더 효과적으로 홍보하기 위하여 카카오 플러스 친구, 문자 등을 활용하여 홍보를 진행했습니다. 그 결과, 객단가를 크게 올리면서 당시 부진했던 매출이 7.6% 증가했습니다. 이러한 경험을 바탕으로, 렛츠런파크의 신규 고객 유입과 기존 고객의 재방문을 유도할 수 있도록 고객 데이터 기반의 마케팅 전략을 수립하고, 성과를 지속적으로 분석하여 개선해 나가겠습니다. 또한, 유튜브, 카카오 플러스 친구, 홈페이지 등 다양한 채널을 활용한 홍보 전략을 진행하겠습니다.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렛츠런파크에서 계획하신 방문자 분석과 홍보 전략에서 가장 중요한 핵심 요소는 무엇이며, 그 이유는 무엇입니까?</a:t>
            </a:r>
            <a:br/>
            <a:r>
              <a:t>(2) 현장 담당자들과의 간담회를 통해 어떤 유형의 피드백이 나올 것이라 예상하고, 어떻게 이를 활용할 계획이신가요?</a:t>
            </a:r>
            <a:br/>
            <a:r>
              <a:t>(3) 현대백화점에서의 CRM 경험을 렛츠런파크에 어떻게 맞춤 적용할 계획입니까?</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2BB-02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이전에 하지 않았던 해결 방안을 제시하여 문제를 해결하다 현대백화점 지점 리뉴얼 공사 직무에 지원하여 업체의 입점 기획부터 오픈까지 담당했던 경험이 있습니다. 당시 새롭게 입점하는 업체가 많아서 인테리어, 소방, 전기 등의 백화점 기준과 법적 사항을 준수하는 데에 어려움이 있었습니다. 또한, 각 업체 담당자에게 법적 사항을 안내하고 체크리스트를 배포해도 법적인 조치에 대한 경각심이 다소 부족했습니다. 그리고 필요한 자료를 기한 내 제출하지 않아 일정이 지연되는 문제도 발생했습니다. </a:t>
            </a:r>
            <a:r>
              <a:rPr u="sng" b="1" sz="1200">
                <a:solidFill>
                  <a:srgbClr val="000000"/>
                </a:solidFill>
                <a:latin typeface="맑은 고딕"/>
              </a:rPr>
              <a:t>(1)이러한 문제들을 해결하기 위해 각 업체와 적극적으로 소통하며 어떤 부분에서 가장 어려움을 느끼는지, 규정을 이해하기 힘든 이유가 무엇인지 등 문제를 구체적으로 확인한 후, 이를 해결할 수 있는 방법을 세 가지 시도했습니다.</a:t>
            </a:r>
            <a:r>
              <a:rPr sz="1200">
                <a:solidFill>
                  <a:srgbClr val="000000"/>
                </a:solidFill>
                <a:latin typeface="맑은 고딕"/>
              </a:rPr>
              <a:t> 첫째, 업체 담당자의 이해를 높이기 위해 두 차례의 입점 안내 간담회를 열었습니다. 각 파트의 담당자가 프레젠테이션을 제작했으며, 발표를 통해 규정 사항을 이해하기 쉽게 설명했습니다. 둘째, ‘업체 인테리어 검수’를 기존 2회에서 5회로 늘려 세부 사항까지 확인할 수 있도록 했습니다. </a:t>
            </a:r>
            <a:r>
              <a:rPr u="sng" b="1" sz="1200">
                <a:solidFill>
                  <a:srgbClr val="000000"/>
                </a:solidFill>
                <a:latin typeface="맑은 고딕"/>
              </a:rPr>
              <a:t>(2)셋째, 빠른 문제 해결을 위해 질의응답 게시판을 운영하여 가능한 한 빠르게 문의에 답변했습니다. 이러한 노력 덕분에 모든 업체가 백화점 기준 및 법적 요건을 준수하고, 성공적으로 입점 및 오픈할 수 있었습니다.</a:t>
            </a:r>
            <a:r>
              <a:rPr sz="1200">
                <a:solidFill>
                  <a:srgbClr val="000000"/>
                </a:solidFill>
                <a:latin typeface="맑은 고딕"/>
              </a:rPr>
              <a:t> 또한, </a:t>
            </a:r>
            <a:r>
              <a:rPr u="sng" b="1" sz="1200">
                <a:solidFill>
                  <a:srgbClr val="000000"/>
                </a:solidFill>
                <a:latin typeface="맑은 고딕"/>
              </a:rPr>
              <a:t>(3)간담회 자료는 다른 지점에도 공유되어 추후 지점 리뉴얼이나 업체 입점 시 활용되었습니다. 이 경험을 통해 문제를 해결할 때 한 가지 방법만 시도하기보다, 상황에 맞게 여러 방법을 시도하면서 해결책을 찾아가는 것이 중요하다는 것을 배웠습니다.</a:t>
            </a:r>
            <a:r>
              <a:rPr sz="1200">
                <a:solidFill>
                  <a:srgbClr val="000000"/>
                </a:solidFill>
                <a:latin typeface="맑은 고딕"/>
              </a:rPr>
              <a:t> 한국마사회에서도 이와 같은 문제가 발생한다면, 소통을 통해 다양한 시도를 하여 문제를 원활하게 해결하겠습니다.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업체의 법적 요건 준수를 위한 여러 시도 중 가장 효과적이었던 방법은 무엇이며, 그 이유는 무엇이라고 생각하십니까?</a:t>
            </a:r>
            <a:br/>
            <a:r>
              <a:t>(2) 질의응답 게시판 운영 과정을 통해 얻은 경험 중, 어떤 부분이 가장 렛츠런파크의 문제 해결에 도움이 될 것이라고 생각하십니까?</a:t>
            </a:r>
            <a:br/>
            <a:r>
              <a:t>(3) 향후 비슷한 상황이 발생할 경우, 예전에 사용하지 않았던 또 다른 해결 방법을 제안한다면 어떤 것이 있을까요?</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2BB-03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[경마공원의 대중화] 저는 디지털 전환에 맞춰 경마공원을 국민에게 행복을 주는 대중적인 여가문화의 장으로 만드는 데 기여하고 싶습니다. 온라인 마권 발매가 시행되면서 오프라인 영업장에도 새로운 패러다임이 필요해졌다고 생각합니다. 경마공원이 단순히 대회의 공간을 넘어 국민이 즐겁고 편하게 즐길 수 있는 장소가 되기를 바랍니다. 이를 위해 저는 입사 후 '경마공원의 대중화 로드맵'을 추진해 한국마사회가 국민의 여가를 선용하고, 나아가 말문화 확산까지 이뤄낼 수 있도록 노력하겠습니다. 입사 후 목표를 위해 세 가지 단계의 로드맵을 구상했습니다. 첫째, 준비단계에서는 </a:t>
            </a:r>
            <a:r>
              <a:rPr u="sng" b="1" sz="1200">
                <a:solidFill>
                  <a:srgbClr val="000000"/>
                </a:solidFill>
                <a:latin typeface="맑은 고딕"/>
              </a:rPr>
              <a:t>(1)2025년에 예정된 벚꽃 야간경마와 가을 야간경마 행사를 지원하며, 경마공원의 특성에 맞춘 운영 지식과 기획력을 쌓겠습니다. 저는 이전 직장에서 1,500석 규모의 주차장 콘서트와 야외 행사 부스를 진행한 경험이 있습니다. 이 경험을 바탕으로 행사 진행 프로세스를 빠르게 익히고, 방문객의 니즈와</a:t>
            </a:r>
            <a:r>
              <a:rPr sz="1200">
                <a:solidFill>
                  <a:srgbClr val="000000"/>
                </a:solidFill>
                <a:latin typeface="맑은 고딕"/>
              </a:rPr>
              <a:t> 기대를 파악할 수 있도록 노력하겠습니다. 둘째, 실행단계에서는 주말 집객 이벤트와 사은 행사를 기획하고 홍보했던 경험을 바탕으로, 계절별·기념일별 맞춤형 주말 이벤트를 통해 </a:t>
            </a:r>
            <a:r>
              <a:rPr u="sng" b="1" sz="1200">
                <a:solidFill>
                  <a:srgbClr val="000000"/>
                </a:solidFill>
                <a:latin typeface="맑은 고딕"/>
              </a:rPr>
              <a:t>(2)고객들의 방문 동기를 유도하고 온·오프라인 연계 프로모션을 기획하고자 합니다. 예를 들어, 온라인 마권 구매자에게는 오프라인 경마공원 이벤트 초대권이나 할인 혜택을 제공해 방문을 유도하고, 이를 통해 다시 온라인으로 이어지는</a:t>
            </a:r>
            <a:r>
              <a:rPr sz="1200">
                <a:solidFill>
                  <a:srgbClr val="000000"/>
                </a:solidFill>
                <a:latin typeface="맑은 고딕"/>
              </a:rPr>
              <a:t> 선순환 구조를 만들고 싶습니다. 셋째, 유지단계에서는 이벤트의 정례화를 통해 경마공원이 가족과 연인이 즐길 수 있는 주말 나들이 장소로 자리 잡게 할 것입니다. 이를 위해 행사 후 데이터 분석을 통해 개선 방향을 제시하고, </a:t>
            </a:r>
            <a:r>
              <a:rPr u="sng" b="1" sz="1200">
                <a:solidFill>
                  <a:srgbClr val="000000"/>
                </a:solidFill>
                <a:latin typeface="맑은 고딕"/>
              </a:rPr>
              <a:t>(3)고객 만족도를 높이기 위한 지속적인 피드백 체계</a:t>
            </a:r>
            <a:r>
              <a:rPr sz="1200">
                <a:solidFill>
                  <a:srgbClr val="000000"/>
                </a:solidFill>
                <a:latin typeface="맑은 고딕"/>
              </a:rPr>
              <a:t>를 구축하고자 합니다. 저는 제 경험과 역량을 바탕으로 적극적으로 학습하고, 끊임없이 고민하고 도전하겠다는 자세로, 경마공원이 국민에게 사랑받는 여가문화의 장으로 자리 잡을 수 있도록 최선을 다해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입사 후 경마공원의 대중화를 위해 세운 '로드맵'의 각 단계에서 예기치 못한 어려움이 발생한다면, 지원자는 어떤 대처 방안을 마련하겠습니까?</a:t>
            </a:r>
            <a:br/>
            <a:r>
              <a:t>(2) 이전에 진행했던 1,500석 규모의 주차장 콘서트와 야외 행사에서 학습한 구체적인 교훈이 있었다면, 그것이 무엇이며 어떻게 이후 활동에 적용했는지 설명해 주세요.</a:t>
            </a:r>
            <a:br/>
            <a:r>
              <a:t>(3) 고객 만족도를 높이기 위한 지속적인 피드백 체계를 구축하는 과정에서 예상되는 도전 과제는 무엇이며, 이를 어떻게 해결할 계획인가요?</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2BB-03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[다다익선 소통법] </a:t>
            </a:r>
            <a:r>
              <a:rPr u="sng" b="1" sz="1200">
                <a:solidFill>
                  <a:srgbClr val="000000"/>
                </a:solidFill>
                <a:latin typeface="맑은 고딕"/>
              </a:rPr>
              <a:t>(1)저는 소통에 있어 항상 마음에 새기고 있는 말이 있습니다.</a:t>
            </a:r>
            <a:r>
              <a:rPr sz="1200">
                <a:solidFill>
                  <a:srgbClr val="000000"/>
                </a:solidFill>
                <a:latin typeface="맑은 고딕"/>
              </a:rPr>
              <a:t> 바로 ‘질적 소통을 위해서는 양적 소통이 기반이 되어야 한다’는 것입니다. 이는 소통의 양이 질을 만든다는 의미로, 저에게는 단순한 격언이 아닌 학부 시절 팀 프로젝트 경험에서 비롯된 신념입니다. 저는 보고서 제작팀의 일원으로서 자료수집팀이 제공한 자료를 바탕으로 보고서를 작성하였고, 저희 팀은 주 1회 정기 점검 회의를 진행했습니다. 그러나 프로젝트가 진행될수록 자료와 보고서 간의 의도 불일치 문제가 반복되었습니다. 정기 회의에서 의견을 조율해도 1주일 간의 소통 공백으로 인해 문제가 재발하곤 했습니다. 이로 인해 팀원들의 피로감과 의욕 저하가 심각해졌습니다. 저는 이러한 상황이 소통 간격이 길어 발생한 문제라고 판단했고, 해결책이 필요하다고 느꼈습니다. 문제를 해결하기 위해 저는 팀원들에게 간략하지만 잦은 소통을 하는 ‘스몰회의’ 방식을 제안했습니다. 스몰회의는 20분 정도로 짧게 </a:t>
            </a:r>
            <a:r>
              <a:rPr u="sng" b="1" sz="1200">
                <a:solidFill>
                  <a:srgbClr val="000000"/>
                </a:solidFill>
                <a:latin typeface="맑은 고딕"/>
              </a:rPr>
              <a:t>(2)진행되며, 진행 상황 공유와 간단한 피드백을 주고받는 형식이었습니다. 처음에는 일부 팀원들이 아무리 짧아도 회의 횟수가 늘어나는 것에</a:t>
            </a:r>
            <a:r>
              <a:rPr sz="1200">
                <a:solidFill>
                  <a:srgbClr val="000000"/>
                </a:solidFill>
                <a:latin typeface="맑은 고딕"/>
              </a:rPr>
              <a:t> 대해 우려했으나, 막상 스몰회의를 시작하니 소통의 공백이 줄어들고 의도 불일치 문제가 현저히 감소했습니다. 특히 스몰회의가 짧고 간결하다 보니, 오히려 준비에 대한 부담이 줄어들어 팀원들 모두 긍정적인 반응을 보였습니다. 스몰회의를 통해 저희 팀은 4개월 동안 약 50회에 가까운 회의를 진행했습니다. </a:t>
            </a:r>
            <a:r>
              <a:rPr u="sng" b="1" sz="1200">
                <a:solidFill>
                  <a:srgbClr val="000000"/>
                </a:solidFill>
                <a:latin typeface="맑은 고딕"/>
              </a:rPr>
              <a:t>(3)이를 통해 자료와 보고서 간의 불일치가 점점 줄어들었고</a:t>
            </a:r>
            <a:r>
              <a:rPr sz="1200">
                <a:solidFill>
                  <a:srgbClr val="000000"/>
                </a:solidFill>
                <a:latin typeface="맑은 고딕"/>
              </a:rPr>
              <a:t>, 잦은 소통 덕분에 세부적인 문제들도 빠르게 해결할 수 있었습니다. 그 결과, 프로젝트의 완성도와 효율성이 크게 향상되었고, 최종 발표에서도 높은 평가를 받을 수 있었습니다. 이 경험을 통해 저는 자주 소통해야 신뢰와 효율성이 생기고, 이를 바탕으로 질 높은 소통이 가능해진다는 것을 직접 경험했습니다. 앞으로도 저는 다양한 사람들과의 협업에서 양적 소통을 바탕으로 한 질적 소통을 실천해 나가도록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'다다익선 소통법'이 중요한 상황에서 지원자가 이를 통해 예상치 못한 긍정적 결과를 얻게 된 경험이 있는지 설명해 주시겠어요?</a:t>
            </a:r>
            <a:br/>
            <a:r>
              <a:t>(2) 팀 프로젝트에서 '스몰회의' 방식을 도입할 당시 팀원들의 우려를 어떻게 설득했는지, 그 과정에서 가장 중요했던 설득 포인트는 무엇이었나요?</a:t>
            </a:r>
            <a:br/>
            <a:r>
              <a:t>(3) 팀 프로젝트에서 자료와 보고서 간의 불일치 문제를 해결한 후, 지원자는 이 경험으로부터 얻은 가장 큰 교훈은 무엇이며 이를 어떻게 다른 프로젝트에 적용할 계획인가요?</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마케팅 전략의 실현] 저의 전문성은 ‘개개인의 차이에 따른 맞춤형 서비스를 제공하는 능력’입니다. 행정의 큰 틀은 매뉴얼화 할 수 있지만, 생애주기 혹은 계층별 차이를 고려한 차별화된 접근을 하는 것은 실무자의 몫이라고 생각합니다. 특히 사회 취약 계층은 문의를 어려워하거나 방법을 알지 못해 헤매는 경우가 많습니다. 이런 ‘다름’에 대한 이해를 바탕으로, 한국마사회 내 사업 대상자마다 개개인의 차이를 이해하며, 사업 목표를 효과적으로 달성하고, 민원 업무에도 예민하고 신속하게 반응하는 것이 저의 목표입니다. 한국예술인복지재단에 근무하면서, 대상자의 특성에 맞춰 사업 운영 방식을 달리하고자 현장을 방문하여 직접 의견을 들었습니다. 도움이 필요한 사회 취약 계층을 위해 기존의 형식적인 행사 대신, </a:t>
            </a:r>
            <a:r>
              <a:rPr u="sng" b="1" sz="1200">
                <a:solidFill>
                  <a:srgbClr val="000000"/>
                </a:solidFill>
                <a:latin typeface="맑은 고딕"/>
              </a:rPr>
              <a:t>(1)자발적으로 참여할 수 있는 부스를 운영하였고, 사업 개선을 위한 현장 의견을 수집했습니다.</a:t>
            </a:r>
            <a:r>
              <a:rPr sz="1200">
                <a:solidFill>
                  <a:srgbClr val="000000"/>
                </a:solidFill>
                <a:latin typeface="맑은 고딕"/>
              </a:rPr>
              <a:t> 이러한 현장 중심의 데이터를 바탕으로 계약서 서식 활용법 안내 창구 활성화 및 홈페이지 UI 개선을 통해 편의성을 강화함으로써, </a:t>
            </a:r>
            <a:r>
              <a:rPr u="sng" b="1" sz="1200">
                <a:solidFill>
                  <a:srgbClr val="000000"/>
                </a:solidFill>
                <a:latin typeface="맑은 고딕"/>
              </a:rPr>
              <a:t>(2)전년도 대비 전자계약 지원 서비스 220% 이상의 참여자 유치 등 담당 사업을 성공적으로 운영할 수 있었습니다.</a:t>
            </a:r>
            <a:r>
              <a:rPr sz="1200">
                <a:solidFill>
                  <a:srgbClr val="000000"/>
                </a:solidFill>
                <a:latin typeface="맑은 고딕"/>
              </a:rPr>
              <a:t> 또한, </a:t>
            </a:r>
            <a:r>
              <a:rPr u="sng" b="1" sz="1200">
                <a:solidFill>
                  <a:srgbClr val="000000"/>
                </a:solidFill>
                <a:latin typeface="맑은 고딕"/>
              </a:rPr>
              <a:t>(3)사업 추진 간에 대상자의 차이를 이해하고 신뢰도 있는 답변을 위해 담당 사업의 전문가가 되기 위해 노력했습니다.</a:t>
            </a:r>
            <a:r>
              <a:rPr sz="1200">
                <a:solidFill>
                  <a:srgbClr val="000000"/>
                </a:solidFill>
                <a:latin typeface="맑은 고딕"/>
              </a:rPr>
              <a:t> 사업 근거법을 숙지하였고, 지난 3년간의 2,300여 건의 이전 신고 사례를 데이터베이스에 등록하는 과정을 통해 고객화 및 차별화된 사업 수행 능력을 향상했습니다. 위와 같은 역량을 기반으로, 사업 대상자의 욕구가 다름을 이해하고 적극 행정을 위해 끊임없이 노력하며, 모두가 만족할 수 있는 행정 서비스를 제공하겠습니다. 한국마사회 입사 이후에도 경마 산업의 발전과 사회 공헌에 이르기까지 국민의 행복 증진에 앞장서기 위하여 현장의 목소리에 귀 기울이며 성장하는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사회 취약 계층을 위해 자발적으로 참여할 수 있는 부스를 운영하였다고 했습니다. 만약 이 과정에서 예상치 못한 참여 저조 문제가 발생했다면, 지원자는 어떻게 대응했을 것 같습니까?</a:t>
            </a:r>
            <a:br/>
            <a:r>
              <a:t>(2) 전자계약 지원 서비스의 높은 참여자 유치를 성공적으로 이끌었다고 하셨습니다. 여기서 얻은 가장 큰 교훈은 무엇이며, 추후 비슷한 사업에서 이를 어떻게 적용하고자 하십니까?</a:t>
            </a:r>
            <a:br/>
            <a:r>
              <a:t>(3) 지원자는 사업 추진 시 대상자의 차이를 이해하고 전문가가 되고자 노력했다고 했습니다. 만약 대상자의 복잡한 특성 때문에 성공적인 결과를 내지 못한 상황이 발생한다면, 그 상황을 어떻게 극복할 계획입니까?</a:t>
            </a: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[신중함을 더하는 소통의 원칙] ‘안 된다고 말하기 전 한 번 더 고민해 보는 것’이 저의 소통 원칙입니다. 이전 기관들에 근무하면서 한 번 더 고민하고 행동할 때, 생각지 못한 해결 방법을 얻을 수가 있었기 때문입니다. 한국예술인복지재단에서 근무할 당시, 제삼자 신고에 관하여 권한이 없어 매번 기각 안내를 드려야만 했습니다. 따라서 팀 회의에서 해당 안건을 제안하였으나, 팀원들은 해당 신고까지 접수한다면 업무 과중이 발생할 수 있다는 우려를 표했습니다. 저는 </a:t>
            </a:r>
            <a:r>
              <a:rPr u="sng" b="1" sz="1200">
                <a:solidFill>
                  <a:srgbClr val="000000"/>
                </a:solidFill>
                <a:latin typeface="맑은 고딕"/>
              </a:rPr>
              <a:t>(1)민원인이 제삼자에게 법률 상담 안내를 할 수 있도록 돕는 프로세스가 있다면 권리 보호의 사각지대를 해소할 수 있겠다고 판단했습니다.</a:t>
            </a:r>
            <a:r>
              <a:rPr sz="1200">
                <a:solidFill>
                  <a:srgbClr val="000000"/>
                </a:solidFill>
                <a:latin typeface="맑은 고딕"/>
              </a:rPr>
              <a:t> 따라서 성급하게 안 된다고 말씀드리기보다, 다른 신고 접수 방식을 안내해 드리기 위해서 홈페이지 안내 문구를 개설하였고 관련 내용 사전 법률 검토 및 접수 서식 개발을 수행하였습니다. 즉, 기존 민원서류 접수 및 팀장님 구두 보고 방식에서 법률적 검토 요청을 자동화하는 방식으로 프로세스를 개선 하였습니다. 해당 프로세스 개선을 통해 제삼자 신고 접수 시, 유/무선상 효과적으로 대응하여 안정적인 접수 처리를 할 수 있었습니다. 더불어 팀원의 업무 과중을 예방하기 위해 구체적 응대 지침을 제작/배포하고, </a:t>
            </a:r>
            <a:r>
              <a:rPr u="sng" b="1" sz="1200">
                <a:solidFill>
                  <a:srgbClr val="000000"/>
                </a:solidFill>
                <a:latin typeface="맑은 고딕"/>
              </a:rPr>
              <a:t>(2)신규 홈페이지 개설에 해당 프로세스를 반영하여 기존 2주가 소요되던 행정 처리 시간을 5일 이상 단축하여 업무 효율성을 개선하였습니다.</a:t>
            </a:r>
            <a:r>
              <a:rPr sz="1200">
                <a:solidFill>
                  <a:srgbClr val="000000"/>
                </a:solidFill>
                <a:latin typeface="맑은 고딕"/>
              </a:rPr>
              <a:t> 그러한 결과 팀원들도 해당 프로세스에 긍정적 참여 의사를 밝혀 성공적인 매뉴얼 유지/보수와 더불어 다수 신고를 법률 상담으로 연계하여 25% 이상의 추가 상담을 접수하였습니다. </a:t>
            </a:r>
            <a:r>
              <a:rPr u="sng" b="1" sz="1200">
                <a:solidFill>
                  <a:srgbClr val="000000"/>
                </a:solidFill>
                <a:latin typeface="맑은 고딕"/>
              </a:rPr>
              <a:t>(3)단순한 해결책에 안주하기보다 재고하여 팀원들과 함께 긍정적으로 소통할 때, 더 나은 공공의 이익으로 이어집니다.</a:t>
            </a:r>
            <a:r>
              <a:rPr sz="1200">
                <a:solidFill>
                  <a:srgbClr val="000000"/>
                </a:solidFill>
                <a:latin typeface="맑은 고딕"/>
              </a:rPr>
              <a:t> 한국마사회 입사 후에도 최선의 결과를 위해 항상 신중하게 다가가며 팀원과 협력하는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민원인이 제삼자에게 법률 상담 안내를 할 수 있도록 돕는 프로세스를 만들었다고 했습니다. 만약 이 과정에서 법적 문제나 반발이 있었다면, 이를 어떻게 해결했을 것 같습니까?</a:t>
            </a:r>
            <a:br/>
            <a:r>
              <a:t>(2) 기존의 2주가 소요되던 행정 처리 시간을 5일 이상 단축하였다고 했습니다. 이 과정에서 가장 큰 저항이나 어려움이 있었다면, 그것은 무엇이었으며 어떻게 극복했습니까?</a:t>
            </a:r>
            <a:br/>
            <a:r>
              <a:t>(3) 팀원들과의 긍정적인 소통을 통해 더 나은 공공의 이익으로 이어졌다고 하셨습니다. 팀원 간 의견 충돌이 발생한다면 지원자는 어떤 원칙을 가지고 이를 조정할 것입니까?</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2BB-05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SNS 활성화를 통해 특정 연령대에 집중된 경마 팬덤을 확대하여 </a:t>
            </a:r>
            <a:r>
              <a:rPr u="sng" b="1" sz="1200">
                <a:solidFill>
                  <a:srgbClr val="000000"/>
                </a:solidFill>
                <a:latin typeface="맑은 고딕"/>
              </a:rPr>
              <a:t>(1)경마의 부정적 이미지를 대중적 스포츠 이미지로 바꾸고자 합니다. 최근 한국마사회가 경마의 축제화로 모두가 즐길 수 있는 경마를 추진하고 있다는 점에서, 저의 목표는 회사의 비전 달성에 기여할 것입니다.</a:t>
            </a:r>
            <a:r>
              <a:rPr sz="1200">
                <a:solidFill>
                  <a:srgbClr val="000000"/>
                </a:solidFill>
                <a:latin typeface="맑은 고딕"/>
              </a:rPr>
              <a:t>저는 공연 문화에 관심이 많아 밴드 동아리에서 활동하고 여러 밴드 공연 및 음악 페스티벌을 체험하여 팬덤이 성장하는 과정과 그 중심의 마케팅 전략을 직접 체감했습니다. SNS 콘텐츠가 활발하게 공유될수록 인기가 급격히 확산되는 과정을 목격하였고, 팬덤 형성에서 디지털 콘텐츠의 중요성을 인식하게 되었습니다. </a:t>
            </a:r>
            <a:r>
              <a:rPr u="sng" b="1" sz="1200">
                <a:solidFill>
                  <a:srgbClr val="000000"/>
                </a:solidFill>
                <a:latin typeface="맑은 고딕"/>
              </a:rPr>
              <a:t>(2)공연 관람 후 블로그와 같은 콘텐츠 기반 SNS를 활용하여 관람 후기뿐만 아니라 아티스트에 대한 부가적 정보를 업로드하며, 게시물 반응과 콘텐츠의 관계, 트래픽 증가 추이 등 통계 자료를 분석하였습니다.</a:t>
            </a:r>
            <a:r>
              <a:rPr sz="1200">
                <a:solidFill>
                  <a:srgbClr val="000000"/>
                </a:solidFill>
                <a:latin typeface="맑은 고딕"/>
              </a:rPr>
              <a:t> 또한 대학 시절 다양한 마케팅 관련 과목들을 수강 하여 경영 환경을 분석하고 타겟 고객 별 최적의 마케팅 전략을 도출하는 과정을 익혔습니다.이러한 경험은 </a:t>
            </a:r>
            <a:r>
              <a:rPr u="sng" b="1" sz="1200">
                <a:solidFill>
                  <a:srgbClr val="000000"/>
                </a:solidFill>
                <a:latin typeface="맑은 고딕"/>
              </a:rPr>
              <a:t>(3)팬들이 선호하는 콘텐츠를 이해하여 고객 중심 마케팅 전략으로 한국마사회의 SNS 활성화에서도 활용할 수 있습니다.</a:t>
            </a:r>
            <a:r>
              <a:rPr sz="1200">
                <a:solidFill>
                  <a:srgbClr val="000000"/>
                </a:solidFill>
                <a:latin typeface="맑은 고딕"/>
              </a:rPr>
              <a:t> 예를 들어, 최근 팬덤이 확대된 야구나 배구의 사례를 보면, 단순히 경기 정보만 제공하는 것을 넘어 선수의 이야기, 경기장의 재미있는 에피소드를 강조한 콘텐츠가 2030 세대 팬덤 확대에 큰 역할을 하고 있습니다. 이것처럼 경마에서도 기수들의 훈련 과정이나 일상, 경주마와의 교감 과정 등 정서적인 요소를 부각시킬 수 있는 콘텐츠를 기획하고자 합니다. 결론적으로, 고객 데이터를 수집 및 분석하여 디지털 콘텐츠에 적용하는 능력을 바탕으로 경마 팬덤을 확대하겠습니다. 또한 지속적으로 고객의 관심사를 분석하여 콘텐츠를 개선하고 참여를 유도하는 맞춤 콘텐츠를 제작하겠습니다. 이를 통해 지속 가능한 경마 팬덤을 확보하고 경마가 모든 연령대에서 즐기는 대중적 스포츠로 정착되도록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경마에 대한 부정적 이미지를 대중적 스포츠로 바꾸기 위해 이전에 시도했던 방법 중 특별히 어려웠던 점은 무엇이었으며, 이를 어떻게 극복했습니까?</a:t>
            </a:r>
            <a:br/>
            <a:r>
              <a:t>(2) 다양한 디지털 콘텐츠 제작 경험이 많으신데, 만약 디지털 플랫폼에 대한 규제가 강화된다면 어떤 방식으로 팬덤 확장을 지속할 계획이신가요?</a:t>
            </a:r>
            <a:br/>
            <a:r>
              <a:t>(3) 팬덤 형성 과정에서 고객 맞춤형 마케팅 전략이 중요하다고 하셨는데, 예상치 못한 고객 반응이 나타난다면 어떻게 대응하시겠습니까?</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2BB-05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내 소통을 체계화하여 운영의 효율성과 고객만족도를 동시에 높인 경험이 있습니다.실내 동물원 테마파크에서 어린이 단체 고객을 인솔하고 체험을 안내하는 역할을 담당하였습니다. 최대 150명의 어린이들이 제한된 공간에서 안전하게 이동하고 체험을 진행해야 했기에, 무전으로 팀원 간 실시간 조율하여 고객 간 동선이 겹치지 않도록 주의를 기울였습니다. </a:t>
            </a:r>
            <a:r>
              <a:rPr u="sng" b="1" sz="1200">
                <a:solidFill>
                  <a:srgbClr val="000000"/>
                </a:solidFill>
                <a:latin typeface="맑은 고딕"/>
              </a:rPr>
              <a:t>(1)그러나, 동물관리팀, 일반운영팀, 단체운영팀 근무자 간의 소통 채널이 확립되지 않아 갑작스러운 동물 관리나 파크 내 밀집도 증가에 따라 단체 고객들이 체험 전 대기하는 일이 빈번하게 발생하였습니다.</a:t>
            </a:r>
            <a:r>
              <a:rPr sz="1200">
                <a:solidFill>
                  <a:srgbClr val="000000"/>
                </a:solidFill>
                <a:latin typeface="맑은 고딕"/>
              </a:rPr>
              <a:t> 이러한 상황이 반복되면 고객만족도가 낮아질 것이라고 판단하였습니다.이것을 해결하기 위해, 기존의 팀 내 소통에 더해 다른 팀과의 실시간 소통을 제의하였습니다. 의견이 긍정적으로 반영되어, </a:t>
            </a:r>
            <a:r>
              <a:rPr u="sng" b="1" sz="1200">
                <a:solidFill>
                  <a:srgbClr val="000000"/>
                </a:solidFill>
                <a:latin typeface="맑은 고딕"/>
              </a:rPr>
              <a:t>(2)관리자만 소통하였던 팀 간 무전 소통을 일반 근무자도 활용하게 되었습니다. 업무 시작 전 당일의 단체 고객 일정을 공유하고 변경 사항이 발생하면 즉시 무전으로 소통하여 전체 운영 흐름을 조율하였습니다.</a:t>
            </a:r>
            <a:r>
              <a:rPr sz="1200">
                <a:solidFill>
                  <a:srgbClr val="000000"/>
                </a:solidFill>
                <a:latin typeface="맑은 고딕"/>
              </a:rPr>
              <a:t> 또한 일반운영팀에는 고객 이동 전에 인원 체크로 동선 내 밀집도를 사전에 파악하여 전달해 줄 것을 요청하였습니다. 추가적으로 </a:t>
            </a:r>
            <a:r>
              <a:rPr u="sng" b="1" sz="1200">
                <a:solidFill>
                  <a:srgbClr val="000000"/>
                </a:solidFill>
                <a:latin typeface="맑은 고딕"/>
              </a:rPr>
              <a:t>(3)소통의 오해를 방지하기 위해 체험 일정을 사전에 직접 문서화하여 다른 팀에 제공하였습니다. 이를 통해 모든 근무자들이 동일한 시간표를 기준으로 원활하게 소통할 수 있었습니다.</a:t>
            </a:r>
            <a:r>
              <a:rPr sz="1200">
                <a:solidFill>
                  <a:srgbClr val="000000"/>
                </a:solidFill>
                <a:latin typeface="맑은 고딕"/>
              </a:rPr>
              <a:t>이러한 개선책을 적용한 결과, 효율적인 시간 분배와 인솔이 가능해져 더 이상 체험 시간이 지연되는 문제가 발생하지 않았고 기존 150명으로 제한되었던 단체 고객 수용 인원을 200명까지 확대하였습니다. 또한 "친절하고 원활한 인솔 덕분에 즐거운 체험이었다."는 긍정적인 후기와 함께 재 방문하는 고객도 증가하였습니다. 이러한 경험을 바탕으로 팀 내의 소통뿐만 아니라 팀 간의 원활한 소통이 효율적인 운영과 서비스 품질 향상으로 이어짐을 경험했습니다. 앞으로도 조직 내 협업을 중시하여 효율적이고 긍정적인 성과를 달성하겠습니다.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간 소통 채널을 확립하며 직면했던 가장 큰 도전 과제는 무엇이었고, 이를 어떻게 극복하셨나요?</a:t>
            </a:r>
            <a:br/>
            <a:r>
              <a:t>(2) 무전 소통을 일반 근무자에게도 확대할 때, 예상치 못한 부정적인 반응이 있었다면 어떻게 해결하셨습니까?</a:t>
            </a:r>
            <a:br/>
            <a:r>
              <a:t>(3) 체험 일정 문서화를 통해 각 팀이 동일한 시간표를 기준으로 소통하도록 하셨는데, 미래의 비슷한 상황에서 도입하고 싶은 추가적인 소통 방법이 있다면 무엇일까요?</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2BB-06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다양한 경험을 통해 고객 중심적인 사고와 유연한 문제 해결 능력을 키워왔습니다. </a:t>
            </a:r>
            <a:r>
              <a:rPr u="sng" b="1" sz="1200">
                <a:solidFill>
                  <a:srgbClr val="000000"/>
                </a:solidFill>
                <a:latin typeface="맑은 고딕"/>
              </a:rPr>
              <a:t>(1)이를 바탕으로 한국마사회가 추구하는 말 산업의 발전과 건전한 레저문화 조성에 기여하고 싶습니다.</a:t>
            </a:r>
            <a:r>
              <a:rPr sz="1200">
                <a:solidFill>
                  <a:srgbClr val="000000"/>
                </a:solidFill>
                <a:latin typeface="맑은 고딕"/>
              </a:rPr>
              <a:t> 한국마사회는 공정한 경마 운영과 말 산업 발전을 통해 국민의 여가 선용을 이끌어가고 있으며, 이를 위해 변화하는 고객의 요구를 반영한 유연한 접근이 필요하다고 생각합니다. 저는 고객 경험을 개선한 경험을 통해 한국마사회가 더욱 친숙하고 즐거운 여가 문화를 선도하는 데 적극 기여하고 싶습니다. 첫째, 웹/앱 설계 프로젝트를 총괄하며 고객 중심적인 사고를 바탕으로 UI/UX를 개선한 경험이 있습니다. </a:t>
            </a:r>
            <a:r>
              <a:rPr u="sng" b="1" sz="1200">
                <a:solidFill>
                  <a:srgbClr val="000000"/>
                </a:solidFill>
                <a:latin typeface="맑은 고딕"/>
              </a:rPr>
              <a:t>(2)사용자 행동 분석을 통해 정보를 체계적으로 분류하고, 주요 정보에 대한 접근성을 높여 빠르고 편리한 탐색이 가능하도록 했습니다.</a:t>
            </a:r>
            <a:r>
              <a:rPr sz="1200">
                <a:solidFill>
                  <a:srgbClr val="000000"/>
                </a:solidFill>
                <a:latin typeface="맑은 고딕"/>
              </a:rPr>
              <a:t> 또한, 아이콘과 색상 대비를 최적화하여 가시성을 향상했으며, 반응형 디자인을 적용해 다양한 환경에 대한 호환성을 높였습니다. 이를 통해 사용자들의 체류 시간이 25% 향상된 것을 바탕으로 정보를 더욱 쉽게 습득하고 있음을 확인하였습니다. 둘째, F&amp;B 컨설팅을 수행하며 유연한 사고로 매출 증가를 이끌어낸 경험이 있습니다. 고객은 이전에 다른 업체에서 컨설팅을 받았지만 기대한 성과를 얻지 못해, 제한된 예산 내에서 새로운 해결책이 필요했습니다. </a:t>
            </a:r>
            <a:r>
              <a:rPr u="sng" b="1" sz="1200">
                <a:solidFill>
                  <a:srgbClr val="000000"/>
                </a:solidFill>
                <a:latin typeface="맑은 고딕"/>
              </a:rPr>
              <a:t>(3)소비자 경험을 개선하기 위해 공간의 목적성을 고려하여 조명과 가구를 재배치하고, 메뉴판 구성을 조정하여 주력 메뉴에 집중도를 높였습니다.</a:t>
            </a:r>
            <a:r>
              <a:rPr sz="1200">
                <a:solidFill>
                  <a:srgbClr val="000000"/>
                </a:solidFill>
                <a:latin typeface="맑은 고딕"/>
              </a:rPr>
              <a:t> 낮은 위치 접근성을 극복하기 위해 호기심을 자극하는 외부 간판을 추가 설치하여 고객들이 쉽게 식당을 인식하고 유입할 수 있도록 했습니다. 이를 통해 50% 이상의 매출 증가를 이끌어냈습니다. 한국마사회는 국민에게 다양한 문화 경험을 제공하여 여가의 새로운 가치를 창출하고 있습니다. 제가 가진 고객 중심적인 사고와 유연한 문제 해결 능력을 바탕으로 변화하는 고객의 요구를 반영한 경험을 제공하고, 경마공원이 더 친숙하고 즐거운 복합문화 공간으로 거듭나도록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현재 한국마사회의 여가 선용 환경에서 고객 중심적인 사고로 개선하고자 하는 우선 과제가 있다면 무엇인지 의견을 제시해주세요.</a:t>
            </a:r>
            <a:br/>
            <a:r>
              <a:t>(2) 웹/앱 설계 프로젝트에서 사용자 행동 분석 외에 다른 데이터나 통찰을 활용해 UI/UX 개선에 기여한 부분이 있었다면 무엇이었는지 설명해주시겠습니까?</a:t>
            </a:r>
            <a:br/>
            <a:r>
              <a:t>(3) F&amp;B 컨설팅 경험에서 기존 컨설팅과 차별화된 전략은 무엇이었으며, 예산 제한이 없었더라면 추가로 시도해보고 싶었던 접근 방법은 무엇인지 말씀해주십시오.</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1AA-08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야학에서 봉사활동을 하며, 기존 교육 방식의 한계를 인식하고 개선했던 경험이 있습니다. 처음에는 받아쓰기와 이솝우화 읽기로 수업을 진행했지만, 반 재배치 시험에서 담당 반 학생 중 아무도 진급하지 못하는 결과를 얻었습니다. 기존 수업 방식이 목표 달성에 적합하지 않다고 판단했고, 시험과 연계된 교육이 필요하다고 생각했습니다. </a:t>
            </a:r>
            <a:r>
              <a:rPr u="sng" b="1" sz="1200">
                <a:solidFill>
                  <a:srgbClr val="000000"/>
                </a:solidFill>
                <a:latin typeface="맑은 고딕"/>
              </a:rPr>
              <a:t>(1)하지만 수업 방식을 바꾸는 과정에서 학생들의 반발이 있었습니다. 익숙한 방식에서 벗어나는 것에 대한 부담이 컸기 때문입니다.</a:t>
            </a:r>
            <a:r>
              <a:rPr sz="1200">
                <a:solidFill>
                  <a:srgbClr val="000000"/>
                </a:solidFill>
                <a:latin typeface="맑은 고딕"/>
              </a:rPr>
              <a:t>이 문제를 해결하기 위해 학생들이 흥미를 느낄 수 있는 자료를 직접 만들어 수업을 진행했습니다. 또한 사진 묘사하기, 병원 문진표 작성 등 다양한 콘텐츠를 기획했습니다. 학생들과 소통하며 의견을 반영하는 방식으로 운영하여 참여도를 높였습니다. 그 결과, 처음에는 어려워하던 학생들도 점차 수업에 적극적으로 참여했고, 몇몇 학생들은 “이 선생님 수업이 제일 재미있다”는 피드백을 주기도 했습니다.이 경험을 바탕으로, </a:t>
            </a:r>
            <a:r>
              <a:rPr u="sng" b="1" sz="1200">
                <a:solidFill>
                  <a:srgbClr val="000000"/>
                </a:solidFill>
                <a:latin typeface="맑은 고딕"/>
              </a:rPr>
              <a:t>(2)입사 후 힐링승마 프로그램의 대상에 '쉬었음 청년'을 추가하여 사회적 문제 해결에 기여하고 싶습니다. 프로그램을 진행하는 과정에서 '쉬었음청년'의 심리적 부담을 줄이는 콘텐츠와 방식을 개발하고, 개인 맞춤형 참여 유도 방안을 적용하고 싶습니다.</a:t>
            </a:r>
            <a:r>
              <a:rPr sz="1200">
                <a:solidFill>
                  <a:srgbClr val="000000"/>
                </a:solidFill>
                <a:latin typeface="맑은 고딕"/>
              </a:rPr>
              <a:t> 결과적으로는 2024년 3,437명이었던 힐링승마 참여 인원을 4,</a:t>
            </a:r>
            <a:r>
              <a:rPr u="sng" b="1" sz="1200">
                <a:solidFill>
                  <a:srgbClr val="000000"/>
                </a:solidFill>
                <a:latin typeface="맑은 고딕"/>
              </a:rPr>
              <a:t>(3)000명까지 늘려보고 싶습니다.'쉬었음청년'을 위한 힐링승마 지원사업은 마사회의 ESG 경영을 강화하는 전략적 사회공헌활동이 될 수 있다고 생각합니다. 이 과정에서 마사회는 청년 친화적 기업으로 인식될 수 있고 이를 통해 마케팅 효과도 기대할 수 있습니다. 또한 홍보 측면에서도</a:t>
            </a:r>
            <a:r>
              <a:rPr sz="1200">
                <a:solidFill>
                  <a:srgbClr val="000000"/>
                </a:solidFill>
                <a:latin typeface="맑은 고딕"/>
              </a:rPr>
              <a:t> '청년들의 사회 복귀를 돕는 기업'이라는 긍정적인 이미지를 형성할 수 있을 것입니다. 더불어 '쉬었음 청년' 문제 해결이 정부와 지자체의 주요 과제인 만큼 정부 및 공공기관과 협력할 기회가 생기며, 정책적 지원이나 세제 혜택을 받을 가능성도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야학 수업 진행 중 학생들의 반발을 해결했다고 하셨습니다. 만약 그때 수업 방식을 전혀 변경할 수 없는 상황이었다면, 다른 방식으로 어떻게 학생들의 참여를 증가시켰을 것이라 생각하십니까?</a:t>
            </a:r>
            <a:br/>
            <a:r>
              <a:t>(2) 히링승마 프로그램에 '쉬었음 청년'을 추가하겠다는 포부를 밝히셨습니다. 그렇다면 이들을 대상으로 프로그램을 진행하는 과정에서 발생할 수 있는 주요 심리적 저항은 무엇일 것이며, 이에 대한 대비책은 무엇입니까?</a:t>
            </a:r>
            <a:br/>
            <a:r>
              <a:t>(3) '쉬었음 청년' 지원 사업이 정부 및 공공기관과 협력할 기회를 늘릴 수 있다고 하셨습니다. 이전 봉사활동 경험을 통해 어떻게 그러한 협력을 구체화하고 확대해 나갈 계획입니까?</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2BB-06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디렉터로서 비대면 환경에서 팀원들과 협업 프로젝트를 진행하면서 비효율적인 업무 상황을 개선한 경험이 있습니다. 팀원들에게 지시사항을 전달했지만, 확인 여부에 대한 답신을 받지 못하는 경우가 많았습니다. 지시사항이 제대로 전달되지 않아 시간적 손실이 빈번하게 발생했습니다. 비대면 업무를 진행할 때는 업무의 전달과 확인이 더욱 중요했기 때문에 문제의 해결이 시급한 상황이었습니다. 기존에는 업무 지시를 다양한 채널을 이용하여 전달하다 보니 정보의 양이 많고, 통일되어 있지 않아 몇몇 정보를 놓치는 팀원들이 발생하였습니다. 이를 해결하기 위해, 저는 첫 번째로 업무 지시와 확인에 대한 구체적인 메뉴얼과 과업을 공유하는 전용 채널을 따로 만들었습니다. 모든 업무 지시에는 반드시 답신을 확인했다는 반응을 요구하였고, 이를 20분 이내에 확인하지 않으면 경고성 알림이 울리도록 장치를 마련하였습니다. 경고가 4회 이상 누적된 팀원에게는 페널티를 부여하기로 했습니다. 프로젝트 내에서 우선순위가 낮은 작업을 맡기거나, 역할 분담에서 역할 선택 기회를 후순위에 배치하는 등의 방법을 적용했습니다. </a:t>
            </a:r>
            <a:r>
              <a:rPr u="sng" b="1" sz="1200">
                <a:solidFill>
                  <a:srgbClr val="000000"/>
                </a:solidFill>
                <a:latin typeface="맑은 고딕"/>
              </a:rPr>
              <a:t>(1)페널티와 더불어 경고성 알림이 울리기 전에 확인 반응을 한 팀원에게는 전시 티켓 등의 작은 보상을 제공하고, 독려함으로써 확인 반응의 중요성을 강조하고 동기부여를 마련하고자 하였습니다.</a:t>
            </a:r>
            <a:r>
              <a:rPr sz="1200">
                <a:solidFill>
                  <a:srgbClr val="000000"/>
                </a:solidFill>
                <a:latin typeface="맑은 고딕"/>
              </a:rPr>
              <a:t> 의사소통 체계 확립 및 동기부여 전략을 도입한 후, 팀원들은 업무 사항에 대해 각별히 신경을 쓰고 확인 반응을 꾸준히 보이는 등의 긍정적인 개선을 보여주었습니다. </a:t>
            </a:r>
            <a:r>
              <a:rPr u="sng" b="1" sz="1200">
                <a:solidFill>
                  <a:srgbClr val="000000"/>
                </a:solidFill>
                <a:latin typeface="맑은 고딕"/>
              </a:rPr>
              <a:t>(2)이를 통해 업무의 중복이나 잘못된 의사소통으로 인한 시간 낭비를 크게 줄일 수 있었고, 업무 효율성이 크게 향상되었습니다.</a:t>
            </a:r>
            <a:r>
              <a:rPr sz="1200">
                <a:solidFill>
                  <a:srgbClr val="000000"/>
                </a:solidFill>
                <a:latin typeface="맑은 고딕"/>
              </a:rPr>
              <a:t> 더불어 업무 전달에 대한 명확한 기준이 생김으로써 소통의 부족으로 인한 갈등이나 오해를 예방할 수 있었습니다. </a:t>
            </a:r>
            <a:r>
              <a:rPr u="sng" b="1" sz="1200">
                <a:solidFill>
                  <a:srgbClr val="000000"/>
                </a:solidFill>
                <a:latin typeface="맑은 고딕"/>
              </a:rPr>
              <a:t>(3)그 결과 팀 내 소통이 원활해지고, 업무의 질이 높아졌으며, 프로젝트 진행 속도도 더욱 빨라졌습니다.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비대면 협업 프로젝트에서 도입한 페널티와 보상 시스템이 팀원들에게 어떤 심리적 영향을 미쳤는지, 그 외의 방법으로 동기를 부여할 수 있는 방안이 있었다면 무엇인지 말씀해주세요.</a:t>
            </a:r>
            <a:br/>
            <a:r>
              <a:t>(2) 의사소통 체계를 확립하면서 예상치 못한 갈등이 발생한 경우가 있었다면, 그 상황을 어떻게 해결했는지 설명해주실 수 있습니까?</a:t>
            </a:r>
            <a:br/>
            <a:r>
              <a:t>(3) 프로젝트 진행 속도를 더욱 빠르게 하기 위해 추가적으로 개선할 수 있는 의사소통 전략이 있다면 무엇인지 제안해주시기 바랍니다.</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경마 운영을 넘어 축산업 발전을 위한 기금을 조성하는 중요한 역할을 수행합니다.한국마사회에 입사하여 경마 매출을 증대시켜 축산발전기금 조성에 기여하고, 축산업 발전을 도모하겠습니다.</a:t>
            </a:r>
            <a:r>
              <a:rPr u="sng" b="1" sz="1200">
                <a:solidFill>
                  <a:srgbClr val="000000"/>
                </a:solidFill>
                <a:latin typeface="맑은 고딕"/>
              </a:rPr>
              <a:t>(1)저는 축산발전기금으로 운영되는 사업소에서 국내산 젖소 정액의 판매량이 감소하는 문제를 해결하기 위해 정액 판매 TF팀을 운영한 경험이 있습니다.</a:t>
            </a:r>
            <a:r>
              <a:rPr sz="1200">
                <a:solidFill>
                  <a:srgbClr val="000000"/>
                </a:solidFill>
                <a:latin typeface="맑은 고딕"/>
              </a:rPr>
              <a:t>우선, 분기별 1회 생산팀, 판매팀, 지역축협과 함께 워크숍을 개최했습니다. 이를 통해 농가와 대리점이 겪는 실질적인 문제를 파악할 수 있었으며, 판매량 감소의 주요 원인은 액체질소 지원 중단과 지자체 지원 사업 참여율 저조임을 확인했습니다.첫째, 액체질소 지원 문제를 해결하기 위해 과거 5년간의 판매 데이터를 분석했고, 액체질소 지원 중단 이후 최근 2년간 판매량이 지속적으로 </a:t>
            </a:r>
            <a:r>
              <a:rPr u="sng" b="1" sz="1200">
                <a:solidFill>
                  <a:srgbClr val="000000"/>
                </a:solidFill>
                <a:latin typeface="맑은 고딕"/>
              </a:rPr>
              <a:t>(2)감소하고 있음을 확인했습니다. 대리점은 자체적으로 액체질소를 구매해야 했고, 농가는 액체질소 부족으로 품질 유지에 어려움을 겪었습니다. 이를 해결하기 위해 정액 구매량에 비례하여 액체질소를 지원해 품질 유지 문제를 해결하는 동시에 농가의</a:t>
            </a:r>
            <a:r>
              <a:rPr sz="1200">
                <a:solidFill>
                  <a:srgbClr val="000000"/>
                </a:solidFill>
                <a:latin typeface="맑은 고딕"/>
              </a:rPr>
              <a:t> 만족도를 높여 판매량 증가를 이끌었습니다.둘째, 지자체 지원 사업 참여율을 높이기 위한 전략을 수립했습니다. </a:t>
            </a:r>
            <a:r>
              <a:rPr u="sng" b="1" sz="1200">
                <a:solidFill>
                  <a:srgbClr val="000000"/>
                </a:solidFill>
                <a:latin typeface="맑은 고딕"/>
              </a:rPr>
              <a:t>(3)농가들이 지자체의 지원 사업을 통해 정액을 공동구매하는 경우가 많았기 때문에, 이를 활용하기 위해 지자체를 대상으로 직접 판촉 행사를 진행했습니다.</a:t>
            </a:r>
            <a:r>
              <a:rPr sz="1200">
                <a:solidFill>
                  <a:srgbClr val="000000"/>
                </a:solidFill>
                <a:latin typeface="맑은 고딕"/>
              </a:rPr>
              <a:t> 국내산 정액 구매 시 축산 기자재를 함께 제공해 혜택을 늘리고, 농가별 맞춤형 교배 컨설팅을 제공하며 국내산 정액의 경쟁력을 강조했습니다. 또한, 농가를 대상으로 인공수정 및 사양관리 집합교육을 기획하고 실시하여 현장과의 직접적인 교감을 늘렸습니다.이러한 노력을 통해 정액 판매량은 목표 대비 10% 초과, 전년 대비 27% 증가라는 성과를 거둘 수 있었습니다.농가와 직접적인 교감을 통해 판매량을 증가시킨 경험을 바탕으로 현장과 직접적인 교감을 통해 고객의 니즈를 파악하고, 마케팅 전략을 수립해 매출을 증가시켜 축산발전기금 조성에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정액 판매 TF팀 운영 경험으로부터 지원자가 배운 가장 중요한 교훈은 무엇이며, 그 교훈을 다른 부문에도 적용할 수 있다고 생각하는지 설명해 주세요.</a:t>
            </a:r>
            <a:br/>
            <a:r>
              <a:t>(2) 지원자는 액체질소 지원 중단에 대한 문제를 해결한 경험이 있습니다. 향후 비슷한 문제가 발생할 가능성을 예방하기 위한 전략은 무엇이라고 생각합니까?</a:t>
            </a:r>
            <a:br/>
            <a:r>
              <a:t>(3) 지원자가 지자체 지원 사업 참여율을 높이기 위해 전략을 수립한 방식에서, 지역사회와의 협력을 강화하기 위한 추가적인 방법은 무엇일까요?</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&lt;역지사지를 통한 목표 달성&gt;학창 시절, 학술 공모전을 준비하며 팀원을 모집하고 리더로서 소통하며 우수상을 받은 경험이 있습니다.전과생이었던 저는 함께할 학우가 없어 같은 수업을 듣는 두 명에게 공모전을 제안했습니다. 갑작스러운 요청에 당황할 수 있겠다고 생각해, 제 상황을 설명하고 공모전 주제와 구성안을 설득력 있게 전달했습니다. 다행히 두 학우는 수락했고, 전공지식을 활용해 약 2개월간 공모전을 준비했습니다.</a:t>
            </a:r>
            <a:r>
              <a:rPr u="sng" b="1" sz="1200">
                <a:solidFill>
                  <a:srgbClr val="000000"/>
                </a:solidFill>
                <a:latin typeface="맑은 고딕"/>
              </a:rPr>
              <a:t>(1)그러나 초면인 팀원 간 소통의 어려움이 있었습니다. 이를 해결하기 위해 저는 첫째, 주 1회 대면 회의 진행하기 둘째, 모든 자료를 구글 드라이브에 공유할 것을 제안했습니다.</a:t>
            </a:r>
            <a:r>
              <a:rPr sz="1200">
                <a:solidFill>
                  <a:srgbClr val="000000"/>
                </a:solidFill>
                <a:latin typeface="맑은 고딕"/>
              </a:rPr>
              <a:t> 덕분에 소통이 원활해지고, 자료도 체계적으로 정리할 수 있었습니다.</a:t>
            </a:r>
            <a:r>
              <a:rPr u="sng" b="1" sz="1200">
                <a:solidFill>
                  <a:srgbClr val="000000"/>
                </a:solidFill>
                <a:latin typeface="맑은 고딕"/>
              </a:rPr>
              <a:t>(2)문제는 설문조사 결과를 시각화하는 방식에서 발생했습니다. 표로 나타낼지, 그래프로 표현할지에 대한 의견 차이가 (3)발생했습니다. 이에 저는 "청중과 심사위원이 쉽게 이해할 방식을 선택하자"는 의견을 냈습니다. 교수님과 학우들의 입장에서 고민한 결과, 그래프가 직관적이라는 결론을 내렸고, 최종적으로 그래프를 활용하기로 결정했습니다.결과적으로 열린 자세로 토론하고, 상대방의 입장에서 고민한</a:t>
            </a:r>
            <a:r>
              <a:rPr sz="1200">
                <a:solidFill>
                  <a:srgbClr val="000000"/>
                </a:solidFill>
                <a:latin typeface="맑은 고딕"/>
              </a:rPr>
              <a:t> 덕분에 공모전을 성공적으로 마무리할 수 있었으며, 새로운 사람들과 원활하게 협업할 수 있는 자신감도 얻었습니다. 특히, 다른 사람의 입장에서 바라보는 역지사지의 자세가 소통의 핵심임을 깨달았습니다.한국마사회 입사 후, 저는 고객을 대상으로 마케팅을 수행하고, 타 부서와 협업하며, 상급자에게 보고하는 등 다양한 이해관계자와 소통해 업무를 수행할 것입니다. 이 과정에서 각자의 입장이 다르기에 상대방의 관점을 고려한 소통이 필수적이라 생각합니다.이러한 역지사지의 소통 능력을 바탕으로 고객의 니즈를 파악한 맞춤형 마케팅 전략을 수립하고, 내부 협업을 원활하게 조율하며, 조직 내 신뢰를 쌓아가겠습니다. 이를 통해 회사의 성장에 기여하는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학술 공모전 준비 과정에서 팀원 간 소통 문제를 해결한 경험을 통해, 지원자는 어떤 유형의 리더십 스타일이 가장 효과적이라고 생각하게 되었나요?</a:t>
            </a:r>
            <a:br/>
            <a:r>
              <a:t>(2) 설문조사 결과를 시각화하는 방식에 대한 의견 차이를 조율한 경험에서, 청중의 입장을 고려하는 것 외에 지원자가 중요하다고 생각하는 의사결정 기준은 무엇인가요?</a:t>
            </a:r>
            <a:br/>
            <a:r>
              <a:t>(3) 역지사지의 자세가 소통에 중요하다고 깨달은 경험을 토대로, 지원자는 어떻게 역지사지의 자세를 강화하고 유지할 계획인가요?</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2BB-08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고객 경험을 혁신하고 브랜드 가치를 향상시키겠습니다] 마사회 판매마케팅 직무를 통해 고객 경험을 개선하고 브랜드 가치를 강화하는 것이 제 목표입니다. </a:t>
            </a:r>
            <a:r>
              <a:rPr u="sng" b="1" sz="1200">
                <a:solidFill>
                  <a:srgbClr val="000000"/>
                </a:solidFill>
                <a:latin typeface="맑은 고딕"/>
              </a:rPr>
              <a:t>(1)경마 산업이 단순한 베팅을 넘어서 레저와 문화가 결합된 복합 공간으로 발전하기 위해서는 고객 맞춤형 마케팅과 데이터 분석을 통한 지속적인 개선이 필요합니다.</a:t>
            </a:r>
            <a:r>
              <a:rPr sz="1200">
                <a:solidFill>
                  <a:srgbClr val="000000"/>
                </a:solidFill>
                <a:latin typeface="맑은 고딕"/>
              </a:rPr>
              <a:t> 이를 위해 은행에서 쌓은 고객 응대 및 마케팅 경험을 활용하여 마사회의 경쟁력을 강화하고자 합니다.은행 근무를 통해 </a:t>
            </a:r>
            <a:r>
              <a:rPr u="sng" b="1" sz="1200">
                <a:solidFill>
                  <a:srgbClr val="000000"/>
                </a:solidFill>
                <a:latin typeface="맑은 고딕"/>
              </a:rPr>
              <a:t>(2)고객의 니즈를 정확히 파악하고 그에 맞는 솔루션을 제공하는 것이 얼마나 중요한지 배웠습니다. 이를 바탕으로 마사회에서도 고객 특성(연령대, 관심사, 소비 패턴)을</a:t>
            </a:r>
            <a:r>
              <a:rPr sz="1200">
                <a:solidFill>
                  <a:srgbClr val="000000"/>
                </a:solidFill>
                <a:latin typeface="맑은 고딕"/>
              </a:rPr>
              <a:t> 분석하여 맞춤형 마케팅 전략을 수립하고, 고객 만족도를 높이는 데 기여할 것입니다. 예를 들어, 경마를 처음 접하는 방문객을 위한 ‘베팅 가이드’를 제공하고, 가족 단위 고객을 대상으로 다양한 체험형 이벤트를 기획하여 고객층을 확장하겠습니다.또한, 방문객의 체류 시간을 늘리기 위해 과천 렛츠런파크에서 운영 중인 체험 공간을 더욱 활성화할 계획입니다. 가상 경주 체험과 맞춤형 가이드 투어를 기획하여 신규 방문객들이 경마를 쉽게 접할 수 있도록 돕고, 몰입할 수 있는 환경을 제공하겠습니다. 이를 통해 마사회가 더욱 친숙하고 매력적인 공간으로 자리 잡을 수 있도록 하겠습니다.마케팅 전략의 효과를 극대화하기 위해 </a:t>
            </a:r>
            <a:r>
              <a:rPr u="sng" b="1" sz="1200">
                <a:solidFill>
                  <a:srgbClr val="000000"/>
                </a:solidFill>
                <a:latin typeface="맑은 고딕"/>
              </a:rPr>
              <a:t>(3)SMAT(서비스경영자격)을 취득했으며, SQLD 취득을 목표로 학습 중입니다.</a:t>
            </a:r>
            <a:r>
              <a:rPr sz="1200">
                <a:solidFill>
                  <a:srgbClr val="000000"/>
                </a:solidFill>
                <a:latin typeface="맑은 고딕"/>
              </a:rPr>
              <a:t> SMAT을 통해 서비스 운영과 고객 응대 역량을 강화하고, 데이터 분석을 바탕으로 마케팅 기획 방법을 익혔습니다. 이를 바탕으로 방문객 행동 패턴을 분석하고, 마케팅 성과를 객관적으로 측정하여 온·오프라인 프로모션을 최적화하는 전략을 실현할 것입니다.앞으로도 서비스 기획과 데이터 분석 역량을 지속적으로 발전시켜 고객 만족도를 높이고, 마사회가 다양한 고객층을 확보하는 데 기여하는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경마 산업을 레저와 문화가 결합된 복합 공간으로 발전시키기 위해 고객 맞춤형 마케팅에 집중하고자 하는 이유는 무엇이며, 이 접근 방식을 다른 산업에 적용해야 한다면 어떻게 다르게 접근하겠습니까?</a:t>
            </a:r>
            <a:br/>
            <a:r>
              <a:t>(2) 지원자는 체험형 이벤트 기획을 통해 가족 단위 고객을 확장할 계획이 있다고 했습니다. 만약 큰 예산 제약이 있다면, 어떤 대안적인 방법을 시도할 수 있을까요?</a:t>
            </a:r>
            <a:br/>
            <a:r>
              <a:t>(3) 데이터 분석 역량을 향상시키기 위해 SQLD를 취득하려고 했다고 하셨습니다. 현재 사용하는 다른 데이터 분석 도구가 있다면, 그 도구를 어떻게 활용하고 계신가요?</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2BB-08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 소통 및 협력의 어려움을 극복한 경험] 은행에서 근무하던 중, 한 후배 동료가 영업 실적을 채우기 위해 불필요한 신용카드를 고객에게 권유하고 있었고, 고객에게 충분한 설명 없이 상품을 판매하고 있었습니다. 이로 인해 고객 불만이 제기되었고, 팀 내 갈등이 발생했습니다.이 문제를 해결하기 위해, </a:t>
            </a:r>
            <a:r>
              <a:rPr u="sng" b="1" sz="1200">
                <a:solidFill>
                  <a:srgbClr val="000000"/>
                </a:solidFill>
                <a:latin typeface="맑은 고딕"/>
              </a:rPr>
              <a:t>(1)저는 후배와 대화를 시작했습니다. 비판보다는 고객과의 신뢰가 가장 중요하다는 점을 강조하며, 실적을 넘어서는 가치를 창출하는 것이 중요하다고 설명했습니다.</a:t>
            </a:r>
            <a:r>
              <a:rPr sz="1200">
                <a:solidFill>
                  <a:srgbClr val="000000"/>
                </a:solidFill>
                <a:latin typeface="맑은 고딕"/>
              </a:rPr>
              <a:t> 고객에게 적합한 상품을 추천하고, 충분한 설명을 통해 고객이 스스로 결정을 내리도록 돕는 것이 더 큰 성과를 만든다는 점을 강조했습니다. 후배는 처음에는 반발했지만, 점차 자신의 영업 방식이 고객의 이익을 고려하지 않았다는 사실을 깨닫고 개선을 결심했습니다.그 후, 후배는 고객에게 더욱 적합한 신용카드 상품을 추천하며 신뢰를 회복했고, 고객 만족도도 향상되었습니다. 또한 후배는 실적을 올리며 동료들과 좋은 관계를 유지할 수 있었습니다. </a:t>
            </a:r>
            <a:r>
              <a:rPr u="sng" b="1" sz="1200">
                <a:solidFill>
                  <a:srgbClr val="000000"/>
                </a:solidFill>
                <a:latin typeface="맑은 고딕"/>
              </a:rPr>
              <a:t>(2)후배는 나중에 "고객과의 신뢰를 다시 생각하게 되었고, 더 나은 영업 방식을 실천하게 됐다"고 피드백을 주었습니다.</a:t>
            </a:r>
            <a:r>
              <a:rPr sz="1200">
                <a:solidFill>
                  <a:srgbClr val="000000"/>
                </a:solidFill>
                <a:latin typeface="맑은 고딕"/>
              </a:rPr>
              <a:t>이 경험을 통해 </a:t>
            </a:r>
            <a:r>
              <a:rPr u="sng" b="1" sz="1200">
                <a:solidFill>
                  <a:srgbClr val="000000"/>
                </a:solidFill>
                <a:latin typeface="맑은 고딕"/>
              </a:rPr>
              <a:t>(3)‘신뢰’와 ‘공정’이 업무에서 가장 중요한 가치임을 깨달았습니다. 마사회에서도 이러한 가치를 바탕으로 동료들과 협력하며, 불합리한 상황을 목격했을 때 이를 해결하는 데 기여할 것입니다.</a:t>
            </a:r>
            <a:r>
              <a:rPr sz="1200">
                <a:solidFill>
                  <a:srgbClr val="000000"/>
                </a:solidFill>
                <a:latin typeface="맑은 고딕"/>
              </a:rPr>
              <a:t> 또한, 동료가 어려움을 겪을 때 도의적이고 긍정적인 조언을 통해 함께 성장할 수 있도록 돕겠습니다.이 경험은 마사회에서 판매마케팅 직무를 수행하는 데 중요한 역량을 쌓는 계기가 되었습니다. 고객 중심의 영업, 소통 능력, 상황에 맞는 해결책 제시 능력, 동료와의 협업을 통한 갈등 해결 역량을 강화할 수 있었습니다. 마사회에서 고객의 니즈를 정확히 파악하고 그에 맞는 맞춤형 솔루션을 제공하는 데 이 경험이 큰 도움이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후배와의 갈등 상황에서 비판보다는 고객과의 신뢰를 강조하는 접근 방식을 선택하셨습니다. 만약 후배가 끝까지 반발했다면, 다음 단계로 어떤 방식을 시도했을지 궁금합니다.</a:t>
            </a:r>
            <a:br/>
            <a:r>
              <a:t>(2) 후배와의 대화 후 그가 신뢰를 회복하며 실적을 올렸다고 했습니다. 그 과정에서 지원자는 어떤 피드백을 받았고, 그 피드백을 어떻게 활용했는지요?</a:t>
            </a:r>
            <a:br/>
            <a:r>
              <a:t>(3) ‘신뢰’와 ‘공정’을 가장 중요한 가치로 삼고 있다고 하셨습니다. 이러한 가치가 마사회의 어떤 측면에서 가장 큰 영향을 미칠 것이라고 생각하십니까?</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2BB-09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디지털 전환 시대에 발맞춘 온라인 마권 발매 시행과 높은 경제적 파급효과를 가진 영천의 네 번째 경마공원 조성 등 재도약 하고있는 경마 산업을 필두로 말산업의 육성 및 진흥을 위해 제가 가진 고객관리 능력, 전략기획수립 능력을 발휘하여 마사회에서 높은 성과달성에 기여하고 싶습니다. 저는 교육연수 프로그램을 기획 및 운영하는 업무를 수행한 경험이 있습니다. 회당 사내∙외 인원 200명이 대상이 되는 기획업무를 하면서 여러 교육프로그램을 비교분석을 하여 선정하였고 부서 간 협의를 통해 적재적소에 인력을 배치하여 원활히 교육과 행사가 진행되도록 총괄하였습니다. 이 과정에서 더 높은 효율성과 효과성 달성을 위해 </a:t>
            </a:r>
            <a:r>
              <a:rPr u="sng" b="1" sz="1200">
                <a:solidFill>
                  <a:srgbClr val="000000"/>
                </a:solidFill>
                <a:latin typeface="맑은 고딕"/>
              </a:rPr>
              <a:t>(1)VoC 수집 및 분석용 설문지 제작을 주도하였었습니다. 여러 목소리 중 특히 반복적인 부정적 의견에 대해서는 데이터베이스화하여 관계 부서에 공유하고 집중적으로 개선방향 설정하였습니다.</a:t>
            </a:r>
            <a:r>
              <a:rPr sz="1200">
                <a:solidFill>
                  <a:srgbClr val="000000"/>
                </a:solidFill>
                <a:latin typeface="맑은 고딕"/>
              </a:rPr>
              <a:t> 이러한 노력으로 제가 해당 업무를 맡았던 해의 내부 평가 결과, 비교군 내에서 가장 좋은 평가를 받게 되었었습니다. 이를 통해 실무적으로 약점, 위기 등 제한적인 부분을 감안하여 강점을 부각하는 방법을 습득하였고, 타 기업 및 기관을 직접 방문하여 벤치마킹하는 등 발로 뛰며 노력한 일에 대해 좋은 결과를 얻으면서 이 직무에 대한 관심과 성취감을 가졌습니다. 이를 계기로 저는 마사회의 판매마케팅 직무에서 관련 경험과 역량을 더욱 발전시키고 싶습니다. 또한 </a:t>
            </a:r>
            <a:r>
              <a:rPr u="sng" b="1" sz="1200">
                <a:solidFill>
                  <a:srgbClr val="000000"/>
                </a:solidFill>
                <a:latin typeface="맑은 고딕"/>
              </a:rPr>
              <a:t>(2)저는 발주처로서 여러 사업분야의 업체와 협력한 경험과 일선에서 민원 응대업무를 한 경험이 있습니다.</a:t>
            </a:r>
            <a:r>
              <a:rPr sz="1200">
                <a:solidFill>
                  <a:srgbClr val="000000"/>
                </a:solidFill>
                <a:latin typeface="맑은 고딕"/>
              </a:rPr>
              <a:t> 때문에 </a:t>
            </a:r>
            <a:r>
              <a:rPr u="sng" b="1" sz="1200">
                <a:solidFill>
                  <a:srgbClr val="000000"/>
                </a:solidFill>
                <a:latin typeface="맑은 고딕"/>
              </a:rPr>
              <a:t>(3)마사회와 이해관계자 또는 말산업체와 상생협력적인 관계를 형성하고, 서비스 이용 고객의 니즈를 파악하고 이해하는 데 자신이 있습니다.</a:t>
            </a:r>
            <a:r>
              <a:rPr sz="1200">
                <a:solidFill>
                  <a:srgbClr val="000000"/>
                </a:solidFill>
                <a:latin typeface="맑은 고딕"/>
              </a:rPr>
              <a:t> 말산업 활성화와 경마 산업의 지속성을 위해 이러한 역량들을 토대로 편의시설 확충, 새로운 고객 유치 등 적극적인 아이디어 구상으로 가시적 성과를 내고싶고 다시 고객만족 ‘우수’ 달성을 통해 국민의 눈높이에 걸맞은 신뢰받는 기업으로 긍정의 사회적 인식이 자리 잡도록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교육연수 프로그램을 기획하며 VoC 수집 및 분석을 주도했다고 했습니다. 만약 예상치 못한 부정적 의견이 다수 발생했다면 이를 어떤 방법으로 해결하려고 했을 것인지 설명해 주세요.</a:t>
            </a:r>
            <a:br/>
            <a:r>
              <a:t>(2) 다양한 업체와의 협력 경험이 있다고 했습니다. 협력 과정에서 발생할 수 있는 갈등을 예방하기 위해 어떤 사전 조치를 취할 것인지 설명해 주세요.</a:t>
            </a:r>
            <a:br/>
            <a:r>
              <a:t>(3) 지원자는 고객 니즈를 파악하는 데 자신이 있다고 언급했습니다. 고객의 숨겨진 니즈를 어떻게 발견하고 그것을 어떻게 활용할 것인지 설명해 주세요.</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2BB-09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직장 내에서 발령받아 새로운 업무를 수행하게 된 팀 내에 소통과 협업이 어렵다는 평가를 받던 직원이 있어 어려움을 겪었던 적이 있습니다. 전임자 역시 이 직원과 업무적으로 어려움을 호소하여 부서 이동을 하였다고 들었었고, 발령 직후 단시간 그 직원에 대해 파악한 부분은 언행은 직설적이고 적대적이었으며 말수가 적었습니다. </a:t>
            </a:r>
            <a:r>
              <a:rPr u="sng" b="1" sz="1200">
                <a:solidFill>
                  <a:srgbClr val="000000"/>
                </a:solidFill>
                <a:latin typeface="맑은 고딕"/>
              </a:rPr>
              <a:t>(1)그러나 저는 성실함을 바탕으로 타인에게 저에 대한 신뢰와 믿음을 구축하게 하여 원활한 대인관계를 형성하는 데 자신이 있었습니다. 우선 팀 내 전입자로서 상대적으로 업무에 대해 부족한 점이 많았기에 당장 나에게 분장 된 업무가 아니더라도 조금이라도 더 배우고자 하는 자세로 업무역량을 키웠습니다.</a:t>
            </a:r>
            <a:r>
              <a:rPr sz="1200">
                <a:solidFill>
                  <a:srgbClr val="000000"/>
                </a:solidFill>
                <a:latin typeface="맑은 고딕"/>
              </a:rPr>
              <a:t> 반면에 그는 업무분장에 </a:t>
            </a:r>
            <a:r>
              <a:rPr u="sng" b="1" sz="1200">
                <a:solidFill>
                  <a:srgbClr val="000000"/>
                </a:solidFill>
                <a:latin typeface="맑은 고딕"/>
              </a:rPr>
              <a:t>(2)대해 항상 명확히 하였고 아무리 급한 일이더라도 본인의 업무 외 남을 돕는 경우가 드물었습니다. 저는 당장 약간의 희생이 있더라도 조직</a:t>
            </a:r>
            <a:r>
              <a:rPr sz="1200">
                <a:solidFill>
                  <a:srgbClr val="000000"/>
                </a:solidFill>
                <a:latin typeface="맑은 고딕"/>
              </a:rPr>
              <a:t> 또는 팀의 입장에선 결과적으로 긍정적인 영향이 있다고 생각하여 솔선수범하는 자세를 갖고 애매모호한 업무 또는 그가 부재할 때의 업무를 거리낌 없이 처리해 냈습니다. 처음엔 주위에서 절 미련하게 생각하였습니다. 제가 그 직원에게 일방적으로 당하고 있다고 생각하는 것이었습니다. 그러나 제 노력에 그 직원도 점차 호의적으로 변하였고 팀 내에서 오래 근무했던 직원이었던 만큼 많은 업무적 도움을 받을 수도 있었습니다. 그간 직접적 소통이 적은 탓에 직원 간 서로 적대적이지 않았나 하는 생각이 들어 저를 매개로 팀 내 소통을 늘리면서 협업은 더욱 원활해졌습니다. 시작은 일방적으로 저만 묵묵히 한 걸음 더 움직였지만, 결과적으론 서로에게 도움이 되는 시너지를 얻었던 것 같습니다. 아울러 이러한 모습들이 조직 내에서도 긍정적인 평가로 이어져 업무적으로도 인격적으로도 인정받는 계기가 되면서 저에게는 많은 득이 되었던 일이라 생각합니다. </a:t>
            </a:r>
            <a:r>
              <a:rPr u="sng" b="1" sz="1200">
                <a:solidFill>
                  <a:srgbClr val="000000"/>
                </a:solidFill>
                <a:latin typeface="맑은 고딕"/>
              </a:rPr>
              <a:t>(3)대인관계에서 가장 중요한 것은 소통이며 이를 통해 협력으로 이어질 수 있고 이를 위한 약간의 노력을 더 한다면 조직의 어느 누가 와도 어렵지 않다는 점을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성실함을 통해 신뢰를 구축한다고 했습니다. 팀 내에서 신뢰가 무너졌을 때 이를 회복하기 위해 어떤 방법을 사용할 것인지 예를 들어 설명해 주세요.</a:t>
            </a:r>
            <a:br/>
            <a:r>
              <a:t>(2) 지원자는 소통이 어려운 팀원을 대하며 솔선수범하는 모습을 보였다고 했습니다. 만약 노력에도 불구하고 팀원이 변화하지 않았다면, 지원자는 어떤 다른 방식으로 접근했을 것인지 설명해 주세요.</a:t>
            </a:r>
            <a:br/>
            <a:r>
              <a:t>(3) 조직 내 소통의 중요성을 깨달았다고 했습니다. 만약 지원자가 팀장이라면, 팀 내 소통을 촉진하기 위해 구체적으로 어떤 조치를 취할 것인지 설명해 주세요.</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2BC-01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산업의 부흥과 더불어, 경마산업의 건전한 활성화 방안이 마련되어야 한다고 생각합니다. 건전화와 사행성의 양립에는 많은 노력이 필요하겠으나, 이를 해결한다면 경마 및 한국마사회의 말 산업 전반에 도움이 될 것이기 때문입니다. 이를 위해 </a:t>
            </a:r>
            <a:r>
              <a:rPr u="sng" b="1" sz="1200">
                <a:solidFill>
                  <a:srgbClr val="000000"/>
                </a:solidFill>
                <a:latin typeface="맑은 고딕"/>
              </a:rPr>
              <a:t>(1)우선적으로, 경마 고객의 맞춤형 서비스를 개선하고자 하는 목표를 가지고 있습니다.</a:t>
            </a:r>
            <a:r>
              <a:rPr sz="1200">
                <a:solidFill>
                  <a:srgbClr val="000000"/>
                </a:solidFill>
                <a:latin typeface="맑은 고딕"/>
              </a:rPr>
              <a:t> 고객의 개별적인 취향과 이용을 고려한 서비스가 제공될수록 고객이 느끼는 만족도는 높아질 것이고, 이는 경마산업에 대한 긍정적인 경험으로 이어질 것입니다. 이러한 관심은 자연스럽게 대중의 시선에서 사행산업의 발전과 더불어 건정성을 촉구하게 되는 긍정적인 순환이 가능할 것이라 생각합니다. 이와 같은 목표와 관련하여, 저 도박 중독의 예방을 담당하는 기관에서 실습을 진행하면서 사행산업의 전반적인 구조와 사회적 역할에 대해 깊이 공부한 적이 있습니다. 이 경험을 통해 </a:t>
            </a:r>
            <a:r>
              <a:rPr u="sng" b="1" sz="1200">
                <a:solidFill>
                  <a:srgbClr val="000000"/>
                </a:solidFill>
                <a:latin typeface="맑은 고딕"/>
              </a:rPr>
              <a:t>(2)사행산업의 양면성을 이해하고, 중독이라는 부정적인 측면뿐만 아니라 단순한 오락을 넘어 경제와 여가선용에 기여할 수 있다는 점을 깨닫고</a:t>
            </a:r>
            <a:r>
              <a:rPr sz="1200">
                <a:solidFill>
                  <a:srgbClr val="000000"/>
                </a:solidFill>
                <a:latin typeface="맑은 고딕"/>
              </a:rPr>
              <a:t> 개방적인 시각을 지니게 되었습니다. 또한, 경마지원직으로 근무하면서 서비스의 최일선에서 고객과 직접 소통하는 기회를 얻었습니다. 고객의 요구와 불편 사항에 귀 기울이며 지원을 담당했던 경험은 고객 중심의 사고방식을 함양하는 데 큰 도움이 되었습니다. 이를 통해 현장의 요구와 기획의 합치를 도모하면 향후 고객 맞춤형 서비스를 기획하고 운영하는 데 중요한 밑거름이 될 수 있다고 생각합니다. 이러한 현장 경험뿐만 아니라, 스포츠경영관리사 자격증을 취득하며 경영적 관점에서도 경마산업을 바라볼 수 있는 시각을 길렀습니다. </a:t>
            </a:r>
            <a:r>
              <a:rPr u="sng" b="1" sz="1200">
                <a:solidFill>
                  <a:srgbClr val="000000"/>
                </a:solidFill>
                <a:latin typeface="맑은 고딕"/>
              </a:rPr>
              <a:t>(3)이를 통해 경마가 단순한 사행산업을 넘어 레저스포츠로서 자리 잡을 수 있도록 고민하고</a:t>
            </a:r>
            <a:r>
              <a:rPr sz="1200">
                <a:solidFill>
                  <a:srgbClr val="000000"/>
                </a:solidFill>
                <a:latin typeface="맑은 고딕"/>
              </a:rPr>
              <a:t>, 고객들이 더욱 즐길 수 있는 방안을 모색하고자 합니다.저는 이러한 경험과 역량을 통해, 경마산업의 건전한 활성화라는 목표를 달성하는데 기여할 수 있으며, 더 나아가 한국마사회가 지닌 비전에 맞춰 동행할 수 있는 인재가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경마산업의 건전한 활성화를 위해 맞춤형 서비스를 개선하려고 할 때, 고객의 취향을 파악하는 구체적인 방법은 무엇이며 향후 어떤 도전을 예상하십니까?</a:t>
            </a:r>
            <a:br/>
            <a:r>
              <a:t>(2) 사행산업의 양면성을 이해했다고 하셨는데, 이 지식을 활용하여 경마산업 발전에 있어 구체적인 단계에서 어떤 역할을 하실 수 있나요?</a:t>
            </a:r>
            <a:br/>
            <a:r>
              <a:t>(3) 경마가 단순한 사행산업을 넘어 레저스포츠로 자리 잡기 위해 필요한 사회적 인식 변화는 무엇이라고 생각하십니까?</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2BC-01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타인과의 소통과 협력은 단순한 의견 조율을 넘어, 서로의 입장을 이해하고 장기적인 관계를 구축하는 과정이라 생각합니다. 출소자의 재범방지 중추기관에서 대학생 위원으로 활동을 할 당시, 프로그램이 단기 성과 중심으로 운영된다는 문제를 발견했습니다. </a:t>
            </a:r>
            <a:r>
              <a:rPr u="sng" b="1" sz="1200">
                <a:solidFill>
                  <a:srgbClr val="000000"/>
                </a:solidFill>
                <a:latin typeface="맑은 고딕"/>
              </a:rPr>
              <a:t>(1)마일리지나 보상에 집중한 운영 방식은 자발적 참여를 유도하지 못했고, 이는 위원회와 기관 간의 갈등으로 번지게 되었습니다.</a:t>
            </a:r>
            <a:r>
              <a:rPr sz="1200">
                <a:solidFill>
                  <a:srgbClr val="000000"/>
                </a:solidFill>
                <a:latin typeface="맑은 고딕"/>
              </a:rPr>
              <a:t> 이에 활동 자체의 가치와 성취감을 높이는 방향을 도모하고자 했습니다. </a:t>
            </a:r>
            <a:r>
              <a:rPr u="sng" b="1" sz="1200">
                <a:solidFill>
                  <a:srgbClr val="000000"/>
                </a:solidFill>
                <a:latin typeface="맑은 고딕"/>
              </a:rPr>
              <a:t>(2)기관 본부의 대학생 위원 지원 사업을 활용해 팀원들과 협력해 기획안을 마련했고, 팀원이 얻을 수 있는 기대감과 성취감을 고양하도록 독려했습니다.</a:t>
            </a:r>
            <a:r>
              <a:rPr sz="1200">
                <a:solidFill>
                  <a:srgbClr val="000000"/>
                </a:solidFill>
                <a:latin typeface="맑은 고딕"/>
              </a:rPr>
              <a:t> 그 결과, 위원들의 적극성이 높아졌고, 이에 성공적인 기획의 공로를 인정받게되어 예산 확보 및 이사장상을 수상했습니다. 이 경험을 통해 협력 속에서 상대방이 활동의 의미를 체감하도록 동기를 부여하는 것이 효과적인 소통 방식임을 깨달았습니다. 또한 인턴으로 근무하며 판촉물 제작 및 구매 업무를 담당했습니다. 판촉물에 삽입하는 디자인에 대해 업체와 협상하게 되었고, 가격문제로 업체의 입장과 충돌하게 되었습니다. 초기에는 타 업체, 유사 품목과 비교 견적을 제시하였고 협상에서는 당연한 것이라 생각하였습니다. 그러나 이는 오히려 오랜시간이 소요됬고 질좋은 기념품 제작이라는 목적을 잃어갈 것 같았습니다. </a:t>
            </a:r>
            <a:r>
              <a:rPr u="sng" b="1" sz="1200">
                <a:solidFill>
                  <a:srgbClr val="000000"/>
                </a:solidFill>
                <a:latin typeface="맑은 고딕"/>
              </a:rPr>
              <a:t>(3)이를 해결하기 위해 이후 업체를 단순한 거래 상대가 아닌 협력자로 인식하고 지속적으로 소통하며 서로의 요구를 조율했습니다.</a:t>
            </a:r>
            <a:r>
              <a:rPr sz="1200">
                <a:solidFill>
                  <a:srgbClr val="000000"/>
                </a:solidFill>
                <a:latin typeface="맑은 고딕"/>
              </a:rPr>
              <a:t> 디자인 다양성을 유지하는 대신 일부 사양을 조정하는 방안을 제안했고, 이를 통해 원하는 조건을 반영하면서도 가격 조정이 가능한 합의를 이끌어냈습니다. 이와같은 협력적인 태도를 바탕으로 업체는 사후 관리에도 적극적으로 대응해 주었고, 이후 다른 품목의 주문 과정에서도 원활한 조율이 가능했습니다. 결과적으로 기념품 제작이 원활히 이루어지며 긍정적인 반응을 얻는 데 기여할 수 있었습니다. 이를 통해 이해관계자와 협력하는 방식을 다시 한 번 깨닫게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출소자의 재범 방지 프로그램이 성공하려면 장기적으로 어떤 변화를 유도해야 한다고 보시며, 지원자는 어떤 방식으로 기여하셨나요?</a:t>
            </a:r>
            <a:br/>
            <a:r>
              <a:t>(2) 프로그램 기획 과정에서 팀원과의 협력을 통한 성과를 이루셨다고 하셨습니다. 협력 과정에서 가장 큰 도전은 무엇이었으며, 이를 어떻게 극복하셨습니까?</a:t>
            </a:r>
            <a:br/>
            <a:r>
              <a:t>(3) 업체와의 협상에서 협력적인 태도를 보이셨는데, 같은 상황에서 다른 해결책을 사용할 수 있는 상황이 있다면 어떤 경우일까요?</a:t>
            </a: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2BC-02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 연령대가 즐길 수 있는 경마문화 조성]입사 후, 전 연령대가 즐길 수 있는 경마문화를 만드는 데 기여하고자 합니다. 경마가 특정 연령대나 계층에 국한되지 않고, 경마를 경험할 수 있는 환경을 조성하는 것이 제 목표입니다. 이를 통해 경마의 대중화를 이루고, 다양한 고객층을 타겟으로 한 맞춤형 서비스를 제공하는 경마 문화를 선도하고자 합니다.첫째, 현장 경험에서 얻은 고객 응대 능력과 꼼꼼한 업무 처리 능력을 활용할 수 있습니다. 저는 현장에서 </a:t>
            </a:r>
            <a:r>
              <a:rPr u="sng" b="1" sz="1200">
                <a:solidFill>
                  <a:srgbClr val="000000"/>
                </a:solidFill>
                <a:latin typeface="맑은 고딕"/>
              </a:rPr>
              <a:t>(1)민원인을 응대하며 불편 사항을 엑셀 파일로 기록하고, 이를 분석하여 반복적인 민원 문제를 해결한 경험이 있습니다.</a:t>
            </a:r>
            <a:r>
              <a:rPr sz="1200">
                <a:solidFill>
                  <a:srgbClr val="000000"/>
                </a:solidFill>
                <a:latin typeface="맑은 고딕"/>
              </a:rPr>
              <a:t> 이러한 경험을 바탕으로, 고객의 목소리를 지속적으로 수집하고 분석하여 문제를 개선하고 경마의 접근성을 높일 수 있는 시스템을 구축하는데에 기여하고 싶습니다. 예를 들어, 불편 사항을 개선할 수 있는 표지판을 추가하거나, 고객의 피드백을 바탕으로 디지털 플랫폼을 개선하여 보다 직관적이고 사용하기 편리한 환경을 제공할 수 있을 것입니다.둘째, 다양한 연령대의 고객과 소통한 경험을 활용하여 맞춤형 서비스를 개발하고, 다양한 취향과 요구에 부합하는 경마 문화를 조성하겠습니다. 현장에서 고객을 응대하며 세대마다 차이가 있다는 것을 알게 되었습니다. 이를 바탕으로, </a:t>
            </a:r>
            <a:r>
              <a:rPr u="sng" b="1" sz="1200">
                <a:solidFill>
                  <a:srgbClr val="000000"/>
                </a:solidFill>
                <a:latin typeface="맑은 고딕"/>
              </a:rPr>
              <a:t>(2)세대별로 맞춤형 경마 콘텐츠를 개발하고, 연령에 맞는 마케팅 전략을 수립하여 경마의 대중화를 이루겠습니다.</a:t>
            </a:r>
            <a:r>
              <a:rPr sz="1200">
                <a:solidFill>
                  <a:srgbClr val="000000"/>
                </a:solidFill>
                <a:latin typeface="맑은 고딕"/>
              </a:rPr>
              <a:t> 또한, </a:t>
            </a:r>
            <a:r>
              <a:rPr u="sng" b="1" sz="1200">
                <a:solidFill>
                  <a:srgbClr val="000000"/>
                </a:solidFill>
                <a:latin typeface="맑은 고딕"/>
              </a:rPr>
              <a:t>(3)모바일 및 온라인 플랫폼을 통해 경마 참여의 장벽을 낮추고, 다양한 연령대가 쉽게 경마를 경험할 수 있도록 할 것입니다.</a:t>
            </a:r>
            <a:r>
              <a:rPr sz="1200">
                <a:solidFill>
                  <a:srgbClr val="000000"/>
                </a:solidFill>
                <a:latin typeface="맑은 고딕"/>
              </a:rPr>
              <a:t>현장에서의 경험과 직무역량을 바탕으로 고객의 목소리를 경청하고, 디지털 플랫폼을 활용한 경마 환경 개선에 기여할 것입니다. 경마의 대중화와 인식 개선을 이끌어내며, 경마가 모두가 즐길 수 있는 문화로 자리잡을 수 있도록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현장에서의 민원 대응 경험을 바탕으로, 고객 피드백을 시스템 개선에 활용하는 구체적인 방법을 설명해주세요.</a:t>
            </a:r>
            <a:br/>
            <a:r>
              <a:t>(2) 다양한 연령대에 맞춘 경마 콘텐츠를 개발할 때, 세대 간 이해 차이로 인한 갈등이 발생한다면 어떻게 대처할 것인지 설명해주세요.</a:t>
            </a:r>
            <a:br/>
            <a:r>
              <a:t>(3) 모바일 및 온라인 플랫폼을 통해 경마 참여의 장벽을 낮추려는 계획에서 가장 큰 도전 과제는 무엇이며, 이를 어떻게 극복할 수 있을까요?</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1AA-08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OO공기업에서 아르바이트를 하며 OO사업의 지원서를 1차적으로 검토했습니다. 주요 업무는 견적서를 검토해 사업 대상에 포함되지 않는 항목이 있으면 그것을 제외하고 신청 금액을 산출하는 것과 지원서에 누락된 서류나 기준에 맞지 않는 사진을 보완하는 것이었습니다. </a:t>
            </a:r>
            <a:r>
              <a:rPr u="sng" b="1" sz="1200">
                <a:solidFill>
                  <a:srgbClr val="000000"/>
                </a:solidFill>
                <a:latin typeface="맑은 고딕"/>
              </a:rPr>
              <a:t>(1)고령의 지원자들이 대부분이어서 서류의 보완을 요청 드리기 위해 소통하는 과정에서 어려움이 있었습니다. 특히, 기준에 맞지 않는 사진을 제출하는 문제가 가장 많았고, 동의서와 인감증명서의 도장이 일치하지 않아 보완 요청이 반복되는 상황이었습니다.</a:t>
            </a:r>
            <a:r>
              <a:rPr sz="1200">
                <a:solidFill>
                  <a:srgbClr val="000000"/>
                </a:solidFill>
                <a:latin typeface="맑은 고딕"/>
              </a:rPr>
              <a:t> 또한 팀원들 역시 행정 서류 검토 경험이 부족했고, 사업 대상 품목이 모호해 담당 과장님께 여러 번 여쭤봐야 했던 것도 문제였습니다. 이는 업무 지연으로 이어졌고 결국 첫 해에는 사업 일정이 일주일 정도 지연되기도 했습니다. 이러한 문제를 해결하기 위해 두 번째 해에는 미리 반복되는 보완 요청 사항을 정리하여 안내 드렸고, 사진 촬영 기준을 쉽게 확인할 수 있도록 예시 사진을 포함하여 보내드렸습니다. 또한, 팀원들이 같은 질문을 반복해서 과장님께 문의하는 비효율적인 상황을 개선하기 위해 궁금한 내용들을 모아 정리한 후 한 번에 답변을 받을 수 있도록 소통 방식을 제안했습니다. </a:t>
            </a:r>
            <a:r>
              <a:rPr u="sng" b="1" sz="1200">
                <a:solidFill>
                  <a:srgbClr val="000000"/>
                </a:solidFill>
                <a:latin typeface="맑은 고딕"/>
              </a:rPr>
              <a:t>(2)그 결과, 빠르게 서류를 보완할 수 있었고 전체적인 문의가 줄어 업무 진행 속도가 향상되었습니다. 특히 지원서의 양이 더 많았음에도 예정된 일정보다 일찍 업무를 마칠 수 있었습니다.</a:t>
            </a:r>
            <a:r>
              <a:rPr sz="1200">
                <a:solidFill>
                  <a:srgbClr val="000000"/>
                </a:solidFill>
                <a:latin typeface="맑은 고딕"/>
              </a:rPr>
              <a:t> 또한, 내부적으로도 반복적인 질의 과정이 줄어, 보다 체계적으로 협업 할 수 있는 환경이 조성되었습니다. </a:t>
            </a:r>
            <a:r>
              <a:rPr u="sng" b="1" sz="1200">
                <a:solidFill>
                  <a:srgbClr val="000000"/>
                </a:solidFill>
                <a:latin typeface="맑은 고딕"/>
              </a:rPr>
              <a:t>(3)이 경험을 통해 단순히 정보를 전달하는 것이 아니라 상대방이 쉽게 이해할 수 있도록 소통하는 것이 중요하다는 점을 배웠습니다. 또한 반복되는 문제를 최소화하기 위해 사전 준비와 효율적인 협업 방식이 필요하다는 것을 깨달았습니다.</a:t>
            </a:r>
            <a:r>
              <a:rPr sz="1200">
                <a:solidFill>
                  <a:srgbClr val="000000"/>
                </a:solidFill>
                <a:latin typeface="맑은 고딕"/>
              </a:rPr>
              <a:t> 한국마사회에서도 행정 지원 및 문서 관리 과정에서 불필요한 반복 업무를 줄이고, 내부 소통 방식을 개선하여 조직 운영의 효율성을 높이는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고령의 지원자들과 소통하는 과정에서 겪은 어려움에 대해 말씀하셨습니다. 만약 고령자가 아닌 다양한 배경을 가진 지원자들과 소통해야 했다면, 소통 방식에 어떤 변화를 주시겠습니까?</a:t>
            </a:r>
            <a:br/>
            <a:r>
              <a:t>(2) 지원자는 OO공기업에서 아르바이트를 하며 목표 일정보다 업무를 더 일찍 완료했다고 하셨습니다. 이때 일을 더 효과적으로 마칠 수 있도록 팀원들에게 어떤 역할 분담이나 지시를 했는지 궁금합니다.</a:t>
            </a:r>
            <a:br/>
            <a:r>
              <a:t>(3) 지원자께서 사전 준비와 효율적인 협업 방식의 중요성을 깨달으셨다고 했습니다. 이러한 배움을 바탕으로 마사회의 특정 절차나 시스템에서 불필요한 반복을 줄일 수 있는 구체적인 방안은 무엇이라고 생각하십니까?</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2BC-02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[타인을 존중하는 태도]갈등이 생겼을 때 먼저 타인의 상황을 존중하는 태도를 가지는 것이 </a:t>
            </a:r>
            <a:r>
              <a:rPr u="sng" b="1" sz="1200">
                <a:solidFill>
                  <a:srgbClr val="000000"/>
                </a:solidFill>
                <a:latin typeface="맑은 고딕"/>
              </a:rPr>
              <a:t>(1)중요하다고 생각합니다.인턴 기간 중 동기와 업무 처리 방식 차이로 인한 갈등이 있었으나, 동기의 업무방식을 존중하고 업무 목표를 상기시켜 해결한 경험이</a:t>
            </a:r>
            <a:r>
              <a:rPr sz="1200">
                <a:solidFill>
                  <a:srgbClr val="000000"/>
                </a:solidFill>
                <a:latin typeface="맑은 고딕"/>
              </a:rPr>
              <a:t> 있습니다. 이 경험을 통해 갈등을 </a:t>
            </a:r>
            <a:r>
              <a:rPr u="sng" b="1" sz="1200">
                <a:solidFill>
                  <a:srgbClr val="000000"/>
                </a:solidFill>
                <a:latin typeface="맑은 고딕"/>
              </a:rPr>
              <a:t>(2)해결하는 데 있어 중요한 것은 타협점을 찾는 과정이며, 상호 이해와 존중이 바탕이 되어야 한다는 것을 깨달았습니다.새 사무실 가구 배치안 PPT 작성 업무에서, 저는 세심한 부분을 고려한 반면, 동기는 빠르고 효율적인 일처리를 선호했기 때문에 업무</a:t>
            </a:r>
            <a:r>
              <a:rPr sz="1200">
                <a:solidFill>
                  <a:srgbClr val="000000"/>
                </a:solidFill>
                <a:latin typeface="맑은 고딕"/>
              </a:rPr>
              <a:t> 진행 속도에 차이가 있었습니다. 이로 인해 업무 방식에 갈등이 생겼습니다.먼저, 동기의 업무 방식을 존중하고자 대화를 시도했습니다. "동선을 고려하는 것도 중요하지만, 빠른 일처리 역시 중요한 점이다"라고 전달하여 공감을 표했습니다. 다음으로 두 가지를 절충할 방법을 모색했습니다. 저는 절충안으로써 '최대 고민 시간'을 정하는 방안을 제안했습니다. 예를 들어, 사무실 동선 문제는 최대 30분 내에 결정을 내리자는 식으로 제안했습니다. 동기도 이를 수용하여 협력할 수 있었고, 덕분에 마감일을 지키면서도 결과물의 완성도가 높일 수 있었습니다.이 경험을 통해 갈등 상황에서 타인의 입장을 존중하고, 합리적인 대안을 제시하는 것이 중요하다는 것을 배웠습니다. </a:t>
            </a:r>
            <a:r>
              <a:rPr u="sng" b="1" sz="1200">
                <a:solidFill>
                  <a:srgbClr val="000000"/>
                </a:solidFill>
                <a:latin typeface="맑은 고딕"/>
              </a:rPr>
              <a:t>(3)각기 다른 업무 방식과 접근 방식을 인정하는 태도가 협력에 있어 얼마나 중요한지를 실감했으며, 업무 목표를 달성하기 위한 다양한 방법이 있다는 것을 깨달았습니다.</a:t>
            </a:r>
            <a:r>
              <a:rPr sz="1200">
                <a:solidFill>
                  <a:srgbClr val="000000"/>
                </a:solidFill>
                <a:latin typeface="맑은 고딕"/>
              </a:rPr>
              <a:t> 이를 바탕으로 앞으로는 팀원들의 다양한 업무 스타일과 차이를 존중하고, 갈등 상황에서 더 나은 해결책을 찾아 협력할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타인을 존중하는 태도로 갈등을 해결했다고 했는데, 만약 상대방이 이를 인정하지 않았다면 어떻게 했을 것이라고 생각하나요?</a:t>
            </a:r>
            <a:br/>
            <a:r>
              <a:t>(2) 인턴 경험에서 업무 처리 방식 차이를 절충안으로 해결했다고 했는데, 더 나은 절충안을 제시할 수 있던 다른 대안이 있었을까요?</a:t>
            </a:r>
            <a:br/>
            <a:r>
              <a:t>(3) 앞으로 팀원들의 다양한 업무 스타일과 차이를 존중하고자 한다면, 이를 위한 구체적인 방안을 제시해주실 수 있나요?</a:t>
            </a: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2BC-03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[데이터로 분석하고, 창의력으로 기획하는 여가]저는 한국마사회 판매마케팅 분야에서 경마장을 방문하는 고객들 누구나 즐길 수 있는 사업을 기획함으로써 "국민의 행복한 여가문화를 조성하는 목표"를 이루고 싶습니다. 평소 학생회와 서포터즈 활동을 통해 사업 기획과 운영 과정에서 큰 성취감을 느꼈고, 이를 통해 다양한 신사업을 기획하는 마케팅 직무에 대한 열정을 키웠습니다. 한국마사회는 경마 산업을 넘어 온오프라인을 통합한 마케팅 전략으로 국민의 건강한 여가문화를 조성하고 있습니다. 저는 이러한 한국마사회에 입사해 경마 산업의 진입장벽을 낮추고 더 많은 사람들이 즐길 수 있는 문화사업을 기획하고 싶습니다. 이를 위해 저의 강점인 '창의적인 아이디어'와 '데이터 활용 능력'을 적극적으로 활용하겠습니다.대학 시절, 축제가 취소되면서 폐기될 뻔한 식재료를 </a:t>
            </a:r>
            <a:r>
              <a:rPr u="sng" b="1" sz="1200">
                <a:solidFill>
                  <a:srgbClr val="000000"/>
                </a:solidFill>
                <a:latin typeface="맑은 고딕"/>
              </a:rPr>
              <a:t>(1)밀키트 판매라는 창의적인 아이디어를 제안해 위기를 기회로 전환한 경험이 있습니다.</a:t>
            </a:r>
            <a:r>
              <a:rPr sz="1200">
                <a:solidFill>
                  <a:srgbClr val="000000"/>
                </a:solidFill>
                <a:latin typeface="맑은 고딕"/>
              </a:rPr>
              <a:t> 그리고 주택연금 서포터즈 활동 당시 유입 방문자 데이터 분석을 바탕으로 연령별, 시간대별 포스팅 전략을 수립해 </a:t>
            </a:r>
            <a:r>
              <a:rPr u="sng" b="1" sz="1200">
                <a:solidFill>
                  <a:srgbClr val="000000"/>
                </a:solidFill>
                <a:latin typeface="맑은 고딕"/>
              </a:rPr>
              <a:t>(2)방문율을 30%P 이상 향상시켰습니다. 이러한 경험을 바탕으로 쌓은 역량을 활용해 한국마사회에서 고객 맞춤형 체험 콘텐츠를 기획하고, 온·오프라인을 아우르는 고객 중심의 여가문화를 조성하는 데 기여하고</a:t>
            </a:r>
            <a:r>
              <a:rPr sz="1200">
                <a:solidFill>
                  <a:srgbClr val="000000"/>
                </a:solidFill>
                <a:latin typeface="맑은 고딕"/>
              </a:rPr>
              <a:t> 싶습니다.구체적으로 렛츠런 파크에서 즐길 수 있는 여러 이벤트를 기획하는 데 창의적인 아이디어를 발휘하겠습니다. 예를 들어 </a:t>
            </a:r>
            <a:r>
              <a:rPr u="sng" b="1" sz="1200">
                <a:solidFill>
                  <a:srgbClr val="000000"/>
                </a:solidFill>
                <a:latin typeface="맑은 고딕"/>
              </a:rPr>
              <a:t>(3)AR과 VR 기술을 활용한 디지털 체험관을 도입해 고객들이 가상 경주에 참여하고</a:t>
            </a:r>
            <a:r>
              <a:rPr sz="1200">
                <a:solidFill>
                  <a:srgbClr val="000000"/>
                </a:solidFill>
                <a:latin typeface="맑은 고딕"/>
              </a:rPr>
              <a:t>, SNS와 연계해 가상 경주 결과를 공유하는 이벤트를 기획하겠습니다. 나아가 고객만족도 설문조사와 체험 이용률 데이터를 Excel 등 데이터 분석 도구를 활용해 재방문율을 높일 수 있는 전략을 개발하고, 지속적으로 서비스를 개선해 나가겠습니다.한국마사회에 입사해 저의 창의적인 아이디어와 데이터 분석 능력을 바탕으로 경마 산업의 진입장벽을 낮추고 더 많은 사람들이 즐길 수 있는 행복한 여가문화를 만드는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기획한 밀키트 판매 아이디어가 큰 성과로 이어졌다고 하셨습니다. 당시에 예상치 못하게 발생한 문제나 해결이 어려웠던 부분이 있었다면, 그에 대해 어떻게 대처했는지 구체적으로 말씀해 주실 수 있습니까?</a:t>
            </a:r>
            <a:br/>
            <a:r>
              <a:t>(2) 지원자는 데이터 분석 도구를 활용해 고객 만족도를 높이기 위한 전략을 개발하겠다고 하셨는데, 만약 분석 결과가 기대에 미치지 못하거나 예측과 다르게 나온다면, 지원자는 어떻게 대처하며 전략을 수정할 것입니까?</a:t>
            </a:r>
            <a:br/>
            <a:r>
              <a:t>(3) AR과 VR 기술을 활용한 디지털 체험관을 도입하는 아이디어를 제안하셨습니다. 이러한 기술이 고객 경험에 어떤 영향을 미칠 것이라고 생각하며, 기술 도입 후 예상치 못한 부작용이 발생한다면 어떻게 대응하시겠습니까?</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2BC-03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 3자의 눈으로 이뤄낸 협의점 도달]온라인 중고서점 프로젝트 기획 당시, 팀원들과의 협력 과정에서 겪은 어려움을 "제3자의 시각으로 접근"하여 극복한 경험이 있습니다. 프로젝트 초기, 저는 학생들이 자주 이용해 접근성이 좋은 ‘인스타그램’을 활용할 것을 제안했으나 팀원들은 기능적 측면에서 우수한 ‘네이버 카페’를 선호했습니다. 각 플랫폼의 </a:t>
            </a:r>
            <a:r>
              <a:rPr u="sng" b="1" sz="1200">
                <a:solidFill>
                  <a:srgbClr val="000000"/>
                </a:solidFill>
                <a:latin typeface="맑은 고딕"/>
              </a:rPr>
              <a:t>(1)장단점이 명확했기 때문에 의견을 통합하는 과정에서 소통의 어려움이 발생했습니다.이를 해결하기 위해 팀원들의 의견을 차분히 경청하고, 구글 스프레드시트를 활용해 각 플랫폼의 장단점을</a:t>
            </a:r>
            <a:r>
              <a:rPr sz="1200">
                <a:solidFill>
                  <a:srgbClr val="000000"/>
                </a:solidFill>
                <a:latin typeface="맑은 고딕"/>
              </a:rPr>
              <a:t> 표로 정리했습니다. 각자 주장을 고수하다보면 객관적으로 상대방의 의견을 바라볼 수 없어 최적의 플랫폼을 결정하기 어렵다고 생각했기 때문입니다. 또한, 구글 드라이브의 댓글 기능을 활성화하여 팀원들이 자유롭게 의견을 나눌 수 있는 환경을 만들었습니다.표를 통해 의견을 시각화하니 팀원들도 제3자의 관점에서 객관적으로 </a:t>
            </a:r>
            <a:r>
              <a:rPr u="sng" b="1" sz="1200">
                <a:solidFill>
                  <a:srgbClr val="000000"/>
                </a:solidFill>
                <a:latin typeface="맑은 고딕"/>
              </a:rPr>
              <a:t>(2)상황을 파악할 수 있었습니다. 또한, 드라이브 댓글 기능을 활용함으로써 말로 전달할 때 놓치기 쉬웠던 의견들까지 반영할 수 있었습니다. 이를 통해</a:t>
            </a:r>
            <a:r>
              <a:rPr sz="1200">
                <a:solidFill>
                  <a:srgbClr val="000000"/>
                </a:solidFill>
                <a:latin typeface="맑은 고딕"/>
              </a:rPr>
              <a:t> 팀 내 소통이 개선되었고, 프로젝트 진행도 더욱 원활해졌습니다. </a:t>
            </a:r>
            <a:r>
              <a:rPr u="sng" b="1" sz="1200">
                <a:solidFill>
                  <a:srgbClr val="000000"/>
                </a:solidFill>
                <a:latin typeface="맑은 고딕"/>
              </a:rPr>
              <a:t>(3)이를 바탕으로 주요 거래와 공지사항은 '네이버 카페'에서, 홍보와 소통은 '인스타그램'에서 진행하는 방식을 제안하며 의견을 하나로 모을 수 있었습니다.</a:t>
            </a:r>
            <a:r>
              <a:rPr sz="1200">
                <a:solidFill>
                  <a:srgbClr val="000000"/>
                </a:solidFill>
                <a:latin typeface="맑은 고딕"/>
              </a:rPr>
              <a:t> 그 결과, 행사에 학과 인원의 80% 이상 참여하면서 학기 말 행사 만족도 조사에서 1위를 달성하는 성과를 이뤄냈습니다.이 경험을 통해 저는 협업에서 다양한 의견을 조율하고 객관적인 문제 접근을 통해 합리적인 결정을 내리는 과정이 중요하다는 것을 깨달았습니다. 입사 후에도 감정적인 태도는 뒤로 하고, 한 발 멀리서 객관적인 제 3자의 입장으로 문제에 대해 고민함으로써 협업 과정에서 발생하는 어려움을 효과적으로 해결하겠습니다. 나아가 조직 공동의 목표를 상기 시키며 개개인의 입장 고수가 아닌 조직의 목표 달성을 최우선순위로 모두가 하나가 되는 협업을 이뤄내겠습니다.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내 소통의 어려움을 제3자의 시각으로 접근하여 해결했다고 하셨습니다. 만약 팀원 중 한 명이 여전히 자신의 의견을 고수하며 협업에 비협조적인 태도를 보인다면, 지원자는 어떤 방법으로 그 상황을 개선하시겠습니까?</a:t>
            </a:r>
            <a:br/>
            <a:r>
              <a:t>(2) 학기 말 행사 만족도 조사에서 1위를 달성한 성과를 이루었다고 하셨습니다. 이 성과를 얻게 된 핵심적인 요소는 무엇이라고 생각하며, 만약 결과가 1위에 미치지 못했을 경우 어떤 부분을 개선할 계획이었나요?</a:t>
            </a:r>
            <a:br/>
            <a:r>
              <a:t>(3) 입사 후 객관적인 제3자의 시각으로 문제를 해결하겠다고 하셨습니다. 만약 실제로 그렇게 접근했음에도 불구하고 팀원들이 부정적인 반응을 보인다면, 그 상황에서 지원자는 어떻게 대응하시겠습니까?</a:t>
            </a: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[고객만족 서비스]고객 만족을 최우선 가치로 삼아, 한국마사회의 서비스 혁신을 이끌겠습니다.저는 '고객 중심 사고방식'과 '꼼꼼한 관찰력'을 바탕으로 </a:t>
            </a:r>
            <a:r>
              <a:rPr u="sng" b="1" sz="1200">
                <a:solidFill>
                  <a:srgbClr val="000000"/>
                </a:solidFill>
                <a:latin typeface="맑은 고딕"/>
              </a:rPr>
              <a:t>(1)서비스를 개선한 경험이 있습니다. 공항 고객서비스부 인턴 근무 당시, 고객의 안전과 편의를 높이기 위해 매일 공항 내외를 수시로 점검하며 부족한 점을 발굴하였습니다. 점검일지를 작성해 문제점을 정리하고, 고객의 입장에서 불편할 수 있는 요소를 개선하고자</a:t>
            </a:r>
            <a:r>
              <a:rPr sz="1200">
                <a:solidFill>
                  <a:srgbClr val="000000"/>
                </a:solidFill>
                <a:latin typeface="맑은 고딕"/>
              </a:rPr>
              <a:t> 노력했습니다. 일례로, 유아 휴게실 내 안전장치가 낡아 보호자와 아이들의 안전사고 위험이 있다는 점을 발견하였고, 이를 즉시 보고하여 개선을 이끌어냈습니다. 이러한 적극적인 태도를 팀원들께 인정받아, 우수시설 서비스 벤치마킹 출장에 보조 인력으로 선발되었습니다.출장 전, 사전 조사를 통해 공항 내 시설물 중 개선이 필요한 부분을 분석하였고, 비용 대비 효과가 높은 시설물을 </a:t>
            </a:r>
            <a:r>
              <a:rPr u="sng" b="1" sz="1200">
                <a:solidFill>
                  <a:srgbClr val="000000"/>
                </a:solidFill>
                <a:latin typeface="맑은 고딕"/>
              </a:rPr>
              <a:t>(2)제안하였습니다. 특히 기존 손소독제 거치대가 천 재질로 되어 있어 위생 관리가 어렵고 이용률이 낮은 점을 발견하여, 이를 개선하기 위해 보다 청결하고 세련된 디자인의 쇠 재질 거치대를 도입하자는 아이디어를 제안했습니다. 이후 해당 아이디어가 승인되어 약 30개의 신규 손소독제</a:t>
            </a:r>
            <a:r>
              <a:rPr sz="1200">
                <a:solidFill>
                  <a:srgbClr val="000000"/>
                </a:solidFill>
                <a:latin typeface="맑은 고딕"/>
              </a:rPr>
              <a:t> 거치대를 공항에 배치하였고, 이용률을 크게 높이며 고객 편의성과 공항 환경의 미관을 개선하는 데 기여했습니다.이러한 경험을 바탕으로, 입사 후에도 고객 관점에서 서비스를 분석하고 개선해 나가겠습니다. 한국마사회의 고객만족도를 높이기 위해, 말산업과 경마장 시설의 이용 편의성을 점검하고 서비스 환경을 </a:t>
            </a:r>
            <a:r>
              <a:rPr u="sng" b="1" sz="1200">
                <a:solidFill>
                  <a:srgbClr val="000000"/>
                </a:solidFill>
                <a:latin typeface="맑은 고딕"/>
              </a:rPr>
              <a:t>(3)개선하겠습니다. 예를 들어, 고객 동선과 서비스 이용 패턴을 분석하여 고객이 불편함을 느끼는 요소를 찾아내고, 이를 해결하는 방안을 제안하겠습니다. 또한, 데이터 기반의 고객 만족도 조사 및 피드백 시스템을 활용하여 고객의 의견을 반영하는 체계를 강화하겠습니다.고객의 작은 불편도 놓치지</a:t>
            </a:r>
            <a:r>
              <a:rPr sz="1200">
                <a:solidFill>
                  <a:srgbClr val="000000"/>
                </a:solidFill>
                <a:latin typeface="맑은 고딕"/>
              </a:rPr>
              <a:t> 않는 섬세한 관찰력과 적극적인 개선 의지를 바탕으로, 한국마사회의 고객 서비스 혁신을 주도하는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공항 고객서비스부 인턴 경험을 통해 고객 관점에서 개선할 필요가 있는 점을 발견하셨다고 했습니다. 만약 미래에 다른 분야에서 고객 중심의 개선이 필요하다는 평가를 받으셨다면, 이를 어떻게 분석하고 해결해 나가실 계획입니까?</a:t>
            </a:r>
            <a:br/>
            <a:r>
              <a:t>(2) 손소독제 거치대 개선을 통해 이용률을 높인 경험이 있습니다. 당시 다른 선택지도 고려하셨는지, 그리고 이를 통해 얻은 실제 수치나 고객 반응은 어떻게 분석되었는지 설명해 주세요.</a:t>
            </a:r>
            <a:br/>
            <a:r>
              <a:t>(3) 한국마사회 입사 후 고객 동선과 서비스 이용 패턴을 개선할 계획이라고 하셨습니다. 만약 예산이 제한된 상황에서 우선적으로 개선해야 할 부분을 선택해야 한다면, 어떤 기준을 사용하시겠습니까?</a:t>
            </a: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[존중과 공감으로 이룬 성공적인 협력]유학생 봉사단 활동 중, 축제 기획 과정에서의 </a:t>
            </a:r>
            <a:r>
              <a:rPr u="sng" b="1" sz="1200">
                <a:solidFill>
                  <a:srgbClr val="000000"/>
                </a:solidFill>
                <a:latin typeface="맑은 고딕"/>
              </a:rPr>
              <a:t>(1)갈등을 '상대방을 존중'하는 태도로 해결한 경험이 있습니다. 당시 예상보다 지원금이 부족하여 신규 콘텐츠를 진행하기 어려운 상황이었고, 이에 대한 의견이 크게 나뉘었습니다. 일부 단원들은</a:t>
            </a:r>
            <a:r>
              <a:rPr sz="1200">
                <a:solidFill>
                  <a:srgbClr val="000000"/>
                </a:solidFill>
                <a:latin typeface="맑은 고딕"/>
              </a:rPr>
              <a:t> 시간 부족을 이유로 기존 콘텐츠를 유지하자는 입장이었고, 저는 후원금을 유치해 신규 콘텐츠를 진행하자는 입장이었습니다. 의견이 대립되면서 논의가 격해졌고, 해결책이 필요했습니다.먼저 갈등의 원인을 분석했습니다. 기존 콘텐츠 단원들은 원활한 운영을, 신규 콘텐츠 단원들은 봉사단의 발전을 우선시했습니다. 이에 자유롭게 의견을 나눌 수 있는 다과 시간을 마련했습니다.이 자리에서 저는 상대방의 입장에 </a:t>
            </a:r>
            <a:r>
              <a:rPr u="sng" b="1" sz="1200">
                <a:solidFill>
                  <a:srgbClr val="000000"/>
                </a:solidFill>
                <a:latin typeface="맑은 고딕"/>
              </a:rPr>
              <a:t>(2)먼저 공감했습니다. "시간이 부족한 상황에서 기존 콘텐츠를 활용하면 훨씬 수월하게 진행할 수 있겠다"라며 이해를 표현했고, 덕분에 상대단원들도 제 의견을 열린 마음으로 경청했습니다. 이후 저는 신규 콘텐츠를 진행할 경우 기대되는 효과와 후원금 유치 계획을 공유하며 설득했습니다.특히 단원들의 부담을 덜어주기 위해 역할을 세분화하는 방안을 강조했습니다.</a:t>
            </a:r>
            <a:r>
              <a:rPr sz="1200">
                <a:solidFill>
                  <a:srgbClr val="000000"/>
                </a:solidFill>
                <a:latin typeface="맑은 고딕"/>
              </a:rPr>
              <a:t> 기존 콘텐츠를 유지하자는 단원들에게는 운영을 맡기고, 신규 콘텐츠를 원하는 단원들은 후원 유치와 준비를 진행하는 방식이었습니다. 이를 통해 각자의 강점을 살릴 수 있었고, </a:t>
            </a:r>
            <a:r>
              <a:rPr u="sng" b="1" sz="1200">
                <a:solidFill>
                  <a:srgbClr val="000000"/>
                </a:solidFill>
                <a:latin typeface="맑은 고딕"/>
              </a:rPr>
              <a:t>(3)자연스럽게 합의점을 찾을 수 있었습니다.결과적으로 단원들의 공감을 얻어 신규 콘텐츠를 진행하되, 일정에 차질이 없도록 조율했습니다. 그 결과 50만원 이상의 후원금을 유치해 성공적으로 축제를</a:t>
            </a:r>
            <a:r>
              <a:rPr sz="1200">
                <a:solidFill>
                  <a:srgbClr val="000000"/>
                </a:solidFill>
                <a:latin typeface="맑은 고딕"/>
              </a:rPr>
              <a:t> 운영했고, 교내신문 메인기사로도 소개되는 성과를 거뒀습니다.이 경험을 통해 갈등해결에서 가장 중요한 것은 상대방을 먼저 존중하는 태도임을 배웠습니다. 단순히 제 의견을 주장하는 것이 아니라 상대방의 입장을 충분히 이해하고 공감했기 때문에 원만한 해결이 가능했습니다. 앞으로도 상대방의 의견을 경청하고 공감하며, 협력적인 분위기 속에서 최선의 해결책을 찾아 조직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유학생 봉사단 활동 중 의견 대립 상황에서 상대방의 입장을 존중했다고 하셨습니다. 만약 그때 단원들이 입장을 바꾸지 않았다면, 어떤 방법을 시도하셨을까요?</a:t>
            </a:r>
            <a:br/>
            <a:r>
              <a:t>(2) 축제 기획 과정에서 역할 세분화로 새로운 합의점을 찾으셨다고 했습니다. 이번 경험을 통해 배운 사항을 다른 팀 프로젝트나 협업 상황에서도 어떻게 적용할 수 있을까요?</a:t>
            </a:r>
            <a:br/>
            <a:r>
              <a:t>(3) 후원금 유치와 신규 콘텐츠 진행을 통해 성공적인 결과를 얻으셨습니다. 만약 후원금 유치가 실패했더라면, 어떻게 대처하셨을지 구체적인 대안을 설명해 주세요.</a:t>
            </a: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2BC-05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VISION 2037 달성에 기여하는 판매·마케팅 전문가한국마사회는 글로벌 TOP 5 말산업 선도 기업으로 성장하기 위해 ‘VISION 2037’이라는 중장기 비전 전략을 세웠으며 저는 이 목표 달성에 기여하는 일원이 되고 싶습니다.1. 말산업의 해외 판로를 확대하고 글로벌 마케팅 전략을 수립하겠습니다.한국마사회는 최근 퇴역경주마국제포럼과의 MOU 체결, 경주실황 해외 수출 확대 등 계속해서 해외사업을 확장하고 있습니다. </a:t>
            </a:r>
            <a:r>
              <a:rPr u="sng" b="1" sz="1200">
                <a:solidFill>
                  <a:srgbClr val="000000"/>
                </a:solidFill>
                <a:latin typeface="맑은 고딕"/>
              </a:rPr>
              <a:t>(1)미국에서 유튜버의 일을 도울 때, 한국어와 영어 버전 두 가지 영상을 촬영 및 제작하며 미국식 유머를 이해하고 한국어로 번역하는 것에 어려움을 느껴</a:t>
            </a:r>
            <a:r>
              <a:rPr sz="1200">
                <a:solidFill>
                  <a:srgbClr val="000000"/>
                </a:solidFill>
                <a:latin typeface="맑은 고딕"/>
              </a:rPr>
              <a:t> 원어민 친구들에게 물어보고 해결했던 경험이 있습니다. </a:t>
            </a:r>
            <a:r>
              <a:rPr u="sng" b="1" sz="1200">
                <a:solidFill>
                  <a:srgbClr val="000000"/>
                </a:solidFill>
                <a:latin typeface="맑은 고딕"/>
              </a:rPr>
              <a:t>(2)이처럼 글로벌 시장에서 각 문화별 차이를 이해하고 컨텐츠를 제작했던 경험을 살려, 해외 말산업 시장 조사 및 각국의 문화적 특성을 반영한 맞춤형 마케팅 전략을 수립하겠습니다.</a:t>
            </a:r>
            <a:r>
              <a:rPr sz="1200">
                <a:solidFill>
                  <a:srgbClr val="000000"/>
                </a:solidFill>
                <a:latin typeface="맑은 고딕"/>
              </a:rPr>
              <a:t> 또, 각종 행사 및 촬영장에서 쌓은 글로벌 커뮤니케이션 역량을 활용하여 해외 고객을 대상으로 전략적 홍보를 펼침으로써 한국마사회의 브랜드 가치를 효과적으로 알리고 싶습니다.2. 말산업을 통한 고부가가치 창출 및 브랜드 강화를 이끌어 내겠습니다.말산업은 말의 생산·육성·유통을 넘어 경마, 레저, 관광 등 다양한 산업까지 포괄하는 사업입니다. 재직 중인 공단에서 지원 시장의 문화·관광자원을 발굴하고 이를 바탕으로 주고객층을 타겟으로 한 관광 프로그램을 기획했습니다. </a:t>
            </a:r>
            <a:r>
              <a:rPr u="sng" b="1" sz="1200">
                <a:solidFill>
                  <a:srgbClr val="000000"/>
                </a:solidFill>
                <a:latin typeface="맑은 고딕"/>
              </a:rPr>
              <a:t>(3)예를 들어, DMZ 인근의 전통시장의 경우 외국인 관광객을 대상으로 한 팸투어를 개발하여 큰 호응을 얻기도 했습니다.</a:t>
            </a:r>
            <a:r>
              <a:rPr sz="1200">
                <a:solidFill>
                  <a:srgbClr val="000000"/>
                </a:solidFill>
                <a:latin typeface="맑은 고딕"/>
              </a:rPr>
              <a:t> 이러한 경험을 바탕으로 다양한 고객층(경마 팬, 승마 이용객, 관광객 등)에 대한 분석 및 주변 환경을 고려한 차별화된 마케팅 전략을 수립하겠습니다. 이를 통해 말을 매개로 한 다양한 사업을 확대함으로써 말산업의 가치 창출에 일조하고 싶습니다.이처럼 저는 한국마사회의 글로벌 시장 확대와 말산업의 부가가치 창출을 목표로 설정하고 기존의 경험과 역량을 바탕으로 이를 실현하고자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미국에서 유튜버와의 작업을 통해 글로벌 커뮤니케이션 역량을 쌓았다고 했습니다. 다른 문화권의 고객과만 대화할 때 겪을 수 있는 예상 밖의 문제점은 무엇일까요?</a:t>
            </a:r>
            <a:br/>
            <a:r>
              <a:t>(2) 말산업의 해외 판로 확대와 관련하여, 특정 국가에서 문화적 차이로 인해 마케팅 전략이 실패할 수도 있는데, 이에 대한 준비는 어떠한 방식으로 하실 계획인가요?</a:t>
            </a:r>
            <a:br/>
            <a:r>
              <a:t>(3) DMZ 인근의 전통시장에서 팸투어 개발을 성공적으로 이뤄냈다고 했습니다. 이 과정에서 상대적으로 큰 도전이라고 생각했던 부분은 무엇이며, 지원자는 어떻게 이를 극복했습니까?</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2BC-05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지속적인 소통과 개선을 통한 업무 효율성 달성정부출연연구기관에서 연구과제를 수행하며 소통과 피드백을 통해 업무의 효율성을 이끌어낸 경험이 있습니다. 총괄 지원을 맡아 각 지역별, 분야별 연구과제를 동시에 관리함에 따라 사업 담당자들과의 지속적인 소통 및 인수인계에 어려움을 겪었습니다. </a:t>
            </a:r>
            <a:r>
              <a:rPr u="sng" b="1" sz="1200">
                <a:solidFill>
                  <a:srgbClr val="000000"/>
                </a:solidFill>
                <a:latin typeface="맑은 고딕"/>
              </a:rPr>
              <a:t>(1)또, 이로 인해 업무 협의 과정에서 난관에 부딪히기도 했습니다. 이러한 문제를 해결하기 위해 전체 자료를 분석한 결과, 연구자들이 각자 맡은 파트의 사업 조서를 정해진 양식 없이 작성함에 따라 자료의 취합 및 관리가 어려운 것이 가장 큰 원인이라고 생각했습니다.</a:t>
            </a:r>
            <a:r>
              <a:rPr sz="1200">
                <a:solidFill>
                  <a:srgbClr val="000000"/>
                </a:solidFill>
                <a:latin typeface="맑은 고딕"/>
              </a:rPr>
              <a:t>이에 따라 먼저 연구자별로 직접 만나 의견을 듣고 기존 방식의 문제점을 구체적으로 파악했습니다. 이를 통해 연구자들도 자료 정리의 불편함과 과거 데이터 활용에 어려움을 느끼고 있음을 알게 되었습니다. </a:t>
            </a:r>
            <a:r>
              <a:rPr u="sng" b="1" sz="1200">
                <a:solidFill>
                  <a:srgbClr val="000000"/>
                </a:solidFill>
                <a:latin typeface="맑은 고딕"/>
              </a:rPr>
              <a:t>(2)이후, 연구 자료 및 데이터를 효과적으로 관리할 수 있도록 직접 '사업 조서 관리카드' 양식을 작성했습니다. 불필요한 항목을 줄이고 자주 활용하는 정보를 쉽게 입력할 수 있도록 지속적인 소통과 피드백을 통해 양식을 완성했습니다.</a:t>
            </a:r>
            <a:r>
              <a:rPr u="sng" b="1" sz="1200">
                <a:solidFill>
                  <a:srgbClr val="000000"/>
                </a:solidFill>
                <a:latin typeface="맑은 고딕"/>
              </a:rPr>
              <a:t>(3)해당 양식을 연구자들에게 설명할 때에는 단순한 형식 변경이 아니라 업무의 효율성을 높이는 도구라는 점을 설명했습니다.</a:t>
            </a:r>
            <a:r>
              <a:rPr sz="1200">
                <a:solidFill>
                  <a:srgbClr val="000000"/>
                </a:solidFill>
                <a:latin typeface="맑은 고딕"/>
              </a:rPr>
              <a:t> 또, 도입 단계에서는 제가 직접 입력한 예시를 공유하고 자료 입력을 도와줌으로써 연구자들이 새 양식에 적응할 수 있도록 지원했습니다. 이처럼 명확한 기준을 활용한 데이터 관리를 통해 연구 진행 상황을 보다 체계적으로 관리할 수 있게 됨으로써 프로젝트의 성격에 맞는 사업 발굴 및 협의가 효과적으로 이루어졌습니다. 또한, 신규 연구진이 업무를 인계받아 변경 계획을 수립하는 일이 수월해져 업무 연속성이 강화되기도 했습니다.이러한 경험을 바탕으로 입사 후에도 업무 관계자들과 적극적으로 소통함으로써 업무 프로세스의 효율성을 높이겠습니다. 또, 현장과 업무에 대한 이해가 부족한 것은 아닌지 동료 및 선배님들의 피드백을 통해 문제점을 파악하고 이를 개선함으로써 조직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연구과제 관리 과정에서 발견한 주요 문제점 중 하나는 연구자들이 자료를 정해진 양식 없이 작성하는 것이었다고 했습니다. 지원자가 이러한 문제를 해결하기 위해 가장 먼저 생각한 방법은 무엇이었나요?</a:t>
            </a:r>
            <a:br/>
            <a:r>
              <a:t>(2) 사업 조서 관리카드 양식을 작성하면서 필수 요소와 불필요한 요소를 구별했다 했습니다. 이 구별을 할 때 가장 큰 기준은 무엇이었나요?</a:t>
            </a:r>
            <a:br/>
            <a:r>
              <a:t>(3) 새로운 양식을 도입할 때 일부 연구자들이 이 변화에 저항할 수도 있습니다. 이런 경우 어떻게 설득하고 정착시킬 계획이었나요?</a:t>
            </a: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2BC-06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한국마사회에서 생애주기별 마케팅프로그램을 기획하여 경마의 대중화를 이루고 싶습니다. 한국마사회는 취약계층과 지역사회에 대한 지원 프로그램과 국민 레저 활동 지원, 공정한 경마 시행을 통해 국민 생활 전반의 활동을 지원하고 있습니다. 말산업이라는 독특한 브랜드자산이 있고 다양한 계층과 연령의 국민에게 다가갈 수 있다는 점에서 기존고객의 안내에서부터 새로운 고객 유치, 말산업 활성화까지 단계적으로 </a:t>
            </a:r>
            <a:r>
              <a:rPr u="sng" b="1" sz="1200">
                <a:solidFill>
                  <a:srgbClr val="000000"/>
                </a:solidFill>
                <a:latin typeface="맑은 고딕"/>
              </a:rPr>
              <a:t>(1)이루어내는 마케팅 전문가로 성장하겠습니다.대학 시절 마케팅 동아리에서 활동하며 직접 설문조사를</a:t>
            </a:r>
            <a:r>
              <a:rPr sz="1200">
                <a:solidFill>
                  <a:srgbClr val="000000"/>
                </a:solidFill>
                <a:latin typeface="맑은 고딕"/>
              </a:rPr>
              <a:t> 시행하고 기업의 SWOT 분석을 통해 홍보 방안을 작성하면서 기업 데이터 분석 경험과 마케팅 관련 지식을 쌓을 수 있었습니다. 졸업 이후에는 </a:t>
            </a:r>
            <a:r>
              <a:rPr u="sng" b="1" sz="1200">
                <a:solidFill>
                  <a:srgbClr val="000000"/>
                </a:solidFill>
                <a:latin typeface="맑은 고딕"/>
              </a:rPr>
              <a:t>(2)철도기업에 재직하며 다양한 유형의 고객 민원 응대 방법에 대해 배우고 규정에 따른 민원 처리 절차에 대해 배웠습니다.</a:t>
            </a:r>
            <a:r>
              <a:rPr sz="1200">
                <a:solidFill>
                  <a:srgbClr val="000000"/>
                </a:solidFill>
                <a:latin typeface="맑은 고딕"/>
              </a:rPr>
              <a:t> 또한 직접 역사 내 불편한 시설이나 안내문이 없는지 확인하였고, 안내표지판과 포스터를 직접 기안하여 고객만족도를 높이고 이를 환경개선 사례로 보고하여 좋은 평가를 얻을 수 있었습니다. 그리고 승강기 안전 캠페인을 실시하여 에스컬레이터 사고가 3분의 1로 감소하는 성과를 얻었습니다. 이러한 경험을 통해 서비스 마인드와 마케팅 지식, 공문서 작성 방법에 대해 배울 수 있었고, 이를 마사회의 판매 마케팅 직무에서 활용하겠습니다.입사 후 한국마사회에서 단기적으로는 지역 주민이나 경마 방문 고객에 대한 관심을 이끌고 서비스를 제고하기 위해 사회공헌활동이나 지역 행사를 준비하며 고객과의 면대면 서비스 능력과 마케팅 기획력을 키우겠습니다. 이때 과거의 캠페인 기획과 민원 처리 경험을 통해 고객과의 접촉점에서 고객관계관리에 힘쓰겠습니다. 그리고 장기적으로는 마케팅 동향과 지식을 지속적으로 공부하여 젊은 세대와 외국인과 같은 새로운 고객을 유치하겠습니다. 결과적으로는 한국마사회의 사업에 </a:t>
            </a:r>
            <a:r>
              <a:rPr u="sng" b="1" sz="1200">
                <a:solidFill>
                  <a:srgbClr val="000000"/>
                </a:solidFill>
                <a:latin typeface="맑은 고딕"/>
              </a:rPr>
              <a:t>(3)대한 전사적 홍보를 담당하며 전자 마권의 홍보와 같이 경마의 접근성 향상과 레저 스포츠 활성화를 이루면서 마케팅 전문가로 거듭나겠습니다.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대학 시절의 기업 데이터 분석 경험이 현재 한국마사회에서 추진하려는 마케팅 프로그램 기획에 어떤 영향을 미칠 수 있을까요?</a:t>
            </a:r>
            <a:br/>
            <a:r>
              <a:t>(2) 지원자는 철도기업에서 경험한 규정에 따른 민원 처리 절차를 어떻게 마사회의 마케팅 전략에 통합할 수 있을 것이라고 생각하십니까?</a:t>
            </a:r>
            <a:br/>
            <a:r>
              <a:t>(3) 지원자는 마사회의 전자 마권 홍보를 계획하고 있습니다. 이와 관련하여 외국 고객을 대상으로 더 효과적인 접근 방안은 무엇일지 의견을 나눠주세요.</a:t>
            </a: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2BC-06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(1)시간과 인력이 부족하여 갈등이 생긴 상황에서 팀워크를 높이기 위해 노력한 경험이 있습니다.</a:t>
            </a:r>
            <a:r>
              <a:rPr sz="1200">
                <a:solidFill>
                  <a:srgbClr val="000000"/>
                </a:solidFill>
                <a:latin typeface="맑은 고딕"/>
              </a:rPr>
              <a:t> 과거 공공기관 아르바이트 중 4명이 팀이 되어 업무를 한 적이 있습니다. 토지보상사업을 주민에게 안내하고 관련 설문조사와 대면 일정을 조율하는 주요 업무와 자료 정리, 회의준비, 박람회 개최지원 업무를 추가로 팀이 맡게 되었습니다. 그런데 연휴와 배송오류로 설문 안내 우편이 늦어졌고, 많은 업무가 촉박하게 주어진 상황이었습니다. </a:t>
            </a:r>
            <a:r>
              <a:rPr u="sng" b="1" sz="1200">
                <a:solidFill>
                  <a:srgbClr val="000000"/>
                </a:solidFill>
                <a:latin typeface="맑은 고딕"/>
              </a:rPr>
              <a:t>(2)당시 컴퓨터 사용이 어려운 팀원이 있었고, 민원 전화업무는 다들 어려워했기 때문에 서로의 업무분장에 불만이 생기고 업무를 서로 떠넘기는 상황</a:t>
            </a:r>
            <a:r>
              <a:rPr sz="1200">
                <a:solidFill>
                  <a:srgbClr val="000000"/>
                </a:solidFill>
                <a:latin typeface="맑은 고딕"/>
              </a:rPr>
              <a:t>이 발생하게 되었습니다.이러한 상황에서 일단 기간 내에 주어진 업무를 완료하는 것이 가장 중요하다 생각하였습니다. 따라서 팀워크를 키우고 서로 협력하여 효율적인 업무방법을 찾고자 하였습니다. 먼저 사업계획서와 시행령을 참고하여 고객에게 안내하기 쉽도록 이미지 파일과 안내 대본을 만들어 공유하였습니다. 그리고 엑셀 형식이나 우편 자료를 팀원과 공유 파일로 만들어 업무 효율성을 높이고자 하였습니다. 그리고 매일 아침 짧은 회의를 통해 진행 상황과 특이 사항을 공유하였습니다. 그 과정에서 서로 업무적으로 부족한 점을 인정하고 다른 팀원이 제시하는 더 나은 방향이 있다면 적극적으로 수용하고자 하였습니다. 그리고 먼저 나서서 맡은 업무가 끝나면 다른 팀원 업무를 돕고자 하였습니다. 그 결과 기존의 3~5건 이상이었던 고객 평균 대기건수가 1건 이하로 감소하며 기간 내 업무를 마칠 수 있었고, 아르바이트 연장 제의 또한 받게 되었습니다.</a:t>
            </a:r>
            <a:r>
              <a:rPr u="sng" b="1" sz="1200">
                <a:solidFill>
                  <a:srgbClr val="000000"/>
                </a:solidFill>
                <a:latin typeface="맑은 고딕"/>
              </a:rPr>
              <a:t>(3)비록 사소한 업무라도 팀을 위해 솔선수범할 때 팀 전체의 업무 효율이 증가한다는 것을 배웠고</a:t>
            </a:r>
            <a:r>
              <a:rPr sz="1200">
                <a:solidFill>
                  <a:srgbClr val="000000"/>
                </a:solidFill>
                <a:latin typeface="맑은 고딕"/>
              </a:rPr>
              <a:t>, 이를 통해 팀 전체가 서로를 위해 배려하는 분위기로 나아갈 수 있다는 것을 느꼈습니다. 또한 주어진 자원이 부족할수록 타인과 소통을 통해 협력하는 것이 중요하고, 대화를 통해 서로의 부족한 점을 보완함으로써 장기적으로 팀 성과가 개선될 수 있다는 것을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팀워크가 중요했던 갈등 상황에서, 추후에 이와 비슷한 상황에 처할 경우 개선하거나 다른 방식으로 접근할 점은 무엇인지 말씀해 주세요.</a:t>
            </a:r>
            <a:br/>
            <a:r>
              <a:t>(2) 당시 컴퓨터 사용이 어려운 팀원을 도우며 얻은 교훈이 있다면 무엇이며, 이를 다른 협력적 과제에 어떻게 반영할 것인지 말씀해 주세요.</a:t>
            </a:r>
            <a:br/>
            <a:r>
              <a:t>(3) 지원자가 '솔선수범'의 중요성을 배운 계기에 대해 구체적으로 어떻게 팀 전체의 동기부여와 효율 향상을 유도했는지 듣고 싶습니다.</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경마시행국가 Part 1 진입에 함께하고 싶습니다.2016년 세계 경마시행국가 Part2 승격 이후 한국마사회는 '코리아컵’, ‘코리아스프린트’라는 세계 국가에서 참여하는 대상경주 Part 1 승격을 달성하며, 세계적인 말산업 중심에 다가서기 시작했습니다. 전세계 감염병이 유행하여, 경마의 중단이라는 위기 속에서도 해외 실황 수출 판로를 개척해, 전염병 이후 상황을 대비하며, 안정적인 말산업 육성, 경마 산업의 기반을 다져왔고, 그 결과 2024년에는 전 대륙, 총 24개국 수출 완료를 이루어 내었습니다. 저는 마사회가 이루어놓은 기반이 지속될 수 있도록 2가지 목표로 임하겠습니다.1. 홍보채널의 다양화로 시장에서의 자발적인 경주마의 수출 시도 및 수요 활성화를 만들고 싶습니다.</a:t>
            </a:r>
            <a:r>
              <a:rPr u="sng" b="1" sz="1200">
                <a:solidFill>
                  <a:srgbClr val="000000"/>
                </a:solidFill>
                <a:latin typeface="맑은 고딕"/>
              </a:rPr>
              <a:t>(1)저는 직장에서 홍보업무를 수행하며 홍보방식의 중요성을 깨달았던 적이 있습니다.</a:t>
            </a:r>
            <a:r>
              <a:rPr sz="1200">
                <a:solidFill>
                  <a:srgbClr val="000000"/>
                </a:solidFill>
                <a:latin typeface="맑은 고딕"/>
              </a:rPr>
              <a:t> 홍보타켓계층의 연령, 선호도, 관심도에 따라 느끼는 홍보의 메시지가 다르게 다가갔기 때문입니다. 따라서 말산업 종사자들의 연령, 선호도를 먼저 파악해 마사회의 기술이 알맞은 때와 장소에 적용할 수 있도록 알겠습니다.</a:t>
            </a:r>
            <a:r>
              <a:rPr u="sng" b="1" sz="1200">
                <a:solidFill>
                  <a:srgbClr val="000000"/>
                </a:solidFill>
                <a:latin typeface="맑은 고딕"/>
              </a:rPr>
              <a:t>(2)특히, 케이닉스라는 뛰어난 유전자분석 기술을 홍보하여 시장에서의 우수 말 품종의 상용화 수요 상승을 이끌겠습니다.</a:t>
            </a:r>
            <a:r>
              <a:rPr sz="1200">
                <a:solidFill>
                  <a:srgbClr val="000000"/>
                </a:solidFill>
                <a:latin typeface="맑은 고딕"/>
              </a:rPr>
              <a:t> 이러한 과정은 마사회의 수출 판로를 이용하여 우수한 국산 말의 수출까지 이끌어, 대한민국 말산업의 경제적인 효과까지 만들어내고 싶습니다.2. 마사회의 긍정적인 이미지 개선 말산업 발전을 만들어내고 싶습니다.경마는 도박의 중독이라는 부정적인 이미지가 있어, 여가 선용을 위한 마사회의 목적을 달성하는데 어려움이 되고 있다고 생각합니다. 그 때문에 말산업에 종사하는 인원이 적으며, 국내시장에서는 한계가 있는 상황입니다. 세계경마시행국가 Part1인 일본처럼 도박의 이미지보다는 긍정적이며, 말이 가지고 있는 힘찬 도약을 내세워 국내 수요를 늘려, 투자, 생산, 육성 등의 좋은 순환 체계를 가지기 위해서 </a:t>
            </a:r>
            <a:r>
              <a:rPr u="sng" b="1" sz="1200">
                <a:solidFill>
                  <a:srgbClr val="000000"/>
                </a:solidFill>
                <a:latin typeface="맑은 고딕"/>
              </a:rPr>
              <a:t>(3)기업 CI를 캐릭터로 만들어 친밀한 마사회 브랜드를 만들겠습니다.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다양한 홍보 채널을 통해 경주마 수출 시도와 수요 활성화를 목표로 하고 있는데, 예상되는 가장 큰 도전 과제는 무엇이며, 이를 어떻게 극복할 계획입니까?</a:t>
            </a:r>
            <a:br/>
            <a:r>
              <a:t>(2) 케이닉스 유전자분석 기술을 홍보하여 국산 말의 수출을 이끌고자 하는데, 이 기술이 시장에서 신뢰를 얻기 위해 가장 중요한 요소는 무엇이라고 생각합니까?</a:t>
            </a:r>
            <a:br/>
            <a:r>
              <a:t>(3) 지원자는 일본과 같이 긍정적인 이미지를 구축하기 위한 방안으로 마사회의 CI를 캐릭터로 만들겠다고 했는데 구체적으로 어떤 캐릭터를 구상하고 있으며, 그 캐릭터가 어떤 메시지를 전달할 수 있을 것으로 생각합니까?</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1AA-09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 직무에 입사하여 데이터 기반 경영 지원 체계를 구축하고, 내부 의사결정 프로세스를 최적화하는 것을 목표로 하고 있습니다. 특히, 빅데이터 분석을 활용하여 고객 맞춤형 서비스 및 운영 효율성을 극대화하는 데 기여하고자 합니다.저는 OO 문화재단에서 데이터 기반의 업무 프로세스 개선 경험을 쌓았습니다. 당시 공연 신청자를 관리하는 업무를 담당했으며, 신청자 대다수가 노년층이라 서류 누락 문제가 빈번하게 발생했습니다. </a:t>
            </a:r>
            <a:r>
              <a:rPr u="sng" b="1" sz="1200">
                <a:solidFill>
                  <a:srgbClr val="000000"/>
                </a:solidFill>
                <a:latin typeface="맑은 고딕"/>
              </a:rPr>
              <a:t>(1)이를 해결하기 위해 엑셀을 활용한 데이터 정리 시스템을 구축하였고</a:t>
            </a:r>
            <a:r>
              <a:rPr sz="1200">
                <a:solidFill>
                  <a:srgbClr val="000000"/>
                </a:solidFill>
                <a:latin typeface="맑은 고딕"/>
              </a:rPr>
              <a:t>, 직접 연락을 통해 보완 절차를 안내하는 프로세스를 도입하여 신청 누락률 0%를 달성하였습니다.또한, OO 공공기관에서 근무하며 설문 기획 및 데이터 분석을 통한 정책 개선 업무를 수행했습니다. </a:t>
            </a:r>
            <a:r>
              <a:rPr u="sng" b="1" sz="1200">
                <a:solidFill>
                  <a:srgbClr val="000000"/>
                </a:solidFill>
                <a:latin typeface="맑은 고딕"/>
              </a:rPr>
              <a:t>(2)SPSS를 활용하여 설문 문항을 설계하고 응답 데이터를 분석했으며</a:t>
            </a:r>
            <a:r>
              <a:rPr sz="1200">
                <a:solidFill>
                  <a:srgbClr val="000000"/>
                </a:solidFill>
                <a:latin typeface="맑은 고딕"/>
              </a:rPr>
              <a:t>, 이를 통해 정책 개선 방향을 제시하였습니다. 이 경험을 통해 데이터 분석이 조직 운영 및 정책 결정에 필수적이라는 점을 깨달았고, 이후 데이터 분석 자격증인 ADsP(데이터 분석 준전문가) 자격증을 취득하며 전문성을 강화하였습니다.이러한 경험을 바탕으로, 한국마사회에서도 경영 데이터를 분석하여 의사결정 과정을 원활히 지원하고, </a:t>
            </a:r>
            <a:r>
              <a:rPr u="sng" b="1" sz="1200">
                <a:solidFill>
                  <a:srgbClr val="000000"/>
                </a:solidFill>
                <a:latin typeface="맑은 고딕"/>
              </a:rPr>
              <a:t>(3)데이터 기반의 고객 맞춤형 서비스 개선에 기여하고자 합니다. 예를 들어, 마사회에서 운영하는 ‘전자카드 4.0’ 앱의 고객 데이터를 분석하여</a:t>
            </a:r>
            <a:r>
              <a:rPr sz="1200">
                <a:solidFill>
                  <a:srgbClr val="000000"/>
                </a:solidFill>
                <a:latin typeface="맑은 고딕"/>
              </a:rPr>
              <a:t> 고객 맞춤형 마케팅 전략을 수립하고, 경주 일정 및 이벤트 기획을 데이터 기반으로 최적화할 수 있습니다. 또한, 내부 보고서 작성 및 경영 성과 분석 시, 데이터 시각화 기법을 활용하여 보다 직관적인 의사결정이 가능하도록 지원하겠습니다.이를 위해 최신 경영 트렌드와 빅데이터 분석 기법을 지속적으로 연구하며, 한국마사회에 적합한 데이터 기반 경영 지원 방안을 도출하여 실무에 적용할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엑셀을 활용하여 서류 누락 문제를 해결했다고 하셨습니다. 만약 엑셀로 문제를 해결하지 못했다면, 다른 어떤 대안을 시도해 보셨을까요?</a:t>
            </a:r>
            <a:br/>
            <a:r>
              <a:t>(2) SPSS를 활용한 데이터 분석 경험을 통해 얻은 가장 큰 교훈은 무엇이며, 이를 어떻게 한국마사회에서의 역할에 적용할 계획인가요?</a:t>
            </a:r>
            <a:br/>
            <a:r>
              <a:t>(3) 한국마사회에서 데이터 기반 의사결정에 기여하고자 할 때, 조직 내에서 저항이 발생한다면 이를 어떻게 해결할 것이며, 이전 경험에서 비슷한 상황이 있었는지 공유해 주시겠습니까?</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사업용 자동차를 운행하는 고령자들의 인지력 검사를 수행하며, "설득을 통한 문제 해결"을 한 경험이 있습니다.사업용 자동차라 하면 기본적으로 노란 번호판을 달고 있는 택시, 버스, 화물자동차로 나뉘어 있으며, 대부분의 업무종사자는 10년에서 20년 정도의 운전 경력을 가지고 있습니다. 이렇게 매일 같이 운전만 하시는 분들은 만 65세가 되면서부터는 인지력 테스트라고 하여 반응속도, 시야각, 적록색깔 반응, 복합 기능 등의 검사를 받게 되는데 </a:t>
            </a:r>
            <a:r>
              <a:rPr u="sng" b="1" sz="1200">
                <a:solidFill>
                  <a:srgbClr val="000000"/>
                </a:solidFill>
                <a:latin typeface="맑은 고딕"/>
              </a:rPr>
              <a:t>(1)해당 검사는 일정 금액을 지불해야 하며, 하루 2시간의 시간이 필요했기에 시간이 돈인 운전자들에게는 귀찮고 힘든 검사였습니다.</a:t>
            </a:r>
            <a:r>
              <a:rPr sz="1200">
                <a:solidFill>
                  <a:srgbClr val="000000"/>
                </a:solidFill>
                <a:latin typeface="맑은 고딕"/>
              </a:rPr>
              <a:t>해당 검사의 감독관이었던 저는 자주 이걸 왜 받냐는 질문을 많이 받았었는데 처음엔 구체적인 법령을 제시하며, 법에 따라 받으셔야 하고, 받지 않으면 어느 정도의 과태료, 회사에는 과징금이 있으니 받으셔야 한다는 답변이 최우선이라고만 생각해 답변했었고, 그때마다 자주 다투는 상황이 나왔었습니다. 저 또한 계속된 스트레스가 쌓이게 되다 보니 나의 어떤 말이 잘못되었는지를 생각하게 되었고, 상대의 입장을 고려하지 않고 얘기했던 건 아닐까 하며 계속해서 답변을 생각해 보게 되었습니다.그리고 </a:t>
            </a:r>
            <a:r>
              <a:rPr u="sng" b="1" sz="1200">
                <a:solidFill>
                  <a:srgbClr val="000000"/>
                </a:solidFill>
                <a:latin typeface="맑은 고딕"/>
              </a:rPr>
              <a:t>(2)고객들의 불만에 대해, 공감으로 한 대답은 약간의 흥분상태를 조절하게 될 수 있다는 점을 느낄 수 있었습니다.</a:t>
            </a:r>
            <a:r>
              <a:rPr sz="1200">
                <a:solidFill>
                  <a:srgbClr val="000000"/>
                </a:solidFill>
                <a:latin typeface="맑은 고딕"/>
              </a:rPr>
              <a:t> 그리고 해당 질문을 한 고객분들을 이해시키는 말들이 오히려 해당 검사를 적극적으로 참여하게 만들어 좀 더 수월한 업무수행을 끌어낸다는 점도 느낄 수 있었습니다. 각 검사의 내용을 내가 먼저 숙지하고 왜? 검사를 받는지, 해당 검사는 선생님의 어떤 부분을 보는 것인지 고객들이 궁금해할 수 있는 상황을 먼저 대답해 준 결과, 2024년 제가 있던 부서의 부적격 운수종사자(고령자 교육을 받지 않으면 발생) 숫자를 전국 1등으로 마무리 지을 수 있었습니다.이러한 경험은 </a:t>
            </a:r>
            <a:r>
              <a:rPr u="sng" b="1" sz="1200">
                <a:solidFill>
                  <a:srgbClr val="000000"/>
                </a:solidFill>
                <a:latin typeface="맑은 고딕"/>
              </a:rPr>
              <a:t>(3)나만의 의견만 내세우기보다는 상대가 공감할 수 있는, 이해할 수 있는 대화로 설득해 나가는 것의 중요함을 깨달을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고령자의 인지력 검사 과정에서 얼마나 다양한 유형의 반응이나 문제가 있었는지, 특히 도전적이었던 상황을 하나 설명해주시고 어떻게 대응했는지 말씀해 주세요.</a:t>
            </a:r>
            <a:br/>
            <a:r>
              <a:t>(2) 인지력 검사에서 고객의 불만을 줄이는 데 성공하였는데, 이를 다른 업무나 일상 상황에서도 적용할 수 있습니까? 예를 들어 어떤 상황에서 유사한 방법을 사용할 수 있을까요?</a:t>
            </a:r>
            <a:br/>
            <a:r>
              <a:t>(3) 지원자는 자신의 경험에서 공감을 통해 설득의 중요성을 깨달았다고 언급했는데, 이 공감 능력을 향상시키기 위해 어떤 노력을 하고 있습니까?</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2BC-08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판매마케팅직으로서 한국마사회에 입사하여 이루고 싶은 첫 번째 목표는 한국마사회에 대한 젊은 층의 부정적인 인식을 개선하고 신규고객을 유치하는 것입니다. 최근 시행된 온라인 마권 발행을 통해 경마에 대한 접근성이 높아졌지만, 여전히 잘못된 인식으로 인해 심리적 거리감을 두고 있는 젊은 층이 많은 상황입니다. </a:t>
            </a:r>
            <a:r>
              <a:rPr u="sng" b="1" sz="1200">
                <a:solidFill>
                  <a:srgbClr val="000000"/>
                </a:solidFill>
                <a:latin typeface="맑은 고딕"/>
              </a:rPr>
              <a:t>(1)젊은 층의 인식 변화와 관심을 높이 위해서는 마사회의 사업과 역할에 대해 이해할 수 있는 기회를 제공하는 것이 중요합니다.</a:t>
            </a:r>
            <a:r>
              <a:rPr sz="1200">
                <a:solidFill>
                  <a:srgbClr val="000000"/>
                </a:solidFill>
                <a:latin typeface="맑은 고딕"/>
              </a:rPr>
              <a:t> 특히 고객 참여형 프로그램 확대를 통해 시민들에게 친근하게 다가갈 수 있도록 하며 한국마사회의 공익적인 가치를 알리는 것이 인식 개선에 중요한 역할을 할 수 있다고 생각합니다. </a:t>
            </a:r>
            <a:r>
              <a:rPr u="sng" b="1" sz="1200">
                <a:solidFill>
                  <a:srgbClr val="000000"/>
                </a:solidFill>
                <a:latin typeface="맑은 고딕"/>
              </a:rPr>
              <a:t>(2)구체적으로 현장에서 진행될 수 있는 '팝업스토어'의 형태가 좋은 방안이 될 수 있다고 생각합니다.</a:t>
            </a:r>
            <a:r>
              <a:rPr sz="1200">
                <a:solidFill>
                  <a:srgbClr val="000000"/>
                </a:solidFill>
                <a:latin typeface="맑은 고딕"/>
              </a:rPr>
              <a:t> 팝업스토어를 통해 젊은 층의 관심을 유도하고, 다양한 체험을 통해 마사회에 대한 긍정적인 경험을 갖게 한다면, 기존의 잘못된 인식을 바로잡을 수 있다고 생각합니다. 저는 다양한 캠페인 기획 및 진행 경험을 바탕으로 이러한 고객 참여형 프로그램을 효과적으로 운영하고, 젊은 층의 관심을 확대하는데 기여하겠습니다.둘째, 고객에 대한 데이터를 기반으로 고객 맞춤형 서비스를 확대하고 싶습니다. 온라인 마권이 도입된 만큼, 이와 같은 고객 데이터를 활용하여 고객의 소비 형태와 선호를 체계적으로 파악하고 다양한 고객 의견을 반영하여 서비스의 만족도를 높이겠습니다. 이러한 목표를 달성하기 위해 저는 공공기관에서의 인턴 경험과 데이터분석 능력을 적극적으로 활용하겠습니다. </a:t>
            </a:r>
            <a:r>
              <a:rPr u="sng" b="1" sz="1200">
                <a:solidFill>
                  <a:srgbClr val="000000"/>
                </a:solidFill>
                <a:latin typeface="맑은 고딕"/>
              </a:rPr>
              <a:t>(3)공공기관에서 근무하며 다양한 이해관계자와 협력하고, 데이터를 체계적으로 정리했던 경험이 있습니다.</a:t>
            </a:r>
            <a:r>
              <a:rPr sz="1200">
                <a:solidFill>
                  <a:srgbClr val="000000"/>
                </a:solidFill>
                <a:latin typeface="맑은 고딕"/>
              </a:rPr>
              <a:t> 이와 더불어 통계 과목들을 이수하고, 데이터분석 자격증을 취득한 역량을 활용하여 고객 데이터를 분석하고 이를 마케팅 전략에 활용하는 데 도움이 되겠습니다.이와 같은 역량을 바탕으로 한국마사회의 긍정적인 이미지를 강화하고 고객 중심의 서비스를 제공하기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젊은 층의 인식을 개선하는 과정에서 예상치 못했던 문제에 직면할 경우, 지원자는 어떤 접근방식으로 문제를 해결할 계획인가요?</a:t>
            </a:r>
            <a:br/>
            <a:r>
              <a:t>(2) 한국마사회에 대한 젊은 층의 인식을 개선하기 위해 제안한 '팝업스토어' 외에 고려한 다른 방안은 무엇이며 그 방안들이 어떤 상황에서 더 효과적일 수 있을까요?</a:t>
            </a:r>
            <a:br/>
            <a:r>
              <a:t>(3) 공공기관에서의 데이터 분석 경험을 바탕으로, 한국마사회에 도입하고 싶은 데이터 기반 마케팅 전략은 무엇이며, 그 이유는 무엇인가요?</a:t>
            </a: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2BC-08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'00공단'에서 주최하는 산학협력 프로젝트에 참여하여 팀원 간 협력의 어려움을 극복했던 경험이 있습니다. '00제도에 대한 홍보방안'을 주제로 팀 프로젝트를 진행하며 </a:t>
            </a:r>
            <a:r>
              <a:rPr u="sng" b="1" sz="1200">
                <a:solidFill>
                  <a:srgbClr val="000000"/>
                </a:solidFill>
                <a:latin typeface="맑은 고딕"/>
              </a:rPr>
              <a:t>(1)팀원들과 각자의 업무를 분배하고 수행했습니다. 대부분의 팀원이 본인의 업무에 충실하였지만, 한 팀원이 본인의 역할을 수행하지 않고</a:t>
            </a:r>
            <a:r>
              <a:rPr sz="1200">
                <a:solidFill>
                  <a:srgbClr val="000000"/>
                </a:solidFill>
                <a:latin typeface="맑은 고딕"/>
              </a:rPr>
              <a:t> 포스터 디자인에만 집중하며 문제가 발생했습니다. 이로 인해 프로젝트 진행이 지연되었으며 점차 다른 팀원들도 불만을 갖게 되었습니다.문제를 방치하면 팀워크가 악화되고 프로젝트 완성에도 문제가 발생할 것이라 판단한 저는 해당 팀원과 따로 면담을 진행했습니다. 대화 과정에서 해당 팀원은 맡은 업무를 수행 중, 디자인 작업에 더 흥미를 느껴 순간적으로 디자인 작업에만 몰입하였다고 말해주었습니다. 저는 포스터 디자인 작업도 프로젝트의 완성도를 위해서는 필요한 작업이지만 지금은 시간이 없으니 우선순위가 높은 일부터 해결하자는 말로 팀원을 설득하였고 앞으로 해야 할 과업과 부족한 시간에 대해 충분히 설명하였습니다. 면담 이후 해당 팀원은 자신의 원래 업무를 충실하게 수행해 주었고, 팀원 간의 갈등도 해소되었습니다.저는 이러한 문제가 다시 발생하지 않도록 하기 위해 팀원들과 다시 모여 각자의 역할을 명확하게 재설정하고, 진행 상황을 이전보다 자주 점검하도록 하였습니다. 또한, 각자 맡은 업무의 특이사항을 지속적으로 공유하며 팀 전체의 방향성을 맞추려 하였습니다. 이러한 변화를 통해 팀원들은 자신의 업무를 더 책임감 있게 수행해 주었고, 프로젝트를 성공적으로 마무리하며 발표에서 우수상을 받을 수 있었습니다. </a:t>
            </a:r>
            <a:r>
              <a:rPr u="sng" b="1" sz="1200">
                <a:solidFill>
                  <a:srgbClr val="000000"/>
                </a:solidFill>
                <a:latin typeface="맑은 고딕"/>
              </a:rPr>
              <a:t>(2)이 경험을 통해 저는 문제가 발생했을 때 적극적으로 소통하고, 당사자의 입장에 공감하며 해결책을 찾는 것이 중요하다는 점을 배웠습니다.</a:t>
            </a:r>
            <a:r>
              <a:rPr sz="1200">
                <a:solidFill>
                  <a:srgbClr val="000000"/>
                </a:solidFill>
                <a:latin typeface="맑은 고딕"/>
              </a:rPr>
              <a:t> 또한 주기적인 의견 공유가 팀의 목표 달성을 위해 필수적이라는 것을 느꼈습니다. </a:t>
            </a:r>
            <a:r>
              <a:rPr u="sng" b="1" sz="1200">
                <a:solidFill>
                  <a:srgbClr val="000000"/>
                </a:solidFill>
                <a:latin typeface="맑은 고딕"/>
              </a:rPr>
              <a:t>(3)이러한 경험을 바탕으로 한국마사회 입사 후에도 동료 및 이해관계자들과 효과적으로 소통하고, 서로의 의견을 조율하며</a:t>
            </a:r>
            <a:r>
              <a:rPr sz="1200">
                <a:solidFill>
                  <a:srgbClr val="000000"/>
                </a:solidFill>
                <a:latin typeface="맑은 고딕"/>
              </a:rPr>
              <a:t> 목표를 달성하기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 중 역할 분담의 중요성을 깨닫게 되었다고 했는데, 만약 역할 분담 후에도 비슷한 문제가 생기면 어떤 방식으로 해결할 계획인가요?</a:t>
            </a:r>
            <a:br/>
            <a:r>
              <a:t>(2) 만약 프로젝트 마무리 단계에서 추가적인 갈등이 발생했다면, 우수상 수상이라는 목표를 어떻게 유지했을 것 같나요?</a:t>
            </a:r>
            <a:br/>
            <a:r>
              <a:t>(3) 팀원들과의 합의 및 소통 과정에서 지원자가 가장 중요하게 고려하는 요소는 무엇이며, 이는 한국마사회에서도 어떻게 적용될 수 있을까요?</a:t>
            </a: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2BC-09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[외국인에게 티켓을 판매하던 경험으로 글로벌 TOP 5 말산업 선도기업까지]‘글로벌 TOP 5 말산업 선도기업’이라는 한국마사회의 VISION 2037 달성을 위해서는 국내 고객은 물론 해외 고객 유치에도 더욱 힘써야 한다고 생각합니다. 이러한 한국마사회의 비전에 발맞춰 국내 말산업의 대중화와 글로벌 시장 경쟁력 강화를 견인하는 마(馬)케터가 되겠습니다. 저는 마케팅 전략 수립, 고객 관리 등 한국마사회의 다양한 판매마케팅 업무를 수행하기 위해 이론적, 업무적 역량을 체계적으로 길러왔습니다.첫째, 경영지도사(마케팅) 자격증을 취득하며 심도 있는 전공 지식을 쌓았습니다. 또한 사회조사분석사 2급을 취득하며 통계학 공부를 병행하였습니다. 효과적인 마케팅 전략을 수립하고 시행하기 위해서는 탄탄한 이론적 뒷받침이 있어야 한다고 생각합니다. 이를 바탕으로 </a:t>
            </a:r>
            <a:r>
              <a:rPr u="sng" b="1" sz="1200">
                <a:solidFill>
                  <a:srgbClr val="000000"/>
                </a:solidFill>
                <a:latin typeface="맑은 고딕"/>
              </a:rPr>
              <a:t>(1)데이터에 기반한 시장 분석, 마케팅 전략 수립 등 한국마사회의 브랜드 인지도를 높이고 고객 확보에 기여하겠습니다.</a:t>
            </a:r>
            <a:r>
              <a:rPr sz="1200">
                <a:solidFill>
                  <a:srgbClr val="000000"/>
                </a:solidFill>
                <a:latin typeface="맑은 고딕"/>
              </a:rPr>
              <a:t>둘째, 국제미술전시회 기관의 마케팅 관련 부서에서 인턴으로 근무하며 SNS 홍보, 외신 기자 응대, 개막식 행사 진행 등 다양한 마케팅 업무를 수행하였습니다. 개막식 행사에서는 내국인은 물론 외국인들에게 직접 전시 도록과 티켓을 판매하였습니다. </a:t>
            </a:r>
            <a:r>
              <a:rPr u="sng" b="1" sz="1200">
                <a:solidFill>
                  <a:srgbClr val="000000"/>
                </a:solidFill>
                <a:latin typeface="맑은 고딕"/>
              </a:rPr>
              <a:t>(2)단순히 물건을 주고 돈을 계산하는 역할에 그치지 않고 외국인들에게 먼저 말을 걸며 적극적으로 판매용품을 홍보하였습니다.</a:t>
            </a:r>
            <a:r>
              <a:rPr sz="1200">
                <a:solidFill>
                  <a:srgbClr val="000000"/>
                </a:solidFill>
                <a:latin typeface="맑은 고딕"/>
              </a:rPr>
              <a:t> 그 결과 예상 판매량의 30%를 초과하는 실적을 달성하였습니다. 이러한 판매 경험을 바탕으로 실제 판매마케팅 업무를 수행하며 높은 성과를 달성하겠습니다.저의 이론적, 업무적 역량을 기반으로 한국마사회의 경마·승마 콘텐츠를 보다 친숙하고 매력적인 문화 상품으로 포지셔닝하겠습니다. SNS 등 온라인 마케팅을 강화하여 젊은 층과 해외 고객의 관심을 유도하고, </a:t>
            </a:r>
            <a:r>
              <a:rPr u="sng" b="1" sz="1200">
                <a:solidFill>
                  <a:srgbClr val="000000"/>
                </a:solidFill>
                <a:latin typeface="맑은 고딕"/>
              </a:rPr>
              <a:t>(3)타 기업 및 문화 단체와의 제휴를 통해 다양한 이벤트와 공동 마케팅을 기획하겠습니다.</a:t>
            </a:r>
            <a:r>
              <a:rPr sz="1200">
                <a:solidFill>
                  <a:srgbClr val="000000"/>
                </a:solidFill>
                <a:latin typeface="맑은 고딕"/>
              </a:rPr>
              <a:t> 이를 통해 말산업의 대중화와 글로벌 시장 확장을 선도하는 마(馬)케팅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마케팅 전략 수립시 데이터의 중요성을 강조했습니다. 예상치 못한 데이터 오류가 발생하면, 지원자는 어떤 절차를 통해 문제를 해결할 것입니까?</a:t>
            </a:r>
            <a:br/>
            <a:r>
              <a:t>(2) 지원자는 외국인 고객에게 적극적으로 티켓을 판매했다고 했습니다. 만약 고객이 제품에 불만을 표했거나 지원자의 접근 방식에 불쾌감을 표시했다면, 어떻게 만족시키겠습니까?</a:t>
            </a:r>
            <a:br/>
            <a:r>
              <a:t>(3) 지원자는 다양한 제휴를 통한 공동 마케팅을 계획하고 있습니다. 예상 외로 제휴사가 협조적이지 않을 경우, 어떻게 관계를 유지할 계획입니까?</a:t>
            </a: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2BC-09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[직접 현장을 발로 뛰며 완수해 낸 1만 명의 자격시험 집행]국가자격시험을 주관하는 기관에서 근무하면서 시험장 임차 및 시험 집행 과정에서 다양한 이해관계자들과의 협력이 필요하였습니다.특히, 시험장 임차 문제 해결이 가장 시급한 과제였습니다. </a:t>
            </a:r>
            <a:r>
              <a:rPr u="sng" b="1" sz="1200">
                <a:solidFill>
                  <a:srgbClr val="000000"/>
                </a:solidFill>
                <a:latin typeface="맑은 고딕"/>
              </a:rPr>
              <a:t>(1)수험자 수가 전년 대비 증가하였지만 예산은 한정되어 있어 추가 시험장 확보가 어려웠기 때문입니다.</a:t>
            </a:r>
            <a:r>
              <a:rPr sz="1200">
                <a:solidFill>
                  <a:srgbClr val="000000"/>
                </a:solidFill>
                <a:latin typeface="맑은 고딕"/>
              </a:rPr>
              <a:t> 심지어 기존의 시험장 중 일부는 갑작스럽게 시설 임차를 거부하거나, 추가 조건을 요구하는 경우도 있었습니다.저는 이러한 어려움을 극복하기 위해 단순 공문 협조 요청이 아니라 학교 교장 선생님, 대학교 교수님, 시설 직원분들을 직접 찾아가 설득하였습니다. 현장을 가보니 학교에서는 기본적으로 학생들의 학습권 보호, 시설 유지 관리, 비용 등의 문제로 시험장 임차에 부정적임을 알 수 있었습니다. 저는 시험 후 시설 정리 및 철저한 수험자 관리를 약속했고, 규정이 허락하는 범위에서 비용 외적으로 추가적인 편의를 제공하였습니다. 이러한 전략을 바탕으로 설득을 지속한 끝에 3개의 신규 시험장을 추가로 확보하는 성과를 거두었습니다.시험장을 확보한 후에도 1만 명의 수험자를 대상으로 시험을 성공적으로 집행하는 것이 또 다른 과제였습니다. </a:t>
            </a:r>
            <a:r>
              <a:rPr u="sng" b="1" sz="1200">
                <a:solidFill>
                  <a:srgbClr val="000000"/>
                </a:solidFill>
                <a:latin typeface="맑은 고딕"/>
              </a:rPr>
              <a:t>(2)저는 시험 전 감독 및 관계자들에게 예상되는 문제 상황에 대한 대처 방안을 사전 공유하였습니다.</a:t>
            </a:r>
            <a:r>
              <a:rPr sz="1200">
                <a:solidFill>
                  <a:srgbClr val="000000"/>
                </a:solidFill>
                <a:latin typeface="맑은 고딕"/>
              </a:rPr>
              <a:t> 또한 각 시험장과 실시간 보고 체계를 마련하고, 시험 중 발생하는 이슈를 즉각 해결할 수 있도록 대응했습니다.이러한 노력 덕분에 필답형 11개, 작업형 12개 모든 시험장에서 단 한 건의 사고 없이 시험을 잘 마무리할 수 있었습니다. 이 경험을 통해 이해관계자들의 입장을 고려한 협상력과 소통 능력의 중요성을 배웠습니다.한국마사회는 국내 말산업을 선도하는 공공기관으로 다양한 이해관계자들과 협업하여 사업을 운영하는 조직입니다. 저는 </a:t>
            </a:r>
            <a:r>
              <a:rPr u="sng" b="1" sz="1200">
                <a:solidFill>
                  <a:srgbClr val="000000"/>
                </a:solidFill>
                <a:latin typeface="맑은 고딕"/>
              </a:rPr>
              <a:t>(3)이러한 경험을 바탕으로 판매마케팅 분야에서 다양한 관계자들과 협력하며 한국마사회의 미션인 ‘말산업으로 국가경제 발전과 국민의 여가선용에 기여’에 앞장서겠습니다.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협상력을 통해 시험장을 추가 확보했다고 말했습니다. 다음에는 어떤 창의적인 방법으로 제한된 자원을 극복할 계획입니까?</a:t>
            </a:r>
            <a:br/>
            <a:r>
              <a:t>(2) 지원자는 시험장에서 발생할 수 있는 문제 상황에 대한 대응 방안을 사전 공유했다고 합니다. 만약 상상하지 못했던 긴급 상황이 발생하면, 어떻게 신속하게 대응할 것입니까?</a:t>
            </a:r>
            <a:br/>
            <a:r>
              <a:t>(3) 다양한 이해관계자와의 협업 경험이 있다고 했습니다. 미래에 새로운 이해관계자를 효과적으로 설득하는 데 있어 어떤 전략을 사용할 것입니까?</a:t>
            </a: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경마의 공정한 시행과 말산업의 육성에 관한 사업을 효율적으로 수행하게 함으로써 축산의 발전에 이바지하고 국민의 복지증진과 여가선용을 도모하기 위해 설립된 기관입니다. 회계는 회사의 언어이고 재무는 회사의 혈액이라 비유할 수 있습니다. 그만큼 회계와 재무가 잘 뒷받침되어야만 회사는 사업을 효율적이고 안정적으로 운영할 수 있다고 생각합니다. 따라서 회사가 더 많은 수익을 창출하고 확보한 자금을 다시 적절하게 배분 및 적합하게 사용하기 위해서는 </a:t>
            </a:r>
            <a:r>
              <a:rPr u="sng" b="1" sz="1200">
                <a:solidFill>
                  <a:srgbClr val="000000"/>
                </a:solidFill>
                <a:latin typeface="맑은 고딕"/>
              </a:rPr>
              <a:t>(1)재무회계관리 직원의 역할이 매우 중요합니다.단기적으로는 대금출납 및 법인카드 관리 등 재무관리 사무를 담당하고 싶습니다.</a:t>
            </a:r>
            <a:r>
              <a:rPr sz="1200">
                <a:solidFill>
                  <a:srgbClr val="000000"/>
                </a:solidFill>
                <a:latin typeface="맑은 고딕"/>
              </a:rPr>
              <a:t> 해당 업무를 원활히 수행하기 위해 다음의 노력을 하였습니다. 첫째, 재무회계, 재무관리 등 금융 전공과목을 수강하고 전산세무회계, 재경관리사, 신용분석사 등 관련 자격증을 취득함으로써 필요한 회계적 지식을 쌓았습니다. 둘째, </a:t>
            </a:r>
            <a:r>
              <a:rPr u="sng" b="1" sz="1200">
                <a:solidFill>
                  <a:srgbClr val="000000"/>
                </a:solidFill>
                <a:latin typeface="맑은 고딕"/>
              </a:rPr>
              <a:t>(2)경기신용보증재단과 국민건강보험공단에서 근무하며 보증심사와 등급 판정심사에 대한 프로세스를 안내한 후 필요서류를 수취 및 검토하고 이를 전산상 입력하였습니다.</a:t>
            </a:r>
            <a:r>
              <a:rPr sz="1200">
                <a:solidFill>
                  <a:srgbClr val="000000"/>
                </a:solidFill>
                <a:latin typeface="맑은 고딕"/>
              </a:rPr>
              <a:t> 또한 서민금융진흥원에서 근무하며 지원금 지급심사시 고객별 진행현황을 엑셀에 기록하고 이를 매번 업데이트하며 업무매뉴얼에 따라 확인한 후 지급을 결정하였습니다. 이러한 경험을 바탕으로 타 부서원들이 이해하기 쉽게 절차와 필요서류를 안내하고 지출명세나 지출내역과 각각의 증빙을 꼼꼼히 비교 및 검토한 후 신속하고 정확하게 자금이 지급될 수 있도록 노력하겠습니다.</a:t>
            </a:r>
            <a:r>
              <a:rPr u="sng" b="1" sz="1200">
                <a:solidFill>
                  <a:srgbClr val="000000"/>
                </a:solidFill>
                <a:latin typeface="맑은 고딕"/>
              </a:rPr>
              <a:t>(3)장기적으로는 재무제표를 분석하고 자금의 흐름을 이해하는 능력을 길러 대내외적인 말 산업 여건과 한국마사회의 재무상태를 고려한 부문별 최적의 예산을 설정하고 미래지향적인 중장기적 재무계획을 수립하는 재무회계관리 전문가로 성장하고 싶습니다.</a:t>
            </a:r>
            <a:r>
              <a:rPr sz="1200">
                <a:solidFill>
                  <a:srgbClr val="000000"/>
                </a:solidFill>
                <a:latin typeface="맑은 고딕"/>
              </a:rPr>
              <a:t> 이에 따라 불필요한 지출을 줄이고 철저하게 비용관리를 수행하여 한국마사회가 좋은 서비스를 제공하면서도 더 많은 순이익을 내어 기관의 재정건전성을 유지하면서도 더 많은 사회공헌사업을 제공할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재무회계 업무를 하면서 문제를 예측하고 대비하는 경우가 많다고 했는데, 만약 예측하지 못한 재정 위기가 발생했다면 어떤 대응 전략을 사용할 것 같습니까?</a:t>
            </a:r>
            <a:br/>
            <a:r>
              <a:t>(2) 경기신용보증재단 및 다른 기관에서의 경험이 재무회계관리 전문가로 성장하는 데 어떻게 기여할 것이라고 생각하십니까?</a:t>
            </a:r>
            <a:br/>
            <a:r>
              <a:t>(3) 장기적인 포부로 재무회계관리 전문가가 되고 싶다고 했습니다. 현재의 학습이나 경험에 무엇을 더 추가하고 싶은지 말씀해 주세요.</a:t>
            </a: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[자산관리]에서 10명이 한 조가 되어 각각 운용전략팀, 채권팀, 주식팀으로 나눠 시장이자율을 초과하는 수익률을 내는 것을 목표로 자산을 운용하는 프로젝트를 수행하였습니다. 본격적인 운용에 들어가자 주식팀에서 예상치 못한 불만을 제기하였습니다. 그 이유는 과도한 업무량 대비 부족한 인력과 큰 성과 변동성으로 인해 심리적인 부담이 크다는 것이었습니다.</a:t>
            </a:r>
            <a:r>
              <a:rPr u="sng" b="1" sz="1200">
                <a:solidFill>
                  <a:srgbClr val="000000"/>
                </a:solidFill>
                <a:latin typeface="맑은 고딕"/>
              </a:rPr>
              <a:t>(1)저는 조장으로써 이를 인지하고 해결책을 강구하고자 전체회의를 통해 모든 팀원들에게 공유하였습니다. 이때 몇몇 타 팀 조원들은 자발적 선택으로 결정된 팀이고 프로젝트 마감기한이 있기에 변경사항 없이 그대로 프로젝트를 진행할 것을 주장하였습니다.</a:t>
            </a:r>
            <a:r>
              <a:rPr sz="1200">
                <a:solidFill>
                  <a:srgbClr val="000000"/>
                </a:solidFill>
                <a:latin typeface="맑은 고딕"/>
              </a:rPr>
              <a:t> 하지만 저는 소수의 불만이라고 가볍게 넘긴다면 이후 프로젝트에 심각한 타격을 줄 수 있다고 생각하였습니다.저는 2가지 방법을 통해 조원들이 충분히 수용할 수 있으면서도 실질적인 방안을 제시하였습니다. 먼저, 평소 함께 수업을 들으며 파악한 조원들의 역량을 바탕으로 주식팀에 적합할 것 같다고 판단되는 조원들에게 지금까지 주식팀의 성과와 중요성을 강조하면서 양해를 구하고 주식팀으로의 이동을 설득하였습니다. </a:t>
            </a:r>
            <a:r>
              <a:rPr u="sng" b="1" sz="1200">
                <a:solidFill>
                  <a:srgbClr val="000000"/>
                </a:solidFill>
                <a:latin typeface="맑은 고딕"/>
              </a:rPr>
              <a:t>(2)다음으로, 주식팀의 경우 주 2회에서 주 1회로 보고 횟수를 축소하고 팀 내 주식 매매 결정권을 부여하여 보고절차 간소화 및 자율성 확대를 꾀함으로써 타 팀과 업무량을 일정한 수준으로 맞췄습니다.</a:t>
            </a:r>
            <a:r>
              <a:rPr sz="1200">
                <a:solidFill>
                  <a:srgbClr val="000000"/>
                </a:solidFill>
                <a:latin typeface="맑은 고딕"/>
              </a:rPr>
              <a:t> 이와 같이 인력 재배치와 업무 평준화를 수행함으로써 불만의 근본적인 원인을 개선할 수 있었습니다.결국 조원들 모두 능력을 최대치로 발휘할 수 있었고 저희 조는 주식팀에서 유의미한 알파값을 내어 교수님께 좋은 평가를 받아 4개의 조 중 1등으로 프로젝트를 마무리하였습니다.</a:t>
            </a:r>
            <a:r>
              <a:rPr u="sng" b="1" sz="1200">
                <a:solidFill>
                  <a:srgbClr val="000000"/>
                </a:solidFill>
                <a:latin typeface="맑은 고딕"/>
              </a:rPr>
              <a:t>(3)저는 갈등 발생시 신속하게 대처할 수 있을 뿐만 아니라 모두의 의견을 최대한 반영하여 문제를 해결하는 강점이 있습니다. 이를 바탕으로 팀원은 물론 여러 부서와 적극적으로 소통하고 협력하여 각각의 이해관계를 원활하게 조율함으로써 모두가 한국마사회의 목표 달성에 집중할 수 있도록 힘쓰는 신입직원이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프로젝트에서 갈등을 해결할 때 팀 구성원을 설득하여 팀 내 인력 배치를 변경했다고 했습니다. 이 과정에서 다수의 의견과 상반되는 결정을 할 때 어떤 점을 가장 고려했는지 궁금합니다.</a:t>
            </a:r>
            <a:br/>
            <a:r>
              <a:t>(2) 지원자가 조장으로서 갈등을 해결하는 방법 중 보고 절차를 간소화했다고 했습니다. 이런 방식을 적용할 때 예상되는 불만이나 문제는 없었는지, 있었다면 어떻게 해결했는지 알고 싶습니다.</a:t>
            </a:r>
            <a:br/>
            <a:r>
              <a:t>(3) 갈등 상황에서 신속하게 대처하고 모두의 의견을 반영한다고 하셨습니다. 지원자의 이런 접근 방식이 다른 프로젝트나 업무에서도 일관되게 잘 작동한다고 생각합니까? 그 이유는 무엇입니까?</a:t>
            </a: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2C-02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회사의 재무건전성과 성과를 관리하는 재무회계관리 역할을 수행하기 위해 다음과 같은 목표를 세웠습니다.첫째, 직무에 대한 전문성을 지속적으로 발전시켜 나가 재무회계관리 업무의 전문인으로 성장해 나가겠습니다. 어떤 직무이든 배우고자 하는 자세가 가장 중요하다 생각하고 이를 바탕으로 배우고 계속해서 부족한 부분을 보완하는 과정이 그 분야의 전문인이 되는 유일한 길이라 생각합니다. 저는 그 과정에 대해 많은 경험을 가지고 있습니다. 예를 들면, </a:t>
            </a:r>
            <a:r>
              <a:rPr u="sng" b="1" sz="1200">
                <a:solidFill>
                  <a:srgbClr val="000000"/>
                </a:solidFill>
                <a:latin typeface="맑은 고딕"/>
              </a:rPr>
              <a:t>(1)저는 비전공자 출신이지만 회계 관련 일을 하고 싶어 회사를 다니며 회계사 시험을 공부 했었습니다. (2)시험에는 합격하지 못했지만 그 과정에서 재경직 업무에 필요한 지식을 쌓았고, 이를 더 발전시키기 위해 재경관리사 자격증을 취득하였습니다. 향후 지속적인 발전을 위해 타자격증 취득 계획도 가지고 있습</a:t>
            </a:r>
            <a:r>
              <a:rPr sz="1200">
                <a:solidFill>
                  <a:srgbClr val="000000"/>
                </a:solidFill>
                <a:latin typeface="맑은 고딕"/>
              </a:rPr>
              <a:t>니다. 또 다른 예로 한국철도공사에 다니며 처음으로 철도에 관한 업무를 배웠지만 늘 배우려는 자세로 임한 결과, 작은역에서 시작해 큰 역으로 발령 받으며 능력을 인정받았었습니다. 이런 경험들을 토대로 한국마사회에서도 항상 배우려는 태도로 임하고 부족한 부분을 보완해 업무의 전문성을 지속적으로 발전시키겠습니다. 둘째, 제가 가진 의사소통능력을 활용하여 타 부서 직원 및 고객과의 원활한 소통을 통해 업무성과를 극대화해 나가겠습니다. </a:t>
            </a:r>
            <a:r>
              <a:rPr u="sng" b="1" sz="1200">
                <a:solidFill>
                  <a:srgbClr val="000000"/>
                </a:solidFill>
                <a:latin typeface="맑은 고딕"/>
              </a:rPr>
              <a:t>(3)저는 한국철도공사에서 근무하며 고객들로부터 각종 고객 민원을 받아왔고, 이를 해결하기 위해 고객 및 동료와 적극적인 의사소통을 한 경험이 있습니다.</a:t>
            </a:r>
            <a:r>
              <a:rPr sz="1200">
                <a:solidFill>
                  <a:srgbClr val="000000"/>
                </a:solidFill>
                <a:latin typeface="맑은 고딕"/>
              </a:rPr>
              <a:t> 의사소통의 방법에 따라 결과가 완전히 바뀔 수 있다는 것을 매번 느껴왔습니다. 단순 민원에서 끝날 사안도 적절치 못한 의사소통으로 강성 민원으로 이어질 수 있고, 타 직원들과의 소통 오류는 협력을 저해하기도 하였습니다. 이런 경험들을 토대로 다양한 상황 속에서 적절한 의사소통을 활용하여 문제를 해결하고 업무성과를 극대화하겠습니다. 저는 위 두 가지 목표들을 통해 개인적 성장을 이끌고 이것이 곧 한국마사회의 미션과 비전 실현으로 연결될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한국마사회에서 재무회계관리 역할을 위한 지속적인 발전을 목표로 삼고 계신데, 이 과정에서 예상되는 가장 큰 어려움은 무엇이라고 생각하며, 이를 어떻게 극복할 계획인가요?</a:t>
            </a:r>
            <a:br/>
            <a:r>
              <a:t>(2) 지원자는 회계사 시험에 합격하지 못한 경험이 있는데, 이 과정에서 배우고 확보한 지식이나 역량이 앞으로 다른 도전에 어떻게 응용될 수 있을까요?</a:t>
            </a:r>
            <a:br/>
            <a:r>
              <a:t>(3) 지원자는 한국철도공사에서 고객 민원을 해결하면서 의사소통 능력의 중요성을 느꼈다고 했는데, 만약 의사소통이 원활하지 않은 상황에서는 어떤 방법을 사용해 문제를 해결하셨나요?</a:t>
            </a: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2C-02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한국철도공사에 다닐 때 20명이 한 조에서 근무하는 큰 역에서 4조 2교대 교대근무를 하였고, 다른 조 팀원들과의 소통 문제로 갈등을 겪다가 적극적인 소통 노력을 통해 이를 극복하고 협력하여 역사 내 각종 문제 상황을 해결하였던 경험이 있습니다. 4조 2교대 근무는 a~d조가 돌아가며 주간, 야간 근무를 수행했습니다. 각 조마다 조금씩 업무 스타일이 달랐기 때문에 갈등을 빚는 사례가 종종 있었습니다. 예를 들어, 고객이 민원을 접수할 때 원칙상 진행할 수 없는 부분이 있어 설명하면 ‘저번에는 해줬는데..’ 라고 답하는 상황이 종종 있었습니다. 그렇게 되면 상황이 굉장히 난감해졌고 고객을 설득하기 어려웠습니다. 이런 스트레스 때문에 각 조에서는 그런 상황이 생길 때마다 서로를 의심하고 지적하기 시작했습니다. 그렇기 때문에 조별로 다소 적대적이고 냉소적인 상황이 장기간 유지되었고 협력적인 모습들은 점점 찾아보기 힘들어졌습니다. 그러나 사실 이는 고객의 말에만 의존한 결과였고 실제로 확인 되지 않는 부분들을 믿음으로써 발생한 문제였습니다. 저와 팀원들은 더 이상 이를 악화시키면 안되겠다고 판단하였습니다. </a:t>
            </a:r>
            <a:r>
              <a:rPr u="sng" b="1" sz="1200">
                <a:solidFill>
                  <a:srgbClr val="000000"/>
                </a:solidFill>
                <a:latin typeface="맑은 고딕"/>
              </a:rPr>
              <a:t>(1)큰 역의 강도 높은 민원과 각종 업무를 처리하기 위해서는 더 이상의 분란과 다툼은 있어서는 안됐고, 모든 조가 역 안에서 ‘원팀’이라는 마인드가 필요했습니다.</a:t>
            </a:r>
            <a:r>
              <a:rPr sz="1200">
                <a:solidFill>
                  <a:srgbClr val="000000"/>
                </a:solidFill>
                <a:latin typeface="맑은 고딕"/>
              </a:rPr>
              <a:t> 그래서 </a:t>
            </a:r>
            <a:r>
              <a:rPr u="sng" b="1" sz="1200">
                <a:solidFill>
                  <a:srgbClr val="000000"/>
                </a:solidFill>
                <a:latin typeface="맑은 고딕"/>
              </a:rPr>
              <a:t>(2)저와 팀원들은 하나의 통일된 업무처리 규칙을 만들기 위해 업무별로 각 조마다 의견을 모아볼 것을 제안했습니다. 이를 통해 그 동안 조마다 차이가 있었던 업무처리 방식을 알아내고 각각의 장·단점과 그러한 방식을 쓴 이유에 대해서도 알게 되었습니다.</a:t>
            </a:r>
            <a:r>
              <a:rPr sz="1200">
                <a:solidFill>
                  <a:srgbClr val="000000"/>
                </a:solidFill>
                <a:latin typeface="맑은 고딕"/>
              </a:rPr>
              <a:t> </a:t>
            </a:r>
            <a:r>
              <a:rPr u="sng" b="1" sz="1200">
                <a:solidFill>
                  <a:srgbClr val="000000"/>
                </a:solidFill>
                <a:latin typeface="맑은 고딕"/>
              </a:rPr>
              <a:t>(3)그 이후에는 조별 의견을 수렴하여 하나의 업무처리 규칙을 만들었고 모든 조에서 동의를 얻어 이를 시행하였습니다. 이후로 기존의 업무차이에 따른 민원이 획기적으로 감소했고, 업무처리 효율성 또한 제고되었습니다.</a:t>
            </a:r>
            <a:r>
              <a:rPr sz="1200">
                <a:solidFill>
                  <a:srgbClr val="000000"/>
                </a:solidFill>
                <a:latin typeface="맑은 고딕"/>
              </a:rPr>
              <a:t> 또한 각 조별로 소통이 원활해져 역사 내에 문제가 생길 때마다 각 조의 협력을 통한 해결이 가능해지는 결과를 얻을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'원팀'의 마인드를 강조했는데, 만약 팀의 일원이 이를 따르지 않고 개별적으로 행동한다면 어떤 조치를 취할 것인지 설명해 주실 수 있나요?</a:t>
            </a:r>
            <a:br/>
            <a:r>
              <a:t>(2) 지원자는 조별로 적대적이고 냉소적인 상황을 개선하기 위해 통일된 업무처리 규칙을 만들었다고 했는데, 만약 이러한 규칙이 잘 지켜지지 않는 상황이라면 어떻게 대응하실 계획인가요?</a:t>
            </a:r>
            <a:br/>
            <a:r>
              <a:t>(3) 조별 협력을 통해 문제 상황을 해결했다고 하셨습니다. 만약 다른 조에서 협력에 소극적이거나 부정적인 태도를 보일 경우 어떤 접근 방식을 취할 것인가요?</a:t>
            </a: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자금 운용의 구체적인 성과를 파악하고, 자금의 최유효이용을 도모하는 것이 목표입니다. 먼저 재무관리에서 공부한 포트폴리오의 세부 분석법을 사용해서, 한국마사회법 40조에 의한 현재의 자금 운용이 효율적으로 이뤄지고 있는지 파악하려 합니다. 벤치마크 포트폴리오 수익률과의 차이를 자산배분능력과 종목선정능력으로 구분해 분석하고, 문제점이 있다면 특정 자산의 비율을 어느 정도 조정해야 하는지 제시하겠습니다. 실제로 예금보험공사에서 일을 할 때 해당 아이디어에서 착안하여 저축은행 대출 포트폴리오의 연체율을 위와 같은 방식으로 분석한 경험이 있습니다. 이 분석으로 각 저축은행의 대출 포트폴리오를 벤치마크 포트폴리오와 비교 분석하고 관리 감독의 시사점에 대해 구체적인 결론에 도달할 수 있었습니다. 분석 자료를 보고할 때는 </a:t>
            </a:r>
            <a:r>
              <a:rPr u="sng" b="1" sz="1200">
                <a:solidFill>
                  <a:srgbClr val="000000"/>
                </a:solidFill>
                <a:latin typeface="맑은 고딕"/>
              </a:rPr>
              <a:t>(1)엑셀과 R을 적절히 활용하여 전달력을 높이겠습니다. 그동안 교재 독학 및 수업을 통해 R 다루는 방법을 익히고 저출산에 대한 보고서를 작성하는 등 프로그램 활용 연습을 해왔습니다.</a:t>
            </a:r>
            <a:r>
              <a:rPr sz="1200">
                <a:solidFill>
                  <a:srgbClr val="000000"/>
                </a:solidFill>
                <a:latin typeface="맑은 고딕"/>
              </a:rPr>
              <a:t> R에서 다양한 패키지를 활용하여 분석 자료를 시각화하며 업무의 효과성과 효율성을 높이겠습니다.또한, 외부 리스크를 파악하고 리스크가 회사의 자본 구조에 미치는 영향을 파악하는 것이 목표입니다. 예금보험공사에서 일을 하며 </a:t>
            </a:r>
            <a:r>
              <a:rPr u="sng" b="1" sz="1200">
                <a:solidFill>
                  <a:srgbClr val="000000"/>
                </a:solidFill>
                <a:latin typeface="맑은 고딕"/>
              </a:rPr>
              <a:t>(2)한국은행에서 발행한 금융안정보고서를 검토하고 가상 시나리오상의 저축은행 자본비율 변화에 대해 실증분석을 한 적 있습니다.</a:t>
            </a:r>
            <a:r>
              <a:rPr sz="1200">
                <a:solidFill>
                  <a:srgbClr val="000000"/>
                </a:solidFill>
                <a:latin typeface="맑은 고딕"/>
              </a:rPr>
              <a:t> 저는 한국은행의 보고서를 그대로 받아들이지 않고 개별 저축은행으로 뜯어보며 재검증했습니다. </a:t>
            </a:r>
            <a:r>
              <a:rPr u="sng" b="1" sz="1200">
                <a:solidFill>
                  <a:srgbClr val="000000"/>
                </a:solidFill>
                <a:latin typeface="맑은 고딕"/>
              </a:rPr>
              <a:t>(3)그 과정에서 대손충당금 보완자본이 고려되어있지 않다는 것을 발견했고, 한국은행 보고서 작성자와 세 차례 통화하며 보완자본에 대해 논의했습니다.</a:t>
            </a:r>
            <a:r>
              <a:rPr sz="1200">
                <a:solidFill>
                  <a:srgbClr val="000000"/>
                </a:solidFill>
                <a:latin typeface="맑은 고딕"/>
              </a:rPr>
              <a:t> 또한 금융감독원의 규제 강화가 저축은행의 자기자본비율에 미치는 영향에 대해 분석하며 특정 저축은행에 유상증자가 필요할 수 있다는 결론을 제시한 적도 있습니다. 이러한 경험을 바탕으로 한국마사회의 재무제표를 유량과 저량 측면에서 모두 안전하게 지키는 든든한 재무회계관리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R 등 통계 프로그램을 통해 보고서 작성을 하였다고 했습니다. 이러한 프로그램 없이도 데이터를 효과적으로 전달할 수 있는 방법은 무엇이라고 생각하십니까?</a:t>
            </a:r>
            <a:br/>
            <a:r>
              <a:t>(2) 가상 시나리오상의 저축은행 자본비율 변화에 대한 실증 분석을 하며 어려운 점이 있었다면 무엇이었고, 어떻게 해결하셨습니까?</a:t>
            </a:r>
            <a:br/>
            <a:r>
              <a:t>(3) 한국은행 보고서를 검토하며 발견한 대손충당금 보완자본 비포함 사실은 이후 보고서 평가 방법에 어떠한 영향을 미쳤습니까?</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1AA-09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‘아름다운 가게’에서 봉사활동을 하며 사회공헌과 협업을 통해 문제를 해결했던 경험이 있습니다. 당시 신상품 판매가 저조했지만, 봉사자들은 기존 방식대로 고객 응대를 강화하면 된다고 주장하며 변화를 주는 것에 소극적이었습니다.저는 데이터를 활용한 설득 전략을 사용했습니다. </a:t>
            </a:r>
            <a:r>
              <a:rPr u="sng" b="1" sz="1200">
                <a:solidFill>
                  <a:srgbClr val="000000"/>
                </a:solidFill>
                <a:latin typeface="맑은 고딕"/>
              </a:rPr>
              <a:t>(1)신상품과 기존 상품의 판매 데이터를 분석해 신상품이 고객에게 충분히 노출되지 않는 문제를 확인했고, 엑셀을 활용해 신상품 목록을 정리한 안내 표를 제작하여 매장에 배치하는 방안을 제안했습니다.</a:t>
            </a:r>
            <a:r>
              <a:rPr sz="1200">
                <a:solidFill>
                  <a:srgbClr val="000000"/>
                </a:solidFill>
                <a:latin typeface="맑은 고딕"/>
              </a:rPr>
              <a:t> 고객이 한눈에 신상품을 확인할 수 있도록 했고, 봉사자들도 체계적인 응대가 가능해졌습니다. </a:t>
            </a:r>
            <a:r>
              <a:rPr u="sng" b="1" sz="1200">
                <a:solidFill>
                  <a:srgbClr val="000000"/>
                </a:solidFill>
                <a:latin typeface="맑은 고딕"/>
              </a:rPr>
              <a:t>(2)처음에는 변화에 대한 거부감이 있었지만, 고객 응대 방식과 홍보 방안을 논의하는 자리를 마련하여 기존 방식의 장점도 반영한 절충안을 제시하자</a:t>
            </a:r>
            <a:r>
              <a:rPr sz="1200">
                <a:solidFill>
                  <a:srgbClr val="000000"/>
                </a:solidFill>
                <a:latin typeface="맑은 고딕"/>
              </a:rPr>
              <a:t> 점차 긍정적인 태도로 변화했습니다. 결국, 신상품을 고객에게 적극적으로 안내하는 방식과 데이터 기반 홍보 방안을 병행하기로 협의했습니다. 그 결과, 그 주 신상품 매출이 기존 대비 20% 증가했으며, 이후에도 봉사자들이 자연스럽게 신상품 홍보를 진행하는 문화가 자리 잡았습니다.이 경험을 통해 저는 소통과 협력의 핵심은 상대방의 입장을 이해하고, 객관적인 데이터를 활용해 합리적인 해결책을 제시하는 것임을 배웠습니다. 또한, 사회공헌 활동에서도 문제 해결 중심의 접근이 필요하며, 실질적인 기여를 위해 체계적인 전략이 중요하다는 점을 깨달았습니다.이 경험을 바탕으로, 한국마사회에서도 데이터 분석을 활용한 사회공헌 활동 기획 및 운영에 기여하고자 합니다. 특히, 마사회는 ESG 경영 및 지역사회 공헌 활동을 추진하고 있으며, </a:t>
            </a:r>
            <a:r>
              <a:rPr u="sng" b="1" sz="1200">
                <a:solidFill>
                  <a:srgbClr val="000000"/>
                </a:solidFill>
                <a:latin typeface="맑은 고딕"/>
              </a:rPr>
              <a:t>(3)저는 정량적인 데이터를 기반으로 사회공헌 프로그램의 효과를 분석하고 개선하는 업무를 수행하고 싶습니다.</a:t>
            </a:r>
            <a:r>
              <a:rPr sz="1200">
                <a:solidFill>
                  <a:srgbClr val="000000"/>
                </a:solidFill>
                <a:latin typeface="맑은 고딕"/>
              </a:rPr>
              <a:t> 또한, 다양한 부서 및 이해관계자와 협력하여 사회공헌 활동의 효과를 극대화하는 방식도 모색하겠습니다. 봉사활동 경험에서 배운 문제 해결 중심의 접근법과 협업 역량을 발휘하여, 한국마사회의 사회적 가치 창출에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봉사활동 당시 데이터 기반으로 변화를 이끄셨습니다. 만약 그 변화에도 불구하고 매출이 오르지 않았다면, 어떤 추가적인 해결방안을 모색하셨겠습니까?</a:t>
            </a:r>
            <a:br/>
            <a:r>
              <a:t>(2) 봉사자들이 변화에 대한 거부감이 있었을 때, 이들을 설득하기 위한 전략 외에 다른 접근 방법이 있었다면 무엇이었을까요?</a:t>
            </a:r>
            <a:br/>
            <a:r>
              <a:t>(3) 사회공헌 활동의 효과를 데이터 분석을 통해 개선하고자 합니다. 예상되는 가장 큰 도전은 무엇이며, 이를 극복할 방안은 무엇이라고 생각하십니까?</a:t>
            </a: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부동산학회의 투자제안서를 작성하는 과정에서 협력에 어려움이 있었습니다. 당시 대상 건물의 저층부 소유권이 구분 소유로 되어있어서 진행이 쉽지 않았습니다. 의견 중 먼저 매입을 하고 모든 소유주가 소유권을 팔 때까지 개발을 유보해 상권을 죽이자는 방안이 있었습니다. 저는 이것이 도덕적으로도, 경제적으로도 옳지 않다고 판단했습니다. 대안이 없는 의견의 대립은 분위기를 안 좋게 만들었습니다. </a:t>
            </a:r>
            <a:r>
              <a:rPr u="sng" b="1" sz="1200">
                <a:solidFill>
                  <a:srgbClr val="000000"/>
                </a:solidFill>
                <a:latin typeface="맑은 고딕"/>
              </a:rPr>
              <a:t>(1)결국 의견이 다른 학회원에게 해당 방법을 사용했을 시 오히려 지역사회의 분위기에 해를 끼쳐 건물 가치가 떨어질 수 있다는 점을 제시하며 설득했습니다.</a:t>
            </a:r>
            <a:r>
              <a:rPr sz="1200">
                <a:solidFill>
                  <a:srgbClr val="000000"/>
                </a:solidFill>
                <a:latin typeface="맑은 고딕"/>
              </a:rPr>
              <a:t> 특히 설득 과정에서는 논리성 측면에서 고민을 많이 하고 이야기했을 뿐만 아니라, 불필요한 감정을 더하지 않아 추가적인 갈등과 오해를 막았습니다. 그리고 논의를 거치며 구분 소유권자들을 사업의 지분출자자로 참여시킬 것을 제안해 그들과 수익을 일부 공유하면서, 개발을 원활히 진행하는 것이 장기적으로 이득이 된다는 방향으로 결론을 도출했습니다. 저와 대척점에 있는 의견이라도 존중하고 경청하며, 상대방의 기분을 상하지 않게 만든 것이 핵심이었습니다. 그 결과 작업을 진행할 때 무임승차를 방지하고 적극적인 참여를 유도할 수 있었다고 생각합니다. 경제학회에서 매거진을 작성할 때 소통이 부족해 어려움을 겪었던 사례가 있었습니다. 당시 제가 맡은 특집은 4인 1조로 한국 증시가 주제였는데, 각자 자기가 담당하는 기사에만 초점을 두고 큰 틀을 보지 못했습니다. 네 개의 개별적인 기사는 모두 좋은 글이었지만 네 개의 기사를 </a:t>
            </a:r>
            <a:r>
              <a:rPr u="sng" b="1" sz="1200">
                <a:solidFill>
                  <a:srgbClr val="000000"/>
                </a:solidFill>
                <a:latin typeface="맑은 고딕"/>
              </a:rPr>
              <a:t>(2)이어서 읽었을 때 특집에서 말하고자 하는 바를 명확히 알 수 없었습니다. 결국 기사 작성을 멈추고 함께 흐름을 이야기하는 시간을 가졌습니다. 현재 국내외 증시 현황과</a:t>
            </a:r>
            <a:r>
              <a:rPr sz="1200">
                <a:solidFill>
                  <a:srgbClr val="000000"/>
                </a:solidFill>
                <a:latin typeface="맑은 고딕"/>
              </a:rPr>
              <a:t> 코리아 디스카운트를 분석하고 한국의 밸류업 프로그램을 어떠한 방식으로 도입하는 것이 전반적으로 이로울지 의견을 공유했습니다. </a:t>
            </a:r>
            <a:r>
              <a:rPr u="sng" b="1" sz="1200">
                <a:solidFill>
                  <a:srgbClr val="000000"/>
                </a:solidFill>
                <a:latin typeface="맑은 고딕"/>
              </a:rPr>
              <a:t>(3)이후 큰 틀에 맞춰 기사를 수정했고, 개별 기사뿐만 아니라 전체 특집으로서도 좋은 글을 작성할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부동산 학회에서의 협력 어려움에도 불구하고 결국 합의에 도달한 방안은 무엇이었으며, 만약 이 방안을 실현하는 과정에서 문제가 발생했다면 어떻게 대처하셨을 것 같습니까?</a:t>
            </a:r>
            <a:br/>
            <a:r>
              <a:t>(2) 경제학회 매거진 특집을 작성할 때 큰 틀을 보지 못했다는 경험은 이후 다른 프로젝트에서 어떻게 적용하거나 개선하셨습니까?</a:t>
            </a:r>
            <a:br/>
            <a:r>
              <a:t>(3) 경제학회에서의 경험을 돌아보았을 때, 특집 작성에 각각의 기사가 독립적이면서도 조화를 이루도록 하는 방법은 무엇이라고 생각하십니까?</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(1)고객의 소리를 반영한 예산을 편성하고 관리하며 고객 만족도 제고에 기여하고 싶습니다.</a:t>
            </a:r>
            <a:r>
              <a:rPr sz="1200">
                <a:solidFill>
                  <a:srgbClr val="000000"/>
                </a:solidFill>
                <a:latin typeface="맑은 고딕"/>
              </a:rPr>
              <a:t> 입사 후 고객 접점에서 다양한 업무를 경험하며 고객의 소리를 듣고, 이러한 경험과 성장을 바탕으로 추후 고객의 입장에서 적극적으로 고민하며 조직 전체의 예산 목표를 수립하고 관리하며 국민에게 신뢰받는 마사회를 만드는 데 일조하고 싶습니다. 지금껏 저에게 가장 만족스러웠던 순간은 책임감을 가지고 일했을 때, 고객만족을 제 눈으로 직접 본 순간들이었습니다. 짧은 순간이였지만, </a:t>
            </a:r>
            <a:r>
              <a:rPr u="sng" b="1" sz="1200">
                <a:solidFill>
                  <a:srgbClr val="000000"/>
                </a:solidFill>
                <a:latin typeface="맑은 고딕"/>
              </a:rPr>
              <a:t>(2)영화관에서 한 어르신이 친절하게 응대해주어 고맙다고 말씀해주셨던 때, 예산 담당자로 일하며 투입된 예산으로 장애인 승강기 설치 후 이를 이용하는 몸이 불편하신 어르신을 본 순간 등</a:t>
            </a:r>
            <a:r>
              <a:rPr sz="1200">
                <a:solidFill>
                  <a:srgbClr val="000000"/>
                </a:solidFill>
                <a:latin typeface="맑은 고딕"/>
              </a:rPr>
              <a:t>, 맡은 바 책임을 다해 일한 결과로 오는 고객 만족이 결국 저에게도 기쁨으로 다가옴을 느꼈습니다. 한국마사회는 말산업으로 국가경제 발전과 국민의 여가선용에 기여한다는 미션 하에 경마와 승마 등 고객들에게 특별하고 행복한 경험을 제공한다는 점에서 그 어떤 기업보다 고객 만족을 적극적으로 실현하고 있는 회사라고 생각합니다. 00공단의 예산 담당자로 근무하며 연간 예산을 편성하고 2,000명에 달하는 내부 직원의 예산 집행 관리를 담당하였습니다. 이 과정에서 문서화된 규정과 지침을 활용하여 부당하게 집행되는 예산이 없도록 결의서를 실시간으로 모니터링하였고, 일,월,분기별 등으로 예산 항목별 집행 추이 분석을 통해 당초 편성된 예산을 초과하지 않도록 노력하였습니다. </a:t>
            </a:r>
            <a:r>
              <a:rPr u="sng" b="1" sz="1200">
                <a:solidFill>
                  <a:srgbClr val="000000"/>
                </a:solidFill>
                <a:latin typeface="맑은 고딕"/>
              </a:rPr>
              <a:t>(3)규정에 어긋난 예산 집행이라면 아무리 효율적이라도 적극적으로 통제하였습니다. 그 결과 연간 편성된 예산 내에서 효율적으로 기관의 사업을 진행할 수 있었습니다.</a:t>
            </a:r>
            <a:r>
              <a:rPr sz="1200">
                <a:solidFill>
                  <a:srgbClr val="000000"/>
                </a:solidFill>
                <a:latin typeface="맑은 고딕"/>
              </a:rPr>
              <a:t> 이 과정에서 배운 것은 공정한 업무처리 태도와 끝까지 책임지는 자세였습니다. 어느 한 쪽으로 편의가 가거나 불필요하게 경비가 집행되지 않도록 철저히 하였고, 기관의 경영목표 달성을 위해 마치 내 일처럼 생각하는 책임감을 가졌습니다. 입사 후에도 항상 고객의 입장에서 생각하는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생각하는 '고객의 소리'를 반영한 예산 관리의 가장 큰 도전과제는 무엇이라고 생각하십니까? 그 이유는 무엇인가요?</a:t>
            </a:r>
            <a:br/>
            <a:r>
              <a:t>(2) 영화관에서 어르신의 칭찬을 받은 경험이 지원자에게 어떤 영향을 미쳤으며, 유사한 상황이 발생한다면 어떻게 다르게 대응할 것인가요?</a:t>
            </a:r>
            <a:br/>
            <a:r>
              <a:t>(3) 지원자는 예산을 규정에 맞춰 통제했다고 하셨는데, 만약 규정에 어긋났지만 고객 만족을 크게 증가시킬 수 있는 기회가 있다면 어떻게 하겠습니까?</a:t>
            </a: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(1)한정된 예산 속에서 투명한 소통으로 조직 구성원의 불만을 해결했던 경험이 있습니다.</a:t>
            </a:r>
            <a:r>
              <a:rPr sz="1200">
                <a:solidFill>
                  <a:srgbClr val="000000"/>
                </a:solidFill>
                <a:latin typeface="맑은 고딕"/>
              </a:rPr>
              <a:t> 조직 내부의 수익성 악화와 조직 외부의 경영 효율화 요구에 따라, 전년 대비 3% 이상의 예산 삭감을 진행해야만 하는 상황이었습니다. 실질적으로 사업을 운영하는 현업 부서에서는 많은 불만이 있었습니다. 한 부서는 삭감된 예산 때문에 정상적인 업무 진행이 불가하다며 지속적으로 예산 조치를 요구하였습니다. 하지만 조직의 전체적인 예산 관리 업무를 하는 입장에서 단순히 한 부서의 불만 때문에 예산 조치를 할 수는 없었습니다. </a:t>
            </a:r>
            <a:r>
              <a:rPr u="sng" b="1" sz="1200">
                <a:solidFill>
                  <a:srgbClr val="000000"/>
                </a:solidFill>
                <a:latin typeface="맑은 고딕"/>
              </a:rPr>
              <a:t>(2)부서에서 예산 삭감에 불만을 가지는 이유는 소통의 부재와 삭감의 이유가 불분명할 때 발생한다고 생각합니다. 이에 저는 먼저 현업 부서의 입장에서 삭감된 예산으로 업무를 진행하는 것이 쉽지 않음에 공감하고, 삭감 편성의 불가피성을 투명하게 설명하였습니다.</a:t>
            </a:r>
            <a:r>
              <a:rPr sz="1200">
                <a:solidFill>
                  <a:srgbClr val="000000"/>
                </a:solidFill>
                <a:latin typeface="맑은 고딕"/>
              </a:rPr>
              <a:t> 연도별 손익계산서를 통해 조직의 수입이 지속적으로 감소하는 추세를 구체적으로 제시하였습니다. 물가 상승, 공공요금 단가 인상 등 증액할 수 밖에 없는 항목이 존재하고, 기관 운영에 필수적으로 소요되는 예산 항목을 제외하면 불가피하게 삭감할 수 밖에 없음을 설명하였습니다. 이에 더하여, 경영수지 개선, 경상경비 절감 등 조직 목표 달성을 위해서는 불필요한 경비를 줄이는 등 전 부서의 협조가 필요하며, 각 부서의 입장만 생각할 것이 아닌 조직 전체를 위해 전사적인 노력과 협조가 선행되어야 함을 말씀드렸습니다. </a:t>
            </a:r>
            <a:r>
              <a:rPr u="sng" b="1" sz="1200">
                <a:solidFill>
                  <a:srgbClr val="000000"/>
                </a:solidFill>
                <a:latin typeface="맑은 고딕"/>
              </a:rPr>
              <a:t>(3)불만을 가졌던 부서에서도 예산 삭감의 불가피성에 충분히 공감을 하고 앞으로의 업무 수행에 있어서 예산 부서와 적극적으로 협력하고 소통하겠다는 피드백을 듣게 되었습니다.</a:t>
            </a:r>
            <a:r>
              <a:rPr sz="1200">
                <a:solidFill>
                  <a:srgbClr val="000000"/>
                </a:solidFill>
                <a:latin typeface="맑은 고딕"/>
              </a:rPr>
              <a:t> 타 부서와의 갈등을 해결하는 과정에서 적극적인 소통이 서로 간의 신뢰를 구축하여 협력적인 관계를 이끌어 낼 수 있음을 배웠습니다. 입사 후에도 내부 직원 뿐만 아니라 외부 이해관계자와 적극적으로 소통하며 신뢰 관계를 유지하도록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한정된 예산 속에서 투명한 소통을 통해 불만을 해결했다고 하셨습니다. 그렇다면 반대로 예산 삭감의 불가피성을 설명해도 이해받지 못할 때, 다른 대안을 어떻게 찾으시겠습니까?</a:t>
            </a:r>
            <a:br/>
            <a:r>
              <a:t>(2) 지원자가 예산 삭감의 불가피성을 설명할 때 중요하게 여기는 원칙이 있다면 무엇이며, 이 원칙이 다른 업무 상황에서도 적용될 수 있다고 생각하십니까?</a:t>
            </a:r>
            <a:br/>
            <a:r>
              <a:t>(3) 예산 삭감 이유에 대한 투명한 설명 외에 불만을 해결하기 위해 어떤 전략을 추가로 사용할 수 있을까요?</a:t>
            </a: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재경 직렬 입사 후 안정적인 재무구조 달성에 기여하고 싶습니다. 우리 한국마사회의 경영목표 중 하나인 2037년 부채비율 15%와 같은 안정적인 재무구조를 갖추기 위해서는 마사회의 다양한 사업의 재무적, 비재무적 결과를 관련지식을 통해 분석 및 예측하고 사업부서 및 유관부서와 소통할 수 있는 역량이 필요하다고 생각합니다.[관련지식] 학교에 다니면서 재무와 회계 분야를 중점적으로 학습했습니다. 회계원리 외에도 재무관리, 재무회계, 원가회계, 투자론 등을 수강했습니다. </a:t>
            </a:r>
            <a:r>
              <a:rPr u="sng" b="1" sz="1200">
                <a:solidFill>
                  <a:srgbClr val="000000"/>
                </a:solidFill>
                <a:latin typeface="맑은 고딕"/>
              </a:rPr>
              <a:t>(1)투자론 강의를 수강하며 실제 거래소 종목을 대상으로 기업 분석과 재무 및 각종 경제 지표를 연계하며 선별하는 과정을 통해 금융지식을 쌓을 수 있었습니다.</a:t>
            </a:r>
            <a:r>
              <a:rPr sz="1200">
                <a:solidFill>
                  <a:srgbClr val="000000"/>
                </a:solidFill>
                <a:latin typeface="맑은 고딕"/>
              </a:rPr>
              <a:t> 또한 졸업 후에도 기존 수강 과목 외에도 고급회계, 관리회계 등을 추가로 심도있게 공부했습니다. 그 결과 재경관리사, 투자자산운용사를 합격할 수 있었습니다.[실무경험] 공군 경리장교로 임관하여 계약, 출납, 재무회계, 지출 등 실무를 담당했습니다. 특히 지출, 재무회계 등의 업무를 통해 자금집행 및 자산관리 능력을 키울 수 있었습니다. </a:t>
            </a:r>
            <a:r>
              <a:rPr u="sng" b="1" sz="1200">
                <a:solidFill>
                  <a:srgbClr val="000000"/>
                </a:solidFill>
                <a:latin typeface="맑은 고딕"/>
              </a:rPr>
              <a:t>(2)지출관을 맡으면서 공군본부, 국방부 등 상위기관과 비행단의 각 부서 담당자와 지속적으로 의사소통을 하며 세출예산 집행률을 관리했습니다. 또한 재무회계 업무를 맡으면서 거시적인 자산의 흐름을 파악했을 뿐만 아니라 세부적인 변동까지 분석하면서 약 6,000억 자산을 관리하였습니다. 나아가 시스템 연동 관련 업무 프로세스 개선으로 과대계상 된 선급금, 미지급금 10억을 제거해 업무 우수사례에 선정되었습니다.</a:t>
            </a:r>
            <a:r>
              <a:rPr sz="1200">
                <a:solidFill>
                  <a:srgbClr val="000000"/>
                </a:solidFill>
                <a:latin typeface="맑은 고딕"/>
              </a:rPr>
              <a:t>[소통역량] 서울대학교병원에 입사하여 노무, 외래진료 평가 등 지원 업무를 담당했습니다. </a:t>
            </a:r>
            <a:r>
              <a:rPr u="sng" b="1" sz="1200">
                <a:solidFill>
                  <a:srgbClr val="000000"/>
                </a:solidFill>
                <a:latin typeface="맑은 고딕"/>
              </a:rPr>
              <a:t>(3)생소한 환경과 직원 간 보이지 않는 갈등으로 어려움도 많았지만 타 부서 담당자들을 찾아다니며 부서 간 협업을 이끌어낸 덕분에 동료들의 인정뿐만 아니라 VOC 기준 15% 이상 환자들의 칭찬사례를 증가시키는데 기여할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다양한 재무 및 회계 과목을 수강한 것으로 보입니다. 이러한 학습 경험 중 가장 도전적이었거나 예상과 달랐던 과목이나 주제가 있었다면 그 이유는 무엇이며, 이를 통해 어떤 교훈을 얻었습니까?</a:t>
            </a:r>
            <a:br/>
            <a:r>
              <a:t>(2) 공군 경리장교로서 시스템 연동 관련 업무 프로세스 개선의 우수사례에 선정되었다고 하셨습니다. 당시 어떤 계획이나 접근 방식이 성공적이었고, 그것이 체계적으로 활용되었다고 평가할 수 있는 이유는 무엇입니까?</a:t>
            </a:r>
            <a:br/>
            <a:r>
              <a:t>(3) 서울대학교병원에서 동료들과의 소통을 통해 VOC 기준 15% 이상의 환자 칭찬사례 증가를 이뤘다고 하셨습니다. 이 과정에서 특히 인상 깊었던 구체적인 동료와의 소통 사례가 있나요? 있다면 그 경험이 이후의 소통 방식에 어떤 영향을 미쳤는지 궁금합니다.</a:t>
            </a: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[고개를 끄떡이며 맞장구를]휴게실 공간을 배분하는 역할을 맡던 중 동료들과 소통에 어려움을 겪었으나 이를 극복한 경험이 있습니다. </a:t>
            </a:r>
            <a:r>
              <a:rPr u="sng" b="1" sz="1200">
                <a:solidFill>
                  <a:srgbClr val="000000"/>
                </a:solidFill>
                <a:latin typeface="맑은 고딕"/>
              </a:rPr>
              <a:t>(1)서울대학교병원에서 노무 업무를 맡을 당시, 20여 명의 50~60대의 미화원 어머니들께 휴게공간을 배분해야 하는 상황이었습니다. 다수의 미화원이 원하는 시간, 장소가 같았기 때문에 휴게실을 적절하게 배분하기 어려웠습니다. 또, 서로 각자의 이유를 들며 양보하려 하지 않았습니다.모두 모여 서로의 입장을</a:t>
            </a:r>
            <a:r>
              <a:rPr sz="1200">
                <a:solidFill>
                  <a:srgbClr val="000000"/>
                </a:solidFill>
                <a:latin typeface="맑은 고딕"/>
              </a:rPr>
              <a:t> 공유하는 게 좋다고 판단하여 간담회를 열었습니다. 먼저, 어머니들이 좋아하시는 찹쌀과자, 약과 등을 준비해 함께 먹으면서 편안한 분위기를 만들기 위해 노력했습니다. 분위기가 화기애애해지자 저는 우리가 모두 즐겁게 일을 하기 </a:t>
            </a:r>
            <a:r>
              <a:rPr u="sng" b="1" sz="1200">
                <a:solidFill>
                  <a:srgbClr val="000000"/>
                </a:solidFill>
                <a:latin typeface="맑은 고딕"/>
              </a:rPr>
              <a:t>(2)위해서는 휴식도 중요한 만큼, 최대한 많은 직원들이 쉴 수 있는 방안을 찾자고 설득했습니다. 처음에는 모두가 동의하였으나 구체적인 분배에 들어가자 동조하지 않는 미화원들도 있었습니다. 다른 의견을 반박하기보다는 고개를 끄덕이며 맞장구를 치기도 하며 경청했습니다. 결국 계속되는 경청과 설득에 미화원들은 조금씩 양보하기 시작했고, 양보를 많이 한 미화원들에게는 다음번</a:t>
            </a:r>
            <a:r>
              <a:rPr sz="1200">
                <a:solidFill>
                  <a:srgbClr val="000000"/>
                </a:solidFill>
                <a:latin typeface="맑은 고딕"/>
              </a:rPr>
              <a:t> 휴게실 배분 때 먼저 원하는 시간대를 선택할 수 있는 배려를 해주기로 했습니다. 대화와 설득을 통해 성공적으로 휴게실을 배분했을 뿐만 아니라, 미화원들끼리 업무 및 애로사항도 공유하면서 근무 분위기까지 좋아졌습니다.상기 경험에서 배운 점을 통해 저는 두 가지 원칙을 세워 소통하게 되었습니다. </a:t>
            </a:r>
            <a:r>
              <a:rPr u="sng" b="1" sz="1200">
                <a:solidFill>
                  <a:srgbClr val="000000"/>
                </a:solidFill>
                <a:latin typeface="맑은 고딕"/>
              </a:rPr>
              <a:t>(3)첫번째는 공동의 목표를 인식하는 것입니다. 미화원들과 저의 공동 목표인 다수에게 편안한 휴식 공간 주제로 발언을 시작했기 때문에 많은 동료들의 협조를 얻을 수 있었습니다.</a:t>
            </a:r>
            <a:r>
              <a:rPr sz="1200">
                <a:solidFill>
                  <a:srgbClr val="000000"/>
                </a:solidFill>
                <a:latin typeface="맑은 고딕"/>
              </a:rPr>
              <a:t> 두번째는 적극적인 경청입니다. 같은 목표를 조직이 추구하더라도 개인마다 생각과 방법이 다를 수 있습니다. 이러한 차이를 인정하고 반대되는 의견도 적극적으로 경청한 덕분에, 다양한 의견을 모든 구성원들도 파악할 수 있었고 동료들의 어려움을 알 수 있는 기회가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휴게실 배분을 위한 간담회 과정에서, 자신과 다른 의견을 대할 때 지원자는 열린 마음으로 경청했다고 하셨습니다. 만약 그 경청 과정에서 예상치 못한 강한 반발이나 부정적인 감정을 마주쳤다면, 지원자는 어떻게 그 상황을 해결했을 것 같습니까?</a:t>
            </a:r>
            <a:br/>
            <a:r>
              <a:t>(2) 간담회에서의 경청 전략이 주효했다고 하셨습니다. 경청 과정에서 발생했던 예기치 않은 변화나 추가적인 아이디어가 있었다면, 그것이 어떻게 미화원들의 반응에 영향을 미쳤나요?</a:t>
            </a:r>
            <a:br/>
            <a:r>
              <a:t>(3) 지원자는 공동의 목표 인식과 적극적인 경청의 중요성을 강조하셨습니다. 만약 비슷한 상황의 미래 프로젝트에서 지원자가 이 원칙을 적용해 변화를 주게 된다면, 어떤 새로운 방법을 시도해볼 계획이십니까?</a:t>
            </a: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2C-06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[자금 조달 및 운용 최적화]도시공사에서 부사 예산 집행 담당자로 근무할 당시 강사료에서 집행잔액이 예상되었고 경영평가 항목 중 예산 집행율 부분에서 실적을 개선하고 싶었기에 지방공기업 예산편성기준을 확인하며 방법을 찾았습니다. 이에 예산 전용을 통해 강사료의 일부를 수선유지비로 전용할 수 있음을 파악하였습니다. </a:t>
            </a:r>
            <a:r>
              <a:rPr u="sng" b="1" sz="1200">
                <a:solidFill>
                  <a:srgbClr val="000000"/>
                </a:solidFill>
                <a:latin typeface="맑은 고딕"/>
              </a:rPr>
              <a:t>(1)수선유지비로 예산을 전용한 후 노후화된 시설 보수에 사용하여 고객만족을 이끌었습니다.</a:t>
            </a:r>
            <a:r>
              <a:rPr sz="1200">
                <a:solidFill>
                  <a:srgbClr val="000000"/>
                </a:solidFill>
                <a:latin typeface="맑은 고딕"/>
              </a:rPr>
              <a:t> 또한 예산 전용을 통해 하반기 예산 집행률 90% 이상을 달성하여 해당 지표에서 높은 점수를 달성하였습니다.한국마사회에서도 유휴 자금 활용도를 높이도록 예산 편성 전략을 수립하겠습니다. 또한 비핵심 자산 매각을 통한 재무구조 개선 전략과 연계하여, 매각 자금이 효과적으로 운용될 수 있도록 자금 배분 체계 및 운용 수익률을 분석하고, 투자 우선순위를 명확히 설정하는 기준을 마련하겠습니다. 특히 자금 운용시 발생할 수 있는 금리 변동, 유동성 리스크를 사전 분석하여 안정적인 자금조달 전략을 수립하겠습니다.[예산 집행의 효율성 극대화]공기업의 예산은 한정된 자원 내에서 최대한의 효과를 내도록 운영되어야 합니다. 저는 도시공사에서 예산 편성 및 집행을 담당하며, </a:t>
            </a:r>
            <a:r>
              <a:rPr u="sng" b="1" sz="1200">
                <a:solidFill>
                  <a:srgbClr val="000000"/>
                </a:solidFill>
                <a:latin typeface="맑은 고딕"/>
              </a:rPr>
              <a:t>(2)불필요한 예산 낭비를 방지하기 위해 노력한 경험이 있습니다.</a:t>
            </a:r>
            <a:r>
              <a:rPr sz="1200">
                <a:solidFill>
                  <a:srgbClr val="000000"/>
                </a:solidFill>
                <a:latin typeface="맑은 고딕"/>
              </a:rPr>
              <a:t> 도시공사 근무 당시 본사로부터 공사의 청렴시책을 홍보하라는 협조공문을 받았습니다. 당시 연말이라 사무관리비 예산이 부족하였기에 </a:t>
            </a:r>
            <a:r>
              <a:rPr u="sng" b="1" sz="1200">
                <a:solidFill>
                  <a:srgbClr val="000000"/>
                </a:solidFill>
                <a:latin typeface="맑은 고딕"/>
              </a:rPr>
              <a:t>(3)비예산의 방법으로 업무를 진행하고 싶어 좀 더 새로운 홍보방식을 고민하였습니다.</a:t>
            </a:r>
            <a:r>
              <a:rPr sz="1200">
                <a:solidFill>
                  <a:srgbClr val="000000"/>
                </a:solidFill>
                <a:latin typeface="맑은 고딕"/>
              </a:rPr>
              <a:t> 이에 고객이 자주 접하는 객체에 청렴문구를 추가하는 방법을 생각했고 업체에 문의해 본 결과 비예산으로 진행할 수 있어 이를 추진했던 경험이 있습니다. 이 홍보방식은 부서가 속한 처 안에서 대표 청렴시책 홍보방안으로 선정되는 성과를 달성하였습니다. 이러한 직무적 경험을 바탕으로 한국마사회에서도 불필요한 예산 낭비를 위해 정량적인 분석과 창의적인 방법을 끊임없이 생각하여 조직의 예산 집행의 효율성을 극대화하며 실효성 있는 경영에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예산 전용을 통해 고객만족을 이끌어냈습니다. 만약 이 과정에서 예상치 못한 문제 상황이 발생했다면, 지원자는 어떻게 대처했을 것 같습니까?</a:t>
            </a:r>
            <a:br/>
            <a:r>
              <a:t>(2) 지원자는 창의적인 예산 집행 방법을 통해 성과를 이뤘습니다. 비슷한 상황에서 새로운 통찰을 얻기 위해 어떤 정보를 추가로 수집하시겠습니까?</a:t>
            </a:r>
            <a:br/>
            <a:r>
              <a:t>(3) 예산의 효율적 집행을 위해 비예산 방법을 사용하였다고 했습니다. 이런 방식이 가져올 수 있는 잠재적 위험 요소는 무엇이며, 지원자는 이를 어떻게 관리하셨나요?</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2C-06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[설득과 절충점 제시를 통한 이견통합]도시공사 근무 당시 디지털 전환 과정에서 타 부서와 갈등을 통합한 경험이 있습니다. 당시 </a:t>
            </a:r>
            <a:r>
              <a:rPr u="sng" b="1" sz="1200">
                <a:solidFill>
                  <a:srgbClr val="000000"/>
                </a:solidFill>
                <a:latin typeface="맑은 고딕"/>
              </a:rPr>
              <a:t>(1)공사 경영정보부에서에서는 고객 편의, 업무 효율성 차원에서 공사가 운영하는 시설들의 홈페이지를 하나로 통합할 것을 권유하였습니다.</a:t>
            </a:r>
            <a:r>
              <a:rPr sz="1200">
                <a:solidFill>
                  <a:srgbClr val="000000"/>
                </a:solidFill>
                <a:latin typeface="맑은 고딕"/>
              </a:rPr>
              <a:t> 하지만 소속 팀에서는 시설 별로 고객 유형이 다르기 때문에 통합 홈페이지 하나로 이용할 경우 고객 불편이 예상될뿐만 아니라 이에 따른 민원이 가중되는 문제를 제기하였습니다.그 과정에서 이견이 존재했기 때문에 저는 크게 두가지 노력을 기울였습니다. 먼저, 회의에 참여해 공신력 있는 자료를 기반으로 무엇이 회사 차원에서 더 중요한 가치인지 설득하였습니다. 각종 민원 발생 예시 등 </a:t>
            </a:r>
            <a:r>
              <a:rPr u="sng" b="1" sz="1200">
                <a:solidFill>
                  <a:srgbClr val="000000"/>
                </a:solidFill>
                <a:latin typeface="맑은 고딕"/>
              </a:rPr>
              <a:t>(2)공신력 있는 자료를 기반으로 시설마다 발생할 수 있는 문제가 모두 다르기 때문에</a:t>
            </a:r>
            <a:r>
              <a:rPr sz="1200">
                <a:solidFill>
                  <a:srgbClr val="000000"/>
                </a:solidFill>
                <a:latin typeface="맑은 고딕"/>
              </a:rPr>
              <a:t> 하나의 통합된 페이지를 운영할 시 긴급 공지 같은 정보 전달력이 떨어져 고객 접근성이 떨어지는 문제에 대해 설명하였습니다. 이를 통해 고객의 원활한 시설 이용 측면에서 시설들 각각의 홈페이지 운영 존치를 설득하였습니다.또한 나아가 업무 효율성 측면에서 상대 입장의 수용하는 아이디어를 제시하기 위해 노력하였습니다. 회의를 통해 경영정보부가 통합 홈페이지의 실효성을 중요하게 생각하고 있음을 파악하였고 이에 공사 통합 체육센터 포탈에서 각 기관의 예약 기능을 통합적으로 운영하는 아이디어를 제시하였습니다. </a:t>
            </a:r>
            <a:r>
              <a:rPr u="sng" b="1" sz="1200">
                <a:solidFill>
                  <a:srgbClr val="000000"/>
                </a:solidFill>
                <a:latin typeface="맑은 고딕"/>
              </a:rPr>
              <a:t>(3)타 기관을 분석한 결과 통합 페이지를 통해 고객 예약의 접근성을 높이면서</a:t>
            </a:r>
            <a:r>
              <a:rPr sz="1200">
                <a:solidFill>
                  <a:srgbClr val="000000"/>
                </a:solidFill>
                <a:latin typeface="맑은 고딕"/>
              </a:rPr>
              <a:t> 시설 각각의 별도 홈페이지를 유지하고 있는 부분을 확인하였기 때문입니다. 그 결과 의견을 통합할 수 있었고 기존의 체육센터 각각의 포탈사이트를 유지하고 통합 사이트는 예약기능으로 사용할 것으로 결정되었습니다. 그 결과 고객 편의성과 고객 만족도가 더욱 증가할 수 있습니다.한국마사회는 다양한 이해관계자들과 업무를 진행해야 합니다. 저의 경험을 바탕으로 고객이 추구하는 바와 이해관계를 이해하고 이 기준에 맞는 대안을 함께 모색하기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디지털 전환 과정에서 이견을 통합한 경험이 있습니다. 만약 이번 프로젝트에서 이견 조정이 실패했다면, 어떻게 후속 조치를 취할 계획이었습니까?</a:t>
            </a:r>
            <a:br/>
            <a:r>
              <a:t>(2) 공신력 있는 자료를 기반으로 설득했다고 하셨습니다. 자료의 신뢰성을 높이기 위해 어떤 기준을 적용하셨나요?</a:t>
            </a:r>
            <a:br/>
            <a:r>
              <a:t>(3) 타 기관의 사례를 분석한 결과를 바탕으로 아이디어를 제시했습니다. 이런 분석을 통해 얻은 가장 큰 배움은 무엇이며, 이를 어떻게 향후에 응용할 수 있을까요?</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2C-07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일원으로서 꼼꼼한 동료 직원인 동시에 한국 말 산업의 전문 인재가 되는 것이 저의 목표입니다.입사 후에는 실무자로서 업무의 기초를 다지기 위해 한국마사회의 재무 구조 및 규정과 예산 절차를 철저히 숙지하겠습니다. </a:t>
            </a:r>
            <a:r>
              <a:rPr u="sng" b="1" sz="1200">
                <a:solidFill>
                  <a:srgbClr val="000000"/>
                </a:solidFill>
                <a:latin typeface="맑은 고딕"/>
              </a:rPr>
              <a:t>(1)기록물과 선배 직원들의 사례를 참고하며 업무 절차를 파악하고, 협업이 필요한 경우 적극적으로 소통하며 동료직원으로서 신뢰를 쌓겠습니다.</a:t>
            </a:r>
            <a:r>
              <a:rPr u="sng" b="1" sz="1200">
                <a:solidFill>
                  <a:srgbClr val="000000"/>
                </a:solidFill>
                <a:latin typeface="맑은 고딕"/>
              </a:rPr>
              <a:t>(2)업무에 충분히 적응한 후에는 저 스스로 부족하다고 느끼는 회계감사기준과 세법에 대해 추가적으로 공부하며 업무 역량을 강화하겠습니다.</a:t>
            </a:r>
            <a:r>
              <a:rPr sz="1200">
                <a:solidFill>
                  <a:srgbClr val="000000"/>
                </a:solidFill>
                <a:latin typeface="맑은 고딕"/>
              </a:rPr>
              <a:t> 5년 이상 경력을 쌓은 후에는 공공기관 경영 성과 평가에 대해 공부하며 기관의 정량적 성과와 정성적 성과를 효과적으로 제시하는 방안을 모색하겠습니다. 근무하며 얻은 유관 산업 및 기관에 대한 이해를 바탕으로, 장기적으로는 한국마사회와 말 산업에 기여하는 전문가로 성장하고 싶습니다.한국마사회에서 이러한 목표를 이루기 위해서는 재무회계 관련 지식과 예산 분석 능력이 필요하다고 생각합니다. 이를 위해 다음과 같은 노력을 기울였습니다.학부 시절 재무회계 및 재무관리 과목을 학습하였고 재경관리사 자격증 등을 취득하며 회계 관련 지식을 쌓기 위해 노력해왔습니다. 한국마사회에서 회계사무 업무 및 내부통제 점검 업무를 수행하는데 이러한 이론적 지식을 효과적으로 활용하겠습니다.더불어 연금 기관 재직 중 고객 세미나 기획 업무를 통해 사업 예산을 체계적으로 편성하고 집행한 경험이 있습니다. 해당 경험을 통해 비용 효율성에 대해 분석하는 능력을 길렀고, </a:t>
            </a:r>
            <a:r>
              <a:rPr u="sng" b="1" sz="1200">
                <a:solidFill>
                  <a:srgbClr val="000000"/>
                </a:solidFill>
                <a:latin typeface="맑은 고딕"/>
              </a:rPr>
              <a:t>(3)당시 조직 내 예산절감 우수사례로 선정되기도 했습니다. 한국마사회에서도 예산 집행을 관리함에 있어 분석적 자세로 임하겠습니다.</a:t>
            </a:r>
            <a:r>
              <a:rPr sz="1200">
                <a:solidFill>
                  <a:srgbClr val="000000"/>
                </a:solidFill>
                <a:latin typeface="맑은 고딕"/>
              </a:rPr>
              <a:t>이러한 노력과 경험을 바탕으로 한국마사회 입사 후 재무회계 직무를 수행하는 데 있어 기관의 업무 효율성 및 재무 건전성 강화에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한국마사회의 재무 구조와 규정을 숙지하며 기록물과 선배 직원의 사례를 참고한다고 했는데 이러한 과정에서 예상되는 어려움이나 도전 과제는 무엇이라고 생각하십니까?</a:t>
            </a:r>
            <a:br/>
            <a:r>
              <a:t>(2) 입사 후 재무회계 직무에 충분히 적응한 후 지원자가 부족하다고 느끼는 부분을 보완하기 위해 계획한 것들이 실제 업무에서 어떻게 적용될 것이라고 생각하시나요?</a:t>
            </a:r>
            <a:br/>
            <a:r>
              <a:t>(3) 예산절감 우수사례로 선정된 경험을 한국마사회에서 어떻게 응용하여 더 나은 성과를 낼 수 있을 것이라고 기대하시나요?</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2C-07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연금 기관에서 기금의 위탁 운용사를 관리하는 업무를 맡아 수행하며 관련 규정 개정을 위해 유관 부서와 협력했던 경험이 있습니다.당시 위탁 운용사 관리 규정이 운용사 귀책 사유로 위탁 자금을 회수하는 경우에 대해 명시되어 있었지만, 기관의 전략적 자산 배분 목적의 자금 회수에 대해서는 충분히 다루고 있지 않았습니다. 규정 개정의 필요성을 인지한 저와 선임 직원은 개정 업무에 착수했고, 규정 개정 위원회 업무를 담당하는 다른 부서와 협력하게 되었습니다.해당 부서에서는 약 1개월 전 인사 발령으로 위원회 담당 직원이 변경되었고, 새로운 담당자는 업무의 세부 사항을 파악하는 과정 중이었습니다. </a:t>
            </a:r>
            <a:r>
              <a:rPr u="sng" b="1" sz="1200">
                <a:solidFill>
                  <a:srgbClr val="000000"/>
                </a:solidFill>
                <a:latin typeface="맑은 고딕"/>
              </a:rPr>
              <a:t>(1)저희 부서는 1~2개월 내로 규정을 개정해 관련 업무를 추진해야 했으나, 담당 직원은 다른 조항까지 구조적으로 전면 개정하기를 원하며 개정 방향에 대한 의견 차이가 있었습니다.</a:t>
            </a:r>
            <a:r>
              <a:rPr sz="1200">
                <a:solidFill>
                  <a:srgbClr val="000000"/>
                </a:solidFill>
                <a:latin typeface="맑은 고딕"/>
              </a:rPr>
              <a:t>담당 직원과 원활하게 협업하고자 저는 다음과 같은 노력을 기울였습니다.첫째, 저희 부서의 개정 방향에 대한 이해를 돕기 위해 담당 직원에게 개정안을 먼저 작성하여 제시하였습니다. 이는 담당 직원이 상황을 빠르게 파악하고 업무에 효율적으로 착수할 수 있도록 지원하기 위함이었습니다.둘째, </a:t>
            </a:r>
            <a:r>
              <a:rPr u="sng" b="1" sz="1200">
                <a:solidFill>
                  <a:srgbClr val="000000"/>
                </a:solidFill>
                <a:latin typeface="맑은 고딕"/>
              </a:rPr>
              <a:t>(2)담당 직원의 이견에 대해 경청하고 절충안을 마련하기 위해 노력했습니다. 담당 직원이 지적한 다른 조항의 관련성을 인지하고, 업무 부담을 최소화하면서 모든 사항을 포괄하는 절충안을 도출했습니다.</a:t>
            </a:r>
            <a:r>
              <a:rPr sz="1200">
                <a:solidFill>
                  <a:srgbClr val="000000"/>
                </a:solidFill>
                <a:latin typeface="맑은 고딕"/>
              </a:rPr>
              <a:t>마지막으로, 후속 업무 일정에 대해 여러 차례 검토했습니다. 개정 업무 일정이 지연되더라도 후속 업무에 차질이 없어야 전체적인 업무 추진 과정에서도 갈등이 줄어들 거라고 생각했기 때문입니다.이러한 노력 덕분에 처음 의도했던 바를 반영하여 기한 내에 규정을 성공적으로 개정할 수 있었습니다. </a:t>
            </a:r>
            <a:r>
              <a:rPr u="sng" b="1" sz="1200">
                <a:solidFill>
                  <a:srgbClr val="000000"/>
                </a:solidFill>
                <a:latin typeface="맑은 고딕"/>
              </a:rPr>
              <a:t>(3)다음 달 전략적 자산 배분으로 운용사 자금 회수를 규정에 맞춰 진행할 수 있었고, 저는 이 경험을 통해 유관 부서와의 협업에 필요한 소통 방식과 준비 자세를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규정 개정의 급박한 일정 속에서 지원자의 역할과 결정이 최종 성과에 어떤 영향을 미쳤다고 평가하시나요?</a:t>
            </a:r>
            <a:br/>
            <a:r>
              <a:t>(2) 유관 부서와의 협업 과정에서 절충안을 마련한 경험이 있다고 하셨는데, 만약 협업이 계속해서 원활하지 않았다면 다른 해결책은 무엇이 있었을까요?</a:t>
            </a:r>
            <a:br/>
            <a:r>
              <a:t>(3) 규정 개정 후 전략적 자산 배분으로 운용사 자금 회수를 성공적으로 진행했다고 하셨습니다. 이 과정에서 배우신 가장 중요한 교훈은 무엇이고 미래의 유사한 상황에 어떻게 활용할 예정이신가요?</a:t>
            </a: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2C-08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재경 직무에서 [업무 히스토리], [재무], [세무]를 유기적으로 연결하는 전문성을 갖춘 인재로 성장하고자 합니다.입사 후 1년 : [업무 히스토리 파악]1년 이내에 ERP 시스템을 통해 [적요별 업무 히스토리]를 명확하게 정리하고 분석하는 능력을 갖추는 것을 목표로 하겠습니다. </a:t>
            </a:r>
            <a:r>
              <a:rPr u="sng" b="1" sz="1200">
                <a:solidFill>
                  <a:srgbClr val="000000"/>
                </a:solidFill>
                <a:latin typeface="맑은 고딕"/>
              </a:rPr>
              <a:t>(1)동남합성에서 처음 세무조정 업무를 맡았을 때, 업무 히스토리를 충분히 숙지하지 못해 선배들에게 도움을 요청했던 경험이 있습니다.</a:t>
            </a:r>
            <a:r>
              <a:rPr sz="1200">
                <a:solidFill>
                  <a:srgbClr val="000000"/>
                </a:solidFill>
                <a:latin typeface="맑은 고딕"/>
              </a:rPr>
              <a:t> 특히, 학습 과정에서 중요하게 생각하지 않았던 잡손실 계정과목에서 손금불산입 여부를 검토하고 판단하는 과정에서 어려움을 느꼈습니다. 이를 통해 업무 히스토리 파악이 실무에서 필수적이라는 점을 깨달았고, 한국마사회에서는 ERP 시스템을 활용하여 거래 정보를 사전에 파악함으로써 업무에 차질이 없도록 준비하겠습니다.입사 후 3~5년 : [업무 히스토리 창조]3~5년 내에는 실무진의 핵심으로서 업무 히스토리를 창조하고, [재무 분석]과 [세법 검토]를 주도적으로 수행할 수 있는 전문가로 성장하겠습니다. 저는 대학 시절 [학생회 회계부서]에서 활동하며 회계에 대한 관심이 생겼고, 이후 [세무사]를 준비하면서 [재무 분석]과 [세법 검토]를 할 수 있는 기본지식을 습득했습니다. 하지만, 단순히 이론적인 지식을 넘어 조직에 실질적인 도움이 되기 위해서는 직접 실무 처리를 하며 노하우를 파악하고 조직에 도움이 되는 키맨으로 성장하는 과정이 필요하다고 생각합니다. </a:t>
            </a:r>
            <a:r>
              <a:rPr u="sng" b="1" sz="1200">
                <a:solidFill>
                  <a:srgbClr val="000000"/>
                </a:solidFill>
                <a:latin typeface="맑은 고딕"/>
              </a:rPr>
              <a:t>(2)이를 위해 3~5년 동안 실무 경험을 쌓으며 조직의 흐름을 이해하고, 업무를 효율적으로 수행할 수 있도록 하겠습니다.</a:t>
            </a:r>
            <a:r>
              <a:rPr sz="1200">
                <a:solidFill>
                  <a:srgbClr val="000000"/>
                </a:solidFill>
                <a:latin typeface="맑은 고딕"/>
              </a:rPr>
              <a:t>입사 후 10년 : 조직의 재정 운영을 책임지는 핵심 인력ERP 시스템의 데이터를 기반으로 경영진에게 재무 보고서를 제공하여 경영진의 합리적인 의사 결정을 지원하고, 경영진의 의사와 일치하는 장기적인 재무 전략 수립을 수립하는 데 기여하겠습니다. 더 나아가, </a:t>
            </a:r>
            <a:r>
              <a:rPr u="sng" b="1" sz="1200">
                <a:solidFill>
                  <a:srgbClr val="000000"/>
                </a:solidFill>
                <a:latin typeface="맑은 고딕"/>
              </a:rPr>
              <a:t>(3)다양한 부서 및 이해관계자와 원활히 협업하여 재정 운영의 투명성과 효율성을 극대화하는 역할을 수행하고자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입사 후 1년 동안 예상치 못한 어려움이 생긴다면, 지원자는 어떤 전략으로 이를 해결할 계획입니까?</a:t>
            </a:r>
            <a:br/>
            <a:r>
              <a:t>(2) 지원자는 실무 경험을 통해 조직의 흐름을 이해하겠다고 했는데, 조직의 흐름을 이해한다는 것이 무엇을 의미하는지 구체적으로 설명해 주시겠습니까?</a:t>
            </a:r>
            <a:br/>
            <a:r>
              <a:t>(3) 다양한 부서 및 이해관계자와 협업하여 재정 운영의 투명성을 극대화한다고 하셨습니다. 비슷한 상황에서 과거 경험을 바탕으로 예상되는 도전 과제는 무엇입니까?</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1AA-10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한국마사회의 이미지를 제고하는 홍보전략활동에 적극적으로 참여하여</a:t>
            </a:r>
            <a:r>
              <a:rPr sz="1200">
                <a:solidFill>
                  <a:srgbClr val="000000"/>
                </a:solidFill>
                <a:latin typeface="맑은 고딕"/>
              </a:rPr>
              <a:t> 새로운 고객님들을 유치하고,회사의 내부 고객이라 할 수 있는 직원들의 원활한 업무를 지원하며유익한 제도와 사내 행사를 기획하여 한국마사회의 '대내외적인 고객 만족도’를 높이고 싶습니다.금융 창구에서 매일 80여명의 고객님들께 </a:t>
            </a:r>
            <a:r>
              <a:rPr u="sng" b="1" sz="1200">
                <a:solidFill>
                  <a:srgbClr val="000000"/>
                </a:solidFill>
                <a:latin typeface="맑은 고딕"/>
              </a:rPr>
              <a:t>(2)맞춤형 금융 서비스를 제공하여 조직 목표 달성에 기여한 경험이 있습니다.</a:t>
            </a:r>
            <a:r>
              <a:rPr sz="1200">
                <a:solidFill>
                  <a:srgbClr val="000000"/>
                </a:solidFill>
                <a:latin typeface="맑은 고딕"/>
              </a:rPr>
              <a:t>수수료를 내며 폰뱅킹만 사용하시는 고객님께 스마트뱅킹 설치를 도와드렸고편리한 기능을 알려준 것에 대한 감사인사와 함께 남편분과 재방문하셔서 정기예금 1억원을 예치하셨습니다.고객 입장에서 생각하고 진심으로 임했던 영업활동이 쌓여고객만족도 5점 만점 중 4.8점을 받았고 분기별 예금목표에 달성하여 조직 포상을 받게 되었습니다.경마일에 사무직 직원들도 현장에 투입되어 업무를 지원한다는 것을 알고 있습니다.일선에서 고객을 응대했던 </a:t>
            </a:r>
            <a:r>
              <a:rPr u="sng" b="1" sz="1200">
                <a:solidFill>
                  <a:srgbClr val="000000"/>
                </a:solidFill>
                <a:latin typeface="맑은 고딕"/>
              </a:rPr>
              <a:t>(3)경험으로마사회를 찾아주시는 고객님들께 필요한 점이 무엇인지 직접 체감하면서 실무에 반영될 수 있도록 아이디어를 적극적으로 제시하겠습니다.공기업 인턴 당시, 장거리 출퇴근하는 직원들을 위한 교통혜택 검토 보고서를 작성하며 실무 역량을</a:t>
            </a:r>
            <a:r>
              <a:rPr sz="1200">
                <a:solidFill>
                  <a:srgbClr val="000000"/>
                </a:solidFill>
                <a:latin typeface="맑은 고딕"/>
              </a:rPr>
              <a:t> 길렀습니다.자료조사부터 검토의견까지 일임한 업무였기에 부담감이 막심했고 초반에는 교통수단별 제휴혜택을 나열한 정리글에 불과했습니다.멘토이신 과장님과 차장님의 도움을 받아 수시로 피드백 요청을 드리고 수정을 반복한 결과, 붙임자료로 운영방안까지 마련하여 검토 보고서를 완성하였습니다.자료를 보지 않고 설명할 수 있을 정도로 발표 연습하여 검토결과를 직접 처장님께 보고드렸습니다.제가 작성한 검토문서를 기반으로 실무회의가 이뤄지는 것을 보면서그동안 함께 동고동락했던 직원분들께 도움이 되는 사안을 검토했다는 생각에 매우 뿌듯했습니다.기획업무에 보람을 느낀 것을 시작으로마사회 직원으로서 동료들에게 유익한 복지, 행사, 더 나아가 사회공헌활동을 기획하여 일하기 좋은 회사, 일하고 싶은 회사를 만드는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생각하는, 한국마사회의 이미지를 제고하기 위한 가장 혁신적인 홍보전략은 무엇이며, 그 전략 실행 중 예상되는 가장 큰 걸림돌은 무엇일까요?</a:t>
            </a:r>
            <a:br/>
            <a:r>
              <a:t>(2) 지원자는 금융 창구에서 맞춤형 금융 서비스를 제공할 때 고객의 신뢰를 얻기 위한 핵심 원칙이 무엇이라고 생각하나요?</a:t>
            </a:r>
            <a:br/>
            <a:r>
              <a:t>(3) 실무회의에서 지원자의 검토문서가 사용된 경험이 지원자의 미래 직무 수행에 어떤 긍정적 영향을 미칠 것이라고 생각하시나요?</a:t>
            </a: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2C-08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업무를 수행하면서 타인과의 소통 및 협력에 어려움을 겪었던 경험 중 하나는 저희 팀 외의 직원을 대상으로 올바른 회계처리 방법을 설명하고 협조를 끌어낸 사례입니다. 동남합성에서 근무하던 당시, 회사는 업무위탁 개념으로 일정 금액을 A에게 지출한 후 B로부터 지출한 금액을 돌려받아야 하는 상황이었습니다. 회사의 협의가 이뤄진 회계처리 방식은 일단 (차) 미수금 xxx / (대) 미지급금 xxx으로 분개한 후, 실제로 A에게 출금할 때 미지급금을 보통예금으로, B로부터 입금될 때 미수금을 보통예금으로 대체하는 것이었습니다.그러나 담당자는 일단 (차) 지급수수료 xxx / (대) 미지급금 xxx으로 처리한 후 A에게 출금하고, B로부터 입금될 때 잡이익으로 인식하면 결과적으로 동일한 효과를 얻을 수 있는 것이 아니냐고 반문했습니다. 이에 저는 해당 방식이 자산과 부채의 차이를 발생시키지는 않지만, 기존과 다르게 회계처리 하는 경우 수익과 비용에서 차이가 발생할 수 있으며, 이는 재무제표 이용자에게 왜곡된 정보를 제공할 수 있다는 점을 설명했습니다. 또한, </a:t>
            </a:r>
            <a:r>
              <a:rPr u="sng" b="1" sz="1200">
                <a:solidFill>
                  <a:srgbClr val="000000"/>
                </a:solidFill>
                <a:latin typeface="맑은 고딕"/>
              </a:rPr>
              <a:t>(1)올바른 회계처리는 기업의 재무 상태를 정확하게 반영해야 하며, 기존의 협의가 이뤄진 회계처리를 유지하는 것이 회사의 장기적인 신뢰성을 유지하는 데 필수적이라는 점을 강조했습니다.</a:t>
            </a:r>
            <a:r>
              <a:rPr sz="1200">
                <a:solidFill>
                  <a:srgbClr val="000000"/>
                </a:solidFill>
                <a:latin typeface="맑은 고딕"/>
              </a:rPr>
              <a:t>이러한 설명을 통해 담당자는 기존의 방식이 단순한 절차가 아니라 재무 정보의 신뢰성과 직결된다는 점을 이해하게 되었습니다. 결국, 담당자는 기존의 회계처리 방식을 따르기로 했으며, 이를 계기로 저희 팀 내에서도 적절한 회계 계정 사용의 중요성을 다시 한번 인식하는 계기가 되었습니다. </a:t>
            </a:r>
            <a:r>
              <a:rPr u="sng" b="1" sz="1200">
                <a:solidFill>
                  <a:srgbClr val="000000"/>
                </a:solidFill>
                <a:latin typeface="맑은 고딕"/>
              </a:rPr>
              <a:t>(2)이 경험을 통해 작은 부분이라도 회계의 원칙을 준수하는 것이 중요하며, 이를 명확하게 설명하고 상대방을 설득하는 과정이 필요하다는 점을 배웠습니다.</a:t>
            </a:r>
            <a:r>
              <a:rPr sz="1200">
                <a:solidFill>
                  <a:srgbClr val="000000"/>
                </a:solidFill>
                <a:latin typeface="맑은 고딕"/>
              </a:rPr>
              <a:t> </a:t>
            </a:r>
            <a:r>
              <a:rPr u="sng" b="1" sz="1200">
                <a:solidFill>
                  <a:srgbClr val="000000"/>
                </a:solidFill>
                <a:latin typeface="맑은 고딕"/>
              </a:rPr>
              <a:t>(3)이 경험을 바탕으로 앞으로도 명확한 회계 기준을 준수하며, 조직 내에서 원활한 소통과 협력을 이끌어낼 수 있는 재경 전문가로 성장해 나가기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올바른 회계처리를 위한 소통에서 가장 효과적이었던 설득 기술은 무엇이며, 왜 그렇게 판단하셨습니까?</a:t>
            </a:r>
            <a:br/>
            <a:r>
              <a:t>(2) 지원자는 팀원들에게 회계처리의 중요성을 인식시켰다가 했습니다. 비슷한 직무에서의 설득 과정은 어떻게 구상하고 계십니까?</a:t>
            </a:r>
            <a:br/>
            <a:r>
              <a:t>(3) 미래에는 회계 원칙 준수 외에 추가적으로 어떤 역량이 더 필요하다고 생각하십니까?</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2C-09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[단기 목표] 한국마사회에 입사하여 실무 규정과 시스템을 익히고 부서의 일원으로 융화되는 것이 첫 번째 목표입니다. </a:t>
            </a:r>
            <a:r>
              <a:rPr u="sng" b="1" sz="1200">
                <a:solidFill>
                  <a:srgbClr val="000000"/>
                </a:solidFill>
                <a:latin typeface="맑은 고딕"/>
              </a:rPr>
              <a:t>(1)공공기관에서 인턴으로 근무를 시작했을 때, 제 예상과 다르게 아무런 일이 없었던 경험이 있습니다.</a:t>
            </a:r>
            <a:r>
              <a:rPr sz="1200">
                <a:solidFill>
                  <a:srgbClr val="000000"/>
                </a:solidFill>
                <a:latin typeface="맑은 고딕"/>
              </a:rPr>
              <a:t> 하급자로서 제 존재를 알리기 위한 준비가 되어 있어야 한다고 생각했습니다. 따라서 내부 자료와 경영평가보고서를 읽으면서 해외사업에 관한 이해를 제고했습니다. 궁금한 점에 대해 질문하며 자연스럽게 선배들과 소통하고 그들의 언어를 습득했습니다. 또한 회식이나 행사에 빠지지 않고 참여하여 사적으로 대화할 수 있는 시간을 만들려 노력했습니다. 그 결과 관심 있던 업무를 받거나 출장에 동행하는 등 구성원으로서 다양한 경험을 쌓을 수 있었습니다. 신입사원이 갖춰야 할 역량 중 하나가 의사소통 능력이라고 생각합니다. </a:t>
            </a:r>
            <a:r>
              <a:rPr u="sng" b="1" sz="1200">
                <a:solidFill>
                  <a:srgbClr val="000000"/>
                </a:solidFill>
                <a:latin typeface="맑은 고딕"/>
              </a:rPr>
              <a:t>(2)특히 재경 직무는 표준화 수준이 높기 때문에 경험이 풍부한 상사의 조언이 효율적인 업무 처리로 이어질 수 있습니다.</a:t>
            </a:r>
            <a:r>
              <a:rPr sz="1200">
                <a:solidFill>
                  <a:srgbClr val="000000"/>
                </a:solidFill>
                <a:latin typeface="맑은 고딕"/>
              </a:rPr>
              <a:t> 업무에 대한 이해가 부족하거나 확신이 없을 때 팀원에게 적절히 도움을 구하여 정확성을 높이겠습니다. 이를 기반으로 올바른 업무 처리 과정을 반복하며 목적 적합한 정보를 산출하는 데 기여하고 싶습니다.[장기 목표] </a:t>
            </a:r>
            <a:r>
              <a:rPr u="sng" b="1" sz="1200">
                <a:solidFill>
                  <a:srgbClr val="000000"/>
                </a:solidFill>
                <a:latin typeface="맑은 고딕"/>
              </a:rPr>
              <a:t>(3)저는 향후 조직의 예산 및 주요 사업 계획 설정 과정에 참여하고 싶습니다.</a:t>
            </a:r>
            <a:r>
              <a:rPr sz="1200">
                <a:solidFill>
                  <a:srgbClr val="000000"/>
                </a:solidFill>
                <a:latin typeface="맑은 고딕"/>
              </a:rPr>
              <a:t> 지금까지 제가 재무회계 관리 직무와 관련하여 해왔던 공부는 지표를 산출하고 추이를 분석하여 강점과 약점 혹은 위험 요인을 진단하는 수준이었습니다. 앞으로는 기업 내부에서 전략과 연계한 통제 및 관리 활동을 수행하며 문제 해결 능력을 기르고자 합니다. 이를 위해서는 재무 상태를 파악할 수 있는 지식과 함께 현재와 목표 간 차이를 분석하는 능력이 중요합니다. 저는 신용분석사 자격시험을 준비하면서 기업 재무제표를 가지고 모의 기업 평가를 연습하며 종합적 시각을 길렀습니다. 이가 기업 활동과 전략을 고려한 재무 분석을 수행하고 내외부 위험을 식별하여 올바른 의사결정을 내리는 데 도움이 되리라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공공기관에서 인턴으로 근무 시작시 예상과 다른 상황에 대한 대처 방법이 효과적이었다고 생각하시나요? 그 경험을 통해 비슷한 상황에서 더 잘할 수 있는 방안은 무엇이라고 생각합니까?</a:t>
            </a:r>
            <a:br/>
            <a:r>
              <a:t>(2) 재경 직무의 표준화 수준이 높다고 판단하신 근거는 무엇이며, 이러한 상황에서 창의성을 발휘할 수 있는 방법은 어떤 것들이 있을까요?</a:t>
            </a:r>
            <a:br/>
            <a:r>
              <a:t>(3) 기업의 예산 및 주요 사업 계획 설정 과정에 참여하고자 한다고 하셨는데, 만약 예상치 못한 외부 경제 변화가 발생할 경우, 이를 어떻게 분석하고 대응할 계획입니까?</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2C-09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네덜란드에 교환학생으로 파견되었을 당시 비협조적인 태도를 보였던 팀원과 기초 통계 문제 풀이 과제를 완수한 경험이 있습니다. 두 명이 팀을 이루어 매주 풀이 과정을 작성한 후 발표해야 했습니다. 그러나 팀원이 수업에 잘 출석하지 않아 과제를 수행하는 데 어려움을 겪었습니다. </a:t>
            </a:r>
            <a:r>
              <a:rPr u="sng" b="1" sz="1200">
                <a:solidFill>
                  <a:srgbClr val="000000"/>
                </a:solidFill>
                <a:latin typeface="맑은 고딕"/>
              </a:rPr>
              <a:t>(1)문제의 원인을 파악하기 위해 학교에 잘 나오지 않는 이유가 있는지 물었습니다. 팀원은 수업이나 과제는 돌아가서도 할 수 있기 때문에 자신에게 중요하지 않고, 여행을 가는 등 지금만 할 수 있는 것들이 더 가치가 있다고 말했습니다.</a:t>
            </a:r>
            <a:r>
              <a:rPr sz="1200">
                <a:solidFill>
                  <a:srgbClr val="000000"/>
                </a:solidFill>
                <a:latin typeface="맑은 고딕"/>
              </a:rPr>
              <a:t> 반면 저는 배우는 입장에서 의무는 다해야 한다는 입장이었습니다. 교환학생 신분으로 인해 학점에 대한 부담이 적은 상황에서 서로 이해한 바가 달라 발생한 문제임을 알게 되었습니다. 이를 해결하기 위해 저는 과제를 제출하지 않는다면 평가 항목별 과락에 걸려 아예 학점을 인정받지 못할 수 있다는 점을 들어 팀원을 설득했습니다. 이후 수시로 제 풀이를 공유하고 팀원의 의견을 요청하여 참여를 유도했습니다. 또한 팀원에게 좋은 본보기가 될 수 있도록 발표를 도맡으며 열의를 다하려 노력했습니다. 그런 제 모습을 본 팀원의 행동이 점차 변화했습니다. 자신이 발표하겠다며 나섰고 같이 문제를 풀자는 제 제안에 응했습니다. 각자의 몫을 합치는 것이 아니라 직접 만나 함께 문제를 풀면서 오답이 줄어들었습니다. 또한 서로가 생각하지 못한 풀이 방법을 알려주거나 약한 부분에 대해 도움을 받을 수 있었습니다. 그 결과 매주 점수가 상승하는 추세를 보였고 만점을 받으며 유종의 미를 거뒀습니다. </a:t>
            </a:r>
            <a:r>
              <a:rPr u="sng" b="1" sz="1200">
                <a:solidFill>
                  <a:srgbClr val="000000"/>
                </a:solidFill>
                <a:latin typeface="맑은 고딕"/>
              </a:rPr>
              <a:t>(2)여럿이 함께 하는 일을 겪으며 타인은 근본적으로 저와 같지 않음을 인정하게 되었습니다.</a:t>
            </a:r>
            <a:r>
              <a:rPr sz="1200">
                <a:solidFill>
                  <a:srgbClr val="000000"/>
                </a:solidFill>
                <a:latin typeface="맑은 고딕"/>
              </a:rPr>
              <a:t> 따라서 조직 내 소통과 협력에 어려움이 있을 때 저를 성찰하는 것이 우선이라고 생각합니다. </a:t>
            </a:r>
            <a:r>
              <a:rPr u="sng" b="1" sz="1200">
                <a:solidFill>
                  <a:srgbClr val="000000"/>
                </a:solidFill>
                <a:latin typeface="맑은 고딕"/>
              </a:rPr>
              <a:t>(3)부적절한 언행은 없었는지, 주장이 과하진 않았는지 돌아본 후 상대방의 입장이 되어 먼저 다가가겠습니다.</a:t>
            </a:r>
            <a:r>
              <a:rPr sz="1200">
                <a:solidFill>
                  <a:srgbClr val="000000"/>
                </a:solidFill>
                <a:latin typeface="맑은 고딕"/>
              </a:rPr>
              <a:t> 그리고 저도 타인의 이해를 받는 사람임을 명심하며 공동의 목표를 달성하는 데 집중하겠습니다.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비협조적이었던 팀원을 설득하는 과정에서 지원자의 설득 전략 중 가장 효과적이었다고 생각하는 부분은 무엇인가요?</a:t>
            </a:r>
            <a:br/>
            <a:r>
              <a:t>(2) 이 경험을 통해 협업과 개인의 가치를 조화시키기 위한 방법에 대해 어떻게 발전시킬 수 있었습니까?</a:t>
            </a:r>
            <a:br/>
            <a:r>
              <a:t>(3) 미래에 또 다른 팀 프로젝트를 진행한다면, 이번 경험에서 배운 점을 어떻게 적용하실 건가요?</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2C-10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국내 유일 말[馬] 관련 공공서비스를 제공하며 경마 산업을 주축으로 '국민의 여가 선용'과 '말 산업을 통한 국가 재정 창출'에 기여하고 있습니다.마사회의 여가산업은 경기 침체 등 외부 환경에 큰 영향을 받습니다. 따라서 이러한 리스크에 대응하기 위해 예산 계획을 수립하고 재무 건전성을 높이는 재경 직무의 역할이 중요하다고 생각합니다. </a:t>
            </a:r>
            <a:r>
              <a:rPr u="sng" b="1" sz="1200">
                <a:solidFill>
                  <a:srgbClr val="000000"/>
                </a:solidFill>
                <a:latin typeface="맑은 고딕"/>
              </a:rPr>
              <a:t>(1)특히 마사회 사업은 동물과 함께하는 특성을 가지고 있기에, 말 복지정책 강화를 중심으로 지속 가능한 경영환경을 구축하는데 기여하는 것이 저의 입사 후 목표입니다.</a:t>
            </a:r>
            <a:r>
              <a:rPr u="sng" b="1" sz="1200">
                <a:solidFill>
                  <a:srgbClr val="000000"/>
                </a:solidFill>
                <a:latin typeface="맑은 고딕"/>
              </a:rPr>
              <a:t>(2)저는 재무회계, 재무관리, 세법, 상법 과목을 수강하고 재경관리사와 회계관리 1급을 취득하며 회계기준과 세법 제도를 이해하고 적용할 수 있는 능력을 키웠습니다. 또한 실무적 역량을 보완하고자 전산회계 1급, ERP 회계관리사를 취득하며 직무 전문성을 길러왔습니다.</a:t>
            </a:r>
            <a:r>
              <a:rPr sz="1200">
                <a:solidFill>
                  <a:srgbClr val="000000"/>
                </a:solidFill>
                <a:latin typeface="맑은 고딕"/>
              </a:rPr>
              <a:t> 이러한 지식을 기반으로 최신 회계 규정과 원칙을 따르며 회사 재무상태를 정확하게 파악하고 경영 성과 향상에 도모하겠습니다.</a:t>
            </a:r>
            <a:r>
              <a:rPr u="sng" b="1" sz="1200">
                <a:solidFill>
                  <a:srgbClr val="000000"/>
                </a:solidFill>
                <a:latin typeface="맑은 고딕"/>
              </a:rPr>
              <a:t>(3)과거 공공기관 인턴 근무 초반에 실무 경험이 부족하여 업무 적응에 어려움을 느꼈던 경험이 있습니다. 따라서 담당 업무에 빠르게 적응하고자 20분 일찍 출근하여 업무 매뉴얼과 사업 공고문을 정독하고 민원 응대 시 바로 활용할 수 있도록 저만의 업무 매뉴얼을 작성했습니다.</a:t>
            </a:r>
            <a:r>
              <a:rPr sz="1200">
                <a:solidFill>
                  <a:srgbClr val="000000"/>
                </a:solidFill>
                <a:latin typeface="맑은 고딕"/>
              </a:rPr>
              <a:t> 또 업무 중 스스로 판단하기 어려운 상황이 오면 상사분께 적극적으로 질문하며 배웠습니다. 그 결과, 한 달 후에는 독립적으로 업무를 수행하며 부서 내에서 신뢰받는 인턴으로 성장할 수 있었습니다.입사 후에도 정확한 처리가 중요한 회계 업무 수행을 위해 동료 직원, 상사분들과의 적극적 소통으로 조직과 직무에 빠르게 적응하도록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 사업의 특성상 동물 복지정책 강화를 목표로 하고 있습니다. 그럼 봉사나 기타 활동에서 직접 경험한 바운동 관점에서 어떻게 기여할 수 있습니까?</a:t>
            </a:r>
            <a:br/>
            <a:r>
              <a:t>(2) 지원자는 재무회계와 관련된 여러 자격증을 취득하셨습니다. 이러한 학습 과정에서 가장 도전적이었던 순간과 그것을 극복한 방법을 설명해 주세요.</a:t>
            </a:r>
            <a:br/>
            <a:r>
              <a:t>(3) 과거 공공기관 인턴십에서의 경험을 바탕으로, 경마 산업의 경기 침체와 같은 외부 환경 변화에 빠르게 적응하기 위한 지원자의 접근방식은 무엇입니까?</a:t>
            </a: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2C-10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와해 위기에 있던 창업 아이디어 팀 프로젝트를 무사히 완수해 낸 경험이 있습니다.</a:t>
            </a:r>
            <a:r>
              <a:rPr u="sng" b="1" sz="1200">
                <a:solidFill>
                  <a:srgbClr val="000000"/>
                </a:solidFill>
                <a:latin typeface="맑은 고딕"/>
              </a:rPr>
              <a:t>(1)당시 일부 팀원들은 창업이 본인 전공과 관련이 없다는 이유로 지속적으로 팀 활동에 불참했습니다. 이에 따라 활동에 진전이 없었고 팀워크 구축에 어려움이 있었습니다.</a:t>
            </a:r>
            <a:r>
              <a:rPr u="sng" b="1" sz="1200">
                <a:solidFill>
                  <a:srgbClr val="000000"/>
                </a:solidFill>
                <a:latin typeface="맑은 고딕"/>
              </a:rPr>
              <a:t>(2)저는 상대방의 감정을 잘 이해하고 공감하는 성격적 장점이 있습니다. 따라서 팀원들과의 일대일 대화를 통해 문제를 해결하려고 시도했습니다. 먼저 팀원들이 주제에 대해 어려움을 느끼는 것에 공감하고, 창업 과목 수강 경험을 토대로 창업의 이해를 돕겠다는 약속을 했습니다.</a:t>
            </a:r>
            <a:r>
              <a:rPr sz="1200">
                <a:solidFill>
                  <a:srgbClr val="000000"/>
                </a:solidFill>
                <a:latin typeface="맑은 고딕"/>
              </a:rPr>
              <a:t> 또한 창업 자체가 목표는 아닐지라도 경험의 과정에서 각자 기여할 수 있는 역할과 가치가 있음을 전달하며 팀원들의 적극적 참여를 설득했습니다.이후 정기 회의보다는 자투리 시간을 활용한 회의 진행으로 원활한 일정 조율을 이끌고, 아이디어 구상 과정에서 각자의 전공을 살릴 수 있는 요소를 추가하여 팀원들의 참여율을 높였습니다. 그리고 사업 구체화 과정에서 어려움을 느낄 때는 인적 네트워크를 활용하여, 창업 경험이 있는 선배로부터 피드백을 받으며 프로젝트 완성도를 높이기 위해 노력했습니다.그 결과, 팀 활동을 무사히 완수할 수 있었고 다른 팀으로부터 가장 이용해 보고 싶은 사업이라는 긍정적인 평을 받을 수 있었습니다.</a:t>
            </a:r>
            <a:r>
              <a:rPr u="sng" b="1" sz="1200">
                <a:solidFill>
                  <a:srgbClr val="000000"/>
                </a:solidFill>
                <a:latin typeface="맑은 고딕"/>
              </a:rPr>
              <a:t>(3)저는 해당 경험으로 조직 구성원이 처한 어려움이나 상황에 공감하고 인정하는 것이 팀워크 구축을 위한 첫걸음이며, 협력을 위해 서로에게 이점이 되는 것을 강조하는 것이 중요함을 느꼈습니다.</a:t>
            </a:r>
            <a:r>
              <a:rPr sz="1200">
                <a:solidFill>
                  <a:srgbClr val="000000"/>
                </a:solidFill>
                <a:latin typeface="맑은 고딕"/>
              </a:rPr>
              <a:t>언제나 상대방을 배려하는 의사소통을 통해 부서 간, 직원 간 원만한 관계를 유지하면서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 경험에서 일부 팀원들이 활동에 불참한 문제를 극복하기 위해 사용한 대화 전략 외에 다른 팀 구조나 역할 분담에서 변화시킬 수 있었던 방법이 있다면 무엇이었을까요?</a:t>
            </a:r>
            <a:br/>
            <a:r>
              <a:t>(2) 지원자는 팀 프로젝트에서 사람들 간의 조율을 원활하게 진행했습니다. 그렇다면, 만약 팀원 간의 의견 충돌이 발생했을 때, 이를 해결하기 위한 다른 방법이라면 어떤 것이 있을까요?</a:t>
            </a:r>
            <a:br/>
            <a:r>
              <a:t>(3) 창업 프로젝트를 통해 배운 조직 구성원의 어려움을 인정하고 공감하는 방법이, 향후 동료와의 협력이나 갈등 해결에 어떻게 응용될 수 있을까요?</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 중장기 전략을 뒷받침하는 회계·재무 전문가로 성장하겠습니다]한국마사회는 지속 가능한 경영 체계를 확립하고, 사회적 가치 창출을 확대하는 중장기 전략을 추진하고 있습니다. 이에 따라 저는 회계·재무 역량을 활용하여 재무 건전성을 강화하고, 투명한 회계 관리 체계를 구축하는 데 기여하고자 합니다.우선, 마사회의 수익성 분석 및 예산 효율화에 기여하고자 합니다. </a:t>
            </a:r>
            <a:r>
              <a:rPr u="sng" b="1" sz="1200">
                <a:solidFill>
                  <a:srgbClr val="000000"/>
                </a:solidFill>
                <a:latin typeface="맑은 고딕"/>
              </a:rPr>
              <a:t>(1)마사회는 사업 다변화에 대한 기조를 가지고 있어, 관련 변화에 대한 정확한 수익 예측과 위험 관리가 중요합니다.</a:t>
            </a:r>
            <a:r>
              <a:rPr sz="1200">
                <a:solidFill>
                  <a:srgbClr val="000000"/>
                </a:solidFill>
                <a:latin typeface="맑은 고딕"/>
              </a:rPr>
              <a:t> 행정학과 경제학을 전공하며 습득한 분석 역량과 KOTRA 업무 경험에서 익힌 시장 조사 및 데이터 분석 능력을 바탕으로, 매출 패턴을 재분석하고 효율적인 예산 배분 방안을 고민하겠습니다.또한, 회계 투명성 강화에 기여하겠습니다. </a:t>
            </a:r>
            <a:r>
              <a:rPr u="sng" b="1" sz="1200">
                <a:solidFill>
                  <a:srgbClr val="000000"/>
                </a:solidFill>
                <a:latin typeface="맑은 고딕"/>
              </a:rPr>
              <a:t>(2)마사회는 공공성과 청렴성을 고려해야 하는 기관으로, 앞으로 ESG 경영 및 내부통제 시스템 강화가 중요한 과제입니다.</a:t>
            </a:r>
            <a:r>
              <a:rPr sz="1200">
                <a:solidFill>
                  <a:srgbClr val="000000"/>
                </a:solidFill>
                <a:latin typeface="맑은 고딕"/>
              </a:rPr>
              <a:t> 저는 해당 직무에 필요한 전산회계 및 전산세무 등의 자격증을 취득해 전문성을 향상하기 위해 노력했으며, 이를 바탕으로 회계기준에 적합한 재무 체계를 더욱 정교하고 정확하게 운영하는 데 일조하고 싶습니다. 특히, 내부적으로는 회계 관리 운영의 개선점을 고민해 내외부적으로 기관의 신뢰도를 높이는 역할을 수행하고 싶습니다.마지막으로, 신사업 및 투자의사 결정 지원을 위한 재무 분석 역량을 발휘하겠습니다. 마사회는 경마 산업의 경쟁력 강화를 위해 디지털 이니셔티브, AI 등과 함께 사업을 다변화하고 있으며, </a:t>
            </a:r>
            <a:r>
              <a:rPr u="sng" b="1" sz="1200">
                <a:solidFill>
                  <a:srgbClr val="000000"/>
                </a:solidFill>
                <a:latin typeface="맑은 고딕"/>
              </a:rPr>
              <a:t>(3)이에 따른 향후 도입 전 재무적 타당성 검토가 필수적입니다.</a:t>
            </a:r>
            <a:r>
              <a:rPr sz="1200">
                <a:solidFill>
                  <a:srgbClr val="000000"/>
                </a:solidFill>
                <a:latin typeface="맑은 고딕"/>
              </a:rPr>
              <a:t> 저는 사회조사분석사 및 ADsP 자격증 취득을 통해 익힌 조사 및 분석 기법을 활용하여, 기관 프로젝트의 비용편익을 분석하고 수익성과 리스크를 면밀히 평가해 조직의 합리적인 의사결정에 힘쓰겠습니다.입사 후 재무 전략을 보다 면밀히 학습하며, 회계·재무 분야와 한국마사회의 지속 가능한 경영 체계구축에 큰 쓰임이 될 수 있는 인재가 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마사회의 수익성 분석 및 예산 효율화에 기여하고자 하는데, 특정 사업의 수익성을 예측할 때 가장 중요하게 고려해야 할 외부 요인은 무엇이라고 생각하며, 그 이유는 무엇입니까?</a:t>
            </a:r>
            <a:br/>
            <a:r>
              <a:t>(2) ESG 경영에 대한 중요성을 언급하셨습니다. 지원자는 ESG 경영 강화가 회계 투명성에 어떠한 긍정적 영향을 미칠 것이라 생각합니까?</a:t>
            </a:r>
            <a:br/>
            <a:r>
              <a:t>(3) 신사업 및 투자의사 결정 지원을 위해 재무 분석 역량을 발휘하겠다고 했습니다. 만약 신사업의 수익성이 예상보다 낮게 나타난다면, 어떻게 이를 개선하거나 대처하실 계획입니까?</a:t>
            </a: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내 동료의 의견에 귀를 기울이고, 함께 극복하겠습니다]과거 한국건강가정진흥원에서 근무한 경험이 있습니다. 근무를 마치는 마지막 날, 타 부서 직원들과 함께 기관의 특정 사업과 관련한 개선 방안을 제안하는 팀 과제가 주어졌습니다. </a:t>
            </a:r>
            <a:r>
              <a:rPr u="sng" b="1" sz="1200">
                <a:solidFill>
                  <a:srgbClr val="000000"/>
                </a:solidFill>
                <a:latin typeface="맑은 고딕"/>
              </a:rPr>
              <a:t>(1)팀원들은 각기 다른 부서에 소속되어 있었고, 담당한 업무가 모두 상이했기 때문에, 모두가 팀 과제 전 과정에 참여함으로써 개선 방안에 다양한 시각을 녹이고자 하였습니다.</a:t>
            </a:r>
            <a:r>
              <a:rPr sz="1200">
                <a:solidFill>
                  <a:srgbClr val="000000"/>
                </a:solidFill>
                <a:latin typeface="맑은 고딕"/>
              </a:rPr>
              <a:t>그러나, 팀 과제를 진행하는 과정에서 팀원들 간의 서로 다른 관점으로 인해 합의가 원활하게 이루어지지 않았습니다. 직원들이 각자 본인이 속한 부서의 입장에서 의견을 내놓았기 때문입니다. 저는 우선 모두의 의견을 수용하여 개선 방안을 마련하되, </a:t>
            </a:r>
            <a:r>
              <a:rPr u="sng" b="1" sz="1200">
                <a:solidFill>
                  <a:srgbClr val="000000"/>
                </a:solidFill>
                <a:latin typeface="맑은 고딕"/>
              </a:rPr>
              <a:t>(2)기관의 목표와 사업의 목적에 벗어나는 일부 의견은 배제하는 방안을 제안하였습니다.</a:t>
            </a:r>
            <a:r>
              <a:rPr sz="1200">
                <a:solidFill>
                  <a:srgbClr val="000000"/>
                </a:solidFill>
                <a:latin typeface="맑은 고딕"/>
              </a:rPr>
              <a:t> 이후, 남은 의견들에 대해 각 부서의 관점을 반영하여 수정이 필요한 부분을 파악하고, 이를 조율하여 합리적인 개선 방안을 도출하는 과정이 필요하다고 판단했습니다.이러한 접근을 통해 기관의 최종 목표와도 부합하고 각 부서의 상황에서 실행하기에도 적합한 다양한 개선 방안을 마련하였습니다. 특히, 개선 방안 제안 시 특정 부서들이 우려할 수 있는 부분에 대한 보완 방안도 함께 고려하여 발표 내용을 더욱 풍부하고 실효성 있게 구성할 수 있었습니다. 이러한 경험은 다양한 의견을 조율하며 합의를 달성하는 것에 대한 중요성을 깊이 이해하는 계기가 되었습니다. </a:t>
            </a:r>
            <a:r>
              <a:rPr u="sng" b="1" sz="1200">
                <a:solidFill>
                  <a:srgbClr val="000000"/>
                </a:solidFill>
                <a:latin typeface="맑은 고딕"/>
              </a:rPr>
              <a:t>(3)이와 같은 노력의 결과로, 팀 과제 발표회에서 ‘최우수’ 평가를 받으며 근무를 성공적으로 마무리할 수 있었습니다.</a:t>
            </a:r>
            <a:r>
              <a:rPr sz="1200">
                <a:solidFill>
                  <a:srgbClr val="000000"/>
                </a:solidFill>
                <a:latin typeface="맑은 고딕"/>
              </a:rPr>
              <a:t>한국마사회의 일원이 된다면, 앞선 경험을 바탕으로 강화된 문제해결 능력과 팀워크를 발휘하며 업무를 수행하는 과정에서 다양한 관점을 조율하고 합리적인 해결책을 도출하는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과거 근무지에서 팀 과제를 진행하며 다양한 부서의 의견을 조율했습니다. 만약 팀원 중 일부가 끝까지 협력하지 않으려 한다면 어떻게 설득하시겠습니까?</a:t>
            </a:r>
            <a:br/>
            <a:r>
              <a:t>(2) 기관의 목표와 벗어나는 일부 의견을 배제하는 방안을 제안했다고 했습니다. 이는 갈등을 일으킬 수 있는 결정이라 생각하는데, 당시 어떻게 이러한 갈등을 최소화할 수 있었습니까?</a:t>
            </a:r>
            <a:br/>
            <a:r>
              <a:t>(3) 최우수 평가를 받은 발표 내용에서 지원자가 가장 공들였던 부분은 무엇이었고, 그 부분이 팀 성공에 어떤 영향을 미쳤다고 생각합니까?</a:t>
            </a: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2C-12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 입사 후 이루고자 하는 목표한국마사회의 수익 및 비용구조를 개선하여 재무 건전성을 강화하는 데 기여하겠습니다. 현재 한국마사회는 온라인 발매 정식 운영, 경마 인프라 투자, 자산 매각 등을 통해 재무 건전성을 개선하고 있으며, 이에 따라 지속 가능한 성장 전략이 더욱 중요해진 상황입니다. </a:t>
            </a:r>
            <a:r>
              <a:rPr u="sng" b="1" sz="1200">
                <a:solidFill>
                  <a:srgbClr val="000000"/>
                </a:solidFill>
                <a:latin typeface="맑은 고딕"/>
              </a:rPr>
              <a:t>(1)이에 따라, 수익원 다각화 및 경영 효율성 극대화를 목표로, 비용 절감 및 예산 최적화 방안을 수립하여 한국마사회의 안정적인 성장을 지원하겠습니다.</a:t>
            </a:r>
            <a:r>
              <a:rPr sz="1200">
                <a:solidFill>
                  <a:srgbClr val="000000"/>
                </a:solidFill>
                <a:latin typeface="맑은 고딕"/>
              </a:rPr>
              <a:t>2. 목표 달성을 위한 경험 및 직무 역량 활용 방안1) 공공기관 재무·회계 실무 경험 활용00교통공사에서 근무하며 운수 수입금 정산 및 현금 흐름 관리 업무를 수행하였고, 이를 통해 </a:t>
            </a:r>
            <a:r>
              <a:rPr u="sng" b="1" sz="1200">
                <a:solidFill>
                  <a:srgbClr val="000000"/>
                </a:solidFill>
                <a:latin typeface="맑은 고딕"/>
              </a:rPr>
              <a:t>(2)공공기관의 예산 운영방식을 익혔습니다. 한국마사회에서도 공공예산 관리 및 회계 시스템을 신속하게 파악하여 실무적으로 기여하겠습니다.</a:t>
            </a:r>
            <a:r>
              <a:rPr sz="1200">
                <a:solidFill>
                  <a:srgbClr val="000000"/>
                </a:solidFill>
                <a:latin typeface="맑은 고딕"/>
              </a:rPr>
              <a:t>2) 예산 편성 및 운영 경험 활용공연 기획을 진행하며 1,000만 원 규모의 예산을 직접 편성·운영한 경험이 있습니다. 비용 분석 및 지출 최소화 전략을 실행하며 재무적 사고를 길렀고, 협력사 및 이해관계자와 협업하며 비용 조정 및 자금 운용을 실무적으로 경험하였습니다. 한국마사회에서도 예산 집행 및 비용 절감 전략을 수립하는 과정에서 이 경험을 적극 활용하겠습니다. 한정된 예산을 효과적으로 운용하고, 재무 구조를 개선하는 데 기여하겠습니다.3) 재무·회계 전문성 활용 (자격증 활용)</a:t>
            </a:r>
            <a:r>
              <a:rPr u="sng" b="1" sz="1200">
                <a:solidFill>
                  <a:srgbClr val="000000"/>
                </a:solidFill>
                <a:latin typeface="맑은 고딕"/>
              </a:rPr>
              <a:t>(3)재경관리사, 투자자산운용사, 매경테스트 자격증을 바탕으로 재무 건전성 강화에 기여하겠습니다.</a:t>
            </a:r>
            <a:r>
              <a:rPr sz="1200">
                <a:solidFill>
                  <a:srgbClr val="000000"/>
                </a:solidFill>
                <a:latin typeface="맑은 고딕"/>
              </a:rPr>
              <a:t> 재경관리사를 통해 습득한 회계·세무 지식을 활용하여 예산 운영 및 비용 절감 전략을 수립하고, 투자자산운용사 자격증을 통해 수익성과 리스크를 고려한 재무적 의사결정을 지원하겠습니다. 또한, 매경테스트를 통해 익힌 경제·금융시장 분석 역량을 활용하여, 시장 변화에 대응하는 재무 전략을 수립하겠습니다. 이를 통해 재무 건전성을 확보하고 지속 가능한 성장을 이어가는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한국마사회에서 비용 절감 및 예산 최적화 방안을 수립할 때, 이전 경험에서 떠오를 수 있는 예상치 못한 장애물은 무엇이며, 그때 어떻게 대처할 계획입니까?</a:t>
            </a:r>
            <a:br/>
            <a:r>
              <a:t>(2) 공공기관 예산 운영방식을 익혔다고 하셨는데, 향후 한국마사회에서 새로운 예산 운영 방식을 제안한다면 어떤 방식이 가장 효과적이라고 판단하는지 설명해 주세요.</a:t>
            </a:r>
            <a:br/>
            <a:r>
              <a:t>(3) 재경관리사, 투자자산운용사, 매경테스트 자격증이 재무 건전성 강화에 기여할 수 있는 구체적인 시나리오를 설명해 주시면 좋겠습니다. 자격증의 각각의 강점을 실제 상황에 적용한다면 어떤 방식으로 기여할 것이라 생각합니까?</a:t>
            </a: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2C-12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상황 요약]학부 시절, 공연 기획 대표를 맡아 홍보 영상 촬영을 진행하면서 촬영 장소 선정 과정에서 기획팀과 촬영팀 간 갈등을 겪은 경험이 있습니다. 기획팀은 영상의 퀄리티를 극대화하기 위해 외곽 지역을 선호했지만, 촬영팀은 장비 이동과 교통의 불편함을 이유로 반대했습니다.</a:t>
            </a:r>
            <a:r>
              <a:rPr u="sng" b="1" sz="1200">
                <a:solidFill>
                  <a:srgbClr val="000000"/>
                </a:solidFill>
                <a:latin typeface="맑은 고딕"/>
              </a:rPr>
              <a:t>(1)소통 부족으로 인해 기획팀은 촬영팀이 이유 없이 반대한다고 생각했고, 촬영팀은 기획팀이 독단적으로 결정한다고 오해하면서 팀 간 불신이 커졌습니다.</a:t>
            </a:r>
            <a:r>
              <a:rPr sz="1200">
                <a:solidFill>
                  <a:srgbClr val="000000"/>
                </a:solidFill>
                <a:latin typeface="맑은 고딕"/>
              </a:rPr>
              <a:t> 각 팀이 자신의 입장만 고수하며 의견 조율이 이루어지지 않아, 프로젝트 일정 지연이 우려되는 상황이었습니다.[갈등 해결 방법]이를 해결하기 위해 저는 </a:t>
            </a:r>
            <a:r>
              <a:rPr u="sng" b="1" sz="1200">
                <a:solidFill>
                  <a:srgbClr val="000000"/>
                </a:solidFill>
                <a:latin typeface="맑은 고딕"/>
              </a:rPr>
              <a:t>(2)논리적인 대화의 장을 마련하는 것이 필요하다고 판단했습니다.</a:t>
            </a:r>
            <a:r>
              <a:rPr sz="1200">
                <a:solidFill>
                  <a:srgbClr val="000000"/>
                </a:solidFill>
                <a:latin typeface="맑은 고딕"/>
              </a:rPr>
              <a:t> 먼저 비대면 논의를 통해 각자의 입장을 명확히 정리하여 공유하도록 했습니다. 기획팀은 장소 선정 이유와 기대 효과를 설명했고, 촬영팀은 장비 운반과 일정상의 문제를 구체적으로 제시하면서 객관적인 논의가 가능해졌습니다.이 논의를 바탕으로 저는 절충안을 도출하는 데 집중했습니다. 촬영팀이 요구하는 접근성이 좋은 도심 지역 중 촬영 조건이 유사한 장소를 후보지로 추가 선정하였고, 결국 장비 이동 부담을 최소화하면서도 기획팀이 원하는 영상미를 확보할 수 있는 대안 장소를 결정할 수 있었습니다. 그 결과, 일정 지연 없이 촬영을 성공적으로 완료할 수 있었습니다.이 경험을 통해 소통 방식이 협업의 성과를 결정짓는 중요한 요소라는 점을 배웠습니다. 특히, 다양한 이해관계자가 참여하는 프로젝트에서는 입장을 명확히 전달하고, 논리적으로 조율하는 역량이 필수적임을 깨닫게 되었습니다. </a:t>
            </a:r>
            <a:r>
              <a:rPr u="sng" b="1" sz="1200">
                <a:solidFill>
                  <a:srgbClr val="000000"/>
                </a:solidFill>
                <a:latin typeface="맑은 고딕"/>
              </a:rPr>
              <a:t>(3)이 경험을 바탕으로, 입사 후에도 원활한 협업을 통해 효과적인 의사 결정을 지원하는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촬영 방송과의 갈등 상황에서 팀 간 불신을 느꼈을 때, 만약 각 팀이 다른 의견을 제시했다면 그 부분을 어떻게 중재하고 문제 해결을 도모했을 것 같습니까?</a:t>
            </a:r>
            <a:br/>
            <a:r>
              <a:t>(2) 갈등 순간에 논리적인 대화의 장을 마련했다고 했는데, 구체적으로 어떤 대화 방식을 통해 불신을 해소할 수 있었나요? 다른 상황에 응용할 수 있을까요?</a:t>
            </a:r>
            <a:br/>
            <a:r>
              <a:t>(3) 입사 후 원활한 협업을 통해 효과적인 의사 결정을 지원하겠다고 했는데, 다양한 이해관계자가 있는 상황에서도 자신의 입장을 명확히 전달하기 위한 특별한 전략이나 방법이 있는지 궁금합니다.</a:t>
            </a: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한국마사회 재무회계관리 직무에서 이루고자 하는 목표는 재무회계 데이터의 관리 및 분석을 효과적으로 수행하여 경영진의 의사결정을 보조하고</a:t>
            </a:r>
            <a:r>
              <a:rPr sz="1200">
                <a:solidFill>
                  <a:srgbClr val="000000"/>
                </a:solidFill>
                <a:latin typeface="맑은 고딕"/>
              </a:rPr>
              <a:t>, 공기업의 투명성과 재무 건전성을 강화하며, 나아가 한국마사회의 계량적, 비계량적 지표들을 개선할 수 있는 방향성을 제시하는 것입니다. 궁극적으로는 마사회의 재무성과 개선과 말산업을 통한 국가경제 발전과 국민의 여가선용이라는 미션 달성에 기여하여 국민들의 삶의 질 향상과 건전한 베팅 문화의 장을 제공하는 데 기여하겠습니다. 이러한 </a:t>
            </a:r>
            <a:r>
              <a:rPr u="sng" b="1" sz="1200">
                <a:solidFill>
                  <a:srgbClr val="000000"/>
                </a:solidFill>
                <a:latin typeface="맑은 고딕"/>
              </a:rPr>
              <a:t>(2)목표를 달성하기 위해 저는 한국공항공사의 재무회계관리 및 수익관리 업무를 수행하며 공기업의 재무 흐름에 대한 지식과, 그것을 관리하는 역량을 길렀습니다. 구체적으로, 여러</a:t>
            </a:r>
            <a:r>
              <a:rPr sz="1200">
                <a:solidFill>
                  <a:srgbClr val="000000"/>
                </a:solidFill>
                <a:latin typeface="맑은 고딕"/>
              </a:rPr>
              <a:t> 사용료 담당자들과의 협업을 통하여 각 사용료의 산정, 고지 및 수납과 미납 채권의 관리 업무를 수행하였습니다. 또한 담당 업무 외에 조직 전체의 관점에서 회계/재무적 성과의 분석과 개선을 위한 노력을 지속적으로 기울였습니다. 한 예로, 수익 및 지출의 예측에 있어서 동종 산업의 사례 및 관련 논문에 근거하여 지수평활법을 사용한 시계열 데이터 예측을 제안 및 실행하여 내부보고를 효과적으로 수행하였던 적이 있습니다. 본 경험과 그를 통해 얻은 직무역량이 한국마사회에서도 유효하게 적용될 수 있을 것이라 확십합니다. 이러한 경험에 더해 경영학에서의 전공지식을 활용하여 한국마사회의 재무회계관리 부문에서 전략적인 접근을 시도할 것입니다. 기업재무관리, 재무회계, 원가관리회계 등의 전공과목 및 회계 분야에서의 자격증 취득을 통하여 재무회계관리에 대한 이론적인 지식을 익힐 수 있었습니다. 저는 본 지식을 실무에 적용하고, 동시에 중장기적으로는 </a:t>
            </a:r>
            <a:r>
              <a:rPr u="sng" b="1" sz="1200">
                <a:solidFill>
                  <a:srgbClr val="000000"/>
                </a:solidFill>
                <a:latin typeface="맑은 고딕"/>
              </a:rPr>
              <a:t>(3)재무 리스크 관리 역량을 강화하고</a:t>
            </a:r>
            <a:r>
              <a:rPr sz="1200">
                <a:solidFill>
                  <a:srgbClr val="000000"/>
                </a:solidFill>
                <a:latin typeface="맑은 고딕"/>
              </a:rPr>
              <a:t>, 경영 의사결정 과정에서 데이터 기반의 정량적 분석역량을 강화하기 위한 배움을 그치지 않을 것입니다. 이를 통해 한국마사회의 재정 건전성을 높이고, 의사결정 과정에서 정확한 정보와 근거를 바탕으로 한 효과적인 판단이 이루어질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한국마사회에서 지원자가 제안하고자 하는 경영진의 의사결정 보조 방식은 무엇이며, 이를 구현하는 데 필요한 핵심 요소는 무엇이라 생각하시나요?</a:t>
            </a:r>
            <a:br/>
            <a:r>
              <a:t>(2) 지원자는 한국공항공사에서 여러 사용료 담당자들과 협업하며 얻은 교훈이 한국마사회에서도 유효할 것이라 믿었습니다. 만약 예상치 못한 조직문화 차이가 있다면 어떻게 극복할 계획입니까?</a:t>
            </a:r>
            <a:br/>
            <a:r>
              <a:t>(3) 재무 리스크 관리 역량을 강화하기 위한 지원자의 중장기 계획 중 가장 도전적인 요소는 무엇이며, 어떻게 실천할 것인지 구체적으로 설명해 주시겠습니까?</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[중심을 잡으며 팀워크를 향상시키다.]마케팅 프로젝트에 참여했을 당시 소통이 원활하게 이루어지지 않는 어려움이 있었으나 </a:t>
            </a:r>
            <a:r>
              <a:rPr u="sng" b="1" sz="1200">
                <a:solidFill>
                  <a:srgbClr val="000000"/>
                </a:solidFill>
                <a:latin typeface="맑은 고딕"/>
              </a:rPr>
              <a:t>(1)부팀장으로서 업무를 분업화하여 팀원들에게 할당하고 세부일정을 명확하게 제시함으로써 이를 극복한 경험이 있습니다.</a:t>
            </a:r>
            <a:r>
              <a:rPr sz="1200">
                <a:solidFill>
                  <a:srgbClr val="000000"/>
                </a:solidFill>
                <a:latin typeface="맑은 고딕"/>
              </a:rPr>
              <a:t>당시 저를 제외한 팀원들 모두가 직장인이었으므로 회사 일로 바빠 소통이 잘 되지 않았기에 프로젝트의 진행이 지지부진하였습니다. 저는 이러한 </a:t>
            </a:r>
            <a:r>
              <a:rPr u="sng" b="1" sz="1200">
                <a:solidFill>
                  <a:srgbClr val="000000"/>
                </a:solidFill>
                <a:latin typeface="맑은 고딕"/>
              </a:rPr>
              <a:t>(2)문제가 발생한 것이 과제에 의무와 책임을 느끼지 못하는 분위기가 되었기 때문이라고 생각했습니다.</a:t>
            </a:r>
            <a:r>
              <a:rPr sz="1200">
                <a:solidFill>
                  <a:srgbClr val="000000"/>
                </a:solidFill>
                <a:latin typeface="맑은 고딕"/>
              </a:rPr>
              <a:t>따라서 당시 부팀장이었던 제가 세부일정을 계획하여 팀원들에게 책임을 부여해야 프로젝트가 적극적인 참여를 바탕으로 진행될 수 있을 것이라 생각하였습니다. 팀원들의 동의를 얻기 위해, 이대로는 모두가 만족할 만한 결과물이 나오지 못할 것이며 초반에 모두가 대상을 원했던 만큼 좋은 결과물을 만들기 위해 꼭 필요한 과정임을 강조하며 설득하였습니다. 이에 팀원들이 모두 동의해 주었고, 저는 가장 먼저 발표 일정에 맞추어 기획안을 완성하기 위한 계획을 세웠습니다. 기획안의 목차를 작성하여 자료조사 분량을 나누었고 회의를 통해 팀원들에게 할당하였습니다. 또한 마감기한을 설정하여 자료 조사하기, 공유하기, 취합한 뒤 피드백받기, 피피티 제작의 순서로 10일안에 모든 업무가 진행될 수 있도록 하였습니다.그리고 </a:t>
            </a:r>
            <a:r>
              <a:rPr u="sng" b="1" sz="1200">
                <a:solidFill>
                  <a:srgbClr val="000000"/>
                </a:solidFill>
                <a:latin typeface="맑은 고딕"/>
              </a:rPr>
              <a:t>(3)메신저로만 의견을 나누는 것에는 한계가 있다고 생각하여 정기적인 회의 일정을 잡았습니다.</a:t>
            </a:r>
            <a:r>
              <a:rPr sz="1200">
                <a:solidFill>
                  <a:srgbClr val="000000"/>
                </a:solidFill>
                <a:latin typeface="맑은 고딕"/>
              </a:rPr>
              <a:t> 특히 피드백과정에서 적극적인 참여가 필요하였으므로 늦더라도 모두가 참여할 수 있는 시간을 맞추어 비대면 회의를 진행하였습니다.적극적이고 계획적으로 프로젝트를 이끈 결과, 확실히 전보다 팀원들의 참여도와 적극성이 올라갔으며 다양한 아이디어가 나왔습니다. 또한 기획안 발표 날에는 기업측으로부터 기획안의 완성도가 높다는 칭찬을 듣기도 하였습니다. 콘텐츠 제작까지 체계적으로 진행한 결과, 마감기한까지 일정을 맞춰 콘텐츠를 완성한 팀은 저희 팀이 유일하였으며 높은 완성도로 공모전에서 대상을 수상할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마케팅 프로젝트에서의 분업화 전략 경험을 통해 배운 점을, 한국마사회의 팀 프로젝트에 어떻게 적용할 수 있을까요?</a:t>
            </a:r>
            <a:br/>
            <a:r>
              <a:t>(2) 팀원들이 프로젝트에 책임과 의무를 느끼지 못하는 상황에서 참여도를 유지하기 위한 구체적인 방안을 설명해주실 수 있나요?</a:t>
            </a:r>
            <a:br/>
            <a:r>
              <a:t>(3) 지원자가 정기적인 회의를 통해 팀원들의 적극적인 참여를 이끌어 낸 방법을 다른 상황, 예를 들어 비대면 환경에서 팀워크를 높이기 위해 어떻게 응용할 계획이신가요?</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1AA-10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5개의 부로 구성된 소속 처의 체육소통프로그램 운영을 맡아 20개 체육경기 종목을 정한 후, 각 부서에 참여명단을 요청드렸는데마감일 당일까지 명단을 제출하지 않는 부서가 있었습니다.당시 국정감사 기간이라 바쁜 와중에 직원들의 업무에 방해가 되지 않을까 싶어해당 부서 주무 대리님께 수합 요청 메일을 다시 한번 보내는 것에 </a:t>
            </a:r>
            <a:r>
              <a:rPr u="sng" b="1" sz="1200">
                <a:solidFill>
                  <a:srgbClr val="000000"/>
                </a:solidFill>
                <a:latin typeface="맑은 고딕"/>
              </a:rPr>
              <a:t>(1)그쳤습니다.하지만 대리님께서는 재송부한 메일을 수신하고도 답이 없으셔서 저는 어떻게 다시 이야기를 건네야할지 막막했습니다.제가 직면한 어려움에 대해 멘토 과장님께 조언을 구했고,"물론 타인에 대한 배려도 중요하나, 기한을 지키지 않은 타인 때문에 (2)나의 업무에 영향이 끼친다면 본인이 업무 책임감이 없는 것이다"라는 따끔한 조언을 해주셨습니다.</a:t>
            </a:r>
            <a:r>
              <a:rPr sz="1200">
                <a:solidFill>
                  <a:srgbClr val="000000"/>
                </a:solidFill>
                <a:latin typeface="맑은 고딕"/>
              </a:rPr>
              <a:t>내심 인턴으로서 직원들과 소통하는 것이 조심스러워 ‘메일’이라는 소극적인 방법만을 택해 업무를 완수하려 한 스스로를 반성하며말씀드릴 내용을 메모하여 정리한 후 해당 부서로 직접 찾아갔습니다.담당 대리님께서는 많은 통화로 자리를 비우지 못해 수합이 늦어졌다고 미안해하시며 바로 보내주겠다고 말씀하셨고 10분내로 명단을 받아볼 수 있었습니다.‘왜 진작 찾아 뵙고 직접 말씀드리지 못했을까’ 싶었을 정도로 오해가 풀리고 빠르게 문제가 해결되는 것을 보면서적극적으로 소통하는 것에 용기를 얻었고이후 20개 경기 종목별 일정을 조율할 때, 여유시간을 여쭙는 등 먼저 직원분들께 다가갔습니다.그 결과, 주어진 7일의 소통기간을 단축하여 5일만에 20개 전 종목 경기를 무사히 마쳤습니다.</a:t>
            </a:r>
            <a:r>
              <a:rPr u="sng" b="1" sz="1200">
                <a:solidFill>
                  <a:srgbClr val="000000"/>
                </a:solidFill>
                <a:latin typeface="맑은 고딕"/>
              </a:rPr>
              <a:t>(3)남은 2일동안 활동사진을 정리하여 PPT를 만들었고, 워크숍 당일 활동결과를 발표할 수 있었습니다.</a:t>
            </a:r>
            <a:r>
              <a:rPr sz="1200">
                <a:solidFill>
                  <a:srgbClr val="000000"/>
                </a:solidFill>
                <a:latin typeface="맑은 고딕"/>
              </a:rPr>
              <a:t>워크숍 회식 때, “준비하느랴 수고했다, 고생 많았다”라는 많은 직원분들의 진심어린 격려 한마디를 들으며그간 제가 느꼈던 어려움을 다 이해해주시는 것 같아 큰 위로를 받았습니다.이후 타 부서에서 업무 지원을 요청 시에도 열심히 참여하였고 저의 적극적인 모습을 좋게 평가해주셔서 성실인턴으로 선정되었습니다.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소극적으로 메일만 보내다가 직접 소통으로 전환했을 때 얻게 된 주요 교훈이 무엇인가요?</a:t>
            </a:r>
            <a:br/>
            <a:r>
              <a:t>(2) 지원자가 타 부서에서 직면한 소통 지연 문제를 해결하면서 새롭게 개발한 소통 방법이 있다면, 그 방법을 설명해주실 수 있나요?</a:t>
            </a:r>
            <a:br/>
            <a:r>
              <a:t>(3) 체육 경기 운영에서 남는 시간을 활용하여 결과보고서를 작성했던 경험이 이후 업무 효율성 향상에 어떻게 기여할 수 있을까요?</a:t>
            </a:r>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약 두 달간 복지재단에서 봉사를 하던 도중 창고 내 재고 적치 체계 개선을 통해 업무를 효율화한 경험이 있습니다. 당시 주요업무는 나눔가게 기부물품들의 수령과 적치, 상품 진열 및 타 지원시설로 이동하는 물품의 발송이었습니다. </a:t>
            </a:r>
            <a:r>
              <a:rPr u="sng" b="1" sz="1200">
                <a:solidFill>
                  <a:srgbClr val="000000"/>
                </a:solidFill>
                <a:latin typeface="맑은 고딕"/>
              </a:rPr>
              <a:t>(1)제가 처음 봉사활동을 시작했던 이 물품들이 창고에 체계 없이 적치되어 있었고</a:t>
            </a:r>
            <a:r>
              <a:rPr sz="1200">
                <a:solidFill>
                  <a:srgbClr val="000000"/>
                </a:solidFill>
                <a:latin typeface="맑은 고딕"/>
              </a:rPr>
              <a:t>, 이로 인해 업무 수행에서 많은 비효율이 발생했습니다. 이를 개선하고자 하였으나 진행이 쉽지는 않았습니다. 일반봉사자 분들은 지시된 사항 외의 일을 하는 데에 부담을 느꼈고, 재단 직원들은 기존 방식을 바꾸는 데에 거부감과 함께, 자원봉사자를 효율적으로 운용할 필요성도 못 느꼈던 것 같습니다. 그러나 혼자서 적재된 물품 전체를 창고에서 꺼내고, 다시금 체계적으로 정리하는 데에는 혼자 힘으론 역부족이었고, 다른 구성원들 전체의 도움이 필수적이었습니다. 이들을 설득하기 위하여 </a:t>
            </a:r>
            <a:r>
              <a:rPr u="sng" b="1" sz="1200">
                <a:solidFill>
                  <a:srgbClr val="000000"/>
                </a:solidFill>
                <a:latin typeface="맑은 고딕"/>
              </a:rPr>
              <a:t>(2)각 구성원들의 편익을 분석하고 설명하였습니다. 우선 봉사자들에게는 물품 체계를 갖춰서</a:t>
            </a:r>
            <a:r>
              <a:rPr sz="1200">
                <a:solidFill>
                  <a:srgbClr val="000000"/>
                </a:solidFill>
                <a:latin typeface="맑은 고딕"/>
              </a:rPr>
              <a:t> 업무 효율을 높이면 휴식시간이 늘고 마무리 발송 작업 및 재고 파악 시간을 감소시켜 종료시간을 앞당길 수 있다는 점을 강조하였습니다. 재단 측에는 체계를 갖추면 업무 지시의 간편화와 업무의 효율화로 인해 직원 및 봉사자 부담 경감을 강조했습니다. 또한 기존 봉사자들이 활동을 종료하거나, 새로운 봉사자가 들어왔을 때의 업무 인수인계 시간을 줄일 수 있다는 이점도 전달하였습니다. 결국 구성원들을 설득하여 해당 작업을 시행할 수 있었습니다. 모든 물품을 품목, 색상, 사이즈 별로 새로 정리하여 라벨링을 하였으며, 제과와 같은 식품류의 경우에는 선입선출 체계를 지키도록 하였습니다. 그 결과로 식품의 경우 그동안 자주 있었던 유통기한 임박의 의한 폐기가 더 이상 발생하지 않게 되었고, 마무리 작업의 경우 평균 30분정도 걸리던 시간을 15분가량으로 약 50% 단축할 수 있게 되었습니다. 이와 같이 </a:t>
            </a:r>
            <a:r>
              <a:rPr u="sng" b="1" sz="1200">
                <a:solidFill>
                  <a:srgbClr val="000000"/>
                </a:solidFill>
                <a:latin typeface="맑은 고딕"/>
              </a:rPr>
              <a:t>(3)한국마사회에서도 의사소통 능력을 활용하여 조직의 환경과 방향성을 긍정적으로 개선할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복지재단에서 창고 재고 적치 체계를 개선할 때, 처음 상황이 얼마나 심각했는지 구체적인 사례를 들어 설명해 주시고, 이 중 가장 어려웠던 사람들의 반응은 무엇이었습니까?</a:t>
            </a:r>
            <a:br/>
            <a:r>
              <a:t>(2) 봉사자와 재단 측을 설득하기 위해 각 구성원들의 편익을 분석하고 설명하는 과정에서 가장 중요하게 고려한 요소는 무엇이었는지, 그것이 성공에 어떤 기여를 했다고 보시나요?</a:t>
            </a:r>
            <a:br/>
            <a:r>
              <a:t>(3) 한국마사회에서 조직의 환경과 방향성을 개선할 때, 복지재단 경험을 적극적으로 활용할 계획이라고 했습니다. 어떤 부분에서 그 경험이 특히 유용할 것이라고 생각하십니까?</a:t>
            </a: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[재무 전문가로서 마사회의 비전을 달성하는 든든한 파트너가 되겠습니다.]한국마사회는 글로벌 TOP5 말산업 선도기업으로의 도약을 준비하고 있습니다. 효율적인 자금 관리와 재무 안정성 강화를 통해 마사회의 비전 실현과 지속 가능한 성과 창출에 기여하겠습니다. 단기적으로는, 신입사원으로서 재경 직무의 예산 편성 및 자금 관리 프로세스를 면밀히 파악하여 업무에 적응하겠습니다. 이 과정에서 사내 교육 프로그램과 스터디를 적극 활용하겠습니다. </a:t>
            </a:r>
            <a:r>
              <a:rPr u="sng" b="1" sz="1200">
                <a:solidFill>
                  <a:srgbClr val="000000"/>
                </a:solidFill>
                <a:latin typeface="맑은 고딕"/>
              </a:rPr>
              <a:t>(1)중장기적으로는, 마사회의 재무적 유동성과 안정성, 수익성과 성장성 측면을 종합적으로 고려해 재무정책을 수립하고, 개선방안을 마련하는 재무 전문가로 성장하겠습니다.</a:t>
            </a:r>
            <a:r>
              <a:rPr sz="1200">
                <a:solidFill>
                  <a:srgbClr val="000000"/>
                </a:solidFill>
                <a:latin typeface="맑은 고딕"/>
              </a:rPr>
              <a:t>[실무 역량과 협업 경험을 통한 재무 가치 창출.]저는 재무금융을 전공하며 우수한 성적으로 학업을 마쳤고, 전산회계1급, 전산세무2급, FAT1급, TAT2급, 재경관리사 등 다양한 회계 실무 자격증을 취득했습니다. 이를 통해 대학에서 배운 이론을 실무에 적용할 수 있는 역량을 탄탄히 다졌습니다. </a:t>
            </a:r>
            <a:r>
              <a:rPr u="sng" b="1" sz="1200">
                <a:solidFill>
                  <a:srgbClr val="000000"/>
                </a:solidFill>
                <a:latin typeface="맑은 고딕"/>
              </a:rPr>
              <a:t>(2)또한 실제 기업의 재무제표를 분석하고, 이를 통해 기업의 재무 상태와 성과를 파악하는 능력을 길렀습니다. 이러한 분석 경험을 바탕으로, 입사 후 기업의 재무제표를 깊이 있게 분석하고, 재무 안정성과 수익성을 높이는 데 기여하겠습니다.</a:t>
            </a:r>
            <a:r>
              <a:rPr sz="1200">
                <a:solidFill>
                  <a:srgbClr val="000000"/>
                </a:solidFill>
                <a:latin typeface="맑은 고딕"/>
              </a:rPr>
              <a:t>또, 저는 지난 직장에서 열차 조성 업무를 담당하며 여러 직렬 간의 원활한 협업을 통해 문제를 해결했습니다. 선로 상황에 따른 열차 출발시간 조정과 그로 인한 운전직 직원들의 휴식시간 조정 문제 등 각 부서의 우선순위가 충돌할 때마다, 다양한 입장을 경청하고 이해관계를 조정하며 합리적인 해결책을 이끌어냈습니다. 이 과정에서 상대를 설득하고 교섭하는 능력뿐만 아니라, 신뢰를 바탕으로 한 소통의 중요성을 체감했습니다. 재경 직무에서도 예산 편성이나 재무 보고 시 타 부서와의 협업이 필수적이라고 알고 있습니다. </a:t>
            </a:r>
            <a:r>
              <a:rPr u="sng" b="1" sz="1200">
                <a:solidFill>
                  <a:srgbClr val="000000"/>
                </a:solidFill>
                <a:latin typeface="맑은 고딕"/>
              </a:rPr>
              <a:t>(3)저는 이러한 협업 경험을 바탕으로 입사 후에도 타 부서와의 긴밀한 소통과 설득을 통해 조직 전체에 이익이 되는 의사결정을 이끌어내겠습니다.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재무 전문가로 성장하기 위해 마사회에서 이루고자 하는 재무적 유동성과 안정성을 고려한 구체적 목표가 있다면 설명해 주시겠습니까?</a:t>
            </a:r>
            <a:br/>
            <a:r>
              <a:t>(2) 열차 조성 업무를 통해 배운 타 부서와의 협업 경험을 재경 직무에 어떻게 구체적으로 적용할 계획인가요?</a:t>
            </a:r>
            <a:br/>
            <a:r>
              <a:t>(3) 직무상 예산 편성과 관련해서 지금까지의 경험에서 어려움이었던 부분은 무엇이었고, 그것을 어떻게 극복했습니까?</a:t>
            </a: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[시각자료를 활용하여 달성한 소통 개선과 업무 효율화.] </a:t>
            </a:r>
            <a:r>
              <a:rPr u="sng" b="1" sz="1200">
                <a:solidFill>
                  <a:srgbClr val="000000"/>
                </a:solidFill>
                <a:latin typeface="맑은 고딕"/>
              </a:rPr>
              <a:t>(1)대학 시절, 키즈카페에서 아르바이트를 하며 아이들에게 장난감 만드는 방법을 설명하는 업무를 맡았습니다. 처음에는 아이들 한 명 한 명에게 말로만 설명하다 보니 아이들이 이해하지 못하거나 반복 설명이 필요해 시간이 많이 소요되었습니다. 이 과정에서 효율적으로 소통하지 못해 어려움을 겪었습니다.</a:t>
            </a:r>
            <a:r>
              <a:rPr sz="1200">
                <a:solidFill>
                  <a:srgbClr val="000000"/>
                </a:solidFill>
                <a:latin typeface="맑은 고딕"/>
              </a:rPr>
              <a:t> 이를 해결하기 위해 저는 장난감 만드는 과정을 사진으로 기록하고, 이를 시각자료로 활용해 직접 가이드북을 제작했습니다. 각 테이블에 가이드북을 비치하니 아이들이 스스로 참고해 장난감을 만들 수 있었고, 질문이 있을 때만 추가 설명을 하면 되었기에 시간이 크게 절약되었습니다. 또한, 시각자료 덕분에 아이들의 이해도가 높아져 불필요한 반복 설명을 줄일 수 있었습니다. 이와 유사하게, 커피숍에서 근무할 때도 시각자료를 활용해 동료의 업무 수행 능력을 향상시킨 경험이 있습니다. 퇴사 전, 제 자리를 대신할 신규 직원에게 매장 마감 업무를 인수인계해야 했습니다. 그러나 마감 절차가 복잡해 신규 직원이 일부 절차를 자주 놓쳤습니다. </a:t>
            </a:r>
            <a:r>
              <a:rPr u="sng" b="1" sz="1200">
                <a:solidFill>
                  <a:srgbClr val="000000"/>
                </a:solidFill>
                <a:latin typeface="맑은 고딕"/>
              </a:rPr>
              <a:t>(2)이를 해결하기 위해 저는 마감 절차를 기록한 체크리스트를 직접 제작해 제공했습니다. 체크리스트에는 커피 머신 청소, 화장실 점검, 포스기 마감 등 세부 업무가 순서대로 작성되어 있었고, 신규 직원이 이를 참고해 하나씩 처리할 수 있도록 했습니다. 그 결과, 신규 직원은 업무를 빠르게 익히고 실수 없이 마감 업무를 수행할 수 있었습니다.</a:t>
            </a:r>
            <a:r>
              <a:rPr sz="1200">
                <a:solidFill>
                  <a:srgbClr val="000000"/>
                </a:solidFill>
                <a:latin typeface="맑은 고딕"/>
              </a:rPr>
              <a:t> 이 경험들을 통해 시각자료가 소통의 정확성과 효율성을 크게 높인다는 것을 깨달았습니다. </a:t>
            </a:r>
            <a:r>
              <a:rPr u="sng" b="1" sz="1200">
                <a:solidFill>
                  <a:srgbClr val="000000"/>
                </a:solidFill>
                <a:latin typeface="맑은 고딕"/>
              </a:rPr>
              <a:t>(3)입사 후에도 복잡한 재무 정보를 타 부서와 공유할 때, 인포그래픽이나 도표 형태로 시각화해 쉽게 이해시키고 원활한 협업을 이끌어내겠습니다.</a:t>
            </a:r>
            <a:r>
              <a:rPr sz="1200">
                <a:solidFill>
                  <a:srgbClr val="000000"/>
                </a:solidFill>
                <a:latin typeface="맑은 고딕"/>
              </a:rPr>
              <a:t> 이를 통해, 부서 간의 신속한 의사 결정을 지원하고, 조직의 성과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키즈카페에서 시각자료를 활용했을 때 고객인 아이들이 어떤 구체적 피드백을 주었나요?</a:t>
            </a:r>
            <a:br/>
            <a:r>
              <a:t>(2) 시각자료를 활용한 경험이 커피숍 인수인계에서 어떻게 긍정적인 영향을 미쳤나요?</a:t>
            </a:r>
            <a:br/>
            <a:r>
              <a:t>(3) 향후 재무 정보를 공유할 때 시각 자료 외에 다른 방법으로 협업을 개선할 계획이 있으십니까?</a:t>
            </a: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'국민의 깨끗한 힐링을 책임지는 한국마사회' 저의 입사 후 궁극적인 목표는 국민이 건전하게 즐길 수 있는 힐링 말 산업 기업으로서의 성장에 기여하는 일원이 되는 것입니다.한국마사회는 매년 4월부터 늘 대상경주가 많았는데 그만큼 국내에서도 해외에서도 말산업 선진국으로써의 입지를 다잡기 위한 노력이라고 생각되었습니다.경마지원직으로 근무하면서 크게 느꼈던 점은 한국마사회가 불법 경마 예방을 위하여 큰 노력을 하고 있다는 점이었습니다.무조건 사행성 기업이라는 인식을 가지고 있는 국민이 아직도 많고 저 또한 경험해 보기 전까지는 그러한 인식을 가지고 있었습니다.팬데믹 이후 영업장 폐쇄로 인해 매출액이 급감하여 큰 타격을 입었지만, 매출액 증대와 과몰입 예방이라는 두 마리 토끼를 잡기 위해 수많은 노력을 해온 것을 두 눈으로 보았습니다.결과적으로 </a:t>
            </a:r>
            <a:r>
              <a:rPr u="sng" b="1" sz="1200">
                <a:solidFill>
                  <a:srgbClr val="000000"/>
                </a:solidFill>
                <a:latin typeface="맑은 고딕"/>
              </a:rPr>
              <a:t>(1)비상 경영을 통해 재작년 3년 만에 흑자전환을 할 수 있었습니다.</a:t>
            </a:r>
            <a:r>
              <a:rPr sz="1200">
                <a:solidFill>
                  <a:srgbClr val="000000"/>
                </a:solidFill>
                <a:latin typeface="맑은 고딕"/>
              </a:rPr>
              <a:t>재개장 전 상황을 정확하게 알지 못함에도 불구하고 다시 뛰는 한국마사회가 되기 위해 많은 노력을 하고 있음을 느낄 수 있었습니다.</a:t>
            </a:r>
            <a:r>
              <a:rPr u="sng" b="1" sz="1200">
                <a:solidFill>
                  <a:srgbClr val="000000"/>
                </a:solidFill>
                <a:latin typeface="맑은 고딕"/>
              </a:rPr>
              <a:t>(2)본장에서 경마지원직을 하며 한국마사회의 이해도를 높일 수 있었고 다양한 경험을 통해 고객과 소통하는 법을 배울 수 있었습니다.</a:t>
            </a:r>
            <a:r>
              <a:rPr sz="1200">
                <a:solidFill>
                  <a:srgbClr val="000000"/>
                </a:solidFill>
                <a:latin typeface="맑은 고딕"/>
              </a:rPr>
              <a:t>재경직으로서 정확한 업무 처리 능력은 물론, 경마장 이용 고객에 대한 서비스 정신도 중요하다고 생각합니다.단순히 숫자나 데이터를 관리하는 것에 그치지 않고 고객과의 신뢰를 구축하는 데 중요한 역할을 하기 때문입니다.</a:t>
            </a:r>
            <a:r>
              <a:rPr u="sng" b="1" sz="1200">
                <a:solidFill>
                  <a:srgbClr val="000000"/>
                </a:solidFill>
                <a:latin typeface="맑은 고딕"/>
              </a:rPr>
              <a:t>(3)고객이 신뢰할 수 있는 투명한 재무 관리와 함께 친절하고 원활한 고객 서비스를 제공하는 것이 한국마사회의 명성을 높이고 지속 가능한 관계를 유지하는 데 중요한 요소라고 생각하기 때문입니다.</a:t>
            </a:r>
            <a:r>
              <a:rPr sz="1200">
                <a:solidFill>
                  <a:srgbClr val="000000"/>
                </a:solidFill>
                <a:latin typeface="맑은 고딕"/>
              </a:rPr>
              <a:t>이러한 경험을 통해 말 산업의 발전을 위한 공기업의 일원으로서 전 모든 국민이 클린하게 힐링할 수 있는 청렴한 기업이라는 이미지 제고에 힘써 고객감동경영대상을 수상하는데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한국마사회가 팬데믹 동안 비상 경영을 통해 흑자 전환을 이룬 과정에서 지원자가 직접 체험하거나 관찰한 가장 인상적인 전략이나 조치가 무엇이었고, 그로부터 어떤 교훈을 얻었는지 설명해 주세요.</a:t>
            </a:r>
            <a:br/>
            <a:r>
              <a:t>(2) 지원자는 경마지원직으로 근무하면서 고객과의 소통 방법을 배웠다고 했는데, 그러한 경험을 통해 구체적으로 어떤 문제를 효과적으로 해결한 사례가 있었는지 설명해 주실 수 있습니까?</a:t>
            </a:r>
            <a:br/>
            <a:r>
              <a:t>(3) 지원자는 재경직으로서 고객 신뢰 구축과 투명한 재무 관리의 중요성을 언급했는데, 그러한 가치가 실제로 어떻게 발휘될 수 있을지 상상해 보고 구체적인 예를 들어 설명해 주세요.</a:t>
            </a: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'이미지와 매출이라는 두 마리 토끼를 잡기 위한 협력' 서로의 이해관계 불일치로 인해 소통이나 협력에 어려움을 겪었던 적이 있습니다.외부에 드러날 가능성이 작다고 판단된 부패로 인한 손실을 대가로, 단기적으로 낼 수 있는 이익에 눈먼 상황이 개인 간이나 조직 내 갈등을 야기할 수 있다고 느꼈습니다.제과점에서 일하던 당시, 완제품을 폐기하는 일이 잦아지고 매출이 떨어지자, 점포 매출에 관해 점주를 대신해 매장 관리를 총괄하던 매니저가 포장지에 표시된 유통기한을 지우거나 유통기한이 따로 표시되지 않는 현장 제조 상품을 수선해서 판매하기 시작했습니다.</a:t>
            </a:r>
            <a:r>
              <a:rPr u="sng" b="1" sz="1200">
                <a:solidFill>
                  <a:srgbClr val="000000"/>
                </a:solidFill>
                <a:latin typeface="맑은 고딕"/>
              </a:rPr>
              <a:t>(1)요즘 현명한 소비에 관한 관심 증대로 유통기한을 확인하시는 고객이 많아졌고 만약 소비자나 미스터리 쇼퍼가 이러한 점을 발견하게 된다면 최대 15일 정도의 영업정지 처분을 받게 될 것이기에 매니저와의 소통이 필요했습니다.</a:t>
            </a:r>
            <a:r>
              <a:rPr sz="1200">
                <a:solidFill>
                  <a:srgbClr val="000000"/>
                </a:solidFill>
                <a:latin typeface="맑은 고딕"/>
              </a:rPr>
              <a:t>이 상황에 대해 충분히 고민할 수 있는 방안이었던 것을 이해하고 있다는 점을 표현하되, 당장 닥친 손해를 무마하고자 내린 결정은 그보다 더 큰 금전적 손실은 물론이고 점포 이미지, 크게는 그 제과점 상표의 이미지를 훼손시킬 수 있기에 장기적인 관점에서는 손실이 더 클 수 있는 문제라는 점을 알렸습니다.</a:t>
            </a:r>
            <a:r>
              <a:rPr u="sng" b="1" sz="1200">
                <a:solidFill>
                  <a:srgbClr val="000000"/>
                </a:solidFill>
                <a:latin typeface="맑은 고딕"/>
              </a:rPr>
              <a:t>(2)그래서 근본적으로 매출 분석을 통해 불필요한 제조와 주문을 줄이고 그럼에도 불구하고 미판매되는 부분은 타임세일을 통해 판매하는 방안과 원재료 추가 주문이 발생하지 않고 재고가 생기지 않는 시즌 메뉴를 개발하는 방향을 제시하였었습니다.</a:t>
            </a:r>
            <a:r>
              <a:rPr sz="1200">
                <a:solidFill>
                  <a:srgbClr val="000000"/>
                </a:solidFill>
                <a:latin typeface="맑은 고딕"/>
              </a:rPr>
              <a:t>결과적으로 타임세일을 통해 재고도 줄이고 다른 지점에서는 판매하지 않는 시즌 메뉴로 인해 고객들의 반응도 좋아서 이미지 향상과 매출에 도움이 되어 인정받게 되었습니다.</a:t>
            </a:r>
            <a:r>
              <a:rPr u="sng" b="1" sz="1200">
                <a:solidFill>
                  <a:srgbClr val="000000"/>
                </a:solidFill>
                <a:latin typeface="맑은 고딕"/>
              </a:rPr>
              <a:t>(3)그래서 앞으로 한국마사회에 근무하며 이러한 갈등 상황이 발생하게 된다면 경험을 바탕으로 정의와 청렴을 주장만 하는 것이 아닌 공감을 바탕으로, 근본적으로 매출과 이미지를 다 잡을 수 있는 구체적인 방안도 마련하여 협력할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제과점에서 부패로 인한 손실과 관련하여 매니저와의 소통을 통해 문제를 해결했다고 했습니다. 당시 매니저의 입장에서 그 결정을 내린 이유를 어떻게 이해하고, 그에 따른 대안을 제시했는지 자세히 말씀해 주세요.</a:t>
            </a:r>
            <a:br/>
            <a:r>
              <a:t>(2) 시즌 메뉴 개발과 타임세일 등의 대안을 통해 매출 증가를 이뤄냈다고 했습니다. 다른 업종에서도 이러한 전략이 적용될 가능성이 있다고 생각하십니까? 그렇다면 어떻게 구체화할 수 있을까요?</a:t>
            </a:r>
            <a:br/>
            <a:r>
              <a:t>(3) 아직 발생하지 않은 갈등 상황에 대해 경험을 바탕으로 정의와 청렴을 주장하면서도 공감을 바탕으로 협력할 수 있는 방안을 마련한다는 계획을 세웠습니다. 실제 유사한 상황에서 이러한 가치가 어떻게 적용되는지를 상상하여 설명해 주세요.</a:t>
            </a: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3E-01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크게 두 가지 목표를 세워 한국마사회의 일원이 되고자 노력하겠습니다. 첫 번째로는, 말 수의사로서 환축을 진단하고 치료하는데 고도의 전문성을 가진 직원이 되는 것입니다. </a:t>
            </a:r>
            <a:r>
              <a:rPr u="sng" b="1" sz="1200">
                <a:solidFill>
                  <a:srgbClr val="000000"/>
                </a:solidFill>
                <a:latin typeface="맑은 고딕"/>
              </a:rPr>
              <a:t>(1)다년간 소동물 임상수의사로 근무하며, 외과, 내과, 응급의학과 등 다양한 케이스의 아픈 동물들의 진료를 수행 하였습니다.</a:t>
            </a:r>
            <a:r>
              <a:rPr sz="1200">
                <a:solidFill>
                  <a:srgbClr val="000000"/>
                </a:solidFill>
                <a:latin typeface="맑은 고딕"/>
              </a:rPr>
              <a:t> 이 과정에서 초음파 및 엑스레이, 수술도구 등 다양한 장비 및 수많은 약물을 다루어 보았으며, 꼼꼼하고 세심한 검사를 통해 많은 환축을 치료한 경험이 있습니다. 또한 적극적인 의사소통을 통해 다수의 보호자들에게 좋은 평가를 받으며 깊은 유대관계를 형성하였습니다. 이처럼 제가 임상수의사로 근무하며 익혀온 다양한 수의학적 지식 및 경험, 타인과의 소통 및 공감능력을 바탕으로 최고의 전문성을 가진 말 수의사가 되기 위해 끊임없이 공부하며 노력할 것입니다. 두 번째로는, 한국마사회라는 공공기관의 일원으로서, 전문적인 행정 능력을 가진 직원이 되는 것입니다. 이전에 수십 개의 지방사무소를 가지고 있는 회사의 본사에 근무하면서, 군부대에 납품하는 축산물의 위생 및 안전, 규격을 담당하는 실무자로 일해 본 경험이 있습니다. 그 곳에서 수십 건의 관련 공문을 작성해 본 경험이 있으며, 일선 군부대와 지방 사무소의 갈등을 중재하는 역할도 경험해 보았습니다. 또한 군부대에 납품하는 축산물의 규격을 규정한 구매요구서의 개정을 담당하며, 육군 군수사령부 등 관련 기관에서 주관하는 </a:t>
            </a:r>
            <a:r>
              <a:rPr u="sng" b="1" sz="1200">
                <a:solidFill>
                  <a:srgbClr val="000000"/>
                </a:solidFill>
                <a:latin typeface="맑은 고딕"/>
              </a:rPr>
              <a:t>(2)각종 회의에 참석하여 일선 군부대 및 지방사무소의 다양한 의견을 수렴 및 전달함으로써 양측이 원활하게 소통할 수 있게 하는 역할도 담당하였습니다.</a:t>
            </a:r>
            <a:r>
              <a:rPr sz="1200">
                <a:solidFill>
                  <a:srgbClr val="000000"/>
                </a:solidFill>
                <a:latin typeface="맑은 고딕"/>
              </a:rPr>
              <a:t> 또한 지역사무소 실무자들 대상의 워크샵을 계획하고 다수의 교육을 진행한 경험도 가지고 있습니다. </a:t>
            </a:r>
            <a:r>
              <a:rPr u="sng" b="1" sz="1200">
                <a:solidFill>
                  <a:srgbClr val="000000"/>
                </a:solidFill>
                <a:latin typeface="맑은 고딕"/>
              </a:rPr>
              <a:t>(3)임상수의사로서 진료경험 뿐만 아니라 위와 같은 행정업무 경험을 바탕으로 추후 어떤 업무를 담당하더라도 최고의 전문성을 가진 말 수의사는 물론, 뛰어난 행정 능력을</a:t>
            </a:r>
            <a:r>
              <a:rPr sz="1200">
                <a:solidFill>
                  <a:srgbClr val="000000"/>
                </a:solidFill>
                <a:latin typeface="맑은 고딕"/>
              </a:rPr>
              <a:t> 가진 한국마사회의 직원으로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다양한 동물 진료 경험을 통해 얻은 교훈 중 가장 예상치 못했던 점은 무엇이었으며, 그것이 지원자의 직무 수행에 어떤 영향을 미쳤나요?</a:t>
            </a:r>
            <a:br/>
            <a:r>
              <a:t>(2) 지원자가 공공기관에 대한 업무 경험을 바탕으로 더 발전시키고 싶은 행정 능력이 있다면 무엇인지, 그리고 이를 어떤 방식으로 채용 후 구체적으로 적용할 계획인가요?</a:t>
            </a:r>
            <a:br/>
            <a:r>
              <a:t>(3) 한국마사회의 일원으로서 말 수의사와 행정가의 역할을 동시에 수행할 때 발생할 수 있는 잠재적인 갈등 상황에 대해, 어떻게 대처할 것인지 설명해주실 수 있나요?</a:t>
            </a: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3E-01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전국적인 지역 사무소를 가진 회사의 본사에서 축산물 위생안전 담당자로 근무하였습니다. 근무 당시 농림부, 식약처 등 정부기관의 지침 등 위생안전 관련 공문, 본사 지시사항 및 타 사무소 사고 사례 전파 등 지역 사무소의 수십 명의 담당자에게 전달사항을 전파하는 업무를 하였습니다. 업무 특성상 공문은 정해진 형식에 맞게 작성을 해야 하고, 부서장 등의 결재를 받아 문서를 전달해야 했기 때문에 작성 및 전파에 시간이 걸리며, 중요하지만 간단한 사항은 공문 등으로 작성하여 전달하기 비효율적인 부분이 있었습니다. 또한 주로 현장에서 근무하는 지역 담당자들의 특성상, 사무실에서 공문을 따로 확인하지 않으면 전달이 잘 되지 않는다는 문제가 있었습니다. 따라서, 저는 </a:t>
            </a:r>
            <a:r>
              <a:rPr u="sng" b="1" sz="1200">
                <a:solidFill>
                  <a:srgbClr val="000000"/>
                </a:solidFill>
                <a:latin typeface="맑은 고딕"/>
              </a:rPr>
              <a:t>(1)조금 더 원활한 소통 창구를 마련할 필요성을 느꼈고, 상급자에게 이러한 부분을 설명하여 카카오톡 단체 채팅방을 개설하였으며,</a:t>
            </a:r>
            <a:r>
              <a:rPr sz="1200">
                <a:solidFill>
                  <a:srgbClr val="000000"/>
                </a:solidFill>
                <a:latin typeface="맑은 고딕"/>
              </a:rPr>
              <a:t> 지역 사무소 담당자들 및 저희 팀원들이 참여할 수 있게 안내하였습니다. 이러한 새로운 소통창구의 개설로 인해 간단한 전달사항 등은 훨씬 효율적이고 빠르게 전파할 수 있게 되었으며, 중요한 공문의 경우도 해당 채팅방을 통해 한번 더 전파함에 따라 사무실에서 공문을 잘 확인하지 않는 담당자들도 모두 중요 사항을 숙지할 수 있게 되었습니다. 이러한 조치로 인하여 저 뿐만 아니라 다른 팀원들도 지역 담당자들과의 의사소통을 훨씬 원활하게 할 수 있게 되었으며, </a:t>
            </a:r>
            <a:r>
              <a:rPr u="sng" b="1" sz="1200">
                <a:solidFill>
                  <a:srgbClr val="000000"/>
                </a:solidFill>
                <a:latin typeface="맑은 고딕"/>
              </a:rPr>
              <a:t>(2)전년도와 비교하여 식품안전관련 사고사례도 감소할 수 있었고, 그동안 단절되어 있던 지역 담당자들 간에도 소통의 창구가 마련되어 전반적인 업무의 효율 등이 상승할 수 있었습니다.</a:t>
            </a:r>
            <a:r>
              <a:rPr sz="1200">
                <a:solidFill>
                  <a:srgbClr val="000000"/>
                </a:solidFill>
                <a:latin typeface="맑은 고딕"/>
              </a:rPr>
              <a:t> 또한 새로 업무를 맡은 지역 담당자도 업무에 적응하는데 크게 도움을 받을 수 있게 되었습니다. 이러한 경험을 통해 소통의 중요성을 다시 한번 깨닫게 되었고, 일정 범위 안에서는 </a:t>
            </a:r>
            <a:r>
              <a:rPr u="sng" b="1" sz="1200">
                <a:solidFill>
                  <a:srgbClr val="000000"/>
                </a:solidFill>
                <a:latin typeface="맑은 고딕"/>
              </a:rPr>
              <a:t>(3)기존의 방식과는 다른 작은 변화가 큰 효과를 가지고 올 수 있다는 것을 배울 수 있었습니다.</a:t>
            </a:r>
            <a:r>
              <a:rPr sz="1200">
                <a:solidFill>
                  <a:srgbClr val="000000"/>
                </a:solidFill>
                <a:latin typeface="맑은 고딕"/>
              </a:rPr>
              <a:t> 제가 개설한 단체 채팅방은 현재도 운영되어 유용한 역할을 하고 있는 것으로 알고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과거 담당자로서의 역할 수행 중 소통 문제를 해결하기 위해 새로운 채팅방을 개설하였는데, 만약 이 채팅방이 예상만큼 효과적이지 않았다면 어떤 다른 해결책을 고려해 볼 수 있었을까요?</a:t>
            </a:r>
            <a:br/>
            <a:r>
              <a:t>(2) 식품안전관련 사고사례가 감소하는 데 기여했던 구체적인 행동이나 결정이 있었다면 무엇이었고, 그때와 같은 상황이 다시 발생한다면 지원자는 추가적으로 어떤 조치를 취할 수 있을까요?</a:t>
            </a:r>
            <a:br/>
            <a:r>
              <a:t>(3) 지원자가 경험한 '작은 변화가 큰 효과를 가져온' 사례를 다른 업무 환경에서 적용할 수 있다면 어떤 상황에서 어떤 방식으로 적용할 수 있을 것이라고 생각하십니까?</a:t>
            </a: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3E-02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크게 두 가지의 목표를 가지고 있습니다. </a:t>
            </a:r>
            <a:r>
              <a:rPr u="sng" b="1" sz="1200">
                <a:solidFill>
                  <a:srgbClr val="000000"/>
                </a:solidFill>
                <a:latin typeface="맑은 고딕"/>
              </a:rPr>
              <a:t>(1)첫 번째는 직무와 연관된 다양한 사람들과 좋은 관계를 유지하고 소통 능력을 갖추는 것입니다.</a:t>
            </a:r>
            <a:r>
              <a:rPr sz="1200">
                <a:solidFill>
                  <a:srgbClr val="000000"/>
                </a:solidFill>
                <a:latin typeface="맑은 고딕"/>
              </a:rPr>
              <a:t> 말의 주변에는 먼저 마주와 기수가 있고, 말을 관리하는 조교사, 조련사, 관리사 등이 있다고 알고 있습니다. </a:t>
            </a:r>
            <a:r>
              <a:rPr u="sng" b="1" sz="1200">
                <a:solidFill>
                  <a:srgbClr val="000000"/>
                </a:solidFill>
                <a:latin typeface="맑은 고딕"/>
              </a:rPr>
              <a:t>(2)말 관계자들과 매끄럽게 소통하여 말의 내원 전 상태가 어땠는지, 어디를 불편해했는지 대화를 통해 말의 정보를 얻고 치료 방법을 결정하는 수의사가 되고 싶습니다.</a:t>
            </a:r>
            <a:r>
              <a:rPr sz="1200">
                <a:solidFill>
                  <a:srgbClr val="000000"/>
                </a:solidFill>
                <a:latin typeface="맑은 고딕"/>
              </a:rPr>
              <a:t> 그리고 함께 근무하는 부서 동료들이나 경마 운영, 경영 지원, 고객 서비스 등 여러 가지 부처 동료들과도 원만한 관계를 유지하고 자주 소통하는 사람이 되고 싶습니다. 저는 본래 대인관계가 원만한 편이고, 직장 생활이나 동물병원 경험을 통해서 조직의 일원으로서 동료들이나, 수의사로서 보호자들과 다양한 소통을 해왔고 이 경험을 바탕으로 원하는 바를 이룰 수 있다고 믿습니다.두 번째는 말 의료, 복지에 대한 전문적인 지식과 경험을 쌓아 2차 진료 기관에 어울리는 수의사가 되는 것입니다. 사내 또는 외부에서 진행하는 다양한 교육 기회에 적극적으로 참가하고 말 의학이나 복지에 관한 책이나 문헌도 따로 공부하고 싶습니다. 예를 들어 마사회 관할 동물병원은 상위 진료 기관이기 때문에 응급 산통 수술과 같은 응급 상황이 발생할 수 있다고 들었습니다. </a:t>
            </a:r>
            <a:r>
              <a:rPr u="sng" b="1" sz="1200">
                <a:solidFill>
                  <a:srgbClr val="000000"/>
                </a:solidFill>
                <a:latin typeface="맑은 고딕"/>
              </a:rPr>
              <a:t>(3)응급 상황에서는 환축 바이탈에서 고려해야 할 요소가 많기 때문에 필요한 응급 약물을 미리 준비해 두고 어떠한 상황에서도 침착하게 대처할 수 있는 준비가 되어 있어야 합니다.</a:t>
            </a:r>
            <a:r>
              <a:rPr sz="1200">
                <a:solidFill>
                  <a:srgbClr val="000000"/>
                </a:solidFill>
                <a:latin typeface="맑은 고딕"/>
              </a:rPr>
              <a:t> 저는 중환자 위주로 오는 2차 동물 병원에서 근무를 하면서 응급 환자들에 대한 대처나 수술 및 CT,MRI 촬영에서 마취 및 모니터링 상황을 많이 경험해 봤습니다. 그렇기 때문에 말 의학에 필요한 공부를 보완한다면 어렵지 않게 제 역량을 발휘할 수 있을 것으로 기대합니다.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대인관계를 유지하면서 생길 수 있는 신뢰 문제나 오해를 어떻게 해결할 계획입니까?</a:t>
            </a:r>
            <a:br/>
            <a:r>
              <a:t>(2) 말의 내원 전 상태를 직관적으로 이해하는 것이 중요한데, 경험상 그것이 도전적이었던 사례가 있었다면 설명해 주시겠습니까?</a:t>
            </a:r>
            <a:br/>
            <a:r>
              <a:t>(3) 응급 산통 수술과 같은 위급 상황에서 지원자가 침착함을 유지하기 위해 어떤 방법을 사용했는지 설명해주실 수 있나요?</a:t>
            </a: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3E-02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(1)동물 병원에서 근무하면서 타인과 소통할 일도 어려움을 겪는 상황도 많이 있었습니다. 상대는 크게 원장, 보호자, 간호사 이렇게 세 가지 그룹으로 분류할 수가 있었습니다.</a:t>
            </a:r>
            <a:r>
              <a:rPr sz="1200">
                <a:solidFill>
                  <a:srgbClr val="000000"/>
                </a:solidFill>
                <a:latin typeface="맑은 고딕"/>
              </a:rPr>
              <a:t> 세 그룹과 돌아가면서 갈등 상황이 발생했습니다. </a:t>
            </a:r>
            <a:r>
              <a:rPr u="sng" b="1" sz="1200">
                <a:solidFill>
                  <a:srgbClr val="000000"/>
                </a:solidFill>
                <a:latin typeface="맑은 고딕"/>
              </a:rPr>
              <a:t>(2)저는 반복되는 갈등 상황을 해결하기 위해 각자의 목적과 입장을 이해하기 위해 노력했습니다. 원장의 경우 본인의 동물 병원에 대한 애착이나 걱정이 클 수밖에 없는 부분을 이해해야 한다고 생각했습니다.</a:t>
            </a:r>
            <a:r>
              <a:rPr sz="1200">
                <a:solidFill>
                  <a:srgbClr val="000000"/>
                </a:solidFill>
                <a:latin typeface="맑은 고딕"/>
              </a:rPr>
              <a:t> 그렇기 때문에 갈등 상황을 개인적인 갈등으로 이해하기보다는 제 병원이라고 생각하고 필요한 일을 해내면서 갈등을 해결할 수 있는 경우가 많았습니다. 그리고 보호자의 경우 반려 동물에 대한 애정이 가족 같은 경우가 많았습니다. 그렇기 때문에 수의사로서 허점을 보이거나 실수를 하지 않도록 주의하였습니다. 보호자의 입장이 되어 동물의 상황을 이해하고 주증을 해결하기 위해 함께 고민했습니다. 그럼으로써 재진을 오는 환자들도 많아지고 특별히 저를 찾는 보호자들도 나타났습니다. </a:t>
            </a:r>
            <a:r>
              <a:rPr u="sng" b="1" sz="1200">
                <a:solidFill>
                  <a:srgbClr val="000000"/>
                </a:solidFill>
                <a:latin typeface="맑은 고딕"/>
              </a:rPr>
              <a:t>(3)간호사들과는 처음 일을 시작할 때 갈등을 겪었습니다. 예를 들어 처음 수술실에 들어가거나 응급 환자를 봤을 때는 오래 근무한 간호사가 소리를 지르거나 수의사에게 명령하기도 했습니다.</a:t>
            </a:r>
            <a:r>
              <a:rPr sz="1200">
                <a:solidFill>
                  <a:srgbClr val="000000"/>
                </a:solidFill>
                <a:latin typeface="맑은 고딕"/>
              </a:rPr>
              <a:t> 처음에는 이런 상황에 스트레스를 받고 오해를 하기도 했습니다. 하지만 시간이 지나고 업무에 익숙해지면서 간호사들도 중환자를 대하는 과정에서 필요한 소통을 한 것임을 이해하게 되었습니다. 그리고 저도 수의사로서 지식이나 판단력을 더 키울 수 있도록 노력했습니다. 병원 내외에서 진행하는 각종 세미나를 듣고 스스로 책도 많이 읽었습니다. 그 결과 저도 수의사로서 많이 발전할 수 있었고 간호사들도 저의 역량을 인정하여 응급 상황에서도 자신 있게 지시를 내릴 수 있게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동물 병원에서 생긴 갈등을 해결하면서 느꼈던 가장 큰 변화나 깨달음은 무엇이었나요?</a:t>
            </a:r>
            <a:br/>
            <a:r>
              <a:t>(2) 다양한 그룹과의 소통에서 생긴 갈등을 해결하기 위해, 지원자가 가장 효과적이었다고 생각하는 소통 방법은 무엇이었나요?</a:t>
            </a:r>
            <a:br/>
            <a:r>
              <a:t>(3) 간호사들과의 갈등에서 지원자가 처음 느꼈던 감정을 극복하기 위한 전략은 무엇이었나요?</a:t>
            </a: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3E-03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산업이 발전하려면 체계적인 말 이력관리 시스템 구축이 필수적이라고 생각합니다. 우리나라 말 사육 농가, 사육두수, 예방백신 접종과 전염병 예찰 현황을 파악하려 했지만 정확한 자료를 얻을 수 없었습니다. 반려동물 등록제를 통해 관리하는 것 처럼 말도 출생부터 사망까지 전 생애 정보를 체계적으로 관리할 필요가 있다고 생각합니다. 저는 마사회에서 운영 중인 말 이력관리 시스템을 발전시키고 보호자 인식 개선에 기여하고 싶습니다.아프리카돼지열병 방역 업무에 참여하면서 가축 이력관리 시스템의 중요성을 경험했습니다. 실제로 농장에서 질병이 발생했을 때, 시스템을 통해 해당 농장이 3개월 이상 점검을 받지 않았고, 방역시설이 미흡한 상태임을 즉시 확인 할 수 있었습니다. 또한 농장을 방문한 차량과 돼지를 출하한 도축장 정보를 분석하여 신속한 역학조사가 가능했고 이를 통해 추가 확산을 방지할 수 있었습니다. 이 경험을 통해 정확한 데이터의 </a:t>
            </a:r>
            <a:r>
              <a:rPr u="sng" b="1" sz="1200">
                <a:solidFill>
                  <a:srgbClr val="000000"/>
                </a:solidFill>
                <a:latin typeface="맑은 고딕"/>
              </a:rPr>
              <a:t>(1)관리가 산업 안정에 필수라는 점을 깨달았습니다.(2)현재 말 등록과 변경 사항 등록은 의무사항이 아니기 때문에 이력관리 시스템이 실효성을 가지려면 마주의 협조가 필수적입니다. 저는 동물병</a:t>
            </a:r>
            <a:r>
              <a:rPr sz="1200">
                <a:solidFill>
                  <a:srgbClr val="000000"/>
                </a:solidFill>
                <a:latin typeface="맑은 고딕"/>
              </a:rPr>
              <a:t>원에서 보호자 상담을 진행하며 반려동물 등록의 중요성을 설득했던 경험이 있습니다. 보호자들은 등록의 필요성을 인식하지 못하거나 번거롭다고 생각하는 경우가 많았습니다. 저는 마이크로칩을 통해 신속히 반려동물 찾을 수 있고, 의료기록 관리의 편리함 등을 설명하고 실제 사례를 들어 설득했습니다. 그 결과 대부분 등록에 동의하였습니다. </a:t>
            </a:r>
            <a:r>
              <a:rPr u="sng" b="1" sz="1200">
                <a:solidFill>
                  <a:srgbClr val="000000"/>
                </a:solidFill>
                <a:latin typeface="맑은 고딕"/>
              </a:rPr>
              <a:t>(3)이를 바탕으로 마주들이 관리 시스템에 참여하도록 유도하는 홍보, 교육 프로그램을 기획하고 싶습니다.</a:t>
            </a:r>
            <a:r>
              <a:rPr sz="1200">
                <a:solidFill>
                  <a:srgbClr val="000000"/>
                </a:solidFill>
                <a:latin typeface="맑은 고딕"/>
              </a:rPr>
              <a:t>입사 후에는 해외의 말 이력 관리 시스템을 바탕으로 국내 실정에 맞는 데이터 관리를 제안하며, 보호자를 대상으로 교육과 홍보를 진행하여 참여율을 높이는 역할을 수행하겠습니다. 이를 통해 말 이력 관리의 사각지대를 줄이고, 더 나아가 경주 퇴역마 복지도 개선하며 국내 말산업의 발전에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국내 실정에 맞는 데이터 관리 시스템을 제안할 때, 예상되는 가장 큰 장애물은 무엇이며 어떻게 해결할 것인지 설명해 주세요.</a:t>
            </a:r>
            <a:br/>
            <a:r>
              <a:t>(2) 체계적인 말 이력관리 시스템 구축 시, 마주들이 협조하지 않는 경우 어떻게 대처하시겠습니까?</a:t>
            </a:r>
            <a:br/>
            <a:r>
              <a:t>(3) 아프리카돼지열병 방역 업무에 참여한 경험을 말 이력관리 시스템의 개선에 어떻게 구체적으로 적용할 계획입니까?</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[경마와 승마가 여가가 되는 일상] </a:t>
            </a:r>
            <a:r>
              <a:rPr u="sng" b="1" sz="1200">
                <a:solidFill>
                  <a:srgbClr val="000000"/>
                </a:solidFill>
                <a:latin typeface="맑은 고딕"/>
              </a:rPr>
              <a:t>(1)한국마사회 입사 후 경마와 승마가 여가가 되는 대한민국을 만들고, 이를 지역사회에 환원하는 데 기여하고 싶습니다.</a:t>
            </a:r>
            <a:r>
              <a:rPr sz="1200">
                <a:solidFill>
                  <a:srgbClr val="000000"/>
                </a:solidFill>
                <a:latin typeface="맑은 고딕"/>
              </a:rPr>
              <a:t> 도박이 아닌 하나의 프로스포츠로서의 경마 인식을 널리 알리고, 귀족 스포츠가 아닌 생활스포츠로서의 승마를 전국민이 즐길 수 있는 환경을 조성하고 싶습니다. 한국마사회 PA로 약 7년 2개월을 근무하며 고객들의 여러 이야기를 듣고, 렛츠런파크의 변화를 보았습니다. 놀라운지 개장부터 마이카드와 전자카드를 거쳐 돌콩과 닉스고까지 다양한 경마 사업들을 직접 지켜본 경험을 바탕으로 국민의 시각에서 효과적인 방향으로 사업을 구상하겠습니다. 또한 한국마사회에 입사하여 신규 경마 고객 유입을 통한 수익 증가 및 지역사회 환원에 힘쓰고 싶습니다. 2030을 위한 ‘놀라운지’, 농민 상생을 위한 ‘바로마켓’, 관광을 결합한 ‘벚꽃축제’ 등 국민과 가까워지기 위한 한국마사회의 노력들을 느꼈고, 한국마사회가 추구하는 경마공원의 미래 모습을 잘 이해하고 있습니다. 이를 바탕으로 </a:t>
            </a:r>
            <a:r>
              <a:rPr u="sng" b="1" sz="1200">
                <a:solidFill>
                  <a:srgbClr val="000000"/>
                </a:solidFill>
                <a:latin typeface="맑은 고딕"/>
              </a:rPr>
              <a:t>(2)경마공원을 보다 건전하고 고객 친화적인 이미지로 만드는 사업들을 구상하고자 합니다.</a:t>
            </a:r>
            <a:r>
              <a:rPr sz="1200">
                <a:solidFill>
                  <a:srgbClr val="000000"/>
                </a:solidFill>
                <a:latin typeface="맑은 고딕"/>
              </a:rPr>
              <a:t> 그리고 정기승마인구 증가를 이뤄내 한국마사회의 비전2037에도 기여하고 싶습니다. 승마가 대중화된다면 말산업 전체가 성장하고, 지역사회 발전에도 기여할 것입니다. 대학시절 승마수업 수강을 통해 승마체험의 순기능을 직접 깨달았습니다. 직접 느낀 말산업 경험을 바탕으로 국민의 시선에서 보다 설득력있는 사업을 만들겠습니다. 한국마사회 입사 후 개인적으로는 해외의 경마장들을 방문해보고, 회사에 존재하는 교육 및 교류 프로그램에 적극 참여하여 보다 장기적으로 말 산업을 바라보는 시각을 기르고 싶습니다. 경마와 말 산업에 대해 끊임없이 공부하고, </a:t>
            </a:r>
            <a:r>
              <a:rPr u="sng" b="1" sz="1200">
                <a:solidFill>
                  <a:srgbClr val="000000"/>
                </a:solidFill>
                <a:latin typeface="맑은 고딕"/>
              </a:rPr>
              <a:t>(3)어떻게 하면 더 많은 국민들이 경마와 마사회에 대한 긍정적인 인식을 가지도록 만들지 고민하는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경마와 승마의 대중화를 위해 어떤 구체적 전략을 생각하고 계신가요? 특히, 사회적 편견을 극복하기 위해 지원자는 어떠한 접근 방식을 취할 것인가요?</a:t>
            </a:r>
            <a:br/>
            <a:r>
              <a:t>(2) 지원자가 마련하고자 하는 '건전하고 고객 친화적인 이미지'의 구체적인 의미와 이를 위한 첫 번째 조치는 무엇인가요?</a:t>
            </a:r>
            <a:br/>
            <a:r>
              <a:t>(3) 해외 경마장을 방문하게 된다면, 특별히 어떤 점에 주목하여 배우고 싶으신가요?</a:t>
            </a:r>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3E-03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담당하는 업무 중 하나는 우리나라 축산업 전반을 정리한 보고서를 작성해 다른 국가에 제출하는 일입니다. 이를 위해 다양한 부서의 협조가 필수적이었으나, 한 부서의 담당자가 변경된 이후 협력이 원활하게 이루어지지 않았습니다. 요청한 자료가 본인 업무가 아니라며 제공을 거부했고, 구체적인 답변을 회피하는 경우가 많아졌습니다. 며칠 동안 실랑이가 이어졌고, 답답한 마음에 퇴근 후에도 잠이 오지도 않았습니다. 하지만 감정적으로 대응하기보다 보고서를 작성할 방법을 찾는 것이 중요하다고 판단했습니다.다음날 출근 해 제가 요청한 자료가 해당 부서의 공식 업무라는 사실을 다시 확인한 후, 담당자와의 대화 방식을 바꾸기로 했습니다. 먼저 전날 감정이 격해졌던 점을 인정하고 진심을 담아 사과한 뒤, 협조가 어려운 이유를 물었습니다. 대화를 통해 알고보니 담당자는 인사 이동으로 인해 업무를 처음 맡게 되어 작성 방법을 정확하게 몰랐으며, 해당 자료가 본인 업무가 맞다는 것을 알고있지만 생소한 업무에 대한 부담과 서로의 감정이 격해진 상황이 맞물려 협조하기를 꺼렸던 것이었습니다.</a:t>
            </a:r>
            <a:r>
              <a:rPr u="sng" b="1" sz="1200">
                <a:solidFill>
                  <a:srgbClr val="000000"/>
                </a:solidFill>
                <a:latin typeface="맑은 고딕"/>
              </a:rPr>
              <a:t>(1)상황을 이해한 후, 해결책을 제시했습니다.</a:t>
            </a:r>
            <a:r>
              <a:rPr sz="1200">
                <a:solidFill>
                  <a:srgbClr val="000000"/>
                </a:solidFill>
                <a:latin typeface="맑은 고딕"/>
              </a:rPr>
              <a:t> 제가 먼저 기존 보고서를 분석해 핵심 내용을 추려 초안을 작성한 뒤, 참고가 될 수 있는 자료를 함께 제공해 검토를 요청하는 방식으로 업무 부담을 줄이기로 했습니다. 이후 담당자는 초안을 기반으로 적극적으로 의견을 주기 시작했고, 보고서를 완성해 제출 할 수 있었습니다.이를 통해 소통 방식에 따라 협력의 결과가 달라질 수 있다는 점을 깨달았습니다. </a:t>
            </a:r>
            <a:r>
              <a:rPr u="sng" b="1" sz="1200">
                <a:solidFill>
                  <a:srgbClr val="000000"/>
                </a:solidFill>
                <a:latin typeface="맑은 고딕"/>
              </a:rPr>
              <a:t>(2)단순히 요청하는 것이 아니라, 상대의 상황을 고려하고 적극적인 지원을 제공했을 때 더 빠르고 효과적인 결과를 얻을 수 있다는 것을 경험했습니다.</a:t>
            </a:r>
            <a:r>
              <a:rPr sz="1200">
                <a:solidFill>
                  <a:srgbClr val="000000"/>
                </a:solidFill>
                <a:latin typeface="맑은 고딕"/>
              </a:rPr>
              <a:t> </a:t>
            </a:r>
            <a:r>
              <a:rPr u="sng" b="1" sz="1200">
                <a:solidFill>
                  <a:srgbClr val="000000"/>
                </a:solidFill>
                <a:latin typeface="맑은 고딕"/>
              </a:rPr>
              <a:t>(3)이후 담당자가 바뀔때마다 먼저 인사를 건내고, 직접 만나 커피를 마시기도 하면서 소통하는 방식을 실천하고 있습니다.</a:t>
            </a:r>
            <a:r>
              <a:rPr sz="1200">
                <a:solidFill>
                  <a:srgbClr val="000000"/>
                </a:solidFill>
                <a:latin typeface="맑은 고딕"/>
              </a:rPr>
              <a:t> 덕분에 업무 진행이 원활해졌고, 속도도 개선되었습니다.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보고서 작성 시 협력 부서의 지원을 이끌어내기 위해 가장 중요한 요소는 무엇이라고 생각합니까?</a:t>
            </a:r>
            <a:br/>
            <a:r>
              <a:t>(2) 당신이 사용한 소통 방식을 통해 구축된 협력관계를 다른 프로젝트에도 어떻게 적용할 수 있습니까?</a:t>
            </a:r>
            <a:br/>
            <a:r>
              <a:t>(3) 업무 담당자가 자주 변경되는 환경에서 안정적인 업무 성과를 유지하기 위한 장기 전략은 무엇입니까?</a:t>
            </a: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3E-04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입사하게 된다면, 저는 수의학적 전문성과 데이터 분석 경험을 바탕으로 말 질병의 예방 및 검역 시스템을 강화하고, 데이터 기반의 질병 관리 체계를 구축하는 것을 목표로 삼아 정진하고 싶습니다. 특히, 한국마사회가 운영하는 경주마 및 승용마의 건강 관리와 국제적 수준의 검역 체계를 확립하는 데 제 관련 지식을 통해 기여하고 싶습니다.우선, </a:t>
            </a:r>
            <a:r>
              <a:rPr u="sng" b="1" sz="1200">
                <a:solidFill>
                  <a:srgbClr val="000000"/>
                </a:solidFill>
                <a:latin typeface="맑은 고딕"/>
              </a:rPr>
              <a:t>(1)저는 기존에 수행했던 대규모 검역 경험을 활용하여 마사회 내 말 질병 모니터링 및 검역 프로세스를 검토하고 개선해보고 싶습니다.</a:t>
            </a:r>
            <a:r>
              <a:rPr sz="1200">
                <a:solidFill>
                  <a:srgbClr val="000000"/>
                </a:solidFill>
                <a:latin typeface="맑은 고딕"/>
              </a:rPr>
              <a:t> 특수검역과에서 수행한 5000두 이상의 말 검역 경험과 해외 위험평가 업무를 바탕으로, 검역 관련 업무에도 원활하게 대응하고, 해외에서 유입될 가능성이 있는 말 질병에 대한 선제적 대응 체계를 구축하겠습니다. 또한, </a:t>
            </a:r>
            <a:r>
              <a:rPr u="sng" b="1" sz="1200">
                <a:solidFill>
                  <a:srgbClr val="000000"/>
                </a:solidFill>
                <a:latin typeface="맑은 고딕"/>
              </a:rPr>
              <a:t>(2)기존의 방식과 더불어 AI 기반의 데이터 분석을 접목하여 말 질병 발생 예측 모델을 개발함으로써, 경주마의 건강을 체계적으로 관리할 수 있는 시스템을 고도화하여 최근의 질병 진단 방향에 부합하도록 하고 싶습니다.</a:t>
            </a:r>
            <a:r>
              <a:rPr sz="1200">
                <a:solidFill>
                  <a:srgbClr val="000000"/>
                </a:solidFill>
                <a:latin typeface="맑은 고딕"/>
              </a:rPr>
              <a:t>.또한, 저는 아프리카돼지열병(ASF)과 코로나19 등의 연구 경험을 바탕으로, 말 질병 관련 데이터를 체계적으로 수집하고 분석하여, 검역 및 방역 정책 수립에 기여하고자 합니다. 이를 통해 말 산업의 지속 가능성을 확보하고, 국내 경마 및 승용마 산업이 국제적 수준으로 성장할 수 있도록 기여하고 싶습니다.마지막으로, 저는 </a:t>
            </a:r>
            <a:r>
              <a:rPr u="sng" b="1" sz="1200">
                <a:solidFill>
                  <a:srgbClr val="000000"/>
                </a:solidFill>
                <a:latin typeface="맑은 고딕"/>
              </a:rPr>
              <a:t>(3)조직 내 협업과 소통을 중시하며, 실무자들과의 긴밀한 협력을 통해 검역 및 질병 관리 체계를 고도화할 계획입니다.</a:t>
            </a:r>
            <a:r>
              <a:rPr sz="1200">
                <a:solidFill>
                  <a:srgbClr val="000000"/>
                </a:solidFill>
                <a:latin typeface="맑은 고딕"/>
              </a:rPr>
              <a:t> 기존 업무 수행을 통해 얻은 경험을 바탕으로, 검역 프로세스의 효율성을 높이고 실질적인 방역 대책을 마련하는 데 집중하겠습니다.이와 같은 목표를 실현하기 위해 저는 지속적인 연구와 실무 경험을 바탕으로 검역 및 질병 관리 시스템을 발전시키고, 나아가 한국마사회의 위상을 더욱 높이는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검역 프로세스를 개선할 때, 예상치 못한 문화적 또는 정책적 장벽이 발생했다면 어떻게 대응할 계획입니까?</a:t>
            </a:r>
            <a:br/>
            <a:r>
              <a:t>(2) AI 기반의 데이터 분석을 말 질병 관리에 적용하면서 발생할 수 있는 기술적 한계는 무엇이라고 생각하며, 이를 극복하기 위해 어떤 준비가 필요하다고 생각합니까?</a:t>
            </a:r>
            <a:br/>
            <a:r>
              <a:t>(3) 질병 관리 체계를 고도화하기 위한 협업 과정에서 다른 팀과의 의견 충돌이 발생한다면, 어떻게 우선순위를 설정하고 문제를 해결할 것입니까?</a:t>
            </a: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3E-04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아프리카돼지열병(이하 ASF) 유입 경로 분석 프로젝트를 수행하면서, 부서간 이해관계의 차이에 따라 이를 조율해본 경험이 있습니다.</a:t>
            </a:r>
            <a:r>
              <a:rPr sz="1200">
                <a:solidFill>
                  <a:srgbClr val="000000"/>
                </a:solidFill>
                <a:latin typeface="맑은 고딕"/>
              </a:rPr>
              <a:t> 이 건은 2019년 국내 ASF유입 전에 방역 정책 수립을 위해 ASF의 국내 유입 경로를 분석해야 했고, 데이터 기반의 분석 보고서에서는 그 당시 유입 가능성이 가장 높은 경로에 대한 추정을 하였습니다. 그러나 </a:t>
            </a:r>
            <a:r>
              <a:rPr u="sng" b="1" sz="1200">
                <a:solidFill>
                  <a:srgbClr val="000000"/>
                </a:solidFill>
                <a:latin typeface="맑은 고딕"/>
              </a:rPr>
              <a:t>(2)각 부서의 관점이 달라 연구 방향을 조율하는 데 어려움이 있었습니다. 특히, 질병진단과 관련된 부서는 실질적인 예찰물량 증가에 따른 진단검사 과중의 어려움을 호소한 반면, 방역과 검역 관련 부서에서는 기존과 유사한 검역 및 방역 인력 확충 및 강화의 방식으로 문제를 해결하고자 하였습니다.</a:t>
            </a:r>
            <a:r>
              <a:rPr sz="1200">
                <a:solidFill>
                  <a:srgbClr val="000000"/>
                </a:solidFill>
                <a:latin typeface="맑은 고딕"/>
              </a:rPr>
              <a:t> 이 때문에 처음에는 담당자 간 소통이 원활하지 않아 진행이 원활하지 못한 문제가 있었습니다. 각 부서의 이해관계가 무엇보다 달랐고, 그 때문에 많은 노력을 들인 분석 결과에 대해서도 스스로 효용성에 대해 의문을 가져보는 시간도 있었습니다. 하지만 이러한 문제를 해결하기 위해 저는 초기 보고서를 회람하여 여러 번의 동료 피드백을 통한 수정과 보고를 반복하면서 분석 결과를 보다 직관적이고 정책 결정에 필요한 방향으로 제공할 수 있도록 수정하였습니다. 관련 전문가 분들께 리뷰를 받기도 하였습니다. 또한, </a:t>
            </a:r>
            <a:r>
              <a:rPr u="sng" b="1" sz="1200">
                <a:solidFill>
                  <a:srgbClr val="000000"/>
                </a:solidFill>
                <a:latin typeface="맑은 고딕"/>
              </a:rPr>
              <a:t>(3)정기적인 회의를 통해 각 담당자의 우려 사항을 공유하고, 분석 방향을 조율하는 과정을 거쳤습니다. 또한 관련 근거가 될 만한 해외 사례를 적극적으로 검색-정리하여 보고서의 근거를 충분히 마련하고자 하였습니다.</a:t>
            </a:r>
            <a:r>
              <a:rPr sz="1200">
                <a:solidFill>
                  <a:srgbClr val="000000"/>
                </a:solidFill>
                <a:latin typeface="맑은 고딕"/>
              </a:rPr>
              <a:t>이를 통해 ASF 유입 경로 모델이 검역 및 방역 정책에 참고될 수 있도록 개선하였고, 정책부서에서도 연구 결과를 기반으로 보다 효과적인 방역 조치를 마련하는 근거 자료로 사용될 수 있었다고 자평합니다.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ASF 유입 경로 분석 프로젝트에서 확보한 경험을 바탕으로 향후 비슷한 프로젝트를 시작할 때의 초기 단계에서 지원자는 어떤 새로운 접근 방식을 시도해보고 싶습니까?</a:t>
            </a:r>
            <a:br/>
            <a:r>
              <a:t>(2) 각 부서가 지닌 서로 다른 관점을 조율할 때, 지원자가 가장 가치 있게 여기고 최우선시 했던 원칙은 무엇이었습니까?</a:t>
            </a:r>
            <a:br/>
            <a:r>
              <a:t>(3) 정기적인 회의를 통해 피드백을 받으며 프로젝트를 수정했을 때, 가장 어려웠던 피드백 상황은 무엇이었고, 그 상황을 어떻게 해결했습니까?</a:t>
            </a: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3E-05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한국마사회의 비전인 글로벌 TOP 5 말산업 강국 실현에 기여하는 핵심인재로 성장하고 싶습니다. 수의학석사, 제약회사 그리고 동물병원 근무 경험을 바탕으로 다음과 같은 구체적인 목표를 설정하고 달성하고자 합니다. 1. 경주마의 건강관리와 복지향상수의학석사와 동물병원 경력을 토대로 경주마에 특화된 진단 및 치료 기술을 지속적으로 발전시키겠습니다. </a:t>
            </a:r>
            <a:r>
              <a:rPr u="sng" b="1" sz="1200">
                <a:solidFill>
                  <a:srgbClr val="000000"/>
                </a:solidFill>
                <a:latin typeface="맑은 고딕"/>
              </a:rPr>
              <a:t>(1)24시 동물의료센터에서의 근무 경험을 통해 다양한 증례와 응급상황을 다룬 경험을 살려, 신속하고 정확한 진단을 내릴 수 있습니다.</a:t>
            </a:r>
            <a:r>
              <a:rPr sz="1200">
                <a:solidFill>
                  <a:srgbClr val="000000"/>
                </a:solidFill>
                <a:latin typeface="맑은 고딕"/>
              </a:rPr>
              <a:t> 또한 임상수의학 세미나와 복부초음파 실습 이수 경험을 활용하여 경주마의 건강을 철저히 관리하겠습니다. 2. 말산업 발전을 위한 연구활동 참여수의학 석사과정에서 쌓은 연구역량을 바탕으로 경주마의 질병 예방 및 치료 기술 개발에 기여하겠습니다. 이를 통해 한국마사회의 말산업 연구역량강화에 일조하고, 나아가 글로벌 TOP 5 말산업 강국이라는 비전 달성에 기여하겠습니다. 3. 한국마사회의 국제 경쟁력 강화</a:t>
            </a:r>
            <a:r>
              <a:rPr u="sng" b="1" sz="1200">
                <a:solidFill>
                  <a:srgbClr val="000000"/>
                </a:solidFill>
                <a:latin typeface="맑은 고딕"/>
              </a:rPr>
              <a:t>(2)제약회사에서의 해외인허가 업무 경험을 통해 습득한 영어 실력을 바탕으로, 국제말임상 학회 및 컨퍼런스에 적극 참여하여 글로벌 수의학 트렌드를 습득하고 네트워크를 구축하겠습니다.</a:t>
            </a:r>
            <a:r>
              <a:rPr sz="1200">
                <a:solidFill>
                  <a:srgbClr val="000000"/>
                </a:solidFill>
                <a:latin typeface="맑은 고딕"/>
              </a:rPr>
              <a:t> 4. 경주마 관계자와의 신뢰관계를 구축</a:t>
            </a:r>
            <a:r>
              <a:rPr u="sng" b="1" sz="1200">
                <a:solidFill>
                  <a:srgbClr val="000000"/>
                </a:solidFill>
                <a:latin typeface="맑은 고딕"/>
              </a:rPr>
              <a:t>(3)동물병원 경험을 통해 쌓은 의사소통 능력을 활용하여 마주, 기수 등 경주마 관계자들과 긴밀히 협력하겠습니다. 경주마의 건강상태와 관리방안을 명확히 설명하고, 관계자들의 의견을 경청하여 최적의 치료 계획을 수립하겠습니다.</a:t>
            </a:r>
            <a:r>
              <a:rPr sz="1200">
                <a:solidFill>
                  <a:srgbClr val="000000"/>
                </a:solidFill>
                <a:latin typeface="맑은 고딕"/>
              </a:rPr>
              <a:t> 5. 말복지 향상동물복지에 대한 사회적 관심이 높아지는 가운데, 최신 복지 기준을 학습하고 적용하여 경주마들이 최상의 컨디션에서 경주에 임할 수 있도록 지원하겠습니다. 이러한 목표를 달성하기 위하여 끊임없는 학습과 연구, 그리고 현장경험을 통해 전문성을 높이고 경주마의 건강과 복지향상에 전념하겠습니다. 수의학석사, 동물병원에서의 경험, 제약회사에서 쌓은 영어능력을 총동원하여 한국마사회와 함께 글로벌인재로 도약하고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경주마의 건강관리와 복지 향상에 기여하기 위해 다양한 기술을 발전시키고자 합니다. 만약 경주마의 특정 질병이 예상보다 빠르게 확산될 경우, 기존의 전략을 어떻게 조정할 계획인가요?</a:t>
            </a:r>
            <a:br/>
            <a:r>
              <a:t>(2) 국제말임상 학회 및 컨퍼런스에 참여하여 글로벌 네트워크를 구축하고자 합니다. 그 과정에서 문화적 차이를 극복하고 긴밀한 협력을 이끌어내기 위한 구체적인 방법은 무엇인가요?</a:t>
            </a:r>
            <a:br/>
            <a:r>
              <a:t>(3) 경주마 관계자와의 신뢰관계를 구축하는 데 있어 가장 중요한 요소는 무엇이라고 생각하십니까, 그리고 그 이유는 무엇인가요?</a:t>
            </a: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3E-05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동물병원에서 근무를 시작했을 때 보호자와 소통하는 것이 어려웠습니다. 당시에 제약회사를 다니다가 동물병원으로 이직을 하여 처음으로 임상을 시작하는 단계였는데, 스스로도 잘 모르는 상태에서 거의 바로 진료에 투입되어 보호자를 설득하는 것이 어려웠습니다. </a:t>
            </a:r>
            <a:r>
              <a:rPr u="sng" b="1" sz="1200">
                <a:solidFill>
                  <a:srgbClr val="000000"/>
                </a:solidFill>
                <a:latin typeface="맑은 고딕"/>
              </a:rPr>
              <a:t>(1)특히 어려운 전문 용어를 보호자에게 쉽게 설명하는 것이 쉽지 않았습니다. 이러한 문제를 해결하기 위하여 저는 다음과 같은 노력을 기울였습니다.</a:t>
            </a:r>
            <a:r>
              <a:rPr sz="1200">
                <a:solidFill>
                  <a:srgbClr val="000000"/>
                </a:solidFill>
                <a:latin typeface="맑은 고딕"/>
              </a:rPr>
              <a:t> 첫째, 24시 동물병원에서 근무하면서도 퇴근 후나 오프 날에 임상수의학 세미나에 참석하여 수개월간 공부하였습니다. 퇴근 후에는 남아서 그날 쌓인 병원의 진료차트를 읽으며 공부하였습니다. 둘째, </a:t>
            </a:r>
            <a:r>
              <a:rPr u="sng" b="1" sz="1200">
                <a:solidFill>
                  <a:srgbClr val="000000"/>
                </a:solidFill>
                <a:latin typeface="맑은 고딕"/>
              </a:rPr>
              <a:t>(2)수의학 용어를 쉬운 말로 풀어서 설명하는 연습을 꾸준히 했습니다. 나아가 저보다 어린 지인에게 설명하여 이해가 쉬운지 확인하였습니다.</a:t>
            </a:r>
            <a:r>
              <a:rPr sz="1200">
                <a:solidFill>
                  <a:srgbClr val="000000"/>
                </a:solidFill>
                <a:latin typeface="맑은 고딕"/>
              </a:rPr>
              <a:t> 셋째, 선배 수의사들의 상담 방식을 관찰하고 배우려 하였습니다. 진료실에 같이 들어가서 설명하는 방식을 듣고, 이해가 되지 않는 부분은 질문하였습니다. 그리고 보호자에게 설명하기 어려운 부분이 있으면 동료들에게 어떻게 하면 좋을지 물어보았습니다. 이러한 노력의 결과, 점차 보호자들과의 소통이 원활해졌습니다. 공부를 통해서 스스로에게 자신감이 생기고 전문 용어를 알기 쉽게 설명하자 보호자와 신뢰관계가 형성되었습니다. </a:t>
            </a:r>
            <a:r>
              <a:rPr u="sng" b="1" sz="1200">
                <a:solidFill>
                  <a:srgbClr val="000000"/>
                </a:solidFill>
                <a:latin typeface="맑은 고딕"/>
              </a:rPr>
              <a:t>(3)특히 어느 난치성 외이염 환자의 경우, 장기간의 치료 과정에서 보호자와 긴밀히 소통하며 신뢰를 쌓았고 결국 상태가 매우 호전되어 추후에는 스케일링까지 저에게 맡기기도 하였습니다.</a:t>
            </a:r>
            <a:r>
              <a:rPr sz="1200">
                <a:solidFill>
                  <a:srgbClr val="000000"/>
                </a:solidFill>
                <a:latin typeface="맑은 고딕"/>
              </a:rPr>
              <a:t> 이러한 경험을 통해 소통과 동료들과의 협력이 진료의 성공에도 큰 영향을 미친다는 것을 깨달았습니다. 앞으로도 이러한 경험을 바탕으로 동료들과 협력하고 보호자와 잘 소통하여 모두에게 신뢰 받는 수의사가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동물병원에서의 초기 임상 경험에서 보호자와의 소통 어려움을 극복한 경험이 있다고 하셨습니다. 향후 동물을 돌보는 과정에서 예상치 못한 오해나 갈등 상황이 발생하면 어떻게 해결할 계획인가요?</a:t>
            </a:r>
            <a:br/>
            <a:r>
              <a:t>(2) 수의학 용어를 쉽게 설명하기 위해 어린 지인에게 설명 연습을 하셨습니다. 이 외에도 복잡한 정보를 쉽게 전달하기 위한 다른 창의적인 방법을 시도해볼 의향이 있나요?</a:t>
            </a:r>
            <a:br/>
            <a:r>
              <a:t>(3) 난치성 외이염 환자의 경우 장기간의 치료 과정을 통해 보호자와 신뢰를 쌓았다고 했습니다. 만약 치료 과정에서 예상치 못한 문제가 발생했다면 어떻게 대처하셨을 것 같습니까?</a:t>
            </a: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3F-01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"과학적이고 정확한 도핑 검사를 통해 경마의 공정성을 확보하는 것"이 입사 후 이루고자 하는 목표입니다. 한국마사회 도핑 검사소에서는 경주마의 혈액 및 소변 샘플을 분석하여 630여종의 금지 약물 사용 여부를 판별하고, 검사 결과를 분석하여 보고서를 작성하는 역할을 수행합니다. 정확한 분석기기 운용 능력과 실험 데이터를 정확하게 해석하는데 자신 있습니다. 실제로 학부 과정에서 기기 분석 과목을 집중적으로 이수하였고, </a:t>
            </a:r>
            <a:r>
              <a:rPr u="sng" b="1" sz="1200">
                <a:solidFill>
                  <a:srgbClr val="000000"/>
                </a:solidFill>
                <a:latin typeface="맑은 고딕"/>
              </a:rPr>
              <a:t>(1)대학원생만 참여하는 유세포 분석기기(FACS) 세미나에 자발적으로 참여하여 실험 기기에 대한 심층적인 이해를 키웠습니다.</a:t>
            </a:r>
            <a:r>
              <a:rPr u="sng" b="1" sz="1200">
                <a:solidFill>
                  <a:srgbClr val="000000"/>
                </a:solidFill>
                <a:latin typeface="맑은 고딕"/>
              </a:rPr>
              <a:t>(2)단순히 기존 자료를 학습하는 것에 그치지 않고, "나만의 실험 프로토콜을 수립하겠다"는 목표를 세우고 자료를 제작하며</a:t>
            </a:r>
            <a:r>
              <a:rPr sz="1200">
                <a:solidFill>
                  <a:srgbClr val="000000"/>
                </a:solidFill>
                <a:latin typeface="맑은 고딕"/>
              </a:rPr>
              <a:t> 기기 원리를 익혔습니다. 이러한 노력을 통해 FPLC, FACS 등 복잡한 실험 장비를 수월하게 운용할 수 있는 능력을 갖추게 되었습니다. 이 경험을 바탕으로 도핑 검사소에서도 LC-MS/MS, HPLC 등의 기기를 신속하게 익히고, 정밀한 분석을 수행하는데 기여하겠습니다.연구실 인턴으로 활동하며 실험 수행뿐만 아니라 실험결과 해석이 연구의 핵심이라는 점을 확인하였습니다. 이에 실험 데이터를 분석하는 역량을 키우기 위해 자발적으로 매주 lab meeting에 참여하였고, 실험 결과를 분석하고 발표하였습니다. 또한, 연구실에서 진행하는 실험에 대한 50편 이상의 연구 논문을 읽고 결과 해석에 대한 다양한 접근 방식을 학습했습니다. </a:t>
            </a:r>
            <a:r>
              <a:rPr u="sng" b="1" sz="1200">
                <a:solidFill>
                  <a:srgbClr val="000000"/>
                </a:solidFill>
                <a:latin typeface="맑은 고딕"/>
              </a:rPr>
              <a:t>(3)이러한 경험을 통해 연구 논문 발표 대회에서 우수상을 받으며, 실험 수행 능력과 결과 해석 능력을 인정받았습니다.</a:t>
            </a:r>
            <a:r>
              <a:rPr sz="1200">
                <a:solidFill>
                  <a:srgbClr val="000000"/>
                </a:solidFill>
                <a:latin typeface="맑은 고딕"/>
              </a:rPr>
              <a:t>이와 같은 경험과 능력을 토대로 신속한 실험 수행과 정확한 결과 분석을 통해 경마에서 가장 중요한 공정성 확보에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대학원생만 참여하는 세미나에 자발적으로 참여한 것이 지원자의 실험기기 이해를 어떻게 향상시켰는지, 이를 통해 어떤 과제를 해결하였습니까?</a:t>
            </a:r>
            <a:br/>
            <a:r>
              <a:t>(2) 지원자가 나만의 실험 프로토콜을 수립한 경험을 통해 얻은 가장 큰 교훈은 무엇이며, 그것이 어떻게 도핑 검사소에서의 실무에 적용될 수 있다고 생각합니까?</a:t>
            </a:r>
            <a:br/>
            <a:r>
              <a:t>(3) 연구 논문 발표 대회에서 우수상을 받았다고 했습니다. 그 대회를 준비하면서 가장 큰 도전과제가 무엇이었고, 어떻게 극복하셨나요?</a:t>
            </a: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3F-01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(1)대학교에서 논문 발표 수업 중, 팀 내 논문 선정 과정에서 발생한 의견 차이를 해결해 팀원들 모두 우수한 성적을 받았습니다.</a:t>
            </a:r>
            <a:r>
              <a:rPr sz="1200">
                <a:solidFill>
                  <a:srgbClr val="000000"/>
                </a:solidFill>
                <a:latin typeface="맑은 고딕"/>
              </a:rPr>
              <a:t> 당시 팀의 고학번 선배는 발표의 질을 높이고 다른 팀과 차별성을 두기 위해 난이도가 높은 논문을 선택해야 한다고 주장했습니다. 하지만 저학번 팀원들은 논문의 난이도가 높아 이해하기 어렵고, 분석하는 과정에서 부담이 클 것이라며 반대했습니다. 이러한 의견 차이로 인해 논문 선정이 지연되었고, 발표 준비 시간이 부족해지는 문제가 발생했습니다.저는 접근 방식의 다름을 인식하고, 서로의 입장을 조율하는 것이 필요하다고 판단했습니다. 자존심이 강한 선배의 성격을 고려하여 직접 대화를 나누며 설득하는 것이 효과적일 것이라 생각했습니다. 먼저, 선배가 선택한 논문의 우수성을 인정하며 공감을 표현한 뒤, </a:t>
            </a:r>
            <a:r>
              <a:rPr u="sng" b="1" sz="1200">
                <a:solidFill>
                  <a:srgbClr val="000000"/>
                </a:solidFill>
                <a:latin typeface="맑은 고딕"/>
              </a:rPr>
              <a:t>(2)보다 객관적인 논의를 위해 논문 초록 10편을 분석하고 수업 평가 기준을 적용한 PPT 자료를 제작했습니다. 발표 전달력, 파트 분배 용이성, 평가 지표 적합성을 기준으로 논문들을 비교 분석</a:t>
            </a:r>
            <a:r>
              <a:rPr sz="1200">
                <a:solidFill>
                  <a:srgbClr val="000000"/>
                </a:solidFill>
                <a:latin typeface="맑은 고딕"/>
              </a:rPr>
              <a:t>한 뒤, 평가 기준에 부합하는 논문을 선정하는 것이 결국 더 높은 점수를 받을 수 있다는 논리로 설득했습니다.이후 팀원들과 함께 비교 자료를 기반으로 논의를 진행했으며, 논문의 난이도와 전달 용이성을 고려하여 평가 지표에 가장 적합한 논문을 선정하였습니다. 선배는 풍부한 배경 지식을 활용해 팀원들이 이해하기 어려운 개념을 보완했고, 저학번 팀원들은 보다 명확한 설명이 담긴 발표 자료를 제작하며 협업했습니다. 이 과정에서 서로를 이해하고 존중하는 태도를 유지하며 추진한 결과 발표 준비는 더욱 체계적으로 이루어졌습니다. 최종적으로, 팀원 모두 A+라는 높은 성과를 거둘 수 있었습니다.</a:t>
            </a:r>
            <a:r>
              <a:rPr u="sng" b="1" sz="1200">
                <a:solidFill>
                  <a:srgbClr val="000000"/>
                </a:solidFill>
                <a:latin typeface="맑은 고딕"/>
              </a:rPr>
              <a:t>(3)이 경험을 통해 객관적인 데이터와 논리를 바탕으로 의견 차이를 조율하는 능력을 인정받았습니다.</a:t>
            </a:r>
            <a:r>
              <a:rPr sz="1200">
                <a:solidFill>
                  <a:srgbClr val="000000"/>
                </a:solidFill>
                <a:latin typeface="맑은 고딕"/>
              </a:rPr>
              <a:t> 이를 토대로 한국 마사회에서 연구원, 수의사, 경마 관계자 등 다양한 이해관계자들과 원활하게 소통하여 경마의 공정성을 높이는데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논문 선정 과정에서 고학번 선배와 저학번 팀원 간의 의견 차이를 조율했다고 했는데, 팀워크 외에도 개인적으로 성장한 부분이 있다면 무엇입니까?</a:t>
            </a:r>
            <a:br/>
            <a:r>
              <a:t>(2) 당시 PPT 자료를 만들어 논문의 우수성과 평가 지표 적합성을 비교 분석했다고 했습니다. 이 경험에서 데이터 분석 능력이 어떻게 향상되었나요?</a:t>
            </a:r>
            <a:br/>
            <a:r>
              <a:t>(3) 한국 마사회에서 다양한 이해관계자들과 소통한다고 했습니다. 이와 유사한 경험에서 가장 도전적이었고, 어떻게 성공적으로 의견을 조율하였습니까?</a:t>
            </a: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3F-02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도핑검사소는 국제공인시험기관 운영과 국제경마화학자협회가 주관하는 국제숙련도시험에서 28년 연속 100% 적중률의 성적으로 세계적으로 인정받는 도핑 검사 기술을 보유하고 있습니다. 하지만 이에 안주하지 않고, 2029년 IFHA 표준시험기관 인증 획득을 목표로 지속적인 역량 강화를 추진하고 있습니다. 저는 </a:t>
            </a:r>
            <a:r>
              <a:rPr u="sng" b="1" sz="1200">
                <a:solidFill>
                  <a:srgbClr val="000000"/>
                </a:solidFill>
                <a:latin typeface="맑은 고딕"/>
              </a:rPr>
              <a:t>(1)단기적으로는 품질 관리 프로세스를 익혀 국제 기준에 맞는 실험 환경을 유지하는 데 기여하여</a:t>
            </a:r>
            <a:r>
              <a:rPr sz="1200">
                <a:solidFill>
                  <a:srgbClr val="000000"/>
                </a:solidFill>
                <a:latin typeface="맑은 고딕"/>
              </a:rPr>
              <a:t> IFHA 표준시험기관 인증 획득이 목표입니다. IFHA 표준시험기관 인증은 한국마사회 도핑검사소가 글로벌 수준의 도핑 검사 기관으로 자리 잡는 데 필수적이며, 경마의 공정성을 확보하고 한국 말산업의 국제적 신뢰도를 높이는 핵심 과제입니다. 저는 </a:t>
            </a:r>
            <a:r>
              <a:rPr u="sng" b="1" sz="1200">
                <a:solidFill>
                  <a:srgbClr val="000000"/>
                </a:solidFill>
                <a:latin typeface="맑은 고딕"/>
              </a:rPr>
              <a:t>(2)도핑 검사가 단순한 분석 업무를 넘어 공정한 경쟁 환경을 조성하고, 스포츠 윤리를 준수하며, 더 나아가 선한 영향력을 행사하는 일이라고 생각합니다.</a:t>
            </a:r>
            <a:r>
              <a:rPr sz="1200">
                <a:solidFill>
                  <a:srgbClr val="000000"/>
                </a:solidFill>
                <a:latin typeface="맑은 고딕"/>
              </a:rPr>
              <a:t> 이러한 가치관을 바탕으로 신뢰도 높은 검사 시스템 구축에 기여하며, 한국마사회 도핑검사소가 세계 최고의 운영 능력을 갖춘 도핑 검사 기관으로 성장하는 데 힘쓰겠습니다. 저는 한국수자원공사에서 체험형 인턴으로 근무하며 OO댐의 기초 수질 조사 업무를 수행했습니다. 수질 데이터의 신뢰도를 확보하고, 신속한 오염 여부 파악이 핵심 과제였습니다. 이를 위해 수질오염공정시험법에 명시된 실험 방법을 철저히 준수하며 분석을 수행하여 데이터의 정확도를 높이는 데 집중했습니다. 특히, 해당 조사는 야외 환경과 날씨에 관계없이 반드시 수행해야 하는 업무였기에, 무더운 여름철에도 빠짐없이 조사에 참여하며 책임감을 갖고 임했습니다. 이러한 성실함과 원칙을 지키는 태도로 최우수 인턴으로 수료할 수 있었습니다. </a:t>
            </a:r>
            <a:r>
              <a:rPr u="sng" b="1" sz="1200">
                <a:solidFill>
                  <a:srgbClr val="000000"/>
                </a:solidFill>
                <a:latin typeface="맑은 고딕"/>
              </a:rPr>
              <a:t>(3)환경 변화나 예상치 못한 변수에도 흔들림 없이 정밀한 분석을 수행할 수 있도록, 저의 경험과 역량을 적용하여</a:t>
            </a:r>
            <a:r>
              <a:rPr sz="1200">
                <a:solidFill>
                  <a:srgbClr val="000000"/>
                </a:solidFill>
                <a:latin typeface="맑은 고딕"/>
              </a:rPr>
              <a:t> 어떠한 상황에서도 일관된 태도로 업무를 수행하겠습니다. 나아가, 화학 분석 장비의 유지·관리 역량을 키우고, 실험의 재현성을 높이고, 분석 결과의 신뢰도를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품질 관리 프로세스를 익히는 과정에서 예상치 못한 어려움이 발생한다면, 어떻게 대응하시겠습니까?</a:t>
            </a:r>
            <a:br/>
            <a:r>
              <a:t>(2) 도핑 검사가 단순한 분석 업무를 넘어 공정한 경쟁 환경을 조성하는데 어떻게 기여할 수 있을 것이라고 생각하시나요?</a:t>
            </a:r>
            <a:br/>
            <a:r>
              <a:t>(3) 한국수자원공사에서의 경험을 도핑검사소에 어떻게 적용할 계획인가요?</a:t>
            </a: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3F-02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a:t>
            </a:r>
            <a:r>
              <a:rPr u="sng" b="1" sz="1200">
                <a:solidFill>
                  <a:srgbClr val="000000"/>
                </a:solidFill>
                <a:latin typeface="맑은 고딕"/>
              </a:rPr>
              <a:t>(1)업무량 증가로 인해 팀원 간 업무 상황 공유가 원활하지 않아 업무 누락이 발생한 상황</a:t>
            </a:r>
            <a:r>
              <a:rPr sz="1200">
                <a:solidFill>
                  <a:srgbClr val="000000"/>
                </a:solidFill>
                <a:latin typeface="맑은 고딕"/>
              </a:rPr>
              <a:t>에서, 자발적으로 회의를 제안해 원인을 파악하고 해결책을 마련하여 재발 방지 체계를 구축한 경험이 있습니다. 한국수자원공사 OOO 지사에서 체험형 인턴으로 근무하며 휴대용 자동 수질 측정기를 활용해 기초 수질 조사 업무를 수행했습니다. 주요 기기 1대와 예비 기기 1대가 구비되어 있었지만, 조사 당일 두 대가 모두 고장 나면서 업무가 일주일간 중단되었습니다. 특히 홍수기 대응 기간으로 인해 팀원들이 돌아가며 비상 당직을 서고 휴무로 자리를 비우는 일이 많아지면서, 장비 점검이 누락되었고 문제를 사전에 발견하지 못했습니다. 당시 조류경보제 발령 기간으로 주 2회 필수적으로 수질 조사를 수행해야 했기에 신속한 해결이 필요했습니다. 이에 저는 문제 해결을 위한 팀원 간 회의를 제안했고, 해결 방안을 함께 모색했습니다. 논의 끝에 홍수기에 전체적인 업무량이 증가하면서 장비 점검에 대한 책임 소재가 불분명해졌다는 점을 파악할 수 있었습니다. 이에 따라 </a:t>
            </a:r>
            <a:r>
              <a:rPr u="sng" b="1" sz="1200">
                <a:solidFill>
                  <a:srgbClr val="000000"/>
                </a:solidFill>
                <a:latin typeface="맑은 고딕"/>
              </a:rPr>
              <a:t>(2)조사 업무를 맡은 제가 장비 유지관리까지 추가로 담당하기로 했습니다.</a:t>
            </a:r>
            <a:r>
              <a:rPr sz="1200">
                <a:solidFill>
                  <a:srgbClr val="000000"/>
                </a:solidFill>
                <a:latin typeface="맑은 고딕"/>
              </a:rPr>
              <a:t> 이후 장비 사용 후 세척, 사용 전날 이상 여부 점검 등의 절차를 체크리스트로 만들어 관리 체계를 정비했습니다. 또한, 팀원 간 소통 부재로 인한 문제 재발을 방지하기 위해 개선책을 마련했습니다. 장비 점검 체크리스트를 부서 게시판에 </a:t>
            </a:r>
            <a:r>
              <a:rPr u="sng" b="1" sz="1200">
                <a:solidFill>
                  <a:srgbClr val="000000"/>
                </a:solidFill>
                <a:latin typeface="맑은 고딕"/>
              </a:rPr>
              <a:t>(3)공지하고, 팀원들이 바빠 확인하지 못할 경우를 대비해 구두로도 전달했습니다. 이러한 관리와 소통 체계 덕분에 이후 기초 수질 조사 업무는 단 한 건의</a:t>
            </a:r>
            <a:r>
              <a:rPr sz="1200">
                <a:solidFill>
                  <a:srgbClr val="000000"/>
                </a:solidFill>
                <a:latin typeface="맑은 고딕"/>
              </a:rPr>
              <a:t> 일정 변경 없이 예정대로 업무가 진행되었고, 최종적으로 홍수기에 OO댐으로 유입된 다양한 오염원을 신속하게 파악하고 대응하여 유역 개선에 기여했습니다. 이 경험을 바탕으로 입사 후에도 책임감을 가지고 주도적으로 문제 해결을 자발적으로 수행하고, 팀과의 원활한 소통을 통해 조직 내 신뢰를 쌓으며 팀워크와 개인의 전문성을 동시에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장비 고장으로 업무가 중단된 상황에서 팀에서 의사소통을 강화하기 위해 어떤 방법을 제안할 것인지 구체적으로 설명해주세요.</a:t>
            </a:r>
            <a:br/>
            <a:r>
              <a:t>(2) 장비 점검 책임을 자발적으로 맡음으로써 얻게 된 가장 큰 교훈은 무엇이었나요?</a:t>
            </a:r>
            <a:br/>
            <a:r>
              <a:t>(3) 홍수기와 같은 급박한 상황에서도 팀과의 원활한 소통이 중요한 이유는 무엇이라고 생각하는지 설명해주세요.</a:t>
            </a: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3F-03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&lt;만능인 경마 전문약사가 되겠습니다&gt;제 목표는 경마 전문약사라는 새로운 길을 여는 것입니다. 경마는 말산업의 가장 핵심적인 산업이면서 기수와 말의 협동을 통해 경기를 이끌어내는 스포츠입니다. 그에 따라 귀사의 도핑 업무에서는 공정한 스포츠가 이뤄지도록 도핑을 하고, 또한 말 혈통에 대한 유전자 검사를 지원하고 있습니다.그 중 약물도핑에 대해서는 제가 이수한 전공과목과 약사로서의 경험이 큰 도움이 될 것입니다. 저는 '의약화학'을 이수했는데, 약리적 특성을 나타내는 약물별로 가진 구조인 구조-활성 관계(SAR)을 학습했습니다. 또한 '바이오의약품기기분석학'을 이수했고, 해당 과목에서는 다양한 약물에 대한 정량 및 정성분석, 그리고 최근 두각되는 바이오로직스에 대한 분석법을 학습했습니다. 그에 따라 </a:t>
            </a:r>
            <a:r>
              <a:rPr u="sng" b="1" sz="1200">
                <a:solidFill>
                  <a:srgbClr val="000000"/>
                </a:solidFill>
                <a:latin typeface="맑은 고딕"/>
              </a:rPr>
              <a:t>(1)새로운 도핑 남용 우려 약물에 대해서도 전공에서 배운 SAR 및 바이오분석법을 이용해 확인하고 새로운 분석법을 연구 및 개발할 수 있을 것입니다.</a:t>
            </a:r>
            <a:r>
              <a:rPr sz="1200">
                <a:solidFill>
                  <a:srgbClr val="000000"/>
                </a:solidFill>
                <a:latin typeface="맑은 고딕"/>
              </a:rPr>
              <a:t> 그리고 약국에서 환자들과 약물에 대한 상담을 많이 진행했습니다. 약물의 부작용뿐만 아니라 </a:t>
            </a:r>
            <a:r>
              <a:rPr u="sng" b="1" sz="1200">
                <a:solidFill>
                  <a:srgbClr val="000000"/>
                </a:solidFill>
                <a:latin typeface="맑은 고딕"/>
              </a:rPr>
              <a:t>(2)환자들이 기존 약물 혹은 음식과 같이 먹어도 되는지에 대한 약물상호작용 등에 대한 상담을 많이 진행했고, 이를 통해 기수와 경주마들에 대한 영양 및 약물학적인 조언과 교육을 제공할 수 있을 것입니다.</a:t>
            </a:r>
            <a:r>
              <a:rPr sz="1200">
                <a:solidFill>
                  <a:srgbClr val="000000"/>
                </a:solidFill>
                <a:latin typeface="맑은 고딕"/>
              </a:rPr>
              <a:t>또한 유전자검사 업무에 관해서 제가 실습했던 대학원 연구실습에서 했던 유전자 발현 및 조절 연구의 경험이 도움이 될 것입니다. </a:t>
            </a:r>
            <a:r>
              <a:rPr u="sng" b="1" sz="1200">
                <a:solidFill>
                  <a:srgbClr val="000000"/>
                </a:solidFill>
                <a:latin typeface="맑은 고딕"/>
              </a:rPr>
              <a:t>(3)저는 분자생물학 연구실에서 유전자에 돌연변이가 발생해 종양을 일으키는 암세포의 진행을 막는 유전자인 checkpoint kinase의 발현에 대한 연구를 진행했습니다.</a:t>
            </a:r>
            <a:r>
              <a:rPr sz="1200">
                <a:solidFill>
                  <a:srgbClr val="000000"/>
                </a:solidFill>
                <a:latin typeface="맑은 고딕"/>
              </a:rPr>
              <a:t> 이를 위해 유전자 증폭을 위한 PCR기법, DNA를 크기별로 분류해내는 전기영동 기법뿐만 아니라 해당 유전자 발현 확인을 위한 SDS-Page, western blotting 기법을 익혔습니다. 이러한 유전자 검사에 대한 기초적인 실험 기법들을 잘 익히고 있기 때문에 마사회에서 말혈통 유전자 검사에 있어서 최고의 역량을 발휘할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경마 전문약사로서 새로운 도핑 남용 우려 약물을 확인하고 분석법을 개발할 때 예상되는 가장 큰 도전은 무엇이며, 이를 극복하기 위한 구체적인 전략은 무엇입니까?</a:t>
            </a:r>
            <a:br/>
            <a:r>
              <a:t>(2) 기수와 경주마들에 대한 영양 및 약물학적인 조언을 제공할 때, 부적절한 조언이 경기에 미치는 영향을 최소화하기 위한 방안은 무엇입니까?</a:t>
            </a:r>
            <a:br/>
            <a:r>
              <a:t>(3) 말 혈통 유전자 검사 업무에서 발견될 수 있는 예기치 못한 문제에 대해, 지원자의 분자생물학 연구 경험이 어떻게 도움을 줄 수 있을 것이라 생각합니까?</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 창구를 만들고 업무 흐름을 정비하여 조직 행사를 기획하다] 조직에서 의사소통이란 업무의 어려움을 이겨낼 수 있게 해주며, 구성원들의 노력을 하나의 목표 지점으로 빠르고 효과적으로 도달하게 해주는 중요한 역할을 한다고 생각합니다. </a:t>
            </a:r>
            <a:r>
              <a:rPr u="sng" b="1" sz="1200">
                <a:solidFill>
                  <a:srgbClr val="000000"/>
                </a:solidFill>
                <a:latin typeface="맑은 고딕"/>
              </a:rPr>
              <a:t>(1)저는 소통이 부재했던 팀에서 원활한 소통을 돕고 업무 분장을 재정비하여 전체적인 팀 성과를 창출한 경험이 있습니다.</a:t>
            </a:r>
            <a:r>
              <a:rPr sz="1200">
                <a:solidFill>
                  <a:srgbClr val="000000"/>
                </a:solidFill>
                <a:latin typeface="맑은 고딕"/>
              </a:rPr>
              <a:t> 근무했던 회사에서 창립 40주년 기념행사 추진단으로 활동했을 때의 일입니다. 추진단은 당시 회사 하위직급 중 희망자들로 이루어진 임시 팀이었습니다. 팀 활동 초기에 두 가지의 소통 문제점이 발생했습니다. 우선, 희망자가 아닌 팀에서 막내라는 이유로 어쩔 수 없이 선정되어 온 직원들로 인해 업무 집중도가 떨어졌습니다. 또한 업무 분장이 제대로 되어있지 않아 업무 진행이 중구난방으로 이루어졌습니다. 이러한 상황 속에서 저는 회의 진행자 역할을 자처했습니다. 전사적으로 가장 한가한 금요일 오전 시간대로 온라인 미팅을 잡고 회의록을 프레젠테이션 형식으로 제작하여 회의 때 나누어야 할 안건을 직관적으로 알 수 있도록 공유했습니다. 그러자 전국 12개 사무실의 직원들이 회의시간동안 빠른 의견 교환이 가능해졌습니다. 두 번째로 전체 업무를 나열하고 워크플로시트를 제작하여 업무를 적절히 분배할 것을 제안했습니다. 그러자 주어진 시간 내에 가능한 업무 범위가 파악되었고, 업무 협조 시 순서가 명확해져 업무상 마찰이 줄어들었습니다. </a:t>
            </a:r>
            <a:r>
              <a:rPr u="sng" b="1" sz="1200">
                <a:solidFill>
                  <a:srgbClr val="000000"/>
                </a:solidFill>
                <a:latin typeface="맑은 고딕"/>
              </a:rPr>
              <a:t>(2)마지막으로 관련 부서와 협의하여 격려금 지급을 약속받아 비협조적인 팀원들의 동기부여 전략으로 활용했습니다.</a:t>
            </a:r>
            <a:r>
              <a:rPr sz="1200">
                <a:solidFill>
                  <a:srgbClr val="000000"/>
                </a:solidFill>
                <a:latin typeface="맑은 고딕"/>
              </a:rPr>
              <a:t> 그러자 팀원들의 적극적인 아이디어 제공으로 소통과 화합을 도모하는 다양한 프로그램을 구성할 수 있게 되었고, 결과적으로 임직원 1,500여 명이 참석하는 행사를 성공적으로 마무리했습니다.</a:t>
            </a:r>
            <a:r>
              <a:rPr u="sng" b="1" sz="1200">
                <a:solidFill>
                  <a:srgbClr val="000000"/>
                </a:solidFill>
                <a:latin typeface="맑은 고딕"/>
              </a:rPr>
              <a:t>(3)이 경험을 통해 조직 목표를 달성하는 과정에서 소통과 화합은 필수적 요소라는 것을 깨달았습니다.</a:t>
            </a:r>
            <a:r>
              <a:rPr sz="1200">
                <a:solidFill>
                  <a:srgbClr val="000000"/>
                </a:solidFill>
                <a:latin typeface="맑은 고딕"/>
              </a:rPr>
              <a:t> 특히 관계적인 소통도 물론 중요하지만, 업무적 소통 또한 함께 노력해야 한다는 것을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소통 부재 문제를 해결하는 과정에서 가장 힘들었던 점은 무엇이었나요? 그 경험을 통해 지원자가 얻은 인사이트는 무엇인가요?</a:t>
            </a:r>
            <a:br/>
            <a:r>
              <a:t>(2) 팀원들의 동기부여에 관한 부분에서 추가로 사용할 수 있는 방법은 무엇이 있을까요?</a:t>
            </a:r>
            <a:br/>
            <a:r>
              <a:t>(3) 프로젝트 성공 후, 지원자가 반복적으로 경험한 소통 문제를 더 근본적으로 해결하기 위해 제안할 수 있는 장기적인 해결책은 무엇인가요?</a:t>
            </a:r>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3F-03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&lt;외국인 조원을 포함한 모두가 최고의 성적으로 이끈 조장&gt;</a:t>
            </a:r>
            <a:r>
              <a:rPr u="sng" b="1" sz="1200">
                <a:solidFill>
                  <a:srgbClr val="000000"/>
                </a:solidFill>
                <a:latin typeface="맑은 고딕"/>
              </a:rPr>
              <a:t>(1)대학교에서 수강한 '공학입문설계'에서 저는 조장을 맡아 시너지를 효율적으로 발휘함으로써 조원 모두가 A+을 받는 쾌거를 달성했습니다.</a:t>
            </a:r>
            <a:r>
              <a:rPr sz="1200">
                <a:solidFill>
                  <a:srgbClr val="000000"/>
                </a:solidFill>
                <a:latin typeface="맑은 고딕"/>
              </a:rPr>
              <a:t> 저는 과제물에서 팀원들이 낸 아이디어를 설계노트에 잘 기록해 놓은 다음에 각종 보고서들을 작성했고, </a:t>
            </a:r>
            <a:r>
              <a:rPr u="sng" b="1" sz="1200">
                <a:solidFill>
                  <a:srgbClr val="000000"/>
                </a:solidFill>
                <a:latin typeface="맑은 고딕"/>
              </a:rPr>
              <a:t>(2)우리말에 능숙하지 못한 말레이시아 유학생과의 의사소통을 담당했습니다. 제가 직접 해당 유학생에게 영어로 최대한 전달하고자 하는 바를 전달했고, 영어로도 의사전달이 어려울 때는 바디랭귀지 혹은 종이에 그림을 그리는 방법을 통해서라도 내용을 전달하려 했습니다.</a:t>
            </a:r>
            <a:r>
              <a:rPr sz="1200">
                <a:solidFill>
                  <a:srgbClr val="000000"/>
                </a:solidFill>
                <a:latin typeface="맑은 고딕"/>
              </a:rPr>
              <a:t> 그리고 각각 조원들에게 각각 가장 잘 할 수 있는 역할을 배정해줌으로써 효율적으로 성과물을 냈습니다. 그 예로 기말 과제물인 쥐덫을 이용한 주행 자동차 만들기 평가에서 자동차에 LED 램프를 달아 심미성에서 좋은 평가를 거두었고, 기능성 평가인 주행 거리 평가에서도 저희 조가 1등을 할 수 있었습니다.&lt;과대로서 불합리한 상황을 해결하다&gt;대학교에서도 과대로서 동기들이 겪을 수 있는 불합리한 상황을 해결했습니다. 저희 학과에서는 겨울방학이나 그 다음해 여름방학 중 1회를 선택해 제약회사에 실습을 나가는 필수 실무실습 과정이 있었습니다. 그 당시에 저는 과대로서 </a:t>
            </a:r>
            <a:r>
              <a:rPr u="sng" b="1" sz="1200">
                <a:solidFill>
                  <a:srgbClr val="000000"/>
                </a:solidFill>
                <a:latin typeface="맑은 고딕"/>
              </a:rPr>
              <a:t>(3)실무실습 희망시기 신청을 모두 받고 마감한 다음에 그 해 겨울방학 때 해외로 코옵체험을 나가는 프로젝트에 대한 신청이 갑자기 새로 개설되는 상황이 발생했습니다. 그에 따라 사전에 겨울방학으로 실무실습을 신청했던 동기들이 코옵체험을 신청할 수 없는 불합리한 상황이 발생하게 되었습니다.</a:t>
            </a:r>
            <a:r>
              <a:rPr sz="1200">
                <a:solidFill>
                  <a:srgbClr val="000000"/>
                </a:solidFill>
                <a:latin typeface="맑은 고딕"/>
              </a:rPr>
              <a:t> 그래서 실무실습을 담당했던 조교, 교수님과 코옵을 담당하신 조교 및 교수님들과 상의해 해당 상황에 대한 조율을 담당하는 역할을 했습니다. 실무실습 또한 다른 제약회사와의 협업하에 진행되는 과정이다보니 조율이 다소 어려웠지만, 불공정한 상황을 최대한 해결하고자 했던 신념 하에 실무실습기간의 조정을 이뤄내 동기들로부터 공정하게 일처리를 해냈다는 평을 듣게 되는 결과를 이끌어 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조장으로서 성공적인 프로젝트를 이끌어 낸 경험에서 배운 교훈을 토대로, 만약 팀원들이 예상대로 역할을 수행하지 않는 어려운 상황이 있다면 어떻게 대처하시겠습니까?</a:t>
            </a:r>
            <a:br/>
            <a:r>
              <a:t>(2) 다문화 구성원의 팀을 이끌 때 발생할 수 있는 예상치 못한 문화적 갈등 상황에 대해, 지원자는 어떠한 접근 방식을 통해 이를 해결할 방안을 제시하시겠습니까?</a:t>
            </a:r>
            <a:br/>
            <a:r>
              <a:t>(3) 과대 역할 수행 시 발생했던 문제 해결 경험을 바탕으로, 향후 유사한 상황에서 좀 더 효율적으로 대응할 수 있는 방안은 무엇입니까?</a:t>
            </a: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3F-04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[신뢰성을 갖추고 발전하는 인재]</a:t>
            </a:r>
            <a:r>
              <a:rPr u="sng" b="1" sz="1200">
                <a:solidFill>
                  <a:srgbClr val="000000"/>
                </a:solidFill>
                <a:latin typeface="맑은 고딕"/>
              </a:rPr>
              <a:t>(1)한국마사회 도핑 검사업무를 통해 경마의 공정성을 강회하고 국제 수준의 도핑 검사 체계를 구축하는데 기여하려고 합니다.</a:t>
            </a:r>
            <a:r>
              <a:rPr sz="1200">
                <a:solidFill>
                  <a:srgbClr val="000000"/>
                </a:solidFill>
                <a:latin typeface="맑은 고딕"/>
              </a:rPr>
              <a:t>첫째, 현재 사용하고 있는 분석기법에 대해 익히고 도핑 검사 프로세스를 철저히 익혀 도핑 검사 역량을 강화하겠습니다. 현재 화학분석기사 자격증을 보유하고 있습니다. 화학물질의 구조와 특성, 분석계획 수립에서부터 결과 해석까지 공부해 볼 수 있었고 분석기법에 대한 이해와 실험 기기 활용 능력을 갖출 수 있었습니다. 검체 전처리 및 분석기법의 정밀도 향상을 통해 공정하고 신뢰성 있는 결과를 도출하겠습니다.둘째, 한국마사회가 미래에도 최고 수준의 검사 기관으로 인정받기 위해 노력하겠습니다. 신규 금지 약물들의 검출 기술을 개발하고 데이터 분석을 통해 도핑 패턴을 예측하여 도핑 방지 시스템을 만들겠습니다. 이 목표를 이루기 위해서 물리, 화학, 생물에 대한 지식 그리고 데이터 분석 능력이 필요합니다. '유기화학', '물리화학' 등의 학과 수업을 들으며 화학물질의 구조, 반응, 특성에 대해 배울 수 있었고 '미생물학', '인체생리학'과 같은 타 학과의 수업을 들으며 생물에 대한 기초지식을 쌓았습니다. 그리고 AI와 같은 첨단기술을 분석기법에 적용하려면 데이터 분석 능력이 필요하다고 생각했습니다. </a:t>
            </a:r>
            <a:r>
              <a:rPr u="sng" b="1" sz="1200">
                <a:solidFill>
                  <a:srgbClr val="000000"/>
                </a:solidFill>
                <a:latin typeface="맑은 고딕"/>
              </a:rPr>
              <a:t>(2)'빅데이터 분석 첫걸음 시작하기'와 같은 데이터 분석 관련 수업을 들으며 첨단기술에 대한 지식을 쌓고자 했습니다.</a:t>
            </a:r>
            <a:r>
              <a:rPr sz="1200">
                <a:solidFill>
                  <a:srgbClr val="000000"/>
                </a:solidFill>
                <a:latin typeface="맑은 고딕"/>
              </a:rPr>
              <a:t> 미래 첨단 분석기법을 활용해서 국제 수준의 도핑 관리 시스템을 구축하는데 일조하겠습니다.셋째, 국제공인 시험기관 유지에 기여하겠습니다. </a:t>
            </a:r>
            <a:r>
              <a:rPr u="sng" b="1" sz="1200">
                <a:solidFill>
                  <a:srgbClr val="000000"/>
                </a:solidFill>
                <a:latin typeface="맑은 고딕"/>
              </a:rPr>
              <a:t>(3)ISO/IEC 17025 인증을 획득한 기관으로써 검사 성적서의 국제 공신력을 가지고 있습니다.</a:t>
            </a:r>
            <a:r>
              <a:rPr sz="1200">
                <a:solidFill>
                  <a:srgbClr val="000000"/>
                </a:solidFill>
                <a:latin typeface="맑은 고딕"/>
              </a:rPr>
              <a:t> 저는 'KS Q ISO/IEC 17025 운영실무 교육'을 수강하며 KOLAS 공인기관 인정제도 운영 개요 및 검사 관련 지식을 습득할 수 있었습니다. 추가로 '측정불확도 추정 교육'을 수강하며 믿을 수 있는 검사원이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 도핑 검사 업무에서 강화해야 할 분석기법은 무엇이라고 생각하며, 이를 위해 추가적으로 어떤 노력을 기울일 계획입니까?</a:t>
            </a:r>
            <a:br/>
            <a:r>
              <a:t>(2) 지원자가 데이터 분석 능력을 향상시키기 위해 계획하는 구체적인 방법은 무엇이며, 이를 업무에 어떻게 적용할 계획입니까?</a:t>
            </a:r>
            <a:br/>
            <a:r>
              <a:t>(3) ISO/IEC 17025 인증 유지 시 예상되는 도전 과제는 무엇이며, 이를 해결하기 위한 전략은 무엇입니까?</a:t>
            </a: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3F-04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[탐구능력과 포기하지 않는 열정] </a:t>
            </a:r>
            <a:r>
              <a:rPr u="sng" b="1" sz="1200">
                <a:solidFill>
                  <a:srgbClr val="000000"/>
                </a:solidFill>
                <a:latin typeface="맑은 고딕"/>
              </a:rPr>
              <a:t>(1)‘중급신소재 및 실험’ 과목에서 ‘GO/PMMA composite’ 프로젝트를 수행했습니다. 목표는 GO/PMMA 복합체의 합성과 전기전도성 측정이었습니다.</a:t>
            </a:r>
            <a:r>
              <a:rPr sz="1200">
                <a:solidFill>
                  <a:srgbClr val="000000"/>
                </a:solidFill>
                <a:latin typeface="맑은 고딕"/>
              </a:rPr>
              <a:t> 수업시간에 배웠던 장비를 이용해 분석하는 프로젝트였습니다. GO를 용액에 dispersion시키고 1시간 30분 동안 AIBN과 MMA 혼합 용액을 떨어뜨려 반응시킨 후 filter하고 건조했습니다. ft-ir장비로 합성 이전과 이후에 끊어지거나 생성된 작용기를 비교하여 합성을 확인했습니다. 그 후 4pp(4-point-probe)장비로 전도성을 비교하는 것이 계획이었습니다. 하지만 합성물질의 저항이 커서 4pp로는 측정되지 않았고, 실험을 포기해야 할 상황에 이르렀습니다. 목표 달성을 하지 못하게 될 위기였습니다. 까다로운 합성과정으로 4번의 반복실험을 진행한 상황이어서 팀원 모두 지쳐있었습니다. 결과 발표까지 얼마 남아 있지 않았고, 결론 도출을 하지 못한 상태였습니다. 일부 팀원은 했던 결과물까지만 제출하자고 했습니다. 그러나 저는 한 달간의 프로젝트를 이대로 끝내고 싶지 않았습니다. 그날 집으로 돌아와 그동안 배웠던 전공서적들을 찾아보았습니다. </a:t>
            </a:r>
            <a:r>
              <a:rPr u="sng" b="1" sz="1200">
                <a:solidFill>
                  <a:srgbClr val="000000"/>
                </a:solidFill>
                <a:latin typeface="맑은 고딕"/>
              </a:rPr>
              <a:t>(2)bandgap을 이용하여 전기전도도 차이를 알 수 있음을 생각해냈고 uv/vis 장치로 각각 적절한 용매에 녹인 PMMA와 GO/PMMA의 흡광도를 측정한 후 bandgap을 비교했습니다.</a:t>
            </a:r>
            <a:r>
              <a:rPr sz="1200">
                <a:solidFill>
                  <a:srgbClr val="000000"/>
                </a:solidFill>
                <a:latin typeface="맑은 고딕"/>
              </a:rPr>
              <a:t> PMMA보다 bandgap이 작아지는 것을 보고 전도성이 증가한다는 결론을 도출했습니다. </a:t>
            </a:r>
            <a:r>
              <a:rPr u="sng" b="1" sz="1200">
                <a:solidFill>
                  <a:srgbClr val="000000"/>
                </a:solidFill>
                <a:latin typeface="맑은 고딕"/>
              </a:rPr>
              <a:t>(3)실험을 포기할 수도 있었지만, 팀원과 힘을 합쳐 끈질긴 탐구 끝에 성공적으로 실험을 끝내 A+이라는 좋은 성적을 받았습니다.</a:t>
            </a:r>
            <a:r>
              <a:rPr sz="1200">
                <a:solidFill>
                  <a:srgbClr val="000000"/>
                </a:solidFill>
                <a:latin typeface="맑은 고딕"/>
              </a:rPr>
              <a:t> 끊임없이 탐구하는 자세와 열정 그리고 팀원과 함께할 수 있는 능력을 갖추어야 한다고 생각합니다. 공동의 목표를 달성하기 위해서 동료들과의 소통과 협력하고 새로운 아이디어로 기술 발전을 이끌어야 합니다. 앞으로도 누구보다 적극적인 태도로 한국마사회와 걸음을 맞추며 발전하겠습니다.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GO/PMMA 복합체 합성을 위한 다른 대안적 접근 방법이 있다면 어떤 것이 있을까요? 그리고 이를 당시 활용했더라면 결과에 어떤 영향을 주었을 것으로 생각하십니까?</a:t>
            </a:r>
            <a:br/>
            <a:r>
              <a:t>(2) 실험을 수행하면서 교육 받은 내용을 바탕으로 행동했던 예시를 들어주시고, 그 선택이 프로젝트에 어떤 기여를 했는지 설명해 주시겠습니까?</a:t>
            </a:r>
            <a:br/>
            <a:r>
              <a:t>(3) 지원자와 팀원들이 지쳐 있었던 상황에서, 지원자는 어떤 식으로 팀원들을 독려하며 프로젝트를 계속 진행했습니까?</a:t>
            </a: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3F-05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도핑검사소는 경마의 공정성을 확보하기 위해 금지약품 검출 분석 및 연구를 수행하며, 국제공인시험기관으로서 높은 기준을 유지하고 있습니다. 이에 더불어 현재 전 세계 6개 기관만이 보유하고 있는 IFHA 표준시험기관 인증을 2029년까지 획득하는 것을 목표로 하고 있습니다. 저는 입사 후 </a:t>
            </a:r>
            <a:r>
              <a:rPr u="sng" b="1" sz="1200">
                <a:solidFill>
                  <a:srgbClr val="000000"/>
                </a:solidFill>
                <a:latin typeface="맑은 고딕"/>
              </a:rPr>
              <a:t>(1)이러한 목표 달성에 기여하는 것을 구체적인 목표로 삼고, 이에 저의 실무 경험과 직무 역량을 적극 활용하고자 합니다.</a:t>
            </a:r>
            <a:r>
              <a:rPr sz="1200">
                <a:solidFill>
                  <a:srgbClr val="000000"/>
                </a:solidFill>
                <a:latin typeface="맑은 고딕"/>
              </a:rPr>
              <a:t>저는 한국남부발전에서 근무하며 연료, 윤활유, 유해화학물질 및 실험실 안전을 담당하며 역량을 쌓아왔습니다. 윤활유 분석 업무에서는 매월 오염도, 동점도, 전산가, 미량수분 등의 자체 실험을 수행하였으며, 사업소별 절차서에 기반한 반기별 및 연간 외부 분석을 의뢰하여 그 결과를 관련 부서에 전달하는 역할을 맡았습니다. 또한, 순수 생산에 필요한 염산과 가성소다 등의 입고 절차를 담당하며 안전 역량을 쌓았습니다. 특히, 24시간 안정적으로 국민에게 질 좋은 전기를 공급해야 한다는 책임감으로 순수 관리와 윤활유 분석에 만전을 기했습니다.또한, 유해화학물질 담당자로서 취급시설 정기검사, 화학물질 누출 모의훈련, 화학물질 위험성 평가 등의 업무를 수행하며 법적 기준을 준수하고 안전팀과 협조하여 화학물질 관련 안전 관리 체계를 강화하는 데 집중하였습니다. 이러한 경험을 바탕으로 </a:t>
            </a:r>
            <a:r>
              <a:rPr u="sng" b="1" sz="1200">
                <a:solidFill>
                  <a:srgbClr val="000000"/>
                </a:solidFill>
                <a:latin typeface="맑은 고딕"/>
              </a:rPr>
              <a:t>(2)도핑검사소에서도 높은 수준의 품질 관리와 안전 절차, 법규준수에 기여하고자 합니다.</a:t>
            </a:r>
            <a:r>
              <a:rPr sz="1200">
                <a:solidFill>
                  <a:srgbClr val="000000"/>
                </a:solidFill>
                <a:latin typeface="맑은 고딕"/>
              </a:rPr>
              <a:t>아울러, </a:t>
            </a:r>
            <a:r>
              <a:rPr u="sng" b="1" sz="1200">
                <a:solidFill>
                  <a:srgbClr val="000000"/>
                </a:solidFill>
                <a:latin typeface="맑은 고딕"/>
              </a:rPr>
              <a:t>(3)유관 기관과의 협업 경험을 바탕으로 도핑검사소의 대외 협력 체계를 강화하는 데 보탬이 되고자 합니다.</a:t>
            </a:r>
            <a:r>
              <a:rPr sz="1200">
                <a:solidFill>
                  <a:srgbClr val="000000"/>
                </a:solidFill>
                <a:latin typeface="맑은 고딕"/>
              </a:rPr>
              <a:t> 연료 담당자로 근무하며 매월 가스공사, 가스기술공사와 협력하여 가스분석기 검교정 과정에 참여하였으며, 정밀한 분석과 품질 보증의 중요성을 알게 되었습니다.이러한 경험과 역량을 바탕으로 한국마사회 도핑검사소가 세계 최고의 도핑검사기관으로 인정받는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세계적인 도핑검사기관으로 인정받는 목적을 위해 새로운 분석 기술이 필요하다고 판단될 경우, 지원자는 어떻게 그 기술을 도입하고 적용할 계획입니까?</a:t>
            </a:r>
            <a:br/>
            <a:r>
              <a:t>(2) 지원자가 한국남부발전에서 쌓은 안전 관리 경험이 도핑검사소에서 어떻게 차별화된 장점으로 작용할 수 있을까요?</a:t>
            </a:r>
            <a:br/>
            <a:r>
              <a:t>(3) 유관 기관과의 협업 경험을 통해 어떤 도전을 마주쳤고, 이를 극복하기 위해 어떤 전략을 사용했는지 설명해 주시겠습니까?</a:t>
            </a: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3F-05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화학 설비 담당자로서 교대근무자들과 협력하여야 했지만 소통 문제로 예상치 못한 갈등을 겪었던 경험이 있습니다.당시, 옆 팀장은 화학팀 교대근무 업무통보서를 대상자인 교대근무자들만 지정하여 공람하는 방식으로 전달했습니다. 하지만 </a:t>
            </a:r>
            <a:r>
              <a:rPr u="sng" b="1" sz="1200">
                <a:solidFill>
                  <a:srgbClr val="000000"/>
                </a:solidFill>
                <a:latin typeface="맑은 고딕"/>
              </a:rPr>
              <a:t>(1)교대근무자들은 대부분 해당 내용을 읽지 않거나, 읽었어도 이를 중요하게 여기지 않았고, 시간이 지나도 조치가 이루어지지 않았습니다.</a:t>
            </a:r>
            <a:r>
              <a:rPr sz="1200">
                <a:solidFill>
                  <a:srgbClr val="000000"/>
                </a:solidFill>
                <a:latin typeface="맑은 고딕"/>
              </a:rPr>
              <a:t> 결국 팀장이 교대근무자들을 질책했지만, 교대근무자들은 별도 공지가 없었다며 책임을 저에게 돌렸습니다. 일근자들 또한 이 상황을 제대로 인지하지 못했고, 이로 인해 문제 해결이 더욱 지연되었습니다. 저는 이 상황이 단순한 업무 태만 문제가 아니라 소통의 단절에서 비롯되었다고 생각하고 해결책을 모색했습니다.우선 교대근무자들의 근무 환경을 이해하고자 제어실을 자주 방문해 대화를 나눴습니다. 그들이 5일에 2번씩 출근하며, 업무 특성상 제어실을 떠날 수 없어 일근 사무실과 자연스럽게 단절된다는 점을 알게 되었습니다. 이로 인해 교대근무자들은 업무 지시를 수동적으로 받아들이게 되었고, 중요 공지는 쉽게 누락되었습니다.이를 해결하기 위해 저는 두 가지 방안을 마련했습니다. 첫째, 공람 여부와 관계없이 사내 문서를 적극적으로 확인하고 필요한 내용을 미리 숙지하는 습관을 길렀습니다. 이를 통해 사전에 업무 이슈를 파악하고 대비할 수 있도록 했습니다. 둘째, 교대근무자들과의 정보 공유를 강화했습니다. </a:t>
            </a:r>
            <a:r>
              <a:rPr u="sng" b="1" sz="1200">
                <a:solidFill>
                  <a:srgbClr val="000000"/>
                </a:solidFill>
                <a:latin typeface="맑은 고딕"/>
              </a:rPr>
              <a:t>(2)업무적으로 고립되지 않도록 일근 사무실의 주요 이슈를 요약해 전달하고, 중요한 정보가 반드시 공유되도록 하였습니다.</a:t>
            </a:r>
            <a:r>
              <a:rPr sz="1200">
                <a:solidFill>
                  <a:srgbClr val="000000"/>
                </a:solidFill>
                <a:latin typeface="맑은 고딕"/>
              </a:rPr>
              <a:t> 이러한 노력을 통해 업무 지시가 원활하게 전달되었으며, 교대근무자들 또한 업무를 더욱 적극적으로 수행하게 되어 팀장과 교대근무자 간의 갈등도 해소되었습니다. </a:t>
            </a:r>
            <a:r>
              <a:rPr u="sng" b="1" sz="1200">
                <a:solidFill>
                  <a:srgbClr val="000000"/>
                </a:solidFill>
                <a:latin typeface="맑은 고딕"/>
              </a:rPr>
              <a:t>(3)이 경험을 통해 저는 문제 해결을 위해서는 업무 수행 능력뿐만 아니라, 원활한 소통과 협력이 필수적이라는 점을 깨닫게 되었습니다.</a:t>
            </a:r>
            <a:r>
              <a:rPr sz="1200">
                <a:solidFill>
                  <a:srgbClr val="000000"/>
                </a:solidFill>
                <a:latin typeface="맑은 고딕"/>
              </a:rPr>
              <a:t> 앞으로도 조직 내에서 원활한 협업 환경을 조성하여, 구성원 간의 소통을 강화하는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교대근무자들과의 소통 문제는 왜 발생했다고 생각하나요? 이러한 문제를 미리 방지할 수 있는 방안은 있었을까요?</a:t>
            </a:r>
            <a:br/>
            <a:r>
              <a:t>(2) 지원자가 제안한 소통 강화 방안 외에 추가적으로 실행해 볼 만한 소통 개선책에는 어떤 방식이 있을까요?</a:t>
            </a:r>
            <a:br/>
            <a:r>
              <a:t>(3) 팀장과 교대근무자 간의 갈등 해결 후, 이러한 경험을 통해 무엇을 배우고 향후의 갈등 상황에서 적용할 수 있는 교훈이 있다면 무엇일까요?</a:t>
            </a: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3F-06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“ISO 17025 인증 유지, AORC 국제 숙련도 시험 29년 연속 합격, 더 나아가 2029 년 IFHA 표준시험기관 인증 목표에 제 경험과 역량을 기여하고 싶습니다.”먼저, </a:t>
            </a:r>
            <a:r>
              <a:rPr u="sng" b="1" sz="1200">
                <a:solidFill>
                  <a:srgbClr val="000000"/>
                </a:solidFill>
                <a:latin typeface="맑은 고딕"/>
              </a:rPr>
              <a:t>(1)저는 제약 회사에서 근무한 경험이 있습니다. 경주마 도핑 검사에서 준수해야 하는 ILAC G7과 같이 제약에서도 의약품 시험에 관한 가이드라인이 있습니다.</a:t>
            </a:r>
            <a:r>
              <a:rPr sz="1200">
                <a:solidFill>
                  <a:srgbClr val="000000"/>
                </a:solidFill>
                <a:latin typeface="맑은 고딕"/>
              </a:rPr>
              <a:t> 가이드라인에 맞게 실험하여 정확하고 무결한 데이터를 생성하고, 분석하였습니다. 또한 3년동안 의약품 이화학 시험을 수행하여 LC, GC 등을 활용한 실험에 대한 숙련도를 키울 수 있었습니다. 이러한 경험을 활용하여 신속성, 정확성, 더 나아가 무결성을 가지는 경주마, 기수 도핑 검사에 기여할 수 있을 것입니다.둘째, 저는 질량 분석기를 활용하여 생체 시료 분석 연구를 수행한 경험이 있습니다. </a:t>
            </a:r>
            <a:r>
              <a:rPr u="sng" b="1" sz="1200">
                <a:solidFill>
                  <a:srgbClr val="000000"/>
                </a:solidFill>
                <a:latin typeface="맑은 고딕"/>
              </a:rPr>
              <a:t>(2)저는 약학 관련 전공으로 대학원에서 공부하고, 연구하였습니다. 연구실에서 LC-MS, GC-MS, LC-HRMS와 같은 다양한 분석 기기를 운용하여 여러 연구에 참여했습니다.</a:t>
            </a:r>
            <a:r>
              <a:rPr sz="1200">
                <a:solidFill>
                  <a:srgbClr val="000000"/>
                </a:solidFill>
                <a:latin typeface="맑은 고딕"/>
              </a:rPr>
              <a:t> 쥐, 원숭이의 생체 시료 중 존재하는 약물 농도 PK 연구와 어류의 동물성 의약품 잔류 농도 연구, 식품 중 잔류 오염물질 분석 연구, LC-QTOF을 이용한 미지 물질 구조 분석 및 ID 등과 같은 연구를 수행했습니다. 또한, 연구실 일원이 향정신성 약물 분석 연구를 담당하여 도핑에 대한 간접적인 경험을 할 수 있었습니다. 대학원 연구실 경험을 통해 MS 장비 운용, 생체 시료 분석에 숙련도를 높일 수 있었으며, 도핑에 대한 경험을 간접적으로 할 수 있었습니다.</a:t>
            </a:r>
            <a:r>
              <a:rPr u="sng" b="1" sz="1200">
                <a:solidFill>
                  <a:srgbClr val="000000"/>
                </a:solidFill>
                <a:latin typeface="맑은 고딕"/>
              </a:rPr>
              <a:t>(3)위 두 가지 경험을 활용하여 세계에서 인정받는 한국 마사회의 도핑 검사소의 연구원이 되어 역량을 펼치고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제약 회사에서의 경험이 경주마 도핑 검사에 기여할 때, 예상치 못한 상황이나 변수에 어떻게 대처할 계획입니까?</a:t>
            </a:r>
            <a:br/>
            <a:r>
              <a:t>(2) 연구에서 활용한 다양한 분석 기기들 중 특정 상황에서 가장 효과적이라고 생각되는 기기는 무엇이며, 그 이유는 무엇입니까?</a:t>
            </a:r>
            <a:br/>
            <a:r>
              <a:t>(3) 한국 마사회 도핑 검사소의 연구원으로서 세계적 인정을 받기 위한 구체적인 전략은 무엇입니까?</a:t>
            </a: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3F-06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“소통에서도 노력과 연습이 필요한 것을 깨달았습니다.”대학원 연구실에서 정기적으로 실험 계획, 결과 등을 발표하는 랩미팅을 했습니다. 처음 랩미팅 발표를 할 때, 저의 발표 능력이 좋지 않다는 것을 여실히 느꼈습니다. 지도 교수님은 저의 발표가 끝나자마자 질문을 쏟아내셨습니다. 이 사실만 봐도 청자로 하여금 의문을 갖게 하는 발표였다는 것을 알 수 있었습니다. 또한, 질문에 대한 답변도 준비가 되어 있지 않은 상태였기에 두서없이 단어를 나열하는 수준이었습니다. 결국엔 교수님께서 랩미팅의 중요성을 말씀하시면서, 준비되지 않은 모습에 크게 질책을 하셨습니다. </a:t>
            </a:r>
            <a:r>
              <a:rPr u="sng" b="1" sz="1200">
                <a:solidFill>
                  <a:srgbClr val="000000"/>
                </a:solidFill>
                <a:latin typeface="맑은 고딕"/>
              </a:rPr>
              <a:t>(1)이 경험으로 실험실 구성원 간의 ‘소통’의 도구인 랩미팅에서 본인의 준비성과 노력이 굉장히 중요하다는 것을 깨달았습니다. 그래서, 제가 말하고자 하는 바를 듣는 사람이 이해하기 쉽게 말하고자 노력하고 계속해서 연습했습니다.</a:t>
            </a:r>
            <a:r>
              <a:rPr sz="1200">
                <a:solidFill>
                  <a:srgbClr val="000000"/>
                </a:solidFill>
                <a:latin typeface="맑은 고딕"/>
              </a:rPr>
              <a:t> 이 과정을 통해, 머릿속으로 이해하더라도 말로 표현하지 못한다면 그것은 충분히 이해한 것이 아니라는 것도 느끼게 됐습니다. 대학원 과정 간 꾸준히 발표하면서 제가 전하고 하는 바를 논리적으로 전할 수 있게 되었습니다. 그에 대한 사례를 들자면, </a:t>
            </a:r>
            <a:r>
              <a:rPr u="sng" b="1" sz="1200">
                <a:solidFill>
                  <a:srgbClr val="000000"/>
                </a:solidFill>
                <a:latin typeface="맑은 고딕"/>
              </a:rPr>
              <a:t>(2)대학원 재학 중에 실습 조교로 수업에 참여했습니다. 그간의 연습과 노력을 통해 무언가를 설명하는 것에 익숙하여 학생들에게 이론과 실습 과정 등을 설명하는 것에 어려움을 느끼지 못했습니다.</a:t>
            </a:r>
            <a:r>
              <a:rPr sz="1200">
                <a:solidFill>
                  <a:srgbClr val="000000"/>
                </a:solidFill>
                <a:latin typeface="맑은 고딕"/>
              </a:rPr>
              <a:t>이 경험을 통해 소통을 잘 하기 위해서는 노력과 연습이 필요하다는 것을 알았습니다. </a:t>
            </a:r>
            <a:r>
              <a:rPr u="sng" b="1" sz="1200">
                <a:solidFill>
                  <a:srgbClr val="000000"/>
                </a:solidFill>
                <a:latin typeface="맑은 고딕"/>
              </a:rPr>
              <a:t>(3)새로운 조직에 들어가서는 새로운 구성원과 새로운 소통 방식에 맞닿게 될 것입니다. 저는 새로운 소통을 원활히 하기 위해 노력하고 연습할 준비가 되어있습니다.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발표능력 향상을 위해 어떤 구체적인 연습 방법을 사용했고, 이 방법이 실질적으로 어떤 도움이 되었는지 설명해주세요.</a:t>
            </a:r>
            <a:br/>
            <a:r>
              <a:t>(2) 실습 조교로서 학생들과의 소통에서 새롭게 배우거나 개선된 점이 있었다면 무엇인지 설명해주세요.</a:t>
            </a:r>
            <a:br/>
            <a:r>
              <a:t>(3) 새로운 조직에서 소통을 원활히 하기 위한 전략으로 구체적으로 어떤 계획을 세우고 있습니까?</a:t>
            </a:r>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3H-01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저는 ‘중대재해 10년 연속 ZERO’를 달성하고 싶습니다. 경마장, 승마시설, 훈련장, 마사 등 다양한 건축 및 산업시설을 운영하며, 근로자와 고객의 안전을 보장해야 하는 책임이 있기 때문입니다. 또한 중대재해처벌법 시행 이후 기업의 안전관리 책임이 강화되면서 ‘중대재해 ZERO’ 목표 달성이 매우 중요한 과제라고 생각했습니다.이와 관련하여 한국산업안전보건공단에서 약 6개월간 인턴으로 근무한 경험이 있습니다. </a:t>
            </a:r>
            <a:r>
              <a:rPr u="sng" b="1" sz="1200">
                <a:solidFill>
                  <a:srgbClr val="000000"/>
                </a:solidFill>
                <a:latin typeface="맑은 고딕"/>
              </a:rPr>
              <a:t>(1)건설현장 안전점검 감독보조로서, 중대재해 사례들을 공부하고 다양한 건설현장의 위험요인을 파악하고자 했습니다.</a:t>
            </a:r>
            <a:r>
              <a:rPr sz="1200">
                <a:solidFill>
                  <a:srgbClr val="000000"/>
                </a:solidFill>
                <a:latin typeface="맑은 고딕"/>
              </a:rPr>
              <a:t> 상사분과 한 사업장의 현장점검 당시, </a:t>
            </a:r>
            <a:r>
              <a:rPr u="sng" b="1" sz="1200">
                <a:solidFill>
                  <a:srgbClr val="000000"/>
                </a:solidFill>
                <a:latin typeface="맑은 고딕"/>
              </a:rPr>
              <a:t>(2)해당 사업장에서 계단의 강관 난간대 해체 후 작업자의 추락 발생 가능성을 발견하였습니다. 이를 해결하고자 저는 ‘수직보호망 설치’라는 대안책을 제시하였습니다.</a:t>
            </a:r>
            <a:r>
              <a:rPr sz="1200">
                <a:solidFill>
                  <a:srgbClr val="000000"/>
                </a:solidFill>
                <a:latin typeface="맑은 고딕"/>
              </a:rPr>
              <a:t> 작업자의 추락 방지뿐만 아니라 심리적 안정감을 주며 작업 도중 떨어지는 도구 및 파편으로 인한 2차 사고 예방에 효과적이라고 생각했습니다. 이후 저의 의견이 위험요인 보완사항 보고서에도 추가되었고 강관 난간대 해체 이후 안전사고 없이 공사를 진행할 수 있었습니다. 이 경험을 통해 건설현장의 중대재해 감축을 위해서는 적극성이 중요하다는 것을 느꼈습니다. 중대재해는 특별한 상황이 아니라 일상에서 발생하기 때문에 사소한 것이라도 발견 즉시 보고 및 조치함으로써 위험요인을 체계적으로 관리하겠습니다. 이를 실현시키기 위해서는 근로자, 고객 및 경주마의 안전 확보를 위해서 </a:t>
            </a:r>
            <a:r>
              <a:rPr u="sng" b="1" sz="1200">
                <a:solidFill>
                  <a:srgbClr val="000000"/>
                </a:solidFill>
                <a:latin typeface="맑은 고딕"/>
              </a:rPr>
              <a:t>(3)능동적으로 개선점을 찾고, 작업자와 관리자가 위험요인들을 공유함으로써 안전한 환경을 조성할 수 있는 ‘안전 네트워킹 시스템’을 구축하겠습니다.</a:t>
            </a:r>
            <a:r>
              <a:rPr sz="1200">
                <a:solidFill>
                  <a:srgbClr val="000000"/>
                </a:solidFill>
                <a:latin typeface="맑은 고딕"/>
              </a:rPr>
              <a:t> 한국마사회에 입사한다면 ‘중대재해 10년 연속 ZERO’를 통해 고객의 신뢰를 쌓으며 국내 말산업 발전을 선도하는 기관으로 자리 잡는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인턴 기간 동안 경험한 건설현장의 위험요인을 파악하던 중, 지원자가 미처 대비하지 못했거나 새롭게 배운 점은 무엇이었습니까?</a:t>
            </a:r>
            <a:br/>
            <a:r>
              <a:t>(2) 자신이 제시한 '수직보호망 설치' 대안책 외에도 다른 잠재적 위험요인이 발견되었을 때, 비슷한 접근 방식으로 해결할 수 있을까요?</a:t>
            </a:r>
            <a:br/>
            <a:r>
              <a:t>(3) 입사 후 목표로 하는 '안전 네트워킹 시스템'의 구체적인 작동 방식을 구상하고 있는지, 어떤 요소들이 핵심이라고 생각합니까?</a:t>
            </a: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3H-01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 시절 건축종합설계 과목 수강 시 에너지 감축 및 국민의 삶의 질 향상을 위해 ‘노후건축물의 리모델링 및 안전진단’ 프로젝트를 진행한 경험이 있습니다. 3명의 인원으로 </a:t>
            </a:r>
            <a:r>
              <a:rPr u="sng" b="1" sz="1200">
                <a:solidFill>
                  <a:srgbClr val="000000"/>
                </a:solidFill>
                <a:latin typeface="맑은 고딕"/>
              </a:rPr>
              <a:t>(1)프로젝트가 진행되었고 리모델링, 안전진단, PPT 자료 업무로 역할을 분담하였습니다.</a:t>
            </a:r>
            <a:r>
              <a:rPr sz="1200">
                <a:solidFill>
                  <a:srgbClr val="000000"/>
                </a:solidFill>
                <a:latin typeface="맑은 고딕"/>
              </a:rPr>
              <a:t> 하지만 프로젝트 진행 시, </a:t>
            </a:r>
            <a:r>
              <a:rPr u="sng" b="1" sz="1200">
                <a:solidFill>
                  <a:srgbClr val="000000"/>
                </a:solidFill>
                <a:latin typeface="맑은 고딕"/>
              </a:rPr>
              <a:t>(2)리모델링 역할을 맡은 팀원이 오류와 해결방안을 찾는 과정에서 어려움을 호소하였고 소요시간이 예상보다 길어지는 문제가 발생하였습니다.</a:t>
            </a:r>
            <a:r>
              <a:rPr sz="1200">
                <a:solidFill>
                  <a:srgbClr val="000000"/>
                </a:solidFill>
                <a:latin typeface="맑은 고딕"/>
              </a:rPr>
              <a:t> 저는 문제의 해결을 위해 팀원들과의 소통과 피드백이 필요하다고 생각했습니다. 이를 위해 화상회의 앱을 사용함으로써 실시간으로 정보를 공유했고, 그 결과 업무 방식이 비효율적이라는 것을 파악했습니다. 기존의 방식은 주말마다 리모델링 개선점을 확인 후 안전진단을 실행하는 것이었습니다. 이를 개선하여 이틀에 한 번씩 화상회의 화면공유를 통해 안전진단과 리모델링 업무를 융합하여 ‘안전한 리모델링 개선점 도출’을 목표로 프로젝트를 효율적으로 진행하였습니다. 해당 방식에 따라 리모델링 과정 중 안전진단을 실시하여 3번 만에 리모델링을 완성할 수 있었고 그 결과 졸업작품전의 최우수작품에 선정되었습니다.이 경험을 바탕으로 </a:t>
            </a:r>
            <a:r>
              <a:rPr u="sng" b="1" sz="1200">
                <a:solidFill>
                  <a:srgbClr val="000000"/>
                </a:solidFill>
                <a:latin typeface="맑은 고딕"/>
              </a:rPr>
              <a:t>(3)팀원의 고충을 이해하고 공동의 목표를 추구함으로써 프로젝트를 협력하며 진행하기 위해서는 적극적인 의사소통이 중요하다는 것을 배웠습니다.</a:t>
            </a:r>
            <a:r>
              <a:rPr sz="1200">
                <a:solidFill>
                  <a:srgbClr val="000000"/>
                </a:solidFill>
                <a:latin typeface="맑은 고딕"/>
              </a:rPr>
              <a:t> 또한 모든 프로젝트의 과정은 유기적으로 연결되어 있어 협동이 필수라는 것을 느낄 수 있었고 아이디어를 공유하고 토론함으로써 최선의 방안을 찾아낼 수 있다는 것을 깨달았습니다. 이 역량을 바탕으로 한국마사회 건축직으로서 모든 이해관계자가 만족하는 관리자로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프로젝트에서 역할을 분담할 때, 팀원들이 가진 다양한 강점을 어떻게 발굴하고 활용할 수 있을까요?</a:t>
            </a:r>
            <a:br/>
            <a:r>
              <a:t>(2) 프로젝트 진행 시, 초기 계획에 없던 문제들이 나타나면 어떻게 대처하는 것이 최선이라고 생각합니까?</a:t>
            </a:r>
            <a:br/>
            <a:r>
              <a:t>(3) 협업 과정에서 발생한 갈등이나 의견 충돌을 경험했다면, 어떻게 해결하고 이를 통해 얻은 배움은 무엇입니까?</a:t>
            </a:r>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3H-02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(1)[사용자 불편에 귀기울이는 마사회의 해결사]30여년의 다중운집시설 운영의 노하우</a:t>
            </a:r>
            <a:r>
              <a:rPr sz="1200">
                <a:solidFill>
                  <a:srgbClr val="000000"/>
                </a:solidFill>
                <a:latin typeface="맑은 고딕"/>
              </a:rPr>
              <a:t>를 습득하며 사용자의 불편을 선제적으로 신속하게 처리하는 해결사가 될 것 입니다.한국마사회는 서울, 제주, 부산경남의 경마공원과 26개의 지사를 운영 및 개방하며 30여년간 운영해왔습니다. 경마공원 사용자, 지사 사용자, 직원 등 다양한 연령대 및 이해관계자들의 불편함들을 해결해온 노하우는 국내 유일하며 어디서 배울 수 없다고 생각되어집니다. 이러한 노하우를 이해하고 습득하여 사용자들이 불편함 없이 행복한 삶을 누릴 수 있게 하는 해결사가 되고자 합니다. 또한 습득한 노하우를 바탕으로 </a:t>
            </a:r>
            <a:r>
              <a:rPr u="sng" b="1" sz="1200">
                <a:solidFill>
                  <a:srgbClr val="000000"/>
                </a:solidFill>
                <a:latin typeface="맑은 고딕"/>
              </a:rPr>
              <a:t>(2)기회가 된다면 1단계 영천경마공원, 나아가 2단계 영천경마공원 건설에 노하우를 적용하여 사용자들의 모든 불편함을 미리 해결한 경마공원 건설에 기여하고 싶습니다.</a:t>
            </a:r>
            <a:r>
              <a:rPr u="sng" b="1" sz="1200">
                <a:solidFill>
                  <a:srgbClr val="000000"/>
                </a:solidFill>
                <a:latin typeface="맑은 고딕"/>
              </a:rPr>
              <a:t>(3)저는 한국전력공사에서 변전소 신축의 대관인허가부터 준공, 사용승인, 하자보수까지의 업무를 경험하였습니다.</a:t>
            </a:r>
            <a:r>
              <a:rPr sz="1200">
                <a:solidFill>
                  <a:srgbClr val="000000"/>
                </a:solidFill>
                <a:latin typeface="맑은 고딕"/>
              </a:rPr>
              <a:t> 이러한 업무의 경험들은 한국마사회 노하우를 보다 빨리 이해하고 원활한 습득에 도움이 될 것이라 생각되어집니다. 불편함이 발생하는 이유를 파악하고 다양한 이해관계자들의 불편함을 공감하며 업무를 진행할 것입니다. 습득한 노하우와 더불어 시공 및 안전관리의 경험을 활용하여 사용자들의 불편함을 신속하게 검토하고 안전하게 해결 할 것입니다. 또한 대관인허가, 사용승인, 타절준공 등의 경험을 바탕으로 다수의 이해관계자들과의 원활한 의사소통을 이루어낼 것 입니다. 이후 이러한 노하우와 경험을 쌓으며 시설 유지보수부터 추후 건설될 수 있는 건축물의 신축까지 기여하고 싶으며 문제가 발생하면 첫번째로 찾게되는 한국마사회의 해결사가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사용자의 불편함을 선제적으로 해결하는 것이 중요하다고 하셨는데, 이전에 불편함을 예상하지 못해 문제가 된 경험이 있다면, 그 경험에서 무엇을 배웠는지 말씀해주실 수 있나요?</a:t>
            </a:r>
            <a:br/>
            <a:r>
              <a:t>(2) 영천경마공원의 건설에 기여하고자 하신다고 했는데, 그 프로젝트에서 지원자가 특별히 기여하고 싶은 부분은 무엇이며, 그 이유는 무엇인가요?</a:t>
            </a:r>
            <a:br/>
            <a:r>
              <a:t>(3) 한국전력공사에서의 경험이 한국마사회에서 빠르게 적응할 수 있다고 하셨는데, 그 과정에서 어떤 어려움이 예상되며, 이를 어떻게 극복할 생각인가요?</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1AA-12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[적절한 인력 배치와 행정 지원을 통한 사회 공헌 발전]</a:t>
            </a:r>
            <a:r>
              <a:rPr u="sng" b="1" sz="1200">
                <a:solidFill>
                  <a:srgbClr val="000000"/>
                </a:solidFill>
                <a:latin typeface="맑은 고딕"/>
              </a:rPr>
              <a:t>(1)경영지원 분야에서 인적자원 관리 및 경영지원을 통해 힐링승마와 같은 한국마사회의 사회 공헌 활동이 지속적으로 확대되는 데 기여하고 싶습니다.</a:t>
            </a:r>
            <a:r>
              <a:rPr sz="1200">
                <a:solidFill>
                  <a:srgbClr val="000000"/>
                </a:solidFill>
                <a:latin typeface="맑은 고딕"/>
              </a:rPr>
              <a:t> 이를 통해 한국마사회가 말산업과 축산의 발전을 기반으로 국민의 복지 증진과 여가 선용을 이루도록 하겠습니다.이에 두 번의 공공기관 인턴을 통해 얻은 행정 지원 역량을 활용하겠습니다. 인턴을 통해 문서 작성, 일정 계획 및 실행과 같은 사무행정 역량을 키웠을 뿐 아니라 국민을 위한 업무의 보람과 뿌듯함을 느꼈습니다. 또한 인사 및 채용 관련 역량을 키웠고, 전산업무와 대외적 협력 요구 역량을 쌓았습니다.첫째, 0000우정청에서 인사 </a:t>
            </a:r>
            <a:r>
              <a:rPr u="sng" b="1" sz="1200">
                <a:solidFill>
                  <a:srgbClr val="000000"/>
                </a:solidFill>
                <a:latin typeface="맑은 고딕"/>
              </a:rPr>
              <a:t>(2)및 채용 관련 행정업무를 수행하여 인사역량을 키웠습니다. (3)인력의 적재적소 배치의 중요성을 배웠고 이 과정에서 고려하는 평정표, 재직기간 산정 등의 업무를 보조하였습니다. 또한 지원자들의 서류를 분류하고 합철하는 채용 업무를 다뤘고 면접자 안내 역할을 통해 상황에 따른 적절한 응대 역량을 키웠습니다.</a:t>
            </a:r>
            <a:r>
              <a:rPr sz="1200">
                <a:solidFill>
                  <a:srgbClr val="000000"/>
                </a:solidFill>
                <a:latin typeface="맑은 고딕"/>
              </a:rPr>
              <a:t> 이외에도 4대 보험 파일 정리, 주민등록번호 기록 등을 하면서 개인정보를 다루는 만큼 정직한 태도와 여러 번의 검토를 통한 정확성, 철저한 보안이 중요함을 깨달았습니다. 이를 활용하여 인적자원관리 직무를 수행하겠습니다.둘째, 국민연금공단에서 복잡한 전산 처리 및 민원대 안내를 수행하여 분석적 태도를 갖추고 타인 협력 및 설득 역량을 키웠습니다. 폐업 조회를 하고 납부 예외재개의 전산업무를 수행하기 위해 매뉴얼을 미리 숙지하였습니다. 새로운 경우가 나타나면 담당 직원께 질문을 통해 빠르고 정확하게 해결하였습니다. 또한 오전마다 민원대 안내를 하여 다양한 고객들을 만났습니다. 노령, 장애, 유족연금과 반추납, 반환일시금 등 창구 업무가 세분화되었기에 적절한 안내를 위해 경청하면서 구체적인 질문을 통해 방문 목적을 알아냈습니다. 이를 대외협력, 사회공헌 등의 직무에 활용하겠습니다.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사회 공헌 활동을 위해 어떤 새로운 방법이나 아이디어를 제안하고 싶은가요?</a:t>
            </a:r>
            <a:br/>
            <a:r>
              <a:t>(2) 공공기관 인턴 경험에서 쌓은 전산업무 능력을 활용하여 예상치 못한 IT 문제가 발생했을 때 지원자는 어떻게 해결할 것인가요?</a:t>
            </a:r>
            <a:br/>
            <a:r>
              <a:t>(3) 인사 및 채용 관련 업무를 수행하면서 겪었던 가장 어색하거나 난처했던 상황은 무엇이었고, 그 상황을 통해 무엇을 배웠나요?</a:t>
            </a:r>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3H-02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중요성11명이 함께 진행하는 졸업프로젝트에서 모형제작방식에 대하여 </a:t>
            </a:r>
            <a:r>
              <a:rPr u="sng" b="1" sz="1200">
                <a:solidFill>
                  <a:srgbClr val="000000"/>
                </a:solidFill>
                <a:latin typeface="맑은 고딕"/>
              </a:rPr>
              <a:t>(1)의견대립이 발생하였습니다. 한 의견은 외주를 맡기어 직접 제작하지 않고 수고스러움이 덜하는 방향으로 가자라는 의견이였으며 다른의견은 직접 만들고 외주비를 절약하여 중점컨셉이였던 조경에 더 힘쓰자는 것이였습니다.</a:t>
            </a:r>
            <a:r>
              <a:rPr sz="1200">
                <a:solidFill>
                  <a:srgbClr val="000000"/>
                </a:solidFill>
                <a:latin typeface="맑은 고딕"/>
              </a:rPr>
              <a:t> 외주가격은 상당하였으며 마감기한 다가오자 급한 마음에 팀원들은 서로의 의견만 주장하며 모형제작은 진행되지 않았습니다. </a:t>
            </a:r>
            <a:r>
              <a:rPr u="sng" b="1" sz="1200">
                <a:solidFill>
                  <a:srgbClr val="000000"/>
                </a:solidFill>
                <a:latin typeface="맑은 고딕"/>
              </a:rPr>
              <a:t>(2)프로젝트 반장으로서 상황을 해결하기 위하여 서로의 주장의 이유를 이해하고 역지사지를 할 수 있는 기회를 만들어야겠다고 생각하였습니다. 팀원들에게 주장하는 이유를 개별적으로 물어보았으며 이유들을 정리하여 팀원들에게 공유하였습니다.</a:t>
            </a:r>
            <a:r>
              <a:rPr sz="1200">
                <a:solidFill>
                  <a:srgbClr val="000000"/>
                </a:solidFill>
                <a:latin typeface="맑은 고딕"/>
              </a:rPr>
              <a:t> 직접적으로 얘기하지 못한 이유들을 공유 할 수 있었으며 팀원들은 서로를 이해하며 절충안을 내기 시작하였습니다. 수고스러움이 집중되지 않도록 조를 짜서 합의하에 모형제작 범위를 분배하였으며 시간할당제를 시행하며 모두가 참여하며 불만을 최소화 할 수 있는 방안으로 진행되었습니다. 직접 모형을 제작을 시작하였으며 팀원들간의 함께하는 시간이 많아졌습니다. 친밀도가 높아지며 작업능률도 향상되었고 </a:t>
            </a:r>
            <a:r>
              <a:rPr u="sng" b="1" sz="1200">
                <a:solidFill>
                  <a:srgbClr val="000000"/>
                </a:solidFill>
                <a:latin typeface="맑은 고딕"/>
              </a:rPr>
              <a:t>(3)직접 제작함에 따라 모형에 대한 애정을 가지게 되며 강요하지 않아도 팀원들은 할당된 시간보다 많은 시간을 할애하며 모형제작에 몰두하였습니다.</a:t>
            </a:r>
            <a:r>
              <a:rPr sz="1200">
                <a:solidFill>
                  <a:srgbClr val="000000"/>
                </a:solidFill>
                <a:latin typeface="맑은 고딕"/>
              </a:rPr>
              <a:t> 그 결과, 외주제작시 예상했던 시간보다 빠르게 모형을 제작하게 되었으며 중점 컨셉이였던 조경에 보다 많은 시간을 할애 할 수 있었습니다. 직접 제작했다는 뿌듯함을 함께 느끼며 모두가 만족하는 높은 퀄리티의 모형을 완성 하게되었습니다. 이러한 결과물을 바탕으로 졸업프로젝트에서 CM부문 동문회 우수상이라는 성적을 받을 수 있었습니다. 타인과 소통 및 협력에서는 서로의 입장에서 생각하며 이해하는 역지사지가 기본이 되어야함을 다시 한번 상기할 수 있었습니다. 이러한 역지사지를 항상 고려하며 말산업의 고객, 시설물 사용자, 타부서의 불편사항을 이해하고 함께 일하는 한국마사회의 일원이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졸업프로젝트에서 의견 대립이 있었을 때, 팀원들이 서로를 이해할 수 있도록 노력하셨다고 했습니다. 만약 같은 방식으로 해결되지 않는 분쟁이 생긴다면, 어떤 방법으로 해결할까요?</a:t>
            </a:r>
            <a:br/>
            <a:r>
              <a:t>(2) 졸업 프로젝트에서 반장으로서 팀을 이끌었습니다. 그 경험이 한국마사회에서 어떻게 활용될 수 있을지 구체적으로 설명해주실 수 있나요?</a:t>
            </a:r>
            <a:br/>
            <a:r>
              <a:t>(3) 팀원들과의 협업을 통해 작업능률을 향상시켰다고 하셨습니다. 이 경험을 통해 얻은 교훈이 이후의 어떤 상황에서 어떻게 적용될 수 있을까요?</a:t>
            </a: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3H-03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[경마시설의 효율적인 관리와 안전한 공간 형성] 한국마사회에 건축직으로 입사 후 경마시설의 효율적인 시설물 유지관리와 안전한 신축 공간 형성을 목표로 하고 있습니다. 한국마사회의 경마공원은 1989년 과천 개장 이후로 많은 사람들이 여가생활을 즐기기 위해 방문하고 있는 곳입니다. 또한 최근에는 영천에 새롭게 렛츠런파크를 조성하면서 여가공간의 범위를 넓혀가고 있습니다. 이러한 </a:t>
            </a:r>
            <a:r>
              <a:rPr u="sng" b="1" sz="1200">
                <a:solidFill>
                  <a:srgbClr val="000000"/>
                </a:solidFill>
                <a:latin typeface="맑은 고딕"/>
              </a:rPr>
              <a:t>(1)경마시설의 신축 및 유지보수 과정에서 효율적인 시설물 관리와 안전한 경마공간 구축을 하고자 합니다.</a:t>
            </a:r>
            <a:r>
              <a:rPr sz="1200">
                <a:solidFill>
                  <a:srgbClr val="000000"/>
                </a:solidFill>
                <a:latin typeface="맑은 고딕"/>
              </a:rPr>
              <a:t> 시설물의 효율적인 관리 측면에서 공공기관에서 사옥관리 업무를 1년간 맡았습니다. 소방, 기계설비 등 연간 시설물 운영 계획을 수립하였고 승강기, 가스, 전기설비의 법정검사를 정해진 일정에 맞춰 진행했습니다. 또한 시설물의 문제점 발생 시 계획부터 검수, 예산 지출까지 효율적으로 진행하며 건물 사용자의 불편함을 최소화하였습니다. </a:t>
            </a:r>
            <a:r>
              <a:rPr u="sng" b="1" sz="1200">
                <a:solidFill>
                  <a:srgbClr val="000000"/>
                </a:solidFill>
                <a:latin typeface="맑은 고딕"/>
              </a:rPr>
              <a:t>(2)하절기와 동절기에는 에너지 사용량을 조절하여 정부의 에너지 규제를 준수하면서도 직원들의 편의를 도모했습니다.</a:t>
            </a:r>
            <a:r>
              <a:rPr sz="1200">
                <a:solidFill>
                  <a:srgbClr val="000000"/>
                </a:solidFill>
                <a:latin typeface="맑은 고딕"/>
              </a:rPr>
              <a:t> 이러한 업무 경험으로 시설물의 효율적인 관리와 체계적인 유지보수의 중요성을 알게 되었습니다. 안전한 공간 형성 측면에서는 공공기관에서 사옥신축 업무를 2년간 수행했습니다. 정부부처와 총사업비 협의를 통해 안전한 인재개발원 설립을 위한 예산 확보 노력을 했고 시공 단계 전 계획단계와 설계단계를 거치면서 안정적인 인재개발원 설계에 참여했습니다. </a:t>
            </a:r>
            <a:r>
              <a:rPr u="sng" b="1" sz="1200">
                <a:solidFill>
                  <a:srgbClr val="000000"/>
                </a:solidFill>
                <a:latin typeface="맑은 고딕"/>
              </a:rPr>
              <a:t>(3)타 기관 벤치마킹을 통해 필요한 실들을 구성하였고</a:t>
            </a:r>
            <a:r>
              <a:rPr sz="1200">
                <a:solidFill>
                  <a:srgbClr val="000000"/>
                </a:solidFill>
                <a:latin typeface="맑은 고딕"/>
              </a:rPr>
              <a:t> BF 등 관련법령을 설계단계 때 반영하여 시공단계에서 설계변경을 최소화하도록 하였습니다. 이러한 경험은 공공기관에서의 업무 프로세스를 익히고 안전을 확보한 공간 형성을 배우는데 도움이 되었습니다. 이러한 역량을 바탕으로 한국마사회가 보유한 경마장과 관련 시설을 더욱 안전하고 효율적인 공간으로 발전시키는 데 기여하고자 합니다. 효율적인 시설물 유지관리와 안전한 공사 발주를 통해 많은 사람들이 더욱 쾌적한 공간에서 경마 문화를 즐길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경마시설의 신축 및 유지보수 과정에서 기술적인 문제 외에도 지원자가 예상하는 비기술적 도전이나 장벽이 있을지, 있다면 어떻게 대비할 계획인지 설명해주세요.</a:t>
            </a:r>
            <a:br/>
            <a:r>
              <a:t>(2) 지원자가 공공기관에서 에너지 사용량을 조절하며 규제를 준수한 경험이 있는데, 이러한 경험이 향후 한국마사회에서 어떤 방식으로 적용될 수 있을까요?</a:t>
            </a:r>
            <a:br/>
            <a:r>
              <a:t>(3) 타 기관 벤치마킹을 통해 얻은 인사이트를 한국마사회의 경마시설 개선에 어떻게 적용할 계획인가요?</a:t>
            </a:r>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3H-03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[공정 조율을 통한 협력 유도 및 갈등 예방] 산업플랜트 현장에서 공장건축 시공관리를 담당할 당시 시공과정에서 현장 작업자들과의 협력에 문제를 겪은 경험이 있습니다. 하나의 업체만 공사에 참여하는 것이 아니라 </a:t>
            </a:r>
            <a:r>
              <a:rPr u="sng" b="1" sz="1200">
                <a:solidFill>
                  <a:srgbClr val="000000"/>
                </a:solidFill>
                <a:latin typeface="맑은 고딕"/>
              </a:rPr>
              <a:t>(1)콘크리트, 철골, 판넬, 조적, 도장 등 다양한 업체들이 함께 작업을 했기 때문에 각 업체 간 공정 조율이 원활하지 않으면 시공 일정이 지연될 수 있었습니다.</a:t>
            </a:r>
            <a:r>
              <a:rPr sz="1200">
                <a:solidFill>
                  <a:srgbClr val="000000"/>
                </a:solidFill>
                <a:latin typeface="맑은 고딕"/>
              </a:rPr>
              <a:t> 예를 들어, 콘크리트 바닥공사가 완료된 후에야 철골 세우기 작업을 진행할 수 있었고, 기계설비가 설치되기 전에 도장작업이 완료되어야 했습니다. 하지만 각 업체는 자신들의 일정을 우선시하다 보니, 공정 간 조율에 어려움이 있었습니다. 이러한 문제를 어떻게 해결할 수 있을 지 업무를 하면서 많은 고민을 했습니다. 그 결과 업체 간 이해관계를 명확히 조율해줘야 공정 간섭을 최소화할 수 있다고 생각했습니다. 업체 간 의견을 직접적으로 교류하고 협의하도록 해준다면 공정 간 갈등을 예방할 수 있을 것이라고 생각했습니다. 그래서 아침 툴박스 미팅시간에 주요공정 관리자를 모아 당일 작업을 협의를 할 수 있는 시간을 만들었습니다. 또한 </a:t>
            </a:r>
            <a:r>
              <a:rPr u="sng" b="1" sz="1200">
                <a:solidFill>
                  <a:srgbClr val="000000"/>
                </a:solidFill>
                <a:latin typeface="맑은 고딕"/>
              </a:rPr>
              <a:t>(2)시공 중에도 예상치 못한 변수가 발생할 수 있기 때문에 현장 곳곳을 직접 돌아다니며 문제 발생 시 업체 간 즉각적인 조율을 진행했습니다.</a:t>
            </a:r>
            <a:r>
              <a:rPr sz="1200">
                <a:solidFill>
                  <a:srgbClr val="000000"/>
                </a:solidFill>
                <a:latin typeface="맑은 고딕"/>
              </a:rPr>
              <a:t> 예를 들어, 콘크리트 양생이 지연되어 거푸집을 탈형할 수 없을 경우 다른 곳의 형틀 설치작업을 먼저 할 수 있도록 조치하였습니다. 그 결과 업체들은 서로의 일정과 작업 조건을 이해하게 되었고 신뢰하고 협력하는 분위기가 형성되었습니다. 이러한 경험을 통해 공정 간 조율이 건설현장 내 협력을 위해 얼마나 중요한 지 알게 되었습니다. 특히 각 업체가 서로의 상황을 이해하고 조율하기 위해 직접적인 공통의 협의시간을 확보하는 것이 매우 효과적이라는 것을 느꼈습니다. 앞으로 한국마사회에서도 건축업무를 담당하면서 </a:t>
            </a:r>
            <a:r>
              <a:rPr u="sng" b="1" sz="1200">
                <a:solidFill>
                  <a:srgbClr val="000000"/>
                </a:solidFill>
                <a:latin typeface="맑은 고딕"/>
              </a:rPr>
              <a:t>(3)경마시설의 시공 및 유지보수 과정에서 다양한 이해관계자들과 직접적인 소통의 시간을 확보해 협력을 극대화하는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다양한 업체 간의 협력을 유도하는 과정에서 가장 어려운 점은 무엇이었으며, 지원자는 이를 어떻게 극복했습니까?</a:t>
            </a:r>
            <a:br/>
            <a:r>
              <a:t>(2) 예상치 못한 변수가 현장에서 발생했을 때, 즉각적인 조율 외에 어떤 기회나 교훈을 얻을 수 있었습니까?</a:t>
            </a:r>
            <a:br/>
            <a:r>
              <a:t>(3) 지원자가 시공 일정 조율 관련해 구축한 신뢰와 협력 관계를 유지하고 발전시키기 위한 향후 계획은 어떤 것이 있습니까?</a:t>
            </a:r>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3I-01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말산업을 선도하는 기관으로서 경주마와 사람의 안전이 최우선인 경마환경 조성, 미래 100년 경마를 준비하는 경마 인프라 확보 등을 핵심 과제로 삼고 있습니다. 저는 마사회 토목직으로서 이러한 방향성에 맞춰 구체적으로 다음과 같은 목표를 설정했습니다.첫째, 경주로 관리를 통해 경주마와 기수의 안전을 강화하겠습니다. 경마장에서 경주로의 평탄화와 배수 관리는 경주마의 부상 방지와 기수의 안전에 중요한 요소입니다. 저는 토목기사와 건설안전기사를 취득하며 학습한 지식을 바탕으로 경주로의 토질 분석과 배수 성능 개선을 목표로 할 것입니다. </a:t>
            </a:r>
            <a:r>
              <a:rPr u="sng" b="1" sz="1200">
                <a:solidFill>
                  <a:srgbClr val="000000"/>
                </a:solidFill>
                <a:latin typeface="맑은 고딕"/>
              </a:rPr>
              <a:t>(1)예를 들어, 경주로 표면이 너무 다져진 곳이나 너무 느슨한 곳은 없는지 확인하고 주기적인 정비를 통해 먼지를 최소화하고 평평하게 유지할 것입니다. 폭우에 대비하여 배수시스템을 정비하여 항상 일정한 주행 조건을 유지할 수 있도록 할 것입니다.</a:t>
            </a:r>
            <a:r>
              <a:rPr sz="1200">
                <a:solidFill>
                  <a:srgbClr val="000000"/>
                </a:solidFill>
                <a:latin typeface="맑은 고딕"/>
              </a:rPr>
              <a:t> 또한 경주로 표면을 정기적으로 모니터링하여 최적의 유지보수 방법을 연구할 것입니다. 둘째, 경마장 시설의 유지관리 체계를 강화하여 내진 성능을 보강하고 안전 진단 체계를 개선하겠습니다. 경마장과 관련된 구조물은 많은 인원이 이용하는 시설이므로 지진이나 자연재해 발생 시 안전성을 확보하는 것이 중요합니다. 저는 </a:t>
            </a:r>
            <a:r>
              <a:rPr u="sng" b="1" sz="1200">
                <a:solidFill>
                  <a:srgbClr val="000000"/>
                </a:solidFill>
                <a:latin typeface="맑은 고딕"/>
              </a:rPr>
              <a:t>(2)학부 시절 교량 설계 프로젝트를 수행하며 구조물의 주변 환경을 고려하여 설계하고 안정성을 계산한 경험이 있습니다. 이 경험을 바탕으로 경마장 주요 시설물에 대한 내진 성능 평가를 수행하고 보강 방안을 마련하겠습니다.</a:t>
            </a:r>
            <a:r>
              <a:rPr sz="1200">
                <a:solidFill>
                  <a:srgbClr val="000000"/>
                </a:solidFill>
                <a:latin typeface="맑은 고딕"/>
              </a:rPr>
              <a:t> 또한 수도꼭지 필터 수명예측 시스템을 설계하고, 실험을 통해 데이터를 구축하고 분석했던 경험을 살려 시설물의 유지보수 데이터를 체계적으로 관리할 것입니다. </a:t>
            </a:r>
            <a:r>
              <a:rPr u="sng" b="1" sz="1200">
                <a:solidFill>
                  <a:srgbClr val="000000"/>
                </a:solidFill>
                <a:latin typeface="맑은 고딕"/>
              </a:rPr>
              <a:t>(3)과거부터 현재까지의 유지관리 데이터를 바탕으로 시설물의 노후화 정도를 정량적으로 평가하고 우선순위를 설정하여 보수 계획을 수립할 것입니다.</a:t>
            </a:r>
            <a:r>
              <a:rPr sz="1200">
                <a:solidFill>
                  <a:srgbClr val="000000"/>
                </a:solidFill>
                <a:latin typeface="맑은 고딕"/>
              </a:rPr>
              <a:t> 이러한 목표를 달성하기 위해 현장에서 실무 경험을 쌓으면서 지속적으로 노력하겠습니다. 한국마사회가 안전하고 신뢰할 수 있는 경마 환경을 조성하는데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경주로 관리에서 배수 시스템의 정비를 언급하셨습니다. 만약 배수 시스템이 갑작스럽게 고장나 경주 일정에 차질이 생긴다면, 어떻게 대처하시겠습니까?</a:t>
            </a:r>
            <a:br/>
            <a:r>
              <a:t>(2) 경마장 시설물의 내진 성능을 보강하겠다는 목표를 세우셨습니다. 최근에 배운 내진 관련 기술 중 이 목표 달성에 유용할 것으로 판단되는 기술이 있습니까?</a:t>
            </a:r>
            <a:br/>
            <a:r>
              <a:t>(3) 시설물의 유지보수 데이터를 체계적으로 관리할 계획이라고 하셨습니다. 데이터를 분석하다 예기치 못한 결과가 나올 경우 어떤 접근 방식을 취하실 것인가요?</a:t>
            </a:r>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3I-01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학부시절 저는 팀 프로젝트에서 의견 차이를 조율하는 과정에서 소통과 협력의 중요성을 체감한 경험이 있습니다. </a:t>
            </a:r>
            <a:r>
              <a:rPr u="sng" b="1" sz="1200">
                <a:solidFill>
                  <a:srgbClr val="000000"/>
                </a:solidFill>
                <a:latin typeface="맑은 고딕"/>
              </a:rPr>
              <a:t>(1)당시 수도꼭지 필터의 수명을 예측하는 프로젝트를 설계하는 과정에서 갈등이 발생했습니다. 필터의 오염 정도를 촬영하는 카메라의 개수를 두고 팀원들 간의 의견 차이가 있었습니다. 한쪽 팀원들은 카메라 1대 사용을 주장했고 다른 팀원들은 카메라 2대 사용을 주장했습니다.</a:t>
            </a:r>
            <a:r>
              <a:rPr sz="1200">
                <a:solidFill>
                  <a:srgbClr val="000000"/>
                </a:solidFill>
                <a:latin typeface="맑은 고딕"/>
              </a:rPr>
              <a:t> 당시 저는 1대 사용을 선호했지만 팀원들 간 대립으로 인해 프로젝트의 진행이 지연되었습니다. 저는 먼저 팀원들의 의견을 경청하고 각 의견의 장단점을 정리했습니다. 카메라를 1대로 할 경우, 코딩 작업이 비교적 간단해 실험 시간을 충분히 확보할 수 있었지만 필터의 오염 상태를 다각도에서 얻을 수 없었습니다. 카메라를 2대로 할 경우, 필터의 원통형 구조를 다양한 각도에서 관찰할 수 있지만 이미지 값을 데이터로 변환하는데 필요한 코딩 작업이 복잡해져 시간이 더 필요했습니다. 이를 통해 각자의 원하는 점과 걱정을 파악하여 대안을 제안했습니다. 시간이 부족한 점과 데이터의 정확도를 고민하는 서로의 입장을 공감하며 마음의 거리를 좁히려 시도했습니다. 각자의 고민을 공감하고 프로젝트의 최종 목표가 같다는 점을 상기시켰습니다. 이어서 코딩 작업을 일정 부분 진행한 후 카메라 2대 사용이 어려울 경우 1대로 전환하는 방안을 제시했습니다. </a:t>
            </a:r>
            <a:r>
              <a:rPr u="sng" b="1" sz="1200">
                <a:solidFill>
                  <a:srgbClr val="000000"/>
                </a:solidFill>
                <a:latin typeface="맑은 고딕"/>
              </a:rPr>
              <a:t>(2)그 결과 팀원들은 제안한 대안을 수용했고 프로젝트는 원활하게 진행될 수 있었습니다.</a:t>
            </a:r>
            <a:r>
              <a:rPr sz="1200">
                <a:solidFill>
                  <a:srgbClr val="000000"/>
                </a:solidFill>
                <a:latin typeface="맑은 고딕"/>
              </a:rPr>
              <a:t> 최종적으로 카메라를 1대로 하여 충분한 실험시간을 확보했고 결과의 오차값을 줄이고 정확도를 높일 수 있었습니다. </a:t>
            </a:r>
            <a:r>
              <a:rPr u="sng" b="1" sz="1200">
                <a:solidFill>
                  <a:srgbClr val="000000"/>
                </a:solidFill>
                <a:latin typeface="맑은 고딕"/>
              </a:rPr>
              <a:t>(3)팀원들 간의 신뢰가 향상되었으며 이후 협업에서도 의견 차이를 유연하게 해결하는 분위기가 형성되었습니다. 이 경험을 통해 객관적인 논리도 중요하지만 한 걸음 다가가기 위한 정성 또한 대인관계에서 중요함을 느꼈습니다.</a:t>
            </a:r>
            <a:r>
              <a:rPr sz="1200">
                <a:solidFill>
                  <a:srgbClr val="000000"/>
                </a:solidFill>
                <a:latin typeface="맑은 고딕"/>
              </a:rPr>
              <a:t> 입사 후에도 조직 내에서 다양한 이해관계자와 협업할 때 논리적 설득과 정서적 공감을 함께 활용하여 의사소통을 이끌어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프로젝트에서 의견 차이를 조율한 경험이 있는데, 만약 팀원들이 제안한 대안을 받아들이지 않았다면 어떻게 하셨겠습니까?</a:t>
            </a:r>
            <a:br/>
            <a:r>
              <a:t>(2) 카메라 대수에 대한 논쟁에서는 1대를 선호하셨지만 2대 사용안도 검토했습니다. 이후 유사한 상황에서 또 다른 첨단 장비의 도입이 논의된다면 어떻게 접근하시겠습니까?</a:t>
            </a:r>
            <a:br/>
            <a:r>
              <a:t>(3) 프로젝트에서 얻은 신뢰와 유연한 협력 분위기를 다른 상황에서도 유지할 계획이라 했습니다. 갈등이 해소되지 않는 조직 문화에서는 어떻게 대처하시겠습니까?</a:t>
            </a:r>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3I-02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목표는 경마장 내 토목 시설물 관리를 효율적으로 수행하여 안전한 경마장 환경을 제공함으로써 국민의 행복 증진에 기여하는 것입니다. </a:t>
            </a:r>
            <a:r>
              <a:rPr u="sng" b="1" sz="1200">
                <a:solidFill>
                  <a:srgbClr val="000000"/>
                </a:solidFill>
                <a:latin typeface="맑은 고딕"/>
              </a:rPr>
              <a:t>(1)따라서 토목시공학과 안전관리지침에 대한 견고한 지식을 습득하기 위해 기사 자격증을 취득했습니다.</a:t>
            </a:r>
            <a:r>
              <a:rPr sz="1200">
                <a:solidFill>
                  <a:srgbClr val="000000"/>
                </a:solidFill>
                <a:latin typeface="맑은 고딕"/>
              </a:rPr>
              <a:t> 이를 통해 습득한 지식을 바탕으로 한국마사회의 공정관리, 안전관리와 같은 업무를 수행하고자 합니다. 한국마사회의 토목직은 품질관리, 안전관리 등의 건설사업관리 업무를 담당하는 만큼 현장 경험이 중요하다고 생각합니다. </a:t>
            </a:r>
            <a:r>
              <a:rPr u="sng" b="1" sz="1200">
                <a:solidFill>
                  <a:srgbClr val="000000"/>
                </a:solidFill>
                <a:latin typeface="맑은 고딕"/>
              </a:rPr>
              <a:t>(2)따라서 공사의 인턴과 현장실습생으로 근무하며 현장 경험을 쌓았습니다.</a:t>
            </a:r>
            <a:r>
              <a:rPr sz="1200">
                <a:solidFill>
                  <a:srgbClr val="000000"/>
                </a:solidFill>
                <a:latin typeface="맑은 고딕"/>
              </a:rPr>
              <a:t> 현장실습을 하며 공사비 산출 등 다양한 업무에 있어서 엑셀 활용의 중요성을 느꼈습니다. </a:t>
            </a:r>
            <a:r>
              <a:rPr u="sng" b="1" sz="1200">
                <a:solidFill>
                  <a:srgbClr val="000000"/>
                </a:solidFill>
                <a:latin typeface="맑은 고딕"/>
              </a:rPr>
              <a:t>(3)따라서 IT분야 자격증을 취득하고 활용함으로써 엑셀에 대한 실무 경험을 쌓을 수 있었습니다.</a:t>
            </a:r>
            <a:r>
              <a:rPr sz="1200">
                <a:solidFill>
                  <a:srgbClr val="000000"/>
                </a:solidFill>
                <a:latin typeface="맑은 고딕"/>
              </a:rPr>
              <a:t> 이러한 경험을 바탕으로 현장 관리뿐만 아니라 인허가, 발주, 토공량 등 분야별 계산을 통한 공사비 산출 등 행정 업무 또한 원만하게 수행하겠습니다. 그리고 현장이나 시설에 문제가 생겼을 경우, 원인조사 및 해결과정을 경험하면서 시설 관리 역량과 문제해결능력을 향상시킬 수 있었습니다. 또한, 직접 현장에 방문하고 점검하는 과정에서 이론적 지식 이상으로 안전관리가 매우 중요하다는 것을 깨달았습니다. 따라서 현장에서의 안전관리 규정과 체계를 익히고 이를 준수하기 위해 노력했습니다. 저는 인턴 경험을 통해 토목 분야에서 필요한 현장 경험을 쌓았고 안전관리의 중요성을 인식하게 되었습니다. 따라서 입사 후 한국마사회의 최신 안전 규정을 습득하고 토목 시설에 대한 구성을 이해하겠습니다. 그리고 이를 바탕으로 고객, 경마시설 등 인프라의 노후화 정도, 손상 여부를 판단하여 보수계획을 수립하여 안전관리에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토목시공학과 안전관리지침에 대한 지식을 습득하고 기사 자격증을 취득했다고 하셨는데, 이러한 기술적 자격을 토대로 예상치 못한 안전 사고가 발생할 경우 지원자는 어떤 절차를 통해 대응할 계획인가요?</a:t>
            </a:r>
            <a:br/>
            <a:r>
              <a:t>(2) 지원자는 현장 경험의 중요성을 언급하면서 현장실습생으로 근무하며 견고한 경험을 쌓았다고 하셨습니다. 만약 현장 내에서 책임을 담당하게 되었을 때 의사결정 과정에서 고려할 가장 중요한 요인은 무엇이라고 생각하시나요?</a:t>
            </a:r>
            <a:br/>
            <a:r>
              <a:t>(3) IT 분야 자격증을 취득하며 엑셀 활용의 중요성을 언급하셨습니다. 이외에도 토목 분야에서 IT 기술이 더해질 때 발생할 수 있는 시너지 효과에 대해 설명해 주십시오.</a:t>
            </a:r>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3I-02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교내 밴드동아리 공연 기획 과정에서 갈등상황을 (2)극복했던 경험이 있습니다. 공연 기획 과정에서 초보자를 포함하여 최대한 많은 사람들을 공연에 참여시키자는 의견과 반대로 실력이 출중한 동아리원 위주로 공연을 기획하여 공연의 질을 높이자는 의견이 충돌했습니다. 두 의견 모두 동아리의 목표인 동아리 활성화를 이룰 수 있었기 때문에 의견 간의 차이를 좁히기 힘들었습니다. 저는 동아리의 부회장으로서 문제 상황을</a:t>
            </a:r>
            <a:r>
              <a:rPr sz="1200">
                <a:solidFill>
                  <a:srgbClr val="000000"/>
                </a:solidFill>
                <a:latin typeface="맑은 고딕"/>
              </a:rPr>
              <a:t> 해결하고 동아리의 화합을 이루고자 새로운 방법을 고안했습니다. 정기 공연에는 악기를 잘 다루는 동아리원들이 많이 참여하는 대신, 초보자들을 위한 소규모 공연을 따로 개최하자는 의견을 제시했습니다. 하지만 두 번의 공연을 하기에는 예산과 장소 및 시간이 부족하다는 반대가 있었습니다. 따라서 저희는 회의 끝에 학기 중간에 1번 실시하던 정기 공연을 학기 초에 주최하고, 학기 말에 소규모 공연을 주최했습니다. 그리고 동아리비로 공연장소를 대여하던 기존 관행과 달리 </a:t>
            </a:r>
            <a:r>
              <a:rPr u="sng" b="1" sz="1200">
                <a:solidFill>
                  <a:srgbClr val="000000"/>
                </a:solidFill>
                <a:latin typeface="맑은 고딕"/>
              </a:rPr>
              <a:t>(3)정기공연은 학교 강당을 이용하고, 소규모 공연은 대형 파티룸을 이용함으로써 예산에 들어가는 비용을 최소화했습니다.</a:t>
            </a:r>
            <a:r>
              <a:rPr sz="1200">
                <a:solidFill>
                  <a:srgbClr val="000000"/>
                </a:solidFill>
                <a:latin typeface="맑은 고딕"/>
              </a:rPr>
              <a:t> 결과적으로, 정기공연은 실력 있는 동아리원들 위주로 기획했기 때문에 공연을 보고 동아리 가입을 희망하는 학생들이 증가했습니다. 또한, 소규모 공연 덕분에 동아리 활동이 더욱 풍부해졌다는 긍정적인 평가가 있었으며, 초보자들도 악기를 배우고 무대에 설 수 있음을 내세워 동아리 홍보에 기여할 수 있었습니다. 이후에도 저희는 기존 관행과 달리 2번의 공연을 개최하며 다양한 동아리 활동을 펼쳤습니다. 또한, 동아리 내에 갈등이 생길 경우 각자의 의견만을 주장하지 않고 협력을 통해 합의점을 도출해내는 분위기가 형성되었습니다. 다양한 요소들을 고려하여 합의점을 찾아나가는 과정에서 팀워크가 더욱 향상됨을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동아리 부회장으로서 갈등 상황을 극복한 경험을 말씀하셨는데, 회의 중 동아리원들이 감정적으로 대응할 때 어떤 접근 방식이 가장 효과적이라고 보신지 말씀해 주세요.</a:t>
            </a:r>
            <a:br/>
            <a:r>
              <a:t>(2) 공연 기획 과정에서 두 가지 상반된 의견을 조율했다고 하셨습니다. 만약 의견 조율 과정에서 한쪽의 불만이 지속적으로 제기되었다면, 어떻게 갈등을 해소할 수 있을까요?</a:t>
            </a:r>
            <a:br/>
            <a:r>
              <a:t>(3) 정기 공연과 소규모 공연을 기준으로 예산과 장소 문제를 해결했다고 하셨습니다. 각 공연에 대한 예산 분배 시 다른 예상치 못한 유동적인 비용이 발생했을 때 이를 어떻게 관리할 계획이었나요?</a:t>
            </a:r>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3I-03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한국마사회가 ‘국민에게 사랑받는 말산업 전문기업’이 되기 위해 토목직군이 가져야 할 책임이 크다고 확신합니다. 한국마사회 입사 후 직업적 측면과 개인적 측면에서의 목표를 이뤄나가며 그 책임을 완수하고 싶습니다.우선, </a:t>
            </a:r>
            <a:r>
              <a:rPr u="sng" b="1" sz="1200">
                <a:solidFill>
                  <a:srgbClr val="000000"/>
                </a:solidFill>
                <a:latin typeface="맑은 고딕"/>
              </a:rPr>
              <a:t>(1)한국마사회가 이뤄낸 ‘5년 연속 중대재해 무사고’ 기록을 지속하여 이어나가겠습니다. 재해예방을 위해 입사 후 꼼꼼한 모니터링으로 제때 토목시설물의 노후화 및 손상 정도를 파악하고, 빠르게 보수 계획을 세우겠습니다.</a:t>
            </a:r>
            <a:r>
              <a:rPr sz="1200">
                <a:solidFill>
                  <a:srgbClr val="000000"/>
                </a:solidFill>
                <a:latin typeface="맑은 고딕"/>
              </a:rPr>
              <a:t> 그리고 </a:t>
            </a:r>
            <a:r>
              <a:rPr u="sng" b="1" sz="1200">
                <a:solidFill>
                  <a:srgbClr val="000000"/>
                </a:solidFill>
                <a:latin typeface="맑은 고딕"/>
              </a:rPr>
              <a:t>(2)산업안전기사를 취득하며 갖춘 전문적인 지식을 바탕으로 근로자를 보호하고, 근로자들이 안심하고 생산성 향상에 주력할 수 있는 작업환경을 만들겠습니다.</a:t>
            </a:r>
            <a:r>
              <a:rPr sz="1200">
                <a:solidFill>
                  <a:srgbClr val="000000"/>
                </a:solidFill>
                <a:latin typeface="맑은 고딕"/>
              </a:rPr>
              <a:t> 만약 건설 공사의 계획 단계에 참여할 수 있는 기회가 주어진다면, 건설업자 측에서 수립한 안전관리계획서를 비롯한 설계 도서를 면밀히 검토하여 사전에 위험요인을 제거하겠습니다.두 번째, 한국마사회에서 다방면의 깊은 경험을 쌓아 토목 분야의 전문성을 함양하고 싶습니다. 주어진 모든 업무에 책임감 있게 임하고, 이미 수행한 업무들도 틈틈이 복습하여 제 경력으로 만들 것입니다. </a:t>
            </a:r>
            <a:r>
              <a:rPr u="sng" b="1" sz="1200">
                <a:solidFill>
                  <a:srgbClr val="000000"/>
                </a:solidFill>
                <a:latin typeface="맑은 고딕"/>
              </a:rPr>
              <a:t>(3)이 과정에서 평소 배운 점을 그때그때 기록하고 복습하는 습관이 큰 장점으로 작용하리라 확신합니다.</a:t>
            </a:r>
            <a:r>
              <a:rPr sz="1200">
                <a:solidFill>
                  <a:srgbClr val="000000"/>
                </a:solidFill>
                <a:latin typeface="맑은 고딕"/>
              </a:rPr>
              <a:t> 그리고 그렇게 기른 전문성을 바탕으로 한국마사회의 사업장을 이용하는 시민, 근로자, 말들의 안전과 편리함에 기여하고 싶습니다. 이와 더불어 개인적으로 기술사 자격증을 취득하고, 여기에 마사회에서의 경험까지 접목하여 조직에서 필요로 하는 전문성을 발전시켜 조금이라도 더 조직의 발전에 기여하고 싶습니다.이와 같이 직업적 측면에서는 사업장에서의 안전사고를 방지하고, 개인적 측면에서는 토목 분야의 전문가가 되는 것이 현재 저의 입사 후 목표입니다. 지속적인 자기 개발과 실무 경험을 통해 위 두 가지 목표를 이루고자 할 것이고, 이를 통해 토목직군으로서 한국마사회가 ‘말산업으로 국가경제 발전과 국민의 여가선용에 기여’하는 데 보탬이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 입사 후 꼼꼼한 모니터링을 언급하셨는데, 기존 시스템에 어떤 개선을 시도하여 더 효과적으로 적용할 계획인가요?</a:t>
            </a:r>
            <a:br/>
            <a:r>
              <a:t>(2) 산업안전기사를 취득한 후, 근로자 보호를 위한 구체적인 안전 전략을 어떻게 개선하거나 적용할 생각인가요?</a:t>
            </a:r>
            <a:br/>
            <a:r>
              <a:t>(3) 토목 분야의 전문가가 되기 위해 계속 복습하고 학습한다고 언급하셨습니다. 이러한 학습 과정에서 생긴 뜻밖의 깨달음이나 새로운 목표가 있나요?</a:t>
            </a:r>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3I-03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전공수업 당시 6명의 팀원들과 가상 토목 구조물을 직접 설계해보는 팀 프로젝트에 참여했습니다. 현실성 있는 구조물의 선정과 모델링 과정까지 상당한 양의 작업이 필요해 팀원들 간의 원활한 의사소통과 협력은 필수적이었습니다. 하지만 우연히 서로 초면인 사람들만 모여 팀이 구성되었고, 이에 따라 활발한 의견 교환과 피드백이 필요한 초반에 의사소통이 원활하지 못했습니다. </a:t>
            </a:r>
            <a:r>
              <a:rPr u="sng" b="1" sz="1200">
                <a:solidFill>
                  <a:srgbClr val="000000"/>
                </a:solidFill>
                <a:latin typeface="맑은 고딕"/>
              </a:rPr>
              <a:t>(1)거기에 얼마 안 있어 팀원 한 명이 개인 사정으로 중도 휴학하는 일까지 일어났습니다. 그 결과, 저희 팀은 다른 팀보다 인원이 부족한 상황에서 의견 교류도 제대로 못 해 다른 팀들보다 구조물 선정 과정이 지연되었습니다.</a:t>
            </a:r>
            <a:r>
              <a:rPr sz="1200">
                <a:solidFill>
                  <a:srgbClr val="000000"/>
                </a:solidFill>
                <a:latin typeface="맑은 고딕"/>
              </a:rPr>
              <a:t>위기감을 느낀 저는 팀원들에 양해를 구하고 팀장 역할을 자처하여 팀원들 간의 의사소통을 적극적으로 유도했습니다. 팀원들과 개인적인 소통을 통해 각자 강점이 있는 분야를 공유했고, 그에 맞추어 역할을 다시 분담할 것을 제안했습니다. 저는 이 과정에서 해당 학기에 구조물 설계 프로그램인 Abaqus를 다루는 수업을 들은 경험을 바탕으로 초기 모델링을 맡았고, 다른 팀원들도 자료 조사/보고서 작성/MIDAS 프로그램 사용 등 각자 강점 있는 분야의 업무를 수행했습니다. </a:t>
            </a:r>
            <a:r>
              <a:rPr u="sng" b="1" sz="1200">
                <a:solidFill>
                  <a:srgbClr val="000000"/>
                </a:solidFill>
                <a:latin typeface="맑은 고딕"/>
              </a:rPr>
              <a:t>(2)그리고 역할 분담 후, 각자 맡은 부분에서 발생했을 수 있는 오류를 누군가의 감정을 상하지 않게 수정할 수 있도록 정기적인 화상회의를 제안하여 서로 피드백을 주고받았습니다.</a:t>
            </a:r>
            <a:r>
              <a:rPr sz="1200">
                <a:solidFill>
                  <a:srgbClr val="000000"/>
                </a:solidFill>
                <a:latin typeface="맑은 고딕"/>
              </a:rPr>
              <a:t> </a:t>
            </a:r>
            <a:r>
              <a:rPr u="sng" b="1" sz="1200">
                <a:solidFill>
                  <a:srgbClr val="000000"/>
                </a:solidFill>
                <a:latin typeface="맑은 고딕"/>
              </a:rPr>
              <a:t>(3)각자 자신 있는 역할을 부여받고 작업함으로써 각자의 역량을 최대한 발휘할 수 있었고, 이후 꾸준한 협력과 시행착오를 겪어가며 결과물을 빠르게 완성했습니다.</a:t>
            </a:r>
            <a:r>
              <a:rPr sz="1200">
                <a:solidFill>
                  <a:srgbClr val="000000"/>
                </a:solidFill>
                <a:latin typeface="맑은 고딕"/>
              </a:rPr>
              <a:t>이렇게 저희 팀은 최종발표 날까지 최선을 다해 작업하여 교수 평가에서 전체 2등이라는 좋은 성적으로 프로젝트를 마칠 수 있었습니다. 이 경험을 바탕으로 이후 인턴 시절 KOTRA에서는 행사 참여 기업 정리 업무에 있어 동료들과 메신저로 자주 소통하며 실수를 방지했고, 한국전력공사에서도 아파트데스크 검침 및 심사 업무에 있어 과장님과 계속 소통하며 잘못된 데이터 입력을 방지했습니다.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프로젝트에서 팀원 간 의사소통을 개선하기 위해 어떤 새로운 방법이나 기술을 시도해볼 생각이 있나요?</a:t>
            </a:r>
            <a:br/>
            <a:r>
              <a:t>(2) 의사소통 문제를 해결하기 위해 정기 화상회의를 제안하셨는데, 만약 이 방법이 유효하지 않았다면 어떤 대안을 고려했을 것 같습니까?</a:t>
            </a:r>
            <a:br/>
            <a:r>
              <a:t>(3) 중도 휴학한 팀원의 공백을 메우기 위해 팀원들과 협력하셨다고 하셨는데, 이러한 팀워크 경험이 이후의 업무에 어떻게 영향을 미쳤나요?</a:t>
            </a:r>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3J-01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&lt;정비절차화를 통한 정비품질 확보&gt;포스트 코로나 시대에 접어들면서 경마장을 찾아 경마를 즐기는 이용객들이 많아지고 한국마사회의 현 매출액도 회복세를 보여 코로나 이전 매출액에 근접하고 있습니다. 이러한 상승세에 박차를 가하기 위해 우리공사는 렛츠런파크를 다양한 문화를 체험하고, 가족과 함께 즐길 수 있는 공간으로 변모시키기 위해 많은 노력을 쏟고 있습니다.우리공사 기계직렬 업무담당자는 렛츠런파크의 관람대, 마방의 공기조화 시스템을 유지보수, 개발하고 있습니다. </a:t>
            </a:r>
            <a:r>
              <a:rPr u="sng" b="1" sz="1200">
                <a:solidFill>
                  <a:srgbClr val="000000"/>
                </a:solidFill>
                <a:latin typeface="맑은 고딕"/>
              </a:rPr>
              <a:t>(1)이를 통해 렛츠런파크를 방문하는 이용객들께는 편안함과 즐거움을 드리고, 경주마의 컨디션을 최고로 유지하여 공정하고 높은 수준의 경마를 보여드리고 있습니다.</a:t>
            </a:r>
            <a:r>
              <a:rPr u="sng" b="1" sz="1200">
                <a:solidFill>
                  <a:srgbClr val="000000"/>
                </a:solidFill>
                <a:latin typeface="맑은 고딕"/>
              </a:rPr>
              <a:t>(2)저는 우리공사 입사 후 기계설비 정비작업의 품질을 높이기 위해 설비정비의 절차화를 이루고 싶습니다.</a:t>
            </a:r>
            <a:r>
              <a:rPr sz="1200">
                <a:solidFill>
                  <a:srgbClr val="000000"/>
                </a:solidFill>
                <a:latin typeface="맑은 고딕"/>
              </a:rPr>
              <a:t> </a:t>
            </a:r>
            <a:r>
              <a:rPr u="sng" b="1" sz="1200">
                <a:solidFill>
                  <a:srgbClr val="000000"/>
                </a:solidFill>
                <a:latin typeface="맑은 고딕"/>
              </a:rPr>
              <a:t>(3)아무리 좋은 설비라도 고장정비 또는 예방정비 시 수행되는 작업이 적절하게 이뤄 지지 않는다면 설비의 능력을 십분 발휘할 수 없습니다.</a:t>
            </a:r>
            <a:r>
              <a:rPr sz="1200">
                <a:solidFill>
                  <a:srgbClr val="000000"/>
                </a:solidFill>
                <a:latin typeface="맑은 고딕"/>
              </a:rPr>
              <a:t> 따라서 저는 설비 별 정비절차서를 생성함으로써 정비작업 시 절차에 맞게 적절하게 정비작업이 수행됐는지 판단하는 기준을 세우고 싶습니다.현재 발전소 정비부서에 근무하여 냉동기, 펌프, 밸브 등 다양한 기계설비를 유지보수 및 관리감독하고 있습니다. 그리고 각종 설비의 구조 및 작동원리를 학습하였고, 설비의 자세한 정보를 얻기 위해 정비절차서 및 설비메뉴얼 등을 참고하고 있습니다. 이러한 지식과 경험은 제가 한국마사회에 입사하여 정비작업의 절차화를 이루는데 큰 도움이 된다고 생각합니다.앞으로 우리공사에 입사하여 기계설비 절차화를 통해 이뤄진 설비시스템을 바탕으로 렛츠런파크를 찾아주시는 이용객들께 최고의 경험을 선사할 수 있도록 일조하겠습니다.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설비정비 절차화가 실패로 돌아갈 위험 요소는 무엇이라고 생각하며, 이를 극복하기 위해 어떤 계획을 세우고 있습니까?</a:t>
            </a:r>
            <a:br/>
            <a:r>
              <a:t>(2) 지원자는 기계설비의 절차화를 기획할 때 비슷한 절차화를 이미 시도한 사례가 있는지, 그렇다면 그 사례에서 어떤 교훈을 얻었는지 말씀해 주세요.</a:t>
            </a:r>
            <a:br/>
            <a:r>
              <a:t>(3) 기계설비 정비작업의 절차화를 이루었을 때, 예상치 못한 문제나 반대에 부딪칠 수 있는 내부 요소는 무엇이 있을 수 있으며, 이를 어떻게 설득할 계획인가요?</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1AA-12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태도로 대화]봉사활동에서 팀원의 불성실한 태도로 협력의 어려움을 겪은 적이 </a:t>
            </a:r>
            <a:r>
              <a:rPr u="sng" b="1" sz="1200">
                <a:solidFill>
                  <a:srgbClr val="000000"/>
                </a:solidFill>
                <a:latin typeface="맑은 고딕"/>
              </a:rPr>
              <a:t>(1)있습니다.난치병을 앓는 아이의 소원을 이뤄주는 활동이었습니다. 3명으로 구성된 팀이었기에 한 명, 한 명의 역할이 중요했습니다. 그러나</a:t>
            </a:r>
            <a:r>
              <a:rPr sz="1200">
                <a:solidFill>
                  <a:srgbClr val="000000"/>
                </a:solidFill>
                <a:latin typeface="맑은 고딕"/>
              </a:rPr>
              <a:t> 팀장 역할을 맡은 팀원이 개인 사정을 이유로 회의 불참이나 본인이 맡은 부분을 해오지 않는 일이 종종 발생했습니다. 이로 인해 예정된 일정을 소화하지 못하여 미뤄야 하는 일이 발생했습니다. 이는 봉사대상자의 신뢰 구축을 약화시켰기에 이를 해결하고자 팀원과 대화하는 시간을 가졌습니다.먼저 해당 팀원의 사정을 들어봤습니다. 불가피한 일로 인해 일을 못 할 수 있었기 때문입니다. 또한 상대방의 입장을 깊이 이해해 보는 시간을 가짐으로써 깊이 있는 대화가 가능하다고 생각했습니다. </a:t>
            </a:r>
            <a:r>
              <a:rPr u="sng" b="1" sz="1200">
                <a:solidFill>
                  <a:srgbClr val="000000"/>
                </a:solidFill>
                <a:latin typeface="맑은 고딕"/>
              </a:rPr>
              <a:t>(2)다음으로 저의 입장을 전달하였습니다. 이때 감정싸움으로 번지지 않도록 날카로운 말투를 사용하지 않으면서 구체적인 사례를 언급하며 설명하였습니다.</a:t>
            </a:r>
            <a:r>
              <a:rPr sz="1200">
                <a:solidFill>
                  <a:srgbClr val="000000"/>
                </a:solidFill>
                <a:latin typeface="맑은 고딕"/>
              </a:rPr>
              <a:t>그 결과 서로의 입장을 충분히 헤아려볼 수 있었습니다. 저 또한 팀원의 사정이 이해되는 부분이 있었고, 반대로 해당 팀원은 자신의 행동을 반성하기도 했습니다. 이후에는 각자 맡은 일을 성실히 해오면서 활동이 다시 원활하게 진행되었습니다. 결국 활동 목표인 봉사대상자의 해외 축구선수 만나기라는 소원을 달성하여 마무리할 수 있었습니다.</a:t>
            </a:r>
            <a:r>
              <a:rPr u="sng" b="1" sz="1200">
                <a:solidFill>
                  <a:srgbClr val="000000"/>
                </a:solidFill>
                <a:latin typeface="맑은 고딕"/>
              </a:rPr>
              <a:t>(3)이처럼 타인과의 협력의 문제가 생겼을 때, 우선 그 과정을 들여다보겠습니다. 먼저 섣불리 판단하지 않고, 충분히 상대방의 입장을 살펴보는 시간을 갖겠습니다.</a:t>
            </a:r>
            <a:r>
              <a:rPr sz="1200">
                <a:solidFill>
                  <a:srgbClr val="000000"/>
                </a:solidFill>
                <a:latin typeface="맑은 고딕"/>
              </a:rPr>
              <a:t> 이후 서로의 입장에 대해 이해한 상태에서 의견을 나누겠습니다.한국마사회에서 동료와 고객에 대한 배려와 존중을 바탕으로 경영지원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팀원이 개인 사정으로 인해 불참한 상황에서, 봉사활동의 목표를 어떻게 조정하거나 대체했을 것인가요?</a:t>
            </a:r>
            <a:br/>
            <a:r>
              <a:t>(2) 지원자는 봉사활동 중 팀원과의 대화를 통해 감정싸움으로 번지지 않기 위해 구체적으로 어떤 기술이나 방법을 사용했나요?</a:t>
            </a:r>
            <a:br/>
            <a:r>
              <a:t>(3) 팀원과의 불협화음 이후, 유사한 갈등을 선제적으로 예방하기 위해 지원자는 어떤 조치를 취할 계획인가요?</a:t>
            </a:r>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3J-01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&lt;의사소통으로 업무를 원활히&gt;한국마사회의 핵심가치 중 하나는 소통입니다. 우리공사 시설부의 기계직렬 담당자의 과업은 기계설비 유지보수 관리입니다. 이 과업 과정에서 타부서 또는 협력정비회사와의 협업은 필수이며, 저는 의사소통 역량을 발휘해 문제를 해결할 수 있습니다.직장에서 발전소 계획예방정비를 수행하면서 의사소통을 통해 성공적으로 일을 마친 경험이 있습니다. 제 과업은 분해점검이 필요한 설비대상 선정, 자재수급 및 실작업 시 현장 관리감독이었습니다.정비 협력사와 회의를 하며 설비 특성에 맞는 분해점검 주기를 결정하고, 이전 정비이력을 고려하여 분해점검 설비대상을 </a:t>
            </a:r>
            <a:r>
              <a:rPr u="sng" b="1" sz="1200">
                <a:solidFill>
                  <a:srgbClr val="000000"/>
                </a:solidFill>
                <a:latin typeface="맑은 고딕"/>
              </a:rPr>
              <a:t>(1)선정했습니다. 그리고 선정된 대상이 분해점검을 위해 어떤 자재가 필요한지, 산업안전 관련 사고방지를 위해 대책은 무엇인지에 관해 회의를 하며 일을 처리했습니다.그리고</a:t>
            </a:r>
            <a:r>
              <a:rPr sz="1200">
                <a:solidFill>
                  <a:srgbClr val="000000"/>
                </a:solidFill>
                <a:latin typeface="맑은 고딕"/>
              </a:rPr>
              <a:t> 정비작업 중 예상치 못한 이벤트 발생 시, 정비 협력사와 의논하며 해결책을 마련하고 전체 공정관리부서와 연락하여 후공정에 미칠 수 있는 피해를 최소화하도록 일정 변경도 했습니다. 그 결과 제가 담당했던 모든 정비작업을 성공적으로 수행하여 발전소 전체적으로 계획예방정비를 훌륭히 수행하는데 일조했습니다.이와 같은 일련의 업무를 수행하면서 정비작업에 대해서 자세하게 알 수 있었고, 다음 정비 시 문제없이 수행하기 위해 보완해야 할 점을 경험할 수 있었습니다. </a:t>
            </a:r>
            <a:r>
              <a:rPr u="sng" b="1" sz="1200">
                <a:solidFill>
                  <a:srgbClr val="000000"/>
                </a:solidFill>
                <a:latin typeface="맑은 고딕"/>
              </a:rPr>
              <a:t>(2)그리고 일의 진행이 의사소통으로 원활하게 흘러감을 배웠고, 사람들이 바쁠 때 긴장하고 신경이 곤두서 있는 것을 감안하여 업무요청 시 공손한 태도를 유지하여 서로 소통하는 협업능력이 필요함을 경험했습니다.</a:t>
            </a:r>
            <a:r>
              <a:rPr u="sng" b="1" sz="1200">
                <a:solidFill>
                  <a:srgbClr val="000000"/>
                </a:solidFill>
                <a:latin typeface="맑은 고딕"/>
              </a:rPr>
              <a:t>(3)현직장에서 업무를 수행하면서 강화했던 업무역량을 바탕으로 앞으로 우리공사에 입사하여 업무시 관계되는 모든 분들과 원활한 협업을 보여드리도록 항상 정진하겠습니다.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의사소통 역량을 발휘했던 구체적인 상황에서, 만약 상대방이 비협조적이었다면 어떻게 대처했을 것 같습니까?</a:t>
            </a:r>
            <a:br/>
            <a:r>
              <a:t>(2) 계획예방정비를 수행하면서 배운 것을 어떤 방식으로 팀원들과 공유했는지 설명해주세요.</a:t>
            </a:r>
            <a:br/>
            <a:r>
              <a:t>(3) 정비작업 중 예상치 못한 이벤트가 발생했을 때, 지원자가 생각하는 최선의 실패 대처 방식은 무엇입니까?</a:t>
            </a:r>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3J-02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 후 평소 관심있어 하는 공조냉동설비 전문가가 되고 싶습니다.</a:t>
            </a:r>
            <a:r>
              <a:rPr sz="1200">
                <a:solidFill>
                  <a:srgbClr val="000000"/>
                </a:solidFill>
                <a:latin typeface="맑은 고딕"/>
              </a:rPr>
              <a:t> 담당하게 될 기계설비의 효율적 운영을 바탕으로 마사회를 찾는 고객들에게 불편을 최소화하여, 국민 여가선용에 함께 기여하고 싶어 한국마사회에 지원하게 되었습니다.저는 </a:t>
            </a:r>
            <a:r>
              <a:rPr u="sng" b="1" sz="1200">
                <a:solidFill>
                  <a:srgbClr val="000000"/>
                </a:solidFill>
                <a:latin typeface="맑은 고딕"/>
              </a:rPr>
              <a:t>(2)학창시절 교내 총무처 근로장학생 경험과 재직 중인 기관의 기계설비 유지관리 담당업무를 수행했습니다.</a:t>
            </a:r>
            <a:r>
              <a:rPr sz="1200">
                <a:solidFill>
                  <a:srgbClr val="000000"/>
                </a:solidFill>
                <a:latin typeface="맑은 고딕"/>
              </a:rPr>
              <a:t> 이에 기계설비 분야를 담당하는 데에 있어 필요한 설계도서 작성 및 도면 독도법과 공사 계약에 관한 문서를 검토하는 역량을 길러왔습니다.학창시절 1년간 교내 총무처 시설부서에서 근무하면서, 선임 직원분이 진행하는 공사내역 및 시방서 작성을 도와드렸던 경험이 있습니다. 이 과정에서 내역서의 기본 구성과 특정 공사 시방서를 작성할 때, 참고해야 할 자료를 찾아 적용하는 방법을 배울 수 있었습니다.또한 현 재직 중인 기관에서 지속적으로 문제가 있던 설비에 대해 근본원인을 파악하여 이를 해결했던 경험이 있습니다. 이 과정에서 초기 계획에 도출된 자재 및 공사단가와 다른 새로운 설비에 대한 자재 및 노임단가를 찾아 적용하여 공사를 진행했던 경험이 있습니다.해당 역량을 바탕으로 기계설비의 운영 및 유지보수 업무를 수행할 수 있으리라 생각합니다. 우선 </a:t>
            </a:r>
            <a:r>
              <a:rPr u="sng" b="1" sz="1200">
                <a:solidFill>
                  <a:srgbClr val="000000"/>
                </a:solidFill>
                <a:latin typeface="맑은 고딕"/>
              </a:rPr>
              <a:t>(3)마사회를 방문하는 고객들이 가장 피부로 느끼는 분야가 냉동공조 영역이라는 점에서</a:t>
            </a:r>
            <a:r>
              <a:rPr sz="1200">
                <a:solidFill>
                  <a:srgbClr val="000000"/>
                </a:solidFill>
                <a:latin typeface="맑은 고딕"/>
              </a:rPr>
              <a:t> 주기적인 설비점검을 시행할 것입니다. 이후 점검을 통해 파악한 이상부분에 대한 공사범위 설정, 계약도서 작성 및 공사 안전관리감독을 통해 차질 없이 설비를 운영할 수 있도록 업무를 수행할 것입니다.업무를 추진하면서 쌓인 실무경험 및 지식을 바탕으로 추후 냉동공조분야 최상위 자격을 취득할 것입니다. 이에 직원과 회사가 신뢰할 수 있는 기계설비 전문가가 되어, 한국마사회의 미션과 비전에 기여하는 인재가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한국마사회에 입사한 후 공조냉동설비 전문가가 되기 위해 구체적으로 어떤 단계를 계획하고 있습니까?</a:t>
            </a:r>
            <a:br/>
            <a:r>
              <a:t>(2) 기계설비 역량 강화를 위해 교내에서 배운 것과 재직 중 습득한 지식의 차이를 어떻게 극복하였습니까?</a:t>
            </a:r>
            <a:br/>
            <a:r>
              <a:t>(3) 마사회를 방문하는 고객을 위해 공조냉동 시스템을 개선할 때 가장 중요한 요소는 무엇이라고 생각합니까?</a:t>
            </a:r>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3J-02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(1)담당하던 설비의 측정값 이상으로 인해 문제가 발생하여 해결책을 고민하는 과정에서 소속된 팀에서 결정된 세부 사항이 타부서와 이견이 있어 어려움을 겪었던 적이 있습니다.</a:t>
            </a:r>
            <a:r>
              <a:rPr sz="1200">
                <a:solidFill>
                  <a:srgbClr val="000000"/>
                </a:solidFill>
                <a:latin typeface="맑은 고딕"/>
              </a:rPr>
              <a:t>재직 중인 기관에서 근무하면서 갑작스럽게 발생한 상황에서 기계설비 담당자로서 문제를 해결했던 경험이 있습니다. 당시 </a:t>
            </a:r>
            <a:r>
              <a:rPr u="sng" b="1" sz="1200">
                <a:solidFill>
                  <a:srgbClr val="000000"/>
                </a:solidFill>
                <a:latin typeface="맑은 고딕"/>
              </a:rPr>
              <a:t>(2)외부적인 요인으로 인해 소속된 팀 내에서 관리하던 측정값이 비정상적으로 상승하며, 이러한 상황이 지속되는 상황이었습니다.</a:t>
            </a:r>
            <a:r>
              <a:rPr sz="1200">
                <a:solidFill>
                  <a:srgbClr val="000000"/>
                </a:solidFill>
                <a:latin typeface="맑은 고딕"/>
              </a:rPr>
              <a:t>이에 해당 문제를 해결하기 위해. 소속된 팀 협의를 거쳐 기존 생산설비의 라인수정 및 추가설비를 도입하여 해당 문제를 해결했던 경험이 있습니다. 이 과정에서 위기 대응 상황에서 상급부서의 긴급지원 부서의 설비 담당자분과 설비개선 세부사항에 의견이 일치하지 않는 사항이 있었습니다.상급부서에서 제시한 의견과 팀 내 협의를 통해 확정된 사항 내에서 서로 주안점이 달라 의견이 일치하지 않았습니다. </a:t>
            </a:r>
            <a:r>
              <a:rPr u="sng" b="1" sz="1200">
                <a:solidFill>
                  <a:srgbClr val="000000"/>
                </a:solidFill>
                <a:latin typeface="맑은 고딕"/>
              </a:rPr>
              <a:t>(3)기계설비 담당자로서 제시한 의견은 단독근무지역이라는 특성과 안전을 고려했다는 점을 근거로 들어, 상급부서 담당자분을 설득하여 상황을 해결할 수 있었습니다.</a:t>
            </a:r>
            <a:r>
              <a:rPr sz="1200">
                <a:solidFill>
                  <a:srgbClr val="000000"/>
                </a:solidFill>
                <a:latin typeface="맑은 고딕"/>
              </a:rPr>
              <a:t>또한 설득과정에서 상급부서에서 제시한 의견에 대한 배경 역시 파악할 수 있었습니다. 관리하는 설비는 지침상 문제가 발생 시 일정기간 내 조치를 취해야 하며, 이에 상급부서에서 제시한 조치가 가장 신속할 수 있으나 안전관련 문제이기에 재고해야 한다고 말씀해 주셨습니다.기존 업무를 진행하는 방식과 달리 팀 전체가 한 문제를 해결하고자 고민하고 또한 의견이 일치하지 않는 직원을 설득하는 등 여러 우여곡절 끝에 발생한 문제를 해결했기에, 가장 기억에 남는 업무였습니다.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내에서 의견이 일치하지 않을 때 지원자는 어떠한 기준으로 결정을 내리게 됩니까?</a:t>
            </a:r>
            <a:br/>
            <a:r>
              <a:t>(2) 외부 요인으로 측정값이 비정상적으로 상승했을 때, 어떻게 근본적인 원인을 추적하였나요?</a:t>
            </a:r>
            <a:br/>
            <a:r>
              <a:t>(3) 상급부서 담당자를 설득할 때 주로 사용했던 설득 전략은 무엇이었고, 그 전략이 효과적이었던 이유는 무엇입니까?</a:t>
            </a:r>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3J-03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[효율적인 업무 환경 구축]저는 한국마사회 시설관리 기계 직무로서 입사 후 이루고자 하는 목표는 "효율적인 기계설비 유지관리 체계 구축"입니다. 시설물의 안정적인 운영과 에너지 절감을 위해 체계적인 관리 시스템을 만들고 최종적으로 설비의 성능을 최적화하는 것입니다. 이를 </a:t>
            </a:r>
            <a:r>
              <a:rPr u="sng" b="1" sz="1200">
                <a:solidFill>
                  <a:srgbClr val="000000"/>
                </a:solidFill>
                <a:latin typeface="맑은 고딕"/>
              </a:rPr>
              <a:t>(1)위해 제가 가진 경험과 역량을 활용하여 목표를 달성하고자 합니다.먼저 저는 공조냉동 기계공학을 전공하며 열역학, 유체역학, 재료역학</a:t>
            </a:r>
            <a:r>
              <a:rPr sz="1200">
                <a:solidFill>
                  <a:srgbClr val="000000"/>
                </a:solidFill>
                <a:latin typeface="맑은 고딕"/>
              </a:rPr>
              <a:t> 등을 학습하여 기계의 원리를 이해하였습니다. 그와 함께 공조 설비 설계, 공조공학과 같은 공조기에 대한 심화한 과목을 수강하여 이를 통해 공조냉동기계기사를 취득할 수 있었습니다. 이러한 지식은 한국마사회 업무를 </a:t>
            </a:r>
            <a:r>
              <a:rPr u="sng" b="1" sz="1200">
                <a:solidFill>
                  <a:srgbClr val="000000"/>
                </a:solidFill>
                <a:latin typeface="맑은 고딕"/>
              </a:rPr>
              <a:t>(2)수행하는 데 있어 기본적인 지식으로 활용할 수 있을 것입니다.또한 하수처리장에서 인턴으로 근무하며 대용량</a:t>
            </a:r>
            <a:r>
              <a:rPr sz="1200">
                <a:solidFill>
                  <a:srgbClr val="000000"/>
                </a:solidFill>
                <a:latin typeface="맑은 고딕"/>
              </a:rPr>
              <a:t> 하수 처리 설비의 유지 관리를 경험하였습니다. 하수 처리를 위해 매일 순찰을 하며 정기 점검과 예방 점검의 중요성을 배웠습니다. 이러한 경험은 마사회에서 근무하게 된다면 유지관리 체계를 구축하는 데 도움이 될 것입니다.마지막으로 저는 플랜트에서 근무하며 기계 설비 운영 업무를 수행하며 업무를 효율적으로 개선해 본 경험이 있습니다. 플랜트를 운영하는 데 있어 압력과 온도에 따라 예민한 운영이 필수적이었습니다. </a:t>
            </a:r>
            <a:r>
              <a:rPr u="sng" b="1" sz="1200">
                <a:solidFill>
                  <a:srgbClr val="000000"/>
                </a:solidFill>
                <a:latin typeface="맑은 고딕"/>
              </a:rPr>
              <a:t>(3)저는 회사에서 사용하던 모니터링 프로그램을 적극적으로 편집 및 활용하여 설비 상태를 더욱 효과적으로 감시할 수 있도록 개선하였습니다.</a:t>
            </a:r>
            <a:r>
              <a:rPr sz="1200">
                <a:solidFill>
                  <a:srgbClr val="000000"/>
                </a:solidFill>
                <a:latin typeface="맑은 고딕"/>
              </a:rPr>
              <a:t> 이를 통해 모니터링 지연으로 인해 발생하던 문제를 완전히 줄일 수 있었으며 보다 신속한 대응이 가능해졌습니다. 이러한 경험처럼 한국마사회 시설관리 업무에서도 설비의 운영 효율성을 높이기 위하여 효율적인 방법을 찾아 개선해 나갈 수 있는 신입사원이 되겠습니다.결론적으로 제가 가진 경험과 지식을 활용하여 업무에 빠르게 적응하고 더 나아가 효율적인 설비 운영에 기여할 수 있는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공조냉동기계기사 자격증을 취득할 수 있었던 주요 동기는 무엇이었으며, 이 과정에서 직면한 도전은 무엇이었나요?</a:t>
            </a:r>
            <a:br/>
            <a:r>
              <a:t>(2) 하수처리장에서의 인턴 경험이 시설관리 직무에 어떻게 구체적으로 적용될 수 있을지 설명해 주세요.</a:t>
            </a:r>
            <a:br/>
            <a:r>
              <a:t>(3) 지원자가 기존에 개선한 모니터링 프로그램을 도입할 때, 가장 어려웠던 점과 어떻게 극복했는지 공유해주세요.</a:t>
            </a:r>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3J-03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프로젝트에서 의사소통을 통한 문제 해결]저는 졸업 과제에서 제습기를 설계하는 프로젝트를 하며 조원들 간의 의견 차이를 조율하며 의사소통의 중요성을 배웠던 경험이 있습니다. 당시 저는 </a:t>
            </a:r>
            <a:r>
              <a:rPr u="sng" b="1" sz="1200">
                <a:solidFill>
                  <a:srgbClr val="000000"/>
                </a:solidFill>
                <a:latin typeface="맑은 고딕"/>
              </a:rPr>
              <a:t>(1)계획을 세우고 일정에 맞춰 진행하는 것이 중요하다고 생각했지만, 다른 조원은 더 자유로운 분위기에서 유연하게 아이디어를 도출하는 방식을 선호했습니다.</a:t>
            </a:r>
            <a:r>
              <a:rPr sz="1200">
                <a:solidFill>
                  <a:srgbClr val="000000"/>
                </a:solidFill>
                <a:latin typeface="맑은 고딕"/>
              </a:rPr>
              <a:t> 이러한 진행 방식의 차이로 인해 프로젝트 방향이 제대로 정해지지 못하고 일정이 지연되는 문제가 발생했습니다.이런 갈등을 해결하기 위해서 충분한 대화로 의견을 교환해야 한다고 생각했습니다. 그래야만 오해로 인한 심한 갈등이 생기지 않기 때문입니다. 저는 계획이 있어야 업무 분담이 명확해지고 일정 준수가 가능하다는 점을 강조했습니다. 다른 조원은 자유로운 방식이 창의성을 높일 수 있다고 주장했습니다. 조원 이야기 모두가 충분히 일리 있다고 생각하여 초기 아이디어 도출 단계에서는 자유롭게 의견을 교환하고 그 후 진행 과정에서는 계획을 수립하여 일정과 역할을 명확히 하는 절충안을 마련했습니다. 이를 통해 팀원들의 의견을 모두 반영하면서도 프로젝트가 원활하게 진행될 수 있도록 조율했습니다.이러한 과정을 거치면서 팀원들은 서로의 방식이 가진 장점을 이해하게 되었고 프로젝트의 최종 목표를 위해 협력하는 것이 중요하다는 점을 깨닫게 되었습니다. 또한 창의적인 주제 선정과 동시에 일정 내에 제습기 제작 완료라는 두 가지 목표 모두를 성공적으로 달성할 수 있었습니다. </a:t>
            </a:r>
            <a:r>
              <a:rPr u="sng" b="1" sz="1200">
                <a:solidFill>
                  <a:srgbClr val="000000"/>
                </a:solidFill>
                <a:latin typeface="맑은 고딕"/>
              </a:rPr>
              <a:t>(2)결국 우리 조는 의사소통을 통해 프로젝트를 성공적으로 마무리할 수 있었으며 완성도 높은 제습기를 설계할 수 있었습니다.</a:t>
            </a:r>
            <a:r>
              <a:rPr sz="1200">
                <a:solidFill>
                  <a:srgbClr val="000000"/>
                </a:solidFill>
                <a:latin typeface="맑은 고딕"/>
              </a:rPr>
              <a:t> 특히 이러한 경험을 통해 의사소통이 원활할 때 최상의 결과를 만들 수 있다는 점을 배울 수 있었습니다.</a:t>
            </a:r>
            <a:r>
              <a:rPr u="sng" b="1" sz="1200">
                <a:solidFill>
                  <a:srgbClr val="000000"/>
                </a:solidFill>
                <a:latin typeface="맑은 고딕"/>
              </a:rPr>
              <a:t>(3)이러한 경험처럼 한국마사회에서 근무하며 다양한 팀, 회사와 협력하며 기계 설비를 운영하는 과정에서 의견 차이를 효과적으로 해결하고 더 나은 해결 방안을 찾을 수 있게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 진행에서 자유로운 방식과 체계적인 계획이 어떻게 조화롭게 융합되어야 한다고 생각하나요?</a:t>
            </a:r>
            <a:br/>
            <a:r>
              <a:t>(2) 팀 프로젝트 시, 지원자에게 가장 큰 만족감을 준 점은 무엇이었나요? 그 이유는 무엇입니까?</a:t>
            </a:r>
            <a:br/>
            <a:r>
              <a:t>(3) 의견 차이를 해결하며 의사소통의 중요성을 깨달았다고 했습니다. 이 경험이 한국마사회와 같은 대규모 조직에서 어떻게 활용될 것 같습니까?</a:t>
            </a:r>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3K-01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[글로벌 말산업 선도기업의 전기분야 전문가로 성장]친환경적이며 국민들이 안전하고 쾌적하게 경마를 즐길 수 있는 사업장을 조성하는데 이바지하겠습니다.첫 번째로, 안전하고 신뢰도 높은 전원공급 시스템을 구축하겠습니다. 렛츠런파크는 도심 속 놀이공간이자 전 국민이 이용할 수 있는 쉼터로서 고신뢰도, 고안전성 전기설비가 필수적입니다. </a:t>
            </a:r>
            <a:r>
              <a:rPr u="sng" b="1" sz="1200">
                <a:solidFill>
                  <a:srgbClr val="000000"/>
                </a:solidFill>
                <a:latin typeface="맑은 고딕"/>
              </a:rPr>
              <a:t>(1)하수처리시설 공사관리를 담당하면서 지속적인 현장점검. 설계검토, 법적사항 준수가 공사품질에 영향을 미친다는 것을 경험했습니다.</a:t>
            </a:r>
            <a:r>
              <a:rPr sz="1200">
                <a:solidFill>
                  <a:srgbClr val="000000"/>
                </a:solidFill>
                <a:latin typeface="맑은 고딕"/>
              </a:rPr>
              <a:t> 해당 경험을 토대로 공사품질을 높여 국민들이 믿고 이용할 수 있는 사업장을 구축하겠습니다.두 번째로, 기존 설비 에너지효율 개선을 통해 친환경 사업장 조성에 기여하겠습니다. </a:t>
            </a:r>
            <a:r>
              <a:rPr u="sng" b="1" sz="1200">
                <a:solidFill>
                  <a:srgbClr val="000000"/>
                </a:solidFill>
                <a:latin typeface="맑은 고딕"/>
              </a:rPr>
              <a:t>(2)도로조명설비 설계 업무 및 LED 교체 공사를 담당한 경험이 있습니다.</a:t>
            </a:r>
            <a:r>
              <a:rPr sz="1200">
                <a:solidFill>
                  <a:srgbClr val="000000"/>
                </a:solidFill>
                <a:latin typeface="맑은 고딕"/>
              </a:rPr>
              <a:t> 한국마사회 소관 시설물에 대기전력 차단 설비, 고효율 기자재, LED 조명 설치, 태양광 발전 시스템 등을 설계검토하고 반영하여 저탄소의 클린한 기반 조성을 이뤄내겠습니다. </a:t>
            </a:r>
            <a:r>
              <a:rPr u="sng" b="1" sz="1200">
                <a:solidFill>
                  <a:srgbClr val="000000"/>
                </a:solidFill>
                <a:latin typeface="맑은 고딕"/>
              </a:rPr>
              <a:t>(3)최신 친환경에너지 산업 동향을 이해하기 위해 노력하고 있습니다.</a:t>
            </a:r>
            <a:r>
              <a:rPr sz="1200">
                <a:solidFill>
                  <a:srgbClr val="000000"/>
                </a:solidFill>
                <a:latin typeface="맑은 고딕"/>
              </a:rPr>
              <a:t> 에너지 관련 기사를 꾸준히 읽으며 신재생에너지와 탄소중립에 대한 이해도를 높일 수 있었습니다. 한국마사회는 2030년까지 제로에너지 건축물 인증확대, 점진적 신재생에너지 확대를 목표로 하고 있습니다. 꾸준히 쌓아온 배경지식을 바탕으로 한국마사회가 친환경 말산업 생태계를 실현하는데 이바지하겠습니다.마지막으로, 한국마사회를 대표하는 전기분야 전문가로 성장하기 위해 건축전기기술사 자격증을 취득하겠습니다. 취득 과정에서 쌓인 배경지식으로 업무를 다양한 시각으로 바라보고 종합적으로 판단하는 능력을 기르겠습니다. 기술사회를 통해 타 기관과 인적 네트워크를 형성하고 노하우 공유하여 한국마사회 전기분야 위상을 더욱 높이겠습니다.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하수처리시설 공사 관리를 할 때, 예상치 못한 문제가 발생했던 사례가 있다면 어떻게 해결했을 것이라 생각합니까?</a:t>
            </a:r>
            <a:br/>
            <a:r>
              <a:t>(2) 도로조명설비 설계 업무를 맡으신 후, 에너지 효율 외에 개선해야 한다고 느낀 분야가 있었나요?</a:t>
            </a:r>
            <a:br/>
            <a:r>
              <a:t>(3) 최신 친환경 에너지 동향을 이해하는 데에 어려움을 겪고 계신 부분이 있다면, 어떻게 극복하고자 하십니까?</a:t>
            </a:r>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3K-01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팀원의 장점을 살린 업무 배분 ] </a:t>
            </a:r>
            <a:r>
              <a:rPr u="sng" b="1" sz="1200">
                <a:solidFill>
                  <a:srgbClr val="000000"/>
                </a:solidFill>
                <a:latin typeface="맑은 고딕"/>
              </a:rPr>
              <a:t>(1)팀 과제를 진행하면서 생긴 갈등을 팀원의 특성을 고려한 방법을 제시하여 해결한 경험이 있습니다.</a:t>
            </a:r>
            <a:r>
              <a:rPr sz="1200">
                <a:solidFill>
                  <a:srgbClr val="000000"/>
                </a:solidFill>
                <a:latin typeface="맑은 고딕"/>
              </a:rPr>
              <a:t> </a:t>
            </a:r>
            <a:r>
              <a:rPr u="sng" b="1" sz="1200">
                <a:solidFill>
                  <a:srgbClr val="000000"/>
                </a:solidFill>
                <a:latin typeface="맑은 고딕"/>
              </a:rPr>
              <a:t>(2)프로젝트 진행 도중 한 팀원이 과 행사 준비를 명목으로 활동 참여율이 저조하여 불만을 샀습니다.</a:t>
            </a:r>
            <a:r>
              <a:rPr sz="1200">
                <a:solidFill>
                  <a:srgbClr val="000000"/>
                </a:solidFill>
                <a:latin typeface="맑은 고딕"/>
              </a:rPr>
              <a:t> 팀 과제 초반 자료조사를 하는 과정에 무심한 태도로 일관하여 해당 팀원을 두고 심지어는 명단에서 제외하자는 의견까지 나오기 이르렀습니다. 팀워크가 맞지 않으면 진행이 어려울 것이라 판단했고 이를 중재하기 위한 방법을 고안하였습니다. 팀원의 전공이 연극영화과라는 것과 당시 준비 중인 행사로 여유가 없다는 것을 감안하여, 발표 업무를 맡기는 것으로 업무분담을 구상하였습니다. 전공을 고려해 팀원이 가장 자신 있어할 만한 업무라고 생각했고, </a:t>
            </a:r>
            <a:r>
              <a:rPr u="sng" b="1" sz="1200">
                <a:solidFill>
                  <a:srgbClr val="000000"/>
                </a:solidFill>
                <a:latin typeface="맑은 고딕"/>
              </a:rPr>
              <a:t>(3)발표 업무는 프로젝트 후반부에 준비가 필요한 만큼 해당 팀원이 준비할 시기도 적절하다고 판단하였습니다. 모든 팀원에게 의견에 대한 동의를 구한 끝에 해당 팀원에게 이를 제안했습니다.</a:t>
            </a:r>
            <a:r>
              <a:rPr sz="1200">
                <a:solidFill>
                  <a:srgbClr val="000000"/>
                </a:solidFill>
                <a:latin typeface="맑은 고딕"/>
              </a:rPr>
              <a:t> 발표에 대해 전적으로 맡겼고 자료조사와 PPT 제작 등 나머지 업무에 대해서는 최대한 나머지 팀원들과 함께 진행했습니다. 연극영화과 학생도 발표를 담당하니 오히려 추후에는 조사하는 내용에 관심을 가졌고 PPT 제작에도 의견을 제시했습니다. 팀원들과 서로 원만하게 팀 과제를 진행할 수 있었으며 최종 발표에서 조별 평가 1위에 달성하였습니다. 이를 통해 역할 배분을 함에 있어서 팀원의 상황과 특성을 고려하는 것이 중요함을 느꼈습니다. 업무분장 특성상 모두가 만족하는 것이 어려우나, 팀원의 강점을 고려하는 것이 적극적으로 업무를 수행할 수 있도록 유도하는 방법 중 하나임을 알게 됐습니다.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과제 진행 중에 팀원의 특성을 고려한 업무 배분 방식을 이외의 상황에서 적용하신 적이 있나요?</a:t>
            </a:r>
            <a:br/>
            <a:r>
              <a:t>(2) 준비 중에 행사로 여유가 없는 팀원의 참여를 유도하기 위한 다른 방법이 있었다면, 어떤 방법이었을까요?</a:t>
            </a:r>
            <a:br/>
            <a:r>
              <a:t>(3) 팀원 중 발표에 대한 신뢰를 얻기 위해 노력한 구체적인 방법이 있다면 무엇입니까?</a:t>
            </a:r>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3K-02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전기 직무로서 렛츠런파크의 전기설비를 안정적으로 관리하는 전문가로 성장하고 싶습니다. 렛츠런파크를 찾는 방문객들이 불편함을 느끼지 않도록 전기설비들을 안전한 상태로 관리하겠습니다. 저는 대학교 졸업 후 한국수력원자력에서 6개월간 체험형 인턴으로 근무한 경험이 있습니다. 저는 자재부에 소속되어 자재 관리 업무를 수행하였는데 이 과정에서 자재창고에 에어컨과 제습기가 24시간 가동하여 자재를 온전한 상태로 관리한다는 것을 알게 되었습니다. </a:t>
            </a:r>
            <a:r>
              <a:rPr u="sng" b="1" sz="1200">
                <a:solidFill>
                  <a:srgbClr val="000000"/>
                </a:solidFill>
                <a:latin typeface="맑은 고딕"/>
              </a:rPr>
              <a:t>(1)이를 통해 저는 회사에서 사용되는 전력량이 엄청나다는 사실을 알게 되었는데 이 경험으로 전력 생산을 늘리는 것보다 기존의 전력 사용량을 효율적으로 관리하는 것이 중요하다고 느꼈습니다.</a:t>
            </a:r>
            <a:r>
              <a:rPr sz="1200">
                <a:solidFill>
                  <a:srgbClr val="000000"/>
                </a:solidFill>
                <a:latin typeface="맑은 고딕"/>
              </a:rPr>
              <a:t> 저는 입사 후 제가 관리해야 하는 전기설비에 대해 파악하여 이를 안전하게 관리하는 능력을 키우는 것을 최우선 목표로 삼겠습니다. 두 번째는 에너지 활용 효율화입니다. 최근 기업의 ESG 경영이 중요해지고 있고 그중에서도 환경과 에너지 부문의 개선도 중요한 사항입니다. 저는 제 전공 지식을 더 키워 한국마사회가 운영하는 설비들을 더 에너지 효율적으로 설계하고 나아가 태양광과 같은 신재생에너지를 활용하여 전기요금 절감과 탄소 중립에 기여하고 싶습니다. 한국마사회가 LED 조명 도입을 통해 에너지효율을 늘린 사례처럼 새로 설치하는 전기설비 또한 최대한 에너지효율을 높일 수 있는 방향으로 설치할 수 있는 설계 능력을 갖추겠습니다. </a:t>
            </a:r>
            <a:r>
              <a:rPr u="sng" b="1" sz="1200">
                <a:solidFill>
                  <a:srgbClr val="000000"/>
                </a:solidFill>
                <a:latin typeface="맑은 고딕"/>
              </a:rPr>
              <a:t>(2)그리고 한국마사회의 여유부지나 건물 지붕에 태양광 패널을 설치하여 친환경 에너지 사용을 통한 탄소 중립에 기여하겠습니다.</a:t>
            </a:r>
            <a:r>
              <a:rPr sz="1200">
                <a:solidFill>
                  <a:srgbClr val="000000"/>
                </a:solidFill>
                <a:latin typeface="맑은 고딕"/>
              </a:rPr>
              <a:t> </a:t>
            </a:r>
            <a:r>
              <a:rPr u="sng" b="1" sz="1200">
                <a:solidFill>
                  <a:srgbClr val="000000"/>
                </a:solidFill>
                <a:latin typeface="맑은 고딕"/>
              </a:rPr>
              <a:t>(3)이러한 노력이 이루어진다면 국민에게 한국마사회를 단순히 경마 산업 회사가 아닌 친환경 설비와 에너지를 기반으로 ESG 경영을 선도하는 회사의 이미지로 만들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한국수력원자력 인턴 경험을 통해 전력 사용량 관리의 중요성을 느낀 지원자께서 입사 후 초기에 겪을지 모를 전기설비 관리의 예상되는 어려움은 어떤 것이며 이를 해결하기 위한 대안이 있다면 무엇인가요?</a:t>
            </a:r>
            <a:br/>
            <a:r>
              <a:t>(2) 지원자는 한국마사회가 에너지를 효율적으로 관리하게 돕고 싶다고 하셨습니다. 태양광 패널을 설치할 때 예상되는 연관 부서와의 협업 방식은 어떻게 구상하고 계신가요?</a:t>
            </a:r>
            <a:br/>
            <a:r>
              <a:t>(3) 지원자가 한국마사회를 친환경 설비와 에너지를 기반으로 ESG 경영을 선도하는 회사로 만들고자 한다고 하셨습니다. 이 목표를 위해 가장 우선적으로 추진해야 할 정책이나 프로젝트는 무엇이라고 생각하시나요?</a:t>
            </a:r>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3K-02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(1)대학교 시절 팀 프로젝트에서 갈등이 생겼던 경험이 있습니다. 당시 저희의 과제는 기존제품에 아이디어를 더한 새로운 제품을 고안하는 과제였습니다. 큰 문제 없이 과제가 진행되었지만, 과제 막판 제출물에 대한 갈등이 생겼습니다. 저희가 최종 제출할 결과물은 저희 제품의 3D 모델링 파일이었지만 한 친구가 3D 프린트로 우리 제품을 실제로 출력하여 제출하자는 의견을 제시했습니다.</a:t>
            </a:r>
            <a:r>
              <a:rPr sz="1200">
                <a:solidFill>
                  <a:srgbClr val="000000"/>
                </a:solidFill>
                <a:latin typeface="맑은 고딕"/>
              </a:rPr>
              <a:t> </a:t>
            </a:r>
            <a:r>
              <a:rPr u="sng" b="1" sz="1200">
                <a:solidFill>
                  <a:srgbClr val="000000"/>
                </a:solidFill>
                <a:latin typeface="맑은 고딕"/>
              </a:rPr>
              <a:t>(2)하지만 긴 기간 동안 지쳐있던 저와 다른 팀원은 과제 범위를 벗어나는 일을 할 필요가 없다는 생각에 좋은 반응을 보이지 않았고 그 친구는 감정이 상해버렸습니다. 저는 뒤늦게 실수했다는 사실을 깨달았고 이후 다른 팀원들과 이야기를 나눠 그 친구의 의견을 존중해 시도라도 해보자고 의견을 모았습니다. 그렇게 3D 프린팅 지원 시설에 방문했지만, 기술적인 문제로 저희가 제출한 파일로는 출력할 수 없는 답변을 받아 실제 출력으로 이어지지는 못했습니다.</a:t>
            </a:r>
            <a:r>
              <a:rPr sz="1200">
                <a:solidFill>
                  <a:srgbClr val="000000"/>
                </a:solidFill>
                <a:latin typeface="맑은 고딕"/>
              </a:rPr>
              <a:t> 하지만 이 과정에서 그 친구의 기분은 풀렸고 팀 프로젝트는 무사히 마무리될 수 있었습니다. 이 경험을 통해 상대방의 의견이 다르고 이해할 수 없더라도 그 사람의 의견을 존중하는 태도를 보여야 한다는 것을 배웠습니다. 그 친구가 제안한 대로 3D 프린팅을 실제로 하지는 못했지만, 팀원 모두가 프린트 지원 시설에 방문해 출력하는 시도를 함으로써 친구를 존중하는 태도를 보였기에 갈등이 쉽게 해결되었다고 생각합니다. </a:t>
            </a:r>
            <a:r>
              <a:rPr u="sng" b="1" sz="1200">
                <a:solidFill>
                  <a:srgbClr val="000000"/>
                </a:solidFill>
                <a:latin typeface="맑은 고딕"/>
              </a:rPr>
              <a:t>(3)이후로 상대방과 의견이 갈리는 상황에서도 바로 부정하기보다는 그 사람의 의견을 듣고 최대한 존중하는 태도를 보이고자 하고 있습니다. 이 경험은 제게 팀 내 소통의 중요성과 함께 상대방을 이해하고 존중하는 태도를 더욱 중요하게 여길 수 있도록 해주었습니다.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대학교 시절 팀 프로젝트에서 갈등을 해결했던 경험을 이야기하셨습니다. 만약 그 상황에서 팀원의 의견을 받아들이지 않고 프로젝트가 종료되었다면 어떤 부정적인 결과가 나타났을 것이라고 추측하시나요?</a:t>
            </a:r>
            <a:br/>
            <a:r>
              <a:t>(2) 갈등 해결 후 팀원과 원활한 협력 관계를 유지하기 위해 무엇을 시도하셨습니까? 그리고 이러한 노력이 팀의 성과에 어떤 긍정적인 영향을 미쳤나요?</a:t>
            </a:r>
            <a:br/>
            <a:r>
              <a:t>(3) 그 후 상대방과 의견이 상충될 때 최대한 경청하고 존중하려는 태도를 가지게 되었다고 하셨습니다. 이런 태도를 실제로 유지하기 위해 어떠한 실질적인 노력을 기울이고 계신가요?</a:t>
            </a:r>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3K-03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입사 후 전기직 업무를 수행하며 안정적인 전력 공급 체계를 구축하고, 친환경 에너지 전환을 주도하는 것을 목표로 하고 있습니다. 한국마사회는 탄소중립 정책을 추진하며, 그린리모델링을 통해 노후 전력설비를 고효율 기자재로 교체하고 신재생에너지를 점진적으로 도입할 계획입니다. 저는 이러한 </a:t>
            </a:r>
            <a:r>
              <a:rPr u="sng" b="1" sz="1200">
                <a:solidFill>
                  <a:srgbClr val="000000"/>
                </a:solidFill>
                <a:latin typeface="맑은 고딕"/>
              </a:rPr>
              <a:t>(1)친환경 에너지 전환 과정에서 전력 공급의 안정성을 유지하는 것이 무엇보다 중요하다고 생각하며, 그 이유는 경마 시설 운영의 원활한 진행과 고객 및 경주마의 안전 확보에 필수적이기 때문입니다.</a:t>
            </a:r>
            <a:r>
              <a:rPr sz="1200">
                <a:solidFill>
                  <a:srgbClr val="000000"/>
                </a:solidFill>
                <a:latin typeface="맑은 고딕"/>
              </a:rPr>
              <a:t> 목표를 달성하기 위해서는 신재생에너지와 주요 전기설비에 대한 이해를 바탕으로, 에너지 전환 과정에서도 안정적인 전력 공급을 유지할 수 있도록 계획을 수립하는 것이 중요하다고 생각합니다. 저는 </a:t>
            </a:r>
            <a:r>
              <a:rPr u="sng" b="1" sz="1200">
                <a:solidFill>
                  <a:srgbClr val="000000"/>
                </a:solidFill>
                <a:latin typeface="맑은 고딕"/>
              </a:rPr>
              <a:t>(2)스마트그리드공학 과목을 통해 태양광 발전설비의 특징과 전력 계통에 미치는 영향을 학습했고, 실무에서 무정전 전원 공급장치를 운영하며 비상 전력 공급의 원리와 중요성을 체득했습니다.</a:t>
            </a:r>
            <a:r>
              <a:rPr sz="1200">
                <a:solidFill>
                  <a:srgbClr val="000000"/>
                </a:solidFill>
                <a:latin typeface="맑은 고딕"/>
              </a:rPr>
              <a:t> 이러한 경험을 바탕으로, 신재생에너지를 기존 전력계통과 효과적으로 연계하여 안정성을 확보하는데 기여하겠습니다. 또한, 철저한 예방점검을 통해 노후화된 설비를 선제적으로 교체하여 정전 없이 원활하게 경마 시설을 운영할 수 있도록 노력하겠습니다. 다음으로, 안정적인 전력 공급을 위해서는 비상 대응 능력이 중요하다고 생각합니다. </a:t>
            </a:r>
            <a:r>
              <a:rPr u="sng" b="1" sz="1200">
                <a:solidFill>
                  <a:srgbClr val="000000"/>
                </a:solidFill>
                <a:latin typeface="맑은 고딕"/>
              </a:rPr>
              <a:t>(3)자연재해와 같은 예상치 못한 상황에서 전기 설비에 문제가 발생하면, 신속하게 원인을 분석하고 적절한 조치를 취하는 과정이 필요합니다.</a:t>
            </a:r>
            <a:r>
              <a:rPr sz="1200">
                <a:solidFill>
                  <a:srgbClr val="000000"/>
                </a:solidFill>
                <a:latin typeface="맑은 고딕"/>
              </a:rPr>
              <a:t> 저는 통제 업무를 수행하며 공급 중단 위험이 발생했을 때, 사고 사례를 바탕으로 신속히 진단하고 매뉴얼에 따라 즉각 조치하여 영향을 최소화한 경험이 있습니다. 이를 바탕으로, 전기설비에 이상이 발생했을 때에도 즉각적인 원인 분석과 신속한 조치를 통해 경마 시설의 운영이 중단되지 않도록 책임을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전력 공급의 안정성을 유지하면서 친환경 에너지 전환을 주도하기 위해 새로운 기술의 도입이 필요하다고 생각한다면, 어떤 기술이 필요하다고 보십니까?</a:t>
            </a:r>
            <a:br/>
            <a:r>
              <a:t>(2) 지원자는 스마트그리드공학 과목을 통해 학습한 내용을 실무에 어떻게 통합하여 발전시킬 계획인지 구체적으로 설명해 주시겠습니까?</a:t>
            </a:r>
            <a:br/>
            <a:r>
              <a:t>(3) 예상하지 못한 자연재해로 전기 설비에 큰 문제가 발생할 경우, 매뉴얼에 명시되지 않은 상황에서 지원자는 어떤 접근법으로 문제를 해결할 것인지 설명해 주시겠습니까?</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1AB-01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거래처와는 상생을, 직원과는 협력을 -저는 한국마사회 경영지원처에서 계약 업무를 맡음으로써 "상생협력"의 가치를 실천하고 싶습니다.우선, </a:t>
            </a:r>
            <a:r>
              <a:rPr u="sng" b="1" sz="1200">
                <a:solidFill>
                  <a:srgbClr val="000000"/>
                </a:solidFill>
                <a:latin typeface="맑은 고딕"/>
              </a:rPr>
              <a:t>(1)투명하고 공정한 계약진행을 통해 거래처에 깊은 신뢰를 줌으로써 거래처와의 “상생”의 가치를 실천하고 싶습니다.</a:t>
            </a:r>
            <a:r>
              <a:rPr sz="1200">
                <a:solidFill>
                  <a:srgbClr val="000000"/>
                </a:solidFill>
                <a:latin typeface="맑은 고딕"/>
              </a:rPr>
              <a:t> 또한, 우선구매제도를 통해 여성기업, 장애인기업 등 사회적으로 취약한 기업들과 적극적으로 계약을 맺음으로써 이들을 경제적으로 지원하고 싶습니다.두 번째로는 </a:t>
            </a:r>
            <a:r>
              <a:rPr u="sng" b="1" sz="1200">
                <a:solidFill>
                  <a:srgbClr val="000000"/>
                </a:solidFill>
                <a:latin typeface="맑은 고딕"/>
              </a:rPr>
              <a:t>(2)여러 부서와 원만한 “협력” 관계를 구축하고 싶습니다.</a:t>
            </a:r>
            <a:r>
              <a:rPr sz="1200">
                <a:solidFill>
                  <a:srgbClr val="000000"/>
                </a:solidFill>
                <a:latin typeface="맑은 고딕"/>
              </a:rPr>
              <a:t> 여러 부서의 계약의뢰를 신속하고 꼼꼼하게 처리함으로써 각 부서의 업무가 원활하게 이루어지도록 지원하고 싶습니다.위 목표를 이루고자 현 직장에서 수많은 계약들을 체결하면서 필요한 역량을 길렀습니다. 먼저 각 계약 절차마다 해당 부서와 업체에 안내 문자를 보내어 계약 과정을 투명하게 공개하여 원활한 계약 진행이 이루어지도록 협조하였습니다. 계약을 체결하고 나서는 해당 계약들을 엑셀로 정리하여 기성/준공금 납부, 변경계약 체결 등 사후적으로도 처리해야 할 프로세스를 표시해 두어 계약 관리에 차질이 없도록 하였습니다.또한, ‘상생협력 발전’이라는 평가지표를 관리하면서 </a:t>
            </a:r>
            <a:r>
              <a:rPr u="sng" b="1" sz="1200">
                <a:solidFill>
                  <a:srgbClr val="000000"/>
                </a:solidFill>
                <a:latin typeface="맑은 고딕"/>
              </a:rPr>
              <a:t>(3)중소기업, 여성기업, 장애인기업과 적극적으로 계약을 체결함으로써 의무 구매 비율을 달성하도록 노력했습니다</a:t>
            </a:r>
            <a:r>
              <a:rPr sz="1200">
                <a:solidFill>
                  <a:srgbClr val="000000"/>
                </a:solidFill>
                <a:latin typeface="맑은 고딕"/>
              </a:rPr>
              <a:t>.한국마사회의 경영지원처는 한국마사회의 모든 부서들을 뒤에서 지원하는 중요한 부서라고 생각합니다. 현 직장에서 계약 업무를 수행하면서 길러온 계약 실무능력과 상생협력의 정신을 바탕으로 한국마사회의 모든 부서와 원만하게 업무적으로 협력하고 사회적 취약 기업들과 상생하기 위한 노력에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투명성과 공정을 중요하게 여긴다고 하셨습니다. 만약 계약 과정에서 예상치 못한 비공정한 상황에 직면했다면 어떻게 대처하셨을지 이야기해 주실 수 있나요?</a:t>
            </a:r>
            <a:br/>
            <a:r>
              <a:t>(2) 지원자는 계약 업무에서 부서 간 협력을 원만하게 하려고 했다고 하셨습니다. 만약 특정 부서가 다른 우선순위 때문에 적극적으로 협력하지 않는다면 어떻게 협력을 이끌어낼 수 있을까요?</a:t>
            </a:r>
            <a:br/>
            <a:r>
              <a:t>(3) 지원자는 다양한 사회적 취약 기업들과 계약 체결을 하고자 노력하셨습니다. 하지만 그 과정에서 계약 상의 어려움이나 충돌이 발생할 경우, 어떻게 해결하셨는지 알고 싶습니다.</a:t>
            </a:r>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3K-03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업무 회의 중 </a:t>
            </a:r>
            <a:r>
              <a:rPr u="sng" b="1" sz="1200">
                <a:solidFill>
                  <a:srgbClr val="000000"/>
                </a:solidFill>
                <a:latin typeface="맑은 고딕"/>
              </a:rPr>
              <a:t>(1)소통 방식의 차이로 인해 논의가 원활하지 않았던 상황에서 협력적인 분위기를 이끌어낸 경험이 있습니다. 교대근무자 근태 관리 업무를 맡은</a:t>
            </a:r>
            <a:r>
              <a:rPr sz="1200">
                <a:solidFill>
                  <a:srgbClr val="000000"/>
                </a:solidFill>
                <a:latin typeface="맑은 고딕"/>
              </a:rPr>
              <a:t> 저는 코로나19로 인한 결원 발생 시 대응 방안을 논의하는 회의에 참여했습니다. 당시 확진자가 빠르게 증가하는 상황이었기 때문에, 효과적인 대체 근무자 투입 방안을 마련하는 것이 무엇보다 중요했습니다. 그러나 재택근무 도입으로 인해 회의가 온라인으로 이루어지면서 팀원들 간 소통에 어려움이 생겼습니다. 온라인 방식의 특성상 비언어적인 의사소통이 제한되어 상대방의 기분을 세심히 파악하기 힘든 환경이었습니다. 그로 인해 피드백이 의도와 다르게 받아들여지는 경우가 있었고, 당사자에게는 날 선 비판으로 느껴지기도 했습니다. 이 과정에서 일부 팀원들은 감정이 상하면서 회의 분위기가 경직되었고, 논의가 원활하게 진행되지 않았습니다. 저는 부정적인 감정에 압도된 상태에서는 해결책을 제시하더라도 받아들이기 어렵다고 생각하여, 먼저 팀원 각자와 대화를 나누며 피드백 과정에서 느꼈던 불편한 점을 진심으로 들어주었습니다. 그러면서도 각자가 바라는 소통 방식을 파악하고 이를 반영하여 조율해 나갔습니다. 이를 통해 팀원들은 서로의 입장을 이해하게 되었고, 특히 누군가 의견을 냈을 때 단순한 비판보다는 대안을 함께 제시하며 건설적으로 논의하는 분위기를 형성할 수 있었습니다. 그 결과, </a:t>
            </a:r>
            <a:r>
              <a:rPr u="sng" b="1" sz="1200">
                <a:solidFill>
                  <a:srgbClr val="000000"/>
                </a:solidFill>
                <a:latin typeface="맑은 고딕"/>
              </a:rPr>
              <a:t>(2)팀원들은 의견 차이를 보다 유연하게 조정할 수 있었고, 실질적인 해결책을 찾을 수 있었습니다.</a:t>
            </a:r>
            <a:r>
              <a:rPr sz="1200">
                <a:solidFill>
                  <a:srgbClr val="000000"/>
                </a:solidFill>
                <a:latin typeface="맑은 고딕"/>
              </a:rPr>
              <a:t> 이를 통해 상대방의 감정을 존중하는 소통 방식이 원활한 업무 진행에 중요한 역할을 한다는 것을 다시 한번 깨달았습니다. </a:t>
            </a:r>
            <a:r>
              <a:rPr u="sng" b="1" sz="1200">
                <a:solidFill>
                  <a:srgbClr val="000000"/>
                </a:solidFill>
                <a:latin typeface="맑은 고딕"/>
              </a:rPr>
              <a:t>(3)추후 유사한 상황이 발생하더라도, 적극적인 소통 방식으로 의견을 조율하고, 공동의 목표를 효과적으로 달성하는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소통 방식의 차이로 인해 어려움을 겪는 상황에서, 만약 팀원이 지원자의 노력을 제대로 인정하지 않는다고 느꼈을 때, 어떻게 그들의 인정을 이끌어낼 것인지 설명해 주시겠습니까?</a:t>
            </a:r>
            <a:br/>
            <a:r>
              <a:t>(2) 지원자는 팀원들이 의견 차이를 유연하게 조정할 수 있도록 도왔다고 했는데, 그 과정에서 가장 도전적이었던 상황은 무엇이었으며, 이 문제를 어떻게 해결하셨습니까?</a:t>
            </a:r>
            <a:br/>
            <a:r>
              <a:t>(3) 만약 지원자가 새 팀에 배치되고 팀원들이 처음 공동의 목표 달성을 위한 방향에 동의하지 않을 경우, 어떤 방법으로 조율을 시도할 것입니까?</a:t>
            </a:r>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3L-01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[주도하며 대응하는 통신 전문가]한국마사회 입사 후, 빠르게 발전하는 정보통신기술의 전문가가 되어 경마 산업의 디지털 혁신을 선도하고 안정적인 정보통신 인프라 구축과 유지보수 및 그 과정에서 발생할 수 있는 문제에 대해 신속하게 대응하는 통신 전문가가 되고 싶습니다. 현재 한국수자원공사에서 근무하며 정보통신 설비의 유지보수 및 점검 업무를 지원하고 있으며, 안정적인 시스템 운영을 위한 실무 경험을 쌓고 있습니다. </a:t>
            </a:r>
            <a:r>
              <a:rPr u="sng" b="1" sz="1200">
                <a:solidFill>
                  <a:srgbClr val="000000"/>
                </a:solidFill>
                <a:latin typeface="맑은 고딕"/>
              </a:rPr>
              <a:t>(1)최근, 저는 공사 발주를 위한 현장 조사에 참여해 다양한 환경에 따른 통신망 구조를 검토하고 분석하는 역량을 키웠고,</a:t>
            </a:r>
            <a:r>
              <a:rPr sz="1200">
                <a:solidFill>
                  <a:srgbClr val="000000"/>
                </a:solidFill>
                <a:latin typeface="맑은 고딕"/>
              </a:rPr>
              <a:t> 통신 설비만이 아닌 다른 설비와의 관계 역시도 숙지해야 적절한 통신망을 구축할 수 있다는 것을 보고 배우며 업무에 대한 이해를 넓혔습니다. 또한 </a:t>
            </a:r>
            <a:r>
              <a:rPr u="sng" b="1" sz="1200">
                <a:solidFill>
                  <a:srgbClr val="000000"/>
                </a:solidFill>
                <a:latin typeface="맑은 고딕"/>
              </a:rPr>
              <a:t>(2)CCTV 영상 송출 장애가 발생했을 당시, 뷰어 프로그램 점검과 핑 테스트를 통해 소프트웨어 이상 유무를 확인하였고, 여전히 문제가 해결되지 않자 하드웨어 점검을 통해 물리적 결함을 발견한 후 랜 케이블을 제작·교체하여 문제를 해결한 경험이 있습니다.</a:t>
            </a:r>
            <a:r>
              <a:rPr sz="1200">
                <a:solidFill>
                  <a:srgbClr val="000000"/>
                </a:solidFill>
                <a:latin typeface="맑은 고딕"/>
              </a:rPr>
              <a:t> 이를 통해 단계적인 원인 분석과 신속한 대응 능력을 강화할 수 있었습니다.또한, 저는 대학 시절 동아리 회장을 맡아 예상치 못한 상황에 대응했던 경험도 있습니다. </a:t>
            </a:r>
            <a:r>
              <a:rPr u="sng" b="1" sz="1200">
                <a:solidFill>
                  <a:srgbClr val="000000"/>
                </a:solidFill>
                <a:latin typeface="맑은 고딕"/>
              </a:rPr>
              <a:t>(3)팬데믹으로 대면 모집이 제한되어 새로운 방식인 온라인 모집을 진행하고자 하였고, 당시 유행이던 MBTI를 활용한 멘토·멘티 프로그램으로 신입 부원 적응 프로그램을 기획해 홍보하였습니다.</a:t>
            </a:r>
            <a:r>
              <a:rPr sz="1200">
                <a:solidFill>
                  <a:srgbClr val="000000"/>
                </a:solidFill>
                <a:latin typeface="맑은 고딕"/>
              </a:rPr>
              <a:t> 그 결과, 기존보다 많은 신입 부원을 모집해 만년 2등이던 동아리를 1등 동아리로 성장시킬 수 있었습니다. 저는 이를 통해 혁신적인 사고와 문제 해결 역량의 중요성을 깨달을 수 있었습니다.이러한 실무 경험과 혁신적 사고를 바탕으로, 저는 한국마사회에서 정보통신 인프라의 안정적 운영과 함께 발생하는 문제에 대해 새로운 아이디어를 제안하며 문제를 해결해 나가는 혁신을 주도하는 통신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한국수자원공사에서 다양한 환경에 따른 통신망 구조를 검토했을 때, 예상치 못했던 특정한 도전 과제나 복잡한 문제가 있었나요? 만약 있었다면, 어떻게 해결했을까요?</a:t>
            </a:r>
            <a:br/>
            <a:r>
              <a:t>(2) CCTV 영상 송출 장애 시, 처음에는 소프트웨어 점검을 선택했는데, 만약 반대로 하드웨어 점검부터 시작했다면 해결 시간이 더 단축될 수 있었을까요? 이 경험을 통해 얻은 교훈은 무엇인가요?</a:t>
            </a:r>
            <a:br/>
            <a:r>
              <a:t>(3) 동아리 회장으로서 온라인 모집을 기획했을 때, 예상하지 못했던 추가적인 어려움은 없었나요? 그리고 그 상황에서 무엇이 가장 큰 도움이 되었나요?</a:t>
            </a:r>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3L-01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[소통의 극복, 그 결과] 제가 영국에서 워킹홀리데이로 한식 레스토랑 팀장으로 일했을 당시, 소통과 협력에 어려움을 겪고 그를 주도적으로 해결하여 극복한 경험이 있습니다. 식당의 주방은 지하 1층에 위치해 있었고 서빙은 1층과 2층에서 이루어졌습니다. 이로 인해, 셰프와 서버 간의 소통이 원활하지 않았습니다. 따라서 주방에서는 실수가 빈번하게 발생했고, 고객들은 자주 불만을 제기하였습니다. 이에 따라 식당 별점이 하락하는 결과를 갖게 되었고, 저는 팀장으로서 책임감을 가지고 직면한 상황을 극복하고자 하였습니다. 음식용 리프트를 통한 소통 방법도 진행해 보았지만 효율적이지 않았습니다. </a:t>
            </a:r>
            <a:r>
              <a:rPr u="sng" b="1" sz="1200">
                <a:solidFill>
                  <a:srgbClr val="000000"/>
                </a:solidFill>
                <a:latin typeface="맑은 고딕"/>
              </a:rPr>
              <a:t>(1)저는 최적의 방법으로서 워키토키를 사용하면 팀원 간의 효율적 소통이 가능해져 실수를 줄일 수 있게 되고, (2)고객의 불만 역시 줄어들게 될 것이라고 생각했습니다. 추가 비용에 대한 우려가 있었지만, 고객 만족도를 향상하고 식당 별점을 올림으로 생기는 신규 유입, 경쟁력, 재방문율, 원가 절감 효과를 고려하여 결정권자를 설득했습니다.</a:t>
            </a:r>
            <a:r>
              <a:rPr sz="1200">
                <a:solidFill>
                  <a:srgbClr val="000000"/>
                </a:solidFill>
                <a:latin typeface="맑은 고딕"/>
              </a:rPr>
              <a:t> 그 결과, 소통 부재로 인한 주문 실수가 하루 평균 9건에서 2건으로 줄어드는 등 업무 효율성이 좋아졌고 낭비되는 음식 역시 그만큼 줄어들어 3.5퍼센트 이상의 매출이 향상되는 효과를 얻을 수 있었습니다. 또한, 제 시간 내에 좋은 품질의 음식을 제공할 수 있게 되어 약 2달 후에는 식당 별점이 4.5에서 4.7로 상승하게 되었습니다. 이 경험을 통해 저는 문제의 원인을 정확히 분석하고, 상황에 맞는 해결책을 제시해 실질적인 개선을 이끌어내는 것의 중요성을 배울 수 있었습니다. 또한, 조직 내 원활한 소통이 업무 효율성과 서비스 품질 향상에 얼마나 큰 영향을 미치는지 깨달았습니다. </a:t>
            </a:r>
            <a:r>
              <a:rPr u="sng" b="1" sz="1200">
                <a:solidFill>
                  <a:srgbClr val="000000"/>
                </a:solidFill>
                <a:latin typeface="맑은 고딕"/>
              </a:rPr>
              <a:t>(3)이러한 경험을 바탕으로, 저는 한국마사회에서 근무하며 발생할 수 있는 다양한 문제를 책임감을 가지고 분석하며 최적의 해결방안을 제시하여 조직의 안정적 운영을 지원하고, 원활한 의사소통을 통한 협력으로 업무 효율성을 높이는 통신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영국에서 한식 레스토랑 팀장으로 일할 때 소통 방식을 바꾸었는데, 그 과정에서 워키토키 외 다른 대안들은 있었나요? 있었다면 왜 워키토키가 최적의 선택이라고 판단했나요?</a:t>
            </a:r>
            <a:br/>
            <a:r>
              <a:t>(2) 식당의 소통 문제를 해결한 후, 만약 동일한 환경에서 또 다른 전혀 예상하지 못한 문제가 발생했을 가능성이 있는데, 어떤 종류의 문제가 발생할 수 있다고 생각하며 어떻게 준비할 수 있을까요?</a:t>
            </a:r>
            <a:br/>
            <a:r>
              <a:t>(3) 영국에서의 경험으로 인해 한국마사회에서 예상되는 소통 문제에 대한 대응 방안은 무엇일까요? 그리고 이러한 방안을 공유하여 어떤 변화를 만들고 싶나요?</a:t>
            </a:r>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3L-02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한국마사회의 시설 통신직으로 입사 후 정보통신 시스템의 장애를 최소화하여 고객과 직원들에게 안정적인 서비스 환경을 제공하는 것을 목표로 설정했습니다. 이를 위해 통신 설비 유지·보수 및 공사 관리 업무를 철저히 수행하고, 지속적인 개선을 통해 최적의 통신 인프라 환경을 구축하는 것이 중요하다고 생각합니다.저는 </a:t>
            </a:r>
            <a:r>
              <a:rPr u="sng" b="1" sz="1200">
                <a:solidFill>
                  <a:srgbClr val="000000"/>
                </a:solidFill>
                <a:latin typeface="맑은 고딕"/>
              </a:rPr>
              <a:t>(1)캡스톤 디자인 프로젝트에서 무선통신 모듈과 드론을 활용해 실종자를 탐지하는 시스템을 개발한 경험이 있습니다.</a:t>
            </a:r>
            <a:r>
              <a:rPr sz="1200">
                <a:solidFill>
                  <a:srgbClr val="000000"/>
                </a:solidFill>
                <a:latin typeface="맑은 고딕"/>
              </a:rPr>
              <a:t> 실종자 워치, 드론, 서버에 각각 무선통신 모듈을 장착하고, 워치에서 드론, 드론에서 서버로 데이터를 전송하는 무선 통신 시스템을 구축했습니다. 이러한 경험이 무선 장비의 운영 원리를 이해하고, 유지·보수 업무에서 도움이 될 것이라 생각합니다. 또한, </a:t>
            </a:r>
            <a:r>
              <a:rPr u="sng" b="1" sz="1200">
                <a:solidFill>
                  <a:srgbClr val="000000"/>
                </a:solidFill>
                <a:latin typeface="맑은 고딕"/>
              </a:rPr>
              <a:t>(2)스마트 팩토리 프로젝트 당시 설비의 센서 데이터를 활용하여 이상 징후를 사전에 감지하는 프로그램을 개발했습니다.</a:t>
            </a:r>
            <a:r>
              <a:rPr sz="1200">
                <a:solidFill>
                  <a:srgbClr val="000000"/>
                </a:solidFill>
                <a:latin typeface="맑은 고딕"/>
              </a:rPr>
              <a:t> 이러한 경험을 바탕으로 통신 설비의 데이터를 분석해 장애를 조기에 발견하고, 보다 안정적인 통신 인프라를 제공하는 데 기여하고 싶습니다.추가로, </a:t>
            </a:r>
            <a:r>
              <a:rPr u="sng" b="1" sz="1200">
                <a:solidFill>
                  <a:srgbClr val="000000"/>
                </a:solidFill>
                <a:latin typeface="맑은 고딕"/>
              </a:rPr>
              <a:t>(3)한국해양과학기술원에서 실습할 당시, 고해상도 위성 이미지를 활용한 선박 탐지를 진행했습니다. 기존 방식으로는 인공지능 모델 학습이 불가능했지만, 메타데이터를 추출하고 이미지를 작은 단위로 분할하여 학습하는 방식으로 문제를 해결했습니다.</a:t>
            </a:r>
            <a:r>
              <a:rPr sz="1200">
                <a:solidFill>
                  <a:srgbClr val="000000"/>
                </a:solidFill>
                <a:latin typeface="맑은 고딕"/>
              </a:rPr>
              <a:t> 이 경험을 통해 문제의 원인을 분석하고 해결책을 찾아 실행하는 능력을 길렀으며, 이는 시설 통신 업무에서 발생하는 다양한 문제를 해결하는 데 중요한 역량이 될 것이라 생각합니다.입사 후에는 책임감을 가지고 업무 매뉴얼을 숙지해 빠르게 적응하겠습니다. 또한, 다양한 부서 및 자회사 직원들과 원활히 소통하며 통신 시스템을 안정적으로 운영하고 지속적으로 개선하는 데 기여하겠습니다. 마지막으로, 동료분들이 함께 일하고 싶어 하는 신뢰받는 직원이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무선통신 모듈과 드론을 활용한 실종자 탐지 시스템을 개발하면서 예상치 못했던 기술적 장애가 있었다면, 어떻게 해결했을 것 같습니까?</a:t>
            </a:r>
            <a:br/>
            <a:r>
              <a:t>(2) 스마트 팩토리 프로젝트에서 설비의 센서 데이터를 활용하여 이상 징후를 사전에 감지하는 프로그램을 구체적으로 구현하면서 가장 어려웠던 부분은 무엇이었고, 그 문제를 어떻게 해결했는지 설명해 주십시오.</a:t>
            </a:r>
            <a:br/>
            <a:r>
              <a:t>(3) 고해상도 위성 이미지를 활용한 선박 탐지 프로젝트에서 메타데이터 추출 및 이미지 분할 방식을 선택하게 된 과정에서 어떤 다른 접근 방법들을 고려했습니까?</a:t>
            </a:r>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3L-02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640시간의 데이터 분석 및 인공지능 교육 과정에서 프로젝트 진행 중에 발생한 의견 차이를 극복한 경험이 있습니다.</a:t>
            </a:r>
            <a:r>
              <a:rPr sz="1200">
                <a:solidFill>
                  <a:srgbClr val="000000"/>
                </a:solidFill>
                <a:latin typeface="맑은 고딕"/>
              </a:rPr>
              <a:t> 저희 팀은 스마트팩토리 시스템을 구현하는 프로젝트를 수행했으며, 최종 발표 준비 과정에서 PPT 템플릿 선정 문제로 팀원들 간의 의견 차이가 발생했습니다. 팀원 중 한 명은 공장 방문 경험을 바탕으로 현장감을 살리기 위해 어두운 계열의 템플릿을 사용해야 한다고 주장했습니다. 반면 저를 포함한 다른 조원들은 발표 자료의 가독성과 전달력을 고려하여 밝은 계열의 템플릿이 적절하다고 생각했습니다. 하지만 발표 일정이 촉박한 상황에서 의견 차이가 좁혀지지 않아 준비 과정에 차질이 생길 가능성이 있었습니다.이 문제를 해결하기 위해 저는 팀원들과 대화할 시간을 마련했습니다. 먼저 상대방의 의견을 경청하며 공장 방문 경험을 존중했습니다. 이후 단순히 저의 주장을 내세우기보다는, 발표장 환경을 고려했을 때 어떤 방식이 더 효과적일지 논리적으로 접근했습니다. 먼저 </a:t>
            </a:r>
            <a:r>
              <a:rPr u="sng" b="1" sz="1200">
                <a:solidFill>
                  <a:srgbClr val="000000"/>
                </a:solidFill>
                <a:latin typeface="맑은 고딕"/>
              </a:rPr>
              <a:t>(2)발표장 환경을 보여주는 사진을 공유하며, 조명이 밝은 곳에서 어두운 템플릿을 사용하면 가독성이 떨어질 수 있음을 설명했습니다. 또한 샘플 슬라이드를 제작해 팀원들과 비교해 본 뒤, 더 효과적인 방식을 함께 고민했습니다.</a:t>
            </a:r>
            <a:r>
              <a:rPr sz="1200">
                <a:solidFill>
                  <a:srgbClr val="000000"/>
                </a:solidFill>
                <a:latin typeface="맑은 고딕"/>
              </a:rPr>
              <a:t> 이러한 논의 과정을 거쳐 팀원과의 합의를 끌어냈고, 최종적으로 밝은 템플릿을 적용하기로 했습니다. </a:t>
            </a:r>
            <a:r>
              <a:rPr u="sng" b="1" sz="1200">
                <a:solidFill>
                  <a:srgbClr val="000000"/>
                </a:solidFill>
                <a:latin typeface="맑은 고딕"/>
              </a:rPr>
              <a:t>(3)결과적으로 발표는 성공적으로 마무리되었고, 저희 팀은 학장상을 받을 수 있었습니다. 이 경험을 통해 저는 의견 차이가 발생했을 때 감정적으로 대응하기보다, 상대방의 입장을 경청하고 논리적인 근거를 제시하여 해결하는 것이 중요하다는 점을 배웠습니다.</a:t>
            </a:r>
            <a:r>
              <a:rPr sz="1200">
                <a:solidFill>
                  <a:srgbClr val="000000"/>
                </a:solidFill>
                <a:latin typeface="맑은 고딕"/>
              </a:rPr>
              <a:t> 이러한 경험을 바탕으로, 입사 후에도 통신 설비 유지 및 공사 관리 과정에서 팀 동료뿐만 아니라 타 직무, 자회사 직원들과 협력할 때 상대방의 의견을 존중하고 최적의 결정을 내릴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640시간의 데이터 분석 및 인공지능 교육 과정에서 기초 지식 부족으로 팀 프로젝트에 어려움을 겪었다면, 이를 어떻게 극복했을 것이라 생각하십니까?</a:t>
            </a:r>
            <a:br/>
            <a:r>
              <a:t>(2) 팀원과의 의견 차이를 극복하는 과정에서 상대방의 의견이 틀렸다는 것을 인정받아야 했다면, 이 과정에서 어떻게 설득력을 높였을 것 같습니까?</a:t>
            </a:r>
            <a:br/>
            <a:r>
              <a:t>(3) 팀원과의 의견 차이를 극복하고 최종 발표를 성공적으로 마무리한 프로젝트 이후, 당신의 팀워크 능력에 대해 어떤 인사이트를 얻었습니까?</a:t>
            </a:r>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3L-03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입사하게 된다면 먼저 현장 지사에서 근무하며 전반적인 업무들을 습득하고 익숙해져서 </a:t>
            </a:r>
            <a:r>
              <a:rPr u="sng" b="1" sz="1200">
                <a:solidFill>
                  <a:srgbClr val="000000"/>
                </a:solidFill>
                <a:latin typeface="맑은 고딕"/>
              </a:rPr>
              <a:t>(1)능히 한 사람의 몫을 다하는 사원으로 성장하는데 먼저 집중하고 싶습니다.</a:t>
            </a:r>
            <a:r>
              <a:rPr sz="1200">
                <a:solidFill>
                  <a:srgbClr val="000000"/>
                </a:solidFill>
                <a:latin typeface="맑은 고딕"/>
              </a:rPr>
              <a:t> 이후 본사에서 근무하며 한국마사회의 통신 업무를 전체적으로 바라보는 시야와 역량을 키워 본 공사에 전범위적으로 긍정적인 영향력을 끼칠 수 있는 실무자 및 관리자로 나아가고자 하는 목표가 있습니다.구체적으로 설명하자면 업무적으로는 통신 관련 공사와 직무 분야적으로는 네트워크 분야에 탁월할 능력을 지닌 인재가 되고 싶습니다. 그 이유는 현 직장에 재직하면서 책임감을 바탕으로 대외적으로 외부 단체와 접촉하면서 실질적인 결과물을 도출해내는 점에서 공사 업무의 매력을, 다른 직무 분야의 지식으로 대체할 수 없는 네트워크 분야의 전문성에 매력을 느꼈기 때문입니다.저는 성인이 된 직후부터 다양한 경험을 해보고 주체적인 삶을 살고 싶은 생각에 학교 생활 중에서도 12군데에서의 다양한 아르바이트 근무를 해왔었습니다. 통신분야의 전공 지식을 쌓기 위하여 통신 관련 전공 수업 이수는 물론, 수업과 병행하며 정보통신기사 자격증 및 기타 어학 자격증을 준비하여 취득하였습니다. 이후 관련 실무 경험을 얻고자 한국수자원공사의 체험형 인턴으로서 수자원의 관리 수치들이 센서에서부터 </a:t>
            </a:r>
            <a:r>
              <a:rPr u="sng" b="1" sz="1200">
                <a:solidFill>
                  <a:srgbClr val="000000"/>
                </a:solidFill>
                <a:latin typeface="맑은 고딕"/>
              </a:rPr>
              <a:t>(2)TM/TC 와 SCADA를 경유해 DB가 되는 일련을 과정들을 관리하며</a:t>
            </a:r>
            <a:r>
              <a:rPr sz="1200">
                <a:solidFill>
                  <a:srgbClr val="000000"/>
                </a:solidFill>
                <a:latin typeface="맑은 고딕"/>
              </a:rPr>
              <a:t> 4개의 유역들을 통합 관제하려는 전자통신직 부서의 업무들을 경험해볼 수 있었습니다. 현재에는 서울교통공사에서 재직하며 </a:t>
            </a:r>
            <a:r>
              <a:rPr u="sng" b="1" sz="1200">
                <a:solidFill>
                  <a:srgbClr val="000000"/>
                </a:solidFill>
                <a:latin typeface="맑은 고딕"/>
              </a:rPr>
              <a:t>(3)통신설비를 관리 및 유지보수 하고 관련 공사감독을 하는 현장업무를 맡은 후 기술, 안전과 관련된 본사 행정업무 수행 중에 있습니다.</a:t>
            </a:r>
            <a:r>
              <a:rPr sz="1200">
                <a:solidFill>
                  <a:srgbClr val="000000"/>
                </a:solidFill>
                <a:latin typeface="맑은 고딕"/>
              </a:rPr>
              <a:t>이러한 다양한 근무 경험 및 직무 지식을 바탕으로 한국 마사회 선배님들과 적극적으로 협업하며 관련 직무 노하우들을 습득하여 통신분야 전문가가 될 수 있도록 최선을 다하겠습니다. 더 나아가 저 하나의 개인적인 발전은 물론, 한국마사회의 발전도 함께 도모하여 같이 나아가 한국마사회에 부끄럽지 않은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다양한 업무 경험과 지식을 통해 '능히 한 사람의 몫을 다하는 사원'으로 성장하고자 했습니다. 이러한 목표 달성을 위해 어떤 구체적인 단계를 설정했는지, 각각의 단계에서 중요한 포인트는 무엇이라고 생각했습니까?</a:t>
            </a:r>
            <a:br/>
            <a:r>
              <a:t>(2) 한국수자원공사 인턴 경험을 언급하며, TM/TC와 SCADA 시스템을 관리했다고 하셨습니다. 만약 시스템 오류나 데이터 손실이 발생했다면, 지원자는 어떻게 대처했을까요?</a:t>
            </a:r>
            <a:br/>
            <a:r>
              <a:t>(3) 현장업무와 본사 행정업무를 동시에 수행하면서 기술, 안전 등의 요소를 관리한다고 하셨습니다. 기술과 안전의 우선순위가 충돌할 때, 어떻게 균형을 맞출 것인가에 대한 지원자의 생각은 무엇입니까?</a:t>
            </a:r>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3L-03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군 복무를 하던 시절 선후임간 갈등과 소통의 단절을 느껴 먼저 다가가서 대화하고 중재하여 갈등의 근원을 해결하고 그 결과 선후임간 긍정적인 팀워크를 이루어 낸 경험이 있습니다. 당시에 </a:t>
            </a:r>
            <a:r>
              <a:rPr u="sng" b="1" sz="1200">
                <a:solidFill>
                  <a:srgbClr val="000000"/>
                </a:solidFill>
                <a:latin typeface="맑은 고딕"/>
              </a:rPr>
              <a:t>(1)선임 집단인 제 동기 인원들과 후임 인원들의 미묘한 갈등이 눈에 보였습니다.</a:t>
            </a:r>
            <a:r>
              <a:rPr sz="1200">
                <a:solidFill>
                  <a:srgbClr val="000000"/>
                </a:solidFill>
                <a:latin typeface="맑은 고딕"/>
              </a:rPr>
              <a:t> 생활 분위기는 밝지 않았고 근무 태도는 긍정적이지 않았습니다. 선입 입장인 제가 먼저 책임감을 느껴 후임들에게 대화를 제안하였고 결국 옛날부터 관례적으로 내려온 </a:t>
            </a:r>
            <a:r>
              <a:rPr u="sng" b="1" sz="1200">
                <a:solidFill>
                  <a:srgbClr val="000000"/>
                </a:solidFill>
                <a:latin typeface="맑은 고딕"/>
              </a:rPr>
              <a:t>(2)청소나 분리수거 등 기타 생활 임무 분담에서 부당함을 후임들이 느끼고 있음을 알 수 있었습니다.</a:t>
            </a:r>
            <a:r>
              <a:rPr sz="1200">
                <a:solidFill>
                  <a:srgbClr val="000000"/>
                </a:solidFill>
                <a:latin typeface="맑은 고딕"/>
              </a:rPr>
              <a:t> 선임들은 막내시절부터 고생해온 과거가 있었기에 그에 따른 보상심리를 가지고 있었고 반대로 후임들은 몇 시간도 되지 않는 개인 자유시간에도 불구하고 가중되는 생활 임무 분담에 부담을 가지고 있었습니다.이러한 갈등을 중재하여 소통을 활성화하기 위하여 선임인 동기들에게는 고생했던 막내시절 기억들의 공감대형성을 유도하였고 장기간에 걸쳐 점점 고르게 분배될 임부 분담을 제안하였습니다. 더 불어서 후임들에게는 저희의 입장을 이해할 수 있도록 최대한 배려하여 적극적으로 소통하였습니다. 더 나아가 </a:t>
            </a:r>
            <a:r>
              <a:rPr u="sng" b="1" sz="1200">
                <a:solidFill>
                  <a:srgbClr val="000000"/>
                </a:solidFill>
                <a:latin typeface="맑은 고딕"/>
              </a:rPr>
              <a:t>(3)저 스스로가 동기 인원들과 후임 인원들보다도 더 많은 임무 분담을 희생하여 수행하여</a:t>
            </a:r>
            <a:r>
              <a:rPr sz="1200">
                <a:solidFill>
                  <a:srgbClr val="000000"/>
                </a:solidFill>
                <a:latin typeface="맑은 고딕"/>
              </a:rPr>
              <a:t> 양측 갈등의 해결에 동기가 되고 모범이 될 수 있도록 노력하였습니다. 결과적으로 양측의 갈등을 완화하여 수십 년 동안 내려온 부대 악습을 근절할 수 있었으며 돈독한 팀워크를 형성하여 이후 긍정적인 생활 분위기와 근무 효율성에도 크게 기여할 수 있었습니다.한국마사회는 전국의 다양한 근무 장소에서 각자 다른 경험을 가진 가지각색 분야의 사람들이 함께 근무하고 있습니다. 이러한 경험을 바탕으로 사내에서 소통 및 화합을 이끌어 한국마사회가 말산업으로 국가 경제와 국민의 여가선용에 기여하여 국민 행복을 증진하는 것에 일조할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군복무 시절 선후임간 갈등을 중재했다고 하셨습니다. 갈등 해결 후에도 지속적으로 긍정적인 관계를 유지하기 위해 어떤 노력을 기울였습니까?</a:t>
            </a:r>
            <a:br/>
            <a:r>
              <a:t>(2) 청소나 분리수거 등 생활 임무 분담 문제를 해결하면서, 시스템적인 개선 외에 개인적인 성장 측면에서 가장 큰 배움은 무엇이었나요?</a:t>
            </a:r>
            <a:br/>
            <a:r>
              <a:t>(3) 지원자는 갈등 해결 과정에서 자신의 임무 분담을 더 많이 수행하며 모범을 보였다고 하셨습니다. 만약 이러한 희생적인 방법이 잘 통하지 않았다면, 어떤 다른 접근법을 고려했을까요?</a:t>
            </a:r>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3M-01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목표로는 제가 가진 조경 유지관리 역량으로 경마공원을 단순한 경마를 위한 시설이 아닌 지역주민과 방문객이 즐길 수 있는 문화,레저 공간으로 발전시키는 데 기여하는 것입니다.한국마사회는 국민이 행복한 여가문화 조성이라는 전략 방향을 가지고 있기 때문에 이를 바탕으로 목표를 세우게 되었습니다.저는 아파트 조경 유지관리 업무를 1년간 진행함으로써 병충해방제, 관수, 전정 작업뿐만 아니라 인부 관리, 입주민 민원 관리를 통해 유지관리에 대한 역량을 키워왔습니다. 이 역량을 통해 목표 달성을 위한 3가지 계획을 하게 되었습니다.우선 첫째, 관리 비용 절감, 생태복원을 위한 </a:t>
            </a:r>
            <a:r>
              <a:rPr u="sng" b="1" sz="1200">
                <a:solidFill>
                  <a:srgbClr val="000000"/>
                </a:solidFill>
                <a:latin typeface="맑은 고딕"/>
              </a:rPr>
              <a:t>(1)지속 가능한 식재 기법을 도입할 것입니다. 유지관리 비용을 줄이고 생물다양성을 높일 수 있는 야생화 정원을 조성할 것이고</a:t>
            </a:r>
            <a:r>
              <a:rPr sz="1200">
                <a:solidFill>
                  <a:srgbClr val="000000"/>
                </a:solidFill>
                <a:latin typeface="맑은 고딕"/>
              </a:rPr>
              <a:t>, IoT 센서를 통해 자동 관수 시스템을 적용하여 인건비를 절감할 수 있을 것입니다.둘째, </a:t>
            </a:r>
            <a:r>
              <a:rPr u="sng" b="1" sz="1200">
                <a:solidFill>
                  <a:srgbClr val="000000"/>
                </a:solidFill>
                <a:latin typeface="맑은 고딕"/>
              </a:rPr>
              <a:t>(2)기후변화 대응 조경 공간 조성입니다. 척박한 환경에 적응할 수 있는 수종을 선정과 기후 데이터를 활용한 식재 계획을 할 것입니다.</a:t>
            </a:r>
            <a:r>
              <a:rPr sz="1200">
                <a:solidFill>
                  <a:srgbClr val="000000"/>
                </a:solidFill>
                <a:latin typeface="맑은 고딕"/>
              </a:rPr>
              <a:t>마지막으로 </a:t>
            </a:r>
            <a:r>
              <a:rPr u="sng" b="1" sz="1200">
                <a:solidFill>
                  <a:srgbClr val="000000"/>
                </a:solidFill>
                <a:latin typeface="맑은 고딕"/>
              </a:rPr>
              <a:t>(3)방문객 소통 증대를 통한 경관개선입니다. 방문객과 지역주민의 공원 만족도 조사 후 피드백을 반영하여 지역 상생 공간을 조성</a:t>
            </a:r>
            <a:r>
              <a:rPr sz="1200">
                <a:solidFill>
                  <a:srgbClr val="000000"/>
                </a:solidFill>
                <a:latin typeface="맑은 고딕"/>
              </a:rPr>
              <a:t>하고 다양한 프로그램을 기획하여 머물고 싶은 공원으로 만들 것입니다. 목표가 달성되었을 때 조경 유지관리 효율성 향상으로 예산 절감을 할 수 있고, 지속 가능한 조경 환경 조성으로 기후 위기 대응을 할 수 있으며, 방문객 경험 개선으로 경마공원이 지역 주민과 관광객이 찾는 문화,레저 공간으로 발전하게 되어 '글로벌 TOP 5 말산업 선도기업' 이라는 공사의 비전 달성에 기여할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지속 가능한 식재 기법을 도입하려 합니다. 만약 예상보다 식물 생장이 부진하거나 실패했을 경우 지원자는 어떻게 대처할 계획인가요?</a:t>
            </a:r>
            <a:br/>
            <a:r>
              <a:t>(2) 기후 변화를 고려한 조경 공간 조성을 계획하셨는데, 예측과 다른 기후 변화가 발생할 경우에도 적용할 수 있는 대체 전략이 있나요?</a:t>
            </a:r>
            <a:br/>
            <a:r>
              <a:t>(3) 지원자는 방문객과의 소통 증대를 통해 경관을 개선하고자 하는데, 만약 방문객의 피드백이 서로 상충하는 경우 어떤 기준으로 결정을 내리시겠습니까?</a:t>
            </a:r>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3M-01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(1)전직장에서 상사와의 의견충돌이 있었지만 서로의 의견을 존중하고 소통을 통해 절충안을 도출해서 어려움을 극복했습니다.</a:t>
            </a:r>
            <a:r>
              <a:rPr sz="1200">
                <a:solidFill>
                  <a:srgbClr val="000000"/>
                </a:solidFill>
                <a:latin typeface="맑은 고딕"/>
              </a:rPr>
              <a:t>당시 아파트 조경 유지관리 중 회양목 전정을 하는 업무에서 업무 진행 방식에 대해 상사와 의견대립이 있었습니다.상사님은 수목 전정과 부산물 정리를 동시에 하자는 의견이었고, 저는 모든 구역에 전정을 다 하고 마지막에 정리를 하자는 의견을 제시했는데, 그 이유는 작업 부산물을 처리하는데 동선이 길어져서 한정된 시간 안에 작업을 마칠 수 없었기 때문이었습니다. 하지만 상사님은 제 의견을 받아주지 </a:t>
            </a:r>
            <a:r>
              <a:rPr u="sng" b="1" sz="1200">
                <a:solidFill>
                  <a:srgbClr val="000000"/>
                </a:solidFill>
                <a:latin typeface="맑은 고딕"/>
              </a:rPr>
              <a:t>(2)않았습니다. 그 이유가 작업공간이 더러우면 아파트 입주민이 보기에 우리 회사의 인식이 나빠진다는 것이었습니다.저는 그 부분을 미처 생각하지 못했기에</a:t>
            </a:r>
            <a:r>
              <a:rPr sz="1200">
                <a:solidFill>
                  <a:srgbClr val="000000"/>
                </a:solidFill>
                <a:latin typeface="맑은 고딕"/>
              </a:rPr>
              <a:t> 상사님의 말씀에 공감했습니다. 하지만, 이대로 업무를 한다면 시간 부족으로 다음 업무에도 악영향이 가기 때문에 두 의견을 분석하여 절충안을 제시하였는데, 전정하고 남은 부산물을 마대에 담아서 한곳에 모아놓고 전정이 다 끝난 후 그 부산물을 트럭에 한꺼번에 실어서 처리하는 방법이었고, 상사님도 그 의견을 수용해 주셨습니다.그리하여 작업 효율을 높일 수 있었고 결국, 시간 내에 전정을 마칠 수 있었습니다.이 과정을 통해 팀워크가 향상되었고 다음 업무에도 예상보다 빠르게 진행할 수 있었습니다. </a:t>
            </a:r>
            <a:r>
              <a:rPr u="sng" b="1" sz="1200">
                <a:solidFill>
                  <a:srgbClr val="000000"/>
                </a:solidFill>
                <a:latin typeface="맑은 고딕"/>
              </a:rPr>
              <a:t>(3)이를 통해 의견 조율의 중요성을 깨달았고 타인의 입장을 이해하고 존중한다면 더 나은 결과가 나올 수 있다는 것을 알게 되었</a:t>
            </a:r>
            <a:r>
              <a:rPr sz="1200">
                <a:solidFill>
                  <a:srgbClr val="000000"/>
                </a:solidFill>
                <a:latin typeface="맑은 고딕"/>
              </a:rPr>
              <a:t>습니다.공사에 입사한다면 다양한 부서와 협업을 하게 될 텐데 적극적인 소통과 상호 간의 존중과 배려를 통해 최적의 방법을 도출하여 공사의 비전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과거 상사와의 의견 충돌에서 절충안을 도출하셨습니다. 만약 상사가 계속해서 절충안을 수용하지 않는다면 지원자는 어떻게 해결할 것인가요?</a:t>
            </a:r>
            <a:br/>
            <a:r>
              <a:t>(2) 지원자는 상사와의 의견 대립 상황에서 팀워크 향상을 경험했다고 했습니다. 그렇다면, 이 경험이 향후 협업 프로젝트에 어떤 영향을 미칠 것으로 예상합니까?</a:t>
            </a:r>
            <a:br/>
            <a:r>
              <a:t>(3) 상사와 의견조율의 중요성을 깨달았다고 하셨습니다. 혹시 이후 비슷한 갈등 상황에서 이를 적용하여 문제를 해결한 사례가 있습니까?</a:t>
            </a:r>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3M-02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조경직 직원으로서 우선 경마장이자 공원이라는 시설의 특징을 파악하고 시설유지관리의 전문성을 확보하고자 합니다. 이를 바탕으로 </a:t>
            </a:r>
            <a:r>
              <a:rPr u="sng" b="1" sz="1200">
                <a:solidFill>
                  <a:srgbClr val="000000"/>
                </a:solidFill>
                <a:latin typeface="맑은 고딕"/>
              </a:rPr>
              <a:t>(1)경마공원의 특성을 반영하는 고객친화적이고 실용적인 조경공간들을 조성하여, 고객들이 경마공원을 단순한 경마장 그 이상의 의미를 지닌 공간으로 인식하도록 경마공원을 발전시키는데 기여할 것입니다.</a:t>
            </a:r>
            <a:r>
              <a:rPr sz="1200">
                <a:solidFill>
                  <a:srgbClr val="000000"/>
                </a:solidFill>
                <a:latin typeface="맑은 고딕"/>
              </a:rPr>
              <a:t> 이러한 목표 달성을 위해 개발사업과 시설관리업무를 모두 수행한 경험과 제 강점인 문제 분석, 사례조사, 개선사항 도출능력, 법률 및 규정 검토 능력을 적극적으로 활용하고자 합니다.저는 공원 시설유지관리 업무를 수행하며 현장 경험을 쌓아왔습니다. </a:t>
            </a:r>
            <a:r>
              <a:rPr u="sng" b="1" sz="1200">
                <a:solidFill>
                  <a:srgbClr val="000000"/>
                </a:solidFill>
                <a:latin typeface="맑은 고딕"/>
              </a:rPr>
              <a:t>(2)이러한 경험은 조경 식재 및 시설물의 상태를 면밀히 점검하고, 필요한 개선 작업을 신속하고 효율적으로 처리하는 능력을 키우는 데 도움이 되었습니다.</a:t>
            </a:r>
            <a:r>
              <a:rPr sz="1200">
                <a:solidFill>
                  <a:srgbClr val="000000"/>
                </a:solidFill>
                <a:latin typeface="맑은 고딕"/>
              </a:rPr>
              <a:t> 또한 지속 가능한 관리방안과 조경의 기능적, 미적 요소를 조화롭게 유지할 수 있는 방법을 고민해 왔으며, 실제로 이용객의 동선과 행태를 관찰하고 유사사례 벤치마킹을 실시하여 공간의 효율성 및 이용객의 심리적 만족감을 높일 수 있도록 개선한 경험이 있습니다. 이를 통해 한국마사회에서도 시설 유지관리 전문성을 빠르게 확보하고 효율적인 유지관리를 실시하고자 합니다. 또한, 개발사업 업무 시 </a:t>
            </a:r>
            <a:r>
              <a:rPr u="sng" b="1" sz="1200">
                <a:solidFill>
                  <a:srgbClr val="000000"/>
                </a:solidFill>
                <a:latin typeface="맑은 고딕"/>
              </a:rPr>
              <a:t>(3)공원 조성사업의 설계안 및 관계 법규를 검토하고 다양한 이해관계자들과 협의를 진행하였습니다.</a:t>
            </a:r>
            <a:r>
              <a:rPr sz="1200">
                <a:solidFill>
                  <a:srgbClr val="000000"/>
                </a:solidFill>
                <a:latin typeface="맑은 고딕"/>
              </a:rPr>
              <a:t> 이러한 경험들을 조경공간 개선 및 신규조성을 위한 기획안 작성, 예산 확보, 설계, 법규 검토 등의 업무절차를 진행하는데 활용할 것입니다. 이를 기반으로 한국마사회 입사 후 지속적으로 능력을 발전시켜 내외부고객들이 경마장 그 이상의 공간으로써 다양한 조경공간들을 즐길 수 있도록 공원을 발전시켜나가겠다는 최종 목표를 현실적으로 달성할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경마공원의 특성을 반영하는 고객친화적인 조경공간을 조성하는 과정에서 가장 큰 도전은 무엇이라고 생각하며, 이를 어떻게 극복할 수 있을까요?</a:t>
            </a:r>
            <a:br/>
            <a:r>
              <a:t>(2) 조경 식재 및 시설물의 상태를 점검하고 개선 작업을 수행하면서 데이터 기반 의사결정을 내린 경험이 있다면 설명해주시겠습니까?</a:t>
            </a:r>
            <a:br/>
            <a:r>
              <a:t>(3) 다양한 이해관계자와의 협의를 진행하며 어려움이 발생했을 때, 어떤 접근 방식을 사용하여 해결하셨나요?</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1AB-01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부모님을 설득한 새로운 직장으로의 도전 -현재 재직 중인 직장에서 새로운 곳으로 이직을 결심하는 과정에서 부모님과 의견대립이 있었습니다. 지금 다니고 있는 직장이 쉽게 들어간 곳도 아니며 부모님 보시기에 여러 면에서 훌륭했기에 부모님께서는 저의 이직 결심에 대해 처음에는 강하게 반대하셨습니다. </a:t>
            </a:r>
            <a:r>
              <a:rPr u="sng" b="1" sz="1200">
                <a:solidFill>
                  <a:srgbClr val="000000"/>
                </a:solidFill>
                <a:latin typeface="맑은 고딕"/>
              </a:rPr>
              <a:t>(1)특히나 제가 장애가 있기 때문에 입사하고서도 겨우 어렵게 적응한 곳이라 새로운 도전을 한다는 것에 많은 걱정을 보이신 것 같습니다.</a:t>
            </a:r>
            <a:r>
              <a:rPr sz="1200">
                <a:solidFill>
                  <a:srgbClr val="000000"/>
                </a:solidFill>
                <a:latin typeface="맑은 고딕"/>
              </a:rPr>
              <a:t>물론 지금의 직장도 누군가에는 꿈과 같은 곳일 수 있지만, 제가 보았을 때 현 직장은 저의 역량을 발전시키기에는 한계가 있다고 생각했습니다. 토목 업종에 속한 기업이라 전사적인 관점에서 봤을 때 주된 업무는 토목직을 위주로 돌아가곤 했습니다. 예를 들어, 계약 업무를 수행한다고 했을 때 대부분의 공사나 용역이 토목 위주의 계약이 많다 보니 여러 용어나 절차들이 낯설게만 느껴졌고, 업무를 수행하면서도 주인의식을 가지고 수행한다기보다 정해진 절차대로 기계적으로 움직이는 느낌을 받았습니다.저는 평소에도 무슨 일이든지 </a:t>
            </a:r>
            <a:r>
              <a:rPr u="sng" b="1" sz="1200">
                <a:solidFill>
                  <a:srgbClr val="000000"/>
                </a:solidFill>
                <a:latin typeface="맑은 고딕"/>
              </a:rPr>
              <a:t>(2)그 일에 의미를 부여하고 주인의식을 가지고 주도적으로 할 때 가장 열심히 그리고 즐거운 마음으로 몰두하곤 합니다.</a:t>
            </a:r>
            <a:r>
              <a:rPr sz="1200">
                <a:solidFill>
                  <a:srgbClr val="000000"/>
                </a:solidFill>
                <a:latin typeface="맑은 고딕"/>
              </a:rPr>
              <a:t> 부모님께 이런 점을 강조하며 앞으로 오랫동안 다닐 직장인데 조금이라도 제가 더 만족하고 발전할 수 있는 직장을 다니는 것이 좋을 것 같다고 말씀드리며 어렵게 부모님을 설득할 수 있었습니다.사실 제 인생을 되돌아보았을 때 아주 중요한 결정에 있어서 온전히 저 스스로 주체적으로 결정을 하기보다 부모님이나 주변 어른들의 영향을 많이 받았던 것 같습니다. 하지만 그 분들의 의견을 따랐을 때 그리 만족해하지 않는 저의 모습을 보면서 </a:t>
            </a:r>
            <a:r>
              <a:rPr u="sng" b="1" sz="1200">
                <a:solidFill>
                  <a:srgbClr val="000000"/>
                </a:solidFill>
                <a:latin typeface="맑은 고딕"/>
              </a:rPr>
              <a:t>(3)제 인생은 온전히 저 스스로 심사숙고하여 결정해야 한다는 것을 여러 번의 경험을 통해 느낄 수 있었습니다.</a:t>
            </a:r>
            <a:r>
              <a:rPr sz="1200">
                <a:solidFill>
                  <a:srgbClr val="000000"/>
                </a:solidFill>
                <a:latin typeface="맑은 고딕"/>
              </a:rPr>
              <a:t> 그리고 그런 시행착오가 있었기 때문에 이직 결정을 포함하여 최근에 새로운 결정을 함에 있어서도 저 스스로가 주체적으로 결정하려고 노력하게 된 것 같습니다.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장애가 있는 상황에서 새로운 도전을 결심한 이유가 무엇인지 더 듣고 싶습니다. 그리고 그 결정을 어떻게 가치 있게 만들 계획이신가요?</a:t>
            </a:r>
            <a:br/>
            <a:r>
              <a:t>(2) 이직을 결심했을 때 부모님 설득 과정에서 가장 중요하게 강조하신 점은 무엇인가요? 그리고 그 강조점이 부모님을 설득하는 데 어떤 역할을 했다고 생각하시나요?</a:t>
            </a:r>
            <a:br/>
            <a:r>
              <a:t>(3) 지원자는 인생의 중요한 결정을 주변 사람의 의견에 의존하기도 했다고 고백하셨습니다. 최근 어떤 결정이 가장 지원자 자신만의 판단으로 이루어졌는지 설명해주시고, 그 과정에서 무엇을 배웠는지 궁금합니다.</a:t>
            </a:r>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3M-02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직장에서 산업단지 내 인허가 사항을 검토하는 업무를 진행하던 중, 민원인과 소통이 불가능하여 업무처리가 지연되었던 경험이 있습니다. 민원인은 </a:t>
            </a:r>
            <a:r>
              <a:rPr u="sng" b="1" sz="1200">
                <a:solidFill>
                  <a:srgbClr val="000000"/>
                </a:solidFill>
                <a:latin typeface="맑은 고딕"/>
              </a:rPr>
              <a:t>(1)자신만의 주장이 매우 강했고, 관련 법률과 규정에 대한 이해도 부족 등으로 여러 차례 논의가 진행되었음에도 불구하고 서로의 입장이 좁혀지지 않았습니다.</a:t>
            </a:r>
            <a:r>
              <a:rPr sz="1200">
                <a:solidFill>
                  <a:srgbClr val="000000"/>
                </a:solidFill>
                <a:latin typeface="맑은 고딕"/>
              </a:rPr>
              <a:t> 이로 인해 초기에는 업무처리가 매우 어려운 상황이었고, 민원인은 불만을 강하게 표출하며 갈등이 심화되었습니다.문제의 핵심은 변경된 기준으로 인해 법적으로 민원인의 요구사항을 처리해줄 수 없었고, 민원인은 이와 같은 상황을 받아들이지 않으려는 태도를 보였다는 점이었습니다. 민원인은 자신의 입장이 타당하다고 확신하며, 법적 절차를 무시한 해결을 요구했고, 이는 법적인 제약이 있는 저희의 입장과 충돌을 일으켰습니다.이러한 상황을 해결하기 위해, 저는 </a:t>
            </a:r>
            <a:r>
              <a:rPr u="sng" b="1" sz="1200">
                <a:solidFill>
                  <a:srgbClr val="000000"/>
                </a:solidFill>
                <a:latin typeface="맑은 고딕"/>
              </a:rPr>
              <a:t>(2)우선 ‘상대방의 입장에서 생각해보는 것’이 소통을 원활하게 만들 수 있는 첫 걸음이라는 마음으로 민원인의 입장을 이해하려고 노력했습니다.</a:t>
            </a:r>
            <a:r>
              <a:rPr sz="1200">
                <a:solidFill>
                  <a:srgbClr val="000000"/>
                </a:solidFill>
                <a:latin typeface="맑은 고딕"/>
              </a:rPr>
              <a:t> 이에 그들의 요구가 단순히 법적인 문제에 그치지 않고, 개인적인 불만에서 비롯된 부분이 있다는 점을 파악하고, 민원인의 감정을 헤아리며 대화를 시작했습니다. 저는 이 과정에서 민원인과의 대면회의를 여러차례 주도하고 이야기를 경청하며, 그들의 상황을 존중하고 있다는 신뢰 및 유대관계를 쌓는 데 주력했습니다.그 후, </a:t>
            </a:r>
            <a:r>
              <a:rPr u="sng" b="1" sz="1200">
                <a:solidFill>
                  <a:srgbClr val="000000"/>
                </a:solidFill>
                <a:latin typeface="맑은 고딕"/>
              </a:rPr>
              <a:t>(3)법적 검토를 거쳐 가능한 해결 방안을 찾기 위해 연구용역을 발주하고 현장조사를 나가며, 법적 기준을 충족하면서도 민원인의 요구를 최대한 반영할 수 있는 타협점을 찾았고 최종적으로 모두가 수용할 수 있는 협의점을 도출하였습니다.</a:t>
            </a:r>
            <a:r>
              <a:rPr sz="1200">
                <a:solidFill>
                  <a:srgbClr val="000000"/>
                </a:solidFill>
                <a:latin typeface="맑은 고딕"/>
              </a:rPr>
              <a:t>이 경험을 통해, 저는 갈등 상황에서도 회피가 아닌 열린 마음으로 소통하며, 상대방의 입장을 존중하는것이 얼마나 중요한지를 배웠습니다. 또한, 법적 검토와 협력적인 태도를 통해 복잡한 상황을 해결할 수 있다는 자신감을 얻었습니다. 앞으로도 어떠한 업무 상황에서도, 열린 마음으로 소통하고, 문제를 해결하기 위해 최선을 다하는 자세를 유지할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민원인의 강한 주장을 다루는 과정에서 가장 중요한 소통 전략은 무엇이며, 이를 통해 다른 갈등 상황에서도 적용할 수 있을까요?</a:t>
            </a:r>
            <a:br/>
            <a:r>
              <a:t>(2) 상대방의 입장에서 생각하는 것 외에 민원과의 갈등을 해결하기 위해 사용했던 다른 효과적인 방법은 무엇인가요?</a:t>
            </a:r>
            <a:br/>
            <a:r>
              <a:t>(3) 연구용역 발주 및 현장조사가 갈등 해결에 어떻게 기여했으며, 이 과정을 다른 상황에서도 활용할 계획이 있는지 설명해주세요.</a:t>
            </a:r>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3M-03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입사한 후, 저는 조경의 품질 향상과 지속 가능한 조경 환경 조성을 목표로 삼겠습니다. 이를 위해 조경 설계·시공·유지관리 전반에 걸쳐 전문성을 갖추고, 체계적인 공정 관리와 품질 향상을 통해 실효성 높은 조경을 조성하는 데 기여하고자 합니다.1. 조경 공사의 품질을 높이기 위한 설계도서 검토 및 시공 관리 역량 강화조경 공사의 </a:t>
            </a:r>
            <a:r>
              <a:rPr u="sng" b="1" sz="1200">
                <a:solidFill>
                  <a:srgbClr val="000000"/>
                </a:solidFill>
                <a:latin typeface="맑은 고딕"/>
              </a:rPr>
              <a:t>(1)품질은 설계도서의 정확성과 시공 완성도에 달려 있습니다. 인턴 경험을 통해 설계도서 사전 검토의 중요성을 깨달았으며, 입사 후 이를 더욱 강화하여 시공 단계에서 발생할 수 있는 문제를 사전에 예측하고 개선하는 역할을 수행하겠습니다.</a:t>
            </a:r>
            <a:r>
              <a:rPr sz="1200">
                <a:solidFill>
                  <a:srgbClr val="000000"/>
                </a:solidFill>
                <a:latin typeface="맑은 고딕"/>
              </a:rPr>
              <a:t> 또한, 조경 구조물 및 시설물 공사에 대한 </a:t>
            </a:r>
            <a:r>
              <a:rPr u="sng" b="1" sz="1200">
                <a:solidFill>
                  <a:srgbClr val="000000"/>
                </a:solidFill>
                <a:latin typeface="맑은 고딕"/>
              </a:rPr>
              <a:t>(2)시공 관리 능력을 길러 타 직무와 협력하여 최적의 시공 방안을 적용할 것입니다.</a:t>
            </a:r>
            <a:r>
              <a:rPr sz="1200">
                <a:solidFill>
                  <a:srgbClr val="000000"/>
                </a:solidFill>
                <a:latin typeface="맑은 고딕"/>
              </a:rPr>
              <a:t>2. 유지·관리가 용이한 조경 계획 수립을 통한 장기적 효율성 확보조경 시설물과 식재 요소의 지속적인 유지·관리 체계를 구축하기 위해 수목 보호, 병해·충해 관리, 잔디 및 초화류 유지 관리 등의 전문 지식을 활용하겠습니다. 또한, 예산과 자원을 효율적으로 활용하여 유지·관리 비용을 절감하고, </a:t>
            </a:r>
            <a:r>
              <a:rPr u="sng" b="1" sz="1200">
                <a:solidFill>
                  <a:srgbClr val="000000"/>
                </a:solidFill>
                <a:latin typeface="맑은 고딕"/>
              </a:rPr>
              <a:t>(3)생육 환경을 고려한 적절한 수종 선정 등 실질적인 관리 방안을 연구할 것입니다.</a:t>
            </a:r>
            <a:r>
              <a:rPr sz="1200">
                <a:solidFill>
                  <a:srgbClr val="000000"/>
                </a:solidFill>
                <a:latin typeface="맑은 고딕"/>
              </a:rPr>
              <a:t>3. 다양한 부서 및 이해관계자와의 협업을 통한 체계적인 조경 관리 시스템 구축조경 공사는 여러 부서 및 이해관계자와의 협업이 필수적입니다. 저는 의사소통 및 문제 해결 능력을 활용하여 부서 간 협업을 원활히 수행하고, 조경 시설물과 녹지 공간의 안전 점검을 철저히 수행하겠습니다. 또한, 유지·관리 업무가 단순 사후 관리가 아닌 초기 설계 단계부터 고려될 수 있도록 개선하는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조경 공사의 품질을 높이기 위해 시공 단계에서 발생할 수 있는 새로운 문제들을 사전에 예측하는 과정에서 어떤 방법론을 적극적으로 활용할 계획인가요?</a:t>
            </a:r>
            <a:br/>
            <a:r>
              <a:t>(2) 타 직무와 협력하는 과정에서 예상치 못한 갈등 상황이 발생할 경우, 지원자는 이를 어떻게 해결하려고 하나요?</a:t>
            </a:r>
            <a:br/>
            <a:r>
              <a:t>(3) 조경 계획의 유지·관리 체계에서 생육 환경을 고려한 적절한 수종 선정을 할 때, 어떤 기준을 가장 중요하게 생각하나요?</a:t>
            </a:r>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3M-03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인턴 기간 동안 여러 공정이 협력해야 하는 아파트 조경 준공 검사를 수행한 경험이 있습니다. </a:t>
            </a:r>
            <a:r>
              <a:rPr u="sng" b="1" sz="1200">
                <a:solidFill>
                  <a:srgbClr val="000000"/>
                </a:solidFill>
                <a:latin typeface="맑은 고딕"/>
              </a:rPr>
              <a:t>(1)아파트 준공 공사는 설계대로 시공이 이루어졌는지, 시공 오류는 없는지 확인하는 업무였습니다. 현장에서 멘토님께서 지적하신 사항들을 기록했지만, 생소한 용어가 많아 내용을 정확히 이해하는 데 어려움을 겪었습니다.</a:t>
            </a:r>
            <a:r>
              <a:rPr sz="1200">
                <a:solidFill>
                  <a:srgbClr val="000000"/>
                </a:solidFill>
                <a:latin typeface="맑은 고딕"/>
              </a:rPr>
              <a:t>이를 극복하기 위해 회사로 돌아와 지적사항을 정리하는 과정에서 시공도면과 조경 공사 기준을 참고하며 문제의 원인을 분석했습니다. 이를 통해 단순히 지적사항을 나열하는 것이 아니라, 시공이 잘못된 이유를 명확히 파악하고 보완할 수 있었습니다. 이 과정에서 저는 두 가지 중요한 점을 배웠습니다.첫째, 사전에 도면을 숙지하여 하자가 발생할 가능성이 높은 부분을 미리 파악하는 것이 중요하다는 점입니다. 이를 통해 현장에서 보다 능동적으로 문제를 발견할 수 있게 해야한다는 것을 깨달았습니다.둘째, 각 공정 간의 연계성을 이해하고 현장 상황에 맞게 검토하는 것이 필요하다는 점입니다. 예를 들어, </a:t>
            </a:r>
            <a:r>
              <a:rPr u="sng" b="1" sz="1200">
                <a:solidFill>
                  <a:srgbClr val="000000"/>
                </a:solidFill>
                <a:latin typeface="맑은 고딕"/>
              </a:rPr>
              <a:t>(2)수목을 식재할 때 뿌리분 마대가 노출되지 않도록 해야 하지만, 현장에서 확인해 보니 지하에 매설된 관로로 인해 수목을 상식해야 했고, 그 과정에서 뿌리분 마대가 드러난 사례가 있었습니다.</a:t>
            </a:r>
            <a:r>
              <a:rPr sz="1200">
                <a:solidFill>
                  <a:srgbClr val="000000"/>
                </a:solidFill>
                <a:latin typeface="맑은 고딕"/>
              </a:rPr>
              <a:t> 이러한 문제를 이해하고 해결 방안을 고민하는 과정에서 협업의 중요성을 더욱 실감하게 되었습니다.이후 저는 현장에서 빠르게 문제를 파악할 수 있도록 </a:t>
            </a:r>
            <a:r>
              <a:rPr u="sng" b="1" sz="1200">
                <a:solidFill>
                  <a:srgbClr val="000000"/>
                </a:solidFill>
                <a:latin typeface="맑은 고딕"/>
              </a:rPr>
              <a:t>(3)인턴기간동안 조경 관련 지침을 꾸준히 학습하였고, 인턴종료후에는 조경설계도서를 보며 조경에 관한 지식을 키우기 위해 위해 노력했습니다.</a:t>
            </a:r>
            <a:r>
              <a:rPr sz="1200">
                <a:solidFill>
                  <a:srgbClr val="000000"/>
                </a:solidFill>
                <a:latin typeface="맑은 고딕"/>
              </a:rPr>
              <a:t> 이러한 경험을 통해 소통의 어려움을 극복하는 방법을 배우고, 보다 체계적인 문제 해결 능력을 갖추게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과거 아파트 준공 공사에서 시공 오류를 확인하고 개선 방안을 마련했던 경험이 있는데, 만약 비슷한 상황에서 협력할 팀원들이 오류를 인정하지 않을 경우 어떻게 대응하시겠습니까?</a:t>
            </a:r>
            <a:br/>
            <a:r>
              <a:t>(2) 현장에서 수목 식재 시 관로 문제로 인해 계획이 수정된 경험이 있습니다. 다시 이와 같은 상황에 처한다면 더 개선된 접근법을 어떻게 도입할 수 있을 것 같습니까?</a:t>
            </a:r>
            <a:br/>
            <a:r>
              <a:t>(3) 인턴 활동 중 전달받았던 조경 관련 지침과 현재의 조경 지식 발전 사이에 어떠한 차이점이 있며, 이를 지속적으로 갱신하기 위해 어떤 노력을 기울일 계획인가요?</a:t>
            </a:r>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3T-01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양질의 장제사 육성을 통한 마사회의 국제 경쟁력 강화”저의 목표는 마사회에 입사한 후, 국내 장제사 교육 시스템을 혁신하고, 이를 통해 세계적으로 경쟁력 있는 우수한 장제사를 키워내는 것입니다. 이를 위해, 국내외 대회에서 쌓은 경험과 전문성을 바탕으로 체계적인 교육 프로그램을 개발하고, </a:t>
            </a:r>
            <a:r>
              <a:rPr u="sng" b="1" sz="1200">
                <a:solidFill>
                  <a:srgbClr val="000000"/>
                </a:solidFill>
                <a:latin typeface="맑은 고딕"/>
              </a:rPr>
              <a:t>(1)디지털 콘텐츠를 활용해 교육의 접근성을 높이겠습니다.저는 국내에서 10회 이상의 우승과 5회의 한국 대표 국제 대회 참가</a:t>
            </a:r>
            <a:r>
              <a:rPr sz="1200">
                <a:solidFill>
                  <a:srgbClr val="000000"/>
                </a:solidFill>
                <a:latin typeface="맑은 고딕"/>
              </a:rPr>
              <a:t>, 22/23/24년 마사회장배 장제 대회 우승, 국가자격심사위원, 2급 모의시험 대표 장제사 등의 성과를 이루었으며, 특히 </a:t>
            </a:r>
            <a:r>
              <a:rPr u="sng" b="1" sz="1200">
                <a:solidFill>
                  <a:srgbClr val="000000"/>
                </a:solidFill>
                <a:latin typeface="맑은 고딕"/>
              </a:rPr>
              <a:t>(2)2023년에는 국제장제대회에 출전하여 호주, 미국, 일본 등 여러 나라의 경쟁자들과 경쟁하여 3위를 달성하였습니다.</a:t>
            </a:r>
            <a:r>
              <a:rPr sz="1200">
                <a:solidFill>
                  <a:srgbClr val="000000"/>
                </a:solidFill>
                <a:latin typeface="맑은 고딕"/>
              </a:rPr>
              <a:t>저는 5번의 국제 대회 경험을 통하여 전문성 강화 해외의 체계적인 교육을 체득하여 성장할 수 있었고 이와 같은 전문성을 인정받아 국가자격 심사위원에 발탁되었습니다.또한, 국가자격심사위원으로 활동하며 체계적인 교육 노하우를 쌓았고, 이를 바탕으로 장제사 협회에서 3년간 5명의 합격생을 배출하는 성과를 이루었습니다. 하지만 현장 교육의 한계를 느끼게 되었고, 더 많은 사람들에게 효과적으로 지식을 전달하기 위해 고민한 끝에 </a:t>
            </a:r>
            <a:r>
              <a:rPr u="sng" b="1" sz="1200">
                <a:solidFill>
                  <a:srgbClr val="000000"/>
                </a:solidFill>
                <a:latin typeface="맑은 고딕"/>
              </a:rPr>
              <a:t>(3)유튜브에 교육 영상 5편을 제작하고 배포했습니다. 이를 통해 디지털 콘텐츠가 교육의 접근성을 높이는 데 얼마나 큰 역할을 할 수 있는지 직접 경험했습니다.</a:t>
            </a:r>
            <a:r>
              <a:rPr sz="1200">
                <a:solidFill>
                  <a:srgbClr val="000000"/>
                </a:solidFill>
                <a:latin typeface="맑은 고딕"/>
              </a:rPr>
              <a:t>마사회는 국내 유일한 장제사 양성기관입니다. 따라서 양질의 장제사를 키워내는 것은 마사회뿐만 아니라 말 산업 전체의 경쟁력을 결정짓는 중요한 요소입니다. 저는 지금까지 연습과 공부를 통해 장제사로서의 실력을 발전시켜 왔고, 교육생을 지도하여 합격시킨 경험도 있습니다. 입사 후에도 이러한 경험과 역량을 바탕으로, 현장 중심의 교육 프로그램을 개발하고, 디지털 콘텐츠를 활용한 온라인 교육 플랫폼을 구축해 더 많은 인재를 양성하겠습니다. 이를 통해 마사회가 국제적으로 인정받는 장제사 양성 기관으로 자리매김할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국내 장제사 교육 시스템을 혁신하기 위한 디지털 콘텐츠의 구체적인 계획이나 예시를 설명해 주실 수 있나요?</a:t>
            </a:r>
            <a:br/>
            <a:r>
              <a:t>(2) 국제 장제 대회에서 3위를 달성했을 때 예상치 못했던 도전 과제는 무엇이었으며, 이를 어떻게 극복했나요?</a:t>
            </a:r>
            <a:br/>
            <a:r>
              <a:t>(3) 유튜브에 교육 영상을 제작 배포하신 경험을 바탕으로 향후 마사회에서의 디지털 교육 전략은 어떻게 발전시킬 계획인가요?</a:t>
            </a:r>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3T-01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“결합과 개선을 통한 문제 해결과 국제 대회 입상 및 국내 대회 우승”국제 대회에 선발된 한국 대표 장제사들과 함께 모여 연습을 하던 중 편자의 가장 큰 채점 포인트인 “플레이트”를 만들며 팀원들과의 갈등을 경험했습니다.</a:t>
            </a:r>
            <a:r>
              <a:rPr u="sng" b="1" sz="1200">
                <a:solidFill>
                  <a:srgbClr val="000000"/>
                </a:solidFill>
                <a:latin typeface="맑은 고딕"/>
              </a:rPr>
              <a:t>(1)제 방식은 한쪽에만 작업이 들어가기 때문에 시간이 절감되었으나 대회에서 요구하는 정도의 플레이트가 나오지 않았고 다른 방식은 양쪽을 모두 작업하기에 필요한 플레이트의 넓이가 충족이 되지만 2배의 시간을 소요해야만 했습니다.</a:t>
            </a:r>
            <a:r>
              <a:rPr sz="1200">
                <a:solidFill>
                  <a:srgbClr val="000000"/>
                </a:solidFill>
                <a:latin typeface="맑은 고딕"/>
              </a:rPr>
              <a:t>이 문제를 해결하기 위해 팀원 4명은 각자 5개의 편자를 만들어 연구하며 서로의 장단점을 파악하였고 그 결과 두 방법의 장점만을 결합하여 양쪽에 스카프를 많이 넣어 시간 절감과 플레이트의 넓이를 모두 충족하는 방법을 채택하게 되었습니다.그 방법으로 시간과 플레이트를 모두 가져갈 수 있었고, 국제 대회에 참가하여 3위에 입상하는 성적을 거둘 수 있었습니다. 이어서 “2023마사회장배 장제 대회”에서 국제 대회의 노하우를 활용해 장제사 전체 통합우승과 함께 3년 연속으로 국제 대회를 마사회 전액 지원으로 참가할 수 있는 자격을 얻게 되었습니다.이 경험을 통해 저는 팀워크와 소통의 중요성을 깊이 깨달았고, 문제 해결을 위해 다양한 의견을 수용하고 결합하는 능력을 키울 수 있었습니다. 또한, 이러한 과정을 통해 저뿐만 아니라 팀원들 모두가 한 단계 더 성장할 수 있는 계기가 되었습니다. 그 결과 국제 대회 입상과 국내 대회 우승이라는 성과를 이뤄낼 수 있었습니다.이러한 경험은 마사회 업무에도 도움 될 것입니다. </a:t>
            </a:r>
            <a:r>
              <a:rPr u="sng" b="1" sz="1200">
                <a:solidFill>
                  <a:srgbClr val="000000"/>
                </a:solidFill>
                <a:latin typeface="맑은 고딕"/>
              </a:rPr>
              <a:t>(2)마사회는 다양한 부서와 직군이 협력해야 하는 조직입니다. 특히, 마주, 관리사, 장제사 등 각자의 이해관계가 얽혀 있는 만큼, 원활한 소통과 협력이 필수적입니다.</a:t>
            </a:r>
            <a:r>
              <a:rPr sz="1200">
                <a:solidFill>
                  <a:srgbClr val="000000"/>
                </a:solidFill>
                <a:latin typeface="맑은 고딕"/>
              </a:rPr>
              <a:t> 저는 </a:t>
            </a:r>
            <a:r>
              <a:rPr u="sng" b="1" sz="1200">
                <a:solidFill>
                  <a:srgbClr val="000000"/>
                </a:solidFill>
                <a:latin typeface="맑은 고딕"/>
              </a:rPr>
              <a:t>(3)국제 대회에서 쌓은 협력과 문제 해결의 경험을 바탕으로, 마사회 내에서도 다양한 직군과 소통하며 시너지를 창출하고, 경마 산업의 발전에 기여하는 장제사로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편자를 제작하며 경험한 갈등 상황 이후, 팀원들의 관계나 팀워크에 있어 어떤 변화를 느꼈는지 설명해 주실 수 있나요?</a:t>
            </a:r>
            <a:br/>
            <a:r>
              <a:t>(2) 마사회 내 다양한 직군과의 협력에서 지원자가 특히 중요하게 여기는 소통 방식은 무엇이며, 사례를 통해 설명해 주실 수 있나요?</a:t>
            </a:r>
            <a:br/>
            <a:r>
              <a:t>(3) 국제 대회에서의 경험을 바탕으로, 마사회에서의 문제 해결 능력을 어떻게 발휘하실 계획인가요?</a:t>
            </a:r>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3T-02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[장제 데이터 표준화 및 DB 구축]최근 경주마 장제 관리가 경험 중심에서 데이터 기반 관리로 변화하고 있습니다. 그러나 현재 육성목장과 육성마 조련센터 등 현장마다 기록 방식과 항목이 제각각이고, 경험과 기억에 의존한 관리로 인해 데이터 신뢰성이 떨어지는 문제가 있습니다. 같은 보행 문제에 대해서도 원인 분석과 개선 방향이 현장마다 달라, 축적된 데이터의 분석 가치가 낮아지는 상황입니다.저는 입사 후 장제 데이터 표준화 및 데이터베이스(DB) 구축에 참여하여, 현장에서 수집되는 데이터를 일관되게 관리할 수 있는 기반을 마련하고자 합니다. 과거 육성마 장제 보조 경험에서 보행 불안정 원인을 분석할 때, 기록 양식과 기재 방식의 차이로 인해 비교 분석이 어려웠습니다. 이후 선배님들과 협의하여 기록 양식을 정리하고, 보행 영상과 발굽 각도 데이터를 함께 관리하는 방법을 제안한 경험이 있습니다. 이 과정에서 데이터 표준화와 정보 공유의 중요성을 현장에서 직접 배웠습니다.이를 실현하기 위해, </a:t>
            </a:r>
            <a:r>
              <a:rPr u="sng" b="1" sz="1200">
                <a:solidFill>
                  <a:srgbClr val="000000"/>
                </a:solidFill>
                <a:latin typeface="맑은 고딕"/>
              </a:rPr>
              <a:t>(1)표준화 과정에서는 현장에서 쉽게 기록하고 공유할 수 있는 장제 전·중·후 단계별 체크리스트를 구성하겠습니다.</a:t>
            </a:r>
            <a:r>
              <a:rPr sz="1200">
                <a:solidFill>
                  <a:srgbClr val="000000"/>
                </a:solidFill>
                <a:latin typeface="맑은 고딕"/>
              </a:rPr>
              <a:t> 이를 통해 빠르고 정확한 정보 관리 체계를 구축하는 데 힘쓰겠습니다. 장제 전에는 과거 이력과 현재 보행 영상을 확인하고, 장제 중에는 편자 종류와 장제 방식, 특이사항을 즉시 기록하며, 장제 후에는 보행 변화와 관리사의 의견을 추가하여 기록의 편의성, 정확성, 신뢰성을 높이겠습니다.입사 후 1년 차에는 이러한 표준화 및 체크리스트 기반 기록 방식을 현장에 정착시키고, </a:t>
            </a:r>
            <a:r>
              <a:rPr u="sng" b="1" sz="1200">
                <a:solidFill>
                  <a:srgbClr val="000000"/>
                </a:solidFill>
                <a:latin typeface="맑은 고딕"/>
              </a:rPr>
              <a:t>(2)3년 (3)차에는 축적된 데이터를 분석하여 보행 이상 원인과 장제 방식 간의 상관관계를 진단하는 분석 시스템을 구축할 계획입</a:t>
            </a:r>
            <a:r>
              <a:rPr sz="1200">
                <a:solidFill>
                  <a:srgbClr val="000000"/>
                </a:solidFill>
                <a:latin typeface="맑은 고딕"/>
              </a:rPr>
              <a:t>니다. 5년 차에는 데이터를 바탕으로 경주마 특성에 맞는 맞춤형 장제 가이드를 개발하여, 체계적 장제 관리 시스템을 완성하는 데 기여하겠습니다.저는 말과 사람, 데이터를 잇는 장제 담당자로서, 현장과 데이터를 모두 이해하는 균형 잡힌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장제 데이터 표준화를 진행하면서 예상치 못한 기술적 또는 인적 어려움이 발생할 경우, 지원자는 어떻게 해결할 계획인가요?</a:t>
            </a:r>
            <a:br/>
            <a:r>
              <a:t>(2) 입사 후 3년 차 목표인 데이터 분석 시스템을 구축할 때, 어떤 구체적 방법론이나 도구를 고려하고 있는지 설명해 주시겠습니까?</a:t>
            </a:r>
            <a:br/>
            <a:r>
              <a:t>(3) 경험을 바탕으로, 표준화된 데이터를 활용해 경주마 장제관리의 어떤 부분을 가장 개혁하고 싶습니까?</a:t>
            </a:r>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3T-02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소통]스키 강사로 활동하며 강습생들과 소통하는 데 어려움을 겪었습니다. 초반에는 제 기준에 맞춰 강습을 진행했고, 더 좋은 강습을 하고 싶은 욕심에 기본 동작부터 응용 기술까지 한꺼번에 많은 내용을 전달했습니다. 하지만 강습생들의 실력과 이해도는 예상과 달랐고, 점점 지치고 집중력도 떨어지는 모습이 반복됐습니다.이런 상황이 계속되면서, 원인을 고민하게 되었고, 문제는 강습생들의 눈높이와 입장을 헤아리지 못한 저의 소통 방식에 있었습니다. 저 역시 처음 스키를 배울 때 작은 동작 하나도 어려워하며 넘어지는 게 두려웠던 경험이 있습니다. 그때의 저를 떠올리며, 강습생 한 명 한 명의 성향과 수준을 먼저 파악하는 것부터 시작했습니다.</a:t>
            </a:r>
            <a:r>
              <a:rPr u="sng" b="1" sz="1200">
                <a:solidFill>
                  <a:srgbClr val="000000"/>
                </a:solidFill>
                <a:latin typeface="맑은 고딕"/>
              </a:rPr>
              <a:t>(1)이후 강습 전후로 개별 대화를 늘려, 어려운 점이나 궁금한 내용을 직접 확인하며 소통을 강화했습니다. 또한, 습득 속도와 스타일이 다르다는 점을 감안해 강습 방법도 유연하게 조정했습니다.</a:t>
            </a:r>
            <a:r>
              <a:rPr sz="1200">
                <a:solidFill>
                  <a:srgbClr val="000000"/>
                </a:solidFill>
                <a:latin typeface="맑은 고딕"/>
              </a:rPr>
              <a:t> 동작 하나를 배우더라도 충분히 이해하고 넘어갈 수 있도록 진도를 조절하고, 중간중간 흥미 요소도 추가해 강습 자체를 즐거운 경험으로 바꿨습니다.이 과정에서 </a:t>
            </a:r>
            <a:r>
              <a:rPr u="sng" b="1" sz="1200">
                <a:solidFill>
                  <a:srgbClr val="000000"/>
                </a:solidFill>
                <a:latin typeface="맑은 고딕"/>
              </a:rPr>
              <a:t>(2)가장 크게 배운 점은 상대 입장에서 생각하는 역지사지 소통의 중요성이었습니다. 아는 것을 일방적으로 전달하는 것이 아니라, 상대가 어떻게 받아들이는지를 살피는 과정이 진정한 소통이라는 것을 깨달았습니다.</a:t>
            </a:r>
            <a:r>
              <a:rPr sz="1200">
                <a:solidFill>
                  <a:srgbClr val="000000"/>
                </a:solidFill>
                <a:latin typeface="맑은 고딕"/>
              </a:rPr>
              <a:t> 이러한 변화 덕분에 강습생들의 참여도와 실력 향상은 물론, 강습 만족도도 크게 높아졌습니다. 일부 강습생들은 목표로 했던 자격증도 취득했습니다.이 경험은 마사회에서도 큰 자산이 될 것입니다. </a:t>
            </a:r>
            <a:r>
              <a:rPr u="sng" b="1" sz="1200">
                <a:solidFill>
                  <a:srgbClr val="000000"/>
                </a:solidFill>
                <a:latin typeface="맑은 고딕"/>
              </a:rPr>
              <a:t>(3)장제 업무는 말 관리사, 수의사, 조교사 등 다양한 직군과 협업하는 일이 많습니다.</a:t>
            </a:r>
            <a:r>
              <a:rPr sz="1200">
                <a:solidFill>
                  <a:srgbClr val="000000"/>
                </a:solidFill>
                <a:latin typeface="맑은 고딕"/>
              </a:rPr>
              <a:t> 서로의 역할과 입장을 이해하고, 각자의 언어로 소통하는 역지사지의 자세는 원활한 협업의 기본입니다. 저는 이 경험을 바탕으로, 현장과 본부, 사람과 데이터를 잇는 소통 중심형 장제 담당자로 성장해, 다양한 현장 구성원들과 신뢰를 쌓으며 협업을 통해 최상의 결과를 만들어내겠습니다.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강습생의 다양한 성향을 파악하고 맞춤형 지도로 만족도를 높였던 경험을 바탕으로, 장제 프로젝트에서도 적응력을 발휘할 방법이 있을까요?</a:t>
            </a:r>
            <a:br/>
            <a:r>
              <a:t>(2) 지원자가 생각하는 진정한 소통의 의미는 무엇이며, 이를 장제 관리 현장에서 어떻게 실현할 계획인가요?</a:t>
            </a:r>
            <a:br/>
            <a:r>
              <a:t>(3) 스키 강사로 활동하면서 경험한 소통 방법을 말 관리사 등 다른 직군과 장제 프로젝트에서 어떻게 활용할 수 있을까요?</a:t>
            </a:r>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4G-01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[경주퇴역마의 복지 마련]</a:t>
            </a:r>
            <a:r>
              <a:rPr u="sng" b="1" sz="1200">
                <a:solidFill>
                  <a:srgbClr val="000000"/>
                </a:solidFill>
                <a:latin typeface="맑은 고딕"/>
              </a:rPr>
              <a:t>(1)경주마로서 최선을 다해 수익을 안겨주었던 말들의 퇴역 후 용도 전환 및 복지 체계를 마련하여 말들의 가치를 떨어트리지 않고</a:t>
            </a:r>
            <a:r>
              <a:rPr sz="1200">
                <a:solidFill>
                  <a:srgbClr val="000000"/>
                </a:solidFill>
                <a:latin typeface="맑은 고딕"/>
              </a:rPr>
              <a:t> 산업적으로 재활용하는 방안을 지속적으로 만들어가고 싶습니다.한 해 약 1400마리의 경주마가 퇴역을 하지만 이렇게 많은 경주퇴역마 중 절반이 안 되는 말들이 산업적으로 재활용되고 나머지는 도태되고 있습니다. 이런 부분을 개선하기 위해 경주퇴역마를 위한 복지 환경을 조성하고 확실한 이력제를 통해 이들의 여건을 개선해야 한다는 실정이며 한국마사회의 숙제입니다.경주퇴역마의 동물복지를 위해 먼저 거론되고 있는 이력제는 현재 도입은 되고 있으나 정확성은 떨어져 지지부진한 성적을 내고 있습니다. 이런 이력제는 제가 축산 기관에서 근무하며 맡았던 주요 업무 중 하나로 출생에서 최종 소비지까지의 전 과정을 점검했습니다. 그렇기에 관련 데이터를 가진다면 현재 퇴역마 이력제의 부족한 점을 파악하여 보완점을 찾는데 크게 기여할 수 있을 것입니다. 또한, </a:t>
            </a:r>
            <a:r>
              <a:rPr u="sng" b="1" sz="1200">
                <a:solidFill>
                  <a:srgbClr val="000000"/>
                </a:solidFill>
                <a:latin typeface="맑은 고딕"/>
              </a:rPr>
              <a:t>(2)현장 실사 등을 통해 퇴역마의 용도가 전산에 표기된 대로 운용이 되고 있는지 파악하여 현 실태까지 조사할 수 있습니다.</a:t>
            </a:r>
            <a:r>
              <a:rPr sz="1200">
                <a:solidFill>
                  <a:srgbClr val="000000"/>
                </a:solidFill>
                <a:latin typeface="맑은 고딕"/>
              </a:rPr>
              <a:t>그리고 복지 환경을 개선하는 것으로 퇴역마를 위한 보금자리를 마련 및 복지 프로그램 마련하고 산업적으로 다시 활용할 방법을 모색하는 것입니다. 축산 기관에서 근무 당시 </a:t>
            </a:r>
            <a:r>
              <a:rPr u="sng" b="1" sz="1200">
                <a:solidFill>
                  <a:srgbClr val="000000"/>
                </a:solidFill>
                <a:latin typeface="맑은 고딕"/>
              </a:rPr>
              <a:t>(3)특정 지역과 협업으로 한우사관학교를 운영했던 적이 있습니다.</a:t>
            </a:r>
            <a:r>
              <a:rPr sz="1200">
                <a:solidFill>
                  <a:srgbClr val="000000"/>
                </a:solidFill>
                <a:latin typeface="맑은 고딕"/>
              </a:rPr>
              <a:t> 지역 내 농가가 고급 한우를 생산할 수 있도록 기술적인 부분, 즉 노하우를 제공하고 우수 농가를 초빙하여 육성 방법을 전수하는 등의 활동을 진행했습니다. 마찬가지로 퇴역마주에게 퇴역마를 위한 사관학교와 같은 프로그램을 개설하여 동물복지 측면에 대한 방안 발표, 기술 제공, 해외 사례를 접목할 기회를 마련하는 것은 퇴역마의 동물복지를 한 층 더 개선할 수 있습니다.부족한 이력제를 보완하고 복지 프로그램을 운영하여 한국마사회와 국내 축산업의 발전을 위해 열심히 달려온 경주마의 퇴역 후 삶도 행복할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퇴역마의 동물복지를 위한 다양한 방안 중 지원자가 가장 우선시하고 싶은 개선 작업은 무엇인가요? 그리고 그 이유는 무엇이라고 생각하십니까?</a:t>
            </a:r>
            <a:br/>
            <a:r>
              <a:t>(2) 지원자는 경주퇴역마의 복지를 개선하기 위해 구체적으로 어떤 현장 실사를 기획할 계획인지 설명해 주실 수 있을까요? 현장 실사에서 예상 가능한 장애물은 무엇이고, 이를 어떻게 극복할 것이라고 생각하십니까?</a:t>
            </a:r>
            <a:br/>
            <a:r>
              <a:t>(3) 지원자는 과거 한우사관학교 운영 경험을 언급하셨습니다. 이와 비슷한 프로그램을 퇴역마 복지에 적용하는 데 있어 가장 큰 도전과제는 무엇이라고 생각하십니까?</a:t>
            </a:r>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4G-01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[피드백과 칭찬]축산물품질평가원에서 근무할 당시 정보보안 감사 대비 자료 준비를 제 성향과 정반대인 동료와 같이 진행한 경험이 있습니다. 맡은 업무에 있어 조금 시간이 걸리더라도 수정 및 보완할 부분이 없는지 꼼꼼히 확인하며 마무리하는 저와 달리, 같이 업무를 진행한 동료는 빠르게 처리하는 </a:t>
            </a:r>
            <a:r>
              <a:rPr u="sng" b="1" sz="1200">
                <a:solidFill>
                  <a:srgbClr val="000000"/>
                </a:solidFill>
                <a:latin typeface="맑은 고딕"/>
              </a:rPr>
              <a:t>(1)것에만 집중하여 결과가 좋지 않은 경향을 보였습니다. 이로 인해 정보보안 감사 대비 자료를 준비하며 업무적으로 마찰이 발생하기 시작했습니다.정보보안 감사 자료</a:t>
            </a:r>
            <a:r>
              <a:rPr sz="1200">
                <a:solidFill>
                  <a:srgbClr val="000000"/>
                </a:solidFill>
                <a:latin typeface="맑은 고딕"/>
              </a:rPr>
              <a:t> 준비는 부서 사람들의 컴퓨터 비밀번호 및 보안 자료의 여부, 전산장비 관리 목록 현행화 등으로 7일간 진행했습니다. 이때 전산장비 목록 현행화 취합을 동료에게 부탁하고 나머지 부분은 제가 맡아 진행했으며, 최종적으로 모든 자료를 제가 취합하기로 했습니다. 동료는 빠르게 자료를 취합하여 제게 자료를 넘겨줬으나 중복되는 시리얼넘버가 많고 빠져있는 전산장비가 너무 많아 같은 업무를 여러 번 반복하게 했습니다. 그리고 보완해야 할 부분을 설명했지만 쉽게 고쳐지지 않고 같은 실수가 지속적으로 발생하게 되었습니다.그래서 이런 상황이 다시 발생하지 않도록 '피드백과 칭찬'을 하게 되었습니다. 예를 들어 동료의 업무 결과를 두고 한 번 검토해 봤는지, </a:t>
            </a:r>
            <a:r>
              <a:rPr u="sng" b="1" sz="1200">
                <a:solidFill>
                  <a:srgbClr val="000000"/>
                </a:solidFill>
                <a:latin typeface="맑은 고딕"/>
              </a:rPr>
              <a:t>(2)완벽하게 작성했는지 등을 되물어 결과를 주기 전에 다시 생각하게끔 만들고 천천히 하도록 마음의 여유를 주었습니다.</a:t>
            </a:r>
            <a:r>
              <a:rPr sz="1200">
                <a:solidFill>
                  <a:srgbClr val="000000"/>
                </a:solidFill>
                <a:latin typeface="맑은 고딕"/>
              </a:rPr>
              <a:t> 또한, 업무 결과가 틀린 것 없이 완벽했을 경우에는 업무능력에 대한 칭찬과 자존감을 올려주는 말들로 업무 능률을 올려 이후 동료는 점점 속도보다는 꼼꼼함에 치중하는 모습을 보여줬습니다. 최종적으로 같은 업무를 반복하는 일을 줄어들었고, 정보보안 감사 전까지 준비를 잘 마무리하여 원활하게 감사에 응하게 되었습니다. 감사 결과는 한 번의 지적 사항 없이 원활히 대응하여 지원에 계신 직원분들께 칭찬과 인정을 받게 되었습니다.</a:t>
            </a:r>
            <a:r>
              <a:rPr u="sng" b="1" sz="1200">
                <a:solidFill>
                  <a:srgbClr val="000000"/>
                </a:solidFill>
                <a:latin typeface="맑은 고딕"/>
              </a:rPr>
              <a:t>(3)사회적 및 업무적으로 앞으로 나아가야 할 때 타인과 부딪혀 힘이 들 수는 있지만 조율할 수 있는 방안과 환경을 제시해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정보보안 감사 대비 자료 준비 과정에서 얻은 교훈은 무엇이며, 이를 미래의 프로젝트에 어떻게 적용할 계획이신가요?</a:t>
            </a:r>
            <a:br/>
            <a:r>
              <a:t>(2) 지원자는 피드백과 칭찬을 통해 동료와 잘 협력했다고 하셨습니다. 만약 동료가 이런 조언에 적극적으로 반응하지 않았다면, 이후에는 어떤 방식으로 접근했을 것 같습니까?</a:t>
            </a:r>
            <a:br/>
            <a:r>
              <a:t>(3) 타인과 업무적으로 부딪히는 상황에서 조율할 수 있는 방안을 제시할 수 있다고 하셨습니다. 이런 상황에서 지원자의 가치관이나 행동 원칙은 무엇인지 궁금합니다.</a:t>
            </a:r>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4G-02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목표는 국산 승용마 품질 향상과 번식·육성 시스템 개선입니다. 현재 국내 승마 인구는 55만 명(2022년 기준)이지만, 국산 승용마 자급률은 10% 미만으로 수입마 의존도가 높습니다. 이에 입사 후 3년 이내 선발 및 육성 시스템을 정비하고, 생산된 마필이 승마산업에서 효과적으로 활용될 수 있도록 하겠습니다. 이를 위해 번식·육성 데이터를 체계적으로 관리하고, 조련 과정을 최적화하며, 마필 수급 및 활용 방안을 구축하겠습니다.이를 달성하기 위해 데이터 분석 역량, 말산업 실무 경험, 기획 및 문제 해결 능력을 활용하겠습니다. 먼저, </a:t>
            </a:r>
            <a:r>
              <a:rPr u="sng" b="1" sz="1200">
                <a:solidFill>
                  <a:srgbClr val="000000"/>
                </a:solidFill>
                <a:latin typeface="맑은 고딕"/>
              </a:rPr>
              <a:t>(1)국립공원공단에서 방대한 데이터를 분석하고 중장기 계획을 수립하여 지역 최초의 보호지역을 지정한 경험이 있습니다.</a:t>
            </a:r>
            <a:r>
              <a:rPr sz="1200">
                <a:solidFill>
                  <a:srgbClr val="000000"/>
                </a:solidFill>
                <a:latin typeface="맑은 고딕"/>
              </a:rPr>
              <a:t> 이를 바탕으로 번식 데이터를 분석하여 우수 씨수말과 씨암말 선발 기준을 마련하고, 국산 승용마 개량 방향을 구체화하겠습니다.말산업 실무 경험도 강점입니다. 한국마사회 인턴을 통해 기업 운영 체계와 말산업의 흐름을 익히며 승용마 개량 및 육성 시스템이 산업 전반에서 어떻게 연결되는지 이해할 수 있었습니다. </a:t>
            </a:r>
            <a:r>
              <a:rPr u="sng" b="1" sz="1200">
                <a:solidFill>
                  <a:srgbClr val="000000"/>
                </a:solidFill>
                <a:latin typeface="맑은 고딕"/>
              </a:rPr>
              <a:t>(2)승마장 아르바이트 경험을 통해 마필 관리와 조련 과정을 익히며 승마장에서 요구하는 승용마의 특성을 파악했습니다. 또한, 재활승마 봉사활동을 하며 승용마가 스포츠뿐만 아니라 심리·신체적 치유에도 활용될 수 있음을 경험했습니다.</a:t>
            </a:r>
            <a:r>
              <a:rPr sz="1200">
                <a:solidFill>
                  <a:srgbClr val="000000"/>
                </a:solidFill>
                <a:latin typeface="맑은 고딕"/>
              </a:rPr>
              <a:t> 이를 바탕으로 국산 승용마의 활용 범위를 넓히고, 체험 및 교육 프로그램을 개발하겠습니다.</a:t>
            </a:r>
            <a:r>
              <a:rPr u="sng" b="1" sz="1200">
                <a:solidFill>
                  <a:srgbClr val="000000"/>
                </a:solidFill>
                <a:latin typeface="맑은 고딕"/>
              </a:rPr>
              <a:t>(3)말산업 아이디어 공모전에서 4년간 도전 끝에 우수상을 수상하며 문제 해결력과 기획 역량을 키웠습니다.</a:t>
            </a:r>
            <a:r>
              <a:rPr sz="1200">
                <a:solidFill>
                  <a:srgbClr val="000000"/>
                </a:solidFill>
                <a:latin typeface="맑은 고딕"/>
              </a:rPr>
              <a:t> 이를 바탕으로 국산 승용마 경쟁력을 높이기 위한 개선 방안을 도출하고, 실질적인 정책을 제안하겠습니다.이러한 역량을 바탕으로 국산 승용마 개량과 육성 체계를 개선하고, 국내 승마산업의 지속적인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국립공원공단에서의 데이터 분석 경험을 통해 어떠한 예측하지 못한 도전이나 문제에 직면했는지, 그리고 이를 어떻게 해결했는지 구체적으로 설명해 주시겠습니까?</a:t>
            </a:r>
            <a:br/>
            <a:r>
              <a:t>(2) 승마장 아르바이트와 재활승마 봉사 경험을 바탕으로 예상치 못한 문제에 직면했을 때 당신의 접근법이 어떠했는지 구체적으로 설명해 주시겠습니까?</a:t>
            </a:r>
            <a:br/>
            <a:r>
              <a:t>(3) 승용마의 기획 및 문제 해결 능력을 발휘해 새로운 아이디어를 도출한 최근 경험이 있다면 무엇인지 설명해 주실 수 있겠습니까?</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1AB-02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Knowing person이 아닌 Doing person입니다. </a:t>
            </a:r>
            <a:r>
              <a:rPr u="sng" b="1" sz="1200">
                <a:solidFill>
                  <a:srgbClr val="000000"/>
                </a:solidFill>
                <a:latin typeface="맑은 고딕"/>
              </a:rPr>
              <a:t>(1)입사 후 1년의 사이클이 돌아가는 동안 주어진 경영지원의 업무를 완벽하게 소화해낼 정도로 습득한 후</a:t>
            </a:r>
            <a:r>
              <a:rPr sz="1200">
                <a:solidFill>
                  <a:srgbClr val="000000"/>
                </a:solidFill>
                <a:latin typeface="맑은 고딕"/>
              </a:rPr>
              <a:t> </a:t>
            </a:r>
            <a:r>
              <a:rPr u="sng" b="1" sz="1200">
                <a:solidFill>
                  <a:srgbClr val="000000"/>
                </a:solidFill>
                <a:latin typeface="맑은 고딕"/>
              </a:rPr>
              <a:t>(2)회계, 계약, 예산관리를 넘어서 판매마케팅 등 주력분야가 아닌 부분까지 저를 필요로 하는 평가를 받을 수 있도록 꾸준히 성장할 것입니다.</a:t>
            </a:r>
            <a:r>
              <a:rPr sz="1200">
                <a:solidFill>
                  <a:srgbClr val="000000"/>
                </a:solidFill>
                <a:latin typeface="맑은 고딕"/>
              </a:rPr>
              <a:t> 학과 내 전체 업무를 기획·총괄했던 경험과 약 3년간의 인사, 채용, 회계, 서무, 행사 등 공공기관 실무 경험 그리고 3개의 정부지원사업을 운영했던 경험을 통해 빠르게 적응하며 경력자만의 수월한 업무처리 그리고 사내 분위기를 파악하며 조직 내에서 필요한 사람이 되기 위해 노력할 것입니다. 제 인생관인 '필요한 사람이 되자'라는 가훈은 어느 분야에서나 겉돌지 않고 피해 주지 않으며 필요한 사람이 되기 위해 노력하게 하였습니다. 학창시절부터 매년 학생회 간부를 지원하여 궂은일들을 도맡아 하면서도, 타인에게 피해를 주지 않기 위해 노력했습니다. 이로 인해 목표달성 능력, 통찰력, 적응력, 상황판단이 발달하였습니다. 3년간의 사회 경력으로 해야 할 업무의 계획 수립과 효율적인 실행 능력으로 이어졌습니다. 이러한 능력으로 입사 후 사내 분위기와 해야 할 업무, 그리고 부서 간 이해관계를 파악하여 주어진 업무와 역할에 확실한 담당자가 될 것입니다. ○○대학교 ○○산학협력단에서 정부지원사업의 사업계획서를 작성했을 때, </a:t>
            </a:r>
            <a:r>
              <a:rPr u="sng" b="1" sz="1200">
                <a:solidFill>
                  <a:srgbClr val="000000"/>
                </a:solidFill>
                <a:latin typeface="맑은 고딕"/>
              </a:rPr>
              <a:t>(3)기한 내 제출을 성공했지만 체력 관리 부족으로 며칠간 휴식을 취해야 했던 경험이 있습니다.</a:t>
            </a:r>
            <a:r>
              <a:rPr sz="1200">
                <a:solidFill>
                  <a:srgbClr val="000000"/>
                </a:solidFill>
                <a:latin typeface="맑은 고딕"/>
              </a:rPr>
              <a:t> 무작정 업무에 몰두하기 보다는 효율적인 업무 방식을 찾아야 한다는 교훈을 얻었습니다. 이후 이직한 공공기관에서는 업무를 영리하게 처리하며 일과 건강 모두 챙길 수 있는 방법을 터득했습니다. 3년간의 사회 실무 경력은 저를 단순히 업무를 처리하는 사람이 아닌, 조직 내에서 꼭 필요한 일잘러로 성장시켰습니다. 입사 후에는 이러한 역량을 바탕으로 사내 분위기와 부서 간 이해관계를 파악하며 맡은 업무를 책임감 있게 수행하고, 조직의 목표 달성에 기여할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입사 후 여러 부서의 업무를 습득하고 성장하고자 하는 목표를 세웠습니다. 만약 예상보다 적응 속도가 느리거나 원하는 성과를 이루지 못한다면, 지원자는 어떤 대안을 마련할 계획입니까?</a:t>
            </a:r>
            <a:br/>
            <a:r>
              <a:t>(2) 정해진 업무 외에도 판매마케팅 등의 분야에서 자신을 필요로 하는 평가를 받고 싶다고 했습니다. 지원자에게 이러한 역량을 어떻게 갖출 수 있을지 자신 있는 방법은 무엇인가요?</a:t>
            </a:r>
            <a:br/>
            <a:r>
              <a:t>(3) 과거 체력 관리 부족으로 인해 업무에 지장이 생겼던 경험이 있습니다. 현재 체력 관리를 위해 특히 중요하게 생각하는 점은 무엇이며, 그로 인해 단기 및 장기적인 업무 효율성에 어떤 변화가 있었습니까?</a:t>
            </a:r>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4G-02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말산업 아이디어 공모전을 준비하며, 20년지기 친구와의 소통 문제를 극복하고 협업의 중요성을 </a:t>
            </a:r>
            <a:r>
              <a:rPr u="sng" b="1" sz="1200">
                <a:solidFill>
                  <a:srgbClr val="000000"/>
                </a:solidFill>
                <a:latin typeface="맑은 고딕"/>
              </a:rPr>
              <a:t>(1)깨달은 경험이 있습니다. 오랜 시간 아이디어를 구체화한 뒤, 제안서 작성을 앞두고 친구에게 협업을 요청했습니다. 하지만 서로 다른 거주 지역으로 인해 주로 메일을 통한 비대면 소통을 하게 되었습니다.친구가 제 설명을 바탕으로 초안을 작성했지만, 내용이 제가 구상한 것과 달라 여러 차례 수정이 필요했습니다. 반복되는 수정을 거치며 저는 아이디어가 왜곡된다는</a:t>
            </a:r>
            <a:r>
              <a:rPr sz="1200">
                <a:solidFill>
                  <a:srgbClr val="000000"/>
                </a:solidFill>
                <a:latin typeface="맑은 고딕"/>
              </a:rPr>
              <a:t> 스트레스를 받았고, 친구는 수정 요청이 잦아지자 지쳐가며 의견 대립이 발생했습니다. 결국 친구는 "그냥 제출하자"며 포기하려 했고, 소통은 더욱 어려워졌습니다.</a:t>
            </a:r>
            <a:r>
              <a:rPr u="sng" b="1" sz="1200">
                <a:solidFill>
                  <a:srgbClr val="000000"/>
                </a:solidFill>
                <a:latin typeface="맑은 고딕"/>
              </a:rPr>
              <a:t>(2)공모전도 중요했지만, 오랜 친구를 잃고 싶지 않았던 저는 5시간을 달려 친구를 직접 찾아갔습니다. 대화를 나누며 친구가 말산업에 대한 이해도가 부족한 상태에서 제 말만 듣고 제안서를 작성하는 것이 힘들었다는 점을 알게 되었습니다. 저는 단순한 수정 요청이 아니라, 이해를 돕기 위한 자료 공유와 실시간 피드백이 필요함을 깨달았습니다.</a:t>
            </a:r>
            <a:r>
              <a:rPr sz="1200">
                <a:solidFill>
                  <a:srgbClr val="000000"/>
                </a:solidFill>
                <a:latin typeface="맑은 고딕"/>
              </a:rPr>
              <a:t>이후 매일 짧은 시간이라도 화상회의를 통해 즉각적인 피드백을 주고받으며 소통 방식을 개선했습니다. 친구도 제 아이디어를 더 깊이 이해하게 되었고, 저는 협업 과정에서 </a:t>
            </a:r>
            <a:r>
              <a:rPr u="sng" b="1" sz="1200">
                <a:solidFill>
                  <a:srgbClr val="000000"/>
                </a:solidFill>
                <a:latin typeface="맑은 고딕"/>
              </a:rPr>
              <a:t>(3)배려의 중요성을 깨달으며 더 효율적인 의견 조율 방법을 익혔습니다. 결과적으로, 서로의 강점을 살려 최종 제안서를 완성할 수 있었고, 공모전에서 우수상을 받는 성과를 얻었습니다.이 경험을 통해 단순한 의견 전달이 아니라, 상대방의 입장에서 이해를 돕는 것이 진정한 소통임을 배웠습니다. 또한, 협업에서는 의견 조율뿐만 아니라 효율적인 커뮤니케이션 방법을 설정하는 것이 중요하다는 점을 깨달았습니다. 입사 후에도 동료들과 협업할 때, 상대방의 이해도를 고려한 피드백과 명확한 소통 방식을 설정하여 원활한 협업을 이끌어가겠습니다.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친구와의 소통 문제를 극복하는 과정에서 가장 큰 도전은 무엇이었으며, 이를 극복함으로써 얻은 가장 큰 교훈은 무엇이었습니까?</a:t>
            </a:r>
            <a:br/>
            <a:r>
              <a:t>(2) 협업 과정에서 상대방의 이해도를 높이기 위해 시도했던 다른 전략은 어떤 것이 있으며, 그 결과는 어땠습니까?</a:t>
            </a:r>
            <a:br/>
            <a:r>
              <a:t>(3) 이번 경험을 통해 효율적인 커뮤니케이션 방법은 어떤 요소로 구성되어야 한다고 생각합니까?</a:t>
            </a:r>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4G-03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등록 최고 전문가저는 말 등록 및 이력 관리 운영의 활성화를 추진하여 글로벌 TOP5 말 산업 선도기업을 실현하는데 일조하고 싶습니다. 한국마사회는 국내 유일 말 산업 공공기관으로서 정확한 말 개체 정보 데이터를 기반으로 말 산업을 관리하는 역할을 수행합니다. 이는 말 산업 전반의 신뢰성과 투명성을 높이는 핵심 요소입니다. 저는 입사 후 </a:t>
            </a:r>
            <a:r>
              <a:rPr u="sng" b="1" sz="1200">
                <a:solidFill>
                  <a:srgbClr val="000000"/>
                </a:solidFill>
                <a:latin typeface="맑은 고딕"/>
              </a:rPr>
              <a:t>(1)신뢰성, 결과지향성, 말 등록 관련 지식을 바탕으로 말 등록 시스템의 고도화를 이끌어 말산업의 체계적인 성장을 지원하고 싶습니다.</a:t>
            </a:r>
            <a:r>
              <a:rPr sz="1200">
                <a:solidFill>
                  <a:srgbClr val="000000"/>
                </a:solidFill>
                <a:latin typeface="맑은 고딕"/>
              </a:rPr>
              <a:t> 저는 00대학 말 관련 수업에서 말의 유전, 번식, 생리이론과 말 개체 식별 요령을 학습했고 이를 실습 과정에서 적용해 목장 말들의 개체 정보를 분석해보는 경험을 쌓았습니다. 또한 승마장 실습생 근무 당시 현장에서 말 개체 등록이 이루어지는 과정을 관찰하며 이론과 실무를 연결할 수 있었습니다. 학부연구생 당시 </a:t>
            </a:r>
            <a:r>
              <a:rPr u="sng" b="1" sz="1200">
                <a:solidFill>
                  <a:srgbClr val="000000"/>
                </a:solidFill>
                <a:latin typeface="맑은 고딕"/>
              </a:rPr>
              <a:t>(2)등록된 말의 개체 정보를 조회하는 과정에서 이름이 일치하지 않는 사례를 발견하며 현행 등록 시스템의 운영상 개선점이 있음을 실감하였습니다.</a:t>
            </a:r>
            <a:r>
              <a:rPr sz="1200">
                <a:solidFill>
                  <a:srgbClr val="000000"/>
                </a:solidFill>
                <a:latin typeface="맑은 고딕"/>
              </a:rPr>
              <a:t> 이 경험들은 말 등록 제도의 실효성을 높이고 운영 방식을 개선하는 데 중요 기반으로 작용할 것이라 생각합니다.저는 주어진 업무의 책임을 인식하고 예상된 결과를 기간 내에 도출하기 위해 노력하는 태도를 보유하고 있습니다. 학부연구생 당시 개 배뇨유도제 실험 진행 중 </a:t>
            </a:r>
            <a:r>
              <a:rPr u="sng" b="1" sz="1200">
                <a:solidFill>
                  <a:srgbClr val="000000"/>
                </a:solidFill>
                <a:latin typeface="맑은 고딕"/>
              </a:rPr>
              <a:t>(3)해외에 있던 담당 선배님과의 텍스트 기반 의사소통의 모호성으로 업무속도가 지연되고 실험 재현성을 구현하기 어려웠던 문제를 화상미팅 요청을 통해 해결했습니다.</a:t>
            </a:r>
            <a:r>
              <a:rPr sz="1200">
                <a:solidFill>
                  <a:srgbClr val="000000"/>
                </a:solidFill>
                <a:latin typeface="맑은 고딕"/>
              </a:rPr>
              <a:t> 미팅을 통해 실험 진행과정과 결과 분류 기준을 명확하게 표준화한 후 문서화했고, 실험 속도를 3배 향상시키고 신뢰도 높은 데이터를 도출했습니다. 이러한 태도로 업무 목표를 분명히 알고 이를 이루기 위한 실질적 전략을 도출하여 시스템 개선과 체계화를 이루는데 기여하겠습니다.제 경험과 역량으로 말 등록 및 이력 관리의 활용도와 신뢰도를 높여 국내 말산업 발전을 위한 공정한 말산업 기반을 제공하는 한국마사회의 일원으로 함께하고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생각하는 '말 산업의 체계적인 성장'을 위해 추가적으로 필요한 것이 있다면 무엇인가요?</a:t>
            </a:r>
            <a:br/>
            <a:r>
              <a:t>(2) 지원자는 말 개체 정보 분석 경험을 통해 발견한 현재 시스템의 개선점에 대해 구체적으로 덧붙여 설명하고, 이를 보완하기 위한 아이디어나 방법론이 있다면 무엇인지 말씀해주실 수 있나요?</a:t>
            </a:r>
            <a:br/>
            <a:r>
              <a:t>(3) 화상미팅을 통한 문제 해결 과정에서 가장 어려운 점은 무엇이었으며, 그 경험을 통해 얻은 구체적인 교훈이 있다면 무엇인가요?</a:t>
            </a:r>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4G-03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[업무분담 논의로 이룬 오류 0건과 5배 시간 단축]농림축산검역본부 근무 당시 면양 953마리 수입검역 보조 업무를 이틀에 걸쳐 수행하는 과정에서 소통의 어려움을 겪은 경험이 있습니다. 저는 검역관이 불러주는 번호를 시료에 기입하고 </a:t>
            </a:r>
            <a:r>
              <a:rPr u="sng" b="1" sz="1200">
                <a:solidFill>
                  <a:srgbClr val="000000"/>
                </a:solidFill>
                <a:latin typeface="맑은 고딕"/>
              </a:rPr>
              <a:t>(1)검역증 개체번호와 대조하는 역할을 맡았습니다. 그러나 첫째 날, 검역관분들이 빠르고 연속적으로 개체번호를 불러주면서 시료와</a:t>
            </a:r>
            <a:r>
              <a:rPr sz="1200">
                <a:solidFill>
                  <a:srgbClr val="000000"/>
                </a:solidFill>
                <a:latin typeface="맑은 고딕"/>
              </a:rPr>
              <a:t> 개체번호를 매칭시키는 것에 소통의 혼선이 생겼고 시료 대조 과정에서 2개의 오류가 발생했습니다. 확인 결과 번호 오기입과 서로 다른 번호의 이표가 부착된 개체들이 있다는 것을 알게 되었습니다.오류 발생 시 개체 식별과 시료 분석의 정확성이 저하되어 검역의 신뢰성을 해칠 수 있고 개체 재확인 과정에 추가적인 인력과 시간이 투입될 수밖에 없었습니다. 또한 검역관분들도 번호를 불러주는 과정에서 혼동 가능성을 우려하셨고, 업무 방식의 보완이 필요하다고 판단했습니다.다음날, 전날의 혼선으로 인한 문제 해결을 위해 검역관분들과 최적의 업무 분담에 대해 논의했습니다. </a:t>
            </a:r>
            <a:r>
              <a:rPr u="sng" b="1" sz="1200">
                <a:solidFill>
                  <a:srgbClr val="000000"/>
                </a:solidFill>
                <a:latin typeface="맑은 고딕"/>
              </a:rPr>
              <a:t>(2)검역관분들은 업무 변경에 따른 업무 속도 지연을 우려하셨고 저도 그 부분에 공감했습니다. 이를 반영하여 제 역할 변경을 제안하였고 전날 오류로 인한 추가 소요 시간과, 같은 실수가 반복될 경우 더 큰 지연이 발생할 가능성을 언급했습니다.</a:t>
            </a:r>
            <a:r>
              <a:rPr sz="1200">
                <a:solidFill>
                  <a:srgbClr val="000000"/>
                </a:solidFill>
                <a:latin typeface="맑은 고딕"/>
              </a:rPr>
              <a:t> 조율을 통하여 제가 동물사에 들어가 양의 양쪽 귀를 확인하고 채취한 시료튜브에 번호를 적어 다른 직원분에게 직접 전달하는 방식으로 업무를 조정하였습니다. 또한 이표가 여러 개일 경우 번호를 모두 표기한 후 팀원들과 공유하며 추후 추가 확인 절차를 최소화하려고 노력했습니다. 적극적인 소통을 통한 업무 조정과 팀원들의 협력으로 검역 신뢰성과 업무 효율성을 높일 수 있었습니다. 그에 따라 오류 건수를 0건으로 줄이고 전날 2시간 30분의 추가시간을 30분으로 단축시켜 약속한 기일 내에 혈액시료를 검사기관에 보낼 수 있었습니다. </a:t>
            </a:r>
            <a:r>
              <a:rPr u="sng" b="1" sz="1200">
                <a:solidFill>
                  <a:srgbClr val="000000"/>
                </a:solidFill>
                <a:latin typeface="맑은 고딕"/>
              </a:rPr>
              <a:t>(3)구성원들과의 원활한 의견 조율을 통해 조직공동의 목표를 실현하는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첫째 날 발생한 오류를 개선하기 위해 지원자가 시도한 방법 외에도 다른 방법이 효과적일 수 있다고 생각하나요? 만약 그렇다면 그 방법은 무엇일까요?</a:t>
            </a:r>
            <a:br/>
            <a:r>
              <a:t>(2) 검역관분들과의 업무 변경 논의 과정에서 발생할 수 있는 의견 차이를 조율하고 합의에 이르기 위한 지원자만의 전략이 있었다면 무엇인지 설명해주시겠어요?</a:t>
            </a:r>
            <a:br/>
            <a:r>
              <a:t>(3) 지원자가 말한 '조직공동의 목표'를 실현하기 위해 가장 중요하다고 생각되는 요소는 무엇인가요? 그리고 이 경험이 다른 조직에서도 동일하게 적용될 수 있다고 생각하나요?</a:t>
            </a:r>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4G-04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육종 발전과 말산업체 기반 확충을 통해 박진감 넘치고 경쟁력 있는 경마를 제공하고, 접근이 용이하고 친근하게 체험할 수 있는 승마 문화를 만드는 것이 목표입니다. 이를 위해 축산과 말산업에 대한 지식을 쌓았으며, 업체 및 농가와의 소통 경험과 자료 조사, 수집, 활용, 기획 능력을 바탕으로 농가와 산업체를 지원하고 목표 달성에 최선을 다하겠습니다."- 목표 및 이유이러한 목표를 가지게 된 계기는 같은 시기 안성팜랜드 서포터즈와 축산물 공판장 업무를 경험하며 축산을 통한 여가선용의 효용을 더욱 크게 느꼈기 때문입니다. 품종의 특성을 활용해 체계적인 훈련을 거쳐 많은 사람들에게 즐거움을 준다는 것이 매력적이었습니다. 이러한 점에서 한국마사회는 경주, 말 육종, 육성을 선도하는 기업이며 본인의 기여와 함께 위와 같은 목표를 함께 할 수 있다고 느꼈습니다.- 목표 달성을 위한 계획</a:t>
            </a:r>
            <a:r>
              <a:rPr u="sng" b="1" sz="1200">
                <a:solidFill>
                  <a:srgbClr val="000000"/>
                </a:solidFill>
                <a:latin typeface="맑은 고딕"/>
              </a:rPr>
              <a:t>(1)축산기사와 기관 자료 학습을 통해 전반적인 사양, 육종, 번식 생리 등에 대한 이해도를 높이고</a:t>
            </a:r>
            <a:r>
              <a:rPr sz="1200">
                <a:solidFill>
                  <a:srgbClr val="000000"/>
                </a:solidFill>
                <a:latin typeface="맑은 고딕"/>
              </a:rPr>
              <a:t> 한국마사회의 마학, 기관 내 자료들을 통해 말에 대한 지식을 쌓았습니다. 또한, </a:t>
            </a:r>
            <a:r>
              <a:rPr u="sng" b="1" sz="1200">
                <a:solidFill>
                  <a:srgbClr val="000000"/>
                </a:solidFill>
                <a:latin typeface="맑은 고딕"/>
              </a:rPr>
              <a:t>(2)상어 인공수정 연구에 참가하여 번식생리, 정자 동결, 인공수정 분야를 경험하였습니다.</a:t>
            </a:r>
            <a:r>
              <a:rPr sz="1200">
                <a:solidFill>
                  <a:srgbClr val="000000"/>
                </a:solidFill>
                <a:latin typeface="맑은 고딕"/>
              </a:rPr>
              <a:t>스마트팜 공모전을 통해 </a:t>
            </a:r>
            <a:r>
              <a:rPr u="sng" b="1" sz="1200">
                <a:solidFill>
                  <a:srgbClr val="000000"/>
                </a:solidFill>
                <a:latin typeface="맑은 고딕"/>
              </a:rPr>
              <a:t>(3)양돈농가에 직접 방문하여 냄새 관련 애로사항을 파악하고 냄새저감 스마트팜을 기획한 경험이 있습니다.</a:t>
            </a:r>
            <a:r>
              <a:rPr sz="1200">
                <a:solidFill>
                  <a:srgbClr val="000000"/>
                </a:solidFill>
                <a:latin typeface="맑은 고딕"/>
              </a:rPr>
              <a:t> 또한, 한국환경연구원에서 유통망 조사 업무를 통해 300여 개의 업체와 소통하고 자료 요청, 수집, 정밀, 활용하였습니다.위와 같은 축산 직무지식과 경험을 바탕으로 농가와 말산업체의 긴밀한 협력을 통해 교배, 육성, 방역 등의 지원을 수행하겠습니다. 고능력 씨수말 확보와 육성 지원을 통해 경쟁력 있는 경주, 승용마 생산에 기여하겠습니다. 또한, 말산업 자격제도, 전문 인력 양성을 통해 말생산육성 기반을 구축하고, 승마관련 제도를 시행하며 고객과 산업체들의 애로사항과 개선점을 면밀히 살피고 보완해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축산과 말산업에 대한 지식을 쌓기 위해 어떤 기준으로 학습 자료를 선택했습니까? 선택하는 과정에서 가장 중요하게 고려한 점은 무엇인지 설명해 주세요.</a:t>
            </a:r>
            <a:br/>
            <a:r>
              <a:t>(2) 상어 인공수정 연구에 참가하여 배운 점을 말산업에 어떻게 적용할 수 있을까요?</a:t>
            </a:r>
            <a:br/>
            <a:r>
              <a:t>(3) 스마트팜 공모전에서 직접 방문한 양돈농가의 문제점에 대한 지원자의 접근 방식이 말산업에도 적용될 수 있다면 어떻게 활용할 수 있을까요?</a:t>
            </a:r>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4G-04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"인턴 업무 중 혼자 수행하며 급변한 업무 상황에서 전입 온 직원과 협력하며 어려움을 겪었습니다. 이를 극복하기 위해 최대한 업무 상황을 공유하고, 업무 수행 방식을 조율하여 효율을 높인 경험이 있습니다."1. 상황축산물품질평가원에서 축산물 이력제 업무 중 추석 성수기 소 출하량이 70%이상 급증하며 기존 방식이 적용되지 않았습니다. </a:t>
            </a:r>
            <a:r>
              <a:rPr u="sng" b="1" sz="1200">
                <a:solidFill>
                  <a:srgbClr val="000000"/>
                </a:solidFill>
                <a:latin typeface="맑은 고딕"/>
              </a:rPr>
              <a:t>(1)기존에는 소 도체번호와 도축 순서대로 시료카드를 준비하고 예냉실에서 차례대로 DNA시료를 채취하였습니다. 하지만 성수기에는 불규칙하여 업무에 차질이 발생하였고</a:t>
            </a:r>
            <a:r>
              <a:rPr sz="1200">
                <a:solidFill>
                  <a:srgbClr val="000000"/>
                </a:solidFill>
                <a:latin typeface="맑은 고딕"/>
              </a:rPr>
              <a:t> 해당 직원과 진행하며 중복 채취하거나 누락되는 경우가 발생하였습니다.2. 어려웠던 점이를 해결하기 위해 직원들과 상의하여 예냉실에서 시료카드에 도체가 현수되어 있는 대로 번호를 적고 채취한 후 정렬하기로 결정하였습니다. </a:t>
            </a:r>
            <a:r>
              <a:rPr u="sng" b="1" sz="1200">
                <a:solidFill>
                  <a:srgbClr val="000000"/>
                </a:solidFill>
                <a:latin typeface="맑은 고딕"/>
              </a:rPr>
              <a:t>(2)하지만 구역을 명확히 나누지 않고 채취하여 중복되는 경우가 발생하였습니다. 또한, 신규 직원은 성수기 종료 후에도 변경한 업무방식으로 진행하자고 제안하였습니다.</a:t>
            </a:r>
            <a:r>
              <a:rPr sz="1200">
                <a:solidFill>
                  <a:srgbClr val="000000"/>
                </a:solidFill>
                <a:latin typeface="맑은 고딕"/>
              </a:rPr>
              <a:t> 비효율적이라고 생각하였지만 거절하기 어려웠습니다.3. 극복하기 위한 노력최대한 상대방의 의견을 존중하고, 본인의 방식과 융화하려 노력했습니다. 기존에는 혼자 수행하여서 상황을 공유하는 것을 잊고 있음을 깨달았습니다. 따라서 업무진행 상황을 공유하고 채취 분담을 상의한 후 진행하였습니다. 또한, 제안 받은 방식을 기존 방식과 융통성 있게 활용하였습니다. 물량이 적은 날에는 기존 방식으로 시료카드를 준비하고, 많은 날에는 업무 전날 도축 상황을 확인하고 결정하였습니다.4. 결과, 느낀 점그 결과, 하루 520두로 70% 증가함에도 업무를 기존과 같이 마무리하고 비성수기에도 원활히 처리할 수 있었습니다. </a:t>
            </a:r>
            <a:r>
              <a:rPr u="sng" b="1" sz="1200">
                <a:solidFill>
                  <a:srgbClr val="000000"/>
                </a:solidFill>
                <a:latin typeface="맑은 고딕"/>
              </a:rPr>
              <a:t>(3)위 경험을 통해 문제 발생 시 원인을 파악하고 해결책을 제안하는 과정에서 긍정적인 부분을 수용하고 활용하는 것이 중요함을 느꼈습니다.</a:t>
            </a:r>
            <a:r>
              <a:rPr sz="1200">
                <a:solidFill>
                  <a:srgbClr val="000000"/>
                </a:solidFill>
                <a:latin typeface="맑은 고딕"/>
              </a:rPr>
              <a:t>입사 후에도 위와 같은 태도로 어려움 발생시 문제 원인을 파악하고 다양한 의견을 수용하여 적절한 합의점을 찾아가도록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추석 성수기에 발생한 문제를 해결하기 위해 어떤 새로운 방식을 제안했나요? 해당 방식의 장단점을 분석해 주세요.</a:t>
            </a:r>
            <a:br/>
            <a:r>
              <a:t>(2) 업무 방식의 변화가 있었을 때, 새로운 직원과의 협력에서 가장 큰 어려움은 무엇이었고, 그에 대한 지원자의 대처 방식을 구체적으로 설명해 주세요.</a:t>
            </a:r>
            <a:br/>
            <a:r>
              <a:t>(3) 상대방의 의견을 적극적으로 수용하고 융합한 경험을 통해 얻은 가장 큰 교훈은 무엇이며, 그것을 어떻게 앞으로의 협업 상황에 적용할 계획입니까?</a:t>
            </a:r>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4G-05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 강화를 통한 지속 가능한 말 산업 실현] 말 산업종사자를 대상으로 복지 교육을 강화하여 말 산업의 지속 가능성을 높이고 싶습니다. 동물복지에 대한 관심이 높아지면서 말 산업에서 복지는 필수가 되고 있습니다. 말의 동물복지는 생애 전반에 걸쳐 신체적, 정신적 건강을 유지하고 사람과 조화롭게 공존해야하기 때문에 중요하다고 생각합니다. 이에 따라 경마 등 산업의 최종 단계뿐만 아니라 생산, 관리에서도 복지에 대한 인식개선이 이루어져야 합니다. 한국 마사회는 말 생애주기 복지 강화, 말 복지 사각지대 예방지원 등 다양한 노력을 하고 있습니다. 하지만 </a:t>
            </a:r>
            <a:r>
              <a:rPr u="sng" b="1" sz="1200">
                <a:solidFill>
                  <a:srgbClr val="000000"/>
                </a:solidFill>
                <a:latin typeface="맑은 고딕"/>
              </a:rPr>
              <a:t>(1)퇴역마 관리의 권한이 마주에게 있어 일부 말이 방치되는 사례가 발생하고 있기 때문에</a:t>
            </a:r>
            <a:r>
              <a:rPr sz="1200">
                <a:solidFill>
                  <a:srgbClr val="000000"/>
                </a:solidFill>
                <a:latin typeface="맑은 고딕"/>
              </a:rPr>
              <a:t> 적극적인 지원 정책 및 교육이 필요합니다. 이를 위해 우선적으로 마주와 농장주를 대상으로 동물복지 교육을 강화하고, 주기적인 현장 점검을 통한 사각지대 예방을 통해 말 복지 향상에 기여하고 싶습니다. 저는 축산학을 전공하면서 사양, 영양, 번식 등 전문 지식을 쌓았으며, '마학 및 실습' 과목을 통해 말의 특성과 행동 그리고 건강과 관리에 대한 이해를 높였습니다. 또한, 축산물 교육 기관에서 위생교육 지원업무를 수행하며 교육관련 상담을 담당하고, 교육 후 설문조사를 통해 개선점을 분석하여 전달하는 역할을 수행한 경험이 있습니다. 이 과정을 통해 교육 효과를 높이기 위해서는 단순한 정보 제공보다 현장 친화적이고 실효성 있는 교육이 필요하다는 점을 깨달았습니다.이 경험을 바탕으로 현재 수행하고 있는 </a:t>
            </a:r>
            <a:r>
              <a:rPr u="sng" b="1" sz="1200">
                <a:solidFill>
                  <a:srgbClr val="000000"/>
                </a:solidFill>
                <a:latin typeface="맑은 고딕"/>
              </a:rPr>
              <a:t>(2)말 복지 교육에 말의 영양생리, 번식에 대한 교육을 추가하여 마주 및 농장주가 동물복지에 필요한 관리의 중요성을 깊이 이해하고 실천할 수 있도록 맞춤형 교육을 기획하고 싶습니다.</a:t>
            </a:r>
            <a:r>
              <a:rPr sz="1200">
                <a:solidFill>
                  <a:srgbClr val="000000"/>
                </a:solidFill>
                <a:latin typeface="맑은 고딕"/>
              </a:rPr>
              <a:t> </a:t>
            </a:r>
            <a:r>
              <a:rPr u="sng" b="1" sz="1200">
                <a:solidFill>
                  <a:srgbClr val="000000"/>
                </a:solidFill>
                <a:latin typeface="맑은 고딕"/>
              </a:rPr>
              <a:t>(3)더 나아가 퇴역마 복지 강화를 위한 체계적인 관리 시스템을 구축하고, 현장 중심의 점검 시스템을 도입하여 복지 사각지대를 예방하겠습니다.</a:t>
            </a:r>
            <a:r>
              <a:rPr sz="1200">
                <a:solidFill>
                  <a:srgbClr val="000000"/>
                </a:solidFill>
                <a:latin typeface="맑은 고딕"/>
              </a:rPr>
              <a:t> 이를 통해 한국 마사회의 동물복지를 더욱 체계적으로 정착시키고 말 산업의 지속가능성을 높이는데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퇴역마 관리의 권한이 마주에게 있는 상황에서, 만약 마주들이 동물복지 교육을 받아들이지 않으려 한다면 지원자는 이를 어떻게 설득할 계획입니까?</a:t>
            </a:r>
            <a:br/>
            <a:r>
              <a:t>(2) 현장에서 효과적인 교육을 위해 '말의 영양생리'와 '번식에 대한 교육'을 추가한다고 하셨습니다. 이와 관련하여 교육 과정 중 우선적으로 강조하고 싶은 부분이 있다면 무엇입니까?</a:t>
            </a:r>
            <a:br/>
            <a:r>
              <a:t>(3) 말 복지를 위한 주기적인 현장 점검 시스템을 도입할 때, 예상되는 가장 큰 도전과 이를 극복할 수 있는 방법은 무엇이라고 생각하십니까?</a:t>
            </a:r>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4G-05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[관점 차이 간극을 좁히는 소통 전략]</a:t>
            </a:r>
            <a:r>
              <a:rPr u="sng" b="1" sz="1200">
                <a:solidFill>
                  <a:srgbClr val="000000"/>
                </a:solidFill>
                <a:latin typeface="맑은 고딕"/>
              </a:rPr>
              <a:t>(1)축산 프로그램 학술 대회에서 순차적인 질의 응답 방식을 활용해 소통을 이끌어내며 공동의 성과를 거둔 경험이 있습니다.</a:t>
            </a:r>
            <a:r>
              <a:rPr sz="1200">
                <a:solidFill>
                  <a:srgbClr val="000000"/>
                </a:solidFill>
                <a:latin typeface="맑은 고딕"/>
              </a:rPr>
              <a:t> 당시 ‘미래의 양돈 산업’이라는 주제로 논의가 진행되었고, 팀원들은 적극적으로 의견을 제시했습니다. 그러나 한쪽은 양돈업이 동물복지를 행하는 방식으로 나아가야 한다고 주장한 반면, 다른 한쪽은 기존 사육 방식이 유지될 필요가 있다고 주장하며 의견이 크게 대립했습니다. 양측 모두 자신의 입장만 강조하면서 상대방의 의견을 받아들이지 않으려는 태도를 보였고, 의견 조율이 원활하게 진행되지 않았습니다.이러한 상황에서 저는 단순히 의견 충돌이 아니라 서로의 관점에 대한 이해 부족이라고 판단하고, 사회자 역할을 맡아 중재의 장을 마련했습니다. 기존의 자유로운 토론 방식 대신 반박 발언을 제한하며, 순차적으로 질의 응답을 진행하는 방식으로 진행했습니다. 이를 통해 각자의 의견을 명확히 전달하고, 상대의 주장을 경청할 수 있는 분위기를 조성했습니다. 또한 발언이 끝난 후에는 서로에게 질문하는 과정을 거치면서 상대방 관점을 이해하려는 태도가 형성되었으며 논의의 초점을 맞춰나갈 수 있었습니다.</a:t>
            </a:r>
            <a:r>
              <a:rPr u="sng" b="1" sz="1200">
                <a:solidFill>
                  <a:srgbClr val="000000"/>
                </a:solidFill>
                <a:latin typeface="맑은 고딕"/>
              </a:rPr>
              <a:t>(2)이러한 과정을 통해 한쪽 측면에서 고려하지 못했던 소비적인 측면에 대해 듣고 배울 수 있었으며 관련한 내용을 담아 완성도 높은 결과물을 도출할 수 있었습니다.</a:t>
            </a:r>
            <a:r>
              <a:rPr sz="1200">
                <a:solidFill>
                  <a:srgbClr val="000000"/>
                </a:solidFill>
                <a:latin typeface="맑은 고딕"/>
              </a:rPr>
              <a:t> 그 결과 학술 대회에서 우수상을 수상하는 성과를 낼 수 있었습니다. 이 경험을 통해 저는 의견 차이가 클수록 소통을 통해 상호 이해와 존중이 중요하다는 점을 깨달았습니다. 또한, </a:t>
            </a:r>
            <a:r>
              <a:rPr u="sng" b="1" sz="1200">
                <a:solidFill>
                  <a:srgbClr val="000000"/>
                </a:solidFill>
                <a:latin typeface="맑은 고딕"/>
              </a:rPr>
              <a:t>(3)소통 방식의 조정과 협력을 통해 공동의 목표를 효과적으로 달성할 수 있음을 배웠으며, 이러한 소통 전략이 팀워크를 강화하는 데 중요한 요소임을 느낄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축산 프로그램 학술 대회에서 사용했던 순차적 질의 응답 방식이 항상 효과적이라고 생각하십니까? 그렇지 않다면, 그 이유는 무엇이며 대안으로 어떤 방법을 제안하겠습니까?</a:t>
            </a:r>
            <a:br/>
            <a:r>
              <a:t>(2) 학술 대회에서 소비적인 측면에 대한 새로운 관점을 듣고 배웠다고 하셨는데, 그 경험이 이후 지원자의 사고방식이나 행동에 어떤 변화를 가져왔습니까?</a:t>
            </a:r>
            <a:br/>
            <a:r>
              <a:t>(3) 소통 전략을 통해 팀워크를 강화한다고 하셨는데, 만약 팀원 중 특정 인물이 소통의 장벽이 될 때 그 상황을 어떻게 해결할 계획입니까?</a:t>
            </a:r>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4G-06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말생산육성직으로서 종축관리 및 사육환경을 최적화하고 이를 통해 국산마의 경쟁력을 강화하는 것이 목표입니다. </a:t>
            </a:r>
            <a:r>
              <a:rPr u="sng" b="1" sz="1200">
                <a:solidFill>
                  <a:srgbClr val="000000"/>
                </a:solidFill>
                <a:latin typeface="맑은 고딕"/>
              </a:rPr>
              <a:t>(1)추가로 경주마의 복지를 향상시켜 경마인과 말이 모두 만족하는 환경을 조성하는 데 기여하고자 합니다.</a:t>
            </a:r>
            <a:r>
              <a:rPr sz="1200">
                <a:solidFill>
                  <a:srgbClr val="000000"/>
                </a:solidFill>
                <a:latin typeface="맑은 고딕"/>
              </a:rPr>
              <a:t>우선 저는 발생공학 연구실 인턴과 대학 시절 육종학 연구실에서의 논문 작성을 통해 가축의 번식과 형질 개량에 대한 연구 경험을 쌓았습니다. 발생공학 연구실에서는 번식과 발달 과정을 연구하며, 특히 배아의 발달에 영향을 미치는 환경요인을 분석하였습니다. </a:t>
            </a:r>
            <a:r>
              <a:rPr u="sng" b="1" sz="1200">
                <a:solidFill>
                  <a:srgbClr val="000000"/>
                </a:solidFill>
                <a:latin typeface="맑은 고딕"/>
              </a:rPr>
              <a:t>(2)이를 통해 번식 초기 단계에서의 환경 조성이 가축의 번식 효율과 직결됨을 깨달았으며 이를 실무에 적용해 체계적인 종축 관리를 수행하고자 합니다.</a:t>
            </a:r>
            <a:r>
              <a:rPr sz="1200">
                <a:solidFill>
                  <a:srgbClr val="000000"/>
                </a:solidFill>
                <a:latin typeface="맑은 고딕"/>
              </a:rPr>
              <a:t>또한 육종학 연구실에서는 형질을 개량하고 종축의 번식 효율을 높이는 연구를 가졌습니다. 특히나 환경요인이 생식 형질에 미치는 영향을 분석해 종축의 개량에 있어 환경요인의 영향을 확인하기도 했습니다. 이러한 경험을 바탕으로 입사 후에는 철저한 교배 계획을 통해 번식 효율을 높이는 사육 환경을 조성하겠습니다.그리고 현재 저는 도축장에서 가축의 건강 상태를 점검하고 관리하는 업무를 수행하고 있습니다. 이 과정에서 도축되는 말들을 보았는데, 말산업에서 퇴역마가 종종 도축된다는 이야기가 떠올랐습니다. 이후 사내 힐링 승마 프로그램을 통해 수업으로 배웠던 말의 뛰어난 지능과 공감 능력을 보면서 이렇게 퇴역마를 활용한 감정치유 활동 등의 대체 활용 방안을 연구하고, </a:t>
            </a:r>
            <a:r>
              <a:rPr u="sng" b="1" sz="1200">
                <a:solidFill>
                  <a:srgbClr val="000000"/>
                </a:solidFill>
                <a:latin typeface="맑은 고딕"/>
              </a:rPr>
              <a:t>(3)한국 실정에 맞는 퇴역마 복지 프로그램의 확대에 함께하고자 생각하게 되었습니다.</a:t>
            </a:r>
            <a:r>
              <a:rPr sz="1200">
                <a:solidFill>
                  <a:srgbClr val="000000"/>
                </a:solidFill>
                <a:latin typeface="맑은 고딕"/>
              </a:rPr>
              <a:t>이러한 경험과 목표를 바탕으로 저는 한국마사회에서 말의 육성 환경을 개선하고, 종축 관리의 전문성을 강화하며, 말 복지에도 기여하는 구성원이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한국마사회에서 경주마의 복지를 향상시키기 위해 제안해 주고 싶은 프로그램이 있습니까? 이전 연구 경험을 어떻게 접목시킬 수 있을까요?</a:t>
            </a:r>
            <a:br/>
            <a:r>
              <a:t>(2) 발생공학 연구실에서의 경험을 통해 깨달은 점 중 실무에 가장 중요할 것으로 생각하는 부분은 무엇이며, 그 이유는 무엇인가요?</a:t>
            </a:r>
            <a:br/>
            <a:r>
              <a:t>(3) 퇴역마 복지를 개선하기 위한 프로그램 확장에 참여한다고 할 때, 가장 큰 도전 과제는 무엇일 것이며 어떻게 극복할 계획인가요?</a:t>
            </a:r>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4G-06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 시절 육종학 연구실에서 논문을 작성을 위한 연구 중에 변수의 설정에서 팀원들과 의견이 엇갈린 적이 있었습니다. 당시에 팀원들은 다양한 변수의 영향을 확인하고자 보다 많은 변수를 유지하자고 했지만 저는 변수를 </a:t>
            </a:r>
            <a:r>
              <a:rPr u="sng" b="1" sz="1200">
                <a:solidFill>
                  <a:srgbClr val="000000"/>
                </a:solidFill>
                <a:latin typeface="맑은 고딕"/>
              </a:rPr>
              <a:t>(1)유의미하게 줄이는 것이 연구 결과의 신뢰성에 더 나은 방법이 되리라고 생각해 의견의 차이가 있었습니다.하지만 팀원들은 기존에 해왔던 실험결과를 버리기 아까워하였기에 갈등이 발생하였고, 따라서 저는 팀원들의 입장을 존중하면서도 다른 방식을 적용할 필요성을 설명했습니다.</a:t>
            </a:r>
            <a:r>
              <a:rPr sz="1200">
                <a:solidFill>
                  <a:srgbClr val="000000"/>
                </a:solidFill>
                <a:latin typeface="맑은 고딕"/>
              </a:rPr>
              <a:t> 단순히 제 의견을 관철해 주장하는 것만이 아니라 기존의 변수들에 대한 분석결과를 통해 일부 변수들을 배제할 필요성을 제시하는 방식의 설득이었습니다. 여기서 그치지 않고 저는 </a:t>
            </a:r>
            <a:r>
              <a:rPr u="sng" b="1" sz="1200">
                <a:solidFill>
                  <a:srgbClr val="000000"/>
                </a:solidFill>
                <a:latin typeface="맑은 고딕"/>
              </a:rPr>
              <a:t>(2)팀원들이 방향 전환에 부담을 느끼지 않도록 기존 방식과 새로운 방식을 병행하여 비교 분석할 수 있도록 실험을 설계해 기존의 결과를 버리지 않고, 팀원들이 직접 결과를 확인하면서 변화의 필요성을 인식할 수 있도록 유도하였습니다.</a:t>
            </a:r>
            <a:r>
              <a:rPr sz="1200">
                <a:solidFill>
                  <a:srgbClr val="000000"/>
                </a:solidFill>
                <a:latin typeface="맑은 고딕"/>
              </a:rPr>
              <a:t> 또 이러한 과정에서 추가적인 연구나 작업에 있어선 발안자인 제가 책임을 지고 직접 수행하였습니다. 그리고 실험 과정에서는 앞으로 발생할 수 있는 시행착오를 줄이기 위해 함께 보완할 수 있는 부분을 논의하며 연구를 진행했습니다.이와 같은 과정에서 팀원들은 무리없이 새로운 방식의 장점을 이해하게 되었고, 기존의 결과도 보전하며 최종적으로는 보다 간결하고 신뢰성있는 결과를 얻을 수 있었습니다. </a:t>
            </a:r>
            <a:r>
              <a:rPr u="sng" b="1" sz="1200">
                <a:solidFill>
                  <a:srgbClr val="000000"/>
                </a:solidFill>
                <a:latin typeface="맑은 고딕"/>
              </a:rPr>
              <a:t>(3)이 경험을 통해 저는 단순한 주장보다는 객관적인 자료의 제시를 통한 논리적 설득이 더 믿음직스럽고, 이를 위해서는 스스로 먼저 수행하는 자세가 원활한 소통을 위한 태도라는 것을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육종학 연구실에서 변수를 줄이는 방식을 설득할 때 가장 효과적이었던 설득 전략은 무엇이었으며, 왜 그렇게 생각하나요?</a:t>
            </a:r>
            <a:br/>
            <a:r>
              <a:t>(2) 팀원들과의 갈등 상황에서 지원자가 발안자로서 추가 연구를 직접 담당하기로 결정한 이유는 무엇이었나요?</a:t>
            </a:r>
            <a:br/>
            <a:r>
              <a:t>(3) 해당 연구 과정에서 습득한 논리적 설득 방법이 향후 조직 내에서 어떻게 활용될 수 있을 거라 생각하나요?</a:t>
            </a:r>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4N-01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경마와 관련한 많은 업무가 정보시스템을 기반으로 하여 이루어지기 때문에 관련 시스템을 이용하는 고객 혹은 직원이 최대한 불편함을 느끼지 않도록 해야 합니다. 한국마사회에 입사하여 사용자 중심의 정보인프라를 구축하고, 발생할 수 있는 문제에 대해 예측 및 해결하는 데 기여하고 싶습니다.사용자 요구사항을 기반으로 관리 시스템을 개발하여 업무의 효율성 및 편리성을 증진시킨 경험이 있습니다. 당시, 스피커 제조 회사의 재고 및 발주, 판매 관리 시스템이 구축되어 있지 않았고 수기로 작성하여 관리하는 불편함이 있었습니다. </a:t>
            </a:r>
            <a:r>
              <a:rPr u="sng" b="1" sz="1200">
                <a:solidFill>
                  <a:srgbClr val="000000"/>
                </a:solidFill>
                <a:latin typeface="맑은 고딕"/>
              </a:rPr>
              <a:t>(1)업무 효율성 증진을 위해 새로운 관리 시스템의 개발이 필요하다고 판단하였습니다. 먼저, 직원들의 요구사항을 인터뷰하여 취합하였고 필수적으로 구현될 필요가 있는 기능들만 모아서 프로토타입을 만들었습니다.</a:t>
            </a:r>
            <a:r>
              <a:rPr sz="1200">
                <a:solidFill>
                  <a:srgbClr val="000000"/>
                </a:solidFill>
                <a:latin typeface="맑은 고딕"/>
              </a:rPr>
              <a:t> 또한, </a:t>
            </a:r>
            <a:r>
              <a:rPr u="sng" b="1" sz="1200">
                <a:solidFill>
                  <a:srgbClr val="000000"/>
                </a:solidFill>
                <a:latin typeface="맑은 고딕"/>
              </a:rPr>
              <a:t>(2)지속적으로 요구사항을 수집하여 반영하는 것이 중요하다고 생각하였습니다.</a:t>
            </a:r>
            <a:r>
              <a:rPr sz="1200">
                <a:solidFill>
                  <a:srgbClr val="000000"/>
                </a:solidFill>
                <a:latin typeface="맑은 고딕"/>
              </a:rPr>
              <a:t> 이에, 3번의 프로토타입 개발 과정을 거쳐 추가로 구현되거나 개선될 필요가 있는 부분을 조사하여 관리 시스템에 반영하였습니다. 노력의 결과, 대부분의 직원들이 개발된 관리 시스템에 만족하였고 업무 효율성이 약 30% 증진되었다는 보고를 받을 수 있었습니다. 이를 통해, 사용자 중심의 시스템 개발 역량을 강화할 수 있었습니다.정보기술의 발전으로 미래에도 시스템개발 및 유지 보수에 대한 중요성은 점점 커질 것이고, 개발될 시스템의 중심에는 사용자가 가장 우선시되어야 할 것입니다. 먼저, 구축된 정보시스템을 파악하고 이와 관련하여 자주 발생하는 불편 사항들을 지속적으로 모니터링하겠습니다. 수집한 데이터를 통해, 온라인 베팅 시스템 및 발매 시스템 등의 UI 및 UX 향상을 위해 맞춤형 서비스를 제공하는데 활용하고 싶습니다. 또한, 개발한 시스템을 바로 배포하기보다 </a:t>
            </a:r>
            <a:r>
              <a:rPr u="sng" b="1" sz="1200">
                <a:solidFill>
                  <a:srgbClr val="000000"/>
                </a:solidFill>
                <a:latin typeface="맑은 고딕"/>
              </a:rPr>
              <a:t>(3)고객들로부터 평가 위원회를 모집하고 인수 테스트를 거쳐 피드백을 받아 사용자가 만족할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시스템 개발 도중 가장 큰 도전 과제는 무엇이었으며, 그 도전 과제를 해결하기 위해 어떤 방법을 사용하셨나요?</a:t>
            </a:r>
            <a:br/>
            <a:r>
              <a:t>(2) 정보시스템 구축 시 사용자 요구사항을 지속적으로 반영해야 한다고 했습니다. 만약 예기치 못한 요구 변화가 있을 경우 어떻게 우선순위를 정하고 대처하겠습니까?</a:t>
            </a:r>
            <a:br/>
            <a:r>
              <a:t>(3) 새로운 정보인프라를 구축할 때 기존 시스템 사용자들에게 변화를 설득하려면 어떤 접근 방식을 사용하시겠습니까?</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1AB-02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유연한 사고로 긴급한 상황의 선례를 남겼습니다. 비정규직(임시직) 채용 과정에서 서류평가가 완료된 후 합격자 발표와 동시에 필기·면접전형에 날짜를 맞춰 외부위원을 위촉을 준비해야 했습니다. 지침에 따라 임시직 채용의 평가위원은 채용을 요청했던 해당 실·센터장급 1명과 팀장급 1명으로 이루어진 두 명의 내부위원 그리고 한 명의 외부위원을 위촉하여 총 3명의 평가위원으로 구성했어야 했습니다. 그렇기에 우선으로 해당 실·센터와 팀장님께 가능한 일정을 먼저 확인하여 일주일 뒤 날짜로 면접 일정을 정했고, 이를 부원장님께 보고 드린 후 외부위원을 위촉하였습니다. 이후 평가위원분들과 면접 대상자분들에게도 모두 안내하며 준비를 마쳤습니다. 그러나 문제는 면접 전날, 퇴근 한 시간 전에 생겼습니다. 센터장님께서 면접 전날 대외활동이 생겨 면접 시간에 도착하지 못할 것 같다고 하셨습니다. 저는 곧바로 </a:t>
            </a:r>
            <a:r>
              <a:rPr u="sng" b="1" sz="1200">
                <a:solidFill>
                  <a:srgbClr val="000000"/>
                </a:solidFill>
                <a:latin typeface="맑은 고딕"/>
              </a:rPr>
              <a:t>(1)다른 실·센터장님의 문의를 드렸으나 모두 선약이 있어 참석이 어려울 것 같다는 답변을 받았습니다.</a:t>
            </a:r>
            <a:r>
              <a:rPr sz="1200">
                <a:solidFill>
                  <a:srgbClr val="000000"/>
                </a:solidFill>
                <a:latin typeface="맑은 고딕"/>
              </a:rPr>
              <a:t> 바로 선배님들께 자문했으나, 과거에 유사한 사례가 없었습니다. 고민 끝에 </a:t>
            </a:r>
            <a:r>
              <a:rPr u="sng" b="1" sz="1200">
                <a:solidFill>
                  <a:srgbClr val="000000"/>
                </a:solidFill>
                <a:latin typeface="맑은 고딕"/>
              </a:rPr>
              <a:t>(2)화상 면접 진행 가능 여부를 떠올렸고, 지침을 찾아 화상으로 면접진행 가능하다는 확신을 했습니다.</a:t>
            </a:r>
            <a:r>
              <a:rPr sz="1200">
                <a:solidFill>
                  <a:srgbClr val="000000"/>
                </a:solidFill>
                <a:latin typeface="맑은 고딕"/>
              </a:rPr>
              <a:t> 즉시 예약했던 회의실을 취소하고 평가위원분과 면접 대상자분들이 함께 화면을 볼 수 있는 회의실로 변경하여 기관 내 회의실 업무를 담당하는 사회복무요원분들에게 요청 후 새롭게 세팅하였습니다. 또한, 동시에 채용 프로그램을 외부에서도 접속할 수 있도록 새롭게 세팅하고 면접 당일 마지막으로 화상 연결과 채용 프로그램 모두 확인하여 문제없이 면접 채용을 완료할 수 </a:t>
            </a:r>
            <a:r>
              <a:rPr u="sng" b="1" sz="1200">
                <a:solidFill>
                  <a:srgbClr val="000000"/>
                </a:solidFill>
                <a:latin typeface="맑은 고딕"/>
              </a:rPr>
              <a:t>(3)있었습니다. 불과 한 달 전에 진행했던 채용 중 일어난 사례로 이 경험은 긴급한 상황에서 유연한 사고와 실행력을 발휘해 문제를 해결하였으며, 이후 유사한 상황에 활용할 수</a:t>
            </a:r>
            <a:r>
              <a:rPr sz="1200">
                <a:solidFill>
                  <a:srgbClr val="000000"/>
                </a:solidFill>
                <a:latin typeface="맑은 고딕"/>
              </a:rPr>
              <a:t> 있는 선례를 남겼습니다. 당시 갑작스러운 야근에도 긴급한 상황의 대처방안 중 하나의 선례를 남길 수 있음에 뿌듯하였으며, 이를 통해 문제 해결 능력과 책임감을 한층 더 키울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당시 급박한 상황에서 여러 이해 관계자들을 설득해야 했습니다. 지원자가 기대하던 반응이 아닌 꾸준한 반대에 부딪혔다면, 다른 방안을 모색할 수 있었을까요?</a:t>
            </a:r>
            <a:br/>
            <a:r>
              <a:t>(2) 예상치 못한 상황에서 화상 면접을 통해 문제를 해결한 경험이 있습니다. 만약 당시 화상 연결에도 문제가 발생했다면, 어떤 다른 대안을 생각해볼 수 있었을까요?</a:t>
            </a:r>
            <a:br/>
            <a:r>
              <a:t>(3) 유사한 긴급 상황에서 유연한 사고로 문제들을 해결한 경험이 활발한 대처로 이어졌습니다. 이후 이러한 선례를 조직 내 다른 부서들과 공유하여 조직의 문제 해결 체계를 발전시키기 위한 구체적인 계획이 있으신가요?</a:t>
            </a:r>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4N-01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어려운 업무를 맡지 않으려는 팀원들을 설득하여 프로젝트를 완수한 경험이 있습니다.빅데이터를 활용한 예측 모델 개발이라는 주제로 프로젝트를 수행하던 당시, 몇몇 팀원들은 관련 지식이 부족하고 흥미가 생기지 않는다는 이유로 어려운 업무를 맡지 않으려 하였습니다. 다른 팀원들은 이에 동의하지 않았고, 모든 팀원이 균등하게 프로젝트 업무를 수행할 필요가 있다 주장하였습니다. 이로 인해, 팀원 간의 불화가 발생하였고 중간발표를 얼마 앞두지 않은 시점이었음에도 팀원들이 프로젝트 회의에 참여하지 않거나 담당한 업무를 수행하지 않는 등의 문제가 발생하였습니다. 팀원 간 소통의 부재가 원인이라고 생각하였습니다. 좋은 프로젝트 결과를 내기 위한 방법에만 초점을 맞추고, 어떤 과정으로 수행할지에 대해서는 고려하지 않았기 때문입니다. 이로 인해, 한 팀원이 특정 업무를 전부 담당하는 문제점이 있었습니다. 먼저, </a:t>
            </a:r>
            <a:r>
              <a:rPr u="sng" b="1" sz="1200">
                <a:solidFill>
                  <a:srgbClr val="000000"/>
                </a:solidFill>
                <a:latin typeface="맑은 고딕"/>
              </a:rPr>
              <a:t>(1)팀원들의 의견을 취합하여 타협점을 찾기 위해 노력하였습니다. 이를 통해, 공평성의 측면에서는 모두가 균등하게 수행할 필요가 있지만 개인의 능력 또한 고려할 필요가 있다고 판단하였습니다.</a:t>
            </a:r>
            <a:r>
              <a:rPr sz="1200">
                <a:solidFill>
                  <a:srgbClr val="000000"/>
                </a:solidFill>
                <a:latin typeface="맑은 고딕"/>
              </a:rPr>
              <a:t> 이에, 주제에 대해 어려움을 느끼는 팀원들에게 상대적으로 낮은 강도의 업무를 부여하되 어려운 업무를 담당하는 팀원들을 보조할 것을 제안하였습니다.</a:t>
            </a:r>
            <a:r>
              <a:rPr u="sng" b="1" sz="1200">
                <a:solidFill>
                  <a:srgbClr val="000000"/>
                </a:solidFill>
                <a:latin typeface="맑은 고딕"/>
              </a:rPr>
              <a:t>(2) 또한, 프로젝트 로드맵을 작성하고 진행 단계 별로 세분화하였습니다. (3)로드맵을 통해서, 팀원들이 담당한 업무를 체크하고 프로젝트에 기여한 정도를 알 수 있었기에 균등하게 업무가 분배될 것이라 판단하였습니다.</a:t>
            </a:r>
            <a:r>
              <a:rPr sz="1200">
                <a:solidFill>
                  <a:srgbClr val="000000"/>
                </a:solidFill>
                <a:latin typeface="맑은 고딕"/>
              </a:rPr>
              <a:t> 이를 바탕으로, 팀원들을 설득하였고 역할 분담을 포함한 프로젝트의 진행이 이루어질 수 있었습니다.그 결과, 이전과 다르게 팀원들 간에 업무에 대한 의견과 피드백이 이루어졌고 프로젝트에 적극적으로 참여하는 변화를 이끌어 냈습니다. 또한, 주제에 대해 어려움을 느꼈던 팀원들은 학습할 기회를 얻을 수 있어 고맙다 하였고 저는 팀원 평가에서 가장 높은 점수를 받을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내 갈등 상황에서 여러 팀원의 의견을 조율했습니다. 만약 특정 팀원이 계속 반대 의견을 고수했다면 어떻게 설득하셨을까요?</a:t>
            </a:r>
            <a:br/>
            <a:r>
              <a:t>(2) 빅데이터 예측 모델 프로젝트에서 팀원의 학습 기회 창출이라는 부가적인 성과를 이루셨습니다. 향후 프로젝트에서도 유사한 학습 기회를 제공하기 위해 어떤 환경을 조성하고 싶으십니까?</a:t>
            </a:r>
            <a:br/>
            <a:r>
              <a:t>(3) 프로젝트 로드맵을 활용하여 팀원들의 공평한 업무 분배를 이루셨습니다. 이 과정에서 가장 큰 장애물은 무엇이었고, 어떻게 해결했습니까?</a:t>
            </a:r>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4N-02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IT 기술을 활용하여 경마 산업의 디지털 혁신을 선도하고 싶습니다.</a:t>
            </a:r>
            <a:r>
              <a:rPr sz="1200">
                <a:solidFill>
                  <a:srgbClr val="000000"/>
                </a:solidFill>
                <a:latin typeface="맑은 고딕"/>
              </a:rPr>
              <a:t> 특히, 데이터를 이용하여 한국마사회의 시스템을 더욱 발전시키고 싶습니다. 한국마사회의 근간은 말 산업에 있는 만큼 말 건강 데이터 분석을 통해 말 산업 육성을 지원하거나, 경마 데이터와 AI 기술을 결합하여 대화형 서비스를 제공하고 싶습니다. 데이터 분석에 있어서 저는 여러 경험을 보유하고 있습니다. SQLD와 DAsP, 빅데이터분석기사 등 데이터 구조와 데이터 분석에 관한 자격증을 보유하고 있고, 데이터베이스부터 데이터 마이닝, 빅데이터 분석 방법론 등 데이터와 관련된 다양한 학교 수업을 수강하며 기초 이론을 탄탄하게 쌓았습니다. 여러 프로젝트를 수행하기도 하였는데, </a:t>
            </a:r>
            <a:r>
              <a:rPr u="sng" b="1" sz="1200">
                <a:solidFill>
                  <a:srgbClr val="000000"/>
                </a:solidFill>
                <a:latin typeface="맑은 고딕"/>
              </a:rPr>
              <a:t>(2)산학협력프로젝트를 약 10개월 간 수행하며 웹 페이지와 회사 DB를 연동하여 데이터를 입출력하는 프로젝트를 수행하였고</a:t>
            </a:r>
            <a:r>
              <a:rPr sz="1200">
                <a:solidFill>
                  <a:srgbClr val="000000"/>
                </a:solidFill>
                <a:latin typeface="맑은 고딕"/>
              </a:rPr>
              <a:t>, 통합 일정관리 앱 프로젝트에서 백엔드를 맡아 데이터 구조 설계부터 Express.js 기반의 REST API 구현을 맡은 경험도 있습니다. 또한 소음공학 SI 기업에서 약 3개월 간 인턴쉽을 수행하며 회사 API의 데이터 구조 최적화와 MQTT 프로토콜의 기능개발을 수행하기도 힜습니다. 이러한 경험과 직무역량을 활용하여 데이터를 분석하고, 최적의 데이터 구조를 정규화/비정규화 하여 시스템에 적용하고 발전시키는 업무를 맡고 싶습니다.현재 가장 각광받는 신기술인 AI에 관하여도 여러 경험을 쌓았습니다. 앞서 말씀드린 데이터 분석 역량에 더하여, </a:t>
            </a:r>
            <a:r>
              <a:rPr u="sng" b="1" sz="1200">
                <a:solidFill>
                  <a:srgbClr val="000000"/>
                </a:solidFill>
                <a:latin typeface="맑은 고딕"/>
              </a:rPr>
              <a:t>(3)인공지능과 심층신경망 구조, 실습 수업 등을 다양하게 수강하여 AI 기술을 이론적으로 이해하고</a:t>
            </a:r>
            <a:r>
              <a:rPr sz="1200">
                <a:solidFill>
                  <a:srgbClr val="000000"/>
                </a:solidFill>
                <a:latin typeface="맑은 고딕"/>
              </a:rPr>
              <a:t>, 체득하는 기간을 가졌습니다. 이후 OOO대학교 대화형 챗봇 개발 프로젝트를 진행하며 질의형, 평문, 혼합형 등으로 가공한 학사규정 데이터를 바탕으로 kogpt2 모델을 파인튜닝하여 개선된 결과를 얻을 수 있었습니다. 한국마사회에 입사하여 기성세대와 MZ세대를 아우르는 인기 산업으로 말 산업이 각광받도록 제가 보유한 역량을 펼쳐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경마 산업의 디지털 혁신을 선도하기 위해 IT 기술을 활용하려는 계획에 있어, 예상치 못한 기술적 장애물이 발생하면 어떻게 해결할 계획입니까?</a:t>
            </a:r>
            <a:br/>
            <a:r>
              <a:t>(2) 산학협력 프로젝트에서 데이터를 입출력하는 프로젝트를 수행하며 가장 크게 배운 점은 무엇이며 이를 더 발전시켜서 한국마사회에서 어떻게 기여할 수 있다고 생각합니까?</a:t>
            </a:r>
            <a:br/>
            <a:r>
              <a:t>(3) 인공지능과 심층신경망 구조에 대한 수업을 통해 얻은 이론적 지식이 실제 프로젝트에 어떤 구체적인 형태로 적용되었으며, 이를 통해 얻은 가장 가치 있는 교훈은 무엇입니까?</a:t>
            </a:r>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4N-02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대학교 3학년 때 수학학원 정규강사로 근무하면서 학부모님과의 소통에서 어려움을 겪은 경험이 있습니다. 당시 저는 중간 반의 담임을 맡고 있었고, 신규 등록하신 학부모님께서 자녀를 가장 높은 반으로 이동해 달라고 강하게 요청하셨습니다. 두 반 모두의 수업을 진행하고 있던 저는 해당 요청을 정중하게 거절했습니다. 학원 규정상 반 이동은 매월 말 시행하는 월말평가를 통해서만 이루어지기 때문에 이를 말씀드리고 거절하였습니다. 하지만 이를 들은 학부모님께서는 일일평가에서의 좋은 성적을 근거로 반 상승을 여전히 요구하셨습니다. 당시 학생이 일일평가에서 좋은 성적을 받고 있었으나, 이러한 꼼꼼함과 더불어 난이도 높은 문제들의 해결을 어려워하는 모습을 보였습니다. 이를 근거로 학부모님께 설명드렸으나, 더 수준 높은 수업을 받기를 원하신다며 반 이동을 또다시 요청하셨습니다. </a:t>
            </a:r>
            <a:r>
              <a:rPr u="sng" b="1" sz="1200">
                <a:solidFill>
                  <a:srgbClr val="000000"/>
                </a:solidFill>
                <a:latin typeface="맑은 고딕"/>
              </a:rPr>
              <a:t>(1)문제를 해결하기 위해 저는 우선 소통 방식을 공감과 이해로 바꾸어, 학부모님의 요청 배경과 우려 사항을 자세히 경청하고</a:t>
            </a:r>
            <a:r>
              <a:rPr sz="1200">
                <a:solidFill>
                  <a:srgbClr val="000000"/>
                </a:solidFill>
                <a:latin typeface="맑은 고딕"/>
              </a:rPr>
              <a:t>, 학부모님의 입장을 이해하고 공감하였습니다. 또한 공감만으로는 문제를 해결할 수 없기에, 현실적인 문제 해결 방안을 고민해 보았습니다. </a:t>
            </a:r>
            <a:r>
              <a:rPr u="sng" b="1" sz="1200">
                <a:solidFill>
                  <a:srgbClr val="000000"/>
                </a:solidFill>
                <a:latin typeface="맑은 고딕"/>
              </a:rPr>
              <a:t>(2)학원에서 사용하던 커스텀 문제은행 시스템을 이용하여 해당 학생에게 맞춤형으로 상위 반에 준하는 수준의 추가 심화 숙제와 피드백을 제공하겠다고 제안드렸습니다.</a:t>
            </a:r>
            <a:r>
              <a:rPr sz="1200">
                <a:solidFill>
                  <a:srgbClr val="000000"/>
                </a:solidFill>
                <a:latin typeface="맑은 고딕"/>
              </a:rPr>
              <a:t> 물론 다른 학생들과의 형평성을 고려하여, 추가 숙제를 원하는 학생들에게도 동일한 숙제와 피드백을 제공하였습니다. 그 결과 대부분의 학생들이 실력 상승을 보여, 여러 학생들이 반 상승에 성공하였으며 기말고사에서 훌륭한 성적을 거두었습니다.감정적인 문제는 공감과 이해가 해결방안이 될 수 있겠으나, 대부분의 문제들은 해결방안을 필요로 하는 것 같습니다. </a:t>
            </a:r>
            <a:r>
              <a:rPr u="sng" b="1" sz="1200">
                <a:solidFill>
                  <a:srgbClr val="000000"/>
                </a:solidFill>
                <a:latin typeface="맑은 고딕"/>
              </a:rPr>
              <a:t>(3)원칙과 융통성 사이에서, 조금 더 부지런하게 움직인다면 원칙을 거스르지 않고도 융통성을 챙길 수 있는 방안이 분명히 존재할 것이라 믿습니다.</a:t>
            </a:r>
            <a:r>
              <a:rPr sz="1200">
                <a:solidFill>
                  <a:srgbClr val="000000"/>
                </a:solidFill>
                <a:latin typeface="맑은 고딕"/>
              </a:rPr>
              <a:t> 입사 후에도 역지사지와 협력적인 커뮤니케이션을 바탕으로 원활히 소통하고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학부모님과 소통에서 어려움을 겪었을 때 평소의 소통 방식과 달리 공감과 이해로 접근하려 하신 이유는 무엇이며, 이러한 변화가 다른 미래 상황에서도 유효할 것이라고 생각합니까?</a:t>
            </a:r>
            <a:br/>
            <a:r>
              <a:t>(2) 커스텀 문제은행 시스템을 활용하여 학생 맞춤형 교육을 제안하셨습니다. 추가적인 자원이 없어도 이와 유사한 문제 해결 방법이 가능했던 이유는 무엇이라고 생각합니까?</a:t>
            </a:r>
            <a:br/>
            <a:r>
              <a:t>(3) 원칙과 융통성 사이에서 균형을 찾는 문제가 발생할 때마다 어떤 판단 기준을 가장 중요시합니까?</a:t>
            </a:r>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4N-03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경마 시스템 개발 업무를 수행하며 더비온 애플리케이션에 사용자 데이터를 기반으로 개인화된 추천 기능을 구현하는 것이 저의 목표입니다. 이를 통해 고객이 자신의 이용 패턴에 맞는 맞춤형 정보를 제공받을 수 있도록 하여 더 직관적이고 편리한 경마 경험을 제공하고자 합니다.이를 실현하기 위해 아래와 같은 경험을 쌓아왔습니다.첫째, 국책은행 디지털금융부 인턴 업무를 수행하며 당행 애플리케이션의 고객 데이터를 분석하는 과정에서 푸시 알림이 단순 입출금 안내에 그쳐 고객들이 원하는 금융 상품 및 프로모션 정보를 습득하기 어렵다는 점을 파악했습니다. </a:t>
            </a:r>
            <a:r>
              <a:rPr u="sng" b="1" sz="1200">
                <a:solidFill>
                  <a:srgbClr val="000000"/>
                </a:solidFill>
                <a:latin typeface="맑은 고딕"/>
              </a:rPr>
              <a:t>(1)이에 알림 수신 후 반응률 등 다양한 고객 데이터를 분석하여 맞춤형 푸시 알림 시스템을 제안했던 경험이 있습니다.</a:t>
            </a:r>
            <a:r>
              <a:rPr sz="1200">
                <a:solidFill>
                  <a:srgbClr val="000000"/>
                </a:solidFill>
                <a:latin typeface="맑은 고딕"/>
              </a:rPr>
              <a:t> 이 경험을 바탕으로 한국마사회 고객 데이터를 분석하여 경주 정보, 베팅 트렌드 등 이용자 관심도 기반의 개인 맞춤형 추천 기능을 구현하고 싶습니다.둘째, </a:t>
            </a:r>
            <a:r>
              <a:rPr u="sng" b="1" sz="1200">
                <a:solidFill>
                  <a:srgbClr val="000000"/>
                </a:solidFill>
                <a:latin typeface="맑은 고딕"/>
              </a:rPr>
              <a:t>(2)OO은행 해커톤에 참가하여 스마트 콘트랙트를 활용한 포인트 거래 플랫폼을 개발하는 과정에서</a:t>
            </a:r>
            <a:r>
              <a:rPr sz="1200">
                <a:solidFill>
                  <a:srgbClr val="000000"/>
                </a:solidFill>
                <a:latin typeface="맑은 고딕"/>
              </a:rPr>
              <a:t> 백엔드와 연계된 프론트엔드 개발 및 DB 관련 기능 개발을 담당했던 경험이 있습니다. 사용자 인터페이스와 데이터 흐름을 고려하며 서비스 프로토타입을 구현한 경험을 통해 더비온 애플리케이션에서 개인화된 추천 정보를 효과적으로 제공하는 사용자 인터페이스 설계 및 시스템 개발에 기여할 수 있을 것입니다.셋째, LLM 연구개발 과정에서 데이터 생성 및 전처리 과정의 효율성을 개선하기 위해 </a:t>
            </a:r>
            <a:r>
              <a:rPr u="sng" b="1" sz="1200">
                <a:solidFill>
                  <a:srgbClr val="000000"/>
                </a:solidFill>
                <a:latin typeface="맑은 고딕"/>
              </a:rPr>
              <a:t>(3)Airflow를 활용하여 자동화된 ETL 파이프라인을 구축함으로써 작업 시간과 인력을 약 50% 절감한 경험이 있습니다.</a:t>
            </a:r>
            <a:r>
              <a:rPr sz="1200">
                <a:solidFill>
                  <a:srgbClr val="000000"/>
                </a:solidFill>
                <a:latin typeface="맑은 고딕"/>
              </a:rPr>
              <a:t> 이를 통해 고객의 베팅 패턴, 선호 기수, 마필 정보 등을 실시간으로 수집, 전처리, 적재하는 데이터 파이프라인을 구축하여 개인 맞춤형 추천 기능을 구현하는데 활용하고 싶습니다.이러한 경험과 직무역량을 바탕으로 한국마사회의 더비온 애플리케이션에 사용자 데이터를 기반으로 한 개인화된 추천 기능을 도입하여 고객 만족도를 높이는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맞춤형 푸시 알림 시스템을 제안했던 경험에서, 만약 제안이 초기에는 받아들여지지 않았다면 어떻게 설득하고 발전시켰을 것이라고 생각합니까?</a:t>
            </a:r>
            <a:br/>
            <a:r>
              <a:t>(2) 스마트 콘트랙트를 활용한 프로젝트에서 기술적인 문제 외에 팀의 윤리적인 문제나 우려사항이 제기되었다면 어떻게 다루었을 것입니까?</a:t>
            </a:r>
            <a:br/>
            <a:r>
              <a:t>(3) ETL 파이프라인을 구축하여 작업 시간을 절감한 경험을 바탕으로, 이를 더욱 혁신적으로 개선할 아이디어가 있습니까?</a:t>
            </a:r>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4N-03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해커톤에 참가하여 경영, 디자인 등 다양한 전공의 학생들과 함께 스마트 콘트랙트를 활용한 개인 간 포인트 거래 중개 플랫폼을 개발했던 경험이 있습니다. 서로 다른 전공의 팀원들과 함께 프로젝트를 진행하며 각자의 업무 수행 방식과 우선순위에서 차이가 발생해 일정 조율이 어려워졌고 비대면 환경 하에 즉각적인 소통이 이루어지지 못해 각 파트별 진행 상황이나 요구사항 공유에 어려움을 겪게 되었습니다. 그 결과 중요한 의사결정 과정에서 갈등이 발생했고 팀 분위기가 악화되어 개발 일정이 지연되는 문제가 생겼습니다.</a:t>
            </a:r>
            <a:r>
              <a:rPr u="sng" b="1" sz="1200">
                <a:solidFill>
                  <a:srgbClr val="000000"/>
                </a:solidFill>
                <a:latin typeface="맑은 고딕"/>
              </a:rPr>
              <a:t>(1)갈등을 원만히 해결하기 위해 팀원들과 논의한 결과 비대면 환경에서의 소통 문제가 갈등이 발생하게 된 주요 원인이라</a:t>
            </a:r>
            <a:r>
              <a:rPr sz="1200">
                <a:solidFill>
                  <a:srgbClr val="000000"/>
                </a:solidFill>
                <a:latin typeface="맑은 고딕"/>
              </a:rPr>
              <a:t>는 것을 파악할 수 있었습니다. </a:t>
            </a:r>
            <a:r>
              <a:rPr u="sng" b="1" sz="1200">
                <a:solidFill>
                  <a:srgbClr val="000000"/>
                </a:solidFill>
                <a:latin typeface="맑은 고딕"/>
              </a:rPr>
              <a:t>(2)이에 저는 협업 도구인 Jira를 도입함으로써 각자의 역할과 일정을 공유하는 동시에 스프린트 단위로 작업을 나누어</a:t>
            </a:r>
            <a:r>
              <a:rPr sz="1200">
                <a:solidFill>
                  <a:srgbClr val="000000"/>
                </a:solidFill>
                <a:latin typeface="맑은 고딕"/>
              </a:rPr>
              <a:t> 팀원들이 서로의 진행 상황을 쉽게 파악하고 우선순위를 조율할 수 있도록 제안했습니다.이를 통해 처음에는 각자의 업무 수행 방식과 관점 차이로 어려움이 있었던 팀원들이 서로의 작업 순서 및 예상 일정을 직관적으로 확인하게 되어 원활하게 일정을 재조정할 수 있었습니다. 이를 토대로 서로의 입장을 존중하며 적극적으로 소통한 결과 팀원들이 다시 의욕적으로 프로젝트에 임했고, 원활한 협업을 통해 개발을 성공적으로 마무리한 결과 우수상을 수상할 수 있었습니다.이 경험을 통해 </a:t>
            </a:r>
            <a:r>
              <a:rPr u="sng" b="1" sz="1200">
                <a:solidFill>
                  <a:srgbClr val="000000"/>
                </a:solidFill>
                <a:latin typeface="맑은 고딕"/>
              </a:rPr>
              <a:t>(3)팀 내 소통 체계와 업무 가시성의 중요성과 다양성이 존재하는 환경에서 서로의 차이를 존중하고 원활한 소통을 통해</a:t>
            </a:r>
            <a:r>
              <a:rPr sz="1200">
                <a:solidFill>
                  <a:srgbClr val="000000"/>
                </a:solidFill>
                <a:latin typeface="맑은 고딕"/>
              </a:rPr>
              <a:t> 공동의 목표를 달성하는 것이 핵심임을 배울 수 있었습니다. 이를 바탕으로 한국마사회에서 다양한 분야의 구성원들과 원활한 소통을 통해 협업하며 공동의 목표를 효과적으로 달성하는데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내 갈등을 해결하기 위한 논의 과정에서 만약 팀원이 제안한 해결책이 추가적인 문제를 야기했다면 어떻게 대응했을 것인지 설명해 주세요.</a:t>
            </a:r>
            <a:br/>
            <a:r>
              <a:t>(2) Jira를 도입하여 소통 문제를 해결한 이후, 팀원 간의 소통 방식을 더욱 발전시키기 위해 추가적으로 해볼 수 있는 방법은 무엇이 있을까요?</a:t>
            </a:r>
            <a:br/>
            <a:r>
              <a:t>(3) 다양성이 존재하는 환경에서 다른 문화적 배경을 가진 팀원들과 협업할 때, 지원자는 어떤 방식으로 그들이 최상의 성과를 낼 수 있도록 도울 것인지 설명해 주시겠습니까?</a:t>
            </a:r>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4N-04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(1)입사 후 한국마사회의 핵심 시스템인 ERP, 경마 시스템, 발매 서버 및 발매 채널의 안정성을 강화하고, 장애 대응 체계를 더욱 효율적으로 개선하는 것을 목표로 하고 있습니다.</a:t>
            </a:r>
            <a:r>
              <a:rPr sz="1200">
                <a:solidFill>
                  <a:srgbClr val="000000"/>
                </a:solidFill>
                <a:latin typeface="맑은 고딕"/>
              </a:rPr>
              <a:t> 이를 위해 IT 시스템 자동화와 데이터 성능 최적화라는 두 축을 중심으로 업무에 임하겠습니다.[자동화 시스템 구축을 통한 장애 대응 개선]ERP 및 발매 서버는 실시간 데이터 처리가 필수인 만큼 장애 발생 시 신속한 대응이 중요합니다. 저는 현장실습 프로젝트에서 Open API를 활용하여 에러 발생 시 원인과 요청 정보를 실시간으로 사내 메신저로 전송하는 자동 알림 시스템을 구축한 경험이 있습니다. 도입 초기에는 프레임워크 내장 클래스가 예외를 선 처리하여 일부 에러가 누락되는 문제가 발생했으나, 전역 예외 처리 클래스에 추가 로직을 적용해 보완하였고, 최종적으로 커스텀 예외 클래스를 제작하여 모든 에러를 일관되게 관리할 수 있도록 개선하였습니다. 그 결과 장애 대응 속도가 향상되어 고객 응대 시간이 30분 이상 단축되는 성과를 얻었습니다. 한국마사회에서도 이러한 자동화 솔루션을 도입하여 ERP 및 발매 서버의 운영 안정성과 유지보수 효율성을 높이겠습니다.[데이터 처리 성능 최적화를 통한 시스템 안정성 강화]</a:t>
            </a:r>
            <a:r>
              <a:rPr u="sng" b="1" sz="1200">
                <a:solidFill>
                  <a:srgbClr val="000000"/>
                </a:solidFill>
                <a:latin typeface="맑은 고딕"/>
              </a:rPr>
              <a:t>(2)ERP 및 경마 시스템은 방대한 데이터를 실시간으로 처리해야 하므로 성능 최적화가 핵심 과제입니다.</a:t>
            </a:r>
            <a:r>
              <a:rPr sz="1200">
                <a:solidFill>
                  <a:srgbClr val="000000"/>
                </a:solidFill>
                <a:latin typeface="맑은 고딕"/>
              </a:rPr>
              <a:t> </a:t>
            </a:r>
            <a:r>
              <a:rPr u="sng" b="1" sz="1200">
                <a:solidFill>
                  <a:srgbClr val="000000"/>
                </a:solidFill>
                <a:latin typeface="맑은 고딕"/>
              </a:rPr>
              <a:t>(3)저는 ‘썸네일’ 프로젝트에서 Redis 캐싱을 도입해 자주 조회되는 데이터를 메모리에 저장함으로써 실시간 데이터 처리의 응답 속도를 획기적으로 개선한 경험이 있습니다. 초기에는 메모리 사용량 증가라는 도전 과제가 있었지만, 조건부 캐싱 기법을 도입하여 자주 조회되는 데이터만 선별적으로 캐싱함으로써 TPS를 6.5배, 응답 시간을 8.2배 단축하는 성과를 달성했습니다.</a:t>
            </a:r>
            <a:r>
              <a:rPr sz="1200">
                <a:solidFill>
                  <a:srgbClr val="000000"/>
                </a:solidFill>
                <a:latin typeface="맑은 고딕"/>
              </a:rPr>
              <a:t> 한국마사회에서는 대용량 데이터를 효과적으로 관리하고자, 캐싱과 더불어 SAP HANA DB 및 RDBMS 최적화 기법을 활용하여 전반적인 데이터 처리 성능을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한국마사회에 ERP 및 발매 서버의 운영 안정성을 높이기 위해 자동화 솔루션을 도입하려고 할 때, 예상치 못한 기술적 문제가 발생하였을 경우 어떻게 대처할 계획입니까?</a:t>
            </a:r>
            <a:br/>
            <a:r>
              <a:t>(2) ERP 및 경마 시스템의 성능 최적화를 위해 캐싱 기법 외에 지원자가 고려하고 있는 다른 데이터 처리 최적화 방법이 있는지 궁금합니다.</a:t>
            </a:r>
            <a:br/>
            <a:r>
              <a:t>(3) 지원자가 이전에 '썸네일' 프로젝트에서 메모리 사용량 문제를 해결한 경험을 바탕으로, 유사한 문제를 한국마사회에서 맞닥뜨렸을 때 어떤 추가적인 접근 방식을 고려하겠습니까?</a:t>
            </a:r>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4N-04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(1)해커톤에서 ‘매일 행복 기록 서비스’ 팀의 서버 리드 개발자로 참여했을 때, 팀원 간 협업 방식 차이로 어려움을 겪었습니다. 팀원들은 협업 경험이 부족했고 개발 방식과 코드 스타일에서 의견 차이가 커 진행이 지연되었습니다.</a:t>
            </a:r>
            <a:r>
              <a:rPr sz="1200">
                <a:solidFill>
                  <a:srgbClr val="000000"/>
                </a:solidFill>
                <a:latin typeface="맑은 고딕"/>
              </a:rPr>
              <a:t> 또한, 각자의 관심사와 목표가 달라 역할 분배가 원활하지 않았습니다. 프로젝트를 성공적으로 완수하기 위해서는 원활한 소통과 협력이 필요하다고 판단하였고, 이를 해결하기 위해 적극적으로 나섰습니다. 먼저 팀원들과 개별적으로 대화를 나누며 관심 분야와 강점을 파악한 후 적합한 역할을 부여하는 방식으로 협업을 최적화했습니다. 문서화 작업에 관심 있는 팀원에게 API 문서, ERD 다이어그램 정리를 맡기고, 특정 기술을 적용해 보고 싶어 하는 팀원에게 해당 기능 개발을 담당하도록 조정했습니다. 이러한 맞춤형 역할 배분을 통해 팀원들의 동기 부여를 높였고 프로젝트 전체의 작업 효율성이 향상되었습니다. 하지만 프로젝트 중반, 한 서버 팀원이 맡은 기능을 기한 내 구현하지 못하면서 일정이 지연되었고, 다른 팀원들의 불만이 커졌습니다. 원인을 파악해 보니 해당 팀원은 기술적 어려움을 겪고 있었으나 이를 공유하는 데 부담을 느끼고 있었습니다. </a:t>
            </a:r>
            <a:r>
              <a:rPr u="sng" b="1" sz="1200">
                <a:solidFill>
                  <a:srgbClr val="000000"/>
                </a:solidFill>
                <a:latin typeface="맑은 고딕"/>
              </a:rPr>
              <a:t>(2)저는 이를 해결하기 위해 두 가지 접근 방식을 시도했습니다. 먼저, 공식 회의 외에도 주 3회 이상 1:1 소통을 진행하며 어려운 점을 편하게 공유할 수 있도록 도왔습니다.</a:t>
            </a:r>
            <a:r>
              <a:rPr sz="1200">
                <a:solidFill>
                  <a:srgbClr val="000000"/>
                </a:solidFill>
                <a:latin typeface="맑은 고딕"/>
              </a:rPr>
              <a:t> 또한, 코드 리뷰를 통해 기술적 피드백을 주고받으며 문제 해결을 함께 도모했습니다. </a:t>
            </a:r>
            <a:r>
              <a:rPr u="sng" b="1" sz="1200">
                <a:solidFill>
                  <a:srgbClr val="000000"/>
                </a:solidFill>
                <a:latin typeface="맑은 고딕"/>
              </a:rPr>
              <a:t>(3)이와 함께 협업 문화를 개선하기 위해 매주 KPT 회고를 진행하며 협업 과정에서 부족했던 점을 공유하고 개선 방향을 논의했습니다.</a:t>
            </a:r>
            <a:r>
              <a:rPr sz="1200">
                <a:solidFill>
                  <a:srgbClr val="000000"/>
                </a:solidFill>
                <a:latin typeface="맑은 고딕"/>
              </a:rPr>
              <a:t> 초반에는 피드백 과정에서 의견 충돌이 발생하기도 했지만, 서로의 성향을 이해하고 배려하며 긍정적인 피드백 문화를 정착시켰습니다. 그 결과, 개발 속도와 코드 품질이 크게 향상되었으며, 해커톤에서 14팀 중 최우수상을 수상했습니다. 이를 통해 원활한 소통과 협업이 팀 성과를 극대화하는 데 필수적임을 깊이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해커톤 프로젝트에서 지원자가 팀원 간의 협업 방식을 조율함에 있어, 역할 분배 외에 중요한 요소로 작용했던 지원자의 노하우나 스킬이 있었는지 궁금합니다.</a:t>
            </a:r>
            <a:br/>
            <a:r>
              <a:t>(2) 기한 내 일을 마치지 못한 팀원에게 1:1 소통 외에 지원자가 취할 수 있었던 다른 대안적인 방법이 있었다면 무엇이었을까요?</a:t>
            </a:r>
            <a:br/>
            <a:r>
              <a:t>(3) KPT 회고를 통해 협업 과정에서 부족했던 점을 개선한다고 했는데, 회고 후 변화한 팀의 구체적인 작업 방식이나 문화 변화가 어떤 것이 있었는지 설명해 주실 수 있습니까?</a:t>
            </a:r>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4N-05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“꼼꼼하고 탄탄하게 기초를 쌓아온 엔지니어로서, 한국마사회의 IT 시스템 발전에 기여하겠습니다”한국마사회의 시스템 개발자로서, 경마 시스템 및 ERP, 마권 발매 시스템의 안정성을 강화함과 더불어 시스템 성능 최적화에 힘쓰겠습니다. 또한, 경마 데이터의 효율적인 처리가 가능한 IT 환경을 구축하여 사용자 경험을 개선하고자 합니다.한솔PNS에서 인프라 운영 인턴 업무를 수행하면서, 시스템을 24시간 문제 없이, 항시 정상적으로 동작할 수 있도록 운영하기 위해 힘썼습니다. 유동적인 데이터 양과 엑세스 수를 적절하게 조절하고, </a:t>
            </a:r>
            <a:r>
              <a:rPr u="sng" b="1" sz="1200">
                <a:solidFill>
                  <a:srgbClr val="000000"/>
                </a:solidFill>
                <a:latin typeface="맑은 고딕"/>
              </a:rPr>
              <a:t>(1)급격한 엑세스 증가 발생 및 데이터베이스 장애에 빠르게 대응한 경험이 있습니다.</a:t>
            </a:r>
            <a:r>
              <a:rPr sz="1200">
                <a:solidFill>
                  <a:srgbClr val="000000"/>
                </a:solidFill>
                <a:latin typeface="맑은 고딕"/>
              </a:rPr>
              <a:t> 또한, 전공 팀 프로젝트 및 외부 교육 기관을 통하여 데이터베이스 설계 및 세션 모니터링 경험, 클라우드 활용 경험 등과 같은 기반을 닦았습니다.</a:t>
            </a:r>
            <a:r>
              <a:rPr u="sng" b="1" sz="1200">
                <a:solidFill>
                  <a:srgbClr val="000000"/>
                </a:solidFill>
                <a:latin typeface="맑은 고딕"/>
              </a:rPr>
              <a:t>(2)AWS EC2 환경에서의 Oracle 실습 및 Zabbix에서의 DB 모니터링, 장애 보고서 작성 등을 통해</a:t>
            </a:r>
            <a:r>
              <a:rPr sz="1200">
                <a:solidFill>
                  <a:srgbClr val="000000"/>
                </a:solidFill>
                <a:latin typeface="맑은 고딕"/>
              </a:rPr>
              <a:t> 다양한 데이터가 전송 및 수정되는 과정을 담당함과 동시에 그러한 데이터들을 클라우드 상에서 어떻게 운용할 수 있을지 배울 수 있었습니다. 이를 바탕으로 </a:t>
            </a:r>
            <a:r>
              <a:rPr u="sng" b="1" sz="1200">
                <a:solidFill>
                  <a:srgbClr val="000000"/>
                </a:solidFill>
                <a:latin typeface="맑은 고딕"/>
              </a:rPr>
              <a:t>(3)SQL 개발자 자격증을 취득하여, 주어진 상황과 조건에 맞는 쿼리문을 작성하고 직접 프로그램으로 구현해보는 경험을</a:t>
            </a:r>
            <a:r>
              <a:rPr sz="1200">
                <a:solidFill>
                  <a:srgbClr val="000000"/>
                </a:solidFill>
                <a:latin typeface="맑은 고딕"/>
              </a:rPr>
              <a:t> 쌓아 이후에 진행한 여러 팀 프로젝트 활동에서도 데이터를 정확하고 안전하게 보존하고, 알맞게 이용할 수 있었습니다.이러한 경험을 바탕으로, 입사 후 ERP 및 발매 시스템 유지보수 업무에서 데이터 분석 역량을 활용해 시스템 성능 개선 방향을 적극적으로 제안하고, 꾸준한 UI/UX 개선으로 더비온 앱의 사용자 편의성을 높이겠습니다. 항상 더 나은 가치, 더 좋은 경험을 추구하며 한국마사회의 IT 경쟁력에 보탬이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한솔PNS에서 급격한 엑세스 증가와 데이터베이스 장애 대응 경험이 있었는데, 만약 동시다발적으로 많은 장애가 발생할 경우 어떻게 우선순위를 정하여 문제를 해결하겠습니까?</a:t>
            </a:r>
            <a:br/>
            <a:r>
              <a:t>(2) AWS EC2 환경에서 Oracle을 실습한 경험이 있다고 하셨습니다. 클라우드 환경에서 가장 큰 도전 과제는 무엇이었으며, 이를 어떻게 극복했습니까?</a:t>
            </a:r>
            <a:br/>
            <a:r>
              <a:t>(3) SQL 개발자 자격증을 취득하셨다고 하셨습니다. 이 자격증을 준비하면서 쉽게 예상하지 못했던 어려움이 있었나요? 그렇다면, 이를 어떻게 극복하셨습니까?</a:t>
            </a:r>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4N-05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"포용과 유연함을 바탕으로, 팀을 성장으로 이끄는 커뮤니케이터"저는 긍정적인 성격과 원활한 소통 능력을 바탕으로 팀 프로젝트에서 팀원들의 든든한 지원자가 되어 왔습니다. 팀원 간 의견 차이가 발생했을 때 유연하게 중재하며 분위기를 조율하거나, 개발 역량 강화를 위해 라이브 세션을 진행하여 코드 개선 방향을 제시하는 등 팀워크를 강화하는 데 기여해 </a:t>
            </a:r>
            <a:r>
              <a:rPr u="sng" b="1" sz="1200">
                <a:solidFill>
                  <a:srgbClr val="000000"/>
                </a:solidFill>
                <a:latin typeface="맑은 고딕"/>
              </a:rPr>
              <a:t>(1)왔습니다.졸업 프로젝트 초기에 타 파트 개발 팀원들 간 심한 갈등이 발생한 일이 있었습니다. 서로의 역량 차이로 인해 의견 충돌이 심화되었고, 감정적인 언쟁으로까지 번지면서 예정되어 있던 코드 리뷰 및 세션 일정이</a:t>
            </a:r>
            <a:r>
              <a:rPr sz="1200">
                <a:solidFill>
                  <a:srgbClr val="000000"/>
                </a:solidFill>
                <a:latin typeface="맑은 고딕"/>
              </a:rPr>
              <a:t> 무산될 위기에 놓였습니다. 상황이 악화되면서, 싸운 두 팀원 중 한 명은 급기야 팀에서 탈퇴하겠다는 의사를 밝혔고, 다른 팀원은 작업을 진행할 의욕을 상실하며 팀 전체의 작업 상황이 매우 침체되었습니다.프로젝트를 성공적으로 마무리하려면 모든 팀원들의 협력이 필수적이었지만, 서로 소통하려는 분위기가 자연스럽게 조성되지 않아 프로젝트 진행에 큰 차질이 빚어질 상황에 이르렀습니다. 따라서 저는 팀 내 에너지를 회복시키고 갈등을 해결하기 위한 커뮤니케이션 방법을 적극적으로 모색했습니다.우선, </a:t>
            </a:r>
            <a:r>
              <a:rPr u="sng" b="1" sz="1200">
                <a:solidFill>
                  <a:srgbClr val="000000"/>
                </a:solidFill>
                <a:latin typeface="맑은 고딕"/>
              </a:rPr>
              <a:t>(2)양측의 의견을 경청하며 서로의 입장을 이해하는 시간을 가졌습니다. 이후, 팀원 간의 기술 역량을 객관적으로 논의하고 프로젝트 타임라인을</a:t>
            </a:r>
            <a:r>
              <a:rPr sz="1200">
                <a:solidFill>
                  <a:srgbClr val="000000"/>
                </a:solidFill>
                <a:latin typeface="맑은 고딕"/>
              </a:rPr>
              <a:t> 재구성하면서 역할을 새롭게 분배하였습니다. 또한, 개발 일정 수행에 어려움을 느낀 팀원을 위해 별도의 라이브 세션을 마련하여 코드 리뷰를 진행하고, 심화 개념을 함께 복습하는 시간을 가졌습니다.</a:t>
            </a:r>
            <a:r>
              <a:rPr u="sng" b="1" sz="1200">
                <a:solidFill>
                  <a:srgbClr val="000000"/>
                </a:solidFill>
                <a:latin typeface="맑은 고딕"/>
              </a:rPr>
              <a:t>(3)이러한 노력이 쌓이면서 두 팀원 간의 마찰이 점차 해소되었고, 다시 프로젝트에 집중할 수 있는 분위기가 조성되었습니다. 그 결과, 팀원들 모두 힘을 합쳐 더욱 유기적으로 협력하며</a:t>
            </a:r>
            <a:r>
              <a:rPr sz="1200">
                <a:solidFill>
                  <a:srgbClr val="000000"/>
                </a:solidFill>
                <a:latin typeface="맑은 고딕"/>
              </a:rPr>
              <a:t> 프로젝트를 원활하게 진행할 수 있었고, 무사히 배포까지 완료하여 학기 말에는 팀워크와 결과물을 인정받아 장려상을 수상하는 성과도 거둘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졸업 프로젝트 초기에 팀 간 갈등이 발생했을 때, 팀원 중 한 명은 탈퇴를 고민했습니다. 지원자는 이러한 심각한 갈등이 반복되지 않도록 어떤 예방 조치를 취할 계획이 있었습니까?</a:t>
            </a:r>
            <a:br/>
            <a:r>
              <a:t>(2) 팀원 간 기술 역량을 객관적으로 논의하고, 역할을 재분배했다는 점에서, 지원자는 효율적이고 공정한 역할 분배를 위해 어떤 방식이나 도구를 사용하였습니까?</a:t>
            </a:r>
            <a:br/>
            <a:r>
              <a:t>(3) 이러한 커뮤니케이션 방법을 통해 갈등을 해결한 경험이 있습니다. 그 과정에서 새롭게 얻은 통찰이나 발전시킨 커뮤니케이션 기술이 있다면 무엇인지 말씀해 주세요.</a:t>
            </a:r>
          </a:p>
        </p:txBody>
      </p:sp>
    </p:spTree>
  </p:cSld>
  <p:clrMapOvr>
    <a:masterClrMapping/>
  </p:clrMapOvr>
</p:sld>
</file>

<file path=ppt/slides/slide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4N-06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[AI 심판 고도화]</a:t>
            </a:r>
            <a:r>
              <a:rPr u="sng" b="1" sz="1200">
                <a:solidFill>
                  <a:srgbClr val="000000"/>
                </a:solidFill>
                <a:latin typeface="맑은 고딕"/>
              </a:rPr>
              <a:t>(1)한국마사회는 최근 세계 최초로 AI 심의 기능을 도입하면서 최근 디지털 기반 행적혁신 평가에서 우수 등급을 받았습니다.</a:t>
            </a:r>
            <a:r>
              <a:rPr sz="1200">
                <a:solidFill>
                  <a:srgbClr val="000000"/>
                </a:solidFill>
                <a:latin typeface="맑은 고딕"/>
              </a:rPr>
              <a:t> 지난 수년 간 데이터셋을 준비해가며 꾸준히 개발을 지속한 성과입니다. 여기서 단순히 채찍질 횟수에 따른 규정 위반 탐지를 하는 것을 넘어 고도화된 AI 발전에 기여를 하고 싶습니다. 채찍을 천천히 드는 등 평소와 다른 기수의 손과 다리의 움직임 패턴을 분석해 부정행위를 적발하고, 주행패턴 데이터를 활용해 부적절해 보이는 주행패턴을 감지할 수 있을 것입니다. 또한 더 나아가 </a:t>
            </a:r>
            <a:r>
              <a:rPr u="sng" b="1" sz="1200">
                <a:solidFill>
                  <a:srgbClr val="000000"/>
                </a:solidFill>
                <a:latin typeface="맑은 고딕"/>
              </a:rPr>
              <a:t>(2)기존 데이터와 함께 말의 상태에 대한 조교사의 의견을 종합하여 초행자들도 같이 어렵지 않게 즐길 수 있도록 경기 승률 예측 모델을 만들어 제공하고 싶습니다.</a:t>
            </a:r>
            <a:r>
              <a:rPr sz="1200">
                <a:solidFill>
                  <a:srgbClr val="000000"/>
                </a:solidFill>
                <a:latin typeface="맑은 고딕"/>
              </a:rPr>
              <a:t> </a:t>
            </a:r>
            <a:r>
              <a:rPr u="sng" b="1" sz="1200">
                <a:solidFill>
                  <a:srgbClr val="000000"/>
                </a:solidFill>
                <a:latin typeface="맑은 고딕"/>
              </a:rPr>
              <a:t>(3)지난 KDT 빅데이터 핀테크 과정에서 CNN, ViT 모델을 통해 한국, 중국, 일본인의 얼굴 분류 모델을 만든 경험과 국가법령사무총조사 프로젝트의 경험에서 자연어처리 모델의 데이터 사전을 제작한 경험을 통해 이에 기여하고자 합니다.</a:t>
            </a:r>
            <a:r>
              <a:rPr sz="1200">
                <a:solidFill>
                  <a:srgbClr val="000000"/>
                </a:solidFill>
                <a:latin typeface="맑은 고딕"/>
              </a:rPr>
              <a:t>[웹기반 서비스 고도화]현재 한국마사회 사이트는 리뉴얼 된 홈페이지와 구형 홈페이지, 그리고 각종 ui가 다른 서브도메인으로 된 페이지들로 구성되어 있습니다. 이를 일원화하여 주고객인 중장년 고객들에게는 보다 가시성 좋은 정보 제공과, 젊은 세대에게는 통일되고 편리한 UX 경험을 제공하여 경마 신규 고객을 확보함과 동시에 말산업 자체의 관심을 제고시키고자 합니다. 저는 최근 외주 프로젝트를 통해 디자이너와 협업하여 병원 홈페이지 리뉴얼 프로젝트를 진행한 경험이 있습니다. 이 경험을 통해 AI 뿐만 아니라 모든 디지털 서비스의 기반인 웹 서비스 부문에 대한 접근성을 높이고자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AI 심의 기능을 고도화하려는 목표를 가진 것으로 보입니다. 이 과정에서 예상외의 기술적 한계나 윤리적 문제가 발생할 경우, 이를 어떻게 해결할 계획인지 궁금합니다.</a:t>
            </a:r>
            <a:br/>
            <a:r>
              <a:t>(2) 지원자는 경기 승률 예측 모델을 제안했습니다. 이 모델을 개발할 때 가장 우선적으로 고려해야 할 요소가 무엇이라고 생각하는지, 그리고 왜 그렇게 생각하는지 상세히 설명해 주세요.</a:t>
            </a:r>
            <a:br/>
            <a:r>
              <a:t>(3) ViT 모델을 통해 얼굴 분류 모델을 만든 경험을 언급하셨습니다. 이 경험을 통해 얻은 가장 큰 교훈이나 인사이트는 무엇이며, 이를 한국마사회의 AI 발전에 어떻게 적용할 수 있을지 설명해 주세요.</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1AB-03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끊임없이 새로운 것을 경험하고 배움으로써 마사회에서 근무하며 말 산업의 발전과 지역사회 공헌 등에 기여할 수 있기를 희망하고 있습니다. 여행을 다니면서 말이 관광에 이용되는 경우를 본 경험이 있습니다. 먼저, 제주도에서 승마 체험을 한 경험이 있습니다. 도움을 주시는 분이 말의 고삐를 잡은 채로 옆에서 걷고, 저는 안장 위에 앉아, 원형 마장을 한 번 돌아 본 것이 전부였지만, 몇 년이 지난 지금까지 기억에 남는 경험입니다. 또한 뉴욕의 센트럴파크에서 마차들이 관광객들을 태우고 지나가는 것을 본 경험이 있습니다. </a:t>
            </a:r>
            <a:r>
              <a:rPr u="sng" b="1" sz="1200">
                <a:solidFill>
                  <a:srgbClr val="000000"/>
                </a:solidFill>
                <a:latin typeface="맑은 고딕"/>
              </a:rPr>
              <a:t>(1)이러한 말을 이용한 관광 상품이 서울의 경복궁, 여주의 왕릉, 경주의 첨성대 등 자연과 역사가 어우러진 다양한 공간에서 활성화될 수 있을 것이라고 생각합니다.</a:t>
            </a:r>
            <a:r>
              <a:rPr sz="1200">
                <a:solidFill>
                  <a:srgbClr val="000000"/>
                </a:solidFill>
                <a:latin typeface="맑은 고딕"/>
              </a:rPr>
              <a:t> 승마 체험, 마차 등의 말을 이용한 관광 상품을 개발하여, 한국의 관광 문화를 더욱 풍요롭게 함과 동시에 말 산업의 확대를 도모할 수 있을 것입니다.학습 봉사, 유기견 센터 봉사, 도배 봉사 등 다양한 봉사활동을 한 경험이 있습니다. 이러한 경험을 바탕으로 지역사회 공헌을 위한 여러 사업을 구상하고 기획할 수 있을 것입니다. </a:t>
            </a:r>
            <a:r>
              <a:rPr u="sng" b="1" sz="1200">
                <a:solidFill>
                  <a:srgbClr val="000000"/>
                </a:solidFill>
                <a:latin typeface="맑은 고딕"/>
              </a:rPr>
              <a:t>(2)여러 봉사를 하면서 더 나은 봉사 서비스를 제공하기 위해 보완되었으면 하는 점들을 알게 되었습니다.</a:t>
            </a:r>
            <a:r>
              <a:rPr sz="1200">
                <a:solidFill>
                  <a:srgbClr val="000000"/>
                </a:solidFill>
                <a:latin typeface="맑은 고딕"/>
              </a:rPr>
              <a:t> 이러한 경험에서 알게 된 점들을 바탕으로 사회공헌 사업이 더욱 실효성 있게 실현되도록 구상 및 기획할 수 있을 것입니다. </a:t>
            </a:r>
            <a:r>
              <a:rPr u="sng" b="1" sz="1200">
                <a:solidFill>
                  <a:srgbClr val="000000"/>
                </a:solidFill>
                <a:latin typeface="맑은 고딕"/>
              </a:rPr>
              <a:t>(3)새로운 것을 경험하는 것을 좋아하기에 위의 다양한 경험을 할 수 있었습니다.</a:t>
            </a:r>
            <a:r>
              <a:rPr sz="1200">
                <a:solidFill>
                  <a:srgbClr val="000000"/>
                </a:solidFill>
                <a:latin typeface="맑은 고딕"/>
              </a:rPr>
              <a:t> 이러한 특성을 살려 앞으로도 꾸준히 다양한 경험을 하며, 많은 것을 보고 배움으로써 말 산업과 지역사회 공헌을 위한 다양한 사업을 구상하여 종국적으로 마사회와 지역사회의 발전에 기여할 수 있게 되기를 희망합니다.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말을 이용한 관광 상품이 지역 경제에 어떤 긍정적인 영향을 끼칠 수 있다고 생각하시나요? 또한 반대로 어떤 도전 과제들이 있을지 설명해 주세요.</a:t>
            </a:r>
            <a:br/>
            <a:r>
              <a:t>(2) 지원자는 다양한 봉사활동에서 개선점들을 발견했다고 하셨습니다. 이러한 개선점을 어떻게 사회공헌 사업에 적용할 계획인가요?</a:t>
            </a:r>
            <a:br/>
            <a:r>
              <a:t>(3) 새로운 것을 경험하는 것을 좋아해서 다양한 활동을 했다고 하셨는데, 혹시 새로운 것을 시도하다가 실패했던 경험이 있다면 어떻게 대처하셨는지 공유해 주세요.</a:t>
            </a:r>
          </a:p>
        </p:txBody>
      </p:sp>
    </p:spTree>
  </p:cSld>
  <p:clrMapOvr>
    <a:masterClrMapping/>
  </p:clrMapOvr>
</p:sld>
</file>

<file path=ppt/slides/slide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4N-06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병원 홈페이지 리뉴얼 프로젝트 작업은 비슷한 수준의 팀원들과 함께하고, 팀원들이 원하는 목표로 진행할 수 있던 기존 팀 프로젝트와는 다르게 보수를 받고 실제 고객의 요구사항을 반영하는 형태였습니다. 목표는 자바스크립트 등의 현대적인 효과와 모바인 친화적인 UI/UX로 개편하는 것이었습니다.</a:t>
            </a:r>
            <a:r>
              <a:rPr u="sng" b="1" sz="1200">
                <a:solidFill>
                  <a:srgbClr val="000000"/>
                </a:solidFill>
                <a:latin typeface="맑은 고딕"/>
              </a:rPr>
              <a:t>(1)프로젝트 초반, 병원 홈페이지를 담당하는 기획 팀과 이를 실제 진행하는 개발 팀과의 소통 방식 차이로 어려움이 있었습니다.</a:t>
            </a:r>
            <a:r>
              <a:rPr sz="1200">
                <a:solidFill>
                  <a:srgbClr val="000000"/>
                </a:solidFill>
                <a:latin typeface="맑은 고딕"/>
              </a:rPr>
              <a:t> 병원 측은 웹 개발에 대한 기술적인 이해가 부족하여 개발 팀에게 주어야하는 정보나 리소스가 무엇인 지 구체적으로 전달하지 못했습니다. 반면 개발 팀은 의도를 정확히 이해하지 않은 채로 일정에 맞추기 위해 우선 기능 위주의 개발을 진행했습니다. 그 결과 초기 설계된 웹사이트가 병원이 원하는 방향과 달랐고, 수정 요청이 많아졌고 결국 기획 전체를 처음부터 다시 하는 사건이 있었습니다.</a:t>
            </a:r>
            <a:r>
              <a:rPr u="sng" b="1" sz="1200">
                <a:solidFill>
                  <a:srgbClr val="000000"/>
                </a:solidFill>
                <a:latin typeface="맑은 고딕"/>
              </a:rPr>
              <a:t>(2)이 문제를 반복하지 않기 다시 기획을 할 때 위해 병원 측과 개발 팀 간의 요구사항을 적어 각각 전달했습니다. 개발 팀은 필요한 px수치를 미리 전달하고, 기획 팀은 PPT형태로 포토샵 등을 활용한 목업 형태를 전달했습니다.</a:t>
            </a:r>
            <a:r>
              <a:rPr sz="1200">
                <a:solidFill>
                  <a:srgbClr val="000000"/>
                </a:solidFill>
                <a:latin typeface="맑은 고딕"/>
              </a:rPr>
              <a:t> 세부적인 내용은 기존의 카카오톡 단체 채팅방을 활용하던 것을 일목요연하게 진행사항을 볼 수 있는 노션을 통해 공유했으며, 이를 확인하기 위해 매주 목요일 정기적인 미팅을 가졌고, 이로 해결되지 않은면 디스코드를 통한 긴급 회의를 진행하는 것으로 소통을 위한 프로세스를 갖춰나갔습니다.</a:t>
            </a:r>
            <a:r>
              <a:rPr u="sng" b="1" sz="1200">
                <a:solidFill>
                  <a:srgbClr val="000000"/>
                </a:solidFill>
                <a:latin typeface="맑은 고딕"/>
              </a:rPr>
              <a:t>(3)이 과정을 통해 병원 측은 개발 진행에 대한 사항을 비교적 빠르게 확인하면서 프로젝트 진행속도가 빨라졌고, 개발 팀은 불필요한 수정사항 반영을 거의 절반 가량 줄일 수 있었습니다.</a:t>
            </a:r>
            <a:r>
              <a:rPr sz="1200">
                <a:solidFill>
                  <a:srgbClr val="000000"/>
                </a:solidFill>
                <a:latin typeface="맑은 고딕"/>
              </a:rPr>
              <a:t> 이를 통해 시각적인 자료의 활용과 주기적인 소통의 중요성을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병원 홈페이지 프로젝트에서 기획 팀과 개발 팀 간의 소통 방식 차이로 어려움이 발생했다고 했습니다. 만약 당시 이 문제가 더 심각해졌다면, 지원자는 이를 어떻게 해결했을 것 같습니까?</a:t>
            </a:r>
            <a:br/>
            <a:r>
              <a:t>(2) 개발 팀에게 필요한 정보를 미리 전달하고 기획 팀에게 목업을 요청하는 프로세스를 제안하셨습니다. 이처럼 구체적인 해결 방안을 생각하게 된 이유나 배경은 무엇인지 설명해 주세요.</a:t>
            </a:r>
            <a:br/>
            <a:r>
              <a:t>(3) 프로젝트 진행 속도가 빨라졌고 수정사항이 줄였다는 결과를 만들어 냈습니다. 이 경험을 통해 추후 다른 프로젝트에서 더 효율적으로 작업하기 위해 추가적으로 고려할 사항은 무엇이라고 생각하나요?</a:t>
            </a:r>
          </a:p>
        </p:txBody>
      </p:sp>
    </p:spTree>
  </p:cSld>
  <p:clrMapOvr>
    <a:masterClrMapping/>
  </p:clrMapOvr>
</p:sld>
</file>

<file path=ppt/slides/slide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4OA-01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입사하여 IT 시스템 운영 및 기술 지원 전문가로서 성장하고 싶습니다. 제가 생각하는 훌륭한 시스템이란, 고객이 불편함 없이 이용할 수 있는 안정적인 시스템입니다. 이러한 시스템을 만들기 위해서는 다양한 시나리오에서 발생할 수 있는 문제를 사전에 예측하고 예방하는 능력, 그리고 신속한 장애 대응 능력이 필수적이라고 생각합니다.제가 마사회의 시스템 운영자가 된다면, </a:t>
            </a:r>
            <a:r>
              <a:rPr u="sng" b="1" sz="1200">
                <a:solidFill>
                  <a:srgbClr val="000000"/>
                </a:solidFill>
                <a:latin typeface="맑은 고딕"/>
              </a:rPr>
              <a:t>(1)보유한 시스템의 상태를 매일 매일 확인하고, 이상 징후를 사전에 파악하여 장애를 예방하겠습니다.</a:t>
            </a:r>
            <a:r>
              <a:rPr sz="1200">
                <a:solidFill>
                  <a:srgbClr val="000000"/>
                </a:solidFill>
                <a:latin typeface="맑은 고딕"/>
              </a:rPr>
              <a:t> 저는 </a:t>
            </a:r>
            <a:r>
              <a:rPr u="sng" b="1" sz="1200">
                <a:solidFill>
                  <a:srgbClr val="000000"/>
                </a:solidFill>
                <a:latin typeface="맑은 고딕"/>
              </a:rPr>
              <a:t>(2)도서 추천 시스템 개발을 하면서 기존의 시스템이 도서 상세 정보, 추천 도서 목록을 하나의 API를 사용하여 비효율적으로 느린 점을 발견하였습니다.</a:t>
            </a:r>
            <a:r>
              <a:rPr sz="1200">
                <a:solidFill>
                  <a:srgbClr val="000000"/>
                </a:solidFill>
                <a:latin typeface="맑은 고딕"/>
              </a:rPr>
              <a:t> 저는 이를 나누는 것에 대해 회사에 제안을 하였고, 감사하게도 제 의견을 수용하여 나누는 쪽으로 시스템을 개선하게 되었습니다. 도서 상세 정보와 추천 도서 목록을 각각 독립적인 API로 분리하여 요청과 처리 시간을 단축시켰습니다. 이 변화로 사용자들이 더 빠르게 도서 정보를 확인할 수 있었고, 서버의 부담도 줄어들었습니다. 이 경험을 통해 시스템 성능을 지속적으로 모니터링하며, 문제가 발생하기 전에 예방하는 것이 중요하다는 교훈을 얻었습니다.시스템 운영 중에 발생할 수 있는 고객 민원에 대해 신속하게 대응하는 것도 시스템 운영자의 기본자세라고 생각합니다. 저는 도서관 자료검색 개발업체에서 개발자로 일하면서 AS 담당자로서 일한 경력이 있습니다. 저희의 주 고객사는 공공 도서관이었습니다. </a:t>
            </a:r>
            <a:r>
              <a:rPr u="sng" b="1" sz="1200">
                <a:solidFill>
                  <a:srgbClr val="000000"/>
                </a:solidFill>
                <a:latin typeface="맑은 고딕"/>
              </a:rPr>
              <a:t>(3)고객사로부터 AS 요청이 오면 제가 제일 먼저 그 요청에 대해 파악한 다음, 간략한 장애 보고서에 스크린샷을 포함하여 각 담당자에게 전달하였고, 진행 상황과 예상 해결 시간을 고객사에 공유하는 방식으로 대응했습니다.</a:t>
            </a:r>
            <a:r>
              <a:rPr sz="1200">
                <a:solidFill>
                  <a:srgbClr val="000000"/>
                </a:solidFill>
                <a:latin typeface="맑은 고딕"/>
              </a:rPr>
              <a:t> 앞으로도 이러한 경험을 바탕으로, 시스템 장애나 고객 민원에 더욱 신속하고 효율적으로 대응할 수 있는 운영자로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시스템의 이상 징후를 사전에 파악하는 방법과 관련된 새로운 기술이나 접근법을 도입해야 할 필요를 느낀 적이 있나요? 그렇다면, 어떤 측면에서 기존 방식보다 개선될 것이라 생각하십니까?</a:t>
            </a:r>
            <a:br/>
            <a:r>
              <a:t>(2) 도서 추천 시스템에서 API를 분리한 경험을 통해 다른 업계에서도 어떤 기술적 개선을 적용할 수 있을지 상상하여 보셨습니까? 그렇다면, 어떤 상황에 적용할 수 있을까요?</a:t>
            </a:r>
            <a:br/>
            <a:r>
              <a:t>(3) 고객사의 민원에 신속히 대응하는 과정에서 지원자의 판단을 어렵게 만들었던 요소가 있나요? 만약 있었다면, 어떻게 그 상황을 해결했습니까?</a:t>
            </a:r>
          </a:p>
        </p:txBody>
      </p:sp>
    </p:spTree>
  </p:cSld>
  <p:clrMapOvr>
    <a:masterClrMapping/>
  </p:clrMapOvr>
</p:sld>
</file>

<file path=ppt/slides/slide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4OA-01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도서관 자료검색 솔루션 회사에서 일하면서, 고객사로부터 도서 추천 키오스크를 커스터마이징 해달라는 요구와 관련하여 어려움을 겪었던 일이 있습니다.제가 담당자로서 담당하고 있었던 ㅇㅇ어린이도서관으로부터 키오스크를 어린이 도서 위주로 추천해 주고, 어린이에게 맞게 전반적으로 UI를 바꿔 달라는 요구사항을 받았습니다. 그러나 당시 제가 소속되었던 회사에서는 단일한 솔루션만을 제공하고 있었고, </a:t>
            </a:r>
            <a:r>
              <a:rPr u="sng" b="1" sz="1200">
                <a:solidFill>
                  <a:srgbClr val="000000"/>
                </a:solidFill>
                <a:latin typeface="맑은 고딕"/>
              </a:rPr>
              <a:t>(1)키오스크의 화면을 하나의 도서관만을 위해 제작한 적이 없었습니다. 커스터마이징을 하려면 추가 개발이 필요한 상황이었고, 회사에서는 인력이 부족하여 지금껏 커스터마이징을 하지 않았았습니다.</a:t>
            </a:r>
            <a:r>
              <a:rPr sz="1200">
                <a:solidFill>
                  <a:srgbClr val="000000"/>
                </a:solidFill>
                <a:latin typeface="맑은 고딕"/>
              </a:rPr>
              <a:t> 저는 회사의 이러한 상황을 한편으로 이해하고 있었지만, 고객사의 요구도 너무 부당하다고 생각되지도 않았습니다. 어린이 도서관에 어른에게 맞춘 UI를 사용할 수 없는 것이 당연하다고 이해가 되었습니다. 그래서 저는 우선 도서관 측에 저희 회사의 현재 상황을 설명드리면서 우선 양해를 부탁드렸습니다.저는 회사에 부담을 주지 않으면서 제가 담당자로서 도서관의 요구사항 중에서 할 수 있는 부분에 대해서 생각해봤습니다. 그래서 제가 생각한 것은 어린이 추천 도서 목록 보여주는 기능과 어린이를 위한 버튼 추가와 같은 것은 제가 조금만 시간을 들이면 할 수 있을 것 같았습니다. 그래서 저는 모든 요구사항을 다 들어줄 수는 없었지만 </a:t>
            </a:r>
            <a:r>
              <a:rPr u="sng" b="1" sz="1200">
                <a:solidFill>
                  <a:srgbClr val="000000"/>
                </a:solidFill>
                <a:latin typeface="맑은 고딕"/>
              </a:rPr>
              <a:t>(2)어린이 추천 도서 목록 보여주기 기능과 어린이를 위한 버튼 추가 등 몇 가지 제가 할 수 있는 부분에 대해서 커스터마이징 작업을 하였습니다.</a:t>
            </a:r>
            <a:r>
              <a:rPr sz="1200">
                <a:solidFill>
                  <a:srgbClr val="000000"/>
                </a:solidFill>
                <a:latin typeface="맑은 고딕"/>
              </a:rPr>
              <a:t> 제가 모든 요구사항을 해결하지도 못했고, 제가 할 수 있는 선에서 몇 가지 부분만 수정한 것임에도 불구하고 의외로 도서관으로부터 긍정적인 반응을 얻을 수 있었습니다.</a:t>
            </a:r>
            <a:r>
              <a:rPr u="sng" b="1" sz="1200">
                <a:solidFill>
                  <a:srgbClr val="000000"/>
                </a:solidFill>
                <a:latin typeface="맑은 고딕"/>
              </a:rPr>
              <a:t>(3)저는 이러한 경험을 통해 여러 이해관계자의 상황을 최대한 이해하려고 먼저 노력을 해야 한다는 것을 배웠습니다.</a:t>
            </a:r>
            <a:r>
              <a:rPr sz="1200">
                <a:solidFill>
                  <a:srgbClr val="000000"/>
                </a:solidFill>
                <a:latin typeface="맑은 고딕"/>
              </a:rPr>
              <a:t> 또한 어려운 상황을 해결하기 위해 제가 할 수 있는 부분에서 최대한의 노력을 하며, 이를 바탕으로 합의점을 도출해야겠다는 생각하게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어린이 도서관 키오스크 UI 개선 작업에서, 만약 지원자가 제안한 것 이상의 더 큰 요구사항이 있었다면 어떤 방안으로 회사를 설득하고자 했을까요?</a:t>
            </a:r>
            <a:br/>
            <a:r>
              <a:t>(2) 지원자는 다양한 요구사항을 빠르게 파악하고 대응하기 위해 어떤 기준을 우선적으로 사용하시나요? 그 기준이 변해야 한다면 어떤 상황에서 어떻게 변해야 한다고 생각하십니까?</a:t>
            </a:r>
            <a:br/>
            <a:r>
              <a:t>(3) 여러 이해관계자의 상황을 이해하려는 과정에서 지원자는 새로운 관점을 얻게 되었습니까? 그 관점이 이후의 업무에서 어떻게 적용될 수 있을까요?</a:t>
            </a:r>
          </a:p>
        </p:txBody>
      </p:sp>
    </p:spTree>
  </p:cSld>
  <p:clrMapOvr>
    <a:masterClrMapping/>
  </p:clrMapOvr>
</p:sld>
</file>

<file path=ppt/slides/slide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4OA-02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우리 한국마사회에서 발매 전산, 발매지원 및 통합좌석 시스템의 안정성과 효율성을 향상해 고객 만족도를 높이는 데 기여하고자 합니다.</a:t>
            </a:r>
            <a:r>
              <a:rPr sz="1200">
                <a:solidFill>
                  <a:srgbClr val="000000"/>
                </a:solidFill>
                <a:latin typeface="맑은 고딕"/>
              </a:rPr>
              <a:t> 이런 목표 달성을 위해 다음과 같은 경험과 직무역량을 적극 활용하겠습니다.[복지 관련 공공기관 전산직 15개월 근무]○ 전자결재 및 기록관리 시스템 운영- 주요 업무 : 개발 요청 처리, 장애 분석 및 처리, 요청 자료 제공, 오류/기능 문의 응대- 습득 역량 : JSP, Java, Spring, Oracle DB 활용 역량 습득, WEB/WAS 로그 분석 및 이해 역량 습득○ 웹메일 시스템 운영- 주요 업무 : 스팸 필터 관리, OTP 앱 관리, 스토리지 관리, 오류/기능 문의 응대- 습득 역량 : TCP/IP, SSL/TLS, HTTP/HTTPS, SMTP, IMAP/POP3 등의 프로토콜에 대한 이해, 네트워크 보안에 대한 이해[IT 시스템 관리 역량]○ 관련 자격 : 정보처리기사, SQLD, 리눅스마스터2급○ 관련 교육 : C언어, 데이터베이스 등 컴퓨터공학 관련 전공 총 72학점 이수○ 관련 프로젝트 경험- </a:t>
            </a:r>
            <a:r>
              <a:rPr u="sng" b="1" sz="1200">
                <a:solidFill>
                  <a:srgbClr val="000000"/>
                </a:solidFill>
                <a:latin typeface="맑은 고딕"/>
              </a:rPr>
              <a:t>(2)화상회의 웹 애플리케이션 팀 프로젝트 : 3인 팀 프로젝트에서 백엔드 담당, Spring, MySQL, Docker, AWS EC2 등 활용</a:t>
            </a:r>
            <a:r>
              <a:rPr sz="1200">
                <a:solidFill>
                  <a:srgbClr val="000000"/>
                </a:solidFill>
                <a:latin typeface="맑은 고딕"/>
              </a:rPr>
              <a:t>- 식당 리뷰 웹 서비스 팀 프로젝트 : 2인 팀 프로젝트에서 백엔드 담당, PHP, MySQL 활용- CentOS Linux 서버 개인 프로젝트 : SSH, FTP, NFS, DHCP 등 운용, iptables 명령어를 익히고 보안 환경 구축이렇게 쌓아온 저의 경험과 역량에 안주하지 않고 저의 전문성을 키우고 열정을 다해 마권 발매 전산시스템의 안정성을 높이겠습니다. </a:t>
            </a:r>
            <a:r>
              <a:rPr u="sng" b="1" sz="1200">
                <a:solidFill>
                  <a:srgbClr val="000000"/>
                </a:solidFill>
                <a:latin typeface="맑은 고딕"/>
              </a:rPr>
              <a:t>(3)특히, 시스템 HW/SW 장애 발생 시, 신속한 원인 분석과 대응으로 장애 시간을 최소화하여 고객의 신뢰를 지켜 나가겠습니다.</a:t>
            </a:r>
            <a:r>
              <a:rPr sz="1200">
                <a:solidFill>
                  <a:srgbClr val="000000"/>
                </a:solidFill>
                <a:latin typeface="맑은 고딕"/>
              </a:rPr>
              <a:t> 이를 통해 우리 한국마사회가 말산업을 통해 국가 경제와 국민의 여가선용에 기여하고 국민 행복을 증진하는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복지 관련 공공기관과 한국마사회의 IT 시스템 운영 환경이 어떻게 다를 것이라고 예상하며, 그에 따른 대비 방법은 무엇입니까?</a:t>
            </a:r>
            <a:br/>
            <a:r>
              <a:t>(2) 화상회의 웹 애플리케이션 팀 프로젝트에서 백엔드 담당자로서 수행한 업무 중 가장 큰 도전 과제는 무엇이었으며, 동일한 조건에서 지금 한다면 어떤 접근 방식을 취할 것 같습니까?</a:t>
            </a:r>
            <a:br/>
            <a:r>
              <a:t>(3) 고객의 신뢰를 지키기 위해 시스템 장애 발생 시 신속하게 대응한다고 하셨습니다. 만약 회사 내부 자원만으로 해결이 어려운 경우, 외부와의 협업을 어떻게 추진하시겠습니까?</a:t>
            </a:r>
          </a:p>
        </p:txBody>
      </p:sp>
    </p:spTree>
  </p:cSld>
  <p:clrMapOvr>
    <a:masterClrMapping/>
  </p:clrMapOvr>
</p:sld>
</file>

<file path=ppt/slides/slide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4OA-02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[일방적인 업무처리에 화가 나기도 했지만]입사 후 처음 참여하게 된 경영정보 시스템 고도화 사업은 팀원 모두가 투입된 가장 중요한 프로젝트였습니다. 저는 그 프로젝트에서 전자결재 및 기록관리 시스템을 고도화하는 업무를 담당했습니다. 그중 전자결재의 Oracle DBMS의 버전을 19c로 업그레이드하는 과업에서 심각한 소통 문제가 발생한 적이 있었습니다. 해당 업그레이드는 기존 쿼리들의 성능에 영향이 갈 수 있는 만큼 반드시 전자결재 업체와 고도화 사업 수행사의 소통과 협력이 필수적이었습니다. 하지만, 고도화 수행사는 프로젝트팀에 포함된 전자결재 담당 엔지니어와의 상의 없이 일방적으로 자기들끼리만 작업을 진행했습니다. 그리고 DBMS 업그레이드 작업을 불과 5~6일 앞두고 전자결재 쿼리 50여 개를 수정해야 한다고 통보했습니다. 이는 영향도 테스트와 소스 반영에 필요한 시간을 전혀 고려하지 않은 일방적인 통보였습니다.담당자로서 수행사의 일방적인 업무처리에 화가 나기도 했지만, 성공적인 작업을 위해서는 수행사와의 소통과 협력은 물론, 적극적인 대처가 필요하다고 생각했습니다. </a:t>
            </a:r>
            <a:r>
              <a:rPr u="sng" b="1" sz="1200">
                <a:solidFill>
                  <a:srgbClr val="000000"/>
                </a:solidFill>
                <a:latin typeface="맑은 고딕"/>
              </a:rPr>
              <a:t>(1)그래서 먼저 부장님께 상황을 요약, 정리해 빠르게 보고하고 저와 수행사 그리고 전자결재 업체, 3자 회의를 개최했습니다.</a:t>
            </a:r>
            <a:r>
              <a:rPr sz="1200">
                <a:solidFill>
                  <a:srgbClr val="000000"/>
                </a:solidFill>
                <a:latin typeface="맑은 고딕"/>
              </a:rPr>
              <a:t> 그리고 우선 일정을 2주 정도 연기하고, 적극적인 소통을 위해 매일 1회씩 회의를 개최하며 수행사와 전자결재 업체 간의 크고 작은 갈등을 하나씩 해결해 나갔습니다. 그렇게 적극적으로 소통한 덕분에 업그레이드 작업을 무사히 마칠 수 있었습니다. </a:t>
            </a:r>
            <a:r>
              <a:rPr u="sng" b="1" sz="1200">
                <a:solidFill>
                  <a:srgbClr val="000000"/>
                </a:solidFill>
                <a:latin typeface="맑은 고딕"/>
              </a:rPr>
              <a:t>(2)이 경험을 통해 프로젝트 성공에는 이해관계자 간 원활한 소통과 협력이 핵심임을 깨달았습니다.</a:t>
            </a:r>
            <a:r>
              <a:rPr sz="1200">
                <a:solidFill>
                  <a:srgbClr val="000000"/>
                </a:solidFill>
                <a:latin typeface="맑은 고딕"/>
              </a:rPr>
              <a:t> </a:t>
            </a:r>
            <a:r>
              <a:rPr u="sng" b="1" sz="1200">
                <a:solidFill>
                  <a:srgbClr val="000000"/>
                </a:solidFill>
                <a:latin typeface="맑은 고딕"/>
              </a:rPr>
              <a:t>(3)입사 후에도 이러한 경험을 바탕으로 발매 전산 시스템 운영 시 현업부서와 개발업체 간 소통 창구 역할을 수행하겠습니다.</a:t>
            </a:r>
            <a:r>
              <a:rPr sz="1200">
                <a:solidFill>
                  <a:srgbClr val="000000"/>
                </a:solidFill>
                <a:latin typeface="맑은 고딕"/>
              </a:rPr>
              <a:t> 특히 신상품 출시나 제도 변경 과정에서 선제적인 소통과 중재로 시스템 안정성을 확보하고, 위기 상황에서도 감정보다는 문제 해결에 집중하는 자세로 발매 전산 시스템의 품질 향상에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수행사와의 소통 문제를 해결하기 위해 3자 회의를 개최하셨습니다. 만약 이 방법이 통하지 않았다면, 다른 어떤 방법을 시도해볼 수 있었을까요?</a:t>
            </a:r>
            <a:br/>
            <a:r>
              <a:t>(2) 이해관계자 간 원활한 소통이 중요하다고 하셨는데, 만약 상대방이 협조를 거부하거나 미온적인 태도를 보일 경우, 어떻게 설득하시겠습니까?</a:t>
            </a:r>
            <a:br/>
            <a:r>
              <a:t>(3) 입사 후 발매 전산 시스템 운영 시 소통 창구 역할을 수행하겠다고 하셨는데, 지원자가 생각하는 가장 효과적인 소통 전략은 무엇입니까?</a:t>
            </a:r>
          </a:p>
        </p:txBody>
      </p:sp>
    </p:spTree>
  </p:cSld>
  <p:clrMapOvr>
    <a:masterClrMapping/>
  </p:clrMapOvr>
</p:sld>
</file>

<file path=ppt/slides/slide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4OA-03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[끊임없는 학습과 성장, 책임감을 바탕으로 한국마사회에 기여하겠습니다]최근 IT 기술이 빠르게 진보하고 있습니다. 그로 인해 급격하게 변화하고 있는 사회에서, 한국마사회가 지속해서 성장하기 위해서는 그런 기술을 적용할 수 있는 인적 자원이 무엇보다 중요하다고 생각합니다. 저는 다양한 테마의 지식, 기술들을 공부하면서 역량을 쌓아 왔습니다. 이를 통해 한국마사회의 </a:t>
            </a:r>
            <a:r>
              <a:rPr u="sng" b="1" sz="1200">
                <a:solidFill>
                  <a:srgbClr val="000000"/>
                </a:solidFill>
                <a:latin typeface="맑은 고딕"/>
              </a:rPr>
              <a:t>(1)지속적인 IT 발전에 기여하겠습니다.올해 들어서 가장 화젯거리인 IT 기술은 생성형 AI와 RAG라고 생각합니다. 저는 SW</a:t>
            </a:r>
            <a:r>
              <a:rPr sz="1200">
                <a:solidFill>
                  <a:srgbClr val="000000"/>
                </a:solidFill>
                <a:latin typeface="맑은 고딕"/>
              </a:rPr>
              <a:t> 교육 프로그램에서 해당 기술을 이용한 서비스를 개발했고, 우수상을 수상한 경험이 있습니다. 이 기술을 한국마사회에 적용한다고 생각해 보았을 때, 메인 페이지에 ChatGPT와 비슷한 ‘챗봇’을 배치해 놓을 수 있습니다. 경마에 입문하는 신규 고객들이 관련 정보를 얻기 위해 사이트에 접속했을 때, 여러 페이지를 이동하며 알아가던 이전과 다르게, ‘챗봇’을 통해 질문에 대한 답변을 바로바로 생성하여 제공한다면 해당 고객들에게 많은 편의성을 제공하여 지속적인 고객 유치로 이어질 수 있다고 생각합니다.시스템 운영 경험도 보유하고 있습니다. 가장 최근 진행한 웹 개발 프로젝트에서는 인프라 구축을 담당하며 AWS EC2 서버를 이용한 배포 및 운영을 수행했습니다. Docker를 활용해 개발 환경을 구성하고, </a:t>
            </a:r>
            <a:r>
              <a:rPr u="sng" b="1" sz="1200">
                <a:solidFill>
                  <a:srgbClr val="000000"/>
                </a:solidFill>
                <a:latin typeface="맑은 고딕"/>
              </a:rPr>
              <a:t>(2)Django를 기반으로 백엔드를 개발했으며, FastAPI를 활용한 API 구축을 통해 AI 데이터를 효율적으로 관리할 수 있도록 설계했습니다.</a:t>
            </a:r>
            <a:r>
              <a:rPr sz="1200">
                <a:solidFill>
                  <a:srgbClr val="000000"/>
                </a:solidFill>
                <a:latin typeface="맑은 고딕"/>
              </a:rPr>
              <a:t> 또한, </a:t>
            </a:r>
            <a:r>
              <a:rPr u="sng" b="1" sz="1200">
                <a:solidFill>
                  <a:srgbClr val="000000"/>
                </a:solidFill>
                <a:latin typeface="맑은 고딕"/>
              </a:rPr>
              <a:t>(3)Pandas를 활용하여 사용자 데이터를 분석 및 가공해 개인 맞춤형 추천 시스템을 구현했으며, MariaDB를 이용해 데이터를 체계적으로 저장 및 관리하는 경험을 쌓았습니다.</a:t>
            </a:r>
            <a:r>
              <a:rPr sz="1200">
                <a:solidFill>
                  <a:srgbClr val="000000"/>
                </a:solidFill>
                <a:latin typeface="맑은 고딕"/>
              </a:rPr>
              <a:t> 이를 통해 서버 배포, 데이터베이스 설계 및 운영 역량을 강화할 수 있었습니다. 이러한 경험을 바탕으로 한국마사회에서도 안정적인 시스템 운영과 데이터 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생성형 AI와 RAG 기술을 활용한 프로젝트를 진행하면서, 가장 어려웠던 점은 무엇이었으며, 이 경험이 향후 유사한 상황에서 어떻게 도움이 될 수 있을지 설명해 주실 수 있나요?</a:t>
            </a:r>
            <a:br/>
            <a:r>
              <a:t>(2) Django와 FastAPI를 이용하여 백엔드 개발을 했다고 하셨는데, 이러한 기술을 실제 환경에서 빠르게 변화하는 요구사항에 맞게 활용한다면 어떤 전략이 필요할까요?</a:t>
            </a:r>
            <a:br/>
            <a:r>
              <a:t>(3) 사용자 데이터를 분석하고 개인 맞춤형 추천 시스템을 구현했다고 하셨는데, 데이터 분석 과정에서 가장 핵심적으로 고려해야 할 요소는 무엇인지 말씀해 주실 수 있을까요?</a:t>
            </a:r>
          </a:p>
        </p:txBody>
      </p:sp>
    </p:spTree>
  </p:cSld>
  <p:clrMapOvr>
    <a:masterClrMapping/>
  </p:clrMapOvr>
</p:sld>
</file>

<file path=ppt/slides/slide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4OA-03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[팀원들의 상황을 고려해 목표를 조율하고 소통 방식을 개선했습니다]타인과의 소통과 협력 과정에서 어려움을 겪었던 경험 중 하나는 팀 프로젝트에서 생겼습니다. 당시 팀원들은 취업 준비와 개인 사정으로 인해 프로젝트에 충분히 참여하려고 하지 않았습니다. 하지만 저는 팀의 목표를 이루기 위해서 팀원들의 참여가 필수 불가결하다고 생각해 적극적으로 팀원들의 이견을 조율하려 했으나 생각보다 어려움을 겪었습니다.처음에는 개인적으로 목표한 성과를 달성하고 싶어 팀원들을 설득했지만 팀원들의 우선순위가 프로젝트보다 개인 사정에 있다는 점을 깨닫고 방향을 조정해야 한다고 판단했습니다. </a:t>
            </a:r>
            <a:r>
              <a:rPr u="sng" b="1" sz="1200">
                <a:solidFill>
                  <a:srgbClr val="000000"/>
                </a:solidFill>
                <a:latin typeface="맑은 고딕"/>
              </a:rPr>
              <a:t>(1)이에 따라 프로젝트의 규모를 축소하고 현실적인 목표를 설정하여 팀원들의 의견을 존중하는 방식으로 계획을 수정했습니다.</a:t>
            </a:r>
            <a:r>
              <a:rPr sz="1200">
                <a:solidFill>
                  <a:srgbClr val="000000"/>
                </a:solidFill>
                <a:latin typeface="맑은 고딕"/>
              </a:rPr>
              <a:t> 이러한 과정을 거친 결과, 제한된 시간과 자원 속에서도 프로젝트를 완성할 수 있었습니다.또한, 상대방이 제 의견을 들어주지 않을 때 겪었던 어려움도 있습니다. 저는 타인을 배려하고 이해하는 것을 중요하게 여기며, 의견 차이가 발생할 때는 상대방의 생각을 존중하려 노력했습니다. 하지만 상대방이 제 의견을 전혀 고려하지 않을 때는 소통을 통한 관계 개선의 의지를 잃기도 했습니다. 이러한 상황을 극복하기 위해 </a:t>
            </a:r>
            <a:r>
              <a:rPr u="sng" b="1" sz="1200">
                <a:solidFill>
                  <a:srgbClr val="000000"/>
                </a:solidFill>
                <a:latin typeface="맑은 고딕"/>
              </a:rPr>
              <a:t>(2)상대방의 입장에서 문제를 바라보려 했고, 제 의견을 보다 논리적이고 명확하게 전달하는 방법을 고민했습니다.</a:t>
            </a:r>
            <a:r>
              <a:rPr sz="1200">
                <a:solidFill>
                  <a:srgbClr val="000000"/>
                </a:solidFill>
                <a:latin typeface="맑은 고딕"/>
              </a:rPr>
              <a:t> 이러한 노력 끝에 상대방과의 원활한 소통이 가능했고 결과적으로 프로젝트 진행에서도 더 나은 협업을 이루어낼 수 있었습니다.</a:t>
            </a:r>
            <a:r>
              <a:rPr u="sng" b="1" sz="1200">
                <a:solidFill>
                  <a:srgbClr val="000000"/>
                </a:solidFill>
                <a:latin typeface="맑은 고딕"/>
              </a:rPr>
              <a:t>(3)위와 같은 경험을 통해 협업에서 중요한 것은 개인의 성과보다 팀 전체의 목표를 고려하는 태도라는 것을 배웠습니다.</a:t>
            </a:r>
            <a:r>
              <a:rPr sz="1200">
                <a:solidFill>
                  <a:srgbClr val="000000"/>
                </a:solidFill>
                <a:latin typeface="맑은 고딕"/>
              </a:rPr>
              <a:t> 그리고 상대방의 입장을 존중하면서도 제 의견을 효과적으로 전달하는 것, 설득하는 것이 원활한 소통의 핵심이라는 점을 깨달았습니다. 이러한 경험을 바탕으로 앞으로도 조직 내에서 팀원들과 원만하게 소통하고 협업하여 더 나은 성과를 창출하는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프로젝트 규모를 축소하고 현실적인 목표를 설정하는 과정에서 팀원들과 의견이 충돌했을 가능성이 높은데, 그때 이견들을 어떻게 조정하셨나요?</a:t>
            </a:r>
            <a:br/>
            <a:r>
              <a:t>(2) 의견 차이를 극복하기 위한 소통 전략으로 상대방의 입장에서 문제를 바라보려 했다고 하셨는데, 실제로 이런 접근이 어려운 상황에서는 어떻게 대처할 생각인가요?</a:t>
            </a:r>
            <a:br/>
            <a:r>
              <a:t>(3) 협업에서 개인의 성과보다 팀의 목표를 중시한다고 배웠다고 했습니다. 그런데, 개인이 우선시 되는 상황에서는 어떻게 대응할 것인지 말씀해 주실 수 있을까요?</a:t>
            </a:r>
          </a:p>
        </p:txBody>
      </p:sp>
    </p:spTree>
  </p:cSld>
  <p:clrMapOvr>
    <a:masterClrMapping/>
  </p:clrMapOvr>
</p:sld>
</file>

<file path=ppt/slides/slide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4OB-01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운영 중인 시스템의 모니터링 시스템을 구축하거나 고도화하는 것에 참여하고 싶습니다.경험상 시스템 운영 시에 가장 중요한 것은 장애가 나지 않도록 대비하는 것이지만, 그만큼 중요한 것은 시스템에 문제가 생긴 것을 최대한 빠르게 인지하는 것입니다.</a:t>
            </a:r>
            <a:r>
              <a:rPr u="sng" b="1" sz="1200">
                <a:solidFill>
                  <a:srgbClr val="000000"/>
                </a:solidFill>
                <a:latin typeface="맑은 고딕"/>
              </a:rPr>
              <a:t>(1)아무리 많은 대응을 하더라도 장애가 발생하는 것은 필연적이고 그 장애 발생 시 얼마나 빠르게 인지하고 해결했는지에 따라서 심각한 장애가 될 수 있는 것도 일시적 사용자 순단 같은 단순한 장애 수준으로 해결될 수 있기 때문입니다.</a:t>
            </a:r>
            <a:r>
              <a:rPr sz="1200">
                <a:solidFill>
                  <a:srgbClr val="000000"/>
                </a:solidFill>
                <a:latin typeface="맑은 고딕"/>
              </a:rPr>
              <a:t>그렇기에 장애를 빠르게 인지하게 해주고 장애에 대한 정보를 알려줌으로 해결을 도와주는 모니터링 시스템을 구축하거나 고도화하는 일은 굉장히 의미 있는 일입니다. </a:t>
            </a:r>
            <a:r>
              <a:rPr u="sng" b="1" sz="1200">
                <a:solidFill>
                  <a:srgbClr val="000000"/>
                </a:solidFill>
                <a:latin typeface="맑은 고딕"/>
              </a:rPr>
              <a:t>(2)따라서 성공해 냈을 때 큰 성취감을 얻을 수 있을 것이며 모니터링 대상에 대한 정보를 알아야 가능한 것이 모니터링이기에 더 많은 내용을 배우고 발전해 나갈 수 있을 것이라 생각하여 목표로 설정하게 되었습니다.</a:t>
            </a:r>
            <a:r>
              <a:rPr sz="1200">
                <a:solidFill>
                  <a:srgbClr val="000000"/>
                </a:solidFill>
                <a:latin typeface="맑은 고딕"/>
              </a:rPr>
              <a:t>이런 목표를 이루는 것에 도움을 줄 수 있는 경험과 직무역량은 2가지가 있다고 생각합니다.첫 번째는 다양한 경험과 지식을 가지고 있다는 것입니다.다양한 경험이 있다면 새로운 것을 학습하더라도 기존의 경험을 토대로 더 빠르게 학습해 낼 수 있다는 생각합니다. </a:t>
            </a:r>
            <a:r>
              <a:rPr u="sng" b="1" sz="1200">
                <a:solidFill>
                  <a:srgbClr val="000000"/>
                </a:solidFill>
                <a:latin typeface="맑은 고딕"/>
              </a:rPr>
              <a:t>(3)그래서 지금까지 다양한 경험을 하고자 노력하여 프론트, 백엔드, 웹 접근성 평가, 알고리즘 등 다양한 분야에 대해서 학습하고자 하였습니다.</a:t>
            </a:r>
            <a:r>
              <a:rPr sz="1200">
                <a:solidFill>
                  <a:srgbClr val="000000"/>
                </a:solidFill>
                <a:latin typeface="맑은 고딕"/>
              </a:rPr>
              <a:t> 그 덕분에 새로운 내용을 학습하더라도 더 빠르게 학습할 수 있으며 다양한 시스템에 대해 모니터링을 제작하는 것 도움이 될 수 있다고 생각합니다.두 번째는 인프라 장비와 솔루션을 운영하고 상태에 대한 모니터링 시스템을 개발한 경험이 있다는 것입니다.이 경험으로 모니터링 시스템에 대한 전반적인 지식을 이해하고 있기에 차후 구축 및 고도화 단계에서 설계하는 것에 도움이 될 수 있을 것이라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시스템 운영의 실패를 대비하기 위해 모니터링 시스템을 고도화하는 것을 목표로 삼고 계십니다. 만약 시스템이 예기치 않게 완전히 실패한다면, 지원자의 비상 대책은 무엇인가요?</a:t>
            </a:r>
            <a:br/>
            <a:r>
              <a:t>(2) 모니터링 시스템 구축에 큰 성취감을 얻을 수 있다고 하셨습니다. 만약 이 시스템 구축이 예상보다 오래 걸리고 실패가 반복된다면, 지원자는 어떻게 이 상황을 극복하실 건가요?</a:t>
            </a:r>
            <a:br/>
            <a:r>
              <a:t>(3) 지원자는 다양한 경험을 통해 새로운 것을 빠르게 학습할 수 있다고 하셨습니다. 만약 학습해야 할 새로운 기술이 기존 경험과 전혀 다른 것이라면, 어떻게 접근하고자 합니까?</a:t>
            </a:r>
          </a:p>
        </p:txBody>
      </p:sp>
    </p:spTree>
  </p:cSld>
  <p:clrMapOvr>
    <a:masterClrMapping/>
  </p:clrMapOvr>
</p:sld>
</file>

<file path=ppt/slides/slide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4OB-01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졸업 작품을 제작하는 과정에서 여러 소통이나 협력에 어려움을 겪었습니다.</a:t>
            </a:r>
            <a:r>
              <a:rPr u="sng" b="1" sz="1200">
                <a:solidFill>
                  <a:srgbClr val="000000"/>
                </a:solidFill>
                <a:latin typeface="맑은 고딕"/>
              </a:rPr>
              <a:t>(1)졸업 작품을 진행하는 과정에서 팀원들과 또는 팀원들끼리 가치관과 생각이 달라 서로 이해하는 방식의 차이와 의견의 차이를 이해하지 못해 충돌하는 일이 자주 일어났었습니다.</a:t>
            </a:r>
            <a:r>
              <a:rPr sz="1200">
                <a:solidFill>
                  <a:srgbClr val="000000"/>
                </a:solidFill>
                <a:latin typeface="맑은 고딕"/>
              </a:rPr>
              <a:t>처음에는 충돌이 반복되는 것에 힘들어 포기하고 싶은 마음이 들었지만 그렇게 해서는 아무것도 해내지 못할 것이라는 생각에 충돌을 줄이고자 총 3가지의 규칙을 정하고 실천했습니다. </a:t>
            </a:r>
            <a:r>
              <a:rPr u="sng" b="1" sz="1200">
                <a:solidFill>
                  <a:srgbClr val="000000"/>
                </a:solidFill>
                <a:latin typeface="맑은 고딕"/>
              </a:rPr>
              <a:t>(2)첫 번째는 처음과 달리 회의에서 충돌이 발생할 경우 회의 후에 별도의 시간을 내고 서로가 오해한 이유와 서로에게 하지 말았으면 하는 것에 관해 이야기를 나누며 서로를 이해하고자 하여 같은 내용의 충돌이 재발생 하지 않게 하였습니다.</a:t>
            </a:r>
            <a:r>
              <a:rPr sz="1200">
                <a:solidFill>
                  <a:srgbClr val="000000"/>
                </a:solidFill>
                <a:latin typeface="맑은 고딕"/>
              </a:rPr>
              <a:t>두 번째는 말한 내용과 이해한 내용이 다른 경우에서 발생하는 충돌을 방지하기 위해 회의 중에는 회의록을 작성하고 회의 마지막에 해당 회의의 내용을 기록하고 모호한 부분을 수정하는 시간을 가져 각자 본인의 파트를 진행하는 과정에서 발생하는 오차를 줄였습니다. 그 덕분에 이전과 달리 큰 차이 없이 목표에 도달할 수 있었으며 줄은 오차만큼 더 빠른 시간 내로 일정을 마무리하는 것이 가능했습니다마지막으로는 제대로 된 결정이 나지 않을 경우 보류하고 다음 회의로 넘기는 내용을 최소화하였습니다.어떠한 결과를 정해두지 않고 다음으로 넘기는 부분이 있을 경우 그 부분으로 인한 소통의 오류가 종종 발생했었습니다. 그렇기에 간단하게라도 마무리 지어 다음 회의로 </a:t>
            </a:r>
            <a:r>
              <a:rPr u="sng" b="1" sz="1200">
                <a:solidFill>
                  <a:srgbClr val="000000"/>
                </a:solidFill>
                <a:latin typeface="맑은 고딕"/>
              </a:rPr>
              <a:t>(3)넘기는 일을 최소화하고 넘기는 경우에도 기준을 미리 만들어 두는 것으로 소통의 오류를 줄였습니다.이러한 노력 덕분에 진도가 나아가지 못했던 초반 부분과 달리 점차 빠른 속도로 나아갈 수 있게 되었으며 회의에 걸리는 시간도</a:t>
            </a:r>
            <a:r>
              <a:rPr sz="1200">
                <a:solidFill>
                  <a:srgbClr val="000000"/>
                </a:solidFill>
                <a:latin typeface="맑은 고딕"/>
              </a:rPr>
              <a:t> 처음은 많은 시간이 추가로 필요했지만 시간이 지날수록 소통 부재로 인해 연장되던 회의와 비교했을 때 많은 시간을 단축할 수 있었으며 기존 예상보다 더 나은 결과를 만들어 낼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내에서 가치관의 충돌을 줄이기 위해 별도의 규칙을 세우셨습니다. 미래에 비슷한 갈등 상황이 생기면 다른 전략을 시도해볼 의향이 있습니까? 있다면 어떤 전략을 사용할 것 같나요?</a:t>
            </a:r>
            <a:br/>
            <a:r>
              <a:t>(2) 팀 프로젝트에서 소통의 어려움을 해결하기 위해 세운 규칙들 중, 가장 효과적이었다고 생각하는 것은 무엇이고, 이유는 무엇인가요?</a:t>
            </a:r>
            <a:br/>
            <a:r>
              <a:t>(3) 지원자는 졸업 작품 과정에서의 소통 문제를 일정 단축으로 해결하셨다고 했습니다. 그 경험을 다른 프로젝트에 응용하려면 어떻게 하시겠습니까?</a:t>
            </a:r>
          </a:p>
        </p:txBody>
      </p:sp>
    </p:spTree>
  </p:cSld>
  <p:clrMapOvr>
    <a:masterClrMapping/>
  </p:clrMapOvr>
</p:sld>
</file>

<file path=ppt/slides/slide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4OB-02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전산시스템운영업무를 맡아 안정적인 서비스를 제공하는것이 목표입니다. </a:t>
            </a:r>
            <a:r>
              <a:rPr u="sng" b="1" sz="1200">
                <a:solidFill>
                  <a:srgbClr val="000000"/>
                </a:solidFill>
                <a:latin typeface="맑은 고딕"/>
              </a:rPr>
              <a:t>(1)연금공단에서 근무할 때 연금 지급일에 시스템 장애가 발생하여 지급이 지연되었는 경험이 있었고 짧은 시간에 복구되었지만, 급히 자금이 필요한 고객들이 불만을 토로하는 모습을 보며, 고객에게 큰 불편을 초래할 수 있다는 것을 실감했습니다.</a:t>
            </a:r>
            <a:r>
              <a:rPr sz="1200">
                <a:solidFill>
                  <a:srgbClr val="000000"/>
                </a:solidFill>
                <a:latin typeface="맑은 고딕"/>
              </a:rPr>
              <a:t> 특히, 경마장에서 경마 경기를 관람할 당시 마권 판매 마감 5분 전에 발권기 앞에 몰리는 사람들을 보며, 마감 시간이 임박하여 장애가 발생하면 고객에게 큰 피해가 될 것임을 느꼈습니다. </a:t>
            </a:r>
            <a:r>
              <a:rPr u="sng" b="1" sz="1200">
                <a:solidFill>
                  <a:srgbClr val="000000"/>
                </a:solidFill>
                <a:latin typeface="맑은 고딕"/>
              </a:rPr>
              <a:t>(2)발매전산시스템은 경마장에서 가장 먼저 마주할 서비스일 것이고 따라서 전산 시스템 관리는 회사의 신뢰성에 있어 매우 중요하다고 생각합니다.</a:t>
            </a:r>
            <a:r>
              <a:rPr sz="1200">
                <a:solidFill>
                  <a:srgbClr val="000000"/>
                </a:solidFill>
                <a:latin typeface="맑은 고딕"/>
              </a:rPr>
              <a:t> 저는 스포츠 경기 관람을 좋아하며 방문 당시 밝은 분위기에 경기를 관람하고 즐기는 관중을 보면서 경마가 여타 스포츠와 다르지 않다는 것을 느꼈습니다. 더 나아가, </a:t>
            </a:r>
            <a:r>
              <a:rPr u="sng" b="1" sz="1200">
                <a:solidFill>
                  <a:srgbClr val="000000"/>
                </a:solidFill>
                <a:latin typeface="맑은 고딕"/>
              </a:rPr>
              <a:t>(3)경마 수익금이 재능기부 및 다양한 사회공헌 활동으로 활용됨을 알게 되었고, 제 업무가 단순히 시스템 운영에 그치는 것이 아니라, 고객 만족을 넘어 사회적 가치 창출에 기여할 수 있다는 점에 매력을 느꼈습니다.</a:t>
            </a:r>
            <a:r>
              <a:rPr sz="1200">
                <a:solidFill>
                  <a:srgbClr val="000000"/>
                </a:solidFill>
                <a:latin typeface="맑은 고딕"/>
              </a:rPr>
              <a:t> 그래서 업무를 수행하기 위해 필요한 프로그래밍역량을 꾸준히 길러왔습니다. 학부시절 flutter를 활용한 다이어트 앱을 만들고 그 안에 알람,팝업표출 기능을 구현하여 다이어트에 성공할수 있게끔 하였고 파이썬을 활용하여 수질데이터를 가지고 데이터분석을 진행하여 강수여부에 따른 수질오염 변화를 파악 및 해결방안을 도출하였으며 동아리부원과 알고리즘 스터디를 하여 코딩실력을 늘렸습니다. 전산시스템 운영에 필수적인 SW공학이론학습을 위해 정보처리기사 필기를 취득하였고 실기 시험을 준비 중입니다. 네트워크지식을 보완하기 위해 리눅스 자격증을 취득하였으며, 개인블로그에 지속적으로 공부한 내용을 기록하고 있습니다. 입사 후에는 이러한 역량을 바탕으로 안정적이고 신뢰할 수 있는 전산 시스템 운영을 위해 지속적으로 노력하면서 고객 만족과 사회적 기여를 실현하는 데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연금공단에서의 시스템 장애 경험을 통해 고객의 불만을 체감했다고 하셨는데, 당시 경험을 통해 시스템 운영에서 가장 중요하게 생각하신 교훈은 무엇이며, 이를 향후 어떻게 적용할 계획이신가요?</a:t>
            </a:r>
            <a:br/>
            <a:r>
              <a:t>(2) 경마장에서 시스템 관리가 회사의 신뢰와 연결된다고 하셨습니다. 만약 시스템 장애가 발생하면 어떤 절차로 문제를 해결하고 회사 신뢰를 유지할 계획인가요?</a:t>
            </a:r>
            <a:br/>
            <a:r>
              <a:t>(3) 스포츠 경기 관람을 통해 경마의 사회적 가치를 인지했다고 하셨습니다. 이러한 사회적 가치가 직접적으로 전산 시스템 운영에 반영될 수 있는 방법에는 어떤 것들이 있을까요?</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1AA-02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지역사회와의 상생을 바탕으로 말산업을 성장시키는데 기여하고 싶습니다. 특히 임직원들이 동참하고 국민과 소통할 수 있는 참여형 사회공헌활동을 추진하고 싶습니다. 말산업의 성장을 위해 </a:t>
            </a:r>
            <a:r>
              <a:rPr u="sng" b="1" sz="1200">
                <a:solidFill>
                  <a:srgbClr val="000000"/>
                </a:solidFill>
                <a:latin typeface="맑은 고딕"/>
              </a:rPr>
              <a:t>(1)지방 경마시설을 활성화하고 공기업으로써 사회적 가치를 실현하기 위해 지역과의 협업과 상생이 필요하다고 생각합니다.</a:t>
            </a:r>
            <a:r>
              <a:rPr sz="1200">
                <a:solidFill>
                  <a:srgbClr val="000000"/>
                </a:solidFill>
                <a:latin typeface="맑은 고딕"/>
              </a:rPr>
              <a:t> 임직원 봉사단의 활동을 지역과 연결하여 다양화하고, 지역주민들이 참여할 수 있는 행사를 실행하고 싶습니다. 임직원 활동으로는 지역농산품을 구입해 기부하거나 기업 유튜브를 활용해 지역농산품을 홍보하는 것이 있고, </a:t>
            </a:r>
            <a:r>
              <a:rPr u="sng" b="1" sz="1200">
                <a:solidFill>
                  <a:srgbClr val="000000"/>
                </a:solidFill>
                <a:latin typeface="맑은 고딕"/>
              </a:rPr>
              <a:t>(2)지역행사로는 지방의 렛츠런파크나 목장에 도착하는 코스로 플로깅이나 마라톤을 진행하는 것이 있습니다.</a:t>
            </a:r>
            <a:r>
              <a:rPr sz="1200">
                <a:solidFill>
                  <a:srgbClr val="000000"/>
                </a:solidFill>
                <a:latin typeface="맑은 고딕"/>
              </a:rPr>
              <a:t> 지역행사는 젊은 세대의 트렌드인 사진인증을 통해 이슈화하여 지역 경마시설과 말산업을 홍보할 수 있고, 환경보호나 주민 여가의 장 마련까지 여러 효과를 볼 수 있을 것입니다.홍보 아웃소싱 기업에서 인턴으로써 사회공헌활동 아이디어를 제안한 경험이 있습니다. 당시 자립청소년을 대상으로 하는 사회공헌활동 기획을 의뢰받은 상황이었고, 저는 고객사의 니즈를 고려하여 사내 수거함을 활용해 업사이클링 제품을 만들어 기부하는 활동을 제안했습니다. 특히 이 과정에서 임직원들의 참여가 더해진다면 더욱 큰 의미를 담을 수 있을 것이며 기업 홍보효과까지 창출할 수 있을 것이라는 점을 말씀드렸습니다. 팀 내에서 해당 아이디어가 긍정적으로 이슈화되며 </a:t>
            </a:r>
            <a:r>
              <a:rPr u="sng" b="1" sz="1200">
                <a:solidFill>
                  <a:srgbClr val="000000"/>
                </a:solidFill>
                <a:latin typeface="맑은 고딕"/>
              </a:rPr>
              <a:t>(3)트렌드 반영과 고객사 니즈 반영, 타 기업 사례 분석에 대해 좋은 평가를 받았습니다.</a:t>
            </a:r>
            <a:r>
              <a:rPr sz="1200">
                <a:solidFill>
                  <a:srgbClr val="000000"/>
                </a:solidFill>
                <a:latin typeface="맑은 고딕"/>
              </a:rPr>
              <a:t> 이후 고객사에서도 좋은 반응을 얻으며 임직원들이 생활용품 키트를 만들어 자립청소년 단체에 전달하는 활동으로 최종 선정되었습니다.이러한 경험 외에도 대학시절 행정과 경영을 전공하며 다양한 팀 프로젝트를 진행하였고, 홍보기업 인턴, 공기업 인턴 및 서포터즈 활동을 통해 프로그램 기획, 자료수집 및 문서작성 등 행정 실무 역량을 길러왔습니다. 다양한 경험을 바탕으로 한국마사회가 지역사회와 상생하며 말산업을 성장시킬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말산업의 성장을 위해 지방 경마시설을 활성화하고자 하셨습니다. 만약 지역주민들의 호응이 기대보다 낮다면, 이를 개선하기 위해 어떠한 전략을 취할 것인지 궁금합니다.</a:t>
            </a:r>
            <a:br/>
            <a:r>
              <a:t>(2) 지방의 렛츠런파크 마라톤 행사에서 예상치 못한 안전 문제나 날씨 변화가 발생할 경우, 지원자는 어떻게 행사 진행을 조정할 계획입니까?</a:t>
            </a:r>
            <a:br/>
            <a:r>
              <a:t>(3) 홍보 아웃소싱 기업 인턴 경험에서 타 기업 사례 분석을 통해 아이디어가 긍정적으로 이슈화되었다고 하셨습니다. 이 경험을 바탕으로 한국마사회에서 새로운 사회공헌활동을 기획한다면 어떤 점을 가장 중점적으로 고려할 것인지 설명해 주세요.</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1AB-03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동아리 활동으로 외교 이슈에 관한 공연 준비를 한 경험이 있습니다. </a:t>
            </a:r>
            <a:r>
              <a:rPr u="sng" b="1" sz="1200">
                <a:solidFill>
                  <a:srgbClr val="000000"/>
                </a:solidFill>
                <a:latin typeface="맑은 고딕"/>
              </a:rPr>
              <a:t>(1)총 4개월간 공연 준비를 하고 공연이 임박한 마지막 한 달은 밤을 새워야 하는 고된 일정이었습니다.</a:t>
            </a:r>
            <a:r>
              <a:rPr sz="1200">
                <a:solidFill>
                  <a:srgbClr val="000000"/>
                </a:solidFill>
                <a:latin typeface="맑은 고딕"/>
              </a:rPr>
              <a:t> </a:t>
            </a:r>
            <a:r>
              <a:rPr u="sng" b="1" sz="1200">
                <a:solidFill>
                  <a:srgbClr val="000000"/>
                </a:solidFill>
                <a:latin typeface="맑은 고딕"/>
              </a:rPr>
              <a:t>(2)힘든 일정으로 인해 예민해져 갈등이 생기기도 쉬웠으나 갈등을 예방하는 능력을 발휘한 경험이 있습니다.</a:t>
            </a:r>
            <a:r>
              <a:rPr sz="1200">
                <a:solidFill>
                  <a:srgbClr val="000000"/>
                </a:solidFill>
                <a:latin typeface="맑은 고딕"/>
              </a:rPr>
              <a:t> 소품 담당을 맡아 소품 요청이 들어오면 소품 대여점에 방문하여 소품을 준비하는 역할을 하였습니다. 그런데 다른 동아리원이 특정 소품이 필요하다고 요청하여 해당 소품을 구하였는데, 그 후에 필요 없어졌다고 하는 일이 계속 발생하였습니다. 소품을 요청하는 입장에서는 소품을 구하는 데 시간이 걸릴 것을 감안하여 미리 얘기하는 것이 좋겠다고 생각하였을 수 있지만, 더 이상 시간과 비용이 낭비되는 것을 막기 위해 문제 상황을 이야기하는 것이 좋겠다고 생각하였습니다. 전체 회의 시간에 공연 내용이 계속 변하고 있는데도 충분한 고려 없이 소품을 요청해서 불필요한 지출이 생기고 있음을 알려주었고, 소품이 필요한지 여부가 확실해졌을 때 구매를 요청해달라고 하였습니다. </a:t>
            </a:r>
            <a:r>
              <a:rPr u="sng" b="1" sz="1200">
                <a:solidFill>
                  <a:srgbClr val="000000"/>
                </a:solidFill>
                <a:latin typeface="맑은 고딕"/>
              </a:rPr>
              <a:t>(3)소품이 필요한지 여부가 확실해졌을 때 구매를 요청해달라고 요청한 뒤로는 불필요한 소품을 사는 일이 생기지 않았습니다.</a:t>
            </a:r>
            <a:r>
              <a:rPr sz="1200">
                <a:solidFill>
                  <a:srgbClr val="000000"/>
                </a:solidFill>
                <a:latin typeface="맑은 고딕"/>
              </a:rPr>
              <a:t> 개인의 입장에서는 자신 한 명 만이 소품을 취소한 것이지만, 여러 사람이 같은 행동을 하고 있다는 것을 짐작하고 알아서 조심하기는 어려웠을 것입니다. 문제 상황을 소품 준비를 맡고 있는 저만 알고 있는 상황이었기에 문제를 해결하기 위해서는 제가 이야기를 꺼낼 수밖에 없었습니다. 대화를 통해 계속해서 비용이 낭비되는 문제가 생기는 것을 방지함으로써 더 나은 결과를 위해 노력한 경험이었습니다. 이를 통해 여러 사람이 함께 협업하는 상황에서 대화를 통해 문제를 해결하고 더 나은 결과를 위해 함께 노력하는 법을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고된 일정 속에서도 공연 준비를 성공적으로 마쳤다고 하셨습니다. 만약 중간에 계획이 크게 변경되었다면 어떠한 방식으로 대응하셨을 것 같나요?</a:t>
            </a:r>
            <a:br/>
            <a:r>
              <a:t>(2) 동아리 활동에서 갈등을 예방하는 능력을 발휘하셨다고 하셨습니다. 만약 갈등이 이미 발생했을 때는 어떻게 해결했을 것 같은가요?</a:t>
            </a:r>
            <a:br/>
            <a:r>
              <a:t>(3) 소품이 필요 없어진 경우가 있었다고 말씀하셨습니다. 만약 그때 소통 없이 혼자서만 문제를 해결했다면 어떤 결과가 초래됐을까요?</a:t>
            </a:r>
          </a:p>
        </p:txBody>
      </p:sp>
    </p:spTree>
  </p:cSld>
  <p:clrMapOvr>
    <a:masterClrMapping/>
  </p:clrMapOvr>
</p:sld>
</file>

<file path=ppt/slides/slide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4OB-02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[말보다 먼저 행동으로 보여주어 주장이 강한 팀원 설득하였고 좋은 결과 쟁취] 웹 만들기 프로젝트에서 직접 만들지 않고 </a:t>
            </a:r>
            <a:r>
              <a:rPr u="sng" b="1" sz="1200">
                <a:solidFill>
                  <a:srgbClr val="000000"/>
                </a:solidFill>
                <a:latin typeface="맑은 고딕"/>
              </a:rPr>
              <a:t>(1)외주를 맡기자고 주장하는 팀분위기를 쇄신하여 정정당당하게 결과물을 만들어냈으며 좋은 점수를 받았던 경험이 있습니다. 당시 전공시간에 배운 내용을 토대로 웹 서비스를 만드는 프로젝트가 있었습니다. 하지만 다들 기말고사 시험과 겹쳐서 프로젝트 할 시간이 부족했으며 웹제작은 처음이라 진행도가 더뎠습니다.</a:t>
            </a:r>
            <a:r>
              <a:rPr sz="1200">
                <a:solidFill>
                  <a:srgbClr val="000000"/>
                </a:solidFill>
                <a:latin typeface="맑은 고딕"/>
              </a:rPr>
              <a:t> 팀원중 한명이 우리는 좋은 학점만 받으면 된다. 다른 과목 공부하기도 벅차니 외주를 맡기자 라고 주장하였습니다. </a:t>
            </a:r>
            <a:r>
              <a:rPr u="sng" b="1" sz="1200">
                <a:solidFill>
                  <a:srgbClr val="000000"/>
                </a:solidFill>
                <a:latin typeface="맑은 고딕"/>
              </a:rPr>
              <a:t>(2)팀원의 주장은 매우 강했고 외주업체와 연락시도도 했습니다. 하지만 자기 실력이 아닌 돈으로 해결하는것은 (3)명백한 부정행위이며 학생의 본분을 위반하는 행위라고 생각하여 시간이 없고 힘들지만 정정당당하게 승부를 하자고 팀원에게 이야기했습니다. 말로 이야기하는것보다 우선 제가 솔선수범하여 수업시간에 배운 자료를 바탕으로 인터넷에 올라와 있는 코드를 익혔고 적절하게 응용하여 서비스에 사용할 데이터와 웹서비스의 기본 골조를 마련하였습니다.</a:t>
            </a:r>
            <a:r>
              <a:rPr sz="1200">
                <a:solidFill>
                  <a:srgbClr val="000000"/>
                </a:solidFill>
                <a:latin typeface="맑은 고딕"/>
              </a:rPr>
              <a:t> 두 번째로 주제에 맞춰 수업시간에 배웠던 최단거리 알고리즘 중 하나인 ‘다익스트라알고리즘’을 토대로 방향성을 잡고 세부내용을 추가하였습니다. 처음에는 많이 힘들어했었고 다들 억지로 하는 듯한 모습을 보였었지만 틀이 서서히 갖춰지자 팀원 모두 열정적으로 작업을 하였고 그 결과 프로젝트 발표에서 좋은 평가를 받았습니다. 발매 및 전산시스템을 운영하고 관리하는데 있어 예기치 못한 상황이 발생할 수 있습니다. 장애발생 후 시간이 지체되면 피해는 오로지 고객들에게 돌아갈 것입니다. 정해진 틀 안에서 직원으로서 본문을 가지고 솔선수범하여 시스템 안정화에 최대한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프로젝트에서 외주가 아닌 직접 개발하기로 결정하셨는데, 이 과정에서 팀원들에게 영감을 주기 위해 스스로 나섰던 구체적인 행동은 무엇이었고, 그 행동이 팀에 어떤 영향을 미쳤나요?</a:t>
            </a:r>
            <a:br/>
            <a:r>
              <a:t>(2) 시간의 제약을 극복하고 프로젝트를 성공적으로 마무리하셨다고 했습니다. 그 과정에서 직면했던 가장 큰 도전이 무엇이었고, 이를 극복하기 위해 어떤 창의적인 방법을 사용하셨나요?</a:t>
            </a:r>
            <a:br/>
            <a:r>
              <a:t>(3) 명백한 부정행위에 맞서 정정당당하게 프로젝트를 수행한 경험을 바탕으로, 미래에 윤리적인 고민 상황이 발생할 경우 어떤 기준으로 의사결정을 할 계획이신가요?</a:t>
            </a:r>
          </a:p>
        </p:txBody>
      </p:sp>
    </p:spTree>
  </p:cSld>
  <p:clrMapOvr>
    <a:masterClrMapping/>
  </p:clrMapOvr>
</p:sld>
</file>

<file path=ppt/slides/slide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4OB-03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시스템 운영 업무 특성상 사람이 반복적으로 처리해야 할 업무가 있을 것이라고 생각되는데, 이 부분을 자동화할 수 있는 서비스를 만들어보고 싶습니다. 제가 가진 강점은 크게 2가지입니다.첫째, 탄탄한 전공지식입니다. 저는 IT 분야에 관심이 많아서 도서관에서 다양한 책을 읽으며 IT 지식을 쌓아 왔습니다. 추가로 더 배워보고 싶어서 네이버 부스트캠프 웹, 모바일 과정에서 활동하면서 전공 지식과 JavaScript에 대해 깊게 배울 수 있었습니다. 이런 전공 지식을 바탕으로 문제가 생기면 문제 원인을 빠르게 파악하고 해결할 수 있다고 생각합니다. 둘째, 문제 해결 능력과 로직 구현 능력입니다. </a:t>
            </a:r>
            <a:r>
              <a:rPr u="sng" b="1" sz="1200">
                <a:solidFill>
                  <a:srgbClr val="000000"/>
                </a:solidFill>
                <a:latin typeface="맑은 고딕"/>
              </a:rPr>
              <a:t>(1)문제 해결 능력을 키우기 위해서 LeetCode에서 1,000문제 이상의 알고리즘 문제를 풀면서 다양한 문제 해결 방법을 배우며 로직 구현 능력을 키울 수 있었습니다.</a:t>
            </a:r>
            <a:r>
              <a:rPr sz="1200">
                <a:solidFill>
                  <a:srgbClr val="000000"/>
                </a:solidFill>
                <a:latin typeface="맑은 고딕"/>
              </a:rPr>
              <a:t> 이를 바탕으로 현대모비스 알고리즘 </a:t>
            </a:r>
            <a:r>
              <a:rPr u="sng" b="1" sz="1200">
                <a:solidFill>
                  <a:srgbClr val="000000"/>
                </a:solidFill>
                <a:latin typeface="맑은 고딕"/>
              </a:rPr>
              <a:t>(2)경진대회에 참가해서 장려상을 받기도 했습니다. 또한 (3)Java의 swing 라이브러리를 이용해 온라인 게임에서의 단순 반복 클릭 작업을 자동화하는 프로그램을 만들어 본 경험도 있습니다.</a:t>
            </a:r>
            <a:r>
              <a:rPr sz="1200">
                <a:solidFill>
                  <a:srgbClr val="000000"/>
                </a:solidFill>
                <a:latin typeface="맑은 고딕"/>
              </a:rPr>
              <a:t>이런 제 강점을 바탕으로 시스템 운영 업무를 수행하면서 업무 프로세스를 파악한 뒤 업무 효율성을 높일 수 있는 IT 서비스를 만들어 보겠습니다.추가로 시스템 운영 직무에 도움이 될 만한 경험을 갖고 있습니다.약 1년 6개월의 웹 애플리케이션 유지 보수 업무를 수행한 경력이 있습니다. 이때 리눅스 커맨드라인 명령어와 정규 표현식을 이용해서 서버 로그를 분석해 문제의 원인을 찾아 해결한 경험이 있습니다. 그리고 개인적으로 Java, Spring 기반으로 토이 프로젝트를 진행하며 AWS EC2 위에 개발 환경을 구축하고 서비스를 배포해 봄으로써 웹 애플리케이션 구조에 대한 이해도를 많이 키울 수 있었습니다.이러한 경험을 바탕으로 한국마사회에서 고객과 임직원분들에게 IT 서비스에 대한 좋은 기억을 남길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다양한 문제 해결 방법을 배우고 로직 구현 능력을 키웠다고 하셨는데, 만약 새로운 문제가 IT 분야 밖에서 발생한다면 지원자는 그 문제를 어떻게 접근하고 해결할 것 같은가요?</a:t>
            </a:r>
            <a:br/>
            <a:r>
              <a:t>(2) 지원자는 약 1년 6개월 간의 웹 애플리케이션 유지 보수 업무를 수행한 경력이 있다고 하셨습니다. 그 과정에서 다른 산업 분야 또는 업무와 비교했을 때 IT 서비스를 통해 개선할 수 있는 점은 무엇이라고 생각하시나요?</a:t>
            </a:r>
            <a:br/>
            <a:r>
              <a:t>(3) 지원자는 반복적인 작업을 자동화하는 프로그램을 만들어 본 경험이 있다고 하셨습니다. 만약 자동화로 인해 예상치 못한 부작용이나 문제점이 발생한다면, 지원자는 어떻게 대처할 계획이신가요?</a:t>
            </a:r>
          </a:p>
        </p:txBody>
      </p:sp>
    </p:spTree>
  </p:cSld>
  <p:clrMapOvr>
    <a:masterClrMapping/>
  </p:clrMapOvr>
</p:sld>
</file>

<file path=ppt/slides/slide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4OB-03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(1)공기업에서 사무보조로 근무하며 겪은 오해와 갈등을 통해 솔직한 대화가 중요하다는 것을 깨닫게 되었습니다.</a:t>
            </a:r>
            <a:r>
              <a:rPr sz="1200">
                <a:solidFill>
                  <a:srgbClr val="000000"/>
                </a:solidFill>
                <a:latin typeface="맑은 고딕"/>
              </a:rPr>
              <a:t> 여기에서 저의 주된 업무는 통계조사보조원분들과 함께 설문지를 우편 및 이메일로 발송하고 응답을 취합하는 것이었습니다. 당시 다른 통계조사보조원분들은 오랜 기간 근무한 상태였고, 전임자의 퇴사 후 제가 합류하면서인지 약간의 텃세를 느꼈습니다. 사소한 오해에서 비롯한 업무에 거의 지장이 없는 실수임에도 불구하고 확대되어 지적받고 혼나다 보니 적응이 어려웠습니다. 이런 부분이 억울해서 제가 적응하며 완벽하게 업무를 배우게 되면 똑같이 돌려주기로 마음먹었습니다. 이후 업무에 익숙해지자 저는 처음 받았던 억울함 때문에 저 또한 통계조사보조원분들의 실수를 하나씩 지적했고 이로 인해 갈등과 약간의 말다툼이 발생했습니다. 결국 관계가 서먹해지자 먼저 사과하며 과거에 힘들었던 부분들을 털어놓으며 저도 엄격한 잣대로 지적할 수밖에 없었다고 얘기하게 되었습니다. 그런데 통계조사보조원분들의 반응은 의외였습니다. </a:t>
            </a:r>
            <a:r>
              <a:rPr u="sng" b="1" sz="1200">
                <a:solidFill>
                  <a:srgbClr val="000000"/>
                </a:solidFill>
                <a:latin typeface="맑은 고딕"/>
              </a:rPr>
              <a:t>(2)본인들이 지나치게 엄격한 잣대로 저에게 했던 것들은 전혀 기억하지 못했던 것입니다. 하지만 그래도 이렇게 솔직하게 얘기함으로써 저도 안 좋은 감정은 많이 해소할 수 있어서 그냥 앞으로는 서로 잘 지내기로 하며 좋게 풀어낼 수 있었습니다.</a:t>
            </a:r>
            <a:r>
              <a:rPr u="sng" b="1" sz="1200">
                <a:solidFill>
                  <a:srgbClr val="000000"/>
                </a:solidFill>
                <a:latin typeface="맑은 고딕"/>
              </a:rPr>
              <a:t>(3)이번 일을 겪으면서 사람 관계에서 힘든 점이 있다면 초기에 솔직하게 부드러운 말투로 대화로 풀어 나가는 것이 중요하다고 느꼈습니다. 이번 일도 초기에 제가 겪은 어려움을 솔직하게 얘기했더라면 갈등이 안 생겼을 수도 있다고 생각하기 때문입니다.</a:t>
            </a:r>
            <a:r>
              <a:rPr sz="1200">
                <a:solidFill>
                  <a:srgbClr val="000000"/>
                </a:solidFill>
                <a:latin typeface="맑은 고딕"/>
              </a:rPr>
              <a:t> 앞으로는 대인 관계에서 어려운 점이 있다면 끙끙대면서 혼자 안 좋은 감정을 키워나가기보다는 초기에 솔직하게 대화하면서 좋은 대인 관계를 유지할 수 있는 사람이 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갈등 상황에서 솔직한 대화가 중요하다고 깨달았다고 하셨는데, 지원자가 입사 후 중요한 결정을 내려야 하는 갈등 상황이 발생한다면 어떤 기준이나 원칙을 바탕으로 결정을 내리실 것인가요?</a:t>
            </a:r>
            <a:br/>
            <a:r>
              <a:t>(2) 과거 대인 관계에서의 갈등을 풀어가는 과정에서 양쪽의 입장을 이해하지 못했던 경험이 있다고 하셨습니다. 만약 비슷한 갈등 상황에서 여전히 양쪽 의견이 좁혀지지 않는다면, 지원자는 어떤 접근 방식을 사용하시겠습니까?</a:t>
            </a:r>
            <a:br/>
            <a:r>
              <a:t>(3) 사람 관계에서 힘든 점이 있다면 초기에 솔직한 대화로 풀어 나가는 것이 중요하다고 느꼈다고 하셨습니다. 그렇다면 지원자는 대외적으로 부정적인 반응이 예상되는 상황에서 어떻게 솔직하게 의견을 전달할 계획인가요?</a:t>
            </a:r>
          </a:p>
        </p:txBody>
      </p:sp>
    </p:spTree>
  </p:cSld>
  <p:clrMapOvr>
    <a:masterClrMapping/>
  </p:clrMapOvr>
</p:sld>
</file>

<file path=ppt/slides/slide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4P-01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정보보안 직무로 입사하게 된다면, 한국마사회의 개인정보를 안전하게 보호할 수 있도록 기여하겠습니다. 저는 정보보호컨설팅 업체에서 3년간 근무하며, </a:t>
            </a:r>
            <a:r>
              <a:rPr u="sng" b="1" sz="1200">
                <a:solidFill>
                  <a:srgbClr val="000000"/>
                </a:solidFill>
                <a:latin typeface="맑은 고딕"/>
              </a:rPr>
              <a:t>(1)여러 공공기관의 기술적 보안 취약점 및 정보보호 관리체계를 개선한 경험이 있습니다.</a:t>
            </a:r>
            <a:r>
              <a:rPr sz="1200">
                <a:solidFill>
                  <a:srgbClr val="000000"/>
                </a:solidFill>
                <a:latin typeface="맑은 고딕"/>
              </a:rPr>
              <a:t> 주요정보통신기반시설 및 전자금융기반시설 기술적 취약점 진단(인프라, 웹, 모바일)을 수행하였으며, 발견된 취약점에 대한 개선 조치를 지원하였습니다. 또한, 개인정보 통합컨설팅을 통해 기관의 내부관리계획, 개인정보처리방침, 개인정보파일을 현행화 하였고, 개정된 법을 준수할 수 있도록 개정안을 제시하였습니다. </a:t>
            </a:r>
            <a:r>
              <a:rPr u="sng" b="1" sz="1200">
                <a:solidFill>
                  <a:srgbClr val="000000"/>
                </a:solidFill>
                <a:latin typeface="맑은 고딕"/>
              </a:rPr>
              <a:t>(2)임직원 보안퀴즈 대회, 개인정보 교육안 작성 등 캠페인을 통한 임직원 보안 인식 제고 활동을 수행하기도 했습니다.</a:t>
            </a:r>
            <a:r>
              <a:rPr sz="1200">
                <a:solidFill>
                  <a:srgbClr val="000000"/>
                </a:solidFill>
                <a:latin typeface="맑은 고딕"/>
              </a:rPr>
              <a:t> 뿐만 아니라, 개인정보처리 실태점검을 통해 도출된 관리체계 미흡사항을 개선하며, 개인정보보호수준 평가 작업이 체계적이고 효율적으로 진행되어, 해당 기관은 당해 개인정보보호수준평가 S등급을 받게 되었습니다. 이처럼 다양한 정보보호 컨설팅을 수행하며 얻은 경험과 지식을 기반으로, 한국마사회의 인증심사 준비 및 대응 업무를 수행하여 원활하게 인증을 받을 수 있도록 지원하겠습니다. 저는 </a:t>
            </a:r>
            <a:r>
              <a:rPr u="sng" b="1" sz="1200">
                <a:solidFill>
                  <a:srgbClr val="000000"/>
                </a:solidFill>
                <a:latin typeface="맑은 고딕"/>
              </a:rPr>
              <a:t>(3)개인정보 보호법에 대한 이해가 깊으며, 개인정보 영향평가 전문인력(PIA) 자격을 보유하고 있습니다.</a:t>
            </a:r>
            <a:r>
              <a:rPr sz="1200">
                <a:solidFill>
                  <a:srgbClr val="000000"/>
                </a:solidFill>
                <a:latin typeface="맑은 고딕"/>
              </a:rPr>
              <a:t> 공공기관의 개인정보 영향평가를 수행하고, 미이행 항목을 개선하도록 개선 방향을 제시하였습니다. 이러한 경험은 한국마사회의 개인정보처리시스템 구축·운용 및 변경 시 수행하는 개인정보 영향평가 사업에 도움이 될 것이며, 개인정보 침해 위험을 최소화하도록 노력하겠습니다. 또한, 인프라, 웹, 모바일, 클라우드 등 기술적 취약점 진단 경험 및 역량을 보유하고 있습니다. ISMS-P, ISO27001 등 인증 심사 준비 시, 기술적 취약점 진단 보고서를 작성해야 합니다. 발견된 취약점을 식별하고 보안 조치를 적용하여, 한국마사회의 기술적·물리적·관리적 보안 체계를 강화하는데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정보보안 컨설팅을 수행하며 여러 공공기관의 기술적 보안 취약점을 개선하셨다고 했습니다. 만약 지원자가 예상하지 못했던 새로운 위협이 발생했다면, 어떻게 대응하셨겠습니까?</a:t>
            </a:r>
            <a:br/>
            <a:r>
              <a:t>(2) 지원자가 경험한 임직원 보안 인식 제고 활동에서, 효과적인 캠페인을 위해 중요하다고 생각한 요소들은 무엇이었나요? 그리고 그 요소들을 적용한 방법은 무엇이었습니까?</a:t>
            </a:r>
            <a:br/>
            <a:r>
              <a:t>(3) 개인정보 영향평가 전문인력 자격을 보유하고 계신데, 이를 통해 한국마사회의 정보보안 체계에 새로운 기여를 할 수 있는 차별화된 접근 방식이 있다면 무엇일까요?</a:t>
            </a:r>
          </a:p>
        </p:txBody>
      </p:sp>
    </p:spTree>
  </p:cSld>
  <p:clrMapOvr>
    <a:masterClrMapping/>
  </p:clrMapOvr>
</p:sld>
</file>

<file path=ppt/slides/slide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4P-01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개인정보 영향평가 이행점검 과업이 포함된 정보보안 통합컨설팅 프로젝트에 참여하여 업무를 수행하고 있었습니다. 개인정보 영향평가 이행점검 보고서를 작성하던 중, 이전 개인정보 영향평가에서 도출된 "개인정보처리방침 현행화 및 미제정" 결함 사항이 개선되지 않아 해당 항목을 미이행으로 판단했습니다. 이후, 보고서를 검토하던 개인정보담당자분은 개인정보처리방침을 제정하면 이행 처리가 가능한 사안이므로, 마감일이 얼마 남지 않았으니 다음 날까지 개인정보처리방침 초기 제정안을 작성해달라고 요청하셨습니다. 개인정보파일 일제정비를 통해 현행화된 개인정보 및 기관의 정보를 반영하여 개인정보처리방침을 작성했습니다. 그러나 개인정보처리시스템의 서비스가 아직 오픈되지 않아, 수탁자 정보에 대한 확인이 필요했습니다. 시간이 촉박한 상황에서 개인정보처리방침 수탁자 정보를 공백으로 남긴 채 초안을 작성한 후, 담당자분에게 기입을 요청드렸습니다. 그러나 담당자 분께서 해당 개인정보</a:t>
            </a:r>
            <a:r>
              <a:rPr u="sng" b="1" sz="1200">
                <a:solidFill>
                  <a:srgbClr val="000000"/>
                </a:solidFill>
                <a:latin typeface="맑은 고딕"/>
              </a:rPr>
              <a:t>(1)처리시스템의 위탁 현황에 대해 모른다고 하시며, 본인보고 직접 위탁 현황을 찾으라는 거냐며 완성된 개인정보처리방침을 작성해달라고 재요청하셨습니다.</a:t>
            </a:r>
            <a:r>
              <a:rPr sz="1200">
                <a:solidFill>
                  <a:srgbClr val="000000"/>
                </a:solidFill>
                <a:latin typeface="맑은 고딕"/>
              </a:rPr>
              <a:t> 처음부터 완성된 개인정보처리방침을 제공했어야 하지만, 마감 시간에 쫓겨 담당자분에게 직접 위탁 정보를 기입해달라고 요청하는 실수를 범했습니다. 외부 인력인 저보다 기관의 내부 인력이 위탁 정보에 대해 더 잘 알고 있을 것이라고 판단하여 컨설턴트로서 전문성과 책임을 다하지 않은 것이었습니다. </a:t>
            </a:r>
            <a:r>
              <a:rPr u="sng" b="1" sz="1200">
                <a:solidFill>
                  <a:srgbClr val="000000"/>
                </a:solidFill>
                <a:latin typeface="맑은 고딕"/>
              </a:rPr>
              <a:t>(2)개인정보처리시스템의 위수탁 정보를 파악하기 위해, 전년도 영향평가 결과 보고서에 기재된 수탁자에게 연락을 드려 위수탁 계약의 변경 사항, 위탁 기간, 재위탁 여부, 추가 위탁 기관 여부를 확인하여, 위수탁 정보를 현행화하여 개인정보처리방침을 완성했습니다.</a:t>
            </a:r>
            <a:r>
              <a:rPr sz="1200">
                <a:solidFill>
                  <a:srgbClr val="000000"/>
                </a:solidFill>
                <a:latin typeface="맑은 고딕"/>
              </a:rPr>
              <a:t> </a:t>
            </a:r>
            <a:r>
              <a:rPr u="sng" b="1" sz="1200">
                <a:solidFill>
                  <a:srgbClr val="000000"/>
                </a:solidFill>
                <a:latin typeface="맑은 고딕"/>
              </a:rPr>
              <a:t>(3)이 경험을 통해 주어진 문제를 스스로 해결하는 것이 중요함을 깨달았습니다.</a:t>
            </a:r>
            <a:r>
              <a:rPr sz="1200">
                <a:solidFill>
                  <a:srgbClr val="000000"/>
                </a:solidFill>
                <a:latin typeface="맑은 고딕"/>
              </a:rPr>
              <a:t> 특히, 이후에는 업무 수행 시 시간이 부족하더라도 도움을 요청하기보다 책임감 있게 완성된 문서를 작성하는 자세를 가지게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개인정보처리방침을 작성하시면서 시간 압박 속에서 발생한 실수를 인정하셨습니다. 시간이 촉박한 상황에서도 전문성과 책임감을 유지할 수 있는 방법은 무엇이라고 생각하십니까?</a:t>
            </a:r>
            <a:br/>
            <a:r>
              <a:t>(2) 위탁 정보와 관련해 실수를 경험한 이후, 비슷한 상황에서 더 나은 결과를 얻기 위해 어떤 새로운 접근 방법을 고려할 것인지 설명해주세요.</a:t>
            </a:r>
            <a:br/>
            <a:r>
              <a:t>(3) 지원자는 이 경험을 통해 스스로 문제를 해결하는 것이 중요하다고 깨달았다고 하셨습니다. 이런 자기 주도적인 해결능력을 키우기 위해 어떤 노력을 기울이며 일하시나요?</a:t>
            </a:r>
          </a:p>
        </p:txBody>
      </p:sp>
    </p:spTree>
  </p:cSld>
  <p:clrMapOvr>
    <a:masterClrMapping/>
  </p:clrMapOvr>
</p:sld>
</file>

<file path=ppt/slides/slide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4P-02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목표는 공공기관 사이버보안 부문에서 최고 역량을 갖춘 기관으로 자리매김하는 것입니다. 이를 위해 ‘공공기관 사이버보안 관리실태 평가’에서 우수 등급을 지속적으로 유지하고, 전사적으로 정보보안 수준을 향상하는 데 기여하고자 합니다.정보보호시스템의 안정적 운영을 통해 사이버 위협을 최소화하고, 비즈니스 연속성을 확보하겠습니다. </a:t>
            </a:r>
            <a:r>
              <a:rPr u="sng" b="1" sz="1200">
                <a:solidFill>
                  <a:srgbClr val="000000"/>
                </a:solidFill>
                <a:latin typeface="맑은 고딕"/>
              </a:rPr>
              <a:t>(1)네트워크접근통제, 방화벽, 망연계시스템 등 다양한 보안 장비를 운영해 본 경험을 활용하여, 위협 IP 및 도메인에 대해 장비에 적절한 정책을 적용하고 내부 네트워크를 보호하겠습니다.</a:t>
            </a:r>
            <a:r>
              <a:rPr sz="1200">
                <a:solidFill>
                  <a:srgbClr val="000000"/>
                </a:solidFill>
                <a:latin typeface="맑은 고딕"/>
              </a:rPr>
              <a:t> 또한, 주기적인 보안 업데이트로 보안 요구사항을 충족하고, 최신 보안 위협에 효과적으로 대응하겠습니다.내부 임직원의 정보보안 인식을 제고하겠습니다. </a:t>
            </a:r>
            <a:r>
              <a:rPr u="sng" b="1" sz="1200">
                <a:solidFill>
                  <a:srgbClr val="000000"/>
                </a:solidFill>
                <a:latin typeface="맑은 고딕"/>
              </a:rPr>
              <a:t>(2)이메일 모의훈련을 담당하면서 실제 국내로 유입됐던 해킹 메일의 발신자 및 제목을 변형해 직원들에게 실전과 유사한 훈련을 시행함으로써 식별 능력을 향상하고, 대응 역량을 제고할 수 있게 했습니다.</a:t>
            </a:r>
            <a:r>
              <a:rPr sz="1200">
                <a:solidFill>
                  <a:srgbClr val="000000"/>
                </a:solidFill>
                <a:latin typeface="맑은 고딕"/>
              </a:rPr>
              <a:t> </a:t>
            </a:r>
            <a:r>
              <a:rPr u="sng" b="1" sz="1200">
                <a:solidFill>
                  <a:srgbClr val="000000"/>
                </a:solidFill>
                <a:latin typeface="맑은 고딕"/>
              </a:rPr>
              <a:t>(3)또한, 보안취약부서 관련 키워드 활용 등 기관 실정에 맞는 특별훈련을 시행한 결과로, 산업부 주관 이메일 모의훈련에서 1등을 달성해 장관상을 받았습니다.</a:t>
            </a:r>
            <a:r>
              <a:rPr sz="1200">
                <a:solidFill>
                  <a:srgbClr val="000000"/>
                </a:solidFill>
                <a:latin typeface="맑은 고딕"/>
              </a:rPr>
              <a:t> 최신 위협의 트렌드를 공유하고, 적절한 대응방법을 안내함으로써 내부 인식을 개선할 뿐만 아니라 대외적으로도 좋은 이미지를 가질 수 있게 하겠습니다.대내외적으로 협력체계를 유지하겠습니다. 저는 내부 취약점을 점검하고, 시스템 담당 부서와 협력해 보안 조치를 수행한 경험이 있습니다. 내부 점검뿐 아니라 국정원 주관 전력그룹사 간 교차 점검에 기관 대표로 참여하여 수검 기관에 점검 내용을 컨설팅하며 상호 협력관계를 유지했습니다. 부서 간 또는 기관 간 우호적인 관계로 보안 수준을 지속적으로 향상하겠습니다.5번의 평가를 준비하며 지표의 중점 사항과 증빙자료 작성법을 숙지했으며, 수검장 구성 및 현장실사 대응 경험을 통해 한국마사회의 보안 수준을 한 단계 더 끌어올리는 데 일조하고, 공공기관 보안의 모범이 되는 기관이 되도록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다양한 보안 장비를 운영한 경험이 있다고 하셨습니다. 그러한 경험을 통해 직면했던 가장 큰 기술적 도전은 무엇이었으며, 그 도전을 어떻게 해결하셨는지 설명해 주세요.</a:t>
            </a:r>
            <a:br/>
            <a:r>
              <a:t>(2) 지원자는 보안 인식을 제고하기 위해 이메일 모의훈련을 진행하셨는데, 해당 훈련 중 예상치 못한 문제가 발생했다면 어떻게 대응하셨을까요?</a:t>
            </a:r>
            <a:br/>
            <a:r>
              <a:t>(3) 내부 임직원의 정보보안 인식을 높이기 위해 실시한 특별훈련의 결과로 장관상을 받았다고 하셨습니다. 그런데 만약 이러한 훈련의 효과를 잘 인지하지 못하는 직원이 있었다면 지원자는 이를 어떻게 해결하려 했을까요?</a:t>
            </a:r>
          </a:p>
        </p:txBody>
      </p:sp>
    </p:spTree>
  </p:cSld>
  <p:clrMapOvr>
    <a:masterClrMapping/>
  </p:clrMapOvr>
</p:sld>
</file>

<file path=ppt/slides/slide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4P-02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개인정보보호 업무를 담당하던 중, 인사부에서 채용 업무 위탁과 관련해 정보주체에게 위탁 내용을 고지하지 않은 사실을 발견했습니다. 채용 담당자에게 이 문제를 알렸지만, 담당자는 고지의 필요성을 이해하지 못하고 있었습니다. </a:t>
            </a:r>
            <a:r>
              <a:rPr u="sng" b="1" sz="1200">
                <a:solidFill>
                  <a:srgbClr val="000000"/>
                </a:solidFill>
                <a:latin typeface="맑은 고딕"/>
              </a:rPr>
              <a:t>(1)저도 개인정보보호 업무를 새로 맡아 과거의 사례를 확인할 수 없었고, 전임 담당자에게 문의한 후 과거에도 위탁 내용 고지를 안내했지만, 현업부서에서 협조가 부족한 상황이라는 것을 알게 되었습니다.2022년 당시, 일반 직원들이 개인정보보호의 중요성을 깊게 인식하지 못하고 있었기에, 법적 요구사항을 준수하기 위해 담당자에게 위탁 내용 고지의 필요성을 다시 한번 강조했습니다.</a:t>
            </a:r>
            <a:r>
              <a:rPr sz="1200">
                <a:solidFill>
                  <a:srgbClr val="000000"/>
                </a:solidFill>
                <a:latin typeface="맑은 고딕"/>
              </a:rPr>
              <a:t> </a:t>
            </a:r>
            <a:r>
              <a:rPr u="sng" b="1" sz="1200">
                <a:solidFill>
                  <a:srgbClr val="000000"/>
                </a:solidFill>
                <a:latin typeface="맑은 고딕"/>
              </a:rPr>
              <a:t>(2)그러나 담당자는 채용 업무 수탁사를 지원자들에게 공개하는 것에 반발하며, 다른 공공기관의 사례를 들어 고지하지 않아도 된다고 주장했습니다. 저는 개인정보보호법 조항을 제시하며, 타 기관이 법적 준거성을 준수하지 않은 것임을 설명하고, 고지 항목과 방법을 상세히 안내했습니다. 이후 채용 담당자와 협의하여 회사 채용사이트의 공지 사항 게시판 또는 지원자의 채용 지원 시 고지하기 시작했습니다.</a:t>
            </a:r>
            <a:r>
              <a:rPr sz="1200">
                <a:solidFill>
                  <a:srgbClr val="000000"/>
                </a:solidFill>
                <a:latin typeface="맑은 고딕"/>
              </a:rPr>
              <a:t>이후 사내 현업부서 담당자들에게 개인정보보호의 중요성을 인식시키기 위해 매년 시행하는 전사 정보보안 점검 시 개인정보 처리 준수 여부를 점검 항목에 추가했습니다. 개인정보 취급부서에 직접 방문해 개인정보 수집 이용 동의서 운용과 개인정보 처리 위탁 시 구비 서류 및 고지 여부 등을 확인하고, 부족한 부분이 있으면 시정할 수 있도록 안내했습니다. 이러한 노력을 통해 품질 부서에서 외부 청렴도 조사를 위해 개인정보 처리를 위탁했지만 고지하지 않은 사례를 발견하고 즉시 고지할 수 있도록 지원했습니다.</a:t>
            </a:r>
            <a:r>
              <a:rPr u="sng" b="1" sz="1200">
                <a:solidFill>
                  <a:srgbClr val="000000"/>
                </a:solidFill>
                <a:latin typeface="맑은 고딕"/>
              </a:rPr>
              <a:t>(3)인식 개선은 시간이 걸리는 과정이지만, 현재는 현업부서에서 개인정보 취급 전 정보보안 관련 부서에 문의해 법적 위반성을 확인하는 등 개인정보보호의 중요성을 많이 인식하고 있다는 것을 느끼고 있습니다. 이러한 변화는 기관이 개인정보 관리수준 진단에서 우수(S) 등급을 달성하는 데 기여했습니다.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개인정보보호 문제를 발견하고 채용 담당자와의 협의를 통해 이를 해결하셨습니다. 만약 다른 담당자와 협력이 원활하지 않았다면 어떻게 문제를 해결하려 했을까요?</a:t>
            </a:r>
            <a:br/>
            <a:r>
              <a:t>(2) 개인정보보호 법규의 중요성을 이해하지 못하는 담당자에게 법적 준거성을 설명하셨는데, 그 외의 교육적 접근 방식을 고려하신 적이 있나요?</a:t>
            </a:r>
            <a:br/>
            <a:r>
              <a:t>(3) 현재 개인정보보호에 대한 인식 변화가 기관의 우수 등급 달성에 기여했다고 하셨습니다. 이러한 변화를 지속하기 위한 지원자의 장기적인 전략은 무엇인가요?</a:t>
            </a:r>
          </a:p>
        </p:txBody>
      </p:sp>
    </p:spTree>
  </p:cSld>
  <p:clrMapOvr>
    <a:masterClrMapping/>
  </p:clrMapOvr>
</p:sld>
</file>

<file path=ppt/slides/slide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4P-03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"조직의 정보자산을 보호하기 위한 전문 정책의 추진"급변하는 사이버보안 위협 환경 속에서 조직의 데이터와 시스템을 안전하게 보호하는 것은 지속가능한 성장의 필수 요소라고 생각합니다.육군에서 사이버방호실장으로 2년 간 근무하며 군의 정보자산을 보호하는 역할을 수행한 경험이 있습니다. 이 과정에서 침해사고 대응, 정보보안 정책 및 행정예규의 수립, 조직원의 보안 교육 등을 추진하며 실무 역량을 쌓아왔습니다. 이러한 경험을 바탕으로 한국마사회의 정보보안 수준을 제고하는데 기여하고자 합니다.</a:t>
            </a:r>
            <a:r>
              <a:rPr u="sng" b="1" sz="1200">
                <a:solidFill>
                  <a:srgbClr val="000000"/>
                </a:solidFill>
                <a:latin typeface="맑은 고딕"/>
              </a:rPr>
              <a:t>(1)선제적인 보안 위협 대응체계를 구축하고 내부 보안 문화를 정착하는 것을 목표로 삼겠습니다.</a:t>
            </a:r>
            <a:r>
              <a:rPr sz="1200">
                <a:solidFill>
                  <a:srgbClr val="000000"/>
                </a:solidFill>
                <a:latin typeface="맑은 고딕"/>
              </a:rPr>
              <a:t> 군에서 사이버 위협을 분석하고 대응했던 경험을 살려, 정보보호체계를 보다 체계적으로 개선하겠습니다. 또한, 보안 교육과 모의 해킹훈련 등을 통해 조직원의 보안 인식을 높이고, 실질적인 행동화 보안 수준을 강화하겠습니다. 더불어, </a:t>
            </a:r>
            <a:r>
              <a:rPr u="sng" b="1" sz="1200">
                <a:solidFill>
                  <a:srgbClr val="000000"/>
                </a:solidFill>
                <a:latin typeface="맑은 고딕"/>
              </a:rPr>
              <a:t>(2)최신 보안 트렌드를 연구하고 지속적인 자기계발 등을 통해 전문성 또한 발전시키겠습니다.</a:t>
            </a:r>
            <a:r>
              <a:rPr sz="1200">
                <a:solidFill>
                  <a:srgbClr val="000000"/>
                </a:solidFill>
                <a:latin typeface="맑은 고딕"/>
              </a:rPr>
              <a:t>장기적으로는 정보보안 전략을 수립하는 전문가로 성장하고 싶습니다.특히, </a:t>
            </a:r>
            <a:r>
              <a:rPr u="sng" b="1" sz="1200">
                <a:solidFill>
                  <a:srgbClr val="000000"/>
                </a:solidFill>
                <a:latin typeface="맑은 고딕"/>
              </a:rPr>
              <a:t>(3)제로데이 취약점 등 디지털 혁신 과정에서 발생할 수 있는 보안 위협을 사전에 예측하고 대응할 수 있는 체계를 선제적으로 확립하는 데 기여하고 싶습니다.</a:t>
            </a:r>
            <a:r>
              <a:rPr sz="1200">
                <a:solidFill>
                  <a:srgbClr val="000000"/>
                </a:solidFill>
                <a:latin typeface="맑은 고딕"/>
              </a:rPr>
              <a:t>공기업의 중요 데이터와 시스템을 보호하는 업무는 곧 국민의 신뢰를 확보하는 길이라고 생각합니다.이러한 측면에서 실질적인 사이버 위협에 강한 조직을 만드는 것을 목표로 하겠습니다.군에서 축적한 보안 실무 경험과 리더십을 바탕으로, 한국마사회의 안전한 디지털 환경 조성에 기여할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보안 위협 대응체계 구축의 과정에서 일반 조직원이 아닌 리더로서 더 중요하게 여겨야 할 요소는 무엇이라고 생각하십니까?</a:t>
            </a:r>
            <a:br/>
            <a:r>
              <a:t>(2) 군에서 사이버 위협을 분석하고 대응했던 경험을 살리기 위해 지금까지 어떤 자기계발을 해왔고, 앞으로 어떤 구체적인 계획을 갖고 있습니까?</a:t>
            </a:r>
            <a:br/>
            <a:r>
              <a:t>(3) 제로데이 취약점에 대해 사전적으로 대응할 수 있는 체계를 구축하려는 목표는 조직의 다른 업무와 어떻게 조화롭게 병행될 수 있을까요?</a:t>
            </a:r>
          </a:p>
        </p:txBody>
      </p:sp>
    </p:spTree>
  </p:cSld>
  <p:clrMapOvr>
    <a:masterClrMapping/>
  </p:clrMapOvr>
</p:sld>
</file>

<file path=ppt/slides/slide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4P-03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통솔 경험을 통한 소통의 가치 이해"소통은 단순한 대화가 아니라 상대방을 이해하고 신뢰를 쌓아가는 과정이라는 것을 중대장 경험을 통해 배웠습니다.처음 부임했을 때, 각기 다른 인격을 가진 사람들에게 방향성을 제시해야 한다는 것이 쉽지 않았습니다.명령과 지시 위주의 소통 방식은 오히려 보이지 않는 거리감을 만들었고, 일부 불만의 목소리가 들려 더욱 </a:t>
            </a:r>
            <a:r>
              <a:rPr u="sng" b="1" sz="1200">
                <a:solidFill>
                  <a:srgbClr val="000000"/>
                </a:solidFill>
                <a:latin typeface="맑은 고딕"/>
              </a:rPr>
              <a:t>(1)대원들에게 다가가기가 힘들었습니다.(2)이러한 문제를 해결하기 위해 듣고 공감하는 리더십을 실천하기로 결심했습니다.먼저, 생각과 고민을 제대로 이해하기</a:t>
            </a:r>
            <a:r>
              <a:rPr sz="1200">
                <a:solidFill>
                  <a:srgbClr val="000000"/>
                </a:solidFill>
                <a:latin typeface="맑은 고딕"/>
              </a:rPr>
              <a:t> 위해 개인 면담과 소규모 대화 시간을 정기적으로 가졌습니다.특히, 대화를 할 때 일방적으로 업무를 전달하는 것이 아닌 입장을 존중하기 위해 노력했습니다.또한, 대원들의 입장을 공감하기 위해 청소, 페인트 칠 등 중대의 모든 작업을 현장에서 함께 참여했습니다.대원들에게 저를 필두로 우리 모두가 조직의 일부라는 공동체 의식을 느낄 수 있도록 하기 위함이었습니다..점차 대원들은 모든 업무에 있어서 적극적으로 참여하기 시작했고 태도는 변화하였습니다.이러한 소통의 과정을 계기로, 함께 계급 구분 없는 밴드 음악 동아리를 창설하여 활동하는 등 더욱 밝은 병영생활 분위기를 창출할 수도 있었습니다.</a:t>
            </a:r>
            <a:r>
              <a:rPr u="sng" b="1" sz="1200">
                <a:solidFill>
                  <a:srgbClr val="000000"/>
                </a:solidFill>
                <a:latin typeface="맑은 고딕"/>
              </a:rPr>
              <a:t>(3)저는 소통의 장벽을 극복함으로서 조직 생활을 하기 위해서는 서로의 입장을 공유하고 신뢰를 쌓는 것이 중요하다는 것을 깨달았습니다. 조직이 원활하게 운영되기 위해서는 신뢰를 바탕으로 한 소통이 필수적입니다.</a:t>
            </a:r>
            <a:r>
              <a:rPr sz="1200">
                <a:solidFill>
                  <a:srgbClr val="000000"/>
                </a:solidFill>
                <a:latin typeface="맑은 고딕"/>
              </a:rPr>
              <a:t>한국마사회에 입사하여서도 제가 몸소 경험했던 열린 소통을 실천하며, 함께 성장하는 문화를 만들어가는데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대원들과의 직접적인 상호작용 경험을 통해 얻은 가장 큰 깨달음은 무엇이며, 그것이 어떻게 다른 환경에서도 적용될 수 있을까요?</a:t>
            </a:r>
            <a:br/>
            <a:r>
              <a:t>(2) 중대장으로서 소통의 장벽을 극복하기 위한 전략 중, 가장 도전적이라고 느껴졌던 부분은 무엇이며, 그 이유는 무엇인가요?</a:t>
            </a:r>
            <a:br/>
            <a:r>
              <a:t>(3) 지원자는 대원들과 신뢰를 쌓기 위해 여러 활동에 참여하셨다고 했는데, 이러한 소통 방식이 새로운 조직 환경에서도 유효할 것이라 생각하는 이유는 무엇인가요?</a:t>
            </a:r>
          </a:p>
        </p:txBody>
      </p:sp>
    </p:spTree>
  </p:cSld>
  <p:clrMapOvr>
    <a:masterClrMapping/>
  </p:clrMapOvr>
</p:sld>
</file>

<file path=ppt/slides/slide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4Q-01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[안정적인 경주실황 방송 송출을 통해 고객 만족도 향상에 기여]한국마사회의 경주실황 방송 송출 인프라를 개선하여 고객 서비스 품질을 높이는 일을 하고 싶습니다. 한국마사회의 2024년 지속가능경영보고서 자료에 따르면, 신사업 중 </a:t>
            </a:r>
            <a:r>
              <a:rPr u="sng" b="1" sz="1200">
                <a:solidFill>
                  <a:srgbClr val="000000"/>
                </a:solidFill>
                <a:latin typeface="맑은 고딕"/>
              </a:rPr>
              <a:t>(1)한국의 경주실황을 23개국 대상으로 수출하여 글로벌 Top 5 말산업 선도 기업이 되기 위해 노력하고 있습니다.</a:t>
            </a:r>
            <a:r>
              <a:rPr sz="1200">
                <a:solidFill>
                  <a:srgbClr val="000000"/>
                </a:solidFill>
                <a:latin typeface="맑은 고딕"/>
              </a:rPr>
              <a:t> 2013년 싱가포르 시범 송출로 시작하여 매년 해외 사업을 확대한 결과로, 한국경마의 해외 실황수출 누적 매출이 2025년 2월 기준 7500억원을 기록했습니다. 또한, 2024년에 한국마사회가 공개한 자료에 의하면 '중장기 노후 방송시스템 교체 및 보완' 사업을 2023년부터 시작하여 2028년까지 완수를 목표로 추진하는 등 안정적인 방송 송출에 만전을 기하고 있습니다.최근에 김혜선 기수와 글로벌히트가 UAE 경마 대회에서 3위를 하는 등 K-경마의 위상은 갈수록 높아지고 있습니다. KRBC에서 방영된 경주 및 기수 인터뷰의 실시간 중계 영상을 보면서 앞으로 한국마사회는 국내 뿐만 아니라 해외에서의 방송 송출을 위한 인프라의 중요성이 더 커질 것이라는 생각을 했습니다. 최근에 렛츠런파크 서울 지점을 방문한 경험이 있는데, 서울지점의 한 경주가 끝나고 </a:t>
            </a:r>
            <a:r>
              <a:rPr u="sng" b="1" sz="1200">
                <a:solidFill>
                  <a:srgbClr val="000000"/>
                </a:solidFill>
                <a:latin typeface="맑은 고딕"/>
              </a:rPr>
              <a:t>(2)다음 경주까지의 텀이 다소 길다고 느꼈었습니다. 그런데 그 텀마다 부산지점의 경마 방송을 고객들에게 보여주어</a:t>
            </a:r>
            <a:r>
              <a:rPr sz="1200">
                <a:solidFill>
                  <a:srgbClr val="000000"/>
                </a:solidFill>
                <a:latin typeface="맑은 고딕"/>
              </a:rPr>
              <a:t> 더비온의 온라인 마권 발매를 통해 고객들이 더 적극적인 참여를 할 수 있게 하는 등 풍성한 경험을 선사해주는 점이 인상 깊었습니다.저는 2년 동안 </a:t>
            </a:r>
            <a:r>
              <a:rPr u="sng" b="1" sz="1200">
                <a:solidFill>
                  <a:srgbClr val="000000"/>
                </a:solidFill>
                <a:latin typeface="맑은 고딕"/>
              </a:rPr>
              <a:t>(3)광전송장치, 방송장치, 전원설비 등의 설비들을 유지보수한 경력이 있으며 무선설비기사, 정보통신기사, SQLD, 리눅스마스터2급, 네트워크관리사2급 자격증을 보유하고 있습니다.</a:t>
            </a:r>
            <a:r>
              <a:rPr sz="1200">
                <a:solidFill>
                  <a:srgbClr val="000000"/>
                </a:solidFill>
                <a:latin typeface="맑은 고딕"/>
              </a:rPr>
              <a:t> 그리고 방송과 관련해서 '방송과기술'이라는 잡지를 최근 1년 동안 읽으며 그 트렌드를 계속 배우고 있습니다. 이를 바탕으로 한국마사회 방송기술 직렬의 다양한 설비들을 현업에서 빠르게 익혀서 안정적으로 경주실황 방송을 송출하는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방송기술 직렬에서의 경험을 통해 국내뿐만 아니라 해외 시장에서도 기여할 수 있는 방법은 무엇이라고 생각하십니까?</a:t>
            </a:r>
            <a:br/>
            <a:r>
              <a:t>(2) 렛츠런파크 서울 지점 방문 경험에서 얻은 인사이트를 기반으로, 방송 송출 시스템 측면에서 개선이 필요한 부분은 어떤 것이라 생각하십니까?</a:t>
            </a:r>
            <a:br/>
            <a:r>
              <a:t>(3) 지원자는 다양한 자격증을 보유하고 있는데, 이러한 자격증들이 경주실황 방송 송출 개선에 어떻게 구체적으로 활용될 수 있을까요?</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1AB-04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지원한 경영지원 분야는 인적자원 관리뿐만 아니라 환경, 안전, 지역상생, 사회공헌 등 다양한 직무를 수행하며 ESG 경영을 적극적으로 실천하고 있습니다. 특히, </a:t>
            </a:r>
            <a:r>
              <a:rPr u="sng" b="1" sz="1200">
                <a:solidFill>
                  <a:srgbClr val="000000"/>
                </a:solidFill>
                <a:latin typeface="맑은 고딕"/>
              </a:rPr>
              <a:t>(1)기관의 ESG 경영 역량 강화를 위해 2023년 ‘KRA-ESG 진단모델’을 최초 도입했으며, ‘ESG 기반 사전검토제’를 시행하여 ESG의 중요성을 더욱 강화하고 있습니다.</a:t>
            </a:r>
            <a:r>
              <a:rPr sz="1200">
                <a:solidFill>
                  <a:srgbClr val="000000"/>
                </a:solidFill>
                <a:latin typeface="맑은 고딕"/>
              </a:rPr>
              <a:t> 저는 이러한 변화 속에서 ESG 사업을 기획하고 발전시키는 역할을 통해 한국마사회가 ESG 경영을 선도하는 기업으로 자리 잡는 데 기여하고 싶습니다. 이를 위해 제가 가진 경험과 직무역량을 적극적으로 활용하겠습니다.대학 시절 환경 동아리에 참여하며 환경 보호를 실천하기 위한 다양한 활동을 경험했습니다. 정기적인 환경 심포지엄을 개최하고, </a:t>
            </a:r>
            <a:r>
              <a:rPr u="sng" b="1" sz="1200">
                <a:solidFill>
                  <a:srgbClr val="000000"/>
                </a:solidFill>
                <a:latin typeface="맑은 고딕"/>
              </a:rPr>
              <a:t>(2)‘플라스틱 다이어트 챌린지’를 기획하여 텀블러 사용 인증샷 이벤트, 에코백·손수건 등 친환경 제품 판매 활동을 진행했습니다.</a:t>
            </a:r>
            <a:r>
              <a:rPr sz="1200">
                <a:solidFill>
                  <a:srgbClr val="000000"/>
                </a:solidFill>
                <a:latin typeface="맑은 고딕"/>
              </a:rPr>
              <a:t> 또한, 대학 축제에서 주점을 운영할 때 1회용품을 사용하지 않음으로써 환경보호 실천에 앞장섰습니다. 이러한 경험을 통해 환경 보호에 대한 실질적인 실천 방안을 고민하고, 이를 효과적으로 기획하는 역량을 키울 수 있었습니다.</a:t>
            </a:r>
            <a:r>
              <a:rPr u="sng" b="1" sz="1200">
                <a:solidFill>
                  <a:srgbClr val="000000"/>
                </a:solidFill>
                <a:latin typeface="맑은 고딕"/>
              </a:rPr>
              <a:t>(3)재단법인에서 근무하며 사회 취약계층을 대상으로 다양한 프로젝트를 기획하는 업무를 담당했습니다.</a:t>
            </a:r>
            <a:r>
              <a:rPr sz="1200">
                <a:solidFill>
                  <a:srgbClr val="000000"/>
                </a:solidFill>
                <a:latin typeface="맑은 고딕"/>
              </a:rPr>
              <a:t> 독거노인을 위한 집수리 프로젝트, 학교 밖 청소년을 위한 이동 쉼터 운영, 탈북 청소년·청년 멘토링 프로그램 등 사회적 약자를 위한 맞춤형 지원사업을 추진하며 실질적인 도움을 줄 수 있는 활동을 진행했습니다. 특히, 지자체 복지센터와의 협력을 통해 사회공헌 정책 기획의 중요성을 경험할 수 있었습니다.저는 환경 보호 활동을 실천하며 얻은 경험과 사회공헌 프로젝트를 기획한 역량을 바탕으로, 환경·사회적 가치를 고려한 지속 가능한 정책을 기획하고 발전시키는 데 도움이 될 것입니다. 한국마사회가 ESG 경영을 선도하는 기관으로 자리 잡는 데 있어, 저의 경험과 역량이 실질적인 도움이 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기관의 ESG 경영 역량 강화를 위한 'KRA-ESG 진단모델' 도입에서 지원자가 기여할 수 있는 부분을 구체적으로 설명해 주세요. 이전 경험이 어떻게 그 역할에 도움이 될 것이라 생각하십니까?</a:t>
            </a:r>
            <a:br/>
            <a:r>
              <a:t>(2) 지원자는 환경 동아리에서 진행한 '플라스틱 다이어트 챌린지'의 기획 단계에서 어떤 어려움을 겪었고, 그 문제를 해결하기 위해 취했던 구체적인 방법은 무엇입니까?</a:t>
            </a:r>
            <a:br/>
            <a:r>
              <a:t>(3) 재단법인에서 사회공헌 프로젝트를 추진하면서 지원자가 직접적으로 느낀 가장 큰 도전 과제는 무엇이었으며, 이러한 경험이 ESG 경영에 어떻게 적용될 수 있다고 생각합니까?</a:t>
            </a:r>
          </a:p>
        </p:txBody>
      </p:sp>
    </p:spTree>
  </p:cSld>
  <p:clrMapOvr>
    <a:masterClrMapping/>
  </p:clrMapOvr>
</p:sld>
</file>

<file path=ppt/slides/slide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4Q-01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[과장님과 차장님의 본사 업무 협조의 의견 대립으로 인한 갈등]현 회사의 본사에서 제가 속한 관리소가 관할하는 역사의 통신실의 위치를 옮기는 공사를 설계하고 감독하는 것을 저희 팀에 요청한 적이 있었습니다. 원래 본사의 담당자가 직접 해야 하는 업무이고 차장님은 우리가 담당자가 아니기 때문에 공사 설계가 잘못된 방향으로 갈 수 있어서 공사감독을 보조하는 기존의 방향으로 가야 한다는 입장이셨습니다. 하지만 과장님은 본사의 과중한 업무로 인해 담당자가 도움을 직접 요청한 것이기에 지원하는 것이 맞다고 생각하셔서 그 책임론에 대한 </a:t>
            </a:r>
            <a:r>
              <a:rPr u="sng" b="1" sz="1200">
                <a:solidFill>
                  <a:srgbClr val="000000"/>
                </a:solidFill>
                <a:latin typeface="맑은 고딕"/>
              </a:rPr>
              <a:t>(1)의견 대립이 심해졌었고 서로 언쟁을 주고받기도 하셨습니다. 두 분의 의견이 완전히 달라서 협력하는 데 어려움을 겪었습니다.</a:t>
            </a:r>
            <a:r>
              <a:rPr sz="1200">
                <a:solidFill>
                  <a:srgbClr val="000000"/>
                </a:solidFill>
                <a:latin typeface="맑은 고딕"/>
              </a:rPr>
              <a:t> 그래서 저는 중간에서 두 분이 필요하신 자료가 있으면 저의 메모장에 필요한 사항들을 기록해서 다음 회의가 시작되기 전에 미리 준비했습니다. 객관적인 자료를 통해 두 분의 조율점을 찾았고, 그 결과로 </a:t>
            </a:r>
            <a:r>
              <a:rPr u="sng" b="1" sz="1200">
                <a:solidFill>
                  <a:srgbClr val="000000"/>
                </a:solidFill>
                <a:latin typeface="맑은 고딕"/>
              </a:rPr>
              <a:t>(2)공사 설계 중 시간이 가장 많이 걸리는 자재 필요 수량과 케이블 길이 등을 조사해서 그 자료를 본사에 제공하고 보조 감독으로 협조하는 것으로 합의되었습니다.</a:t>
            </a:r>
            <a:r>
              <a:rPr sz="1200">
                <a:solidFill>
                  <a:srgbClr val="000000"/>
                </a:solidFill>
                <a:latin typeface="맑은 고딕"/>
              </a:rPr>
              <a:t>[인간적인 대화를 통해 갈등을 풀 수 있도록 퇴근 후 저녁식사를 제안]본사와의 업무 협조가 잘 마무리되었지만 과장님과 차장님의 언쟁이 있었던 날 이후로 두 분의 사이는 전보다 많이 어색해진 것을 느꼈습니다. 저는 같은 근무조의 막내로서 용기를 내어 "오랜만에 같이 퇴근하고 저녁 어떠세요?"라며 </a:t>
            </a:r>
            <a:r>
              <a:rPr u="sng" b="1" sz="1200">
                <a:solidFill>
                  <a:srgbClr val="000000"/>
                </a:solidFill>
                <a:latin typeface="맑은 고딕"/>
              </a:rPr>
              <a:t>(3)식사 자리를 제안드렸고 두 분은 그 제안에 응해주셨습니다. 저와 과장님, 차장님과 같이 저녁식사를 하면서 두 분의 허심탄회한 대화에 경청하고 공감하며 좋은 분위기를 만들 수 있었습니다.</a:t>
            </a:r>
            <a:r>
              <a:rPr sz="1200">
                <a:solidFill>
                  <a:srgbClr val="000000"/>
                </a:solidFill>
                <a:latin typeface="맑은 고딕"/>
              </a:rPr>
              <a:t> 함께 같이 고생했다는 공감대가 있었기 때문에 그 갈등을 빠르게 해결할 수 있었습니다. 그리고 한 팀의 일원으로서 갈등이 생겨도 회피하지 않고 그 갈등을 중재하고 문제를 해결할 수 있도록 적극적으로 노력하는 태도가 그 팀과 부서의 분위기를 더 긍정적으로 바꾸는 데 기여한다는 것을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중간에서 갈등을 조율한 경험이 있는데, 만약 두 분의 합의가 이루어지지 않았다면 이후 어떤 조치를 취했을까요?</a:t>
            </a:r>
            <a:br/>
            <a:r>
              <a:t>(2) 본사와의 협조에서 제공한 데이터가 중요한 역할을 했다고 하셨는데, 만약 그 데이터가 적시에 준비되지 않았더라면 어떻게 대처했을 것 같습니까?</a:t>
            </a:r>
            <a:br/>
            <a:r>
              <a:t>(3) 퇴근 후 저녁 식사 자리에서 두 분의 갈등을 해결하기 위해 특별히 어떤 대화의 포인트나 접근 방법을 사용하셨습니까?</a:t>
            </a:r>
          </a:p>
        </p:txBody>
      </p:sp>
    </p:spTree>
  </p:cSld>
  <p:clrMapOvr>
    <a:masterClrMapping/>
  </p:clrMapOvr>
</p:sld>
</file>

<file path=ppt/slides/slide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4Q-02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방송기술의 핵심은 관객들이 경마에 몰입할 수 있도록 안정적인 방송 환경을 조성하는 것입니다. 경마 중계는 멀티비전 뿐만 아니라, 곳곳의 TV로도 끊김 없이 전달하는 것이 중요합니다. 저는 라디오 방송국에서 송출 시스템을 점검하며 안정된 방송망을 유지하였고 방송사고 시 유연하게 대처하는 능력을 길렀습니다. 이를 바탕으로 마사회에서 경마 중계 시스템을 안정적으로 운영하고 방송 품질을 향상시키는 데 기여하겠습니다.입사 후, 저는 안정적인 방송을 위해 다음과 같은 목표를 설정하고자 합니다.첫째, 방송 시스템의 전반적인 이해와 유지보수 역량 강화경마 중계는 다양한 영상 및 네트워크 장비가 연동되어 운영되므로 각 시스템의 원리를 깊이 이해하고 점검하는 것이 필수입니다. 방송 장비를 관리했던 경험을 살려 마사회의 방송 설비를 주기적으로 점검하고 고장 장애 시 신속하게 대응하겠습니다.둘째, 생방송 장애 대응 시스템 강화경마 중계는 실시간이고 사고 시 즉각적인 대응이 필요합니다. 저는 </a:t>
            </a:r>
            <a:r>
              <a:rPr u="sng" b="1" sz="1200">
                <a:solidFill>
                  <a:srgbClr val="000000"/>
                </a:solidFill>
                <a:latin typeface="맑은 고딕"/>
              </a:rPr>
              <a:t>(1)생방송 경험을 통해 방송사고 시 신속하고 유연하게 대처하는 법을 익혔습니다.</a:t>
            </a:r>
            <a:r>
              <a:rPr sz="1200">
                <a:solidFill>
                  <a:srgbClr val="000000"/>
                </a:solidFill>
                <a:latin typeface="맑은 고딕"/>
              </a:rPr>
              <a:t> 이러한 경험을 바탕으로 장애 발생 시 신속한 원인 분석 및 대응 매뉴얼을 정비하여 안정성을 극대화할 계획입니다.셋째, 더욱 안정된 방송망을 위한 IP 기반 방송 인프라 구축현재 시스템은 </a:t>
            </a:r>
            <a:r>
              <a:rPr u="sng" b="1" sz="1200">
                <a:solidFill>
                  <a:srgbClr val="000000"/>
                </a:solidFill>
                <a:latin typeface="맑은 고딕"/>
              </a:rPr>
              <a:t>(2)SDI 기반의 전통적인 방식이지만 더 안정적인 방송 환경을 위해 추가적으로 IP 기반 방송 인프라를 만들 수 있습니다.</a:t>
            </a:r>
            <a:r>
              <a:rPr sz="1200">
                <a:solidFill>
                  <a:srgbClr val="000000"/>
                </a:solidFill>
                <a:latin typeface="맑은 고딕"/>
              </a:rPr>
              <a:t> NDI 프로토콜을 활용하면 저렴한 비용으로 구축하고 유연한 운영이 가능합니다. 또한, SRT 프로토콜을 적용할 수 있습니다. SRT는 지연이 적고 공용 인터넷을 사용하지만 안정적입니다. 이를 활용하면 다른 경마장과의 실시간 연결이 원활해지고 통합적인 방송 운영이 가능합니다.이처럼 </a:t>
            </a:r>
            <a:r>
              <a:rPr u="sng" b="1" sz="1200">
                <a:solidFill>
                  <a:srgbClr val="000000"/>
                </a:solidFill>
                <a:latin typeface="맑은 고딕"/>
              </a:rPr>
              <a:t>(3)관련 기술을 연구하여 마사회의 미래 방송 환경이 보다 효율적이고 안정적으로 운영 되도록 할 것입니다.</a:t>
            </a:r>
            <a:r>
              <a:rPr sz="1200">
                <a:solidFill>
                  <a:srgbClr val="000000"/>
                </a:solidFill>
                <a:latin typeface="맑은 고딕"/>
              </a:rPr>
              <a:t> 그리고 방송 시스템 점검 및 장애 대응 능력을 지속적으로 강화하여 방송 환경을 보다 발전시키는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경마 중계 시스템에서 예상치 못한 장애가 발생했을 때, 기존의 경험 외에 어떤 새로운 접근 방식으로 문제를 해결하실 계획인가요?</a:t>
            </a:r>
            <a:br/>
            <a:r>
              <a:t>(2) 현재 SDI 기반에서 IP 기반 방송 인프라로 전환할 때, 예상되는 가장 큰 도전 과제는 무엇이며 이를 어떻게 극복할 계획인가요?</a:t>
            </a:r>
            <a:br/>
            <a:r>
              <a:t>(3) 한국마사회에서 경마 중계 시스템을 안정적으로 운영하기 위해 구체적으로 어떤 기술적 연구를 진행할 계획인지 말해주실 수 있나요?</a:t>
            </a:r>
          </a:p>
        </p:txBody>
      </p:sp>
    </p:spTree>
  </p:cSld>
  <p:clrMapOvr>
    <a:masterClrMapping/>
  </p:clrMapOvr>
</p:sld>
</file>

<file path=ppt/slides/slide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4Q-02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캡스톤 디자인 프로젝트에서 팀원들과 협업하여 AI 기반 이차전지 충전 상태 예측 모델을 개발하는 과정에서 소통과 협력의 어려움을 겪었습니다. 이 프로젝트의 목표는 높은 정확도를 가진 충전 상태를 예측하는 모델을 만드는 것입니다. 하지만 과제를 진행하면서 팀원 간 데이터 수집 방식과 AI 모델 선정 과정에서 의견 차이가 발생하여 협업이 원활하지 않았고 진행이 지연되었습니다.특히, 팀원 간 기술적 접근 방식이 달라서 의견을 조율하는 것이 쉽지 않았습니다. 일부 팀원은 학습된 모델을 적용하여 빠르게 실험을 진행하려 했고 다른 팀원은 처음부터 모델을 구축해야 한다고 주장했습니다. 프로젝트가 지연되면서 내부적으로 갈등이 심화되었고 이를 해결하기 위한 노력이 필요했습니다.이를 극복하기 위해 저는 </a:t>
            </a:r>
            <a:r>
              <a:rPr u="sng" b="1" sz="1200">
                <a:solidFill>
                  <a:srgbClr val="000000"/>
                </a:solidFill>
                <a:latin typeface="맑은 고딕"/>
              </a:rPr>
              <a:t>(1)객관적인 성능 평가 기준을 설정하는 방식을 제안했습니다.</a:t>
            </a:r>
            <a:r>
              <a:rPr sz="1200">
                <a:solidFill>
                  <a:srgbClr val="000000"/>
                </a:solidFill>
                <a:latin typeface="맑은 고딕"/>
              </a:rPr>
              <a:t> </a:t>
            </a:r>
            <a:r>
              <a:rPr u="sng" b="1" sz="1200">
                <a:solidFill>
                  <a:srgbClr val="000000"/>
                </a:solidFill>
                <a:latin typeface="맑은 고딕"/>
              </a:rPr>
              <a:t>(2)각 모델의 장단점을 정리하고 예측 정확도와 연산 속도 등을 고려한 평가 지표 설정 후 실험 데이터를 통해 최적의 모델을 도출하는 방식을 제안했습니다.</a:t>
            </a:r>
            <a:r>
              <a:rPr sz="1200">
                <a:solidFill>
                  <a:srgbClr val="000000"/>
                </a:solidFill>
                <a:latin typeface="맑은 고딕"/>
              </a:rPr>
              <a:t> 이를 통해 의견 차이를 줄이고 합리적인 데이터 기반의 의사 결정을 내릴 수 있었습니다.또한, 진행 속도를 높이기 위해 역할을 분담하고 정기적인 미팅으로 진행 상황을 점검했습니다. 데이터 전처리, 하이퍼파라미터 튜닝, 모델 검증 담당으로 나누어 작업을 진행하면서 각자의 역할을 명확히 하여 협업이 원활하게 되도록 했습니다.결과적으로 팀원 간 소통이 개선되었으며 </a:t>
            </a:r>
            <a:r>
              <a:rPr u="sng" b="1" sz="1200">
                <a:solidFill>
                  <a:srgbClr val="000000"/>
                </a:solidFill>
                <a:latin typeface="맑은 고딕"/>
              </a:rPr>
              <a:t>(3)최종적으로 높은 예측 정확도를 가진 LSTM 모델을 구축하는 데 성공했습니다.</a:t>
            </a:r>
            <a:r>
              <a:rPr sz="1200">
                <a:solidFill>
                  <a:srgbClr val="000000"/>
                </a:solidFill>
                <a:latin typeface="맑은 고딕"/>
              </a:rPr>
              <a:t> 이 경험을 통해 저는 의견 차이가 발생했을 때 객관적이고 타당한 기준을 도입하고 효과적인 역할 분담을 통해 협업을 원활하게 이끌어갈 수 있음을 깨달았습니다.한국마사회에서도 방송 운영팀 뿐만 아니라 타 부서와도 협력하여 경마 중계 방송의 품질을 유지하고 최적의 방송 환경을 구축하는 데 기여하겠습니다. 특히, 팀원들과 적극적으로 소통하며 방송 품질을 향상시키는 기술적 대안을 마련하고 협업을 통해 문제 해결 능력을 지속적으로 키워나가겠습니다.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프로젝트에 대한 평가 기준을 설정하는 과정에서 가장 어려웠던 부분은 무엇이었으며, 그 경험을 바탕으로 한국마사회에서 협업 시 유사한 문제를 어떻게 처리할 계획인가요?</a:t>
            </a:r>
            <a:br/>
            <a:r>
              <a:t>(2) 과거 AI 기반 이차전지 충전 상태 예측 모델 개발 경험에서 마주한 소통 문제를 해결했지만, 한국마사회에서 비슷한 기술적 접근과 소통의 문제가 발생할 경우 어떻게 대처할 것인가요?</a:t>
            </a:r>
            <a:br/>
            <a:r>
              <a:t>(3) AI 프로젝트에서 LSTM 모델을 성공적으로 구축했다고 언급했는데, 마사회의 방송 기술에 AI를 적용할 수 있는 부분이 있다면 어디라고 생각하십니까?</a:t>
            </a:r>
          </a:p>
        </p:txBody>
      </p:sp>
    </p:spTree>
  </p:cSld>
  <p:clrMapOvr>
    <a:masterClrMapping/>
  </p:clrMapOvr>
</p:sld>
</file>

<file path=ppt/slides/slide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4Q-03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방송기술 직무는 렛츠런 파크와 국내 26개 지사, 목장뿐만 아니라 24개국 해외 중계를 담당합니다. 글로벌 말산업 선도기업이라는 목표를 향해 움직이는 구성원들의 노력과 말산업 종사자들의 소중한 가치를 고객들에게 전달해 주는 매개체 역할로서 자발적으로 문제를 해결하려는 태도와 책임감이 직무에 필요한 자세라는 것을 현업에서 경험했습니다. </a:t>
            </a:r>
            <a:r>
              <a:rPr u="sng" b="1" sz="1200">
                <a:solidFill>
                  <a:srgbClr val="000000"/>
                </a:solidFill>
                <a:latin typeface="맑은 고딕"/>
              </a:rPr>
              <a:t>(1)CES 박람회에서 마사회가 지원한 스타트업의 혁신상 수상을 보며 AI와 모바일을 기반으로 하나의 시스템으로 연결되는 기술들은 방송 중계 영역에서도 무한한 확장성을 가질 것으로 판단했습니다.</a:t>
            </a:r>
            <a:r>
              <a:rPr sz="1200">
                <a:solidFill>
                  <a:srgbClr val="000000"/>
                </a:solidFill>
                <a:latin typeface="맑은 고딕"/>
              </a:rPr>
              <a:t> 렛츠런 파크의 비전127 LED 전광판과 16.1 채널 음향시스템의 현장감 넘치는 장비들을 직접 경험해보며 입사 후 저에게 주어진 시스템들이 문제없이 운행되도록 필요한 기초를 닦는 것이 먼저 할 일이라고 생각합니다. 현업에서 근무하며 중계 방식의 차이가 영상 몰입에 큰 영향을 끼친다는 것을 경험했고 XR, AI와 같은 신기술은 대면 수준의 현장감을 제공하여 여러 분야에서 고객들의 오감을 만족시켜 줄 것입니다.이후 유연한 디지털 확장성이라는 목표를 가지고 클라우드, IP 기반의 제작 시스템 개선 업무에 집중하겠습니다. </a:t>
            </a:r>
            <a:r>
              <a:rPr u="sng" b="1" sz="1200">
                <a:solidFill>
                  <a:srgbClr val="000000"/>
                </a:solidFill>
                <a:latin typeface="맑은 고딕"/>
              </a:rPr>
              <a:t>(2)개별적으로 신호를 전송하는 장비와 센터를 연결하는 물리적 라인이 필요하지만, IP 제작 시스템에서는 네트워크 스위치를 통해 다양한 환경에서 통합 제어가 가능하고 고용량 신호를 양방향으로 전송하여 이러한 문제점을 해결하고 플랫폼 확장을 가능하게 만들어 줄 것입니다.</a:t>
            </a:r>
            <a:r>
              <a:rPr sz="1200">
                <a:solidFill>
                  <a:srgbClr val="000000"/>
                </a:solidFill>
                <a:latin typeface="맑은 고딕"/>
              </a:rPr>
              <a:t> 회선 사용량에 따른 통신사 의존도와 서버 운용에 필요한 비용, 사이버 공격과 같은 보안 이슈도 놓치지 않고 대비하고자 합니다. </a:t>
            </a:r>
            <a:r>
              <a:rPr u="sng" b="1" sz="1200">
                <a:solidFill>
                  <a:srgbClr val="000000"/>
                </a:solidFill>
                <a:latin typeface="맑은 고딕"/>
              </a:rPr>
              <a:t>(3)또한 마사회가 추구하는 공공복지 영역에서도 소중한 가치를 만들어 나가길 희망합니다. 몸이 불편한 아이에게는 동경하는 운동선수와의 만남으로 잊지 못할 경험을, 트라우마를 겪고 있는 젊은이에게는 사회로 돌아갈 수 있는 발판을 마련해 줄 수 있을 것입니다. 다양한 방식의 콘텐츠를 활용해 대한민국 말산업 발전에 방송기술 직무로서 보탬이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CES 박람회를 통해 AI와 모바일 기반 기술의 확장성을 인식했다고 했습니다. 만약 지원자의 기대와 달리, AI 기술의 발전이 방송 중계에 즉각적으로 적용되지 않는다면, 어떻게 대응하겠습니까?</a:t>
            </a:r>
            <a:br/>
            <a:r>
              <a:t>(2) IP 기반 제작 시스템 개선의 필요성을 언급했는데, 지원자는 이런 전환 과정에서 발생할 수 있는 주요 도전과제는 무엇이라고 생각하며, 이를 어떻게 극복할 계획입니까?</a:t>
            </a:r>
            <a:br/>
            <a:r>
              <a:t>(3) 지원자는 방송기술 직무로서 대한민국 말산업에 기여하고자 한다고 했습니다. 구체적으로 어떤 방식으로 콘텐츠를 활용해가며 이 목표를 실현하고자 합니까?</a:t>
            </a:r>
          </a:p>
        </p:txBody>
      </p:sp>
    </p:spTree>
  </p:cSld>
  <p:clrMapOvr>
    <a:masterClrMapping/>
  </p:clrMapOvr>
</p:sld>
</file>

<file path=ppt/slides/slide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4Q-03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차량 부품사에서 인턴을 하며 적극적인 태도로 협업을 이룬 경험이 있습니다. </a:t>
            </a:r>
            <a:r>
              <a:rPr u="sng" b="1" sz="1200">
                <a:solidFill>
                  <a:srgbClr val="000000"/>
                </a:solidFill>
                <a:latin typeface="맑은 고딕"/>
              </a:rPr>
              <a:t>(1)입사 초기 차량용 전자제어기(ECU)의 경쟁사 제품을 비교 분석하는 과제를 맡게 되었습니다. 지도사원님은 필요한 점검 사항들을 주차별로 계획서를 작성하여 보내주셨지만 신차 대응 업무로 바쁘셔서 궁금한 사항에 대한 피드백을 바로 받기가 힘들었습니다.</a:t>
            </a:r>
            <a:r>
              <a:rPr sz="1200">
                <a:solidFill>
                  <a:srgbClr val="000000"/>
                </a:solidFill>
                <a:latin typeface="맑은 고딕"/>
              </a:rPr>
              <a:t> 기존의 학부 인턴생들처럼 큰 기대가 없으셨고 소극적인 태도로 이어지며 팀에 녹아들지 못하는 저를 볼 수 있었습니다. </a:t>
            </a:r>
            <a:r>
              <a:rPr u="sng" b="1" sz="1200">
                <a:solidFill>
                  <a:srgbClr val="000000"/>
                </a:solidFill>
                <a:latin typeface="맑은 고딕"/>
              </a:rPr>
              <a:t>(2)하지만 소중하게 얻은 기회를 허비하고 싶지 않았습니다. 처음으로 저에게 부여된 과제였고 최종 결과물이 저뿐만 아니라 팀원 선배들 모두 평가받는다는 생각으로 임하여 책임감 있게 준비했습니다.</a:t>
            </a:r>
            <a:r>
              <a:rPr sz="1200">
                <a:solidFill>
                  <a:srgbClr val="000000"/>
                </a:solidFill>
                <a:latin typeface="맑은 고딕"/>
              </a:rPr>
              <a:t> 매일 업무일지를 결재받으며 틈나는 대로 조언을 구했습니다. 초기에는 소자들의 역할과 연결 상태를 요구하셨지만 더 나아가 ECU를 구성하는 12개의 소자를 크게 기능에 따른 6개의 모듈로 나눠서 분석했고 해당 소자들의 Data sheet들을 찾아 설계 시 요구되는 열저항이나 구동 전압의 항목들로 나눠 비교했습니다. 시간이 지날수록 과제의 완성도가 높아지고 무뚝뚝해 보였던 지도사원님의 칭찬은 큰 의지가 되어 실험실에 남아 늦은 시간까지 과제를 수행하는 원동력이 될 수 있었습니다. 최종적으로 제가 만든 자료들이 보고용 자료에 첨부되어 팀원들에게 송부되었을 때는 제가 한 업무에 대해 자부심을 느끼게 되었고 맡은 역할을 수행했다는 뿌듯함도 느꼈습니다. </a:t>
            </a:r>
            <a:r>
              <a:rPr u="sng" b="1" sz="1200">
                <a:solidFill>
                  <a:srgbClr val="000000"/>
                </a:solidFill>
                <a:latin typeface="맑은 고딕"/>
              </a:rPr>
              <a:t>(3)또한 MCU를 중심으로 동일한 성능을 내는 제품이라도 다양한 방식의 회로들이 존재하고 그 과정에서 비용이나 효율과 같이 Trade off 되는 부분이 존재한다는 것을 배울 수 있었습니다.</a:t>
            </a:r>
            <a:r>
              <a:rPr sz="1200">
                <a:solidFill>
                  <a:srgbClr val="000000"/>
                </a:solidFill>
                <a:latin typeface="맑은 고딕"/>
              </a:rPr>
              <a:t> 담당 전장 부품의 구성 소자와 제어 로직, 그리고 PCB viewer와 같은 회로 설계에 필요한 툴들과 오실로스코프 등 측정 업무도 이후에 능숙하게 할 수 있었습니다. 이러한 저의 인턴 경험은 적극적인 행동으로 책임감을 느끼고 업무를 수행하였을 때 얻는 성취감에 대해 알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차량 부품사 인턴 경험에서 경쟁사의 ECU 제품을 분석하며 얻은 지식을 바탕으로, 다음 프로젝트에서 어떤 개선점을 제안할 수 있을 것 같습니까?</a:t>
            </a:r>
            <a:br/>
            <a:r>
              <a:t>(2) ECU 분석 과정에서 지원자가 겪었던 가장 큰 어려움은 무엇이었으며, 비슷한 어려움을 다시 겪게 된다면 어떻게 해결할 것입니까?</a:t>
            </a:r>
            <a:br/>
            <a:r>
              <a:t>(3) MCU와 관련된 회로 설계 일반에서의 비용 및 효율 Trade off 경험을 말씀하셨습니다. 만약 동일한 상황에서 비용과 효율 중 하나를 우선시해야 한다면, 어떤 요소를 우선시할 것이며 그 이유는 무엇입니까?</a:t>
            </a:r>
          </a:p>
        </p:txBody>
      </p:sp>
    </p:spTree>
  </p:cSld>
  <p:clrMapOvr>
    <a:masterClrMapping/>
  </p:clrMapOvr>
</p:sld>
</file>

<file path=ppt/slides/slide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4Q-04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[안정적이고 신뢰도 높은 방송 인프라 구축]1. 방송 인프라 개선서울, 부산, 제주경마공원을 현장 답사하며 인프라를 </a:t>
            </a:r>
            <a:r>
              <a:rPr u="sng" b="1" sz="1200">
                <a:solidFill>
                  <a:srgbClr val="000000"/>
                </a:solidFill>
                <a:latin typeface="맑은 고딕"/>
              </a:rPr>
              <a:t>(1)분석한 경험이 있습니다. 서울은 비전127 고화질 영상과 우수한 음향 설비를 갖추었지만, 부산은 노후</a:t>
            </a:r>
            <a:r>
              <a:rPr sz="1200">
                <a:solidFill>
                  <a:srgbClr val="000000"/>
                </a:solidFill>
                <a:latin typeface="맑은 고딕"/>
              </a:rPr>
              <a:t> 스피커, 제주는 전광판 화질 저하 문제가 있었습니다. 4K, HDR 등 최신 방송기술을 꾸준히 공부해 온 경험을 바탕으로, 입사 후 노후 방송 시스템을 개선하고, 영천경마공원에 경쟁력 있는 방송 인프라를 구축해 고객 만족도를 높이겠습니다.2. 방송 장비 및 시스템 유지보수부조정실에서 AMU, VMU 등 방송 장비를 운용하며 화면 레퍼런스 문제 해결, 고장 모니터 정비 등 유지보수 경험을 쌓았습니다. 또한, 이를 방송과기술에 기고하여 엔지니어분들께 실무 경험을 공유한 바 있습니다. 더 나아가, 사내 네트워크 구축 경험을 바탕으로 입사 후 신뢰도 높은 방송 서비스를 제공하겠습니다.[신기술을 활용한 경마 콘텐츠 혁신]1. AI를 활용한 업무 효율화 및 콘텐츠 차별화마사회는 AI 아나운서, AI 경마심의 시스템 등 AI를 적극 활용하고 있습니다. 저는 </a:t>
            </a:r>
            <a:r>
              <a:rPr u="sng" b="1" sz="1200">
                <a:solidFill>
                  <a:srgbClr val="000000"/>
                </a:solidFill>
                <a:latin typeface="맑은 고딕"/>
              </a:rPr>
              <a:t>(2)AI 기사 스크랩 프로그램을 직접 개발해 보도부에 배포했고, 기사 검색 시간을 40분에서 5분으로 크게 단축한 경험이 있습니다. 입사 후에도 AI를 활용해 업무 시스템을 개선하고, AI 트래킹 카메라를 활용해 말 번호와 색상 등 객체를 실시간으로 인식하여</a:t>
            </a:r>
            <a:r>
              <a:rPr sz="1200">
                <a:solidFill>
                  <a:srgbClr val="000000"/>
                </a:solidFill>
                <a:latin typeface="맑은 고딕"/>
              </a:rPr>
              <a:t> 차별화된 화면을 구현하겠습니다.2. 공간음향 및 XR, 클라우드를 활용한 몰입감 제공콘서트 음향을 믹싱하며, 관객 응원 소리에 방향감을 부여해 생동감 있는 사운드를 구현한 경험이 있습니다. 입사 후에도 바이노럴 믹싱, 객체기반 돌비 애트모스 등 공간음향을 활용해 말발굽 소리와 응원 소리에 입체감을 부여하고, 온라인 고객에게 현장감을 제공하겠습니다. 또한, </a:t>
            </a:r>
            <a:r>
              <a:rPr u="sng" b="1" sz="1200">
                <a:solidFill>
                  <a:srgbClr val="000000"/>
                </a:solidFill>
                <a:latin typeface="맑은 고딕"/>
              </a:rPr>
              <a:t>(3)AR 앱 개발과 클라우드 기반 축구 생중계 제작 경험을 바탕으로, 현장 그림 위에 경주마 성적, 주요 장면, 응원 메시지 등을 실시간 XR로 시각화하여</a:t>
            </a:r>
            <a:r>
              <a:rPr sz="1200">
                <a:solidFill>
                  <a:srgbClr val="000000"/>
                </a:solidFill>
                <a:latin typeface="맑은 고딕"/>
              </a:rPr>
              <a:t> 현장 정보성을 강화하겠습니다.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부산의 노후 스피커 문제를 개선하기 위한 구체적인 계획은 무엇이었으며, 그 과정에서 예상치 못한 도전이 닥친다면 어떻게 대응할 것인지 설명해주세요?</a:t>
            </a:r>
            <a:br/>
            <a:r>
              <a:t>(2) AI 트래킹 카메라를 활용한 말 번호와 색상 인식 기술을 구현할 때, 시스템 오류가 발생하면 어떻게 즉각 대처할 계획인가요?</a:t>
            </a:r>
            <a:br/>
            <a:r>
              <a:t>(3) AR 앱 개발 경험을 바탕으로 입사 후 어떤 형태의 XR 시각화를 구현하고 싶으며, 해당 기술이 경마 고객 경험을 어떻게 개선할 것인지 설명해주세요.</a:t>
            </a:r>
          </a:p>
        </p:txBody>
      </p:sp>
    </p:spTree>
  </p:cSld>
  <p:clrMapOvr>
    <a:masterClrMapping/>
  </p:clrMapOvr>
</p:sld>
</file>

<file path=ppt/slides/slide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4Q-04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[뉴스 생방송 제작을 통해 배운 소통의 중요성]</a:t>
            </a:r>
            <a:r>
              <a:rPr u="sng" b="1" sz="1200">
                <a:solidFill>
                  <a:srgbClr val="000000"/>
                </a:solidFill>
                <a:latin typeface="맑은 고딕"/>
              </a:rPr>
              <a:t>(1)신입 시절 음향 감독으로 뉴스 생방송을 제작할 때, 소통의 중요성을 깨닫지 못하고 큐시트에만 의존하며 AMU를 운용했습니다. 이로 인해 음향이 영상보다 먼저 송출되는 사고가 발생했는데, 이는 시청자들에게 어색함을 초래했습니다.</a:t>
            </a:r>
            <a:r>
              <a:rPr sz="1200">
                <a:solidFill>
                  <a:srgbClr val="000000"/>
                </a:solidFill>
                <a:latin typeface="맑은 고딕"/>
              </a:rPr>
              <a:t> 또한 </a:t>
            </a:r>
            <a:r>
              <a:rPr u="sng" b="1" sz="1200">
                <a:solidFill>
                  <a:srgbClr val="000000"/>
                </a:solidFill>
                <a:latin typeface="맑은 고딕"/>
              </a:rPr>
              <a:t>(2)새로 온 뉴스 AD가 자주 잘못된 콜사인을 하여 감독들과 편집 요원들이 이를 신뢰하지 못하게 되면서 화면을 잘못 찍는 방송 사고가 발생하기도 했습니다. 이러한 사고가 반복되자 부서 간 책임을 전가하는 분위기가 형성되었고, 뉴스센터는 한동안 긴장감이 맴돌았습니다. 저는 상황의 심각성을 깨닫고 문제를 극복하기 위해</a:t>
            </a:r>
            <a:r>
              <a:rPr sz="1200">
                <a:solidFill>
                  <a:srgbClr val="000000"/>
                </a:solidFill>
                <a:latin typeface="맑은 고딕"/>
              </a:rPr>
              <a:t> 다음과 같이 노력했습니다.먼저, 팀원들과 신뢰와 친밀감을 쌓기 위해 정기적인 식사 모임을 마련했습니다. 개선할 점들을 자유롭게 공유하고, 선배님들로부터 실질적인 조언을 받으며 놓친 부분을 배우는 시간을 가졌습니다. 이후 '뉴스 AD는 화면을 컷하기 전 스탠바이 신호를 주고, 아나운서는 이를 수신호로 응답하기' 등 서로 약속을 정하며 호흡을 맞춰 나갔습니다.이러한 노력 덕분에 원활한 소통이 가능해졌고, 방송 사고가 현저히 줄어들었습니다. 이를 통해 협업은 단순히 주어진 역할을 잘 수행하는 것뿐만 아니라, 서로의 입장을 이해하고 적극적으로 조율해 나가는 과정이라는 것을 배웠습니다.[성과: 협업 경험을 바탕으로 성공적으로 마친 2024 국회의원 선거 방송]뉴스 생방송을 통해 쌓은 협업 경험은 국회의원 선거 방송 제작에 큰 도움이 되었습니다. </a:t>
            </a:r>
            <a:r>
              <a:rPr u="sng" b="1" sz="1200">
                <a:solidFill>
                  <a:srgbClr val="000000"/>
                </a:solidFill>
                <a:latin typeface="맑은 고딕"/>
              </a:rPr>
              <a:t>(3)특히 선거 투개표 방송에서 4곳의 현장을 IP 코덱 또는 LTE 장비를 활용해 동시 연결해야 했는데, 이를 위해 리허설을 진행하면서 기자들과 지속적으로 소통했습니다. 현장 요구 사항과 기술적인 제약을 균형 있게 고려하며 철저히 사전 점검한 결과, 안정적인 유, 무선 통신 환경을 구축하여 생방송을 성공적으로 마칠 수 있었습니다.</a:t>
            </a:r>
            <a:r>
              <a:rPr sz="1200">
                <a:solidFill>
                  <a:srgbClr val="000000"/>
                </a:solidFill>
                <a:latin typeface="맑은 고딕"/>
              </a:rPr>
              <a:t> 입사 후에도 팀원들과 적극적으로 소통하고 협업하여, 안정적인 경마 방송 서비스를 제공하는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뉴스 생방송 제작 당시 발생한 음향 사고를 통해 배우신 교훈을 다른 업무 상황에서도 어떻게 적용할 수 있을까요?</a:t>
            </a:r>
            <a:br/>
            <a:r>
              <a:t>(2) 뉴스 AD의 잘못된 콜사인으로 발생한 문제를 해결한 과정을 고려해 볼 때, 앞으로 어떻게 팀 내 신뢰와 소통을 강화할 방법이 있을까요?</a:t>
            </a:r>
            <a:br/>
            <a:r>
              <a:t>(3) 국회의원 선거 방송 준비 과정에서 가장 어려웠던 기술적 제약은 무엇이었으며, 이를 극복한 방법을 구체적으로 설명해 주세요.</a:t>
            </a:r>
          </a:p>
        </p:txBody>
      </p:sp>
    </p:spTree>
  </p:cSld>
  <p:clrMapOvr>
    <a:masterClrMapping/>
  </p:clrMapOvr>
</p:sld>
</file>

<file path=ppt/slides/slide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4Q-05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고객들에게 최상의 중계 영상을 제공할 수 있는 역량을 가진 방송 관련 전문가가 되어 한국마사회의 발전과 고객 만족에 기여하고 싶습니다. 저는 평소 </a:t>
            </a:r>
            <a:r>
              <a:rPr u="sng" b="1" sz="1200">
                <a:solidFill>
                  <a:srgbClr val="000000"/>
                </a:solidFill>
                <a:latin typeface="맑은 고딕"/>
              </a:rPr>
              <a:t>(1)스포츠 중계 시청을 취미로 즐기면서 방송 화면, 음향의 상태와 방송 운영이 관람객들의 만족도에 미치는 영향에 대해 크게 공감하고 있습니다.</a:t>
            </a:r>
            <a:r>
              <a:rPr sz="1200">
                <a:solidFill>
                  <a:srgbClr val="000000"/>
                </a:solidFill>
                <a:latin typeface="맑은 고딕"/>
              </a:rPr>
              <a:t> 방송을 통해 실제 경기보다 더 박진감 넘치고 즐거운 경험을 제공할 수도 있지만, 방송에 문제가 생기는 경우 실제 경기에 큰 감동이 있더라도 이를 제대로 전달하지 못하고 고객들에게 실망을 안길 수 있습니다. 고객의 신뢰와 기대에 부응하기 위해서는 고품질의 중계방송 전달이 필수적이기 때문에 쾌적한 방송 송출 및 중계 환경 조성에 기여할 수 있는 전문가가 되는 것이 목표입니다. 전공 스터디와 팀 프로젝트를 운영하면서 구성원에게 더 도움이 될 수 있을 방안을 고민한 경험이 있습니다. 필요한 정보를 수집할 때 어학 능력이 큰 도움이 되었습니다. </a:t>
            </a:r>
            <a:r>
              <a:rPr u="sng" b="1" sz="1200">
                <a:solidFill>
                  <a:srgbClr val="000000"/>
                </a:solidFill>
                <a:latin typeface="맑은 고딕"/>
              </a:rPr>
              <a:t>(2)영어 포럼이나 자료를 적극적으로 활용해 도움이 될 수 있는 정보를 확보할 수 있었습니다.</a:t>
            </a:r>
            <a:r>
              <a:rPr sz="1200">
                <a:solidFill>
                  <a:srgbClr val="000000"/>
                </a:solidFill>
                <a:latin typeface="맑은 고딕"/>
              </a:rPr>
              <a:t> 어려움이 발생해 해결책을 찾을 때는 제 의견을 제시하면서 구성원의 의견에 경청하고 협력했습니다. 영어 교육봉사에 참여하면서 학생들의 피드백을 수용해 학생들이 만족할 수 있는 수업을 진행할 수 있도록 노력했습니다. 이러한 경험과 직무역량을 바탕으로 목표를 달성하기 위해 </a:t>
            </a:r>
            <a:r>
              <a:rPr u="sng" b="1" sz="1200">
                <a:solidFill>
                  <a:srgbClr val="000000"/>
                </a:solidFill>
                <a:latin typeface="맑은 고딕"/>
              </a:rPr>
              <a:t>(3)방송 관련 다양한 기술에 대해 적극적인 태도로 학습하며, 동료 및 상사들과 협력하여 문제 상황이 발생하는 경우 이를 효과적으로 해결하고 싶습니다.</a:t>
            </a:r>
            <a:r>
              <a:rPr sz="1200">
                <a:solidFill>
                  <a:srgbClr val="000000"/>
                </a:solidFill>
                <a:latin typeface="맑은 고딕"/>
              </a:rPr>
              <a:t> 방송 관련 신기술에 익숙해질 수 있도록 동료들과 사내 스터디를 구성해 함께 성장할 수 있는 자리를 마련하여 운영하고자 합니다. 이때 어학 능력을 활용해 필요한 정보를 수집하고 동료들과 공유하겠습니다. 또한 고객의 의견을 경청하는 기회를 자주 가져서 한국마사회의 방송 서비스 품질이 만족스러울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스포츠 중계를 시청하며 방송의 품질에 대한 중요성을 느끼셨다고 하셨는데, 구체적으로 어떤 부분에서 가장 크게 공감하셨는지요?</a:t>
            </a:r>
            <a:br/>
            <a:r>
              <a:t>(2) 어학 능력을 활용해 정보를 수집한다고 했는데, 정보를 수집하는 과정에서 가장 큰 도전은 무엇이었고, 그 도전을 어떻게 극복하셨나요?</a:t>
            </a:r>
            <a:br/>
            <a:r>
              <a:t>(3) 방송 관련 다양한 기술에 대해 학습하면서 어떤 방법으로 동료들과 협력할 계획인지 구체적으로 설명해 주실 수 있나요?</a:t>
            </a:r>
          </a:p>
        </p:txBody>
      </p:sp>
    </p:spTree>
  </p:cSld>
  <p:clrMapOvr>
    <a:masterClrMapping/>
  </p:clrMapOvr>
</p:sld>
</file>

<file path=ppt/slides/slide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4Q-05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(1)팀 프로젝트 진행 당시 문제가 발생해 특정 부품을 다른 종류의 부품으로 교체할지 혹은 계속 사용할지에 대해 의견이 나뉘었고 팀원들을 설득해 부품을 변경한 경험이 있습니다.</a:t>
            </a:r>
            <a:r>
              <a:rPr sz="1200">
                <a:solidFill>
                  <a:srgbClr val="000000"/>
                </a:solidFill>
                <a:latin typeface="맑은 고딕"/>
              </a:rPr>
              <a:t> 해당 부품을 계속 사용할 경우, 기존에 설정했던 프로젝트 목표와는 부합하지 않는 결과물이 나올 것으로 예상되어 목표를 변경해야 하며 주어진 예산을 초과할 수 있다는 문제가 있었으나 기존에 확보한 조사 자료를 중간 및 최종 발표와 보고서에 활용할 수 있어 효율성이 높다는 장점이 있었습니다. 반면 부품을 교체할 경우 기존에 마련해 둔 주변 부품과 함께 활용하게 될 프로그램을 변경하고 설계 진행 계획을 새로 수립해야 하며 자료 조사 또한 새로 필요하다는 단점이 있었으나 기존 프로젝트의 목표에 부합하는 결과물을 도출하기 용이하며 예산을 초과하지 않는 범위 내에서 프로젝트를 완성할 수 있다는 장점이 있었습니다. 저는 부품을 변경해 프로젝트를 진행하자는 의견을 제시했습니다. 기존의 부품을 계속 사용할 경우 얻을 수 있는 효율에는 동의했지만, 현실적인 예산의 한계, 부품이 고장 나거나 사용할 수 없는 상태가 될 경우 대응 방안, 그리고 프로젝트의 주제 일관성을 중요하게 생각했기 때문입니다. </a:t>
            </a:r>
            <a:r>
              <a:rPr u="sng" b="1" sz="1200">
                <a:solidFill>
                  <a:srgbClr val="000000"/>
                </a:solidFill>
                <a:latin typeface="맑은 고딕"/>
              </a:rPr>
              <a:t>(2)제 의견을 뒷받침할 수 있도록 프로젝트 발표 및 보고서 제출 시기에 늦지 않기 위해 추가로 확보할 수 있는 시간, 부품 구입을 위해 남아있는 예산 등등 참고가 될 자료를 근거로 제시했습니다.</a:t>
            </a:r>
            <a:r>
              <a:rPr sz="1200">
                <a:solidFill>
                  <a:srgbClr val="000000"/>
                </a:solidFill>
                <a:latin typeface="맑은 고딕"/>
              </a:rPr>
              <a:t> </a:t>
            </a:r>
            <a:r>
              <a:rPr u="sng" b="1" sz="1200">
                <a:solidFill>
                  <a:srgbClr val="000000"/>
                </a:solidFill>
                <a:latin typeface="맑은 고딕"/>
              </a:rPr>
              <a:t>(3)그리고 기존의 부품에 대한 조사 자료를 최대한 활용할 수 있는 방안도 제시했습니다.</a:t>
            </a:r>
            <a:r>
              <a:rPr sz="1200">
                <a:solidFill>
                  <a:srgbClr val="000000"/>
                </a:solidFill>
                <a:latin typeface="맑은 고딕"/>
              </a:rPr>
              <a:t> 팀원들이 제 의견을 긍정적으로 검토해 주셨고, 특히 예산 내에서 프로젝트를 완성할 수 있다는 주장에 공감해 주셔서 부품을 변경할 수 있었습니다. 해당 부품을 변경함으로 인해 같이 사용하게 될 다른 부품들이나 프로그램 및 중간발표, 최종 발표와 보고서에 사용할 자료도 변경하였으며 그로 인해 많은 시간을 투자해야 했지만, 팀원들과의 의사소통이 더 수월해지는 계기가 되었으며 성공적으로 프로젝트를 완성할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프로젝트 진행 중 부품 교체를 결정하는 과정에서 팀원들을 설득하는 데 가장 큰 장애물은 무엇이었나요, 그리고 그것을 어떻게 극복했습니까?</a:t>
            </a:r>
            <a:br/>
            <a:r>
              <a:t>(2) 예산 관리의 중요성을 강조하셨는데, 프로젝트 진행 중 예산 초과를 방지하기 위해 어떤 구체적인 방법들을 사용했는지 설명해 주실 수 있나요?</a:t>
            </a:r>
            <a:br/>
            <a:r>
              <a:t>(3) 기존의 부품에 대한 조사 자료를 최대한 활용할 수 있는 방안을 제시했다고 하셨는데, 구체적으로 어떤 방안을 사용하셨나요?</a:t>
            </a:r>
          </a:p>
        </p:txBody>
      </p:sp>
    </p:spTree>
  </p:cSld>
  <p:clrMapOvr>
    <a:masterClrMapping/>
  </p:clrMapOvr>
</p:sld>
</file>

<file path=ppt/slides/slide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4Q-06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(1)현대 사회에서 공동체의 공리를 추구하기 위해서는 어떤 이들의 큰 노력이 필요하다는 것을 느꼈습니다.</a:t>
            </a:r>
            <a:r>
              <a:rPr sz="1200">
                <a:solidFill>
                  <a:srgbClr val="000000"/>
                </a:solidFill>
                <a:latin typeface="맑은 고딕"/>
              </a:rPr>
              <a:t> 공공기관이 대표적인 곳으로 공공의 복지를 목표로 운영된다는 것이 저의 가치관에도 잘 부합하였습니다. 저는 항상 저의 재능과 특기를 사회에 기부하면서 저의 도움을 받고 성장해 가는 다른 이들을 보면서 기쁨을 느꼈습니다. 그래서 주기적으로 봉사활동을 진행하고 해외봉사단에도 참가하였으며 매 학기 튜터링 활동으로 어떤 이들의 목표 달성을 위해 큰 노력을 하였습니다. 이런 활동들을 통해 저는 나중에 사회에 공헌할 수 있는 일을 하는 것을 목표로 하였고 국민 행복을 증진하는 한국마사회에 근무하면 저의 비전을 실현할 수 있다고 생각하였습니다. 한국마사회에 입사하여 </a:t>
            </a:r>
            <a:r>
              <a:rPr u="sng" b="1" sz="1200">
                <a:solidFill>
                  <a:srgbClr val="000000"/>
                </a:solidFill>
                <a:latin typeface="맑은 고딕"/>
              </a:rPr>
              <a:t>(2)일상에서 쉽게 접근할 수 있고 우리에게 친숙한 경마장을 어떻게 관리하고 유지해야 하는지에 대해 배우게 된다면 이를 바탕으로 공익을 추구하게 되는 더 큰 시각을 가질 수 있겠다고 느끼게 되었습니다.</a:t>
            </a:r>
            <a:r>
              <a:rPr sz="1200">
                <a:solidFill>
                  <a:srgbClr val="000000"/>
                </a:solidFill>
                <a:latin typeface="맑은 고딕"/>
              </a:rPr>
              <a:t> 한국마사회는 말산업을 통한 국가 경제 발전과 국민의 건전한 여가 선용을 위해 운영되는 국내 유일의 말산업 육성을 전담하는 중요한 기관입니다. 따라서 한국마사회의 국가적 책임을 가지고 저의 역할을 충실히 수행할 것입니다. 또한 저는 입사를 하고 나서도 공익을 실현한다는 사명감을 가지고 맡은 바에 최선을 다할 것입니다. 항상 작은 것이라도 고객의 소리를 귀담아들으면서 업무를 수행하고 </a:t>
            </a:r>
            <a:r>
              <a:rPr u="sng" b="1" sz="1200">
                <a:solidFill>
                  <a:srgbClr val="000000"/>
                </a:solidFill>
                <a:latin typeface="맑은 고딕"/>
              </a:rPr>
              <a:t>(3)입사 이후 근무 시간 외적으로도 한국마사회엔젤스, 사회공익 승마지원 사업 등의 봉사활동, 비영리적인 사회공헌 활동에 주기적으로 참여를 하여 저의 도움이 닿는 곳 어디든지 저의 재능과 특기를 기부할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현대 사회의 공동체 공리를 추구하는 데 중요한 역할을 한다고 느끼셨는데, 지원자는 이러한 가치관을 공유하지 않는 사람들과 협업을 해야 할 경우 어떻게 그들의 참여를 이끌어내겠습니까?</a:t>
            </a:r>
            <a:br/>
            <a:r>
              <a:t>(2) 한국마사회에 입사하여 일상에서 쉽게 접근할 수 있는 경마장을 어떻게 관리하고 유지해야 하는지 학습하게 된다면, 그 지식이 향후 공익을 추구하는 더 큰 시각이 된다고 느끼셨는데, 이러한 학습을 통해 기대하는 구체적인 변화나 발전이 무엇인지 설명해 주실 수 있습니까?</a:t>
            </a:r>
            <a:br/>
            <a:r>
              <a:t>(3) 입사 후 한국마사회엔젤스, 사회공익 승마지원 사업 등의 봉사활동에 주기적으로 참여할 계획이라고 말씀하셨는데, 평소와는 다른 긴급한 상황에서 이와 비슷한 봉사활동에 참여해야 한다면 어떻게 대처하시겠습니까?</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1AB-04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학보사 편집장직을 수행할 때, 학보의 전반적인 개선을 추진하고자 했습니다. 낮은 열독률로 인해 학보의 방향을 재정립해야 할 필요성을 느꼈기 때문입니다.</a:t>
            </a:r>
            <a:r>
              <a:rPr sz="1200">
                <a:solidFill>
                  <a:srgbClr val="000000"/>
                </a:solidFill>
                <a:latin typeface="맑은 고딕"/>
              </a:rPr>
              <a:t> 학보가 단순한 정보 전달 매체에서 벗어나 학생들의 관심을 끌고 적극적으로 소비되는 콘텐츠로 변화될 필요가 있었습니다.그러나 학보 </a:t>
            </a:r>
            <a:r>
              <a:rPr u="sng" b="1" sz="1200">
                <a:solidFill>
                  <a:srgbClr val="000000"/>
                </a:solidFill>
                <a:latin typeface="맑은 고딕"/>
              </a:rPr>
              <a:t>(2)개선이 열독률 상승에 효과적이지 않을 것이며, 학업에 방해가 될 수 있다는 이유로 기존 방식을 유지하자는 동료기자들과의 의견 차이가</a:t>
            </a:r>
            <a:r>
              <a:rPr sz="1200">
                <a:solidFill>
                  <a:srgbClr val="000000"/>
                </a:solidFill>
                <a:latin typeface="맑은 고딕"/>
              </a:rPr>
              <a:t> 있었습니다. 이를 해결하기 위해 저는 먼저 동료들의 의견을 충분히 경청하고, 그들의 우려를 해소할 수 있는 방안을 함께 고민했습니다. 타 학교 학보사와의 협업, 신문사의 피드백 요청 등 과중한 부담 없이도 개선할 수 있는 방법을 제안했으며 전교생을 대상으로 학보 설문조사를 실시해 효과적인 방향을 모색해보자고 설득했습니다.여러 차례의 회의를 거쳐 설문조사를 진행하였고, 강의실을 직접 방문하여 학우들의 의견과 요구사항을 적극적으로 수집했습니다. 설문조사 결과를 분석한 후, 학생들의 요구에 맞춘 변화를 시도했습니다. 학보를 단순한 학교 소식 전달 매체에서 벗어나 인터넷과 SNS를 활용하여 접근성을 높였고, 다양한 전문가의 글, 학생들이 원하는 주제의 기사 등을 포함하여 보다 흥미로운 콘텐츠를 제공하는 방향으로 개선했습니다. 또한 글씨체와 자간변경을 통해 시각적 요소에도 변화를 주어 가독성을 높이고 </a:t>
            </a:r>
            <a:r>
              <a:rPr u="sng" b="1" sz="1200">
                <a:solidFill>
                  <a:srgbClr val="000000"/>
                </a:solidFill>
                <a:latin typeface="맑은 고딕"/>
              </a:rPr>
              <a:t>(3)학생 참여형 콘텐츠를 추가하여 학보를 단순한 읽기 자료가 아닌, 소통과 공감의 공간으로 만들고자 했습니다. 이러한 변화의 결과를 통해 학보는 500여 부 중 매번 200부 이상 소비되었으며, 열독률을 40%까지 증가시킬 수 있었습니다.</a:t>
            </a:r>
            <a:r>
              <a:rPr sz="1200">
                <a:solidFill>
                  <a:srgbClr val="000000"/>
                </a:solidFill>
                <a:latin typeface="맑은 고딕"/>
              </a:rPr>
              <a:t> 학생들로부터 학보개선에 대한 긍정적인 피드백을 받을 수 있었으며, 높은 열독률은 학교 행사에 대한 관심과 참여도를 높이는 계기가 되었습니다.이 경험을 통해 저는 동료들과의 다양한 의견 조율의 중요성, 적극적인 소통의 자세와 효과적인 개선안을 함께 만들어내는 협력의 자세를 경험할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학보사 편집장으로서 학보의 열독률을 높이기 위한 변화를 시도했을 때, 기대했던 것과 다른 결과가 나왔다면 그 원인을 어떻게 분석하고 대처하셨을 것 같습니까?</a:t>
            </a:r>
            <a:br/>
            <a:r>
              <a:t>(2) 다양한 의견과 우려가 있는 상황에서 동료 기자들을 효과적으로 설득할 수 있었던 가장 큰 요인은 무엇이었습니까? 그 방법이 다른 팀 프로젝트에서도 유용할 것이라고 생각하십니까?</a:t>
            </a:r>
            <a:br/>
            <a:r>
              <a:t>(3) 학생 참여형 콘텐츠를 도입한 학보 개선 작업에서 얻은 교훈 중 하나를 꼽고, 이를 바탕으로 지원자가 앞으로 사회공헌 프로젝트에서 기대할 수 있는 변화나 성과는 무엇일까요?</a:t>
            </a:r>
          </a:p>
        </p:txBody>
      </p:sp>
    </p:spTree>
  </p:cSld>
  <p:clrMapOvr>
    <a:masterClrMapping/>
  </p:clrMapOvr>
</p:sld>
</file>

<file path=ppt/slides/slide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4Q-06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학교에서 추진된 동계 캄보디아 해외봉사단 팀장으로서 현지 초등학생을 대상으로 진행될 예정이었던 수업 시간표를 계획하는 업무를 진행하였습니다. </a:t>
            </a:r>
            <a:r>
              <a:rPr u="sng" b="1" sz="1200">
                <a:solidFill>
                  <a:srgbClr val="000000"/>
                </a:solidFill>
                <a:latin typeface="맑은 고딕"/>
              </a:rPr>
              <a:t>(1)캄보디아 초등학교에서는 오전반과 오후반이 나누어져 있어 학생들은 오전, 오후 중에 한 타임만 수업을 듣고 귀가하였습니다.</a:t>
            </a:r>
            <a:r>
              <a:rPr sz="1200">
                <a:solidFill>
                  <a:srgbClr val="000000"/>
                </a:solidFill>
                <a:latin typeface="맑은 고딕"/>
              </a:rPr>
              <a:t> 저는 준비한 수업을 어떻게 분배해야 효율적으로 수업을 진행할 수 있을지 팀원들과 함께 회의하였습니다. 그러나 아무래도 기후와 환경이 다른 타국에서 교육봉사뿐만 아니라 환경 및 시설 봉사로 다들 지친 상태라 힘들 것 같은 수업을 맡기 꺼리는 모습을 보였습니다. </a:t>
            </a:r>
            <a:r>
              <a:rPr u="sng" b="1" sz="1200">
                <a:solidFill>
                  <a:srgbClr val="000000"/>
                </a:solidFill>
                <a:latin typeface="맑은 고딕"/>
              </a:rPr>
              <a:t>(2)부원들 심정에 공감하였지만, 이대로 아무도 적극적으로 나서지 않는다면 현지 학생들에게 부정적인 인식을 심어줄 수도 있고 나아가 한국에 대한 이미지가 별로 좋게 남지 않을 것 같다는 생각하였습니다.</a:t>
            </a:r>
            <a:r>
              <a:rPr sz="1200">
                <a:solidFill>
                  <a:srgbClr val="000000"/>
                </a:solidFill>
                <a:latin typeface="맑은 고딕"/>
              </a:rPr>
              <a:t> 그래서 저는 부원들을 격려하면서 각 수업에 특화된 전공과 특기를 가진 부원들을 먼저 배치하여 자기 전공을 살려 최대한 효과적으로 수업을 진행할 수 있도록 하였습니다. 먼저 이렇게 배치하고 강도가 높을 것 같은 부원들에게는 양해를 구해 간식과 식사를 먼저 제공하고 먼저 휴식을 취할 수 있게 하였습니다. 이렇게 시간표를 완성하고 남은 활동을 진행한 결과 다른 팀에 비해 효율적으로 수업을 마칠 수 있었고 이후 평가 단계에서 좋은 결과가 있을 것이라고 기대하였고 실제로도 평가단의 수업 피드백에서도 긍정적인 반응을 끌어낼 수 있었습니다. </a:t>
            </a:r>
            <a:r>
              <a:rPr u="sng" b="1" sz="1200">
                <a:solidFill>
                  <a:srgbClr val="000000"/>
                </a:solidFill>
                <a:latin typeface="맑은 고딕"/>
              </a:rPr>
              <a:t>(3)이런 경험을 통해 저는 각자의 강점과 능력이 적재적소에 배치되면 개인이 업무를 수행하는 것 이상의 결과를 만들 수 있다는 것을 깨닫게 되었고 조직 내에서 협업과 소통의 중요성을 느끼게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해외봉사를 통해 현지 환경 및 시설 봉사에 참여했다고 하셨습니다. 이 과정에서 배운 점 중 가장 예상치 못한 깨달음이나 교훈은 무엇이었으며, 그것이 지원자의 앞으로의 행동에 어떻게 영향을 미칠 것이라고 생각합니까?</a:t>
            </a:r>
            <a:br/>
            <a:r>
              <a:t>(2) 캄보디아에서 현지 학생들에게 부정적인 인식을 심어줄 수 있다는 우려에도 불구하고 팀원들의 사기를 북돋았다는 내용이 있습니다. 만약 지원자 자신이 가장 힘든 상황에 처해 격려가 필요하다면, 본인은 어떤 방식으로 스스로를 격려하고 동기부여를 할 것인지 설명해 주실 수 있습니까?</a:t>
            </a:r>
            <a:br/>
            <a:r>
              <a:t>(3) 각자의 강점과 능력이 적재적소에 배치되면 큰 성과를 이끌어낼 수 있다고 깨달았다고 하신 경험을 바탕으로, 지원자가 한국마사회에 입사하여 유사한 상황에 직면했을 때 이를 어떻게 활용할 계획입니까?</a:t>
            </a:r>
          </a:p>
        </p:txBody>
      </p:sp>
    </p:spTree>
  </p:cSld>
  <p:clrMapOvr>
    <a:masterClrMapping/>
  </p:clrMapOvr>
</p:sld>
</file>

<file path=ppt/slides/slide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4Q-07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[경주마처럼 멈추지 않는 방송, 장애 0건을 위한 방송 운영] 저는 마사회 경마 방송의 운영 장애 0건을 확보하고, 장애 발생 10초 이내 대응 체계를 구축하는 것을 목표로 설정하였습니다. 경마 방송은 실시간 경기 상황을 전달해야 하므로 방송 장애 발생 시 즉각적인 조치가 필수적이며, 방송 품질 유지와 신뢰 확보가 중요합니다. 이를 위해 체계적인 점검 시스템을 구축하여 장애를 사전에 예방하고, 실시간 대응 체계를 마련하는 것에 집중하고자 합니다. 이를 위해 체크리스트 기반 점검 시스템 운영 경험을 적극 활용하겠습니다. </a:t>
            </a:r>
            <a:r>
              <a:rPr u="sng" b="1" sz="1200">
                <a:solidFill>
                  <a:srgbClr val="000000"/>
                </a:solidFill>
                <a:latin typeface="맑은 고딕"/>
              </a:rPr>
              <a:t>(1)현재 방송 송출 운영을 담당하며 총 38개 장비 체크리스트 및 11개 모니터링 체크리스트를 운영하여 주요 장비 상태를 점검하고 있으며, 16개월 연속 무장애 송출을 기록하였습니다.</a:t>
            </a:r>
            <a:r>
              <a:rPr sz="1200">
                <a:solidFill>
                  <a:srgbClr val="000000"/>
                </a:solidFill>
                <a:latin typeface="맑은 고딕"/>
              </a:rPr>
              <a:t> 또한, 장비 성능을 정기적으로 최적화하여 장애 발생 가능성을 최소화하였습니다. 아울러, </a:t>
            </a:r>
            <a:r>
              <a:rPr u="sng" b="1" sz="1200">
                <a:solidFill>
                  <a:srgbClr val="000000"/>
                </a:solidFill>
                <a:latin typeface="맑은 고딕"/>
              </a:rPr>
              <a:t>(2)파이썬을 활용한 검수 자동화 시스템을 도입하여 방송 운영 안정성을 강화하였습니다. 기존에는 동일 편성인 두 개의 채널 운행표를 수작업으로 비교 및 검수해야 했으며, 1회 검수에 평균 120분이 소요되고 인적 오류 가능성이 높았습니다.</a:t>
            </a:r>
            <a:r>
              <a:rPr sz="1200">
                <a:solidFill>
                  <a:srgbClr val="000000"/>
                </a:solidFill>
                <a:latin typeface="맑은 고딕"/>
              </a:rPr>
              <a:t> 이를 해결하기 위해 파이썬 기반 운행표 비교 검수 프로그램을 개발하여 검수 절차를 자동화하고, 월 평균 13.2건의 잠재적 장애를 사전에 예방할 수 있었습니다. 또한, </a:t>
            </a:r>
            <a:r>
              <a:rPr u="sng" b="1" sz="1200">
                <a:solidFill>
                  <a:srgbClr val="000000"/>
                </a:solidFill>
                <a:latin typeface="맑은 고딕"/>
              </a:rPr>
              <a:t>(3)장애 대응 매뉴얼을 제작하여 실시간 방송 장애 대응 체계를 개선하였습니다. 장애 발생 시 신속한 조치가 가능하도록 주요 장애 유형 10개를 정리하여 대응 프로세스를 매뉴얼화하였으며, 이를 통해 긴급 장애 발생 시 기존 대비 대응 시간을 30퍼센트 단축하였습니다.</a:t>
            </a:r>
            <a:r>
              <a:rPr sz="1200">
                <a:solidFill>
                  <a:srgbClr val="000000"/>
                </a:solidFill>
                <a:latin typeface="맑은 고딕"/>
              </a:rPr>
              <a:t> 결론적으로, 저는 체계적인 점검 시스템 운영, 방송 장비 최적화, 장애 대응 매뉴얼 개선을 통해 마사회 경마 방송의 안정성과 신뢰도를 높이는 데 기여하고자 합니다. 이를 바탕으로 마사회 경마 방송의 안정적인 방송 환경을 유지하는 데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체크리스트 기반 점검 시스템 운영을 통해 16개월 연속 무장애 송출을 기록하셨는데, 만약 새로운 기술적 도전이 추가된다면, 이 시스템을 어떻게 확장하여 대응할 계획이신가요?</a:t>
            </a:r>
            <a:br/>
            <a:r>
              <a:t>(2) 파이썬 기반 검수 자동화 시스템을 도입하여 업무 효율성을 높였다고 하셨습니다. 이와 같은 자동화 시스템을 도입하는 과정에서 직면한 가장 큰 기술적 혹은 조직적 도전은 무엇이었으며, 어떻게 극복하셨나요?</a:t>
            </a:r>
            <a:br/>
            <a:r>
              <a:t>(3) 방송 장애 대응 매뉴얼을 제작하여 긴급 상황에서 대응 시간을 단축했다고 하셨습니다. 이런 매뉴얼 외에 팀 내의 장애 대응 역량을 강화하기 위한 다른 전략을 고민해보신 적 있으신가요?</a:t>
            </a:r>
          </a:p>
        </p:txBody>
      </p:sp>
    </p:spTree>
  </p:cSld>
  <p:clrMapOvr>
    <a:masterClrMapping/>
  </p:clrMapOvr>
</p:sld>
</file>

<file path=ppt/slides/slide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4Q-07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[최저 참여율 20퍼센트, 소통 강화 후 200퍼센트 증가. 팀워크 변화의 비결] 저는 학과 단체 스포츠 회장을 맡으며 당시 3년간 신입 팀원의 가장 낮은 20퍼센트 참여율과 기존 팀원과의 단절 문제를 해결한 경험이 있습니다. 신입 팀원들은 적응에 어려움을 겪으며 참여율이 굉장히 낮았고, 이는 경기 중 팀워크 부족으로 이어졌습니다. 결국 춘계대회 1라운드 탈락이라는 결과를 초래하였습니다. </a:t>
            </a:r>
            <a:r>
              <a:rPr u="sng" b="1" sz="1200">
                <a:solidFill>
                  <a:srgbClr val="000000"/>
                </a:solidFill>
                <a:latin typeface="맑은 고딕"/>
              </a:rPr>
              <a:t>(1)이를 해결하기 위해 신입 팀원과 기존 팀원 간의 소통을 강화하는 방안을 마련하였습니다. Google Form을 활용하여 신입 팀원들의 어려움을 조사한 결과로는 경기 기회 부족, 기존 팀원과의 소통 부족, 일정 조율 문제가 주요 원인이었습니다.</a:t>
            </a:r>
            <a:r>
              <a:rPr sz="1200">
                <a:solidFill>
                  <a:srgbClr val="000000"/>
                </a:solidFill>
                <a:latin typeface="맑은 고딕"/>
              </a:rPr>
              <a:t> 이를 바탕으로 1대1 멘토링 시스템을 도입하여 기존 팀원들이 신입 팀원들에게 전술을 지도하며 친밀도를 높이도록 노력하였습니다. 그러나 시행 초기, 기존 팀원들의 학업과 개인 일정으로 인해 멘토링 시간이 부족한 문제가 발생하였습니다. </a:t>
            </a:r>
            <a:r>
              <a:rPr u="sng" b="1" sz="1200">
                <a:solidFill>
                  <a:srgbClr val="000000"/>
                </a:solidFill>
                <a:latin typeface="맑은 고딕"/>
              </a:rPr>
              <a:t>(2)문제를 극복하기 위해 팀 회식과 개별 연락을 통해 기존 팀원들의 의견을 수렴하고, 유연한 멘토링 운영 방식을 논의하였습니다. 그 결과, 경기 후 30분 피드백을 제공하는 방식으로 개선하였으며, 멘토링이 기술 교육을 넘어 팀워크 형성에도 기여할 수 있도록 신입 팀원들에게 경기 전 전술 브리핑을 맡기는 방식으로 조정하였습니다.</a:t>
            </a:r>
            <a:r>
              <a:rPr sz="1200">
                <a:solidFill>
                  <a:srgbClr val="000000"/>
                </a:solidFill>
                <a:latin typeface="맑은 고딕"/>
              </a:rPr>
              <a:t> </a:t>
            </a:r>
            <a:r>
              <a:rPr u="sng" b="1" sz="1200">
                <a:solidFill>
                  <a:srgbClr val="000000"/>
                </a:solidFill>
                <a:latin typeface="맑은 고딕"/>
              </a:rPr>
              <a:t>(3)이러한 노력을 통해 참여하는 신입 팀원이 기존보다 200퍼센트 이상 증가하였으며, 팀원 간 소통이 원활해져 경기 중 팀워크가 향상되었습니다.</a:t>
            </a:r>
            <a:r>
              <a:rPr sz="1200">
                <a:solidFill>
                  <a:srgbClr val="000000"/>
                </a:solidFill>
                <a:latin typeface="맑은 고딕"/>
              </a:rPr>
              <a:t> 결국 추계대회에서 2위라는 성과를 거두었습니다. 이 경험을 통해 저는 소통과 협력이 성과에 미치는 영향을 배웠으며, 문제 해결을 위해서는 근본적인 원인을 분석하고 팀원들과 협력하여 최적의 해결책을 찾는 과정이 중요함을 깨달았습니다. 이를 바탕으로, 마사회 방송 기술 직무에서도 원활한 소통과 협업을 통해 안정적인 방송 환경 구축에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1대1 멘토링 시스템을 도입하여 신입 팀원 적응 문제를 해결하셨다고 했습니다. 개선 전후의 팀 분위기 변화나 팀 문화에 대한 피드백을 받은 적이 있다면, 어떻게 반영하셨나요?</a:t>
            </a:r>
            <a:br/>
            <a:r>
              <a:t>(2) 멘토링 시간이 부족한 문제를 해결하기 위해 유연한 운영 방식을 논의하셨다고 했는데, 이런 과정 동안 팀 내 갈등이나 의견 차이가 있었다면, 어떻게 조율하고 포용하셨나요?</a:t>
            </a:r>
            <a:br/>
            <a:r>
              <a:t>(3) 신입 팀원의 참여율이 200퍼센트 증가하는 성과를 거두셨습니다. 만일 현재 동일한 상황이 발생한다면, 기술적 도구나 기법적으로 새롭게 시도해보고 싶은 것이 있습니까?</a:t>
            </a:r>
          </a:p>
        </p:txBody>
      </p:sp>
    </p:spTree>
  </p:cSld>
  <p:clrMapOvr>
    <a:masterClrMapping/>
  </p:clrMapOvr>
</p:sld>
</file>

<file path=ppt/slides/slide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4Q-08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[전문 방송기술인]기술의 발전과 함께 방송 기술 또한 발전하고 있으며, 이에 따라 UHD 화질을 도입하는 곳이 점차 늘어나고 있습니다. 이처럼 UHD 화질 도입 등 새로운 변화에 맞춰가기 위해서 방송국은 송출 시스템과 장비를 지속해서 발전시켜야 합니다. 저는 이러한 변화에 맞춰 새로운 방송 신호 시스템을 연구하고 도입하는 전문 방송기술인 역할을 수행하고 싶습니다.</a:t>
            </a:r>
            <a:r>
              <a:rPr u="sng" b="1" sz="1200">
                <a:solidFill>
                  <a:srgbClr val="000000"/>
                </a:solidFill>
                <a:latin typeface="맑은 고딕"/>
              </a:rPr>
              <a:t>(1)과거 TD 업무를 하며 방송 신호 시스템을 깊이 이해하기 위해 도면을 분석하고 자발적으로 장비실 개략도를 작성한 경험이 있습니다.</a:t>
            </a:r>
            <a:r>
              <a:rPr sz="1200">
                <a:solidFill>
                  <a:srgbClr val="000000"/>
                </a:solidFill>
                <a:latin typeface="맑은 고딕"/>
              </a:rPr>
              <a:t> 단순히 장비의 위치만을 담은 개략도가 아닌 각 장비의 역할, 위급 시 조치 사항을 정리하였고, 도면도보다 간략하게 작성하여 후배들에게 유용한 자료로 제공할 수 있었습니다. 이 경험을 통해 신호 흐름을 명확히 이해하고, 장비 운용의 효율성을 높이는 데 기여할 수 있었습니다. </a:t>
            </a:r>
            <a:r>
              <a:rPr u="sng" b="1" sz="1200">
                <a:solidFill>
                  <a:srgbClr val="000000"/>
                </a:solidFill>
                <a:latin typeface="맑은 고딕"/>
              </a:rPr>
              <a:t>(2)또한 HD 방송 시스템을 운용하며 UHD 화질 도입 시 필요한 변경 사항을 방송과 기술 잡지 등을 참고하여 스스로 연구하는 등 방송 기술 발전에 대한 관심을 지속해서 가져왔습니다.</a:t>
            </a:r>
            <a:r>
              <a:rPr sz="1200">
                <a:solidFill>
                  <a:srgbClr val="000000"/>
                </a:solidFill>
                <a:latin typeface="맑은 고딕"/>
              </a:rPr>
              <a:t>따라서 입사 하게 된다면 이러한 경험을 살려 새로운 방송 신호 시스템을 연구하고 도입하는 역할을 하고 싶습니다. 하지만 당장 신입에게 더 중요한 것은 그곳의 방송 시스템을 파악하는 것이기 때문에 새로운 곳의 흐름도를 익히는 것을 최우선 과제로 삼겠습니다. 기존의 경험을 바탕으로 현재의 시스템을 분석하고, 개선할 수 있는 부분을 연구하며, 새로운 기술 도입 시 실질적인 도움이 되는 인재로 성장하고 싶습니다. 또한 과거 음향 콘솔 및 마스터 스위처를 다뤄봤던 경험을 살려 TD, 음향 등 어떤 업무를 맡게 되더라도 방송 기술 분야의 핵심인 장비 운용 능력을 더욱 강화할 수 있도록 노력하겠습니다. </a:t>
            </a:r>
            <a:r>
              <a:rPr u="sng" b="1" sz="1200">
                <a:solidFill>
                  <a:srgbClr val="000000"/>
                </a:solidFill>
                <a:latin typeface="맑은 고딕"/>
              </a:rPr>
              <a:t>(3)장비 운용과 시스템 개선을 모두 수행할 수 있는 두 마리 토끼를 잡은 전문 방송기술인으로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도면을 분석하고 자발적으로 장비실 개략도를 작성했다고 했습니다. 이 과정에서 예상치 못한 장애물이 발생했다면, 지원자는 어떻게 대처했을 것 같습니까?</a:t>
            </a:r>
            <a:br/>
            <a:r>
              <a:t>(2) 방송 기술 발전에 대한 관심을 지속적으로 가져왔다고 하셨습니다. 미래에 어떤 기술 발전이 방송 산업에 가장 큰 영향을 미칠 것으로 예상하며, 그에 대비해 어떤 준비를 할 계획인가요?</a:t>
            </a:r>
            <a:br/>
            <a:r>
              <a:t>(3) 지원자는 장비 운용과 시스템 개선을 모두 수행할 수 있는 방송기술인으로 성장하고 싶다고 했습니다. 현재 가진 기술 외에 추가로 개발하고 싶은 능력이나 기술은 무엇인지, 그 이유는 무엇인가요?</a:t>
            </a:r>
          </a:p>
        </p:txBody>
      </p:sp>
    </p:spTree>
  </p:cSld>
  <p:clrMapOvr>
    <a:masterClrMapping/>
  </p:clrMapOvr>
</p:sld>
</file>

<file path=ppt/slides/slide3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4Q-08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[건강한 의사소통]과거 재직했을 당시 방송 신호 송출 장비의 원격제어시스템을 도입하였습니다. 기존에 있던 시스템을 사용하는 것이 아니라 새로 만들어야 했기에 원격제어 시스템 제작을 외주 업체에 맡겼습니다. 하지만 </a:t>
            </a:r>
            <a:r>
              <a:rPr u="sng" b="1" sz="1200">
                <a:solidFill>
                  <a:srgbClr val="000000"/>
                </a:solidFill>
                <a:latin typeface="맑은 고딕"/>
              </a:rPr>
              <a:t>(1)업체 측이 방송 시스템을 바라보는 시각과 현업자들이 바라보는 시각이 달라 갈등이 생겼습니다. 이때 중간에 위치하면서 각자의 의견을 취합하고 소통하며 건강한 의사소통으로 갈등을 해결하기 위해 노력했습니다.</a:t>
            </a:r>
            <a:r>
              <a:rPr sz="1200">
                <a:solidFill>
                  <a:srgbClr val="000000"/>
                </a:solidFill>
                <a:latin typeface="맑은 고딕"/>
              </a:rPr>
              <a:t>초반에는 무리 없이 잘 진행되었지만, 시간이 지나고 원격제어시스템이 다 완성이 되어 갈때 쯤 현업자들의 요구사항이 많아졌습니다. 처음엔 업체 측에 바로 요구했지만, 요구사항도 많아지고 밀려서 점점 즉각적으로 반영해 주지 않는 상황이 발생했습니다. 그렇기에 업체는 이내 빠르게 현업자들의 신뢰를 잃어갔으며, 이후 서로 소통하지 않으려는 태도로 변해갔습니다. 하지만 저는 서로 적대시하는 것보단 소통으로 원활하게 업무를 마쳐야 한다는 생각이 들었습니다. 따라서 업체 측의 입장도 들으면서 왜 즉각적으로 요구사항을 반영하지 않았는지에 대한 설명을 들었고, 우선 한 번에 해결하기엔 수정 사항이 너무 많기도 하고 요구사항을 구두로 전달할 경우 누락될 가능성도 있다는 것을 알게 되었습니다. 이번엔 다른 현업자들과 이야기하면서 업체 측의 입장을 전달하였고, 다 같이 수정 사항을 현명하게 요구할 방법을 고안했습니다. 이어 </a:t>
            </a:r>
            <a:r>
              <a:rPr u="sng" b="1" sz="1200">
                <a:solidFill>
                  <a:srgbClr val="000000"/>
                </a:solidFill>
                <a:latin typeface="맑은 고딕"/>
              </a:rPr>
              <a:t>(2)각자 요구한 수정 사항에 대한 의견을 취합해 하나의 문서로 만드는 방법이 채택되어 업체에 수정 사항에 관한 문서를 만들어 전달했습니다.</a:t>
            </a:r>
            <a:r>
              <a:rPr sz="1200">
                <a:solidFill>
                  <a:srgbClr val="000000"/>
                </a:solidFill>
                <a:latin typeface="맑은 고딕"/>
              </a:rPr>
              <a:t> 중간에서 소통으로 각자의 의견을 이해하고 재빠른 해결 방안을 고안해 낸 결과, 원격제어시스템 개발이 예상보다 빨리 잘 마무리되었습니다. </a:t>
            </a:r>
            <a:r>
              <a:rPr u="sng" b="1" sz="1200">
                <a:solidFill>
                  <a:srgbClr val="000000"/>
                </a:solidFill>
                <a:latin typeface="맑은 고딕"/>
              </a:rPr>
              <a:t>(3)이 경험으로부터 건강한 소통의 중요성을 깨달아 협력 상황에서 생긴 갈등을 어느 의견에 치우치지 않고 건강한 의사소통으로 해결하는 방법을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방송 신호 송출 장비의 원격제어시스템 도입 시 발생한 갈등을 해결했다고 했는데, 만약 협력자들이 의견을 조율하려는 의지가 전혀 없었다면 지원자는 어떻게 접근했을 것이라고 생각하나요?</a:t>
            </a:r>
            <a:br/>
            <a:r>
              <a:t>(2) 지원자가 업체와 현업자들 간의 소통을 원활하게 하도록 제안한 방법이 있었습니다. 그 방법 외에 다른 유사한 상황에서 활용할 수 있는 소통 전략이 있다면 무엇인가요?</a:t>
            </a:r>
            <a:br/>
            <a:r>
              <a:t>(3) 이 경험에서 얻은 교훈으로 '건강한 소통의 중요성'을 배웠다고 하셨습니다. 이를 바탕으로 지원자는 향후 유사한 프로젝트를 시작할 때, 초기 단계에서 어떤 조치를 취할 계획인가요?</a:t>
            </a:r>
          </a:p>
        </p:txBody>
      </p:sp>
    </p:spTree>
  </p:cSld>
  <p:clrMapOvr>
    <a:masterClrMapping/>
  </p:clrMapOvr>
</p:sld>
</file>

<file path=ppt/slides/slide3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4Q-09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[빠르게 적응하고 성장하는 인재]우선적인 목표는 </a:t>
            </a:r>
            <a:r>
              <a:rPr u="sng" b="1" sz="1200">
                <a:solidFill>
                  <a:srgbClr val="000000"/>
                </a:solidFill>
                <a:latin typeface="맑은 고딕"/>
              </a:rPr>
              <a:t>(1)적극적이고 능동적인 태도로 새로운 업무 환경에 빠르게 적응하고 맡은 업무를 성실히 수행하는 것</a:t>
            </a:r>
            <a:r>
              <a:rPr sz="1200">
                <a:solidFill>
                  <a:srgbClr val="000000"/>
                </a:solidFill>
                <a:latin typeface="맑은 고딕"/>
              </a:rPr>
              <a:t>입니다. 저는 인턴으로 근무하며 적극적인 태도와 꼼꼼한 업무처리로 상사에게 긍정적인 평가를 받았습니다. 단기간 근무하는 인턴 특성상 전담 업무가 주어지지 않았습니다. 따라서 멘토 과장님께 제가 할 수 있는 업무를 정중하게 요청드렸고, </a:t>
            </a:r>
            <a:r>
              <a:rPr u="sng" b="1" sz="1200">
                <a:solidFill>
                  <a:srgbClr val="000000"/>
                </a:solidFill>
                <a:latin typeface="맑은 고딕"/>
              </a:rPr>
              <a:t>(2)입회검사기록서를 분류, 편철하고 그 데이터를 검증하는 업무를 담당하게 되었습니다.</a:t>
            </a:r>
            <a:r>
              <a:rPr sz="1200">
                <a:solidFill>
                  <a:srgbClr val="000000"/>
                </a:solidFill>
                <a:latin typeface="맑은 고딕"/>
              </a:rPr>
              <a:t> 업무를 보고드리기 전에는 항상 거듭 검토하는 과정을 거쳤으며 단순히 업무만 반복하는 것이 아니라 담당한 업무가 회사의 어떤 사업과 연결되어 있는지 여쭤보고 배웠습니다. </a:t>
            </a:r>
            <a:r>
              <a:rPr u="sng" b="1" sz="1200">
                <a:solidFill>
                  <a:srgbClr val="000000"/>
                </a:solidFill>
                <a:latin typeface="맑은 고딕"/>
              </a:rPr>
              <a:t>(3)부서원들이 이 모습을 좋게 봐주셔서 여러 가르침과 조언을 아끼지 않으셨습니다.</a:t>
            </a:r>
            <a:r>
              <a:rPr sz="1200">
                <a:solidFill>
                  <a:srgbClr val="000000"/>
                </a:solidFill>
                <a:latin typeface="맑은 고딕"/>
              </a:rPr>
              <a:t> 이 경험을 통해 적극적으로 배우려는 태도는 동료와 상사의 마음을 열게 할 수 있다는 것을 깨달았습니다. 신입사원으로서 항상 적극적인 자세로 업무에 임하겠습니다.[탄탄한 기초 위에 쌓아 올리는 실무 역량]업무와 방송설비에 대해 숙지한 지식을 바탕으로 ICT 및 네트워크 기술을 활용해 차세대 방송시스템 구축에 기여하고 싶습니다. 현대의 방송시스템은 디지털화 및 네트워크 기반으로 개편되고 있으며, 이에 따라 방송기술인은 네트워크와 IP 통신에 대한 기본적인 이해와 역량이 필수적이라고 생각합니다. 저는 전자 관련 전공자로, 전공 공학 과목에서부터 다양한 설계과목을 수강하며 공학적 지식과 네트워크 관련 지식을 습득했습니다. 또한 정보통신설비 유지보수 업무를 하며 스위치, 허브, NAS 및 서버, NMS 등의 네트워크 장비를 다룬 경험이 있습니다. 장비 운용 경험을 활용해 현장에 가지 않고도 모듈의 기능을 판정할 수 있는 간단한 테스트베드 시스템을 구현하기도 했습니다.이처럼 기설된 인프라에 의존하지 않고 소프트웨어적 변경만으로도 쉽게 운용이 가능한 네트워크의 특성을 방송통신설비와 접목해 안정적이고 효율적인 방송통신시스템을 구축하고 운영할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맨 처음 맞닥뜨린 낯선 환경 속에서 가장 어려웠던 점은 무엇이었으며, 이를 극복한 구체적인 방법은 무엇이었는지 이야기해 주시겠습니까?</a:t>
            </a:r>
            <a:br/>
            <a:r>
              <a:t>(2) 분류와 검증 작업의 중요성을 깨달은 후, 또한 다른 어떤 접근 방식으로 작업 효율성을 높일 수 있을지 설명해 주세요.</a:t>
            </a:r>
            <a:br/>
            <a:r>
              <a:t>(3) 멘토와의 상호작용을 통해 얻은 가장 큰 교훈은 무엇이며, 이것이 향후 다른 멘토링 상황에서 어떻게 활용될 수 있을 것 같습니까?</a:t>
            </a:r>
          </a:p>
        </p:txBody>
      </p:sp>
    </p:spTree>
  </p:cSld>
  <p:clrMapOvr>
    <a:masterClrMapping/>
  </p:clrMapOvr>
</p:sld>
</file>

<file path=ppt/slides/slide3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4Q-09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협력의 첫 단계: 존중과 경청]저는 상대방의 의견을 존중하며 경청하는 태도를 통해 협력적인 분위기를 조성했던 경험이 있습니다. 교양수업에서 사업 제안서를 작성하는 조별 과제를 수행하던 중 </a:t>
            </a:r>
            <a:r>
              <a:rPr u="sng" b="1" sz="1200">
                <a:solidFill>
                  <a:srgbClr val="000000"/>
                </a:solidFill>
                <a:latin typeface="맑은 고딕"/>
              </a:rPr>
              <a:t>(1)마케팅 부문과 원자재 수급 부문의 예산 할당 과정에서 의견 충돌이 있었습니다.</a:t>
            </a:r>
            <a:r>
              <a:rPr sz="1200">
                <a:solidFill>
                  <a:srgbClr val="000000"/>
                </a:solidFill>
                <a:latin typeface="맑은 고딕"/>
              </a:rPr>
              <a:t> 저와 조원들은 기획한 상품의 성격상 홍보의 성공 여부가 매출과 직결된다고 생각했고 한 조원은 제품의 다양성 확보를 위해 원자재 부문에 예산을 더 안배해야 한다고 주장했습니다.해당 조원만 의견이 달랐지만 본인의 의견만을 관철시키려 했습니다. 저는 우선 조원의 주장이 다소 고집스럽더라도 의견을 끝까지 모두 경청하였습니다. </a:t>
            </a:r>
            <a:r>
              <a:rPr u="sng" b="1" sz="1200">
                <a:solidFill>
                  <a:srgbClr val="000000"/>
                </a:solidFill>
                <a:latin typeface="맑은 고딕"/>
              </a:rPr>
              <a:t>(2)상대방의 주장과 근거가 설령 잘못된 정보에 기인한 것일지라도 다 듣고 납득시키려고 노력하였습니다.</a:t>
            </a:r>
            <a:r>
              <a:rPr sz="1200">
                <a:solidFill>
                  <a:srgbClr val="000000"/>
                </a:solidFill>
                <a:latin typeface="맑은 고딕"/>
              </a:rPr>
              <a:t> 저는 실제 기업들의 유사 성격의 제품 마케팅 성공 사례를 근거로 들어 이견을 조정했습니다. 또한 해당 조원의 의견을 일정 부분 반영하여 더 좋은 결과를 도출했습니다. </a:t>
            </a:r>
            <a:r>
              <a:rPr u="sng" b="1" sz="1200">
                <a:solidFill>
                  <a:srgbClr val="000000"/>
                </a:solidFill>
                <a:latin typeface="맑은 고딕"/>
              </a:rPr>
              <a:t>(3)마케팅 부문의 예산을 본 예산에 재배치해 원자재 예산을 확보했고, 이를 통해 생산 비용을 절감하고</a:t>
            </a:r>
            <a:r>
              <a:rPr sz="1200">
                <a:solidFill>
                  <a:srgbClr val="000000"/>
                </a:solidFill>
                <a:latin typeface="맑은 고딕"/>
              </a:rPr>
              <a:t> 판매 단가 상승을 방지하는 방향으로 조정했습니다. 결과적으로 저렴한 판매 가격을 활용해 홍보 효과도 증대시킬 수 있어 기존보다 10% 가량의 예산을 절감할 수 있었습니다. 이 경험을 통해 서로의 의견을 존중하고 합리적으로 조정하는 능력을 키울 수 있었습니다. 무엇보다도 경청하는 태도만으로도 상대의 불만을 어느 정도 누그러뜨릴 수 있었고, 완만한 합의점을 도출할 수 있었습니다. 이는 동료를 대함에 있어서도 다르지 않다고 생각합니다. 항상 기본적으로 상대방의 이야기를 듣고 공감하는 자세를 지녀야만 조직구성원으로서 하나된 목적을 이룰 수 있다고 생각합니다. 항상 상사와 동료들의 의견을 존중하며 협력하는 자세로 업무에 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프로젝트에서 의견 충돌이 있었을 때, 의견 조율의 가장 큰 난관은 무엇이었고, 이를 극복하기 위해 어떤 대안을 고려했었습니까?</a:t>
            </a:r>
            <a:br/>
            <a:r>
              <a:t>(2) 만약 상대방의 의견을 경청함에도 불구하고 합의에 도달하지 못했다면, 그 이후에 지원자는 어떤 조치를 취했을 것인지 설명해 주세요.</a:t>
            </a:r>
            <a:br/>
            <a:r>
              <a:t>(3) 구체적으로 지원자가 본 예산을 재배치해 원자재 예산을 확보하는 과정에서 가장 큰 성취감이나 배움을 느낀 부분은 무엇이었습니까?</a:t>
            </a:r>
          </a:p>
        </p:txBody>
      </p:sp>
    </p:spTree>
  </p:cSld>
  <p:clrMapOvr>
    <a:masterClrMapping/>
  </p:clrMapOvr>
</p:sld>
</file>

<file path=ppt/slides/slide3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4R-01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승마교관으로서 한국마사회 입사 후 승마 대중화를 최우선 목표로 삼고 있습니다.</a:t>
            </a:r>
            <a:r>
              <a:rPr sz="1200">
                <a:solidFill>
                  <a:srgbClr val="000000"/>
                </a:solidFill>
                <a:latin typeface="맑은 고딕"/>
              </a:rPr>
              <a:t> 오랜 기간 승마를 접하며 대중의 낮은 인지도를 문제점으로 인식했습니다. 승마선수라 소개하면 대다수가 경마선수로 오해하는 현실이 이를 방증합니다. 승마는 동물과 교감하는 건전하고 친환경적인 스포츠이며, 남녀노소 누구나 즐길 수 있는 매력을 지녔습니다. 저는 현장에서 체감한 이러한 인식을 개선하고 대중들에게 전파하여 승마를 널리 알리고자 합니다. </a:t>
            </a:r>
            <a:r>
              <a:rPr u="sng" b="1" sz="1200">
                <a:solidFill>
                  <a:srgbClr val="000000"/>
                </a:solidFill>
                <a:latin typeface="맑은 고딕"/>
              </a:rPr>
              <a:t>(2)직전의 두 직장에서 상반된 마케팅 전략을 경험한 바가 있기에 이는 목표 달성에 기여할 것입니다.</a:t>
            </a:r>
            <a:r>
              <a:rPr sz="1200">
                <a:solidFill>
                  <a:srgbClr val="000000"/>
                </a:solidFill>
                <a:latin typeface="맑은 고딕"/>
              </a:rPr>
              <a:t> 첫 직장에서는 SNS, 이벤트 등 다양한 홍보 전략을 통해 신규 회원을 유치했습니다. 이를 통해 다각적인 마케팅 방안을 모색하는 역량을 함양했습니다. 두 번째 직장에서는 기존 회원 유지에 집중하는 경향을 보였으나, 신규 회원 유치의 필요성을 제기하고 전 직장의 경험을 토대로 개선된 전략을 제안했습니다. 예를 들어 기존에 쓰던 유일한 플랫폼에서 다각화하여 여러 플랫폼 사용, 겨울 시즌 한정 이벤트 개시, 리뷰 이벤트 개시가 있습니다. 그 결과 신규 회원 수가 증가하는 성과를 거두었습니다. 두 직장에서 </a:t>
            </a:r>
            <a:r>
              <a:rPr u="sng" b="1" sz="1200">
                <a:solidFill>
                  <a:srgbClr val="000000"/>
                </a:solidFill>
                <a:latin typeface="맑은 고딕"/>
              </a:rPr>
              <a:t>(3)신규 회원을 유치한 후 그 회원들을 일회성 회원이 아닌 장기적인 고정회원으로 만드는 것은 승마교관으로서의 역할입니다.</a:t>
            </a:r>
            <a:r>
              <a:rPr sz="1200">
                <a:solidFill>
                  <a:srgbClr val="000000"/>
                </a:solidFill>
                <a:latin typeface="맑은 고딕"/>
              </a:rPr>
              <a:t> 저는 지도자로서의 역량을 발휘해 신규 회원의 90%이상을 재방문 시킨 경험이 있습니다. 단순히 일회성 신규 방문 회원의 증가보다는 생활체육인으로서의 회원 수 증가가 승마 대중화의 핵심이라고 생각합니다. 그러한 관점에서 한국마사회가 시행하는 승마강습 및 체험 프로그램, 어린이 승마체험 프로그램에서 제 지도자로서의 역량을 발휘할 수 있을 것 입니다. 한국마사회에 입사하게 된다면 이러한 경험과 역량을 바탕으로 승마 대중화에 기여할 것 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승마 대중화를 위해 한국마사회에 입사하신다면, 승마를 잘 모르는 대중에게 첫 인상을 어떻게 전달할 계획인가요?</a:t>
            </a:r>
            <a:br/>
            <a:r>
              <a:t>(2) 두 직장에서 서로 다른 마케팅 전략을 경험했다고 하셨습니다. 만약 새로운 직장에서 이 둘을 조합하여 효과적인 전략을 제안해야 한다면, 어떤 방법을 선택하시겠습니까?</a:t>
            </a:r>
            <a:br/>
            <a:r>
              <a:t>(3) 신규 회원의 일회성 방문을 장기적인 고정 회원으로 전환한 경험이 있으신데, 이러한 경험을 통해 얻은 가장 큰 교훈은 무엇이었나요?</a:t>
            </a:r>
          </a:p>
        </p:txBody>
      </p:sp>
    </p:spTree>
  </p:cSld>
  <p:clrMapOvr>
    <a:masterClrMapping/>
  </p:clrMapOvr>
</p:sld>
</file>

<file path=ppt/slides/slide3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4R-01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승마교관으로 근무하던 직장에서 지도하던 회원과 소통에 어려움을 겪은 경험이 있습니다. </a:t>
            </a:r>
            <a:r>
              <a:rPr u="sng" b="1" sz="1200">
                <a:solidFill>
                  <a:srgbClr val="000000"/>
                </a:solidFill>
                <a:latin typeface="맑은 고딕"/>
              </a:rPr>
              <a:t>(1)해당 승마장은 자유기승 회원의 비중이 높아, 일부 회원은 과하게 마필을 빠르게 몰거나 타인이 기승 중인 마필의 위치를 확인하지 않고 타인에게 위험을 줄 수 있는 채찍질을 하는 등 안전 불감증을 보였습니다.</a:t>
            </a:r>
            <a:r>
              <a:rPr sz="1200">
                <a:solidFill>
                  <a:srgbClr val="000000"/>
                </a:solidFill>
                <a:latin typeface="맑은 고딕"/>
              </a:rPr>
              <a:t> 또한, 마필을 존중하지 않고 무리한 박차나 채찍 사용으로 학대하는 경우도 있었습니다. 이러한 상황을 개선하고자 소통을 시도했지만, 일부 회원은 감정적으로 반응하거나 소통 자체를 거부했습니다. </a:t>
            </a:r>
            <a:r>
              <a:rPr u="sng" b="1" sz="1200">
                <a:solidFill>
                  <a:srgbClr val="000000"/>
                </a:solidFill>
                <a:latin typeface="맑은 고딕"/>
              </a:rPr>
              <a:t>(2)저는 일방적인 소통에서 오는 거부감과 방어적 태도를 인지하고, 먼저 경청하며 질문을 통해 상대방의 의견을 파악했습니다.</a:t>
            </a:r>
            <a:r>
              <a:rPr sz="1200">
                <a:solidFill>
                  <a:srgbClr val="000000"/>
                </a:solidFill>
                <a:latin typeface="맑은 고딕"/>
              </a:rPr>
              <a:t> 혹시 제 표현 중 오해를 일으킬 부분이 있다면 재고하고 개선하여 소통했습니다. 그 결과 불필요한 감정 소모를 줄이고 양방향 소통을 이끌어낼 수 있었습니다. 이후 '무엇을, 왜, 어떻게' 해야 하는지를 설명하고 합의점을 찾아, 승마장 규칙 준수에 대한 원활한 소통을 이뤘습니다. 더불어 회원들의 안전을 위해 저는 기승 전 안전 교육을 강화하고, 기승 중에는 회원들의 행동을 면밀히 관찰하며 위험 행동을 즉시 교정했습니다. 그리고 기승 후에는 회원 스스로 안전 수칙 준수에 대한 평가를 하게 하고 그것을 당일 전반적인 기승에 대한 피드백과 곁들였습니다. </a:t>
            </a:r>
            <a:r>
              <a:rPr u="sng" b="1" sz="1200">
                <a:solidFill>
                  <a:srgbClr val="000000"/>
                </a:solidFill>
                <a:latin typeface="맑은 고딕"/>
              </a:rPr>
              <a:t>(3)그 결과 위험한 행동이 약 70~80% 감소했고, 규칙을 준수하는 분위기가 자연스럽게 형성되었습니다.</a:t>
            </a:r>
            <a:r>
              <a:rPr sz="1200">
                <a:solidFill>
                  <a:srgbClr val="000000"/>
                </a:solidFill>
                <a:latin typeface="맑은 고딕"/>
              </a:rPr>
              <a:t> 이 경험을 통해 다양한 배경의 사람들과 효과적으로 소통하고 협력하는 능력을 키웠습니다. 이는 한국마사회에 입사하게 된다면 팀원들과 협력하여 목표를 달성하는 데 기여할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안전 불감증을 가진 회원과의 소통에서 처음 의도했던 바와 다른 결과가 생긴 적이 있다면, 이를 재조정하기 위한 전략을 어떻게 수립하셨을 것이라고 생각합니까?</a:t>
            </a:r>
            <a:br/>
            <a:r>
              <a:t>(2) 승마장 내에서 감정적으로 반응하는 회원과의 소통 경험을 통해 얻은 교훈을 바탕으로, 지원자는 팀 내부의 갈등 상황에서 어떤 접근 방식을 활용할 계획입니까?</a:t>
            </a:r>
            <a:br/>
            <a:r>
              <a:t>(3) 회원들이 규칙 준수의 중요성을 이해하고 자발적으로 실천하도록 동기부여하는 데 효과적이었던 방법은 무엇이며, 그 이유는 무엇인가요?</a:t>
            </a:r>
          </a:p>
        </p:txBody>
      </p:sp>
    </p:spTree>
  </p:cSld>
  <p:clrMapOvr>
    <a:masterClrMapping/>
  </p:clrMapOvr>
</p:sld>
</file>

<file path=ppt/slides/slide3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4R-02
</a:t>
            </a:r>
            <a:r>
              <a:rPr b="1" sz="1000">
                <a:latin typeface="맑은 고딕"/>
              </a:rPr>
              <a:t>지원분야 : </a:t>
            </a:r>
            <a:r>
              <a:rPr b="0" sz="100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(1)첫째, 승마의 접근성을 높이고 대중적인 스포츠로 자리매김할 수 있도록 콘텐츠 개발에 힘쓰겠습니다.</a:t>
            </a:r>
            <a:r>
              <a:rPr sz="1200">
                <a:solidFill>
                  <a:srgbClr val="000000"/>
                </a:solidFill>
                <a:latin typeface="맑은 고딕"/>
              </a:rPr>
              <a:t> 우리나라 말산업은 과거에 비해 많이 개선되었지만, 여전히 승마는 귀족 스포츠라는 이미지와 함께 높은 비용과 낮은 접근성으로 대중들에게 생소한 스포츠로 인식되고 있습니다. 하지만 2022 개정 체육과 교육과정에서 신체활동 예시로 승마가 포함되면서 한국마사회에서는 학교체육 승마 활성화를 위한 다양한 노력을 기울이고 있습니다. </a:t>
            </a:r>
            <a:r>
              <a:rPr u="sng" b="1" sz="1200">
                <a:solidFill>
                  <a:srgbClr val="000000"/>
                </a:solidFill>
                <a:latin typeface="맑은 고딕"/>
              </a:rPr>
              <a:t>(2)학생들은 미래의 잠재적인 승마 수요층으로, 이들에게 승마를 적극적으로 알리고 체험 기회를 제공하는 것은</a:t>
            </a:r>
            <a:r>
              <a:rPr sz="1200">
                <a:solidFill>
                  <a:srgbClr val="000000"/>
                </a:solidFill>
                <a:latin typeface="맑은 고딕"/>
              </a:rPr>
              <a:t> 말산업의 장기적인 성장에 중요한 역할로서 작용할 것입니다. 따라서 스포츠교육학 박사로서, 그리고 유소년스포츠지도자 및 전문스포츠지도자로서 한국마사회에서 근무하며 그동안 쌓은 경험을 토대로 효율적인 학교 체육 승마 교육과정에 대한 고민과 함께, 기승 활동 뿐만 아니라 말에 대한 두려움을 가진 아이들을 위한 비기승 지상 활동 관련 프로그램 및 콘텐츠 개발에도 힘쓰겠습니다. </a:t>
            </a:r>
            <a:r>
              <a:rPr u="sng" b="1" sz="1200">
                <a:solidFill>
                  <a:srgbClr val="000000"/>
                </a:solidFill>
                <a:latin typeface="맑은 고딕"/>
              </a:rPr>
              <a:t>(3)이를 통해 즐기는 말문화 확산으로 승마에 대한 진입 장벽을 낮추고, 보다 많은 사람들이 부담 없이 말을 접할 수 있도록 하겠습니다.</a:t>
            </a:r>
            <a:r>
              <a:rPr sz="1200">
                <a:solidFill>
                  <a:srgbClr val="000000"/>
                </a:solidFill>
                <a:latin typeface="맑은 고딕"/>
              </a:rPr>
              <a:t> 둘째, 우수한 말산업 인력양성을 위한 교육보조 및 마필 관리 실무에 적극 참여하여 안전하고 효율적인 승마 교육 환경을 조성하는 데 최선을 다하겠습니다. 저에게 승마는 취미 활동부터 선수 생활, 국가대표, 코치까지 그 영역을 확장하며 단순한 스포츠가 아닌 삶의 중요한 일부가 되었습니다. 이를 통해 기술적 성장뿐만 아니라 '말'이라는 동물에 대한 이해, 사랑, 공감, 책임감 등을 키울 수 있었습니다. 이러한 경험을 바탕으로 더욱 체계적인 교육과 마필 관리에 기여하며, 승마의 저변 확대와 우수한 인재 양성에 힘쓰겠습니다. 이외에도 말산업과 관련된 모든 업무에 있어서 체육학 학사, 석사, 박사 과정을 통해 배운 이론적 지식을 비롯해 승마 지도자 및 국가대표 경험을 통해 얻은 실무 지식을 통합, 동원하여 우리나라 말산업 발전을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승마의 대중화를 위해 개발하려고 하는 콘텐츠 중 특히 기대하는 부분이나, 예상되는 도전과제가 있다면 무엇인가요?</a:t>
            </a:r>
            <a:br/>
            <a:r>
              <a:t>(2) 지원자는 승마의 접근성을 높이기 위해 다양한 체험 기회를 제공한다고 했습니다. 이러한 기회를 제공할 때 직면할 수 있는 윤리적 문제나 고려해야 할 사항은 무엇이라고 생각하십니까?</a:t>
            </a:r>
            <a:br/>
            <a:r>
              <a:t>(3) 승마 교육을 체계적으로 발전시키기 위해 고려할 사항 중, 특히 학생들이 지속적으로 참여하도록 동기를 부여할 방법은 무엇일까요?</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1AB-05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한국마사회가 사회적 책임을 다하는 공기업으로 자리매김하기 위해서는 사회공헌 사업 확대와 효과적인 홍보 전략이 필수적입니다. 현재 마사회는 다양한 사회공헌 활동을 운영하고 있지만, 홍보 부족으로 인해 많은 사람들이 이를 제대로 인식하지 못하고 있습니다. 저는 경영지원 직무에서 사회공헌 사업을 강화하고, 차별화된 홍보 전략을 통해 마사회의 브랜드 가치를 높이겠습니다.저는 지방자치단체에서 공직업무를 수행하며 장애 학생을 위한 독서치유 프로그램을 기획·운영한 경험이 있습니다. </a:t>
            </a:r>
            <a:r>
              <a:rPr u="sng" b="1" sz="1200">
                <a:solidFill>
                  <a:srgbClr val="000000"/>
                </a:solidFill>
                <a:latin typeface="맑은 고딕"/>
              </a:rPr>
              <a:t>(1)예산 확보, 유관기관 협업, 홍보 부족 등의 문제를 해결하며 프로그램을 성공적으로 운영했고,</a:t>
            </a:r>
            <a:r>
              <a:rPr sz="1200">
                <a:solidFill>
                  <a:srgbClr val="000000"/>
                </a:solidFill>
                <a:latin typeface="맑은 고딕"/>
              </a:rPr>
              <a:t> </a:t>
            </a:r>
            <a:r>
              <a:rPr u="sng" b="1" sz="1200">
                <a:solidFill>
                  <a:srgbClr val="000000"/>
                </a:solidFill>
                <a:latin typeface="맑은 고딕"/>
              </a:rPr>
              <a:t>(2)SNS와 지역 언론을 활용한 홍보로 참여율을 높였습니다.</a:t>
            </a:r>
            <a:r>
              <a:rPr sz="1200">
                <a:solidFill>
                  <a:srgbClr val="000000"/>
                </a:solidFill>
                <a:latin typeface="맑은 고딕"/>
              </a:rPr>
              <a:t>이러한 경험을 바탕으로, 아래와 같이 구체적인 목표를 설정하고 저의 경험과 직무역량을 활용하겠습니다.1. 사회공헌 사업 확대 – </a:t>
            </a:r>
            <a:r>
              <a:rPr u="sng" b="1" sz="1200">
                <a:solidFill>
                  <a:srgbClr val="000000"/>
                </a:solidFill>
                <a:latin typeface="맑은 고딕"/>
              </a:rPr>
              <a:t>(3)장애 아동·청소년 대상 '승마 융합 교육 프로그램' 신설 가. 재활 승마, 마필 관리 등 장애 학생을 위한 맞춤형 승마 교육 제공</a:t>
            </a:r>
            <a:r>
              <a:rPr sz="1200">
                <a:solidFill>
                  <a:srgbClr val="000000"/>
                </a:solidFill>
                <a:latin typeface="맑은 고딕"/>
              </a:rPr>
              <a:t> 나. 특수학교 및 장애인 복지관과 협업하여 직업 체험 기회 확대2. 장애인 고용 연계 – ESG 경영 강화 가. 프로그램 수료자를 대상으로 마사회 관련 직무 취업 연계 나. 재활 승마 지도사, 마필 관리사 등 장애인 고용 가능한 직무 확대3. 효과적인 홍보 전략을 통한 사회공헌 사업 인지도 제고 가. SNS·유튜브·지역 언론을 활용한 디지털 홍보 강화 나. 숏폼 콘텐츠 및 감동형 스토리 마케팅 활용하여 젊은 세대의 공감을 유도 다. 대중교통 광고 및 기부 캠페인 등을 연계 홍보하여 마사회의 사회적 가치 부각마사회가 지속가능한 공기업으로 자리 잡기 위해서는 사회적 책임을 강화하고, 부정적 이미지를 개선해야 합니다. 저는 사회공헌 기획 및 홍보 경험을 바탕으로 마사회의 사회공헌 사업을 체계적으로 운영하고 실질적인 성과를 창출하겠습니다. 이를 통해, ESG 경영을 강화하여 마사회가 국민에게 더욱 신뢰받는 공기업이 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장애 학생을 위한 독서치유 프로그램을 성공적으로 운영한 경험이 있는데, 당시 예상하지 못했던 중대한 도전 과제나 위기가 있었다면 어떻게 대처했을 것이라고 생각하십니까?</a:t>
            </a:r>
            <a:br/>
            <a:r>
              <a:t>(2) 지원자는 SNS와 지역 언론을 활용한 홍보로 참여율을 높였다고 했습니다. 다른 조직에 비슷한 상황이 주어진다면, 어떠한 뉴미디어 플랫폼이나 홍보 전략을 추가적으로 활용할 계획이 있습니까?</a:t>
            </a:r>
            <a:br/>
            <a:r>
              <a:t>(3) 지원자는 '장애 아동·청소년 대상 승마 융합 교육 프로그램 신설'을 계획 중인데, 이를 실행하는 과정에서 발생할 수 있는 윤리적 문제나 장애물에 대해 미리 생각해 본 적이 있으신가요?</a:t>
            </a:r>
          </a:p>
        </p:txBody>
      </p:sp>
    </p:spTree>
  </p:cSld>
  <p:clrMapOvr>
    <a:masterClrMapping/>
  </p:clrMapOvr>
</p:sld>
</file>

<file path=ppt/slides/slide3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4R-02
</a:t>
            </a:r>
            <a:r>
              <a:rPr b="1" sz="1000">
                <a:latin typeface="맑은 고딕"/>
              </a:rPr>
              <a:t>지원분야 : </a:t>
            </a:r>
            <a:r>
              <a:rPr b="0" sz="100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(1)과거 승마 지도자로 활동하며 업무를 수행하는 과정에 있어 동료 코치들과의 소통과 협력에 어려움을 겪은 적이 있습니다.</a:t>
            </a:r>
            <a:r>
              <a:rPr sz="1200">
                <a:solidFill>
                  <a:srgbClr val="000000"/>
                </a:solidFill>
                <a:latin typeface="맑은 고딕"/>
              </a:rPr>
              <a:t> 승마는 개인 종목의 특성이 강하다 보니 지도자들도 독립적인 성향이 강하고, 자신의 방식대로 교육을 진행하려 하는 경향이 있습니다. 그로 인해 협력이 필요한 상황에서도 각자가 독단적으로 판단하고 행동하는 경우가 있었고, 이는 종종 갈등으로 이어지기도 했습니다. 특히 학생승마체험이나 유소년 승마단 지도, 승마 캠프 운영과 같이 두 명 이상의 코치가 함께 다수의 아이들을 지도해야 하는 경우, 함께하는 코치와 지도 방식이나 목표의 차이로 인해 교육의 일관성이 떨어지고, 수업이 매끄럽게 진행되지 않는 경우가 있었습니다. 각기 다른 방식으로 수업을 진행하다 보니 교육 기회의 불평등이 초래되었고, 아이들은 혼란을 겪었으며, 학부모들 또한 불만을 제기하기 시작했습니다. 이에 상황의 심각성을 인지하고 문제 해결을 위한 방안을 고민하게 되었습니다. 제가 생각한 문제 해결 방안은 바로 '열린 소통'이었습니다. </a:t>
            </a:r>
            <a:r>
              <a:rPr u="sng" b="1" sz="1200">
                <a:solidFill>
                  <a:srgbClr val="000000"/>
                </a:solidFill>
                <a:latin typeface="맑은 고딕"/>
              </a:rPr>
              <a:t>(2)강습 전 사전 회의를 통해 그날의 수업 목표와 방식, 역할 등을 명확하게 조율하여 교육의 일관성을 유지할 수 있도록 하였고</a:t>
            </a:r>
            <a:r>
              <a:rPr sz="1200">
                <a:solidFill>
                  <a:srgbClr val="000000"/>
                </a:solidFill>
                <a:latin typeface="맑은 고딕"/>
              </a:rPr>
              <a:t>, 수업이 종료된 후에는 아이들의 반응과 교육 성과를 공유함으로써 서로의 지도 방식을 이해하고 조정하는 기회를 가졌습니다. 그 결과 점차 수업의 질이 향상되는 것을 느꼈고, 아이들도 보다 안정적인 환경에서 승마 교육을 받을 수 있었으며, 코치들 간 팀워크도 강화되는 것을 느낄 수 있었습니다. </a:t>
            </a:r>
            <a:r>
              <a:rPr u="sng" b="1" sz="1200">
                <a:solidFill>
                  <a:srgbClr val="000000"/>
                </a:solidFill>
                <a:latin typeface="맑은 고딕"/>
              </a:rPr>
              <a:t>(3)이 경험을 통해 저는 원활한 소통이 협업의 핵심이며, 조직 내에서는 개인의 역량 만큼이나 팀워크가 중요하다는 점을 깨달았습니다.</a:t>
            </a:r>
            <a:r>
              <a:rPr sz="1200">
                <a:solidFill>
                  <a:srgbClr val="000000"/>
                </a:solidFill>
                <a:latin typeface="맑은 고딕"/>
              </a:rPr>
              <a:t> 앞으로도 '나만 잘하면 되지.'가 아니라, '다함께 잘하자.'라는 마음가짐으로 구성원들과 적극적으로 소통하며 협업을 통해 시너지 효과를 발휘하고, 더 나은 결과를 만들 수 있도록 노력하겠습니다. 또한, 피드백을 유연하게 받아들이고, 나 자신을 지속적으로 개선해 나가면서 조직과 함께 성장하는 인재가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과거에 동료 코치들과의 소통에서 어려움을 겪었다고 했는데, 그 과정에서 가장 크게 배운 점은 무엇이며 앞으로 어떻게 적용할 계획인가요?</a:t>
            </a:r>
            <a:br/>
            <a:r>
              <a:t>(2) 두 명 이상의 코치가 함께 지도할 때 교육의 일관성이 떨어졌다고 했습니다. 교육의 일관성을 유지하기 위해 사용하는 방법 중 가장 효과적이었던 것은 무엇이었나요?</a:t>
            </a:r>
            <a:br/>
            <a:r>
              <a:t>(3) 승마 지도 과정에서 서로 다른 지도 방식을 조율하기 어려울 때, 지원자가 가장 우선적으로 고려하는 가치나 원칙은 무엇인가요?</a:t>
            </a:r>
          </a:p>
        </p:txBody>
      </p:sp>
    </p:spTree>
  </p:cSld>
  <p:clrMapOvr>
    <a:masterClrMapping/>
  </p:clrMapOvr>
</p:sld>
</file>

<file path=ppt/slides/slide3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4R-03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(1)제일 먼저 눈에 띄도록 승마 대중화 및 활성화를 이루고자 합니다.</a:t>
            </a:r>
            <a:r>
              <a:rPr sz="1200">
                <a:solidFill>
                  <a:srgbClr val="000000"/>
                </a:solidFill>
                <a:latin typeface="맑은 고딕"/>
              </a:rPr>
              <a:t> 더하여 누구나 쉽게 승마를 즐길 수 있는 기회를 마련하고 국민 모두의 여가생활로 자리 잡히도록 기여하는 데 앞장서고 싶습니다. 흔히 한국 마사회라고 하면 대부분의 사람은 경마 사업만 중점적으로 시행한다고 생각합니다. 하지만 승마를 즐겨하는 저로서는 말 산업 육성의 발전에도 꾸준한 힘을 쏟고 있으며 국민의 복지 증진과 여가선용에 기여하는 사업에 관심이 갔고 매력적으로 느껴졌습니다. 세대가 변화할수록 사람들은 신체, 정신, 환경, 사회적 건강을 바탕으로 멋진 인생을 실현하고자 합니다. 이런 ‘웰니스’ 추구에 맞게 말과 함께하며 얻을 수 있는 특별한 경험을 바탕으로 건전하고 흥미로운 여가생활이라는 긍정적 인식을 심어줄 것입니다. 본래 사람과 일에 있어 편견이 없고 장애인스포츠에도 관심이 있어 재활승마를 포함한 </a:t>
            </a:r>
            <a:r>
              <a:rPr u="sng" b="1" sz="1200">
                <a:solidFill>
                  <a:srgbClr val="000000"/>
                </a:solidFill>
                <a:latin typeface="맑은 고딕"/>
              </a:rPr>
              <a:t>(2)장애 유형별 지도 방법을 학습한 적이 있습니다. (3)장애인들에게 차별 없는 환경에서 함께 할 수 있는 지속 가능한 운동 경험을 제공함으로써 승마 활성화와 말 산업 성장이 </a:t>
            </a:r>
            <a:r>
              <a:rPr sz="1200">
                <a:solidFill>
                  <a:srgbClr val="000000"/>
                </a:solidFill>
                <a:latin typeface="맑은 고딕"/>
              </a:rPr>
              <a:t>강화될 수 있을 것입니다. 평소 말의 상태를 꼼꼼히 살피고 관리하는 것에 자신 있으며 주위에서 차분하고 세심하다는 이야기를 자주 듣습니다. 그 예로 나이가 많고 다리가 좋지 않은 말과 약 5년가량 호흡을 맞춘 적이 있습니다. 단 하루도 빠짐없이 정해진 시간에 영양제를 주고 마사지를 통한 교감에 꾸준히 신경 쓰는 등 체계적인 관리를 해줬습니다. 그 결과 함께 지내는 동안 아픈 곳 하나 없이 기량을 잘 발휘했습니다. 이 경험을 바탕으로 여가생활을 즐기러 온 사람들이 함께한 파트너가 전적으로 안전하다고 느낄 수 있도록 올바르게 지도할 것입니다. 나아가 늘 믿음직스럽고 건전한 서비스를 제공하는 마사회의 이미지를 확산시키는 데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만약 승마의 대중화를 이루는 과정에서 예상치 못한 규제나 정책적 논란에 직면한다면 지원자는 어떻게 대처할 것입니까?</a:t>
            </a:r>
            <a:br/>
            <a:r>
              <a:t>(2) 말과의 교감 경험을 통해 다른 사람들과의 관계 구축에도 어떤 영향을 미쳤다고 생각합니까?</a:t>
            </a:r>
            <a:br/>
            <a:r>
              <a:t>(3) 장애인 승마 활성화를 위해 어떤 구체적인 교육 프로그램이나 환경적 개선이 필요하다고 생각합니까?</a:t>
            </a:r>
          </a:p>
        </p:txBody>
      </p:sp>
    </p:spTree>
  </p:cSld>
  <p:clrMapOvr>
    <a:masterClrMapping/>
  </p:clrMapOvr>
</p:sld>
</file>

<file path=ppt/slides/slide3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4R-03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평소 상대방의 이야기를 잘 경청하고 고민 상담에 소질 있다는 칭찬을 듣고는 했습니다. </a:t>
            </a:r>
            <a:r>
              <a:rPr u="sng" b="1" sz="1200">
                <a:solidFill>
                  <a:srgbClr val="000000"/>
                </a:solidFill>
                <a:latin typeface="맑은 고딕"/>
              </a:rPr>
              <a:t>(1)갈등 발생 시 말을 끝까지 들은 후 공감과 해결책을 똑 부러지게 제시하며 호의적인 반응을 끌어내는 성과를 이루기도 했습니다. 현재는 집단에서 주로 발생하는 분쟁 상황에</a:t>
            </a:r>
            <a:r>
              <a:rPr sz="1200">
                <a:solidFill>
                  <a:srgbClr val="000000"/>
                </a:solidFill>
                <a:latin typeface="맑은 고딕"/>
              </a:rPr>
              <a:t> 중재자 역할을 도맡아 하거나, 협력 상황에서 구성원의 사기를 북돋아 주고 훌륭한 방향으로 이끄는 역할에 특히 자신 있습니다. 하지만 처음부터 이랬던 것은 아닙니다. 과거 집단 내에서 의견을 물어보면 내성적인 성격 탓에 특별한 이유가 없는 한 아무거나 괜찮다고 답했던 적이 종종 있었습니다. 여러 사람과 있을 때 내가 하고 싶은 일을 하면 마음이 불편했습니다. 이 때문에 손해 보더라도 상대방을 배려해서 그들이 원하는 것을 하는 게 마음이 편했습니다. 하지만 이런 이유를 상대에게 제대로 표현하지 못해 타인과 함께하는 일에는 관심도 없고 귀찮게 여긴다는 둥 일방적인 오해를 받았습니다. 제 의견은 묻지 않고 무시하는 일도 빈번히 발생했습니다. </a:t>
            </a:r>
            <a:r>
              <a:rPr u="sng" b="1" sz="1200">
                <a:solidFill>
                  <a:srgbClr val="000000"/>
                </a:solidFill>
                <a:latin typeface="맑은 고딕"/>
              </a:rPr>
              <a:t>(2)그러던 중 감정과 생각을 제발 표현하라고 부탁하는 동료의 말에 문득 나부터 바뀌는 것이 중요하다는 생각이 들었습니다.</a:t>
            </a:r>
            <a:r>
              <a:rPr sz="1200">
                <a:solidFill>
                  <a:srgbClr val="000000"/>
                </a:solidFill>
                <a:latin typeface="맑은 고딕"/>
              </a:rPr>
              <a:t> </a:t>
            </a:r>
            <a:r>
              <a:rPr u="sng" b="1" sz="1200">
                <a:solidFill>
                  <a:srgbClr val="000000"/>
                </a:solidFill>
                <a:latin typeface="맑은 고딕"/>
              </a:rPr>
              <a:t>(3)매일 하루 동안 가장 크게 느꼈던 감정을 글로 솔직하게 표현하는 연습을 했습니다.</a:t>
            </a:r>
            <a:r>
              <a:rPr sz="1200">
                <a:solidFill>
                  <a:srgbClr val="000000"/>
                </a:solidFill>
                <a:latin typeface="맑은 고딕"/>
              </a:rPr>
              <a:t> 이런 행동이 능숙해지니 의견을 조리 있게 전달하는데 자신감이 생겼고 말로 어필하는 것이 결코 이기적인 행동이 아니라는 것을 깨달았습니다. 협력이 필요한 상황에는 서로의 관점 차이에서 적절한 타협점을 찾아 구성원들의 신뢰를 얻었습니다. 게다가 대화의 흐름을 효율적으로 주도하는 데 도움을 준다고 느끼니 자존감 또한 상승 했습니다.의사소통에 있어 듣는 것만큼 표현하는 것도 중요하며 이 과정에서 협력과 배려가 기본이 되어야 함을 깨닫는 계기였습니다. 마사회라는 또 하나의 작은 사회 속에서 동료들과 조화롭게 서로의 이견을 조율하고 맞춰나가는 것이 향후 지원 분야에서 일하는 데 핵심이 될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중재자로서 상대방의 의견을 듣고 설득할 때 가장 중요하게 고려하는 요소는 무엇인가요?</a:t>
            </a:r>
            <a:br/>
            <a:r>
              <a:t>(2) 지원자가 과거 내성적인 성격으로 인해 어려움을 겪은 경험에서, 현재의 의사소통 방식으로 발전하게 된 결정적인 순간이 있었나요?</a:t>
            </a:r>
            <a:br/>
            <a:r>
              <a:t>(3) 의견을 조리 있게 전달하고자 할 때 특히 어려웠던 상황이 있었나요? 이를 어떻게 극복하셨습니까?</a:t>
            </a:r>
          </a:p>
        </p:txBody>
      </p:sp>
    </p:spTree>
  </p:cSld>
  <p:clrMapOvr>
    <a:masterClrMapping/>
  </p:clrMapOvr>
</p:sld>
</file>

<file path=ppt/slides/slide3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4S-01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하면 경마가 가장 먼저 떠오르고 대다수의 사람들은 경마는 도박이라는 편견을 가지고 있습니다. </a:t>
            </a:r>
            <a:r>
              <a:rPr u="sng" b="1" sz="1200">
                <a:solidFill>
                  <a:srgbClr val="000000"/>
                </a:solidFill>
                <a:latin typeface="맑은 고딕"/>
              </a:rPr>
              <a:t>(1)하지만 저는 이런 선입견에서 벗어나, 말과 인간이 함께 공존하고 어우러져 살아갈 수 있는 ‘하나의 산업’을 만들어 나가는 기업이라는 좋은 인식을 새길 수 있도록 다양한 말산업 콘텐츠를 끊임없이 개발하고 싶습니다.</a:t>
            </a:r>
            <a:r>
              <a:rPr sz="1200">
                <a:solidFill>
                  <a:srgbClr val="000000"/>
                </a:solidFill>
                <a:latin typeface="맑은 고딕"/>
              </a:rPr>
              <a:t> 이의 목표를 달성하기 위한 첫 번째 걸음은 말의 복지 증진이라고 생각합니다. 최근 논쟁거리가 되었던“공주폐마목장”같은 경우에도 과반수가 경주 퇴역마들이었습니다. 이 말들은 사업성이 떨어진다는 이유로 민간승마장들에게 버려졌고, 결국엔 이 목장으로 흘러들어오게 되었다는 기사를 보았습니다. 반면 성적이 좋았던 당대불패, 클린업조이, 같은 명예 경주 퇴역마들은 경주퇴역을 한 후에도 끊임없는 사랑을 받고 드넓은 초지가 있는 목장(안성팜랜드)에서 행복하게 남은 여생을 보내고 있습니다. 이렇게 직업을 잃은 후의 말들은 극과 극인 환경에서 살아가고 있는데, 이렇게 방치할 것이 아니라 </a:t>
            </a:r>
            <a:r>
              <a:rPr u="sng" b="1" sz="1200">
                <a:solidFill>
                  <a:srgbClr val="000000"/>
                </a:solidFill>
                <a:latin typeface="맑은 고딕"/>
              </a:rPr>
              <a:t>(2)그 말들의 특기를 새롭게 개발하여 다시 한번 새로운 직업을 찾아 인간과 함께 살아가며 사랑받고 대우받을 수 있도록 건강한 말산업 시장을 만드는 게 가장 첫 번째라고 생각합니다.</a:t>
            </a:r>
            <a:r>
              <a:rPr sz="1200">
                <a:solidFill>
                  <a:srgbClr val="000000"/>
                </a:solidFill>
                <a:latin typeface="맑은 고딕"/>
              </a:rPr>
              <a:t> 둘째, 말이라는 동물은 인간을 위해 평생을 봉사하는 동물입니다. </a:t>
            </a:r>
            <a:r>
              <a:rPr u="sng" b="1" sz="1200">
                <a:solidFill>
                  <a:srgbClr val="000000"/>
                </a:solidFill>
                <a:latin typeface="맑은 고딕"/>
              </a:rPr>
              <a:t>(3)제가 취득한 재활승마지도사라는 자격증을 적극적으로 활용하여, 장애인 비장애인 모두가 안전하고 삶의 가치를 높이며, 말들 역시 편안한 안식처와 그에 대한 대우를 받을 수 있도록 안정된 승마의 배경을 만들어주고 싶습니다.</a:t>
            </a:r>
            <a:r>
              <a:rPr sz="1200">
                <a:solidFill>
                  <a:srgbClr val="000000"/>
                </a:solidFill>
                <a:latin typeface="맑은 고딕"/>
              </a:rPr>
              <a:t> 셋째, 위 내용의 배경을 뒷받침하기 위해서는 더욱더 다양한 승마 콘텐츠화를 개발하여 외부 및 민간 승마장에게 좋은 교과서와 좋은 숙제를 제시한다면 말과 마사회는 경마라는 인식을 벗어나 우리 삶의 좋은 영향력을 제공해 주는 하나의 파트너라는 인식이 자리매김할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말산업 콘텐츠 개발을 통해 한국마사회의 이미지를 개선하고자 하는데, 만약 이러한 콘텐츠 개발이 실패한다면 다음으로 고려할 수 있는 대안은 무엇이라고 생각하시나요?</a:t>
            </a:r>
            <a:br/>
            <a:r>
              <a:t>(2) 말의 특기를 새롭게 개발하여 건강한 말산업 시장을 만들고 싶다고 언급하셨습니다. 말의 특기 개발 과정에서 예상되는 가장 큰 어려움은 무엇이라고 생각하시며, 이를 해결하기 위한 전략은 무엇인가요?</a:t>
            </a:r>
            <a:br/>
            <a:r>
              <a:t>(3) 재활승마지도사 자격증을 활용해 승마 환경을 개선하겠다고 하셨는데, 이와 관련해 구체적으로 어떤 프로그램을 기획하고 싶으신가요?</a:t>
            </a:r>
          </a:p>
        </p:txBody>
      </p:sp>
    </p:spTree>
  </p:cSld>
  <p:clrMapOvr>
    <a:masterClrMapping/>
  </p:clrMapOvr>
</p:sld>
</file>

<file path=ppt/slides/slide3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4S-01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 직장에서는 항상 본 운동 전후로 조마삭과 워킹머신을 돌려 말을 운동시켜야 했습니다. 그렇게 하면 마리당 최소 1시간 정도 소요되었고, 인당 배정되는 말은 10마리씩이여서 직원들 간의 협력은 필수였습니다. 저는 책임감이 강한 성격을 가지고 있어서 맡겨지는 일은 항상 모두 성실하고 꼼꼼하게 했습니다. 하지만 점점 A라는 직원보다 일이 지연되었고, 늦지 않으려 급하게 하다가 결국엔 상사에게 꾸지람을 들었습니다. 처음에는 배정받은 업무를 정석대로 했다고 생각했지만, 꾸지람을 들으니 답답하고 업무능력이 남들에 비하여 부족한가 해서 자책을 많이 했습니다. 그러나, 여기서 자책만 할 것이 아니라, 더 배우고 잘해야겠다는 생각이 들어 A 직원이 하는 것을 따라 해보았고, 어디서 문제가 발생하였는지 파악할 수 있었습니다. 말은 발이 생명이라 생각해서 귀찮아도 정석대로 관리 해주는 반면, A 직원은 상사가 지켜볼 당시 운동만 열심히 하고 그 후의 관리는 제대로 안해줬기 때문에 일이 일찍 끝나 결과의 차이가 생길 수밖에 없었습니다. </a:t>
            </a:r>
            <a:r>
              <a:rPr u="sng" b="1" sz="1200">
                <a:solidFill>
                  <a:srgbClr val="000000"/>
                </a:solidFill>
                <a:latin typeface="맑은 고딕"/>
              </a:rPr>
              <a:t>(1)상대에게 ‘이건 이렇게 하면 안 되지 않느냐’라며 불만을 표했지만, 말하지 않으면 아무도 모른다, 어차피 말들은 관리하는 사람이 매번 바뀌니 (2)티가 안 난다고 이야기하였습니다. 하지만 제일 중요한 관리를 빼먹는다는 것은 있을 수 없다고 생각했고, 이미 말들의 건강 상태가 나빠진 상태여서 각자 부족하다 생각되는 부분을 (3)서로가 채워주어 보자 하고 합의했습니다. 이렇게 대화를 통해 서로의 불만을 조정하여 원만하게 업무를 수행했으며, 그 후 부족한 점을 상대에게 배워가며 부족한 부분을 보완해 나갔습니다. 이러한 노력으로 말들의</a:t>
            </a:r>
            <a:r>
              <a:rPr sz="1200">
                <a:solidFill>
                  <a:srgbClr val="000000"/>
                </a:solidFill>
                <a:latin typeface="맑은 고딕"/>
              </a:rPr>
              <a:t> 건강이 호전되는 것이 눈에 보였고 저 또한 배움을 통하여 한 단계 더 성장하였습니다. 이 과정들을 통해 그 당시 어려움들을 극복했지만, 지금 생각해 보면 그때는 잘잘못을 따지기에 바빴던 것 같아 앞으로 같은 상황이 반복된다면, 남을 나무라기보다는 대화를 통하여 합의점을 찾아 서로가 성장할 수 있도록 협력할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직장에서 A 직원과의 갈등을 해결하며 성장했다고 하셨습니다. 만약 그러한 갈등이 상사와의 문제였다면, 어떻게 접근하고 해결하려 하셨을까요?</a:t>
            </a:r>
            <a:br/>
            <a:r>
              <a:t>(2) 성장 과정에서 배운 내용 중 어떤 부분이 당신의 직업적 가치관에 가장 큰 영향을 미쳤나요?</a:t>
            </a:r>
            <a:br/>
            <a:r>
              <a:t>(3) 앞으로 유사한 상황에서의 대처 방법에 대해 언급하셨습니다. 이러한 상황에서 효과적인 커뮤니케이션 방법은 무엇이라고 생각하시나요?</a:t>
            </a:r>
          </a:p>
        </p:txBody>
      </p:sp>
    </p:spTree>
  </p:cSld>
  <p:clrMapOvr>
    <a:masterClrMapping/>
  </p:clrMapOvr>
</p:sld>
</file>

<file path=ppt/slides/slide3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4U-01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출발 분야에 입사한다면 관찰력과 책임감 있는 자세, 소통 능력으로 사계절이 존재하는 한국 경마의 특수성을 고려하여 출발사고가 없는 환경을 만들고 싶습니다.저는 출발대 관련 부서에서 출발대를 유지 보수하면서 출발대의 작동 원리에 대해 익히고 이를 통해 누유 현상을 예방한 경험이 있습니다. </a:t>
            </a:r>
            <a:r>
              <a:rPr u="sng" b="1" sz="1200">
                <a:solidFill>
                  <a:srgbClr val="000000"/>
                </a:solidFill>
                <a:latin typeface="맑은 고딕"/>
              </a:rPr>
              <a:t>(1)출발대 관리 업무를 하면서 작동 원리를 파악하면 원활한 업무 수행이 가능할 것 같아 각 부품의 역할에 대해 더 알고 싶어졌습니다.</a:t>
            </a:r>
            <a:r>
              <a:rPr sz="1200">
                <a:solidFill>
                  <a:srgbClr val="000000"/>
                </a:solidFill>
                <a:latin typeface="맑은 고딕"/>
              </a:rPr>
              <a:t> </a:t>
            </a:r>
            <a:r>
              <a:rPr u="sng" b="1" sz="1200">
                <a:solidFill>
                  <a:srgbClr val="000000"/>
                </a:solidFill>
                <a:latin typeface="맑은 고딕"/>
              </a:rPr>
              <a:t>(2)그래서 점심시간을 활용해 부품을 분해하고 관찰했고 이를 통해 부품들의 기능을 더 잘 파악할 수 있게 되었으며 그 중 실린더가 문의 핵심부품임을 깨닫고 성취감을 느꼈습니다. 실린더의 중요성을 깨닫고 나니 출발대를 관리할 때 실린더 세척 및 녹슮 예방에 더욱 신경 썼고 그 결과 실린더에서 유압이 새는 누유현상을 예방할 수 있게 되었습니다.</a:t>
            </a:r>
            <a:r>
              <a:rPr sz="1200">
                <a:solidFill>
                  <a:srgbClr val="000000"/>
                </a:solidFill>
                <a:latin typeface="맑은 고딕"/>
              </a:rPr>
              <a:t>또한 출발대 제작 엔지니어, 직장선배와 함께 실린더의 내구성과 관련된 개선사항에 대해 소통했습니다. 저는 실린더 자체를 두껍게 만드는 대안을 생각했고 선배는 잘 부러지는 실린더의 나사선에 덮개나사를 끼우는 대안을 생각했습니다. 대화를 하다 보니 단순히 실린더를 보강하는 부분뿐만 아니라 예산까지 생각하는 선배의 생각을 알게 되었고 </a:t>
            </a:r>
            <a:r>
              <a:rPr u="sng" b="1" sz="1200">
                <a:solidFill>
                  <a:srgbClr val="000000"/>
                </a:solidFill>
                <a:latin typeface="맑은 고딕"/>
              </a:rPr>
              <a:t>(3)제가 보지 못했던 방향을 보게 되었습니다. 제작 엔지니어와 적극적으로 소통하여 두 대안 모두 현실화되게끔 조정했고 실린더 파손율을 낮추는데 성공했습니다.</a:t>
            </a:r>
            <a:r>
              <a:rPr sz="1200">
                <a:solidFill>
                  <a:srgbClr val="000000"/>
                </a:solidFill>
                <a:latin typeface="맑은 고딕"/>
              </a:rPr>
              <a:t> 혼자 고민하고 해결할 때보다는 함께 생각을 나누고 방향을 찾아가면 업무의 완성도가 더 높아진다는 것을 알게 된 계기였습니다.이 경험들을 통해 얻은 제 역량을 통해 계절마다 달라지는 환경에 출발대가 문제가 생기는지 관찰하고 대안에 대해 부서원들과 논의하며 책임감있게 문제를 해결해 나가는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출발대 관리 업무를 하며 실린더의 중요성을 깨달았다고 했습니다. 만약 미래에 새로운 기술로 인해 실린더 외에 다른 부품이 핵심적인 역할을 하게 된다면, 이를 어떻게 빠르게 학습하고 응용할 계획입니까?</a:t>
            </a:r>
            <a:br/>
            <a:r>
              <a:t>(2) 출발대의 누유 현상 예방에 성공했다고 했습니다. 출발대에서 또 다른 예상치 못한 문제가 발생한다면, 지원자는 어떻게 대응하려고 할 것입니까?</a:t>
            </a:r>
            <a:br/>
            <a:r>
              <a:t>(3) 이전에 선배와 제작 엔지니어와의 소통을 통한 문제 해결 사례가 있는데, 만약 소통이 원활하지 않았다면 대안적으로 어떤 조치를 취하였을 것 같나요?</a:t>
            </a:r>
          </a:p>
        </p:txBody>
      </p:sp>
    </p:spTree>
  </p:cSld>
  <p:clrMapOvr>
    <a:masterClrMapping/>
  </p:clrMapOvr>
</p:sld>
</file>

<file path=ppt/slides/slide3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4U-01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새벽조교 출발심사를 진행하면서 출발위원이 판정하는 심사결과를 수기하고 결과를 공고하는 일을 했습니다. </a:t>
            </a:r>
            <a:r>
              <a:rPr u="sng" b="1" sz="1200">
                <a:solidFill>
                  <a:srgbClr val="000000"/>
                </a:solidFill>
                <a:latin typeface="맑은 고딕"/>
              </a:rPr>
              <a:t>(1)출발위원이 판정을 구두로 전달하기에 원활한 소통이 중요한 업무인데 판정을 제대로 듣지 못하고 잘못 수기하여 심사결과를 잘못 공고한 적이 있습니다. 다행히 심사결과는 수정되었지만 제 실수를 알게 되었을 때 정말 당황스러웠고 수기업무는 출발위원과의 의사소통이 매우 중요하다는 사실을 체감했습니다.</a:t>
            </a:r>
            <a:r>
              <a:rPr sz="1200">
                <a:solidFill>
                  <a:srgbClr val="000000"/>
                </a:solidFill>
                <a:latin typeface="맑은 고딕"/>
              </a:rPr>
              <a:t> 그날 제가 원활한 소통을 하지 못한 이유에 대해 생각해 보았고 출발위원이 심사결과를 말할 때 위원을 보지 않고 귀로만 들으면서 수기했던 제 모습이 떠올랐습니다. 그래서 그 날 이후부터 심사가 진행된 이후에는 반드시 출발위원의 눈을 마주치면서 판정결과를 확인했고 모든 심사가 종료된 이후에는 출발위원의 동의를 구해서 위원의 심사표와 제가 수기한 심사결과를 교차검증해 실수를 줄이고자 했습니다.또한 말의 조교방식에 대한 관리사와 저의 생각이 달라 협력이 어려웠던 경험이 있습니다. 악벽마들에 대한 조교방식이 궁금해서 관리사에게 물어봤고 </a:t>
            </a:r>
            <a:r>
              <a:rPr u="sng" b="1" sz="1200">
                <a:solidFill>
                  <a:srgbClr val="000000"/>
                </a:solidFill>
                <a:latin typeface="맑은 고딕"/>
              </a:rPr>
              <a:t>(2)악벽의 근본적인 원인 해결이 아닌 심사 때만 악벽이 나타나지 않으면 된다는 생각으로 조교를 한다는 것을 알았습니다. 이는 최대한 많이, 빠르게 말을 경주에 내보내야하는 관리사의 입장에서 기인한다는 것을 알았습니다. 선배들과 합심하여 경마 날 출발악벽으로 인한 제외를 줄이기 위해 새벽조교 때 연습하러 온 말들을 대상으로 악벽의 근본적인 원인을 교정할 수 있는 피드백을 진행했으나 관리사들은 시간이 오래 걸린다는 이유로 제안한 방식을 기피했습니다.</a:t>
            </a:r>
            <a:r>
              <a:rPr sz="1200">
                <a:solidFill>
                  <a:srgbClr val="000000"/>
                </a:solidFill>
                <a:latin typeface="맑은 고딕"/>
              </a:rPr>
              <a:t> 이를 해결하기 위해 말이 아닌 행동으로 직접 말의 순치를 도왔고 소통을 통해 시간도 생각보다 오래 걸리지 않음을 설득했습니다. 그렇게 조금씩 관리사의 협력을 얻었고 그 해 경마 날 출발제외가 11두에서 5두로 줄어서 뿌듯함을 느꼈습니다.</a:t>
            </a:r>
            <a:r>
              <a:rPr u="sng" b="1" sz="1200">
                <a:solidFill>
                  <a:srgbClr val="000000"/>
                </a:solidFill>
                <a:latin typeface="맑은 고딕"/>
              </a:rPr>
              <a:t>(3)이를 통해 피드백을 적극적으로 주는 전문가의 모습을 지향하게 되었고 앞으로도 문제가 생기면 적극적으로 소통하고 행동하는 사람이 되려고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출발심사 업무 중 실수를 겪은 이유로 '언어적 소통의 중요성'을 깨달았다고 했습니다. 지원자는 다른 상황에서 이러한 경험을 어떻게 개선하여 적용해 나갔습니까?</a:t>
            </a:r>
            <a:br/>
            <a:r>
              <a:t>(2) 악벽마의 관리 방식에 대한 의견 차이를 조율하며 협력을 이끌어냈다고 했습니다. 관리사들의 협력이 여전히 부족했다고 한다면, 어떤 다른 방법으로 문제를 해결하려고 했을지 궁금합니다.</a:t>
            </a:r>
            <a:br/>
            <a:r>
              <a:t>(3) 피드백을 통해 문제를 해결하는 형식을 지향한다고 했습니다. 이러한 피드백 방식이 늘 효과를 보장하지 않는 상황에서도, 지속적으로 이 방법을 유지할 의향이 있습니까? 이유는 무엇인가요?</a:t>
            </a:r>
          </a:p>
        </p:txBody>
      </p:sp>
    </p:spTree>
  </p:cSld>
  <p:clrMapOvr>
    <a:masterClrMapping/>
  </p:clrMapOvr>
</p:sld>
</file>

<file path=ppt/slides/slide3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4U-02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출발직무를 지원하여 경마의 시작인 출발 업무를 수행함으로써, 공정한 경마와 안전한 출발 환경을 만드는 데 기여하고자 합니다.첫째, 출발보조원으로 10년간 다양한 악벽마와 그로 인한 위험성을 경험하였습니다. </a:t>
            </a:r>
            <a:r>
              <a:rPr u="sng" b="1" sz="1200">
                <a:solidFill>
                  <a:srgbClr val="000000"/>
                </a:solidFill>
                <a:latin typeface="맑은 고딕"/>
              </a:rPr>
              <a:t>(1)특히 자세불량을 보이는 경주마들이 많았고, 이들에 대해 음성애무를 통한 진정효과를 적용하여</a:t>
            </a:r>
            <a:r>
              <a:rPr sz="1200">
                <a:solidFill>
                  <a:srgbClr val="000000"/>
                </a:solidFill>
                <a:latin typeface="맑은 고딕"/>
              </a:rPr>
              <a:t> 긴장을 완화하고 물리적 자극을 최소화한 결과, 경주마들의 출발 준비 상태가 안정되어 출발 지연을 줄일 수 있었습니다. 이러한 경험을 바탕으로 악벽 유형에 따른 출발 훈련법을 연구하고, 악벽마를 줄여 안전사고를 예방하겠습니다.둘째, 저는 출발대의 전체 프로세스를 정확히 이해하고 있으며, 이를 바탕으로 발생할 수 있는 문제를 사전에 예방할 수 있는 방법을 연구해왔습니다. </a:t>
            </a:r>
            <a:r>
              <a:rPr u="sng" b="1" sz="1200">
                <a:solidFill>
                  <a:srgbClr val="000000"/>
                </a:solidFill>
                <a:latin typeface="맑은 고딕"/>
              </a:rPr>
              <a:t>(2)일본과 호주의 출발대 시스템을 비교하여, 국산 출발대의 장단점을 파악하고</a:t>
            </a:r>
            <a:r>
              <a:rPr sz="1200">
                <a:solidFill>
                  <a:srgbClr val="000000"/>
                </a:solidFill>
                <a:latin typeface="맑은 고딕"/>
              </a:rPr>
              <a:t>, 이를 개선할 방안을 지속적으로 도출하겠습니다. 이를 통해 출발대의 성능을 보완하고, 경주가 원활하게 진행될 수 있도록 기여하겠습니다.결론적으로, 저는 철저한 준비와 신속한 판단력을 바탕으로 출발 업무를 수행하여 공정한 심사를 통해 관계자들의 신뢰를 얻고, 원활한 협업을 통해 완벽한 경주 환경을 만들겠습니다. 또한 출발대의 기능을 숙지하고 지속적으로 개선하여, 안전하고 효율적인 경주 진행에 기여하겠습니다. </a:t>
            </a:r>
            <a:r>
              <a:rPr u="sng" b="1" sz="1200">
                <a:solidFill>
                  <a:srgbClr val="000000"/>
                </a:solidFill>
                <a:latin typeface="맑은 고딕"/>
              </a:rPr>
              <a:t>(3)출발 직무는 경주마의 적합성을 심사하고 출전 자격을 부여하는 중요한 업무로, 공정한 심사와 경주마의 특이사항 발생 시 신속하고 정확한 판단력이 요구됩니다.</a:t>
            </a:r>
            <a:r>
              <a:rPr sz="1200">
                <a:solidFill>
                  <a:srgbClr val="000000"/>
                </a:solidFill>
                <a:latin typeface="맑은 고딕"/>
              </a:rPr>
              <a:t> 저는 10년간 출발 부서에서 쌓은 경험을 바탕으로 경주 출발의 공정성을 더욱 강화하고, 판단력을 높여 업무의 효율성을 높이겠습니다.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10년 동안 출발보조원으로 일하면서 다양한 악벽마에 대해 어떤 점을 가장 중요하게 배웠고, 이것이 현재 지원하려는 직무에 어떻게 적용될 수 있을까요?</a:t>
            </a:r>
            <a:br/>
            <a:r>
              <a:t>(2) 일본과 호주의 출발대 시스템을 비교해 연구하셨다고 했습니다. 이 과정에서 가장 인상 깊었던 점은 무엇이었고, 이를 한국 시스템에 적용한다면 어떤 개선점을 제안하실 수 있을까요?</a:t>
            </a:r>
            <a:br/>
            <a:r>
              <a:t>(3) 출발 업무의 신속한 판단력이 중요하다고 언급하였는데, 과거 어떤 상황에서 판단력이 크게 발휘된 경험이 있으며, 그로 인해 얻게 된 교훈은 무엇이었는지 설명해 주실 수 있나요?</a:t>
            </a:r>
          </a:p>
        </p:txBody>
      </p:sp>
    </p:spTree>
  </p:cSld>
  <p:clrMapOvr>
    <a:masterClrMapping/>
  </p:clrMapOvr>
</p:sld>
</file>

<file path=ppt/slides/slide3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4U-02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과거 저는 결정을 내려야 하는 과정에서 소통의 어려움을 경험한 적이 있습니다. 회사 내 심사를 주관하는 업무를 맡고 있었고, </a:t>
            </a:r>
            <a:r>
              <a:rPr u="sng" b="1" sz="1200">
                <a:solidFill>
                  <a:srgbClr val="000000"/>
                </a:solidFill>
                <a:latin typeface="맑은 고딕"/>
              </a:rPr>
              <a:t>(1)일부 규정이 명확하지 않아 판정에 대한 논란이 있었습니다. 판정을 인정하지 않거나 의견 충돌이 잦아지면서 불만이 쌓였고</a:t>
            </a:r>
            <a:r>
              <a:rPr sz="1200">
                <a:solidFill>
                  <a:srgbClr val="000000"/>
                </a:solidFill>
                <a:latin typeface="맑은 고딕"/>
              </a:rPr>
              <a:t>, 이에 대해 조율이 어려웠습니다. 이런 상황에서 저는 원활한 심사와 효율적인 조직 운영을 위해 적극적인 소통이 필요하다고 판단하였습니다.첫 번째로, 심사 규정을 세분화하고 점수제를 도입하여 심사의 공정성을 높였습니다. 기존 심사에서는 주관적인 판단이 개입될 가능성이 컸습니다. 이를 해결하기 위해 각 항목에 점수를 부여하고 명확한 기준을 설정하여 심사를 진행했습니다. 점수제를 도입함으로써 판정의 이유를 논리적으로 제시할 수 있었고, 응시자들이 판정을 수긍할 수 있었습니다. 이 방식은 불만을 줄이고, 심사 과정에 대한 신뢰를 높이는 데 중요한 역할을 했습니다.두 번째로, 심사 중 신뢰를 쌓기 위해 소통 방식을 개선했습니다. </a:t>
            </a:r>
            <a:r>
              <a:rPr u="sng" b="1" sz="1200">
                <a:solidFill>
                  <a:srgbClr val="000000"/>
                </a:solidFill>
                <a:latin typeface="맑은 고딕"/>
              </a:rPr>
              <a:t>(2)판정 시 '불합격'이라고 말하는 대신, 불합격 사유를 구체적으로 설명하고 그들이 개선할 수 있는 방향을 제시했습니다.</a:t>
            </a:r>
            <a:r>
              <a:rPr sz="1200">
                <a:solidFill>
                  <a:srgbClr val="000000"/>
                </a:solidFill>
                <a:latin typeface="맑은 고딕"/>
              </a:rPr>
              <a:t> 또한, 심사 후에는 개별 상담을 통해 영상 분석을 하고, 훈련법을 제시하며 보완점을 논의했습니다. 이 과정은 응시자들이 자신의 부족한 점을 명확히 이해하고 개선할 수 있도록 돕는 동시에, 저와 응시자 간의 신뢰를 쌓는 데 큰 도움이 되었습니다.이러한 노력 덕분에 심사 분위기는 긍정적으로 바뀌었고, 합격률을 높이는 성과를 거둘 수 있었습니다. 특히, 응시자들의 소통 의지가 변화하였고, 그 결과 회사 수익에도 긍정적인 영향을 미쳤습니다. 이 경험을 통해 소통과 협력의 중요성을 깊이 깨달았으며, 조직 내에서 협업할 때 경청하고 의견을 존중하는 태도가 얼마나 중요한지 실감했습니다.</a:t>
            </a:r>
            <a:r>
              <a:rPr u="sng" b="1" sz="1200">
                <a:solidFill>
                  <a:srgbClr val="000000"/>
                </a:solidFill>
                <a:latin typeface="맑은 고딕"/>
              </a:rPr>
              <a:t>(3)출발부서에서는 경주 진행 시 소통과 협업이 필수적입니다. 과거의 경험을 바탕으로, 출발부서에서도 팀워크 향상에 기여하고</a:t>
            </a:r>
            <a:r>
              <a:rPr sz="1200">
                <a:solidFill>
                  <a:srgbClr val="000000"/>
                </a:solidFill>
                <a:latin typeface="맑은 고딕"/>
              </a:rPr>
              <a:t> 경주가 안전하고 효율적으로 진행될 수 있도록 적극적으로 소통할 자신이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과거 심사 업무에서 소통의 어려움을 겪었다고 언급하셨습니다. 당시 판정에 대한 논란이 있었을 때, 이를 해결하기 위해 추가적으로 어떤 방법을 고민하셨는지 듣고 싶습니다.</a:t>
            </a:r>
            <a:br/>
            <a:r>
              <a:t>(2) 심사 중 신뢰를 쌓기 위한 소통 방식 개선의 한 사례로, 가장 효과적이었던 방법은 무엇이었는지 구체적으로 설명해 주세요.</a:t>
            </a:r>
            <a:br/>
            <a:r>
              <a:t>(3) 출발부서에서도 팀워크를 향상시키고자 한다고 하셨는데, 이를 위해 특별히 계획하고 있는 구체적인 소통 전략이 있다면 말씀해 주실 수 있나요?</a:t>
            </a:r>
          </a:p>
        </p:txBody>
      </p:sp>
    </p:spTree>
  </p:cSld>
  <p:clrMapOvr>
    <a:masterClrMapping/>
  </p:clrMapOvr>
</p:sld>
</file>

<file path=ppt/slides/slide3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4U-03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경마장에서 가장 중요한 것은 원활한 경기 진행이라고 생각합니다.특히 경주의 시작점인 출발대에서 안전이 보장되지 않는다면 경주마의 부상이나 경기 지연으로 인해 경마팬들의 신뢰가 흔들릴 수 있으며 이는 공정한 경마 운영에도 부정적인 영향을 미칠 것입니다.출발대는 곧 시작될 경주 때문에 흥분한 경주마들로 인해 위험한 상황이 자주 발생합니다. </a:t>
            </a:r>
            <a:r>
              <a:rPr u="sng" b="1" sz="1200">
                <a:solidFill>
                  <a:srgbClr val="000000"/>
                </a:solidFill>
                <a:latin typeface="맑은 고딕"/>
              </a:rPr>
              <a:t>(1)저는 이러한 위험을 줄이고 동료들의 부상을 예방하는 데 기여하는 직원이 되고자 합니다. 이를 위해 경주마의 돌발 행동과 외부 위험 요소를 사전에 파악하고 예방하는 방법을 공부해 왔습니다.</a:t>
            </a:r>
            <a:r>
              <a:rPr sz="1200">
                <a:solidFill>
                  <a:srgbClr val="000000"/>
                </a:solidFill>
                <a:latin typeface="맑은 고딕"/>
              </a:rPr>
              <a:t> 안전한 출발을 위한 출발 장구 사용법, 출발대 내에서 기립 방지를 위한 조치, 돌발 상황 발생 시 신속한 판단과 해결 능력을 갖추고 있습니다.예를 들어 </a:t>
            </a:r>
            <a:r>
              <a:rPr u="sng" b="1" sz="1200">
                <a:solidFill>
                  <a:srgbClr val="000000"/>
                </a:solidFill>
                <a:latin typeface="맑은 고딕"/>
              </a:rPr>
              <a:t>(2)평소에는 왼쪽으로 돌던 말이 출발대 뒤에서는 오른쪽으로 돌아야 진입이 수월한 경우가 있으며 좌우 로프를 활용하는 등</a:t>
            </a:r>
            <a:r>
              <a:rPr sz="1200">
                <a:solidFill>
                  <a:srgbClr val="000000"/>
                </a:solidFill>
                <a:latin typeface="맑은 고딕"/>
              </a:rPr>
              <a:t> 원활한 진입을 돕는 업무를 수행하며 출발 업무 시 발생할 수 있는 다양한 상황에 대비할 수 있습니다.돌발 상황에서 빠른 대처 능력은 필수적입니다. 신속하게 대응하지 못하면 경주마가 더욱 흥분하여 부상의 위험이 커지고 경기 지연으로 이어질 수 있기 때문입니다.주행 심사 당시 출발대 옆 칸의 경주마가 기립하며 앞발이 제가 있던 칸으로 넘어온 적이 있었습니다. 단 2초 만에 앞발을 다시 원래 위치로 돌려놓으며 상황을 종료했지만 만약 대처가 늦었다면 경주마의 앞발이 출발대에 걸려 부상을 입었을 가능성이 높았습니다. 부상이 발생했다면 해당 경주마는 경주에서 제외되었을 것이며 더 나아가 말이 옆으로 넘어졌다면 기수와 대기 중이던 관리사까지 부상을 입을 수 있는 위험한 상황이었습니다. </a:t>
            </a:r>
            <a:r>
              <a:rPr u="sng" b="1" sz="1200">
                <a:solidFill>
                  <a:srgbClr val="000000"/>
                </a:solidFill>
                <a:latin typeface="맑은 고딕"/>
              </a:rPr>
              <a:t>(3)심사가 끝난 후 해당 경주마의 조원이 "너 아니었으면 말이 위험할 뻔했다"라며 감사 인사를 전했을 때 큰 보람을 느꼈습니다.</a:t>
            </a:r>
            <a:r>
              <a:rPr sz="1200">
                <a:solidFill>
                  <a:srgbClr val="000000"/>
                </a:solidFill>
                <a:latin typeface="맑은 고딕"/>
              </a:rPr>
              <a:t>저는 이러한 경험과 역량을 바탕으로 원활하고 안전한 레이스 운영에 기여하고 나아가 공정한 경마 문화 정착에 이바지하는 마사인이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경주마의 행동을 사전에 파악하고 예방하는 방법을 공부했다고 했습니다. 미래의 변화 가능성에 대비해 경주마 관찰 이외에 어떤 분야에서 더 공부할 계획입니까?</a:t>
            </a:r>
            <a:br/>
            <a:r>
              <a:t>(2) 지원자는 출발대에서의 돌발 상황 대처 능력을 강조했는데, 그 대처 방안이 실패했을 경우를 대비해 어떤 추가적인 예비 계획을 세우고 있었습니까?</a:t>
            </a:r>
            <a:br/>
            <a:r>
              <a:t>(3) 출발대에서 발생한 돌발 상황 시 빠른 대처의 중요성을 강조했는데, 이러한 상황에서 스트레스를 어떻게 관리합니까?</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1AB-05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OO시에는 약 800명의 공무직이 근무하고 있었지만, 급여 및 근태 관리 방식이 통일되지 않아 행정 비효율과 갈등이 발생하고 있었습니다. 특히 부서마다 다른 급여 프로그램을 사용해 부서 이동 시마다 수기로 데이터를 입력해야 했고, 실수로 인한 급여 오류와 담당자 간 갈등이 지속적으로 발생했습니다.이 문제를 해결하기 위해 저는 공무직 근태·급여를 총괄하는 부서 신설을 제안했습니다. 하지만 </a:t>
            </a:r>
            <a:r>
              <a:rPr u="sng" b="1" sz="1200">
                <a:solidFill>
                  <a:srgbClr val="000000"/>
                </a:solidFill>
                <a:latin typeface="맑은 고딕"/>
              </a:rPr>
              <a:t>(1)공공조직 특성상 새로운 업무 추가에 대한 거부감이 컸고, 부서 담당자들도 소극적인 태도를 보이며 조정 업무를 맡으려 하지 않았습니다.</a:t>
            </a:r>
            <a:r>
              <a:rPr sz="1200">
                <a:solidFill>
                  <a:srgbClr val="000000"/>
                </a:solidFill>
                <a:latin typeface="맑은 고딕"/>
              </a:rPr>
              <a:t>이에 저는 단순한 문제 제기가 아니라, 구체적인 해결책과 실현 가능성을 강조하는 전략을 선택했습니다.시의 제안제도를 활용하여 공식적으로 개선안을 제출하고,인사과 및 총무과와 지속적으로 협의하며 행정 효율성을 강조했습니다.부서 간 책임 떠넘기기를 해소하기 위해 실무 담당자들의 의견을 반영한 현실적인 해결안을 마련했습니다.</a:t>
            </a:r>
            <a:r>
              <a:rPr u="sng" b="1" sz="1200">
                <a:solidFill>
                  <a:srgbClr val="000000"/>
                </a:solidFill>
                <a:latin typeface="맑은 고딕"/>
              </a:rPr>
              <a:t>(2)특히, 급여 체계를 통일할 경우 연간 1,600시간 이상의 행정 낭비 절감 효과를 강조하고,</a:t>
            </a:r>
            <a:r>
              <a:rPr sz="1200">
                <a:solidFill>
                  <a:srgbClr val="000000"/>
                </a:solidFill>
                <a:latin typeface="맑은 고딕"/>
              </a:rPr>
              <a:t> 공무직 급여 체계를 공무원과 동일한 방식으로 표준화하여 인사 시스템의 체계화를 제안했습니다.</a:t>
            </a:r>
            <a:r>
              <a:rPr u="sng" b="1" sz="1200">
                <a:solidFill>
                  <a:srgbClr val="000000"/>
                </a:solidFill>
                <a:latin typeface="맑은 고딕"/>
              </a:rPr>
              <a:t>(3)그 결과, 시장님께 보고를 드리고 제안이 받아들여져 OO시청 내 ‘공무직 운영팀’이 신설되었으며, 통일된 급여 프로그램이 도입되었습니다.</a:t>
            </a:r>
            <a:r>
              <a:rPr sz="1200">
                <a:solidFill>
                  <a:srgbClr val="000000"/>
                </a:solidFill>
                <a:latin typeface="맑은 고딕"/>
              </a:rPr>
              <a:t> 이를 통해 급여 오류 감소, 행정 절차 간소화, 부서 간 협업 강화라는 성과를 거두었습니다.이 경험을 통해 저는 조직 내 이해관계 조율과 협력을 이끌어내는 능력의 중요성을 배웠습니다. 또한, 단순한 문제 제기를 넘어 구체적인 데이터와 실행 가능한 대안을 제시해야 조직이 움직인다는 점을 체득했습니다.이를 토대로 저는 마사회에서도 부서 간 원활한 협업을 조율하고, 사회공헌 및 ESG 경영 강화를 위한 체계적인 개선안을 마련하겠습니다.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새로운 부서 신설에 대한 거부감과 담당자들의 소극적인 태도를 극복한 구체적인 전략 중에서 가장 효과적이었던 방법은 무엇이었으며, 그 이유는 무엇이었나요?</a:t>
            </a:r>
            <a:br/>
            <a:r>
              <a:t>(2) 급여 체계를 표준화하는 과정에서 실무 담당자들의 반응은 어떠했는지, 그리고 이를 극복하기 위해 어떤 특별한 조치를 취했는지 알려주실 수 있습니까?</a:t>
            </a:r>
            <a:br/>
            <a:r>
              <a:t>(3) 지원자가 제안했던 '공무직 운영팀' 신설로 인해 얻은 가장 예기치 않은 긍정적인 결과가 있었다면, 그건 무엇이라고 생각하십니까?</a:t>
            </a:r>
          </a:p>
        </p:txBody>
      </p:sp>
    </p:spTree>
  </p:cSld>
  <p:clrMapOvr>
    <a:masterClrMapping/>
  </p:clrMapOvr>
</p:sld>
</file>

<file path=ppt/slides/slide3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4U-03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상생하는 협력</a:t>
            </a:r>
            <a:r>
              <a:rPr u="sng" b="1" sz="1200">
                <a:solidFill>
                  <a:srgbClr val="000000"/>
                </a:solidFill>
                <a:latin typeface="맑은 고딕"/>
              </a:rPr>
              <a:t>(1)후배와의 의견 차이로 인해 협업에 어려움을 겪었던 경험이 있습니다. 당시 저는 장제와 치료 출발순치를 맡았고 후배는 사양 관리를 담당하는 역할이었습니다.</a:t>
            </a:r>
            <a:r>
              <a:rPr sz="1200">
                <a:solidFill>
                  <a:srgbClr val="000000"/>
                </a:solidFill>
                <a:latin typeface="맑은 고딕"/>
              </a:rPr>
              <a:t> 각자의 업무에 집중하며 최선을 다했지만 점차 팀의 공동 목표에서 벗어나고 있음을 깨닫게 되었습니다. 특히 후배가 맡은 사양 관리가 원활하지 않아 관리하던 말들이 좋은 성적을 내지 못하는 상황이 발생했습니다.말들의 체중이 목표치를 초과하는 일이 잦아졌고 이로 인해 운동기 질환이 발생하며 경주 성적에도 부정적인 영향을 미쳤습니다.이 문제를 해결하기 위해 저는 소통 방식을 바꾸기로 결심했습니다. </a:t>
            </a:r>
            <a:r>
              <a:rPr u="sng" b="1" sz="1200">
                <a:solidFill>
                  <a:srgbClr val="000000"/>
                </a:solidFill>
                <a:latin typeface="맑은 고딕"/>
              </a:rPr>
              <a:t>(2)점심시간을 활용해 팀원들과 개선 방안을 논의하며 자유롭게 의견을 나눌 수 있도록 유도했습니다. 이를 통해 각자의 업무뿐만 아니라 서로의 역할과 어려움에 대해서도 이해할 수 있는 계기가 되었습니다.</a:t>
            </a:r>
            <a:r>
              <a:rPr sz="1200">
                <a:solidFill>
                  <a:srgbClr val="000000"/>
                </a:solidFill>
                <a:latin typeface="맑은 고딕"/>
              </a:rPr>
              <a:t>후배와 개별 면담을 진행하며 팀의 궁극적인 목표가 ‘좋은 성적을 내는 말 관리’임을 강조하고 사양 관리가 전체 성과에 미치는 영향을 설명했습니다. 이를 통해 후배가 자신의 역할을 더욱 책임감 있게 수행할 수 있도록 독려하였습니다.이러한 노력 덕분에 팀원 간 이해도가 높아졌고 결국 우리 팀이 관리하는 말들이 경주에서 점차 좋은 성적을 거두게 되었습니다. 이를 통해 협업이란 단순히 각자의 역할을 수행하는 것이 아니라 서로의 의견을 조율하고 공통된 목표를 향해 함께 나아가는 과정이라는 것을 몸소 경험했습니다.</a:t>
            </a:r>
            <a:r>
              <a:rPr u="sng" b="1" sz="1200">
                <a:solidFill>
                  <a:srgbClr val="000000"/>
                </a:solidFill>
                <a:latin typeface="맑은 고딕"/>
              </a:rPr>
              <a:t>(3)이후에도 저는 팀워크가 중요한 환경에서 원활한 협력을 이끌어 나가기 위해 노력하고 있습니다.</a:t>
            </a:r>
            <a:r>
              <a:rPr sz="1200">
                <a:solidFill>
                  <a:srgbClr val="000000"/>
                </a:solidFill>
                <a:latin typeface="맑은 고딕"/>
              </a:rPr>
              <a:t> 앞으로도 협업의 가치를 잊지 않고 팀원들과 효과적으로 소통하며 공동 목표를 달성하는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후배와의 의견 차이를 해결하기 위해 선택한 소통 방식을 바꾸는 접근이 실패했다면, 어떤 대안을 고려하셨습니까?</a:t>
            </a:r>
            <a:br/>
            <a:r>
              <a:t>(2) 팀원들과의 점심시간을 활용한 소통 방식은 긍정적인 결과를 가져왔는데, 이를 더욱 효과적으로 활용할 수 있는 방법이 있다면 무엇이 있을까요?</a:t>
            </a:r>
            <a:br/>
            <a:r>
              <a:t>(3) 협업 성공 경험에서 얻은 교훈을 토대로, 새로운 팀 환경에 적응할 때 우선적으로 고려할 요소는 무엇입니까?</a:t>
            </a:r>
          </a:p>
        </p:txBody>
      </p:sp>
    </p:spTree>
  </p:cSld>
  <p:clrMapOvr>
    <a:masterClrMapping/>
  </p:clrMapOvr>
</p:sld>
</file>

<file path=ppt/slides/slide3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4U-04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[기본부터 잘하겠습니다]입사 후 가장 먼저 이루고 싶은 목표는 ‘정확한 절차 숙지와 신속한 현장 대응’입니다. 기존 지침과 매뉴얼을 철저히 숙지하고, 선배님들의 노하우를 배우며 실수 없이 운영하는 데 힘을 보태겠습니다.[후방조치 위원: 말의 돌발 행동을 빠르게 제어] </a:t>
            </a:r>
            <a:r>
              <a:rPr u="sng" b="1" sz="1200">
                <a:solidFill>
                  <a:srgbClr val="000000"/>
                </a:solidFill>
                <a:latin typeface="맑은 고딕"/>
              </a:rPr>
              <a:t>(1)후방조치 위원의 역할을 맡는다면, 말이 출발대 진입을 하는 과정에서 제가 배운 승마 경험과 위험 징후를 미리 파악하는 습관을 십분 활용하겠습니다.</a:t>
            </a:r>
            <a:r>
              <a:rPr sz="1200">
                <a:solidFill>
                  <a:srgbClr val="000000"/>
                </a:solidFill>
                <a:latin typeface="맑은 고딕"/>
              </a:rPr>
              <a:t> 말의 초조한 움직임이나 거부 자세를 인지하는 즉시, 팀원에게 상황을 공유하고 대응 태세를 취해 경주가 원활히 시작될 수 있도록 노력하겠습니다. 승마 동아리에서 익혔던 말과의 교감 능력을 바탕으로 돌발상황 발생 시 말을 흥분시키지 않고 자연스럽게 출발대 진입을 유도하겠습니다.[통신 위원: 소통 실수 최소화 및 정확한 자료 정리]통신 위원으로서는 팀 간 소통과 자료 정리에 집중할 계획입니다. </a:t>
            </a:r>
            <a:r>
              <a:rPr u="sng" b="1" sz="1200">
                <a:solidFill>
                  <a:srgbClr val="000000"/>
                </a:solidFill>
                <a:latin typeface="맑은 고딕"/>
              </a:rPr>
              <a:t>(2)무전에서 발생하는 실수를 줄이고, 업무가 끝난 후에는 출발 상황을 정리해 피드백 노트를 작성·공유함으로써 실무 역량을 체계적으로 쌓겠습니다.</a:t>
            </a:r>
            <a:r>
              <a:rPr sz="1200">
                <a:solidFill>
                  <a:srgbClr val="000000"/>
                </a:solidFill>
                <a:latin typeface="맑은 고딕"/>
              </a:rPr>
              <a:t> 관광기업에서 근무를 하며 습득한 OA프로그램 사용 능력은 사무 업무의 능률을 높이는 데 큰 도움이 될 것입니다.[신호 위원: 정확한 신호를 통한 경주 지연 방지]</a:t>
            </a:r>
            <a:r>
              <a:rPr u="sng" b="1" sz="1200">
                <a:solidFill>
                  <a:srgbClr val="000000"/>
                </a:solidFill>
                <a:latin typeface="맑은 고딕"/>
              </a:rPr>
              <a:t>(3)신호 위원으로서 여러 말이 출발대에 제대로 정렬한 시점에 정확한 신호를 보내어 매끄러운 경기 진행을 유도하겠습니다.</a:t>
            </a:r>
            <a:r>
              <a:rPr sz="1200">
                <a:solidFill>
                  <a:srgbClr val="000000"/>
                </a:solidFill>
                <a:latin typeface="맑은 고딕"/>
              </a:rPr>
              <a:t> 대학 시절 프로젝트 활동을 통해 습득한 '위험 요인 파악-위험성 결정-위험 감소 대책 수립'의 위험성 평가 3단계 판단법을 바탕으로, 다른 위원들과 오보 없이 소통하겠습니다. 무전 통신 시 사용되는 용어와 절차를 빠르게 익힌다면 신호의 정확도를 높일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후방조치 위원으로 활동할 때, 예기치 못한 돌발 상황에서 팀과의 협력이 관건이라면 어떻게 우선순위를 정하고 상호 협력을 이끌어낼 수 있을까요?</a:t>
            </a:r>
            <a:br/>
            <a:r>
              <a:t>(2) 통신 위원으로 근무할 때 소통에서 발생하는 실수를 줄이기 위해 과거의 어떤 경험이 가장 도움이 될 것이라고 생각합니까?</a:t>
            </a:r>
            <a:br/>
            <a:r>
              <a:t>(3) 신호 위원으로 여러 말의 출발을 정확히 신호해야하는 상황에서, 만약 예상치 못한 기술적인 문제가 발생한다면 어떻게 대처하실 계획입니까?</a:t>
            </a:r>
          </a:p>
        </p:txBody>
      </p:sp>
    </p:spTree>
  </p:cSld>
  <p:clrMapOvr>
    <a:masterClrMapping/>
  </p:clrMapOvr>
</p:sld>
</file>

<file path=ppt/slides/slide3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4U-04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상황과 해결을 위한 노력]</a:t>
            </a:r>
            <a:r>
              <a:rPr u="sng" b="1" sz="1200">
                <a:solidFill>
                  <a:srgbClr val="000000"/>
                </a:solidFill>
                <a:latin typeface="맑은 고딕"/>
              </a:rPr>
              <a:t>(1)동아리연합회 기획국장으로 활동하던 시절, 축제를 3주 남겨둔 시점에 가장 기대가 컸던 공연팀(PSY 팀)이 갑작스럽게 취소를 통보해 왔습니다. 재학생·외부인 등 수천 명이 몰리는 대규모 행사에서 메인 공연 취소는 학교의 대외 이미지 타격과 함께 팀 내부의 사기 저하로 이어질 수 있었습니다.</a:t>
            </a:r>
            <a:r>
              <a:rPr sz="1200">
                <a:solidFill>
                  <a:srgbClr val="000000"/>
                </a:solidFill>
                <a:latin typeface="맑은 고딕"/>
              </a:rPr>
              <a:t> 특히 부원들은 기획 초기부터 공들여왔던 섭외가 무산되었다는 사실에 패닉상태였습니다. 저는 먼저 긴급회의를 소집해 관련자 전원에게 PSY 팀 공연 취소의 배경을 공유하고 가능한 모든 대체 공연팀 리스트를 조사했습니다. </a:t>
            </a:r>
            <a:r>
              <a:rPr u="sng" b="1" sz="1200">
                <a:solidFill>
                  <a:srgbClr val="000000"/>
                </a:solidFill>
                <a:latin typeface="맑은 고딕"/>
              </a:rPr>
              <a:t>(2)기존 에이전시에 의존하기보다 새로운 에이전시를 접촉해 새로운 공연팀 참여 가능성을 열어두었습니다. 수십 번의 거절 끝에 잔나비 밴드와 연락이 닿았고 그들이 원하는 조건을 수락해 섭외에 성공했습니다.</a:t>
            </a:r>
            <a:r>
              <a:rPr sz="1200">
                <a:solidFill>
                  <a:srgbClr val="000000"/>
                </a:solidFill>
                <a:latin typeface="맑은 고딕"/>
              </a:rPr>
              <a:t> 그들을 위해 ‘폭넓은 청중과의 교감’과 ‘무대 환경’을 보장했고, 현장 스케치 영상을 공유하는 등 다양한 혜택을 추가로 제시했던 것이 긍정적인 결과를 만들었습니다.[변화와 성과, 그리고 배운 점]거리공연으로 다져진 잔나비는 현장에서 폭발적인 공연을 연출했고, 앵콜 무대를 30분씩이나 더 제공해 주는 등 축제 전반의 만족도 역시 기대 이상이었습니다. 축제 이후의 설문에서 약 92%의 학생이 매우 만족했다고 답했고, 그중 잔나비 밴드의 재섭외 요청이 압도적이었습니다. 또한 PSY 팀과도 지속적인 연락을 통해, 다음 축제에서는 기존 섭외비에 할인된 금액으로 꼭 참석하겠다는 약속도 받아냈습니다. </a:t>
            </a:r>
            <a:r>
              <a:rPr u="sng" b="1" sz="1200">
                <a:solidFill>
                  <a:srgbClr val="000000"/>
                </a:solidFill>
                <a:latin typeface="맑은 고딕"/>
              </a:rPr>
              <a:t>(3)이 과정에서 저는 위기의 순간, 투명한 정보 공유와 문제해결에 대한 강한 의지만 있다면, 빠른 대안을 찾고 더 좋은 성과를 내는 것도 가능함을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PSY 팀의 공연이 취소된 후, 부원들이 패닉 상태에 빠졌을 때 지원자는 어떤 방식으로 이들을 진정시키고 동기부여를 할 수 있었을까요?</a:t>
            </a:r>
            <a:br/>
            <a:r>
              <a:t>(2) 잔나비 밴드를 섭외할 때 새로운 에이전시를 접촉했다면, 그 과정에서 가장 큰 어려움은 무엇이었으며, 그 어려움을 해결하기 위해 했던 구체적인 조치들은 무엇이었을까요?</a:t>
            </a:r>
            <a:br/>
            <a:r>
              <a:t>(3) 위기를 극복하고 얻은 성과로 잔나비의 공연을 성사시켰을 때, 지원자는 다른 비슷한 상황에서 이 경험을 어떻게 활용할 수 있을까요?</a:t>
            </a:r>
          </a:p>
        </p:txBody>
      </p:sp>
    </p:spTree>
  </p:cSld>
  <p:clrMapOvr>
    <a:masterClrMapping/>
  </p:clrMapOvr>
</p:sld>
</file>

<file path=ppt/slides/slide3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4U-05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경마의 출발 과정은 단순한 절차가 아니라, 경주의 공정성과 안전성을 결정짓는 중요한 순간입니다. 특히 발주기의 안정성이 보장되지 않으면 기수와 경주마의 부상 위험이 커질 수 있습니다. 저는 안전관리 경험을 바탕으로 발주기 시스템의 안전성을 강화하고, 출발 과정에서 발생할 수 있는 위험 요소를 사전에 예방하는 역할을 수행하고자 지원하였습니다.현재 마사회에서는 국산 및 외산 발주기를 혼용하여 사용하고 있습니다. </a:t>
            </a:r>
            <a:r>
              <a:rPr u="sng" b="1" sz="1200">
                <a:solidFill>
                  <a:srgbClr val="000000"/>
                </a:solidFill>
                <a:latin typeface="맑은 고딕"/>
              </a:rPr>
              <a:t>(1)하지만 기기별 성능 차이와 유지보수의 어려움이 존재합니다.</a:t>
            </a:r>
            <a:r>
              <a:rPr sz="1200">
                <a:solidFill>
                  <a:srgbClr val="000000"/>
                </a:solidFill>
                <a:latin typeface="맑은 고딕"/>
              </a:rPr>
              <a:t> 저는 이를 해결하여 발주기의 성능을 일관되게 유지하고 안전성을 확보하는 것을 목표로 삼고 있습니다. 이를 통해 기수와 경주마가 최적의 환경에서 출발할 수 있도록 기여하겠습니다.저는 안전관리 업무를 수행하며 시설 및 기계 점검, 사고 예방 프로세스 구축, 법규 준수 시스템 운영 등의 경험을 쌓았습니다. 발주기는 정밀한 기계 장비이며, 고장이나 오작동이 발생할 경우 경주 운영의 공정성이 훼손될 뿐만 아니라, 기수와 경주마의 안전에도 영향을 미칠 수 있습니다. </a:t>
            </a:r>
            <a:r>
              <a:rPr u="sng" b="1" sz="1200">
                <a:solidFill>
                  <a:srgbClr val="000000"/>
                </a:solidFill>
                <a:latin typeface="맑은 고딕"/>
              </a:rPr>
              <a:t>(2)저는 이러한 경험을 바탕으로 발주기의 안전성 평가 및 유지보수 체계를 더욱 체계적으로 개선하는 역할을 수행하겠습니다.</a:t>
            </a:r>
            <a:r>
              <a:rPr sz="1200">
                <a:solidFill>
                  <a:srgbClr val="000000"/>
                </a:solidFill>
                <a:latin typeface="맑은 고딕"/>
              </a:rPr>
              <a:t>그리고, 발주기 운영 중 다양한 기계적 결함, 전기적 문제, 돌발 상황 발생 시 신속한 대응이 가능하도록 위험요소 분석 및 대응 프로세스를 구축하겠습니다. </a:t>
            </a:r>
            <a:r>
              <a:rPr u="sng" b="1" sz="1200">
                <a:solidFill>
                  <a:srgbClr val="000000"/>
                </a:solidFill>
                <a:latin typeface="맑은 고딕"/>
              </a:rPr>
              <a:t>(3)이를 통해 긴급 상황 시 기수와 말의 안전을 최우선으로 고려한 조치를 마련할 것입니다.</a:t>
            </a:r>
            <a:r>
              <a:rPr sz="1200">
                <a:solidFill>
                  <a:srgbClr val="000000"/>
                </a:solidFill>
                <a:latin typeface="맑은 고딕"/>
              </a:rPr>
              <a:t>출발 업무는 다양한 관계자와의 협업이 필수적입니다. 저는 기수, 조교사, 경주 심판 등과 긴밀히 소통하며 안전하고 공정한 경주 운영을 지원하는 역할을 하겠습니다. 또한, 유지보수 매뉴얼 정비 및 출발 과정 긴급 대응 프로세스를 강화하겠습니다.발주기는 단순한 기계가 아닙니다. 기수와 경주마의 안전을 책임지는 핵심 장비입니다. 저는 안전관리 경험을 바탕으로 안전성과 효율성을 높이고, 출발 과정에서 발생 할 수 있는 위험 요소를 예방하며, 한국마사회 출발 업무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발주기의 성능 차이와 유지보수의 어려움을 해결하기 위한 혁신적인 방법은 무엇이라고 생각하십니까? 이를 위해 지원자가 도입하고자 하는 구체적인 전략이 있다면 설명해 주십시오.</a:t>
            </a:r>
            <a:br/>
            <a:r>
              <a:t>(2) 발주기의 안전성 평가와 유지보수 체계를 개선하면서 동시에 비용 효율성을 높이는 방법은 무엇이라고 생각하십니까?</a:t>
            </a:r>
            <a:br/>
            <a:r>
              <a:t>(3) 긴급 상황에서 기수와 경주마의 안전을 최우선으로 고려할 때, 우선순위를 정하는 기준은 무엇이며, 그러한 경험이 있다면 설명해 주십시오.</a:t>
            </a:r>
          </a:p>
        </p:txBody>
      </p:sp>
    </p:spTree>
  </p:cSld>
  <p:clrMapOvr>
    <a:masterClrMapping/>
  </p:clrMapOvr>
</p:sld>
</file>

<file path=ppt/slides/slide3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4U-05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안전관리는 단순한 규정 준수가 아니라, 현장에서 협업을 통해 실질적인 안전 문화를 구축하는 것이 중요합니다. 저는 업무를 수행하며 다양한 이해관계자와 협력하여 안전 문제를 해결한 경험이 있습니다.과거 근무하던 부서에서 위험성평가 시스템을 도입해야 한다는 지시가 내려왔습니다. 하지만 업무 경험이 있는 직원이 없었고, 처음에는 아무도 이를 맡으려 하지 않았습니다. 위험성평가 업무가 익숙하지 않은 직원들은 책임을 회피하려 했고, 업무에 대한 관심도 낮은 상태였습니다. 저는 이를 방치하면 추후 사고 발생 시 더 큰 문제가 될 것이라 판단하고, 적극적으로 해결책을 모색했습니다.먼저, 팀원별 역할을 분배하여 업무 부담을 줄이는 방향으로 조정했습니다.현장 경험이 풍부한 직원은 실무자 의견을 수집하도록하고, 사무 업무가 익숙한 직원은 관련 문서를 정리하도록 했습니다.저는 팀원들의 의견을 적극적으로 청취하며, 모두가 효과적으로 참여할 수 있도록 유도했습니다.</a:t>
            </a:r>
            <a:r>
              <a:rPr u="sng" b="1" sz="1200">
                <a:solidFill>
                  <a:srgbClr val="000000"/>
                </a:solidFill>
                <a:latin typeface="맑은 고딕"/>
              </a:rPr>
              <a:t>(1)처음에는 의견 차이로 갈등이 발생하기도 했지만, 서로의 강점을 활용하여 협업할 수 있도록 조율하며 신뢰를 쌓아갔습니다.</a:t>
            </a:r>
            <a:r>
              <a:rPr sz="1200">
                <a:solidFill>
                  <a:srgbClr val="000000"/>
                </a:solidFill>
                <a:latin typeface="맑은 고딕"/>
              </a:rPr>
              <a:t> 그 결과, 부서는 외부 컨설팅 없이 자체적으로 위험성평가를 성공적으로 수행할 수 있었습니다. </a:t>
            </a:r>
            <a:r>
              <a:rPr u="sng" b="1" sz="1200">
                <a:solidFill>
                  <a:srgbClr val="000000"/>
                </a:solidFill>
                <a:latin typeface="맑은 고딕"/>
              </a:rPr>
              <a:t>(2)이후 본사 평가에서 우수 등급을 회득하는 성과를 거두었고, 직원들도 안전관리 업무에 대한 이해와 협업의 중요성을 인식하는 계기가 되었습니다.</a:t>
            </a:r>
            <a:r>
              <a:rPr sz="1200">
                <a:solidFill>
                  <a:srgbClr val="000000"/>
                </a:solidFill>
                <a:latin typeface="맑은 고딕"/>
              </a:rPr>
              <a:t>이 경험을 통해 저는 갈등이 있는 상황에서도 원활한 소통과 협업을 통해 문제를 해결하는 능력을 키울 수 있었습니다. 마사회에서도 출발 업무는 다양한 관계자와의 협업이 중요한 업무입니다. 저는 경험을 바탕으로, 발주기 운영과 점검체계 구축 과정에서 소통하며 효율적인 협업을 이끌어낼 자신이 있습니다.또한, 긴급한 상황에서도 모든 관계자가 공통의 목표를 향해 협력할 수 있도록 조율하는 역할을 수행하겠습니다. </a:t>
            </a:r>
            <a:r>
              <a:rPr u="sng" b="1" sz="1200">
                <a:solidFill>
                  <a:srgbClr val="000000"/>
                </a:solidFill>
                <a:latin typeface="맑은 고딕"/>
              </a:rPr>
              <a:t>(3)저는 협업을 통해 문제를 해결하는 데 헌신하는 성격을 가지고 있으며, 이를 바탕으로 마사회 출발 업무의 안전성과 효율성을 극대화하는데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위험성평가 시스템 도입 과정에서 갈등을 해결한 경험을 기반으로, 지원자가 미래에 더 큰 갈등 상황에 직면할 경우, 어떤 새로운 방식으로 접근할 예정입니까?</a:t>
            </a:r>
            <a:br/>
            <a:r>
              <a:t>(2) 위험성평가 도입 후 우수 등급을 받은 경험에 비추어, 마사회의 출발 업무에서 비슷한 성과를 달성하기 위해 어떤 구체적인 목표를 설정하고 있습니까?</a:t>
            </a:r>
            <a:br/>
            <a:r>
              <a:t>(3) 협업을 통해 효과적으로 문제를 해결했을 때, 이는 팀 전체의 문제 해결 능력 향상에 어떤 긍정적인 영향을 미쳤다고 생각하십니까?</a:t>
            </a:r>
          </a:p>
        </p:txBody>
      </p:sp>
    </p:spTree>
  </p:cSld>
  <p:clrMapOvr>
    <a:masterClrMapping/>
  </p:clrMapOvr>
</p:sld>
</file>

<file path=ppt/slides/slide3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4U-06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출발 운영원으로서 경주마의 안정적인 출발을 지원하고, 실수를 최소화하여 공정한 경주를 운영하는 것을 목표로 하고 있습니다. 출발은 경주의 첫 단계로, 작은 실수도 기수와 경주마의 안전에 영향을 미칠 수 있습니다. 그래서 출발 신호를 정확히 전달하고, 경주마가 안정적으로 출발할 수 있도록 환경을 조성하며, 돌발 상황을 예방하는 역할에 중점을 둘 것입니다.이를 위해 세밀한 점검 습관과 신중한 업무 태도를 활용할 계획입니다. 대학원 연구실 행정 업무를 담당하며 연구비 내역을 정확히 정리하고 데이터를 체계적으로 관리할 수 있었습니다. 작은 오류도 큰 문제로 이어질 수 있기에 철저한 점검과 반복 확인을 습관화했습니다. 따라서 출발 신호 업무에서도 이러한 경험을 바탕으로 실수를 줄이고 정확성을 유지하는 데 다음 두 가지 부분에 집중할 것입니다. 첫째, 출발 전 경주마는 작은 자극에도 민감하게 반응할 수 있기 때문에 출발 환경을 조성하고, 경주마의 긴장도를 낮추는 것이 중요합니다. 이를 위해서 입사 후 </a:t>
            </a:r>
            <a:r>
              <a:rPr u="sng" b="1" sz="1200">
                <a:solidFill>
                  <a:srgbClr val="000000"/>
                </a:solidFill>
                <a:latin typeface="맑은 고딕"/>
              </a:rPr>
              <a:t>(1)경주마의 행동 패턴을 학습하고, 출발 과정에서 불안 요소를 줄이는 방법을 익혀 실무에 적용할 계획입니다.</a:t>
            </a:r>
            <a:r>
              <a:rPr sz="1200">
                <a:solidFill>
                  <a:srgbClr val="000000"/>
                </a:solidFill>
                <a:latin typeface="맑은 고딕"/>
              </a:rPr>
              <a:t> 그리고 출발대에서는 예상치 못한 변수가 발생할 수 있으며, 운영원은 이를 빠르게 인지하고 적절히 대응해야 합니다. 저는 </a:t>
            </a:r>
            <a:r>
              <a:rPr u="sng" b="1" sz="1200">
                <a:solidFill>
                  <a:srgbClr val="000000"/>
                </a:solidFill>
                <a:latin typeface="맑은 고딕"/>
              </a:rPr>
              <a:t>(2)침착한 태도로 출발 신호를 정확히 전달하고, 경주마의 상태를 면밀히 관찰하며 신속하게 대처하는 역량을 키우겠습니다.</a:t>
            </a:r>
            <a:r>
              <a:rPr sz="1200">
                <a:solidFill>
                  <a:srgbClr val="000000"/>
                </a:solidFill>
                <a:latin typeface="맑은 고딕"/>
              </a:rPr>
              <a:t>앞으로 </a:t>
            </a:r>
            <a:r>
              <a:rPr u="sng" b="1" sz="1200">
                <a:solidFill>
                  <a:srgbClr val="000000"/>
                </a:solidFill>
                <a:latin typeface="맑은 고딕"/>
              </a:rPr>
              <a:t>(3)한국마사회 입사 후 팀원들과 원활한 소통을 통해 협업 능력을 향상하고, 출발 프로세스의 개선점을 찾아 더욱 안정적인 운영이 이루어지도록 기여하겠습니다.</a:t>
            </a:r>
            <a:r>
              <a:rPr sz="1200">
                <a:solidFill>
                  <a:srgbClr val="000000"/>
                </a:solidFill>
                <a:latin typeface="맑은 고딕"/>
              </a:rPr>
              <a:t> 한국마사회의 공정하고 신뢰받는 경주 운영을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경주마의 안정적인 출발을 위한 환경 조성에서 지원자는 경주마의 행동 패턴 학습을 강조했습니다. 이러한 학습을 진행하는 과정에서 예상치 못한 상황이 발생한다면, 지원자는 어떻게 대처할 계획입니까?</a:t>
            </a:r>
            <a:br/>
            <a:r>
              <a:t>(2) 출발대에서의 돌발 상황 대처능력을 강화하기 위해 지원자가 집중할 부분은 무엇이며, 만약 지원자가 출발 신호를 정확히 전달하는데 실패했을 경우 어떤 후속 조치를 취할 것인지 설명해 주세요.</a:t>
            </a:r>
            <a:br/>
            <a:r>
              <a:t>(3) 한국마사회 입사 후 출발 프로세스를 개선하기 위해 지원자는 어떤 방법으로 팀 내 협업을 이끌어낼 계획입니까? 그리고 과거의 경험이 어떻게 도움이 될 것이라고 생각합니까?</a:t>
            </a:r>
          </a:p>
        </p:txBody>
      </p:sp>
    </p:spTree>
  </p:cSld>
  <p:clrMapOvr>
    <a:masterClrMapping/>
  </p:clrMapOvr>
</p:sld>
</file>

<file path=ppt/slides/slide3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4U-06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의류 매장에서 매니저로 재직할 당시 직원 간 역할 조율과 소통 부족으로 협업이 원활하지 않은 문제를 경험했습니다. 연령과 경력이 다양한 직원들이 각자의 방식대로 일하면서 업무 배분이 불균형해졌습니다.</a:t>
            </a:r>
            <a:r>
              <a:rPr sz="1200">
                <a:solidFill>
                  <a:srgbClr val="000000"/>
                </a:solidFill>
                <a:latin typeface="맑은 고딕"/>
              </a:rPr>
              <a:t> 일부 직원은 고객 응대를 부담스러워하며 재고 관리에 집중했고, 다른 직원들은 계산대 업무를 기피하며 피팅룸 정리나 상품 진열을 선호했습니다. 이로 인해 특정 직원에게 업무가 집중되고 대기 시간이 길어지면서 서비스 품질이 저하되고 팀워크도 약화되었습니다.이 문제를 해결하기 위해 원인을 분석하고 소통 방식을 개선하며 실행 방안을 적용했습니다. 먼저, 직원별 업무 선호도를 조사하여 역할 분배가 불균형하다는 점을 확인했습니다. 단순한 지시가 아니라 직원들이 직접 운영 방식에 대한 의견을 나누도록 유도하며 더 효율적인 방법을 논의할 기회를 만들었습니다. 이를 통해 직원들이 각자의 입장을 이해하며 업무 조율에 적극적으로 참여하도록 했습니다.이후 실행 방안을 적용했습니다. 고객 응대, 재고 관리, 계산대 운영 등으로 역할을 명확히 조정하고 일정 주기로 교대하는 방식으로 업무 부담을 줄였습니다. 또한, 업무 종료 후 간단한 피드백 시간을 마련해 직원들이 협업 방식을 개선할 기회를 가졌습니다.그 결과, 직원 간 소통이 활발해지고 업무가 균형을 이루면서 운영 효율이 향상되었습니다. 기존에 고객 응대를 기피하던 직원들도 점차 자신감을 갖게 되었고 서로의 업무를 이해하면서 불필요한 갈등이 줄어들었습니다. </a:t>
            </a:r>
            <a:r>
              <a:rPr u="sng" b="1" sz="1200">
                <a:solidFill>
                  <a:srgbClr val="000000"/>
                </a:solidFill>
                <a:latin typeface="맑은 고딕"/>
              </a:rPr>
              <a:t>(2)대기 시간이 단축되고 서비스 품질이 높아지며 매장 분위기도 긍정적으로 변했습니다. 팀워크가 강화되며 직원들 간 신뢰가 쌓이면서 매출 상승으로 이어졌습니다.</a:t>
            </a:r>
            <a:r>
              <a:rPr sz="1200">
                <a:solidFill>
                  <a:srgbClr val="000000"/>
                </a:solidFill>
                <a:latin typeface="맑은 고딕"/>
              </a:rPr>
              <a:t>출발 업무 또한 출발 운영원, 심판, 기수 등과 협업이 필수적인 직무입니다. </a:t>
            </a:r>
            <a:r>
              <a:rPr u="sng" b="1" sz="1200">
                <a:solidFill>
                  <a:srgbClr val="000000"/>
                </a:solidFill>
                <a:latin typeface="맑은 고딕"/>
              </a:rPr>
              <a:t>(3)저는 다양한 성향과 업무 방식을 가진 사람들과 협력한 경험을 바탕으로 출발 업무에서도 원활한 소통과 역할 조율을 통해 조직 내에서 효율적인 협업을 이끌어내는 인재로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직원들의 역할 조율과 소통 방식을 개선하여 문제를 해결했다고 했습니다. 이 과정에서 가장 도전적이었던 순간은 무엇이었으며, 어떻게 극복했는지 말씀해 주세요.</a:t>
            </a:r>
            <a:br/>
            <a:r>
              <a:t>(2) 역할 조율 후 직원들의 자신감과 서비스 품질이 향상되었다고 했습니다. 어떤 구체적인 사례가 있었는지, 그로 인해 얻은 장기적인 교훈이 무엇인지 설명해 주세요.</a:t>
            </a:r>
            <a:br/>
            <a:r>
              <a:t>(3) 출발 업무에서의 효율적 협업을 이루기 위해 지원자가 매장에서의 경험을 어떻게 활용할 계획인지 구체적으로 설명해 주세요.</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1AB-06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[경영지원 전문가로서 한국마사회의 사회적 가치 강화]제가 한국마사회 신입사원이 된다면, 기존 실무 경험을 바탕으로 인사, 예산, 기획, 총무 등의 경영지원 업무를 신속하게 습득하고 조직에 기여하겠습니다. 입사 1년 차에는 기본적인 행정업무와 프로세스를 익히고, 이후에는 한국마사회의 사회공헌 활동이 원활히 운영될 수 있도록 지원하겠습니다. 특히, </a:t>
            </a:r>
            <a:r>
              <a:rPr u="sng" b="1" sz="1200">
                <a:solidFill>
                  <a:srgbClr val="000000"/>
                </a:solidFill>
                <a:latin typeface="맑은 고딕"/>
              </a:rPr>
              <a:t>(1)다문화가정 출신 승마 선수 직업 프로그램 기획, 재활승마 봉사활동 국내 대학 확대 등 한국마사회의 사회적 가치를 강화하는 데 기여하고자 합니다.</a:t>
            </a:r>
            <a:r>
              <a:rPr sz="1200">
                <a:solidFill>
                  <a:srgbClr val="000000"/>
                </a:solidFill>
                <a:latin typeface="맑은 고딕"/>
              </a:rPr>
              <a:t>경영지원 직무는 법적 절차를 준수하며 조직 운영의 효율성을 극대화하는 역할을 한다고 생각합니다. 이는 교수와 학생을 지원하는 교직원 업무와도 공통점이 있습니다. 저는 </a:t>
            </a:r>
            <a:r>
              <a:rPr u="sng" b="1" sz="1200">
                <a:solidFill>
                  <a:srgbClr val="000000"/>
                </a:solidFill>
                <a:latin typeface="맑은 고딕"/>
              </a:rPr>
              <a:t>(2)이전 직장에서 징계위원회 운영을 통해 인사 관련 법규와 절차를 숙지하였고, 연구비 신청 시스템을 구축하여 예산 기획 및 배정의 효율성을 높였습니다.</a:t>
            </a:r>
            <a:r>
              <a:rPr sz="1200">
                <a:solidFill>
                  <a:srgbClr val="000000"/>
                </a:solidFill>
                <a:latin typeface="맑은 고딕"/>
              </a:rPr>
              <a:t> 또한, 장학금 예산 배정 시스템을 간소화하여 행정업무의 속도를 개선한 경험이 있습니다. 이를 바탕으로 한국마사회에서도 인사 및 예산 관리의 효율성을 높이고, 사회공헌 활동이 체계적으로 운영될 수 있도록 지원하겠습니다.사회공헌 활동의 기획 및 수행에 필요한 핵심 역량은 ‘세상에 대한 관심과 애정’이라고 생각합니다. </a:t>
            </a:r>
            <a:r>
              <a:rPr u="sng" b="1" sz="1200">
                <a:solidFill>
                  <a:srgbClr val="000000"/>
                </a:solidFill>
                <a:latin typeface="맑은 고딕"/>
              </a:rPr>
              <a:t>(3)저는 국제 교류 봉사단체 활동(307시간), 다문화가정 축구교실 교육활동(26시간), 저소득층 중고등학생 멘토링(60시간) 등 3년 동안 총 393시간의 봉사활동을 하며 다양한 배경을 가진 사람들과 소통하는 법을 배웠습니다.</a:t>
            </a:r>
            <a:r>
              <a:rPr sz="1200">
                <a:solidFill>
                  <a:srgbClr val="000000"/>
                </a:solidFill>
                <a:latin typeface="맑은 고딕"/>
              </a:rPr>
              <a:t> 경영 지원자로서 단순히 새로운 사회공헌 활동을 기획하는 것을 넘어, 예산 지원 및 행정 절차를 효율화하여 기존 사회공헌 활동의 지속성과 효과성을 높이겠습니다.2019년 한국마사회 인턴으로 근무하며 경마에 대한 긍정적 인식을 전달하기 위한 다양한 노력을 확인할 수 있었습니다. 이를 바탕으로 경영지원 직무의 전문성을 강화하고, 한국마사회의 사회적 책임을 확대하는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다문화가정 출신 승마 선수 직업 프로그램을 기획할 때 예상되는 주요 도전 과제는 무엇이며, 그에 대한 대응 전략은 무엇입니까?</a:t>
            </a:r>
            <a:br/>
            <a:r>
              <a:t>(2) 이전 직장에서 징계위원회 운영 시 법적 절차를 숙지한 경험을 통해 현재 지원 직무에서 어떤 법적 또는 윤리적 과제를 어떻게 해결하실 것인지 설명해 주세요.</a:t>
            </a:r>
            <a:br/>
            <a:r>
              <a:t>(3) 다양한 배경을 가진 사람들과의 소통을 통해 적응력이 필요한 상황에서 어떻게 반응하시겠습니까?</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1AB-06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[2년 간의 여정: OO대학교 학생 징계 규정 개정과 우수 친절 직원상 수상]인생이 항상 계획대로 이루어지지 않는 것처럼 조직 내에서도 예상치 못한 상황이 발생하거나 새로운 변화를 만들어가야 할 때가 있습니다. 저는 OO대학교에서 학생 징계 규정 개정 업무를 수행하며 이러한 역량을 발휘한 경험이 있습니다.</a:t>
            </a:r>
            <a:r>
              <a:rPr u="sng" b="1" sz="1200">
                <a:solidFill>
                  <a:srgbClr val="000000"/>
                </a:solidFill>
                <a:latin typeface="맑은 고딕"/>
              </a:rPr>
              <a:t>(1)행정소송이 걸린 징계 업무를 수행하면서 법과 규정에는 사각지대가 있음을 알게 되었습니다.</a:t>
            </a:r>
            <a:r>
              <a:rPr sz="1200">
                <a:solidFill>
                  <a:srgbClr val="000000"/>
                </a:solidFill>
                <a:latin typeface="맑은 고딕"/>
              </a:rPr>
              <a:t> 당시 징계 시효 도과로 성 비위 학생 징계가 불가해지자, 피해 학생 보호를 위해 타 대학 규정을 조사한 결과, 소속 대학만 시효 규정을 두고 있음을 발견했습니다. 이에 따라 시효 폐지를 위한 근거 마련이 필요했고, 학사 규정과의 위배 여부 확인을 위해 교무과, 학사과, 법무팀 등 여러 부서에 협조를 요청하였습니다. 하지만 당시 교육부 국정감사 일정과 겹쳐 협업이 어려운 상황이었습니다. </a:t>
            </a:r>
            <a:r>
              <a:rPr u="sng" b="1" sz="1200">
                <a:solidFill>
                  <a:srgbClr val="000000"/>
                </a:solidFill>
                <a:latin typeface="맑은 고딕"/>
              </a:rPr>
              <a:t>(2)저는 우선 징계위원회 심의 날짜 조정 가능 여부를 파악한 후, 자료 회신 기간을 최대한 확보하여 부서 간 부담을 줄이고자 했습니다.</a:t>
            </a:r>
            <a:r>
              <a:rPr sz="1200">
                <a:solidFill>
                  <a:srgbClr val="000000"/>
                </a:solidFill>
                <a:latin typeface="맑은 고딕"/>
              </a:rPr>
              <a:t> 또한, 확인 사항을 명확하게 정리한 표를 만들어 이메일로 정중히 요청함으로써 협업을 원활하게 진행했습니다. 각 부서가 업무 부담 속에서도 가용할 수 있는 범위 내에서 최선의 결과를 낼 수 있도록 계획적으로 조율하며 일을 추진했습니다.그 결과 총장까지 보고되는 중요 사항으로서 2년의 개정 절차를 거친 끝에 2023년 2월 징계시효 폐지 개정안이 최종 공포되었습니다. 이 과정에서 여러 부서와 긴밀히 협업하며 문제 해결 역량을 키울 수 있었고, 적극적인 소통과 조율이 얼마나 중요한지 체감하는 계기가 되었습니다. 또한, </a:t>
            </a:r>
            <a:r>
              <a:rPr u="sng" b="1" sz="1200">
                <a:solidFill>
                  <a:srgbClr val="000000"/>
                </a:solidFill>
                <a:latin typeface="맑은 고딕"/>
              </a:rPr>
              <a:t>(3)해당 개정이 네이버 기사로 보도되며 공적인 변화로 인정받았고, 저는 이 과정에서 보여준 노력과 협업의 성과를 인정받아 우수 친절 직원상을 수상하였습니다.</a:t>
            </a:r>
            <a:r>
              <a:rPr sz="1200">
                <a:solidFill>
                  <a:srgbClr val="000000"/>
                </a:solidFill>
                <a:latin typeface="맑은 고딕"/>
              </a:rPr>
              <a:t> 단순히 규정을 바꾸는 것을 넘어, 피해 학생 보호라는 사회적 가치를 실현하는 데 기여할 수 있어 더욱 의미 있었던 경험이었습니다.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학생 징계 규정 개정 업무 수행 시 법적 사각지대를 어떻게 인식하고 해결 방안을 모색하였습니까?</a:t>
            </a:r>
            <a:br/>
            <a:r>
              <a:t>(2) 교육부 국정감사 일정과 겹친 협업의 어려움을 극복하면서 배운 교훈은 무엇이며, 그 교훈을 어떻게 조직 내에서 활용할 계획입니까?</a:t>
            </a:r>
            <a:br/>
            <a:r>
              <a:t>(3) 징계시효 폐지 개정안이 네이버 기사로 보도되며 인정받은 공적 변화의 과정을 설명해주시고, 비슷한 상황에서 또 다른 사회적 가치를 실현할 수 있는 기회를 어떻게 찾으실 것인지 말씀해주세요.</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1AC-01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 직렬에 지원하는 저는, 공항에서 근무하며 다양한 이해관계자와 협의하여 공항의 자원을 배분하고, 활주로 및 계류장의 안전 점검을 수행한 경험이 있습니다. 이를 바탕으로 입사 후 운영지침과 규정 체계를 더욱 정교하게 다듬고, 보다 안전하고 효율적인 운영 환경을 조성하고자 합니다.</a:t>
            </a:r>
            <a:r>
              <a:rPr u="sng" b="1" sz="1200">
                <a:solidFill>
                  <a:srgbClr val="000000"/>
                </a:solidFill>
                <a:latin typeface="맑은 고딕"/>
              </a:rPr>
              <a:t>(1)공항에서의 업무 중 하나는 항공사 및 지상조업사와 협력하여 공항 자원의 배분을 최적화하는 것이었습니다. 각 이해관계자의 요구를 조율하고, 돌발 상황에서도 원활한 운영이 가능하도록 체계를 마련하는 과정에서 협업과 조정 능력을 길렀습니다.</a:t>
            </a:r>
            <a:r>
              <a:rPr sz="1200">
                <a:solidFill>
                  <a:srgbClr val="000000"/>
                </a:solidFill>
                <a:latin typeface="맑은 고딕"/>
              </a:rPr>
              <a:t> 또한, 활주로 및 계류장의 안전 점검을 수행하며 현장 운영 규정의 중요성을 체감하였고, 이를 개선하기 위한 제안에도 적극적으로 참여하였습니다. 이와 같은 경험은 경마장 및 한국마사회 운영 전반의 운영지침과 규정의 개선 및 고도화 업무에 효과적으로 적용될 수 있을 것입니다.</a:t>
            </a:r>
            <a:r>
              <a:rPr u="sng" b="1" sz="1200">
                <a:solidFill>
                  <a:srgbClr val="000000"/>
                </a:solidFill>
                <a:latin typeface="맑은 고딕"/>
              </a:rPr>
              <a:t>(2)입사 후에는, 기존의 체계를 면밀히 익히고 현장의 원활한 운영을 돕기 위해 데이터 기반의 프로세스 지원에 기여하고자 합니다.</a:t>
            </a:r>
            <a:r>
              <a:rPr sz="1200">
                <a:solidFill>
                  <a:srgbClr val="000000"/>
                </a:solidFill>
                <a:latin typeface="맑은 고딕"/>
              </a:rPr>
              <a:t> 예를 들어, 공항에서 항공기 운항 데이터를 활용하여 자원 배분 최적화를 진행한 경험을 살려, 경마 일정 및 시설 운영 관련 데이터를 분석하고 효과적인 운영 방안을 모색하는 데 활용하겠습니다. 또한, 운영지침을 철저히 이해한 후 현장 안전 점검 경험을 바탕으로 경마장 내 시설 및 안전 규정 준수 여부를 점검하고, 더욱 실효성 있는 운영을 지원하겠습니다.</a:t>
            </a:r>
            <a:r>
              <a:rPr u="sng" b="1" sz="1200">
                <a:solidFill>
                  <a:srgbClr val="000000"/>
                </a:solidFill>
                <a:latin typeface="맑은 고딕"/>
              </a:rPr>
              <a:t>(3)나아가, 다양한 부서 및 외부 기관과의 협업을 원활하게 진행할 수 있도록 소통 역량을 강화하겠습니다.</a:t>
            </a:r>
            <a:r>
              <a:rPr sz="1200">
                <a:solidFill>
                  <a:srgbClr val="000000"/>
                </a:solidFill>
                <a:latin typeface="맑은 고딕"/>
              </a:rPr>
              <a:t> 공항에서 항공사, 지상조업사, 관련 공공기관과 협력하여 자원 배분 계획을 수립했듯이, 한국마사회에서도 경마·승마 운영 부서, 시설 관리팀, 외부 협력업체 등과 긴밀히 협력하여 원활한 업무 수행을 이끌겠습니다.이러한 경험과 역량을 바탕으로, 저는 한국마사회에서 현장 중심의 운영지침 및 규정의 고도화를 통해 조직의 안정적 운영과 효율성을 높이는 데 기여하는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공항에서 자원 배분을 최적화할 때 이해관계자들의 다양한 요구를 조율했다고 하셨는데, 만약 이 과정에서 큰 갈등이 발생했다면 어떻게 해결하셨을까요?</a:t>
            </a:r>
            <a:br/>
            <a:r>
              <a:t>(2) 입사 후 데이터 기반의 프로세스 지원에 기여하겠다고 하셨습니다. 공항에서 데이터 분석을 통한 자원 배분 최적화 경험을 실제 업무에 어떻게 적용할 계획이신가요?</a:t>
            </a:r>
            <a:br/>
            <a:r>
              <a:t>(3) 다양한 부서 및 외부 기관과의 협업을 원활하게 진행하기 위해 소통 역량을 강화하시겠다고 했습니다. 공항에서의 경험을 바탕으로 생각하는 효과적인 소통 방법은 무엇이라고 생각하시나요?</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1AC-01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직장에서 부서 내 근무자들의 이견을 조정한 적이 있습니다. 제가 근무했던 직장은 교대근무자와 일근직 근무자들로 이루어져 있었고, 교대근무자들은 3명이 24시간을 나누어 근무하는 형태였습니다. 따라서 그들은 주말 없이 매일 출근해야 했고, 이에 교대근무자들은 근무시간이 너무 많다며 불만을 제기했습니다.</a:t>
            </a:r>
            <a:r>
              <a:rPr u="sng" b="1" sz="1200">
                <a:solidFill>
                  <a:srgbClr val="000000"/>
                </a:solidFill>
                <a:latin typeface="맑은 고딕"/>
              </a:rPr>
              <a:t>(1)저는 교대근무를 해봤기 때문에 이들의 어려움에 공감하였고, 그들의 근무시간을 줄여주는 것이 필요하다고 생각했습니다. 하지만 일근직 근무자들은 "사무실에 앉아만 있는 교대근무자 업무가 뭐가 힘드냐"며 교대근무자들의 어려움에 공감하지 못하는 상황이었습니다.</a:t>
            </a:r>
            <a:r>
              <a:rPr sz="1200">
                <a:solidFill>
                  <a:srgbClr val="000000"/>
                </a:solidFill>
                <a:latin typeface="맑은 고딕"/>
              </a:rPr>
              <a:t>따라서 저는 우선 일근직 근무자들이 교대근무자들의 어려움에 공감할 수 있도록 해야 한다고 생각했습니다. 그래서 교대근무자들의 근무일지를 보여주며 ”다른 근무자들은 주말을 기다리면서 고된 업무를 버티는데, 교대근무자들은 기다릴 주말이 없다”는 이야기로 그들이 교대근무자들의 상황에 공감할 수 있도록 하였습니다. 또한 예상 근무스케줄을 작성해 보여주며, 일근직 근무자는 수가 많기 때문에 각자가 한 달에 4시간만 근무를 대신해주면 교대근무자들이 주말 낮 근무 만이라도 쉴 수 있다는 이야기로 설득하였습니다. 또한 추가근무로 인한 휴가 등 보상을 상급자분께 여쭈어 보겠다고 말하며 그들을 설득했습니다.</a:t>
            </a:r>
            <a:r>
              <a:rPr u="sng" b="1" sz="1200">
                <a:solidFill>
                  <a:srgbClr val="000000"/>
                </a:solidFill>
                <a:latin typeface="맑은 고딕"/>
              </a:rPr>
              <a:t>(2)다행히도 상급자분께 해당 내용을 승인받았고, 일근직 근무자들도 저의 제안을 받아들여주었습니다.</a:t>
            </a:r>
            <a:r>
              <a:rPr sz="1200">
                <a:solidFill>
                  <a:srgbClr val="000000"/>
                </a:solidFill>
                <a:latin typeface="맑은 고딕"/>
              </a:rPr>
              <a:t> 그 결과 교대근무자들은 주말 낮 근무에서 열외되어 주말 낮에 휴식을 취할 수 있게 되었습니다.</a:t>
            </a:r>
            <a:r>
              <a:rPr u="sng" b="1" sz="1200">
                <a:solidFill>
                  <a:srgbClr val="000000"/>
                </a:solidFill>
                <a:latin typeface="맑은 고딕"/>
              </a:rPr>
              <a:t>(3)이러한 경험을 통해, 집단 내 구성원 간의 원활한 소통을 위해서 상대방의 입장에 공감할 수 있도록 하는 것이 중요하다는 것을 느꼈습니다. 또한 서로 다른 의견을 조율하는 것은 어려운 일이지만, 서로의 입장을 이해하며 함께 대화하면 합의점을 찾을 수 있다는 것을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지원자께서는 교대근무자들의 어려움을 해결하기 위해 설득 과정을 거치셨는데, 당시 설득이 잘 먹히지 않는다면 어떻게 접근하셨겠습니까?</a:t>
            </a:r>
            <a:br/>
            <a:r>
              <a:t>(2) 자원 배분 계획과 관련하여 지원자가 조장으로서 어떤 역할을 더 하고 싶으신가요?</a:t>
            </a:r>
            <a:br/>
            <a:r>
              <a:t>(3) 직장에서의 이견 조정 경험을 통해 조율의 중요성을 배웠다고 하셨는데, 이러한 교훈을 통해 다른 상황에서 지원자께서 적용하고 싶은 조율 전략에는 어떤 것이 있을까요?</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1AC-02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체계적인 운영 관리와 효율적인 업무 프로세스를 구축하여 조직의 생산성을 극대화하고자 합니다. 저는 탄약 행정 관리를 담당하며 수불 계획에 따른 조직 인원의 </a:t>
            </a:r>
            <a:r>
              <a:rPr u="sng" b="1" sz="1200">
                <a:solidFill>
                  <a:srgbClr val="000000"/>
                </a:solidFill>
                <a:latin typeface="맑은 고딕"/>
              </a:rPr>
              <a:t>(1)작업 계획을 수립하고, 근무일 업무 배치도를 작성한 경험이 있습니다</a:t>
            </a:r>
            <a:r>
              <a:rPr sz="1200">
                <a:solidFill>
                  <a:srgbClr val="000000"/>
                </a:solidFill>
                <a:latin typeface="맑은 고딕"/>
              </a:rPr>
              <a:t>. 이를 바탕으로 한국마사회의 경영지원 직무에서 효과적인 자원 관리와 운영 최적화를 실현할 수 있다고 확신합니다.제가 경험한 업무는 체계적인 계획 수립과 운영이 필수였습니다. 탄약의 수불 일정에 따라 인력 배치와 작업 계획을 수립해야 했으며, 돌발 상황 시 신속하게 대처하며 업무를 조정했습니다. 이러한 역량은 한국마사회에서도 요구된다고 생각합니다. 경영지원 업무는 조직 내 자원과 인력을 효율적으로 운영하는 것이 핵심입니다. 현재 추진 중인 </a:t>
            </a:r>
            <a:r>
              <a:rPr u="sng" b="1" sz="1200">
                <a:solidFill>
                  <a:srgbClr val="000000"/>
                </a:solidFill>
                <a:latin typeface="맑은 고딕"/>
              </a:rPr>
              <a:t>(2)디지털 전환과 ESG 경영 강화에 맞춰 보다 효율적인 지원 시스템을 구축해야 하며</a:t>
            </a:r>
            <a:r>
              <a:rPr sz="1200">
                <a:solidFill>
                  <a:srgbClr val="000000"/>
                </a:solidFill>
                <a:latin typeface="맑은 고딕"/>
              </a:rPr>
              <a:t>, 저의 경험을 바탕으로 업무 프로세스를 정비하고 최적의 운영 방안을 마련할 수 있습니다.또한, 제 업무는 다양한 부서와의 협업이 필수적이었습니다. </a:t>
            </a:r>
            <a:r>
              <a:rPr u="sng" b="1" sz="1200">
                <a:solidFill>
                  <a:srgbClr val="000000"/>
                </a:solidFill>
                <a:latin typeface="맑은 고딕"/>
              </a:rPr>
              <a:t>(3)각 부서의 인원 차출과 작업 요구를 조율하며 원활한 커뮤니케이션을 통해 업무를 수행했습니다</a:t>
            </a:r>
            <a:r>
              <a:rPr sz="1200">
                <a:solidFill>
                  <a:srgbClr val="000000"/>
                </a:solidFill>
                <a:latin typeface="맑은 고딕"/>
              </a:rPr>
              <a:t>. 이는 한국마사회 경영지원 업무에서도 중요한 요소입니다. 내부 부서와 협업을 통해 경영 활동을 지원하고, 유관 부서 간 업무 조율을 통해 조직 전체의 효율성을 극대화하도록 기여하겠습니다.입사 후에는 한국마사회의 핵심 사업을 이해하고, 조직 운영 최적화를 위한 방안을 연구하겠습니다. 업무 분석을 통해 효율적인 경영 지원 체계를 구축하고, 탄력적인 자원 운영 방안을 마련하여 조직 성장에 기여하고자 합니다. 또한, 내부 조직뿐만 아니라 외부 이해관계자들과 소통을 통해 신뢰를 구축하며, 한국마사회의 지속 가능한 경영에 일조하는 것이 목표입니다.이와 같은 경험을 바탕으로, 한국마사회 경영지원 부서에서 조직 운영을 지원하고, 효율적인 업무 체계를 구축하여 한국마사회의 발전과 사회적 가치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탄약 행정관리 경험을 바탕으로 한국마사회에서 예상치 못한 문제 상황이 발생한다면, 지원자는 어떤 구체적인 대처 방안을 고려할 수 있을까요?</a:t>
            </a:r>
            <a:br/>
            <a:r>
              <a:t>(2) 한국마사회의 디지털 전환과 ESG 경영 강화에 기여하기 위해 지원자는 어떤 구체적인 전략을 제안할 수 있습니까?</a:t>
            </a:r>
            <a:br/>
            <a:r>
              <a:t>(3) 다양한 부서와의 협업 경험을 바탕으로, 지원자가 현재와 다른 업종의 기업에서 부서를 조율해야 한다면 어떤 도전과제를 예상하시나요?</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1AA-02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공기업에서 서포터즈 활동을 할 당시, </a:t>
            </a:r>
            <a:r>
              <a:rPr u="sng" b="1" sz="1200">
                <a:solidFill>
                  <a:srgbClr val="000000"/>
                </a:solidFill>
                <a:latin typeface="맑은 고딕"/>
              </a:rPr>
              <a:t>(1)수소차 홍보 영상을 제작하는 팀 프로젝트를 수행하는 과정에서 팀원들과 일정이 맞지 않는 문제로 갈등을 겪었으나 대안 제시와 적극적인 소통을 통해 문제를 해결하고 좋은 결과물을 만들어낸 경험이 있습니다.</a:t>
            </a:r>
            <a:r>
              <a:rPr sz="1200">
                <a:solidFill>
                  <a:srgbClr val="000000"/>
                </a:solidFill>
                <a:latin typeface="맑은 고딕"/>
              </a:rPr>
              <a:t> 영상에 팀 전원이 등장해야 하는 필수조건이 있었고, </a:t>
            </a:r>
            <a:r>
              <a:rPr u="sng" b="1" sz="1200">
                <a:solidFill>
                  <a:srgbClr val="000000"/>
                </a:solidFill>
                <a:latin typeface="맑은 고딕"/>
              </a:rPr>
              <a:t>(2)기획 단계에서 팀원들도 모두가 한 영상에 담기는 방식으로 촬영이 이루어진다면 함께하는 의미도 담을 수 있고 촬영도 효율적으로 진행될 거라는 생각으로 모두 모여 촬영을 하고자 했습니다.</a:t>
            </a:r>
            <a:r>
              <a:rPr sz="1200">
                <a:solidFill>
                  <a:srgbClr val="000000"/>
                </a:solidFill>
                <a:latin typeface="맑은 고딕"/>
              </a:rPr>
              <a:t> 그러나 막상 일정을 맞추려고 보니 개인 일정이 맞지 않아 모두가 모이는 것이 거의 불가능한 상황이었고, 해결되지 않는 상황이 지속되면서 점점 서로 불편해지고 분위기도 가라앉았습니다. 저는 마감기한이 다가오고 있는 만큼 빠르게 상황을 해결하고자 먼저 나서서 팀원들 개개인과 대화를 시도했습니다. 더 편하게 얘기할 수 있는 상황에서 팀원들의 상황과 생각을 충분히 들어보았고 전체 팀원의 일정 조율은 어렵다고 판단하여, 영상의 구성 자체를 바꾸는 방식으로 대안을 마련했습니다. </a:t>
            </a:r>
            <a:r>
              <a:rPr u="sng" b="1" sz="1200">
                <a:solidFill>
                  <a:srgbClr val="000000"/>
                </a:solidFill>
                <a:latin typeface="맑은 고딕"/>
              </a:rPr>
              <a:t>(3)기존의 시나리오를 ‘소개편’과 ‘시승편’으로 나누고 스케줄이 맞는 2명씩 촬영을 진행한 후 영상을 연결하는 방식을 제안하였고, 팀원들의 긍정적인 반응으로 이후로는 빠르게 계획을 수립하여 추진할 수 있었습니다.</a:t>
            </a:r>
            <a:r>
              <a:rPr sz="1200">
                <a:solidFill>
                  <a:srgbClr val="000000"/>
                </a:solidFill>
                <a:latin typeface="맑은 고딕"/>
              </a:rPr>
              <a:t> 적극적으로 개별적인 소통을 시도하고, 새로운 대안을 제시하여 팀의 문제를 해결할 수 있었고, 영상을 두 편으로 나눔으로써 영상의 퀄리티까지 높일 수 있었습니다. 결과적으로 팀 영상이 4개의 팀 중 1등으로 선정되어 기업 블로그에 업로드되는 성과까지 낼 수 있었습니다.이러한 경험을 바탕으로 어떠한 갈등이 있더라도 대화하고 소통해야만 해결방법을 찾을 수 있다는 점과 때로는 기존에 생각한 방식을 과감히 포기함으로 더 나은 방향으로 나아갈 수 있다는 점을 배울 수 있었습니다. 앞으로도 팀원들의 입장을 들어보면서 문제를 조율하고, 적극적으로 방안을 모색하기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서포터즈 활동 중 팀 프로젝트에서 팀원들과 일정이 맞지 않아 갈등을 겪었다고 하셨습니다. 만약 이러한 상황이 상사와의 일정 조율 문제로 발생한다면, 어떤 차별화된 접근을 시도할 것인지 설명해 주세요.</a:t>
            </a:r>
            <a:br/>
            <a:r>
              <a:t>(2) 기획 단계에서 팀원들이 화합하는 방식으로 촬영을 희망했으나 일정 조율 문제로 변경했다고 하셨습니다. 이 경험에서 배우신 리더십의 교훈을 다른 조직에서도 적용할 수 있는 방안으로 설명해 주십시오.</a:t>
            </a:r>
            <a:br/>
            <a:r>
              <a:t>(3) 지원자는 영상의 구성 자체를 바꾸는 방식으로 문제를 해결하셨습니다. 이러한 창의적인 방법을 다른 프로젝트에서 활용하려면 사전에 어떤 준비나 팀빌딩이 필요한지에 대해 얘기해 주세요.</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1AC-02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내에서 인원 배치 작업을 하며 본부 탄약운영과와 지원과의 일정 충돌로 인한 인원 부족이 자주 발생했습니다. 운영과는 탄약 작전 수행을, 지원과는 조직원 교육 및 시설 보수를 위해 인원을 요청했지만, 두 부서의 일정이 겹치는 경우가 많아 요구 인원을 모두 충족시키는 것이 어려웠습니다.</a:t>
            </a:r>
            <a:r>
              <a:rPr u="sng" b="1" sz="1200">
                <a:solidFill>
                  <a:srgbClr val="000000"/>
                </a:solidFill>
                <a:latin typeface="맑은 고딕"/>
              </a:rPr>
              <a:t>(1)처음에는 해결 방법을 몰라 각 부서에 지원이 어렵다는 말만 전달했으나, 이는 받아들여지지 않았고 결국 상급자의 개입을 통해 문제를 해결해야 했습니다</a:t>
            </a:r>
            <a:r>
              <a:rPr sz="1200">
                <a:solidFill>
                  <a:srgbClr val="000000"/>
                </a:solidFill>
                <a:latin typeface="맑은 고딕"/>
              </a:rPr>
              <a:t>. 이를 계기로 저는 상급자가 어떻게 조율하는지를 관찰하며 해결 방안을 익히는 데 집중했습니다.이후 유사한 상황이 반복되었을 때, 저는 소극적인 태도에서 벗어나 직접 해결 방안을 모색했습니다. </a:t>
            </a:r>
            <a:r>
              <a:rPr u="sng" b="1" sz="1200">
                <a:solidFill>
                  <a:srgbClr val="000000"/>
                </a:solidFill>
                <a:latin typeface="맑은 고딕"/>
              </a:rPr>
              <a:t>(2)먼저, 각 부서를 방문해 우리 조직의 상황과 타 부서의 요구 사항을 설명하고, 이에 맞춰 작성한 초안 인원 배치표를 제시하며 논리적으로 협조를 요청했습니다</a:t>
            </a:r>
            <a:r>
              <a:rPr sz="1200">
                <a:solidFill>
                  <a:srgbClr val="000000"/>
                </a:solidFill>
                <a:latin typeface="맑은 고딕"/>
              </a:rPr>
              <a:t>. 단순히 지원이 어렵다는 입장을 전달하는 것이 아니라, 현실적인 대안을 제시함으로써 문제 해결의 가능성을 높였습니다. 이러한 접근 방식은 대부분의 경우 긍정적인 반응을 이끌어냈고, 부서 간 원만한 협의를 통해 문제를 해결할 수 있었습니다.이러한 방식을 지속적으로 활용한 결과, 부서 간 신뢰가 형성되었습니다. 처음에는 제 요청이 받아들여지기 어려웠지만, 점차 저의 의견이 신뢰를 얻어 이후 더 원활하게 인원 배치 문제를 조율할 수 있었습니다. 나아가, 후임자에게도 문제 해결 방식을 공유하여 같은 어려움을 겪지 않도록 도왔습니다. 결과적으로, 조직 내 조율 역량이 향상되었고, 부서 간 협업이 더욱 원활해졌습니다.</a:t>
            </a:r>
            <a:r>
              <a:rPr u="sng" b="1" sz="1200">
                <a:solidFill>
                  <a:srgbClr val="000000"/>
                </a:solidFill>
                <a:latin typeface="맑은 고딕"/>
              </a:rPr>
              <a:t>(3)이를 통해 저는 갈등 상황에서 단순히 문제를 회피하기보다는 논리적이고 설득력 있는 대안을 제시하는 것이 중요하다는 것을 배웠습니다.</a:t>
            </a:r>
            <a:r>
              <a:rPr sz="1200">
                <a:solidFill>
                  <a:srgbClr val="000000"/>
                </a:solidFill>
                <a:latin typeface="맑은 고딕"/>
              </a:rPr>
              <a:t> 또한, 원활한 소통과 협력의 중요성을 깨닫고, 이를 통해 조직의 운영 효율성을 극대화할 수 있음을 실감했습니다. 이러한 경험을 바탕으로, 조직 내에서 효과적인 소통과 협력을 통해 문제를 해결하고, 더욱 원활한 업무 수행에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인원 배치 갈등을 해결하는 과정에서 상급자 없이 혼자 해결해야 한다면, 어떤 방식을 고려하시겠습니까?</a:t>
            </a:r>
            <a:br/>
            <a:r>
              <a:t>(2) 지원자가 제안한 초안 인원 배치표에 대해 부서에서 거절당하는 상황이 발생한다면, 어떤 추가적인 조치를 취할 수 있겠습니까?</a:t>
            </a:r>
            <a:br/>
            <a:r>
              <a:t>(3) 지원자는 신뢰를 쌓기 위해 어떤 커뮤니케이션 방식을 활용해 왔으며, 이러한 방식을 다른 문화적 배경을 가진 구성원들과도 동일하게 적용할 수 있다고 생각하십니까?</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1AC-03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[말산업을 통한 사회적 가치창출]지역 사회의 다양한 이해관계자들과 협업하여, 말산업 대중화를 통한 상생과 공존의 동반 성장 추진으로 공공기관 동반성장 평가 최우수 등급을 달성하는데 기여하고 싶습니다. 한국마사회는 동반 성장 전략체계를 수립하고 협력업체와의 공정거래 환경 조성, 상생협력기금 출연 등 동반 성장을 위한 종합적인 노력을 해온 결과로 2023년 기관 최초로 우수등급을 획득하였습니다. 이는 한국마사회가 말산업으로 국가 경제 발전에 이바지함과 동시에 공공기관의 사회적 책임을 구현하는 모습으로 사익추구 보다는 사회적, 경제적 약자를 비롯하여 많은 사람들에게 도움을 주고 상생·공존하는 공익추구라는 저의 가치관과 일치합니다. 이러한 목표를 달성하기 위해서는 </a:t>
            </a:r>
            <a:r>
              <a:rPr u="sng" b="1" sz="1200">
                <a:solidFill>
                  <a:srgbClr val="000000"/>
                </a:solidFill>
                <a:latin typeface="맑은 고딕"/>
              </a:rPr>
              <a:t>(1)고객들의 니즈를 조사하고 분석하여, 지역사회 및 유관 기관과 소통하고 협업을 통해 말산업 전체의 규모를 키우고 일자리를 창출하는 것이 필요합니다.</a:t>
            </a:r>
            <a:r>
              <a:rPr sz="1200">
                <a:solidFill>
                  <a:srgbClr val="000000"/>
                </a:solidFill>
                <a:latin typeface="맑은 고딕"/>
              </a:rPr>
              <a:t> 저는 서울주택도시공사에서 근무하며 다양한 민원을 접수하고 적극적으로 소통함으로써 업무절차를 개선하고 고객들의 요구를 해결해왔습니다. 그리고 사회복지법인 등 다양한 이해관계자들과 협력하여 취약계층 일자리 상담 및 알선 지원하였으며 지역 임대주택 입주민들을 대상으로 직접 고용하는 일자리 창출 업무를 수행하였습니다. 또한 임대주택 관리업체 등 다양한 용역업체를 선정하고 관리·감독하고 비용을 지출하였습니다. </a:t>
            </a:r>
            <a:r>
              <a:rPr u="sng" b="1" sz="1200">
                <a:solidFill>
                  <a:srgbClr val="000000"/>
                </a:solidFill>
                <a:latin typeface="맑은 고딕"/>
              </a:rPr>
              <a:t>(2)이처럼 저의 경험과 직무역량을 바탕으로 현장방문, 전화통화 등으로 다양한 이해관계자들과 적극적으로 소통하고</a:t>
            </a:r>
            <a:r>
              <a:rPr sz="1200">
                <a:solidFill>
                  <a:srgbClr val="000000"/>
                </a:solidFill>
                <a:latin typeface="맑은 고딕"/>
              </a:rPr>
              <a:t> 온라인을 통해 국민 의견 파악을 하겠습니다. 이를 근거로 지역사회와 함께 생애 첫 승마지원사업, 지역 대표 자연경관 외승 코스 개발, 승마·마차를 이용한 유적지 탐방, 주말 반려마 농장 체험 등 다양한 프로그램을 개발 및 지원하고 협력업체를 관리감독하여 지역경제 활성화 및 일자리 창출이라는 상생과 공존이라는 동반 성장의 가시적인 성과를 도출하겠습니다. </a:t>
            </a:r>
            <a:r>
              <a:rPr u="sng" b="1" sz="1200">
                <a:solidFill>
                  <a:srgbClr val="000000"/>
                </a:solidFill>
                <a:latin typeface="맑은 고딕"/>
              </a:rPr>
              <a:t>(3)나아가 지역사회와 함께하는 생애주기별 말산업을 통해 말산업의 대중화와 이미지 개선에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한국마사회에서 말산업 대중화와 관련된 프로그램을 개발할 계획입니다. 만약 지역사회와의 협업 과정에서 의견 차이가 발생한다면, 지원자는 어떻게 중재하여 해결할 것인지 구체적인 전략을 설명해 주세요.</a:t>
            </a:r>
            <a:br/>
            <a:r>
              <a:t>(2) 지원자는 다양한 이해관계자들과 소통하여 성과를 도출했다고 했습니다. 이 과정에서 가졌던 가장 큰 도전 과제는 무엇이었으며, 이를 극복하기 위해 어떤 방법을 사용했는지 설명해 주세요.</a:t>
            </a:r>
            <a:br/>
            <a:r>
              <a:t>(3) 생애주기별 말산업을 통해 말산업의 대중화에 기여하고 싶다고 하셨습니다. 지원자가 생각하는 생애주기별 말산업의 가장 중요한 가치는 무엇이며, 이는 어떻게 대중들에게 긍정적인 영향을 미칠 것이라고 생각하십니까?</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1AC-03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[귀 기울임과 공감으로 소통의 시작]대화가 어려운 고객의 민원 해결 과정에서 귀 기울임과 공감을 통해 어려움을 극복했습니다. 당시 민원인은 주거복지 상담 후 임대주택 청약신청을 하였으나 당첨되지 않았고 입주하기 원하던 세대는 장기간 공가 세대로 남아있다는 것을 알게 되었습니다. 그래서 해당 단지의 담당자인 저에게 불만을 표출하였고, 업무 태만을 이유로 기관장에게 징계 요청 및 항의하겠다며 막무가내였습니다. 이에 </a:t>
            </a:r>
            <a:r>
              <a:rPr u="sng" b="1" sz="1200">
                <a:solidFill>
                  <a:srgbClr val="000000"/>
                </a:solidFill>
                <a:latin typeface="맑은 고딕"/>
              </a:rPr>
              <a:t>(1)저는 공가 관리 및 현황 보고 업무를 수행하는 것은 맞지만 공급과 관련해서는 공급부서에서 업무를 담당한다고 설명하였으나, 저의</a:t>
            </a:r>
            <a:r>
              <a:rPr sz="1200">
                <a:solidFill>
                  <a:srgbClr val="000000"/>
                </a:solidFill>
                <a:latin typeface="맑은 고딕"/>
              </a:rPr>
              <a:t> 설명은 제대로 듣지도 않고 말을 끊어가며 계속하여 큰소리로 항의할 뿐이었습니다.이를 해결하기 위해 흥분한 고객을 진정시킬 필요가 있었고, 충분히 시간을 드리고 말씀을 전부 들어드리겠다고 하였습니다. 그동안 있어왔던 일들을 처음부터 끝까지 경청하면서 주요 내용들은 필기를 하고 불편한 상황에 대해 공감 표시를 하였습니다. 고객은 모든 이야기를 마친 후 진정을 하였고, 저는 필기한 내용을 바탕으로 하나하나 설명해드리며 민원을 해결하였습니다. 이를 통해 자신의 주장을 관철시키고 문제해결을 위한 논거를 제시하며 설명하는 것도 중요하지만 이에 앞서 상대방의 이야기를 경청하고 공감하는 것이 소통의 시작임을 배우게 되었습니다. 이후 고객을 응대하거나 타인과 협업하는 과정에 적용하였고, </a:t>
            </a:r>
            <a:r>
              <a:rPr u="sng" b="1" sz="1200">
                <a:solidFill>
                  <a:srgbClr val="000000"/>
                </a:solidFill>
                <a:latin typeface="맑은 고딕"/>
              </a:rPr>
              <a:t>(2)그 결과 다양한 민원인들을 보다 원할히 응대하면서 민원을 해결할 수 있었으며, 홈페이지 리뉴얼에 따른 자료수집 및 업로드 과업 수행 과정에서</a:t>
            </a:r>
            <a:r>
              <a:rPr sz="1200">
                <a:solidFill>
                  <a:srgbClr val="000000"/>
                </a:solidFill>
                <a:latin typeface="맑은 고딕"/>
              </a:rPr>
              <a:t> 동료 직원들과 업무분장상 서로 자신의 일이 아니라며 협력에 어려움이 발생하는 상황에서도 상대방의 입장을 경청하고 공감함으로써 </a:t>
            </a:r>
            <a:r>
              <a:rPr u="sng" b="1" sz="1200">
                <a:solidFill>
                  <a:srgbClr val="000000"/>
                </a:solidFill>
                <a:latin typeface="맑은 고딕"/>
              </a:rPr>
              <a:t>(3)양보와 타협을 도출하여 협력을 이끌어낼 수 있었습니다. 나아가 자칫 한쪽이 불만을 가진 상태에서 끝날 수도 있는 상황에서도 충분한 소통과 공감을 통해 원만히 상황을 종료할 수 있는 계기가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민원 해결 과정에서 경청과 공감의 중요성을 깨달았다고 했습니다. 만약 민원인이 여전히 불만을 가지고 있다면, 추가적으로 어떤 행동을 취할 것인지 설명해 주세요.</a:t>
            </a:r>
            <a:br/>
            <a:r>
              <a:t>(2) 지원자가 민원 해결 시 고객의 이야기를 경청하고 공감했다고 했습니다. 비슷한 상황에서 경청이 효과적이지 않을 때는 어떤 경로로 문제를 해결할 것인지 설명해 주세요.</a:t>
            </a:r>
            <a:br/>
            <a:r>
              <a:t>(3) 팀원 간 협력을 이끌어내기 위해 지원자가 경청과 공감을 통해 양보와 타협을 도출한 경험에 대해, 이 방법이 실패할 경우 대체로 어떤 방법을 시도할 생각입니까?</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1AC-04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&lt;과학적인 근거에 기반하여 말산업 발전에 기여하는 글로벌 경영지원 인력&gt;현재 한국마사회는 말 산업의 지속 가능한 발전, 국제 경쟁력 강화, 디지털 트랜스포메이션 등 다양한 사회/환경적 현안과 마주하고 있습니다. 즉, </a:t>
            </a:r>
            <a:r>
              <a:rPr u="sng" b="1" sz="1200">
                <a:solidFill>
                  <a:srgbClr val="000000"/>
                </a:solidFill>
                <a:latin typeface="맑은 고딕"/>
              </a:rPr>
              <a:t>(1)지속 가능성, 사회적 책임, 국제 협력, 그리고 경영 효율성을 위한 효과적인 대응이 필요하며</a:t>
            </a:r>
            <a:r>
              <a:rPr sz="1200">
                <a:solidFill>
                  <a:srgbClr val="000000"/>
                </a:solidFill>
                <a:latin typeface="맑은 고딕"/>
              </a:rPr>
              <a:t>, 이를 위하여 인적/물적 자원의 낭비를 최소화하는 전략적 경영 및 국제적 감각을 충실히 갖춘 운영이 요구된다고 생각합니다. 이러한 목표에 이바지할 수 있는 일원이 되고자 하기의 경험과 역량을 활용하고 싶습니다.i) </a:t>
            </a:r>
            <a:r>
              <a:rPr u="sng" b="1" sz="1200">
                <a:solidFill>
                  <a:srgbClr val="000000"/>
                </a:solidFill>
                <a:latin typeface="맑은 고딕"/>
              </a:rPr>
              <a:t>(2)학부 과정 중에는, 심리학을 경영학에 접목시킨 마케팅 연구를 수행하였으며, 그 결과를 미국의 주요 경영학 학회에서 발표한 경험이 있습니다.</a:t>
            </a:r>
            <a:r>
              <a:rPr sz="1200">
                <a:solidFill>
                  <a:srgbClr val="000000"/>
                </a:solidFill>
                <a:latin typeface="맑은 고딕"/>
              </a:rPr>
              <a:t> 또한, 싱가폴의 행동경제학 연구실에서 3개월간 인턴으로 일할 당시, 경제적 주체의 다양한 인지적 오류(비합리성)나 예측불가함을 눈으로 직접 확인하는 등 행동경제학에 대한 이해를 높였습니다. 상기의 시장에 관한 연구경험을 통하여, 분석적 사고력 및 다양한 통계적 기법과 데이터를 해석(R, SPSS, PROCESS, MATLAB 등 활용) 할 수 있는 역량을 길렀습니다.ii) 현재 원자력발전소 수출 관련 기업에서 근무하고 있으며, 사업의 원활한 관리를 위한 행정업무(인력관리, 대외협력, 문서처리, 예산편성 및 통제, 결산관리, 회계처리 등) 일체를 수행해 왔습니다. 실무는 탄탄한 이론적 지식이 뒷받침돼야 한다는 믿음으로 회계와 재무관리 등의 사설강의를 2년 넘게 꾸준히 수강해 왔으며, 투자자산운용사를 취득하였습니다(24.06).iii) 저는 다년간의 영어권 유학경험이 있으며, 일본어 역시 독학을 통하여 고급 자격증(JLPT 1급)을 보유하고 있습니다. </a:t>
            </a:r>
            <a:r>
              <a:rPr u="sng" b="1" sz="1200">
                <a:solidFill>
                  <a:srgbClr val="000000"/>
                </a:solidFill>
                <a:latin typeface="맑은 고딕"/>
              </a:rPr>
              <a:t>(3)글로벌 Top 5 말산업 선도기업으로의 여정에서, 이러한 경험은 경주마 수출 등을 통한 국제 경쟁력 강화, 대외협력 및 홍보에 기여할 수 있는 차별화된 역량이라 믿습니다.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한국마사회의 지속 가능한 발전을 위해 지원자는 어떤 전략적 경영 원칙을 가장 중요하게 생각하나요? 이를 통해 예상되는 가장 큰 도전은 무엇이며, 어떻게 극복할 예정인가요?</a:t>
            </a:r>
            <a:br/>
            <a:r>
              <a:t>(2) 지원자는 과거 행동경제학 연구 경험에서 얻은 교훈을 말산업 발전에 어떻게 적용할 수 있을 것이라고 생각하나요? 구체적인 상황이나 예를 들어 설명해 주세요.</a:t>
            </a:r>
            <a:br/>
            <a:r>
              <a:t>(3) 다년간의 유학 경험과 일본어 독학에서 얻은 주요 통찰이나 교훈이 있다면, 그것이 국제 협력과 경주마 수출을 통한 말산업 발전에 어떻게 기여할 수 있을까요?</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1AC-04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&lt;상생을 위한 공감&gt; 사회적 존재인 인간이 동일한 비전을 공유하고 있는 집단, 즉 조직 내에서 상호간 신뢰가 가능토록 하여 그 지속가능성을 극대화시키는 핵심가치가 "공감"이라 생각합니다. 즉, 저는 </a:t>
            </a:r>
            <a:r>
              <a:rPr u="sng" b="1" sz="1200">
                <a:solidFill>
                  <a:srgbClr val="000000"/>
                </a:solidFill>
                <a:latin typeface="맑은 고딕"/>
              </a:rPr>
              <a:t>(1)협력의 부재의 해소는 공감의 제고로 대응해야 한다고 믿는데, 적용 사례는 하기와 같습니다.</a:t>
            </a:r>
            <a:r>
              <a:rPr sz="1200">
                <a:solidFill>
                  <a:srgbClr val="000000"/>
                </a:solidFill>
                <a:latin typeface="맑은 고딕"/>
              </a:rPr>
              <a:t>대학시절 조별과제를 수행하던 중, 두 명의 조원이 갑작스레 발표주제를 A에서 B로 바꿀 것을 주장해 팀내 갈등이 일어난 적이 있습니다. 이들은 이러저러한 피상적 이유를 내세웠으나, 주제 B로의 중도선회에 따른 시간적/자원적 비용은 클 것이기에 A파와 B파 간의 균열로 이어질 수 밖에 없었습니다. 주어진 시간은 흘러가고 있었으나 서로에 대한 막연한 회피만이 이어지던 중, 저는 용기를 내어 이 두 명의 조원들과 심도깊은 대화를 나눌 기회를 먼저 요청하였습니다. </a:t>
            </a:r>
            <a:r>
              <a:rPr u="sng" b="1" sz="1200">
                <a:solidFill>
                  <a:srgbClr val="000000"/>
                </a:solidFill>
                <a:latin typeface="맑은 고딕"/>
              </a:rPr>
              <a:t>(2)이들은 오랜 대화 끝에 경계를 풀고 주제 A에 관한 배경지식의 부족이 '개인별 점수의 손해'로 이어질 것을 두려워하고 있음을 솔직하게 이야기해 주었습니다.</a:t>
            </a:r>
            <a:r>
              <a:rPr sz="1200">
                <a:solidFill>
                  <a:srgbClr val="000000"/>
                </a:solidFill>
                <a:latin typeface="맑은 고딕"/>
              </a:rPr>
              <a:t> 저는 저에게 불리한 상황에서 자존심 등의 이유로 표현을 솔직하게 하지 못했던 과거의 경험을 떠올리며 그들에게 많은 공감을 보였으며, 이후 동일한 목표를 공유하고 있음을 명확히 인지함과 동시에, 서로간의 니즈에 대한 철저한 이해와 신뢰가 형성되었습니다. 저는 A팀 멤버들과 정기적 개별 모임을 갖기로 하고, 그들이 빨리 주제 A에 익숙해질 수 있도록 개인적 도움을 주게 되었습니다. </a:t>
            </a:r>
            <a:r>
              <a:rPr u="sng" b="1" sz="1200">
                <a:solidFill>
                  <a:srgbClr val="000000"/>
                </a:solidFill>
                <a:latin typeface="맑은 고딕"/>
              </a:rPr>
              <a:t>(3)결과적으로, 이 과정에서 이 두 조원은 제가 생각치 못한 주제 A에 관한 새로운 통찰력이나 관점을 제시하기도 하였으며, 이는 과제 내용을 질적으로 풍부하게 만들었습니다.</a:t>
            </a:r>
            <a:r>
              <a:rPr sz="1200">
                <a:solidFill>
                  <a:srgbClr val="000000"/>
                </a:solidFill>
                <a:latin typeface="맑은 고딕"/>
              </a:rPr>
              <a:t> 주제 A에 장기간 노출되지 않았던 관점이 더해짐으로써, 오히려 다각적이며 신선한 접근이 가능했던 것입니다. 이후, 성공적인 발표가 이루어졌을 뿐 아니라, 이들과의 관계는 현재까지 지속되고 있습니다(지속가능 조직).</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협력의 부재를 해결하는 데 공감이 중요하다고 했는데, 만약 상대방이 공감을 받아들이지 않는 상황이 발생한다면 어떻게 대처할 것인지 구체적으로 설명해 주세요.</a:t>
            </a:r>
            <a:br/>
            <a:r>
              <a:t>(2) 조별과제 중 반대 의견을 제시했던 조원들과의 대화에서 사용했던 구체적이고 효과적인 대화 기법이 있다면 설명해 주시고, 만약 그때 다른 접근법을 썼다면 어떤 결과가 나왔을지에 대해 논의해 주세요.</a:t>
            </a:r>
            <a:br/>
            <a:r>
              <a:t>(3) 팀의 지속 가능성을 유지하기 위해 지원자가 중요하게 여기는 다른 요소가 있다면 무엇인지, 그 이유와 함께 설명해 주세요.</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1AC-05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주력 사업인 경마와 승마가 단순한 스포츠를 넘어 사회적 가치를 창출하는 문화 콘텐츠로 자리 잡을 수 있도록 사회 공헌 활동을 기획하고 실행하는 것을 목표로 삼고자 합니다. 특히, 소외 계층 및 사회적 약자들이 경마장에 대한 접근성을 높이고, 이를 통해 새로운 경험을 제공하는 프로그램을 마련하여 말 산업에 대한 긍정적인 인식을 확대하는 데 기여하고 싶습니다. 저는 학부 시절 </a:t>
            </a:r>
            <a:r>
              <a:rPr u="sng" b="1" sz="1200">
                <a:solidFill>
                  <a:srgbClr val="000000"/>
                </a:solidFill>
                <a:latin typeface="맑은 고딕"/>
              </a:rPr>
              <a:t>(1)특수 학교에서 교생 실습을 하며 장애 아동들의 연극 관람 현장 체험을 진행한 경험이 있습니다.</a:t>
            </a:r>
            <a:r>
              <a:rPr sz="1200">
                <a:solidFill>
                  <a:srgbClr val="000000"/>
                </a:solidFill>
                <a:latin typeface="맑은 고딕"/>
              </a:rPr>
              <a:t> 당시 공연 관계자와 사전 협의를 통해 극의 내용을 장애 학생들의 수준에 맞게 수정하고, 극에 직접 참여할 수 있는 기회를 제공하는 등 아이들이 적극적으로 몰입할 수 있도록 계획했습니다. 이는 장애 아동들에게 단순한 관람을 넘어 주체적인 경험을 선사했으며, 교사와 학부모에게도 특별한 기억으로 남았습니다. 이 경험을 통해 저는 사회 공헌 활동이 단순한 지원이 아니라, 수혜자에게 실질적인 경험과 가치를 제공할 수 있다는 점을 깨달았으며, 이후 저의 가치관과 직업관에 많은 영향을 미쳤습니다. 이러한 경험을 바탕으로 저는 사회적 약자를 대상으로 한 경마 체험 프로그램을 기획하고자 합니다. 예를 들어, 장애인 및 저소득층 아동을 대상으로 한 맞춤형 경마 체험 프로그램을 운영하여 경마장 방문이 단순한 레저 활동이 아니라 새로운 문화 경험의 장이 될 수 있도록 만들고 싶습니다. </a:t>
            </a:r>
            <a:r>
              <a:rPr u="sng" b="1" sz="1200">
                <a:solidFill>
                  <a:srgbClr val="000000"/>
                </a:solidFill>
                <a:latin typeface="맑은 고딕"/>
              </a:rPr>
              <a:t>(2)이를 위해 장애인과 취약 계층의 이동 편의를 고려한 접근성 개선, 맞춤형 체험 프로그램 구성, 현장 참여 기회 확대 등의 요소를 반영한 사업을 기획할 것입니다.</a:t>
            </a:r>
            <a:r>
              <a:rPr sz="1200">
                <a:solidFill>
                  <a:srgbClr val="000000"/>
                </a:solidFill>
                <a:latin typeface="맑은 고딕"/>
              </a:rPr>
              <a:t> 이 목표를 달성하기 위해 저는 사회 공헌 활동을 기획하고 실행하는 역량을 더욱 강화하겠습니다. </a:t>
            </a:r>
            <a:r>
              <a:rPr u="sng" b="1" sz="1200">
                <a:solidFill>
                  <a:srgbClr val="000000"/>
                </a:solidFill>
                <a:latin typeface="맑은 고딕"/>
              </a:rPr>
              <a:t>(3)단순한 체험형 프로그램을 넘어 장기적인 브랜드 이미지 개선과 고객 확대에 기여할 수 있는 방향으로 사업을 발전시키겠습니다.</a:t>
            </a:r>
            <a:r>
              <a:rPr sz="1200">
                <a:solidFill>
                  <a:srgbClr val="000000"/>
                </a:solidFill>
                <a:latin typeface="맑은 고딕"/>
              </a:rPr>
              <a:t> 이를 통해 단순히 특정 계층을 위한 프로그램에 그치는 것이 아니라, 대중들에게도 말 산업의 건전한 문화적 가치를 알리는 기회가 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사회 공헌 활동을 기획하고 실행했던 경험에서 가장 크게 도전이 되었던 부분은 무엇이며, 그 상황에서 어떻게 문제를 해결했나요?</a:t>
            </a:r>
            <a:br/>
            <a:r>
              <a:t>(2) 경마 체험 프로그램을 기획할 때, 기존의 일반 프로그램과 차별화하기 위해 고려해야 할 요소는 무엇이라고 생각하십니까?</a:t>
            </a:r>
            <a:br/>
            <a:r>
              <a:t>(3) 사회적 약자들을 위한 프로그램이 장기적인 브랜드 이미지 개선에 어떻게 기여할 수 있을까요?</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1AC-05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로컬관제원은 선로 신호를 조정해 열차의 안전한 운행을 관리하며, 선로 장애 발생 시 기관사와 작업자 간 원활한 소통을 통해 대응을 조율하는 역할을 합니다. </a:t>
            </a:r>
            <a:r>
              <a:rPr u="sng" b="1" sz="1200">
                <a:solidFill>
                  <a:srgbClr val="000000"/>
                </a:solidFill>
                <a:latin typeface="맑은 고딕"/>
              </a:rPr>
              <a:t>(1)근무 중 주요 노선에서 선로 장애가 발생해 긴급 복구가 필요했습니다. 그러나 기관사는 일정 지연을 우려하며 강하게 항의했고, 작업자들은 즉시 선로에 투입되지 않으면 복구 시간이 더 길어질 것이라며 반발했습니다.</a:t>
            </a:r>
            <a:r>
              <a:rPr sz="1200">
                <a:solidFill>
                  <a:srgbClr val="000000"/>
                </a:solidFill>
                <a:latin typeface="맑은 고딕"/>
              </a:rPr>
              <a:t> 따라서 안전을 확보하면서도 신속한 작업이 이루어질 수 있도록 조율해야 했습니다. 저는 신속하게 현장 상황과 열차 운행 정보를 수집한 후, 기관사에게 장애 발생 위치와 복구 예상 시간을 설명하며 지연 가능성을 안내했고, 작업자들에게는 열차 운행 스케줄을 공유하며 작업 가능 시간을 조정했습니다. 무전으로만 소통하다 보니 즉각적인 피드백이 어렵고, 상대방의 의도를 정확히 파악하는 데 한계가 있어 오해가 발생하기 쉬웠습니다. </a:t>
            </a:r>
            <a:r>
              <a:rPr u="sng" b="1" sz="1200">
                <a:solidFill>
                  <a:srgbClr val="000000"/>
                </a:solidFill>
                <a:latin typeface="맑은 고딕"/>
              </a:rPr>
              <a:t>(2)이를 극복하기 위해 기관사와 작업자 모두가 쉽게 이해할 수 있도록 표현 방식을 간결하게 조정하고, 반복 확인을 통해 전달의 명확성을 높였습니다.</a:t>
            </a:r>
            <a:r>
              <a:rPr sz="1200">
                <a:solidFill>
                  <a:srgbClr val="000000"/>
                </a:solidFill>
                <a:latin typeface="맑은 고딕"/>
              </a:rPr>
              <a:t> 이 과정에서 업무의 중요도와 안전을 고려하여 우선순위를 신속히 결정하고 명확히 전달하는 것이 가장 중요했습니다. 이 경험을 바탕으로, 이후 유사한 상황에서 조율이 원활하도록 ‘사고 상황 무전 매뉴얼’을 작성했습니다. </a:t>
            </a:r>
            <a:r>
              <a:rPr u="sng" b="1" sz="1200">
                <a:solidFill>
                  <a:srgbClr val="000000"/>
                </a:solidFill>
                <a:latin typeface="맑은 고딕"/>
              </a:rPr>
              <a:t>(3)각 역의 상황을 고려하여 기관사와 작업자의 역할을 명확히 구분하고, 사전 협의를 통해 대응 절차를 정립했습니다.</a:t>
            </a:r>
            <a:r>
              <a:rPr sz="1200">
                <a:solidFill>
                  <a:srgbClr val="000000"/>
                </a:solidFill>
                <a:latin typeface="맑은 고딕"/>
              </a:rPr>
              <a:t> 그 결과 업무 진행 속도가 향상되고, 기관사와 작업자 간 협업이 원활해졌으며, 열차 지연이 최소화되어 승객 불편이 줄어들었습니다. 또한, 작업자들의 안전 확보가 더욱 철저해졌습니다. 다양한 이해관계자들과 협력하여 원활한 운영을 지원하는 경영지원 직무는 신속한 상황 판단과 명확한 의사소통이 필수적입니다. 저는 이러한 조율 경험을 바탕으로 부서 간 소통을 원활히 하고, 이해관계자 간 의견 조율을 통해 실질적인 문제 해결 방안을 마련하겠습니다.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로컬관제원으로서 장애 상황에서 어려운 이해관계 조율 경험을 통해 어떤 구체적인 교훈을 얻었으며, 이를 어떻게 업무에 활용하시겠습니까?</a:t>
            </a:r>
            <a:br/>
            <a:r>
              <a:t>(2) 기관사와 작업자 간 소통에서 발생한 오해를 줄이기 위해 구체적으로 어떤 접근 방식을 취했습니까?</a:t>
            </a:r>
            <a:br/>
            <a:r>
              <a:t>(3) ‘사고 상황 무전 매뉴얼’을 작성할 때, 각 역의 상황을 반영하여 어떤 점을 가장 중요하게 고려했습니까?</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1AC-06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 분야에서 이루고자 하는 목표는 조직의 경영 지원을 효율적으로 수행하여 내부 고객과 외부 이해관계자에게 원활한 서비스를 제공하는 것입니다. 저는 한국수자원공사에서 근무하며 경영지원과 밀접한 다양한 업무를 경험하였습니다. 용역, 물품구매 등 계약 업무를 수행하며 합리적인 계약 체결을 위해 노력하였습니다. 또한, 지사 내 자산 관리 업무를 담당하며 불용처리, 분기별 결산 등을 수행하였고, 이를 통해 효율적인 자산 활용 방안을 모색하는 역량을 키웠습니다. </a:t>
            </a:r>
            <a:r>
              <a:rPr u="sng" b="1" sz="1200">
                <a:solidFill>
                  <a:srgbClr val="000000"/>
                </a:solidFill>
                <a:latin typeface="맑은 고딕"/>
              </a:rPr>
              <a:t>(1)더불어, 복리후생과 관련된 사택 업무를 담당하며 직원들의 근무 만족도를 높이기 위한 비품 지원, 거주직원들의 애로사항 청취, 부동산 계약 등의 업무를 수행하였습니다.</a:t>
            </a:r>
            <a:r>
              <a:rPr sz="1200">
                <a:solidFill>
                  <a:srgbClr val="000000"/>
                </a:solidFill>
                <a:latin typeface="맑은 고딕"/>
              </a:rPr>
              <a:t> 이러한 경험은 경영지원 업무의 핵심인 조직 내 구성원의 편의를 고려하고, 실질적인 지원책을 마련하는 역량을 갖추게 해주었습니다. 또한, </a:t>
            </a:r>
            <a:r>
              <a:rPr u="sng" b="1" sz="1200">
                <a:solidFill>
                  <a:srgbClr val="000000"/>
                </a:solidFill>
                <a:latin typeface="맑은 고딕"/>
              </a:rPr>
              <a:t>(2)공사의 공식 유튜브 채널에서 부서를 홍보하고 신입사원 업무를 소개하는 콘텐츠를 기획, 촬영한 경험이 있습니다.</a:t>
            </a:r>
            <a:r>
              <a:rPr sz="1200">
                <a:solidFill>
                  <a:srgbClr val="000000"/>
                </a:solidFill>
                <a:latin typeface="맑은 고딕"/>
              </a:rPr>
              <a:t> 이를 통해 조직의 주요 활동을 효과적으로 전달하는 능력을 키울 수 있었고, 이러한 경험은 향후 한국마사회에서 홍보 및 대외협력 업무를 수행하는 데에도 도움이 될 것입니다. 마지막으로, 사회공헌 활동과 노사관계 업무를 수행하며 조직의 대외적 이미지 관리와 내부 구성원의 의견 조율에 기여하였습니다. </a:t>
            </a:r>
            <a:r>
              <a:rPr u="sng" b="1" sz="1200">
                <a:solidFill>
                  <a:srgbClr val="000000"/>
                </a:solidFill>
                <a:latin typeface="맑은 고딕"/>
              </a:rPr>
              <a:t>(3)분기별로 노사공동으로 사회복지관 및 군부대 등 지원대상을 발굴하여 사회공헌 활동을 기획하고 진행하였으며</a:t>
            </a:r>
            <a:r>
              <a:rPr sz="1200">
                <a:solidFill>
                  <a:srgbClr val="000000"/>
                </a:solidFill>
                <a:latin typeface="맑은 고딕"/>
              </a:rPr>
              <a:t>, 부서 노사간담회를 통해 직원들의 의견을 수렴하고 본사 노동조합에 전달하는 역할을 수행하였습니다. 이러한 경험을 한국마사회에 입사 후 조직의 원활한 운영을 위해 적극적으로 활용하고자 합니다. 또한 한국마사회의 경영지원 업무를 수행하며 계약 및 자산 관리의 효율성을 증대시키고, 복리후생 지원 및 대외 협력 강화를 통해 지속 가능한 성장에 기여하고 싶습니다. 이를 위해 기존 경험을 바탕으로 업무 프로세스를 개선하고, 구성원의 만족도를 높이는 방향으로 실질적인 변화를 만들어 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한국수자원공사에서 진행했던 복리후생 업무 중 가장 도전적이었던 일을 떠올리신다면, 이를 해결했던 전략과 당시의 과정에서 배운 점은 무엇입니까?</a:t>
            </a:r>
            <a:br/>
            <a:r>
              <a:t>(2) 공식 유튜브 채널에서 기획했던 콘텐츠가 기대한 반응을 얻지 못했을 경우, 이를 개선하기 위한 대안적인 접근 방식은 무엇이 있을까요?</a:t>
            </a:r>
            <a:br/>
            <a:r>
              <a:t>(3) 사회공헌 활동을 기획하며 지원 대상을 발굴할 때 어려움이 있었다면, 어떻게 극복하시고자 했습니까?</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1AC-06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계약업무 수행 중 타 부서와의 소통 문제를 겪었던 경험이 있습니다. 기술 부서와의 소통이 원활하지 않아 계약 진행이 지연되는 문제가 자주 발생하였고 상호간의 요구사항이 충족되지 않아 불만이 생겼습니다. 서로의 업무 방식과 우선순위를 충분히 이해하지 못한 것이 원인이었습니다. 이 문제를 해결하기 위해 먼저 기술 부서 담당자들과 직접 소통하며 그들의 요구 사항과 우려를 파악했습니다. </a:t>
            </a:r>
            <a:r>
              <a:rPr u="sng" b="1" sz="1200">
                <a:solidFill>
                  <a:srgbClr val="000000"/>
                </a:solidFill>
                <a:latin typeface="맑은 고딕"/>
              </a:rPr>
              <a:t>(1)이후, 정기적인 협업 회의를 제안하여 계약 진행 상황을 공유하고, 문제 발생 시 즉각적인 피드백을 주고받을 수 있도록 하였습니다.</a:t>
            </a:r>
            <a:r>
              <a:rPr sz="1200">
                <a:solidFill>
                  <a:srgbClr val="000000"/>
                </a:solidFill>
                <a:latin typeface="맑은 고딕"/>
              </a:rPr>
              <a:t> 또한, 계약 관련 주요 절차를 시각적으로 정리한 가이드라인을 제작하여 기술 부서와 공유함으로써 업무 이해도를 높였습니다. 그 결과, 기술 부서와의 협업이 원활해졌으며, 계약 업무의 진행 속도가 이전보다 평균 5일 이상 단축되었습니다. 또한, 업무의 명확성이 증가하면서 불필요한 수정 요청이 감소하였고, 이를 통해 전체적인 업무 효율성이 개선되었습니다. 이 경험을 통해 저는 부서 간 원활한 협업을 위해서는 적극적인 소통과 체계적인 정보 공유가 필수적임을 깨달았습니다. 이후에는 이러한 경험을 살려 소통 방식을 더욱 개선하고자 노력하였습니다. </a:t>
            </a:r>
            <a:r>
              <a:rPr u="sng" b="1" sz="1200">
                <a:solidFill>
                  <a:srgbClr val="000000"/>
                </a:solidFill>
                <a:latin typeface="맑은 고딕"/>
              </a:rPr>
              <a:t>(2)예를 들어, 자산의 재물조사 등 각 부서 간 협업이 필요한 업무에서는 초기 단계부터 명확한 역할을 설정하고</a:t>
            </a:r>
            <a:r>
              <a:rPr sz="1200">
                <a:solidFill>
                  <a:srgbClr val="000000"/>
                </a:solidFill>
                <a:latin typeface="맑은 고딕"/>
              </a:rPr>
              <a:t>, 사전에 주요 업무 일정을 공유하는 프로세스를 도입하였습니다. 이를 통해 업무 진행이 더욱 매끄러워졌으며, 조직 내부의 신뢰도 또한 상승하였습니다.</a:t>
            </a:r>
            <a:r>
              <a:rPr u="sng" b="1" sz="1200">
                <a:solidFill>
                  <a:srgbClr val="000000"/>
                </a:solidFill>
                <a:latin typeface="맑은 고딕"/>
              </a:rPr>
              <a:t>(3)한국마사회에서도 다양한 부서 및 외부기관과 협업할 기회가 많을 것이라 생각합니다. 저는 이러한 경험을 바탕으로 원활한 협업 환경을 조성하고, 부서 간 조율을 통해 조직의 운영 효율성을 높이는 데 기여하고자 합니다.</a:t>
            </a:r>
            <a:r>
              <a:rPr sz="1200">
                <a:solidFill>
                  <a:srgbClr val="000000"/>
                </a:solidFill>
                <a:latin typeface="맑은 고딕"/>
              </a:rPr>
              <a:t> 특히, 경영지원 직무에서 요구되는 중심잡기와 조정 역할을 수행하며 조직 구성원 간의 원활한 소통을 촉진하고, 보다 체계적인 협업 문화를 만들어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기술 부서와의 소통 문제를 해결하기 위해 활용한 정기적인 협업 회의가 예상대로 진행되지 않았을 때, 어떻게 대처하셨을 것 같습니까?</a:t>
            </a:r>
            <a:br/>
            <a:r>
              <a:t>(2) 자산의 재물조사를 포함한 부서 간 협업에서는 초기 단계 명확한 역할 설정이 중요하다고 하셨습니다. 이런 상황에서 초기 단계에 특정 부서의 참여가 제한되었다면 어떻게 대응했을 수 있을까요?</a:t>
            </a:r>
            <a:br/>
            <a:r>
              <a:t>(3) 업무 프로세스를 개선하는 과정에서 가장 큰 저항이나 반발에 직면한 적이 있습니까? 있었다면 이를 어떻게 해결하고자 하셨습니까?</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1AC-07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‘전세사기피해지원 간담회’ 개최]</a:t>
            </a:r>
            <a:r>
              <a:rPr u="sng" b="1" sz="1200">
                <a:solidFill>
                  <a:srgbClr val="000000"/>
                </a:solidFill>
                <a:latin typeface="맑은 고딕"/>
              </a:rPr>
              <a:t>(1)저는 한국마사회에 입사한 후, 고객 맞춤형 서비스를 제공함으로써 말 산업의 대중화에 기여하고 싶습니다.</a:t>
            </a:r>
            <a:r>
              <a:rPr sz="1200">
                <a:solidFill>
                  <a:srgbClr val="000000"/>
                </a:solidFill>
                <a:latin typeface="맑은 고딕"/>
              </a:rPr>
              <a:t> 최근 레저 산업에 대한 관심이 높아지는 가운데, 대중과의 접점을 확대하는 것이 핵심이라고 생각합니다. 저는 맞춤형 프로그램 개발과 효과적인 홍보를 통해 고객 만족도를 높이고, 말 산업에 대한 친숙도를 증대시키는 데 이바지할 수 있습니다. 저는 고객 맞춤형 프로그램을 기획하여, 국민 복지 증진과 조직 발전에 이바지한 경험이 있습니다. 현재, SOC 공기업에서 기금 및 채권 관리 업무를 총괄하고 있습니다. 최근 관할지역의 전세가 급락으로 기금 회수에 큰 어려움을 겪은 경험이 있습니다. 기금을 활용한 임차복지사업을 운영하고 있었기에, 관할 지역의 장기 미수 채권 건수가 급증하는 문제가 발생했습니다. 공사와 고객의 채권확보와 기금 안정성을 위해서는 </a:t>
            </a:r>
            <a:r>
              <a:rPr u="sng" b="1" sz="1200">
                <a:solidFill>
                  <a:srgbClr val="000000"/>
                </a:solidFill>
                <a:latin typeface="맑은 고딕"/>
              </a:rPr>
              <a:t>(2)고객 맞춤형 소통이 우선 되어야한다 생각하여, ‘전세사기피해지원 간담회’를 기획하였습니다.</a:t>
            </a:r>
            <a:r>
              <a:rPr sz="1200">
                <a:solidFill>
                  <a:srgbClr val="000000"/>
                </a:solidFill>
                <a:latin typeface="맑은 고딕"/>
              </a:rPr>
              <a:t> 채권 보전을 위한 핵심 내용을 정리한 팸플릿을 제작하였으며, 관할 지방자치단체와 협업하여 지원 제도를 소개하는 등의 다양한 맞춤형 프로그램을 구성하였습니다. 간담회는 성공적으로 개최되었으며, 실질적인 피해 지원 방안을 마련하는 데 기여할 수 있었습니다. 또한, 신속한 채권 회수를 위해 고객 및 신용보증보험사의 의견을 적극적으로 수렴하고, 이를 반영하여 업무 프로세스를 개선하였습니다. 그 결과, </a:t>
            </a:r>
            <a:r>
              <a:rPr u="sng" b="1" sz="1200">
                <a:solidFill>
                  <a:srgbClr val="000000"/>
                </a:solidFill>
                <a:latin typeface="맑은 고딕"/>
              </a:rPr>
              <a:t>(3)약 14개월 만에 장기 미수 채권 비율을 21%p 감소시키는 성과를 거둘 수 있었습니다.</a:t>
            </a:r>
            <a:r>
              <a:rPr sz="1200">
                <a:solidFill>
                  <a:srgbClr val="000000"/>
                </a:solidFill>
                <a:latin typeface="맑은 고딕"/>
              </a:rPr>
              <a:t>이러한 경험을 통해 고객의 요구를 정확히 파악하고, 효과적인 솔루션을 제공하는 능력을 키울 수 있었습니다. 특히 고객의 입장에서 먼저 고민하고 접근하는 것이 중요하다는 점을 깨달은 값진 경험을 할 수 있었습니다. 입사 후에도, 저의 경험을 바탕으로 고객과 적극적으로 소통하며 고객 맞춤형 서비스를 제공함으로써, 한국마사회의 고객 만족도를 높이고 말 산업의 대중화에 이바지하는 직원이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한국마사회에 입사 후 대중과의 접점을 확대하기 위해, 예상치 못한 도전 과제나 장애물이 발생할 경우, 이를 해결하기 위해 어떤 전략을 사용할 것인지 설명해 주세요.</a:t>
            </a:r>
            <a:br/>
            <a:r>
              <a:t>(2) 과거 '전세사기피해지원 간담회'를 통해 고객과의 소통을 강화하셨다고 언급하셨는데, 다른 부문에서는 어떻게 이러한 고객 맞춤형 소통 방식을 적용할 수 있을지 말씀해 주세요.</a:t>
            </a:r>
            <a:br/>
            <a:r>
              <a:t>(3) 장기 미수 채권의 비율을 감소시키는 데 성공했다고 하셨는데, 이 과정에서 얻은 가장 큰 교훈이나 인사이트는 무엇이었으며, 이후 비슷한 상황에 어떻게 적용할 수 있을지 이야기해 주세요.</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1AA-03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 운영사업과 경영지원 업무를 하며 본인이 갖춘 능력을 발휘하고 한국마사회의 미션 수행에 기여하고 싶습니다. 그리고 말 산업 육성사업과 경마 수익금을 통한 사회 공익 실현이라는 목표를 행정인으로서 지원하고 싶습니다. 기관의 지속 가능한 성장을 위해 경마 고객의 성공적인 세대교체를 이루고, </a:t>
            </a:r>
            <a:r>
              <a:rPr u="sng" b="1" sz="1200">
                <a:solidFill>
                  <a:srgbClr val="000000"/>
                </a:solidFill>
                <a:latin typeface="맑은 고딕"/>
              </a:rPr>
              <a:t>(1)디지털에 익숙한 젊은 고객 유입을 늘리기 위해 4차 산업시대에 맞는 기술을 도입한 신선한 경마 콘텐츠 제공이 필요합니다.</a:t>
            </a:r>
            <a:r>
              <a:rPr sz="1200">
                <a:solidFill>
                  <a:srgbClr val="000000"/>
                </a:solidFill>
                <a:latin typeface="맑은 고딕"/>
              </a:rPr>
              <a:t> 또한 이미 정식 운영을 시작한 온라인 마권 구매의 성공적인 정착을 위해서 건전한 경마문화 확산을 위한 지속적인 노력이 동반되어야 합니다. 저는 레저스포츠사업을 시행하는 공공기관에서 경주 현장을 가까이서 경험했습니다. 이때 파악한 </a:t>
            </a:r>
            <a:r>
              <a:rPr u="sng" b="1" sz="1200">
                <a:solidFill>
                  <a:srgbClr val="000000"/>
                </a:solidFill>
                <a:latin typeface="맑은 고딕"/>
              </a:rPr>
              <a:t>(2)경주사업의 현황과 현장 근무 경험을 활용해 신규고객을 효과적으로 유입할 수 있는 실질적인 아이디어를 끌어내겠습니다.</a:t>
            </a:r>
            <a:r>
              <a:rPr sz="1200">
                <a:solidFill>
                  <a:srgbClr val="000000"/>
                </a:solidFill>
                <a:latin typeface="맑은 고딕"/>
              </a:rPr>
              <a:t> 경마사업의 일선 현장을 직접 보려고 과천 경마장을 방문해 주 고객의 연령층이 60대 이상인 것을 목도했고, 놀라운지에서 초보 교육을 받으면서 가족 단위 방문객이 경마장에서 즐거운 경험을 하고 젊은 층이 관심을 갖고 배팅 요령을 습득하는 과정을 지켜봤습니다. 그리고 현장 직원에게 직접 질문하며 한국마사회의 사업 방향과 매출증대 방안의 중요함을 인지했습니다. 과거 직장생활을 하며 업무수행과 고객응대를 할 때 관련 현장 정보를 체계적으로 수집, 관리하며 이를 학습하고 활용했습니다. 이런 노하우로 데이터를 분석해, 젊은 고객이 보다 쉽고 재미있게 경마정보를 제공받는 방법을 고민해 신규 고객의 진입 장벽을 허물겠습니다. 또한 경마장을 이용하는 고객이 원하는 편익시설 수요 트렌드를 조사해 입점에 반영하고, </a:t>
            </a:r>
            <a:r>
              <a:rPr u="sng" b="1" sz="1200">
                <a:solidFill>
                  <a:srgbClr val="000000"/>
                </a:solidFill>
                <a:latin typeface="맑은 고딕"/>
              </a:rPr>
              <a:t>(3)불편접수 현황을 빠르게 파악해 고객의 만족도를 높이는 등 신선한 아이디어를 활용해 고객 만족과 매출증대에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젊은 고객 유입을 위한 디지털 방안을 고민하면서, 만약 기존 고객층의 반발이 있다면 이에 어떻게 대응하시겠습니까?</a:t>
            </a:r>
            <a:br/>
            <a:r>
              <a:t>(2) 경마 운영사업의 현장 경험을 통해 얻은 통찰력을 미래의 산업 변화에 어떻게 적용할 계획인가요?</a:t>
            </a:r>
            <a:br/>
            <a:r>
              <a:t>(3) 고객 만족도를 높이기 위해 고려했던 가장 창의적인 아이디어는 무엇이며, 이를 실현하는 데 어떤 어려움이 예상되나요?</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1AC-07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협력을 통해, 복지와 효율성 두 마리 토끼를 잡다.]</a:t>
            </a:r>
            <a:r>
              <a:rPr u="sng" b="1" sz="1200">
                <a:solidFill>
                  <a:srgbClr val="000000"/>
                </a:solidFill>
                <a:latin typeface="맑은 고딕"/>
              </a:rPr>
              <a:t>(1)학생회 복지팀장을 맡으며, 새로운 복지사업을 추진하였지만, 증가하는 운영비로 구성원과 갈등을 겪었던 경험이 있습니다.</a:t>
            </a:r>
            <a:r>
              <a:rPr sz="1200">
                <a:solidFill>
                  <a:srgbClr val="000000"/>
                </a:solidFill>
                <a:latin typeface="맑은 고딕"/>
              </a:rPr>
              <a:t> 저는 고객과의 효과적인 소통을 통해 근거를 찾고, 이를 활용하여 구성원을 설득하였으며 협력을 성공적으로 이끌어 냈습니다.복지팀장 취임 초, 기존 복지 사업의 실효성에 대한 문제의식을 느끼고 새로운 복지사업인 ‘생활물품임대사업’을 기획, 운영하였습니다. 사업 초기, 낮은 물품 회수율 탓에 운영비는 지속해서 증가하였습니다. 결국, 학생회 총무팀은 사업 폐지를 제안하며, 저희 팀과 갈등을 겪었습니다. 저는 학우들의 복지증진을 위해 꼭 필요한 사업이라 생각했기에, 낮은 회수율의 원인을 찾기 위하여 노력하였습니다. 원인을 찾기 위해서는 고객과의 소통이 우선 되어야한다고 생각했으며, 여러 학우와 효과적인 소통을 위하여, 설문조사를 시행하였습니다. 설문조사 결과, 높은 사업 만족도를 확인하였지만, 학우들이 가장 불편하게 느끼는 부분은 반납 시간이 제한적이라는 점이었습니다. 저는 낮은 회수율의 원인이 반납시간의 제한에 기인한다고 판단하였으며, 이를 해결하기 위해 </a:t>
            </a:r>
            <a:r>
              <a:rPr u="sng" b="1" sz="1200">
                <a:solidFill>
                  <a:srgbClr val="000000"/>
                </a:solidFill>
                <a:latin typeface="맑은 고딕"/>
              </a:rPr>
              <a:t>(2)‘URL 신청서’와 ‘무인반납제도’를 신설하여 회수율을 재차 높일 수 있었습니다.</a:t>
            </a:r>
            <a:r>
              <a:rPr sz="1200">
                <a:solidFill>
                  <a:srgbClr val="000000"/>
                </a:solidFill>
                <a:latin typeface="맑은 고딕"/>
              </a:rPr>
              <a:t> 저는 학우들의 만족도 지수와 사업 개선 방안을 제시함으로써 학생회 총무팀의 협력을 성공적으로 이끌어 냈습니다. 결과적으로 학우들이 선정한 가장 만족도 높은 학생회 사업이었다는 평가를 받았으며, </a:t>
            </a:r>
            <a:r>
              <a:rPr u="sng" b="1" sz="1200">
                <a:solidFill>
                  <a:srgbClr val="000000"/>
                </a:solidFill>
                <a:latin typeface="맑은 고딕"/>
              </a:rPr>
              <a:t>(3)우수한 평가를 바탕으로 타 학과에도 관련 사업을 공유하는 성과를 이루어냈습니다.</a:t>
            </a:r>
            <a:r>
              <a:rPr sz="1200">
                <a:solidFill>
                  <a:srgbClr val="000000"/>
                </a:solidFill>
                <a:latin typeface="맑은 고딕"/>
              </a:rPr>
              <a:t> 이러한 경험은 사업 운영 시, 고객과의 지속적인 소통의 중요성을 깨닫는 계기가 되었습니다. 또한, 구성원을 설득하기 위해서는, 구체적인 근거를 활용하여 성공적인 협력을 이끌어내야 함의 중요성을 깨달았습니다. 한국마사회에 입사한 뒤에도 이러한 경험을 바탕으로 고객, 동료와의 적극적인 소통을 통해 현재에 안주하지 않고 끊임없이 발전하는 사원이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학생회 복지팀장이었을 때 겪었던 구성원과의 갈등 상황에서 배운 점을 실무에서 팀과의 협업 상황에 어떻게 적용할 수 있을지 예를 들어 설명해 주세요.</a:t>
            </a:r>
            <a:br/>
            <a:r>
              <a:t>(2) 신설한 'URL 신청서'와 '무인반납제도'가 다른 조직에서도 필요한 경우, 이를 어떻게 개선하거나 상황에 맞게 변형할 수 있을지 여러분의 견해를 들려주세요.</a:t>
            </a:r>
            <a:br/>
            <a:r>
              <a:t>(3) 복지사업의 성공을 타 학과에 공유하는 과정에서 직면할 수 있는 도전 과제는 무엇이며, 이러한 과제를 해결하기 위한 지원자의 접근 방식을 설명해 주세요.</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1AC-08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지속 가능한 고객 맞춤형 사회공헌 프로그램을 기획하여 공정한 여가생활의 기회를 제공하고 승마를 온 국민이 함께 즐기는 레저 스포츠로 자리매김할 수 있도록 도모하는 것이 입사 후 저의 목표입니다. 최근 한국마사회는 재활 승마와 힐링승마 사업 확대를 통해 공익 실현과 승마의 대중화를 강구하고 있습니다. 이에 입사 후 내부 봉사 프로그램 개발 업무를 담당하여 사회 기여 프로그램에 대해 경험한 후, 현재의 사회 공익 승마사업을 세분화하여 개개인의 선호와 상황에 따라 프로그램을 선택할 수 있도록 맞춤형 사회공헌 프로그램을 기획하고자 합니다. 이를 통해 문화 소외계층의 여가생활을 지원하고 단순한 승마체험이 아닌 일상에서 쉽게 즐길 수 있는 스포츠로 자리매김하는 데 기여하고 싶습니다. 나아가, 이러한 프로그램의 기획은 </a:t>
            </a:r>
            <a:r>
              <a:rPr u="sng" b="1" sz="1200">
                <a:solidFill>
                  <a:srgbClr val="000000"/>
                </a:solidFill>
                <a:latin typeface="맑은 고딕"/>
              </a:rPr>
              <a:t>(1)승마는 부유층의 전유물이라는 고정관념을 깰 뿐 아니라 말 산업의 지속적인 성장과 지역 경제 발전으로 이어질 것이라고 확신합니다.</a:t>
            </a:r>
            <a:r>
              <a:rPr sz="1200">
                <a:solidFill>
                  <a:srgbClr val="000000"/>
                </a:solidFill>
                <a:latin typeface="맑은 고딕"/>
              </a:rPr>
              <a:t> </a:t>
            </a:r>
            <a:r>
              <a:rPr u="sng" b="1" sz="1200">
                <a:solidFill>
                  <a:srgbClr val="000000"/>
                </a:solidFill>
                <a:latin typeface="맑은 고딕"/>
              </a:rPr>
              <a:t>(2)효과적인 사회공헌 프로그램은 제도 기획 단계에서 고객의 니즈를 충분히 반영할 뿐 아니라</a:t>
            </a:r>
            <a:r>
              <a:rPr sz="1200">
                <a:solidFill>
                  <a:srgbClr val="000000"/>
                </a:solidFill>
                <a:latin typeface="맑은 고딕"/>
              </a:rPr>
              <a:t>, 프로그램이 지속될 수 있도록 관련 법과 규제를 세밀하게 고려하여야 합니다. 저는 법과 규정을 기반으로 민원을 응대하며 프로그램의 기획에 필요한 의사소통역량을 쌓고 법률과 규정에 대해 학습해왔습니다. 먼저, 유선 고객 상담 시 고객의 의도를 왜곡 없이 객관적으로 듣고, 고객이 제시한 정보 중 핵심 부분을 다시 확인하여 고객이 원하는 바를 명확하게 이해하기 위해 노력해왔습니다. 나아가, </a:t>
            </a:r>
            <a:r>
              <a:rPr u="sng" b="1" sz="1200">
                <a:solidFill>
                  <a:srgbClr val="000000"/>
                </a:solidFill>
                <a:latin typeface="맑은 고딕"/>
              </a:rPr>
              <a:t>(3)고객으로부터 입수한 자료와 실태를 바탕으로 관련 법과 규정의 특례 적용 여부를 판단하는 업무를 수행하였습니다.</a:t>
            </a:r>
            <a:r>
              <a:rPr sz="1200">
                <a:solidFill>
                  <a:srgbClr val="000000"/>
                </a:solidFill>
                <a:latin typeface="맑은 고딕"/>
              </a:rPr>
              <a:t> 이러한 경험을 바탕으로 정부 정책과 산업의 동향을 적시에 반영하고 고객의 니즈를 충족하여 오랫동안 지속 가능한 사회공헌 프로그램을 기획하겠습니다.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승마가 부유층의 전유물이라는 고정관념을 어떻게 변화시킬 수 있다고 생각합니까?</a:t>
            </a:r>
            <a:br/>
            <a:r>
              <a:t>(2) 고객의 니즈를 반영한 프로그램이 중요하다고 하셨는데, 그 과정에서 예산 제한이나 다른 제약 조건이 있다면 어떻게 우선순위를 정하실 것인가요?</a:t>
            </a:r>
            <a:br/>
            <a:r>
              <a:t>(3) 지원자는 법과 규정의 학습을 통해 얻은 가장 큰 교훈은 무엇이며, 이것이 프로그램 기획에 어떤 영향을 미쳤나요?</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1AC-08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제도 변경에 비협조적인 고객사를 설득하여 20여 개의 관리번호를 하나로 통합하여 보험료 적시부과에 기여했던 경험이 있습니다. 당시 고객사는 전국에 있는 사업소별로 관리번호를 발번하여 보험료를 관리하고 있었고, 새로운 업무 지침에 따라 이를 하나로 통합하여야 했습니다. 이에 고객사에서는 내부적으로 각 관리번호 담당자가 나누어져 있으므로 통합 관리가 불가능하다는 이유로 제도 변경을 반대하였습니다. 그러나, 추후의 제도 개선을 위해서는 관리번호 통합이 반드시 수반되어야 했고, 관련 법과 규정의 부재로 직권 처리가 불가하여 고객사의 자진 신고를 유도하여야 하는 상황이었습니다. 고객사의 협력을 이끌어 내기 위해 고객사의 입장에서 제도 변경 시 불편한 사항이 무엇인지 생각해보았고, 그 원인이 </a:t>
            </a:r>
            <a:r>
              <a:rPr u="sng" b="1" sz="1200">
                <a:solidFill>
                  <a:srgbClr val="000000"/>
                </a:solidFill>
                <a:latin typeface="맑은 고딕"/>
              </a:rPr>
              <a:t>(1)고객사 내 본부-사업소 간 소통의 단절에 있음을 인지하였습니다. 이를 해결하기 위해 제도 변경 방법과 향후 업무처리에 대한 (2)매뉴얼을 작성하여 각 사업소로 발송하였고, 클릭 한 번으로 서류접수가 가능하도록 엑셀 파일을 함께 전송하여</a:t>
            </a:r>
            <a:r>
              <a:rPr sz="1200">
                <a:solidFill>
                  <a:srgbClr val="000000"/>
                </a:solidFill>
                <a:latin typeface="맑은 고딕"/>
              </a:rPr>
              <a:t> 고객사 본부의 업무를 덜어내고자 하였습니다. 소통의 부재에 대한 문제가 해결되자 고객사에서 제도 변경에 대해 적극적인 협력을 이끌어 낼 수 있었고, 통합 이후 부가적인 행정 처리에 대해서도 신속히 협조하며 업무를 마무리할 수 있었습니다. 나아가, 이는 원활한 조세 자료 입수와 민원신고 체계 간소화의 밑거름이 되었습니다. 이러한 경험을 통해 적극적으로 고객사를 설득할 수 있었던 사유가 제도 변경의 취지를 분명하게 이해하고 해당 업무처리가 고객사에 도움이 되는 제도 개선의 과정임을 항상 인지하고 있었기 때문임을 깨달았습니다. 또한, 고객의 편의를 고려한 업무처리 방식에 대해서 되돌아보는 계기가 되었으며, </a:t>
            </a:r>
            <a:r>
              <a:rPr u="sng" b="1" sz="1200">
                <a:solidFill>
                  <a:srgbClr val="000000"/>
                </a:solidFill>
                <a:latin typeface="맑은 고딕"/>
              </a:rPr>
              <a:t>(3)주인의식을 가지고 업무에 임하는 자세를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고객사의 협력을 이끌어내기 위해 소통의 문제를 해결했다고 하셨는데, 다른 어떤 방법도 고려해 보셨나요?</a:t>
            </a:r>
            <a:br/>
            <a:r>
              <a:t>(2) 지원자가 고안한 매뉴얼과 엑셀 파일은 장기적으로도 효과적이라고 생각하시나요? 그렇다면, 그 이유는 무엇인가요?</a:t>
            </a:r>
            <a:br/>
            <a:r>
              <a:t>(3) 이번 제도 변경 경험을 통해 배운 '주인의식'이 향후 다른 프로젝트에서는 어떻게 발현될 것 같습니까?</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1AC-09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마사회 사무직 행정 직렬 지원자로서 다음과 같은 목표를 이루고 싶습니다.첫째, </a:t>
            </a:r>
            <a:r>
              <a:rPr u="sng" b="1" sz="1200">
                <a:solidFill>
                  <a:srgbClr val="000000"/>
                </a:solidFill>
                <a:latin typeface="맑은 고딕"/>
              </a:rPr>
              <a:t>(1)한국 경마 업계의 글로벌화를 꿈꾸며 이를 적극적으로 지원할 수 있는 조직의 일원이 되고 싶습니다. 이러한 목표를 이루기 위해 가장 중요하다고 생각하는 것은 저 자신의 사무 능력을 키우는 것과 함께 외국어 능력을 키우는 것이라고 생각합니다.</a:t>
            </a:r>
            <a:r>
              <a:rPr sz="1200">
                <a:solidFill>
                  <a:srgbClr val="000000"/>
                </a:solidFill>
                <a:latin typeface="맑은 고딕"/>
              </a:rPr>
              <a:t> 우선 저는 사무 능력을 키우기 위해 해당 자격증을 취득하였지만, 아직은 부족하다고 느끼기에 조금 더 상급의 자격증을 취득하도록 노력할 계획입니다. 그리고 외국어 능력도 자격증을 취득하기는 하였지만, 이 또한 조금 더 높은 급의 자격증과 함께 영어를 제외한 다른 외국어의 학습도 필요하다고 생각합니다. 선진 경마 업계라 함은 경마 파트 1 국가(프랑스, 일본, 독일 등)들을 말합니다. </a:t>
            </a:r>
            <a:r>
              <a:rPr u="sng" b="1" sz="1200">
                <a:solidFill>
                  <a:srgbClr val="000000"/>
                </a:solidFill>
                <a:latin typeface="맑은 고딕"/>
              </a:rPr>
              <a:t>(2)적어도 일본어, 프랑스어 정도의 간단한 회화나 독해 정도는 업무상 필요하게 될 가능성도 있다고 보기에, 이를 중점적으로 능력 향상을 위해 힘쓸 계획입니다.</a:t>
            </a:r>
            <a:r>
              <a:rPr sz="1200">
                <a:solidFill>
                  <a:srgbClr val="000000"/>
                </a:solidFill>
                <a:latin typeface="맑은 고딕"/>
              </a:rPr>
              <a:t>둘째, 한국마사회의 사무직과 현장직의 징검다리 역할이 되고 싶습니다. 이러한 목표를 이루기 위해 가장 중요하다고 생각하는 것은 커뮤니케이션 능력과 공감 능력이라고 생각합니다. 저는 이전 직장에서 인사 담당으로서 일선 실무자들과 지휘부의 징검다리 역할을 해왔던 적이 있습니다. 당시에도 실무자들과 지휘부 간의 시각과 견해가 상이해서 의도치 않게 서로 트러블이 생기고, 감정의 골이 깊어지는 경우가 있었습니다. 저는 이러한 상황에서 비록 지휘부의 일원이었지만 최대한 실무자들의 시각에서 바라보고 이해하려고 노력하였고, 실제로 실무자들의 공감을 얻어내는데 성공하였습니다. 그 뒤로 원활한 의사소통을 통해 업무를 진행하는데 문제가 없을 수준으로 발전시킬 수 있었습니다. </a:t>
            </a:r>
            <a:r>
              <a:rPr u="sng" b="1" sz="1200">
                <a:solidFill>
                  <a:srgbClr val="000000"/>
                </a:solidFill>
                <a:latin typeface="맑은 고딕"/>
              </a:rPr>
              <a:t>(3)마사회에서도 이와 비슷하게 사무직과 일선에서 근무하는 현장직의 징검다리 역할을 할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사무 능력과 외국어 능력을 향상시키려는 계획 외에, 글로벌화를 위한 팀 간 협업이나 새로운 기술 도입 같은 다른 방법들도 준비하고 있습니까? 준비하고 있다면, 그 방법에 대해 구체적으로 설명해 주세요.</a:t>
            </a:r>
            <a:br/>
            <a:r>
              <a:t>(2) 지원자는 외국어 능력 향상을 통해 경마 산업의 글로벌화에 기여하고자 합니다. 만약 입사 후 일정 기간 동안 외국어 능력이 기대만큼 향상되지 않을 경우, 어떤 대안적 전략을 통해 글로벌화 지원 목표를 달성할 계획입니까?</a:t>
            </a:r>
            <a:br/>
            <a:r>
              <a:t>(3) 지원자는 사무직과 현장직의 징검다리 역할을 하고자 한다고 했습니다. 만약 현장직과 사무직 간의 문제를 중재하던 중, 양측 모두 지원자에게 부정적인 감정을 나타냈다면 어떻게 그 상황을 해결할 것인지 설명해 주세요.</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1AC-09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이전에 근무하던 직장에서 있었던 일입니다. 이미 제가 오기 전부터 일선 실무자들과 지휘부 간의 마찰이 알음알음 있던 상황이었습니다. 어느 한쪽이 잘못을 저지르거나 했던 것은 아니었지만, 서로 간의 의사소통 부족과 견해 차이가 있어 감정의 골이 깊어져 있었던 상황이었습니다. 그러다가 실무진과 지휘부가 협력을 해야 하는 프로젝트가 생겼습니다. 너무나 당연하게도 서로의 앙금이 남아있었기에 협력이 잘 될 리가 만무했고, 프로젝트는 난항을 거듭하였습니다. 이런 시기에 당시 저는 해당 직무에 이제 막 임하게 되었던 신입이었습니다. 따라서 주어진 과업에 대해서도 그다지 잘 알지 못하는 상황이었습니다. </a:t>
            </a:r>
            <a:r>
              <a:rPr u="sng" b="1" sz="1200">
                <a:solidFill>
                  <a:srgbClr val="000000"/>
                </a:solidFill>
                <a:latin typeface="맑은 고딕"/>
              </a:rPr>
              <a:t>(1)비록 당시에 제가 업무 관련하여 그다지 능력적인 부분에서 프로젝트에 도움을 주기는 힘들었지만, 사람 대 사람의 커뮤니케이션에서는 저의 역할이 있다고 생각하였습니다. 우선 신입이었던 저의 위치를 적극적으로 활용하여, 실무자들과 지휘부의 의견을 필터링 없이 들을 수 있었습니다.</a:t>
            </a:r>
            <a:r>
              <a:rPr sz="1200">
                <a:solidFill>
                  <a:srgbClr val="000000"/>
                </a:solidFill>
                <a:latin typeface="맑은 고딕"/>
              </a:rPr>
              <a:t> 물론 처음에는 자신들의 의견을 말하는 데에 있어 약간은 꺼리는 모습이 있었습니다(제가 명목상으로는 지휘부 인물이어서 더 그랬던 것으로 보입니다). 하지만 어떻게든 초심자의 자세로 무엇이든 배우겠다는 의지를 어필하자, 그들도 가감 없이 속마음을 알려주게 되었고 결국에는 어떠한 부분이 서로에게 오해를 불렀는지를 알게 되었습니다. </a:t>
            </a:r>
            <a:r>
              <a:rPr u="sng" b="1" sz="1200">
                <a:solidFill>
                  <a:srgbClr val="000000"/>
                </a:solidFill>
                <a:latin typeface="맑은 고딕"/>
              </a:rPr>
              <a:t>(2)물론 그렇다고 처음부터 제가 모든 것을 서로에게 전달하는 것은 불가능했기에 최대한 부드러운 내용으로 순화하여 전달하였고, 조금씩 서로에 대해서 감정의 골을 줄이는 데 주력하였습니다. 결국에는 프로젝트가 끝나기 일주일 전 정도에는 충분히 서로에게 협력할 정도의 관계로는 회복할 수 있었습니다.</a:t>
            </a:r>
            <a:r>
              <a:rPr u="sng" b="1" sz="1200">
                <a:solidFill>
                  <a:srgbClr val="000000"/>
                </a:solidFill>
                <a:latin typeface="맑은 고딕"/>
              </a:rPr>
              <a:t>(3)이를 통해 저는 아무리 능력적으로 우수하다거나 경험이 많거나 하더라도, 소통과 협력이 우선되어야 조직은 정상적으로 작동한다는 것을 알게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만약 향후 입사한 조직에서 커뮤니케이션 문제를 스스로 해결할 여지가 보이지 않을 때, 누구에게 어떻게 도움을 요청할 계획이신가요?</a:t>
            </a:r>
            <a:br/>
            <a:r>
              <a:t>(2) 지원자는 이전 직장에서 신입으로서 커뮤니케이션을 위한 역할을 수행했다고 했습니다. 이 경험에서 얻은 가장 큰 교훈을 바탕으로, 앞으로 다른 조직에 들어가게 된다면 선배들이 당신을 신뢰하게 만들기 위해 어떤 조치를 취할 것입니까?</a:t>
            </a:r>
            <a:br/>
            <a:r>
              <a:t>(3) 협력과 소통이 조직 운영의 핵심이라는 것을 배웠다고 하셨습니다. 만약 이러한 두 가지가 충돌하는 상황이 발생할 때, 지원자는 어떤 기준으로 문제를 해결할 것입니까?</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1AD-01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[홍보 경험 및 문제해결 능력을 바탕으로 한국 마사회의 이미지 개선] 저는 입사 후에 한국마사회가 '단순한 도박 기관'이 아니라, '국민에게 건전한 여가 문화를 제공'하고, '공익성을 실현하는 기관'임을 알리는 데 기여하고자 합니다. </a:t>
            </a:r>
            <a:r>
              <a:rPr u="sng" b="1" sz="1200">
                <a:solidFill>
                  <a:srgbClr val="000000"/>
                </a:solidFill>
                <a:latin typeface="맑은 고딕"/>
              </a:rPr>
              <a:t>(1)현재 마사회는 도박에 치중된 이미지로 인해 일부 부정적 인식을 갖고 있습니다.</a:t>
            </a:r>
            <a:r>
              <a:rPr sz="1200">
                <a:solidFill>
                  <a:srgbClr val="000000"/>
                </a:solidFill>
                <a:latin typeface="맑은 고딕"/>
              </a:rPr>
              <a:t> 저는 이를 개선하기 위해 홍보 전략을 수립하여 국민들에게 새로운 인식을 심어주고, 저의 문제해결능력을 활용하여 '도박 중독 예방' 등에 기여하여 한국마사회의 이미지 개선을 이뤄내고 싶습니다. 먼저, 저는 대학 시절 환경 제도 관련 서포터즈 활동을 하며 공공기관의 홍보 전략을 실행한 경험이 있습니다. 특히 </a:t>
            </a:r>
            <a:r>
              <a:rPr u="sng" b="1" sz="1200">
                <a:solidFill>
                  <a:srgbClr val="000000"/>
                </a:solidFill>
                <a:latin typeface="맑은 고딕"/>
              </a:rPr>
              <a:t>(2)SNS를 활용한 홍보 콘텐츠 기획과 대중과의 소통을 통해 브랜드 이미지를 개선하는 방법을 익혔습니다.</a:t>
            </a:r>
            <a:r>
              <a:rPr sz="1200">
                <a:solidFill>
                  <a:srgbClr val="000000"/>
                </a:solidFill>
                <a:latin typeface="맑은 고딕"/>
              </a:rPr>
              <a:t> 이러한 경험을 바탕으로, 한국마사회의 건전한 이미지를 강화하는 콘텐츠 및 홍보 캠페인을 기획하여 국민과의 신뢰를 구축하고 싶습니다. 특히, 마사회가 진행한 농어촌 및 로컬 활성화 지원사업, 단체헌혈 등 사회적 책임 활동 및 마사회 문화센터의 교육 프로그램을 활용하여 더 많은 사람들에게 마사회의 가치를 전달하는 홍보활동을 펼칠 계획입니다. 또한, 여러 공모전에서 사회적 책임과 관련된 프로젝트를 수행하며 창의적인 문제 해결 능력을 키웠습니다. 가장 최근에는 중증장애인 고용 확대 공모전에서 ‘MIND TO MIND, 따뜻한 마음을 전해요’이라는 주제로 </a:t>
            </a:r>
            <a:r>
              <a:rPr u="sng" b="1" sz="1200">
                <a:solidFill>
                  <a:srgbClr val="000000"/>
                </a:solidFill>
                <a:latin typeface="맑은 고딕"/>
              </a:rPr>
              <a:t>(3)장애인 고용 확대와 디지털 약자의 사회적 문제를 연계하여 대상(고용노동부 장관상)을 수상하였습니다.</a:t>
            </a:r>
            <a:r>
              <a:rPr sz="1200">
                <a:solidFill>
                  <a:srgbClr val="000000"/>
                </a:solidFill>
                <a:latin typeface="맑은 고딕"/>
              </a:rPr>
              <a:t> 이 경험을 통해 사회적 책임을 수행하는 방법을 배웠으며, 이를 한국 마사회가 직면한 문제인 도박 중독 예방, 사회적 책임 강화 등에 적용할 수 있다고 생각합니다. 이와 같은 경험을 바탕으로 한국 마사회가 단순한 경마 운영 기관이 아닌 국민과 함께하는 공익적 기관이라는 점을 부각하고 동시에 사회적 책임도 함께 수행하는 방안을 제시하며 한국 마사회의 일원으로서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지금까지의 홍보 경험을 바탕으로 국민들이 가지고 있는 한국마사회에 대한 부정적 이미지를 어떻게 긍정적으로 전환할 수 있나요?</a:t>
            </a:r>
            <a:br/>
            <a:r>
              <a:t>(2) 홍보 전략을 수립할 때 가장 효과적이었다고 생각하는 방법은 무엇이며, 이를 한국마사회에 적용할 때 예상되는 난관은 무엇일까요?</a:t>
            </a:r>
            <a:br/>
            <a:r>
              <a:t>(3) 한국마사회의 사회적 책임 강화에 있어 어떤 추가적인 프로젝트를 제안할 수 있을까요?</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1AD-01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[‘이해’로 좁혀지는 이견 _ 글로벌 창의적 종합 설계 대회] 제가 팀원들과 프로젝트를 수행할 때 가장 중요하게 생각하는 자세는 ‘이해’입니다. 저는 한국, 중국, 일본의 학생이 참가하는 창의적 종합 설계 대회에서 학교 및 학과의 대표로 참가한 경험이 있습니다. </a:t>
            </a:r>
            <a:r>
              <a:rPr u="sng" b="1" sz="1200">
                <a:solidFill>
                  <a:srgbClr val="000000"/>
                </a:solidFill>
                <a:latin typeface="맑은 고딕"/>
              </a:rPr>
              <a:t>(1)제 전공 특성상 사회문제를 설정하고, 해결을 위한 정책을 제안하는 방식으로</a:t>
            </a:r>
            <a:r>
              <a:rPr sz="1200">
                <a:solidFill>
                  <a:srgbClr val="000000"/>
                </a:solidFill>
                <a:latin typeface="맑은 고딕"/>
              </a:rPr>
              <a:t> 캡스톤 디자인 대회를 준비하였고, 저와 팀원은 주제의 범위를 선정하는 과정에서 의견 차이가 발생했습니다. 팀원들과 주제를 구체화하는 과정에서 저는 무면허자의 탑승을 중심적으로 다루고 싶었고, 팀원 A는 안전모 미착용과 같은 불법적인 부분부터 보행자의 안전까지 넓게 다루고 싶어 했습니다. </a:t>
            </a:r>
            <a:r>
              <a:rPr u="sng" b="1" sz="1200">
                <a:solidFill>
                  <a:srgbClr val="000000"/>
                </a:solidFill>
                <a:latin typeface="맑은 고딕"/>
              </a:rPr>
              <a:t>(2)의견 차이가 발생하자 저는 먼저 A의 입장을 ‘이해’하려 노력했습니다.</a:t>
            </a:r>
            <a:r>
              <a:rPr sz="1200">
                <a:solidFill>
                  <a:srgbClr val="000000"/>
                </a:solidFill>
                <a:latin typeface="맑은 고딕"/>
              </a:rPr>
              <a:t> A의 주장대로 길에 주차되어 있는 전동킥보드로 인해 보행자의 안전도 논란이 되는 점은 공감하며 ‘이해’했지만, 저는 대회까지 남은 시간이 충분하지 않다는 이유로 A의 의견을 부분 수용하며 설득하였습니다. 발표 준비뿐만 아니라 부스 운영까지 준비해야 했기에 A의 의견대로 넓은 주제를 다루기엔 쉽지 않다는 점을 A도 '이해'할 수 있도록 설명하였습니다. 또 모든 팀원과 함께 A의 입장을 부분적으로 수용할 수 있는 아이디어가 있는지 적극적으로 회의를 진행하였고, 추가로 불법적인 전동킥보드 이용을 신고할 수 있는 시스템을 구축하는 것까지 주제를 선정하며 모두가 동의하는 방향으로 A를 설득할 수 있었습니다. 그 결과 저희 팀은 남은 기간 내에 준비하여 대회를 무사히 마칠 수 있었고, 동상을 수상하였습니다. 저는 입장차이가 존재하는 상황에서 </a:t>
            </a:r>
            <a:r>
              <a:rPr u="sng" b="1" sz="1200">
                <a:solidFill>
                  <a:srgbClr val="000000"/>
                </a:solidFill>
                <a:latin typeface="맑은 고딕"/>
              </a:rPr>
              <a:t>(3)상대방의 입장을 ‘이해’하려는 태도, 그리고 제 입장을 상대방이 ‘이해’할 수 있도록 설명하고 적극적으로 절충안을 찾으려 노력하는 자세가</a:t>
            </a:r>
            <a:r>
              <a:rPr sz="1200">
                <a:solidFill>
                  <a:srgbClr val="000000"/>
                </a:solidFill>
                <a:latin typeface="맑은 고딕"/>
              </a:rPr>
              <a:t> 중요하다는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이번 프로젝트 외에 유사한 갈등 상황에서 팀워크를 강화하기 위해 다른 전략을 추가적으로 시험해보고자 한다면, 어떤 방법을 사용할 것인지 설명해 주세요.</a:t>
            </a:r>
            <a:br/>
            <a:r>
              <a:t>(2) 이견이 있는 상황에서 상대방을 이해하려 노력하는 과정에서 겪었던 어려움은 무엇이며, 이를 극복하기 위해 어떤 방법을 사용하였나요?</a:t>
            </a:r>
            <a:br/>
            <a:r>
              <a:t>(3) 창의적 종합 설계 대회 팀 프로젝트에서의 소통 경험을 향후 어떤 방식으로 더욱 발전시킬 계획인가요?</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1AD-02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공정과 정의를 실천하는 공직자로 성장하여 국민에게 신뢰받는 청렴인이 되는 것이 목표입니다. 공공기관은 국민의 신뢰를 바탕으로 운영되기 때문에, 원칙을 준수하는 공정한 태도를 통해 국민과의 신뢰를 유지하는 것이 중요합니다. 이를 위해 여러 공공기관에서 인턴으로 근무할 때에도 사소한 원칙이라도 철저히 지키며, 공정한 업무처리와 함께 원칙의 근거를 명확히 인지하고 행동하려 노력합니다.OO 공공기관에서 현장실습생으로 근무하던 당시, </a:t>
            </a:r>
            <a:r>
              <a:rPr u="sng" b="1" sz="1200">
                <a:solidFill>
                  <a:srgbClr val="000000"/>
                </a:solidFill>
                <a:latin typeface="맑은 고딕"/>
              </a:rPr>
              <a:t>(1)개인정보보호법에 따라 개인정보 열람 청구 당사자 본인에게만 정보를 제공할 수 있는 권한을 받았습니다.</a:t>
            </a:r>
            <a:r>
              <a:rPr sz="1200">
                <a:solidFill>
                  <a:srgbClr val="000000"/>
                </a:solidFill>
                <a:latin typeface="맑은 고딕"/>
              </a:rPr>
              <a:t> 어느 날, 한 민원인이 지인이 임대주택에 입주하게 되어, 당첨 당시 지인의 임대주택 당첨 순번 조회를 요청하였습니다. 간단히 확인할 수 있는 정보라 잠시 고민했지만, 만약 지금 규정을 어긴다면, 나중에 다른 사소한 규정도 쉽게 어길 수 있다는 생각이 들었습니다. </a:t>
            </a:r>
            <a:r>
              <a:rPr u="sng" b="1" sz="1200">
                <a:solidFill>
                  <a:srgbClr val="000000"/>
                </a:solidFill>
                <a:latin typeface="맑은 고딕"/>
              </a:rPr>
              <a:t>(2)이때 규정을 지키는 것이 법적 의무를 넘어 기관의 신뢰를 지키는 일임을 깨달았습니다.</a:t>
            </a:r>
            <a:r>
              <a:rPr sz="1200">
                <a:solidFill>
                  <a:srgbClr val="000000"/>
                </a:solidFill>
                <a:latin typeface="맑은 고딕"/>
              </a:rPr>
              <a:t> 그 후 고객에게 정중히 거절하며, 업무 지침에 따라 개인정보 열람 가능 대상 범위를 안내하고 민원인을 잘 설득해 마무리하였습니다. 이러한 경험을 통해 원칙을 준수하는 것이 얼마나 중요한 일인지 다시 한 번 확인할 수 있었습니다. 이후 업무 중 정확성을 높이기 위해 불확실한 사항은 항상 업무 지침을 확인하고, </a:t>
            </a:r>
            <a:r>
              <a:rPr u="sng" b="1" sz="1200">
                <a:solidFill>
                  <a:srgbClr val="000000"/>
                </a:solidFill>
                <a:latin typeface="맑은 고딕"/>
              </a:rPr>
              <a:t>(3)상급자에게 피드백을 구해 정확한 절차를 따랐습니다.</a:t>
            </a:r>
            <a:r>
              <a:rPr sz="1200">
                <a:solidFill>
                  <a:srgbClr val="000000"/>
                </a:solidFill>
                <a:latin typeface="맑은 고딕"/>
              </a:rPr>
              <a:t> 한국마사회에 입사 후에도 목표를 달성하기 위해 고객이 이해할 수 있는 명확한 규정과 지침으로 안내하며, 원칙을 준수하고 정확성을 높이는 업무 태도를 바탕으로 국민에게 신뢰받는 공직자로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개인정보보호법을 철저히 지켜야 했던 경험을 언급하셨는데, 만약 긴급 상황에서 규정 준수가 불가능한 경우, 어떤 대안을 고려하실 것인가요?</a:t>
            </a:r>
            <a:br/>
            <a:r>
              <a:t>(2) 지원자는 사소한 규정을 철저히 준수하는 것이 중요하다고 언급했는데, 만약 규정이 불합리하다고 느껴질 경우 어떻게 대처할지 궁금합니다.</a:t>
            </a:r>
            <a:br/>
            <a:r>
              <a:t>(3) 이전 업무에서 상급자에게 피드백을 구했다고 하셨는데, 그 과정에서 배우고 개선한 구체적인 사례가 있나요?</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1AD-02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(1)대학교 보고서 작성 과제를 수행하면 만학도 어르신과 다른 팀원들의 협력을 주도적으로 이끌었던 경험이 있습니다.</a:t>
            </a:r>
            <a:r>
              <a:rPr sz="1200">
                <a:solidFill>
                  <a:srgbClr val="000000"/>
                </a:solidFill>
                <a:latin typeface="맑은 고딕"/>
              </a:rPr>
              <a:t>당시, 보고서 작성에 필수적인 인터넷 사용과 한글 작성에 어려움이 있는 만학도 어르신과 같은 팀이 되어 초기 역할분담을 정하기 어려웠습니다. 하지만 다른 팀원들이 어르신과의 소통을 힘들어해 다들 어르신을 도우려 하지 않았고, 각자 맡은 역할만 수행하려는 분위기였습니다. 그렇게 어르신은 과제에 소외되었고, 더 나아가 협력 부족이 우려되는 </a:t>
            </a:r>
            <a:r>
              <a:rPr u="sng" b="1" sz="1200">
                <a:solidFill>
                  <a:srgbClr val="000000"/>
                </a:solidFill>
                <a:latin typeface="맑은 고딕"/>
              </a:rPr>
              <a:t>(2)상황이었습니다.평소 어르신이 수업 중에도 어려움을 많이 겪으시고, 옆자리 학우들에게 항상 도움을 청하는 모습 또한 많이 봤었습니다. 팀워크 저해를 해결하기 위해 자발적으로 어르신을 돕기로 했습니다. 먼저 어르신이 인터넷 사용과 파일 작성에 익숙해질 수 있도록 글자가 크고, 간단한 매뉴얼을 제작했습니다. 단순히 매뉴얼만 드리지 않고, 다른 팀원들도 어르신과 함께 과제를 수행할 수 있는 분위기를 조성하기</a:t>
            </a:r>
            <a:r>
              <a:rPr sz="1200">
                <a:solidFill>
                  <a:srgbClr val="000000"/>
                </a:solidFill>
                <a:latin typeface="맑은 고딕"/>
              </a:rPr>
              <a:t> 위해 수업이 끝난 후 주 2회 강의실에서 함께 연습 시간을 가졌습니다. 연습 시간을 통해 조원 모두가 과제에 적극적으로 협력하고 팀워크를 향상시킬 수 있도록 했습니다. 그 결과 어르신은 자신감이 생겨 이제 맡은 역할도 도움 없이 열심히 하며, 과제에 활발히 참여했습니다. 팀원들 또한 과제에 적극 참여해 협력 부문에서 1위 평가를 받으며 성공적으로 마칠 수 있었습니다. </a:t>
            </a:r>
            <a:r>
              <a:rPr u="sng" b="1" sz="1200">
                <a:solidFill>
                  <a:srgbClr val="000000"/>
                </a:solidFill>
                <a:latin typeface="맑은 고딕"/>
              </a:rPr>
              <a:t>(3)이 경험을 통해 자발적이고 주도적인 자세가 공동의 목표 달성에 얼마나 중요한지 깨달았습니다.</a:t>
            </a:r>
            <a:r>
              <a:rPr sz="1200">
                <a:solidFill>
                  <a:srgbClr val="000000"/>
                </a:solidFill>
                <a:latin typeface="맑은 고딕"/>
              </a:rPr>
              <a:t> 한국마사회에 입사 후에도 타인과 소통에 어려움을 겪는다면, 솔선수범하는 자세로 조직의 문제해결에 앞장서고 국민이 행복한 여가 문화 조성의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프로젝트에서 만학도 어르신과의 협력을 주도했다고 하셨습니다. 지원자는 이 경험을 통해 배운 소통의 교훈을 다른 조직 내 갈등 상황에서 어떻게 활용할 수 있을지 설명해주세요.</a:t>
            </a:r>
            <a:br/>
            <a:r>
              <a:t>(2) 당시 어르신에게 매뉴얼을 제작해 드렸다고 하셨는데, 이 과정에서 만약 다른 팀원들이 여전히 협력에 소극적이었다면, 어떻게 이를 극복했을 것인가요?</a:t>
            </a:r>
            <a:br/>
            <a:r>
              <a:t>(3) 이 경험에서 자발적이고 주도적인 자세가 중요하다고 느끼셨다고 했습니다. 한국마사회에서 어떤 상황에서 이러한 자세가 가장 유용하게 쓰일 수 있을지 예를 들어 설명해주실 수 있나요?</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1AD-03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[말을 활용한 심리치료 프로그램을 통한 지역상생]말을 활용한 심리치료 프로그램을 통해 지역민의 정신건강 증진과 지역 상생에 기여하고자 합니다. 저는 학부 시절 임상현장실습 수업에서 대동물을 활용한 심리치료 프로그램의 효과성을 주제로 프로젝트를 진행하며, </a:t>
            </a:r>
            <a:r>
              <a:rPr u="sng" b="1" sz="1200">
                <a:solidFill>
                  <a:srgbClr val="000000"/>
                </a:solidFill>
                <a:latin typeface="맑은 고딕"/>
              </a:rPr>
              <a:t>(1)상담 및 심리치료 과정을 직접 기획한 경험이 있습니다.</a:t>
            </a:r>
            <a:r>
              <a:rPr sz="1200">
                <a:solidFill>
                  <a:srgbClr val="000000"/>
                </a:solidFill>
                <a:latin typeface="맑은 고딕"/>
              </a:rPr>
              <a:t> 이 과정에서 </a:t>
            </a:r>
            <a:r>
              <a:rPr u="sng" b="1" sz="1200">
                <a:solidFill>
                  <a:srgbClr val="000000"/>
                </a:solidFill>
                <a:latin typeface="맑은 고딕"/>
              </a:rPr>
              <a:t>(2)말과 같은 대동물과의 접촉과 교감이 우울증, 불안, PTSD 등 다양한 정신질환 완화에 큰 효과가 있다는 연구 결과를 확인했습니다. 최근 우울증 등 정신질환의 유병률이 지속적으로 증가하고</a:t>
            </a:r>
            <a:r>
              <a:rPr sz="1200">
                <a:solidFill>
                  <a:srgbClr val="000000"/>
                </a:solidFill>
                <a:latin typeface="맑은 고딕"/>
              </a:rPr>
              <a:t> 있으며, 이에 대응하기 위해 국가 차원에서도 다양한 심리치료 프로그램을 적극적으로 추진하고 있습니다. 이러한 상황에서 지역 정신건강센터와 협업해 ‘말 심리치료 프로그램’을 기획한다면, 실질적이고 효과적인 지원을 제공할 수 있을 것입니다. 이를 통해 </a:t>
            </a:r>
            <a:r>
              <a:rPr u="sng" b="1" sz="1200">
                <a:solidFill>
                  <a:srgbClr val="000000"/>
                </a:solidFill>
                <a:latin typeface="맑은 고딕"/>
              </a:rPr>
              <a:t>(3)한국마사회의 사회공헌 및 지역상생 목표 달성에도 크게 기여할 수 있으리라 확신합니다.</a:t>
            </a:r>
            <a:r>
              <a:rPr sz="1200">
                <a:solidFill>
                  <a:srgbClr val="000000"/>
                </a:solidFill>
                <a:latin typeface="맑은 고딕"/>
              </a:rPr>
              <a:t>[산학협력으로 기르는 K-경마의 경쟁력]국내외 산학협력 과정을 효과적으로 기획 및 관리하여 한국 경마의 경쟁력 향상에 기여하고자 합니다. 현재 마사회는 여러 대학과 협력하여 산학협동 교육과정을 운영하고 있으며, 이러한 과정을 국내외로 확대하고 효과적인 교육 프로그램을 제공하고 개선한다면 인재 양성과 마사회의 경쟁력 강화에 큰 도움이 될 것입니다. 저는 직무전환 관련 프로젝트에서 보조연구원으로 근무하며 NCS 기반 직무분석과 직무전환 과정 기획에 참여한 경험이 있습니다. 특히 현장에 즉각 적용 가능한 실무 중심 훈련 과정을 설계하며 효율성 극대화를 위해 노력했습니다. 또한 한국어 도우미 활동을 통해 다양한 국적의 외국인들과 소통하며 각국의 문화를 이해한 경험이 있습니다. 이를 바탕으로 현지에 적합한 교육과정을 설계하고, 국제 산학협력 프로그램에서도 문화적 차이를 고려한 기획을 통해 기여할 수 있으리라 생각합니다. 이를 통해 국내외 인재를 효과적으로 양성하고, 한국 경마의 글로벌 경쟁력 강화를 실현하는 데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기획한 '말 심리치료 프로그램'이 실행되는 과정에서 예측하지 못했을 변수나 도전 과제가 발생했다면, 어떻게 해결하였을 것 같습니까? 구체적인 예시를 들어 설명해 주세요.</a:t>
            </a:r>
            <a:br/>
            <a:r>
              <a:t>(2) 대동물을 활용한 심리치료 프로그램의 효과성을 입증하기 위해 어떤 추가적 연구가 필요하다고 생각하십니까? 그 이유를 설명해 주세요.</a:t>
            </a:r>
            <a:br/>
            <a:r>
              <a:t>(3) 지원자가 한국 마사회의 사회공헌 및 지역상생 목표 달성에 기여하고자 한다고 했는데, 그 목표 달성을 더 효과적으로 하기 위해 어떤 새로운 전략을 제안하실 수 있습니까?</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1AA-03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인턴사원의 팀 단위 PT 평가가 있었습니다. 평가는 인턴의 평가점수와 직결되며 발표자에게 가점이 있어서 모두 발표를 하고 싶은 눈치였습니다. 그래서인지 회의 과정에서 팀원의 역할 분담은커녕 협의조차 어려운 상황이었습니다. </a:t>
            </a:r>
            <a:r>
              <a:rPr u="sng" b="1" sz="1200">
                <a:solidFill>
                  <a:srgbClr val="000000"/>
                </a:solidFill>
                <a:latin typeface="맑은 고딕"/>
              </a:rPr>
              <a:t>(1)이대로는 팀의 협력적인 분위기를 조성할 수도 없고 높은 평가점수를 받기도 어렵다고 판단했습니다. 고민 끝에 저는 오히려 발표보다 주제와 콘셉트 선정과 자료 준비에 더 자신이 있었고, 팀원 모두 평가를 잘 받는 게 우선이고 유익하다고 생각해 발표역할을 자발적으로 양보했습니다.</a:t>
            </a:r>
            <a:r>
              <a:rPr sz="1200">
                <a:solidFill>
                  <a:srgbClr val="000000"/>
                </a:solidFill>
                <a:latin typeface="맑은 고딕"/>
              </a:rPr>
              <a:t> 그리고 자신의 이익만을 생각하고 타인에게 협력적인 태도를 보이지 않는다면, 오히려 우리 발표팀 전체에 손해가 되지 않겠느냐고 제 의사를 말했습니다. 그랬더니 나머지 팀원도 이에 수긍하고 협의 후 자신이 잘하는 역할을 고심했고 발표자를 고집하지 않았습니다. 협력적인 팀워크 조성을 위해 먼저 양보하고 협심하도록 이끌자 각자의 장점을 활용한 역할을 자진해서 맡게 됐고, </a:t>
            </a:r>
            <a:r>
              <a:rPr u="sng" b="1" sz="1200">
                <a:solidFill>
                  <a:srgbClr val="000000"/>
                </a:solidFill>
                <a:latin typeface="맑은 고딕"/>
              </a:rPr>
              <a:t>(2)스스로 잘하는 것을 맡게 되니 자연스레 팀 분위기도 밝아졌습니다. 게다가 준비하는 과정에서 함께 소통하는 횟수가 늘어나고, 스몰토킹으로 인해 서로에 대해 더욱 깊게 이해할 수 있어 재미있게 능률적으로 발표를 준비할 수 있었습니다.</a:t>
            </a:r>
            <a:r>
              <a:rPr sz="1200">
                <a:solidFill>
                  <a:srgbClr val="000000"/>
                </a:solidFill>
                <a:latin typeface="맑은 고딕"/>
              </a:rPr>
              <a:t> 주제는 회사의 관심사인 주관 기념행사 기획안으로 방향을 잡았습니다. 전략적 접근으로 심사위원이 지루하지 않게 유머러스하고 어휘력이 풍부하며 목소리가 매력적인 팀원이 발표를 맡게 됐고, 저를 포함한 차분하고 세심한 팀원은 주제 선정 및 자료와 소품을 준비했습니다. </a:t>
            </a:r>
            <a:r>
              <a:rPr u="sng" b="1" sz="1200">
                <a:solidFill>
                  <a:srgbClr val="000000"/>
                </a:solidFill>
                <a:latin typeface="맑은 고딕"/>
              </a:rPr>
              <a:t>(3)관심을 끄는 주제와 콘셉트 선정, 예상 질문에 대한 철저한 준비로 발표 후 심사위원에게 칭찬까지 받았습니다. 그리고 발표 평가가 끝난 후에도 팀원끼리 식사자리를 가지며 좋은 교우 관계를 유지할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발표 기회를 양보한 결정이 다른 상황에서도 유사하게 적용될 수 있을까요? 그렇다면 어떤 상황에서 그렇게 하시겠습니까?</a:t>
            </a:r>
            <a:br/>
            <a:r>
              <a:t>(2) 팀원 간의 적극적인 소통이 팀워크를 강화하는데 중요하다고 하셨는데, 만약 팀원 중 소극적인 사람이 있다면 이를 개선하기 위해 시도할 방법은 무엇인가요?</a:t>
            </a:r>
            <a:br/>
            <a:r>
              <a:t>(3) 팀 프로젝트에서 특정 역할을 맡는 대신 다른 팀원에게 기회를 주는 것이 장기적으로 팀에 어떤 긍정적 영향을 미쳤다고 생각하나요?</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1AD-03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[소통의 핵심은 협력, 협력으로 향하는 길은 경청]지역 도시재생 서포터즈 활동 당시 </a:t>
            </a:r>
            <a:r>
              <a:rPr u="sng" b="1" sz="1200">
                <a:solidFill>
                  <a:srgbClr val="000000"/>
                </a:solidFill>
                <a:latin typeface="맑은 고딕"/>
              </a:rPr>
              <a:t>(1)팀원과의 갈등을 해결하고 프로젝트를 성공적으로 진행해 우수 서포터즈 활동물로 선정된 경험이 있습니다.</a:t>
            </a:r>
            <a:r>
              <a:rPr sz="1200">
                <a:solidFill>
                  <a:srgbClr val="000000"/>
                </a:solidFill>
                <a:latin typeface="맑은 고딕"/>
              </a:rPr>
              <a:t> 프로젝트 주제를 선정하는 과정에서 의견 차이로 갈등이 발생했을 때, 초기에는 저 역시 제 의견을 주장했으나 상대의 표정과 말투에서 불편한 감정을 느낄 수 있었습니다. 이를 깨달은 즉시 제 의견을 주장하는 것을 멈추고, 상대방의 의견을 끝까지 경청하며 공감하는 태도를 취했습니다. 그 결과 상대방은 마음을 누그러뜨리고 진심 어린 의견을 전달할 수 있었고, 저 또한 그동안 놓쳤던 상대 의견의 장점을 발견할 수 있었습니다. 이를 통해 결국 팀원 모두가 만족할 수 있는 방향으로 주제를 선정할 수 있었고, 프로젝트 역시 좋은 평가를 받을 수 있었습니다. 이 경험을 통해 </a:t>
            </a:r>
            <a:r>
              <a:rPr u="sng" b="1" sz="1200">
                <a:solidFill>
                  <a:srgbClr val="000000"/>
                </a:solidFill>
                <a:latin typeface="맑은 고딕"/>
              </a:rPr>
              <a:t>(2)저는 소통이란 단순히 자신의 의견을 전달하는 것을 넘어, ‘협력’이라는 목표를 위해 상대방의 입장을 경청하고 이해하는 과정임을 깨달았습니다.</a:t>
            </a:r>
            <a:r>
              <a:rPr sz="1200">
                <a:solidFill>
                  <a:srgbClr val="000000"/>
                </a:solidFill>
                <a:latin typeface="맑은 고딕"/>
              </a:rPr>
              <a:t>[공감에서 시작되는 고객 맞춤형 서비스]공공 도서관 아르바이트 당시, 고객의 상황을 공감하고 적극적으로 응대하여 고객 만족을 이끌어낸 경험이 있습니다. 당시 도서관에서는 ‘북스타트’ 프로그램을 통해 해당 연령의 아이들에게 무료로 도서를 배부하는 행사를 진행하고 있었습니다. 도서 수령을 위해서는 신분증이 필요했는데, 한 할머니께서 손녀의 책을 대신 수령하고자 하셨지만 신분증을 지참하지 않으셨고, 집이 멀어 다시 다녀오기에도 어려운 상황이었습니다. 저는 할머니의 사정에 공감하며 사서 선생님께 상황을 설명하고 양해를 구했습니다. 이후 할머니와 함께 근처 행정복지센터에 동행하여 주민등록 사실 확인서를 발급받도록 도와드렸습니다. 이를 통해 할머니께서는 무사히 책을 수령할 수 있었고, 저에게 여러 차례 감사 인사를 전하셨습니다. 이 경험을 통해 저는 </a:t>
            </a:r>
            <a:r>
              <a:rPr u="sng" b="1" sz="1200">
                <a:solidFill>
                  <a:srgbClr val="000000"/>
                </a:solidFill>
                <a:latin typeface="맑은 고딕"/>
              </a:rPr>
              <a:t>(3)고객의 입장을 공감하고 상황에 맞춘 적극적인 대응이 진정한 고객 맞춤형 서비스의 시작임을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과거 팀원과의 갈등을 해결한 경험이 있다고 했습니다. 이후 유사한 상황에서 또다시 갈등이 나타난다면, 이전과는 어떤 다른 방법으로 접근할 수 있겠습니까?</a:t>
            </a:r>
            <a:br/>
            <a:r>
              <a:t>(2) 지원자가 강조한 소통의 중요성을 바탕으로, 새롭게 팀 프로젝트를 구성할 때 가장 중점을 두어야 할 소통 전략은 무엇이라고 생각하십니까?</a:t>
            </a:r>
            <a:br/>
            <a:r>
              <a:t>(3) 고객 맞춤형 서비스를 제공하기 위해 지원자는 고객의 입장을 공감하고 상황에 맞춘 대응을 강조했습니다. 이러한 경험을 다른 산업 분야에 어떻게 적용할 수 있을지 설명해주십시오.</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1AD-04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비전인 '말산업으로 국가 경제와 국민의 여가선용에 기여한 국민 행복 증진'에 발맞춰, 경마의 부정적인 이미지를 개선하고 국민들에게 신뢰받는 기관으로 자리매김하는 것을 목표로 합니다. 특히, 사행산업 시행기관 건전화 평가를 A등급에서 S등급으로 끌어올려 건전한 경마 문화 조성에 기여하겠습니다. 이전 기관에서 불법 온라인 콘텐츠 관리와 청소년 유해 매체물 점검 업무를 수행하며 불법 행위 차단과 건전한 환경 조성을 위해 노력한 경험이 있습니다. 단순한 단속만으로는 근본적인 문제 해결이 어렵다는 점을 깨닫고 효과적인 예방과 지속적인 관리의 필요성을 느꼈습니다. 이 경험을 바탕으로 다음과 같은 목표를 달성하고자 합니다.첫째, 불법 경마 관련 키워드 크롤링 시스템을 도입하여 온라인 불법 경마 사이트 및 유해 정보를 실시간으로 탐지하고 차단하겠습니다. 사무행정 및 문서관리 역량을 바탕으로 데이터를 수집 및 분석하여, 불법 경마의 흐름을 체계적으로 파악하고 대응 체계를 강화하겠습니다. 또한, 정책동향을 분석하는 능력을 활용하여 관련 법규 및 제도 개선을 위한 제안을 적극적으로 수행하겠습니다.둘째, 불법 경마 사이트의 발생 자체를 줄여 폐쇄 실적 감소를 달성하겠습니다. 이는 단순한 차단 실적 증가가 아니라 </a:t>
            </a:r>
            <a:r>
              <a:rPr u="sng" b="1" sz="1200">
                <a:solidFill>
                  <a:srgbClr val="000000"/>
                </a:solidFill>
                <a:latin typeface="맑은 고딕"/>
              </a:rPr>
              <a:t>(1)불법 경마의 근원적인 문제를 해결하여 예방 효과를 극대화하는 방향으로 추진할 것입니다.</a:t>
            </a:r>
            <a:r>
              <a:rPr sz="1200">
                <a:solidFill>
                  <a:srgbClr val="000000"/>
                </a:solidFill>
                <a:latin typeface="맑은 고딕"/>
              </a:rPr>
              <a:t> 데이터 기반의 경영환경 분석 능력을 활용하여 불법 경마의 발생 요인을 파악하고 정책적 대응을 수립하는 역할을 수행하겠습니다.셋째, 경마의 긍정적인 이미지를 강화하고 건전한 레저문화 조성을 위한 프로그램을 기획하겠습니다. </a:t>
            </a:r>
            <a:r>
              <a:rPr u="sng" b="1" sz="1200">
                <a:solidFill>
                  <a:srgbClr val="000000"/>
                </a:solidFill>
                <a:latin typeface="맑은 고딕"/>
              </a:rPr>
              <a:t>(2)최근 '우마무스메'와의 협업처럼 경마가 스포츠 이벤트로 자리매김 하도록 노력할 것입니다.</a:t>
            </a:r>
            <a:r>
              <a:rPr sz="1200">
                <a:solidFill>
                  <a:srgbClr val="000000"/>
                </a:solidFill>
                <a:latin typeface="맑은 고딕"/>
              </a:rPr>
              <a:t> 경영 트렌드와 디지털 트랜스포메이션에 대한 이해를 바탕으로 </a:t>
            </a:r>
            <a:r>
              <a:rPr u="sng" b="1" sz="1200">
                <a:solidFill>
                  <a:srgbClr val="000000"/>
                </a:solidFill>
                <a:latin typeface="맑은 고딕"/>
              </a:rPr>
              <a:t>(3)데이터 기반의 정책 개선을 추진하여 지속가능한 경영을 실현하겠습니다.</a:t>
            </a:r>
            <a:r>
              <a:rPr sz="1200">
                <a:solidFill>
                  <a:srgbClr val="000000"/>
                </a:solidFill>
                <a:latin typeface="맑은 고딕"/>
              </a:rPr>
              <a:t> 궁극적으로 한국마사회가 국민들에게 더욱 신뢰받고 건전한 말산업과 레저 문화를 선도하는 기관으로 자리 잡는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불법 경마의 근원적 문제 해결을 목표로 하고 있습니다. 만약 실시간 불법 경마 사이트의 탐지 시스템을 도입한 이후 예상치 못한 기술적 문제나 법적 제약이 발생한다면 어떻게 대처하시겠습니까?</a:t>
            </a:r>
            <a:br/>
            <a:r>
              <a:t>(2) 경마의 긍정적인 이미지 강화를 위해 협업 프로그램을 기획하려는 계획이 있습니다. 만약 대중의 반응이 기대만큼 긍정적이지 않으면 어떻게 대응하시겠습니까?</a:t>
            </a:r>
            <a:br/>
            <a:r>
              <a:t>(3) 데이터 기반 정책 개선을 추진하고자 하셨습니다. 만약 정책 제안이 수용되지 않았을 때, 이를 설득하기 위해 어떤 전략을 세울 수 있을까요?</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1AD-04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대리기사 기획조사를 진행하며 구성원 간 의견 차이로 어려움을 겪었습니다. 당시 기획조사의 목적은 대리게임 근절 및 처벌 강화를 통해 불법 행위를 감소시키고 올바른 문화를 형성하는 것이었습니다. 그러나 조사 초기, 팀원들은 업무 수행 방법에 대해 서로 다른 의견을 제시했습니다. 일부 팀원은 신속하고 다양한 사례의 증거 확보가 우선시되어야 한다고 주장했고, 다른 팀원은 피해 규모가 큰 사례를 위주로 선별해야 한다고 강조했습니다. 의견 차이를 조율하고 합의점을 도출하는 것이 중요했기에 저는 다음과 같은 노력을 기울였습니다. 첫째, </a:t>
            </a:r>
            <a:r>
              <a:rPr u="sng" b="1" sz="1200">
                <a:solidFill>
                  <a:srgbClr val="000000"/>
                </a:solidFill>
                <a:latin typeface="맑은 고딕"/>
              </a:rPr>
              <a:t>(1)팀원의 의견을 충분히 경청하고 각자의 입장을 이해하고자 했습니다.</a:t>
            </a:r>
            <a:r>
              <a:rPr sz="1200">
                <a:solidFill>
                  <a:srgbClr val="000000"/>
                </a:solidFill>
                <a:latin typeface="맑은 고딕"/>
              </a:rPr>
              <a:t> 둘째, 각 의견의 장단점을 객관적으로 분석하여 공통된 목표를 도출하고자 했습니다. 셋째, </a:t>
            </a:r>
            <a:r>
              <a:rPr u="sng" b="1" sz="1200">
                <a:solidFill>
                  <a:srgbClr val="000000"/>
                </a:solidFill>
                <a:latin typeface="맑은 고딕"/>
              </a:rPr>
              <a:t>(2)기존 데이터, 민원 이력, 수사의뢰 이력 및 결과를 비교하고 내부 법률 자문을 통해 효율적인 방법을 찾고자 했습니다.</a:t>
            </a:r>
            <a:r>
              <a:rPr sz="1200">
                <a:solidFill>
                  <a:srgbClr val="000000"/>
                </a:solidFill>
                <a:latin typeface="맑은 고딕"/>
              </a:rPr>
              <a:t> 최종적으로, 현재 활동 중인 업체를 최대한 많이 조사한 후, 피해 규모가 심각한 업체를 추가적으로 선정해 심층 조사를 진행하는 방안을 제시했습니다. 이를 통해 양측의 의견을 절충하면서도 적절한 업무량 배분과 일정 조정을 이루어 각자의 역할에 집중할 수 있도록 했습니다.그 결과, </a:t>
            </a:r>
            <a:r>
              <a:rPr u="sng" b="1" sz="1200">
                <a:solidFill>
                  <a:srgbClr val="000000"/>
                </a:solidFill>
                <a:latin typeface="맑은 고딕"/>
              </a:rPr>
              <a:t>(3)악의적으로 불법 행위를 지속해 오던 대리업체를 수사의뢰할 수 있었고, 불법 근절을 위한 사후 관리의 중요성을 확인할 수 있었습니다.</a:t>
            </a:r>
            <a:r>
              <a:rPr sz="1200">
                <a:solidFill>
                  <a:srgbClr val="000000"/>
                </a:solidFill>
                <a:latin typeface="맑은 고딕"/>
              </a:rPr>
              <a:t> 이 경험을 통해 저는 원활한 소통과 협력을 통해 갈등을 극복하고 긍정적인 결과를 도출할 수 있음을 깨달았습니다. 또한, 객관적인 데이터와 논리적인 근거를 바탕으로 설득하는 것이 효과적인 의사소통의 핵심임을 배웠습니다.앞으로도 저는 한국마사회에서 다양한 이해관계자와 원활한 소통과 협력을 통해 조직의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팀원의 의견 경청과 입장 이해를 통해 갈등을 극복했다고 합니다. 만약 팀원 중 한 명이 계속해서 비협조적이라면 지원자는 어떻게 이 상황을 해결하셨을 것 같습니까?</a:t>
            </a:r>
            <a:br/>
            <a:r>
              <a:t>(2) 의견 차이를 조율하고 합의점을 찾는 과정에서 지원자는 데이터와 논리를 활용했다고 했습니다. 그런데 만약 객관적인 데이터가 부족했다면, 어떻게 이 문제를 해결했을 것 같습니까?</a:t>
            </a:r>
            <a:br/>
            <a:r>
              <a:t>(3) 불법 행위를 지속해 오던 대리업체를 적발한 이후에도 추가적인 불법 행위가 발견된다면, 지원자는 어떤 후속 조치를 취할 계획입니까?</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1AD-05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말 산업의 진작을 위한 사업 실적 홍보 콘텐츠 제작, 사회공헌활동 기획을 목표로 삼고 이를 실현하기 위해 온라인수출 우수사례집 제작 경험, 데이터 기반 기획력, 소통능력을 적극 활용하고 싶습니다.[말 산업의 긍정적 이미지 전달을 위한 사업성과의 효과적 홍보]- 카드뉴스, 인터뷰 영상 등 다양한 형태의 콘텐츠 제작을 돕고싶습니다. </a:t>
            </a:r>
            <a:r>
              <a:rPr u="sng" b="1" sz="1200">
                <a:solidFill>
                  <a:srgbClr val="000000"/>
                </a:solidFill>
                <a:latin typeface="맑은 고딕"/>
              </a:rPr>
              <a:t>(1)온라인수출 우수사례집 제작 경험을 통해 기업의 성과를 스토리텔링 방식으로 전달해본 적이 있습니다.</a:t>
            </a:r>
            <a:r>
              <a:rPr sz="1200">
                <a:solidFill>
                  <a:srgbClr val="000000"/>
                </a:solidFill>
                <a:latin typeface="맑은 고딕"/>
              </a:rPr>
              <a:t> 우수 기업 대상 성과 도출, 이를 시각적으로 구성하는 작업을 담당하였습니다. 또한, 이를 바탕으로 뉴스기사 초안을 작성하였습니다. 이를 통해 입사 후 각 매체 별 적합한 홍보 자료를 작성할 수 있습니다.- SNS 및 플랫폼을 적극 활용하여 홍보 효과를 극대화하겠습니다. 사회조사분석사, GA4(데이터분석도구) 활용능력과 같은 분석력을 통해 지속적으로 홍보 성과를 모니터링하여 방법, 시기를 조정하여 시행하겠습니다. 실제로 저는 </a:t>
            </a:r>
            <a:r>
              <a:rPr u="sng" b="1" sz="1200">
                <a:solidFill>
                  <a:srgbClr val="000000"/>
                </a:solidFill>
                <a:latin typeface="맑은 고딕"/>
              </a:rPr>
              <a:t>(2)구글 광고 시행 후 이를 모니터링하여, 도달율을 높이도록 광고 방법을 수정해 광고비용을 30% 줄인 적이 있습니다.</a:t>
            </a:r>
            <a:r>
              <a:rPr sz="1200">
                <a:solidFill>
                  <a:srgbClr val="000000"/>
                </a:solidFill>
                <a:latin typeface="맑은 고딕"/>
              </a:rPr>
              <a:t> - 대내외 보고자료 작성을 통해 이해관계자의 신뢰를 쌓겠습니다. 매주 주간회의자료를 취합 및 요약하여 이사님 보고 자료를 만들었습니다. 적합한 어휘와 표를 사용하여 구조화했으며, 피드백받아 이해하기 쉬운 보고서를 만들었습니다. 또한, 이사님이 빠르게 이해하도록 핵심 내용 선별 스킬을 익혔습니다. 이를 통해, 설득력있는 보고자료를 작성하겠습니다.[지속가능한 말 산업을 위해 사회공헌 활동을 기획, 실행]특히, </a:t>
            </a:r>
            <a:r>
              <a:rPr u="sng" b="1" sz="1200">
                <a:solidFill>
                  <a:srgbClr val="000000"/>
                </a:solidFill>
                <a:latin typeface="맑은 고딕"/>
              </a:rPr>
              <a:t>(3)마사회의 특성에 맞는 사회공헌 활동을 기획하고 싶습니다. 이를 위해 조직 내외부 이해관계자와의 소통능력이 필수라고 생각합니다.</a:t>
            </a:r>
            <a:r>
              <a:rPr sz="1200">
                <a:solidFill>
                  <a:srgbClr val="000000"/>
                </a:solidFill>
                <a:latin typeface="맑은 고딕"/>
              </a:rPr>
              <a:t> 저는 우수사례집 제작 시 수행사와 협업하며, 실적을 픽토그램으로 시각화하길 원한다는 등 명확한표현을 통해 소통에 오류가 없도록 하였습니다. 이를 바탕으로, 사회공헌 기획과 실행을 위해 이해관계자와 원활하게 소통하겠습니다.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온라인수출 우수사례집을 제작하면서 어떻게 기업의 성과를 스토리텔링하는 방식으로 효과적으로 전달했는지의 구체적인 전략을 설명할 수 있습니까? 그리고 이 경험이 현재 목표하는 말 산업의 홍보 콘텐츠 제작에 어떻게 적용될 수 있을까요?</a:t>
            </a:r>
            <a:br/>
            <a:r>
              <a:t>(2) 지원자는 구글 광고 시행 후 도달율을 높이기 위해 광고 방법을 수정하여 광고비용을 30% 줄였다고 했습니다. 이러한 성공적인 경험을 바탕으로, 자원의 제약이 따르는 상황에서 지원자가 새로운 접근법을 제안할 수 있는 다른 경우가 있었나요?</a:t>
            </a:r>
            <a:br/>
            <a:r>
              <a:t>(3) 마사회의 특성에 맞는 사회공헌 활동 기획에서 지원자는 조직 내외부 이해관계자와의 소통을 중요시한다고 했습니다. 만약 소통이 잘 이루어지지 않았던 상황이 발생했다면 어떤 식으로 해결책을 찾아나갔을 것 같나요?</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1AD-05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 기반 설득과 절충안 제시를 </a:t>
            </a:r>
            <a:r>
              <a:rPr u="sng" b="1" sz="1200">
                <a:solidFill>
                  <a:srgbClr val="000000"/>
                </a:solidFill>
                <a:latin typeface="맑은 고딕"/>
              </a:rPr>
              <a:t>(1)통한 합의점 도출]플랫폼 마케팅 업무를 위한 과업지시서 작성 중, SNS 홍보 효과를 측정하는 핵심 성과 지표를 설정하는 과정에서 과장님과 의견 차이가 있었습니다.저는 광고비 투입 대비 효과(사이트 유입률 등) 를 반영해야 한다고 주장했고, 과장님은 기존에 사용하던 SNS 지표(구독자 수, 조회수)를 유지하자는 입장이었습니다. 기존 방식이 익숙하고, 지표의 일관성 때문이었습니다.저도 이러한 점에 대해 공감하였지만, SNS 마케팅이 단순히 조회수를 높이는 것에 그치지 않고, 실제 사이트 유입으로 이어지는 것이 중요하다고 판단했습니다.하지마 과장님은 기존 방식에 대한 확신이 강해, 설득이 쉽지 않았습니다. 처음에는 구글분석 툴을 통해 과거 SNS 광고 데이터를 분석한 결과, 노출 수가 많다고 해서 전환율이 높아지는</a:t>
            </a:r>
            <a:r>
              <a:rPr sz="1200">
                <a:solidFill>
                  <a:srgbClr val="000000"/>
                </a:solidFill>
                <a:latin typeface="맑은 고딕"/>
              </a:rPr>
              <a:t> 것은 아니였다고 설명하였지만 제 의견이 받아들여지지 않았습니다.이에, 다음의 세 가지 접근법을 사용하기로 했습니다.1. </a:t>
            </a:r>
            <a:r>
              <a:rPr u="sng" b="1" sz="1200">
                <a:solidFill>
                  <a:srgbClr val="000000"/>
                </a:solidFill>
                <a:latin typeface="맑은 고딕"/>
              </a:rPr>
              <a:t>(2)구두로 보고드린 데이터를 엑셀로 시각화하여, 상관관계가 없다는 점을 명확히 드러냈습니다.</a:t>
            </a:r>
            <a:r>
              <a:rPr sz="1200">
                <a:solidFill>
                  <a:srgbClr val="000000"/>
                </a:solidFill>
                <a:latin typeface="맑은 고딕"/>
              </a:rPr>
              <a:t>2. 유사 플랫폼의 과업지시서에서도 광고비 투입 대비 효과 지표를 채택하며, 이 방식이 업계 트렌드임을 보여주는 사례를 수집했습니다.3. 과장님의 의견도 존중하기 위해, 기존 SNS 지표를 배제하는 것이 아니라, 광고비 투입 대비 효과 지표와 병행하며, 점진적으로 바꿔나가자는 절충안을 마련했습니다. 이를 통해 기존 지표의 일관성을 유지하면서도, 실질 성과를 보다 정확히 측정할 수 있다는 점을 강조했습니다.결과적으로, 과장님도 새로운 지표의 필요성에 공감하며, 기존에 관성적으로 유지되던 지표를 개선하는 쪽으로 합의할 수 있었습니다.이를 통해, 갈등 상황에서는 감정적 대응보단 데이터를 기반으로, 시각적으로 설득하는 것이 중요하며, 상대방을 고려하여 절충안을 제시하는 것이 더 좋은 결과로 이어질 수 있다는 것을 깨달았습니다.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과장님과의 의견 차이를 데이터 기반 접근과 절충안을 통해 해결했다고 했습니다. 만약 상대방이 데이터를 신뢰하지 않거나 절충안을 받아들이지 않았을 경우, 어떤 추가적인 전략을 사용할 계획이었나요?</a:t>
            </a:r>
            <a:br/>
            <a:r>
              <a:t>(2) 데이터를 시각화하여 과장님을 설득했다고 했는데, 이를 위해 사용한 데이터 시각화의 구체적인 기법이나 도구는 무엇이었으며, 이를 통해 논리의 설득력을 어떻게 높였는지 설명해주실 수 있나요?</a:t>
            </a:r>
            <a:br/>
            <a:r>
              <a:t>(3) 지원자는 갈등 상황에서 데이터 기반 접근이 중요하다고 했습니다. 만약 사용 가능한 데이터가 충분하지 않거나 질적으로 떨어지는 데이터를 가지고 있을 경우, 대안을 마련할 수 있는 방법은 무엇일까요?</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1AD-06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[사람과 행복, 그 사이를 잇는 마차 같은 존재]</a:t>
            </a:r>
            <a:r>
              <a:rPr u="sng" b="1" sz="1200">
                <a:solidFill>
                  <a:srgbClr val="000000"/>
                </a:solidFill>
                <a:latin typeface="맑은 고딕"/>
              </a:rPr>
              <a:t>(1)저는 입사 후 한국마사회의 사회 공헌 활동을 기획하고 수행하며 말 산업의 긍정적인 이미지를 확립하는 것을 목표로 하고 있습니다.</a:t>
            </a:r>
            <a:r>
              <a:rPr sz="1200">
                <a:solidFill>
                  <a:srgbClr val="000000"/>
                </a:solidFill>
                <a:latin typeface="맑은 고딕"/>
              </a:rPr>
              <a:t> 이를 위해 말 산업과 취약계층을 연계한 교육 및 체험 프로그램을 기획하여 말 산업에 대한 사회적 인식을 개선할 수 있는 기회를 제공하고 싶습니다. 이 프로그램을 연 2회 이상 진행하며 지속 가능한 사회적 효과를 창출할 것을 목표로 삼겠습니다.저는 이전 직장에서 취약계층을 위한 취업 프로그램을 기획하고 운영한 경험이 있습니다. 특히, 자립 청년을 주요 대상으로 삼아, 이들이 자립할 수 있는 기회를 제공하고자 했습니다. 첫째, 보호시설에 직접 찾아가 MBTI를 활용한 직업 검사와 자기소개서, 면접 기법 특강을 진행하였고, 둘째, 전문 상담기관과 연계하여 심층적인 진로 상담을 제공했습니다. 마지막으로, 취업알선팀과 협력하여 구인기업과의 연계를 통해 5명이 최종 취업에 성공하는 성과를 거두었고 이는 제게 큰 보람이 되었습니다.</a:t>
            </a:r>
            <a:r>
              <a:rPr u="sng" b="1" sz="1200">
                <a:solidFill>
                  <a:srgbClr val="000000"/>
                </a:solidFill>
                <a:latin typeface="맑은 고딕"/>
              </a:rPr>
              <a:t>(2)이 경험을 통해 취약계층을 위한 프로그램 기획 및 실행 능력을 키웠으며, 이를 바탕으로 말산업과 취약계층을 연계한 사회 공헌 프로그램을 기획하고 수행할 수 있을 것입니다.</a:t>
            </a:r>
            <a:r>
              <a:rPr sz="1200">
                <a:solidFill>
                  <a:srgbClr val="000000"/>
                </a:solidFill>
                <a:latin typeface="맑은 고딕"/>
              </a:rPr>
              <a:t> </a:t>
            </a:r>
            <a:r>
              <a:rPr u="sng" b="1" sz="1200">
                <a:solidFill>
                  <a:srgbClr val="000000"/>
                </a:solidFill>
                <a:latin typeface="맑은 고딕"/>
              </a:rPr>
              <a:t>(3)예를 들어, 말산업에 대한 이해를 높이기 위한 체험 프로그램을 기획하여 취약계층 대상자들이 말 산업의 다양한 직업군에 대해 직접 체험할 수 있도록 하고</a:t>
            </a:r>
            <a:r>
              <a:rPr sz="1200">
                <a:solidFill>
                  <a:srgbClr val="000000"/>
                </a:solidFill>
                <a:latin typeface="맑은 고딕"/>
              </a:rPr>
              <a:t>, 전문 강사와의 협력을 통해 말 산업 관련 직업 훈련과 진로 상담을 제공할 수 있는 활동을 만들고 싶습니다.이와 같은 프로그램을 통해 취약계층에게 새로운 취업 기회를 제공하고, 동시에 말산업에 대한 긍정적인 인식을 확산시킬 수 있을 것입니다. 이처럼 제 경험을 활용하여 말산업의 가치를 널리 알리고, 취약계층에게는 새로운 기회를 제공하여 양측 모두에게 상호 이익이 되는 사회적 책임을 다할 수 있는 기회를 한국마사회와 함께 만들고자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말산업과 취약계층 연계 프로그램을 기획할 때, 예상치 못한 재정적 제약이 발생하면 어떻게 대처할 계획입니까?</a:t>
            </a:r>
            <a:br/>
            <a:r>
              <a:t>(2) 앞으로 기획할 프로그램에서 지원자가 기존 경험과 차별화하여 도입하고 싶은 새로운 요소가 있다면 무엇입니까?</a:t>
            </a:r>
            <a:br/>
            <a:r>
              <a:t>(3) 취약계층을 대상으로 한 프로그램에서 참여자들의 실질적인 관심을 끌기 위한 효과적인 전략은 무엇이라고 생각합니까?</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1AD-06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[팀의 조화를 만드는 열쇠]이전 직장에서 근무할 때, 새로운 사업이 계속 만들어지면서 지침이 자주 변경되었습니다. 내용이 워낙 많다 보니 직원들 간 해석도 서로 달라 업무에 혼선이 있었습니다. 그 과정에서 선배 직원들은 ‘해오던 방식’을 고수하자고 주장하였고 신규 직원들은 ‘새로운 방식’으로 더 효율적으로 지침을 시행하기를 주장하여 갈등이 생기기 시작하였습니다.</a:t>
            </a:r>
            <a:r>
              <a:rPr u="sng" b="1" sz="1200">
                <a:solidFill>
                  <a:srgbClr val="000000"/>
                </a:solidFill>
                <a:latin typeface="맑은 고딕"/>
              </a:rPr>
              <a:t>(1)당시 업무 특성상 팀원 간 협력이 더욱 중요했기 때문에 저는 이 상황을 극복하고자 먼저 부서 내 스터디를 만들 것을 제안하였습니다.</a:t>
            </a:r>
            <a:r>
              <a:rPr sz="1200">
                <a:solidFill>
                  <a:srgbClr val="000000"/>
                </a:solidFill>
                <a:latin typeface="맑은 고딕"/>
              </a:rPr>
              <a:t> 스터디를 통해 지침을 공부할 수 있고 서로 대화를 나누면서 의견을 맞춰갈 수 있다고 생각했기 때문입니다. 그래서 업무시간 중간에 팀원 모두가 모여서 각자의 업무 노하우를 공유하고 의견을 나누는 시간을 가졌습니다.또한, </a:t>
            </a:r>
            <a:r>
              <a:rPr u="sng" b="1" sz="1200">
                <a:solidFill>
                  <a:srgbClr val="000000"/>
                </a:solidFill>
                <a:latin typeface="맑은 고딕"/>
              </a:rPr>
              <a:t>(2)본사에 교육 방식을 변경할 것을 건의하여, 특강식 교육에서 벗어나 지침 해석과 상황별 노하우를 토의 형식으로 진행할 수 있도록 했습니다.</a:t>
            </a:r>
            <a:r>
              <a:rPr sz="1200">
                <a:solidFill>
                  <a:srgbClr val="000000"/>
                </a:solidFill>
                <a:latin typeface="맑은 고딕"/>
              </a:rPr>
              <a:t> 이 건의가 반영되어, 전국에서 온 직원들이 모여 지침에 대한 다양한 견해를 나누며 유익한 시간을 가졌고, 교육을 다녀온 저희 부서 팀원들은 이를 바탕으로 서로 멘토가 되어 내용을 공유하고 업무 방식에 일관성을 맞추기 시작했습니다.</a:t>
            </a:r>
            <a:r>
              <a:rPr u="sng" b="1" sz="1200">
                <a:solidFill>
                  <a:srgbClr val="000000"/>
                </a:solidFill>
                <a:latin typeface="맑은 고딕"/>
              </a:rPr>
              <a:t>(3)그 결과, 두 세대의 의견 차이가 조화를 이루며, 각자의 방식이 아닌 함께 지침을 해석해 더욱 정확하고 효율적으로 업무를 처리할 수 있었습니다. 이 덕분에 저희 부서는 그 해에 전국 지사에서 우수부서 2등에 선정되어 인센티브를 받는 성과를 거두었습니다.</a:t>
            </a:r>
            <a:r>
              <a:rPr sz="1200">
                <a:solidFill>
                  <a:srgbClr val="000000"/>
                </a:solidFill>
                <a:latin typeface="맑은 고딕"/>
              </a:rPr>
              <a:t>이 경험을 통해 갈등은 단순히 부정적인 의견 차이가 아니라, 각자의 다른 노력과 목표가 반영된 결과라는 것을 깨달았습니다. 따라서, 갈등이 있을 때는 이를 해결할 방법을 찾는 것이 중요하며, 두 의견을 조화롭게 합치는 것이 더 큰 성과를 이끌어낼 수 있다는 것을 배웠습니다. 입사 후에도 팀원들과의 협력과 조화를 이끌어내는 열쇠 같은 존재가 되어, 조직 내에서 긍정적인 변화를 만들어나가겠습니다.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갈등 상황에서 스터디를 제안했을 때, 내부적으로 마찰이 있었다면 어떻게 설득하고 해결했을 것 같습니까?</a:t>
            </a:r>
            <a:br/>
            <a:r>
              <a:t>(2) 본사 교육 방식을 변경하는 과정에서 본사의 의견에 동의하지 않는 경우, 어떤 방식으로 접근하여 협의를 이끌어냈을까요?</a:t>
            </a:r>
            <a:br/>
            <a:r>
              <a:t>(3) 분석한 우수부서 선정의 구체적인 요인은 무엇이라고 생각하며, 이 성과를 다른 부서에 어떻게 전파할 수 있을까요?</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1AD-07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한국마사회에 입사 후 이루고 싶은 목표는 '사내 교육프로그램 우수 학습왕 달성'과 '고객 만족도 우수(100) 달성에 기여' 하는 것입니다. 먼저, 첫 번째 목표로 '사내 교육프로그램 우수 학습왕 달성'을 설정한 이유는 적은 직무 경험으로 직무 수행에서 부족할 수 있는 부분을 한국 마사회의 우수한 사내 교육프로그램에 </a:t>
            </a:r>
            <a:r>
              <a:rPr u="sng" b="1" sz="1200">
                <a:solidFill>
                  <a:srgbClr val="000000"/>
                </a:solidFill>
                <a:latin typeface="맑은 고딕"/>
              </a:rPr>
              <a:t>(1)적극적으로 참여하여 빠르게 보완하고자 설정하였습니다. 저는 추입마 입니다. 추입마가 초반보단 후반부에 강한 것처럼, 처음엔</a:t>
            </a:r>
            <a:r>
              <a:rPr sz="1200">
                <a:solidFill>
                  <a:srgbClr val="000000"/>
                </a:solidFill>
                <a:latin typeface="맑은 고딕"/>
              </a:rPr>
              <a:t> 조금 느리더라도 성실하게 업무 매뉴얼을 공부하고, 배운 것을 메모하는 습관으로 업무 역량을 키워내 결국 우수한 성과를 만들어 냈습니다. 한국 마사회에서도 신입으로서 부족한 부분이 있을 수 있지만, 항상 배움을 추구하는 마음으로 경영지원 직무의 전문성을 향상할 수 있는 사내 교육에 적극 참여하여 목표를 달성하고, 한국 마사회를 선두에서 이끌어갈 수 있는 '일 잘하는 일당백 직무 전문가'로 거듭나겠습니다. 두 번째 목표인 '고객 만족도 우수(100) 달성에 기여'를 설정한 이유는 한국 마사회가 2029년 고객 만족도 우수(100)를 경영 목표로 설정하고 있고, 제 역량을 발휘하여 목표 달성에 기여할 수 있기 때문입니다. </a:t>
            </a:r>
            <a:r>
              <a:rPr u="sng" b="1" sz="1200">
                <a:solidFill>
                  <a:srgbClr val="000000"/>
                </a:solidFill>
                <a:latin typeface="맑은 고딕"/>
              </a:rPr>
              <a:t>(2)놀이공원에서 근무하며 사내 CS 교육을 수강했고, 퍼레이드 및 공연 현장에서 직접 고객을 응대한 경험을 통해 고객응대역량을 쌓아왔습니다.</a:t>
            </a:r>
            <a:r>
              <a:rPr sz="1200">
                <a:solidFill>
                  <a:srgbClr val="000000"/>
                </a:solidFill>
                <a:latin typeface="맑은 고딕"/>
              </a:rPr>
              <a:t> 화를 내는 고객, 규정을 지키지 않는 고객 등 현장에서 다양한 고객을 응대하며 조직의 규정을 준수하는 선에서 고객에게 최선의 서비스를 제공해 왔습니다. </a:t>
            </a:r>
            <a:r>
              <a:rPr u="sng" b="1" sz="1200">
                <a:solidFill>
                  <a:srgbClr val="000000"/>
                </a:solidFill>
                <a:latin typeface="맑은 고딕"/>
              </a:rPr>
              <a:t>(3)이 경험과 역량을 활용하여 고객의 피드백을 적극 수용하고, 고객 응대 매뉴얼을 개선할 방안을 고안하여 고객만족 경영에 기여하겠습니다.</a:t>
            </a:r>
            <a:r>
              <a:rPr sz="1200">
                <a:solidFill>
                  <a:srgbClr val="000000"/>
                </a:solidFill>
                <a:latin typeface="맑은 고딕"/>
              </a:rPr>
              <a:t> 고객 없는 한국 마사회는 존재할 수 없습니다. 이 점을 항상 가슴에 새기고, 모든 고객이 만족할 수 있는 서비스를 제공하기 위해 노력하겠습니다. 제가 설정한 목표를 이루어 국민의 행복을 책임지고, 여가 선용에 기여하는 고객 만족도 100점의 한국 마사회를 만들겠습니다.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'추입마'에 비유하며 점진적 성장을 강조했는데, 이 특성을 업무 외 다른 분야에서도 경험한 적이 있다면 말씀해주실 수 있습니까?</a:t>
            </a:r>
            <a:br/>
            <a:r>
              <a:t>(2) 놀이공원에서의 고객 응대 경험을 통해 배운 것 중, 한국 마사회에서 꼭 적용하고 싶은 것이 있다면 무엇인지 설명해주시겠습니까?</a:t>
            </a:r>
            <a:br/>
            <a:r>
              <a:t>(3) 고객 만족도 100점 달성을 목표로 하는 과정에서, 지원자는 어떤 새로운 아이디어를 제안할 계획입니까?</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1AD-07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한국토지주택공사에서 근무 중, 타 부서 직원들과의 협업 중 업무 형평성과 참여 문제로 인한 어려움을 해결한 경험이 있습니다. 계약 서류를 보관하는 문서고가 가득 차 더 이상 서류를 보관할 수 없는 문제가 발생했고, 저는 담당 직원에게 문제를 보고한 후, 함께 해약 부서와 협의하여 각 부서 직원들이 문서고 정리를 위해 팀을 이루어 협업하게 됐습니다.협업을 수행하게 됐지만 당시, 계약 업무가 많은 시기로 팀원들의 업무 부담이 큰 </a:t>
            </a:r>
            <a:r>
              <a:rPr u="sng" b="1" sz="1200">
                <a:solidFill>
                  <a:srgbClr val="000000"/>
                </a:solidFill>
                <a:latin typeface="맑은 고딕"/>
              </a:rPr>
              <a:t>(1)상황에서 새로운 업무가 추가되어 협업에 불만을 표하며, 소극적인 참여 태도를 보인 팀원이 많았습니다.</a:t>
            </a:r>
            <a:r>
              <a:rPr sz="1200">
                <a:solidFill>
                  <a:srgbClr val="000000"/>
                </a:solidFill>
                <a:latin typeface="맑은 고딕"/>
              </a:rPr>
              <a:t> 또한, 협소한 문서고는 적은 인원만 들어갈 수 있었고, 정리 업무 인원 차출에 대한 기준이 없어 누군가는 더 많이 차출되면서 형평성 문제로 불만을 표하는 어려움이 있었습니다. </a:t>
            </a:r>
            <a:r>
              <a:rPr u="sng" b="1" sz="1200">
                <a:solidFill>
                  <a:srgbClr val="000000"/>
                </a:solidFill>
                <a:latin typeface="맑은 고딕"/>
              </a:rPr>
              <a:t>(2)저는 문제 해결을 위해 팀원들과의 회의를 주도하여 업무의 필요성을 설명하며 참여를 설득했고, 각자의 불만을 토로할 수 있는 소통의 시간을 마련했습니다.</a:t>
            </a:r>
            <a:r>
              <a:rPr sz="1200">
                <a:solidFill>
                  <a:srgbClr val="000000"/>
                </a:solidFill>
                <a:latin typeface="맑은 고딕"/>
              </a:rPr>
              <a:t> 각 부서의 상황을 공유하며 서로에 대해 이해하고, 팀원들이 공평한 횟수로 차출될 수 있는 기준을 마련했습니다. 그 후, 팀원들의 개별적인 업무량을 파악하여 업무가 집중되는 시간을 정리한 후 휴가 등을 고려하여 희망 시간대 조율을 통해 공평하게 업무 시간표를 제작했습니다. 팀원들이 참여하여 공평한 일정표를 작성한 덕분에 불만을 해소했고, 문제해결의 필요성에 공감을 얻어 소극적인 태도 문제를 해결하여 어려움을 극복했습니다. 협의를 통해 작성한 일정표에 따라 업무를 수행한 결과, 기존 업무에 영향을 최소화하면서 문서고 정리 업무를 기존 예상보다 2주 빠르게 완료하였고, 새로운 서류 보관 규칙을 의논하고 적용함으로써 계약 서류 보관 업무를 개선했습니다. 타 부서와의 협업 과정에서 발생한 문제를 해결하며 목표를 달성하는 과정에서 소통과 협업 역량을 키웠고, 이 역량을 경영 지원 직무에서 발휘하여 업무 수행 중에 발생하는 문제들을 적극적인 소통과 협업을 통해 해결해 나가며 팀원들과 좋은 관계를 유지하겠습니다.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문서고 문제를 해결하는 과정에서 형평성을 강조했는데, 이 과정에서 가장 예기치 못했던 어려움은 무엇이었고 어떻게 해결하셨나요?</a:t>
            </a:r>
            <a:br/>
            <a:r>
              <a:t>(2) 타 부서와의 협업 중에 비슷한 갈등 상황이 발생했을 경우, 어떤 다른 접근 방법을 사용할 수 있을지 설명해주시겠습니까?</a:t>
            </a:r>
            <a:br/>
            <a:r>
              <a:t>(3) 문서고 문제 해결 과정을 통해 얻은 교훈이나 깨달음이 있다면 경영 지원 직무에서 어떻게 활용할 계획인지 말씀해주시겠습니까?</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1AD-08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&lt;경영 지원과 혁신적 홍보로 한국마사회 성장에 기여하다&gt;한국마사회 입사 후 이루고자 하는 목표는 두 가지입니다. 첫째, 적극적인 경영 지원을 통해 고객만족도 우수 및 종합 청렴도 1등 달성에 기여하는 것입니다. 이는 기업의 지속 가능한 성장에 필수적인 요소이며, 기관이 청렴하게 업무를 수행할 때 긍정적 인식이 형성되고, 고객만족도로 이어진다고 생각합니다.이를 위해 OO공사에서 수행했던 고객만족도 및 청렴도 관리 경험을 적극 활용하고자 합니다. 당시 본부 방문 고객에게 긍정적 첫인상을 주기 위해 직원 대상 청렴 다짐 캠페인을 실시하고, 직원들이 작성한 문구로 청렴 게시판을 제작하였습니다. 또한, </a:t>
            </a:r>
            <a:r>
              <a:rPr u="sng" b="1" sz="1200">
                <a:solidFill>
                  <a:srgbClr val="000000"/>
                </a:solidFill>
                <a:latin typeface="맑은 고딕"/>
              </a:rPr>
              <a:t>(1)청렴 크로샷 발송, 월별 직원 청렴 교육 등을 진행하며 본부의 청렴도 및 고객만족도 점수를 높이는 데 기여했습니다.</a:t>
            </a:r>
            <a:r>
              <a:rPr sz="1200">
                <a:solidFill>
                  <a:srgbClr val="000000"/>
                </a:solidFill>
                <a:latin typeface="맑은 고딕"/>
              </a:rPr>
              <a:t> 이러한 경험을 바탕으로, 입사 후에도 투명한 업무 수행과 효과적인 경영 지원을 통해 마사회의 청렴도와 고객만족도를 향상하겠습니다.두 번째 목표는 미래 세대를 위한 말 산업 콘텐츠를 개발하여 글로벌 Top 5 말산업 선도기업이라는 비전 달성에 기여하는 것입니다. 마사회가 더욱 성장하기 위해서는 </a:t>
            </a:r>
            <a:r>
              <a:rPr u="sng" b="1" sz="1200">
                <a:solidFill>
                  <a:srgbClr val="000000"/>
                </a:solidFill>
                <a:latin typeface="맑은 고딕"/>
              </a:rPr>
              <a:t>(2)새로운 수익 모델을 창출하고, 경마에 대한 부정적 인식을 해소하며, 젊은 층을 유입하는 것이 중요하다고 생각합니다.</a:t>
            </a:r>
            <a:r>
              <a:rPr sz="1200">
                <a:solidFill>
                  <a:srgbClr val="000000"/>
                </a:solidFill>
                <a:latin typeface="맑은 고딕"/>
              </a:rPr>
              <a:t> 이를 위해서는 </a:t>
            </a:r>
            <a:r>
              <a:rPr u="sng" b="1" sz="1200">
                <a:solidFill>
                  <a:srgbClr val="000000"/>
                </a:solidFill>
                <a:latin typeface="맑은 고딕"/>
              </a:rPr>
              <a:t>(3)연령별 맞춤형 홍보 콘텐츠를 개발하고, 홍보 전략을 다각화해야 합니다.</a:t>
            </a:r>
            <a:r>
              <a:rPr sz="1200">
                <a:solidFill>
                  <a:srgbClr val="000000"/>
                </a:solidFill>
                <a:latin typeface="맑은 고딕"/>
              </a:rPr>
              <a:t>저는 OO공사에서 홍보 업무를 담당하며 타 기관 사례를 벤치마킹하여 시기별, 장소별 홍보 전략을 기획하고, 연령대별 맞춤형 홍보 방안을 마련한 경험이 있습니다. 또한, 보도자료를 작성하여 언론 홍보도 진행하였습니다. 이를 바탕으로 마사회의 지역사회 공헌 및 ESG 경영 활동을 효과적으로 홍보하고, 다양한 연령층을 타겟으로 한 콘텐츠와 이벤트를 기획하여 말 산업을 하나의 문화로 정착시키는 데 기여하겠습니다.향후 다양한 업무를 경험하며 역량을 더욱 강화하고, 이를 바탕으로 한국마사회와 함께 성장하며 다음 세대에게 모범이 되는 조직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OO공사에서의 청렴도 관리 경험을 기반으로, 예상보다 낮은 청렴도 결과가 나왔을 때 지원자는 어떻게 대응했을 것인지 설명해 주세요.</a:t>
            </a:r>
            <a:br/>
            <a:r>
              <a:t>(2) 마사회가 글로벌 Top 5 말산업 선도기업이 되기 위해 필요한 '새로운 수익 모델'에 대해 구체적인 아이디어가 있습니까?</a:t>
            </a:r>
            <a:br/>
            <a:r>
              <a:t>(3) 추진하고자 하는 연령별 맞춤형 홍보 콘텐츠 개발에서, 기존 홍보 콘텐츠와 차별화를 이루기 위해 가장 중요하게 고려해야 할 요소는 무엇이라고 생각합니까?</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1AA-04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(1)한국마사회는 건전한 경마와 말산업 육성을 통해 국가경제 발전에 이바지하고, 국민의 여가선용과 공익적 가치실현을 위해 다양한 활동을 펼치고 있습니다.</a:t>
            </a:r>
            <a:r>
              <a:rPr sz="1200">
                <a:solidFill>
                  <a:srgbClr val="000000"/>
                </a:solidFill>
                <a:latin typeface="맑은 고딕"/>
              </a:rPr>
              <a:t> 마사회의 사회공헌 실적과 노력에 비해 아직은 마사회에 대한 국민의 긍정적인 인식 수준이 다소 미미한 점이 아쉽습니다. 저의 입사 후 목표는 보다 많은 국민이 한국마사회의 존재 의의와 가치에 공감하도록 하는 것입니다. 이와 같은 목표를 달성하기 위해서는 기관이 수행하는 사업의 과정과 성과를 국민이 체감할 수 있는 효과적인 방식으로 홍보하는 역량이 꼭 필요합니다. 국민과 공감대를 형성하는 전략적 공익사업의 적실성 있는 추진과 홍보를 통해 사회와 함께 하는 친숙하고 따뜻한 기관으로서 브랜드 이미지를 제고한다면, </a:t>
            </a:r>
            <a:r>
              <a:rPr u="sng" b="1" sz="1200">
                <a:solidFill>
                  <a:srgbClr val="000000"/>
                </a:solidFill>
                <a:latin typeface="맑은 고딕"/>
              </a:rPr>
              <a:t>(2)코로나19 이후 감소한 이용객 수를 회복하여 매출 및 수익성 개선에도 기여할 수 있을 것입니다.</a:t>
            </a:r>
            <a:r>
              <a:rPr sz="1200">
                <a:solidFill>
                  <a:srgbClr val="000000"/>
                </a:solidFill>
                <a:latin typeface="맑은 고딕"/>
              </a:rPr>
              <a:t> </a:t>
            </a:r>
            <a:r>
              <a:rPr u="sng" b="1" sz="1200">
                <a:solidFill>
                  <a:srgbClr val="000000"/>
                </a:solidFill>
                <a:latin typeface="맑은 고딕"/>
              </a:rPr>
              <a:t>(3)저는 국어학원에서 강사로 근무하며 타겟 대상에 맞는 홍보방법을 활용하여 백 명 이상의 신규원생을 모집한 경험이 있습니다.</a:t>
            </a:r>
            <a:r>
              <a:rPr sz="1200">
                <a:solidFill>
                  <a:srgbClr val="000000"/>
                </a:solidFill>
                <a:latin typeface="맑은 고딕"/>
              </a:rPr>
              <a:t> 강사의 경력과 커리큘럼을 소개하는 기존의 설명회와는 달리, "매일 사용하는 국어를 학습하기 위해 비용을 지불해야 하는가?"에 대한 의문을 해소하는 것이 잠재고객의 핵심 니즈라는 것을 파악하고 이를 충족시킬 수 있는 자료를 구성하여 발표한 결과였습니다. 이러한 자료 구성 및 스토리텔링 능력을 활용하여 마사회의 사업 성과와 가치를 효과적으로 전달하는 데 기여하겠습니다. 또한 행정공무원으로 근무하며 습득한 행정지원 및 처리업무에 대한 역량과 현업 발생 이슈에 대응하는 문제 해결 능력도 적극 활용하겠습니다. 저는 신규 임용된 직후 상사가 부재한 상황에서도 관련 규정과 매뉴얼을 적극적으로 파악하고, 필요 시 선배 및 동료들에게 도움을 구하며 수개월 간 큰 차질 없이 업무를 수행한 바 있습니다. 이와 같은 경험과 직무역량을 바탕으로 실무에 빠르게 적응하고 적기에 업무를 처리하여, 마사회 구성원의 원활한 업무 수행을 지원하고 나아가 한국마사회가 글로벌 TOP5 말산업 선도기업으로 거듭나는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한국마사회의 사회적 가치 확산을 위해 어떤 새로운 홍보 전략을 시도할 계획인가요? 이전에 활용했던 전략과의 차이점을 설명해주세요.</a:t>
            </a:r>
            <a:br/>
            <a:r>
              <a:t>(2) 코로나19 이후 감소한 이용객 수를 회복하기 위해, 지원자는 어떤 문제 해결 능력을 우선적으로 활용할 계획인가요? 그 능력을 키우기 위한 구체적인 방법도 설명해주세요.</a:t>
            </a:r>
            <a:br/>
            <a:r>
              <a:t>(3) 국어학원 강사 시절 파악했던 잠재고객의 핵심 니즈처럼, 한국마사회의 방문객들이 가지고 있을 숨겨진 니즈는 무엇이라고 생각하나요?</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1AD-08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&lt;공동 목표 설정 및 소통을 통한 갈등 해결&gt;</a:t>
            </a:r>
            <a:r>
              <a:rPr u="sng" b="1" sz="1200">
                <a:solidFill>
                  <a:srgbClr val="000000"/>
                </a:solidFill>
                <a:latin typeface="맑은 고딕"/>
              </a:rPr>
              <a:t>(1)회사 구내식당의 배식대 운영과 관련하여 수급업체와 의견 차이를 겪었습니다.</a:t>
            </a:r>
            <a:r>
              <a:rPr sz="1200">
                <a:solidFill>
                  <a:srgbClr val="000000"/>
                </a:solidFill>
                <a:latin typeface="맑은 고딕"/>
              </a:rPr>
              <a:t> 업체는 배식대 2개 운영이 어렵다는 입장이었습니다. 첫째, 식수가 유동적이라 예측이 어렵기 때문에 잔반이 많이 발생할 수 있다는 점, 둘째, 직원들이 몰리면 식권 제출이나 사원증 태그 여부를 확인하는 것이 어려워 식수 오차가 커질 수 있다는 점이 이유였습니다. 반면, 회사 입장에서는 배식대 2개를 운영하면 대기 시간 단축으로 직원 불만이 해소되고, 대기 중에 이탈하는 직원이 줄어 업체 이윤 창출로도 이어질 것으로 판단했습니다.갈등 해결을 위해 협의체를 구성하고 회의를 진행하였습니다. 문제 상황 및 양측 의견을 표로 정리하였고, </a:t>
            </a:r>
            <a:r>
              <a:rPr u="sng" b="1" sz="1200">
                <a:solidFill>
                  <a:srgbClr val="000000"/>
                </a:solidFill>
                <a:latin typeface="맑은 고딕"/>
              </a:rPr>
              <a:t>(2)‘직원(고객) 대상 만족스러운 식사 제공’이라는 공동의 목표를 제시하며 서로 이득이 될 수 있는 방안을 논의했습니다.</a:t>
            </a:r>
            <a:r>
              <a:rPr sz="1200">
                <a:solidFill>
                  <a:srgbClr val="000000"/>
                </a:solidFill>
                <a:latin typeface="맑은 고딕"/>
              </a:rPr>
              <a:t> 그 결과, 배식대 2개를 운영하되 몇 가지 보완책을 적용하는 방법을 마련하였습니다. 첫째, 배식대의 유동적 운영을 위해, </a:t>
            </a:r>
            <a:r>
              <a:rPr u="sng" b="1" sz="1200">
                <a:solidFill>
                  <a:srgbClr val="000000"/>
                </a:solidFill>
                <a:latin typeface="맑은 고딕"/>
              </a:rPr>
              <a:t>(3)배식대 1개에서 처음 준비한 반찬이 1밧드라도 소진되면 해당 배식대를 닫고 나머지 한 개만 운영하거나, 대기 줄이 길지 않은 날에는 처음부터 배식대를 1개만 운영하여 잔반을 최소화하는 것이었습니다.</a:t>
            </a:r>
            <a:r>
              <a:rPr sz="1200">
                <a:solidFill>
                  <a:srgbClr val="000000"/>
                </a:solidFill>
                <a:latin typeface="맑은 고딕"/>
              </a:rPr>
              <a:t> 둘째, 식권을 내야만 통과할 수 있는 바리케이드 형태의 통로를 만들어 직원들이 자연스럽게 식권을 제출하거나 사원증을 태그하도록 유도하는 방안이었습니다.이 해결책을 도입한 결과, 구내식당 운영 효율성이 향상되었습니다. 배식대 2개 운영으로 직원들의 대기 시간이 단축되었고, 유동적 운영 방식으로 잔반 발생량이 감소했습니다. 또한, 식권 확인 절차가 명확해지면서 운영상의 혼선이 줄어 수급업체 측에서도 만족도가 높아졌습니다.이 경험을 통해 이해관계로 인한 갈등 발생 시, 각자의 입장을 고려하면서도 공동 목표를 설정하고 실질적 해결책을 마련하는 것이 중요하다는 것을 깨달았습니다. 앞으로도 다양한 이해관계자들과 원활하게 소통하고 협력하여 조직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구내식당의 배식대 운영 문제에서, 만약 직원들의 반응이 부정적이었다면, 지원자는 어떻게 대처했을 것 같습니까?</a:t>
            </a:r>
            <a:br/>
            <a:r>
              <a:t>(2) 공동 목표를 설정하는 과정에서 합의가 지연되었다면, 지원자는 어떤 추가적인 전략을 사용할 수 있었을까요?</a:t>
            </a:r>
            <a:br/>
            <a:r>
              <a:t>(3) 문제 해결 과정에서 도출한 '유동적 운영' 방식을 다른 운영 시스템에도 적용한다면, 어떤 방식으로 활용할 수 있을지 설명해 주세요.</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1AD-09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필요한 역할을 능동적으로 찾아가며 지원하는 사람한국마사회 경영지원직은 경마 현장 지원, 승마 활성화, 행사 운영 등 다양한 경영 업무를 통해 원활한 기관 운영을 지원합니다. 이에 상황을 빠르게 파악하고, 필요한 지원을 제공하는 것이 중요하다고 생각합니다. 그러므로 단순히 맡겨진 일만 하는 것이 아니라, 조직 내에서 더 도움이 될 수 있는 부분이 무엇인지 고민하고 필요한 역할을 능동적으로 찾아 지원하는 직원이 되고자 합니다. </a:t>
            </a:r>
            <a:r>
              <a:rPr u="sng" b="1" sz="1200">
                <a:solidFill>
                  <a:srgbClr val="000000"/>
                </a:solidFill>
                <a:latin typeface="맑은 고딕"/>
              </a:rPr>
              <a:t>(1)금융기관에서 근무할 때 경험을 통해 능동적으로 일을 찾아 움직이는 자세를 배웠습니다.</a:t>
            </a:r>
            <a:r>
              <a:rPr sz="1200">
                <a:solidFill>
                  <a:srgbClr val="000000"/>
                </a:solidFill>
                <a:latin typeface="맑은 고딕"/>
              </a:rPr>
              <a:t> 당시 초반에 주어진 업무는 스캔과 문서 창고 관리 업무 같은 단순 업무였지만, 해당 업무를 충실히 수행하면서 어떻게 하면 조직에 더 기여할 수 있을지 고민했습니다. 점차 조직에 적응하면서, 실질적인 도움이 되는 방향으로 움직이면서 일을 했습니다. 해당 기관이 </a:t>
            </a:r>
            <a:r>
              <a:rPr u="sng" b="1" sz="1200">
                <a:solidFill>
                  <a:srgbClr val="000000"/>
                </a:solidFill>
                <a:latin typeface="맑은 고딕"/>
              </a:rPr>
              <a:t>(2)고객 응대가 주된 업무였기에, 직원분께 요청하여 고객 상담을 참관하였고</a:t>
            </a:r>
            <a:r>
              <a:rPr sz="1200">
                <a:solidFill>
                  <a:srgbClr val="000000"/>
                </a:solidFill>
                <a:latin typeface="맑은 고딕"/>
              </a:rPr>
              <a:t> 상담 흐름을 배워두었습니다. 이를 통해 상담 과정을 익히고, 질문에 따른 답변 방식을 정리했습니다. 그리고 이러한 내용을 바탕으로 상담을 기다리는 고객에게 간단한 안내를 해드릴 수 있었습니다. 이러한 태도 덕분에 전화 상담 업무를 보조할 수 있는 기회를 얻었고, 나아가 창구 업무를 맡게 되었습니다. 이 경험을 통해 주어진 위치에서 주어진 업무를 틀에 얽매여 하는 것이 아니라, 조직 내에서 조금 더 공부하면서 도움이 될 수 있는 부분이 무엇인지 고민하고 노력하는 태도가 중요하다는 것을 깨달았습니다. 이러한 경험을 한국마사회 경영지원직에서도 활용하고 싶습니다. 직원들에게 </a:t>
            </a:r>
            <a:r>
              <a:rPr u="sng" b="1" sz="1200">
                <a:solidFill>
                  <a:srgbClr val="000000"/>
                </a:solidFill>
                <a:latin typeface="맑은 고딕"/>
              </a:rPr>
              <a:t>(3)기관에 대한 정보를 공유하고, 사내외 구성원들의 니즈를 파악해 만족도를 높일 수 있는 방안을 고민하며</a:t>
            </a:r>
            <a:r>
              <a:rPr sz="1200">
                <a:solidFill>
                  <a:srgbClr val="000000"/>
                </a:solidFill>
                <a:latin typeface="맑은 고딕"/>
              </a:rPr>
              <a:t>, 행사관리와 사회 공헌 활동 등을 통해 조직 운영의 조력자로서 경영 관리자가 되고 싶습니다. 이러한 역할을 수행하는 데 있어서 소속된 곳에서 무엇이 도움이 될지 고민하는 태도는 경영지원직의 강점이 될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문서 창고 관리와 같은 단순 업무에서 다양한 스킬을 습득했는데, 이러한 역량이 경영지원직의 특정 업무에 어떻게 기여할 수 있다고 보나요?</a:t>
            </a:r>
            <a:br/>
            <a:r>
              <a:t>(2) 금융기관에서 단순 업무를 수행하며 조직에 더 기여할 방안을 고민했는데, 그때 본인이 익힌 고객 응대 기술을 다른 산업에 어떻게 적용할 수 있을까요?</a:t>
            </a:r>
            <a:br/>
            <a:r>
              <a:t>(3) 지원자는 경영지원직에서 소속된 곳에서 도움이 될 부분을 고민한다고 했습니다. 만약 예상치 못한 기관 내부의 갈등이 발생하는 경우, 이를 해결하기 위해 어떤 접근 방식을 취할 것입니까?</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1AD-09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건강보험심사평가원에서 공로 연수식 행사에 필요한 영상을 제작하게 되었습니다. 동료 3명과 자유롭게 아이디어를 나누며 제작할 계획이었지만, 예상치 못한 어려움이 발생했습니다. </a:t>
            </a:r>
            <a:r>
              <a:rPr u="sng" b="1" sz="1200">
                <a:solidFill>
                  <a:srgbClr val="000000"/>
                </a:solidFill>
                <a:latin typeface="맑은 고딕"/>
              </a:rPr>
              <a:t>(1)직원들이 영상 제작 과정에 관심을 두기 시작하면서, 일부 동료가 서로를 협력자라기보다는 경쟁자로 인식하기 시작한 것입니다.</a:t>
            </a:r>
            <a:r>
              <a:rPr sz="1200">
                <a:solidFill>
                  <a:srgbClr val="000000"/>
                </a:solidFill>
                <a:latin typeface="맑은 고딕"/>
              </a:rPr>
              <a:t> 자신의 의견을 고집하며 다른 의견을 존중하지 않는 태도를 보였고, 팀워크에 미묘한 갈등이 생겼습니다. 의견 충돌도 발생하면서, 한 동료는 본인의 의견은 수용되지 않는다며 자투리 일이나 하겠다고 소극적인 태도를 보이기도 했습니다. 이러한 분위기 속에서는 제대로 된 결과물을 만들기 어려웠기에, 역할을 명확히 나눠 책임을 지는 것이 해결책이라고 판단했습니다. 먼저 동료끼리 모여 각자 맡고 싶은 역할을 파악했지만, 겹치는 부분이 있어 조율이 필요했습니다. 특히, </a:t>
            </a:r>
            <a:r>
              <a:rPr u="sng" b="1" sz="1200">
                <a:solidFill>
                  <a:srgbClr val="000000"/>
                </a:solidFill>
                <a:latin typeface="맑은 고딕"/>
              </a:rPr>
              <a:t>(2)주변인에게 좋은 평가를 받고 싶어 하는 동료에게는 ‘센스가 좋으니 가장 중요한 부분인 기관명 9행시와 대본 작성을 맡아주면 좋겠다’라고 먼저 강점을 인정해 주며</a:t>
            </a:r>
            <a:r>
              <a:rPr sz="1200">
                <a:solidFill>
                  <a:srgbClr val="000000"/>
                </a:solidFill>
                <a:latin typeface="맑은 고딕"/>
              </a:rPr>
              <a:t> 역할을 조정하려고 했습니다. 그러자 생각을 듣는 자세를 보이면서, 각자의 역할을 구체화할 수 있었습니다. 연수자가 기관에 이륙하고 착륙하는 콘셉트였기에 드론 조작하는 역할, 전반적인 영상 촬영 및 편집하는 </a:t>
            </a:r>
            <a:r>
              <a:rPr u="sng" b="1" sz="1200">
                <a:solidFill>
                  <a:srgbClr val="000000"/>
                </a:solidFill>
                <a:latin typeface="맑은 고딕"/>
              </a:rPr>
              <a:t>(3)역할로 세분화해 각자의 성과가 자연스럽게 드러날 수 있었습니다. 이렇게 조율한 결과, 영상은 직원들로부터 좋은 평가를 받을 수 있었습니다.</a:t>
            </a:r>
            <a:r>
              <a:rPr sz="1200">
                <a:solidFill>
                  <a:srgbClr val="000000"/>
                </a:solidFill>
                <a:latin typeface="맑은 고딕"/>
              </a:rPr>
              <a:t> 이 경험을 통해 같이 일하는 동료가 있을 때는 누가 더 중요한 역할을 하는지에 대한 불만이 생길 수 있기 때문에, 미리 역할을 조율함으로써 불필요한 경쟁을 줄이고, 각자의 성과가 자연스럽게 드러날 수 있는 구조가 필요하다는 것을 알게 됐습니다. 또한, 갈등이 발생했을 때는 상대의 심리를 이해하고 협력을 유도하는 것이 중요함을 깨달았습니다. 이후에도 협업이 필요한 상황에서는 같이 일하는 동료의 강점을 아낌없이 칭찬해 주며 서로에 대한 좋은 마음을 가지고 팀을 이끌어가는 태도를 유지하고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영상 제작 과정에서 생긴 팀간의 갈등을 해결하는 과정에서 경험한 반발감을 줄이기 위해 어떤 리더십 기술을 활용했나요?</a:t>
            </a:r>
            <a:br/>
            <a:r>
              <a:t>(2) 연수식 영상 제작 시 가장 중요한 부분을 맡긴 동료의 강점을 어떻게 설득 과정에서 사용했으며, 이 접근 방식을 다름 협업 상황에서도 활용할 수 있는 요소가 있다면 무엇인가요?</a:t>
            </a:r>
            <a:br/>
            <a:r>
              <a:t>(3) 지원자가 팀의 갈등을 해결하기 위해 역할을 세분화했는데, 만약 이 과정에서 모든 팀원이 만족하지 않는 경우, 어떻게 대처하시겠습니까?</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수행하는 계약관리 및 소송 수행을 지원하는 역할과 공정한 경마 운영을 위해 불법 경마 단속 및 조사 업무를 맡아 마사회에서 수행하는 업무 관련 법에 관한 전문가가 되고자 합니다. 이를 통해 말산업으로 </a:t>
            </a:r>
            <a:r>
              <a:rPr u="sng" b="1" sz="1200">
                <a:solidFill>
                  <a:srgbClr val="000000"/>
                </a:solidFill>
                <a:latin typeface="맑은 고딕"/>
              </a:rPr>
              <a:t>(1)국가경제 발전과 국민 여가 선용에 기여한다는 마사회가 추구하는 임무를 달성하는 데에 일조하고 싶습니다.</a:t>
            </a:r>
            <a:r>
              <a:rPr sz="1200">
                <a:solidFill>
                  <a:srgbClr val="000000"/>
                </a:solidFill>
                <a:latin typeface="맑은 고딕"/>
              </a:rPr>
              <a:t> 저는 여러 해 동안 법학을 공부해왔으며 </a:t>
            </a:r>
            <a:r>
              <a:rPr u="sng" b="1" sz="1200">
                <a:solidFill>
                  <a:srgbClr val="000000"/>
                </a:solidFill>
                <a:latin typeface="맑은 고딕"/>
              </a:rPr>
              <a:t>(2)법학을 배우고 익히면서 구체적인 사안에서 법을 적용하여 답을 내는 연습을 해왔습니다. 기본 법체계를 비롯하여 많은 판례들을 이해 암기해 왔고, 실제적인 사안을 적용하는 연습을 많이 해 왔습니다.</a:t>
            </a:r>
            <a:r>
              <a:rPr sz="1200">
                <a:solidFill>
                  <a:srgbClr val="000000"/>
                </a:solidFill>
                <a:latin typeface="맑은 고딕"/>
              </a:rPr>
              <a:t> 이런 과정들을 통해서 다양한 사례에서 법이 어떤 식으로 적용되고 법원에서는 어떤 과정들을 통해 재판이 이루어지고 법에 의해 규율되는지에 대해 알게 되었습니다. 또한 저는 이전 회사를 다니면서 짧게나마 공기업에서 일반적으로 수행하는 법관련 업무를 수행한 경험이 있습니다. 예를들어 직원 합숙소를 구하기 위해 부동산 계약을 체결한다거나, 노후 비품 및 폐기 자산을 매각한다거나, 전자입찰을 통해 필요물품을 구매한다거나 하는 민법상 관련되는 </a:t>
            </a:r>
            <a:r>
              <a:rPr u="sng" b="1" sz="1200">
                <a:solidFill>
                  <a:srgbClr val="000000"/>
                </a:solidFill>
                <a:latin typeface="맑은 고딕"/>
              </a:rPr>
              <a:t>(3)업무들과 국유재산 관리를 위해 사용허가를 내주거나 변상금을 부과하는 등의 행정법과 관련된 업무를 수행해</a:t>
            </a:r>
            <a:r>
              <a:rPr sz="1200">
                <a:solidFill>
                  <a:srgbClr val="000000"/>
                </a:solidFill>
                <a:latin typeface="맑은 고딕"/>
              </a:rPr>
              <a:t> 보았습니다. 이 과정에서 제가 그동안 습득해온 법학 지식를 활용하였고, 그로 인한여 업무 수행으로 인하여 추후에 발생할 수 있는 법적 분쟁을 예방할 수 있도록 하였습니다. 이 경험을 통하여 제가 알고 있던 이론적 지식들이 실생활에서 어떻게 활용될 수 있는지에 대해서 알게 되었고, 법관련 업무수행을 통해 조직의 업무수행에 기여할 수 있음에 보람을 느꼈습니다. 이런 경험과 능력을 바탕으로 한국마사회에서 법관련 업무를 수행하면서 마사회에서 시행하고 있는 법과 관련 있는 업무가 있다면 제가 알고 있는 지식 및 더 많은 학습을 통하여 다른 조직원들과 소통하며 법적 절차에 맞춰 업무를 수행할 수 있게 도움을 주고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마사회에서 전문가가 되고자 하는 이유 중 '국가경제 발전과 국민 여가 선용에 기여'한다고 했는데, 본인이 생각하는 구체적 기여 방향은 무엇인지 설명해 주실 수 있습니까?</a:t>
            </a:r>
            <a:br/>
            <a:r>
              <a:t>(2) 법학을 통해 실제 사안을 해결하는 과정에서 어떤 창의적인 해결책이나 접근 방식을 시도한 경험이 있습니까? 그 경험이 당시 상황에 어떤 영향을 미쳤는지 설명해 주세요.</a:t>
            </a:r>
            <a:br/>
            <a:r>
              <a:t>(3) 이전 회사에서 법적 문제를 예방할 수 있었다고 언급하셨는데, 만약 예상치 못한 법적 분쟁이 발생했다면 어떻게 대처하셨을 것 같습니까?</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 직장에서 근무 할 때 수도관 인근에서 도로 공사중이던 업체의 과실로 수도관이 파열되는 사고가 발생한 적이 있습니다. </a:t>
            </a:r>
            <a:r>
              <a:rPr u="sng" b="1" sz="1200">
                <a:solidFill>
                  <a:srgbClr val="000000"/>
                </a:solidFill>
                <a:latin typeface="맑은 고딕"/>
              </a:rPr>
              <a:t>(1)이 사고로 인해 공업용수를 공급하는 대형 수도관이 파열되어서 그 수도관을 통해 용수를 공급받는 공업단지 일대에 단수가 발생하였습니다.</a:t>
            </a:r>
            <a:r>
              <a:rPr sz="1200">
                <a:solidFill>
                  <a:srgbClr val="000000"/>
                </a:solidFill>
                <a:latin typeface="맑은 고딕"/>
              </a:rPr>
              <a:t> 당시 사고는 광역상수도관에서 발생하였는데, 저희 회사는 광역상수도의 경우 지자체가 관리하는 배수지까지의 물공급만을 담당하고 그 배수지에서 수용가까지 직접 물을 전달하는 일은 지자체 상수도 사업소에서 수행하였습니다. 저희 과실로 단수가 발생한 것은 아니지만 지자체에서는 이 사고에 대한 </a:t>
            </a:r>
            <a:r>
              <a:rPr u="sng" b="1" sz="1200">
                <a:solidFill>
                  <a:srgbClr val="000000"/>
                </a:solidFill>
                <a:latin typeface="맑은 고딕"/>
              </a:rPr>
              <a:t>(2)정보나 수도관 복구과정에 대한 정보가 없었고, 이런 사고가 발생한 적이 처음이었기 떄문에 중간에서 정보를 상황을 전달할 수 있는 사람이 필요하다고 하여, 제가 파견을 나가게 되었습니다. 막상</a:t>
            </a:r>
            <a:r>
              <a:rPr sz="1200">
                <a:solidFill>
                  <a:srgbClr val="000000"/>
                </a:solidFill>
                <a:latin typeface="맑은 고딕"/>
              </a:rPr>
              <a:t> 파견을 나가보니 지자체에서는 사고 원인 및 규모 정도에 대해서 오해하고 계셨고, 복구 방식 및 대응방법에 대해서 전혀 모르고 계셨기 때문에 저희 회사에 상당히 적대적인 입장을 갖고 계셨습니다. 하지만 제가 아는 선에서 사고원인 및 복수 </a:t>
            </a:r>
            <a:r>
              <a:rPr u="sng" b="1" sz="1200">
                <a:solidFill>
                  <a:srgbClr val="000000"/>
                </a:solidFill>
                <a:latin typeface="맑은 고딕"/>
              </a:rPr>
              <a:t>(3)절차에 대해서 설명을 해 드렸고, 상수도 사업소에 오는 민원들을 제가 다 받아서 개별 수용가에 직접 설명을 해서 민원을</a:t>
            </a:r>
            <a:r>
              <a:rPr sz="1200">
                <a:solidFill>
                  <a:srgbClr val="000000"/>
                </a:solidFill>
                <a:latin typeface="맑은 고딕"/>
              </a:rPr>
              <a:t> 처리 하자 점차 오해가 풀리고 서로 협력하여 이 사고를 대응하는데 집중할 수 있게 되었습니다. 저는 각종 민원을 처리하는 동시에 수도관 복구 및 통수 절차 등에 대해서 계속적인 소통을 통해 지자체에서 해야 하는 부분과 저희가 해야 하는 역할을 분담하였고, 물차 지원등 당장 물이 필요한 곳에 물을 전달 할 수 있도록 지자체에서 수용가 정보를 받아 회사에 전달을 하여 단수 피해를 최소화 할 수 있게 하였습니다. 결국 파열된 수도관을 복구하여 물공급이 재개될때까지 중간에서 업무를 수행하여 민원 처리 및 단수 피해를 최소화 할 수 있도록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수도관 파열 사건에서 자사의 과실이 아님에도 불구하고 지원자가 어떤 주도적인 조치를 통해 상황을 원만하게 해결할 수 있었는지 싶은데, 그 과정에서 특별히 어려웠던 점이 있었나요? 있었다면 어떻게 극복하셨나요?</a:t>
            </a:r>
            <a:br/>
            <a:r>
              <a:t>(2) 이런 사고 상황에서 중간에서 정보를 전달하는 사람이 필요했다는 걸 알게 되었을 때, 본인은 그 역할을 수행하면서 어떤 추가적인 전략이나 방식으로 지자체의 오해와 적대감을 줄이려고 했습니까?</a:t>
            </a:r>
            <a:br/>
            <a:r>
              <a:t>(3) 만약 수도관 파열 사고가 더 심각하게 번져 복구가 장기화되는 상황이었다면, 이를 해결하기 위해 지원자는 어떤 추가적인 노력을 했을 것 같다고 생각하십니까?</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(1)노사분쟁의 예방과 노사협력을 이끌어 낼 수 있는 노무전문가가 되어 회사의 성장에 방해되는 불필요한 법적 분쟁이나 법률리스크를 관리하여</a:t>
            </a:r>
            <a:r>
              <a:rPr sz="1200">
                <a:solidFill>
                  <a:srgbClr val="000000"/>
                </a:solidFill>
                <a:latin typeface="맑은 고딕"/>
              </a:rPr>
              <a:t> 회사와 함께 성장해 나가는 것이 목표입니다.마사회는 현재 7개의 복수 노조가 설립되어 있고, 정규직을 주축으로 하여 무기계약직 등 다양한 고용형태를 적극 활용하여 운영되고 있습니다. 다양한 형태의 고용은 비용이나 채용절차에서 효율적일 수 있고, 코로나 사태와 같이 경마산업이 위험에 빠지는 경우 탄력적인 인적자원 활용을 통해 위기 극복에 유리하다는 장점이 있습니다. 그러나 각 고용형태에 따른 보수의 차이가 발생하기 때문에 법적 분쟁이나 의욕저하와 같은 일이 생기기 쉽습니다. 실제로 마사회는 무기계약직원의 연장근로 수당 미지급과 관련하여 법적 분쟁이 있었습니다.저는 법학전문대학원에서 실체법부터 절차법까지 다양한 법률을 공부하며 실제 법적 분쟁이 생기는 경우 해결하는 절차에 대한 지식을 쌓았습니다. 그 후 여러 실무과목을 통해 소장 작성 및 판결문을 작성하며 실제 송무 업무를 수행할 수 있는 실무적 역량을 발전시켰고, </a:t>
            </a:r>
            <a:r>
              <a:rPr u="sng" b="1" sz="1200">
                <a:solidFill>
                  <a:srgbClr val="000000"/>
                </a:solidFill>
                <a:latin typeface="맑은 고딕"/>
              </a:rPr>
              <a:t>(2)법률사무소에 실무 수습을 나가 법률 상담 및 현재 진행 중인 소송에 대한 소장 및 답변서 작성 업무를 수행하였습니다.</a:t>
            </a:r>
            <a:r>
              <a:rPr sz="1200">
                <a:solidFill>
                  <a:srgbClr val="000000"/>
                </a:solidFill>
                <a:latin typeface="맑은 고딕"/>
              </a:rPr>
              <a:t> 또, 전문지식도 중요하지만, 민원 응대 능력 또한 중요하다고 생각하여 국민연금공단에서 인턴으로 활동하며 민원안내 도우미에 자원하였습니다. 다양한 니즈를 가진 민원인들을 문답을 통해 내방목적을 분석하여 원활한 민원처리를 보조하며 문제해결능력을 길렀습니다.노무전문가가 되기 위해서는 직원들의 업무에 대한 이해를 통한 공감이 중요하다고 생각합니다. 따라서 </a:t>
            </a:r>
            <a:r>
              <a:rPr u="sng" b="1" sz="1200">
                <a:solidFill>
                  <a:srgbClr val="000000"/>
                </a:solidFill>
                <a:latin typeface="맑은 고딕"/>
              </a:rPr>
              <a:t>(3)입사 후 고객광장 등을 통해 제기되는 민원 응대 업무 및 계약체결과 관련된 업무를 수행하며</a:t>
            </a:r>
            <a:r>
              <a:rPr sz="1200">
                <a:solidFill>
                  <a:srgbClr val="000000"/>
                </a:solidFill>
                <a:latin typeface="맑은 고딕"/>
              </a:rPr>
              <a:t> 실무부서에서 업무에 대한 이해도를 심화해 원만한 노사관계 구축에 기여하겠습니다. 가장 좋아하고, 잘할 수 있는 법률지식을 활용하여 불필요한 노사분규나 법률리스크 해소를 통해 회사와 함께 걸어가겠습니다.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노무전문가로서 법적 분쟁을 사전에 방지하기 위해 사내 예방 시스템을 구축한다면 어떤 요소를 가장 중요하게 고려하겠습니까?</a:t>
            </a:r>
            <a:br/>
            <a:r>
              <a:t>(2) 법학전문대학원과 법률사무소 실습 경험을 통해 배운 점을 마사회에 구체적으로 적용할 방안은 무엇인가요?</a:t>
            </a:r>
            <a:br/>
            <a:r>
              <a:t>(3) 지원자는 입사 후 고객광장 민원 응대 업무를 수행할 계획이라고 했는데, 예상치 못한 민원인의 반응이나 불만에 어떻게 대처할 것인지 구체적인 전략을 말씀해 주실 수 있나요?</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(1)국민연금공단에서 인턴으로 근무하던 중 생애 첫 팀 단위 업무를 수행하며 개인 역량으로 모든 문제를 해결하려고 하여 어려움을 겪었으나 적극적인 의사소통을 통해 효율적인 분업 방식을 건의하여</a:t>
            </a:r>
            <a:r>
              <a:rPr sz="1200">
                <a:solidFill>
                  <a:srgbClr val="000000"/>
                </a:solidFill>
                <a:latin typeface="맑은 고딕"/>
              </a:rPr>
              <a:t> 극복하였습니다.제가 수행하였던 팀 단위 업무는 사업장의 건설 현장 일용직 근로자들 현황을 전화 상담을 통해 파악하고, 상담으로 얻은 정보를 전산에 입력하는 것이었습니다. 난도가 높지 않고, 반복성이 강한 업무였는데 다른 직원분들과 한팀이 되어 인원수에 따라 업무를 분배하였습니다. 다른 직원분들은 반복적으로 많은 수의 일용직 근로자들의 개인정보를 전산에 입력하는 것을 어려워하였고, 저는 직무에 관하여 모르는 질문 또는 업무 외의 질문을 받을 것이 걱정되어 상담업무가 어려웠습니다. 그러던 중 </a:t>
            </a:r>
            <a:r>
              <a:rPr u="sng" b="1" sz="1200">
                <a:solidFill>
                  <a:srgbClr val="000000"/>
                </a:solidFill>
                <a:latin typeface="맑은 고딕"/>
              </a:rPr>
              <a:t>(2)단순하게 인원수에 맞게 나누어서 업무를 분담하는 것이 아니라 각자가 잘할 수 있는 것을 몰아서 수행하는 분업이 효율적일 것 같다는 생각이 들었습니다.</a:t>
            </a:r>
            <a:r>
              <a:rPr sz="1200">
                <a:solidFill>
                  <a:srgbClr val="000000"/>
                </a:solidFill>
                <a:latin typeface="맑은 고딕"/>
              </a:rPr>
              <a:t> 이에 대한 확신을 얻기 위해 다른 직원분들과 제 업무처리속도를 비교하여보았습니다. 예상대로 저는 전화 상담 처리에서 업무 시간이 많이 들었고, 다른 직원분들은 전산 입력처리 시간이 오래 걸렸습니다. 따라서 모두가 만족할 만한 방법이 업무 방식에 따른 분업이라고 생각하였습니다. 팀장님에게 이러한 의견을 개진할 수 있는 기회를 얻기 위해 먼저 빠르게 제 업무를 끝내고, 팀장님의 전산 입력 작업을 도와드렸습니다. 팀장님은 고마워하시며 팀장님이 자신 있는 상담업무를 도와주셨고, 감사하게도 이러한 방식의 업무 분배를 제안해 주셨습니다. 그 결과 각자의 장단에 따른 업무를 수행하게 되었고, 더 빠른 업무처리가 가능해져 모두가 만족할 수 있었습니다.</a:t>
            </a:r>
            <a:r>
              <a:rPr u="sng" b="1" sz="1200">
                <a:solidFill>
                  <a:srgbClr val="000000"/>
                </a:solidFill>
                <a:latin typeface="맑은 고딕"/>
              </a:rPr>
              <a:t>(3)이 경험을 수행하면서 자기 자신의 업무 완결성과 함께 협업의 균형감이 중요하다는 것을 인식하였습니다.</a:t>
            </a:r>
            <a:r>
              <a:rPr sz="1200">
                <a:solidFill>
                  <a:srgbClr val="000000"/>
                </a:solidFill>
                <a:latin typeface="맑은 고딕"/>
              </a:rPr>
              <a:t> 입사 후에도 적극적인 의사소통을 통해 주변 동료와 동료의 업무에 관한 관심을 기울여 함께 일해나가는 것의 가치를 실천해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국민연금공단 인턴 경험에서 배운 효율적인 팀워크 전략을 새로운 직장에서 다른 구성원들에게 설명하거나 설득할 때 고려할 점은 무엇인가요?</a:t>
            </a:r>
            <a:br/>
            <a:r>
              <a:t>(2) 복잡한 작업 분배를 통해 효율성을 높였던 경험을 다른 업무 상황에서 어떻게 재적용할 수 있을까요?</a:t>
            </a:r>
            <a:br/>
            <a:r>
              <a:t>(3) 지원자는 개인 역량을 지나치게 의존했던 과거의 경험에서 배우게 된 협업의 중요성을 다른 경험에서도 살리고자 할 때, 예상되는 도전 과제는 무엇이라고 생각합니까?</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[법령에 대한 이해를 바탕으로 끊임없이 발전하는 한국마사회의 선도하는 전문인]입사 후, 저는 한국마사회의 법무 직원으로서 기관의 직원들이 믿고 법무 업무를 맡길 수 있는 법무 스페셜리스트가 되고자 합니다. 특히 법률 자문과 법령 해석을 통한 규정 관리 전문가로서, 회사에서 믿고 자문을 구할 수 있는 전문인이 되고 싶습니다.저는 재직 중인 회사에서 법령에 따라 운영되는 사업을 맡아 업무를 수행했습니다. 그 과정에서 관계 법령을 수시로 확인하며 내용을 숙지하고, 유관기관 담당자들에게 관계 법령에 대한 안내 및 자문을 제공하였습니다. </a:t>
            </a:r>
            <a:r>
              <a:rPr u="sng" b="1" sz="1200">
                <a:solidFill>
                  <a:srgbClr val="000000"/>
                </a:solidFill>
                <a:latin typeface="맑은 고딕"/>
              </a:rPr>
              <a:t>(1)뿐만 아니라 해석이 모호한 법률은 본부의 제도 및 법령 담당자와의 논의를 통해 적용 기준을 일치시키기도 했습니다.</a:t>
            </a:r>
            <a:r>
              <a:rPr sz="1200">
                <a:solidFill>
                  <a:srgbClr val="000000"/>
                </a:solidFill>
                <a:latin typeface="맑은 고딕"/>
              </a:rPr>
              <a:t> 일례로 회사의 사업에 참여한 유관기관의 회계정산 업무에서 일부 절차 미비가 발생했을 때, 관련 법규정을 찾아 이를 어떻게 해석하고 적용할 것인지를 고민하고 기존의 판례를 참고하여 해석의 기준을 제시하였습니다. 그 결과 제 </a:t>
            </a:r>
            <a:r>
              <a:rPr u="sng" b="1" sz="1200">
                <a:solidFill>
                  <a:srgbClr val="000000"/>
                </a:solidFill>
                <a:latin typeface="맑은 고딕"/>
              </a:rPr>
              <a:t>(2)의견이 반영되어 이후 전국 지사가 동일한 방식을 채택하게 되었으며</a:t>
            </a:r>
            <a:r>
              <a:rPr sz="1200">
                <a:solidFill>
                  <a:srgbClr val="000000"/>
                </a:solidFill>
                <a:latin typeface="맑은 고딕"/>
              </a:rPr>
              <a:t>, 이러한 경험을 통해 저는 의사소통능력 및 문제해결능력을 발전시킬 수 있었습니다.또한 저는 전공수업으로 헌법, 행정법, 형법을 공부하며 학회스터디를 진행하여 성적우수장학금을 받기도 하였으며, 자격증 취득을 위해 민법, 노동법 등을 공부하여 한국마사회의 법무 직무에 필요한 법률에 대한 이해 및 해석 능력을 가지고 있습니다. 한국마사회의 법무 업무는 단순한 법적 자문을 넘어서 경마와 관련한 다양한 법적 과제를 해결하고 규제를 준수하며 경마의 건전성을 확보하는 역할을 합니다. 회사에서 명확한 기준을 바탕으로 규정을 관리하며 안내했던 경험과 다양한 법률을 학습해온 경험을 바탕으로 끊임없이 변화하는 법률 환경을 날카롭게 파악하겠습니다. </a:t>
            </a:r>
            <a:r>
              <a:rPr u="sng" b="1" sz="1200">
                <a:solidFill>
                  <a:srgbClr val="000000"/>
                </a:solidFill>
                <a:latin typeface="맑은 고딕"/>
              </a:rPr>
              <a:t>(3)제가 가진 역량을 활용하여 법령의 제개정안을 입안하고 법률 자문을 제공하는 법무 스페셜리스트가 되어 </a:t>
            </a:r>
            <a:r>
              <a:rPr sz="1200">
                <a:solidFill>
                  <a:srgbClr val="000000"/>
                </a:solidFill>
                <a:latin typeface="맑은 고딕"/>
              </a:rPr>
              <a:t>한국마사회의 경마건전화를 위해 함께 노력하는 마사인으로서 충실히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법령 해석 과정에서 다른 의견을 가진 사람과의 논의에서 어떤 접근 방식을 취하십니까? 또한 그 접근 방식이 가진 장단점은 무엇이라고 생각하십니까?</a:t>
            </a:r>
            <a:br/>
            <a:r>
              <a:t>(2) 법령을 이해하고 해석할 때, 지원자가 가장 중요하게 여기는 가치나 원칙은 무엇입니까?</a:t>
            </a:r>
            <a:br/>
            <a:r>
              <a:t>(3) 법령의 제개정안을 입안할 때, 법률적 측면 외에 고려해야 할 다른 중요한 요소는 무엇이라고 생각하십니까?</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[피하기보다는 부딪치고 소통함으로써 오해를 해소하고 협력을 꾀하다]회사 재직 중 타부서의 과장님과 업무분장과 관련한 오해가 빚어져 부서 간의 </a:t>
            </a:r>
            <a:r>
              <a:rPr u="sng" b="1" sz="1200">
                <a:solidFill>
                  <a:srgbClr val="000000"/>
                </a:solidFill>
                <a:latin typeface="맑은 고딕"/>
              </a:rPr>
              <a:t>(1)갈등으로까지 이어질 수 있는 위기에 처했으나, 지속적인 소통 노력을 통해 관계를 개선하고 결과적으로 좋은 성과까지 달성한 적이 있었습니다.당시 저희 부서에서는 타 부서와 공동으로 협업을 해야 하는 업무가 있었는데, 부서원 전원이 바쁜 일정으로</a:t>
            </a:r>
            <a:r>
              <a:rPr sz="1200">
                <a:solidFill>
                  <a:srgbClr val="000000"/>
                </a:solidFill>
                <a:latin typeface="맑은 고딕"/>
              </a:rPr>
              <a:t> 부재한 날이 많아 업무분장 관련 논의가 늦어졌습니다. 한 명이 독단으로 업무분장을 나눌 수가 없었으나 부서 상황을 정확히 모르셨던 타부서 과장님께서는 의도적으로 업무를 미루는 것으로 오해를 하였고, 부서간 갈등이 빚어질 위기를 맞게 되었습니다. 이를 해결하기 위해 저는 </a:t>
            </a:r>
            <a:r>
              <a:rPr u="sng" b="1" sz="1200">
                <a:solidFill>
                  <a:srgbClr val="000000"/>
                </a:solidFill>
                <a:latin typeface="맑은 고딕"/>
              </a:rPr>
              <a:t>(2)타부서의 다른 직원과 대화를 통해 부서의 바쁜 상황을 조금 더 상세하게 공유하였고</a:t>
            </a:r>
            <a:r>
              <a:rPr sz="1200">
                <a:solidFill>
                  <a:srgbClr val="000000"/>
                </a:solidFill>
                <a:latin typeface="맑은 고딕"/>
              </a:rPr>
              <a:t>, 부서간 업무협의 회의를 주관할 수 있도록 일정을 잡았습니다. 뿐만 아니라 부서간 점심식사를 함께 하며 대화를 나누는 등 개인 및 부서 차원에서 오해를 풀고 생산적인 관계로 나아가기 위해 노력했습니다.그 결과 서로의 오해를 풀고 업무협의를 원활하게 이어나갈 수 있었습니다. 더 나아가, 기관 단위로 요구되었던 업무 실적을 사업이 종료되는 12월보다도 훨씬 앞선 10월 중순에 100퍼센트 이상 조달성할 수 있었습니다. 갈등이 지속되는 동안 직급도 부서도 다른 부서원과 소통을 통해 오해를 풀어나가는 것이 처음에는 어렵고 부담스러웠습니다. 그러나 결과적으로 서로를 이해하고 소통을 하니 관계가 개선되었을 뿐만 아니라 부여된 목표실적도 조기에 달성할 수 있게 되었습니다. </a:t>
            </a:r>
            <a:r>
              <a:rPr u="sng" b="1" sz="1200">
                <a:solidFill>
                  <a:srgbClr val="000000"/>
                </a:solidFill>
                <a:latin typeface="맑은 고딕"/>
              </a:rPr>
              <a:t>(3)이 경험을 통해 불편한 상황에서도 피하지 않고 직접 소통하는 것이 관계 개선의 핵심임을 깨달았고</a:t>
            </a:r>
            <a:r>
              <a:rPr sz="1200">
                <a:solidFill>
                  <a:srgbClr val="000000"/>
                </a:solidFill>
                <a:latin typeface="맑은 고딕"/>
              </a:rPr>
              <a:t>, 실제로 의사소통능력과 대인관계능력이 조직의 효율에 얼마나 중요한지를 실감할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직급이 다른 사람들과의 소통에서 겪은 가장 큰 어려움은 무엇이었고, 이를 어떻게 극복하셨습니까?</a:t>
            </a:r>
            <a:br/>
            <a:r>
              <a:t>(2) 다른 부서와의 갈등 상황에서 지원자가 두 부서 간 균형을 유지하기 위해 했던 구체적인 행동은 무엇이며, 그 행동이 주는 교훈은 무엇입니까?</a:t>
            </a:r>
            <a:br/>
            <a:r>
              <a:t>(3) 지원자가 오해를 풀어낸 성과 이후 이러한 경험을 통해 새롭게 얻은 교훈이 있다면 무엇인지 설명해 주시겠습니까?</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경마의 대중화에 기여하고 싶습니다. 국내에서는 여전히 ‘경마’가 스포츠보다는 도박으로 인식되는 경우가 많습니다. 하지만 경마가 대중적인 레저 스포츠로 자리매김 하게 된다면, 불법 경마로 유입되는 사람들을 양지로 이끌 수 있으며, 현재 불법 경마 시장에서 형성되는 약 8조 이상의 자금을 축산발전기금 등 국가 발전을 위한 재원으로 전환하는 효과도 기대할 수 있을 것입니다.경마의 대중화를 위해 저는 다음과 같은 방안을 추진하고 싶습니다.첫째, 합법경마의 경쟁력을 높이기 위해 ‘관련 규제 완화’에 기여하고 싶습니다. 현재 경마 관련 규제가 지나치게 엄격하게 적용되어 있어 균형 잡힌 정책 조정이 필요합니다. </a:t>
            </a:r>
            <a:r>
              <a:rPr u="sng" b="1" sz="1200">
                <a:solidFill>
                  <a:srgbClr val="000000"/>
                </a:solidFill>
                <a:latin typeface="맑은 고딕"/>
              </a:rPr>
              <a:t>(1)규정 개정 과정에서 법무지식을 활용한 개정안 마련 및 다양한 이해관계자의 의견을 조율한 실무 경험</a:t>
            </a:r>
            <a:r>
              <a:rPr sz="1200">
                <a:solidFill>
                  <a:srgbClr val="000000"/>
                </a:solidFill>
                <a:latin typeface="맑은 고딕"/>
              </a:rPr>
              <a:t>을 활용하여 정부, 유관 기관의 설득과 협의의 기반을 다지겠습니다.둘째, 경마 산업의 청렴성과 윤리 문화 확산에 기여하겠습니다. </a:t>
            </a:r>
            <a:r>
              <a:rPr u="sng" b="1" sz="1200">
                <a:solidFill>
                  <a:srgbClr val="000000"/>
                </a:solidFill>
                <a:latin typeface="맑은 고딕"/>
              </a:rPr>
              <a:t>(2)일부 고객들은 여전히 경마가 ‘다 짜고 친다’는 불신을 가지고 있으며, 이는 합법 경마 참여율을 낮추는 요인이 됩니다. 이를 해소하려면 경마 관계자의 윤리 의식 강화에 더하여 경마의 높은 공정성을 적극 홍보하는 것이 중요합니다.</a:t>
            </a:r>
            <a:r>
              <a:rPr sz="1200">
                <a:solidFill>
                  <a:srgbClr val="000000"/>
                </a:solidFill>
                <a:latin typeface="맑은 고딕"/>
              </a:rPr>
              <a:t> 직원 윤리인식 제고 및 윤리위험 통제 체계 구축 경험을 통해 경마 산업의 신뢰도를 높이는데 기여하겠습니다.셋째, 불법 경마 단속 및 처벌을 강화하여 불법 경마를 근절하는 것입니다. 저의 법학지식과 이해충돌 위험 선제적 예방 실무경험 등을 통해 보다 효과적인 단속 방안을 마련하겠습니다.마지막으로, 경마선진국인 일본경마를 지속적으로 벤치마킹하는 것이 중요하다고 생각합니다. </a:t>
            </a:r>
            <a:r>
              <a:rPr u="sng" b="1" sz="1200">
                <a:solidFill>
                  <a:srgbClr val="000000"/>
                </a:solidFill>
                <a:latin typeface="맑은 고딕"/>
              </a:rPr>
              <a:t>(3)일본은 성공적인 경마 대중화, 우수마 배출 및 온라인발매 정착을 통하여 경마산업을 지속적으로 발전시키고 있습니다.</a:t>
            </a:r>
            <a:r>
              <a:rPr sz="1200">
                <a:solidFill>
                  <a:srgbClr val="000000"/>
                </a:solidFill>
                <a:latin typeface="맑은 고딕"/>
              </a:rPr>
              <a:t> 마사회도 일본과 활발히 교류하며 벤치마킹을 진행하고 있는 것으로 알고 있는데, 저의 일본 거주 경험과 꾸준히 발전시켜온 일본어 능력을 바탕으로, JRA 및 일본 경마 관계자들과의 협력을 더욱 강화하여 한국 경마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경마의 대중화를 위한 규제 완화의 필요성을 느꼈다고 했습니다. 그렇다면 규제가 완화된 후 발생할 수 있는 잠재적 부작용에 대해서는 어떻게 대비할 계획인가요?</a:t>
            </a:r>
            <a:br/>
            <a:r>
              <a:t>(2) 경마 산업의 청렴성과 윤리 문화 확산 방안을 언급하셨습니다. 윤리 의식 강화를 위해 어떠한 새로운 프로그램을 도입할 계획이 있는지 설명해 주세요.</a:t>
            </a:r>
            <a:br/>
            <a:r>
              <a:t>(3) 일본 경마를 벤치마킹한다고 하셨는데, 일본의 경마산업이 성공적으로 자리 잡을 수 있었던 가장 큰 요인은 무엇이라고 생각하십니까?</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1AA-04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(1)공립 교육기관의 행정직원으로 근무하던 당시에 부서 간 기피하는 업무를 조율하여 협력적으로 해결한 경험이 있습니다.</a:t>
            </a:r>
            <a:r>
              <a:rPr sz="1200">
                <a:solidFill>
                  <a:srgbClr val="000000"/>
                </a:solidFill>
                <a:latin typeface="맑은 고딕"/>
              </a:rPr>
              <a:t> 해당 기관에는 임대 통학차량과 관련한 민원이 자주 발생했습니다. 업무분장 상으로는 담당교사가 통학안전을, 행정실장이 차량계약 및 시설안전을 총괄하도록 되어 있었지만 민원이 불거진 이후로는 모두가 관련 업무를 꺼리게 되었습니다. 적대적인 분위기 속에서 통학차량 관련 공문은 아무도 접수하지 않은 채 방치되었고, 상위기관에 자료를 제출해야 하는 날이 도래했습니다. </a:t>
            </a:r>
            <a:r>
              <a:rPr u="sng" b="1" sz="1200">
                <a:solidFill>
                  <a:srgbClr val="000000"/>
                </a:solidFill>
                <a:latin typeface="맑은 고딕"/>
              </a:rPr>
              <a:t>(2)이에 저는 관계자들과 대화를 시도하여 다 함께 해당 공문을 살펴보고, 업무 상관도에 따라 자료를 분배 및 합동작성할 것을 제안했습니다.</a:t>
            </a:r>
            <a:r>
              <a:rPr sz="1200">
                <a:solidFill>
                  <a:srgbClr val="000000"/>
                </a:solidFill>
                <a:latin typeface="맑은 고딕"/>
              </a:rPr>
              <a:t> 신규 발령 후 얼마 지나지 않은 시기에 차량 업무의 직접적인 책임자가 아니었던 제가 상사와 타 부서 간의 마찰을 중재하고자 결심하는 것이 쉽지만은 않았습니다. 하지만 부서 간 갈등 구도가 아니라 기관 전체의 관점에서 당면한 과제를 해결하는 것이 무엇보다 중요하다고 생각했기에 구성원들을 설득하게 되었습니다. 기관의 원활한 운영이라는 공동의 목표 달성을 강조하는 저의 </a:t>
            </a:r>
            <a:r>
              <a:rPr u="sng" b="1" sz="1200">
                <a:solidFill>
                  <a:srgbClr val="000000"/>
                </a:solidFill>
                <a:latin typeface="맑은 고딕"/>
              </a:rPr>
              <a:t>(3)취지에 공감하여, 논의 끝에 차량노선 및 탑승자 안전교육에 관한 사항은 교무실에서, 차량 계약내용 및 안전점검은 행정실에서 담당하는 것으로</a:t>
            </a:r>
            <a:r>
              <a:rPr sz="1200">
                <a:solidFill>
                  <a:srgbClr val="000000"/>
                </a:solidFill>
                <a:latin typeface="맑은 고딕"/>
              </a:rPr>
              <a:t> 합의가 이루어졌고 기한을 준수하여 자료를 제출할 수 있었습니다. 일차적으로는 보고자료 작성을 위해 모인 자리였지만, 이전에는 알기 어려웠던 부서 간 업무 내용과 입장을 공유하고 각자의 고충을 이해하며 타 부서의 구성원과 원만한 관계를 형성하는 계기가 되었다는 점에서 더 큰 성과가 있었습니다. 조직 공동의 문제를 해결하고자 하는 진솔한 마음으로 다가가고 상대방의 입장에 먼저 공감하고자 노력한 결과, 학기 초 각 부서가 저마다의 업무로 가장 바쁜 시기에 팀워크를 다질 수 있었고, 향후 업무 상의 이슈가 발생했을 때에도 우호적인 관계를 바탕으로 보다 원활하게 조율하며 협업할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부서 간의 업무 기피 문제를 중재하고자 했던 상황에서, 당시의 제한된 정보들로 인해 발생할 수 있었던 잠재적 위험을 어떻게 평가하고 다루었나요?</a:t>
            </a:r>
            <a:br/>
            <a:r>
              <a:t>(2) 업무 상관도를 바탕으로 공문을 분배하고 합동작성하기로 했던 결정의 장단점은 무엇이었나요? 향후 개선할 부분이 있다면 무엇이라고 생각하십니까?</a:t>
            </a:r>
            <a:br/>
            <a:r>
              <a:t>(3) 조직 간의 갈등을 해결한 경험을 향후 같은 상황에서 재적용할 때 가장 먼저 고려해야 할 요소는 무엇이라고 생각하나요? 이유를 설명해주세요.</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‘윤리인권지킴이제도’ 운영하면서 협업의 어려움을 극복하고 성과를 낸 경험이 있습니다. 이 제도는 부서별 윤리인권지킴이를 지정하고, 과제를 부여하여 각 부서의 협조를 요청하는 방식으로 운영됩니다. 저는 담당자로서 윤리인권지킴이를 지정하고 관리하는 역할을 맡았지만, 과제 선정은 각 부서원들이 업무를 수행하면서 직접 탑다운 방식으로 진행되었기 때문에 정작 저는 과제 조율 과정에서는 애매한 입장에 놓이는 경우가 많았습니다.이로 인해 과제별로 분량과 난이도의 균형이 맞지 않아 현업 부서의 불만이 발생하였으며, 일부 부서원은 과제에 대한 최소한의 정보조차 공유하지 않아 정확한 현황 파악이 어려웠습니다. 과제 진행 또한 체계적으로 이루어지지 않아 업무 효율성이 떨어지는 문제도 있었습니다. 이러한 문제점은 전사 내부리스크 점검 과정에서 더욱 명확하게 드러났고, 이에 따라 개선안을 제안하게 되었습니다.</a:t>
            </a:r>
            <a:r>
              <a:rPr u="sng" b="1" sz="1200">
                <a:solidFill>
                  <a:srgbClr val="000000"/>
                </a:solidFill>
                <a:latin typeface="맑은 고딕"/>
              </a:rPr>
              <a:t>(1)제가 제안한 개선안의 핵심은 과제 부여 창구를 담당자인 저로 일원화하는 것이었습니다. 즉, 부서별로 과제 부여가 필요할 경우 제가 모든 요청을 취합·조율한 후 각 부서에 전달하고, 결과를 다시 취합하는 방식으로 변경하는 것입니다.</a:t>
            </a:r>
            <a:r>
              <a:rPr sz="1200">
                <a:solidFill>
                  <a:srgbClr val="000000"/>
                </a:solidFill>
                <a:latin typeface="맑은 고딕"/>
              </a:rPr>
              <a:t> 이에 더하여 관련 회의에서 이 제도를 더욱 고도화하여 기관 평가에 도움이 되도록 하자는 의견도 있어 더욱 적극적으로 추진할 수 있었습니다.그 결과, 다음과 같은 성과를 거두었습니다. 첫째, 과제 부여 창구를 일원화해 중복 과제를 제거하고 체계적인 과제 관리가 가능해졌으며, 담당자 변경 등 이슈 발생 시에도 신속하게 대응할 수 있었습니다. 둘째, </a:t>
            </a:r>
            <a:r>
              <a:rPr u="sng" b="1" sz="1200">
                <a:solidFill>
                  <a:srgbClr val="000000"/>
                </a:solidFill>
                <a:latin typeface="맑은 고딕"/>
              </a:rPr>
              <a:t>(2)우수 지킴이 인센티브 제도를 도입하여 보다 내실 있는 협조를 유도하였습니다. 분기별로 우수 지킴이를 선발해 소정의 상품을 지급했고</a:t>
            </a:r>
            <a:r>
              <a:rPr sz="1200">
                <a:solidFill>
                  <a:srgbClr val="000000"/>
                </a:solidFill>
                <a:latin typeface="맑은 고딕"/>
              </a:rPr>
              <a:t>, 워크숍을 개최하여 윤리경영 내재화 및 참여자의 만족도를 높였습니다. 셋째, 이러한 개선점을 바탕으로 전사 내부리스크 점검 또한 성공적으로 마무리할 수 있었습니다.</a:t>
            </a:r>
            <a:r>
              <a:rPr u="sng" b="1" sz="1200">
                <a:solidFill>
                  <a:srgbClr val="000000"/>
                </a:solidFill>
                <a:latin typeface="맑은 고딕"/>
              </a:rPr>
              <a:t>(3)이 경험을 통해 협업의 어려움을 극복하고 조직 내 윤리경영 체계를 보다 정교하게 정립하는 데 기여할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윤리인권지킴이제도의 과제를 일원화하는 방식으로 변경했다고 하셨는데, 이 과정에서 발생한 가장 큰 도전 과제와 이를 어떻게 해결했는지 설명해 주세요.</a:t>
            </a:r>
            <a:br/>
            <a:r>
              <a:t>(2) 우수 지킴이 인센티브 제도를 도입한 배경과 이를 통해 기대했던 효과는 무엇이었으며, 실제로 어떤 변화가 있었는지 구체적으로 말씀해 주세요.</a:t>
            </a:r>
            <a:br/>
            <a:r>
              <a:t>(3) 이 경험을 통해 협업의 어려움을 극복했다고 하셨습니다. 향후 유사한 상황에서의 협업을 더욱 효율적으로 추진할 수 있는 방안은 무엇인지 제안해 주세요.</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법무지원부에서 법학 학습을 통하여 학습해온 법률 지식을 바탕으로 </a:t>
            </a:r>
            <a:r>
              <a:rPr u="sng" b="1" sz="1200">
                <a:solidFill>
                  <a:srgbClr val="000000"/>
                </a:solidFill>
                <a:latin typeface="맑은 고딕"/>
              </a:rPr>
              <a:t>(1)마사회 법률과 시행령 등 관련된 법률을 면밀하게 분석하여 마사회에서 수행될 수 있는 법령과 규정의 제정과 개정 업무에 객관성을 확보하도록</a:t>
            </a:r>
            <a:r>
              <a:rPr sz="1200">
                <a:solidFill>
                  <a:srgbClr val="000000"/>
                </a:solidFill>
                <a:latin typeface="맑은 고딕"/>
              </a:rPr>
              <a:t> 해석 및 적용을 하여 마사회 운영의 효율성 및 책임성 강화를 위하여 노력하고자 하며 법률 분쟁에 있어서는 각 부서에 필요로 하는 법률 수요가 무엇인지 파악하고 해당 부서의 분쟁을 사전에 예방하기 위한 법률질의 및 자문 업무에 최선을 다하고 사전예방에도 불구하고 마사회에 소송과 같은 법률분쟁 발생 시 민법, 형법 등 기본법과 민사소송법, 형사소송법 등 절차법의 지식을 바탕으로 적극적으로 대응하고자 합니다. 이와 더불어 </a:t>
            </a:r>
            <a:r>
              <a:rPr u="sng" b="1" sz="1200">
                <a:solidFill>
                  <a:srgbClr val="000000"/>
                </a:solidFill>
                <a:latin typeface="맑은 고딕"/>
              </a:rPr>
              <a:t>(2)경마 경기를 관람해본 관객의 입장에서 공정하고 오류 없는 시행인지 생각해본 적이 있었습니다.</a:t>
            </a:r>
            <a:r>
              <a:rPr sz="1200">
                <a:solidFill>
                  <a:srgbClr val="000000"/>
                </a:solidFill>
                <a:latin typeface="맑은 고딕"/>
              </a:rPr>
              <a:t> 해당 경험을 바탕으로 공정관리부에서 경마의 신뢰성을 제고하기 위하여 노력하여 경마를 관람하며 여가선용하는 국민이 의문점을 가지지 않도록 경마시행 규정과 시행세칙을 분석하여 공정한 경마기 시행될 수 있도록 비위 및 공정 분야에 있어 규정과 절차를 보완하여 경마 품질 향상을 할 </a:t>
            </a:r>
            <a:r>
              <a:rPr u="sng" b="1" sz="1200">
                <a:solidFill>
                  <a:srgbClr val="000000"/>
                </a:solidFill>
                <a:latin typeface="맑은 고딕"/>
              </a:rPr>
              <a:t>(3)수 있도록 노력하고자 합니다. 또한 심판처에서 심판제도 연구 및 개선과 심판제재기준 정립에 관한 사항 등을 위하여 노력하여 경마가 끝난 후 민원이 발생하는 부분을 분석하고 경마를 시햄함에 있어서</a:t>
            </a:r>
            <a:r>
              <a:rPr sz="1200">
                <a:solidFill>
                  <a:srgbClr val="000000"/>
                </a:solidFill>
                <a:latin typeface="맑은 고딕"/>
              </a:rPr>
              <a:t> 법적인 분쟁이 발생할 수 있는 부분을 사전에 차단할 수 있도록 심판처에서 법적지식을 바탕으로 도움이 되는 구성원으로 성장하고자 합니다. 마지막으로 마사회의 구성원으로 성장하며 경마가 레저로서 국민의 여가생활이 될 수 있도록 하여 경마 인구의 지속적인 유입으로 부가가치 창출이 이루어져 마사회의 수익이 성장할 수 있도록 노력하고 공기업으로서 공익성도 중시하여 불법경마와 같은 분야를 근절하여 건전레저가 가능하도록 하고자 합니다. 해당 목표를 달성하여 경마의 지속가능성을 확보하고 경마의 공정한 시행으로 국민의 여가선용 도모에 기여할 수 있는 마사회의 구성원으로 성장하고자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마사회 법률과 규정의 제정 및 개정 업무에서 예상치 못한 문제나 장애물이 발생했을 경우, 어떻게 대처할 계획인지 말씀해 주십시오.</a:t>
            </a:r>
            <a:br/>
            <a:r>
              <a:t>(2) 공정관리부에서 경마 시행을 공정하게 설계하기 위해 지원자가 참조한 경험이나 사례가 있다면 자세히 설명해주십시오. 그리고 그 경험이 어떻게 경마 시행에 적용될 수 있을지 말씀해 주세요.</a:t>
            </a:r>
            <a:br/>
            <a:r>
              <a:t>(3) 심판처에서 민원이 발생하는 부분을 사전에 차단하기 위한 구체적인 전략은 무엇이며, 불법경마 근절을 어떻게 시행할 것인지에 대한 지원자의 계획을 묻고 싶습니다.</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기업법무 실무 과목에서 그룹별로 과제를 해결하는 과정이 있었습니다. 해당 과제는 민사에 대한 내용이었는데, 일반적인 법학 지식을 활용하기 위한 것뿐만 아니라 실무지식도 필요하였습니다. 그룹별로 과제를 해결하기 위해서 각각 과제에 대한 분담을 정하고 진행하였고, 실무지식에 관해서는 회사의 실무자에게 조언을 구하여 해결하는 과정을 거쳤습니다. 해당 과제를 해결하기 위하여 같은 그룹에 있던 팀원이 자신이 맡은 과제에 불만이 있었는지 과제를 성실하게 하지 않아 협력에 어려움이 있었습니다. </a:t>
            </a:r>
            <a:r>
              <a:rPr u="sng" b="1" sz="1200">
                <a:solidFill>
                  <a:srgbClr val="000000"/>
                </a:solidFill>
                <a:latin typeface="맑은 고딕"/>
              </a:rPr>
              <a:t>(1)해당 팀원과 소통을 일반적으로 진행하기 위해서 나와 친밀해지면 상대방도 나를 이해해줄 것이다. 라는 생각을 가지고 먼저 다가가서 개인적인 이야기를 하며 그룹 토론에 참여해서</a:t>
            </a:r>
            <a:r>
              <a:rPr sz="1200">
                <a:solidFill>
                  <a:srgbClr val="000000"/>
                </a:solidFill>
                <a:latin typeface="맑은 고딕"/>
              </a:rPr>
              <a:t> 해당기간 동안 과제를 해결하기 위하여 같이 노력해보자고 설득하였고 상대방도 이런상황을 이해해주고 토론에 참여하였습니다. 그룹 토론에 참여한 후에도 해당 팀원과 다른 팀원간 문제가 발생하지 않았으면 하는 마음에 다른 사람들이 원하지 않는 과제 부분은 맡아서 하고 다른 팀원들과 과제 맡은 부분에 대하여 구체적으로 배정을 다시하도록 토론을 통하여 각각 잘할 수 잇는 부분에 대해서 과제를 다시 정하였고 점심도 같이 먹으며 다른 팀원들과도 원활하게 소통할 수 있었습니다. 이후 </a:t>
            </a:r>
            <a:r>
              <a:rPr u="sng" b="1" sz="1200">
                <a:solidFill>
                  <a:srgbClr val="000000"/>
                </a:solidFill>
                <a:latin typeface="맑은 고딕"/>
              </a:rPr>
              <a:t>(2)실무지식을 얻기 위해서는 실무과정을 진행해준 회사의 실무자분께서 알려주어야 했는데 실무자분께 어떤 문서를 봐야 하는지 해당 문서에 어떤 부분을 봐야 하는지 팀원들과 같이 필요한 부분을 정리하고</a:t>
            </a:r>
            <a:r>
              <a:rPr sz="1200">
                <a:solidFill>
                  <a:srgbClr val="000000"/>
                </a:solidFill>
                <a:latin typeface="맑은 고딕"/>
              </a:rPr>
              <a:t> 찾아가 문의를 드렸고 요점을 정리해서 문서로 드리고 구두로도 설명을 드리니 빠르게 알려주어서 실무적인 부분도 해결할 수 있었습니다. 해당 과제를 수행하면서 </a:t>
            </a:r>
            <a:r>
              <a:rPr u="sng" b="1" sz="1200">
                <a:solidFill>
                  <a:srgbClr val="000000"/>
                </a:solidFill>
                <a:latin typeface="맑은 고딕"/>
              </a:rPr>
              <a:t>(3)모르는 사람이라도 협력하기 위해서 필요한 부분에 대하여 찾아보고 다가가서 질의하면 성과를 낼 수 있다는 점과 타인과 협력에 어려움이 있을 때 나에 대해서 먼저 보여주고 팀원과 같은 구성원이 있을 때 상대방에 대한 이해와 구성원 모두에 대한 협력이 있어야 원활한 협력을 완성</a:t>
            </a:r>
            <a:r>
              <a:rPr sz="1200">
                <a:solidFill>
                  <a:srgbClr val="000000"/>
                </a:solidFill>
                <a:latin typeface="맑은 고딕"/>
              </a:rPr>
              <a:t>할 수 있다는 경험도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그룹별 과제를 해결할 때 팀원 간 협력을 극대화할 수 있는 또 다른 방법이 있다면 무엇이라 생각하시나요? 그에 대한 본인의 경험을 바탕으로 설명하세요.</a:t>
            </a:r>
            <a:br/>
            <a:r>
              <a:t>(2) 실무과정에서 실무자에게 조언을 구할 때 팀원들과 협력을 통해 특별히 극복해야 했던 어려움이 있었는지, 있었다면 어떻게 해결했는지 구체적으로 설명해 주세요.</a:t>
            </a:r>
            <a:br/>
            <a:r>
              <a:t>(3) 기업법무 실무 과목을 통해 얻은 협력의 교훈을 앞으로의 법무 지원 업무에서 어떻게 적용하여 발전시킬 계획인지 설명해 주십시오.</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1D-06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&lt;불법경마, 경마 비위행위 등 법률리스크 차단 - 교정기관 근무 경험을 바탕으로&gt;저는 불법경마 및 경마 비위행위들을 적발해내어 마사회의 법률리스크를 차단하겠습니다. 지난 2023년 『한국마사회법』 개정으로 작년 6월부터 온라인 마권 발매 서비스가 시행되면서, 높아진 편의성과 접근성으로 인해 보다 많은 고객들이 경마 문화를 즐기고 있습니다. 다만, 경마 산업에 대한 관심도가 증가한 만큼 법률리스크 관리 역량 또한 중요해졌습니다. </a:t>
            </a:r>
            <a:r>
              <a:rPr u="sng" b="1" sz="1200">
                <a:solidFill>
                  <a:srgbClr val="000000"/>
                </a:solidFill>
                <a:latin typeface="맑은 고딕"/>
              </a:rPr>
              <a:t>(1)확대된 경마 산업에 편승하기 위해, 불법 경마 업체의 출현 및 비위행위 시도 등이 증가할 수 있기 때문입니다.</a:t>
            </a:r>
            <a:r>
              <a:rPr sz="1200">
                <a:solidFill>
                  <a:srgbClr val="000000"/>
                </a:solidFill>
                <a:latin typeface="맑은 고딕"/>
              </a:rPr>
              <a:t> 실제로, 현재 불법경마 규모는 약 8조원을 상회하고 있으며, 온라인 불법경마 단속 건수도 증가하고 있습니다. 따라서, 이들에 대한 적절한 법적 조치를 통해 마사회의 법률 리스크를 차단하는 것이 입사 후 목표입니다. 저는 최근 법무부 산하 교정기관에서 소송 업무를 담당하면서 법원 대응 및 수사기관과 협력하며 법률 리스크를 차단한 경험이 있습니다. 기관과 관련된 민사소송, 행정소송 등의 소송을 직접 수행하였으며, </a:t>
            </a:r>
            <a:r>
              <a:rPr u="sng" b="1" sz="1200">
                <a:solidFill>
                  <a:srgbClr val="000000"/>
                </a:solidFill>
                <a:latin typeface="맑은 고딕"/>
              </a:rPr>
              <a:t>(2)고소 및 고발 사건 등의 수사 과정에 협력하였습니다.</a:t>
            </a:r>
            <a:r>
              <a:rPr sz="1200">
                <a:solidFill>
                  <a:srgbClr val="000000"/>
                </a:solidFill>
                <a:latin typeface="맑은 고딕"/>
              </a:rPr>
              <a:t> </a:t>
            </a:r>
            <a:r>
              <a:rPr u="sng" b="1" sz="1200">
                <a:solidFill>
                  <a:srgbClr val="000000"/>
                </a:solidFill>
                <a:latin typeface="맑은 고딕"/>
              </a:rPr>
              <a:t>(3)약 30건의 소송을 직접 수행하였으며, 고소 및 고발 사건 약 60여건에 협력하였습니다.</a:t>
            </a:r>
            <a:r>
              <a:rPr sz="1200">
                <a:solidFill>
                  <a:srgbClr val="000000"/>
                </a:solidFill>
                <a:latin typeface="맑은 고딕"/>
              </a:rPr>
              <a:t> 그 중 기관의 패소가 확정된 경우는 0건이었습니다. 일례로, 어느 수용자가 본인에게 외부 진료를 실시하여 주지 않는다며, 직원을 직무유기죄로 고소한 사안이 있었습니다. 저는 관련 법률을 분석하여, 수용자 외부 진료는 교정기관장의 “임의적 허가 사항”으로 규정되어 있으므로, 직무유기죄가 성립되지 않음을 밝혀내었습니다. 이렇듯, 저는 법률들을 실제적으로 다뤄보며 법률 리스크를 차단하였습니다. 마사회의 일원이 된다면, 이러한 법적 지식과 경험을 활용하여 위법 행위들을 사전에 차단하고, 불법을 저지른 사람에게는 적절한 법적 조치들을 취함으로써, 건전한 경마 문화 조성에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불법경마 관련 법률 리스크를 차단하기 위해 어떤 예방적인 조치를 취할 수 있을지, 구체적인 예시를 들어 설명해 주실 수 있습니까?</a:t>
            </a:r>
            <a:br/>
            <a:r>
              <a:t>(2) 법적 조치를 위해 협력해야 하는 외부 기관과의 협력 관계를 구축할 때 직면할 수 있는 도전 과제는 무엇이며, 이를 극복하기 위해 어떻게 접근할 것인지 설명해 주세요.</a:t>
            </a:r>
            <a:br/>
            <a:r>
              <a:t>(3) 지원자가 교정기관에서의 소송 업무 수행 중 예상치 못한 변수가 발생했다면, 이를 어떻게 해결했을 것 같습니까?</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1D-06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&lt;설득을 통해 협력을 이끌어내어 업무를 적법하게 처리하다&gt; 교정기관에서 일하던 때, 저의 “법률 준수”와 다른 직원분의 “효율성 중시”가 서로 충돌하여 협력에 어려움을 겪었던 상황이 있었습니다. </a:t>
            </a:r>
            <a:r>
              <a:rPr u="sng" b="1" sz="1200">
                <a:solidFill>
                  <a:srgbClr val="000000"/>
                </a:solidFill>
                <a:latin typeface="맑은 고딕"/>
              </a:rPr>
              <a:t>(1)이때, 저는 “법률 준수”를 위해 법률 조항을 근거로 그 직원을 설득하여 협력을 이끌어내었고, 업무를 적법하게 처리한 경험이 있습니다. 어느 외부 민원인이 교정기관 내부의 특정한 영상을 공개 청구한 날이 있었습니다. 저는 업무 처리를 위해 영상 보관을 담당하는</a:t>
            </a:r>
            <a:r>
              <a:rPr sz="1200">
                <a:solidFill>
                  <a:srgbClr val="000000"/>
                </a:solidFill>
                <a:latin typeface="맑은 고딕"/>
              </a:rPr>
              <a:t> 직원분께, 영상 보관 여부에 대한 확인을 요청하였습니다. 그러나, 그 직원분은 “일일이 영상을 확인하는 것은 비효율적이며, 어차피 교정기관 내부의 영상들은 민원인에게 공개될 수 없는 자료이니, 영상 보관 여부에 대한 확인 없이 그냥 비공개로 답변을 하라”고 말하며, 불만을 내비쳤습니다. </a:t>
            </a:r>
            <a:r>
              <a:rPr u="sng" b="1" sz="1200">
                <a:solidFill>
                  <a:srgbClr val="000000"/>
                </a:solidFill>
                <a:latin typeface="맑은 고딕"/>
              </a:rPr>
              <a:t>(2)그러나, 저는 업무 담당자로서, 법률을 준수하기 위해 영상의 보관 여부를 명확히 확인할 필요가 있었습니다.</a:t>
            </a:r>
            <a:r>
              <a:rPr sz="1200">
                <a:solidFill>
                  <a:srgbClr val="000000"/>
                </a:solidFill>
                <a:latin typeface="맑은 고딕"/>
              </a:rPr>
              <a:t> 『정보공개법』에 의할 시, 기관에서 보관하고 있지 않는 영상임에도 비공개로 답변하는 것은 “위법한 직무수행”이었기 때문입니다. 따라서, 저는 영상 보관 담당자에게 『정보공개법』 법률 조항을 제시하며, “지금 당장의 </a:t>
            </a:r>
            <a:r>
              <a:rPr u="sng" b="1" sz="1200">
                <a:solidFill>
                  <a:srgbClr val="000000"/>
                </a:solidFill>
                <a:latin typeface="맑은 고딕"/>
              </a:rPr>
              <a:t>(3)편리성만을 위해 위법 행위를 한다면, 향후, 소송 등의 법적 분쟁이 발생하여 더 큰 문제가 될 수 있다”고 말하였습니다. 또한, 법률 준수는 기관장님의 중점 지시 사항임을 덧붙이며, “저에게 영상 접근 권한을</a:t>
            </a:r>
            <a:r>
              <a:rPr sz="1200">
                <a:solidFill>
                  <a:srgbClr val="000000"/>
                </a:solidFill>
                <a:latin typeface="맑은 고딕"/>
              </a:rPr>
              <a:t> 주면, 영상 찾는 것을 함께 도와주겠다”고 말하였습니다. 설득 끝에, 다행히 그 직원분도 수긍하였습니다. 이후, 이틀이라는 기간 동안의 협업 끝에 업무를 적법하게 처리할 수 있었습니다.또한, 일일이 영상을 찾아야 하는 “비효율성”을 개선하기 위해, “영상 촬영 대장”을 마련하였습니다. 이를 통해, 일자별로 어떤 장면들을 촬영하였는지 기록함으로써, 특정 영상들을 손쉽게 찾을 수 있도록 개선하였습니다.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효율성을 중시하는 직원과의 갈등을 해결하는 과정에서 가장 어려웠던 점은 무엇이었고, 그 경험으로부터 배운 점이 무엇인지 설명해 주세요.</a:t>
            </a:r>
            <a:br/>
            <a:r>
              <a:t>(2) 법률 준수를 위해 압박이 가해질 때, 지원자가 선택할 수 있는 다양한 해결책 중 하나를 설명하고 그 이유를 말해 주세요.</a:t>
            </a:r>
            <a:br/>
            <a:r>
              <a:t>(3) 향후 비슷한 상황에서 법률 준수와 효율성 사이에 다시 충돌이 생긴다면, 어떻게 접근할 계획인지 설명해 주세요.</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1D-07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법률 리스크를 효과적으로 관리하고, 실무 중심의 법률 전문가로 성장하는 것을 목표로 하고 있습니다. 이를 위해 입사 후 법률 자문 역량을 강화하여 조직이 법적 이슈를 신속하고 정확하게 판단할 수 있도록 지원하고, 이해관계 조정 경험을 바탕으로 내부 협업을 원활하게 이끄는 역할을 수행하고자 합니다.이를 위해 공직에서 쌓은 실무 경험을 적극 활용하겠습니다. 과거 노동조합 관리 업무를 담당하며 노사 간 갈등 해결을 위한 행정지도를 수행한 경험이 있습니다. 당시 </a:t>
            </a:r>
            <a:r>
              <a:rPr u="sng" b="1" sz="1200">
                <a:solidFill>
                  <a:srgbClr val="000000"/>
                </a:solidFill>
                <a:latin typeface="맑은 고딕"/>
              </a:rPr>
              <a:t>(1)노동법 조항과 판례를 검토하고, 고용노동부 자료를 활용해 실무적으로 적용할 수 있는 법적 근거를 마련했습니다.</a:t>
            </a:r>
            <a:r>
              <a:rPr sz="1200">
                <a:solidFill>
                  <a:srgbClr val="000000"/>
                </a:solidFill>
                <a:latin typeface="맑은 고딕"/>
              </a:rPr>
              <a:t> 또한, 유관 기관에 질의하여 명확한 행정 해석을 확보한 후, 양측이 수용할 수 있는 방향으로 행정지도를 수행함으로써 더이상의 대립 없이 원만한 합의를 이끌어냈습니다. 이러한 경험을 바탕으로, 마사회에서도 내부 규정 및 관련 법률들을 꼼꼼히 검토하여 최대한 법적 리스크 없이 조직이 운영될 수 있도록 지원하겠습니다.또한 이해관계 조정 능력을 바탕으로 원활한 내부 협업을 이끌겠습니다. 공직에서 노사민정 협력 활성화 사업을 수행하며, </a:t>
            </a:r>
            <a:r>
              <a:rPr u="sng" b="1" sz="1200">
                <a:solidFill>
                  <a:srgbClr val="000000"/>
                </a:solidFill>
                <a:latin typeface="맑은 고딕"/>
              </a:rPr>
              <a:t>(2)노동단체가 사업 예산 증액을 요구했으나 예산과와 의견이 충돌해 갈등이 발생한 적이 있었습니다.</a:t>
            </a:r>
            <a:r>
              <a:rPr sz="1200">
                <a:solidFill>
                  <a:srgbClr val="000000"/>
                </a:solidFill>
                <a:latin typeface="맑은 고딕"/>
              </a:rPr>
              <a:t> 저는 어느 한쪽의 입장만을 대변하는 것이 아니라, 양측의 입장을 면밀히 분석하고 현실적인 절충안을 도출하는 데 집중했습니다. 노동단체가 제시한 자료를 정리하고, 예산과와 협의를 거쳐 실현 가능한 조정안을 마련함으로써 양측이 수용할 수 있는 합의를 이끌어냈습니다. 이러한 경험을 살려, 입사 후에도 조직 내 다양한 이해관계자들과 협력하며 합리적인 법률적 해결책을 모색하고, 분쟁을 사전에 방지하는 역할을 수행하겠습니다.입사 후에는 </a:t>
            </a:r>
            <a:r>
              <a:rPr u="sng" b="1" sz="1200">
                <a:solidFill>
                  <a:srgbClr val="000000"/>
                </a:solidFill>
                <a:latin typeface="맑은 고딕"/>
              </a:rPr>
              <a:t>(3)마사회 운영과 관련된 법률을 심화 학습하고, 실제 실무 경험을 쌓으며 법률 지원 역량을 더욱 강화하겠습니다.</a:t>
            </a:r>
            <a:r>
              <a:rPr sz="1200">
                <a:solidFill>
                  <a:srgbClr val="000000"/>
                </a:solidFill>
                <a:latin typeface="맑은 고딕"/>
              </a:rPr>
              <a:t> 이를 통해 신뢰받는 법률 전문가로 성장하여 어떤 환경에서도 마사회가 보다 유연하고 체계적으로 대응할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과거 노사 간 갈등 해결 경험에서 적용했던 방법 중, 예기치 않은 난관에 부딪혔다면 어떻게 대처했을 것 같습니까?</a:t>
            </a:r>
            <a:br/>
            <a:r>
              <a:t>(2) 노동단체와 예산과의 예산 증액 갈등에서 면밀히 분석한 양측의 입장이 무엇이었고, 어떻게 그 균형을 맞추셨나요?</a:t>
            </a:r>
            <a:br/>
            <a:r>
              <a:t>(3) 입사 후 법률 지원 역량을 강화하기 위해 추가적으로 계획하고 있는 학습이나 훈련 방법이 있습니까?</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1D-07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어려운 상황에서도 팀원 간 협력을 이끌어내어 문제를 해결했던 경험이 있습니다. </a:t>
            </a:r>
            <a:r>
              <a:rPr u="sng" b="1" sz="1200">
                <a:solidFill>
                  <a:srgbClr val="000000"/>
                </a:solidFill>
                <a:latin typeface="맑은 고딕"/>
              </a:rPr>
              <a:t>(1)소상공인 인건비 지원사업을 담당하던 팀원이 과중한 업무로 어려움을 겪고 있었고, 이로 인해 팀 전체의 업무에도 차질이 발생하고 있었습니다.</a:t>
            </a:r>
            <a:r>
              <a:rPr sz="1200">
                <a:solidFill>
                  <a:srgbClr val="000000"/>
                </a:solidFill>
                <a:latin typeface="맑은 고딕"/>
              </a:rPr>
              <a:t> 저는 혼자 감당하기 어려운 일이면 함께 해결해야 한다고 판단했고, 팀원들에게 협력을 제안했습니다. 그러나 추가 업무 부담과 사업 지식 부족에 대한 우려로 망설이는 팀원들이 있었습니다.단순히 협력을 요청하는 것만으로는 문제를 해결할 수 없다고 판단하였기에 팀원들의 입장을 고려하여 최소한의 부담으로 최대한의 효율을 낼 방법을 고민했습니다. 먼저 사업 지침을 분석해 민원 응대 매뉴얼을 제작했습니다. </a:t>
            </a:r>
            <a:r>
              <a:rPr u="sng" b="1" sz="1200">
                <a:solidFill>
                  <a:srgbClr val="000000"/>
                </a:solidFill>
                <a:latin typeface="맑은 고딕"/>
              </a:rPr>
              <a:t>(2)민원인들이 자주 묻는 질문을 Q&amp;A 형식으로 정리해, 팀원들이 사업 내용을 완벽히 숙지하지 않더라도 정확하게 응대할 수 있도록 했습니다.</a:t>
            </a:r>
            <a:r>
              <a:rPr sz="1200">
                <a:solidFill>
                  <a:srgbClr val="000000"/>
                </a:solidFill>
                <a:latin typeface="맑은 고딕"/>
              </a:rPr>
              <a:t> 이를 통해 전화 문의 응대의 일관성이 확보되었고, 처리 속도도 빨라졌습니다. 또한 서류 검토 과정에서 발생하는 실수를 줄이기 위해 체크리스트를 만들어 필수 검토 항목을 빠트리지 않도록 했습니다.</a:t>
            </a:r>
            <a:r>
              <a:rPr u="sng" b="1" sz="1200">
                <a:solidFill>
                  <a:srgbClr val="000000"/>
                </a:solidFill>
                <a:latin typeface="맑은 고딕"/>
              </a:rPr>
              <a:t>(3)이러한 노력을 통하여, 처음엔 주저하던 팀원들도 점차 적극적으로 협력하기 시작했습니다.</a:t>
            </a:r>
            <a:r>
              <a:rPr sz="1200">
                <a:solidFill>
                  <a:srgbClr val="000000"/>
                </a:solidFill>
                <a:latin typeface="맑은 고딕"/>
              </a:rPr>
              <a:t> 자발적으로 역할을 분담하고 서로 도우며 단기간에 많은 서류를 신속하고 정확하게 처리할 수 있었습니다. 또한 민원 응대의 정확성이 높아지면서 민원인들의 만족도도 향상되었습니다. 무엇보다도 팀원들 간의 신뢰가 강화되었고, 이후에도 자연스럽게 협력하는 분위기가 형성되었습니다. 덕분에 이후에도 팀원들이 먼저 협력을 제안하는 등 조직 내 긍정적인 변화가 이어졌습니다.이 경험을 통해, 조직 내에서 주도적으로 문제를 해결하고 협력을 도모하는 태도가 중요하다는 것을 배웠습니다. 또한, 작은 변화가 조직 문화를 바꿀 수 있다는 것을 직접 경험할 수 있었습니다. 앞으로 한국마사회에 입사하여서도 능동적으로 협업을 유도하고, 늘 문제 해결에 앞장서는 법무 담당자가 되어 조직의 원활한 운영에 기여하고자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팀원들의 협력을 이끌어내는데 있어 가장 어려웠던 순간이 있었다면, 무엇이 그것이었고 어떻게 해결하셨나요?</a:t>
            </a:r>
            <a:br/>
            <a:r>
              <a:t>(2) 민원 응대 매뉴얼과 체크리스트 외에 팀의 효율성을 높이기 위해 추가로 고려해본 적 있는 방법이 있습니까?</a:t>
            </a:r>
            <a:br/>
            <a:r>
              <a:t>(3) 처음 주저하던 팀원들이 적극적으로 변하게 된 주요 원인은 무엇이라고 생각하십니까?</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1D-08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첫째, 마사회 법무직의 주요 업무를 충실히 수행하겠습니다. </a:t>
            </a:r>
            <a:r>
              <a:rPr u="sng" b="1" sz="1200">
                <a:solidFill>
                  <a:srgbClr val="000000"/>
                </a:solidFill>
                <a:latin typeface="맑은 고딕"/>
              </a:rPr>
              <a:t>(1)노사관계 관리, 경마비위 조사, 불법경마 단속 및 이용자 보호 업무 등 법무 전반의 역할을 수행하며 조직의 신뢰성을 높이고자 합니다.</a:t>
            </a:r>
            <a:r>
              <a:rPr sz="1200">
                <a:solidFill>
                  <a:srgbClr val="000000"/>
                </a:solidFill>
                <a:latin typeface="맑은 고딕"/>
              </a:rPr>
              <a:t> 이러한 목표 달성을 위해 법학을 전공하여 익힌 기본적인 법률 지식 등을 활용하고 마사회법, 사행산업통합감독위원회법 등 마사회 업무와 관련된 법률을 빠르게 숙지하여 업무를 수행하는데에 노력하겠습니다. 법원에서 공개재판을 모니터링하여 법관들의 태도와 법정에서의 문제점을 찾아내어 보고서를 작성하여 시민단체에 제공하는 봉사를 한 적이 있습니다. 이러한 자세로 마사회의 투명성과 공정성을 만들어 가는데에 노력하겠습니다. 타 부서와 고객들과의 원활한 의사소통, 인간관계 형성에 노력하겠습니다. 저는 </a:t>
            </a:r>
            <a:r>
              <a:rPr u="sng" b="1" sz="1200">
                <a:solidFill>
                  <a:srgbClr val="000000"/>
                </a:solidFill>
                <a:latin typeface="맑은 고딕"/>
              </a:rPr>
              <a:t>(2)다양한 아르바이트 경험으로 다양한 계층, 연령의 사람들과 소통하고 협력해 본 적이 있습니다.</a:t>
            </a:r>
            <a:r>
              <a:rPr sz="1200">
                <a:solidFill>
                  <a:srgbClr val="000000"/>
                </a:solidFill>
                <a:latin typeface="맑은 고딕"/>
              </a:rPr>
              <a:t> 이러한 경험을 바탕으로 타 부서와의 소통과 문제해결, 고객들과의 지속적인 협력적인 관계를 유지하는데에 앞장 서겠습니다. 둘째, 마사회 업무 중 부동산과 계약에 관한 업무 수행을 해보고 싶습니다. 부동산, 물품, 용역, 공사 등의 계약 체결 및 이행을 면밀히 검토하여 분쟁 발생을 예방하겠습니다. 경마장 및 장외발매소 시설 운영 및 계약, 관리 업무에 대해서도 해보고 싶습니다. </a:t>
            </a:r>
            <a:r>
              <a:rPr u="sng" b="1" sz="1200">
                <a:solidFill>
                  <a:srgbClr val="000000"/>
                </a:solidFill>
                <a:latin typeface="맑은 고딕"/>
              </a:rPr>
              <a:t>(3)부동산을 폭넓게 공부하고, 중개사 자격증을 취득하여 중개법인에서 일을 해본 경험이 있습니다.</a:t>
            </a:r>
            <a:r>
              <a:rPr sz="1200">
                <a:solidFill>
                  <a:srgbClr val="000000"/>
                </a:solidFill>
                <a:latin typeface="맑은 고딕"/>
              </a:rPr>
              <a:t> 이를 활용하여 부동산 및 계약 업무에 최선을 다하겠습니다. 끝으로 마사회의 전략과제와 지속가능한 성장에 이바지해보고 싶습니다. 최근에 온라인 마권 도입으로 마사회의 큰 변화가 발생하였는데, 저는 지사에 직접가서 대면인증받아 온라인 마권을 구매해 보았습니다. 앱 설치과정이 쉽지 않았지만, 직원들의 도움으로 설치 후 앱 사용이 간단하여 계속 베팅을 하게 되기도 하였고 중독성에 대한 이슈도 생각해보게 되었습니다. 입사 후 마사회의 주요사업과 이슈에 관심을 가지고 사업을 이해하고 업무적으로 개선점을 찾겠습니다.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마사회 법무직 근무 시 '노사관계 관리'와 '고객들과의 의사소통'이 상충하는 상황이 발생한다면, 지원자는 어떻게 대처할 것입니까?</a:t>
            </a:r>
            <a:br/>
            <a:r>
              <a:t>(2) 다양한 아르바이트 경험을 통해 얻은 인간관계 형성과 관련하여, 마사회의 조직 문화에서 발생할 수 있는 갈등을 어떻게 해결할 계획입니까?</a:t>
            </a:r>
            <a:br/>
            <a:r>
              <a:t>(3) 부동산 중개사 자격증 취득 경험을 바탕으로 마사회에서 부동산 관련 업무를 수행할 때, 예상되는 가장 큰 도전은 무엇이며 어떻게 극복할 것입니까?</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1D-08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첫번째 사례선거 출구조사 아르바이트를 하면서 처음 만나는 다양한 사람들과 함께 팀을 이루어 협업하는 경험을 하였습니다. </a:t>
            </a:r>
            <a:r>
              <a:rPr u="sng" b="1" sz="1200">
                <a:solidFill>
                  <a:srgbClr val="000000"/>
                </a:solidFill>
                <a:latin typeface="맑은 고딕"/>
              </a:rPr>
              <a:t>(1)출구조사는 투표를 마치고 나오는 사람들을 대상으로 진행되었으며, 응답률이 낮은 것이 가장 큰 문제였습니다.</a:t>
            </a:r>
            <a:r>
              <a:rPr sz="1200">
                <a:solidFill>
                  <a:srgbClr val="000000"/>
                </a:solidFill>
                <a:latin typeface="맑은 고딕"/>
              </a:rPr>
              <a:t> 또한, 팀원들 간 소통이 부족했고, 장시간 야외에서 서서 근무해야 했기 때문에 체력적인 부담도 상당했습니다. 이러한 요소들이 결합되면서 초기에는 팀원들의 동기부여가 부족한 상태였습니다. 이러한 문제를 해결하기 위해 먼저 팀원들과 적극적으로 대화하는 것부터 시작했습니다. 그 과정에서 교대로 근무하여 휴식 시간을 확보하기로 하였습니다. 출구조사 응답률을 높이기 위한 방법도 논의하였고 처음에 조사를 거절한 분들이 한번 더 조사를 요청 했을 때 응답을 해주는 경우가 있다는 것을 알게 되었습니다. 이러한 노력 덕분에 점차 응답률이 향상되었고, 팀원들도 점점 적극적으로 임하게 되었습니다. 직접 대면 조사 시 응답률을 높이는 방법을 터득하는 계기가 되었습니다. 두번째 사례부동산중개법인에서 근무할 당시, 저는 다양한 연령대와 경력을 가진 직원들과 함께 일하며 의사소통의 중요성을 실감했습니다. 한번은 광고된 매물에 대한 고객 문의가 들어왔습니다. 저는 공인중개사법 제25조에 명시된 중개대상물 설명의무를 준수하기 위해 상세한 정보를 제공하려 했습니다. </a:t>
            </a:r>
            <a:r>
              <a:rPr u="sng" b="1" sz="1200">
                <a:solidFill>
                  <a:srgbClr val="000000"/>
                </a:solidFill>
                <a:latin typeface="맑은 고딕"/>
              </a:rPr>
              <a:t>(2)그러나 선배 중개사분께서는 초기 상담에서 너무 많은 정보를 제공하면 협상에서 불리할 수 있다고 조언하셨습니다.</a:t>
            </a:r>
            <a:r>
              <a:rPr sz="1200">
                <a:solidFill>
                  <a:srgbClr val="000000"/>
                </a:solidFill>
                <a:latin typeface="맑은 고딕"/>
              </a:rPr>
              <a:t> 처음에는 이러한 조언을 이해하기 어려웠지만, 업무를 진행하며 그 이유를 깨닫게 되었습니다. 고객 문의는 많았지만 실제 계약으로 이어지는 경우는 적었고, 선배들은 적절한 시점에 필요한 정보를 제공하며 협상을 유리하게 이끌어 가셨습니다. </a:t>
            </a:r>
            <a:r>
              <a:rPr u="sng" b="1" sz="1200">
                <a:solidFill>
                  <a:srgbClr val="000000"/>
                </a:solidFill>
                <a:latin typeface="맑은 고딕"/>
              </a:rPr>
              <a:t>(3)이 경험을 통해 조직 내 선배들의 노하우를 배우고 적용하는 것이 중요함을 인식하게 되었습니다.</a:t>
            </a:r>
            <a:r>
              <a:rPr sz="1200">
                <a:solidFill>
                  <a:srgbClr val="000000"/>
                </a:solidFill>
                <a:latin typeface="맑은 고딕"/>
              </a:rPr>
              <a:t> 이를 통해 고객과의 신뢰를 유지하고 조직 내 협업도 원활하게 이루어졌습니다. 이러한 사례를 통해 상황에 맞는 의사소통 전략이 필요함을 깨닫게 해주었습니다.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선거 출구조사 아르바이트 경험에서 학습한 '체력적인 부담'을 줄이기 위한 전략은 무엇이었고, 이 경험을 통해 얻은 교훈을 다른 프로젝트에 어떻게 적용할 수 있을까요?</a:t>
            </a:r>
            <a:br/>
            <a:r>
              <a:t>(2) 부동산 중개법인 근무 시, 협상에서 불리하지 않기 위해 지원자가 초기에 고객에게 제공할 정보의 경계를 어떻게 설정할 수 있을지 구체적으로 설명해 주세요.</a:t>
            </a:r>
            <a:br/>
            <a:r>
              <a:t>(3) 선배들에게 배운 노하우를 조직 내에서 어떻게 체계적으로 정리하고 다른 팀원들에게 전달하는 방법에 대해 생각해 본 적이 있다면, 이를 어떻게 구현할 계획입니까?</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1D-09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입사하여 법무 분야에서 법률적 전문성을 바탕으로 공정하고 투명한 법률 지원을 제공하여 조직의 안정성과 신뢰성을 높이는 것을 목표로 하고 있습니다. 구체적으로는 이를 위하여 첫 번째로 한국마사회 업무를 원활히 수행하기 위해서 주된 사업인 경마사업에 대한 이해도를 높이도록 노력하겠습니다. </a:t>
            </a:r>
            <a:r>
              <a:rPr u="sng" b="1" sz="1200">
                <a:solidFill>
                  <a:srgbClr val="000000"/>
                </a:solidFill>
                <a:latin typeface="맑은 고딕"/>
              </a:rPr>
              <a:t>(1)경마사업에 대한 이해를 바탕으로 경마공정성, 불법경마에 영향을 미치는 요인과 정부의 건전화 정책에 영향을 줄 수 있는 요인을 분석하겠습니다.</a:t>
            </a:r>
            <a:r>
              <a:rPr sz="1200">
                <a:solidFill>
                  <a:srgbClr val="000000"/>
                </a:solidFill>
                <a:latin typeface="맑은 고딕"/>
              </a:rPr>
              <a:t> 두 번째로 한국마사회의 유관 법령에 대한 이해를 바탕으로 계약 및 법률 자문 지원 강화에 노력하겠습니다. 한국마사회의 사업과 연관된 법령의 주요내용을 숙지하고, 한국마사회가 체결하는 계약이 법률적으로 타당한지 검토하고, 공정하고 투명한 계약 체결을 지원하는 역할을 수행하겠습니다. 마지막으로 세 번째로 법적 리스크 관리 강화에 노력하겠습니다. 관련 법령 및 예규, 회사의 계약관련 규정에 대한 이해를 바탕으로, 한국마사회가 계약에 있어 관련된 리스크를 선별하고 직면할 수 있는 법적 분쟁을 사전에 예방하고, 법률적 검토를 철저히 수행하여 법적 리스크를 최소화하겠습니다. 위 목표를 달성하기 위해 법학적 역량을 활용하겠습니다. 학부 시절부터 법률적 사고를 배양하고 법체계의 원리를 제대로 인식하기 위해 다양한 법학 전공 수업을 수강하고 좋은 성적을 거두었습니다. 이에 더해 금융공기업에서 인턴 활동을 통하여 법 적용 및 활용에 대한 노하우를 습득하였습니다. </a:t>
            </a:r>
            <a:r>
              <a:rPr u="sng" b="1" sz="1200">
                <a:solidFill>
                  <a:srgbClr val="000000"/>
                </a:solidFill>
                <a:latin typeface="맑은 고딕"/>
              </a:rPr>
              <a:t>(2)이러한 법학적 역량으로 법률 자문과 법적 리스크 관리 강화에 노력하겠습니다. 또한 저의 장점 중 하나는 배우고자 하는 태도를 견지하고 있다는 점입니다.</a:t>
            </a:r>
            <a:r>
              <a:rPr sz="1200">
                <a:solidFill>
                  <a:srgbClr val="000000"/>
                </a:solidFill>
                <a:latin typeface="맑은 고딕"/>
              </a:rPr>
              <a:t> </a:t>
            </a:r>
            <a:r>
              <a:rPr u="sng" b="1" sz="1200">
                <a:solidFill>
                  <a:srgbClr val="000000"/>
                </a:solidFill>
                <a:latin typeface="맑은 고딕"/>
              </a:rPr>
              <a:t>(3)인턴십 경험은 저의 학습 태도를 더욱 발전시키는 계기가 되었습니다. 당시 관련 법령이 개정되었을 때, 신속하게 개정 이유와 내용을 파악하여 다른 분들께 알려드린 경험이 있습니다.</a:t>
            </a:r>
            <a:r>
              <a:rPr sz="1200">
                <a:solidFill>
                  <a:srgbClr val="000000"/>
                </a:solidFill>
                <a:latin typeface="맑은 고딕"/>
              </a:rPr>
              <a:t> 이와 같이 한국마사회에 입사하여서도, 적극적인 학습 태도를 활용하여 주된 사업인 경마사업에 대하여 신속하게 이해하도록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경마사업에 대한 이해를 높이기 위해 어떤 구체적인 방법이나 자료를 활용할 계획이신가요? 그리고 그 과정에서 예상되는 도전 과제는 무엇인가요?</a:t>
            </a:r>
            <a:br/>
            <a:r>
              <a:t>(2) 현재 금융공기업에서의 인턴 활동 경험이 법률 자문 및 리스크 관리 역량에 어떻게 기여했으며, 혹시 그 경험에서 실패 또는 어려움을 겪었던 사례가 있었나요?</a:t>
            </a:r>
            <a:br/>
            <a:r>
              <a:t>(3) 관련 법령 개정 시 신속히 파악하고 전달했던 경험이 있다고 했는데, 만약 시간이 부족하여 내용을 충분히 이해하지 못할 상황이 발생한다면 어떻게 대처할 계획이신가요?</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1AA-05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경영지원팀에 입사하게 된다면, 외부적으로는 긍정적인 기업 브랜드 이미지를 구축하고 내부적으로는 직원 간 소통을 강화하고자 합니다. 조직문화 만족도를 90점 이상으로 끌어올리고, 정기 승마 인구 20만명을 달성하는 것이 저의 목표입니다. 이를 이루기 위해 저의 기획보고 역량과 소통 역량을 적극 활용하겠습니다. 먼저 외부적으로는, </a:t>
            </a:r>
            <a:r>
              <a:rPr u="sng" b="1" sz="1200">
                <a:solidFill>
                  <a:srgbClr val="000000"/>
                </a:solidFill>
                <a:latin typeface="맑은 고딕"/>
              </a:rPr>
              <a:t>(1)기획보고 역량을 활용하여 경마건전화 및 말복지 향상을 위한 정책 캠페인을 추진하고 적극 홍보하겠습니다.</a:t>
            </a:r>
            <a:r>
              <a:rPr sz="1200">
                <a:solidFill>
                  <a:srgbClr val="000000"/>
                </a:solidFill>
                <a:latin typeface="맑은 고딕"/>
              </a:rPr>
              <a:t> 저는 국제사무를 전공하여 비즈니스 문서 작성을 체계적으로 실습했고, 한국토지주택공사에서 근무하며 공사의 CS활동 기사 원고를 퇴고한 경험이 있습니다. 팀원들과 함께 아이디어를 창출하고, 저의 기획 및 문서 기안 역량으로 이를 연마하여 국민들의 경마에 대한 긍정적인 인식을 제고하고자 합니다. 회사 내부적으로는 소통역량을 활용하여 조직 문화 향상에 기여하겠습니다. </a:t>
            </a:r>
            <a:r>
              <a:rPr u="sng" b="1" sz="1200">
                <a:solidFill>
                  <a:srgbClr val="000000"/>
                </a:solidFill>
                <a:latin typeface="맑은 고딕"/>
              </a:rPr>
              <a:t>(2)경영지원 직무에서 가장 중요한 역량은 '측은지심'이라고 생각합니다.</a:t>
            </a:r>
            <a:r>
              <a:rPr sz="1200">
                <a:solidFill>
                  <a:srgbClr val="000000"/>
                </a:solidFill>
                <a:latin typeface="맑은 고딕"/>
              </a:rPr>
              <a:t> 우리 직원에게 힘든 점이 있다면 그 원인이 무엇인지, 어떻게 하면 </a:t>
            </a:r>
            <a:r>
              <a:rPr u="sng" b="1" sz="1200">
                <a:solidFill>
                  <a:srgbClr val="000000"/>
                </a:solidFill>
                <a:latin typeface="맑은 고딕"/>
              </a:rPr>
              <a:t>(3)해결할 수 있을지 항상 고민하고 노력해야 한다는 것이 저의 업무상 신조입니다. 실제로, 저는 신규 업무에 배치된 직원들 및 직무 파악에 어려움을 겪는 신입들을 위해 사내 도서관을 신설한 경험이 있습니다. 직무 관련 도서, 전공</a:t>
            </a:r>
            <a:r>
              <a:rPr sz="1200">
                <a:solidFill>
                  <a:srgbClr val="000000"/>
                </a:solidFill>
                <a:latin typeface="맑은 고딕"/>
              </a:rPr>
              <a:t> 서적, 비즈니스 매너 도서 등 실무에 필요한 책 300권을 수의 계약을 통해 비치했고, 이 과정에서 사내 메일을 활용하여 본부 직원들의 희망 도서를 조사한 후 구매 리스트에 반영했습니다. 뿐만 아니라 자율적 대출반납 시스템을 도입하여 직원들이 자유롭게 장서를 이용할 수 있도록 도와, 휴게시간 도서관 이용률 100%를 2개월 연속 달성한 바 있습니다. 한국마사회에 입사한다면, 이처럼 직원들에게 필요한 것이 무엇인지 고민하고 적극 해결함으로써 조직 융합에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기획보고 역량을 활용해 경마건전화 정책 캠페인을 추진하고자 했는데, 예상치 못한 반응으로 인해 캠페인이 잘 진행되지 않는다면 어떻게 대처하시겠습니까?</a:t>
            </a:r>
            <a:br/>
            <a:r>
              <a:t>(2) 지원자가 '측은지심'을 중요한 역량으로 언급했는데, 이러한 역량을 조직 문화 개선 외 다른 상황에서도 어떻게 적용할 수 있을까요?</a:t>
            </a:r>
            <a:br/>
            <a:r>
              <a:t>(3) 사내 도서관 신설로 조직 융합에 기여했다고 하셨는데, 만약 신설된 도서관에 대한 직원들의 피드백이 부정적이었다면 어떻게 개선하려고 하셨을까요?</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1D-09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(1)학부 시절 가입한 학회에서 주최하는 모의 재판을 준비하는 과정 중 협력에 어려움을 겪었지만 이를 극복해낸 경험이 있습니다. 모의 재판을 진행하기 위해서는 다수의 인원이 필요로 하였기 때문에 학회원의 참여가 무엇보다 중요하였습니다.</a:t>
            </a:r>
            <a:r>
              <a:rPr sz="1200">
                <a:solidFill>
                  <a:srgbClr val="000000"/>
                </a:solidFill>
                <a:latin typeface="맑은 고딕"/>
              </a:rPr>
              <a:t> </a:t>
            </a:r>
            <a:r>
              <a:rPr u="sng" b="1" sz="1200">
                <a:solidFill>
                  <a:srgbClr val="000000"/>
                </a:solidFill>
                <a:latin typeface="맑은 고딕"/>
              </a:rPr>
              <a:t>(2)하지만 단체활동보다는 개인의 학습을 우선시하는 학회원과의 갈등이 발생하였습니다. 참여를 통한 협력과 팀워크 형성을 위해 세 가지 노력을 중점적으로 기울였습니다. 첫 번째로 갈등이 존재함을 인정하고 발생한 원인에 대하여 탐색하였습니다.</a:t>
            </a:r>
            <a:r>
              <a:rPr sz="1200">
                <a:solidFill>
                  <a:srgbClr val="000000"/>
                </a:solidFill>
                <a:latin typeface="맑은 고딕"/>
              </a:rPr>
              <a:t> 이를 위해 소통을 통한 신뢰의 중요성을 인식하고, 적극적으로 경청하며 공감하는 태도를 가졌습니다. 갈등은 개인이나 집단 사이에 서로 추구하고자 하는 입장이나 가치, 이해관계가 상반되어 불화가 발생되는 것이라고 생각합니다. 당시에도 형사모의재판에 준비를 하자는 입장과 본인의 공부에 집중하고 싶다는 입장이 갈등의 원인이었습니다. 두 번째로 상대방의 입장에서 서로 간에 공통적으로 동의할 수 있는 점을 탐지하였습니다. 위 상황에서도 상호 간에는 법학적 지식 향상 추구라는 공통점을 찾을 수 있었습니다. 마지막으로 열린 대화를 통해 어려움을 극복하기 위한 합리적인 해결 방안을 모색하였습니다. 공통으로 동의할 수 있는 바를 기반으로 서로 간의 실익을 추구하는 협상을 하여 상호 간의 협력을 이끌어 나아갔습니다. 이러한 자세로 참여를 고민하는 상대방의 입장에서도 납득할 수 있는 형사 모의 재판 참여의 장점을 내세웠습니다. 형사 모의 재판 준비 역시 주제가 되는 분야의 다양한 판례에 대하여 심도 있게 분석과 연구를 바탕으로 준비를 하는 것이므로 학습에도 도움이 된다는 점을 내세워 학회원들을 설득하였습니다. </a:t>
            </a:r>
            <a:r>
              <a:rPr u="sng" b="1" sz="1200">
                <a:solidFill>
                  <a:srgbClr val="000000"/>
                </a:solidFill>
                <a:latin typeface="맑은 고딕"/>
              </a:rPr>
              <a:t>(3)이러한 노력을 통하여 참여를 이끌어 낼 수 있었고 그 결과 성공적인 형사 모의 재판을 같이 만들어 나갈 수 있었습니다. 향후 한국마사회 업무 수행 중에 타인과 소통이나 협력을 함에 있어 어려움에 직면했을 때 이러한 경험에서 깨달은 바를 적용하여 어려움을 극복할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모의 재판 준비 시 발생했던 갈등을 통해 배운 점 중 가장 핵심적인 것이 무엇이라고 생각하나요? 그리고 그 교훈이 직장에서 어떤 방식으로 적용될 수 있을까요?</a:t>
            </a:r>
            <a:br/>
            <a:r>
              <a:t>(2) 당시 학회에서의 갈등 해결에 적극적으로 나서는 과정에서 혹시 다른 멤버로부터 오해나 비판을 받은 사례가 있었나요? 있다면, 이를 어떻게 해결하셨나요?</a:t>
            </a:r>
            <a:br/>
            <a:r>
              <a:t>(3) 미래에 비슷한 학회 갈등 상황이 한국마사회에서도 발생한다면, 어떤 방식으로 접근하여 더 효과적으로 해결할 수 있을 것이라 생각하십니까?</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1D-10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2029년까지 한국마사회의 경영목표는 국제 경주마능력지수를 108점으로 높이고, 정기승마 인구를 93명으로 증가시키는 것입니다. 이러한 경영목표에 따라 핵심 전략이 전사적으로 정렬된 방향으로 수행될 수 있도록 노력할 것입니다. 특히 </a:t>
            </a:r>
            <a:r>
              <a:rPr u="sng" b="1" sz="1200">
                <a:solidFill>
                  <a:srgbClr val="000000"/>
                </a:solidFill>
                <a:latin typeface="맑은 고딕"/>
              </a:rPr>
              <a:t>(1)법무직무기술서에 기재된 바와 같이 관련 실정법에 따른 조직운용 및 내부 규정 관리, 대외 소송 지원, 사내 계약 관리 및 인사노무관리를 통한 법률리스크를 저감 등을 위해</a:t>
            </a:r>
            <a:r>
              <a:rPr sz="1200">
                <a:solidFill>
                  <a:srgbClr val="000000"/>
                </a:solidFill>
                <a:latin typeface="맑은 고딕"/>
              </a:rPr>
              <a:t> 아래와 같이 제 직무역량을 활용하고 꾸준히 발전해 나가도록 하겠습니다. 1. 민사법적 지식을 보다 발전시켜 소송 수행을 지원하고 사내 규칙 제개정의 업무를 원만하게 수행하기 위해 노력하겠습니다. 2. 노무사 시험준비를 하면서 습득한 노동법적 지식은 직장내 괴롭힘 기타 노사관계법령 위반 행위 등 발생 가능한 다양한 리스크를 방지하는데 활용하겠습니다. 특히 </a:t>
            </a:r>
            <a:r>
              <a:rPr u="sng" b="1" sz="1200">
                <a:solidFill>
                  <a:srgbClr val="000000"/>
                </a:solidFill>
                <a:latin typeface="맑은 고딕"/>
              </a:rPr>
              <a:t>(2)명기수 육성과 명마 관리에 필요한 핵심 인적자원의 관리를 위해 효율적인 방법을 꾸준히 연구하겠습니다.</a:t>
            </a:r>
            <a:r>
              <a:rPr sz="1200">
                <a:solidFill>
                  <a:srgbClr val="000000"/>
                </a:solidFill>
                <a:latin typeface="맑은 고딕"/>
              </a:rPr>
              <a:t> 경영학과 인사노무관리 분야 공부도 지속하여 노사 상생과 성과창출 과정의 합리성을 제고하도록 노력하겠습니다. 3. 법무사, 노무사, 공인중개사 자격증 취득을 위한 준비과정에서 다양한 실무 법령을 체계 적합적으로 해석할 수 있는 역량을 갖추기 위해 노력해왔습니다. </a:t>
            </a:r>
            <a:r>
              <a:rPr u="sng" b="1" sz="1200">
                <a:solidFill>
                  <a:srgbClr val="000000"/>
                </a:solidFill>
                <a:latin typeface="맑은 고딕"/>
              </a:rPr>
              <a:t>(3)법의 내용과 구조를 익히는 것은 물론 리걸마인드를 체화하기 위한 과정에서 취득한 역량을 한국마사회에서 말산업 육성법 등 유관법령에 대한 균형감이 있는 해석과 발전방향을 연구하는데 활용하겠습니다.</a:t>
            </a:r>
            <a:r>
              <a:rPr sz="1200">
                <a:solidFill>
                  <a:srgbClr val="000000"/>
                </a:solidFill>
                <a:latin typeface="맑은 고딕"/>
              </a:rPr>
              <a:t>4. 실무교육 및 이후의 실무 경험을 통해 습득된 노하우는 각종 계약체결, 중요 문서 작성 등에 유용히 쓰일 수 있도록 하겠습니다. 특히 고객을 상대하며 더욱 투철해진 책임감, 봉사정신으로 국민을 위해 보람있게 일하고자 하며 사내에서 협업하는 과정에서도 애사심을 토대로 항상 친절히 대응하고 모든 동료직원 분들의 의견을 경청하겠습니다. 공기업 직원으로서 윤리적 문제를 고민할 것이며 고객만족도와 종합청렴도 1등급이라는 목표 달성에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한국마사회에서 법무 직무 수행 시 법률리스크 저감을 위해 지원자가 제시한 방안 외에 창의적인 접근법이 있을지, 있다면 어떤 것인지 설명해 주세요.</a:t>
            </a:r>
            <a:br/>
            <a:r>
              <a:t>(2) 효율적인 인적자원 관리를 위해 지원자가 직무역량을 연구한다고 했는데, 연구 과정에서 가장 큰 난관이 무엇이라고 예상되며, 이를 어떻게 극복할 것인지 말해 주세요.</a:t>
            </a:r>
            <a:br/>
            <a:r>
              <a:t>(3) 리걸마인드 체화를 통한 균형감 있는 법률 해석을 말씀하셨는데, 특정 법령 해석에서 다른 해석이 필요하다고 느낀 경험과 그 이유는 무엇인가요?</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1D-10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마사회는 선진화된 말 산업 육성으로 국가경제 발전을 선도하며 국민의 여가선용에 기여한다는 소명하에 국민의 행복한 여가 문화를 조성하고 지속가능한 경영기반을 확립한다는 핵심 전략을 가지고 있습니다. 사내 소통은 물론 특히 마사회를 이용하는 국민과 내부 직원관계에서 이해와 공감대의 형성은 전략 수행에 핵심 요소라고 생각합니다. 중개사 실무과정은 당사자 입장 조율이 주 업무라 할 정도로 갈등 상황이 빈번합니다. 직원사이, 고객과의 갈등, 심지어는 경쟁 중개사와의 갈등 상황도 발생합니다. 저는 이러한 상황에서 소통이나 협력이 쉽지 않은 문제라고 깨달았으며 이를 극복하기 위해 점차 구체적인 방안을 마련해야겠다고 생각했습니다. 갈등은 그 원인된 유형에 따라 해법을 달리합니다. 1. 이해관계자 사이 갈등이는 서로 이익을 극대화하고자 할 때 주로 발생합니다. </a:t>
            </a:r>
            <a:r>
              <a:rPr u="sng" b="1" sz="1200">
                <a:solidFill>
                  <a:srgbClr val="000000"/>
                </a:solidFill>
                <a:latin typeface="맑은 고딕"/>
              </a:rPr>
              <a:t>(1)저는 상충되는 요구사항을 경청하고 합리적인 조정을 위해 관련 법률을 면밀히 검토, 조건 및 특약 등 대안을 제시하였습니다. 그 결과 양 당사자는 제로섬이 아닌 플러스섬으로 결론이 되어 만족할 수 있었습니다.</a:t>
            </a:r>
            <a:r>
              <a:rPr sz="1200">
                <a:solidFill>
                  <a:srgbClr val="000000"/>
                </a:solidFill>
                <a:latin typeface="맑은 고딕"/>
              </a:rPr>
              <a:t> 2.구조적 갈등이는 주로 시스템 결함으로 발생합니다. </a:t>
            </a:r>
            <a:r>
              <a:rPr u="sng" b="1" sz="1200">
                <a:solidFill>
                  <a:srgbClr val="000000"/>
                </a:solidFill>
                <a:latin typeface="맑은 고딕"/>
              </a:rPr>
              <a:t>(2)동료가 일을 게을리한다고 판단되면 업무 공정성의식이 저하되고 성과창출에 방해가 됩니다. 이 경우 적절한 업무분장을 하는 것이 중요합니다.</a:t>
            </a:r>
            <a:r>
              <a:rPr sz="1200">
                <a:solidFill>
                  <a:srgbClr val="000000"/>
                </a:solidFill>
                <a:latin typeface="맑은 고딕"/>
              </a:rPr>
              <a:t> 업무 분장이 체계화됨에 따라 직무 만족도와 성과도 모두 높아지는 것을 경험하였습니다. 3.상대적 차이(다름의 문제)로 인한 갈등이는 가치관, 경험의 차이에서 주로 발생합니다. 중개 수익 향상을 위해 DB정리가 우선이라 생각할 수 있고 누군가는 다양한 인맥관리가 먼저라 생각할 수 있습니다. </a:t>
            </a:r>
            <a:r>
              <a:rPr u="sng" b="1" sz="1200">
                <a:solidFill>
                  <a:srgbClr val="000000"/>
                </a:solidFill>
                <a:latin typeface="맑은 고딕"/>
              </a:rPr>
              <a:t>(3)저는 해결 방법의 차이일 뿐 옳고 그름의 문제는 아니라고 생각했습니다. 먼저 서로의 판단 근거와 결론도출 과정의 개별적 합리성을 인정하는 것이 중요하다고 생각했습니다.</a:t>
            </a:r>
            <a:r>
              <a:rPr sz="1200">
                <a:solidFill>
                  <a:srgbClr val="000000"/>
                </a:solidFill>
                <a:latin typeface="맑은 고딕"/>
              </a:rPr>
              <a:t> 틀림이 아니라고 인정할 때 모든 방안에 대해 존중할 수 있었습니다. 이러한 갈등 해결에 대한 경험을 활용하여 합리적으로 업무수행하도록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중개사 실무 경험에서 갈등 해결을 위해 경청하고 조정한 예시를 들었는데, 반대로 경청 대신 직접적인 행동이 필요했던 사례가 있었다면 무엇이었을까요?</a:t>
            </a:r>
            <a:br/>
            <a:r>
              <a:t>(2) 업무 공정성의식 저하를 느꼈던 상황에서, 만약 지원자가 공정성을 가진 상사가 아니라 동료라면 어떤 방법으로 공정성 문제를 해결하려 했을까요?</a:t>
            </a:r>
            <a:br/>
            <a:r>
              <a:t>(3) 다른 판단 근거와 결론 도출 과정을 존중했다고 했는데, 만약 상대방이 일관된 근거 없이 변덕을 부리는 상황이라면 어떻게 대응하겠습니까?</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법률 리스크 관리, 소송 대응 및 노무관리 역량을 바탕으로 마사회 법무 전문가로 성장하고자 합니다. 먼저, 단기적으로 마사회 유관 법령 및 내규의 개정 대응, 소송 수행 지원, 계약 검토 업무를 철저히 익히겠습니다. 한국마사회는 ESG 경영 및 불법경마 근절을 목표로 국민참여모니터링단 운영, 이용자 보호 정책 강화 등 여러 노력을 기울이고 있습니다. </a:t>
            </a:r>
            <a:r>
              <a:rPr u="sng" b="1" sz="1200">
                <a:solidFill>
                  <a:srgbClr val="000000"/>
                </a:solidFill>
                <a:latin typeface="맑은 고딕"/>
              </a:rPr>
              <a:t>(1)최근 불법경마 처벌 강화를 위한 한국마사회법 개정안이 발의되었으며, 이는 단속의 실효성을 높이고 경마 산업의 건전성을 확보하는 데 중점을 두고 있습니다.</a:t>
            </a:r>
            <a:r>
              <a:rPr sz="1200">
                <a:solidFill>
                  <a:srgbClr val="000000"/>
                </a:solidFill>
                <a:latin typeface="맑은 고딕"/>
              </a:rPr>
              <a:t> 저는 불법경마 신고 제도의 실효성을 높이기 위해 개정된 법령을 반영하여 신고 포상금 지급 및 사건 조사 절차를 명확히 하고, 단속 과정에서 발생할 수 있는 법적 문제가 최소화 되도록 하겠습니다. 법학전문대학원 및 공인노무사 시험을 준비하며 민·형사 및 행정 소송 사례, 판례를 연구한 경험을 바탕으로, 불법경마 관련 소송 패턴을 분석하고 대응 매뉴얼을 구축하여 대응 체계를 정비하겠습니다. 중·장기적으로 내부 법률 리스크 관리 체계를 만들고 말 산업을 통해 국가 경제와 국민 여가 선용에 보탬이 되겠습니다. </a:t>
            </a:r>
            <a:r>
              <a:rPr u="sng" b="1" sz="1200">
                <a:solidFill>
                  <a:srgbClr val="000000"/>
                </a:solidFill>
                <a:latin typeface="맑은 고딕"/>
              </a:rPr>
              <a:t>(2)학부 시절 학칙 개정 위원회 부위원장으로서 학칙 리스크를 관리했던 경험이 있습니다. 정기총회 개회 정족수가 현실과 맞지 않아 총회가 오랫동안 열리지 못했고, 중앙선거위원회 규정과 학과 선거세칙이 달라 학과 대표자 선출의 정당성이 문제가 될 수 있었습니다.</a:t>
            </a:r>
            <a:r>
              <a:rPr sz="1200">
                <a:solidFill>
                  <a:srgbClr val="000000"/>
                </a:solidFill>
                <a:latin typeface="맑은 고딕"/>
              </a:rPr>
              <a:t> 또한 관련한 예산 삭감 문제도 배제할 수 없었습니다. 이를 해결하기 위해 운영위원회에 참석하여 학생회칙 전부개정안 및 선거시행세칙안을 전달했고 총회 정족수를 변경하고, 정기 총회 일정을 고정하는 등 예방적 조치를 취했습니다. </a:t>
            </a:r>
            <a:r>
              <a:rPr u="sng" b="1" sz="1200">
                <a:solidFill>
                  <a:srgbClr val="000000"/>
                </a:solidFill>
                <a:latin typeface="맑은 고딕"/>
              </a:rPr>
              <a:t>(3)이러한 경험은 법률 리스크 예방체계 조성에 있어 기본적 토대가 될 것입니다.</a:t>
            </a:r>
            <a:r>
              <a:rPr sz="1200">
                <a:solidFill>
                  <a:srgbClr val="000000"/>
                </a:solidFill>
                <a:latin typeface="맑은 고딕"/>
              </a:rPr>
              <a:t> 더 나아가 한국마사회법, 사감위법, 공운법 등 여러 법규정 검토를 철저히 하겠습니다. 이를 통해 민·형사상 승소율 제고, 노사관계 관리를 통해 마사회 법률·노무 리스크 관리의 표준체계를 공고히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한국마사회법 개정안의 영향을 분석하면서, 논의 중에 나타날 수 있는 이해관계자의 반발이나 갈등 상황은 어떻게 조정할 계획입니까?</a:t>
            </a:r>
            <a:br/>
            <a:r>
              <a:t>(2) 학칙 개정 위원회에서의 경험을 통해 법적 문제를 예방하게 된 과정에서 어떤 대응 방안을 마련했는지, 그 과정을 구체적으로 설명해 주실 수 있습니까?</a:t>
            </a:r>
            <a:br/>
            <a:r>
              <a:t>(3) 법률 리스크 예방체계 조성에 관한 지원자의 경험이 향후 마사회의 노사관계 관리에 어떻게 구체적으로 적용될 수 있을까요?</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(1)계절학기 교환학생 시절 중국, 미국, 홍콩 등 다양한 국가의 대학생들과 교류하며 각 나라의 법철학과 정책에 관한 발표수업에 참여했던 경험이 있습니다.</a:t>
            </a:r>
            <a:r>
              <a:rPr sz="1200">
                <a:solidFill>
                  <a:srgbClr val="000000"/>
                </a:solidFill>
                <a:latin typeface="맑은 고딕"/>
              </a:rPr>
              <a:t> 한 학기 동안 다양한 국적의 학생들과 법의 지배, 시장질서, 다문화주의 등에 관해 토론하며 의견을 나누었습니다. 그 중 조별과제는 그동안 배웠던 내용을 중심으로 한 자유주제 발표였습니다. 저는 미국, 중국 학생들과 한 팀을 이뤄 조별과제를 준비했습니다. </a:t>
            </a:r>
            <a:r>
              <a:rPr u="sng" b="1" sz="1200">
                <a:solidFill>
                  <a:srgbClr val="000000"/>
                </a:solidFill>
                <a:latin typeface="맑은 고딕"/>
              </a:rPr>
              <a:t>(2)발표 주제는 ‘우리나라의 개헌역사(행정부 권한 강화를 위한 조항과 중임제한 철폐)’로 정해졌기 때문에 미국, 중국 학생들은 저에게 많은 의지를 해야 하는 상황이었습니다.</a:t>
            </a:r>
            <a:r>
              <a:rPr sz="1200">
                <a:solidFill>
                  <a:srgbClr val="000000"/>
                </a:solidFill>
                <a:latin typeface="맑은 고딕"/>
              </a:rPr>
              <a:t> </a:t>
            </a:r>
            <a:r>
              <a:rPr u="sng" b="1" sz="1200">
                <a:solidFill>
                  <a:srgbClr val="000000"/>
                </a:solidFill>
                <a:latin typeface="맑은 고딕"/>
              </a:rPr>
              <a:t>(3)더욱이 과제 준비 기간이 2주일 밖에 주어지지 않았고 기말고사까지 겹치면서 주 2회 회의에 절반이 참석하지 않아 과제 수행이 난항을 겪었습니다.</a:t>
            </a:r>
            <a:r>
              <a:rPr sz="1200">
                <a:solidFill>
                  <a:srgbClr val="000000"/>
                </a:solidFill>
                <a:latin typeface="맑은 고딕"/>
              </a:rPr>
              <a:t> 이에 명확한 목표와 R&amp;R을 정하는 것이 중요하다고 생각했습니다. 먼저, 각 팀원들의 역할을 정리하여 단체 대화방에 올리고 의견을 조율해 조사 기한, 조사 내용, 출처 표기 등을 명확히 했습니다. 이후 회의는 온라인, 오프라인 주 2회로 정하여 온라인 회의 때는 국내외 자료를 공유 및 취합하고, 각자의 의견을 요약하여 브리프 노트를 만들었습니다. 또한 오프라인 모임을 통해 온라인으로 취합된 의견을 명확히 확인하고 참여하지 못한 학생들의 브리프 노트를 공유했습니다. 불참한 팀원들에게는 한명 한명 연락하여 화상회의 녹화본을 공유하며 이해시키고 참여를 독려 했습니다. 영어로 문서를 번역하고 그 내용을 각자에게 공유하는 것이 쉽지 않았지만 명확한 목표와 역할을 학생들 모두에게 이해시켰습니다. 이러한 노력은 중국 학생들의 적극적인 참여의지를 불러왔고 개헌에 대한 중국의 자료와 시각을 덧붙일 수 있었습니다. 특히, 미국과 다른 관점을 제시하며 신선한 발표 인사이트를 학우들에게 공유할 수 있었습니다. 이는 자연스레 우수 발표자 선정을 받을 수 있는 결과로 이어졌고 귀국 후 헌법, 법률영어를 수강하며 법률적 지식의 외연도 확장하는 계기가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해외 교환학생 기간의 발표 수업 경험을 통해 얻은 문화적 차이를 인식하는 데 필요한 법철학적 관점은 무엇이었으며, 이 경험이 이후 지원자의 법률적 사고에 어떤 영향을 주었습니까?</a:t>
            </a:r>
            <a:br/>
            <a:r>
              <a:t>(2) 교환학생 시절의 조별과제 진행 과정에서 미국과 중국 학생들의 의존도가 높았던 상황에서, 어떻게 팀워크를 유지하고 협력을 이끌어낼 수 있었나요?</a:t>
            </a:r>
            <a:br/>
            <a:r>
              <a:t>(3) 기말고사와 과제 수행이 중첩된 상황에서 팀의 목표 달성을 위한 시간 관리 및 우선순위 설정 방법론을 설명해 주실 수 있나요?</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 후 법무 직무를 수행하며 법령과 내규에 따라 정확하고 공정한 업무 수행을 통해 국민에게 더욱 신뢰받을 수 있도록 일조하고, 나아가 법무 전문가로서 법률리스크를 저감하여 말산업으로 국가경제 발전 및 (2)국민의 여가 선용에 기여하고자 하는 목표가 있습니다. 목표를 달성하기 위해 외국기관과 다양한 계약을 체결하며 쌓은 법적 직무역량과 행정소송의 승소 경험을 적극 활용하고자 합니다.첫째, 정부출연연구기관에서 외국기관과의 다양한 계약업무를 담당하며 계약서 검토 및 계약 조건 협의, 계약 체결 및 계약에 따른 사업관리 업무를 수행하였습니다.맡은 업무를</a:t>
            </a:r>
            <a:r>
              <a:rPr sz="1200">
                <a:solidFill>
                  <a:srgbClr val="000000"/>
                </a:solidFill>
                <a:latin typeface="맑은 고딕"/>
              </a:rPr>
              <a:t> 수행하며 단순한 업무 처리에 그치지 않고 더욱 효율적이고 체계적인 업무 수행 방법과 잠재적 법률리스크에 대한 개선 방안에 관해 끊임없이 고민하였고, 이를 개선하기 위한 내규 및 표준 계약서 개정을 추진하였습니다.상대기관과 분쟁 발생이 예상되는 조항과 여러 해석의 여지가 있는 조항을 명확한 내용으로 수정하여 상대방과 계약조건 협의 지연 문제를 해결하였습니다. 또한, 일부 계약에서 부가가치세법에 따른 미납 조세 발생 및 가산세 부과 위험을 제거하기 위해 계약 체결 요건을 추가하여 법률리스크 저감 방안을 </a:t>
            </a:r>
            <a:r>
              <a:rPr u="sng" b="1" sz="1200">
                <a:solidFill>
                  <a:srgbClr val="000000"/>
                </a:solidFill>
                <a:latin typeface="맑은 고딕"/>
              </a:rPr>
              <a:t>(3)수립하였습니다. 이를 바탕으로 한국마사회의 용역, 공사, 물품 등 여러 계약 업무를 법적 근거에 따라 명확하게 수행하고, 노무 분쟁의 예방 및 내규 관리와 개정 업무에 활용하고자 합니다.둘째, 행정청의 위법ㆍ부당한 처분을 대상으로 행정소송을 제기하여 원고로서 최종 승소한 경험이 있습니다.권리 회복을 위한 행정소송의 당사자로서 약 3년에 걸쳐 1심과 2심 재판을 수행하였으며, 소장과 준비서면의 작성부터 승소 이후 소송비용액확정신청까지 행정소송의 실무적 절차를 경험함과 동시에 적법한 권리를 보전할 수 있었습니다. 이러한 경험을 바탕으로 한국마사회를</a:t>
            </a:r>
            <a:r>
              <a:rPr sz="1200">
                <a:solidFill>
                  <a:srgbClr val="000000"/>
                </a:solidFill>
                <a:latin typeface="맑은 고딕"/>
              </a:rPr>
              <a:t> 대상으로 제기된 소송에 대응하고, 부당한 법익 침해에 대한 소송 제기를 검토함으로써 한국마사회의 법률리스크 저감을 위한 법무지원 업무에 활용하고자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한국마사회에 입사하여 법률리스크를 저감한다고 하셨는데, 법무 전문가로서 한국마사회에 특화된 리스크들은 무엇이며, 어떤 방법으로 접근할 계획이신가요?</a:t>
            </a:r>
            <a:br/>
            <a:r>
              <a:t>(2) 정부출연연구기관에서의 경험은 한국마사회에서 수행할 업무와 어떤 차별점을 가지며, 지원자가 예상하는 새로운 도전과제는 무엇이라고 생각하시나요?</a:t>
            </a:r>
            <a:br/>
            <a:r>
              <a:t>(3) 행정소송에서 승소한 경험을 바탕으로 한국마사회에서 마주할 법적 갈등 상황에서 지원자가 가장 중요하게 생각하는 원칙이나 전략은 무엇인가요?</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외국의 한 기관과 용역의 성격을 가진 해외위탁연구 계약을 체결하기 위해 상대기관의 계약 담당자와 계약 내용에 관해 조율하던 과정에서 협력에 어려움을 겪은 사례가 있습니다.수차례의 협의를 통해 대부분의 계약조건에 관해서는 타협점을 찾을 수 있었지만, 유일하게 법령에 따라 조율할 수 없는 </a:t>
            </a:r>
            <a:r>
              <a:rPr u="sng" b="1" sz="1200">
                <a:solidFill>
                  <a:srgbClr val="000000"/>
                </a:solidFill>
                <a:latin typeface="맑은 고딕"/>
              </a:rPr>
              <a:t>(1)지식재산권 조항에 관해서만 상대기관 역시 조율이 불가능하다는 뜻을 고수하여 최종 합의에 도달하지 못하였습니다. 이에 계약을 의뢰한 연구책임자에게 양 기관의 견해 차이로 인하여 계약체결이 어려울 것으로 판단됨을 안내하였으나, 계약에 관한 협의가 진행되는 동안 양 기관의 연구책임자들은 계약이 체결될 것으로 믿고 이미 연구 용역이 진행 중인 상태인 점을 알게 되었습니다.자칫 양 기관 사이의 신뢰 문제를 넘어 법적 분쟁으로 이어질 수 있는 사안이라고 판단하여, 직접 상대기관의 연구책임자에게 연락하여 조율이 어려운 우리 측의 사유를 (2)설명하고 상대기관의 조율이 힘든 사유를 청취하였습니다. 그 결과 상대기관의 입장을 실무적인 관점에서 알 수 있었으며, 상대기관의 계약 담당자와 제가 생각하지 못했던 방식인 계약서의 명칭 (3)수정을 통해 해결 방안을 도출함으로써 성공적으로 해당 계약을 체결할 수 있었습니다. 이 과정에서 문제해결을 위한 접근 방식을 다각화하는 것이 중요하다는 사실을 깨달았으며, 해당 기관과의 협의 내용을 양식화하여 다른 기관과의 계약 조건 협의에 활용함으로써 업무의 효율성을 높였습니다. 또한, 연구책임자들 간 계약 체결 이전에 미리 연구에 착수하는 관행이 있다는 것을 알게 되어, 계약 이전에 연구를 착수하지 않도록 계약의뢰 단계에서 사전 고지하는 업무절차를</a:t>
            </a:r>
            <a:r>
              <a:rPr sz="1200">
                <a:solidFill>
                  <a:srgbClr val="000000"/>
                </a:solidFill>
                <a:latin typeface="맑은 고딕"/>
              </a:rPr>
              <a:t> 추가하여 추후 유사한 문제의 발생을 예방하였습니다.해당 경험을 바탕으로 한국마사회에서 법무 업무를 수행하며 법령과 규정에 입각하여 처리하되 규정 등 원칙에만 매몰되지 않고 동료의 상황과 조직 전체의 이익을 고려하여 문제해결의 다양한 가능성을 개방적으로 수용함으로써 더욱 합리적인 방안을 도출할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해외 계약 조율 시 협상의 어려움을 해결했을 때, 다각적인 접근 방식을 활용했다고 하셨는데, 지원자가 평소 이러한 접근 방식을 유지하는데 중요하게 여기는 요소는 무엇인가요?</a:t>
            </a:r>
            <a:br/>
            <a:r>
              <a:t>(2) 상대기관의 입장을 실무적인 관점에서 이해했다고 하셨는데, 만약 상대가 의견 조율을 계속해서 거부했다면 지원자는 어떤 추가적인 전략을 시도했을 것 같습니까?</a:t>
            </a:r>
            <a:br/>
            <a:r>
              <a:t>(3) 연구책임자들 간 계약 체결 전 연구가 이미 진행된 사례를 통해 느낀 교훈은 무엇이며, 앞으로 이를 어떻게 예방할 것인지 구체적으로 설명해주시겠습니까?</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공공기관에서 법무 담당자의 업무라고 한다면, 여러 소송 지원 업무 그리고 계약서 검토나 채권관리가 있다고 생각합니다. 저는 한국토지주택공사에서 법무 담당자로서 </a:t>
            </a:r>
            <a:r>
              <a:rPr u="sng" b="1" sz="1200">
                <a:solidFill>
                  <a:srgbClr val="000000"/>
                </a:solidFill>
                <a:latin typeface="맑은 고딕"/>
              </a:rPr>
              <a:t>(1)명도 소송 지원 업무, 임차권 등기 설정과 보험금 청구 및 공시송달 신청 등 회수되지 않은 채권관리 업무를 주로 수행해왔습니다.</a:t>
            </a:r>
            <a:r>
              <a:rPr sz="1200">
                <a:solidFill>
                  <a:srgbClr val="000000"/>
                </a:solidFill>
                <a:latin typeface="맑은 고딕"/>
              </a:rPr>
              <a:t> 부동산 계약과 관련된 다양한 분쟁 상황에서 여러 소송의 제기 및 대응 그리고 수행 지원 및 후속 처리, 계약서상 조항의 해석이나 적용 등에서 분쟁을 해결한 실무 경험을 통해 한국마사회에서 지속가능한 경영 확립이라는 목표 달성에 기여하고 싶습니다. 다음으로 노사관계 관리 역시 법무 담당자로서 맞닥뜨려야 하는 필수 과제라고 볼 수 있습니다. 저는 </a:t>
            </a:r>
            <a:r>
              <a:rPr u="sng" b="1" sz="1200">
                <a:solidFill>
                  <a:srgbClr val="000000"/>
                </a:solidFill>
                <a:latin typeface="맑은 고딕"/>
              </a:rPr>
              <a:t>(2)00대학교 인턴으로 관련 부서에서 근무하면서 인사 관련 분쟁 해결과 소송 지원 업무를 수행한 경험이 있습니다.</a:t>
            </a:r>
            <a:r>
              <a:rPr sz="1200">
                <a:solidFill>
                  <a:srgbClr val="000000"/>
                </a:solidFill>
                <a:latin typeface="맑은 고딕"/>
              </a:rPr>
              <a:t> 해당 경험을 통해서 한국마사회에서 노사관계가 원활하게 유지되고, 여러 노사 관련 분쟁들이 잘 해결되는 데 기여할 수 있는 기회가 있다면 좋을 것 같습니다.마지막으로 경마 비위 조사 및 불법 경마 단속 업무를 수행해보고 싶습니다. 한국마사회에서는 불법 경마 관련 문제가 주요 이슈이며, 여러 매체들이 다양화됨에 따라 이러한 불법경마를 시도하는 방법도 다양화될 수 있습니다. </a:t>
            </a:r>
            <a:r>
              <a:rPr u="sng" b="1" sz="1200">
                <a:solidFill>
                  <a:srgbClr val="000000"/>
                </a:solidFill>
                <a:latin typeface="맑은 고딕"/>
              </a:rPr>
              <a:t>(3)이를 막기 위해서는 우선적으로 기본을 지키는 것이 가장 중요하다고 생각합니다. 해당 행위가 민형법상 문제가 있는지 그다음에는 마사회법에 근거하여 문제가 있는지 파악하는 것이 중요하다고 생각하고, 문제가 있는 행위라고 판단된다면 증거 수집을 하는 것 또한 법무 담당자로서의 중요한 역할이라고 볼 수 있습니다.</a:t>
            </a:r>
            <a:r>
              <a:rPr sz="1200">
                <a:solidFill>
                  <a:srgbClr val="000000"/>
                </a:solidFill>
                <a:latin typeface="맑은 고딕"/>
              </a:rPr>
              <a:t> 제가 지금까지 법학을 공부하면서 쌓아온 지식들과 공공기관에서 법무 담당자로서 근무하면서 쌓은 여러 실무 경험을 통해 한국마사회에서 불법 경마 행위가 근절될 수 있도록 기여하는 사원이 되고 싶습니다. 감사합니다.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명도 소송 지원 업무에서 특히 복잡하거나 예기치 못했던 상황이 있었다면, 어떻게 대처했을 것이라고 생각하십니까?</a:t>
            </a:r>
            <a:br/>
            <a:r>
              <a:t>(2) 노사관계 관리 업무를 하면서 만약 예상하지 못한 심각한 갈등이 발생했다면, 지원자는 어떤 절차로 접근할 것입니까?</a:t>
            </a:r>
            <a:br/>
            <a:r>
              <a:t>(3) 불법 경마를 방지하기 위한 기본을 지킨다는 것은 구체적으로 어떤 행동이나 절차를 포함한다고 생각하십니까?</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공항에 위치한 출입국 외국인 사무소에서 인턴으로 활동한 경험이 있습니다. 인턴으로서 맡은 업무는 출입국 민원 안내 업무 그리고 재심사 행정 업무 보조 및 입국 불허자들과 강제퇴거자들 보호 업무를 수행했습니다. 해당 업무를 처음 맡을 때는 복잡한 지식을 요하는 업무는 아니라는 생각에 안일하게 생각했었습니다. </a:t>
            </a:r>
            <a:r>
              <a:rPr u="sng" b="1" sz="1200">
                <a:solidFill>
                  <a:srgbClr val="000000"/>
                </a:solidFill>
                <a:latin typeface="맑은 고딕"/>
              </a:rPr>
              <a:t>(1)하지만 다양한 국적의 민원인들과 소통하는 일은 생각만큼 쉬운 일이 절대 아니었습니다. 처음엔 많이 힘들었지만, 주변 직원분들의 도움과 출입국 관련 여러 절차들과 법령들을 개인적으로 공부하면서 민원서비스를 제공하기 위해 노력했습니다.</a:t>
            </a:r>
            <a:r>
              <a:rPr sz="1200">
                <a:solidFill>
                  <a:srgbClr val="000000"/>
                </a:solidFill>
                <a:latin typeface="맑은 고딕"/>
              </a:rPr>
              <a:t> 이를 통해 여러 돌발 상황에서도 당황하지 않고 침착함을 유지하는 응대 역량을 키울 수 있었습니다. 인턴 종료 시에 우수 인턴으로 선정되면서 저의 노력을 인정받을 수 있었던 소중한 경험입니다.또한 한국토지주택공사에서 체험형 인턴부터 정규직으로 근무하면서 여러 민원인들과 대면 혹은 전화 상담 업무를 주로 수행해왔습니다. 공사에 납부해야 하는 임대료를 장기 체납하는 입주자들 그리고 지원금을 반환하지 않으려는 임대인 등 여러 유형의 민원인들을 상대하면서 많은 것을 배울 수 있었습니다. </a:t>
            </a:r>
            <a:r>
              <a:rPr u="sng" b="1" sz="1200">
                <a:solidFill>
                  <a:srgbClr val="000000"/>
                </a:solidFill>
                <a:latin typeface="맑은 고딕"/>
              </a:rPr>
              <a:t>(2)거짓말을 하거나 본인의 사정을 계속해서 얘기하고, 폭언이나 욕설을 하는 목소리를 높이는 민원인 등 다양한 민원인들이 있지만, 기본은 공공기관은 법령과 규정에 따라 업무를 수행함을 인지시키고, 경우에 따라서 설득을 하거나 단호하게 규정을 말씀드리는 등 민원인 유형에 따라 응대 역량일 필요한 일입니다.</a:t>
            </a:r>
            <a:r>
              <a:rPr sz="1200">
                <a:solidFill>
                  <a:srgbClr val="000000"/>
                </a:solidFill>
                <a:latin typeface="맑은 고딕"/>
              </a:rPr>
              <a:t> </a:t>
            </a:r>
            <a:r>
              <a:rPr u="sng" b="1" sz="1200">
                <a:solidFill>
                  <a:srgbClr val="000000"/>
                </a:solidFill>
                <a:latin typeface="맑은 고딕"/>
              </a:rPr>
              <a:t>(3)사람을 상대하는 일은 감정 노동이기에 지치기도 하고 때로는 이유 모를 공허함을 느끼기도 했습니다.</a:t>
            </a:r>
            <a:r>
              <a:rPr sz="1200">
                <a:solidFill>
                  <a:srgbClr val="000000"/>
                </a:solidFill>
                <a:latin typeface="맑은 고딕"/>
              </a:rPr>
              <a:t> 하지만 국민을 위해 업무를 수행하는 공공기관 임직원으로서 또한 법무 담당자로서 책임감을 가지고 계속해서 대화를 시도하는 노력 끝에 여러 번의 장기체납자들의 연체료 납부 혹은 임대인들의 대출금 상환 등 여러 성과를 남기기도 하면서 성취감을 느낄 수 있었습니다. 한국마사회에서도 이러한 공공기관 법무 담당자로서의 역량을 꼭 보여드리고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출입국 업무 경험 중 다양한 국적의 민원인과의 소통 과정에서 가장 큰 문화적 차이를 느꼈을 때 어떻게 대응하셨나요?</a:t>
            </a:r>
            <a:br/>
            <a:r>
              <a:t>(2) 장기 체납자들에게 연체료를 납부하도록 설득할 때, 지원자만의 특별한 접근 방법이 있었습니까?</a:t>
            </a:r>
            <a:br/>
            <a:r>
              <a:t>(3) 감정 노동으로 인한 공허감을 해결하는 데 있어 가장 효과적이었던 방법은 무엇이었나요?</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[사전 예방 중심의 법무 관리로 리스크 최소화]한국마사회에 입사 후, 사업 운영 과정에서 발생할 수 있는 리스크를 최소화하고 법적 안정성을 확보하는 것이 가장 큰 목표입니다. 특히, 온라인 마권 발매와 관련된 법적 쟁점을 신속하게 파악하고, 사전적인 예방 조치를 통해 법적 리스크를 최소화하고자 합니다. 또한, 모호한 문구나 불확실성을 구체화하는 계약서 검토를 통해 계약 체결 단계에서부터 법적 리스크를 차단하여 안정적인 경영 환경을 조성하는 역할을 수행하고자 합니다.이를 위해, </a:t>
            </a:r>
            <a:r>
              <a:rPr u="sng" b="1" sz="1200">
                <a:solidFill>
                  <a:srgbClr val="000000"/>
                </a:solidFill>
                <a:latin typeface="맑은 고딕"/>
              </a:rPr>
              <a:t>(1)공공기관 계약 검토 및 법적 리스크 관리 경험을 바탕으로 마사회 법무 업무에 기여하고자 합니다.</a:t>
            </a:r>
            <a:r>
              <a:rPr sz="1200">
                <a:solidFill>
                  <a:srgbClr val="000000"/>
                </a:solidFill>
                <a:latin typeface="맑은 고딕"/>
              </a:rPr>
              <a:t> 해양기상관측장비 사업 업무 지원을 담당했을 때, 수탁업체와의 계약 검토 및 계약서 내 법적 조항을 분석하고 검토하는 과정을 지원했습니다. 이 과정에서 이해관계자들과 협력하며, 계약서 조항의 모호성을 구체화하고, 법적 안정성을 확보하는 경험을 쌓았습니다. 이러한 경험을 바탕으로, 마사회의 계약 관리 업무를 수행함에 있어서도 계약 검토 과정에서 발생할 수 있는 법적 불확실성을 명확히 하고, 리스크를 최소화하갰습니다.</a:t>
            </a:r>
            <a:r>
              <a:rPr u="sng" b="1" sz="1200">
                <a:solidFill>
                  <a:srgbClr val="000000"/>
                </a:solidFill>
                <a:latin typeface="맑은 고딕"/>
              </a:rPr>
              <a:t>(2)일자리안정자금 업무를 수행하며, 이해관계자와 원활하게 협상하고 조율하는 역량을 향상시켰습니다.</a:t>
            </a:r>
            <a:r>
              <a:rPr sz="1200">
                <a:solidFill>
                  <a:srgbClr val="000000"/>
                </a:solidFill>
                <a:latin typeface="맑은 고딕"/>
              </a:rPr>
              <a:t> </a:t>
            </a:r>
            <a:r>
              <a:rPr u="sng" b="1" sz="1200">
                <a:solidFill>
                  <a:srgbClr val="000000"/>
                </a:solidFill>
                <a:latin typeface="맑은 고딕"/>
              </a:rPr>
              <a:t>(3)지원금이 중단되거나 환수되는 경우, 민원인에게 과거 유사 사례를 근거로 법적 타당성을 설명하여 이의제기 발생 건수를 50% 이상 감소시켰습니다.</a:t>
            </a:r>
            <a:r>
              <a:rPr sz="1200">
                <a:solidFill>
                  <a:srgbClr val="000000"/>
                </a:solidFill>
                <a:latin typeface="맑은 고딕"/>
              </a:rPr>
              <a:t> 또한, 장기 미납 환수의 경우, 전체 장기 미납 건 중 35%를 해결하며 목표 환수율을 15%p 초과 달성하는 성과를 거두었습니다. 이러한 역량을 바탕으로, 이해관계자들이 납득할 수 있는 법적 설명과 소통을 통해 분쟁을 예방하고, 문제가 발생하더라도 신속하고 원만하게 해결하며, 한국마사회의 신뢰를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마사회 법무 업무에 기여하고자 한다고 기술하셨습니다. 공공기관 계약 검토 경험을 바탕으로 마사회의 법무 업무에 접목시킬 때, 예기치 않은 새로운 상황이 발생한다면 어떻게 대처하시겠습니까?</a:t>
            </a:r>
            <a:br/>
            <a:r>
              <a:t>(2) 일자리안정자금 업무 수행 경험을 통해 협상 및 조율 역량을 높이셨다고 했습니다. 이 경험에서 배운 점이 향후 조직 내 갈등 상황에서 어떻게 활용될 수 있을까요?</a:t>
            </a:r>
            <a:br/>
            <a:r>
              <a:t>(3) 이해관계자들을 설득하여 법적 문제를 감소시킨 경험이 있다고 하셨습니다. 만약 이해관계자들이 불합리한 요구를 지속한다면 어떻게 대응하실 것인지 궁금합니다.</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