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 id="544" r:id="rId295"/>
    <p:sldId id="545" r:id="rId296"/>
    <p:sldId id="546" r:id="rId297"/>
    <p:sldId id="547" r:id="rId298"/>
    <p:sldId id="548" r:id="rId299"/>
    <p:sldId id="549" r:id="rId300"/>
    <p:sldId id="550" r:id="rId301"/>
    <p:sldId id="551" r:id="rId302"/>
    <p:sldId id="552" r:id="rId303"/>
    <p:sldId id="553" r:id="rId304"/>
    <p:sldId id="554" r:id="rId305"/>
    <p:sldId id="555" r:id="rId306"/>
    <p:sldId id="556" r:id="rId307"/>
    <p:sldId id="557" r:id="rId308"/>
    <p:sldId id="558" r:id="rId309"/>
    <p:sldId id="559" r:id="rId310"/>
    <p:sldId id="560" r:id="rId311"/>
    <p:sldId id="561" r:id="rId312"/>
    <p:sldId id="562" r:id="rId313"/>
    <p:sldId id="563" r:id="rId314"/>
    <p:sldId id="564" r:id="rId315"/>
    <p:sldId id="565" r:id="rId316"/>
    <p:sldId id="566" r:id="rId317"/>
    <p:sldId id="567" r:id="rId318"/>
    <p:sldId id="568" r:id="rId319"/>
    <p:sldId id="569" r:id="rId320"/>
    <p:sldId id="570" r:id="rId321"/>
    <p:sldId id="571" r:id="rId322"/>
    <p:sldId id="572" r:id="rId323"/>
    <p:sldId id="573" r:id="rId324"/>
    <p:sldId id="574" r:id="rId325"/>
    <p:sldId id="575" r:id="rId326"/>
    <p:sldId id="576" r:id="rId327"/>
    <p:sldId id="577" r:id="rId328"/>
    <p:sldId id="578" r:id="rId329"/>
    <p:sldId id="579" r:id="rId330"/>
    <p:sldId id="580" r:id="rId331"/>
    <p:sldId id="581" r:id="rId332"/>
    <p:sldId id="582" r:id="rId333"/>
    <p:sldId id="583" r:id="rId334"/>
    <p:sldId id="584" r:id="rId335"/>
    <p:sldId id="585" r:id="rId336"/>
    <p:sldId id="586" r:id="rId337"/>
    <p:sldId id="587" r:id="rId338"/>
    <p:sldId id="588" r:id="rId339"/>
    <p:sldId id="589" r:id="rId340"/>
    <p:sldId id="590" r:id="rId341"/>
    <p:sldId id="591" r:id="rId342"/>
    <p:sldId id="592" r:id="rId343"/>
    <p:sldId id="593" r:id="rId344"/>
    <p:sldId id="594" r:id="rId345"/>
    <p:sldId id="595" r:id="rId346"/>
    <p:sldId id="596" r:id="rId347"/>
    <p:sldId id="597" r:id="rId348"/>
    <p:sldId id="598" r:id="rId349"/>
    <p:sldId id="599" r:id="rId350"/>
    <p:sldId id="600" r:id="rId351"/>
    <p:sldId id="601" r:id="rId352"/>
    <p:sldId id="602" r:id="rId353"/>
    <p:sldId id="603" r:id="rId354"/>
    <p:sldId id="604" r:id="rId355"/>
    <p:sldId id="605" r:id="rId356"/>
    <p:sldId id="606" r:id="rId357"/>
    <p:sldId id="607" r:id="rId358"/>
    <p:sldId id="608" r:id="rId359"/>
    <p:sldId id="609" r:id="rId360"/>
    <p:sldId id="610" r:id="rId361"/>
    <p:sldId id="611" r:id="rId362"/>
    <p:sldId id="612" r:id="rId363"/>
    <p:sldId id="613" r:id="rId364"/>
    <p:sldId id="614" r:id="rId365"/>
    <p:sldId id="615" r:id="rId366"/>
    <p:sldId id="616" r:id="rId367"/>
    <p:sldId id="617" r:id="rId368"/>
    <p:sldId id="618" r:id="rId369"/>
    <p:sldId id="619" r:id="rId370"/>
    <p:sldId id="620" r:id="rId371"/>
    <p:sldId id="621" r:id="rId372"/>
    <p:sldId id="622" r:id="rId373"/>
    <p:sldId id="623" r:id="rId374"/>
    <p:sldId id="624" r:id="rId375"/>
    <p:sldId id="625" r:id="rId376"/>
    <p:sldId id="626" r:id="rId377"/>
    <p:sldId id="627" r:id="rId378"/>
    <p:sldId id="628" r:id="rId379"/>
    <p:sldId id="629" r:id="rId380"/>
    <p:sldId id="630" r:id="rId381"/>
    <p:sldId id="631" r:id="rId382"/>
    <p:sldId id="632" r:id="rId383"/>
    <p:sldId id="633" r:id="rId384"/>
    <p:sldId id="634" r:id="rId385"/>
    <p:sldId id="635" r:id="rId386"/>
    <p:sldId id="636" r:id="rId387"/>
    <p:sldId id="637" r:id="rId388"/>
    <p:sldId id="638" r:id="rId389"/>
    <p:sldId id="639" r:id="rId390"/>
    <p:sldId id="640" r:id="rId391"/>
    <p:sldId id="641" r:id="rId392"/>
    <p:sldId id="642" r:id="rId393"/>
    <p:sldId id="643" r:id="rId394"/>
    <p:sldId id="644" r:id="rId395"/>
    <p:sldId id="645" r:id="rId396"/>
    <p:sldId id="646" r:id="rId397"/>
    <p:sldId id="647" r:id="rId398"/>
    <p:sldId id="648" r:id="rId399"/>
    <p:sldId id="649" r:id="rId400"/>
    <p:sldId id="650" r:id="rId401"/>
    <p:sldId id="651" r:id="rId402"/>
    <p:sldId id="652" r:id="rId403"/>
    <p:sldId id="653" r:id="rId404"/>
    <p:sldId id="654" r:id="rId405"/>
    <p:sldId id="655" r:id="rId406"/>
    <p:sldId id="656" r:id="rId407"/>
    <p:sldId id="657" r:id="rId408"/>
    <p:sldId id="658" r:id="rId409"/>
    <p:sldId id="659" r:id="rId410"/>
    <p:sldId id="660" r:id="rId411"/>
    <p:sldId id="661" r:id="rId412"/>
    <p:sldId id="662" r:id="rId413"/>
    <p:sldId id="663" r:id="rId414"/>
    <p:sldId id="664" r:id="rId415"/>
    <p:sldId id="665" r:id="rId416"/>
    <p:sldId id="666" r:id="rId417"/>
    <p:sldId id="667" r:id="rId418"/>
    <p:sldId id="668" r:id="rId419"/>
    <p:sldId id="669" r:id="rId420"/>
    <p:sldId id="670" r:id="rId421"/>
    <p:sldId id="671" r:id="rId422"/>
    <p:sldId id="672" r:id="rId423"/>
    <p:sldId id="673" r:id="rId424"/>
    <p:sldId id="674" r:id="rId425"/>
    <p:sldId id="675" r:id="rId426"/>
    <p:sldId id="676" r:id="rId427"/>
    <p:sldId id="677" r:id="rId428"/>
    <p:sldId id="678" r:id="rId429"/>
    <p:sldId id="679" r:id="rId430"/>
    <p:sldId id="680" r:id="rId431"/>
    <p:sldId id="681" r:id="rId432"/>
    <p:sldId id="682" r:id="rId433"/>
    <p:sldId id="683" r:id="rId434"/>
    <p:sldId id="684" r:id="rId435"/>
    <p:sldId id="685" r:id="rId436"/>
    <p:sldId id="686" r:id="rId437"/>
    <p:sldId id="687" r:id="rId438"/>
    <p:sldId id="688" r:id="rId439"/>
    <p:sldId id="689" r:id="rId440"/>
    <p:sldId id="690" r:id="rId441"/>
    <p:sldId id="691" r:id="rId442"/>
    <p:sldId id="692" r:id="rId443"/>
    <p:sldId id="693" r:id="rId444"/>
    <p:sldId id="694" r:id="rId445"/>
    <p:sldId id="695" r:id="rId446"/>
    <p:sldId id="696" r:id="rId447"/>
    <p:sldId id="697" r:id="rId448"/>
    <p:sldId id="698" r:id="rId449"/>
    <p:sldId id="699" r:id="rId450"/>
    <p:sldId id="700" r:id="rId451"/>
    <p:sldId id="701" r:id="rId452"/>
    <p:sldId id="702" r:id="rId453"/>
    <p:sldId id="703" r:id="rId454"/>
    <p:sldId id="704" r:id="rId455"/>
    <p:sldId id="705" r:id="rId456"/>
    <p:sldId id="706" r:id="rId457"/>
    <p:sldId id="707" r:id="rId458"/>
    <p:sldId id="708" r:id="rId459"/>
    <p:sldId id="709" r:id="rId460"/>
    <p:sldId id="710" r:id="rId461"/>
    <p:sldId id="711" r:id="rId462"/>
    <p:sldId id="712" r:id="rId463"/>
    <p:sldId id="713" r:id="rId464"/>
    <p:sldId id="714" r:id="rId465"/>
    <p:sldId id="715" r:id="rId466"/>
    <p:sldId id="716" r:id="rId467"/>
    <p:sldId id="717" r:id="rId468"/>
    <p:sldId id="718" r:id="rId469"/>
    <p:sldId id="719" r:id="rId470"/>
    <p:sldId id="720" r:id="rId471"/>
    <p:sldId id="721" r:id="rId472"/>
    <p:sldId id="722" r:id="rId473"/>
    <p:sldId id="723" r:id="rId474"/>
    <p:sldId id="724" r:id="rId475"/>
    <p:sldId id="725" r:id="rId476"/>
    <p:sldId id="726" r:id="rId477"/>
    <p:sldId id="727" r:id="rId478"/>
    <p:sldId id="728" r:id="rId479"/>
    <p:sldId id="729" r:id="rId480"/>
    <p:sldId id="730" r:id="rId481"/>
    <p:sldId id="731" r:id="rId482"/>
    <p:sldId id="732" r:id="rId483"/>
    <p:sldId id="733" r:id="rId484"/>
    <p:sldId id="734" r:id="rId485"/>
    <p:sldId id="735" r:id="rId486"/>
    <p:sldId id="736" r:id="rId487"/>
    <p:sldId id="737" r:id="rId488"/>
    <p:sldId id="738" r:id="rId489"/>
    <p:sldId id="739" r:id="rId490"/>
    <p:sldId id="740" r:id="rId491"/>
    <p:sldId id="741" r:id="rId492"/>
    <p:sldId id="742" r:id="rId493"/>
    <p:sldId id="743" r:id="rId494"/>
    <p:sldId id="744" r:id="rId495"/>
    <p:sldId id="745" r:id="rId496"/>
    <p:sldId id="746" r:id="rId497"/>
    <p:sldId id="747" r:id="rId498"/>
    <p:sldId id="748" r:id="rId499"/>
    <p:sldId id="749" r:id="rId500"/>
    <p:sldId id="750" r:id="rId501"/>
    <p:sldId id="751" r:id="rId502"/>
    <p:sldId id="752" r:id="rId503"/>
    <p:sldId id="753" r:id="rId504"/>
    <p:sldId id="754" r:id="rId505"/>
    <p:sldId id="755" r:id="rId506"/>
    <p:sldId id="756" r:id="rId507"/>
    <p:sldId id="757" r:id="rId508"/>
    <p:sldId id="758" r:id="rId509"/>
    <p:sldId id="759" r:id="rId510"/>
    <p:sldId id="760" r:id="rId511"/>
    <p:sldId id="761" r:id="rId512"/>
    <p:sldId id="762" r:id="rId513"/>
    <p:sldId id="763" r:id="rId514"/>
    <p:sldId id="764" r:id="rId515"/>
    <p:sldId id="765" r:id="rId516"/>
    <p:sldId id="766" r:id="rId517"/>
    <p:sldId id="767" r:id="rId518"/>
    <p:sldId id="768" r:id="rId519"/>
    <p:sldId id="769" r:id="rId520"/>
    <p:sldId id="770" r:id="rId521"/>
    <p:sldId id="771" r:id="rId522"/>
    <p:sldId id="772" r:id="rId523"/>
    <p:sldId id="773" r:id="rId524"/>
    <p:sldId id="774" r:id="rId525"/>
    <p:sldId id="775" r:id="rId526"/>
    <p:sldId id="776" r:id="rId527"/>
    <p:sldId id="777" r:id="rId528"/>
    <p:sldId id="778" r:id="rId529"/>
    <p:sldId id="779" r:id="rId530"/>
    <p:sldId id="780" r:id="rId531"/>
    <p:sldId id="781" r:id="rId532"/>
    <p:sldId id="782" r:id="rId533"/>
    <p:sldId id="783" r:id="rId534"/>
    <p:sldId id="784" r:id="rId535"/>
    <p:sldId id="785" r:id="rId536"/>
    <p:sldId id="786" r:id="rId537"/>
    <p:sldId id="787" r:id="rId538"/>
    <p:sldId id="788" r:id="rId539"/>
    <p:sldId id="789" r:id="rId540"/>
    <p:sldId id="790" r:id="rId541"/>
    <p:sldId id="791" r:id="rId542"/>
    <p:sldId id="792" r:id="rId543"/>
    <p:sldId id="793" r:id="rId544"/>
    <p:sldId id="794" r:id="rId545"/>
    <p:sldId id="795" r:id="rId546"/>
    <p:sldId id="796" r:id="rId547"/>
    <p:sldId id="797" r:id="rId548"/>
    <p:sldId id="798" r:id="rId549"/>
    <p:sldId id="799" r:id="rId550"/>
    <p:sldId id="800" r:id="rId551"/>
    <p:sldId id="801" r:id="rId552"/>
    <p:sldId id="802" r:id="rId553"/>
    <p:sldId id="803" r:id="rId554"/>
    <p:sldId id="804" r:id="rId555"/>
    <p:sldId id="805" r:id="rId556"/>
    <p:sldId id="806" r:id="rId557"/>
    <p:sldId id="807" r:id="rId558"/>
    <p:sldId id="808" r:id="rId559"/>
    <p:sldId id="809" r:id="rId560"/>
    <p:sldId id="810" r:id="rId561"/>
    <p:sldId id="811" r:id="rId562"/>
    <p:sldId id="812" r:id="rId563"/>
    <p:sldId id="813" r:id="rId564"/>
    <p:sldId id="814" r:id="rId565"/>
    <p:sldId id="815" r:id="rId566"/>
    <p:sldId id="816" r:id="rId567"/>
    <p:sldId id="817" r:id="rId568"/>
    <p:sldId id="818" r:id="rId569"/>
    <p:sldId id="819" r:id="rId570"/>
    <p:sldId id="820" r:id="rId571"/>
    <p:sldId id="821" r:id="rId572"/>
    <p:sldId id="822" r:id="rId573"/>
    <p:sldId id="823" r:id="rId574"/>
    <p:sldId id="824" r:id="rId575"/>
    <p:sldId id="825" r:id="rId576"/>
    <p:sldId id="826" r:id="rId577"/>
    <p:sldId id="827" r:id="rId578"/>
    <p:sldId id="828" r:id="rId579"/>
    <p:sldId id="829" r:id="rId580"/>
    <p:sldId id="830" r:id="rId581"/>
    <p:sldId id="831" r:id="rId582"/>
    <p:sldId id="832" r:id="rId583"/>
    <p:sldId id="833" r:id="rId584"/>
    <p:sldId id="834" r:id="rId585"/>
    <p:sldId id="835" r:id="rId586"/>
    <p:sldId id="836" r:id="rId587"/>
    <p:sldId id="837" r:id="rId588"/>
    <p:sldId id="838" r:id="rId589"/>
    <p:sldId id="839" r:id="rId590"/>
    <p:sldId id="840" r:id="rId591"/>
    <p:sldId id="841" r:id="rId592"/>
    <p:sldId id="842" r:id="rId593"/>
    <p:sldId id="843" r:id="rId594"/>
    <p:sldId id="844" r:id="rId595"/>
    <p:sldId id="845" r:id="rId596"/>
    <p:sldId id="846" r:id="rId597"/>
    <p:sldId id="847" r:id="rId598"/>
    <p:sldId id="848" r:id="rId599"/>
    <p:sldId id="849" r:id="rId600"/>
    <p:sldId id="850" r:id="rId601"/>
    <p:sldId id="851" r:id="rId602"/>
    <p:sldId id="852" r:id="rId603"/>
    <p:sldId id="853" r:id="rId604"/>
    <p:sldId id="854" r:id="rId605"/>
    <p:sldId id="855" r:id="rId606"/>
    <p:sldId id="856" r:id="rId607"/>
    <p:sldId id="857" r:id="rId608"/>
  </p:sldIdLst>
  <p:sldSz cx="7560000" cy="10692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17" Type="http://schemas.openxmlformats.org/officeDocument/2006/relationships/slide" Target="slides/slide211.xml"/><Relationship Id="rId218" Type="http://schemas.openxmlformats.org/officeDocument/2006/relationships/slide" Target="slides/slide212.xml"/><Relationship Id="rId219" Type="http://schemas.openxmlformats.org/officeDocument/2006/relationships/slide" Target="slides/slide213.xml"/><Relationship Id="rId220" Type="http://schemas.openxmlformats.org/officeDocument/2006/relationships/slide" Target="slides/slide214.xml"/><Relationship Id="rId221" Type="http://schemas.openxmlformats.org/officeDocument/2006/relationships/slide" Target="slides/slide215.xml"/><Relationship Id="rId222" Type="http://schemas.openxmlformats.org/officeDocument/2006/relationships/slide" Target="slides/slide216.xml"/><Relationship Id="rId223" Type="http://schemas.openxmlformats.org/officeDocument/2006/relationships/slide" Target="slides/slide217.xml"/><Relationship Id="rId224" Type="http://schemas.openxmlformats.org/officeDocument/2006/relationships/slide" Target="slides/slide218.xml"/><Relationship Id="rId225" Type="http://schemas.openxmlformats.org/officeDocument/2006/relationships/slide" Target="slides/slide219.xml"/><Relationship Id="rId226" Type="http://schemas.openxmlformats.org/officeDocument/2006/relationships/slide" Target="slides/slide220.xml"/><Relationship Id="rId227" Type="http://schemas.openxmlformats.org/officeDocument/2006/relationships/slide" Target="slides/slide221.xml"/><Relationship Id="rId228" Type="http://schemas.openxmlformats.org/officeDocument/2006/relationships/slide" Target="slides/slide222.xml"/><Relationship Id="rId229" Type="http://schemas.openxmlformats.org/officeDocument/2006/relationships/slide" Target="slides/slide223.xml"/><Relationship Id="rId230" Type="http://schemas.openxmlformats.org/officeDocument/2006/relationships/slide" Target="slides/slide224.xml"/><Relationship Id="rId231" Type="http://schemas.openxmlformats.org/officeDocument/2006/relationships/slide" Target="slides/slide225.xml"/><Relationship Id="rId232" Type="http://schemas.openxmlformats.org/officeDocument/2006/relationships/slide" Target="slides/slide226.xml"/><Relationship Id="rId233" Type="http://schemas.openxmlformats.org/officeDocument/2006/relationships/slide" Target="slides/slide227.xml"/><Relationship Id="rId234" Type="http://schemas.openxmlformats.org/officeDocument/2006/relationships/slide" Target="slides/slide228.xml"/><Relationship Id="rId235" Type="http://schemas.openxmlformats.org/officeDocument/2006/relationships/slide" Target="slides/slide229.xml"/><Relationship Id="rId236" Type="http://schemas.openxmlformats.org/officeDocument/2006/relationships/slide" Target="slides/slide230.xml"/><Relationship Id="rId237" Type="http://schemas.openxmlformats.org/officeDocument/2006/relationships/slide" Target="slides/slide231.xml"/><Relationship Id="rId238" Type="http://schemas.openxmlformats.org/officeDocument/2006/relationships/slide" Target="slides/slide232.xml"/><Relationship Id="rId239" Type="http://schemas.openxmlformats.org/officeDocument/2006/relationships/slide" Target="slides/slide233.xml"/><Relationship Id="rId240" Type="http://schemas.openxmlformats.org/officeDocument/2006/relationships/slide" Target="slides/slide234.xml"/><Relationship Id="rId241" Type="http://schemas.openxmlformats.org/officeDocument/2006/relationships/slide" Target="slides/slide235.xml"/><Relationship Id="rId242" Type="http://schemas.openxmlformats.org/officeDocument/2006/relationships/slide" Target="slides/slide236.xml"/><Relationship Id="rId243" Type="http://schemas.openxmlformats.org/officeDocument/2006/relationships/slide" Target="slides/slide237.xml"/><Relationship Id="rId244" Type="http://schemas.openxmlformats.org/officeDocument/2006/relationships/slide" Target="slides/slide238.xml"/><Relationship Id="rId245" Type="http://schemas.openxmlformats.org/officeDocument/2006/relationships/slide" Target="slides/slide239.xml"/><Relationship Id="rId246" Type="http://schemas.openxmlformats.org/officeDocument/2006/relationships/slide" Target="slides/slide240.xml"/><Relationship Id="rId247" Type="http://schemas.openxmlformats.org/officeDocument/2006/relationships/slide" Target="slides/slide241.xml"/><Relationship Id="rId248" Type="http://schemas.openxmlformats.org/officeDocument/2006/relationships/slide" Target="slides/slide242.xml"/><Relationship Id="rId249" Type="http://schemas.openxmlformats.org/officeDocument/2006/relationships/slide" Target="slides/slide243.xml"/><Relationship Id="rId250" Type="http://schemas.openxmlformats.org/officeDocument/2006/relationships/slide" Target="slides/slide244.xml"/><Relationship Id="rId251" Type="http://schemas.openxmlformats.org/officeDocument/2006/relationships/slide" Target="slides/slide245.xml"/><Relationship Id="rId252" Type="http://schemas.openxmlformats.org/officeDocument/2006/relationships/slide" Target="slides/slide246.xml"/><Relationship Id="rId253" Type="http://schemas.openxmlformats.org/officeDocument/2006/relationships/slide" Target="slides/slide247.xml"/><Relationship Id="rId254" Type="http://schemas.openxmlformats.org/officeDocument/2006/relationships/slide" Target="slides/slide248.xml"/><Relationship Id="rId255" Type="http://schemas.openxmlformats.org/officeDocument/2006/relationships/slide" Target="slides/slide249.xml"/><Relationship Id="rId256" Type="http://schemas.openxmlformats.org/officeDocument/2006/relationships/slide" Target="slides/slide250.xml"/><Relationship Id="rId257" Type="http://schemas.openxmlformats.org/officeDocument/2006/relationships/slide" Target="slides/slide251.xml"/><Relationship Id="rId258" Type="http://schemas.openxmlformats.org/officeDocument/2006/relationships/slide" Target="slides/slide252.xml"/><Relationship Id="rId259" Type="http://schemas.openxmlformats.org/officeDocument/2006/relationships/slide" Target="slides/slide253.xml"/><Relationship Id="rId260" Type="http://schemas.openxmlformats.org/officeDocument/2006/relationships/slide" Target="slides/slide254.xml"/><Relationship Id="rId261" Type="http://schemas.openxmlformats.org/officeDocument/2006/relationships/slide" Target="slides/slide255.xml"/><Relationship Id="rId262" Type="http://schemas.openxmlformats.org/officeDocument/2006/relationships/slide" Target="slides/slide256.xml"/><Relationship Id="rId263" Type="http://schemas.openxmlformats.org/officeDocument/2006/relationships/slide" Target="slides/slide257.xml"/><Relationship Id="rId264" Type="http://schemas.openxmlformats.org/officeDocument/2006/relationships/slide" Target="slides/slide258.xml"/><Relationship Id="rId265" Type="http://schemas.openxmlformats.org/officeDocument/2006/relationships/slide" Target="slides/slide259.xml"/><Relationship Id="rId266" Type="http://schemas.openxmlformats.org/officeDocument/2006/relationships/slide" Target="slides/slide260.xml"/><Relationship Id="rId267" Type="http://schemas.openxmlformats.org/officeDocument/2006/relationships/slide" Target="slides/slide261.xml"/><Relationship Id="rId268" Type="http://schemas.openxmlformats.org/officeDocument/2006/relationships/slide" Target="slides/slide262.xml"/><Relationship Id="rId269" Type="http://schemas.openxmlformats.org/officeDocument/2006/relationships/slide" Target="slides/slide263.xml"/><Relationship Id="rId270" Type="http://schemas.openxmlformats.org/officeDocument/2006/relationships/slide" Target="slides/slide264.xml"/><Relationship Id="rId271" Type="http://schemas.openxmlformats.org/officeDocument/2006/relationships/slide" Target="slides/slide265.xml"/><Relationship Id="rId272" Type="http://schemas.openxmlformats.org/officeDocument/2006/relationships/slide" Target="slides/slide266.xml"/><Relationship Id="rId273" Type="http://schemas.openxmlformats.org/officeDocument/2006/relationships/slide" Target="slides/slide267.xml"/><Relationship Id="rId274" Type="http://schemas.openxmlformats.org/officeDocument/2006/relationships/slide" Target="slides/slide268.xml"/><Relationship Id="rId275" Type="http://schemas.openxmlformats.org/officeDocument/2006/relationships/slide" Target="slides/slide269.xml"/><Relationship Id="rId276" Type="http://schemas.openxmlformats.org/officeDocument/2006/relationships/slide" Target="slides/slide270.xml"/><Relationship Id="rId277" Type="http://schemas.openxmlformats.org/officeDocument/2006/relationships/slide" Target="slides/slide271.xml"/><Relationship Id="rId278" Type="http://schemas.openxmlformats.org/officeDocument/2006/relationships/slide" Target="slides/slide272.xml"/><Relationship Id="rId279" Type="http://schemas.openxmlformats.org/officeDocument/2006/relationships/slide" Target="slides/slide273.xml"/><Relationship Id="rId280" Type="http://schemas.openxmlformats.org/officeDocument/2006/relationships/slide" Target="slides/slide274.xml"/><Relationship Id="rId281" Type="http://schemas.openxmlformats.org/officeDocument/2006/relationships/slide" Target="slides/slide275.xml"/><Relationship Id="rId282" Type="http://schemas.openxmlformats.org/officeDocument/2006/relationships/slide" Target="slides/slide276.xml"/><Relationship Id="rId283" Type="http://schemas.openxmlformats.org/officeDocument/2006/relationships/slide" Target="slides/slide277.xml"/><Relationship Id="rId284" Type="http://schemas.openxmlformats.org/officeDocument/2006/relationships/slide" Target="slides/slide278.xml"/><Relationship Id="rId285" Type="http://schemas.openxmlformats.org/officeDocument/2006/relationships/slide" Target="slides/slide279.xml"/><Relationship Id="rId286" Type="http://schemas.openxmlformats.org/officeDocument/2006/relationships/slide" Target="slides/slide280.xml"/><Relationship Id="rId287" Type="http://schemas.openxmlformats.org/officeDocument/2006/relationships/slide" Target="slides/slide281.xml"/><Relationship Id="rId288" Type="http://schemas.openxmlformats.org/officeDocument/2006/relationships/slide" Target="slides/slide282.xml"/><Relationship Id="rId289" Type="http://schemas.openxmlformats.org/officeDocument/2006/relationships/slide" Target="slides/slide283.xml"/><Relationship Id="rId290" Type="http://schemas.openxmlformats.org/officeDocument/2006/relationships/slide" Target="slides/slide284.xml"/><Relationship Id="rId291" Type="http://schemas.openxmlformats.org/officeDocument/2006/relationships/slide" Target="slides/slide285.xml"/><Relationship Id="rId292" Type="http://schemas.openxmlformats.org/officeDocument/2006/relationships/slide" Target="slides/slide286.xml"/><Relationship Id="rId293" Type="http://schemas.openxmlformats.org/officeDocument/2006/relationships/slide" Target="slides/slide287.xml"/><Relationship Id="rId294" Type="http://schemas.openxmlformats.org/officeDocument/2006/relationships/slide" Target="slides/slide288.xml"/><Relationship Id="rId295" Type="http://schemas.openxmlformats.org/officeDocument/2006/relationships/slide" Target="slides/slide289.xml"/><Relationship Id="rId296" Type="http://schemas.openxmlformats.org/officeDocument/2006/relationships/slide" Target="slides/slide290.xml"/><Relationship Id="rId297" Type="http://schemas.openxmlformats.org/officeDocument/2006/relationships/slide" Target="slides/slide291.xml"/><Relationship Id="rId298" Type="http://schemas.openxmlformats.org/officeDocument/2006/relationships/slide" Target="slides/slide292.xml"/><Relationship Id="rId299" Type="http://schemas.openxmlformats.org/officeDocument/2006/relationships/slide" Target="slides/slide293.xml"/><Relationship Id="rId300" Type="http://schemas.openxmlformats.org/officeDocument/2006/relationships/slide" Target="slides/slide294.xml"/><Relationship Id="rId301" Type="http://schemas.openxmlformats.org/officeDocument/2006/relationships/slide" Target="slides/slide295.xml"/><Relationship Id="rId302" Type="http://schemas.openxmlformats.org/officeDocument/2006/relationships/slide" Target="slides/slide296.xml"/><Relationship Id="rId303" Type="http://schemas.openxmlformats.org/officeDocument/2006/relationships/slide" Target="slides/slide297.xml"/><Relationship Id="rId304" Type="http://schemas.openxmlformats.org/officeDocument/2006/relationships/slide" Target="slides/slide298.xml"/><Relationship Id="rId305" Type="http://schemas.openxmlformats.org/officeDocument/2006/relationships/slide" Target="slides/slide299.xml"/><Relationship Id="rId306" Type="http://schemas.openxmlformats.org/officeDocument/2006/relationships/slide" Target="slides/slide300.xml"/><Relationship Id="rId307" Type="http://schemas.openxmlformats.org/officeDocument/2006/relationships/slide" Target="slides/slide301.xml"/><Relationship Id="rId308" Type="http://schemas.openxmlformats.org/officeDocument/2006/relationships/slide" Target="slides/slide302.xml"/><Relationship Id="rId309" Type="http://schemas.openxmlformats.org/officeDocument/2006/relationships/slide" Target="slides/slide303.xml"/><Relationship Id="rId310" Type="http://schemas.openxmlformats.org/officeDocument/2006/relationships/slide" Target="slides/slide304.xml"/><Relationship Id="rId311" Type="http://schemas.openxmlformats.org/officeDocument/2006/relationships/slide" Target="slides/slide305.xml"/><Relationship Id="rId312" Type="http://schemas.openxmlformats.org/officeDocument/2006/relationships/slide" Target="slides/slide306.xml"/><Relationship Id="rId313" Type="http://schemas.openxmlformats.org/officeDocument/2006/relationships/slide" Target="slides/slide307.xml"/><Relationship Id="rId314" Type="http://schemas.openxmlformats.org/officeDocument/2006/relationships/slide" Target="slides/slide308.xml"/><Relationship Id="rId315" Type="http://schemas.openxmlformats.org/officeDocument/2006/relationships/slide" Target="slides/slide309.xml"/><Relationship Id="rId316" Type="http://schemas.openxmlformats.org/officeDocument/2006/relationships/slide" Target="slides/slide310.xml"/><Relationship Id="rId317" Type="http://schemas.openxmlformats.org/officeDocument/2006/relationships/slide" Target="slides/slide311.xml"/><Relationship Id="rId318" Type="http://schemas.openxmlformats.org/officeDocument/2006/relationships/slide" Target="slides/slide312.xml"/><Relationship Id="rId319" Type="http://schemas.openxmlformats.org/officeDocument/2006/relationships/slide" Target="slides/slide313.xml"/><Relationship Id="rId320" Type="http://schemas.openxmlformats.org/officeDocument/2006/relationships/slide" Target="slides/slide314.xml"/><Relationship Id="rId321" Type="http://schemas.openxmlformats.org/officeDocument/2006/relationships/slide" Target="slides/slide315.xml"/><Relationship Id="rId322" Type="http://schemas.openxmlformats.org/officeDocument/2006/relationships/slide" Target="slides/slide316.xml"/><Relationship Id="rId323" Type="http://schemas.openxmlformats.org/officeDocument/2006/relationships/slide" Target="slides/slide317.xml"/><Relationship Id="rId324" Type="http://schemas.openxmlformats.org/officeDocument/2006/relationships/slide" Target="slides/slide318.xml"/><Relationship Id="rId325" Type="http://schemas.openxmlformats.org/officeDocument/2006/relationships/slide" Target="slides/slide319.xml"/><Relationship Id="rId326" Type="http://schemas.openxmlformats.org/officeDocument/2006/relationships/slide" Target="slides/slide320.xml"/><Relationship Id="rId327" Type="http://schemas.openxmlformats.org/officeDocument/2006/relationships/slide" Target="slides/slide321.xml"/><Relationship Id="rId328" Type="http://schemas.openxmlformats.org/officeDocument/2006/relationships/slide" Target="slides/slide322.xml"/><Relationship Id="rId329" Type="http://schemas.openxmlformats.org/officeDocument/2006/relationships/slide" Target="slides/slide323.xml"/><Relationship Id="rId330" Type="http://schemas.openxmlformats.org/officeDocument/2006/relationships/slide" Target="slides/slide324.xml"/><Relationship Id="rId331" Type="http://schemas.openxmlformats.org/officeDocument/2006/relationships/slide" Target="slides/slide325.xml"/><Relationship Id="rId332" Type="http://schemas.openxmlformats.org/officeDocument/2006/relationships/slide" Target="slides/slide326.xml"/><Relationship Id="rId333" Type="http://schemas.openxmlformats.org/officeDocument/2006/relationships/slide" Target="slides/slide327.xml"/><Relationship Id="rId334" Type="http://schemas.openxmlformats.org/officeDocument/2006/relationships/slide" Target="slides/slide328.xml"/><Relationship Id="rId335" Type="http://schemas.openxmlformats.org/officeDocument/2006/relationships/slide" Target="slides/slide329.xml"/><Relationship Id="rId336" Type="http://schemas.openxmlformats.org/officeDocument/2006/relationships/slide" Target="slides/slide330.xml"/><Relationship Id="rId337" Type="http://schemas.openxmlformats.org/officeDocument/2006/relationships/slide" Target="slides/slide331.xml"/><Relationship Id="rId338" Type="http://schemas.openxmlformats.org/officeDocument/2006/relationships/slide" Target="slides/slide332.xml"/><Relationship Id="rId339" Type="http://schemas.openxmlformats.org/officeDocument/2006/relationships/slide" Target="slides/slide333.xml"/><Relationship Id="rId340" Type="http://schemas.openxmlformats.org/officeDocument/2006/relationships/slide" Target="slides/slide334.xml"/><Relationship Id="rId341" Type="http://schemas.openxmlformats.org/officeDocument/2006/relationships/slide" Target="slides/slide335.xml"/><Relationship Id="rId342" Type="http://schemas.openxmlformats.org/officeDocument/2006/relationships/slide" Target="slides/slide336.xml"/><Relationship Id="rId343" Type="http://schemas.openxmlformats.org/officeDocument/2006/relationships/slide" Target="slides/slide337.xml"/><Relationship Id="rId344" Type="http://schemas.openxmlformats.org/officeDocument/2006/relationships/slide" Target="slides/slide338.xml"/><Relationship Id="rId345" Type="http://schemas.openxmlformats.org/officeDocument/2006/relationships/slide" Target="slides/slide339.xml"/><Relationship Id="rId346" Type="http://schemas.openxmlformats.org/officeDocument/2006/relationships/slide" Target="slides/slide340.xml"/><Relationship Id="rId347" Type="http://schemas.openxmlformats.org/officeDocument/2006/relationships/slide" Target="slides/slide341.xml"/><Relationship Id="rId348" Type="http://schemas.openxmlformats.org/officeDocument/2006/relationships/slide" Target="slides/slide342.xml"/><Relationship Id="rId349" Type="http://schemas.openxmlformats.org/officeDocument/2006/relationships/slide" Target="slides/slide343.xml"/><Relationship Id="rId350" Type="http://schemas.openxmlformats.org/officeDocument/2006/relationships/slide" Target="slides/slide344.xml"/><Relationship Id="rId351" Type="http://schemas.openxmlformats.org/officeDocument/2006/relationships/slide" Target="slides/slide345.xml"/><Relationship Id="rId352" Type="http://schemas.openxmlformats.org/officeDocument/2006/relationships/slide" Target="slides/slide346.xml"/><Relationship Id="rId353" Type="http://schemas.openxmlformats.org/officeDocument/2006/relationships/slide" Target="slides/slide347.xml"/><Relationship Id="rId354" Type="http://schemas.openxmlformats.org/officeDocument/2006/relationships/slide" Target="slides/slide348.xml"/><Relationship Id="rId355" Type="http://schemas.openxmlformats.org/officeDocument/2006/relationships/slide" Target="slides/slide349.xml"/><Relationship Id="rId356" Type="http://schemas.openxmlformats.org/officeDocument/2006/relationships/slide" Target="slides/slide350.xml"/><Relationship Id="rId357" Type="http://schemas.openxmlformats.org/officeDocument/2006/relationships/slide" Target="slides/slide351.xml"/><Relationship Id="rId358" Type="http://schemas.openxmlformats.org/officeDocument/2006/relationships/slide" Target="slides/slide352.xml"/><Relationship Id="rId359" Type="http://schemas.openxmlformats.org/officeDocument/2006/relationships/slide" Target="slides/slide353.xml"/><Relationship Id="rId360" Type="http://schemas.openxmlformats.org/officeDocument/2006/relationships/slide" Target="slides/slide354.xml"/><Relationship Id="rId361" Type="http://schemas.openxmlformats.org/officeDocument/2006/relationships/slide" Target="slides/slide355.xml"/><Relationship Id="rId362" Type="http://schemas.openxmlformats.org/officeDocument/2006/relationships/slide" Target="slides/slide356.xml"/><Relationship Id="rId363" Type="http://schemas.openxmlformats.org/officeDocument/2006/relationships/slide" Target="slides/slide357.xml"/><Relationship Id="rId364" Type="http://schemas.openxmlformats.org/officeDocument/2006/relationships/slide" Target="slides/slide358.xml"/><Relationship Id="rId365" Type="http://schemas.openxmlformats.org/officeDocument/2006/relationships/slide" Target="slides/slide359.xml"/><Relationship Id="rId366" Type="http://schemas.openxmlformats.org/officeDocument/2006/relationships/slide" Target="slides/slide360.xml"/><Relationship Id="rId367" Type="http://schemas.openxmlformats.org/officeDocument/2006/relationships/slide" Target="slides/slide361.xml"/><Relationship Id="rId368" Type="http://schemas.openxmlformats.org/officeDocument/2006/relationships/slide" Target="slides/slide362.xml"/><Relationship Id="rId369" Type="http://schemas.openxmlformats.org/officeDocument/2006/relationships/slide" Target="slides/slide363.xml"/><Relationship Id="rId370" Type="http://schemas.openxmlformats.org/officeDocument/2006/relationships/slide" Target="slides/slide364.xml"/><Relationship Id="rId371" Type="http://schemas.openxmlformats.org/officeDocument/2006/relationships/slide" Target="slides/slide365.xml"/><Relationship Id="rId372" Type="http://schemas.openxmlformats.org/officeDocument/2006/relationships/slide" Target="slides/slide366.xml"/><Relationship Id="rId373" Type="http://schemas.openxmlformats.org/officeDocument/2006/relationships/slide" Target="slides/slide367.xml"/><Relationship Id="rId374" Type="http://schemas.openxmlformats.org/officeDocument/2006/relationships/slide" Target="slides/slide368.xml"/><Relationship Id="rId375" Type="http://schemas.openxmlformats.org/officeDocument/2006/relationships/slide" Target="slides/slide369.xml"/><Relationship Id="rId376" Type="http://schemas.openxmlformats.org/officeDocument/2006/relationships/slide" Target="slides/slide370.xml"/><Relationship Id="rId377" Type="http://schemas.openxmlformats.org/officeDocument/2006/relationships/slide" Target="slides/slide371.xml"/><Relationship Id="rId378" Type="http://schemas.openxmlformats.org/officeDocument/2006/relationships/slide" Target="slides/slide372.xml"/><Relationship Id="rId379" Type="http://schemas.openxmlformats.org/officeDocument/2006/relationships/slide" Target="slides/slide373.xml"/><Relationship Id="rId380" Type="http://schemas.openxmlformats.org/officeDocument/2006/relationships/slide" Target="slides/slide374.xml"/><Relationship Id="rId381" Type="http://schemas.openxmlformats.org/officeDocument/2006/relationships/slide" Target="slides/slide375.xml"/><Relationship Id="rId382" Type="http://schemas.openxmlformats.org/officeDocument/2006/relationships/slide" Target="slides/slide376.xml"/><Relationship Id="rId383" Type="http://schemas.openxmlformats.org/officeDocument/2006/relationships/slide" Target="slides/slide377.xml"/><Relationship Id="rId384" Type="http://schemas.openxmlformats.org/officeDocument/2006/relationships/slide" Target="slides/slide378.xml"/><Relationship Id="rId385" Type="http://schemas.openxmlformats.org/officeDocument/2006/relationships/slide" Target="slides/slide379.xml"/><Relationship Id="rId386" Type="http://schemas.openxmlformats.org/officeDocument/2006/relationships/slide" Target="slides/slide380.xml"/><Relationship Id="rId387" Type="http://schemas.openxmlformats.org/officeDocument/2006/relationships/slide" Target="slides/slide381.xml"/><Relationship Id="rId388" Type="http://schemas.openxmlformats.org/officeDocument/2006/relationships/slide" Target="slides/slide382.xml"/><Relationship Id="rId389" Type="http://schemas.openxmlformats.org/officeDocument/2006/relationships/slide" Target="slides/slide383.xml"/><Relationship Id="rId390" Type="http://schemas.openxmlformats.org/officeDocument/2006/relationships/slide" Target="slides/slide384.xml"/><Relationship Id="rId391" Type="http://schemas.openxmlformats.org/officeDocument/2006/relationships/slide" Target="slides/slide385.xml"/><Relationship Id="rId392" Type="http://schemas.openxmlformats.org/officeDocument/2006/relationships/slide" Target="slides/slide386.xml"/><Relationship Id="rId393" Type="http://schemas.openxmlformats.org/officeDocument/2006/relationships/slide" Target="slides/slide387.xml"/><Relationship Id="rId394" Type="http://schemas.openxmlformats.org/officeDocument/2006/relationships/slide" Target="slides/slide388.xml"/><Relationship Id="rId395" Type="http://schemas.openxmlformats.org/officeDocument/2006/relationships/slide" Target="slides/slide389.xml"/><Relationship Id="rId396" Type="http://schemas.openxmlformats.org/officeDocument/2006/relationships/slide" Target="slides/slide390.xml"/><Relationship Id="rId397" Type="http://schemas.openxmlformats.org/officeDocument/2006/relationships/slide" Target="slides/slide391.xml"/><Relationship Id="rId398" Type="http://schemas.openxmlformats.org/officeDocument/2006/relationships/slide" Target="slides/slide392.xml"/><Relationship Id="rId399" Type="http://schemas.openxmlformats.org/officeDocument/2006/relationships/slide" Target="slides/slide393.xml"/><Relationship Id="rId400" Type="http://schemas.openxmlformats.org/officeDocument/2006/relationships/slide" Target="slides/slide394.xml"/><Relationship Id="rId401" Type="http://schemas.openxmlformats.org/officeDocument/2006/relationships/slide" Target="slides/slide395.xml"/><Relationship Id="rId402" Type="http://schemas.openxmlformats.org/officeDocument/2006/relationships/slide" Target="slides/slide396.xml"/><Relationship Id="rId403" Type="http://schemas.openxmlformats.org/officeDocument/2006/relationships/slide" Target="slides/slide397.xml"/><Relationship Id="rId404" Type="http://schemas.openxmlformats.org/officeDocument/2006/relationships/slide" Target="slides/slide398.xml"/><Relationship Id="rId405" Type="http://schemas.openxmlformats.org/officeDocument/2006/relationships/slide" Target="slides/slide399.xml"/><Relationship Id="rId406" Type="http://schemas.openxmlformats.org/officeDocument/2006/relationships/slide" Target="slides/slide400.xml"/><Relationship Id="rId407" Type="http://schemas.openxmlformats.org/officeDocument/2006/relationships/slide" Target="slides/slide401.xml"/><Relationship Id="rId408" Type="http://schemas.openxmlformats.org/officeDocument/2006/relationships/slide" Target="slides/slide402.xml"/><Relationship Id="rId409" Type="http://schemas.openxmlformats.org/officeDocument/2006/relationships/slide" Target="slides/slide403.xml"/><Relationship Id="rId410" Type="http://schemas.openxmlformats.org/officeDocument/2006/relationships/slide" Target="slides/slide404.xml"/><Relationship Id="rId411" Type="http://schemas.openxmlformats.org/officeDocument/2006/relationships/slide" Target="slides/slide405.xml"/><Relationship Id="rId412" Type="http://schemas.openxmlformats.org/officeDocument/2006/relationships/slide" Target="slides/slide406.xml"/><Relationship Id="rId413" Type="http://schemas.openxmlformats.org/officeDocument/2006/relationships/slide" Target="slides/slide407.xml"/><Relationship Id="rId414" Type="http://schemas.openxmlformats.org/officeDocument/2006/relationships/slide" Target="slides/slide408.xml"/><Relationship Id="rId415" Type="http://schemas.openxmlformats.org/officeDocument/2006/relationships/slide" Target="slides/slide409.xml"/><Relationship Id="rId416" Type="http://schemas.openxmlformats.org/officeDocument/2006/relationships/slide" Target="slides/slide410.xml"/><Relationship Id="rId417" Type="http://schemas.openxmlformats.org/officeDocument/2006/relationships/slide" Target="slides/slide411.xml"/><Relationship Id="rId418" Type="http://schemas.openxmlformats.org/officeDocument/2006/relationships/slide" Target="slides/slide412.xml"/><Relationship Id="rId419" Type="http://schemas.openxmlformats.org/officeDocument/2006/relationships/slide" Target="slides/slide413.xml"/><Relationship Id="rId420" Type="http://schemas.openxmlformats.org/officeDocument/2006/relationships/slide" Target="slides/slide414.xml"/><Relationship Id="rId421" Type="http://schemas.openxmlformats.org/officeDocument/2006/relationships/slide" Target="slides/slide415.xml"/><Relationship Id="rId422" Type="http://schemas.openxmlformats.org/officeDocument/2006/relationships/slide" Target="slides/slide416.xml"/><Relationship Id="rId423" Type="http://schemas.openxmlformats.org/officeDocument/2006/relationships/slide" Target="slides/slide417.xml"/><Relationship Id="rId424" Type="http://schemas.openxmlformats.org/officeDocument/2006/relationships/slide" Target="slides/slide418.xml"/><Relationship Id="rId425" Type="http://schemas.openxmlformats.org/officeDocument/2006/relationships/slide" Target="slides/slide419.xml"/><Relationship Id="rId426" Type="http://schemas.openxmlformats.org/officeDocument/2006/relationships/slide" Target="slides/slide420.xml"/><Relationship Id="rId427" Type="http://schemas.openxmlformats.org/officeDocument/2006/relationships/slide" Target="slides/slide421.xml"/><Relationship Id="rId428" Type="http://schemas.openxmlformats.org/officeDocument/2006/relationships/slide" Target="slides/slide422.xml"/><Relationship Id="rId429" Type="http://schemas.openxmlformats.org/officeDocument/2006/relationships/slide" Target="slides/slide423.xml"/><Relationship Id="rId430" Type="http://schemas.openxmlformats.org/officeDocument/2006/relationships/slide" Target="slides/slide424.xml"/><Relationship Id="rId431" Type="http://schemas.openxmlformats.org/officeDocument/2006/relationships/slide" Target="slides/slide425.xml"/><Relationship Id="rId432" Type="http://schemas.openxmlformats.org/officeDocument/2006/relationships/slide" Target="slides/slide426.xml"/><Relationship Id="rId433" Type="http://schemas.openxmlformats.org/officeDocument/2006/relationships/slide" Target="slides/slide427.xml"/><Relationship Id="rId434" Type="http://schemas.openxmlformats.org/officeDocument/2006/relationships/slide" Target="slides/slide428.xml"/><Relationship Id="rId435" Type="http://schemas.openxmlformats.org/officeDocument/2006/relationships/slide" Target="slides/slide429.xml"/><Relationship Id="rId436" Type="http://schemas.openxmlformats.org/officeDocument/2006/relationships/slide" Target="slides/slide430.xml"/><Relationship Id="rId437" Type="http://schemas.openxmlformats.org/officeDocument/2006/relationships/slide" Target="slides/slide431.xml"/><Relationship Id="rId438" Type="http://schemas.openxmlformats.org/officeDocument/2006/relationships/slide" Target="slides/slide432.xml"/><Relationship Id="rId439" Type="http://schemas.openxmlformats.org/officeDocument/2006/relationships/slide" Target="slides/slide433.xml"/><Relationship Id="rId440" Type="http://schemas.openxmlformats.org/officeDocument/2006/relationships/slide" Target="slides/slide434.xml"/><Relationship Id="rId441" Type="http://schemas.openxmlformats.org/officeDocument/2006/relationships/slide" Target="slides/slide435.xml"/><Relationship Id="rId442" Type="http://schemas.openxmlformats.org/officeDocument/2006/relationships/slide" Target="slides/slide436.xml"/><Relationship Id="rId443" Type="http://schemas.openxmlformats.org/officeDocument/2006/relationships/slide" Target="slides/slide437.xml"/><Relationship Id="rId444" Type="http://schemas.openxmlformats.org/officeDocument/2006/relationships/slide" Target="slides/slide438.xml"/><Relationship Id="rId445" Type="http://schemas.openxmlformats.org/officeDocument/2006/relationships/slide" Target="slides/slide439.xml"/><Relationship Id="rId446" Type="http://schemas.openxmlformats.org/officeDocument/2006/relationships/slide" Target="slides/slide440.xml"/><Relationship Id="rId447" Type="http://schemas.openxmlformats.org/officeDocument/2006/relationships/slide" Target="slides/slide441.xml"/><Relationship Id="rId448" Type="http://schemas.openxmlformats.org/officeDocument/2006/relationships/slide" Target="slides/slide442.xml"/><Relationship Id="rId449" Type="http://schemas.openxmlformats.org/officeDocument/2006/relationships/slide" Target="slides/slide443.xml"/><Relationship Id="rId450" Type="http://schemas.openxmlformats.org/officeDocument/2006/relationships/slide" Target="slides/slide444.xml"/><Relationship Id="rId451" Type="http://schemas.openxmlformats.org/officeDocument/2006/relationships/slide" Target="slides/slide445.xml"/><Relationship Id="rId452" Type="http://schemas.openxmlformats.org/officeDocument/2006/relationships/slide" Target="slides/slide446.xml"/><Relationship Id="rId453" Type="http://schemas.openxmlformats.org/officeDocument/2006/relationships/slide" Target="slides/slide447.xml"/><Relationship Id="rId454" Type="http://schemas.openxmlformats.org/officeDocument/2006/relationships/slide" Target="slides/slide448.xml"/><Relationship Id="rId455" Type="http://schemas.openxmlformats.org/officeDocument/2006/relationships/slide" Target="slides/slide449.xml"/><Relationship Id="rId456" Type="http://schemas.openxmlformats.org/officeDocument/2006/relationships/slide" Target="slides/slide450.xml"/><Relationship Id="rId457" Type="http://schemas.openxmlformats.org/officeDocument/2006/relationships/slide" Target="slides/slide451.xml"/><Relationship Id="rId458" Type="http://schemas.openxmlformats.org/officeDocument/2006/relationships/slide" Target="slides/slide452.xml"/><Relationship Id="rId459" Type="http://schemas.openxmlformats.org/officeDocument/2006/relationships/slide" Target="slides/slide453.xml"/><Relationship Id="rId460" Type="http://schemas.openxmlformats.org/officeDocument/2006/relationships/slide" Target="slides/slide454.xml"/><Relationship Id="rId461" Type="http://schemas.openxmlformats.org/officeDocument/2006/relationships/slide" Target="slides/slide455.xml"/><Relationship Id="rId462" Type="http://schemas.openxmlformats.org/officeDocument/2006/relationships/slide" Target="slides/slide456.xml"/><Relationship Id="rId463" Type="http://schemas.openxmlformats.org/officeDocument/2006/relationships/slide" Target="slides/slide457.xml"/><Relationship Id="rId464" Type="http://schemas.openxmlformats.org/officeDocument/2006/relationships/slide" Target="slides/slide458.xml"/><Relationship Id="rId465" Type="http://schemas.openxmlformats.org/officeDocument/2006/relationships/slide" Target="slides/slide459.xml"/><Relationship Id="rId466" Type="http://schemas.openxmlformats.org/officeDocument/2006/relationships/slide" Target="slides/slide460.xml"/><Relationship Id="rId467" Type="http://schemas.openxmlformats.org/officeDocument/2006/relationships/slide" Target="slides/slide461.xml"/><Relationship Id="rId468" Type="http://schemas.openxmlformats.org/officeDocument/2006/relationships/slide" Target="slides/slide462.xml"/><Relationship Id="rId469" Type="http://schemas.openxmlformats.org/officeDocument/2006/relationships/slide" Target="slides/slide463.xml"/><Relationship Id="rId470" Type="http://schemas.openxmlformats.org/officeDocument/2006/relationships/slide" Target="slides/slide464.xml"/><Relationship Id="rId471" Type="http://schemas.openxmlformats.org/officeDocument/2006/relationships/slide" Target="slides/slide465.xml"/><Relationship Id="rId472" Type="http://schemas.openxmlformats.org/officeDocument/2006/relationships/slide" Target="slides/slide466.xml"/><Relationship Id="rId473" Type="http://schemas.openxmlformats.org/officeDocument/2006/relationships/slide" Target="slides/slide467.xml"/><Relationship Id="rId474" Type="http://schemas.openxmlformats.org/officeDocument/2006/relationships/slide" Target="slides/slide468.xml"/><Relationship Id="rId475" Type="http://schemas.openxmlformats.org/officeDocument/2006/relationships/slide" Target="slides/slide469.xml"/><Relationship Id="rId476" Type="http://schemas.openxmlformats.org/officeDocument/2006/relationships/slide" Target="slides/slide470.xml"/><Relationship Id="rId477" Type="http://schemas.openxmlformats.org/officeDocument/2006/relationships/slide" Target="slides/slide471.xml"/><Relationship Id="rId478" Type="http://schemas.openxmlformats.org/officeDocument/2006/relationships/slide" Target="slides/slide472.xml"/><Relationship Id="rId479" Type="http://schemas.openxmlformats.org/officeDocument/2006/relationships/slide" Target="slides/slide473.xml"/><Relationship Id="rId480" Type="http://schemas.openxmlformats.org/officeDocument/2006/relationships/slide" Target="slides/slide474.xml"/><Relationship Id="rId481" Type="http://schemas.openxmlformats.org/officeDocument/2006/relationships/slide" Target="slides/slide475.xml"/><Relationship Id="rId482" Type="http://schemas.openxmlformats.org/officeDocument/2006/relationships/slide" Target="slides/slide476.xml"/><Relationship Id="rId483" Type="http://schemas.openxmlformats.org/officeDocument/2006/relationships/slide" Target="slides/slide477.xml"/><Relationship Id="rId484" Type="http://schemas.openxmlformats.org/officeDocument/2006/relationships/slide" Target="slides/slide478.xml"/><Relationship Id="rId485" Type="http://schemas.openxmlformats.org/officeDocument/2006/relationships/slide" Target="slides/slide479.xml"/><Relationship Id="rId486" Type="http://schemas.openxmlformats.org/officeDocument/2006/relationships/slide" Target="slides/slide480.xml"/><Relationship Id="rId487" Type="http://schemas.openxmlformats.org/officeDocument/2006/relationships/slide" Target="slides/slide481.xml"/><Relationship Id="rId488" Type="http://schemas.openxmlformats.org/officeDocument/2006/relationships/slide" Target="slides/slide482.xml"/><Relationship Id="rId489" Type="http://schemas.openxmlformats.org/officeDocument/2006/relationships/slide" Target="slides/slide483.xml"/><Relationship Id="rId490" Type="http://schemas.openxmlformats.org/officeDocument/2006/relationships/slide" Target="slides/slide484.xml"/><Relationship Id="rId491" Type="http://schemas.openxmlformats.org/officeDocument/2006/relationships/slide" Target="slides/slide485.xml"/><Relationship Id="rId492" Type="http://schemas.openxmlformats.org/officeDocument/2006/relationships/slide" Target="slides/slide486.xml"/><Relationship Id="rId493" Type="http://schemas.openxmlformats.org/officeDocument/2006/relationships/slide" Target="slides/slide487.xml"/><Relationship Id="rId494" Type="http://schemas.openxmlformats.org/officeDocument/2006/relationships/slide" Target="slides/slide488.xml"/><Relationship Id="rId495" Type="http://schemas.openxmlformats.org/officeDocument/2006/relationships/slide" Target="slides/slide489.xml"/><Relationship Id="rId496" Type="http://schemas.openxmlformats.org/officeDocument/2006/relationships/slide" Target="slides/slide490.xml"/><Relationship Id="rId497" Type="http://schemas.openxmlformats.org/officeDocument/2006/relationships/slide" Target="slides/slide491.xml"/><Relationship Id="rId498" Type="http://schemas.openxmlformats.org/officeDocument/2006/relationships/slide" Target="slides/slide492.xml"/><Relationship Id="rId499" Type="http://schemas.openxmlformats.org/officeDocument/2006/relationships/slide" Target="slides/slide493.xml"/><Relationship Id="rId500" Type="http://schemas.openxmlformats.org/officeDocument/2006/relationships/slide" Target="slides/slide494.xml"/><Relationship Id="rId501" Type="http://schemas.openxmlformats.org/officeDocument/2006/relationships/slide" Target="slides/slide495.xml"/><Relationship Id="rId502" Type="http://schemas.openxmlformats.org/officeDocument/2006/relationships/slide" Target="slides/slide496.xml"/><Relationship Id="rId503" Type="http://schemas.openxmlformats.org/officeDocument/2006/relationships/slide" Target="slides/slide497.xml"/><Relationship Id="rId504" Type="http://schemas.openxmlformats.org/officeDocument/2006/relationships/slide" Target="slides/slide498.xml"/><Relationship Id="rId505" Type="http://schemas.openxmlformats.org/officeDocument/2006/relationships/slide" Target="slides/slide499.xml"/><Relationship Id="rId506" Type="http://schemas.openxmlformats.org/officeDocument/2006/relationships/slide" Target="slides/slide500.xml"/><Relationship Id="rId507" Type="http://schemas.openxmlformats.org/officeDocument/2006/relationships/slide" Target="slides/slide501.xml"/><Relationship Id="rId508" Type="http://schemas.openxmlformats.org/officeDocument/2006/relationships/slide" Target="slides/slide502.xml"/><Relationship Id="rId509" Type="http://schemas.openxmlformats.org/officeDocument/2006/relationships/slide" Target="slides/slide503.xml"/><Relationship Id="rId510" Type="http://schemas.openxmlformats.org/officeDocument/2006/relationships/slide" Target="slides/slide504.xml"/><Relationship Id="rId511" Type="http://schemas.openxmlformats.org/officeDocument/2006/relationships/slide" Target="slides/slide505.xml"/><Relationship Id="rId512" Type="http://schemas.openxmlformats.org/officeDocument/2006/relationships/slide" Target="slides/slide506.xml"/><Relationship Id="rId513" Type="http://schemas.openxmlformats.org/officeDocument/2006/relationships/slide" Target="slides/slide507.xml"/><Relationship Id="rId514" Type="http://schemas.openxmlformats.org/officeDocument/2006/relationships/slide" Target="slides/slide508.xml"/><Relationship Id="rId515" Type="http://schemas.openxmlformats.org/officeDocument/2006/relationships/slide" Target="slides/slide509.xml"/><Relationship Id="rId516" Type="http://schemas.openxmlformats.org/officeDocument/2006/relationships/slide" Target="slides/slide510.xml"/><Relationship Id="rId517" Type="http://schemas.openxmlformats.org/officeDocument/2006/relationships/slide" Target="slides/slide511.xml"/><Relationship Id="rId518" Type="http://schemas.openxmlformats.org/officeDocument/2006/relationships/slide" Target="slides/slide512.xml"/><Relationship Id="rId519" Type="http://schemas.openxmlformats.org/officeDocument/2006/relationships/slide" Target="slides/slide513.xml"/><Relationship Id="rId520" Type="http://schemas.openxmlformats.org/officeDocument/2006/relationships/slide" Target="slides/slide514.xml"/><Relationship Id="rId521" Type="http://schemas.openxmlformats.org/officeDocument/2006/relationships/slide" Target="slides/slide515.xml"/><Relationship Id="rId522" Type="http://schemas.openxmlformats.org/officeDocument/2006/relationships/slide" Target="slides/slide516.xml"/><Relationship Id="rId523" Type="http://schemas.openxmlformats.org/officeDocument/2006/relationships/slide" Target="slides/slide517.xml"/><Relationship Id="rId524" Type="http://schemas.openxmlformats.org/officeDocument/2006/relationships/slide" Target="slides/slide518.xml"/><Relationship Id="rId525" Type="http://schemas.openxmlformats.org/officeDocument/2006/relationships/slide" Target="slides/slide519.xml"/><Relationship Id="rId526" Type="http://schemas.openxmlformats.org/officeDocument/2006/relationships/slide" Target="slides/slide520.xml"/><Relationship Id="rId527" Type="http://schemas.openxmlformats.org/officeDocument/2006/relationships/slide" Target="slides/slide521.xml"/><Relationship Id="rId528" Type="http://schemas.openxmlformats.org/officeDocument/2006/relationships/slide" Target="slides/slide522.xml"/><Relationship Id="rId529" Type="http://schemas.openxmlformats.org/officeDocument/2006/relationships/slide" Target="slides/slide523.xml"/><Relationship Id="rId530" Type="http://schemas.openxmlformats.org/officeDocument/2006/relationships/slide" Target="slides/slide524.xml"/><Relationship Id="rId531" Type="http://schemas.openxmlformats.org/officeDocument/2006/relationships/slide" Target="slides/slide525.xml"/><Relationship Id="rId532" Type="http://schemas.openxmlformats.org/officeDocument/2006/relationships/slide" Target="slides/slide526.xml"/><Relationship Id="rId533" Type="http://schemas.openxmlformats.org/officeDocument/2006/relationships/slide" Target="slides/slide527.xml"/><Relationship Id="rId534" Type="http://schemas.openxmlformats.org/officeDocument/2006/relationships/slide" Target="slides/slide528.xml"/><Relationship Id="rId535" Type="http://schemas.openxmlformats.org/officeDocument/2006/relationships/slide" Target="slides/slide529.xml"/><Relationship Id="rId536" Type="http://schemas.openxmlformats.org/officeDocument/2006/relationships/slide" Target="slides/slide530.xml"/><Relationship Id="rId537" Type="http://schemas.openxmlformats.org/officeDocument/2006/relationships/slide" Target="slides/slide531.xml"/><Relationship Id="rId538" Type="http://schemas.openxmlformats.org/officeDocument/2006/relationships/slide" Target="slides/slide532.xml"/><Relationship Id="rId539" Type="http://schemas.openxmlformats.org/officeDocument/2006/relationships/slide" Target="slides/slide533.xml"/><Relationship Id="rId540" Type="http://schemas.openxmlformats.org/officeDocument/2006/relationships/slide" Target="slides/slide534.xml"/><Relationship Id="rId541" Type="http://schemas.openxmlformats.org/officeDocument/2006/relationships/slide" Target="slides/slide535.xml"/><Relationship Id="rId542" Type="http://schemas.openxmlformats.org/officeDocument/2006/relationships/slide" Target="slides/slide536.xml"/><Relationship Id="rId543" Type="http://schemas.openxmlformats.org/officeDocument/2006/relationships/slide" Target="slides/slide537.xml"/><Relationship Id="rId544" Type="http://schemas.openxmlformats.org/officeDocument/2006/relationships/slide" Target="slides/slide538.xml"/><Relationship Id="rId545" Type="http://schemas.openxmlformats.org/officeDocument/2006/relationships/slide" Target="slides/slide539.xml"/><Relationship Id="rId546" Type="http://schemas.openxmlformats.org/officeDocument/2006/relationships/slide" Target="slides/slide540.xml"/><Relationship Id="rId547" Type="http://schemas.openxmlformats.org/officeDocument/2006/relationships/slide" Target="slides/slide541.xml"/><Relationship Id="rId548" Type="http://schemas.openxmlformats.org/officeDocument/2006/relationships/slide" Target="slides/slide542.xml"/><Relationship Id="rId549" Type="http://schemas.openxmlformats.org/officeDocument/2006/relationships/slide" Target="slides/slide543.xml"/><Relationship Id="rId550" Type="http://schemas.openxmlformats.org/officeDocument/2006/relationships/slide" Target="slides/slide544.xml"/><Relationship Id="rId551" Type="http://schemas.openxmlformats.org/officeDocument/2006/relationships/slide" Target="slides/slide545.xml"/><Relationship Id="rId552" Type="http://schemas.openxmlformats.org/officeDocument/2006/relationships/slide" Target="slides/slide546.xml"/><Relationship Id="rId553" Type="http://schemas.openxmlformats.org/officeDocument/2006/relationships/slide" Target="slides/slide547.xml"/><Relationship Id="rId554" Type="http://schemas.openxmlformats.org/officeDocument/2006/relationships/slide" Target="slides/slide548.xml"/><Relationship Id="rId555" Type="http://schemas.openxmlformats.org/officeDocument/2006/relationships/slide" Target="slides/slide549.xml"/><Relationship Id="rId556" Type="http://schemas.openxmlformats.org/officeDocument/2006/relationships/slide" Target="slides/slide550.xml"/><Relationship Id="rId557" Type="http://schemas.openxmlformats.org/officeDocument/2006/relationships/slide" Target="slides/slide551.xml"/><Relationship Id="rId558" Type="http://schemas.openxmlformats.org/officeDocument/2006/relationships/slide" Target="slides/slide552.xml"/><Relationship Id="rId559" Type="http://schemas.openxmlformats.org/officeDocument/2006/relationships/slide" Target="slides/slide553.xml"/><Relationship Id="rId560" Type="http://schemas.openxmlformats.org/officeDocument/2006/relationships/slide" Target="slides/slide554.xml"/><Relationship Id="rId561" Type="http://schemas.openxmlformats.org/officeDocument/2006/relationships/slide" Target="slides/slide555.xml"/><Relationship Id="rId562" Type="http://schemas.openxmlformats.org/officeDocument/2006/relationships/slide" Target="slides/slide556.xml"/><Relationship Id="rId563" Type="http://schemas.openxmlformats.org/officeDocument/2006/relationships/slide" Target="slides/slide557.xml"/><Relationship Id="rId564" Type="http://schemas.openxmlformats.org/officeDocument/2006/relationships/slide" Target="slides/slide558.xml"/><Relationship Id="rId565" Type="http://schemas.openxmlformats.org/officeDocument/2006/relationships/slide" Target="slides/slide559.xml"/><Relationship Id="rId566" Type="http://schemas.openxmlformats.org/officeDocument/2006/relationships/slide" Target="slides/slide560.xml"/><Relationship Id="rId567" Type="http://schemas.openxmlformats.org/officeDocument/2006/relationships/slide" Target="slides/slide561.xml"/><Relationship Id="rId568" Type="http://schemas.openxmlformats.org/officeDocument/2006/relationships/slide" Target="slides/slide562.xml"/><Relationship Id="rId569" Type="http://schemas.openxmlformats.org/officeDocument/2006/relationships/slide" Target="slides/slide563.xml"/><Relationship Id="rId570" Type="http://schemas.openxmlformats.org/officeDocument/2006/relationships/slide" Target="slides/slide564.xml"/><Relationship Id="rId571" Type="http://schemas.openxmlformats.org/officeDocument/2006/relationships/slide" Target="slides/slide565.xml"/><Relationship Id="rId572" Type="http://schemas.openxmlformats.org/officeDocument/2006/relationships/slide" Target="slides/slide566.xml"/><Relationship Id="rId573" Type="http://schemas.openxmlformats.org/officeDocument/2006/relationships/slide" Target="slides/slide567.xml"/><Relationship Id="rId574" Type="http://schemas.openxmlformats.org/officeDocument/2006/relationships/slide" Target="slides/slide568.xml"/><Relationship Id="rId575" Type="http://schemas.openxmlformats.org/officeDocument/2006/relationships/slide" Target="slides/slide569.xml"/><Relationship Id="rId576" Type="http://schemas.openxmlformats.org/officeDocument/2006/relationships/slide" Target="slides/slide570.xml"/><Relationship Id="rId577" Type="http://schemas.openxmlformats.org/officeDocument/2006/relationships/slide" Target="slides/slide571.xml"/><Relationship Id="rId578" Type="http://schemas.openxmlformats.org/officeDocument/2006/relationships/slide" Target="slides/slide572.xml"/><Relationship Id="rId579" Type="http://schemas.openxmlformats.org/officeDocument/2006/relationships/slide" Target="slides/slide573.xml"/><Relationship Id="rId580" Type="http://schemas.openxmlformats.org/officeDocument/2006/relationships/slide" Target="slides/slide574.xml"/><Relationship Id="rId581" Type="http://schemas.openxmlformats.org/officeDocument/2006/relationships/slide" Target="slides/slide575.xml"/><Relationship Id="rId582" Type="http://schemas.openxmlformats.org/officeDocument/2006/relationships/slide" Target="slides/slide576.xml"/><Relationship Id="rId583" Type="http://schemas.openxmlformats.org/officeDocument/2006/relationships/slide" Target="slides/slide577.xml"/><Relationship Id="rId584" Type="http://schemas.openxmlformats.org/officeDocument/2006/relationships/slide" Target="slides/slide578.xml"/><Relationship Id="rId585" Type="http://schemas.openxmlformats.org/officeDocument/2006/relationships/slide" Target="slides/slide579.xml"/><Relationship Id="rId586" Type="http://schemas.openxmlformats.org/officeDocument/2006/relationships/slide" Target="slides/slide580.xml"/><Relationship Id="rId587" Type="http://schemas.openxmlformats.org/officeDocument/2006/relationships/slide" Target="slides/slide581.xml"/><Relationship Id="rId588" Type="http://schemas.openxmlformats.org/officeDocument/2006/relationships/slide" Target="slides/slide582.xml"/><Relationship Id="rId589" Type="http://schemas.openxmlformats.org/officeDocument/2006/relationships/slide" Target="slides/slide583.xml"/><Relationship Id="rId590" Type="http://schemas.openxmlformats.org/officeDocument/2006/relationships/slide" Target="slides/slide584.xml"/><Relationship Id="rId591" Type="http://schemas.openxmlformats.org/officeDocument/2006/relationships/slide" Target="slides/slide585.xml"/><Relationship Id="rId592" Type="http://schemas.openxmlformats.org/officeDocument/2006/relationships/slide" Target="slides/slide586.xml"/><Relationship Id="rId593" Type="http://schemas.openxmlformats.org/officeDocument/2006/relationships/slide" Target="slides/slide587.xml"/><Relationship Id="rId594" Type="http://schemas.openxmlformats.org/officeDocument/2006/relationships/slide" Target="slides/slide588.xml"/><Relationship Id="rId595" Type="http://schemas.openxmlformats.org/officeDocument/2006/relationships/slide" Target="slides/slide589.xml"/><Relationship Id="rId596" Type="http://schemas.openxmlformats.org/officeDocument/2006/relationships/slide" Target="slides/slide590.xml"/><Relationship Id="rId597" Type="http://schemas.openxmlformats.org/officeDocument/2006/relationships/slide" Target="slides/slide591.xml"/><Relationship Id="rId598" Type="http://schemas.openxmlformats.org/officeDocument/2006/relationships/slide" Target="slides/slide592.xml"/><Relationship Id="rId599" Type="http://schemas.openxmlformats.org/officeDocument/2006/relationships/slide" Target="slides/slide593.xml"/><Relationship Id="rId600" Type="http://schemas.openxmlformats.org/officeDocument/2006/relationships/slide" Target="slides/slide594.xml"/><Relationship Id="rId601" Type="http://schemas.openxmlformats.org/officeDocument/2006/relationships/slide" Target="slides/slide595.xml"/><Relationship Id="rId602" Type="http://schemas.openxmlformats.org/officeDocument/2006/relationships/slide" Target="slides/slide596.xml"/><Relationship Id="rId603" Type="http://schemas.openxmlformats.org/officeDocument/2006/relationships/slide" Target="slides/slide597.xml"/><Relationship Id="rId604" Type="http://schemas.openxmlformats.org/officeDocument/2006/relationships/slide" Target="slides/slide598.xml"/><Relationship Id="rId605" Type="http://schemas.openxmlformats.org/officeDocument/2006/relationships/slide" Target="slides/slide599.xml"/><Relationship Id="rId606" Type="http://schemas.openxmlformats.org/officeDocument/2006/relationships/slide" Target="slides/slide600.xml"/><Relationship Id="rId607" Type="http://schemas.openxmlformats.org/officeDocument/2006/relationships/slide" Target="slides/slide601.xml"/><Relationship Id="rId608" Type="http://schemas.openxmlformats.org/officeDocument/2006/relationships/slide" Target="slides/slide60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분석 역량을 바탕으로 초등학생 대상 교육 봉사를 했던 경험을 활용해 유소년 승마 체험 프로그램을 기획하고 이를 통해서 궁극적으로는 승마에 대한 국민 관심도 제고에 기여하고 싶습니다. 초등학생 대상으로 교육 봉사를 진행하며 학생의 특성을 고려한 수업을 계획하고 진행했습니다. 먼저 초등학생이 가지는 일반적인 특성을 분석한 후 수업을 계획했습니다. 수학 과목을 담당하며 추상적 개념에 대한 이해가 부족한 초등학생의 특성을 고려하여 구체적인 예시를 통해 수업을 진행했습니다. 짧은 집중력을 가진 </a:t>
            </a:r>
            <a:r>
              <a:rPr u="sng" b="1" sz="1200">
                <a:solidFill>
                  <a:srgbClr val="000000"/>
                </a:solidFill>
                <a:latin typeface="맑은 고딕"/>
              </a:rPr>
              <a:t>(1)초등학생에 맞춰서 수업을 짧은 시간 단위로 나누어서 콤팩트하게 진행했습니다. 봉사 일지를 꼼꼼하게</a:t>
            </a:r>
            <a:r>
              <a:rPr sz="1200">
                <a:solidFill>
                  <a:srgbClr val="000000"/>
                </a:solidFill>
                <a:latin typeface="맑은 고딕"/>
              </a:rPr>
              <a:t> </a:t>
            </a:r>
            <a:r>
              <a:rPr u="sng" b="1" sz="1200">
                <a:solidFill>
                  <a:srgbClr val="000000"/>
                </a:solidFill>
                <a:latin typeface="맑은 고딕"/>
              </a:rPr>
              <a:t>(2)작성하여 학생들의 개별적 특성을 파악하고 이를 토대로 수업을 세부적으로 조정했습니다. 이를 통해 학생들의</a:t>
            </a:r>
            <a:r>
              <a:rPr sz="1200">
                <a:solidFill>
                  <a:srgbClr val="000000"/>
                </a:solidFill>
                <a:latin typeface="맑은 고딕"/>
              </a:rPr>
              <a:t> 집중력과 수업 참여도를 향상하고 높은 만족도를 이끌어내 봉사 기간이 끝난 후 학생으로부터 수업 연장 제의를 받기도 하였습니다. 대상의 특성을 고려한 수업을 계획하고 진행한 경험을 토대로 유소년 승마 체험 프로그램을 기획하여 승마에 대한 국민의 관심을 유도해 보겠습니다. </a:t>
            </a:r>
            <a:r>
              <a:rPr u="sng" b="1" sz="1200">
                <a:solidFill>
                  <a:srgbClr val="000000"/>
                </a:solidFill>
                <a:latin typeface="맑은 고딕"/>
              </a:rPr>
              <a:t>(3)유소년이 주 참여자이기에 초보자 용 승마 종목인 에퀴필을 체험의 메인 프로그램으로</a:t>
            </a:r>
            <a:r>
              <a:rPr sz="1200">
                <a:solidFill>
                  <a:srgbClr val="000000"/>
                </a:solidFill>
                <a:latin typeface="맑은 고딕"/>
              </a:rPr>
              <a:t> 선정해 보았습니다. 에퀴필이 기승하지 않고 진행하는 방식임을 </a:t>
            </a:r>
            <a:r>
              <a:rPr u="sng" b="1" sz="1200">
                <a:solidFill>
                  <a:srgbClr val="000000"/>
                </a:solidFill>
                <a:latin typeface="맑은 고딕"/>
              </a:rPr>
              <a:t>(4)적극적으로 알려 안정성을 강조하면 승마의 부상 위험에 대한 우려 또한 감소시킬 수 있을 것이라</a:t>
            </a:r>
            <a:r>
              <a:rPr sz="1200">
                <a:solidFill>
                  <a:srgbClr val="000000"/>
                </a:solidFill>
                <a:latin typeface="맑은 고딕"/>
              </a:rPr>
              <a:t> 생각합니다. 말과의 정서적 교감을 통한 사회성 향상 등의 교육적 효과를 홍보하면 가족 고객층에게 매력적으로 어필할 수 있을 것입니다. 유소년들의 SNS 사용을 고려하면 자연스러운 홍보 효과도 기대됩니다. 이렇듯 유소년 승마 체험 프로그램을 통해 가족 단위 체험객을 유치하면 승마에 대한 관심도 제고와 가족 스포츠라는 이미지 형성에 기여할 수 있을 것이라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유소년 승마 체험 프로그램을 기획한 경험에 대해 설명해 주시고, 이를 통해 기대하는 장기적 효과는 무엇인가요?</a:t>
            </a:r>
            <a:br/>
            <a:r>
              <a:t>(2) 봉사활동에서 학생 개별 특성을 고려하여 수업을 조정했다고 하셨는데, 예시를 들어 조정한 방법에 대해 자세히 설명해 주시겠어요?</a:t>
            </a:r>
            <a:br/>
            <a:r>
              <a:t>(3) 승마 체험에서의 교육적 효과를 강조하셨는데, 실질적으로 어떤 방식으로 홍보할 계획인지 구체적으로 말씀해 주세요.</a:t>
            </a:r>
            <a:br/>
            <a:r>
              <a:t>(4) 유소년들의 SNS 사용을 고려한 홍보 효과에 대해 좀 더 상세히 설명해 주실 수 있겠습니까?</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도봉구청에서 마련한 언어문화 체험 행사를 기획할 때, 교수님과의 의견 차이로 소통에 어려움이 있었습니다. 교수님께서는 학술적 정보를 충실히 전달하는 데 집중하고자 하셨고, 저는 언어·문화 체험이라는 행사 취지에 맞춰 직접 </a:t>
            </a:r>
            <a:r>
              <a:rPr u="sng" b="1" sz="1200">
                <a:solidFill>
                  <a:srgbClr val="000000"/>
                </a:solidFill>
                <a:latin typeface="맑은 고딕"/>
              </a:rPr>
              <a:t>(1)체험 요소를 강화해야 한다고 보았습니다. 이로 인해 행사 준비 초기에 교수님과 학생들 간의 합의점이 쉽게 도출되지 않았습니다.저는 기획부장으로서, 교수님의 의견을 존중하면서도,</a:t>
            </a:r>
            <a:r>
              <a:rPr sz="1200">
                <a:solidFill>
                  <a:srgbClr val="000000"/>
                </a:solidFill>
                <a:latin typeface="맑은 고딕"/>
              </a:rPr>
              <a:t> 행사 이름 그대로 체험 중심을 살리는 방안을 구체적으로 제시했습니다. 전통 복장을 입고 인사를 배워볼 수 있는 부스를 운영하되,</a:t>
            </a:r>
            <a:r>
              <a:rPr u="sng" b="1" sz="1200">
                <a:solidFill>
                  <a:srgbClr val="000000"/>
                </a:solidFill>
                <a:latin typeface="맑은 고딕"/>
              </a:rPr>
              <a:t>(2) 교수님이 중요하게 여기는 언어·역사적 배경도 함께 안내하는 방식을 제안했습니다. 또한, 전통 춤 공연 모임을 초청해 행사 분위기를 살리고, 전통 음식</a:t>
            </a:r>
            <a:r>
              <a:rPr sz="1200">
                <a:solidFill>
                  <a:srgbClr val="000000"/>
                </a:solidFill>
                <a:latin typeface="맑은 고딕"/>
              </a:rPr>
              <a:t> 시식 코너를 추가해 학술성과 체험성을 절충하는 형태로 기획했습니다.이렇게 상호 간의 핵심 요구사항을 함께 반영한 결과, 교수님께서도 체험 프로그램의 필요성에 공감하셨고, 학생들 역시 행사 준비 전반에 더 적극적으로 참여하게 되었습니다. 그 성과는 행사 이틀 동안 약 400명에 이르는 방문객을 유치하며 실감할 수 있었습니다. 당초 예상보다 훨씬 많은 인원이 </a:t>
            </a:r>
            <a:r>
              <a:rPr u="sng" b="1" sz="1200">
                <a:solidFill>
                  <a:srgbClr val="000000"/>
                </a:solidFill>
                <a:latin typeface="맑은 고딕"/>
              </a:rPr>
              <a:t>(3)부스를 찾아오면서, “직접 보고 듣고 맛보니 언어와 문화를 한층 깊이 이해하게 되었다”라는 호응이 이어졌고, 이는 행사 목적을 충실히 달성했다는 평가로 이어졌습니다.무엇보다 이 과정에서 제가 깨달은 점은,</a:t>
            </a:r>
            <a:r>
              <a:rPr sz="1200">
                <a:solidFill>
                  <a:srgbClr val="000000"/>
                </a:solidFill>
                <a:latin typeface="맑은 고딕"/>
              </a:rPr>
              <a:t> 상대방이 중요하게 여기는 부분을 먼저 파악하고, 그에 부합하는 실질적 대안을 마련해야 소통과 협력이 원활해진다는 사실이었습니다. 이후로는 어떤 협업 환경에서도 </a:t>
            </a:r>
            <a:r>
              <a:rPr u="sng" b="1" sz="1200">
                <a:solidFill>
                  <a:srgbClr val="000000"/>
                </a:solidFill>
                <a:latin typeface="맑은 고딕"/>
              </a:rPr>
              <a:t>(4)구체적인 실행안을 마련한 뒤 대화를 나누며, 서로의 입장을 조화롭게</a:t>
            </a:r>
            <a:r>
              <a:rPr sz="1200">
                <a:solidFill>
                  <a:srgbClr val="000000"/>
                </a:solidFill>
                <a:latin typeface="맑은 고딕"/>
              </a:rPr>
              <a:t> 수렴하는 방식을 실천하게 되었습니다. 이 경험을 바탕으로, 한국마사회에 입사하여 여러 부서와 이해관계자 간의 의견 차이를 조율하고, 조직의 목표를 성공적으로 달성하는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언어문화 체험 행사 기획 시 교수님과의 의견 차이를 좁히기 위해 지원자가 제안한 실행 방안은 무엇이었나요?</a:t>
            </a:r>
            <a:br/>
            <a:r>
              <a:t>(2) 전통 춤 공연 초청 및 전통 음식 시식 코너 추가는 행사에 어떤 영향을 주었고, 이러한 경험을 마사회에 어떻게 활용하시겠습니까?</a:t>
            </a:r>
            <a:br/>
            <a:r>
              <a:t>(3) 언어문화 체험 행사의 성공 요인을 분석해 주시고, 이 경험이 이후 협업 환경에서 어떤 방식으로 활용되었는지 이야기해 주세요.</a:t>
            </a:r>
            <a:br/>
            <a:r>
              <a:t>(4) 지원자가 협업 환경에서 의견 차이를 조율하는 데 어떤 접근 방식을 사용하는지 구체적으로 설명해 주실 수 있나요?</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[갈등 상황과 해결을 위한 </a:t>
            </a:r>
            <a:r>
              <a:rPr u="sng" b="1" sz="1200">
                <a:solidFill>
                  <a:srgbClr val="000000"/>
                </a:solidFill>
                <a:latin typeface="맑은 고딕"/>
              </a:rPr>
              <a:t>(1)노력]동아리연합회 기획국장으로 활동하던 시절, 축제를 3주 남겨둔 시점에 가장 기대가 컸던 공연팀(PSY 팀)이 갑작스럽게 취소를 통보해 왔습니다. 재학생·외부인 등 수천 명이 몰리는 대규모 행사에서 메인 공연 취소는 학교의 대외 이미지 타격과 함께 팀 내부의 사기 저하로 이어질 수 있었습니다. 특히 부원들은 기획 초기부터 공들여왔던 섭외가 무산되었다는 사실에 패닉상태였습니다. 저는 먼저 긴급회의를 소집해 (2)관련자 전원에게 PSY 팀 공연 취소의 배경을 공유하고 가능한 모든 대체 공연팀 리스트를 조사했습니다. 기존 에이전시에 의존하기보다 새로운 에이전시를 접촉해 새로운 공연팀 참여 가능성을 열어두었습니다. 수십 번의 거절 끝에 잔나비 밴드와 연락이 닿았고 그들이 원하는 조건을 수락해 섭외에 (3)성공했습니다. 그들을 위해 ‘폭넓은 청중과의 교감’과 ‘무대 환경’을 보장했고, 현장 스케치 영상을 공유하는 등 다양한 혜택을 추가로 제시했던 것이 긍정적인 결과를 만들었습니다.[변화와 성과, 그리고 배운 점]거리공연으로 다져진 잔나비는 현장에서 폭발적인</a:t>
            </a:r>
            <a:r>
              <a:rPr sz="1200">
                <a:solidFill>
                  <a:srgbClr val="000000"/>
                </a:solidFill>
                <a:latin typeface="맑은 고딕"/>
              </a:rPr>
              <a:t> 공연을 연출했고, 앵콜 무대를 30분씩이나 더 제공해 주는 등 축제 전반의 만족도 역시 기대 이상이었습니다. 축제 이후의 설문에서 약 92%의 학생이 매우 만족했다고 답했고, 그중 잔나비 밴드의 재섭외 요청이 </a:t>
            </a:r>
            <a:r>
              <a:rPr u="sng" b="1" sz="1200">
                <a:solidFill>
                  <a:srgbClr val="000000"/>
                </a:solidFill>
                <a:latin typeface="맑은 고딕"/>
              </a:rPr>
              <a:t>(4)압도적이었습니다. 또한 PSY 팀과도 지속적인 연락을 통해, 다음 축제에서는 기존 섭외비에 할인된 금액으로 꼭 참석하겠다는 약속도 받아냈습니다. 이 과정에서 저는 위기의 순간, 투명한 정보 공유와 문제해결에 대한 강한 의지만</a:t>
            </a:r>
            <a:r>
              <a:rPr sz="1200">
                <a:solidFill>
                  <a:srgbClr val="000000"/>
                </a:solidFill>
                <a:latin typeface="맑은 고딕"/>
              </a:rPr>
              <a:t> 있다면, 빠른 대안을 찾고 더 좋은 성과를 내는 것도 가능함을 배웠습니다.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PSY 팀이 공연 취소를 통보했을 때, 이를 해결하기 위해 어떤 구체적인 과정과 전략을 사용했는지 설명해 줄 수 있습니까?</a:t>
            </a:r>
            <a:br/>
            <a:r>
              <a:t>(2) PSY 팀의 대체 공연 팀 섭외 성공 요인 중, 가장 중요한 요소는 무엇이라고 생각하시는지 설명해 주시겠습니까?</a:t>
            </a:r>
            <a:br/>
            <a:r>
              <a:t>(3) 잔나비 밴드와 협상 시 제공한 조건 중 가장 효과적이었다고 생각하는 부분은 무엇이었나요?</a:t>
            </a:r>
            <a:br/>
            <a:r>
              <a:t>(4) 위기 상황에서 배운 리더십 스킬이나 성격적인 강점에 대해 좀 더 구체적으로 설명해 주실 수 있습니까?</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판매마케팅직으로서 한국마사회에 입사하여 이루고 싶은 첫 번째 목표는 한국마사회에 대한 젊은 층의 </a:t>
            </a:r>
            <a:r>
              <a:rPr u="sng" b="1" sz="1200">
                <a:solidFill>
                  <a:srgbClr val="000000"/>
                </a:solidFill>
                <a:latin typeface="맑은 고딕"/>
              </a:rPr>
              <a:t>(1)부정적인 인식을 개선하고 신규고객을 유치하는 것입니다. 최근 시행된 온라인 마권 발행을 통해 경마에 대한 접근성이 높아졌지만,</a:t>
            </a:r>
            <a:r>
              <a:rPr sz="1200">
                <a:solidFill>
                  <a:srgbClr val="000000"/>
                </a:solidFill>
                <a:latin typeface="맑은 고딕"/>
              </a:rPr>
              <a:t> 여전히 잘못된 인식으로 인해 심리적 거리감을 두고 있는 젊은 층이 많은 상황입니다. 젊은 층의 인식 변화와 관심을 높이 위해서는 마사회의 사업과 역할에 대해 이해할 수 있는 기회를 제공하는 것이 중요합니다. 특히 고객 참여형 프로그램 확대를 통해 시민들에게 친근하게 다가갈 수 있도록 하며 한국마사회의 공익적인 가치를 알리는 것이 인식 개선에 </a:t>
            </a:r>
            <a:r>
              <a:rPr u="sng" b="1" sz="1200">
                <a:solidFill>
                  <a:srgbClr val="000000"/>
                </a:solidFill>
                <a:latin typeface="맑은 고딕"/>
              </a:rPr>
              <a:t>(2)중요한 역할을 할 수 있다고 생각합니다. 구체적으로 현장에서 진행될 수 있는 '팝업스토어'의 형태가 좋은 방안이 될 수 있다고 생각합니다. 팝업스토어를</a:t>
            </a:r>
            <a:r>
              <a:rPr sz="1200">
                <a:solidFill>
                  <a:srgbClr val="000000"/>
                </a:solidFill>
                <a:latin typeface="맑은 고딕"/>
              </a:rPr>
              <a:t> 통해 젊은 층의 관심을 유도하고, 다양한 체험을 통해 마사회에 대한 긍정적인 경험을 갖게 한다면, 기존의 잘못된 인식을 바로잡을 수 있다고 생각합니다. 저는 다양한 캠페인 기획 및 진행 경험을 바탕으로 이러한 고객 참여형 프로그램을 효과적으로 운영하고, 젊은 층의 </a:t>
            </a:r>
            <a:r>
              <a:rPr u="sng" b="1" sz="1200">
                <a:solidFill>
                  <a:srgbClr val="000000"/>
                </a:solidFill>
                <a:latin typeface="맑은 고딕"/>
              </a:rPr>
              <a:t>(3)관심을 확대하는데 기여하겠습니다.둘째, 고객에 대한 데이터를 기반으로 고객 맞춤형 서비스를 확대하고 싶습니다. 온라인 마권이 도입된 만큼, 이와 같은</a:t>
            </a:r>
            <a:r>
              <a:rPr sz="1200">
                <a:solidFill>
                  <a:srgbClr val="000000"/>
                </a:solidFill>
                <a:latin typeface="맑은 고딕"/>
              </a:rPr>
              <a:t> 고객 데이터를 활용하여 고객의 소비 형태와 선호를 체계적으로 파악하고 다양한 고객 의견을 반영하여 서비스의 만족도를 높이겠습니다. 이러한 목표를 달성하기 위해 저는 공공기관에서의 인턴 경험과 데이터분석 능력을 </a:t>
            </a:r>
            <a:r>
              <a:rPr u="sng" b="1" sz="1200">
                <a:solidFill>
                  <a:srgbClr val="000000"/>
                </a:solidFill>
                <a:latin typeface="맑은 고딕"/>
              </a:rPr>
              <a:t>(4)적극적으로 활용하겠습니다. 공공기관에서 근무하며 다양한 이해관계자와 협력하고, 데이터를 체계적으로 정리했던 경험이 있습니다. 이와</a:t>
            </a:r>
            <a:r>
              <a:rPr sz="1200">
                <a:solidFill>
                  <a:srgbClr val="000000"/>
                </a:solidFill>
                <a:latin typeface="맑은 고딕"/>
              </a:rPr>
              <a:t> 더불어 통계 과목들을 이수하고, 데이터분석 자격증을 취득한 역량을 활용하여 고객 데이터를 분석하고 이를 마케팅 전략에 활용하는 데 도움이 되겠습니다.이와 같은 역량을 바탕으로 한국마사회의 긍정적인 이미지를 강화하고 고객 중심의 서비스를 제공하기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한국마사회에서 젊은 층의 부정적인 인식을 개선하기 위한 구체적인 고객 참여형 프로그램을 설계한 경험이 있는지 말씀해 주세요.</a:t>
            </a:r>
            <a:br/>
            <a:r>
              <a:t>(2) 마사회 팝업스토어를 운영할 때 발견할 수 있는 두 가지 주요 도전과제와 그에 대한 해결 방안을 제시해 주세요.</a:t>
            </a:r>
            <a:br/>
            <a:r>
              <a:t>(3) 고객 맞춤형 서비스를 확대하기 위해 고객 데이터를 효과적으로 활용한 구체적인 사례가 있나요?</a:t>
            </a:r>
            <a:br/>
            <a:r>
              <a:t>(4) 공공기관 인턴 경험을 통해 배운 협력의 어려움과 이를 극복한 사례를 공유해 주세요.</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'00공단'에서 주최하는 산학협력 프로젝트에 참여하여 팀원 간 협력의 어려움을 극복했던 경험이 있습니다. '00제도에 대한 홍보방안'을 주제로 팀 프로젝트를 진행하며 팀원들과 각자의 업무를 분배하고 수행했습니다. 대부분의 팀원이 본인의 업무에 충실하였지만, 한 팀원이 본인의 </a:t>
            </a:r>
            <a:r>
              <a:rPr u="sng" b="1" sz="1200">
                <a:solidFill>
                  <a:srgbClr val="000000"/>
                </a:solidFill>
                <a:latin typeface="맑은 고딕"/>
              </a:rPr>
              <a:t>(1)역할을 수행하지 않고 포스터 디자인에만 집중하며 문제가 발생했습니다. 이로 인해 프로젝트 진행이 지연되었으며 점차 다른 팀원들도 불만을 갖게 되었습니다.문제를 방치하면 팀워크가 악화되고 프로젝트 완성에도 문제가 발생할 것이라 판단한 저는 해당 팀원과 따로 면담을 진행했습니다. 대화 과정에서 해당</a:t>
            </a:r>
            <a:r>
              <a:rPr sz="1200">
                <a:solidFill>
                  <a:srgbClr val="000000"/>
                </a:solidFill>
                <a:latin typeface="맑은 고딕"/>
              </a:rPr>
              <a:t> 팀원은 맡은 업무를 수행 중, 디자인 작업에 더 흥미를 느껴 순간적으로 디자인 작업에만 몰입하였다고 말해주었습니다. 저는 포스터 디자인 작업도 프로젝트의 완성도를 위해서는 필요한 작업이지만 지금은 시간이 </a:t>
            </a:r>
            <a:r>
              <a:rPr u="sng" b="1" sz="1200">
                <a:solidFill>
                  <a:srgbClr val="000000"/>
                </a:solidFill>
                <a:latin typeface="맑은 고딕"/>
              </a:rPr>
              <a:t>(2)없으니 우선순위가 높은 일부터 해결하자는 말로 팀원을 설득하였고 앞으로 해야 할 과업과 부족한 시간에 대해 충분히 설명하였습니다. 면담 이후 해당 팀원은 자신의 원래 업무를 충실하게 수행해 주었고, 팀원 간의</a:t>
            </a:r>
            <a:r>
              <a:rPr sz="1200">
                <a:solidFill>
                  <a:srgbClr val="000000"/>
                </a:solidFill>
                <a:latin typeface="맑은 고딕"/>
              </a:rPr>
              <a:t> 갈등도 해소되었습니다.저는 이러한 문제가 다시 발생하지 않도록 하기 위해 팀원들과 다시 모여 각자의 역할을 명확하게 재설정하고, 진행 상황을 이전보다 자주 점검하도록 </a:t>
            </a:r>
            <a:r>
              <a:rPr u="sng" b="1" sz="1200">
                <a:solidFill>
                  <a:srgbClr val="000000"/>
                </a:solidFill>
                <a:latin typeface="맑은 고딕"/>
              </a:rPr>
              <a:t>(3)하였습니다. 또한, 각자 맡은 업무의 특이사항을 지속적으로 공유하며 팀 전체의 방향성을 맞추려 하였습니다. 이러한 변화를 통해 팀원들은</a:t>
            </a:r>
            <a:r>
              <a:rPr sz="1200">
                <a:solidFill>
                  <a:srgbClr val="000000"/>
                </a:solidFill>
                <a:latin typeface="맑은 고딕"/>
              </a:rPr>
              <a:t> 자신의 업무를 더 책임감 있게 수행해 주었고, 프로젝트를 성공적으로 마무리하며 발표에서 우수상을 받을 수 있었습니다. 이 경험을 통해 저는 문제가 발생했을 때 적극적으로 소통하고, 당사자의 입장에 공감하며 해결책을 찾는 것이 </a:t>
            </a:r>
            <a:r>
              <a:rPr u="sng" b="1" sz="1200">
                <a:solidFill>
                  <a:srgbClr val="000000"/>
                </a:solidFill>
                <a:latin typeface="맑은 고딕"/>
              </a:rPr>
              <a:t>(4)중요하다는 점을 배웠습니다. 또한 주기적인 의견 공유가 팀의 목표 달성을 위해 필수적이라는 것을 느꼈습니다. 이러한</a:t>
            </a:r>
            <a:r>
              <a:rPr sz="1200">
                <a:solidFill>
                  <a:srgbClr val="000000"/>
                </a:solidFill>
                <a:latin typeface="맑은 고딕"/>
              </a:rPr>
              <a:t> 경험을 바탕으로 한국마사회 입사 후에도 동료 및 이해관계자들과 효과적으로 소통하고, 서로의 의견을 조율하며 목표를 달성하기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팀 프로젝트에서 포스터 디자인에 몰입했던 팀원을 어떻게 설득하여 본래 임무에 집중하게 했는지 상세히 설명해 주세요.</a:t>
            </a:r>
            <a:br/>
            <a:r>
              <a:t>(2) 프로젝트 진행 시 팀원 간의 갈등을 해소할 수 있었던 효과적인 소통 방법에 대해 이야기해 주세요.</a:t>
            </a:r>
            <a:br/>
            <a:r>
              <a:t>(3) 팀원 간의 역할 명확화와 주기적인 의견 공유를 통해 프로젝트 성공에 기여한 구체적인 방법을 설명해 주십시오.</a:t>
            </a:r>
            <a:br/>
            <a:r>
              <a:t>(4) 효과적인 소통과 이해관계자 조율을 통해 조직의 목표를 달성한 경험이 있으시면 말씀해 주세요.</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 입사 후 첫 직무에 배치 및 업무를 </a:t>
            </a:r>
            <a:r>
              <a:rPr u="sng" b="1" sz="1200">
                <a:solidFill>
                  <a:srgbClr val="000000"/>
                </a:solidFill>
                <a:latin typeface="맑은 고딕"/>
              </a:rPr>
              <a:t>(1)이행하면서 두 가지 목표를 이뤄내고 싶습니다. 먼저 저는 제 삶의 목표 중 하나가 사회인으로 책임질 줄 아는 사람이</a:t>
            </a:r>
            <a:r>
              <a:rPr sz="1200">
                <a:solidFill>
                  <a:srgbClr val="000000"/>
                </a:solidFill>
                <a:latin typeface="맑은 고딕"/>
              </a:rPr>
              <a:t> 되어 개인이 아닌 사회의 일원이 되어 업무적으로, 인성적으로 성장해 나가는 것입니다. 이 목표의 연장으로 인적으로 같이 업무에 투입될 선배님들과의 원활한 관계 형성을 이뤄내 기존 조직의 일원이 되는 데 한 걸음 나아가고 싶습니다. 또한, 이를 위해 업무에 대한 이해 및 실무를 열심히 배워나가 동료 직원으로 믿을 수 있는 사람으로, 또 한 명의 사회인으로 맡은 책임을 다하고 싶습니다. 제가 목표로 한 직원이 되기 위해선 먼저 업무와 관련해서는 출발과 관련된 출발 신호, 출발대 관리 기술에 대한 이해 및 경주마에 대한 이해와 기술 학습으로 직원이 되기 위한 역량을 길러나가 한 명의 직원이 되기 위해 노력해 나가는 것입니다. 이를 위해서 먼저 신입직원 교육에 최선을 다해 참여하여 </a:t>
            </a:r>
            <a:r>
              <a:rPr u="sng" b="1" sz="1200">
                <a:solidFill>
                  <a:srgbClr val="000000"/>
                </a:solidFill>
                <a:latin typeface="맑은 고딕"/>
              </a:rPr>
              <a:t>(2)기본적인 지식을 갖추는 것입니다. 또한, 인적으로는 업무에 투입되며 선배님들께 밝은</a:t>
            </a:r>
            <a:r>
              <a:rPr sz="1200">
                <a:solidFill>
                  <a:srgbClr val="000000"/>
                </a:solidFill>
                <a:latin typeface="맑은 고딕"/>
              </a:rPr>
              <a:t> 인사와 예의 있는 태도로 긍정적인 첫인상을 만듦과 함께 업무적으로 현장에서만 배울 수 있는 경험을 꼼꼼히 배워 실전에서 도움이 되는 후배로 또 더 나아가서는 일을 믿고 맡겨도 되는 동료가 되고자 노력하고 싶습니다. 이후에 제가 경력을 쌓은 뒤 </a:t>
            </a:r>
            <a:r>
              <a:rPr u="sng" b="1" sz="1200">
                <a:solidFill>
                  <a:srgbClr val="000000"/>
                </a:solidFill>
                <a:latin typeface="맑은 고딕"/>
              </a:rPr>
              <a:t>(3)선배가 되었을 때, 후배들이 믿고 배울 수 있는 선배가 되어 선배님들께 배운 현장의 노하우를</a:t>
            </a:r>
            <a:r>
              <a:rPr sz="1200">
                <a:solidFill>
                  <a:srgbClr val="000000"/>
                </a:solidFill>
                <a:latin typeface="맑은 고딕"/>
              </a:rPr>
              <a:t> 이어 나가고 싶습니다. 또한, 국민분들께는 안정적인 경마를 시행함으로 공정한 출발 신뢰를 구하고 </a:t>
            </a:r>
            <a:r>
              <a:rPr u="sng" b="1" sz="1200">
                <a:solidFill>
                  <a:srgbClr val="000000"/>
                </a:solidFill>
                <a:latin typeface="맑은 고딕"/>
              </a:rPr>
              <a:t>(4)한국마사회의 발전에 조직의 일원으로서 작은 이바지를 해나가고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'행정적이고 실무적인 성장을 목표로 하고 있다'고 했을 때, 구체적으로 어떤 역량을 발전시키고 싶은가요?</a:t>
            </a:r>
            <a:br/>
            <a:r>
              <a:t>(2) 한국마사회에 입사 후, 지원자는 어떤 방식으로 신입직원 교육을 통해 기본적인 지식을 갖추고자 했습니까?</a:t>
            </a:r>
            <a:br/>
            <a:r>
              <a:t>(3) 지원자가 선배가 되었을 때 '후배들이 믿고 배울 수 있는 선배'가 되기 위해 어떤 계획을 가지고 있습니까?</a:t>
            </a:r>
            <a:br/>
            <a:r>
              <a:t>(4) 경마의 안정성과 공정한 출발을 통해 한국마사회에 기여하고자 할 때, 어떤 방식을 통해 이를 달성할 계획입니까?</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대학교 2학년을 마치고 어학연수에 다녀온 뒤 3학년부터 4학년까지 2년 동안 학교의 프로그램이란 기회를 통해 어학 능력이 부족한 신입생들의 어학 능력을 보조하고 코로나바이러스로 인해 외부 학교생활을 해보지 못한 신입생들에게 학교생활에 대한 작은 도움을 주었습니다. 당시 제가 처음으로 맡은 신입생 간 서로 일정이 서로 맞지 않았고, 담당 신입생들이 원하는 수업 방향이 조금씩 달랐습니다. 한쪽에서는 어학 시험과 관련된 문제들을 문법, 어휘, 장문 등 부분별로 추가로 풀기를 원했고, 반대편에서는 회화를 준비하고 싶어 하는 이야기를 하며 발음을 좀 더 중점적으로 다뤄주길 바랐습니다. 이에 저는 당시 제 역량 상 동시 진행도 힘든 상황이었고, 수업의 시간과 일정을 조율하기 힘들어 요일을 나누어 프로그램을 짜야 했습니다. 이와 관련된 사항이 프로그램 규정에 나오지 않아 담당 교수님께 질문드렸고, 다행히 모든 신입생이 같은 날 모일 필요는 없고, 요일과 신입생들을 나누어 프로그램을 </a:t>
            </a:r>
            <a:r>
              <a:rPr u="sng" b="1" sz="1200">
                <a:solidFill>
                  <a:srgbClr val="000000"/>
                </a:solidFill>
                <a:latin typeface="맑은 고딕"/>
              </a:rPr>
              <a:t>(1)진행해도 된다는 허락을 맡을 수 있었습니다. 이후 요일을 나누어</a:t>
            </a:r>
            <a:r>
              <a:rPr sz="1200">
                <a:solidFill>
                  <a:srgbClr val="000000"/>
                </a:solidFill>
                <a:latin typeface="맑은 고딕"/>
              </a:rPr>
              <a:t> 학생들을 모아 프로그램을 원활히 진행할 수 있었습니다. 게다가 한 번에 봐야 할 학생 수가 줄어 제 입장에서도 각 신입생에게 집중할 수 있었습니다. 이에 신입생들에게서도 세심히 알려주어서 감사하단 이야기를 들을 수 있었습니다. 이후 프로그램과 학기가 끝난 </a:t>
            </a:r>
            <a:r>
              <a:rPr u="sng" b="1" sz="1200">
                <a:solidFill>
                  <a:srgbClr val="000000"/>
                </a:solidFill>
                <a:latin typeface="맑은 고딕"/>
              </a:rPr>
              <a:t>(2)뒤 해당 학기에 A+를 받은 신입생을 볼 수 있었습니다. 이후 다음 학기에서 프로그램을 원활히 진행하는 데 도움이</a:t>
            </a:r>
            <a:r>
              <a:rPr sz="1200">
                <a:solidFill>
                  <a:srgbClr val="000000"/>
                </a:solidFill>
                <a:latin typeface="맑은 고딕"/>
              </a:rPr>
              <a:t> 되었습니다. 이러한 경험을 바탕으로 의견이 갈리고 시간이 부족한 어려움에 새로운 아이디어를 만들어 해결한 경험은 한국마사회에 </a:t>
            </a:r>
            <a:r>
              <a:rPr u="sng" b="1" sz="1200">
                <a:solidFill>
                  <a:srgbClr val="000000"/>
                </a:solidFill>
                <a:latin typeface="맑은 고딕"/>
              </a:rPr>
              <a:t>(3)입사 후 직원 간의 갈등이나 시간 배분의 문제 등으로 인한 어려움에 마주했을 때 그 어려움을 해결하는 방법을 찾아내는</a:t>
            </a:r>
            <a:r>
              <a:rPr sz="1200">
                <a:solidFill>
                  <a:srgbClr val="000000"/>
                </a:solidFill>
                <a:latin typeface="맑은 고딕"/>
              </a:rPr>
              <a:t> </a:t>
            </a:r>
            <a:r>
              <a:rPr u="sng" b="1" sz="1200">
                <a:solidFill>
                  <a:srgbClr val="000000"/>
                </a:solidFill>
                <a:latin typeface="맑은 고딕"/>
              </a:rPr>
              <a:t>(4)데 작은 도움이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어학연수 후 신입생들에게 학교생활을 도운 경험에서 가장 기억에 남는 성과는 무엇이었는지요?</a:t>
            </a:r>
            <a:br/>
            <a:r>
              <a:t>(2) 수업 방향 차이를 해결하기 위해 지원자가 선택한 방법 중 가장 효과적이었던 것은 무엇이었나요?</a:t>
            </a:r>
            <a:br/>
            <a:r>
              <a:t>(3) 신입생들의 어학능력을 보조하면서 갈등을 해결했던 경험이 한국마사회 직원들 간의 갈등 해소에 어떻게 적용될 수 있을까요?</a:t>
            </a:r>
            <a:br/>
            <a:r>
              <a:t>(4) 프로그램 규정의 미비점에 직면했을 때 새로운 해결책을 제시한 경험이 향후 직무에서 어떻게 활용될 수 있을까요?</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후에는 제 지원 동기와도 같은 마사회의 전반적인 조직 문화 개선을 통한 말산업 경쟁력 확보를 목표로 하고 싶습니다. 단기적인 목표로는 </a:t>
            </a:r>
            <a:r>
              <a:rPr u="sng" b="1" sz="1200">
                <a:solidFill>
                  <a:srgbClr val="000000"/>
                </a:solidFill>
                <a:latin typeface="맑은 고딕"/>
              </a:rPr>
              <a:t>(1)첫 번째로 성과 중심의 조직 문화를 목표로 하고 싶습니다. 목표를 달성하기</a:t>
            </a:r>
            <a:r>
              <a:rPr sz="1200">
                <a:solidFill>
                  <a:srgbClr val="000000"/>
                </a:solidFill>
                <a:latin typeface="맑은 고딕"/>
              </a:rPr>
              <a:t> 위한 방법으로 2024년에 진행되었던 우수사례 선발대회(BP)와 같은 행사가 좋은 예시라고 생각합니다. 조직의 역동성을 불어넣고 성과 중심의 조직 문화를 만들고 싶습니다. 외재적 보상 외에도 내재적인 보상이 될 수 있도록 조직에 다양한 자극을 줄 필요성이 </a:t>
            </a:r>
            <a:r>
              <a:rPr u="sng" b="1" sz="1200">
                <a:solidFill>
                  <a:srgbClr val="000000"/>
                </a:solidFill>
                <a:latin typeface="맑은 고딕"/>
              </a:rPr>
              <a:t>(2)있습니다. 두 번째로는 현장과 행정의 소통을 조금 더 원활하게 만들고 싶습니다. 단순하게 생각해서 CEO와의 대화와 같은 다대일의 커다란 행사가 아니라 조금</a:t>
            </a:r>
            <a:r>
              <a:rPr sz="1200">
                <a:solidFill>
                  <a:srgbClr val="000000"/>
                </a:solidFill>
                <a:latin typeface="맑은 고딕"/>
              </a:rPr>
              <a:t> 더 현실적이고 작은 일상적인 일선 행정과 현장의 소통의 기회를 더욱 자주 그리고 주기적으로 </a:t>
            </a:r>
            <a:r>
              <a:rPr u="sng" b="1" sz="1200">
                <a:solidFill>
                  <a:srgbClr val="000000"/>
                </a:solidFill>
                <a:latin typeface="맑은 고딕"/>
              </a:rPr>
              <a:t>(3)제공해서 조직 발전의 자극으로 이용하고 싶습니다. 세 번째로는 조직의 명확한 하위 목표 설정이 필요하다고 생각합니다. 장기적인 비전 아래에서 단기적인 세부 계획을 세우는</a:t>
            </a:r>
            <a:r>
              <a:rPr sz="1200">
                <a:solidFill>
                  <a:srgbClr val="000000"/>
                </a:solidFill>
                <a:latin typeface="맑은 고딕"/>
              </a:rPr>
              <a:t> 힘이 너무 부족하다는 느낌을 받았습니다. 좋은 비전이 있어도. 결국 하위 목표가 불명확하다면 좋은 비전은 의미가 없습니다. 온라인 경마와 규제 개혁, ESG 경영 강화, 생산성 강화 등을 조금 더 종합적인 관점에서 바라보고 통합한 전략 수립이 필수적이라고 생각합니다. 장기적으로 마사회를 하나의 유기체와 </a:t>
            </a:r>
            <a:r>
              <a:rPr u="sng" b="1" sz="1200">
                <a:solidFill>
                  <a:srgbClr val="000000"/>
                </a:solidFill>
                <a:latin typeface="맑은 고딕"/>
              </a:rPr>
              <a:t>(4)같은 조직으로 만드는 것이 최종적인 목표가 될 것입니다. 통일성을 가진 조직이 되어 하나의 목표를 향해 창의성을 가지고 역동적으로 나아가는 조직을 만드는 것이 최종 목표입니다.</a:t>
            </a:r>
            <a:r>
              <a:rPr sz="1200">
                <a:solidFill>
                  <a:srgbClr val="000000"/>
                </a:solidFill>
                <a:latin typeface="맑은 고딕"/>
              </a:rPr>
              <a:t> 제가 가진 직무 역량에서 다른 지원자 분들과 가장 상이한 점은 심리학 지식을 가지고 있고 기초적인 통계적 해석 능력을 가지고 있다는 점입니다. 이 두 가지 능력 조합을 통해서 조직의 숨어 있는 동기나 욕구 혹은 인적 자원을 찾아내고 적재적소에 활용할 수 있습니다. 저는 다양한 수준에서 문제를 분석하여 조직에 새로운 관점과 해결책을 제시할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마사회에 입사 후 성과 중심의 조직 문화를 구축할 계획을 구체적으로 설명해 주실 수 있습니까?</a:t>
            </a:r>
            <a:br/>
            <a:r>
              <a:t>(2) 마사회의 현장과 행정의 소통을 개선하기 위한 구체적인 전략은 무엇입니까?</a:t>
            </a:r>
            <a:br/>
            <a:r>
              <a:t>(3) 장기적인 비전 아래 단기적인 세부 계획을 실현하기 위한 방법은?</a:t>
            </a:r>
            <a:br/>
            <a:r>
              <a:t>(4) 지원자의 심리학 지식을 마사회 조직에서 어떻게 적용할 계획입니까?</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 재학 당시 정말 친한 고등학교 동창과 다양한 공모전에 참여한 경험이 있습니다. 사적으로 친하다 보니 단순히 모집한 팀원보다는 소통에 유리할 것이라는 생각을 가지고 다양한 공모전에 자신있게 참가했지만 번번히 탈락의 고배를 </a:t>
            </a:r>
            <a:r>
              <a:rPr u="sng" b="1" sz="1200">
                <a:solidFill>
                  <a:srgbClr val="000000"/>
                </a:solidFill>
                <a:latin typeface="맑은 고딕"/>
              </a:rPr>
              <a:t>(1)마셨습니다. 탈락 이후 천천히 결과물과 피드백 그리고 대화들을 다시 반추하기 시작했습니다. 그 과정에서 얻게 된 결론은</a:t>
            </a:r>
            <a:r>
              <a:rPr sz="1200">
                <a:solidFill>
                  <a:srgbClr val="000000"/>
                </a:solidFill>
                <a:latin typeface="맑은 고딕"/>
              </a:rPr>
              <a:t> '사적인 관계가 공식적인 피드백 과정에 악영향을 주고 있다.' 입니다. 최근 들어 조직과 집단에 있어서 갈등의 순 기능적 요소에 대한 많은 연구들이 있었습니다. 하지만 저희 팀은 사적인 관계에 영향이 갈 것을 우려하여 적극적인 피드백과 강력한 자기 주장을 매우 자제하고 있었습니다. 또한 서로가 각자 개인의 성격에 대해서 잘 </a:t>
            </a:r>
            <a:r>
              <a:rPr u="sng" b="1" sz="1200">
                <a:solidFill>
                  <a:srgbClr val="000000"/>
                </a:solidFill>
                <a:latin typeface="맑은 고딕"/>
              </a:rPr>
              <a:t>(2)알고 있는 상황이었기에 상대방이 자신 있어하면 강한 피드백을 하지 못하는 경우도 있었습니다.</a:t>
            </a:r>
            <a:r>
              <a:rPr sz="1200">
                <a:solidFill>
                  <a:srgbClr val="000000"/>
                </a:solidFill>
                <a:latin typeface="맑은 고딕"/>
              </a:rPr>
              <a:t> '뭐든지 좋아' 이러한 생각으로 침묵했고 저희 조직의 결과물에는 좋지 못한 영향을 주고 있었습니다. 따라서 회의를 소집하고 적극적인 의사표시와 </a:t>
            </a:r>
            <a:r>
              <a:rPr u="sng" b="1" sz="1200">
                <a:solidFill>
                  <a:srgbClr val="000000"/>
                </a:solidFill>
                <a:latin typeface="맑은 고딕"/>
              </a:rPr>
              <a:t>(3)피드백을 제안하고 공식적 갈등이 감정적인 갈등으로 확대하지 않는다는 약속을 했습니다. 저희는 그 약속을 하고 나서 참여한</a:t>
            </a:r>
            <a:r>
              <a:rPr sz="1200">
                <a:solidFill>
                  <a:srgbClr val="000000"/>
                </a:solidFill>
                <a:latin typeface="맑은 고딕"/>
              </a:rPr>
              <a:t> 모 시설 공단의 홍보 포스터 공모전에서 입상할 수 있었습니다. 적극적인 피드백과 의견 표출을 통해 조금이라도 더 나은 결과물을 얻을 수 있었던 것이 수상의 큰 요소가 되었습니다. 큰 공모전도 최우수상도 아니었지만 그 이상의 값진 교훈을 얻을 수 있었습니다. 이 경험을 통해서 세 가지를 배웠습니다. 첫 번째로 목표 성취에 있어서 침묵의 위험성, 두 번째로 발전적인 피드백의 중요성, 세 번째로는 표면적으로는 잘 소통이 </a:t>
            </a:r>
            <a:r>
              <a:rPr u="sng" b="1" sz="1200">
                <a:solidFill>
                  <a:srgbClr val="000000"/>
                </a:solidFill>
                <a:latin typeface="맑은 고딕"/>
              </a:rPr>
              <a:t>(4)되고 관계에도 문제가 없는 것처럼 보이지만 협력 즉 직무의 효율성 면에서는 문제가 있을 수 있다는 점이었습니다. 사회적인 의미의 친분을 넘어선 공식적인 진정한 소통과 협력의 방식이</a:t>
            </a:r>
            <a:r>
              <a:rPr sz="1200">
                <a:solidFill>
                  <a:srgbClr val="000000"/>
                </a:solidFill>
                <a:latin typeface="맑은 고딕"/>
              </a:rPr>
              <a:t> 무엇인지 알게 된 귀중한 경험이었습니다.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사적인 관계가 공식적인 피드백 과정에 어떤 악영향을 주었는지 설명해 주시겠습니까?</a:t>
            </a:r>
            <a:br/>
            <a:r>
              <a:t>(2) 발전적인 피드백을 통해 팀워크를 개선한 방법은?</a:t>
            </a:r>
            <a:br/>
            <a:r>
              <a:t>(3) 공모전에서의 실패를 극복하고 홍보 포스터 공모전에서 입상한 요소는 무엇입니까?</a:t>
            </a:r>
            <a:br/>
            <a:r>
              <a:t>(4) 공식적 소통과 협력을 통해 직무 효율성을 높이기 위한 전략은 무엇입니까?</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[재무 전문가로서 마사회의 비전을 달성하는 든든한 파트너가 되겠습니다.]한국마사회는 글로벌 TOP5 말산업 선도기업으로의 도약을 준비하고 있습니다. 효율적인 자금 관리와 재무 안정성 강화를 통해 마사회의 비전 실현과 지속 가능한 성과 창출에 기여하겠습니다. 단기적으로는, 신입사원으로서 재경 직무의 예산 편성 및 자금 관리 프로세스를 면밀히 파악하여 업무에 적응하겠습니다.</a:t>
            </a:r>
            <a:r>
              <a:rPr u="sng" b="1" sz="1200">
                <a:solidFill>
                  <a:srgbClr val="000000"/>
                </a:solidFill>
                <a:latin typeface="맑은 고딕"/>
              </a:rPr>
              <a:t>(1) 이 과정에서 사내 교육 프로그램과 스터디를 적극 활용하겠습니다. 중장기적으로는, 마사회의 재무적 유동성과 안정성, 수익성과 성장성</a:t>
            </a:r>
            <a:r>
              <a:rPr sz="1200">
                <a:solidFill>
                  <a:srgbClr val="000000"/>
                </a:solidFill>
                <a:latin typeface="맑은 고딕"/>
              </a:rPr>
              <a:t> 측면을 종합적으로 고려해 재무정책을 수립하고, </a:t>
            </a:r>
            <a:r>
              <a:rPr u="sng" b="1" sz="1200">
                <a:solidFill>
                  <a:srgbClr val="000000"/>
                </a:solidFill>
                <a:latin typeface="맑은 고딕"/>
              </a:rPr>
              <a:t>(2)개선방안을 마련하는 재무 전문가로 성장하겠습니다.[실무 역량과 협업 경험을 통한 재무 가치 창출.]저는 재무금융을 전공하며 우수한 성적으로</a:t>
            </a:r>
            <a:r>
              <a:rPr sz="1200">
                <a:solidFill>
                  <a:srgbClr val="000000"/>
                </a:solidFill>
                <a:latin typeface="맑은 고딕"/>
              </a:rPr>
              <a:t> 학업을 마쳤고, 전산회계1급, 전산세무2급, FAT1급, TAT2급, 재경관리사 등 다양한 회계 실무 </a:t>
            </a:r>
            <a:r>
              <a:rPr u="sng" b="1" sz="1200">
                <a:solidFill>
                  <a:srgbClr val="000000"/>
                </a:solidFill>
                <a:latin typeface="맑은 고딕"/>
              </a:rPr>
              <a:t>(3)자격증을 취득했습니다. 이를 통해 대학에서 배운 이론을 실무에 적용할 수 있는 역량을 탄탄히 다졌습니다.</a:t>
            </a:r>
            <a:r>
              <a:rPr sz="1200">
                <a:solidFill>
                  <a:srgbClr val="000000"/>
                </a:solidFill>
                <a:latin typeface="맑은 고딕"/>
              </a:rPr>
              <a:t> 또한 실제 기업의 재무제표를 분석하고, 이를 통해 기업의 재무 상태와 성과를 파악하는 </a:t>
            </a:r>
            <a:r>
              <a:rPr u="sng" b="1" sz="1200">
                <a:solidFill>
                  <a:srgbClr val="000000"/>
                </a:solidFill>
                <a:latin typeface="맑은 고딕"/>
              </a:rPr>
              <a:t>(4)능력을 길렀습니다. 이러한 분석 경험을 바탕으로, 입사 후 기업의 재무제표를 깊이 있게 분석하고, 재무 안정성과 수익성을 높이는</a:t>
            </a:r>
            <a:r>
              <a:rPr sz="1200">
                <a:solidFill>
                  <a:srgbClr val="000000"/>
                </a:solidFill>
                <a:latin typeface="맑은 고딕"/>
              </a:rPr>
              <a:t> 데 기여하겠습니다.또, 저는 지난 직장에서 열차 조성 업무를 담당하며 여러 직렬 간의 원활한 협업을 통해 문제를 해결했습니다. 선로 상황에 따른 열차 출발시간 조정과 그로 인한 운전직 직원들의 휴식시간 조정 문제 등 각 부서의 우선순위가 충돌할 때마다, 다양한 입장을 경청하고 이해관계를 조정하며 합리적인 해결책을 이끌어냈습니다. 이 과정에서 상대를 설득하고 교섭하는 능력뿐만 아니라, 신뢰를 바탕으로 한 소통의 중요성을 체감했습니다. 재경 직무에서도 예산 편성이나 재무 보고 시 타 부서와의 협업이 필수적이라고 알고 있습니다. 저는 이러한 협업 경험을 바탕으로 입사 후에도 타 부서와의 긴밀한 소통과 설득을 통해 조직 전체에 이익이 되는 의사결정을 이끌어내겠습니다.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재무 정책을 수립하면서 가장 중요하게 고려하고자 하는 요소는 어떤 것인지 구체적으로 설명해 주실 수 있을까요?</a:t>
            </a:r>
            <a:br/>
            <a:r>
              <a:t>(2) 지원자는 어느 정도의 기간 내에 재무 전문가로 성장할 계획인지 구체적인 목표를 공유해 주시겠어요?</a:t>
            </a:r>
            <a:br/>
            <a:r>
              <a:t>(3) 재무제표 분석 경험을 바탕으로 마사회에 적용할 수 있는 기법이나 전략이 있다면 알려주시겠어요?</a:t>
            </a:r>
            <a:br/>
            <a:r>
              <a:t>(4) 여러 직렬 간의 원활한 협업 경험을 바탕으로 마사회에 기여할 수 있는 구체적인 사례는 무엇인가요?</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(1)[시각자료를 활용하여 달성한 소통 개선과 업무 효율화.] 대학 시절, 키즈카페에서 아르바이트를 하며 아이들에게 장난감 만드는 방법을 설명하는 업무를 맡았습니다. 처음에는</a:t>
            </a:r>
            <a:r>
              <a:rPr sz="1200">
                <a:solidFill>
                  <a:srgbClr val="000000"/>
                </a:solidFill>
                <a:latin typeface="맑은 고딕"/>
              </a:rPr>
              <a:t> 아이들 한 명 한 명에게 말로만 설명하다 보니 아이들이 이해하지 못하거나 반복 설명이 필요해 시간이 많이 소요되었습니다. 이 과정에서 효율적으로 소통하지 못해 어려움을 겪었습니다. 이를 해결하기 위해 저는 장난감 만드는 과정을 사진으로 기록하고, 이를 시각자료로 </a:t>
            </a:r>
            <a:r>
              <a:rPr u="sng" b="1" sz="1200">
                <a:solidFill>
                  <a:srgbClr val="000000"/>
                </a:solidFill>
                <a:latin typeface="맑은 고딕"/>
              </a:rPr>
              <a:t>(2)활용해 직접 가이드북을 제작했습니다. 각 테이블에 가이드북을 비치하니 아이들이 스스로 참고해 장난감을 만들 수 있었고, 질문이</a:t>
            </a:r>
            <a:r>
              <a:rPr sz="1200">
                <a:solidFill>
                  <a:srgbClr val="000000"/>
                </a:solidFill>
                <a:latin typeface="맑은 고딕"/>
              </a:rPr>
              <a:t> 있을 때만 추가 설명을 하면 되었기에 시간이 크게 절약되었습니다. 또한, 시각자료 덕분에 아이들의 이해도가 높아져 불필요한 반복 설명을 줄일 수 있었습니다. 이와 유사하게, 커피숍에서 근무할 때도 시각자료를 활용해 동료의 업무 수행 능력을 향상시킨 경험이 </a:t>
            </a:r>
            <a:r>
              <a:rPr u="sng" b="1" sz="1200">
                <a:solidFill>
                  <a:srgbClr val="000000"/>
                </a:solidFill>
                <a:latin typeface="맑은 고딕"/>
              </a:rPr>
              <a:t>(3)있습니다. 퇴사 전, 제 자리를 대신할 신규 직원에게 매장 마감 업무를 인수인계해야 했습니다. 그러나 마감 절차가 복잡해</a:t>
            </a:r>
            <a:r>
              <a:rPr sz="1200">
                <a:solidFill>
                  <a:srgbClr val="000000"/>
                </a:solidFill>
                <a:latin typeface="맑은 고딕"/>
              </a:rPr>
              <a:t> 신규 직원이 일부 절차를 자주 놓쳤습니다. 이를 해결하기 위해 저는 마감 절차를 기록한 체크리스트를 직접 제작해 제공했습니다. 체크리스트에는 커피 머신 청소, 화장실 </a:t>
            </a:r>
            <a:r>
              <a:rPr u="sng" b="1" sz="1200">
                <a:solidFill>
                  <a:srgbClr val="000000"/>
                </a:solidFill>
                <a:latin typeface="맑은 고딕"/>
              </a:rPr>
              <a:t>(4)점검, 포스기 마감 등 세부 업무가 순서대로 작성되어 있었고, 신규 직원이 이를 참고해 하나씩 처리할 수 있도록 했습니다.</a:t>
            </a:r>
            <a:r>
              <a:rPr sz="1200">
                <a:solidFill>
                  <a:srgbClr val="000000"/>
                </a:solidFill>
                <a:latin typeface="맑은 고딕"/>
              </a:rPr>
              <a:t> 그 결과, 신규 직원은 업무를 빠르게 익히고 실수 없이 마감 업무를 수행할 수 있었습니다. 이 경험들을 통해 시각자료가 소통의 정확성과 효율성을 크게 높인다는 것을 깨달았습니다. 입사 후에도 복잡한 재무 정보를 타 부서와 공유할 때, 인포그래픽이나 도표 형태로 시각화해 쉽게 이해시키고 원활한 협업을 이끌어내겠습니다. 이를 통해, 부서 간의 신속한 의사 결정을 지원하고, 조직의 성과 창출에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시각자료를 통한 소통 개선 사례에서, 다른 지원자와 차별화된 성과나 결과가 있었다면 설명해 주시겠어요?</a:t>
            </a:r>
            <a:br/>
            <a:r>
              <a:t>(2) 가이드북을 통해 아이들의 이해도가 높아졌다는 결과를 더 깊이 분석한 부분이 있었다면 말씀해주십시오.</a:t>
            </a:r>
            <a:br/>
            <a:r>
              <a:t>(3) 커피숍에서 시각자료를 활용했을 때, 업무 효율 향상 외에 다른 장점이나 효과가 있었는지 궁금합니다.</a:t>
            </a:r>
            <a:br/>
            <a:r>
              <a:t>(4) 지원자의 시각자료 제작 방식이 다른 방법과 비교해 어떤 점에서 우월하다고 생각하는지 설명 부탁드립니다.</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판매마케팅 분야에서 제가 이루고자 하는 목표는 경마 공원의 참여도를 획기적으로 높여 렛츠런파크의 활성화를 </a:t>
            </a:r>
            <a:r>
              <a:rPr u="sng" b="1" sz="1200">
                <a:solidFill>
                  <a:srgbClr val="000000"/>
                </a:solidFill>
                <a:latin typeface="맑은 고딕"/>
              </a:rPr>
              <a:t>(1)이루는 것입니다. 이는 단순한 참여자 수 증가를 넘어 다양한 연령층의 고객 유치를 통해 마사회의 지속가능한</a:t>
            </a:r>
            <a:r>
              <a:rPr sz="1200">
                <a:solidFill>
                  <a:srgbClr val="000000"/>
                </a:solidFill>
                <a:latin typeface="맑은 고딕"/>
              </a:rPr>
              <a:t> 수익창출 기반을 확립하고, 궁극적으로는 한국마사회가 레저문화 산업의 대표주자로 자리매김하는 </a:t>
            </a:r>
            <a:r>
              <a:rPr u="sng" b="1" sz="1200">
                <a:solidFill>
                  <a:srgbClr val="000000"/>
                </a:solidFill>
                <a:latin typeface="맑은 고딕"/>
              </a:rPr>
              <a:t>(2)데 기여하는 것입니다.저는 고객 데이터 분석 역량과 행사기획 역량을 다양한 경험을 통해 갖추었습니다. 대학 학생회 기획부장으로서 연간 4회 이상의 대규모 행사를 총괄하며 체계적인 마케팅 프로세스를 구축했습니다. 특히</a:t>
            </a:r>
            <a:r>
              <a:rPr sz="1200">
                <a:solidFill>
                  <a:srgbClr val="000000"/>
                </a:solidFill>
                <a:latin typeface="맑은 고딕"/>
              </a:rPr>
              <a:t> 체육대회를 기획할 때는 먼저 '청춘과 열정'이라는 명확한 컨셉을 설정하고, 이에 맞는 홍보 문구와 프로그램을 기획했습니다. 또한 100명 이상의 학생들을 대상으로 설문조사를 실시해 프로그램 선호도와 식음료 선호도까지 세밀하게 분석했고, 이 데이터를 행사 기획에 적극 반영했습니다. 그 결과 역대 최고 참여율(90%)을 달성하고 학우들의 높은 만족도를 </a:t>
            </a:r>
            <a:r>
              <a:rPr u="sng" b="1" sz="1200">
                <a:solidFill>
                  <a:srgbClr val="000000"/>
                </a:solidFill>
                <a:latin typeface="맑은 고딕"/>
              </a:rPr>
              <a:t>(3)이끌어냈습니다.한국마사회에 입사하게 된다면, 저는 이러한 경험과 역량을 활용하여 크게 두 가지 방향으로 목표 달성에 기여하고자 합니다. 첫째, 렛츠런파크 이용객의 특성과 니즈를 정확히 파악하기 위한</a:t>
            </a:r>
            <a:r>
              <a:rPr sz="1200">
                <a:solidFill>
                  <a:srgbClr val="000000"/>
                </a:solidFill>
                <a:latin typeface="맑은 고딕"/>
              </a:rPr>
              <a:t> 체계적인 데이터 수집 시스템을 구축하겠습니다. 단순한 </a:t>
            </a:r>
            <a:r>
              <a:rPr u="sng" b="1" sz="1200">
                <a:solidFill>
                  <a:srgbClr val="000000"/>
                </a:solidFill>
                <a:latin typeface="맑은 고딕"/>
              </a:rPr>
              <a:t>(4)인구통계학적 정보를 넘어 방문 목적, 만족도, 재방문 의향 등 다양한 데이터를 수집하고 분석하여 마케팅 전략을</a:t>
            </a:r>
            <a:r>
              <a:rPr sz="1200">
                <a:solidFill>
                  <a:srgbClr val="000000"/>
                </a:solidFill>
                <a:latin typeface="맑은 고딕"/>
              </a:rPr>
              <a:t> 수립하겠습니다. 둘째, 데이터 분석을 바탕으로 연령대 별 맞춤형 이벤트와 프로모션을 기획하겠습니다. 기존 고객층인 중장년층을 위한 프로그램은 물론, MZ세대를 위한 디지털 요소가 가미된 체험형 프로그램도 개발하여 고객층을 다양화하겠습니다. 특히 가족 단위 방문객을 위한 주말 프로그램을 강화하여 경마를 넘어선 종합 레저문화 공간으로서의 이미지를 구축하는 데 기여하겠습니다.이처럼 저는 데이터에 기반한 체계적인 마케팅 전략과 창의적인 행사 기획 능력을 바탕으로 한국마사회가 추구하는 방향과 함께 성장해 나가고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한국마사회에서 다양한 연령층의 고객 유치를 위해 어떤 방법을 구상 중인지, 구체적인 계획을 말씀해 주실 수 있나요?</a:t>
            </a:r>
            <a:br/>
            <a:r>
              <a:t>(2) 대학 학생회 기획부장으로 체육대회에서 역대 최고 참여율을 달성하게 만든 특별한 프로그램 기획 사례가 있나요?</a:t>
            </a:r>
            <a:br/>
            <a:r>
              <a:t>(3) 렛츠런파크의 이용객 특성을 정확히 파악하기 위해 계획 중인 데이터 수집 시스템의 주요 특징은 무엇인가요?</a:t>
            </a:r>
            <a:br/>
            <a:r>
              <a:t>(4) 한국마사회에 입사하여 고객층을 다양화하기 위해 기획할 MZ세대 대상으로 한 디지털 요소가 가미된 프로그램에 대해 설명해 주세요.</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4년간 국민체육진흥공단에서 경정 심판으로 근무하며 사행산업과 국가기관 업무 전반에 대한 이해를 넓혔습니다.또한 관련 법령 및 절차를 익히며 공정한 업무처리를 위해 노력했습니다. 한국마사회 역시 사행산업을 (2)운영하는 국가기관으로서, 제가 쌓아온 경험과 역량을 충분히 발휘할 수 있는 곳이라 확신합니다.[국가계약법에 기반한 계약업무 수행]유지보수 계약업무를 담당하며 국가계약법 등 유관 법령을 준수하기 위해 노력하였습니다. 이를 위해 유사 사례를 찾아보며 용역 내용에 따른 적절한 계약 방법/단가 등을 (3)파악하는 역량을 키울 수 있었습니다.또한 실제 계약 발주를 위한 기초 공문서 작성부터 평가위원회 개최까지 업무 전반을 수행한 경험이 있습니다. 이러한 역량과 경험은 향후 출발대 유지보수, 구매 계약 체결 시 도움이 될것이라고 확신합니다. [실제 경주 (4)운영 경험]경정심판으로써 발매금액과 경주사고에 대한 막중한 책임감을 가지고 경주를 운영해 왔습니다.이러한 경험을 통해 판단을 흐리지 않기 위한 강인한 정신력, 팀원들과의 협동능력을 키울 수 있었습니다.위와 같은 경험은 한국마사회에서 출발직무를</a:t>
            </a:r>
            <a:r>
              <a:rPr sz="1200">
                <a:solidFill>
                  <a:srgbClr val="000000"/>
                </a:solidFill>
                <a:latin typeface="맑은 고딕"/>
              </a:rPr>
              <a:t> 데 큰 도움이 될 것입니다. 제가 키운 강인한 정신력과 협동능력을 통해 경주 중 발생 하는 위기 상황에 침착하게 대처하여 공정하고 안정적으로 경주를 운영하겠습니다.[사행산업 전반에 대한 이해]저는 많은 경륜경정 매출 증진방안이 국내의 과도한 규제로 인해 폐기되는 경험을 했고 이 과정속에서 사행산업 구조에 대한 이해를 키울 수 있었습니다.이러한 경험과 이해를 바탕으로 국내 실정에 맞는 경마사업 개선 방안을 제시하고 발굴하여 한국마사회의 매출증진을 위해 노력할 것입니다. [미래 비전]제가 한국마사회에 입사하게 된다면, 사행산업 전문가로 성장하기 위해 노력할 것입니다.또한 더 나아가 국내 사행산업의 공정성과 투명성을 증진하여 대한민국 말산업 발전에 이바지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국민체육진흥공단에서 어떤 구체적인 경정 심판 업무 경험이 한국마사회 출발직무에 어떻게 기여할 수 있는지 설명해 주시겠습니까?</a:t>
            </a:r>
            <a:br/>
            <a:r>
              <a:t>(2) 국가계약법에 기반한 계약 업무 수행 중 어려웠던 상황과 이를 어떻게 극복했는지 자세히 말씀해 주세요.</a:t>
            </a:r>
            <a:br/>
            <a:r>
              <a:t>(3) 경주 중 위기 상황을 어떻게 대처했는지 구체적인 사례를 들어 설명해 주시겠습니까?</a:t>
            </a:r>
            <a:br/>
            <a:r>
              <a:t>(4) 사행산업의 구조에 대해 이해하게 된 구체적인 경험이 무엇인지, 그리고 이를 통해 한국마사회에서 어떤 개선 방안을 제시할 수 있을지 말씀해 주세요.</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화장품 스타트업 경영지원팀에서 근무하며 겪었던 소통과 협력의 어려움은 제게 큰 성장을 가져다주었습니다. 당시 회사는 화장품 기획, 제작, </a:t>
            </a:r>
            <a:r>
              <a:rPr u="sng" b="1" sz="1200">
                <a:solidFill>
                  <a:srgbClr val="000000"/>
                </a:solidFill>
                <a:latin typeface="맑은 고딕"/>
              </a:rPr>
              <a:t>(1)판매까지 모든 과정을 진행하는 작은 스타트업이었고, 저는 주요 프로젝트 중 하나인 플리마켓 참여를 지원하는 업무를 맡게 되었습니다. 초임자로서 경험이 부족했던 저는 업무를 빠르게 파악하지 못하고 플리마켓 준비를 위해 무작정 자료를 수집하며 많은 시간을 소비했지만,</a:t>
            </a:r>
            <a:r>
              <a:rPr sz="1200">
                <a:solidFill>
                  <a:srgbClr val="000000"/>
                </a:solidFill>
                <a:latin typeface="맑은 고딕"/>
              </a:rPr>
              <a:t> 실질적인 성과는 미미했습니다. 효율성을 중요시하는 상사는 저의 비효율적인 업무 방식에 대해 강하게 지적했고, 이는 제게 큰 좌절감을 안겨주었습니다.이 과정에서 저는 문제의 핵심이 '업무 능력'이 아닌 '소통 방식'에 있다는 것을 깨달았습니다. 혼자서 모든 것을 해결하려 했던 제 태도가 오히려 팀의 </a:t>
            </a:r>
            <a:r>
              <a:rPr u="sng" b="1" sz="1200">
                <a:solidFill>
                  <a:srgbClr val="000000"/>
                </a:solidFill>
                <a:latin typeface="맑은 고딕"/>
              </a:rPr>
              <a:t>(2)효율을 저해하고 있었던 것입니다. 상사와 동료들은 이미 플리마켓 참여에 대한 경험과 노하우를 갖고 있었지만, 저는 질문하고 조언을 구하는 대신</a:t>
            </a:r>
            <a:r>
              <a:rPr sz="1200">
                <a:solidFill>
                  <a:srgbClr val="000000"/>
                </a:solidFill>
                <a:latin typeface="맑은 고딕"/>
              </a:rPr>
              <a:t> 혼자 해결하려 하였습니다. 이런 깨달음 후, 저는 소통 방식을 완전히 바꾸기로 결심했습니다. 먼저 상사와의 면담을 통해 제가 맡아야 할 명확한 역할을 확인했습니다. 저는 가판대 구성을 전담하게 되었고 팀 내 경험자들에게 적극적으로 질문하며 조언을 구했습니다. 구체적인 질문을 통해 필요한 정보를 </a:t>
            </a:r>
            <a:r>
              <a:rPr u="sng" b="1" sz="1200">
                <a:solidFill>
                  <a:srgbClr val="000000"/>
                </a:solidFill>
                <a:latin typeface="맑은 고딕"/>
              </a:rPr>
              <a:t>(3)효율적으로 수집할 수 있었습니다. 이러한 변화된 접근 방식을 바탕으로, 컨셉 시안들을 체계적으로 정리하고 팀원들의 피드백을 반영해 최종안을 완성했습니다. 또한, 플리마켓 당일에는 적극적으로 현장 운영에 참여하며,</a:t>
            </a:r>
            <a:r>
              <a:rPr sz="1200">
                <a:solidFill>
                  <a:srgbClr val="000000"/>
                </a:solidFill>
                <a:latin typeface="맑은 고딕"/>
              </a:rPr>
              <a:t> 고객 반응에 따라 가판대 구성을 </a:t>
            </a:r>
            <a:r>
              <a:rPr u="sng" b="1" sz="1200">
                <a:solidFill>
                  <a:srgbClr val="000000"/>
                </a:solidFill>
                <a:latin typeface="맑은 고딕"/>
              </a:rPr>
              <a:t>(4)유연하게 조정하는 역할도 수행했습니다. 그 결과, 우리 부스는 전체 플리마켓 중 높은 매출을 기록했고, 상사로부터 적극적으로 임하는 자세에 대해 좋은 평가를 받았습니다.</a:t>
            </a:r>
            <a:r>
              <a:rPr sz="1200">
                <a:solidFill>
                  <a:srgbClr val="000000"/>
                </a:solidFill>
                <a:latin typeface="맑은 고딕"/>
              </a:rPr>
              <a:t> 이 경험을 통해 저는 조직 내에서 효과적인 소통이란 단순히 말을 많이 하는 것이 아니라, 적절한 질문, 그리고 피드백을 수용하는 열린 자세에서 비롯된다는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화장품 스타트업 근무 당시 플리마켓 준비에서의 비효율적 업무 과정을 극복한 비결과 그 경험이 현재의 지원자에게 주는 교훈은 무엇인가요?</a:t>
            </a:r>
            <a:br/>
            <a:r>
              <a:t>(2) 플리마켓 참여에서 상사와의 소통 방식을 바꾸게 된 결심에 대한 배경과 방법을 설명해 주실 수 있을까요?</a:t>
            </a:r>
            <a:br/>
            <a:r>
              <a:t>(3) 지원자는 플리마켓에서 높은 매출을 기록하게 된 주요 전략이 있었다면 무엇이라고 생각하며, 구체적으로 어떤 활동이 주효했나요?</a:t>
            </a:r>
            <a:br/>
            <a:r>
              <a:t>(4) 조직 내에서 효과적인 소통의 중요성을 깨닫게 된 계기와 그 경험을 통해 얻은 구체적 교훈을 소개해 주세요.</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[데이터로 분석하고, 창의력으로 기획하는 여가]저는 한국마사회 판매마케팅 분야에서 경마장을 방문하는 고객들 누구나 즐길 수 있는 사업을 기획함으로써 "국민의 행복한 여가문화를 </a:t>
            </a:r>
            <a:r>
              <a:rPr u="sng" b="1" sz="1200">
                <a:solidFill>
                  <a:srgbClr val="000000"/>
                </a:solidFill>
                <a:latin typeface="맑은 고딕"/>
              </a:rPr>
              <a:t>(1)조성하는 목표"를 이루고 싶습니다. 평소 학생회와 서포터즈 활동을 통해 사업 기획과 운영 과정에서 큰 성취감을 느꼈고, 이를 통해 다양한 신사업을 기획하는 마케팅 직무에 대한 열정을 키웠습니다. 한국마사회는 경마 산업을 넘어 온오프라인을 통합한</a:t>
            </a:r>
            <a:r>
              <a:rPr sz="1200">
                <a:solidFill>
                  <a:srgbClr val="000000"/>
                </a:solidFill>
                <a:latin typeface="맑은 고딕"/>
              </a:rPr>
              <a:t> 마케팅 전략으로 국민의 건강한 여가문화를 조성하고 있습니다. 저는 이러한 한국마사회에 입사해 경마 산업의 </a:t>
            </a:r>
            <a:r>
              <a:rPr u="sng" b="1" sz="1200">
                <a:solidFill>
                  <a:srgbClr val="000000"/>
                </a:solidFill>
                <a:latin typeface="맑은 고딕"/>
              </a:rPr>
              <a:t>(2)진입장벽을 낮추고 더 많은 사람들이 즐길 수 있는 문화사업을 기획하고 싶습니다. 이를 위해 저의 강점인 '창의적인 아이디어'와 '데이터 활용 능력'을 적극적으로 활용하겠습니다.대학 시절, 축제가 취소되면서 폐기될 뻔한 (3)식재료를 밀키트 판매라는 창의적인 아이디어를 제안해 위기를 기회로 전환한 경험이 있습니다. 그리고 주택연금 서포터즈 활동 당시 유입 방문자 데이터 분석을 바탕으로 연령별, 시간대별 포스팅 전략을 수립해 방문율을 30%P 이상 향상시켰습니다.</a:t>
            </a:r>
            <a:r>
              <a:rPr sz="1200">
                <a:solidFill>
                  <a:srgbClr val="000000"/>
                </a:solidFill>
                <a:latin typeface="맑은 고딕"/>
              </a:rPr>
              <a:t> 이러한 경험을 바탕으로 쌓은 역량을 활용해 한국마사회에서 고객 맞춤형 체험 콘텐츠를 기획하고, 온·오프라인을 아우르는 고객 중심의 여가문화를 조성하는 데 기여하고 싶습니다.구체적으로 렛츠런 파크에서 즐길 수 있는 </a:t>
            </a:r>
            <a:r>
              <a:rPr u="sng" b="1" sz="1200">
                <a:solidFill>
                  <a:srgbClr val="000000"/>
                </a:solidFill>
                <a:latin typeface="맑은 고딕"/>
              </a:rPr>
              <a:t>(4)여러 이벤트를 기획하는 데 창의적인 아이디어를 발휘하겠습니다. 예를 들어 AR과 VR 기술을 활용한 디지털 체험관을 도입해 고객들이 가상 경주에 참여하고, SNS와 연계해 가상 경주 결과를 공유하는 이벤트를 기획하겠습니다. 나아가 고객만족도 설문조사와 체험 이용률 데이터를</a:t>
            </a:r>
            <a:r>
              <a:rPr sz="1200">
                <a:solidFill>
                  <a:srgbClr val="000000"/>
                </a:solidFill>
                <a:latin typeface="맑은 고딕"/>
              </a:rPr>
              <a:t> Excel 등 데이터 분석 도구를 활용해 재방문율을 높일 수 있는 전략을 개발하고, 지속적으로 서비스를 개선해 나가겠습니다.한국마사회에 입사해 저의 창의적인 아이디어와 데이터 분석 능력을 바탕으로 경마 산업의 진입장벽을 낮추고 더 많은 사람들이 즐길 수 있는 행복한 여가문화를 만드는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한국마사회에 입사하여 실제로 온오프라인 통합 마케팅을 통해 어떠한 새로운 여가 문화 프로젝트를 기획하고자 하시는지 구체적으로 설명해주세요.</a:t>
            </a:r>
            <a:br/>
            <a:r>
              <a:t>(2) 대학 시절 밀키트 판매 아이디어 외에도 창의성을 발휘했던 다른 경험이 있다면 말씀해주시고 그 경험이 현재에 어떻게 도움이 되는지 설명해주세요.</a:t>
            </a:r>
            <a:br/>
            <a:r>
              <a:t>(3) 주택연금 서포터즈 활동에서 유입 방문자 데이터를 분석하셨는데, 이 경험이 한국마사회에서 어떻게 적용될 수 있을까요?</a:t>
            </a:r>
            <a:br/>
            <a:r>
              <a:t>(4) AR과 VR 기술을 활용한 디지털 체험관 기획을 통해 경마에 대한 진입 장벽을 어떻게 낮출 수 있을지 상세히 설명해주세요.</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 3자의 눈으로 이뤄낸 협의점 도달]온라인 중고서점 프로젝트 기획 당시, 팀원들과의 협력 과정에서 겪은 어려움을 "제3자의 시각으로 접근"하여 극복한 경험이 </a:t>
            </a:r>
            <a:r>
              <a:rPr u="sng" b="1" sz="1200">
                <a:solidFill>
                  <a:srgbClr val="000000"/>
                </a:solidFill>
                <a:latin typeface="맑은 고딕"/>
              </a:rPr>
              <a:t>(1)있습니다. 프로젝트 초기, 저는 학생들이 자주 이용해 접근성이 좋은 ‘인스타그램’을 활용할 것을 제안했으나 팀원들은 기능적 측면에서 우수한 ‘네이버 카페’를 선호했습니다. 각 플랫폼의 장단점이 명확했기 때문에 의견을 통합하는 과정에서 소통의 어려움이</a:t>
            </a:r>
            <a:r>
              <a:rPr sz="1200">
                <a:solidFill>
                  <a:srgbClr val="000000"/>
                </a:solidFill>
                <a:latin typeface="맑은 고딕"/>
              </a:rPr>
              <a:t> 발생했습니다.이를 해결하기 위해 팀원들의 의견을 차분히 경청하고, 구글 스프레드시트를 활용해 각 플랫폼의 장단점을 표로 정리했습니다. 각자 주장을 고수하다보면 객관적으로 상대방의 의견을 바라볼 수 없어 최적의 플랫폼을 결정하기 어렵다고 생각했기 때문입니다. 또한, 구글 드라이브의 댓글 기능을 활성화하여 팀원들이 자유롭게 의견을 나눌 수 있는 환경을 만들었습니다.표를 통해 의견을 시각화하니 팀원들도 제3자의 관점에서 </a:t>
            </a:r>
            <a:r>
              <a:rPr u="sng" b="1" sz="1200">
                <a:solidFill>
                  <a:srgbClr val="000000"/>
                </a:solidFill>
                <a:latin typeface="맑은 고딕"/>
              </a:rPr>
              <a:t>(2)객관적으로 상황을 파악할 수 있었습니다. 또한, 드라이브 댓글 기능을 활용함으로써 말로 전달할 때 놓치기 쉬웠던 의견들까지 반영할 수 있었습니다. 이를 통해 팀 내 (3)소통이 개선되었고, 프로젝트 진행도 더욱 원활해졌습니다. 이를 바탕으로 주요 거래와 공지사항은 '네이버 카페'에서, 홍보와 소통은 '인스타그램'에서 진행하는 방식을 제안하며 의견을 하나로 모을 수 있었습니다. 그 결과, 행사에 학과 인원의 80% 이상 참여하면서 학기 말 (4)행사 만족도 조사에서 1위를 달성하는 성과를 이뤄냈습니다.이 경험을 통해 저는 협업에서 다양한 의견을 조율하고 객관적인 문제 접근을 통해 합리적인 결정을 내리는 과정이 중요하다는 것을 깨달았습니다. 입사 후에도 감정적인 태도는 뒤로 하고, 한 발 멀리서 객관적인 제 3자의 입장으로 문제에 대해 고민함으로써</a:t>
            </a:r>
            <a:r>
              <a:rPr sz="1200">
                <a:solidFill>
                  <a:srgbClr val="000000"/>
                </a:solidFill>
                <a:latin typeface="맑은 고딕"/>
              </a:rPr>
              <a:t> 협업 과정에서 발생하는 어려움을 효과적으로 해결하겠습니다. 나아가 조직 공동의 목표를 상기 시키며 개개인의 입장 고수가 아닌 조직의 목표 달성을 최우선순위로 모두가 하나가 되는 협업을 이뤄내겠습니다.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온라인 중고서점 프로젝트에서 의사결정 과정의 어려움을 해결한 방법이 향후 어떤 협업 프로젝트에서도 활용될 수 있을지 말씀해주세요.</a:t>
            </a:r>
            <a:br/>
            <a:r>
              <a:t>(2) 참여율 80%를 넘긴 성공 요인이 무엇이었으며, 이처럼 높은 참여를 이끌어낸 전략을 다른 사업에서 어떻게 적용할 수 있을지 설명해주세요.</a:t>
            </a:r>
            <a:br/>
            <a:r>
              <a:t>(3) 팀원들과의 의견 차를 해소하며 만족도 조사에서 1위를 달성한 경험이 향후 회사 내에서 어떤 방면의 협업에서 유리하게 작용할 수 있을지 설명해주세요.</a:t>
            </a:r>
            <a:br/>
            <a:r>
              <a:t>(4) 문제를 제3자의 관점에서 넓게 보며 협업에서 얻은 가장 큰 교훈은 무엇이었으며, 이 교훈이 앞으로의 회사 생활에서 어떻게 기여할 수 있을까요?</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노사분쟁의 예방과 노사협력을 이끌어 낼 수 있는 노무전문가가 되어 회사의 성장에 방해되는 불필요한 법적 분쟁이나 법률리스크를 관리하여 회사와 함께 성장해 나가는 것이 목표입니다.마사회는 현재 7개의 복수 노조가 설립되어 있고, 정규직을 주축으로 하여 무기계약직 등 다양한 고용형태를 적극 활용하여 운영되고 있습니다. 다양한 형태의 고용은 비용이나 채용절차에서 효율적일 수 있고, 코로나 사태와 같이 경마산업이 위험에 빠지는 경우 탄력적인 인적자원 </a:t>
            </a:r>
            <a:r>
              <a:rPr u="sng" b="1" sz="1200">
                <a:solidFill>
                  <a:srgbClr val="000000"/>
                </a:solidFill>
                <a:latin typeface="맑은 고딕"/>
              </a:rPr>
              <a:t>(1)활용을 통해 위기 극복에 유리하다는 장점이 있습니다. 그러나 각 고용형태에 따른 보수의 차이가 (2)발생하기 때문에 법적 분쟁이나 의욕저하와 같은 일이 생기기 쉽습니다. 실제로 마사회는 무기계약직원의 연장근로 수당 미지급과 관련하여 법적 분쟁이 있었습니다.저는 법학전문대학원에서</a:t>
            </a:r>
            <a:r>
              <a:rPr sz="1200">
                <a:solidFill>
                  <a:srgbClr val="000000"/>
                </a:solidFill>
                <a:latin typeface="맑은 고딕"/>
              </a:rPr>
              <a:t> 실체법부터 절차법까지 다양한 법률을 공부하며 실제 법적 분쟁이 </a:t>
            </a:r>
            <a:r>
              <a:rPr u="sng" b="1" sz="1200">
                <a:solidFill>
                  <a:srgbClr val="000000"/>
                </a:solidFill>
                <a:latin typeface="맑은 고딕"/>
              </a:rPr>
              <a:t>(3)생기는 경우 해결하는 절차에 대한 지식을 쌓았습니다. 그 후 여러 실무과목을 통해 소장 작성 및 (4)판결문을 작성하며 실제 송무 업무를 수행할 수 있는 실무적 역량을 발전시켰고, 법률사무소에 실무 수습을 나가 법률 상담 및 현재</a:t>
            </a:r>
            <a:r>
              <a:rPr sz="1200">
                <a:solidFill>
                  <a:srgbClr val="000000"/>
                </a:solidFill>
                <a:latin typeface="맑은 고딕"/>
              </a:rPr>
              <a:t> 진행 중인 소송에 대한 소장 및 답변서 작성 업무를 수행하였습니다. 또, 전문지식도 중요하지만, 민원 응대 능력 또한 중요하다고 생각하여 국민연금공단에서 인턴으로 활동하며 민원안내 도우미에 자원하였습니다. 다양한 니즈를 가진 민원인들을 문답을 통해 내방목적을 분석하여 원활한 민원처리를 보조하며 문제해결능력을 길렀습니다.노무전문가가 되기 위해서는 직원들의 업무에 대한 이해를 통한 공감이 중요하다고 생각합니다. 따라서 입사 후 고객광장 등을 통해 제기되는 민원 응대 업무 및 계약체결과 관련된 업무를 수행하며 실무부서에서 업무에 대한 이해도를 심화해 원만한 노사관계 구축에 기여하겠습니다. 가장 좋아하고, 잘할 수 있는 법률지식을 활용하여 불필요한 노사분규나 법률리스크 해소를 통해 회사와 함께 걸어가겠습니다.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법적 분쟁 해결 절차에 대한 지식을 쌓았다고 했습니다. 어떤 구체적인 사례에서 이를 활용했는지 말씀해주세요.</a:t>
            </a:r>
            <a:br/>
            <a:r>
              <a:t>(2) 지원자는 법학전문대학원에서 어떤 방식으로 실무적인 역량을 발전시켰다고 하셨습니다. 이를 통해 어떤 구체적인 경험을 했는지 설명해주세요.</a:t>
            </a:r>
            <a:br/>
            <a:r>
              <a:t>(3) 국민연금공단에서 인턴으로 활동하며 민원을 처리했습니다. 그곳에서 배운 민원응대 능력을 우리 회사에서 어떻게 활용할 계획인가요?</a:t>
            </a:r>
            <a:br/>
            <a:r>
              <a:t>(4) 상황에 맞게 민원을 처리하며 문제해결능력을 키웠다고 하셨는데, 직면했던 가장 어려운 민원 상황과 그 해결 방법은 무엇이었나요?</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국민연금공단에서 인턴으로 근무하던 중 생애 첫 팀 단위 업무를 수행하며 개인 역량으로 모든 문제를 해결하려고 </a:t>
            </a:r>
            <a:r>
              <a:rPr u="sng" b="1" sz="1200">
                <a:solidFill>
                  <a:srgbClr val="000000"/>
                </a:solidFill>
                <a:latin typeface="맑은 고딕"/>
              </a:rPr>
              <a:t>(1)하여 어려움을 겪었으나 적극적인 의사소통을 통해 효율적인 분업 방식을 건의하여 극복하였습니다.제가 수행하였던 팀 단위 업무는 사업장의 건설 (2)현장 일용직 근로자들 현황을 전화 상담을 통해 파악하고, 상담으로 얻은 정보를 전산에 입력하는 것이었습니다. 난도가 높지 않고, 반복성이 강한 업무였는데 다른 직원분들과 한팀이 되어 인원수에 따라 업무를 분배하였습니다. 다른 직원</a:t>
            </a:r>
            <a:r>
              <a:rPr sz="1200">
                <a:solidFill>
                  <a:srgbClr val="000000"/>
                </a:solidFill>
                <a:latin typeface="맑은 고딕"/>
              </a:rPr>
              <a:t>분들은 반복적으로 많은 수의 일용직 </a:t>
            </a:r>
            <a:r>
              <a:rPr u="sng" b="1" sz="1200">
                <a:solidFill>
                  <a:srgbClr val="000000"/>
                </a:solidFill>
                <a:latin typeface="맑은 고딕"/>
              </a:rPr>
              <a:t>(3)근로자들의 개인정보를 전산에 입력하는 것을 어려워하였고, 저는 직무에 관하여 모르는 질문 또는 업무 외의 질문을 받을</a:t>
            </a:r>
            <a:r>
              <a:rPr sz="1200">
                <a:solidFill>
                  <a:srgbClr val="000000"/>
                </a:solidFill>
                <a:latin typeface="맑은 고딕"/>
              </a:rPr>
              <a:t> 것이 걱정되어 상담업무가 어려웠습니다. 그러던 중 단순하게 인원수에 맞게 나누어서 업무를 분담하는 것이 아니라 각자가 잘할 수 있는 것을 몰아서 수행하는 분업이 효율적일 것 같다는 생각이 들었습니다. 이에 대한 확신을 얻기 위해 다른 직원분들과 제 업무처리속도를 비교하여보았습니다. 예상대로 저는 전화 상담 처리에서 업무 시간이 많이 들었고, 다른 직원분들은 전산 입력처리 시간이 오래 걸렸습니다. 따라서 모두가 만족할 만한 방법이 업무 방식에 따른 </a:t>
            </a:r>
            <a:r>
              <a:rPr u="sng" b="1" sz="1200">
                <a:solidFill>
                  <a:srgbClr val="000000"/>
                </a:solidFill>
                <a:latin typeface="맑은 고딕"/>
              </a:rPr>
              <a:t>(4)분업이라고 생각하였습니다. 팀장님에게 이러한 의견을 개진할 수 있는 기회를 얻기 위해 먼저 빠르게 제 업무를 끝내고, 팀장님의</a:t>
            </a:r>
            <a:r>
              <a:rPr sz="1200">
                <a:solidFill>
                  <a:srgbClr val="000000"/>
                </a:solidFill>
                <a:latin typeface="맑은 고딕"/>
              </a:rPr>
              <a:t> 전산 입력 작업을 도와드렸습니다. 팀장님은 고마워하시며 팀장님이 자신 있는 상담업무를 도와주셨고, 감사하게도 이러한 방식의 업무 분배를 제안해 주셨습니다. 그 결과 각자의 장단에 따른 업무를 수행하게 되었고, 더 빠른 업무처리가 가능해져 모두가 만족할 수 있었습니다.이 경험을 수행하면서 자기 자신의 업무 완결성과 함께 협업의 균형감이 중요하다는 것을 인식하였습니다. 입사 후에도 적극적인 의사소통을 통해 주변 동료와 동료의 업무에 관한 관심을 기울여 함께 일해나가는 것의 가치를 실천해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팀 단위 업무에서의 역할 분담에 대해 언급하셨습니다. 제안한 분업 방식이 팀에 어떤 긍정적인 영향을 미쳤는지 구체적으로 말해주세요.</a:t>
            </a:r>
            <a:br/>
            <a:r>
              <a:t>(2) 여러 직원들과 함께 작업하면서 예상보다 어려운 점이 있었습니까? 어떤 어려움을 겪었고 어떻게 해결했나요?</a:t>
            </a:r>
            <a:br/>
            <a:r>
              <a:t>(3) 지원자는 각자 잘할 수 있는 것을 몰아서 수행하는 분업을 제안했습니다. 이를 제안하게 된 과정과 결과에 대해 자세히 알려주세요.</a:t>
            </a:r>
            <a:br/>
            <a:r>
              <a:t>(4) 입사 후에도 적극적인 의사소통을 하겠다고 하셨습니다. 이전 경험에서 배운 점을 새로운 환경에서 어떻게 유지할 계획인가요?</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한국마사회에 입사 후 신뢰받는 서포터가 되고자 합니다.조직에서 가장 중요한 요소는 협업이라고 생각합니다.</a:t>
            </a:r>
            <a:r>
              <a:rPr sz="1200">
                <a:solidFill>
                  <a:srgbClr val="000000"/>
                </a:solidFill>
                <a:latin typeface="맑은 고딕"/>
              </a:rPr>
              <a:t> 협업이 원활히 이루어지기 위해서는 부서 간 조율이 필요하며 저는 이러한 측면에서 법무직으로서 단순한 법률 검토를 넘어 조직이 안정적으로 운영될 수 있도록 노사간, 부서간 그리고 팀원간 매개 역할을 하여 조직을 지원하는 서포터 역할을 수행하는 것이 중요하다고 생각합니다.그리고 이러한 서포터로서 가장 중요한 역량은 소통능력과 이를 </a:t>
            </a:r>
            <a:r>
              <a:rPr u="sng" b="1" sz="1200">
                <a:solidFill>
                  <a:srgbClr val="000000"/>
                </a:solidFill>
                <a:latin typeface="맑은 고딕"/>
              </a:rPr>
              <a:t>(2)바탕으로한 대인관계능력이라고 생각합니다.저는 다양한 환경에서 협업하고 문제를 조율하는 경험을 통해 원활한 의사소통 능력을 길러왔습니다. 예를 들어, 대한적십자사 활동에서 헌혈 캠페인을 진행하며 시민들과 직접</a:t>
            </a:r>
            <a:r>
              <a:rPr sz="1200">
                <a:solidFill>
                  <a:srgbClr val="000000"/>
                </a:solidFill>
                <a:latin typeface="맑은 고딕"/>
              </a:rPr>
              <a:t> 소통하고 설득하였으며 다양한 연령대의 참가자들과 협업하며 의견을 조율하는 과정에서 자연스럽게 대인관계 역량을 키울 수 있었습니다.그리고 대한적시자사 회장 표창과 지사회장 표창을 수상한 것은 저의 이러한 역량을 증명하는 것이라고 생각합니다.제가 </a:t>
            </a:r>
            <a:r>
              <a:rPr u="sng" b="1" sz="1200">
                <a:solidFill>
                  <a:srgbClr val="000000"/>
                </a:solidFill>
                <a:latin typeface="맑은 고딕"/>
              </a:rPr>
              <a:t>(3)'신뢰받는' 서포터라고 기재한 이유는 서포터로서 필요한 대인관계능력의 핵심은 신뢰 라는 것을 이러한 경험들을 통해 깨달았기 때문입니다.타인을 대할 때 겸손한 태도 그리고 타인의 입장을 생각해서 행동하고</a:t>
            </a:r>
            <a:r>
              <a:rPr sz="1200">
                <a:solidFill>
                  <a:srgbClr val="000000"/>
                </a:solidFill>
                <a:latin typeface="맑은 고딕"/>
              </a:rPr>
              <a:t> 말하는 배려는 다시 저에게 존중과 배려로 돌아와 관계에 선순환을 만들어 </a:t>
            </a:r>
            <a:r>
              <a:rPr u="sng" b="1" sz="1200">
                <a:solidFill>
                  <a:srgbClr val="000000"/>
                </a:solidFill>
                <a:latin typeface="맑은 고딕"/>
              </a:rPr>
              <a:t>(4)주었습니다.그리고 이러한 선순환은 대인 관계에 있어 신뢰를 형성해주었고 이러한 신뢰 관계는 저의 의견이나 행동에 무게를 더해주어 서포터로서의 역할을 더 잘 수행할 수 있게 도와주었습니다.저는 이러한 저의 가치관과 역량을 발휘하여 법무직으로서 이해관계자들과 신뢰를 구축하고 관계자들 사이의 매개체로서 원할한 협의를 돕기 위해</a:t>
            </a:r>
            <a:r>
              <a:rPr sz="1200">
                <a:solidFill>
                  <a:srgbClr val="000000"/>
                </a:solidFill>
                <a:latin typeface="맑은 고딕"/>
              </a:rPr>
              <a:t> 관계자들 사이에서 발생할 수 있는 법적 분쟁 주요 사례들을 취합해 '법률 가이드라인'을 제공하고 이를 통해 법적 리스크를 예방해 조직이 보다 안정적으로 운영될 수 있도록 지원하며 나아가 한국마사회의 지속 가능한 성장에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법무직으로서 '신뢰받는 서포터'가 되기 위해 가장 중점을 두고 있는 전략은 무엇인가요?</a:t>
            </a:r>
            <a:br/>
            <a:r>
              <a:t>(2) 대한적십자사 활동에서 다양한 연령대와의 협업 과정을 통해 얻은 주요 교훈은 무엇이었나요?</a:t>
            </a:r>
            <a:br/>
            <a:r>
              <a:t>(3) 지원자의 대인관계 능력이 신뢰 형성에 어떻게 기여했는지 구체적인 사례를 들어 설명해 주세요.</a:t>
            </a:r>
            <a:br/>
            <a:r>
              <a:t>(4) 지원자가 언급한 '법률 가이드라인'을 제공하여 법적 리스크를 예방한 경우가 있었는지 자세히 설명해주시겠습니까?</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 시절, 팀 프로젝트로 보고서를 작성하고 발표하는 과제가 있었습니다. 저는 과제를 받은 직후 바로 조사하고 </a:t>
            </a:r>
            <a:r>
              <a:rPr u="sng" b="1" sz="1200">
                <a:solidFill>
                  <a:srgbClr val="000000"/>
                </a:solidFill>
                <a:latin typeface="맑은 고딕"/>
              </a:rPr>
              <a:t>(1)발표를 준비하고 싶었지만 팀원은 시간이 충분하다며 나중에 천천히 하자고 했습니다. 저는 빠르게 진행하고 싶었고 팀원은 여유를 가지고 진행하고 싶어 했기</a:t>
            </a:r>
            <a:r>
              <a:rPr sz="1200">
                <a:solidFill>
                  <a:srgbClr val="000000"/>
                </a:solidFill>
                <a:latin typeface="맑은 고딕"/>
              </a:rPr>
              <a:t> 때문에 의견 차이가 발생했습니다. 이러한 갈등이 해결되지 않는다면 </a:t>
            </a:r>
            <a:r>
              <a:rPr u="sng" b="1" sz="1200">
                <a:solidFill>
                  <a:srgbClr val="000000"/>
                </a:solidFill>
                <a:latin typeface="맑은 고딕"/>
              </a:rPr>
              <a:t>(2)과제 진행이 지연될 수 있었고 팀워크에도 부정적인 영향을 미칠 것이라고 생각했습니다.처음에는 팀원의 의견을 곧바로 반박하기보다는 ‘일단 알겠어, 한번 생각해보자’라고 하며 갈등을 키우지 않도록 했습니다.그리고 어떻게 하면 서로의 입장을 조율할 수 있을지 고민한 끝에 해결책을 제안했습니다. 그 해결책은 역할을 명확히 분담하는 것이었습니다.우선, 팀원에게는 ‘주제만 먼저 같이 정하자'고 설득했습니다. (3)팀원이 합의한 주제를 바탕으로 저는 자료 조사와 보고서 개요를 먼저 준비하고 조사한 자료를 어떤 식으로 보고서에 넣으면 좋을지 정리해 두었습니다. 그런 다음, 팀원에게 ‘이 자료를 바탕으로 초안을 작성해달라’고 요청했습니다. 이후 초안이 완성되면 둘이 함께 최종적으로 보고서를 수정하고</a:t>
            </a:r>
            <a:r>
              <a:rPr sz="1200">
                <a:solidFill>
                  <a:srgbClr val="000000"/>
                </a:solidFill>
                <a:latin typeface="맑은 고딕"/>
              </a:rPr>
              <a:t> 발표를 준비하는 </a:t>
            </a:r>
            <a:r>
              <a:rPr u="sng" b="1" sz="1200">
                <a:solidFill>
                  <a:srgbClr val="000000"/>
                </a:solidFill>
                <a:latin typeface="맑은 고딕"/>
              </a:rPr>
              <a:t>(4)방식으로 협업 방안을 제시했습니다.이러한 해결책을 제시하자 팀원도 동의했고 각자의 역할이 명확해지면서 업무가 효과적으로 분담되었습니다.덕분에</a:t>
            </a:r>
            <a:r>
              <a:rPr sz="1200">
                <a:solidFill>
                  <a:srgbClr val="000000"/>
                </a:solidFill>
                <a:latin typeface="맑은 고딕"/>
              </a:rPr>
              <a:t> 팀원도 부담을 느끼지 않으면서 자연스럽게 참여할 수 있었고 결과적으로 보고서 작성과 발표를 성공적으로 수행할 수 있었습니다.이 경험을 통해 저는 협업에서 중요한 것은 나의 입장을 강요하는 것이 아니라, 상대방의 입장을 이해하고 조율하는 것이라는 점을 되새길 수 있었습니다.특히, 의견 차이가 발생했을 때 즉각적인 반박보다는 상대의 입장을 먼저 수용한 후, 실질적인 해결책을 제안하는 것이 협업을 원활하게 하는 핵심요소라는 점을 정리할 수 있었습니다.향후 마사회에서도 관계자의 다른 의견 또한 경청하여 의견을 조율하고 실질적인 해결책을 제시함으로써 조직 네트워크를 강화하는데 기여하고싶습니다.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나중에 진행하자는 팀원의 의견을 존중하면서도 어떻게 과제의 기한을 맞출 수 있었는지 설명해주실 수 있을까요?</a:t>
            </a:r>
            <a:br/>
            <a:r>
              <a:t>(2) 팀원 의견과의 차이를 극복하기 위해 사용한 구체적인 소통 방법과 그 효과를 설명해 주세요.</a:t>
            </a:r>
            <a:br/>
            <a:r>
              <a:t>(3) 팀 프로젝트에서 역할 분담을 통해 성공적으로 과제를 마무리한 후, 팀워크에 어떠한 긍정적인 변화가 있었나요?</a:t>
            </a:r>
            <a:br/>
            <a:r>
              <a:t>(4) 마사회에서 향후 협업 시 다른 관계자들의 다양한 의견을 효과적으로 수용하고 조율할 계획은 무엇인가요?</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[데이터 분석, 신사업 기획의 핵심] 판매마케팅 직무로 입사하여 철저한 시장 및 고객 분석을 통해 휴식 및 레저 공간의 신규 활용 사업 기획에 기여하고자 합니다. 한국마사회는 경마공원 및 장외 발매소 등의 공간을 야간 벚꽃축제, 포니랜드, 놀라운지, 문화센터 등으로 다양하게 활용하고 있습니다. 여기에서 멈추지 않고 국민의 여가와 행복을 위해 새롭게 활용하려는 사업을 적극적으로 모색하고 있습니다. 신규 사업 기획을 위해서는 시장 및 고객 데이터의 철저한 분석이 필요합니다. 정확한 데이터 분석을 통해 얻은 인사이트를 바탕으로 </a:t>
            </a:r>
            <a:r>
              <a:rPr u="sng" b="1" sz="1200">
                <a:solidFill>
                  <a:srgbClr val="000000"/>
                </a:solidFill>
                <a:latin typeface="맑은 고딕"/>
              </a:rPr>
              <a:t>(1)고객의 잠재 수요를 확인해야 알맞은 사업을 기획할 수 있기</a:t>
            </a:r>
            <a:r>
              <a:rPr sz="1200">
                <a:solidFill>
                  <a:srgbClr val="000000"/>
                </a:solidFill>
                <a:latin typeface="맑은 고딕"/>
              </a:rPr>
              <a:t> 때문입니다. 이러한 목표를 달성하기 위해서 저는 데이터 분석 역량을 길러왔습니다. 우선, 정확한 데이터 분석을 위해 꼭 필요한 엑셀 활용 기술을 익히기 위해 컴퓨터활용능력, 사회조사분석사, adsp 등의 데이터 자격증을 취득하였습니다. 이어, 실무 경험을 통해 SNS 콘텐츠 퍼포먼스 분석 및 업계 트렌드 분석 결과를 반영한 마케팅 보고서를 매달 </a:t>
            </a:r>
            <a:r>
              <a:rPr u="sng" b="1" sz="1200">
                <a:solidFill>
                  <a:srgbClr val="000000"/>
                </a:solidFill>
                <a:latin typeface="맑은 고딕"/>
              </a:rPr>
              <a:t>(2)제작하며 시장 및 고객 데이터 분석에 대한 이해를 쌓았습니다. 결국 이렇게 쌓아 올린 능력을 바탕으로 직접 신규 마케팅 콘텐츠 제작 기회를 얻어 사내에서 처음으로 ‘릴스’</a:t>
            </a:r>
            <a:r>
              <a:rPr sz="1200">
                <a:solidFill>
                  <a:srgbClr val="000000"/>
                </a:solidFill>
                <a:latin typeface="맑은 고딕"/>
              </a:rPr>
              <a:t> 콘텐츠를 기획했습니다. 그 과정에서 신규 아이디어에 관한 우려도 있었으나 분석 </a:t>
            </a:r>
            <a:r>
              <a:rPr u="sng" b="1" sz="1200">
                <a:solidFill>
                  <a:srgbClr val="000000"/>
                </a:solidFill>
                <a:latin typeface="맑은 고딕"/>
              </a:rPr>
              <a:t>(3)결과를 바탕으로 설득하였고 결국 인스타그램 노출 수 70% 증가라는 성과를 이룰 수 있었습니다. 입사 후 기업 문화와 언어에 빠르게 적응하여</a:t>
            </a:r>
            <a:r>
              <a:rPr sz="1200">
                <a:solidFill>
                  <a:srgbClr val="000000"/>
                </a:solidFill>
                <a:latin typeface="맑은 고딕"/>
              </a:rPr>
              <a:t> </a:t>
            </a:r>
            <a:r>
              <a:rPr u="sng" b="1" sz="1200">
                <a:solidFill>
                  <a:srgbClr val="000000"/>
                </a:solidFill>
                <a:latin typeface="맑은 고딕"/>
              </a:rPr>
              <a:t>(4)한국마사회가 그동안 쌓은 공간 활용 사업 노하우를 습득하겠습니다. 그 과정에서 다양한 고객들을 응대하고 행사 보조를 통해 현장에서 소통하며 시장과 고객에 대한 데이터를</a:t>
            </a:r>
            <a:r>
              <a:rPr sz="1200">
                <a:solidFill>
                  <a:srgbClr val="000000"/>
                </a:solidFill>
                <a:latin typeface="맑은 고딕"/>
              </a:rPr>
              <a:t> 수집하겠습니다. 디지털 전환 시대, 특정 나이대의 고객 증가와 같은 데이터 분석 결과를 바탕으로 고객 수요에 알맞은 신 사업을 모색하여 국민의 여가와 행복 증진에 기여할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데이터 분석 역량을 높이기 위해 취득한 자격증 외에 어떤 추가적 노력을 기울였는지 설명해 주세요.</a:t>
            </a:r>
            <a:br/>
            <a:r>
              <a:t>(2) 신규 콘텐츠 기획을 통해 얻은 경험이 향후 판매마케팅 직무에 어떻게 기여할 수 있을지 구체적으로 설명해 주세요.</a:t>
            </a:r>
            <a:br/>
            <a:r>
              <a:t>(3) 한국마사회의 공간 활용 사업 노하우를 습득하기 위해 어떻게 적응 계획을 세우고 있는지 말씀해 주세요.</a:t>
            </a:r>
            <a:br/>
            <a:r>
              <a:t>(4) 입사 후 다양한 고객과 소통하여 수집할 데이터를 어떻게 활용할 계획인지 구체적으로 설명해 주세요.</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[직접 만든 가이드라인으로 응대 시간 단축] 대한무역투자진흥공사에서 근무할 당시, 전시회 참가 지원 업무를 수행하며 고객 문의를 다수 응대하였습니다. 가장 많은 문의를 받았던 질문은 전시회 신청 방법에 대한 것으로, 매주 월요일 새로운 모집 공고문이 게시될 때마다 매일 8건이 넘는 문의에 응대하였습니다. 당시 관리자가 보는 화면과 고객이 바라보는 화면이 상이했기에 소통에 오류가 있었고, 해결에만 30분 넘게 소요되어 고객이 불편함을 호소하는 일이 많았습니다. 이를 해결하기 위해 직접 가이드라인을 제작하기로 결심했습니다. 제작에 앞서 필요한 것은 고객의 시점에서 바라본 화면이었습니다. 따라서, 고객과 동일한 환경을 만들기 위해 샘플 계정을 생성하였습니다. 해당 계정으로 로그인하여 전시회 참가 신청 방법, 신청서 수정 방법, 필수 서류 업로드 버튼 위치 등 전시회 참가 신청에 필요한 기능들의 위치를 파악하여 PPT에 가시적으로 정리하였습니다. 동시에 관리자 화면과의 차이를 설명하는 페이지를 추가하여 실시간 응대 시 바로 고객의 불편한 점을 확인할 수 있도록 하였습니다. 마지막으로, 과거 응대했던 고객의 문의 사례를 분석한 후, 가장 많이 접수한 질문들을 묶어 Q&amp;A 세션에 정리하여 불필요한 클릭 없이 바로 응대할 수 있도록 하였습니다. 결국 유사 </a:t>
            </a:r>
            <a:r>
              <a:rPr u="sng" b="1" sz="1200">
                <a:solidFill>
                  <a:srgbClr val="000000"/>
                </a:solidFill>
                <a:latin typeface="맑은 고딕"/>
              </a:rPr>
              <a:t>(1)질문 응대 시 가이드라인을 참고하여 바로바로 해결할 수 있었고, 30분 걸리던 응대를 5분으로 크게 단축하여 고객의 불만족 의사 표현을 줄일 수 있었습니다.</a:t>
            </a:r>
            <a:r>
              <a:rPr sz="1200">
                <a:solidFill>
                  <a:srgbClr val="000000"/>
                </a:solidFill>
                <a:latin typeface="맑은 고딕"/>
              </a:rPr>
              <a:t> 더 나아가, 직접 만든 가이드라인을 직원들에게 공유하여 팀 전체의 업무 효율성 향상에도 </a:t>
            </a:r>
            <a:r>
              <a:rPr u="sng" b="1" sz="1200">
                <a:solidFill>
                  <a:srgbClr val="000000"/>
                </a:solidFill>
                <a:latin typeface="맑은 고딕"/>
              </a:rPr>
              <a:t>(2)기여하였습니다. 해당 경험을 통해 역지사지의 마음과 적극성이 중요함을 깨달았습니다. 상대가 바라보는</a:t>
            </a:r>
            <a:r>
              <a:rPr sz="1200">
                <a:solidFill>
                  <a:srgbClr val="000000"/>
                </a:solidFill>
                <a:latin typeface="맑은 고딕"/>
              </a:rPr>
              <a:t> 관점에서 </a:t>
            </a:r>
            <a:r>
              <a:rPr u="sng" b="1" sz="1200">
                <a:solidFill>
                  <a:srgbClr val="000000"/>
                </a:solidFill>
                <a:latin typeface="맑은 고딕"/>
              </a:rPr>
              <a:t>(3)문제의 원인을 찾고, 적극적으로 해결하려는 노력은 고객 편의성 향상으로 이어질 수 있음을 배웠습니다.</a:t>
            </a:r>
            <a:r>
              <a:rPr sz="1200">
                <a:solidFill>
                  <a:srgbClr val="000000"/>
                </a:solidFill>
                <a:latin typeface="맑은 고딕"/>
              </a:rPr>
              <a:t> 한국마사회에서도 이러한 모습을 바탕으로 고객 불편함의 원인을 파악하고 적극적으로 해결 방법을 찾아 고객 만족도 향상에 기여하고자 합니다.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전시회 참가 지원 업무에서 고객의 불편함을 어떻게 파악하고 해결했는지 구체적인 사례로 설명해 주세요.</a:t>
            </a:r>
            <a:br/>
            <a:r>
              <a:t>(2) 직접 제작한 가이드라인이 고객과 직원들에게 어떤 반응을 얻었는지 구체적인 사례를 들어 말씀해 주세요.</a:t>
            </a:r>
            <a:br/>
            <a:r>
              <a:t>(3) 가이드라인 제작 후 팀 전체의 업무 효율성을 향상시킨 사례에 대해 구체적으로 설명해 주세요.</a:t>
            </a:r>
            <a:br/>
            <a:r>
              <a:t>(4) 역지사지의 마음이 고객 응대 개선에 어떻게 기여했다고 생각하시는지 구체적으로 설명해 주세요.</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(1)[마사회 중장기 전략을 뒷받침하는 회계·재무 전문가로 성장하겠습니다]한국마사회는 지속 가능한 경영 체계를 확립하고, 사회적 가치 창출을 확대하는</a:t>
            </a:r>
            <a:r>
              <a:rPr sz="1200">
                <a:solidFill>
                  <a:srgbClr val="000000"/>
                </a:solidFill>
                <a:latin typeface="맑은 고딕"/>
              </a:rPr>
              <a:t> 중장기 전략을 추진하고 있습니다. 이에 따라 저는 회계·재무 역량을 활용하여 재무 건전성을 강화하고, 투명한 회계 관리 체계를 구축하는 데 기여하고자 합니다.우선, 마사회의 수익성 분석 및 예산 효율화에 기여하고자 합니다. 마사회는 사업 다변화에 대한 기조를 </a:t>
            </a:r>
            <a:r>
              <a:rPr u="sng" b="1" sz="1200">
                <a:solidFill>
                  <a:srgbClr val="000000"/>
                </a:solidFill>
                <a:latin typeface="맑은 고딕"/>
              </a:rPr>
              <a:t>(2)가지고 있어, 관련 변화에 대한 정확한 수익 예측과 위험 관리가 중요합니다. 행정학과 경제학을 전공하며 습득한 분석 역량과 KOTRA 업무 경험에서 익힌 시장 조사 및 데이터 분석 능력을 바탕으로, 매출 패턴을 (3)재분석하고 효율적인 예산 배분 방안을 고민하겠습니다.또한, 회계 투명성 강화에 기여하겠습니다. 마사회는 공공성과 청렴성을 고려해야 하는 기관으로, 앞으로 ESG 경영 및 내부통제</a:t>
            </a:r>
            <a:r>
              <a:rPr sz="1200">
                <a:solidFill>
                  <a:srgbClr val="000000"/>
                </a:solidFill>
                <a:latin typeface="맑은 고딕"/>
              </a:rPr>
              <a:t> 시스템 강화가 중요한 과제입니다. 저는 해당 직무에 필요한 전산회계 및 전산세무 등의 자격증을 취득해 전문성을 향상하기 위해 노력했으며, 이를 바탕으로 회계기준에 적합한 재무 체계를 더욱 정교하고 정확하게 운영하는 데 일조하고 싶습니다. 특히, 내부적으로는 회계 관리 운영의 개선점을 고민해 내외부적으로 기관의 신뢰도를 높이는 역할을 수행하고 싶습니다.마지막으로, 신사업 및 </a:t>
            </a:r>
            <a:r>
              <a:rPr u="sng" b="1" sz="1200">
                <a:solidFill>
                  <a:srgbClr val="000000"/>
                </a:solidFill>
                <a:latin typeface="맑은 고딕"/>
              </a:rPr>
              <a:t>(4)투자의사 결정 지원을 위한 재무 분석 역량을 발휘하겠습니다. 마사회는 경마 산업의 경쟁력 강화를 위해 디지털 이니셔티브, AI 등과 함께 사업을 다변화하고 있으며, 이에 따른 향후 도입 전 재무적 타당성 검토가 필수적입니다. 저는 사회조사분석사 및 ADsP 자격증 취득을 통해 익힌 조사 및 분석 기법을</a:t>
            </a:r>
            <a:r>
              <a:rPr sz="1200">
                <a:solidFill>
                  <a:srgbClr val="000000"/>
                </a:solidFill>
                <a:latin typeface="맑은 고딕"/>
              </a:rPr>
              <a:t> 활용하여, 기관 프로젝트의 비용편익을 분석하고 수익성과 리스크를 면밀히 평가해 조직의 합리적인 의사결정에 힘쓰겠습니다.입사 후 재무 전략을 보다 면밀히 학습하며, 회계·재무 분야와 한국마사회의 지속 가능한 경영 체계구축에 큰 쓰임이 될 수 있는 인재가 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한국마사회의 중장기 전략에 기여하기 위해, 이전에 수행한 유사한 재무 분석 경험이 있다면 설명해 주시겠습니까?</a:t>
            </a:r>
            <a:br/>
            <a:r>
              <a:t>(2) 수익성 분석을 수행할 때 가장 중요하게 생각하는 요소는 무엇이며, 이를 어떻게 개선할 계획인지 궁금합니다.</a:t>
            </a:r>
            <a:br/>
            <a:r>
              <a:t>(3) 투명한 회계 관리 체계 구축을 위한 구체적인 방안은 무엇이며, 마사회에 어떻게 적용할 수 있습니까?</a:t>
            </a:r>
            <a:br/>
            <a:r>
              <a:t>(4) 신사업 및 투자의사 결정 지원을 위한 재무 분석을 수행한 과거 경험이 있다면, 그 결과와 배운 점은 무엇인가요?</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a:t>
            </a:r>
            <a:r>
              <a:rPr u="sng" b="1" sz="1200">
                <a:solidFill>
                  <a:srgbClr val="000000"/>
                </a:solidFill>
                <a:latin typeface="맑은 고딕"/>
              </a:rPr>
              <a:t>(1)차년도 예산 계획을 수립하며 재무팀과 협업하는 과정에서 어려움을 겪었습니다.당시 코로나 팬데믹으로 인해 장기간 충분한 예산을 확보하기 어려웠으며, 심판 장비의 예비 부품을 확보하지 못한 상황이었습니다. 또한 (2)유지보수 비용 인상, 작업장 내 재해 유발 요소 개선 등 예산 증액이 절실한 상황이었습니다.그러나 한정된 예산으로 인해 모든 팀의 예산 증액 (3)요청을 수용할 수 없었으며, 재무팀 역시 각 팀의 업무 현황을 세부적으로 파악하기 어려운 상황이었습니다. 이에 따라 명확한 근거가 있는 경우 우선하여 증액이 가능하다는 입장이었습니다.이러한 상황 속에서 저는 재무팀의 요구를 파악하고 보다 구체적인 근거를 제시하기로 결정하였습니다.1. 심판 장비 예비 부품 확보우선 심판 장비에 사용되는 부품(PLC)의 재고를 (4)조사하였습니다. 그 결과, 예비 재고가 2개 미만이거나 단종 예정으로 인해 조만간 수급이 어려워질 부품을 선별하여 필요성을 강조하였습니다.또한, 물품관리법에 따른 내용연수(조달청고시)를 첨부하여, 재무팀이 우선순위를 판단할 수 있도록 객관적인 근거를 마련하였습니다.2. 심판 장비 유지보수 비용 인상 반영당시</a:t>
            </a:r>
            <a:r>
              <a:rPr sz="1200">
                <a:solidFill>
                  <a:srgbClr val="000000"/>
                </a:solidFill>
                <a:latin typeface="맑은 고딕"/>
              </a:rPr>
              <a:t> 심판 장비 유지보수 비용은 엔지니어링 사업대가 기준에 따른 기술자 노임 단가를 바탕으로 산정되고 있었습니다. 하지만 차년도 예산 계획 수립 당시, 차년도 기술자 노임 단가가 발표되지 않은 상황이었습니다. 이에 따라 해당 인상분을 예상하여 반영해야 했습니다.기존에는 전년 대비 5% 인상을 가정하여 예산을 계획했지만, 저는 보다 합리적인 근거를 제시하고자 하였습니다. 이에 지난 3년간의 노임 단가 상승률 평균을 기반으로 예측값을 산정하여, 보다 객관적이고 타당한 인상률을 제시하였습니다.위와 같이 합리적인 근거를 마련한 결과, 저희 팀의 예산 증액 요청이 우선적으로 승인될 수 있었습니다.이는 기존 2억 3천여만원에서 2억 8천만원으로 20% 이상 예산을 증액받은 것이며 이를 통해 심판장비를 안정적으로 운영할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차년도 예산 계획 수립 과정에서 재무팀과 협업하며 겪었던 가장 큰 어려움과 이를 해결하기 위한 전략은 무엇이었는지 설명해 주시겠습니까?</a:t>
            </a:r>
            <a:br/>
            <a:r>
              <a:t>(2) 심판 장비 예비 부품 확보 과정에서 물품관리법을 어떻게 활용했는지, 그 결과가 예산 계획에 미친 영향은 무엇인지 설명해 주세요.</a:t>
            </a:r>
            <a:br/>
            <a:r>
              <a:t>(3) 심판 장비 유지보수 비용 인상 반영 과정에서 어떤 합리적인 근거를 제시했는지, 그리고 그 과정에서 겪은 어려움을 어떻게 극복했는지 자세히 말해 주세요.</a:t>
            </a:r>
            <a:br/>
            <a:r>
              <a:t>(4) 지원자가 과거에 맞닥뜨린 예산 부족 상황에서 어떻게 객관적인 근거를 바탕으로 예산을 증액 받을 수 있었는지 구체적으로 본인의 역할을 설명해 주시겠습니까?</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 내 동료의 의견에 귀를 기울이고, 함께 극복하겠습니다]과거 한국건강가정진흥원에서 근무한 경험이 있습니다. 근무를 마치는 마지막 날, 타 부서 직원들과 함께 기관의 특정 </a:t>
            </a:r>
            <a:r>
              <a:rPr u="sng" b="1" sz="1200">
                <a:solidFill>
                  <a:srgbClr val="000000"/>
                </a:solidFill>
                <a:latin typeface="맑은 고딕"/>
              </a:rPr>
              <a:t>(1)사업과 관련한 개선 방안을 제안하는 팀 과제가 주어졌습니다. 팀원들은 각기 다른 부서에 소속되어 있었고, 담당한 업무가 모두 상이했기 때문에, 모두가 팀 과제 전 과정에 참여함으로써 개선 방안에 다양한 시각을 녹이고자 하였습니다.그러나, 팀 과제를 진행하는</a:t>
            </a:r>
            <a:r>
              <a:rPr sz="1200">
                <a:solidFill>
                  <a:srgbClr val="000000"/>
                </a:solidFill>
                <a:latin typeface="맑은 고딕"/>
              </a:rPr>
              <a:t> 과정에서 팀원들 간의 서로 다른 관점으로 인해 합의가 원활하게 이루어지지 않았습니다. 직원들이 각자 본인이 속한 부서의 입장에서 의견을 내놓았기 때문입니다. 저는 우선 모두의 의견을 수용하여 개선 방안을 마련하되, 기관의 목표와 </a:t>
            </a:r>
            <a:r>
              <a:rPr u="sng" b="1" sz="1200">
                <a:solidFill>
                  <a:srgbClr val="000000"/>
                </a:solidFill>
                <a:latin typeface="맑은 고딕"/>
              </a:rPr>
              <a:t>(2)사업의 목적에 벗어나는 일부 의견은 배제하는 방안을 제안하였습니다. 이후, 남은 의견들에 대해 각 부서의 관점을 반영하여 수정이</a:t>
            </a:r>
            <a:r>
              <a:rPr sz="1200">
                <a:solidFill>
                  <a:srgbClr val="000000"/>
                </a:solidFill>
                <a:latin typeface="맑은 고딕"/>
              </a:rPr>
              <a:t> 필요한 부분을 파악하고, 이를 조율하여 합리적인 개선 방안을 도출하는 과정이 필요하다고 판단했습니다.이러한 접근을 통해 기관의 최종 목표와도 부합하고 각 부서의 상황에서 </a:t>
            </a:r>
            <a:r>
              <a:rPr u="sng" b="1" sz="1200">
                <a:solidFill>
                  <a:srgbClr val="000000"/>
                </a:solidFill>
                <a:latin typeface="맑은 고딕"/>
              </a:rPr>
              <a:t>(3)실행하기에도 적합한 다양한 개선 방안을 마련하였습니다. 특히, 개선 방안 제안 시 특정 부서들이 우려할 수 있는 부분에 대한 보완 방안도 함께 고려하여</a:t>
            </a:r>
            <a:r>
              <a:rPr sz="1200">
                <a:solidFill>
                  <a:srgbClr val="000000"/>
                </a:solidFill>
                <a:latin typeface="맑은 고딕"/>
              </a:rPr>
              <a:t> 발표 내용을 더욱 풍부하고 실효성 있게 구성할 수 있었습니다. 이러한 경험은 다양한 의견을 조율하며 합의를 달성하는 것에 대한 중요성을 깊이 이해하는 계기가 되었습니다. 이와 같은 노력의 결과로, 팀 과제 발표회에서 ‘최우수’ 평가를 받으며 근무를 성공적으로 마무리할 수 있었습니다.한국마사회의 일원이 된다면, 앞선 경험을 바탕으로 강화된 문제해결 능력과 팀워크를 </a:t>
            </a:r>
            <a:r>
              <a:rPr u="sng" b="1" sz="1200">
                <a:solidFill>
                  <a:srgbClr val="000000"/>
                </a:solidFill>
                <a:latin typeface="맑은 고딕"/>
              </a:rPr>
              <a:t>(4)발휘하며 업무를 수행하는 과정에서 다양한 관점을 조율하고 합리적인 해결책을 도출하는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한국건강가정진흥원 근무 당시 다양한 팀원들 간의 조율 문제를 어떻게 해결하셨는지 구체적으로 설명해주실 수 있나요?</a:t>
            </a:r>
            <a:br/>
            <a:r>
              <a:t>(2) 다양한 시각을 반영하여 최우수 평가를 받은 개선 방안 발표 과정에서의 도전과 극복 방법에 대해 설명해 주세요.</a:t>
            </a:r>
            <a:br/>
            <a:r>
              <a:t>(3) 지원자가 제안한 보완 방안이 특정 부서의 우려를 해소하는 데 어떻게 도움이 되었는지, 그 사례를 들어보시겠습니까?</a:t>
            </a:r>
            <a:br/>
            <a:r>
              <a:t>(4) 한국마사회에서 다양한 관점을 조율하는 데 기여하기 위해, 이전의 경험에서 구체적으로 어떤 방법을 사용할 계획인가요?</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[홍보 경험 및 문제해결 능력을 바탕으로 한국 마사회의 이미지 개선] 저는 입사 후에 한국마사회가 '단순한 도박 기관'이 아니라, '국민에게 건전한 여가 문화를 제공'하고, '공익성을 실현하는 기관'임을 알리는 데 기여하고자 합니다. 현재 마사회는 도박에 </a:t>
            </a:r>
            <a:r>
              <a:rPr u="sng" b="1" sz="1200">
                <a:solidFill>
                  <a:srgbClr val="000000"/>
                </a:solidFill>
                <a:latin typeface="맑은 고딕"/>
              </a:rPr>
              <a:t>(1)치중된 이미지로 인해 일부 부정적 인식을 갖고 있습니다. 저는 이를 개선하기 위해 홍보 전략을 수립하여 국민들에게 새로운 인식을 심어주고, 저의 문제해결능력을 활용하여 '도박 중독 예방' 등에 (2)기여하여 한국마사회의 이미지 개선을 이뤄내고 싶습니다. 먼저, 저는 대학 시절 환경 제도 관련 서포터즈 활동을 하며 공공기관의 홍보 전략을 실행한 경험이 있습니다.</a:t>
            </a:r>
            <a:r>
              <a:rPr sz="1200">
                <a:solidFill>
                  <a:srgbClr val="000000"/>
                </a:solidFill>
                <a:latin typeface="맑은 고딕"/>
              </a:rPr>
              <a:t> 특히 SNS를 활용한 홍보 콘텐츠 기획과 대중과의 소통을 통해 브랜드 이미지를 개선하는 방법을 익혔습니다. 이러한 경험을 바탕으로, 한국마사회의 건전한 이미지를 강화하는 콘텐츠 및 홍보 캠페인을 기획하여 국민과의 신뢰를 구축하고 싶습니다. 특히, 마사회가 진행한 농어촌 및 로컬 활성화 지원사업, 단체헌혈 등 사회적 책임 활동 및 마사회 문화센터의 교육 프로그램을 활용하여 더 많은 사람들에게 </a:t>
            </a:r>
            <a:r>
              <a:rPr u="sng" b="1" sz="1200">
                <a:solidFill>
                  <a:srgbClr val="000000"/>
                </a:solidFill>
                <a:latin typeface="맑은 고딕"/>
              </a:rPr>
              <a:t>(3)마사회의 가치를 전달하는 홍보활동을 펼칠 계획입니다. 또한, 여러 공모전에서 사회적 책임과 관련된 프로젝트를 수행하며 창의적인 문제 해결 능력을 키웠습니다. 가장 최근에는 중증장애인 고용 확대 공모전에서 ‘MIND TO MIND, 따뜻한 마음을 전해요’이라는 주제로 장애인 고용</a:t>
            </a:r>
            <a:r>
              <a:rPr sz="1200">
                <a:solidFill>
                  <a:srgbClr val="000000"/>
                </a:solidFill>
                <a:latin typeface="맑은 고딕"/>
              </a:rPr>
              <a:t> 확대와 디지털 약자의 사회적 문제를 </a:t>
            </a:r>
            <a:r>
              <a:rPr u="sng" b="1" sz="1200">
                <a:solidFill>
                  <a:srgbClr val="000000"/>
                </a:solidFill>
                <a:latin typeface="맑은 고딕"/>
              </a:rPr>
              <a:t>(4)연계하여 대상(고용노동부 장관상)을 수상하였습니다. 이 경험을 통해 사회적 책임을 수행하는 방법을 배웠으며, 이를 한국 마사회가 직면한 문제인 도박 중독 예방, 사회적 책임 강화 등에 적용할 수 있다고</a:t>
            </a:r>
            <a:r>
              <a:rPr sz="1200">
                <a:solidFill>
                  <a:srgbClr val="000000"/>
                </a:solidFill>
                <a:latin typeface="맑은 고딕"/>
              </a:rPr>
              <a:t> 생각합니다. 이와 같은 경험을 바탕으로 한국 마사회가 단순한 경마 운영 기관이 아닌 국민과 함께하는 공익적 기관이라는 점을 부각하고 동시에 사회적 책임도 함께 수행하는 방안을 제시하며 한국 마사회의 일원으로서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 마사회의 도박 중독 예방과 관련하여 지원자가 특별히 제안하고자 하는 홍보 캠페인이나 전략이 있다면 무엇인지 설명해 주실 수 있나요?</a:t>
            </a:r>
            <a:br/>
            <a:r>
              <a:t>(2) 지원자께서는 대학 시절 환경 제도 관련 서포터즈로 활동하며 공공기관의 홍보 전략을 실행했다고 말씀하셨는데, 구체적으로 어떤 전략을 사용하셨는지와 그 효과가 어땠는지 말씀해 주실 수 있나요?</a:t>
            </a:r>
            <a:br/>
            <a:r>
              <a:t>(3) 지원자는 여러 공모전에서 창의적인 문제 해결 능력을 발휘하셨다고 하셨습니다. 특히 최근 수상한 공모전에서 어떤 창의적인 접근법을 사용하셨는지 궁금합니다.</a:t>
            </a:r>
            <a:br/>
            <a:r>
              <a:t>(4) 지원자께서 한국 마사회에서 공익적 기관으로서의 이미지를 강조할 방법에 대해 구체적인 아이디어를 공유해 주실 수 있습니까?</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[‘이해’로 좁혀지는 이견 _ 글로벌 창의적 종합 설계 대회] 제가 팀원들과 프로젝트를 수행할 때 가장 중요하게 생각하는 자세는 ‘이해’입니다. 저는 한국, 중국, 일본의 학생이 참가하는 창의적 종합 설계 대회에서 학교 및 학과의 대표로 참가한 경험이 있습니다. 제 전공 </a:t>
            </a:r>
            <a:r>
              <a:rPr u="sng" b="1" sz="1200">
                <a:solidFill>
                  <a:srgbClr val="000000"/>
                </a:solidFill>
                <a:latin typeface="맑은 고딕"/>
              </a:rPr>
              <a:t>(1)특성상 사회문제를 설정하고, 해결을 위한 정책을 제안하는 방식으로 캡스톤 디자인 대회를 준비하였고, 저와 팀원은 주제의 범위를 선정하는 과정에서 의견 차이가 발생했습니다. 팀원들과 주제를 구체화하는 과정에서 저는 무면허자의 탑승을 중심적으로 다루고 싶었고, 팀원 A는 안전모 미착용과 같은 불법적인 부분부터 보행자의 안전까지 넓게 다루고 싶어 했습니다.</a:t>
            </a:r>
            <a:r>
              <a:rPr sz="1200">
                <a:solidFill>
                  <a:srgbClr val="000000"/>
                </a:solidFill>
                <a:latin typeface="맑은 고딕"/>
              </a:rPr>
              <a:t> 의견 차이가 발생하자 저는 먼저 A의 입장을 ‘이해’하려 노력했습니다. A의 주장대로 길에 주차되어 있는 전동킥보드로 인해 </a:t>
            </a:r>
            <a:r>
              <a:rPr u="sng" b="1" sz="1200">
                <a:solidFill>
                  <a:srgbClr val="000000"/>
                </a:solidFill>
                <a:latin typeface="맑은 고딕"/>
              </a:rPr>
              <a:t>(2)보행자의 안전도 논란이 되는 점은 공감하며 ‘이해’했지만, 저는 대회까지 남은 시간이 충분하지 않다는 이유로 A의 의견을 부분 수용하며 설득하였습니다. 발표 준비뿐만 아니라 부스 운영까지 준비해야 했기에 A의 의견대로 넓은 주제를 다루기엔 쉽지 않다는 점을 A도 '이해'할 수 있도록 설명하였습니다. 또 모든 팀원과 함께 A의 입장을 부분적으로 수용할 수 있는 아이디어가</a:t>
            </a:r>
            <a:r>
              <a:rPr sz="1200">
                <a:solidFill>
                  <a:srgbClr val="000000"/>
                </a:solidFill>
                <a:latin typeface="맑은 고딕"/>
              </a:rPr>
              <a:t> 있는지 적극적으로 회의를 진행하였고, 추가로 불법적인 전동킥보드 </a:t>
            </a:r>
            <a:r>
              <a:rPr u="sng" b="1" sz="1200">
                <a:solidFill>
                  <a:srgbClr val="000000"/>
                </a:solidFill>
                <a:latin typeface="맑은 고딕"/>
              </a:rPr>
              <a:t>(3)이용을 신고할 수 있는 시스템을 구축하는 것까지 주제를 선정하며 모두가 동의하는 방향으로 A를 설득할 수 있었습니다. 그 결과 저희 팀은 남은 기간 내에 준비하여 대회를 무사히 마칠 수 있었고, 동상을</a:t>
            </a:r>
            <a:r>
              <a:rPr sz="1200">
                <a:solidFill>
                  <a:srgbClr val="000000"/>
                </a:solidFill>
                <a:latin typeface="맑은 고딕"/>
              </a:rPr>
              <a:t> 수상하였습니다. 저는 입장차이가 존재하는 상황에서 상대방의 입장을 ‘이해’하려는 태도, 그리고 제 입장을 상대방이 ‘이해’할 수 있도록 설명하고 적극적으로 절충안을 찾으려 노력하는 자세가 중요하다는 것을 깨달았습니다.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글로벌 창의적 종합 설계 대회에서 팀 내 의견 차이를 극복했다고 하셨는데, 이러한 경험이 이후 프로젝트나 협업 시 어떤 영향을 미쳤는지 구체적으로 말씀해 주세요.</a:t>
            </a:r>
            <a:br/>
            <a:r>
              <a:t>(2) 캡스톤 디자인 대회에서 주제 선정 시 불법적인 전동킥보드 이용 신고 시스템을 구축했다고 설명하셨습니다. 이 아이디어를 구상하게 된 배경과 실질적인 구현 과정이 궁금합니다.</a:t>
            </a:r>
            <a:br/>
            <a:r>
              <a:t>(3) 동상 수상 당시의 경쟁자들과 비교해볼 때, 지원자 팀의 강점이 무엇이었는지 분석해 주실 수 있나요?</a:t>
            </a:r>
            <a:br/>
            <a:r>
              <a:t>(4) 팀 내 이견을 조율하고 마무리한 후, 지원자가 깨달은 점이나 배운 점이 이후의 협업에 어떻게 기여했는지 구체적으로 설명해 주십시오.</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국내 유일 말[馬] 관련 공공서비스를 제공하며 경마 산업을 주축으로 '국민의 여가 선용'과 '말 산업을 통한 국가 재정 창출'에 기여하고 있습니다.</a:t>
            </a:r>
            <a:r>
              <a:rPr u="sng" b="1" sz="1200">
                <a:solidFill>
                  <a:srgbClr val="000000"/>
                </a:solidFill>
                <a:latin typeface="맑은 고딕"/>
              </a:rPr>
              <a:t>(1)마사회의 여가산업은 경기 침체 등 외부 환경에 큰 영향을 받습니다. 따라서 이러한 리스크에 대응하기 위해 예산</a:t>
            </a:r>
            <a:r>
              <a:rPr sz="1200">
                <a:solidFill>
                  <a:srgbClr val="000000"/>
                </a:solidFill>
                <a:latin typeface="맑은 고딕"/>
              </a:rPr>
              <a:t> 계획을 수립하고 재무 건전성을 높이는 재경 직무의 역할이 중요하다고 생각합니다. 특히 마사회 사업은 동물과 함께하는 특성을 가지고 있기에, 말 복지정책 강화를 중심으로 지속 가능한 경영환경을 구축하는데 기여하는 것이 저의 입사 후 </a:t>
            </a:r>
            <a:r>
              <a:rPr u="sng" b="1" sz="1200">
                <a:solidFill>
                  <a:srgbClr val="000000"/>
                </a:solidFill>
                <a:latin typeface="맑은 고딕"/>
              </a:rPr>
              <a:t>(2)목표입니다.저는 재무회계, 재무관리, 세법, 상법 과목을 수강하고 재경관리사와 회계관리 1급을 취득하며 회계기준과 세법 제도를 이해하고 적용할 수 있는 능력을 키웠습니다.</a:t>
            </a:r>
            <a:r>
              <a:rPr sz="1200">
                <a:solidFill>
                  <a:srgbClr val="000000"/>
                </a:solidFill>
                <a:latin typeface="맑은 고딕"/>
              </a:rPr>
              <a:t> 또한 실무적 역량을 보완하고자 전산회계 1급, ERP </a:t>
            </a:r>
            <a:r>
              <a:rPr u="sng" b="1" sz="1200">
                <a:solidFill>
                  <a:srgbClr val="000000"/>
                </a:solidFill>
                <a:latin typeface="맑은 고딕"/>
              </a:rPr>
              <a:t>(3)(4)회계관리사를 취득하며 직무 전문성을 길러왔습니다. 이러한 지식을 기반으로 최신 회계 규정과 원칙을 따르며 회사 재무상태를</a:t>
            </a:r>
            <a:r>
              <a:rPr sz="1200">
                <a:solidFill>
                  <a:srgbClr val="000000"/>
                </a:solidFill>
                <a:latin typeface="맑은 고딕"/>
              </a:rPr>
              <a:t> 정확하게 파악하고 경영 성과 향상에 도모하겠습니다.과거 공공기관 인턴 근무 초반에 실무 경험이 부족하여 업무 적응에 어려움을 느꼈던 경험이 있습니다. 따라서 담당 업무에 빠르게 적응하고자 20분 일찍 출근하여 업무 매뉴얼과 사업 공고문을 정독하고 민원 응대 시 바로 활용할 수 있도록 저만의 업무 매뉴얼을 작성했습니다. 또 업무 중 스스로 판단하기 어려운 상황이 오면 상사분께 적극적으로 질문하며 배웠습니다. 그 결과, 한 달 후에는 독립적으로 업무를 수행하며 부서 내에서 신뢰받는 인턴으로 성장할 수 있었습니다.입사 후에도 정확한 처리가 중요한 회계 업무 수행을 위해 동료 직원, 상사분들과의 적극적 소통으로 조직과 직무에 빠르게 적응하도록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마사회에서 말 복지정책 강화를 통해 지속 가능한 경영환경을 구축한다고 하셨는데, 복지정책 강화가 경영환경에 미치는 구체적 영향은 무엇이라 생각하시나요?</a:t>
            </a:r>
            <a:br/>
            <a:r>
              <a:t>(2) ERP 회계관리사를 취득하며 직무 전문성을 키웠다고 했는데, 해당 자격이 실제 업무에서 어떻게 활용될 수 있을지 사례를 들어 설명해주세요.</a:t>
            </a:r>
            <a:br/>
            <a:r>
              <a:t>(3) 과거 인턴 경험에서 스스로 업무 매뉴얼을 작성하셨다고 했는데, 그 매뉴얼이 어떤 면에서 효과적이었는지 구체적인 예를 들어 설명해주세요.</a:t>
            </a:r>
            <a:br/>
            <a:r>
              <a:t>(4) 저만의 업무 매뉴얼을 작성했다고 하셨습니다. 이러한 준비 과정이 업무 적응에서 어떤 차이를 만들었는지 명확히 설명해 주실 수 있을까요?</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와해 위기에 있던 창업 아이디어 팀 프로젝트를 무사히 완수해 낸 경험이 있습니다.당시 일부 팀원들은 창업이 본인 전공과 관련이 없다는 이유로 지속적으로 팀 활동에 불참했습니다. 이에 따라 활동에 진전이 없었고 팀워크 구축에 어려움이 있었습니다.저는 </a:t>
            </a:r>
            <a:r>
              <a:rPr u="sng" b="1" sz="1200">
                <a:solidFill>
                  <a:srgbClr val="000000"/>
                </a:solidFill>
                <a:latin typeface="맑은 고딕"/>
              </a:rPr>
              <a:t>(1)상대방의 감정을 잘 이해하고 공감하는 성격적 장점이 있습니다. 따라서 팀원들과의 일대일 대화를 통해 문제를 해결하려고 시도했습니다. 먼저 팀원들이 주제에 대해 어려움을 느끼는 것에 공감하고, 창업</a:t>
            </a:r>
            <a:r>
              <a:rPr sz="1200">
                <a:solidFill>
                  <a:srgbClr val="000000"/>
                </a:solidFill>
                <a:latin typeface="맑은 고딕"/>
              </a:rPr>
              <a:t> 과목 수강 경험을 토대로 창업의 이해를 돕겠다는 약속을 했습니다. 또한 창업 자체가 목표는 아닐지라도 경험의 과정에서 각자 기여할 수 있는 역할과 가치가 있음을 전달하며 팀원들의 적극적 참여를 </a:t>
            </a:r>
            <a:r>
              <a:rPr u="sng" b="1" sz="1200">
                <a:solidFill>
                  <a:srgbClr val="000000"/>
                </a:solidFill>
                <a:latin typeface="맑은 고딕"/>
              </a:rPr>
              <a:t>(2)설득했습니다.이후 정기 회의보다는 자투리 시간을 활용한 회의 진행으로 원활한 일정 조율을 이끌고, 아이디어 구상 과정에서 각자의 전공을 살릴 수 있는 요소를 추가하여</a:t>
            </a:r>
            <a:r>
              <a:rPr sz="1200">
                <a:solidFill>
                  <a:srgbClr val="000000"/>
                </a:solidFill>
                <a:latin typeface="맑은 고딕"/>
              </a:rPr>
              <a:t> </a:t>
            </a:r>
            <a:r>
              <a:rPr u="sng" b="1" sz="1200">
                <a:solidFill>
                  <a:srgbClr val="000000"/>
                </a:solidFill>
                <a:latin typeface="맑은 고딕"/>
              </a:rPr>
              <a:t>(3)팀원들의 참여율을 높였습니다. 그리고 사업 구체화 과정에서 어려움을 느낄 때는 인적 네트워크를 활용하여, 창업 경험이 있는</a:t>
            </a:r>
            <a:r>
              <a:rPr sz="1200">
                <a:solidFill>
                  <a:srgbClr val="000000"/>
                </a:solidFill>
                <a:latin typeface="맑은 고딕"/>
              </a:rPr>
              <a:t> 선배로부터 피드백을 받으며 프로젝트 완성도를 높이기 위해 노력했습니다.그 결과, 팀 활동을 무사히 완수할 수 있었고 다른 팀으로부터 가장 이용해 보고 싶은 사업이라는 긍정적인 평을 받을 수 </a:t>
            </a:r>
            <a:r>
              <a:rPr u="sng" b="1" sz="1200">
                <a:solidFill>
                  <a:srgbClr val="000000"/>
                </a:solidFill>
                <a:latin typeface="맑은 고딕"/>
              </a:rPr>
              <a:t>(4)있었습니다.저는 해당 경험으로 조직 구성원이 처한 어려움이나 상황에 공감하고 인정하는 것이 팀워크 구축을 위한 첫걸음이며, 협력을 위해 서로에게 이점이</a:t>
            </a:r>
            <a:r>
              <a:rPr sz="1200">
                <a:solidFill>
                  <a:srgbClr val="000000"/>
                </a:solidFill>
                <a:latin typeface="맑은 고딕"/>
              </a:rPr>
              <a:t> 되는 것을 강조하는 것이 중요함을 느꼈습니다.언제나 상대방을 배려하는 의사소통을 통해 부서 간, 직원 간 원만한 관계를 유지하면서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팀 프로젝트에서 팀원과의 일대일 대화를 통해 문제를 해결했다고 하셨는데, 이 과정에서 가장 어려웠던 점은 무엇이었으며 어떻게 극복하셨나요?</a:t>
            </a:r>
            <a:br/>
            <a:r>
              <a:t>(2) 정기 회의 대신 자투리 시간을 활용한 회의 방식을 통해서 얻은 가장 큰 성과는 무엇이었나요?</a:t>
            </a:r>
            <a:br/>
            <a:r>
              <a:t>(3) 창업 경험이 있는 선배로부터 피드백을 받았다고 했는데, 그 피드백이 프로젝트 완수에 어떻게 기여했는지 구체적으로 설명해주세요.</a:t>
            </a:r>
            <a:br/>
            <a:r>
              <a:t>(4) 팀 활동을 마친 후 다른 팀으로부터 긍정적인 평가를 받았다고 하셨는데, 이 평가가 지원자와 팀의 노력에 어떤 의미가 있다고 생각하시나요?</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거래처와는 상생을, 직원과는 협력을 -저는 한국마사회 경영지원처에서 계약 업무를 맡음으로써 "상생협력"의 가치를 실천하고 싶습니다.우선, 투명하고 공정한 계약진행을 통해 거래처에 깊은 신뢰를 줌으로써 거래처와의 “상생”의 가치를 실천하고 싶습니다. </a:t>
            </a:r>
            <a:r>
              <a:rPr u="sng" b="1" sz="1200">
                <a:solidFill>
                  <a:srgbClr val="000000"/>
                </a:solidFill>
                <a:latin typeface="맑은 고딕"/>
              </a:rPr>
              <a:t>(1)또한, 우선구매제도를 통해 여성기업, 장애인기업 등 (2)사회적으로 취약한 기업들과 적극적으로 계약을 맺음으로써 이들을 경제적으로 지원하고 싶습니다.두 번째로는 여러 부서와 원만한 “협력” 관계를 구축하고</a:t>
            </a:r>
            <a:r>
              <a:rPr sz="1200">
                <a:solidFill>
                  <a:srgbClr val="000000"/>
                </a:solidFill>
                <a:latin typeface="맑은 고딕"/>
              </a:rPr>
              <a:t> 싶습니다. 여러 부서의 계약의뢰를 신속하고 꼼꼼하게 처리함으로써 각 </a:t>
            </a:r>
            <a:r>
              <a:rPr u="sng" b="1" sz="1200">
                <a:solidFill>
                  <a:srgbClr val="000000"/>
                </a:solidFill>
                <a:latin typeface="맑은 고딕"/>
              </a:rPr>
              <a:t>(3)부서의 업무가 원활하게 이루어지도록 지원하고 싶습니다.위 목표를 이루고자 현 직장에서 수많은 계약들을 체결하면서 필요한</a:t>
            </a:r>
            <a:r>
              <a:rPr sz="1200">
                <a:solidFill>
                  <a:srgbClr val="000000"/>
                </a:solidFill>
                <a:latin typeface="맑은 고딕"/>
              </a:rPr>
              <a:t> 역량을 길렀습니다. 먼저 각 계약 절차마다 해당 부서와 업체에 안내 문자를 보내어 계약 과정을 투명하게 공개하여 원활한 계약 진행이 이루어지도록 협조하였습니다. 계약을 체결하고 나서는 해당 계약들을 엑셀로 정리하여 기성/준공금 납부, </a:t>
            </a:r>
            <a:r>
              <a:rPr u="sng" b="1" sz="1200">
                <a:solidFill>
                  <a:srgbClr val="000000"/>
                </a:solidFill>
                <a:latin typeface="맑은 고딕"/>
              </a:rPr>
              <a:t>(4)변경계약 체결 등 사후적으로도 처리해야 할 프로세스를 표시해 두어 계약 관리에 차질이 없도록 하였습니다.또한, ‘상생협력 발전’이라는 평가지표를 관리하면서 중소기업, 여성기업,</a:t>
            </a:r>
            <a:r>
              <a:rPr sz="1200">
                <a:solidFill>
                  <a:srgbClr val="000000"/>
                </a:solidFill>
                <a:latin typeface="맑은 고딕"/>
              </a:rPr>
              <a:t> 장애인기업과 적극적으로 계약을 체결함으로써 의무 구매 비율을 달성하도록 노력했습니다.한국마사회의 경영지원처는 한국마사회의 모든 부서들을 뒤에서 지원하는 중요한 부서라고 생각합니다. 현 직장에서 계약 업무를 수행하면서 길러온 계약 실무능력과 상생협력의 정신을 바탕으로 한국마사회의 모든 부서와 원만하게 업무적으로 협력하고 사회적 취약 기업들과 상생하기 위한 노력에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현 직장에서 여러 부서와 협력을 통해 이룬 가장 큰 성과는 무엇이었나요?</a:t>
            </a:r>
            <a:br/>
            <a:r>
              <a:t>(2) 사회적 취약 기업들과 계약할 때 중요하게 고려했던 요소들은 무엇인지 설명해 주실 수 있나요?</a:t>
            </a:r>
            <a:br/>
            <a:r>
              <a:t>(3) 지원자가 계약 절차를 투명하게 관리하면서 겪었던 가장 큰 도전 과제는 무엇이었으며, 이를 어떻게 해결하셨나요?</a:t>
            </a:r>
            <a:br/>
            <a:r>
              <a:t>(4) 한국마사회에서 지원자가 특히 기여하고 싶은 특정 프로젝트나 방향성이 있는지 말씀해 주세요.</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부모님을 설득한 새로운 직장으로의 도전 -현재 재직 중인 직장에서 새로운 곳으로 이직을 결심하는 과정에서 부모님과 </a:t>
            </a:r>
            <a:r>
              <a:rPr u="sng" b="1" sz="1200">
                <a:solidFill>
                  <a:srgbClr val="000000"/>
                </a:solidFill>
                <a:latin typeface="맑은 고딕"/>
              </a:rPr>
              <a:t>(1)의견대립이 있었습니다. 지금 다니고 있는 직장이 쉽게 들어간 곳도 아니며 부모님 보시기에 여러 면에서 훌륭했기에 부모님께서는 저의 이직 결심에 대해 처음에는 강하게 반대하셨습니다. 특히나 제가 장애가 있기 때문에 입사하고서도 겨우 어렵게 적응한 곳이라 새로운 도전을 한다는 것에 많은 걱정을 보이신 것 (2)같습니다.물론 지금의 직장도 누군가에는 꿈과 같은 곳일 수 있지만, 제가 보았을 때 현 직장은 저의 역량을 발전시키기에는 한계가 있다고 생각했습니다. 토목 업종에 속한 기업이라 전사적인 관점에서 봤을 때 주된 (3)업무는 토목직을 위주로 돌아가곤 했습니다. 예를 들어, 계약 업무를 수행한다고 했을 때 대부분의 공사나 용역이 토목 위주의 계약이 많다 보니 여러 용어나 절차들이 낯설게만 느껴졌고, 업무를 수행하면서도 주인의식을 가지고 수행한다기보다 정해진 절차대로 기계적으로</a:t>
            </a:r>
            <a:r>
              <a:rPr sz="1200">
                <a:solidFill>
                  <a:srgbClr val="000000"/>
                </a:solidFill>
                <a:latin typeface="맑은 고딕"/>
              </a:rPr>
              <a:t> 움직이는 느낌을 받았습니다.저는 평소에도 무슨 일이든지 그 일에 의미를 부여하고 주인의식을 가지고 주도적으로 할 때 가장 열심히 그리고 즐거운 마음으로 몰두하곤 합니다. 부모님께 이런 점을 강조하며 앞으로 오랫동안 다닐 직장인데 조금이라도 제가 더 만족하고 발전할 수 있는 직장을 다니는 것이 좋을 것 같다고 말씀드리며 어렵게 부모님을 설득할 수 있었습니다.사실 제 인생을 되돌아보았을 때 아주 중요한 결정에 있어서 온전히 저 스스로 주체적으로 결정을 하기보다 부모님이나 주변 어른들의 영향을 많이 받았던 것 같습니다. 하지만 그 분들의 의견을 따랐을 때 그리 만족해하지 않는 저의 모습을 보면서 제 인생은 온전히 저 스스로 심사숙고하여 결정해야 한다는 것을 여러 번의 경험을 </a:t>
            </a:r>
            <a:r>
              <a:rPr u="sng" b="1" sz="1200">
                <a:solidFill>
                  <a:srgbClr val="000000"/>
                </a:solidFill>
                <a:latin typeface="맑은 고딕"/>
              </a:rPr>
              <a:t>(4)통해 느낄 수 있었습니다. 그리고 그런 시행착오가 있었기 때문에 이직 결정을 포함하여 최근에 새로운 결정을 함에 있어서도 저 스스로가 주체적으로 결정하려고 노력하게 된 것 같습니다.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부모님을 설득하는 과정에서 어떤 점이 가장 어려웠고, 이를 어떻게 극복하셨나요?</a:t>
            </a:r>
            <a:br/>
            <a:r>
              <a:t>(2) 현재 직장에서 주인의식을 가지기 어려웠던 이유에 대해 조금 더 자세히 설명해 주시겠어요?</a:t>
            </a:r>
            <a:br/>
            <a:r>
              <a:t>(3) 이직을 결심하게 된 주요 이유는 무엇이며, 이 과정에서 중요하게 생각한 점은 무엇인가요?</a:t>
            </a:r>
            <a:br/>
            <a:r>
              <a:t>(4) 과거에 부모님이나 주변 어른들에게 의존하여 결정을 내렸던 구체적인 경험이 있다면 공유해주시겠어요?</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(1)[안정적인 경주실황 방송 송출을 통해 고객 만족도 향상에 기여]한국마사회의 경주실황 방송 송출 인프라를</a:t>
            </a:r>
            <a:r>
              <a:rPr sz="1200">
                <a:solidFill>
                  <a:srgbClr val="000000"/>
                </a:solidFill>
                <a:latin typeface="맑은 고딕"/>
              </a:rPr>
              <a:t> 개선하여 고객 서비스 품질을 높이는 일을 하고 싶습니다. 한국마사회의 2024년 지속가능경영보고서 자료에 따르면, 신사업 중 한국의 경주실황을 23개국 대상으로 수출하여 글로벌 Top 5 말산업 선도 기업이 되기 위해 노력하고 있습니다. 2013년 싱가포르 시범 송출로 시작하여 매년 해외 사업을 확대한 결과로, 한국경마의 해외 실황수출 누적 매출이 2025년 2월 기준 </a:t>
            </a:r>
            <a:r>
              <a:rPr u="sng" b="1" sz="1200">
                <a:solidFill>
                  <a:srgbClr val="000000"/>
                </a:solidFill>
                <a:latin typeface="맑은 고딕"/>
              </a:rPr>
              <a:t>(2)7500억원을 기록했습니다. 또한, 2024년에 한국마사회가 공개한 자료에 의하면 '중장기 노후 방송시스템 교체 및 보완'</a:t>
            </a:r>
            <a:r>
              <a:rPr sz="1200">
                <a:solidFill>
                  <a:srgbClr val="000000"/>
                </a:solidFill>
                <a:latin typeface="맑은 고딕"/>
              </a:rPr>
              <a:t> 사업을 2023년부터 시작하여 2028년까지 완수를 목표로 추진하는 등 안정적인 방송 송출에 만전을 기하고 있습니다.최근에 김혜선 기수와 글로벌히트가 UAE 경마 대회에서 3위를 하는 등 K-경마의 위상은 갈수록 높아지고 있습니다. KRBC에서 방영된 경주 및 기수 인터뷰의 실시간 중계 </a:t>
            </a:r>
            <a:r>
              <a:rPr u="sng" b="1" sz="1200">
                <a:solidFill>
                  <a:srgbClr val="000000"/>
                </a:solidFill>
                <a:latin typeface="맑은 고딕"/>
              </a:rPr>
              <a:t>(3)영상을 보면서 앞으로 한국마사회는 국내 뿐만 아니라 해외에서의 방송 송출을 위한 인프라의 중요성이 더 커질 것이라는 생각을 했습니다. 최근에 렛츠런파크 서울 지점을 방문한 경험이 있는데, 서울지점의 한 경주가 끝나고 다음 경주까지의 텀이 다소</a:t>
            </a:r>
            <a:r>
              <a:rPr sz="1200">
                <a:solidFill>
                  <a:srgbClr val="000000"/>
                </a:solidFill>
                <a:latin typeface="맑은 고딕"/>
              </a:rPr>
              <a:t> 길다고 느꼈었습니다. 그런데 그 텀마다 부산지점의 경마 방송을 고객들에게 보여주어 더비온의 온라인 마권 발매를 통해 고객들이 더 적극적인 참여를 할 수 있게 하는 등 풍성한 경험을 선사해주는 점이 인상 </a:t>
            </a:r>
            <a:r>
              <a:rPr u="sng" b="1" sz="1200">
                <a:solidFill>
                  <a:srgbClr val="000000"/>
                </a:solidFill>
                <a:latin typeface="맑은 고딕"/>
              </a:rPr>
              <a:t>(4)깊었습니다.저는 2년 동안 광전송장치, 방송장치, 전원설비 등의 설비들을 유지보수한 경력이 있으며 무선설비기사, 정보통신기사,</a:t>
            </a:r>
            <a:r>
              <a:rPr sz="1200">
                <a:solidFill>
                  <a:srgbClr val="000000"/>
                </a:solidFill>
                <a:latin typeface="맑은 고딕"/>
              </a:rPr>
              <a:t> SQLD, 리눅스마스터2급, 네트워크관리사2급 자격증을 보유하고 있습니다. 그리고 방송과 관련해서 '방송과기술'이라는 잡지를 최근 1년 동안 읽으며 그 트렌드를 계속 배우고 있습니다. 이를 바탕으로 한국마사회 방송기술 직렬의 다양한 설비들을 현업에서 빠르게 익혀서 안정적으로 경주실황 방송을 송출하는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국내 및 해외 경마 방송 송출에서 안정성을 높이기 위해 언급된 인프라 개선에서 어떤 구체적 아이디어가 있는지 설명 부탁드립니다.</a:t>
            </a:r>
            <a:br/>
            <a:r>
              <a:t>(2) 당신이 언급한 '중장기 노후 방송시스템 교체 및 보완' 프로젝트에서 직접 기여할 수 있는 구체적 역할과 전략은 무엇인가요?</a:t>
            </a:r>
            <a:br/>
            <a:r>
              <a:t>(3) 렛츠런파크 서울에서의 경험을 기반으로 한국마사회의 고객 경험을 더 풍성하게 할 수 있는 방법에 대해 설명해 주실 수 있나요?</a:t>
            </a:r>
            <a:br/>
            <a:r>
              <a:t>(4) '방송과기술' 잡지를 활용하여 방송기술 직렬에 도움이 될 새로운 인사이트나 배운 점이 있다면 무엇인지 구체적으로 알려주세요.</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[과장님과 차장님의 본사 업무 협조의 의견 대립으로 인한 갈등]현 회사의 본사에서 제가 속한 관리소가 관할하는 </a:t>
            </a:r>
            <a:r>
              <a:rPr u="sng" b="1" sz="1200">
                <a:solidFill>
                  <a:srgbClr val="000000"/>
                </a:solidFill>
                <a:latin typeface="맑은 고딕"/>
              </a:rPr>
              <a:t>(1)역사의 통신실의 위치를 옮기는 공사를 설계하고 감독하는 것을 저희 팀에 요청한 적이 있었습니다. 원래 본사의 담당자가 직접 해야 하는 업무이고 차장님은 우리가 담당자가 아니기 때문에 공사 설계가 잘못된 방향으로 갈 수 있어서 공사감독을 보조하는 기존의 방향으로 가야 한다는 입장이셨습니다. 하지만 과장님은 본사의 과중한 업무로 인해 담당자가 도움을 직접 요청한 것이기에 지원하는 것이 맞다고 생각하셔서 그 책임론에 대한 의견 대립이</a:t>
            </a:r>
            <a:r>
              <a:rPr sz="1200">
                <a:solidFill>
                  <a:srgbClr val="000000"/>
                </a:solidFill>
                <a:latin typeface="맑은 고딕"/>
              </a:rPr>
              <a:t> 심해졌었고 서로 언쟁을 주고받기도 하셨습니다. 두 분의 의견이 완전히 달라서 협력하는 데 어려움을 겪었습니다. 그래서 저는 중간에서 두 분이 필요하신 자료가 있으면 저의 메모장에 필요한 사항들을 기록해서 다음 회의가 시작되기 </a:t>
            </a:r>
            <a:r>
              <a:rPr u="sng" b="1" sz="1200">
                <a:solidFill>
                  <a:srgbClr val="000000"/>
                </a:solidFill>
                <a:latin typeface="맑은 고딕"/>
              </a:rPr>
              <a:t>(2)전에 미리 준비했습니다. 객관적인 자료를 통해 두 분의 조율점을 찾았고, 그 결과로 공사 설계 중 시간이 가장 많이 걸리는 자재 필요 수량과 케이블 길이 등을 조사해서 그 자료를 본사에 제공하고 보조 감독으로 협조하는 것으로 합의되었습니다.[인간적인 대화를</a:t>
            </a:r>
            <a:r>
              <a:rPr sz="1200">
                <a:solidFill>
                  <a:srgbClr val="000000"/>
                </a:solidFill>
                <a:latin typeface="맑은 고딕"/>
              </a:rPr>
              <a:t> 통해 갈등을 풀 수 있도록 퇴근 후 저녁식사를 제안]본사와의 업무 협조가 잘 </a:t>
            </a:r>
            <a:r>
              <a:rPr u="sng" b="1" sz="1200">
                <a:solidFill>
                  <a:srgbClr val="000000"/>
                </a:solidFill>
                <a:latin typeface="맑은 고딕"/>
              </a:rPr>
              <a:t>(3)마무리되었지만 과장님과 차장님의 언쟁이 있었던 날 이후로 두 분의 사이는 전보다 많이 어색해진 것을 느꼈습니다. 저는 같은 근무조의 막내로서 용기를 내어 "오랜만에 같이 퇴근하고 저녁 어떠세요?"라며 식사 자리를 제안드렸고 두 분은 그 제안에</a:t>
            </a:r>
            <a:r>
              <a:rPr sz="1200">
                <a:solidFill>
                  <a:srgbClr val="000000"/>
                </a:solidFill>
                <a:latin typeface="맑은 고딕"/>
              </a:rPr>
              <a:t> </a:t>
            </a:r>
            <a:r>
              <a:rPr u="sng" b="1" sz="1200">
                <a:solidFill>
                  <a:srgbClr val="000000"/>
                </a:solidFill>
                <a:latin typeface="맑은 고딕"/>
              </a:rPr>
              <a:t>(4)응해주셨습니다. 저와 과장님, 차장님과 같이 저녁식사를 하면서 두 분의 허심탄회한 대화에 경청하고 공감하며 좋은 분위기를 만들 수 있었습니다. 함께 같이 고생했다는 공감대가 있었기 때문에 그 갈등을 빠르게 해결할 수 있었습니다. 그리고 한 팀의 일원으로서 갈등이 생겨도 회피하지 않고 그 갈등을 중재하고 문제를 해결할 수 있도록</a:t>
            </a:r>
            <a:r>
              <a:rPr sz="1200">
                <a:solidFill>
                  <a:srgbClr val="000000"/>
                </a:solidFill>
                <a:latin typeface="맑은 고딕"/>
              </a:rPr>
              <a:t> 적극적으로 노력하는 태도가 그 팀과 부서의 분위기를 더 긍정적으로 바꾸는 데 기여한다는 것을 느꼈습니다.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본사와의 공사 감독 업무에서 자료 조사를 통해 상사 간 의견 대립을 조율한 경험이 향후 우리 회사에서 어떻게 적용될 수 있을까요?</a:t>
            </a:r>
            <a:br/>
            <a:r>
              <a:t>(2) 과장님과 차장님과의 식사 자리를 통해 해결한 갈등 경험을 바탕으로, 우리 회사에서 팀워크를 높일 구체적 방안이 있다면 말씀해 주세요.</a:t>
            </a:r>
            <a:br/>
            <a:r>
              <a:t>(3) 팀의 막내로서 갈등 상황에서 보여준 적극적인 중재 능력이 앞으로의 업무에 어떻게 기여할 수 있을지 설명해 주시겠어요?</a:t>
            </a:r>
            <a:br/>
            <a:r>
              <a:t>(4) 당신의 경험에서 갈등 해결을 위해 중요한 태도와 방법이 있었다면 그것은 무엇이며, 이를 한국마사회에 어떻게 적용할 수 있을까요?</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 연령대가 즐길 수 있는 경마문화 조성]입사 후, 전 연령대가 즐길 수 있는 경마문화를 만드는 데 기여하고자 합니다. 경마가 특정 연령대나 계층에 국한되지 않고, 경마를 경험할 수 있는 환경을 조성하는 것이 제 </a:t>
            </a:r>
            <a:r>
              <a:rPr u="sng" b="1" sz="1200">
                <a:solidFill>
                  <a:srgbClr val="000000"/>
                </a:solidFill>
                <a:latin typeface="맑은 고딕"/>
              </a:rPr>
              <a:t>(1)목표입니다. 이를 통해 경마의 대중화를 이루고, 다양한 고객층을 타겟으로 한 맞춤형 서비스를 제공하는 경마 문화를 선도하고자 합니다.첫째, 현장 경험에서</a:t>
            </a:r>
            <a:r>
              <a:rPr sz="1200">
                <a:solidFill>
                  <a:srgbClr val="000000"/>
                </a:solidFill>
                <a:latin typeface="맑은 고딕"/>
              </a:rPr>
              <a:t> 얻은 고객 응대 능력과 꼼꼼한 업무 처리 능력을 활용할 수 있습니다. 저는 현장에서 민원인을 응대하며 불편 사항을 엑셀 파일로 기록하고, 이를 </a:t>
            </a:r>
            <a:r>
              <a:rPr u="sng" b="1" sz="1200">
                <a:solidFill>
                  <a:srgbClr val="000000"/>
                </a:solidFill>
                <a:latin typeface="맑은 고딕"/>
              </a:rPr>
              <a:t>(2)분석하여 반복적인 민원 문제를 해결한 경험이 있습니다. 이러한 경험을</a:t>
            </a:r>
            <a:r>
              <a:rPr sz="1200">
                <a:solidFill>
                  <a:srgbClr val="000000"/>
                </a:solidFill>
                <a:latin typeface="맑은 고딕"/>
              </a:rPr>
              <a:t> 바탕으로, 고객의 목소리를 지속적으로 수집하고 분석하여 문제를 </a:t>
            </a:r>
            <a:r>
              <a:rPr u="sng" b="1" sz="1200">
                <a:solidFill>
                  <a:srgbClr val="000000"/>
                </a:solidFill>
                <a:latin typeface="맑은 고딕"/>
              </a:rPr>
              <a:t>(3)개선하고 경마의 접근성을 높일 수 있는 시스템을 구축하는데에 기여하고 싶습니다. 예를 들어, 불편 사항을 개선할 수 있는 표지판을 추가하거나, 고객의 피드백을</a:t>
            </a:r>
            <a:r>
              <a:rPr sz="1200">
                <a:solidFill>
                  <a:srgbClr val="000000"/>
                </a:solidFill>
                <a:latin typeface="맑은 고딕"/>
              </a:rPr>
              <a:t> 바탕으로 디지털 플랫폼을 개선하여 </a:t>
            </a:r>
            <a:r>
              <a:rPr u="sng" b="1" sz="1200">
                <a:solidFill>
                  <a:srgbClr val="000000"/>
                </a:solidFill>
                <a:latin typeface="맑은 고딕"/>
              </a:rPr>
              <a:t>(4)보다 직관적이고 사용하기 편리한 환경을 제공할 수 있을 것입니다.둘째, 다양한 연령대의 고객과 소통한 경험을 활용하여</a:t>
            </a:r>
            <a:r>
              <a:rPr sz="1200">
                <a:solidFill>
                  <a:srgbClr val="000000"/>
                </a:solidFill>
                <a:latin typeface="맑은 고딕"/>
              </a:rPr>
              <a:t> 맞춤형 서비스를 개발하고, 다양한 취향과 요구에 부합하는 경마 문화를 조성하겠습니다. 현장에서 고객을 응대하며 세대마다 차이가 있다는 것을 알게 되었습니다. 이를 바탕으로, 세대별로 맞춤형 경마 콘텐츠를 개발하고, 연령에 맞는 마케팅 전략을 수립하여 경마의 대중화를 이루겠습니다. 또한, 모바일 및 온라인 플랫폼을 통해 경마 참여의 장벽을 낮추고, 다양한 연령대가 쉽게 경마를 경험할 수 있도록 할 것입니다.현장에서의 경험과 직무역량을 바탕으로 고객의 목소리를 경청하고, 디지털 플랫폼을 활용한 경마 환경 개선에 기여할 것입니다. 경마의 대중화와 인식 개선을 이끌어내며, 경마가 모두가 즐길 수 있는 문화로 자리잡을 수 있도록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현장에서 고객의 목소리를 수집하고 분석하는 과정에서 어떤 도구와 방법을 사용하셨는지 상세히 설명해 주시겠어요?</a:t>
            </a:r>
            <a:br/>
            <a:r>
              <a:t>(2) 디지털 플랫폼을 개선하려는 시도 중 가장 큰 어려움이 무엇이었고, 이를 어떻게 극복하셨는지 공유해 주시겠어요?</a:t>
            </a:r>
            <a:br/>
            <a:r>
              <a:t>(3) 다양한 연령대 고객을 타겟으로 한 경마 콘텐츠 개발 시 어떤 방식을 통해 세대별 차이를 반영하셨는지 말씀해 주세요.</a:t>
            </a:r>
            <a:br/>
            <a:r>
              <a:t>(4) 현장 경험을 통해 발견한 경마 참여의 장벽을 낮추기 위한 구체적인 전략은 무엇이었나요?</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[최고의 시설로 사업발전에 기여]건강한 건물이 건강한 사람을 만든다고 생각합니다. 사람들은 대부분의 시간을 실내공간인 건물 안에서 보내며 건물 환경의 질이 우리의 삶에 직접적인 영향을 미칩니다. 한국마사회에 입사하여 안전하고 쾌적한 시설을 제공하여 임직원들의 행복과 고객들이 만족할 수 있는 시설을 제공하는 것이 저의 입사후의 목표입니다. 한국마사회가 보유하고 있는 건축물과 시설들을 잘 유지관리하여 한국마사회의 발전에 보탬이 되겠습니다. 이러한 목표를 달성하기 위해 건축을 전공하며 배운 건축시공, 건축계획 등 학부에서 배운 지식을 바탕으로 건축물 신축공사를 진행할 때계약 관련 문서나 설계도면을 검토하여 </a:t>
            </a:r>
            <a:r>
              <a:rPr u="sng" b="1" sz="1200">
                <a:solidFill>
                  <a:srgbClr val="000000"/>
                </a:solidFill>
                <a:latin typeface="맑은 고딕"/>
              </a:rPr>
              <a:t>(1)공사 소요비용이나 일정 등 공사 계획을 전반적으로 검토하고 건축시공과 관련된 업무에 기여하겠습니다.건물을 지을 때 나 혼자만의 힘으로는 절대 할 수 없고 기계나 전기와 같은 시설팀과의</a:t>
            </a:r>
            <a:r>
              <a:rPr sz="1200">
                <a:solidFill>
                  <a:srgbClr val="000000"/>
                </a:solidFill>
                <a:latin typeface="맑은 고딕"/>
              </a:rPr>
              <a:t> 협업과 공사업체와의 소통과 협업이 중요한 것을 잘 알고 </a:t>
            </a:r>
            <a:r>
              <a:rPr u="sng" b="1" sz="1200">
                <a:solidFill>
                  <a:srgbClr val="000000"/>
                </a:solidFill>
                <a:latin typeface="맑은 고딕"/>
              </a:rPr>
              <a:t>(2)있습니다. 제가 시공사 현장실습생을 하면서 현장에서 다양한 작업자분들과 협업하면서 품질관리에 힘써본 경험과 한국부동산원에서 일하면서 공통된 목표를 위해 협업해본 경험, 지자체 공무원이나 임차인이나</a:t>
            </a:r>
            <a:r>
              <a:rPr sz="1200">
                <a:solidFill>
                  <a:srgbClr val="000000"/>
                </a:solidFill>
                <a:latin typeface="맑은 고딕"/>
              </a:rPr>
              <a:t> 공인중개사 등 다양한 현장의 목소리를 들어본 경험을 바탕으로 타부서 및 협력업체와 소통하고 고객들이 요구하는 것이 무엇인지 경청하면서 많은 사람들의 요구를 충족시킬 수 있는 최적의 건물을 지을 수 있도록 기여하겠습니다. 기존의 건축물도 현장 점검이나 꾸준한 모니터링을 통해 혹시나 발생할 수 있는 </a:t>
            </a:r>
            <a:r>
              <a:rPr u="sng" b="1" sz="1200">
                <a:solidFill>
                  <a:srgbClr val="000000"/>
                </a:solidFill>
                <a:latin typeface="맑은 고딕"/>
              </a:rPr>
              <a:t>(3)안전사고에 미리 대비하고 쾌적한 환경을 유지할 수 있게 건축물 유지보수에 최선을 다하겠습니다.(4)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한국마사회에서 건축물 신축공사를 맡을 때 협업과 소통의 중요성을 어떻게 경험하였는지 설명해주시겠습니까?</a:t>
            </a:r>
            <a:br/>
            <a:r>
              <a:t>(2) 시공사 현장실습생으로서 경험한 다양한 작업자들과의 소통이 현재의 직무 수행에 어떻게 기여할 것이라고 생각하나요?</a:t>
            </a:r>
            <a:br/>
            <a:r>
              <a:t>(3) 한국마사회의 건축물 유지보수 업무에서 과거의 점검 및 모니터링 경험이 어떻게 적용될 수 있을까요?</a:t>
            </a:r>
            <a:br/>
            <a:r>
              <a:t>(4) 구체적으로 한국부동산원에서의 경험을 통해 안전사고를 예방하고 쾌적한 환경을 유지할 방안을 제안해 주실 수 있을까요?</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[타인을 존중하는 태도]갈등이 생겼을 때 먼저 타인의 상황을 존중하는 태도를 가지는 것이 중요하다고 생각합니다.인턴 기간 중 동기와 업무 처리 방식 차이로 인한 갈등이 있었으나, 동기의 업무방식을 존중하고 업무 목표를 상기시켜 해결한 경험이 있습니다. 이 경험을 통해 갈등을 해결하는 데 있어 중요한 것은 타협점을 찾는 과정이며, 상호 이해와 존중이 바탕이 되어야 한다는 것을 </a:t>
            </a:r>
            <a:r>
              <a:rPr u="sng" b="1" sz="1200">
                <a:solidFill>
                  <a:srgbClr val="000000"/>
                </a:solidFill>
                <a:latin typeface="맑은 고딕"/>
              </a:rPr>
              <a:t>(1)깨달았습니다.새 사무실 가구 배치안 PPT 작성 업무에서, 저는 세심한 부분을 고려한 반면, 동기는 빠르고 효율적인 일처리를 선호했기 때문에 업무 진행 속도에 차이가</a:t>
            </a:r>
            <a:r>
              <a:rPr sz="1200">
                <a:solidFill>
                  <a:srgbClr val="000000"/>
                </a:solidFill>
                <a:latin typeface="맑은 고딕"/>
              </a:rPr>
              <a:t> 있었습니다. 이로 인해 업무 방식에 갈등이 생겼습니다.먼저, 동기의 업무 방식을 존중하고자 대화를 시도했습니다. "동선을 고려하는 것도 중요하지만, 빠른 </a:t>
            </a:r>
            <a:r>
              <a:rPr u="sng" b="1" sz="1200">
                <a:solidFill>
                  <a:srgbClr val="000000"/>
                </a:solidFill>
                <a:latin typeface="맑은 고딕"/>
              </a:rPr>
              <a:t>(2)일처리 역시 중요한 점이다"라고 전달하여 공감을 표했습니다. 다음으로 두 가지를 절충할 방법을 모색했습니다. 저는 절충안으로써 '최대 고민 시간'을 정하는 방안을 제안했습니다. 예를 들어, 사무실 동선 문제는 최대 30분 내에 결정을 내리자는 식으로 제안했습니다. (3)동기도 이를 수용하여 협력할 수 있었고, 덕분에 마감일을 지키면서도 결과물의 완성도가 높일 수 있었습니다.이 경험을 통해 갈등 상황에서 타인의</a:t>
            </a:r>
            <a:r>
              <a:rPr sz="1200">
                <a:solidFill>
                  <a:srgbClr val="000000"/>
                </a:solidFill>
                <a:latin typeface="맑은 고딕"/>
              </a:rPr>
              <a:t> 입장을 존중하고, 합리적인 대안을 제시하는 것이 중요하다는 것을 배웠습니다.</a:t>
            </a:r>
            <a:r>
              <a:rPr u="sng" b="1" sz="1200">
                <a:solidFill>
                  <a:srgbClr val="000000"/>
                </a:solidFill>
                <a:latin typeface="맑은 고딕"/>
              </a:rPr>
              <a:t>(4) 각기 다른 업무 방식과 접근 방식을 인정하는 태도가 협력에 있어 얼마나 중요한지를 실감했으며, 업무 목표를 달성하기</a:t>
            </a:r>
            <a:r>
              <a:rPr sz="1200">
                <a:solidFill>
                  <a:srgbClr val="000000"/>
                </a:solidFill>
                <a:latin typeface="맑은 고딕"/>
              </a:rPr>
              <a:t> 위한 다양한 방법이 있다는 것을 깨달았습니다. 이를 바탕으로 앞으로는 팀원들의 다양한 업무 스타일과 차이를 존중하고, 갈등 상황에서 더 나은 해결책을 찾아 협력할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동기와의 갈등 상황에서 사무실 동선 문제를 해결하는 데 가장 중요한 부분은 무엇이라 생각하셨나요?</a:t>
            </a:r>
            <a:br/>
            <a:r>
              <a:t>(2) 갈등 해결을 위한 '최대 고민 시간' 설정 방안을 제안했을 때 팀 내 반응은 어땠으며, 실제 효과는 어땠는지 궁금합니다.</a:t>
            </a:r>
            <a:br/>
            <a:r>
              <a:t>(3) 생산성과 완성도를 동시에 높이기 위해 어떤 방식으로 해결책을 찾으셨는지 구체적인 사례를 통해 설명해 주세요.</a:t>
            </a:r>
            <a:br/>
            <a:r>
              <a:t>(4) 이번 경험을 통해 배운 갈등 해결의 핵심 요소들을 실제 업무에 어떻게 적용할 계획이신가요?</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입사하여 데이터를 기반으로 차별화된 마케팅을 제공함으로써 고객 경험을 극대화하여 고객서비스 품질을 향상시키고 싶습니다. 이를 통해 고객과 조직 모두에게 가치를 창출하는 마케팅 분야 전문가로 성장하는 것이 제 목표입니다. 이를 실현하기 위해 체계적인 마케팅 전략을 </a:t>
            </a:r>
            <a:r>
              <a:rPr u="sng" b="1" sz="1200">
                <a:solidFill>
                  <a:srgbClr val="000000"/>
                </a:solidFill>
                <a:latin typeface="맑은 고딕"/>
              </a:rPr>
              <a:t>(1)수립하고 실행하며 실무경험을 쌓아 빠르게 성장해 나가겠습니다.(2)한국전력공사에서 인턴으로 근무하며 민원 응대 등 다양한 지원 업무를 수행했습니다. 매주 시행되는 서비스 경험고객 대상 만족도 조사에서</a:t>
            </a:r>
            <a:r>
              <a:rPr sz="1200">
                <a:solidFill>
                  <a:srgbClr val="000000"/>
                </a:solidFill>
                <a:latin typeface="맑은 고딕"/>
              </a:rPr>
              <a:t> 지속적으로 고객센터 이용에 대한 불만이 제기되었습니다. 이에 따라 만족도 조사와 내방 고객의 민원을 바탕으로 고객센터의 문제점을 분석하였고, 가장 큰 불만 </a:t>
            </a:r>
            <a:r>
              <a:rPr u="sng" b="1" sz="1200">
                <a:solidFill>
                  <a:srgbClr val="000000"/>
                </a:solidFill>
                <a:latin typeface="맑은 고딕"/>
              </a:rPr>
              <a:t>(3)요인으로 꼽힌 상담원 연결 방식의 어려움과 대기시간의 불편함을 해결하기 위해 고민했습니다. 고객 응대 데이터를 분석하여 상담원 연결 대기시간이 짧은 시간대를 파악하였고,</a:t>
            </a:r>
            <a:r>
              <a:rPr sz="1200">
                <a:solidFill>
                  <a:srgbClr val="000000"/>
                </a:solidFill>
                <a:latin typeface="맑은 고딕"/>
              </a:rPr>
              <a:t> 실버 고객이 많은 지사의 특성에 맞게 상담원 연결 방법을 시각적으로 설명한 홍보자료를 제작하여 배포했습니다. 민원 응대 이후에는 해당 내용을 간략하게 안내해 드리며 고객센터 이용 방법을 홍보했습니다. 간단한 방식이었지만 고객센터 서비스 이용률이 증가했으며 이어진 만족도 조사에서도 좋은 평가를 받을 수 있었습니다. 이 경험을 통해 고객 관점에서의 문제 분석과 데이터 기반의 전략적 접근이 서비스 개선에 필수적임을 배웠습니다.한국마사회에 입사한 후에도 고객과의 지속적인 소통을 통해 개선점을 파악하고, 이를 </a:t>
            </a:r>
            <a:r>
              <a:rPr u="sng" b="1" sz="1200">
                <a:solidFill>
                  <a:srgbClr val="000000"/>
                </a:solidFill>
                <a:latin typeface="맑은 고딕"/>
              </a:rPr>
              <a:t>(4)즉각적으로 반영하여 고객 만족도를 지속적으로 향상시키기 위해 노력하겠습니다. 또한 고객 관점에서의 분석 능력과 데이터 기반의 실행력을 바탕으로 한국마사회의 서비스 품질 향상과 고객 만족도 증대라는 목표를 달성하기 위해 노력하겠습니다. 한국마사회와</a:t>
            </a:r>
            <a:r>
              <a:rPr sz="1200">
                <a:solidFill>
                  <a:srgbClr val="000000"/>
                </a:solidFill>
                <a:latin typeface="맑은 고딕"/>
              </a:rPr>
              <a:t> 함께 성장하며 차별화된 마케팅 전략과 고객 중심의 서비스를 제공함으로써 더 나은 고객 경험을 창출하는 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고객의 불만을 해결하는 과정에서 어려웠던 점과 이를 어떻게 극복했는지를 말씀해 주세요.</a:t>
            </a:r>
            <a:br/>
            <a:r>
              <a:t>(2) 한국전력공사 인턴 경험 중 고객센터의 가장 큰 불만 요인을 어떻게 파악하게 되었나요?</a:t>
            </a:r>
            <a:br/>
            <a:r>
              <a:t>(3) 실버 고객을 위한 홍보자료를 제작할 때, 어떤 자료가 효과적이라고 판단하셨나요?</a:t>
            </a:r>
            <a:br/>
            <a:r>
              <a:t>(4) 데이터 기반 전략을 통해 얻은 성과를 한국마사회에서 어떻게 적용할 계획인가요?</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조장으로서 조별 토론을 이끌며 소통과 협력의 중요성을 깨달았습니다. 처음에는 조원들의 소극적인 참여로 불만이 있었지만, 이유를 물어보니 타 </a:t>
            </a:r>
            <a:r>
              <a:rPr u="sng" b="1" sz="1200">
                <a:solidFill>
                  <a:srgbClr val="000000"/>
                </a:solidFill>
                <a:latin typeface="맑은 고딕"/>
              </a:rPr>
              <a:t>(1)전공생인 조원들이 토론 주제에 대한 배경지식이 부족하여 토론에 참여하기 어려워했다는 것을 알게 되었습니다.이에 저는</a:t>
            </a:r>
            <a:r>
              <a:rPr sz="1200">
                <a:solidFill>
                  <a:srgbClr val="000000"/>
                </a:solidFill>
                <a:latin typeface="맑은 고딕"/>
              </a:rPr>
              <a:t> 조별 토론 주제와 각자의 전공 분야를 연결 지어 생각해 보자고 제안했습니다. 먼저 조원들의 전공에 대해 듣고, 이를 토론 주제와 연관 지어 진행했습니다. 또한, 매 토론 전 간단한 브레인스토밍 시간을 도입하여 모든 조원이 자유롭게 아이디어를 공유할 수 있는 환경을 조성했습니다. 이러한 과정을 통해 조원들은 자신의 </a:t>
            </a:r>
            <a:r>
              <a:rPr u="sng" b="1" sz="1200">
                <a:solidFill>
                  <a:srgbClr val="000000"/>
                </a:solidFill>
                <a:latin typeface="맑은 고딕"/>
              </a:rPr>
              <a:t>(2)전공지식과 토론 주제를 연결 지으며 편하게 토론에 참여할 수 있었습니다. 한두 명만이 발언했던 첫 토론 시간과는 다르게 모든 조원이 한 번 이상 토론에</a:t>
            </a:r>
            <a:r>
              <a:rPr sz="1200">
                <a:solidFill>
                  <a:srgbClr val="000000"/>
                </a:solidFill>
                <a:latin typeface="맑은 고딕"/>
              </a:rPr>
              <a:t> 참여하며 자연스럽게 한 토론 주제를 다각도로 살펴볼 수 있었습니다.더 나아가 관계를 형성하고 유지하기 위해 조원들과 꾸준히 소통하려 노력했습니다. 사소한 </a:t>
            </a:r>
            <a:r>
              <a:rPr u="sng" b="1" sz="1200">
                <a:solidFill>
                  <a:srgbClr val="000000"/>
                </a:solidFill>
                <a:latin typeface="맑은 고딕"/>
              </a:rPr>
              <a:t>(3)의견이라도 서로를 칭찬하고 궁금한 점이 있으면 서로 질문을 주고받으며 각자의 의견을 존중하고 격려하는 태도로 신뢰를 쌓아갔습니다. 이를 통해 긍정적인 팀워크를 (4)유지할 수 있었습니다.최종 발표에서 저희 조는 그동안의 토론 내용을 바탕으로 발표를 구성했고, 독창적인 구성과 풍부한 내용이라는 피드백과</a:t>
            </a:r>
            <a:r>
              <a:rPr sz="1200">
                <a:solidFill>
                  <a:srgbClr val="000000"/>
                </a:solidFill>
                <a:latin typeface="맑은 고딕"/>
              </a:rPr>
              <a:t> 함께 최고 점수를 받았습니다. 이 경험을 통해 타인의 입장을 이해하고 대화로 소통하면 더 원활한 협력이 가능하다는 것을 깨달았습니다. 또한, 리더로서 팀원들의 강점을 끌어내고 참여를 독려하는 것이 성공적인 팀워크의 핵심임을 배웠습니다.이러한 경험을 바탕으로 실무에서도 팀원들의 강점을 파악하고 적극적으로 소통하는 문화를 형성하겠습니다. 동료들과 적극적으로 소통하고 긍정적인 관계를 유지한다면 어떤 어려움이라도 극복할 수 있다고 생각합니다. 서로를 배려하고 존중하는 태도를 바탕으로 함께 성장할 수 있도록 독려하는 문화를 이끌어 내는 직원이 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전공이 다른 팀원들과 토론할 때 가장 효과적이었던 방법은 무엇이었는지 말씀해 주세요.</a:t>
            </a:r>
            <a:br/>
            <a:r>
              <a:t>(2) 조원들과의 신뢰를 쌓기 위해 구체적으로 어떤 소통 방식을 사용했는지 설명해 주세요.</a:t>
            </a:r>
            <a:br/>
            <a:r>
              <a:t>(3) 조장에서 리더로서 팀원들의 강점을 끌어냈던 구체적인 사례를 공유해 주세요.</a:t>
            </a:r>
            <a:br/>
            <a:r>
              <a:t>(4) 최종 발표에서 최고의 점수를 받은 내용 중 특별히 주목받은 부분이 무엇이었는지 설명해 주세요.</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“ISO 17025 인증 유지, AORC 국제 숙련도 시험 29년 연속 합격, 더 나아가 2029 </a:t>
            </a:r>
            <a:r>
              <a:rPr u="sng" b="1" sz="1200">
                <a:solidFill>
                  <a:srgbClr val="000000"/>
                </a:solidFill>
                <a:latin typeface="맑은 고딕"/>
              </a:rPr>
              <a:t>(1)년 IFHA 표준시험기관 인증 목표에 제 경험과 역량을 기여하고 싶습니다.”먼저, 저는 제약 회사에서 근무한 경험이 있습니다.</a:t>
            </a:r>
            <a:r>
              <a:rPr sz="1200">
                <a:solidFill>
                  <a:srgbClr val="000000"/>
                </a:solidFill>
                <a:latin typeface="맑은 고딕"/>
              </a:rPr>
              <a:t> 경주마 도핑 검사에서 준수해야 하는 ILAC G7과 같이 제약에서도 의약품 </a:t>
            </a:r>
            <a:r>
              <a:rPr u="sng" b="1" sz="1200">
                <a:solidFill>
                  <a:srgbClr val="000000"/>
                </a:solidFill>
                <a:latin typeface="맑은 고딕"/>
              </a:rPr>
              <a:t>(2)시험에 관한 가이드라인이 있습니다. 가이드라인에 맞게 실험하여 정확하고 무결한</a:t>
            </a:r>
            <a:r>
              <a:rPr sz="1200">
                <a:solidFill>
                  <a:srgbClr val="000000"/>
                </a:solidFill>
                <a:latin typeface="맑은 고딕"/>
              </a:rPr>
              <a:t> 데이터를 생성하고, 분석하였습니다. 또한 3년동안 의약품 </a:t>
            </a:r>
            <a:r>
              <a:rPr u="sng" b="1" sz="1200">
                <a:solidFill>
                  <a:srgbClr val="000000"/>
                </a:solidFill>
                <a:latin typeface="맑은 고딕"/>
              </a:rPr>
              <a:t>(3)이화학 시험을 수행하여 LC, GC 등을 활용한 실험에 대한 숙련도를 키울 수 있었습니다. 이러한 경험을 활용하여</a:t>
            </a:r>
            <a:r>
              <a:rPr sz="1200">
                <a:solidFill>
                  <a:srgbClr val="000000"/>
                </a:solidFill>
                <a:latin typeface="맑은 고딕"/>
              </a:rPr>
              <a:t> 신속성, 정확성, 더 나아가 무결성을 가지는 경주마, 기수 </a:t>
            </a:r>
            <a:r>
              <a:rPr u="sng" b="1" sz="1200">
                <a:solidFill>
                  <a:srgbClr val="000000"/>
                </a:solidFill>
                <a:latin typeface="맑은 고딕"/>
              </a:rPr>
              <a:t>(4)도핑 검사에 기여할 수 있을 것입니다.둘째, 저는 질량 분석기를 활용하여 생체 시료 분석 연구를 수행한 경험이 있습니다.</a:t>
            </a:r>
            <a:r>
              <a:rPr sz="1200">
                <a:solidFill>
                  <a:srgbClr val="000000"/>
                </a:solidFill>
                <a:latin typeface="맑은 고딕"/>
              </a:rPr>
              <a:t> 저는 약학 관련 전공으로 대학원에서 공부하고, 연구하였습니다. 연구실에서 LC-MS, GC-MS, LC-HRMS와 같은 다양한 분석 기기를 운용하여 여러 연구에 참여했습니다. 쥐, 원숭이의 생체 시료 중 존재하는 약물 농도 PK 연구와 어류의 동물성 의약품 잔류 농도 연구, 식품 중 잔류 오염물질 분석 연구, LC-QTOF을 이용한 미지 물질 구조 분석 및 ID 등과 같은 연구를 수행했습니다. 또한, 연구실 일원이 향정신성 약물 분석 연구를 담당하여 도핑에 대한 간접적인 경험을 할 수 있었습니다. 대학원 연구실 경험을 통해 MS 장비 운용, 생체 시료 분석에 숙련도를 높일 수 있었으며, 도핑에 대한 경험을 간접적으로 할 수 있었습니다.위 두 가지 경험을 활용하여 세계에서 인정받는 한국 마사회의 도핑 검사소의 연구원이 되어 역량을 펼치고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제약 회사에서 근무한 경험을 토대로 경주마 도핑 검사에 기여하고 싶다고 하셨습니다. 제약 회사에서 배운 점 중 가장 중요하다고 생각하는 것은 무엇이며, 그것을 어떻게 적용할 계획입니까?</a:t>
            </a:r>
            <a:br/>
            <a:r>
              <a:t>(2) LC, GC 등을 활용한 실험에 대한 숙련도를 언급하셨는데, 이 기술들을 도핑 검사에 어떻게 구체적으로 활용할 계획입니까?</a:t>
            </a:r>
            <a:br/>
            <a:r>
              <a:t>(3) 질량 분석기를 활용한 생체 시료 분석 경험이 있다고 하셨습니다. 이 경험이 도핑 검사 업무에 어떤 방식으로 도움이 될 것이라 생각하십니까?</a:t>
            </a:r>
            <a:br/>
            <a:r>
              <a:t>(4) 다양한 분석 기기를 운용한 경험을 통해 무엇을 가장 크게 배웠으며, 해당 배움이 한국 마사회의 연구원으로서 어떤 점에 기여할 수 있다고 생각합니까?</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“소통에서도 노력과 연습이 필요한 것을 깨달았습니다.”대학원 연구실에서 </a:t>
            </a:r>
            <a:r>
              <a:rPr u="sng" b="1" sz="1200">
                <a:solidFill>
                  <a:srgbClr val="000000"/>
                </a:solidFill>
                <a:latin typeface="맑은 고딕"/>
              </a:rPr>
              <a:t>(1)정기적으로 실험 계획, 결과 등을 발표하는 랩미팅을 했습니다. 처음 랩미팅 발표를 할 때, 저의 발표 능력이 좋지 않다는 것을 여실히 느꼈습니다. 지도 교수님은 저의 발표가 끝나자마자</a:t>
            </a:r>
            <a:r>
              <a:rPr sz="1200">
                <a:solidFill>
                  <a:srgbClr val="000000"/>
                </a:solidFill>
                <a:latin typeface="맑은 고딕"/>
              </a:rPr>
              <a:t> 질문을 쏟아내셨습니다. 이 사실만 봐도 청자로 하여금 의문을 갖게 하는 </a:t>
            </a:r>
            <a:r>
              <a:rPr u="sng" b="1" sz="1200">
                <a:solidFill>
                  <a:srgbClr val="000000"/>
                </a:solidFill>
                <a:latin typeface="맑은 고딕"/>
              </a:rPr>
              <a:t>(2)발표였다는 것을 알 수 있었습니다. 또한, 질문에 대한 답변도 준비가 되어 있지 않은 상태였기에 두서없이</a:t>
            </a:r>
            <a:r>
              <a:rPr sz="1200">
                <a:solidFill>
                  <a:srgbClr val="000000"/>
                </a:solidFill>
                <a:latin typeface="맑은 고딕"/>
              </a:rPr>
              <a:t> 단어를 나열하는 수준이었습니다. 결국엔 교수님께서 랩미팅의 중요성을 말씀하시면서, 준비되지 않은 모습에 크게 질책을 하셨습니다. 이 경험으로 실험실 구성원 간의 ‘소통’의 도구인 랩미팅에서 본인의 준비성과 노력이 굉장히 중요하다는 것을 깨달았습니다. 그래서, 제가 말하고자 하는 바를 듣는 사람이 이해하기 쉽게 말하고자 노력하고 계속해서 연습했습니다. 이 과정을 통해, 머릿속으로 이해하더라도 말로 표현하지 </a:t>
            </a:r>
            <a:r>
              <a:rPr u="sng" b="1" sz="1200">
                <a:solidFill>
                  <a:srgbClr val="000000"/>
                </a:solidFill>
                <a:latin typeface="맑은 고딕"/>
              </a:rPr>
              <a:t>(3)못한다면 그것은 충분히 이해한 것이 아니라는 것도 느끼게 됐습니다. 대학원 과정 간 꾸준히 발표하면서</a:t>
            </a:r>
            <a:r>
              <a:rPr sz="1200">
                <a:solidFill>
                  <a:srgbClr val="000000"/>
                </a:solidFill>
                <a:latin typeface="맑은 고딕"/>
              </a:rPr>
              <a:t> 제가 전하고 하는 바를 논리적으로 전할 수 있게 </a:t>
            </a:r>
            <a:r>
              <a:rPr u="sng" b="1" sz="1200">
                <a:solidFill>
                  <a:srgbClr val="000000"/>
                </a:solidFill>
                <a:latin typeface="맑은 고딕"/>
              </a:rPr>
              <a:t>(4)되었습니다. 그에 대한 사례를 들자면, 대학원 재학 중에 실습 조교로 수업에 참여했습니다. 그간의 연습과 노력을 통해 무언가를</a:t>
            </a:r>
            <a:r>
              <a:rPr sz="1200">
                <a:solidFill>
                  <a:srgbClr val="000000"/>
                </a:solidFill>
                <a:latin typeface="맑은 고딕"/>
              </a:rPr>
              <a:t> 설명하는 것에 익숙하여 학생들에게 이론과 실습 과정 등을 설명하는 것에 어려움을 느끼지 못했습니다.이 경험을 통해 소통을 잘 하기 위해서는 노력과 연습이 필요하다는 것을 알았습니다. 새로운 조직에 들어가서는 새로운 구성원과 새로운 소통 방식에 맞닿게 될 것입니다. 저는 새로운 소통을 원활히 하기 위해 노력하고 연습할 준비가 되어있습니다.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랩미팅 발표 경험을 통해 무엇을 개선하려고 했는지 설명해 주세요. 그리고 그 과정을 통해 배운 점을 새로운 조직에서 어떻게 활용할 계획인지도 설명해 주세요.</a:t>
            </a:r>
            <a:br/>
            <a:r>
              <a:t>(2) 랩미팅 발표에서 느낀 발표 능력의 부족함을 극복하기 위해 어떤 구체적인 조치를 취했는지 설명해 주세요.</a:t>
            </a:r>
            <a:br/>
            <a:r>
              <a:t>(3) 소통 능력 향상을 위해 노력했다고 하셨는데, 실습 조교로서 수업에 참여했던 경험을 통해 소통 능력 향상이 주는 이점이 무엇이라고 생각하십니까?</a:t>
            </a:r>
            <a:br/>
            <a:r>
              <a:t>(4) 미래에 새로운 조직에 들어가서 새로운 소통 방식에 적응하기 위해 어떤 준비와 노력을 할 계획인지 구체적으로 말씀해 주세요.</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목표로는 제가 가진 조경 유지관리 역량으로 경마공원을 단순한 경마를 위한 시설이 아닌 지역주민과 방문객이 즐길 수 있는 문화,레저 공간으로 발전시키는 데 기여하는 것입니다.한국마사회는 국민이 행복한 여가문화 조성이라는 전략 방향을 가지고 있기 때문에 이를 바탕으로 목표를 세우게 되었습니다.저는 아파트 조경 유지관리 업무를 1년간 진행함으로써 병충해방제, 관수, 전정 </a:t>
            </a:r>
            <a:r>
              <a:rPr u="sng" b="1" sz="1200">
                <a:solidFill>
                  <a:srgbClr val="000000"/>
                </a:solidFill>
                <a:latin typeface="맑은 고딕"/>
              </a:rPr>
              <a:t>(1)작업뿐만 아니라 인부 관리, 입주민 민원 관리를 통해 유지관리에 대한 역량을</a:t>
            </a:r>
            <a:r>
              <a:rPr sz="1200">
                <a:solidFill>
                  <a:srgbClr val="000000"/>
                </a:solidFill>
                <a:latin typeface="맑은 고딕"/>
              </a:rPr>
              <a:t> 키워왔습니다. 이 역량을 통해 목표 달성을 위한 </a:t>
            </a:r>
            <a:r>
              <a:rPr u="sng" b="1" sz="1200">
                <a:solidFill>
                  <a:srgbClr val="000000"/>
                </a:solidFill>
                <a:latin typeface="맑은 고딕"/>
              </a:rPr>
              <a:t>(2)3가지 계획을 하게 되었습니다.우선 첫째, 관리 비용 절감, 생태복원을 위한 지속 가능한 식재 기법을 도입할 것입니다. 유지관리 비용을</a:t>
            </a:r>
            <a:r>
              <a:rPr sz="1200">
                <a:solidFill>
                  <a:srgbClr val="000000"/>
                </a:solidFill>
                <a:latin typeface="맑은 고딕"/>
              </a:rPr>
              <a:t> 줄이고 생물다양성을 높일 수 있는 야생화 정원을 </a:t>
            </a:r>
            <a:r>
              <a:rPr u="sng" b="1" sz="1200">
                <a:solidFill>
                  <a:srgbClr val="000000"/>
                </a:solidFill>
                <a:latin typeface="맑은 고딕"/>
              </a:rPr>
              <a:t>(3)조성할 것이고, IoT 센서를 통해 자동 관수 시스템을 적용하여 인건비를 절감할 수 있을 것입니다.둘째, 기후변화 대응 조경</a:t>
            </a:r>
            <a:r>
              <a:rPr sz="1200">
                <a:solidFill>
                  <a:srgbClr val="000000"/>
                </a:solidFill>
                <a:latin typeface="맑은 고딕"/>
              </a:rPr>
              <a:t> 공간 조성입니다. 척박한 환경에 적응할 수 </a:t>
            </a:r>
            <a:r>
              <a:rPr u="sng" b="1" sz="1200">
                <a:solidFill>
                  <a:srgbClr val="000000"/>
                </a:solidFill>
                <a:latin typeface="맑은 고딕"/>
              </a:rPr>
              <a:t>(4)있는 수종을 선정과 기후 데이터를 활용한 식재 계획을 할 것입니다.마지막으로 방문객 소통 증대를 통한</a:t>
            </a:r>
            <a:r>
              <a:rPr sz="1200">
                <a:solidFill>
                  <a:srgbClr val="000000"/>
                </a:solidFill>
                <a:latin typeface="맑은 고딕"/>
              </a:rPr>
              <a:t> 경관개선입니다. 방문객과 지역주민의 공원 만족도 조사 후 피드백을 반영하여 지역 상생 공간을 조성하고 다양한 프로그램을 기획하여 머물고 싶은 공원으로 만들 것입니다. 목표가 달성되었을 때 조경 유지관리 효율성 향상으로 예산 절감을 할 수 있고, 지속 가능한 조경 환경 조성으로 기후 위기 대응을 할 수 있으며, 방문객 경험 개선으로 경마공원이 지역 주민과 관광객이 찾는 문화,레저 공간으로 발전하게 되어 '글로벌 TOP 5 말산업 선도기업' 이라는 공사의 비전 달성에 기여할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지속 가능한 식재 기법을 도입하기 위해 야생화 정원을 조성할 계획이라고 하셨습니다. 이전 경험을 통해 이 계획의 실현 가능성을 어떻게 평가하십니까?</a:t>
            </a:r>
            <a:br/>
            <a:r>
              <a:t>(2) 기후변화에 대응하는 조경 공간 조성을 위해 어떤 준비를 하고 계신가요? 이를 위해 기후 데이터 활용 계획을 더 구체적으로 설명해 주세요.</a:t>
            </a:r>
            <a:br/>
            <a:r>
              <a:t>(3) 방문객의 소통 증대를 통한 경관개선 계획에서 특히 중요하다고 생각하는 프로그램은 어떤 것인가요? 이를 통해 기대하는 효과는 무엇인지 궁금합니다.</a:t>
            </a:r>
            <a:br/>
            <a:r>
              <a:t>(4) 조경 유지관리 효율성 향상으로 예산 절감을 한다고 하셨는데, 예산 절감을 위해 구체적으로 어떤 전략을 고려 중이신가요?</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(1)전직장에서 상사와의 의견충돌이 있었지만 서로의 의견을 존중하고 소통을 통해 절충안을 도출해서 어려움을 극복했습니다.당시 아파트 조경 유지관리 중 회양목 전정을 하는 업무에서 업무 진행 방식에 대해 상사와 의견대립이 있었습니다.상사님은 수목 전정과 부산물 정리를 동시에 하자는 의견이었고, 저는 모든 구역에 전정을 다 하고 마지막에</a:t>
            </a:r>
            <a:r>
              <a:rPr sz="1200">
                <a:solidFill>
                  <a:srgbClr val="000000"/>
                </a:solidFill>
                <a:latin typeface="맑은 고딕"/>
              </a:rPr>
              <a:t> 정리를 하자는 의견을 제시했는데, 그 이유는 작업 부산물을 처리하는데 동선이 길어져서 한정된 시간 안에 작업을 마칠 수 없었기 때문이었습니다. 하지만 상사님은 제 의견을 </a:t>
            </a:r>
            <a:r>
              <a:rPr u="sng" b="1" sz="1200">
                <a:solidFill>
                  <a:srgbClr val="000000"/>
                </a:solidFill>
                <a:latin typeface="맑은 고딕"/>
              </a:rPr>
              <a:t>(2)받아주지 않았습니다. 그 이유가 작업공간이 더러우면 아파트 입주민이 보기에 우리 회사의 인식이 나빠진다는 것이었습니다.저는 그 부분을 미처 생각하지 못했기에 상사님의 말씀에 공감했습니다. 하지만,</a:t>
            </a:r>
            <a:r>
              <a:rPr sz="1200">
                <a:solidFill>
                  <a:srgbClr val="000000"/>
                </a:solidFill>
                <a:latin typeface="맑은 고딕"/>
              </a:rPr>
              <a:t> 이대로 업무를 한다면 시간 부족으로 다음 업무에도 악영향이 가기 때문에 두 의견을 분석하여 </a:t>
            </a:r>
            <a:r>
              <a:rPr u="sng" b="1" sz="1200">
                <a:solidFill>
                  <a:srgbClr val="000000"/>
                </a:solidFill>
                <a:latin typeface="맑은 고딕"/>
              </a:rPr>
              <a:t>(3)절충안을 제시하였는데, 전정하고 남은 부산물을</a:t>
            </a:r>
            <a:r>
              <a:rPr sz="1200">
                <a:solidFill>
                  <a:srgbClr val="000000"/>
                </a:solidFill>
                <a:latin typeface="맑은 고딕"/>
              </a:rPr>
              <a:t> 마대에 담아서 한곳에 모아놓고 전정이 다 끝난 후 그 부산물을 트럭에 한꺼번에 </a:t>
            </a:r>
            <a:r>
              <a:rPr u="sng" b="1" sz="1200">
                <a:solidFill>
                  <a:srgbClr val="000000"/>
                </a:solidFill>
                <a:latin typeface="맑은 고딕"/>
              </a:rPr>
              <a:t>(4)실어서 처리하는 방법이었고, 상사님도 그 의견을</a:t>
            </a:r>
            <a:r>
              <a:rPr sz="1200">
                <a:solidFill>
                  <a:srgbClr val="000000"/>
                </a:solidFill>
                <a:latin typeface="맑은 고딕"/>
              </a:rPr>
              <a:t> 수용해 주셨습니다.그리하여 작업 효율을 높일 수 있었고 결국, 시간 내에 전정을 마칠 수 있었습니다.이 과정을 통해 팀워크가 향상되었고 다음 업무에도 예상보다 빠르게 진행할 수 있었습니다. 이를 통해 의견 조율의 중요성을 깨달았고 타인의 입장을 이해하고 존중한다면 더 나은 결과가 나올 수 있다는 것을 알게 되었습니다.공사에 입사한다면 다양한 부서와 협업을 하게 될 텐데 적극적인 소통과 상호 간의 존중과 배려를 통해 최적의 방법을 도출하여 공사의 비전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전직장에서 상사와의 의견 대립을 경험하셨는데, 이 경험을 통해 배운 점을 구체적으로 어떻게 다른 갈등 상황에서 적용할 계획인가요?</a:t>
            </a:r>
            <a:br/>
            <a:r>
              <a:t>(2) 당신이 제안한 절충안이 효과적이었는데, 이처럼 창의적인 해결책을 찾아낸 비결은 무엇이라고 생각하시나요?</a:t>
            </a:r>
            <a:br/>
            <a:r>
              <a:t>(3) 입주민의 관점에서 상사 의견에 공감을 하셨다고 했습니다. 공사에서 입주민이나 고객의 입장을 먼저 고려하기 위해 어떤 노력을 하실 건가요?</a:t>
            </a:r>
            <a:br/>
            <a:r>
              <a:t>(4) 해결 과정에서 '의견 조율을 통해 팀워크가 향상되었다'고 하셨습니다. 이 경험은 이후 팀 협업에서 어떻게 작용했나요?</a:t>
            </a: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 운영사업과 경영지원 업무를 하며 본인이 갖춘 능력을 발휘하고 한국마사회의 미션 수행에 기여하고 싶습니다. 그리고 말 산업 육성사업과 경마 수익금을 통한 사회 공익 실현이라는 목표를 행정인으로서 지원하고 싶습니다. 기관의 지속 가능한 성장을 위해 경마 고객의 성공적인 세대교체를 </a:t>
            </a:r>
            <a:r>
              <a:rPr u="sng" b="1" sz="1200">
                <a:solidFill>
                  <a:srgbClr val="000000"/>
                </a:solidFill>
                <a:latin typeface="맑은 고딕"/>
              </a:rPr>
              <a:t>(1)이루고, 디지털에 익숙한 젊은 고객 유입을 늘리기 위해 4차 산업시대에 맞는 (2)기술을 도입한 신선한 경마 콘텐츠 제공이 필요합니다. 또한</a:t>
            </a:r>
            <a:r>
              <a:rPr sz="1200">
                <a:solidFill>
                  <a:srgbClr val="000000"/>
                </a:solidFill>
                <a:latin typeface="맑은 고딕"/>
              </a:rPr>
              <a:t> 이미 정식 운영을 시작한 온라인 마권 구매의 성공적인 정착을 위해서 건전한 경마문화 확산을 위한 지속적인 노력이 동반되어야 합니다. 저는 </a:t>
            </a:r>
            <a:r>
              <a:rPr u="sng" b="1" sz="1200">
                <a:solidFill>
                  <a:srgbClr val="000000"/>
                </a:solidFill>
                <a:latin typeface="맑은 고딕"/>
              </a:rPr>
              <a:t>(3)레저스포츠사업을 시행하는 공공기관에서 경주 현장을 가까이서 경험했습니다. 이때 파악한 경주사업의</a:t>
            </a:r>
            <a:r>
              <a:rPr sz="1200">
                <a:solidFill>
                  <a:srgbClr val="000000"/>
                </a:solidFill>
                <a:latin typeface="맑은 고딕"/>
              </a:rPr>
              <a:t> 현황과 현장 근무 경험을 활용해 신규고객을 효과적으로 유입할 수 있는 실질적인 아이디어를 끌어내겠습니다. 경마사업의 일선 현장을 직접 보려고 과천 경마장을 방문해 주 고객의 연령층이 60대 이상인 것을 목도했고, </a:t>
            </a:r>
            <a:r>
              <a:rPr u="sng" b="1" sz="1200">
                <a:solidFill>
                  <a:srgbClr val="000000"/>
                </a:solidFill>
                <a:latin typeface="맑은 고딕"/>
              </a:rPr>
              <a:t>(4)놀라운지에서 초보 교육을 받으면서 가족 단위 방문객이 경마장에서 즐거운 경험을 하고 젊은 층이 관심을 갖고 배팅</a:t>
            </a:r>
            <a:r>
              <a:rPr sz="1200">
                <a:solidFill>
                  <a:srgbClr val="000000"/>
                </a:solidFill>
                <a:latin typeface="맑은 고딕"/>
              </a:rPr>
              <a:t> 요령을 습득하는 과정을 지켜봤습니다. 그리고 현장 직원에게 직접 질문하며 한국마사회의 사업 방향과 매출증대 방안의 중요함을 인지했습니다. 과거 직장생활을 하며 업무수행과 고객응대를 할 때 관련 현장 정보를 체계적으로 수집, 관리하며 이를 학습하고 활용했습니다. 이런 노하우로 데이터를 분석해, 젊은 고객이 보다 쉽고 재미있게 경마정보를 제공받는 방법을 고민해 신규 고객의 진입 장벽을 허물겠습니다. 또한 경마장을 이용하는 고객이 원하는 편익시설 수요 트렌드를 조사해 입점에 반영하고, 불편접수 현황을 빠르게 파악해 고객의 만족도를 높이는 등 신선한 아이디어를 활용해 고객 만족과 매출증대에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레저스포츠사업 공공기관에서의 경주 현장 경험이 지원자가 경마사업에 기여할 수 있는 구체적인 분야는 무엇인지 설명해주세요.</a:t>
            </a:r>
            <a:br/>
            <a:r>
              <a:t>(2) 경마사업의 주요 고객층이 60대 이상이라고 파악했는데, 젊은 고객을 유입하기 위한 새로운 경마 콘텐츠 제공 계획은 무엇인가요?</a:t>
            </a:r>
            <a:br/>
            <a:r>
              <a:t>(3) 지원자가 경주사업의 현황을 경험하면서 신규 고객 유입을 위해 제시한 실질적인 아이디어는 무엇이며, 이를 통해 회사에 어떻게 기여할 수 있나요?</a:t>
            </a:r>
            <a:br/>
            <a:r>
              <a:t>(4) 데이터 분석을 통해 젊은 고객의 진입 장벽을 허물 계획이라 하셨는데, 이전 경험에서 데이터 분석을 어떻게 활용했는지 예를 들어 설명해주세요.</a:t>
            </a: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인턴사원의 팀 단위 PT 평가가 있었습니다. 평가는 인턴의 평가점수와 직결되며 발표자에게 가점이 있어서 모두 발표를 하고 싶은 눈치였습니다. 그래서인지 회의 과정에서 팀원의 역할 분담은커녕 협의조차 어려운 상황이었습니다. 이대로는 팀의 협력적인 분위기를 </a:t>
            </a:r>
            <a:r>
              <a:rPr u="sng" b="1" sz="1200">
                <a:solidFill>
                  <a:srgbClr val="000000"/>
                </a:solidFill>
                <a:latin typeface="맑은 고딕"/>
              </a:rPr>
              <a:t>(1)조성할 수도 없고 높은 평가점수를 받기도 어렵다고 판단했습니다. 고민 끝에 저는 오히려 발표보다 주제와</a:t>
            </a:r>
            <a:r>
              <a:rPr sz="1200">
                <a:solidFill>
                  <a:srgbClr val="000000"/>
                </a:solidFill>
                <a:latin typeface="맑은 고딕"/>
              </a:rPr>
              <a:t> 콘셉트 선정과 자료 준비에 더 자신이 있었고, 팀원 모두 평가를 잘 받는 게 우선이고 유익하다고 생각해 발표역할을 자발적으로 양보했습니다. 그리고 자신의 이익만을 생각하고 타인에게 협력적인 태도를 보이지 않는다면, 오히려 우리 발표팀 전체에 손해가 되지 않겠느냐고 제 의사를 말했습니다. 그랬더니 나머지 팀원도 이에 수긍하고 협의 후 자신이 잘하는 역할을 </a:t>
            </a:r>
            <a:r>
              <a:rPr u="sng" b="1" sz="1200">
                <a:solidFill>
                  <a:srgbClr val="000000"/>
                </a:solidFill>
                <a:latin typeface="맑은 고딕"/>
              </a:rPr>
              <a:t>(2)고심했고 발표자를 고집하지 않았습니다. 협력적인 팀워크 조성을 위해 먼저 양보하고 협심하도록 이끌자 각자의 장점을 활용한</a:t>
            </a:r>
            <a:r>
              <a:rPr sz="1200">
                <a:solidFill>
                  <a:srgbClr val="000000"/>
                </a:solidFill>
                <a:latin typeface="맑은 고딕"/>
              </a:rPr>
              <a:t> 역할을 자진해서 맡게 됐고, 스스로 잘하는 것을 맡게 되니 자연스레 팀 분위기도 밝아졌습니다. 게다가 준비하는 과정에서 함께 </a:t>
            </a:r>
            <a:r>
              <a:rPr u="sng" b="1" sz="1200">
                <a:solidFill>
                  <a:srgbClr val="000000"/>
                </a:solidFill>
                <a:latin typeface="맑은 고딕"/>
              </a:rPr>
              <a:t>(3)소통하는 횟수가 늘어나고, 스몰토킹으로 인해 서로에 대해 더욱 깊게 이해할 수 있어</a:t>
            </a:r>
            <a:r>
              <a:rPr sz="1200">
                <a:solidFill>
                  <a:srgbClr val="000000"/>
                </a:solidFill>
                <a:latin typeface="맑은 고딕"/>
              </a:rPr>
              <a:t> 재미있게 능률적으로 발표를 준비할 수 있었습니다. 주제는 회사의 관심사인 주관 기념행사 기획안으로 방향을 잡았습니다. 전략적 접근으로 심사위원이 지루하지 않게 유머러스하고 </a:t>
            </a:r>
            <a:r>
              <a:rPr u="sng" b="1" sz="1200">
                <a:solidFill>
                  <a:srgbClr val="000000"/>
                </a:solidFill>
                <a:latin typeface="맑은 고딕"/>
              </a:rPr>
              <a:t>(4)어휘력이 풍부하며 목소리가 매력적인 팀원이 발표를 맡게 됐고, 저를 포함한 차분하고 세심한 팀원은 주제 선정 및 자료와 소품을 준비했습니다.</a:t>
            </a:r>
            <a:r>
              <a:rPr sz="1200">
                <a:solidFill>
                  <a:srgbClr val="000000"/>
                </a:solidFill>
                <a:latin typeface="맑은 고딕"/>
              </a:rPr>
              <a:t> 관심을 끄는 주제와 콘셉트 선정, 예상 질문에 대한 철저한 준비로 발표 후 심사위원에게 칭찬까지 받았습니다. 그리고 발표 평가가 끝난 후에도 팀원끼리 식사자리를 가지며 좋은 교우 관계를 유지할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발표 역할을 자발적으로 양보하면서 팀워크를 조성한 경험이 있었는데, 이 경험이 향후 직장에서의 협업에 어떻게 도움을 줄 수 있나요?</a:t>
            </a:r>
            <a:br/>
            <a:r>
              <a:t>(2) 주관 기념행사 기획안 발표 후 긍정적인 피드백을 받았다고 하셨는데, 이 과정에서 팀원들과 어떤 방식으로 소통하며 준비했는지 구체적으로 설명해주세요.</a:t>
            </a:r>
            <a:br/>
            <a:r>
              <a:t>(3) 지원자가 주제를 선정할 때 고려한 전략적 접근 방법은 무엇이었으며, 이를 다른 프로젝트에서도 활용할 수 있는지요?</a:t>
            </a:r>
            <a:br/>
            <a:r>
              <a:t>(4) 팀원들이 좋은 교우 관계를 유지하도록 했던 구체적인 방법은 무엇이었는지, 그리고 이것이 조직 문화에 미칠 긍정적인 영향은 무엇이라고 생각하시나요?</a:t>
            </a: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[적절한 인력 배치와 행정 지원을 통한 사회 공헌 발전]경영지원 분야에서 인적자원 관리 및 경영지원을 통해 힐링승마와 같은 한국마사회의 사회 공헌 활동이 지속적으로 확대되는 데 기여하고 싶습니다. 이를 통해 한국마사회가 말산업과 축산의 발전을 기반으로 국민의 복지 증진과 여가 선용을 이루도록 하겠습니다.이에 두 번의 공공기관 인턴을 통해 얻은 행정 지원 역량을 활용하겠습니다. </a:t>
            </a:r>
            <a:r>
              <a:rPr u="sng" b="1" sz="1200">
                <a:solidFill>
                  <a:srgbClr val="000000"/>
                </a:solidFill>
                <a:latin typeface="맑은 고딕"/>
              </a:rPr>
              <a:t>(1)인턴을 통해 문서 작성, 일정 계획 및 실행과 같은 사무행정 역량을 키웠을 뿐 아니라 국민을 위한 업무의 보람과 뿌듯함을 느꼈습니다.</a:t>
            </a:r>
            <a:r>
              <a:rPr sz="1200">
                <a:solidFill>
                  <a:srgbClr val="000000"/>
                </a:solidFill>
                <a:latin typeface="맑은 고딕"/>
              </a:rPr>
              <a:t> 또한 인사 및 채용 관련 역량을 키웠고, 전산업무와 대외적 </a:t>
            </a:r>
            <a:r>
              <a:rPr u="sng" b="1" sz="1200">
                <a:solidFill>
                  <a:srgbClr val="000000"/>
                </a:solidFill>
                <a:latin typeface="맑은 고딕"/>
              </a:rPr>
              <a:t>(2)협력 요구 역량을 쌓았습니다.첫째, 0000우정청에서 인사 및 채용 관련 행정업무를 수행하여 인사역량을 키웠습니다. 인력의</a:t>
            </a:r>
            <a:r>
              <a:rPr sz="1200">
                <a:solidFill>
                  <a:srgbClr val="000000"/>
                </a:solidFill>
                <a:latin typeface="맑은 고딕"/>
              </a:rPr>
              <a:t> 적재적소 배치의 중요성을 배웠고 이 과정에서 고려하는 평정표, 재직기간 산정 등의 업무를 보조하였습니다. 또한 지원자들의 서류를 분류하고 합철하는 채용 업무를 다뤘고 면접자 안내 역할을 통해 상황에 따른 적절한 응대 역량을 키웠습니다. 이외에도 4대 보험 파일 정리, 주민등록번호 기록 등을 하면서 개인정보를 다루는 만큼 정직한 태도와 여러 번의 검토를 통한 정확성, 철저한 보안이 중요함을 깨달았습니다. 이를 활용하여 인적자원관리 직무를 수행하겠습니다.둘째, 국민연금공단에서 복잡한 전산 처리 및 민원대 안내를 수행하여 분석적 태도를 </a:t>
            </a:r>
            <a:r>
              <a:rPr u="sng" b="1" sz="1200">
                <a:solidFill>
                  <a:srgbClr val="000000"/>
                </a:solidFill>
                <a:latin typeface="맑은 고딕"/>
              </a:rPr>
              <a:t>(3)갖추고 타인 협력 및 설득 역량을 키웠습니다. 폐업 조회를 하고 납부 예외재개의 전산업무를 수행하기 위해 매뉴얼을 미리 숙지하였습니다.</a:t>
            </a:r>
            <a:r>
              <a:rPr sz="1200">
                <a:solidFill>
                  <a:srgbClr val="000000"/>
                </a:solidFill>
                <a:latin typeface="맑은 고딕"/>
              </a:rPr>
              <a:t> 새로운 경우가 나타나면 담당 직원께 질문을 통해 빠르고 정확하게 해결하였습니다. 또한 오전마다 민원대 안내를 하여 다양한 고객들을 만났습니다. 노령, 장애, 유족연금과 반추납, 반환일시금 등 창구 업무가 세분화되었기에 적절한 안내를 위해 경청하면서 구체적인 질문을 통해 방문 목적을 알아냈습니다. 이를 대외협력, 사회공헌 등의 직무에 활용하겠습니다.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문서 작성, 일정 계획 및 실행에 대한 사무행정 역량을 키웠다고 하셨습니다. 이 역량을 향상시키기 위해 구체적으로 어떤 방법을 사용하셨나요?</a:t>
            </a:r>
            <a:br/>
            <a:r>
              <a:t>(2) 지원자는 0000우정청에서 인사 및 채용 관련 행정업무 수행 경험을 언급했습니다. 인사역량을 높이기 위해 구체적으로 어떤 노력을 기울였는지 자세히 설명해주세요.</a:t>
            </a:r>
            <a:br/>
            <a:r>
              <a:t>(3) 인턴 경험 동안 정직한 태도와 철저한 보안의 중요성을 깨달았다고 하셨습니다. 이를 실제로 업무에서 어떻게 적용하셨는지 예를 들어 설명해주세요.</a:t>
            </a:r>
            <a:br/>
            <a:r>
              <a:t>(4) 민원대 안내 경험을 통해 경청과 구체적인 질문의 중요성을 배웠다고 하셨습니다. 이러한 역량을 바탕으로 고객 응대에서 겪은 도전 과제는 무엇이었나요?</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한국부동산원에서 근무할 때 제가 속해있던 부서는 소통과 협력에 어려움을 겪으며 내부성과평과에서 </a:t>
            </a:r>
            <a:r>
              <a:rPr u="sng" b="1" sz="1200">
                <a:solidFill>
                  <a:srgbClr val="000000"/>
                </a:solidFill>
                <a:latin typeface="맑은 고딕"/>
              </a:rPr>
              <a:t>(1)5년연속 최하위인 D등급을 맞았습니다. 이러한 문제점을 해결하기 위해 부서원 전체가 이러한 문제점을 타파하고자 회의를 가져 내부성과평가 점수를 항목별로 세세하게 분석하여 낮은 점수를</a:t>
            </a:r>
            <a:r>
              <a:rPr sz="1200">
                <a:solidFill>
                  <a:srgbClr val="000000"/>
                </a:solidFill>
                <a:latin typeface="맑은 고딕"/>
              </a:rPr>
              <a:t> 받은 원인과 해결방안에 대해 다같이 알아보자고 결정하였습니다. 낮은 점수를 받은 평가항목은 해당 평가를 담당하는 부서 담당자에게 일일이 전화를 해서 어떤 문제점이 있었는지 여쭤보면서 심사과정에서 지적을 많이 받았다, 제출기한을 지키지 않은 것이 있다 등 어떤 업무의 정확성 측면에서 낮은 점수를 받은 이유를 파악할수 있었고 해결방법을 </a:t>
            </a:r>
            <a:r>
              <a:rPr u="sng" b="1" sz="1200">
                <a:solidFill>
                  <a:srgbClr val="000000"/>
                </a:solidFill>
                <a:latin typeface="맑은 고딕"/>
              </a:rPr>
              <a:t>(2)찾을수 있었습니다. 그동안 출장, 휴가 등 사무실에 없는 부서원들과의 소통이 어려웠던적이 있었는데 카카오톡 단체방을 활용하여 중요일정등을 공유하여 마감일정 등을 놓치는 일이 없도록 하였습니다. 공유드라이브를 활용하여 업무별로 필요한 파일들을 서로 공유하여 업무노하우</a:t>
            </a:r>
            <a:r>
              <a:rPr sz="1200">
                <a:solidFill>
                  <a:srgbClr val="000000"/>
                </a:solidFill>
                <a:latin typeface="맑은 고딕"/>
              </a:rPr>
              <a:t> 등을 공유하면서 선배님들의 노하우를 좀 더 빠르게 배우면서 업무의 정확성을 높일수 있었습니다. 지역전문가 분들이 보고서를 제때 써주지 않으셔셔 감점을 받은 항목이 있었는데 이러한 일을 방지하고자 업무 알림 문자를 드리고 직접 찾아뵈어서 홍보물품도 드리고 </a:t>
            </a:r>
            <a:r>
              <a:rPr u="sng" b="1" sz="1200">
                <a:solidFill>
                  <a:srgbClr val="000000"/>
                </a:solidFill>
                <a:latin typeface="맑은 고딕"/>
              </a:rPr>
              <a:t>(3)인사도 드리니까 전보다 훨씬 더 보고서를 잘써주시고 기한도 잘 지켜주셔서 점수를 잘 받을수 있었습니다. 지차체 공무원분들과도 식사자리를 마련하여 개별주택 업무를 하면서 표준주택이 어디가 부족한지 알수 있었고 업무를 하면서</a:t>
            </a:r>
            <a:r>
              <a:rPr sz="1200">
                <a:solidFill>
                  <a:srgbClr val="000000"/>
                </a:solidFill>
                <a:latin typeface="맑은 고딕"/>
              </a:rPr>
              <a:t> 불편했던점들을 들어서 본사에 건의하면서 서로 업무 협력도를 높일수 있었습니다. 이외에도 다양한 분들과 소통하고 협력하여 1년간 꾸준히 노력한 결과 제가 속한 부서는 B등급을 받을수 있었습니다. 어떤 한 목표를 위해 </a:t>
            </a:r>
            <a:r>
              <a:rPr u="sng" b="1" sz="1200">
                <a:solidFill>
                  <a:srgbClr val="000000"/>
                </a:solidFill>
                <a:latin typeface="맑은 고딕"/>
              </a:rPr>
              <a:t>(4)계속해서 나아가며 꾸준히 소통하면서 잘못된 것을 바로잡아가는것의 중요성을 배웠고 다같이 한마음으로 움직이고 나만 잘하는 것이 아닌 다같이</a:t>
            </a:r>
            <a:r>
              <a:rPr sz="1200">
                <a:solidFill>
                  <a:srgbClr val="000000"/>
                </a:solidFill>
                <a:latin typeface="맑은 고딕"/>
              </a:rPr>
              <a:t> 잘하는 것이 협력이라는 것을 느낄수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한국부동산원에서 내부성과평과 점수를 개선하는 과정에서 가장 큰 도전은 무엇이었고, 이를 어떻게 극복했습니까?</a:t>
            </a:r>
            <a:br/>
            <a:r>
              <a:t>(2) 카카오톡 단체방 및 공유드라이브 활용으로 업무의 정확성을 높였다고 하셨는데, 이를 통해 얻은 구체적인 개선 효과는 무엇이었나요?</a:t>
            </a:r>
            <a:br/>
            <a:r>
              <a:t>(3) 한국부동산원 근무 중 다양한 이해관계자와 관계를 구축하여 성과를 올렸다고 하셨습니다. 이러한 관계 구축은 어떻게 이루어졌습니까?</a:t>
            </a:r>
            <a:br/>
            <a:r>
              <a:t>(4) 1년간의 노력을 통해 B등급으로 올라서게 된 주요 성공 요인은 무엇이라고 생각하십니까?</a:t>
            </a:r>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[역지사지의 태도로 대화]봉사활동에서 팀원의 불성실한 태도로 협력의 어려움을 겪은 적이 있습니다.난치병을 </a:t>
            </a:r>
            <a:r>
              <a:rPr u="sng" b="1" sz="1200">
                <a:solidFill>
                  <a:srgbClr val="000000"/>
                </a:solidFill>
                <a:latin typeface="맑은 고딕"/>
              </a:rPr>
              <a:t>(1)앓는 아이의 소원을 이뤄주는 (2)활동이었습니다. 3명으로 구성된 팀이었기에 한 명, 한 명의 역할이 중요했습니다. 그러나 팀장 역할을 맡은 팀원이 개인 사정을 이유로 회의 불참이나 본인이 맡은 부분을 해오지 않는 일이 종종 발생했습니다. 이로 인해 예정된 일정을 소화하지 못하여 미뤄야 하는 일이</a:t>
            </a:r>
            <a:r>
              <a:rPr sz="1200">
                <a:solidFill>
                  <a:srgbClr val="000000"/>
                </a:solidFill>
                <a:latin typeface="맑은 고딕"/>
              </a:rPr>
              <a:t> 발생했습니다. 이는 봉사대상자의 신뢰 구축을 약화시켰기에 이를 해결하고자 팀원과 대화하는 시간을 가졌습니다.먼저 해당 팀원의 사정을 들어봤습니다. 불가피한 일로 인해 일을 못 할 수 있었기 때문입니다. 또한 상대방의 입장을 깊이 이해해 보는 시간을 가짐으로써 깊이 있는 대화가 가능하다고 생각했습니다. 다음으로 저의 입장을 전달하였습니다. 이때 감정싸움으로 번지지 않도록 날카로운 말투를 사용하지 않으면서 구체적인 사례를 </a:t>
            </a:r>
            <a:r>
              <a:rPr u="sng" b="1" sz="1200">
                <a:solidFill>
                  <a:srgbClr val="000000"/>
                </a:solidFill>
                <a:latin typeface="맑은 고딕"/>
              </a:rPr>
              <a:t>(3)언급하며 설명하였습니다.그 결과 서로의 입장을 충분히 헤아려볼 수 있었습니다. 저 또한 팀원의 사정이 이해되는 부분이 있었고, (4)반대로 해당 팀원은 자신의 행동을 반성하기도 했습니다. 이후에는 각자 맡은 일을 성실히 해오면서 활동이 다시 원활하게 진행되었습니다. 결국 활동 목표인 봉사대상자의 해외 축구선수 만나기라는 소원을 달성하여 마무리할 수 있었습니다.이처럼</a:t>
            </a:r>
            <a:r>
              <a:rPr sz="1200">
                <a:solidFill>
                  <a:srgbClr val="000000"/>
                </a:solidFill>
                <a:latin typeface="맑은 고딕"/>
              </a:rPr>
              <a:t> 타인과의 협력의 문제가 생겼을 때, 우선 그 과정을 들여다보겠습니다. 먼저 섣불리 판단하지 않고, 충분히 상대방의 입장을 살펴보는 시간을 갖겠습니다. 이후 서로의 입장에 대해 이해한 상태에서 의견을 나누겠습니다.한국마사회에서 동료와 고객에 대한 배려와 존중을 바탕으로 경영지원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난치병을 앓는 아이의 소원을 이뤄주는 활동에서 각자의 역할이 중요했다고 하셨습니다. 지원자가 맡은 역할은 무엇이었고 그것으로 인해 얻은 교훈은 무엇인가요?</a:t>
            </a:r>
            <a:br/>
            <a:r>
              <a:t>(2) 지원자는 팀원의 불성실한 태도로 인한 문제를 해결하기 위해 대화를 시도했다고 하셨습니다. 대화를 통해 어떤 방법으로 팀원과 효과적으로 협력할 수 있었나요?</a:t>
            </a:r>
            <a:br/>
            <a:r>
              <a:t>(3) 활동 목표로 봉사대상자의 해외 축구선수 만나기라는 소원을 달성했다고 언급하셨습니다. 이 과정에서 가장 큰 어려움은 무엇이었으며 어떻게 극복하셨나요?</a:t>
            </a:r>
            <a:br/>
            <a:r>
              <a:t>(4) 지원자는 '역지사지'의 태도를 강조하셨습니다. 실제 업무 환경에서 이 태도를 발휘하여 긍정적인 결과를 이끌어낸 경험이 있다면 설명해주세요.</a:t>
            </a: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출발 분야에 입사한다면 관찰력과 책임감 있는 자세, 소통 능력으로 사계절이 존재하는 한국 경마의 특수성을 고려하여 출발사고가 없는 환경을 만들고 싶습니다.저는 출발대 관련 부서에서 출발대를 유지 보수하면서 출발대의 작동 원리에 대해 익히고 이를 통해 누유 현상을 예방한 경험이 있습니다. 출발대 관리 업무를 하면서 작동 원리를 파악하면 원활한 업무 수행이 가능할 것 같아 각 부품의 역할에 대해 더 알고 싶어졌습니다. 그래서 점심시간을 활용해 부품을 분해하고 관찰했고 이를 통해 부품들의 기능을 더 잘 파악할 수 있게 되었으며 그 중 실린더가 문의 </a:t>
            </a:r>
            <a:r>
              <a:rPr u="sng" b="1" sz="1200">
                <a:solidFill>
                  <a:srgbClr val="000000"/>
                </a:solidFill>
                <a:latin typeface="맑은 고딕"/>
              </a:rPr>
              <a:t>(1)핵심부품임을 깨닫고 성취감을 느꼈습니다. 실린더의 중요성을 깨닫고 나니 출발대를 관리할 때 실린더 세척 및 녹슮 예방에 더욱 신경 썼고 그 결과 실린더에서 유압이 새는 누유현상을 (2)예방할 수 있게 되었습니다.또한 출발대 제작 엔지니어, 직장선배와 함께 실린더의 내구성과 관련된 개선사항에 대해 소통했습니다. 저는 실린더 자체를 두껍게 만드는 대안을 생각했고 선배는 잘 부러지는</a:t>
            </a:r>
            <a:r>
              <a:rPr sz="1200">
                <a:solidFill>
                  <a:srgbClr val="000000"/>
                </a:solidFill>
                <a:latin typeface="맑은 고딕"/>
              </a:rPr>
              <a:t> 실린더의 나사선에 덮개나사를 끼우는 대안을 생각했습니다. 대화를 하다 보니 단순히 실린더를 보강하는 부분뿐만 아니라 예산까지 </a:t>
            </a:r>
            <a:r>
              <a:rPr u="sng" b="1" sz="1200">
                <a:solidFill>
                  <a:srgbClr val="000000"/>
                </a:solidFill>
                <a:latin typeface="맑은 고딕"/>
              </a:rPr>
              <a:t>(3)생각하는 선배의 생각을 알게 되었고 제가 보지 못했던 방향을 보게 되었습니다. 제작 엔지니어와 적극적으로 소통하여 두 대안 모두 현실화되게끔 조정했고 실린더 파손율을 낮추는데 성공했습니다.</a:t>
            </a:r>
            <a:r>
              <a:rPr sz="1200">
                <a:solidFill>
                  <a:srgbClr val="000000"/>
                </a:solidFill>
                <a:latin typeface="맑은 고딕"/>
              </a:rPr>
              <a:t> 혼자 고민하고 해결할 때보다는 </a:t>
            </a:r>
            <a:r>
              <a:rPr u="sng" b="1" sz="1200">
                <a:solidFill>
                  <a:srgbClr val="000000"/>
                </a:solidFill>
                <a:latin typeface="맑은 고딕"/>
              </a:rPr>
              <a:t>(4)함께 생각을 나누고 방향을 찾아가면 업무의 완성도가 더 높아진다는 것을 알게 된 계기였습니다.이 경험들을 통해 얻은 제 역량을 통해 계절마다 달라지는 환경에 출발대가 문제가 생기는지 관찰하고 대안에</a:t>
            </a:r>
            <a:r>
              <a:rPr sz="1200">
                <a:solidFill>
                  <a:srgbClr val="000000"/>
                </a:solidFill>
                <a:latin typeface="맑은 고딕"/>
              </a:rPr>
              <a:t> 대해 부서원들과 논의하며 책임감있게 문제를 해결해 나가는 신입사원이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출발대 관리 업무 중 실린더의 중요성을 깨닫게 되었는데, 이 경험에서 배운 가장 큰 교훈은 무엇이었나요?</a:t>
            </a:r>
            <a:br/>
            <a:r>
              <a:t>(2) 지원자는 실린더의 내구성 문제 해결에 기여했는데, 이를 통해 다른 부품에 적용할 수 있는 통찰력은 무엇인가요?</a:t>
            </a:r>
            <a:br/>
            <a:r>
              <a:t>(3) 출발대 엔지니어와의 소통 경험에서 얻은 가장 큰 성과와 배움은 무엇이었나요?</a:t>
            </a:r>
            <a:br/>
            <a:r>
              <a:t>(4) 다른 부서원들과 문제 해결하며 얻은 가장 큰 경험적 자산은 무엇이었나요?</a:t>
            </a: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새벽조교 출발심사를 진행하면서 출발위원이 판정하는 심사결과를 수기하고 결과를 공고하는 일을 </a:t>
            </a:r>
            <a:r>
              <a:rPr u="sng" b="1" sz="1200">
                <a:solidFill>
                  <a:srgbClr val="000000"/>
                </a:solidFill>
                <a:latin typeface="맑은 고딕"/>
              </a:rPr>
              <a:t>(1)(2)했습니다. 출발위원이 판정을 구두로 전달하기에 원활한 소통이 중요한 업무인데 판정을 제대로 듣지 못하고 잘못 수기하여 심사결과를 잘못 공고한 적이 있습니다. 다행히 심사결과는 수정되었지만 제 실수를 알게 되었을 때 정말 당황스</a:t>
            </a:r>
            <a:r>
              <a:rPr sz="1200">
                <a:solidFill>
                  <a:srgbClr val="000000"/>
                </a:solidFill>
                <a:latin typeface="맑은 고딕"/>
              </a:rPr>
              <a:t>러웠고 수기업무는 출발위원과의 의사소통이 매우 중요하다는 사실을 체감했습니다. 그날 제가 원활한 소통을 하지 못한 이유에 대해 생각해 보았고 출발위원이 심사결과를 말할 때 위원을 보지 않고 귀로만 들으면서 수기했던 제 모습이 떠올랐습니다. 그래서 그 </a:t>
            </a:r>
            <a:r>
              <a:rPr u="sng" b="1" sz="1200">
                <a:solidFill>
                  <a:srgbClr val="000000"/>
                </a:solidFill>
                <a:latin typeface="맑은 고딕"/>
              </a:rPr>
              <a:t>(3)날 이후부터 심사가 진행된 이후에는 반드시 출발위원의 눈을 마주치면서 판정결과를 확인했고 모든 심사가 종료된 이후에는 출발위원의 동의를 구해서 위원의 심사표와 제가 수기한</a:t>
            </a:r>
            <a:r>
              <a:rPr sz="1200">
                <a:solidFill>
                  <a:srgbClr val="000000"/>
                </a:solidFill>
                <a:latin typeface="맑은 고딕"/>
              </a:rPr>
              <a:t> 심사결과를 교차검증해 실수를 줄이고자 했습니다.또한 말의 조교방식에 대한 관리사와 저의 생각이 달라 협력이 어려웠던 경험이 있습니다. 악벽마들에 대한 조교방식이 궁금해서 관리사에게 물어봤고 악벽의 근본적인 원인 해결이 아닌 심사 때만 악벽이 나타나지 </a:t>
            </a:r>
            <a:r>
              <a:rPr u="sng" b="1" sz="1200">
                <a:solidFill>
                  <a:srgbClr val="000000"/>
                </a:solidFill>
                <a:latin typeface="맑은 고딕"/>
              </a:rPr>
              <a:t>(4)않으면 된다는 생각으로 조교를 한다는 것을 알았습니다. 이는 최대한 많이, 빠르게 말을 경주에 내보내야하는 관리사의 입장에서 기인한다는 것을 알았습니다. 선배들과 합심하여 경마 날 출발악벽으로</a:t>
            </a:r>
            <a:r>
              <a:rPr sz="1200">
                <a:solidFill>
                  <a:srgbClr val="000000"/>
                </a:solidFill>
                <a:latin typeface="맑은 고딕"/>
              </a:rPr>
              <a:t> 인한 제외를 줄이기 위해 새벽조교 때 연습하러 온 말들을 대상으로 악벽의 근본적인 원인을 교정할 수 있는 피드백을 진행했으나 관리사들은 시간이 오래 걸린다는 이유로 제안한 방식을 기피했습니다. 이를 해결하기 위해 말이 아닌 행동으로 직접 말의 순치를 도왔고 소통을 통해 시간도 생각보다 오래 걸리지 않음을 설득했습니다. 그렇게 조금씩 관리사의 협력을 얻었고 그 해 경마 날 출발제외가 11두에서 5두로 줄어서 뿌듯함을 느꼈습니다.이를 통해 피드백을 적극적으로 주는 전문가의 모습을 지향하게 되었고 앞으로도 문제가 생기면 적극적으로 소통하고 행동하는 사람이 되려고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잘못된 심사결과 공고 경험을 통해 소통의 중요성을 깨달았는데, 이후 개선된 소통 방식으로서 가장 효과적이었던 점은 무엇인가요?</a:t>
            </a:r>
            <a:br/>
            <a:r>
              <a:t>(2) 새벽조교 출발심사와 관련된 경험으로, 추후 유사한 오류 발생 가능성을 줄이기 위한 개선 점은 무엇인가요?</a:t>
            </a:r>
            <a:br/>
            <a:r>
              <a:t>(3) 관리사와의 협력을 통해 악벽마 문제를 해결한 경험이 있습니다. 이때 서로의 입장을 어떻게 조율하게 되었나요?</a:t>
            </a:r>
            <a:br/>
            <a:r>
              <a:t>(4) 경마 날 출발제외를 줄이기 위해 했던 피드백 과정에서 가장 난관으로 여겨졌던 점은 무엇이었나요?</a:t>
            </a: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"말산업에 관심을 가지다"저는 공공데이터 기업매칭 청년인턴 사업 참여를 통해 한국마사회에 </a:t>
            </a:r>
            <a:r>
              <a:rPr u="sng" b="1" sz="1200">
                <a:solidFill>
                  <a:srgbClr val="000000"/>
                </a:solidFill>
                <a:latin typeface="맑은 고딕"/>
              </a:rPr>
              <a:t>(1)파견되어, 말 생산 농가를 대상으로 전화 설문을 진행했던 경험이 있습니다. 그 과정에서 "말 값이 너무 싸다"는 현실적인 어려움을 호소하는 생산자들의 목소리를 들었습니다.</a:t>
            </a:r>
            <a:r>
              <a:rPr sz="1200">
                <a:solidFill>
                  <a:srgbClr val="000000"/>
                </a:solidFill>
                <a:latin typeface="맑은 고딕"/>
              </a:rPr>
              <a:t> 이를 통해 한국마사회에서 말산업 활성화에 기여할 수 </a:t>
            </a:r>
            <a:r>
              <a:rPr u="sng" b="1" sz="1200">
                <a:solidFill>
                  <a:srgbClr val="000000"/>
                </a:solidFill>
                <a:latin typeface="맑은 고딕"/>
              </a:rPr>
              <a:t>(2)있는 방안을 생각해보고 보고서에 포함할 수 있었습니다. 근무기간이 지나가는 것이 아쉬웠고, 한국마사회에서 근무하면서</a:t>
            </a:r>
            <a:r>
              <a:rPr sz="1200">
                <a:solidFill>
                  <a:srgbClr val="000000"/>
                </a:solidFill>
                <a:latin typeface="맑은 고딕"/>
              </a:rPr>
              <a:t> 말산업 활성화에 직접적으로 기여하고 싶다는 마음을 가지게 되었습니다."데이터 분석 역량을 키우다"인턴십에 참여하면서 데이터를 활용하기 위한 정량적 분석 역량이 필요하다고 느꼈습니다. 이후 데이터 분석 교육 과정에 참여하며, </a:t>
            </a:r>
            <a:r>
              <a:rPr u="sng" b="1" sz="1200">
                <a:solidFill>
                  <a:srgbClr val="000000"/>
                </a:solidFill>
                <a:latin typeface="맑은 고딕"/>
              </a:rPr>
              <a:t>(3)통계와 데이터 수집, 데이터 시각화 역량을 키웠습니다. 또한, 데이터 분석 팀 프로젝트를 수행하며 고립·은둔 청년들이 복지 사각지대에</a:t>
            </a:r>
            <a:r>
              <a:rPr sz="1200">
                <a:solidFill>
                  <a:srgbClr val="000000"/>
                </a:solidFill>
                <a:latin typeface="맑은 고딕"/>
              </a:rPr>
              <a:t> 놓인 취약 계층임을 파악했습니다. 이를 바탕으로, </a:t>
            </a:r>
            <a:r>
              <a:rPr u="sng" b="1" sz="1200">
                <a:solidFill>
                  <a:srgbClr val="000000"/>
                </a:solidFill>
                <a:latin typeface="맑은 고딕"/>
              </a:rPr>
              <a:t>(4)한국마사회의 사회공헌 사업과 연결하여 아이디어를 구상해보았습니다."입사 후 이루고 싶은 구체적인 목표, 사회공익 승마사업 대상 확대"한국마사회에서 진행하고 있던 사회공익 승마사업이 고령인구 증가라는 사회 변화에 발맞춰 시니어를</a:t>
            </a:r>
            <a:r>
              <a:rPr sz="1200">
                <a:solidFill>
                  <a:srgbClr val="000000"/>
                </a:solidFill>
                <a:latin typeface="맑은 고딕"/>
              </a:rPr>
              <a:t> 대상으로 사업을 확대한 것처럼, 청년들을 대상으로 한 사회공헌 사업의 필요성을 느꼈습니다. 제가 입사하게 된다면, 가족 돌봄 청년과 고립·은둔 청년을 지원하는 청년미래센터와의 업무 협약을 통해, "승마로 힐링"(가제) 사회 공헌 사업을 추진하고 싶습니다.한국마사회는 디지털 트랜스포메이션 트렌드에 맞춰 온라인 마권 도입, 불법 경마 사이트 탐지 시스템 구축 등 기술 혁신을 추진하고 있습니다. 또한, 코리아컵과 응원 문화 도입으로 경마의 스포츠성을 강화하고, 벚꽃축제·워터페스티벌 등 계절별 축제로 대중화에도 힘쓰고 있습니다. 이러한 마사회의 혁신을 보며 영감을 얻었습니다. 저 또한 "국민을 행복하게, 말산업을 든든하게"라는 슬로건을 체현하는 도전적인 인재로서 대한민국의 말산업에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공공데이터 기업매칭 청년인턴 사업에서 어떤 방식으로 말산업 활성화를 위한 방안을 제안했는지 설명해 줄 수 있나요?</a:t>
            </a:r>
            <a:br/>
            <a:r>
              <a:t>(2) 데이터 분석 역량을 키우기 위해 어떤 교육 과정을 거쳤고, 이를 통해 얻게 된 구체적인 역량은 무엇인가요?</a:t>
            </a:r>
            <a:br/>
            <a:r>
              <a:t>(3) 청년들을 대상으로 한 사회공헌 사업 추진 시, 가족 돌봄 청년과 고립·은둔 청년 지원에 어떤 기여를 할 수 있을까요?</a:t>
            </a:r>
            <a:br/>
            <a:r>
              <a:t>(4) 한국마사회의 디지털 트랜스포메이션 트렌드에 대한 지원자의 의견과 향후 기여할 수 있는 방안은 무엇인가요?</a:t>
            </a: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데이터 분석 팀 프로젝트에서 소통과 협업의 효율성을 높여 팀워크를 극대화한 경험이 있습니다. 프로젝트 초기, 팀원들의 의욕은 넘쳤지만 7명의 의견을 조율하는 과정이 원활하지 않아 성과 없이 회의 시간만 길어지는 문제가 있었습니다. 마감 기한이 다가옴에도 분석 작업이 </a:t>
            </a:r>
            <a:r>
              <a:rPr u="sng" b="1" sz="1200">
                <a:solidFill>
                  <a:srgbClr val="000000"/>
                </a:solidFill>
                <a:latin typeface="맑은 고딕"/>
              </a:rPr>
              <a:t>(1)지연되었고, 팀원들의 피로도가 높아지면서 협업의 (2)효율성을 높일 필요성을 느꼈습니다.이 문제를 해결하기 위해 저는 업무 진행 상황을 체계적으로 관리할 시스템을 도입해야 한다고 판단했습니다. 이에 따라, 협업 도구인 노션(Notion)을 활용한 업무 관리 방식을 제안하고, 각 팀원의 역할과 진행 상황을 한눈에 </a:t>
            </a:r>
            <a:r>
              <a:rPr sz="1200">
                <a:solidFill>
                  <a:srgbClr val="000000"/>
                </a:solidFill>
                <a:latin typeface="맑은 고딕"/>
              </a:rPr>
              <a:t>볼 수 있도록 프로젝트 전용 페이지를 직접 구성했습니다. 또한, 회의 주제와 핵심 논의를 사전에 정리하여 공유하고, 개별 업무 진행 상황을 실시간으로 업데이트할 수 있도록 했습니다.이후 팀원들은 노션을 적극적으로 활용하기 시작했고, 회의 시간이 30분 이상 단축되었으며, 역할 분담이 명확해져 업무 효율성이 크게 향상되었습니다. 또한, 진행 상황이 실시간으로 공유되면서 팀원 간 소통이 원활해졌고, </a:t>
            </a:r>
            <a:r>
              <a:rPr u="sng" b="1" sz="1200">
                <a:solidFill>
                  <a:srgbClr val="000000"/>
                </a:solidFill>
                <a:latin typeface="맑은 고딕"/>
              </a:rPr>
              <a:t>(3)중복 작업이 줄어들어 업무 속도가 빨라졌습니다. 이러한 개선을 바탕으로 프로젝트를 기한 내에 성공적으로</a:t>
            </a:r>
            <a:r>
              <a:rPr sz="1200">
                <a:solidFill>
                  <a:srgbClr val="000000"/>
                </a:solidFill>
                <a:latin typeface="맑은 고딕"/>
              </a:rPr>
              <a:t> 완수했으며, 최종 발표에서 우수한 평가를 받아 한국지능정보사회진흥원 원장상을 수상하는 성과를 </a:t>
            </a:r>
            <a:r>
              <a:rPr u="sng" b="1" sz="1200">
                <a:solidFill>
                  <a:srgbClr val="000000"/>
                </a:solidFill>
                <a:latin typeface="맑은 고딕"/>
              </a:rPr>
              <a:t>(4)거두었습니다.저는 효율적인 협업 프로세스를 고안하고, 소통을 증진하기 위해 노력하는 태도가 팀의 협력을 이끌어낸다고 생각합니다. 한국마사회는 회사 내부에서 뿐만 아니라 다양한</a:t>
            </a:r>
            <a:r>
              <a:rPr sz="1200">
                <a:solidFill>
                  <a:srgbClr val="000000"/>
                </a:solidFill>
                <a:latin typeface="맑은 고딕"/>
              </a:rPr>
              <a:t> 이해관계자 및 유관 기관과 소통하고 협력해야 하는 조직입니다. 저는 문제의 정확한 원인을 파악하고, 협력 방안을 적극적으로 모색하여 어려움을 해결하는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팀 내 의견 조율과 효율성 개선을 위해 어떤 방식을 활용했는지, 이에 따른 구체적인 성과는 무엇이었는지 알려주세요.</a:t>
            </a:r>
            <a:br/>
            <a:r>
              <a:t>(2) 지원자는 데이터 분석 프로젝트에서 협업 도구 노션을 어떻게 활용하여 팀워크를 극대화했는지 구체적으로 설명해 주세요.</a:t>
            </a:r>
            <a:br/>
            <a:r>
              <a:t>(3) 한국지능정보사회진흥원 원장상을 수상한 프로젝트의 주제와 지원자의 구체적인 기여 사항에 대해 설명 부탁드립니다.</a:t>
            </a:r>
            <a:br/>
            <a:r>
              <a:t>(4) 문제의 원인을 파악하고 해결 방안을 모색한 경험을 바탕으로 한국마사회에서 해결하고자 하는 문제는 무엇인가요?</a:t>
            </a: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경마의 대중화에 기여하고 싶습니다. 국내에서는 여전히 ‘경마’가 스포츠보다는 도박으로 인식되는 경우가 많습니다. 하지만 경마가 대중적인 레저 스포츠로 자리매김 하게 된다면, 불법 경마로 유입되는 사람들을 양지로 이끌 수 있으며, 현재 불법 경마 시장에서 형성되는 약 8조 이상의 </a:t>
            </a:r>
            <a:r>
              <a:rPr u="sng" b="1" sz="1200">
                <a:solidFill>
                  <a:srgbClr val="000000"/>
                </a:solidFill>
                <a:latin typeface="맑은 고딕"/>
              </a:rPr>
              <a:t>(1)자금을 축산발전기금 등 국가 발전을 위한 재원으로 전환하는 효과도 기대할 수 있을 것입니다.경마의 대중화를 위해 저는 다음과 같은 방안을</a:t>
            </a:r>
            <a:r>
              <a:rPr sz="1200">
                <a:solidFill>
                  <a:srgbClr val="000000"/>
                </a:solidFill>
                <a:latin typeface="맑은 고딕"/>
              </a:rPr>
              <a:t> 추진하고 싶습니다.첫째, 합법경마의 경쟁력을 높이기 위해 ‘관련 규제 완화’에 기여하고 싶습니다. 현재 경마 관련 규제가 지나치게 엄격하게 적용되어 있어 균형 잡힌 정책 조정이 필요합니다. 규정 개정 과정에서 법무지식을 활용한 </a:t>
            </a:r>
            <a:r>
              <a:rPr u="sng" b="1" sz="1200">
                <a:solidFill>
                  <a:srgbClr val="000000"/>
                </a:solidFill>
                <a:latin typeface="맑은 고딕"/>
              </a:rPr>
              <a:t>(2)개정안 마련 및 다양한 이해관계자의 의견을 조율한 실무 경험을 활용하여 정부, 유관 기관의 설득과 협의의 기반을 다지겠습니다.둘째, 경마</a:t>
            </a:r>
            <a:r>
              <a:rPr sz="1200">
                <a:solidFill>
                  <a:srgbClr val="000000"/>
                </a:solidFill>
                <a:latin typeface="맑은 고딕"/>
              </a:rPr>
              <a:t> 산업의 청렴성과 윤리 문화 확산에 기여하겠습니다. 일부 고객들은 여전히 경마가 ‘다 </a:t>
            </a:r>
            <a:r>
              <a:rPr u="sng" b="1" sz="1200">
                <a:solidFill>
                  <a:srgbClr val="000000"/>
                </a:solidFill>
                <a:latin typeface="맑은 고딕"/>
              </a:rPr>
              <a:t>(3)짜고 친다’는 불신을 가지고 있으며, 이는 합법 경마 참여율을 낮추는 요인이 됩니다. 이를 해소하려면 경마 관계자의 윤리 의식 강화에 더하여</a:t>
            </a:r>
            <a:r>
              <a:rPr sz="1200">
                <a:solidFill>
                  <a:srgbClr val="000000"/>
                </a:solidFill>
                <a:latin typeface="맑은 고딕"/>
              </a:rPr>
              <a:t> 경마의 높은 공정성을 적극 홍보하는 것이 중요합니다. 직원 윤리인식 제고 및 윤리위험 통제 체계 구축 경험을 통해 경마 산업의 신뢰도를 </a:t>
            </a:r>
            <a:r>
              <a:rPr u="sng" b="1" sz="1200">
                <a:solidFill>
                  <a:srgbClr val="000000"/>
                </a:solidFill>
                <a:latin typeface="맑은 고딕"/>
              </a:rPr>
              <a:t>(4)높이는데 기여하겠습니다.셋째, 불법 경마 단속 및 처벌을 강화하여 불법 경마를 근절하는 것입니다. 저의 법학지식과 이해충돌 위험 선제적 예방 실무경험</a:t>
            </a:r>
            <a:r>
              <a:rPr sz="1200">
                <a:solidFill>
                  <a:srgbClr val="000000"/>
                </a:solidFill>
                <a:latin typeface="맑은 고딕"/>
              </a:rPr>
              <a:t> 등을 통해 보다 효과적인 단속 방안을 마련하겠습니다.마지막으로, 경마선진국인 일본경마를 지속적으로 벤치마킹하는 것이 중요하다고 생각합니다. 일본은 성공적인 경마 대중화, 우수마 배출 및 온라인발매 정착을 통하여 경마산업을 지속적으로 발전시키고 있습니다. 마사회도 일본과 활발히 교류하며 벤치마킹을 진행하고 있는 것으로 알고 있는데, 저의 일본 거주 경험과 꾸준히 발전시켜온 일본어 능력을 바탕으로, JRA 및 일본 경마 관계자들과의 협력을 더욱 강화하여 한국 경마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제안한 '관련 규제 완화'의 구체적인 방안과 그 동안의 경험에서 어떤 어려움을 겪었고 이를 어떻게 극복했는지 알려주세요.</a:t>
            </a:r>
            <a:br/>
            <a:r>
              <a:t>(2) 경마 산업의 청렴성과 윤리 문화를 확산하기 위한 노력 중, 경마의 공정성 홍보에 있어 가장 중요하게 여기는 것은 무엇인가요?</a:t>
            </a:r>
            <a:br/>
            <a:r>
              <a:t>(3) 불법 경마 단속 및 처벌을 강화하려는 계획은 어떤 구체적인 조치로 이루어질 예정인가요? 성공적 방안이란 어떤 것이라 생각하시나요?</a:t>
            </a:r>
            <a:br/>
            <a:r>
              <a:t>(4) 경마 선진국인 일본 경마와의 협력 강화 방안에 대해 설명해주시고, 그 협력으로 기대할 수 있는 효과는 무엇인지 말씀해 주세요.</a:t>
            </a: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(1)‘윤리인권지킴이제도’ 운영하면서 협업의 어려움을 극복하고 성과를 낸 경험이 있습니다. 이 제도는 부서별 윤리인권지킴이를 지정하고, 과제를 부여하여 각 부서의 협조를 요청하는 방식으로 운영됩니다.</a:t>
            </a:r>
            <a:r>
              <a:rPr sz="1200">
                <a:solidFill>
                  <a:srgbClr val="000000"/>
                </a:solidFill>
                <a:latin typeface="맑은 고딕"/>
              </a:rPr>
              <a:t> 저는 담당자로서 윤리인권지킴이를 지정하고 관리하는 역할을 맡았지만, 과제 선정은 각 부서원들이 업무를 수행하면서 직접 탑다운 방식으로 진행되었기 때문에 정작 저는 과제 조율 과정에서는 애매한 입장에 놓이는 경우가 많았습니다.이로 인해 과제별로 분량과 난이도의 균형이 맞지 않아 현업 부서의 불만이 발생하였으며, 일부 부서원은 과제에 대한 최소한의 정보조차 공유하지 않아 정확한 현황 파악이 어려웠습니다. 과제 진행 또한 체계적으로 이루어지지 않아 업무 효율성이 떨어지는 문제도 있었습니다. </a:t>
            </a:r>
            <a:r>
              <a:rPr u="sng" b="1" sz="1200">
                <a:solidFill>
                  <a:srgbClr val="000000"/>
                </a:solidFill>
                <a:latin typeface="맑은 고딕"/>
              </a:rPr>
              <a:t>(2)이러한 문제점은 전사 내부리스크 점검 과정에서 더욱</a:t>
            </a:r>
            <a:r>
              <a:rPr sz="1200">
                <a:solidFill>
                  <a:srgbClr val="000000"/>
                </a:solidFill>
                <a:latin typeface="맑은 고딕"/>
              </a:rPr>
              <a:t> 명확하게 드러났고, 이에 따라 개선안을 제안하게 되었습니다.제가 제안한 개선안의 핵심은 과제 부여 창구를 담당자인 저로 일원화하는 것이었습니다. 즉, 부서별로 과제 부여가 필요할 경우 제가 모든 요청을 취합·조율한 후 각 부서에 전달하고, 결과를 다시 취합하는 방식으로 변경하는 것입니다. </a:t>
            </a:r>
            <a:r>
              <a:rPr u="sng" b="1" sz="1200">
                <a:solidFill>
                  <a:srgbClr val="000000"/>
                </a:solidFill>
                <a:latin typeface="맑은 고딕"/>
              </a:rPr>
              <a:t>(3)이에 더하여 관련 회의에서 이 제도를 더욱 고도화하여 기관 평가에 도움이 되도록 하자는 의견도 있어 더욱 적극적으로 추진할</a:t>
            </a:r>
            <a:r>
              <a:rPr sz="1200">
                <a:solidFill>
                  <a:srgbClr val="000000"/>
                </a:solidFill>
                <a:latin typeface="맑은 고딕"/>
              </a:rPr>
              <a:t> 수 있었습니다.그 결과, 다음과 같은 성과를 거두었습니다. 첫째, 과제 부여 창구를 일원화해 중복 과제를 제거하고 체계적인 과제 관리가 가능해졌으며, 담당자 변경 등 이슈 발생 시에도 신속하게 대응할 수 있었습니다. 둘째, 우수 </a:t>
            </a:r>
            <a:r>
              <a:rPr u="sng" b="1" sz="1200">
                <a:solidFill>
                  <a:srgbClr val="000000"/>
                </a:solidFill>
                <a:latin typeface="맑은 고딕"/>
              </a:rPr>
              <a:t>(4)지킴이 인센티브 제도를 도입하여 보다 내실 있는 협조를 유도하였습니다. 분기별로 우수 지킴이를 선발해 소정의 상품을 지급했고, 워크숍을 개최하여</a:t>
            </a:r>
            <a:r>
              <a:rPr sz="1200">
                <a:solidFill>
                  <a:srgbClr val="000000"/>
                </a:solidFill>
                <a:latin typeface="맑은 고딕"/>
              </a:rPr>
              <a:t> 윤리경영 내재화 및 참여자의 만족도를 높였습니다. 셋째, 이러한 개선점을 바탕으로 전사 내부리스크 점검 또한 성공적으로 마무리할 수 있었습니다.이 경험을 통해 협업의 어려움을 극복하고 조직 내 윤리경영 체계를 보다 정교하게 정립하는 데 기여할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'윤리인권지킴이제도'를 운영하면서 협업의 어려움을 극복한 방법을 구체적으로 설명하고, 이를 통해 얻은 가장 큰 교훈은 무엇인가요?</a:t>
            </a:r>
            <a:br/>
            <a:r>
              <a:t>(2) 전사 내부리스크 점검 과정에서 나타났던 주요 문제점은 무엇이었으며, 어떻게 이를 보완하였나요?</a:t>
            </a:r>
            <a:br/>
            <a:r>
              <a:t>(3) 우수 지킴이 인센티브 제도 도입의 배경과 이를 통해 조직 내에서 관찰된 변화는 어떤 것들이 있나요?</a:t>
            </a:r>
            <a:br/>
            <a:r>
              <a:t>(4) 윤리경영 체계를 정교하게 정립한 경험을 통해 회사에 입사하면 어떻게 기여할 계획인지 말씀해 주세요.</a:t>
            </a: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(1)제가 입사 후 이루고자 하는 구체적인 목표는 경영지원 업무를 하며 한국마사회가 지속가능한 경영기반을</a:t>
            </a:r>
            <a:r>
              <a:rPr sz="1200">
                <a:solidFill>
                  <a:srgbClr val="000000"/>
                </a:solidFill>
                <a:latin typeface="맑은 고딕"/>
              </a:rPr>
              <a:t> 확립하게 하는 것과 고객이 행복한 여가문화 조성으로 </a:t>
            </a:r>
            <a:r>
              <a:rPr u="sng" b="1" sz="1200">
                <a:solidFill>
                  <a:srgbClr val="000000"/>
                </a:solidFill>
                <a:latin typeface="맑은 고딕"/>
              </a:rPr>
              <a:t>(2)경쟁력 갖춘 경마시장을 만드는 것입니다.이전 직장에서 제가 가진 경험은 00화재에서 자동차 보험 영업과 그룹원들을 관리하며 팀 내 실적을 꾸준히 개선시킨</a:t>
            </a:r>
            <a:r>
              <a:rPr sz="1200">
                <a:solidFill>
                  <a:srgbClr val="000000"/>
                </a:solidFill>
                <a:latin typeface="맑은 고딕"/>
              </a:rPr>
              <a:t> 바 있습니다. 고객의 니즈를 분석하고 그 상황에 맞는 상품을 제시하는 방법과 그룹원들이 보지 못한 자신의 부족한 점이 무엇인지를 꾸준히 찾아 개선을 시켜나갔습니다. 이러한 경험은 지역상생과 사회공헌, 유관단체 또는 </a:t>
            </a:r>
            <a:r>
              <a:rPr u="sng" b="1" sz="1200">
                <a:solidFill>
                  <a:srgbClr val="000000"/>
                </a:solidFill>
                <a:latin typeface="맑은 고딕"/>
              </a:rPr>
              <a:t>(3)자회사와의 협력 등에 관하여 실행·홍보할 때 분명히 도움이 될 것 이라 생각합니다. 또한 00공사에서는</a:t>
            </a:r>
            <a:r>
              <a:rPr sz="1200">
                <a:solidFill>
                  <a:srgbClr val="000000"/>
                </a:solidFill>
                <a:latin typeface="맑은 고딕"/>
              </a:rPr>
              <a:t> 보도자료 작성과 여러 기관과의 협업을 하며 소속된 부서 업무 외에도 타부서나 타기관의 업무 및 역할에 대해 습득하는 것이 중요하다고 생각하여 타부서의 결과물이나 타기관의 홈페이지에 나와 있는 정보, 보도자료에 대해 조사하고 파악한 바가 있습니다. 여러 조사를 거치며 해당 주제에 대해 협업이 가능한 이해관계자를 찾을 수 있어 관련 자료와 안건을 더 다양하게 준비할 수 있었고 이해관계자 간의 니즈를 파악하며 현재 소속된 부서에서 알기 어려운 다양한 정보를 확인할 수 있었습니다.이를 바탕으로 새로운 관점으로 볼 </a:t>
            </a:r>
            <a:r>
              <a:rPr u="sng" b="1" sz="1200">
                <a:solidFill>
                  <a:srgbClr val="000000"/>
                </a:solidFill>
                <a:latin typeface="맑은 고딕"/>
              </a:rPr>
              <a:t>(4)수 있는 기회도 가지게 됐으며 다양한 채널을 통해 효과적인 홍보 또한 할 수 있었습니다.현재 저는 말 산업 분야에 재직한</a:t>
            </a:r>
            <a:r>
              <a:rPr sz="1200">
                <a:solidFill>
                  <a:srgbClr val="000000"/>
                </a:solidFill>
                <a:latin typeface="맑은 고딕"/>
              </a:rPr>
              <a:t> 경험이 없어서 실무에 대한 지식이 많이 부족할지 모르나 입사하게 되면 선배분들에게 실무에 대해서 열심히 배우며 이전 근무했었던 경험들과 직무역량을 바탕으로 한국마사회의 발전에 이바지하도록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목표로 하는 '고객이 행복한 여가문화' 조성을 위해 어떤 전략을 제안할 수 있는지 말씀해 주세요.</a:t>
            </a:r>
            <a:br/>
            <a:r>
              <a:t>(2) 이전에 00화재에서 그룹원들 관리를 통해 어떻게 실적을 개선했는지 구체적으로 설명해 주시겠습니까?</a:t>
            </a:r>
            <a:br/>
            <a:r>
              <a:t>(3) 00공사에서 타부서나 타기관의 정보 습득을 통해 얻은 가장 큰 성과는 무엇이고, 그것이 어떻게 도움이 되었는지 말씀해 주세요.</a:t>
            </a:r>
            <a:br/>
            <a:r>
              <a:t>(4) 말 산업 분야의 경험이 없는 상황에서 지원자가 선배들에게 실무를 배워야 했던 과거 경험이 있으면 공유해 주시겠습니까?</a:t>
            </a: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타인과의 소통이나 협력에서 어려움을 겪고 이를 극복한 사례로는 00공사에서 근무하며 대민업무를 했었을 때 어려움을 겪었습니다.이전 자동차 보험 영업 당시에는 고객의 니즈를 분석하고 그 상황에 맞는 상품을 제시하며 설득하는 상황이 많았으나 00공사에서는 대민업무를 하며 처음 겪어보는 항의성 민원 처리 등에 있어 어려움을 겪었습니다.그러나 민원인에게 불편을 겪은 상황에 대한 공감을 하며 화를 가라앉게 하였고 이후 정확한 이유 설명과 규정에 나와 있는 업무지침에 대해 상세하게 안내를 하며 민원을 해결해 갔습니다.이후에도 민원인과의 소통을 강화하기 위해 진행 상황을 알려주며 불필요한 불만을 제기하지 않도록 노력하여 불필요하게 싸우는 부분이 많이 줄어들게 되었고 오히려 민원 처리 속도가 빨라져 효율성이 </a:t>
            </a:r>
            <a:r>
              <a:rPr u="sng" b="1" sz="1200">
                <a:solidFill>
                  <a:srgbClr val="000000"/>
                </a:solidFill>
                <a:latin typeface="맑은 고딕"/>
              </a:rPr>
              <a:t>(1)크게 향상되었습니다.그리고 이러한 경험을 통해 자주 발생하는 민원에 대해서는 미리</a:t>
            </a:r>
            <a:r>
              <a:rPr sz="1200">
                <a:solidFill>
                  <a:srgbClr val="000000"/>
                </a:solidFill>
                <a:latin typeface="맑은 고딕"/>
              </a:rPr>
              <a:t> 간단하게 </a:t>
            </a:r>
            <a:r>
              <a:rPr u="sng" b="1" sz="1200">
                <a:solidFill>
                  <a:srgbClr val="000000"/>
                </a:solidFill>
                <a:latin typeface="맑은 고딕"/>
              </a:rPr>
              <a:t>(2)안내할 수 있는 정보 공유 문구를 만들어 팀 내에도 공유하여 자주 발생하는 민원에 대해서는 빠르게 조취를 취해 신속하게 민원을 종료할 수 있게 됐습니다. 또한 부서에서 팀 간 정기적인 회의를 할 때 다발하는</a:t>
            </a:r>
            <a:r>
              <a:rPr sz="1200">
                <a:solidFill>
                  <a:srgbClr val="000000"/>
                </a:solidFill>
                <a:latin typeface="맑은 고딕"/>
              </a:rPr>
              <a:t> 문제에 </a:t>
            </a:r>
            <a:r>
              <a:rPr u="sng" b="1" sz="1200">
                <a:solidFill>
                  <a:srgbClr val="000000"/>
                </a:solidFill>
                <a:latin typeface="맑은 고딕"/>
              </a:rPr>
              <a:t>(3)대해서는 문제발생 원인 및 처리진행 방법, 처리결과에 대한 것을 작성하고 공유하여 전산팀에서 시스템적으로</a:t>
            </a:r>
            <a:r>
              <a:rPr sz="1200">
                <a:solidFill>
                  <a:srgbClr val="000000"/>
                </a:solidFill>
                <a:latin typeface="맑은 고딕"/>
              </a:rPr>
              <a:t> 민원 담당자가 더 빠르게 처리를 할 수 있게 개선할 수 있었습니다.저 또한 부서회의를 가지며 팀 내 각자의 상황과 민원 해결방법의 노하우를 전수 받을 수 </a:t>
            </a:r>
            <a:r>
              <a:rPr u="sng" b="1" sz="1200">
                <a:solidFill>
                  <a:srgbClr val="000000"/>
                </a:solidFill>
                <a:latin typeface="맑은 고딕"/>
              </a:rPr>
              <a:t>(4)있었고 제가 겪지 못했던 여러 민원의 종류와 해결법에 대해서 배울 수 있는 좋은 계기가 되었습니다.</a:t>
            </a:r>
            <a:r>
              <a:rPr sz="1200">
                <a:solidFill>
                  <a:srgbClr val="000000"/>
                </a:solidFill>
                <a:latin typeface="맑은 고딕"/>
              </a:rPr>
              <a:t> 이러한 결과로 영업근무를 했었지만 저의 부족한 부분을 많이 볼 수 있었고 다양한 상황에 맞는 대처법을 배울 수 있었으며 저의 생각의 틀을 넓히는 계기가 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00공사에서 민원 해결을 위해 팀 내 정보 공유 문구를 만들었다고 하셨는데, 이로 인해 얻은 구체적인 성공 사례가 있다면 설명해 주시겠습니까?</a:t>
            </a:r>
            <a:br/>
            <a:r>
              <a:t>(2) 팀 간 정기적인 회의에서 문제발생 원인 및 처리진행 방법을 공유할 때의 어려움과 그 극복방법에 대해 설명해 주세요.</a:t>
            </a:r>
            <a:br/>
            <a:r>
              <a:t>(3) 부서회의에서 다양한 민원의 종류와 해결법에 대해 배운 구체적인 사례가 있다면 소개해 주시겠습니까?</a:t>
            </a:r>
            <a:br/>
            <a:r>
              <a:t>(4) 영업근무 경험에서 얻은 대처법이 다양한 상황에 어떻게 적용되었는지 구체적으로 설명해 주신다면?</a:t>
            </a: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한국마사회의 비전인 글로벌 TOP 5 말산업 강국 실현에 기여하는 핵심인재로 성장하고 싶습니다. 수의학석사, 제약회사 그리고 동물병원 근무 경험을 바탕으로 다음과 같은 구체적인 목표를 설정하고 달성하고자 합니다. 1. 경주마의 건강관리와 복지향상수의학석사와 동물병원 경력을 토대로 경주마에 특화된 진단 및 치료 기술을 </a:t>
            </a:r>
            <a:r>
              <a:rPr u="sng" b="1" sz="1200">
                <a:solidFill>
                  <a:srgbClr val="000000"/>
                </a:solidFill>
                <a:latin typeface="맑은 고딕"/>
              </a:rPr>
              <a:t>(1)지속적으로 발전시키겠습니다. 24시 동물의료센터에서의 근무 경험을 통해 다양한 증례와 응급상황을 다룬 경험을 살려, 신속하고 정확한 진단을 내릴 수 있습니다.</a:t>
            </a:r>
            <a:r>
              <a:rPr sz="1200">
                <a:solidFill>
                  <a:srgbClr val="000000"/>
                </a:solidFill>
                <a:latin typeface="맑은 고딕"/>
              </a:rPr>
              <a:t> 또한 임상수의학 </a:t>
            </a:r>
            <a:r>
              <a:rPr u="sng" b="1" sz="1200">
                <a:solidFill>
                  <a:srgbClr val="000000"/>
                </a:solidFill>
                <a:latin typeface="맑은 고딕"/>
              </a:rPr>
              <a:t>(2)세미나와 복부초음파 실습 이수 경험을 활용하여 경주마의 건강을 철저히 관리하겠습니다. 2. 말산업 발전을 위한 연구활동 참여수의학</a:t>
            </a:r>
            <a:r>
              <a:rPr sz="1200">
                <a:solidFill>
                  <a:srgbClr val="000000"/>
                </a:solidFill>
                <a:latin typeface="맑은 고딕"/>
              </a:rPr>
              <a:t> 석사과정에서 쌓은 연구역량을 바탕으로 경주마의 질병 예방 및 치료 기술 개발에 기여하겠습니다. 이를 통해 한국마사회의 말산업 연구역량강화에 일조하고, 나아가 글로벌 TOP 5 말산업 강국이라는 비전 </a:t>
            </a:r>
            <a:r>
              <a:rPr u="sng" b="1" sz="1200">
                <a:solidFill>
                  <a:srgbClr val="000000"/>
                </a:solidFill>
                <a:latin typeface="맑은 고딕"/>
              </a:rPr>
              <a:t>(3)달성에 기여하겠습니다. 3. 한국마사회의 국제 경쟁력 강화제약회사에서의 해외인허가 업무 경험을 통해 습득한 영어 실력을</a:t>
            </a:r>
            <a:r>
              <a:rPr sz="1200">
                <a:solidFill>
                  <a:srgbClr val="000000"/>
                </a:solidFill>
                <a:latin typeface="맑은 고딕"/>
              </a:rPr>
              <a:t> 바탕으로, 국제말임상 학회 및 컨퍼런스에 적극 참여하여 글로벌 수의학 트렌드를 습득하고 네트워크를 구축하겠습니다. 4. 경주마 관계자와의 신뢰관계를 구축동물병원 경험을 통해 쌓은 의사소통 능력을 활용하여 마주, </a:t>
            </a:r>
            <a:r>
              <a:rPr u="sng" b="1" sz="1200">
                <a:solidFill>
                  <a:srgbClr val="000000"/>
                </a:solidFill>
                <a:latin typeface="맑은 고딕"/>
              </a:rPr>
              <a:t>(4)기수 등 경주마 관계자들과 긴밀히 협력하겠습니다. 경주마의 건강상태와 관리방안을 명확히 설명하고, 관계자들의 의견을 경청하여 최적의</a:t>
            </a:r>
            <a:r>
              <a:rPr sz="1200">
                <a:solidFill>
                  <a:srgbClr val="000000"/>
                </a:solidFill>
                <a:latin typeface="맑은 고딕"/>
              </a:rPr>
              <a:t> 치료 계획을 수립하겠습니다. 5. 말복지 향상동물복지에 대한 사회적 관심이 높아지는 가운데, 최신 복지 기준을 학습하고 적용하여 경주마들이 최상의 컨디션에서 경주에 임할 수 있도록 지원하겠습니다. 이러한 목표를 달성하기 위하여 끊임없는 학습과 연구, 그리고 현장경험을 통해 전문성을 높이고 경주마의 건강과 복지향상에 전념하겠습니다. 수의학석사, 동물병원에서의 경험, 제약회사에서 쌓은 영어능력을 총동원하여 한국마사회와 함께 글로벌인재로 도약하고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경주마의 건강 관리와 복지 향상에 있어서 작업의 우선순위를 어떻게 설정하시겠습니까?</a:t>
            </a:r>
            <a:br/>
            <a:r>
              <a:t>(2) 임상수의학 세미나와 복부초음파 실습을 통해 얻은 경험을 어떤 방식으로 한국마사회에서 활용할 계획이신가요?</a:t>
            </a:r>
            <a:br/>
            <a:r>
              <a:t>(3) 제약회사에서 습득한 영어 실력을 활용하여 국제 경쟁력을 강화하기 위해 구체적으로 어떤 방법을 계획하고 계신가요?</a:t>
            </a:r>
            <a:br/>
            <a:r>
              <a:t>(4) 동물복지 향상을 위한 최신 복지 기준을 학습하고 적용하기 위해 지원자가 생각하는 중요한 요소는 무엇인가요?</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판매마케팅 직무를 수행하면서 경마를 국민의 대표적인 스포츠로 자리잡도록 마케팅 전략을 수립하여 </a:t>
            </a:r>
            <a:r>
              <a:rPr u="sng" b="1" sz="1200">
                <a:solidFill>
                  <a:srgbClr val="000000"/>
                </a:solidFill>
                <a:latin typeface="맑은 고딕"/>
              </a:rPr>
              <a:t>(1)한국마사회의 경영 목표 달성에 기여하고자 합니다. 한국마사회는 경마의 공정한 시행과 말산업 육성을 통해 국가 경제 발전과</a:t>
            </a:r>
            <a:r>
              <a:rPr sz="1200">
                <a:solidFill>
                  <a:srgbClr val="000000"/>
                </a:solidFill>
                <a:latin typeface="맑은 고딕"/>
              </a:rPr>
              <a:t> 국민의 여가선용을 도모하는 미션을 가지고 있습니다.저는 경마가 국민의 여가문화로 자리잡기 위해 두 가지 측면에서 목표를 달성하고자 합니다.첫째, 경마에 대한 국민의 인식을 긍정적으로 변화시키겠습니다.저는 온라인 마권 구매와 장외발매소 방문을 통해 경마를 직접 체험하면서, 경마에 대한 심리적 진입장벽이 높았던 과거와 달리, 적은 금액으로도 부담 없이 즐길 </a:t>
            </a:r>
            <a:r>
              <a:rPr u="sng" b="1" sz="1200">
                <a:solidFill>
                  <a:srgbClr val="000000"/>
                </a:solidFill>
                <a:latin typeface="맑은 고딕"/>
              </a:rPr>
              <a:t>(2)수 있는 스포츠라는 인식을 갖게 되었습니다.이처럼 경마가 단순한 도박이 아닌 스포츠</a:t>
            </a:r>
            <a:r>
              <a:rPr sz="1200">
                <a:solidFill>
                  <a:srgbClr val="000000"/>
                </a:solidFill>
                <a:latin typeface="맑은 고딕"/>
              </a:rPr>
              <a:t> 관람 여가문화임을 강조하며, 특히 젊은 세대 유입을 유도하기 위해 스포츠 구단을 응원하듯이 경주마를 응원하는 문화를 형성하겠습니다. 더불어 경마 수익금이 대부분 사회에 환원되는 체계를 강조하여, 마권 구매가 축산업 진흥과 연결되는 긍정적인 순환 구조임을 홍보하고, 이를 가치 있는 소비로 인식시키겠습니다.둘째, 직접 체험을 통한 고객 전환 전략을 수립하겠습니다.저는 판매장에서 방문객의 니즈를 발굴하고 상품 </a:t>
            </a:r>
            <a:r>
              <a:rPr u="sng" b="1" sz="1200">
                <a:solidFill>
                  <a:srgbClr val="000000"/>
                </a:solidFill>
                <a:latin typeface="맑은 고딕"/>
              </a:rPr>
              <a:t>(3)가치를 쉽게 설명하며 꾸준히 단골고객으로 유치하였습니다. 또한 조감도를 통해 간접적으로 상품의 가치를 체험하도록 하여 잠재고객을 (4)구매고객으로 전환하며 매출에도 기여하였습니다.경마공원에 방문한 잠재고객에게도 쉽게 체험할</a:t>
            </a:r>
            <a:r>
              <a:rPr sz="1200">
                <a:solidFill>
                  <a:srgbClr val="000000"/>
                </a:solidFill>
                <a:latin typeface="맑은 고딕"/>
              </a:rPr>
              <a:t> 수 있는 기회를 제공하고, 더비온 어플리케이션을 활용하여 시뮬레이션 경마 이벤트 등을 통해 경마에 대한 진입장벽을 낮추어 실제 고객으로 전환시킬 것입니다.이 두가지 전략을 통해, 핵심 전략과제인 국민과 함께하는 말산업 가치 창출을 실현하고, 글로벌 TOP5 말산업 선도기업이라는 비전을 달성하는데 헌신하겠습니다.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경마의 긍정적 인식 변화를 위해 계획한 전략이 회사의 다른 부서나 팀과 어떻게 협력하여 실행될 수 있을지 설명해 주시겠습니까?</a:t>
            </a:r>
            <a:br/>
            <a:r>
              <a:t>(2) 젊은 세대의 유입을 유도하기 위해 구체적으로 어떤 방식으로 경주마 응원 문화를 형성할 계획이신가요?</a:t>
            </a:r>
            <a:br/>
            <a:r>
              <a:t>(3) 팔고 있는 상품의 가치를 조감도로 설명했던 경험을 사용할 때 가장 큰 도전과 해결 방안은 무엇이었습니까?</a:t>
            </a:r>
            <a:br/>
            <a:r>
              <a:t>(4) 더비온 어플리케이션을 활용한 시뮬레이션 경마 이벤트가 실제 고객 전환에 어떻게 비즈니스 성과를 가져올 수 있을 거라고 생각하십니까?</a:t>
            </a:r>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동물병원에서 근무를 시작했을 때 보호자와 소통하는 것이 어려웠습니다. </a:t>
            </a:r>
            <a:r>
              <a:rPr u="sng" b="1" sz="1200">
                <a:solidFill>
                  <a:srgbClr val="000000"/>
                </a:solidFill>
                <a:latin typeface="맑은 고딕"/>
              </a:rPr>
              <a:t>(1)당시에 제약회사를 다니다가 동물병원으로 이직을 하여 처음으로 임상을 시작하는 단계였는데, 스스로도 잘 모르는 상태에서 거의 바로 진료에</a:t>
            </a:r>
            <a:r>
              <a:rPr sz="1200">
                <a:solidFill>
                  <a:srgbClr val="000000"/>
                </a:solidFill>
                <a:latin typeface="맑은 고딕"/>
              </a:rPr>
              <a:t> 투입되어 보호자를 설득하는 것이 어려웠습니다. 특히 어려운 전문 용어를 보호자에게 쉽게 설명하는 것이 쉽지 않았습니다. 이러한 문제를 해결하기 위하여 저는 다음과 같은 노력을 기울였습니다. 첫째, 24시 동물병원에서 근무하면서도 퇴근 후나 오프 날에 임상수의학 세미나에 참석하여 수개월간 공부하였습니다. 퇴근 후에는 남아서 그날 쌓인 병원의 진료차트를 읽으며 공부하였습니다. 둘째, 수의학 용어를 쉬운 말로 풀어서 설명하는 연습을 꾸준히 했습니다. 나아가 저보다 어린 </a:t>
            </a:r>
            <a:r>
              <a:rPr u="sng" b="1" sz="1200">
                <a:solidFill>
                  <a:srgbClr val="000000"/>
                </a:solidFill>
                <a:latin typeface="맑은 고딕"/>
              </a:rPr>
              <a:t>(2)지인에게 설명하여 이해가 쉬운지 확인하였습니다. 셋째, 선배 수의사들의 상담 방식을 관찰하고 배우려 하였습니다. 진료실에 같이 들어가서</a:t>
            </a:r>
            <a:r>
              <a:rPr sz="1200">
                <a:solidFill>
                  <a:srgbClr val="000000"/>
                </a:solidFill>
                <a:latin typeface="맑은 고딕"/>
              </a:rPr>
              <a:t> 설명하는 방식을 듣고, 이해가 되지 않는 부분은 질문하였습니다. 그리고 보호자에게 설명하기 어려운 부분이 있으면 동료들에게 어떻게 하면 좋을지 물어보았습니다. 이러한 노력의 결과, 점차 보호자들과의 소통이 원활해졌습니다. 공부를 통해서 </a:t>
            </a:r>
            <a:r>
              <a:rPr u="sng" b="1" sz="1200">
                <a:solidFill>
                  <a:srgbClr val="000000"/>
                </a:solidFill>
                <a:latin typeface="맑은 고딕"/>
              </a:rPr>
              <a:t>(3)스스로에게 자신감이 생기고 전문 용어를 알기 쉽게 설명하자 보호자와 신뢰관계가 형성되었습니다. 특히 어느 난치성 외이염 환자의 경우, 장기간의 치료 과정에서</a:t>
            </a:r>
            <a:r>
              <a:rPr sz="1200">
                <a:solidFill>
                  <a:srgbClr val="000000"/>
                </a:solidFill>
                <a:latin typeface="맑은 고딕"/>
              </a:rPr>
              <a:t> 보호자와 긴밀히 소통하며 신뢰를 쌓았고 결국 상태가 매우 호전되어 추후에는 스케일링까지 저에게 맡기기도 하였습니다. 이러한 경험을 통해 소통과 동료들과의 </a:t>
            </a:r>
            <a:r>
              <a:rPr u="sng" b="1" sz="1200">
                <a:solidFill>
                  <a:srgbClr val="000000"/>
                </a:solidFill>
                <a:latin typeface="맑은 고딕"/>
              </a:rPr>
              <a:t>(4)협력이 진료의 성공에도 큰 영향을 미친다는 것을 깨달았습니다. 앞으로도 이러한 경험을 바탕으로 동료들과 협력하고</a:t>
            </a:r>
            <a:r>
              <a:rPr sz="1200">
                <a:solidFill>
                  <a:srgbClr val="000000"/>
                </a:solidFill>
                <a:latin typeface="맑은 고딕"/>
              </a:rPr>
              <a:t> 보호자와 잘 소통하여 모두에게 신뢰 받는 수의사가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임상 초기 단계에서 보호자와의 소통에 어려움을 극복하기 위해 어떤 전략을 가장 효과적으로 사용하셨나요?</a:t>
            </a:r>
            <a:br/>
            <a:r>
              <a:t>(2) 동물병원에서의 경험을 통해 동료의 상담 방식을 관찰한 후 가장 인상 깊었던 부분은 무엇이었나요?</a:t>
            </a:r>
            <a:br/>
            <a:r>
              <a:t>(3) 난치성 외이염 환자 치료 과정에서 보호자와 신뢰를 쌓았던 방법 중 가장 효과적이었다고 느낀 순간은 언제였나요?</a:t>
            </a:r>
            <a:br/>
            <a:r>
              <a:t>(4) 미래에 신뢰 받는 수의사가 되기 위해 특히 어떤 점에 중점을 두고자 하나요?</a:t>
            </a: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[관광 팸플릿 제작 경험을 통한 마케팅 인재로서의 성장]저는 맞춤형 홍보 전략을 수립하고, 효율적인 마케팅 방안을 실행하여 한국마사회의 브랜드 이미지를 극대화하는 것을 목표로 하고 있습니다. 이를 통해 기업의 인지도와 신뢰도를 높이고, 더 많은 국민들에게 다가가 국민 여가 증진에 기여하고자 합니다.이 목표를 달성하기 위해 저는 OO 군청에서 대학생 인턴으로 근무하며 관광 </a:t>
            </a:r>
            <a:r>
              <a:rPr u="sng" b="1" sz="1200">
                <a:solidFill>
                  <a:srgbClr val="000000"/>
                </a:solidFill>
                <a:latin typeface="맑은 고딕"/>
              </a:rPr>
              <a:t>(1)팸플릿을 제작한 경험을 적극 활용하려 합니다. 당시 외국인 관광객의 방문 증가로 인해 업무 수행에 어려움이 발생하였고, 이를 해결하기</a:t>
            </a:r>
            <a:r>
              <a:rPr sz="1200">
                <a:solidFill>
                  <a:srgbClr val="000000"/>
                </a:solidFill>
                <a:latin typeface="맑은 고딕"/>
              </a:rPr>
              <a:t> 위해 인턴 동기 및 직원들과 협업하여 외국인을 위한 지역 관광 </a:t>
            </a:r>
            <a:r>
              <a:rPr u="sng" b="1" sz="1200">
                <a:solidFill>
                  <a:srgbClr val="000000"/>
                </a:solidFill>
                <a:latin typeface="맑은 고딕"/>
              </a:rPr>
              <a:t>(2)안내 팸플릿을 제작하였습니다. 해당 팸플릿을 안내데스크에 배치한 결과, 업무를 원활히 처리할 수 있었고, 외국인 관광객뿐만</a:t>
            </a:r>
            <a:r>
              <a:rPr sz="1200">
                <a:solidFill>
                  <a:srgbClr val="000000"/>
                </a:solidFill>
                <a:latin typeface="맑은 고딕"/>
              </a:rPr>
              <a:t> 아니라 지역을 방문한 국민들 또한 관광 팸플릿을 적극적으로 활용하며 지역 관광 활성화에 기여할 수 있었습니다.이러한 경험을 바탕으로 저는 입사 후에도 시장 분석을 기반으로 차별화된 마케팅 전략을 기획하고 실행할 것입니다. 국민 여가 증진이라는 </a:t>
            </a:r>
            <a:r>
              <a:rPr u="sng" b="1" sz="1200">
                <a:solidFill>
                  <a:srgbClr val="000000"/>
                </a:solidFill>
                <a:latin typeface="맑은 고딕"/>
              </a:rPr>
              <a:t>(3)공공성을 고려하여 소비자의 니즈를 면밀히 분석하고, 이를 반영한 맞춤형 홍보 콘텐츠를 개발할 것입니다. 특히, 디지털 마케팅 기법을 적극 활용하여 다양한 플랫폼에서 브랜드</a:t>
            </a:r>
            <a:r>
              <a:rPr sz="1200">
                <a:solidFill>
                  <a:srgbClr val="000000"/>
                </a:solidFill>
                <a:latin typeface="맑은 고딕"/>
              </a:rPr>
              <a:t> 인지도를 확대하고, 소비자와의 접점을 넓히는 데 주력하겠습니다. </a:t>
            </a:r>
            <a:r>
              <a:rPr u="sng" b="1" sz="1200">
                <a:solidFill>
                  <a:srgbClr val="000000"/>
                </a:solidFill>
                <a:latin typeface="맑은 고딕"/>
              </a:rPr>
              <a:t>(4)또한, 관광 팸플릿 제작 과정에서 다양한 부서와의 소통을 통해 원활한 홍보 활동을 진행했던 경험을 살려, 입사 후에도 내부 부서 및 외부 협력업체와 긴밀한 협업을 추진하겠습니다.판매·마케팅</a:t>
            </a:r>
            <a:r>
              <a:rPr sz="1200">
                <a:solidFill>
                  <a:srgbClr val="000000"/>
                </a:solidFill>
                <a:latin typeface="맑은 고딕"/>
              </a:rPr>
              <a:t> 직무에서는 고객의 관심을 유도하고 효과적인 커뮤니케이션을 통해 브랜드 가치를 전달하는 능력이 필수적입니다. 저는 관광 팸플릿 제작 경험을 통해 이러한 역량을 함양하였으며, 이를 기반으로 한국마사회의 브랜드 이미지 강화 및 국민 여가 증진에 기여하고자 합니다. 앞으로도 소비자 중심의 사고방식을 바탕으로 창의적인 마케팅 전략을 수립하여 조직의 성장에 기여하는 인재로 자리매김하겠습니다.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관광 팸플릿 제작 당시 외국인을 위한 콘텐츠를 구체적으로 어떻게 구상하셨는지 설명해주시겠습니까?</a:t>
            </a:r>
            <a:br/>
            <a:r>
              <a:t>(2) 팸플릿 배치 후 성과를 측정할 때 사용한 방법이나 지표가 있었는지 알려주실 수 있을까요?</a:t>
            </a:r>
            <a:br/>
            <a:r>
              <a:t>(3) 한국마사회에 입사 후 디지털 마케팅 기법 중 어떤 기법을 최우선으로 활용하실 계획이신가요?</a:t>
            </a:r>
            <a:br/>
            <a:r>
              <a:t>(4) 내부 부서 및 외부 협력업체와의 협업을 위해 구체적으로 어떤 노력을 하실 예정인지 궁금합니다.</a:t>
            </a: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[공공성과 지속 가능성을 아우르는 협업]장애·비장애 대학생 창업경진대회에 참가했을 때, 저희 팀은 시각장애인을 위한 AI 지팡이를 개발하는 아이디어를 제안했습니다. 하지만, 이를 실현 가능한 비즈니스 모델로 구체화하는 과정에서 가격 책정을 두고 이견이 발생했습니다. 저는 시각장애인의 접근성을 고려해 가격을 낮춰야 한다고 주장했지만, 팀원들은 운영 지속 가능성을 위해 적정한 가격 책정이 필요하다고 </a:t>
            </a:r>
            <a:r>
              <a:rPr u="sng" b="1" sz="1200">
                <a:solidFill>
                  <a:srgbClr val="000000"/>
                </a:solidFill>
                <a:latin typeface="맑은 고딕"/>
              </a:rPr>
              <a:t>(1)보았습니다. 의견 차이는 쉽게 좁혀지지 않았고, 갈등이 깊어졌습니다.이러한 상황에서 저는 ‘공공성과 지속 가능성의 조화’에 대해 깊이 고민하게 되었습니다.</a:t>
            </a:r>
            <a:r>
              <a:rPr sz="1200">
                <a:solidFill>
                  <a:srgbClr val="000000"/>
                </a:solidFill>
                <a:latin typeface="맑은 고딕"/>
              </a:rPr>
              <a:t> 단순히 한쪽의 의견을 관철하기보다는, 팀원들과 충분한 논의를 거쳐 현실적이면서도 사회적 가치를 실현할 수 있는 방안을 모색했습니다. 직접 손익 분석을 </a:t>
            </a:r>
            <a:r>
              <a:rPr u="sng" b="1" sz="1200">
                <a:solidFill>
                  <a:srgbClr val="000000"/>
                </a:solidFill>
                <a:latin typeface="맑은 고딕"/>
              </a:rPr>
              <a:t>(2)수행하여 운영 비용과 지원금 활용 시 장애인 할인율을 어느 정도까지 확대할 수 있는지 구체적으로 산출했습니다. 이러한 접근을 통해 공공성과 재정적 지속</a:t>
            </a:r>
            <a:r>
              <a:rPr sz="1200">
                <a:solidFill>
                  <a:srgbClr val="000000"/>
                </a:solidFill>
                <a:latin typeface="맑은 고딕"/>
              </a:rPr>
              <a:t> 가능성을 동시에 충족하는 절충안을 마련할 수 있었습니다.또한, 실효성을 높이기 위해 관련 단체와 협력하여 다양한 채널을 활용한 마케팅 방안을 기획하고, 제품의 사회적 </a:t>
            </a:r>
            <a:r>
              <a:rPr u="sng" b="1" sz="1200">
                <a:solidFill>
                  <a:srgbClr val="000000"/>
                </a:solidFill>
                <a:latin typeface="맑은 고딕"/>
              </a:rPr>
              <a:t>(3)가치를 알릴 방안을 설립했습니다. 이를 통해 장애인들의 접근성을 높이는 동시에 시장 내 경쟁력을 확보하는 전략을 구체화할 수 있었습니다. 그 결과, 대회에서도 긍정적인 평가를</a:t>
            </a:r>
            <a:r>
              <a:rPr sz="1200">
                <a:solidFill>
                  <a:srgbClr val="000000"/>
                </a:solidFill>
                <a:latin typeface="맑은 고딕"/>
              </a:rPr>
              <a:t> 받아 장려상을 수상하였습니다.이 경험을 통해 저는 협업과 타협의 중요성을 깊이 깨달았습니다.</a:t>
            </a:r>
            <a:r>
              <a:rPr u="sng" b="1" sz="1200">
                <a:solidFill>
                  <a:srgbClr val="000000"/>
                </a:solidFill>
                <a:latin typeface="맑은 고딕"/>
              </a:rPr>
              <a:t>(4) 단순한 양보가 아니라 서로의 의견을 조율하고 최적의 해결책을 도출하는 과정이야말로 효과적인 협력의 핵심임을 배웠습니다.</a:t>
            </a:r>
            <a:r>
              <a:rPr sz="1200">
                <a:solidFill>
                  <a:srgbClr val="000000"/>
                </a:solidFill>
                <a:latin typeface="맑은 고딕"/>
              </a:rPr>
              <a:t> 또한, 데이터를 기반으로 한 분석적 사고와 전략적 접근 방식을 활용하여 문제를 해결하는 것이 중요하다는 점도 실감하였습니다.이후 저는 의견 차이를 조율하고 협업을 통해 최적의 해결책을 도출하는 역량을 더욱 강화하고 있습니다. 원활한 소통과 협력을 바탕으로 조직 내에서 효율적인 협업을 이끌어가며, 책임감과 혁신을 실현하는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장애·비장애 대학생 창업경진대회 시 손익 분석을 어떻게 수행하셨는지 구체적 방법을 설명해주실 수 있나요?</a:t>
            </a:r>
            <a:br/>
            <a:r>
              <a:t>(2) 관련 단체와 협력하여 사회적 가치를 알린 마케팅 방안을 구체적으로 설명해주실 수 있습니까?</a:t>
            </a:r>
            <a:br/>
            <a:r>
              <a:t>(3) 협업 과정에서 조율 방법을 통해 얻은 교훈을 구체적으로 말씀해주실 수 있을까요?</a:t>
            </a:r>
            <a:br/>
            <a:r>
              <a:t>(4) 의견 차이를 조율할 때 가장 어려웠던 점은 무엇이었고 이를 어떻게 해결하셨습니까?</a:t>
            </a: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저의 목표는 경마장 내 토목 시설물 관리를 효율적으로 수행하여 안전한 경마장 환경을 제공함으로써 </a:t>
            </a:r>
            <a:r>
              <a:rPr u="sng" b="1" sz="1200">
                <a:solidFill>
                  <a:srgbClr val="000000"/>
                </a:solidFill>
                <a:latin typeface="맑은 고딕"/>
              </a:rPr>
              <a:t>(1)국민의 행복 증진에 기여하는 것입니다. 따라서 토목시공학과 안전관리지침에 대한 견고한 지식을 습득하기 위해 기사 자격증을</a:t>
            </a:r>
            <a:r>
              <a:rPr sz="1200">
                <a:solidFill>
                  <a:srgbClr val="000000"/>
                </a:solidFill>
                <a:latin typeface="맑은 고딕"/>
              </a:rPr>
              <a:t> 취득했습니다. 이를 통해 습득한 지식을 바탕으로 한국마사회의 공정관리, 안전관리와 같은 업무를 수행하고자 합니다. 한국마사회의 토목직은 품질관리, </a:t>
            </a:r>
            <a:r>
              <a:rPr u="sng" b="1" sz="1200">
                <a:solidFill>
                  <a:srgbClr val="000000"/>
                </a:solidFill>
                <a:latin typeface="맑은 고딕"/>
              </a:rPr>
              <a:t>(2)안전관리 등의 건설사업관리 업무를 담당하는 만큼 현장 경험이 중요하다고 생각합니다. 따라서 공사의 인턴과 현장실습생으로 근무하며 현장 경험을</a:t>
            </a:r>
            <a:r>
              <a:rPr sz="1200">
                <a:solidFill>
                  <a:srgbClr val="000000"/>
                </a:solidFill>
                <a:latin typeface="맑은 고딕"/>
              </a:rPr>
              <a:t> 쌓았습니다. 현장실습을 하며 </a:t>
            </a:r>
            <a:r>
              <a:rPr u="sng" b="1" sz="1200">
                <a:solidFill>
                  <a:srgbClr val="000000"/>
                </a:solidFill>
                <a:latin typeface="맑은 고딕"/>
              </a:rPr>
              <a:t>(3)공사비 산출 등 다양한 업무에 있어서 엑셀 활용의 중요성을 느꼈습니다. 따라서 IT분야 자격증을 취득하고 활용함으로써 엑셀에 대한 실무 경험을 쌓을</a:t>
            </a:r>
            <a:r>
              <a:rPr sz="1200">
                <a:solidFill>
                  <a:srgbClr val="000000"/>
                </a:solidFill>
                <a:latin typeface="맑은 고딕"/>
              </a:rPr>
              <a:t> 수 있었습니다. 이러한 경험을 바탕으로 현장 관리뿐만 아니라 인허가, 발주, 토공량 등 분야별 계산을 통한 공사비 산출 등 행정 업무 또한 원만하게 수행하겠습니다. 그리고 현장이나 시설에 문제가 생겼을 경우, 원인조사 및 해결과정을 경험하면서 시설 관리 역량과 문제해결능력을 향상시킬 수 있었습니다. 또한, 직접 현장에 방문하고 점검하는 과정에서 이론적 지식 이상으로 안전관리가 매우 중요하다는 것을 깨달았습니다. 따라서 현장에서의 </a:t>
            </a:r>
            <a:r>
              <a:rPr u="sng" b="1" sz="1200">
                <a:solidFill>
                  <a:srgbClr val="000000"/>
                </a:solidFill>
                <a:latin typeface="맑은 고딕"/>
              </a:rPr>
              <a:t>(4)안전관리 규정과 체계를 익히고 이를 준수하기 위해 노력했습니다. 저는 인턴 경험을 통해 토목 분야에서 필요한</a:t>
            </a:r>
            <a:r>
              <a:rPr sz="1200">
                <a:solidFill>
                  <a:srgbClr val="000000"/>
                </a:solidFill>
                <a:latin typeface="맑은 고딕"/>
              </a:rPr>
              <a:t> 현장 경험을 쌓았고 안전관리의 중요성을 인식하게 되었습니다. 따라서 입사 후 한국마사회의 최신 안전 규정을 습득하고 토목 시설에 대한 구성을 이해하겠습니다. 그리고 이를 바탕으로 고객, 경마시설 등 인프라의 노후화 정도, 손상 여부를 판단하여 보수계획을 수립하여 안전관리에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토목시공학과 안전관리지침 지식이 어떻게 현장의 안전관리와 연결될 수 있을까요?</a:t>
            </a:r>
            <a:br/>
            <a:r>
              <a:t>(2) 경마장 내 토목 시설물 관리에서 현장 경험이 중요한 이유를 자세히 설명해 주시겠습니까?</a:t>
            </a:r>
            <a:br/>
            <a:r>
              <a:t>(3) 현장실습 경험이 현장 관리 외의 행정 업무에 기여한 바가 무엇인지 구체적으로 말씀해 주실 수 있나요?</a:t>
            </a:r>
            <a:br/>
            <a:r>
              <a:t>(4) 현장 방문과 점검 과정에서 안전관리의 중요성을 더욱 느끼신 부분에 대해 설명해 주세요.</a:t>
            </a: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교내 밴드동아리 공연 기획 과정에서 갈등상황을 극복했던 경험이 있습니다. 공연 기획 과정에서 초보자를 포함하여 최대한 많은 사람들을 공연에 참여시키자는 의견과 반대로 실력이 출중한 동아리원 위주로 공연을 기획하여 공연의 질을 높이자는 의견이 충돌했습니다. 두 의견 모두 동아리의 목표인 동아리 </a:t>
            </a:r>
            <a:r>
              <a:rPr u="sng" b="1" sz="1200">
                <a:solidFill>
                  <a:srgbClr val="000000"/>
                </a:solidFill>
                <a:latin typeface="맑은 고딕"/>
              </a:rPr>
              <a:t>(1)활성화를 이룰 수 있었기 때문에 의견 간의 차이를 좁히기 힘들었습니다. 저는 동아리의 부회장으로서 문제 상황을 해결하고 동아리의 화합을 이루고자 새로운</a:t>
            </a:r>
            <a:r>
              <a:rPr sz="1200">
                <a:solidFill>
                  <a:srgbClr val="000000"/>
                </a:solidFill>
                <a:latin typeface="맑은 고딕"/>
              </a:rPr>
              <a:t> 방법을 고안했습니다. 정기 공연에는 악기를 잘 다루는 동아리원들이 많이 참여하는 대신, 초보자들을 위한 소규모 </a:t>
            </a:r>
            <a:r>
              <a:rPr u="sng" b="1" sz="1200">
                <a:solidFill>
                  <a:srgbClr val="000000"/>
                </a:solidFill>
                <a:latin typeface="맑은 고딕"/>
              </a:rPr>
              <a:t>(2)공연을 따로 개최하자는 의견을 제시했습니다. 하지만 두 번의 공연을 하기에는 예산과 장소 및 시간이 부족하다는 반대가 있었습니다. 따라서 저희는 회의 끝에 학기</a:t>
            </a:r>
            <a:r>
              <a:rPr sz="1200">
                <a:solidFill>
                  <a:srgbClr val="000000"/>
                </a:solidFill>
                <a:latin typeface="맑은 고딕"/>
              </a:rPr>
              <a:t> 중간에 1번 실시하던 정기 공연을 학기 초에 주최하고, 학기 말에 소규모 공연을 주최했습니다. 그리고 </a:t>
            </a:r>
            <a:r>
              <a:rPr u="sng" b="1" sz="1200">
                <a:solidFill>
                  <a:srgbClr val="000000"/>
                </a:solidFill>
                <a:latin typeface="맑은 고딕"/>
              </a:rPr>
              <a:t>(3)동아리비로 공연장소를 대여하던 기존 관행과 달리 정기공연은 학교 강당을 이용하고, 소규모 공연은 대형 파티룸을 이용함으로써 예산에 들어가는 비용을 최소화했습니다.</a:t>
            </a:r>
            <a:r>
              <a:rPr sz="1200">
                <a:solidFill>
                  <a:srgbClr val="000000"/>
                </a:solidFill>
                <a:latin typeface="맑은 고딕"/>
              </a:rPr>
              <a:t> 결과적으로, 정기공연은 실력 있는 동아리원들 위주로 기획했기 때문에 공연을 보고 동아리 가입을 희망하는 학생들이 증가했습니다. 또한, 소규모 공연 덕분에 동아리 활동이 더욱 풍부해졌다는 긍정적인 평가가 있었으며, 초보자들도 악기를 배우고 </a:t>
            </a:r>
            <a:r>
              <a:rPr u="sng" b="1" sz="1200">
                <a:solidFill>
                  <a:srgbClr val="000000"/>
                </a:solidFill>
                <a:latin typeface="맑은 고딕"/>
              </a:rPr>
              <a:t>(4)무대에 설 수 있음을 내세워 동아리 홍보에 기여할 수 있었습니다. 이후에도 저희는 기존 관행과 달리 2번의 공연을 개최하며</a:t>
            </a:r>
            <a:r>
              <a:rPr sz="1200">
                <a:solidFill>
                  <a:srgbClr val="000000"/>
                </a:solidFill>
                <a:latin typeface="맑은 고딕"/>
              </a:rPr>
              <a:t> 다양한 동아리 활동을 펼쳤습니다. 또한, 동아리 내에 갈등이 생길 경우 각자의 의견만을 주장하지 않고 협력을 통해 합의점을 도출해내는 분위기가 형성되었습니다. 다양한 요소들을 고려하여 합의점을 찾아나가는 과정에서 팀워크가 더욱 향상됨을 느꼈습니다.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동아리 부회장으로서 갈등 상황을 해결하면서 배운 점은 무엇이었나요?</a:t>
            </a:r>
            <a:br/>
            <a:r>
              <a:t>(2) 공연 예산 및 장소 확보의 어려움을 어떤 전략으로 극복하셨는지 구체적으로 말씀해 주세요.</a:t>
            </a:r>
            <a:br/>
            <a:r>
              <a:t>(3) 정기공연과 소규모공연 방식을 통해 동아리 활동에 미친 긍정적인 영향을 설명해 주실 수 있을까요?</a:t>
            </a:r>
            <a:br/>
            <a:r>
              <a:t>(4) 갈등 해결 방식을 통해 형성된 팀워크 향상에 대한 구체적인 내용을 설명해 주세요.</a:t>
            </a: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법적 전문성과 실무 경험을 바탕으로 고객감동을 실현하고 법적 리스크를 줄여나가는데 기여하겠습니다. </a:t>
            </a:r>
            <a:r>
              <a:rPr u="sng" b="1" sz="1200">
                <a:solidFill>
                  <a:srgbClr val="000000"/>
                </a:solidFill>
                <a:latin typeface="맑은 고딕"/>
              </a:rPr>
              <a:t>(1)이를 위한 저의 두 가지 강점이 있습니다.첫째, 법학 전반에 관한 지식을 바탕으로 실무에 적용하는 능력입니다. 사료회사</a:t>
            </a:r>
            <a:r>
              <a:rPr sz="1200">
                <a:solidFill>
                  <a:srgbClr val="000000"/>
                </a:solidFill>
                <a:latin typeface="맑은 고딕"/>
              </a:rPr>
              <a:t> 영업사원으로 근무할 당시 저의 고객님들의 대다수가 법에 친숙하지 않은 중장년층이었습니다. 저는 고객님께 </a:t>
            </a:r>
            <a:r>
              <a:rPr u="sng" b="1" sz="1200">
                <a:solidFill>
                  <a:srgbClr val="000000"/>
                </a:solidFill>
                <a:latin typeface="맑은 고딕"/>
              </a:rPr>
              <a:t>(2)제가 가진 법적 지식을 바탕으로 어르신도 알기 쉽게 설명해 드림으로써 금융사고를 사전에 예방했던 경험이 있습니다. 사료대금이 지급되지 않아 계약 해지 및 근저당권 실행의 위험에 놓여있던 농가가 있었습니다. 저는 농가 사장님께</a:t>
            </a:r>
            <a:r>
              <a:rPr sz="1200">
                <a:solidFill>
                  <a:srgbClr val="000000"/>
                </a:solidFill>
                <a:latin typeface="맑은 고딕"/>
              </a:rPr>
              <a:t> 상황의 심각성을 알기 쉽게 설명해 드리며 대금 지급의 필요성을 안내해 드렸습니다. 사장님과 함께, 출하 가능한 소를 분류하여 신속하게 출하를 진행하는 작업을 수행하였고 이를 바탕으로 사료대금을 지급받아 계약 해지 및 근저당권의 실행으로부터 고객님을 보호할 수 있었습니다.둘째, 계약서 작성 능력입니다. 저는 공인중개사 </a:t>
            </a:r>
            <a:r>
              <a:rPr u="sng" b="1" sz="1200">
                <a:solidFill>
                  <a:srgbClr val="000000"/>
                </a:solidFill>
                <a:latin typeface="맑은 고딕"/>
              </a:rPr>
              <a:t>(3)자격증을 취득하고 근무하며 부동산 계약 체결 및 계약서 작성 업무를 수행하였습니다.</a:t>
            </a:r>
            <a:r>
              <a:rPr sz="1200">
                <a:solidFill>
                  <a:srgbClr val="000000"/>
                </a:solidFill>
                <a:latin typeface="맑은 고딕"/>
              </a:rPr>
              <a:t> 저당권이 설정되어 있는 부동산에 관한 매매 계약서를 작성했던 경험이 있습니다. 매도인은 구두로 본인 명의의 저당권 설정 등기를 상환 후 말소시키겠다는 약속을 하였습니다. 매도인이 상환 의무를 다하지 않을 경우 법적 분쟁 및 </a:t>
            </a:r>
            <a:r>
              <a:rPr u="sng" b="1" sz="1200">
                <a:solidFill>
                  <a:srgbClr val="000000"/>
                </a:solidFill>
                <a:latin typeface="맑은 고딕"/>
              </a:rPr>
              <a:t>(4)책임의 문제가 발생할 수 있다고 생각하였습니다. 저는 당사자에게 특약의</a:t>
            </a:r>
            <a:r>
              <a:rPr sz="1200">
                <a:solidFill>
                  <a:srgbClr val="000000"/>
                </a:solidFill>
                <a:latin typeface="맑은 고딕"/>
              </a:rPr>
              <a:t> 필요성을 말씀드렸고, 저당의 상환책임은 매도인에게 있다는 특약을 설정함으로써 당사자 간의 법적 분쟁의 가능성을 사전에 차단하였습니다. 뿐만 아니라 공인중개사에게 발생할 수 있는 책임 소재를 명확히 함으로써 법적 리스크 또한 예방할 수 있었습니다.이러한 저의 능력과 경험을 바탕으로 법적 문제가 있는 고객에게 법률적 자문을 제공하여 고객감동을 실현하겠습니다. 또 부동산 및 물품, 용역, 공사 등의 계약 체결 시 회사에 문제가 될 수 있는 조항을 사전에 발견하고 특약을 신설하는 등의 조치로 법적 리스크를 줄이는데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법적 지식을 활용하여 고객감동을 실현하겠다고 하셨는데, 구체적으로 어떤 법적 자문을 제공할 수 있을지 예시를 들어 설명해 주실 수 있나요?</a:t>
            </a:r>
            <a:br/>
            <a:r>
              <a:t>(2) 사료대금이 지급되지 않았던 상황에서 농가의 문제를 해결한 경험을 바탕으로, 다른 산업에서 이와 유사한 돌발 상황이 발생했을 때 어떻게 대응하실 것인가요?</a:t>
            </a:r>
            <a:br/>
            <a:r>
              <a:t>(3) 공인중개사로서 저당권 문제를 해결한 경험이 있다고 했는데, 이 경험을 통해 배운 가장 중요한 교훈은 무엇이었으며, 이를 한국마사회에서 어떻게 활용할 계획인가요?</a:t>
            </a:r>
            <a:br/>
            <a:r>
              <a:t>(4) 계약서 작성 능력을 강조하셨습니다. 회사에 문제가 될 수 있는 조항을 사전에 발견하는 데 중요한 요소는 무엇이며, 이를 어떻게 식별할 계획이신가요?</a:t>
            </a: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소통과 열정을 기반으로 약점을 보완하여 주어진 업무를 성공적으로 </a:t>
            </a:r>
            <a:r>
              <a:rPr u="sng" b="1" sz="1200">
                <a:solidFill>
                  <a:srgbClr val="000000"/>
                </a:solidFill>
                <a:latin typeface="맑은 고딕"/>
              </a:rPr>
              <a:t>(1)수행한 경험이 있습니다.사료회사 영업사원으로 근무할 당시 신입사원 교육이 끝나고 업무에 투입이 되었습니다. 제가 맡은 지역은 축우 작목반과의 거래 계약이 얼마 남지 않은 상황이었기 때문에</a:t>
            </a:r>
            <a:r>
              <a:rPr sz="1200">
                <a:solidFill>
                  <a:srgbClr val="000000"/>
                </a:solidFill>
                <a:latin typeface="맑은 고딕"/>
              </a:rPr>
              <a:t> 재계약을 위한 준비가 필요했습니다. 하지만 해당 지역의 대리점 사장님께서는 신입사원을 배치시켰다는 이유로 본사에 지속적으로 항의를 하는 상황이었습니다. 대리점 사장님은 저를,</a:t>
            </a:r>
            <a:r>
              <a:rPr u="sng" b="1" sz="1200">
                <a:solidFill>
                  <a:srgbClr val="000000"/>
                </a:solidFill>
                <a:latin typeface="맑은 고딕"/>
              </a:rPr>
              <a:t>(2) 함께 영업을 수행할 동료로 인정하지 않으셨고 영업 판로를 개척해야 하는 상황 속에서 어려움이 발생하였습니다. 비록 신입사원이었지만 저에게 주어진 지역을 책임지고 성공적으로 이끌어가고 싶었습니다. 이를 위해서는 신입사원으로서 부족한 실무지식을 대체할 저만의</a:t>
            </a:r>
            <a:r>
              <a:rPr sz="1200">
                <a:solidFill>
                  <a:srgbClr val="000000"/>
                </a:solidFill>
                <a:latin typeface="맑은 고딕"/>
              </a:rPr>
              <a:t> 무기가 필요하다고 생각하였습니다. 저는 열정과 적극적인 소통을 통해 이 상황을 타개할 수 있다고 생각하였습니다. 해당 작목반에서 </a:t>
            </a:r>
            <a:r>
              <a:rPr u="sng" b="1" sz="1200">
                <a:solidFill>
                  <a:srgbClr val="000000"/>
                </a:solidFill>
                <a:latin typeface="맑은 고딕"/>
              </a:rPr>
              <a:t>(3)가장 영향력이 있는 핵심 농가들을 선별하여 공략하기로 전략을</a:t>
            </a:r>
            <a:r>
              <a:rPr sz="1200">
                <a:solidFill>
                  <a:srgbClr val="000000"/>
                </a:solidFill>
                <a:latin typeface="맑은 고딕"/>
              </a:rPr>
              <a:t> 세웠고, 주기적으로 해당 농장을 방문하며 농장 사장님과 소통을 진행하였습니다. 사료에 문제가 발생하면 샘플을 채취하여 본사의 연구실에 성분 파악을 </a:t>
            </a:r>
            <a:r>
              <a:rPr u="sng" b="1" sz="1200">
                <a:solidFill>
                  <a:srgbClr val="000000"/>
                </a:solidFill>
                <a:latin typeface="맑은 고딕"/>
              </a:rPr>
              <a:t>(4)요청하였고, 퇴근 후에는 수송아지 거세 작업 및 등급 예측을 위한 초음파 작업 등의 현장업무를 직접 가서 도우며 저의 진정성을 보여드렸습니다.</a:t>
            </a:r>
            <a:r>
              <a:rPr sz="1200">
                <a:solidFill>
                  <a:srgbClr val="000000"/>
                </a:solidFill>
                <a:latin typeface="맑은 고딕"/>
              </a:rPr>
              <a:t> 고객과 적극적으로 소통하려는 저의 모습을 보시고 농장 사장님께서는 신입사원이지만 경력사원들보다 훨씬 낫다고 말씀하셨습니다.그 결과 농가 사장님의 마음을 움직일 수 있었고, 축우 작목반과의 재계약을 성사시켜 대리점 사장님께 인정받을 수 있었습니다. 이처럼 소통과 열정을 바탕으로 업무를 수행하며, 관련 분야의 전문가로 성장해 나가는 한국마사회의 신입사원이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영업사원으로서 신입이었음에도 불구하고 주어진 지역을 책임지고 성과를 냈던 경험이 있는데, 이 경험에서 어떤 부분이 가장 도전적이었고 이를 극복하기 위해 어떤 전략을 세우셨나요?</a:t>
            </a:r>
            <a:br/>
            <a:r>
              <a:t>(2) 영업 판로 개척 과정에서 겪은 어려움 중 가장 기억에 남는 에피소드는 무엇인가요? 그 상황에서 얻은 교훈을 한국마사회에서는 어떻게 적용하시겠습니까?</a:t>
            </a:r>
            <a:br/>
            <a:r>
              <a:t>(3) 소통과 열정을 통해 재계약을 성사시켰다고 하셨습니다. 고객과의 소통에서 가장 중요한 두 가지 요인은 무엇이며, 구체적으로 어떻게 개선할 수 있었나요?</a:t>
            </a:r>
            <a:br/>
            <a:r>
              <a:t>(4) 농가 사장님들이 신입사원인 당신을 경력사원보다 높게 평가했다고 했습니다. 무엇이 당신을 그렇게 특별하게 만들었는지 구체적인 예를 들어 설명해 주세요.</a:t>
            </a: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[홍보·경영지원·행사계획 역량을 바탕으로 한국마사회의 가치 실현에 기여하다.]입사 후에는 한국마사회의 핵심 가치인 국민 여가문화 활성화와 말 산업 발전에 기여하는 것을 목표로 삼고자 합니다. 이를 위해 저는 홍보 역량, 경영지원 역량, 그리고 행사 기획 역량을 적극 활용하겠습니다.먼저, 홍보 역량을 통해 한국마사회의 사업과 가치를 효과적으로 알리겠습니다. 개인 유튜브 채널을 운영하며 구독자 2천 명과 SNS 팔로워 2만 명을 달성한 경험이 있습니다. 콘텐츠 </a:t>
            </a:r>
            <a:r>
              <a:rPr u="sng" b="1" sz="1200">
                <a:solidFill>
                  <a:srgbClr val="000000"/>
                </a:solidFill>
                <a:latin typeface="맑은 고딕"/>
              </a:rPr>
              <a:t>(1)기획부터 촬영, 편집까지 전 과정을 주도하였고, 이를 통해 대중의 관심을 끌 수 있는 주제를 발굴하고 효과적으로 홍보하는 방법을 체득하였습니다. 이 경험을 살려</a:t>
            </a:r>
            <a:r>
              <a:rPr sz="1200">
                <a:solidFill>
                  <a:srgbClr val="000000"/>
                </a:solidFill>
                <a:latin typeface="맑은 고딕"/>
              </a:rPr>
              <a:t> 한국마사회의 공식 채널과 SNS을 활용하여 국민들에게 더 다가감으로써 경마장의 긍정적 인식 제고에 기여하겠습니다.다음으로, 경영지원 역량을 활용하여 원활한 업무 진행에 이바지하겠습니다. OO기업 인턴 시절, 해외 바이어 지원사업의 일환으로 전시회 </a:t>
            </a:r>
            <a:r>
              <a:rPr u="sng" b="1" sz="1200">
                <a:solidFill>
                  <a:srgbClr val="000000"/>
                </a:solidFill>
                <a:latin typeface="맑은 고딕"/>
              </a:rPr>
              <a:t>(2)현장에서 해외 바이어와 국내 기업 간 비대면 미팅이 일정대로 이루어질 수 있도록 관리한 경험이 있습니다. 또한 업무협의회를</a:t>
            </a:r>
            <a:r>
              <a:rPr sz="1200">
                <a:solidFill>
                  <a:srgbClr val="000000"/>
                </a:solidFill>
                <a:latin typeface="맑은 고딕"/>
              </a:rPr>
              <a:t> 준비하며 자료 취합과 준비, 참여기업 관리까지 담당하였습니다. 이를 바탕으로 한국마사회의 사업 일정과 회의 준비를 체계적으로 수행하여 내부 운영의 효율성을 높이겠습니다.마지막으로, 행사 계획 및 실행 역량을 통해 한국마사회의 주요 행사들을 성공적으로 추진하겠습니다. 과거 콘서트 </a:t>
            </a:r>
            <a:r>
              <a:rPr u="sng" b="1" sz="1200">
                <a:solidFill>
                  <a:srgbClr val="000000"/>
                </a:solidFill>
                <a:latin typeface="맑은 고딕"/>
              </a:rPr>
              <a:t>(3)팬 이벤트 기획팀 팀장으로 활동하며 팬들의 의견을 수렴해 실현 가능한 이벤트를 설계하고, 예산 계획과 일정 조율을 통해</a:t>
            </a:r>
            <a:r>
              <a:rPr sz="1200">
                <a:solidFill>
                  <a:srgbClr val="000000"/>
                </a:solidFill>
                <a:latin typeface="맑은 고딕"/>
              </a:rPr>
              <a:t> 6500명이 참여하는 </a:t>
            </a:r>
            <a:r>
              <a:rPr u="sng" b="1" sz="1200">
                <a:solidFill>
                  <a:srgbClr val="000000"/>
                </a:solidFill>
                <a:latin typeface="맑은 고딕"/>
              </a:rPr>
              <a:t>(4)이벤트를 성공적으로 이끈 경험이 있습니다. 특히 공연기획사, 경호업체 등 다양한 이해관계자와 협력하며 현장</a:t>
            </a:r>
            <a:r>
              <a:rPr sz="1200">
                <a:solidFill>
                  <a:srgbClr val="000000"/>
                </a:solidFill>
                <a:latin typeface="맑은 고딕"/>
              </a:rPr>
              <a:t> 운영까지 총괄한 경험을 살려 올해 열릴 제 20회 제주마 축제 개최에도 기여하고 싶습니다.이와 같은 역량들을 적극 활용하여 한국마사회의 사회적 역할과 브랜드 가치를 강화하고, 국민과 더 가까워지는 말 산업 생태계를 조성하여 지속 가능한 성장에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한국마사회의 브랜드 가치를 강화하기 위해, 유튜브 채널 운영 경험을 어떻게 활용할 계획인지 궁금합니다. 이 경험이 어떤 측면에서 기여할 수 있을까요?</a:t>
            </a:r>
            <a:br/>
            <a:r>
              <a:t>(2) OO기업에서의 인턴 경험은 한국마사회 내부 운영의 효율성 제고에 어떻게 활용될 수 있을까요? 그 과정에서 중요하게 생각하는 요소는 무엇인가요?</a:t>
            </a:r>
            <a:br/>
            <a:r>
              <a:t>(3) 한국마사회의 행사 기획 시, 지원자가 팀장으로서 의견을 수렴하고 다양한 이해관계자와 협력했던 경험은 어떻게 도움이 될까요?</a:t>
            </a:r>
            <a:br/>
            <a:r>
              <a:t>(4) 제 20회 제주마 축제 개최에 기여하고 싶다고 언급했는데, 구체적으로 어떤 부분에서 지원자의 역량이 발휘될 수 있을까요?</a:t>
            </a: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[중심을 잡으며 팀워크를 향상시키다.]마케팅 프로젝트에 참여했을 당시 </a:t>
            </a:r>
            <a:r>
              <a:rPr u="sng" b="1" sz="1200">
                <a:solidFill>
                  <a:srgbClr val="000000"/>
                </a:solidFill>
                <a:latin typeface="맑은 고딕"/>
              </a:rPr>
              <a:t>(1)소통이 원활하게 이루어지지 않는 어려움이 있었으나 부팀장으로서 업무를 분업화하여 팀원들에게 할당하고 세부일정을 명확하게 제시함으로써 이를 극복한 경험이 있습니다.당시 저를 제외한 팀원들 모두가 직장인이었으므로</a:t>
            </a:r>
            <a:r>
              <a:rPr sz="1200">
                <a:solidFill>
                  <a:srgbClr val="000000"/>
                </a:solidFill>
                <a:latin typeface="맑은 고딕"/>
              </a:rPr>
              <a:t> 회사 일로 바빠 소통이 잘 되지 않았기에 프로젝트의 진행이 지지부진하였습니다. 저는 이러한 문제가 발생한 것이 과제에 의무와 책임을 느끼지 못하는 분위기가 되었기 때문이라고 생각했습니다.따라서 당시 부팀장이었던 제가 세부일정을 계획하여 팀원들에게 책임을 부여해야 프로젝트가 적극적인 참여를 바탕으로 진행될 수 있을 것이라 생각하였습니다. 팀원들의 동의를 얻기 위해, 이대로는 모두가 만족할 만한 </a:t>
            </a:r>
            <a:r>
              <a:rPr u="sng" b="1" sz="1200">
                <a:solidFill>
                  <a:srgbClr val="000000"/>
                </a:solidFill>
                <a:latin typeface="맑은 고딕"/>
              </a:rPr>
              <a:t>(2)결과물이 나오지 못할 것이며 초반에 모두가 대상을 원했던 만큼 좋은 결과물을 만들기 위해 꼭 필요한 과정임을 강조하며 설득하였습니다. 이에 팀원들이 모두 동의해 주었고, 저는 가장 먼저 발표 일정에 맞추어 기획안을 완성하기 위한 계획을 세웠습니다. 기획안의 목차를 (3)작성하여 자료조사 분량을 나누었고 회의를 통해 팀원들에게 할당하였습니다. 또한 마감기한을 설정하여 자료 조사하기, 공유하기, 취합한 뒤 피드백받기,</a:t>
            </a:r>
            <a:r>
              <a:rPr sz="1200">
                <a:solidFill>
                  <a:srgbClr val="000000"/>
                </a:solidFill>
                <a:latin typeface="맑은 고딕"/>
              </a:rPr>
              <a:t> 피피티 제작의 순서로 10일안에 모든 업무가 진행될 수 있도록 하였습니다.그리고 메신저로만 의견을 나누는 것에는 한계가 있다고 생각하여 정기적인 회의 일정을 잡았습니다. 특히 피드백과정에서 </a:t>
            </a:r>
            <a:r>
              <a:rPr u="sng" b="1" sz="1200">
                <a:solidFill>
                  <a:srgbClr val="000000"/>
                </a:solidFill>
                <a:latin typeface="맑은 고딕"/>
              </a:rPr>
              <a:t>(4)적극적인 참여가 필요하였으므로 늦더라도 모두가 참여할 수 있는 시간을 맞추어 비대면 회의를 진행하였습니다.적극적이고 계획적으로 프로젝트를 이끈 결과,</a:t>
            </a:r>
            <a:r>
              <a:rPr sz="1200">
                <a:solidFill>
                  <a:srgbClr val="000000"/>
                </a:solidFill>
                <a:latin typeface="맑은 고딕"/>
              </a:rPr>
              <a:t> 확실히 전보다 팀원들의 참여도와 적극성이 올라갔으며 다양한 아이디어가 나왔습니다. 또한 기획안 발표 날에는 기업측으로부터 기획안의 완성도가 높다는 칭찬을 듣기도 하였습니다. 콘텐츠 제작까지 체계적으로 진행한 결과, 마감기한까지 일정을 맞춰 콘텐츠를 완성한 팀은 저희 팀이 유일하였으며 높은 완성도로 공모전에서 대상을 수상할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팀 프로젝트에서 부팀장으로서 세부 일정을 계획한 부분이 있었는데, 이런 방법을 통해 팀워크를 향상시킨 구체적인 사례가 궁금합니다.</a:t>
            </a:r>
            <a:br/>
            <a:r>
              <a:t>(2) 프로젝트에서 팀원들의 참여도와 적극성을 높이기 위해 어떤 조치를 취했으며, 그 과정에서 지원자가 중요하게 생각한 점은 무엇인가요?</a:t>
            </a:r>
            <a:br/>
            <a:r>
              <a:t>(3) 비대면 소통이 어려운 상황에서 정기적인 회의 일정이 어떻게 팀의 목표 달성에 기여했는지 설명해 주시겠어요?</a:t>
            </a:r>
            <a:br/>
            <a:r>
              <a:t>(4) 기획안 발표가 기업 측에 높은 평가를 받았다는 부분에서, 어떠한 요소가 높은 완성도로 인정받는 데 중요한 역할을 했다고 생각하시나요?</a:t>
            </a:r>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1. 입사 후 이루고자 하는 목표한국마사회의 수익 및 비용구조를 개선하여 재무 건전성을 강화하는 데 기여하겠습니다. 현재 한국마사회는 온라인 발매 정식 운영, 경마 인프라 투자, 자산 매각 등을 통해 재무 건전성을 개선하고 있으며, 이에 따라 지속 가능한 성장 전략이 더욱 </a:t>
            </a:r>
            <a:r>
              <a:rPr u="sng" b="1" sz="1200">
                <a:solidFill>
                  <a:srgbClr val="000000"/>
                </a:solidFill>
                <a:latin typeface="맑은 고딕"/>
              </a:rPr>
              <a:t>(1)중요해진 상황입니다. 이에 따라, 수익원 다각화 및 경영 효율성 극대화를 목표로, 비용 절감 및</a:t>
            </a:r>
            <a:r>
              <a:rPr sz="1200">
                <a:solidFill>
                  <a:srgbClr val="000000"/>
                </a:solidFill>
                <a:latin typeface="맑은 고딕"/>
              </a:rPr>
              <a:t> 예산 최적화 방안을 수립하여 한국마사회의 안정적인 성장을 지원하겠습니다.2. 목표 달성을 위한 경험 및 직무 역량 활용 방안1) 공공기관 </a:t>
            </a:r>
            <a:r>
              <a:rPr u="sng" b="1" sz="1200">
                <a:solidFill>
                  <a:srgbClr val="000000"/>
                </a:solidFill>
                <a:latin typeface="맑은 고딕"/>
              </a:rPr>
              <a:t>(2)재무·회계 실무 경험 활용00교통공사에서 근무하며 운수 수입금 정산 및 현금 흐름 관리 업무를</a:t>
            </a:r>
            <a:r>
              <a:rPr sz="1200">
                <a:solidFill>
                  <a:srgbClr val="000000"/>
                </a:solidFill>
                <a:latin typeface="맑은 고딕"/>
              </a:rPr>
              <a:t> 수행하였고, 이를 통해 공공기관의 예산 운영방식을 익혔습니다. 한국마사회에서도 공공예산 관리 및 회계 시스템을 신속하게 파악하여 실무적으로 기여하겠습니다.2) 예산 편성 및 운영 경험 활용공연 기획을 진행하며 1,000만 원 규모의 예산을 직접 </a:t>
            </a:r>
            <a:r>
              <a:rPr u="sng" b="1" sz="1200">
                <a:solidFill>
                  <a:srgbClr val="000000"/>
                </a:solidFill>
                <a:latin typeface="맑은 고딕"/>
              </a:rPr>
              <a:t>(3)편성·운영한 경험이 있습니다. 비용 분석</a:t>
            </a:r>
            <a:r>
              <a:rPr sz="1200">
                <a:solidFill>
                  <a:srgbClr val="000000"/>
                </a:solidFill>
                <a:latin typeface="맑은 고딕"/>
              </a:rPr>
              <a:t> 및 지출 최소화 전략을 실행하며 재무적 </a:t>
            </a:r>
            <a:r>
              <a:rPr u="sng" b="1" sz="1200">
                <a:solidFill>
                  <a:srgbClr val="000000"/>
                </a:solidFill>
                <a:latin typeface="맑은 고딕"/>
              </a:rPr>
              <a:t>(4)사고를 길렀고, 협력사 및 이해관계자와 협업하며 비용</a:t>
            </a:r>
            <a:r>
              <a:rPr sz="1200">
                <a:solidFill>
                  <a:srgbClr val="000000"/>
                </a:solidFill>
                <a:latin typeface="맑은 고딕"/>
              </a:rPr>
              <a:t> 조정 및 자금 운용을 실무적으로 경험하였습니다. 한국마사회에서도 예산 집행 및 비용 절감 전략을 수립하는 과정에서 이 경험을 적극 활용하겠습니다. 한정된 예산을 효과적으로 운용하고, 재무 구조를 개선하는 데 기여하겠습니다.3) 재무·회계 전문성 활용 (자격증 활용)재경관리사, 투자자산운용사, 매경테스트 자격증을 바탕으로 재무 건전성 강화에 기여하겠습니다. 재경관리사를 통해 습득한 회계·세무 지식을 활용하여 예산 운영 및 비용 절감 전략을 수립하고, 투자자산운용사 자격증을 통해 수익성과 리스크를 고려한 재무적 의사결정을 지원하겠습니다. 또한, 매경테스트를 통해 익힌 경제·금융시장 분석 역량을 활용하여, 시장 변화에 대응하는 재무 전략을 수립하겠습니다. 이를 통해 재무 건전성을 확보하고 지속 가능한 성장을 이어가는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00교통공사에서 공공예산 관리를 경험했다고 했습니다. 이 경험을 한국마사회에서 어떻게 구체적으로 활용하여 기여할 계획인가요?</a:t>
            </a:r>
            <a:br/>
            <a:r>
              <a:t>(2) 공연 기획을 하며 예산 1,000만 원을 직접 운영했다고 했습니다. 이러한 경험이 한국마사회에서 비용 절감에 어떻게 도움이 될 것이라 생각하나요?</a:t>
            </a:r>
            <a:br/>
            <a:r>
              <a:t>(3) 재경관리사 자격증을 통해 얻은 회계 지식을 한국마사회에서 비용 절감 전략에 어떻게 적용하실 계획인가요?</a:t>
            </a:r>
            <a:br/>
            <a:r>
              <a:t>(4) 지원자는 투자자산운용사 자격증을 기반으로 재무적 의사결정을 지원한다고 했습니다. 구체적인 예시를 들어 설명해 주실 수 있나요?</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[적극적 업무 공유로 이루어낸 시너지 창출]대학 전공과목 논문발표 팀 프로젝트 수행하는 중, 한 팀원의 진척도가 더딘 상황을 발견했습니다. 이 팀원은 직장 생활을 하다가 졸업을 위해 10년 만에 복학했기 때문에, 긴 공백기로 인해 논문 분석에 어려움을 겪고 있었습니다. 사전에 각자 역량에 대해 충분히 소통하지 않아 역할 분배에 문제가 발생했지만, 업무 진행 상황을 적극적으로 공유하면서 조기에 발견하였습니다. 하지만 문제의 본질은 단순한 업무 지연이 아니라, 팀원 </a:t>
            </a:r>
            <a:r>
              <a:rPr u="sng" b="1" sz="1200">
                <a:solidFill>
                  <a:srgbClr val="000000"/>
                </a:solidFill>
                <a:latin typeface="맑은 고딕"/>
              </a:rPr>
              <a:t>(1)간의 역할 기대의 차이에서</a:t>
            </a:r>
            <a:r>
              <a:rPr sz="1200">
                <a:solidFill>
                  <a:srgbClr val="000000"/>
                </a:solidFill>
                <a:latin typeface="맑은 고딕"/>
              </a:rPr>
              <a:t> 비롯된 협력 문제라고 생각했습니다.업무 역량에 대한 솔직한 소통이 중요하다고 생각했고, 편안한 분위기의 카페에서 의견을 나누는 시간을 제안하여 복학생 팀원의 역량 중 프레젠테이션 능력을 발견해냈습니다. 저는 해당 팀원이 발표자 역할에 집중할 수 있도록 역할을 재조정하자고 적극적으로 제안했습니다. 평소와 같은 방식으로 역할을 수행하기보다는, 팀원 각자의 강점과 </a:t>
            </a:r>
            <a:r>
              <a:rPr u="sng" b="1" sz="1200">
                <a:solidFill>
                  <a:srgbClr val="000000"/>
                </a:solidFill>
                <a:latin typeface="맑은 고딕"/>
              </a:rPr>
              <a:t>(2)역량을 최대한 발휘할 수 있는 팀워크를 형성하는 것이 중요하다고</a:t>
            </a:r>
            <a:r>
              <a:rPr sz="1200">
                <a:solidFill>
                  <a:srgbClr val="000000"/>
                </a:solidFill>
                <a:latin typeface="맑은 고딕"/>
              </a:rPr>
              <a:t> 생각했기 때문입니다. 또한 발표 프로젝트인 만큼, 이를 통해 다른 팀과 차별화되는 성과를 낼 수 있을 것이라 판단했습니다.저는 팀원들의 협조를 이끌어내기 위해 자발적으로 기피 업무를 맡았으며, </a:t>
            </a:r>
            <a:r>
              <a:rPr u="sng" b="1" sz="1200">
                <a:solidFill>
                  <a:srgbClr val="000000"/>
                </a:solidFill>
                <a:latin typeface="맑은 고딕"/>
              </a:rPr>
              <a:t>(3)매주 팀원들에게 수업 내용을 정리해 공유함으로써 스스로 지식을 내재화하는 기회로 삼았습니다. 이 과정에서 팀에</a:t>
            </a:r>
            <a:r>
              <a:rPr sz="1200">
                <a:solidFill>
                  <a:srgbClr val="000000"/>
                </a:solidFill>
                <a:latin typeface="맑은 고딕"/>
              </a:rPr>
              <a:t> 정보를 공유하며 서로 피드백을 주고받는 분위기가 형성되었고, </a:t>
            </a:r>
            <a:r>
              <a:rPr u="sng" b="1" sz="1200">
                <a:solidFill>
                  <a:srgbClr val="000000"/>
                </a:solidFill>
                <a:latin typeface="맑은 고딕"/>
              </a:rPr>
              <a:t>(4)복학생 팀원의 내용 숙지와 발표준비를 돕는데 팀원</a:t>
            </a:r>
            <a:r>
              <a:rPr sz="1200">
                <a:solidFill>
                  <a:srgbClr val="000000"/>
                </a:solidFill>
                <a:latin typeface="맑은 고딕"/>
              </a:rPr>
              <a:t> 모두가 적극적으로 참여하게 되었습니다.결과적으로 복학생 팀원의 차별화된 발표 자세로 교수님께 칭찬을 받았습니다. 또한 준비 과정에서 적극적인 업무 공유와 크로스 체크 덕분에 발표 후 질의응답에도 완벽히 대응하며 좋은 성적을 받았습니다. 이 과정에서 가장 큰 성과로 느꼈던 것은 서로의 부족한 부분을 채워주며 협력의 진정한 가치를 경험했다는 점이었습니다.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상대방의 프레젠테이션 능력을 발견하고 이를 팀워크에 반영한 과정에서의 주요 장애물과 그것을 어떻게 극복했는지 알려주시겠어요?</a:t>
            </a:r>
            <a:br/>
            <a:r>
              <a:t>(2) 지원자는 발표 프로젝트에서 기피 업무를 자발적으로 맡았다고 했습니다. 그러한 결정이 팀 전체에 어떤 영향을 미쳤다고 보시나요?</a:t>
            </a:r>
            <a:br/>
            <a:r>
              <a:t>(3) 팀의 크로스 체크와 적극적인 업무 공유가 발표 성공에 어떻게 기여했는지 구체적인 예를 들어 설명해주실 수 있나요?</a:t>
            </a:r>
            <a:br/>
            <a:r>
              <a:t>(4) 심도 있는 협업 경험이 향후 한국마사회에서의 팀 활동에 어떻게 적용될 수 있다고 생각하는지 말씀해 주시겠어요?</a:t>
            </a:r>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(1)[갈등 상황 요약]학부 시절, 공연 기획 대표를 맡아 홍보 영상 촬영을 진행하면서 촬영 장소 선정 과정에서 기획팀과 촬영팀 간</a:t>
            </a:r>
            <a:r>
              <a:rPr sz="1200">
                <a:solidFill>
                  <a:srgbClr val="000000"/>
                </a:solidFill>
                <a:latin typeface="맑은 고딕"/>
              </a:rPr>
              <a:t> 갈등을 겪은 경험이 있습니다. 기획팀은 영상의 퀄리티를 극대화하기 위해 외곽 지역을 선호했지만, 촬영팀은 장비 이동과 교통의 불편함을 이유로 반대했습니다.소통 부족으로 인해 기획팀은 촬영팀이 이유 없이 반대한다고 생각했고, 촬영팀은 기획팀이 독단적으로 결정한다고 오해하면서 팀 간 불신이 커졌습니다. 각 팀이 자신의 입장만 고수하며 의견 조율이 이루어지지 않아, 프로젝트 일정 지연이 우려되는 상황이었습니다.[갈등 해결 방법]이를 해결하기 위해 저는 논리적인 대화의 장을 </a:t>
            </a:r>
            <a:r>
              <a:rPr u="sng" b="1" sz="1200">
                <a:solidFill>
                  <a:srgbClr val="000000"/>
                </a:solidFill>
                <a:latin typeface="맑은 고딕"/>
              </a:rPr>
              <a:t>(2)마련하는 것이 필요하다고 판단했습니다. 먼저 비대면 논의를 통해 각자의 입장을 명확히 정리하여 공유하도록 했습니다. 기획팀은 장소</a:t>
            </a:r>
            <a:r>
              <a:rPr sz="1200">
                <a:solidFill>
                  <a:srgbClr val="000000"/>
                </a:solidFill>
                <a:latin typeface="맑은 고딕"/>
              </a:rPr>
              <a:t> 선정 이유와 기대 효과를 설명했고, 촬영팀은 장비 운반과 일정상의 </a:t>
            </a:r>
            <a:r>
              <a:rPr u="sng" b="1" sz="1200">
                <a:solidFill>
                  <a:srgbClr val="000000"/>
                </a:solidFill>
                <a:latin typeface="맑은 고딕"/>
              </a:rPr>
              <a:t>(3)문제를 구체적으로 제시하면서 객관적인 논의가 가능해졌습니다.이 논의를 바탕으로 저는 절충안을 (4)도출하는 데 집중했습니다. 촬영팀이 요구하는 접근성이 좋은 도심 지역 중 촬영 조건이 유사한 장소를 후보지로 추가 선정하였고, 결국</a:t>
            </a:r>
            <a:r>
              <a:rPr sz="1200">
                <a:solidFill>
                  <a:srgbClr val="000000"/>
                </a:solidFill>
                <a:latin typeface="맑은 고딕"/>
              </a:rPr>
              <a:t> 장비 이동 부담을 최소화하면서도 기획팀이 원하는 영상미를 확보할 수 있는 대안 장소를 결정할 수 있었습니다. 그 결과, 일정 지연 없이 촬영을 성공적으로 완료할 수 있었습니다.이 경험을 통해 소통 방식이 협업의 성과를 결정짓는 중요한 요소라는 점을 배웠습니다. 특히, 다양한 이해관계자가 참여하는 프로젝트에서는 입장을 명확히 전달하고, 논리적으로 조율하는 역량이 필수적임을 깨닫게 되었습니다. 이 경험을 바탕으로, 입사 후에도 원활한 협업을 통해 효과적인 의사 결정을 지원하는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공연 기획 대표로서 갈등 상황을 해결한 경험을 바탕으로, 앞으로 한국마사회에서의 협업 프로젝트에 어떻게 기여할 계획인가요?</a:t>
            </a:r>
            <a:br/>
            <a:r>
              <a:t>(2) 각 팀의 입장을 논의하고 절충안을 마련한 경험이 있다고 했는데, 이 과정에서 지원자가 특히 중점적으로 고려했던 사항은 무엇이었나요?</a:t>
            </a:r>
            <a:br/>
            <a:r>
              <a:t>(3) 절충안을 마련해 프로젝트를 완료한 경험이 있는 지원자가 한국마사회에서 수행할 수 있는 또 다른 역할은 무엇이라고 생각하시나요?</a:t>
            </a:r>
            <a:br/>
            <a:r>
              <a:t>(4) 지원자는 대화를 통해 갈등을 해소했다고 했습니다. 향후 한국마사회에서의 갈등 상황에서 이 경험이 어떻게 적용될 수 있을까요?</a:t>
            </a: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[온라인 발매의 법률 지원으로, 국민들께 더 가까이!]2024년 시행된 온라인 마권은 고객 입장이 없어도 경마 매출이 발생하여 팬데믹과 같은 사회적 변화에도 경마산업의 지속가능성을 보장하며, 불법 온라인 도박으로의 유인성을 낮추어 공정하고 경쟁력 있는 경마시행에 기여하는 </a:t>
            </a:r>
            <a:r>
              <a:rPr u="sng" b="1" sz="1200">
                <a:solidFill>
                  <a:srgbClr val="000000"/>
                </a:solidFill>
                <a:latin typeface="맑은 고딕"/>
              </a:rPr>
              <a:t>(1)제도입니다. 입사 후 법무 업무 경험과 유관 법령 및 소송 절차에 대한 실무지식을 바탕으로 관계 법령의 근거하여 규정을 관리하고, 불법 경마를</a:t>
            </a:r>
            <a:r>
              <a:rPr sz="1200">
                <a:solidFill>
                  <a:srgbClr val="000000"/>
                </a:solidFill>
                <a:latin typeface="맑은 고딕"/>
              </a:rPr>
              <a:t> 단속하여 온라인 마권의 안정적 시장 운영과 합법 </a:t>
            </a:r>
            <a:r>
              <a:rPr u="sng" b="1" sz="1200">
                <a:solidFill>
                  <a:srgbClr val="000000"/>
                </a:solidFill>
                <a:latin typeface="맑은 고딕"/>
              </a:rPr>
              <a:t>(2)경마의 경쟁력 강화에 기여하고 싶습니다.이를 위해 첫째, 매뉴얼 제정과 시효 관리로 전세보증금 미상환으로 인한 기금의</a:t>
            </a:r>
            <a:r>
              <a:rPr sz="1200">
                <a:solidFill>
                  <a:srgbClr val="000000"/>
                </a:solidFill>
                <a:latin typeface="맑은 고딕"/>
              </a:rPr>
              <a:t> 손실 등 법적 문제 예방에 기여한 경험을 바탕으로 온라인 마권 맞춤형 매뉴얼을 제정하여 일관성 있고 공정한 경마서비스 제공에 기여하겠습니다. 한국토지주택공사에 법률직으로 입사하여, 법무관리 업무를 수행하며 법률 지원 경험을 쌓았습니다. 공공주택특별법과 전세임대 지침, 주택임대차보호법에 근거한 매뉴얼을 제정하여 각 부서 및 콜센터와 공유하여 일관성 있는 민원 응대와 법률 대응으로 채권의 시효를 </a:t>
            </a:r>
            <a:r>
              <a:rPr u="sng" b="1" sz="1200">
                <a:solidFill>
                  <a:srgbClr val="000000"/>
                </a:solidFill>
                <a:latin typeface="맑은 고딕"/>
              </a:rPr>
              <a:t>(3)관리하고 전세보증금 회수율을 높인 경험이 있습니다.둘째, 법규 모니터링 경험과 소송 지원 경험을 바탕으로, 정기적인 불법동향 모니터링을</a:t>
            </a:r>
            <a:r>
              <a:rPr sz="1200">
                <a:solidFill>
                  <a:srgbClr val="000000"/>
                </a:solidFill>
                <a:latin typeface="맑은 고딕"/>
              </a:rPr>
              <a:t> 실시하여 경마 인식을 개선하고, 국민공감대를 형성하여 유관부서인 농림축산식품부의 정책적 지지를 얻는 데 일조하고 싶습니다. 이를 위해 시내버스 법규 모니터링단으로 활동하며 대중교통 이용 및 운수업의 경제 활성화와 법률문제 예방을 위해 법규 준수 여부를 평가하고 산업 현장에서의 법규 모니터링 경험을 쌓았습니다.불법 경마 단속 과정에서 발생하는 법적 리스크를 관리하여 조직과 </a:t>
            </a:r>
            <a:r>
              <a:rPr u="sng" b="1" sz="1200">
                <a:solidFill>
                  <a:srgbClr val="000000"/>
                </a:solidFill>
                <a:latin typeface="맑은 고딕"/>
              </a:rPr>
              <a:t>(4)경마이용자를 보호하는 것이 법무직의 역할이라 생각합니다. 한국토지주택공사에서의 채권추심 및 보증금반환청구 소송, 명도 소송, 강제 집행의 등 법령 대응 및 소송 지원</a:t>
            </a:r>
            <a:r>
              <a:rPr sz="1200">
                <a:solidFill>
                  <a:srgbClr val="000000"/>
                </a:solidFill>
                <a:latin typeface="맑은 고딕"/>
              </a:rPr>
              <a:t> 경험을 바탕으로 불법 경마 과정에서 발생하는 민형사의 문제를 예방하고 불법 경마를 단속하여 공공성과 공익성을 높이겠습니다.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입사 후 법무 업무 경험을 통해 불법 경마 단속에 어떻게 기여할 계획인지 설명해주실 수 있나요?</a:t>
            </a:r>
            <a:br/>
            <a:r>
              <a:t>(2) 한국토지주택공사에서 법률 지원 경험을 쌓았다고 하셨는데, 구체적으로 어떤 프로젝트나 사례가 있었는지 말씀해 주세요.</a:t>
            </a:r>
            <a:br/>
            <a:r>
              <a:t>(3) 법규 모니터링을 통해 경마 인식 개선을 어떻게 실현할 계획인지 구체적으로 설명해 주시겠어요?</a:t>
            </a:r>
            <a:br/>
            <a:r>
              <a:t>(4) 불법 경마 단속에서 발생하는 법적 리스크를 어떻게 관리할 예정인지 구체적인 계획을 말씀해 주세요.</a:t>
            </a:r>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[소통하고 </a:t>
            </a:r>
            <a:r>
              <a:rPr u="sng" b="1" sz="1200">
                <a:solidFill>
                  <a:srgbClr val="000000"/>
                </a:solidFill>
                <a:latin typeface="맑은 고딕"/>
              </a:rPr>
              <a:t>(1)협력하며 조직의 목표 달성에 기여하겠습니다!]법무직은 국회 및 농림축산식품부는 물론 지자체를 비롯한 법원과 각 지원, 법원집행관 등 대외기관과 협력이 필수적인 만큼 유관기관과의 소통 역량과 협업</a:t>
            </a:r>
            <a:r>
              <a:rPr sz="1200">
                <a:solidFill>
                  <a:srgbClr val="000000"/>
                </a:solidFill>
                <a:latin typeface="맑은 고딕"/>
              </a:rPr>
              <a:t> 경험이 중요하다고 생각합니다. 한국토지주택공사에서 법률직으로서, 배당 업무를 수행하는 과정에서 법원 집행부서와 협업하여 입주자와의 소통 부재로 인한 문제를 해소한 경험이 있습니다.경매 배당 업무는, 임차한 기존주택의 경매가 진행될 경우 법률사무소에 전세임대주택 권리신고 및 경매배당 요구를 의뢰하고, 배당기일에 배당 법정에 참석하여 확정된 배당표를 바탕으로, 이의신청을 거쳐 배당금을 수령하여 전세보증금으로 상환하는 절차로 업무가 마무리됩니다. 경매배당 절차를 알리는 경매배당통지서는 주민등록이 되어 있는 입주자를 대상으로 통지되기 때문에 표준임대차 계약서 상, 경매개시 등 </a:t>
            </a:r>
            <a:r>
              <a:rPr u="sng" b="1" sz="1200">
                <a:solidFill>
                  <a:srgbClr val="000000"/>
                </a:solidFill>
                <a:latin typeface="맑은 고딕"/>
              </a:rPr>
              <a:t>(2)법률 변동 문제가 있을 경우 고지의 의무가 있습니다. 하지만 이에 대한 소통의 부재로 경매가 개시되고, 배당기일을 놓쳐 배당금을 수령받지 못해 보증금 회수</a:t>
            </a:r>
            <a:r>
              <a:rPr sz="1200">
                <a:solidFill>
                  <a:srgbClr val="000000"/>
                </a:solidFill>
                <a:latin typeface="맑은 고딕"/>
              </a:rPr>
              <a:t> 문제와 입주자와의 법적 갈등이 발생하였습니다.입주자와의 소통 부재의 문제를 해소하고, 보증금 채권 회수율을 높이기 위해 두 </a:t>
            </a:r>
            <a:r>
              <a:rPr u="sng" b="1" sz="1200">
                <a:solidFill>
                  <a:srgbClr val="000000"/>
                </a:solidFill>
                <a:latin typeface="맑은 고딕"/>
              </a:rPr>
              <a:t>(3)가지 방안을 시행하였습니다. 첫째, 전세임대차계약 해지 예정일 기준 1주일 전 보증금반환 시까지 대항력 유지를 위한 전입유지 의무와 함께,</a:t>
            </a:r>
            <a:r>
              <a:rPr sz="1200">
                <a:solidFill>
                  <a:srgbClr val="000000"/>
                </a:solidFill>
                <a:latin typeface="맑은 고딕"/>
              </a:rPr>
              <a:t> 경매관련 절차에 대한 통지 의무를 안내하였습니다. 둘째, 관할 지자체 내 법원과 각 지원에 공문으로 확정일자를 제출하지 않은 세대의 경우 공사에 안내를 구하는 업무 협조문을 보내, 협조를 구하였습니다. 실제로 공문 시행 이후, 법원 지원에서 유선으로 해당 계약 세대인 것으로 확인되니, 배당기일 절차에 참여할 수 있도록 하여 배당기일에 참석하여 배당금을 수령할 수 있었습니다.문제를 해결하는 과정에서 조직원의 업무수행능력 향상과 조직의 목표 달성을 위해서는 조직 내외 소통이 중요함을 깨닫게 되었습니다. 소통하고 협력하며, 한국마사회의 </a:t>
            </a:r>
            <a:r>
              <a:rPr u="sng" b="1" sz="1200">
                <a:solidFill>
                  <a:srgbClr val="000000"/>
                </a:solidFill>
                <a:latin typeface="맑은 고딕"/>
              </a:rPr>
              <a:t>(4)핵심가치를 나타내는 사람이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법무직으로서 다른 기관과의 협업 능력이 중요한 이유를 구체적인 근거를 들어 설명해 주세요.</a:t>
            </a:r>
            <a:br/>
            <a:r>
              <a:t>(2) 법원과의 협업으로 보증금 회수 문제를 해결한 경험을 예로 들어 설명해 주시겠어요.</a:t>
            </a:r>
            <a:br/>
            <a:r>
              <a:t>(3) 입주자와의 소통 부재를 해소하기 위해 시행했던 두 가지 방안의 구체적인 효과에 대해 설명해 주시겠어요?</a:t>
            </a:r>
            <a:br/>
            <a:r>
              <a:t>(4) 조직 내외 소통의 중요성을 깨닫게 된 계기와 그 경험에서 무엇을 배웠는지 공유해 주세요.</a:t>
            </a: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경영지원팀에 입사하게 된다면, 외부적으로는 긍정적인 기업 브랜드 이미지를 </a:t>
            </a:r>
            <a:r>
              <a:rPr u="sng" b="1" sz="1200">
                <a:solidFill>
                  <a:srgbClr val="000000"/>
                </a:solidFill>
                <a:latin typeface="맑은 고딕"/>
              </a:rPr>
              <a:t>(1)구축하고 내부적으로는 직원 간 소통을 (2)강화하고자 합니다. 조직문화 만족도를 90점 이상으로 끌어올리고, 정기 승마 인구 20만명을 달성하는 것이 저의 목표입니다. 이를</a:t>
            </a:r>
            <a:r>
              <a:rPr sz="1200">
                <a:solidFill>
                  <a:srgbClr val="000000"/>
                </a:solidFill>
                <a:latin typeface="맑은 고딕"/>
              </a:rPr>
              <a:t> 이루기 위해 저의 기획보고 역량과 소통 역량을 적극 활용하겠습니다. 먼저 외부적으로는, 기획보고 역량을 활용하여 경마건전화 및 말복지 향상을 위한 정책 캠페인을 추진하고 적극 홍보하겠습니다. 저는 국제사무를 전공하여 비즈니스 문서 작성을 체계적으로 실습했고, 한국토지주택공사에서 근무하며 공사의 CS활동 기사 원고를 퇴고한 경험이 있습니다. 팀원들과 함께 아이디어를 </a:t>
            </a:r>
            <a:r>
              <a:rPr u="sng" b="1" sz="1200">
                <a:solidFill>
                  <a:srgbClr val="000000"/>
                </a:solidFill>
                <a:latin typeface="맑은 고딕"/>
              </a:rPr>
              <a:t>(3)창출하고, 저의 기획 및 문서 기안 역량으로 이를 연마하여 국민들의 경마에 대한 긍정적인 인식을 제고하고자 합니다.</a:t>
            </a:r>
            <a:r>
              <a:rPr sz="1200">
                <a:solidFill>
                  <a:srgbClr val="000000"/>
                </a:solidFill>
                <a:latin typeface="맑은 고딕"/>
              </a:rPr>
              <a:t> 회사 내부적으로는 소통역량을 활용하여 조직 문화 향상에 기여하겠습니다. 경영지원 직무에서 가장 중요한 </a:t>
            </a:r>
            <a:r>
              <a:rPr u="sng" b="1" sz="1200">
                <a:solidFill>
                  <a:srgbClr val="000000"/>
                </a:solidFill>
                <a:latin typeface="맑은 고딕"/>
              </a:rPr>
              <a:t>(4)역량은 '측은지심'이라고 생각합니다. 우리 직원에게 힘든 점이 있다면 그 원인이 무엇인지, 어떻게 하면 해결할 수</a:t>
            </a:r>
            <a:r>
              <a:rPr sz="1200">
                <a:solidFill>
                  <a:srgbClr val="000000"/>
                </a:solidFill>
                <a:latin typeface="맑은 고딕"/>
              </a:rPr>
              <a:t> 있을지 항상 고민하고 노력해야 한다는 것이 저의 업무상 신조입니다. 실제로, 저는 신규 업무에 배치된 직원들 및 직무 파악에 어려움을 겪는 신입들을 위해 사내 도서관을 신설한 경험이 있습니다. 직무 관련 도서, 전공 서적, 비즈니스 매너 도서 등 실무에 필요한 책 300권을 수의 계약을 통해 비치했고, 이 과정에서 사내 메일을 활용하여 본부 직원들의 희망 도서를 조사한 후 구매 리스트에 반영했습니다. 뿐만 아니라 자율적 대출반납 시스템을 도입하여 직원들이 자유롭게 장서를 이용할 수 있도록 도와, 휴게시간 도서관 이용률 100%를 2개월 연속 달성한 바 있습니다. 한국마사회에 입사한다면, 이처럼 직원들에게 필요한 것이 무엇인지 고민하고 적극 해결함으로써 조직 융합에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한국마사회에 입사하여 '긍정적인 기업 브랜드 이미지 구축' 목표를 달성하기 위해 기존의 경험 중 어떤 부분을 가장 활용할 계획인지 설명 부탁드립니다.</a:t>
            </a:r>
            <a:br/>
            <a:r>
              <a:t>(2) '정기 승마 인구 20만명 달성' 목표와 관련하여 어떤 구체적 전략을 마련하고 있는지 말씀해주시겠어요?</a:t>
            </a:r>
            <a:br/>
            <a:r>
              <a:t>(3) 지원자는 '측은지심'이 중요하다고 하셨는데, 이전에 어떤 사례에서 이러한 태도를 발휘했는지 구체적으로 설명해 주세요.</a:t>
            </a:r>
            <a:br/>
            <a:r>
              <a:t>(4) 사내 도서관 신설 경험이 경영지원팀의 '조직 문화 향상' 목표에 어떻게 기여할 수 있을까요?</a:t>
            </a: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한국토지주택공사 인턴 시절, 협업 정신을 간과하여 팀원에게 지적을 받은 </a:t>
            </a:r>
            <a:r>
              <a:rPr u="sng" b="1" sz="1200">
                <a:solidFill>
                  <a:srgbClr val="000000"/>
                </a:solidFill>
                <a:latin typeface="맑은 고딕"/>
              </a:rPr>
              <a:t>(1)적이 있습니다. 이를 반성하고 개선하기 위해 팀원들의 업무를 적극적으로 도왔고, 결과적으로 직무 능력과 팀워크 모두 향상시킬 수</a:t>
            </a:r>
            <a:r>
              <a:rPr sz="1200">
                <a:solidFill>
                  <a:srgbClr val="000000"/>
                </a:solidFill>
                <a:latin typeface="맑은 고딕"/>
              </a:rPr>
              <a:t> 있었습니다. 저는 공공기관에 입사하기 전 영어 강사로 근무했습니다. </a:t>
            </a:r>
            <a:r>
              <a:rPr u="sng" b="1" sz="1200">
                <a:solidFill>
                  <a:srgbClr val="000000"/>
                </a:solidFill>
                <a:latin typeface="맑은 고딕"/>
              </a:rPr>
              <a:t>(2)교육 과정을 스스로 기획하고 수강생을 관리하는 주도적인 직무였습니다. 때문에 저는 강사 개인으로서 활동하며, '제</a:t>
            </a:r>
            <a:r>
              <a:rPr sz="1200">
                <a:solidFill>
                  <a:srgbClr val="000000"/>
                </a:solidFill>
                <a:latin typeface="맑은 고딕"/>
              </a:rPr>
              <a:t> 일'을 완벽하게 수행하는 것을 가장 중시했습니다. 공사에서 처음 일하게 되었을 때도 이와 같은 자세로 임했습니다. 그러나 저의 업무를 마치고 인턴 보고서 과제를 작성하고 있을 때, 팀원이 잠시 저를 부르셨습니다. 그리고 ‘사원님의 업무가 끝났다고 끝난 게 아니다’ 라고 말씀하였습니다. '제 </a:t>
            </a:r>
            <a:r>
              <a:rPr u="sng" b="1" sz="1200">
                <a:solidFill>
                  <a:srgbClr val="000000"/>
                </a:solidFill>
                <a:latin typeface="맑은 고딕"/>
              </a:rPr>
              <a:t>(3)일'과 '다른 팀원의 일'을 딱 잘라 구분하는 것이 아니라, 팀 전체를 바라보아야 한다는 것을 크게 깨닫고 반성하는</a:t>
            </a:r>
            <a:r>
              <a:rPr sz="1200">
                <a:solidFill>
                  <a:srgbClr val="000000"/>
                </a:solidFill>
                <a:latin typeface="맑은 고딕"/>
              </a:rPr>
              <a:t> 계기가 되었습니다. 그 후, 제 업무가 끝났을 때 저는 팀원들께 도울 부분이 있는지 먼저 여쭈었습니다. 만약 잘 모르는 업무일 경우, 알려주시는 일처리 순서를 꼼꼼하게 기록하여 해당 팀원께 한 번 더 확인을 </a:t>
            </a:r>
            <a:r>
              <a:rPr u="sng" b="1" sz="1200">
                <a:solidFill>
                  <a:srgbClr val="000000"/>
                </a:solidFill>
                <a:latin typeface="맑은 고딕"/>
              </a:rPr>
              <a:t>(4)받은 후 시행에 착수했습니다. 잔업이 발생하여 추가 근무를 해야하는 경우도 있었지만, 팀 전체를 위한다는 마인드로</a:t>
            </a:r>
            <a:r>
              <a:rPr sz="1200">
                <a:solidFill>
                  <a:srgbClr val="000000"/>
                </a:solidFill>
                <a:latin typeface="맑은 고딕"/>
              </a:rPr>
              <a:t> 팀원들과 함께 일을 하였습니다. 이렇게 적극적인 자세로 업무에 임한 결과, 처리 속도가 차츰 향상되어 일 평균 80건씩 심의하던 결의서를 하루에 200건 가량 처리할 수 있었습니다. 또한 폭넓게 쌓은 업무 지식으로 동기들 사이에서는 어떤 질문이든 답해줄 수 있는 '빅스비'로 활약하였습니다. 팀원들과 동기들, 나아가 전 직원을 돕는다는 자세로 노력을 아끼지 않은 덕분에 본부 내에서 '최고의 루키상'을 수상하는 영예까지 얻게 되었습니다. 각 팀을 지원하고 직원들의 의견을 조율하는 경영지원 직무에서는 더더욱 소통과 협력의 자세가 중요하다고 생각합니다. 한국마사회에 입사하게 된다면, 이렇게 쌓아온 저의 협업 정신을 발휘하여 성과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팀 전체를 위한 협력이 중요하다고 깨달은 계기가 되었던 '인턴 시절 경험'에 대해 조금 더 자세히 설명해줄 수 있나요?</a:t>
            </a:r>
            <a:br/>
            <a:r>
              <a:t>(2) 교육 과정 기획 경험을 경영지원 직무의 협력과 소통 역량 강화에 어떻게 활용할 계획인지 설명 부탁드립니다.</a:t>
            </a:r>
            <a:br/>
            <a:r>
              <a:t>(3) 결의서 처리 속도를 향상시킨 비결은 무엇이었으며, 이를 통해 한국마사회에 어떤 기여를 할 예정인지 듣고 싶습니다.</a:t>
            </a:r>
            <a:br/>
            <a:r>
              <a:t>(4) '최고의 루키상'을 수상했던 경험이 앞으로의 업무에 어떤 영향을 끼쳤는지 말씀해주세요.</a:t>
            </a: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[환경, 사회, 지배구조 개선을 위한 노력] 한국마사회의 경영지원 분야에 입사 후 ESG경영을 실천하는 데 기여하고 싶습니다. ESG경영은 기업의 미래 가치와 지속가능성을 평가한다는 점에서 그 중요도가 점차 높아지고 있습니다. 한국마사회는 환경, 사회, 지배구조의 측면에서 ESG경영 성과를 달성하기 위해 다방면으로 노력하고 있습니다. 저 역시 한국마사회의 지속가능한 경영에 기여하여 사회적 책임을 다하고 기관의 미래 가치를 </a:t>
            </a:r>
            <a:r>
              <a:rPr u="sng" b="1" sz="1200">
                <a:solidFill>
                  <a:srgbClr val="000000"/>
                </a:solidFill>
                <a:latin typeface="맑은 고딕"/>
              </a:rPr>
              <a:t>(1)높이는 데 기여하고 싶습니다. 목표를 달성하기 위한 구체적인 계획은 다음과 (2)같습니다. 우선 공공기관 에너지이용 합리화 업무를 보조한 경험을 바탕으로 한국마사회의 에너지이용 효율화에 기여하겠습니다. 한국에너지공단에서 수습 업무를 하며 공공기관의 에너지 사용량 감축</a:t>
            </a:r>
            <a:r>
              <a:rPr sz="1200">
                <a:solidFill>
                  <a:srgbClr val="000000"/>
                </a:solidFill>
                <a:latin typeface="맑은 고딕"/>
              </a:rPr>
              <a:t> 사업에 대한 이해도를 높인 경험이 있습니다. 이를 바탕으로 렛츠런파크 등 한국마사회 시설의 주차장에 태양열 설치와 점심 시간 소등을 건의하여 에너지 효율화에 기여하기 위해 </a:t>
            </a:r>
            <a:r>
              <a:rPr u="sng" b="1" sz="1200">
                <a:solidFill>
                  <a:srgbClr val="000000"/>
                </a:solidFill>
                <a:latin typeface="맑은 고딕"/>
              </a:rPr>
              <a:t>(3)노력하겠습니다. 또한 사회공헌 프로그램을 개발하는 데 이바지하겠습니다. 저는 고전문화 창업캠프에서 역사 탐방 프로그램을 기획하여 선호도 투표에서</a:t>
            </a:r>
            <a:r>
              <a:rPr sz="1200">
                <a:solidFill>
                  <a:srgbClr val="000000"/>
                </a:solidFill>
                <a:latin typeface="맑은 고딕"/>
              </a:rPr>
              <a:t> 1등한 경험이 있습니다. 이러한 문제해결능력을 바탕으로 한국마사회의 사회공헌 프로그램을 개발하여 지역상생에 기여하겠습니다. 또한 교외근로를 하면서 쌓은 온라인 마케팅 업무 </a:t>
            </a:r>
            <a:r>
              <a:rPr u="sng" b="1" sz="1200">
                <a:solidFill>
                  <a:srgbClr val="000000"/>
                </a:solidFill>
                <a:latin typeface="맑은 고딕"/>
              </a:rPr>
              <a:t>(4)경험을 바탕으로 사회공헌 프로그램이 활성화될 수 있도록 홍보하는 역할을 하겠습니다. 마지막으로 공정하고 청렴한 지배구조 확립을 위해 스스로 모범이 되어</a:t>
            </a:r>
            <a:r>
              <a:rPr sz="1200">
                <a:solidFill>
                  <a:srgbClr val="000000"/>
                </a:solidFill>
                <a:latin typeface="맑은 고딕"/>
              </a:rPr>
              <a:t> 원칙과 윤리를 준수하며 업무를 수행하겠습니다. 학원 아르바이트를 할 때에도 늘 매뉴얼을 준수하며 일관되게 업무를 수행하기 위해 노력했습니다. 한국마사회의 윤리 강령과 관련 법률을 명확히 숙지하여 늘 청렴하고 공정하게 업무를 처리하고, 저뿐만 아니라 다 함께 청렴한 조직 문화를 만들기 위해 노력하겠습니다. 위와 같은 역량과 노력을 바탕으로 한국마사회의 ESG경영 성과와 지속가능한 발전에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한국에너지공단에서 수습하며 공공기관의 에너지 감축 사업에 대한 이해도를 쌓았다고 하셨습니다. 이 경험을 통해 구체적으로 배운 내용은 무엇이었나요?</a:t>
            </a:r>
            <a:br/>
            <a:r>
              <a:t>(2) 지원자께서 한국마사회의 에너지이용 효율화를 위한 구체적인 계획으로 언급하신 태양열 설치 제안에 대해 좀 더 자세히 설명해 주실 수 있나요?</a:t>
            </a:r>
            <a:br/>
            <a:r>
              <a:t>(3) 고전문화 창업캠프에서 역사 탐방 프로그램을 기획하며 얻은 1등의 성과가 한국마사회의 사회공헌 프로그램 개발에 어떻게 기여할 수 있을 것이라고 생각하시나요?</a:t>
            </a:r>
            <a:br/>
            <a:r>
              <a:t>(4) 학원 아르바이트 시 매뉴얼을 준수하며 일관성 있게 업무 처리한 경험이 한국마사회의 윤리 준수에 어떻게 기여할 수 있을까요?</a:t>
            </a: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[적극적인 의견교환을 통한 협업] 팀 프로젝트에서 보고서 작성 방향을 두고 팀원과 의견 차이를 극복한 경험이 있습니다. 당시 이차전지의 수입의존도를 주제로 10페이지 분량의 보고서를 작성해야 했습니다. 그러나 자료 조사를 하는 과정에서 예상보다 내용이 많아졌고, 보고서가 10페이지를 초과하게 되었습니다. 저는 보고서 제출 기준을 맞추는 것이 우선이라고 생각하여 내용을 줄이자고 주장했지만, 다른 팀원은 보고서에 필요한 내용을 모두 담기 위해서는 그대로 제출해야 한다고 주장했습니다. 처음에는 서로의 의견만을 고수하다 보니 의견 차이가 좁혀지지 않았습니다. 그러나 더 이상 의견을 고집하면 팀워크와 결과물에 부정적인 영향을 줄 수 있다고 판단해 다시 논의하기 시작했습니다. 팀원 모두 완성도 높은 보고서를 작성하고자 한다는 공통된 목표를 확인한 뒤, 의견이 일치하는 부분과 차이 나는 부분을 정리하며 </a:t>
            </a:r>
            <a:r>
              <a:rPr u="sng" b="1" sz="1200">
                <a:solidFill>
                  <a:srgbClr val="000000"/>
                </a:solidFill>
                <a:latin typeface="맑은 고딕"/>
              </a:rPr>
              <a:t>(1)해결책을 모색했습니다. 그 결과, 불필요한 그래프와 표를 삭제하고, 장황한 문장을 간결하게 다듬는 방식으로 절충안을 도출했습니다. 또한 서술한 내용을 간단한 표로 정리해 공간을 효율적으로 활용하기로 결정했습니다. 이를</a:t>
            </a:r>
            <a:r>
              <a:rPr sz="1200">
                <a:solidFill>
                  <a:srgbClr val="000000"/>
                </a:solidFill>
                <a:latin typeface="맑은 고딕"/>
              </a:rPr>
              <a:t> 통해 기준을 준수하면서도 보고서의 핵심 내용을 유지하는 해결책을 마련할 수 있었습니다. 결과적으로 팀 프로젝트가 원활하게 진행될 수 있었고, 이후 사소한 의견 차이가 발생하더라도 서로의 입장을 이해하고 조율하는 과정이 자연스러워졌습니다. </a:t>
            </a:r>
            <a:r>
              <a:rPr u="sng" b="1" sz="1200">
                <a:solidFill>
                  <a:srgbClr val="000000"/>
                </a:solidFill>
                <a:latin typeface="맑은 고딕"/>
              </a:rPr>
              <a:t>(2)또한 의견 차이는 당연한 과정이며, 이를 통해 더 나은 의견을 도출할 수 있다는 점을 깨닫게 되었습니다. (3)결국 원활한 협업을 통해 보고서의 완성도를 높일 수 있었으며, 긍정적인 피드백과 함께 해당 강의에서 패스를 받을 수 있었습니다. 이러한 경험을 바탕으로 마사회에 입사해서도 조직 내에서 의견 차이를 겪게 된다면, 자신의 의견만을 고집하기보다는 상대방의 의견을 이해하고 절충안을 도출하여 더 나은 성과를 내기 위해 노력하겠습니다.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이차전지 수입의존도를 주제로 한 보고서에서 불필요한 그래프와 표를 제거했다고 하셨습니다. 이 결정이 결과물에 어떤 영향을 미쳤나요?</a:t>
            </a:r>
            <a:br/>
            <a:r>
              <a:t>(2) 팀 프로젝트 경험에서 서술한 내용을 간단한 표로 정리했다고 하셨습니다. 이 방법이 어떤 방식으로 효율성을 높였나요?</a:t>
            </a:r>
            <a:br/>
            <a:r>
              <a:t>(3) 보고서 작성 시 팀원과 의견 차이를 극복한 경험을 언급하셨습니다. 이 경험이 한국마사회에 입사 후 협업에 어떻게 도움이 될 것이라고 생각하시나요?</a:t>
            </a:r>
            <a:br/>
            <a:r>
              <a:t>(4) 팀 프로젝트를 완료하면서 의견 차이가 더 나은 결과로 이어질 수 있음을 깨달았다고 하셨습니다. 이 경험을 통해 얻은 가장 큰 교훈은 무엇인가요?</a:t>
            </a:r>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우선 저는 경영지원 분야로 지원하였습니다. 왜냐하면 말 산업의 선두 주자 한국마사회 입사를 하고자 </a:t>
            </a:r>
            <a:r>
              <a:rPr u="sng" b="1" sz="1200">
                <a:solidFill>
                  <a:srgbClr val="000000"/>
                </a:solidFill>
                <a:latin typeface="맑은 고딕"/>
              </a:rPr>
              <a:t>(1)하는 만큼 입사 후 승마활성화부에서 어떻게 하면 승마를 많은 분들께 대중화할 수 있을지 고민하고 해결 방안을 모색해 내는</a:t>
            </a:r>
            <a:r>
              <a:rPr sz="1200">
                <a:solidFill>
                  <a:srgbClr val="000000"/>
                </a:solidFill>
                <a:latin typeface="맑은 고딕"/>
              </a:rPr>
              <a:t> 직원이 되고 싶었기 때문입니다. 이를 통해 말 산업으로 국가 경제 활성화 증진에 기여하고, 국민의 여가선용에 </a:t>
            </a:r>
            <a:r>
              <a:rPr u="sng" b="1" sz="1200">
                <a:solidFill>
                  <a:srgbClr val="000000"/>
                </a:solidFill>
                <a:latin typeface="맑은 고딕"/>
              </a:rPr>
              <a:t>(2)또한 기여하여 최종적으로 국민 행복을 증진하는 것을 목표로 설정하고 이를 추진해 나가겠습니다. 이러한 목표를 달성하기 위해 제가 가진 역량 두 가지를 말씀드리겠습니다. 첫 번째로 저는 대학 시절</a:t>
            </a:r>
            <a:r>
              <a:rPr sz="1200">
                <a:solidFill>
                  <a:srgbClr val="000000"/>
                </a:solidFill>
                <a:latin typeface="맑은 고딕"/>
              </a:rPr>
              <a:t> 전공인 문화콘텐츠학을 통해 배운 지식을 활용하겠습니다. 최근 소비자 트렌드와 시장을 분석하고 분석한 바를 바탕으로 마케팅 전략을 세우고 홍보팀과 협업하여 마사회를 알리기 위한 콘텐츠를 제작에 힘쓰겠습니다. 현재 마사회가 운영하고 있는 마사회TV 유튜브 채널과 렛츠런파크 인스타그램과 같은 소셜미디어에 다양하고 끊임없는 콘텐츠를 제공함으로써 활력을 제공하고 이는 마사회 기업 이미지 제고하는 데 큰 힘이 될 </a:t>
            </a:r>
            <a:r>
              <a:rPr u="sng" b="1" sz="1200">
                <a:solidFill>
                  <a:srgbClr val="000000"/>
                </a:solidFill>
                <a:latin typeface="맑은 고딕"/>
              </a:rPr>
              <a:t>(3)것입니다.두 번째로 이전에 구청에서 근무하며 건축이행강제금 부과·체납·압류와 같은 업무를 담당할 때, 업무 특성상 국회의원들 시, 구의원들 마다 다양한 방식으로 여러 자료 제출을 요구하는 일이 잦았습니다. (4)그때마다 저는 수만건의 자료 중 필요한 데이터들을 수집하며 데이터 분석 역량을 쌓아왔습니다. 그리고 이를 정리하고 문서화하는 과정 또한 속기사 자격증을 보유한 만큼 신속한 문서처리 역량을</a:t>
            </a:r>
            <a:r>
              <a:rPr sz="1200">
                <a:solidFill>
                  <a:srgbClr val="000000"/>
                </a:solidFill>
                <a:latin typeface="맑은 고딕"/>
              </a:rPr>
              <a:t> 쌓아왔습니다. 제가 가진 이러한 역량을 바탕으로 앞서 말씀드린 시장을 분석하는데 속도와 효율을 보강하고 신속하게 소비자의 트렌드를 파악하는 직원이 되겠습니다. 이를 통해 한국마사회를 '트렌드를 분석하고 대응하는 기업'이 아닌 '트렌드를 선도하는 기업'으로 만드는데 힘쓰겠습니다. 그렇게 최종적으로 말 산업 대중화라는 목표를 반드시 달성하겠습니다.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경영지원 분야에서 승마를 많은 사람들에게 어떻게 대중화할 수 있을지 구체적으로 어떤 해결 방안을 생각하고 계십니까?</a:t>
            </a:r>
            <a:br/>
            <a:r>
              <a:t>(2) 문화콘텐츠학 전공을 활용하여 구체적으로 어떤 마케팅 전략을 실행할 계획인지 설명해주십시오.</a:t>
            </a:r>
            <a:br/>
            <a:r>
              <a:t>(3) 구청 근무 시 데이터 분석 역량을 키운 경험을 바탕으로, 한국마사회에 기여할 수 있는 구체적인 방안은 무엇입니까?</a:t>
            </a:r>
            <a:br/>
            <a:r>
              <a:t>(4) 속기사 자격증의 신속한 문서처리 역량이 마사회 근무에 어떻게 도움이 될 것이라고 생각하십니까?</a:t>
            </a:r>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두 가지 사례를 </a:t>
            </a:r>
            <a:r>
              <a:rPr u="sng" b="1" sz="1200">
                <a:solidFill>
                  <a:srgbClr val="000000"/>
                </a:solidFill>
                <a:latin typeface="맑은 고딕"/>
              </a:rPr>
              <a:t>(1)기술하겠습니다.첫 번째로 대학교 재학 당시 팀 과제 협력 상황에서 어려움을 겪은 적이 있습니다. 서로 각자 역할을 분담하여 협업하기로 했지만 팀원들이 제출 기한이 다가오자 이전에 우수한 성적을 받은 결과물을 수정하여 제출하자고 제안하였습니다. 하지만 이는 옳지 않고, 저는 팀원들이 무지해서가 아니라</a:t>
            </a:r>
            <a:r>
              <a:rPr sz="1200">
                <a:solidFill>
                  <a:srgbClr val="000000"/>
                </a:solidFill>
                <a:latin typeface="맑은 고딕"/>
              </a:rPr>
              <a:t> 시간은 촉박하고 양질의 자료를 준비할 자신감이 결여되어 있음을 파악하였습니다. 그래서 저는 제가 더 많은 부분을 할애하겠다는 의지를 보이며 설득하였습니다. 이후 프로젝트 방향성에 맞추어 체계적으로 과제를 준비하였고 제가 직접 교수님의 중간 피드백을 받아 가며 보완했습니다. 그리고 팀원들에게 이를 설명하며 구체적으로 방향 제시를 하였고 팀원들도 막연했던 부분이 구체화되자 적극 임해주었습니다. 이후 저희 팀은 저희의 힘으로 과제를 완성할 수 </a:t>
            </a:r>
            <a:r>
              <a:rPr u="sng" b="1" sz="1200">
                <a:solidFill>
                  <a:srgbClr val="000000"/>
                </a:solidFill>
                <a:latin typeface="맑은 고딕"/>
              </a:rPr>
              <a:t>(2)있었습니다.두 번째로 이전 조직에서 근무할 때 소통의 부재로 어려움을 겪은 적이 있습니다. 저는 막 입사하였지만 업무 인수인계를 받지 못하는 상황이라 스스로 업무를 익혔습니다. 그러던 중 인사이동이 진행되며 새로운 선임이 대직자로 와서 신입인 제가 열심히 업무를 알려드렸습니다. 저는 선임이 업무 적응하느라 힘드실까봐 호의로 선임의 업무와 제 (3)업무를 구분하지 않고 다 하였습니다. 하지만 뜻밖에 이것이 갈등의 원인이 되었습니다. 선임분께서는 (4)본인이 한참 선배인데 신입인 제가 이렇게 업무를 다 처리하면 본인을 무능력한 사람으로 보고 무시하는 것이라고 생각하셨습니다. 저는 호의였음을 설명 드리고 오해도 금방 풀려 착하다고 말씀해 주시며 잘 해소되었지만, 당시 사회 경험이 부족한 저는 호의라 해도 소통 없이</a:t>
            </a:r>
            <a:r>
              <a:rPr sz="1200">
                <a:solidFill>
                  <a:srgbClr val="000000"/>
                </a:solidFill>
                <a:latin typeface="맑은 고딕"/>
              </a:rPr>
              <a:t> 제 주관대로 판단하면 안 된다는 것을 배웠습니다. 이 사건을 계기로 저는 소통의 중요성을 절실히 느끼고, 적극적으로 소통하고 의욕적인 모습을 보이며 조직 내에서 인정받았습니다. 뿐만 아니라 고객의 말씀 또한 경청하고 소통하며 저희 팀 최초로 친절 직원에도 선정되며 좋은 방향으로 성장할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팀 과제 협력 상황에서 어려움을 느꼈던 구체적인 시점과, 이를 극복하는 과정에서 가장 중요했던 점은 무엇이었습니까?</a:t>
            </a:r>
            <a:br/>
            <a:r>
              <a:t>(2) 새로운 선임과의 갈등을 해결한 후, 그 경험이 지원자에게 어떠한 교훈을 남겼습니까?</a:t>
            </a:r>
            <a:br/>
            <a:r>
              <a:t>(3) 지원자의 경청과 소통의 역량을 활용하여 고객 만족을 향상시킨 경험을 좀 더 자세히 설명해 주세요.</a:t>
            </a:r>
            <a:br/>
            <a:r>
              <a:t>(4) 조직 내에서 인정받고 친절 직원으로 선정된 비결은 무엇이라고 생각하십니까?</a:t>
            </a:r>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설비개선 및 도입을 통한 2050 탄소중립 실현 ] 건물 부문에서 에너지 사용 비중이 큰 한국마사회의 비용 절감 및 에너지 효율화를 위해 설비개선을 통해 탄소중립 목표를 실현하겠습니다. 한국마사회의 주요 사업장들은 상당수의 경마 고객이 방문하는 다중이용시설로서 냉난방 가동과 경마 시행을 위해 에너지 사용 비중이 매우 큽니다. 당사의 전략과제인 저탄소 클린사업장 조성을 위한 제로에너지 건축물 인증, 점진적 신재생에너지 확대 도입이 필요한 시점입니다. 기계직군으로서 고효율 및 재생에너지 기계설비 도입, 패열회수형 환기장치 도입 그리고 </a:t>
            </a:r>
            <a:r>
              <a:rPr u="sng" b="1" sz="1200">
                <a:solidFill>
                  <a:srgbClr val="000000"/>
                </a:solidFill>
                <a:latin typeface="맑은 고딕"/>
              </a:rPr>
              <a:t>(1)BEMS 등의 모니터링 시스템을 통한 에너지 효율 개선에 힘쓰겠습니다. 대학시절 44,000 Ton급 Oil Tanker를 설계한 경험, 꾸준한</a:t>
            </a:r>
            <a:r>
              <a:rPr sz="1200">
                <a:solidFill>
                  <a:srgbClr val="000000"/>
                </a:solidFill>
                <a:latin typeface="맑은 고딕"/>
              </a:rPr>
              <a:t> 도면 설계 학습을 통해 일반기계기사를 취득한 경험이 있습니다. 이러한 도면 해석 능력으로 새로운 고효율의 기계설비를 투입시 발주 및 검토 업무 수행에 </a:t>
            </a:r>
            <a:r>
              <a:rPr u="sng" b="1" sz="1200">
                <a:solidFill>
                  <a:srgbClr val="000000"/>
                </a:solidFill>
                <a:latin typeface="맑은 고딕"/>
              </a:rPr>
              <a:t>(2)기여하겠습니다. 현재는 전동차량 유지보수를 수행하며, 또한 차량 세척과 관련된 설비를</a:t>
            </a:r>
            <a:r>
              <a:rPr sz="1200">
                <a:solidFill>
                  <a:srgbClr val="000000"/>
                </a:solidFill>
                <a:latin typeface="맑은 고딕"/>
              </a:rPr>
              <a:t> 담당하고 있습니다. 이러한 유지보수 경험을 통해 기존의 노후화 된 설비들의 유지보수, 개선된 설비 도입을 통한 그린리모델링 방안 </a:t>
            </a:r>
            <a:r>
              <a:rPr u="sng" b="1" sz="1200">
                <a:solidFill>
                  <a:srgbClr val="000000"/>
                </a:solidFill>
                <a:latin typeface="맑은 고딕"/>
              </a:rPr>
              <a:t>(3)수립에 기여하겠습니다. 마지막으로 팀프로젝트에서 벤치마킹, 의사소통을 통해 문제를 해결한 경험과 고장 설비 문제를 해결하여 공정기한 내에 유지보수를 마무리한 경험이 있습니다. 이를 통해 노후화된 설비의 문제,</a:t>
            </a:r>
            <a:r>
              <a:rPr sz="1200">
                <a:solidFill>
                  <a:srgbClr val="000000"/>
                </a:solidFill>
                <a:latin typeface="맑은 고딕"/>
              </a:rPr>
              <a:t> 공사의 계획수립 등의 문제가 발생 시 문제를 해결하겠습니다. 당사가 도달하고자 하는 2050 탄소중립 목표 실현을 위해 에너지 자립률 100%에 수렴하도록 노력해야 할 것입니다. 이를 위해 고효율의 설비뿐만 아니라 신재생에너지도 확대 도입하며 지속 가능한 신재생에너지 중심 체계로의 전환이 이루어져야 합니다. 이를 위해 지속적인 에너지 효율을 높이기 </a:t>
            </a:r>
            <a:r>
              <a:rPr u="sng" b="1" sz="1200">
                <a:solidFill>
                  <a:srgbClr val="000000"/>
                </a:solidFill>
                <a:latin typeface="맑은 고딕"/>
              </a:rPr>
              <a:t>(4)위한 학습, 새로운 기계설비에 대한 지속적인 관심을 가지겠습니다. 그리고 신재생에너지 등 친환경 발전에 대한 관심을</a:t>
            </a:r>
            <a:r>
              <a:rPr sz="1200">
                <a:solidFill>
                  <a:srgbClr val="000000"/>
                </a:solidFill>
                <a:latin typeface="맑은 고딕"/>
              </a:rPr>
              <a:t> 통해 한국마사회의 탄소중립 실현을 구체화하겠습니다.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대학 시절 도면 설계 학습을 통해 일반기계기사를 취득한 경험을 언급하셨는데, 이 경험이 현재 설비 개선 업무에 어떻게 기여하고 있습니까?</a:t>
            </a:r>
            <a:br/>
            <a:r>
              <a:t>(2) 현재 전동차량 유지보수를 담당하고 계시는데, 이 경험을 바탕으로 설비 개선 시 어떤 점에서 효율성을 높일 수 있을까요?</a:t>
            </a:r>
            <a:br/>
            <a:r>
              <a:t>(3) 팀프로젝트에서 문제 해결을 위해 의사소통을 활용하신 경험이 있는데, 이 경험이 향후 설비 오류 해결에 어떻게 활용될 수 있을까요?</a:t>
            </a:r>
            <a:br/>
            <a:r>
              <a:t>(4) 에너지 효율을 높이기 위해 지속적인 학습을 강조하셨는데, 최근 관심이 있거나 학습 중인 기술이 있습니까?</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말산업을 선도하는 기관으로서 경주마와 사람의 안전이 최우선인 경마환경 조성, 미래 100년 경마를 준비하는 경마 인프라 확보 등을 핵심 과제로 삼고 있습니다. 저는 마사회 토목직으로서 이러한 </a:t>
            </a:r>
            <a:r>
              <a:rPr u="sng" b="1" sz="1200">
                <a:solidFill>
                  <a:srgbClr val="000000"/>
                </a:solidFill>
                <a:latin typeface="맑은 고딕"/>
              </a:rPr>
              <a:t>(1)방향성에 맞춰 구체적으로 다음과 같은 목표를 설정했습니다.첫째, 경주로 관리를 통해 경주마와 기수의 안전을 강화하겠습니다. 경마장에서 경주로의</a:t>
            </a:r>
            <a:r>
              <a:rPr sz="1200">
                <a:solidFill>
                  <a:srgbClr val="000000"/>
                </a:solidFill>
                <a:latin typeface="맑은 고딕"/>
              </a:rPr>
              <a:t> 평탄화와 배수 관리는 경주마의 부상 방지와 기수의 안전에 중요한 요소입니다. 저는 토목기사와 건설안전기사를 취득하며 학습한 지식을 </a:t>
            </a:r>
            <a:r>
              <a:rPr u="sng" b="1" sz="1200">
                <a:solidFill>
                  <a:srgbClr val="000000"/>
                </a:solidFill>
                <a:latin typeface="맑은 고딕"/>
              </a:rPr>
              <a:t>(2)바탕으로 경주로의 토질 분석과 배수 성능 개선을 목표로 할 것입니다. 예를 들어, 경주로 표면이 너무 다져진 곳이나</a:t>
            </a:r>
            <a:r>
              <a:rPr sz="1200">
                <a:solidFill>
                  <a:srgbClr val="000000"/>
                </a:solidFill>
                <a:latin typeface="맑은 고딕"/>
              </a:rPr>
              <a:t> 너무 느슨한 곳은 없는지 확인하고 주기적인 정비를 통해 먼지를 최소화하고 평평하게 유지할 것입니다. 폭우에 대비하여 배수시스템을 </a:t>
            </a:r>
            <a:r>
              <a:rPr u="sng" b="1" sz="1200">
                <a:solidFill>
                  <a:srgbClr val="000000"/>
                </a:solidFill>
                <a:latin typeface="맑은 고딕"/>
              </a:rPr>
              <a:t>(3)정비하여 항상 일정한 주행 조건을 유지할 수 있도록 할 것입니다. 또한 경주로 표면을 정기적으로 모니터링하여 최적의 유지보수 방법을 연구할</a:t>
            </a:r>
            <a:r>
              <a:rPr sz="1200">
                <a:solidFill>
                  <a:srgbClr val="000000"/>
                </a:solidFill>
                <a:latin typeface="맑은 고딕"/>
              </a:rPr>
              <a:t> 것입니다. 둘째, 경마장 시설의 유지관리 체계를 </a:t>
            </a:r>
            <a:r>
              <a:rPr u="sng" b="1" sz="1200">
                <a:solidFill>
                  <a:srgbClr val="000000"/>
                </a:solidFill>
                <a:latin typeface="맑은 고딕"/>
              </a:rPr>
              <a:t>(4)강화하여 내진 성능을 보강하고 안전 진단 체계를 개선하겠습니다. 경마장과 관련된 구조물은 많은 인원이 이용하는 시설이므로 지진이나</a:t>
            </a:r>
            <a:r>
              <a:rPr sz="1200">
                <a:solidFill>
                  <a:srgbClr val="000000"/>
                </a:solidFill>
                <a:latin typeface="맑은 고딕"/>
              </a:rPr>
              <a:t> 자연재해 발생 시 안전성을 확보하는 것이 중요합니다. 저는 학부 시절 교량 설계 프로젝트를 수행하며 구조물의 주변 환경을 고려하여 설계하고 안정성을 계산한 경험이 있습니다. 이 경험을 바탕으로 경마장 주요 시설물에 대한 내진 성능 평가를 수행하고 보강 방안을 마련하겠습니다. 또한 수도꼭지 필터 수명예측 시스템을 설계하고, 실험을 통해 데이터를 구축하고 분석했던 경험을 살려 시설물의 유지보수 데이터를 체계적으로 관리할 것입니다. 과거부터 현재까지의 유지관리 데이터를 바탕으로 시설물의 노후화 정도를 정량적으로 평가하고 우선순위를 설정하여 보수 계획을 수립할 것입니다. 이러한 목표를 달성하기 위해 현장에서 실무 경험을 쌓으면서 지속적으로 노력하겠습니다. 한국마사회가 안전하고 신뢰할 수 있는 경마 환경을 조성하는데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경주로의 평탄화와 배수 관리에 있어, 어떤 구체적인 방법으로 경주마의 안전성을 높일 계획인지 설명해 주시겠습니까?</a:t>
            </a:r>
            <a:br/>
            <a:r>
              <a:t>(2) 경주로 표면의 주기적인 모니터링을 통해 어떤 방법으로 최적의 유지보수를 연구할 것인지 구체적으로 설명해 주시겠습니까?</a:t>
            </a:r>
            <a:br/>
            <a:r>
              <a:t>(3) 경마장 시설의 유지관리 체계를 강화하겠다고 하셨는데, 이 과정에서 가장 큰 도전과제가 무엇이라고 생각하십니까?</a:t>
            </a:r>
            <a:br/>
            <a:r>
              <a:t>(4) 경마장 주요 시설물에 대한 내진 성능 평가를 계획하고 있는데, 어떤 데이터를 활용하여 평가를 진행할 것인지 설명해주세요.</a:t>
            </a:r>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개인의 능력을 고려한 업무 분담으로 기존 대비 10% 저렴한 선박 설계 ] 대학 시절 44,000 Ton급 Oil Tanker를 설계한 </a:t>
            </a:r>
            <a:r>
              <a:rPr u="sng" b="1" sz="1200">
                <a:solidFill>
                  <a:srgbClr val="000000"/>
                </a:solidFill>
                <a:latin typeface="맑은 고딕"/>
              </a:rPr>
              <a:t>(1)경험이 있습니다. 주어진 배수량의 선박을 최소한의 비용으로 경제성과 안정성을 만족하는 배를 설계하는 것이 목표였습니다. 한 명의 무임승차자로</a:t>
            </a:r>
            <a:r>
              <a:rPr sz="1200">
                <a:solidFill>
                  <a:srgbClr val="000000"/>
                </a:solidFill>
                <a:latin typeface="맑은 고딕"/>
              </a:rPr>
              <a:t> 인한 시간부족이 있었고 이로인해 경쟁팀에 비해 만족할 만한 경제성을 얻지 못해 어려움을 겪는 상황이었습니다. 저의 역할은 부위별 최적의 강재 및 강재량을 찾는 </a:t>
            </a:r>
            <a:r>
              <a:rPr u="sng" b="1" sz="1200">
                <a:solidFill>
                  <a:srgbClr val="000000"/>
                </a:solidFill>
                <a:latin typeface="맑은 고딕"/>
              </a:rPr>
              <a:t>(2)것이었습니다. 부위별로 다른 강도의 재료를 사용하거나 하는 등 다양한 방식의 적용에도 경제성이 해결되지 않았습니다. 이는 경쟁팀 대비 더</a:t>
            </a:r>
            <a:r>
              <a:rPr sz="1200">
                <a:solidFill>
                  <a:srgbClr val="000000"/>
                </a:solidFill>
                <a:latin typeface="맑은 고딕"/>
              </a:rPr>
              <a:t> 세분하지 못한 케이스 분석이 원인이라고 생각했습니다. 팀 내 참여도를 높여서 분석을 </a:t>
            </a:r>
            <a:r>
              <a:rPr u="sng" b="1" sz="1200">
                <a:solidFill>
                  <a:srgbClr val="000000"/>
                </a:solidFill>
                <a:latin typeface="맑은 고딕"/>
              </a:rPr>
              <a:t>(3)위한 여유 시간을 확보하는 것이 중요했습니다. 무임승차 팀원은 기존에 학점을 잘 관리하지 못하여 자포자기 상태였습니다. 상대적으로 높은 제</a:t>
            </a:r>
            <a:r>
              <a:rPr sz="1200">
                <a:solidFill>
                  <a:srgbClr val="000000"/>
                </a:solidFill>
                <a:latin typeface="맑은 고딕"/>
              </a:rPr>
              <a:t> 학점을 근거로 최소한의 노력을 들여 보고서 작성만 해준다면 높은 학점을 보장해 주겠다는 공통의 목표를 언급하였습니다. 시간이 걸리지만 어렵지 않은 단순 업무를 부여하며 팀원들의 사기를 북돋웠습니다. 이를 통해 시간을 확보하여 더욱 세분화된 사례 분석이 가능해졌습니다. </a:t>
            </a:r>
            <a:r>
              <a:rPr u="sng" b="1" sz="1200">
                <a:solidFill>
                  <a:srgbClr val="000000"/>
                </a:solidFill>
                <a:latin typeface="맑은 고딕"/>
              </a:rPr>
              <a:t>(4)그뿐만 아니라 비슷한 배수량을 가진 선박 대비 갑판의 두께가 보강재의 두께에 비해 얇다는 등 다른 원인도 파악할 수</a:t>
            </a:r>
            <a:r>
              <a:rPr sz="1200">
                <a:solidFill>
                  <a:srgbClr val="000000"/>
                </a:solidFill>
                <a:latin typeface="맑은 고딕"/>
              </a:rPr>
              <a:t> 있었습니다. 이를 통해 상대적으로 키우면 불리하다고 판단했던 갑판을 일정 수준의 비율까지 올렸더니 오히려 전체 강재량이 줄어들었음을 확인할 수 있었습니다. 결과 보고에서 위 사항과 부위별로 MILD강, HT32, HT36 등 다른 강재를 이용한 27가지 경우를 분석하였고, 다양한 분석을 통한 경제성을 갖춘 선박임을 강조하였습니다. 결과적으로 초기 33943.27$/m이던 비용을 31428.49$/m로 기존대비 8%가량의 재료를 절감할 수 있었고, 13개 팀 중 1등을 달성할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주어진 배수량의 선박을 설계하면서 경제성을 높이기 위해 도입한 가장 혁신적인 방법은 무엇이었나요?</a:t>
            </a:r>
            <a:br/>
            <a:r>
              <a:t>(2) 성공적인 프로젝트 결과에 도달하기 위해 팀원과의 협업에서 가장 중요한 점은 무엇이라고 생각하시나요?</a:t>
            </a:r>
            <a:br/>
            <a:r>
              <a:t>(3) 상대적으로 높은 학점을 바탕으로 무임승차 팀원을 설득했다고 하셨는데, 이 과정에서 어려운 점이 있었다면 말씀해 주세요.</a:t>
            </a:r>
            <a:br/>
            <a:r>
              <a:t>(4) 지원자가 설계한 선박의 갑판 두께 변화가 전체 강재량 절감에 기여했다고 하셨는데, 이 과정을 통해 얻은 개선 방안이 있습니까?</a:t>
            </a:r>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[경마와 승마가 여가가 되는 일상] 한국마사회 입사 후 경마와 승마가 여가가 되는 대한민국을 만들고, 이를 지역사회에 환원하는 </a:t>
            </a:r>
            <a:r>
              <a:rPr u="sng" b="1" sz="1200">
                <a:solidFill>
                  <a:srgbClr val="000000"/>
                </a:solidFill>
                <a:latin typeface="맑은 고딕"/>
              </a:rPr>
              <a:t>(1)데 기여하고 싶습니다. 도박이 아닌 하나의 프로스포츠로서의 경마 인식을 널리 알리고, 귀족 스포츠가 아닌 생활스포츠로서의 승마를 전국민이 즐길 수 있는 환경을 조성하고 싶습니다.</a:t>
            </a:r>
            <a:r>
              <a:rPr sz="1200">
                <a:solidFill>
                  <a:srgbClr val="000000"/>
                </a:solidFill>
                <a:latin typeface="맑은 고딕"/>
              </a:rPr>
              <a:t> 한국마사회 PA로 약 7년 2개월을 근무하며 고객들의 여러 이야기를 듣고, 렛츠런파크의 변화를 보았습니다. 놀라운지 개장부터 마이카드와 전자카드를 거쳐 돌콩과 닉스고까지 다양한 경마 사업들을 직접 지켜본 경험을 바탕으로 국민의 시각에서 효과적인 방향으로 사업을 구상하겠습니다. 또한 한국마사회에 입사하여 신규 경마 고객 유입을 통한 수익 증가 및 지역사회 환원에 힘쓰고 싶습니다. 2030을 위한 ‘놀라운지’, 농민 상생을 위한 ‘바로마켓’, 관광을 결합한 ‘벚꽃축제’ 등 국민과 가까워지기 위한 한국마사회의 노력들을 느꼈고, 한국마사회가 추구하는 경마공원의 미래 모습을 잘 이해하고 있습니다. 이를 바탕으로 경마공원을 보다 건전하고 고객 친화적인 </a:t>
            </a:r>
            <a:r>
              <a:rPr u="sng" b="1" sz="1200">
                <a:solidFill>
                  <a:srgbClr val="000000"/>
                </a:solidFill>
                <a:latin typeface="맑은 고딕"/>
              </a:rPr>
              <a:t>(2)이미지로 만드는 사업들을 구상하고자 합니다. 그리고 정기승마인구 증가를 이뤄내 한국마사회의 비전2037에도 기여하고 싶습니다. 승마가 대중화된다면</a:t>
            </a:r>
            <a:r>
              <a:rPr sz="1200">
                <a:solidFill>
                  <a:srgbClr val="000000"/>
                </a:solidFill>
                <a:latin typeface="맑은 고딕"/>
              </a:rPr>
              <a:t> 말산업 전체가 성장하고, 지역사회 발전에도 기여할 것입니다. 대학시절 승마수업 </a:t>
            </a:r>
            <a:r>
              <a:rPr u="sng" b="1" sz="1200">
                <a:solidFill>
                  <a:srgbClr val="000000"/>
                </a:solidFill>
                <a:latin typeface="맑은 고딕"/>
              </a:rPr>
              <a:t>(3)수강을 통해 승마체험의 순기능을 직접 깨달았습니다. 직접 느낀 말산업 경험을 바탕으로 국민의 시선에서 보다 설득력있는 사업을 만들겠습니다.</a:t>
            </a:r>
            <a:r>
              <a:rPr sz="1200">
                <a:solidFill>
                  <a:srgbClr val="000000"/>
                </a:solidFill>
                <a:latin typeface="맑은 고딕"/>
              </a:rPr>
              <a:t> 한국마사회 입사 후 개인적으로는 해외의 경마장들을 방문해보고, 회사에 존재하는 교육 및 교류 프로그램에 적극 참여하여 보다 장기적으로 말 산업을 바라보는 시각을 기르고 싶습니다. 경마와 말 산업에 대해 끊임없이 공부하고, 어떻게 하면 더 많은 국민들이 경마와 마사회에 대한 긍정적인 </a:t>
            </a:r>
            <a:r>
              <a:rPr u="sng" b="1" sz="1200">
                <a:solidFill>
                  <a:srgbClr val="000000"/>
                </a:solidFill>
                <a:latin typeface="맑은 고딕"/>
              </a:rPr>
              <a:t>(4)인식을 가지도록 만들지 고민하는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경마를 도박이 아닌 프로스포츠로 인식시키기 위해 어떠한 구체적인 전략을 제안하겠습니까?</a:t>
            </a:r>
            <a:br/>
            <a:r>
              <a:t>(2) 한국마사회의 비전2037에 어떻게 기여하고자 하며, 이를 위해 준비 중인 계획이 있나요?</a:t>
            </a:r>
            <a:br/>
            <a:r>
              <a:t>(3) 대학시절의 승마수업 경험이 경마공원의 고객 친화적 이미지 구상에 어떻게 도움을 주었나요?</a:t>
            </a:r>
            <a:br/>
            <a:r>
              <a:t>(4) 해외 경마장 방문 계획을 통해 기대하는 바와 이를 바탕으로 어떻게 마사회에 기여할 계획인가요?</a:t>
            </a:r>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 창구를 만들고 업무 흐름을 정비하여 조직 행사를 기획하다] 조직에서 의사소통이란 업무의 어려움을 </a:t>
            </a:r>
            <a:r>
              <a:rPr u="sng" b="1" sz="1200">
                <a:solidFill>
                  <a:srgbClr val="000000"/>
                </a:solidFill>
                <a:latin typeface="맑은 고딕"/>
              </a:rPr>
              <a:t>(1)이겨낼 수 있게 해주며, 구성원들의 노력을 하나의 목표 지점으로 빠르고 효과적으로 도달하게 해주는 중요한 역할을 한다고</a:t>
            </a:r>
            <a:r>
              <a:rPr sz="1200">
                <a:solidFill>
                  <a:srgbClr val="000000"/>
                </a:solidFill>
                <a:latin typeface="맑은 고딕"/>
              </a:rPr>
              <a:t> 생각합니다. 저는 소통이 부재했던 팀에서 원활한 소통을 돕고 업무 분장을 재정비하여 전체적인 팀 성과를 창출한 경험이 있습니다. 근무했던 회사에서 창립 40주년 기념행사 추진단으로 활동했을 때의 일입니다. 추진단은 당시 회사 하위직급 중 희망자들로 이루어진 임시 팀이었습니다. 팀 활동 초기에 두 가지의 소통 문제점이 발생했습니다. 우선, 희망자가 아닌 팀에서 막내라는 이유로 어쩔 수 없이 선정되어 온 직원들로 인해 업무 집중도가 떨어졌습니다. 또한 업무 분장이 제대로 되어있지 않아 업무 진행이 중구난방으로 이루어졌습니다. 이러한 상황 속에서 저는 회의 진행자 역할을 자처했습니다. 전사적으로 가장 한가한 금요일 오전 시간대로 온라인 미팅을 잡고 회의록을 프레젠테이션 형식으로 제작하여 회의 때 나누어야 할 안건을 직관적으로 알 수 있도록 공유했습니다. 그러자 전국 12개 사무실의 직원들이 회의시간동안 빠른 의견 교환이 가능해졌습니다. 두 번째로 전체 업무를 나열하고 워크플로시트를 제작하여 업무를 적절히 분배할 것을 제안했습니다. 그러자 주어진 시간 내에 가능한 업무 범위가 파악되었고, 업무 협조 시 순서가 명확해져 업무상 마찰이 줄어들었습니다. 마지막으로 관련 부서와 협의하여 격려금 지급을 약속받아 비협조적인 팀원들의 동기부여 전략으로 활용했습니다. 그러자 팀원들의 적극적인 아이디어 제공으로 소통과 화합을 도모하는 다양한 </a:t>
            </a:r>
            <a:r>
              <a:rPr u="sng" b="1" sz="1200">
                <a:solidFill>
                  <a:srgbClr val="000000"/>
                </a:solidFill>
                <a:latin typeface="맑은 고딕"/>
              </a:rPr>
              <a:t>(2)프로그램을 구성할 수 있게 되었고, 결과적으로 임직원 1,500여 명이 참석하는 행사를 성공적으로 마무리했습니다.이 경험을 통해 조직 목표를 달성하는 과정에서 소통과</a:t>
            </a:r>
            <a:r>
              <a:rPr sz="1200">
                <a:solidFill>
                  <a:srgbClr val="000000"/>
                </a:solidFill>
                <a:latin typeface="맑은 고딕"/>
              </a:rPr>
              <a:t> 화합은 필수적 요소라는 것을 깨달았습니다. 특히 관계적인 소통도 물론 중요하지만, 업무적 소통 또한 함께 노력해야 한다는 것을 </a:t>
            </a:r>
            <a:r>
              <a:rPr u="sng" b="1" sz="1200">
                <a:solidFill>
                  <a:srgbClr val="000000"/>
                </a:solidFill>
                <a:latin typeface="맑은 고딕"/>
              </a:rPr>
              <a:t>(3)느꼈습니다.(4)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소통 창구 창설 시 직면했던 가장 큰 장애물은 무엇이었으며 어떻게 극복하셨나요?</a:t>
            </a:r>
            <a:br/>
            <a:r>
              <a:t>(2) 워크플로시트를 통해 업무 협조 시에 경험한 긍정적 변화는 무엇이었나요?</a:t>
            </a:r>
            <a:br/>
            <a:r>
              <a:t>(3) 격려금 지급이 팀원들의 동기 부여에 미친 구체적인 영향은 무엇이었나요?</a:t>
            </a:r>
            <a:br/>
            <a:r>
              <a:t>(4) 업무적 소통이 조직 목표 달성에 필수적인 이유를 이전 경험을 바탕으로 설명해주세요.</a:t>
            </a:r>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(1)입사 후 저는 운영 중인 시스템의 모니터링 시스템을 구축하거나 고도화하는 것에 참여하고 싶습니다.경험상</a:t>
            </a:r>
            <a:r>
              <a:rPr sz="1200">
                <a:solidFill>
                  <a:srgbClr val="000000"/>
                </a:solidFill>
                <a:latin typeface="맑은 고딕"/>
              </a:rPr>
              <a:t> 시스템 운영 시에 가장 중요한 것은 장애가 나지 않도록 대비하는 것이지만, 그만큼 중요한 것은 시스템에 문제가 생긴 것을 최대한 빠르게 인지하는 것입니다.아무리 많은 대응을 하더라도 장애가 발생하는 것은 필연적이고 그 장애 발생 시 얼마나 빠르게 인지하고 해결했는지에 따라서 심각한 장애가 될 수 있는 것도 일시적 사용자 순단 같은 단순한 장애 수준으로 해결될 수 있기 때문입니다.그렇기에 장애를 빠르게 인지하게 해주고 장애에 대한 정보를 알려줌으로 해결을 도와주는 모니터링 시스템을 구축하거나 고도화하는 일은 굉장히 의미 있는 일입니다. 따라서 성공해 냈을 때 큰 성취감을 </a:t>
            </a:r>
            <a:r>
              <a:rPr u="sng" b="1" sz="1200">
                <a:solidFill>
                  <a:srgbClr val="000000"/>
                </a:solidFill>
                <a:latin typeface="맑은 고딕"/>
              </a:rPr>
              <a:t>(2)얻을 수 있을 것이며 모니터링 대상에 대한 정보를 알아야 가능한 것이 모니터링이기에 더 많은 내용을</a:t>
            </a:r>
            <a:r>
              <a:rPr sz="1200">
                <a:solidFill>
                  <a:srgbClr val="000000"/>
                </a:solidFill>
                <a:latin typeface="맑은 고딕"/>
              </a:rPr>
              <a:t> 배우고 발전해 나갈 수 있을 것이라 생각하여 목표로 설정하게 되었습니다.이런 목표를 이루는 것에 도움을 줄 수 있는 경험과 직무역량은 2가지가 있다고 생각합니다.첫 번째는 다양한 경험과 지식을 가지고 있다는 </a:t>
            </a:r>
            <a:r>
              <a:rPr u="sng" b="1" sz="1200">
                <a:solidFill>
                  <a:srgbClr val="000000"/>
                </a:solidFill>
                <a:latin typeface="맑은 고딕"/>
              </a:rPr>
              <a:t>(3)것입니다.다양한 경험이 있다면 새로운 것을 학습하더라도 기존의 경험을 토대로 더 빠르게 학습해 낼 수 있다는 생각합니다. 그래서</a:t>
            </a:r>
            <a:r>
              <a:rPr sz="1200">
                <a:solidFill>
                  <a:srgbClr val="000000"/>
                </a:solidFill>
                <a:latin typeface="맑은 고딕"/>
              </a:rPr>
              <a:t> 지금까지 다양한 경험을 하고자 노력하여 프론트, 백엔드, 웹 접근성 평가, 알고리즘 등 다양한 분야에 대해서 학습하고자 하였습니다. 그 덕분에 새로운 내용을 학습하더라도 더 빠르게 학습할 수 있으며 다양한 시스템에 대해 모니터링을 제작하는 것 도움이 </a:t>
            </a:r>
            <a:r>
              <a:rPr u="sng" b="1" sz="1200">
                <a:solidFill>
                  <a:srgbClr val="000000"/>
                </a:solidFill>
                <a:latin typeface="맑은 고딕"/>
              </a:rPr>
              <a:t>(4)될 수 있다고 생각합니다.두 번째는 인프라 장비와 솔루션을 운영하고 상태에 대한 모니터링 시스템을 개발한 경험이</a:t>
            </a:r>
            <a:r>
              <a:rPr sz="1200">
                <a:solidFill>
                  <a:srgbClr val="000000"/>
                </a:solidFill>
                <a:latin typeface="맑은 고딕"/>
              </a:rPr>
              <a:t> 있다는 것입니다.이 경험으로 모니터링 시스템에 대한 전반적인 지식을 이해하고 있기에 차후 구축 및 고도화 단계에서 설계하는 것에 도움이 될 수 있을 것이라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입사 후 고도화하고자 하는 모니터링 시스템의 특징이나 목표는 어떤 것인가요?</a:t>
            </a:r>
            <a:br/>
            <a:r>
              <a:t>(2) 지원자는 입사 후 모니터링 시스템을 강화하고자 하셨습니다. 과거에 직접 구축하거나 개선한 모니터링 시스템 사례에 대해 더 자세히 설명해 주시겠습니까?</a:t>
            </a:r>
            <a:br/>
            <a:r>
              <a:t>(3) 다양한 경험을 통해 빠르게 학습할 수 있다고 하셨습니다. 다양한 경험 중 가장 큰 성과를 낸 프로젝트는 무엇이었나요?</a:t>
            </a:r>
            <a:br/>
            <a:r>
              <a:t>(4) 인프라 장비와 솔루션 운영 경험이 모니터링에 어떻게 기여했는지 구체적으로 말씀해 주실 수 있나요?</a:t>
            </a:r>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졸업 작품을 제작하는 과정에서 여러 소통이나 협력에 어려움을 겪었습니다.졸업 작품을 진행하는 과정에서</a:t>
            </a:r>
            <a:r>
              <a:rPr sz="1200">
                <a:solidFill>
                  <a:srgbClr val="000000"/>
                </a:solidFill>
                <a:latin typeface="맑은 고딕"/>
              </a:rPr>
              <a:t> 팀원들과 또는 팀원들끼리 가치관과 생각이 달라 서로 이해하는 방식의 차이와 의견의 차이를 </a:t>
            </a:r>
            <a:r>
              <a:rPr u="sng" b="1" sz="1200">
                <a:solidFill>
                  <a:srgbClr val="000000"/>
                </a:solidFill>
                <a:latin typeface="맑은 고딕"/>
              </a:rPr>
              <a:t>(2)이해하지 못해 충돌하는 일이 자주 일어났었습니다.처음에는 충돌이 반복되는 것에 힘들어 포기하고 싶은 마음이 들었지만 그렇게 해서는 아무것도 해내지 못할 것이라는 생각에 충돌을 줄이고자 총 3가지의 규칙을 정하고 실천했습니다.</a:t>
            </a:r>
            <a:r>
              <a:rPr sz="1200">
                <a:solidFill>
                  <a:srgbClr val="000000"/>
                </a:solidFill>
                <a:latin typeface="맑은 고딕"/>
              </a:rPr>
              <a:t> 첫 번째는 처음과 달리 회의에서 충돌이 발생할 경우 회의 후에 별도의 시간을 내고 서로가 오해한 이유와 서로에게 하지 말았으면 하는 것에 관해 이야기를 나누며 서로를 이해하고자 하여 같은 내용의 충돌이 재발생 하지 않게 하였습니다.두 번째는 말한 내용과 이해한 내용이 다른 경우에서 발생하는 충돌을 방지하기 위해 회의 중에는 회의록을 작성하고 회의 마지막에 해당 회의의 내용을 기록하고 모호한 부분을 수정하는 시간을 가져 </a:t>
            </a:r>
            <a:r>
              <a:rPr u="sng" b="1" sz="1200">
                <a:solidFill>
                  <a:srgbClr val="000000"/>
                </a:solidFill>
                <a:latin typeface="맑은 고딕"/>
              </a:rPr>
              <a:t>(3)각자 본인의 파트를 진행하는 과정에서 발생하는 오차를 줄였습니다. 그 덕분에 이전과 달리 큰 차이 없이 목표에 도달할</a:t>
            </a:r>
            <a:r>
              <a:rPr sz="1200">
                <a:solidFill>
                  <a:srgbClr val="000000"/>
                </a:solidFill>
                <a:latin typeface="맑은 고딕"/>
              </a:rPr>
              <a:t> 수 있었으며 줄은 오차만큼 더 빠른 시간 내로 일정을 마무리하는 것이 가능했습니다마지막으로는 제대로 된 결정이 나지 않을 경우 보류하고 </a:t>
            </a:r>
            <a:r>
              <a:rPr u="sng" b="1" sz="1200">
                <a:solidFill>
                  <a:srgbClr val="000000"/>
                </a:solidFill>
                <a:latin typeface="맑은 고딕"/>
              </a:rPr>
              <a:t>(4)다음 회의로 넘기는 내용을 최소화하였습니다.어떠한 결과를 정해두지 않고 다음으로 넘기는 부분이 있을 경우 그 부분으로 인한 소통의 오류가 종종 발생했었습니다.</a:t>
            </a:r>
            <a:r>
              <a:rPr sz="1200">
                <a:solidFill>
                  <a:srgbClr val="000000"/>
                </a:solidFill>
                <a:latin typeface="맑은 고딕"/>
              </a:rPr>
              <a:t> 그렇기에 간단하게라도 마무리 지어 다음 회의로 넘기는 일을 최소화하고 넘기는 경우에도 기준을 미리 만들어 두는 것으로 소통의 오류를 줄였습니다.이러한 노력 덕분에 진도가 나아가지 못했던 초반 부분과 달리 점차 빠른 속도로 나아갈 수 있게 되었으며 회의에 걸리는 시간도 처음은 많은 시간이 추가로 필요했지만 시간이 지날수록 소통 부재로 인해 연장되던 회의와 비교했을 때 많은 시간을 단축할 수 있었으며 기존 예상보다 더 나은 결과를 만들어 낼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협력 과정에서 경험한 가장 큰 도전은 무엇이었고, 이를 어떻게 극복하셨나요?</a:t>
            </a:r>
            <a:br/>
            <a:r>
              <a:t>(2) 졸업 작품 진행 시 충돌을 줄이기 위해 어떤 규칙을 세우셨는지 말씀해 주세요. 어떤 규칙이 가장 효과적이었나요?</a:t>
            </a:r>
            <a:br/>
            <a:r>
              <a:t>(3) 소통의 오류를 줄이기 위해 마지막에 어떤 방법을 사용하셨는지 설명해 주시겠습니까?</a:t>
            </a:r>
            <a:br/>
            <a:r>
              <a:t>(4) 초반에는 진도가 나아가지 못했다고 하셨는데, 프로젝트가 성공적으로 마무리된 주된 요인은 무엇이라고 생각하시나요?</a:t>
            </a:r>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IT 시스템 운영 전문가로 성장하여 한국마사회의 발매전산 및 통합좌석 시스템의 안정적인 운영과 고도화에 기여하고자 합니다. 마사회는 경마 시행 및 발매 시스템 운영을 중심으로 ICT 기술을 활용하고 있으며, 특히 경마 고객을 위한 온라인·모바일 서비스가 점점 확대되고 있습니다. 이러한 </a:t>
            </a:r>
            <a:r>
              <a:rPr u="sng" b="1" sz="1200">
                <a:solidFill>
                  <a:srgbClr val="000000"/>
                </a:solidFill>
                <a:latin typeface="맑은 고딕"/>
              </a:rPr>
              <a:t>(1)환경에서 시스템 운영의 안정성과 효율성을 확보하는 것은 중요하다고 생각합니다. 입사 후, 기존 시스템의</a:t>
            </a:r>
            <a:r>
              <a:rPr sz="1200">
                <a:solidFill>
                  <a:srgbClr val="000000"/>
                </a:solidFill>
                <a:latin typeface="맑은 고딕"/>
              </a:rPr>
              <a:t> 원활한 운영을 최우선으로 하면서, </a:t>
            </a:r>
            <a:r>
              <a:rPr u="sng" b="1" sz="1200">
                <a:solidFill>
                  <a:srgbClr val="000000"/>
                </a:solidFill>
                <a:latin typeface="맑은 고딕"/>
              </a:rPr>
              <a:t>(2)데이터 분석과 소프트웨어 개발 역량을 활용하여 더욱 편리하고 안정적인 서비스 환경을 조성하는 데 기여하고자 합니다.이를 위해, 저는 1인 가구 응급</a:t>
            </a:r>
            <a:r>
              <a:rPr sz="1200">
                <a:solidFill>
                  <a:srgbClr val="000000"/>
                </a:solidFill>
                <a:latin typeface="맑은 고딕"/>
              </a:rPr>
              <a:t> 호출 앱 개발, 데이터베이스 관리, 빅데이터 분석 프로젝트 경험을 활용할 계획입니다. SOS 기능 및 위치 기반 병원·약국 정보 제공 </a:t>
            </a:r>
            <a:r>
              <a:rPr u="sng" b="1" sz="1200">
                <a:solidFill>
                  <a:srgbClr val="000000"/>
                </a:solidFill>
                <a:latin typeface="맑은 고딕"/>
              </a:rPr>
              <a:t>(3)앱 개발을 통해 프로그래밍, 데이터베이스 연동, 서버와의 통신 구현을 경험했습니다. 또한, 코로나19 종합 관리 시스템 개발 프로젝트에서</a:t>
            </a:r>
            <a:r>
              <a:rPr sz="1200">
                <a:solidFill>
                  <a:srgbClr val="000000"/>
                </a:solidFill>
                <a:latin typeface="맑은 고딕"/>
              </a:rPr>
              <a:t> 데이터베이스 모델링을 수행하며 정부, 병원, 약국 세 기관의 ER 다이어그램을 통합하고 모델링하는 작업을 맡았습니다. 아울러, 빅데이터 분석 프로젝트를 통해 상품 추천 여부 예측 및 제조 공정 이상 탐지 등을 통해 데이터 처리 및 분석 경험을 쌓았습니다. 이러한 경험을 바탕으로, 경마 시스템 운영 과정에서 발생하는 데이터를 효과적으로 활용하고, 보다 안정적인 서비스 환경 조성에 기여하고 싶습니다.저는 새로운 환경에서도 </a:t>
            </a:r>
            <a:r>
              <a:rPr u="sng" b="1" sz="1200">
                <a:solidFill>
                  <a:srgbClr val="000000"/>
                </a:solidFill>
                <a:latin typeface="맑은 고딕"/>
              </a:rPr>
              <a:t>(4)빠르게 적응하고 배우려는 자세로 끊임없이 성장하고자 합니다. 입사 후에는 경마 시스템과 발매전산의 구조를 빠르게</a:t>
            </a:r>
            <a:r>
              <a:rPr sz="1200">
                <a:solidFill>
                  <a:srgbClr val="000000"/>
                </a:solidFill>
                <a:latin typeface="맑은 고딕"/>
              </a:rPr>
              <a:t> 익히고, 선배님들의 지도를 받아 실무 역량을 키우겠습니다. 공정성과 신뢰를 기반으로 한 시스템 운영을 실현하기 위해, 신중하고 꼼꼼한 자세로 업무에 임하겠습니다. 또한, 한국가스공사에서의 6개월 근무를 통해 얻은 정보 보호의 중요성을 바탕으로, 더욱 안전하고 신뢰할 수 있는 시스템 운영에 기여할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한국마사회 입사 후, 데이터 분석과 소프트웨어 개발 역량을 어떻게 활용하고자 하나요?</a:t>
            </a:r>
            <a:br/>
            <a:r>
              <a:t>(2) 지원자가 1인 가구 응급 호출 앱 개발을 통해 배운 가장 중요한 교훈은 무엇이었나요?</a:t>
            </a:r>
            <a:br/>
            <a:r>
              <a:t>(3) 코로나19 종합 관리 시스템 프로젝트에서 데이터베이스 모델링을 맡았을 때, 가장 큰 도전 과제는 무엇이었나요?</a:t>
            </a:r>
            <a:br/>
            <a:r>
              <a:t>(4) 지원자는 정보 보호 경험을 한국마사회 시스템 운영에 어떻게 적용할 계획인가요?</a:t>
            </a:r>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COVID-19 종합 관리 시스템을 구축하는 팀 프로젝트에서 정보의 정확한 제공을 목표로 협업한 경험이 있습니다. 정부, 병원, 제약사에 코로나 데이터를 통합 제공하는 시스템을 개발하는 과정에서, 저는 </a:t>
            </a:r>
            <a:r>
              <a:rPr u="sng" b="1" sz="1200">
                <a:solidFill>
                  <a:srgbClr val="000000"/>
                </a:solidFill>
                <a:latin typeface="맑은 고딕"/>
              </a:rPr>
              <a:t>(1)데이터베이스 설계 및 관리를 담당했습니다. 여러 기관의 데이터를 안전하고 정확하게 통합하는 것이 핵심 과제였기에 신뢰성과 정합성이 중요한 프로젝트였습니다.초반에는 온라인 협업</a:t>
            </a:r>
            <a:r>
              <a:rPr sz="1200">
                <a:solidFill>
                  <a:srgbClr val="000000"/>
                </a:solidFill>
                <a:latin typeface="맑은 고딕"/>
              </a:rPr>
              <a:t> 환경에서 의견 조율이 쉽지 않았고, 데이터베이스 설계 과정에서 의사결정이 지연되는 문제가 발생했습니다. 이를 해결하기 위해 주 2회 정기 회의를 제안하여 진행 상황을 점검하고, 문제 발생 시 즉시 공유하는 체계를 마련했습니다. 또한, 구글 스프레드시트를 활용해 변경 사항을 실시간 공유하며 팀원들이 쉽게 의견을 남길 수 있도록 했습니다. 이를 통해 팀원들은 각자의 진행 상황을 명확히 이해할 수 있었고, 데이터 중복 문제를 사전에 방지할 수 있었습니다.그러나 예상보다 많은 테이블이 생성되면서 복잡성이 증가했고, 이에 대한 해결 방안을 두고 팀원들 사이에 </a:t>
            </a:r>
            <a:r>
              <a:rPr u="sng" b="1" sz="1200">
                <a:solidFill>
                  <a:srgbClr val="000000"/>
                </a:solidFill>
                <a:latin typeface="맑은 고딕"/>
              </a:rPr>
              <a:t>(2)의견이 갈렸습니다. 일부 팀원은 모든 데이터를 유지해야 한다고 주장했지만, 저는 필수 데이터를 선별해 중복을 최소화하는 방향을 제안했습니다. 각자의 데이터 처리 과정에서</a:t>
            </a:r>
            <a:r>
              <a:rPr sz="1200">
                <a:solidFill>
                  <a:srgbClr val="000000"/>
                </a:solidFill>
                <a:latin typeface="맑은 고딕"/>
              </a:rPr>
              <a:t> 반드시 필요한 정보를 정리하며 </a:t>
            </a:r>
            <a:r>
              <a:rPr u="sng" b="1" sz="1200">
                <a:solidFill>
                  <a:srgbClr val="000000"/>
                </a:solidFill>
                <a:latin typeface="맑은 고딕"/>
              </a:rPr>
              <a:t>(3)합의점을 도출했고, 이를 바탕으로 테이블을 재구성했습니다. 20개 이상의 테이블을 11개로 감소하였고, 프로젝트도 기한 내 성공적으로 마무리할 수 있었습니다.이러한 협력 과정 덕분에</a:t>
            </a:r>
            <a:r>
              <a:rPr sz="1200">
                <a:solidFill>
                  <a:srgbClr val="000000"/>
                </a:solidFill>
                <a:latin typeface="맑은 고딕"/>
              </a:rPr>
              <a:t> 프로젝트는 최종 발표에서 유일하게 이의 제기 없이 </a:t>
            </a:r>
            <a:r>
              <a:rPr u="sng" b="1" sz="1200">
                <a:solidFill>
                  <a:srgbClr val="000000"/>
                </a:solidFill>
                <a:latin typeface="맑은 고딕"/>
              </a:rPr>
              <a:t>(4)긍정적인 평가를 받았습니다. 이 경험을 통해 저는 원활한 소통과 협업이 시스템의 신뢰성을 높이는 데 필수적임을 깨달았습니다. 또한, 문제 발생 시 적극적으로 의견을 조율하고 해결책을 제시하는</a:t>
            </a:r>
            <a:r>
              <a:rPr sz="1200">
                <a:solidFill>
                  <a:srgbClr val="000000"/>
                </a:solidFill>
                <a:latin typeface="맑은 고딕"/>
              </a:rPr>
              <a:t> 태도가 조직 내에서 중요한 역량임을 배웠습니다. 한국마사회에서도 다양한 부서 및 이해관계자들과 협력하며 IT 시스템의 안정성을 확보하고, 효과적인 정보 제공을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COVID-19 종합 관리 시스템 프로젝트 협업 과정에서 지원자는 어떠한 방식으로 의견 조율을 개선했나요?</a:t>
            </a:r>
            <a:br/>
            <a:r>
              <a:t>(2) 프로젝트 테이블을 재구성할 때, 데이터를 선정하고 복잡성을 줄인 전략은 무엇이었나요?</a:t>
            </a:r>
            <a:br/>
            <a:r>
              <a:t>(3) 팀 프로젝트에서 이의 제기 없이 긍정적인 평가를 받은 요인은 무엇이었나요?</a:t>
            </a:r>
            <a:br/>
            <a:r>
              <a:t>(4) 한국마사회에서 시스템의 신뢰성을 높이기 위해 어떤 점에서 협력이 중요하다고 생각하나요?</a:t>
            </a:r>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(1)전세계에서 한국 문화의 인기는 점점 증가하고 있습니다. 그리고 이러한 인기도는 한 곳에 극한되어 있는것이 아니라 영화, 음악, 음식 서브컬쳐 등 다양한 분야에서 확산되고 있습니다. 저는 이러한 흐름 속에서 마사회 판매마케팅</a:t>
            </a:r>
            <a:r>
              <a:rPr sz="1200">
                <a:solidFill>
                  <a:srgbClr val="000000"/>
                </a:solidFill>
                <a:latin typeface="맑은 고딕"/>
              </a:rPr>
              <a:t> 분야에 지원하면서 한국의 문화적 강점을 활용하여 한국 경마와 관련 산업의 해외 인지도를 현재보다 높이고 이를 통해 매출 증대에 기여하고자 합니다. 또한 디지털 플랫폼에 익숙한 강점을 적극적으로 활용하여 글로벌 고객들과의 연결성을 강화하고 지속적이고 신속한 고객 피드백을 통해 글로벌 서비스 </a:t>
            </a:r>
            <a:r>
              <a:rPr u="sng" b="1" sz="1200">
                <a:solidFill>
                  <a:srgbClr val="000000"/>
                </a:solidFill>
                <a:latin typeface="맑은 고딕"/>
              </a:rPr>
              <a:t>(2)만족도를 높이며 브랜드 인지도를 강화하는데 집중 할 것입니다. 저는 장기 해외 거주 경험을 통해 다양한 문화권의 사람들과</a:t>
            </a:r>
            <a:r>
              <a:rPr sz="1200">
                <a:solidFill>
                  <a:srgbClr val="000000"/>
                </a:solidFill>
                <a:latin typeface="맑은 고딕"/>
              </a:rPr>
              <a:t> </a:t>
            </a:r>
            <a:r>
              <a:rPr u="sng" b="1" sz="1200">
                <a:solidFill>
                  <a:srgbClr val="000000"/>
                </a:solidFill>
                <a:latin typeface="맑은 고딕"/>
              </a:rPr>
              <a:t>(3)소통하고 그들의 다양한 문화를 직접 느낄 수 있는 기회가 많았습니다. 이를 통해 다양한 문화의 소비자 특성의 차이를 이해하게 되었으며 이러한 경험을</a:t>
            </a:r>
            <a:r>
              <a:rPr sz="1200">
                <a:solidFill>
                  <a:srgbClr val="000000"/>
                </a:solidFill>
                <a:latin typeface="맑은 고딕"/>
              </a:rPr>
              <a:t> 바탕으로 다양한 문화권의 해외 고객층을 타겟팅하는 전략을 실행 할 수 있습니다. 또한 고객과의 소통도 중요한 요소입니다. 저는 해외에서 다양한 문화권의 사람들과 직접 소통하며 문화적 차이를 이해하는 경험을 쌓았습니다. 해당 경험들을 바탕으로 저는 팀워크 및 협업 </a:t>
            </a:r>
            <a:r>
              <a:rPr u="sng" b="1" sz="1200">
                <a:solidFill>
                  <a:srgbClr val="000000"/>
                </a:solidFill>
                <a:latin typeface="맑은 고딕"/>
              </a:rPr>
              <a:t>(4)능력도 쌓을 수 있었습니다. 학창시절 다양한 문화권의 학생들과 같이 생활하면서 그들과 갈등이나</a:t>
            </a:r>
            <a:r>
              <a:rPr sz="1200">
                <a:solidFill>
                  <a:srgbClr val="000000"/>
                </a:solidFill>
                <a:latin typeface="맑은 고딕"/>
              </a:rPr>
              <a:t> 문제가 생기면 다양한 방법으로 문제해결을 수행하고 또한 팀워크가 필요한 상황에서는 다양한 문화적 배경을 가진 사람들과 원할한 소통을 통해 주어진 문제를 해결하는 방법을 배웠습니다. 최근 마케팅 환경을 온라인 및 모바일 플랫폼으로 빠르게 변화하는 중입니다. 저는 한국적인 콘텐츠를 활용한 브랜딩과 프로모션을 통한 마케팅이 글로벌 시장에서 점점 효과적이라는 것을 경험했습니다. 또한 다양한 문화권의 sns와 디지털 세계를 경험한 사람으로서 전략적인 디지털 마케팅 활성화가 가능하다고 저는 생각합니다. 이를 통해 새로운 고객층을 확보하고 마사회의 브랜드 이미지를 글로벌하게 개선하는데 기여 할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마사회 판매마케팅 분야에 지원하게 된 이유와 그 분야에서 활용할 수 있는 한국의 문화적 강점은 무엇이라고 생각하십니까?</a:t>
            </a:r>
            <a:br/>
            <a:r>
              <a:t>(2) 장기 해외 거주 경험을 통해 배우게 된, 다양한 문화권 소비자 특성의 차이에 대해 설명해 주세요.</a:t>
            </a:r>
            <a:br/>
            <a:r>
              <a:t>(3) 지원자는 특정 문화권 소비자와 소통하며 어떤 도전적인 상황을 경험했으며, 이를 어떻게 극복하셨나요?</a:t>
            </a:r>
            <a:br/>
            <a:r>
              <a:t>(4) 한국적인 콘텐츠를 활용한 브랜딩 및 프로모션 경험이 구체적으로 어떤 결과로 이어졌는지 예를 들어 설명해 주세요.</a:t>
            </a:r>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(1)대학 복학 후, 저는 대부분의 조별 과제에서 조장 역할을 맡아 진행하였습니다. 조장을 맡으면서 겪었던 어려움은 제가 맡은 역할 수행 뿐만 아니라 팀원 간 의견 조율을 원할하게 해내는 것이었습니다. 특히 새로운 콘텐츠를</a:t>
            </a:r>
            <a:r>
              <a:rPr sz="1200">
                <a:solidFill>
                  <a:srgbClr val="000000"/>
                </a:solidFill>
                <a:latin typeface="맑은 고딕"/>
              </a:rPr>
              <a:t> 기획 후 발표를 해야 하는 조별 과제 팀장을 맡은 적이 있었는데 해당 수업의 중간 발표 후 교수님과 다른 조들의 평가와 반응이 저희 예상보다 좋지 않았습니다. 그래서 기존 아이디어를 보강 해야 할지, 아니면 새로운 아이디어로 다시 시작할지에 대한 의견이 팀원들 사이에 갈리게 되었습니다. 이 문제를 해결하기 위해 저는 팀원들과 개별적으로 대화를 나누고 코로나로 인해 대면 </a:t>
            </a:r>
            <a:r>
              <a:rPr u="sng" b="1" sz="1200">
                <a:solidFill>
                  <a:srgbClr val="000000"/>
                </a:solidFill>
                <a:latin typeface="맑은 고딕"/>
              </a:rPr>
              <a:t>(2)모임이 어려운 상황에서 추가적으로 비대면 모임을 갖는 등 팀 전체를 위해 최선의 상황이 무엇인지 계속해서 팀원들과 조율 해 나갔습니다. 그리고 최종적으로</a:t>
            </a:r>
            <a:r>
              <a:rPr sz="1200">
                <a:solidFill>
                  <a:srgbClr val="000000"/>
                </a:solidFill>
                <a:latin typeface="맑은 고딕"/>
              </a:rPr>
              <a:t> 새롭게 구상한 아이디어가 기존의 아이디어를 보강 하는 것 보다 낫다고 팀원 모두의 합의하게 되었습니다. 새로운 아이디어로 변경 후 시간은 촉박하였지만 팀원들 사이에 의사소통이 원할해지고 더욱 적극적으로 참여하게 되며 프로젝트의 완성도가 높아지고 최종 평가에서 좋은 평가를 얻어 최고 점수를 얻을 수 있게 되었습니다. 이러한 경험을 통해 추후 진행 된 조별 과제들에서는 소통과 협력에 어려움을 겪었을 </a:t>
            </a:r>
            <a:r>
              <a:rPr u="sng" b="1" sz="1200">
                <a:solidFill>
                  <a:srgbClr val="000000"/>
                </a:solidFill>
                <a:latin typeface="맑은 고딕"/>
              </a:rPr>
              <a:t>(3)시에 더욱 부드럽고 원할하게 극복을 할 수 있었습니다. 졸업학기에 조별 (4)과제 조장 역할을 다시 맡게 되었습니다. 해당 과제는 jsp를 사용하여 쇼핑몰 웹페이지를 구현 하는 과제였습니다.</a:t>
            </a:r>
            <a:r>
              <a:rPr sz="1200">
                <a:solidFill>
                  <a:srgbClr val="000000"/>
                </a:solidFill>
                <a:latin typeface="맑은 고딕"/>
              </a:rPr>
              <a:t> 단순한 쇼핑몰 웹페이지로는 다른 조들과 차별점이 없기에 저희는 추가적으로 무엇을 해야 할지 의논을 하게 되었습니다. 의논하는 과정에서 의견이 일치하지는 않았지만 제가 겪은 경험들을 바탕으로 조율 한 결과 끝에 다른 아이디어들의 장점들을 접목하여 단순한 쇼핑몰이 아닌 유저간 직접 거래가 가능한 플랫폼을 구현하기로 팀 전체의 합의를 본 후 추가된 역할도 적절히 분배 후 해당 과제 또한 좋은 결과를 얻을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조장 역할을 수행하면서 팀 내 의견 차이를 어떻게 극복하셨고 그 결과는 어떻게 되었나요?</a:t>
            </a:r>
            <a:br/>
            <a:r>
              <a:t>(2) 비대면 모임을 활용했던 경험에서 얻은 교훈이 향후 다른 조별 과제에서 어떻게 도움이 되었는지 설명해 주세요.</a:t>
            </a:r>
            <a:br/>
            <a:r>
              <a:t>(3) 졸업학기에 수월하게 프로젝트를 마무리했던 요인 중 가장 결정적인 것은 무엇이었나요?</a:t>
            </a:r>
            <a:br/>
            <a:r>
              <a:t>(4) 유저간 직접 거래가 가능한 플랫폼 구현 프로젝트에서 지원자가 담당한 구체적인 역할과 기여를 설명해 주세요.</a:t>
            </a:r>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[고령 인구에 활력을 주는 사업 개발] 고령 민원인 응대 경험, 학우 복지증진 사업 실행 </a:t>
            </a:r>
            <a:r>
              <a:rPr u="sng" b="1" sz="1200">
                <a:solidFill>
                  <a:srgbClr val="000000"/>
                </a:solidFill>
                <a:latin typeface="맑은 고딕"/>
              </a:rPr>
              <a:t>(1)경험을 바탕으로 고령인구 맞춤형 사업을 더욱 발전시키고 싶습니다. 관공서의 민원창구에서</a:t>
            </a:r>
            <a:r>
              <a:rPr sz="1200">
                <a:solidFill>
                  <a:srgbClr val="000000"/>
                </a:solidFill>
                <a:latin typeface="맑은 고딕"/>
              </a:rPr>
              <a:t> 근무하던 당시, 다수의 노령층 민원인에 대한 상담 및 민원 응대 경험이 있습니다. 현재 대한민국의 평균 수명이 높아지고 있고 내방하셨던 대다수의 노령층이 일상생활에서 색다른 경험을 할 기회가 적음을 알게 되었습니다. 그에 따라 사회적 상호 작용의 기회도 적어지고 있는 상황입니다. 노령층의 참여가 가능한 관련 사업을 알아보던 중 '힐링승마 지원사업'에 대하여 알게 되었습니다. 그중에서도 특히 시니어층을 위한 '실버 힐링승마 프로그램'에 관심을 가지게 되었습니다. 실버 힐링승마 프로그램을 기존의 힐링승마 </a:t>
            </a:r>
            <a:r>
              <a:rPr u="sng" b="1" sz="1200">
                <a:solidFill>
                  <a:srgbClr val="000000"/>
                </a:solidFill>
                <a:latin typeface="맑은 고딕"/>
              </a:rPr>
              <a:t>(2)지원사업이 시행되는 승마시설로의 점진적 확대를 시행함으로써 말산업을 통한 사회공헌에 기여하고자 합니다. 학창시절에 학생회 복지팀장으로</a:t>
            </a:r>
            <a:r>
              <a:rPr sz="1200">
                <a:solidFill>
                  <a:srgbClr val="000000"/>
                </a:solidFill>
                <a:latin typeface="맑은 고딕"/>
              </a:rPr>
              <a:t> 활동하며 학우들의 복지증진을 위한 모니터링 실시 및 복지사업을 기획하고 실행하였습니다. 사업 실행 결과와 학우들의 참여도를 보고서로 작성하고 홍보 자료로 제작하였습니다. 이를 바탕으로 현재 시범사업으로 운영 중인 실버 힐링승마 프로그램의 확대 시행을 기획하고 싶습니다. </a:t>
            </a:r>
            <a:r>
              <a:rPr u="sng" b="1" sz="1200">
                <a:solidFill>
                  <a:srgbClr val="000000"/>
                </a:solidFill>
                <a:latin typeface="맑은 고딕"/>
              </a:rPr>
              <a:t>(3)노령층의 경우 새로운 도전에 대한 두려움을 가지고 선뜻 참여에 나서지 못하는 경우도 있을 것입니다. 따라서 프로그램 시행 전 사전 설문조사,</a:t>
            </a:r>
            <a:r>
              <a:rPr sz="1200">
                <a:solidFill>
                  <a:srgbClr val="000000"/>
                </a:solidFill>
                <a:latin typeface="맑은 고딕"/>
              </a:rPr>
              <a:t> 시행 과정에서의 주기적인 반응 모니터링을 실시하겠습니다. 또한, 그 결과를 바탕으로 프로그램의 신체적·사회적 효과를 분석하여 홍보물로 제작한다면 참여도를 높이고 프로그램의 효과를 더욱 극대화할 수 있을 것입니다. 행사 계획 및 실행 등 </a:t>
            </a:r>
            <a:r>
              <a:rPr u="sng" b="1" sz="1200">
                <a:solidFill>
                  <a:srgbClr val="000000"/>
                </a:solidFill>
                <a:latin typeface="맑은 고딕"/>
              </a:rPr>
              <a:t>(4)경영지원 능력, 홍보 콘텐츠 제작 능력 등을 더욱 발전시켜 한국마사회의 사회적 가치 실현과 말산업 활성화에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고령 민원인 응대 경험을 바탕으로, 실버 힐링승마 프로그램을 추진하려 했던 이유는 무엇인지 구체적으로 설명해 주세요.</a:t>
            </a:r>
            <a:br/>
            <a:r>
              <a:t>(2) 학창시절 학생회 복지팀장으로서의 경험이 실버 힐링승마 프로그램 기획에 어떻게 활용되었는지 설명해 주시겠습니까?</a:t>
            </a:r>
            <a:br/>
            <a:r>
              <a:t>(3) 사전 설문조사와 주기적인 모니터링을 실시하려는 계획에 대해 더 자세히 설명해 주실 수 있습니까?</a:t>
            </a:r>
            <a:br/>
            <a:r>
              <a:t>(4) 행사 계획 및 실행 능력을 통해 한국마사회에 어떻게 기여하고자 하십니까?</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(1)학부시절 저는 팀 프로젝트에서 의견 차이를 조율하는 과정에서 소통과 협력의 중요성을</a:t>
            </a:r>
            <a:r>
              <a:rPr sz="1200">
                <a:solidFill>
                  <a:srgbClr val="000000"/>
                </a:solidFill>
                <a:latin typeface="맑은 고딕"/>
              </a:rPr>
              <a:t> 체감한 경험이 있습니다. 당시 수도꼭지 필터의 수명을 예측하는 프로젝트를 설계하는 과정에서 갈등이 발생했습니다. 필터의 오염 정도를 촬영하는 카메라의 </a:t>
            </a:r>
            <a:r>
              <a:rPr u="sng" b="1" sz="1200">
                <a:solidFill>
                  <a:srgbClr val="000000"/>
                </a:solidFill>
                <a:latin typeface="맑은 고딕"/>
              </a:rPr>
              <a:t>(2)개수를 두고 팀원들 간의 의견 차이가 있었습니다. 한쪽 팀원들은 카메라 1대 사용을 주장했고 다른 팀원들은 카메라 2대 사용을 주장했습니다. 당시 저는 1대 사용을 선호했지만 팀원들 간 대립으로 인해 프로젝트의 진행이</a:t>
            </a:r>
            <a:r>
              <a:rPr sz="1200">
                <a:solidFill>
                  <a:srgbClr val="000000"/>
                </a:solidFill>
                <a:latin typeface="맑은 고딕"/>
              </a:rPr>
              <a:t> 지연되었습니다. 저는 먼저 팀원들의 의견을 경청하고 각 의견의 장단점을 정리했습니다. 카메라를 1대로 할 경우, 코딩 작업이 비교적 간단해 실험 시간을 충분히 확보할 수 있었지만 필터의 오염 상태를 다각도에서 얻을 수 없었습니다. 카메라를 2대로 할 경우, 필터의 원통형 구조를 다양한 각도에서 관찰할 수 있지만 이미지 값을 데이터로 변환하는데 필요한 코딩 작업이 복잡해져 </a:t>
            </a:r>
            <a:r>
              <a:rPr u="sng" b="1" sz="1200">
                <a:solidFill>
                  <a:srgbClr val="000000"/>
                </a:solidFill>
                <a:latin typeface="맑은 고딕"/>
              </a:rPr>
              <a:t>(3)시간이 더 필요했습니다. 이를 통해 각자의 원하는 점과 걱정을</a:t>
            </a:r>
            <a:r>
              <a:rPr sz="1200">
                <a:solidFill>
                  <a:srgbClr val="000000"/>
                </a:solidFill>
                <a:latin typeface="맑은 고딕"/>
              </a:rPr>
              <a:t> 파악하여 대안을 제안했습니다. 시간이 부족한 점과 데이터의 정확도를 고민하는 서로의 입장을 공감하며 마음의 거리를 좁히려 시도했습니다. 각자의 고민을 공감하고 프로젝트의 최종 목표가 같다는 점을 상기시켰습니다. 이어서 코딩 작업을 일정 부분 진행한 후 카메라 2대 사용이 어려울 경우 1대로 전환하는 방안을 제시했습니다. 그 결과 팀원들은 제안한 대안을 수용했고 프로젝트는 원활하게 진행될 수 있었습니다. 최종적으로 카메라를 1대로 하여 충분한 실험시간을 확보했고 결과의 오차값을 줄이고 정확도를 높일 수 있었습니다. 팀원들 간의 신뢰가 향상되었으며 이후 협업에서도 의견 차이를 유연하게 해결하는 분위기가 형성되었습니다. 이 경험을 </a:t>
            </a:r>
            <a:r>
              <a:rPr u="sng" b="1" sz="1200">
                <a:solidFill>
                  <a:srgbClr val="000000"/>
                </a:solidFill>
                <a:latin typeface="맑은 고딕"/>
              </a:rPr>
              <a:t>(4)통해 객관적인 논리도 중요하지만 한 걸음 다가가기 위한 정성 또한 대인관계에서 중요함을 느꼈습니다. 입사 후에도 조직 내에서 다양한</a:t>
            </a:r>
            <a:r>
              <a:rPr sz="1200">
                <a:solidFill>
                  <a:srgbClr val="000000"/>
                </a:solidFill>
                <a:latin typeface="맑은 고딕"/>
              </a:rPr>
              <a:t> 이해관계자와 협업할 때 논리적 설득과 정서적 공감을 함께 활용하여 의사소통을 이끌어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팀 프로젝트에서 의견 차이를 조율했던 경험을 통해 어떤 교훈을 얻었으며, 이를 미래의 조직 생활에 어떻게 적용할 계획인지 설명해주세요.</a:t>
            </a:r>
            <a:br/>
            <a:r>
              <a:t>(2) 수도꼭지 필터 수명 예측 프로젝트에서 갈등 해결을 위한 대안을 제시하셨는데, 당시 어떤 분석 방법을 사용하셨는지 구체적으로 알려주세요.</a:t>
            </a:r>
            <a:br/>
            <a:r>
              <a:t>(3) 프로젝트 진행 중 데이터의 정확도를 높일 수 있었던 핵심 요소는 무엇이었다고 생각하는지 자세히 설명해 주세요.</a:t>
            </a:r>
            <a:br/>
            <a:r>
              <a:t>(4) 입사 후 다양한 이해관계자와 협업 시 어떤 방식으로 정서적 공감을 활용하여 의사소통을 이끌어 나가실 계획인지 말씀해 주세요.</a:t>
            </a:r>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[갈등 해결의 </a:t>
            </a:r>
            <a:r>
              <a:rPr u="sng" b="1" sz="1200">
                <a:solidFill>
                  <a:srgbClr val="000000"/>
                </a:solidFill>
                <a:latin typeface="맑은 고딕"/>
              </a:rPr>
              <a:t>(1)열쇠, 대화와 솔선수범] 지역 축제에서 질서 관리 역할을 하며 팀원과의 생각 차이를 대화와 솔선수범으로 극복해 협업을 이뤄냈습니다. 축제 기간 동안 팀원들과 함께 주차</a:t>
            </a:r>
            <a:r>
              <a:rPr sz="1200">
                <a:solidFill>
                  <a:srgbClr val="000000"/>
                </a:solidFill>
                <a:latin typeface="맑은 고딕"/>
              </a:rPr>
              <a:t> 관리 및 전체 질서 관리 업무를 맡았습니다. 축제 이튿날, 많은 방문객들이 몰렸고 기존 주차장의 수용 공간이 부족하게 되었습니다. 이에 </a:t>
            </a:r>
            <a:r>
              <a:rPr u="sng" b="1" sz="1200">
                <a:solidFill>
                  <a:srgbClr val="000000"/>
                </a:solidFill>
                <a:latin typeface="맑은 고딕"/>
              </a:rPr>
              <a:t>(2)인근의 공터에 임시 주차장을 추가로 개방하였고, 안전 관리에 특히 유의해야 했습니다. 하지만 초반에 주차장의 입구에서만</a:t>
            </a:r>
            <a:r>
              <a:rPr sz="1200">
                <a:solidFill>
                  <a:srgbClr val="000000"/>
                </a:solidFill>
                <a:latin typeface="맑은 고딕"/>
              </a:rPr>
              <a:t> 안내를 하다 보니 차들이 무질서하게 들어오게 되어 자칫 잘못하면 사고로 이어질 수도 있었습니다. 이에 저는 구역마다 한 명씩 현장 모니터링을 하며 안내하는 것을 제안하였습니다. 그러나 대부분의 팀원은 따르지 않았습니다. 양일 간 이어진 축제 질서 관리 업무로 팀원들이 많이 지쳐있는 상태였기 때문입니다. 저 또한 그 상황을 충분히 이해할 수 있었습니다. 고민 끝에 </a:t>
            </a:r>
            <a:r>
              <a:rPr u="sng" b="1" sz="1200">
                <a:solidFill>
                  <a:srgbClr val="000000"/>
                </a:solidFill>
                <a:latin typeface="맑은 고딕"/>
              </a:rPr>
              <a:t>(3)처음부터 전체가 움직이기보다는 의견이 일치한 소수 인원과 먼저 각 구역의 안내를 자처했습니다. 우선적으로 질서 관리가</a:t>
            </a:r>
            <a:r>
              <a:rPr sz="1200">
                <a:solidFill>
                  <a:srgbClr val="000000"/>
                </a:solidFill>
                <a:latin typeface="맑은 고딕"/>
              </a:rPr>
              <a:t> 필요한 구역에 투입되어 최소한의 안전 사고를 예방하고자 하였기 때문입니다. 한 명당 2~3개 구역을 직접 발로 뛰어 오가며 현장 모니터링을 하였습니다. 그후 그 결과를 전체 팀원들에게 실시간으로 보고하여 질서 안내를 더욱 용이하게 하였습니다.</a:t>
            </a:r>
            <a:r>
              <a:rPr u="sng" b="1" sz="1200">
                <a:solidFill>
                  <a:srgbClr val="000000"/>
                </a:solidFill>
                <a:latin typeface="맑은 고딕"/>
              </a:rPr>
              <a:t>(4) 점차 질서가 잡히는 모습에 다른 팀원들도 구역을 나눠 관리하는 것에 동참하였습니다. 각자 1개 구역을 맡아 집중적으로 모니터링함으로써 전체 혼잡도를 줄이고 행사를</a:t>
            </a:r>
            <a:r>
              <a:rPr sz="1200">
                <a:solidFill>
                  <a:srgbClr val="000000"/>
                </a:solidFill>
                <a:latin typeface="맑은 고딕"/>
              </a:rPr>
              <a:t> 안전하게 마무리할 수 있었습니다. 상대방이 나와 생각이 다르더라도 내 생각을 강요하기보다 상대방의 입장을 이해하고 솔선수범하는 것이 갈등의 해결책임을 알게 되었습니다. 이후 팀원 간의 의견 차이가 있을 때마다 대화를 통해 각자의 의견을 솔직하게 표현하였습니다. 또한 팀과 조직성과를 위해 내가 무엇을 더 할 수 있을까를 생각하며 솔선수범하고자 노력하였고, 팀 분위기도 더욱 화기애애해졌습니다.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지역 축제 질서 관리에서 팀원들과의 갈등을 어떻게 극복했는지 자세히 설명해 주시겠습니까?</a:t>
            </a:r>
            <a:br/>
            <a:r>
              <a:t>(2) 구역 관리 제안이 받아들여지지 않았을 때, 이를 어떻게 돌파하여 질서를 잡을 수 있었는지에 대해 더 들어보고 싶습니다.</a:t>
            </a:r>
            <a:br/>
            <a:r>
              <a:t>(3) 다른 팀원들까지 구역 관리를 맡도록 독려한 구체적인 방법이 있었는지 궁금합니다.</a:t>
            </a:r>
            <a:br/>
            <a:r>
              <a:t>(4) 갈등 해결을 위한 대화와 솔선수범의 중요성을 깨닫게 된 계기를 구체적인 사례로 들어 설명해 주시겠습니까?</a:t>
            </a:r>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[말을 활용한 심리치료 프로그램을 통한 지역상생]말을 활용한 심리치료 프로그램을 통해 지역민의 </a:t>
            </a:r>
            <a:r>
              <a:rPr u="sng" b="1" sz="1200">
                <a:solidFill>
                  <a:srgbClr val="000000"/>
                </a:solidFill>
                <a:latin typeface="맑은 고딕"/>
              </a:rPr>
              <a:t>(1)정신건강 증진과 지역 상생에 기여하고자 합니다. 저는 학부 시절 임상현장실습 (2)수업에서 대동물을 활용한 심리치료 프로그램의 효과성을 주제로 프로젝트를 진행하며, 상담 및 심리치료 과정을 직접 기획한 경험이 있습니다.</a:t>
            </a:r>
            <a:r>
              <a:rPr sz="1200">
                <a:solidFill>
                  <a:srgbClr val="000000"/>
                </a:solidFill>
                <a:latin typeface="맑은 고딕"/>
              </a:rPr>
              <a:t> 이 과정에서 말과 같은 대동물과의 접촉과 교감이 우울증, 불안, PTSD 등 다양한 정신질환 완화에 큰 효과가 있다는 연구 결과를 확인했습니다. 최근 우울증 등 정신질환의 유병률이 지속적으로 증가하고 있으며, 이에 대응하기 위해 국가 차원에서도 다양한 심리치료 프로그램을 적극적으로 추진하고 있습니다. 이러한 상황에서 지역 정신건강센터와 협업해 ‘말 심리치료 프로그램’을 기획한다면, 실질적이고 효과적인 지원을 제공할 수 있을 것입니다. 이를 통해 한국마사회의 사회공헌 및 지역상생 </a:t>
            </a:r>
            <a:r>
              <a:rPr u="sng" b="1" sz="1200">
                <a:solidFill>
                  <a:srgbClr val="000000"/>
                </a:solidFill>
                <a:latin typeface="맑은 고딕"/>
              </a:rPr>
              <a:t>(3)목표 달성에도 크게 기여할 수 있으리라 확신합니다.[산학협력으로 기르는 K-경마의 경쟁력]국내외 산학협력 과정을 효과적으로 기획</a:t>
            </a:r>
            <a:r>
              <a:rPr sz="1200">
                <a:solidFill>
                  <a:srgbClr val="000000"/>
                </a:solidFill>
                <a:latin typeface="맑은 고딕"/>
              </a:rPr>
              <a:t> 및 관리하여 한국 경마의 경쟁력 향상에 기여하고자 합니다. 현재 마사회는 여러 대학과 협력하여 산학협동 교육과정을 운영하고 있으며, 이러한 과정을 국내외로 확대하고 효과적인 교육 프로그램을 제공하고 개선한다면 인재 양성과 마사회의 경쟁력 강화에 큰 도움이 될 </a:t>
            </a:r>
            <a:r>
              <a:rPr u="sng" b="1" sz="1200">
                <a:solidFill>
                  <a:srgbClr val="000000"/>
                </a:solidFill>
                <a:latin typeface="맑은 고딕"/>
              </a:rPr>
              <a:t>(4)것입니다. 저는 직무전환 관련 프로젝트에서 보조연구원으로 근무하며 NCS 기반 직무분석과 직무전환 과정 기획에 참여한 경험이 있습니다.</a:t>
            </a:r>
            <a:r>
              <a:rPr sz="1200">
                <a:solidFill>
                  <a:srgbClr val="000000"/>
                </a:solidFill>
                <a:latin typeface="맑은 고딕"/>
              </a:rPr>
              <a:t> 특히 현장에 즉각 적용 가능한 실무 중심 훈련 과정을 설계하며 효율성 극대화를 위해 노력했습니다. 또한 한국어 도우미 활동을 통해 다양한 국적의 외국인들과 소통하며 각국의 문화를 이해한 경험이 있습니다. 이를 바탕으로 현지에 적합한 교육과정을 설계하고, 국제 산학협력 프로그램에서도 문화적 차이를 고려한 기획을 통해 기여할 수 있으리라 생각합니다. 이를 통해 국내외 인재를 효과적으로 양성하고, 한국 경마의 글로벌 경쟁력 강화를 실현하는 데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말을 활용한 심리치료 프로그램이 지역상생에 어떤 구체적인 기여를 할 수 있을까요? 이를 통해 한국마사회의 목표와 연결 짓는다면?</a:t>
            </a:r>
            <a:br/>
            <a:r>
              <a:t>(2) 지원자는 대동물을 활용한 심리치료 프로그램을 기획했다고 했습니다. 프로젝트에서 지원자가 맡았던 구체적인 역할과 그 성과는 무엇인가요?</a:t>
            </a:r>
            <a:br/>
            <a:r>
              <a:t>(3) 지원자는 NCS 기반 직무분석 프로젝트에 참여한 경험이 있다고 했습니다. 이 경험이 현재 기획하려는 심리치료 프로그램에 어떻게 적용될 수 있을까요?</a:t>
            </a:r>
            <a:br/>
            <a:r>
              <a:t>(4) 국내외 산학협력 프로그램에서 문화적 차이를 고려한 기획 경험이 있다고 했습니다. 해당 경험이 어떻게 경마산업에 도움이 될까요?</a:t>
            </a:r>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[소통의 핵심은 협력, 협력으로 향하는 길은 경청]지역 도시재생 서포터즈 활동 당시 팀원과의 </a:t>
            </a:r>
            <a:r>
              <a:rPr u="sng" b="1" sz="1200">
                <a:solidFill>
                  <a:srgbClr val="000000"/>
                </a:solidFill>
                <a:latin typeface="맑은 고딕"/>
              </a:rPr>
              <a:t>(1)갈등을 해결하고 프로젝트를 성공적으로 진행해 우수 서포터즈 활동물로 선정된 경험이 있습니다. 프로젝트 주제를 선정하는 과정에서 의견 차이로</a:t>
            </a:r>
            <a:r>
              <a:rPr sz="1200">
                <a:solidFill>
                  <a:srgbClr val="000000"/>
                </a:solidFill>
                <a:latin typeface="맑은 고딕"/>
              </a:rPr>
              <a:t> 갈등이 발생했을 때, 초기에는 저 역시 제 의견을 주장했으나 상대의 표정과 말투에서 불편한 감정을 느낄 수 있었습니다. 이를 깨달은 즉시 제 의견을 주장하는 것을 멈추고, 상대방의 의견을 끝까지 경청하며 공감하는 태도를 취했습니다. 그 결과 상대방은 마음을 누그러뜨리고 진심 어린 의견을 전달할 수 있었고, 저 또한 그동안 놓쳤던 상대 의견의 장점을 발견할 수 있었습니다. 이를 통해 결국 팀원 모두가 만족할 수 있는 방향으로 주제를 선정할 수 있었고, 프로젝트 역시 좋은 평가를 받을 수 있었습니다. 이 경험을 통해 저는 소통이란 단순히 자신의 의견을 전달하는 것을 넘어, ‘협력’</a:t>
            </a:r>
            <a:r>
              <a:rPr u="sng" b="1" sz="1200">
                <a:solidFill>
                  <a:srgbClr val="000000"/>
                </a:solidFill>
                <a:latin typeface="맑은 고딕"/>
              </a:rPr>
              <a:t>(2)이라는 목표를 위해 상대방의 입장을 경청하고 이해하는 과정임을 깨달았습니다.[공감에서 시작되는 고객 맞춤형 서비스]공공 도서관</a:t>
            </a:r>
            <a:r>
              <a:rPr sz="1200">
                <a:solidFill>
                  <a:srgbClr val="000000"/>
                </a:solidFill>
                <a:latin typeface="맑은 고딕"/>
              </a:rPr>
              <a:t> 아르바이트 당시, 고객의 상황을 공감하고 </a:t>
            </a:r>
            <a:r>
              <a:rPr u="sng" b="1" sz="1200">
                <a:solidFill>
                  <a:srgbClr val="000000"/>
                </a:solidFill>
                <a:latin typeface="맑은 고딕"/>
              </a:rPr>
              <a:t>(3)적극적으로 응대하여 고객 만족을 이끌어낸 경험이 있습니다. 당시 도서관에서는 ‘북스타트’ 프로그램을</a:t>
            </a:r>
            <a:r>
              <a:rPr sz="1200">
                <a:solidFill>
                  <a:srgbClr val="000000"/>
                </a:solidFill>
                <a:latin typeface="맑은 고딕"/>
              </a:rPr>
              <a:t> 통해 해당 연령의 아이들에게 무료로 도서를 배부하는 행사를 진행하고 있었습니다. 도서 수령을 위해서는 신분증이 필요했는데, 한 할머니께서 손녀의 책을 대신 수령하고자 하셨지만 신분증을 지참하지 않으셨고, 집이 멀어 다시 다녀오기에도 어려운 상황이었습니다. 저는 </a:t>
            </a:r>
            <a:r>
              <a:rPr u="sng" b="1" sz="1200">
                <a:solidFill>
                  <a:srgbClr val="000000"/>
                </a:solidFill>
                <a:latin typeface="맑은 고딕"/>
              </a:rPr>
              <a:t>(4)할머니의 사정에 공감하며 사서 선생님께 상황을 설명하고 양해를 구했습니다. 이후 할머니와 함께 근처 행정복지센터에 동행하여 주민등록 사실</a:t>
            </a:r>
            <a:r>
              <a:rPr sz="1200">
                <a:solidFill>
                  <a:srgbClr val="000000"/>
                </a:solidFill>
                <a:latin typeface="맑은 고딕"/>
              </a:rPr>
              <a:t> 확인서를 발급받도록 도와드렸습니다. 이를 통해 할머니께서는 무사히 책을 수령할 수 있었고, 저에게 여러 차례 감사 인사를 전하셨습니다. 이 경험을 통해 저는 고객의 입장을 공감하고 상황에 맞춘 적극적인 대응이 진정한 고객 맞춤형 서비스의 시작임을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도시재생 서포터즈 활동에서 갈등을 해결하기 위한 지원자의 접근 방식을 구체적으로 말씀해 주실 수 있나요?</a:t>
            </a:r>
            <a:br/>
            <a:r>
              <a:t>(2) 프로젝트 진행 중 팀원과의 갈등을 겪으면서 지원자가 배운 최선의 소통 방식은 무엇이었나요?</a:t>
            </a:r>
            <a:br/>
            <a:r>
              <a:t>(3) 공공 도서관 아르바이트 중 고객 만족을 위해 어떤 구체적인 노력을 하였는지, 그 성과에 대해 말씀해 주세요.</a:t>
            </a:r>
            <a:br/>
            <a:r>
              <a:t>(4) 고객 맞춤형 서비스의 중요성을 깨달으셨다고 했는데, 이 경험이 한국마사회에 입사했을 때 어떤 방식으로 기여할 수 있을까요?</a:t>
            </a:r>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회사의 재무건전성과 성과를 관리하는 재무회계관리 역할을 수행하기 위해 다음과 같은 목표를 세웠습니다.첫째, 직무에 대한 전문성을 지속적으로 발전시켜 나가 재무회계관리 업무의 전문인으로 성장해 나가겠습니다. 어떤 직무이든 배우고자 하는 자세가 가장 중요하다 생각하고 이를 바탕으로 배우고 계속해서 부족한 부분을 </a:t>
            </a:r>
            <a:r>
              <a:rPr u="sng" b="1" sz="1200">
                <a:solidFill>
                  <a:srgbClr val="000000"/>
                </a:solidFill>
                <a:latin typeface="맑은 고딕"/>
              </a:rPr>
              <a:t>(1)보완하는 과정이 그 분야의 전문인이 되는 유일한 길이라 생각합니다. 저는 그 과정에 대해 많은 경험을 가지고 있습니다. 예를 들면, 저는 비전공자 출신이지만 회계 관련</a:t>
            </a:r>
            <a:r>
              <a:rPr sz="1200">
                <a:solidFill>
                  <a:srgbClr val="000000"/>
                </a:solidFill>
                <a:latin typeface="맑은 고딕"/>
              </a:rPr>
              <a:t> 일을 하고 싶어 회사를 다니며 회계사 시험을 공부 했었습니다. 시험에는 합격하지 못했지만 그 과정에서 재경직 업무에 </a:t>
            </a:r>
            <a:r>
              <a:rPr u="sng" b="1" sz="1200">
                <a:solidFill>
                  <a:srgbClr val="000000"/>
                </a:solidFill>
                <a:latin typeface="맑은 고딕"/>
              </a:rPr>
              <a:t>(2)필요한 지식을 쌓았고, 이를 더 발전시키기 위해 재경관리사 자격증을 취득하였습니다. 향후 지속적인 발전을 위해 타자격증 취득 계획도</a:t>
            </a:r>
            <a:r>
              <a:rPr sz="1200">
                <a:solidFill>
                  <a:srgbClr val="000000"/>
                </a:solidFill>
                <a:latin typeface="맑은 고딕"/>
              </a:rPr>
              <a:t> 가지고 있습니다. 또 다른 예로 한국철도공사에 다니며 처음으로 철도에 관한 업무를 배웠지만 늘 배우려는 자세로 임한 결과, </a:t>
            </a:r>
            <a:r>
              <a:rPr u="sng" b="1" sz="1200">
                <a:solidFill>
                  <a:srgbClr val="000000"/>
                </a:solidFill>
                <a:latin typeface="맑은 고딕"/>
              </a:rPr>
              <a:t>(3)(4)작은역에서 시작해 큰 역으로 발령 받으며 능력을 인정받았었습니다. 이런 경험들을 토대로 한국마사회에서도 항상 배우려는 태도로 임하고 부족한 부분을 보완해 업무의 전문성을</a:t>
            </a:r>
            <a:r>
              <a:rPr sz="1200">
                <a:solidFill>
                  <a:srgbClr val="000000"/>
                </a:solidFill>
                <a:latin typeface="맑은 고딕"/>
              </a:rPr>
              <a:t> 지속적으로 발전시키겠습니다. 둘째, 제가 가진 의사소통능력을 활용하여 타 부서 직원 및 고객과의 원활한 소통을 통해 업무성과를 극대화해 나가겠습니다. 저는 한국철도공사에서 근무하며 고객들로부터 각종 고객 민원을 받아왔고, 이를 해결하기 위해 고객 및 동료와 적극적인 의사소통을 한 경험이 있습니다. 의사소통의 방법에 따라 결과가 완전히 바뀔 수 있다는 것을 매번 느껴왔습니다. 단순 민원에서 끝날 사안도 적절치 못한 의사소통으로 강성 민원으로 이어질 수 있고, 타 직원들과의 소통 오류는 협력을 저해하기도 하였습니다. 이런 경험들을 토대로 다양한 상황 속에서 적절한 의사소통을 활용하여 문제를 해결하고 업무성과를 극대화하겠습니다. 저는 위 두 가지 목표들을 통해 개인적 성장을 이끌고 이것이 곧 한국마사회의 미션과 비전 실현으로 연결될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비전공자로서 회계사 시험을 준비하면서 쌓은 재경직 지식을 한국마사회에서 어떻게 활용할 계획인가요?</a:t>
            </a:r>
            <a:br/>
            <a:r>
              <a:t>(2) 지원자가 한국철도공사에서 처음 배웠던 철도 업무를 어떤 방식으로 배우고 적응했는지 구체적으로 설명해 주실 수 있나요?</a:t>
            </a:r>
            <a:br/>
            <a:r>
              <a:t>(3) 타 부서와의 소통을 통해 업무성과를 극대화하기 위한 전략이 있다면 말씀해 주시겠습니까?</a:t>
            </a:r>
            <a:br/>
            <a:r>
              <a:t>(4) 의사소통 능력을 기반으로 우리 회사에서 업무 성과를 극대화한 구체적인 사례가 있나요?</a:t>
            </a:r>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a:t>
            </a:r>
            <a:r>
              <a:rPr u="sng" b="1" sz="1200">
                <a:solidFill>
                  <a:srgbClr val="000000"/>
                </a:solidFill>
                <a:latin typeface="맑은 고딕"/>
              </a:rPr>
              <a:t>(1)한국철도공사에 다닐 때 20명이 한 조에서 근무하는 큰 역에서 4조 2교대 교대근무를 하였고, 다른 조 팀원들과의 소통 문제로 갈등을</a:t>
            </a:r>
            <a:r>
              <a:rPr sz="1200">
                <a:solidFill>
                  <a:srgbClr val="000000"/>
                </a:solidFill>
                <a:latin typeface="맑은 고딕"/>
              </a:rPr>
              <a:t> 겪다가 적극적인 소통 노력을 통해 이를 극복하고 협력하여 역사 내 각종 문제 상황을 해결하였던 경험이 있습니다. 4조 2교대 근무는 a~d조가 돌아가며 주간, 야간 근무를 수행했습니다. 각 조마다 조금씩 업무 스타일이 달랐기 때문에 갈등을 빚는 사례가 종종 있었습니다. 예를 들어, 고객이 민원을 접수할 때 원칙상 진행할 수 없는 부분이 있어 설명하면 ‘저번에는 해줬는데..’ 라고 답하는 상황이 종종 있었습니다. 그렇게 되면 상황이 굉장히 난감해졌고 고객을 설득하기 어려웠습니다. 이런 스트레스 때문에 각 조에서는 그런 상황이 생길 때마다 서로를 의심하고 지적하기 시작했습니다. 그렇기 때문에 조별로 다소 적대적이고 냉소적인 상황이 장기간 유지되었고 협력적인 모습들은 점점 찾아보기 힘들어졌습니다. 그러나 사실 이는 고객의 말에만 의존한 결과였고 실제로 확인 되지 않는 부분들을 믿음으로써 </a:t>
            </a:r>
            <a:r>
              <a:rPr u="sng" b="1" sz="1200">
                <a:solidFill>
                  <a:srgbClr val="000000"/>
                </a:solidFill>
                <a:latin typeface="맑은 고딕"/>
              </a:rPr>
              <a:t>(2)발생한 문제였습니다. 저와 팀원들은 더 이상 이를 악화시키면 안되겠다고 판단하였습니다. 큰 역의 강도 높은 민원과 각종 업무를 처리하기 위해서는</a:t>
            </a:r>
            <a:r>
              <a:rPr sz="1200">
                <a:solidFill>
                  <a:srgbClr val="000000"/>
                </a:solidFill>
                <a:latin typeface="맑은 고딕"/>
              </a:rPr>
              <a:t> 더 이상의 분란과 다툼은 있어서는 안됐고, 모든 조가 역 안에서 ‘원팀’이라는 마인드가 필요했습니다. 그래서 저와 </a:t>
            </a:r>
            <a:r>
              <a:rPr u="sng" b="1" sz="1200">
                <a:solidFill>
                  <a:srgbClr val="000000"/>
                </a:solidFill>
                <a:latin typeface="맑은 고딕"/>
              </a:rPr>
              <a:t>(3)팀원들은 하나의 통일된 업무처리 규칙을 만들기 위해 업무별로 각 조마다 의견을 모아볼 것을 제안했습니다. 이를 통해 그 동안 조마다 차이가 있었던 업무처리 방식을 알아내고 각각의 장·단점과 그러한 방식을 쓴 이유에 대해서도 알게 되었습니다. 그</a:t>
            </a:r>
            <a:r>
              <a:rPr sz="1200">
                <a:solidFill>
                  <a:srgbClr val="000000"/>
                </a:solidFill>
                <a:latin typeface="맑은 고딕"/>
              </a:rPr>
              <a:t> 이후에는 조별 의견을 수렴하여 하나의 업무처리 규칙을 만들었고 모든 조에서 동의를 얻어 이를 시행하였습니다. 이후로 기존의 업무차이에 따른 민원이 획기적으로 감소했고, 업무처리 효율성 또한 제고되었습니다. 또한 각 조별로 소통이 원활해져 역사 내에 문제가 </a:t>
            </a:r>
            <a:r>
              <a:rPr u="sng" b="1" sz="1200">
                <a:solidFill>
                  <a:srgbClr val="000000"/>
                </a:solidFill>
                <a:latin typeface="맑은 고딕"/>
              </a:rPr>
              <a:t>(4)생길 때마다 각 조의 협력을 통한 해결이 가능해지는 결과를 얻을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큰 역에서 4조 2교대 근무를 통해 배운 점 중 가장 기억에 남는 것은 무엇인지 말씀해 주세요.</a:t>
            </a:r>
            <a:br/>
            <a:r>
              <a:t>(2) 조 간 갈등을 해결하기 위한 '원팀' 마인드 형성의 구체적인 방법에 대해 설명해주세요.</a:t>
            </a:r>
            <a:br/>
            <a:r>
              <a:t>(3) 지원자가 제안한 업무처리 규칙은 어떤 과정을 통해 도출되었는지 구체적으로 설명해주세요.</a:t>
            </a:r>
            <a:br/>
            <a:r>
              <a:t>(4) 통일된 업무처리 규칙을 만든 이후의 협력 사례가 있다면 공유해 주시겠습니까?</a:t>
            </a:r>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[사람과 행복, 그 사이를 잇는 마차 같은 존재]저는 입사 후 한국마사회의 사회 공헌 활동을 기획하고 수행하며 말 산업의 긍정적인 이미지를 확립하는 것을 목표로 하고 있습니다. 이를 위해 말 산업과 취약계층을 연계한 교육 및 체험 프로그램을 기획하여 말 산업에 대한 사회적 인식을 개선할 수 있는 기회를 제공하고 싶습니다. 이 프로그램을 연 2회 이상 진행하며 지속 가능한 사회적 효과를 창출할 것을 목표로 삼겠습니다.저는 이전 직장에서 취약계층을 위한 취업 프로그램을 기획하고 운영한 경험이 있습니다. 특히, 자립 청년을 주요 대상으로 삼아, 이들이 자립할 수 있는 기회를 제공하고자 했습니다. 첫째, 보호시설에 직접 찾아가 MBTI를 활용한 직업 </a:t>
            </a:r>
            <a:r>
              <a:rPr u="sng" b="1" sz="1200">
                <a:solidFill>
                  <a:srgbClr val="000000"/>
                </a:solidFill>
                <a:latin typeface="맑은 고딕"/>
              </a:rPr>
              <a:t>(1)검사와 자기소개서, 면접 기법 특강을 진행하였고, 둘째, 전문 상담기관과 연계하여 심층적인 진로 상담을 제공했습니다. 마지막으로, 취업알선팀과 협력하여 구인기업과의 연계를 통해 5명이 최종 취업에</a:t>
            </a:r>
            <a:r>
              <a:rPr sz="1200">
                <a:solidFill>
                  <a:srgbClr val="000000"/>
                </a:solidFill>
                <a:latin typeface="맑은 고딕"/>
              </a:rPr>
              <a:t> 성공하는 성과를 거두었고 이는 제게 큰 보람이 되었습니다.이 경험을 통해 취약계층을 위한 프로그램 기획 및 실행 </a:t>
            </a:r>
            <a:r>
              <a:rPr u="sng" b="1" sz="1200">
                <a:solidFill>
                  <a:srgbClr val="000000"/>
                </a:solidFill>
                <a:latin typeface="맑은 고딕"/>
              </a:rPr>
              <a:t>(2)능력을 키웠으며, 이를 바탕으로 말산업과 취약계층을 연계한 사회 공헌 프로그램을 기획하고 수행할 수 있을 것입니다. 예를 들어, 말산업에 대한 이해를 높이기 위한</a:t>
            </a:r>
            <a:r>
              <a:rPr sz="1200">
                <a:solidFill>
                  <a:srgbClr val="000000"/>
                </a:solidFill>
                <a:latin typeface="맑은 고딕"/>
              </a:rPr>
              <a:t> 체험 프로그램을 기획하여 취약계층 대상자들이 말 산업의 다양한 직업군에 대해 </a:t>
            </a:r>
            <a:r>
              <a:rPr u="sng" b="1" sz="1200">
                <a:solidFill>
                  <a:srgbClr val="000000"/>
                </a:solidFill>
                <a:latin typeface="맑은 고딕"/>
              </a:rPr>
              <a:t>(3)직접 체험할 수 있도록 하고, 전문 강사와의 협력을 통해 말 산업 관련 직업 훈련과 진로 상담을 제공할 수 있는 활동을 만들고 싶습니다.이와 같은 프로그램을 통해 취약계층에게 새로운 취업 기회를 제공하고, 동시에 말산업에 대한 긍정적인 인식을</a:t>
            </a:r>
            <a:r>
              <a:rPr sz="1200">
                <a:solidFill>
                  <a:srgbClr val="000000"/>
                </a:solidFill>
                <a:latin typeface="맑은 고딕"/>
              </a:rPr>
              <a:t> 확산시킬 수 있을 것입니다. 이처럼 제 경험을 활용하여 말산업의 가치를 널리 알리고, 취약계층에게는 새로운 기회를 제공하여 양측 모두에게 상호 이익이 되는 사회적 책임을 다할 수 있는 기회를 한국마사회와 함께 만들고자 합니다.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취약계층을 위해 기획한 프로그램에서, MBTI를 활용한 직업 검사와 특강 진행 시 어려웠던 부분은 무엇이며 어떻게 해결했는지 설명해 주세요.</a:t>
            </a:r>
            <a:br/>
            <a:r>
              <a:t>(2) 지원자는 취업알선팀과 협력하여 구인기업과 연계를 통해 취업 성과를 거두었다고 했는데, 그 과정에서 직면한 도전과 이를 어떻게 극복했는지 궁금합니다.</a:t>
            </a:r>
            <a:br/>
            <a:r>
              <a:t>(3) 말 산업과 취약계층을 연계한 사회 공헌 프로그램을 기획할 때, 체험 프로그램의 구체적인 구성이나 기대 효과는 무엇인지 말씀해 주세요.</a:t>
            </a:r>
            <a:br/>
            <a:r>
              <a:t>(4) 지원자가 이번 기획을 통해 달성하고자 하는 목표는 무엇이며, 이를 통해 한국마사회에 어떻게 기여할 수 있다고 생각하는지 구체적인 설명 부탁드립니다.</a:t>
            </a:r>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[팀의 조화를 만드는 열쇠]이전 직장에서 근무할 때, </a:t>
            </a:r>
            <a:r>
              <a:rPr u="sng" b="1" sz="1200">
                <a:solidFill>
                  <a:srgbClr val="000000"/>
                </a:solidFill>
                <a:latin typeface="맑은 고딕"/>
              </a:rPr>
              <a:t>(1)새로운 사업이 계속 만들어지면서 지침이 자주 변경되었습니다. 내용이 워낙 많다 보니 직원들 간 해석도 서로 달라 업무에 혼선이 있었습니다. 그 과정에서 선배 직원들은 ‘해오던 방식’을 고수하자고 주장하였고</a:t>
            </a:r>
            <a:r>
              <a:rPr sz="1200">
                <a:solidFill>
                  <a:srgbClr val="000000"/>
                </a:solidFill>
                <a:latin typeface="맑은 고딕"/>
              </a:rPr>
              <a:t> 신규 직원들은 ‘새로운 방식’으로 더 효율적으로 지침을 시행하기를 주장하여 갈등이 생기기 시작하였습니다.당시 업무 특성상 팀원 간 협력이 더욱 중요했기 때문에 저는 이 상황을 극복하고자 </a:t>
            </a:r>
            <a:r>
              <a:rPr u="sng" b="1" sz="1200">
                <a:solidFill>
                  <a:srgbClr val="000000"/>
                </a:solidFill>
                <a:latin typeface="맑은 고딕"/>
              </a:rPr>
              <a:t>(2)먼저 부서 내 스터디를 만들 것을 제안하였습니다. 스터디를 통해 지침을 공부할 수 있고 서로 대화를 나누면서 의견을 맞춰갈 수 있다고 생각했기 때문입니다.</a:t>
            </a:r>
            <a:r>
              <a:rPr sz="1200">
                <a:solidFill>
                  <a:srgbClr val="000000"/>
                </a:solidFill>
                <a:latin typeface="맑은 고딕"/>
              </a:rPr>
              <a:t> </a:t>
            </a:r>
            <a:r>
              <a:rPr u="sng" b="1" sz="1200">
                <a:solidFill>
                  <a:srgbClr val="000000"/>
                </a:solidFill>
                <a:latin typeface="맑은 고딕"/>
              </a:rPr>
              <a:t>(3)그래서 업무시간 중간에 팀원 모두가 모여서 각자의 업무 노하우를 공유하고 의견을 나누는 시간을 가졌습니다.또한, 본사에 교육 방식을 변경할 것을 건의하여, 특강식 교육에서 벗어나 지침 해석과 상황별 노하우를 토의 형식으로 진행할 수 있도록 했습니다. 이 건의가 반영되어, 전국에서 온 직원들이 모여 지침에</a:t>
            </a:r>
            <a:r>
              <a:rPr sz="1200">
                <a:solidFill>
                  <a:srgbClr val="000000"/>
                </a:solidFill>
                <a:latin typeface="맑은 고딕"/>
              </a:rPr>
              <a:t> 대한 다양한 견해를 나누며 유익한 시간을 가졌고, 교육을 다녀온 저희 부서 팀원들은 이를 바탕으로 서로 멘토가 되어 내용을 공유하고 업무 방식에 일관성을 맞추기 시작했습니다.그 결과, 두 세대의 의견 차이가 조화를 이루며, 각자의 방식이 아닌 함께 지침을 해석해 더욱 정확하고 효율적으로 업무를 처리할 수 있었습니다. 이 덕분에 저희 부서는 그 해에 전국 지사에서 우수부서 2등에 선정되어 인센티브를 받는 성과를 거두었습니다.이 경험을 통해 갈등은 단순히 부정적인 의견 차이가 아니라, 각자의 다른 노력과 목표가 반영된 결과라는 것을 깨달았습니다. 따라서, 갈등이 있을 때는 이를 </a:t>
            </a:r>
            <a:r>
              <a:rPr u="sng" b="1" sz="1200">
                <a:solidFill>
                  <a:srgbClr val="000000"/>
                </a:solidFill>
                <a:latin typeface="맑은 고딕"/>
              </a:rPr>
              <a:t>(4)해결할 방법을 찾는 것이 중요하며, 두 의견을 조화롭게 합치는 것이 더 큰 성과를 이끌어낼 수 있다는 것을 배웠습니다. 입사 후에도 팀원들과의 협력과 조화를 이끌어내는 열쇠 같은 존재가 되어, 조직 내에서 긍정적인 변화를 만들어나가겠습니다.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이전 직장에서의 지침 해석 문제 해결방식을 한국마사회의 조직 문화에 어떻게 활용할 계획인지 구체적으로 설명해 주시기 바랍니다.</a:t>
            </a:r>
            <a:br/>
            <a:r>
              <a:t>(2) 부서 내 스터디를 제안하여 팀원들의 의견을 조율했던 경험에 대해 조금 더 상세하게 설명해 주실 수 있나요? 그 과정을 통해 얻은 교훈이 있었나요?</a:t>
            </a:r>
            <a:br/>
            <a:r>
              <a:t>(3) 본사에 교육 방식을 변경할 것을 건의하여 채택된 경험이 있는데, 그 과정에서 어떤 설득 전략을 사용하였는지 구체적으로 말씀해 주세요.</a:t>
            </a:r>
            <a:br/>
            <a:r>
              <a:t>(4) 팀 갈등을 조화롭게 해결한 경험을 바탕으로, 한국마사회에서 어떤 방식으로 팀의 조화를 이끌어낼 계획인지 말씀해 주세요.</a:t>
            </a:r>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방송기술 직무는 렛츠런 파크와 국내 26개 지사, 목장뿐만 아니라 24개국 해외 중계를 담당합니다. 글로벌 말산업 선도기업이라는 목표를 향해 움직이는 구성원들의 노력과 말산업 종사자들의 소중한 가치를 고객들에게 전달해 주는 매개체 역할로서 자발적으로 문제를 해결하려는 태도와 책임감이 직무에 필요한 자세라는 것을 현업에서 경험했습니다. CES 박람회에서 마사회가 지원한 스타트업의 혁신상 수상을 보며 AI와 모바일을 기반으로 하나의 시스템으로 연결되는 기술들은 방송 중계 영역에서도 무한한 </a:t>
            </a:r>
            <a:r>
              <a:rPr u="sng" b="1" sz="1200">
                <a:solidFill>
                  <a:srgbClr val="000000"/>
                </a:solidFill>
                <a:latin typeface="맑은 고딕"/>
              </a:rPr>
              <a:t>(1)확장성을 가질 것으로 판단했습니다. 렛츠런 파크의 비전127 LED 전광판과 16.1 채널 음향시스템의 현장감 넘치는 장비들을 직접 경험해보며 입사 후 저에게 주어진 시스템들이 문제없이</a:t>
            </a:r>
            <a:r>
              <a:rPr sz="1200">
                <a:solidFill>
                  <a:srgbClr val="000000"/>
                </a:solidFill>
                <a:latin typeface="맑은 고딕"/>
              </a:rPr>
              <a:t> 운행되도록 필요한 기초를 닦는 것이 먼저 할 일이라고 생각합니다. 현업에서 근무하며 중계 방식의 차이가 영상 몰입에 큰 영향을 끼친다는 것을 경험했고 XR, AI와 같은 신기술은 대면 </a:t>
            </a:r>
            <a:r>
              <a:rPr u="sng" b="1" sz="1200">
                <a:solidFill>
                  <a:srgbClr val="000000"/>
                </a:solidFill>
                <a:latin typeface="맑은 고딕"/>
              </a:rPr>
              <a:t>(2)수준의 현장감을 제공하여 여러 분야에서 고객들의 오감을 만족시켜 줄 것입니다.이후 유연한 디지털 확장성이라는</a:t>
            </a:r>
            <a:r>
              <a:rPr sz="1200">
                <a:solidFill>
                  <a:srgbClr val="000000"/>
                </a:solidFill>
                <a:latin typeface="맑은 고딕"/>
              </a:rPr>
              <a:t> 목표를 가지고 클라우드, IP 기반의 제작 시스템 개선 업무에 집중하겠습니다. 개별적으로 신호를 전송하는 장비와 센터를 연결하는 물리적 라인이 </a:t>
            </a:r>
            <a:r>
              <a:rPr u="sng" b="1" sz="1200">
                <a:solidFill>
                  <a:srgbClr val="000000"/>
                </a:solidFill>
                <a:latin typeface="맑은 고딕"/>
              </a:rPr>
              <a:t>(3)필요하지만, IP 제작 시스템에서는 네트워크 스위치를 통해 다양한 환경에서 통합 제어가 가능하고 고용량 신호를</a:t>
            </a:r>
            <a:r>
              <a:rPr sz="1200">
                <a:solidFill>
                  <a:srgbClr val="000000"/>
                </a:solidFill>
                <a:latin typeface="맑은 고딕"/>
              </a:rPr>
              <a:t> 양방향으로 전송하여 이러한 문제점을 해결하고 플랫폼 확장을 가능하게 만들어 줄 것입니다. 회선 사용량에 따른 통신사 의존도와 서버 운용에 필요한 </a:t>
            </a:r>
            <a:r>
              <a:rPr u="sng" b="1" sz="1200">
                <a:solidFill>
                  <a:srgbClr val="000000"/>
                </a:solidFill>
                <a:latin typeface="맑은 고딕"/>
              </a:rPr>
              <a:t>(4)비용, 사이버 공격과 같은 보안 이슈도 놓치지 않고 대비하고자 합니다. 또한 마사회가 추구하는 공공복지</a:t>
            </a:r>
            <a:r>
              <a:rPr sz="1200">
                <a:solidFill>
                  <a:srgbClr val="000000"/>
                </a:solidFill>
                <a:latin typeface="맑은 고딕"/>
              </a:rPr>
              <a:t> 영역에서도 소중한 가치를 만들어 나가길 희망합니다. 몸이 불편한 아이에게는 동경하는 운동선수와의 만남으로 잊지 못할 경험을, 트라우마를 겪고 있는 젊은이에게는 사회로 돌아갈 수 있는 발판을 마련해 줄 수 있을 것입니다. 다양한 방식의 콘텐츠를 활용해 대한민국 말산업 발전에 방송기술 직무로서 보탬이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렛츠런 파크의 비전127 LED 전광판과 16.1 채널 음향시스템을 경험했다고 했는데, 이 장비들을 개선하거나 활용하는 데 있어 어떤 구체적인 계획이 있나요?</a:t>
            </a:r>
            <a:br/>
            <a:r>
              <a:t>(2) 신기술 XR과 AI가 여러 분야에서 고객 오감을 만족시킬 수 있다고 했습니다. 구체적으로 마사회에서 어떤 방식으로 이를 적용할 계획인가요?</a:t>
            </a:r>
            <a:br/>
            <a:r>
              <a:t>(3) 지원자는 클라우드, IP 기반 제작 시스템 개선 업무에 집중하겠다고 했습니다. 이러한 시스템이 도입되면 고객들에게 어떤 이점을 제공할 것이라 생각하나요?</a:t>
            </a:r>
            <a:br/>
            <a:r>
              <a:t>(4) 회선 사용량에 따른 통신사 의존도와 서버 운용 비용에 대해 대비하고자 한다고 했습니다. 이를 위한 구체적인 방안을 제시할 수 있습니까?</a:t>
            </a:r>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차량 부품사에서 인턴을 하며 적극적인 태도로 협업을 이룬 경험이 있습니다. 입사 초기 차량용 전자제어기(ECU)의 경쟁사 제품을 비교 분석하는 과제를 맡게 되었습니다. 지도사원님은 필요한 점검 사항들을 주차별로 계획서를 작성하여 보내주셨지만 신차 대응 업무로 바쁘셔서 궁금한 사항에 대한 피드백을 바로 받기가 힘들었습니다. 기존의 학부 인턴생들처럼 큰 기대가 없으셨고 소극적인 태도로 이어지며 팀에 녹아들지 못하는 저를 볼 수 있었습니다. 하지만 소중하게 얻은 기회를 허비하고 싶지 않았습니다. 처음으로 저에게 부여된 과제였고 최종 결과물이 저뿐만 아니라 팀원 선배들 모두 평가받는다는 생각으로 임하여 책임감 있게 준비했습니다. 매일 업무일지를 결재받으며 틈나는 대로 조언을 구했습니다. 초기에는 소자들의 역할과 연결 상태를 요구하셨지만 더 나아가 ECU를 구성하는 12개의 소자를 크게 기능에 따른 6개의 모듈로 나눠서 분석했고 해당 소자들의 Data sheet들을 찾아 설계 시 요구되는 열저항이나 구동 전압의 항목들로 나눠 비교했습니다. 시간이 지날수록 과제의 완성도가 높아지고 무뚝뚝해 보였던 지도사원님의 칭찬은 큰 의지가 되어 실험실에 남아 늦은 시간까지 </a:t>
            </a:r>
            <a:r>
              <a:rPr u="sng" b="1" sz="1200">
                <a:solidFill>
                  <a:srgbClr val="000000"/>
                </a:solidFill>
                <a:latin typeface="맑은 고딕"/>
              </a:rPr>
              <a:t>(1)과제를 수행하는 원동력이 될 수 있었습니다. 최종적으로 제가 만든 자료들이 보고용 자료에 첨부되어 팀원들에게 송부되었을 때는 제가 한 업무에 대해 자부심을 느끼게 되었고 맡은 역할을</a:t>
            </a:r>
            <a:r>
              <a:rPr sz="1200">
                <a:solidFill>
                  <a:srgbClr val="000000"/>
                </a:solidFill>
                <a:latin typeface="맑은 고딕"/>
              </a:rPr>
              <a:t> 수행했다는 뿌듯함도 느꼈습니다. 또한 MCU를 중심으로 동일한 성능을 내는 제품이라도 다양한 방식의 회로들이 존재하고 그 과정에서 비용이나 효율과 같이 Trade off 되는 부분이 존재한다는 것을 배울 수 있었습니다. 담당 전장 부품의 구성 소자와 제어 로직, 그리고 </a:t>
            </a:r>
            <a:r>
              <a:rPr u="sng" b="1" sz="1200">
                <a:solidFill>
                  <a:srgbClr val="000000"/>
                </a:solidFill>
                <a:latin typeface="맑은 고딕"/>
              </a:rPr>
              <a:t>(2)PCB viewer와 같은 회로 설계에 필요한 툴들과 오실로스코프 등 측정 업무도 이후에 능숙하게 할 수 있었습니다. 이러한 저의 인턴</a:t>
            </a:r>
            <a:r>
              <a:rPr sz="1200">
                <a:solidFill>
                  <a:srgbClr val="000000"/>
                </a:solidFill>
                <a:latin typeface="맑은 고딕"/>
              </a:rPr>
              <a:t> 경험은 적극적인 행동으로 책임감을 느끼고 업무를 수행하였을 때 얻는 성취감에 대해 알 수 있었습니다.</a:t>
            </a:r>
            <a:r>
              <a:rPr u="sng" b="1" sz="1200">
                <a:solidFill>
                  <a:srgbClr val="000000"/>
                </a:solidFill>
                <a:latin typeface="맑은 고딕"/>
              </a:rPr>
              <a:t>(3)(4)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ECU 소자들의 Data sheet를 찾아 설계 항목을 비교했고, 이런 과정이 업무 완성도에 어떻게 기여했는지 구체적인 사례를 설명해주세요.</a:t>
            </a:r>
            <a:br/>
            <a:r>
              <a:t>(2) 무뚝뚝한 지도사원님도 칭찬했다고 했습니다. 이 칭찬이 지원자에게 어떤 긍정적 영향을 미쳤으며, 현재의 지원자 성과에 어떻게 반영되었나요?</a:t>
            </a:r>
            <a:br/>
            <a:r>
              <a:t>(3) 차량 부품사 인턴 경험에서 지원자는 다양한 방식의 회로 공부가 있었다고 했습니다. 이 경험이 지원자가 중계 기술 직무에 어떻게 도움이 될까요?</a:t>
            </a:r>
            <a:br/>
            <a:r>
              <a:t>(4) Map에 따르면 MCU 중심의 회로 설계 능력을 향상했다고 했습니다. 이 경험이 현재의 지원자에게 어떤 의미가 있는지 설명할 수 있나요?</a:t>
            </a:r>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&lt;과학적인 근거에 기반하여 말산업 발전에 기여하는 글로벌 경영지원 인력&gt;현재 한국마사회는 말 산업의 지속 가능한 발전, 국제 경쟁력 강화, 디지털 트랜스포메이션 등 다양한 사회/환경적 현안과 마주하고 있습니다. 즉, 지속 가능성, 사회적 책임, 국제 협력, 그리고 경영 효율성을 위한 </a:t>
            </a:r>
            <a:r>
              <a:rPr u="sng" b="1" sz="1200">
                <a:solidFill>
                  <a:srgbClr val="000000"/>
                </a:solidFill>
                <a:latin typeface="맑은 고딕"/>
              </a:rPr>
              <a:t>(1)효과적인 대응이 필요하며, 이를 위하여 인적/물적 자원의 낭비를 최소화하는 전략적 경영 및 국제적 감각을 충실히</a:t>
            </a:r>
            <a:r>
              <a:rPr sz="1200">
                <a:solidFill>
                  <a:srgbClr val="000000"/>
                </a:solidFill>
                <a:latin typeface="맑은 고딕"/>
              </a:rPr>
              <a:t> 갖춘 운영이 요구된다고 생각합니다. 이러한 목표에 이바지할 수 있는 일원이 되고자 하기의 경험과 역량을 </a:t>
            </a:r>
            <a:r>
              <a:rPr u="sng" b="1" sz="1200">
                <a:solidFill>
                  <a:srgbClr val="000000"/>
                </a:solidFill>
                <a:latin typeface="맑은 고딕"/>
              </a:rPr>
              <a:t>(2)활용하고 싶습니다.i) 학부 과정 중에는, 심리학을 경영학에 접목시킨 마케팅 연구를 수행하였으며, 그 결과를 미국의</a:t>
            </a:r>
            <a:r>
              <a:rPr sz="1200">
                <a:solidFill>
                  <a:srgbClr val="000000"/>
                </a:solidFill>
                <a:latin typeface="맑은 고딕"/>
              </a:rPr>
              <a:t> 주요 경영학 학회에서 발표한 경험이 있습니다. 또한, </a:t>
            </a:r>
            <a:r>
              <a:rPr u="sng" b="1" sz="1200">
                <a:solidFill>
                  <a:srgbClr val="000000"/>
                </a:solidFill>
                <a:latin typeface="맑은 고딕"/>
              </a:rPr>
              <a:t>(3)싱가폴의 행동경제학 연구실에서 3개월간 인턴으로 일할 당시, 경제적 주체의 다양한 인지적 오류(비합리성)나 예측불가함을 눈으로 직접 확인하는</a:t>
            </a:r>
            <a:r>
              <a:rPr sz="1200">
                <a:solidFill>
                  <a:srgbClr val="000000"/>
                </a:solidFill>
                <a:latin typeface="맑은 고딕"/>
              </a:rPr>
              <a:t> 등 행동경제학에 대한 이해를 높였습니다. 상기의 시장에 관한 연구경험을 통하여, 분석적 사고력 및 다양한 통계적 기법과 데이터를 해석(R, SPSS, PROCESS, MATLAB 등 활용) 할 수 있는 역량을 길렀습니다.ii) 현재 원자력발전소 수출 관련 기업에서 근무하고 있으며, 사업의 원활한 관리를 위한 행정업무(인력관리, 대외협력, 문서처리, 예산편성 및 통제, 결산관리, 회계처리 등) 일체를 수행해 왔습니다. 실무는 탄탄한 이론적 지식이 뒷받침돼야 한다는 믿음으로 </a:t>
            </a:r>
            <a:r>
              <a:rPr u="sng" b="1" sz="1200">
                <a:solidFill>
                  <a:srgbClr val="000000"/>
                </a:solidFill>
                <a:latin typeface="맑은 고딕"/>
              </a:rPr>
              <a:t>(4)회계와 재무관리 등의 사설강의를 2년 넘게 꾸준히 수강해 왔으며, 투자자산운용사를 취득하였습니다(24.06).iii)</a:t>
            </a:r>
            <a:r>
              <a:rPr sz="1200">
                <a:solidFill>
                  <a:srgbClr val="000000"/>
                </a:solidFill>
                <a:latin typeface="맑은 고딕"/>
              </a:rPr>
              <a:t> 저는 다년간의 영어권 유학경험이 있으며, 일본어 역시 독학을 통하여 고급 자격증(JLPT 1급)을 보유하고 있습니다. 글로벌 Top 5 말산업 선도기업으로의 여정에서, 이러한 경험은 경주마 수출 등을 통한 국제 경쟁력 강화, 대외협력 및 홍보에 기여할 수 있는 차별화된 역량이라 믿습니다.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심리학을 경영학에 접목시킨 마케팅 연구를 수행하여 학회에서 발표했던 경험이 있는데, 그 연구에서 가장 큰 도전 과제는 무엇이었으며 어떻게 극복했는지 설명해 주세요.</a:t>
            </a:r>
            <a:br/>
            <a:r>
              <a:t>(2) 지원자는 싱가폴 연구실 인턴십에서 경제적 주체의 인지적 오류를 직접 확인했는데, 이 경험이 현재의 업무에 어떤 방식으로 영향을 미쳤는지 구체적으로 설명해주세요.</a:t>
            </a:r>
            <a:br/>
            <a:r>
              <a:t>(3) 지원자는 원자력발전소 수출 관련 기업에서 행정업무를 수행했다고 했습니다. 그 중 가장 혁신적인 해결책을 찾았던 경험에 대해 상세히 설명해 주십시오.</a:t>
            </a:r>
            <a:br/>
            <a:r>
              <a:t>(4) 지원자가 글로벌 경쟁력 강화에 기여할 수 있는 차별화된 역량이라 믿는 자신의 다국어 능력이 구체적으로 어떻게 발휘된 경험이 있는지 말씀해 주세요.</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비전인 '말산업으로 국가 경제와 국민의 여가선용에 기여한 국민 </a:t>
            </a:r>
            <a:r>
              <a:rPr u="sng" b="1" sz="1200">
                <a:solidFill>
                  <a:srgbClr val="000000"/>
                </a:solidFill>
                <a:latin typeface="맑은 고딕"/>
              </a:rPr>
              <a:t>(1)행복 증진'에 발맞춰, 경마의 부정적인 이미지를 개선하고 국민들에게 신뢰받는 기관으로 자리매김하는 것을 목표로 합니다. 특히, 사행산업 시행기관</a:t>
            </a:r>
            <a:r>
              <a:rPr sz="1200">
                <a:solidFill>
                  <a:srgbClr val="000000"/>
                </a:solidFill>
                <a:latin typeface="맑은 고딕"/>
              </a:rPr>
              <a:t> 건전화 평가를 A등급에서 S등급으로 끌어올려 건전한 경마 문화 </a:t>
            </a:r>
            <a:r>
              <a:rPr u="sng" b="1" sz="1200">
                <a:solidFill>
                  <a:srgbClr val="000000"/>
                </a:solidFill>
                <a:latin typeface="맑은 고딕"/>
              </a:rPr>
              <a:t>(2)조성에 기여하겠습니다. 이전 기관에서 불법 온라인 콘텐츠 관리와 청소년 유해 매체물 점검 업무를 수행하며 불법 행위 차단과</a:t>
            </a:r>
            <a:r>
              <a:rPr sz="1200">
                <a:solidFill>
                  <a:srgbClr val="000000"/>
                </a:solidFill>
                <a:latin typeface="맑은 고딕"/>
              </a:rPr>
              <a:t> 건전한 환경 조성을 위해 노력한 경험이 있습니다. 단순한 단속만으로는 근본적인 문제 해결이 어렵다는 점을 깨닫고 효과적인 예방과 지속적인 관리의 필요성을 느꼈습니다. 이 경험을 바탕으로 다음과 같은 목표를 </a:t>
            </a:r>
            <a:r>
              <a:rPr u="sng" b="1" sz="1200">
                <a:solidFill>
                  <a:srgbClr val="000000"/>
                </a:solidFill>
                <a:latin typeface="맑은 고딕"/>
              </a:rPr>
              <a:t>(3)달성하고자 합니다.첫째, 불법 경마 관련 키워드 크롤링 시스템을 도입하여 온라인 불법 경마 사이트 및 유해 정보를 실시간으로 탐지하고 차단하겠습니다. 사무행정 및 문서관리 역량을 바탕으로 데이터를 수집 및</a:t>
            </a:r>
            <a:r>
              <a:rPr sz="1200">
                <a:solidFill>
                  <a:srgbClr val="000000"/>
                </a:solidFill>
                <a:latin typeface="맑은 고딕"/>
              </a:rPr>
              <a:t> 분석하여, 불법 경마의 흐름을 체계적으로 파악하고 대응 체계를 강화하겠습니다. 또한, 정책동향을 분석하는 능력을 활용하여 관련 법규 및 제도 개선을 위한 제안을 적극적으로 수행하겠습니다.둘째, 불법 경마 사이트의 발생 자체를 줄여 폐쇄 실적 감소를 달성하겠습니다. 이는 단순한 차단 실적 증가가 아니라 불법 경마의 근원적인 문제를 </a:t>
            </a:r>
            <a:r>
              <a:rPr u="sng" b="1" sz="1200">
                <a:solidFill>
                  <a:srgbClr val="000000"/>
                </a:solidFill>
                <a:latin typeface="맑은 고딕"/>
              </a:rPr>
              <a:t>(4)해결하여 예방 효과를 극대화하는 방향으로 추진할 것입니다. 데이터 기반의 경영환경 분석 능력을 활용하여 불법 경마의 발생 요인을 파악하고 정책적 대응을</a:t>
            </a:r>
            <a:r>
              <a:rPr sz="1200">
                <a:solidFill>
                  <a:srgbClr val="000000"/>
                </a:solidFill>
                <a:latin typeface="맑은 고딕"/>
              </a:rPr>
              <a:t> 수립하는 역할을 수행하겠습니다.셋째, 경마의 긍정적인 이미지를 강화하고 건전한 레저문화 조성을 위한 프로그램을 기획하겠습니다. 최근 '우마무스메'와의 협업처럼 경마가 스포츠 이벤트로 자리매김 하도록 노력할 것입니다. 경영 트렌드와 디지털 트랜스포메이션에 대한 이해를 바탕으로 데이터 기반의 정책 개선을 추진하여 지속가능한 경영을 실현하겠습니다. 궁극적으로 한국마사회가 국민들에게 더욱 신뢰받고 건전한 말산업과 레저 문화를 선도하는 기관으로 자리 잡는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한국마사회에서 경마의 부정적 이미지를 개선하려는 노력을 어떻게 계획하고 계신가요?</a:t>
            </a:r>
            <a:br/>
            <a:r>
              <a:t>(2) 불법 온라인 콘텐츠 관리 경험을 기반으로 불법 경마를 어떤 방법으로 예방할 계획인가요?</a:t>
            </a:r>
            <a:br/>
            <a:r>
              <a:t>(3) 지원자가 수집 및 분석할 데이터의 종류와 이를 활용할 구체적인 계획은 무엇인가요?</a:t>
            </a:r>
            <a:br/>
            <a:r>
              <a:t>(4) '우마무스메'와의 협업을 통한 경마의 스포츠화에 대한 구체적인 기획 아이디어가 있을까요?</a:t>
            </a:r>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&lt;상생을 위한 공감&gt; 사회적 존재인 인간이 동일한 비전을 공유하고 있는 집단, 즉 조직 내에서 상호간 신뢰가 가능토록 하여 그 지속가능성을 극대화시키는 </a:t>
            </a:r>
            <a:r>
              <a:rPr u="sng" b="1" sz="1200">
                <a:solidFill>
                  <a:srgbClr val="000000"/>
                </a:solidFill>
                <a:latin typeface="맑은 고딕"/>
              </a:rPr>
              <a:t>(1)핵심가치가 "공감"이라 생각합니다. 즉, 저는 협력의 부재의 해소는 공감의 제고로 대응해야 한다고 믿는데, 적용 사례는 하기와 같습니다.대학시절</a:t>
            </a:r>
            <a:r>
              <a:rPr sz="1200">
                <a:solidFill>
                  <a:srgbClr val="000000"/>
                </a:solidFill>
                <a:latin typeface="맑은 고딕"/>
              </a:rPr>
              <a:t> 조별과제를 수행하던 중, 두 명의 조원이 갑작스레 발표주제를 A에서 B로 바꿀 것을 주장해 팀내 갈등이 일어난 적이 있습니다. 이들은 이러저러한 피상적 이유를 내세웠으나, 주제 B로의 중도선회에 따른 시간적/자원적 비용은 클 것이기에 A파와 B파 간의 균열로 이어질 수 밖에 없었습니다. 주어진 시간은 흘러가고 있었으나 서로에 대한 막연한 회피만이 이어지던 중, 저는 용기를 내어 </a:t>
            </a:r>
            <a:r>
              <a:rPr u="sng" b="1" sz="1200">
                <a:solidFill>
                  <a:srgbClr val="000000"/>
                </a:solidFill>
                <a:latin typeface="맑은 고딕"/>
              </a:rPr>
              <a:t>(2)이 두 명의 조원들과 심도깊은 대화를 나눌 기회를 먼저 요청하였습니다. 이들은 오랜 대화 끝에 경계를 풀고 주제 A에 관한 배경지식의</a:t>
            </a:r>
            <a:r>
              <a:rPr sz="1200">
                <a:solidFill>
                  <a:srgbClr val="000000"/>
                </a:solidFill>
                <a:latin typeface="맑은 고딕"/>
              </a:rPr>
              <a:t> 부족이 '개인별 점수의 </a:t>
            </a:r>
            <a:r>
              <a:rPr u="sng" b="1" sz="1200">
                <a:solidFill>
                  <a:srgbClr val="000000"/>
                </a:solidFill>
                <a:latin typeface="맑은 고딕"/>
              </a:rPr>
              <a:t>(3)손해'로 이어질 것을 두려워하고 있음을 솔직하게 이야기해 주었습니다. 저는 저에게 불리한 상황에서 자존심 등의 이유로 표현을 솔직하게 하지 못했던 과거의</a:t>
            </a:r>
            <a:r>
              <a:rPr sz="1200">
                <a:solidFill>
                  <a:srgbClr val="000000"/>
                </a:solidFill>
                <a:latin typeface="맑은 고딕"/>
              </a:rPr>
              <a:t> 경험을 떠올리며 그들에게 많은 공감을 보였으며, 이후 동일한 목표를 공유하고 있음을 명확히 인지함과 동시에, 서로간의 니즈에 대한 철저한 이해와 신뢰가 형성되었습니다. 저는 A팀 멤버들과 정기적 개별 모임을 갖기로 하고, 그들이 빨리 주제 A에 익숙해질 수 있도록 개인적 도움을 주게 되었습니다. 결과적으로, 이 </a:t>
            </a:r>
            <a:r>
              <a:rPr u="sng" b="1" sz="1200">
                <a:solidFill>
                  <a:srgbClr val="000000"/>
                </a:solidFill>
                <a:latin typeface="맑은 고딕"/>
              </a:rPr>
              <a:t>(4)과정에서 이 두 조원은 제가 생각치 못한 주제 A에 관한 새로운 통찰력이나 관점을 제시하기도 하였으며, 이는 과제</a:t>
            </a:r>
            <a:r>
              <a:rPr sz="1200">
                <a:solidFill>
                  <a:srgbClr val="000000"/>
                </a:solidFill>
                <a:latin typeface="맑은 고딕"/>
              </a:rPr>
              <a:t> 내용을 질적으로 풍부하게 만들었습니다. 주제 A에 장기간 노출되지 않았던 관점이 더해짐으로써, 오히려 다각적이며 신선한 접근이 가능했던 것입니다. 이후, 성공적인 발표가 이루어졌을 뿐 아니라, 이들과의 관계는 현재까지 지속되고 있습니다(지속가능 조직).</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조별과제에서 B주제를 주장하던 조원들의 입장에서 공감하며 그들과의 갈등을 해결한 방법을 설명해 주세요. 이를 통해 얻은 교훈은 무엇인가요?</a:t>
            </a:r>
            <a:br/>
            <a:r>
              <a:t>(2) 지원자가 과거의 경험에서 자존심 등의 이유로 표현을 솔직히 하지 못했다고 했는데, 이러한 경험이 현재 동료와의 의사소통에 어떻게 긍정적으로 작용하게 되었는지 구체적으로 설명 바랍니다.</a:t>
            </a:r>
            <a:br/>
            <a:r>
              <a:t>(3) 발표 주제 A와 관련된 지식 부족을 겪던 조원들에게 지원자가 구체적으로 어떤 식으로 도움을 주었는지, 그 과정에서 지원자가 발견한 자신의 강점은 무엇이었는지 설명해 주세요.</a:t>
            </a:r>
            <a:br/>
            <a:r>
              <a:t>(4) 지원자가 성공적인 발표 이후 팀워크가 지속되었다고 했는데, 이 경험이 현재 회사에서의 관계 형성과 업무에 어떤 영향을 미쳤는지 설명해주세요.</a:t>
            </a:r>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&lt;정비절차화를 통한 정비품질 확보&gt;포스트 코로나 시대에 접어들면서 경마장을 찾아 경마를 즐기는 이용객들이 많아지고 한국마사회의 현 매출액도 회복세를 보여 코로나 이전 매출액에 근접하고 있습니다. 이러한 상승세에 박차를 가하기 위해 우리공사는 렛츠런파크를 다양한 문화를 체험하고, 가족과 함께 즐길 수 있는 공간으로 변모시키기 위해 많은 노력을 쏟고 있습니다.우리공사 기계직렬 업무담당자는 렛츠런파크의 관람대, 마방의 공기조화 시스템을 </a:t>
            </a:r>
            <a:r>
              <a:rPr u="sng" b="1" sz="1200">
                <a:solidFill>
                  <a:srgbClr val="000000"/>
                </a:solidFill>
                <a:latin typeface="맑은 고딕"/>
              </a:rPr>
              <a:t>(1)유지보수, 개발하고 있습니다. 이를 (2)통해 렛츠런파크를 방문하는 이용객들께는 (3)편안함과 즐거움을 드리고, 경주마의 컨디션을 최고로 유지하여 공정하고 높은 수준의 경마를 보여드리고 있습니다.저는 우리공사 입사 후 기계설비 정비작업의</a:t>
            </a:r>
            <a:r>
              <a:rPr sz="1200">
                <a:solidFill>
                  <a:srgbClr val="000000"/>
                </a:solidFill>
                <a:latin typeface="맑은 고딕"/>
              </a:rPr>
              <a:t> 품질을 높이기 위해 설비정비의 절차화를 이루고 </a:t>
            </a:r>
            <a:r>
              <a:rPr u="sng" b="1" sz="1200">
                <a:solidFill>
                  <a:srgbClr val="000000"/>
                </a:solidFill>
                <a:latin typeface="맑은 고딕"/>
              </a:rPr>
              <a:t>(4)싶습니다. 아무리 좋은 설비라도 고장정비 또는 예방정비 시 수행되는 작업이 적절하게 이뤄 지지 않는다면 설비의 능력을 십분 발휘할</a:t>
            </a:r>
            <a:r>
              <a:rPr sz="1200">
                <a:solidFill>
                  <a:srgbClr val="000000"/>
                </a:solidFill>
                <a:latin typeface="맑은 고딕"/>
              </a:rPr>
              <a:t> 수 없습니다. 따라서 저는 설비 별 정비절차서를 생성함으로써 정비작업 시 절차에 맞게 적절하게 정비작업이 수행됐는지 판단하는 기준을 세우고 싶습니다.현재 발전소 정비부서에 근무하여 냉동기, 펌프, 밸브 등 다양한 기계설비를 유지보수 및 관리감독하고 있습니다. 그리고 각종 설비의 구조 및 작동원리를 학습하였고, 설비의 자세한 정보를 얻기 위해 정비절차서 및 설비메뉴얼 등을 참고하고 있습니다. 이러한 지식과 경험은 제가 한국마사회에 입사하여 정비작업의 절차화를 이루는데 큰 도움이 된다고 생각합니다.앞으로 우리공사에 입사하여 기계설비 절차화를 통해 이뤄진 설비시스템을 바탕으로 렛츠런파크를 찾아주시는 이용객들께 최고의 경험을 선사할 수 있도록 일조하겠습니다.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경주마의 컨디션을 최고로 유지하기 위한 설비 관리에서 가장 중요한 요소는 무엇인가요?</a:t>
            </a:r>
            <a:br/>
            <a:r>
              <a:t>(2) 렛츠런파크 관람대와 마방의 공기조화 시스템 개발에서 기계설비 정비작업이 어떤 식으로 기여할 수 있을지 설명해 주세요.</a:t>
            </a:r>
            <a:br/>
            <a:r>
              <a:t>(3) 설비별 정비절차서를 생성하여 품질을 높이겠다고 하셨는데, 이를 위해 구체적으로 어떤 전략이 필요하다고 생각하십니까?</a:t>
            </a:r>
            <a:br/>
            <a:r>
              <a:t>(4) 지원자는 발전소 정비부서에서 냉동기, 펌프, 밸브를 유지보수했다고 하셨는데, 이 경험이 한국마사회에서 어떻게 활용될 수 있을까요?</a:t>
            </a:r>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&lt;의사소통으로 업무를 원활히&gt;한국마사회의 핵심가치 중 하나는 소통입니다. 우리공사 시설부의 기계직렬 담당자의 과업은 기계설비 유지보수 관리입니다. 이 </a:t>
            </a:r>
            <a:r>
              <a:rPr u="sng" b="1" sz="1200">
                <a:solidFill>
                  <a:srgbClr val="000000"/>
                </a:solidFill>
                <a:latin typeface="맑은 고딕"/>
              </a:rPr>
              <a:t>(1)과업 과정에서 타부서 또는 협력정비회사와의 협업은 필수이며, 저는 의사소통 역량을 발휘해 문제를 해결할 수 있습니다.직장에서 발전소 계획예방정비를</a:t>
            </a:r>
            <a:r>
              <a:rPr sz="1200">
                <a:solidFill>
                  <a:srgbClr val="000000"/>
                </a:solidFill>
                <a:latin typeface="맑은 고딕"/>
              </a:rPr>
              <a:t> 수행하면서 의사소통을 통해 성공적으로 일을 마친 경험이 있습니다. 제 과업은 분해점검이 필요한 설비대상 선정, </a:t>
            </a:r>
            <a:r>
              <a:rPr u="sng" b="1" sz="1200">
                <a:solidFill>
                  <a:srgbClr val="000000"/>
                </a:solidFill>
                <a:latin typeface="맑은 고딕"/>
              </a:rPr>
              <a:t>(2)자재수급 및 실작업 시 현장 관리감독이었습니다.정비 협력사와 회의를 하며 설비 특성에 맞는 분해점검 주기를 결정하고, 이전 정비이력을 고려하여 분해점검 설비대상을 선정했습니다. 그리고 선정된</a:t>
            </a:r>
            <a:r>
              <a:rPr sz="1200">
                <a:solidFill>
                  <a:srgbClr val="000000"/>
                </a:solidFill>
                <a:latin typeface="맑은 고딕"/>
              </a:rPr>
              <a:t> 대상이 분해점검을 위해 어떤 자재가 필요한지, 산업안전 관련 사고방지를 위해 대책은 무엇인지에 관해 회의를 하며 일을 처리했습니다.그리고 정비작업 중 예상치 못한 이벤트 발생 시, 정비 협력사와 의논하며 해결책을 마련하고 전체 공정관리부서와 연락하여 후공정에 미칠 수 있는 피해를 최소화하도록 일정 변경도 했습니다. 그 결과 제가 담당했던 모든 </a:t>
            </a:r>
            <a:r>
              <a:rPr u="sng" b="1" sz="1200">
                <a:solidFill>
                  <a:srgbClr val="000000"/>
                </a:solidFill>
                <a:latin typeface="맑은 고딕"/>
              </a:rPr>
              <a:t>(3)정비작업을 성공적으로 수행하여 발전소 전체적으로 계획예방정비를 훌륭히 수행하는데 일조했습니다.이와 같은 (4)일련의 업무를 수행하면서 정비작업에 대해서 자세하게 알 수 있었고, 다음 정비 시 문제없이 수행하기 위해 보완해야 할 점을 경험할 수 있었습니다. 그리고 일의 진행이 의사소통으로 원활하게</a:t>
            </a:r>
            <a:r>
              <a:rPr sz="1200">
                <a:solidFill>
                  <a:srgbClr val="000000"/>
                </a:solidFill>
                <a:latin typeface="맑은 고딕"/>
              </a:rPr>
              <a:t> 흘러감을 배웠고, 사람들이 바쁠 때 긴장하고 신경이 곤두서 있는 것을 감안하여 업무요청 시 공손한 태도를 유지하여 서로 소통하는 협업능력이 필요함을 경험했습니다.현직장에서 업무를 수행하면서 강화했던 업무역량을 바탕으로 앞으로 우리공사에 입사하여 업무시 관계되는 모든 분들과 원활한 협업을 보여드리도록 항상 정진하겠습니다.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발전소에서 계획예방정비 수행 시 의사소통을 통해 문제를 해결했다고 하셨는데, 가장 까다로웠던 상황은 무엇이었나요?</a:t>
            </a:r>
            <a:br/>
            <a:r>
              <a:t>(2) 협력정비회사와의 회의에서 어떤 점이 효과적이었고, 한국마사회와의 협업에 어떻게 적용할 것인지 설명해 주세요.</a:t>
            </a:r>
            <a:br/>
            <a:r>
              <a:t>(3) 정비작업 후 다음 정비 시 문제없이 수행하기 위해 보완해야 할 점을 경험했다고 했습니다. 구체적으로 어떤 보강이 필요했나요?</a:t>
            </a:r>
            <a:br/>
            <a:r>
              <a:t>(4) 지원자는 공손한 태도로 협업능력이 필요함을 경험했다고 하셨는데, 이를 통해 배운 교훈이 무엇인지 듣고 싶습니다.</a:t>
            </a:r>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한국마사회에서 말생산육성직으로서 종축관리 및 사육환경을 최적화하고 이를 통해 국산마의 경쟁력을 강화하는 것이 목표입니다. 추가로 경주마의 복지를 향상시켜 경마인과 말이 모두 만족하는 환경을 조성하는 데 기여하고자</a:t>
            </a:r>
            <a:r>
              <a:rPr sz="1200">
                <a:solidFill>
                  <a:srgbClr val="000000"/>
                </a:solidFill>
                <a:latin typeface="맑은 고딕"/>
              </a:rPr>
              <a:t> 합니다.우선 저는 발생공학 연구실 인턴과 대학 시절 육종학 연구실에서의 논문 작성을 통해 가축의 </a:t>
            </a:r>
            <a:r>
              <a:rPr u="sng" b="1" sz="1200">
                <a:solidFill>
                  <a:srgbClr val="000000"/>
                </a:solidFill>
                <a:latin typeface="맑은 고딕"/>
              </a:rPr>
              <a:t>(2)번식과 형질 개량에 대한 연구 경험을 쌓았습니다. 발생공학 연구실에서는 번식과 발달 과정을 연구하며, 특히 배아의 발달에 영향을 미치는 환경요인을 분석하였습니다. 이를 통해</a:t>
            </a:r>
            <a:r>
              <a:rPr sz="1200">
                <a:solidFill>
                  <a:srgbClr val="000000"/>
                </a:solidFill>
                <a:latin typeface="맑은 고딕"/>
              </a:rPr>
              <a:t> 번식 초기 단계에서의 환경 조성이 가축의 번식 효율과 직결됨을 깨달았으며 이를 실무에 적용해 체계적인 종축 관리를 수행하고자 합니다.또한 육종학 연구실에서는 형질을 개량하고 종축의 번식 효율을 높이는 연구를 가졌습니다. 특히나 환경요인이 생식 형질에 미치는 영향을 분석해 종축의 개량에 있어 환경요인의 영향을 확인하기도 했습니다. 이러한 경험을 </a:t>
            </a:r>
            <a:r>
              <a:rPr u="sng" b="1" sz="1200">
                <a:solidFill>
                  <a:srgbClr val="000000"/>
                </a:solidFill>
                <a:latin typeface="맑은 고딕"/>
              </a:rPr>
              <a:t>(3)바탕으로 입사 후에는 철저한 교배 계획을 통해 번식 효율을 높이는 사육 환경을 조성하겠습니다.그리고 현재 저는 도축장에서 가축의 건강 상태를 점검하고 관리하는 (4)업무를 수행하고 있습니다. 이 과정에서 도축되는 말들을 보았는데, 말산업에서 퇴역마가 종종 도축된다는 이야기가 떠올랐습니다. 이후 사내 힐링 승마 프로그램을 통해 수업으로 배웠던</a:t>
            </a:r>
            <a:r>
              <a:rPr sz="1200">
                <a:solidFill>
                  <a:srgbClr val="000000"/>
                </a:solidFill>
                <a:latin typeface="맑은 고딕"/>
              </a:rPr>
              <a:t> 말의 뛰어난 지능과 공감 능력을 보면서 이렇게 퇴역마를 활용한 감정치유 활동 등의 대체 활용 방안을 연구하고, 한국 실정에 맞는 퇴역마 복지 프로그램의 확대에 함께하고자 생각하게 되었습니다.이러한 경험과 목표를 바탕으로 저는 한국마사회에서 말의 육성 환경을 개선하고, 종축 관리의 전문성을 강화하며, 말 복지에도 기여하는 구성원이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한국마사회에서 말 생산육성직의 목표로 국산마의 경쟁력을 강화하겠다고 하셨습니다. 이를 위한 구체적인 방법이나 전략이 있다면 설명해주세요.</a:t>
            </a:r>
            <a:br/>
            <a:r>
              <a:t>(2) 발생공학 연구실에서 수행한 연구 경험을 바탕으로, 한국마사회에서 어떤 방식으로 이 경험을 실무에 적용할 계획이신가요?</a:t>
            </a:r>
            <a:br/>
            <a:r>
              <a:t>(3) 도축장에서의 경험을 통해 배운 점이나 느낀 점이 한국마사회에서의 업무에 어떻게 긍정적으로 작용할 것으로 예상하시나요?</a:t>
            </a:r>
            <a:br/>
            <a:r>
              <a:t>(4) 퇴역마 복지 프로그램의 확대에 대한 아이디어를 제시하셨습니다. 이를 구현하기 위해 어떤 단계들을 계획하고 계신가요?</a:t>
            </a:r>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(1)대학 시절 육종학 연구실에서 논문을 작성을 위한 연구 중에 변수의 설정에서 팀원들과 의견이 엇갈린 적이 있었습니다. 당시에 팀원들은 다양한 변수의 영향을 확인하고자 보다 많은 변수를</a:t>
            </a:r>
            <a:r>
              <a:rPr sz="1200">
                <a:solidFill>
                  <a:srgbClr val="000000"/>
                </a:solidFill>
                <a:latin typeface="맑은 고딕"/>
              </a:rPr>
              <a:t> 유지하자고 했지만 저는 변수를 유의미하게 줄이는 것이 연구 결과의 신뢰성에 더 나은 방법이 되리라고 생각해 의견의 차이가 있었습니다.</a:t>
            </a:r>
            <a:r>
              <a:rPr u="sng" b="1" sz="1200">
                <a:solidFill>
                  <a:srgbClr val="000000"/>
                </a:solidFill>
                <a:latin typeface="맑은 고딕"/>
              </a:rPr>
              <a:t>(2)하지만 팀원들은 기존에 해왔던 실험결과를 버리기 아까워하였기에 갈등이 발생하였고, 따라서 저는 팀원들의 입장을 존중하면서도</a:t>
            </a:r>
            <a:r>
              <a:rPr sz="1200">
                <a:solidFill>
                  <a:srgbClr val="000000"/>
                </a:solidFill>
                <a:latin typeface="맑은 고딕"/>
              </a:rPr>
              <a:t> 다른 방식을 적용할 필요성을 설명했습니다. 단순히 제 의견을 관철해 주장하는 </a:t>
            </a:r>
            <a:r>
              <a:rPr u="sng" b="1" sz="1200">
                <a:solidFill>
                  <a:srgbClr val="000000"/>
                </a:solidFill>
                <a:latin typeface="맑은 고딕"/>
              </a:rPr>
              <a:t>(3)것만이 아니라 기존의 변수들에 대한 분석결과를 통해 일부 변수들을 배제할 필요성을 제시하는 방식의 설득이었습니다. 여기서 그치지 않고 저는 팀원들이 방향 전환에 부담을</a:t>
            </a:r>
            <a:r>
              <a:rPr sz="1200">
                <a:solidFill>
                  <a:srgbClr val="000000"/>
                </a:solidFill>
                <a:latin typeface="맑은 고딕"/>
              </a:rPr>
              <a:t> 느끼지 않도록 기존 방식과 새로운 방식을 병행하여 비교 분석할 수 있도록 실험을 설계해 기존의 결과를 버리지 않고, 팀원들이 직접 결과를 확인하면서 변화의 필요성을 인식할 수 있도록 </a:t>
            </a:r>
            <a:r>
              <a:rPr u="sng" b="1" sz="1200">
                <a:solidFill>
                  <a:srgbClr val="000000"/>
                </a:solidFill>
                <a:latin typeface="맑은 고딕"/>
              </a:rPr>
              <a:t>(4)유도하였습니다. 또 이러한 과정에서 추가적인 연구나 작업에 있어선 발안자인 제가 책임을 지고 직접 수행하였습니다. 그리고 실험 과정에서는 앞으로 발생할 수 있는 시행착오를 줄이기</a:t>
            </a:r>
            <a:r>
              <a:rPr sz="1200">
                <a:solidFill>
                  <a:srgbClr val="000000"/>
                </a:solidFill>
                <a:latin typeface="맑은 고딕"/>
              </a:rPr>
              <a:t> 위해 함께 보완할 수 있는 부분을 논의하며 연구를 진행했습니다.이와 같은 과정에서 팀원들은 무리없이 새로운 방식의 장점을 이해하게 되었고, 기존의 결과도 보전하며 최종적으로는 보다 간결하고 신뢰성있는 결과를 얻을 수 있었습니다. 이 경험을 통해 저는 단순한 주장보다는 객관적인 자료의 제시를 통한 논리적 설득이 더 믿음직스럽고, 이를 위해서는 스스로 먼저 수행하는 자세가 원활한 소통을 위한 태도라는 것을 배웠습니다.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육종학 연구실에서 변수 설정 갈등을 해결한 경험을 말씀하셨습니다. 이 경험을 통해 배운 갈등 해결의 방법론을 추가로 설명해 주세요.</a:t>
            </a:r>
            <a:br/>
            <a:r>
              <a:t>(2) 팀원들에게 변수를 줄이는 방식을 설득할 때 사용한 '객관적인 자료 제시'의 구체적인 예시를 들 수 있나요?</a:t>
            </a:r>
            <a:br/>
            <a:r>
              <a:t>(3) 연구 과정에서 실험 설계 방식을 병행하여 비교 분석했다고 하셨습니다. 이 접근법이 어떤 결과를 가져왔는지 구체적으로 설명해주시겠어요?</a:t>
            </a:r>
            <a:br/>
            <a:r>
              <a:t>(4) 팀원들이 새로운 방식의 장점을 이해하게 되었다고 말씀하셨습니다. 상대방의 이해를 돕기 위해 추가적으로 사용된 커뮤니케이션 전략은 무엇이었나요?</a:t>
            </a:r>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고객지향적 문제해결능력을 활용해 여가선용에 기여하는 목표를 설정하다.저의 입사 후 목표는 </a:t>
            </a:r>
            <a:r>
              <a:rPr u="sng" b="1" sz="1200">
                <a:solidFill>
                  <a:srgbClr val="000000"/>
                </a:solidFill>
                <a:latin typeface="맑은 고딕"/>
              </a:rPr>
              <a:t>(1)고객지향적 마인드로 업무를 수행해 국민의 여가선용에 기여하는 것입니다. 여가는 개인과 사회에 긍정적인 영향을 미치는 중요한 활동입니다.</a:t>
            </a:r>
            <a:r>
              <a:rPr sz="1200">
                <a:solidFill>
                  <a:srgbClr val="000000"/>
                </a:solidFill>
                <a:latin typeface="맑은 고딕"/>
              </a:rPr>
              <a:t> 그러나 중요성에 비해 인식이 낮은 현실입니다. 그래서 저는 여가선용을 이끌어 공익에 기여하고자 하는 목표가 있습니다. 이 목표의식으로 공공기관에서 인턴으로 근무하며 여가 복지와 관련된 업무를 한 적이 있습니다. 기관에서는 정부 지원금을 중소기업 근로자에게 </a:t>
            </a:r>
            <a:r>
              <a:rPr u="sng" b="1" sz="1200">
                <a:solidFill>
                  <a:srgbClr val="000000"/>
                </a:solidFill>
                <a:latin typeface="맑은 고딕"/>
              </a:rPr>
              <a:t>(2)여가 복지 포인트로 지급하는 사업을 했습니다. 당시 사업 종료까지 3달이 남았는데 사용률이 64.6%로 저조했습니다. 그리고 저의</a:t>
            </a:r>
            <a:r>
              <a:rPr sz="1200">
                <a:solidFill>
                  <a:srgbClr val="000000"/>
                </a:solidFill>
                <a:latin typeface="맑은 고딕"/>
              </a:rPr>
              <a:t> 업무는 포인트 미사용자에게 전화를 걸어 사용률을 높이는 것이었습니다. 기존 매뉴얼을 따라 2주 동안 전화 업무를 했지만 사용률의 상승은 저조했습니다. 기존 매뉴얼은 포인트가 남아있음을 안내하는 것에 불과하다는 문제점이 있었습니다. 저는 이 문제의 해결 방안을 찾고자 고객 관점에서 접근하기 위해 그동안 전화로 </a:t>
            </a:r>
            <a:r>
              <a:rPr u="sng" b="1" sz="1200">
                <a:solidFill>
                  <a:srgbClr val="000000"/>
                </a:solidFill>
                <a:latin typeface="맑은 고딕"/>
              </a:rPr>
              <a:t>(3)받은 고객 의견, 고객 자료를 정리했습니다. 그</a:t>
            </a:r>
            <a:r>
              <a:rPr sz="1200">
                <a:solidFill>
                  <a:srgbClr val="000000"/>
                </a:solidFill>
                <a:latin typeface="맑은 고딕"/>
              </a:rPr>
              <a:t> 결과 50대 이상 고객이 많고 사용법을 몰라 사용하지 않음을 발견했습니다. 이를 바탕으로 고객이 50대 이상일 경우 사용법을 아시는지 확인하고 모르시면 직접 사용을 도와드리는 것으로 매뉴얼을 수정했습니다. 그 결과 포인트 사용률은 93.1%로 상승했습니다. 한국마사회의 전략과제로 ‘고객이 행복한 여가문화 조성’이 있습니다. 저는 이를 실현하기 위한 사업 중 경마공원이 모두가 즐길 수 있는 휴식, 레저공간이 되도록 다양한 행사를 개최하는 것에 관심이 있습니다. 전화 업무를 통해 키운 고객의 니즈를 이해하고 문제를 해결하는 능력을 바탕으로 </a:t>
            </a:r>
            <a:r>
              <a:rPr u="sng" b="1" sz="1200">
                <a:solidFill>
                  <a:srgbClr val="000000"/>
                </a:solidFill>
                <a:latin typeface="맑은 고딕"/>
              </a:rPr>
              <a:t>(4)경마공원을 더욱 즐거운 공간으로 발전시키고 싶습니다. 한국마사회에서는 여름 야간경마, 경주로 마라톤 등의 행사를 진행하고 있는데, 저는 고객 관점에서 ‘20대 여성 팬 유입을 통한 야구장의 성장’을 벤치마킹해서 경마공원을 더 즐거운 공간으로</a:t>
            </a:r>
            <a:r>
              <a:rPr sz="1200">
                <a:solidFill>
                  <a:srgbClr val="000000"/>
                </a:solidFill>
                <a:latin typeface="맑은 고딕"/>
              </a:rPr>
              <a:t> 만들어보고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여가 문화 조성이 국민에게 어떤 장기적 이익을 가져올 수 있다고 생각하시나요?</a:t>
            </a:r>
            <a:br/>
            <a:r>
              <a:t>(2) 고객지향적 문제해결 능력을 다른 프로젝트에 어떻게 적용할 계획인가요?</a:t>
            </a:r>
            <a:br/>
            <a:r>
              <a:t>(3) 지원자가 포인트 사용률을 93.1%로 높인 성과를 더 발전시킬 수 있는 방법은 무엇이 있을까요?</a:t>
            </a:r>
            <a:br/>
            <a:r>
              <a:t>(4) '20대 여성 팬 유입을 통한 야구장의 성장'을 경마공원에 어떻게 적용할 계획이신가요?</a:t>
            </a:r>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마케팅 동아리에서 리더로서 팀원들과 협력하여 ‘학식 SWOT 분석 1등’을 하다.저는 직무역량 향상을 위해 약 1년 동안 활동한 마케팅 동아리에서 팀 리더로서 소통과 협력의 어려움을 극복했던 경험이 있습니다. 저는 ‘학식 SWOT 분석’ 과제에서 팀 리더가 됐습니다. 그리고 학식 SWOT 분석을 위해서는 함께 학식을 먹고 현장을 살펴보는 활동이 가장 중요해서 이를 위한 일정을 맞춰야 했습니다. 그런데 팀원이 많아 일정 조율이 어려워 갈등이 발생했습니다. 개인 사정으로 인해 일부 팀원은 현장 답사에 참여하지 못하게 되면서 무임승차하는 것 아니냐는 불만이 제기된 것입니다.저는 현 상황에서 현장에 참여하는 팀원과 못하는 </a:t>
            </a:r>
            <a:r>
              <a:rPr u="sng" b="1" sz="1200">
                <a:solidFill>
                  <a:srgbClr val="000000"/>
                </a:solidFill>
                <a:latin typeface="맑은 고딕"/>
              </a:rPr>
              <a:t>(1)팀원 모두 만족할 수 있는 해결 방법을 고민했습니다. 저는 시공간의 제약이 없는 온라인 설문조사를 현장에 참여하지 못하는 팀원에게 맡기는 방안을 생각해냈습니다. 그리고 이 방안을 제안할 때 현장에 참여하지</a:t>
            </a:r>
            <a:r>
              <a:rPr sz="1200">
                <a:solidFill>
                  <a:srgbClr val="000000"/>
                </a:solidFill>
                <a:latin typeface="맑은 고딕"/>
              </a:rPr>
              <a:t> 못하는 팀원의 기분이 나쁘지 않도록 소통하는 것에 주의했습니다. 왜냐하면 불만의 뜻으로 의미 없는 일감을 준다고 느낄 수 있기 때문입니다. 저는 그들의 역할이 중요함을 강조하며 </a:t>
            </a:r>
            <a:r>
              <a:rPr u="sng" b="1" sz="1200">
                <a:solidFill>
                  <a:srgbClr val="000000"/>
                </a:solidFill>
                <a:latin typeface="맑은 고딕"/>
              </a:rPr>
              <a:t>(2)온라인 설문조사는 많은 학생들의 의견을 수집해 분석의 깊이를 더해주는 중요한 활동임을 설명했습니다.</a:t>
            </a:r>
            <a:r>
              <a:rPr sz="1200">
                <a:solidFill>
                  <a:srgbClr val="000000"/>
                </a:solidFill>
                <a:latin typeface="맑은 고딕"/>
              </a:rPr>
              <a:t> 그리고 모든 팀원들은 이에 공감하며 긍정적으로 수용했습니다.결과적으로 더욱 풍부한 자료를 </a:t>
            </a:r>
            <a:r>
              <a:rPr u="sng" b="1" sz="1200">
                <a:solidFill>
                  <a:srgbClr val="000000"/>
                </a:solidFill>
                <a:latin typeface="맑은 고딕"/>
              </a:rPr>
              <a:t>(3)바탕으로 아이디어 회의를 진행할 수 있었습니다. 활발한 토의를 통해 학식 메뉴의 소스가 부족하다는 문제를</a:t>
            </a:r>
            <a:r>
              <a:rPr sz="1200">
                <a:solidFill>
                  <a:srgbClr val="000000"/>
                </a:solidFill>
                <a:latin typeface="맑은 고딕"/>
              </a:rPr>
              <a:t> 중점으로 소스 통을 따로 배치하는 것을 제안하는 기획안을 작성했습니다. 이 기획안은 교수님께 현실적이라는 평가를 받으며 1등을 </a:t>
            </a:r>
            <a:r>
              <a:rPr u="sng" b="1" sz="1200">
                <a:solidFill>
                  <a:srgbClr val="000000"/>
                </a:solidFill>
                <a:latin typeface="맑은 고딕"/>
              </a:rPr>
              <a:t>(4)차지했습니다.이 경험을 통해 저는 팀워크의 중요성과 갈등을 기회로 바꾸는 방법에 대해 배울 수 있었습니다. 앞으로 조직생활을</a:t>
            </a:r>
            <a:r>
              <a:rPr sz="1200">
                <a:solidFill>
                  <a:srgbClr val="000000"/>
                </a:solidFill>
                <a:latin typeface="맑은 고딕"/>
              </a:rPr>
              <a:t> 하면서 많은 사람들과 소통하고 갈등이 생기기도 하는 일이 많을 것이라 생각합니다. 그때마다 갈등 상황에서 문제 해결을 위한 창의적인 접근으로 오히려 갈등을 기회로 바꿔 팀워크를 해치지 않고 함께 협력하는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온라인 설문조사를 통해 얻은 자료가 분석에 어떻게 기여했나요?</a:t>
            </a:r>
            <a:br/>
            <a:r>
              <a:t>(2) 동아리 팀원 간 갈등을 해결하면서 배운 가장 중요한 교훈은 무엇인가요?</a:t>
            </a:r>
            <a:br/>
            <a:r>
              <a:t>(3) 팀워크와 갈등 해결능력을 우리 조직에서 어떻게 활용할 수 있는지 말씀해 주세요.</a:t>
            </a:r>
            <a:br/>
            <a:r>
              <a:t>(4) 앞으로 직무에서 팀워크를 발휘할 때 어떤 전략을 계획하고 계신가요?</a:t>
            </a:r>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한국마사회에 입사하게 된다면 단기적으로 '더비온' 앱의 기능 개발 및 유지보수를 통해 안정적인 온라인 발매 서비스를 제공하고 장기적으로는 빅데이터 분석을 통해 고객 맞춤형 서비스를 제공하는 것을 목표로 하고 있습니다. 이러한 목표를 달성하기 위해 제가 가진 앱 개발 역량과 빅데이터 분석 역량을 활용할 수 있습니다.단기적으로는 '더비온' 앱의 기능을 개발하기 위해 필요한 기술을 습득하고 이를 활용해 안정적인 서비스를 제공하는 것을 목표로 설정할 것입니다.저는 Android 챗봇 앱 개발을 </a:t>
            </a:r>
            <a:r>
              <a:rPr u="sng" b="1" sz="1200">
                <a:solidFill>
                  <a:srgbClr val="000000"/>
                </a:solidFill>
                <a:latin typeface="맑은 고딕"/>
              </a:rPr>
              <a:t>(1)해본 경험을 바탕으로 '더비온'의 UI를 개선해 고객들이 보다 편하게 앱을 사용할 수 있도록</a:t>
            </a:r>
            <a:r>
              <a:rPr sz="1200">
                <a:solidFill>
                  <a:srgbClr val="000000"/>
                </a:solidFill>
                <a:latin typeface="맑은 고딕"/>
              </a:rPr>
              <a:t> 하겠습니다. 또한, RESTful API를 </a:t>
            </a:r>
            <a:r>
              <a:rPr u="sng" b="1" sz="1200">
                <a:solidFill>
                  <a:srgbClr val="000000"/>
                </a:solidFill>
                <a:latin typeface="맑은 고딕"/>
              </a:rPr>
              <a:t>(2)활용한 서버-클라이언트 간 데이터 송수신 구현 경험을 통해서 안정적인</a:t>
            </a:r>
            <a:r>
              <a:rPr sz="1200">
                <a:solidFill>
                  <a:srgbClr val="000000"/>
                </a:solidFill>
                <a:latin typeface="맑은 고딕"/>
              </a:rPr>
              <a:t> </a:t>
            </a:r>
            <a:r>
              <a:rPr u="sng" b="1" sz="1200">
                <a:solidFill>
                  <a:srgbClr val="000000"/>
                </a:solidFill>
                <a:latin typeface="맑은 고딕"/>
              </a:rPr>
              <a:t>(3)데이터 처리를 하는데 기여할 수 있습니다.장기적으로는 빅데이터 분석을 통해 고객 맞춤형 서비스를 제공하는 것을 목표로 설정하겠습니다.한국마사회는</a:t>
            </a:r>
            <a:r>
              <a:rPr sz="1200">
                <a:solidFill>
                  <a:srgbClr val="000000"/>
                </a:solidFill>
                <a:latin typeface="맑은 고딕"/>
              </a:rPr>
              <a:t> 방대한 고객 데이터와 경마에 필요한 데이터를 보유하고 있습니다. 이러한 데이터를 활용한 분석을 통해 고객 맞춤형 추천, 데이터 기반 훈련 프로그램, 과몰입 자동 방지 시스템 도입 등과 같은 서비스를 제공할 수 있습니다. 저는 빅데이터 분석 프로젝트를 진행하면서 데이터 수집, 저장, 분석, 시각화와 같이 빅데이터 분석에 필요한 전 과정을 경험했습니다. 그리고 데이터 정제 및 저장을 담당하면서 Python의 pandas 라이브러리를 활용해 자동화 프로그램을 개발한 경험이 있습니다. 이러한 경험을 바탕으로 빅데이터 분석을 통해 다양한 고객 맞춤형 서비스를 제공하는데 기여하고 싶습니다.제가 가진 앱 개발 역량과 빅데이터 분석 역량을 토대로 </a:t>
            </a:r>
            <a:r>
              <a:rPr u="sng" b="1" sz="1200">
                <a:solidFill>
                  <a:srgbClr val="000000"/>
                </a:solidFill>
                <a:latin typeface="맑은 고딕"/>
              </a:rPr>
              <a:t>(4)'더비온' 앱의 기능과 UI를 개선하고 빅데이터 분석을 통해 고객 중심 서비스를 제공하는데 기여할 수 있습니다.이를 위해 지속적으로 새로운 기술을 학습하고</a:t>
            </a:r>
            <a:r>
              <a:rPr sz="1200">
                <a:solidFill>
                  <a:srgbClr val="000000"/>
                </a:solidFill>
                <a:latin typeface="맑은 고딕"/>
              </a:rPr>
              <a:t> 협업을 통해 문제를 해결하고 목표를 달성할 수 있도록 최선을 다하는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'더비온' 앱의 UI를 개선하기 위한 구체적인 계획과 그에 따른 예상 효과는 무엇인가요?</a:t>
            </a:r>
            <a:br/>
            <a:r>
              <a:t>(2) RESTful API를 활용한 서버-클라이언트 간 데이터 송수신 경험이 향후 프로젝트에 어떻게 기여할 수 있을까요?</a:t>
            </a:r>
            <a:br/>
            <a:r>
              <a:t>(3) 지원자는 빅데이터 분석을 통한 고객 맞춤형 서비스 제공을 목표로 했다고 적었는데, 이를 위한 단계별 계획은 무엇인가요?</a:t>
            </a:r>
            <a:br/>
            <a:r>
              <a:t>(4) 지원자가 지속적으로 새로운 기술을 학습한다고 했는데, 현재 배우고 있거나 배울 예정인 기술은 무엇이며, 그 이유는 무엇인가요?</a:t>
            </a:r>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(1)앱 개발 프로젝트를 진행하면서 갈등이 생겼지만 대화를 통해 상대방을 needs를</a:t>
            </a:r>
            <a:r>
              <a:rPr sz="1200">
                <a:solidFill>
                  <a:srgbClr val="000000"/>
                </a:solidFill>
                <a:latin typeface="맑은 고딕"/>
              </a:rPr>
              <a:t> 파악하고 대안을 제시해 갈등 상황을 해결했던 경험이 있습니다. 프로젝트 진행 중 저는 앱의 기능을 먼저 완성한 후 UI를 개발하자는 의견이었고 팀원은 기능 하나를 완성할 </a:t>
            </a:r>
            <a:r>
              <a:rPr u="sng" b="1" sz="1200">
                <a:solidFill>
                  <a:srgbClr val="000000"/>
                </a:solidFill>
                <a:latin typeface="맑은 고딕"/>
              </a:rPr>
              <a:t>(2)때마다 UI를 개발하자는 의견을 제시했습니다. 이처럼 작업 방식에 대한 의견 차이가 있어 프로젝트 진행이 어려운 상황이었습니다. 팀원과의 대화를 통해 의견 차이의 근본적인 원인을 파악하려 노력한 결과 팀원이 기능적인 부분보다는 UI를 예쁘고</a:t>
            </a:r>
            <a:r>
              <a:rPr sz="1200">
                <a:solidFill>
                  <a:srgbClr val="000000"/>
                </a:solidFill>
                <a:latin typeface="맑은 고딕"/>
              </a:rPr>
              <a:t> 깔끔하게 만드는 데 더 큰 관심과 욕구가 있다는 사실을 알게 되었습니다.팀원의 입장을 </a:t>
            </a:r>
            <a:r>
              <a:rPr u="sng" b="1" sz="1200">
                <a:solidFill>
                  <a:srgbClr val="000000"/>
                </a:solidFill>
                <a:latin typeface="맑은 고딕"/>
              </a:rPr>
              <a:t>(3)이해한 후 저는 본래의 작업 방식 대신 서로의 needs를 충족시킬 수 있는 대안을 고민했습니다. 대안으로 제가 기능 구현을 전담하고</a:t>
            </a:r>
            <a:r>
              <a:rPr sz="1200">
                <a:solidFill>
                  <a:srgbClr val="000000"/>
                </a:solidFill>
                <a:latin typeface="맑은 고딕"/>
              </a:rPr>
              <a:t> 팀원은 UI 설계를 맡는 역할 </a:t>
            </a:r>
            <a:r>
              <a:rPr u="sng" b="1" sz="1200">
                <a:solidFill>
                  <a:srgbClr val="000000"/>
                </a:solidFill>
                <a:latin typeface="맑은 고딕"/>
              </a:rPr>
              <a:t>(4)분담을 제안했습니다. 그 결과 팀원은 본인이 원하는 바를 말해줘서 고맙다고 했고 그 의견에 적극적으로 동의했습니다.이후 저는 팀의 역할 분담에 따라 기능을 체계적으로 구현했고 팀원은 UI 디자인에 집중하여 보다</a:t>
            </a:r>
            <a:r>
              <a:rPr sz="1200">
                <a:solidFill>
                  <a:srgbClr val="000000"/>
                </a:solidFill>
                <a:latin typeface="맑은 고딕"/>
              </a:rPr>
              <a:t> 직관적인 UI를 개발했습니다. 이렇게 각자의 역할에 충실하면서도 서로의 강점을 살린 협업을 통해 프로젝트를 성공적으로 마무리 할 수 있었습니다. 프로젝트 완료 후 팀원으로부터 “내 의견을 진지하게 들어주고 해결책을 제시해줘서 고마웠다”는 말을 들으며 의사소통이 신뢰를 형성하고 팀워크를 강화하는 데 얼마나 중요한지 다시 한 번 깨달았습니다.입사 후에도 이러한 의사소통 능력을 바탕으로 동료들과의 원활한 협력 관계를 형성하고 공동의 목표를 이루기 위해 최선을 다하는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앱 개발 프로젝트에서 의사소통을 통해 갈등을 해결한 경험을 바탕으로, 입사 후 유사 상황에서의 행동 계획은 무엇인가요?</a:t>
            </a:r>
            <a:br/>
            <a:r>
              <a:t>(2) 팀원과의 의견 차이를 극복한 과정에서 지원자가 배운 가장 중요한 의사소통 스킬은 무엇인가요?</a:t>
            </a:r>
            <a:br/>
            <a:r>
              <a:t>(3) 기능 구현을 전담하는 동안 직면했던 가장 큰 챌린지와 이를 어떻게 해결했는지 구체적으로 설명해 주세요.</a:t>
            </a:r>
            <a:br/>
            <a:r>
              <a:t>(4) 지원자가 느낀 프로젝트 협업의 중요성과 이를 통해 얻은 가장 큰 교훈은 무엇이었는지 말씀해 주시겠어요?</a:t>
            </a:r>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한국마사회에서 경마 중계 방송의 품질을 안정적으로 유지하고, 최신 방송 기술을 도입하여 시스템 운영</a:t>
            </a:r>
            <a:r>
              <a:rPr sz="1200">
                <a:solidFill>
                  <a:srgbClr val="000000"/>
                </a:solidFill>
                <a:latin typeface="맑은 고딕"/>
              </a:rPr>
              <a:t> 효율성을 극대화하는 방송기술 전문가가 되는 것을 목표로 삼고 있습니다. 이를 위해 방송 환경 분석 및 개선, 방송 설비 유지보수 및 운영 역량 강화, 신기술 도입 및 적용 연구, 문제 해결 및 신속 대응 역량을 키워나가겠습니다.이를 달성하기 위해 저는 기존의 방송 시스템을 철저히 분석하고, 실시간 영상 송출의 안정성을 높이는 방안을 모색하겠습니다. </a:t>
            </a:r>
            <a:r>
              <a:rPr u="sng" b="1" sz="1200">
                <a:solidFill>
                  <a:srgbClr val="000000"/>
                </a:solidFill>
                <a:latin typeface="맑은 고딕"/>
              </a:rPr>
              <a:t>(2)또한, SMPTE 표준을 준수하며 인코더·디코더 기술을 활용해 디지털 영상 신호를 최적화하고, IPTV 및 온라인 스트리밍 서비스 등 다양한 플랫폼에서도 최적화된 품질을 제공할</a:t>
            </a:r>
            <a:r>
              <a:rPr sz="1200">
                <a:solidFill>
                  <a:srgbClr val="000000"/>
                </a:solidFill>
                <a:latin typeface="맑은 고딕"/>
              </a:rPr>
              <a:t> 수 있도록 전송 기술을 지속적으로 연구하고 개선하겠습니다.저는 방송통신직 공무원으로서 행정업무 경험을 쌓아왔으며, 이를 통해 문서 작성 및 보고 능력, 협업 능력을 배양하였습니다. 또한, 공공기관의 기술 업무 수행 </a:t>
            </a:r>
            <a:r>
              <a:rPr u="sng" b="1" sz="1200">
                <a:solidFill>
                  <a:srgbClr val="000000"/>
                </a:solidFill>
                <a:latin typeface="맑은 고딕"/>
              </a:rPr>
              <a:t>(3)과정에서 체계적인 절차와 규정을 준수하는 것이 중요하다는 점을 익혔습니다. 이러한 경험을 바탕으로 방송 기술 업무에 있어서도 체계적인 유지보수 계획을 수립하고, 원활한 기술 운영을</a:t>
            </a:r>
            <a:r>
              <a:rPr sz="1200">
                <a:solidFill>
                  <a:srgbClr val="000000"/>
                </a:solidFill>
                <a:latin typeface="맑은 고딕"/>
              </a:rPr>
              <a:t> 위한 프로세스를 개선하는 데 기여할 것입니다.특히, 방송기술 분야에서 필수적인 장비 운영 및 유지보수 능력을 향상시키기 위해 관련 기술 학습을 지속적으로 진행할 것이며, 실제 방송 환경에서 발생할 수 있는 문제들을 신속히 해결할 수 있도록 대비하겠습니다. 또한, 타 부서와의 협업이 중요한 직무 특성을 고려하여 원활한 커뮤니케이션 능력을 더욱 강화해 나가겠습니다.입사 후에는 방송 설비의 유지보수 체계를 보다 효율적으로 구축하고, 중계 방송의 안정성을 높이는 데 기여하겠습니다. 또한, 방송 기술의 변화에 맞춰 실무 </a:t>
            </a:r>
            <a:r>
              <a:rPr u="sng" b="1" sz="1200">
                <a:solidFill>
                  <a:srgbClr val="000000"/>
                </a:solidFill>
                <a:latin typeface="맑은 고딕"/>
              </a:rPr>
              <a:t>(4)역량을 지속적으로 개발하며, 조직 내에서 신뢰받는 방송기술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한국마사회에서 경마 중계 방송의 품질을 어떻게 안정적으로 유지할 계획인지, 어떤 구체적인 방법을 고려하고 있습니까?</a:t>
            </a:r>
            <a:br/>
            <a:r>
              <a:t>(2) SMPTE 표준을 준수하며 인코더·디코더 기술을 활용한 경험이 있다면 구체적으로 어떤 경험이 있었는지 설명해주세요.</a:t>
            </a:r>
            <a:br/>
            <a:r>
              <a:t>(3) 방송통신직 공무원으로서 어떤 기술적인 과제를 해결했었는지, 그 경험이 현재의 목표에 어떻게 영향을 미쳤는지 설명해주세요.</a:t>
            </a:r>
            <a:br/>
            <a:r>
              <a:t>(4) 입사 후 목표로 하는 방송 설비 유지보수 체계 구축에 대한 구체적인 계획이나 아이디어가 있는지 설명해주세요.</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학교 현장실습에서 교과 통합수업을 진행했던 경험이 있습니다. 국어과 교생선생님과 같이 과목 간 연관성이 깊고 시너지가 날 수 있는 주제를 고민했고 역사적 인물과 그의 문학작품을 다루기로 했습니다. 수업 방식은 역사와 국어 2교시를 합쳐서 연속으로 진행하는 방식으로 수업을 계획했습니다. 수업 내용은 역사 시간에는 인물의 생애를 중심으로 역사적 사건을 설명하고 이를 바탕으로 문학작품에 대한 해설을 하기로 했습니다. 준비 과정에서 문제가 생긴 부분은 수업 분량 배분 문제였습니다. 두 사람 모두 의욕 있게 준비하다 보니 1차시 분량을 조금씩 초과하게 되었고 여유 차시가 없었기에 두 과목 간 분량 조정을 해야 하는 상황이었습니다. 처음에는 합의가 잘 안되었고 수업 준비에 차질이 생길 것 같아 저는 서로가 동의할 </a:t>
            </a:r>
            <a:r>
              <a:rPr u="sng" b="1" sz="1200">
                <a:solidFill>
                  <a:srgbClr val="000000"/>
                </a:solidFill>
                <a:latin typeface="맑은 고딕"/>
              </a:rPr>
              <a:t>(1)수 있는 기준을 정해서 분량을 조정하자고 제안했습니다. 그 기준으로는 과목 내 비중과 고등학교 수업이었기에 수능에서</a:t>
            </a:r>
            <a:r>
              <a:rPr sz="1200">
                <a:solidFill>
                  <a:srgbClr val="000000"/>
                </a:solidFill>
                <a:latin typeface="맑은 고딕"/>
              </a:rPr>
              <a:t> 중요성을 고려하자고 했습니다. 제 입장에서는 불리한 기준이었지만 수업은 학생들에게 도움이 되는 것이 최우선이라고 생각했기에 공동의 이익을 우선하여 저 기준을 제시했습니다. 과목 내 비중과 수능에서 중요성 모두 국어 쪽 부분이 높다는 것에 둘 다 동의했고 제 </a:t>
            </a:r>
            <a:r>
              <a:rPr u="sng" b="1" sz="1200">
                <a:solidFill>
                  <a:srgbClr val="000000"/>
                </a:solidFill>
                <a:latin typeface="맑은 고딕"/>
              </a:rPr>
              <a:t>(2)수업 분량을 줄이고 남는 시간을 국어 수업 분량으로 할애했습니다. 이러한 합의 끝에 수업을 잘 마칠 수 있었습니다. 교생들끼리 상의해서</a:t>
            </a:r>
            <a:r>
              <a:rPr sz="1200">
                <a:solidFill>
                  <a:srgbClr val="000000"/>
                </a:solidFill>
                <a:latin typeface="맑은 고딕"/>
              </a:rPr>
              <a:t> 실시한 수업 만족도 조사에서 학생들로부터 높은 만족도와 긍정적인 피드백을 많이 받을 수 </a:t>
            </a:r>
            <a:r>
              <a:rPr u="sng" b="1" sz="1200">
                <a:solidFill>
                  <a:srgbClr val="000000"/>
                </a:solidFill>
                <a:latin typeface="맑은 고딕"/>
              </a:rPr>
              <a:t>(3)있었습니다. 서로가 납득할 만한 기준을 세워 합의한 경험은 입사 후 에서도 부서 간의 갈등 상황 해결에 유용하게 (4)활용할 수 있을 것이라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학교 현장실습에서 겪은 수업 분량 배분 문제를 어떻게 해결했는지 좀 더 자세히 설명해 주시겠어요?</a:t>
            </a:r>
            <a:br/>
            <a:r>
              <a:t>(2) 두 과목의 분량을 조정할 때 내린 결정이 당시로서는 불리한 선택이었다고 하셨는데, 그런 결정을 한 이유는 무엇인가요?</a:t>
            </a:r>
            <a:br/>
            <a:r>
              <a:t>(3) 현장실습에서 역사와 국어 수업을 통합했다는 점이 인상 깊습니다. 이때 받은 학생들의 피드백 중 기억에 남는 내용이 있으면 공유 부탁드립니다.</a:t>
            </a:r>
            <a:br/>
            <a:r>
              <a:t>(4) 교생으로서 상호 협의를 통해 수업을 성공적으로 마쳤다고 하셨습니다. 향후 직무에서 이러한 경험을 어떻게 활용할 계획이신가요?</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대리기사 기획조사를 진행하며 구성원 간 의견 </a:t>
            </a:r>
            <a:r>
              <a:rPr u="sng" b="1" sz="1200">
                <a:solidFill>
                  <a:srgbClr val="000000"/>
                </a:solidFill>
                <a:latin typeface="맑은 고딕"/>
              </a:rPr>
              <a:t>(1)차이로 어려움을 겪었습니다. 당시 기획조사의 목적은 대리게임 근절 및 처벌 강화를 통해 불법 행위를 감소시키고 올바른 문화를 형성하는 것이었습니다. 그러나 조사 초기, 팀원들은 업무 수행 방법에 대해 서로 다른 의견을 제시했습니다. 일부 팀원은 신속하고</a:t>
            </a:r>
            <a:r>
              <a:rPr sz="1200">
                <a:solidFill>
                  <a:srgbClr val="000000"/>
                </a:solidFill>
                <a:latin typeface="맑은 고딕"/>
              </a:rPr>
              <a:t> 다양한 사례의 증거 확보가 우선시되어야 한다고 주장했고, 다른 팀원은 피해 규모가 큰 사례를 위주로 선별해야 한다고 강조했습니다. 의견 차이를 조율하고 합의점을 도출하는 것이 중요했기에 저는 다음과 같은 노력을 기울였습니다. 첫째, 팀원의 의견을 충분히 경청하고 각자의 입장을 이해하고자 했습니다. 둘째, 각 의견의 장단점을 객관적으로 분석하여 공통된 목표를 도출하고자 했습니다. 셋째, 기존 데이터, 민원 이력, 수사의뢰 이력 및 </a:t>
            </a:r>
            <a:r>
              <a:rPr u="sng" b="1" sz="1200">
                <a:solidFill>
                  <a:srgbClr val="000000"/>
                </a:solidFill>
                <a:latin typeface="맑은 고딕"/>
              </a:rPr>
              <a:t>(2)결과를 비교하고 내부 법률 자문을 통해 효율적인 방법을 찾고자 했습니다. 최종적으로, 현재 활동 중인 업체를 최대한 많이 조사한 후, 피해 규모가 심각한 업체를 추가적으로 선정해 심층 조사를</a:t>
            </a:r>
            <a:r>
              <a:rPr sz="1200">
                <a:solidFill>
                  <a:srgbClr val="000000"/>
                </a:solidFill>
                <a:latin typeface="맑은 고딕"/>
              </a:rPr>
              <a:t> 진행하는 방안을 제시했습니다. 이를 통해 양측의 의견을 절충하면서도 적절한 업무량 배분과 일정 조정을 이루어 각자의 역할에 집중할 수 있도록 했습니다.그 결과, 악의적으로 불법 행위를 지속해 오던 대리업체를 수사의뢰할 수 있었고, 불법 근절을 위한 사후 관리의 중요성을 확인할 수 </a:t>
            </a:r>
            <a:r>
              <a:rPr u="sng" b="1" sz="1200">
                <a:solidFill>
                  <a:srgbClr val="000000"/>
                </a:solidFill>
                <a:latin typeface="맑은 고딕"/>
              </a:rPr>
              <a:t>(3)있었습니다. 이 경험을 통해 저는 원활한 소통과 협력을 통해 갈등을 극복하고 긍정적인 결과를 도출할 수 있음을 깨달았습니다. 또한, 객관적인 데이터와 논리적인 근거를 바탕으로</a:t>
            </a:r>
            <a:r>
              <a:rPr sz="1200">
                <a:solidFill>
                  <a:srgbClr val="000000"/>
                </a:solidFill>
                <a:latin typeface="맑은 고딕"/>
              </a:rPr>
              <a:t> 설득하는 것이 효과적인 의사소통의 핵심임을 배웠습니다.앞으로도 저는 한국마사회에서 다양한 </a:t>
            </a:r>
            <a:r>
              <a:rPr u="sng" b="1" sz="1200">
                <a:solidFill>
                  <a:srgbClr val="000000"/>
                </a:solidFill>
                <a:latin typeface="맑은 고딕"/>
              </a:rPr>
              <a:t>(4)이해관계자와 원활한 소통과 협력을 통해 조직의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대리기사 기획조사에서 팀의 의견 차이를 어떻게 효과적으로 조율하셨나요?</a:t>
            </a:r>
            <a:br/>
            <a:r>
              <a:t>(2) 지원자가 악의적 불법 행위를 조사할 때 우선적으로 고려한 데이터는 무엇이었나요?</a:t>
            </a:r>
            <a:br/>
            <a:r>
              <a:t>(3) 객관적인 데이터와 논리적 근거를 중심으로 의사소통할 때 주의할 점은 무엇이라고 생각하나요?</a:t>
            </a:r>
            <a:br/>
            <a:r>
              <a:t>(4) 한국마사회에서 다양한 이해관계자와의 소통을 어떻게 개선할 계획인가요?</a:t>
            </a:r>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(1)전 직장에서 노동조합 사무실 리모델링 공사를 진행할 때 소통의 어려움을 겪었던 경험이 있습니다. 당시 저는 시설과에서 근무하고 있었고,</a:t>
            </a:r>
            <a:r>
              <a:rPr sz="1200">
                <a:solidFill>
                  <a:srgbClr val="000000"/>
                </a:solidFill>
                <a:latin typeface="맑은 고딕"/>
              </a:rPr>
              <a:t> 노동조합 사무실의 리모델링 공사를 지원하는 역할을 맡았습니다. 그런데 노동조합 사무실에서 근무하는 조합원 중 한 명이 저희 부서와 친분이 깊은 사람이었고, 저는 신입이라는 이유로 그에게 대등한 관계로 인정받지 못했습니다. 그는 저를 후배나 보조 인력처럼 대했으며, 공사 진행과 관련한 협의를 할 때 제 의견을 제대로 듣지 않거나 무시하는 태도를 보였습니다. 이로 인해 공사 진행이 원활하지 않았고, 일정에도 차질이 생길 가능성이 있었습니다.이러한 상황을 해결하기 위해 저는 우선 신뢰를 쌓는 것이 </a:t>
            </a:r>
            <a:r>
              <a:rPr u="sng" b="1" sz="1200">
                <a:solidFill>
                  <a:srgbClr val="000000"/>
                </a:solidFill>
                <a:latin typeface="맑은 고딕"/>
              </a:rPr>
              <a:t>(2)중요하다고 판단했습니다. 상대방이 저를 신입으로만 보는 인식을 바꾸기 위해 먼저 공사 진행과 관련된 자료를 철저히 준비하고, 명확한 근거를 바탕으로 의견을 전달하는 방식을 취했습니다. 하지만 여전히 관계 개선이 쉽지 않았고, 단순히 논리적인 설명만으로는 신뢰를 얻기 어렵다는 점을 깨달았습니다.이에</a:t>
            </a:r>
            <a:r>
              <a:rPr sz="1200">
                <a:solidFill>
                  <a:srgbClr val="000000"/>
                </a:solidFill>
                <a:latin typeface="맑은 고딕"/>
              </a:rPr>
              <a:t> 저는 다른 접근 방식을 시도했습니다. 선배 직원 몇 명과 함께 비공식적인 자리를 마련하여 자연스럽게 대화를 나눌 기회를 만들었습니다. 공식적인 </a:t>
            </a:r>
            <a:r>
              <a:rPr u="sng" b="1" sz="1200">
                <a:solidFill>
                  <a:srgbClr val="000000"/>
                </a:solidFill>
                <a:latin typeface="맑은 고딕"/>
              </a:rPr>
              <a:t>(3)업무 논의 자리에서는 다소 경직된 분위기였지만, 편안한 환경에서 대화를 나누면서 서로의 생각을 보다 자유롭게 공유할 수 있었습니다. 저는 이 자리에서 공사 진행의 필요성과 중요성을 다시 한번 설명했고, 상대방도 점차 저를 신입이 아닌 협업자로 받아들이기 시작했습니다.이후 협의 과정이</a:t>
            </a:r>
            <a:r>
              <a:rPr sz="1200">
                <a:solidFill>
                  <a:srgbClr val="000000"/>
                </a:solidFill>
                <a:latin typeface="맑은 고딕"/>
              </a:rPr>
              <a:t> 한층 원활해졌고, 이전보다 적극적으로 의견을 조율할 수 있었습니다. 결과적으로 공사는 계획된 일정에 맞춰 진행될 수 </a:t>
            </a:r>
            <a:r>
              <a:rPr u="sng" b="1" sz="1200">
                <a:solidFill>
                  <a:srgbClr val="000000"/>
                </a:solidFill>
                <a:latin typeface="맑은 고딕"/>
              </a:rPr>
              <a:t>(4)있었으며, 노동조합 측에서도 공사 진행 과정에 만족하는 모습을 보였습니다. 이 경험을 통해 저는 단순히 업무적인 접근만으로는 해결할 수 없는 소통의 문제가 존재하며, 관계 형성과 신뢰 구축이 중요하다는 것을</a:t>
            </a:r>
            <a:r>
              <a:rPr sz="1200">
                <a:solidFill>
                  <a:srgbClr val="000000"/>
                </a:solidFill>
                <a:latin typeface="맑은 고딕"/>
              </a:rPr>
              <a:t>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노동조합 사무실 리모델링 공사에서 겪었던 소통의 어려움을 극복하기 위해 어떤 구체적인 조치를 취하셨는지 설명해주세요.</a:t>
            </a:r>
            <a:br/>
            <a:r>
              <a:t>(2) 조합원들과의 신뢰 구축 과정에서 가장 도전적이었던 상황과 이를 어떻게 극복했는지 설명해주세요.</a:t>
            </a:r>
            <a:br/>
            <a:r>
              <a:t>(3) 비공식적인 자리를 마련하여 소통을 개선한 경험이 다른 업무 관계에서도 어떻게 적용될 수 있을 것인지 설명해주세요.</a:t>
            </a:r>
            <a:br/>
            <a:r>
              <a:t>(4) 결국 공사가 계획된 일정에 맞춰 진행될 수 있었던 핵심 요인이 무엇이라고 생각하시는지 설명해주세요.</a:t>
            </a:r>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[모두가 즐기는 경마 공원 활성화]렛츠런파크가 다양한 세대가 즐기는 레저 활동의 중심으로 자리 잡는 것이 저의 최종 목표입니다. 어릴 적 주말마다 렛츠런파크를 방문하며 경마에 관심을 가졌습니다. 하지만 현재 젊은 세대는 경마의 스포츠로서의 재미와 가치를 알지 못하는 경우가 많습니다. </a:t>
            </a:r>
            <a:r>
              <a:rPr u="sng" b="1" sz="1200">
                <a:solidFill>
                  <a:srgbClr val="000000"/>
                </a:solidFill>
                <a:latin typeface="맑은 고딕"/>
              </a:rPr>
              <a:t>(1)모든 세대가 즐길 수 있는 시설을 만들어 제가 느낀 감동을 나누고 싶습니다. 이를 달성하기 위해 입사 후 세 가지 계획을 수행하겠습니다.첫째, 건축시설</a:t>
            </a:r>
            <a:r>
              <a:rPr sz="1200">
                <a:solidFill>
                  <a:srgbClr val="000000"/>
                </a:solidFill>
                <a:latin typeface="맑은 고딕"/>
              </a:rPr>
              <a:t> 개선 계획입니다. 경마 문화 활성화를 위해서는 고객이 선호하는 시설을 </a:t>
            </a:r>
            <a:r>
              <a:rPr u="sng" b="1" sz="1200">
                <a:solidFill>
                  <a:srgbClr val="000000"/>
                </a:solidFill>
                <a:latin typeface="맑은 고딕"/>
              </a:rPr>
              <a:t>(2)계획하고 노후한 시설을 리모델링하는 노력이 필수적입니다. 건축기사 및 건설안전기사로 얻은 지식과 CAD 활용 역량을 바탕으로, 경마를 즐기는</a:t>
            </a:r>
            <a:r>
              <a:rPr sz="1200">
                <a:solidFill>
                  <a:srgbClr val="000000"/>
                </a:solidFill>
                <a:latin typeface="맑은 고딕"/>
              </a:rPr>
              <a:t> 사람의 시각에서 고객과 내외부 관계자의 의견을 반영하여 설계에 적용하겠습니다.둘째, 건축물의 품질과 안정성 확보입니다. 인턴 시절 주된 업무는 공사계약업체와의 </a:t>
            </a:r>
            <a:r>
              <a:rPr u="sng" b="1" sz="1200">
                <a:solidFill>
                  <a:srgbClr val="000000"/>
                </a:solidFill>
                <a:latin typeface="맑은 고딕"/>
              </a:rPr>
              <a:t>(3)소통이었습니다. 매일 작업에 대한 정보를 나누며 품질 관리를 해냈습니다. 또한 작업의 위험 사항을 파악하고 작업자의 보호구 착용 상황을 확인하며 안전을 관리한 경험이</a:t>
            </a:r>
            <a:r>
              <a:rPr sz="1200">
                <a:solidFill>
                  <a:srgbClr val="000000"/>
                </a:solidFill>
                <a:latin typeface="맑은 고딕"/>
              </a:rPr>
              <a:t> 있습니다. 현장에서 쌓은 시공관리 경험을 바탕으로 경마 공원 내 다양한 시설의 시공 품질 향상과 </a:t>
            </a:r>
            <a:r>
              <a:rPr u="sng" b="1" sz="1200">
                <a:solidFill>
                  <a:srgbClr val="000000"/>
                </a:solidFill>
                <a:latin typeface="맑은 고딕"/>
              </a:rPr>
              <a:t>(4)안전한 작업환경 조성에 기여하겠습니다.셋째, 경마 공원 고객 만족 증대입니다. 인턴 재직 중 아파트 하자 관리 업무를 담당하며, 민원을 30% 감소시킨 경험이 있습니다. 당시 이미 처리된 하자도 업데이트가 늦어져 민원이 증가하는 상황이었습니다. 이에 처리 상황을</a:t>
            </a:r>
            <a:r>
              <a:rPr sz="1200">
                <a:solidFill>
                  <a:srgbClr val="000000"/>
                </a:solidFill>
                <a:latin typeface="맑은 고딕"/>
              </a:rPr>
              <a:t> 신속하게 파악하고 오전 중에 전달함으로써 업로드 속도를 높여 민원을 줄일 수 있었습니다. 이 경험을 통해 고객 만족을 위해 노력하는 태도를 배웠습니다. 항상 시설 사용자의 관점에서 생각하며 고객들이 더 편리하게 시설을 이용할 수 있게 하겠습니다.위 세 가지 계획을 실천하여 렛츠런파크에서 더욱 많은 사람들이 경마와 승마의 가치를 체험할 수 있게 함으로써 말 산업의 성장 기반을 강화하겠습니다.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경마 공원의 건축시설 개선을 위해 고객과 내외부 관계자의 의견을 어떻게 반영하실 계획인가요?</a:t>
            </a:r>
            <a:br/>
            <a:r>
              <a:t>(2) 렛츠런파크의 건축시설 개선을 위한 CAD 활용 계획에 대해 좀 더 설명해 주실 수 있을까요?</a:t>
            </a:r>
            <a:br/>
            <a:r>
              <a:t>(3) 시공관리 경험을 바탕으로 경마 공원 안전한 작업환경을 조성하는 데 구체적으로 어떤 방법을 사용할 예정인가요?</a:t>
            </a:r>
            <a:br/>
            <a:r>
              <a:t>(4) 아파트 하자 관리에서 민원을 30% 감소시킨 경험이 경마 공원 고객 만족 증대에 어떻게 적용될 수 있을까요?</a:t>
            </a:r>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[적극적 소통으로 업무 효율 향상]대우건설 인턴 과정에서 공사계약업체와의 원활한 소통에 기여한 경험이 있습니다.당시 공정이 </a:t>
            </a:r>
            <a:r>
              <a:rPr u="sng" b="1" sz="1200">
                <a:solidFill>
                  <a:srgbClr val="000000"/>
                </a:solidFill>
                <a:latin typeface="맑은 고딕"/>
              </a:rPr>
              <a:t>(1)지연되는 원인 중 하나가 공사계약업체와의 소통 부족이라는 점을 알게 되었습니다. 공사계약업체 담당자들이 필요한 정보를 제때 전달받지 못해 작업이 지연되곤 했습니다. 또한 일부 작업자와의 소통에서 용어 차이나 현장 상황 인식의 차이로 오해가 발생하기도 했습니다. 이 때문에 공사</a:t>
            </a:r>
            <a:r>
              <a:rPr sz="1200">
                <a:solidFill>
                  <a:srgbClr val="000000"/>
                </a:solidFill>
                <a:latin typeface="맑은 고딕"/>
              </a:rPr>
              <a:t> 일정에 차질이 생기며 현장 전체 작업에 영향을 미쳤습니다.서로 정보를 공유하고 소통할 기회를 만든다면 작업 시간이 줄어들고 품질 유지가 순조로워질 것 같았습니다. 이에 두 가지 해결 방안을 제시했습니다.첫 번째로 공정 일정과 자재 수급 계획을 공유하는 주간 공사계약업체 회의를 제안했습니다. 매주 초 공사계약업체와 함께 공정 계획에 대해 회의하고, 회의 내용을 단체 채팅방에 공유하였습니다. 또한 매일 </a:t>
            </a:r>
            <a:r>
              <a:rPr u="sng" b="1" sz="1200">
                <a:solidFill>
                  <a:srgbClr val="000000"/>
                </a:solidFill>
                <a:latin typeface="맑은 고딕"/>
              </a:rPr>
              <a:t>(2)아침 TBM 후 자재 수급 일정과 주요 작업 위험 요소를 조율하는 시간을 가졌습니다. 두 번째로 시공 진행 과정 설명서를 제공하였습니다. (3)설계도서만 공유하면 착오가 발생할 수 있는 작업은 알기 쉽게 정리하여 공사계약업체 담당자에게 전달했습니다. 또한 중요한 공정의 작업자와는 직접 만나 작업을 자세히 설명하고 여러 번 확인하며 착오를 줄였습니다.그 결과 작업 현장에서</a:t>
            </a:r>
            <a:r>
              <a:rPr sz="1200">
                <a:solidFill>
                  <a:srgbClr val="000000"/>
                </a:solidFill>
                <a:latin typeface="맑은 고딕"/>
              </a:rPr>
              <a:t> </a:t>
            </a:r>
            <a:r>
              <a:rPr u="sng" b="1" sz="1200">
                <a:solidFill>
                  <a:srgbClr val="000000"/>
                </a:solidFill>
                <a:latin typeface="맑은 고딕"/>
              </a:rPr>
              <a:t>(4)발생하던 불필요한 대기 시간이 줄어들고, 공사계약업체와의 협력이 원활해지는 성과를 얻을 수 있었습니다. 또한 작업자의 착각으로 도면과 다르게 시공되는 일도 없어졌습니다. 덕분에 공사가 예정대로</a:t>
            </a:r>
            <a:r>
              <a:rPr sz="1200">
                <a:solidFill>
                  <a:srgbClr val="000000"/>
                </a:solidFill>
                <a:latin typeface="맑은 고딕"/>
              </a:rPr>
              <a:t> 진행되었고, 주도적으로 해결책을 제시하고 문제 개선을 위해 노력하는 모습으로 좋은 평가를 받으며 인턴 생활을 마칠 수 있었습니다.이 경험으로 현장에서 무엇보다 중요한 것은 소통이라는 것을 배웠습니다. 한국마사회에서도 적극적인 소통을 주도하며 시공 품질 향상과 안전한 작업환경 관리에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공정 지연 원인이었던 소통 부족을 해결하기 위해 제안한 주간 회의가 현장에 어떤 변화를 가져왔나요?</a:t>
            </a:r>
            <a:br/>
            <a:r>
              <a:t>(2) 시공 진행 과정 설명서를 통해 발생한 긍정적 변화는 구체적으로 어떤 것이 있었나요?</a:t>
            </a:r>
            <a:br/>
            <a:r>
              <a:t>(3) 공사계약업체와의 협력 성과가 주었던 동기부여는 이후 도전한 프로젝트에 어떤 영향이 있었나요?</a:t>
            </a:r>
            <a:br/>
            <a:r>
              <a:t>(4) 대우건설 인턴 경험에서 배운 소통의 중요성을 향후 업무에서 어떻게 극대화할 계획인가요?</a:t>
            </a:r>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재경 직렬 입사 후 안정적인 재무구조 달성에 기여하고 싶습니다. 우리 한국마사회의 경영목표 중 하나인 2037년 부채비율 15%와 같은 안정적인 재무구조를 갖추기 위해서는 마사회의 다양한 사업의 재무적, 비재무적 결과를 관련지식을 통해 분석 및 </a:t>
            </a:r>
            <a:r>
              <a:rPr u="sng" b="1" sz="1200">
                <a:solidFill>
                  <a:srgbClr val="000000"/>
                </a:solidFill>
                <a:latin typeface="맑은 고딕"/>
              </a:rPr>
              <a:t>(1)예측하고 사업부서 및 유관부서와 소통할 수 있는 역량이 필요하다고 생각합니다.[관련지식] 학교에 다니면서 재무와 회계 분야를 중점적으로 학습했습니다. 회계원리 외에도 재무관리,</a:t>
            </a:r>
            <a:r>
              <a:rPr sz="1200">
                <a:solidFill>
                  <a:srgbClr val="000000"/>
                </a:solidFill>
                <a:latin typeface="맑은 고딕"/>
              </a:rPr>
              <a:t> 재무회계, 원가회계, 투자론 등을 수강했습니다. 투자론 강의를 수강하며 실제 거래소 종목을 대상으로 기업 분석과 재무 및 각종 경제 지표를 연계하며 선별하는 과정을 통해 </a:t>
            </a:r>
            <a:r>
              <a:rPr u="sng" b="1" sz="1200">
                <a:solidFill>
                  <a:srgbClr val="000000"/>
                </a:solidFill>
                <a:latin typeface="맑은 고딕"/>
              </a:rPr>
              <a:t>(2)금융지식을 쌓을 수 있었습니다. 또한 졸업 후에도 기존 수강 과목 외에도 고급회계, 관리회계 등을 추가로 심도있게 공부했습니다. 그 결과 재경관리사, 투자자산운용사를 합격할 수 있었습니다.[실무경험] 공군</a:t>
            </a:r>
            <a:r>
              <a:rPr sz="1200">
                <a:solidFill>
                  <a:srgbClr val="000000"/>
                </a:solidFill>
                <a:latin typeface="맑은 고딕"/>
              </a:rPr>
              <a:t> 경리장교로 임관하여 계약, 출납, 재무회계, 지출 등 실무를 담당했습니다. 특히 지출, 재무회계 등의 업무를 통해 자금집행 및 자산관리 능력을 키울 수 있었습니다. 지출관을 맡으면서 공군본부, 국방부 등 상위기관과 비행단의 각 부서 담당자와 지속적으로 의사소통을 하며 세출예산 집행률을 관리했습니다. 또한 재무회계 업무를 맡으면서 </a:t>
            </a:r>
            <a:r>
              <a:rPr u="sng" b="1" sz="1200">
                <a:solidFill>
                  <a:srgbClr val="000000"/>
                </a:solidFill>
                <a:latin typeface="맑은 고딕"/>
              </a:rPr>
              <a:t>(3)거시적인 자산의 흐름을 파악했을 뿐만 아니라 세부적인 변동까지 분석하면서 약 6,000억 자산을 관리하였습니다. 나아가 시스템 연동 관련 업무 프로세스 개선으로 과대계상 된 선급금, 미지급금</a:t>
            </a:r>
            <a:r>
              <a:rPr sz="1200">
                <a:solidFill>
                  <a:srgbClr val="000000"/>
                </a:solidFill>
                <a:latin typeface="맑은 고딕"/>
              </a:rPr>
              <a:t> 10억을 제거해 업무 우수사례에 선정되었습니다.[소통역량] 서울대학교병원에 입사하여 노무, 외래진료 평가 등 지원 업무를 담당했습니다. 생소한 환경과 직원 간 보이지 않는 갈등으로 어려움도 </a:t>
            </a:r>
            <a:r>
              <a:rPr u="sng" b="1" sz="1200">
                <a:solidFill>
                  <a:srgbClr val="000000"/>
                </a:solidFill>
                <a:latin typeface="맑은 고딕"/>
              </a:rPr>
              <a:t>(4)많았지만 타 부서 담당자들을 찾아다니며 부서 간 협업을 이끌어낸 덕분에 동료들의 인정뿐만 아니라 VOC 기준 15% 이상 환자들의 칭찬사례를 증가시키는데</a:t>
            </a:r>
            <a:r>
              <a:rPr sz="1200">
                <a:solidFill>
                  <a:srgbClr val="000000"/>
                </a:solidFill>
                <a:latin typeface="맑은 고딕"/>
              </a:rPr>
              <a:t> 기여할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한국마사회에서 재무적, 비재무적 결과를 분석하고 예측하기 위해 필요한 역량 중 가장 중요하다고 생각하는 것은 무엇인가요?</a:t>
            </a:r>
            <a:br/>
            <a:r>
              <a:t>(2) 재경관리사와 투자자산운용사를 합격한 경험이 마사회 재경 직무에 어떻게 기여할 수 있을까요?</a:t>
            </a:r>
            <a:br/>
            <a:r>
              <a:t>(3) 공군 경리장교 시절 유관부서와의 소통을 통해 가장 큰 성과를 거둔 사례는 무엇인가요?</a:t>
            </a:r>
            <a:br/>
            <a:r>
              <a:t>(4) 시스템 연동 업무 프로세스 개선으로 인한 성과를 설명하고, 이를 마사회에서 어떻게 적용할 계획인가요?</a:t>
            </a:r>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[고개를 끄떡이며 맞장구를]휴게실 공간을 배분하는 역할을 맡던 중 동료들과 소통에 어려움을 겪었으나 </a:t>
            </a:r>
            <a:r>
              <a:rPr u="sng" b="1" sz="1200">
                <a:solidFill>
                  <a:srgbClr val="000000"/>
                </a:solidFill>
                <a:latin typeface="맑은 고딕"/>
              </a:rPr>
              <a:t>(1)이를 극복한 경험이 있습니다. 서울대학교병원에서 노무 업무를 맡을 당시, 20여 명의 50~60대의 미화원 어머니들께 휴게공간을 배분해야 하는 (2)상황이었습니다. 다수의 미화원이 원하는 시간, 장소가 같았기 때문에 휴게실을 적절하게 배분하기 어려웠습니다. 또, 서로 각자의 이유를 들며 양보하려 하지 않았습니다.모두 모여 서로의 입장을 공유하는 게 좋다고</a:t>
            </a:r>
            <a:r>
              <a:rPr sz="1200">
                <a:solidFill>
                  <a:srgbClr val="000000"/>
                </a:solidFill>
                <a:latin typeface="맑은 고딕"/>
              </a:rPr>
              <a:t> 판단하여 간담회를 열었습니다. 먼저, 어머니들이 좋아하시는 찹쌀과자, 약과 등을 준비해 함께 먹으면서 편안한 분위기를 만들기 위해 노력했습니다. 분위기가 화기애애해지자 저는 우리가 모두 즐겁게 일을 하기 위해서는 휴식도 중요한 만큼, 최대한 많은 직원들이 쉴 수 있는 방안을 찾자고 설득했습니다. 처음에는 모두가 동의하였으나 구체적인 분배에 들어가자 동조하지 않는 미화원들도 있었습니다. 다른 의견을 반박하기보다는 고개를 끄덕이며 맞장구를 치기도 하며 경청했습니다. 결국 계속되는 경청과 설득에 미화원들은 조금씩 양보하기 시작했고, 양보를 많이 한 미화원들에게는 다음번 휴게실 배분 때 먼저 원하는 시간대를 선택할 수 있는 배려를 해주기로 했습니다. 대화와 설득을 통해 성공적으로 휴게실을 배분했을 뿐만 아니라, 미화원들끼리 업무 및 애로사항도 공유하면서 근무 분위기까지 좋아졌습니다.상기 경험에서 배운 점을 통해 저는 두 가지 원칙을 세워 소통하게 되었습니다. 첫번째는 공동의 목표를 </a:t>
            </a:r>
            <a:r>
              <a:rPr u="sng" b="1" sz="1200">
                <a:solidFill>
                  <a:srgbClr val="000000"/>
                </a:solidFill>
                <a:latin typeface="맑은 고딕"/>
              </a:rPr>
              <a:t>(3)인식하는 것입니다. 미화원들과 저의 공동 목표인 다수에게 편안한 휴식 공간 주제로 발언을 시작했기 때문에 많은 동료들의 협조를 얻을 수 있었습니다.</a:t>
            </a:r>
            <a:r>
              <a:rPr sz="1200">
                <a:solidFill>
                  <a:srgbClr val="000000"/>
                </a:solidFill>
                <a:latin typeface="맑은 고딕"/>
              </a:rPr>
              <a:t> 두번째는 적극적인 경청입니다. 같은 목표를 조직이 추구하더라도 개인마다 생각과 방법이 다를 수 있습니다.</a:t>
            </a:r>
            <a:r>
              <a:rPr u="sng" b="1" sz="1200">
                <a:solidFill>
                  <a:srgbClr val="000000"/>
                </a:solidFill>
                <a:latin typeface="맑은 고딕"/>
              </a:rPr>
              <a:t>(4) 이러한 차이를 인정하고 반대되는 의견도 적극적으로 경청한 덕분에, 다양한 의견을 모든 구성원들도 파악할 수 있었고 동료들의 어려움을 알 수 있는</a:t>
            </a:r>
            <a:r>
              <a:rPr sz="1200">
                <a:solidFill>
                  <a:srgbClr val="000000"/>
                </a:solidFill>
                <a:latin typeface="맑은 고딕"/>
              </a:rPr>
              <a:t> 기회가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서울대학교병원 노무 업무 경험에서 동료들과의 갈등을 어떤 식으로 해결했는지 구체적으로 설명해주실 수 있나요?</a:t>
            </a:r>
            <a:br/>
            <a:r>
              <a:t>(2) 휴게실을 배분하면서 가장 어려웠던 점과 이를 극복하기 위해 시도한 방법에 대해 말씀해 주세요.</a:t>
            </a:r>
            <a:br/>
            <a:r>
              <a:t>(3) 공동 목표 인식과 경청이 어떤 방식으로 소통에 긍정적인 영향을 미쳤다고 보시나요?</a:t>
            </a:r>
            <a:br/>
            <a:r>
              <a:t>(4) 서울대학교병원에서의 경험이 향후 팀워크 및 소통에 어떤 영향을 미쳤는지 말씀해 주세요.</a:t>
            </a:r>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목표는 국산 승용마 품질 향상과 번식·육성 시스템 개선입니다. 현재 국내 승마 인구는 55만 명(2022년 기준)이지만, 국산 승용마 자급률은 10% 미만으로 수입마 의존도가 높습니다. 이에 입사 후 3년 이내 선발 및 육성 시스템을 정비하고, 생산된 마필이 승마산업에서 효과적으로 활용될 수 있도록 하겠습니다. 이를 위해 번식·육성 데이터를 체계적으로 관리하고, 조련 과정을 최적화하며, 마필 수급 및 활용 방안을 구축하겠습니다.이를 달성하기 위해 </a:t>
            </a:r>
            <a:r>
              <a:rPr u="sng" b="1" sz="1200">
                <a:solidFill>
                  <a:srgbClr val="000000"/>
                </a:solidFill>
                <a:latin typeface="맑은 고딕"/>
              </a:rPr>
              <a:t>(1)데이터 분석 역량, 말산업 실무 경험, 기획 및 문제 해결 능력을 활용하겠습니다. 먼저, 국립공원공단에서 방대한 데이터를 분석하고</a:t>
            </a:r>
            <a:r>
              <a:rPr sz="1200">
                <a:solidFill>
                  <a:srgbClr val="000000"/>
                </a:solidFill>
                <a:latin typeface="맑은 고딕"/>
              </a:rPr>
              <a:t> 중장기 계획을 수립하여 지역 최초의 보호지역을 지정한 경험이 있습니다. 이를 바탕으로 번식 데이터를 분석하여 우수 씨수말과 씨암말 선발 기준을 마련하고, 국산 승용마 개량 방향을 구체화하겠습니다.말산업 </a:t>
            </a:r>
            <a:r>
              <a:rPr u="sng" b="1" sz="1200">
                <a:solidFill>
                  <a:srgbClr val="000000"/>
                </a:solidFill>
                <a:latin typeface="맑은 고딕"/>
              </a:rPr>
              <a:t>(2)실무 경험도 강점입니다. 한국마사회 인턴을 통해 기업 운영 체계와 말산업의 흐름을 익히며 승용마 개량 및 육성 시스템이</a:t>
            </a:r>
            <a:r>
              <a:rPr sz="1200">
                <a:solidFill>
                  <a:srgbClr val="000000"/>
                </a:solidFill>
                <a:latin typeface="맑은 고딕"/>
              </a:rPr>
              <a:t> 산업 전반에서 어떻게 연결되는지 이해할 수 있었습니다. 승마장 아르바이트 경험을 통해 마필 관리와 조련 과정을 익히며 승마장에서 요구하는 승용마의 특성을 파악했습니다. 또한, 재활승마 봉사활동을 하며 승용마가 스포츠뿐만 아니라 심리·신체적 치유에도 활용될 수 있음을 경험했습니다. 이를 바탕으로 국산 승용마의 활용 범위를 넓히고, 체험 및 교육 </a:t>
            </a:r>
            <a:r>
              <a:rPr u="sng" b="1" sz="1200">
                <a:solidFill>
                  <a:srgbClr val="000000"/>
                </a:solidFill>
                <a:latin typeface="맑은 고딕"/>
              </a:rPr>
              <a:t>(3)프로그램을 개발하겠습니다.말산업 아이디어 공모전에서 4년간 도전 끝에 우수상을 수상하며 문제 해결력과 기획</a:t>
            </a:r>
            <a:r>
              <a:rPr sz="1200">
                <a:solidFill>
                  <a:srgbClr val="000000"/>
                </a:solidFill>
                <a:latin typeface="맑은 고딕"/>
              </a:rPr>
              <a:t> 역량을 키웠습니다. 이를 바탕으로 국산 승용마 경쟁력을 높이기 위한 개선 방안을 도출하고, 실질적인 정책을 제안하겠습니다.이러한 역량을 바탕으로 국산 </a:t>
            </a:r>
            <a:r>
              <a:rPr u="sng" b="1" sz="1200">
                <a:solidFill>
                  <a:srgbClr val="000000"/>
                </a:solidFill>
                <a:latin typeface="맑은 고딕"/>
              </a:rPr>
              <a:t>(4)승용마 개량과 육성 체계를 개선하고, 국내 승마산업의 지속적인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국립공원공단에서 방대한 데이터를 분석하여 보호지역을 지정한 경험이 있다고 하셨습니다. 이 경험에서 얻은 교훈이나 배움을 구체적으로 설명해 주실 수 있나요?</a:t>
            </a:r>
            <a:br/>
            <a:r>
              <a:t>(2) 한국마사회 인턴 경험을 통해 승용마 개량 및 육성 시스템의 흐름을 이해했다고 하셨습니다. 해당 경험이 지원자에게 어떤 실질적인 영향을 주었는지 알고 싶습니다.</a:t>
            </a:r>
            <a:br/>
            <a:r>
              <a:t>(3) 승용마의 체험 및 교육 프로그램 개발과 관련해 이전 경험을 바탕으로 계획 중인 구체적인 방안이 있는지 말씀해 주세요.</a:t>
            </a:r>
            <a:br/>
            <a:r>
              <a:t>(4) 말산업 아이디어 공모전 수상 경험을 통해 문제 해결력과 기획 역량을 키웠다고 하셨는데, 이 경험이 현재의 지원자 직무 목표와 어떻게 연결될 수 있을까요?</a:t>
            </a:r>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말산업 아이디어 공모전을 준비하며, 20년지기 </a:t>
            </a:r>
            <a:r>
              <a:rPr u="sng" b="1" sz="1200">
                <a:solidFill>
                  <a:srgbClr val="000000"/>
                </a:solidFill>
                <a:latin typeface="맑은 고딕"/>
              </a:rPr>
              <a:t>(1)친구와의 소통 문제를 극복하고 협업의 중요성을 깨달은 경험이 있습니다. 오랜 시간 아이디어를 구체화한 뒤, 제안서 작성을 앞두고 친구에게 협업을</a:t>
            </a:r>
            <a:r>
              <a:rPr sz="1200">
                <a:solidFill>
                  <a:srgbClr val="000000"/>
                </a:solidFill>
                <a:latin typeface="맑은 고딕"/>
              </a:rPr>
              <a:t> 요청했습니다. 하지만 서로 다른 거주 지역으로 인해 주로 메일을 통한 비대면 소통을 하게 되었습니다.친구가 제 설명을 바탕으로 초안을 작성했지만, 내용이 제가 구상한 것과 달라 여러 차례 수정이 필요했습니다. 반복되는 수정을 거치며 저는 아이디어가 왜곡된다는 스트레스를 받았고, 친구는 수정 요청이 잦아지자 지쳐가며 의견 대립이 발생했습니다. 결국 친구는 "그냥 제출하자"며 포기하려 했고, 소통은 더욱 어려워졌습니다.공모전도 중요했지만, 오랜 친구를 잃고 싶지 않았던 저는 5시간을 달려 친구를 직접 찾아갔습니다. 대화를 나누며 친구가 말산업에 대한 이해도가 부족한 상태에서 제 말만 듣고 제안서를 작성하는 것이 힘들었다는 점을 알게 되었습니다. 저는 </a:t>
            </a:r>
            <a:r>
              <a:rPr u="sng" b="1" sz="1200">
                <a:solidFill>
                  <a:srgbClr val="000000"/>
                </a:solidFill>
                <a:latin typeface="맑은 고딕"/>
              </a:rPr>
              <a:t>(2)단순한 수정 요청이 아니라, 이해를 돕기 위한 자료 공유와 실시간 피드백이 필요함을 깨달았습니다.이후 매일 짧은 시간이라도 화상회의를 통해 즉각적인 피드백을</a:t>
            </a:r>
            <a:r>
              <a:rPr sz="1200">
                <a:solidFill>
                  <a:srgbClr val="000000"/>
                </a:solidFill>
                <a:latin typeface="맑은 고딕"/>
              </a:rPr>
              <a:t> 주고받으며 소통 방식을 개선했습니다. 친구도 제 아이디어를 더 깊이 이해하게 되었고, 저는 협업 과정에서 배려의 중요성을 깨달으며 더 효율적인 의견 조율 방법을 익혔습니다. 결과적으로, 서로의 강점을 살려 최종 </a:t>
            </a:r>
            <a:r>
              <a:rPr u="sng" b="1" sz="1200">
                <a:solidFill>
                  <a:srgbClr val="000000"/>
                </a:solidFill>
                <a:latin typeface="맑은 고딕"/>
              </a:rPr>
              <a:t>(3)제안서를 완성할 수 있었고, 공모전에서 우수상을 받는 성과를 얻었습니다.이 경험을 통해 단순한 의견 전달이 아니라, 상대방의 입장에서 이해를 돕는 것이</a:t>
            </a:r>
            <a:r>
              <a:rPr sz="1200">
                <a:solidFill>
                  <a:srgbClr val="000000"/>
                </a:solidFill>
                <a:latin typeface="맑은 고딕"/>
              </a:rPr>
              <a:t> 진정한 소통임을 배웠습니다. 또한, 협업에서는 의견 조율뿐만 아니라 효율적인 커뮤니케이션 방법을 설정하는 것이 중요하다는 점을 깨달았습니다. 입사 후에도 동료들과 협업할 때, 상대방의 이해도를 고려한 피드백과 명확한 소통 방식을 설정하여 원활한 협업을 이끌어가겠습니다.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말산업 아이디어 공모전을 준비하며 발생했던 20년지기 친구와의 소통 문제를 극복한 경험을 통해 현재 추진 중인 프로젝트에 어떻게 기여하고 계신가요?</a:t>
            </a:r>
            <a:br/>
            <a:r>
              <a:t>(2) 비대면 소통으로 인한 오해를 극복하기 위한 실시간 피드백의 중요성을 강조하셨는데, 이러한 점을 향후 어떻게 실천할 계획인지 명확히 알려주시겠어요?</a:t>
            </a:r>
            <a:br/>
            <a:r>
              <a:t>(3) 우수상을 받은 공모전에서 더 효율적인 의견 조율 방법을 익혔다고 말씀하셨는데, 구체적인 의견 조율 방법을 소개해 주시겠어요?</a:t>
            </a:r>
            <a:br/>
            <a:r>
              <a:t>(4) 입사 후 협업할 때 명확한 소통 방식을 설정하겠다고 하셨는데, 이와 관련된 과거의 실례나 구체적인 계획이 있다면 말씀해 주세요.</a:t>
            </a:r>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첫째, 승마의 접근성을 높이고 대중적인 스포츠로 자리매김할 수 있도록 콘텐츠 개발에 힘쓰겠습니다. 우리나라 말산업은 과거에 비해 많이 개선되었지만, 여전히 승마는 귀족 스포츠라는 이미지와 함께 높은 비용과 낮은 접근성으로 대중들에게 생소한 스포츠로 인식되고 있습니다. 하지만 2022 개정 체육과 교육과정에서 신체활동 예시로 승마가 포함되면서 한국마사회에서는 학교체육 승마 활성화를 위한 다양한 노력을 기울이고 있습니다. 학생들은 미래의 잠재적인 승마 수요층으로, 이들에게 승마를 적극적으로 알리고 체험 기회를 제공하는 것은 말산업의 장기적인 성장에 중요한 역할로서 작용할 것입니다. </a:t>
            </a:r>
            <a:r>
              <a:rPr u="sng" b="1" sz="1200">
                <a:solidFill>
                  <a:srgbClr val="000000"/>
                </a:solidFill>
                <a:latin typeface="맑은 고딕"/>
              </a:rPr>
              <a:t>(1)따라서 스포츠교육학 박사로서, 그리고 유소년스포츠지도자 및 전문스포츠지도자로서 한국마사회에서 근무하며 그동안 쌓은 경험을 토대로 효율적인 학교 체육 승마 교육과정에 대한 고민과 함께, 기승 활동 뿐만 아니라 말에 대한 두려움을</a:t>
            </a:r>
            <a:r>
              <a:rPr sz="1200">
                <a:solidFill>
                  <a:srgbClr val="000000"/>
                </a:solidFill>
                <a:latin typeface="맑은 고딕"/>
              </a:rPr>
              <a:t> 가진 </a:t>
            </a:r>
            <a:r>
              <a:rPr u="sng" b="1" sz="1200">
                <a:solidFill>
                  <a:srgbClr val="000000"/>
                </a:solidFill>
                <a:latin typeface="맑은 고딕"/>
              </a:rPr>
              <a:t>(2)아이들을 위한 비기승 지상 활동 관련 프로그램 및 콘텐츠 개발에도 힘쓰겠습니다. 이를 통해 즐기는 말문화 확산으로 승마에 대한 진입 장벽을 낮추고, 보다 많은 사람들이 부담 없이 말을 접할</a:t>
            </a:r>
            <a:r>
              <a:rPr sz="1200">
                <a:solidFill>
                  <a:srgbClr val="000000"/>
                </a:solidFill>
                <a:latin typeface="맑은 고딕"/>
              </a:rPr>
              <a:t> 수 있도록 하겠습니다. 둘째, 우수한 말산업 인력양성을 위한 교육보조 및 마필 관리 실무에 적극 참여하여 안전하고 효율적인 승마 교육 환경을 조성하는 데 최선을 다하겠습니다. 저에게 승마는 취미 </a:t>
            </a:r>
            <a:r>
              <a:rPr u="sng" b="1" sz="1200">
                <a:solidFill>
                  <a:srgbClr val="000000"/>
                </a:solidFill>
                <a:latin typeface="맑은 고딕"/>
              </a:rPr>
              <a:t>(3)활동부터 선수 생활, 국가대표, 코치까지 그 영역을 확장하며 단순한 스포츠가 아닌 삶의 중요한 일부가 되었습니다. 이를 통해 기술적 성장뿐만 아니라 '말'이라는 동물에 대한 이해, 사랑,</a:t>
            </a:r>
            <a:r>
              <a:rPr sz="1200">
                <a:solidFill>
                  <a:srgbClr val="000000"/>
                </a:solidFill>
                <a:latin typeface="맑은 고딕"/>
              </a:rPr>
              <a:t> 공감, 책임감 등을 키울 수 있었습니다. 이러한 경험을 바탕으로 더욱 체계적인 교육과 마필 관리에 기여하며, 승마의 저변 확대와 우수한 인재 양성에 힘쓰겠습니다. 이외에도 말산업과 관련된 모든 업무에 있어서 체육학 학사, 석사, 박사 과정을 통해 배운 이론적 지식을 비롯해 승마 지도자 및 국가대표 경험을 통해 얻은 실무 지식을 통합, 동원하여 우리나라 말산업 발전을 위해 최선을 다하겠습니다.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승마의 대중화를 위해 개발하고자 하는 비기승 지상 활동 프로그램은 어떤 구체적인 내용을 포함하고 있습니까?</a:t>
            </a:r>
            <a:br/>
            <a:r>
              <a:t>(2) 자신의 승마 경험을 통해 학교체육 승마 교육과정에 어떤 구체적인 변화를 계획하고 있는지 설명해주시겠습니까?</a:t>
            </a:r>
            <a:br/>
            <a:r>
              <a:t>(3) 말산업 인력 양성을 위한 교육 보조 및 마필 관리 실무에서의 구체적인 기여 사례나 아이디어가 있으신가요?</a:t>
            </a:r>
            <a:br/>
            <a:r>
              <a:t>(4) 승마 지도자 및 국가대표 경험을 바탕으로 말산업 발전에 기여할 수 있는 다른 구체적인 계획이 있으신지요?</a:t>
            </a:r>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과거 승마 지도자로 활동하며 업무를 수행하는 과정에 있어 동료 코치들과의 소통과 협력에 어려움을 겪은 적이 있습니다. 승마는 개인 종목의 특성이 강하다 보니 지도자들도 독립적인 성향이 강하고, 자신의 방식대로 교육을 진행하려 하는 경향이 있습니다. 그로 인해 협력이 필요한 상황에서도 각자가 독단적으로 판단하고 행동하는 경우가 있었고, 이는 종종 갈등으로 이어지기도 했습니다. 특히 학생승마체험이나 유소년 승마단 지도, 승마 캠프 운영과 같이 두 명 이상의 코치가 함께 다수의 아이들을 지도해야 하는 경우, 함께하는 코치와 지도 방식이나 목표의 차이로 인해 교육의 일관성이 떨어지고, 수업이 매끄럽게 진행되지 않는 경우가 있었습니다. 각기 다른 방식으로 수업을 진행하다 보니 교육 기회의 불평등이 초래되었고, 아이들은 혼란을 겪었으며, 학부모들 또한 불만을 제기하기 시작했습니다. 이에 상황의 심각성을 인지하고 문제 해결을 위한 방안을 고민하게 되었습니다. 제가 생각한 문제 해결 방안은 바로 '열린 소통'이었습니다. 강습 전 사전 회의를 </a:t>
            </a:r>
            <a:r>
              <a:rPr u="sng" b="1" sz="1200">
                <a:solidFill>
                  <a:srgbClr val="000000"/>
                </a:solidFill>
                <a:latin typeface="맑은 고딕"/>
              </a:rPr>
              <a:t>(1)통해 (2)그날의 수업 목표와 방식, 역할 등을 명확하게 조율하여 교육의 일관성을 유지할 수 있도록 하였고, 수업이 종료된 후에는 아이들의 반응과 교육 성과를 공유함으로써 서로의 지도 방식을 이해하고 조정하는 기회를 가졌습니다. 그 결과 점차 </a:t>
            </a:r>
            <a:r>
              <a:rPr sz="1200">
                <a:solidFill>
                  <a:srgbClr val="000000"/>
                </a:solidFill>
                <a:latin typeface="맑은 고딕"/>
              </a:rPr>
              <a:t>수업의 질이 향상되는 것을 느꼈고, 아이들도 보다 안정적인 환경에서 승마 교육을 받을 수 있었으며, 코치들 </a:t>
            </a:r>
            <a:r>
              <a:rPr u="sng" b="1" sz="1200">
                <a:solidFill>
                  <a:srgbClr val="000000"/>
                </a:solidFill>
                <a:latin typeface="맑은 고딕"/>
              </a:rPr>
              <a:t>(3)간 팀워크도 강화되는 것을 느낄 수 있었습니다. 이 경험을 통해 저는 원활한 소통이 협업의 핵심이며, 조직 내에서는</a:t>
            </a:r>
            <a:r>
              <a:rPr sz="1200">
                <a:solidFill>
                  <a:srgbClr val="000000"/>
                </a:solidFill>
                <a:latin typeface="맑은 고딕"/>
              </a:rPr>
              <a:t> 개인의 역량 만큼이나 팀워크가 중요하다는 점을 깨달았습니다. 앞으로도 '나만 잘하면 되지.'가 아니라, '다함께 잘하자.'라는 마음가짐으로 구성원들과 적극적으로 소통하며 협업을 통해 시너지 효과를 발휘하고, 더 나은 결과를 만들 수 있도록 노력하겠습니다. 또한, 피드백을 유연하게 받아들이고, 나 자신을 지속적으로 개선해 나가면서 조직과 함께 성장하는 인재가 되도록 노력하겠습니다.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동료 코치들과의 소통과 협력 문제를 극복한 후, 승마 지도에서 어떤 구체적인 변화나 성과가 있었는지 설명해주실 수 있나요?</a:t>
            </a:r>
            <a:br/>
            <a:r>
              <a:t>(2) 승마 교육에서 겪었던 갈등을 해결하기 위한 '열린 소통' 이외에 다른 접근 방안도 고려해보았는지 궁금합니다.</a:t>
            </a:r>
            <a:br/>
            <a:r>
              <a:t>(3) 협업을 강조하면서, 팀워크 강화를 위해 추가적으로 어떠한 노력을 기울일 계획인가요?</a:t>
            </a:r>
            <a:br/>
            <a:r>
              <a:t>(4) 조직 내에서 피드백을 받으며 개선해나간 구체적인 사례가 있다면 말씀해주시겠습니까?</a:t>
            </a:r>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 육종 발전과 말산업체 기반 확충을 통해 박진감 넘치고 경쟁력 있는 경마를 제공하고, 접근이 용이하고 친근하게 체험할 수 있는 승마 문화를 만드는 것이 목표입니다. 이를 위해 축산과 말산업에 대한 지식을 쌓았으며, 업체 및 농가와의 소통 경험과 자료 조사, 수집, 활용, 기획 능력을 바탕으로 </a:t>
            </a:r>
            <a:r>
              <a:rPr u="sng" b="1" sz="1200">
                <a:solidFill>
                  <a:srgbClr val="000000"/>
                </a:solidFill>
                <a:latin typeface="맑은 고딕"/>
              </a:rPr>
              <a:t>(1)농가와 산업체를 지원하고 목표 달성에 최선을 다하겠습니다."- 목표 및 이유이러한 목표를 가지게 된 계기는 같은 시기 안성팜랜드 서포터즈와</a:t>
            </a:r>
            <a:r>
              <a:rPr sz="1200">
                <a:solidFill>
                  <a:srgbClr val="000000"/>
                </a:solidFill>
                <a:latin typeface="맑은 고딕"/>
              </a:rPr>
              <a:t> 축산물 공판장 업무를 경험하며 축산을 통한 여가선용의 효용을 더욱 크게 느꼈기 때문입니다. 품종의 특성을 활용해 체계적인 훈련을 거쳐 많은 사람들에게 즐거움을 준다는 것이 매력적이었습니다. 이러한 점에서 한국마사회는 경주, 말 육종, 육성을 선도하는 기업이며 본인의 기여와 함께 위와 같은 목표를 함께 할 수 있다고 느꼈습니다.- 목표 달성을 위한 계획축산기사와 기관 자료 학습을 통해 전반적인 사양, 육종, 번식 생리 등에 대한 이해도를 높이고 한국마사회의 마학, 기관 내 자료들을 통해 말에 대한 지식을 쌓았습니다. 또한, 상어 인공수정 연구에 참가하여 번식생리, 정자 동결,</a:t>
            </a:r>
            <a:r>
              <a:rPr u="sng" b="1" sz="1200">
                <a:solidFill>
                  <a:srgbClr val="000000"/>
                </a:solidFill>
                <a:latin typeface="맑은 고딕"/>
              </a:rPr>
              <a:t>(2) 인공수정 분야를 경험하였습니다.스마트팜 공모전을 통해 양돈농가에 직접 방문하여 냄새 관련 애로사항을 파악하고 냄새저감 스마트팜을 기획한 경험이</a:t>
            </a:r>
            <a:r>
              <a:rPr sz="1200">
                <a:solidFill>
                  <a:srgbClr val="000000"/>
                </a:solidFill>
                <a:latin typeface="맑은 고딕"/>
              </a:rPr>
              <a:t> 있습니다. 또한, </a:t>
            </a:r>
            <a:r>
              <a:rPr u="sng" b="1" sz="1200">
                <a:solidFill>
                  <a:srgbClr val="000000"/>
                </a:solidFill>
                <a:latin typeface="맑은 고딕"/>
              </a:rPr>
              <a:t>(3)한국환경연구원에서 유통망 조사 업무를 통해 300여 개의 업체와 소통하고 자료 요청, 수집, 정밀, 활용하였습니다.위와 같은 축산 직무지식과 경험을 바탕으로 농가와 말산업체의 긴밀한 협력을</a:t>
            </a:r>
            <a:r>
              <a:rPr sz="1200">
                <a:solidFill>
                  <a:srgbClr val="000000"/>
                </a:solidFill>
                <a:latin typeface="맑은 고딕"/>
              </a:rPr>
              <a:t> 통해 교배, 육성, 방역 </a:t>
            </a:r>
            <a:r>
              <a:rPr u="sng" b="1" sz="1200">
                <a:solidFill>
                  <a:srgbClr val="000000"/>
                </a:solidFill>
                <a:latin typeface="맑은 고딕"/>
              </a:rPr>
              <a:t>(4)등의 지원을 수행하겠습니다. 고능력 씨수말 확보와 육성 지원을 통해 경쟁력 있는 경주, 승용마 생산에 기여하겠습니다. 또한, 말산업</a:t>
            </a:r>
            <a:r>
              <a:rPr sz="1200">
                <a:solidFill>
                  <a:srgbClr val="000000"/>
                </a:solidFill>
                <a:latin typeface="맑은 고딕"/>
              </a:rPr>
              <a:t> 자격제도, 전문 인력 양성을 통해 말생산육성 기반을 구축하고, 승마관련 제도를 시행하며 고객과 산업체들의 애로사항과 개선점을 면밀히 살피고 보완해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안성팜랜드 서포터즈 활동을 통해 어떤 구체적인 경험을 쌓았으며, 그것이 말산업 목표에 미친 영향은 무엇인가요?</a:t>
            </a:r>
            <a:br/>
            <a:r>
              <a:t>(2) 양돈농가 방문 시 냄새 문제와 관련된 구체적인 해결책은 무엇이었으며, 그 경험에서 얻은 교훈은 무엇인가요?</a:t>
            </a:r>
            <a:br/>
            <a:r>
              <a:t>(3) 한국환경연구원에서 300여 개의 업체와 소통한 경험이 한국마사회에 어떻게 기여할 것인지 설명해 주세요.</a:t>
            </a:r>
            <a:br/>
            <a:r>
              <a:t>(4) 고능력 씨수말 확보와 육성 지원을 통해 경쟁력 있는 경주 생산에 기여하겠다고 했는데, 구체적인 전략이 있나요?</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입사하게 된다면, 토목 시설물의 설계와 시공 관련 업무에 대한 전문성을 지속적으로 향상시켜, 시설물의 계획 및 설계단계에서부터 유지보수까지 전 과정을 체계적으로 관리하고, 이를 통해 마사회의 인프라가 항상 안전하고 효율적으로 운영될 수 있도록 하는 것을 목표하고 있습니다. 이를 위해 대학교에서 다양한 역학수업을 수강하며 구조물의 부재가 외부 힘을 받았을 </a:t>
            </a:r>
            <a:r>
              <a:rPr u="sng" b="1" sz="1200">
                <a:solidFill>
                  <a:srgbClr val="000000"/>
                </a:solidFill>
                <a:latin typeface="맑은 고딕"/>
              </a:rPr>
              <a:t>(1)때 나타나는 문제를 통해 안정적인 구조물 설계를 위한 전반적인 역학적 지식을 학습하였습니다. 이를 토대로 토목기사 자격증과</a:t>
            </a:r>
            <a:r>
              <a:rPr sz="1200">
                <a:solidFill>
                  <a:srgbClr val="000000"/>
                </a:solidFill>
                <a:latin typeface="맑은 고딕"/>
              </a:rPr>
              <a:t> 건설안전기사 자격증을 취득하여 전공 분야의 전문성을 향상시키기 위해 노력해 왔습니다. </a:t>
            </a:r>
            <a:r>
              <a:rPr u="sng" b="1" sz="1200">
                <a:solidFill>
                  <a:srgbClr val="000000"/>
                </a:solidFill>
                <a:latin typeface="맑은 고딕"/>
              </a:rPr>
              <a:t>(2)졸업 후에는, 공기업에 입사하여 시설물통합정보관리시스템의 운영 업무와 시설물의 정밀안전 진단 업무를 수행한 경험이 있습니다. 특히, 정밀안전 진단 업무에서는 콘크리트 구조물의 균열, 박리, 박락, 철근 노출 등 손상이</a:t>
            </a:r>
            <a:r>
              <a:rPr sz="1200">
                <a:solidFill>
                  <a:srgbClr val="000000"/>
                </a:solidFill>
                <a:latin typeface="맑은 고딕"/>
              </a:rPr>
              <a:t> 있는 부분에 대한 상세 외관 조사와 반발 경도 시험, 철근 탐사 시험, 탄산화 깊이 측정 등의 비파괴 시험을 수행하였고, 조사 내용을 바탕으로 시설물의 상태를 평가하여 해당 부분 보고서를 작성하는 업무를 </a:t>
            </a:r>
            <a:r>
              <a:rPr u="sng" b="1" sz="1200">
                <a:solidFill>
                  <a:srgbClr val="000000"/>
                </a:solidFill>
                <a:latin typeface="맑은 고딕"/>
              </a:rPr>
              <a:t>(3)담당하였습니다. (4)물론, 대학교에서 배운 이론적인 전공지식과 실무는 차이가 있다는 것을 알고 있지만, 공부해온 내용을 바탕으로 새로운 현장의 경험을 쌓아나가고, 실질적으로 필요한 제도와 절차, 관련 법규 등에 대한 꾸준한 학습을 통해 좀 더 빠르게 업무를 익힐 수 있다고 생각합니다.또한, 안전진단 업무 경험을 바탕으로 마사회 내 시설물의 취약 부위와 손상 부위를 파악하고, 적절한 보수, 보강 안을 제시하여 시설물이 장기적으로 안정적인</a:t>
            </a:r>
            <a:r>
              <a:rPr sz="1200">
                <a:solidFill>
                  <a:srgbClr val="000000"/>
                </a:solidFill>
                <a:latin typeface="맑은 고딕"/>
              </a:rPr>
              <a:t> 성능을 유지할 수 있도록 하겠습니다. 이를 통해 경마장과 부대시설 등 마사회의 인프라를 안전하게 운영하고, 경마와 훈련 등 다양한 활동이 원활하게 진행될 수 있는 환경을 조성하는 것에 기여하는 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토목기사 자격증과 건설안전기사 자격증을 취득했다고 했는데, 이를 위해 어떤 공부 환경을 구축했으며 어려웠던 점은 무엇인가요?</a:t>
            </a:r>
            <a:br/>
            <a:r>
              <a:t>(2) 공기업에서 시설물의 정밀안전 진단 업무를 수행한 경험이 있다고 했는데, 가장 기억에 남는 프로젝트와 그 이유는 무엇인가요?</a:t>
            </a:r>
            <a:br/>
            <a:r>
              <a:t>(3) 시설물의 취약 부위를 파악하고 보수/보강안을 제시한다고 했습니다. 이전 경험에서 이러한 사례가 있었나요?</a:t>
            </a:r>
            <a:br/>
            <a:r>
              <a:t>(4) 우리 회사에서 경마장과 부대시설을 안전하게 운영하기 위해 어떤 구체적인 방법을 제안할 수 있나요?</a:t>
            </a:r>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"인턴 업무 중 혼자 수행하며 급변한 업무 상황에서 전입 온 직원과 협력하며 어려움을 겪었습니다. 이를 극복하기 위해 최대한 업무 </a:t>
            </a:r>
            <a:r>
              <a:rPr u="sng" b="1" sz="1200">
                <a:solidFill>
                  <a:srgbClr val="000000"/>
                </a:solidFill>
                <a:latin typeface="맑은 고딕"/>
              </a:rPr>
              <a:t>(1)상황을 공유하고, 업무 수행 방식을 조율하여 효율을 높인 경험이 있습니다."1. 상황축산물품질평가원에서 축산물 이력제 업무 중 추석 성수기 소 출하량이 70%이상 급증하며 기존 방식이 적용되지 않았습니다. 기존에는 소 도체번호와 도축 순서대로 시료카드를</a:t>
            </a:r>
            <a:r>
              <a:rPr sz="1200">
                <a:solidFill>
                  <a:srgbClr val="000000"/>
                </a:solidFill>
                <a:latin typeface="맑은 고딕"/>
              </a:rPr>
              <a:t> 준비하고 예냉실에서 차례대로 DNA시료를 채취하였습니다. 하지만 성수기에는 불규칙하여 업무에 차질이 발생하였고 해당 직원과 </a:t>
            </a:r>
            <a:r>
              <a:rPr u="sng" b="1" sz="1200">
                <a:solidFill>
                  <a:srgbClr val="000000"/>
                </a:solidFill>
                <a:latin typeface="맑은 고딕"/>
              </a:rPr>
              <a:t>(2)진행하며 중복 채취하거나 누락되는 경우가 발생하였습니다.2. 어려웠던 점이를 해결하기 위해 직원들과 상의하여 예냉실에서 시료카드에 도체가 현수되어 있는 대로 번호를 적고 채취한 후 정렬하기로 결정하였습니다. 하지만 구역을 명확히 나누지 않고 채취하여</a:t>
            </a:r>
            <a:r>
              <a:rPr sz="1200">
                <a:solidFill>
                  <a:srgbClr val="000000"/>
                </a:solidFill>
                <a:latin typeface="맑은 고딕"/>
              </a:rPr>
              <a:t> 중복되는 경우가 발생하였습니다. 또한, 신규 직원은 성수기 종료 후에도 변경한 업무방식으로 진행하자고 제안하였습니다. 비효율적이라고 </a:t>
            </a:r>
            <a:r>
              <a:rPr u="sng" b="1" sz="1200">
                <a:solidFill>
                  <a:srgbClr val="000000"/>
                </a:solidFill>
                <a:latin typeface="맑은 고딕"/>
              </a:rPr>
              <a:t>(3)생각하였지만 거절하기 어려웠습니다.3. 극복하기 위한 노력최대한 상대방의 의견을 존중하고, 본인의 방식과 융화하려 노력했습니다. 기존에는 혼자 수행하여서 상황을 공유하는 것을 잊고 있음을 깨달았습니다. 따라서 업무진행 상황을 공유하고 채취</a:t>
            </a:r>
            <a:r>
              <a:rPr sz="1200">
                <a:solidFill>
                  <a:srgbClr val="000000"/>
                </a:solidFill>
                <a:latin typeface="맑은 고딕"/>
              </a:rPr>
              <a:t> 분담을 상의한 후 진행하였습니다. 또한, 제안 받은 방식을 기존 방식과 융통성 있게 활용하였습니다. </a:t>
            </a:r>
            <a:r>
              <a:rPr u="sng" b="1" sz="1200">
                <a:solidFill>
                  <a:srgbClr val="000000"/>
                </a:solidFill>
                <a:latin typeface="맑은 고딕"/>
              </a:rPr>
              <a:t>(4)물량이 적은 날에는 기존 방식으로 시료카드를 준비하고, 많은 날에는 업무 전날 도축 상황을 확인하고 결정하였습니다.4. 결과, 느낀 점그 결과, 하루 520두로 70% 증가함에도 업무를 기존과 같이 마무리하고</a:t>
            </a:r>
            <a:r>
              <a:rPr sz="1200">
                <a:solidFill>
                  <a:srgbClr val="000000"/>
                </a:solidFill>
                <a:latin typeface="맑은 고딕"/>
              </a:rPr>
              <a:t> 비성수기에도 원활히 처리할 수 있었습니다. 위 경험을 통해 문제 발생 시 원인을 파악하고 해결책을 제안하는 과정에서 긍정적인 부분을 수용하고 활용하는 것이 중요함을 느꼈습니다.입사 후에도 위와 같은 태도로 어려움 발생시 문제 원인을 파악하고 다양한 의견을 수용하여 적절한 합의점을 찾아가도록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추석 성수기 동안 기존의 시료 채취 방식이 적용되지 않을 때 발생한 문제점과 그 해결책에 대해 설명해 주세요.</a:t>
            </a:r>
            <a:br/>
            <a:r>
              <a:t>(2) 신규 직원과의 협업에서 비효율성을 느꼈지만 결정에 따랐다고 하셨는데, 그때 어떤 교훈을 얻으셨나요?</a:t>
            </a:r>
            <a:br/>
            <a:r>
              <a:t>(3) 업무 방식을 융통성 있게 변경하여 성과를 낸 경험이 입사 후 어떤 방식으로 문제 해결에 사용될 것 같나요?</a:t>
            </a:r>
            <a:br/>
            <a:r>
              <a:t>(4) 문제 발생 시 원인을 파악하고 해결책을 제안하는 과정에서 긍정적인 부분을 수용하는 자세가 구체적으로 어떻게 활용될 수 있을까요?</a:t>
            </a:r>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(1)제가 이루고자 하는 목표는 국산마의 경쟁력을 높이고, 승마 인프라를 확장하는 것입니다. 우선, 국산마의</a:t>
            </a:r>
            <a:r>
              <a:rPr sz="1200">
                <a:solidFill>
                  <a:srgbClr val="000000"/>
                </a:solidFill>
                <a:latin typeface="맑은 고딕"/>
              </a:rPr>
              <a:t> 품질 향상과 생산성 강화를 목표로 설정하며, 이를 달성하기 위한 구체적인 방안을 제가 가진 역량과 연결하여 제시하고자 합니다. 첫째, 국산마의 품종 개선과 체계적인 육성이 필요합니다. 이를 위해 우수한 유전자 자원을 확보하고, 효율적인 사육 환경 및 훈련 방법을 도입해야 합니다. 승마 교관으로서 제가 가진 경험을 바탕으로, 국내외 선진 사례를 분석하고 연구하여 우수한 유전자의 능력을 향상 시킬 수 </a:t>
            </a:r>
            <a:r>
              <a:rPr u="sng" b="1" sz="1200">
                <a:solidFill>
                  <a:srgbClr val="000000"/>
                </a:solidFill>
                <a:latin typeface="맑은 고딕"/>
              </a:rPr>
              <a:t>(2)있는 시설 및 환경 관리 시스템을 구축하겠습니다. 또한 스트레스 감소와 행동 안정성 강화, 긍정적 상호작용을</a:t>
            </a:r>
            <a:r>
              <a:rPr sz="1200">
                <a:solidFill>
                  <a:srgbClr val="000000"/>
                </a:solidFill>
                <a:latin typeface="맑은 고딕"/>
              </a:rPr>
              <a:t> 위해 정기적인 교감 교육을 실시하고 기초 체력과 전문적 기술 훈련을 위한 체계를 마련하는데 노력하겠습니다. 둘째, 국산마의 경쟁력을 강화하기 위한 말의 특성과 능력에 맞춘 체계적인 훈련 프로그램을 개발하겠습니다. 이를 위해 특성과 능력을 데이터화, 수치화 하여 표준 교본을 만들고 이를 상용화 하는 방안을 모색하겠습니다. 이는 동일한 국산마의 능력치가 개인 교관의 훈련 </a:t>
            </a:r>
            <a:r>
              <a:rPr u="sng" b="1" sz="1200">
                <a:solidFill>
                  <a:srgbClr val="000000"/>
                </a:solidFill>
                <a:latin typeface="맑은 고딕"/>
              </a:rPr>
              <a:t>(3)프로그램과 역량에 따라 달라지는 현상을 지양하고 말의 기본적 능력을 일률적으로 향상 시키는데 일조할 것이라</a:t>
            </a:r>
            <a:r>
              <a:rPr sz="1200">
                <a:solidFill>
                  <a:srgbClr val="000000"/>
                </a:solidFill>
                <a:latin typeface="맑은 고딕"/>
              </a:rPr>
              <a:t> 기대합니다. 셋째, 국산마의 홍보와 인식을 높이는 활동을 지속할 것입니다. 국산마에 대한 이해를 높이고, 그 중요성을 널리 알리기 위해 다양한 교육과 캠페인을 개최할 것입니다. 특히 해외의 특정 영역이 발전한 사례를 보면 발전의 근간은 풀뿌리 교육입니다. 어릴 때 자연스럽게 말을 접할 수 있는 기회의 확충 및 보급에 최선을 다하겠습니다. 또한, 말산업과 관련된 다양한 산업들과 협력하여 국산마의 브랜드 가치를 높이고, 이를 통해 승마 인프라와 산업을 활성화할 수 있는 기반을 마련할 것입니다. 결국, 말산업의 발전을 위한 국산마의 경쟁력 강화는 단기적인 목표가 아니라 지속적인 연구와 노력이 필요한 분야입니다. 제 장점인 성실함을 적극 활용하겠습니다.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승마 인프라 확장을 위해 지원자가 생각하는 효과적인 방법론에 대해 구체적으로 설명해주실 수 있나요?</a:t>
            </a:r>
            <a:br/>
            <a:r>
              <a:t>(2) 지원자는 국내외 선진 사례를 분석하고 연구하겠다고 했는데, 과거에 비슷한 방식으로 문제를 해결했던 경험이 있나요?</a:t>
            </a:r>
            <a:br/>
            <a:r>
              <a:t>(3) 국산마의 경쟁력을 강화하기 위해 개발할 체계적 훈련 프로그램에서의 주요 도전 과제는 무엇이었는지 설명해주세요.</a:t>
            </a:r>
            <a:br/>
            <a:r>
              <a:t>(4) 지원자는 국산마의 브랜드 가치를 높이기 위한 협력 방안을 고려하고 있는데, 이전에 유사한 협력 경험이 있다면 소개해주세요.</a:t>
            </a:r>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 시절, 스키 타는 수업에서 저는 예상치 못한 실력 차이와 갈등 속에서 팀워크의 진정한 의미를 깨달았습니다. 이 수업은 기존 실력과 연습 후 실력 향상의 차이를 보는 과정으로, 조별로 함께 연습하며 </a:t>
            </a:r>
            <a:r>
              <a:rPr u="sng" b="1" sz="1200">
                <a:solidFill>
                  <a:srgbClr val="000000"/>
                </a:solidFill>
                <a:latin typeface="맑은 고딕"/>
              </a:rPr>
              <a:t>(1)실력을 향상 시켜야 했습니다. 문제는 실력 차이로 인해 팀 내 갈등이 심각하게 발생했다는 점입니다. 조원 중 일부는 기본적인 기술도 부족했고,</a:t>
            </a:r>
            <a:r>
              <a:rPr sz="1200">
                <a:solidFill>
                  <a:srgbClr val="000000"/>
                </a:solidFill>
                <a:latin typeface="맑은 고딕"/>
              </a:rPr>
              <a:t> 다른 일부는 자신만의 방식에 집착해 팀원들과의 소통에 어려움을 겪었습니다. 특히, 제가 다른 팀원에게 기술을 가르치려고 했을 때 불편한 기류가 형성되었고, 각자의 방식이 맞다고 주장하는 상황이 반복되며 갈등이 심화되었습니다. 이대로는 성공적인 결과를 낼 수 없다는 위기감을 느꼈습니다. 그때, 저는 이 상황을 해결하기 위한 중재자 역할을 결심했습니다. 갈등을 일으키는 원인인 자기 방식 고집을 버리고, 서로의 차이를 인정하는 방식으로 접근해야 했습니다. 그래서 각자에게 맞는 훈련 방식을 제시하며 서로의 강점을 활용하기로 했습니다. 기본기부터 차근차근 쌓아가며 서로 격려하는 분위기를 만들고, 실수할 때마다 긍정적인 피드백을 주면서, 모두가 서로를 돕는 방식으로 연습을 이끌었습니다. 점차, 팀은 하나의 목표를 향해 나아갔고, 이전의 갈등은 협력의 에너지로 변화될 수 있었습니다. 수업이 끝날 무렵, 우리는 비약적인 실력 향상을 </a:t>
            </a:r>
            <a:r>
              <a:rPr u="sng" b="1" sz="1200">
                <a:solidFill>
                  <a:srgbClr val="000000"/>
                </a:solidFill>
                <a:latin typeface="맑은 고딕"/>
              </a:rPr>
              <a:t>(2)이루었고, 그 결과 우수한 성적을 받을 수 있었습니다. 이 과정에서 저는 조직과 인간에 대한 이해를 배웠습니다. 공감하는 (3)피드백의 중요성, 상대방의 입장에서 생각하고 이해하려는 노력, 특히 문제점을 지적할 때 해결책도 함께 제안하는 언어 습관, 서로의 강점과 역할을 인정하고 존중하는 관계</a:t>
            </a:r>
            <a:r>
              <a:rPr sz="1200">
                <a:solidFill>
                  <a:srgbClr val="000000"/>
                </a:solidFill>
                <a:latin typeface="맑은 고딕"/>
              </a:rPr>
              <a:t> 구축. 중요한 것은 이러한 경험이 선한 영향력으로서 팀원 전체에게 영향을 미친다는 점입니다.개인의 능력 차가 조직의 목표에 걸림돌로 작용할 수 있지만, 이때 객관적인 제 3자의 입장에서 각자의 능력을 조절하고 의견을 수렴할 수 있는 중재자 역할의 중요성, 중용의 도와 포용적 </a:t>
            </a:r>
            <a:r>
              <a:rPr u="sng" b="1" sz="1200">
                <a:solidFill>
                  <a:srgbClr val="000000"/>
                </a:solidFill>
                <a:latin typeface="맑은 고딕"/>
              </a:rPr>
              <a:t>(4)자세의 중요성을 알게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스키 타는 수업에서 겪은 갈등을 중재했을 때 내린 결정 중 가장 어려웠던 점은 무엇이었나요?</a:t>
            </a:r>
            <a:br/>
            <a:r>
              <a:t>(2) 조직 내 갈등을 해결하기 위해 지원자가 활용한 공감하는 피드백의 구체적인 사례를 설명해주세요.</a:t>
            </a:r>
            <a:br/>
            <a:r>
              <a:t>(3) 팀의 목표 성취 후, 팀원들의 피드백 중 인상 깊었던 내용이 있다면 무엇인가요?</a:t>
            </a:r>
            <a:br/>
            <a:r>
              <a:t>(4) 중재자로서 다양한 팀 내 역할을 수행했을 것이라고 예상되는데, 가장 보람있었던 역할은 무엇인가요?</a:t>
            </a:r>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마사회에서 수행하는 계약관리 및 소송 수행을 지원하는 역할과 공정한 경마 운영을 위해 불법 경마 단속 및 조사 업무를 맡아 마사회에서 수행하는 업무 관련 법에 관한 전문가가 되고자 합니다. 이를 통해 말산업으로 국가경제 발전과 국민 여가 선용에 기여한다는 마사회가 추구하는 임무를 달성하는 데에 </a:t>
            </a:r>
            <a:r>
              <a:rPr u="sng" b="1" sz="1200">
                <a:solidFill>
                  <a:srgbClr val="000000"/>
                </a:solidFill>
                <a:latin typeface="맑은 고딕"/>
              </a:rPr>
              <a:t>(1)일조하고 싶습니다. 저는 여러 해 동안 법학을 공부해왔으며 법학을 배우고 익히면서</a:t>
            </a:r>
            <a:r>
              <a:rPr sz="1200">
                <a:solidFill>
                  <a:srgbClr val="000000"/>
                </a:solidFill>
                <a:latin typeface="맑은 고딕"/>
              </a:rPr>
              <a:t> 구체적인 사안에서 법을 적용하여 답을 내는 연습을 해왔습니다. 기본 법체계를 비롯하여 많은 판례들을 이해 암기해 왔고, 실제적인 사안을 적용하는 연습을 많이 해 왔습니다. 이런 과정들을 통해서 다양한 사례에서 법이 어떤 식으로 적용되고 법원에서는 어떤 과정들을 통해 재판이 </a:t>
            </a:r>
            <a:r>
              <a:rPr u="sng" b="1" sz="1200">
                <a:solidFill>
                  <a:srgbClr val="000000"/>
                </a:solidFill>
                <a:latin typeface="맑은 고딕"/>
              </a:rPr>
              <a:t>(2)이루어지고 법에 의해 규율되는지에 대해 알게 되었습니다. 또한 저는 이전 회사를 다니면서 짧게나마 공기업에서 일반적으로 수행하는 법관련 업무를 수행한 경험이 있습니다.</a:t>
            </a:r>
            <a:r>
              <a:rPr sz="1200">
                <a:solidFill>
                  <a:srgbClr val="000000"/>
                </a:solidFill>
                <a:latin typeface="맑은 고딕"/>
              </a:rPr>
              <a:t> 예를들어 직원 합숙소를 구하기 위해 부동산 계약을 체결한다거나, 노후 비품 및 폐기 자산을 매각한다거나, 전자입찰을 통해 필요물품을 구매한다거나 </a:t>
            </a:r>
            <a:r>
              <a:rPr u="sng" b="1" sz="1200">
                <a:solidFill>
                  <a:srgbClr val="000000"/>
                </a:solidFill>
                <a:latin typeface="맑은 고딕"/>
              </a:rPr>
              <a:t>(3)하는 민법상 관련되는 업무들과 국유재산 관리를 위해 사용허가를 내주거나 변상금을 부과하는 등의 행정법과 관련된 업무를 수행해 보았습니다. 이 과정에서 제가 그동안 습득해온 법학 (4)지식를 활용하였고, 그로 인한여 업무 수행으로 인하여 추후에 발생할 수 있는 법적 분쟁을 예방할 수 있도록 하였습니다. 이 경험을 통하여 제가 알고 있던</a:t>
            </a:r>
            <a:r>
              <a:rPr sz="1200">
                <a:solidFill>
                  <a:srgbClr val="000000"/>
                </a:solidFill>
                <a:latin typeface="맑은 고딕"/>
              </a:rPr>
              <a:t> 이론적 지식들이 실생활에서 어떻게 활용될 수 있는지에 대해서 알게 되었고, 법관련 업무수행을 통해 조직의 업무수행에 기여할 수 있음에 보람을 느꼈습니다. 이런 경험과 능력을 바탕으로 한국마사회에서 법관련 업무를 수행하면서 마사회에서 시행하고 있는 법과 관련 있는 업무가 있다면 제가 알고 있는 지식 및 더 많은 학습을 통하여 다른 조직원들과 소통하며 법적 절차에 맞춰 업무를 수행할 수 있게 도움을 주고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법학과 관련된 지식을 업무에 어떻게 응용하실 계획인지 구체적으로 설명해주시겠습니까?</a:t>
            </a:r>
            <a:br/>
            <a:r>
              <a:t>(2) 이전에 수행했던 법 관련 업무 중 가장 난이도가 높았던 과제는 무엇이었고 어떻게 해결했는지 설명해주시겠습니까?</a:t>
            </a:r>
            <a:br/>
            <a:r>
              <a:t>(3) 직무 수행 시 법적 분쟁을 예방할 수 있었던 사례를 구체적으로 설명해주시겠습니까?</a:t>
            </a:r>
            <a:br/>
            <a:r>
              <a:t>(4) 마사회에서의 법 관련 업무 수행을 통해 조직에 어떤 기여를 할 수 있다고 생각하십니까?</a:t>
            </a:r>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 직장에서 근무 할 때 수도관 인근에서 도로 공사중이던 업체의 과실로 수도관이 파열되는 사고가 발생한 적이 있습니다. 이 사고로 인해 공업용수를 공급하는 대형 수도관이 파열되어서 그 수도관을 통해 용수를 공급받는 공업단지 일대에 단수가 발생하였습니다. 당시 사고는 광역상수도관에서 발생하였는데, 저희 회사는 광역상수도의 경우 지자체가 관리하는 배수지까지의 물공급만을 담당하고 그 배수지에서 수용가까지 직접 물을 전달하는 일은 지자체 상수도 사업소에서 수행하였습니다. 저희 과실로 단수가 발생한 것은 아니지만 </a:t>
            </a:r>
            <a:r>
              <a:rPr u="sng" b="1" sz="1200">
                <a:solidFill>
                  <a:srgbClr val="000000"/>
                </a:solidFill>
                <a:latin typeface="맑은 고딕"/>
              </a:rPr>
              <a:t>(1)지자체에서는 이 사고에 대한 정보나 수도관 복구과정에 대한 정보가 없었고, 이런 사고가 발생한 적이 처음이었기 떄문에 중간에서</a:t>
            </a:r>
            <a:r>
              <a:rPr sz="1200">
                <a:solidFill>
                  <a:srgbClr val="000000"/>
                </a:solidFill>
                <a:latin typeface="맑은 고딕"/>
              </a:rPr>
              <a:t> 정보를 상황을 전달할 수 있는 사람이 필요하다고 하여, 제가 파견을 나가게 되었습니다. 막상 파견을 나가보니 지자체에서는 사고 원인 및 규모 정도에 대해서 오해하고 계셨고, 복구 방식 및 대응방법에 대해서 전혀 모르고 계셨기 때문에 저희 회사에 상당히 적대적인 입장을 갖고 계셨습니다. 하지만 제가 아는 선에서 사고원인 및 복수 절차에 대해서 설명을 해 </a:t>
            </a:r>
            <a:r>
              <a:rPr u="sng" b="1" sz="1200">
                <a:solidFill>
                  <a:srgbClr val="000000"/>
                </a:solidFill>
                <a:latin typeface="맑은 고딕"/>
              </a:rPr>
              <a:t>(2)드렸고, 상수도 사업소에 오는 민원들을 제가 다 받아서 개별 수용가에 직접 설명을 해서 민원을 처리 하자 점차 오해가 풀리고 서로 협력하여 이 사고를 대응하는데 (3)집중할 수 있게 되었습니다. 저는 각종 민원을 처리하는 동시에 수도관 복구 및 통수 절차 등에 대해서 계속적인 소통을 통해 지자체에서 해야 하는 부분과 저희가 해야 하는 역할을 분담하였고, 물차 지원등 당장 물이 필요한 곳에 물을 전달 할 수 있도록 지자체에서 수용가</a:t>
            </a:r>
            <a:r>
              <a:rPr sz="1200">
                <a:solidFill>
                  <a:srgbClr val="000000"/>
                </a:solidFill>
                <a:latin typeface="맑은 고딕"/>
              </a:rPr>
              <a:t> 정보를 받아 회사에 전달을 하여 단수 피해를 최소화 할 수 있게 하였습니다. 결국 파열된 </a:t>
            </a:r>
            <a:r>
              <a:rPr u="sng" b="1" sz="1200">
                <a:solidFill>
                  <a:srgbClr val="000000"/>
                </a:solidFill>
                <a:latin typeface="맑은 고딕"/>
              </a:rPr>
              <a:t>(4)수도관을 복구하여 물공급이 재개될때까지 중간에서 업무를 수행하여 민원 처리 및 단수 피해를 최소화 할 수 있도록 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지자체와 협력하여 문제를 해결하는 과정에서 중점적으로 고려했던 요소는 무엇인가요?</a:t>
            </a:r>
            <a:br/>
            <a:r>
              <a:t>(2) 사고 대응 과정에서 지자체의 오해를 풀기 위해 특별히 사용한 전략이 있었나요?</a:t>
            </a:r>
            <a:br/>
            <a:r>
              <a:t>(3) 수도관 파열 사고 대응 시 민원 처리를 효과적으로 하기 위해 어떤 방식을 채택하셨나요?</a:t>
            </a:r>
            <a:br/>
            <a:r>
              <a:t>(4) 중간 역할을 수행하며 어떤 점에서 성취감을 느꼈는지 구체적으로 설명해주시겠습니까?</a:t>
            </a:r>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(1)고객의 소리를 반영한 예산을 편성하고 관리하며 고객 만족도 제고에 기여하고</a:t>
            </a:r>
            <a:r>
              <a:rPr sz="1200">
                <a:solidFill>
                  <a:srgbClr val="000000"/>
                </a:solidFill>
                <a:latin typeface="맑은 고딕"/>
              </a:rPr>
              <a:t> 싶습니다. 입사 후 고객 접점에서 다양한 업무를 경험하며 고객의 소리를 듣고, 이러한 경험과 성장을 바탕으로 추후 고객의 입장에서 적극적으로 고민하며 조직 전체의 예산 목표를 수립하고 관리하며 국민에게 신뢰받는 마사회를 만드는 데 일조하고 싶습니다. 지금껏 저에게 가장 만족스러웠던 순간은 책임감을 가지고 일했을 때, 고객만족을 제 눈으로 직접 본 순간들이었습니다. 짧은 </a:t>
            </a:r>
            <a:r>
              <a:rPr u="sng" b="1" sz="1200">
                <a:solidFill>
                  <a:srgbClr val="000000"/>
                </a:solidFill>
                <a:latin typeface="맑은 고딕"/>
              </a:rPr>
              <a:t>(2)순간이였지만, 영화관에서 한 어르신이 친절하게 응대해주어 고맙다고 말씀해주셨던 때, 예산 담당자로 일하며 투입된 예산으로</a:t>
            </a:r>
            <a:r>
              <a:rPr sz="1200">
                <a:solidFill>
                  <a:srgbClr val="000000"/>
                </a:solidFill>
                <a:latin typeface="맑은 고딕"/>
              </a:rPr>
              <a:t> 장애인 승강기 설치 후 이를 이용하는 몸이 불편하신 어르신을 본 순간 등, 맡은 바 책임을 다해 일한 결과로 오는 고객 만족이 결국 저에게도 기쁨으로 다가옴을 느꼈습니다. 한국마사회는 말산업으로 국가경제 </a:t>
            </a:r>
            <a:r>
              <a:rPr u="sng" b="1" sz="1200">
                <a:solidFill>
                  <a:srgbClr val="000000"/>
                </a:solidFill>
                <a:latin typeface="맑은 고딕"/>
              </a:rPr>
              <a:t>(3)발전과 국민의 여가선용에 기여한다는 미션 하에 경마와 승마 등 고객들에게 특별하고 행복한 경험을 제공한다는 점에서 그 어떤 기업보다 고객 만족을 적극적으로 실현하고 있는 회사라고 생각합니다.(4) 00공단의 예산 담당자로 근무하며 연간 예산을 편성하고 2,000명에 달하는 내부 직원의 예산 집행 관리를 담당하였습니다. 이 과정에서 문서화된 규정과 지침을 활용하여</a:t>
            </a:r>
            <a:r>
              <a:rPr sz="1200">
                <a:solidFill>
                  <a:srgbClr val="000000"/>
                </a:solidFill>
                <a:latin typeface="맑은 고딕"/>
              </a:rPr>
              <a:t> 부당하게 집행되는 예산이 없도록 결의서를 실시간으로 모니터링하였고, 일,월,분기별 등으로 예산 항목별 집행 추이 분석을 통해 당초 편성된 예산을 초과하지 않도록 노력하였습니다. 규정에 어긋난 예산 집행이라면 아무리 효율적이라도 적극적으로 통제하였습니다. 그 결과 연간 편성된 예산 내에서 효율적으로 기관의 사업을 진행할 수 있었습니다. 이 과정에서 배운 것은 공정한 업무처리 태도와 끝까지 책임지는 자세였습니다. 어느 한 쪽으로 편의가 가거나 불필요하게 경비가 집행되지 않도록 철저히 하였고, 기관의 경영목표 달성을 위해 마치 내 일처럼 생각하는 책임감을 가졌습니다. 입사 후에도 항상 고객의 입장에서 생각하는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고객의 소리를 반영한 예산을 편성하며 기여하고자 했던 구체적인 프로젝트나 경험이 있다면 설명해 주세요.</a:t>
            </a:r>
            <a:br/>
            <a:r>
              <a:t>(2) 책임감을 가지고 고객 만족을 달성했던 순간 중 가장 인상 깊었던 사례는 무엇이었나요?</a:t>
            </a:r>
            <a:br/>
            <a:r>
              <a:t>(3) 예산 담당자로서 부당 예산 집행을 모니터링하며 개선한 경험에서 얻은 가장 중요한 교훈은 무엇인가요?</a:t>
            </a:r>
            <a:br/>
            <a:r>
              <a:t>(4) 예산 초과를 방지하기 위한 분석 방법을 구체적으로 설명해 주실 수 있습니까?</a:t>
            </a:r>
          </a:p>
        </p:txBody>
      </p:sp>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(1)한정된 예산 속에서 투명한 소통으로 조직 구성원의 불만을 해결했던 경험이 있습니다. 조직 내부의 수익성 악화와</a:t>
            </a:r>
            <a:r>
              <a:rPr sz="1200">
                <a:solidFill>
                  <a:srgbClr val="000000"/>
                </a:solidFill>
                <a:latin typeface="맑은 고딕"/>
              </a:rPr>
              <a:t> 조직 외부의 경영 효율화 요구에 따라, 전년 대비 3% 이상의 예산 삭감을 진행해야만 하는 상황이었습니다. 실질적으로 사업을 운영하는 현업 부서에서는 많은 불만이 있었습니다. </a:t>
            </a:r>
            <a:r>
              <a:rPr u="sng" b="1" sz="1200">
                <a:solidFill>
                  <a:srgbClr val="000000"/>
                </a:solidFill>
                <a:latin typeface="맑은 고딕"/>
              </a:rPr>
              <a:t>(2)한 부서는 삭감된 예산 때문에 정상적인 업무 진행이 불가하다며 지속적으로 예산 조치를 요구하였습니다. 하지만 조직의 전체적인 예산 관리 업무를 하는 입장에서 단순히 한 부서의 불만 때문에 예산 조치를 할 수는 없었습니다. 부서에서 예산 삭감에 불만을 가지는 이유는 소통의 부재와 삭감의 이유가 불분명할 때 발생한다고 생각합니다. 이에 저는 먼저 현업 부서의 입장에서</a:t>
            </a:r>
            <a:r>
              <a:rPr sz="1200">
                <a:solidFill>
                  <a:srgbClr val="000000"/>
                </a:solidFill>
                <a:latin typeface="맑은 고딕"/>
              </a:rPr>
              <a:t> 삭감된 예산으로 업무를 진행하는 것이 쉽지 않음에 공감하고, 삭감 편성의 불가피성을 투명하게 설명하였습니다. 연도별 손익계산서를 통해 조직의 수입이 지속적으로 감소하는 추세를 구체적으로 제시하였습니다. 물가 상승, 공공요금 단가 인상 </a:t>
            </a:r>
            <a:r>
              <a:rPr u="sng" b="1" sz="1200">
                <a:solidFill>
                  <a:srgbClr val="000000"/>
                </a:solidFill>
                <a:latin typeface="맑은 고딕"/>
              </a:rPr>
              <a:t>(3)등 증액할 수 밖에 없는 항목이 존재하고, 기관 운영에 필수적으로 소요되는 예산 항목을 제외하면 불가피하게 삭감할 수 밖에 없음을 설명하였습니다. 이에 더하여, 경영수지 개선, 경상경비 절감 등 조직 목표 달성을 위해서는 불필요한 경비를 줄이는 등 전 부서의 협조가 필요하며, 각 부서의 입장만 생각할 것이 아닌 조직 전체를 위해 전사적인</a:t>
            </a:r>
            <a:r>
              <a:rPr sz="1200">
                <a:solidFill>
                  <a:srgbClr val="000000"/>
                </a:solidFill>
                <a:latin typeface="맑은 고딕"/>
              </a:rPr>
              <a:t> 노력과 협조가 선행되어야 함을 말씀드렸습니다. 불만을 가졌던 부서에서도 예산 </a:t>
            </a:r>
            <a:r>
              <a:rPr u="sng" b="1" sz="1200">
                <a:solidFill>
                  <a:srgbClr val="000000"/>
                </a:solidFill>
                <a:latin typeface="맑은 고딕"/>
              </a:rPr>
              <a:t>(4)삭감의 불가피성에 충분히 공감을 하고 앞으로의 업무 수행에 있어서 예산 부서와 적극적으로 협력하고 소통하겠다는 피드백을 듣게 되었습니다. 타 부서와의 갈등을 해결하는</a:t>
            </a:r>
            <a:r>
              <a:rPr sz="1200">
                <a:solidFill>
                  <a:srgbClr val="000000"/>
                </a:solidFill>
                <a:latin typeface="맑은 고딕"/>
              </a:rPr>
              <a:t> 과정에서 적극적인 소통이 서로 간의 신뢰를 구축하여 협력적인 관계를 이끌어 낼 수 있음을 배웠습니다. 입사 후에도 내부 직원 뿐만 아니라 외부 이해관계자와 적극적으로 소통하며 신뢰 관계를 유지하도록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 부서의 불만을 해결하며 어떤 소통 방식을 통해 신뢰를 구축했는지 구체적인 예를 들어 설명해 주세요.</a:t>
            </a:r>
            <a:br/>
            <a:r>
              <a:t>(2) 예산 삭감이 불가피하다는 점을 설득할 때 가장 큰 어려움은 무엇이었으며, 이를 어떻게 극복했나요?</a:t>
            </a:r>
            <a:br/>
            <a:r>
              <a:t>(3) 예산 삭감 상황에서 불만을 가졌던 부서의 반응을 불가피성 설명 후 어떻게 변화시켰나요?</a:t>
            </a:r>
            <a:br/>
            <a:r>
              <a:t>(4) 타 부서와의 갈등 해결 경험에서 습득한 신뢰 구축 방법을 입사 후 어떻게 활용할 계획인가요?</a:t>
            </a:r>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디지털 전환으로 경마 서비스의 미래를 열다한국마사회의 차세대 온라인 발매 시스템 구축에 기여하여 더비온의 안정적인 운영과 지속 가능한 </a:t>
            </a:r>
            <a:r>
              <a:rPr u="sng" b="1" sz="1200">
                <a:solidFill>
                  <a:srgbClr val="000000"/>
                </a:solidFill>
                <a:latin typeface="맑은 고딕"/>
              </a:rPr>
              <a:t>(1)발전을 이끌고 싶습니다. 특히, 경마의 주 이용층이 중장년층인 점을 고려해 디지털 소외계층이</a:t>
            </a:r>
            <a:r>
              <a:rPr sz="1200">
                <a:solidFill>
                  <a:srgbClr val="000000"/>
                </a:solidFill>
                <a:latin typeface="맑은 고딕"/>
              </a:rPr>
              <a:t> 발생하지 않도록 누구나 쉽게 사용할 수 있는 직관적인 시스템을 개발하는 데 집중하겠습니다.이를 위해 다양한 개발 프로젝트에서 기능 개발은 물론, ERD 설계를 통한 데이터베이스 구축과 서버 배포 등 개발 전반의 프로세스를 경험했습니다. 특히, 포트원 API를 활용한 결제 시스템 구축을 통해 상품 결제와 환불 처리등 기능을 직접 구현해본 경험을 </a:t>
            </a:r>
            <a:r>
              <a:rPr u="sng" b="1" sz="1200">
                <a:solidFill>
                  <a:srgbClr val="000000"/>
                </a:solidFill>
                <a:latin typeface="맑은 고딕"/>
              </a:rPr>
              <a:t>(2)바탕으로 한국마사회가 운영하는 발매 시스템 개발에</a:t>
            </a:r>
            <a:r>
              <a:rPr sz="1200">
                <a:solidFill>
                  <a:srgbClr val="000000"/>
                </a:solidFill>
                <a:latin typeface="맑은 고딕"/>
              </a:rPr>
              <a:t> 기여할 수 있다고 생각합니다.또한, 한국부동산원 인턴 경험을 통해 새로운 환경에 빠르게 적응하고, 다양한 부서와 원활하게 </a:t>
            </a:r>
            <a:r>
              <a:rPr u="sng" b="1" sz="1200">
                <a:solidFill>
                  <a:srgbClr val="000000"/>
                </a:solidFill>
                <a:latin typeface="맑은 고딕"/>
              </a:rPr>
              <a:t>(3)소통하며 협업하는 능력을 키웠습니다. 인턴으로서 보상 정보 전산 시스템 QA 업무를 맡으면서 시스템의 안정성 확보를</a:t>
            </a:r>
            <a:r>
              <a:rPr sz="1200">
                <a:solidFill>
                  <a:srgbClr val="000000"/>
                </a:solidFill>
                <a:latin typeface="맑은 고딕"/>
              </a:rPr>
              <a:t> 위한 테스트와 이슈 관리 업무를 담당했으며, 이후 차세대 보상 정보 시스템 고도화 TF팀으로 이동해 시스템 개선 업무에 더욱 집중하였습니다. 특히, 현업과의 긴밀한 협업을 통해 실제 운영 환경에서 발생할 수 있는 문제를 도출하여 약 </a:t>
            </a:r>
            <a:r>
              <a:rPr u="sng" b="1" sz="1200">
                <a:solidFill>
                  <a:srgbClr val="000000"/>
                </a:solidFill>
                <a:latin typeface="맑은 고딕"/>
              </a:rPr>
              <a:t>(4)120건 이상의 이슈들을 발견하고 이를 현직자 분들께 시연하면서, 시스템 성능 향상과 효율성을 높이는 데 기여했습니다.</a:t>
            </a:r>
            <a:r>
              <a:rPr sz="1200">
                <a:solidFill>
                  <a:srgbClr val="000000"/>
                </a:solidFill>
                <a:latin typeface="맑은 고딕"/>
              </a:rPr>
              <a:t> 이러한 경험을 통해 대규모 시스템 개선 프로젝트를 수행하는 데 필요한 소통 능력과 협업 능력을 쌓았으며, 특히 핵심 부서인 차세대 온라인 발매 시스템 구축 TF팀에서도 빠르게 적응하고, 기존 시스템의 문제를 진단하고 해결하는 데 기여할 수 있다는 자신감을 얻게 되었습니다.입사 후, 역량을 발전 시키기 위해 항상 겸손한 자세로 배우며 부족한 기술적인 측면을 빠르게 습득하여 업무에 신속하게 적응해 나가겠습니다. 이를 통해 국민들이 보다 편리하고 안전하게 경마 서비스를 이용할 수 있도록 돕고, 말 산업의 디지털 전환을 가속화하는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디지털 소외계층을 고려한 직관적인 시스템 개발을 목표로 하고 있다고 하셨습니다. 이전 프로젝트에서 비슷한 경험이 있는지 공유해 주시겠습니까?</a:t>
            </a:r>
            <a:br/>
            <a:r>
              <a:t>(2) 한국부동산원 인턴 경험을 통해 협업 능력을 키웠다고 하셨습니다. 협업이 가장 크게 기여한 프로젝트는 무엇이며, 어떤 역할을 하셨는지 설명해 주세요.</a:t>
            </a:r>
            <a:br/>
            <a:r>
              <a:t>(3) 차세대 보상 정보 시스템 고도화 TF 팀의 일원으로서 기여한 경험을 말씀하셨습니다. 어떤 문제 해결을 주도하셨는지 구체적으로 설명해주세요.</a:t>
            </a:r>
            <a:br/>
            <a:r>
              <a:t>(4) 발매 시스템 구축 TF 팀에서 기존 시스템의 문제를 진단했다고 하셨습니다. 어려움을 겪었던 부분과 해결 방법에 대해 설명해 주시겠습니까?</a:t>
            </a:r>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원활한 소통으로 이끈 팀워크의 성공전국 개발 연합 동아리 UMC에서 진행한 '시니어 전용 구인 구직' 프로젝트에서 프론트엔드 팀장으로서 소통의 부재로 인한 </a:t>
            </a:r>
            <a:r>
              <a:rPr u="sng" b="1" sz="1200">
                <a:solidFill>
                  <a:srgbClr val="000000"/>
                </a:solidFill>
                <a:latin typeface="맑은 고딕"/>
              </a:rPr>
              <a:t>(1)갈등을 해결 했던 경험이 있습니다. 저희 팀은 총 10명으로 구성되어</a:t>
            </a:r>
            <a:r>
              <a:rPr sz="1200">
                <a:solidFill>
                  <a:srgbClr val="000000"/>
                </a:solidFill>
                <a:latin typeface="맑은 고딕"/>
              </a:rPr>
              <a:t> 있었고, 프로젝트 초반에는 각 파트별로 회의를 진행하여 진행상황을 노션을 통해 기록하고 공유하는 </a:t>
            </a:r>
            <a:r>
              <a:rPr u="sng" b="1" sz="1200">
                <a:solidFill>
                  <a:srgbClr val="000000"/>
                </a:solidFill>
                <a:latin typeface="맑은 고딕"/>
              </a:rPr>
              <a:t>(2)방식으로 소통했습니다. 그러나 (3)이러한 방식이 시간이 지남에 따라 다른 파트에게 실시간 피드백을 제공하지 못하고, 노션에 회의록을 기록하지 않는 경우가 생기면서 개발</a:t>
            </a:r>
            <a:r>
              <a:rPr sz="1200">
                <a:solidFill>
                  <a:srgbClr val="000000"/>
                </a:solidFill>
                <a:latin typeface="맑은 고딕"/>
              </a:rPr>
              <a:t> 방향의 혼선과 중복 작업이 발생하는 문제가 있었습니다.특히 제가 맡은 프론트엔드 파트에서는 PM분의 진행상황을 전달 받지 못해 개발하지 않아도 될 부분을 개발하게 되어 저희 파트원들의 불만이 쌓여간 상황이었습니다.같은 문제가 반복되지 않도록 파트 간 소통 활성화를 위해 새로운 소통 구조 구축이 필요하다고 느꼈습니다. 이에 프론트엔드 팀장으로서 각 파트 팀장들끼리 3일에 한 번 정기 회의를 통해 진행 상황과 문제점을 공유하고, 즉각적인 피드백을 주고받을 수 있는 회의를 제안하였습니다. 회의 일정을 사전에 조율하고, 회의 결과를 명확하게 문서화하여 실시간으로 팀원들에게 제공할 수 </a:t>
            </a:r>
            <a:r>
              <a:rPr u="sng" b="1" sz="1200">
                <a:solidFill>
                  <a:srgbClr val="000000"/>
                </a:solidFill>
                <a:latin typeface="맑은 고딕"/>
              </a:rPr>
              <a:t>(4)있도록 마련했습니다. 이러한 노력으로 팀 내 소통이 크게 개선되어, 각 팀원은</a:t>
            </a:r>
            <a:r>
              <a:rPr sz="1200">
                <a:solidFill>
                  <a:srgbClr val="000000"/>
                </a:solidFill>
                <a:latin typeface="맑은 고딕"/>
              </a:rPr>
              <a:t> 자신의 역할과 전체 프로젝트 진행 상황을 명확히 이해하게 되었습니다. 그 결과, 우리 팀이 목표로 한 개발 방향을 보다 원활하게 수행할 수 있었으며, 시간을 단축하는 동시에 프로젝트의 완성도를 높이는 데 집중할 수 있었습니다.해당 경험을 통해 개개인의 개발 역량도 중요하지만 팀 내 원활한 소통과 협력이 조직 전체의 성공에 결정적인 역할을 한다는 것을 깊이 깨달았습니다. 입사 후에도 제가 가진 소통 능력을 바탕으로 긍정적이고 협력적인 팀 문화를 이끌어, 한국마사회의 내부 시스템 효율성 뿐만 아니라 고객분들에게 누구나 쉽게 사용할 수 있는 서비스를 제공하는데 앞장서겠습니다.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UMC 프로젝트에서 프론트엔드 팀장으로서 새로운 소통 구조를 구축했다고 하셨습니다. 이 과정에서 겪었던 주요 도전 과제는 무엇이었습니까?</a:t>
            </a:r>
            <a:br/>
            <a:r>
              <a:t>(2) 프로젝트 초반의 소통 부재 문제를 해결했다고 하셨습니다. 당신의 해결책이 팀 전체 성과에 어떤 영향을 미쳤습니까?</a:t>
            </a:r>
            <a:br/>
            <a:r>
              <a:t>(3) 프론트엔드 파트에서 직면했던 진행 상황의 혼선은 어떻게 해결했으며, 그 과정에서 배운 점은 무엇인가요?</a:t>
            </a:r>
            <a:br/>
            <a:r>
              <a:t>(4) 팀 내 소통을 개선한 경험을 토대로, 한국마사회에서 이러한 경험을 어떻게 활용하고 싶으신가요?</a:t>
            </a:r>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크게 두 가지 목표를 세워 한국마사회의 일원이 되고자 노력하겠습니다. 첫 번째로는, 말 수의사로서 환축을 진단하고 치료하는데 고도의 전문성을 가진 직원이 되는 것입니다. 다년간 소동물 임상수의사로 근무하며, 외과, 내과, 응급의학과 등 다양한 케이스의 </a:t>
            </a:r>
            <a:r>
              <a:rPr u="sng" b="1" sz="1200">
                <a:solidFill>
                  <a:srgbClr val="000000"/>
                </a:solidFill>
                <a:latin typeface="맑은 고딕"/>
              </a:rPr>
              <a:t>(1)아픈 동물들의 진료를 수행 하였습니다. 이 과정에서 초음파 및 엑스레이, 수술도구 등 다양한 장비 및</a:t>
            </a:r>
            <a:r>
              <a:rPr sz="1200">
                <a:solidFill>
                  <a:srgbClr val="000000"/>
                </a:solidFill>
                <a:latin typeface="맑은 고딕"/>
              </a:rPr>
              <a:t> 수많은 약물을 다루어 보았으며, 꼼꼼하고 세심한 검사를 통해 많은 환축을 치료한 경험이 있습니다. 또한 적극적인 의사소통을 통해 다수의 보호자들에게 좋은 평가를 받으며 깊은 유대관계를 형성하였습니다. 이처럼 제가 임상수의사로 근무하며 익혀온 다양한 수의학적 지식 및 경험, 타인과의 소통 및 공감능력을 바탕으로 최고의 전문성을 가진 말 수의사가 되기 위해 끊임없이 공부하며 노력할 것입니다. 두 번째로는, 한국마사회라는 공공기관의 </a:t>
            </a:r>
            <a:r>
              <a:rPr u="sng" b="1" sz="1200">
                <a:solidFill>
                  <a:srgbClr val="000000"/>
                </a:solidFill>
                <a:latin typeface="맑은 고딕"/>
              </a:rPr>
              <a:t>(2)일원으로서, 전문적인 행정 능력을 가진 직원이 되는 것입니다. 이전에 수십 개의 지방사무소를 가지고 있는</a:t>
            </a:r>
            <a:r>
              <a:rPr sz="1200">
                <a:solidFill>
                  <a:srgbClr val="000000"/>
                </a:solidFill>
                <a:latin typeface="맑은 고딕"/>
              </a:rPr>
              <a:t> 회사의 본사에 근무하면서, 군부대에 납품하는 축산물의 위생 및 안전, 규격을 담당하는 실무자로 일해 본 경험이 있습니다. 그 곳에서 수십 건의 관련 공문을 작성해 본 경험이 있으며, 일선 군부대와 지방 사무소의 갈등을 중재하는 역할도 경험해 보았습니다. 또한 군부대에 납품하는 축산물의 규격을 </a:t>
            </a:r>
            <a:r>
              <a:rPr u="sng" b="1" sz="1200">
                <a:solidFill>
                  <a:srgbClr val="000000"/>
                </a:solidFill>
                <a:latin typeface="맑은 고딕"/>
              </a:rPr>
              <a:t>(3)규정한 구매요구서의 개정을 담당하며, 육군 군수사령부 등 관련 기관에서 주관하는 각종 회의에 참석하여</a:t>
            </a:r>
            <a:r>
              <a:rPr sz="1200">
                <a:solidFill>
                  <a:srgbClr val="000000"/>
                </a:solidFill>
                <a:latin typeface="맑은 고딕"/>
              </a:rPr>
              <a:t> 일선 군부대 및 지방사무소의 다양한 의견을 수렴 및 전달함으로써 양측이 원활하게 소통할 수 있게 하는 역할도 담당하였습니다. 또한 지역사무소 실무자들 대상의 워크샵을 계획하고 다수의 교육을 진행한 경험도 가지고 있습니다. 임상수의사로서 진료경험 뿐만 아니라 위와 같은 행정업무 경험을 바탕으로 추후 어떤 업무를 담당하더라도 최고의 전문성을 가진 말 수의사는 물론, 뛰어난 행정 능력을 가진 </a:t>
            </a:r>
            <a:r>
              <a:rPr u="sng" b="1" sz="1200">
                <a:solidFill>
                  <a:srgbClr val="000000"/>
                </a:solidFill>
                <a:latin typeface="맑은 고딕"/>
              </a:rPr>
              <a:t>(4)한국마사회의 직원으로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소동물 임상수의사로서 쌓아온 경험을 토대로 말 수의사로서도 성공할 수 있을 것이라고 생각하는 이유는 무엇인가요?</a:t>
            </a:r>
            <a:br/>
            <a:r>
              <a:t>(2) 지원자는 공공기관의 일원으로서 전문적인 행정 능력을 발휘할 계획이 있다고 하셨는데, 이를 위해 어떤 준비를 하고 계신가요?</a:t>
            </a:r>
            <a:br/>
            <a:r>
              <a:t>(3) 군부대와 지방 사무소 사이의 갈등을 조정한 경험에 대해 자세히 설명해 주실 수 있나요? 이를 통해 얻은 교훈은 무엇인가요?</a:t>
            </a:r>
            <a:br/>
            <a:r>
              <a:t>(4) 지원자가 주최한 워크샵과 교육에서 특히 기억에 남는 성과가 있다면 설명해 주세요. 이러한 경험이 한국마사회에서 어떻게 활용될 수 있을까요?</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 4학년 여름방학, 졸업 논문을 위해 전기 비저항 탐사와 관련한 실험을 진행하는 과정에서 조원들 간의 의견 차이를 극복했던 경험이 있습니다.이때 진행하였던 실험은 여러 종류의 절리 모형을 이용하여 전기 비저항 값을 측정하는 실험으로 미세한 </a:t>
            </a:r>
            <a:r>
              <a:rPr u="sng" b="1" sz="1200">
                <a:solidFill>
                  <a:srgbClr val="000000"/>
                </a:solidFill>
                <a:latin typeface="맑은 고딕"/>
              </a:rPr>
              <a:t>(1)차이에도 측정값이 크게 달라지기 때문에 (2)세심하게 실험해야 했습니다. 하루에 5~6시간씩 실험하는 날들이 길어지자 집중도가 떨어지며 이론적인 예측에서 크게 벗어나는 값들이 얻어져 실험을 재진행해야 하는 상황이 반복하여 생겼습니다. 그러자 조원 중 한 명이 측정값을 조금씩만 조정하자는 의견을 냈고, 이 의견에 동의하는 조원들과 동의하지 않는 조원들 간에 작은 충돌이 발생했습니다. 저는 측정된 값을 바꾸는</a:t>
            </a:r>
            <a:r>
              <a:rPr sz="1200">
                <a:solidFill>
                  <a:srgbClr val="000000"/>
                </a:solidFill>
                <a:latin typeface="맑은 고딕"/>
              </a:rPr>
              <a:t> 것은 원칙적으로 잘못된 일이라고 생각했기 때문에 실험을 잠깐 멈추고 휴식시간을 가지며 오차의 원인이 무엇인지 파악해 보자고 제안했습니다. 측정값을 임의로 바꾸다 보면, 또다시 실험을 진행해야 하는 일이 생길 수 있으니, 오차의 원인이 되는 실수를 파악하여 다시 실험하는 시간을 줄이자고 조원들을 설득하였습니다. 다행히 조원들도 제 의견을 받아들여 주어 원만하게 계획했던 기한 안에 실험을 잘 마무리할 수 있었습니다.모두 지쳐있는 </a:t>
            </a:r>
            <a:r>
              <a:rPr u="sng" b="1" sz="1200">
                <a:solidFill>
                  <a:srgbClr val="000000"/>
                </a:solidFill>
                <a:latin typeface="맑은 고딕"/>
              </a:rPr>
              <a:t>(3)상황에서 휴식을 취해 조원들의 이성적인 판단을 끌어낼 수 있었고, 추후 문제가 될 수 있는 부분을 예측하여</a:t>
            </a:r>
            <a:r>
              <a:rPr sz="1200">
                <a:solidFill>
                  <a:srgbClr val="000000"/>
                </a:solidFill>
                <a:latin typeface="맑은 고딕"/>
              </a:rPr>
              <a:t> 설명함으로써 의견이 달랐던 조원들을 설득할 수 있었다고 생각합니다. 또한, 이때의 경험을 통해 편안함에 현혹되지 않고 이성적으로 </a:t>
            </a:r>
            <a:r>
              <a:rPr u="sng" b="1" sz="1200">
                <a:solidFill>
                  <a:srgbClr val="000000"/>
                </a:solidFill>
                <a:latin typeface="맑은 고딕"/>
              </a:rPr>
              <a:t>(4)합리적이고 올바른 선택을 하는 것이 장기적으로 보았을 때 더 큰 효율을 가져다준다는 것을 배울 수 있었습니다. 이처럼</a:t>
            </a:r>
            <a:r>
              <a:rPr sz="1200">
                <a:solidFill>
                  <a:srgbClr val="000000"/>
                </a:solidFill>
                <a:latin typeface="맑은 고딕"/>
              </a:rPr>
              <a:t> 입사 후에도 공정과 정의를 핵심가치로 두고 업무에 임해 항상 신뢰받을 수 있는 사원이 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실험에서 측정값을 수용하는 당신의 의견이 최종 결과에 어떤 긍정적인 영향을 주었나요?</a:t>
            </a:r>
            <a:br/>
            <a:r>
              <a:t>(2) 전기 비저항 탐사 실험에서 조원 간의 의견 차이를 극복했다고 했는데, 이때 어떤 구체적인 설득 방법을 사용했나요?</a:t>
            </a:r>
            <a:br/>
            <a:r>
              <a:t>(3) 편안함에 현혹되지 않고 합리적 선택을 했던 경험을 바탕으로, 입사 후 어떻게 업무에 적용할 계획인가요?</a:t>
            </a:r>
            <a:br/>
            <a:r>
              <a:t>(4) 마사회에서 정의를 핵심 가치로 두고 어떤 방식으로 신뢰 받는 사원이 될 건가요?</a:t>
            </a:r>
          </a:p>
        </p:txBody>
      </p:sp>
    </p:spTree>
  </p:cSld>
  <p:clrMapOvr>
    <a:masterClrMapping/>
  </p:clrMapOvr>
</p:sld>
</file>

<file path=ppt/slides/slide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전국적인 지역 사무소를 가진 회사의 본사에서 축산물 위생안전 담당자로 근무하였습니다. 근무 당시 농림부, 식약처 등 정부기관의 지침 등 위생안전 관련 공문, 본사 지시사항 및 타 사무소 사고 사례 전파 등 지역 사무소의 수십 명의 담당자에게 전달사항을 전파하는 업무를 하였습니다. 업무 특성상 공문은 정해진 형식에 맞게 작성을 해야 하고, 부서장 등의 결재를 받아 문서를 전달해야 했기 때문에 작성 및 </a:t>
            </a:r>
            <a:r>
              <a:rPr u="sng" b="1" sz="1200">
                <a:solidFill>
                  <a:srgbClr val="000000"/>
                </a:solidFill>
                <a:latin typeface="맑은 고딕"/>
              </a:rPr>
              <a:t>(1)전파에 시간이 걸리며, 중요하지만 간단한 사항은 공문 등으로 작성하여 전달하기 비효율적인 부분이 있었습니다. 또한 주로 현장에서 근무하는 지역 담당자들의 특성상,</a:t>
            </a:r>
            <a:r>
              <a:rPr sz="1200">
                <a:solidFill>
                  <a:srgbClr val="000000"/>
                </a:solidFill>
                <a:latin typeface="맑은 고딕"/>
              </a:rPr>
              <a:t> 사무실에서 공문을 따로 확인하지 않으면 전달이 잘 되지 않는다는 문제가 있었습니다. 따라서, 저는 조금 더 원활한 소통 창구를 마련할 필요성을 느꼈고, 상급자에게 이러한 부분을 설명하여 카카오톡 단체 채팅방을 개설하였으며, 지역 사무소 담당자들 및 저희 팀원들이 참여할 수 있게 </a:t>
            </a:r>
            <a:r>
              <a:rPr u="sng" b="1" sz="1200">
                <a:solidFill>
                  <a:srgbClr val="000000"/>
                </a:solidFill>
                <a:latin typeface="맑은 고딕"/>
              </a:rPr>
              <a:t>(2)안내하였습니다. 이러한 새로운 소통창구의 개설로 인해 간단한 전달사항 등은 훨씬 효율적이고 빠르게 전파할 수 있게 되었으며,</a:t>
            </a:r>
            <a:r>
              <a:rPr sz="1200">
                <a:solidFill>
                  <a:srgbClr val="000000"/>
                </a:solidFill>
                <a:latin typeface="맑은 고딕"/>
              </a:rPr>
              <a:t> 중요한 공문의 경우도 해당 채팅방을 통해 한번 더 전파함에 따라 사무실에서 공문을 잘 확인하지 않는 담당자들도 모두 중요 사항을 숙지할 </a:t>
            </a:r>
            <a:r>
              <a:rPr u="sng" b="1" sz="1200">
                <a:solidFill>
                  <a:srgbClr val="000000"/>
                </a:solidFill>
                <a:latin typeface="맑은 고딕"/>
              </a:rPr>
              <a:t>(3)수 있게 되었습니다. 이러한 조치로 인하여 저 뿐만 아니라 다른 팀원들도 지역 담당자들과의 의사소통을 훨씬 원활하게 할 수 있게 되었으며,</a:t>
            </a:r>
            <a:r>
              <a:rPr sz="1200">
                <a:solidFill>
                  <a:srgbClr val="000000"/>
                </a:solidFill>
                <a:latin typeface="맑은 고딕"/>
              </a:rPr>
              <a:t> 전년도와 비교하여 식품안전관련 사고사례도 감소할 수 있었고, 그동안 단절되어 있던 지역 담당자들 간에도 소통의 창구가 마련되어 전반적인 업무의 효율 등이 상승할 수 있었습니다. 또한 새로 업무를 맡은 지역 담당자도 업무에 적응하는데 </a:t>
            </a:r>
            <a:r>
              <a:rPr u="sng" b="1" sz="1200">
                <a:solidFill>
                  <a:srgbClr val="000000"/>
                </a:solidFill>
                <a:latin typeface="맑은 고딕"/>
              </a:rPr>
              <a:t>(4)크게 도움을 받을 수 있게 되었습니다. 이러한 경험을 통해 소통의 중요성을 다시 한번 깨닫게 되었고, 일정 범위 안에서는 기존의 방식과는 다른 작은</a:t>
            </a:r>
            <a:r>
              <a:rPr sz="1200">
                <a:solidFill>
                  <a:srgbClr val="000000"/>
                </a:solidFill>
                <a:latin typeface="맑은 고딕"/>
              </a:rPr>
              <a:t> 변화가 큰 효과를 가지고 올 수 있다는 것을 배울 수 있었습니다. 제가 개설한 단체 채팅방은 현재도 운영되어 유용한 역할을 하고 있는 것으로 알고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카카오톡 단체 채팅방을 개설하게 된 주요 동기는 무엇이었으며, 이를 통해 어떤 변화를 이끌어낼 수 있었나요?</a:t>
            </a:r>
            <a:br/>
            <a:r>
              <a:t>(2) 전년도와 비교하여 지역 담당자들과의 소통이 얼마나 개선되었는지, 그로 인해 구체적으로 어떤 성과를 거두었는지 설명 부탁드립니다.</a:t>
            </a:r>
            <a:br/>
            <a:r>
              <a:t>(3) 단체 채팅방 개설 이후 식품안전관련 사고사례가 감소했다고 하셨는데, 구체적인 예시나 통계를 들어 설명해 주실 수 있나요?</a:t>
            </a:r>
            <a:br/>
            <a:r>
              <a:t>(4) 단체 채팅방 개설 경험을 통해 배운 '작은 변화가 큰 효과를 가져올 수 있다'는 교훈을 다른 분야에서도 활용할 계획이 있나요?</a:t>
            </a:r>
          </a:p>
        </p:txBody>
      </p:sp>
    </p:spTree>
  </p:cSld>
  <p:clrMapOvr>
    <a:masterClrMapping/>
  </p:clrMapOvr>
</p:sld>
</file>

<file path=ppt/slides/slide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지원한 경영지원 분야는 인적자원 관리뿐만 아니라 환경, 안전, 지역상생, 사회공헌 등 다양한 직무를 수행하며 ESG 경영을 적극적으로 실천하고 있습니다. 특히, 기관의 ESG 경영 역량 강화를 위해 2023년 ‘KRA-ESG 진단모델’을 최초 도입했으며, ‘ESG 기반 사전검토제’를 시행하여 ESG의 중요성을 더욱 강화하고 있습니다. 저는 이러한 변화 속에서 ESG 사업을 기획하고 발전시키는 역할을 통해 한국마사회가 ESG 경영을 선도하는 기업으로 자리 잡는 데 </a:t>
            </a:r>
            <a:r>
              <a:rPr u="sng" b="1" sz="1200">
                <a:solidFill>
                  <a:srgbClr val="000000"/>
                </a:solidFill>
                <a:latin typeface="맑은 고딕"/>
              </a:rPr>
              <a:t>(1)기여하고 싶습니다. 이를 위해 제가 가진 경험과 직무역량을 적극적으로 활용하겠습니다.대학 시절 환경 동아리에 참여하며 환경 보호를 실천하기 위한 다양한 활동을</a:t>
            </a:r>
            <a:r>
              <a:rPr sz="1200">
                <a:solidFill>
                  <a:srgbClr val="000000"/>
                </a:solidFill>
                <a:latin typeface="맑은 고딕"/>
              </a:rPr>
              <a:t> 경험했습니다. 정기적인 환경 심포지엄을 개최하고, ‘플라스틱 </a:t>
            </a:r>
            <a:r>
              <a:rPr u="sng" b="1" sz="1200">
                <a:solidFill>
                  <a:srgbClr val="000000"/>
                </a:solidFill>
                <a:latin typeface="맑은 고딕"/>
              </a:rPr>
              <a:t>(2)다이어트 챌린지’를 기획하여 텀블러 사용 인증샷 (3)이벤트, 에코백·손수건 등 친환경 제품 판매 활동을 진행했습니다. 또한, 대학 축제에서 주점을 운영할 때 1회용품을 사용하지 않음으로써 환경보호 실천에 앞장섰습니다. 이러한 경험을</a:t>
            </a:r>
            <a:r>
              <a:rPr sz="1200">
                <a:solidFill>
                  <a:srgbClr val="000000"/>
                </a:solidFill>
                <a:latin typeface="맑은 고딕"/>
              </a:rPr>
              <a:t> 통해 환경 보호에 대한 실질적인 실천 방안을 고민하고, 이를 효과적으로 기획하는 역량을 키울 수 있었습니다.재단법인에서 근무하며 사회 취약계층을 </a:t>
            </a:r>
            <a:r>
              <a:rPr u="sng" b="1" sz="1200">
                <a:solidFill>
                  <a:srgbClr val="000000"/>
                </a:solidFill>
                <a:latin typeface="맑은 고딕"/>
              </a:rPr>
              <a:t>(4)대상으로 다양한 프로젝트를 기획하는 업무를 담당했습니다. 독거노인을 위한 집수리</a:t>
            </a:r>
            <a:r>
              <a:rPr sz="1200">
                <a:solidFill>
                  <a:srgbClr val="000000"/>
                </a:solidFill>
                <a:latin typeface="맑은 고딕"/>
              </a:rPr>
              <a:t> 프로젝트, 학교 밖 청소년을 위한 이동 쉼터 운영, 탈북 청소년·청년 멘토링 프로그램 등 사회적 약자를 위한 맞춤형 지원사업을 추진하며 실질적인 도움을 줄 수 있는 활동을 진행했습니다. 특히, 지자체 복지센터와의 협력을 통해 사회공헌 정책 기획의 중요성을 경험할 수 있었습니다.저는 환경 보호 활동을 실천하며 얻은 경험과 사회공헌 프로젝트를 기획한 역량을 바탕으로, 환경·사회적 가치를 고려한 지속 가능한 정책을 기획하고 발전시키는 데 도움이 될 것입니다. 한국마사회가 ESG 경영을 선도하는 기관으로 자리 잡는 데 있어, 저의 경험과 역량이 실질적인 도움이 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환경 동아리에서의 활동 경험을 바탕으로, 지원자가 한국마사회에서 구체적으로 어떤 ESG 사업을 기획하고 싶은지 말씀해 주세요.</a:t>
            </a:r>
            <a:br/>
            <a:r>
              <a:t>(2) 지원자는 1회용품을 사용하지 않기 위해 어떤 대체 방안을 사용했는지, 그리고 그 과정에서 얻은 교훈이 무엇인지 구체적으로 설명해 주세요.</a:t>
            </a:r>
            <a:br/>
            <a:r>
              <a:t>(3) 사회 취약계층을 위한 프로젝트 기획 경험이 한국마사회의 ESG 경영에 어떻게 기여할 수 있다고 생각하는지 설명해 주세요.</a:t>
            </a:r>
            <a:br/>
            <a:r>
              <a:t>(4) 지자체 복지센터와의 협력 경험을 통해 배운 점이 한국마사회의 ESG 경영에 어떤 영향을 미칠 수 있다고 생각하는지 설명해 주세요.</a:t>
            </a:r>
          </a:p>
        </p:txBody>
      </p:sp>
    </p:spTree>
  </p:cSld>
  <p:clrMapOvr>
    <a:masterClrMapping/>
  </p:clrMapOvr>
</p:sld>
</file>

<file path=ppt/slides/slide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학보사 </a:t>
            </a:r>
            <a:r>
              <a:rPr u="sng" b="1" sz="1200">
                <a:solidFill>
                  <a:srgbClr val="000000"/>
                </a:solidFill>
                <a:latin typeface="맑은 고딕"/>
              </a:rPr>
              <a:t>(1)편집장직을 수행할 때, 학보의 전반적인 개선을 추진하고자 했습니다. 낮은 열독률로 인해 학보의 방향을 재정립해야 할 필요성을 느꼈기 때문입니다. 학보가 단순한 정보 전달</a:t>
            </a:r>
            <a:r>
              <a:rPr sz="1200">
                <a:solidFill>
                  <a:srgbClr val="000000"/>
                </a:solidFill>
                <a:latin typeface="맑은 고딕"/>
              </a:rPr>
              <a:t> 매체에서 벗어나 학생들의 관심을 끌고 적극적으로 소비되는 콘텐츠로 변화될 필요가 있었습니다.그러나 학보 개선이 열독률 상승에 효과적이지 않을 것이며, </a:t>
            </a:r>
            <a:r>
              <a:rPr u="sng" b="1" sz="1200">
                <a:solidFill>
                  <a:srgbClr val="000000"/>
                </a:solidFill>
                <a:latin typeface="맑은 고딕"/>
              </a:rPr>
              <a:t>(2)학업에 방해가 될 수 있다는 이유로 기존 방식을 유지하자는 동료기자들과의 의견 차이가 있었습니다. 이를 해결하기 위해 저는 먼저 동료들의 의견을 충분히 경청하고, 그들의</a:t>
            </a:r>
            <a:r>
              <a:rPr sz="1200">
                <a:solidFill>
                  <a:srgbClr val="000000"/>
                </a:solidFill>
                <a:latin typeface="맑은 고딕"/>
              </a:rPr>
              <a:t> 우려를 해소할 수 있는 방안을 함께 고민했습니다. 타 학교 학보사와의 협업, 신문사의 피드백 요청 등 과중한 부담 없이도 개선할 수 있는 방법을 제안했으며 전교생을 대상으로 학보 설문조사를 실시해 효과적인 방향을 모색해보자고 설득했습니다.여러 차례의 회의를 거쳐 설문조사를 진행하였고, 강의실을 직접 방문하여 학우들의 의견과 요구사항을 적극적으로 수집했습니다. 설문조사 결과를 분석한 후, 학생들의 요구에 맞춘 변화를 </a:t>
            </a:r>
            <a:r>
              <a:rPr u="sng" b="1" sz="1200">
                <a:solidFill>
                  <a:srgbClr val="000000"/>
                </a:solidFill>
                <a:latin typeface="맑은 고딕"/>
              </a:rPr>
              <a:t>(3)시도했습니다.</a:t>
            </a:r>
            <a:r>
              <a:rPr sz="1200">
                <a:solidFill>
                  <a:srgbClr val="000000"/>
                </a:solidFill>
                <a:latin typeface="맑은 고딕"/>
              </a:rPr>
              <a:t> 학보를 단순한 학교 소식 전달 매체에서 벗어나 인터넷과 SNS를 활용하여 접근성을 높였고, 다양한 전문가의 글, 학생들이 원하는 주제의 기사 등을 포함하여 보다 흥미로운 콘텐츠를 제공하는 방향으로 개선했습니다. 또한 글씨체와 자간변경을 통해 시각적 요소에도 변화를 주어 가독성을 높이고 학생 참여형 콘텐츠를 추가하여 학보를 단순한 읽기 자료가 아닌, 소통과 </a:t>
            </a:r>
            <a:r>
              <a:rPr u="sng" b="1" sz="1200">
                <a:solidFill>
                  <a:srgbClr val="000000"/>
                </a:solidFill>
                <a:latin typeface="맑은 고딕"/>
              </a:rPr>
              <a:t>(4)공감의 공간으로 만들고자 했습니다. 이러한 변화의 결과를</a:t>
            </a:r>
            <a:r>
              <a:rPr sz="1200">
                <a:solidFill>
                  <a:srgbClr val="000000"/>
                </a:solidFill>
                <a:latin typeface="맑은 고딕"/>
              </a:rPr>
              <a:t> 통해 학보는 500여 부 중 매번 200부 이상 소비되었으며, 열독률을 40%까지 증가시킬 수 있었습니다. 학생들로부터 학보개선에 대한 긍정적인 피드백을 받을 수 있었으며, 높은 열독률은 학교 행사에 대한 관심과 참여도를 높이는 계기가 되었습니다.이 경험을 통해 저는 동료들과의 다양한 의견 조율의 중요성, 적극적인 소통의 자세와 효과적인 개선안을 함께 만들어내는 협력의 자세를 경험할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학보의 열독률을 높이기 위한 지원자의 접근 방식에서 가장 효과적이었던 부분은 무엇이었으며, 그 이유는 무엇인지 설명해 주세요.</a:t>
            </a:r>
            <a:br/>
            <a:r>
              <a:t>(2) 동료 기자들과의 의견 차이를 해결하기 위해 취했던 전략 중 가장 어려웠던 점은 무엇이었으며, 그 문제를 어떻게 해결했는지 구체적으로 말씀해 주세요.</a:t>
            </a:r>
            <a:br/>
            <a:r>
              <a:t>(3) SNS를 활용하여 학보의 접근성을 높였다고 했는데, 이를 위한 구체적인 전략이나 경험을 더 상세히 설명해 주세요.</a:t>
            </a:r>
            <a:br/>
            <a:r>
              <a:t>(4) 동료들과 협력하여 학보를 개선하는 과정에서 가장 기억에 남는 피드백이나 에피소드는 무엇이었는지 설명해 주세요.</a:t>
            </a:r>
          </a:p>
        </p:txBody>
      </p:sp>
    </p:spTree>
  </p:cSld>
  <p:clrMapOvr>
    <a:masterClrMapping/>
  </p:clrMapOvr>
</p:sld>
</file>

<file path=ppt/slides/slide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[고객만족 서비스]고객 만족을 최우선 가치로 삼아, 한국마사회의 서비스 혁신을 이끌겠습니다.저는 '고객 중심 사고방식'과 '꼼꼼한 관찰력'을 바탕으로 서비스를 개선한 경험이 있습니다. 공항 고객서비스부 인턴 근무 당시, 고객의 안전과 편의를 높이기 </a:t>
            </a:r>
            <a:r>
              <a:rPr u="sng" b="1" sz="1200">
                <a:solidFill>
                  <a:srgbClr val="000000"/>
                </a:solidFill>
                <a:latin typeface="맑은 고딕"/>
              </a:rPr>
              <a:t>(1)위해 매일 공항 내외를 수시로 점검하며 부족한 점을 발굴하였습니다. 점검일지를 작성해 문제점을 정리하고, 고객의 입장에서 불편할 수 있는 요소를 개선하고자 노력했습니다. 일례로, 유아 휴게실 내 안전장치가 낡아 보호자와 아이들의 안전사고 위험이 있다는 점을</a:t>
            </a:r>
            <a:r>
              <a:rPr sz="1200">
                <a:solidFill>
                  <a:srgbClr val="000000"/>
                </a:solidFill>
                <a:latin typeface="맑은 고딕"/>
              </a:rPr>
              <a:t> 발견하였고, 이를 즉시 보고하여 개선을 이끌어냈습니다. 이러한 적극적인 태도를 팀원들께 인정받아, 우수시설 서비스 벤치마킹 출장에 보조 인력으로 선발되었습니다.출장 전, 사전 조사를 통해 공항 내 시설물 중 개선이 필요한 부분을 분석하였고, 비용 대비 효과가 높은 시설물을 제안하였습니다. 특히 기존 손소독제 거치대가 천 재질로 되어 있어 위생 관리가 어렵고 이용률이 낮은 점을 발견하여, 이를 개선하기 위해 보다 청결하고 세련된 디자인의 쇠 재질 거치대를 </a:t>
            </a:r>
            <a:r>
              <a:rPr u="sng" b="1" sz="1200">
                <a:solidFill>
                  <a:srgbClr val="000000"/>
                </a:solidFill>
                <a:latin typeface="맑은 고딕"/>
              </a:rPr>
              <a:t>(2)도입하자는 아이디어를 제안했습니다. 이후 해당 아이디어가 승인되어 약 30개의 신규 손소독제 거치대를 공항에 배치하였고, 이용률을 크게 높이며 고객 편의성과 공항 환경의 미관을 개선하는 데 기여했습니다.이러한</a:t>
            </a:r>
            <a:r>
              <a:rPr sz="1200">
                <a:solidFill>
                  <a:srgbClr val="000000"/>
                </a:solidFill>
                <a:latin typeface="맑은 고딕"/>
              </a:rPr>
              <a:t> 경험을 바탕으로, 입사 후에도 고객 관점에서 서비스를 분석하고 개선해 나가겠습니다. 한국마사회의 고객만족도를 높이기 위해, 말산업과 경마장 시설의 이용 편의성을 점검하고 서비스 환경을 개선하겠습니다. 예를 들어, 고객 동선과 서비스 이용 패턴을 분석하여 고객이 불편함을 느끼는 요소를 </a:t>
            </a:r>
            <a:r>
              <a:rPr u="sng" b="1" sz="1200">
                <a:solidFill>
                  <a:srgbClr val="000000"/>
                </a:solidFill>
                <a:latin typeface="맑은 고딕"/>
              </a:rPr>
              <a:t>(3)찾아내고, 이를 해결하는 방안을 제안하겠습니다. 또한, 데이터 기반의 고객 만족도 조사 및 피드백 시스템을 활용하여 고객의 의견을 반영하는 체계를 강화하겠습니다.고객의 작은 불편도 놓치지 않는 섬세한 관찰력과 적극적인 개선 의지를</a:t>
            </a:r>
            <a:r>
              <a:rPr sz="1200">
                <a:solidFill>
                  <a:srgbClr val="000000"/>
                </a:solidFill>
                <a:latin typeface="맑은 고딕"/>
              </a:rPr>
              <a:t> 바탕으로, </a:t>
            </a:r>
            <a:r>
              <a:rPr u="sng" b="1" sz="1200">
                <a:solidFill>
                  <a:srgbClr val="000000"/>
                </a:solidFill>
                <a:latin typeface="맑은 고딕"/>
              </a:rPr>
              <a:t>(4)한국마사회의 고객 서비스 혁신을 주도하는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공항 고객서비스부 인턴 당시 유아 휴게실 내 안전장치를 개선했다고 했습니다. 이 경험을 통해 배운 점을 어떻게 한국마사회에 적용할 계획인가요?</a:t>
            </a:r>
            <a:br/>
            <a:r>
              <a:t>(2) 지원자가 제안한 신규 손소독제 거치대의 도입 후 결과를 구체적으로 설명하고, 이를 통해 얻은 교훈이 무엇이었는지 말씀해 주세요.</a:t>
            </a:r>
            <a:br/>
            <a:r>
              <a:t>(3) 공항에서 고객 관점으로 서비스를 분석한 경험을 바탕으로, 한국마사회에서의 구체적인 개선 사례를 예상해 보신다면?</a:t>
            </a:r>
            <a:br/>
            <a:r>
              <a:t>(4) 데이터 기반 고객 만족도 조사에 대한 지원자의 구체적인 실행 방안과 이를 통해 기대되는 효과를 설명해 주세요.</a:t>
            </a:r>
          </a:p>
        </p:txBody>
      </p:sp>
    </p:spTree>
  </p:cSld>
  <p:clrMapOvr>
    <a:masterClrMapping/>
  </p:clrMapOvr>
</p:sld>
</file>

<file path=ppt/slides/slide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[존중과 공감으로 이룬 성공적인 협력]유학생 봉사단 활동 중, 축제 기획 과정에서의 갈등을 '상대방을 존중'하는 태도로 해결한 경험이 있습니다. 당시 예상보다 지원금이 부족하여 신규 콘텐츠를 진행하기 어려운 상황이었고, 이에 대한 의견이 크게 나뉘었습니다. 일부 단원들은 시간 부족을 이유로 기존 콘텐츠를 유지하자는 입장이었고, 저는 후원금을 유치해 신규 콘텐츠를 진행하자는 입장이었습니다. 의견이 대립되면서 논의가 격해졌고, 해결책이 필요했습니다.먼저 갈등의 원인을 분석했습니다. 기존 콘텐츠 단원들은 원활한 운영을, 신규 콘텐츠 단원들은 봉사단의 발전을 우선시했습니다. 이에 자유롭게 의견을 나눌 수 있는 다과 시간을 마련했습니다.</a:t>
            </a:r>
            <a:r>
              <a:rPr u="sng" b="1" sz="1200">
                <a:solidFill>
                  <a:srgbClr val="000000"/>
                </a:solidFill>
                <a:latin typeface="맑은 고딕"/>
              </a:rPr>
              <a:t>(1)이 자리에서 저는 상대방의 입장에 먼저 공감했습니다. "시간이 부족한 상황에서 기존 콘텐츠를 활용하면 훨씬 수월하게 진행할 수 있겠다"라며 이해를 표현했고, 덕분에 상대단원들도 제 의견을 열린 마음으로 경청했습니다. 이후 저는 신규 콘텐츠를 진행할 경우 기대되는 효과와 후원금 유치 계획을 공유하며</a:t>
            </a:r>
            <a:r>
              <a:rPr sz="1200">
                <a:solidFill>
                  <a:srgbClr val="000000"/>
                </a:solidFill>
                <a:latin typeface="맑은 고딕"/>
              </a:rPr>
              <a:t> 설득했습니다.특히 단원들의 부담을 덜어주기 위해 역할을 세분화하는 방안을 강조했습니다. 기존 콘텐츠를 </a:t>
            </a:r>
            <a:r>
              <a:rPr u="sng" b="1" sz="1200">
                <a:solidFill>
                  <a:srgbClr val="000000"/>
                </a:solidFill>
                <a:latin typeface="맑은 고딕"/>
              </a:rPr>
              <a:t>(2)유지하자는 단원들에게는 운영을 맡기고, 신규 콘텐츠를 원하는 단원들은 후원 유치와 준비를 진행하는 방식이었습니다. 이를 통해 각자의 강점을 살릴 수 있었고, 자연스럽게 합의점을 찾을 수 있었습니다.결과적으로 단원들의 공감을 얻어</a:t>
            </a:r>
            <a:r>
              <a:rPr sz="1200">
                <a:solidFill>
                  <a:srgbClr val="000000"/>
                </a:solidFill>
                <a:latin typeface="맑은 고딕"/>
              </a:rPr>
              <a:t> 신규 콘텐츠를 진행하되, 일정에 </a:t>
            </a:r>
            <a:r>
              <a:rPr u="sng" b="1" sz="1200">
                <a:solidFill>
                  <a:srgbClr val="000000"/>
                </a:solidFill>
                <a:latin typeface="맑은 고딕"/>
              </a:rPr>
              <a:t>(3)차질이 없도록 조율했습니다. 그 결과 50만원 이상의 후원금을 유치해 성공적으로 축제를 운영했고, 교내신문 메인기사로도 소개되는 성과를 거뒀습니다.이 경험을 통해 갈등해결에서 가장 중요한 것은 상대방을 먼저 존중하는 태도임을 배웠습니다.</a:t>
            </a:r>
            <a:r>
              <a:rPr sz="1200">
                <a:solidFill>
                  <a:srgbClr val="000000"/>
                </a:solidFill>
                <a:latin typeface="맑은 고딕"/>
              </a:rPr>
              <a:t> 단순히 제 의견을 주장하는 것이 아니라 상대방의 입장을 충분히 이해하고 공감했기 때문에 </a:t>
            </a:r>
            <a:r>
              <a:rPr u="sng" b="1" sz="1200">
                <a:solidFill>
                  <a:srgbClr val="000000"/>
                </a:solidFill>
                <a:latin typeface="맑은 고딕"/>
              </a:rPr>
              <a:t>(4)원만한 해결이 가능했습니다. 앞으로도 상대방의 의견을 경청하고 공감하며, 협력적인 분위기 속에서 최선의 해결책을 찾아 조직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지원금 부족 상태에서 후원금을 유치하여 신규 콘텐츠를 진행했는데, 후원금을 유치하기 위해 어떤 전략을 사용하셨나요?</a:t>
            </a:r>
            <a:br/>
            <a:r>
              <a:t>(2) 유학생 봉사단 활동 중, 의견 대립 상황에서 상대방을 존중하는 태도로 갈등을 해결하셨다는데, 이 과정에서 가장 큰 도전은 무엇이었나요?</a:t>
            </a:r>
            <a:br/>
            <a:r>
              <a:t>(3) 봉사단에서 각자의 강점을 살리기 위해 역할을 세분화한 경험을 통해 얻은 교훈과 향후 팀 프로젝트에 어떻게 활용할 것인지 설명하세요.</a:t>
            </a:r>
            <a:br/>
            <a:r>
              <a:t>(4) 축제를 성공적으로 운영하면서 얻은 교내신문 메인기사 소개 성과가 지원자에게 어떤 의미였는지 말씀해 주세요.</a:t>
            </a:r>
          </a:p>
        </p:txBody>
      </p:sp>
    </p:spTree>
  </p:cSld>
  <p:clrMapOvr>
    <a:masterClrMapping/>
  </p:clrMapOvr>
</p:sld>
</file>

<file path=ppt/slides/slide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[지속할 수 있는 경영을 위해]한국마사회의 장점들을 활용하여 관객의 다양화를 달성하는 것이 저의 입사 후 이루고자 하는 목표입니다. 한국마사회의 렛츠런 파크는 경마사업과 함께 여러 가지 교육, 견학프로그램을 통해 국민에게 이바지하고 있습니다. 이러한 상황에서 소위 MZ불리는 세대들의 체험 행사를 늘려 관중의 연령대 다양화를 통해 한국마사회의 지속할 수 있는 경영을 실천하고자 합니다. 하지만 현재 마사회는 가족 단위나 어린이를 위한 프로그램은 많이 운영 중이지만, 미래의 관객이자 소비자들이라 </a:t>
            </a:r>
            <a:r>
              <a:rPr u="sng" b="1" sz="1200">
                <a:solidFill>
                  <a:srgbClr val="000000"/>
                </a:solidFill>
                <a:latin typeface="맑은 고딕"/>
              </a:rPr>
              <a:t>(1)할 수 있는 MZ세대 참여 프로그램이 비교적 부족하다고 생각합니다. MZ 세대의 유입에 성공한 스포츠인 프로야구와과 같이 마사회 또한 과천경마장과 같은 곳은 좋은 접근성과 (2)다른 스포츠 경기장 못지않은 시설들이 있습니다. 이러한 마사회의 기존 장점을 활용하여 MZ세대들의</a:t>
            </a:r>
            <a:r>
              <a:rPr sz="1200">
                <a:solidFill>
                  <a:srgbClr val="000000"/>
                </a:solidFill>
                <a:latin typeface="맑은 고딕"/>
              </a:rPr>
              <a:t> 관심사인 관심을 끌 수 있는 사업을 진행한다면 마사회의 긍정적 이미지 증진과 새로운 관객층의 유치가 </a:t>
            </a:r>
            <a:r>
              <a:rPr u="sng" b="1" sz="1200">
                <a:solidFill>
                  <a:srgbClr val="000000"/>
                </a:solidFill>
                <a:latin typeface="맑은 고딕"/>
              </a:rPr>
              <a:t>(3)가능하고 이는 곧 마사회의 지속할 수 있는 경영으로 이어질 것이며 이를 목표로 일하고 싶습니다. 이러한 저의 목표에 활용할 수 (4)있는 저의 역량은 한국수력원자력에 근무하면서 지역주민과의 홍보활동, 야외 행사 보조를 통해 회사를 홍보해본 경험이 있습니다. 제가 근무할 당시 원자력 관련으로 부정적인 여론이 큰 시기였지만, 지역 행사를 진행하면서 힘든 점도 있었지만, 홍보 활동에</a:t>
            </a:r>
            <a:r>
              <a:rPr sz="1200">
                <a:solidFill>
                  <a:srgbClr val="000000"/>
                </a:solidFill>
                <a:latin typeface="맑은 고딕"/>
              </a:rPr>
              <a:t> 열심히 참여하면서 이야기를 듣고 긍정해주는 시민분들의 모습을 보는 값진 경험을 하였습니다. 이러한 저의 역량을 활용하여 한국마사회에 입사하게 된다면 마사회의 미래와 지속 가능한 경영을 위해 관람층의 다양화와 폭넓은 홍보, 또 그러한 환경을 뒷받침할 수 있는 경영지원 능력을 통해 회사를 발전시킬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한국마사회의 렛츠런 파크에서 MZ 세대의 관심을 끌 수 있는 새로운 사업 아이디어가 있다면 무엇인지 설명해주시겠습니까?</a:t>
            </a:r>
            <a:br/>
            <a:r>
              <a:t>(2) 한국마사회의 긍정적 이미지를 증진하기 위해 기여할 수 있는 구체적인 방안이 있다면 설명해주세요.</a:t>
            </a:r>
            <a:br/>
            <a:r>
              <a:t>(3) 한국수력원자력에서의 경험을 통해 얻게 된 홍보 전략 중 특히 효과적이었다고 생각하는 점은 무엇입니까?</a:t>
            </a:r>
            <a:br/>
            <a:r>
              <a:t>(4) 미래 관람층의 다양화를 위한 당신의 역할과 기여 가능성에 대해 설명해주세요.</a:t>
            </a:r>
          </a:p>
        </p:txBody>
      </p:sp>
    </p:spTree>
  </p:cSld>
  <p:clrMapOvr>
    <a:masterClrMapping/>
  </p:clrMapOvr>
</p:sld>
</file>

<file path=ppt/slides/slide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타인과 협력할 때 문제 상황을 잘 인지하고 그걸 해결해 나가는 역량이 업무에 있어 가장 중요한 요소라고 생각합니다. 장애인 대학생과 비장애인 대학생이 </a:t>
            </a:r>
            <a:r>
              <a:rPr u="sng" b="1" sz="1200">
                <a:solidFill>
                  <a:srgbClr val="000000"/>
                </a:solidFill>
                <a:latin typeface="맑은 고딕"/>
              </a:rPr>
              <a:t>(1)함께하는 장애 대학생 취업탐방단에 참여할 기회가 있었습니다. 이 활동은 전국의 장애인 대학생과 일반 대학생이 협력하여 장애인 채용이 활발한 기업을 탐방하고, 그 기업에 대해 홍보하는 콘텐츠를</a:t>
            </a:r>
            <a:r>
              <a:rPr sz="1200">
                <a:solidFill>
                  <a:srgbClr val="000000"/>
                </a:solidFill>
                <a:latin typeface="맑은 고딕"/>
              </a:rPr>
              <a:t> 제작하는 활동이었습니다. 각기 다른 지역의 대학생들과 협력하여 서울에 있는 기업을 탐방하고 콘텐츠를 제작하기란 쉽지는 않은 활동이었습니다. 하지만 이러한 어려움도 활동 일부라 생각하여 문제 해결을 위해 적극 행동하였고, 이러한 상황을 해결하면서 효율적인 활동을 위해 제가 나서서 연락처를 통해 카카오톡 단체 방을 만들어 언제든지 소통이 가능한 환경을 만들고, 텍스트만으로는 전달하기 어려운 부분들은 zoom(줌)을 활용한 온라인 회의 방을 만들어 온라인 회의를 통해 콘텐츠 제작계획을 세우고 각자의 역할을 배분한 뒤 팀원들 </a:t>
            </a:r>
            <a:r>
              <a:rPr u="sng" b="1" sz="1200">
                <a:solidFill>
                  <a:srgbClr val="000000"/>
                </a:solidFill>
                <a:latin typeface="맑은 고딕"/>
              </a:rPr>
              <a:t>(2)각자의 일정을 조율하여 기업 탐방을 진행하고 콘텐츠 제작을 완료하여 취업탐방단 활동을 무사히 종료하였습니다. 특히 저는 팀 활동의 (3)연결자이자 총무로 각 팀원의 교통경비, 식비,등을 예산에 맞춰 사용한 뒤, 관리자분에게 전달하여 예산을 결재 받아 팀원들에게 전달, 보고 해야 하는 역할을 담당 하기도 하였습니다. 이러한 각기 (4)다른 지역의 장애인, 비장애인 대학생들과의 협동 활동을 원활하게 끌어낸 경험을 통해 앞으로의 여러 가지 활동들을 잘 끌어내 갈 수 있다는 자신감이 생겼고, 저의 인생에 소중한 경험이 되었습니다. 이러한 경험을 통해 앞으로 다양한 사람들과의</a:t>
            </a:r>
            <a:r>
              <a:rPr sz="1200">
                <a:solidFill>
                  <a:srgbClr val="000000"/>
                </a:solidFill>
                <a:latin typeface="맑은 고딕"/>
              </a:rPr>
              <a:t> 업무를 수행할 때 원활하게 진행할 수 있다는 자신감이 생기게 되었고, 앞으로의 업무에서도 문제 상황이 생겨도 해결책을 찾으면서 업무를 성공적으로 수행하고 최종적으로는 팀 화합을 끌어낼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장애 대학생 취업탐방단 활동에서 문제 해결을 위해 적극적으로 행동했던 구체적인 경험을 공유해주실 수 있습니까?</a:t>
            </a:r>
            <a:br/>
            <a:r>
              <a:t>(2) 팀 활동의 '연결자'로서 특별히 어려움을 겪었던 상황이 있다면 어떻게 해결했는지 설명해 주시기 바랍니다.</a:t>
            </a:r>
            <a:br/>
            <a:r>
              <a:t>(3) 예산 관리와 관련하여 팀원들과의 소통이 필요했던 순간에 어떻게 대처했는지 구체적으로 설명해주세요.</a:t>
            </a:r>
            <a:br/>
            <a:r>
              <a:t>(4) 다양한 지역의 팀원들과 협력하며 배운 가장 큰 교훈은 무엇이며, 이를 미래에 어떻게 적용할 계획입니까?</a:t>
            </a:r>
          </a:p>
        </p:txBody>
      </p:sp>
    </p:spTree>
  </p:cSld>
  <p:clrMapOvr>
    <a:masterClrMapping/>
  </p:clrMapOvr>
</p:sld>
</file>

<file path=ppt/slides/slide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장제 분야에서 넓은 폭을 이루고 싶습니다. 아는 연고없이 스스로 말과 연결된 사회에 들어와 많은 사람들을 만났습니다. 알고싶은 부분은 직접 발로 뛰면서 모르는 사람이라도 부끄러움을 참고 연락하고 신세를 지며 배움을 찾아 다녔습니다 . 이 과정에서 스스로 신체적 정신적으로 힘든 부분들이 많았지만 이 직업에 대한 애정과 이러한 과정에서 나오는 결실에 보상을 받으며 성장하면서 어느새 </a:t>
            </a:r>
            <a:r>
              <a:rPr u="sng" b="1" sz="1200">
                <a:solidFill>
                  <a:srgbClr val="000000"/>
                </a:solidFill>
                <a:latin typeface="맑은 고딕"/>
              </a:rPr>
              <a:t>(1)지금의 위치에서 저와 같이 똑같은 고민을 겪는 사람들에게 도움을 주면서 보람을 느끼고 있습니다. 하지만 개인적인 역량으로는 부족하다는 부분이</a:t>
            </a:r>
            <a:r>
              <a:rPr sz="1200">
                <a:solidFill>
                  <a:srgbClr val="000000"/>
                </a:solidFill>
                <a:latin typeface="맑은 고딕"/>
              </a:rPr>
              <a:t> 있어서 마사회에 입사해서 공기업의 제도와 원칙을 기반으로 정식적인 프로그램을 짜고 기획을 만들고 싶습니다.첫 번째로는 개인 장제사와 교육생 들을 지원해주는 겁니다.</a:t>
            </a:r>
            <a:r>
              <a:rPr u="sng" b="1" sz="1200">
                <a:solidFill>
                  <a:srgbClr val="000000"/>
                </a:solidFill>
                <a:latin typeface="맑은 고딕"/>
              </a:rPr>
              <a:t>(2) 아는 사람에게 소개받아서 연락을 주고받고 제대로 된 임금을 받지 못하면서 배우는 것보단 일본의 지역 의사 제도같은 방법을 활용해서 개인 장제사에게 교육생에 대한 지원금과 연계</a:t>
            </a:r>
            <a:r>
              <a:rPr sz="1200">
                <a:solidFill>
                  <a:srgbClr val="000000"/>
                </a:solidFill>
                <a:latin typeface="맑은 고딕"/>
              </a:rPr>
              <a:t> 프로그램을 제공하고 싶습니다. 두 번째로는 기출문제를 배포하고 싶습니다. 장제사 기출문제가 다른 자격증 기출문제에 비해 자료들이 </a:t>
            </a:r>
            <a:r>
              <a:rPr u="sng" b="1" sz="1200">
                <a:solidFill>
                  <a:srgbClr val="000000"/>
                </a:solidFill>
                <a:latin typeface="맑은 고딕"/>
              </a:rPr>
              <a:t>(3)현저히 구하기가 어렵다는 점을 이용해서 악용하는 사람들이 있어 컴퓨터를 잘 다루는 제 능력으로 시험 예상 문제와 기출문제들의 개념을 복원해서 (4)인터넷에서 나눠줬습니다. 배움에 어려움이 생긴 순간 사람의 의지는 꺾인다고 생각합니다. 사람들의 열정을 응원하고 도와주는 위치에 서있고 싶습니다. 세번쨰로는 장제 장비에 대한 유통을 넓히는 겁니다.</a:t>
            </a:r>
            <a:r>
              <a:rPr sz="1200">
                <a:solidFill>
                  <a:srgbClr val="000000"/>
                </a:solidFill>
                <a:latin typeface="맑은 고딕"/>
              </a:rPr>
              <a:t> 현재 국내에서는 한 회사가 거의 독점을 하고 있으며 평철같은 경우는 국내 철강소에서 구하기가 하늘의 별 따기입니다. 이를 해결하기 위해 유통을 넓히기 위해선 해외 본사와 교류가 필요한 점인데 저는 해외 어느 나라를 가든 그 나라의 장제사와 만나서 영어로 교류하고 기술에 대해서 나누는 것을 즐거워하는데 낯선 것을 즐기는 저의 장점을 활용해서 해외 본사와 유통을 뚫어서 장제사와 많은 승마장들이 장제 장비에대한 진입을 낮추고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일본의 지역 의사 제도를 장제사 교육생 지원에 적용하고 싶다고 했는데, 이를 통해 기대하는 구체적 효과는 무엇인가요?</a:t>
            </a:r>
            <a:br/>
            <a:r>
              <a:t>(2) 컴퓨터를 잘 다루는 능력으로 기출문제를 복원했다고 적으셨는데, 이 과정에서 직면했던 구체적 어려움과 해결 방법은 무엇이었나요?</a:t>
            </a:r>
            <a:br/>
            <a:r>
              <a:t>(3) 장제 장비 유통을 넓히기 위한 해외 본사와의 교류 과정에서 지원자가 기대하는 장기적인 성과는 무엇인가요?</a:t>
            </a:r>
            <a:br/>
            <a:r>
              <a:t>(4) 장제 장비에 대한 진입 장벽을 낮추기 위해 추진하고 있는 계획이 구체적으로 어떤 방식으로 실행될 예정인지 설명해 주세요.</a:t>
            </a:r>
          </a:p>
        </p:txBody>
      </p:sp>
    </p:spTree>
  </p:cSld>
  <p:clrMapOvr>
    <a:masterClrMapping/>
  </p:clrMapOvr>
</p:sld>
</file>

<file path=ppt/slides/slide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현장을 다니면서 장제를 하고 나온 폐편자들을 활용해서 인테리어와 쇼핑몰을 운영할 때 어르신 분과 함께 공동 운영을 했습니다 여기서 제품 사진과 고객들 서비스 제공이나 리뷰관리등 방향성에 대해서 여러 의견 </a:t>
            </a:r>
            <a:r>
              <a:rPr u="sng" b="1" sz="1200">
                <a:solidFill>
                  <a:srgbClr val="000000"/>
                </a:solidFill>
                <a:latin typeface="맑은 고딕"/>
              </a:rPr>
              <a:t>(1)차이가 많았습니다. 전 제 자신이 젊고 깨어 있다고 생각해서 상대방의 지혜와 연륜을 생각하지 않고 가르쳐 드릴려고 했습니다. 그러다보니 서로 생각하지 못한 상황들이 나오고 마음이 상하는 일들도</a:t>
            </a:r>
            <a:r>
              <a:rPr sz="1200">
                <a:solidFill>
                  <a:srgbClr val="000000"/>
                </a:solidFill>
                <a:latin typeface="맑은 고딕"/>
              </a:rPr>
              <a:t> 있었습니다. 그런 날들이면 집에 가서 그 </a:t>
            </a:r>
            <a:r>
              <a:rPr u="sng" b="1" sz="1200">
                <a:solidFill>
                  <a:srgbClr val="000000"/>
                </a:solidFill>
                <a:latin typeface="맑은 고딕"/>
              </a:rPr>
              <a:t>(2)날의 일에 대해서 다시 생각해보고 스스로 내일은 이렇게 해보자 하며 하루하루 다르게 행동하는걸 실천했습니다.</a:t>
            </a:r>
            <a:r>
              <a:rPr sz="1200">
                <a:solidFill>
                  <a:srgbClr val="000000"/>
                </a:solidFill>
                <a:latin typeface="맑은 고딕"/>
              </a:rPr>
              <a:t> 이에 어르신도 마음이 풀어지시며 저와 함께 시각을 가져주시며 쇼핑몰 운영이 더욱 </a:t>
            </a:r>
            <a:r>
              <a:rPr u="sng" b="1" sz="1200">
                <a:solidFill>
                  <a:srgbClr val="000000"/>
                </a:solidFill>
                <a:latin typeface="맑은 고딕"/>
              </a:rPr>
              <a:t>(3)수월해지며 매출이 20퍼센트 증가하였습니다. 여기서 제 자신에 대한 부족한 점도 알고 아직 세상은 배울게 넘쳐난다고 스스로 느끼며 겸손을 배우며 잘못이 누구에게 있든 상대방에게 숙이는 법과 말하는 방식에</a:t>
            </a:r>
            <a:r>
              <a:rPr sz="1200">
                <a:solidFill>
                  <a:srgbClr val="000000"/>
                </a:solidFill>
                <a:latin typeface="맑은 고딕"/>
              </a:rPr>
              <a:t> 대해서 어 다르고 아 다르다는 걸 생각하며 말하는 어법을 개선했습니다. </a:t>
            </a:r>
            <a:r>
              <a:rPr u="sng" b="1" sz="1200">
                <a:solidFill>
                  <a:srgbClr val="000000"/>
                </a:solidFill>
                <a:latin typeface="맑은 고딕"/>
              </a:rPr>
              <a:t>(4)어머니와 의사소통에도 힘든 점들이 있었는데 가족이라고 편하게 해도 된다는 생각을 떠나서 마음을 다잡고 얘기를 하니 이야기가 잘 통하게 되어서 과거엔 왜 그랬지 하면서 생각을 다시 하게 되는 계기를 갖게 되기도 했습니다. 이러한 점은 사회나 회사에서도 매우 유용하게</a:t>
            </a:r>
            <a:r>
              <a:rPr sz="1200">
                <a:solidFill>
                  <a:srgbClr val="000000"/>
                </a:solidFill>
                <a:latin typeface="맑은 고딕"/>
              </a:rPr>
              <a:t> 활용되면서 내가 원하는 바를 명확하게 얘기하면서 받아내는 법을 배웠습니다. 나이가 어려서 모른다는 생각과 세대차이가 있을거라는 선입견을 많이 겪었었는데 이를 극복하면서 제 능력을 인정받는 변화도 얻게 되어서 만족스럽고 자랑스러운 제 자신에 대한 성장이었습니다.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어르신과 공동 운영한 쇼핑몰에서 의견 차이를 극복하며 매출이 20% 증가했다고 했는데, 이 과정에서 배우게 된 구체적인 교훈은 무엇인가요?</a:t>
            </a:r>
            <a:br/>
            <a:r>
              <a:t>(2) 지원자가 겸손을 배우게 된 계기와 이를 통해 실무에서 어떻게 활용하고 있는지 구체적으로 설명해 주세요.</a:t>
            </a:r>
            <a:br/>
            <a:r>
              <a:t>(3) 어머니와의 소통에서 얻은 교훈을 통해 사회나 회사에서 실질적으로 개선된 사례가 있다면 알려주세요.</a:t>
            </a:r>
            <a:br/>
            <a:r>
              <a:t>(4) 세대 차이를 극복하며 자신의 능력이 인정받게 된 경험에서 가장 크게 성장했다고 느낀 부분은 무엇인가요?</a:t>
            </a:r>
          </a:p>
        </p:txBody>
      </p:sp>
    </p:spTree>
  </p:cSld>
  <p:clrMapOvr>
    <a:masterClrMapping/>
  </p:clrMapOvr>
</p:sld>
</file>

<file path=ppt/slides/slide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이루고자 하는 구체적인 목표는 승마 인구 증가를 위한 말 복지에 초점을 맞춘 체계적인 교육 및 훈련방법을 개발하는 것입니다. 2020년 동물보호법 개정 이후부터 동물권에 대한 인식은 더욱 확대되었고, 동물의 권리와 복지를 보장하는 방향으로 논의가 활발해졌습니다. 이러한 동물복지에 대한 사회적 관심 증가는 승마 인구 증가에도 중요한 영향을 미칠 것 이라고 생각합니다. 이에 따라 말 복지의 중요성을 강조하는 훈련 프로그램을 개발하고 이를 통해 경마 및 승마에 대한 긍정적인 인식을 </a:t>
            </a:r>
            <a:r>
              <a:rPr u="sng" b="1" sz="1200">
                <a:solidFill>
                  <a:srgbClr val="000000"/>
                </a:solidFill>
                <a:latin typeface="맑은 고딕"/>
              </a:rPr>
              <a:t>(1)확산시켜 승마 인구 증가와 말산업 활성화를 이루고 싶습니다.이를 위해 4년간 말산업 전문인력 양성기관에서 실습을 통해 말의 신체적, 정서적 특성을 깊이 파악하고, 실제 현장에서의 문제 해결 (2)능력을 갖추었습니다. 8개월간 민간 승마장에서는 마필 20두를 관리하며 운동관리, 사양관리, 건강관리에 대한 철저한 경험을 통해 말의 (3)복지 향상에 대한 실제적인 지식과 능력을 길러왔습니다. 또한, 동물매개중재 민간자격증 교재 집필에 참여하며 동물매개중재에서의 동물복지에 관해 공부하며 말뿐만 아니라</a:t>
            </a:r>
            <a:r>
              <a:rPr sz="1200">
                <a:solidFill>
                  <a:srgbClr val="000000"/>
                </a:solidFill>
                <a:latin typeface="맑은 고딕"/>
              </a:rPr>
              <a:t> 개의 인도적인 훈련방법에 대해서도 학습을 하였습니다.이와 같은 경험을 바탕으로, 말 복지 향상을 위한 훈련 방법을 구체적으로 설계하여, 말의 신체적 건강뿐만 아니라 정서적 안정을 우선적으로 고려한 훈련을 제공하고, 이를 통해 승마에 대한 접근성을 높이고 많은 사람들이 승마에 대해 관심을 </a:t>
            </a:r>
            <a:r>
              <a:rPr u="sng" b="1" sz="1200">
                <a:solidFill>
                  <a:srgbClr val="000000"/>
                </a:solidFill>
                <a:latin typeface="맑은 고딕"/>
              </a:rPr>
              <a:t>(4)가질 수 있도록 할 것입니다. 보다 구체적으로, 인간과 개가 상호 작용하며 함께 배우는 관계 기반 접근법인 Cynopraxic Training과 같은 동물복지를 강조하는 훈련법을</a:t>
            </a:r>
            <a:r>
              <a:rPr sz="1200">
                <a:solidFill>
                  <a:srgbClr val="000000"/>
                </a:solidFill>
                <a:latin typeface="맑은 고딕"/>
              </a:rPr>
              <a:t> 말 훈련에도 적용하여 말의 복지를 강조하는 훈련방법을 개발할 것입니다. 이러한 말 복지를 강조하는 훈련과 관리가 적절하게 이루어진다면 말산업에 대한 긍정적인 인식 확산이 이루어질 것이며, 동물복지에 대한 사회의 가치관 변화를 반영한 장기적이고 지속 가능한 말산업을 만들기 위한 기반이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말산업 전문인력 양성기관에서 실습을 하며 말의 신체적, 정서적 특성을 파악했다고 하셨습니다. 이러한 경험이 정확히 말복지 프로그램 개발에 어떻게 기여했는지 구체적으로 설명해주실 수 있을까요?</a:t>
            </a:r>
            <a:br/>
            <a:r>
              <a:t>(2) 민간 승마장에서 20두의 마필을 관리하며 얻은 운동관리나 건강관리 경험이 지원자의 앞으로의 목표에 어떤 영향을 주었나요?</a:t>
            </a:r>
            <a:br/>
            <a:r>
              <a:t>(3) 지원자는 동물매개중재 민간자격증 교재 집필에 참여하신 경험이 있다고 하셨는데, 이 경험이 말복지 향상 방안에 실질적으로 어떤 도움이 되었나요?</a:t>
            </a:r>
            <a:br/>
            <a:r>
              <a:t>(4) Cynopraxic Training 같은 훈련법을 말 훈련에도 적용한다고 하셨는데, 이 접근법의 장점과 예상되는 효과는 무엇인가요?</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저의 목표는 렛츠런파크 연간 방문객 중 청년층 비율을 23년 기준 약 24%에서 28년까지 30%로 늘리는 것입니다. 새로운 100년을 나아갈 마사회가 글로벌 TOP 5를 달성하기 위해서는 청년층의 참여 확대가 필수적이라고 생각하기 때문입니다. 경마는 경기 시간이 짧아 청년층이 선호하는 </a:t>
            </a:r>
            <a:r>
              <a:rPr u="sng" b="1" sz="1200">
                <a:solidFill>
                  <a:srgbClr val="000000"/>
                </a:solidFill>
                <a:latin typeface="맑은 고딕"/>
              </a:rPr>
              <a:t>(1)숏폼 영상 매체와 유사한 특성을 가집니다. 또한, 장애를 극복하고 우뚝 선 경주마 ‘루나’처럼 각 경주마마다 흥미로운 서사가 존재합니다. 저는 이러한 강점을 활용해</a:t>
            </a:r>
            <a:r>
              <a:rPr sz="1200">
                <a:solidFill>
                  <a:srgbClr val="000000"/>
                </a:solidFill>
                <a:latin typeface="맑은 고딕"/>
              </a:rPr>
              <a:t> 숏폼 콘텐츠와 스토리텔링을 결합한 마케팅 전략을 도입하고, 경주마를 응원하는 문화를 형성함으로써 청년층의 관심을 유도하겠습니다.목표 달성을 위해 다음과 </a:t>
            </a:r>
            <a:r>
              <a:rPr u="sng" b="1" sz="1200">
                <a:solidFill>
                  <a:srgbClr val="000000"/>
                </a:solidFill>
                <a:latin typeface="맑은 고딕"/>
              </a:rPr>
              <a:t>(2)같은 경험과 역량을 발전시키겠습니다.첫째, 조직 내 비효율적인 비품 관리 프로세스를 식별하고 개선했습니다. 소속 부서의</a:t>
            </a:r>
            <a:r>
              <a:rPr sz="1200">
                <a:solidFill>
                  <a:srgbClr val="000000"/>
                </a:solidFill>
                <a:latin typeface="맑은 고딕"/>
              </a:rPr>
              <a:t> 비품 관리 프로세스가 </a:t>
            </a:r>
            <a:r>
              <a:rPr u="sng" b="1" sz="1200">
                <a:solidFill>
                  <a:srgbClr val="000000"/>
                </a:solidFill>
                <a:latin typeface="맑은 고딕"/>
              </a:rPr>
              <a:t>(3)이용자 측면에서 비효율적이라는 문제를 인식하고, 사용 빈도와 무게를 기준으로 비품 배치 방식을 조정했습니다.</a:t>
            </a:r>
            <a:r>
              <a:rPr sz="1200">
                <a:solidFill>
                  <a:srgbClr val="000000"/>
                </a:solidFill>
                <a:latin typeface="맑은 고딕"/>
              </a:rPr>
              <a:t> 또한, 엑셀을 활용한 재고 관리 프로세스를 구축하여 사후 관리의 효율성을 높였고, 이를 통해 비품 구매 비용과 </a:t>
            </a:r>
            <a:r>
              <a:rPr u="sng" b="1" sz="1200">
                <a:solidFill>
                  <a:srgbClr val="000000"/>
                </a:solidFill>
                <a:latin typeface="맑은 고딕"/>
              </a:rPr>
              <a:t>(4)파악 소요 시간을 기존 대비 20% 이상 절감할 수 있었습니다. 이러한 경험을 바탕으로 새로운 마케팅 계획 수립</a:t>
            </a:r>
            <a:r>
              <a:rPr sz="1200">
                <a:solidFill>
                  <a:srgbClr val="000000"/>
                </a:solidFill>
                <a:latin typeface="맑은 고딕"/>
              </a:rPr>
              <a:t> 시 기존 방식에서 개선점은 없는지 적극적으로 찾아보겠습니다.둘째, 상권 분석을 기반으로 새로운 고객층을 확보하였습니다. 대학 시절 아르바이트했던 펍은 경쟁력이 부족해 고객 확보에 어려움을 겪고 있었습니다. 저는 상권 분석을 통해 인근에 칵테일을 전문으로 취급하는 곳이 없다는 점을 발견했고, 20대 커플이 많은 상권 특성을 고려해 칵테일 메뉴 개발을 제안했습니다. 기존 재고를 활용해 최소한의 투자로 10가지 칵테일을 도입했고, 이를 통해 새로운 고객층을 확보하며 평균 일매출을 25% 이상 증가시키는 성과를 거두었습니다.이러한 경험과 역량을 바탕으로 렛츠런파크의 청년층 유입 확대를 위한 맞춤형 마케팅 전략을 수립하여 ‘VISION 2037’의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경주마 '루나'의 스토리텔링을 활용한 마케팅 전략을 수립할 때, 주요 고려사항은 무엇이었으며 그것이 청년층 유입에 어떻게 기여할 것이라고 생각하십니까?</a:t>
            </a:r>
            <a:br/>
            <a:r>
              <a:t>(2) 조직 내 비효율적인 비품 관리 프로세스를 개선한 경험을 통해 얻은 교훈이 렛츠런파크에서의 마케팅 전략 수립에 어떻게 적용될 수 있다고 생각하십니까?</a:t>
            </a:r>
            <a:br/>
            <a:r>
              <a:t>(3) 지도력을 발휘해 비품 구매 비용을 절감한 경험에서 얻은 능력이 향후 회사의 비용 절감 및 효율성에 어떻게 기여할 것이라 계획하고 계십니까?</a:t>
            </a:r>
            <a:br/>
            <a:r>
              <a:t>(4) 대학 시절 상권 분석을 통해 새로운 고객층을 확보한 당시의 구체적인 전략과 방법, 그리고 그 성과가 현재 렛츠런파크의 목표 달성에 어떻게 도움이 될 수 있을까요?</a:t>
            </a:r>
          </a:p>
        </p:txBody>
      </p:sp>
    </p:spTree>
  </p:cSld>
  <p:clrMapOvr>
    <a:masterClrMapping/>
  </p:clrMapOvr>
</p:sld>
</file>

<file path=ppt/slides/slide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(1)제가 소속되어 있는 한 조직은 팀원 간 소통의 부재와 업무 분담의 미흡으로 심각한 위기를 겪었던 시기가 있었습니다. 팀원들 각자의 진행 상황과 어려움을</a:t>
            </a:r>
            <a:r>
              <a:rPr sz="1200">
                <a:solidFill>
                  <a:srgbClr val="000000"/>
                </a:solidFill>
                <a:latin typeface="맑은 고딕"/>
              </a:rPr>
              <a:t> 공유하지 않는 분위기가 지속되면서 조직의 리더에게 업무가 과도하게 집중되었고, 그 결과 리더가 팀원들에 대한 신뢰도가 하락하면서 결국 리더가 탈퇴하게 되어 조직 전체가 붕괴 위기에 처했습니다. 이러한 위기 상황에서 저와 팀원들은 정기적인 회의를 통해 가장 시급한 문제를 파악하고, 차근차근 문제를 처리하는데 집중하였습니다. 그 이후 팀원들 사이에서 솔직한 의견 교환과 문제 인식을 도모하자는 제안이 나와 각자의 역할, 진행 상황, 그리고 겪고 있는 어려움을 </a:t>
            </a:r>
            <a:r>
              <a:rPr u="sng" b="1" sz="1200">
                <a:solidFill>
                  <a:srgbClr val="000000"/>
                </a:solidFill>
                <a:latin typeface="맑은 고딕"/>
              </a:rPr>
              <a:t>(2)공유하며 서로의 입장을 이해하는 데 집중하였습니다. 이 과정에서 시급한 일은 처리했으니 조직의 유지에 회의감을 느끼거나 조직의 변화에 (3)대한 부담감을 느낀 팀원들도 있었지만, 저는 맡은 업무에 최선을 다해 솔선수범하는 모습을 보여</a:t>
            </a:r>
            <a:r>
              <a:rPr sz="1200">
                <a:solidFill>
                  <a:srgbClr val="000000"/>
                </a:solidFill>
                <a:latin typeface="맑은 고딕"/>
              </a:rPr>
              <a:t> 팀원들에게 책임감의 중요성을 일깨워 주었습니다.이후, 팀원들과 소통하며 체계적인 업무 시스템 구축, 각자의 역할과 책임을 명확히 분담하고, 정기적인 업무보고 회의를 마련하였습니다. 그 결과, 팀원들이 주도적으로 업무를 수행할 수 있는 기반을 마련되었으며, 자연스럽게 </a:t>
            </a:r>
            <a:r>
              <a:rPr u="sng" b="1" sz="1200">
                <a:solidFill>
                  <a:srgbClr val="000000"/>
                </a:solidFill>
                <a:latin typeface="맑은 고딕"/>
              </a:rPr>
              <a:t>(4)조직 내 책임감과 신뢰가 회복되었습니다. 이후 팀은 위기를 극복하고 조직이 부활하는 데 성공하였고, 그 추진력을 바탕으로 현재까지 팀별 다양한 성과를</a:t>
            </a:r>
            <a:r>
              <a:rPr sz="1200">
                <a:solidFill>
                  <a:srgbClr val="000000"/>
                </a:solidFill>
                <a:latin typeface="맑은 고딕"/>
              </a:rPr>
              <a:t> 창출하고 있습니다. 이 경험은 위기 상황에서 적극적인 소통이 조직의 회복과 발전에 결정적인 역할을 한다는 것을 깨닫게 해주었으며, 앞으로도 맡은 역할에서 이러한 노력을 지속해 조직의 발전에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팀 내 소통 부재로 위기를 겪으신 경험이 있다고 하셨습니다. 이때 지원자는 구체적으로 어떤 방식으로 소통을 증진시켰나요?</a:t>
            </a:r>
            <a:br/>
            <a:r>
              <a:t>(2) 문제 해결을 위해 팀원들 간 담당 업무를 명확히 분담했다고 했는데, 이를 통해 팀의 성과가 어떻게 개선되었는지 설명해 주세요.</a:t>
            </a:r>
            <a:br/>
            <a:r>
              <a:t>(3) 조직 내 책임감과 신뢰가 회복되었다고 언급하셨습니다. 이를 위해 특별히 했던 리더십 활동이 있다면 무엇인지 말씀해 주실 수 있을까요?</a:t>
            </a:r>
            <a:br/>
            <a:r>
              <a:t>(4) 소통을 통한 조직 부활의 경험을 바탕으로, 앞으로 어떤 방식으로 조직 발전에 기여하고자 하시나요?</a:t>
            </a:r>
          </a:p>
        </p:txBody>
      </p:sp>
    </p:spTree>
  </p:cSld>
  <p:clrMapOvr>
    <a:masterClrMapping/>
  </p:clrMapOvr>
</p:sld>
</file>

<file path=ppt/slides/slide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언성히어로가 되겠습니다. 국제숙련도시험 100% 합격, 2023년 KOLAS 재평가 합격 등 국제적인 위상을 보여주는 한국 마사회의 도핑검사소에서 끊임없는 노력으로 공정한 경마 시행을 위해 힘쓰는 언성히어로가 될 것이며 다음의 목표들을 </a:t>
            </a:r>
            <a:r>
              <a:rPr u="sng" b="1" sz="1200">
                <a:solidFill>
                  <a:srgbClr val="000000"/>
                </a:solidFill>
                <a:latin typeface="맑은 고딕"/>
              </a:rPr>
              <a:t>(1)달성하겠습니다. 첫째, 경마화학자로서 항상 정확성과 신뢰성이 있는 결과를 만들어내겠습니다. 차분하고 꼼꼼한 성격을 바탕으로 과거</a:t>
            </a:r>
            <a:r>
              <a:rPr sz="1200">
                <a:solidFill>
                  <a:srgbClr val="000000"/>
                </a:solidFill>
                <a:latin typeface="맑은 고딕"/>
              </a:rPr>
              <a:t> 삼성바이오로직스에서 GMP를 준수하며 원자재 분석 업무를 수행하였고 현재는 한국서부발전에서 입하탄 분석 업무를 </a:t>
            </a:r>
            <a:r>
              <a:rPr u="sng" b="1" sz="1200">
                <a:solidFill>
                  <a:srgbClr val="000000"/>
                </a:solidFill>
                <a:latin typeface="맑은 고딕"/>
              </a:rPr>
              <a:t>(2)수행하고 있습니다. 꼼꼼하게 여러 번 체크하는 습관으로 발생할</a:t>
            </a:r>
            <a:r>
              <a:rPr sz="1200">
                <a:solidFill>
                  <a:srgbClr val="000000"/>
                </a:solidFill>
                <a:latin typeface="맑은 고딕"/>
              </a:rPr>
              <a:t> 수 있는 오류를 줄여 정확하고 신뢰성 있는 결과를 </a:t>
            </a:r>
            <a:r>
              <a:rPr u="sng" b="1" sz="1200">
                <a:solidFill>
                  <a:srgbClr val="000000"/>
                </a:solidFill>
                <a:latin typeface="맑은 고딕"/>
              </a:rPr>
              <a:t>(3)도출하고 있습니다. 공정한 경마의 시행을 위해 항상 도핑 검사 관련 규정과 절차를 준수하며 정확성과 신뢰성 있는 결과를 만들어 내겠습니다.</a:t>
            </a:r>
            <a:r>
              <a:rPr sz="1200">
                <a:solidFill>
                  <a:srgbClr val="000000"/>
                </a:solidFill>
                <a:latin typeface="맑은 고딕"/>
              </a:rPr>
              <a:t> 둘째, 세계적으로 인정받는 도핑검사소를 만들도록 하겠습니다. 현재, 한국서부발전에서 입하탄 분석 업무와 함께 KOLAS 실무자를 맡고 있습니다. KOLAS 실무자로서의 경험을 바탕으로 지속적인 국제숙련도 시험 합격, 2027년 KOLAS 재평가 합격, 2029년 IFHA 표준시험기관 인증 획득을 반드시 실현하겠습니다. 셋째, 안전하고 쾌적한 작업 환경을 만들겠습니다. 화학 물질을 다루는 곳에서는 작은 사고부터 다양한 사고가 발생할 수 있습니다. 작은 사고라도 사전에 방지할 수 있도록 </a:t>
            </a:r>
            <a:r>
              <a:rPr u="sng" b="1" sz="1200">
                <a:solidFill>
                  <a:srgbClr val="000000"/>
                </a:solidFill>
                <a:latin typeface="맑은 고딕"/>
              </a:rPr>
              <a:t>(4)작업 과정이나 사용되는 화학물질과 그것들의 폐기과정, 운반과정 등을 지속적으로 꼼꼼하게 살피고 점검하여 안전한 사업장을 만들겠습니다. 마지막으로,</a:t>
            </a:r>
            <a:r>
              <a:rPr sz="1200">
                <a:solidFill>
                  <a:srgbClr val="000000"/>
                </a:solidFill>
                <a:latin typeface="맑은 고딕"/>
              </a:rPr>
              <a:t> 공직자로서의 역할을 다하겠습니다. 과거 한국마사회 내부경영평가 국민참여단으로 참여한 경험이 있습니다. 이 당시 공기업으로서 사회적 가치 창출을 위해 실행되었던 위해 도핑검사소의 취업지원 프로그램을 알게 되었습니다. 입사 후 해당 사업과 유사한 사업이 진행된다면 다양한 멘토링 경험을 바탕으로 프로그램 참여자들에게 도움이 될 수 있는 멘토가 되어 사회적 가치 창출에도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삼성바이오로직스에서의 경험이 한국 마사회 도핑검사소에서 정확성과 신뢰성을 가진 결과를 만들기 위해 어떻게 도움이 될 수 있는지 설명해 주세요.</a:t>
            </a:r>
            <a:br/>
            <a:r>
              <a:t>(2) 한국서부발전에서의 입하탄 분석 업무 경험이 추후 도핑 검사에 어떤 식으로 활용될 수 있을지 설명해 주실 수 있나요?</a:t>
            </a:r>
            <a:br/>
            <a:r>
              <a:t>(3) KOLAS 실무자로서의 경험이 도핑검사소의 국제적 기준 충족에 어떻게 기여할 수 있을지 설명해주시겠어요?</a:t>
            </a:r>
            <a:br/>
            <a:r>
              <a:t>(4) 과거 한국마사회 내부경영평가 국민참여단으로서의 경험을 통해 얻은 교훈이 있다면 말해주시고, 그것이 어떻게 입사 후 역할에 도움이 될지 설명해 주세요.</a:t>
            </a:r>
          </a:p>
        </p:txBody>
      </p:sp>
    </p:spTree>
  </p:cSld>
  <p:clrMapOvr>
    <a:masterClrMapping/>
  </p:clrMapOvr>
</p:sld>
</file>

<file path=ppt/slides/slide2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(1)교대근무를 처음 시작할 당시, 인수인계에서의 미흡함으로 통상근무를 하는 관리자와 교대근무직원 사이의 소통의 어려움이 있었던 경험이 있었습니다. 매일 다른 교대근무자가 근무를 하는 근무형태로 인해 교대근무 직원들과 교대근무</a:t>
            </a:r>
            <a:r>
              <a:rPr sz="1200">
                <a:solidFill>
                  <a:srgbClr val="000000"/>
                </a:solidFill>
                <a:latin typeface="맑은 고딕"/>
              </a:rPr>
              <a:t> 관리자와의 소통이 잘 되지 않았고 이로 인해 업무 진행에 있어 정보가 누락되거나 잘못 전달되는 경우가 빈번하게 발생하였습니다. 짧은 인수인계 시간 동안 인계 사항을 구두로만 전달하다 보니 이러한 문제가 발생하였고 이를 해결하기 위해 소통 방식을 개선하게 되었습니다. 먼저, 관리자가 있는 통상근무 </a:t>
            </a:r>
            <a:r>
              <a:rPr u="sng" b="1" sz="1200">
                <a:solidFill>
                  <a:srgbClr val="000000"/>
                </a:solidFill>
                <a:latin typeface="맑은 고딕"/>
              </a:rPr>
              <a:t>(2)시간에 근무를 하게 되는 날이면 매번 관리자를 찾아가 간단한 미팅을 통해 직접 소통하면서 지시 사항, 업무의 중요도, 긴급사항, 마감기한 등을 정확하게 파악하려 하였습니다. 카카오톡의 단체 채팅방을</a:t>
            </a:r>
            <a:r>
              <a:rPr sz="1200">
                <a:solidFill>
                  <a:srgbClr val="000000"/>
                </a:solidFill>
                <a:latin typeface="맑은 고딕"/>
              </a:rPr>
              <a:t> 개설하여 전달받은 내용들을 정리하여 공유하였으며 의견을 나눌 수 있도록 </a:t>
            </a:r>
            <a:r>
              <a:rPr u="sng" b="1" sz="1200">
                <a:solidFill>
                  <a:srgbClr val="000000"/>
                </a:solidFill>
                <a:latin typeface="맑은 고딕"/>
              </a:rPr>
              <a:t>(3)하였습니다. 또한, 가장 놓치기 쉬웠던 분석 장비에 대한 유지 보수와 관련하여 점검 일지를 도입하였고, 문제상황, 증상, 처리 현황 등을 일지에 작성하여 명확하게 파악할 수 있도록 개선하였습니다. 이러한 노력은 (4)변화를 가지고 왔습니다. 메신저를 통해 정확하게 정보가 전달되어 누락되거나 잘못 전달되는 경우가 줄어들었으며, 분석 장비에 대한 점검 일지 작성으로 진행 상황을 명확하게 파악하여 원인 파악 등의 불필요한 중복 업무를</a:t>
            </a:r>
            <a:r>
              <a:rPr sz="1200">
                <a:solidFill>
                  <a:srgbClr val="000000"/>
                </a:solidFill>
                <a:latin typeface="맑은 고딕"/>
              </a:rPr>
              <a:t> 줄이는 데 기여하였습니다. 또한, 관리자와 매번 진행된 미팅을 통해 관리자의 고충을 이해하고 함께 일하는 교대근무자의 의견을 전달할 수 있는 기회가 되었습니다. 이런 통해 부서원 간의 신뢰가 쌓여 관계가 더욱 돈독해졌으며 원활한 소통이 되어 효율적인 업무 수행이 가능해졌습니다. 이러한 경험으로 소통의 중요성에 대해 다시 한번 알게 되었으며, 항상 협업이 중시되는 회사의 업무를 수행함에 있어 앞으로도 원활한 소통이 이루어질 수 있도록 협력하며 좋은 관계를 유지하여 최고의 성과를 만들어내는 한국 마사회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교대근무 초기 인수인계 미흡함으로 인한 소통 문제를 해결하기 위해 당신이 주도했던 방법에 대해 구체적으로 설명해주세요.</a:t>
            </a:r>
            <a:br/>
            <a:r>
              <a:t>(2) 카카오톡 단체 채팅방과 점검 일지 도입이 업무 효율성에 미친 영향을 구체적인 예시를 들어 설명해 주세요.</a:t>
            </a:r>
            <a:br/>
            <a:r>
              <a:t>(3) 관리자와의 정기 미팅을 통해 얻은 중요한 교훈이 있다면 공유해주시고, 그것이 당신의 업무 수행에 어떻게 영향을 주었는지 알려주세요.</a:t>
            </a:r>
            <a:br/>
            <a:r>
              <a:t>(4) 부서원 간의 신뢰 구축이 중요한 이유와 그것이 당신의 업무 결과에 미친 구체적인 영향을 설명해 주시겠어요?</a:t>
            </a:r>
          </a:p>
        </p:txBody>
      </p:sp>
    </p:spTree>
  </p:cSld>
  <p:clrMapOvr>
    <a:masterClrMapping/>
  </p:clrMapOvr>
</p:sld>
</file>

<file path=ppt/slides/slide2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제가 이루고자 하는 목표는 한국마사회의 고객만족도 우수 등급 확보입니다. 그 이유는 OO공단에서 야영 시설 운영 및 수입금 정산 업무를 수행하며 고객 만족도 증진을 위해 힘쓰는 것은 고객생애가치의 증가로 이어지면서 다음 해 고객 만족 제고를 위한 재원이 마련됨에 따라 지속 가능한 경영이 가능하다는 것을 알게 되었기 때문입니다.해당 목표 달성을 위해 제가 가진 경험은 ‘고객 만족’이라는 큰 틀을 ‘불만족 감소’, ‘만족도 증가’ 두 요소로 나누어 분석 하여 개선점을 찾아낸 후 수입금 목표액을 달성한 것입니다. ‘불만족 감소’ 요소는 고객으로부터 좋은 인상을 가지게 하며 ‘</a:t>
            </a:r>
            <a:r>
              <a:rPr u="sng" b="1" sz="1200">
                <a:solidFill>
                  <a:srgbClr val="000000"/>
                </a:solidFill>
                <a:latin typeface="맑은 고딕"/>
              </a:rPr>
              <a:t>(1)만족도 증가’ 요소는 재방문 및 구전효과로 이어질 수 있다고 생각했기 때문입니다. 첫 번째로 고객 '불만족 감소'를 위해 고객설문지 분석을 통해 비교적 낮은 점수를</a:t>
            </a:r>
            <a:r>
              <a:rPr sz="1200">
                <a:solidFill>
                  <a:srgbClr val="000000"/>
                </a:solidFill>
                <a:latin typeface="맑은 고딕"/>
              </a:rPr>
              <a:t> 받은 항목이 무엇인지 파악했습니다. 그 결과 영선 부서와 협력을 통한 시설물 점검, 공무직 및 기간제 직원 대상 고객 응대 교육, 시설물 주위 청소 상태 점검 등의 업무를 수행했습니다. 두 번째로 고객 '만족도 증가'를 위해 고객들의 해당 야영장 방문을 </a:t>
            </a:r>
            <a:r>
              <a:rPr u="sng" b="1" sz="1200">
                <a:solidFill>
                  <a:srgbClr val="000000"/>
                </a:solidFill>
                <a:latin typeface="맑은 고딕"/>
              </a:rPr>
              <a:t>(2)통해 얻고자 하는 편익을 파악한 후 이를 제공하기 위해 노력했습니다.</a:t>
            </a:r>
            <a:r>
              <a:rPr sz="1200">
                <a:solidFill>
                  <a:srgbClr val="000000"/>
                </a:solidFill>
                <a:latin typeface="맑은 고딕"/>
              </a:rPr>
              <a:t> 조사 결과 어린 자녀들에게 좋은 추억을 만들어주는 것이 주된 목적인 것을 알게 되었으며, 수려한 자연 경관을 자랑하는 해당 야영장에서 일출, 일몰 시간대 주위 경관을 감상 및 촬영하기 좋은 장소를 </a:t>
            </a:r>
            <a:r>
              <a:rPr u="sng" b="1" sz="1200">
                <a:solidFill>
                  <a:srgbClr val="000000"/>
                </a:solidFill>
                <a:latin typeface="맑은 고딕"/>
              </a:rPr>
              <a:t>(3)공지하여 해당 지역에서의 잊지 못할 추억을 남길 수 있는 여건을 마련했습니다. 제가 한국마사회에서 근무하게 된다면 위 경험을</a:t>
            </a:r>
            <a:r>
              <a:rPr sz="1200">
                <a:solidFill>
                  <a:srgbClr val="000000"/>
                </a:solidFill>
                <a:latin typeface="맑은 고딕"/>
              </a:rPr>
              <a:t> 토대로 고객 접점 부서에서 근무하며 고객만족도 조사 분석 및 모니터링을 통해 ‘불만족 감소’ 방안을 선정하여 고객들의 한국마사회에 대한 긍정적 인상을 가질 수 있도록 하겠습니다. 그 후 고객들의 한국마사회 방문을 통해 얻고자 하는 편익을 조사하여 맞춤 문화공간 제공을 통해 ‘만족도 증가’를 이끌어 내어 고객만족도 우수 등급을 확보하는데 기여하는 직원이 되겠습니다.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고객 불만족 감소를 위해 수행한 작업 중 고객 설문지 분석에 대해 구체적으로 설명해주시겠습니까?</a:t>
            </a:r>
            <a:br/>
            <a:r>
              <a:t>(2) 영선 부서와의 협력 과정에서 겪었던 어려움과 이를 어떻게 극복했는지 알려주시겠습니까?</a:t>
            </a:r>
            <a:br/>
            <a:r>
              <a:t>(3) 어린 자녀들에게 좋은 추억을 제공하는 것 외에 어린 고객들을 위한 다른 활동 계획이 있는지 궁금합니다.</a:t>
            </a:r>
            <a:br/>
            <a:r>
              <a:t>(4) 지원자가 한국마사회에 입사 후 고객 만족을 위해 어떤 노력을 추가로 할 계획인지 설명해 주세요.</a:t>
            </a:r>
          </a:p>
        </p:txBody>
      </p:sp>
    </p:spTree>
  </p:cSld>
  <p:clrMapOvr>
    <a:masterClrMapping/>
  </p:clrMapOvr>
</p:sld>
</file>

<file path=ppt/slides/slide2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OO공단의 회계 담당자로 근무하며 타 부서의 고충 파악 후 이를 도울 수 있는 데이터 정리 및 배포를 통해 협력의 </a:t>
            </a:r>
            <a:r>
              <a:rPr u="sng" b="1" sz="1200">
                <a:solidFill>
                  <a:srgbClr val="000000"/>
                </a:solidFill>
                <a:latin typeface="맑은 고딕"/>
              </a:rPr>
              <a:t>(1)어려움 극복과 업무 효율을 달성한 경험이 있습니다. 제가 속한 공단의 지사는 비선호 근무지로 인한 저연차 직원들이 많은 상황 속 이사장님 방문, 신청사 이전, 개소식 등의 연이은 행사로 인해 예산 집행에 대한 시간적 여유가</a:t>
            </a:r>
            <a:r>
              <a:rPr sz="1200">
                <a:solidFill>
                  <a:srgbClr val="000000"/>
                </a:solidFill>
                <a:latin typeface="맑은 고딕"/>
              </a:rPr>
              <a:t> 없는 어려움을 겪었습니다. 바쁜 일정 속 직원들 간 소통이 부족함에 따라 예산 집행, 대금 지출 등의 행정 처리가 </a:t>
            </a:r>
            <a:r>
              <a:rPr u="sng" b="1" sz="1200">
                <a:solidFill>
                  <a:srgbClr val="000000"/>
                </a:solidFill>
                <a:latin typeface="맑은 고딕"/>
              </a:rPr>
              <a:t>(2)지연되는 사례가 다수 발생하게 되었습니다.위와 같은 상황을 최소화하고자 저는 타 부서 직원들과 적극적으로 소통했으며 그 결과 그들에게 크게 두 가지 고충이 있다는 것을 알게 되었습니다. 첫 번째로 주말에도 교대로 근무해야 하는 공단 특성으로 인해 평일에 행정 부서 직원들이 부재인</a:t>
            </a:r>
            <a:r>
              <a:rPr sz="1200">
                <a:solidFill>
                  <a:srgbClr val="000000"/>
                </a:solidFill>
                <a:latin typeface="맑은 고딕"/>
              </a:rPr>
              <a:t> 경우가 많아 행정 처리가 늦는다는 점이 있었습니다. 이를 해결하기 위해 저는 매주 행정 부서 직원들의 근무 일정 파악 후 대금 지출 가능일, 예산 협조 가능일 등의 내용을 정리 및 공유하여 행정 처리가 중간에 지연되는 상황을 감소 시키고자 했습니다. 두 번째 고충은 바쁜 일정 속 지출 처리에 필요한 회계 및 세무 규정 등을 찾아볼 시간이 부족하다는 것이었습니다. 이를 해결하기 위해 과장님과 논의 끝에 전자세금계산서 , 비용 분류, ERP 사용법 등 타 부서 직원들이 자주 틀리거나 헷갈릴 수 </a:t>
            </a:r>
            <a:r>
              <a:rPr u="sng" b="1" sz="1200">
                <a:solidFill>
                  <a:srgbClr val="000000"/>
                </a:solidFill>
                <a:latin typeface="맑은 고딕"/>
              </a:rPr>
              <a:t>(3)있는 부분을 정리하여 배포하는 역할을 수행했습니다.위와 같은 노력으로 행정 업무의 효율성을 달성할 수 있었습니다.</a:t>
            </a:r>
            <a:r>
              <a:rPr sz="1200">
                <a:solidFill>
                  <a:srgbClr val="000000"/>
                </a:solidFill>
                <a:latin typeface="맑은 고딕"/>
              </a:rPr>
              <a:t> 직원들 간 업무 일정에 대해 이야기 하며 서로 조율하는 사례가 증가했으며, 회계담당자로서 타 부서 직원들에게 결재 서류 회수 및 재작성을 요청하는 사례가 감소하게 되어 신속한 지출 처리가 가능하게 되었습니다. 결과적으로 바쁜 일정 속에서도 원활한 행사 마무리 및 기한 내 예산 집행률을 달성할 수 있게 됨에 따라 내부경영평가 A등급을 받을 수 있었습니다.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타 부서와의 협력 과정에서 지원자가 가장 어려움을 겪은 순간은 언제였으며, 어떻게 해결하셨나요?</a:t>
            </a:r>
            <a:br/>
            <a:r>
              <a:t>(2) 지원자가 타 부서와 소통하며 알게 된 두 가지 고충 중 하나를 선택하여 어떠한 방법으로 해결했는지 설명해 주세요.</a:t>
            </a:r>
            <a:br/>
            <a:r>
              <a:t>(3) 그렇다면 지원자가 작성 및 배포하신 자료 중 직원들에게 가장 도움이 되었던 부분은 무엇입니까?</a:t>
            </a:r>
            <a:br/>
            <a:r>
              <a:t>(4) OO공단에서 이루어낸 내부경영평가 A등급 성과가 특히 중요했던 이유는 무엇인가요?</a:t>
            </a:r>
          </a:p>
        </p:txBody>
      </p:sp>
    </p:spTree>
  </p:cSld>
  <p:clrMapOvr>
    <a:masterClrMapping/>
  </p:clrMapOvr>
</p:sld>
</file>

<file path=ppt/slides/slide2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(1)입사 후 저는 판매마케팅 분야에서 사회공헌사업의 일환으로 지방자치단체와 협업하여 새로운 브랜드를 만들어 지역 경제를 활성화하는 데에 기여하고 싶습니다.교내의 축제 기간 동안 진행되는</a:t>
            </a:r>
            <a:r>
              <a:rPr sz="1200">
                <a:solidFill>
                  <a:srgbClr val="000000"/>
                </a:solidFill>
                <a:latin typeface="맑은 고딕"/>
              </a:rPr>
              <a:t> 카지노 행사의 딜러로 게임을 진행한 경험이 있습니다. 저는 카지노 딜러의 부대표로서, 게임 참여자들이 카지노에 참여함으로써 얻은 수익을 학교의 카지노 실습 수업의 원활한 진행과 카지노실의 유지, 보수를 위해 사용하도록 환원하는 방안을 대표에게 건의하였습니다. 이전까지 카지노 행사로 </a:t>
            </a:r>
            <a:r>
              <a:rPr u="sng" b="1" sz="1200">
                <a:solidFill>
                  <a:srgbClr val="000000"/>
                </a:solidFill>
                <a:latin typeface="맑은 고딕"/>
              </a:rPr>
              <a:t>(2)벌어들인 수익은 딜러에게 배분하거나, 딜러들의 멤버십 트레이닝과 뒤풀이 비용으로 사용되는 경우가</a:t>
            </a:r>
            <a:r>
              <a:rPr sz="1200">
                <a:solidFill>
                  <a:srgbClr val="000000"/>
                </a:solidFill>
                <a:latin typeface="맑은 고딕"/>
              </a:rPr>
              <a:t> 대부분이었으나, 카지노 실습 수업을 수강하였을 당시 알게 되었던 열악했던 수업 환경을 개선하고자 이러한 건의사항을 제안하였습니다. 결국 건의사항이 일부 수용되어 기존보다 여러 종류의 게임 테이블이 카지노실에 구비되었으며 카드나 칩과 같은 게임 도구도 보완되었습니다. </a:t>
            </a:r>
            <a:r>
              <a:rPr u="sng" b="1" sz="1200">
                <a:solidFill>
                  <a:srgbClr val="000000"/>
                </a:solidFill>
                <a:latin typeface="맑은 고딕"/>
              </a:rPr>
              <a:t>(3)이로써 저는 수익을 조직에 환원하는 것으로 자신이 속한 공동체의 선순환 체계를 구축할 수 있음을</a:t>
            </a:r>
            <a:r>
              <a:rPr sz="1200">
                <a:solidFill>
                  <a:srgbClr val="000000"/>
                </a:solidFill>
                <a:latin typeface="맑은 고딕"/>
              </a:rPr>
              <a:t> 깨닫게 되었습니다.학부생 시절에 마케팅 수업과 팀 프로젝트들을 통하여 마케팅 전략과 서비스 접점, STP 과정, 수요예측기법 등을 학습했습니다. </a:t>
            </a:r>
            <a:r>
              <a:rPr u="sng" b="1" sz="1200">
                <a:solidFill>
                  <a:srgbClr val="000000"/>
                </a:solidFill>
                <a:latin typeface="맑은 고딕"/>
              </a:rPr>
              <a:t>(4)데이터 분석 자격증도 취득하여 고객관계관리를 위한 고객 데이터 분석에 필요한 역량을 지니고 있습니다.이러한 경험과 직무역량을 바탕으로 한국마사회의 수익</a:t>
            </a:r>
            <a:r>
              <a:rPr sz="1200">
                <a:solidFill>
                  <a:srgbClr val="000000"/>
                </a:solidFill>
                <a:latin typeface="맑은 고딕"/>
              </a:rPr>
              <a:t> 일부분을 건전하고 효율적으로 사용하기 위하여 지역 축제와 협업하여 승마 체험을 할 수 있는 경험을 제공하는 등의 방법으로 시민들에게 한국마사회의 인지도를 높이는 데에 기여하고 싶습니다. 경마장 인근의 지방자치단체의 특산물이나 유명 먹거리를 말과 결합하여 새로운 브랜드를 출시하거나, 렛츠런파크 부산경남의 말 테마파크와 유사한 테마파크들을 조성하여 지역 일자리 창출과 경제 활성화에 도움이 되는 직원이 되고자 합니다. 한국마사회의 전략 방향 중 하나인 국민이 행복한 여가문화 조성을 위한 지역사회 기반의 상생협력을 강화하는 데 보탬이 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교내 카지노 행사에서 얻은 경험을 한국마사회에서 어떤 방식으로 활용할 계획인가요?</a:t>
            </a:r>
            <a:br/>
            <a:r>
              <a:t>(2) 카지노 실습 수업의 환경 개선을 위해 제안했던 구체적인 해결 방안에 대해 설명해주시겠어요?</a:t>
            </a:r>
            <a:br/>
            <a:r>
              <a:t>(3) 고객관계관리를 위한 데이터 분석 경험이 실제 비즈니스 환경에서 어떻게 적용될 수 있을까요?</a:t>
            </a:r>
            <a:br/>
            <a:r>
              <a:t>(4) 마케팅 전략과 관련하여, 지원자가 구상한 신규 브랜드 출시 계획에 대해 보다 구체적으로 설명해주시겠어요?</a:t>
            </a:r>
          </a:p>
        </p:txBody>
      </p:sp>
    </p:spTree>
  </p:cSld>
  <p:clrMapOvr>
    <a:masterClrMapping/>
  </p:clrMapOvr>
</p:sld>
</file>

<file path=ppt/slides/slide2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(1)외국인 1명과 함께 교내 팀 프로젝트를 수행한 경험이 있습니다. 그룹만의 가상의 호텔을 만들어 그 사업을 구체화하는 활동으로 자신과 조원의 생각을 합쳐 자연스러우면서도 경제성이 있는</a:t>
            </a:r>
            <a:r>
              <a:rPr sz="1200">
                <a:solidFill>
                  <a:srgbClr val="000000"/>
                </a:solidFill>
                <a:latin typeface="맑은 고딕"/>
              </a:rPr>
              <a:t> 숙박시설을 구상하는 활동이었습니다. 그러나 의사소통의 어려움과 서로의 관점의 차이로 인해 호텔의 소재지와 타깃 고객층을 결정하는 과정에서 갈등이 발생하였습니다. 저는 최근의 트렌드에 발맞추어 직장인들을 대상으로 워케이션을 제공하는 호텔을 지방의 휴양지나 관광지에 건설하는 입장이었습니다. 반면, 외국인 팀원은 서울에 관광을 목적으로 방문하는 내, 외국인들을 타깃 대상으로 하여 관광호텔을 서울 </a:t>
            </a:r>
            <a:r>
              <a:rPr u="sng" b="1" sz="1200">
                <a:solidFill>
                  <a:srgbClr val="000000"/>
                </a:solidFill>
                <a:latin typeface="맑은 고딕"/>
              </a:rPr>
              <a:t>(2)도심지에 세우는 것이 바람직하다고 주장하였습니다. 비대면으로 진행되는 회의와 서로의 국적이 다름으로써 발생하는</a:t>
            </a:r>
            <a:r>
              <a:rPr sz="1200">
                <a:solidFill>
                  <a:srgbClr val="000000"/>
                </a:solidFill>
                <a:latin typeface="맑은 고딕"/>
              </a:rPr>
              <a:t> 의사소통의 한계가 있음을 느끼고 저는 원활한 소통을 목적으로 그에게 매주 대면 회의를 진행하는 것을 요청하였습니다. 또한 실제 활동을 함으로써 얻을 수 있는 지식이 중요하다고 판단되어 </a:t>
            </a:r>
            <a:r>
              <a:rPr u="sng" b="1" sz="1200">
                <a:solidFill>
                  <a:srgbClr val="000000"/>
                </a:solidFill>
                <a:latin typeface="맑은 고딕"/>
              </a:rPr>
              <a:t>(3)저희가 프로젝트에서 구상한 호텔과 유사하다고 생각하는 유명 관광 호텔을 선정하여 답사 활동을 하였습니다.대면 접촉 활동과</a:t>
            </a:r>
            <a:r>
              <a:rPr sz="1200">
                <a:solidFill>
                  <a:srgbClr val="000000"/>
                </a:solidFill>
                <a:latin typeface="맑은 고딕"/>
              </a:rPr>
              <a:t> 함께 공통의 경험을 쌓음으로써 서로 느꼈던 점들을 프로젝트에 녹여내도록 노력하였고 최종적으로 각자의 최초 의견을 적절히 융합하여 북한산 자락에 위치한 관광 및 워케이션 </a:t>
            </a:r>
            <a:r>
              <a:rPr u="sng" b="1" sz="1200">
                <a:solidFill>
                  <a:srgbClr val="000000"/>
                </a:solidFill>
                <a:latin typeface="맑은 고딕"/>
              </a:rPr>
              <a:t>(4)호텔을 프로젝트 안으로 결정하였습니다. 이후에는 호텔의 부대시설, 서비스 내용, 경쟁자 분석 등 세부적인 사항을 전보다 수월하게 결정할 수 있었으며,</a:t>
            </a:r>
            <a:r>
              <a:rPr sz="1200">
                <a:solidFill>
                  <a:srgbClr val="000000"/>
                </a:solidFill>
                <a:latin typeface="맑은 고딕"/>
              </a:rPr>
              <a:t> 결과적으로 교수님께 현실성과 수익성이 모두 높다는 긍정적인 피드백을 받을 수 있었습니다.입사 후에 타인과 소통이나 협력의 어려움이 발생한다면 이와 같은 경험을 교훈 삼아 상대방의 의견을 포용하고 수용할 수 있도록 노력하겠습니다. 또한 통합적 협상을 통하여 서로의 의견이 모두 존중되고 융합되어 한 층 더 나은 해결책을 제시할 수 있도록 적극적인 자세를 취하겠습니다.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외국인 팀원과의 프로젝트에서 어떤 새로운 문화적 통찰이나 학습을 얻으셨나요?</a:t>
            </a:r>
            <a:br/>
            <a:r>
              <a:t>(2) 대면 회의 요청을 통해 프로젝트의 진행에 어떤 구체적인 변화가 있었나요?</a:t>
            </a:r>
            <a:br/>
            <a:r>
              <a:t>(3) 호텔 프로젝트에서 경쟁자 분석을 통해 얻은 교훈이 있었다면 설명해 주시겠어요?</a:t>
            </a:r>
            <a:br/>
            <a:r>
              <a:t>(4) 통합적 협상을 활용하여 문제를 해결한 다른 경험이 있다면 공유해 주시겠어요?</a:t>
            </a:r>
          </a:p>
        </p:txBody>
      </p:sp>
    </p:spTree>
  </p:cSld>
  <p:clrMapOvr>
    <a:masterClrMapping/>
  </p:clrMapOvr>
</p:sld>
</file>

<file path=ppt/slides/slide2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한국마사회가 사회적 책임을 다하는 공기업으로 자리매김하기 위해서는 사회공헌 사업 확대와 효과적인 홍보 전략이 필수적입니다. 현재 마사회는 다양한 사회공헌 활동을 운영하고 있지만, 홍보 부족으로 인해 많은 사람들이 이를 제대로 인식하지 못하고 있습니다. 저는 경영지원 직무에서 사회공헌 사업을 강화하고, 차별화된 홍보 전략을 통해 </a:t>
            </a:r>
            <a:r>
              <a:rPr u="sng" b="1" sz="1200">
                <a:solidFill>
                  <a:srgbClr val="000000"/>
                </a:solidFill>
                <a:latin typeface="맑은 고딕"/>
              </a:rPr>
              <a:t>(1)마사회의 브랜드 가치를 높이겠습니다.저는 지방자치단체에서 공직업무를 수행하며 장애 학생을 위한 독서치유 프로그램을 기획·운영한 경험이</a:t>
            </a:r>
            <a:r>
              <a:rPr sz="1200">
                <a:solidFill>
                  <a:srgbClr val="000000"/>
                </a:solidFill>
                <a:latin typeface="맑은 고딕"/>
              </a:rPr>
              <a:t> 있습니다. 예산 확보, 유관기관 협업, 홍보 부족 등의 문제를 해결하며 프로그램을 </a:t>
            </a:r>
            <a:r>
              <a:rPr u="sng" b="1" sz="1200">
                <a:solidFill>
                  <a:srgbClr val="000000"/>
                </a:solidFill>
                <a:latin typeface="맑은 고딕"/>
              </a:rPr>
              <a:t>(2)성공적으로 운영했고, SNS와 지역 언론을 활용한 홍보로 참여율을 높였습니다.이러한 경험을 바탕으로,</a:t>
            </a:r>
            <a:r>
              <a:rPr sz="1200">
                <a:solidFill>
                  <a:srgbClr val="000000"/>
                </a:solidFill>
                <a:latin typeface="맑은 고딕"/>
              </a:rPr>
              <a:t> 아래와 같이 </a:t>
            </a:r>
            <a:r>
              <a:rPr u="sng" b="1" sz="1200">
                <a:solidFill>
                  <a:srgbClr val="000000"/>
                </a:solidFill>
                <a:latin typeface="맑은 고딕"/>
              </a:rPr>
              <a:t>(3)구체적인 목표를 설정하고 저의 경험과 직무역량을 활용하겠습니다.1. 사회공헌 사업 확대 – 장애 아동·청소년 대상 '승마 융합 교육 프로그램' 신설 가. 재활</a:t>
            </a:r>
            <a:r>
              <a:rPr sz="1200">
                <a:solidFill>
                  <a:srgbClr val="000000"/>
                </a:solidFill>
                <a:latin typeface="맑은 고딕"/>
              </a:rPr>
              <a:t> 승마, 마필 관리 등 장애 학생을 위한 맞춤형 승마 교육 제공 나. 특수학교 및 장애인 복지관과 협업하여 직업 체험 기회 확대2. 장애인 고용 연계 – ESG 경영 강화 가. 프로그램 수료자를 대상으로 마사회 관련 직무 취업 연계 나. 재활 승마 지도사, 마필 관리사 등 장애인 고용 가능한 직무 확대3. 효과적인 홍보 전략을 통한 사회공헌 사업 인지도 제고 가. </a:t>
            </a:r>
            <a:r>
              <a:rPr u="sng" b="1" sz="1200">
                <a:solidFill>
                  <a:srgbClr val="000000"/>
                </a:solidFill>
                <a:latin typeface="맑은 고딕"/>
              </a:rPr>
              <a:t>(4)SNS·유튜브·지역 언론을 활용한 디지털 홍보 강화 나. 숏폼 콘텐츠 및 감동형 스토리 마케팅 활용하여 젊은 세대의</a:t>
            </a:r>
            <a:r>
              <a:rPr sz="1200">
                <a:solidFill>
                  <a:srgbClr val="000000"/>
                </a:solidFill>
                <a:latin typeface="맑은 고딕"/>
              </a:rPr>
              <a:t> 공감을 유도 다. 대중교통 광고 및 기부 캠페인 등을 연계 홍보하여 마사회의 사회적 가치 부각마사회가 지속가능한 공기업으로 자리 잡기 위해서는 사회적 책임을 강화하고, 부정적 이미지를 개선해야 합니다. 저는 사회공헌 기획 및 홍보 경험을 바탕으로 마사회의 사회공헌 사업을 체계적으로 운영하고 실질적인 성과를 창출하겠습니다. 이를 통해, ESG 경영을 강화하여 마사회가 국민에게 더욱 신뢰받는 공기업이 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강조한 SNS와 지역 언론을 활용한 홍보 전략에서 가장 성공적인 측면은 무엇이며, 이를 어떻게 마사회에 적용할 계획이신가요?</a:t>
            </a:r>
            <a:br/>
            <a:r>
              <a:t>(2) 지원자가 제안한 '승마 융합 교육 프로그램'에서 재활 승마 교육을 통해 예상되는 구체적인 효과는 무엇인가요?</a:t>
            </a:r>
            <a:br/>
            <a:r>
              <a:t>(3) 지원자가 장애 아동·청소년을 대상으로 한 프로그램에서 협업한 특수학교와 복지관이 원하는 결과를 어떻게 성과로 평가하셨나요?</a:t>
            </a:r>
            <a:br/>
            <a:r>
              <a:t>(4) 지원자가 설정한 사회적 가치 부각을 위한 대중교통 광고와 기부 캠페인의 연계 방안은 구체적으로 어떤 방법을 통해 이루어질 계획인가요?</a:t>
            </a:r>
          </a:p>
        </p:txBody>
      </p:sp>
    </p:spTree>
  </p:cSld>
  <p:clrMapOvr>
    <a:masterClrMapping/>
  </p:clrMapOvr>
</p:sld>
</file>

<file path=ppt/slides/slide2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OO시에는 약 800명의 공무직이 근무하고 있었지만, 급여 및 근태 관리 방식이 통일되지 않아 행정 비효율과 갈등이 발생하고 있었습니다. 특히 부서마다 다른 급여 프로그램을 사용해 부서 이동 시마다 수기로 데이터를 </a:t>
            </a:r>
            <a:r>
              <a:rPr u="sng" b="1" sz="1200">
                <a:solidFill>
                  <a:srgbClr val="000000"/>
                </a:solidFill>
                <a:latin typeface="맑은 고딕"/>
              </a:rPr>
              <a:t>(1)입력해야 했고, 실수로 인한 급여 오류와 담당자 간 갈등이 지속적으로 발생했습니다.이 문제를 해결하기 위해 저는 공무직 근태·급여를 총괄하는 부서 신설을 제안했습니다. 하지만</a:t>
            </a:r>
            <a:r>
              <a:rPr sz="1200">
                <a:solidFill>
                  <a:srgbClr val="000000"/>
                </a:solidFill>
                <a:latin typeface="맑은 고딕"/>
              </a:rPr>
              <a:t> 공공조직 특성상 새로운 업무 추가에 대한 거부감이 컸고, 부서 담당자들도 소극적인 태도를 보이며 조정 업무를 맡으려 하지 않았습니다.이에 저는 단순한 문제 제기가 아니라, 구체적인 해결책과 실현 가능성을 강조하는 전략을 선택했습니다.시의 제안제도를 활용하여 공식적으로 </a:t>
            </a:r>
            <a:r>
              <a:rPr u="sng" b="1" sz="1200">
                <a:solidFill>
                  <a:srgbClr val="000000"/>
                </a:solidFill>
                <a:latin typeface="맑은 고딕"/>
              </a:rPr>
              <a:t>(2)개선안을 제출하고,인사과 및 총무과와 지속적으로 협의하며 행정 효율성을 강조했습니다.부서 간 책임 떠넘기기를 해소하기 위해 실무 담당자들의 의견을 반영한 현실적인 해결안을 마련했습니다.특히,</a:t>
            </a:r>
            <a:r>
              <a:rPr sz="1200">
                <a:solidFill>
                  <a:srgbClr val="000000"/>
                </a:solidFill>
                <a:latin typeface="맑은 고딕"/>
              </a:rPr>
              <a:t> 급여 체계를 통일할 경우 연간 1,600시간 이상의 행정 </a:t>
            </a:r>
            <a:r>
              <a:rPr u="sng" b="1" sz="1200">
                <a:solidFill>
                  <a:srgbClr val="000000"/>
                </a:solidFill>
                <a:latin typeface="맑은 고딕"/>
              </a:rPr>
              <a:t>(3)낭비 절감 효과를 강조하고, 공무직 급여 체계를 공무원과 동일한 방식으로 표준화하여 인사 시스템의 체계화를 제안했습니다.그 결과, 시장님께 보고를 드리고 제안이 받아들여져 OO시청 내 ‘공무직 운영팀’이 신설되었으며, 통일된 급여 프로그램이 도입되었습니다. 이를 통해 급여 오류 감소, 행정</a:t>
            </a:r>
            <a:r>
              <a:rPr sz="1200">
                <a:solidFill>
                  <a:srgbClr val="000000"/>
                </a:solidFill>
                <a:latin typeface="맑은 고딕"/>
              </a:rPr>
              <a:t> 절차 간소화, 부서 간 협업 강화라는 성과를 </a:t>
            </a:r>
            <a:r>
              <a:rPr u="sng" b="1" sz="1200">
                <a:solidFill>
                  <a:srgbClr val="000000"/>
                </a:solidFill>
                <a:latin typeface="맑은 고딕"/>
              </a:rPr>
              <a:t>(4)거두었습니다.이 경험을 통해 저는 조직 내 이해관계 조율과 협력을 이끌어내는 능력의 중요성을 배웠습니다. 또한, 단순한 문제 제기를 넘어 구체적인 데이터와 실행 가능한 대안을 제시해야 조직이 움직인다는</a:t>
            </a:r>
            <a:r>
              <a:rPr sz="1200">
                <a:solidFill>
                  <a:srgbClr val="000000"/>
                </a:solidFill>
                <a:latin typeface="맑은 고딕"/>
              </a:rPr>
              <a:t> 점을 체득했습니다.이를 토대로 저는 마사회에서도 부서 간 원활한 협업을 조율하고, 사회공헌 및 ESG 경영 강화를 위한 체계적인 개선안을 마련하겠습니다.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복합적인 이해관계를 조율하는 과정에서 가장 큰 도전 과제가 있었던 경우는 무엇이며, 이를 어떻게 해결하셨나요?</a:t>
            </a:r>
            <a:br/>
            <a:r>
              <a:t>(2) 지원자가 개발하고 신설한 ‘공무직 운영팀’이 조직 내 행정 효율성 증진에 어떻게 기여했다고 판단하시나요?</a:t>
            </a:r>
            <a:br/>
            <a:r>
              <a:t>(3) 공무직 급여 체계를 공무원과 동일하게 표준화하면서 직면했던 최대의 저항은 무엇이었으며, 이를 해결하기 위해 어떠한 접근 방식을 취하셨나요?</a:t>
            </a:r>
            <a:br/>
            <a:r>
              <a:t>(4) 지원자가 제안한 통일된 급여 프로그램이 도입된 이후, 성과로 나타난 급여 오류 감소와 관련한 구체적인 데이터를 설명해 주실 수 있나요?</a:t>
            </a:r>
          </a:p>
        </p:txBody>
      </p:sp>
    </p:spTree>
  </p:cSld>
  <p:clrMapOvr>
    <a:masterClrMapping/>
  </p:clrMapOvr>
</p:sld>
</file>

<file path=ppt/slides/slide2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판매마케팅 분야에서 이루고자 하는 목표는 고객 맞춤형 서비스를 제공하여, 경마의 사회적 가치 및 긍정적인 이미지를 강화하는 </a:t>
            </a:r>
            <a:r>
              <a:rPr u="sng" b="1" sz="1200">
                <a:solidFill>
                  <a:srgbClr val="000000"/>
                </a:solidFill>
                <a:latin typeface="맑은 고딕"/>
              </a:rPr>
              <a:t>(1)것입니다. 저는 캐나다 키즈 카페에서 근무하며, 타문화권의 고객에게 맞춤형 서비스를 제공하면서 자료 수집 역량과</a:t>
            </a:r>
            <a:r>
              <a:rPr sz="1200">
                <a:solidFill>
                  <a:srgbClr val="000000"/>
                </a:solidFill>
                <a:latin typeface="맑은 고딕"/>
              </a:rPr>
              <a:t> 의사소통 역량을 키웠습니다. 특히 다른 문화권인 고객의 입장을 이해하기 위해, 개선점 의견조사 및 설문조사를 진행하였고. 소셜 커뮤니티를 통해 고객과 직접 소통하며 정보를 수집하였습니다. 수집한 자료를 토대로 기존 행사의 문제점을 분석하고 고객의 니즈를 파악하여, 맞춤형 행사를 기획하면서 시장 이해에 대한 중요성을 깨달았습니다. 이 경험을 바탕으로, </a:t>
            </a:r>
            <a:r>
              <a:rPr u="sng" b="1" sz="1200">
                <a:solidFill>
                  <a:srgbClr val="000000"/>
                </a:solidFill>
                <a:latin typeface="맑은 고딕"/>
              </a:rPr>
              <a:t>(2)고객의 의견을 반영한 체험형 프로그램을 기획함으로써 고객에게 긍정적인 경험을 제공하고자</a:t>
            </a:r>
            <a:r>
              <a:rPr sz="1200">
                <a:solidFill>
                  <a:srgbClr val="000000"/>
                </a:solidFill>
                <a:latin typeface="맑은 고딕"/>
              </a:rPr>
              <a:t> 합니다. 또한, 현장실습 당시 기초 자료 제작 및 브리핑을 통해 문서 작성 기술을 길렀습니다. 체계화된 양식을 만들기 위해 보고서에 들어갈 내용에 대한 </a:t>
            </a:r>
            <a:r>
              <a:rPr u="sng" b="1" sz="1200">
                <a:solidFill>
                  <a:srgbClr val="000000"/>
                </a:solidFill>
                <a:latin typeface="맑은 고딕"/>
              </a:rPr>
              <a:t>(3)기준을 세웠고, 기준을 충족한 자료만을 수집함으로써 업무 효율성을 높일 수 있었습니다. 또한, 브리핑을 위해 매주</a:t>
            </a:r>
            <a:r>
              <a:rPr sz="1200">
                <a:solidFill>
                  <a:srgbClr val="000000"/>
                </a:solidFill>
                <a:latin typeface="맑은 고딕"/>
              </a:rPr>
              <a:t> PPT를 제작하며, 핵심 키워드를 활용하여 가독성을 높이는 방법을 습득할 수 있었습니다. 이러한 역량을 활용하여, 팀 또는 여러 부서와 협업 시 진행 상황을 간결하게 표현한 자료를 제공함으로써, 효율적으로 소통할 수 있도록 노력하겠습니다. 뿐만 아니라 데이터 자격증인 사회조사분석사 2급, ADsP를 취득하며 정확한 데이터 활용 역량을 갖추고자 꾸준히 노력해왔습니다. </a:t>
            </a:r>
            <a:r>
              <a:rPr u="sng" b="1" sz="1200">
                <a:solidFill>
                  <a:srgbClr val="000000"/>
                </a:solidFill>
                <a:latin typeface="맑은 고딕"/>
              </a:rPr>
              <a:t>(4)이처럼 데이터 활용 역량은 신속하고 정확한 정보 수집을 기반으로 환경을 분석하고, 보고함으로써 사업 계획 수립뿐만 아니라 신규 사업</a:t>
            </a:r>
            <a:r>
              <a:rPr sz="1200">
                <a:solidFill>
                  <a:srgbClr val="000000"/>
                </a:solidFill>
                <a:latin typeface="맑은 고딕"/>
              </a:rPr>
              <a:t> 발굴에도 도움이 될 것이라 생각합니다. 입사하여서도 적극적으로 자료를 수집하고, 소통하며 정확한 니즈 분석을 통해 고객 맞춤형 서비스를 제공하도록 하겠습니다. 또한, 수집된 자료를 분석하여 고객이 체감할 수 있는 사업을 기획함으로써 경마의 긍정적인 이미지 강화에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캐나다 키즈 카페에서 맞춤형 서비스를 제공하며 어떤 구체적인 방법으로 고객의 니즈를 파악하셨나요?</a:t>
            </a:r>
            <a:br/>
            <a:r>
              <a:t>(2) 현장실습 당시 보고서 작성 기술을 어떻게 체계적으로 개선하셨는지 구체적으로 설명해 주실 수 있나요?</a:t>
            </a:r>
            <a:br/>
            <a:r>
              <a:t>(3) ADsP와 같은 데이터 자격증이 지원자의 경마 사회적 가치 강화에 어떻게 기여할 수 있을까요?</a:t>
            </a:r>
            <a:br/>
            <a:r>
              <a:t>(4) 지원자는 고객 체감 사업 기획 시 어떤 중요한 요소를 고려하셨는지 설명해 주실 수 있나요?</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한국수력원자력에서 근무할 당시, 업무 발표회에서 팀장 역할을 수행했습니다. 5명으로 구성된 팀과 </a:t>
            </a:r>
            <a:r>
              <a:rPr u="sng" b="1" sz="1200">
                <a:solidFill>
                  <a:srgbClr val="000000"/>
                </a:solidFill>
                <a:latin typeface="맑은 고딕"/>
              </a:rPr>
              <a:t>(1)함께 발전시설 인근 주민들의 지역 수용성 제고를 주제로 프로젝트를 진행하던 중, 한 팀원이 개인 사정으로 인해 지속적으로 회의에 불참하는 문제가</a:t>
            </a:r>
            <a:r>
              <a:rPr sz="1200">
                <a:solidFill>
                  <a:srgbClr val="000000"/>
                </a:solidFill>
                <a:latin typeface="맑은 고딕"/>
              </a:rPr>
              <a:t> 발생했습니다. 각자의 역할이 중요한 상황에서 팀원의 부재로 인해 프로젝트 진행에 차질이 생겼습니다.팀장으로서 문제를 해결하기 위해 해당 팀원과 면담을 진행했습니다. 그는 이직 준비로 인해 프로젝트에 집중하기 어려운 상황임을 밝혔고, 저는 그의 어려움을 공감하는 한편, 지속적인 불참이 팀 전체에 미치는 영향을 설명하며 협력을 요청했습니다. 또한, 개인 사정을 배려해 업무를 최소한으로 </a:t>
            </a:r>
            <a:r>
              <a:rPr u="sng" b="1" sz="1200">
                <a:solidFill>
                  <a:srgbClr val="000000"/>
                </a:solidFill>
                <a:latin typeface="맑은 고딕"/>
              </a:rPr>
              <a:t>(2)조정하는 동시에, 성실한 참여를 유도했습니다. 이에 따라 그의 업무를 다른 팀원들이 분담해야 했으므로, 저는 상황을 설명하고 양해를</a:t>
            </a:r>
            <a:r>
              <a:rPr sz="1200">
                <a:solidFill>
                  <a:srgbClr val="000000"/>
                </a:solidFill>
                <a:latin typeface="맑은 고딕"/>
              </a:rPr>
              <a:t> 구하며 공평하게 역할을 재조정했습니다.팀원들이 본업과 발표 준비를 병행하는 상황 속에서, 한 명에게 </a:t>
            </a:r>
            <a:r>
              <a:rPr u="sng" b="1" sz="1200">
                <a:solidFill>
                  <a:srgbClr val="000000"/>
                </a:solidFill>
                <a:latin typeface="맑은 고딕"/>
              </a:rPr>
              <a:t>(3)과중한 부담이 가지 않도록 자료 조사를 세분화해 공정하게 배분했습니다. 특히, 자료 정리 및 발표 준비는 팀장으로서 제가 맡아 팀원들의</a:t>
            </a:r>
            <a:r>
              <a:rPr sz="1200">
                <a:solidFill>
                  <a:srgbClr val="000000"/>
                </a:solidFill>
                <a:latin typeface="맑은 고딕"/>
              </a:rPr>
              <a:t> 부담을 최소화하고자 했습니다.결과적으로, 모든 팀원이 자신의 역할을 충실히 수행하며 발표회를 성공적으로 마쳤고, 우수 발표조로 선정되는 성과를 거두었습니다. 상호 존중을 바탕으로 소통과 배려를 실천한 결과였기에 더욱 보람을 느꼈습니다.팀원의 어려움을 </a:t>
            </a:r>
            <a:r>
              <a:rPr u="sng" b="1" sz="1200">
                <a:solidFill>
                  <a:srgbClr val="000000"/>
                </a:solidFill>
                <a:latin typeface="맑은 고딕"/>
              </a:rPr>
              <a:t>(4)이해하고 열린 대화를 나누는 것이 갈등을 해결하는 첫걸음이었으며, 이를 통해 모두에게 최상의 결과를 도출할 수 있었습니다. 또한, 자원을 분석하고 상황에 맞춰 업무를</a:t>
            </a:r>
            <a:r>
              <a:rPr sz="1200">
                <a:solidFill>
                  <a:srgbClr val="000000"/>
                </a:solidFill>
                <a:latin typeface="맑은 고딕"/>
              </a:rPr>
              <a:t> 배분하는 과정을 수행하며 한 단계 더 성장할 수 있었습니다.한국마사회라는 배는 한 부서, 한 본부만 노를 저어서는 움직일 수 없습니다. 저의 소통과 협업을 통한 목표달성 경험을 발전시켜 상생과 협력의 자세를 갖춰 'VISION 2037' 글로벌 TOP 5 말산업 선도기업을 달성하는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한국수력원자력에서 팀원 간의 갈등을 해결하신 경험이 회사에서의 문제 해결에 어떻게 기여할 수 있을지 설명해 주실 수 있습니까?</a:t>
            </a:r>
            <a:br/>
            <a:r>
              <a:t>(2) 한국수력원자력에서 팀장으로서 부하 직원의 역할을 재조정하여 성과를 이끌어낸 경험을 통해 얻은 리더십의 특징은 무엇이며, 이를 어떻게 활용해 렛츠런파크의 팀 목표를 달성할 계획입니까?</a:t>
            </a:r>
            <a:br/>
            <a:r>
              <a:t>(3) 발표회에서 팀장으로서 역할 분담을 통해 팀의 효율성을 높인 경험이 향후 회사에서 어떻게 발휘될 수 있을지 구체적으로 설명해 주실 수 있습니까?</a:t>
            </a:r>
            <a:br/>
            <a:r>
              <a:t>(4) 'VISION 2037' 글로벌 TOP 5 말산업 선도기업을 목표로 하는 데 있어, 한국수력원자력에서의 협업 경험이 어떤 측면에서 기여할 수 있을지 설명해 주십시오.</a:t>
            </a:r>
          </a:p>
        </p:txBody>
      </p:sp>
    </p:spTree>
  </p:cSld>
  <p:clrMapOvr>
    <a:masterClrMapping/>
  </p:clrMapOvr>
</p:sld>
</file>

<file path=ppt/slides/slide2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교육 관련 대외활동 중 한 발자국 물러서서 소통하는 방법을 통해 갈등 상황을 </a:t>
            </a:r>
            <a:r>
              <a:rPr u="sng" b="1" sz="1200">
                <a:solidFill>
                  <a:srgbClr val="000000"/>
                </a:solidFill>
                <a:latin typeface="맑은 고딕"/>
              </a:rPr>
              <a:t>(1)해결한 경험이 있습니다. 당시 활동에 참여하는 학생들의 연령대가 전 학년이었기 때문에, 수업 난이도를 정하는 데 있어 팀원들의</a:t>
            </a:r>
            <a:r>
              <a:rPr sz="1200">
                <a:solidFill>
                  <a:srgbClr val="000000"/>
                </a:solidFill>
                <a:latin typeface="맑은 고딕"/>
              </a:rPr>
              <a:t> 의견 차이가 좀처럼 좁혀지지 않았습니다. 언성이 높아진 상태로 계속해서 의견을 나누다 보면 갈등이 점점 더 깊어질 수 있다고 판단하였습니다. 이에 격양된 감정을 추스를 수 있도록 종이 한 장에 자신의 의견과 이유를 적어보는 시간을 </a:t>
            </a:r>
            <a:r>
              <a:rPr u="sng" b="1" sz="1200">
                <a:solidFill>
                  <a:srgbClr val="000000"/>
                </a:solidFill>
                <a:latin typeface="맑은 고딕"/>
              </a:rPr>
              <a:t>(2)가질 것을 제안하였습니다. 각자의 의견이 적힌 종이를 읽어보며, 동의하는 부분과 동의하지 않는 부분으로 나눠 체크하였습니다.</a:t>
            </a:r>
            <a:r>
              <a:rPr sz="1200">
                <a:solidFill>
                  <a:srgbClr val="000000"/>
                </a:solidFill>
                <a:latin typeface="맑은 고딕"/>
              </a:rPr>
              <a:t> 비슷한 내용끼리 분류하는 과정에서 하나의 아이디어를 채택하는 것에만 급급했다는 것을 알게 되었고, 서로의 의견을 종합해 </a:t>
            </a:r>
            <a:r>
              <a:rPr u="sng" b="1" sz="1200">
                <a:solidFill>
                  <a:srgbClr val="000000"/>
                </a:solidFill>
                <a:latin typeface="맑은 고딕"/>
              </a:rPr>
              <a:t>(3)볼 필요가 있다고 생각하였습니다. 여러 아이디어를 취합한 결과, 저학년도 쉽게 이해할 수 있는 난이도에 고학년 맞춤 심화 문제를</a:t>
            </a:r>
            <a:r>
              <a:rPr sz="1200">
                <a:solidFill>
                  <a:srgbClr val="000000"/>
                </a:solidFill>
                <a:latin typeface="맑은 고딕"/>
              </a:rPr>
              <a:t> 추가하는 더 좋은 방안을 만들어낼 수 있었습니다. 이후에도 의견이 적힌 종이로 회의를 진행하며 타협점을 찾았고, 보다 효율적으로 수업 내용을 구상할 </a:t>
            </a:r>
            <a:r>
              <a:rPr u="sng" b="1" sz="1200">
                <a:solidFill>
                  <a:srgbClr val="000000"/>
                </a:solidFill>
                <a:latin typeface="맑은 고딕"/>
              </a:rPr>
              <a:t>(4)수 있었습니다. 또한 회의가 불가능한 때에는 소통을 위한 그룹 애플리케이션을 활용함으로써, 아이디어를 실시간으로 기록하고, 댓글로 피드백하며</a:t>
            </a:r>
            <a:r>
              <a:rPr sz="1200">
                <a:solidFill>
                  <a:srgbClr val="000000"/>
                </a:solidFill>
                <a:latin typeface="맑은 고딕"/>
              </a:rPr>
              <a:t> 수업의 질을 향상시킬 수 있었습니다. 그 결과 수업에 대한 학생들의 집중력과 참여도 모두 높았으며, 매주 수업이 끝난 후 진행한 설문조사의 만족도 또한 높게 나타났습니다. 뿐만 아니라 활동 발표회에서 우수 팀에 선정되기도 하며 공동의 목표를 달성할 수 있었습니다. 내외부적으로 소통이 중요한 판매마케팅 직무 특성상, 의견 차이는 불가피하게 발생할 수 있다고 생각합니다. 입사하여서도 이러한 전략을 통해 상대방을 이해하면서도 조직의 목표와 성과를 달성할 수 있는 해결책을 찾을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교육 대외활동에서 팀원 간 의견 차이를 좁히기 위해 고려한 다른 전략이 있었는지 궁금합니다.</a:t>
            </a:r>
            <a:br/>
            <a:r>
              <a:t>(2) 의견 종이를 활용한 회의 방식은 갈등 해결에 어떤 장점을 제공한다고 생각하시나요?</a:t>
            </a:r>
            <a:br/>
            <a:r>
              <a:t>(3) 그룹 애플리케이션을 활용하면서 느낀 제한점이나 개선점이 있었다면 무엇인지 이야기해 주실 수 있나요?</a:t>
            </a:r>
            <a:br/>
            <a:r>
              <a:t>(4) 활동 발표회에서 우수 팀으로 선정될 수 있었던 주요 성공 요인이 무엇이라고 생각하시나요?</a:t>
            </a:r>
          </a:p>
        </p:txBody>
      </p:sp>
    </p:spTree>
  </p:cSld>
  <p:clrMapOvr>
    <a:masterClrMapping/>
  </p:clrMapOvr>
</p:sld>
</file>

<file path=ppt/slides/slide2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전기 직무로서 렛츠런파크의 전기설비를 안정적으로 관리하는 전문가로 성장하고 싶습니다. 렛츠런파크를 찾는 방문객들이 불편함을 느끼지 않도록 </a:t>
            </a:r>
            <a:r>
              <a:rPr u="sng" b="1" sz="1200">
                <a:solidFill>
                  <a:srgbClr val="000000"/>
                </a:solidFill>
                <a:latin typeface="맑은 고딕"/>
              </a:rPr>
              <a:t>(1)전기설비들을 안전한 상태로 관리하겠습니다. 저는 대학교 졸업 후 한국수력원자력에서 6개월간 체험형 인턴으로 근무한 경험이 있습니다.</a:t>
            </a:r>
            <a:r>
              <a:rPr sz="1200">
                <a:solidFill>
                  <a:srgbClr val="000000"/>
                </a:solidFill>
                <a:latin typeface="맑은 고딕"/>
              </a:rPr>
              <a:t> 저는 자재부에 소속되어 자재 관리 업무를 수행하였는데 이 과정에서 자재창고에 에어컨과 제습기가 24시간 가동하여 자재를 온전한 상태로 </a:t>
            </a:r>
            <a:r>
              <a:rPr u="sng" b="1" sz="1200">
                <a:solidFill>
                  <a:srgbClr val="000000"/>
                </a:solidFill>
                <a:latin typeface="맑은 고딕"/>
              </a:rPr>
              <a:t>(2)관리한다는 것을 알게 되었습니다. 이를 통해 저는 (3)회사에서 사용되는 전력량이 엄청나다는 사실을 알게 되었는데 이 경험으로 전력 생산을 늘리는 것보다 기존의 전력 사용량을</a:t>
            </a:r>
            <a:r>
              <a:rPr sz="1200">
                <a:solidFill>
                  <a:srgbClr val="000000"/>
                </a:solidFill>
                <a:latin typeface="맑은 고딕"/>
              </a:rPr>
              <a:t> 효율적으로 관리하는 것이 중요하다고 느꼈습니다. 저는 입사 후 제가 관리해야 하는 전기설비에 대해 파악하여 이를 안전하게 관리하는 능력을 키우는 것을 최우선 목표로 </a:t>
            </a:r>
            <a:r>
              <a:rPr u="sng" b="1" sz="1200">
                <a:solidFill>
                  <a:srgbClr val="000000"/>
                </a:solidFill>
                <a:latin typeface="맑은 고딕"/>
              </a:rPr>
              <a:t>(4)삼겠습니다. 두 번째는 에너지 활용 효율화입니다. 최근 기업의 ESG 경영이 중요해지고</a:t>
            </a:r>
            <a:r>
              <a:rPr sz="1200">
                <a:solidFill>
                  <a:srgbClr val="000000"/>
                </a:solidFill>
                <a:latin typeface="맑은 고딕"/>
              </a:rPr>
              <a:t> 있고 그중에서도 환경과 에너지 부문의 개선도 중요한 사항입니다. 저는 제 전공 지식을 더 키워 한국마사회가 운영하는 설비들을 더 에너지 효율적으로 설계하고 나아가 태양광과 같은 신재생에너지를 활용하여 전기요금 절감과 탄소 중립에 기여하고 싶습니다. 한국마사회가 LED 조명 도입을 통해 에너지효율을 늘린 사례처럼 새로 설치하는 전기설비 또한 최대한 에너지효율을 높일 수 있는 방향으로 설치할 수 있는 설계 능력을 갖추겠습니다. 그리고 한국마사회의 여유부지나 건물 지붕에 태양광 패널을 설치하여 친환경 에너지 사용을 통한 탄소 중립에 기여하겠습니다. 이러한 노력이 이루어진다면 국민에게 한국마사회를 단순히 경마 산업 회사가 아닌 친환경 설비와 에너지를 기반으로 ESG 경영을 선도하는 회사의 이미지로 만들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한국수력원자력에서 인턴으로 근무하며 자재 관리 업무를 수행한 경험이 있다고 하셨는데, 이 경험이 현재 지원 직무에 어떻게 도움이 될 것이라 생각하시나요?</a:t>
            </a:r>
            <a:br/>
            <a:r>
              <a:t>(2) 입사 후 전기설비를 안전하게 관리하는 능력을 최우선 목표로 삼겠다고 하셨는데, 이를 달성하기 위해 구체적으로 어떤 방법을 사용할 계획인가요?</a:t>
            </a:r>
            <a:br/>
            <a:r>
              <a:t>(3) 지원자는 에너지 활용 효율화를 목표로 하고 있다고 하셨는데, 이를 위해 한국마사회에서 구체적으로 어떤 활동을 계획하고 있나요?</a:t>
            </a:r>
            <a:br/>
            <a:r>
              <a:t>(4) 태양광과 같은 신재생에너지를 활용해 전기요금 절감과 탄소 중립에 기여하고 싶다고 하셨는데, 과거에 비슷한 프로젝트를 수행한 경험이 있나요?</a:t>
            </a:r>
          </a:p>
        </p:txBody>
      </p:sp>
    </p:spTree>
  </p:cSld>
  <p:clrMapOvr>
    <a:masterClrMapping/>
  </p:clrMapOvr>
</p:sld>
</file>

<file path=ppt/slides/slide2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 시절 팀 프로젝트에서 갈등이 생겼던 경험이 있습니다. 당시 저희의 과제는 기존제품에 아이디어를 더한 새로운 제품을 고안하는 과제였습니다. 큰 문제 없이 과제가 진행되었지만, 과제 막판 제출물에 대한 갈등이 생겼습니다. 저희가 최종 제출할 결과물은 저희 제품의 3D 모델링 파일이었지만 한 친구가 3D 프린트로 우리 제품을 실제로 출력하여 제출하자는 의견을 제시했습니다. 하지만 긴 기간 동안 지쳐있던 저와 다른 팀원은 </a:t>
            </a:r>
            <a:r>
              <a:rPr u="sng" b="1" sz="1200">
                <a:solidFill>
                  <a:srgbClr val="000000"/>
                </a:solidFill>
                <a:latin typeface="맑은 고딕"/>
              </a:rPr>
              <a:t>(1)과제 범위를 벗어나는 일을 할 필요가 없다는 생각에 좋은 반응을 보이지 않았고 그 친구는 감정이 상해버렸습니다. 저는 뒤늦게 실수했다는 사실을</a:t>
            </a:r>
            <a:r>
              <a:rPr sz="1200">
                <a:solidFill>
                  <a:srgbClr val="000000"/>
                </a:solidFill>
                <a:latin typeface="맑은 고딕"/>
              </a:rPr>
              <a:t> 깨달았고 이후 다른 팀원들과 이야기를 나눠 그 친구의 의견을 존중해 시도라도 해보자고 의견을 모았습니다. 그렇게 3D 프린팅 지원 시설에 방문했지만, 기술적인 문제로 저희가 </a:t>
            </a:r>
            <a:r>
              <a:rPr u="sng" b="1" sz="1200">
                <a:solidFill>
                  <a:srgbClr val="000000"/>
                </a:solidFill>
                <a:latin typeface="맑은 고딕"/>
              </a:rPr>
              <a:t>(2)제출한 파일로는 출력할 수 없는 답변을 받아 실제 출력으로 이어지지는 못했습니다. 하지만 이 과정에서 그 친구의 기분은</a:t>
            </a:r>
            <a:r>
              <a:rPr sz="1200">
                <a:solidFill>
                  <a:srgbClr val="000000"/>
                </a:solidFill>
                <a:latin typeface="맑은 고딕"/>
              </a:rPr>
              <a:t> 풀렸고 팀 프로젝트는 무사히 마무리될 수 있었습니다. 이 경험을 통해 상대방의 의견이 다르고 이해할 수 없더라도 그 사람의 의견을 존중하는 태도를 보여야 한다는 것을 배웠습니다. 그 친구가 제안한 대로 </a:t>
            </a:r>
            <a:r>
              <a:rPr u="sng" b="1" sz="1200">
                <a:solidFill>
                  <a:srgbClr val="000000"/>
                </a:solidFill>
                <a:latin typeface="맑은 고딕"/>
              </a:rPr>
              <a:t>(3)3D 프린팅을 실제로 하지는 못했지만, 팀원 모두가 프린트 지원 시설에 방문해 출력하는 시도를 함으로써 친구를 존중하는 태도를</a:t>
            </a:r>
            <a:r>
              <a:rPr sz="1200">
                <a:solidFill>
                  <a:srgbClr val="000000"/>
                </a:solidFill>
                <a:latin typeface="맑은 고딕"/>
              </a:rPr>
              <a:t> 보였기에 갈등이 쉽게 해결되었다고 </a:t>
            </a:r>
            <a:r>
              <a:rPr u="sng" b="1" sz="1200">
                <a:solidFill>
                  <a:srgbClr val="000000"/>
                </a:solidFill>
                <a:latin typeface="맑은 고딕"/>
              </a:rPr>
              <a:t>(4)생각합니다. 이후로 상대방과 의견이 갈리는 상황에서도 바로 부정하기보다는 그 사람의 의견을 듣고 최대한 존중하는 태도를 보이고자 하고 있습니다.</a:t>
            </a:r>
            <a:r>
              <a:rPr sz="1200">
                <a:solidFill>
                  <a:srgbClr val="000000"/>
                </a:solidFill>
                <a:latin typeface="맑은 고딕"/>
              </a:rPr>
              <a:t> 이 경험은 제게 팀 내 소통의 중요성과 함께 상대방을 이해하고 존중하는 태도를 더욱 중요하게 여길 수 있도록 해주었습니다.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팀 프로젝트에서 갈등을 해결하기 위해 팀원과 소통하며 의견을 존중한 경험이 있다고 했습니다. 이런 경험이 회사 내 협업에 어떤 영향을 미칠까요?</a:t>
            </a:r>
            <a:br/>
            <a:r>
              <a:t>(2) 3D 프린팅 지원 시설을 방문하는 과정에서 문제가 발생했을 때 어떻게 대처했는지 구체적으로 설명해주시겠어요?</a:t>
            </a:r>
            <a:br/>
            <a:r>
              <a:t>(3) 팀 프로젝트를 통해 팀 내 소통의 중요성을 배웠다고 하셨습니다. 이 경험을 통해 구체적으로 어떤 소통 전략을 적용하고 싶으신가요?</a:t>
            </a:r>
            <a:br/>
            <a:r>
              <a:t>(4) 지원자는 갈등 상황에서 상대방의 의견을 존중하는 태도를 길렀다고 하셨습니다. 이 태도가 직장에서 발생할 수 있는 갈등 상황에서 어떻게 발휘될 수 있을까요?</a:t>
            </a:r>
          </a:p>
        </p:txBody>
      </p:sp>
    </p:spTree>
  </p:cSld>
  <p:clrMapOvr>
    <a:masterClrMapping/>
  </p:clrMapOvr>
</p:sld>
</file>

<file path=ppt/slides/slide2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 산업이 발전하려면 체계적인 말 이력관리 시스템 구축이 필수적이라고 생각합니다. 우리나라 말 사육 농가, 사육두수, 예방백신 접종과 전염병 예찰 현황을 파악하려 했지만 정확한 자료를 얻을 수 없었습니다. 반려동물 등록제를 통해 관리하는 것 처럼 말도 출생부터 사망까지 전 생애 정보를 체계적으로 관리할 필요가 있다고 생각합니다. </a:t>
            </a:r>
            <a:r>
              <a:rPr u="sng" b="1" sz="1200">
                <a:solidFill>
                  <a:srgbClr val="000000"/>
                </a:solidFill>
                <a:latin typeface="맑은 고딕"/>
              </a:rPr>
              <a:t>(1)저는 마사회에서 운영 중인 말 이력관리 시스템을 발전시키고 보호자 인식 개선에 기여하고 싶습니다.아프리카돼지열병 방역 업무에 참여하면서 가축 이력관리 시스템의</a:t>
            </a:r>
            <a:r>
              <a:rPr sz="1200">
                <a:solidFill>
                  <a:srgbClr val="000000"/>
                </a:solidFill>
                <a:latin typeface="맑은 고딕"/>
              </a:rPr>
              <a:t> </a:t>
            </a:r>
            <a:r>
              <a:rPr u="sng" b="1" sz="1200">
                <a:solidFill>
                  <a:srgbClr val="000000"/>
                </a:solidFill>
                <a:latin typeface="맑은 고딕"/>
              </a:rPr>
              <a:t>(2)중요성을 경험했습니다. 실제로 농장에서 질병이 발생했을 때, 시스템을 통해 해당 농장이 3개월 이상 점검을 받지 않았고, 방역시설이</a:t>
            </a:r>
            <a:r>
              <a:rPr sz="1200">
                <a:solidFill>
                  <a:srgbClr val="000000"/>
                </a:solidFill>
                <a:latin typeface="맑은 고딕"/>
              </a:rPr>
              <a:t> 미흡한 상태임을 즉시 확인 할 수 있었습니다. 또한 농장을 방문한 차량과 돼지를 출하한 도축장 정보를 분석하여 신속한 역학조사가 가능했고 이를 통해 추가 확산을 방지할 수 있었습니다. 이 경험을 통해 정확한 데이터의 관리가 산업 안정에 필수라는 점을 깨달았습니다.현재 말 등록과 변경 사항 등록은 의무사항이 아니기 때문에 이력관리 시스템이 실효성을 가지려면 마주의 협조가 필수적입니다. 저는 동물병원에서 보호자 상담을 진행하며 반려동물 등록의 </a:t>
            </a:r>
            <a:r>
              <a:rPr u="sng" b="1" sz="1200">
                <a:solidFill>
                  <a:srgbClr val="000000"/>
                </a:solidFill>
                <a:latin typeface="맑은 고딕"/>
              </a:rPr>
              <a:t>(3)중요성을 설득했던 경험이 있습니다. 보호자들은 등록의 필요성을 인식하지 못하거나 번거롭다고 생각하는 경우가 많았습니다. 저는</a:t>
            </a:r>
            <a:r>
              <a:rPr sz="1200">
                <a:solidFill>
                  <a:srgbClr val="000000"/>
                </a:solidFill>
                <a:latin typeface="맑은 고딕"/>
              </a:rPr>
              <a:t> 마이크로칩을 통해 신속히 반려동물 찾을 수 있고, 의료기록 관리의 편리함 등을 설명하고 실제 사례를 들어 설득했습니다. 그 결과 대부분 등록에 동의하였습니다. 이를 바탕으로 마주들이 관리 시스템에 참여하도록 유도하는 홍보, 교육 프로그램을 기획하고 싶습니다.</a:t>
            </a:r>
            <a:r>
              <a:rPr u="sng" b="1" sz="1200">
                <a:solidFill>
                  <a:srgbClr val="000000"/>
                </a:solidFill>
                <a:latin typeface="맑은 고딕"/>
              </a:rPr>
              <a:t>(4)입사 후에는 해외의 말 이력 관리 시스템을 바탕으로 국내 실정에 맞는 데이터 관리를 제안하며, 보호자를 대상으로 교육과</a:t>
            </a:r>
            <a:r>
              <a:rPr sz="1200">
                <a:solidFill>
                  <a:srgbClr val="000000"/>
                </a:solidFill>
                <a:latin typeface="맑은 고딕"/>
              </a:rPr>
              <a:t> 홍보를 진행하여 참여율을 높이는 역할을 수행하겠습니다. 이를 통해 말 이력 관리의 사각지대를 줄이고, 더 나아가 경주 퇴역마 복지도 개선하며 국내 말산업의 발전에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마사회에서 운영 중인 시스템을 발전시키려는 계획의 구체적인 방향성을 설명해주실 수 있나요?</a:t>
            </a:r>
            <a:br/>
            <a:r>
              <a:t>(2) 아프리카돼지열병 방역 업무 경험이 향후 말 이력관리 시스템 발전에 어떻게 기여할 수 있을 거라 평가하시나요?</a:t>
            </a:r>
            <a:br/>
            <a:r>
              <a:t>(3) 말 이력 관리 시스템의 실효성을 높이기 위해 마주들의 협조를 유도하는 홍보 및 교육 프로그램을 구체적으로 어떻게 기획하고 싶으신가요?</a:t>
            </a:r>
            <a:br/>
            <a:r>
              <a:t>(4) 말 이력 관리의 사각지대를 줄이기 위해 해외의 어떤 사례를 참고하시고자 하시나요?</a:t>
            </a:r>
          </a:p>
        </p:txBody>
      </p:sp>
    </p:spTree>
  </p:cSld>
  <p:clrMapOvr>
    <a:masterClrMapping/>
  </p:clrMapOvr>
</p:sld>
</file>

<file path=ppt/slides/slide2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담당하는 업무 중 하나는 우리나라 축산업 전반을 정리한 보고서를 작성해 다른 국가에 제출하는 일입니다. 이를 위해 다양한 부서의 협조가 필수적이었으나, 한 부서의 담당자가 변경된 이후 협력이 원활하게 이루어지지 </a:t>
            </a:r>
            <a:r>
              <a:rPr u="sng" b="1" sz="1200">
                <a:solidFill>
                  <a:srgbClr val="000000"/>
                </a:solidFill>
                <a:latin typeface="맑은 고딕"/>
              </a:rPr>
              <a:t>(1)않았습니다. 요청한 자료가 본인 업무가 아니라며 제공을 거부했고, 구체적인 답변을 회피하는 경우가 많아졌습니다. 며칠 동안 실랑이가 이어졌고, 답답한 마음에 퇴근 후에도 잠이 오지도 않았습니다. 하지만 감정적으로 대응하기보다 보고서를 작성할 방법을 (2)찾는 것이 중요하다고 판단했습니다.다음날 출근 해 제가 요청한 자료가 해당 부서의 공식 업무라는 사실을 다시 확인한 후, 담당자와의 대화 방식을 바꾸기로 했습니다.</a:t>
            </a:r>
            <a:r>
              <a:rPr sz="1200">
                <a:solidFill>
                  <a:srgbClr val="000000"/>
                </a:solidFill>
                <a:latin typeface="맑은 고딕"/>
              </a:rPr>
              <a:t> 먼저 전날 감정이 격해졌던 점을 인정하고 진심을 담아 사과한 뒤, 협조가 어려운 이유를 물었습니다. 대화를 통해 알고보니 담당자는 인사 이동으로 인해 업무를 처음 맡게 되어 작성 방법을 정확하게 몰랐으며, 해당 </a:t>
            </a:r>
            <a:r>
              <a:rPr u="sng" b="1" sz="1200">
                <a:solidFill>
                  <a:srgbClr val="000000"/>
                </a:solidFill>
                <a:latin typeface="맑은 고딕"/>
              </a:rPr>
              <a:t>(3)자료가 본인 업무가 맞다는 것을 알고있지만 생소한 업무에 대한 부담과 서로의 감정이 격해진 상황이 맞물려 (4)협조하기를 꺼렸던 것이었습니다.상황을 이해한 후, 해결책을 제시했습니다. 제가 먼저 기존 보고서를 분석해 핵심 내용을 추려 초안을 작성한 뒤, 참고가</a:t>
            </a:r>
            <a:r>
              <a:rPr sz="1200">
                <a:solidFill>
                  <a:srgbClr val="000000"/>
                </a:solidFill>
                <a:latin typeface="맑은 고딕"/>
              </a:rPr>
              <a:t> 될 수 있는 자료를 함께 제공해 검토를 요청하는 방식으로 업무 부담을 줄이기로 했습니다. 이후 담당자는 초안을 기반으로 적극적으로 의견을 주기 시작했고, 보고서를 완성해 제출 할 수 있었습니다.이를 통해 소통 방식에 따라 협력의 결과가 달라질 수 있다는 점을 깨달았습니다. 단순히 요청하는 것이 아니라, 상대의 상황을 고려하고 적극적인 지원을 제공했을 때 더 빠르고 효과적인 결과를 얻을 수 있다는 것을 경험했습니다. 이후 담당자가 바뀔때마다 먼저 인사를 건내고, 직접 만나 커피를 마시기도 하면서 소통하는 방식을 실천하고 있습니다. 덕분에 업무 진행이 원활해졌고, 속도도 개선되었습니다.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협력이 원활하지 않았던 부서와의 관계 개선을 위해 어떤 방식으로 소통 접근 방식을 바꾸셨나요?</a:t>
            </a:r>
            <a:br/>
            <a:r>
              <a:t>(2) 새로운 담당자와의 첫 소통에서 격해진 감정을 어떻게 극복하고 협력을 이끌어내셨나요?</a:t>
            </a:r>
            <a:br/>
            <a:r>
              <a:t>(3) 상황을 이해한 후 해결책을 제시했던 경험에서 배운 가장 중요한 교훈은 무엇인가요?</a:t>
            </a:r>
            <a:br/>
            <a:r>
              <a:t>(4) 보고서 작성을 위해 타 부서의 협조를 얻기 위한 전략적 방법은 무엇이었나요?</a:t>
            </a:r>
          </a:p>
        </p:txBody>
      </p:sp>
    </p:spTree>
  </p:cSld>
  <p:clrMapOvr>
    <a:masterClrMapping/>
  </p:clrMapOvr>
</p:sld>
</file>

<file path=ppt/slides/slide2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법률 리스크 관리, 소송 대응 및 노무관리 역량을 바탕으로 마사회 법무 전문가로 성장하고자 합니다. 먼저, 단기적으로 마사회 유관 법령 및 내규의 개정 대응, 소송 수행 지원, 계약 검토 업무를 철저히 익히겠습니다. 한국마사회는 ESG 경영 및 불법경마 근절을 목표로 국민참여모니터링단 운영, 이용자 보호 정책 강화 등 여러 노력을 기울이고 있습니다. 최근 불법경마 처벌 강화를 위한 한국마사회법 개정안이 발의되었으며, 이는 단속의 실효성을 높이고 경마 산업의 건전성을 </a:t>
            </a:r>
            <a:r>
              <a:rPr u="sng" b="1" sz="1200">
                <a:solidFill>
                  <a:srgbClr val="000000"/>
                </a:solidFill>
                <a:latin typeface="맑은 고딕"/>
              </a:rPr>
              <a:t>(1)확보하는 데 중점을 두고 있습니다. 저는 불법경마 신고 제도의 실효성을 높이기 위해 개정된 법령을 반영하여 신고 포상금</a:t>
            </a:r>
            <a:r>
              <a:rPr sz="1200">
                <a:solidFill>
                  <a:srgbClr val="000000"/>
                </a:solidFill>
                <a:latin typeface="맑은 고딕"/>
              </a:rPr>
              <a:t> 지급 및 사건 조사 절차를 명확히 하고, 단속 과정에서 발생할 수 있는 법적 문제가 최소화 되도록 하겠습니다. 법학전문대학원 및 공인노무사 시험을 준비하며 민·형사 및 행정 소송 사례, 판례를 연구한 경험을 바탕으로, 불법경마 관련 소송 패턴을 분석하고 대응 매뉴얼을 구축하여 대응 체계를 정비하겠습니다. 중·장기적으로 내부 법률 </a:t>
            </a:r>
            <a:r>
              <a:rPr u="sng" b="1" sz="1200">
                <a:solidFill>
                  <a:srgbClr val="000000"/>
                </a:solidFill>
                <a:latin typeface="맑은 고딕"/>
              </a:rPr>
              <a:t>(2)리스크 관리 체계를 만들고 말 산업을 통해 국가 경제와 국민 여가 선용에 보탬이 되겠습니다.</a:t>
            </a:r>
            <a:r>
              <a:rPr sz="1200">
                <a:solidFill>
                  <a:srgbClr val="000000"/>
                </a:solidFill>
                <a:latin typeface="맑은 고딕"/>
              </a:rPr>
              <a:t> 학부 시절 학칙 개정 위원회 부위원장으로서 학칙 리스크를 관리했던 경험이 있습니다. 정기총회 개회 정족수가 현실과 맞지 않아 총회가 오랫동안 열리지 못했고, 중앙선거위원회 규정과 학과 선거세칙이 달라 학과 대표자 선출의 정당성이 문제가 될 수 있었습니다. 또한 관련한 예산 삭감 문제도 배제할 수 없었습니다. 이를 해결하기 위해 운영위원회에 참석하여 학생회칙 전부개정안 및 선거시행세칙안을 전달했고 </a:t>
            </a:r>
            <a:r>
              <a:rPr u="sng" b="1" sz="1200">
                <a:solidFill>
                  <a:srgbClr val="000000"/>
                </a:solidFill>
                <a:latin typeface="맑은 고딕"/>
              </a:rPr>
              <a:t>(3)총회 정족수를 변경하고, 정기 총회 일정을 고정하는 등 예방적 조치를 취했습니다. 이러한 경험은</a:t>
            </a:r>
            <a:r>
              <a:rPr sz="1200">
                <a:solidFill>
                  <a:srgbClr val="000000"/>
                </a:solidFill>
                <a:latin typeface="맑은 고딕"/>
              </a:rPr>
              <a:t> 법률 리스크 예방체계 조성에 있어 기본적 토대가 될 것입니다. 더 나아가 한국마사회법, 사감위법, 공운법 등 </a:t>
            </a:r>
            <a:r>
              <a:rPr u="sng" b="1" sz="1200">
                <a:solidFill>
                  <a:srgbClr val="000000"/>
                </a:solidFill>
                <a:latin typeface="맑은 고딕"/>
              </a:rPr>
              <a:t>(4)여러 법규정 검토를 철저히 하겠습니다. 이를 통해 민·형사상 승소율 제고,</a:t>
            </a:r>
            <a:r>
              <a:rPr sz="1200">
                <a:solidFill>
                  <a:srgbClr val="000000"/>
                </a:solidFill>
                <a:latin typeface="맑은 고딕"/>
              </a:rPr>
              <a:t> 노사관계 관리를 통해 마사회 법률·노무 리스크 관리의 표준체계를 공고히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불법경마 신고 제도의 실효성을 높이기 위해 개정된 법령을 반영하시겠다고 하셨는데, 이를 지원자가 어떠한 방식으로 실제 업무에 적용할 계획인지 구체적으로 설명해 주세요.</a:t>
            </a:r>
            <a:br/>
            <a:r>
              <a:t>(2) 지원자가 학부 시절 학칙 개정 위원회 부위원장으로서 참여했던 프로젝트에서 구체적으로 어떤 역할을 했고, 이를 통해 무엇을 배웠는지 설명해 주시겠습니까?</a:t>
            </a:r>
            <a:br/>
            <a:r>
              <a:t>(3) 한국마사회법, 사감위법, 공운법 등 여러 법규정을 검토하신다고 했습니다. 이러한 검토를 통해 얻고자 하는 구체적인 목표나 성과가 무엇인지 설명해 주세요.</a:t>
            </a:r>
            <a:br/>
            <a:r>
              <a:t>(4) 마사회 법률·노무 리스크 관리의 표준체계를 공고히 하겠다고 언급하셨습니다. 지원자는 이런 경험을 통해 구체적으로 어떤 기여를 하셨는지 설명 부탁드립니다.</a:t>
            </a:r>
          </a:p>
        </p:txBody>
      </p:sp>
    </p:spTree>
  </p:cSld>
  <p:clrMapOvr>
    <a:masterClrMapping/>
  </p:clrMapOvr>
</p:sld>
</file>

<file path=ppt/slides/slide2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(1)계절학기 교환학생 시절 중국, 미국, 홍콩 등 다양한 국가의 대학생들과 교류하며 각 나라의 법철학과 정책에 관한</a:t>
            </a:r>
            <a:r>
              <a:rPr sz="1200">
                <a:solidFill>
                  <a:srgbClr val="000000"/>
                </a:solidFill>
                <a:latin typeface="맑은 고딕"/>
              </a:rPr>
              <a:t> 발표수업에 참여했던 경험이 있습니다. 한 학기 동안 다양한 국적의 학생들과 법의 지배, 시장질서, 다문화주의 등에 관해 토론하며 의견을 나누었습니다. 그 중 조별과제는 그동안 배웠던 내용을 중심으로 한 자유주제 발표였습니다. 저는 미국, 중국 학생들과 한 팀을 이뤄 조별과제를 준비했습니다. 발표 주제는 ‘우리나라의 개헌역사(행정부 권한 강화를 위한 조항과 중임제한 철폐)’로 정해졌기 때문에 미국, 중국 학생들은 저에게 많은 의지를 해야 하는 상황이었습니다. 더욱이 과제 준비 기간이 2주일 밖에 주어지지 않았고 기말고사까지 겹치면서 주 2회 회의에 절반이 참석하지 않아 과제 수행이 난항을 겪었습니다. 이에 명확한 목표와 R&amp;R을 정하는 것이 중요하다고 생각했습니다. 먼저, 각 팀원들의 역할을 정리하여 단체 대화방에 올리고 의견을 조율해 조사 기한, 조사 내용, 출처 표기 등을 명확히 했습니다. 이후 회의는 온라인, 오프라인 주 2회로 정하여 온라인 회의 때는 국내외 자료를 공유 및 취합하고, 각자의 의견을 요약하여 브리프 노트를 만들었습니다. 또한 오프라인 모임을 </a:t>
            </a:r>
            <a:r>
              <a:rPr u="sng" b="1" sz="1200">
                <a:solidFill>
                  <a:srgbClr val="000000"/>
                </a:solidFill>
                <a:latin typeface="맑은 고딕"/>
              </a:rPr>
              <a:t>(2)통해 온라인으로 취합된 의견을 명확히 확인하고 참여하지 못한 학생들의 브리프 노트를 공유했습니다.</a:t>
            </a:r>
            <a:r>
              <a:rPr sz="1200">
                <a:solidFill>
                  <a:srgbClr val="000000"/>
                </a:solidFill>
                <a:latin typeface="맑은 고딕"/>
              </a:rPr>
              <a:t> 불참한 팀원들에게는 한명 한명 연락하여 화상회의 녹화본을 공유하며 이해시키고 참여를 독려 했습니다. 영어로 문서를 번역하고 그 내용을 각자에게 공유하는 </a:t>
            </a:r>
            <a:r>
              <a:rPr u="sng" b="1" sz="1200">
                <a:solidFill>
                  <a:srgbClr val="000000"/>
                </a:solidFill>
                <a:latin typeface="맑은 고딕"/>
              </a:rPr>
              <a:t>(3)것이 쉽지 않았지만 명확한 목표와 역할을 학생들 모두에게 이해시켰습니다. 이러한 노력은 중국 학생들의 적극적인 참여의지를</a:t>
            </a:r>
            <a:r>
              <a:rPr sz="1200">
                <a:solidFill>
                  <a:srgbClr val="000000"/>
                </a:solidFill>
                <a:latin typeface="맑은 고딕"/>
              </a:rPr>
              <a:t> 불러왔고 개헌에 대한 중국의 자료와 시각을 덧붙일 수 있었습니다. 특히, 미국과 다른 관점을 제시하며 신선한 발표 인사이트를 학우들에게 공유할 수 있었습니다. 이는 자연스레 우수 발표자 선정을 받을 수 있는 결과로 이어졌고 귀국 후 헌법, 법률영어를 수강하며 법률적 지식의 외연도 확장하는 계기가 되었습니다.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국제 교환학생 시절 다양한 문화권의 학생들과 팀 프로젝트를 경험하셨는데, 이 과정에서 발생한 가장 큰 도전과 이를 어떻게 극복하셨는지 자세히 설명해 주세요.</a:t>
            </a:r>
            <a:br/>
            <a:r>
              <a:t>(2) 교환학생 프로그램 동안 조별과제를 하실 때, 영어 문서 번역과 이해 공유 과정에서 겪은 구체적인 어려움과 이를 어떻게 극복하셨는지 말씀해 주시겠습니까?</a:t>
            </a:r>
            <a:br/>
            <a:r>
              <a:t>(3) 조별과제에서 중국 학생들이 적극적으로 참여하도록 유도한 방법에 대해 구체적으로 설명해 주세요. 어떤 전략이 가장 효과적이었습니까?</a:t>
            </a:r>
            <a:br/>
            <a:r>
              <a:t>(4) 귀국 후 헌법과 법률영어를 수강하며 법률적 지식의 외연을 확장했다고 하셨습니다. 이 과정에서 얻은 가장 큰 배움은 무엇이며, 이를 어떻게 활용하셨습니까?</a:t>
            </a:r>
          </a:p>
        </p:txBody>
      </p:sp>
    </p:spTree>
  </p:cSld>
  <p:clrMapOvr>
    <a:masterClrMapping/>
  </p:clrMapOvr>
</p:sld>
</file>

<file path=ppt/slides/slide2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한국마사회가 ‘국민에게 사랑받는 말산업 전문기업’이 되기 위해 토목직군이 가져야 할 책임이 크다고 </a:t>
            </a:r>
            <a:r>
              <a:rPr u="sng" b="1" sz="1200">
                <a:solidFill>
                  <a:srgbClr val="000000"/>
                </a:solidFill>
                <a:latin typeface="맑은 고딕"/>
              </a:rPr>
              <a:t>(1)확신합니다. 한국마사회 입사 후 직업적 측면과 개인적 측면에서의 목표를 이뤄나가며 그 책임을 완수하고 싶습니다.우선, 한국마사회가</a:t>
            </a:r>
            <a:r>
              <a:rPr sz="1200">
                <a:solidFill>
                  <a:srgbClr val="000000"/>
                </a:solidFill>
                <a:latin typeface="맑은 고딕"/>
              </a:rPr>
              <a:t> 이뤄낸 ‘5년 연속 중대재해 무사고’ 기록을 지속하여 이어나가겠습니다. 재해예방을 위해 입사 후 꼼꼼한 모니터링으로 제때 토목시설물의 노후화 및 </a:t>
            </a:r>
            <a:r>
              <a:rPr u="sng" b="1" sz="1200">
                <a:solidFill>
                  <a:srgbClr val="000000"/>
                </a:solidFill>
                <a:latin typeface="맑은 고딕"/>
              </a:rPr>
              <a:t>(2)손상 정도를 파악하고, 빠르게 보수 계획을 세우겠습니다. 그리고 산업안전기사를 취득하며 갖춘 전문적인 지식을 바탕으로 근로자를</a:t>
            </a:r>
            <a:r>
              <a:rPr sz="1200">
                <a:solidFill>
                  <a:srgbClr val="000000"/>
                </a:solidFill>
                <a:latin typeface="맑은 고딕"/>
              </a:rPr>
              <a:t> 보호하고, 근로자들이 안심하고 생산성 향상에 주력할 수 있는 작업환경을 만들겠습니다. 만약 건설 공사의 계획 단계에 참여할 수 있는 기회가 주어진다면, 건설업자 측에서 수립한 안전관리계획서를 비롯한 설계 도서를 면밀히 검토하여 사전에 위험요인을 </a:t>
            </a:r>
            <a:r>
              <a:rPr u="sng" b="1" sz="1200">
                <a:solidFill>
                  <a:srgbClr val="000000"/>
                </a:solidFill>
                <a:latin typeface="맑은 고딕"/>
              </a:rPr>
              <a:t>(3)제거하겠습니다.두 번째, 한국마사회에서 다방면의 깊은 경험을 쌓아 토목 분야의 전문성을 함양하고 싶습니다. 주어진 모든</a:t>
            </a:r>
            <a:r>
              <a:rPr sz="1200">
                <a:solidFill>
                  <a:srgbClr val="000000"/>
                </a:solidFill>
                <a:latin typeface="맑은 고딕"/>
              </a:rPr>
              <a:t> 업무에 책임감 있게 임하고, 이미 수행한 업무들도 틈틈이 복습하여 제 경력으로 만들 것입니다. 이 과정에서 평소 배운 점을 그때그때 기록하고 복습하는 습관이 큰 장점으로 작용하리라 확신합니다. 그리고 그렇게 기른 전문성을 바탕으로 한국마사회의 사업장을 이용하는 시민, 근로자, 말들의 안전과 편리함에 기여하고 싶습니다. 이와 더불어 개인적으로 기술사 자격증을 취득하고, 여기에 마사회에서의 </a:t>
            </a:r>
            <a:r>
              <a:rPr u="sng" b="1" sz="1200">
                <a:solidFill>
                  <a:srgbClr val="000000"/>
                </a:solidFill>
                <a:latin typeface="맑은 고딕"/>
              </a:rPr>
              <a:t>(4)경험까지 접목하여 조직에서 필요로 하는 전문성을 발전시켜 조금이라도 더 조직의 발전에 기여하고 싶습니다.이와</a:t>
            </a:r>
            <a:r>
              <a:rPr sz="1200">
                <a:solidFill>
                  <a:srgbClr val="000000"/>
                </a:solidFill>
                <a:latin typeface="맑은 고딕"/>
              </a:rPr>
              <a:t> 같이 직업적 측면에서는 사업장에서의 안전사고를 방지하고, 개인적 측면에서는 토목 분야의 전문가가 되는 것이 현재 저의 입사 후 목표입니다. 지속적인 자기 개발과 실무 경험을 통해 위 두 가지 목표를 이루고자 할 것이고, 이를 통해 토목직군으로서 한국마사회가 ‘말산업으로 국가경제 발전과 국민의 여가선용에 기여’하는 데 보탬이 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말산업 발전을 위해 토목 분야에서 어떻게 창의적인 해법을 적용할 계획인지 구체적으로 설명해주세요.</a:t>
            </a:r>
            <a:br/>
            <a:r>
              <a:t>(2) 지원자가 한국마사회에서 산업안전기사를 취득하며 전문 지식을 쌓고 싶다고 했습니다. 이 과정에서 어떤 채용 후 교육 프로그램이 도움이 될 것이라고 생각하시나요?</a:t>
            </a:r>
            <a:br/>
            <a:r>
              <a:t>(3) 지원자의 목표는 토목 분야의 전문성을 기르는 것이라고 했습니다. 여기에 기여할 구체적인 프로젝트 경험이 있다면 소개해주세요.</a:t>
            </a:r>
            <a:br/>
            <a:r>
              <a:t>(4) 한국마사회의 사업장 안전사고 방지를 언급하셨는데, 과거에 안전사고 예방을 위해 어떤 조치를 실제로 취했던 경험이 있나요?</a:t>
            </a:r>
          </a:p>
        </p:txBody>
      </p:sp>
    </p:spTree>
  </p:cSld>
  <p:clrMapOvr>
    <a:masterClrMapping/>
  </p:clrMapOvr>
</p:sld>
</file>

<file path=ppt/slides/slide2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 전공수업 당시 6명의 팀원들과 가상 토목 구조물을 직접 설계해보는 팀 프로젝트에 참여했습니다. 현실성 있는 구조물의 선정과 모델링 과정까지 상당한 양의 작업이 필요해 팀원들 간의 원활한 의사소통과 협력은 필수적이었습니다. 하지만 우연히 서로 초면인 사람들만 모여 팀이 구성되었고, 이에 따라 활발한 의견 교환과 피드백이 필요한 초반에 의사소통이 원활하지 못했습니다. 거기에 얼마 안 있어 팀원 한 명이 개인 사정으로 중도 휴학하는 일까지 일어났습니다. 그 결과, 저희 팀은 다른 팀보다 인원이 부족한 상황에서 의견 교류도 제대로 못 해 다른 팀들보다 구조물 선정 과정이 지연되었습니다.위기감을 느낀 저는 팀원들에 양해를 구하고 팀장 역할을 </a:t>
            </a:r>
            <a:r>
              <a:rPr u="sng" b="1" sz="1200">
                <a:solidFill>
                  <a:srgbClr val="000000"/>
                </a:solidFill>
                <a:latin typeface="맑은 고딕"/>
              </a:rPr>
              <a:t>(1)자처하여 팀원들 간의 의사소통을 적극적으로 유도했습니다. 팀원들과 개인적인 소통을 통해 각자 강점이 있는 분야를 공유했고, 그에 맞추어 역할을 다시 분담할 것을 제안했습니다.</a:t>
            </a:r>
            <a:r>
              <a:rPr sz="1200">
                <a:solidFill>
                  <a:srgbClr val="000000"/>
                </a:solidFill>
                <a:latin typeface="맑은 고딕"/>
              </a:rPr>
              <a:t> 저는 이 과정에서 해당 학기에 구조물 설계 프로그램인 Abaqus를 다루는 수업을 들은 경험을 바탕으로 초기 모델링을 맡았고, 다른 팀원들도 자료 조사/보고서 작성/MIDAS 프로그램 사용 등 각자 강점 있는 분야의 업무를 수행했습니다. </a:t>
            </a:r>
            <a:r>
              <a:rPr u="sng" b="1" sz="1200">
                <a:solidFill>
                  <a:srgbClr val="000000"/>
                </a:solidFill>
                <a:latin typeface="맑은 고딕"/>
              </a:rPr>
              <a:t>(2)그리고 역할 분담 후, 각자 맡은 부분에서 발생했을 수 있는 오류를 누군가의 감정을 상하지 않게 수정할 수 있도록 정기적인 화상회의를 제안하여 서로 피드백을 주고받았습니다.</a:t>
            </a:r>
            <a:r>
              <a:rPr sz="1200">
                <a:solidFill>
                  <a:srgbClr val="000000"/>
                </a:solidFill>
                <a:latin typeface="맑은 고딕"/>
              </a:rPr>
              <a:t> 각자 자신 있는 역할을 부여받고 작업함으로써 각자의 역량을 최대한 발휘할 수 있었고, 이후 꾸준한 협력과 시행착오를 겪어가며 결과물을 빠르게 완성했습니다.이렇게 저희 팀은 최종발표 날까지 최선을 다해 작업하여 교수 평가에서 전체 2등이라는 좋은 </a:t>
            </a:r>
            <a:r>
              <a:rPr u="sng" b="1" sz="1200">
                <a:solidFill>
                  <a:srgbClr val="000000"/>
                </a:solidFill>
                <a:latin typeface="맑은 고딕"/>
              </a:rPr>
              <a:t>(3)성적으로 프로젝트를 마칠 수 있었습니다. 이 경험을 바탕으로 이후 인턴 시절 KOTRA에서는 행사 참여 기업 정리</a:t>
            </a:r>
            <a:r>
              <a:rPr sz="1200">
                <a:solidFill>
                  <a:srgbClr val="000000"/>
                </a:solidFill>
                <a:latin typeface="맑은 고딕"/>
              </a:rPr>
              <a:t> 업무에 있어 동료들과 메신저로 자주 소통하며 실수를 방지했고, 한국전력공사에서도 아파트데스크 검침 및 심사 업무에 있어 </a:t>
            </a:r>
            <a:r>
              <a:rPr u="sng" b="1" sz="1200">
                <a:solidFill>
                  <a:srgbClr val="000000"/>
                </a:solidFill>
                <a:latin typeface="맑은 고딕"/>
              </a:rPr>
              <a:t>(4)과장님과 계속 소통하며 잘못된 데이터 입력을 방지했습니다.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대학교 프로젝트에서 팀장 역할을 맡아 성과를 얻었다고 하셨는데, 그 경험을 통해 배운 주요 교훈은 무엇인가요?</a:t>
            </a:r>
            <a:br/>
            <a:r>
              <a:t>(2) Abaqus 프로그램을 활용한 모델링 경험을 설명하셨는데, 그 작업에서 가장 어려웠던 부분은 무엇이었고 어떻게 해결하셨나요?</a:t>
            </a:r>
            <a:br/>
            <a:r>
              <a:t>(3) 팀 프로젝트에서 얻은 경험이 향후 한국마사회에서 토목직 업무에 어떻게 도움이 될 것이라 생각하시나요?</a:t>
            </a:r>
            <a:br/>
            <a:r>
              <a:t>(4) KOTRA와 한국전력공사 인턴 경험에서의 커뮤니케이션 방식이 이후 직무 수행에 어떻게 기여할 것이라 생각하시나요?</a:t>
            </a:r>
          </a:p>
        </p:txBody>
      </p:sp>
    </p:spTree>
  </p:cSld>
  <p:clrMapOvr>
    <a:masterClrMapping/>
  </p:clrMapOvr>
</p:sld>
</file>

<file path=ppt/slides/slide2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 산업의 부흥과 더불어, 경마산업의 건전한 활성화 방안이 마련되어야 한다고 생각합니다. 건전화와 사행성의 양립에는 많은 노력이 필요하겠으나, 이를 해결한다면 경마 및 한국마사회의 말 산업 전반에 도움이 될 것이기 때문입니다. 이를 </a:t>
            </a:r>
            <a:r>
              <a:rPr u="sng" b="1" sz="1200">
                <a:solidFill>
                  <a:srgbClr val="000000"/>
                </a:solidFill>
                <a:latin typeface="맑은 고딕"/>
              </a:rPr>
              <a:t>(1)위해 우선적으로, 경마 고객의 맞춤형 서비스를 개선하고자 하는 목표를 가지고 있습니다. 고객의 개별적인 취향과 이용을 고려한 서비스가 제공될수록 고객이 느끼는 만족도는</a:t>
            </a:r>
            <a:r>
              <a:rPr sz="1200">
                <a:solidFill>
                  <a:srgbClr val="000000"/>
                </a:solidFill>
                <a:latin typeface="맑은 고딕"/>
              </a:rPr>
              <a:t> 높아질 것이고, 이는 경마산업에 대한 긍정적인 경험으로 이어질 것입니다. 이러한 관심은 자연스럽게 </a:t>
            </a:r>
            <a:r>
              <a:rPr u="sng" b="1" sz="1200">
                <a:solidFill>
                  <a:srgbClr val="000000"/>
                </a:solidFill>
                <a:latin typeface="맑은 고딕"/>
              </a:rPr>
              <a:t>(2)대중의 시선에서 사행산업의 발전과 더불어 건정성을 촉구하게 되는 긍정적인 순환이 가능할 것이라 생각합니다. 이와</a:t>
            </a:r>
            <a:r>
              <a:rPr sz="1200">
                <a:solidFill>
                  <a:srgbClr val="000000"/>
                </a:solidFill>
                <a:latin typeface="맑은 고딕"/>
              </a:rPr>
              <a:t> 같은 목표와 관련하여, 저 도박 중독의 예방을 담당하는 기관에서 </a:t>
            </a:r>
            <a:r>
              <a:rPr u="sng" b="1" sz="1200">
                <a:solidFill>
                  <a:srgbClr val="000000"/>
                </a:solidFill>
                <a:latin typeface="맑은 고딕"/>
              </a:rPr>
              <a:t>(3)실습을 진행하면서 사행산업의 전반적인 구조와 사회적 역할에 대해 깊이 공부한 적이 있습니다. 이 경험을 통해 사행산업의 양면성을 이해하고, 중독이라는</a:t>
            </a:r>
            <a:r>
              <a:rPr sz="1200">
                <a:solidFill>
                  <a:srgbClr val="000000"/>
                </a:solidFill>
                <a:latin typeface="맑은 고딕"/>
              </a:rPr>
              <a:t> 부정적인 측면뿐만 아니라 단순한 오락을 넘어 경제와 여가선용에 기여할 수 있다는 점을 깨닫고 개방적인 시각을 지니게 되었습니다. 또한, 경마지원직으로 근무하면서 서비스의 </a:t>
            </a:r>
            <a:r>
              <a:rPr u="sng" b="1" sz="1200">
                <a:solidFill>
                  <a:srgbClr val="000000"/>
                </a:solidFill>
                <a:latin typeface="맑은 고딕"/>
              </a:rPr>
              <a:t>(4)최일선에서 고객과 직접 소통하는 기회를 얻었습니다. 고객의 요구와 불편 사항에 귀</a:t>
            </a:r>
            <a:r>
              <a:rPr sz="1200">
                <a:solidFill>
                  <a:srgbClr val="000000"/>
                </a:solidFill>
                <a:latin typeface="맑은 고딕"/>
              </a:rPr>
              <a:t> 기울이며 지원을 담당했던 경험은 고객 중심의 사고방식을 함양하는 데 큰 도움이 되었습니다. 이를 통해 현장의 요구와 기획의 합치를 도모하면 향후 고객 맞춤형 서비스를 기획하고 운영하는 데 중요한 밑거름이 될 수 있다고 생각합니다. 이러한 현장 경험뿐만 아니라, 스포츠경영관리사 자격증을 취득하며 경영적 관점에서도 경마산업을 바라볼 수 있는 시각을 길렀습니다. 이를 통해 경마가 단순한 사행산업을 넘어 레저스포츠로서 자리 잡을 수 있도록 고민하고, 고객들이 더욱 즐길 수 있는 방안을 모색하고자 합니다.저는 이러한 경험과 역량을 통해, 경마산업의 건전한 활성화라는 목표를 달성하는데 기여할 수 있으며, 더 나아가 한국마사회가 지닌 비전에 맞춰 동행할 수 있는 인재가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고객 맞춤형 서비스를 개선하려는 목표를 실현하기 위해 가장 큰 도전 과제는 무엇이라 생각하며, 이를 어떻게 극복할 계획인가요?</a:t>
            </a:r>
            <a:br/>
            <a:r>
              <a:t>(2) 도박 중독 예방 기관에서의 실습 경험을 통해 경마산업의 양면성을 어떻게 이해하게 되었고, 이를 통해 어떤 가치관을 형성했나요?</a:t>
            </a:r>
            <a:br/>
            <a:r>
              <a:t>(3) 경마 지원직으로 근무하면서 고객과의 소통을 통해 배운 점은 무엇이며, 우리 회사에 입사했을 때 어떻게 적용할 계획인가요?</a:t>
            </a:r>
            <a:br/>
            <a:r>
              <a:t>(4) 스포츠경영관리사 자격증을 취득한 후 경마산업에 어떤 경영적 관점을 도입했으며, 이를 통해 얻은 교훈은 무엇인가요?</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입사하게 된다면 먼저 </a:t>
            </a:r>
            <a:r>
              <a:rPr u="sng" b="1" sz="1200">
                <a:solidFill>
                  <a:srgbClr val="000000"/>
                </a:solidFill>
                <a:latin typeface="맑은 고딕"/>
              </a:rPr>
              <a:t>(1)현장 지사에서 근무하며 전반적인 업무들을 습득하고 익숙해져서 능히 한 사람의 몫을 다하는 사원으로</a:t>
            </a:r>
            <a:r>
              <a:rPr sz="1200">
                <a:solidFill>
                  <a:srgbClr val="000000"/>
                </a:solidFill>
                <a:latin typeface="맑은 고딕"/>
              </a:rPr>
              <a:t> 성장하는데 먼저 집중하고 싶습니다. 이후 본사에서 근무하며 한국마사회의 통신 업무를 전체적으로 바라보는 시야와 역량을 키워 본 공사에 전범위적으로 긍정적인 영향력을 끼칠 수 있는 실무자 및 관리자로 나아가고자 하는 목표가 있습니다.구체적으로 설명하자면 업무적으로는 통신 관련 공사와 직무 분야적으로는 네트워크 분야에 탁월할 능력을 지닌 인재가 되고 싶습니다.</a:t>
            </a:r>
            <a:r>
              <a:rPr u="sng" b="1" sz="1200">
                <a:solidFill>
                  <a:srgbClr val="000000"/>
                </a:solidFill>
                <a:latin typeface="맑은 고딕"/>
              </a:rPr>
              <a:t>(2) 그 이유는 현 직장에 재직하면서 책임감을 바탕으로 대외적으로 외부 단체와 접촉하면서 실질적인 결과물을 도출해내는 점에서 공사 업무의</a:t>
            </a:r>
            <a:r>
              <a:rPr sz="1200">
                <a:solidFill>
                  <a:srgbClr val="000000"/>
                </a:solidFill>
                <a:latin typeface="맑은 고딕"/>
              </a:rPr>
              <a:t> 매력을, 다른 직무 분야의 지식으로 대체할 수 </a:t>
            </a:r>
            <a:r>
              <a:rPr u="sng" b="1" sz="1200">
                <a:solidFill>
                  <a:srgbClr val="000000"/>
                </a:solidFill>
                <a:latin typeface="맑은 고딕"/>
              </a:rPr>
              <a:t>(3)없는 네트워크 분야의 전문성에 매력을 느꼈기 때문입니다.저는 성인이 된 직후부터 다양한 경험을 해보고 주체적인 삶을 살고 싶은 생각에</a:t>
            </a:r>
            <a:r>
              <a:rPr sz="1200">
                <a:solidFill>
                  <a:srgbClr val="000000"/>
                </a:solidFill>
                <a:latin typeface="맑은 고딕"/>
              </a:rPr>
              <a:t> 학교 생활 중에서도 12군데에서의 다양한 아르바이트 근무를 해왔었습니다. 통신분야의 전공 지식을 </a:t>
            </a:r>
            <a:r>
              <a:rPr u="sng" b="1" sz="1200">
                <a:solidFill>
                  <a:srgbClr val="000000"/>
                </a:solidFill>
                <a:latin typeface="맑은 고딕"/>
              </a:rPr>
              <a:t>(4)쌓기 위하여 통신 관련 전공 수업 이수는 물론, 수업과 병행하며 정보통신기사 자격증 및 기타 어학 자격증을 준비하여 취득하였습니다. 이후 관련 실무 경험을 얻고자 한국수자원공사의</a:t>
            </a:r>
            <a:r>
              <a:rPr sz="1200">
                <a:solidFill>
                  <a:srgbClr val="000000"/>
                </a:solidFill>
                <a:latin typeface="맑은 고딕"/>
              </a:rPr>
              <a:t> 체험형 인턴으로서 수자원의 관리 수치들이 센서에서부터 TM/TC 와 SCADA를 경유해 DB가 되는 일련을 과정들을 관리하며 4개의 유역들을 통합 관제하려는 전자통신직 부서의 업무들을 경험해볼 수 있었습니다. 현재에는 서울교통공사에서 재직하며 통신설비를 관리 및 유지보수 하고 관련 공사감독을 하는 현장업무를 맡은 후 기술, 안전과 관련된 본사 행정업무 수행 중에 있습니다.이러한 다양한 근무 경험 및 직무 지식을 바탕으로 한국 마사회 선배님들과 적극적으로 협업하며 관련 직무 노하우들을 습득하여 통신분야 전문가가 될 수 있도록 최선을 다하겠습니다. 더 나아가 저 하나의 개인적인 발전은 물론, 한국마사회의 발전도 함께 도모하여 같이 나아가 한국마사회에 부끄럽지 않은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한국마사회에서 '능히 한 사람의 몫을 다하는 사원으로 성장'하고자 했던 구체적인 계획이나 전략이 있었나요?</a:t>
            </a:r>
            <a:br/>
            <a:r>
              <a:t>(2) 통신 분야에 대한 매력을 느끼게 된 한국수자원공사 인턴 경험에서 가장 기억에 남는 프로젝트는 무엇이었나요?</a:t>
            </a:r>
            <a:br/>
            <a:r>
              <a:t>(3) 서울교통공사에서의 현장업무 중 가장 도전적이었던 부분은 무엇이었고, 어떤 방식으로 해결했나요?</a:t>
            </a:r>
            <a:br/>
            <a:r>
              <a:t>(4) 한국 마사회의 발전과 함께, 개인적으로 이루고 싶은 발전 목표는 무엇인가요?</a:t>
            </a:r>
          </a:p>
        </p:txBody>
      </p:sp>
    </p:spTree>
  </p:cSld>
  <p:clrMapOvr>
    <a:masterClrMapping/>
  </p:clrMapOvr>
</p:sld>
</file>

<file path=ppt/slides/slide2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(1)타인과의 소통과 협력은 단순한 의견 조율을 넘어, 서로의 입장을 이해하고 장기적인 관계를 구축하는 과정이라 생각합니다. 출소자의 재범방지 중추기관에서</a:t>
            </a:r>
            <a:r>
              <a:rPr sz="1200">
                <a:solidFill>
                  <a:srgbClr val="000000"/>
                </a:solidFill>
                <a:latin typeface="맑은 고딕"/>
              </a:rPr>
              <a:t> 대학생 위원으로 활동을 할 </a:t>
            </a:r>
            <a:r>
              <a:rPr u="sng" b="1" sz="1200">
                <a:solidFill>
                  <a:srgbClr val="000000"/>
                </a:solidFill>
                <a:latin typeface="맑은 고딕"/>
              </a:rPr>
              <a:t>(2)당시, 프로그램이 단기 성과 중심으로 운영된다는 문제를 발견했습니다. 마일리지나 보상에 집중한 운영 방식은 자발적 참여를 유도하지 못했고, 이는 (3)위원회와 기관 간의 갈등으로 번지게 되었습니다. 이에 활동 자체의 가치와 성취감을 높이는 방향을 도모하고자 했습니다. 기관 본부의 대학생 위원 지원</a:t>
            </a:r>
            <a:r>
              <a:rPr sz="1200">
                <a:solidFill>
                  <a:srgbClr val="000000"/>
                </a:solidFill>
                <a:latin typeface="맑은 고딕"/>
              </a:rPr>
              <a:t> 사업을 활용해 팀원들과 협력해 기획안을 마련했고, 팀원이 얻을 수 있는 기대감과 성취감을 고양하도록 독려했습니다. 그 결과, 위원들의 적극성이 높아졌고, 이에 성공적인 기획의 공로를 인정받게되어 예산 확보 및 이사장상을 수상했습니다. 이 경험을 통해 협력 속에서 상대방이 활동의 의미를 체감하도록 동기를 부여하는 것이 효과적인 소통 방식임을 깨달았습니다. 또한 인턴으로 근무하며 판촉물 제작 및 구매 업무를 담당했습니다. </a:t>
            </a:r>
            <a:r>
              <a:rPr u="sng" b="1" sz="1200">
                <a:solidFill>
                  <a:srgbClr val="000000"/>
                </a:solidFill>
                <a:latin typeface="맑은 고딕"/>
              </a:rPr>
              <a:t>(4)판촉물에 삽입하는 디자인에 대해 업체와 협상하게 되었고, 가격문제로 업체의 입장과 충돌하게 되었습니다. 초기에는 타 업체, 유사 품목과 비교 견적을</a:t>
            </a:r>
            <a:r>
              <a:rPr sz="1200">
                <a:solidFill>
                  <a:srgbClr val="000000"/>
                </a:solidFill>
                <a:latin typeface="맑은 고딕"/>
              </a:rPr>
              <a:t> 제시하였고 협상에서는 당연한 것이라 생각하였습니다. 그러나 이는 오히려 오랜시간이 소요됬고 질좋은 기념품 제작이라는 목적을 잃어갈 것 같았습니다. 이를 해결하기 위해 이후 업체를 단순한 거래 상대가 아닌 협력자로 인식하고 지속적으로 소통하며 서로의 요구를 조율했습니다. 디자인 다양성을 유지하는 대신 일부 사양을 조정하는 방안을 제안했고, 이를 통해 원하는 조건을 반영하면서도 가격 조정이 가능한 합의를 이끌어냈습니다. 이와같은 협력적인 태도를 바탕으로 업체는 사후 관리에도 적극적으로 대응해 주었고, 이후 다른 품목의 주문 과정에서도 원활한 조율이 가능했습니다. 결과적으로 기념품 제작이 원활히 이루어지며 긍정적인 반응을 얻는 데 기여할 수 있었습니다. 이를 통해 이해관계자와 협력하는 방식을 다시 한 번 깨닫게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타인과의 소통과 협력에서 '장기적인 관계 구축'의 중요성을 느낀 사례를 말씀해 주시고, 이를 어떻게 업무에 반영할 예정인가요?</a:t>
            </a:r>
            <a:br/>
            <a:r>
              <a:t>(2) 출소자 재범방지 중추기관에서의 활동은 어떤 방식으로 타인의 동기를 부여하며 성공적인 결과를 이끌어냈나요?</a:t>
            </a:r>
            <a:br/>
            <a:r>
              <a:t>(3) 재범방지 프로그램이 단기 성과 중심으로 운영되었다고 지적하셨는데, 이를 극복하기 위해 어떤 접근 방식을 적용하셨나요?</a:t>
            </a:r>
            <a:br/>
            <a:r>
              <a:t>(4) 판촉물 제작 및 구매 업무에서 업체와의 협상 경험을 어떻게 우리 회사의 협력 관계에 적용할 계획인가요?</a:t>
            </a:r>
          </a:p>
        </p:txBody>
      </p:sp>
    </p:spTree>
  </p:cSld>
  <p:clrMapOvr>
    <a:masterClrMapping/>
  </p:clrMapOvr>
</p:sld>
</file>

<file path=ppt/slides/slide2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침해사고 보안 교육 및 인식 강화와 보안 취약점 사전 예방을 목표로 삼고, 한국마사회의 정보 시스템을 안전하게 보호하겠습니다. 국민건강보험공단에서 간호간병통합서비스, 보건의료인력 통합정보시스템, </a:t>
            </a:r>
            <a:r>
              <a:rPr u="sng" b="1" sz="1200">
                <a:solidFill>
                  <a:srgbClr val="000000"/>
                </a:solidFill>
                <a:latin typeface="맑은 고딕"/>
              </a:rPr>
              <a:t>(1)수가 관리 프로그램 등을 개발하면서 대규모 시스템에서 발생할 수 있는 오류와 보안 위협을</a:t>
            </a:r>
            <a:r>
              <a:rPr sz="1200">
                <a:solidFill>
                  <a:srgbClr val="000000"/>
                </a:solidFill>
                <a:latin typeface="맑은 고딕"/>
              </a:rPr>
              <a:t> 직접 경험하였습니다. 이러한 경험을 바탕으로 한국마사회에서 개발 및 업무 과정에서 발생할 수 있는 보안 취약점을 예방하고 보안 인식 확산을 위한 체계적인 교육을 추진하겠습니다.먼저, 개발 부서를 대상으로 하는 맞춤형 </a:t>
            </a:r>
            <a:r>
              <a:rPr u="sng" b="1" sz="1200">
                <a:solidFill>
                  <a:srgbClr val="000000"/>
                </a:solidFill>
                <a:latin typeface="맑은 고딕"/>
              </a:rPr>
              <a:t>(2)보안 교육을 진행하고 취약점 점검을 강화하겠습니다. 프로그램을 개발하며 사용자 입력값 검증을 강화해 데이터 무결성을</a:t>
            </a:r>
            <a:r>
              <a:rPr sz="1200">
                <a:solidFill>
                  <a:srgbClr val="000000"/>
                </a:solidFill>
                <a:latin typeface="맑은 고딕"/>
              </a:rPr>
              <a:t> 확보하고 비인가 접근 차단 기능을 구현한 경험이 있습니다. 이러한 경험을 바탕으로 </a:t>
            </a:r>
            <a:r>
              <a:rPr u="sng" b="1" sz="1200">
                <a:solidFill>
                  <a:srgbClr val="000000"/>
                </a:solidFill>
                <a:latin typeface="맑은 고딕"/>
              </a:rPr>
              <a:t>(3)개발자 대상 보안 취약점 예방 또한 교육을 실시하고, 소스코드 보안 취약점 점검 솔루션을</a:t>
            </a:r>
            <a:r>
              <a:rPr sz="1200">
                <a:solidFill>
                  <a:srgbClr val="000000"/>
                </a:solidFill>
                <a:latin typeface="맑은 고딕"/>
              </a:rPr>
              <a:t> 도입하여 코드 보안 점검을 강화하겠습니다.또한 보안 위험 요소를 쉽게 이해할 수 있는 맞춤형 보안 교육을 기획하여 일반 임직원을 대상으로 개인정보 유출 방지를 위한 보안 인식 교육을 강화하겠습니다.정보보안기사, 정보처리기사, CPPG, SQLD, 리눅스마스터 2급 등 다양한 IT·보안 관련 자격증을 취득하며 데이터베이스 설계 및 최적화, 보안 강화, 개인정보 보호 등 다양한 </a:t>
            </a:r>
            <a:r>
              <a:rPr u="sng" b="1" sz="1200">
                <a:solidFill>
                  <a:srgbClr val="000000"/>
                </a:solidFill>
                <a:latin typeface="맑은 고딕"/>
              </a:rPr>
              <a:t>(4)분야의 지식을 습득했습니다. 이러한 지식을 바탕으로 개인정보 보호 강화를 위한 접근 통제 체계를 수립하고, 보안 로그</a:t>
            </a:r>
            <a:r>
              <a:rPr sz="1200">
                <a:solidFill>
                  <a:srgbClr val="000000"/>
                </a:solidFill>
                <a:latin typeface="맑은 고딕"/>
              </a:rPr>
              <a:t> 수집 및 이상 행위 탐지 체계를 강화하는 데 기여하고 싶습니다.장기적으로는 AI 기반 침해사고 탐지 시스템을 도입하고, 보안 점검을 자동화해 취약점 발견 시간 단축 및 위협 대응 신속화를 목표로 하겠습니다. 이를 위해 입사 후 ISMS-P 자격증을 추가로 취득해 보안 체계를 강화하고, 보안 정책 수립 및 감사 대응 분야의 전문성을 확대하겠습니다.이와 같은 경험과 목표를 바탕으로 한국마사회의 정보 시스템을 보호하고, 국민의 신뢰를 유지하는 정보보안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경험한 대규모 시스템의 오류와 보안 위협 사례 중 가장 어려웠던 것을 설명하고 이를 어떻게 해결했는지 말씀해 주세요.</a:t>
            </a:r>
            <a:br/>
            <a:r>
              <a:t>(2) 보안 취약점 예방을 위해 프로그램 개발 시 어떤 구체적인 조치를 하셨는지, 경험을 바탕으로 설명해 주세요.</a:t>
            </a:r>
            <a:br/>
            <a:r>
              <a:t>(3) 소스코드 보안 취약점 점검 솔루션 도입 시 고려한 요소와 예상되는 이점에 대해 말씀해 주세요.</a:t>
            </a:r>
            <a:br/>
            <a:r>
              <a:t>(4) 지원자는 AI 기반 침해사고 탐지 시스템의 도입을 목표로 하셨는데, 이를 통해 예상되는 보안 환경 변화에 대해 설명해 주세요.</a:t>
            </a:r>
          </a:p>
        </p:txBody>
      </p:sp>
    </p:spTree>
  </p:cSld>
  <p:clrMapOvr>
    <a:masterClrMapping/>
  </p:clrMapOvr>
</p:sld>
</file>

<file path=ppt/slides/slide2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국민건강보험공단에서 근무하며 현업 담당자와 긴밀한 소통을 통해 정보화 사업을 성공적으로 마무리한 경험이 있습니다. </a:t>
            </a:r>
            <a:r>
              <a:rPr u="sng" b="1" sz="1200">
                <a:solidFill>
                  <a:srgbClr val="000000"/>
                </a:solidFill>
                <a:latin typeface="맑은 고딕"/>
              </a:rPr>
              <a:t>(1)보건의료인력통합정보시스템 구축 사업의 전산 담당자로 업무를 맡게 되었을 때, ISMP에서 제시한 예산이 확보되지 않았음에도 복지부에서는 사업 진행을</a:t>
            </a:r>
            <a:r>
              <a:rPr sz="1200">
                <a:solidFill>
                  <a:srgbClr val="000000"/>
                </a:solidFill>
                <a:latin typeface="맑은 고딕"/>
              </a:rPr>
              <a:t> 요구했습니다. 새로운 장비를 구매, 라이센스 비용, 프로그램 개발 비용 등 많은 업무를 진행해야 함에도 예산이 1/3밖에 배정되지 않자, 현업 담당자는 부족한 예산으로 사업을 진행할 수 없다며 다음 인사 시기에 타 부서로 이동하려는 모습을 보였습니다. 저는 사업의 흐름을 이해하고 있는 현업 담당자와 협업하는 것이 사업을 성공적으로 수행하는 데 중요한 역할을 할 것으로 생각하였습니다. 그래서 저는 현업 담당자에게 "모르는 부분은 함께 확인하겠다"며 설득하였습니다. 또한, 어려운 상황에서 </a:t>
            </a:r>
            <a:r>
              <a:rPr u="sng" b="1" sz="1200">
                <a:solidFill>
                  <a:srgbClr val="000000"/>
                </a:solidFill>
                <a:latin typeface="맑은 고딕"/>
              </a:rPr>
              <a:t>(2)현업의 부담을 덜어주기 위해 커피나 밥을 함께하며 친밀감을 쌓았습니다. 이러한 노력 덕분에 현업 담당자가 사업을 계속 맡게 되었습니다.</a:t>
            </a:r>
            <a:r>
              <a:rPr sz="1200">
                <a:solidFill>
                  <a:srgbClr val="000000"/>
                </a:solidFill>
                <a:latin typeface="맑은 고딕"/>
              </a:rPr>
              <a:t> 이후 저는 장비를 새로 구매하는 대신에 기존에 있는 시스템을 사용하여 사업을 진행하되 로그인 화면 및 공통부분을 별도로 개발하여 새로운 시스템처럼 </a:t>
            </a:r>
            <a:r>
              <a:rPr u="sng" b="1" sz="1200">
                <a:solidFill>
                  <a:srgbClr val="000000"/>
                </a:solidFill>
                <a:latin typeface="맑은 고딕"/>
              </a:rPr>
              <a:t>(3)보이도록 하는 방안을 제시하였습니다. 이를 통해 추가 비용 없이 시스템 구현이 가능하다는</a:t>
            </a:r>
            <a:r>
              <a:rPr sz="1200">
                <a:solidFill>
                  <a:srgbClr val="000000"/>
                </a:solidFill>
                <a:latin typeface="맑은 고딕"/>
              </a:rPr>
              <a:t> 점을 복지부에 설명했고, 복지부의 승인을 받아 사업을 기한 내에 성공적으로 마무리할 수 있었습니다.이 </a:t>
            </a:r>
            <a:r>
              <a:rPr u="sng" b="1" sz="1200">
                <a:solidFill>
                  <a:srgbClr val="000000"/>
                </a:solidFill>
                <a:latin typeface="맑은 고딕"/>
              </a:rPr>
              <a:t>(4)경험을 통해 상대방의 어려움을 이해하고 적극적인 자세로 협력하는 것이 협업에 중요하다는 것을 배웠습니다. 이후 협력 과정에서도</a:t>
            </a:r>
            <a:r>
              <a:rPr sz="1200">
                <a:solidFill>
                  <a:srgbClr val="000000"/>
                </a:solidFill>
                <a:latin typeface="맑은 고딕"/>
              </a:rPr>
              <a:t> 상대방의 상황과 감정을 배려하고, 상대의 어려움을 사전에 파악해 먼저 도움을 주는 등 현업과 원활한 소통을 통해 협업을 진행하게 되었습니다.한국마사회에 입사한 후에도 이러한 경험을 바탕으로 다양한 부서와 원활히 협력하며, 소통을 통한 문제 해결과 보안 정책 실행에 기여하는 정보보안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보건의료인력통합정보시스템 구축 사업 중 예산 부족 문제를 해결하기 위해 어떠한 전략을 사용했는지 설명해 주세요.</a:t>
            </a:r>
            <a:br/>
            <a:r>
              <a:t>(2) 기존 시스템을 활용해 새로운 시스템처럼 보이도록 개선한 경험을 통해 배운 점은 무엇인지 구체적으로 말씀해 주세요.</a:t>
            </a:r>
            <a:br/>
            <a:r>
              <a:t>(3) 협력 과정에서 상대방의 어려움을 사전에 밝혀내고 도움을 주는 방식에 대해 상세히 설명해 주세요.</a:t>
            </a:r>
            <a:br/>
            <a:r>
              <a:t>(4) 한국마사회에 입사한 후 지원자의 경험을 바탕으로 새로운 협력 방식을 어떻게 적용하고자 하는지 말씀해 주세요.</a:t>
            </a:r>
          </a:p>
        </p:txBody>
      </p:sp>
    </p:spTree>
  </p:cSld>
  <p:clrMapOvr>
    <a:masterClrMapping/>
  </p:clrMapOvr>
</p:sld>
</file>

<file path=ppt/slides/slide2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[VISION 2037 고객만족도 분야에서 목표를 달성하겠습니다]고객관리 능력을 활용해 판매마케팅 분야에서 고객만족도 목표 달성을 앞당겨서 달성하겠습니다. 저는 목표 달성을 위해 직접 고객을 응대하며 세 가지 역량을 키웠습니다. 첫 </a:t>
            </a:r>
            <a:r>
              <a:rPr u="sng" b="1" sz="1200">
                <a:solidFill>
                  <a:srgbClr val="000000"/>
                </a:solidFill>
                <a:latin typeface="맑은 고딕"/>
              </a:rPr>
              <a:t>(1)번째는, 고객별 소통 노하우입니다. 저는 민원창구에서 20대부터 60대까지</a:t>
            </a:r>
            <a:r>
              <a:rPr sz="1200">
                <a:solidFill>
                  <a:srgbClr val="000000"/>
                </a:solidFill>
                <a:latin typeface="맑은 고딕"/>
              </a:rPr>
              <a:t> 다양한 연령층의 고객을 응대하면서 연령대별 소통 노하우를 익혔습니다. 고객은 크게 두 가지 부류였습니다. 2~30대 매도, 매수인과 5~60대 중개업자였습니다. 직접 신고하는 매도, 매수인에게는 신고서 작성법 위주로 어떤 사항을 어디에 기재해야 하는지 안내해 드렸습니다. 반면, 중개업자분들에게는 전산 시스템 사용 방법을 중점으로 설명해 드렸습니다. 이렇게 고객별 특징을 파악해 소통했던 경험으로 고객의 소리를 듣고 CRM 타겟마케팅 시행 및 CS </a:t>
            </a:r>
            <a:r>
              <a:rPr u="sng" b="1" sz="1200">
                <a:solidFill>
                  <a:srgbClr val="000000"/>
                </a:solidFill>
                <a:latin typeface="맑은 고딕"/>
              </a:rPr>
              <a:t>(2)관리 분야에 활용하겠습니다.두 번째는, 고객데이터 관리 역량입니다. 행정관리시스템과 엑셀을 활용해 각 고객의</a:t>
            </a:r>
            <a:r>
              <a:rPr sz="1200">
                <a:solidFill>
                  <a:srgbClr val="000000"/>
                </a:solidFill>
                <a:latin typeface="맑은 고딕"/>
              </a:rPr>
              <a:t> 데이터를 조회해 해당 고객이 소송 제외인지, 연장 대상인지 관리하는 업무를 했습니다. 제외 대상이라면 고객의 재산 자료를 수집해 근거자료로 첨부하고, 제외 사유 법령을 기재했습니다. 이를 </a:t>
            </a:r>
            <a:r>
              <a:rPr u="sng" b="1" sz="1200">
                <a:solidFill>
                  <a:srgbClr val="000000"/>
                </a:solidFill>
                <a:latin typeface="맑은 고딕"/>
              </a:rPr>
              <a:t>(3)통해 체계적인 자료수집 능력 및 고객 데이터 조회를 통한 고객별 의사결정 능력을 키웠습니다. 이런 역량으로 고객데이터 분석 및 리포팅</a:t>
            </a:r>
            <a:r>
              <a:rPr sz="1200">
                <a:solidFill>
                  <a:srgbClr val="000000"/>
                </a:solidFill>
                <a:latin typeface="맑은 고딕"/>
              </a:rPr>
              <a:t> </a:t>
            </a:r>
            <a:r>
              <a:rPr u="sng" b="1" sz="1200">
                <a:solidFill>
                  <a:srgbClr val="000000"/>
                </a:solidFill>
                <a:latin typeface="맑은 고딕"/>
              </a:rPr>
              <a:t>(4)업무를 수행하며 고객관리 분야에 활용하겠습니다. 세 번째는, 고객 니즈 파악 역량입니다. 저는 고객설명서를 작성해 서류발급 속도를 높여 고객</a:t>
            </a:r>
            <a:r>
              <a:rPr sz="1200">
                <a:solidFill>
                  <a:srgbClr val="000000"/>
                </a:solidFill>
                <a:latin typeface="맑은 고딕"/>
              </a:rPr>
              <a:t> 편의를 개선했습니다. 고객이 쉽게 신고할 수 있도록 어떤 서류가 필요한지, 어떤 사항을 정확히 기재해야 하는지 고객설명서를 작성해 창구에 비치했습니다. 그 결과 고객도 쉽게 신고서를 작성할 수 있었고, 저도 고객 응대 시간을 단축하고 서류 발급 속도를 높여 약 30건의 신고 처리량을 50건으로 개선했습니다. 이렇게 고객 니즈를 파악해 디지털 마케팅 활동을 기획하고 온라인 발매 사업 기획, 운영에 기여해 한국마사회의 디지털 전환을 돕겠습니다.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고객별 소통 노하우를 체득하면서 겪었던 가장 어려운 순간과 이를 극복한 방법은 무엇이었는지 설명해주세요.</a:t>
            </a:r>
            <a:br/>
            <a:r>
              <a:t>(2) 고객데이터 관리 역량을 키우기 위해 사용한 시스템 외에 추가적인 개선 제안이 있다면 말씀해주세요.</a:t>
            </a:r>
            <a:br/>
            <a:r>
              <a:t>(3) 고객 설명서를 작성하여 고객 편의를 개선한 과정에서 겪었던 어려움과 해결 방법에 대해 구체적으로 설명해주세요.</a:t>
            </a:r>
            <a:br/>
            <a:r>
              <a:t>(4) 디지털 마케팅 활동 기획 시, 고객 니즈 파악 역량을 어떻게 활용할 계획인지 경험을 바탕으로 설명해주세요.</a:t>
            </a:r>
          </a:p>
        </p:txBody>
      </p:sp>
    </p:spTree>
  </p:cSld>
  <p:clrMapOvr>
    <a:masterClrMapping/>
  </p:clrMapOvr>
</p:sld>
</file>

<file path=ppt/slides/slide2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[경청과 절충을 통해 팀의 성과를 이끌었습니다]팀 과제를 진행할 때 팀원들의 의견 차이를 조율해 성과를 </a:t>
            </a:r>
            <a:r>
              <a:rPr u="sng" b="1" sz="1200">
                <a:solidFill>
                  <a:srgbClr val="000000"/>
                </a:solidFill>
                <a:latin typeface="맑은 고딕"/>
              </a:rPr>
              <a:t>(1)냈습니다. 팀 과제를 진행할 때 과제 진행 방식에 대해 두 의견이 대치했습니다. 그때 팀 과제 진행 방식에 대해 매주</a:t>
            </a:r>
            <a:r>
              <a:rPr sz="1200">
                <a:solidFill>
                  <a:srgbClr val="000000"/>
                </a:solidFill>
                <a:latin typeface="맑은 고딕"/>
              </a:rPr>
              <a:t> 한 사람씩 당번 형태로 돌아가면서 과제를 맡아 진행하자는 방식과 매주 팀원들이 다 같이 모여 토의로 진행하자는 방식, 두 의견이 대치했었습니다. 그래서 저는 모두가 납득할 수 있도록 익명투표를 통해 다수결로 과제 진행 </a:t>
            </a:r>
            <a:r>
              <a:rPr u="sng" b="1" sz="1200">
                <a:solidFill>
                  <a:srgbClr val="000000"/>
                </a:solidFill>
                <a:latin typeface="맑은 고딕"/>
              </a:rPr>
              <a:t>(2)방식을 정하자는 의견을 제시했습니다. 팀원들의 찬성으로 투표를 진행했습니다. 그런데 의견이 채택되지 않은 팀원들은 과제에 소극적이었습니다. 그래서 저는 다수결의 의견대로 과제를 진행하되, 채택되지 않은 의견을</a:t>
            </a:r>
            <a:r>
              <a:rPr sz="1200">
                <a:solidFill>
                  <a:srgbClr val="000000"/>
                </a:solidFill>
                <a:latin typeface="맑은 고딕"/>
              </a:rPr>
              <a:t> 가진 팀원들의 의견을 과제에 일부분 반영하자고 건의했고, 모두 수긍했습니다. 그러자 소극적이었던 팀원들이 다시 적극적으로 참여했습니다. 그 과정에서 다수결의 의견을 </a:t>
            </a:r>
            <a:r>
              <a:rPr u="sng" b="1" sz="1200">
                <a:solidFill>
                  <a:srgbClr val="000000"/>
                </a:solidFill>
                <a:latin typeface="맑은 고딕"/>
              </a:rPr>
              <a:t>(3)유지하면서 소수 의견을 가진 팀원들을 참여하게 해 팀을 하나로 단합시키는 것이 힘들었지만, 제가 팀장으로서 팀원들을 하나로 단합하고 좋은 성적을 내기 위해 책임을 다했습니다. 이렇게 의견 차이를</a:t>
            </a:r>
            <a:r>
              <a:rPr sz="1200">
                <a:solidFill>
                  <a:srgbClr val="000000"/>
                </a:solidFill>
                <a:latin typeface="맑은 고딕"/>
              </a:rPr>
              <a:t> 조율하고 모든 팀원의 협력을 끌어내 과제에서 A+학점을 받았고, 팀 과제 이후 동료평가에서 모든 팀원에게 좋은 평가를 받는 성과를 냈습니다. 이런 배경과 성과를 통해 협력할 때 경청과 절충을 중시하는 신념이 생겼습니다. 또한, 각기 다른 이해관계를 가진 사람들과 공동의 목표를 위해 협업하는 법을 배웠습니다.</a:t>
            </a:r>
            <a:r>
              <a:rPr u="sng" b="1" sz="1200">
                <a:solidFill>
                  <a:srgbClr val="000000"/>
                </a:solidFill>
                <a:latin typeface="맑은 고딕"/>
              </a:rPr>
              <a:t>(4)이렇게 저는 경청을 통한 절충안 제시와 소통을 통한 의견 조율로 팀으로서 좋은 성과를 냈던 경험이 있습니다. 제가 소통을 하지 않고 제 의견이나 한쪽의 의견만을</a:t>
            </a:r>
            <a:r>
              <a:rPr sz="1200">
                <a:solidFill>
                  <a:srgbClr val="000000"/>
                </a:solidFill>
                <a:latin typeface="맑은 고딕"/>
              </a:rPr>
              <a:t> 고수했었다면 팀으로서 성과가 좋지 않았을 것입니다. 그래서 이런 협업 경험을 입사 후 업무 중 팀원과 의견이 맞지 않을 때, 불만을 느낀 고객을 대처할 때, 다른 기관과 협업이 필요할 때, 조직 내, 외부와 협력하고 업무를 지원하는 데 활용해 성과를 내는 데 활용하도록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팀 과제에서 의견 차이를 조율하고 성과를 낸 경험에서 가장 큰 도전은 무엇이었는지 구체적으로 설명해주세요.</a:t>
            </a:r>
            <a:br/>
            <a:r>
              <a:t>(2) 소수 의견을 가진 팀원들을 참여시키는 과정에서 발생한 어려움과 극복 방법을 자세히 이야기해주세요.</a:t>
            </a:r>
            <a:br/>
            <a:r>
              <a:t>(3) 경청과 절충을 통해 팀을 단합시킨 후, 다른 상황에서의 협력 경험이 있는지 설명해주세요.</a:t>
            </a:r>
            <a:br/>
            <a:r>
              <a:t>(4) 입사 후 팀원이나 고객과 의견 차이가 있을 때, 경험을 바탕으로 협력을 이끌어낼 방법을 설명해주세요.</a:t>
            </a:r>
          </a:p>
        </p:txBody>
      </p:sp>
    </p:spTree>
  </p:cSld>
  <p:clrMapOvr>
    <a:masterClrMapping/>
  </p:clrMapOvr>
</p:sld>
</file>

<file path=ppt/slides/slide2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한국마사회에서 법률 리스크를 효과적으로 관리하고, 실무 중심의 법률 전문가로 성장하는 것을 목표로 하고 있습니다. 이를 위해 입사 후 법률 자문 역량을 강화하여 조직이 법적 이슈를 신속하고 정확하게 판단할 수 있도록 </a:t>
            </a:r>
            <a:r>
              <a:rPr u="sng" b="1" sz="1200">
                <a:solidFill>
                  <a:srgbClr val="000000"/>
                </a:solidFill>
                <a:latin typeface="맑은 고딕"/>
              </a:rPr>
              <a:t>(1)지원하고, 이해관계 조정 경험을 바탕으로 내부 협업을 원활하게 이끄는 역할을 수행하고자 합니다.이를 위해 공직에서 쌓은 실무 경험을 적극 활용하겠습니다. 과거 노동조합 관리 업무를 담당하며 노사 간 갈등 해결을 위한 행정지도를 수행한 경험이 있습니다. 당시 노동법 조항과</a:t>
            </a:r>
            <a:r>
              <a:rPr sz="1200">
                <a:solidFill>
                  <a:srgbClr val="000000"/>
                </a:solidFill>
                <a:latin typeface="맑은 고딕"/>
              </a:rPr>
              <a:t> 판례를 검토하고, 고용노동부 자료를 활용해 실무적으로 적용할 수 있는 법적 근거를 마련했습니다. 또한, 유관 기관에 질의하여 명확한 행정 해석을 확보한 후, 양측이 수용할 수 있는 방향으로 행정지도를 수행함으로써 더이상의 대립 없이 원만한 합의를 이끌어냈습니다. 이러한 경험을 바탕으로, 마사회에서도 내부 규정 및 관련 법률들을 꼼꼼히 검토하여 최대한 법적 리스크 없이 조직이 운영될 수 있도록 지원하겠습니다.또한 이해관계 조정 능력을 바탕으로 원활한 내부 협업을 이끌겠습니다. 공직에서 노사민정 협력 활성화 사업을 수행하며, 노동단체가 </a:t>
            </a:r>
            <a:r>
              <a:rPr u="sng" b="1" sz="1200">
                <a:solidFill>
                  <a:srgbClr val="000000"/>
                </a:solidFill>
                <a:latin typeface="맑은 고딕"/>
              </a:rPr>
              <a:t>(2)사업 예산 증액을 요구했으나 예산과와 의견이 충돌해 갈등이 발생한 적이 있었습니다. 저는 어느 한쪽의 입장만을 대변하는 것이 아니라, 양측의 입장을 면밀히 분석하고 현실적인 절충안을 도출하는 데 집중했습니다. 노동단체가 제시한 자료를 정리하고, 예산과와 협의를 거쳐</a:t>
            </a:r>
            <a:r>
              <a:rPr sz="1200">
                <a:solidFill>
                  <a:srgbClr val="000000"/>
                </a:solidFill>
                <a:latin typeface="맑은 고딕"/>
              </a:rPr>
              <a:t> 실현 가능한 조정안을 마련함으로써 양측이 수용할 수 있는 합의를 </a:t>
            </a:r>
            <a:r>
              <a:rPr u="sng" b="1" sz="1200">
                <a:solidFill>
                  <a:srgbClr val="000000"/>
                </a:solidFill>
                <a:latin typeface="맑은 고딕"/>
              </a:rPr>
              <a:t>(3)이끌어냈습니다. 이러한 경험을 살려, 입사 후에도 조직 내 다양한 이해관계자들과 협력하며 합리적인 법률적 해결책을 모색하고, 분쟁을 사전에 방지하는 역할을 수행하겠습니다.(4)입사 후에는 마사회 운영과 관련된 법률을 심화 학습하고, 실제 실무 경험을 쌓으며 법률 지원 역량을 더욱 강화하겠습니다. 이를 통해 신뢰받는 법률 전문가로 성장하여 어떤 환경에서도 마사회가 보다 유연하고 체계적으로 대응할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법률 리스크 관리에 대한 실무 경험으로 공직에서 어떤 구체적인 역할을 했으며, 결과적으로 어떤 성과를 이루어냈는지 설명해주시겠습니까?</a:t>
            </a:r>
            <a:br/>
            <a:r>
              <a:t>(2) 노동단체와 예산과와의 갈등을 해결하기 위해 조정안을 마련한 경험이 있다고 하셨습니다. 이 과정에서 가장 큰 난관은 무엇이었고, 이를 어떻게 극복했는지 말씀해주시겠습니까?</a:t>
            </a:r>
            <a:br/>
            <a:r>
              <a:t>(3) 마사회 내부 규정 및 관련 법률을 검토하여 법적 리스크를 줄이는 과정에서, 과거 경험이 어떻게 도움되었는지 구체적인 예시를 들어 설명해주시겠습니까?</a:t>
            </a:r>
            <a:br/>
            <a:r>
              <a:t>(4) 조직 내 다양한 이해관계자와의 협력을 통해 합리적인 법적 해결책을 모색한다고 하셨습니다. 이때 가장 중요한 요소는 무엇이라고 생각하십니까?</a:t>
            </a:r>
          </a:p>
        </p:txBody>
      </p:sp>
    </p:spTree>
  </p:cSld>
  <p:clrMapOvr>
    <a:masterClrMapping/>
  </p:clrMapOvr>
</p:sld>
</file>

<file path=ppt/slides/slide2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어려운 상황에서도 팀원 간 협력을 이끌어내어 </a:t>
            </a:r>
            <a:r>
              <a:rPr u="sng" b="1" sz="1200">
                <a:solidFill>
                  <a:srgbClr val="000000"/>
                </a:solidFill>
                <a:latin typeface="맑은 고딕"/>
              </a:rPr>
              <a:t>(1)문제를 해결했던 경험이 있습니다. 소상공인 인건비 지원사업을 담당하던 팀원이 과중한 업무로 어려움을 겪고 있었고, 이로 인해 팀 전체의 업무에도 차질이 발생하고 있었습니다. 저는 혼자 감당하기 어려운 일이면 함께 해결해야 한다고 판단했고, 팀원들에게 협력을 제안했습니다. 그러나 추가 업무 부담과 사업 지식 부족에 대한 우려로 망설이는 팀원들이 있었습니다.단순히 협력을 요청하는 것만으로는 (2)문제를 해결할 수 없다고 판단하였기에 팀원들의 입장을 고려하여 최소한의 부담으로 최대한의 효율을 낼 방법을 고민했습니다. 먼저 사업 지침을 분석해 민원 응대 매뉴얼을 제작했습니다. 민원인들이 자주 묻는 질문을 Q&amp;A 형식으로 정리해, 팀원들이 사업 내용을 완벽히 숙지하지 않더라도 정확하게 응대할 수 있도록 했습니다. 이를 통해 전화 문의 응대의 일관성이</a:t>
            </a:r>
            <a:r>
              <a:rPr sz="1200">
                <a:solidFill>
                  <a:srgbClr val="000000"/>
                </a:solidFill>
                <a:latin typeface="맑은 고딕"/>
              </a:rPr>
              <a:t> 확보되었고, 처리 속도도 빨라졌습니다. 또한 서류 검토 과정에서 발생하는 실수를 줄이기 위해 체크리스트를 만들어 필수 검토 항목을 빠트리지 않도록 했습니다.이러한 노력을 통하여, 처음엔 주저하던 팀원들도 점차 적극적으로 협력하기 시작했습니다. 자발적으로 역할을 분담하고 서로 도우며 단기간에 많은 서류를 신속하고 정확하게 처리할 수 있었습니다. 또한 민원 응대의 정확성이 높아지면서 민원인들의 만족도도 향상되었습니다.</a:t>
            </a:r>
            <a:r>
              <a:rPr u="sng" b="1" sz="1200">
                <a:solidFill>
                  <a:srgbClr val="000000"/>
                </a:solidFill>
                <a:latin typeface="맑은 고딕"/>
              </a:rPr>
              <a:t>(3) 무엇보다도 팀원들 간의 신뢰가 강화되었고, 이후에도 자연스럽게 협력하는 분위기가 형성되었습니다. 덕분에 이후에도 팀원들이 먼저 협력을 제안하는 등 조직 내 긍정적인 변화가 이어졌습니다.이 경험을 통해, 조직 내에서 주도적으로 문제를 해결하고 협력을 도모하는 태도가 중요하다는 것을 배웠습니다. 또한, 작은 변화가 조직 문화를 바꿀 수 있다는 것을 직접 경험할 수 있었습니다. 앞으로 한국마사회에 입사하여서도 능동적으로 협업을 유도하고, 늘</a:t>
            </a:r>
            <a:r>
              <a:rPr sz="1200">
                <a:solidFill>
                  <a:srgbClr val="000000"/>
                </a:solidFill>
                <a:latin typeface="맑은 고딕"/>
              </a:rPr>
              <a:t> 문제 해결에 </a:t>
            </a:r>
            <a:r>
              <a:rPr u="sng" b="1" sz="1200">
                <a:solidFill>
                  <a:srgbClr val="000000"/>
                </a:solidFill>
                <a:latin typeface="맑은 고딕"/>
              </a:rPr>
              <a:t>(4)앞장서는 법무 담당자가 되어 조직의 원활한 운영에 기여하고자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소상공인 인건비 지원사업에서 팀의 문제를 해결할 때 팀원 간의 협력을 이끌어낸 방법 중 가장 효과적이었던 전략은 무엇이었습니까?</a:t>
            </a:r>
            <a:br/>
            <a:r>
              <a:t>(2) 민원 응대 매뉴얼 제작을 통해 민원인들의 만족도가 향상되었다고 합니다. 그 과정에서 지원자가 느낀 가장 큰 도전 과제는 무엇이었나요?</a:t>
            </a:r>
            <a:br/>
            <a:r>
              <a:t>(3) 팀 내 신뢰를 강화하고 협력적인 분위기를 조성했다고 하셨는데, 이후 이러한 변화가 조직 문화에 어떤 영향을 미쳤는지 구체적으로 말씀해주시겠습니까?</a:t>
            </a:r>
            <a:br/>
            <a:r>
              <a:t>(4) 지원자는 조직 내 긍정적인 변화를 이끌어냈다고 하셨습니다. 이를 통해 지원자가 배운 점과 마사회 입사 후 어떻게 적용할 계획인지 설명해주시겠습니까?</a:t>
            </a:r>
          </a:p>
        </p:txBody>
      </p:sp>
    </p:spTree>
  </p:cSld>
  <p:clrMapOvr>
    <a:masterClrMapping/>
  </p:clrMapOvr>
</p:sld>
</file>

<file path=ppt/slides/slide2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마사회 사무직 행정 직렬 지원자로서 다음과 같은 목표를 이루고 싶습니다.첫째, 한국 경마 </a:t>
            </a:r>
            <a:r>
              <a:rPr u="sng" b="1" sz="1200">
                <a:solidFill>
                  <a:srgbClr val="000000"/>
                </a:solidFill>
                <a:latin typeface="맑은 고딕"/>
              </a:rPr>
              <a:t>(1)업계의 글로벌화를 꿈꾸며 이를 적극적으로 지원할 수 있는 조직의 일원이 되고 싶습니다. 이러한 목표를 이루기 위해 가장 중요하다고</a:t>
            </a:r>
            <a:r>
              <a:rPr sz="1200">
                <a:solidFill>
                  <a:srgbClr val="000000"/>
                </a:solidFill>
                <a:latin typeface="맑은 고딕"/>
              </a:rPr>
              <a:t> 생각하는 것은 저 자신의 사무 능력을 키우는 것과 함께 외국어 능력을 </a:t>
            </a:r>
            <a:r>
              <a:rPr u="sng" b="1" sz="1200">
                <a:solidFill>
                  <a:srgbClr val="000000"/>
                </a:solidFill>
                <a:latin typeface="맑은 고딕"/>
              </a:rPr>
              <a:t>(2)키우는 것이라고 생각합니다. 우선 저는 사무 능력을 키우기 위해 해당 자격증을 취득하였지만, 아직은 부족하다고</a:t>
            </a:r>
            <a:r>
              <a:rPr sz="1200">
                <a:solidFill>
                  <a:srgbClr val="000000"/>
                </a:solidFill>
                <a:latin typeface="맑은 고딕"/>
              </a:rPr>
              <a:t> 느끼기에 조금 더 상급의 자격증을 취득하도록 노력할 계획입니다. 그리고 외국어 능력도 자격증을 취득하기는 하였지만, 이 또한 조금 더 높은 급의 자격증과 함께 영어를 제외한 다른 외국어의 학습도 필요하다고 생각합니다. 선진 경마 업계라 함은 경마 파트 1 국가(프랑스, 일본, 독일 등)들을 말합니다. 적어도 일본어, 프랑스어 정도의 </a:t>
            </a:r>
            <a:r>
              <a:rPr u="sng" b="1" sz="1200">
                <a:solidFill>
                  <a:srgbClr val="000000"/>
                </a:solidFill>
                <a:latin typeface="맑은 고딕"/>
              </a:rPr>
              <a:t>(3)간단한 회화나 독해 정도는 업무상 필요하게 될 가능성도 있다고 보기에, 이를 중점적으로 능력 향상을 위해</a:t>
            </a:r>
            <a:r>
              <a:rPr sz="1200">
                <a:solidFill>
                  <a:srgbClr val="000000"/>
                </a:solidFill>
                <a:latin typeface="맑은 고딕"/>
              </a:rPr>
              <a:t> 힘쓸 계획입니다.둘째, 한국마사회의 사무직과 현장직의 징검다리 역할이 되고 싶습니다. 이러한 목표를 이루기 위해 가장 중요하다고 생각하는 것은 커뮤니케이션 능력과 공감 능력이라고 생각합니다. 저는 이전 직장에서 인사 담당으로서 일선 실무자들과 지휘부의 징검다리 역할을 해왔던 적이 있습니다. 당시에도 실무자들과 지휘부 간의 시각과 견해가 상이해서 의도치 않게 서로 트러블이 생기고, </a:t>
            </a:r>
            <a:r>
              <a:rPr u="sng" b="1" sz="1200">
                <a:solidFill>
                  <a:srgbClr val="000000"/>
                </a:solidFill>
                <a:latin typeface="맑은 고딕"/>
              </a:rPr>
              <a:t>(4)감정의 골이 깊어지는 경우가 있었습니다. 저는 이러한 상황에서 비록 지휘부의 일원이었지만 최대한 실무자들의</a:t>
            </a:r>
            <a:r>
              <a:rPr sz="1200">
                <a:solidFill>
                  <a:srgbClr val="000000"/>
                </a:solidFill>
                <a:latin typeface="맑은 고딕"/>
              </a:rPr>
              <a:t> 시각에서 바라보고 이해하려고 노력하였고, 실제로 실무자들의 공감을 얻어내는데 성공하였습니다. 그 뒤로 원활한 의사소통을 통해 업무를 진행하는데 문제가 없을 수준으로 발전시킬 수 있었습니다. 마사회에서도 이와 비슷하게 사무직과 일선에서 근무하는 현장직의 징검다리 역할을 할 수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한국 경마 업계의 글로벌화를 목표로 하고 있다고 했습니다. 이전에 글로벌화와 관련된 경험이 있다면 무엇인지 설명해 주실 수 있나요?</a:t>
            </a:r>
            <a:br/>
            <a:r>
              <a:t>(2) 사무 능력과 외국어 능력 향상을 위해 자격증을 취득했다고 했는데, 자격증 외에 어떤 방식을 통해 해당 능력을 개발하고 있나요?</a:t>
            </a:r>
            <a:br/>
            <a:r>
              <a:t>(3) 지원자는 이전 직장에서 실무자들과 지휘부 간의 징검다리 역할을 수행했습니다. 이 경험이 마사회에서 어떻게 적용될 수 있을까요?</a:t>
            </a:r>
            <a:br/>
            <a:r>
              <a:t>(4) 지원자는 커뮤니케이션과 공감 능력을 강조했습니다. 이러한 능력을 개발하기 위해 어떤 훈련이나 노력을 했는지 구체적으로 설명해 주실 수 있나요?</a:t>
            </a:r>
          </a:p>
        </p:txBody>
      </p:sp>
    </p:spTree>
  </p:cSld>
  <p:clrMapOvr>
    <a:masterClrMapping/>
  </p:clrMapOvr>
</p:sld>
</file>

<file path=ppt/slides/slide2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이전에 근무하던 직장에서 </a:t>
            </a:r>
            <a:r>
              <a:rPr u="sng" b="1" sz="1200">
                <a:solidFill>
                  <a:srgbClr val="000000"/>
                </a:solidFill>
                <a:latin typeface="맑은 고딕"/>
              </a:rPr>
              <a:t>(1)있었던 일입니다. 이미 제가 오기 전부터 일선 실무자들과 지휘부 간의 마찰이 알음알음 있던 상황이었습니다.</a:t>
            </a:r>
            <a:r>
              <a:rPr sz="1200">
                <a:solidFill>
                  <a:srgbClr val="000000"/>
                </a:solidFill>
                <a:latin typeface="맑은 고딕"/>
              </a:rPr>
              <a:t> 어느 한쪽이 잘못을 저지르거나 했던 것은 아니었지만, 서로 간의 의사소통 부족과 견해 차이가 있어 감정의 골이 깊어져 있었던 상황이었습니다. 그러다가 실무진과 지휘부가 협력을 해야 하는 프로젝트가 생겼습니다. 너무나 당연하게도 서로의 앙금이 남아있었기에 협력이 잘 될 리가 만무했고, 프로젝트는 난항을 거듭하였습니다. 이런 시기에 당시 저는 </a:t>
            </a:r>
            <a:r>
              <a:rPr u="sng" b="1" sz="1200">
                <a:solidFill>
                  <a:srgbClr val="000000"/>
                </a:solidFill>
                <a:latin typeface="맑은 고딕"/>
              </a:rPr>
              <a:t>(2)해당 직무에 이제 막 임하게 되었던 신입이었습니다. 따라서 주어진 과업에 대해서도 그다지 잘 알지 못하는</a:t>
            </a:r>
            <a:r>
              <a:rPr sz="1200">
                <a:solidFill>
                  <a:srgbClr val="000000"/>
                </a:solidFill>
                <a:latin typeface="맑은 고딕"/>
              </a:rPr>
              <a:t> 상황이었습니다. 비록 당시에 제가 업무 관련하여 그다지 능력적인 부분에서 프로젝트에 도움을 주기는 힘들었지만, 사람 대 사람의 커뮤니케이션에서는 저의 역할이 있다고 생각하였습니다. 우선 신입이었던 저의 위치를 적극적으로 활용하여, 실무자들과 지휘부의 의견을 필터링 없이 들을 수 있었습니다. 물론 처음에는 자신들의 의견을 말하는 데에 있어 약간은 꺼리는 </a:t>
            </a:r>
            <a:r>
              <a:rPr u="sng" b="1" sz="1200">
                <a:solidFill>
                  <a:srgbClr val="000000"/>
                </a:solidFill>
                <a:latin typeface="맑은 고딕"/>
              </a:rPr>
              <a:t>(3)모습이 있었습니다(제가 명목상으로는 지휘부 인물이어서 더 그랬던 것으로 보입니다). 하지만 어떻게든 초심자의</a:t>
            </a:r>
            <a:r>
              <a:rPr sz="1200">
                <a:solidFill>
                  <a:srgbClr val="000000"/>
                </a:solidFill>
                <a:latin typeface="맑은 고딕"/>
              </a:rPr>
              <a:t> 자세로 무엇이든 배우겠다는 의지를 어필하자, 그들도 가감 없이 속마음을 알려주게 </a:t>
            </a:r>
            <a:r>
              <a:rPr u="sng" b="1" sz="1200">
                <a:solidFill>
                  <a:srgbClr val="000000"/>
                </a:solidFill>
                <a:latin typeface="맑은 고딕"/>
              </a:rPr>
              <a:t>(4)되었고 결국에는 어떠한 부분이 서로에게 오해를 불렀는지를 알게 되었습니다. 물론 그렇다고 처음부터 제가 모든 것을 서로에게 전달하는</a:t>
            </a:r>
            <a:r>
              <a:rPr sz="1200">
                <a:solidFill>
                  <a:srgbClr val="000000"/>
                </a:solidFill>
                <a:latin typeface="맑은 고딕"/>
              </a:rPr>
              <a:t> 것은 불가능했기에 최대한 부드러운 내용으로 순화하여 전달하였고, 조금씩 서로에 대해서 감정의 골을 줄이는 데 주력하였습니다. 결국에는 프로젝트가 끝나기 일주일 전 정도에는 충분히 서로에게 협력할 정도의 관계로는 회복할 수 있었습니다.이를 통해 저는 아무리 능력적으로 우수하다거나 경험이 많거나 하더라도, 소통과 협력이 우선되어야 조직은 정상적으로 작동한다는 것을 알게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이전 직장에서 신입으로서 실무자와 지휘부 간 소통을 개선하려고 했다고 했습니다. 당시 구체적으로 어떤 방법으로 실무자들과 소통했는지 설명해 주시겠어요?</a:t>
            </a:r>
            <a:br/>
            <a:r>
              <a:t>(2) 프로젝트 난항을 극복하기 위해 사람 대 사람의 커뮤니케이션 강조했는데, 당신에게 이것이 왜 중요한지 설명해 주실 수 있나요?</a:t>
            </a:r>
            <a:br/>
            <a:r>
              <a:t>(3) 신입 시절의 경험을 통해 무엇을 배우고, 이를 바탕으로 현재 업무에 어떻게 적용하고 있나요?</a:t>
            </a:r>
            <a:br/>
            <a:r>
              <a:t>(4) 소통과 협력이 조직에 중요하다고 배웠다고 했습니다. 마사회에 입사하면 구체적으로 어떻게 기여할 계획인가요?</a:t>
            </a:r>
          </a:p>
        </p:txBody>
      </p:sp>
    </p:spTree>
  </p:cSld>
  <p:clrMapOvr>
    <a:masterClrMapping/>
  </p:clrMapOvr>
</p:sld>
</file>

<file path=ppt/slides/slide2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 마사회에 입사하여 이루고자 하는 목표는 회계/재무 전반을 아우르는 전문가가 되는 것입니다. </a:t>
            </a:r>
            <a:r>
              <a:rPr u="sng" b="1" sz="1200">
                <a:solidFill>
                  <a:srgbClr val="000000"/>
                </a:solidFill>
                <a:latin typeface="맑은 고딕"/>
              </a:rPr>
              <a:t>(1)재무회계관리 분야에서 요구하는 역량을 충실하게 갖춰서, 한국마사회의 재무적 건전성과 성과 향상에 기여하고 싶습니다.</a:t>
            </a:r>
            <a:r>
              <a:rPr sz="1200">
                <a:solidFill>
                  <a:srgbClr val="000000"/>
                </a:solidFill>
                <a:latin typeface="맑은 고딕"/>
              </a:rPr>
              <a:t> 특히 사회적 가치 창출을 위해 일하고 싶습니다. 축산업에 종사하는 가정에서 자라면서 공공기관의 정책과 지원이 농가의 운영과 지역 경제에 미치는 영향을 가까이서 접하였습니다. 이러한 경험을 바탕으로 축산 발전 지원과 농어촌 복지증진 등의 사업에 참여하여 </a:t>
            </a:r>
            <a:r>
              <a:rPr u="sng" b="1" sz="1200">
                <a:solidFill>
                  <a:srgbClr val="000000"/>
                </a:solidFill>
                <a:latin typeface="맑은 고딕"/>
              </a:rPr>
              <a:t>(2)마사회의 ESG경영 분야에서 성과를 창출하고 싶습니다. 대학에서 중급회계, 법인세법, 재무관리</a:t>
            </a:r>
            <a:r>
              <a:rPr sz="1200">
                <a:solidFill>
                  <a:srgbClr val="000000"/>
                </a:solidFill>
                <a:latin typeface="맑은 고딕"/>
              </a:rPr>
              <a:t> 과목을 수강하여 </a:t>
            </a:r>
            <a:r>
              <a:rPr u="sng" b="1" sz="1200">
                <a:solidFill>
                  <a:srgbClr val="000000"/>
                </a:solidFill>
                <a:latin typeface="맑은 고딕"/>
              </a:rPr>
              <a:t>(3)재무제표 작성 및 분석 방법, 세법 체계, 예산 관리 등의 내용을 학습하였습니다. 또한</a:t>
            </a:r>
            <a:r>
              <a:rPr sz="1200">
                <a:solidFill>
                  <a:srgbClr val="000000"/>
                </a:solidFill>
                <a:latin typeface="맑은 고딕"/>
              </a:rPr>
              <a:t> 공인회계사 시험을 준비하면서 회계/세무/재무 영역을 이해하였습니다. 이를 바탕으로 회계정보시스템 운용, 재무제표 작성 등의 실무를 빠르게 익히고 효과적으로 수행할 수 있을 것이라 확신합니다. 수리적 능력 및 통계적 분석력에도 </a:t>
            </a:r>
            <a:r>
              <a:rPr u="sng" b="1" sz="1200">
                <a:solidFill>
                  <a:srgbClr val="000000"/>
                </a:solidFill>
                <a:latin typeface="맑은 고딕"/>
              </a:rPr>
              <a:t>(4)자신이 있습니다. 대학에서 통계학을 전공하여 수학적 사고력과 통계적 분석력을 길렀습니다. 또한 수학학원 강사로 일하면서 수리적 능력을 더욱 키웠고 논리적인 설명력을</a:t>
            </a:r>
            <a:r>
              <a:rPr sz="1200">
                <a:solidFill>
                  <a:srgbClr val="000000"/>
                </a:solidFill>
                <a:latin typeface="맑은 고딕"/>
              </a:rPr>
              <a:t> 갖췄습니다. 이러한 경험은 재무 데이터의 빠르고 정확한 분석과 금융 리스크에 대한 정량적 평가 등의 업무 수행에서 강점이 될 것입니다. 재무회계관리 분야 전문가가 되려면 타 부서와의 협업에도 능해야 한다고 생각합니다. 학원 강사 경험을 통해 학생 지도 외에도 학부모 상담, 수업 계획 수립 등 다양한 역할을 수행하며 협업 능력을 향상시켰습니다. 학부모, 동료 강사, 원장 등 여러 사람들과 소통하고 협력하며 학원이 성장할 수 있도록 노력했습니다. 입사 후에는 회계·재무 분야 전반에서 전문 역량을 발휘하고, 부서 간 협업과 체계적 예산 운용을 통해 조직의 건전성과 공공성을 함께 실현하겠습니다. 나아가 축산·농어촌 지원 사업의 지속가능성을 높이는 전략을 수립하고, 글로벌 Top5 목표 달성에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언급한 '재무적 건전성과 성과 향상에 기여'하려는 목표를 달성하기 위한 구체적인 전략이나 계획이 있는지 궁금합니다.</a:t>
            </a:r>
            <a:br/>
            <a:r>
              <a:t>(2) 지원자는 공인회계사 시험을 준비하면서 회계/세무/재무 영역을 이해했다고 적어주셨는데, 이에 대한 구체적인 시험 준비 과정에서 어려움은 무엇이었으며, 어떻게 극복하셨나요?</a:t>
            </a:r>
            <a:br/>
            <a:r>
              <a:t>(3) 회계정보시스템 운용을 빠르게 익힐 수 있다고 확신한 이유에 대해, 구체적으로 어떤 방법을 계획하고 있는지 설명해 주세요.</a:t>
            </a:r>
            <a:br/>
            <a:r>
              <a:t>(4) 지원자는 수학학원 강사 경험을 통해 협업 능력을 향상시켰다고 언급했습니다. 이 경험이 앞으로 우리 회사에서 어떻게 적용될 수 있을지 구체적으로 설명해주세요.</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군 복무를 하던 시절 선후임간 갈등과 소통의 단절을 느껴 먼저 </a:t>
            </a:r>
            <a:r>
              <a:rPr u="sng" b="1" sz="1200">
                <a:solidFill>
                  <a:srgbClr val="000000"/>
                </a:solidFill>
                <a:latin typeface="맑은 고딕"/>
              </a:rPr>
              <a:t>(1)다가가서 대화하고 중재하여 갈등의 근원을 해결하고 그 결과 선후임간 긍정적인 팀워크를 이루어 낸 경험이 있습니다. 당시에</a:t>
            </a:r>
            <a:r>
              <a:rPr sz="1200">
                <a:solidFill>
                  <a:srgbClr val="000000"/>
                </a:solidFill>
                <a:latin typeface="맑은 고딕"/>
              </a:rPr>
              <a:t> 선임 집단인 제 동기 인원들과 후임 인원들의 미묘한 갈등이 눈에 보였습니다. 생활 분위기는 밝지 않았고 근무 태도는 긍정적이지 않았습니다. 선입 입장인 </a:t>
            </a:r>
            <a:r>
              <a:rPr u="sng" b="1" sz="1200">
                <a:solidFill>
                  <a:srgbClr val="000000"/>
                </a:solidFill>
                <a:latin typeface="맑은 고딕"/>
              </a:rPr>
              <a:t>(2)제가 먼저 책임감을 느껴 후임들에게 대화를 제안하였고 결국 옛날부터 관례적으로 내려온 청소나 분리수거 등 기타</a:t>
            </a:r>
            <a:r>
              <a:rPr sz="1200">
                <a:solidFill>
                  <a:srgbClr val="000000"/>
                </a:solidFill>
                <a:latin typeface="맑은 고딕"/>
              </a:rPr>
              <a:t> 생활 임무 분담에서 부당함을 후임들이 느끼고 있음을 알 수 있었습니다. 선임들은 막내시절부터 고생해온 과거가 있었기에 그에 따른 보상심리를 가지고 있었고 반대로 후임들은 몇 시간도 되지 않는 개인 자유시간에도 불구하고 가중되는 생활 임무 분담에 부담을 </a:t>
            </a:r>
            <a:r>
              <a:rPr u="sng" b="1" sz="1200">
                <a:solidFill>
                  <a:srgbClr val="000000"/>
                </a:solidFill>
                <a:latin typeface="맑은 고딕"/>
              </a:rPr>
              <a:t>(3)가지고 있었습니다.이러한 갈등을 중재하여 소통을 활성화하기 위하여 선임인 동기들에게는 고생했던 막내시절 기억들의 공감대형성을 유도하였고 장기간에 걸쳐 점점 고르게</a:t>
            </a:r>
            <a:r>
              <a:rPr sz="1200">
                <a:solidFill>
                  <a:srgbClr val="000000"/>
                </a:solidFill>
                <a:latin typeface="맑은 고딕"/>
              </a:rPr>
              <a:t> 분배될 임부 분담을 제안하였습니다. 더 불어서 후임들에게는 저희의 입장을 이해할 수 있도록 최대한 배려하여 적극적으로 소통하였습니다. 더 나아가 저 스스로가 동기 </a:t>
            </a:r>
            <a:r>
              <a:rPr u="sng" b="1" sz="1200">
                <a:solidFill>
                  <a:srgbClr val="000000"/>
                </a:solidFill>
                <a:latin typeface="맑은 고딕"/>
              </a:rPr>
              <a:t>(4)인원들과 후임 인원들보다도 더 많은 임무 분담을 희생하여 수행하여 양측 갈등의 해결에 동기가 되고 모범이 될 수 있도록 노력하였습니다. 결과적으로 양측의 갈등을 완화하여 수십 년 동안 내려온</a:t>
            </a:r>
            <a:r>
              <a:rPr sz="1200">
                <a:solidFill>
                  <a:srgbClr val="000000"/>
                </a:solidFill>
                <a:latin typeface="맑은 고딕"/>
              </a:rPr>
              <a:t> 부대 악습을 근절할 수 있었으며 돈독한 팀워크를 형성하여 이후 긍정적인 생활 분위기와 근무 효율성에도 크게 기여할 수 있었습니다.한국마사회는 전국의 다양한 근무 장소에서 각자 다른 경험을 가진 가지각색 분야의 사람들이 함께 근무하고 있습니다. 이러한 경험을 바탕으로 사내에서 소통 및 화합을 이끌어 한국마사회가 말산업으로 국가 경제와 국민의 여가선용에 기여하여 국민 행복을 증진하는 것에 일조할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군 복무 시절 선후임 간 소통 문제를 해결하기 위한 구체적인 기술이나 접근법이 있었나요?</a:t>
            </a:r>
            <a:br/>
            <a:r>
              <a:t>(2) 임무 분담에서 후임들이 느꼈던 '부당함'을 구체적으로 이해하기 위해 어떤 방법을 사용했나요?</a:t>
            </a:r>
            <a:br/>
            <a:r>
              <a:t>(3) 부대 악습을 근절하고 팀워크 형성에 기여한 프로그램이나 활동이 있었다면 무엇이었나요?</a:t>
            </a:r>
            <a:br/>
            <a:r>
              <a:t>(4) 한국마사회에서 다양한 분야의 사람들과의 협업을 위해 새롭게 적용하려는 소통 방식이 있나요?</a:t>
            </a:r>
          </a:p>
        </p:txBody>
      </p:sp>
    </p:spTree>
  </p:cSld>
  <p:clrMapOvr>
    <a:masterClrMapping/>
  </p:clrMapOvr>
</p:sld>
</file>

<file path=ppt/slides/slide2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수학학원에서 1년 동안 강사로 일하며 학생 지도, 학부모 상담, 수업 계획 수립 등의 업무를 맡았습니다. 그 과정에서 원활한 의사소통과 협업의 중요성을 체감하였습니다. 제가 수업을 맡은 반에 11명의 학생이 있었는데 학생 간 학습 수준의 차이가 심했습니다. 수업 진행에 차질이 생기고 기존에 작성했던 계획대로 진도가 나가지 못하는 문제가 발생했습니다. 그리고 상위권 학생과 학부모는 느린 진도에, 하위권 학생과 학부모는 빠른 진도에 불만을 표시했습니다. 문제가 심화되자 저는 일단 학생들의 성취도를 평가할 수 있는 테스트를 실시하여 객관적인 </a:t>
            </a:r>
            <a:r>
              <a:rPr u="sng" b="1" sz="1200">
                <a:solidFill>
                  <a:srgbClr val="000000"/>
                </a:solidFill>
                <a:latin typeface="맑은 고딕"/>
              </a:rPr>
              <a:t>(1)데이터를 수집했습니다. 이를 바탕으로 학원 운영진에 상황을 설명하고 수업 구성에 변화가 필요하다는 의사를 확실하게 전달했습니다. 동료 강사들에게도 이러한 상황을 말하고 상황 대처를 위한 소규모 회의를 진행했습니다. 마침 동료 강사도 같은 어려움을 겪고 있었고, 협의를 통해</a:t>
            </a:r>
            <a:r>
              <a:rPr sz="1200">
                <a:solidFill>
                  <a:srgbClr val="000000"/>
                </a:solidFill>
                <a:latin typeface="맑은 고딕"/>
              </a:rPr>
              <a:t> 수준별로 클래스를 나눈 뒤 각각 상위권 학생 반, 하위권 학생 </a:t>
            </a:r>
            <a:r>
              <a:rPr u="sng" b="1" sz="1200">
                <a:solidFill>
                  <a:srgbClr val="000000"/>
                </a:solidFill>
                <a:latin typeface="맑은 고딕"/>
              </a:rPr>
              <a:t>(2)반을 맡기로 결정했습니다. 학부모들에게도 개별적인 전화 상담을 통해 성취도 데이터를 기반으로 수업 개편의 필요성을 설명하고, 동의를 얻은 후 조율하는</a:t>
            </a:r>
            <a:r>
              <a:rPr sz="1200">
                <a:solidFill>
                  <a:srgbClr val="000000"/>
                </a:solidFill>
                <a:latin typeface="맑은 고딕"/>
              </a:rPr>
              <a:t> 과정을 거쳤습니다. 그 결과 학생, 학부모의 만족도가 크게 올라가고 성적도 유의미하게 상승했습니다. 저와 동료 강사 역시 수업 진행이 훨씬 수월해지고 기존 계획대로 해당 </a:t>
            </a:r>
            <a:r>
              <a:rPr u="sng" b="1" sz="1200">
                <a:solidFill>
                  <a:srgbClr val="000000"/>
                </a:solidFill>
                <a:latin typeface="맑은 고딕"/>
              </a:rPr>
              <a:t>(3)클래스를 마칠 수 있었습니다. 원활한 의사소통과 협업은 문제 해결의 핵심이라는 것을 확실하게 경험했습니다. 당시 문제 상황을 객관적인</a:t>
            </a:r>
            <a:r>
              <a:rPr sz="1200">
                <a:solidFill>
                  <a:srgbClr val="000000"/>
                </a:solidFill>
                <a:latin typeface="맑은 고딕"/>
              </a:rPr>
              <a:t> 데이터를 통해 구체화 하고, </a:t>
            </a:r>
            <a:r>
              <a:rPr u="sng" b="1" sz="1200">
                <a:solidFill>
                  <a:srgbClr val="000000"/>
                </a:solidFill>
                <a:latin typeface="맑은 고딕"/>
              </a:rPr>
              <a:t>(4)이해관계자들과 적극적으로 소통하고 협업함으로써 효율적인 해결책을 마련하였습니다. 이러한 경험이 앞으로 조직에서 다양한 이해관계자가 얽힌 상황에서 문제를 예방하는 데 도움이</a:t>
            </a:r>
            <a:r>
              <a:rPr sz="1200">
                <a:solidFill>
                  <a:srgbClr val="000000"/>
                </a:solidFill>
                <a:latin typeface="맑은 고딕"/>
              </a:rPr>
              <a:t>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학생들의 성취도 데이터를 기반으로 학부모들에게 수업 개편의 필요성을 설득했다고 하셨는데, 이 과정에서 가장 어려웠던 점은 무엇이었나요?</a:t>
            </a:r>
            <a:br/>
            <a:r>
              <a:t>(2) 소규모 회의를 통해 동료 강사들과 협의하여 수업 구성 변화를 결정했다고 하셨습니다. 그 과정에서 본인이 맡았던 역할은 무엇이었나요?</a:t>
            </a:r>
            <a:br/>
            <a:r>
              <a:t>(3) 수업 개편 이후 만족도와 성적이 상승했다고 하셨는데, 그 결과가 가져다 준 가장 큰 변화를 하나 꼽는다면 무엇인가요?</a:t>
            </a:r>
            <a:br/>
            <a:r>
              <a:t>(4) 문제 해결의 핵심으로 의사소통과 협업을 강조하셨는데, 향후 한국마사회에서도 이를 활용할 구체적인 사례나 계획이 있는지 설명해 주세요.</a:t>
            </a:r>
          </a:p>
        </p:txBody>
      </p:sp>
    </p:spTree>
  </p:cSld>
  <p:clrMapOvr>
    <a:masterClrMapping/>
  </p:clrMapOvr>
</p:sld>
</file>

<file path=ppt/slides/slide2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[4회의 대국민 서비스 홍보 경험을 통한 고객서비스 개선 </a:t>
            </a:r>
            <a:r>
              <a:rPr u="sng" b="1" sz="1200">
                <a:solidFill>
                  <a:srgbClr val="000000"/>
                </a:solidFill>
                <a:latin typeface="맑은 고딕"/>
              </a:rPr>
              <a:t>(1)지원]한국마사회 판매마케팅 직무로서 오프라인 행사 기획을 통한 비경마고객 수 증가와 디지털 기술을</a:t>
            </a:r>
            <a:r>
              <a:rPr sz="1200">
                <a:solidFill>
                  <a:srgbClr val="000000"/>
                </a:solidFill>
                <a:latin typeface="맑은 고딕"/>
              </a:rPr>
              <a:t> 활용하여 고객 만족도 우수 달성 지원을 목표로 하고 있습니다. 인턴 업무 중 대국민 서비스 홍보 행사 기획 및 운영을 맡아 컨슈머 소사이어티, 장애인 인권 박람회 등 4개의 행사를 진행했던 경험이 있습니다. 당시 장애인, 기업관계자, 청년 </a:t>
            </a:r>
            <a:r>
              <a:rPr u="sng" b="1" sz="1200">
                <a:solidFill>
                  <a:srgbClr val="000000"/>
                </a:solidFill>
                <a:latin typeface="맑은 고딕"/>
              </a:rPr>
              <a:t>(2)등 행사마다 다른 참여 대상에게 홍보 전략을 수립해야 하는 어려움이 있었습니다.이를 해결하기 위해 먼저 홍보물품 현황을</a:t>
            </a:r>
            <a:r>
              <a:rPr sz="1200">
                <a:solidFill>
                  <a:srgbClr val="000000"/>
                </a:solidFill>
                <a:latin typeface="맑은 고딕"/>
              </a:rPr>
              <a:t> 파악했습니다. 기존 행사 보고서를 통해 특정 연령층이 좋아하는 물품을 확인하여 어린이 대상 행사에는 밴드, 기업 관계자 대상 행사에는 우산을 제공했습니다. 또한 모든 대상이 참여할 수 있도록 </a:t>
            </a:r>
            <a:r>
              <a:rPr u="sng" b="1" sz="1200">
                <a:solidFill>
                  <a:srgbClr val="000000"/>
                </a:solidFill>
                <a:latin typeface="맑은 고딕"/>
              </a:rPr>
              <a:t>(3)리플릿과 QR 코드를 이용한 서비스 체험형 홍보 방식을 도입했습니다. 이 방식을 통해 다른 부서와 행사를 같이 운영하는 상황에서도 QR코드를 이용하여 간단한</a:t>
            </a:r>
            <a:r>
              <a:rPr sz="1200">
                <a:solidFill>
                  <a:srgbClr val="000000"/>
                </a:solidFill>
                <a:latin typeface="맑은 고딕"/>
              </a:rPr>
              <a:t> 홍보가 가능하도록 했고 행사에 참여하시는 고객분들이 서비스를 다시 확인하기 편하도록 했습니다. 이를 통해 약 800개의 행사물품을 배포하고 총 1,000 명이 넘는 인원을 대상으로 행사를 운영하며 행사 만족도 97%를 </a:t>
            </a:r>
            <a:r>
              <a:rPr u="sng" b="1" sz="1200">
                <a:solidFill>
                  <a:srgbClr val="000000"/>
                </a:solidFill>
                <a:latin typeface="맑은 고딕"/>
              </a:rPr>
              <a:t>(4)달성했습니다.경험을 통해 오프라인 행사 운영 역량과 프로모션 전략 활용 방안을 익혔습니다. 경험을 활용하여 연령층별 선호</a:t>
            </a:r>
            <a:r>
              <a:rPr sz="1200">
                <a:solidFill>
                  <a:srgbClr val="000000"/>
                </a:solidFill>
                <a:latin typeface="맑은 고딕"/>
              </a:rPr>
              <a:t> 물품 제공을 통해 비경마고객을 위한 체험형 이벤트 기획을 추진하겠습니다. 온라인 마권 발매와 MZ전용 멤버십과 연계한 고객 데이터 수집과 이벤트 참여 유도를 통해 고객이 행복한 여가문화 조성에 기여하겠습니다. 또한 QR 코드와 같은 디지털 기술을 활용해 더비온 앱의 활용도를 높이고 렛츠런파크 현장에서 고객 서비스 개선을 지원하겠습니다.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한국마사회에서 비경마고객 수 증가를 위해 구체적으로 어떤 디지털 기술을 활용할 계획인지 설명해 주세요.</a:t>
            </a:r>
            <a:br/>
            <a:r>
              <a:t>(2) 과거 행사 기획 경험 중 특히 기억에 남는 도전 과제는 무엇이었고, 이를 어떻게 해결하셨는지 이야기해주세요.</a:t>
            </a:r>
            <a:br/>
            <a:r>
              <a:t>(3) QR 코드를 활용한 홍보 방식에 대해, 이 방식을 도입하게 된 계기와 이를 통한 행사 성공 사례를 구체적으로 말씀해 주세요.</a:t>
            </a:r>
            <a:br/>
            <a:r>
              <a:t>(4) 획기적인 홍보 전략을 통해 고객 만족도를 높였던 사례에 대해 조금 더 자세히 설명해 주세요.</a:t>
            </a:r>
          </a:p>
        </p:txBody>
      </p:sp>
    </p:spTree>
  </p:cSld>
  <p:clrMapOvr>
    <a:masterClrMapping/>
  </p:clrMapOvr>
</p:sld>
</file>

<file path=ppt/slides/slide2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[쪽지를 활용한 데이터 누락 문제 해결]인턴 업무 중 의사파업 현황 분석을 위해 </a:t>
            </a:r>
            <a:r>
              <a:rPr u="sng" b="1" sz="1200">
                <a:solidFill>
                  <a:srgbClr val="000000"/>
                </a:solidFill>
                <a:latin typeface="맑은 고딕"/>
              </a:rPr>
              <a:t>(1)데이터를 정리하여 보고서를 작성하는 업무를 수행했습니다. 그러나 유관 부서의 담당자분이 바쁘셨고 부서 간 명확한 의사소통 체계가 없었기 때문에 데이터 누락과 오류가 반복적으로 발생했습니다.</a:t>
            </a:r>
            <a:r>
              <a:rPr sz="1200">
                <a:solidFill>
                  <a:srgbClr val="000000"/>
                </a:solidFill>
                <a:latin typeface="맑은 고딕"/>
              </a:rPr>
              <a:t> 이로 인해 담당자분과 데이터를 주고 받는 데에 시간이 많이 소요되면서 </a:t>
            </a:r>
            <a:r>
              <a:rPr u="sng" b="1" sz="1200">
                <a:solidFill>
                  <a:srgbClr val="000000"/>
                </a:solidFill>
                <a:latin typeface="맑은 고딕"/>
              </a:rPr>
              <a:t>(2)매일 아침 11시까지 보고서를 송부하는 데 어려움을 느꼈습니다. 이러한 문제는 공정한 보고의 원칙을 깨고 장기적으로 시간관리에 부담이 될 것이라 판단했기에 개선이 필요함을 느꼈습니다.</a:t>
            </a:r>
            <a:r>
              <a:rPr sz="1200">
                <a:solidFill>
                  <a:srgbClr val="000000"/>
                </a:solidFill>
                <a:latin typeface="맑은 고딕"/>
              </a:rPr>
              <a:t> 하지만 인턴으로서 직접적으로 데이터를 재촉하는 것은 부담스러웠고 어떻게 하면 예의있게 데이터를 요청할 수 있을지 고민했습니다.이를 해결하기 위해 메신저 시스템을 이용하여 매일 아침 9시 30분에 ‘데이터 관련 변경사항 안내’라는 제목의 쪽지를 보냈습니다. 전날 보고서 내용에서 변경사항이 있으면 미리 안내드리고 </a:t>
            </a:r>
            <a:r>
              <a:rPr u="sng" b="1" sz="1200">
                <a:solidFill>
                  <a:srgbClr val="000000"/>
                </a:solidFill>
                <a:latin typeface="맑은 고딕"/>
              </a:rPr>
              <a:t>(3)변경 사항이 없을 경우 이전 데이터를 그대로 유지하면 된다고 전달하는 방식이었습니다. 처음에는 담당자분께서 귀찮아하셨지만 꾸준히 안내를 드리면서 점차 업무 정확도가</a:t>
            </a:r>
            <a:r>
              <a:rPr sz="1200">
                <a:solidFill>
                  <a:srgbClr val="000000"/>
                </a:solidFill>
                <a:latin typeface="맑은 고딕"/>
              </a:rPr>
              <a:t> 향상되었고 담당자분으로부터 꼼꼼하다는 피드백을 받았습니다.4개월동안 매일 안내드린 결과, 데이터 누락 사례가 </a:t>
            </a:r>
            <a:r>
              <a:rPr u="sng" b="1" sz="1200">
                <a:solidFill>
                  <a:srgbClr val="000000"/>
                </a:solidFill>
                <a:latin typeface="맑은 고딕"/>
              </a:rPr>
              <a:t>(4)단 1건으로 감소했고 담당자분과 소통의 기회가 넓어져 보고서 검토 작업이 수월해졌습니다.</a:t>
            </a:r>
            <a:r>
              <a:rPr sz="1200">
                <a:solidFill>
                  <a:srgbClr val="000000"/>
                </a:solidFill>
                <a:latin typeface="맑은 고딕"/>
              </a:rPr>
              <a:t> 이를 통해 총 6개월 동안 120건의 보고서를 실수 없이 작성하고 기한 내 상급기관에 제출하며 보고 업무를 안정적으로 수행할 수 있었습니다. 경험을 통해 적극적인 의사소통의 자세를 배웠습니다. 한국마사회에 입사하여 주도적인 소통의 자세로 타 부서와의 원활한 협업을 이끌겠습니다.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유관 부서와의 의사소통을 개선하여 보고서 작성 효율을 높였던 구체적인 경험을 더 들려주세요.</a:t>
            </a:r>
            <a:br/>
            <a:r>
              <a:t>(2) 데이터 누락 문제를 해결하기 위해 쪽지를 활용한 혁신적인 접근 방식을 도입하게 된 과정을 설명해 주세요.</a:t>
            </a:r>
            <a:br/>
            <a:r>
              <a:t>(3) 6개월 동안 120건의 보고서를 작성하며 직면했던 가장 어려운 상황과 이를 극복한 방법에 대해 설명해 주세요.</a:t>
            </a:r>
            <a:br/>
            <a:r>
              <a:t>(4) 한국마사회에서의 주도적인 소통을 위한 구체적인 계획은 어떤 것들이 있으며, 이전 경험과 어떻게 연계할 수 있을까요?</a:t>
            </a:r>
          </a:p>
        </p:txBody>
      </p:sp>
    </p:spTree>
  </p:cSld>
  <p:clrMapOvr>
    <a:masterClrMapping/>
  </p:clrMapOvr>
</p:sld>
</file>

<file path=ppt/slides/slide2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한국마사회에서 운영하는 렛츠런파크를 문화와 스포츠, 관광이 융합된 종합 엔터테인먼트 단지로 </a:t>
            </a:r>
            <a:r>
              <a:rPr u="sng" b="1" sz="1200">
                <a:solidFill>
                  <a:srgbClr val="000000"/>
                </a:solidFill>
                <a:latin typeface="맑은 고딕"/>
              </a:rPr>
              <a:t>(1)발전시키는 데 기여하고 싶습니다.렛츠런파크 운영은 한국마사회의 지속 가능한 성장과 공익적 역할 수행을 위해 기관에게 가장</a:t>
            </a:r>
            <a:r>
              <a:rPr sz="1200">
                <a:solidFill>
                  <a:srgbClr val="000000"/>
                </a:solidFill>
                <a:latin typeface="맑은 고딕"/>
              </a:rPr>
              <a:t> 중요한 사업 중 하나라고 생각합니다. 기관은 해당 사업 활성화를 통해 경마 외의 신규 수익원을 확보하여 안정적인 수익 구조를 만들 수 있으며, 젊은 세대를 겨냥한 콘텐츠를 연계하여 미래 고객층을 확보할 수 있습니다. 또한 관광객 유입을 통한 지역 경제 활성화, 일자리 창출과 더불어서 국내 말 산업 발전에도 </a:t>
            </a:r>
            <a:r>
              <a:rPr u="sng" b="1" sz="1200">
                <a:solidFill>
                  <a:srgbClr val="000000"/>
                </a:solidFill>
                <a:latin typeface="맑은 고딕"/>
              </a:rPr>
              <a:t>(2)기여할 수 있습니다. 이외에도 ICT 기술 도입, 해외 고객 유치를 통한 국제 경쟁력 강화 등 한국마사회의 미래 성장 기반을 다지기 위한 주요한</a:t>
            </a:r>
            <a:r>
              <a:rPr sz="1200">
                <a:solidFill>
                  <a:srgbClr val="000000"/>
                </a:solidFill>
                <a:latin typeface="맑은 고딕"/>
              </a:rPr>
              <a:t> 동력으로써 렛츠런파크 사업을 활용할 수 있다고 생각합니다. 입사 </a:t>
            </a:r>
            <a:r>
              <a:rPr u="sng" b="1" sz="1200">
                <a:solidFill>
                  <a:srgbClr val="000000"/>
                </a:solidFill>
                <a:latin typeface="맑은 고딕"/>
              </a:rPr>
              <a:t>(3)후, 기관의 발전과 사회적 가치 실현을 위해 해당 사업 부흥에 이바지하고 싶습니다.렛츠런파크</a:t>
            </a:r>
            <a:r>
              <a:rPr sz="1200">
                <a:solidFill>
                  <a:srgbClr val="000000"/>
                </a:solidFill>
                <a:latin typeface="맑은 고딕"/>
              </a:rPr>
              <a:t> 사업의 활성화에 기여하기 위해서는, 첫 번째로 사업 계획을 수립하고 개선점을 도출하기 위한 분석 능력이 필수적이라고 생각합니다. 인턴 근무 당시, 기관 주요 사업의 실적을 분석하여 보고서를 작성하거나 행사를 기획하는 과정에서 해당 역량을 기를 수 있었습니다. 입사 후 렛츠런파크의 크고 작은 프로그램을 검토하고 개선 방향을 고민하면서, 사업의 </a:t>
            </a:r>
            <a:r>
              <a:rPr u="sng" b="1" sz="1200">
                <a:solidFill>
                  <a:srgbClr val="000000"/>
                </a:solidFill>
                <a:latin typeface="맑은 고딕"/>
              </a:rPr>
              <a:t>(4)수익률과 같은 눈에 보이는 지표부터 경마 이미지 개선 효과와 같은 수치화가 다소 어려운</a:t>
            </a:r>
            <a:r>
              <a:rPr sz="1200">
                <a:solidFill>
                  <a:srgbClr val="000000"/>
                </a:solidFill>
                <a:latin typeface="맑은 고딕"/>
              </a:rPr>
              <a:t> 지표까지 면밀하게 분석하여 사업 활성화를 위한 더 나은 의사결정이 이루어지도록 기여하겠습니다.두 번째로 행정 처리 역량 또한 중요하다고 생각합니다. 사업이 원활하게 추진되기 위해서는 행정적인 기반이 뒷받침되어야 합니다. 공공기관에서 기관 내외의 이해관계자들과 소통하며 다양한 행정 업무를 수행해온 경험을 바탕으로, 한국마사회의 구성원이 필요로 하는 업무를 빠르게 인지하고 적절한 정보를 제공하겠습니다. 더불어서 한국마사회법과 말산업육성법 등을 숙지하여 항상 정확한 행정 처리가 이루어질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렛츠런파크 발전을 위해 어떤 구체적인 프로그램이나 개선 방향을 제안할 계획이신가요?</a:t>
            </a:r>
            <a:br/>
            <a:r>
              <a:t>(2) ICT 기술 도입이 국제 경쟁력을 강화할 수 있다고 하셨는데, 적용 가능한 기술 예시와 기대 효과를 설명해주세요.</a:t>
            </a:r>
            <a:br/>
            <a:r>
              <a:t>(3) 인턴 근무 시 실적 분석 경험이 사업 활성화에 어떻게 기여할 수 있을지 구체적인 사례를 들어 설명해주세요.</a:t>
            </a:r>
            <a:br/>
            <a:r>
              <a:t>(4) 행정 처리 역량이 중요한 역할을 한다고 보셨는데, 그 역량을 높이기 위한 구체적인 경험이나 방안을 들어볼 수 있을까요?</a:t>
            </a:r>
          </a:p>
        </p:txBody>
      </p:sp>
    </p:spTree>
  </p:cSld>
  <p:clrMapOvr>
    <a:masterClrMapping/>
  </p:clrMapOvr>
</p:sld>
</file>

<file path=ppt/slides/slide2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신입사원 </a:t>
            </a:r>
            <a:r>
              <a:rPr u="sng" b="1" sz="1200">
                <a:solidFill>
                  <a:srgbClr val="000000"/>
                </a:solidFill>
                <a:latin typeface="맑은 고딕"/>
              </a:rPr>
              <a:t>(1)교육 기간 중 팀 발표를 준비하면서 동기들과의 협업에 어려움을 겪었던 경험이 있습니다. 업무 프로세스 개선 방안을 주제로 발표하기 위해 역할을 분배하고 자료를</a:t>
            </a:r>
            <a:r>
              <a:rPr sz="1200">
                <a:solidFill>
                  <a:srgbClr val="000000"/>
                </a:solidFill>
                <a:latin typeface="맑은 고딕"/>
              </a:rPr>
              <a:t> 수집하는 과정에서, 팀원들 간 의견 충돌이 발생했습니다. 일부 팀원들은 업무 매뉴얼이나 타 기관의 사례와 같은 객관적인 자료 중심으로 발표를 구성해야 한다고 주장했지만, 다른 팀원들은 창의적이고 흥미로운 방식으로 발표를 진행하는 편이 좋은 평가를 받을 것이라고 생각했습니다. 의견이 조율되지 않은 상황에서 개별적으로 자료를 준비하다 보니 발표의 구성이 다소 혼란스러워져 갔고, 중복되는 내용이 많아지는 문제가 발생했습니다. 저는 이러한 갈등을 해결하기 위해 우선 팀원 개개인의 의견을 명확히 정리하고 공통점을 찾아야 한다고 판단했습니다.</a:t>
            </a:r>
            <a:r>
              <a:rPr u="sng" b="1" sz="1200">
                <a:solidFill>
                  <a:srgbClr val="000000"/>
                </a:solidFill>
                <a:latin typeface="맑은 고딕"/>
              </a:rPr>
              <a:t>(2) 따라서 모든 팀원이 각자의 의견을 간략히 적어보자고 제안했고, 이를 바탕으로 객관적 근거가 필요한 부분과 창의적인</a:t>
            </a:r>
            <a:r>
              <a:rPr sz="1200">
                <a:solidFill>
                  <a:srgbClr val="000000"/>
                </a:solidFill>
                <a:latin typeface="맑은 고딕"/>
              </a:rPr>
              <a:t> 요소가 필요한 부분을 구체적으로 구분하여 균형을 맞추는 방향으로 발표를 구성하기로 하였습니다.이러한 과정을 통해 팀원들 간의 의사소통이 보다 원활해졌으며, 각자의 강점을 살린 역할 분배가 가능해졌습니다. 논리적인 자료 분석에 강한 팀원들은 업무 데이터 기반의 내용을 구성하고, 창의적인 아이디어를 가진 팀원들은 시각 자료 제작과 발표의 스토리 구성을 담당했습니다. 또한, 발표 준비 시간을 </a:t>
            </a:r>
            <a:r>
              <a:rPr u="sng" b="1" sz="1200">
                <a:solidFill>
                  <a:srgbClr val="000000"/>
                </a:solidFill>
                <a:latin typeface="맑은 고딕"/>
              </a:rPr>
              <a:t>(3)효율적으로 관리하기 위해 일정표를 만들어 진행 상황을 공유하며 작업 속도를 조절하기도 하였습니다. 그 결과, 발표</a:t>
            </a:r>
            <a:r>
              <a:rPr sz="1200">
                <a:solidFill>
                  <a:srgbClr val="000000"/>
                </a:solidFill>
                <a:latin typeface="맑은 고딕"/>
              </a:rPr>
              <a:t> 내용이 체계적으로 정리되었을 뿐만 아니라 창의적인 전달 방식이 더해져 완성도를 높일 수 있었습니다. 팀원들 간 협업이 원활해지면서 발표 연습도 효과적으로 진행되었고, 최종 발표에서는 업무 프로세스 관련 자료들을 기반으로 한 논리적인 개선 방안과 창의적인 전달 방식이 조화를 이루어 96점이라는 좋은 평가를 </a:t>
            </a:r>
            <a:r>
              <a:rPr u="sng" b="1" sz="1200">
                <a:solidFill>
                  <a:srgbClr val="000000"/>
                </a:solidFill>
                <a:latin typeface="맑은 고딕"/>
              </a:rPr>
              <a:t>(4)받을 수 있었습니다. 이후에도 팀 단위 업무를 수행할 때 다양한 의견을 존중하고 조율하는</a:t>
            </a:r>
            <a:r>
              <a:rPr sz="1200">
                <a:solidFill>
                  <a:srgbClr val="000000"/>
                </a:solidFill>
                <a:latin typeface="맑은 고딕"/>
              </a:rPr>
              <a:t> 태도로, 협업의 효율성을 높이는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팀 발표에서 갈등 상황을 겪었을 때, 그 경험이 현재의 문제 해결 방식에 미친 영향을 구체적으로 공유해주세요.</a:t>
            </a:r>
            <a:br/>
            <a:r>
              <a:t>(2) 역할 분담을 통해 팀원의 강점을 살렸다고 하셨는데, 구체적으로 어떤 강점을 어떻게 활용하셨는지 사례를 들어 설명해주세요.</a:t>
            </a:r>
            <a:br/>
            <a:r>
              <a:t>(3) 본 발표에서 창의적 전달 방식이 더해졌다고 하셨습니다. 그에 따라 어떤 방식과 도구를 사용했는지 구체적으로 설명해주세요.</a:t>
            </a:r>
            <a:br/>
            <a:r>
              <a:t>(4) 앞으로 팀 단위 업무 진행 시 협업의 효율성을 높이기 위해 어떤 방식을 따르고자 하시는지 구체적으로 말씀해주세요.</a:t>
            </a:r>
          </a:p>
        </p:txBody>
      </p:sp>
    </p:spTree>
  </p:cSld>
  <p:clrMapOvr>
    <a:masterClrMapping/>
  </p:clrMapOvr>
</p:sld>
</file>

<file path=ppt/slides/slide2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 입사 후 법무 직무를 수행하며 법령과 내규에 따라 정확하고 공정한 업무 수행을 통해 국민에게 더욱 신뢰받을 수 있도록 일조하고, 나아가 법무 전문가로서 법률리스크를 저감하여 말산업으로</a:t>
            </a:r>
            <a:r>
              <a:rPr sz="1200">
                <a:solidFill>
                  <a:srgbClr val="000000"/>
                </a:solidFill>
                <a:latin typeface="맑은 고딕"/>
              </a:rPr>
              <a:t> 국가경제 발전 및 국민의 여가 선용에 기여하고자 하는 목표가 있습니다. 목표를 달성하기 위해 외국기관과 다양한 계약을 체결하며 쌓은 법적 직무역량과 행정소송의 승소 경험을 적극 활용하고자 합니다.</a:t>
            </a:r>
            <a:r>
              <a:rPr u="sng" b="1" sz="1200">
                <a:solidFill>
                  <a:srgbClr val="000000"/>
                </a:solidFill>
                <a:latin typeface="맑은 고딕"/>
              </a:rPr>
              <a:t>(2)첫째, 정부출연연구기관에서 외국기관과의 다양한 계약업무를 담당하며 계약서 검토 및 계약 조건 협의, 계약 체결 및 계약에 따른 사업관리 업무를 수행하였습니다.맡은 업무를 수행하며 단순한 업무 처리에 그치지 않고 더욱 효율적이고 체계적인 업무 수행 방법과 잠재적</a:t>
            </a:r>
            <a:r>
              <a:rPr sz="1200">
                <a:solidFill>
                  <a:srgbClr val="000000"/>
                </a:solidFill>
                <a:latin typeface="맑은 고딕"/>
              </a:rPr>
              <a:t> 법률리스크에 대한 개선 방안에 </a:t>
            </a:r>
            <a:r>
              <a:rPr u="sng" b="1" sz="1200">
                <a:solidFill>
                  <a:srgbClr val="000000"/>
                </a:solidFill>
                <a:latin typeface="맑은 고딕"/>
              </a:rPr>
              <a:t>(3)관해 끊임없이 고민하였고, 이를 개선하기 위한 내규 및 표준 계약서 개정을 추진하였습니다.상대기관과 분쟁 발생이 예상되는 조항과 여러 해석의 여지가 있는 조항을 명확한 내용으로</a:t>
            </a:r>
            <a:r>
              <a:rPr sz="1200">
                <a:solidFill>
                  <a:srgbClr val="000000"/>
                </a:solidFill>
                <a:latin typeface="맑은 고딕"/>
              </a:rPr>
              <a:t> 수정하여 상대방과 계약조건 협의 지연 문제를 해결하였습니다. 또한, 일부 계약에서 부가가치세법에 따른 미납 조세 발생 및 가산세 </a:t>
            </a:r>
            <a:r>
              <a:rPr u="sng" b="1" sz="1200">
                <a:solidFill>
                  <a:srgbClr val="000000"/>
                </a:solidFill>
                <a:latin typeface="맑은 고딕"/>
              </a:rPr>
              <a:t>(4)부과 위험을 제거하기 위해 계약 체결 요건을 추가하여 법률리스크 저감 방안을 수립하였습니다. 이를 바탕으로 한국마사회의 용역, 공사, 물품 등 여러 계약 업무를 법적 근거에</a:t>
            </a:r>
            <a:r>
              <a:rPr sz="1200">
                <a:solidFill>
                  <a:srgbClr val="000000"/>
                </a:solidFill>
                <a:latin typeface="맑은 고딕"/>
              </a:rPr>
              <a:t> 따라 명확하게 수행하고, 노무 분쟁의 예방 및 내규 관리와 개정 업무에 활용하고자 합니다.둘째, 행정청의 위법ㆍ부당한 처분을 대상으로 행정소송을 제기하여 원고로서 최종 승소한 경험이 있습니다.권리 회복을 위한 행정소송의 당사자로서 약 3년에 걸쳐 1심과 2심 재판을 수행하였으며, 소장과 준비서면의 작성부터 승소 이후 소송비용액확정신청까지 행정소송의 실무적 절차를 경험함과 동시에 적법한 권리를 보전할 수 있었습니다. 이러한 경험을 바탕으로 한국마사회를 대상으로 제기된 소송에 대응하고, 부당한 법익 침해에 대한 소송 제기를 검토함으로써 한국마사회의 법률리스크 저감을 위한 법무지원 업무에 활용하고자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한국마사회 입사 후 법무 직무 수행을 통해 국민에게 신뢰받기 위해 가장 중요하게 생각하는 요소는 무엇입니까?</a:t>
            </a:r>
            <a:br/>
            <a:r>
              <a:t>(2) 외국기관과 다양한 계약 업무를 수행할 때, 상대방과의 협의 지연 문제를 해결한 구체적인 방법은 무엇입니까?</a:t>
            </a:r>
            <a:br/>
            <a:r>
              <a:t>(3) 일부 계약에서 법률리스크를 저감하기 위해 추가한 계약 조건 사례에 대해 더 구체적으로 설명해주실 수 있습니까?</a:t>
            </a:r>
            <a:br/>
            <a:r>
              <a:t>(4) 행정소송에서 법적 권리를 보전하기 위해 지원자가 어떤 노력을 했는지 구체적으로 설명해주실 수 있습니까?</a:t>
            </a:r>
          </a:p>
        </p:txBody>
      </p:sp>
    </p:spTree>
  </p:cSld>
  <p:clrMapOvr>
    <a:masterClrMapping/>
  </p:clrMapOvr>
</p:sld>
</file>

<file path=ppt/slides/slide2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(1)외국의 한 기관과 용역의 성격을 가진 해외위탁연구 계약을 체결하기 위해 상대기관의 계약 담당자와 계약 내용에 관해 조율하던 과정에서 협력에 어려움을</a:t>
            </a:r>
            <a:r>
              <a:rPr sz="1200">
                <a:solidFill>
                  <a:srgbClr val="000000"/>
                </a:solidFill>
                <a:latin typeface="맑은 고딕"/>
              </a:rPr>
              <a:t> 겪은 사례가 있습니다.수차례의 협의를 통해 대부분의 계약조건에 관해서는 타협점을 찾을 수 있었지만, 유일하게 법령에 따라 조율할 수 없는 지식재산권 조항에 관해서만 상대기관 역시 조율이 불가능하다는 뜻을 고수하여 최종 합의에 도달하지 못하였습니다. 이에 계약을 의뢰한 연구책임자에게 양 기관의 견해 차이로 인하여 계약체결이 어려울 것으로 판단됨을 안내하였으나, </a:t>
            </a:r>
            <a:r>
              <a:rPr u="sng" b="1" sz="1200">
                <a:solidFill>
                  <a:srgbClr val="000000"/>
                </a:solidFill>
                <a:latin typeface="맑은 고딕"/>
              </a:rPr>
              <a:t>(2)계약에 관한 협의가 진행되는 동안 양 기관의 연구책임자들은 계약이 체결될 것으로 믿고 이미 연구 용역이 진행 중인 상태인 점을 알게 되었습니다.자칫</a:t>
            </a:r>
            <a:r>
              <a:rPr sz="1200">
                <a:solidFill>
                  <a:srgbClr val="000000"/>
                </a:solidFill>
                <a:latin typeface="맑은 고딕"/>
              </a:rPr>
              <a:t> 양 기관 사이의 신뢰 문제를 넘어 법적 분쟁으로 이어질 수 있는 사안이라고 판단하여, 직접 상대기관의 연구책임자에게 연락하여 조율이 어려운 우리 측의 사유를 설명하고 상대기관의 조율이 힘든 사유를 청취하였습니다. 그 결과 상대기관의 입장을 실무적인 관점에서 알 수 있었으며, 상대기관의 계약 담당자와 제가 생각하지 못했던 방식인 계약서의 명칭 수정을 </a:t>
            </a:r>
            <a:r>
              <a:rPr u="sng" b="1" sz="1200">
                <a:solidFill>
                  <a:srgbClr val="000000"/>
                </a:solidFill>
                <a:latin typeface="맑은 고딕"/>
              </a:rPr>
              <a:t>(3)통해 해결 방안을 도출함으로써 성공적으로 해당 계약을 체결할 수 있었습니다. 이 과정에서 문제해결을 위한 접근 방식을 다각화하는 (4)것이 중요하다는 사실을 깨달았으며, 해당 기관과의 협의 내용을 양식화하여 다른 기관과의 계약 조건 협의에 활용함으로써 업무의 효율성을 높였습니다. 또한, 연구책임자들 간 계약 체결 이전에 미리 연구에 착수하는 관행이 있다는 것을 알게 되어,</a:t>
            </a:r>
            <a:r>
              <a:rPr sz="1200">
                <a:solidFill>
                  <a:srgbClr val="000000"/>
                </a:solidFill>
                <a:latin typeface="맑은 고딕"/>
              </a:rPr>
              <a:t> 계약 이전에 연구를 착수하지 않도록 계약의뢰 단계에서 사전 고지하는 업무절차를 추가하여 추후 유사한 문제의 발생을 예방하였습니다.해당 경험을 바탕으로 한국마사회에서 법무 업무를 수행하며 법령과 규정에 입각하여 처리하되 규정 등 원칙에만 매몰되지 않고 동료의 상황과 조직 전체의 이익을 고려하여 문제해결의 다양한 가능성을 개방적으로 수용함으로써 더욱 합리적인 방안을 도출할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계약 체결 당시 상대기관과의 조율이 어려웠던 경험에서 얻은 가장 큰 교훈은 무엇입니까?</a:t>
            </a:r>
            <a:br/>
            <a:r>
              <a:t>(2) 계약서 명칭 수정을 통해 문제를 해결한 방법을 좀 더 상세히 설명해주실 수 있습니까?</a:t>
            </a:r>
            <a:br/>
            <a:r>
              <a:t>(3) 연구 책임자들 간의 사전 연구 착수 관행을 변화시키기 위해 구체적으로 어떤 절차를 추가했는지 설명해주세요.</a:t>
            </a:r>
            <a:br/>
            <a:r>
              <a:t>(4) 한국마사회에서 법무 업무를 효율적으로 수행하기 위해 어떤 추가적인 노력을 기울일 계획입니까?</a:t>
            </a:r>
          </a:p>
        </p:txBody>
      </p:sp>
    </p:spTree>
  </p:cSld>
  <p:clrMapOvr>
    <a:masterClrMapping/>
  </p:clrMapOvr>
</p:sld>
</file>

<file path=ppt/slides/slide2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(1)한국마사회는 경마의 공정한 시행과 말산업의 육성에 관한 사업을 효율적으로 수행하게 함으로써 축산의 발전에 이바지하고 국민의 복지증진과 여가선용을 도모하기 위해 설립된 기관입니다. 회계는 회사의 언어이고</a:t>
            </a:r>
            <a:r>
              <a:rPr sz="1200">
                <a:solidFill>
                  <a:srgbClr val="000000"/>
                </a:solidFill>
                <a:latin typeface="맑은 고딕"/>
              </a:rPr>
              <a:t> 재무는 회사의 혈액이라 비유할 수 있습니다. 그만큼 회계와 재무가 잘 뒷받침되어야만 회사는 사업을 효율적이고 안정적으로 운영할 수 있다고 생각합니다. 따라서 회사가 </a:t>
            </a:r>
            <a:r>
              <a:rPr u="sng" b="1" sz="1200">
                <a:solidFill>
                  <a:srgbClr val="000000"/>
                </a:solidFill>
                <a:latin typeface="맑은 고딕"/>
              </a:rPr>
              <a:t>(2)더 많은 수익을 창출하고 확보한 자금을 다시 적절하게 배분 및 적합하게 사용하기 위해서는 재무회계관리 직원의 역할이 매우 중요합니다.단기적으로는 대금출납</a:t>
            </a:r>
            <a:r>
              <a:rPr sz="1200">
                <a:solidFill>
                  <a:srgbClr val="000000"/>
                </a:solidFill>
                <a:latin typeface="맑은 고딕"/>
              </a:rPr>
              <a:t> 및 법인카드 관리 등 재무관리 사무를 담당하고 싶습니다. 해당 업무를 원활히 수행하기 위해 다음의 노력을 하였습니다. 첫째,</a:t>
            </a:r>
            <a:r>
              <a:rPr u="sng" b="1" sz="1200">
                <a:solidFill>
                  <a:srgbClr val="000000"/>
                </a:solidFill>
                <a:latin typeface="맑은 고딕"/>
              </a:rPr>
              <a:t>(3) 재무회계, 재무관리 등 금융 전공과목을 수강하고 전산세무회계, 재경관리사, 신용분석사 등 관련 자격증을 취득함으로써</a:t>
            </a:r>
            <a:r>
              <a:rPr sz="1200">
                <a:solidFill>
                  <a:srgbClr val="000000"/>
                </a:solidFill>
                <a:latin typeface="맑은 고딕"/>
              </a:rPr>
              <a:t> 필요한 회계적 지식을 쌓았습니다. 둘째, 경기신용보증재단과 국민건강보험공단에서 근무하며 보증심사와 등급 판정심사에 대한 프로세스를 안내한 후 필요서류를 수취 및 검토하고 이를 전산상 입력하였습니다. 또한 서민금융진흥원에서 근무하며 지원금 지급심사시 고객별 진행현황을 엑셀에 기록하고 이를 매번 업데이트하며 업무매뉴얼에 따라 확인한 후 지급을 </a:t>
            </a:r>
            <a:r>
              <a:rPr u="sng" b="1" sz="1200">
                <a:solidFill>
                  <a:srgbClr val="000000"/>
                </a:solidFill>
                <a:latin typeface="맑은 고딕"/>
              </a:rPr>
              <a:t>(4)결정하였습니다. 이러한 경험을 바탕으로 타 부서원들이 이해하기 쉽게 절차와 필요서류를 안내하고 지출명세나 지출내역과 각각의 증빙을 꼼꼼히 비교 및 검토한 후 신속하고 정확하게</a:t>
            </a:r>
            <a:r>
              <a:rPr sz="1200">
                <a:solidFill>
                  <a:srgbClr val="000000"/>
                </a:solidFill>
                <a:latin typeface="맑은 고딕"/>
              </a:rPr>
              <a:t> 자금이 지급될 수 있도록 노력하겠습니다.장기적으로는 재무제표를 분석하고 자금의 흐름을 이해하는 능력을 길러 대내외적인 말 산업 여건과 한국마사회의 재무상태를 고려한 부문별 최적의 예산을 설정하고 미래지향적인 중장기적 재무계획을 수립하는 재무회계관리 전문가로 성장하고 싶습니다. 이에 따라 불필요한 지출을 줄이고 철저하게 비용관리를 수행하여 한국마사회가 좋은 서비스를 제공하면서도 더 많은 순이익을 내어 기관의 재정건전성을 유지하면서도 더 많은 사회공헌사업을 제공할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한국마사회에서의 재무회계관리 직무에서 지원자의 단기 및 장기 목표를 어떻게 달성할 계획인가요?</a:t>
            </a:r>
            <a:br/>
            <a:r>
              <a:t>(2) 재무회계, 재무관리 과목을 수강하면서 가장 도전적이었던 과제나 프로젝트는 무엇이었으며, 그것이 현재 어떤 도움이 되고 있나요?</a:t>
            </a:r>
            <a:br/>
            <a:r>
              <a:t>(3) 경기신용보증재단과 국민건강보험공단에서의 경험이 한국마사회에서 어떻게 활용될 수 있는지 설명해 주세요.</a:t>
            </a:r>
            <a:br/>
            <a:r>
              <a:t>(4) 장기적으로 한국마사회의 재무계획 수립에 기여하기 위해 구체적으로 어떤 추가 역량을 개발할 계획인가요?</a:t>
            </a:r>
          </a:p>
        </p:txBody>
      </p:sp>
    </p:spTree>
  </p:cSld>
  <p:clrMapOvr>
    <a:masterClrMapping/>
  </p:clrMapOvr>
</p:sld>
</file>

<file path=ppt/slides/slide2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[자산관리]에서 10명이 한 조가 되어 각각 운용전략팀, 채권팀, 주식팀으로 나눠 시장이자율을 초과하는 수익률을 내는 것을 목표로 자산을 운용하는 프로젝트를 </a:t>
            </a:r>
            <a:r>
              <a:rPr u="sng" b="1" sz="1200">
                <a:solidFill>
                  <a:srgbClr val="000000"/>
                </a:solidFill>
                <a:latin typeface="맑은 고딕"/>
              </a:rPr>
              <a:t>(1)수행하였습니다. 본격적인 운용에 들어가자 주식팀에서 예상치 못한 불만을 제기하였습니다. 그 이유는 과도한 업무량 대비 부족한 인력과</a:t>
            </a:r>
            <a:r>
              <a:rPr sz="1200">
                <a:solidFill>
                  <a:srgbClr val="000000"/>
                </a:solidFill>
                <a:latin typeface="맑은 고딕"/>
              </a:rPr>
              <a:t> 큰 성과 변동성으로 인해 심리적인 부담이 크다는 것이었습니다.저는 조장으로써 이를 인지하고 해결책을 강구하고자 전체회의를 통해 모든 팀원들에게 공유하였습니다. 이때 몇몇 타 팀 조원들은 자발적 선택으로 결정된 팀이고 프로젝트 마감기한이 있기에 변경사항 없이 그대로 프로젝트를 진행할 것을 주장하였습니다. 하지만 저는 </a:t>
            </a:r>
            <a:r>
              <a:rPr u="sng" b="1" sz="1200">
                <a:solidFill>
                  <a:srgbClr val="000000"/>
                </a:solidFill>
                <a:latin typeface="맑은 고딕"/>
              </a:rPr>
              <a:t>(2)소수의 불만이라고 가볍게 넘긴다면 이후 프로젝트에 심각한 타격을 줄 수 있다고 생각하였습니다.저는 2가지 방법을 통해 조원들이 충분히 수용할 수 있으면서도 실질적인 방안을</a:t>
            </a:r>
            <a:r>
              <a:rPr sz="1200">
                <a:solidFill>
                  <a:srgbClr val="000000"/>
                </a:solidFill>
                <a:latin typeface="맑은 고딕"/>
              </a:rPr>
              <a:t> 제시하였습니다. 먼저, 평소 함께 수업을 들으며 파악한 조원들의 역량을 바탕으로 주식팀에 적합할 것 같다고 판단되는 조원들에게 지금까지 주식팀의 성과와 중요성을 강조하면서 양해를 구하고 주식팀으로의 이동을 설득하였습니다. 다음으로, 주식팀의 경우 주 2회에서 </a:t>
            </a:r>
            <a:r>
              <a:rPr u="sng" b="1" sz="1200">
                <a:solidFill>
                  <a:srgbClr val="000000"/>
                </a:solidFill>
                <a:latin typeface="맑은 고딕"/>
              </a:rPr>
              <a:t>(3)주 1회로 보고 횟수를 축소하고 팀 내 주식 매매 결정권을 부여하여 보고절차 간소화 및 자율성 확대를 꾀함으로써 타 팀과 업무량을</a:t>
            </a:r>
            <a:r>
              <a:rPr sz="1200">
                <a:solidFill>
                  <a:srgbClr val="000000"/>
                </a:solidFill>
                <a:latin typeface="맑은 고딕"/>
              </a:rPr>
              <a:t> 일정한 수준으로 맞췄습니다. 이와 같이 인력 재배치와 업무 평준화를 수행함으로써 불만의 근본적인 원인을 개선할 수 있었습니다.결국 조원들 모두 능력을 최대치로 발휘할 수 있었고 저희 조는 주식팀에서 유의미한 알파값을 내어 </a:t>
            </a:r>
            <a:r>
              <a:rPr u="sng" b="1" sz="1200">
                <a:solidFill>
                  <a:srgbClr val="000000"/>
                </a:solidFill>
                <a:latin typeface="맑은 고딕"/>
              </a:rPr>
              <a:t>(4)교수님께 좋은 평가를 받아 4개의 조 중 1등으로 프로젝트를 마무리하였습니다.저는 갈등 발생시 신속하게 대처할 수 있을 뿐만 아니라 모두의 의견을 최대한</a:t>
            </a:r>
            <a:r>
              <a:rPr sz="1200">
                <a:solidFill>
                  <a:srgbClr val="000000"/>
                </a:solidFill>
                <a:latin typeface="맑은 고딕"/>
              </a:rPr>
              <a:t> 반영하여 문제를 해결하는 강점이 있습니다. 이를 바탕으로 팀원은 물론 여러 부서와 적극적으로 소통하고 협력하여 각각의 이해관계를 원활하게 조율함으로써 모두가 한국마사회의 목표 달성에 집중할 수 있도록 힘쓰는 신입직원이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자산관리 프로젝트에서 조장으로서 가장 큰 도전이었던 순간과 그것을 어떻게 극복했는지 설명해 주세요.</a:t>
            </a:r>
            <a:br/>
            <a:r>
              <a:t>(2) 주식팀의 업무량을 평준화하기 위한 지원자의 전략이 팀의 성과에 어떻게 긍정적으로 작용했는지 구체적으로 설명해주세요.</a:t>
            </a:r>
            <a:br/>
            <a:r>
              <a:t>(3) 갈등 상황에서 지원자가 신속하게 대처할 수 있었던 요인은 무엇이었고, 그것이 팀의 전체 성과에 어떤 영향을 미쳤나요?</a:t>
            </a:r>
            <a:br/>
            <a:r>
              <a:t>(4) 프로젝트 마무리 후 팀원들과의 협력에서 배운 가장 큰 교훈은 무엇이며, 한국마사회에서 어떻게 적용할 수 있나요?</a:t>
            </a:r>
          </a:p>
        </p:txBody>
      </p:sp>
    </p:spTree>
  </p:cSld>
  <p:clrMapOvr>
    <a:masterClrMapping/>
  </p:clrMapOvr>
</p:sld>
</file>

<file path=ppt/slides/slide2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한국마사회에서 기계직으로 입사한 후, 마사회의 시설 운영과 관리 효율성을 높이기 위해 기계적 </a:t>
            </a:r>
            <a:r>
              <a:rPr u="sng" b="1" sz="1200">
                <a:solidFill>
                  <a:srgbClr val="000000"/>
                </a:solidFill>
                <a:latin typeface="맑은 고딕"/>
              </a:rPr>
              <a:t>(1)시스템을 최적화하고, 지속 가능한 에너지 절감을 통해 환경적 책임을 다하는 역할을 수행하고자 합니다. 이를 통해 마사회의 경쟁력을</a:t>
            </a:r>
            <a:r>
              <a:rPr sz="1200">
                <a:solidFill>
                  <a:srgbClr val="000000"/>
                </a:solidFill>
                <a:latin typeface="맑은 고딕"/>
              </a:rPr>
              <a:t> 높이고, 고객들에게 안전하고 쾌적한 환경을 제공하는 것이 제 목표입니다.위와 같은 목표를 달성하기 위해 경험과 직무역량을 활용하여 구체적인 전략을 수립하였습니다.첫째, 시설 운영 효율성 </a:t>
            </a:r>
            <a:r>
              <a:rPr u="sng" b="1" sz="1200">
                <a:solidFill>
                  <a:srgbClr val="000000"/>
                </a:solidFill>
                <a:latin typeface="맑은 고딕"/>
              </a:rPr>
              <a:t>(2)증대입니다. 한국마사회에서 운영되는 다양한 시설에는 많은 기계 시스템이 운영되고 있습니다. 저는 00공공기관 시설과에</a:t>
            </a:r>
            <a:r>
              <a:rPr sz="1200">
                <a:solidFill>
                  <a:srgbClr val="000000"/>
                </a:solidFill>
                <a:latin typeface="맑은 고딕"/>
              </a:rPr>
              <a:t> 근무를 하며, 자동제어를 통해 공조설비 모니터링 및 공조설비 유지관리 업무를 수행한 경험이 있습니다. 이를 바탕으로 </a:t>
            </a:r>
            <a:r>
              <a:rPr u="sng" b="1" sz="1200">
                <a:solidFill>
                  <a:srgbClr val="000000"/>
                </a:solidFill>
                <a:latin typeface="맑은 고딕"/>
              </a:rPr>
              <a:t>(3)시설의 기계적 설비에 대한 정기적인 점검과 유지보수 작업을 통해 기계 시스템이 원활히 작동하도록 하고, 고장 (4)발생률을 최소화하는 데 집중할 것입니다. 또한, 기계 설비의 성능을 지속적으로 모니터링하고 분석하여 효율적인 시스템 운영</a:t>
            </a:r>
            <a:r>
              <a:rPr sz="1200">
                <a:solidFill>
                  <a:srgbClr val="000000"/>
                </a:solidFill>
                <a:latin typeface="맑은 고딕"/>
              </a:rPr>
              <a:t> 방안을 제시할 계획입니다.둘째, 에너지 절감 및 지속 가능성 증대입니다. 지속 가능한 에너지 관리는 기계직의 중요한 역할 중 하나입니다. 저는 기존 보일러 설비를 통해 난방을 한 시설을 친환경 히트펌프 교체를 통해 난방효율 향상 및 친환경 에너지 시스템을 도입한 경험이 있습니다. 이를 바탕으로 효율적인 기계 및 설비를 도입하고, 기존 시스템의 에너지 소비를 분석하여 불필요한 에너지 낭비를 줄이는 방안을 제시하고 실행할 것입니다. 또한, 전력 관리 시스템을 도입하거나, 태양광 패널 같은 친환경 에너지 시스템을 설치하여 마사회의 환경적 책임을 다할 수 있도록 기여할 것입니다.다음 두 가지 전략을 바탕으로 마사회의 경쟁력을 높이고, 고객들에게 안전하고 쾌적한 환경을 제공할 수 있는 엔지니어가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마사회에서 기계적 시스템을 최적화하기위해 어떤 새로운 접근법을 고려하고 있는지 구체적으로 설명해주세요.</a:t>
            </a:r>
            <a:br/>
            <a:r>
              <a:t>(2) 시설 운영에서 문제 발생 시 대응 방안을 사전에 어떻게 준비하고 계신가요?</a:t>
            </a:r>
            <a:br/>
            <a:r>
              <a:t>(3) 친환경 에너지 시스템 도입의 성공 사례를 구체적으로 한국마사회에 어떻게 적용할 계획인가요?</a:t>
            </a:r>
            <a:br/>
            <a:r>
              <a:t>(4) 기계 설비의 성능 모니터링을 통해 얻은 데이터를 마사회에 어떻게 활용할 계획인지 설명해주세요.</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"과학적이고 정확한 도핑 검사를 통해 경마의 공정성을 확보하는 것"이 입사 후 이루고자 하는 목표입니다. 한국마사회 도핑 검사소에서는 경주마의 혈액 및 소변 샘플을 분석하여 630여종의 금지 약물 사용 여부를 </a:t>
            </a:r>
            <a:r>
              <a:rPr u="sng" b="1" sz="1200">
                <a:solidFill>
                  <a:srgbClr val="000000"/>
                </a:solidFill>
                <a:latin typeface="맑은 고딕"/>
              </a:rPr>
              <a:t>(1)판별하고, 검사 결과를 분석하여 보고서를 작성하는 역할을 수행합니다. 정확한 분석기기 운용 능력과 실험 데이터를 정확하게 해석하는데 자신</a:t>
            </a:r>
            <a:r>
              <a:rPr sz="1200">
                <a:solidFill>
                  <a:srgbClr val="000000"/>
                </a:solidFill>
                <a:latin typeface="맑은 고딕"/>
              </a:rPr>
              <a:t> 있습니다. 실제로 학부 과정에서 기기 분석 과목을 집중적으로 이수하였고, 대학원생만 참여하는 유세포 분석기기(FACS) </a:t>
            </a:r>
            <a:r>
              <a:rPr u="sng" b="1" sz="1200">
                <a:solidFill>
                  <a:srgbClr val="000000"/>
                </a:solidFill>
                <a:latin typeface="맑은 고딕"/>
              </a:rPr>
              <a:t>(2)세미나에 자발적으로 참여하여 실험 기기에 대한 심층적인 이해를 키웠습니다.단순히 기존 자료를 학습하는 것에 그치지 않고, "나만의 실험 프로토콜을 수립하겠다"는 목표를 세우고 자료를 제작하며</a:t>
            </a:r>
            <a:r>
              <a:rPr sz="1200">
                <a:solidFill>
                  <a:srgbClr val="000000"/>
                </a:solidFill>
                <a:latin typeface="맑은 고딕"/>
              </a:rPr>
              <a:t> 기기 원리를 익혔습니다. 이러한 노력을 통해 FPLC, FACS 등 복잡한 실험 장비를 수월하게 운용할 수 있는 능력을 갖추게 되었습니다. 이 경험을 바탕으로 도핑 검사소에서도 LC-MS/MS, HPLC 등의 기기를 신속하게 익히고, 정밀한 분석을 수행하는데 기여하겠습니다.연구실 인턴으로 활동하며 실험 수행뿐만 아니라 실험결과 해석이 연구의 핵심이라는 점을 확인하였습니다. 이에 실험 데이터를 분석하는 역량을 키우기 위해 자발적으로 매주 lab meeting에 참여하였고, 실험 결과를 분석하고 발표하였습니다. 또한,</a:t>
            </a:r>
            <a:r>
              <a:rPr u="sng" b="1" sz="1200">
                <a:solidFill>
                  <a:srgbClr val="000000"/>
                </a:solidFill>
                <a:latin typeface="맑은 고딕"/>
              </a:rPr>
              <a:t>(3) 연구실에서 진행하는 실험에 대한 50편 이상의 연구 논문을 읽고 결과 해석에 대한 다양한 접근 방식을 학습했습니다. 이러한 경험을 통해 연구 논문 발표 대회에서 우수상을 받으며,</a:t>
            </a:r>
            <a:r>
              <a:rPr sz="1200">
                <a:solidFill>
                  <a:srgbClr val="000000"/>
                </a:solidFill>
                <a:latin typeface="맑은 고딕"/>
              </a:rPr>
              <a:t> 실험 수행 능력과 결과 해석 능력을 인정받았습니다.이와 같은 경험과 능력을 토대로 신속한 실험 수행과 정확한 </a:t>
            </a:r>
            <a:r>
              <a:rPr u="sng" b="1" sz="1200">
                <a:solidFill>
                  <a:srgbClr val="000000"/>
                </a:solidFill>
                <a:latin typeface="맑은 고딕"/>
              </a:rPr>
              <a:t>(4)결과 분석을 통해 경마에서 가장 중요한 공정성 확보에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학부 과정에서 기기 분석 과목을 집중적으로 이수한 경험이 도핑 검사소에서 어떻게 활용될 수 있을까요?</a:t>
            </a:r>
            <a:br/>
            <a:r>
              <a:t>(2) FACS 세미나에 자발적으로 참여했다고 하셨습니다. 이 경험을 통해 얻은 가장 큰 교훈은 무엇이었나요?</a:t>
            </a:r>
            <a:br/>
            <a:r>
              <a:t>(3) 지원자는 연구 논문 발표 대회에서 우수상을 받았습니다. 그 과정에서 어떤 도전이 있었고, 이를 어떻게 극복했나요?</a:t>
            </a:r>
            <a:br/>
            <a:r>
              <a:t>(4) 실험 결과 해석 능력을 통해 입사 후 경마 공정성을 어떻게 높일 계획이신가요?</a:t>
            </a:r>
          </a:p>
        </p:txBody>
      </p:sp>
    </p:spTree>
  </p:cSld>
  <p:clrMapOvr>
    <a:masterClrMapping/>
  </p:clrMapOvr>
</p:sld>
</file>

<file path=ppt/slides/slide2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시설 파트에서 근무하며, 시설 팀 내 다른 직렬과 협업 하여 업무를 수행하고 있었습니다. 연 초에 예산이 배정되었고, 전기, 건축 직렬과 예산 분배를 하는 과정에서 어려움을 겪었습니다. 두 직렬은 </a:t>
            </a:r>
            <a:r>
              <a:rPr u="sng" b="1" sz="1200">
                <a:solidFill>
                  <a:srgbClr val="000000"/>
                </a:solidFill>
                <a:latin typeface="맑은 고딕"/>
              </a:rPr>
              <a:t>(1)예산을 정확하게 분배하자 하였고, 기계 파트인 저는 시설 유지 보수에 들어가는 예산이 기계 파트가 더 많기 때문에 예산을 똑같이 분배하면 안된다는 입장이었습니다.이와 같은 어려움을 극복하기 위해 저는 다음과 같은 방법을 제시하였습니다.(2)(3)첫째, 정기적인 회의 도입입니다. 부서 자체적으로는 주간 회의를 진행하였지만, 시설 파트 내부적으로 진행하지 않았습니다. 주간 회의를 정례화하여 각 파트의 진행 상황을 공유하고, 각</a:t>
            </a:r>
            <a:r>
              <a:rPr sz="1200">
                <a:solidFill>
                  <a:srgbClr val="000000"/>
                </a:solidFill>
                <a:latin typeface="맑은 고딕"/>
              </a:rPr>
              <a:t> 파트 내 사업 규모와 진행을 파악하였습니다.둘째, 공동 목표 설정 및 공유입니다. 각 파트가 서로 다른 목표를 가지고 있었기 때문에, 전체 예산의 공동 목표를 설정하고 이에 맞는 예산을 사용할 수 있도록 하였습니다. 예를 들어, 각 파트당 긴급한 사업을 진행하는 파트에게 예산을 더 분배하고 사용해서 조직의 </a:t>
            </a:r>
            <a:r>
              <a:rPr u="sng" b="1" sz="1200">
                <a:solidFill>
                  <a:srgbClr val="000000"/>
                </a:solidFill>
                <a:latin typeface="맑은 고딕"/>
              </a:rPr>
              <a:t>(4)성과로 이어진다는 점을 강조했습니다.그 결과 정기적인 회의와 공동 목표 설정 및 공유가 효과를 보았고, 파트 간 의사소통이</a:t>
            </a:r>
            <a:r>
              <a:rPr sz="1200">
                <a:solidFill>
                  <a:srgbClr val="000000"/>
                </a:solidFill>
                <a:latin typeface="맑은 고딕"/>
              </a:rPr>
              <a:t> 원활해졌습니다. 이전에 비해 서로의 입장을 더 잘 이해하게 되었고, 갈등이 줄어들었습니다. 또한 서로의 업무를 파악하다 보니 효율적으로 예산을 사용할 수 있게 되었습니다.이와 같은 경험을 통해 소통과 협력의 중요성을 다시 한 번 깨달았으며, 갈등을 해결하고 팀워크를 증진 시키는 방법을 배웠습니다. 회의를 통해 소통을 원활하게 하고, 공동의 목표를 공유함으로써 효율적인 협업을 이끌어 낼 수 있었습니다.제가 한국마사회에 입사하게 된다면 동료 분들과 원활한 협업을 통해 함께 발전해 나갈 수 있는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예산 분배 문제 해결을 위해 어떤 구체적인 커뮤니케이션 전략을 사용하셨나요?</a:t>
            </a:r>
            <a:br/>
            <a:r>
              <a:t>(2) 기계 파트의 우선순위를 어떻게 설정하여 예산 분배 갈등을 극복하셨나요?</a:t>
            </a:r>
            <a:br/>
            <a:r>
              <a:t>(3) 이전 직장에서 공동 목표를 설정할 때 발생한 가장 큰 난관은 무엇이었으며, 이를 어떻게 극복하셨나요?</a:t>
            </a:r>
            <a:br/>
            <a:r>
              <a:t>(4) 소통을 원활히 하기 위해 한국마사회에서는 어떤 추가적인 방법을 시도할 생각인가요?</a:t>
            </a:r>
          </a:p>
        </p:txBody>
      </p:sp>
    </p:spTree>
  </p:cSld>
  <p:clrMapOvr>
    <a:masterClrMapping/>
  </p:clrMapOvr>
</p:sld>
</file>

<file path=ppt/slides/slide2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'국민의 깨끗한 힐링을 책임지는 한국마사회' 저의 입사 후 궁극적인 목표는 국민이 건전하게 즐길 수 있는 힐링 말 산업 기업으로서의 성장에 기여하는 일원이 되는 것입니다.한국마사회는 매년 4월부터 늘 대상경주가 많았는데 그만큼 국내에서도 해외에서도 말산업 선진국으로써의 입지를 다잡기 위한 노력이라고 생각되었습니다.경마지원직으로 근무하면서 크게 느꼈던 점은 한국마사회가 불법 </a:t>
            </a:r>
            <a:r>
              <a:rPr u="sng" b="1" sz="1200">
                <a:solidFill>
                  <a:srgbClr val="000000"/>
                </a:solidFill>
                <a:latin typeface="맑은 고딕"/>
              </a:rPr>
              <a:t>(1)경마 예방을 위하여 큰 노력을 하고 있다는 점이었습니다.무조건 사행성 기업이라는 인식을 가지고 있는 국민이</a:t>
            </a:r>
            <a:r>
              <a:rPr sz="1200">
                <a:solidFill>
                  <a:srgbClr val="000000"/>
                </a:solidFill>
                <a:latin typeface="맑은 고딕"/>
              </a:rPr>
              <a:t> 아직도 많고 저 또한 경험해 보기 전까지는 그러한 인식을 가지고 있었습니다.팬데믹 이후 영업장 폐쇄로 인해 매출액이 급감하여 큰 타격을 입었지만, </a:t>
            </a:r>
            <a:r>
              <a:rPr u="sng" b="1" sz="1200">
                <a:solidFill>
                  <a:srgbClr val="000000"/>
                </a:solidFill>
                <a:latin typeface="맑은 고딕"/>
              </a:rPr>
              <a:t>(2)매출액 증대와 과몰입 예방이라는 두 마리 토끼를 잡기 위해 수많은 노력을 해온 것을 두 눈으로 보았습니다.결과적으로 비상 경영을 통해 재작년 3년 만에 흑자전환을</a:t>
            </a:r>
            <a:r>
              <a:rPr sz="1200">
                <a:solidFill>
                  <a:srgbClr val="000000"/>
                </a:solidFill>
                <a:latin typeface="맑은 고딕"/>
              </a:rPr>
              <a:t> 할 수 있었습니다.재개장 전 상황을 정확하게 알지 못함에도 불구하고 </a:t>
            </a:r>
            <a:r>
              <a:rPr u="sng" b="1" sz="1200">
                <a:solidFill>
                  <a:srgbClr val="000000"/>
                </a:solidFill>
                <a:latin typeface="맑은 고딕"/>
              </a:rPr>
              <a:t>(3)다시 뛰는 한국마사회가 되기 위해 많은 노력을 하고 있음을 느낄 수 있었습니다.본장에서 경마지원직을 하며 한국마사회의</a:t>
            </a:r>
            <a:r>
              <a:rPr sz="1200">
                <a:solidFill>
                  <a:srgbClr val="000000"/>
                </a:solidFill>
                <a:latin typeface="맑은 고딕"/>
              </a:rPr>
              <a:t> 이해도를 높일 수 있었고 다양한 경험을 통해 고객과 소통하는 법을 배울 수 있었습니다.재경직으로서 정확한 업무 </a:t>
            </a:r>
            <a:r>
              <a:rPr u="sng" b="1" sz="1200">
                <a:solidFill>
                  <a:srgbClr val="000000"/>
                </a:solidFill>
                <a:latin typeface="맑은 고딕"/>
              </a:rPr>
              <a:t>(4)처리 능력은 물론, 경마장 이용 고객에 대한 서비스 정신도 중요하다고 생각합니다.단순히 숫자나 데이터를 관리하는 것에 그치지 않고 고객과의 신뢰를 구축하는</a:t>
            </a:r>
            <a:r>
              <a:rPr sz="1200">
                <a:solidFill>
                  <a:srgbClr val="000000"/>
                </a:solidFill>
                <a:latin typeface="맑은 고딕"/>
              </a:rPr>
              <a:t> 데 중요한 역할을 하기 때문입니다.고객이 신뢰할 수 있는 투명한 재무 관리와 함께 친절하고 원활한 고객 서비스를 제공하는 것이 한국마사회의 명성을 높이고 지속 가능한 관계를 유지하는 데 중요한 요소라고 생각하기 때문입니다.이러한 경험을 통해 말 산업의 발전을 위한 공기업의 일원으로서 전 모든 국민이 클린하게 힐링할 수 있는 청렴한 기업이라는 이미지 제고에 힘써 고객감동경영대상을 수상하는데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경마지원직으로 근무하면서 느낀 점이 한국마사회의 불법 경마 예방 노력이라고 적었는데, 이를 위해 구체적으로 어떤 기여를 했는지 설명해 주시겠습니까?</a:t>
            </a:r>
            <a:br/>
            <a:r>
              <a:t>(2) 팬데믹 이후 재작년 흑자전환을 위해 어떤 비상 경영 조치가 있었고, 거기에 어떻게 참여했습니까?</a:t>
            </a:r>
            <a:br/>
            <a:r>
              <a:t>(3) 한국마사회에서 고객과 소통하는 법을 배웠다고 하셨습니다. 이 경험이 재경직에서 어떻게 활용될 수 있을까요?</a:t>
            </a:r>
            <a:br/>
            <a:r>
              <a:t>(4) 친절하고 원활한 고객 서비스를 제공한다고 했습니다. 구체적으로 어떤 고객 서비스 활동을 했는지 예를 들어 설명해 주시겠습니까?</a:t>
            </a:r>
          </a:p>
        </p:txBody>
      </p:sp>
    </p:spTree>
  </p:cSld>
  <p:clrMapOvr>
    <a:masterClrMapping/>
  </p:clrMapOvr>
</p:sld>
</file>

<file path=ppt/slides/slide2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'이미지와 매출이라는 두 마리 토끼를 잡기 위한 협력' 서로의 이해관계 불일치로 인해 소통이나 협력에 어려움을 겪었던 적이 있습니다.외부에 드러날 가능성이 작다고 판단된 부패로 인한 손실을 대가로, 단기적으로 낼 수 있는 이익에 눈먼 상황이 개인 간이나 조직 내 갈등을 야기할 수 있다고 느꼈습니다.제과점에서 일하던 당시, 완제품을 </a:t>
            </a:r>
            <a:r>
              <a:rPr u="sng" b="1" sz="1200">
                <a:solidFill>
                  <a:srgbClr val="000000"/>
                </a:solidFill>
                <a:latin typeface="맑은 고딕"/>
              </a:rPr>
              <a:t>(1)폐기하는 일이 잦아지고 매출이 떨어지자, 점포 매출에 관해 점주를 대신해 매장 관리를 총괄하던 매니저가 포장지에 표시된 유통기한을 지우거나 (2)유통기한이 따로 표시되지 않는 현장 제조 상품을 수선해서 판매하기 시작했습니다.요즘 현명한 소비에 관한 관심 증대로 유통기한을 확인하시는 고객이 많아졌고 만약 소비자나 미스터리 쇼퍼가 이러한 점을</a:t>
            </a:r>
            <a:r>
              <a:rPr sz="1200">
                <a:solidFill>
                  <a:srgbClr val="000000"/>
                </a:solidFill>
                <a:latin typeface="맑은 고딕"/>
              </a:rPr>
              <a:t> 발견하게 된다면 최대 15일 정도의 영업정지 처분을 받게 될 것이기에 매니저와의 소통이 필요했습니다.이 상황에 대해 충분히 고민할 수 있는 방안이었던 것을 이해하고 있다는 점을 표현하되, 당장 닥친 손해를 무마하고자 내린 결정은 그보다 더 큰 금전적 손실은 물론이고 점포 이미지, 크게는 그 제과점 </a:t>
            </a:r>
            <a:r>
              <a:rPr u="sng" b="1" sz="1200">
                <a:solidFill>
                  <a:srgbClr val="000000"/>
                </a:solidFill>
                <a:latin typeface="맑은 고딕"/>
              </a:rPr>
              <a:t>(3)상표의 이미지를 훼손시킬 수 있기에 장기적인 관점에서는 손실이 더 클 수 있는 문제라는 점을 알렸습니다.그래서 근본적으로 매출 분석을 통해 불필요한 제조와 주문을 줄이고 그럼에도 불구하고 미판매되는 (4)부분은 타임세일을 통해 판매하는 방안과 원재료 추가 주문이 발생하지 않고 재고가 생기지 않는 시즌 메뉴를 개발하는 방향을 제시하였었습니다.결과적으로 타임세일을 통해 재고도 줄이고 다른 지점에서는 판매하지 않는 시즌 메뉴로 인해 고객들의 반응도</a:t>
            </a:r>
            <a:r>
              <a:rPr sz="1200">
                <a:solidFill>
                  <a:srgbClr val="000000"/>
                </a:solidFill>
                <a:latin typeface="맑은 고딕"/>
              </a:rPr>
              <a:t> 좋아서 이미지 향상과 매출에 도움이 되어 인정받게 되었습니다.그래서 앞으로 한국마사회에 근무하며 이러한 갈등 상황이 발생하게 된다면 경험을 바탕으로 정의와 청렴을 주장만 하는 것이 아닌 공감을 바탕으로, 근본적으로 매출과 이미지를 다 잡을 수 있는 구체적인 방안도 마련하여 협력할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단기 이익에 눈멀지 않고 장기적 관점에서 문제를 해결하려고 했는데, 구체적으로 어떤 영향력이 있었나요?</a:t>
            </a:r>
            <a:br/>
            <a:r>
              <a:t>(2) 제과점에서 유통기한 문제를 해결하기 위해 어떤 구체적인 소통 전략을 사용했는지 설명해 주세요.</a:t>
            </a:r>
            <a:br/>
            <a:r>
              <a:t>(3) 타임세일 도입과 시즌 메뉴 개발 제안을 통해 어떤 성과를 얻으셨나요? 이는 마사회에서 어떻게 적용할 수 있을까요?</a:t>
            </a:r>
            <a:br/>
            <a:r>
              <a:t>(4) 매출과 이미지 문제 해결을 위한 방안 마련에 있어서 가장 중요한 것은 무엇이라고 생각합니까?</a:t>
            </a:r>
          </a:p>
        </p:txBody>
      </p:sp>
    </p:spTree>
  </p:cSld>
  <p:clrMapOvr>
    <a:masterClrMapping/>
  </p:clrMapOvr>
</p:sld>
</file>

<file path=ppt/slides/slide2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[동료에게 올바른 방향을 제시하는 지침을 만들고 싶습니다.]2달 만에 과외 하는 중학생 친구의 한 </a:t>
            </a:r>
            <a:r>
              <a:rPr u="sng" b="1" sz="1200">
                <a:solidFill>
                  <a:srgbClr val="000000"/>
                </a:solidFill>
                <a:latin typeface="맑은 고딕"/>
              </a:rPr>
              <a:t>(1)자릿수 수학점수를 70점까지 올린 적이 있습니다. 물론 저 혼자만의 성과가 아닌 학생과 같이 노력한 결과로, 짧은 시간동안</a:t>
            </a:r>
            <a:r>
              <a:rPr sz="1200">
                <a:solidFill>
                  <a:srgbClr val="000000"/>
                </a:solidFill>
                <a:latin typeface="맑은 고딕"/>
              </a:rPr>
              <a:t> 좋은 성과를 </a:t>
            </a:r>
            <a:r>
              <a:rPr u="sng" b="1" sz="1200">
                <a:solidFill>
                  <a:srgbClr val="000000"/>
                </a:solidFill>
                <a:latin typeface="맑은 고딕"/>
              </a:rPr>
              <a:t>(2)이룬 것은 제게 큰 보람을 느끼게 해 주었습니다.과외는 부모님을 통해서 시작하게 되었습니다.</a:t>
            </a:r>
            <a:r>
              <a:rPr sz="1200">
                <a:solidFill>
                  <a:srgbClr val="000000"/>
                </a:solidFill>
                <a:latin typeface="맑은 고딕"/>
              </a:rPr>
              <a:t> 당시 과외학생의 아버지는 공부를 하지 않는 아들에 대해 고민이 많은 상황이었습니다. 아들의 공부를 위해 과외를 알아보시던 중 부모님을 통해 저와 연락이 닿았고, 그렇게 중학생인 친구를 만나게 되었습니다.그 학생은 자존심과 고집이 강한 친구였습니다. 현재 수준에 맞는 저학년의 문제를 거부하고 본인 </a:t>
            </a:r>
            <a:r>
              <a:rPr u="sng" b="1" sz="1200">
                <a:solidFill>
                  <a:srgbClr val="000000"/>
                </a:solidFill>
                <a:latin typeface="맑은 고딕"/>
              </a:rPr>
              <a:t>(3)학년의 문제를 풀기 원했습니다. 처음에 저는 그 친구의 목표에 대해 부정하고 기본개념에 대해 강요했었습니다. 하지만 고집 있는 학생과의</a:t>
            </a:r>
            <a:r>
              <a:rPr sz="1200">
                <a:solidFill>
                  <a:srgbClr val="000000"/>
                </a:solidFill>
                <a:latin typeface="맑은 고딕"/>
              </a:rPr>
              <a:t> 줄다리기 속에서 그 친구의 인정받고자 하는 욕구를 보게 됐습니다. 저는 서점으로 갔고, 그 학년의 가장 쉬운 문제집의, 가장 쉬운 문제들로 시험지 한 </a:t>
            </a:r>
            <a:r>
              <a:rPr u="sng" b="1" sz="1200">
                <a:solidFill>
                  <a:srgbClr val="000000"/>
                </a:solidFill>
                <a:latin typeface="맑은 고딕"/>
              </a:rPr>
              <a:t>(4)페이지를 준비했습니다.사실상 저학년의 문제와 다를 바 없었지만, 그 학생은 본인학년의 문제로 높은 점수를 받은 것에 크게 만족했고 공부에 마음을 열게</a:t>
            </a:r>
            <a:r>
              <a:rPr sz="1200">
                <a:solidFill>
                  <a:srgbClr val="000000"/>
                </a:solidFill>
                <a:latin typeface="맑은 고딕"/>
              </a:rPr>
              <a:t> 되었습니다. 그 친구는 점점 더 어려운 문제를 풀 수 있게 되었고, 저는 상대의 목표에 대해 이해하고 알맞은 방향을 제시하는 것이 얼마나 큰 것인지 깨달을 수 있었습니다. 새로운 규정이 만들어질 때도 비슷하다고 생각합니다. 여러 동료들의 입장 속에서 올바른 방향을 제시해야 하는 상황이기 때문입니다. 제게 한국 마사회에서 일할 기회가 주어진다면, 그동안 공부해온 법무지식을 통해 동료가 좋은 성과를 만들어 낼 수 있는 지침을 마련하여 제가 소속된 한국마사회가 레저산업의 선도기관으로 자리매김하는데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중학생 과외를 통해 얻은 성과를 구체적으로 설명해주시고, 이러한 경험이 한국 마사회에서 어떻게 활용될 수 있을까요?</a:t>
            </a:r>
            <a:br/>
            <a:r>
              <a:t>(2) 부모님을 통해 과외를 시작하게 되었다고 했습니다. 과외 과정에서 얻은 인사이트는 어떤 것이 있었나요?</a:t>
            </a:r>
            <a:br/>
            <a:r>
              <a:t>(3) 과외 학생과의 경험에서 상대의 목표를 이해하고 방향을 제시했다고 했습니다. 이 경험이 앞으로의 동료 관계에 어떤 영향을 미칠까요?</a:t>
            </a:r>
            <a:br/>
            <a:r>
              <a:t>(4) 동료에게 올바른 방향을 제시한다고 하셨는데, 한국 마사회에서는 어떤 방향을 어떻게 제시하시고 싶으신가요?</a:t>
            </a:r>
          </a:p>
        </p:txBody>
      </p:sp>
    </p:spTree>
  </p:cSld>
  <p:clrMapOvr>
    <a:masterClrMapping/>
  </p:clrMapOvr>
</p:sld>
</file>

<file path=ppt/slides/slide2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갈등의 해결은 입장을 이해하는 것에서 시작한다 ]대학원 때 </a:t>
            </a:r>
            <a:r>
              <a:rPr u="sng" b="1" sz="1200">
                <a:solidFill>
                  <a:srgbClr val="000000"/>
                </a:solidFill>
                <a:latin typeface="맑은 고딕"/>
              </a:rPr>
              <a:t>(1)산학협력 프로젝트 팀장으로서 겪은 경험은 소통과 협력의 중요성을 깨닫게 해준 값진 교훈이었습니다.</a:t>
            </a:r>
            <a:r>
              <a:rPr sz="1200">
                <a:solidFill>
                  <a:srgbClr val="000000"/>
                </a:solidFill>
                <a:latin typeface="맑은 고딕"/>
              </a:rPr>
              <a:t> 당시 프로젝트의 주간 목표 달성 후 추가 연구에 대해 고참 선배와 신입생 후배 사이의 갈등이 있었을 때, 저는 양측의 입장을 경청하고 이해하는 것부터 시작했습니다.선배의 경우, 단순히 프로젝트 목표 달성만이 아닌 연구의 질적 향상을 원했고 또한 교수님께 보고할 연구 내용이 충분한지를 우려하고 있었습니다. 반면 후배는 과도한 업무량과 본인의 연구 희망 사항이 반영되지 않는 점에 불만을 가지고 있었습니다. 이러한 갈등의 근본 원인을 파악한 후 저는 </a:t>
            </a:r>
            <a:r>
              <a:rPr u="sng" b="1" sz="1200">
                <a:solidFill>
                  <a:srgbClr val="000000"/>
                </a:solidFill>
                <a:latin typeface="맑은 고딕"/>
              </a:rPr>
              <a:t>(2)양측의 니즈를 모두 충족시킬 수 있는 해결책을 모색하여, 프로젝트 목표 달성을 위한 기본 연구와</a:t>
            </a:r>
            <a:r>
              <a:rPr sz="1200">
                <a:solidFill>
                  <a:srgbClr val="000000"/>
                </a:solidFill>
                <a:latin typeface="맑은 고딕"/>
              </a:rPr>
              <a:t> 후배의 희망 연구를 병행하는 투 트랙 방식을 도입했습니다. 이를 통해 </a:t>
            </a:r>
            <a:r>
              <a:rPr u="sng" b="1" sz="1200">
                <a:solidFill>
                  <a:srgbClr val="000000"/>
                </a:solidFill>
                <a:latin typeface="맑은 고딕"/>
              </a:rPr>
              <a:t>(3)프로젝트의 목표를 달성하면서도 팀원 개개인의 연구 욕구를 충족시킬 수 있었고, 특히 후배의 경우, 실질적인 업무량은 늘어났음에도 원하는 연구를</a:t>
            </a:r>
            <a:r>
              <a:rPr sz="1200">
                <a:solidFill>
                  <a:srgbClr val="000000"/>
                </a:solidFill>
                <a:latin typeface="맑은 고딕"/>
              </a:rPr>
              <a:t> 수행하면서 높은 능률을 보여주었으며 풍부한 성과를 만들어내면서 박사과정에까지 진학하는 계기가 되었습니다.이 경험을 통해 저는 사람에 대한 이해가 갈등 해결의 핵심임을 알 수 있었습니다. 당사자의 입장에서 생각하고 충분히 소통함으로써 사고방식과 니즈를 이해하고, 이를 조화롭게 만족시킬 수 있는 해결책을 찾는다면 많은 갈등을 서로에게 이익이 되는 방식으로 </a:t>
            </a:r>
            <a:r>
              <a:rPr u="sng" b="1" sz="1200">
                <a:solidFill>
                  <a:srgbClr val="000000"/>
                </a:solidFill>
                <a:latin typeface="맑은 고딕"/>
              </a:rPr>
              <a:t>(4)해결할 수 있다고 생각합니다. 앞으로도 이러한 경험을 바탕으로, 조직 내에서 발생할 수 있는 다양한 갈등 상황을 효과적으로 해결하고,</a:t>
            </a:r>
            <a:r>
              <a:rPr sz="1200">
                <a:solidFill>
                  <a:srgbClr val="000000"/>
                </a:solidFill>
                <a:latin typeface="맑은 고딕"/>
              </a:rPr>
              <a:t> 성과를 극대화하는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프로젝트 팀장으로서의 경험을 언급하셨습니다. 이때 팀장으로서 겪었던 가장 큰 도전은 무엇이었고, 어떻게 극복하셨나요?</a:t>
            </a:r>
            <a:br/>
            <a:r>
              <a:t>(2) 갈등 해결에서 양측의 입장을 이해하는 것이 중요하다고 하셨습니다. 이를 통해 얻은 구체적인 성과는 무엇이었나요?</a:t>
            </a:r>
            <a:br/>
            <a:r>
              <a:t>(3) 당신의 투 트랙 접근이 프로젝트에 미친 영향은 무엇이며, 그 과정을 통해 배운 점은 무엇인가요?</a:t>
            </a:r>
            <a:br/>
            <a:r>
              <a:t>(4) 앞으로 조직 내에서 발생할 수 있는 갈등 상황을 어떻게 해결할 계획인가요? 과거의 경험을 바탕으로 설명해주세요.</a:t>
            </a:r>
          </a:p>
        </p:txBody>
      </p:sp>
    </p:spTree>
  </p:cSld>
  <p:clrMapOvr>
    <a:masterClrMapping/>
  </p:clrMapOvr>
</p:sld>
</file>

<file path=ppt/slides/slide2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판매마케팅 직무에서 미래 고객층을 확보하기 위해 20-30세대의 이용률을 현재보다 높이고, 고객 만족도를 현재보다 10% 이상 높이는 데 기여하고 싶습니다. 이를 위해 고객의 인식을 개선하고 이용 편의성을 높이는 마케팅 전략을 추진하여 젊은 세대의 유입을 확대하고 고객 만족도를 향상시키겠습니다.첫 번째로, 젊은 고객층의 인식을 개선하기 위해 다양한 콘텐츠 활용 방안을 제안하겠습니다. </a:t>
            </a:r>
            <a:r>
              <a:rPr u="sng" b="1" sz="1200">
                <a:solidFill>
                  <a:srgbClr val="000000"/>
                </a:solidFill>
                <a:latin typeface="맑은 고딕"/>
              </a:rPr>
              <a:t>(1)저는 현재 20-30세대의 렛츠런파크 이용률이 낮은 이유가 공원에 대해 들어보지 못했거나 잘 알지 못하기 때문이라고 생각합니다. 해당 세대의 관심을 확대하고, 방문을 유도하기</a:t>
            </a:r>
            <a:r>
              <a:rPr sz="1200">
                <a:solidFill>
                  <a:srgbClr val="000000"/>
                </a:solidFill>
                <a:latin typeface="맑은 고딕"/>
              </a:rPr>
              <a:t> 위해서는 20-30세대가 적극적으로 찾는 인플루언서와 함께 협업함으로써 말 산업 관련 다양한 콘텐츠를 지속적으로 제공해 긍정적인 이미지를 형성할 수 있다고 생각합니다. 또한, 공공기관의 인턴으로 근무하며 카드뉴스를 제작했던 경험을 바탕으로, 한눈에 알아볼 수 있는 요약된 정보를 선호하는 </a:t>
            </a:r>
            <a:r>
              <a:rPr u="sng" b="1" sz="1200">
                <a:solidFill>
                  <a:srgbClr val="000000"/>
                </a:solidFill>
                <a:latin typeface="맑은 고딕"/>
              </a:rPr>
              <a:t>(2)20-30세대의 특성을 반영하여 카드뉴스, 숏폼 등을 활용해 정보전달력을 높이겠습니다.두</a:t>
            </a:r>
            <a:r>
              <a:rPr sz="1200">
                <a:solidFill>
                  <a:srgbClr val="000000"/>
                </a:solidFill>
                <a:latin typeface="맑은 고딕"/>
              </a:rPr>
              <a:t> 번째로 고객에게 더 나은 편의를 제공하기 위하여 고민하겠습니다. 재학 중 마케팅 프로젝트에서 고객의 편의성을 높이기 위해, 식당의 매장별 이용 동선을 분석하여 </a:t>
            </a:r>
            <a:r>
              <a:rPr u="sng" b="1" sz="1200">
                <a:solidFill>
                  <a:srgbClr val="000000"/>
                </a:solidFill>
                <a:latin typeface="맑은 고딕"/>
              </a:rPr>
              <a:t>(3)키오스크의 위치를 조정하는 아이디어를 제안했습니다. 추가로 조정에 따른 위치 안내 표시를 바닥에 부착하는 사용자 중심의 서비스 개선을 제안했습니다. 영화관에서 근무 시에는 키오스크 사용이 어려운 고객을 위해 큰 글자와 큰 화면으로</a:t>
            </a:r>
            <a:r>
              <a:rPr sz="1200">
                <a:solidFill>
                  <a:srgbClr val="000000"/>
                </a:solidFill>
                <a:latin typeface="맑은 고딕"/>
              </a:rPr>
              <a:t> 매뉴얼을 제작해 기기 사용에 대한 고객의 부담을 줄였습니다. 이를 통해 고객의 눈으로 바라보고 불편함이 없도록 개선 방안을 고민하는 고객 중심의 서비스 개선 능력과 문제해결 역량을 갖추었습니다. 이를 토대로 한국마사회의 고객 중심 서비스 제공을 위해 계속해서 </a:t>
            </a:r>
            <a:r>
              <a:rPr u="sng" b="1" sz="1200">
                <a:solidFill>
                  <a:srgbClr val="000000"/>
                </a:solidFill>
                <a:latin typeface="맑은 고딕"/>
              </a:rPr>
              <a:t>(4)고민하겠습니다.입사 후 제가 다양한 고객 접점에서 쌓은 경험과 마케팅 지식을 활용하여 한국마사회의 '국민이 행복한 여가문화 조성'이라는 전략과제 달성에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지원자님은 렛츠런파크 이용률이 낮다고 하셨는데, 협업할 적절한 인플루언서를 선택할 때 고려하는 요소는 무엇인가요?</a:t>
            </a:r>
            <a:br/>
            <a:r>
              <a:t>(2) 고객의 편의성을 높이기 위한 마케팅 전략은 어떠한 과정을 통해 발전시켰나요?</a:t>
            </a:r>
            <a:br/>
            <a:r>
              <a:t>(3) 영화관 근무 경험을 통해 얻은 교훈 중 가장 중요한 것은 무엇이었으며, 이를 적용할 방법이 있나요?</a:t>
            </a:r>
            <a:br/>
            <a:r>
              <a:t>(4) 한국마사회에서 '국민이 행복한 여가문화 조성'을 위해 어떤 기여를 하고자 하는지 구체적으로 설명해 주시겠어요?</a:t>
            </a:r>
          </a:p>
        </p:txBody>
      </p:sp>
    </p:spTree>
  </p:cSld>
  <p:clrMapOvr>
    <a:masterClrMapping/>
  </p:clrMapOvr>
</p:sld>
</file>

<file path=ppt/slides/slide2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공공기관의 인턴으로 근무 시 팀을 이뤄 기관의 교육 관련 PPT를 </a:t>
            </a:r>
            <a:r>
              <a:rPr u="sng" b="1" sz="1200">
                <a:solidFill>
                  <a:srgbClr val="000000"/>
                </a:solidFill>
                <a:latin typeface="맑은 고딕"/>
              </a:rPr>
              <a:t>(1)제작하는 중 팀원의 불성실한 참여로 인해 팀원 간 갈등이 발생했고, 협력에 어려움을 겪었습니다.이러한 갈등은 서로의 상황을 충분히 고려하거나 의견을 공유하지 않은 채 섣불리 업무를 시작하려 했기 때문에 발생했다고</a:t>
            </a:r>
            <a:r>
              <a:rPr sz="1200">
                <a:solidFill>
                  <a:srgbClr val="000000"/>
                </a:solidFill>
                <a:latin typeface="맑은 고딕"/>
              </a:rPr>
              <a:t> 생각했습니다. 해당 팀원을 도와 협동할 수 있는 방안을 찾고자 고민했고,</a:t>
            </a:r>
            <a:r>
              <a:rPr u="sng" b="1" sz="1200">
                <a:solidFill>
                  <a:srgbClr val="000000"/>
                </a:solidFill>
                <a:latin typeface="맑은 고딕"/>
              </a:rPr>
              <a:t>(2) 이에 독립된 장소와 편안한 분위기에서 더욱 잘 소통하던 팀원의 성격을 고려해 사내 카페로 이동해 이야기를 들었습니다. 업무 참여를 요구하기보다는 팀원이 어떤 상황인지 파악하고, 입장을 이해하고자 편안하게 대화를 이끌며 자신의 이야기를 할 수 있도록 도왔습니다.</a:t>
            </a:r>
            <a:r>
              <a:rPr sz="1200">
                <a:solidFill>
                  <a:srgbClr val="000000"/>
                </a:solidFill>
                <a:latin typeface="맑은 고딕"/>
              </a:rPr>
              <a:t> 그는 "당장 졸업 요건 충족 기한이 촉박해서 자격증 공부할 시간이 부족하기 때문에 업무를 수행하기 힘들다."라고 말했고, 이때 끊지 않고 끝까지 들으며 팀원의 이야기를 경청했습니다. 저의 비슷한 경험을 사례로 들며 공감한 후 이를 해결할 방법에 대해 논의하자, 그는 업무를 일정에 따라 분담할 것을 제안했습니다. </a:t>
            </a:r>
            <a:r>
              <a:rPr u="sng" b="1" sz="1200">
                <a:solidFill>
                  <a:srgbClr val="000000"/>
                </a:solidFill>
                <a:latin typeface="맑은 고딕"/>
              </a:rPr>
              <a:t>(3)팀원들과 함께 논의한 후 해당 팀원이 제안한 방식으로 일정을 전반, 후반으로 나눠 전반은 자료조사와 자료정리를, 후반은 이를 활용한 PPT와 대본 제작 업무를 수행했습니다. 해당 팀원은 "자신의 입장을 이해해 주어 고맙다."라고 말하며 시험일 이후 더욱 적극성을 가지고</a:t>
            </a:r>
            <a:r>
              <a:rPr sz="1200">
                <a:solidFill>
                  <a:srgbClr val="000000"/>
                </a:solidFill>
                <a:latin typeface="맑은 고딕"/>
              </a:rPr>
              <a:t> 업무에 참여했습니다. 이 경험을 통해 상대방의 의견을 존중하고 이해하려고 노력하는 것이 갈등 상황과 해결과 상호이해를 기반으로 한 협업을 위해 무엇보다 중요하다는 것을 깨달았습니다. 한국마사회에서도 상대방의 의견을 경청하고, 서로의 상황을 파악한 후 대화를 통해 갈등을 해결할 수 있도록 적극적으로 소통하며 어려움을 해소하겠습니다.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공공기관 인턴 경험에서 갈등이 발생했을 때 다른 대응 방법으로 고려했던 안은 무엇이었나요?</a:t>
            </a:r>
            <a:br/>
            <a:r>
              <a:t>(2) 팀원과의 갈등 해결에서 '사내 카페로 이동해 이야기를 들었다'라고 하셨는데, 장소의 변화가 미친 긍정적인 영향은 무엇이었나요?</a:t>
            </a:r>
            <a:br/>
            <a:r>
              <a:t>(3) 갈등 상황에서 '논의한 후 업무를 나눴다'라고 하셨습니다. 그 과정에서 있었던 구체적인 도전 과제는 무엇이었나요?</a:t>
            </a:r>
            <a:br/>
            <a:r>
              <a:t>(4) 해당 경험을 통해 얻은 교훈은 한국마사회에서의 소통과 갈등 해결에 어떻게 적용할 계획인가요?</a:t>
            </a:r>
          </a:p>
        </p:txBody>
      </p:sp>
    </p:spTree>
  </p:cSld>
  <p:clrMapOvr>
    <a:masterClrMapping/>
  </p:clrMapOvr>
</p:sld>
</file>

<file path=ppt/slides/slide2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 입사 후 재무상태를 이해하고 분석해서 효과적인 홍보사업과 건강 및 여가산업 시장 규모가 커지는 흐름에 발맞춰 승마의 다양한 건강과 스트레소 해소 효과를 홍보 및 코로나 이후 국내 관광객이 증가하고 있는 상황에서 다양한 여행 상품과 승마 체험을 연계시키는 사업 등 정기승마인구 20만 명 초과라는 목표를 위해 필요한 사업계획에 적절한 예산을 설정하고 재무위험을 줄임으로써 목표 달성에 기여하고 싶습니다.저는 이를 위해 공공기관에서 ERP </a:t>
            </a:r>
            <a:r>
              <a:rPr u="sng" b="1" sz="1200">
                <a:solidFill>
                  <a:srgbClr val="000000"/>
                </a:solidFill>
                <a:latin typeface="맑은 고딕"/>
              </a:rPr>
              <a:t>(1)활용을 통해 예산집행 업무를 수행하였고 전표생성 과정에서 관련 회계 및 예산 관련 규정을 숙지하고 매뉴얼에 따라 업무를</a:t>
            </a:r>
            <a:r>
              <a:rPr sz="1200">
                <a:solidFill>
                  <a:srgbClr val="000000"/>
                </a:solidFill>
                <a:latin typeface="맑은 고딕"/>
              </a:rPr>
              <a:t> 수행했던 경험이 있습니다.이를 활용해서 회계정보시스템 매뉴얼에 따라 회계처리를 정확하게 수행하여 정확한 재무정보를 제공하고 회계감사에 문제가 되지 않도록 기여하겠습니다.그리고 공공기관에서 대출심사를 위해 다양한 </a:t>
            </a:r>
            <a:r>
              <a:rPr u="sng" b="1" sz="1200">
                <a:solidFill>
                  <a:srgbClr val="000000"/>
                </a:solidFill>
                <a:latin typeface="맑은 고딕"/>
              </a:rPr>
              <a:t>(2)기업들이 제출한 재무제표를 분석하여 매출액 추이와 재무건전성 및 안정성을 분석하고 채무불이행 가능성 등을 종합적으로 판단해서</a:t>
            </a:r>
            <a:r>
              <a:rPr sz="1200">
                <a:solidFill>
                  <a:srgbClr val="000000"/>
                </a:solidFill>
                <a:latin typeface="맑은 고딕"/>
              </a:rPr>
              <a:t> 대출을 실행했던 경험이 있습니다.이를 활용해서 한국마사회의 재무제표를 분석해서 한국마사회의 수익, 비용 추세를 파악하고 목표를 이루기 위한 재무목표를 설정하고 재무리스크를 줄이는 데 기여하겠습니다.마지막으로 저는 현장에서 문제를 발견하고 아이디어를 통해 프로세스를 개선 및 제안했던 경험이 있습니다.공공기관에서 코로나 </a:t>
            </a:r>
            <a:r>
              <a:rPr u="sng" b="1" sz="1200">
                <a:solidFill>
                  <a:srgbClr val="000000"/>
                </a:solidFill>
                <a:latin typeface="맑은 고딕"/>
              </a:rPr>
              <a:t>(3)19 지원금 사업을 비대면 온라인 신청을 통해 수행하면서 디지털 취약계층들이 신청하는 데 어려움을 겪는 상황에서 많은 문의와 방문신청이 많아진 상황에서 신청 기한 내에 신청을 도와드리기 위해</a:t>
            </a:r>
            <a:r>
              <a:rPr sz="1200">
                <a:solidFill>
                  <a:srgbClr val="000000"/>
                </a:solidFill>
                <a:latin typeface="맑은 고딕"/>
              </a:rPr>
              <a:t> 신청 접수 전에 미리 </a:t>
            </a:r>
            <a:r>
              <a:rPr u="sng" b="1" sz="1200">
                <a:solidFill>
                  <a:srgbClr val="000000"/>
                </a:solidFill>
                <a:latin typeface="맑은 고딕"/>
              </a:rPr>
              <a:t>(4)방문한 디지털 취약계층을 대상으로 온라인 신청 프레젠테이션을 진행하였고 직접 영상을 보고 따라 할 수 있는 영상제작과 고객이 동의하면 필요서류를 직원이 직접 확인할 수 있는 프로세스를</a:t>
            </a:r>
            <a:r>
              <a:rPr sz="1200">
                <a:solidFill>
                  <a:srgbClr val="000000"/>
                </a:solidFill>
                <a:latin typeface="맑은 고딕"/>
              </a:rPr>
              <a:t> 제안하였습니다.이런 경험을 활용해서 한국마사회에서도 성과향상을 위한 업무프로세스와 절차, 제도개선을 통해 목표를 달성하도록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공공기관에서 ERP 활용을 통해 예산집행 업무를 수행했던 경험을 기반으로 한국마사회에 입사했을 때 어떤 역할을 하고 싶은지 상세히 설명해 주세요.</a:t>
            </a:r>
            <a:br/>
            <a:r>
              <a:t>(2) 지원자가 다양한 기업들의 재무제표를 분석하여 대출을 실행했던 경험을 통해 한국마사회의 재무목표를 설정할 때 어떤 기여를 할 수 있을지 구체적으로 설명해 주세요.</a:t>
            </a:r>
            <a:br/>
            <a:r>
              <a:t>(3) 코로나 19 지원금 사업을 수행하면서 디지털 취약계층을 위해 만든 교육 프로그램이 성공적이었던 이유와 그 경험을 한국마사회에 어떻게 적용할지 설명해 주세요.</a:t>
            </a:r>
            <a:br/>
            <a:r>
              <a:t>(4) 지원자가 문제를 발견하고 아이디어로 프로세스를 개선했던 경험이 한국마사회에서 성과향상에 어떻게 기여할 수 있을지 구체적으로 설명해 주세요.</a:t>
            </a:r>
          </a:p>
        </p:txBody>
      </p:sp>
    </p:spTree>
  </p:cSld>
  <p:clrMapOvr>
    <a:masterClrMapping/>
  </p:clrMapOvr>
</p:sld>
</file>

<file path=ppt/slides/slide2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공공기관에 입사하여 동기들 3명과 같은 센터에서 업무를 분담받아서 업무를 수행하였습니다.각자의 업무를 수행하면서 지원금 및 새로운 정책자금 등 새로운 사업에 대해서는 공통으로 업무를 분담받아서 수행하는 상황에서 고유사업만을 수행하며 서로의 상황과 업무에 관해 관심을 두지 않는 상황에서 갑자기 코로나 19와 같은 갑작스러운 상황변화로 새로운 사업을 수행하게 되었습니다.이를 통해 개개인에게 공통업무들이 추가되었고 이를 각자 동일하게 배분하다 보니 구성원들 간의 </a:t>
            </a:r>
            <a:r>
              <a:rPr u="sng" b="1" sz="1200">
                <a:solidFill>
                  <a:srgbClr val="000000"/>
                </a:solidFill>
                <a:latin typeface="맑은 고딕"/>
              </a:rPr>
              <a:t>(1)업무량 불균형과 업무 과중에 대한 불만과 갈등이 있었습니다.센터 성과를 위해서는 서로 소통하고 협력해야 경영성과를 이룰 수 있지만 각자 본인 업무에 바쁘다 보니 이야기할 시간도 줄어들었고 오해가 커지게 되었습니다.그래서 오해를 풀고 협력하는 문화를 조성하기 위해 바쁜</a:t>
            </a:r>
            <a:r>
              <a:rPr sz="1200">
                <a:solidFill>
                  <a:srgbClr val="000000"/>
                </a:solidFill>
                <a:latin typeface="맑은 고딕"/>
              </a:rPr>
              <a:t> 와중에 동기들과 저녁 자리를 </a:t>
            </a:r>
            <a:r>
              <a:rPr u="sng" b="1" sz="1200">
                <a:solidFill>
                  <a:srgbClr val="000000"/>
                </a:solidFill>
                <a:latin typeface="맑은 고딕"/>
              </a:rPr>
              <a:t>(2)만들어서 서로 회사에서는 말하기 어려운 속마음과 각자의 업무가 어떻게 수행되는지를 이야기하게 되었고 한 동료는 업무 사이클이 길어서 꾸준히 업무를 해야 하며 또 한 동료는 매달 초와 매달 말에 업무가 몰려있는 경우처럼 각자의 업무 특성이 다르다는 점을 깨닫게 되었습니다.그래서 공통업무를 공평하게 배분받는 것이 아닌 서로의 상황을 고려해서 공통업무를 (3)협력해서 할 수 있도록 건의하였고 업무가 몰려있는 동료를 배려해서 제가 동료의 공통업무를 받아서 업무를 수행하고 서로 상황을 공유하며 업무를 유기적으로 수행하며</a:t>
            </a:r>
            <a:r>
              <a:rPr sz="1200">
                <a:solidFill>
                  <a:srgbClr val="000000"/>
                </a:solidFill>
                <a:latin typeface="맑은 고딕"/>
              </a:rPr>
              <a:t> 협력한 결과 갈등을 극복할 수 있었습니다.이 경험에서 서로에 관한 관심과 배려가 팀워크의 중요한 요소이며 개인의 능력이 아닌 서로 협력을 통해 갑작스러운 변화에 유기적으로 대처할 </a:t>
            </a:r>
            <a:r>
              <a:rPr u="sng" b="1" sz="1200">
                <a:solidFill>
                  <a:srgbClr val="000000"/>
                </a:solidFill>
                <a:latin typeface="맑은 고딕"/>
              </a:rPr>
              <a:t>(4)수 있다고 배울 수 있었습니다. 한국마사회에서도 먼저 동료의 상황에 관해 관심을 두고 정보를 공유하며 서로 협력할 수 있는 분위기를 조성하고 개인의 성과를 우선시하는 것 보다 조직의 성과를</a:t>
            </a:r>
            <a:r>
              <a:rPr sz="1200">
                <a:solidFill>
                  <a:srgbClr val="000000"/>
                </a:solidFill>
                <a:latin typeface="맑은 고딕"/>
              </a:rPr>
              <a:t> 우선시하는 태도를 통해 함께 공정한 경쟁과 동료와 함께 성장할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팀 내 갈등을 해결하기 위해 마련한 저녁 모임의 구체적인 내용과 그 과정을 통해 배운 점을 설명하고 한국마사회에 어떻게 적용할지 구체적으로 설명해 주세요.</a:t>
            </a:r>
            <a:br/>
            <a:r>
              <a:t>(2) 지원자가 공통업무를 협력하여 해결했던 경험이 한국마사회에서도 팀워크 강화에 어떻게 기여할 수 있을지에 대해 구체적으로 설명해 주세요.</a:t>
            </a:r>
            <a:br/>
            <a:r>
              <a:t>(3) 코로나 19와 같은 갑작스런 상황 변화에서 팀워크의 중요성을 어떻게 깨달았는지 그 경험을 바탕으로 한국마사회에서도 어떻게 대처할 계획인지 설명해 주세요.</a:t>
            </a:r>
            <a:br/>
            <a:r>
              <a:t>(4) 지원자가 개인의 성과보다 조직의 성과를 우선시하게 된 계기와 이를 바탕으로 한국마사회에 입사했을 때 어떤 방식으로 협력과 성장을 이루고 싶은지 설명해 주세요.</a:t>
            </a:r>
          </a:p>
        </p:txBody>
      </p:sp>
    </p:spTree>
  </p:cSld>
  <p:clrMapOvr>
    <a:masterClrMapping/>
  </p:clrMapOvr>
</p:sld>
</file>

<file path=ppt/slides/slide2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경마시행국가 Part 1 </a:t>
            </a:r>
            <a:r>
              <a:rPr u="sng" b="1" sz="1200">
                <a:solidFill>
                  <a:srgbClr val="000000"/>
                </a:solidFill>
                <a:latin typeface="맑은 고딕"/>
              </a:rPr>
              <a:t>(1)진입에 함께하고 싶습니다.2016년 세계 경마시행국가 Part2 승격 이후 한국마사회는 '코리아컵’, ‘코리아스프린트’라는 세계 국가에서 참여하는 대상경주 Part 1 승격을 달성하며, 세계적인</a:t>
            </a:r>
            <a:r>
              <a:rPr sz="1200">
                <a:solidFill>
                  <a:srgbClr val="000000"/>
                </a:solidFill>
                <a:latin typeface="맑은 고딕"/>
              </a:rPr>
              <a:t> 말산업 중심에 다가서기 시작했습니다. 전세계 감염병이 유행하여, 경마의 중단이라는 위기 속에서도 해외 실황 수출 판로를 개척해, 전염병 </a:t>
            </a:r>
            <a:r>
              <a:rPr u="sng" b="1" sz="1200">
                <a:solidFill>
                  <a:srgbClr val="000000"/>
                </a:solidFill>
                <a:latin typeface="맑은 고딕"/>
              </a:rPr>
              <a:t>(2)이후 상황을 대비하며, 안정적인 말산업 육성, 경마 산업의 기반을 다져왔고, 그 결과 2024년에는 전 대륙, 총 24개국 수출</a:t>
            </a:r>
            <a:r>
              <a:rPr sz="1200">
                <a:solidFill>
                  <a:srgbClr val="000000"/>
                </a:solidFill>
                <a:latin typeface="맑은 고딕"/>
              </a:rPr>
              <a:t> 완료를 이루어 내었습니다. 저는 마사회가 이루어놓은 기반이 지속될 수 있도록 2가지 목표로 임하겠습니다.1. 홍보채널의 다양화로 시장에서의 자발적인 경주마의 수출 시도 및 수요 활성화를 만들고 싶습니다.저는 직장에서 홍보업무를 수행하며 홍보방식의 중요성을 깨달았던 적이 있습니다. </a:t>
            </a:r>
            <a:r>
              <a:rPr u="sng" b="1" sz="1200">
                <a:solidFill>
                  <a:srgbClr val="000000"/>
                </a:solidFill>
                <a:latin typeface="맑은 고딕"/>
              </a:rPr>
              <a:t>(3)홍보타켓계층의 연령, 선호도, 관심도에 따라 느끼는 홍보의 메시지가 다르게 다가갔기 때문입니다. 따라서</a:t>
            </a:r>
            <a:r>
              <a:rPr sz="1200">
                <a:solidFill>
                  <a:srgbClr val="000000"/>
                </a:solidFill>
                <a:latin typeface="맑은 고딕"/>
              </a:rPr>
              <a:t> 말산업 종사자들의 연령, 선호도를 먼저 파악해 마사회의 기술이 알맞은 때와 장소에 적용할 수 있도록 알겠습니다.특히, 케이닉스라는 뛰어난 유전자분석 기술을 홍보하여 시장에서의 우수 말 품종의 상용화 수요 상승을 이끌겠습니다. 이러한 과정은 마사회의 수출 판로를 </a:t>
            </a:r>
            <a:r>
              <a:rPr u="sng" b="1" sz="1200">
                <a:solidFill>
                  <a:srgbClr val="000000"/>
                </a:solidFill>
                <a:latin typeface="맑은 고딕"/>
              </a:rPr>
              <a:t>(4)이용하여 우수한 국산 말의 수출까지 이끌어, 대한민국 말산업의 경제적인 효과까지 만들어내고</a:t>
            </a:r>
            <a:r>
              <a:rPr sz="1200">
                <a:solidFill>
                  <a:srgbClr val="000000"/>
                </a:solidFill>
                <a:latin typeface="맑은 고딕"/>
              </a:rPr>
              <a:t> 싶습니다.2. 마사회의 긍정적인 이미지 개선 말산업 발전을 만들어내고 싶습니다.경마는 도박의 중독이라는 부정적인 이미지가 있어, 여가 선용을 위한 마사회의 목적을 달성하는데 어려움이 되고 있다고 생각합니다. 그 때문에 말산업에 종사하는 인원이 적으며, 국내시장에서는 한계가 있는 상황입니다. 세계경마시행국가 Part1인 일본처럼 도박의 이미지보다는 긍정적이며, 말이 가지고 있는 힘찬 도약을 내세워 국내 수요를 늘려, 투자, 생산, 육성 등의 좋은 순환 체계를 가지기 위해서 기업 CI를 캐릭터로 만들어 친밀한 마사회 브랜드를 만들겠습니다.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세계경마시행국가 Part1 승격을 위한 마사회의 역할을 어떻게 강화할 계획이신지 말해보세요.</a:t>
            </a:r>
            <a:br/>
            <a:r>
              <a:t>(2) 마사회가 이루어놓은 기반을 지속하기 위해 어떤 새로운 홍보 방법을 생각하고 계십니까?</a:t>
            </a:r>
            <a:br/>
            <a:r>
              <a:t>(3) 케이닉스 유전자분석 기술을 활용한 국산 말 수출의 구체적인 계획은 무엇인가요?</a:t>
            </a:r>
            <a:br/>
            <a:r>
              <a:t>(4) 말산업에 대한 국내 부정적 이미지를 개선하기 위해 구체적으로 어떤 전략이 필요하다고 보시나요?</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대학교에서 논문 발표 수업 중, 팀 내 논문 선정 과정에서 발생한 의견 차이를 해결해 팀원들 모두 우수한 성적을 받았습니다. 당시 팀의 </a:t>
            </a:r>
            <a:r>
              <a:rPr u="sng" b="1" sz="1200">
                <a:solidFill>
                  <a:srgbClr val="000000"/>
                </a:solidFill>
                <a:latin typeface="맑은 고딕"/>
              </a:rPr>
              <a:t>(1)고학번 선배는 발표의 질을 높이고 다른 팀과 차별성을 두기 위해 난이도가 높은 논문을 선택해야 한다고 주장했습니다. 하지만 저학번 팀원들은 논문의 난이도가 높아 이해하기 어렵고, 분석하는</a:t>
            </a:r>
            <a:r>
              <a:rPr sz="1200">
                <a:solidFill>
                  <a:srgbClr val="000000"/>
                </a:solidFill>
                <a:latin typeface="맑은 고딕"/>
              </a:rPr>
              <a:t> 과정에서 부담이 클 것이라며 반대했습니다. 이러한 의견 차이로 인해 논문 선정이 지연되었고, 발표 준비 시간이 부족해지는 문제가 발생했습니다.저는 접근 방식의 다름을 인식하고, 서로의 입장을 </a:t>
            </a:r>
            <a:r>
              <a:rPr u="sng" b="1" sz="1200">
                <a:solidFill>
                  <a:srgbClr val="000000"/>
                </a:solidFill>
                <a:latin typeface="맑은 고딕"/>
              </a:rPr>
              <a:t>(2)조율하는 것이 필요하다고 판단했습니다. 자존심이 강한 선배의 성격을 고려하여 직접 대화를 나누며 설득하는 것이 효과적일 것이라 생각했습니다. 먼저, 선배가 선택한 논문의 우수성을 인정하며 공감을 표현한</a:t>
            </a:r>
            <a:r>
              <a:rPr sz="1200">
                <a:solidFill>
                  <a:srgbClr val="000000"/>
                </a:solidFill>
                <a:latin typeface="맑은 고딕"/>
              </a:rPr>
              <a:t> 뒤, 보다 객관적인 논의를 위해 논문 초록 10편을 분석하고 수업 평가 기준을 적용한 PPT 자료를 제작했습니다. </a:t>
            </a:r>
            <a:r>
              <a:rPr u="sng" b="1" sz="1200">
                <a:solidFill>
                  <a:srgbClr val="000000"/>
                </a:solidFill>
                <a:latin typeface="맑은 고딕"/>
              </a:rPr>
              <a:t>(3)발표 전달력, 파트 분배 용이성, 평가 지표 적합성을 기준으로 논문들을 비교 분석한 뒤, 평가 기준에 부합하는 논문을 선정하는 것이 결국</a:t>
            </a:r>
            <a:r>
              <a:rPr sz="1200">
                <a:solidFill>
                  <a:srgbClr val="000000"/>
                </a:solidFill>
                <a:latin typeface="맑은 고딕"/>
              </a:rPr>
              <a:t> 더 높은 점수를 받을 수 있다는 논리로 설득했습니다.이후 팀원들과 함께 비교 자료를 기반으로 논의를 진행했으며, 논문의 난이도와 전달 용이성을 고려하여 평가 지표에 가장 적합한 논문을 선정하였습니다. 선배는 풍부한 배경 지식을 활용해 팀원들이 이해하기 어려운 개념을 보완했고, 저학번 팀원들은 보다 명확한 설명이 담긴 발표 자료를 제작하며 협업했습니다. 이 과정에서 서로를 이해하고 존중하는 태도를 유지하며 추진한 결과 발표 준비는 더욱 체계적으로 이루어졌습니다. 최종적으로, 팀원 모두 A+라는 높은 성과를 거둘 수 있었습니다.이 경험을 통해 객관적인 데이터와 논리를 바탕으로 의견 차이를 조율하는 능력을 인정받았습니다. 이를 토대로 한국 마사회에서 연구원, 수의사, 경마 관계자 등 다양한 이해관계자들과 원활하게 소통하여 경마의 </a:t>
            </a:r>
            <a:r>
              <a:rPr u="sng" b="1" sz="1200">
                <a:solidFill>
                  <a:srgbClr val="000000"/>
                </a:solidFill>
                <a:latin typeface="맑은 고딕"/>
              </a:rPr>
              <a:t>(4)공정성을 높이는데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팀 내 논문 선정 과정에서 의견 차이가 있을 때, 설득과 조율을 어떻게 진행했는지 구체적으로 설명해 주시겠습니까?</a:t>
            </a:r>
            <a:br/>
            <a:r>
              <a:t>(2) 선배와 저학번 팀원의 의견 차이를 해결한 전략 중 가장 효과적이었다고 생각하는 부분은 무엇인가요?</a:t>
            </a:r>
            <a:br/>
            <a:r>
              <a:t>(3) 논문 발표 준비 과정에서 자료를 제작하며 어떤 기술적 문제를 해결했는지 예시를 들어 설명해 주세요.</a:t>
            </a:r>
            <a:br/>
            <a:r>
              <a:t>(4) 다양한 이해관계자들과의 소통 경험이 한국 마사회에서의 커뮤니케이션에 어떻게 기여할 수 있을까요?</a:t>
            </a:r>
          </a:p>
        </p:txBody>
      </p:sp>
    </p:spTree>
  </p:cSld>
  <p:clrMapOvr>
    <a:masterClrMapping/>
  </p:clrMapOvr>
</p:sld>
</file>

<file path=ppt/slides/slide2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사업용 자동차를 운행하는 고령자들의 인지력 검사를 </a:t>
            </a:r>
            <a:r>
              <a:rPr u="sng" b="1" sz="1200">
                <a:solidFill>
                  <a:srgbClr val="000000"/>
                </a:solidFill>
                <a:latin typeface="맑은 고딕"/>
              </a:rPr>
              <a:t>(1)수행하며, "설득을 통한 문제 해결"을 한 경험이 있습니다.사업용 자동차라 하면 기본적으로 노란 번호판을 달고 있는 택시, 버스, 화물자동차로 나뉘어 있으며, 대부분의 업무종사자는 10년에서 20년 정도의 운전 경력을 가지고 있습니다. 이렇게 매일 같이 운전만 하시는 분들은</a:t>
            </a:r>
            <a:r>
              <a:rPr sz="1200">
                <a:solidFill>
                  <a:srgbClr val="000000"/>
                </a:solidFill>
                <a:latin typeface="맑은 고딕"/>
              </a:rPr>
              <a:t> 만 65세가 되면서부터는 인지력 테스트라고 하여 반응속도, 시야각, 적록색깔 반응, 복합 기능 등의 검사를 받게 되는데 해당 검사는 일정 금액을 지불해야 하며, 하루 2시간의 시간이 필요했기에 시간이 돈인 운전자들에게는 귀찮고 힘든 검사였습니다.해당 검사의 감독관이었던 저는 자주 이걸 왜 받냐는 질문을 많이 받았었는데 처음엔 구체적인 법령을 제시하며, 법에 따라 받으셔야 하고, 받지 않으면 어느 정도의 과태료, 회사에는 과징금이 있으니 받으셔야 한다는 답변이 최우선이라고만 생각해 답변했었고, 그때마다 자주 다투는 상황이 나왔었습니다. 저 또한 계속된 스트레스가 쌓이게 되다 보니 나의 어떤 말이 잘못되었는지를 생각하게 </a:t>
            </a:r>
            <a:r>
              <a:rPr u="sng" b="1" sz="1200">
                <a:solidFill>
                  <a:srgbClr val="000000"/>
                </a:solidFill>
                <a:latin typeface="맑은 고딕"/>
              </a:rPr>
              <a:t>(2)되었고, 상대의 입장을 고려하지 않고 얘기했던 건 아닐까 하며 계속해서 답변을 생각해 (3)보게 되었습니다.그리고 고객들의 불만에 대해, 공감으로 한 대답은 약간의 흥분상태를 조절하게 될 수 있다는 점을 느낄 수 있었습니다.</a:t>
            </a:r>
            <a:r>
              <a:rPr sz="1200">
                <a:solidFill>
                  <a:srgbClr val="000000"/>
                </a:solidFill>
                <a:latin typeface="맑은 고딕"/>
              </a:rPr>
              <a:t> 그리고 해당 질문을 한 고객분들을 이해시키는 말들이 오히려 해당 검사를 적극적으로 </a:t>
            </a:r>
            <a:r>
              <a:rPr u="sng" b="1" sz="1200">
                <a:solidFill>
                  <a:srgbClr val="000000"/>
                </a:solidFill>
                <a:latin typeface="맑은 고딕"/>
              </a:rPr>
              <a:t>(4)참여하게 만들어 좀 더 수월한 업무수행을 끌어낸다는 점도 느낄 수 있었습니다. 각 검사의 내용을 내가 먼저 숙지하고 왜?</a:t>
            </a:r>
            <a:r>
              <a:rPr sz="1200">
                <a:solidFill>
                  <a:srgbClr val="000000"/>
                </a:solidFill>
                <a:latin typeface="맑은 고딕"/>
              </a:rPr>
              <a:t> 검사를 받는지, 해당 검사는 선생님의 어떤 부분을 보는 것인지 고객들이 궁금해할 수 있는 상황을 먼저 대답해 준 결과, 2024년 제가 있던 부서의 부적격 운수종사자(고령자 교육을 받지 않으면 발생) 숫자를 전국 1등으로 마무리 지을 수 있었습니다.이러한 경험은 나만의 의견만 내세우기보다는 상대가 공감할 수 있는, 이해할 수 있는 대화로 설득해 나가는 것의 중요함을 깨달을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인지력 검사 감독관으로서 고령자 운전자를 공감하고 설득한 가장 큰 도전은 무엇이었나요?</a:t>
            </a:r>
            <a:br/>
            <a:r>
              <a:t>(2) 고령 운수종사자의 불만을 해결하며 얻은 가장 큰 교훈은 무엇이었나요?</a:t>
            </a:r>
            <a:br/>
            <a:r>
              <a:t>(3) 설득을 통한 문제 해결 과정에서 가장 효과적이었던 대화 기법은 무엇이었나요?</a:t>
            </a:r>
            <a:br/>
            <a:r>
              <a:t>(4) 부적격 운수종사자 숫자를 전국 1등으로 줄인 구체적인 방법을 설명해주세요.</a:t>
            </a:r>
          </a:p>
        </p:txBody>
      </p:sp>
    </p:spTree>
  </p:cSld>
  <p:clrMapOvr>
    <a:masterClrMapping/>
  </p:clrMapOvr>
</p:sld>
</file>

<file path=ppt/slides/slide2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경영지원 직렬에 지원하는 저는, 공항에서 근무하며 다양한 이해관계자와 협의하여 공항의 자원을 배분하고, 활주로 및 계류장의 안전 점검을 수행한 경험이 있습니다. 이를 바탕으로 입사 후 운영지침과 규정 체계를 더욱 정교하게 </a:t>
            </a:r>
            <a:r>
              <a:rPr u="sng" b="1" sz="1200">
                <a:solidFill>
                  <a:srgbClr val="000000"/>
                </a:solidFill>
                <a:latin typeface="맑은 고딕"/>
              </a:rPr>
              <a:t>(1)다듬고, 보다 안전하고 효율적인 운영 환경을 조성하고자 합니다.공항에서의 업무 중 하나는 항공사 및 지상조업사와</a:t>
            </a:r>
            <a:r>
              <a:rPr sz="1200">
                <a:solidFill>
                  <a:srgbClr val="000000"/>
                </a:solidFill>
                <a:latin typeface="맑은 고딕"/>
              </a:rPr>
              <a:t> 협력하여 공항 자원의 배분을 최적화하는 것이었습니다. 각 이해관계자의 요구를 조율하고, 돌발 상황에서도 원활한 운영이 가능하도록 체계를 마련하는 과정에서 협업과 조정 능력을 길렀습니다. 또한, 활주로 및 계류장의 안전 점검을 수행하며 현장 운영 규정의 중요성을 체감하였고, 이를 개선하기 위한 제안에도 적극적으로 </a:t>
            </a:r>
            <a:r>
              <a:rPr u="sng" b="1" sz="1200">
                <a:solidFill>
                  <a:srgbClr val="000000"/>
                </a:solidFill>
                <a:latin typeface="맑은 고딕"/>
              </a:rPr>
              <a:t>(2)참여하였습니다. 이와 같은 경험은 경마장 및 한국마사회 운영 전반의 운영지침과 규정의 개선 및 고도화 업무에 효과적으로</a:t>
            </a:r>
            <a:r>
              <a:rPr sz="1200">
                <a:solidFill>
                  <a:srgbClr val="000000"/>
                </a:solidFill>
                <a:latin typeface="맑은 고딕"/>
              </a:rPr>
              <a:t> 적용될 수 있을 것입니다.입사 후에는, 기존의 체계를 면밀히 익히고 현장의 원활한 운영을 돕기 위해 데이터 기반의 프로세스 지원에 기여하고자 합니다. 예를 들어, 공항에서 항공기 운항 데이터를 활용하여 자원 배분 최적화를 진행한 경험을 살려, 경마 일정 및 시설 운영 관련 데이터를 분석하고 효과적인 운영 방안을 </a:t>
            </a:r>
            <a:r>
              <a:rPr u="sng" b="1" sz="1200">
                <a:solidFill>
                  <a:srgbClr val="000000"/>
                </a:solidFill>
                <a:latin typeface="맑은 고딕"/>
              </a:rPr>
              <a:t>(3)모색하는 데 활용하겠습니다. 또한, 운영지침을 철저히 이해한 후 현장 안전 점검 경험을 바탕으로 경마장 내 시설</a:t>
            </a:r>
            <a:r>
              <a:rPr sz="1200">
                <a:solidFill>
                  <a:srgbClr val="000000"/>
                </a:solidFill>
                <a:latin typeface="맑은 고딕"/>
              </a:rPr>
              <a:t> 및 안전 규정 준수 여부를 점검하고, 더욱 실효성 있는 운영을 지원하겠습니다.나아가, 다양한 부서 및 외부 기관과의 협업을 원활하게 진행할 수 있도록 소통 역량을 </a:t>
            </a:r>
            <a:r>
              <a:rPr u="sng" b="1" sz="1200">
                <a:solidFill>
                  <a:srgbClr val="000000"/>
                </a:solidFill>
                <a:latin typeface="맑은 고딕"/>
              </a:rPr>
              <a:t>(4)강화하겠습니다. 공항에서 항공사, 지상조업사, 관련 공공기관과 협력하여 자원 배분 계획을 수립했듯이, 한국마사회에서도 경마·승마</a:t>
            </a:r>
            <a:r>
              <a:rPr sz="1200">
                <a:solidFill>
                  <a:srgbClr val="000000"/>
                </a:solidFill>
                <a:latin typeface="맑은 고딕"/>
              </a:rPr>
              <a:t> 운영 부서, 시설 관리팀, 외부 협력업체 등과 긴밀히 협력하여 원활한 업무 수행을 이끌겠습니다.이러한 경험과 역량을 바탕으로, 저는 한국마사회에서 현장 중심의 운영지침 및 규정의 고도화를 통해 조직의 안정적 운영과 효율성을 높이는 데 기여하는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공항에서의 자원 배분 최적화 경험을 통해 경마장에서 어떤 구체적인 문제를 해결할 수 있을 것으로 예상합니까?</a:t>
            </a:r>
            <a:br/>
            <a:r>
              <a:t>(2) 공항에서 현장 운영 규정의 개선에 참여한 경험이 경마장의 운영지침 고도화에 어떻게 기여할 수 있을까요?</a:t>
            </a:r>
            <a:br/>
            <a:r>
              <a:t>(3) 항공기 운항 데이터를 활용한 경험을 경마 일정 및 시설 운영에 어떻게 적용할 계획입니까?</a:t>
            </a:r>
            <a:br/>
            <a:r>
              <a:t>(4) 다양한 부서 및 외부 기관과의 협업을 통해 어떤 성과를 이루었으며, 이를 한국마사회에서 어떻게 재현할 수 있는지 설명해 주세요.</a:t>
            </a:r>
          </a:p>
        </p:txBody>
      </p:sp>
    </p:spTree>
  </p:cSld>
  <p:clrMapOvr>
    <a:masterClrMapping/>
  </p:clrMapOvr>
</p:sld>
</file>

<file path=ppt/slides/slide2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직장에서 부서 내 근무자들의 이견을 조정한 적이 있습니다. 제가 근무했던 직장은 교대근무자와 일근직 근무자들로 이루어져 있었고, 교대근무자들은 3명이 24시간을 나누어 근무하는 형태였습니다. 따라서 그들은 주말 없이 매일 출근해야 했고, 이에 교대근무자들은 근무시간이 너무 많다며 불만을 제기했습니다.저는 교대근무를 </a:t>
            </a:r>
            <a:r>
              <a:rPr u="sng" b="1" sz="1200">
                <a:solidFill>
                  <a:srgbClr val="000000"/>
                </a:solidFill>
                <a:latin typeface="맑은 고딕"/>
              </a:rPr>
              <a:t>(1)해봤기 때문에 이들의 어려움에 공감하였고, 그들의 근무시간을 줄여주는 것이 필요하다고 생각했습니다. 하지만 일근직 근무자들은 "사무실에 앉아만 있는</a:t>
            </a:r>
            <a:r>
              <a:rPr sz="1200">
                <a:solidFill>
                  <a:srgbClr val="000000"/>
                </a:solidFill>
                <a:latin typeface="맑은 고딕"/>
              </a:rPr>
              <a:t> 교대근무자 업무가 뭐가 힘드냐"며 교대근무자들의 어려움에 공감하지 못하는 상황이었습니다.따라서 저는 우선 일근직 근무자들이 교대근무자들의 어려움에 공감할 수 있도록 해야 한다고 생각했습니다. 그래서 교대근무자들의 근무일지를 보여주며 ”다른 근무자들은 주말을 기다리면서 고된 업무를 버티는데, 교대근무자들은 기다릴 주말이 없다”는 이야기로 그들이 교대근무자들의 상황에 공감할 수 있도록 하였습니다. 또한 예상 근무스케줄을 작성해 보여주며, </a:t>
            </a:r>
            <a:r>
              <a:rPr u="sng" b="1" sz="1200">
                <a:solidFill>
                  <a:srgbClr val="000000"/>
                </a:solidFill>
                <a:latin typeface="맑은 고딕"/>
              </a:rPr>
              <a:t>(2)일근직 근무자는 수가 많기 때문에 각자가 한 달에 4시간만 근무를 대신해주면 교대근무자들이 주말 낮 근무 만이라도</a:t>
            </a:r>
            <a:r>
              <a:rPr sz="1200">
                <a:solidFill>
                  <a:srgbClr val="000000"/>
                </a:solidFill>
                <a:latin typeface="맑은 고딕"/>
              </a:rPr>
              <a:t> 쉴 수 있다는 이야기로 설득하였습니다. 또한 추가근무로 인한 휴가 등 보상을 </a:t>
            </a:r>
            <a:r>
              <a:rPr u="sng" b="1" sz="1200">
                <a:solidFill>
                  <a:srgbClr val="000000"/>
                </a:solidFill>
                <a:latin typeface="맑은 고딕"/>
              </a:rPr>
              <a:t>(3)상급자분께 여쭈어 보겠다고 말하며 그들을 설득했습니다.다행히도 상급자분께 해당 내용을 승인받았고, 일근직 근무자들도 저의</a:t>
            </a:r>
            <a:r>
              <a:rPr sz="1200">
                <a:solidFill>
                  <a:srgbClr val="000000"/>
                </a:solidFill>
                <a:latin typeface="맑은 고딕"/>
              </a:rPr>
              <a:t> 제안을 받아들여주었습니다. 그 결과 교대근무자들은 주말 낮 근무에서 열외되어 주말 낮에 휴식을 취할 </a:t>
            </a:r>
            <a:r>
              <a:rPr u="sng" b="1" sz="1200">
                <a:solidFill>
                  <a:srgbClr val="000000"/>
                </a:solidFill>
                <a:latin typeface="맑은 고딕"/>
              </a:rPr>
              <a:t>(4)수 있게 되었습니다.이러한 경험을 통해, 집단 내 구성원 간의 원활한 소통을 위해서 상대방의 입장에 공감할 수 있도록</a:t>
            </a:r>
            <a:r>
              <a:rPr sz="1200">
                <a:solidFill>
                  <a:srgbClr val="000000"/>
                </a:solidFill>
                <a:latin typeface="맑은 고딕"/>
              </a:rPr>
              <a:t> 하는 것이 중요하다는 것을 느꼈습니다. 또한 서로 다른 의견을 조율하는 것은 어려운 일이지만, 서로의 입장을 이해하며 함께 대화하면 합의점을 찾을 수 있다는 것을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교대근무자들의 근무 스케줄 조정 경험을 통해 한국마사회에서 비슷한 상황이 발생했을 때 어떤 방법으로 해결할 계획입니까?</a:t>
            </a:r>
            <a:br/>
            <a:r>
              <a:t>(2) 상급자에게 근무 시간 조정 승인을 받은 과정을 설명하고, 이 경험이 다른 조직 내에서 어떻게 활용될 수 있을까요?</a:t>
            </a:r>
            <a:br/>
            <a:r>
              <a:t>(3) 집단 내 구성원 간의 소통 과정에서 어떤 기술을 사용했고, 이를 다른 집단 내 소통에 어떻게 적용할 수 있을 것으로 보십니까?</a:t>
            </a:r>
            <a:br/>
            <a:r>
              <a:t>(4) 서로 다른 의견을 조율하면서 배운 점을 한국마사회 업무에 어떻게 활용할 계획입니까?</a:t>
            </a:r>
          </a:p>
        </p:txBody>
      </p:sp>
    </p:spTree>
  </p:cSld>
  <p:clrMapOvr>
    <a:masterClrMapping/>
  </p:clrMapOvr>
</p:sld>
</file>

<file path=ppt/slides/slide2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판매마케팅 분야에 입사할 경우, 제 목표는 '2040세대 고객층 확장을 통한 지속가능한 성장 기반 구축'입니다. 구체적으로, 2023년 기준 SKT 위치정보 데이터상 24.4%인 2040세대 고객 비율을 2026년까지 35%로 확대하고자 합니다. 첫 번째 전략은 콘텐츠와 오프라인 경험 혁신을 통한 2040세대 유입 촉진입니다. '야간 경마'의 역동적인 현장감과 독특한 야경 분위기를 젊은 층에게 알리고, 초보자를 위한 맞춤형 가이드 프로그램을 강화하겠습니다. '벚꽃축제'에서는 인생샷 포토존과 SNS 인증 이벤트를 통해 자연스러운 마사회 홍보 효과를 창출하고, '밤馬실 페스티벌'에는 인디 뮤지션을 초청해 경마와 문화예술이 결합된 경험을 제공하겠습니다. 대학 락밴드 동아리 </a:t>
            </a:r>
            <a:r>
              <a:rPr u="sng" b="1" sz="1200">
                <a:solidFill>
                  <a:srgbClr val="000000"/>
                </a:solidFill>
                <a:latin typeface="맑은 고딕"/>
              </a:rPr>
              <a:t>(1)회장으로서 교내 축제 공연을 성공적으로 기획했던 경험을 살려 젊은 층의 시각에서 행사를 기획하고, 방문객 수, SNS 언급량, 재방문율 등</a:t>
            </a:r>
            <a:r>
              <a:rPr sz="1200">
                <a:solidFill>
                  <a:srgbClr val="000000"/>
                </a:solidFill>
                <a:latin typeface="맑은 고딕"/>
              </a:rPr>
              <a:t> 구체적인 KPI를 설정하여 프로그램 효과를 측정하겠습니다. 두 번째 전략은 경마 정보 앱 개발을 통한 디지털 접근성 강화입니다. 빅데이터캠퍼스에서 </a:t>
            </a:r>
            <a:r>
              <a:rPr u="sng" b="1" sz="1200">
                <a:solidFill>
                  <a:srgbClr val="000000"/>
                </a:solidFill>
                <a:latin typeface="맑은 고딕"/>
              </a:rPr>
              <a:t>(2)Python을 활용해 고객 세그먼트별 행동 패턴을 분석했던 역량을 바탕으로</a:t>
            </a:r>
            <a:r>
              <a:rPr sz="1200">
                <a:solidFill>
                  <a:srgbClr val="000000"/>
                </a:solidFill>
                <a:latin typeface="맑은 고딕"/>
              </a:rPr>
              <a:t> '스마트 경마 가이드' 앱을 기획하겠습니다. 이 앱은 AR 기반 경주마 정보 제공, 초보자용 베팅 가이드, 실시간 경기 분석 기능을 탑재해 경마 </a:t>
            </a:r>
            <a:r>
              <a:rPr u="sng" b="1" sz="1200">
                <a:solidFill>
                  <a:srgbClr val="000000"/>
                </a:solidFill>
                <a:latin typeface="맑은 고딕"/>
              </a:rPr>
              <a:t>(3)입문자의 진입장벽을 낮추고, 소셜 베팅 커뮤니티로 2040세대의 참여를 유도할 것입니다. 앱 성과는 다운로드 수, 사용자</a:t>
            </a:r>
            <a:r>
              <a:rPr sz="1200">
                <a:solidFill>
                  <a:srgbClr val="000000"/>
                </a:solidFill>
                <a:latin typeface="맑은 고딕"/>
              </a:rPr>
              <a:t> 체류시간,</a:t>
            </a:r>
            <a:r>
              <a:rPr u="sng" b="1" sz="1200">
                <a:solidFill>
                  <a:srgbClr val="000000"/>
                </a:solidFill>
                <a:latin typeface="맑은 고딕"/>
              </a:rPr>
              <a:t>(4) 베팅 전환율 등 명확한 지표로 측정하고, 오프라인 경험과 연계한 통합 마케팅으로 2040세대와의 지속적인 상호작용을</a:t>
            </a:r>
            <a:r>
              <a:rPr sz="1200">
                <a:solidFill>
                  <a:srgbClr val="000000"/>
                </a:solidFill>
                <a:latin typeface="맑은 고딕"/>
              </a:rPr>
              <a:t> 촉진하겠습니다. 마사회는 말산업을 통해 국가경제 발전과 국민의 여가선용에 기여한다는 미션을 가지고 있습니다. 저는 2040세대 고객 확대라는 구체적 목표 달성을 위해 제 행사 기획 경험과 데이터 분석 역량을 바탕으로 디지털 접근성이 강화된 혁신적인 앱을 운영하여 실질적인 성과를 창출하고, 마사회의 지속가능한 성장에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젊은 층의 유입을 촉진하기 위해 기획한 프로그램 중 '밤馬실 페스티벌'에서의 인디 뮤지션 초청 경험을 구체적으로 설명해주시겠습니까?</a:t>
            </a:r>
            <a:br/>
            <a:r>
              <a:t>(2) 대학 락밴드 동아리 회장으로서 축제를 기획했던 경험이 현재 업무에 어떻게 적용될 수 있을까요?</a:t>
            </a:r>
            <a:br/>
            <a:r>
              <a:t>(3) 빅데이터캠퍼스에서의 Python 분석 경험이 앱 개발 과정에 어떤 방식으로 기여할 수 있는지 설명해 주세요.</a:t>
            </a:r>
            <a:br/>
            <a:r>
              <a:t>(4) '스마트 경마 가이드' 앱의 AR 기능 활용이 2040세대 고객들에게 어떤 차별화를 줄 수 있는지 설명해 주시겠습니까?</a:t>
            </a:r>
          </a:p>
        </p:txBody>
      </p:sp>
    </p:spTree>
  </p:cSld>
  <p:clrMapOvr>
    <a:masterClrMapping/>
  </p:clrMapOvr>
</p:sld>
</file>

<file path=ppt/slides/slide2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ㅇㅇ연구원 체험형 인턴으로 근무하며 부서 간 협업 과정에서 어려움을 극복한 경험이 있습니다. 제 주요 업무는 각 부서 </a:t>
            </a:r>
            <a:r>
              <a:rPr u="sng" b="1" sz="1200">
                <a:solidFill>
                  <a:srgbClr val="000000"/>
                </a:solidFill>
                <a:latin typeface="맑은 고딕"/>
              </a:rPr>
              <a:t>(1)지출내역 데이터를 취합하고 통계를 작성하는 것이었는데, 인턴 3주차에 연구부서의 데이터 제출 지연으로 보고서 마감이 위태로워졌습니다.</a:t>
            </a:r>
            <a:r>
              <a:rPr sz="1200">
                <a:solidFill>
                  <a:srgbClr val="000000"/>
                </a:solidFill>
                <a:latin typeface="맑은 고딕"/>
              </a:rPr>
              <a:t> 문제의 근본 원인을 파악하고자 선임 직원에게 조언을 구했고, 그 결과 부서 간 업무 우선순위 체계의 불명확성, 행정 데이터의 활용가치에 대한 인식 차이, 그리고 인턴의 업무 요청이 공식적인 지시로 받아들여지지 </a:t>
            </a:r>
            <a:r>
              <a:rPr u="sng" b="1" sz="1200">
                <a:solidFill>
                  <a:srgbClr val="000000"/>
                </a:solidFill>
                <a:latin typeface="맑은 고딕"/>
              </a:rPr>
              <a:t>(2)않는 조직 문화적 장벽이 있다는 것을 알게 되었습니다. 이러한 협업 장애를 해결하기 위해 직접적인 요구보다는 시스템</a:t>
            </a:r>
            <a:r>
              <a:rPr sz="1200">
                <a:solidFill>
                  <a:srgbClr val="000000"/>
                </a:solidFill>
                <a:latin typeface="맑은 고딕"/>
              </a:rPr>
              <a:t> 개선에 집중했습니다. 먼저 연구부서의 업무 흐름과 일정을 면밀히 </a:t>
            </a:r>
            <a:r>
              <a:rPr u="sng" b="1" sz="1200">
                <a:solidFill>
                  <a:srgbClr val="000000"/>
                </a:solidFill>
                <a:latin typeface="맑은 고딕"/>
              </a:rPr>
              <a:t>(3)파악한 후, 연구원들의 작업 부담을 최소화할 수 있는 Excel 매크로 템플릿을 개발했습니다.</a:t>
            </a:r>
            <a:r>
              <a:rPr sz="1200">
                <a:solidFill>
                  <a:srgbClr val="000000"/>
                </a:solidFill>
                <a:latin typeface="맑은 고딕"/>
              </a:rPr>
              <a:t> 연구부서의 주임연구원에게 템플릿 초안을 보여주고 현장의 의견을 적극 수렴하여 실용성을 높였습니다. 특히 연구원들이 가장 시간을 소모하던 세부 경비 분류 작업을 자동화하고, 데이터 입력 시간을 15분에서 5분으로 단축시켰습니다. 이 과정에서 저는 제 방식만 고집하지 않고 연구원들의 실제 업무 패턴을 고려해 지속적으로 시스템을 개선하는 유연성을 발휘했습니다. 결과적으로 보고서 작성 시간이 크게 단축되었고, 확보된 여유 시간을 활용해 데이터 품질 검토를 더욱 철저히 할 수 있었습니다. 가장 의미 있는 성과는 연구부서에서 먼저 새로운 데이터 제출 방식에 긍정적인 반응을 보이면서 다른 부서들도 자발적으로 참여하게 된 것입니다. 이 경험을 </a:t>
            </a:r>
            <a:r>
              <a:rPr u="sng" b="1" sz="1200">
                <a:solidFill>
                  <a:srgbClr val="000000"/>
                </a:solidFill>
                <a:latin typeface="맑은 고딕"/>
              </a:rPr>
              <a:t>(4)통해 저는 인턴이라는 제한된 위치에서도 창의적인 해결책으로 조직의 협업 문제에 기여할 수 있다는 자신감을 얻었습니다.</a:t>
            </a:r>
            <a:r>
              <a:rPr sz="1200">
                <a:solidFill>
                  <a:srgbClr val="000000"/>
                </a:solidFill>
                <a:latin typeface="맑은 고딕"/>
              </a:rPr>
              <a:t> 더불어 제 의사소통 방식의 한계를 인식하고, 상대방의 입장을 고려하는 간접적이고 지원적인 접근법이 얼마나 효과적일 수 있는지를 몸소 체득했습니다.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ㅇㅇ연구원 인턴 시절, 시스템 개선을 통해 부서 간 협업 장벽을 극복했던 과정에서 가장 큰 도전은 무엇이었으며, 어떻게 이를 해결했습니까?</a:t>
            </a:r>
            <a:br/>
            <a:r>
              <a:t>(2) 직접적인 요구보다 시스템 개선을 택한 이유와 그 접근법이 조직에 어떤 긍정적 영향을 미쳤는지 구체적으로 말씀해 주세요.</a:t>
            </a:r>
            <a:br/>
            <a:r>
              <a:t>(3) Excel 매크로 템플릿 개발이 연구부서의 업무 효율성에 어떤 변화를 가져왔는지 설명해 주실 수 있습니까?</a:t>
            </a:r>
            <a:br/>
            <a:r>
              <a:t>(4) 이 경험에서 배우신 의사소통의 한계와 개선된 부분에 대해 구체적으로 설명해 주세요.</a:t>
            </a:r>
          </a:p>
        </p:txBody>
      </p:sp>
    </p:spTree>
  </p:cSld>
  <p:clrMapOvr>
    <a:masterClrMapping/>
  </p:clrMapOvr>
</p:sld>
</file>

<file path=ppt/slides/slide2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[고객유형별 체험형 프로그램 기획]한국마사회는 말 산업 전반에 걸쳐 사업을 시행하고 있는 만큼 경마 외에도 각종 프로그램을 통해 더 많은 고객 접점을 확보할 필요가 있다고 생각합니다. 접점을 잘 활용함으로써 고객과 새로운 관계를 구축하고 기관에 대한 긍정적 이미지를 형성할 </a:t>
            </a:r>
            <a:r>
              <a:rPr u="sng" b="1" sz="1200">
                <a:solidFill>
                  <a:srgbClr val="000000"/>
                </a:solidFill>
                <a:latin typeface="맑은 고딕"/>
              </a:rPr>
              <a:t>(1)수 있기 때문입니다. 따라서 입사 후 다양한 고객유형을 타겟으로 하는 신규 프로그램을 기획하여 운영해 보고 싶습니다.필라테스 센터에서</a:t>
            </a:r>
            <a:r>
              <a:rPr sz="1200">
                <a:solidFill>
                  <a:srgbClr val="000000"/>
                </a:solidFill>
                <a:latin typeface="맑은 고딕"/>
              </a:rPr>
              <a:t> 근무할 당시, VoC와와 시간대별 수강 데이터를 바탕으로 특정 시간대 전용 수강권에 대한 프로모션을 기획했습니다. 이를 통해 폐강률을 약 60% </a:t>
            </a:r>
            <a:r>
              <a:rPr u="sng" b="1" sz="1200">
                <a:solidFill>
                  <a:srgbClr val="000000"/>
                </a:solidFill>
                <a:latin typeface="맑은 고딕"/>
              </a:rPr>
              <a:t>(2)감소시켜 고객 불편을 해소했으며, 신규 고객 확보를 통한 매출 증대 효과도 얻을 수 있었습니다. 또한 차별화된 서비스를 제공하고자</a:t>
            </a:r>
            <a:r>
              <a:rPr sz="1200">
                <a:solidFill>
                  <a:srgbClr val="000000"/>
                </a:solidFill>
                <a:latin typeface="맑은 고딕"/>
              </a:rPr>
              <a:t> 강사들과 함께 홈트레이닝 영상을 제작했습니다. 이후엔 수업 순서 가이드 등 더 많은 영상을 제작하며 고객과 강사 모두에게 유용한 콘텐츠를 제공했습니다. 그 결과, </a:t>
            </a:r>
            <a:r>
              <a:rPr u="sng" b="1" sz="1200">
                <a:solidFill>
                  <a:srgbClr val="000000"/>
                </a:solidFill>
                <a:latin typeface="맑은 고딕"/>
              </a:rPr>
              <a:t>(3)최대 조회 수 6만 회를 기록하며 센터 홍보 효과를 보았고, 특히 불가피한 사정으로 수업에 참여하지 못한 채 수강권이 차감되던</a:t>
            </a:r>
            <a:r>
              <a:rPr sz="1200">
                <a:solidFill>
                  <a:srgbClr val="000000"/>
                </a:solidFill>
                <a:latin typeface="맑은 고딕"/>
              </a:rPr>
              <a:t> 고객들로부터 매우 긍정적인 반응을 얻을 수 있었습니다.인턴 근무를 할 당시엔 SNS 채널 </a:t>
            </a:r>
            <a:r>
              <a:rPr u="sng" b="1" sz="1200">
                <a:solidFill>
                  <a:srgbClr val="000000"/>
                </a:solidFill>
                <a:latin typeface="맑은 고딕"/>
              </a:rPr>
              <a:t>(4)운영을 맡아 200여 개의 콘텐츠를 성공적으로 제작했습니다. 이 과정에서 외주업체 및 타 부서와 수없이 피드백을 주고받으며</a:t>
            </a:r>
            <a:r>
              <a:rPr sz="1200">
                <a:solidFill>
                  <a:srgbClr val="000000"/>
                </a:solidFill>
                <a:latin typeface="맑은 고딕"/>
              </a:rPr>
              <a:t> 콘텐츠의 질을 높이고자 노력하였고, 6개월간 약 9천 명의 팔로워가 증가하는 데 기여했습니다. 또한 주어진 업무를 수동적으로 처리하기보다는 효율적인 방안을 고민했습니다. 한 예로 간단한 엑셀 함수를 이용하여 기념품 관리대장을 제작하였고, 재고파악시간 단축 등 업무 효율을 약 90% 향상시켰습니다.제 경험과 역량을 바탕으로 입사 후 고객 만족을 최우선 가치로 삼으며 가치 극대화를 위한 효율적인 방안을 끊임없이 고민하겠습니다. 고객의 소리에 집중하고 다양한 이해관계자들과 협업하며 차별화된 고객 경험을 제공함으로써 한국마사회와 말 산업에 대한 긍정적 이미지를 구축하는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필라테스 센터에서 폐강률을 약 60% 감소시킨 방법에 대해 좀 더 구체적으로 설명해 주시겠습니까?</a:t>
            </a:r>
            <a:br/>
            <a:r>
              <a:t>(2) 홈트레이닝 영상 제작의 구체적인 과정과 그 과정에서 발생한 어려움은 없었는지 설명해 주시겠습니까?</a:t>
            </a:r>
            <a:br/>
            <a:r>
              <a:t>(3) SNS 채널을 운영하며 외주업체 및 타 부서와 어떻게 효과적인 피드백을 주고받을 수 있었는지 설명해 주시겠습니까?</a:t>
            </a:r>
            <a:br/>
            <a:r>
              <a:t>(4) 기념품 관리대장에서 사용한 엑셀 함수의 종류와 이를 통해 얻은 구체적인 효율 개선 효과에 대해 설명해 주시겠습니까?</a:t>
            </a:r>
          </a:p>
        </p:txBody>
      </p:sp>
    </p:spTree>
  </p:cSld>
  <p:clrMapOvr>
    <a:masterClrMapping/>
  </p:clrMapOvr>
</p:sld>
</file>

<file path=ppt/slides/slide2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[갈등 해결과 위기 극복을 통한 최우수상 목표 달성]인턴 근무 중 팀 내 갈등을 해결하고 목표를 달성했던 경험이 </a:t>
            </a:r>
            <a:r>
              <a:rPr u="sng" b="1" sz="1200">
                <a:solidFill>
                  <a:srgbClr val="000000"/>
                </a:solidFill>
                <a:latin typeface="맑은 고딕"/>
              </a:rPr>
              <a:t>(1)있습니다.ESG 경영 활성화 공모전에 참가해 태양광 공유 전기자전거 사업을 제안하고자 했으나, 관련 지식 부족과 일부 팀원의 퇴사로 인해 진행에 어려움을 겪었습니다. 점차</a:t>
            </a:r>
            <a:r>
              <a:rPr sz="1200">
                <a:solidFill>
                  <a:srgbClr val="000000"/>
                </a:solidFill>
                <a:latin typeface="맑은 고딕"/>
              </a:rPr>
              <a:t> 팀원들의 사기가 저하되고 참여가 저조해지면서 갈등이 발생했습니다.이를 해결하고자 팀원들의 입장을 경청하며 주요 갈등 원인을 파악했습니다. 일부는 역할 공백으로 인해 혼란스럽다고 느꼈고, 다른 일부는 개인 취업 준비에 더 많은 시간을 투자하길 원함을 알게 되었습니다. 이를 반영하여 명확한 역할 분담과 효율적인 참여 방안을 마련하고자 했습니다. 구체적으로, 세부적인 일정표를 작성하여 단계별 마감 기한을 명확히 설정하고, 팀원의 역량과 상황을 고려한 역할 재조정을 통해 참여도를 높였습니다. 불필요한 대면 회의는 줄이고, 주 1회 비대면 회의로 진행 상황을 점검하는 체계를 구축하여 효율을 높였습니다.또한 '최우수상 수상과 사업 추진'이라는 최종 목표를 지속적으로 강조하며 솔선수범하여 </a:t>
            </a:r>
            <a:r>
              <a:rPr u="sng" b="1" sz="1200">
                <a:solidFill>
                  <a:srgbClr val="000000"/>
                </a:solidFill>
                <a:latin typeface="맑은 고딕"/>
              </a:rPr>
              <a:t>(2)팀원들의 참여를 유도했습니다. 태양광 및 사업 추진에 대한 부족한 지식을 보완하기 위해 질문지를 작성해 담당 부서에 (3)답변을 요청하고 팀원들과 공유했습니다. 이에 팀원들도 지자체에 허가 절차를 문의하고 협업 가능 업체를 선정해 견적을 요청하는 등 각자의 역할에 맞춰 적극적으로 움직였습니다. 또한 팀원 모두가 (4)협력하여 세 차례에 걸친 지역주민 대상 설문조사도 성공적으로 완료하며 사업의 실현 가능성을 높였습니다. 그 결과, 제안 사업은 실현 가능성과 주민 삶의 질 향상, 탄소 저감 기여도를 인정받아</a:t>
            </a:r>
            <a:r>
              <a:rPr sz="1200">
                <a:solidFill>
                  <a:srgbClr val="000000"/>
                </a:solidFill>
                <a:latin typeface="맑은 고딕"/>
              </a:rPr>
              <a:t> 최우수상을 수상했습니다.이 경험을 통해 갈등 상황에서도 경청과 공감을 바탕으로 협업과 참여를 유도하는 것이 중요함을 배웠습니다. 또한 명확한 역할 분담과 체계적인 계획 수립이 팀 성과에 중요한 영향을 미친다는 것을 깨달았습니다. 입사 후에도 협업 시 갈등을 건설적으로 해결하며 성과 창출에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ESG 경영 활성화 공모전에서 팀 내 갈등 상황을 해결하기 위해 어떤 장기적인 전략을 사용했는지 설명해 주시겠습니까?</a:t>
            </a:r>
            <a:br/>
            <a:r>
              <a:t>(2) 각 팀원이 지자체와 협력을 하면서 겪었던 어려움과 이를 극복한 방법에 대해 설명해 주시겠습니까?</a:t>
            </a:r>
            <a:br/>
            <a:r>
              <a:t>(3) 지방자체 및 주민들과 설문조사와 같은 협력을 진행하며 어떤 전략으로 참여를 유도했는지 설명해 주시겠습니까?</a:t>
            </a:r>
            <a:br/>
            <a:r>
              <a:t>(4) 태양광 공유 전기자전거 사업제안 중 '실현 가능성'을 높이기 위해 어떤 추가적인 조치를 취하셨는지 구체적으로 말씀해 주시겠습니까?</a:t>
            </a:r>
          </a:p>
        </p:txBody>
      </p:sp>
    </p:spTree>
  </p:cSld>
  <p:clrMapOvr>
    <a:masterClrMapping/>
  </p:clrMapOvr>
</p:sld>
</file>

<file path=ppt/slides/slide2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축종 개량과 교육·실습을 통한 농가 역량 강화가 산업의 경쟁력을 극대화하는 데 중요한 역할을 </a:t>
            </a:r>
            <a:r>
              <a:rPr u="sng" b="1" sz="1200">
                <a:solidFill>
                  <a:srgbClr val="000000"/>
                </a:solidFill>
                <a:latin typeface="맑은 고딕"/>
              </a:rPr>
              <a:t>(1)한다는 것을 다양한 업무를 통해 배웠습니다. 입사 후 제가 이루고자 하는 목표는 우수한 국산 승용마를 생산하기 위한 체계적인</a:t>
            </a:r>
            <a:r>
              <a:rPr sz="1200">
                <a:solidFill>
                  <a:srgbClr val="000000"/>
                </a:solidFill>
                <a:latin typeface="맑은 고딕"/>
              </a:rPr>
              <a:t> 축종 개량 시스템을 구축하고, 이를 뒷받침할 교육·실습 프로그램을 도입해 생산 농가의 역량을 강화하는 것입니다. 이를 위해 씨수말 정액 보급과 현장 컨설팅을 적극 활용하여 농가가 최신 기술과 노하우를 습득할 수 있도록 지원하고, 체계적인 기술 교육 프로그램을 도입해 조련 </a:t>
            </a:r>
            <a:r>
              <a:rPr u="sng" b="1" sz="1200">
                <a:solidFill>
                  <a:srgbClr val="000000"/>
                </a:solidFill>
                <a:latin typeface="맑은 고딕"/>
              </a:rPr>
              <a:t>(2)전문가를 양성하는 데 기여하겠습니다.캄보디아에서 농업 연구원으로 활동한 경험을 통해 농업과 축산업이 단순한 생산 활동을 넘어</a:t>
            </a:r>
            <a:r>
              <a:rPr sz="1200">
                <a:solidFill>
                  <a:srgbClr val="000000"/>
                </a:solidFill>
                <a:latin typeface="맑은 고딕"/>
              </a:rPr>
              <a:t> 더 깊은 </a:t>
            </a:r>
            <a:r>
              <a:rPr u="sng" b="1" sz="1200">
                <a:solidFill>
                  <a:srgbClr val="000000"/>
                </a:solidFill>
                <a:latin typeface="맑은 고딕"/>
              </a:rPr>
              <a:t>(3)가치를 지닌다는 것을 깨닫게 되었습니다. 한국과 캄보디아 녹두의 교배 연구를 진행하며 농업인의 노력이 만들어내는 결과의</a:t>
            </a:r>
            <a:r>
              <a:rPr sz="1200">
                <a:solidFill>
                  <a:srgbClr val="000000"/>
                </a:solidFill>
                <a:latin typeface="맑은 고딕"/>
              </a:rPr>
              <a:t> 소중함을 직접 경험했고, 육계 사양 관리 컨설팅을 보조하며 농가 교육의 중요성을 깊이 깨달았습니다. 또한, 축산 현장에서 비육마 및 저지종의 사양 관리, 수정란 생산 및 농가 보급 사업 등을 경험하며 현장의 문제를 인식하고 해결하는 역량을 키웠습니다.아울러, 가축 방역 업무를 수행하며 여러 양축 농가를 방문해 쌓은 커뮤니케이션 능력은 생산 농가와의 원활한 소통과 신뢰 </a:t>
            </a:r>
            <a:r>
              <a:rPr u="sng" b="1" sz="1200">
                <a:solidFill>
                  <a:srgbClr val="000000"/>
                </a:solidFill>
                <a:latin typeface="맑은 고딕"/>
              </a:rPr>
              <a:t>(4)구축에 중요한 밑거름이 될 것입니다. 현재는 번식학 대학원 과정을 병행하며 최신 연구 동향과 번식 관련 기술을 익히고, 학문적 역량도 꾸준히</a:t>
            </a:r>
            <a:r>
              <a:rPr sz="1200">
                <a:solidFill>
                  <a:srgbClr val="000000"/>
                </a:solidFill>
                <a:latin typeface="맑은 고딕"/>
              </a:rPr>
              <a:t> 강화하고 있습니다.이러한 현장 경험, 소통 능력, 그리고 학문적 역량을 바탕으로 말 생산·육성 분야에서 과학적인 축종 개량과 체계적인 교육 시스템을 구축하여 말 산업의 지속 가능한 발전과 국가 경쟁력 향상에 기여하는 인재로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말 생산·육성 분야에서 과학적인 축종 개량과 체계적인 교육 시스템을 구축하려고 하셨는데, 구체적으로 어떤 시스템을 도입하려고 계획하셨는지 설명해 주시겠습니까?</a:t>
            </a:r>
            <a:br/>
            <a:r>
              <a:t>(2) 캄보디아에서 농업 연구원으로 활동하는 동안 특정 프로젝트에서 직면했던 큰 도전은 무엇이었으며, 이를 극복하기 위해 어떤 전략을 사용했는지 설명해 주시겠습니까?</a:t>
            </a:r>
            <a:br/>
            <a:r>
              <a:t>(3) 한국과 캄보디아 녹두의 교배 연구에서 농업인의 노력의 결과를 직접 경험했다고 하셨는데, 그 과정에서 배운 가장 중요한 교훈은 무엇이었습니까?</a:t>
            </a:r>
            <a:br/>
            <a:r>
              <a:t>(4) 번식학 대학원 과정에서 배운 최신 연구 동향과 번식 관련 기술 중, 현장에서 가장 효과적으로 활용할 수 있는 기술은 무엇이라고 생각하십니까?</a:t>
            </a:r>
          </a:p>
        </p:txBody>
      </p:sp>
    </p:spTree>
  </p:cSld>
  <p:clrMapOvr>
    <a:masterClrMapping/>
  </p:clrMapOvr>
</p:sld>
</file>

<file path=ppt/slides/slide2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축산업에서는 철저한 관리와 원활한 협력이 필수적입니다. 저는 한우 및 저지종 사양 </a:t>
            </a:r>
            <a:r>
              <a:rPr u="sng" b="1" sz="1200">
                <a:solidFill>
                  <a:srgbClr val="000000"/>
                </a:solidFill>
                <a:latin typeface="맑은 고딕"/>
              </a:rPr>
              <a:t>(1)관리를 담당하면서 겨울철 송아지 폐사 문제를 겪었습니다. 작년 겨울, 태어난 송아지 30마리 중 6마리가 폐사하고 2마리는 조기 발견하여 간신히 살릴 수</a:t>
            </a:r>
            <a:r>
              <a:rPr sz="1200">
                <a:solidFill>
                  <a:srgbClr val="000000"/>
                </a:solidFill>
                <a:latin typeface="맑은 고딕"/>
              </a:rPr>
              <a:t> 있었습니다. 혹한기 관리 부족과 분만 직후 신생 송아지 보호 체계 미흡이 주요 원인이었으며, 문제 해결을 위해 동료와 협력해야 했습니다. 하지만 근무 방식 차이로 인해 원활한 조율이 쉽지 않았습니다.저는 송아지 폐사를 줄이기 위해 일찍 출근하여 순찰을 강화하자고 제안했지만, 동료는 개인 사정으로 인해 이른 출근이 어렵다고 했습니다.</a:t>
            </a:r>
            <a:r>
              <a:rPr u="sng" b="1" sz="1200">
                <a:solidFill>
                  <a:srgbClr val="000000"/>
                </a:solidFill>
                <a:latin typeface="맑은 고딕"/>
              </a:rPr>
              <a:t>(2) 대신 늦게까지 남아 야간 순찰을 강화하는 방안을 제안했습니다. 하지만 이 방식만으로는 관리 공백을 완전히 해소하기 어렵다는 판단이 들었습니다. 이에 저는 출근 시간을 조정하여 아침과 야간으로 순찰을 나누어 진행하자고 제안했습니다. 동료는 늦게 출근하여 밤까지 분만예정우들과</a:t>
            </a:r>
            <a:r>
              <a:rPr sz="1200">
                <a:solidFill>
                  <a:srgbClr val="000000"/>
                </a:solidFill>
                <a:latin typeface="맑은 고딕"/>
              </a:rPr>
              <a:t> 송아지를 관찰하고, 저는 이른 아침부터 예찰하는 방식으로 역할을 분담해 관리 공백을 최소화했습니다. 이를 통해 송아지들의 건강 상태를 더욱 면밀히 살필 수 있었고, 분만 후 이상 </a:t>
            </a:r>
            <a:r>
              <a:rPr u="sng" b="1" sz="1200">
                <a:solidFill>
                  <a:srgbClr val="000000"/>
                </a:solidFill>
                <a:latin typeface="맑은 고딕"/>
              </a:rPr>
              <a:t>(3)징후를 보이는 개체도 조기에 발견할 수 있었습니다.그 결과, 이번 겨울에는 질병을 가지고 태어난 송아지 한마리를 제외하고 폐사 사례가 없었습니다. 협력 방식을 조정하면서 동료와의</a:t>
            </a:r>
            <a:r>
              <a:rPr sz="1200">
                <a:solidFill>
                  <a:srgbClr val="000000"/>
                </a:solidFill>
                <a:latin typeface="맑은 고딕"/>
              </a:rPr>
              <a:t> 소통이 더욱 </a:t>
            </a:r>
            <a:r>
              <a:rPr u="sng" b="1" sz="1200">
                <a:solidFill>
                  <a:srgbClr val="000000"/>
                </a:solidFill>
                <a:latin typeface="맑은 고딕"/>
              </a:rPr>
              <a:t>(4)원활해졌고 역할을 효율적으로 분배하는 것이 팀워크 강화에 중요한 요소임을 깨닫게 되었습니다. 이 경험을 통해 협력 과정에서 의견 차이가 있을 수 있지만, 서로의 상황을</a:t>
            </a:r>
            <a:r>
              <a:rPr sz="1200">
                <a:solidFill>
                  <a:srgbClr val="000000"/>
                </a:solidFill>
                <a:latin typeface="맑은 고딕"/>
              </a:rPr>
              <a:t> 고려하면서 해결 방안을 찾는 것이 가장 효과적인 방법임을 배웠습니다. 앞으로도 현장과 조직 내에서 능동적인 협력을 통해 문제를 해결해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겨울철 송아지 폐사를 줄이기 위해 다양한 방법을 시도했다고 하셨는데, 이 과정에서 가장 효과적이었던 조치는 무엇이었습니까?</a:t>
            </a:r>
            <a:br/>
            <a:r>
              <a:t>(2) 송아지 폐사를 줄이는 과정에서 도입한 아침과 야간 순찰 방안이 있었다고 하셨습니다. 이 방안의 구체적인 효과와 한계를 설명해 주시겠습니까?</a:t>
            </a:r>
            <a:br/>
            <a:r>
              <a:t>(3) 동료와의 협력 방식 조정을 통해 팀워크 강화의 중요성을 깨달았다고 하셨는데, 이 경험이 지원자의 커뮤니케이션 스킬에 어떤 영향을 미쳤나요?</a:t>
            </a:r>
            <a:br/>
            <a:r>
              <a:t>(4) 현장과 조직 내에서 능동적인 협력을 통해 문제를 해결해 나가겠다고 했습니다. 최근 이러한 협력이 도움이 되었던 또 다른 사례가 있으면 공유해 주세요.</a:t>
            </a:r>
          </a:p>
        </p:txBody>
      </p:sp>
    </p:spTree>
  </p:cSld>
  <p:clrMapOvr>
    <a:masterClrMapping/>
  </p:clrMapOvr>
</p:sld>
</file>

<file path=ppt/slides/slide2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1. [리스크 관리 역량 – 분석적 사고와 정직한 규정 준수 실천] 한국마사회의 발전을 위해서는 리스크 관리 역량이 필수적입니다. 법적분쟁을 예방하는 것은 원만한 말 산업운영으로 국민신뢰를 얻을 수 있고 불법 경마 </a:t>
            </a:r>
            <a:r>
              <a:rPr u="sng" b="1" sz="1200">
                <a:solidFill>
                  <a:srgbClr val="000000"/>
                </a:solidFill>
                <a:latin typeface="맑은 고딕"/>
              </a:rPr>
              <a:t>(1)근절과 회사의 투명한 운영으로 연결되어 회사의 발전과 직결됩니다. 민법, 민소법 등 관련 법과목을 수강하며 법적 분쟁 예방과 법규정 준수의 중요성을</a:t>
            </a:r>
            <a:r>
              <a:rPr sz="1200">
                <a:solidFill>
                  <a:srgbClr val="000000"/>
                </a:solidFill>
                <a:latin typeface="맑은 고딕"/>
              </a:rPr>
              <a:t> 학습하였습니다. 대학 시절, 학회 </a:t>
            </a:r>
            <a:r>
              <a:rPr u="sng" b="1" sz="1200">
                <a:solidFill>
                  <a:srgbClr val="000000"/>
                </a:solidFill>
                <a:latin typeface="맑은 고딕"/>
              </a:rPr>
              <a:t>(2)신입생 유치를 총괄하며, 인쇄비 등 비용의 지출과정을 상세히 기록하고 투명하게 보고하였습니다. 정직한 운영 방식 (3)덕분에 학회원들의 신뢰를 얻고, 목표 대비 3배 이상의 신입생 참여도를 달성하였습니다. 또한, 학원 총무 일을</a:t>
            </a:r>
            <a:r>
              <a:rPr sz="1200">
                <a:solidFill>
                  <a:srgbClr val="000000"/>
                </a:solidFill>
                <a:latin typeface="맑은 고딕"/>
              </a:rPr>
              <a:t> 하며 수강료 관리 업무를 수행하였고, 정직한 업무 태도로 원장님께 신뢰를 받고 입출금 및 송금 업무까지 맡았습니다. 앞으로도 한국마사회에서도 투명한 업무 수행과 철저한 리스크 관리를 실천하겠습니다.2. [글로벌 경쟁력 강화를 위한 한국 경마 산업 발전] 글로벌 TOP5 경마 </a:t>
            </a:r>
            <a:r>
              <a:rPr u="sng" b="1" sz="1200">
                <a:solidFill>
                  <a:srgbClr val="000000"/>
                </a:solidFill>
                <a:latin typeface="맑은 고딕"/>
              </a:rPr>
              <a:t>(4)산업을 목표로 하는 한국마사회에 기여하기 위해, 법학과와 영문학을 전공하며 쌓은 분석력과 국제적인 시각을 활용하겠습니다. 이를 통해 한국 경마장이 한류 관광 필수 코스로 자리 잡을 수</a:t>
            </a:r>
            <a:r>
              <a:rPr sz="1200">
                <a:solidFill>
                  <a:srgbClr val="000000"/>
                </a:solidFill>
                <a:latin typeface="맑은 고딕"/>
              </a:rPr>
              <a:t> 있도록 기여하겠습니다. 3. [동반 성장을 통한 사회 기여] 시각장애인 자녀 교육 봉사 활동을 하면서 사회적 약자의 필요를 파악하고 해결하는 경험을 하였습니다. 기관과 가정의 요구를 분석하여, 아이들의 야외활동이 필요하다는 점을 발견하였고, 이를 실행한 결과 아이들은 더 활발하고 적극적인 태도를 가지게 되었습니다. 기관과 아이 등 모두 만족해하며 평가에서 최고점을 받게 되었습니다. 이러한 경험을 바탕으로 동반 성장의 가치를 깨닫고, 사회에 기여하는 직업인이 되고자 하였습니다. 입사 후에도 경마 산업과 사회가 함께 발전할 수 있도록 봉사활동 등을 통해 기여하겠습니다. 정직과 신뢰를 바탕으로 공정한 시스템을 운영하며, 경마 산업이 대중과 더욱 가까워질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법적 분쟁 예방을 위해 법과목을 수강했다고 밝혔습니다. 이러한 학습을 실제 업무에 어떻게 적용할 계획인가요?</a:t>
            </a:r>
            <a:br/>
            <a:r>
              <a:t>(2) 신입생 유치를 총괄하며 기록의 투명성을 유지한 사례가 있습니다. 이를 통해 배운 점을 설명하고 한국마사회에서 어떻게 활용할 계획인가요?</a:t>
            </a:r>
            <a:br/>
            <a:r>
              <a:t>(3) 학원 총무로서 신뢰를 쌓고 업무를 맡은 경험이 있습니다. 이 경험이 당신의 업무에 미친 가장 큰 영향은 무엇입니까?</a:t>
            </a:r>
            <a:br/>
            <a:r>
              <a:t>(4) 아이들의 야외활동을 기획한 경험을 통해 얻은 것을 기반으로 한국 경마 산업 발전에 어떻게 기여할 수 있을까요?</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 </a:t>
            </a:r>
            <a:r>
              <a:rPr u="sng" b="1" sz="1200">
                <a:solidFill>
                  <a:srgbClr val="000000"/>
                </a:solidFill>
                <a:latin typeface="맑은 고딕"/>
              </a:rPr>
              <a:t>(1)마사회의 ESG 경영에 기여하고 싶습니다.마사회는 환경을</a:t>
            </a:r>
            <a:r>
              <a:rPr sz="1200">
                <a:solidFill>
                  <a:srgbClr val="000000"/>
                </a:solidFill>
                <a:latin typeface="맑은 고딕"/>
              </a:rPr>
              <a:t> 위한 경영을 실천하는 기업이라고 생각합니다.제주마 보전, 친환경 경마 공원 조성 등 전통과 환경을 지키기 위한 마사회의 활동은 ESG경영의 좋은 모범이 됩니다.또한 자연과 사람의 공존을 전제로 하는 승마 문화와 그것을 발전시키는 마사회의 직무에 흥미가 있습니다.말과 사람 모두의 협력 없이 경마라는 </a:t>
            </a:r>
            <a:r>
              <a:rPr u="sng" b="1" sz="1200">
                <a:solidFill>
                  <a:srgbClr val="000000"/>
                </a:solidFill>
                <a:latin typeface="맑은 고딕"/>
              </a:rPr>
              <a:t>(2)스포츠는 성립되지 않습니다. 동물과 인간의 교류를 중심으로 마사회의 사업을 이끌어 나가고 싶습니다.말이라는 동물을 사람들에게</a:t>
            </a:r>
            <a:r>
              <a:rPr sz="1200">
                <a:solidFill>
                  <a:srgbClr val="000000"/>
                </a:solidFill>
                <a:latin typeface="맑은 고딕"/>
              </a:rPr>
              <a:t> 더욱 친근한 존재로 만들고 싶습니다.이를 위해서는 </a:t>
            </a:r>
            <a:r>
              <a:rPr u="sng" b="1" sz="1200">
                <a:solidFill>
                  <a:srgbClr val="000000"/>
                </a:solidFill>
                <a:latin typeface="맑은 고딕"/>
              </a:rPr>
              <a:t>(3)경주에 쓰이는 빠른 말 뿐만 아니라 사납지 않은, 누구나 다룰 수 있는 말이 필요할 것입니다. 그러한 말을 육성하여 승마 체험, 영화, 드라마 촬영</a:t>
            </a:r>
            <a:r>
              <a:rPr sz="1200">
                <a:solidFill>
                  <a:srgbClr val="000000"/>
                </a:solidFill>
                <a:latin typeface="맑은 고딕"/>
              </a:rPr>
              <a:t> 등 여러 방면으로 활용하여 말과 사람들의 거리를 좁히고 싶습니다.최근 부각되는 동물 복지와 관련하여 경주마의 처우에 대한 비판이 기업 </a:t>
            </a:r>
            <a:r>
              <a:rPr u="sng" b="1" sz="1200">
                <a:solidFill>
                  <a:srgbClr val="000000"/>
                </a:solidFill>
                <a:latin typeface="맑은 고딕"/>
              </a:rPr>
              <a:t>(4)내외로 있었음을 기억합니다.사육하는 말의 폐사율, 은퇴</a:t>
            </a:r>
            <a:r>
              <a:rPr sz="1200">
                <a:solidFill>
                  <a:srgbClr val="000000"/>
                </a:solidFill>
                <a:latin typeface="맑은 고딕"/>
              </a:rPr>
              <a:t> 이후 처우 등을 개선함으로서 대중들에게 동물 보호에도 앞장서는 기업이라는 이미지를 심을 수 있다고 생각합니다.저는 대학에서 환경 및 안전 관련 전공을 공부했습니다.수질과 대기, 산업 안전과 보건 등 다양한 분야를 학습하고, 이를 저의 직무에 응용할 수 있는 능력도 있다고 생각합니다.환경과 안전이라는 분야를 지원하는 데 있어서 적합한 역량이라고 생각합니다.경영 지원은 다른 사람의 발전을 돕는 직무라고 생각합니다.저는 다른 사람의 가치를 알아보고 그 가치를 더욱 빛내는 일에 보람을 느낍니다.마사회의 ESG 경영에서 저의 적성을 발휘하고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마사회에서 환경을 위한 경영에 관심이 많다고 하셨는데, 구체적으로 어떤 방식으로 참여하고 싶으신가요?</a:t>
            </a:r>
            <a:br/>
            <a:r>
              <a:t>(2) 말을 사람들에게 더 친근한 존재로 만들기 위해 어떤 구체적인 방안을 제안하실 수 있나요?</a:t>
            </a:r>
            <a:br/>
            <a:r>
              <a:t>(3) 동물 복지를 개선하기 위한 당신만의 구체적인 계획은 무엇인가요?</a:t>
            </a:r>
            <a:br/>
            <a:r>
              <a:t>(4) 환경 및 안전 관련 전공을 어떻게 마사회의 ESG 경영에 응용할 수 있을까요?</a:t>
            </a:r>
          </a:p>
        </p:txBody>
      </p:sp>
    </p:spTree>
  </p:cSld>
  <p:clrMapOvr>
    <a:masterClrMapping/>
  </p:clrMapOvr>
</p:sld>
</file>

<file path=ppt/slides/slide2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1. 문제상황 [ 마케팅 준비 과정- 귀찮은 건 피하고 싶은 마음] 은행 청년인턴 마케팅 준비과정에서 누가 일을 맡을 것인지, 진행방식에 갈등이 있었습니다.</a:t>
            </a:r>
            <a:r>
              <a:rPr u="sng" b="1" sz="1200">
                <a:solidFill>
                  <a:srgbClr val="000000"/>
                </a:solidFill>
                <a:latin typeface="맑은 고딕"/>
              </a:rPr>
              <a:t>(1) 구성원들이 무거운 장비 등은 준비를 꺼렸고 일정에 대해서도 서로 다양한 요구가 존재했습니다. 2. 해결과정 (2)[줄서기 원칙 &amp; 희생한자에게 더 많이 준다.] 사람은 누구나 귀찮고 힘든 것은 하기 싫어합니다. 저 또한 인간이기에 마찬가지 입니다. 이런 경우 서로</a:t>
            </a:r>
            <a:r>
              <a:rPr sz="1200">
                <a:solidFill>
                  <a:srgbClr val="000000"/>
                </a:solidFill>
                <a:latin typeface="맑은 고딕"/>
              </a:rPr>
              <a:t> 다른 입장을 원칙과 정직으로 해결합니다. 다른 사람을 설득하려면 결국 나도 원칙에 따라 손해를 감수하고 있다는 점을 어필합니다. 급해도 줄서서 질서를 지키고 새치기하지 않는 예를 들었습니다. 구성원들에게 힘든 자에게 혜택을 주고 도움을 주자고 말하였습니다. 오랜 회의 끝에 무거운 마케팅 장비를 마련한 팀원에게 </a:t>
            </a:r>
            <a:r>
              <a:rPr u="sng" b="1" sz="1200">
                <a:solidFill>
                  <a:srgbClr val="000000"/>
                </a:solidFill>
                <a:latin typeface="맑은 고딕"/>
              </a:rPr>
              <a:t>(3)픽업장소 선정권, 마케팅 참여날짜 및 대상장소 우선권 , 그 다음은 운전 및 차량 제공 팀원에게</a:t>
            </a:r>
            <a:r>
              <a:rPr sz="1200">
                <a:solidFill>
                  <a:srgbClr val="000000"/>
                </a:solidFill>
                <a:latin typeface="맑은 고딕"/>
              </a:rPr>
              <a:t> 권한을 주는 방식으로 일정, 장소 및 팀원을 정하도록 권한을 정하였습니다. 그러자 마케팅 장비와 차량 및 운전 제공자, 장비운반을 도와줄 자,</a:t>
            </a:r>
            <a:r>
              <a:rPr u="sng" b="1" sz="1200">
                <a:solidFill>
                  <a:srgbClr val="000000"/>
                </a:solidFill>
                <a:latin typeface="맑은 고딕"/>
              </a:rPr>
              <a:t>(4) 그 이외의 자, 이렇게 팀원이 자연스레 나뉘어졌고 원만히 마케팅 프로젝트를 마쳤습니다. 3. 변화 및 개선된 점 첫째, 서로 일을 미루기 위한 불필요한 회의가 줄었고, 둘째, 구성원간</a:t>
            </a:r>
            <a:r>
              <a:rPr sz="1200">
                <a:solidFill>
                  <a:srgbClr val="000000"/>
                </a:solidFill>
                <a:latin typeface="맑은 고딕"/>
              </a:rPr>
              <a:t> 배려하는 분위기가 생겼습니다. 마케팅 장비도 자연스럽게 돌아가면서 맡게 되어 희생하는 자만 희생하는 경우가 줄었습니다. 셋째, 분업화가 이루어졌습니다. 점차 구성원 서로가 어떤 장점이 있는 지 알게 되어서 마케팅 장비 맡던 팀원는 오히려 현장에 강하여 준비과정에서는 힘을 아꼈다가 현장에서 적극적 마케팅을 하게되었고, 꼼꼼하게 일하는 것이 강점인 팀원은 본부지원을 얻는 것을 담당하는 등 분업화가 이루어졌습니다. 넷째 회의 간소화 입니다. 서로가 무슨일을 할것인지 인지하고 있었으므로 메신저상의 회의만으로도 마케팅을 진행할 수 있게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마케팅 프로젝트에서 팀원들 간 역할 분담을 통해 얻은 가장 큰 성과는 무엇인가요?</a:t>
            </a:r>
            <a:br/>
            <a:r>
              <a:t>(2) 귀찮고 힘든 일을 싫어하지만 이를 해결했던 경험이 있습니다. 이러한 경험은 향후 업무 수행에 어떤 긍정적인 영향을 미칠까요?</a:t>
            </a:r>
            <a:br/>
            <a:r>
              <a:t>(3) 프로젝트 진행 시 구성원 간 배려가 생겼다고 했는데, 그 과정에서 가장 기억에 남는 순간이 있다면 무엇인가요?</a:t>
            </a:r>
            <a:br/>
            <a:r>
              <a:t>(4) 분업화가 이루어진 후 팀의 성과가 크게 향상되었다고 했습니다. 이 경험이 지원자의 문제 해결 능력에 어떻게 기여했나요?</a:t>
            </a:r>
          </a:p>
        </p:txBody>
      </p:sp>
    </p:spTree>
  </p:cSld>
  <p:clrMapOvr>
    <a:masterClrMapping/>
  </p:clrMapOvr>
</p:sld>
</file>

<file path=ppt/slides/slide2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한국마사회 재무회계관리 직무에서 이루고자 하는 목표는 재무회계 데이터의 관리 및 분석을 </a:t>
            </a:r>
            <a:r>
              <a:rPr u="sng" b="1" sz="1200">
                <a:solidFill>
                  <a:srgbClr val="000000"/>
                </a:solidFill>
                <a:latin typeface="맑은 고딕"/>
              </a:rPr>
              <a:t>(1)효과적으로 수행하여 경영진의 의사결정을 보조하고, 공기업의 투명성과 재무 건전성을 강화하며, 나아가 한국마사회의 계량적, 비계량적</a:t>
            </a:r>
            <a:r>
              <a:rPr sz="1200">
                <a:solidFill>
                  <a:srgbClr val="000000"/>
                </a:solidFill>
                <a:latin typeface="맑은 고딕"/>
              </a:rPr>
              <a:t> 지표들을 개선할 수 있는 방향성을 제시하는 것입니다. 궁극적으로는 마사회의 재무성과 개선과 말산업을 통한 국가경제 발전과 국민의 여가선용이라는 미션 달성에 기여하여 국민들의 삶의 질 향상과 건전한 베팅 문화의 장을 제공하는 데 기여하겠습니다. 이러한 목표를 달성하기 위해 저는 </a:t>
            </a:r>
            <a:r>
              <a:rPr u="sng" b="1" sz="1200">
                <a:solidFill>
                  <a:srgbClr val="000000"/>
                </a:solidFill>
                <a:latin typeface="맑은 고딕"/>
              </a:rPr>
              <a:t>(2)한국공항공사의 재무회계관리 및 수익관리 업무를 수행하며 공기업의 재무 흐름에 대한 지식과, 그것을 관리하는 역량을 길렀습니다. 구체적으로, 여러 사용료 담당자들과의</a:t>
            </a:r>
            <a:r>
              <a:rPr sz="1200">
                <a:solidFill>
                  <a:srgbClr val="000000"/>
                </a:solidFill>
                <a:latin typeface="맑은 고딕"/>
              </a:rPr>
              <a:t> 협업을 통하여 각 사용료의 산정, 고지 및 수납과 미납 채권의 관리 업무를 수행하였습니다. 또한 담당 업무 외에 조직 전체의 관점에서 회계/재무적 성과의 분석과 개선을 위한 </a:t>
            </a:r>
            <a:r>
              <a:rPr u="sng" b="1" sz="1200">
                <a:solidFill>
                  <a:srgbClr val="000000"/>
                </a:solidFill>
                <a:latin typeface="맑은 고딕"/>
              </a:rPr>
              <a:t>(3)노력을 지속적으로 기울였습니다. 한 예로, 수익 및 지출의 예측에 있어서 동종 산업의 사례 및 관련 논문에 근거하여 지수평활법을 사용한 시계열</a:t>
            </a:r>
            <a:r>
              <a:rPr sz="1200">
                <a:solidFill>
                  <a:srgbClr val="000000"/>
                </a:solidFill>
                <a:latin typeface="맑은 고딕"/>
              </a:rPr>
              <a:t> 데이터 예측을 제안 및 실행하여 내부보고를 효과적으로 수행하였던 적이 있습니다. 본 경험과 그를 통해 얻은 직무역량이 한국마사회에서도 유효하게 적용될 수 있을 것이라 확십합니다. 이러한 경험에 더해 경영학에서의 전공지식을 활용하여 </a:t>
            </a:r>
            <a:r>
              <a:rPr u="sng" b="1" sz="1200">
                <a:solidFill>
                  <a:srgbClr val="000000"/>
                </a:solidFill>
                <a:latin typeface="맑은 고딕"/>
              </a:rPr>
              <a:t>(4)한국마사회의 재무회계관리 부문에서 전략적인 접근을 시도할 것입니다. 기업재무관리, 재무회계, 원가관리회계 등의 전공과목 및 회계 분야에서의 자격증 취득을 통하여 재무회계관리에 대한 이론적인 지식을 익힐 수 있었습니다.</a:t>
            </a:r>
            <a:r>
              <a:rPr sz="1200">
                <a:solidFill>
                  <a:srgbClr val="000000"/>
                </a:solidFill>
                <a:latin typeface="맑은 고딕"/>
              </a:rPr>
              <a:t> 저는 본 지식을 실무에 적용하고, 동시에 중장기적으로는 재무 리스크 관리 역량을 강화하고, 경영 의사결정 과정에서 데이터 기반의 정량적 분석역량을 강화하기 위한 배움을 그치지 않을 것입니다. 이를 통해 한국마사회의 재정 건전성을 높이고, 의사결정 과정에서 정확한 정보와 근거를 바탕으로 한 효과적인 판단이 이루어질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한국마사회에 입사하면 재무회계관리 분야에서 어떤 구체적인 전략을 통해 투명성과 재무 건전성을 강화할 계획인지 설명해 주세요.</a:t>
            </a:r>
            <a:br/>
            <a:r>
              <a:t>(2) 한국공항공사에서 협업을 통해 성과를 냈던 경험이 있는데, 그 경험을 통해 배운 점은 무엇이고, 한국마사회에서 어떻게 적용할 계획인가요?</a:t>
            </a:r>
            <a:br/>
            <a:r>
              <a:t>(3) 시계열 데이터 예측을 통한 내부 보고 개선 사례를 더 자세히 설명해주시고, 이 경험을 한국마사회에서 어떻게 활용할 것인지 말씀해 주세요.</a:t>
            </a:r>
            <a:br/>
            <a:r>
              <a:t>(4) 경영학 전공지식과 자격증을 통해 재무회계관리에 대한 이론적 지식을 어떻게 실무에 적용할 것이며, 장기적으로 어떤 목표를 가지고 있나요?</a:t>
            </a:r>
          </a:p>
        </p:txBody>
      </p:sp>
    </p:spTree>
  </p:cSld>
  <p:clrMapOvr>
    <a:masterClrMapping/>
  </p:clrMapOvr>
</p:sld>
</file>

<file path=ppt/slides/slide2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약 두 달간 </a:t>
            </a:r>
            <a:r>
              <a:rPr u="sng" b="1" sz="1200">
                <a:solidFill>
                  <a:srgbClr val="000000"/>
                </a:solidFill>
                <a:latin typeface="맑은 고딕"/>
              </a:rPr>
              <a:t>(1)복지재단에서 봉사를 하던 도중 창고 내 재고 적치 체계 개선을 통해 업무를 효율화한 경험이 있습니다. 당시 주요업무는 나눔가게 기부물품들의 수령과 적치, 상품</a:t>
            </a:r>
            <a:r>
              <a:rPr sz="1200">
                <a:solidFill>
                  <a:srgbClr val="000000"/>
                </a:solidFill>
                <a:latin typeface="맑은 고딕"/>
              </a:rPr>
              <a:t> 진열 및 타 지원시설로 이동하는 물품의 발송이었습니다. 제가 처음 봉사활동을 시작했던 이 물품들이 창고에 체계 없이 적치되어 있었고, 이로 인해 업무 수행에서 많은 비효율이 발생했습니다. 이를 개선하고자 하였으나 진행이 쉽지는 않았습니다. 일반봉사자 분들은 지시된 사항 외의 일을 하는 데에 부담을 느꼈고, 재단 직원들은 기존 방식을 바꾸는 데에 거부감과 함께, 자원봉사자를 </a:t>
            </a:r>
            <a:r>
              <a:rPr u="sng" b="1" sz="1200">
                <a:solidFill>
                  <a:srgbClr val="000000"/>
                </a:solidFill>
                <a:latin typeface="맑은 고딕"/>
              </a:rPr>
              <a:t>(2)효율적으로 운용할 필요성도 못 느꼈던 것 같습니다. 그러나 혼자서 적재된 물품 전체를 창고에서 꺼내고, 다시금 체계적으로 정리하는 데에는 혼자 힘으론 역부족이었고, 다른 구성원들</a:t>
            </a:r>
            <a:r>
              <a:rPr sz="1200">
                <a:solidFill>
                  <a:srgbClr val="000000"/>
                </a:solidFill>
                <a:latin typeface="맑은 고딕"/>
              </a:rPr>
              <a:t> </a:t>
            </a:r>
            <a:r>
              <a:rPr u="sng" b="1" sz="1200">
                <a:solidFill>
                  <a:srgbClr val="000000"/>
                </a:solidFill>
                <a:latin typeface="맑은 고딕"/>
              </a:rPr>
              <a:t>(3)전체의 도움이 필수적이었습니다. 이들을 설득하기 위하여 각 구성원들의 편익을 분석하고 설명하였습니다. 우선 봉사자들에게는 물품 체계를 갖춰서 업무 효율을 높이면 휴식시간이</a:t>
            </a:r>
            <a:r>
              <a:rPr sz="1200">
                <a:solidFill>
                  <a:srgbClr val="000000"/>
                </a:solidFill>
                <a:latin typeface="맑은 고딕"/>
              </a:rPr>
              <a:t> 늘고 마무리 발송 작업 및 재고 파악 </a:t>
            </a:r>
            <a:r>
              <a:rPr u="sng" b="1" sz="1200">
                <a:solidFill>
                  <a:srgbClr val="000000"/>
                </a:solidFill>
                <a:latin typeface="맑은 고딕"/>
              </a:rPr>
              <a:t>(4)시간을 감소시켜 종료시간을 앞당길 수 있다는 점을 강조하였습니다. 재단 측에는 체계를 갖추면 업무 지시의 간편화와 업무의 효율화로 인해 직원 및</a:t>
            </a:r>
            <a:r>
              <a:rPr sz="1200">
                <a:solidFill>
                  <a:srgbClr val="000000"/>
                </a:solidFill>
                <a:latin typeface="맑은 고딕"/>
              </a:rPr>
              <a:t> 봉사자 부담 경감을 강조했습니다. 또한 기존 봉사자들이 활동을 종료하거나, 새로운 봉사자가 들어왔을 때의 업무 인수인계 시간을 줄일 수 있다는 이점도 전달하였습니다. 결국 구성원들을 설득하여 해당 작업을 시행할 수 있었습니다. 모든 물품을 품목, 색상, 사이즈 별로 새로 정리하여 라벨링을 하였으며, 제과와 같은 식품류의 경우에는 선입선출 체계를 지키도록 하였습니다. 그 결과로 식품의 경우 그동안 자주 있었던 유통기한 임박의 의한 폐기가 더 이상 발생하지 않게 되었고, 마무리 작업의 경우 평균 30분정도 걸리던 시간을 15분가량으로 약 50% 단축할 수 있게 되었습니다. 이와 같이 한국마사회에서도 의사소통 능력을 활용하여 조직의 환경과 방향성을 긍정적으로 개선할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복지재단에서 봉사자로 일하며 창고의 재고 적치 체계를 개선한 이후의 팀 분위기 변화는 어떠했나요? 다른 구성원들에게 어떤 영향을 미쳤는지 궁금합니다.</a:t>
            </a:r>
            <a:br/>
            <a:r>
              <a:t>(2) 자원봉사자와 재단 직원들을 설득하는 과정에서 가장 어려웠던 점은 무엇이며, 당신에게 어떤 배움이 되었는지 얘기해 주세요.</a:t>
            </a:r>
            <a:br/>
            <a:r>
              <a:t>(3) 기존의 관행에 변화를 주기 위한 설득과정에서 당신이 가장 중점을 둔 요소는 무엇이었고, 이를 한국마사회에서 어떻게 활용할 것인지 설명해 주세요.</a:t>
            </a:r>
            <a:br/>
            <a:r>
              <a:t>(4) 물품 체계를 개선함으로써 업무 수행에 어떤 긍정적인 변화를 경험했는지, 한국마사회에서는 이를 어떻게 기여할 계획인지 말씀해 주세요.</a:t>
            </a:r>
          </a:p>
        </p:txBody>
      </p:sp>
    </p:spTree>
  </p:cSld>
  <p:clrMapOvr>
    <a:masterClrMapping/>
  </p:clrMapOvr>
</p:sld>
</file>

<file path=ppt/slides/slide2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(1)[파트너십을 통해 성장하는 한국마사회] 한국마사회 판매마케팅 직무 입사 후, 저는 타 브랜드와의 파트너십을 적극적으로</a:t>
            </a:r>
            <a:r>
              <a:rPr sz="1200">
                <a:solidFill>
                  <a:srgbClr val="000000"/>
                </a:solidFill>
                <a:latin typeface="맑은 고딕"/>
              </a:rPr>
              <a:t> 추진하여 한국마사회의 브랜드 가치를 높이겠습니다. 브랜드 이미지가 좋거나 브랜드 친밀도가 높은 기업과 협업을 하게 된다면 그 이미지와 고객층을 자연스레 흡수할 수 있습니다. 한국마사회가 보유한 브랜드 가치를 활용해 최적의 협업 파트너를 선정하고, 공동 마케팅을 통해 새로운 고객층의 </a:t>
            </a:r>
            <a:r>
              <a:rPr u="sng" b="1" sz="1200">
                <a:solidFill>
                  <a:srgbClr val="000000"/>
                </a:solidFill>
                <a:latin typeface="맑은 고딕"/>
              </a:rPr>
              <a:t>(2)유입을 지속적으로 늘리겠습니다. 저는 대학 시절 팀원들과 함께 ‘펫 플로깅’이라는 대회를 개최하여 174명의 참가자를 모집하고,</a:t>
            </a:r>
            <a:r>
              <a:rPr sz="1200">
                <a:solidFill>
                  <a:srgbClr val="000000"/>
                </a:solidFill>
                <a:latin typeface="맑은 고딕"/>
              </a:rPr>
              <a:t> 13개 기업과 스폰서십을 체결한 경험이 있습니다. 저는 대외협력팀에 소속되어 외부 기업으로부터 대회 상품을 후원받아오는 업무를 수행했으며, 실제 기업의 홍보팀과 협력하여 총 13개의 기업으로부터 상품을 후원받는 성과를 이끌었습니다. 대회 상품을 후원받게 되면서 저희 팀은 별도의 비용을 지출하지 않고도 대회 참가자들에게 다양한 상품을 제공할 수 있었습니다. </a:t>
            </a:r>
            <a:r>
              <a:rPr u="sng" b="1" sz="1200">
                <a:solidFill>
                  <a:srgbClr val="000000"/>
                </a:solidFill>
                <a:latin typeface="맑은 고딕"/>
              </a:rPr>
              <a:t>(3)참가자들은 참가비 2만 원을 내고 10만 원 상당의 상품을 수령하였으며, 그 결과, 대회 만족도 89.1%라는 높은 성과를</a:t>
            </a:r>
            <a:r>
              <a:rPr sz="1200">
                <a:solidFill>
                  <a:srgbClr val="000000"/>
                </a:solidFill>
                <a:latin typeface="맑은 고딕"/>
              </a:rPr>
              <a:t> 달성하였습니다. 기업의 홍보팀과 직접 협의하고 후원 계약을 체결한 </a:t>
            </a:r>
            <a:r>
              <a:rPr u="sng" b="1" sz="1200">
                <a:solidFill>
                  <a:srgbClr val="000000"/>
                </a:solidFill>
                <a:latin typeface="맑은 고딕"/>
              </a:rPr>
              <a:t>(4)경험을 통해, 마케팅 프로젝트가 어떤 방식으로 구성되고 운영되는지 알 수 있었습니다. 또한, 적절한 파트너와의 협업을 통해 적은 비용으로도 높은 성과를 달성할 수</a:t>
            </a:r>
            <a:r>
              <a:rPr sz="1200">
                <a:solidFill>
                  <a:srgbClr val="000000"/>
                </a:solidFill>
                <a:latin typeface="맑은 고딕"/>
              </a:rPr>
              <a:t> 있다는 사실을 배웠습니다. 다양한 기업과 접촉하여 파트너십을 체결한 경험을 바탕으로, 한국마사회의 마케팅 목표 달성에 시너지를 낼 수 있는 파트너를 지속적으로 탐색하고 접촉하겠습니다. 이후, 효과적인 협업 마케팅을 통해 고객층을 확장할 수 있는 전략을 추진하겠습니다. 또한, 대회 개최 경험을 살려, 단순한 협업을 넘어 고객들이 직접 체험하고 즐길 수 있는 고객 참여형 이벤트를 기획하여, 브랜드 친밀도를 높이도록 하겠습니다. 이를 통해, 한국마사회가 지속적으로 새로운 고객을 유입하고 사업을 확장할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이전에 다양한 기업과의 파트너십 경험이 있다고 했습니다. 한국마사회에서 추진하고 싶은 구체적인 파트너십 프로젝트나 기업이 있다면 이야기해 주세요.</a:t>
            </a:r>
            <a:br/>
            <a:r>
              <a:t>(2) 펫 플로깅 대회에서 13개 기업과 스폰서십을 체결한 경험이 있다고 했습니다. 이 과정에서 가장 어려웠던 점과 이를 어떻게 극복했는지 구체적으로 말씀해 주세요.</a:t>
            </a:r>
            <a:br/>
            <a:r>
              <a:t>(3) 대회 참가자 만족도를 높이는 데 성공했다고 언급했습니다. 한국마사회에서도 이와 비슷한 고객 만족도를 높일 수 있는 전략은 무엇이 있을까요?</a:t>
            </a:r>
            <a:br/>
            <a:r>
              <a:t>(4) 고객 참여형 이벤트를 기획하고 싶다고 하셨습니다. 구체적으로 어떤 이벤트를 기획하고 싶은지, 그 이유는 무엇인지 설명해 주세요.</a:t>
            </a:r>
          </a:p>
        </p:txBody>
      </p:sp>
    </p:spTree>
  </p:cSld>
  <p:clrMapOvr>
    <a:masterClrMapping/>
  </p:clrMapOvr>
</p:sld>
</file>

<file path=ppt/slides/slide2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(1)[1만 4000개의 품목, 팀워크의 중요성] 저는 한국수력원자력에서 근무하며, 2주 안에 1만 4000여 품목의</a:t>
            </a:r>
            <a:r>
              <a:rPr sz="1200">
                <a:solidFill>
                  <a:srgbClr val="000000"/>
                </a:solidFill>
                <a:latin typeface="맑은 고딕"/>
              </a:rPr>
              <a:t> 재고 수량을 급하게 조사해야 하는 상황에서, </a:t>
            </a:r>
            <a:r>
              <a:rPr u="sng" b="1" sz="1200">
                <a:solidFill>
                  <a:srgbClr val="000000"/>
                </a:solidFill>
                <a:latin typeface="맑은 고딕"/>
              </a:rPr>
              <a:t>(2)팀원 간 조사 방식의 차이로 인해 갈등을 겪은 경험이 있습니다. 이 때, 토론을 통해 자재를 크기와 특성별로 분류하고, 모두가 동의할 수 있는 업무 분장을 제안하여 갈등을 극복하였습니다. 갈등의 원인은 재고조사 속도와 정확도에 대한 의견 차이였습니다. 일부</a:t>
            </a:r>
            <a:r>
              <a:rPr sz="1200">
                <a:solidFill>
                  <a:srgbClr val="000000"/>
                </a:solidFill>
                <a:latin typeface="맑은 고딕"/>
              </a:rPr>
              <a:t> 팀원은 시간이 부족하니 정확도보다 속도가 우선이라며 육안으로만 수량을 확인하려 하였고, 다른 팀원은 이상재고 발생 시 문제가 커지니 정확도를 강조한 조사를 주장하였습니다. 팀원 간 조사 진행 속도가 달라 불만이 발생하였고 조사 누락과 책임 전가 등의 문제로 팀워크가 저하되어, 목표 달성이 어려워진 상황에 놓이게 되었습니다. 이러한 상황을 극복하기 위해서 단순한 설득보다는, 합리적인 업무 분장을 바탕으로 팀원들에게 책임감을 부여하는 것이 중요하다고 생각했습니다. 가장 먼저, 토론을 통해 자재를 특성별로 분류하였습니다. 이후, 속도를 </a:t>
            </a:r>
            <a:r>
              <a:rPr u="sng" b="1" sz="1200">
                <a:solidFill>
                  <a:srgbClr val="000000"/>
                </a:solidFill>
                <a:latin typeface="맑은 고딕"/>
              </a:rPr>
              <a:t>(3)중요시하는 팀원에게는 단순한 품목을 다수 배정하였고, 정확도를 중요시하는 팀원에게는 꼼꼼한 확인이 필요한 품목을</a:t>
            </a:r>
            <a:r>
              <a:rPr sz="1200">
                <a:solidFill>
                  <a:srgbClr val="000000"/>
                </a:solidFill>
                <a:latin typeface="맑은 고딕"/>
              </a:rPr>
              <a:t> 배정하였습니다. 업무 분장을 통해 책임감을 부여한 후, 각자 맡은 업무가 완료되면 자율적으로 다른 팀원의 업무를 </a:t>
            </a:r>
            <a:r>
              <a:rPr u="sng" b="1" sz="1200">
                <a:solidFill>
                  <a:srgbClr val="000000"/>
                </a:solidFill>
                <a:latin typeface="맑은 고딕"/>
              </a:rPr>
              <a:t>(4)도울 수 있는 유연한 환경을 조성하였습니다. 이 과정을 통해 팀워크가 향상되자, 하루 평균 500개 품목을 조사했던 속도가 점차 증가해 1500개까지</a:t>
            </a:r>
            <a:r>
              <a:rPr sz="1200">
                <a:solidFill>
                  <a:srgbClr val="000000"/>
                </a:solidFill>
                <a:latin typeface="맑은 고딕"/>
              </a:rPr>
              <a:t> 늘어났고, 2주 동안 1만 4000여 개의 품목을 성공적으로 조사할 수 있었습니다. 나아가, 연말 재고실사에서 단 하나의 오류도 발견되지 않는 성과를 달성하였습니다. 이 경험을 통해 갈등 상황에서는 단순한 설득보다는, 토론을 통해 합리적인 해결책을 도출하는 과정이 중요하다는 점을 배웠습니다. 한국마사회에 입사한 이후에도, 책임감을 바탕으로 한 소통과 협력을 통해 조직의 목표를 달성하는데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2주 안에 1만 4000개 품목을 조사해야 했던 상황에서 효율성을 높이기 위해 다른 방법이 더 있을지 고민해본 적이 있나요?</a:t>
            </a:r>
            <a:br/>
            <a:r>
              <a:t>(2) 한국수력원자력에서 재고 수량 조사를 했을 때 갈등을 해결한 경험을 토대로, 한국마사회에서도 팀워크를 강화할 전략이 있다면 소개해 주세요.</a:t>
            </a:r>
            <a:br/>
            <a:r>
              <a:t>(3) 재고조사 과정에서 '단 하나의 오류도 발견되지 않는 성과'를 달성했다고 했습니다. 이를 위해 어떤 구체적인 조치나 방법이 있었는지 설명해 주세요.</a:t>
            </a:r>
            <a:br/>
            <a:r>
              <a:t>(4) 팀의 갈등을 토론을 통해 해결했다고 했는데, 한국마사회 조직에 이 방법을 적용한다면 어떤 상황에 유용할 것으로 보시나요?</a:t>
            </a:r>
          </a:p>
        </p:txBody>
      </p:sp>
    </p:spTree>
  </p:cSld>
  <p:clrMapOvr>
    <a:masterClrMapping/>
  </p:clrMapOvr>
</p:sld>
</file>

<file path=ppt/slides/slide2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방송기술의 핵심은 관객들이 경마에 몰입할 수 있도록 안정적인 방송 환경을 조성하는 것입니다. 경마 중계는 멀티비전 뿐만 아니라, 곳곳의 TV로도 끊김 없이 전달하는 것이 중요합니다.</a:t>
            </a:r>
            <a:r>
              <a:rPr u="sng" b="1" sz="1200">
                <a:solidFill>
                  <a:srgbClr val="000000"/>
                </a:solidFill>
                <a:latin typeface="맑은 고딕"/>
              </a:rPr>
              <a:t>(1) 저는 라디오 방송국에서 송출 시스템을 점검하며 안정된 방송망을 유지하였고 방송사고 시 유연하게 대처하는 능력을 길렀습니다. 이를 바탕으로 마사회에서 경마</a:t>
            </a:r>
            <a:r>
              <a:rPr sz="1200">
                <a:solidFill>
                  <a:srgbClr val="000000"/>
                </a:solidFill>
                <a:latin typeface="맑은 고딕"/>
              </a:rPr>
              <a:t> 중계 시스템을 안정적으로 운영하고 방송 품질을 향상시키는 데 기여하겠습니다.입사 후, 저는 안정적인 방송을 위해 다음과 같은 목표를 설정하고자 합니다.첫째, 방송 시스템의 전반적인 이해와 유지보수 역량 강화경마 중계는 다양한 영상 및 네트워크 장비가 연동되어 운영되므로 각 시스템의 원리를 깊이 이해하고 점검하는 것이 </a:t>
            </a:r>
            <a:r>
              <a:rPr u="sng" b="1" sz="1200">
                <a:solidFill>
                  <a:srgbClr val="000000"/>
                </a:solidFill>
                <a:latin typeface="맑은 고딕"/>
              </a:rPr>
              <a:t>(2)필수입니다. 방송 장비를 관리했던 경험을 살려 마사회의 방송 설비를 주기적으로 점검하고 고장 장애 시 신속하게 대응하겠습니다.둘째, 생방송 장애 대응</a:t>
            </a:r>
            <a:r>
              <a:rPr sz="1200">
                <a:solidFill>
                  <a:srgbClr val="000000"/>
                </a:solidFill>
                <a:latin typeface="맑은 고딕"/>
              </a:rPr>
              <a:t> 시스템 강화경마 중계는 실시간이고 사고 시 즉각적인 대응이 필요합니다. 저는 생방송 경험을 통해 방송사고 시 신속하고 유연하게 대처하는 법을 익혔습니다. </a:t>
            </a:r>
            <a:r>
              <a:rPr u="sng" b="1" sz="1200">
                <a:solidFill>
                  <a:srgbClr val="000000"/>
                </a:solidFill>
                <a:latin typeface="맑은 고딕"/>
              </a:rPr>
              <a:t>(3)이러한 경험을 바탕으로 장애 발생 시 신속한 원인 분석 및 대응 매뉴얼을 정비하여 안정성을 극대화할 계획입니다.셋째, 더욱 안정된 방송망을 위한 IP 기반 방송 인프라 구축현재 시스템은 SDI 기반의 전통적인</a:t>
            </a:r>
            <a:r>
              <a:rPr sz="1200">
                <a:solidFill>
                  <a:srgbClr val="000000"/>
                </a:solidFill>
                <a:latin typeface="맑은 고딕"/>
              </a:rPr>
              <a:t> 방식이지만 더 안정적인 방송 환경을 위해 추가적으로 IP 기반 방송 인프라를 만들 수 있습니다. NDI </a:t>
            </a:r>
            <a:r>
              <a:rPr u="sng" b="1" sz="1200">
                <a:solidFill>
                  <a:srgbClr val="000000"/>
                </a:solidFill>
                <a:latin typeface="맑은 고딕"/>
              </a:rPr>
              <a:t>(4)프로토콜을 활용하면 저렴한 비용으로 구축하고 유연한 운영이 가능합니다. 또한, SRT 프로토콜을 적용할 수 있습니다. SRT는 지연이 적고 공용 인터넷을 사용하지만 안정적입니다. 이를</a:t>
            </a:r>
            <a:r>
              <a:rPr sz="1200">
                <a:solidFill>
                  <a:srgbClr val="000000"/>
                </a:solidFill>
                <a:latin typeface="맑은 고딕"/>
              </a:rPr>
              <a:t> 활용하면 다른 경마장과의 실시간 연결이 원활해지고 통합적인 방송 운영이 가능합니다.이처럼 관련 기술을 연구하여 마사회의 미래 방송 환경이 보다 효율적이고 안정적으로 운영 되도록 할 것입니다. 그리고 방송 시스템 점검 및 장애 대응 능력을 지속적으로 강화하여 방송 환경을 보다 발전시키는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라디오 방송국에서 경험한 방송망 유지 경험을 한국마사회에서 어떻게 활용할 계획인지 구체적으로 설명해주세요.</a:t>
            </a:r>
            <a:br/>
            <a:r>
              <a:t>(2) 생방송 사고 대처 역량을 기반으로 장애 발생 시 어떤 방식으로 신속한 원인 분석과 대응을 할 것인지 구체적으로 설명해주세요.</a:t>
            </a:r>
            <a:br/>
            <a:r>
              <a:t>(3) IP 기반 방송 인프라 구축에 대한 계획이 있던데, 이를 통해 경마 중계 방송 품질 향상을 어떻게 기대하시는지 말씀해주세요.</a:t>
            </a:r>
            <a:br/>
            <a:r>
              <a:t>(4) SRT 프로토콜을 활용해 다른 경마장과 실시간 연결을 강화하려는 목적에 대해 구체적으로 설명해주시겠어요?</a:t>
            </a:r>
          </a:p>
        </p:txBody>
      </p:sp>
    </p:spTree>
  </p:cSld>
  <p:clrMapOvr>
    <a:masterClrMapping/>
  </p:clrMapOvr>
</p:sld>
</file>

<file path=ppt/slides/slide2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캡스톤 </a:t>
            </a:r>
            <a:r>
              <a:rPr u="sng" b="1" sz="1200">
                <a:solidFill>
                  <a:srgbClr val="000000"/>
                </a:solidFill>
                <a:latin typeface="맑은 고딕"/>
              </a:rPr>
              <a:t>(1)디자인 프로젝트에서 팀원들과 협업하여 AI 기반 이차전지 충전 상태 예측 모델을 개발하는 과정에서 소통과 협력의 어려움을 겪었습니다.</a:t>
            </a:r>
            <a:r>
              <a:rPr sz="1200">
                <a:solidFill>
                  <a:srgbClr val="000000"/>
                </a:solidFill>
                <a:latin typeface="맑은 고딕"/>
              </a:rPr>
              <a:t> 이 프로젝트의 목표는 높은 정확도를 가진 충전 상태를 예측하는 모델을 만드는 것입니다. 하지만 과제를 진행하면서 팀원 간 데이터 수집 방식과 AI 모델 선정 과정에서 의견 차이가 발생하여 협업이 원활하지 않았고 진행이 지연되었습니다.특히, 팀원 간 기술적 접근 방식이 달라서 의견을 조율하는 것이 쉽지 않았습니다. 일부 팀원은 학습된 모델을 적용하여 빠르게 실험을 진행하려 했고 다른 팀원은 처음부터 모델을 구축해야 한다고 주장했습니다. 프로젝트가 </a:t>
            </a:r>
            <a:r>
              <a:rPr u="sng" b="1" sz="1200">
                <a:solidFill>
                  <a:srgbClr val="000000"/>
                </a:solidFill>
                <a:latin typeface="맑은 고딕"/>
              </a:rPr>
              <a:t>(2)지연되면서 내부적으로 갈등이 심화되었고 이를 해결하기 위한 노력이 필요했습니다.이를 극복하기 위해 저는 객관적인 성능 평가 기준을 설정하는 방식을 제안했습니다. 각 모델의 장단점을 정리하고</a:t>
            </a:r>
            <a:r>
              <a:rPr sz="1200">
                <a:solidFill>
                  <a:srgbClr val="000000"/>
                </a:solidFill>
                <a:latin typeface="맑은 고딕"/>
              </a:rPr>
              <a:t> 예측 정확도와 연산 속도 등을 고려한 평가 지표 설정 후 실험 데이터를 통해 최적의 </a:t>
            </a:r>
            <a:r>
              <a:rPr u="sng" b="1" sz="1200">
                <a:solidFill>
                  <a:srgbClr val="000000"/>
                </a:solidFill>
                <a:latin typeface="맑은 고딕"/>
              </a:rPr>
              <a:t>(3)모델을 도출하는 방식을 제안했습니다. 이를 통해 의견 차이를 줄이고 합리적인 데이터 기반의 의사 결정을 내릴 수 (4)있었습니다.또한, 진행 속도를 높이기 위해 역할을 분담하고 정기적인 미팅으로 진행 상황을 점검했습니다. 데이터 전처리, 하이퍼파라미터 튜닝, 모델</a:t>
            </a:r>
            <a:r>
              <a:rPr sz="1200">
                <a:solidFill>
                  <a:srgbClr val="000000"/>
                </a:solidFill>
                <a:latin typeface="맑은 고딕"/>
              </a:rPr>
              <a:t> 검증 담당으로 나누어 작업을 진행하면서 각자의 역할을 명확히 하여 협업이 원활하게 되도록 했습니다.결과적으로 팀원 간 소통이 개선되었으며 최종적으로 높은 예측 정확도를 가진 LSTM 모델을 구축하는 데 성공했습니다. 이 경험을 통해 저는 의견 차이가 발생했을 때 객관적이고 타당한 기준을 도입하고 효과적인 역할 분담을 통해 협업을 원활하게 이끌어갈 수 있음을 깨달았습니다.한국마사회에서도 방송 운영팀 뿐만 아니라 타 부서와도 협력하여 경마 중계 방송의 품질을 유지하고 최적의 방송 환경을 구축하는 데 기여하겠습니다. 특히, 팀원들과 적극적으로 소통하며 방송 품질을 향상시키는 기술적 대안을 마련하고 협업을 통해 문제 해결 능력을 지속적으로 키워나가겠습니다.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AI 기반 이차전지 충전 상태 예측 모델 개발 경험을 마사회 방송 기술의 어떤 부분에 응용할 수 있을지 설명해주세요.</a:t>
            </a:r>
            <a:br/>
            <a:r>
              <a:t>(2) 캡스톤 디자인 프로젝트에서 팀원과 의견 차이를 줄이기 위해 객관적인 성능 평가 기준을 제안했는데, 이 방법의 구체적인 장점은 무엇인가요?</a:t>
            </a:r>
            <a:br/>
            <a:r>
              <a:t>(3) 갈등 상황에서 데이터 기반 의사결정 방식을 도입한 경험을 바탕으로, 한국마사회에서 협업 시 중요한 전략은 무엇인지 설명해주세요.</a:t>
            </a:r>
            <a:br/>
            <a:r>
              <a:t>(4) 마사회에서의 협업 시, AI 모델 선정 과정을 프로젝트 때의 역할 분담 경험과 어떻게 병행할 계획이신가요?</a:t>
            </a:r>
          </a:p>
        </p:txBody>
      </p:sp>
    </p:spTree>
  </p:cSld>
  <p:clrMapOvr>
    <a:masterClrMapping/>
  </p:clrMapOvr>
</p:sld>
</file>

<file path=ppt/slides/slide2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[다시 한 번 보고 싶은 감동을, 더 많은 이에게]한국마사회의 궁극적인 목표는 말 산업의 성장을 </a:t>
            </a:r>
            <a:r>
              <a:rPr u="sng" b="1" sz="1200">
                <a:solidFill>
                  <a:srgbClr val="000000"/>
                </a:solidFill>
                <a:latin typeface="맑은 고딕"/>
              </a:rPr>
              <a:t>(1)통한 사회 환원의 실현이라고 생각합니다. 마사회의 판매마케팅 직무에 참여하며 더 많은 이용객에게 더 행복한 경험을 제공하는,</a:t>
            </a:r>
            <a:r>
              <a:rPr sz="1200">
                <a:solidFill>
                  <a:srgbClr val="000000"/>
                </a:solidFill>
                <a:latin typeface="맑은 고딕"/>
              </a:rPr>
              <a:t> 그로 하여금 더 큰 시장을 만드는 데에 함께하고 싶습니다.경마, 승마 등 말과 함께하는 현장만이 </a:t>
            </a:r>
            <a:r>
              <a:rPr u="sng" b="1" sz="1200">
                <a:solidFill>
                  <a:srgbClr val="000000"/>
                </a:solidFill>
                <a:latin typeface="맑은 고딕"/>
              </a:rPr>
              <a:t>(2)가지는 가슴 뜨거운 경험이 말 사업의 가장 큰 특징이자 강점입니다. 직무를 수행하며 모든 분께 마사회와 함께하는 시간이 특별한 경험으로</a:t>
            </a:r>
            <a:r>
              <a:rPr sz="1200">
                <a:solidFill>
                  <a:srgbClr val="000000"/>
                </a:solidFill>
                <a:latin typeface="맑은 고딕"/>
              </a:rPr>
              <a:t> 남을 수 있게 하는 데에 앞장서고 </a:t>
            </a:r>
            <a:r>
              <a:rPr u="sng" b="1" sz="1200">
                <a:solidFill>
                  <a:srgbClr val="000000"/>
                </a:solidFill>
                <a:latin typeface="맑은 고딕"/>
              </a:rPr>
              <a:t>(3)싶습니다. 이러한 경험이 만들어내는 신뢰와 만족감은 새로운 고객을 늘리고, 장기 고객층을</a:t>
            </a:r>
            <a:r>
              <a:rPr sz="1200">
                <a:solidFill>
                  <a:srgbClr val="000000"/>
                </a:solidFill>
                <a:latin typeface="맑은 고딕"/>
              </a:rPr>
              <a:t> 넓혀가는 밑거름이 되리라 생각합니다.제가 가진 가장 큰 강점은 뛰어난 소통 능력입니다. 15개의 산하 연구센터로 구성된 서울대학교 아시아연구소의 행정 직원으로 근무하며 연구소 대외 홍보 활동 및 관련 행정 업무를 수행하였습니다. 홍보간행물 개편, 홍보 물품 제작 등을 진행하는 과정에서 다양한 관계자의 요청을 파악하고 반영하며, 때로는 필요한 정보를 정확히 요청하는 능력을 키웠습니다. 이러한 경험을 바탕으로 한국마사회에서도 예산, 홍보 등 기관 내 부서 및 외부 관계자와 적극적으로 소통하겠습니다. 직접 현장에 나가 의견을 </a:t>
            </a:r>
            <a:r>
              <a:rPr u="sng" b="1" sz="1200">
                <a:solidFill>
                  <a:srgbClr val="000000"/>
                </a:solidFill>
                <a:latin typeface="맑은 고딕"/>
              </a:rPr>
              <a:t>(4)주고받으며 기관 내 평가에 안주하지 않는 자세를 갖추겠습니다.한편 국제 경쟁력을 갖춘 경마와 말 산업 가치 창출을 목표로</a:t>
            </a:r>
            <a:r>
              <a:rPr sz="1200">
                <a:solidFill>
                  <a:srgbClr val="000000"/>
                </a:solidFill>
                <a:latin typeface="맑은 고딕"/>
              </a:rPr>
              <a:t> 하는 마사회에서 끊임없이 발전을 생각하는 사람이 되겠습니다. 국제적인 말 사업의 흐름을 파악하고, 이를 한국 시장에서 받아들여질 방법으로 적용하며 K-경마만의 매력을 극대화할 수 있는 방안을 고민하겠습니다. 동시에 전사적 시점에서의 업무 흐름을 자발적으로 파악하고, 시행 중인 사업에 대한 지식을 쌓는 것으로 기관의 성장을 도모하겠습니다.더 많은 사람이 말 산업과 마사회를 더 가까이 여길 때 기업이 성장할 수 있으리라 생각합니다. 업무에 대한 애정과 적극적인 자세로 그 전환의 길목에 함께하고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마사회의 판매마케팅 직무에서 어떠한 말 산업의 성장을 도모하기를 기대하고 있으며, 이를 위한 실천 계획은 무엇인가요?</a:t>
            </a:r>
            <a:br/>
            <a:r>
              <a:t>(2) 한국마사회와 함께하는 시간이 특별한 경험으로 남도록 지원자가 기여할 수 있는 방법에 대해 구체적으로 설명해 주시겠습니까?</a:t>
            </a:r>
            <a:br/>
            <a:r>
              <a:t>(3) 서울대학교 아시아연구소에서의 홍보간행물 개편 경험이 한국마사회의 마케팅에 어떻게 적용될 수 있을지 구체적으로 설명해 주세요.</a:t>
            </a:r>
            <a:br/>
            <a:r>
              <a:t>(4) 지원자가 마사회에서 K-경마만의 매력을 극대화하기 위해 고려하고 있는 구체적인 방법론은 무엇인지 설명해주시겠습니까?</a:t>
            </a:r>
          </a:p>
        </p:txBody>
      </p:sp>
    </p:spTree>
  </p:cSld>
  <p:clrMapOvr>
    <a:masterClrMapping/>
  </p:clrMapOvr>
</p:sld>
</file>

<file path=ppt/slides/slide2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[경청으로 시작하는 협력]대학 시절 수업 연계형 사회 공헌 프로젝트의 일환으로 도심 복개 하천 복원안 분석을 진행하던 중, 분석 방법에 대한 견해 차이로 인한 갈등을 주도적으로 해결하고 </a:t>
            </a:r>
            <a:r>
              <a:rPr u="sng" b="1" sz="1200">
                <a:solidFill>
                  <a:srgbClr val="000000"/>
                </a:solidFill>
                <a:latin typeface="맑은 고딕"/>
              </a:rPr>
              <a:t>(1)다 함께 좋은 결과를 거두었던 경험이 있습니다.전공생과 비전공생이 함께하는 프로젝트인</a:t>
            </a:r>
            <a:r>
              <a:rPr sz="1200">
                <a:solidFill>
                  <a:srgbClr val="000000"/>
                </a:solidFill>
                <a:latin typeface="맑은 고딕"/>
              </a:rPr>
              <a:t> 만큼 각 팀원의 지식과 능력을 활용할 수 있도록 주제를 선정하고 연구 방법을 설정하였습니다. 그러나 업무 분담 중, 팀원 일부가 분석 방법의 실현 가능성에 의문을 제기하며 연구 대상 설정부터 다시 진행하기를 요청하였습니다. 판단하기에 앞서 의견을 경청하고, 갈등의 원인을 찾아내어 해소 가능성을 제시하는 것이 설득의 실마리였습니다. 프로젝트를 진행하는 동안 자발적으로 회의록을 작성하고 공유해왔습니다. 이를 기반으로 불만을 가진 팀원들의 주장을 경청하였으며, 비전공생 팀원의 분석 프로그램 관련 배경지식이 전공생과 </a:t>
            </a:r>
            <a:r>
              <a:rPr u="sng" b="1" sz="1200">
                <a:solidFill>
                  <a:srgbClr val="000000"/>
                </a:solidFill>
                <a:latin typeface="맑은 고딕"/>
              </a:rPr>
              <a:t>(2)다른 것이 주된 갈등의 원인임을 파악할 수 있었습니다. 이에 재논의를 요청한 측 역시 방법에 대해 이해한다면 충분히 기존 방식을</a:t>
            </a:r>
            <a:r>
              <a:rPr sz="1200">
                <a:solidFill>
                  <a:srgbClr val="000000"/>
                </a:solidFill>
                <a:latin typeface="맑은 고딕"/>
              </a:rPr>
              <a:t> 받아들일 수 있을 것으로 판단하고 설득을 시작하였습니다. 화면 공유를 통해 분석 프로그램 실제 사용 모습을 보이고, 가용 데이터를 구체적으로 제시하며 구체적인 연구 방법을 제안하였습니다. 한편 '분석 범위가 너무 넓다'는 의견은 적극적으로 수용하여, 대상 구간을 축소함과 동시에 더 구체적인 결론과 제언이 가능하게 하였습니다. 중재안은 모두가 납득할 수 있는 방향으로 만들어졌고, 이후 자연스럽게 각자가 능력을 발휘할 수 </a:t>
            </a:r>
            <a:r>
              <a:rPr u="sng" b="1" sz="1200">
                <a:solidFill>
                  <a:srgbClr val="000000"/>
                </a:solidFill>
                <a:latin typeface="맑은 고딕"/>
              </a:rPr>
              <a:t>(3)있는 과정에 자원하게 되었습니다. 어려움이 생길 때마다 적극적으로 논의하려는 분위기가 형성되었으며, 함께 현장 답사에</a:t>
            </a:r>
            <a:r>
              <a:rPr sz="1200">
                <a:solidFill>
                  <a:srgbClr val="000000"/>
                </a:solidFill>
                <a:latin typeface="맑은 고딕"/>
              </a:rPr>
              <a:t> 나서기도 하였습니다.효과적인 소통은 정확한 정보 이해를 바탕으로 하며, 경청의 자세를 갖출 때 가능하다는 사실을 확인하였습니다. 수정된 설계를 기반으로 한 결과물은 통계자료의 적절한 활용과 자료 분석 능력, 현장 답사를 통한 검증이 높은 평가를 받아, 수업 내 </a:t>
            </a:r>
            <a:r>
              <a:rPr u="sng" b="1" sz="1200">
                <a:solidFill>
                  <a:srgbClr val="000000"/>
                </a:solidFill>
                <a:latin typeface="맑은 고딕"/>
              </a:rPr>
              <a:t>(4)1위라는 성적과 함께 해당 연도 우수 연구보고서로 선정되었습니다.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도심 복개 하천 복원안 분석 프로젝트에서 생긴 갈등 상황을 어떤 전략으로 해결했는지 구체적인 경험을 기반으로 설명해 주세요.</a:t>
            </a:r>
            <a:br/>
            <a:r>
              <a:t>(2) 비전공생 팀원과의 협업에서 갈등을 해결하며 배운 점이 향후 팀 프로젝트에 어떻게 적용될 수 있을까요?</a:t>
            </a:r>
            <a:br/>
            <a:r>
              <a:t>(3) 프로젝트의 중재안을 납득할 수 있는 방향으로 끌고 나가게 된 과정에서 어떠한 커뮤니케이션 스킬을 활용했나요?</a:t>
            </a:r>
            <a:br/>
            <a:r>
              <a:t>(4) 수업 내 1위를 차지한 우수 연구보고서 작성 과정에서 겪었던 어려움과 이를 해결했던 방법을 구체적으로 이야기해주세요.</a:t>
            </a:r>
          </a:p>
        </p:txBody>
      </p:sp>
    </p:spTree>
  </p:cSld>
  <p:clrMapOvr>
    <a:masterClrMapping/>
  </p:clrMapOvr>
</p:sld>
</file>

<file path=ppt/slides/slide2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한국마사회가 'VISION 2037'을 통해 글로벌 TOP5 말산업 선도기업으로 도약하는 데 기여하여, 최고의 말산업 기업의 일원으로서 자부심을 느끼고 싶습니다.이를 위해 입사 후 출발 절차를 완벽히 익히고, 정확한 출발 신호를 제공하여 경주의 생명이라 생각하는 공정한 </a:t>
            </a:r>
            <a:r>
              <a:rPr u="sng" b="1" sz="1200">
                <a:solidFill>
                  <a:srgbClr val="000000"/>
                </a:solidFill>
                <a:latin typeface="맑은 고딕"/>
              </a:rPr>
              <a:t>(1)경주 출발을 유지할 것입니다.출발 업무의 전문성 확보를 위해 경주마의 특성과 행동 패턴을 이해, 분석하고 출발 장비</a:t>
            </a:r>
            <a:r>
              <a:rPr sz="1200">
                <a:solidFill>
                  <a:srgbClr val="000000"/>
                </a:solidFill>
                <a:latin typeface="맑은 고딕"/>
              </a:rPr>
              <a:t> 및 시설의 완벽한 숙지와 운용 능력을 향상시켜 출발 지연을 최소화하여, 경주 일정의 원활한 진행을 지원하는 것이 목표입니다.또한 다양한 돌발 상황에 침착하게 대처하기 위해 선배님들의 노하우를 배우고 익혀, 상황 대처 능력을 향상시키고자 끊임없이 노력할 것입니다.그리고 안전하고 효율적인 경주 환경 조성을 위해 경마장 내 출발 구역의 안전 점검 프로세스를 개선하거나 제안하여, 경주마와 기수의 안전을 최우선으로 보호하겠습니다. 저는 해외 선진 경마 국가의 출발 </a:t>
            </a:r>
            <a:r>
              <a:rPr u="sng" b="1" sz="1200">
                <a:solidFill>
                  <a:srgbClr val="000000"/>
                </a:solidFill>
                <a:latin typeface="맑은 고딕"/>
              </a:rPr>
              <a:t>(2)시스템을 살피고 적용하여 국제 경주에서도 인정받는 출발 전문가로 성장하고자 합니다.최근 선진 경마 국가들을 중심으로 디지털</a:t>
            </a:r>
            <a:r>
              <a:rPr sz="1200">
                <a:solidFill>
                  <a:srgbClr val="000000"/>
                </a:solidFill>
                <a:latin typeface="맑은 고딕"/>
              </a:rPr>
              <a:t> 기술이 점점 더 중요해지는 실정입니다. 이러한 추세 속에서 제가 전공한 정보제어 분야의 </a:t>
            </a:r>
            <a:r>
              <a:rPr u="sng" b="1" sz="1200">
                <a:solidFill>
                  <a:srgbClr val="000000"/>
                </a:solidFill>
                <a:latin typeface="맑은 고딕"/>
              </a:rPr>
              <a:t>(3)이해는 큰 도움이 될 것이라고 생각합니다.이러한 목표들을 통해 한국마사회의 발전과 함께 저의 전문성을 키우고, 궁극적으로는</a:t>
            </a:r>
            <a:r>
              <a:rPr sz="1200">
                <a:solidFill>
                  <a:srgbClr val="000000"/>
                </a:solidFill>
                <a:latin typeface="맑은 고딕"/>
              </a:rPr>
              <a:t> 한국 </a:t>
            </a:r>
            <a:r>
              <a:rPr u="sng" b="1" sz="1200">
                <a:solidFill>
                  <a:srgbClr val="000000"/>
                </a:solidFill>
                <a:latin typeface="맑은 고딕"/>
              </a:rPr>
              <a:t>(4)말산업의 글로벌 경쟁력 강화에 기여하고자 합니다.한국마사회시설관리에서의 근무 경험으로 경마장의 특성과 모든 업무는 고객 만족이 우선이고</a:t>
            </a:r>
            <a:r>
              <a:rPr sz="1200">
                <a:solidFill>
                  <a:srgbClr val="000000"/>
                </a:solidFill>
                <a:latin typeface="맑은 고딕"/>
              </a:rPr>
              <a:t> 중심이 되어야 한다는 것을 알고 있습니다.철저한 사전 장비 점검과 개선 방안들을 찾고 발전시켜서, 경마를 즐기는 고객들에게 공정한 출발을 통한 경쟁의 재미와 결과를 보장하고, 자신의 판단과 분석에 따라 베팅할 수 있다는 확신을 주어, 경마에 대한 참여도와 만족도를 높이고 단순한 베팅이 아닌 공정한 경쟁을 즐기는 레저 스포츠로 인식하게 하여, 더 넓은 고객층의 만족을 끌어냄으로써 고객 만족을 실현하겠습니다.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언급한 '경주마의 특성과 행동 패턴을 이해, 분석'하는 과정에서 어떤 도전이 있었고 어떻게 극복했는지 구체적으로 설명해주실 수 있나요?</a:t>
            </a:r>
            <a:br/>
            <a:r>
              <a:t>(2) 해외 선진 경마 국가들의 출발 시스템을 살피고 적용하는 과정에서 예상되는 난관과 그 극복 방안을 어떻게 계획하고 계신지 궁금합니다.</a:t>
            </a:r>
            <a:br/>
            <a:r>
              <a:t>(3) 정보제어 분야의 이해가 경주 출발 업무에 어떤 방식으로 기여할 수 있을지 구체적인 사례를 들어 설명해주시겠어요?</a:t>
            </a:r>
            <a:br/>
            <a:r>
              <a:t>(4) 마사회시설관리에서 얻은 고객 만족의 중요성을 출발 업무에 어떻게 적용할 계획인지 상세히 설명해주시기 바랍니다.</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경험을 중심으로 경마 산업의 가치를 확장하는 마케팅 전문가가 되겠습니다. 한국마사회 판매마케팅 분야에서 경마를 단순한 베팅이 아닌, 새로운 여가 문화로 정착시키는 것을 목표로 삼고자 합니다. 경마는 오랜 전통을 지닌 스포츠지만, 특정 연령층에 한정된 이미지가 강합니다. 저는 </a:t>
            </a:r>
            <a:r>
              <a:rPr u="sng" b="1" sz="1200">
                <a:solidFill>
                  <a:srgbClr val="000000"/>
                </a:solidFill>
                <a:latin typeface="맑은 고딕"/>
              </a:rPr>
              <a:t>(1)기존 고객의 충성도를 높이면서도 MZ세대를 포함한 신규 고객층을 유입할 수 있도록 체험형 마케팅과 디지털 콘텐츠 전략을 강화하고자 합니다. 학회장을 맡았을 때, 단순한 강연보다</a:t>
            </a:r>
            <a:r>
              <a:rPr sz="1200">
                <a:solidFill>
                  <a:srgbClr val="000000"/>
                </a:solidFill>
                <a:latin typeface="맑은 고딕"/>
              </a:rPr>
              <a:t> 참여형 프로그램이 효과적이라는 점을 깨닫고 연극형 학술제를 기획했습니다. 학회원들이 직접 연극을 준비하며 학문적 내용을 전달하는 방식이었고, 그 결과 참여율과 만족도가 크게 향상되었습니다. 이러한 경험을 </a:t>
            </a:r>
            <a:r>
              <a:rPr u="sng" b="1" sz="1200">
                <a:solidFill>
                  <a:srgbClr val="000000"/>
                </a:solidFill>
                <a:latin typeface="맑은 고딕"/>
              </a:rPr>
              <a:t>(2)바탕으로, 경마 초보자도 쉽게 접근할 수 있는 체험형 프로그램을 기획하고, 가족 단위 방문객을 위한 문화 콘텐츠를 개발하고자 합니다. 또한, SNS</a:t>
            </a:r>
            <a:r>
              <a:rPr sz="1200">
                <a:solidFill>
                  <a:srgbClr val="000000"/>
                </a:solidFill>
                <a:latin typeface="맑은 고딕"/>
              </a:rPr>
              <a:t> 및 유튜브를 활용해 베팅이 아닌 경마 자체의 매력을 강조하는 콘텐츠를 제작하여 젊은 고객층과의 접점을 확대할 계획입니다. 창업 교육 프로그램에서 미국 현지 고객 인터뷰를 수행하며, 고객이 직접 말하지 않는 니즈까지 파악하는 것이 중요하다는 점을 </a:t>
            </a:r>
            <a:r>
              <a:rPr u="sng" b="1" sz="1200">
                <a:solidFill>
                  <a:srgbClr val="000000"/>
                </a:solidFill>
                <a:latin typeface="맑은 고딕"/>
              </a:rPr>
              <a:t>(3)배웠습니다. 팀원들과 인터뷰 방식에 대한 의견 차이가 있었지만, 저는 경찰서와 소방서 등 기관에 직접 연락하고, 다양한 커뮤니티를 방문하며 적극적으로</a:t>
            </a:r>
            <a:r>
              <a:rPr sz="1200">
                <a:solidFill>
                  <a:srgbClr val="000000"/>
                </a:solidFill>
                <a:latin typeface="맑은 고딕"/>
              </a:rPr>
              <a:t> 고객을 탐색했습니다. 이 과정에서 고객의 기대와 </a:t>
            </a:r>
            <a:r>
              <a:rPr u="sng" b="1" sz="1200">
                <a:solidFill>
                  <a:srgbClr val="000000"/>
                </a:solidFill>
                <a:latin typeface="맑은 고딕"/>
              </a:rPr>
              <a:t>(4)실제 필요 사이의 차이를 발견하고, 효과적인 시장 접근법을 도출하는 방법을 익혔습니다. 이 경험을 살려, 한국마사회에서 고객 데이터를 분석하고, 이를 기반으로 맞춤형 마케팅 전략을 개발하는 데 기여하고 싶습니다. 또한, ‘체험’과 ‘스토리텔링’을</a:t>
            </a:r>
            <a:r>
              <a:rPr sz="1200">
                <a:solidFill>
                  <a:srgbClr val="000000"/>
                </a:solidFill>
                <a:latin typeface="맑은 고딕"/>
              </a:rPr>
              <a:t> 결합한 마케팅 기획을 통해 경마 문화를 더욱 확장해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마케팅 전문가로서 체험형 마케팅과 디지털 콘텐츠 전략을 강화했다고 했는데, MZ세대를 유입하는데 가장 효과적이었던 경험은 무엇이었습니까?</a:t>
            </a:r>
            <a:br/>
            <a:r>
              <a:t>(2) 학회장을 맡으며 연극형 학술제를 기획했다고 하셨는데, 구체적으로 어떤 도전과제를 극복하며 프로그램을 성공적으로 운영하셨나요?</a:t>
            </a:r>
            <a:br/>
            <a:r>
              <a:t>(3) SNS 및 유튜브를 활용한 콘텐츠 제작에서 가장 큰 성과를 거둔 사례가 있다면 소개해 주시겠습니까?</a:t>
            </a:r>
            <a:br/>
            <a:r>
              <a:t>(4) 미국 현지 인터뷰에서 고객의 숨겨진 니즈를 발견한 과정을 설명해 주실 수 있을까요?</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중학생에게 수학 과외를 한 적이 있습니다. 그 학생은 특목고 진학을 앞두었음에도 예습을 전혀 하지 않은 상태였습니다. 학생은 공부의 필요성을 느끼지 못하고, 의사소통에도 많은 어려움이 있었습니다. 질문에 대답을 잘 하지 않았고, 개인의 취향이나 궁금증도 먼저 </a:t>
            </a:r>
            <a:r>
              <a:rPr u="sng" b="1" sz="1200">
                <a:solidFill>
                  <a:srgbClr val="000000"/>
                </a:solidFill>
                <a:latin typeface="맑은 고딕"/>
              </a:rPr>
              <a:t>(1)표현하는 법이 없었습니다. 그러나 그 학생에게는 아름다움을 알아보는 눈과 뛰어난 사고력이 있었습니다.아직</a:t>
            </a:r>
            <a:r>
              <a:rPr sz="1200">
                <a:solidFill>
                  <a:srgbClr val="000000"/>
                </a:solidFill>
                <a:latin typeface="맑은 고딕"/>
              </a:rPr>
              <a:t> 다듬지 않은 원석 같은 학생에게 입시에 도움이 되는 내용 뿐만이 아닌 더 다양한 세계를 보여주고 싶었습니다.그러기 위해서는 학생과의 친밀한 관계 형성과 의사소통이 우선이라 생각했습니다.먼저, 대화를 </a:t>
            </a:r>
            <a:r>
              <a:rPr u="sng" b="1" sz="1200">
                <a:solidFill>
                  <a:srgbClr val="000000"/>
                </a:solidFill>
                <a:latin typeface="맑은 고딕"/>
              </a:rPr>
              <a:t>(2)적극적으로 끌어나가기 어려운 학생의 특성을 고려하여 수업 시작 전 일상 대화를 나누는 시간을 가졌습니다.읽고 있는 책이나 학교생활,</a:t>
            </a:r>
            <a:r>
              <a:rPr sz="1200">
                <a:solidFill>
                  <a:srgbClr val="000000"/>
                </a:solidFill>
                <a:latin typeface="맑은 고딕"/>
              </a:rPr>
              <a:t> 관심사 등을 물어보고, 학생의 말을 끝까지 경청했습니다. 학생의 관심사를 알게 되면 그것을 공부해 두고, 다음 수업 </a:t>
            </a:r>
            <a:r>
              <a:rPr u="sng" b="1" sz="1200">
                <a:solidFill>
                  <a:srgbClr val="000000"/>
                </a:solidFill>
                <a:latin typeface="맑은 고딕"/>
              </a:rPr>
              <a:t>(3)시간에 수업 주제와 연관 지어 설명했습니다. 예를 들어 학생이 음악에 관심이 많다는 사실을 알고, 소리를 표현할 수</a:t>
            </a:r>
            <a:r>
              <a:rPr sz="1200">
                <a:solidFill>
                  <a:srgbClr val="000000"/>
                </a:solidFill>
                <a:latin typeface="맑은 고딕"/>
              </a:rPr>
              <a:t> 있는 삼각함수와 연관 짓는 방식이었습니다. 학생은 점점 수업 시간에 표정이 밝아졌고, 스스로 </a:t>
            </a:r>
            <a:r>
              <a:rPr u="sng" b="1" sz="1200">
                <a:solidFill>
                  <a:srgbClr val="000000"/>
                </a:solidFill>
                <a:latin typeface="맑은 고딕"/>
              </a:rPr>
              <a:t>(4)이야기하는 날도 많아졌습니다. 어느 정도 친해진 후에는, 학생이 스스로 공부의 목표를 설정할 수 있도록 도왔습니다. 학생은</a:t>
            </a:r>
            <a:r>
              <a:rPr sz="1200">
                <a:solidFill>
                  <a:srgbClr val="000000"/>
                </a:solidFill>
                <a:latin typeface="맑은 고딕"/>
              </a:rPr>
              <a:t> 좋아하는 분야를 계속 연구하려면 수학을 잘해야 한다는 동기를 얻었고, 대학에 가서 좋아하는 학문을 연구하겠다는 목표를 세웠습니다. 장시간 집중이 어려운 학생의 특성을 고려하여 과제는 작은 목표들로 나누어 제시하는 등의 방법을 사용했습니다. 학생은 결국 좋은 학교, 좋아하는 학과에 입학하였고, 지금까지도 서로 연락을 주고받는 사이가 되었습니다.이 경험은 저에게 소통의 중요성과 방법을 알려주었을 뿐만 아니라, 다른 이의 잠재력을 발견하고 이끌어 주는 제 재능도 발견하게 도와주었습니다. 협력이 필요한 일은 신뢰와 소통이 기반이 되어야 한다고 생각합니다. 각자의 특성에 맞는 방식으로 적극적으로 소통하겠습니다.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학생과의 의사소통을 향상시키기 위해 어떤 방법을 사용했는지 좀 더 구체적으로 설명해주실 수 있나요?</a:t>
            </a:r>
            <a:br/>
            <a:r>
              <a:t>(2) 학생의 관심사를 수업 주제와 연관 지은 예시를 더 알려주실 수 있나요?</a:t>
            </a:r>
            <a:br/>
            <a:r>
              <a:t>(3) 학생에게 작은 목표로 과제를 나누어 제시했다고 하셨는데, 그 효과는 어떻게 확인하셨나요?</a:t>
            </a:r>
            <a:br/>
            <a:r>
              <a:t>(4) 학생과 아직도 연락을 주고 받는다고 하셨는데, 현재 어떤 관계를 유지하고 있나요?</a:t>
            </a:r>
          </a:p>
        </p:txBody>
      </p:sp>
    </p:spTree>
  </p:cSld>
  <p:clrMapOvr>
    <a:masterClrMapping/>
  </p:clrMapOvr>
</p:sld>
</file>

<file path=ppt/slides/slide3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 팀 프로젝트에서 겪었던 소통의 어려움과 이를 </a:t>
            </a:r>
            <a:r>
              <a:rPr u="sng" b="1" sz="1200">
                <a:solidFill>
                  <a:srgbClr val="000000"/>
                </a:solidFill>
                <a:latin typeface="맑은 고딕"/>
              </a:rPr>
              <a:t>(1)극복한 경험이 떠오릅니다.당시 저희 팀은 뇌졸중 환자 재활치료에 도움을 줄 수 있는 악기 기능의 로봇을 제작하는 프로젝트를 타 대학원의</a:t>
            </a:r>
            <a:r>
              <a:rPr sz="1200">
                <a:solidFill>
                  <a:srgbClr val="000000"/>
                </a:solidFill>
                <a:latin typeface="맑은 고딕"/>
              </a:rPr>
              <a:t> 관련 학과와 협업을 통하여 진행하였습니다.초반에는 모두가 열정적으로 참여했지만, 시간이 지날수록 의견 충돌과 소통 부재로 인해 프로젝트 진행에 큰 어려움을 겪었습니다.작품을 설계, 제작하여 학과 교수님들이 모두 </a:t>
            </a:r>
            <a:r>
              <a:rPr u="sng" b="1" sz="1200">
                <a:solidFill>
                  <a:srgbClr val="000000"/>
                </a:solidFill>
                <a:latin typeface="맑은 고딕"/>
              </a:rPr>
              <a:t>(2)모이는 앞에서 열리는 최종 시연회에서 통과해야 졸업이 가능한 상황이었기 때문에 팀원들 모두가 매우 예민한 시기였습니다.</a:t>
            </a:r>
            <a:r>
              <a:rPr sz="1200">
                <a:solidFill>
                  <a:srgbClr val="000000"/>
                </a:solidFill>
                <a:latin typeface="맑은 고딕"/>
              </a:rPr>
              <a:t> 특히 본인이 담당하는 업무에 대한 의견 차이로 팀원들 간의 갈등이 심화되었고, 서로의 의견을 경청하지 않고 자신의 주장만을 내세우는 상황이 반복되었습니다.저는 이러한 상황을 개선하기 위해 주 </a:t>
            </a:r>
            <a:r>
              <a:rPr u="sng" b="1" sz="1200">
                <a:solidFill>
                  <a:srgbClr val="000000"/>
                </a:solidFill>
                <a:latin typeface="맑은 고딕"/>
              </a:rPr>
              <a:t>(3)3회씩 정기적인 소통 시간 마련하여 프로젝트 진행 상황과 개인적인 고충을 나누었습니다.이런 정기적인 소통을 통해 각</a:t>
            </a:r>
            <a:r>
              <a:rPr sz="1200">
                <a:solidFill>
                  <a:srgbClr val="000000"/>
                </a:solidFill>
                <a:latin typeface="맑은 고딕"/>
              </a:rPr>
              <a:t> 팀원의 강점을 이해, 고려하여 역할을 재분배하고 책임 영역을 명확히 설정하였으며 즉각적인 피드백을 요청하였습니다.이러한 노력의 결과, 팀 내 소통과 협력에 큰 변화가 일어났습니다.팀원들 간의 </a:t>
            </a:r>
            <a:r>
              <a:rPr u="sng" b="1" sz="1200">
                <a:solidFill>
                  <a:srgbClr val="000000"/>
                </a:solidFill>
                <a:latin typeface="맑은 고딕"/>
              </a:rPr>
              <a:t>(4)이해도가 높아지면서 팀워크가 상승하여 더욱 효율적인 작업이 가능해졌고, 명확한 역할 분담과 피드백으로 작업 속도도 월등히 향상되었습니다.또한</a:t>
            </a:r>
            <a:r>
              <a:rPr sz="1200">
                <a:solidFill>
                  <a:srgbClr val="000000"/>
                </a:solidFill>
                <a:latin typeface="맑은 고딕"/>
              </a:rPr>
              <a:t> 다양한 의견을 수렴하는 과정에서 더 혁신적인 아이디어가 도출되었습니다. 이와 같은 문제 해결로 최종적으론 저희 팀이 최우수 프로젝트로 선정되었던 기억이 납니다.이런 경험은 제게 효과적인 소통과 협력의 중요성을 깨닫게 해주었습니다. 서로 다른 의견을 가진 사람들과 협업하는 과정에서 상호 존중과 열린 마음으로 소통하는 것이 얼마나 중요한지 배웠습니다. 또한, 명확한 역할 분담과 체계적인 의사결정 프로세스가 팀의 성과를 크게 향상시킬 수 있다는 것을 경험했습니다. 이러한 경험은 제가 앞으로 다양한 협업 상황에서 더 나은 팀원이자 리더로 성장할 수 있는 밑거름이 되었다고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팀 프로젝트에서 경험한 소통의 어려움 중 가장 어려웠던 순간은 언제였으며, 그것을 어떻게 극복하셨나요?</a:t>
            </a:r>
            <a:br/>
            <a:r>
              <a:t>(2) 프로젝트에서 의견 차이로 인한 갈등이 있을 때, 이를 조정하기 위해 기여한 방식에 대해 구체적으로 설명해주시겠어요?</a:t>
            </a:r>
            <a:br/>
            <a:r>
              <a:t>(3) 팀워크 향상을 위해 실시한 '정기적인 소통 시간 마련'이 주는 주요 장점은 무엇인지 구체적으로 말씀해주실 수 있나요?</a:t>
            </a:r>
            <a:br/>
            <a:r>
              <a:t>(4) 최종적으로 팀 프로젝트가 최우수로 선정된 이유를 드는 데 가장 크게 기여한 요소는 무엇이었다고 생각하시나요?</a:t>
            </a:r>
          </a:p>
        </p:txBody>
      </p:sp>
    </p:spTree>
  </p:cSld>
  <p:clrMapOvr>
    <a:masterClrMapping/>
  </p:clrMapOvr>
</p:sld>
</file>

<file path=ppt/slides/slide3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대한민국의 경마와 말산업을 총괄·관리하는 한국마사회에서 가장 중요한 존재는 단연 말(馬)입니다. 말이 없다면 경마와 관련 산업이 존재할 수 없으며, 따라서 기승조교 및 말관리 직무에서 </a:t>
            </a:r>
            <a:r>
              <a:rPr u="sng" b="1" sz="1200">
                <a:solidFill>
                  <a:srgbClr val="000000"/>
                </a:solidFill>
                <a:latin typeface="맑은 고딕"/>
              </a:rPr>
              <a:t>(1)최우선으로 삼아야 할 목표는 마필의 건강과 안전한 관리라고 생각합니다.입사 후 첫 번째 목표는 마필의 건강 상태를 철저히 관리하는</a:t>
            </a:r>
            <a:r>
              <a:rPr sz="1200">
                <a:solidFill>
                  <a:srgbClr val="000000"/>
                </a:solidFill>
                <a:latin typeface="맑은 고딕"/>
              </a:rPr>
              <a:t> 것입니다. 이를 위해 지금까지 말산업 현장에서 </a:t>
            </a:r>
            <a:r>
              <a:rPr u="sng" b="1" sz="1200">
                <a:solidFill>
                  <a:srgbClr val="000000"/>
                </a:solidFill>
                <a:latin typeface="맑은 고딕"/>
              </a:rPr>
              <a:t>(2)쌓아온 실무 경험과 취득한 관련 자격증(생활스포츠지도사 2급, 말조련사, 재활승마지도사, 승마지도사)을 적극적으로 활용할</a:t>
            </a:r>
            <a:r>
              <a:rPr sz="1200">
                <a:solidFill>
                  <a:srgbClr val="000000"/>
                </a:solidFill>
                <a:latin typeface="맑은 고딕"/>
              </a:rPr>
              <a:t> 것입니다. 매일 마필의 건강 상태와 행동 변화를 면밀히 체크하며, 수의사·관리사·장제사 등 관련 전문가들과 긴밀히 협력하여 적절한 치료 및 관리를 수행하겠습니다.두 번째 목표는 기승조교 및 마필 관리 업무의 전문성을 더욱 심화하는 것입니다. 현재 보유한 기승술과 마필 조교, 관리 능력에 안주하지 않고, 현장 </a:t>
            </a:r>
            <a:r>
              <a:rPr u="sng" b="1" sz="1200">
                <a:solidFill>
                  <a:srgbClr val="000000"/>
                </a:solidFill>
                <a:latin typeface="맑은 고딕"/>
              </a:rPr>
              <a:t>(3)선배 전문가들에게 배우며 지속적으로 역량을 발전시킬 것입니다. 또한 최신 말산업 동향과 신기술을 연구하여 현장에 적합한 방식으로</a:t>
            </a:r>
            <a:r>
              <a:rPr sz="1200">
                <a:solidFill>
                  <a:srgbClr val="000000"/>
                </a:solidFill>
                <a:latin typeface="맑은 고딕"/>
              </a:rPr>
              <a:t> 적용함으로써, 보다 </a:t>
            </a:r>
            <a:r>
              <a:rPr u="sng" b="1" sz="1200">
                <a:solidFill>
                  <a:srgbClr val="000000"/>
                </a:solidFill>
                <a:latin typeface="맑은 고딕"/>
              </a:rPr>
              <a:t>(4)효율적인 마필 관리 시스템을 구축하는 데 기여하고자 합니다.세 번째 목표는 안전하고 체계적인 현장 환경을 조성하는 것입니다.</a:t>
            </a:r>
            <a:r>
              <a:rPr sz="1200">
                <a:solidFill>
                  <a:srgbClr val="000000"/>
                </a:solidFill>
                <a:latin typeface="맑은 고딕"/>
              </a:rPr>
              <a:t> 말산업 현장은 청결과 정리가 필수적이며, 이는 말과 사람의 안전뿐만 아니라 업무 효율성에도 직결됩니다. 따라서 각종 장비, 기승·마필 장구 등을 체계적으로 정리하여 누구나 쉽게 찾고 사용할 수 있도록 유지하며, 청결한 작업 환경을 조성하여 사고를 예방하고 효율적인 업무 수행을 도모할 것입니다.이처럼 저는 말산업에 대한 전문성과 실무 경험을 바탕으로 한국마사회에서 마필 관리의 수준을 한층 더 높이고, 조직의 목표 달성에 기여하고자 합니다. 변화하는 말산업 환경에 맞춰 끊임없이 배우고 발전하며, 최고의 기승조교 및 말관리 전문가로 성장해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한국마사회에 입사 후 마필 건강 관리를 위한 첫 번째 목표로 어떤 구체적인 방법을 적용할 계획인가요?</a:t>
            </a:r>
            <a:br/>
            <a:r>
              <a:t>(2) 마필 관리의 전문성을 심화하기 위해 하고 있는 실질적인 활동은 무엇인가요?</a:t>
            </a:r>
            <a:br/>
            <a:r>
              <a:t>(3) 말산업 동향과 신기술을 연구하여 마필 관리 시스템에 어떻게 적용할 계획인가요?</a:t>
            </a:r>
            <a:br/>
            <a:r>
              <a:t>(4) 안전하고 체계적인 현장 환경 조성을 위해 현재 어떤 조치를 하고 있나요?</a:t>
            </a:r>
          </a:p>
        </p:txBody>
      </p:sp>
    </p:spTree>
  </p:cSld>
  <p:clrMapOvr>
    <a:masterClrMapping/>
  </p:clrMapOvr>
</p:sld>
</file>

<file path=ppt/slides/slide3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이전 직장에서 저는 구두 지시 위주의 업무 환경에서 소통의 어려움을 겪었습니다. 선배님께서 머릿속으로 업무 일정을 정리한 후 구두로만 지시하셨기 때문에, 지시가 없이는 업무를 시작하기 어려웠고, 독자적으로 진행할 경우 중복되거나 계획이 틀어질 위험이 있었습니다. 이에 따라 매일 업무 시작 전 선배님께 일정을 확인했지만, 구두 전달 과정에서 누락되거나 잘못 이해하는 문제가 빈번히 발생했습니다.특히, 승마 강습 전 마필들의 워밍업을 위해 워킹머신을 운영하는 과정에서 문제가 더욱 두드러졌습니다. 한 번에 6마리씩, 총 3타임으로 마필을 워킹머신에 넣어야 했으며, 강습 일정에 맞춰 운동 순서를 정해야 했습니다. 하지만 이를 머릿속으로만 계획하다 보니, 수업에 들어가야 할 마필이 운동 중이어서 업무가 번거로워지는 일이 반복되었습니다.이를 해결하기 위해 저는 마필 배치도 화이트보드에 운동 순서를 표시하는 방식을 도입했습니다. 각 마필이름 위에 ‘1, 2, 3’ 번호를 적어 직원들이 한눈에 업무 순서를 파악할 수 있도록 했으며, 모든 직원이 화이트보드를 참고해 정확한 순서대로 마필을 워킹머신에 넣고 뺄 수 있도록 개선했습니다.이러한 변화로 인해 업무의 효율성이 향상되었습니다. 직원들이 화이트보드를 참고해 정확한 순서로 업무를 수행할 수 있었고, 마필 배치 오류도 줄었습니다.또한, 팀원 간 협업이 더욱 원활해졌습니다. 기존에는 워킹머신에 말을 넣었던 직원이 바쁠 경우, 다른 직원이 업무를 대신하기 어려웠지만, 화이트보드에 기록된 정보를 공유하면서 누구나 쉽게 업무를 이어받아 진행할 수 있게 되었습니다.마지막으로, 업무 속도가 향상되고 불필요한 이동이 줄어들어 시간 절약 효과도 있었습니다. 화이트보드 덕분에 마필 교체 시간이 </a:t>
            </a:r>
            <a:r>
              <a:rPr u="sng" b="1" sz="1200">
                <a:solidFill>
                  <a:srgbClr val="000000"/>
                </a:solidFill>
                <a:latin typeface="맑은 고딕"/>
              </a:rPr>
              <a:t>(1)단축되고 업무 속도가 더욱 빨라졌습니다. 이 경험을 통해 소통과 시각적 정리의 중요성을 깨달았습니다. 이후로는 구두 대신 업무를 (2)문서화하여 공유하고, 단체 업무채팅방 등을 활용해 협업을 더욱 효율적으로 진행하고있습니다.(3)(4)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마필 배치도 화이트보드 도입 이후 직무 효율성에는 어떤 변화가 있었나요?</a:t>
            </a:r>
            <a:br/>
            <a:r>
              <a:t>(2) 화이트보드 도입 이후 팀 내 협업은 어떻게 개선되었나요?</a:t>
            </a:r>
            <a:br/>
            <a:r>
              <a:t>(3) 업무 문서화를 통해 소통 문제를 어떻게 해결했나요?</a:t>
            </a:r>
            <a:br/>
            <a:r>
              <a:t>(4) 화이트보드 도입 전과 후 업무 속도에서 가장 큰 차이점은 무엇이었나요?</a:t>
            </a:r>
          </a:p>
        </p:txBody>
      </p:sp>
    </p:spTree>
  </p:cSld>
  <p:clrMapOvr>
    <a:masterClrMapping/>
  </p:clrMapOvr>
</p:sld>
</file>

<file path=ppt/slides/slide3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한국마사회에 입사 후 이루고 싶은 목표는 '사내 </a:t>
            </a:r>
            <a:r>
              <a:rPr u="sng" b="1" sz="1200">
                <a:solidFill>
                  <a:srgbClr val="000000"/>
                </a:solidFill>
                <a:latin typeface="맑은 고딕"/>
              </a:rPr>
              <a:t>(1)교육프로그램 우수 학습왕 달성'과 '고객 만족도 우수(100) 달성에 기여' 하는 것입니다. 먼저, 첫 번째 목표로 '사내 교육프로그램 우수 학습왕</a:t>
            </a:r>
            <a:r>
              <a:rPr sz="1200">
                <a:solidFill>
                  <a:srgbClr val="000000"/>
                </a:solidFill>
                <a:latin typeface="맑은 고딕"/>
              </a:rPr>
              <a:t> 달성'을 설정한 이유는 적은 직무 경험으로 직무 수행에서 부족할 수 있는 부분을 한국 마사회의 우수한 사내 교육프로그램에 적극적으로 참여하여 빠르게 보완하고자 설정하였습니다. 저는 추입마 입니다. 추입마가 초반보단 후반부에 강한 것처럼,</a:t>
            </a:r>
            <a:r>
              <a:rPr u="sng" b="1" sz="1200">
                <a:solidFill>
                  <a:srgbClr val="000000"/>
                </a:solidFill>
                <a:latin typeface="맑은 고딕"/>
              </a:rPr>
              <a:t>(2) 처음엔 조금 느리더라도 성실하게 업무 매뉴얼을 공부하고, 배운 것을 메모하는 습관으로 업무 역량을 키워내 결국 우수한</a:t>
            </a:r>
            <a:r>
              <a:rPr sz="1200">
                <a:solidFill>
                  <a:srgbClr val="000000"/>
                </a:solidFill>
                <a:latin typeface="맑은 고딕"/>
              </a:rPr>
              <a:t> 성과를 만들어 냈습니다. 한국 마사회에서도 신입으로서 부족한 부분이 있을 수 있지만, 항상 배움을 추구하는 마음으로 경영지원 직무의 전문성을 향상할 수 있는 사내 교육에 적극 참여하여 목표를 달성하고, 한국 </a:t>
            </a:r>
            <a:r>
              <a:rPr u="sng" b="1" sz="1200">
                <a:solidFill>
                  <a:srgbClr val="000000"/>
                </a:solidFill>
                <a:latin typeface="맑은 고딕"/>
              </a:rPr>
              <a:t>(3)마사회를 선두에서 이끌어갈 수 있는 '일 잘하는 일당백 직무 전문가'로 거듭나겠습니다.</a:t>
            </a:r>
            <a:r>
              <a:rPr sz="1200">
                <a:solidFill>
                  <a:srgbClr val="000000"/>
                </a:solidFill>
                <a:latin typeface="맑은 고딕"/>
              </a:rPr>
              <a:t> 두 번째 목표인 '고객 만족도 우수(100) 달성에 기여'를 설정한 이유는 한국 마사회가 2029년 고객 만족도 우수(100)를 경영 목표로 설정하고 있고, 제 역량을 발휘하여 목표 달성에 기여할 수 있기 때문입니다. 놀이공원에서 근무하며 사내 CS 교육을 수강했고, 퍼레이드 및 공연 현장에서 직접 고객을 </a:t>
            </a:r>
            <a:r>
              <a:rPr u="sng" b="1" sz="1200">
                <a:solidFill>
                  <a:srgbClr val="000000"/>
                </a:solidFill>
                <a:latin typeface="맑은 고딕"/>
              </a:rPr>
              <a:t>(4)응대한 경험을 통해 고객응대역량을 쌓아왔습니다. 화를 내는 고객, 규정을 지키지 않는 고객 등 현장에서 다양한 고객을 응대하며 조직의 규정을 준수하는 선에서 고객에게 최선의 서비스를 제공해 왔습니다.</a:t>
            </a:r>
            <a:r>
              <a:rPr sz="1200">
                <a:solidFill>
                  <a:srgbClr val="000000"/>
                </a:solidFill>
                <a:latin typeface="맑은 고딕"/>
              </a:rPr>
              <a:t> 이 경험과 역량을 활용하여 고객의 피드백을 적극 수용하고, 고객 응대 매뉴얼을 개선할 방안을 고안하여 고객만족 경영에 기여하겠습니다. 고객 없는 한국 마사회는 존재할 수 없습니다. 이 점을 항상 가슴에 새기고, 모든 고객이 만족할 수 있는 서비스를 제공하기 위해 노력하겠습니다. 제가 설정한 목표를 이루어 국민의 행복을 책임지고, 여가 선용에 기여하는 고객 만족도 100점의 한국 마사회를 만들겠습니다.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 마사회 입사 후 '사내 교육프로그램 우수 학습왕 달성'을 목표로 삼으셨는데, 이전에 교육 프로그램에 참여하여 성공적으로 학습했던 다른 사례가 있나요? 그 경험이 이번 목표 달성에 어떻게 도움이 될 것인가요?</a:t>
            </a:r>
            <a:br/>
            <a:r>
              <a:t>(2) 추입마로서 업무 성과를 만들어 냈다고 하셨는데, 성과를 달성하는 과정에서 어떤 구체적인 전략이나 방법을 사용하셨나요?</a:t>
            </a:r>
            <a:br/>
            <a:r>
              <a:t>(3) 놀이공원에서의 고객 응대 경험을 언급하셨습니다. 그 경험이 한국 마사회에서의 고객 만족 달성 목표에 어떻게 영향을 미칠 것이라고 생각하시나요?</a:t>
            </a:r>
            <a:br/>
            <a:r>
              <a:t>(4) 고객 피드백을 수용하고 고객 응대 매뉴얼을 개선할 방안을 고안하겠다고 하셨습니다. 어떤 방식으로 매뉴얼을 개선할 계획인지 구체적으로 설명해 주실 수 있나요?</a:t>
            </a:r>
          </a:p>
        </p:txBody>
      </p:sp>
    </p:spTree>
  </p:cSld>
  <p:clrMapOvr>
    <a:masterClrMapping/>
  </p:clrMapOvr>
</p:sld>
</file>

<file path=ppt/slides/slide3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한국토지주택공사에서 근무 </a:t>
            </a:r>
            <a:r>
              <a:rPr u="sng" b="1" sz="1200">
                <a:solidFill>
                  <a:srgbClr val="000000"/>
                </a:solidFill>
                <a:latin typeface="맑은 고딕"/>
              </a:rPr>
              <a:t>(1)중, 타 부서 직원들과의 협업 중 업무 형평성과 참여 문제로 인한 어려움을 해결한 경험이 있습니다. 계약 서류를 보관하는 문서고가 가득 차 더 이상 서류를 보관할 수 없는</a:t>
            </a:r>
            <a:r>
              <a:rPr sz="1200">
                <a:solidFill>
                  <a:srgbClr val="000000"/>
                </a:solidFill>
                <a:latin typeface="맑은 고딕"/>
              </a:rPr>
              <a:t> 문제가 발생했고, 저는 담당 직원에게 문제를 보고한 후, 함께 해약 부서와 협의하여 각 부서 직원들이 문서고 정리를 위해 팀을 이루어 협업하게 됐습니다.협업을 수행하게 됐지만 당시, 계약 업무가 많은 시기로 팀원들의 업무 부담이 큰 상황에서 새로운 업무가 추가되어 협업에 불만을 표하며, 소극적인 참여 태도를 보인 팀원이 많았습니다. 또한, 협소한 문서고는 적은 인원만 들어갈 수 있었고, 정리 업무 인원 차출에 대한 기준이 없어 누군가는 더 많이 차출되면서 형평성 문제로 불만을 표하는 어려움이 있었습니다. 저는 문제 해결을 위해 팀원들과의 회의를 주도하여 업무의 필요성을 설명하며 참여를 설득했고, 각자의 불만을 토로할 수 있는 소통의 시간을 마련했습니다. 각 부서의 상황을 공유하며 서로에 대해 이해하고, 팀원들이 공평한 횟수로 차출될 수 있는 기준을 마련했습니다. 그 후, 팀원들의 개별적인 업무량을 파악하여 업무가 집중되는 시간을 정리한 후 휴가 </a:t>
            </a:r>
            <a:r>
              <a:rPr u="sng" b="1" sz="1200">
                <a:solidFill>
                  <a:srgbClr val="000000"/>
                </a:solidFill>
                <a:latin typeface="맑은 고딕"/>
              </a:rPr>
              <a:t>(2)등을 고려하여 희망 시간대 조율을 통해 공평하게 업무 시간표를 제작했습니다. 팀원들이 참여하여 공평한 일정표를 작성한 덕분에 불만을 해소했고, 문제해결의 필요성에 공감을</a:t>
            </a:r>
            <a:r>
              <a:rPr sz="1200">
                <a:solidFill>
                  <a:srgbClr val="000000"/>
                </a:solidFill>
                <a:latin typeface="맑은 고딕"/>
              </a:rPr>
              <a:t> 얻어 소극적인 태도 문제를 해결하여 어려움을 극복했습니다. 협의를 통해 작성한 일정표에 따라 업무를 수행한 </a:t>
            </a:r>
            <a:r>
              <a:rPr u="sng" b="1" sz="1200">
                <a:solidFill>
                  <a:srgbClr val="000000"/>
                </a:solidFill>
                <a:latin typeface="맑은 고딕"/>
              </a:rPr>
              <a:t>(3)결과, 기존 업무에 영향을 최소화하면서 문서고 정리 업무를 기존 예상보다 2주 빠르게 완료하였고, 새로운 서류 보관 규칙을 의논하고 적용함으로써 계약 서류 보관 업무를 개선했습니다.</a:t>
            </a:r>
            <a:r>
              <a:rPr sz="1200">
                <a:solidFill>
                  <a:srgbClr val="000000"/>
                </a:solidFill>
                <a:latin typeface="맑은 고딕"/>
              </a:rPr>
              <a:t> 타 </a:t>
            </a:r>
            <a:r>
              <a:rPr u="sng" b="1" sz="1200">
                <a:solidFill>
                  <a:srgbClr val="000000"/>
                </a:solidFill>
                <a:latin typeface="맑은 고딕"/>
              </a:rPr>
              <a:t>(4)부서와의 협업 과정에서 발생한 문제를 해결하며 목표를 달성하는 과정에서 소통과 협업 역량을 키웠고, 이 역량을 경영 지원 직무에서 발휘하여 업무 수행 중에 발생하는 문제들을</a:t>
            </a:r>
            <a:r>
              <a:rPr sz="1200">
                <a:solidFill>
                  <a:srgbClr val="000000"/>
                </a:solidFill>
                <a:latin typeface="맑은 고딕"/>
              </a:rPr>
              <a:t> 적극적인 소통과 협업을 통해 해결해 나가며 팀원들과 좋은 관계를 유지하겠습니다.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한국토지주택공사에서 협업 시 문제를 해결한 경험을 이야기하셨습니다. 협의 과정에서 팀원들의 동의를 이끌어낸 특별한 방법이 있었는지요?</a:t>
            </a:r>
            <a:br/>
            <a:r>
              <a:t>(2) 팀원들의 업무량을 고려한 공평한 일정표를 작성했다고 했는데, 그 과정에서 가장 큰 도전 과제는 무엇이었고 어떻게 극복했나요?</a:t>
            </a:r>
            <a:br/>
            <a:r>
              <a:t>(3) 문서고 문제 해결 과정에서 새로운 서류 보관 규칙을 의논하고 적용했다고 하셨습니다. 이 규칙은 어떤 변화와 장점을 가져다주었나요?</a:t>
            </a:r>
            <a:br/>
            <a:r>
              <a:t>(4) 타 부서와의 협업을 통해 소통과 협업 역량을 키웠다고 하셨는데, 이 경험이 한국 마사회 경영 지원 직무에 어떻게 적용될 것이라고 보시나요?</a:t>
            </a:r>
          </a:p>
        </p:txBody>
      </p:sp>
    </p:spTree>
  </p:cSld>
  <p:clrMapOvr>
    <a:masterClrMapping/>
  </p:clrMapOvr>
</p:sld>
</file>

<file path=ppt/slides/slide3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[포괄적 역량을 가진 최고의 마케팅 전문가] 입사 후 쳇츠런 비전을 달성하는 마케팅 전문가로 성장하겠습니다. 목표를 달성하기 위해 추진력과 데이터 분석 역량 등 포괄적인 역량을 가져야 한다고 생각합니다. 현재 갖고 </a:t>
            </a:r>
            <a:r>
              <a:rPr u="sng" b="1" sz="1200">
                <a:solidFill>
                  <a:srgbClr val="000000"/>
                </a:solidFill>
                <a:latin typeface="맑은 고딕"/>
              </a:rPr>
              <a:t>(1)있는 역량을 마사회와 그 기반 법령에 맞춰 재개발하고, 선배 직원의 노하우 및 업무 경험을 통해 마사회에 필요한 역량은 개발하여 (2)포괄적인 역량을 가진 전문 인력이 되겠습니다. OO 공단에서 홍보 담당으로 근무하며 최선의 목표 달성을 위해 추진력을 발휘하였습니다. 의료 패널을 모집하던 중 목표치가 늘어 짧은 시간에</a:t>
            </a:r>
            <a:r>
              <a:rPr sz="1200">
                <a:solidFill>
                  <a:srgbClr val="000000"/>
                </a:solidFill>
                <a:latin typeface="맑은 고딕"/>
              </a:rPr>
              <a:t> 패널을 대폭 추가 모집해야 했습니다. 우선, 평소 OO공단 업무에 협조적인 병원 명단을 확보하고, 이 명단을 바탕으로 병원 간 동선과 환자가 적은 시간 등을 파악해 약속을 잡았습니다. 부서장이 직접 병원을 방문하여 패널 참여를 유도한 결과 권역에서 가장 많은 패널을 확보한 지사가 되었습니다. 입사 후 마사회 사업과 관련한 법률 역량과 사업 환경 등을 다양하게 학습하고 이를 바탕으로 전문성 있게 추진력을 발휘하겠습니다. 발매, 온라인 경마 등 경마 현안이나 공원 사업, 마케팅 등 다양한 마사회 사업 중 어떤 일을 맡아도 조직 목표에 이바지하는 사원이 되고 </a:t>
            </a:r>
            <a:r>
              <a:rPr u="sng" b="1" sz="1200">
                <a:solidFill>
                  <a:srgbClr val="000000"/>
                </a:solidFill>
                <a:latin typeface="맑은 고딕"/>
              </a:rPr>
              <a:t>(3)싶습니다. 또한, 빅데이터 데이터 관련 학문을 전공하며 여러 가지 데이터를 분석해 본 경험을 갖고 있습니다. 일례로 무더위 쉼터의 현황과 새로운 (4)무더위 쉼터 입지를 선정하는 프로젝트 중 위치, 기온 등 다양한 데이터를 분석하여 보호 사각지대를 파악하고 온열질환자를 최소화할 수 있는 무더위 쉼터 입지를 도출하였습니다. 이러한 경험과 역량을 활용하여 고객 데이터와 대외 환경 자료 등을 분석해 새로운 시설이나 그 위치 등을 정할 때 객관적이고</a:t>
            </a:r>
            <a:r>
              <a:rPr sz="1200">
                <a:solidFill>
                  <a:srgbClr val="000000"/>
                </a:solidFill>
                <a:latin typeface="맑은 고딕"/>
              </a:rPr>
              <a:t> 효율적인 의사결정을 할 수 있도록 노력하겠습니다. 또한, 이전에 미처 발견하지 못했던 새로운 고객층을 찾아내는 마케팅 전략으로 조직의 지속가능성을 높이는데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마사회에 필요한 역량을 개발하겠다고 말씀하셨습니다. 마사회의 특정 사업이나 현재 진행 중인 프로젝트에서 어떻게 그런 역량을 활용할 수 있는지 설명해주시겠습니까?</a:t>
            </a:r>
            <a:br/>
            <a:r>
              <a:t>(2) 홍보 담당으로 근무하며 추진력을 발휘하여 목표를 달성했다고 하셨는데, 구체적으로 어떤 방법론을 사용하여 패널을 추가 모집했는지 말씀해주시겠습니까?</a:t>
            </a:r>
            <a:br/>
            <a:r>
              <a:t>(3) 빅데이터 관련 학문을 전공하며 다양한 데이터를 분석한 경험이 있다고 하셨습니다. 이러한 경험이 향후 어떤 마케팅 전략에 기여할 수 있을까요?</a:t>
            </a:r>
            <a:br/>
            <a:r>
              <a:t>(4) 당신이 실시했던 무더위 쉼터 입지 선정 프로젝트에서 다양한 데이터 분석 방법을 사용했다고 하셨습니다. 특히 고객 데이터를 분석할 때 어떤 툴이나 기법을 사용하셨는지 구체적으로 말해주시겠습니까?</a:t>
            </a:r>
          </a:p>
        </p:txBody>
      </p:sp>
    </p:spTree>
  </p:cSld>
  <p:clrMapOvr>
    <a:masterClrMapping/>
  </p:clrMapOvr>
</p:sld>
</file>

<file path=ppt/slides/slide3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[적극적인 소통과 예방조치로 보안감사 통과] OO공단에서 총무 및 사옥 관리 담당자로 근무하던 중 다른 부서와 협력에 어려움을 겪었으나 이를 극복한 경험이 있습니다. 업무를 맡은 지 6개월 만에 종합감사를 받게 되어 사전 준비와 사옥 관리에 대한 보안 점검을 대비해야 했습니다. 3년 간의 사옥 보안 상태를 점검한 결과, 최종 </a:t>
            </a:r>
            <a:r>
              <a:rPr u="sng" b="1" sz="1200">
                <a:solidFill>
                  <a:srgbClr val="000000"/>
                </a:solidFill>
                <a:latin typeface="맑은 고딕"/>
              </a:rPr>
              <a:t>(1)퇴청 직원이 보안점검 사항을 준수하지 않는 문제가 반복해서 일어났고, 지난 2년간 보안 관련 문제가 꾸준히 발생했지만 보완되지 않았다는 것을 알게 되었습니다. 이를 해결하려면 전사적 협조를 이끌어내야 했지만, 반복해서</a:t>
            </a:r>
            <a:r>
              <a:rPr sz="1200">
                <a:solidFill>
                  <a:srgbClr val="000000"/>
                </a:solidFill>
                <a:latin typeface="맑은 고딕"/>
              </a:rPr>
              <a:t> 협조 요청을 해도 개선되지 않아 어려움을 겪었습니다. 월별 정기 교육 시간을 활용해 자주 발생하는 보안 점검 문제와 감사사례를 안내하였습니다. 이를 통해 대부분 직원들이 그동안 </a:t>
            </a:r>
            <a:r>
              <a:rPr u="sng" b="1" sz="1200">
                <a:solidFill>
                  <a:srgbClr val="000000"/>
                </a:solidFill>
                <a:latin typeface="맑은 고딕"/>
              </a:rPr>
              <a:t>(2)보안조치 미 준수와 그 처분에 대해 잘 알지 못했고 경각심이 없었다는 것을 알게 되었고, 이를 보완하면 협력을 이끌어낼 수 있다는 확신이 들었습니다. 그래서 자주 실수가 발생하는 장소인 보안 장치 앞에 안내문을 부착하고, 보안 시스템의 작동 방식을 이해하지 못해서 발생하는 실수가 생기지</a:t>
            </a:r>
            <a:r>
              <a:rPr sz="1200">
                <a:solidFill>
                  <a:srgbClr val="000000"/>
                </a:solidFill>
                <a:latin typeface="맑은 고딕"/>
              </a:rPr>
              <a:t> 않도록 조치하였습니다. 최종퇴청자를 파악하지 않아 보안점검 자체를 미시행하는 사례는 가장 치명적인 실수이지만 꽤 자주 발생하는 실수였습니다. 이런 사례가 발생하지 않도록 층별로 최종퇴청자를 기록하는 게시판을 설치하고 보안 안내문을 함께 실어 실수를 줄이도록 하였습니다. 보안의식이 높아져 자체 </a:t>
            </a:r>
            <a:r>
              <a:rPr u="sng" b="1" sz="1200">
                <a:solidFill>
                  <a:srgbClr val="000000"/>
                </a:solidFill>
                <a:latin typeface="맑은 고딕"/>
              </a:rPr>
              <a:t>(3)보안 점검에도 문제가 발생하지 않았습니다. 타부서에서도 자체 보안점검 순번을 정하는 등 실수가 반복되지 않도록 협력하는 모습도 나타났습니다. 사옥 담당 핫라인을 설치해 사옥 보안 문제 발생시 빠르게 대응할 수 (4)있도록 보안 체계를 정비하였습니다. 그 결과, 실제 감사 기간 중 기습적으로 실시한 보안점검에서도 어떠한 지적사항도 나오지 않았습니다. 이후 감사인에게 우수한 점검상태, 보안대책 및 수감태도 등을 들어 우수 수감인으로 선정되기도 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사옥 관리에서 보안 점검 문제를 발견하고 이를 해결하기 위해 다양한 조치를 취했다고 하셨습니다. 그 중에서 가장 효과적이었다고 생각하는 조치는 무엇이었으며, 그 이유는 무엇인가요?</a:t>
            </a:r>
            <a:br/>
            <a:r>
              <a:t>(2) 타부서와의 협력을 이끌어내기 위해 보안 감사를 준비하셨다고 하셨습니다. 구체적으로 협력을 성공적으로 이끌어낸 전략적인 접근 방식을 설명해주시겠습니까?</a:t>
            </a:r>
            <a:br/>
            <a:r>
              <a:t>(3) 종합감사에서 기습적으로 실시된 보안 점검에서도 문제가 없었다고 하셨습니다. 구체적으로 당시 어떤 준비와 예방조치를 취하셨는지 설명해주시겠습니까?</a:t>
            </a:r>
            <a:br/>
            <a:r>
              <a:t>(4) 사옥 보안 문제 발생 시 빠른 대응을 위해 핫라인을 설치했다고 하셨습니다. 이 외에도 사옥 관리에서 보안 체계 강화를 위해 어떤 추가적인 조치를 고려하고 계신가요?</a:t>
            </a:r>
          </a:p>
        </p:txBody>
      </p:sp>
    </p:spTree>
  </p:cSld>
  <p:clrMapOvr>
    <a:masterClrMapping/>
  </p:clrMapOvr>
</p:sld>
</file>

<file path=ppt/slides/slide3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주력 사업의 디지털 전환과 고객 유입 촉진에 기여하여, 중장기적으로 매출 증대를 함께 이뤄낼 수 있는 판매 마케팅 담당자로 성장하는 것이 저의 목표입니다.저는 한국마사회의 온라인 마권 발매 사업에 관심이 많았습니다. 특정 위치에 국한되지 않고 본인인증을 통해 어디서든 마권 발매가 가능하다면 매출 증대와 건전성 강화라는 두 마리 토끼를 잡을 수 있기에 저는 위 사업이 무엇보다 중요한 사업이라고 생각하였습니다.</a:t>
            </a:r>
            <a:r>
              <a:rPr u="sng" b="1" sz="1200">
                <a:solidFill>
                  <a:srgbClr val="000000"/>
                </a:solidFill>
                <a:latin typeface="맑은 고딕"/>
              </a:rPr>
              <a:t>(1) 이러한 생각을 가지고 한국마사회에 인턴으로 입사하여 마권</a:t>
            </a:r>
            <a:r>
              <a:rPr sz="1200">
                <a:solidFill>
                  <a:srgbClr val="000000"/>
                </a:solidFill>
                <a:latin typeface="맑은 고딕"/>
              </a:rPr>
              <a:t> 판매의 접점에 있는 자동발매기와 온라인 마권 발매 애플리케이션과 관련한 다양한 업무들을 수행하며 </a:t>
            </a:r>
            <a:r>
              <a:rPr u="sng" b="1" sz="1200">
                <a:solidFill>
                  <a:srgbClr val="000000"/>
                </a:solidFill>
                <a:latin typeface="맑은 고딕"/>
              </a:rPr>
              <a:t>(2)발매 사업에 대한 전반적인 이해도를 높일 수 있었습니다. 이러한 이해도를 바탕으로 온라인 마권 사업의 지속적인 성장에</a:t>
            </a:r>
            <a:r>
              <a:rPr sz="1200">
                <a:solidFill>
                  <a:srgbClr val="000000"/>
                </a:solidFill>
                <a:latin typeface="맑은 고딕"/>
              </a:rPr>
              <a:t> 기여하여 일본마사회의 온라인 마권 매출 점유율(90%)에 가까운 수준으로 성장하는 데 일조하고 싶습니다. 온라인 마권 사업 이외에도 저의 IT 관련 지식과 경험을 기반으로 마케팅 능력을 신장시켜 디지털 혁신을 추구하는 한국마사회의 미래에 기여할 수 있는 인재가 되고자 합니다.또한, 타 공공기관에서 인턴으로 근무하며 자매마을 봉사활동, 지역주민과 함께하는 벚꽃 행사, 사내 캠페인 행사 등 여러 행사 진행에 직접적으로 동참했던 경험과, 최근에 인턴 조별 과제로 렛츠런파크 고객 행사를 기획해 보았던 경험을 토대로 추후 고객 행사를 함께 고민할 수 있는 직원이 되고 싶습니다. </a:t>
            </a:r>
            <a:r>
              <a:rPr u="sng" b="1" sz="1200">
                <a:solidFill>
                  <a:srgbClr val="000000"/>
                </a:solidFill>
                <a:latin typeface="맑은 고딕"/>
              </a:rPr>
              <a:t>(3)이에 더해, 저는 컴퓨터그래픽스 운용기능사 및 GTQ 1급 등의 자격증을 취득하여 시각적인 제공물을 제작하는 데 자신이 있습니다. 이러한</a:t>
            </a:r>
            <a:r>
              <a:rPr sz="1200">
                <a:solidFill>
                  <a:srgbClr val="000000"/>
                </a:solidFill>
                <a:latin typeface="맑은 고딕"/>
              </a:rPr>
              <a:t> 능력을 바탕으로 고객이 접하게 될 유인물이나 디지털 콘텐츠 등의 제작을 맡아 고객 유입을 촉진하는 데 이바지하고 싶습니다.입사 후 제 </a:t>
            </a:r>
            <a:r>
              <a:rPr u="sng" b="1" sz="1200">
                <a:solidFill>
                  <a:srgbClr val="000000"/>
                </a:solidFill>
                <a:latin typeface="맑은 고딕"/>
              </a:rPr>
              <a:t>(4)경험과 역량을 토대로 주어진 직무를 성실히 수행하며 주변 동기와 선배 직원분들에게서 ‘매사에 적극적인 태도로 도전하는 직원’이라는 평가를</a:t>
            </a:r>
            <a:r>
              <a:rPr sz="1200">
                <a:solidFill>
                  <a:srgbClr val="000000"/>
                </a:solidFill>
                <a:latin typeface="맑은 고딕"/>
              </a:rPr>
              <a:t> 받을 수 있도록 노력하는 신입사원이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인턴 시절 경험한 마권 판매 접점 관련 업무에서 가장 큰 성과는 무엇이며, 이를 통해 얻은 교훈은 무엇인가요?</a:t>
            </a:r>
            <a:br/>
            <a:r>
              <a:t>(2) 온라인 마권 발매 사업이 일본마사회 수준으로 성장하는 데 기여하기 위한 구체적인 전략은 무엇인가요?</a:t>
            </a:r>
            <a:br/>
            <a:r>
              <a:t>(3) 디지털 콘텐츠 제작 역량을 통해 고객 유입 촉진에 기여하기 위한 계획이 있나요? 있다면 구체적으로 설명해주세요.</a:t>
            </a:r>
            <a:br/>
            <a:r>
              <a:t>(4) 입사 후 '매사에 적극적인 태도로 도전하는 직원'이라는 평가를 받기 위해 어떤 노력을 할 계획인가요?</a:t>
            </a:r>
          </a:p>
        </p:txBody>
      </p:sp>
    </p:spTree>
  </p:cSld>
  <p:clrMapOvr>
    <a:masterClrMapping/>
  </p:clrMapOvr>
</p:sld>
</file>

<file path=ppt/slides/slide3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[공감 유도와 솔선수범을 통한 갈등 해결]학부 시절 oo시청의 민원실 서비스 개선을 위한 팀 프로젝트를 수행하던 중 갈등을 빚었던 경험이 있습니다. 프로젝트 초기에 저흰 시청 민원실을 방문하여 현장을 </a:t>
            </a:r>
            <a:r>
              <a:rPr u="sng" b="1" sz="1200">
                <a:solidFill>
                  <a:srgbClr val="000000"/>
                </a:solidFill>
                <a:latin typeface="맑은 고딕"/>
              </a:rPr>
              <a:t>(1)조사하였고 이에 더해 민원실 이용객의 인터뷰를 진행하기로 하였습니다. 하지만 팀원 중 한명이 인터뷰를 진행하지 말고 인터뷰 결과를 임의로 작성하여 미리 생각해 둔 결론에 빠르게 도달하자는 의견을 내어 갈등을 빚게 되었습니다.이에 저는 과거 타 프로젝트 수행 당시 시간이</a:t>
            </a:r>
            <a:r>
              <a:rPr sz="1200">
                <a:solidFill>
                  <a:srgbClr val="000000"/>
                </a:solidFill>
                <a:latin typeface="맑은 고딕"/>
              </a:rPr>
              <a:t> 부족하여 임의로 조사 결과를 작성함으로써 실제 문제점들을 파악하지 못하여 다른 팀들이 조사한 결과와 큰 괴리가 발생해 창피함을 겪었던 경험을 설명하며 감정적인 공감을 이끌어냈습니다. 또한 인터뷰하는 사진과 녹음 등의 </a:t>
            </a:r>
            <a:r>
              <a:rPr u="sng" b="1" sz="1200">
                <a:solidFill>
                  <a:srgbClr val="000000"/>
                </a:solidFill>
                <a:latin typeface="맑은 고딕"/>
              </a:rPr>
              <a:t>(2)증빙이 존재하는 자료와 없는 자료를 비교해 보여주며 주장의 신빙성을 위해 필요한 과정이라며 설득하였습니다.</a:t>
            </a:r>
            <a:r>
              <a:rPr sz="1200">
                <a:solidFill>
                  <a:srgbClr val="000000"/>
                </a:solidFill>
                <a:latin typeface="맑은 고딕"/>
              </a:rPr>
              <a:t> 이후 팀원은 저의 의견을 수긍하였고 계획대로 인터뷰를 진행하기로 하였지만 인터뷰를 자진하는 팀원은 없었습니다. 이에 저는 학교 행사 보조와 아르바이트 경험으로 사람들을 응대하는 데 비교적 경험이 있었기에 인터뷰를 담당하기로 하였고, 시청 방문자 16명의 </a:t>
            </a:r>
            <a:r>
              <a:rPr u="sng" b="1" sz="1200">
                <a:solidFill>
                  <a:srgbClr val="000000"/>
                </a:solidFill>
                <a:latin typeface="맑은 고딕"/>
              </a:rPr>
              <a:t>(3)인터뷰를 성공적으로 마무리 지을 수 있었습니다. 이후 인터뷰 결과를 바탕으로 아이디어를</a:t>
            </a:r>
            <a:r>
              <a:rPr sz="1200">
                <a:solidFill>
                  <a:srgbClr val="000000"/>
                </a:solidFill>
                <a:latin typeface="맑은 고딕"/>
              </a:rPr>
              <a:t> 도출하여 프로젝트를 성공적으로 마무리 지을 수 있었으며, 저희가 제안한 내용 중 사인물과 관련된 부분이 실제로 적용되는 성과를 얻을 수 있었습니다.추후 조직 내에서도 타인과의 갈등 발생 시, 객관적인 자료를 제시해 이성적인 판단을 </a:t>
            </a:r>
            <a:r>
              <a:rPr u="sng" b="1" sz="1200">
                <a:solidFill>
                  <a:srgbClr val="000000"/>
                </a:solidFill>
                <a:latin typeface="맑은 고딕"/>
              </a:rPr>
              <a:t>(4)강요하기보단, 경험을 들려주거나 실제로 나은 점을 직접 비교해 느끼도록 하여 공감을 이끌어냄으로써 갈등 상황을 원만히 해결해 나갈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팀 프로젝트 당시 타인의 공감을 이끌어내기 위해 사용했던 구체적인 방법과 그 결과는 무엇이었나요?</a:t>
            </a:r>
            <a:br/>
            <a:r>
              <a:t>(2) 인터뷰 경험을 통해 얻게 된 인사이트나 개선점이 있다면 무엇인가요?</a:t>
            </a:r>
            <a:br/>
            <a:r>
              <a:t>(3) 프로젝트 성공 이후 사인물 관련 제안이 실제 적용됐다고 했는데, 이 경험이 향후 업무에 어떤 영향을 미칠 것 같나요?</a:t>
            </a:r>
            <a:br/>
            <a:r>
              <a:t>(4) 공감 유도와 솔선수범을 통한 갈등 해결 방법이 실제 업무에서 어떻게 적용될 수 있는지 예시를 들어 설명해 주세요.</a:t>
            </a:r>
          </a:p>
        </p:txBody>
      </p:sp>
    </p:spTree>
  </p:cSld>
  <p:clrMapOvr>
    <a:masterClrMapping/>
  </p:clrMapOvr>
</p:sld>
</file>

<file path=ppt/slides/slide3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[지속가능한 발전]한국마사회에 입사 후, ESG 경영 이념을 실천하고, 지속 가능한 발전을 위한 작은 변화를 시작으로 지역 상생 방안을 구축하겠습니다. 경마공원에서의 친환경적인 자원 관리와 지역 사회와의 상생 방안을 제시해 ESG 경영 목표 달성에 기여할 것입니다. 이후 ESG 경영 우수기관으로 선정될 수 있도록 노력하겠습니다.지속가능한 도시 만들기 국제 총회에 참석한 후 우수 사례를 지자체에 제안하여 도입된 </a:t>
            </a:r>
            <a:r>
              <a:rPr u="sng" b="1" sz="1200">
                <a:solidFill>
                  <a:srgbClr val="000000"/>
                </a:solidFill>
                <a:latin typeface="맑은 고딕"/>
              </a:rPr>
              <a:t>(1)경험이 있습니다. 2인 1조로, 지자체가 재생 관련 사업에 큰 비용을 투자하고 있지만, 실질적인 재활용 효과를 보지 못하는 문제에 주목했습니다.이를 해결하기 위해 타 국가의 자원 순환 사례를 참고해 한국에 적용 가능한 플라스틱</a:t>
            </a:r>
            <a:r>
              <a:rPr sz="1200">
                <a:solidFill>
                  <a:srgbClr val="000000"/>
                </a:solidFill>
                <a:latin typeface="맑은 고딕"/>
              </a:rPr>
              <a:t> 처리 방안을 </a:t>
            </a:r>
            <a:r>
              <a:rPr u="sng" b="1" sz="1200">
                <a:solidFill>
                  <a:srgbClr val="000000"/>
                </a:solidFill>
                <a:latin typeface="맑은 고딕"/>
              </a:rPr>
              <a:t>(2)구상했습니다. 플라스틱 병에 세금을 매기고, 추후 환급하는 방안을 지역</a:t>
            </a:r>
            <a:r>
              <a:rPr sz="1200">
                <a:solidFill>
                  <a:srgbClr val="000000"/>
                </a:solidFill>
                <a:latin typeface="맑은 고딕"/>
              </a:rPr>
              <a:t> 공무원과 면담을 통해 제안했으며, 일부 지자체에서 시범사업으로 도입된 것을 확인했습니다. 이 경험을 통해, 지속 가능한 발전을 위해 작은 변화로 ESG 경영 이념을 실천하는 방법을 배웠습니다.[준비된 공공기관인]철도 관련 공공기관에서 6개월간 인턴으로 근무하며 다양한 </a:t>
            </a:r>
            <a:r>
              <a:rPr u="sng" b="1" sz="1200">
                <a:solidFill>
                  <a:srgbClr val="000000"/>
                </a:solidFill>
                <a:latin typeface="맑은 고딕"/>
              </a:rPr>
              <a:t>(3)사업계획서 및 보고서를 다루며 실무 경험을 쌓았습니다.그 중, 국회의원 요청자료 지원 업무로 해외 출장 내역을 정리한 경험이 있습니다. 최근 5년간 자료를 요구하였지만, 담당자가</a:t>
            </a:r>
            <a:r>
              <a:rPr sz="1200">
                <a:solidFill>
                  <a:srgbClr val="000000"/>
                </a:solidFill>
                <a:latin typeface="맑은 고딕"/>
              </a:rPr>
              <a:t> 바뀌어 문서의 일관성이 부족했습니다. 이에 출장계획서와 보고서 제목의 문서 연번을 수정하며 비배포 문서로 변환한 후 </a:t>
            </a:r>
            <a:r>
              <a:rPr u="sng" b="1" sz="1200">
                <a:solidFill>
                  <a:srgbClr val="000000"/>
                </a:solidFill>
                <a:latin typeface="맑은 고딕"/>
              </a:rPr>
              <a:t>(4)출장자, 일정, 항공마일리지 적립 여부, 지식경영시스템 등록 등을 엑셀에 정리하여 자료 탐색의</a:t>
            </a:r>
            <a:r>
              <a:rPr sz="1200">
                <a:solidFill>
                  <a:srgbClr val="000000"/>
                </a:solidFill>
                <a:latin typeface="맑은 고딕"/>
              </a:rPr>
              <a:t> 효율성을 높였습니다.이 경험을 바탕으로 한국마사회에서 경영지원 직무를 맡게 된다면, 체계적인 업무 보고서 관리와 정리를 통해 부서 간 협업을 도울 것입니다. 또한 적극적으로 사업 진행 과정을 접하면서 쌓은 밀도 높은 실무 경험을 바탕으로 신속하고 정확한 문서 작성 및 보고서를 통해 여러 부서의 경영 지원업무 효율성을 높이는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지속 가능한 발전을 위해 제안한 플라스틱 처리 방안을 구현하면서 겪은 주요 어려움과 그것을 어떻게 극복했는지 설명해 주세요.</a:t>
            </a:r>
            <a:br/>
            <a:r>
              <a:t>(2) 지자체 시범사업 도입 성과 이후, 중요한 후속 조치가 있었다면 그것은 무엇이었고 어떤 결과를 가져왔는지 말씀해 주세요.</a:t>
            </a:r>
            <a:br/>
            <a:r>
              <a:t>(3) 철도 관련 공공기관에서 인턴으로서의 경험 중, 문서의 일관성을 높이기 위한 구체적인 방법과 그 성과에 대해 설명해 주세요.</a:t>
            </a:r>
            <a:br/>
            <a:r>
              <a:t>(4) 경영지원 직무에서 문서작성 및 보고서 작성의 효율성을 높이기 위한 구체적인 방법을 설명하고, 이를 통해 회사의 효율을 높인 경험이 있다면 말해 주세요.</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경영지원 분야에서 이루고자 하는 목표는 조직의 경영 지원을 효율적으로 수행하여 내부 고객과 외부 이해관계자에게 원활한 서비스를 제공하는 것입니다. 저는 한국수자원공사에서 근무하며 경영지원과 밀접한 다양한 업무를 경험하였습니다. 용역, 물품구매 등 계약 업무를 수행하며 합리적인 계약 체결을 위해 노력하였습니다. 또한, 지사 내 자산 관리 업무를 담당하며 불용처리, 분기별 결산 등을 </a:t>
            </a:r>
            <a:r>
              <a:rPr u="sng" b="1" sz="1200">
                <a:solidFill>
                  <a:srgbClr val="000000"/>
                </a:solidFill>
                <a:latin typeface="맑은 고딕"/>
              </a:rPr>
              <a:t>(1)수행하였고, 이를 통해 효율적인 자산 활용 방안을 모색하는 역량을 키웠습니다. 더불어, 복리후생과 관련된 사택 업무를 담당하며</a:t>
            </a:r>
            <a:r>
              <a:rPr sz="1200">
                <a:solidFill>
                  <a:srgbClr val="000000"/>
                </a:solidFill>
                <a:latin typeface="맑은 고딕"/>
              </a:rPr>
              <a:t> 직원들의 근무 만족도를 높이기 위한 비품 지원, 거주직원들의 애로사항 청취, 부동산 계약 등의 업무를 수행하였습니다. 이러한 경험은 경영지원 업무의 핵심인 조직 내 구성원의 편의를 고려하고, 실질적인 지원책을 마련하는 역량을 갖추게 해주었습니다. 또한, 공사의 공식 유튜브 채널에서 부서를 홍보하고 신입사원 업무를 소개하는 콘텐츠를 기획, 촬영한 경험이 있습니다. 이를 통해 조직의 주요 활동을 효과적으로 </a:t>
            </a:r>
            <a:r>
              <a:rPr u="sng" b="1" sz="1200">
                <a:solidFill>
                  <a:srgbClr val="000000"/>
                </a:solidFill>
                <a:latin typeface="맑은 고딕"/>
              </a:rPr>
              <a:t>(2)전달하는 능력을 키울 수 있었고, 이러한 경험은 향후 한국마사회에서 홍보 및 대외협력 업무를 수행하는 데에도 도움이 될 것입니다. 마지막으로, 사회공헌 활동과</a:t>
            </a:r>
            <a:r>
              <a:rPr sz="1200">
                <a:solidFill>
                  <a:srgbClr val="000000"/>
                </a:solidFill>
                <a:latin typeface="맑은 고딕"/>
              </a:rPr>
              <a:t> 노사관계 업무를 수행하며 조직의 대외적 이미지 관리와 내부 구성원의 의견 조율에 </a:t>
            </a:r>
            <a:r>
              <a:rPr u="sng" b="1" sz="1200">
                <a:solidFill>
                  <a:srgbClr val="000000"/>
                </a:solidFill>
                <a:latin typeface="맑은 고딕"/>
              </a:rPr>
              <a:t>(3)기여하였습니다. 분기별로 노사공동으로 사회복지관 및 군부대 등 지원대상을 발굴하여 사회공헌 활동을 기획하고 진행하였으며, 부서 노사간담회를 통해 직원들의</a:t>
            </a:r>
            <a:r>
              <a:rPr sz="1200">
                <a:solidFill>
                  <a:srgbClr val="000000"/>
                </a:solidFill>
                <a:latin typeface="맑은 고딕"/>
              </a:rPr>
              <a:t> 의견을 수렴하고 본사 노동조합에 전달하는 역할을 수행하였습니다. 이러한 경험을 한국마사회에 입사 후 조직의 원활한 운영을 위해 적극적으로 활용하고자 합니다. 또한 한국마사회의 경영지원 업무를 수행하며 계약 </a:t>
            </a:r>
            <a:r>
              <a:rPr u="sng" b="1" sz="1200">
                <a:solidFill>
                  <a:srgbClr val="000000"/>
                </a:solidFill>
                <a:latin typeface="맑은 고딕"/>
              </a:rPr>
              <a:t>(4)및 자산 관리의 효율성을 증대시키고, 복리후생 지원 및 대외 협력 강화를 통해 지속 가능한 성장에 기여하고 싶습니다. 이를 위해</a:t>
            </a:r>
            <a:r>
              <a:rPr sz="1200">
                <a:solidFill>
                  <a:srgbClr val="000000"/>
                </a:solidFill>
                <a:latin typeface="맑은 고딕"/>
              </a:rPr>
              <a:t> 기존 경험을 바탕으로 업무 프로세스를 개선하고, 구성원의 만족도를 높이는 방향으로 실질적인 변화를 만들어 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한국수자원공사에서 효율적인 자산 활용 방안을 모색했다고 하셨습니다. 이 결과를 한국마사회의 경영지원 업무에 어떻게 활용할 계획인가요?</a:t>
            </a:r>
            <a:br/>
            <a:r>
              <a:t>(2) 공사의 공식 유튜브 채널에서의 홍보 경험을 한국마사회 홍보 및 대외협력에 어떻게 적용할 생각인가요?</a:t>
            </a:r>
            <a:br/>
            <a:r>
              <a:t>(3) 노사관계 업무를 수행한 경험을 통해 얻은 교훈 중 한국마사회 내에서 도움이 될 만한 것은 무엇인지 설명해주시겠어요?</a:t>
            </a:r>
            <a:br/>
            <a:r>
              <a:t>(4) 한국마사회에서 계약 및 자산 관리의 효율성을 높이기 위해 구체적으로 어떤 취업 전략을 계획하고 계신가요?</a:t>
            </a:r>
          </a:p>
        </p:txBody>
      </p:sp>
    </p:spTree>
  </p:cSld>
  <p:clrMapOvr>
    <a:masterClrMapping/>
  </p:clrMapOvr>
</p:sld>
</file>

<file path=ppt/slides/slide3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[문화 </a:t>
            </a:r>
            <a:r>
              <a:rPr u="sng" b="1" sz="1200">
                <a:solidFill>
                  <a:srgbClr val="000000"/>
                </a:solidFill>
                <a:latin typeface="맑은 고딕"/>
              </a:rPr>
              <a:t>(1)불문, 소통의 신]중국 어학연수 중 다양한 국적의 유학생들과 협업을 통해 공동 목표를 달성한 경험이 있습니다. 이 과정에서 문화적 차이를 존중하고, 각자의 강점을 살리기 위해 역할을 분담했습니다.팀 과제는 ‘중국 내</a:t>
            </a:r>
            <a:r>
              <a:rPr sz="1200">
                <a:solidFill>
                  <a:srgbClr val="000000"/>
                </a:solidFill>
                <a:latin typeface="맑은 고딕"/>
              </a:rPr>
              <a:t> IT 기술 실생활 적용 사례’를 찾아 발표하는 것이었고, 팀은 다국적 유학생들로 구성되었습니다. 처음에는 주제 선정과 역할 분담할 때 각자의 문화적 배경과 다른 전공 지식을 바탕으로 한 관점으로 인해 어려움이 있었습니다. </a:t>
            </a:r>
            <a:r>
              <a:rPr u="sng" b="1" sz="1200">
                <a:solidFill>
                  <a:srgbClr val="000000"/>
                </a:solidFill>
                <a:latin typeface="맑은 고딕"/>
              </a:rPr>
              <a:t>(2)이를 해결하기 위해 브레인스토밍을 통해 자유롭게 제시했으며, 그 결과 ‘QR코드 결제 시스템’을 주제로 선정했습니다. 이후 역할을 분담할 때 저는 신용카드가 활성화된 한국에서 중국인들이 결제 시스템 이용하는 모습을 바탕으로 세부 내용을 구성하였고, IT 전공 팀원은 보안시스템과 관련된 지식을</a:t>
            </a:r>
            <a:r>
              <a:rPr sz="1200">
                <a:solidFill>
                  <a:srgbClr val="000000"/>
                </a:solidFill>
                <a:latin typeface="맑은 고딕"/>
              </a:rPr>
              <a:t> 보충하여 내용을 강화했습니다.다양한 문화적 배경을 가진 팀원들 간의 조율에 어려움이 있을 것이라 예상했지만, </a:t>
            </a:r>
            <a:r>
              <a:rPr u="sng" b="1" sz="1200">
                <a:solidFill>
                  <a:srgbClr val="000000"/>
                </a:solidFill>
                <a:latin typeface="맑은 고딕"/>
              </a:rPr>
              <a:t>(3)각자의 강점을 바탕으로 적절한 역할 분배를 통해 성공적으로 발표를 마칠 수 있었습니다.[세대 불문, 소통의 신]지역 축제에서 ‘시식 제품 나눠 주기’ 봉사활동을 할 때 무리한 요구를 하는 어르신과의 분쟁에서 유연한</a:t>
            </a:r>
            <a:r>
              <a:rPr sz="1200">
                <a:solidFill>
                  <a:srgbClr val="000000"/>
                </a:solidFill>
                <a:latin typeface="맑은 고딕"/>
              </a:rPr>
              <a:t> 사고로 대처하여 행사장 혼란 없이 관광객들에게 만족도를 높인 경험이 있습니다.상품을 1인당 1개씩 나눠주는 것이지만, 일부 어르신께서는 정해진 양 외에 무리한 </a:t>
            </a:r>
            <a:r>
              <a:rPr u="sng" b="1" sz="1200">
                <a:solidFill>
                  <a:srgbClr val="000000"/>
                </a:solidFill>
                <a:latin typeface="맑은 고딕"/>
              </a:rPr>
              <a:t>(4)요구를 하였고, 새치기를 범하며 다른 관광객들께 피해를 주기도 했습니다. 이에 정중하게 원칙상 불가능하다는 안내를 드렸지만, 회유가 되지 않아 행사장 안전 문제가 우려되었습니다. 이에 대안으로 상품성이</a:t>
            </a:r>
            <a:r>
              <a:rPr sz="1200">
                <a:solidFill>
                  <a:srgbClr val="000000"/>
                </a:solidFill>
                <a:latin typeface="맑은 고딕"/>
              </a:rPr>
              <a:t> 떨어져 제공하지 않았던 b급 상품을 전달하였고 더 이상 충돌 없이 행사를 마무리 지을 수 있었습니다.한국마사회에 입사한다면 직원뿐만 아니라 다양한 기관과의 협력해야 하고, 경마 이용자들과의 분쟁이 있을 수 있습니다. 분쟁이 생길 수 있는 상황에서 제가 가진 유연한 사고와 적극적인 태도를 보여줄 수 있는 한국마사회인이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중국에서 다양한 국적의 유학생들과 협업했을 때, 협업 초기 예상치 못했던 문제를 어떻게 해결했는지 설명해 주세요.</a:t>
            </a:r>
            <a:br/>
            <a:r>
              <a:t>(2) 다국적 팀원 간 협업을 통해 얻은 중요한 교훈이 있다면 그 내용을 설명해 주시고, 그것이 이후의 팀 작업에 어떤 영향을 주었는지 말씀해 주세요.</a:t>
            </a:r>
            <a:br/>
            <a:r>
              <a:t>(3) 지역 축제에서의 봉사활동 경험 중, 어르신과의 분쟁을 해결한 방법에 대한 구체적인 과정과 결과를 말씀해 주세요.</a:t>
            </a:r>
            <a:br/>
            <a:r>
              <a:t>(4) 한국마사회에서 다양한 기관과 협력할 때 예상되는 도전 과제는 무엇인가요, 그리고 이를 해결하기 위한 전략을 설명해 주세요.</a:t>
            </a:r>
          </a:p>
        </p:txBody>
      </p:sp>
    </p:spTree>
  </p:cSld>
  <p:clrMapOvr>
    <a:masterClrMapping/>
  </p:clrMapOvr>
</p:sld>
</file>

<file path=ppt/slides/slide3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포스트 코로나 시대에 언택트가 일상화 되고 정부는 디지털플랫폼 정부를 국정 과제로 정하며 디지털 대전환은 하나의 시대적 흐름이 되었습니다. 이러한 디지털플랫폼 사회는 한국마사회 에게는 좋은 기회가 될 수 있습니다. 말산업 공공데이터를 활용한 새로운 비즈니즈 창출 기회가 생기고, 디지털플랫폼을 활용하여 국민들이 편리하게 경마와 말산업에 접근하여 즐길 수 있어 경마에 대한 인식도 자연스럽게 바뀌고 </a:t>
            </a:r>
            <a:r>
              <a:rPr u="sng" b="1" sz="1200">
                <a:solidFill>
                  <a:srgbClr val="000000"/>
                </a:solidFill>
                <a:latin typeface="맑은 고딕"/>
              </a:rPr>
              <a:t>(1)궁극적으로 경마와 말산업이 지속성장 할 수 있는 토대가 될 것이라 생각합니다. 이러한 디지털 시대에 조직의 신성장동력을 확보하기 위해서는 구성원 전원이 디지털인재가</a:t>
            </a:r>
            <a:r>
              <a:rPr sz="1200">
                <a:solidFill>
                  <a:srgbClr val="000000"/>
                </a:solidFill>
                <a:latin typeface="맑은 고딕"/>
              </a:rPr>
              <a:t> 되어야 합니다. 저의 교육훈련 업무를 수행했던 경험을 살려 '빅데이터와 플랫폼' '사회적가치와 ESG경영' 등 시대 맞춤형 교육을 통해 체계적이고 전문적인 지식을 겸비한 한국마사회형 인재를 양성하는데 기여하고 싶습니다.또한 저는 사회나 타인에게 도움을 줄 수 있는 가치 있는 일을 </a:t>
            </a:r>
            <a:r>
              <a:rPr u="sng" b="1" sz="1200">
                <a:solidFill>
                  <a:srgbClr val="000000"/>
                </a:solidFill>
                <a:latin typeface="맑은 고딕"/>
              </a:rPr>
              <a:t>(2)할 때 만족감과 행복을 느낍니다. 제가 대부분의 시간을 보내는 직장에서의 시간이 단순히 돈을 벌기 위한 활동이 아닌 가치 있고</a:t>
            </a:r>
            <a:r>
              <a:rPr sz="1200">
                <a:solidFill>
                  <a:srgbClr val="000000"/>
                </a:solidFill>
                <a:latin typeface="맑은 고딕"/>
              </a:rPr>
              <a:t> 사회에 도움이 되는 의미 있는 시간이기를 바랍니다. 공공기관에서 공적 태양광 플랫폼을 운영해 본 경험은 </a:t>
            </a:r>
            <a:r>
              <a:rPr u="sng" b="1" sz="1200">
                <a:solidFill>
                  <a:srgbClr val="000000"/>
                </a:solidFill>
                <a:latin typeface="맑은 고딕"/>
              </a:rPr>
              <a:t>(3)저에게 단순한 기획능력 향상 뿐만 아니라 혁신적 사고로 조직과 산업에 새로운 가치를 창출할 수 있는 열정을 주었습니다. 경마/말산업 전문플랫폼 제작, 회원수 증대를 위한</a:t>
            </a:r>
            <a:r>
              <a:rPr sz="1200">
                <a:solidFill>
                  <a:srgbClr val="000000"/>
                </a:solidFill>
                <a:latin typeface="맑은 고딕"/>
              </a:rPr>
              <a:t> 온오프라인 홍보, 이용자 맞춤형 정보 제공,</a:t>
            </a:r>
            <a:r>
              <a:rPr u="sng" b="1" sz="1200">
                <a:solidFill>
                  <a:srgbClr val="000000"/>
                </a:solidFill>
                <a:latin typeface="맑은 고딕"/>
              </a:rPr>
              <a:t>(4) 편리하고 건전한 마권 구매 및 말산업 전문인력 양성기관과 청년 일자리 매칭 등의 공공플랫폼 서비스를 지원하여 말산업의 지속성장</a:t>
            </a:r>
            <a:r>
              <a:rPr sz="1200">
                <a:solidFill>
                  <a:srgbClr val="000000"/>
                </a:solidFill>
                <a:latin typeface="맑은 고딕"/>
              </a:rPr>
              <a:t> 기반을 구축하고, 포용적으로 고용 창출에 힘을 보태어 공동체와 동반성장하는 한국마사회의 사회적 가치실현을 돕고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한국마사회에 빅데이터와 플랫폼 교육을 통해 지원자가 기여할 수 있는 구체적인 방법에 대해 설명해 주세요.</a:t>
            </a:r>
            <a:br/>
            <a:r>
              <a:t>(2) 공공기관에서의 경험을 통해 얻은 혁신적 사고가 어떻게 말산업 전문플랫폼 제작에 기여할 수 있을까요?</a:t>
            </a:r>
            <a:br/>
            <a:r>
              <a:t>(3) 지원자가 말산업의 지속성장 기반을 구축하기 위해 어떤 노력을 기울일 계획인지 구체적으로 설명해 주세요.</a:t>
            </a:r>
            <a:br/>
            <a:r>
              <a:t>(4) 다른 조직과의 협력과 소통 경험을 활용하여 한국마사회의 사회적 가치를 실현하는 데 어떻게 기여할 예정인지 말씀해 주세요.</a:t>
            </a:r>
          </a:p>
        </p:txBody>
      </p:sp>
    </p:spTree>
  </p:cSld>
  <p:clrMapOvr>
    <a:masterClrMapping/>
  </p:clrMapOvr>
</p:sld>
</file>

<file path=ppt/slides/slide3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학생 시절부터 다양한 사람들과 교류하는 것을 좋아했습니다. 몸이 불편해서 휠체어를 타던 같은 과 동기인 친구와 함께 하며 상대방의 감정을 배려하는 법을 배웠고, 영어교육 봉사활동을 통해 지역 내 형편이 어려운 학생들을 도와주며 상대방의 눈높이에서 대화하는 법을 배웠습니다. 또한 학과 봉사소모임 회장을 맡으며 선배님들과 후배님들이 중간에서 의견조율을 하는 등의 역할을 해보며 다양한 </a:t>
            </a:r>
            <a:r>
              <a:rPr u="sng" b="1" sz="1200">
                <a:solidFill>
                  <a:srgbClr val="000000"/>
                </a:solidFill>
                <a:latin typeface="맑은 고딕"/>
              </a:rPr>
              <a:t>(1)사람들과 소통의 경험을 쌓았습니다.또한 저는 직장생활에서 가장 중요한 가치는 소통과 협력 마인드라고 생각합니다. 소통과 협력은 사람에 대한 신뢰가</a:t>
            </a:r>
            <a:r>
              <a:rPr sz="1200">
                <a:solidFill>
                  <a:srgbClr val="000000"/>
                </a:solidFill>
                <a:latin typeface="맑은 고딕"/>
              </a:rPr>
              <a:t> 선행되어야 하고 신입사원으로서 신뢰를 높일 수 있는 방안은 ‘질문’과 ‘적극성’ 이라고 생각합니다. 저는 질문하는 사람입니다. 질문은 새로운 것을 배우는 것에 대한 열정 뿐만 아니라, 사람과 사람을 </a:t>
            </a:r>
            <a:r>
              <a:rPr u="sng" b="1" sz="1200">
                <a:solidFill>
                  <a:srgbClr val="000000"/>
                </a:solidFill>
                <a:latin typeface="맑은 고딕"/>
              </a:rPr>
              <a:t>(2)이어주는 가장 효과적인 방법이라고 생각합니다. 직장에서도 선배님들께 피해가 가지 않는 범위 내에서 지속적으로 질문을</a:t>
            </a:r>
            <a:r>
              <a:rPr sz="1200">
                <a:solidFill>
                  <a:srgbClr val="000000"/>
                </a:solidFill>
                <a:latin typeface="맑은 고딕"/>
              </a:rPr>
              <a:t> 하였고, 이런 저의 적극적으로 배우고자 하는 모습에 선배님들은 기특하게 생각하며 친절히 대답해 주셨고 자연스럽게 사적인 대화까지 이어지며 가까워졌습니다. 또한 신입사원으로서 맡은 업무를 실수 없이 처리하기 위해 많이 공부하고 항상 성실하고 밝은 모습을 보이려고 노력했습니다. 제일 먼저 출근해서 밝은 얼굴로 인사하고 상사님들의 사소한 말씀도 귀 기울여 </a:t>
            </a:r>
            <a:r>
              <a:rPr u="sng" b="1" sz="1200">
                <a:solidFill>
                  <a:srgbClr val="000000"/>
                </a:solidFill>
                <a:latin typeface="맑은 고딕"/>
              </a:rPr>
              <a:t>(3)들으며 회의 때나 회식 때나 미리 준비하며 부지런하게 움직였습니다. 이런 저의 적극적이고 부지런한 모습에 상사님들은 저에게 신뢰로 보답을 해주셨습니다. 입사 후에는 긍정적이고</a:t>
            </a:r>
            <a:r>
              <a:rPr sz="1200">
                <a:solidFill>
                  <a:srgbClr val="000000"/>
                </a:solidFill>
                <a:latin typeface="맑은 고딕"/>
              </a:rPr>
              <a:t> 밝은 마인드로 동료들과 하나 되어 고객에게 알맞은 서비스를 제안하는 것을 넘어 그들의 고민을 진심으로 공감하고, 전문성을 바탕으로 최선의 </a:t>
            </a:r>
            <a:r>
              <a:rPr u="sng" b="1" sz="1200">
                <a:solidFill>
                  <a:srgbClr val="000000"/>
                </a:solidFill>
                <a:latin typeface="맑은 고딕"/>
              </a:rPr>
              <a:t>(4)해결책을 제시해 줌으로서 고객에게는 회사의 가치관을 전하고 회사에는 고객의 신뢰를 전달하는 사람으로서의 역할을 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학과 봉사소모임 회장으로서 경험한 의견 조율 사례와 해당 경험이 직무 수행에 미칠 긍정적 영향에 대해 설명해 주세요.</a:t>
            </a:r>
            <a:br/>
            <a:r>
              <a:t>(2) 지원자가 직장 내에서 질문과 적극성을 통해 신뢰를 쌓은 방법에 대해 구체적으로 설명해 주세요.</a:t>
            </a:r>
            <a:br/>
            <a:r>
              <a:t>(3) 지원자는 밝은 마인드와 성실한 태도를 통해 고객과의 신뢰를 어떻게 형성할 계획인가요?</a:t>
            </a:r>
            <a:br/>
            <a:r>
              <a:t>(4) 고객의 고민을 공감하고 최선의 해결책을 제시하기 위해 어떤 구체적인 방법을 사용할 예정인가요?</a:t>
            </a:r>
          </a:p>
        </p:txBody>
      </p:sp>
    </p:spTree>
  </p:cSld>
  <p:clrMapOvr>
    <a:masterClrMapping/>
  </p:clrMapOvr>
</p:sld>
</file>

<file path=ppt/slides/slide3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경마 시스템 개발 업무를 수행하며 더비온 애플리케이션에 사용자 데이터를 기반으로 개인화된 추천 기능을 구현하는 것이 저의 목표입니다. 이를 통해 고객이 자신의 이용 패턴에 맞는 맞춤형 정보를 제공받을 수 있도록 하여 더 직관적이고 편리한 경마 경험을 제공하고자 합니다.이를 실현하기 위해 아래와 같은 경험을 쌓아왔습니다.</a:t>
            </a:r>
            <a:r>
              <a:rPr u="sng" b="1" sz="1200">
                <a:solidFill>
                  <a:srgbClr val="000000"/>
                </a:solidFill>
                <a:latin typeface="맑은 고딕"/>
              </a:rPr>
              <a:t>(1)첫째, 국책은행 디지털금융부 인턴 업무를 수행하며 당행 애플리케이션의 고객 데이터를 분석하는 과정에서 푸시 알림이 단순 입출금 안내에 그쳐 고객들이 원하는 금융 상품 및 프로모션 정보를 습득하기 어렵다는 점을 파악했습니다. 이에 알림</a:t>
            </a:r>
            <a:r>
              <a:rPr sz="1200">
                <a:solidFill>
                  <a:srgbClr val="000000"/>
                </a:solidFill>
                <a:latin typeface="맑은 고딕"/>
              </a:rPr>
              <a:t> 수신 후 반응률 등 다양한 고객 데이터를 분석하여 맞춤형 푸시 알림 시스템을 제안했던 경험이 있습니다. 이 경험을 바탕으로 한국마사회 고객 데이터를 분석하여 경주 정보, 베팅 트렌드 등 이용자 </a:t>
            </a:r>
            <a:r>
              <a:rPr u="sng" b="1" sz="1200">
                <a:solidFill>
                  <a:srgbClr val="000000"/>
                </a:solidFill>
                <a:latin typeface="맑은 고딕"/>
              </a:rPr>
              <a:t>(2)관심도 기반의 개인 맞춤형 추천 기능을 구현하고 싶습니다.둘째, OO은행 해커톤에 참가하여 스마트 콘트랙트를 활용한 포인트 거래 플랫폼을 개발하는 과정에서 백엔드와 연계된 프론트엔드 개발 및 DB 관련 기능 개발을 담당했던 경험이 있습니다. 사용자 인터페이스와 데이터 흐름을</a:t>
            </a:r>
            <a:r>
              <a:rPr sz="1200">
                <a:solidFill>
                  <a:srgbClr val="000000"/>
                </a:solidFill>
                <a:latin typeface="맑은 고딕"/>
              </a:rPr>
              <a:t> 고려하며 서비스 프로토타입을 구현한 경험을 통해 더비온 애플리케이션에서 개인화된 추천 </a:t>
            </a:r>
            <a:r>
              <a:rPr u="sng" b="1" sz="1200">
                <a:solidFill>
                  <a:srgbClr val="000000"/>
                </a:solidFill>
                <a:latin typeface="맑은 고딕"/>
              </a:rPr>
              <a:t>(3)정보를 효과적으로 제공하는 사용자 인터페이스 설계 및 시스템 개발에 기여할 수 있을 것입니다.셋째, LLM 연구개발 과정에서 데이터 생성 및 전처리 과정의 효율성을 개선하기 위해 Airflow를 활용하여 자동화된 ETL 파이프라인을 구축함으로써</a:t>
            </a:r>
            <a:r>
              <a:rPr sz="1200">
                <a:solidFill>
                  <a:srgbClr val="000000"/>
                </a:solidFill>
                <a:latin typeface="맑은 고딕"/>
              </a:rPr>
              <a:t> 작업 시간과 인력을 약 50% 절감한 경험이 있습니다. 이를 통해 고객의 베팅 패턴, 선호 기수, 마필 정보 등을 실시간으로 수집, 전처리, 적재하는 데이터 파이프라인을 구축하여 개인 맞춤형 추천 기능을 구현하는데 </a:t>
            </a:r>
            <a:r>
              <a:rPr u="sng" b="1" sz="1200">
                <a:solidFill>
                  <a:srgbClr val="000000"/>
                </a:solidFill>
                <a:latin typeface="맑은 고딕"/>
              </a:rPr>
              <a:t>(4)활용하고 싶습니다.이러한 경험과 직무역량을 바탕으로 한국마사회의 더비온 애플리케이션에 사용자 데이터를 기반으로 한 개인화된</a:t>
            </a:r>
            <a:r>
              <a:rPr sz="1200">
                <a:solidFill>
                  <a:srgbClr val="000000"/>
                </a:solidFill>
                <a:latin typeface="맑은 고딕"/>
              </a:rPr>
              <a:t> 추천 기능을 도입하여 고객 만족도를 높이는 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국책은행에서 고객 데이터를 분석한 경험을 바탕으로, 한국마사회에서 제공할 개인 맞춤형 추천 기능의 구체적인 계획은 무엇인가요?</a:t>
            </a:r>
            <a:br/>
            <a:r>
              <a:t>(2) OO은행 해커톤에서 백엔드와 프론트엔드 개발 경험을 더비온 애플리케이션의 어떤 부분에 적용할 수 있을까요?</a:t>
            </a:r>
            <a:br/>
            <a:r>
              <a:t>(3) LLM 연구개발 시 Airflow를 활용한 데이터 파이프라인 구축 경험이 더비온 애플리케이션 개발에 어떻게 도움이 될 것인가요?</a:t>
            </a:r>
            <a:br/>
            <a:r>
              <a:t>(4) 한국마사회 더비온 애플리케이션을 통해 고객 만족도를 높이기 위한 당신의 구체적인 전략은 무엇인가요?</a:t>
            </a:r>
          </a:p>
        </p:txBody>
      </p:sp>
    </p:spTree>
  </p:cSld>
  <p:clrMapOvr>
    <a:masterClrMapping/>
  </p:clrMapOvr>
</p:sld>
</file>

<file path=ppt/slides/slide3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(1)해커톤에 참가하여 경영, 디자인 등 다양한 전공의 학생들과 함께 스마트 콘트랙트를 활용한 개인 간 포인트 거래 중개 플랫폼을 개발했던 경험이 있습니다. 서로 다른 전공의 팀원들과</a:t>
            </a:r>
            <a:r>
              <a:rPr sz="1200">
                <a:solidFill>
                  <a:srgbClr val="000000"/>
                </a:solidFill>
                <a:latin typeface="맑은 고딕"/>
              </a:rPr>
              <a:t> 함께 프로젝트를 진행하며 각자의 업무 수행 방식과 우선순위에서 차이가 발생해 일정 조율이 어려워졌고 비대면 환경 하에 즉각적인 소통이 이루어지지 못해 각 파트별 진행 상황이나 요구사항 공유에 어려움을 겪게 되었습니다. 그 결과 중요한 의사결정 과정에서 갈등이 발생했고 팀 분위기가 악화되어 개발 일정이 지연되는 문제가 생겼습니다.갈등을 원만히 해결하기 위해 팀원들과 논의한 결과 비대면 환경에서의 소통 문제가 갈등이 발생하게 </a:t>
            </a:r>
            <a:r>
              <a:rPr u="sng" b="1" sz="1200">
                <a:solidFill>
                  <a:srgbClr val="000000"/>
                </a:solidFill>
                <a:latin typeface="맑은 고딕"/>
              </a:rPr>
              <a:t>(2)된 주요 원인이라는 것을 파악할 수 있었습니다. 이에 저는 협업 도구인 Jira를 도입함으로써 각자의 역할과 일정을 공유하는 동시에 스프린트 단위로 작업을 나누어 팀원들이 서로의 진행 상황을 쉽게 파악하고 우선순위를 조율할 수 있도록 제안했습니다.이를</a:t>
            </a:r>
            <a:r>
              <a:rPr sz="1200">
                <a:solidFill>
                  <a:srgbClr val="000000"/>
                </a:solidFill>
                <a:latin typeface="맑은 고딕"/>
              </a:rPr>
              <a:t> 통해 처음에는 각자의 업무 수행 방식과 관점 차이로 어려움이 있었던 </a:t>
            </a:r>
            <a:r>
              <a:rPr u="sng" b="1" sz="1200">
                <a:solidFill>
                  <a:srgbClr val="000000"/>
                </a:solidFill>
                <a:latin typeface="맑은 고딕"/>
              </a:rPr>
              <a:t>(3)팀원들이 서로의 작업 순서 및 예상 일정을 직관적으로 확인하게 되어 원활하게 일정을 재조정할 수 있었습니다. 이를 토대로 서로의 입장을 존중하며 적극적으로 소통한 결과 팀원들이 다시 의욕적으로 프로젝트에 임했고, 원활한 협업을 통해 개발을 성공적으로 마무리한 결과 우수상을 수상할 수 있었습니다.이 경험을 통해 팀 내 소통 체계와</a:t>
            </a:r>
            <a:r>
              <a:rPr sz="1200">
                <a:solidFill>
                  <a:srgbClr val="000000"/>
                </a:solidFill>
                <a:latin typeface="맑은 고딕"/>
              </a:rPr>
              <a:t> 업무 가시성의 중요성과 다양성이 존재하는 환경에서 서로의 차이를 </a:t>
            </a:r>
            <a:r>
              <a:rPr u="sng" b="1" sz="1200">
                <a:solidFill>
                  <a:srgbClr val="000000"/>
                </a:solidFill>
                <a:latin typeface="맑은 고딕"/>
              </a:rPr>
              <a:t>(4)존중하고 원활한 소통을 통해 공동의 목표를 달성하는 것이 핵심임을 배울 수 있었습니다. 이를 바탕으로 한국마사회에서 다양한 분야의 구성원들과 원활한 소통을 통해 협업하며 공동의 목표를 효과적으로 달성하는데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스마트 콘트랙트를 활용한 프로젝트에서 팀과의 갈등을 해결한 경험을 통해 배운 점은 무엇이고, 이를 한국마사회에 어떻게 적용할 생각인가요?</a:t>
            </a:r>
            <a:br/>
            <a:r>
              <a:t>(2) Jira를 도입하여 업무 가시성을 높였던 경험을 더비온 프로젝트에서 어떻게 활용할 계획인가요?</a:t>
            </a:r>
            <a:br/>
            <a:r>
              <a:t>(3) 해커톤에서 소통 체계를 개선하여 수상한 경험을 통해 한국마사회에서 해결하고 싶은 다른 문제는 무엇인가요?</a:t>
            </a:r>
            <a:br/>
            <a:r>
              <a:t>(4) 다양성이 존재하는 환경에서 협업을 통한 공동 목표 달성의 중요성을 어떻게 설명하겠습니까?</a:t>
            </a:r>
          </a:p>
        </p:txBody>
      </p:sp>
    </p:spTree>
  </p:cSld>
  <p:clrMapOvr>
    <a:masterClrMapping/>
  </p:clrMapOvr>
</p:sld>
</file>

<file path=ppt/slides/slide3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사업 정보 분석을 통해 한국마사회의 가치를 높이는 정책 전문가입사 후 한국마사회의 사업 관련 정보를 수집·관리·분석하여 조직 의사결정에 기여하는 전문가가 되겠습니다. 단기적으로는 이해관계자들과 협조 관계를 구축하여 정확한 정보를 수집하고, 이를 효과적으로 내부 조직과 공유하는 시스템을 구축하겠습니다. 중장기적으로는 산업에 영향을 미치는 정책 </a:t>
            </a:r>
            <a:r>
              <a:rPr u="sng" b="1" sz="1200">
                <a:solidFill>
                  <a:srgbClr val="000000"/>
                </a:solidFill>
                <a:latin typeface="맑은 고딕"/>
              </a:rPr>
              <a:t>(1)동향과 관련 정보를 습득하고 분석함으로써 한국마사회에 미치는 영향과 시사점을 도출하여 발전 방향을 제시하겠습니다.이 목표 달성을 위해 가장</a:t>
            </a:r>
            <a:r>
              <a:rPr sz="1200">
                <a:solidFill>
                  <a:srgbClr val="000000"/>
                </a:solidFill>
                <a:latin typeface="맑은 고딕"/>
              </a:rPr>
              <a:t> 중요한 역량은 정보 수집·분석 능력과 소통 역량이라고 생각합니다. 저는 두 </a:t>
            </a:r>
            <a:r>
              <a:rPr u="sng" b="1" sz="1200">
                <a:solidFill>
                  <a:srgbClr val="000000"/>
                </a:solidFill>
                <a:latin typeface="맑은 고딕"/>
              </a:rPr>
              <a:t>(2)가지 역량을 다음 경험으로 갖췄습니다. 행정 관련 전공으로 대학교 재학 중 행정통계학 과목 이수 과정에서 '공직자의 조직몰입과 직무몰입이 성과에</a:t>
            </a:r>
            <a:r>
              <a:rPr sz="1200">
                <a:solidFill>
                  <a:srgbClr val="000000"/>
                </a:solidFill>
                <a:latin typeface="맑은 고딕"/>
              </a:rPr>
              <a:t> 미치는 영향' 연구를 시행했습니다. 공직자를 대상으로 설문하는 업무를 팀원 모두가 기피하는 상황에서 프로젝트를 5단계로 체계화하고 업무를 효율적으로 분담했습니다. 각 팀원이 15명의 공직자를 담당하게 하여 총 120명의 표본을 확보했고, 수집된 정보를 통계적으로 분석하였습니다. 이때 부담 없는 설문조사 시행을 위해 답변 수집을 위한 매뉴얼과 스크립트를 만들어 공유했습니다. 이후에는 평창올림픽 민간 </a:t>
            </a:r>
            <a:r>
              <a:rPr u="sng" b="1" sz="1200">
                <a:solidFill>
                  <a:srgbClr val="000000"/>
                </a:solidFill>
                <a:latin typeface="맑은 고딕"/>
              </a:rPr>
              <a:t>(3)안전요원으로 활동하며 다양한 이해관계자(관람객, 관계자, 공무원)와 소통하고 (4)정보를 공유하는 경험을 쌓았습니다.경험으로 갖춘 역량을 한국마사회에서 발휘하여 사업 관련 정보를 체계적으로 수집·관리하고,</a:t>
            </a:r>
            <a:r>
              <a:rPr sz="1200">
                <a:solidFill>
                  <a:srgbClr val="000000"/>
                </a:solidFill>
                <a:latin typeface="맑은 고딕"/>
              </a:rPr>
              <a:t> 이해관계자들과의 네트워크를 구축하여 정확한 정보를 효율적으로 수집하겠습니다. 수집된 정보를 가공하여 조직 내부에 공유함으로써 최선의 의사결정이 되도록 기여하겠습니다. 또한 행정통계학 프로젝트에서 습득한 데이터 분석 능력을 활용해 정책 동향이 회사에 미치는 영향을 분석하고 유의미한 시사점을 도출하겠습니다. 정보 수집·분석과 소통 역량을 결합하여 한국마사회가 변화하는 환경에 효과적으로 대응하고 발전해 나가는 데 기여하는 전문가가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정책 동향의 분석을 통해 한국마사회 발전 방향을 제시한다고 하셨습니다. 과거에 비슷한 분석 경험이 있었다면, 어떤 식으로 진행했는지 설명 부탁드립니다.</a:t>
            </a:r>
            <a:br/>
            <a:r>
              <a:t>(2) 지원자께서 행정통계학 과목을 이수하며 수행한 연구에서 5단계로 프로젝트를 체계화했다고 하셨습니다. 이 체계화 과정에서 가장 어려웠던 점은 무엇이고, 어떻게 극복하셨는지 구체적으로 설명해 주세요.</a:t>
            </a:r>
            <a:br/>
            <a:r>
              <a:t>(3) 한국마사회의 이해관계자들과 협조 관계를 구축할 때, 이전의 평창올림픽 민간 안전요원 경험이 어떻게 활용될 수 있을까요?</a:t>
            </a:r>
            <a:br/>
            <a:r>
              <a:t>(4) 정보 수집·분석 능력과 소통 역량의 중요성을 강조하셨습니다. 이 두 가지 역량을 어떻게 결합하여 최적의 의사결정을 이끌어내실 계획인지 구체적으로 설명해 주세요.</a:t>
            </a:r>
          </a:p>
        </p:txBody>
      </p:sp>
    </p:spTree>
  </p:cSld>
  <p:clrMapOvr>
    <a:masterClrMapping/>
  </p:clrMapOvr>
</p:sld>
</file>

<file path=ppt/slides/slide3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(1)담을 허물고 믿음을 쌓은 소통의 힘대학교 재학 중 유학생 멘토링 프로그램에서 팀원 간 소통 단절 문제를 해결하여 멘토링 성공률 100%와</a:t>
            </a:r>
            <a:r>
              <a:rPr sz="1200">
                <a:solidFill>
                  <a:srgbClr val="000000"/>
                </a:solidFill>
                <a:latin typeface="맑은 고딕"/>
              </a:rPr>
              <a:t> 멘티 학점 20% 향상을 끌어냈습니다. 한국인 멘토 2명, 외국인 멘티 2명이 한 팀이 되어 프로그램이 진행되었습니다. 그런데 활동 중 중국인 유학생 한 명이 '건강 문제'를 핑계로 약속에 계속 불참했습니다. 모두의 일정을 고려해 잡은 시간인데도 빠지는 횟수가 늘자 다른 팀원들이 활동 중단을 선언하며 멘토링 진행이 위태로워졌습니다. 해결책을 찾기 위해 해외 유학 경험이 있는 지인들에게 조언을 구했습니다. 이 과정에서 해당 유학생이 문화적 충격과 적응 스트레스로 인해 대면 활동을 회피하고 있다는 사실을 확인했습니다. 이에 단계별 접근 방식을 택했습니다. 먼저 SNS로 부담 없는 대화를 시도했고, 서로의 </a:t>
            </a:r>
            <a:r>
              <a:rPr u="sng" b="1" sz="1200">
                <a:solidFill>
                  <a:srgbClr val="000000"/>
                </a:solidFill>
                <a:latin typeface="맑은 고딕"/>
              </a:rPr>
              <a:t>(2)관심사를 나누며 마음의 장벽을 허물었습니다. 그다음 짧은 만남 후, 점차 캠퍼스 투어, 학교 축제로</a:t>
            </a:r>
            <a:r>
              <a:rPr sz="1200">
                <a:solidFill>
                  <a:srgbClr val="000000"/>
                </a:solidFill>
                <a:latin typeface="맑은 고딕"/>
              </a:rPr>
              <a:t> 활동 범위를 넓혔습니다. 멘티가 관심을 </a:t>
            </a:r>
            <a:r>
              <a:rPr u="sng" b="1" sz="1200">
                <a:solidFill>
                  <a:srgbClr val="000000"/>
                </a:solidFill>
                <a:latin typeface="맑은 고딕"/>
              </a:rPr>
              <a:t>(3)보인 경복궁과 야구장 방문까지 함께하며 관계를 개선했습니다. 위 노력 과정에서 소통이 단절되어 일방향 소통을 하는</a:t>
            </a:r>
            <a:r>
              <a:rPr sz="1200">
                <a:solidFill>
                  <a:srgbClr val="000000"/>
                </a:solidFill>
                <a:latin typeface="맑은 고딕"/>
              </a:rPr>
              <a:t> 시기가 가장 힘들었습니다. 그러나 이때 포기하지 않고 꾸준히 대화를 시도했습니다. 문화적 차이를 </a:t>
            </a:r>
            <a:r>
              <a:rPr u="sng" b="1" sz="1200">
                <a:solidFill>
                  <a:srgbClr val="000000"/>
                </a:solidFill>
                <a:latin typeface="맑은 고딕"/>
              </a:rPr>
              <a:t>(4)인정하고 상대의 속도를 맞춰 기다려주면서 멘티의 반응이 점점 빨라졌고, 나중에는 먼저 만남을 제안하는 적극성까지 보였습니다.적극적인</a:t>
            </a:r>
            <a:r>
              <a:rPr sz="1200">
                <a:solidFill>
                  <a:srgbClr val="000000"/>
                </a:solidFill>
                <a:latin typeface="맑은 고딕"/>
              </a:rPr>
              <a:t> 노력 덕분에 활동이 무사히 마무리될 수 있었고, 팀 전체 참여율이 높고 활동이 다른 팀보다 차별화되고 다양하다는 평가를 받으며 장학금을 받았습니다. 좋은 관계가 유지되면서 졸업할 때까지 학업과 한국 생활 전반을 도와주었습니다. 이 경험을 통해 다양한 문화적 배경을 가진 사람들과 효과적으로 소통하는 능력을 키웠습니다. 상대방의 상황과 감정을 이해한 소통 능력을 발휘하여 관람객뿐만 아니라 다양한 이해관계자와 원활히 소통할 수 있다고 자신합니다. 문제 상황에서도 갈등을 증폭시키지 않고, 상대의 입장을 고려한 해결책을 찾아내는 역량을 발휘하겠습니다.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유학생 멘토링 프로그램에서 소통 단절 문제를 해결했다고 하셨습니다. 이런 경험이 한국마사회에서 팀워크를 향상시키는 데 어떻게 기여할 수 있을까요?</a:t>
            </a:r>
            <a:br/>
            <a:r>
              <a:t>(2) 문화적 차이에 따른 어려움을 극복하고 관계를 개선하셨다고 했습니다. 비슷한 도전에 직면했을 때, 한국마사회에서 이를 어떻게 적용하실 계획인지 설명해 주세요.</a:t>
            </a:r>
            <a:br/>
            <a:r>
              <a:t>(3) 멘토링 프로그램에서 적극적인 소통을 통해 성공률을 높이셨습니다. 이런 소통 방식이 한국마사회에서 어떻게 활용될 수 있을지 구체적으로 사례를 들어 설명해 주세요.</a:t>
            </a:r>
            <a:br/>
            <a:r>
              <a:t>(4) 팀의 참여율을 높여 멘토링 성공을 이끌었다고 하셨습니다. 이렇게 이끌어낸 참여율 경험을 기반으로, 한국마사회에서 어떤 방식으로 참여를 장려하시겠습니까?</a:t>
            </a:r>
          </a:p>
        </p:txBody>
      </p:sp>
    </p:spTree>
  </p:cSld>
  <p:clrMapOvr>
    <a:masterClrMapping/>
  </p:clrMapOvr>
</p:sld>
</file>

<file path=ppt/slides/slide3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[주도하며 대응하는 통신 전문가]한국마사회 입사 후, 빠르게 발전하는 정보통신기술의 전문가가 되어 경마 산업의 디지털 혁신을 선도하고 안정적인 정보통신 인프라 구축과 유지보수 및 그 과정에서 발생할 수 있는 문제에 대해 신속하게 대응하는 통신 전문가가 되고 싶습니다. 현재 </a:t>
            </a:r>
            <a:r>
              <a:rPr u="sng" b="1" sz="1200">
                <a:solidFill>
                  <a:srgbClr val="000000"/>
                </a:solidFill>
                <a:latin typeface="맑은 고딕"/>
              </a:rPr>
              <a:t>(1)한국수자원공사에서 근무하며 정보통신 설비의 유지보수 및 점검 업무를 지원하고 있으며, 안정적인 시스템 운영을</a:t>
            </a:r>
            <a:r>
              <a:rPr sz="1200">
                <a:solidFill>
                  <a:srgbClr val="000000"/>
                </a:solidFill>
                <a:latin typeface="맑은 고딕"/>
              </a:rPr>
              <a:t> 위한 실무 경험을 쌓고 있습니다. 최근, 저는 공사 발주를 위한 현장 조사에 참여해 다양한 환경에 따른 통신망 구조를 검토하고 분석하는 역량을 </a:t>
            </a:r>
            <a:r>
              <a:rPr u="sng" b="1" sz="1200">
                <a:solidFill>
                  <a:srgbClr val="000000"/>
                </a:solidFill>
                <a:latin typeface="맑은 고딕"/>
              </a:rPr>
              <a:t>(2)키웠고, 통신 설비만이 아닌 다른 설비와의 관계 역시도 숙지해야 적절한 통신망을 구축할 수 있다는 것을 보고 배우며 업무에 대한 이해를 넓혔습니다.</a:t>
            </a:r>
            <a:r>
              <a:rPr sz="1200">
                <a:solidFill>
                  <a:srgbClr val="000000"/>
                </a:solidFill>
                <a:latin typeface="맑은 고딕"/>
              </a:rPr>
              <a:t> 또한 CCTV 영상 송출 장애가 발생했을 당시, 뷰어 프로그램 점검과 핑 테스트를 </a:t>
            </a:r>
            <a:r>
              <a:rPr u="sng" b="1" sz="1200">
                <a:solidFill>
                  <a:srgbClr val="000000"/>
                </a:solidFill>
                <a:latin typeface="맑은 고딕"/>
              </a:rPr>
              <a:t>(3)통해 소프트웨어 이상 유무를 확인하였고, 여전히 문제가 해결되지 않자 하드웨어 점검을 통해 물리적 결함을 발견한 후 랜 케이블을 제작·교체하여 문제를 해결한 경험이 있습니다. 이를</a:t>
            </a:r>
            <a:r>
              <a:rPr sz="1200">
                <a:solidFill>
                  <a:srgbClr val="000000"/>
                </a:solidFill>
                <a:latin typeface="맑은 고딕"/>
              </a:rPr>
              <a:t> 통해 단계적인 원인 분석과 신속한 대응 능력을 강화할 수 있었습니다.또한, </a:t>
            </a:r>
            <a:r>
              <a:rPr u="sng" b="1" sz="1200">
                <a:solidFill>
                  <a:srgbClr val="000000"/>
                </a:solidFill>
                <a:latin typeface="맑은 고딕"/>
              </a:rPr>
              <a:t>(4)저는 대학 시절 동아리 회장을 맡아 예상치 못한 상황에 대응했던 경험도 있습니다. 팬데믹으로 대면 모집이 제한되어 새로운 방식인 온라인 모집을 진행하고자 하였고, 당시 유행이던 MBTI를 활용한 멘토·멘티</a:t>
            </a:r>
            <a:r>
              <a:rPr sz="1200">
                <a:solidFill>
                  <a:srgbClr val="000000"/>
                </a:solidFill>
                <a:latin typeface="맑은 고딕"/>
              </a:rPr>
              <a:t> 프로그램으로 신입 부원 적응 프로그램을 기획해 홍보하였습니다. 그 결과, 기존보다 많은 신입 부원을 모집해 만년 2등이던 동아리를 1등 동아리로 성장시킬 수 있었습니다. 저는 이를 통해 혁신적인 사고와 문제 해결 역량의 중요성을 깨달을 수 있었습니다.이러한 실무 경험과 혁신적 사고를 바탕으로, 저는 한국마사회에서 정보통신 인프라의 안정적 운영과 함께 발생하는 문제에 대해 새로운 아이디어를 제안하며 문제를 해결해 나가는 혁신을 주도하는 통신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한국수자원공사에서의 정보통신 설비 점검 경험을 통해 배운 가장 중요한 점은 무엇이며, 이를 한국마사회에서 어떻게 활용할 계획인가요?</a:t>
            </a:r>
            <a:br/>
            <a:r>
              <a:t>(2) 현장 조사에 참여하며 숙지한 통신망 구조와 다른 설비와의 관계 이해를 통해, 향후 정보통신 인프라 구축 시 어떤 전략을 제안할 수 있을까요?</a:t>
            </a:r>
            <a:br/>
            <a:r>
              <a:t>(3) CCTV 장애 문제 해결 시 랜 케이블 제작·교체 경험에서 얻은 신속한 대응 능력을 다른 문제 상황에서도 발휘할 수 있는 방법은 무엇인가요?</a:t>
            </a:r>
            <a:br/>
            <a:r>
              <a:t>(4) 대학 시절 동아리 회장을 맡으며 새로운 방식의 온라인 모집을 기획했을 때, 어떤 점이 가장 도전적이었고 이를 어떻게 극복하셨나요?</a:t>
            </a:r>
          </a:p>
        </p:txBody>
      </p:sp>
    </p:spTree>
  </p:cSld>
  <p:clrMapOvr>
    <a:masterClrMapping/>
  </p:clrMapOvr>
</p:sld>
</file>

<file path=ppt/slides/slide3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[소통의 극복, 그 결과] 제가 영국에서 워킹홀리데이로 한식 레스토랑 팀장으로 일했을 당시, 소통과 협력에 어려움을 겪고 그를 주도적으로 해결하여 극복한 경험이 있습니다. 식당의 주방은 지하 1층에 위치해 있었고 서빙은 1층과 2층에서 이루어졌습니다. 이로 인해, 셰프와 서버 간의 소통이 원활하지 않았습니다. 따라서 주방에서는 실수가 빈번하게 발생했고, 고객들은 자주 불만을 제기하였습니다. 이에 따라 식당 별점이 하락하는 결과를 갖게 되었고, 저는 팀장으로서 책임감을 가지고 직면한 상황을 극복하고자 하였습니다. 음식용 리프트를 통한 소통 방법도 진행해 보았지만 효율적이지 않았습니다. 저는 최적의 방법으로서 워키토키를 사용하면 팀원 간의 효율적 소통이 가능해져 실수를 줄일 수 있게 되고, 고객의 불만 역시 줄어들게 될 것이라고 생각했습니다. 추가 비용에 대한 우려가 있었지만, 고객 만족도를 향상하고 식당 별점을 올림으로 생기는 신규 유입, 경쟁력, 재방문율, 원가 절감 효과를 고려하여 결정권자를 설득했습니다. 그 결과, 소통 부재로 인한 주문 실수가 하루 평균 9건에서 2건으로 줄어드는 등 업무 효율성이 좋아졌고 낭비되는 음식 역시 그만큼 줄어들어 3.5퍼센트 이상의 매출이 향상되는 효과를 얻을 수 있었습니다. 또한, 제 시간 내에 좋은 품질의 음식을 제공할 수 있게 되어 약 2달 후에는 식당 별점이 4.5에서 4.7로 상승하게 되었습니다. 이 경험을 통해 저는 문제의 원인을 정확히 분석하고, 상황에 맞는 해결책을 제시해 실질적인 개선을 이끌어내는 것의 </a:t>
            </a:r>
            <a:r>
              <a:rPr u="sng" b="1" sz="1200">
                <a:solidFill>
                  <a:srgbClr val="000000"/>
                </a:solidFill>
                <a:latin typeface="맑은 고딕"/>
              </a:rPr>
              <a:t>(1)중요성을 배울 수 있었습니다. 또한, 조직 내 원활한 소통이 업무 효율성과 서비스 품질 향상에 얼마나 큰 영향을 미치는지 깨달았습니다. 이러한 경험을</a:t>
            </a:r>
            <a:r>
              <a:rPr sz="1200">
                <a:solidFill>
                  <a:srgbClr val="000000"/>
                </a:solidFill>
                <a:latin typeface="맑은 고딕"/>
              </a:rPr>
              <a:t> 바탕으로, 저는 한국마사회에서 근무하며 발생할 수 있는 다양한 문제를 책임감을 가지고 분석하며 최적의 해결방안을 제시하여 조직의 안정적 운영을 지원하고, 원활한 의사소통을 </a:t>
            </a:r>
            <a:r>
              <a:rPr u="sng" b="1" sz="1200">
                <a:solidFill>
                  <a:srgbClr val="000000"/>
                </a:solidFill>
                <a:latin typeface="맑은 고딕"/>
              </a:rPr>
              <a:t>(2)통한 협력으로 업무 효율성을 높이는 통신 전문가가 되겠습니다.(3)(4)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한식 레스토랑 팀장으로서 겪었던 소통 문제에서 배운 점을 바탕으로, 정보통신 분야에서의 효과적인 소통 방안은 무엇일까요?</a:t>
            </a:r>
            <a:br/>
            <a:r>
              <a:t>(2) 워킹홀리데이 기간 중 제한된 환경에서 팀워크를 개선하기 위해 시도했던 다른 방법들은 무엇이 있었으며, 그 결과는 어땠나요?</a:t>
            </a:r>
            <a:br/>
            <a:r>
              <a:t>(3) 식당의 매출 증가에 기여한 워키토키 도입과 고객 만족도 개선 사례를 통해 얻은 가장 귀중한 경영 통찰은 무엇이었나요?</a:t>
            </a:r>
            <a:br/>
            <a:r>
              <a:t>(4) 문제의 원인을 정확히 분석하는 능력을 키울 수 있었던 구체적인 과정에 대해 설명해주시고, 이 능력이 한국마사회에서 어떻게 적용될 수 있을까요?</a:t>
            </a:r>
          </a:p>
        </p:txBody>
      </p:sp>
    </p:spTree>
  </p:cSld>
  <p:clrMapOvr>
    <a:masterClrMapping/>
  </p:clrMapOvr>
</p:sld>
</file>

<file path=ppt/slides/slide3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[경마수출을 위한 3단계 목표 설정을 위한 분석 및 세부 계획]저는 경마수출의 효율성 내지는 </a:t>
            </a:r>
            <a:r>
              <a:rPr u="sng" b="1" sz="1200">
                <a:solidFill>
                  <a:srgbClr val="000000"/>
                </a:solidFill>
                <a:latin typeface="맑은 고딕"/>
              </a:rPr>
              <a:t>(1)생산성 향상에 기여하기 위한 장단기 목표를 가지고 있는 지원자입니다.단기적으로 KRBC International의 조회수를 늘리는</a:t>
            </a:r>
            <a:r>
              <a:rPr sz="1200">
                <a:solidFill>
                  <a:srgbClr val="000000"/>
                </a:solidFill>
                <a:latin typeface="맑은 고딕"/>
              </a:rPr>
              <a:t> 방안을 고안해 보겠습니다.중기적으로는 경주수출을 통한 중계시설 임차료, 수출경주 프로모션 등 수수료 수익을 끌어올리는 데에 기여하고 싶습니다.</a:t>
            </a:r>
            <a:r>
              <a:rPr u="sng" b="1" sz="1200">
                <a:solidFill>
                  <a:srgbClr val="000000"/>
                </a:solidFill>
                <a:latin typeface="맑은 고딕"/>
              </a:rPr>
              <a:t>(2)장기적으로는 파트Ⅰ 승격을 전제로 한 한국마사회의 선진 플랫폼을 해외에 수출하고 싶습니다.부가적으로 한국마사회 콘텐츠 수출은 소비재</a:t>
            </a:r>
            <a:r>
              <a:rPr sz="1200">
                <a:solidFill>
                  <a:srgbClr val="000000"/>
                </a:solidFill>
                <a:latin typeface="맑은 고딕"/>
              </a:rPr>
              <a:t> 수출 증가라는 파급효과를 가져올 수 있습니다.한국마사회의 콘텐츠 수출은 2013년 싱가포르 시범 수출을 시작으로 지속적으로 성장해 왔습니다.한국마사회 콘텐츠의 성장은 </a:t>
            </a:r>
            <a:r>
              <a:rPr u="sng" b="1" sz="1200">
                <a:solidFill>
                  <a:srgbClr val="000000"/>
                </a:solidFill>
                <a:latin typeface="맑은 고딕"/>
              </a:rPr>
              <a:t>(3)예를 들면, '말마' 캐릭터등을 기반으로 하여 온오프라인을 망라한 다른 콘텐츠, 나아가서는 연관산업 매출 증대에도 기여할 수 있는 측면이 있다고 생각합니다.1. 저는 한국마사회의 제반 수출의 측면에서 역량을 갖춘 인재라고 생각합니다.구체적으로 저는 무역과 관련하여 국제무역사, 무역영어, 수입관리사 자격증, 유통과 관련하여 유통관리사</a:t>
            </a:r>
            <a:r>
              <a:rPr sz="1200">
                <a:solidFill>
                  <a:srgbClr val="000000"/>
                </a:solidFill>
                <a:latin typeface="맑은 고딕"/>
              </a:rPr>
              <a:t> 자격증을 보유하고 있습니다.이 과정에서 국내법인 대외무역법, 외국환거래법, 관세법 그리고 국제규칙인 인코텀즈(Incoterms)등을 학습하면서 무체물 및 유체물의 청약과 승낙, 계약체결, 통관 등 수출입 제반 시스템을 이해하고 있습니다.경영 경제 측면에서는 2022년 TESAT S 등급, 2025년 매경테스트 최우수 등급을 취득하여 2개 기업에서 기업 홍보를 위한 인터넷 스트리밍 영상을 3차례 촬영하였습니다.2. 추가적으로 저는 프랑스어를 전공하였으며, 프랑스 어학연수 중에 DELF 자격증을 취득하였습니다.저는 프랑스의 </a:t>
            </a:r>
            <a:r>
              <a:rPr u="sng" b="1" sz="1200">
                <a:solidFill>
                  <a:srgbClr val="000000"/>
                </a:solidFill>
                <a:latin typeface="맑은 고딕"/>
              </a:rPr>
              <a:t>(4)경마 주관 단체인 프랑스 갈로(France Galop)와의 협력을 강화하는 데에 기여하고 싶습니다.나아가</a:t>
            </a:r>
            <a:r>
              <a:rPr sz="1200">
                <a:solidFill>
                  <a:srgbClr val="000000"/>
                </a:solidFill>
                <a:latin typeface="맑은 고딕"/>
              </a:rPr>
              <a:t> 경마 선진국인 프랑스의 경마 산업을 연구하는 한편, 예비 말산업 전문 인력 등의 프랑스 연수 행정적 지원에도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경마수출의 장단기 목표를 설정하는 과정에서 가장 큰 도전이 무엇이었고 어떻게 극복하셨나요?</a:t>
            </a:r>
            <a:br/>
            <a:r>
              <a:t>(2) 한국마사회 콘텐츠 수출이 소비재 수출 증가에 기여할 수 있다는 것을 어떻게 증명하실 수 있나요?</a:t>
            </a:r>
            <a:br/>
            <a:r>
              <a:t>(3) 당신이 보유한 무역 관련 자격증이 한국마사회의 목표 달성에 어떻게 기여할 수 있을 것이라고 생각하시나요?</a:t>
            </a:r>
            <a:br/>
            <a:r>
              <a:t>(4) 프랑스 갈로와의 협력 강화를 통해 달성하고 싶은 목표는 무엇인가요?</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계약업무 수행 중 타 부서와의 소통 문제를 겪었던 경험이 있습니다. 기술 부서와의 </a:t>
            </a:r>
            <a:r>
              <a:rPr u="sng" b="1" sz="1200">
                <a:solidFill>
                  <a:srgbClr val="000000"/>
                </a:solidFill>
                <a:latin typeface="맑은 고딕"/>
              </a:rPr>
              <a:t>(1)소통이 원활하지 않아 계약 진행이 지연되는 문제가 자주 발생하였고 상호간의 요구사항이 충족되지 않아 불만이 생겼습니다. 서로의 업무 방식과 우선순위를 충분히</a:t>
            </a:r>
            <a:r>
              <a:rPr sz="1200">
                <a:solidFill>
                  <a:srgbClr val="000000"/>
                </a:solidFill>
                <a:latin typeface="맑은 고딕"/>
              </a:rPr>
              <a:t> 이해하지 못한 것이 원인이었습니다. 이 문제를 해결하기 위해 먼저 기술 부서 담당자들과 직접 소통하며 그들의 요구 사항과 우려를 파악했습니다. 이후, 정기적인 협업 회의를 제안하여 계약 진행 상황을 공유하고, 문제 발생 시 즉각적인 피드백을 주고받을 수 있도록 하였습니다. 또한, 계약 관련 주요 절차를 </a:t>
            </a:r>
            <a:r>
              <a:rPr u="sng" b="1" sz="1200">
                <a:solidFill>
                  <a:srgbClr val="000000"/>
                </a:solidFill>
                <a:latin typeface="맑은 고딕"/>
              </a:rPr>
              <a:t>(2)시각적으로 정리한 가이드라인을 제작하여 기술 부서와 공유함으로써 업무 이해도를 높였습니다. 그 결과, 기술 부서와의 협업이 원활해졌으며,</a:t>
            </a:r>
            <a:r>
              <a:rPr sz="1200">
                <a:solidFill>
                  <a:srgbClr val="000000"/>
                </a:solidFill>
                <a:latin typeface="맑은 고딕"/>
              </a:rPr>
              <a:t> 계약 업무의 진행 속도가 이전보다 평균 5일 이상 단축되었습니다. 또한, 업무의 명확성이 증가하면서 불필요한 수정 요청이 감소하였고, 이를 통해 전체적인 </a:t>
            </a:r>
            <a:r>
              <a:rPr u="sng" b="1" sz="1200">
                <a:solidFill>
                  <a:srgbClr val="000000"/>
                </a:solidFill>
                <a:latin typeface="맑은 고딕"/>
              </a:rPr>
              <a:t>(3)업무 효율성이 개선되었습니다. 이 경험을 통해 저는 부서 간 원활한 협업을 위해서는 적극적인 소통과 체계적인 정보 공유가 필수적임을 깨달았습니다. 이후에는</a:t>
            </a:r>
            <a:r>
              <a:rPr sz="1200">
                <a:solidFill>
                  <a:srgbClr val="000000"/>
                </a:solidFill>
                <a:latin typeface="맑은 고딕"/>
              </a:rPr>
              <a:t> 이러한 경험을 살려 소통 방식을 더욱 개선하고자 노력하였습니다. 예를 들어, 자산의 재물조사 등 각 부서 간 협업이 필요한 업무에서는 초기 단계부터 명확한 역할을 설정하고, 사전에 주요 업무 일정을 공유하는 </a:t>
            </a:r>
            <a:r>
              <a:rPr u="sng" b="1" sz="1200">
                <a:solidFill>
                  <a:srgbClr val="000000"/>
                </a:solidFill>
                <a:latin typeface="맑은 고딕"/>
              </a:rPr>
              <a:t>(4)프로세스를 도입하였습니다. 이를 통해 업무 진행이 더욱 매끄러워졌으며, 조직 내부의 신뢰도 또한 상승하였습니다.한국마사회에서도 다양한 부서 및 외부기관과</a:t>
            </a:r>
            <a:r>
              <a:rPr sz="1200">
                <a:solidFill>
                  <a:srgbClr val="000000"/>
                </a:solidFill>
                <a:latin typeface="맑은 고딕"/>
              </a:rPr>
              <a:t> 협업할 기회가 많을 것이라 생각합니다. 저는 이러한 경험을 바탕으로 원활한 협업 환경을 조성하고, 부서 간 조율을 통해 조직의 운영 효율성을 높이는 데 기여하고자 합니다. 특히, 경영지원 직무에서 요구되는 중심잡기와 조정 역할을 수행하며 조직 구성원 간의 원활한 소통을 촉진하고, 보다 체계적인 협업 문화를 만들어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기술 부서와의 소통 문제를 해결한 방법을 한국마사회 내 다른 부서와의 협업에서도 어떻게 활용할 계획인가요?</a:t>
            </a:r>
            <a:br/>
            <a:r>
              <a:t>(2) 계약 업무의 진행 속도를 단축시킨 경험이 한국마사회에서 수행할 수 있는 또 다른 업무 개선 방안에는 어떻게 연관될 수 있을까요?</a:t>
            </a:r>
            <a:br/>
            <a:r>
              <a:t>(3) 자산의 재물조사 등 각 부서 간 협업의 과정에서 초기 단계부터 명확한 역할 설정을 어떻게 해왔는지 구체적으로 설명해 주시겠어요?</a:t>
            </a:r>
            <a:br/>
            <a:r>
              <a:t>(4) 한국마사회에서 요구되는 중심잡기와 조정 역할을 실질적으로 어떻게 강화할 계획인가요?</a:t>
            </a:r>
          </a:p>
        </p:txBody>
      </p:sp>
    </p:spTree>
  </p:cSld>
  <p:clrMapOvr>
    <a:masterClrMapping/>
  </p:clrMapOvr>
</p:sld>
</file>

<file path=ppt/slides/slide3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[대안적 분쟁 해결(ADR)을 통해 재산권을 보전한 경험]저는 갈등과 분쟁 해결의 당사자로서 ADR을 활용하여 재산권을 보전한 경험이 있습니다.제가 관리하는 건축 시설물 바로 옆에서 재건축 공사가 현재 진행 중입니다.옆 건축주의 경계측량 제의를 저희가 수락하면서, 옆 아파트의 재건축이 시작되었습니다.저는 미리 합의서를 작성하는 등 추후 발생할 분쟁에 법률적으로 대비하는 </a:t>
            </a:r>
            <a:r>
              <a:rPr u="sng" b="1" sz="1200">
                <a:solidFill>
                  <a:srgbClr val="000000"/>
                </a:solidFill>
                <a:latin typeface="맑은 고딕"/>
              </a:rPr>
              <a:t>(1)역할을 맡았습니다.우선 실무 건축가들에게 자문하는 것으로 시작했습니다.이후 상대 건축주에게 계측기 설치를 요구하여 건축물 기울어짐에</a:t>
            </a:r>
            <a:r>
              <a:rPr sz="1200">
                <a:solidFill>
                  <a:srgbClr val="000000"/>
                </a:solidFill>
                <a:latin typeface="맑은 고딕"/>
              </a:rPr>
              <a:t> 대비하였고, 균열 등 발생 시 피해보상, CIP 공사 시 자료 보존 의무 등 법률 지식을 활용하여 상호 합의를 끌어냈습니다.하지만 바닥 터파기 공사가 진행되면서 균열과 누수 문제 등이 발생하였습니다.이에 저는 미리 작성한 합의서를 토대로 하자보수 공사를 요구하였습니다.그 결과 상대 건축주를 설득하여 하자보수 공사를 받을 수 있었습니다.저는 건물주, 건축사, 시공사 등과의 합의서 사전 협상 과정, 이어서 건설 현장에서 건설 노동자들과의 문제 발견 후 증거 채집 및 클레임 제기 과정, 끝으로 건축 담당 공무원과의 </a:t>
            </a:r>
            <a:r>
              <a:rPr u="sng" b="1" sz="1200">
                <a:solidFill>
                  <a:srgbClr val="000000"/>
                </a:solidFill>
                <a:latin typeface="맑은 고딕"/>
              </a:rPr>
              <a:t>(2)의사소통을 통해 재산권을 온전히 보전할 수 있었습니다.이러한 갈등과 협력관계에 있는 전문가들과의 협상은 저에게 몇 (3)가지의 성과를 가져다주었습니다.첫째, 적시에 필요한 지식을 빠르게 습득하면 협상에서 유리한 고지를 점할 수 있다는 사실을 환기하였습니다.둘째, 상충적 이해관계가 맞물려 있는 상황에서도 각 전문가와의 우호적인 (4)의사소통 전략은 역설적으로 폭넓은 인적 네트워크를 구축할 수 있는 기회가 될 수도 있다는 사실을 깨달았습니다.마지막으로, 협상의 성공적인 결과물은 앞으로 다른 분야의 낯선 업무에 맞닥뜨리더라도 잘 해결해 나갈 수 있으리라는 자신감을 얻게 되었습니다.상기의 경험은 제가 한국마사회에서 경영지원</a:t>
            </a:r>
            <a:r>
              <a:rPr sz="1200">
                <a:solidFill>
                  <a:srgbClr val="000000"/>
                </a:solidFill>
                <a:latin typeface="맑은 고딕"/>
              </a:rPr>
              <a:t> 업무를 하면서 현장의 상황을 감각적으로 이해하고 행정적 지원을 하는 데에 이바지할 수 있을 것이라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경계측량 과정에서 얻은 경험이 한국마사회에서 현장 문제 해결에 어떻게 도움이 될 것이라고 보시나요?</a:t>
            </a:r>
            <a:br/>
            <a:r>
              <a:t>(2) 협상 과정에서 우호적인 의사소통 전략을 구현할 때, 가장 중요하게 고려하는 요소는 무엇인가요?</a:t>
            </a:r>
            <a:br/>
            <a:r>
              <a:t>(3) ADR 방법을 통해 재산권 보전 시 가장 큰 교훈은 무엇이었고 앞으로 어떻게 적용하실 건가요?</a:t>
            </a:r>
            <a:br/>
            <a:r>
              <a:t>(4) 낯선 업무에서도 잘 해결해 나갈 수 있다는 자신감을 준 경험은 구체적으로 어떤 것이었나요?</a:t>
            </a:r>
          </a:p>
        </p:txBody>
      </p:sp>
    </p:spTree>
  </p:cSld>
  <p:clrMapOvr>
    <a:masterClrMapping/>
  </p:clrMapOvr>
</p:sld>
</file>

<file path=ppt/slides/slide3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“꼼꼼하고 탄탄하게 기초를 쌓아온 엔지니어로서, 한국마사회의 IT 시스템 발전에 기여하겠습니다”한국마사회의 시스템 개발자로서, 경마 시스템 및 ERP, 마권 발매 시스템의 안정성을 강화함과 더불어 시스템 성능 최적화에 힘쓰겠습니다. 또한, 경마 데이터의 </a:t>
            </a:r>
            <a:r>
              <a:rPr u="sng" b="1" sz="1200">
                <a:solidFill>
                  <a:srgbClr val="000000"/>
                </a:solidFill>
                <a:latin typeface="맑은 고딕"/>
              </a:rPr>
              <a:t>(1)효율적인 처리가 가능한 IT 환경을 구축하여 사용자 경험을 개선하고자 합니다.한솔PNS에서 인프라 운영 인턴 업무를 수행하면서, 시스템을</a:t>
            </a:r>
            <a:r>
              <a:rPr sz="1200">
                <a:solidFill>
                  <a:srgbClr val="000000"/>
                </a:solidFill>
                <a:latin typeface="맑은 고딕"/>
              </a:rPr>
              <a:t> 24시간 문제 없이, 항시 정상적으로 동작할 수 있도록 운영하기 위해 </a:t>
            </a:r>
            <a:r>
              <a:rPr u="sng" b="1" sz="1200">
                <a:solidFill>
                  <a:srgbClr val="000000"/>
                </a:solidFill>
                <a:latin typeface="맑은 고딕"/>
              </a:rPr>
              <a:t>(2)힘썼습니다. 유동적인 데이터 양과 엑세스 수를 적절하게 조절하고, 급격한 엑세스 증가 발생 및 데이터베이스 장애에 빠르게 대응한 경험이 있습니다. 또한, 전공 팀 프로젝트 및</a:t>
            </a:r>
            <a:r>
              <a:rPr sz="1200">
                <a:solidFill>
                  <a:srgbClr val="000000"/>
                </a:solidFill>
                <a:latin typeface="맑은 고딕"/>
              </a:rPr>
              <a:t> 외부 교육 기관을 통하여 데이터베이스 설계 및 세션 </a:t>
            </a:r>
            <a:r>
              <a:rPr u="sng" b="1" sz="1200">
                <a:solidFill>
                  <a:srgbClr val="000000"/>
                </a:solidFill>
                <a:latin typeface="맑은 고딕"/>
              </a:rPr>
              <a:t>(3)모니터링 경험, 클라우드 활용 경험 등과 같은 기반을 닦았습니다.AWS EC2 환경에서의 Oracle 실습 및 Zabbix에서의 DB 모니터링, 장애 보고서 작성 등을 통해 다양한 데이터가 전송 및 수정되는 과정을 담당함과 동시에</a:t>
            </a:r>
            <a:r>
              <a:rPr sz="1200">
                <a:solidFill>
                  <a:srgbClr val="000000"/>
                </a:solidFill>
                <a:latin typeface="맑은 고딕"/>
              </a:rPr>
              <a:t> 그러한 데이터들을 클라우드 상에서 어떻게 운용할 수 있을지 배울 수 있었습니다. 이를 바탕으로 SQL 개발자 자격증을 취득하여, 주어진 상황과 조건에 맞는 쿼리문을 작성하고 직접 프로그램으로 구현해보는 </a:t>
            </a:r>
            <a:r>
              <a:rPr u="sng" b="1" sz="1200">
                <a:solidFill>
                  <a:srgbClr val="000000"/>
                </a:solidFill>
                <a:latin typeface="맑은 고딕"/>
              </a:rPr>
              <a:t>(4)경험을 쌓아 이후에 진행한 여러 팀 프로젝트 활동에서도 데이터를 정확하고 안전하게 보존하고, 알맞게 이용할 수 있었습니다.이러한 경험을 바탕으로, 입사 후 ERP 및 발매</a:t>
            </a:r>
            <a:r>
              <a:rPr sz="1200">
                <a:solidFill>
                  <a:srgbClr val="000000"/>
                </a:solidFill>
                <a:latin typeface="맑은 고딕"/>
              </a:rPr>
              <a:t> 시스템 유지보수 업무에서 데이터 분석 역량을 활용해 시스템 성능 개선 방향을 적극적으로 제안하고, 꾸준한 UI/UX 개선으로 더비온 앱의 사용자 편의성을 높이겠습니다. 항상 더 나은 가치, 더 좋은 경험을 추구하며 한국마사회의 IT 경쟁력에 보탬이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한솔PNS 인프라 운영 인턴으로서 급격한 엑세스 증가 및 데이터베이스 장애에 어떻게 대응했는지 구체적으로 설명해주시겠습니까?</a:t>
            </a:r>
            <a:br/>
            <a:r>
              <a:t>(2) 클라우드 환경에서 데이터 운용 경험이 어떻게 향후 프로젝트에 도움이 될 것이라고 생각하십니까?</a:t>
            </a:r>
            <a:br/>
            <a:r>
              <a:t>(3) 다음 프로젝트에서 데이터 정확성과 안전성을 어떻게 보장할 계획인지 경험을 바탕으로 설명해주세요.</a:t>
            </a:r>
            <a:br/>
            <a:r>
              <a:t>(4) ERP 및 발매 시스템 유지보수를 할 때, 데이터 분석 역량을 구체적으로 어떻게 활용할 계획인지 설명해주세요.</a:t>
            </a:r>
          </a:p>
        </p:txBody>
      </p:sp>
    </p:spTree>
  </p:cSld>
  <p:clrMapOvr>
    <a:masterClrMapping/>
  </p:clrMapOvr>
</p:sld>
</file>

<file path=ppt/slides/slide3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"포용과 유연함을 바탕으로, 팀을 성장으로 </a:t>
            </a:r>
            <a:r>
              <a:rPr u="sng" b="1" sz="1200">
                <a:solidFill>
                  <a:srgbClr val="000000"/>
                </a:solidFill>
                <a:latin typeface="맑은 고딕"/>
              </a:rPr>
              <a:t>(1)이끄는 커뮤니케이터"저는 긍정적인 성격과 원활한 소통 능력을 바탕으로 팀 프로젝트에서 팀원들의 든든한 지원자가 되어 왔습니다. 팀원 간 의견 차이가 발생했을 때 유연하게 중재하며 분위기를 조율하거나, 개발 역량 강화를 위해 라이브 세션을 진행하여 코드 개선</a:t>
            </a:r>
            <a:r>
              <a:rPr sz="1200">
                <a:solidFill>
                  <a:srgbClr val="000000"/>
                </a:solidFill>
                <a:latin typeface="맑은 고딕"/>
              </a:rPr>
              <a:t> 방향을 제시하는 등 팀워크를 강화하는 데 기여해 왔습니다.졸업 프로젝트 초기에 타 파트 개발 팀원들 간 심한 갈등이 발생한 일이 있었습니다. 서로의 역량 </a:t>
            </a:r>
            <a:r>
              <a:rPr u="sng" b="1" sz="1200">
                <a:solidFill>
                  <a:srgbClr val="000000"/>
                </a:solidFill>
                <a:latin typeface="맑은 고딕"/>
              </a:rPr>
              <a:t>(2)차이로 인해 의견 (3)충돌이 심화되었고, 감정적인 언쟁으로까지 번지면서 예정되어 있던 코드 리뷰 및 세션 일정이 무산될 위기에 놓였습니다. 상황이 악화되면서, 싸운 두 팀원 중 한 명은 급기야 팀에서 탈퇴하겠다는 의사를 밝혔고, 다른 팀원은 작업을 </a:t>
            </a:r>
            <a:r>
              <a:rPr sz="1200">
                <a:solidFill>
                  <a:srgbClr val="000000"/>
                </a:solidFill>
                <a:latin typeface="맑은 고딕"/>
              </a:rPr>
              <a:t>진행할 의욕을 상실하며 팀 전체의 작업 상황이 매우 침체되었습니다.프로젝트를 성공적으로 마무리하려면 모든 팀원들의 협력이 </a:t>
            </a:r>
            <a:r>
              <a:rPr u="sng" b="1" sz="1200">
                <a:solidFill>
                  <a:srgbClr val="000000"/>
                </a:solidFill>
                <a:latin typeface="맑은 고딕"/>
              </a:rPr>
              <a:t>(4)필수적이었지만, 서로 소통하려는 분위기가 자연스럽게 조성되지 않아 프로젝트 진행에 큰 차질이 빚어질 상황에 이르렀습니다. 따라서 저는</a:t>
            </a:r>
            <a:r>
              <a:rPr sz="1200">
                <a:solidFill>
                  <a:srgbClr val="000000"/>
                </a:solidFill>
                <a:latin typeface="맑은 고딕"/>
              </a:rPr>
              <a:t> 팀 내 에너지를 회복시키고 갈등을 해결하기 위한 커뮤니케이션 방법을 적극적으로 모색했습니다.우선, 양측의 의견을 경청하며 서로의 입장을 이해하는 시간을 가졌습니다. 이후, 팀원 간의 기술 역량을 객관적으로 논의하고 프로젝트 타임라인을 재구성하면서 역할을 새롭게 분배하였습니다. 또한, 개발 일정 수행에 어려움을 느낀 팀원을 위해 별도의 라이브 세션을 마련하여 코드 리뷰를 진행하고, 심화 개념을 함께 복습하는 시간을 가졌습니다.이러한 노력이 쌓이면서 두 팀원 간의 마찰이 점차 해소되었고, 다시 프로젝트에 집중할 수 있는 분위기가 조성되었습니다. 그 결과, 팀원들 모두 힘을 합쳐 더욱 유기적으로 협력하며 프로젝트를 원활하게 진행할 수 있었고, 무사히 배포까지 완료하여 학기 말에는 팀워크와 결과물을 인정받아 장려상을 수상하는 성과도 거둘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팀워크를 강화하는 데 기여한 방법을 구체적으로 말씀해주시겠습니까?</a:t>
            </a:r>
            <a:br/>
            <a:r>
              <a:t>(2) 갈등 상황에서 팀의 에너지를 회복시키고 프로젝트를 원활히 진행한 방법을 다른 환경에서 어떻게 활용할 수 있을까요?</a:t>
            </a:r>
            <a:br/>
            <a:r>
              <a:t>(3) 팀원의 기술 역량을 객관적으로 논의한 경험이 향후 팀원 관리에 어떻게 기여할 수 있을지 설명해 주세요.</a:t>
            </a:r>
            <a:br/>
            <a:r>
              <a:t>(4) 팀 프로젝트 중 발생한 갈등을 해결하며 배운 가장 중요한 교훈은 무엇이었는지 공유해 주시겠습니까?</a:t>
            </a:r>
          </a:p>
        </p:txBody>
      </p:sp>
    </p:spTree>
  </p:cSld>
  <p:clrMapOvr>
    <a:masterClrMapping/>
  </p:clrMapOvr>
</p:sld>
</file>

<file path=ppt/slides/slide3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우리 렛츠런파크 데이트하러 갈래? 한국마사회 판매, 마케팅 분야에서 근무하며 경마가 더욱 대중적으로 인식 될 수 있도록 하는 것이 목표입니다. 현재 렛츠런파크 및 마사회 지점을 방문하는 주 고객층의 평균연령이 중장년층이 대다수인 것으로 알고 있습니다. 이는, 새로운 주 고객층인 청년층의 유입을 적극적으로 시도하지 않는다면 마사회의 사회적 기여 및 말산업의 발전에 위협이 될 것이 분명하다고 </a:t>
            </a:r>
            <a:r>
              <a:rPr u="sng" b="1" sz="1200">
                <a:solidFill>
                  <a:srgbClr val="000000"/>
                </a:solidFill>
                <a:latin typeface="맑은 고딕"/>
              </a:rPr>
              <a:t>(1)생각합니다. 이에 렛츠런파크 및 전국 마사회지점을 더욱 발전 된 형태의 여가, 문화와 좋은 추억을 만들어가는 공간으로 만들어 가고자</a:t>
            </a:r>
            <a:r>
              <a:rPr sz="1200">
                <a:solidFill>
                  <a:srgbClr val="000000"/>
                </a:solidFill>
                <a:latin typeface="맑은 고딕"/>
              </a:rPr>
              <a:t> 합니다. 이를 이루기 위하여 저는 대고객 영업 활동 및 고객 분석 경험을 활용하고자 합니다. 고객과 직접 대면하며 니즈를 파악하고 적절한 상품을 제공했던 경험을 바탕으로, 사무실 밖에서도 친근하고 적극적인 자세로 정보를 수집하여 고객의 눈높이에 맞춘 요구사항을 정확히 파악하겠습니다. 이러한 정보를 바탕으로 동영상 플랫폼과 SNS을 적극 활용하여 저비용 고효율의 </a:t>
            </a:r>
            <a:r>
              <a:rPr u="sng" b="1" sz="1200">
                <a:solidFill>
                  <a:srgbClr val="000000"/>
                </a:solidFill>
                <a:latin typeface="맑은 고딕"/>
              </a:rPr>
              <a:t>(2)마케팅을 실시할 것입니다. 해당 플랫폼을 통해 잠재 소비자의 눈높이에 맞춘 쉽고 개성 넘치는 홍보로 청년층이 한국마사회의 주 사업에</a:t>
            </a:r>
            <a:r>
              <a:rPr sz="1200">
                <a:solidFill>
                  <a:srgbClr val="000000"/>
                </a:solidFill>
                <a:latin typeface="맑은 고딕"/>
              </a:rPr>
              <a:t> 대한 내용을 쉽고 즐겁게 받아들일 수 있도록 </a:t>
            </a:r>
            <a:r>
              <a:rPr u="sng" b="1" sz="1200">
                <a:solidFill>
                  <a:srgbClr val="000000"/>
                </a:solidFill>
                <a:latin typeface="맑은 고딕"/>
              </a:rPr>
              <a:t>(3)하고자 합니다. 결과적으로 마사회의 경마사업을 체험하는 것이 하나의 특별한 경험이 되도록 하고 긍정적 이미지를 각인시켜 젊은 커플 및 중장년층의 특별한 데이트 코스로</a:t>
            </a:r>
            <a:r>
              <a:rPr sz="1200">
                <a:solidFill>
                  <a:srgbClr val="000000"/>
                </a:solidFill>
                <a:latin typeface="맑은 고딕"/>
              </a:rPr>
              <a:t> 자리매김 할 수 있도록 하겠습니다. 렛츠런파크 및 마사회지점에 대해 부정적인 인식을 가지고 있는 국민들에게는 경마사업을 축구, </a:t>
            </a:r>
            <a:r>
              <a:rPr u="sng" b="1" sz="1200">
                <a:solidFill>
                  <a:srgbClr val="000000"/>
                </a:solidFill>
                <a:latin typeface="맑은 고딕"/>
              </a:rPr>
              <a:t>(4)야구와 같은 하나의 스포츠 문화로써 인식될 수 있도록 아이디어를 적극 제안하고자 합니다. OTT</a:t>
            </a:r>
            <a:r>
              <a:rPr sz="1200">
                <a:solidFill>
                  <a:srgbClr val="000000"/>
                </a:solidFill>
                <a:latin typeface="맑은 고딕"/>
              </a:rPr>
              <a:t> 플랫폼과 협업하여 경마 산업을 조명하는 다큐멘터리를 제작하고, 오프라인 행사에서 스포츠 및 엔터테인먼트 요소를 결합한 이벤트를 추진하여 경마사업의 이미지 개선을 위하여 지속적인 아이디어를 제공하고자 합니다. 앞으로도 한국마사회의 렛츠런파크 및 전국지점의 대중화와 좋은 추억을 만들 수 있는 공간을 만들기 위하여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렛츠런파크 및 마사회지점을 여가와 문화의 공간으로 발전시키려고 하는데, 이전에 고객 분석 경험을 어떻게 활용하셨나요?</a:t>
            </a:r>
            <a:br/>
            <a:r>
              <a:t>(2) 동영상 플랫폼과 SNS를 활용한 저비용 고효율 마케팅을 계획하고 계신데, 과거에 유사한 마케팅을 시도했던 경험이 있나요?</a:t>
            </a:r>
            <a:br/>
            <a:r>
              <a:t>(3) 한국마사회를 청년층의 데이트 코스로 만드려는 목표에 대해 다양한 아이디어를 제시 중인데, 구체적인 사례를 들어 설명해 주실 수 있나요?</a:t>
            </a:r>
            <a:br/>
            <a:r>
              <a:t>(4) 경마의 이미지 개선을 위해 OTT 플랫폼과 협업하여 다큐멘터리를 만들 계획입니다. 비슷한 협업 프로젝트 경험이 있으십니까?</a:t>
            </a:r>
          </a:p>
        </p:txBody>
      </p:sp>
    </p:spTree>
  </p:cSld>
  <p:clrMapOvr>
    <a:masterClrMapping/>
  </p:clrMapOvr>
</p:sld>
</file>

<file path=ppt/slides/slide3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소통에 문제가 있다면 소통을 해야 </a:t>
            </a:r>
            <a:r>
              <a:rPr u="sng" b="1" sz="1200">
                <a:solidFill>
                  <a:srgbClr val="000000"/>
                </a:solidFill>
                <a:latin typeface="맑은 고딕"/>
              </a:rPr>
              <a:t>(1)한다. 저는 과거 업무 수행 중 타인 및 유관 부서와의 소통에 어려움이 있을 때 서면을 통한 소통 방법을 사용 하였습니다. 업무 수행 중 이해가 어려운 부분이 있거나</a:t>
            </a:r>
            <a:r>
              <a:rPr sz="1200">
                <a:solidFill>
                  <a:srgbClr val="000000"/>
                </a:solidFill>
                <a:latin typeface="맑은 고딕"/>
              </a:rPr>
              <a:t> 이해관계가 엇갈릴 때, 관련 자료와 규정을 조사한 후 이를 서면으로 정리하여 보다 적극적으로 소통하고자 했습니다. 서면으로 질문지나 자료를 정리 하는 과정에서 스스로 해당 업무 지식에 대한 정답을 찾거나 협력 업체와의 자료를 다시 검토하며 스스로의 오해가 없는지 확인 할 수 있었습니다. 또한, 정리된 내용을 토대로 상대방이 명확한 의견을 제시할 수 있도록 유도하였으며, 직장 상사는 제출된 서면에 직접 검토 및 보완 의견을 작성해주어 보다 효율적인 협의 및 업무 교육이 이루어질 수 있었습니다. 서면을 </a:t>
            </a:r>
            <a:r>
              <a:rPr u="sng" b="1" sz="1200">
                <a:solidFill>
                  <a:srgbClr val="000000"/>
                </a:solidFill>
                <a:latin typeface="맑은 고딕"/>
              </a:rPr>
              <a:t>(2)통한 업무 중 궁금증 해소와 업체들과의 소통 이력은 그 자체로 업무 방법서가 되고 업무 이력으로 남아 추후 반복 되는 업무에서 동일한 문제로 소통 문제가 발생하지 않도록</a:t>
            </a:r>
            <a:r>
              <a:rPr sz="1200">
                <a:solidFill>
                  <a:srgbClr val="000000"/>
                </a:solidFill>
                <a:latin typeface="맑은 고딕"/>
              </a:rPr>
              <a:t> 기여 하였습니다. 업무 현장에서 협력에 어려움을 겪는 주요 원인은 소통 및 이해관계가 문제가 되어 감정적 대응으로 이어지는 경우가 대부분 이었습니다. 대면 혹은 유선을 통한 소통은 자신의 감정이 </a:t>
            </a:r>
            <a:r>
              <a:rPr u="sng" b="1" sz="1200">
                <a:solidFill>
                  <a:srgbClr val="000000"/>
                </a:solidFill>
                <a:latin typeface="맑은 고딕"/>
              </a:rPr>
              <a:t>(3)드러날 수 있기에, 감정적인 대응을 최대한 배제하고 객관적인 자료와 규정을 기반으로 한 소통은 갈등과 대립이 아닌 문제해결 의욕 고취와 원활한 협력을 이끌어 낼 수 있었습니다.</a:t>
            </a:r>
            <a:r>
              <a:rPr sz="1200">
                <a:solidFill>
                  <a:srgbClr val="000000"/>
                </a:solidFill>
                <a:latin typeface="맑은 고딕"/>
              </a:rPr>
              <a:t> 소통이 원활하지 않을 경우, 답답한 마음으로 업무를 진행하는 것이 아니라 명확한 글과 자료 및 규정을 활용하여 상호 간의 오해와 이해관계의 충돌을 방지하고 더욱 적극적으로 소통해야 한다는 것이 저의 원칙입니다. 앞으로도 한국 마사회의 다양한 업무와 사업을 추진하는 과정에서 서면을 통한 소통방법을 적극 활용하여, 명확하고 원활한 소통과 협력을 이루겠습니다. 또한 이렇게 </a:t>
            </a:r>
            <a:r>
              <a:rPr u="sng" b="1" sz="1200">
                <a:solidFill>
                  <a:srgbClr val="000000"/>
                </a:solidFill>
                <a:latin typeface="맑은 고딕"/>
              </a:rPr>
              <a:t>(4)축적된 자료를 후임 교육 자료로 활용하여 전문가에 의한 전문가 육성의 선순환 구조를 구축하는데 기여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과거에 서면 소통을 통해 이루어진 성과 중에서 가장 기억에 남는 경험은 무엇이며, 이에 따라 얻은 교훈은 무엇인가요?</a:t>
            </a:r>
            <a:br/>
            <a:r>
              <a:t>(2) 소통에 문제가 있을 경우 서면을 통한 방법을 활용한다고 하셨는데, 그러한 방식이 유독 효과적이었던 업무 사례가 있나요?</a:t>
            </a:r>
            <a:br/>
            <a:r>
              <a:t>(3) 서면 소통으로 문제 해결을 이끄셨다고 하셨습니다. 그렇다면 감정이 배제된 소통을 통해 직원 간 갈등을 해소한 경험이 있나요?</a:t>
            </a:r>
            <a:br/>
            <a:r>
              <a:t>(4) 축적된 서면 자료를 후임 교육 자료로 사용할 계획이신데, 이를 위해 현재 어떤 준비를 하고 계신가요?</a:t>
            </a:r>
          </a:p>
        </p:txBody>
      </p:sp>
    </p:spTree>
  </p:cSld>
  <p:clrMapOvr>
    <a:masterClrMapping/>
  </p:clrMapOvr>
</p:sld>
</file>

<file path=ppt/slides/slide3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 등록 최고 전문가저는 말 등록 및 이력 관리 운영의 활성화를 추진하여 글로벌 TOP5 말 산업 선도기업을 실현하는데 일조하고 싶습니다. 한국마사회는 국내 유일 말 산업 공공기관으로서 정확한 말 개체 정보 데이터를 기반으로 말 산업을 관리하는 역할을 수행합니다. 이는 말 산업 전반의 신뢰성과 투명성을 높이는 핵심 요소입니다. 저는 입사 후 신뢰성, 결과지향성, 말 등록 관련 지식을 바탕으로 말 등록 </a:t>
            </a:r>
            <a:r>
              <a:rPr u="sng" b="1" sz="1200">
                <a:solidFill>
                  <a:srgbClr val="000000"/>
                </a:solidFill>
                <a:latin typeface="맑은 고딕"/>
              </a:rPr>
              <a:t>(1)시스템의 고도화를 이끌어 말산업의 체계적인 성장을 지원하고 싶습니다. 저는</a:t>
            </a:r>
            <a:r>
              <a:rPr sz="1200">
                <a:solidFill>
                  <a:srgbClr val="000000"/>
                </a:solidFill>
                <a:latin typeface="맑은 고딕"/>
              </a:rPr>
              <a:t> 00대학 말 관련 수업에서 말의 유전, 번식, 생리이론과 말 개체 식별 요령을 학습했고 이를 실습 과정에서 적용해 목장 </a:t>
            </a:r>
            <a:r>
              <a:rPr u="sng" b="1" sz="1200">
                <a:solidFill>
                  <a:srgbClr val="000000"/>
                </a:solidFill>
                <a:latin typeface="맑은 고딕"/>
              </a:rPr>
              <a:t>(2)말들의 개체 정보를 분석해보는 경험을 쌓았습니다. 또한 승마장 실습생 근무 당시 현장에서 말 개체 등록이 이루어지는 과정을 관찰하며</a:t>
            </a:r>
            <a:r>
              <a:rPr sz="1200">
                <a:solidFill>
                  <a:srgbClr val="000000"/>
                </a:solidFill>
                <a:latin typeface="맑은 고딕"/>
              </a:rPr>
              <a:t> 이론과 실무를 연결할 수 있었습니다. 학부연구생 당시 등록된 말의 개체 정보를 조회하는 과정에서 이름이 일치하지 않는 사례를 발견하며 현행 등록 시스템의 </a:t>
            </a:r>
            <a:r>
              <a:rPr u="sng" b="1" sz="1200">
                <a:solidFill>
                  <a:srgbClr val="000000"/>
                </a:solidFill>
                <a:latin typeface="맑은 고딕"/>
              </a:rPr>
              <a:t>(3)운영상 개선점이 있음을 실감하였습니다. 이 경험들은 말 등록 제도의</a:t>
            </a:r>
            <a:r>
              <a:rPr sz="1200">
                <a:solidFill>
                  <a:srgbClr val="000000"/>
                </a:solidFill>
                <a:latin typeface="맑은 고딕"/>
              </a:rPr>
              <a:t> 실효성을 높이고 운영 방식을 개선하는 데 중요 기반으로 작용할 것이라 생각합니다.저는 주어진 업무의 책임을 인식하고 예상된 결과를 기간 내에 도출하기 위해 노력하는 태도를 보유하고 있습니다.</a:t>
            </a:r>
            <a:r>
              <a:rPr u="sng" b="1" sz="1200">
                <a:solidFill>
                  <a:srgbClr val="000000"/>
                </a:solidFill>
                <a:latin typeface="맑은 고딕"/>
              </a:rPr>
              <a:t>(4) 학부연구생 당시 개 배뇨유도제 실험 진행 중 해외에 있던 담당 선배님과의 텍스트 기반 의사소통의 모호성으로 업무속도가 지연되고 실험 재현성을 구현하기 어려웠던 문제를 화상미팅 요청을 통해 해결했습니다.</a:t>
            </a:r>
            <a:r>
              <a:rPr sz="1200">
                <a:solidFill>
                  <a:srgbClr val="000000"/>
                </a:solidFill>
                <a:latin typeface="맑은 고딕"/>
              </a:rPr>
              <a:t> 미팅을 통해 실험 진행과정과 결과 분류 기준을 명확하게 표준화한 후 문서화했고, 실험 속도를 3배 향상시키고 신뢰도 높은 데이터를 도출했습니다. 이러한 태도로 업무 목표를 분명히 알고 이를 이루기 위한 실질적 전략을 도출하여 시스템 개선과 체계화를 이루는데 기여하겠습니다.제 경험과 역량으로 말 등록 및 이력 관리의 활용도와 신뢰도를 높여 국내 말산업 발전을 위한 공정한 말산업 기반을 제공하는 한국마사회의 일원으로 함께하고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자신의 경험을 통해 말 개체 정보를 분석해본 사례에서 얻은 교훈은 무엇이며, 이를 말 등록 시스템 고도화에 어떻게 반영할 계획인지 말씀해 주세요.</a:t>
            </a:r>
            <a:br/>
            <a:r>
              <a:t>(2) 승마장 실습생 근무 당시 현장에서 말 개체 등록 과정을 보며 느꼈던 가장 큰 개선점은 무엇이며, 이를 개선하기 위한 구체적인 계획이 있다면 무엇인지 설명해 주세요.</a:t>
            </a:r>
            <a:br/>
            <a:r>
              <a:t>(3) 말 등록 제도의 실효성을 높이기 위한 주요 전략이 있다면 무엇이며, 이를 통해 한국마사회에 입사했을 때 어떤 기여를 할 수 있을지 말씀해 주세요.</a:t>
            </a:r>
            <a:br/>
            <a:r>
              <a:t>(4) 개 배뇨유도제 실험 당시 텍스트 기반 의사소통의 모호성을 해결했던 방법이 말 등록 시스템 개선에 유용하게 적용될 수 있는지 구체적으로 설명해 주세요.</a:t>
            </a:r>
          </a:p>
        </p:txBody>
      </p:sp>
    </p:spTree>
  </p:cSld>
  <p:clrMapOvr>
    <a:masterClrMapping/>
  </p:clrMapOvr>
</p:sld>
</file>

<file path=ppt/slides/slide3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[업무분담 논의로 이룬 오류 0건과 5배 시간 단축]농림축산검역본부 </a:t>
            </a:r>
            <a:r>
              <a:rPr u="sng" b="1" sz="1200">
                <a:solidFill>
                  <a:srgbClr val="000000"/>
                </a:solidFill>
                <a:latin typeface="맑은 고딕"/>
              </a:rPr>
              <a:t>(1)근무 당시 면양 953마리 수입검역 보조 업무를 이틀에 걸쳐 수행하는 과정에서 소통의 어려움을 겪은 경험이 있습니다. 저는 검역관이</a:t>
            </a:r>
            <a:r>
              <a:rPr sz="1200">
                <a:solidFill>
                  <a:srgbClr val="000000"/>
                </a:solidFill>
                <a:latin typeface="맑은 고딕"/>
              </a:rPr>
              <a:t> 불러주는 번호를 시료에 기입하고 검역증 개체번호와 대조하는 역할을 맡았습니다. 그러나 첫째 날, 검역관분들이 빠르고 연속적으로 개체번호를 불러주면서 시료와 개체번호를 매칭시키는 것에 소통의 혼선이 생겼고 시료 대조 과정에서 2개의 오류가 발생했습니다. 확인 결과 번호 오기입과 서로 다른 번호의 이표가 부착된 개체들이 있다는 것을 알게 되었습니다.오류 발생 시 </a:t>
            </a:r>
            <a:r>
              <a:rPr u="sng" b="1" sz="1200">
                <a:solidFill>
                  <a:srgbClr val="000000"/>
                </a:solidFill>
                <a:latin typeface="맑은 고딕"/>
              </a:rPr>
              <a:t>(2)개체 식별과 시료 분석의 정확성이 저하되어 검역의 신뢰성을 해칠 수 있고 개체 재확인 과정에 추가적인 인력과 시간이</a:t>
            </a:r>
            <a:r>
              <a:rPr sz="1200">
                <a:solidFill>
                  <a:srgbClr val="000000"/>
                </a:solidFill>
                <a:latin typeface="맑은 고딕"/>
              </a:rPr>
              <a:t> 투입될 수밖에 없었습니다. 또한 검역관분들도 번호를 불러주는 과정에서 혼동 가능성을 우려하셨고, 업무 방식의 보완이 필요하다고 판단했습니다.다음날, 전날의 혼선으로 인한 </a:t>
            </a:r>
            <a:r>
              <a:rPr u="sng" b="1" sz="1200">
                <a:solidFill>
                  <a:srgbClr val="000000"/>
                </a:solidFill>
                <a:latin typeface="맑은 고딕"/>
              </a:rPr>
              <a:t>(3)문제 해결을 위해 검역관분들과 최적의 업무 분담에 대해 논의했습니다. 검역관분들은 업무 변경에 따른 업무</a:t>
            </a:r>
            <a:r>
              <a:rPr sz="1200">
                <a:solidFill>
                  <a:srgbClr val="000000"/>
                </a:solidFill>
                <a:latin typeface="맑은 고딕"/>
              </a:rPr>
              <a:t> 속도 지연을 우려하셨고 저도 그 부분에 공감했습니다. 이를 반영하여 제 역할 변경을 제안하였고 전날 오류로 인한 추가 소요 시간과, 같은 실수가 반복될 경우 더 큰 지연이 발생할 가능성을 </a:t>
            </a:r>
            <a:r>
              <a:rPr u="sng" b="1" sz="1200">
                <a:solidFill>
                  <a:srgbClr val="000000"/>
                </a:solidFill>
                <a:latin typeface="맑은 고딕"/>
              </a:rPr>
              <a:t>(4)언급했습니다. 조율을 통하여 제가 동물사에 들어가 양의 양쪽 귀를 확인하고 채취한 시료튜브에 번호를 적어 다른 직원분에게 직접 전달하는 방식으로 업무를 조정하였습니다.</a:t>
            </a:r>
            <a:r>
              <a:rPr sz="1200">
                <a:solidFill>
                  <a:srgbClr val="000000"/>
                </a:solidFill>
                <a:latin typeface="맑은 고딕"/>
              </a:rPr>
              <a:t> 또한 이표가 여러 개일 경우 번호를 모두 표기한 후 팀원들과 공유하며 추후 추가 확인 절차를 최소화하려고 노력했습니다. 적극적인 소통을 통한 업무 조정과 팀원들의 협력으로 검역 신뢰성과 업무 효율성을 높일 수 있었습니다. 그에 따라 오류 건수를 0건으로 줄이고 전날 2시간 30분의 추가시간을 30분으로 단축시켜 약속한 기일 내에 혈액시료를 검사기관에 보낼 수 있었습니다. 구성원들과의 원활한 의견 조율을 통해 조직공동의 목표를 실현하는 구성원이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면양 953마리 수입검역 보조 업무에서 소통의 어려움을 해결한 경험을 말씀해 주셨습니다. 이를 통해 얻은 가장 큰 교훈은 무엇이며, 앞으로 팀 내 소통을 어떻게 개선할 계획인지 설명해 주세요.</a:t>
            </a:r>
            <a:br/>
            <a:r>
              <a:t>(2) 검역 업무에서 오류를 줄이기 위한 최적의 업무분담 방안을 팀원들과 논의했던 경험을 기반으로, 우리 회사에서 효과적인 팀워크를 이루기 위해 어떤 방안을 제시할 수 있을지 말씀해 주세요.</a:t>
            </a:r>
            <a:br/>
            <a:r>
              <a:t>(3) 남들과 다른 업무 조정을 통해 약속 기일 내에 목표를 완수한 경험에서 무엇을 배웠고, 이를 통해 회사 업무에서 어떻게 기여하고 싶으신지 설명해 주세요.</a:t>
            </a:r>
            <a:br/>
            <a:r>
              <a:t>(4) 검역 동안의 적극적인 소통과 팀워크 덕분에 업무 효율성을 극대화한 사례에서, 이러한 경험이 향후 어떻게 회사에 긍정적인 영향을 줄 수 있을지 구체적으로 설명해 주세요.</a:t>
            </a:r>
          </a:p>
        </p:txBody>
      </p:sp>
    </p:spTree>
  </p:cSld>
  <p:clrMapOvr>
    <a:masterClrMapping/>
  </p:clrMapOvr>
</p:sld>
</file>

<file path=ppt/slides/slide3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주력 사업인 경마와 승마가 단순한 스포츠를 넘어 사회적 가치를 창출하는 문화 콘텐츠로 자리 잡을 수 있도록 사회 공헌 활동을 기획하고 실행하는 것을 목표로 삼고자 합니다. 특히, 소외 계층 및 사회적 약자들이 경마장에 대한 접근성을 높이고, 이를 통해 새로운 경험을 제공하는 프로그램을 마련하여 말 산업에 대한 긍정적인 인식을 확대하는 데 기여하고 싶습니다. 저는 학부 시절 특수 학교에서 교생 </a:t>
            </a:r>
            <a:r>
              <a:rPr u="sng" b="1" sz="1200">
                <a:solidFill>
                  <a:srgbClr val="000000"/>
                </a:solidFill>
                <a:latin typeface="맑은 고딕"/>
              </a:rPr>
              <a:t>(1)실습을 하며 장애 아동들의 연극 관람 현장 체험을 진행한 경험이 있습니다. 당시 공연 관계자와 사전 협의를 통해 극의 내용을 장애 (2)학생들의 수준에 맞게 수정하고, 극에 직접 참여할 수 있는 기회를 제공하는 등 아이들이 적극적으로 몰입할 수 있도록 계획했습니다. 이는 장애 아동들에게 단순한 관람을 넘어 주체적인 경험을 선사했으며,</a:t>
            </a:r>
            <a:r>
              <a:rPr sz="1200">
                <a:solidFill>
                  <a:srgbClr val="000000"/>
                </a:solidFill>
                <a:latin typeface="맑은 고딕"/>
              </a:rPr>
              <a:t> 교사와 학부모에게도 특별한 기억으로 남았습니다. 이 경험을 통해 저는 사회 공헌 활동이 단순한 지원이 아니라, 수혜자에게 실질적인 경험과 가치를 제공할 수 있다는 점을 깨달았으며, 이후 저의 가치관과 직업관에 많은 영향을 미쳤습니다. 이러한 경험을 바탕으로 저는 사회적 약자를 대상으로 한 경마 체험 프로그램을 기획하고자 합니다. 예를 들어, 장애인 및 저소득층 아동을 대상으로 한 맞춤형 경마 체험 프로그램을 운영하여 경마장 방문이 단순한 레저 활동이 아니라 새로운 문화 경험의 장이 될 수 있도록 만들고 싶습니다. 이를 위해 장애인과 </a:t>
            </a:r>
            <a:r>
              <a:rPr u="sng" b="1" sz="1200">
                <a:solidFill>
                  <a:srgbClr val="000000"/>
                </a:solidFill>
                <a:latin typeface="맑은 고딕"/>
              </a:rPr>
              <a:t>(3)취약 계층의 이동 편의를 고려한 접근성 개선, 맞춤형 체험 프로그램 구성, 현장 참여 기회 확대 등의 요소를 반영한 사업을 기획할 것입니다. 이 목표를 달성하기 위해 저는</a:t>
            </a:r>
            <a:r>
              <a:rPr sz="1200">
                <a:solidFill>
                  <a:srgbClr val="000000"/>
                </a:solidFill>
                <a:latin typeface="맑은 고딕"/>
              </a:rPr>
              <a:t> 사회 공헌 활동을 기획하고 실행하는 역량을 더욱 강화하겠습니다. 단순한 체험형 프로그램을 넘어 장기적인 브랜드 이미지 개선과 고객 확대에 기여할 수 있는 방향으로 사업을 발전시키겠습니다. 이를 통해 단순히 특정 계층을 위한 프로그램에 그치는 것이 아니라, 대중들에게도 말 산업의 건전한 문화적 가치를 알리는 기회가 될 수 있도록 하겠습니다.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지원자께서는 특수 학교에서 장애 아동들의 연극 관람 현장 체험을 진행한 경험이 있다고 하셨습니다. 그 경험을 통해 배운 점이 경마 체험 프로그램 기획에 어떤 영향을 미칠 수 있을까요?</a:t>
            </a:r>
            <a:br/>
            <a:r>
              <a:t>(2) 사회적 약자를 대상으로 한 경마 체험 프로그램을 통해 어떤 장기적인 성과를 기대하시며, 이를 위해 추가적으로 서포트할 부분이 있을까요?</a:t>
            </a:r>
            <a:br/>
            <a:r>
              <a:t>(3) 맞춤형 경마 체험 프로그램을 기획하고자 한다고 하셨는데, 여기서 사용하실 수 있는 구체적인 프로그램 구성 방안에는 어떤 것들이 있을까요?</a:t>
            </a:r>
            <a:br/>
            <a:r>
              <a:t>(4) 대중들에게 말 산업의 건전한 문화적 가치를 알리기 위해 마련한 계획 중에서 가장 중요하다고 생각하는 부분은 무엇이며, 그 이유는 무엇인가요?</a:t>
            </a:r>
          </a:p>
        </p:txBody>
      </p:sp>
    </p:spTree>
  </p:cSld>
  <p:clrMapOvr>
    <a:masterClrMapping/>
  </p:clrMapOvr>
</p:sld>
</file>

<file path=ppt/slides/slide3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(1)로컬관제원은 선로 신호를 조정해 열차의 안전한 운행을 관리하며, 선로 장애 발생 시 기관사와 작업자 간 원활한 소통을 통해 대응을 조율하는</a:t>
            </a:r>
            <a:r>
              <a:rPr sz="1200">
                <a:solidFill>
                  <a:srgbClr val="000000"/>
                </a:solidFill>
                <a:latin typeface="맑은 고딕"/>
              </a:rPr>
              <a:t> 역할을 합니다. 근무 중 주요 노선에서 선로 장애가 발생해 긴급 복구가 필요했습니다. 그러나 기관사는 일정 지연을 우려하며 강하게 항의했고, 작업자들은 즉시 선로에 투입되지 않으면 복구 시간이 더 길어질 것이라며 반발했습니다. 따라서 안전을 확보하면서도 신속한 작업이 이루어질 수 있도록 조율해야 했습니다. 저는 신속하게 현장 상황과 열차 운행 정보를 수집한 후, 기관사에게 장애 발생 위치와 복구 예상 시간을 </a:t>
            </a:r>
            <a:r>
              <a:rPr u="sng" b="1" sz="1200">
                <a:solidFill>
                  <a:srgbClr val="000000"/>
                </a:solidFill>
                <a:latin typeface="맑은 고딕"/>
              </a:rPr>
              <a:t>(2)설명하며 지연 가능성을 안내했고, 작업자들에게는 열차 운행 스케줄을 공유하며 작업 가능 시간을 조정했습니다. 무전으로만 소통하다 보니 즉각적인 피드백이 어렵고, 상대방의 의도를 정확히 파악하는 데 한계가 있어 오해가 발생하기 쉬웠습니다. 이를 극복하기 위해 기관사와 작업자 모두가 쉽게 이해할</a:t>
            </a:r>
            <a:r>
              <a:rPr sz="1200">
                <a:solidFill>
                  <a:srgbClr val="000000"/>
                </a:solidFill>
                <a:latin typeface="맑은 고딕"/>
              </a:rPr>
              <a:t> 수 있도록 표현 방식을 간결하게 조정하고, 반복 확인을 통해 전달의 명확성을 높였습니다. 이 과정에서 업무의 중요도와 안전을 고려하여 우선순위를 신속히 결정하고 명확히 전달하는 것이 가장 중요했습니다. 이 경험을 바탕으로, 이후 유사한 상황에서 조율이 원활하도록 ‘사고 상황 무전 매뉴얼’을 작성했습니다. 각 역의 상황을 고려하여 기관사와 작업자의 역할을 명확히 구분하고, 사전 협의를 통해 대응 </a:t>
            </a:r>
            <a:r>
              <a:rPr u="sng" b="1" sz="1200">
                <a:solidFill>
                  <a:srgbClr val="000000"/>
                </a:solidFill>
                <a:latin typeface="맑은 고딕"/>
              </a:rPr>
              <a:t>(3)절차를 정립했습니다. 그 결과 업무 진행 속도가 향상되고, 기관사와 작업자 간 협업이 (4)원활해졌으며, 열차 지연이 최소화되어 승객 불편이 줄어들었습니다. 또한, 작업자들의 안전 확보가 더욱 철저해졌습니다. 다양한 이해관계자들과 협력하여 원활한 운영을 지원하는 경영지원 직무는 신속한 상황 판단과 명확한 의사소통이 필수적입니다. 저는 이러한 조율 경험을 바탕으로 부서 간 소통을 원활히 하고, 이해관계자 간 의견 조율을 통해 실질적인 문제 해결 방안을 마련하겠습니다.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로컬관제원으로서 열차 운행의 안전과 신속함을 조율한 경험을 토대로, 경영지원 직무에서 활용할 수 있는 핵심 역량이 무엇이라고 생각하시나요?</a:t>
            </a:r>
            <a:br/>
            <a:r>
              <a:t>(2) 기관사와 작업자 간의 조율을 통해 업무를 성공적으로 마친 경험이 있습니다. 이러한 조율 과정에서 가장 큰 도전 과제는 무엇이었나요?</a:t>
            </a:r>
            <a:br/>
            <a:r>
              <a:t>(3) 사고 상황 무전 매뉴얼을 작성하여 문제 해결에 기여한 경험이 있다고 합니다. 이 매뉴얼을 작성할 때 가장 중점을 두었던 부분은 무엇인가요?</a:t>
            </a:r>
            <a:br/>
            <a:r>
              <a:t>(4) 지원자께서는 다양한 이해관계자와 협업하여 문제를 해결한 경험이 있는데, 이러한 협력이 다른 업무에서도 중요한 이유는 무엇이라고 생각하십니까?</a:t>
            </a:r>
          </a:p>
        </p:txBody>
      </p:sp>
    </p:spTree>
  </p:cSld>
  <p:clrMapOvr>
    <a:masterClrMapping/>
  </p:clrMapOvr>
</p:sld>
</file>

<file path=ppt/slides/slide3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 입사하여 승마 대중화 및 활성화에 기여함으로써 국민의 행복한 여가 문화 조성에 이바지하고 싶습니다. 승마는 단순한 레저 활동을 넘어 운동, 재활 등 다양한 분야에서 활용될 수 있는 스포츠입니다. 그러나 대중의 접근성이 낮아 일부 계층만 즐길 수 있는 스포츠로 인식되는 경향이 있습니다. 저는 이러한 인식을 개선하고 보다 많은 국민이 승마를 경험할 수 있도록 하여 승마 대중화 및 활성화에 기여하고자 합니다.승마의 대중화는 </a:t>
            </a:r>
            <a:r>
              <a:rPr u="sng" b="1" sz="1200">
                <a:solidFill>
                  <a:srgbClr val="000000"/>
                </a:solidFill>
                <a:latin typeface="맑은 고딕"/>
              </a:rPr>
              <a:t>(1)단순히 참여 인구를 늘리는 것에서 그치는 것이 아니라, 말산업 발전을 통한 일자리 창출 및 지역 경제 활성화, 나아가</a:t>
            </a:r>
            <a:r>
              <a:rPr sz="1200">
                <a:solidFill>
                  <a:srgbClr val="000000"/>
                </a:solidFill>
                <a:latin typeface="맑은 고딕"/>
              </a:rPr>
              <a:t> </a:t>
            </a:r>
            <a:r>
              <a:rPr u="sng" b="1" sz="1200">
                <a:solidFill>
                  <a:srgbClr val="000000"/>
                </a:solidFill>
                <a:latin typeface="맑은 고딕"/>
              </a:rPr>
              <a:t>(2)한국마사회의 이미지 개선에도 긍정적인 영향을 미칠 수 있습니다. 현재 한국마사회는 경마 운영 기관으로만 주로 인식되고 있지만,</a:t>
            </a:r>
            <a:r>
              <a:rPr sz="1200">
                <a:solidFill>
                  <a:srgbClr val="000000"/>
                </a:solidFill>
                <a:latin typeface="맑은 고딕"/>
              </a:rPr>
              <a:t> 승마 활성화를 통해 건전한 스포츠 및 레저 기관으로서의 입지를 강화할 수 있을 것입니다.저는 약 1년 </a:t>
            </a:r>
            <a:r>
              <a:rPr u="sng" b="1" sz="1200">
                <a:solidFill>
                  <a:srgbClr val="000000"/>
                </a:solidFill>
                <a:latin typeface="맑은 고딕"/>
              </a:rPr>
              <a:t>(3)10개월간 보령시시설관리공단에서 운영하는 장사시설인 모란공원에서 행정직으로 근무하며 다양한 행사를 기획하고 운영한 경험이 있습니다.</a:t>
            </a:r>
            <a:r>
              <a:rPr sz="1200">
                <a:solidFill>
                  <a:srgbClr val="000000"/>
                </a:solidFill>
                <a:latin typeface="맑은 고딕"/>
              </a:rPr>
              <a:t> 특히, 모란공원의 이미지를 개선하고 접근성을 높이기 위해 ‘모란공원 영화제’를 기획·운영하여 시민들의 좋은 호응을 얻은 경험이 있습니다. 이처럼 저는 특정 시설이나 산업이 가진 고정관념을 바꾸고 대중의 접근성을 높이는 홍보·운영 전략을 직접 실행해 본 경험을 가지고 있습니다.이 경험을 바탕으로, 승마 역시 </a:t>
            </a:r>
            <a:r>
              <a:rPr u="sng" b="1" sz="1200">
                <a:solidFill>
                  <a:srgbClr val="000000"/>
                </a:solidFill>
                <a:latin typeface="맑은 고딕"/>
              </a:rPr>
              <a:t>(4)일부 계층만이 즐길 수 있는 스포츠라는 인식을 개선하고 보다 많은 국민이 쉽게 접할 수 있도록</a:t>
            </a:r>
            <a:r>
              <a:rPr sz="1200">
                <a:solidFill>
                  <a:srgbClr val="000000"/>
                </a:solidFill>
                <a:latin typeface="맑은 고딕"/>
              </a:rPr>
              <a:t> 문화·체험·홍보 행사를 기획·운영하여 승마 대중화에 기여하고 싶습니다. 이를 통해 승마의 가치를 널리 알리고, 더 나아가 말산업 발전 및 한국마사회의 긍정적인 이미지 제고에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말산업 발전을 통한 일자리 창출에 있어서 가장 중요한 요소는 무엇이며, 이를 어떻게 구현할 계획인가요?</a:t>
            </a:r>
            <a:br/>
            <a:r>
              <a:t>(2) 승마 대중화가 한국마사회의 이미지를 개선하는 데 어떤 구체적인 방법으로 기여할 수 있다고 생각하십니까?</a:t>
            </a:r>
            <a:br/>
            <a:r>
              <a:t>(3) 지원자가 보령시시설관리공단에서 '모란공원 영화제'를 기획·운영한 과정에서 직면한 어려움이 있었고, 이를 어떻게 극복했는지 설명해주세요.</a:t>
            </a:r>
            <a:br/>
            <a:r>
              <a:t>(4) 지원자가 승마 대중화를 위해 기획하고 싶은 문화·체험·홍보 행사 중 하나의 예를 구체적으로 설명해주세요.</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도핑검사소는 경마의 공정성을 확보하기 위해 금지약품 검출 분석 및 연구를 수행하며, 국제공인시험기관으로서 높은 기준을 유지하고 있습니다. 이에 더불어 현재 전 세계 6개 기관만이 보유하고 있는 IFHA 표준시험기관 인증을 2029년까지 획득하는 것을 목표로 하고 </a:t>
            </a:r>
            <a:r>
              <a:rPr u="sng" b="1" sz="1200">
                <a:solidFill>
                  <a:srgbClr val="000000"/>
                </a:solidFill>
                <a:latin typeface="맑은 고딕"/>
              </a:rPr>
              <a:t>(1)있습니다. 저는 입사 후 이러한 목표 달성에 기여하는 것을 구체적인 목표로 삼고, 이에 저의 실무 경험과 직무 역량을 적극 활용하고자 합니다.저는 한국남부발전에서 근무하며</a:t>
            </a:r>
            <a:r>
              <a:rPr sz="1200">
                <a:solidFill>
                  <a:srgbClr val="000000"/>
                </a:solidFill>
                <a:latin typeface="맑은 고딕"/>
              </a:rPr>
              <a:t> 연료, 윤활유, 유해화학물질 및 실험실 안전을 담당하며 역량을 쌓아왔습니다. 윤활유 분석 업무에서는 매월 오염도, 동점도, 전산가, 미량수분 등의 자체 </a:t>
            </a:r>
            <a:r>
              <a:rPr u="sng" b="1" sz="1200">
                <a:solidFill>
                  <a:srgbClr val="000000"/>
                </a:solidFill>
                <a:latin typeface="맑은 고딕"/>
              </a:rPr>
              <a:t>(2)실험을 수행하였으며, 사업소별 절차서에 기반한 반기별 및 연간 외부 분석을 의뢰하여 그 결과를 관련 부서에 전달하는 역할을 맡았습니다. 또한, 순수 생산에 필요한 염산과 가성소다</a:t>
            </a:r>
            <a:r>
              <a:rPr sz="1200">
                <a:solidFill>
                  <a:srgbClr val="000000"/>
                </a:solidFill>
                <a:latin typeface="맑은 고딕"/>
              </a:rPr>
              <a:t> 등의 입고 절차를 담당하며 안전 역량을 쌓았습니다. 특히, 24시간 안정적으로 국민에게 질 좋은 전기를 공급해야 한다는 책임감으로 순수 관리와 윤활유 분석에 만전을 기했습니다.또한, 유해화학물질 담당자로서 취급시설 정기검사, 화학물질 누출 모의훈련, 화학물질 위험성 평가 등의 업무를 수행하며 법적 기준을 준수하고 안전팀과 협조하여 화학물질 관련 </a:t>
            </a:r>
            <a:r>
              <a:rPr u="sng" b="1" sz="1200">
                <a:solidFill>
                  <a:srgbClr val="000000"/>
                </a:solidFill>
                <a:latin typeface="맑은 고딕"/>
              </a:rPr>
              <a:t>(3)안전 관리 체계를 강화하는 데 집중하였습니다. 이러한 경험을 바탕으로 도핑검사소에서도 높은 수준의 품질 관리와 안전 절차, 법규준수에 기여하고자 합니다.아울러, 유관 기관과의 협업 경험을 바탕으로 도핑검사소의</a:t>
            </a:r>
            <a:r>
              <a:rPr sz="1200">
                <a:solidFill>
                  <a:srgbClr val="000000"/>
                </a:solidFill>
                <a:latin typeface="맑은 고딕"/>
              </a:rPr>
              <a:t> 대외 협력 체계를 </a:t>
            </a:r>
            <a:r>
              <a:rPr u="sng" b="1" sz="1200">
                <a:solidFill>
                  <a:srgbClr val="000000"/>
                </a:solidFill>
                <a:latin typeface="맑은 고딕"/>
              </a:rPr>
              <a:t>(4)강화하는 데 보탬이 되고자 합니다. 연료 담당자로 근무하며 매월 가스공사, 가스기술공사와 협력하여 가스분석기 검교정</a:t>
            </a:r>
            <a:r>
              <a:rPr sz="1200">
                <a:solidFill>
                  <a:srgbClr val="000000"/>
                </a:solidFill>
                <a:latin typeface="맑은 고딕"/>
              </a:rPr>
              <a:t> 과정에 참여하였으며, 정밀한 분석과 품질 보증의 중요성을 알게 되었습니다.이러한 경험과 역량을 바탕으로 한국마사회 도핑검사소가 세계 최고의 도핑검사기관으로 인정받는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지금까지 맡아온 윤활유 분석 업무에서 배운 경험을 도핑검사소에서 어떻게 적용할 계획인지 설명해 주세요.</a:t>
            </a:r>
            <a:br/>
            <a:r>
              <a:t>(2) 유해화학물질 관리 경험이 도핑검사소의 안전 관리 체계 강화에 어떻게 기여할 수 있을지 구체적으로 설명해 주세요.</a:t>
            </a:r>
            <a:br/>
            <a:r>
              <a:t>(3) 연료 담당자로서 외부 기관과의 협력 경험이 도핑검사소의 대외 협력 체계에 어떻게 기여할 수 있을지 설명해 주세요.</a:t>
            </a:r>
            <a:br/>
            <a:r>
              <a:t>(4) 한국마사회 도핑검사소가 세계 최고의 도핑검사기관으로 인정받기 위해 어떤 새로운 접근법을 제안할 계획인지 설명해 주세요.</a:t>
            </a:r>
          </a:p>
        </p:txBody>
      </p:sp>
    </p:spTree>
  </p:cSld>
  <p:clrMapOvr>
    <a:masterClrMapping/>
  </p:clrMapOvr>
</p:sld>
</file>

<file path=ppt/slides/slide3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근무한 장사시설에서는 가족봉안묘 안장 시 유골 한 기당 10만 원의 안장비를 업체에 지불하고 있었습니다. 안장 업무는 봉안함을 봉안묘에 넣고 입구 </a:t>
            </a:r>
            <a:r>
              <a:rPr u="sng" b="1" sz="1200">
                <a:solidFill>
                  <a:srgbClr val="000000"/>
                </a:solidFill>
                <a:latin typeface="맑은 고딕"/>
              </a:rPr>
              <a:t>(1)부분을 실리콘으로 마감하는 작업이었습니다. 어느 날 계약자분께서 안장 후 사무실을 방문해 업무에 비해 안장비가 너무</a:t>
            </a:r>
            <a:r>
              <a:rPr sz="1200">
                <a:solidFill>
                  <a:srgbClr val="000000"/>
                </a:solidFill>
                <a:latin typeface="맑은 고딕"/>
              </a:rPr>
              <a:t> 비싼 것 같다고 의견을 주셨습니다. 저 역시 계약자 분과 대화를 나누며 이러한 부분에 공감하게 되었고, 방안을 마련해야겠다고 생각했습니다.이에 저는 팀장님께 안장 업무를 저희가 직접 수행하여 시민들에게 무료로 제공하는 것이 더 적절할 것 같다는 의견을 드렸고, 팀장님께서도 </a:t>
            </a:r>
            <a:r>
              <a:rPr u="sng" b="1" sz="1200">
                <a:solidFill>
                  <a:srgbClr val="000000"/>
                </a:solidFill>
                <a:latin typeface="맑은 고딕"/>
              </a:rPr>
              <a:t>(2)동의하셔서 업체 측에 직접 안장 업무를 진행하겠다고 전달했습니다. 그러나 업체 사장님께서는 사전 논의 없이 결정이</a:t>
            </a:r>
            <a:r>
              <a:rPr sz="1200">
                <a:solidFill>
                  <a:srgbClr val="000000"/>
                </a:solidFill>
                <a:latin typeface="맑은 고딕"/>
              </a:rPr>
              <a:t> 이루어졌다며 강하게 반발하셨고, 공단과 협업을 중단하겠다는 뜻을 밝혔습니다. 저는 당황했지만, 공공시설로서 시민들에게 보다 나은 서비스를 제공하는 것이 우선이라는 신념을 가지고 있었기에 사장님과 직접 대화를 나누기로 했습니다.사장님께서는 안장비 폐지로 인해 발생할 수익 감소에 대한 우려를 강하게 표하셨고, 이에 저는 업체가 새로운 수익원을 창출할 수 있도록 대안을 함께 모색하자고 제안했습니다. 특히, 새로운 사업 모델을 도입하면 공원 차원에서도 적극적으로 홍보를 지원할 의사가 있다고 말씀드렸습니다. 그러자 사장님께서는 와비에 레이저 프린팅으로 사진을 새기는 사업을 진행하고 싶다는 의견을 </a:t>
            </a:r>
            <a:r>
              <a:rPr u="sng" b="1" sz="1200">
                <a:solidFill>
                  <a:srgbClr val="000000"/>
                </a:solidFill>
                <a:latin typeface="맑은 고딕"/>
              </a:rPr>
              <a:t>(3)주셨고, 저는 이 아이디어가 충분히 경쟁력이 있다고 판단하여 팀장님께 보고 후 사업을 추진하기로 했습니다.이후</a:t>
            </a:r>
            <a:r>
              <a:rPr sz="1200">
                <a:solidFill>
                  <a:srgbClr val="000000"/>
                </a:solidFill>
                <a:latin typeface="맑은 고딕"/>
              </a:rPr>
              <a:t> 업체에서는 이전보다 더 많은 수익을 창출할 수 있었고, 공단에서도 시민들에게 보다 나은 서비스를 제공할 수 있게 되었습니다. 저는 이 경험을 통해 공공기관의 역할은 단순히 비용 절감이 아닌, 다양한 이해관계자의 요구를 조율하고 더 나은 방향으로 나아가는 것이라는 점을 배웠습니다. 앞으로도 이해관계자와 원활한 소통을 통해 문제를 해결하고, 공공의 가치를 극대화할 수 있는 방안을 적극적으로 모색하는 자세를 유지하겠습니다.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안장 업무 이외에 공단에서 시민들에게 제공할 수 있는 새로운 서비스 정책을 제안한다면 어떤 것이 있을까요?</a:t>
            </a:r>
            <a:br/>
            <a:r>
              <a:t>(2) 시민들에게 안장 업무를 무료로 제공하자는 안이 실패할 경우, 대체 계획을 어떻게 준비했을까요?</a:t>
            </a:r>
            <a:br/>
            <a:r>
              <a:t>(3) '와비에 레이저 프린팅' 사업 제안 전에, 업체 사장님을 설득하는 데 가장 주안점을 두었던 부분은 무엇인가요?</a:t>
            </a:r>
            <a:br/>
            <a:r>
              <a:t>(4) 공공기관의 역할에 대해 지원자가 배운 점을 바탕으로 한국마사회에서 어떤 역할을 하고 싶으신가요?</a:t>
            </a:r>
          </a:p>
        </p:txBody>
      </p:sp>
    </p:spTree>
  </p:cSld>
  <p:clrMapOvr>
    <a:masterClrMapping/>
  </p:clrMapOvr>
</p:sld>
</file>

<file path=ppt/slides/slide3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최근 탄소중립 실현 및 친환경 에너지 전환의 중요성이 강조되면서, 한국마사회 또한 지속가능한 말산업 생태계 조성을 위한 다양한 정책을 추진하고 있습니다. 이에 저는 전력 인프라 관리 및 신재생에너지 확대를 통한 친환경 경마공원 구축을 목표로 설정하고자 합니다. 이를 위해 단계별 목표를 설정하고 실행하겠습니다. 첫 번째 목표로, 경마공원 및 장외발매소의 전력 설비 </a:t>
            </a:r>
            <a:r>
              <a:rPr u="sng" b="1" sz="1200">
                <a:solidFill>
                  <a:srgbClr val="000000"/>
                </a:solidFill>
                <a:latin typeface="맑은 고딕"/>
              </a:rPr>
              <a:t>(1)유지보수 및 효율성 향상을 추진하겠습니다. 저는 OO 공사에서 근무하며 ALTS, 차단기, UPS 등 주요 수·배전 설비 운영 및 유지보수</a:t>
            </a:r>
            <a:r>
              <a:rPr sz="1200">
                <a:solidFill>
                  <a:srgbClr val="000000"/>
                </a:solidFill>
                <a:latin typeface="맑은 고딕"/>
              </a:rPr>
              <a:t> 업무를 수행한 경험이 있습니다. </a:t>
            </a:r>
            <a:r>
              <a:rPr u="sng" b="1" sz="1200">
                <a:solidFill>
                  <a:srgbClr val="000000"/>
                </a:solidFill>
                <a:latin typeface="맑은 고딕"/>
              </a:rPr>
              <a:t>(2)이를 바탕으로, 한국마사회의 주요 시설에서 지능형 전력 계량 시스템 도입, 에너지 효율 개선 사업 추진 및 전력 사용 최적화 방안을</a:t>
            </a:r>
            <a:r>
              <a:rPr sz="1200">
                <a:solidFill>
                  <a:srgbClr val="000000"/>
                </a:solidFill>
                <a:latin typeface="맑은 고딕"/>
              </a:rPr>
              <a:t> 마련하겠습니다. 두 번째 목표는 신재생에너지를 활용한 에너지 절감 및 탄소중립 실현입니다. 한국마사회는 경마공원 및 장외발매소의 태양광, 풍력 발전 도입을 통한 에너지 자립화 및 친환경 건축물 확대를 추진하고 있습니다. 저는 OO 공사에서 분산형 전원 연계 및 전력 계통 검토 업무를 수행하며 신재생에너지 최적 연계 방안을 수립한 경험이 있습니다. 이를 활용하여, 영천경마공원의 태양광 및 지열 냉난방 시스템 도입, 기존 시설의 고효율 에너지 기자재 교체 등 한국마사회의 친환경 인프라 확충에 기여하고자 합니다. </a:t>
            </a:r>
            <a:r>
              <a:rPr u="sng" b="1" sz="1200">
                <a:solidFill>
                  <a:srgbClr val="000000"/>
                </a:solidFill>
                <a:latin typeface="맑은 고딕"/>
              </a:rPr>
              <a:t>(3)마지막으로, 한국마사회의 ESG 경영 강화 및 지속가능한 경마산업 운영에 기여하겠습니다. 저는 전력 설비 유지보수 및 공사 관리를</a:t>
            </a:r>
            <a:r>
              <a:rPr sz="1200">
                <a:solidFill>
                  <a:srgbClr val="000000"/>
                </a:solidFill>
                <a:latin typeface="맑은 고딕"/>
              </a:rPr>
              <a:t> 수행하며 법적 기준 준수 및 안전성 확보를 철저히 해왔습니다. 이를 바탕으로, 친환경 설비 도입과 함께 전력 인프라 운영의 신뢰성을 높이고, 한국마사회의 지속가능한 에너지 경영 체계를 구축하는 데 </a:t>
            </a:r>
            <a:r>
              <a:rPr u="sng" b="1" sz="1200">
                <a:solidFill>
                  <a:srgbClr val="000000"/>
                </a:solidFill>
                <a:latin typeface="맑은 고딕"/>
              </a:rPr>
              <a:t>(4)힘쓰겠습니다. 또한, 전력 소비 데이터를 기반으로 한 에너지 절감 해결책을 개발하여, 한국마사회가 친환경 스마트 사업장으로 도약하는 데 실질적인 기여를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한국마사회의 전력 설비 유지보수를 효율적으로 진행하기 위해 과거의 경험을 어떻게 활용할 계획입니까?</a:t>
            </a:r>
            <a:br/>
            <a:r>
              <a:t>(2) 지능형 전력 계량 시스템 도입을 통해 기대할 수 있는 구체적인 효과는 무엇인가요?</a:t>
            </a:r>
            <a:br/>
            <a:r>
              <a:t>(3) 영천경마공원의 친환경 인프라 확충을 위한 계획의 세부 내용이 어떻게 되나요?</a:t>
            </a:r>
            <a:br/>
            <a:r>
              <a:t>(4) 전력 소비 데이터를 기반으로 에너지 절감 해결책을 구체적으로 어떻게 개발할 예정인가요?</a:t>
            </a:r>
          </a:p>
        </p:txBody>
      </p:sp>
    </p:spTree>
  </p:cSld>
  <p:clrMapOvr>
    <a:masterClrMapping/>
  </p:clrMapOvr>
</p:sld>
</file>

<file path=ppt/slides/slide3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협력업체와 ‘상 추적 판별기’ 공법의 도입 과정에서 의견 차이를 조율하며 갈등을 해결한 경험이 있습니다. 협력업체는 기존 공법을 고수하여 익숙한 방식이 작업 속도가 빠르고 안전하다고 주장했으며, 새로운 공법은 익숙하지 않아 오히려 사고 발생의 위험이 있을 수 있다는 부분을 우려했습니다. 반면, 저는 정식으로 인정된 공법을 도입하는 것이 기술적 안전성을 확보할 뿐만 아니라, 작업의 효율성도 높일 수 있다고 판단했습니다. 이를 해결하기 위해 저는 먼저 협력업체의 입장을 경청하며, 그들의 우려를 충분히 이해하려 노력했습니다. 그 후 협력업체를 설득하기 위해, 기존 공법과 새로운 공법의 사고율 및 작업 효율성을 비교한 데이터를 제시하였고, 특히, 전사에 보고된 안전사고 사례를 분석하여 새로운 공법이 실제로 사고 발생률을 낮추고, 작업 효율성을 </a:t>
            </a:r>
            <a:r>
              <a:rPr u="sng" b="1" sz="1200">
                <a:solidFill>
                  <a:srgbClr val="000000"/>
                </a:solidFill>
                <a:latin typeface="맑은 고딕"/>
              </a:rPr>
              <a:t>(1)향상한다는 근거를 제시했습니다. 하지만, 수치적 근거만으로는 협력업체의 우려를 완전히 해소할 수 없었기에, 보다 실질적인 해결책을 마련하고자 했습니다. 첫 번째로, ‘상 추적 판별기’</a:t>
            </a:r>
            <a:r>
              <a:rPr sz="1200">
                <a:solidFill>
                  <a:srgbClr val="000000"/>
                </a:solidFill>
                <a:latin typeface="맑은 고딕"/>
              </a:rPr>
              <a:t> 제작업체를 초빙하여 시연과 실습을 진행하였습니다. 이를 통해 협력업체가 새로운 공법을 직접 경험하고 안전성을 체감할 수 있도록 했습니다. 두 번째로, 공법 변경이 현장 작업자들의 부담을 덜 수 있도록, 작업 절차를 정리한 매뉴얼과 동영상을 제공하여 보다 쉽게 적응할 수 있도록 </a:t>
            </a:r>
            <a:r>
              <a:rPr u="sng" b="1" sz="1200">
                <a:solidFill>
                  <a:srgbClr val="000000"/>
                </a:solidFill>
                <a:latin typeface="맑은 고딕"/>
              </a:rPr>
              <a:t>(2)(3)지원하였습니다. 결과적으로, 협력업체는 새로운 공법의 필요성과 효과를 인정하고 이를 적극적으로 도입하였습니다. 이후 공사에서 안전사고 없이 작업이 진행되었으며, 평균 작업 시간이 20% 단축되는 성과를 거두었습니다. 이 경험을 통해, 기술적 타당성만으로는 갈등을 해결할 수 없</a:t>
            </a:r>
            <a:r>
              <a:rPr sz="1200">
                <a:solidFill>
                  <a:srgbClr val="000000"/>
                </a:solidFill>
                <a:latin typeface="맑은 고딕"/>
              </a:rPr>
              <a:t>으며, 상대방의 입장을 공감하고 실질적인 지원을 </a:t>
            </a:r>
            <a:r>
              <a:rPr u="sng" b="1" sz="1200">
                <a:solidFill>
                  <a:srgbClr val="000000"/>
                </a:solidFill>
                <a:latin typeface="맑은 고딕"/>
              </a:rPr>
              <a:t>(4)병행해야 협력을 끌어낼 수 있음을 배웠습니다. 한국마사회에서도 다양한 이해관계자들과 원활한 소통을 통해 안전하고 효율적인 전력 관리 체계를 구축하는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공법 변경 과정에서 협력업체가 새 공법의 필요성을 인정하도록 설득한 구체적인 전략은 무엇이었나요?</a:t>
            </a:r>
            <a:br/>
            <a:r>
              <a:t>(2) 협력업체와의 갈등 해결 경험이 한국마사회의 전력 관리 체계 구축에 어떻게 기여할 수 있을까요?</a:t>
            </a:r>
            <a:br/>
            <a:r>
              <a:t>(3) 작업 절차 매뉴얼과 동영상을 제공했던 경험이 향후 다른 프로젝트에 어떻게 적용될 수 있을까요?</a:t>
            </a:r>
            <a:br/>
            <a:r>
              <a:t>(4) 새로운 공법 도입 후 안전사고 없이 작업이 진행된 이유를 어떻게 설명할 수 있습니까?</a:t>
            </a:r>
          </a:p>
        </p:txBody>
      </p:sp>
    </p:spTree>
  </p:cSld>
  <p:clrMapOvr>
    <a:masterClrMapping/>
  </p:clrMapOvr>
</p:sld>
</file>

<file path=ppt/slides/slide3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‘국민에게 사랑받는 말산업’이라는 비전을 갖고 신사업을 발굴·추진하여 국민의 여가선용에 </a:t>
            </a:r>
            <a:r>
              <a:rPr u="sng" b="1" sz="1200">
                <a:solidFill>
                  <a:srgbClr val="000000"/>
                </a:solidFill>
                <a:latin typeface="맑은 고딕"/>
              </a:rPr>
              <a:t>(1)이바지하고자 합니다. ‘경주로 마라톤’과 같이 남녀노소 즐길 수 있는 행사와 즐길거리를 기획하고, 온라인 마권발매 사업 ‘더비온’과 같은 국민 편의와 접근성 향상을 위한 사업을 추진하는 등 범국민 친화적인 과제 구상에 힘쓰겠습니다. 주체적으로 목표를 수립하고</a:t>
            </a:r>
            <a:r>
              <a:rPr sz="1200">
                <a:solidFill>
                  <a:srgbClr val="000000"/>
                </a:solidFill>
                <a:latin typeface="맑은 고딕"/>
              </a:rPr>
              <a:t> 과제를 완수한 경험과 추진력을 발판삼아 위와 같은 목표를 달성하겠습니다. </a:t>
            </a:r>
            <a:r>
              <a:rPr u="sng" b="1" sz="1200">
                <a:solidFill>
                  <a:srgbClr val="000000"/>
                </a:solidFill>
                <a:latin typeface="맑은 고딕"/>
              </a:rPr>
              <a:t>(2)저는 한국도로교통공단 지방조직 평가담당자로서 조직원과 협력하며 한해 경영평가를 완수한 경험이 있습니다. 원거리 거주 교통약자를 위해 ‘찾아가는 운전면허 교육’을 실시하였고, 국민 접점 행정 제고를 위해 ‘민원 업무 재배치’</a:t>
            </a:r>
            <a:r>
              <a:rPr sz="1200">
                <a:solidFill>
                  <a:srgbClr val="000000"/>
                </a:solidFill>
                <a:latin typeface="맑은 고딕"/>
              </a:rPr>
              <a:t> 과제를 추진하여 민원실 혼잡도를 해소한 바 있습니다. 이러한 노력의 결과로 ’24년 한해 사업소 매출 최초 100억 달성이라는 성과를 이루어냈습니다. 또한 지원부서 주관하에 T/F 팀을 구성하여 </a:t>
            </a:r>
            <a:r>
              <a:rPr u="sng" b="1" sz="1200">
                <a:solidFill>
                  <a:srgbClr val="000000"/>
                </a:solidFill>
                <a:latin typeface="맑은 고딕"/>
              </a:rPr>
              <a:t>(3)부서별 계량 목표를 설정하고 평가 보고서를 작성하였습니다. 창의적인 아이디어를 발굴하여 추진한 경험과 역량을 바탕으로 목표를 향해 끊임없이 경주(競走)하겠습니다. 한편 신사업 추진 과정에서 마주하게</a:t>
            </a:r>
            <a:r>
              <a:rPr sz="1200">
                <a:solidFill>
                  <a:srgbClr val="000000"/>
                </a:solidFill>
                <a:latin typeface="맑은 고딕"/>
              </a:rPr>
              <a:t> 되는 법적 규제에 대해서도 충실히 검토하여 사업이 신속히 진행될 수 있도록 하겠습니다. 전임자의 갑작스러운 장기 부재 </a:t>
            </a:r>
            <a:r>
              <a:rPr u="sng" b="1" sz="1200">
                <a:solidFill>
                  <a:srgbClr val="000000"/>
                </a:solidFill>
                <a:latin typeface="맑은 고딕"/>
              </a:rPr>
              <a:t>(4)상태에서 공사 사업관리 등 업무 인수인계를 받지 못하고 시설 관리 업무를 맡아 난관에 봉착했던 경험이 있습니다. 법학을 전공하며 법령을 꼼꼼히 읽는 습관과 하위법과 연계하여 해석하는 Legal</a:t>
            </a:r>
            <a:r>
              <a:rPr sz="1200">
                <a:solidFill>
                  <a:srgbClr val="000000"/>
                </a:solidFill>
                <a:latin typeface="맑은 고딕"/>
              </a:rPr>
              <a:t> Mind를 토대로 감사, 회계 규칙을 처음부터 하나하나 살펴보았고, 해석의 여지가 있는 부분은 타 사업소의 유사 업무 담당자에게 문의하는 등 책임감과 의지를 갖고 업무를 수행하였습니다. 그 결과 예산집행 및 계약과 관련한 심의사항을 준수하여 시설 관리 직무를 차질 없이 완수할 수 있었습니다. 사행산업이라는 사업의 특성과 기업의 공공성에서 기인하는 다양한 규제를 기획 단계에서부터 관심을 갖고 검토하여 조직 운영의 윤활유가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'범국민 친화적 과제 구상'을 성공적으로 수행하기 위한 구체적인 전략이 궁금합니다. 이전 직무 경험을 통해 어떤 전략을 구상했나요?</a:t>
            </a:r>
            <a:br/>
            <a:r>
              <a:t>(2) 한국도로교통공단에서 '찾아가는 운전면허 교육'을 통해 원거리 거주 교통약자를 지원한 경험을 바탕으로, 새로운 신사업을 추진할 때 어떻게 활용할 것인가요?</a:t>
            </a:r>
            <a:br/>
            <a:r>
              <a:t>(3) 부서별 계량 목표 설정 경험이 있으신데, 이 경험을 바탕으로 우리 회사의 목표 달성에 어떻게 기여할 계획인가요?</a:t>
            </a:r>
            <a:br/>
            <a:r>
              <a:t>(4) 시설 관리 업무를 맡을 당시 법령 해석으로 법적 과제를 해결했는데, 신사업 추진 시 예상되는 법적 문제를 어떻게 준비할 것인가요?</a:t>
            </a:r>
          </a:p>
        </p:txBody>
      </p:sp>
    </p:spTree>
  </p:cSld>
  <p:clrMapOvr>
    <a:masterClrMapping/>
  </p:clrMapOvr>
</p:sld>
</file>

<file path=ppt/slides/slide3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[협력의 실마리는 ‘이해관계’ 만족] 한국도로교통공단 운전면허시험장 소속 경영지원 업무 담당자로서 운전기능시험을 지원하는 자회사 직원의 휴게시설 </a:t>
            </a:r>
            <a:r>
              <a:rPr u="sng" b="1" sz="1200">
                <a:solidFill>
                  <a:srgbClr val="000000"/>
                </a:solidFill>
                <a:latin typeface="맑은 고딕"/>
              </a:rPr>
              <a:t>(1)확보를 위해 토지 소유주인 경찰청과 원만한 협의를 이끌어낸 경험이 있습니다. 시험장은 상급 행정청인 경찰청의 토지를 무상 임대하여 사용하고 있기 때문에 토지 위에 건축물을 신설하기 위해서는 경찰청의 대지 사용 승낙이 필요한 상황이었습니다. 자회사</a:t>
            </a:r>
            <a:r>
              <a:rPr sz="1200">
                <a:solidFill>
                  <a:srgbClr val="000000"/>
                </a:solidFill>
                <a:latin typeface="맑은 고딕"/>
              </a:rPr>
              <a:t> 측에서는 기존 시설이 노후화되고 근무지와 멀리 떨어져 있어 휴게시간의 질이 떨어진다는 잦은 민원을 제기하였습니다. 이에 휴게실 신축의 필요성과 시급성, 가용 예산 등을 종합적으로 고려하여 간이 쉼터 설치 허가를 요청하는 보고서를 작성하여 경찰청에 승인 요청 공문을 발송하였습니다. 그러나 계획했던 쉼터 </a:t>
            </a:r>
            <a:r>
              <a:rPr u="sng" b="1" sz="1200">
                <a:solidFill>
                  <a:srgbClr val="000000"/>
                </a:solidFill>
                <a:latin typeface="맑은 고딕"/>
              </a:rPr>
              <a:t>(2)설치의 위치가 장애인주차구역이라는 점과 시설물 관리 책임 주체의 불명확성에 대한 우려를 표하며 난색을 보였습니다. 지원</a:t>
            </a:r>
            <a:r>
              <a:rPr sz="1200">
                <a:solidFill>
                  <a:srgbClr val="000000"/>
                </a:solidFill>
                <a:latin typeface="맑은 고딕"/>
              </a:rPr>
              <a:t> 업무 담당자로서 해당 사안에 대한 책임감이 있었기에 곧바로 포기할 수는 없었습니다. 위 관청과 협의를 위한 자리를 마련하여 휴게시설 신설에 따른 협력 직원의 만족도 향상 등 순기능을 보다 적극적으로 설명하였고, 필요성에 대한 공감을 이끌어낼 수 있었습니다. 또한,</a:t>
            </a:r>
            <a:r>
              <a:rPr u="sng" b="1" sz="1200">
                <a:solidFill>
                  <a:srgbClr val="000000"/>
                </a:solidFill>
                <a:latin typeface="맑은 고딕"/>
              </a:rPr>
              <a:t>(3) 경찰청 국유재산 관리 부서에 실사를 요청하였고 초기 계획했던 휴게실 설치 위치를 변경함으로써 기존 장애인 주차구역을 유지할</a:t>
            </a:r>
            <a:r>
              <a:rPr sz="1200">
                <a:solidFill>
                  <a:srgbClr val="000000"/>
                </a:solidFill>
                <a:latin typeface="맑은 고딕"/>
              </a:rPr>
              <a:t> 수 있도록 협의하였습니다. 더 나아가 자회사 측과 추가적인 논의를 통해 유지·보수 주체를 자회사로 한다는 내용에 합의하였고 그 </a:t>
            </a:r>
            <a:r>
              <a:rPr u="sng" b="1" sz="1200">
                <a:solidFill>
                  <a:srgbClr val="000000"/>
                </a:solidFill>
                <a:latin typeface="맑은 고딕"/>
              </a:rPr>
              <a:t>(4)결과 대지 사용 허가서를 받을 수 있었습니다. 상호 이해를 바탕으로 한 적극적인 소통의 결과 성공적으로 휴게시설을 확보하였고, 사보에 사업소 우수사례로 소개되는 홍보 효과를 얻을 수 있었습니다. 지원 업무</a:t>
            </a:r>
            <a:r>
              <a:rPr sz="1200">
                <a:solidFill>
                  <a:srgbClr val="000000"/>
                </a:solidFill>
                <a:latin typeface="맑은 고딕"/>
              </a:rPr>
              <a:t> 특성상 여러 부서와 소통하고 협력하여야 하는 만큼 상호 이해와 협조가 중요하다고 생각합니다. 이를 조정하기 위한 노력을 소홀히 하지 않고 조직 목표 달성에 기여할 수 있도록 앞으로도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운전기능시험장의 휴게시설 확보 과정에서 토지 소유주와의 협의를 통해 얻게 된 교훈이 무엇인지, 그리고 이를 다른 프로젝트에 어떻게 활용했는지 말씀해 주세요.</a:t>
            </a:r>
            <a:br/>
            <a:r>
              <a:t>(2) 경찰청과의 협의를 통해 휴게시설 신설을 성공적으로 이끌어내셨는데, 이러한 협상을 효과적으로 이끌어내기 위해 사용한 구체적인 전략은 무엇이었나요?</a:t>
            </a:r>
            <a:br/>
            <a:r>
              <a:t>(3) 긴밀한 소통으로 대지 사용 허가를 받았다고 하셨는데, 소통에서 가장 중요한 단계는 무엇이라고 생각하시나요? 다른 경험과 비교해서 설명해주세요.</a:t>
            </a:r>
            <a:br/>
            <a:r>
              <a:t>(4) 기존 시설의 문제점을 해결하며 얻게 된 성과는 무엇이며, 이런 성과를 기반으로 우리 조직에서 어떻게 기여하실 계획인가요?</a:t>
            </a:r>
          </a:p>
        </p:txBody>
      </p:sp>
    </p:spTree>
  </p:cSld>
  <p:clrMapOvr>
    <a:masterClrMapping/>
  </p:clrMapOvr>
</p:sld>
</file>

<file path=ppt/slides/slide3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크게 3가지 목표를 달성하여 말산업을 선도하는 인재로 성장하고 싶습니다.첫째, 많은 사람들이 긍정적으로 인식하고 자연스럽게 참여할 수 있도록 한국마사회의 다양한 </a:t>
            </a:r>
            <a:r>
              <a:rPr u="sng" b="1" sz="1200">
                <a:solidFill>
                  <a:srgbClr val="000000"/>
                </a:solidFill>
                <a:latin typeface="맑은 고딕"/>
              </a:rPr>
              <a:t>(1)사업을 적극적으로 홍보해 나가겠습니다. 마케팅원론, 마케팅조사분석론 등을 통해 마케팅 (2)이론을 학습하고, 실제 사례를 분석하고 전략을 도출해 보면서 마케팅 역량을 쌓았습니다. 또한, 농촌진흥청 연구원으로 전국 수집 농가 데이터를 관리하고 데이터 시각화 지원</a:t>
            </a:r>
            <a:r>
              <a:rPr sz="1200">
                <a:solidFill>
                  <a:srgbClr val="000000"/>
                </a:solidFill>
                <a:latin typeface="맑은 고딕"/>
              </a:rPr>
              <a:t> 업무를 수행하면서 데이터 분석 및 활용 경험을 쌓았습니다. 이 경험을 바탕으로 고객과 산업 데이터를 조사, 분석하여 고객 특성과 트렌드를 파악해 다양한 채널을 적극적으로 활용하여 효과적이고 차별화된 홍보 전략을 수립해 나가겠습니다.둘째, 렛츠런파크를 누구나 행복한 추억을 떠올릴 수 있는 공간으로 만들고 싶습니다. 학과 학생회 총무를 맡아 1년간 예산에 맞춰 행사를 기획하고 운영해 </a:t>
            </a:r>
            <a:r>
              <a:rPr u="sng" b="1" sz="1200">
                <a:solidFill>
                  <a:srgbClr val="000000"/>
                </a:solidFill>
                <a:latin typeface="맑은 고딕"/>
              </a:rPr>
              <a:t>(3)나갔습니다. 이 과정에서 구성원들의 니즈를 맞추기 위해 노력했고 그 결과 구성원의 만족도와 참여율을 높일 수 있었습니다. 또한, 농촌진흥청에서</a:t>
            </a:r>
            <a:r>
              <a:rPr sz="1200">
                <a:solidFill>
                  <a:srgbClr val="000000"/>
                </a:solidFill>
                <a:latin typeface="맑은 고딕"/>
              </a:rPr>
              <a:t> 매달 전국 조사원 대상 교육 행사를 진행하면서 다양한 이해관계자와 협력하고 일정을 조율하는 경험을 쌓았습니다. 이러한 경험을 통해 행사 기획과 체계적인 프로젝트 진행 역량을 쌓았습니다. 이를 활용해 고객 니즈에 맞는 재미있고 특색 있는 행사를 기획하고 다양한 부서와 협력하여 효율적인 업무 수행을 이어 나가겠습니다.</a:t>
            </a:r>
            <a:r>
              <a:rPr u="sng" b="1" sz="1200">
                <a:solidFill>
                  <a:srgbClr val="000000"/>
                </a:solidFill>
                <a:latin typeface="맑은 고딕"/>
              </a:rPr>
              <a:t>(4)마지막으로, 고객과 적극적으로 소통해 고객 만족도를 높일 수 있는 고객 관리를 시행해 나가겠습니다. 한국토지주택공사 인턴 근무 당시 민원 창구에서</a:t>
            </a:r>
            <a:r>
              <a:rPr sz="1200">
                <a:solidFill>
                  <a:srgbClr val="000000"/>
                </a:solidFill>
                <a:latin typeface="맑은 고딕"/>
              </a:rPr>
              <a:t> 고객 상담을 진행하며 맞춤형 주택 공고를 추천하고 신청을 도와 6개월간 약 800개의 신규 계약을 체결했습니다. 또한, 거주자의 민원을 신속하게 해결해 고객 만족도를 높인 경험이 있습니다. 이를 통해 의사소통과 문제해결 역량을 쌓았습니다. 이러한 역량을 바탕으로 진정성 있게 고객과 소통하여 고객이 원하는 것이 무엇인지 파악해 이를 해결하여 고객 만족도를 높여나가겠습니다.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마케팅 조사를 통해 얻은 인사이트 중 가장 값진 것은 무엇이었으며, 이를 어떻게 적용할 수 있을까요?</a:t>
            </a:r>
            <a:br/>
            <a:r>
              <a:t>(2) 농촌진흥청에서의 데이터 시각화 지원 업무 경험을 바탕으로 어떻게 효과적인 홍보 전략을 개발할 계획인가요?</a:t>
            </a:r>
            <a:br/>
            <a:r>
              <a:t>(3) 렛츠런파크에서의 행사 기획을 위해 농촌진흥청에서의 조율 경험을 어떻게 활용할 것인지 설명해주시겠어요?</a:t>
            </a:r>
            <a:br/>
            <a:r>
              <a:t>(4) 6개월간 800개 신규 계약을 체결했던 경험에서 얻은 고객 관리의 중요한 요소는 무엇이라고 생각하시나요?</a:t>
            </a:r>
          </a:p>
        </p:txBody>
      </p:sp>
    </p:spTree>
  </p:cSld>
  <p:clrMapOvr>
    <a:masterClrMapping/>
  </p:clrMapOvr>
</p:sld>
</file>

<file path=ppt/slides/slide3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 프로젝트 진행 당시 소통과 협력의 어려움을 극복해 1등을 </a:t>
            </a:r>
            <a:r>
              <a:rPr u="sng" b="1" sz="1200">
                <a:solidFill>
                  <a:srgbClr val="000000"/>
                </a:solidFill>
                <a:latin typeface="맑은 고딕"/>
              </a:rPr>
              <a:t>(1)달성한 경험이 있습니다. 주제 선정 과정에서 한 팀원이 진행 속도를 따라가지 못하고 다른 팀원들의 의견에 부정적인 반응만 보이는 상황이 발생했습니다. 이에 따라 팀 분위기는 날카로워졌고 더 이상의 회의 진행이 불가능해졌습니다. 이를 해결하기 위해 먼저 해당 팀원과 대화 시간을 가졌습니다. 해당 팀원은 비전공자라서 회의 내용이 잘 이해가 되지 않았고 관심 분야가</a:t>
            </a:r>
            <a:r>
              <a:rPr sz="1200">
                <a:solidFill>
                  <a:srgbClr val="000000"/>
                </a:solidFill>
                <a:latin typeface="맑은 고딕"/>
              </a:rPr>
              <a:t> 달라 힘들었다고 이야기했습니다. 팀원의 이야기를 경청하고 공감해 주면서 더 배려해 주지 못했음을 사과했습니다. 이후 프로젝트 목표를 함께 세워 팀원의 동기를 </a:t>
            </a:r>
            <a:r>
              <a:rPr u="sng" b="1" sz="1200">
                <a:solidFill>
                  <a:srgbClr val="000000"/>
                </a:solidFill>
                <a:latin typeface="맑은 고딕"/>
              </a:rPr>
              <a:t>(2)부여했습니다. 또한, 프로젝트를 진행하는 동안 다른 팀원들과 협력하여 팀원이 지속적으로 관심을 가질 수 있도록 자료를 알아보기 쉽게 편집하여 제공했습니다. 그 결과 팀워크가 더욱 강화되었고 1등이라는 목표를 달성할 수 있었습니다. 이 경험을 통해 배려와 존중을 바탕으로 협력해 나가는 것에 대한 중요성을 다시 한번 느낄 수 있었습니다.인턴 근무 당시 고객과 소통에 어려움을 겪었지만 극복해 고객 만족도를 높인 경험이 있습니다. 다리 수술로 인한 동호 변경을 원했지만, 과거 동호 변동 이력이</a:t>
            </a:r>
            <a:r>
              <a:rPr sz="1200">
                <a:solidFill>
                  <a:srgbClr val="000000"/>
                </a:solidFill>
                <a:latin typeface="맑은 고딕"/>
              </a:rPr>
              <a:t> 있어 신청이 거절된 고객이 있었습니다. 담당자가 부재중인 상황에서 해당 고객이 방문해 거절에 </a:t>
            </a:r>
            <a:r>
              <a:rPr u="sng" b="1" sz="1200">
                <a:solidFill>
                  <a:srgbClr val="000000"/>
                </a:solidFill>
                <a:latin typeface="맑은 고딕"/>
              </a:rPr>
              <a:t>(3)대한 불만을 (4)표출하며 언성이 높아지는 문제가 발생했습니다. 이를 해결하기 위해 먼저 담당자와 연락해 문제 상황과 원인을 파악한 후 고객과 대화를 요청했습니다. 고객의 입장을 공감하며 차분하게 이야기를 진행해 고객을 진정시키고, 고객이 원하는 것을 파악하여 이를 충족시킬 수 있는 새로운 대안을 제시하여 문제를 해결했습니다. 이 경험을 통해</a:t>
            </a:r>
            <a:r>
              <a:rPr sz="1200">
                <a:solidFill>
                  <a:srgbClr val="000000"/>
                </a:solidFill>
                <a:latin typeface="맑은 고딕"/>
              </a:rPr>
              <a:t> 상대방의 입장을 공감하고 원하는 것을 정확하게 파악하는 것이 소통과 문제해결에 있어 중요하다는 것을 다시 한번 배울 수 있었습니다. 입사 후 공감, 배려, 존중의 자세를 갖고 적극적으로 소통하여 다양한 이해관계자들과 원활한 협력을 구축해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프로젝트 팀원과의 소통 문제를 해결했던 구체적인 과정에서 어떤 교훈을 얻었는지 알려주세요.</a:t>
            </a:r>
            <a:br/>
            <a:r>
              <a:t>(2) 과거 고객 문제가 발생했던 상황에서 당신의 중재가 어떤 방식으로 고객 만족도를 높였는지 설명 부탁드립니다.</a:t>
            </a:r>
            <a:br/>
            <a:r>
              <a:t>(3) 다양한 이해관계자와의 소통 경험을 통해 배운 가장 중요한 협력의 원칙은 무엇인가요?</a:t>
            </a:r>
            <a:br/>
            <a:r>
              <a:t>(4) 공감과 문제 해결 능력을 활용하여 회사에서 기대할 수 있는 기여는 무엇인가요?</a:t>
            </a:r>
          </a:p>
        </p:txBody>
      </p:sp>
    </p:spTree>
  </p:cSld>
  <p:clrMapOvr>
    <a:masterClrMapping/>
  </p:clrMapOvr>
</p:sld>
</file>

<file path=ppt/slides/slide3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[안정적인 한국마사회 조직 적응과 말 체험관련 사업확대] 단기에는 빠른 조직 적응과 업무숙달이 목표입니다. 꼼꼼함을 기르기 위하여 세무서에서 종합소득세 신고 업무시 공제서류 검토, 회계법인에서 정부보조금 정산을 위하여 지출내역 점검, 국회의원 후보자들의 재산상황, 정당 가입자들의 가입원서 자격확인,점검, 국민건강보험공단에서 의료비용 원가 계산을 위한 손익계산서 검토 및 재무제표 표준화를 하며 역량을 향상시켜 왔습니다. 회계업무의 </a:t>
            </a:r>
            <a:r>
              <a:rPr u="sng" b="1" sz="1200">
                <a:solidFill>
                  <a:srgbClr val="000000"/>
                </a:solidFill>
                <a:latin typeface="맑은 고딕"/>
              </a:rPr>
              <a:t>(1)진행과정과 특성을 알기 위하여 회계업무 경력 7년차가 쓴 e-book을 읽어보며 월별, 분기별 업무내용, 각 부서와 협의해야</a:t>
            </a:r>
            <a:r>
              <a:rPr sz="1200">
                <a:solidFill>
                  <a:srgbClr val="000000"/>
                </a:solidFill>
                <a:latin typeface="맑은 고딕"/>
              </a:rPr>
              <a:t> 할 내용등을 파악할 수 있었습니다. 추가로 회계자격증을 따며 복습 및 회계프로그램 운용능력을 향상시켰습니다. 의사소통능력은 세무서, 회계법인의 고객들과 소통하며 기를 수 있었습니다. 이러한 역량들을 통해 한국마사회의 일원으로 역할을 빠르게 할 수 있습니다. 장기에는 사회공헌을 하면서도 수익성을 개선할 수 있는 말 관련 사업 확장으로 회사에 기여하고 싶습니다. 현재 한국마사회에서는 말 관련한 체험프로그램으로 재활힐링승마를 시행하고 있습니다. 이를 통하여 많은 사람들이 승마를 체험하고 신체적 재활과 심리적 힐링에 도움을 받으면서 말에 대한 관심을 키워나가고 있습니다. 올해는 체험인원 3,600명을 대상으로 모집하며 사업에 참여한 그린승마존에서 체험이 가능합니다. 하지만 상반기와 하반기라는 제한적인 기간과 비용부담은 고객 접근성을 높이는데 제한적인 사항입니다. 저는 고졸 </a:t>
            </a:r>
            <a:r>
              <a:rPr u="sng" b="1" sz="1200">
                <a:solidFill>
                  <a:srgbClr val="000000"/>
                </a:solidFill>
                <a:latin typeface="맑은 고딕"/>
              </a:rPr>
              <a:t>(2)검정고시 학습교사에서 부터 경로식당 정리, 담배꽁초 줍기 등 환경정화, 아름다운가게 매장관리로 자원순환경제, 유기견 산책 봉사활동으로 동물복지 향상 등 다양한 공익적 활동으로 200시간 이상의 시간을 누적하였습니다. 또한</a:t>
            </a:r>
            <a:r>
              <a:rPr sz="1200">
                <a:solidFill>
                  <a:srgbClr val="000000"/>
                </a:solidFill>
                <a:latin typeface="맑은 고딕"/>
              </a:rPr>
              <a:t> 여가 산업, 키즈카페 등 아동 놀이시설의 발달이나 애견, 동물복지에 대한 관심은 말 체험관련 사업에 대한 기회라고 </a:t>
            </a:r>
            <a:r>
              <a:rPr u="sng" b="1" sz="1200">
                <a:solidFill>
                  <a:srgbClr val="000000"/>
                </a:solidFill>
                <a:latin typeface="맑은 고딕"/>
              </a:rPr>
              <a:t>(3)생각합니다. 새로운 말 관련 체험기회 확대로 한국마사회의 수익성을 높이는 것이 장기적인 목표입니다.(4)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회계업무 경력 7년차가 쓴 e-book을 읽었다고 했습니다. 회계업무에 대한 이해를 높이기 위한 추가적인 학습이나 경험이 있나요?</a:t>
            </a:r>
            <a:br/>
            <a:r>
              <a:t>(2) 승마 체험 프로그램 개선을 위해 어떤 접근을 시도할 계획인가요? 기존 프로그램의 어떤 부분을 강화하고 싶으신가요?</a:t>
            </a:r>
            <a:br/>
            <a:r>
              <a:t>(3) 지원자는 다양한 공익적 활동을 200시간 이상 수행했다고 했습니다. 이러한 활동이 업무에 어떻게 기여할 수 있을까요?</a:t>
            </a:r>
            <a:br/>
            <a:r>
              <a:t>(4) 한국마사회의 말 체험관련 사업을 통한 수익성 개선 계획을 자세히 설명해 줄 수 있나요?</a:t>
            </a:r>
          </a:p>
        </p:txBody>
      </p:sp>
    </p:spTree>
  </p:cSld>
  <p:clrMapOvr>
    <a:masterClrMapping/>
  </p:clrMapOvr>
</p:sld>
</file>

<file path=ppt/slides/slide3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[효과적인 의사소통 절차로 업무상 갈등상황 해결] 회계법인에서 정부보조금 정산업무를 하며 근무할 때의 일 입니다. 정부보조금 정산 업무는 보조금 지급 사업별로 규정을 파악하고, 보조금 지급 대상자가 보내준 정산서 상 지출 내역을 확인하여 </a:t>
            </a:r>
            <a:r>
              <a:rPr u="sng" b="1" sz="1200">
                <a:solidFill>
                  <a:srgbClr val="000000"/>
                </a:solidFill>
                <a:latin typeface="맑은 고딕"/>
              </a:rPr>
              <a:t>(1)금액이 초과되지는 않았는지, 목적에 맞게 사용되었는지, 증빙을 갖추고 있는지를 확인하였습니다. 제가 맡은 업무는 일부 지역의 전통시장 시장경영패키지 공동마케팅을 위한 정부보조금을 정산하는 것이였습니다. 사업의 관련 규정상 물품 구입을 위한 지출에 대한 증빙으로 세금계산서, 견적서, 사진 3가지가</a:t>
            </a:r>
            <a:r>
              <a:rPr sz="1200">
                <a:solidFill>
                  <a:srgbClr val="000000"/>
                </a:solidFill>
                <a:latin typeface="맑은 고딕"/>
              </a:rPr>
              <a:t> 필요하였습니다. 한번은 한 시장을 정산하면서 증빙이 누락되어 이를 보완해달라고 요청하였습니다. 그런데 이미 관련 행사가 끝이나서 증빙이 없다고 주장하였습니다. 저는 규정에 따라 증빙에 세금계산서, 견적서, 사진 3가지가 필요하다고 알려주었지만 막무가내로 이미 끝나서 증빙을 마련할 수 없다는 말만 되풀이 하였습니다. 이 때에 저는 문제상황임을 인식하고 제가 할 수 있는 일과 할 수 없는 일을 구분하고자 하였습니다. 우선 규정상 증빙이 필요하다는 점을 명확히 하였습니다. 그 후 상대방이 어려움이 </a:t>
            </a:r>
            <a:r>
              <a:rPr u="sng" b="1" sz="1200">
                <a:solidFill>
                  <a:srgbClr val="000000"/>
                </a:solidFill>
                <a:latin typeface="맑은 고딕"/>
              </a:rPr>
              <a:t>(2)있음을 받아들이고 조정이 가능한 부분이 있는지를 확인하기 위하여 "공단의 담당자에게 이 내용에 대하여 문의해보겠다"하고 통화를 종료하였습니다. 공단의 담당자는</a:t>
            </a:r>
            <a:r>
              <a:rPr sz="1200">
                <a:solidFill>
                  <a:srgbClr val="000000"/>
                </a:solidFill>
                <a:latin typeface="맑은 고딕"/>
              </a:rPr>
              <a:t> 내부 </a:t>
            </a:r>
            <a:r>
              <a:rPr u="sng" b="1" sz="1200">
                <a:solidFill>
                  <a:srgbClr val="000000"/>
                </a:solidFill>
                <a:latin typeface="맑은 고딕"/>
              </a:rPr>
              <a:t>(3)논의를 거쳐 사진만 제외하고 나머지 증빙을 구비하는 것으로 결정을 하였습니다. 이후 3자간의 소통을 통하여 이 사실을 전달하였고, 견적서와 세금계산서를 전달받아 해당 업무는 마무리 되었습니다. 해당 사항을 팀원들과 공유하고 보조금 청구 불인정</a:t>
            </a:r>
            <a:r>
              <a:rPr sz="1200">
                <a:solidFill>
                  <a:srgbClr val="000000"/>
                </a:solidFill>
                <a:latin typeface="맑은 고딕"/>
              </a:rPr>
              <a:t> 사례 등 다른 </a:t>
            </a:r>
            <a:r>
              <a:rPr u="sng" b="1" sz="1200">
                <a:solidFill>
                  <a:srgbClr val="000000"/>
                </a:solidFill>
                <a:latin typeface="맑은 고딕"/>
              </a:rPr>
              <a:t>(4)업무사례도 들어보며 소통능력, 고객대응능력, 깊은 업무 파악 등 직무 역량을 높일 수 있었습니다. 이 경험을 통하여 한국마사회에서도 근무할 때에도 명확한 업무파악 및 안내, 상대방에</a:t>
            </a:r>
            <a:r>
              <a:rPr sz="1200">
                <a:solidFill>
                  <a:srgbClr val="000000"/>
                </a:solidFill>
                <a:latin typeface="맑은 고딕"/>
              </a:rPr>
              <a:t> 대한 이해, 조정가능여부 확인 등 효과적인 의사소통 과정을 통하여 원활한 사내, 사외 소통을 하며 업무를 할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정부보조금 정산 업무에서 발생했던 갈등 상황을 어떻게 극복했는지 구체적인 과정을 설명해 주세요.</a:t>
            </a:r>
            <a:br/>
            <a:r>
              <a:t>(2) 정부보조금 정산 과정에서의 커뮤니케이션 경험이 앞으로의 업무에 어떤 영향을 미칠 것이라 생각하나요?</a:t>
            </a:r>
            <a:br/>
            <a:r>
              <a:t>(3) 보조금 청구 불인정 사례들을 공유했다고 했습니다. 이를 통해 얻은 중요한 교훈이 무엇이었습니까?</a:t>
            </a:r>
            <a:br/>
            <a:r>
              <a:t>(4) 직무 역량을 높이는데 중요한 의사소통 기술을 어떻게 개발하고자 하는지 설명해주실 수 있나요?</a:t>
            </a:r>
          </a:p>
        </p:txBody>
      </p:sp>
    </p:spTree>
  </p:cSld>
  <p:clrMapOvr>
    <a:masterClrMapping/>
  </p:clrMapOvr>
</p:sld>
</file>

<file path=ppt/slides/slide3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 마사회 마케팅 직렬에 입사하여 디지털 마케팅과 CRM을 적극 시행하여 고객 맞춤형 서비스를 제공하고,</a:t>
            </a:r>
            <a:r>
              <a:rPr sz="1200">
                <a:solidFill>
                  <a:srgbClr val="000000"/>
                </a:solidFill>
                <a:latin typeface="맑은 고딕"/>
              </a:rPr>
              <a:t> 더욱 많은 고객을 창출하는 마케팅 전략을 수립하는 데 기여하고 싶습니다. 입사 후 초기에는 현장을 경험하고 싶습니다. 직접 고객 데이터를 분석하고, 온·오프라인 프로모션 전략 수립 및 운영에 도전하여 실무 경험을 쌓고 싶습니다. 장기적으로는 고객 및 리서치 데이터를 적극 분석 및 활용해 기업의 발전을 위한 신규 마케팅 전략을 </a:t>
            </a:r>
            <a:r>
              <a:rPr u="sng" b="1" sz="1200">
                <a:solidFill>
                  <a:srgbClr val="000000"/>
                </a:solidFill>
                <a:latin typeface="맑은 고딕"/>
              </a:rPr>
              <a:t>(2)수립하는 것을 목표로 마케팅 전문가가 되기 위해 노력하겠습니다. 저는 목표를 달성하기 위해 마케팅 업무에서 필요하다고</a:t>
            </a:r>
            <a:r>
              <a:rPr sz="1200">
                <a:solidFill>
                  <a:srgbClr val="000000"/>
                </a:solidFill>
                <a:latin typeface="맑은 고딕"/>
              </a:rPr>
              <a:t> 생각하는 역량을 학습했습니다. 우선, 공간정보공학을 복수 전공하며 데이터 분석을 이용한 공간 활용 개선과 최적화 연구를 진행한 경험이 </a:t>
            </a:r>
            <a:r>
              <a:rPr u="sng" b="1" sz="1200">
                <a:solidFill>
                  <a:srgbClr val="000000"/>
                </a:solidFill>
                <a:latin typeface="맑은 고딕"/>
              </a:rPr>
              <a:t>(3)있습니다. 특히, 도시공원 이미지 강화를 위한 이용 행태 분석 프로젝트를 수행하면서 데이터를 활용한 마케팅 전략</a:t>
            </a:r>
            <a:r>
              <a:rPr sz="1200">
                <a:solidFill>
                  <a:srgbClr val="000000"/>
                </a:solidFill>
                <a:latin typeface="맑은 고딕"/>
              </a:rPr>
              <a:t> 수립이 중요함을 깨달았습니다. 해당 프로젝트는 대상지 공원의 SNS 해시태그에 따른 이미지를 수집해 랜덤 크롤링을 진행하여 VQA에 질문 후 답변을 수집하는 과정으로 진행되었습니다. 이미지 분석을 통해 인기 공간 </a:t>
            </a:r>
            <a:r>
              <a:rPr u="sng" b="1" sz="1200">
                <a:solidFill>
                  <a:srgbClr val="000000"/>
                </a:solidFill>
                <a:latin typeface="맑은 고딕"/>
              </a:rPr>
              <a:t>(4)및 행태를 추출하여 이에 맞는 공원 강화 방향을 제시했습니다. 이 경험을 바탕으로, 한국마사회에서도 고객 이용 행태 분석을 통해</a:t>
            </a:r>
            <a:r>
              <a:rPr sz="1200">
                <a:solidFill>
                  <a:srgbClr val="000000"/>
                </a:solidFill>
                <a:latin typeface="맑은 고딕"/>
              </a:rPr>
              <a:t> 고객 맞춤형 공간 마케팅을 기획하고 싶습니다. 두번째로, 소통 능력을 기르기 위해 노력했습니다. 대학에서 동아리 연합회의 회장을 맡아 동아리들의 의견 및 요구사항을 수집 및 정리하였으며 갈등이 발생했을 경우 직접 회의를 진행하여 중재하는 역할을 맡았습니다. 이러한 경험을 통해 다양한 이해관계자의 의견을 조율하고, 합리적인 해결책을 도출하는 역량을 길렀습니다. 또한, 경청과 명확한 의사 전달의 중요성을 깨닫고 갈등이 발생했을 때 감정적으로 대립하는 것이 아니라 소통을 통해 문제를 해결하는 방법을 익혔습니다. 이러한 소통 경험은 고객 및 타 부서와 원활한 커뮤니케이션이 필수적인 마케팅 업무에서도 큰 강점이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마케팅 직무에 지원한 이유와 한국 마사회의 디지털 마케팅 및 CRM을 통해 도달하고자 하는 구체적인 목표는 무엇인가요?</a:t>
            </a:r>
            <a:br/>
            <a:r>
              <a:t>(2) 공간정보공학을 복수 전공하며 데이터 분석을 통해 공간 활용 개선을 연구했다고 하셨는데, 이를 통해 어떤 시장의 니즈를 발견하고 적용했는지 설명해주시겠어요?</a:t>
            </a:r>
            <a:br/>
            <a:r>
              <a:t>(3) 프로젝트에서 대상지 공원의 이미지 분석을 통한 강화 방향을 제시했다고 하셨는데, 이를 통해 얻은 가장 큰 교훈은 무엇이며, 마사회에 어떻게 적용할 계획인가요?</a:t>
            </a:r>
            <a:br/>
            <a:r>
              <a:t>(4) 동아리 연합회의 회장으로 있는 동안 갈등 중재를 맡았다고 하셨는데, 가장 도전적이었던 중재 상황과 해결 방법을 더 자세히 설명해 주실 수 있나요?</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(1)화학 설비 담당자로서 교대근무자들과 협력하여야 했지만 소통 문제로 예상치 못한 갈등을 겪었던 경험이 있습니다.당시, 옆 팀장은 화학팀 교대근무 업무통보서를 대상자인 교대근무자들만 지정하여 공람하는 방식으로 전달했습니다. 하지만 교대근무자들은 대부분 해당 내용을 읽지 않거나, 읽었어도 이를 중요하게 여기지</a:t>
            </a:r>
            <a:r>
              <a:rPr sz="1200">
                <a:solidFill>
                  <a:srgbClr val="000000"/>
                </a:solidFill>
                <a:latin typeface="맑은 고딕"/>
              </a:rPr>
              <a:t> 않았고, 시간이 지나도 조치가 이루어지지 않았습니다. 결국 팀장이 교대근무자들을 질책했지만, 교대근무자들은 별도 공지가 없었다며 책임을 저에게 돌렸습니다. 일근자들 또한 이 상황을 제대로 인지하지 못했고, 이로 인해 문제 해결이 더욱 지연되었습니다. 저는 이 상황이 단순한 업무 태만 문제가 아니라 소통의 단절에서 비롯되었다고 생각하고 해결책을 모색했습니다.우선 교대근무자들의 근무 환경을 이해하고자 제어실을 자주 방문해 </a:t>
            </a:r>
            <a:r>
              <a:rPr u="sng" b="1" sz="1200">
                <a:solidFill>
                  <a:srgbClr val="000000"/>
                </a:solidFill>
                <a:latin typeface="맑은 고딕"/>
              </a:rPr>
              <a:t>(2)대화를 나눴습니다. 그들이 5일에 2번씩 출근하며, 업무 특성상 제어실을 떠날 수 없어 일근 사무실과 자연스럽게 단절된다는 점을 알게 되었습니다. 이로 인해 교대근무자들은 업무 지시를 수동적으로 받아들이게 되었고, 중요 공지는 쉽게 누락되었습니다.이를 해결하기 위해 저는 두 가지 방안을 마련했습니다.</a:t>
            </a:r>
            <a:r>
              <a:rPr sz="1200">
                <a:solidFill>
                  <a:srgbClr val="000000"/>
                </a:solidFill>
                <a:latin typeface="맑은 고딕"/>
              </a:rPr>
              <a:t> 첫째, 공람 여부와 관계없이 사내 </a:t>
            </a:r>
            <a:r>
              <a:rPr u="sng" b="1" sz="1200">
                <a:solidFill>
                  <a:srgbClr val="000000"/>
                </a:solidFill>
                <a:latin typeface="맑은 고딕"/>
              </a:rPr>
              <a:t>(3)문서를 적극적으로 확인하고 필요한 내용을 미리 숙지하는 습관을 길렀습니다. 이를 통해 사전에 업무 이슈를 파악하고 대비할 수 있도록 했습니다. 둘째, 교대근무자들과의 정보 공유를 강화했습니다. 업무적으로 고립되지 않도록 일근 사무실의 주요 이슈를 요약해 전달하고, 중요한 정보가 반드시 공유되도록 하였습니다. 이러한 노력을 통해 업무 지시가 원활하게 전달되었으며, 교대근무자들 또한 업무를 더욱 적극적으로</a:t>
            </a:r>
            <a:r>
              <a:rPr sz="1200">
                <a:solidFill>
                  <a:srgbClr val="000000"/>
                </a:solidFill>
                <a:latin typeface="맑은 고딕"/>
              </a:rPr>
              <a:t> 수행하게 되어 팀장과 교대근무자 간의 갈등도 해소되었습니다. 이 경험을 통해 저는 문제 해결을 위해서는 업무 수행 능력뿐만 아니라, 원활한 </a:t>
            </a:r>
            <a:r>
              <a:rPr u="sng" b="1" sz="1200">
                <a:solidFill>
                  <a:srgbClr val="000000"/>
                </a:solidFill>
                <a:latin typeface="맑은 고딕"/>
              </a:rPr>
              <a:t>(4)소통과 협력이 필수적이라는 점을 깨닫게 되었습니다. 앞으로도 조직 내에서 원활한 협업 환경을 조성하여, 구성원 간의 소통을 강화하는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화학 설비 담당자로서 교대근무자들과 소통을 개선한 경험을 바탕으로, 향후 우리 회사에서 어떤 소통 방안을 마련할 계획인지 설명해 주세요.</a:t>
            </a:r>
            <a:br/>
            <a:r>
              <a:t>(2) 업무 지시 전달 방식을 개선하여 얻은 교훈 및 이를 다른 직무에 어떻게 적용할 계획인지 설명해 주세요.</a:t>
            </a:r>
            <a:br/>
            <a:r>
              <a:t>(3) 교대근무자들과의 정보 공유를 강화한 경험이 성과로 이어진 구체적인 사례를 더 자세히 설명해 주세요.</a:t>
            </a:r>
            <a:br/>
            <a:r>
              <a:t>(4) 지원자가 생각하는 조직 내 원활한 협업 환경 조성을 위한 구체적인 방법에 대해 설명해 주세요.</a:t>
            </a:r>
          </a:p>
        </p:txBody>
      </p:sp>
    </p:spTree>
  </p:cSld>
  <p:clrMapOvr>
    <a:masterClrMapping/>
  </p:clrMapOvr>
</p:sld>
</file>

<file path=ppt/slides/slide3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 시절 진행한 프로젝트에서 소통의 어려움을 겪었었던 적이 있습니다. 해당 팀원은 보통 회의 중엔 가만히 있다가 결정 후 개인적으로 자신의 의견을 말하는 경우가 많았습니다. 아무리 제안한 의견이 좋았을지라도 결정된 사안에 반영하기 어려웠으며 다시 회의를 잡기도 힘들었습니다 그래서 다른 팀원들이 </a:t>
            </a:r>
            <a:r>
              <a:rPr u="sng" b="1" sz="1200">
                <a:solidFill>
                  <a:srgbClr val="000000"/>
                </a:solidFill>
                <a:latin typeface="맑은 고딕"/>
              </a:rPr>
              <a:t>(1)부정적인 반응을 자주 보였고, 이는 팀원 간의 갈등으로 이어졌습니다. 갈등을 해결하기 위해 우선 근본적인 원인을 파악하는 것이 중요하다고</a:t>
            </a:r>
            <a:r>
              <a:rPr sz="1200">
                <a:solidFill>
                  <a:srgbClr val="000000"/>
                </a:solidFill>
                <a:latin typeface="맑은 고딕"/>
              </a:rPr>
              <a:t> 생각하여 팀원과 개인적인 대화를 시도했습니다. 그리고 팀원이 의견을 즉흥적으로 표현하는 것에 부담을 느끼고 </a:t>
            </a:r>
            <a:r>
              <a:rPr u="sng" b="1" sz="1200">
                <a:solidFill>
                  <a:srgbClr val="000000"/>
                </a:solidFill>
                <a:latin typeface="맑은 고딕"/>
              </a:rPr>
              <a:t>(2)있으며, 자신의 생각을 정리한 후 의견을 내는 성향이라는 것을 알았습니다 이러한 성향을 고려해 의견 제시에 있어 생기는</a:t>
            </a:r>
            <a:r>
              <a:rPr sz="1200">
                <a:solidFill>
                  <a:srgbClr val="000000"/>
                </a:solidFill>
                <a:latin typeface="맑은 고딕"/>
              </a:rPr>
              <a:t> 부담감을 줄이는 방향으로 천천히 표현 범위를 넓혀 가는 방법을 제안했습니다. 우선 사전에 안건을 공지하고 자유롭게 익명으로 의견을 받았습니다. 이후 취합한 의견을 바탕으로 최선의 결과를 내기 위한 토의를 진행했습니다. 팀원은 미리 자신의 생각을 정리했기 때문에 점차 자기 생각을 편하게 표현하게 되었고, 적극적으로 회의에 참여하게 되었습니다. 이러한 노력으로 팀 내 분위기가 크게 변화했습니다. 과거에는 일부 목소리가 큰 팀원에 의해 회의가 </a:t>
            </a:r>
            <a:r>
              <a:rPr u="sng" b="1" sz="1200">
                <a:solidFill>
                  <a:srgbClr val="000000"/>
                </a:solidFill>
                <a:latin typeface="맑은 고딕"/>
              </a:rPr>
              <a:t>(3)주도되는 경향이 있었는데, 소통방식을 바꾼 후엔 모든 팀원이 의견을 자유롭게 제시하며 적극적으로 회의에 참여하는 분위기가 조성되었습니다.</a:t>
            </a:r>
            <a:r>
              <a:rPr sz="1200">
                <a:solidFill>
                  <a:srgbClr val="000000"/>
                </a:solidFill>
                <a:latin typeface="맑은 고딕"/>
              </a:rPr>
              <a:t> 또한 다양한 의견을 공유하게 되면서 더 창의적이고 혁신적인 결론을 낼 수 있었습니다. 이러한 </a:t>
            </a:r>
            <a:r>
              <a:rPr u="sng" b="1" sz="1200">
                <a:solidFill>
                  <a:srgbClr val="000000"/>
                </a:solidFill>
                <a:latin typeface="맑은 고딕"/>
              </a:rPr>
              <a:t>(4)경험을 통해 모든 사람의 성향이 다르다는 것을 이해하고, 이를 고려하여 소통방식을 수립하는 것이 최적의 결론을 내는 데 있어 중요하다는 것을 깨닫게 되었습니다. 업무에서도 다양한 성향의 타 부서나 고객들과</a:t>
            </a:r>
            <a:r>
              <a:rPr sz="1200">
                <a:solidFill>
                  <a:srgbClr val="000000"/>
                </a:solidFill>
                <a:latin typeface="맑은 고딕"/>
              </a:rPr>
              <a:t> 소통함에 있어 적절한 방식을 수립하고 원활한 의사소통을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대학 시절 프로젝트에서의 소통 문제 해결 경험을 이야기해 주셨는데, 그 과정에서 팀워크를 개선하게 된 구체적인 계기는 무엇인가요?</a:t>
            </a:r>
            <a:br/>
            <a:r>
              <a:t>(2) 팀원이 자유롭게 의견을 내게 하기 위해 어떤 구체적인 방법을 제안했고 그것이 어떤 효과를 가져왔는지 더 자세히 설명해줄 수 있나요?</a:t>
            </a:r>
            <a:br/>
            <a:r>
              <a:t>(3) 팀 내 다양한 의견이 공유되면서 창의적인 결론을 낼 수 있었다고 했는데, 그 중 가장 혁신적이라고 생각했던 아이디어는 무엇이었나요?</a:t>
            </a:r>
            <a:br/>
            <a:r>
              <a:t>(4) 업무에서 다양한 성향의 타 부서 혹은 고객과 소통할 때, 어떻게 그들의 성향을 고려해 적절한 소통 방식을 수립하는지 구체적인 사례와 함께 설명해주시겠어요?</a:t>
            </a:r>
          </a:p>
        </p:txBody>
      </p:sp>
    </p:spTree>
  </p:cSld>
  <p:clrMapOvr>
    <a:masterClrMapping/>
  </p:clrMapOvr>
</p:sld>
</file>

<file path=ppt/slides/slide3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(1)[경주마처럼 멈추지 않는 방송, 장애 0건을 위한 방송 운영] 저는 마사회 경마 방송의 운영 장애 0건을</a:t>
            </a:r>
            <a:r>
              <a:rPr sz="1200">
                <a:solidFill>
                  <a:srgbClr val="000000"/>
                </a:solidFill>
                <a:latin typeface="맑은 고딕"/>
              </a:rPr>
              <a:t> 확보하고, 장애 발생 10초 이내 대응 체계를 구축하는 것을 목표로 설정하였습니다. 경마 방송은 실시간 경기 상황을 전달해야 하므로 방송 장애 발생 시 즉각적인 조치가 필수적이며, 방송 품질 유지와 신뢰 확보가 중요합니다. 이를 위해 체계적인 점검 시스템을 구축하여 장애를 사전에 예방하고, 실시간 대응 체계를 마련하는 것에 집중하고자 합니다. 이를 위해 체크리스트 기반 점검 시스템 운영 경험을 </a:t>
            </a:r>
            <a:r>
              <a:rPr u="sng" b="1" sz="1200">
                <a:solidFill>
                  <a:srgbClr val="000000"/>
                </a:solidFill>
                <a:latin typeface="맑은 고딕"/>
              </a:rPr>
              <a:t>(2)적극 활용하겠습니다. 현재 방송 송출 운영을 담당하며 총 38개 장비 체크리스트 및 11개 모니터링 체크리스트를</a:t>
            </a:r>
            <a:r>
              <a:rPr sz="1200">
                <a:solidFill>
                  <a:srgbClr val="000000"/>
                </a:solidFill>
                <a:latin typeface="맑은 고딕"/>
              </a:rPr>
              <a:t> 운영하여 주요 장비 상태를 점검하고 있으며, 16개월 연속 무장애 송출을 기록하였습니다. 또한, 장비 성능을 정기적으로 최적화하여 장애 발생 가능성을 최소화하였습니다. 아울러, 파이썬을 </a:t>
            </a:r>
            <a:r>
              <a:rPr u="sng" b="1" sz="1200">
                <a:solidFill>
                  <a:srgbClr val="000000"/>
                </a:solidFill>
                <a:latin typeface="맑은 고딕"/>
              </a:rPr>
              <a:t>(3)활용한 검수 자동화 시스템을 도입하여 방송 운영 안정성을 강화하였습니다. 기존에는 동일 편성인 두 개의 채널 운행표를 수작업으로 비교 및 검수해야 했으며, 1회 검수에 평균 120분이 소요되고 인적</a:t>
            </a:r>
            <a:r>
              <a:rPr sz="1200">
                <a:solidFill>
                  <a:srgbClr val="000000"/>
                </a:solidFill>
                <a:latin typeface="맑은 고딕"/>
              </a:rPr>
              <a:t> 오류 가능성이 높았습니다. 이를 해결하기 위해 파이썬 기반 운행표 비교 검수 프로그램을 개발하여 검수 </a:t>
            </a:r>
            <a:r>
              <a:rPr u="sng" b="1" sz="1200">
                <a:solidFill>
                  <a:srgbClr val="000000"/>
                </a:solidFill>
                <a:latin typeface="맑은 고딕"/>
              </a:rPr>
              <a:t>(4)절차를 자동화하고, 월 평균 13.2건의 잠재적 장애를 사전에 예방할 수 있었습니다. 또한, 장애 대응 매뉴얼을 제작하여 실시간 방송 장애 대응 체계를 개선하였습니다. 장애 발생 시 신속한 조치가 가능하도록 주요 장애 유형 10개를 정리하여 대응</a:t>
            </a:r>
            <a:r>
              <a:rPr sz="1200">
                <a:solidFill>
                  <a:srgbClr val="000000"/>
                </a:solidFill>
                <a:latin typeface="맑은 고딕"/>
              </a:rPr>
              <a:t> 프로세스를 매뉴얼화하였으며, 이를 통해 긴급 장애 발생 시 기존 대비 대응 시간을 30퍼센트 단축하였습니다. 결론적으로, 저는 체계적인 점검 시스템 운영, 방송 장비 최적화, 장애 대응 매뉴얼 개선을 통해 마사회 경마 방송의 안정성과 신뢰도를 높이는 데 기여하고자 합니다. 이를 바탕으로 마사회 경마 방송의 안정적인 방송 환경을 유지하는 데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마사회 경마 방송에서 장애 0건을 목표로 설정하셨습니다. 장애 0건을 유지하기 위한 추가적인 전략이 있습니까?</a:t>
            </a:r>
            <a:br/>
            <a:r>
              <a:t>(2) 방송 송출을 담당하며 여러 체크리스트를 운영했다고 하셨습니다. 체크리스트 운영 경험이 현재 업무에 어떤 구체적 이점을 제공했습니까?</a:t>
            </a:r>
            <a:br/>
            <a:r>
              <a:t>(3) 파이썬을 활용한 자동화 프로그램을 개발했다고 하셨습니다. 프로그램 개발 과정에서 가장 큰 도전은 무엇이었습니까?</a:t>
            </a:r>
            <a:br/>
            <a:r>
              <a:t>(4) 장애 대응 매뉴얼을 제작하여 대응 시간을 단축한 사례가 인상적입니다. 실시간 대응 체계 개선 후, 예상치 못한 도전 과제는 무엇이었습니까?</a:t>
            </a:r>
          </a:p>
        </p:txBody>
      </p:sp>
    </p:spTree>
  </p:cSld>
  <p:clrMapOvr>
    <a:masterClrMapping/>
  </p:clrMapOvr>
</p:sld>
</file>

<file path=ppt/slides/slide3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[최저 참여율 20퍼센트, 소통 강화 후 200퍼센트 증가. 팀워크 변화의 비결] 저는 학과 단체 스포츠 회장을 맡으며 당시 3년간 신입 팀원의 가장 </a:t>
            </a:r>
            <a:r>
              <a:rPr u="sng" b="1" sz="1200">
                <a:solidFill>
                  <a:srgbClr val="000000"/>
                </a:solidFill>
                <a:latin typeface="맑은 고딕"/>
              </a:rPr>
              <a:t>(1)낮은 20퍼센트 참여율과 기존 팀원과의 단절 문제를 해결한 경험이 있습니다. 신입 팀원들은 적응에</a:t>
            </a:r>
            <a:r>
              <a:rPr sz="1200">
                <a:solidFill>
                  <a:srgbClr val="000000"/>
                </a:solidFill>
                <a:latin typeface="맑은 고딕"/>
              </a:rPr>
              <a:t> 어려움을 겪으며 참여율이 굉장히 낮았고, 이는 경기 중 팀워크 부족으로 이어졌습니다. 결국 춘계대회 1라운드 탈락이라는 결과를 초래하였습니다. 이를 해결하기 위해 신입 팀원과 기존 팀원 간의 소통을 강화하는 방안을 마련하였습니다. Google Form을 활용하여 신입 팀원들의 어려움을 조사한 결과로는 경기 기회 부족, 기존 팀원과의 소통 부족, 일정 </a:t>
            </a:r>
            <a:r>
              <a:rPr u="sng" b="1" sz="1200">
                <a:solidFill>
                  <a:srgbClr val="000000"/>
                </a:solidFill>
                <a:latin typeface="맑은 고딕"/>
              </a:rPr>
              <a:t>(2)조율 문제가 주요 원인이었습니다. 이를 바탕으로 1대1 멘토링 시스템을 도입하여 기존 팀원들이 신입 팀원들에게 전술을 지도하며 친밀도를 높이도록 노력하였습니다. 그러나 시행 초기, 기존</a:t>
            </a:r>
            <a:r>
              <a:rPr sz="1200">
                <a:solidFill>
                  <a:srgbClr val="000000"/>
                </a:solidFill>
                <a:latin typeface="맑은 고딕"/>
              </a:rPr>
              <a:t> 팀원들의 학업과 개인 일정으로 인해 멘토링 시간이 부족한 문제가 발생하였습니다. 문제를 극복하기 위해 팀 회식과 개별 연락을 통해 기존 팀원들의 의견을 수렴하고, 유연한 멘토링 운영 방식을 </a:t>
            </a:r>
            <a:r>
              <a:rPr u="sng" b="1" sz="1200">
                <a:solidFill>
                  <a:srgbClr val="000000"/>
                </a:solidFill>
                <a:latin typeface="맑은 고딕"/>
              </a:rPr>
              <a:t>(3)논의하였습니다. 그 결과, 경기 후 30분 피드백을 제공하는 방식으로 개선하였으며, 멘토링이 기술 교육을 넘어 팀워크 형성에도 기여할</a:t>
            </a:r>
            <a:r>
              <a:rPr sz="1200">
                <a:solidFill>
                  <a:srgbClr val="000000"/>
                </a:solidFill>
                <a:latin typeface="맑은 고딕"/>
              </a:rPr>
              <a:t> 수 있도록 신입 팀원들에게 경기 전 전술 브리핑을 맡기는 방식으로 조정하였습니다. 이러한 노력을 통해 참여하는 신입 팀원이 기존보다 200퍼센트 이상 증가하였으며, 팀원 간 소통이 원활해져 경기 중 팀워크가 향상되었습니다. 결국 추계대회에서 2위라는 성과를 거두었습니다. 이 경험을 통해 </a:t>
            </a:r>
            <a:r>
              <a:rPr u="sng" b="1" sz="1200">
                <a:solidFill>
                  <a:srgbClr val="000000"/>
                </a:solidFill>
                <a:latin typeface="맑은 고딕"/>
              </a:rPr>
              <a:t>(4)저는 소통과 협력이 성과에 미치는 영향을 배웠으며, 문제 해결을 위해서는 근본적인 원인을 분석하고 팀원들과 협력하여 최적의 해결책을 찾는 과정이 중요함을 깨달았습니다. 이를 바탕으로,</a:t>
            </a:r>
            <a:r>
              <a:rPr sz="1200">
                <a:solidFill>
                  <a:srgbClr val="000000"/>
                </a:solidFill>
                <a:latin typeface="맑은 고딕"/>
              </a:rPr>
              <a:t> 마사회 방송 기술 직무에서도 원활한 소통과 협업을 통해 안정적인 방송 환경 구축에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학과 단체 스포츠 회장으로서 팀워크를 개선했다고 했습니다. 이 경험이 다른 리더십 역할에서 어떻게 활용될 수 있습니까?</a:t>
            </a:r>
            <a:br/>
            <a:r>
              <a:t>(2) 신입 팀원의 참여율을 200퍼센트 증가시킨 방법들은 어떤 시행착오 후에 도출되었습니까?</a:t>
            </a:r>
            <a:br/>
            <a:r>
              <a:t>(3) 멘토링 시스템 도입 초기 문제를 해결하기 위해 어떤 구체적인 조치를 취하셨나요?</a:t>
            </a:r>
            <a:br/>
            <a:r>
              <a:t>(4) 뒤에 언급한 성과 중 '추계대회 2위'를 달성한 요인이 무엇인지 좀 더 자세히 말씀해 주실 수 있습니까?</a:t>
            </a:r>
          </a:p>
        </p:txBody>
      </p:sp>
    </p:spTree>
  </p:cSld>
  <p:clrMapOvr>
    <a:masterClrMapping/>
  </p:clrMapOvr>
</p:sld>
</file>

<file path=ppt/slides/slide3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승마교관으로서 한국마사회 입사 후 승마 대중화를 최우선 목표로 삼고 있습니다. 오랜 기간 승마를 접하며 대중의 낮은 인지도를 문제점으로 인식했습니다. 승마선수라 소개하면 대다수가 경마선수로 오해하는 현실이 이를 방증합니다. 승마는 동물과 교감하는 건전하고 친환경적인 스포츠이며, 남녀노소 누구나 즐길 수 있는 매력을 지녔습니다. 저는 현장에서 체감한 이러한 인식을 개선하고 대중들에게 전파하여 승마를 널리 알리고자 합니다. 직전의 두 직장에서 상반된 마케팅 전략을 경험한 바가 있기에 이는 목표 달성에 기여할 것입니다. 첫 직장에서는 SNS, 이벤트 </a:t>
            </a:r>
            <a:r>
              <a:rPr u="sng" b="1" sz="1200">
                <a:solidFill>
                  <a:srgbClr val="000000"/>
                </a:solidFill>
                <a:latin typeface="맑은 고딕"/>
              </a:rPr>
              <a:t>(1)등 다양한 홍보 전략을 통해 신규 회원을 유치했습니다. 이를 통해 다각적인 마케팅 방안을 모색하는 역량을 함양했습니다. 두 번째 직장에서는 기존 회원 유지에 집중하는</a:t>
            </a:r>
            <a:r>
              <a:rPr sz="1200">
                <a:solidFill>
                  <a:srgbClr val="000000"/>
                </a:solidFill>
                <a:latin typeface="맑은 고딕"/>
              </a:rPr>
              <a:t> 경향을 보였으나, 신규 회원 유치의 필요성을 제기하고 전 직장의 경험을 토대로 개선된 전략을 제안했습니다. 예를 들어 기존에 쓰던 유일한 플랫폼에서 다각화하여 여러 플랫폼 사용, 겨울 시즌 한정 이벤트 개시, 리뷰 이벤트 개시가 있습니다. 그 결과 신규 회원 수가 증가하는 성과를 거두었습니다. 두 직장에서 신규 </a:t>
            </a:r>
            <a:r>
              <a:rPr u="sng" b="1" sz="1200">
                <a:solidFill>
                  <a:srgbClr val="000000"/>
                </a:solidFill>
                <a:latin typeface="맑은 고딕"/>
              </a:rPr>
              <a:t>(2)회원을 유치한 후 그 회원들을 일회성 회원이 아닌 장기적인 고정회원으로 만드는 것은</a:t>
            </a:r>
            <a:r>
              <a:rPr sz="1200">
                <a:solidFill>
                  <a:srgbClr val="000000"/>
                </a:solidFill>
                <a:latin typeface="맑은 고딕"/>
              </a:rPr>
              <a:t> 승마교관으로서의 역할입니다. 저는 </a:t>
            </a:r>
            <a:r>
              <a:rPr u="sng" b="1" sz="1200">
                <a:solidFill>
                  <a:srgbClr val="000000"/>
                </a:solidFill>
                <a:latin typeface="맑은 고딕"/>
              </a:rPr>
              <a:t>(3)지도자로서의 역량을 발휘해 신규 회원의 90%이상을 재방문 시킨 경험이</a:t>
            </a:r>
            <a:r>
              <a:rPr sz="1200">
                <a:solidFill>
                  <a:srgbClr val="000000"/>
                </a:solidFill>
                <a:latin typeface="맑은 고딕"/>
              </a:rPr>
              <a:t> 있습니다. 단순히 일회성 신규 방문 회원의 증가보다는 생활체육인으로서의 회원 수 증가가 승마 대중화의 핵심이라고 생각합니다. 그러한 관점에서 </a:t>
            </a:r>
            <a:r>
              <a:rPr u="sng" b="1" sz="1200">
                <a:solidFill>
                  <a:srgbClr val="000000"/>
                </a:solidFill>
                <a:latin typeface="맑은 고딕"/>
              </a:rPr>
              <a:t>(4)한국마사회가 시행하는 승마강습 및 체험 프로그램, 어린이 승마체험 프로그램에서 제 지도자로서의 역량을 발휘할</a:t>
            </a:r>
            <a:r>
              <a:rPr sz="1200">
                <a:solidFill>
                  <a:srgbClr val="000000"/>
                </a:solidFill>
                <a:latin typeface="맑은 고딕"/>
              </a:rPr>
              <a:t> 수 있을 것 입니다. 한국마사회에 입사하게 된다면 이러한 경험과 역량을 바탕으로 승마 대중화에 기여할 것 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신규 회원 유치를 위한 다각적인 마케팅 방안을 시도했는데, 그 과정에서 가장 효과적이었다고 생각하는 전략은 무엇이었고 이유는 무엇인가요?</a:t>
            </a:r>
            <a:br/>
            <a:r>
              <a:t>(2) 승마 대중화를 목표로 삼고 있는 지원자는, 기존 회원을 장기적인 고정회원으로 만들기 위해 어떤 구체적인 전략을 사용했나요?</a:t>
            </a:r>
            <a:br/>
            <a:r>
              <a:t>(3) 지도자로서 신규 회원 90% 이상을 재방문시키는 데 성공한 경험에서, 지원자가 특히 강조했던 교육 방법이나 접근법은 무엇이었나요?</a:t>
            </a:r>
            <a:br/>
            <a:r>
              <a:t>(4) 지원자는 두 직장에 대한 경험을 기반으로 한국마사회에서 승마 대중화에 어떻게 기여할 계획인가요?</a:t>
            </a:r>
          </a:p>
        </p:txBody>
      </p:sp>
    </p:spTree>
  </p:cSld>
  <p:clrMapOvr>
    <a:masterClrMapping/>
  </p:clrMapOvr>
</p:sld>
</file>

<file path=ppt/slides/slide3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승마교관으로 근무하던 직장에서 지도하던 회원과 소통에 어려움을 겪은 경험이 있습니다. 해당 승마장은 자유기승 회원의 비중이 높아, 일부 회원은 과하게 마필을 빠르게 몰거나 타인이 기승 중인 마필의 위치를 확인하지 않고 타인에게 위험을 줄 수 있는 채찍질을 하는 등 안전 불감증을 보였습니다. 또한, 마필을 존중하지 않고 무리한 박차나 채찍 사용으로 학대하는 경우도 있었습니다. 이러한 상황을 개선하고자 소통을 시도했지만, 일부 회원은 감정적으로 반응하거나 소통 자체를 거부했습니다. 저는 일방적인 소통에서 오는 거부감과 방어적 태도를 인지하고, 먼저 경청하며 질문을 통해 상대방의 의견을 파악했습니다. 혹시 제 표현 중 오해를 일으킬 부분이 있다면 재고하고 개선하여 소통했습니다. 그 결과 불필요한 감정 소모를 줄이고 양방향 </a:t>
            </a:r>
            <a:r>
              <a:rPr u="sng" b="1" sz="1200">
                <a:solidFill>
                  <a:srgbClr val="000000"/>
                </a:solidFill>
                <a:latin typeface="맑은 고딕"/>
              </a:rPr>
              <a:t>(1)소통을 이끌어낼 수 있었습니다. 이후 '무엇을, 왜, 어떻게' 해야 하는지를 설명하고 합의점을 찾아, 승마장 규칙 준수에 대한 원활한 소통을 (2)이뤘습니다. 더불어 회원들의 안전을 위해 저는 기승 전 안전 교육을 강화하고, 기승 중에는 회원들의 행동을 (3)면밀히 관찰하며 위험 행동을 즉시 교정했습니다. 그리고 기승 후에는 회원 스스로 안전 수칙 준수에 대한 평가를 하게 하고 그것을</a:t>
            </a:r>
            <a:r>
              <a:rPr sz="1200">
                <a:solidFill>
                  <a:srgbClr val="000000"/>
                </a:solidFill>
                <a:latin typeface="맑은 고딕"/>
              </a:rPr>
              <a:t> 당일 전반적인 기승에 </a:t>
            </a:r>
            <a:r>
              <a:rPr u="sng" b="1" sz="1200">
                <a:solidFill>
                  <a:srgbClr val="000000"/>
                </a:solidFill>
                <a:latin typeface="맑은 고딕"/>
              </a:rPr>
              <a:t>(4)대한 피드백과 곁들였습니다. 그 결과 위험한 행동이 약 70~80% 감소했고, 규칙을 준수하는 분위기가 자연스럽게 형성되었습니다.</a:t>
            </a:r>
            <a:r>
              <a:rPr sz="1200">
                <a:solidFill>
                  <a:srgbClr val="000000"/>
                </a:solidFill>
                <a:latin typeface="맑은 고딕"/>
              </a:rPr>
              <a:t> 이 경험을 통해 다양한 배경의 사람들과 효과적으로 소통하고 협력하는 능력을 키웠습니다. 이는 한국마사회에 입사하게 된다면 팀원들과 협력하여 목표를 달성하는 데 기여할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'무엇을, 왜, 어떻게'를 설명하고 합의점을 찾아 소통을 이끌어냈다고 했는데, 이 과정에서 가장 도전적이었던 순간과 그것을 극복한 방법은 무엇이었나요?</a:t>
            </a:r>
            <a:br/>
            <a:r>
              <a:t>(2) 회원들의 안전 교육을 강화한 경험이 한국마사회에 입사한 후 모범적인 안전 문화 형성에 어떻게 기여할 수 있을지 말씀해 주세요.</a:t>
            </a:r>
            <a:br/>
            <a:r>
              <a:t>(3) 위험 행동 감소를 위해 실시한 기승 전 교육과 피드백 과정에서 지원자가 중요하게 생각한 원칙이나 방법은 무엇이 있었나요?</a:t>
            </a:r>
            <a:br/>
            <a:r>
              <a:t>(4) 회원들과 소통의 어려움을 겪은 경험을 통해 배운 것이 있다고 했는데, 이 경험을 한국마사회 팀원들과의 협력에 어떻게 적용할 계획인가요?</a:t>
            </a:r>
          </a:p>
        </p:txBody>
      </p:sp>
    </p:spTree>
  </p:cSld>
  <p:clrMapOvr>
    <a:masterClrMapping/>
  </p:clrMapOvr>
</p:sld>
</file>

<file path=ppt/slides/slide3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자금 운용의 구체적인 성과를 파악하고, 자금의 최유효이용을 도모하는 것이 목표입니다. 먼저 재무관리에서 공부한 포트폴리오의 세부 분석법을 사용해서, 한국마사회법 40조에 의한 현재의 자금 운용이 효율적으로 이뤄지고 있는지 파악하려 합니다. 벤치마크 포트폴리오 수익률과의 차이를 자산배분능력과 종목선정능력으로 구분해 분석하고, 문제점이 있다면 특정 자산의 비율을 어느 정도 조정해야 하는지 제시하겠습니다. 실제로 예금보험공사에서 일을 할 때 해당 아이디어에서 착안하여 저축은행 대출 포트폴리오의 연체율을 위와 </a:t>
            </a:r>
            <a:r>
              <a:rPr u="sng" b="1" sz="1200">
                <a:solidFill>
                  <a:srgbClr val="000000"/>
                </a:solidFill>
                <a:latin typeface="맑은 고딕"/>
              </a:rPr>
              <a:t>(1)같은 방식으로 분석한 경험이 있습니다. 이 분석으로 각 저축은행의 대출 포트폴리오를 벤치마크 포트폴리오와 비교 분석하고 관리 감독의 시사점에</a:t>
            </a:r>
            <a:r>
              <a:rPr sz="1200">
                <a:solidFill>
                  <a:srgbClr val="000000"/>
                </a:solidFill>
                <a:latin typeface="맑은 고딕"/>
              </a:rPr>
              <a:t> 대해 구체적인 결론에 도달할 수 있었습니다. 분석 자료를 보고할 때는 엑셀과 R을 적절히 활용하여 전달력을 높이겠습니다. 그동안 교재 독학 및 수업을 통해 R 다루는 방법을 익히고 </a:t>
            </a:r>
            <a:r>
              <a:rPr u="sng" b="1" sz="1200">
                <a:solidFill>
                  <a:srgbClr val="000000"/>
                </a:solidFill>
                <a:latin typeface="맑은 고딕"/>
              </a:rPr>
              <a:t>(2)저출산에 대한 보고서를 작성하는 등 프로그램 활용 연습을 해왔습니다. R에서 다양한 패키지를 활용하여 분석 자료를 시각화하며</a:t>
            </a:r>
            <a:r>
              <a:rPr sz="1200">
                <a:solidFill>
                  <a:srgbClr val="000000"/>
                </a:solidFill>
                <a:latin typeface="맑은 고딕"/>
              </a:rPr>
              <a:t> 업무의 효과성과 효율성을 높이겠습니다.또한, 외부 리스크를 파악하고 리스크가 회사의 자본 구조에 미치는 영향을 </a:t>
            </a:r>
            <a:r>
              <a:rPr u="sng" b="1" sz="1200">
                <a:solidFill>
                  <a:srgbClr val="000000"/>
                </a:solidFill>
                <a:latin typeface="맑은 고딕"/>
              </a:rPr>
              <a:t>(3)파악하는 것이 목표입니다. 예금보험공사에서 일을 하며 한국은행에서 발행한 금융안정보고서를 검토하고 가상 시나리오상의 저축은행 자본비율 변화에 대해 실증분석을 한 적 있습니다. 저는 한국은행의 보고서를 그대로 받아들이지 않고</a:t>
            </a:r>
            <a:r>
              <a:rPr sz="1200">
                <a:solidFill>
                  <a:srgbClr val="000000"/>
                </a:solidFill>
                <a:latin typeface="맑은 고딕"/>
              </a:rPr>
              <a:t> 개별 저축은행으로 뜯어보며 재검증했습니다. 그 과정에서 대손충당금 보완자본이 고려되어있지 </a:t>
            </a:r>
            <a:r>
              <a:rPr u="sng" b="1" sz="1200">
                <a:solidFill>
                  <a:srgbClr val="000000"/>
                </a:solidFill>
                <a:latin typeface="맑은 고딕"/>
              </a:rPr>
              <a:t>(4)않다는 것을 발견했고, 한국은행 보고서 작성자와 세 차례 통화하며 보완자본에 대해 논의했습니다. 또한 금융감독원의 규제 강화가 저축은행의 자기자본비율에 미치는 영향에 대해 분석하며 특정 저축은행에 유상증자가 필요할 수 있다는 결론을 제시한 적도 있습니다. 이러한 경험을</a:t>
            </a:r>
            <a:r>
              <a:rPr sz="1200">
                <a:solidFill>
                  <a:srgbClr val="000000"/>
                </a:solidFill>
                <a:latin typeface="맑은 고딕"/>
              </a:rPr>
              <a:t> 바탕으로 한국마사회의 재무제표를 유량과 저량 측면에서 모두 안전하게 지키는 든든한 재무회계관리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예금보험공사에서 대출 포트폴리오 분석을 했을 때, 벤치마크 포트폴리오와의 비교를 통해 도달한 구체적인 결론은 무엇이었나요?</a:t>
            </a:r>
            <a:br/>
            <a:r>
              <a:t>(2) R 프로그램을 활용하여 저출산 보고서를 작성한 경험이 있다고 하셨는데, 그 경험을 통해 얻은 주요 인사이트는 무엇이었나요?</a:t>
            </a:r>
            <a:br/>
            <a:r>
              <a:t>(3) 한국은행의 금융안정보고서를 개별 저축은행으로 재검증하는 과정에서 겪은 가장 큰 어려움은 무엇이었으며, 이를 어떻게 극복했나요?</a:t>
            </a:r>
            <a:br/>
            <a:r>
              <a:t>(4) 금융감독원 규제 강화에 대한 분석 결과로 특정 저축은행에 유상증자가 필요할 수 있다는 결론에 도달했다고 하셨는데, 이 결론에 도달한 주요 과정은 무엇이었나요?</a:t>
            </a:r>
          </a:p>
        </p:txBody>
      </p:sp>
    </p:spTree>
  </p:cSld>
  <p:clrMapOvr>
    <a:masterClrMapping/>
  </p:clrMapOvr>
</p:sld>
</file>

<file path=ppt/slides/slide3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부동산학회의 투자제안서를 작성하는 과정에서 협력에 어려움이 있었습니다. 당시 대상 건물의 저층부 소유권이 구분 소유로 되어있어서 진행이 쉽지 않았습니다. 의견 중 먼저 매입을 하고 모든 소유주가 소유권을 팔 때까지 개발을 유보해 상권을 죽이자는 방안이 </a:t>
            </a:r>
            <a:r>
              <a:rPr u="sng" b="1" sz="1200">
                <a:solidFill>
                  <a:srgbClr val="000000"/>
                </a:solidFill>
                <a:latin typeface="맑은 고딕"/>
              </a:rPr>
              <a:t>(1)있었습니다. 저는 이것이 도덕적으로도, 경제적으로도 옳지 않다고 판단했습니다. 대안이 없는 의견의 대립은 분위기를 안 좋게 만들었습니다. 결국 의견이 다른 학회원에게</a:t>
            </a:r>
            <a:r>
              <a:rPr sz="1200">
                <a:solidFill>
                  <a:srgbClr val="000000"/>
                </a:solidFill>
                <a:latin typeface="맑은 고딕"/>
              </a:rPr>
              <a:t> 해당 방법을 사용했을 시 오히려 지역사회의 분위기에 해를 끼쳐 건물 가치가 떨어질 수 있다는 점을 제시하며 설득했습니다. 특히 설득 과정에서는 논리성 측면에서 고민을 많이 </a:t>
            </a:r>
            <a:r>
              <a:rPr u="sng" b="1" sz="1200">
                <a:solidFill>
                  <a:srgbClr val="000000"/>
                </a:solidFill>
                <a:latin typeface="맑은 고딕"/>
              </a:rPr>
              <a:t>(2)하고 이야기했을 뿐만 아니라, 불필요한 감정을 더하지 않아 추가적인 갈등과 오해를 막았습니다. 그리고 논의를 거치며 구분 소유권자들을 사업의 지분출자자로 참여시킬 것을 제안해 그들과 수익을 일부 공유하면서, 개발을 원활히</a:t>
            </a:r>
            <a:r>
              <a:rPr sz="1200">
                <a:solidFill>
                  <a:srgbClr val="000000"/>
                </a:solidFill>
                <a:latin typeface="맑은 고딕"/>
              </a:rPr>
              <a:t> 진행하는 것이 장기적으로 이득이 된다는 방향으로 결론을 도출했습니다. 저와 대척점에 있는 의견이라도 존중하고 경청하며, 상대방의 기분을 상하지 않게 만든 것이 핵심이었습니다. 그 결과 작업을 진행할 때 무임승차를 방지하고 적극적인 참여를 유도할 수 있었다고 생각합니다. 경제학회에서 매거진을 작성할 때 소통이 부족해 어려움을 겪었던 사례가 있었습니다. 당시 제가 맡은 특집은 4인 1조로 한국 증시가 주제였는데, 각자 자기가 담당하는 기사에만 초점을 두고 큰 틀을 보지 못했습니다. 네 개의 </a:t>
            </a:r>
            <a:r>
              <a:rPr u="sng" b="1" sz="1200">
                <a:solidFill>
                  <a:srgbClr val="000000"/>
                </a:solidFill>
                <a:latin typeface="맑은 고딕"/>
              </a:rPr>
              <a:t>(3)개별적인 기사는 모두 좋은 글이었지만 네 개의 기사를 이어서 읽었을 때 특집에서 말하고자 하는 바를 명확히 알 수 없었습니다. 결국</a:t>
            </a:r>
            <a:r>
              <a:rPr sz="1200">
                <a:solidFill>
                  <a:srgbClr val="000000"/>
                </a:solidFill>
                <a:latin typeface="맑은 고딕"/>
              </a:rPr>
              <a:t> 기사 작성을 멈추고 함께 흐름을 이야기하는 시간을 가졌습니다. 현재 국내외 </a:t>
            </a:r>
            <a:r>
              <a:rPr u="sng" b="1" sz="1200">
                <a:solidFill>
                  <a:srgbClr val="000000"/>
                </a:solidFill>
                <a:latin typeface="맑은 고딕"/>
              </a:rPr>
              <a:t>(4)증시 현황과 코리아 디스카운트를 분석하고 한국의 밸류업 프로그램을 어떠한 방식으로 도입하는 것이 전반적으로 이로울지 의견을 공유했습니다. 이후 큰 틀에 맞춰 기사를 수정했고, 개별 기사뿐만 아니라</a:t>
            </a:r>
            <a:r>
              <a:rPr sz="1200">
                <a:solidFill>
                  <a:srgbClr val="000000"/>
                </a:solidFill>
                <a:latin typeface="맑은 고딕"/>
              </a:rPr>
              <a:t> 전체 특집으로서도 좋은 글을 작성할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부동산학회에서 대안 없이 의견이 대립되었을 때, 상대방을 설득하기 위해 특정 논리를 강조하셨다고 했습니다. 그 논리는 어떤 것이었나요?</a:t>
            </a:r>
            <a:br/>
            <a:r>
              <a:t>(2) 부동산학회에서 구분 소유권자들로 인한 진행의 어려움을 극복하기 위해 제안한 방법의 구체적인 결과와 성과는 무엇이었나요?</a:t>
            </a:r>
            <a:br/>
            <a:r>
              <a:t>(3) 경제학회 매거진 작성 시 소통 부족으로 겪었던 문제를 해결하기 위해 어떤 방식으로 의견을 공유했나요?</a:t>
            </a:r>
            <a:br/>
            <a:r>
              <a:t>(4) 경제학회에서 네 개의 개별 기사를 조화롭게 묶어 특집의 의도를 명확히 하기 위해 했던 조치는 무엇이었나요?</a:t>
            </a:r>
          </a:p>
        </p:txBody>
      </p:sp>
    </p:spTree>
  </p:cSld>
  <p:clrMapOvr>
    <a:masterClrMapping/>
  </p:clrMapOvr>
</p:sld>
</file>

<file path=ppt/slides/slide3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대중적인 여가 문화 조성, 국민 행복 증진]1. 한국마사회의 경마 시행 사업을 국민에게 홍보하고, 경마에 대한 </a:t>
            </a:r>
            <a:r>
              <a:rPr u="sng" b="1" sz="1200">
                <a:solidFill>
                  <a:srgbClr val="000000"/>
                </a:solidFill>
                <a:latin typeface="맑은 고딕"/>
              </a:rPr>
              <a:t>(1)2030세대의 인식을 제고하여 신규 고객을 창출하겠습니다. 광고 동아리 팀원들과 함께 '지그재그' 쇼핑몰 광고 기획안을 만들고 발표한 경험이 있습니다. 쇼핑몰 시장과 소비자를 분석하고 아이디어 회의를 거쳐서 홍보가 부족한 30대, 40대 여성을 대상으로 '내일만큼은 자유롭게,</a:t>
            </a:r>
            <a:r>
              <a:rPr sz="1200">
                <a:solidFill>
                  <a:srgbClr val="000000"/>
                </a:solidFill>
                <a:latin typeface="맑은 고딕"/>
              </a:rPr>
              <a:t> 그리고 회복되는 일상' 콘셉트를 도출했습니다. 그것을 토대로 보도블록 광고, 휴일 계획 또는 휴일 후기 사연 이벤트, 그리고 카카오톡 플러스 친구를 활용하는 마케팅 전략을 기획했고, 기획안을 PPT로 만들어서 동아리 사람들 앞에서 발표했습니다. 광고 기획 경험을 활용하여 동료들과 협력해서 경마 홍보 계획을 수립하고 시행하겠습니다. 특히, 2030세대가 많이 모이는 장소에서 팝업스토어를 열어 한국마사회의 경마 시행을 홍보하는 활동을 추진하겠습니다. 경마와 베팅 승식, 마권 발매 방법을 알리고, 직접 체험하는 기회를 제공하여 관심을 끌겠습니다. 예를 들어 더비온 앱을 다운받아 직접 체험해 볼 수 있는 행사를 개최할 수 있습니다. 직접 국민에게 다가가 건전한 경마 문화를 알리고, 긍정적인 인식을 심어주겠습니다.2. 한국마사회의 고객 서비스를 향상해 고객 만족도를 </a:t>
            </a:r>
            <a:r>
              <a:rPr u="sng" b="1" sz="1200">
                <a:solidFill>
                  <a:srgbClr val="000000"/>
                </a:solidFill>
                <a:latin typeface="맑은 고딕"/>
              </a:rPr>
              <a:t>(2)높이겠습니다. 한국수력원자력에서 인턴으로 신원 확인증 발급 업무와 출입 절차 안내 업무를 수행하면서 친절한 태도로 방문객과 단체 견학을 맞이했고, 질서 정연하고 신속하게 업무를 수행했습니다. 그리고 OO대학교 OO문화원 고객센터에서 상담원으로 일했을 당시에는 매뉴얼에 따라</a:t>
            </a:r>
            <a:r>
              <a:rPr sz="1200">
                <a:solidFill>
                  <a:srgbClr val="000000"/>
                </a:solidFill>
                <a:latin typeface="맑은 고딕"/>
              </a:rPr>
              <a:t> 정확하게 고객을 응대했고, 하루에 가장 많이 고객을 </a:t>
            </a:r>
            <a:r>
              <a:rPr u="sng" b="1" sz="1200">
                <a:solidFill>
                  <a:srgbClr val="000000"/>
                </a:solidFill>
                <a:latin typeface="맑은 고딕"/>
              </a:rPr>
              <a:t>(3)상담했습니다. 대학생 행정체험단으로 주민센터에서 근무했을 때는 공무원들과 소통하며 문제를 해결했고 코로나19 방역 지침을 준수했습니다. 다양한 경험을 통해 개발한 의사소통 역량과 고객</a:t>
            </a:r>
            <a:r>
              <a:rPr sz="1200">
                <a:solidFill>
                  <a:srgbClr val="000000"/>
                </a:solidFill>
                <a:latin typeface="맑은 고딕"/>
              </a:rPr>
              <a:t> 지향 역량을 활용하여 고객 만족 경영을 실천하고 </a:t>
            </a:r>
            <a:r>
              <a:rPr u="sng" b="1" sz="1200">
                <a:solidFill>
                  <a:srgbClr val="000000"/>
                </a:solidFill>
                <a:latin typeface="맑은 고딕"/>
              </a:rPr>
              <a:t>(4)국민 행복을 증진하여 한국마사회의 지속 성장을 이끌겠습니다.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쇼핑몰 광고 기획안을 만들고 발표한 경험에 대해 언급하셨는데, 이 경험에서 가장 도전적이었던 부분은 무엇이었으며 어떻게 극복했습니까?</a:t>
            </a:r>
            <a:br/>
            <a:r>
              <a:t>(2) 2030세대를 겨냥한 경마 홍보 계획을 수립하셨다고 했는데, 당시 사용된 전략 중 가장 효과적이었다고 생각하는 것은 무엇이었나요?</a:t>
            </a:r>
            <a:br/>
            <a:r>
              <a:t>(3) 한국수력원자력 인턴 경험에서 방문객 응대 업무를 수행하셨는데, 이 경험이 고객 서비스 향상에 어떻게 기여할 수 있을까요?</a:t>
            </a:r>
            <a:br/>
            <a:r>
              <a:t>(4) 대학교 문화원에서 상담원으로 활동하며 가장 어려웠던 고객 응대 케이스와 이를 해결한 방법에 대해 설명해 주세요.</a:t>
            </a:r>
          </a:p>
        </p:txBody>
      </p:sp>
    </p:spTree>
  </p:cSld>
  <p:clrMapOvr>
    <a:masterClrMapping/>
  </p:clrMapOvr>
</p:sld>
</file>

<file path=ppt/slides/slide3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돈가스집에서 </a:t>
            </a:r>
            <a:r>
              <a:rPr u="sng" b="1" sz="1200">
                <a:solidFill>
                  <a:srgbClr val="000000"/>
                </a:solidFill>
                <a:latin typeface="맑은 고딕"/>
              </a:rPr>
              <a:t>(1)아르바이트했을 당시 손님에게 큰소리를 들었던 경험이 있습니다. 그곳은 사람들이 항상 줄 서서 먹는 식당이었기 때문에 매우 바빴고, 직원 간 분업이 확실하게 되어있었습니다. 제가 서빙을 하고 있었을 때, 한 손님이 저를 계속 부르셨습니다. 하지만 저는 서빙 업무만 해야 했기 때문에 손님의 부름에 응답하지 못했고, 결국 손님은 저에게 화를 내셨습니다. 매니저님께서 손님에게 가서 서빙 업무만 하고 있는 직원이라 (2)제대로 대처하지 못했다고 상황을 설명해 드렸고, 죄송하다고 사과하셨습니다. 무전기로 다른 직원들에게 도움을 요청해야 했는데 너무 바빠서 무전기를 사용하지 못했습니다. 일이 끝난 후에 매니저님께 죄송하다고 말씀드렸더니 매니저님께서 이해해 주셨고 다음부턴 무전기를 사용하라고 말씀하셨습니다. 그래서 그 이후로는 일을 시작하기 전에 무전기가 잘 작동되는지 항상 확인했고, 필요한 상황에 바로 무전기를 사용하여 동료들과 소통하며 협력했습니다.그</a:t>
            </a:r>
            <a:r>
              <a:rPr sz="1200">
                <a:solidFill>
                  <a:srgbClr val="000000"/>
                </a:solidFill>
                <a:latin typeface="맑은 고딕"/>
              </a:rPr>
              <a:t> </a:t>
            </a:r>
            <a:r>
              <a:rPr u="sng" b="1" sz="1200">
                <a:solidFill>
                  <a:srgbClr val="000000"/>
                </a:solidFill>
                <a:latin typeface="맑은 고딕"/>
              </a:rPr>
              <a:t>(3)결과, 바쁘고 정신없는 환경에서도 각자 자신의 업무뿐만 아니라 동료의 업무도 도우며 문제해결에 집중했습니다. 제가 무거운 판을 들고 음식을 서빙하다가 실수로 음식을 쏟고 그릇을 깨뜨린 적이 있었습니다. 그때 당황해서 어쩔 줄 몰라 하고 있었는데</a:t>
            </a:r>
            <a:r>
              <a:rPr sz="1200">
                <a:solidFill>
                  <a:srgbClr val="000000"/>
                </a:solidFill>
                <a:latin typeface="맑은 고딕"/>
              </a:rPr>
              <a:t> 동료들이 한마음으로 모여서 함께 치워주었습니다. 아무도 실수를 질책하지 않고 위기 상황을 같이 해결해 줘서 고마웠고, 협업의 중요성을 깨달았습니다. 그래서 제가 맡은 일이 아니더라도 도움이 필요할 땐 발 벗고 나섰습니다. 계산 담당인 매니저님께서 잠시 자리를 비워서 손님이 기다리고 있는 상황을 보고서는 바로 달려가서 </a:t>
            </a:r>
            <a:r>
              <a:rPr u="sng" b="1" sz="1200">
                <a:solidFill>
                  <a:srgbClr val="000000"/>
                </a:solidFill>
                <a:latin typeface="맑은 고딕"/>
              </a:rPr>
              <a:t>(4)계산 업무를 대신했습니다. 주어진 일이 아니었지만, 다른 식당 아르바이트에서 계산하는 방법을 배워서 할 줄 아는 일이었기 때문에 적극적으로 행동했습니다. 그 결과, 매니저님께서 신속한 판단 능력과 유연한 대처 능력을 칭찬해 주셨습니다. 그렇게 동료들과 협력하여 맛집이라는 명성에 걸맞게 맛있는 음식과 최고의 서비스를 제공했습니다.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돈가스집 아르바이트에서 손님에게 큰소리를 들었던 상황을 구체적으로 설명하고, 이후 동료들과 협력하여 문제를 해결한 방법은 무엇이었나요?</a:t>
            </a:r>
            <a:br/>
            <a:r>
              <a:t>(2) 아르바이트 경험 동안 무전기를 활용하여 동료와의 소통을 개선했다고 하셨는데, 이와 같은 상황에서 팀워크를 어떻게 선도하셨나요?</a:t>
            </a:r>
            <a:br/>
            <a:r>
              <a:t>(3) 바쁜 환경에서도 동료들과 협업하여 문제를 해결했다고 했는데, 가장 기억에 남는 팀워크 사례를 공유해주세요.</a:t>
            </a:r>
            <a:br/>
            <a:r>
              <a:t>(4) 계산 업무를 자발적으로 도우셨다고 했는데, 이와 같은 적극적인 태도가 팀 내 분위기와 업무에 어떤 긍정적 영향을 미쳤나요?</a:t>
            </a:r>
          </a:p>
        </p:txBody>
      </p:sp>
    </p:spTree>
  </p:cSld>
  <p:clrMapOvr>
    <a:masterClrMapping/>
  </p:clrMapOvr>
</p:sld>
</file>

<file path=ppt/slides/slide3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법무지원부에서 법학 학습을 통하여 학습해온 법률 지식을 바탕으로 마사회 </a:t>
            </a:r>
            <a:r>
              <a:rPr u="sng" b="1" sz="1200">
                <a:solidFill>
                  <a:srgbClr val="000000"/>
                </a:solidFill>
                <a:latin typeface="맑은 고딕"/>
              </a:rPr>
              <a:t>(1)법률과 시행령 등 관련된 법률을 면밀하게 분석하여 마사회에서 수행될 수 있는 법령과 규정의 제정과 개정 업무에 객관성을 확보하도록 해석 및 적용을 하여 마사회 운영의 효율성 및 책임성</a:t>
            </a:r>
            <a:r>
              <a:rPr sz="1200">
                <a:solidFill>
                  <a:srgbClr val="000000"/>
                </a:solidFill>
                <a:latin typeface="맑은 고딕"/>
              </a:rPr>
              <a:t> 강화를 위하여 노력하고자 하며 법률 분쟁에 있어서는 각 부서에 필요로 하는 법률 수요가 무엇인지 파악하고 해당 부서의 분쟁을 사전에 예방하기 위한 법률질의 및 자문 업무에 최선을 다하고 사전예방에도 불구하고 </a:t>
            </a:r>
            <a:r>
              <a:rPr u="sng" b="1" sz="1200">
                <a:solidFill>
                  <a:srgbClr val="000000"/>
                </a:solidFill>
                <a:latin typeface="맑은 고딕"/>
              </a:rPr>
              <a:t>(2)마사회에 소송과 같은 법률분쟁 발생 시 민법, 형법 등 기본법과 민사소송법, 형사소송법 등 절차법의 지식을 바탕으로 적극적으로 대응하고자 합니다. 이와 더불어 경마 경기를</a:t>
            </a:r>
            <a:r>
              <a:rPr sz="1200">
                <a:solidFill>
                  <a:srgbClr val="000000"/>
                </a:solidFill>
                <a:latin typeface="맑은 고딕"/>
              </a:rPr>
              <a:t> 관람해본 관객의 입장에서 공정하고 오류 없는 시행인지 생각해본 적이 있었습니다. 해당 경험을 바탕으로 공정관리부에서 경마의 신뢰성을 제고하기 위하여 노력하여 경마를 </a:t>
            </a:r>
            <a:r>
              <a:rPr u="sng" b="1" sz="1200">
                <a:solidFill>
                  <a:srgbClr val="000000"/>
                </a:solidFill>
                <a:latin typeface="맑은 고딕"/>
              </a:rPr>
              <a:t>(3)관람하며 여가선용하는 국민이 의문점을 가지지 않도록 경마시행 규정과 시행세칙을 분석하여 공정한 경마기 시행될 수 있도록 비위 및 공정 분야에 있어 규정과 절차를 보완하여 경마 품질</a:t>
            </a:r>
            <a:r>
              <a:rPr sz="1200">
                <a:solidFill>
                  <a:srgbClr val="000000"/>
                </a:solidFill>
                <a:latin typeface="맑은 고딕"/>
              </a:rPr>
              <a:t> 향상을 할 수 있도록 노력하고자 합니다. 또한 심판처에서 심판제도 연구 및 개선과 심판제재기준 정립에 관한 사항 등을 위하여 노력하여 경마가 끝난 후 민원이 발생하는 부분을 분석하고 경마를 시햄함에 있어서 법적인 분쟁이 발생할 수 있는 부분을 사전에 차단할 수 있도록 심판처에서 법적지식을 바탕으로 도움이 되는 구성원으로 성장하고자 합니다. 마지막으로 마사회의 </a:t>
            </a:r>
            <a:r>
              <a:rPr u="sng" b="1" sz="1200">
                <a:solidFill>
                  <a:srgbClr val="000000"/>
                </a:solidFill>
                <a:latin typeface="맑은 고딕"/>
              </a:rPr>
              <a:t>(4)구성원으로 성장하며 경마가 레저로서 국민의 여가생활이 될 수 있도록 하여 경마 인구의 지속적인 유입으로 부가가치 창출이 이루어져</a:t>
            </a:r>
            <a:r>
              <a:rPr sz="1200">
                <a:solidFill>
                  <a:srgbClr val="000000"/>
                </a:solidFill>
                <a:latin typeface="맑은 고딕"/>
              </a:rPr>
              <a:t> 마사회의 수익이 성장할 수 있도록 노력하고 공기업으로서 공익성도 중시하여 불법경마와 같은 분야를 근절하여 건전레저가 가능하도록 하고자 합니다. 해당 목표를 달성하여 경마의 지속가능성을 확보하고 경마의 공정한 시행으로 국민의 여가선용 도모에 기여할 수 있는 마사회의 구성원으로 성장하고자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법령 및 규정의 제정과 개정 업무에 기여하기 위해 구체적으로 어떤 법적 해석 및 적용 경험을 강조하고 싶으신가요?</a:t>
            </a:r>
            <a:br/>
            <a:r>
              <a:t>(2) 경마 경기의 공정한 시행을 위한 규정과 절차 보완에 기여할 수 있는 구체적인 경험이나 계획은 무엇입니까?</a:t>
            </a:r>
            <a:br/>
            <a:r>
              <a:t>(3) 심판처에서 법적 지식을 활용하여 경마 민원을 사전에 차단한 경험이 있다면 공유해 주시고, 이 경험이 마사회에 어떤 기여를 할 수 있을까요?</a:t>
            </a:r>
            <a:br/>
            <a:r>
              <a:t>(4) 경마의 지속가능성을 확보하고 공익성을 중시하기 위한 구체적인 실행 계획은 무엇입니까?</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[외국인에게 티켓을 판매하던 경험으로 글로벌 TOP 5 말산업 선도기업까지]‘글로벌 TOP 5 말산업 선도기업’이라는 한국마사회의 VISION 2037 달성을 위해서는 국내 고객은 물론 해외 고객 유치에도 더욱 힘써야 한다고 생각합니다. 이러한 한국마사회의 비전에 발맞춰 국내 말산업의 대중화와 글로벌 시장 경쟁력 </a:t>
            </a:r>
            <a:r>
              <a:rPr u="sng" b="1" sz="1200">
                <a:solidFill>
                  <a:srgbClr val="000000"/>
                </a:solidFill>
                <a:latin typeface="맑은 고딕"/>
              </a:rPr>
              <a:t>(1)강화를 견인하는 마(馬)케터가 되겠습니다. 저는 마케팅 전략 수립, 고객 관리 등 한국마사회의 다양한 판매마케팅 업무를 수행하기 위해 이론적, (2)업무적 역량을 체계적으로 길러왔습니다.첫째, 경영지도사(마케팅) 자격증을 취득하며 심도 있는 전공 지식을 쌓았습니다. 또한 사회조사분석사 2급을 취득하며</a:t>
            </a:r>
            <a:r>
              <a:rPr sz="1200">
                <a:solidFill>
                  <a:srgbClr val="000000"/>
                </a:solidFill>
                <a:latin typeface="맑은 고딕"/>
              </a:rPr>
              <a:t> 통계학 공부를 병행하였습니다. 효과적인 마케팅 전략을 수립하고 시행하기 위해서는 탄탄한 이론적 </a:t>
            </a:r>
            <a:r>
              <a:rPr u="sng" b="1" sz="1200">
                <a:solidFill>
                  <a:srgbClr val="000000"/>
                </a:solidFill>
                <a:latin typeface="맑은 고딕"/>
              </a:rPr>
              <a:t>(3)뒷받침이 있어야 한다고 생각합니다. 이를 바탕으로 데이터에 기반한 시장 분석, 마케팅 전략 수립 등 한국마사회의 브랜드 인지도를 높이고</a:t>
            </a:r>
            <a:r>
              <a:rPr sz="1200">
                <a:solidFill>
                  <a:srgbClr val="000000"/>
                </a:solidFill>
                <a:latin typeface="맑은 고딕"/>
              </a:rPr>
              <a:t> 고객 확보에 기여하겠습니다.둘째, 국제미술전시회 기관의 마케팅 관련 부서에서 인턴으로 근무하며 SNS 홍보, 외신 기자 응대, 개막식 행사 진행 등 다양한 마케팅 업무를 수행하였습니다. 개막식 행사에서는 내국인은 물론 외국인들에게 직접 전시 도록과 티켓을 판매하였습니다. 단순히 물건을 주고 돈을 계산하는 역할에 그치지 않고 외국인들에게 먼저 말을 걸며 적극적으로 판매용품을 홍보하였습니다. 그 결과 예상 판매량의 </a:t>
            </a:r>
            <a:r>
              <a:rPr u="sng" b="1" sz="1200">
                <a:solidFill>
                  <a:srgbClr val="000000"/>
                </a:solidFill>
                <a:latin typeface="맑은 고딕"/>
              </a:rPr>
              <a:t>(4)30%를 초과하는 실적을 달성하였습니다. 이러한 판매 경험을 바탕으로 실제 판매마케팅 업무를 수행하며 높은 성과를 달성하겠습니다.저의 이론적, 업무적 역량을 기반으로 한국마사회의 경마·승마</a:t>
            </a:r>
            <a:r>
              <a:rPr sz="1200">
                <a:solidFill>
                  <a:srgbClr val="000000"/>
                </a:solidFill>
                <a:latin typeface="맑은 고딕"/>
              </a:rPr>
              <a:t> 콘텐츠를 보다 친숙하고 매력적인 문화 상품으로 포지셔닝하겠습니다. SNS 등 온라인 마케팅을 강화하여 젊은 층과 해외 고객의 관심을 유도하고, 타 기업 및 문화 단체와의 제휴를 통해 다양한 이벤트와 공동 마케팅을 기획하겠습니다. 이를 통해 말산업의 대중화와 글로벌 시장 확장을 선도하는 마(馬)케팅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경영지도사(마케팅)와 사회조사분석사 2급을 취득했다고 하셨습니다. 해당 자격증 취득 과정을 통해 가장 어려웠던 점과 이를 극복한 방법은 무엇이었나요?</a:t>
            </a:r>
            <a:br/>
            <a:r>
              <a:t>(2) SNS 홍보, 외신 기자 응대, 개막식 행사 진행 경험을 통해 어떤 마케팅 역량을 키웠으며, 이를 한국마사회에서 어떻게 활용할 계획인지 말씀해 주세요.</a:t>
            </a:r>
            <a:br/>
            <a:r>
              <a:t>(3) 지원자는 국제미술전시회에서 외국인들에게 먼저 말을 걸며 적극적으로 판매용품을 홍보했다고 하셨는데, 이 경험이 해외 고객을 유치하는 데 어떻게 기여할 수 있을까요?</a:t>
            </a:r>
            <a:br/>
            <a:r>
              <a:t>(4) 한국마사회가 글로벌 시장 확장을 선도하는 데 있어서 타 기업 및 문화 단체와의 제휴 경험이 중요한 이유는 무엇이라고 생각하십니까?</a:t>
            </a:r>
          </a:p>
        </p:txBody>
      </p:sp>
    </p:spTree>
  </p:cSld>
  <p:clrMapOvr>
    <a:masterClrMapping/>
  </p:clrMapOvr>
</p:sld>
</file>

<file path=ppt/slides/slide3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기업법무 실무 과목에서 그룹별로 과제를 해결하는 과정이 있었습니다. 해당 과제는 민사에 대한 내용이었는데, 일반적인 법학 지식을 활용하기 위한 것뿐만 아니라 실무지식도 필요하였습니다. 그룹별로 과제를 해결하기 위해서 각각 과제에 대한 분담을 정하고 진행하였고, 실무지식에 관해서는 회사의 실무자에게 </a:t>
            </a:r>
            <a:r>
              <a:rPr u="sng" b="1" sz="1200">
                <a:solidFill>
                  <a:srgbClr val="000000"/>
                </a:solidFill>
                <a:latin typeface="맑은 고딕"/>
              </a:rPr>
              <a:t>(1)조언을 구하여 해결하는 과정을 거쳤습니다. 해당 과제를 해결하기 위하여 같은 그룹에 있던 팀원이 자신이 맡은 과제에 불만이 있었는지 과제를 성실하게 하지 않아 협력에 어려움이 있었습니다.</a:t>
            </a:r>
            <a:r>
              <a:rPr sz="1200">
                <a:solidFill>
                  <a:srgbClr val="000000"/>
                </a:solidFill>
                <a:latin typeface="맑은 고딕"/>
              </a:rPr>
              <a:t> 해당 팀원과 소통을 일반적으로 진행하기 위해서 나와 친밀해지면 상대방도 나를 이해해줄 것이다. 라는 생각을 가지고 먼저 다가가서 개인적인 이야기를 하며 그룹 토론에 참여해서 해당기간 동안 과제를 해결하기 위하여 같이 </a:t>
            </a:r>
            <a:r>
              <a:rPr u="sng" b="1" sz="1200">
                <a:solidFill>
                  <a:srgbClr val="000000"/>
                </a:solidFill>
                <a:latin typeface="맑은 고딕"/>
              </a:rPr>
              <a:t>(2)노력해보자고 설득하였고 상대방도 이런상황을 이해해주고 토론에 참여하였습니다. 그룹 토론에 참여한 후에도 해당 팀원과 다른 팀원간 문제가 발생하지 않았으면 하는 마음에 다른 사람들이 원하지 않는 과제</a:t>
            </a:r>
            <a:r>
              <a:rPr sz="1200">
                <a:solidFill>
                  <a:srgbClr val="000000"/>
                </a:solidFill>
                <a:latin typeface="맑은 고딕"/>
              </a:rPr>
              <a:t> 부분은 맡아서 하고 다른 팀원들과 과제 맡은 부분에 대하여 구체적으로 배정을 다시하도록 토론을 통하여 각각 잘할 수 잇는 부분에 대해서 과제를 다시 정하였고 </a:t>
            </a:r>
            <a:r>
              <a:rPr u="sng" b="1" sz="1200">
                <a:solidFill>
                  <a:srgbClr val="000000"/>
                </a:solidFill>
                <a:latin typeface="맑은 고딕"/>
              </a:rPr>
              <a:t>(3)점심도 같이 먹으며 다른 팀원들과도 원활하게 소통할 수 있었습니다. 이후 실무지식을 얻기 위해서는 실무과정을 진행해준 회사의 실무자분께서 알려주어야 했는데 실무자분께 어떤</a:t>
            </a:r>
            <a:r>
              <a:rPr sz="1200">
                <a:solidFill>
                  <a:srgbClr val="000000"/>
                </a:solidFill>
                <a:latin typeface="맑은 고딕"/>
              </a:rPr>
              <a:t> 문서를 봐야 하는지 해당 문서에 어떤 부분을 봐야 하는지 팀원들과 같이 필요한 부분을 정리하고 찾아가 문의를 드렸고 요점을 정리해서 </a:t>
            </a:r>
            <a:r>
              <a:rPr u="sng" b="1" sz="1200">
                <a:solidFill>
                  <a:srgbClr val="000000"/>
                </a:solidFill>
                <a:latin typeface="맑은 고딕"/>
              </a:rPr>
              <a:t>(4)문서로 드리고 구두로도 설명을 드리니 빠르게 알려주어서 실무적인 부분도 해결할 수 있었습니다. 해당 과제를 수행하면서 모르는 사람이라도 협력하기 위해서 필요한 부분에 대하여 찾아보고 다가가서</a:t>
            </a:r>
            <a:r>
              <a:rPr sz="1200">
                <a:solidFill>
                  <a:srgbClr val="000000"/>
                </a:solidFill>
                <a:latin typeface="맑은 고딕"/>
              </a:rPr>
              <a:t> 질의하면 성과를 낼 수 있다는 점과 타인과 협력에 어려움이 있을 때 나에 대해서 먼저 보여주고 팀원과 같은 구성원이 있을 때 상대방에 대한 이해와 구성원 모두에 대한 협력이 있어야 원활한 협력을 완성할 수 있다는 경험도 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과제 수행 중 발생한 팀 내 갈등을 해결한 방법과 이를 통해 얻은 교훈을 실제 직무에 어떻게 적용할 계획인가요?</a:t>
            </a:r>
            <a:br/>
            <a:r>
              <a:t>(2) 실무지식을 얻기 위해 실무자와 소통한 경험이 마사회에서 협력 관계 구축에 어떻게 도움이 될까요?</a:t>
            </a:r>
            <a:br/>
            <a:r>
              <a:t>(3) 팀원과의 협력을 통해 목표를 성취한 경험을 다른 환경에서도 재현할 수 있는 방법은 무엇인가요?</a:t>
            </a:r>
            <a:br/>
            <a:r>
              <a:t>(4) 지원자가 실무적인 문제를 해결하면서 배운 점을 마사회와 같은 대규모 조직에서 어떻게 활용할 계획인가요?</a:t>
            </a:r>
          </a:p>
        </p:txBody>
      </p:sp>
    </p:spTree>
  </p:cSld>
  <p:clrMapOvr>
    <a:masterClrMapping/>
  </p:clrMapOvr>
</p:sld>
</file>

<file path=ppt/slides/slide3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자회사 위수탁 계약을 효과적으로 이행 및 관리하고 상생협력 방안을 실행하고 싶습니다. 저는 다음 두 가지 역량과 경험을 바탕으로 해당 업무 수행에 기여하겠습니다.첫 번째, 일정 계획 수립 및 관리 능력입니다. 현재 타 공단에서 급여 업무를 맡고 있습니다. 자격을 바탕으로 급여가 최종 산정되는 것이기에, 자격 부서에서 매달 공람 되는 “자격 처리 업무 일정” 달력을 보고, 그 달의 보험료 납부 마감일, 수납 반영일 등을 확인하여 제 달력에 메모하고 주요 마감일은 리마인더를 설정했습니다. 또한 퇴근 전 10분 동안은 내일 일정을 정리하고, 출근 후에는 오늘 지급 결정이 가능한 건들만 따로 모아두고 그 중에서도 긴급/중요도에 따라 청구서를 정리하였습니다. 사전청구의 경우, 수급권 발생일을 기준으로 순서대로 서류를 </a:t>
            </a:r>
            <a:r>
              <a:rPr u="sng" b="1" sz="1200">
                <a:solidFill>
                  <a:srgbClr val="000000"/>
                </a:solidFill>
                <a:latin typeface="맑은 고딕"/>
              </a:rPr>
              <a:t>(1)정리하여 적기에 지급할 수 있도록 했습니다. 공문 회신이 필요한</a:t>
            </a:r>
            <a:r>
              <a:rPr sz="1200">
                <a:solidFill>
                  <a:srgbClr val="000000"/>
                </a:solidFill>
                <a:latin typeface="맑은 고딕"/>
              </a:rPr>
              <a:t> 특수 사례의 경우는 유선 문의가 오자마자 공문을 보내 추후 청구 시 신속한 지급을 가능케 하였습니다. 그 결과 사후 업무 부담이 50% 경감되었고 고객의 만족도 역시 제고되었습니다. 한국마사회의 자회사 위수탁 계약은 체계적 일정 관리를 바탕으로 한 계약 체결 </a:t>
            </a:r>
            <a:r>
              <a:rPr u="sng" b="1" sz="1200">
                <a:solidFill>
                  <a:srgbClr val="000000"/>
                </a:solidFill>
                <a:latin typeface="맑은 고딕"/>
              </a:rPr>
              <a:t>(2)및 갱신, 이행 점검 등을 필요로 합니다. 따라서 일정별 주요 업무를 꼼꼼히 체크하여 업무 누락을 방지하겠습니다.(3)두 번째, 협상 교섭력입니다. 타 공단 노동조합 사무장으로 일할 당시, 중식 시간 내방 민원을 특정 부서가 전담하여 응대하는</a:t>
            </a:r>
            <a:r>
              <a:rPr sz="1200">
                <a:solidFill>
                  <a:srgbClr val="000000"/>
                </a:solidFill>
                <a:latin typeface="맑은 고딕"/>
              </a:rPr>
              <a:t> 것에 대해 불만이 제기된 적이 있습니다. 지사가 속한 지역본부 권역 내 지부장님들께 협조 메일을 돌려 각 지사의 중식 시간 민원 </a:t>
            </a:r>
            <a:r>
              <a:rPr u="sng" b="1" sz="1200">
                <a:solidFill>
                  <a:srgbClr val="000000"/>
                </a:solidFill>
                <a:latin typeface="맑은 고딕"/>
              </a:rPr>
              <a:t>(4)근무 현황을 파악하고 현장의 실제 운영 상황을 수집하였습니다. 당장 내일부터 현행 제도를 바꾸기엔 업무 부담 문제가 크다는 우려를 받아들여, 1주일의 정비 시간을 거쳐 단계적으로 도입하기로 하였습니다.</a:t>
            </a:r>
            <a:r>
              <a:rPr sz="1200">
                <a:solidFill>
                  <a:srgbClr val="000000"/>
                </a:solidFill>
                <a:latin typeface="맑은 고딕"/>
              </a:rPr>
              <a:t> 이처럼 한국마사회의 자회사와의 계약에서도 수집된 정보를 바탕으로 하여 동종 업계 평균 계약 조건을 반영하면서도 현장 부담을 최소화한 협상 방안을 도출하겠습니다.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당신은 '사후 업무 부담을 50% 경감'했다고 했습니다. 이 성과를 어떻게 측정하고 이를 통해 고객 만족도를 향상하게 된 과정에 대해 말씀해 주세요.</a:t>
            </a:r>
            <a:br/>
            <a:r>
              <a:t>(2) 공문 회신이 필요한 특수사례에서 신속한 의사결정을 내리기 위해 어떤 내부 프로세스나 시스템을 활용하셨는지 구체적으로 설명해 주시기 바랍니다.</a:t>
            </a:r>
            <a:br/>
            <a:r>
              <a:t>(3) 한국마사회의 계약 이행 점검 시 중요한 일정 관리 요소로 어떤 것들을 제안하며, 왜 그것들이 중요하다고 생각하는지 구체적으로 설명해 주실 수 있나요?</a:t>
            </a:r>
            <a:br/>
            <a:r>
              <a:t>(4) 노동조합 사무장으로서 중식 시간 민원 문제를 해결한 경험을 바탕으로 회사와 자회사 간의 계약 협상에서 어떤 구체적인 협상 전략을 제안할 수 있는지 설명해 주세요.</a:t>
            </a:r>
          </a:p>
        </p:txBody>
      </p:sp>
    </p:spTree>
  </p:cSld>
  <p:clrMapOvr>
    <a:masterClrMapping/>
  </p:clrMapOvr>
</p:sld>
</file>

<file path=ppt/slides/slide3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지역아동센터에서 수업 태도가 불량한 초등학교 고학년 아이들을 대상으로 영어 교육봉사를 진행하여, 아이들의 영어 성적을 향상시킨 경험이 있습니다.아이들에게 영단어와 독해를 </a:t>
            </a:r>
            <a:r>
              <a:rPr u="sng" b="1" sz="1200">
                <a:solidFill>
                  <a:srgbClr val="000000"/>
                </a:solidFill>
                <a:latin typeface="맑은 고딕"/>
              </a:rPr>
              <a:t>(1)가르치는 것이 주된 수업 내용이었는데, 아이들은 모두 영어에 흥미를 느끼지 못하고 거부감을 표출하였습니다. 양질의 수업이 이루어지기 위해서는 상호작용이 중요한데,</a:t>
            </a:r>
            <a:r>
              <a:rPr sz="1200">
                <a:solidFill>
                  <a:srgbClr val="000000"/>
                </a:solidFill>
                <a:latin typeface="맑은 고딕"/>
              </a:rPr>
              <a:t> 아이들이 수업을 잘 따라와 주지 않아 협력에 어려움을 겪었습니다. 아이들을 이해하고 설득하기 위해, 의사소통시 집중력을 발휘하려 노력했습니다. 우선 </a:t>
            </a:r>
            <a:r>
              <a:rPr u="sng" b="1" sz="1200">
                <a:solidFill>
                  <a:srgbClr val="000000"/>
                </a:solidFill>
                <a:latin typeface="맑은 고딕"/>
              </a:rPr>
              <a:t>(2)영어가 싫은 이유를 물어보고, 집중하여 끝까지 들으며 그들의 입장에서 최대한 생각하고 있음을 표현하였습니다. 아이들의 입장에 이입해서 들으며 공감적 반응을 크게 해주니 긍정적인 대화 분위기가 형성되었습니다. 편하게 이야기를</a:t>
            </a:r>
            <a:r>
              <a:rPr sz="1200">
                <a:solidFill>
                  <a:srgbClr val="000000"/>
                </a:solidFill>
                <a:latin typeface="맑은 고딕"/>
              </a:rPr>
              <a:t> 나누다 보니, 아이들이 공통적으로 “해외여행”과 "엔터테인먼트 콘텐츠"에 큰 관심을 보이는 것을 파악하였습니다. 이에 아이디어를 얻어, </a:t>
            </a:r>
            <a:r>
              <a:rPr u="sng" b="1" sz="1200">
                <a:solidFill>
                  <a:srgbClr val="000000"/>
                </a:solidFill>
                <a:latin typeface="맑은 고딕"/>
              </a:rPr>
              <a:t>(3)해외여행시 영어의 유용성에 대해 설명하고, 저의 관련 경험까지 덧붙이자, 아이들의 눈빛이 반짝거리며 태도가 달라지는 게 느껴졌습니다. 이에 "여행"과 관련된 콘텐츠를</a:t>
            </a:r>
            <a:r>
              <a:rPr sz="1200">
                <a:solidFill>
                  <a:srgbClr val="000000"/>
                </a:solidFill>
                <a:latin typeface="맑은 고딕"/>
              </a:rPr>
              <a:t> 다루는 것으로 영어 수업을 시작하면 아이들의 영어에 대한 흥미를 키워줄 수 있겠다고 생각하였습니다. 그래서 기존 교재가 아니라, 센터 내 있는 영어책 중 “여행” 테마를 다룬 단원만 모아 수업을 진행하였습니다. 아이들은 지문 속 여행자의 상황이 마치 본인의 상황이라고 상상하며 </a:t>
            </a:r>
            <a:r>
              <a:rPr u="sng" b="1" sz="1200">
                <a:solidFill>
                  <a:srgbClr val="000000"/>
                </a:solidFill>
                <a:latin typeface="맑은 고딕"/>
              </a:rPr>
              <a:t>(4)재미를 느꼈고, 여행에 관련된 단어들도 즐겁게 외워나갔습니다. 이 외에도, 아이들의 관심사에 맞게 노래나 영화/드라마 속 한 장면을 수업 교재로 활용하여 동적인 수업 분위기를 조성하였습니다.아이들의</a:t>
            </a:r>
            <a:r>
              <a:rPr sz="1200">
                <a:solidFill>
                  <a:srgbClr val="000000"/>
                </a:solidFill>
                <a:latin typeface="맑은 고딕"/>
              </a:rPr>
              <a:t> 영어에 대한 내적 동기를 충족시켜 주니 수업이 성공적으로 진행되었고, 그 결과 아이들의 영어 성적은 우상향했습니다. 이와 같이, 상황 분석 및 소통 역량을 활용해 부서 간 원활한 협업을 이끌어 한국마사회 조직 운영의 생산성을 높이는 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영어 교육봉사에서 아이들이 영어에 흥미를 느끼지 못하는 중 어떤 특별한 방법으로 기초적인 영어 지식을 가르치기 시작했는지 구체적인 사례를 들어 설명해 주세요.</a:t>
            </a:r>
            <a:br/>
            <a:r>
              <a:t>(2) 아이들의 입장에서 '영어가 싫은 이유'를 해결하기 위해 어떤 접근 방식을 사용하셨고, 그 과정에서 겪었던 어려움과 극복 방법을 설명해 주세요.</a:t>
            </a:r>
            <a:br/>
            <a:r>
              <a:t>(3) 수업에서 아이들이 관심을 보이는 주제를 활용한 '여행' 테마 학습이 아이들의 학습 태도를 어떻게 변화시켰는지 구체적인 사례와 결과를 설명해 주세요.</a:t>
            </a:r>
            <a:br/>
            <a:r>
              <a:t>(4) 아이들의 내적 동기를 충족시켜 수업을 성공적으로 이끈 방식과 이 경험을 통해 얻은 교훈을 다른 교육적 맥락에서 어떻게 적용할 계획인지 설명해 주십시오.</a:t>
            </a:r>
          </a:p>
        </p:txBody>
      </p:sp>
    </p:spTree>
  </p:cSld>
  <p:clrMapOvr>
    <a:masterClrMapping/>
  </p:clrMapOvr>
</p:sld>
</file>

<file path=ppt/slides/slide3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양질의 장제사 육성을 통한 마사회의 국제 경쟁력 강화”저의 목표는 마사회에 입사한 후, 국내 장제사 교육 시스템을 혁신하고, 이를 통해 세계적으로 경쟁력 있는 </a:t>
            </a:r>
            <a:r>
              <a:rPr u="sng" b="1" sz="1200">
                <a:solidFill>
                  <a:srgbClr val="000000"/>
                </a:solidFill>
                <a:latin typeface="맑은 고딕"/>
              </a:rPr>
              <a:t>(1)우수한 장제사를 키워내는 것입니다. 이를 위해, 국내외</a:t>
            </a:r>
            <a:r>
              <a:rPr sz="1200">
                <a:solidFill>
                  <a:srgbClr val="000000"/>
                </a:solidFill>
                <a:latin typeface="맑은 고딕"/>
              </a:rPr>
              <a:t> 대회에서 쌓은 경험과 전문성을 바탕으로 체계적인 교육 프로그램을 개발하고, 디지털 콘텐츠를 활용해 교육의 접근성을 높이겠습니다.저는 국내에서 10회 이상의 우승과 5회의 한국 대표 국제 대회 참가, 22/23/24년 마사회장배 장제 대회 우승, 국가자격심사위원, 2급 모의시험 대표 장제사 등의 성과를 이루었으며, 특히 2023년에는 국제장제대회에 출전하여 호주, 미국, 일본 등 여러 나라의 경쟁자들과 경쟁하여 3위를 달성하였습니다.저는 5번의 국제 대회 경험을 통하여 </a:t>
            </a:r>
            <a:r>
              <a:rPr u="sng" b="1" sz="1200">
                <a:solidFill>
                  <a:srgbClr val="000000"/>
                </a:solidFill>
                <a:latin typeface="맑은 고딕"/>
              </a:rPr>
              <a:t>(2)전문성 강화 해외의 체계적인 교육을 체득하여 성장할 수 있었고 이와 같은 전문성을 인정받아 국가자격 심사위원에 발탁되었습니다.또한,</a:t>
            </a:r>
            <a:r>
              <a:rPr sz="1200">
                <a:solidFill>
                  <a:srgbClr val="000000"/>
                </a:solidFill>
                <a:latin typeface="맑은 고딕"/>
              </a:rPr>
              <a:t> 국가자격심사위원으로 활동하며 체계적인 교육 노하우를 쌓았고, 이를 바탕으로 장제사 협회에서 3년간 5명의 합격생을 배출하는 성과를 이루었습니다. 하지만 현장 교육의 한계를 느끼게 되었고, 더 많은 사람들에게 효과적으로 지식을 전달하기 위해 고민한 끝에 유튜브에 교육 영상 5편을 제작하고 배포했습니다. 이를 통해 디지털 콘텐츠가 교육의 접근성을 높이는 데 얼마나 큰 </a:t>
            </a:r>
            <a:r>
              <a:rPr u="sng" b="1" sz="1200">
                <a:solidFill>
                  <a:srgbClr val="000000"/>
                </a:solidFill>
                <a:latin typeface="맑은 고딕"/>
              </a:rPr>
              <a:t>(3)역할을 할 수 있는지 직접 경험했습니다.마사회는 국내 유일한 장제사 양성기관입니다. 따라서 양질의 장제사를 키워내는 것은 마사회뿐만 아니라 말 산업 전체의 경쟁력을 결정짓는</a:t>
            </a:r>
            <a:r>
              <a:rPr sz="1200">
                <a:solidFill>
                  <a:srgbClr val="000000"/>
                </a:solidFill>
                <a:latin typeface="맑은 고딕"/>
              </a:rPr>
              <a:t> 중요한 요소입니다. 저는 지금까지 연습과 공부를 통해 장제사로서의 실력을 발전시켜 왔고, 교육생을 지도하여 합격시킨 경험도 있습니다. 입사 후에도 이러한 경험과 역량을 바탕으로, 현장 중심의 교육 프로그램을 개발하고, 디지털 콘텐츠를 활용한 온라인 교육 플랫폼을 구축해 더 많은 인재를 양성하겠습니다. 이를 통해 마사회가 </a:t>
            </a:r>
            <a:r>
              <a:rPr u="sng" b="1" sz="1200">
                <a:solidFill>
                  <a:srgbClr val="000000"/>
                </a:solidFill>
                <a:latin typeface="맑은 고딕"/>
              </a:rPr>
              <a:t>(4)국제적으로 인정받는 장제사 양성 기관으로 자리매김할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국내외 대회에서 쌓은 전문성을 바탕으로 교육 프로그램 개발을 계획하고 계시는데, 구체적으로 어떤 방식으로 프로그램을 체계화할 계획인가요?</a:t>
            </a:r>
            <a:br/>
            <a:r>
              <a:t>(2) 많은 국제 대회 경험을 통해 전문성을 강화했다고 했는데, 국제 대회의 어떤 요소가 가장 큰 도움이 되었나요?</a:t>
            </a:r>
            <a:br/>
            <a:r>
              <a:t>(3) 유튜브 교육 영상을 제작했다고 했습니다. 이 과정에서 경험한 주요 도전 과제가 무엇이고, 어떻게 극복하였나요?</a:t>
            </a:r>
            <a:br/>
            <a:r>
              <a:t>(4) 지원자는 교육생을 지도한 경험이 있다고 했습니다. 어떤 방식으로 교육생들을 지도하고 합격에 기여했는지 설명해 주세요.</a:t>
            </a:r>
          </a:p>
        </p:txBody>
      </p:sp>
    </p:spTree>
  </p:cSld>
  <p:clrMapOvr>
    <a:masterClrMapping/>
  </p:clrMapOvr>
</p:sld>
</file>

<file path=ppt/slides/slide3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“결합과 개선을 통한 문제 해결과 국제 대회 </a:t>
            </a:r>
            <a:r>
              <a:rPr u="sng" b="1" sz="1200">
                <a:solidFill>
                  <a:srgbClr val="000000"/>
                </a:solidFill>
                <a:latin typeface="맑은 고딕"/>
              </a:rPr>
              <a:t>(1)입상 및 국내 대회 우승”국제 대회에 선발된 한국 대표 장제사들과 함께 모여 연습을 하던 중 편자의 가장 큰 채점 포인트인 “플레이트”를 만들며 팀원들과의</a:t>
            </a:r>
            <a:r>
              <a:rPr sz="1200">
                <a:solidFill>
                  <a:srgbClr val="000000"/>
                </a:solidFill>
                <a:latin typeface="맑은 고딕"/>
              </a:rPr>
              <a:t> 갈등을 경험했습니다.제 방식은 한쪽에만 작업이 들어가기 때문에 시간이 </a:t>
            </a:r>
            <a:r>
              <a:rPr u="sng" b="1" sz="1200">
                <a:solidFill>
                  <a:srgbClr val="000000"/>
                </a:solidFill>
                <a:latin typeface="맑은 고딕"/>
              </a:rPr>
              <a:t>(2)절감되었으나 대회에서 요구하는 정도의 플레이트가 나오지 않았고 다른 방식은 양쪽을 모두 작업하기에 필요한 플레이트의 넓이가 충족이 되지만 2배의</a:t>
            </a:r>
            <a:r>
              <a:rPr sz="1200">
                <a:solidFill>
                  <a:srgbClr val="000000"/>
                </a:solidFill>
                <a:latin typeface="맑은 고딕"/>
              </a:rPr>
              <a:t> 시간을 소요해야만 했습니다.이 문제를 해결하기 위해 팀원 4명은 각자 5개의 편자를 만들어 연구하며 서로의 장단점을 파악하였고 그 결과 두 방법의 장점만을 결합하여 양쪽에 스카프를 많이 넣어 시간 절감과 플레이트의 넓이를 모두 충족하는 방법을 채택하게 되었습니다.그 방법으로 시간과 </a:t>
            </a:r>
            <a:r>
              <a:rPr u="sng" b="1" sz="1200">
                <a:solidFill>
                  <a:srgbClr val="000000"/>
                </a:solidFill>
                <a:latin typeface="맑은 고딕"/>
              </a:rPr>
              <a:t>(3)플레이트를 모두 가져갈 수 있었고, 국제 대회에 참가하여 3위에 입상하는 성적을 거둘 수 있었습니다. 이어서 “2023마사회장배</a:t>
            </a:r>
            <a:r>
              <a:rPr sz="1200">
                <a:solidFill>
                  <a:srgbClr val="000000"/>
                </a:solidFill>
                <a:latin typeface="맑은 고딕"/>
              </a:rPr>
              <a:t> 장제 대회”에서 국제 대회의 노하우를 활용해 장제사 전체 통합우승과 함께 3년 연속으로 국제 대회를 마사회 전액 지원으로 참가할 수 있는 자격을 얻게 되었습니다.이 경험을 통해 저는 팀워크와 소통의 중요성을 깊이 깨달았고, 문제 해결을 위해 다양한 의견을 수용하고 결합하는 능력을 키울 수 있었습니다. 또한, 이러한 과정을 통해 저뿐만 아니라 팀원들 모두가 한 단계 더 성장할 수 있는 계기가 </a:t>
            </a:r>
            <a:r>
              <a:rPr u="sng" b="1" sz="1200">
                <a:solidFill>
                  <a:srgbClr val="000000"/>
                </a:solidFill>
                <a:latin typeface="맑은 고딕"/>
              </a:rPr>
              <a:t>(4)되었습니다. 그 결과 국제 대회 입상과 국내 대회 우승이라는 성과를 이뤄낼 수 있었습니다.이러한 경험은 마사회 업무에도 도움 될 것입니다. 마사회는 다양한 부서와 직군이 협력해야 하는 조직입니다.</a:t>
            </a:r>
            <a:r>
              <a:rPr sz="1200">
                <a:solidFill>
                  <a:srgbClr val="000000"/>
                </a:solidFill>
                <a:latin typeface="맑은 고딕"/>
              </a:rPr>
              <a:t> 특히, 마주, 관리사, 장제사 등 각자의 이해관계가 얽혀 있는 만큼, 원활한 소통과 협력이 필수적입니다. 저는 국제 대회에서 쌓은 협력과 문제 해결의 경험을 바탕으로, 마사회 내에서도 다양한 직군과 소통하며 시너지를 창출하고, 경마 산업의 발전에 기여하는 장제사로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국제 대회에서 팀원들과의 갈등을 겪었다고 했는데, 당시 갈등을 해결하기 위한 지원자의 역할은 무엇이었나요?</a:t>
            </a:r>
            <a:br/>
            <a:r>
              <a:t>(2) 플레이트 제작 방식을 개선했다고 했습니다. 개선 과정에서 팀원들과의 의견 차이를 어떻게 조율했는지 구체적으로 설명해 주세요.</a:t>
            </a:r>
            <a:br/>
            <a:r>
              <a:t>(3) 마사회장배 장제 대회에서 통합우승을 했다고 했는데, 그 우승 요인이 된 특수한 전략 또는 준비 과정이 있었나요?</a:t>
            </a:r>
            <a:br/>
            <a:r>
              <a:t>(4) 마사회 업무에서 국제 대회 경험이 어떻게 도움이 될 것이라고 생각하며, 그 경험을 활용하여 기여할 수 있는 방안은 무엇인가요?</a:t>
            </a:r>
          </a:p>
        </p:txBody>
      </p:sp>
    </p:spTree>
  </p:cSld>
  <p:clrMapOvr>
    <a:masterClrMapping/>
  </p:clrMapOvr>
</p:sld>
</file>

<file path=ppt/slides/slide3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맞춤형 ‘전세사기피해지원 간담회’ 개최]저는 한국마사회에 입사한 후, 고객 맞춤형 서비스를 </a:t>
            </a:r>
            <a:r>
              <a:rPr u="sng" b="1" sz="1200">
                <a:solidFill>
                  <a:srgbClr val="000000"/>
                </a:solidFill>
                <a:latin typeface="맑은 고딕"/>
              </a:rPr>
              <a:t>(1)제공함으로써 말 산업의 대중화에 기여하고 싶습니다. 최근 레저 산업에 대한 관심이 높아지는 가운데, 대중과의 접점을 확대하는</a:t>
            </a:r>
            <a:r>
              <a:rPr sz="1200">
                <a:solidFill>
                  <a:srgbClr val="000000"/>
                </a:solidFill>
                <a:latin typeface="맑은 고딕"/>
              </a:rPr>
              <a:t> 것이 핵심이라고 생각합니다. 저는 맞춤형 프로그램 개발과 효과적인 홍보를 통해 고객 만족도를 높이고, 말 산업에 대한 친숙도를 증대시키는 데 이바지할 수 있습니다. 저는 고객 맞춤형 프로그램을 기획하여, 국민 복지 증진과 조직 발전에 이바지한 경험이 있습니다. 현재, SOC 공기업에서 기금 및 채권 관리 업무를 총괄하고 있습니다. 최근 관할지역의 전세가 급락으로 기금 회수에 큰 어려움을 겪은 경험이 있습니다. 기금을 활용한 </a:t>
            </a:r>
            <a:r>
              <a:rPr u="sng" b="1" sz="1200">
                <a:solidFill>
                  <a:srgbClr val="000000"/>
                </a:solidFill>
                <a:latin typeface="맑은 고딕"/>
              </a:rPr>
              <a:t>(2)임차복지사업을 운영하고 있었기에, 관할 지역의 장기 미수 채권 건수가 급증하는 문제가 발생했습니다. 공사와 고객의 채권확보와 기금 안정성을 위해서는 고객 맞춤형 소통이 우선 되어야한다</a:t>
            </a:r>
            <a:r>
              <a:rPr sz="1200">
                <a:solidFill>
                  <a:srgbClr val="000000"/>
                </a:solidFill>
                <a:latin typeface="맑은 고딕"/>
              </a:rPr>
              <a:t> 생각하여, ‘전세사기피해지원 간담회’를 기획하였습니다. 채권 보전을 위한 핵심 내용을 정리한 팸플릿을 제작하였으며, 관할 지방자치단체와 협업하여 지원 제도를 소개하는 등의 다양한 맞춤형 프로그램을 구성하였습니다. 간담회는 성공적으로 개최되었으며, 실질적인 피해 지원 방안을 마련하는 데 기여할 수 있었습니다. 또한, 신속한 채권 회수를 위해 고객 및 신용보증보험사의 의견을 적극적으로 수렴하고, 이를 반영하여 업무 프로세스를 개선하였습니다. 그 결과, </a:t>
            </a:r>
            <a:r>
              <a:rPr u="sng" b="1" sz="1200">
                <a:solidFill>
                  <a:srgbClr val="000000"/>
                </a:solidFill>
                <a:latin typeface="맑은 고딕"/>
              </a:rPr>
              <a:t>(3)약 14개월 만에 장기 미수 채권 비율을 21%p 감소시키는 성과를 거둘 수 있었습니다.이러한 경험을 통해 고객의</a:t>
            </a:r>
            <a:r>
              <a:rPr sz="1200">
                <a:solidFill>
                  <a:srgbClr val="000000"/>
                </a:solidFill>
                <a:latin typeface="맑은 고딕"/>
              </a:rPr>
              <a:t> 요구를 정확히 파악하고, 효과적인 솔루션을 제공하는 능력을 키울 수 있었습니다. 특히 고객의 입장에서 먼저 고민하고 접근하는 것이 중요하다는 점을 깨달은 값진 경험을 할 수 있었습니다. 입사 후에도, 저의 경험을 바탕으로 고객과 적극적으로 소통하며 고객 맞춤형 서비스를 제공함으로써, 한국마사회의 고객 만족도를 높이고 말 산업의 </a:t>
            </a:r>
            <a:r>
              <a:rPr u="sng" b="1" sz="1200">
                <a:solidFill>
                  <a:srgbClr val="000000"/>
                </a:solidFill>
                <a:latin typeface="맑은 고딕"/>
              </a:rPr>
              <a:t>(4)대중화에 이바지하는 직원이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고객 맞춤형 프로그램을 기획하실 때 가장 중요하게 고려하신 부분은 무엇이었으며, 이를 통해 어떤 성과를 이루었는지 설명해 주세요.</a:t>
            </a:r>
            <a:br/>
            <a:r>
              <a:t>(2) '전세사기피해지원 간담회'를 기획하여 얻은 구체적인 경험이나 교훈이 있다면 무엇인지요?</a:t>
            </a:r>
            <a:br/>
            <a:r>
              <a:t>(3) 장기 미수 채권 비율 감소의 주된 성공 요인은 무엇이며, 이 경험은 향후 업무에 어떻게 적용될 수 있을까요?</a:t>
            </a:r>
            <a:br/>
            <a:r>
              <a:t>(4) 우리 회사에서 고객 맞춤형 서비스를 제공하기 위해 구체적으로 어떤 방법을 사용할 계획인가요?</a:t>
            </a:r>
          </a:p>
        </p:txBody>
      </p:sp>
    </p:spTree>
  </p:cSld>
  <p:clrMapOvr>
    <a:masterClrMapping/>
  </p:clrMapOvr>
</p:sld>
</file>

<file path=ppt/slides/slide3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[소통과 협력을 통해, 복지와 효율성 두 마리 토끼를 잡다.]학생회 복지팀장을 맡으며, 새로운 복지사업을 추진하였지만, </a:t>
            </a:r>
            <a:r>
              <a:rPr u="sng" b="1" sz="1200">
                <a:solidFill>
                  <a:srgbClr val="000000"/>
                </a:solidFill>
                <a:latin typeface="맑은 고딕"/>
              </a:rPr>
              <a:t>(1)증가하는 운영비로 구성원과 갈등을 겪었던 경험이 있습니다. 저는 고객과의 효과적인 소통을 통해 근거를 찾고, 이를 활용하여</a:t>
            </a:r>
            <a:r>
              <a:rPr sz="1200">
                <a:solidFill>
                  <a:srgbClr val="000000"/>
                </a:solidFill>
                <a:latin typeface="맑은 고딕"/>
              </a:rPr>
              <a:t> 구성원을 설득하였으며 협력을 성공적으로 이끌어 냈습니다.복지팀장 취임 초, 기존 복지 사업의 실효성에 대한 문제의식을 느끼고 새로운 복지사업인 ‘생활물품임대사업’을 </a:t>
            </a:r>
            <a:r>
              <a:rPr u="sng" b="1" sz="1200">
                <a:solidFill>
                  <a:srgbClr val="000000"/>
                </a:solidFill>
                <a:latin typeface="맑은 고딕"/>
              </a:rPr>
              <a:t>(2)기획, 운영하였습니다. 사업 초기, 낮은 물품 회수율 탓에 운영비는 지속해서 증가하였습니다. 결국, 학생회 총무팀은 사업 폐지를 제안하며, 저희 팀과</a:t>
            </a:r>
            <a:r>
              <a:rPr sz="1200">
                <a:solidFill>
                  <a:srgbClr val="000000"/>
                </a:solidFill>
                <a:latin typeface="맑은 고딕"/>
              </a:rPr>
              <a:t> 갈등을 겪었습니다. 저는 학우들의 복지증진을 위해 꼭 필요한 사업이라 생각했기에, 낮은 회수율의 원인을 </a:t>
            </a:r>
            <a:r>
              <a:rPr u="sng" b="1" sz="1200">
                <a:solidFill>
                  <a:srgbClr val="000000"/>
                </a:solidFill>
                <a:latin typeface="맑은 고딕"/>
              </a:rPr>
              <a:t>(3)찾기 위하여 노력하였습니다. 원인을 찾기 위해서는 고객과의 소통이 우선 되어야한다고 생각했으며, 여러 학우와 효과적인 소통을 위하여, 설문조사를 시행하였습니다. 설문조사 결과, 높은 사업 만족도를 확인하였지만, 학우들이 가장 불편하게 느끼는 부분은 반납 시간이 제한적이라는</a:t>
            </a:r>
            <a:r>
              <a:rPr sz="1200">
                <a:solidFill>
                  <a:srgbClr val="000000"/>
                </a:solidFill>
                <a:latin typeface="맑은 고딕"/>
              </a:rPr>
              <a:t> 점이었습니다. 저는 낮은 회수율의 원인이 반납시간의 제한에 기인한다고 판단하였으며, 이를 해결하기 위해 ‘URL 신청서’와 ‘무인반납제도’를 신설하여 회수율을 재차 높일 수 있었습니다. 저는 학우들의 만족도 </a:t>
            </a:r>
            <a:r>
              <a:rPr u="sng" b="1" sz="1200">
                <a:solidFill>
                  <a:srgbClr val="000000"/>
                </a:solidFill>
                <a:latin typeface="맑은 고딕"/>
              </a:rPr>
              <a:t>(4)지수와 사업 개선 방안을 제시함으로써 학생회 총무팀의 협력을 성공적으로 이끌어 냈습니다. 결과적으로 학우들이 선정한 가장 만족도 높은 학생회 사업이었다는 평가를 받았으며,</a:t>
            </a:r>
            <a:r>
              <a:rPr sz="1200">
                <a:solidFill>
                  <a:srgbClr val="000000"/>
                </a:solidFill>
                <a:latin typeface="맑은 고딕"/>
              </a:rPr>
              <a:t> 우수한 평가를 바탕으로 타 학과에도 관련 사업을 공유하는 성과를 이루어냈습니다. 이러한 경험은 사업 운영 시, 고객과의 지속적인 소통의 중요성을 깨닫는 계기가 되었습니다. 또한, 구성원을 설득하기 위해서는, 구체적인 근거를 활용하여 성공적인 협력을 이끌어내야 함의 중요성을 깨달았습니다. 한국마사회에 입사한 뒤에도 이러한 경험을 바탕으로 고객, 동료와의 적극적인 소통을 통해 현재에 안주하지 않고 끊임없이 발전하는 사원이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학생회 복지팀장으로서 효과적인 소통을 통해 문제를 해결한 경험 중 가장 기억에 남는 순간이나 어려움은 무엇이었나요?</a:t>
            </a:r>
            <a:br/>
            <a:r>
              <a:t>(2) '생활물품임대사업'의 낮은 회수율 문제를 해결해나가는 과정에서 배운 점을 공유해 주실 수 있나요?</a:t>
            </a:r>
            <a:br/>
            <a:r>
              <a:t>(3) 설문조사와 소통을 통해 여러분이 알게 된 가장 중요한 교훈은 무엇이었으며, 이를 우리 회사에서 어떻게 활용할 계획인가요?</a:t>
            </a:r>
            <a:br/>
            <a:r>
              <a:t>(4) 타 학과에 관련 사업을 공유할 때의 과정과 그로 인한 성과 또는 피드백이 있다면 알려주세요.</a:t>
            </a:r>
          </a:p>
        </p:txBody>
      </p:sp>
    </p:spTree>
  </p:cSld>
  <p:clrMapOvr>
    <a:masterClrMapping/>
  </p:clrMapOvr>
</p:sld>
</file>

<file path=ppt/slides/slide3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한국마사회법 등 관계 법률에 따라 대한민국에서 유일하게 경마를 시행할 수 있는 기관입니다. 우리 사회에 스며든 것과 다르게 여전히 경마는 국민 대다수에게는 도박 그뿐이지만, 마사회는 경마의 공정한 시행과 말산업 육성을 통해 축산의 발전과 국민의 복지 및 여가 선용에 이바지해야 합니다. 법무직 지원자로서 마사회가 당면할 각종 </a:t>
            </a:r>
            <a:r>
              <a:rPr u="sng" b="1" sz="1200">
                <a:solidFill>
                  <a:srgbClr val="000000"/>
                </a:solidFill>
                <a:latin typeface="맑은 고딕"/>
              </a:rPr>
              <a:t>(1)법적 리스크를 최소화하고, 예상할 수 있는 문제를 예방함으로써 마사회와 대한민국 사회가 지속가능한 발전을 하도록 만드는 것이 목표입니다. 이를 위해 도박중독 예방, 퇴역마 관리 등에 대한 (2)제도 정비 및 구축과 불법 도박 단속, 계약 관계에 대한 충실한 검토 등 내·외부 법률문제에 대한 적절한 대응에 힘쓸 것입니다.저는 법을 배운 것에만 그친</a:t>
            </a:r>
            <a:r>
              <a:rPr sz="1200">
                <a:solidFill>
                  <a:srgbClr val="000000"/>
                </a:solidFill>
                <a:latin typeface="맑은 고딕"/>
              </a:rPr>
              <a:t> </a:t>
            </a:r>
            <a:r>
              <a:rPr u="sng" b="1" sz="1200">
                <a:solidFill>
                  <a:srgbClr val="000000"/>
                </a:solidFill>
                <a:latin typeface="맑은 고딕"/>
              </a:rPr>
              <a:t>(3)것이 아니라 경제·경영에 대한 기초적인 지식, 사회인으로서의 기본 소양을 갖추기 위해서 부단히 노력해 왔으며, 또한 그렇게 배운 걸 일상에 적용함으로써 제 사회적 안전을 (4)확보했을 뿐만 아니라 가족과 지인에게 위험을 근본적으로 피할 수 있도록 도움을 줘 왔습니다. 근래엔 자주 이용하던 스터디카페의 점주와 친분이 생겨서 부분적으로 관리를 부탁받았을 때 이미 발생했거나</a:t>
            </a:r>
            <a:r>
              <a:rPr sz="1200">
                <a:solidFill>
                  <a:srgbClr val="000000"/>
                </a:solidFill>
                <a:latin typeface="맑은 고딕"/>
              </a:rPr>
              <a:t> 가까운 시점에 발생이 예상되는 문제점 또는 갈등에 대해 원인부터 없애는 대응책을 선제적으로, 적극적으로 제안하기도 했습니다. 그 과정에서 법적, 경영적 통찰을 담았습니다.마사회는 현재도 유캔센터를 통해 도박중독 예방 및 상담 사업을 운영하고 있으나, 도박 그 이상도 그 이하도 아닌 경마에 대한 인식을 바꾸고 '한 번 빠지면 끝장'이라는 식의 막연한 공포만을 조장하는 기존 교육의 프레임을 바꾸기 위해서 경륜, 경정, 카지노 등 다른 사행산업들과 연계하여 유관기관과 협조하여 체계적 교육을 제도화할 필요가 있습니다. 또한 경주마의 소유권은 개인에게 있지만, 높아진 사회적 관심과 우려에 대응하기 위해서 마사회는 관리 주체로서 퇴역마에 대한 일정 기간의 이력 추적 등을 추진하여 대외 이미지 악화를 방지할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법적 리스크를 최소화하고 문제를 예방하기 위해 준비했던 구체적인 경험이나 사례가 있다면 공유해주세요.</a:t>
            </a:r>
            <a:br/>
            <a:r>
              <a:t>(2) 스터디카페 관리에서 선제적으로 문제를 해결한 경험을 구체적으로 들어볼 수 있을까요?</a:t>
            </a:r>
            <a:br/>
            <a:r>
              <a:t>(3) 경마에 대한 인식을 바꾸기 위한 구체적이고 새로운 접근 방식을 제시할 수 있는지 설명해 주세요.</a:t>
            </a:r>
            <a:br/>
            <a:r>
              <a:t>(4) 법무직 역할에서 퇴역마 관리와 관련하여 이력 추적 제도를 어떻게 강화할 계획인지 구체적으로 말씀해 주세요.</a:t>
            </a:r>
          </a:p>
        </p:txBody>
      </p:sp>
    </p:spTree>
  </p:cSld>
  <p:clrMapOvr>
    <a:masterClrMapping/>
  </p:clrMapOvr>
</p:sld>
</file>

<file path=ppt/slides/slide3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법무직은 상충하는 이해관계를 조율하고 합의점을 도출함으로써 대외 이미지 악화를 예방하고 안정적인 조직 운영을 지원합니다. </a:t>
            </a:r>
            <a:r>
              <a:rPr u="sng" b="1" sz="1200">
                <a:solidFill>
                  <a:srgbClr val="000000"/>
                </a:solidFill>
                <a:latin typeface="맑은 고딕"/>
              </a:rPr>
              <a:t>(1)단순한 법적 해석을 넘어 실질적인 협력을 이끌어내는 것이 중요합니다. 과거 저는 대학 시절과 군 복무 중 이러한 경험을 쌓았습니다.대학 시절, 온라인 연합동아리의 부대표 겸 여름 MT의 진행단장으로 활동하며 행사를 기획하고 진행을 총괄했습니다. 미리 매뉴얼을 작성하여 그에</a:t>
            </a:r>
            <a:r>
              <a:rPr sz="1200">
                <a:solidFill>
                  <a:srgbClr val="000000"/>
                </a:solidFill>
                <a:latin typeface="맑은 고딕"/>
              </a:rPr>
              <a:t> 따라 행사를 실시했지만, MT 첫날 후배 스태프가 매뉴얼과 다른 방식으로 진행할 것을 요구했습니다. 예상치 못한 요구에 당혹스러웠지만, 이미 행사가 진행 중이기에 계획을 바꾸는 것은 어렵다고 보고 </a:t>
            </a:r>
            <a:r>
              <a:rPr u="sng" b="1" sz="1200">
                <a:solidFill>
                  <a:srgbClr val="000000"/>
                </a:solidFill>
                <a:latin typeface="맑은 고딕"/>
              </a:rPr>
              <a:t>(2)거절했습니다. 그날 밤에 후배와의 피드백 시간을 마련하여, 그렇게 결정한 이유를 설명하며 이해를 구했고 후배의 입장을 확인하면서 갈등을 봉합했습니다. 의견 충돌 시 즉흥적인 대응보다는 현 상황을 고려한 대응이 중요하며 다만 입장 차이를 좁힐 수 있는 노력이 필요하다는 인식을 얻었습니다.군 복무 때는 십수 년간 쓰인 노후화된 작전 브리핑 프레젠테이션 양식 (3)개선 작업을 자발적으로 추진했습니다. 그 과정에서 브리핑의 대상인 각 부대장과 부대원들에게 수정안을 들고 다니며 개선의 필요성과 바뀌는 부분을 설명하고 다양한 의견을 반영하여 수정해 나갔습니다. 청자의 입장에서 더욱 효과적으로 작전 상황을 (4)인식할 수 있도록 정보의 간결성, 명확성에 방점을 찍어서 개선해 나갔습니다. 결국 변경된 양식이 적용되어서 각 부대장과 그 밖의 직근 상관들, 그리고 부대원들로부터 긍정적인 평가를 받을 수</a:t>
            </a:r>
            <a:r>
              <a:rPr sz="1200">
                <a:solidFill>
                  <a:srgbClr val="000000"/>
                </a:solidFill>
                <a:latin typeface="맑은 고딕"/>
              </a:rPr>
              <a:t> 있었습니다.법무직은 법이라는 특수하고도 전문적인 지식을 활용할 뿐이지 입장 차이를 조율한다는 본질은 크게 다르지 않다고 봅니다. 갖가지 법적 사무를 수행하는 과정에서 조직이 직면할 위험을 최소화하여, 안정적인 경영을 이뤄질 수 있도록 노력하겠습니다. 또한 열린 마음으로써 여러 구성원의 의견을 듣고 조율해 나감으로써 마사회의 경영 목표를 달성하는 데 보탬이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온라인 연합동아리 행사에서 예상치 못한 상황을 성공적으로 해결했던 경험에 대해 더 자세히 설명해 주세요.</a:t>
            </a:r>
            <a:br/>
            <a:r>
              <a:t>(2) 군 복무 중 브리핑 양식을 개선할 때 쉽게 극복하기 어려웠던 도전 과제는 무엇이었으며, 어떻게 극복했는지 설명해 주세요.</a:t>
            </a:r>
            <a:br/>
            <a:r>
              <a:t>(3) 입장 차이를 조율한 경험을 법무직의 실제 업무에 어떻게 적용할 계획인가요?</a:t>
            </a:r>
            <a:br/>
            <a:r>
              <a:t>(4) 여러 구성원의 의견을 듣고 조율하면서 마사회의 경영 목표에 기여할 구체적인 전략이 있나요?</a:t>
            </a:r>
          </a:p>
        </p:txBody>
      </p:sp>
    </p:spTree>
  </p:cSld>
  <p:clrMapOvr>
    <a:masterClrMapping/>
  </p:clrMapOvr>
</p:sld>
</file>

<file path=ppt/slides/slide3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마사회에서 일하고 싶은 부서는 많으나, 그 중에서 제일은 고객서비스본부에 속해 있는 사업기획처 혹은 사업관리처에서 발매담당을 지원하고 싶습니다. 지원사유는 저는 고객님 눈높이에 맞춰서 고객님 입장에서 한번 더 생각하여 </a:t>
            </a:r>
            <a:r>
              <a:rPr u="sng" b="1" sz="1200">
                <a:solidFill>
                  <a:srgbClr val="000000"/>
                </a:solidFill>
                <a:latin typeface="맑은 고딕"/>
              </a:rPr>
              <a:t>(1)안내를 지원하는 재주가 있습니다. 전직장에서 수급자 확인서를 발급할 당시에 사무실 바닥에 화살표 표시로 "확인서 발급은 여기로 오세요"라고 표기하여 한번에 고객님들이 주변 직원들에게</a:t>
            </a:r>
            <a:r>
              <a:rPr sz="1200">
                <a:solidFill>
                  <a:srgbClr val="000000"/>
                </a:solidFill>
                <a:latin typeface="맑은 고딕"/>
              </a:rPr>
              <a:t> 여쭈지 않고, 한번에 찾아와 발급하여 내외부 고객만족도를 제고하고, </a:t>
            </a:r>
            <a:r>
              <a:rPr u="sng" b="1" sz="1200">
                <a:solidFill>
                  <a:srgbClr val="000000"/>
                </a:solidFill>
                <a:latin typeface="맑은 고딕"/>
              </a:rPr>
              <a:t>(2)수급자 확인서 발급율을 높인 적이 있습니다. 아울러 긴급노후자금 대부업무 수행시에 대부를 받게 되면 예상되는 애로사항들을 살펴서 최대한 고객님 입장에서,</a:t>
            </a:r>
            <a:r>
              <a:rPr sz="1200">
                <a:solidFill>
                  <a:srgbClr val="000000"/>
                </a:solidFill>
                <a:latin typeface="맑은 고딕"/>
              </a:rPr>
              <a:t> 우리 회사 측에서 쌍방으로 유리한 쪽으로 한번 더 살펴서 설명하는 자세도 가지고 있습니다. 해당 경험은 작게는 발매담당 지원직들의 애로사항을 살펴 </a:t>
            </a:r>
            <a:r>
              <a:rPr u="sng" b="1" sz="1200">
                <a:solidFill>
                  <a:srgbClr val="000000"/>
                </a:solidFill>
                <a:latin typeface="맑은 고딕"/>
              </a:rPr>
              <a:t>(3)우리 회사의 입장과 서로 맞추고, 크게는 마사회의 수익 향상에 미약하게나마 기여할 것으로 기대됩니다. 두번째 일하고 싶은 부서는 경영관리본부에 속해있는 경영지원처 계약부에서 일하고 싶습니다. 보건복지부에서</a:t>
            </a:r>
            <a:r>
              <a:rPr sz="1200">
                <a:solidFill>
                  <a:srgbClr val="000000"/>
                </a:solidFill>
                <a:latin typeface="맑은 고딕"/>
              </a:rPr>
              <a:t> 취약계층에게 마스크를 배부하라는 지침에 따라 마스크 배부업무를 맡은 경험이 </a:t>
            </a:r>
            <a:r>
              <a:rPr u="sng" b="1" sz="1200">
                <a:solidFill>
                  <a:srgbClr val="000000"/>
                </a:solidFill>
                <a:latin typeface="맑은 고딕"/>
              </a:rPr>
              <a:t>(4)있습니다. 부에서 내려준 예산을 수용하여 마스크구입처를 1) 예산 절감 2) 기능성 중시/ 두가지 기준에 따라 계약을 하여 구입, 검수조서를 작성하여 실제로 취약계층에게</a:t>
            </a:r>
            <a:r>
              <a:rPr sz="1200">
                <a:solidFill>
                  <a:srgbClr val="000000"/>
                </a:solidFill>
                <a:latin typeface="맑은 고딕"/>
              </a:rPr>
              <a:t> 마스크를 배부한 경험이 있습니다. 마스크 배부사업 추진경험은 의사소통을 구체적으로 첫째, 추진기한에 맞춰서 어떤 방법으로 의사소통을 해야 할지와 둘째, 구체적으로 필요한 사항들을 정리하여 일목요연하게 요청하는 방법에 대해 배웠습니다. 입사하게 되어 계약부에서 일한다면 제 경험과 배운 점들을 살려서 일할 수 있을 것으로 기대중입니다. 다음으로 어느 부서든 열심히 일한 경험과 재주를 살려 일하겠습니다. 이 모든 경험이 마사회라는 목표를 위해 쌓아온 건 아닐까 생각이 듭니다. 감사합니다.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고객서비스본부에서 발매담당을 희망하셨는데, 전직장에서 수급자 확인서 발급 시 고객만족도를 제고한 경험을 구체적으로 설명해주시겠습니까?</a:t>
            </a:r>
            <a:br/>
            <a:r>
              <a:t>(2) 긴급노후자금 대부업무를 수행할 때 쌍방으로 유리한 설명을 했다고 하셨습니다. 이러한 설명 방식이 마사회에 어떤 이점을 가져올 것이라 생각하십니까?</a:t>
            </a:r>
            <a:br/>
            <a:r>
              <a:t>(3) 보건복지부 마스크 배부 사업에서 예산 절감 및 기능성을 중요시했다고 하셨습니다. 이를 통해 어떤 성과를 이루셨으며, 이를 마사회에서 어떻게 적용할 수 있을까요?</a:t>
            </a:r>
            <a:br/>
            <a:r>
              <a:t>(4) 마사회에 입사하여 경영지원처 계약부에서 일할 경우, 과거의 의사소통 경험을 기반으로 예상되는 도전에 대해 어떻게 대비하실 계획인가요?</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[직접 현장을 발로 뛰며 완수해 낸 1만 명의 자격시험 집행]국가자격시험을 주관하는 기관에서 근무하면서 시험장 임차 및 시험 집행 과정에서 다양한 이해관계자들과의 협력이 필요하였습니다.특히, 시험장 임차 문제 해결이 가장 시급한 과제였습니다. 수험자 수가 전년 대비 증가하였지만 예산은 한정되어 있어 추가 시험장 확보가 어려웠기 때문입니다. 심지어 기존의 시험장 중 일부는 갑작스럽게 시설 임차를 거부하거나, 추가 조건을 요구하는 </a:t>
            </a:r>
            <a:r>
              <a:rPr u="sng" b="1" sz="1200">
                <a:solidFill>
                  <a:srgbClr val="000000"/>
                </a:solidFill>
                <a:latin typeface="맑은 고딕"/>
              </a:rPr>
              <a:t>(1)경우도 있었습니다.저는 이러한 어려움을 극복하기 위해 단순 공문 협조 요청이 아니라 학교 교장 선생님, 대학교 교수님, 시설 직원분들을 직접 찾아가 설득하였습니다. 현장을 가보니 학교에서는 기본적으로 학생들의 학습권 보호, 시설 유지</a:t>
            </a:r>
            <a:r>
              <a:rPr sz="1200">
                <a:solidFill>
                  <a:srgbClr val="000000"/>
                </a:solidFill>
                <a:latin typeface="맑은 고딕"/>
              </a:rPr>
              <a:t> 관리, 비용 등의 문제로 시험장 임차에 부정적임을 알 수 있었습니다. 저는 시험 후 시설 정리 및 철저한 수험자 관리를 약속했고, 규정이 허락하는 범위에서 비용 외적으로 추가적인 편의를 제공하였습니다. 이러한 전략을 바탕으로 설득을 지속한 끝에 3개의 신규 시험장을 추가로 확보하는 성과를 거두었습니다.시험장을 확보한 후에도 1만 </a:t>
            </a:r>
            <a:r>
              <a:rPr u="sng" b="1" sz="1200">
                <a:solidFill>
                  <a:srgbClr val="000000"/>
                </a:solidFill>
                <a:latin typeface="맑은 고딕"/>
              </a:rPr>
              <a:t>(2)명의 수험자를 대상으로 시험을 성공적으로 집행하는 것이 또 다른 과제였습니다. 저는 시험 전 감독 및 관계자들에게 예상되는 문제 상황에 대한 대처 방안을 사전 공유하였습니다. 또한 각 시험장과 실시간 보고 체계를</a:t>
            </a:r>
            <a:r>
              <a:rPr sz="1200">
                <a:solidFill>
                  <a:srgbClr val="000000"/>
                </a:solidFill>
                <a:latin typeface="맑은 고딕"/>
              </a:rPr>
              <a:t> 마련하고, 시험 중 발생하는 </a:t>
            </a:r>
            <a:r>
              <a:rPr u="sng" b="1" sz="1200">
                <a:solidFill>
                  <a:srgbClr val="000000"/>
                </a:solidFill>
                <a:latin typeface="맑은 고딕"/>
              </a:rPr>
              <a:t>(3)이슈를 즉각 해결할 수 있도록 대응했습니다.이러한 노력 덕분에 필답형 11개, 작업형 12개 모든 시험장에서 단</a:t>
            </a:r>
            <a:r>
              <a:rPr sz="1200">
                <a:solidFill>
                  <a:srgbClr val="000000"/>
                </a:solidFill>
                <a:latin typeface="맑은 고딕"/>
              </a:rPr>
              <a:t> 한 건의 사고 없이 시험을 잘 마무리할 수 있었습니다. 이 경험을 통해 이해관계자들의 입장을 고려한 협상력과 소통 능력의 중요성을 배웠습니다.한국마사회는 국내 말산업을 선도하는 공공기관으로 다양한 이해관계자들과 협업하여 사업을 운영하는 </a:t>
            </a:r>
            <a:r>
              <a:rPr u="sng" b="1" sz="1200">
                <a:solidFill>
                  <a:srgbClr val="000000"/>
                </a:solidFill>
                <a:latin typeface="맑은 고딕"/>
              </a:rPr>
              <a:t>(4)조직입니다. 저는 이러한 경험을 바탕으로 판매마케팅 분야에서 다양한 관계자들과 협력하며 한국마사회의 미션인</a:t>
            </a:r>
            <a:r>
              <a:rPr sz="1200">
                <a:solidFill>
                  <a:srgbClr val="000000"/>
                </a:solidFill>
                <a:latin typeface="맑은 고딕"/>
              </a:rPr>
              <a:t> ‘말산업으로 국가경제 발전과 국민의 여가선용에 기여’에 앞장서겠습니다.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시험장 임차 문제 해결을 위해 직접 학교 관계자들을 설득했다고 하셨습니다. 이 과정에서 가장 효과적이었다고 생각하는 설득 전략은 무엇이었나요?</a:t>
            </a:r>
            <a:br/>
            <a:r>
              <a:t>(2) 1만 명의 수험자를 대상으로 시험을 성공적으로 집행했을 때, 가장 예상치 못했던 도전과 이를 어떻게 극복했는지에 대해 설명해 주세요.</a:t>
            </a:r>
            <a:br/>
            <a:r>
              <a:t>(3) 시험 집행 과정에서 예상되는 문제 상황에 대한 대처 방안은 무엇이었고, 이를 통해 어떤 교훈을 얻으셨는지 설명해 주세요.</a:t>
            </a:r>
            <a:br/>
            <a:r>
              <a:t>(4) 다양한 이해관계자들과의 협력 경험을 바탕으로 한국마사회의 미션을 달성하기 위해 어떤 구체적인 전략을 제안하시겠습니까?</a:t>
            </a:r>
          </a:p>
        </p:txBody>
      </p:sp>
    </p:spTree>
  </p:cSld>
  <p:clrMapOvr>
    <a:masterClrMapping/>
  </p:clrMapOvr>
</p:sld>
</file>

<file path=ppt/slides/slide3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[첫인상은 별로지만 나중엔 좋은 사람, 그리운 사람이야] </a:t>
            </a:r>
            <a:r>
              <a:rPr u="sng" b="1" sz="1200">
                <a:solidFill>
                  <a:srgbClr val="000000"/>
                </a:solidFill>
                <a:latin typeface="맑은 고딕"/>
              </a:rPr>
              <a:t>(1)처음 입사할 당시에 처음 소속된 팀에서 제가 가진 특성때문에 팀원들의 업무과중이 생기지 않을까, 어떻게 회사내에서 1인분을 하게끔 가르쳐야 하나라고 갈등상황이 종종 생깁니다. 하지만</a:t>
            </a:r>
            <a:r>
              <a:rPr sz="1200">
                <a:solidFill>
                  <a:srgbClr val="000000"/>
                </a:solidFill>
                <a:latin typeface="맑은 고딕"/>
              </a:rPr>
              <a:t> 이에 굴하지 않고, 새로 발령이 나 팀을 나갈 때는 "약간의 적응기간은 필요하지만 쟤는 일은 잘해"라는 평을 받고 싶었습니다. 그래서 일을 잘해내려면 무엇이 중요할까를 주변 </a:t>
            </a:r>
            <a:r>
              <a:rPr u="sng" b="1" sz="1200">
                <a:solidFill>
                  <a:srgbClr val="000000"/>
                </a:solidFill>
                <a:latin typeface="맑은 고딕"/>
              </a:rPr>
              <a:t>(2)선배나 직장상사에게 여쭈고, 일할때 더 할 수 있는 건 없는지 살피기 시작하였습니다. 그 결과 우선 일을 잘하려면 [소통원활]이</a:t>
            </a:r>
            <a:r>
              <a:rPr sz="1200">
                <a:solidFill>
                  <a:srgbClr val="000000"/>
                </a:solidFill>
                <a:latin typeface="맑은 고딕"/>
              </a:rPr>
              <a:t> 중요합니다. 소통을 막힘없이 잘하려면 제일 먼저 [1) 친절하게 인사하기]가 기본입니다. 회사에 출퇴근하거나 손님이 오셨다 가시거나 할 때 일거리를 줘서 고맙다는 심정으로 인사를 열심히 했습니다. 다음은 </a:t>
            </a:r>
            <a:r>
              <a:rPr u="sng" b="1" sz="1200">
                <a:solidFill>
                  <a:srgbClr val="000000"/>
                </a:solidFill>
                <a:latin typeface="맑은 고딕"/>
              </a:rPr>
              <a:t>(3)[2) 적극적으로 경청하기]입니다. 인사를 하고 난 다음에는 상대방이 필요로 하는 사항이 뭔지 잘 듣고, 중요사항은</a:t>
            </a:r>
            <a:r>
              <a:rPr sz="1200">
                <a:solidFill>
                  <a:srgbClr val="000000"/>
                </a:solidFill>
                <a:latin typeface="맑은 고딕"/>
              </a:rPr>
              <a:t> 메모해가며 들었습니다. 그리고 상대방이 원하는 것에 적절한 대답을 하기 위해 꼭 </a:t>
            </a:r>
            <a:r>
              <a:rPr u="sng" b="1" sz="1200">
                <a:solidFill>
                  <a:srgbClr val="000000"/>
                </a:solidFill>
                <a:latin typeface="맑은 고딕"/>
              </a:rPr>
              <a:t>(4)이야기할 사항은 간략히 [3)메모]한 다음에 의사소통예상흐름을 대충 그려보고 말하는 버릇을 들였습니다. 이렇게 했더니 말로 실수하는 경우는 별로 없어졌습니다. 소통이 잘되고 나면 [4)맡은 1인분을 해내기]도</a:t>
            </a:r>
            <a:r>
              <a:rPr sz="1200">
                <a:solidFill>
                  <a:srgbClr val="000000"/>
                </a:solidFill>
                <a:latin typeface="맑은 고딕"/>
              </a:rPr>
              <a:t> 중요합니다. 제 특성상 적응기간이 필요하여 빼앗긴 업무들을 다시 되찾아오는 동안에는 제가 맡은 업무를 지침이 업데이트될때마다 메뉴얼화하고 도식화하였습니다. 그리고 인수인계를 할 때 대비하여 제 업무에 대해 한 개도 모르는 사람 입장에서 본 인수인계서도 작성해보았습니다. 더 나아가 민원응대메뉴얼을 만들어보기도 하였습니다. 그래도 업무가 미흡하면 시간외 근무도 불사하며 열심히 일하였습니다. 4가지 전략으로 원하는 대로 "조금 적응기간은 필요하지만 일은 해내는 사람"이라는 평판을 들을 수 있었습니다. 해당 경험은 마사회에서도 똑같은 원리로 팀워크에 기여할 수 있을 것입니다. 감사합니다.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처음 입사 시 팀 적응 기간이 필요하셨다고 했습니다. 그 과정을 통해 배운 것이 무엇이며, 이를 마사회에서 어떻게 활용하실 계획이신가요?</a:t>
            </a:r>
            <a:br/>
            <a:r>
              <a:t>(2) 소통 원활을 위해 '친절히 인사하기'를 기본으로 두셨습니다. 이 전략을 통해 상대방과의 관계 개선에 있어 어떤 효과를 경험하셨습니까?</a:t>
            </a:r>
            <a:br/>
            <a:r>
              <a:t>(3) 업무 적응을 위해 지침을 업데이트할 때마다 매뉴얼화하신 경험이 있다고 하셨습니다. 이러한 방법론이 마사회에서 팀 전체에 어떤 긍정적 영향을 미칠 수 있을까요?</a:t>
            </a:r>
            <a:br/>
            <a:r>
              <a:t>(4) 인수인계서를 작성하여 ‘조금 적응기간은 필요하지만 일은 해내는 사람’이라는 평판을 얻었다고 하셨습니다. 마사회에서 이러한 평판을 이어가기 위한 전략은 무엇인가요?</a:t>
            </a:r>
          </a:p>
        </p:txBody>
      </p:sp>
    </p:spTree>
  </p:cSld>
  <p:clrMapOvr>
    <a:masterClrMapping/>
  </p:clrMapOvr>
</p:sld>
</file>

<file path=ppt/slides/slide3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입사 후, 데이터 기반의 맞춤형 서비스를 제공하는 고객관리의 전문가로 성장하고 싶습니다. 데이터 분석을 통해 고객 특성을 정확하게 파악하고, 그에 맞는 고객 맞춤형 프로모션과 서비스를 제공하여, 결과적으로 한국마사회의 고객에게 만족스러운 여가 </a:t>
            </a:r>
            <a:r>
              <a:rPr u="sng" b="1" sz="1200">
                <a:solidFill>
                  <a:srgbClr val="000000"/>
                </a:solidFill>
                <a:latin typeface="맑은 고딕"/>
              </a:rPr>
              <a:t>(1)경험을 제공하고자 합니다. 저는 OO공단에서 근무하며 고객들이 자주 묻는 질문들을 파악하고 이를 체계화된 문서로 정리하여 동료들과 공유함으로써 고객 편의 및</a:t>
            </a:r>
            <a:r>
              <a:rPr sz="1200">
                <a:solidFill>
                  <a:srgbClr val="000000"/>
                </a:solidFill>
                <a:latin typeface="맑은 고딕"/>
              </a:rPr>
              <a:t> 실무 능력을 향상시켰습니다. 반복적으로 접수되는 고객의 질의를 분석하여 </a:t>
            </a:r>
            <a:r>
              <a:rPr u="sng" b="1" sz="1200">
                <a:solidFill>
                  <a:srgbClr val="000000"/>
                </a:solidFill>
                <a:latin typeface="맑은 고딕"/>
              </a:rPr>
              <a:t>(2)기준에 따라 분류하고, FAQ 형식으로 정리하자 각 질문에 해당하는 정보를 쉽게 찾아 답변함으로써 효율적인 업무처리가 가능해졌습니다. 이처럼 규칙 없이 나열된 데이터에서 경향성을 발견하고 지식을 창출하는 능력은 향후 판매마케팅 직무</a:t>
            </a:r>
            <a:r>
              <a:rPr sz="1200">
                <a:solidFill>
                  <a:srgbClr val="000000"/>
                </a:solidFill>
                <a:latin typeface="맑은 고딕"/>
              </a:rPr>
              <a:t> 담당자로서 고객 데이터를 분석하는데에 </a:t>
            </a:r>
            <a:r>
              <a:rPr u="sng" b="1" sz="1200">
                <a:solidFill>
                  <a:srgbClr val="000000"/>
                </a:solidFill>
                <a:latin typeface="맑은 고딕"/>
              </a:rPr>
              <a:t>(3)도움이 될 것입니다. 또한 저는 신입생 라운지 운영 당시 설문조사를 통해 이용률 감소의 원인을 파악하고 공간 운영 방식을</a:t>
            </a:r>
            <a:r>
              <a:rPr sz="1200">
                <a:solidFill>
                  <a:srgbClr val="000000"/>
                </a:solidFill>
                <a:latin typeface="맑은 고딕"/>
              </a:rPr>
              <a:t> 개선하여 공간 이용률을 제고한 경험이 있습니다. 설문조사를 통해 신입생들의 이용률 감소 원인을 파악하고, 공간 운영 방식을 대화가 가능한 커뮤니티 공간으로 바꾸어 이용률을 200% 이상 증가시킬 수 있었습니다. 이와 같이 데이터를 기반으로 고객의 요구를 반영하고, 그에 맞는 서비스를 기획하는 능력은 한국마사회에서 고객 맞춤형 마케팅 전략을 성공적으로 수행하는 데 큰 자산이 될 것이라 </a:t>
            </a:r>
            <a:r>
              <a:rPr u="sng" b="1" sz="1200">
                <a:solidFill>
                  <a:srgbClr val="000000"/>
                </a:solidFill>
                <a:latin typeface="맑은 고딕"/>
              </a:rPr>
              <a:t>(4)생각합니다. 입사 후, 고객 데이터를 심층적으로 분석하고 데이터 기반의 맞춤형 서비스를 제공함으로써 한국마사회의 고객만족도를</a:t>
            </a:r>
            <a:r>
              <a:rPr sz="1200">
                <a:solidFill>
                  <a:srgbClr val="000000"/>
                </a:solidFill>
                <a:latin typeface="맑은 고딕"/>
              </a:rPr>
              <a:t> 제고하겠습니다. 다만, 데이터 분석의 인사이트는 제가 가진 역량의 깊이에 따라 달라지는 것이라 생각하기에 끊임없이 최신 데이터 분석 툴을 학습하고 마케팅 관련 자격증을 취득하여 전문성을 강화할 것입니다. 지속적으로 성장하며 한국마사회의 발전에 기여하는 고객 관리 전문가가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OO공단에서 근무하며 자주 묻는 질문을 체계화한 경험이 있다고 하셨습니다. 이 과정을 통해 얻은 구체적인 성과와 이를 한국마사회에 어떻게 적용할 계획인지 설명해주세요.</a:t>
            </a:r>
            <a:br/>
            <a:r>
              <a:t>(2) 고객 맞춤형 마케팅 전략을 성공적으로 수행하기 위한 데이터 분석 능력 향상을 위해 하고 있는 노력 중 하나를 자세히 설명해주십시오.</a:t>
            </a:r>
            <a:br/>
            <a:r>
              <a:t>(3) 지원자가 데이터를 기반으로 고객 요구를 반영한 신입생 라운지 운영 개선 사례에 대해 구체적으로 설명해주시고, 그 과정에서 얻은 가장 큰 교훈은 무엇입니까?</a:t>
            </a:r>
            <a:br/>
            <a:r>
              <a:t>(4) 고객 관리를 위해 최신 데이터 분석 툴을 학습하고 마케팅 자격증을 취득한다고 하셨는데, 어떤 툴과 자격증을 목표로 하고 있는지, 학습 계획을 공유해주세요.</a:t>
            </a:r>
          </a:p>
        </p:txBody>
      </p:sp>
    </p:spTree>
  </p:cSld>
  <p:clrMapOvr>
    <a:masterClrMapping/>
  </p:clrMapOvr>
</p:sld>
</file>

<file path=ppt/slides/slide3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 프로젝트를 수행할 당시, 프로젝트 수행 방식에 대한 이견으로 인하여 협력에 어려움을 겪은 경험이 있습니다. 당시 강의를 수강하는 학우 중 삼분의 일이 외국인 유학생이었습니다. 한국어로 설명되는 전문 지식을 유학생 학우에게 설명해가며 팀 프로젝트를 준비하는 것이 쉽지 않았기에 팀원 중 일부가 유학생 학우를 배제하고 팀 프로젝트를 수행하자고 건의하였습니다. 그러나 유학생 학우는 수업 참여에 매우 적극적이었고, 저는 팀 </a:t>
            </a:r>
            <a:r>
              <a:rPr u="sng" b="1" sz="1200">
                <a:solidFill>
                  <a:srgbClr val="000000"/>
                </a:solidFill>
                <a:latin typeface="맑은 고딕"/>
              </a:rPr>
              <a:t>(1)프로젝트이기에 모든 팀원들에게 참여 기회가 주어져야 한다고 생각했습니다. 이에 저는 팀원들을 설득하기로 결심하였습니다. 당시 일부 팀원들이 중시하던 가치는 ‘효율성’이었기에 유학생의 참여가 훨씬 더 좋은 성과를 이끌어 낼 수</a:t>
            </a:r>
            <a:r>
              <a:rPr sz="1200">
                <a:solidFill>
                  <a:srgbClr val="000000"/>
                </a:solidFill>
                <a:latin typeface="맑은 고딕"/>
              </a:rPr>
              <a:t> 있다는 점을 강조해야 했습니다. 유학생 학우가 팀 프로젝트에 기여할 수 있는 방안을 고민해보니, 학우가 자국의 사례를 제공할 경우 발표의 내용이 더욱 풍부해져 높은 평가를 받을 수 있을 것이라는 생각이 들었습니다. 이후 팀 회의 과정에서 유학생 학우 출신 국가의 사례를 추가할 것을 건의하였고, </a:t>
            </a:r>
            <a:r>
              <a:rPr u="sng" b="1" sz="1200">
                <a:solidFill>
                  <a:srgbClr val="000000"/>
                </a:solidFill>
                <a:latin typeface="맑은 고딕"/>
              </a:rPr>
              <a:t>(2)팀원들의 동의를 거쳐 다양한 사례를 보고서에 반영하였습니다. 그 결과, 팀원 간의 협력이 더욱 원활해졌고 발표에서도 다른 조와 달리 내용이 풍부하다는 평가를</a:t>
            </a:r>
            <a:r>
              <a:rPr sz="1200">
                <a:solidFill>
                  <a:srgbClr val="000000"/>
                </a:solidFill>
                <a:latin typeface="맑은 고딕"/>
              </a:rPr>
              <a:t> 받을 수 있었습니다. 이 경험을 통해 문제를 해결하기 위해 </a:t>
            </a:r>
            <a:r>
              <a:rPr u="sng" b="1" sz="1200">
                <a:solidFill>
                  <a:srgbClr val="000000"/>
                </a:solidFill>
                <a:latin typeface="맑은 고딕"/>
              </a:rPr>
              <a:t>(3)다각도로 접근하는 능력을 기르게 되었으며, 효율성과 공정성은 서로 배타적인 가치가 아니라 서로를 보완하며 함께 성취할 수 있는 가치라는</a:t>
            </a:r>
            <a:r>
              <a:rPr sz="1200">
                <a:solidFill>
                  <a:srgbClr val="000000"/>
                </a:solidFill>
                <a:latin typeface="맑은 고딕"/>
              </a:rPr>
              <a:t> 중요한 교훈을 얻었습니다. 한국마사회에서의 업무 또한 내외부 이해관계자들과의 협업이 필수적입니다. 특히 경마 산업의 경우, 경주마 생산이라는 1차 산업부터 데이터 분석 등 4차 산업까지의 다양한 산업군이 참여하기 때문에 협력과 의견 조율 능력이 매우 </a:t>
            </a:r>
            <a:r>
              <a:rPr u="sng" b="1" sz="1200">
                <a:solidFill>
                  <a:srgbClr val="000000"/>
                </a:solidFill>
                <a:latin typeface="맑은 고딕"/>
              </a:rPr>
              <a:t>(4)중요합니다. 저는 한국마사회의 일원이 되어, 상기의 협력의 경험을 바탕으로 내외부 관련자와의 협력을 강화하고, 모두가 참여하는 WIN-WIN의 결과를 만들어가겠습니다.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외국인 유학생 학우를 설득해 팀 프로젝트에 참여시키고 성과를 향상시킨 경험에서 가장 어려웠던 점과 이를 극복한 방법이 무엇이었는지 설명해주세요.</a:t>
            </a:r>
            <a:br/>
            <a:r>
              <a:t>(2) 유학생 학우와의 협력 경험에서, 지원자가 강조한 효율성과 공정성의 균형을 맞추기 위한 다른 대안은 무엇이었는지 궁금합니다.</a:t>
            </a:r>
            <a:br/>
            <a:r>
              <a:t>(3) 효율성과 공정성을 함께 성취할 수 있다는 교훈을 얻으셨는데, 이 교훈을 한국마사회에서 어떤 방식으로 실천할 계획인지 설명해주세요.</a:t>
            </a:r>
            <a:br/>
            <a:r>
              <a:t>(4) 내외부 이해관계자와의 협력을 강화하기 위한 전략을 말씀해주십시오. 특히 경마 산업의 복합적 특성을 고려한 접근 방안은 무엇입니까?</a:t>
            </a:r>
          </a:p>
        </p:txBody>
      </p:sp>
    </p:spTree>
  </p:cSld>
  <p:clrMapOvr>
    <a:masterClrMapping/>
  </p:clrMapOvr>
</p:sld>
</file>

<file path=ppt/slides/slide3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[글로벌 말산업 선도기업의 전기분야 전문가로 성장]친환경적이며 국민들이 안전하고 쾌적하게 경마를 즐길 수 있는 사업장을 조성하는데 이바지하겠습니다.첫 번째로, 안전하고 신뢰도 높은 전원공급 시스템을 구축하겠습니다. </a:t>
            </a:r>
            <a:r>
              <a:rPr u="sng" b="1" sz="1200">
                <a:solidFill>
                  <a:srgbClr val="000000"/>
                </a:solidFill>
                <a:latin typeface="맑은 고딕"/>
              </a:rPr>
              <a:t>(1)렛츠런파크는 도심 속 놀이공간이자 전 국민이 이용할 수 있는 쉼터로서 고신뢰도, 고안전성 전기설비가 필수적입니다. 하수처리시설</a:t>
            </a:r>
            <a:r>
              <a:rPr sz="1200">
                <a:solidFill>
                  <a:srgbClr val="000000"/>
                </a:solidFill>
                <a:latin typeface="맑은 고딕"/>
              </a:rPr>
              <a:t> 공사관리를 담당하면서 지속적인 현장점검. 설계검토, 법적사항 준수가 공사품질에 영향을 미친다는 것을 경험했습니다. 해당 </a:t>
            </a:r>
            <a:r>
              <a:rPr u="sng" b="1" sz="1200">
                <a:solidFill>
                  <a:srgbClr val="000000"/>
                </a:solidFill>
                <a:latin typeface="맑은 고딕"/>
              </a:rPr>
              <a:t>(2)경험을 토대로 공사품질을 높여 국민들이 믿고 이용할 수 있는 사업장을 구축하겠습니다.두 번째로, 기존</a:t>
            </a:r>
            <a:r>
              <a:rPr sz="1200">
                <a:solidFill>
                  <a:srgbClr val="000000"/>
                </a:solidFill>
                <a:latin typeface="맑은 고딕"/>
              </a:rPr>
              <a:t> 설비 에너지효율 개선을 통해 친환경 사업장 조성에 기여하겠습니다. 도로조명설비 설계 업무 및 LED 교체 공사를 담당한 경험이 있습니다. 한국마사회 소관 시설물에 대기전력 차단 설비, 고효율 기자재, LED 조명 설치, 태양광 발전 시스템 등을 설계검토하고 반영하여 저탄소의 클린한 기반 조성을 이뤄내겠습니다. </a:t>
            </a:r>
            <a:r>
              <a:rPr u="sng" b="1" sz="1200">
                <a:solidFill>
                  <a:srgbClr val="000000"/>
                </a:solidFill>
                <a:latin typeface="맑은 고딕"/>
              </a:rPr>
              <a:t>(3)최신 친환경에너지 산업 동향을 이해하기 위해 노력하고 있습니다. 에너지 관련 기사를 꾸준히 읽으며 신재생에너지와 탄소중립에</a:t>
            </a:r>
            <a:r>
              <a:rPr sz="1200">
                <a:solidFill>
                  <a:srgbClr val="000000"/>
                </a:solidFill>
                <a:latin typeface="맑은 고딕"/>
              </a:rPr>
              <a:t> 대한 이해도를 높일 수 있었습니다. 한국마사회는 2030년까지 </a:t>
            </a:r>
            <a:r>
              <a:rPr u="sng" b="1" sz="1200">
                <a:solidFill>
                  <a:srgbClr val="000000"/>
                </a:solidFill>
                <a:latin typeface="맑은 고딕"/>
              </a:rPr>
              <a:t>(4)제로에너지 건축물 인증확대, 점진적 신재생에너지 확대를 목표로 하고 있습니다. 꾸준히</a:t>
            </a:r>
            <a:r>
              <a:rPr sz="1200">
                <a:solidFill>
                  <a:srgbClr val="000000"/>
                </a:solidFill>
                <a:latin typeface="맑은 고딕"/>
              </a:rPr>
              <a:t> 쌓아온 배경지식을 바탕으로 한국마사회가 친환경 말산업 생태계를 실현하는데 이바지하겠습니다.마지막으로, 한국마사회를 대표하는 전기분야 전문가로 성장하기 위해 건축전기기술사 자격증을 취득하겠습니다. 취득 과정에서 쌓인 배경지식으로 업무를 다양한 시각으로 바라보고 종합적으로 판단하는 능력을 기르겠습니다. 기술사회를 통해 타 기관과 인적 네트워크를 형성하고 노하우 공유하여 한국마사회 전기분야 위상을 더욱 높이겠습니다.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'안전하고 신뢰도 높은 전원공급 시스템을 구축하겠다'고 하셨습니다. 하수처리시설 공사 관리 경험이 어떻게 영향을 미쳤는지 구체적으로 설명해 주세요.</a:t>
            </a:r>
            <a:br/>
            <a:r>
              <a:t>(2) 도로조명설비 설계 업무 및 LED 교체 공사 경험을 통해 얻은 구체적인 성과나 배운 점은 무엇인가요?</a:t>
            </a:r>
            <a:br/>
            <a:r>
              <a:t>(3) 신재생에너지와 탄소중립에 대한 이해도가 높아졌다고 하셨는데, 이를 구체적으로 어떻게 한국마사회의 친환경 생태계에 적용할 계획인가요?</a:t>
            </a:r>
            <a:br/>
            <a:r>
              <a:t>(4) 건축전기기술사 자격증 취득을 목표로 하셨다고 했습니다. 이를 통해 기대하는 발전과 이를 회사에 어떻게 기여할 수 있을지 말씀해 주세요.</a:t>
            </a:r>
          </a:p>
        </p:txBody>
      </p:sp>
    </p:spTree>
  </p:cSld>
  <p:clrMapOvr>
    <a:masterClrMapping/>
  </p:clrMapOvr>
</p:sld>
</file>

<file path=ppt/slides/slide3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팀원의 장점을 살린 업무 배분 ] 팀 과제를 진행하면서 생긴 갈등을 팀원의 특성을 고려한 방법을 제시하여 해결한 경험이 있습니다. </a:t>
            </a:r>
            <a:r>
              <a:rPr u="sng" b="1" sz="1200">
                <a:solidFill>
                  <a:srgbClr val="000000"/>
                </a:solidFill>
                <a:latin typeface="맑은 고딕"/>
              </a:rPr>
              <a:t>(1)프로젝트 진행 도중 한 팀원이 과 행사 준비를 명목으로 활동 참여율이 저조하여 불만을 샀습니다. 팀 과제 초반 자료조사를 하는 과정에 무심한 태도로</a:t>
            </a:r>
            <a:r>
              <a:rPr sz="1200">
                <a:solidFill>
                  <a:srgbClr val="000000"/>
                </a:solidFill>
                <a:latin typeface="맑은 고딕"/>
              </a:rPr>
              <a:t> 일관하여 해당 팀원을 두고 심지어는 명단에서 제외하자는 의견까지 나오기 이르렀습니다. 팀워크가 맞지 않으면 진행이 어려울 것이라 판단했고 이를 중재하기 위한 방법을 고안하였습니다. 팀원의 전공이 연극영화과라는 것과 당시 준비 중인 행사로 여유가 없다는 것을 감안하여, 발표 업무를 맡기는 것으로 업무분담을 구상하였습니다. 전공을 고려해 팀원이 가장 자신 있어할 만한 업무라고 생각했고, 발표 업무는 프로젝트 후반부에 준비가 필요한 만큼 해당 팀원이 준비할 시기도 적절하다고 </a:t>
            </a:r>
            <a:r>
              <a:rPr u="sng" b="1" sz="1200">
                <a:solidFill>
                  <a:srgbClr val="000000"/>
                </a:solidFill>
                <a:latin typeface="맑은 고딕"/>
              </a:rPr>
              <a:t>(2)판단하였습니다. 모든 팀원에게 의견에 대한 동의를 구한 끝에 해당 팀원에게 이를 제안했습니다. 발표에 대해 전적으로 맡겼고</a:t>
            </a:r>
            <a:r>
              <a:rPr sz="1200">
                <a:solidFill>
                  <a:srgbClr val="000000"/>
                </a:solidFill>
                <a:latin typeface="맑은 고딕"/>
              </a:rPr>
              <a:t> </a:t>
            </a:r>
            <a:r>
              <a:rPr u="sng" b="1" sz="1200">
                <a:solidFill>
                  <a:srgbClr val="000000"/>
                </a:solidFill>
                <a:latin typeface="맑은 고딕"/>
              </a:rPr>
              <a:t>(3)자료조사와 PPT 제작 등 나머지 업무에 대해서는 최대한 나머지 팀원들과 함께 진행했습니다. 연극영화과 학생도 발표를</a:t>
            </a:r>
            <a:r>
              <a:rPr sz="1200">
                <a:solidFill>
                  <a:srgbClr val="000000"/>
                </a:solidFill>
                <a:latin typeface="맑은 고딕"/>
              </a:rPr>
              <a:t> </a:t>
            </a:r>
            <a:r>
              <a:rPr u="sng" b="1" sz="1200">
                <a:solidFill>
                  <a:srgbClr val="000000"/>
                </a:solidFill>
                <a:latin typeface="맑은 고딕"/>
              </a:rPr>
              <a:t>(4)담당하니 오히려 추후에는 조사하는 내용에 관심을 가졌고 PPT 제작에도 의견을 제시했습니다. 팀원들과 서로 원만하게 팀 과제를 진행할 수 있었으며</a:t>
            </a:r>
            <a:r>
              <a:rPr sz="1200">
                <a:solidFill>
                  <a:srgbClr val="000000"/>
                </a:solidFill>
                <a:latin typeface="맑은 고딕"/>
              </a:rPr>
              <a:t> 최종 발표에서 조별 평가 1위에 달성하였습니다. 이를 통해 역할 배분을 함에 있어서 팀원의 상황과 특성을 고려하는 것이 중요함을 느꼈습니다. 업무분장 특성상 모두가 만족하는 것이 어려우나, 팀원의 강점을 고려하는 것이 적극적으로 업무를 수행할 수 있도록 유도하는 방법 중 하나임을 알게 됐습니다.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연극영화과 학생이 맡은 발표 업무에 대해 팀원들의 반응은 어땠으며, 결과적으로 팀워크에 어떤 영향을 미쳤나요?</a:t>
            </a:r>
            <a:br/>
            <a:r>
              <a:t>(2) 팀원의 특성을 고려한 업무 분배를 통해 갈등을 해결했다고 했는데, 이러한 경험이 향후 팀 프로젝트에서 어떻게 도움이 될 것이라 생각하나요?</a:t>
            </a:r>
            <a:br/>
            <a:r>
              <a:t>(3) 업무 분장 시 모두가 만족하기 어려운 상황에서도 연극영화과 학생의 강점을 활용할 수 있었던 구체적인 전략은 무엇이었나요?</a:t>
            </a:r>
            <a:br/>
            <a:r>
              <a:t>(4) 최종 발표에서 조별 평가 1위를 달성했다고 하셨습니다. 이 경험을 통해 얻은 가장 중요한 교훈은 무엇이며, 이를 직장 생활에 어떻게 적용할 겁니까?</a:t>
            </a:r>
          </a:p>
        </p:txBody>
      </p:sp>
    </p:spTree>
  </p:cSld>
  <p:clrMapOvr>
    <a:masterClrMapping/>
  </p:clrMapOvr>
</p:sld>
</file>

<file path=ppt/slides/slide3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 저는 '열정'이 넘칩니다! - 같은 부서 OO님께서 최근 이렇게 말씀하셨습니다. "정 OO을 보면,</a:t>
            </a:r>
            <a:r>
              <a:rPr sz="1200">
                <a:solidFill>
                  <a:srgbClr val="000000"/>
                </a:solidFill>
                <a:latin typeface="맑은 고딕"/>
              </a:rPr>
              <a:t> 입사 초기 때의 내가 생각나요. 그땐 휴일에 회사를 쉬어야 한다는 게 너무 싫었어요. 일주일 내내 출근하고 싶었다니까요. 일을 배워 나가고 업무를 익히면 익힐수록 재밌어하고 흥미로워했던 그때의 내 모습이 정 OO을 보면 떠오르네요." 이렇게 웃으시며 저에게 칭찬의 말씀을 해 주셨습니다. OO님께서 적어도 일에 대한 저의 '열정' 하나 만큼은 진심을 담아 격려해 주시는 것 같아서 마음이 뿌듯했습니다. 빠른 시간 안에 </a:t>
            </a:r>
            <a:r>
              <a:rPr u="sng" b="1" sz="1200">
                <a:solidFill>
                  <a:srgbClr val="000000"/>
                </a:solidFill>
                <a:latin typeface="맑은 고딕"/>
              </a:rPr>
              <a:t>(2)저에게 기대되는 것 이상의 업무적 성과를 내고자 하는 마음으로</a:t>
            </a:r>
            <a:r>
              <a:rPr sz="1200">
                <a:solidFill>
                  <a:srgbClr val="000000"/>
                </a:solidFill>
                <a:latin typeface="맑은 고딕"/>
              </a:rPr>
              <a:t> 열심을 다해 달려왔던 제 노력이 그 칭찬의 말씀으로 인해 전부 보상받는 것 </a:t>
            </a:r>
            <a:r>
              <a:rPr u="sng" b="1" sz="1200">
                <a:solidFill>
                  <a:srgbClr val="000000"/>
                </a:solidFill>
                <a:latin typeface="맑은 고딕"/>
              </a:rPr>
              <a:t>(3)같았습니다.□ 저는 '책임감'이 남다릅니다! - 전임자께 업무 관련 질문을 드렸을 때, 본인도 잘 알지 못한다는 답변을 많이 들었습니다.</a:t>
            </a:r>
            <a:r>
              <a:rPr sz="1200">
                <a:solidFill>
                  <a:srgbClr val="000000"/>
                </a:solidFill>
                <a:latin typeface="맑은 고딕"/>
              </a:rPr>
              <a:t> 처음에는 막막했습니다. 하지만 제 이름을 걸고 하는 일을 대충대충, 이전에 하던 대로만 할 수는 없었습니다. 전자문서함에 최근 5년 동안의 해당 업무 관련 문서를 샅샅이 분석했고 우리 지사에 계신 </a:t>
            </a:r>
            <a:r>
              <a:rPr u="sng" b="1" sz="1200">
                <a:solidFill>
                  <a:srgbClr val="000000"/>
                </a:solidFill>
                <a:latin typeface="맑은 고딕"/>
              </a:rPr>
              <a:t>(4)선배님들에 한정하지 않고 공단 내의 해당 직무 분야의 최고 전문가를 수소문하여 제가 궁금했던 부분들에 대해 명쾌한 답변을 얻어냈습니다. 관련 법령,</a:t>
            </a:r>
            <a:r>
              <a:rPr sz="1200">
                <a:solidFill>
                  <a:srgbClr val="000000"/>
                </a:solidFill>
                <a:latin typeface="맑은 고딕"/>
              </a:rPr>
              <a:t> 회사 내규를 찾아보다 청사 문을 닫아야 하는 자정까지 회사에 남았던 날도 꽤 있었습니다.□ 제 넘치는 '열정'과 남다른 '책임감'으로 한국경마의 위상을 드높여 세계 일류 말산업 강국으로 나아가는 그 힘찬 여정에 함께 하고 싶습니다! - 코로나19 여파로 한국경마가 중단되며 말산업이 붕괴될 위험도 있었지만 수출판로를 확보하는 등 공격적인 전략으로 위기를 극복해낸 한국마사회 선배님들의 노력과 지혜를 이어받아 유사 문화권 국가에 대한 수출 확대, 공기업이 경기시행을 주관하기에 공정성이 담보되는 한국경마의 특성을 활용한 신규 수출국가 확보 등에 제 모든 역량을 쏟고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열정적으로 업무를 수행하게 된 계기나 동기가 무엇이었는지 설명해 주실 수 있나요?</a:t>
            </a:r>
            <a:br/>
            <a:r>
              <a:t>(2) 당신의 책임감이 특별하다고 느껴지는 경험이 있다면 무엇이었는지 구체적으로 설명해 주세요.</a:t>
            </a:r>
            <a:br/>
            <a:r>
              <a:t>(3) 전자문서함을 분석할 때 특별히 어려웠던 점과 이를 극복하기 위해 어떤 방법을 사용하셨는지 알고 싶습니다.</a:t>
            </a:r>
            <a:br/>
            <a:r>
              <a:t>(4) 한국경마의 위상을 높이기 위한 본인만의 독창적인 전략이 있다면 소개해 주세요.</a:t>
            </a:r>
          </a:p>
        </p:txBody>
      </p:sp>
    </p:spTree>
  </p:cSld>
  <p:clrMapOvr>
    <a:masterClrMapping/>
  </p:clrMapOvr>
</p:sld>
</file>

<file path=ppt/slides/slide3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a:t>
            </a:r>
            <a:r>
              <a:rPr u="sng" b="1" sz="1200">
                <a:solidFill>
                  <a:srgbClr val="000000"/>
                </a:solidFill>
                <a:latin typeface="맑은 고딕"/>
              </a:rPr>
              <a:t>(1)"규정대로 했는데 무슨 문제가 있는 거냐?'" - 최근 타 부서의 한 직원이 올린 전자결재 문서를 부서 OO님께서 보시고</a:t>
            </a:r>
            <a:r>
              <a:rPr sz="1200">
                <a:solidFill>
                  <a:srgbClr val="000000"/>
                </a:solidFill>
                <a:latin typeface="맑은 고딕"/>
              </a:rPr>
              <a:t> '스캔본이 누락됐으니 반송 조치하고 담당자에게 내용을 전하라'고 말씀하셨습니다. 저는 반송 후 담당자에게 내용을 전파했습니다. 그랬더니 그는 "규정에 '원본만' 제출하면 된다. 규정은 확인해보고 반송 한 것입니까?" 라고 반문했습니다. - 그의 말을 듣고 '아차' 싶었고 저는 즉시 해당 규정을 직접 확인하기 시작했습니다. 공단의 </a:t>
            </a:r>
            <a:r>
              <a:rPr u="sng" b="1" sz="1200">
                <a:solidFill>
                  <a:srgbClr val="000000"/>
                </a:solidFill>
                <a:latin typeface="맑은 고딕"/>
              </a:rPr>
              <a:t>(2)내규에서부터 시작해 모법을 타고 올라가 「공공기록물 관리에 관한 법률 시행령」 *별표* 상의 '기록물의 보존방법별 구분 기준'에 따라 그 문서는 원본과 보존매체(스캔본)를</a:t>
            </a:r>
            <a:r>
              <a:rPr sz="1200">
                <a:solidFill>
                  <a:srgbClr val="000000"/>
                </a:solidFill>
                <a:latin typeface="맑은 고딕"/>
              </a:rPr>
              <a:t> 함께 보존하는 방법으로 관리하여야 한다는 것을 확인했습니다. 결국 그 담당자의 '규정 대로 했는데 무슨 </a:t>
            </a:r>
            <a:r>
              <a:rPr u="sng" b="1" sz="1200">
                <a:solidFill>
                  <a:srgbClr val="000000"/>
                </a:solidFill>
                <a:latin typeface="맑은 고딕"/>
              </a:rPr>
              <a:t>(3)문제가 있는 거냐?' 는 말은 틀린 말이었던 것입니다. - 그 업무는 지속·반복될 유형이었기에 지사 내의 모든 직원들에게 그 내용에 대한 명확한 기준을 공지할 필요가 있었습니다. 반송 조치 했던 그 담당자에게도 따로 연락해서 상황을 설명했습니다. - 같은 공간에서 공식·비공식적으로 계속 (4)소통하며 협력해야 할 상대이기도 했던 그였기 때문에 이성적인 부분을 고려함과 동시에 감성적으로도 접근을 해야할 필요가 있다고 생각했습니다. 반송 조치 시 다소 신경질적인 반응을 보였던 점이 계속 마음에 걸렸었기에 우선 감성적으로 위로해드린 후에 차분히 현행 규정에 대해 쉽게 이해하실 수 있도록 안내했습니다. - 비로소 그분도</a:t>
            </a:r>
            <a:r>
              <a:rPr sz="1200">
                <a:solidFill>
                  <a:srgbClr val="000000"/>
                </a:solidFill>
                <a:latin typeface="맑은 고딕"/>
              </a:rPr>
              <a:t> '반송된 건부터 다시 작업해서 결재를 올리겠다, 그리고 마음 상하지 않게 친절하게 안내해줘서 고맙다'고 말했습니다. - 소통, 협력에 어려움이 있을 때는 사실 관계 파악에 근거한 이성적 접근과 '사람'의 마음까지 함께 살필 수 있는 감성적 접근이 동시에 이뤄져야 효과적으로 소통의 상대방인 '사람'을 감화시킬 수 있음을 깨닫게 된 귀한 사례였습니다.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타 부서와의 소통에서 가장 중요한 요소는 무엇이라 생각하시는지, 경험을 바탕으로 설명해 주세요.</a:t>
            </a:r>
            <a:br/>
            <a:r>
              <a:t>(2) 직원들에게 명확한 기준을 공지할 때 가장 중점을 둔 부분은 무엇이었는지 설명해 주세요.</a:t>
            </a:r>
            <a:br/>
            <a:r>
              <a:t>(3) 공식적, 비공식적 소통이 필요한 상황에서 효과적인 소통을 위한 본인만의 방법론이 있다면 무엇인가요?</a:t>
            </a:r>
            <a:br/>
            <a:r>
              <a:t>(4) '감성적 접근'이 왜 필요했고, 그 과정에서 가장 신경 쓴 부분은 무엇이었나요?</a:t>
            </a:r>
          </a:p>
        </p:txBody>
      </p:sp>
    </p:spTree>
  </p:cSld>
  <p:clrMapOvr>
    <a:masterClrMapping/>
  </p:clrMapOvr>
</p:sld>
</file>

<file path=ppt/slides/slide3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[장제 데이터 표준화 및 DB 구축]최근 경주마 장제 관리가 경험 중심에서 데이터 기반 관리로 변화하고 있습니다. 그러나 현재 육성목장과 육성마 조련센터 등 현장마다 기록 방식과 항목이 제각각이고, 경험과 기억에 의존한 관리로 인해 데이터 신뢰성이 떨어지는 문제가 있습니다. 같은 보행 문제에 대해서도 원인 분석과 개선 방향이 현장마다 달라, 축적된 데이터의 분석 가치가 낮아지는 상황입니다.저는 입사 후 장제 데이터 표준화 및 데이터베이스(DB) 구축에 참여하여, 현장에서 수집되는 데이터를 일관되게 관리할 수 있는 기반을 마련하고자 합니다. 과거 육성마 장제 보조 경험에서 </a:t>
            </a:r>
            <a:r>
              <a:rPr u="sng" b="1" sz="1200">
                <a:solidFill>
                  <a:srgbClr val="000000"/>
                </a:solidFill>
                <a:latin typeface="맑은 고딕"/>
              </a:rPr>
              <a:t>(1)보행 불안정 원인을 분석할 때, 기록 양식과 기재 방식의 차이로 인해 비교 분석이 어려웠습니다. 이후 선배님들과 협의하여 기록 양식을 정리하고, 보행 영상과 발굽 (2)각도 데이터를 함께 관리하는 방법을 제안한 경험이 있습니다. 이 과정에서 데이터 표준화와 정보 공유의 중요성을 현장에서 직접 배웠습니다.이를 실현하기 위해,</a:t>
            </a:r>
            <a:r>
              <a:rPr sz="1200">
                <a:solidFill>
                  <a:srgbClr val="000000"/>
                </a:solidFill>
                <a:latin typeface="맑은 고딕"/>
              </a:rPr>
              <a:t> 표준화 과정에서는 현장에서 쉽게 기록하고 공유할 수 있는 장제 전·중·후 단계별 체크리스트를 구성하겠습니다. 이를 통해 빠르고 정확한 정보 관리 체계를 </a:t>
            </a:r>
            <a:r>
              <a:rPr u="sng" b="1" sz="1200">
                <a:solidFill>
                  <a:srgbClr val="000000"/>
                </a:solidFill>
                <a:latin typeface="맑은 고딕"/>
              </a:rPr>
              <a:t>(3)구축하는 데 힘쓰겠습니다. 장제 전에는 과거 이력과 현재 보행 영상을 확인하고, 장제 중에는 편자 종류와 장제 방식, 특이사항을 즉시 기록하며, 장제 후에는 보행 변화와</a:t>
            </a:r>
            <a:r>
              <a:rPr sz="1200">
                <a:solidFill>
                  <a:srgbClr val="000000"/>
                </a:solidFill>
                <a:latin typeface="맑은 고딕"/>
              </a:rPr>
              <a:t> 관리사의 의견을 추가하여 기록의 편의성, 정확성, 신뢰성을 높이겠습니다.입사 후 1년 차에는 이러한 표준화 및 체크리스트 기반 기록 방식을 </a:t>
            </a:r>
            <a:r>
              <a:rPr u="sng" b="1" sz="1200">
                <a:solidFill>
                  <a:srgbClr val="000000"/>
                </a:solidFill>
                <a:latin typeface="맑은 고딕"/>
              </a:rPr>
              <a:t>(4)현장에 정착시키고, 3년 차에는 축적된 데이터를 분석하여 보행 이상 원인과 장제 방식 간의 상관관계를 진단하는 분석 시스템을 구축할 계획입니다. 5년 차에는 데이터를</a:t>
            </a:r>
            <a:r>
              <a:rPr sz="1200">
                <a:solidFill>
                  <a:srgbClr val="000000"/>
                </a:solidFill>
                <a:latin typeface="맑은 고딕"/>
              </a:rPr>
              <a:t> 바탕으로 경주마 특성에 맞는 맞춤형 장제 가이드를 개발하여, 체계적 장제 관리 시스템을 완성하는 데 기여하겠습니다.저는 말과 사람, 데이터를 잇는 장제 담당자로서, 현장과 데이터를 모두 이해하는 균형 잡힌 인재로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장제 데이터 표준화를 위해 지원자가 구축하고자 하는 체크리스트에 수집될 구체적인 데이터 항목은 무엇인가요?</a:t>
            </a:r>
            <a:br/>
            <a:r>
              <a:t>(2) 장제 데이터 표준화 경험이 없는 팀원들에게 이를 교육할 때 어떤 접근 방식을 사용할 계획인가요?</a:t>
            </a:r>
            <a:br/>
            <a:r>
              <a:t>(3) 지원자는 체크리스트 기반 기록 방식을 현장에 정착시키기 위해 고려해야 할 주요 장애요인과 그 해결 방안을 어떻게 계획하고 있나요?</a:t>
            </a:r>
            <a:br/>
            <a:r>
              <a:t>(4) 지원자가 말하는 '체계적 장제 관리 시스템'이란 무엇이며, 다른 시스템과 차별화된 요소가 있다면 무엇인가요?</a:t>
            </a:r>
          </a:p>
        </p:txBody>
      </p:sp>
    </p:spTree>
  </p:cSld>
  <p:clrMapOvr>
    <a:masterClrMapping/>
  </p:clrMapOvr>
</p:sld>
</file>

<file path=ppt/slides/slide3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[역지사지의 소통]스키 강사로 활동하며 강습생들과 소통하는 데 어려움을 겪었습니다. 초반에는 제 기준에 맞춰 강습을 진행했고, 더 좋은 강습을 하고 싶은 욕심에 기본 동작부터 응용 기술까지 한꺼번에 많은 내용을 전달했습니다. 하지만 강습생들의 실력과 이해도는 예상과 달랐고, 점점 지치고 집중력도 떨어지는 모습이 반복됐습니다.이런 상황이 계속되면서, 원인을 고민하게 되었고, 문제는 강습생들의 눈높이와 입장을 헤아리지 못한 저의 소통 </a:t>
            </a:r>
            <a:r>
              <a:rPr u="sng" b="1" sz="1200">
                <a:solidFill>
                  <a:srgbClr val="000000"/>
                </a:solidFill>
                <a:latin typeface="맑은 고딕"/>
              </a:rPr>
              <a:t>(1)방식에 있었습니다. 저 역시 처음 스키를 배울 때 작은 동작 하나도 어려워하며 넘어지는 게 두려웠던 경험이 있습니다. 그때의 저를</a:t>
            </a:r>
            <a:r>
              <a:rPr sz="1200">
                <a:solidFill>
                  <a:srgbClr val="000000"/>
                </a:solidFill>
                <a:latin typeface="맑은 고딕"/>
              </a:rPr>
              <a:t> 떠올리며, 강습생 한 명 한 명의 성향과 수준을 먼저 파악하는 것부터 시작했습니다.이후 강습 전후로 개별 대화를 늘려, 어려운 점이나 궁금한 내용을 직접 확인하며 소통을 강화했습니다. 또한, 습득 속도와 스타일이 다르다는 점을 감안해 강습 방법도 </a:t>
            </a:r>
            <a:r>
              <a:rPr u="sng" b="1" sz="1200">
                <a:solidFill>
                  <a:srgbClr val="000000"/>
                </a:solidFill>
                <a:latin typeface="맑은 고딕"/>
              </a:rPr>
              <a:t>(2)유연하게 조정했습니다. 동작 하나를 배우더라도 충분히 이해하고 넘어갈 수 있도록 진도를 조절하고, 중간중간 흥미 요소도 추가해 강습 자체를</a:t>
            </a:r>
            <a:r>
              <a:rPr sz="1200">
                <a:solidFill>
                  <a:srgbClr val="000000"/>
                </a:solidFill>
                <a:latin typeface="맑은 고딕"/>
              </a:rPr>
              <a:t> 즐거운 경험으로 바꿨습니다.이 과정에서 가장 크게 배운 점은 상대 입장에서 생각하는 역지사지 소통의 중요성이었습니다. 아는 것을 일방적으로 전달하는 것이 아니라, 상대가 어떻게 받아들이는지를 살피는 과정이 진정한 소통이라는 것을 깨달았습니다. 이러한 변화 덕분에 강습생들의 </a:t>
            </a:r>
            <a:r>
              <a:rPr u="sng" b="1" sz="1200">
                <a:solidFill>
                  <a:srgbClr val="000000"/>
                </a:solidFill>
                <a:latin typeface="맑은 고딕"/>
              </a:rPr>
              <a:t>(3)참여도와 실력 향상은 물론, 강습 만족도도 크게 높아졌습니다. 일부 강습생들은 목표로 했던 자격증도</a:t>
            </a:r>
            <a:r>
              <a:rPr sz="1200">
                <a:solidFill>
                  <a:srgbClr val="000000"/>
                </a:solidFill>
                <a:latin typeface="맑은 고딕"/>
              </a:rPr>
              <a:t> </a:t>
            </a:r>
            <a:r>
              <a:rPr u="sng" b="1" sz="1200">
                <a:solidFill>
                  <a:srgbClr val="000000"/>
                </a:solidFill>
                <a:latin typeface="맑은 고딕"/>
              </a:rPr>
              <a:t>(4)취득했습니다.이 경험은 마사회에서도 큰 자산이 될 것입니다. 장제 업무는 말 관리사, 수의사, 조교사 등 다양한 직군과 협업하는 일이 많습니다. 서로의 역할과 입장을 이해하고, 각자의 언어로 소통하는 역지사지의 자세는 원활한</a:t>
            </a:r>
            <a:r>
              <a:rPr sz="1200">
                <a:solidFill>
                  <a:srgbClr val="000000"/>
                </a:solidFill>
                <a:latin typeface="맑은 고딕"/>
              </a:rPr>
              <a:t> 협업의 기본입니다. 저는 이 경험을 바탕으로, 현장과 본부, 사람과 데이터를 잇는 소통 중심형 장제 담당자로 성장해, 다양한 현장 구성원들과 신뢰를 쌓으며 협업을 통해 최상의 결과를 만들어내겠습니다.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강습생들의 눈높이에 맞춘 교육 방식에서 가장 중요한 요소는 무엇이며, 왜 그렇게 생각하시나요?</a:t>
            </a:r>
            <a:br/>
            <a:r>
              <a:t>(2) 지원자가 제안한 강습 방법의 유연성을 추후 다른 직무에서 어떻게 응용할 수 있을까요?</a:t>
            </a:r>
            <a:br/>
            <a:r>
              <a:t>(3) 당신의 소통 방식이 변화하면서 경험한 가장 큰 직장 내 변화를 한 가지 사례로 설명해 주세요.</a:t>
            </a:r>
            <a:br/>
            <a:r>
              <a:t>(4) 스키 강사 경험을 통해 얻은 '역지사지의 소통' 방식을 말산업 업무에서 구체적으로 어떻게 적용할 예정인가요?</a:t>
            </a:r>
          </a:p>
        </p:txBody>
      </p:sp>
    </p:spTree>
  </p:cSld>
  <p:clrMapOvr>
    <a:masterClrMapping/>
  </p:clrMapOvr>
</p:sld>
</file>

<file path=ppt/slides/slide3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[경마장의 생활 공원화] 저는 입사하게 된다면 시민 누구나 편히 경마장에 와서 공원 나들이를 즐길 </a:t>
            </a:r>
            <a:r>
              <a:rPr u="sng" b="1" sz="1200">
                <a:solidFill>
                  <a:srgbClr val="000000"/>
                </a:solidFill>
                <a:latin typeface="맑은 고딕"/>
              </a:rPr>
              <a:t>(1)수 있는 안락한 가족 공원화하는데 큰 도움이 되고싶습니다. 경마를 즐기는 것 뿐만 아니라 승마 체험이나 공원 관람, 그리고</a:t>
            </a:r>
            <a:r>
              <a:rPr sz="1200">
                <a:solidFill>
                  <a:srgbClr val="000000"/>
                </a:solidFill>
                <a:latin typeface="맑은 고딕"/>
              </a:rPr>
              <a:t> 말에 관한 다양한 굿즈 판매도 생각해 볼 수 있습니다. 이를 위해서는 말과 시설에 대한 다양한 지식도 필요하겠지만, 무엇보다도 고객을 위해 친절하게 </a:t>
            </a:r>
            <a:r>
              <a:rPr u="sng" b="1" sz="1200">
                <a:solidFill>
                  <a:srgbClr val="000000"/>
                </a:solidFill>
                <a:latin typeface="맑은 고딕"/>
              </a:rPr>
              <a:t>(2)봉사하는 마음이 가장 크게 요구될 것입니다.[친절한 응대] 저는 과거 공공기관에서 민원 안내 일을 했던 적이 있습니다. 당시 다양한 민원 서류를 발급해 드리는 일을 하고 있었는데, 그때마다</a:t>
            </a:r>
            <a:r>
              <a:rPr sz="1200">
                <a:solidFill>
                  <a:srgbClr val="000000"/>
                </a:solidFill>
                <a:latin typeface="맑은 고딕"/>
              </a:rPr>
              <a:t> 정확하고 자세하게 설명을 여러 번 해드리게 되었고, 이에 고객님들로부터 친절하다는 칭찬을 많이 받게 되었습니다. 고객들에게 편안한 여가 생활을 </a:t>
            </a:r>
            <a:r>
              <a:rPr u="sng" b="1" sz="1200">
                <a:solidFill>
                  <a:srgbClr val="000000"/>
                </a:solidFill>
                <a:latin typeface="맑은 고딕"/>
              </a:rPr>
              <a:t>(3)제공해 드려야 하는 것이 한국마사회 본연의 의미인 만큼, 친절하고 세심한 고객 응대는 직원으로서 필요한 매우 중요한 장점이라고 생각합니다. 또한 과거 레스토랑에서</a:t>
            </a:r>
            <a:r>
              <a:rPr sz="1200">
                <a:solidFill>
                  <a:srgbClr val="000000"/>
                </a:solidFill>
                <a:latin typeface="맑은 고딕"/>
              </a:rPr>
              <a:t> 아르바이트를 했던 경험이 있었습니다. 홀에서 서빙을 담당했었는데 하루는 일가족분이 어린 아이들을 데리고 와서 음식을 주문하였습니다. 아이가 먹을 음식을 아이 앞에 내려 놓는 순간 어린 아이가 뜨거운 스테이크 소스를 손으로 내리쳐 소스가 피부에 튀자 놀라서 울기 시작했습니다. 이에 부모님은 왜 </a:t>
            </a:r>
            <a:r>
              <a:rPr u="sng" b="1" sz="1200">
                <a:solidFill>
                  <a:srgbClr val="000000"/>
                </a:solidFill>
                <a:latin typeface="맑은 고딕"/>
              </a:rPr>
              <a:t>(4)어린이 앞에 뜨거운 것을 놓았느냐며 저에게 화를 내셨습니다. 그런데 사실 해당 아이가 먹을 음식을 그 앞에 놓았던 것이라서 제가 잘못한 점은 적어보였을지라도, 우선 놀라 다친 피해자가 있었기에</a:t>
            </a:r>
            <a:r>
              <a:rPr sz="1200">
                <a:solidFill>
                  <a:srgbClr val="000000"/>
                </a:solidFill>
                <a:latin typeface="맑은 고딕"/>
              </a:rPr>
              <a:t> 저는 부모님께 사과를 드리고 가게에 구비되어 있던 상비 연고를 가져다 드린 후에 재차 아이의 상태를 확인하였습니다. 식사를 다 마치실 때 쯤 다시 한 번 아이의 상태를 여쭈어 보며 걱정의 말씀을 전하였고 이에 부모님은 괜찮다고 말씀해주셨습니다. 업무상 고객 응대 시 누구의 잘못인지를 따지기보다 실질적인 피해를 당한 고객 마음을 우선 헤아려드리는 것이 한국마사회 직원이 갖추어야 할 올바른 태도일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경마장의 가족 공원화를 위해 당신이 생각하는 다양한 굿즈 판매 방법에 대해 더 구체적으로 설명해 주실 수 있나요?</a:t>
            </a:r>
            <a:br/>
            <a:r>
              <a:t>(2) 과거 공공기관에서의 민원 안내 경험이 한국마사회에 어떻게 기여할 수 있을까요?</a:t>
            </a:r>
            <a:br/>
            <a:r>
              <a:t>(3) 레스토랑 아르바이트 시 고객 응대 경험을 통해 배운 점들과 이를 어떻게 한국마사회에 적용할 계획인가요?</a:t>
            </a:r>
            <a:br/>
            <a:r>
              <a:t>(4) 한국마사회 직원으로서 고객 응대 시 가장 중요하다고 생각하는 태도는 무엇인가요?</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입사한 후, 저는 조경의 품질 향상과 지속 가능한 조경 환경 조성을 목표로 삼겠습니다.</a:t>
            </a:r>
            <a:r>
              <a:rPr u="sng" b="1" sz="1200">
                <a:solidFill>
                  <a:srgbClr val="000000"/>
                </a:solidFill>
                <a:latin typeface="맑은 고딕"/>
              </a:rPr>
              <a:t>(1) 이를 위해 조경 설계·시공·유지관리 전반에 걸쳐 전문성을 갖추고, 체계적인 공정 관리와 품질 향상을 통해 실효성 높은</a:t>
            </a:r>
            <a:r>
              <a:rPr sz="1200">
                <a:solidFill>
                  <a:srgbClr val="000000"/>
                </a:solidFill>
                <a:latin typeface="맑은 고딕"/>
              </a:rPr>
              <a:t> 조경을 조성하는 데 기여하고자 합니다.1. 조경 공사의 품질을 높이기 위한 설계도서 검토 및 시공 관리 역량 강화조경 공사의 품질은 설계도서의 정확성과 시공 완성도에 달려 있습니다. 인턴 경험을 통해 설계도서 사전 검토의 </a:t>
            </a:r>
            <a:r>
              <a:rPr u="sng" b="1" sz="1200">
                <a:solidFill>
                  <a:srgbClr val="000000"/>
                </a:solidFill>
                <a:latin typeface="맑은 고딕"/>
              </a:rPr>
              <a:t>(2)중요성을 깨달았으며, 입사 후 이를 더욱 강화하여</a:t>
            </a:r>
            <a:r>
              <a:rPr sz="1200">
                <a:solidFill>
                  <a:srgbClr val="000000"/>
                </a:solidFill>
                <a:latin typeface="맑은 고딕"/>
              </a:rPr>
              <a:t> 시공 단계에서 발생할 수 있는 문제를 사전에 예측하고 개선하는 역할을 수행하겠습니다. 또한, 조경 구조물 및 시설물 공사에 대한 </a:t>
            </a:r>
            <a:r>
              <a:rPr u="sng" b="1" sz="1200">
                <a:solidFill>
                  <a:srgbClr val="000000"/>
                </a:solidFill>
                <a:latin typeface="맑은 고딕"/>
              </a:rPr>
              <a:t>(3)시공 관리 능력을 길러 타 직무와 협력하여</a:t>
            </a:r>
            <a:r>
              <a:rPr sz="1200">
                <a:solidFill>
                  <a:srgbClr val="000000"/>
                </a:solidFill>
                <a:latin typeface="맑은 고딕"/>
              </a:rPr>
              <a:t> 최적의 시공 방안을 적용할 것입니다.2. 유지·관리가 용이한 조경 계획 수립을 통한 장기적 효율성 확보조경 시설물과 식재 요소의 지속적인 유지·관리 체계를 구축하기 위해 수목 보호, 병해·충해 관리, 잔디 및 </a:t>
            </a:r>
            <a:r>
              <a:rPr u="sng" b="1" sz="1200">
                <a:solidFill>
                  <a:srgbClr val="000000"/>
                </a:solidFill>
                <a:latin typeface="맑은 고딕"/>
              </a:rPr>
              <a:t>(4)초화류 유지 관리 등의 전문 지식을 활용하겠습니다.</a:t>
            </a:r>
            <a:r>
              <a:rPr sz="1200">
                <a:solidFill>
                  <a:srgbClr val="000000"/>
                </a:solidFill>
                <a:latin typeface="맑은 고딕"/>
              </a:rPr>
              <a:t> 또한, 예산과 자원을 효율적으로 활용하여 유지·관리 비용을 절감하고, 생육 환경을 고려한 적절한 수종 선정 등 실질적인 관리 방안을 연구할 것입니다.3. 다양한 부서 및 이해관계자와의 협업을 통한 체계적인 조경 관리 시스템 구축조경 공사는 여러 부서 및 이해관계자와의 협업이 필수적입니다. 저는 의사소통 및 문제 해결 능력을 활용하여 부서 간 협업을 원활히 수행하고, 조경 시설물과 녹지 공간의 안전 점검을 철저히 수행하겠습니다. 또한, 유지·관리 업무가 단순 사후 관리가 아닌 초기 설계 단계부터 고려될 수 있도록 개선하는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 입사 후 조경의 품질 향상에 기여하겠다고 하셨는데, 구체적으로 어떤 방법으로 기여할 계획이신가요?</a:t>
            </a:r>
            <a:br/>
            <a:r>
              <a:t>(2) 타 직무와 협력하여 최적의 시공 방안 적용하실 때, 예상되는 도전 과제는 무엇인가요?</a:t>
            </a:r>
            <a:br/>
            <a:r>
              <a:t>(3) 조경 시설물의 유지·관리 체계를 구축하는 과정에서 중요하게 고려해야 할 요소는 무엇인가요?</a:t>
            </a:r>
            <a:br/>
            <a:r>
              <a:t>(4) 다양한 부서 및 이해관계자와의 협업 시, 어떤 점을 중점적으로 관리하실 것인지 말씀해 주세요.</a:t>
            </a:r>
          </a:p>
        </p:txBody>
      </p:sp>
    </p:spTree>
  </p:cSld>
  <p:clrMapOvr>
    <a:masterClrMapping/>
  </p:clrMapOvr>
</p:sld>
</file>

<file path=ppt/slides/slide3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[조장으로의 역할] 대학 복학 후 </a:t>
            </a:r>
            <a:r>
              <a:rPr u="sng" b="1" sz="1200">
                <a:solidFill>
                  <a:srgbClr val="000000"/>
                </a:solidFill>
                <a:latin typeface="맑은 고딕"/>
              </a:rPr>
              <a:t>(1)첫 조모임이 기억이 납니다. 교수님께서 임의로 편성하신 조에서 제가 조장을 자청하여 맡게 되었습니다. 이에 한 학기 동안 조모임의 전반적인 것들을 도맡아 조원들을 이끌어 나가게 되었습니다. 그런데 조원들 중 한 명은 (2)취업준비를 하고 있었던 졸업반 선배님이었습니다. 그분은 취업 준비 때문에 조모임에 열심히 참여하기 어렵다고 말했고, 이에 다른 조원들은 불만을 갖게 되었습니다. 그리하여 대화를 해본</a:t>
            </a:r>
            <a:r>
              <a:rPr sz="1200">
                <a:solidFill>
                  <a:srgbClr val="000000"/>
                </a:solidFill>
                <a:latin typeface="맑은 고딕"/>
              </a:rPr>
              <a:t> 결과 그 졸업반 선배님은 조모임에 잘 참석하지 못하더라도 차후 PPT 제작을 담당하는 것으로 조율하여 조원들의 불만을 해소하도록 하였습니다. 저는 각자에게 임무를 할당하였고 그것들을 취합하여 보고서를 작성하였습니다. 그리고 해당 내용을 제가 직접 애니메이션 콘티 형태로 종이에 그림으로 그려서, PPT 제작을 맡은 졸업반 조원이 작업을 원활하게 할 수 있게 하여 넘겨주기도 하였습니다. 이렇게 조장으로써 </a:t>
            </a:r>
            <a:r>
              <a:rPr u="sng" b="1" sz="1200">
                <a:solidFill>
                  <a:srgbClr val="000000"/>
                </a:solidFill>
                <a:latin typeface="맑은 고딕"/>
              </a:rPr>
              <a:t>(3)조원 간 역할을 융화시켜서 학기 말에 있었던 조별 발표는 성공적으로 마무리 할 수 있게 되었습니다.[조직을 위한 설득] 고등학교 축제 때 있었던 일입니다. 당시 소속된 동아리의 축제 행사를 진행해야 하는 상황이었는데, 이를</a:t>
            </a:r>
            <a:r>
              <a:rPr sz="1200">
                <a:solidFill>
                  <a:srgbClr val="000000"/>
                </a:solidFill>
                <a:latin typeface="맑은 고딕"/>
              </a:rPr>
              <a:t> 진행하려면 물품을 구입하고 행사를 준비하는데 드는 재정이 필요하였습니다. 같은 동아리 친구들과 상의한 결과 그 돈을 마련하기 위해 학교 </a:t>
            </a:r>
            <a:r>
              <a:rPr u="sng" b="1" sz="1200">
                <a:solidFill>
                  <a:srgbClr val="000000"/>
                </a:solidFill>
                <a:latin typeface="맑은 고딕"/>
              </a:rPr>
              <a:t>(4)주변 가게들의 홍보 문구를 넣은 학교 축제 안내 팜플릿을 제작하고, 가게로부터 그에 대한 지원비를 받아 재정적인 도움을 마련해보기로 하였습니다. 이를</a:t>
            </a:r>
            <a:r>
              <a:rPr sz="1200">
                <a:solidFill>
                  <a:srgbClr val="000000"/>
                </a:solidFill>
                <a:latin typeface="맑은 고딕"/>
              </a:rPr>
              <a:t> 위하여 주변 상점을 방문하여 부탁을 드렸습니다. 학생들이 와서 이러한 홍보 및 지원을 부탁드리는 것을 귀찮아하시는 주인분들도 계셨지만, 이러한 팜플릿이 주변 학생들과 축제 방문자들에게 가게 안내를 하는 것에 도움이 될 것이라 잘 설명드리니 몇 몇 곳에서 지원을 받을 수가 있었습니다. 생전 처음 해보는 일이라 어색함도 있었지만 이렇게 부딪혀 도전해보면 생각해보지 못 한 결과를 얻어낼 수 있다는 자신감을 얻을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대학 조모임에서 조장으로서 역할을 맡으며 어떤 도전과 이를 어떻게 극복했는지 구체적으로 설명해 주세요.</a:t>
            </a:r>
            <a:br/>
            <a:r>
              <a:t>(2) 졸업반 선배와의 협업 경험에서 다른 조원들의 불만을 어떻게 해결했는지 자세히 말씀해 주세요.</a:t>
            </a:r>
            <a:br/>
            <a:r>
              <a:t>(3) 고등학교 축제 당시 지원비 마련을 위해 어떤 전략을 세우고 실천했는지 구체적으로 설명해 주세요.</a:t>
            </a:r>
            <a:br/>
            <a:r>
              <a:t>(4) 학교 팜플릿 제작을 통해 얻게 된 자신감이 앞으로의 도전에 어떻게 도움이 될 것 같나요?</a:t>
            </a:r>
          </a:p>
        </p:txBody>
      </p:sp>
    </p:spTree>
  </p:cSld>
  <p:clrMapOvr>
    <a:masterClrMapping/>
  </p:clrMapOvr>
</p:sld>
</file>

<file path=ppt/slides/slide3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경마의 출발 과정은 단순한 절차가 아니라, 경주의 공정성과 안전성을 결정짓는 중요한 순간입니다. 특히 발주기의 안정성이 보장되지 않으면 기수와 경주마의 부상 위험이 커질 수 있습니다. 저는 안전관리 경험을 바탕으로 발주기 시스템의 안전성을 강화하고, 출발 과정에서 발생할 수 있는 위험 요소를 사전에 예방하는 </a:t>
            </a:r>
            <a:r>
              <a:rPr u="sng" b="1" sz="1200">
                <a:solidFill>
                  <a:srgbClr val="000000"/>
                </a:solidFill>
                <a:latin typeface="맑은 고딕"/>
              </a:rPr>
              <a:t>(1)역할을 수행하고자 지원하였습니다.현재 마사회에서는 국산 및 외산 발주기를 혼용하여 사용하고 있습니다. (2)하지만 기기별 성능 차이와 유지보수의 어려움이 존재합니다. 저는 이를 해결하여 발주기의 성능을 일관되게 유지하고 안전성을 확보하는 것을 목표로 삼고</a:t>
            </a:r>
            <a:r>
              <a:rPr sz="1200">
                <a:solidFill>
                  <a:srgbClr val="000000"/>
                </a:solidFill>
                <a:latin typeface="맑은 고딕"/>
              </a:rPr>
              <a:t> 있습니다. 이를 통해 기수와 경주마가 최적의 환경에서 출발할 수 있도록 기여하겠습니다.저는 안전관리 업무를 수행하며 시설 및 기계 점검, 사고 예방 프로세스 구축, 법규 준수 시스템 운영 등의 경험을 쌓았습니다. 발주기는 정밀한 기계 장비이며, 고장이나 오작동이 발생할 경우 경주 운영의 공정성이 훼손될 뿐만 아니라, 기수와 경주마의 안전에도 영향을 미칠 수 있습니다. 저는 이러한 경험을 바탕으로 발주기의 안전성 평가 및 유지보수 체계를 더욱 체계적으로 개선하는 역할을 수행하겠습니다.그리고, 발주기 운영 중 다양한 기계적 결함, 전기적 문제, 돌발 상황 발생 시 신속한 대응이 가능하도록 위험요소 분석 및 대응 프로세스를 구축하겠습니다. 이를 통해 긴급 상황 시 기수와 </a:t>
            </a:r>
            <a:r>
              <a:rPr u="sng" b="1" sz="1200">
                <a:solidFill>
                  <a:srgbClr val="000000"/>
                </a:solidFill>
                <a:latin typeface="맑은 고딕"/>
              </a:rPr>
              <a:t>(3)말의 안전을 최우선으로 고려한 조치를 마련할 것입니다.출발 업무는 다양한 관계자와의 협업이 필수적입니다. 저는 기수, 조교사, 경주</a:t>
            </a:r>
            <a:r>
              <a:rPr sz="1200">
                <a:solidFill>
                  <a:srgbClr val="000000"/>
                </a:solidFill>
                <a:latin typeface="맑은 고딕"/>
              </a:rPr>
              <a:t> 심판 등과 긴밀히 소통하며 안전하고 공정한 경주 운영을 지원하는 역할을 하겠습니다. 또한, 유지보수 매뉴얼 정비 및 출발 과정 긴급 대응 프로세스를 강화하겠습니다.발주기는 단순한 기계가 아닙니다. 기수와 경주마의 안전을 책임지는 핵심 장비입니다. 저는 안전관리 </a:t>
            </a:r>
            <a:r>
              <a:rPr u="sng" b="1" sz="1200">
                <a:solidFill>
                  <a:srgbClr val="000000"/>
                </a:solidFill>
                <a:latin typeface="맑은 고딕"/>
              </a:rPr>
              <a:t>(4)경험을 바탕으로 안전성과 효율성을 높이고, 출발 과정에서 발생 할 수 있는 위험 요소를 예방하며, 한국마사회 출발</a:t>
            </a:r>
            <a:r>
              <a:rPr sz="1200">
                <a:solidFill>
                  <a:srgbClr val="000000"/>
                </a:solidFill>
                <a:latin typeface="맑은 고딕"/>
              </a:rPr>
              <a:t> 업무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발주기의 안전성을 강화하기 위해 어떤 구체적인 방법론을 적용하실 계획인가요?</a:t>
            </a:r>
            <a:br/>
            <a:r>
              <a:t>(2) 마사회에서 국산 및 외산 발주기를 혼용할 때 직면한 가장 큰 도전 과제는 무엇이라고 생각하시나요?</a:t>
            </a:r>
            <a:br/>
            <a:r>
              <a:t>(3) 긴급 상황 시 기수와 경주마의 안전을 보장하기 위해 추진할 계획인 조치는 무엇인가요?</a:t>
            </a:r>
            <a:br/>
            <a:r>
              <a:t>(4) 기수, 조교사, 경주 심판과의 협업에서 특별히 중요하게 생각하는 부분은 무엇인가요?</a:t>
            </a:r>
          </a:p>
        </p:txBody>
      </p:sp>
    </p:spTree>
  </p:cSld>
  <p:clrMapOvr>
    <a:masterClrMapping/>
  </p:clrMapOvr>
</p:sld>
</file>

<file path=ppt/slides/slide3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안전관리는 단순한 규정 준수가 아니라, 현장에서 협업을 통해 실질적인 안전 문화를 구축하는 것이 중요합니다. 저는 업무를 수행하며 다양한 이해관계자와 협력하여 안전 문제를 해결한 경험이 있습니다.과거 근무하던 부서에서 위험성평가 시스템을 도입해야 한다는 지시가 내려왔습니다. 하지만 업무 경험이 있는 직원이 없었고, 처음에는 아무도 이를 맡으려 하지 </a:t>
            </a:r>
            <a:r>
              <a:rPr u="sng" b="1" sz="1200">
                <a:solidFill>
                  <a:srgbClr val="000000"/>
                </a:solidFill>
                <a:latin typeface="맑은 고딕"/>
              </a:rPr>
              <a:t>(1)않았습니다. 위험성평가 업무가 익숙하지 않은 직원들은 책임을 회피하려 했고, 업무에 대한 관심도 낮은 상태였습니다. 저는 이를 방치하면 추후 사고 발생 시 더 큰 문제가 될</a:t>
            </a:r>
            <a:r>
              <a:rPr sz="1200">
                <a:solidFill>
                  <a:srgbClr val="000000"/>
                </a:solidFill>
                <a:latin typeface="맑은 고딕"/>
              </a:rPr>
              <a:t> 것이라 판단하고, 적극적으로 해결책을 모색했습니다.먼저, 팀원별 역할을 분배하여 업무 부담을 줄이는 방향으로 조정했습니다.현장 경험이 풍부한 직원은 실무자 의견을 수집하도록하고, 사무 업무가 익숙한 직원은 관련 문서를 정리하도록 했습니다.저는 팀원들의 의견을 적극적으로 청취하며, 모두가 효과적으로 참여할 수 있도록 유도했습니다.처음에는 의견 차이로 </a:t>
            </a:r>
            <a:r>
              <a:rPr u="sng" b="1" sz="1200">
                <a:solidFill>
                  <a:srgbClr val="000000"/>
                </a:solidFill>
                <a:latin typeface="맑은 고딕"/>
              </a:rPr>
              <a:t>(2)갈등이 발생하기도 했지만, 서로의 강점을 활용하여 협업할 수 있도록 조율하며 신뢰를 쌓아갔습니다. 그 결과, 부서는 외부 컨설팅 없이</a:t>
            </a:r>
            <a:r>
              <a:rPr sz="1200">
                <a:solidFill>
                  <a:srgbClr val="000000"/>
                </a:solidFill>
                <a:latin typeface="맑은 고딕"/>
              </a:rPr>
              <a:t> 자체적으로 위험성평가를 성공적으로 수행할 수 있었습니다. 이후 본사 평가에서 우수 등급을 회득하는 성과를 거두었고, 직원들도 안전관리 업무에 대한 이해와 협업의 중요성을 인식하는 계기가 되었습니다.이 경험을 통해 저는 갈등이 있는 상황에서도 원활한 소통과 협업을 통해 문제를 해결하는 능력을 키울 수 있었습니다. 마사회에서도 출발 업무는 다양한 관계자와의 협업이 중요한 업무입니다. 저는 경험을 바탕으로, 발주기 운영과 점검체계 </a:t>
            </a:r>
            <a:r>
              <a:rPr u="sng" b="1" sz="1200">
                <a:solidFill>
                  <a:srgbClr val="000000"/>
                </a:solidFill>
                <a:latin typeface="맑은 고딕"/>
              </a:rPr>
              <a:t>(3)구축 과정에서 소통하며 효율적인 협업을 이끌어낼 자신이 있습니다.또한, 긴급한 상황에서도 모든 관계자가 공통의 목표를 향해</a:t>
            </a:r>
            <a:r>
              <a:rPr sz="1200">
                <a:solidFill>
                  <a:srgbClr val="000000"/>
                </a:solidFill>
                <a:latin typeface="맑은 고딕"/>
              </a:rPr>
              <a:t> 협력할 수 있도록 조율하는 역할을 수행하겠습니다. 저는 협업을 통해 문제를 해결하는 데 헌신하는 성격을 가지고 있으며, </a:t>
            </a:r>
            <a:r>
              <a:rPr u="sng" b="1" sz="1200">
                <a:solidFill>
                  <a:srgbClr val="000000"/>
                </a:solidFill>
                <a:latin typeface="맑은 고딕"/>
              </a:rPr>
              <a:t>(4)이를 바탕으로 마사회 출발 업무의 안전성과 효율성을 극대화하는데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위험성평가 시스템 도입 당시, 팀원으로서 발휘한 주요 리더십 스킬은 무엇이며, 이를 어떻게 적용하셨나요?</a:t>
            </a:r>
            <a:br/>
            <a:r>
              <a:t>(2) 부서 내에서 갈등이 발생했을 때 이를 해결하고 신뢰를 쌓아갔던 과정에 대해 자세히 설명해주세요.</a:t>
            </a:r>
            <a:br/>
            <a:r>
              <a:t>(3) 협업을 통해 문제를 해결하는 과정에서 가장 기억에 남는 순간이나 도전은 무엇이었나요?</a:t>
            </a:r>
            <a:br/>
            <a:r>
              <a:t>(4) 마사회 출발 업무의 효율성을 극대화하기 위해 가장 중요하게 생각하는 요소는 무엇인가요?</a:t>
            </a:r>
          </a:p>
        </p:txBody>
      </p:sp>
    </p:spTree>
  </p:cSld>
  <p:clrMapOvr>
    <a:masterClrMapping/>
  </p:clrMapOvr>
</p:sld>
</file>

<file path=ppt/slides/slide3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현재 한국마사회에서 고민하는 주요 문제 중 하나는 경주 퇴역마입니다. 한국마사회는 말 </a:t>
            </a:r>
            <a:r>
              <a:rPr u="sng" b="1" sz="1200">
                <a:solidFill>
                  <a:srgbClr val="000000"/>
                </a:solidFill>
                <a:latin typeface="맑은 고딕"/>
              </a:rPr>
              <a:t>(1)등록복지센터로 개편하고 승용마 전환과 재활을 위한 기금 조성을 확대하며 주요 정책을 시행 중이지만 대중들의 관심과 말 등록 이력제 의무화에선 부족함이 있습니다. 이러한 점에서 저는 이전에 지녀왔던 동물복지에 관한 관심과 서포터즈 경험을 (2)활용하여 경주 퇴역마가 지닌 새로운 삶의 모습과 가치를 알리고자 합니다.동물 복지에 대한 관심은 한국생명공학연구원 국가영장류센터에서 4개월간 실습을 하면서 더욱 깊어졌습니다. 실험동물로 사육되던</a:t>
            </a:r>
            <a:r>
              <a:rPr sz="1200">
                <a:solidFill>
                  <a:srgbClr val="000000"/>
                </a:solidFill>
                <a:latin typeface="맑은 고딕"/>
              </a:rPr>
              <a:t> 약 400여마리의 원숭이들이 있었지만 검역 및 방역 문제로 자유롭게 활동하는데 제약이 있는 것을 보면서 안타까움을 느꼈습니다. 그래서 센터 내부에서 이루어지고 있는 영장류 복지를 조사해 본 결과 3Rs 정신(대체, 감소, 개선)을 바탕으로 윤리적 연구를 수행하며, 영장류 사육동 내부에 미니 연못 개설 및 행동 풍부화를 위한 시설물들을 도입하여 복지에 힘쓰고 있음을 알게 되었습니다. 이러한 과정에서 자연스럽게 복지 사각지대에 놓인 경주 퇴역마에 대한 이야기도 접하게 되었습니다. 입사 후 저는 경주 퇴역마들이 </a:t>
            </a:r>
            <a:r>
              <a:rPr u="sng" b="1" sz="1200">
                <a:solidFill>
                  <a:srgbClr val="000000"/>
                </a:solidFill>
                <a:latin typeface="맑은 고딕"/>
              </a:rPr>
              <a:t>(3)여생을 보다 나은 환경에서 보낼 수 있도록 적극적으로 알리며 기존의 문제 개선에 기여하고 싶습니다.이를 위해 저는 한돈자조금관리위원회에서 6개월 간 서포터즈 활동을 하며 SNS를 통해 한돈의 우수성을 알리고</a:t>
            </a:r>
            <a:r>
              <a:rPr sz="1200">
                <a:solidFill>
                  <a:srgbClr val="000000"/>
                </a:solidFill>
                <a:latin typeface="맑은 고딕"/>
              </a:rPr>
              <a:t> 소비에 기여했던 경험을 활용하겠습니다. 리더로서 활동하며 팀원들과 일주일에 2~3번씩 돼지고기의 오해와 진실에 관련된 콘텐츠부터 한돈을 활용한 레시피를 제공하는 콘텐츠, 퀴즈와 로고 인증샷 </a:t>
            </a:r>
            <a:r>
              <a:rPr u="sng" b="1" sz="1200">
                <a:solidFill>
                  <a:srgbClr val="000000"/>
                </a:solidFill>
                <a:latin typeface="맑은 고딕"/>
              </a:rPr>
              <a:t>(4)같은 이벤트를 계획적으로 실행했습니다. 이 방법으로 약 3583명에 달하는 팔로워들을 얻으며 10개의 팀 중 최우수팀으로 선정되었습니다. 실무에서도 말 복지와 관련된 다양한 지식과 저만의</a:t>
            </a:r>
            <a:r>
              <a:rPr sz="1200">
                <a:solidFill>
                  <a:srgbClr val="000000"/>
                </a:solidFill>
                <a:latin typeface="맑은 고딕"/>
              </a:rPr>
              <a:t> 창의적 사고를 바탕으로 한국마사회의 현안을 해결할 수 있는 방안을 제안하겠습니다.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경주 퇴역마 문제에 대해 구체적으로 어떤 해결 방안을 제시할 계획인지 설명해 주세요.</a:t>
            </a:r>
            <a:br/>
            <a:r>
              <a:t>(2) 한국생명공학연구원에서 실습을 했을 때 어떤 점이 가장 도전적이었고, 이를 어떻게 극복하셨나요?</a:t>
            </a:r>
            <a:br/>
            <a:r>
              <a:t>(3) 한돈 서포터즈 활동을 통해 얻은 가장 큰 성과가 무엇이고, 이를 한국마사회에 어떻게 적용할 계획이신가요?</a:t>
            </a:r>
            <a:br/>
            <a:r>
              <a:t>(4) 지원자는 어떤 방식으로 말 복지 관련 지식을 습득하고 이를 실무에 적용할 계획인가요?</a:t>
            </a:r>
          </a:p>
        </p:txBody>
      </p:sp>
    </p:spTree>
  </p:cSld>
  <p:clrMapOvr>
    <a:masterClrMapping/>
  </p:clrMapOvr>
</p:sld>
</file>

<file path=ppt/slides/slide3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이전에 실험실에서 활동했을 때 의외로 마주해야 했던 </a:t>
            </a:r>
            <a:r>
              <a:rPr u="sng" b="1" sz="1200">
                <a:solidFill>
                  <a:srgbClr val="000000"/>
                </a:solidFill>
                <a:latin typeface="맑은 고딕"/>
              </a:rPr>
              <a:t>(1)문제는 언어적인 부분이었습니다. 한국에 온 지 3년 정도 된 중국인 사수분과 함께 일하면서 대부분을 영어로 이야기해야 했지만 발음이 다소 알아듣기 힘든 부분이 있었습니다. 실험실 내에서 자주 사용하는 용어들도 어려운 점이</a:t>
            </a:r>
            <a:r>
              <a:rPr sz="1200">
                <a:solidFill>
                  <a:srgbClr val="000000"/>
                </a:solidFill>
                <a:latin typeface="맑은 고딕"/>
              </a:rPr>
              <a:t> 많았기에 어떻게 이를 해결할지 고민했습니다.첫 번째, 사수분께 가능하면 천천히 설명해달라고 부탁을 드리고 작은 수첩을 항상 가지고 다니며 실험 과정 및 용어들을 적고 복습했습니다. 파스퇴르 파이펫, 코니컬 튜브, 볼텍싱 등 기본 용어부터 빠르게 숙지한 후 반복적으로 실험 과정을 시뮬레이션해 보기도 했습니다. 두 번째, 실험이 끝나면 제 방식대로 프로토콜을 사진과 함께 정리한 후 사수분께 제대로 이해한 게 맞는지 확인하여 2차 검증도 받았습니다. 스스로 cell의 media 색이 변하는 이유를 찾아보기도 하고 실험실에서 낸 논문들을 찾아 읽어보며 지속해서 노력했기에 구성원들에게 인정도 받을 수 있었습니다.</a:t>
            </a:r>
            <a:r>
              <a:rPr u="sng" b="1" sz="1200">
                <a:solidFill>
                  <a:srgbClr val="000000"/>
                </a:solidFill>
                <a:latin typeface="맑은 고딕"/>
              </a:rPr>
              <a:t>(2)이후에는 사수분의 노하우를 적극적으로 배웠습니다. 예를 들면 세포 배양을 위한 media change나 passage 과정에서 suction 후 tip을 뺄 때 고무호스의 끝부분이 위쪽을 향하게</a:t>
            </a:r>
            <a:r>
              <a:rPr sz="1200">
                <a:solidFill>
                  <a:srgbClr val="000000"/>
                </a:solidFill>
                <a:latin typeface="맑은 고딕"/>
              </a:rPr>
              <a:t> 하거나 plate의 뚜껑이 클린벤치의 바닥이나 기구에 닿지 않게 </a:t>
            </a:r>
            <a:r>
              <a:rPr u="sng" b="1" sz="1200">
                <a:solidFill>
                  <a:srgbClr val="000000"/>
                </a:solidFill>
                <a:latin typeface="맑은 고딕"/>
              </a:rPr>
              <a:t>(3)주의하는 등의 팁을 익혔습니다. 이러한 노하우를 통해 부족한 점을 채우고 실험의 정확성을 높이게 되어 나중에 제가 14일간 직접 역분화줄기세포 배양을 진행했을 때는 오염 없이 성공적으로 마무리할 수 있었습니다. 이외에도 Cell sampling, stock,</a:t>
            </a:r>
            <a:r>
              <a:rPr sz="1200">
                <a:solidFill>
                  <a:srgbClr val="000000"/>
                </a:solidFill>
                <a:latin typeface="맑은 고딕"/>
              </a:rPr>
              <a:t> passage, PCR, western blot과 같은 부분도 자료로 </a:t>
            </a:r>
            <a:r>
              <a:rPr u="sng" b="1" sz="1200">
                <a:solidFill>
                  <a:srgbClr val="000000"/>
                </a:solidFill>
                <a:latin typeface="맑은 고딕"/>
              </a:rPr>
              <a:t>(4)만들어 내부에 실험실 구성원들과 공유함으로써 도움을 드릴 수 있었습니다.더 나은 소통은 부족함을 개선하고 능동적으로 노력할 때 가능해짐을 배운 경험이었습니다. 입사 후에도 다양한 배경과 문화를 가진 사람들을 마주할 때 이러한 자세로 서로의 좋은 점을 배우고 협력하는 사람이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언어적 장벽을 극복하는 과정에서 가장 도움이 되었던 방법이 무엇이었는지 설명해주세요.</a:t>
            </a:r>
            <a:br/>
            <a:r>
              <a:t>(2) 실험 관련 노하우를 배우는 과정을 통해 얻은 교훈을 다른 직무에 어떻게 적용할 수 있을까요?</a:t>
            </a:r>
            <a:br/>
            <a:r>
              <a:t>(3) 지원자가 직접 역분화줄기세포 배양을 성공적으로 진행할 수 있었던 이유는 무엇인가요?</a:t>
            </a:r>
            <a:br/>
            <a:r>
              <a:t>(4) 다양한 배경의 사람들과 협력할 때 어떤 어려움이 있었고, 이를 어떻게 극복하셨나요?</a:t>
            </a:r>
          </a:p>
        </p:txBody>
      </p:sp>
    </p:spTree>
  </p:cSld>
  <p:clrMapOvr>
    <a:masterClrMapping/>
  </p:clrMapOvr>
</p:sld>
</file>

<file path=ppt/slides/slide3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마사회가 추구하는 디지털 전환에 기여하고자 합니다. 4차 산업 시대에 마사회는 기관 고유 산업에 (</a:t>
            </a:r>
            <a:r>
              <a:rPr u="sng" b="1" sz="1200">
                <a:solidFill>
                  <a:srgbClr val="000000"/>
                </a:solidFill>
                <a:latin typeface="맑은 고딕"/>
              </a:rPr>
              <a:t>1)AI를 적용하고, DX 위원회 및 데이터 기반 행정을 통해 미래 공공행정의 청사진을 제시하고 있습니다. 이에 발맞추어, </a:t>
            </a:r>
            <a:r>
              <a:rPr sz="1200">
                <a:solidFill>
                  <a:srgbClr val="000000"/>
                </a:solidFill>
                <a:latin typeface="맑은 고딕"/>
              </a:rPr>
              <a:t>저는 디지털 도구를 적절히 활용해 마사회 행정 프로세스를 개선하고, 디지털 마인드셋 확산에 노력하겠습니다. 비록 부족하지만, 개별 수학한 직무지식과 유사한 경험을 바탕으로 마사회 행정 품질을 향상시키고, 종국적으로 올바른 정책과 성과가 구현되도록 최선을 다하겠습니다. 연구원에서 근무 당시 ERP 개선안을 제시하여 대외/정부 정책 지원 활동 DB의 활용성을 높인 경험이 있습니다. 연구직 직원들이 작성한 활동 신청서를 통해 생성된 데이터는 매년 2,500여 건에 달했습니다. 그런데 사내 ERP가 있음에도 불구하고 행정 부서에서는 별도 엑셀 (</a:t>
            </a:r>
            <a:r>
              <a:rPr u="sng" b="1" sz="1200">
                <a:solidFill>
                  <a:srgbClr val="000000"/>
                </a:solidFill>
                <a:latin typeface="맑은 고딕"/>
              </a:rPr>
              <a:t>2)파일을 제작하여 관리하고 있었습니다. 그 이유는 ERP에서 Export가 불가능한 데이터가 많고, 활동 항목의 분류 </a:t>
            </a:r>
            <a:r>
              <a:rPr sz="1200">
                <a:solidFill>
                  <a:srgbClr val="000000"/>
                </a:solidFill>
                <a:latin typeface="맑은 고딕"/>
              </a:rPr>
              <a:t>필터가 현행과 맞지 않아 실용성이 부족했기 때문입니다. 저는 ERP 시스템의 개선을 제안했습니다. DB를 이원적으로 관리하고 수동으로 업데이트하는 방식은 오류와 혼란을 초래하며, 외부 요청에 신속하게 대응하기 어렵다는 점을 인식했습니다. DB 관리의 주요 요소인 데이터 동시성과 공유성을 회복하고, 누구나 신속하고 정확하게 자료에 접근할 수 있도록 해야 (</a:t>
            </a:r>
            <a:r>
              <a:rPr u="sng" b="1" sz="1200">
                <a:solidFill>
                  <a:srgbClr val="000000"/>
                </a:solidFill>
                <a:latin typeface="맑은 고딕"/>
              </a:rPr>
              <a:t>3)(4)했습니다. 여러 부서와 논의 후, 다음과 같이 모형을 변경했습니다. 먼저, 모든 활동 자료를 스프레드시트 형태로 추출할 수 있게 변경하고, 활동분류 </a:t>
            </a:r>
            <a:r>
              <a:rPr sz="1200">
                <a:solidFill>
                  <a:srgbClr val="000000"/>
                </a:solidFill>
                <a:latin typeface="맑은 고딕"/>
              </a:rPr>
              <a:t>항목을 현행화하여 데이터를 보다 효율적으로 활용하게 했습니다. 또한, 행정직과 연구직이 상이하게 보는 화면 구성을 통일하여 업무 논의 시 발생할 수 있는 오해를 없앴습니다. 덕분에, 기존에 요구자료 대응에 2시간 이상 소요되던 작업이 30분 이내로 단축되었습니다. 또한, 사업관리, 예산 등 대량 데이터를 관리하는 직원들과 사례를 공유함으로써 사내 행정 과정을 한층 더 개선할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디지털 도구를 통한 마사회 행정 프로세스 개선을 목표로 하고 있습니다. 구체적으로 어떤 디지털 도구를 활용할 것인지 설명해주세요.</a:t>
            </a:r>
            <a:br/>
            <a:r>
              <a:t>(2) ERP 시스템 개선안을 제시하면서 직면했던 가장 큰 도전은 무엇이었으며, 이를 어떻게 극복했는지 설명해주세요.</a:t>
            </a:r>
            <a:br/>
            <a:r>
              <a:t>(3) ERP 데이터 추출 변화를 통해 개선된 점은 무엇인가요, 이 경험이 마사회에 어떻게 도움이 될 것이라 생각하나요?</a:t>
            </a:r>
            <a:br/>
            <a:r>
              <a:t>(4) 지원자는 데이터를 효율적으로 활용하기 위한 개선을 이루었는데, 추가적으로 개선할 부분은 무엇이라고 생각하시나요?</a:t>
            </a:r>
          </a:p>
        </p:txBody>
      </p:sp>
    </p:spTree>
  </p:cSld>
  <p:clrMapOvr>
    <a:masterClrMapping/>
  </p:clrMapOvr>
</p:sld>
</file>

<file path=ppt/slides/slide3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연구원 중앙연구심의회 담당 당시 회의록 작성에 특히 많은 시간이 소요되었습니다. 왜냐하면 5개 연구본부의 소회의 자료를 받아야 했기 때문입니다. 전임자는 자료 수령과 회의록 작성으로 큰 스트레스를 받았고, 소회의가 늦어질수록 자료 수령이 지연되어 중앙회의 전날에는 추가 (</a:t>
            </a:r>
            <a:r>
              <a:rPr u="sng" b="1" sz="1200">
                <a:solidFill>
                  <a:srgbClr val="000000"/>
                </a:solidFill>
                <a:latin typeface="맑은 고딕"/>
              </a:rPr>
              <a:t>1)근무를 해야 했습니다. 소회의 담당 사무원들과 자주 갈등이 있었고, 저 역시 비슷한 고충을 겪었습니다. 모두 변화가 필요하다고 느꼈지만, 선뜻 나서는 이는 없었습니다. 저는 여러 </a:t>
            </a:r>
            <a:r>
              <a:rPr sz="1200">
                <a:solidFill>
                  <a:srgbClr val="000000"/>
                </a:solidFill>
                <a:latin typeface="맑은 고딕"/>
              </a:rPr>
              <a:t>차례 본부별 사무원들을 직접 찾아가 상황을 설명하고 협조를 요청했습니다. 자료 작성 지연 원인, 작성에 필요한 시간, 본부별로 상이한 양식 사용 등의 문제를 함께 논의하며 해결책을 모색했습니다. 먼저, 소회의가 중앙회의 3일 전에 개최되도록 연구본부장님들께 부탁드렸습니다. 본부 소회의에서 결정된 사안이 중앙회의에서 회부되지 않는 불상사가 왜 발생하는지 문제 원인과 대안을 말씀드렸고, 상황 여건상 불가할 시 서면심의제를 이용해주실 것을 건의했습니다. 본부에서 간과하고 소회의 사무원들 주저했던 이 요청은 (</a:t>
            </a:r>
            <a:r>
              <a:rPr u="sng" b="1" sz="1200">
                <a:solidFill>
                  <a:srgbClr val="000000"/>
                </a:solidFill>
                <a:latin typeface="맑은 고딕"/>
              </a:rPr>
              <a:t>2)회의준비 첫 단추를 꿰는 가장 주요한 것이었습니다. 또한 저는 규정심사위원회에 안건을 상정하여 본부별 소회의록 양식을 중앙회의 </a:t>
            </a:r>
            <a:r>
              <a:rPr sz="1200">
                <a:solidFill>
                  <a:srgbClr val="000000"/>
                </a:solidFill>
                <a:latin typeface="맑은 고딕"/>
              </a:rPr>
              <a:t>기준에 맞추도록 변경했습니다. 이를 통해 본부 간 자료 비교가 용이해지면서 오류를 쉽게 발견할 수 있었고, 부서 간 (</a:t>
            </a:r>
            <a:r>
              <a:rPr u="sng" b="1" sz="1200">
                <a:solidFill>
                  <a:srgbClr val="000000"/>
                </a:solidFill>
                <a:latin typeface="맑은 고딕"/>
              </a:rPr>
              <a:t>3)참고하면서 사무원들의 회의록 작성도 수월해졌습니다. 업무 흐름의 병목현상들을 제거하자 제 회의록 작성 시간 역시 단축되어 제때 회의준비를 마칠 수 있었습니다. 처음에는 </a:t>
            </a:r>
            <a:r>
              <a:rPr sz="1200">
                <a:solidFill>
                  <a:srgbClr val="000000"/>
                </a:solidFill>
                <a:latin typeface="맑은 고딕"/>
              </a:rPr>
              <a:t>쉽지 않았습니다. 업무를 인수할 당시, 사무원들에게 저는 또 하나의 부담스러운 담당자로 여겨졌을 수도 있습니다. 하지만 1년 동안 그들과 함께 어려움에 공감하고, 실수를 메워주며, 때로는 커피로 고마움을 표하면서 끈끈한 (</a:t>
            </a:r>
            <a:r>
              <a:rPr u="sng" b="1" sz="1200">
                <a:solidFill>
                  <a:srgbClr val="000000"/>
                </a:solidFill>
                <a:latin typeface="맑은 고딕"/>
              </a:rPr>
              <a:t>4)유대감이 생겨났습니다. 저는 이런 동료애가 그들의 협력을 이끌어내는 데 중요한 역할을 했다고 생각하며, 향후 직장에서도 팀워크와 협력 관계를 구축하는 데 유효할 것이라고 믿습니다.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중앙연구심의회 담당 당시 자료 수령 과정에서 발생했던 갈등 상황을 어떻게 해결했는지 구체적으로 설명 부탁드립니다.</a:t>
            </a:r>
            <a:br/>
            <a:r>
              <a:t>(2) 회의준비를 마칠 수 있었던 방법 중 가장 효과적이었던 것은 무엇이며, 왜 그렇게 생각하는지 구체적으로 설명해주세요.</a:t>
            </a:r>
            <a:br/>
            <a:r>
              <a:t>(3) 본부별 소회의록 양식을 중앙회의 기준에 맞추며 어떤 어려움이 있었으며, 이를 어떻게 극복했는지 설명해주세요.</a:t>
            </a:r>
            <a:br/>
            <a:r>
              <a:t>(4) 사무원들과의 유대감이 향후에도 팀워크에 어떻게 기여할 것이라 생각하시는지 구체적인 사례가 있을까요?</a:t>
            </a:r>
          </a:p>
        </p:txBody>
      </p:sp>
    </p:spTree>
  </p:cSld>
  <p:clrMapOvr>
    <a:masterClrMapping/>
  </p:clrMapOvr>
</p:sld>
</file>

<file path=ppt/slides/slide3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현재 한국 경마 고객의 연령은 5060이 80%로 그 비율이 매우 높은 상황으로, 이렇게 특정 연령층에 집중된 구조가 지속된다면 장기적으로 경마산업은 위기를 맞을 것입니다. 이에 저는 마사회의 브랜드 이미지를 개선하고, 2040 고객층을 확보하는 마케팅 전략을 수립하는 것을 목표로 하고 있습니다. 이를 위해 CS 실무 경험을 통한 데이터 분석 능력, 기획 실무경험과 PPT 역량을 바탕으로 마사회의 도약에 기여하고자 합니다.[데이터 분석 능력 : 고객 접점에서 답을 찾다]고객확보의 첫걸음은 '고객을 이해하는 것'입니다. 지사 CS 업무를 수행하며, 고객데이터를 분석해 만족도 향상 방안을 고민했습니다. 기존 CS활동은 만족도 조사 후 사은품 지급과 </a:t>
            </a:r>
            <a:r>
              <a:rPr u="sng" b="1" sz="1200">
                <a:solidFill>
                  <a:srgbClr val="000000"/>
                </a:solidFill>
                <a:latin typeface="맑은 고딕"/>
              </a:rPr>
              <a:t>(1)해피콜 등 사후 관리에 집중되어있었지만, 저는 데이터 분석을 통해 MOT(고객접점</a:t>
            </a:r>
            <a:r>
              <a:rPr sz="1200">
                <a:solidFill>
                  <a:srgbClr val="000000"/>
                </a:solidFill>
                <a:latin typeface="맑은 고딕"/>
              </a:rPr>
              <a:t> 경험)의 중요성을 파악했습니다. 이에 고객 접점 부서를 대상으로 직접 CS자료를 제작하고, 연령층별 맞춤형 </a:t>
            </a:r>
            <a:r>
              <a:rPr u="sng" b="1" sz="1200">
                <a:solidFill>
                  <a:srgbClr val="000000"/>
                </a:solidFill>
                <a:latin typeface="맑은 고딕"/>
              </a:rPr>
              <a:t>(2)사은품을 기획하여 서비스 현장에서 직접 제공하는 방식으로 개선했습니다. 이를 통해 CS 최하위 사업소를 2등으로 끌어올려 CS 향상도 부문 본부</a:t>
            </a:r>
            <a:r>
              <a:rPr sz="1200">
                <a:solidFill>
                  <a:srgbClr val="000000"/>
                </a:solidFill>
                <a:latin typeface="맑은 고딕"/>
              </a:rPr>
              <a:t> 1위를 달성했습니다. 이러한 경험을 활용하여 마사회에서도 소비자 데이터를 분석하고 고객 니즈를 파악하여 맞춤형 프로모션을 기획하겠습니다.[PPT 제작 능력 : 효과적인 컨텐츠 제작의 힘]대학시절 공모전과 광고회사 인턴경험을 통해 쌓은 PPT 역량으로 한전에서 인사기획 업무를 수행했습니다. 이 과정에서 'What(어떤 </a:t>
            </a:r>
            <a:r>
              <a:rPr u="sng" b="1" sz="1200">
                <a:solidFill>
                  <a:srgbClr val="000000"/>
                </a:solidFill>
                <a:latin typeface="맑은 고딕"/>
              </a:rPr>
              <a:t>(3)메시지를 전달하는지)' 못지않은 'How(어떻게 메시지를 효과적으로 전달하는지)'의 중요성을 깨달았습니다. 이후 지속적으로 (4)기획력과 PPT 능력을 키웠고, 덕분에 처음에는 작은 시각자료 제작에 불과했던 업무 범위가 확대되어 연간 30건</a:t>
            </a:r>
            <a:r>
              <a:rPr sz="1200">
                <a:solidFill>
                  <a:srgbClr val="000000"/>
                </a:solidFill>
                <a:latin typeface="맑은 고딕"/>
              </a:rPr>
              <a:t> 이상의 주요 보고자료를 제작하며 경영진 및 노조와의 원활한 소통을 지원했습니다. 이를 통해 제도의 적기 도입에 기여하며 조직의 성과 향상을 이끌었습니다. 마사회에서도 광고 및 홍보 콘텐츠 기획에 이러한 경험을 적극 활용하겠습니다.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고객 접점 부서를 대상으로 CS 자료를 제작했는데, 이 과정에서 어떤 도전 과제가 있었고 어떻게 극복했습니까?</a:t>
            </a:r>
            <a:br/>
            <a:r>
              <a:t>(2) 데이터 분석을 통해 CS 최하위 사업소를 2등으로 끌어올린 과정에서 가장 중요한 성공 요인은 무엇이었나요?</a:t>
            </a:r>
            <a:br/>
            <a:r>
              <a:t>(3) 한전 인사기획 업무에서 연간 30건 이상의 보고자료를 제작하며 어떤 방식으로 소통을 원활하게 했는지 구체적으로 설명해 주세요.</a:t>
            </a:r>
            <a:br/>
            <a:r>
              <a:t>(4) 기획력과 PPT 능력을 사용하여 조직의 성과 향상을 이끌어냈다고 했는데, 가장 주목할만한 변화는 무엇이었습니까?</a:t>
            </a:r>
          </a:p>
        </p:txBody>
      </p:sp>
    </p:spTree>
  </p:cSld>
  <p:clrMapOvr>
    <a:masterClrMapping/>
  </p:clrMapOvr>
</p:sld>
</file>

<file path=ppt/slides/slide3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[적극적인 소통이 업무 효율성을 만든다]한전에서 인사기획 업무를 수행하며, 경영진 보고자료 PT를 제작하는 과정에서 상사와의 의견차이로 인해 어려움을 겪은 경험이 있습니다. 신속한 의사결정이 필요한 </a:t>
            </a:r>
            <a:r>
              <a:rPr u="sng" b="1" sz="1200">
                <a:solidFill>
                  <a:srgbClr val="000000"/>
                </a:solidFill>
                <a:latin typeface="맑은 고딕"/>
              </a:rPr>
              <a:t>(1)상황이였지만, 상사의 요청이 구체적이지 않아 방향을 잡기가 어려웠고 결과물 수정이 반복되면서 업무 효율성이 저하되었습니다. 초반에는 상사의 요청사항을 그대로 반영했지만,</a:t>
            </a:r>
            <a:r>
              <a:rPr sz="1200">
                <a:solidFill>
                  <a:srgbClr val="000000"/>
                </a:solidFill>
                <a:latin typeface="맑은 고딕"/>
              </a:rPr>
              <a:t> 결과물이 상사의 기대와 달라 오히려 수정이 잦아졌습니다. 이에, 저는 단순히 피드백을 기다리기보다 먼저 적극적으로 소통하는 전략을 선택했습니다. 먼저, 상사가 원하는 방향을 명확히 하기위해, 작업 전 초안의 핵심내용을 요약하여 공유했습니다. 이를 통해 상사가 전반적인 흐름을 빠르게 검토하고, 방향성을 조정할 수 있도록 유도했습니다. 또한, 지시가 명확하지 </a:t>
            </a:r>
            <a:r>
              <a:rPr u="sng" b="1" sz="1200">
                <a:solidFill>
                  <a:srgbClr val="000000"/>
                </a:solidFill>
                <a:latin typeface="맑은 고딕"/>
              </a:rPr>
              <a:t>(2)않은 부분에 대해서는 여러 가지 버전으로 제작하여 비교 후 신속한 의사결정이 이루어질 수 있도록 지원했습니다. 이러한 방식으로 처음보다 피드백 횟수를 50% 이상 줄이고, 수정 소요 시간을 크게 단축할 수 있었습니다. 끝으로,</a:t>
            </a:r>
            <a:r>
              <a:rPr sz="1200">
                <a:solidFill>
                  <a:srgbClr val="000000"/>
                </a:solidFill>
                <a:latin typeface="맑은 고딕"/>
              </a:rPr>
              <a:t> 단순한 디자인 수정이 아니라, 논리적 흐름을 </a:t>
            </a:r>
            <a:r>
              <a:rPr u="sng" b="1" sz="1200">
                <a:solidFill>
                  <a:srgbClr val="000000"/>
                </a:solidFill>
                <a:latin typeface="맑은 고딕"/>
              </a:rPr>
              <a:t>(3)보완해 설득력을 높히는 방안을 함께 제시했습니다. 이를 통해 상사에게 제안력과 기획력을 인정받으며,</a:t>
            </a:r>
            <a:r>
              <a:rPr sz="1200">
                <a:solidFill>
                  <a:srgbClr val="000000"/>
                </a:solidFill>
                <a:latin typeface="맑은 고딕"/>
              </a:rPr>
              <a:t> 업무 범위도 넓힐 수 있었습니다. 이 경험을 통해, 단순히 수동적으로 주어진 업무를 수행하는 것이 아니라, 능동적으로 소통하며 협력하는 것이 중요하다는 점을 배웠습니다. 소통 과정이 당장은 비효율적으로 보일 수 있지만, 오히려 효율성과 효과성을 극대화하는 방법임을 깨달았습니다. 마사회에서도 마케팅 업무를 </a:t>
            </a:r>
            <a:r>
              <a:rPr u="sng" b="1" sz="1200">
                <a:solidFill>
                  <a:srgbClr val="000000"/>
                </a:solidFill>
                <a:latin typeface="맑은 고딕"/>
              </a:rPr>
              <a:t>(4)수행하며, 다양한 부서 및 외부 기관과 협업할 일이 많이 생길 것입니다. 저는 위와 같은 경험을 바탕으로, 이해관계자들과의 원활한 소통을 통해 마케팅 기획 과정에서 시너지를 극대화 하고, 효과적인 전략을 수립하는데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한전에서 상사와의 의견 차이로 어려움을 겪은 사례를 말씀하셨습니다. 다른 업무에서 이러한 경험을 어떻게 활용하셨나요?</a:t>
            </a:r>
            <a:br/>
            <a:r>
              <a:t>(2) 의사결정을 신속하게 하기 위해 여러 가지 버전을 제작했다고 했는데, 이 과정에서 가장 큰 장애물은 무엇이었고 어떻게 해결했나요?</a:t>
            </a:r>
            <a:br/>
            <a:r>
              <a:t>(3) 피드백 횟수를 50% 이상 줄였다고 말씀하셨습니다. 이 경험이 이후 업무 처리 방식에 어떻게 영향을 미쳤는지 설명해 주세요.</a:t>
            </a:r>
            <a:br/>
            <a:r>
              <a:t>(4) 마사회에서의 마케팅 업무에 있어 적극적 소통 경험을 어떻게 활용할 계획이신지 구체적으로 말씀해 주세요.</a:t>
            </a:r>
          </a:p>
        </p:txBody>
      </p:sp>
    </p:spTree>
  </p:cSld>
  <p:clrMapOvr>
    <a:masterClrMapping/>
  </p:clrMapOvr>
</p:sld>
</file>

<file path=ppt/slides/slide3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조경직 직원으로서 우선 경마장이자 공원이라는 시설의 특징을 파악하고 시설유지관리의 전문성을 확보하고자 합니다. 이를 바탕으로 경마공원의 특성을 반영하는 고객친화적이고 </a:t>
            </a:r>
            <a:r>
              <a:rPr u="sng" b="1" sz="1200">
                <a:solidFill>
                  <a:srgbClr val="000000"/>
                </a:solidFill>
                <a:latin typeface="맑은 고딕"/>
              </a:rPr>
              <a:t>(1)실용적인 조경공간들을 조성하여, 고객들이 경마공원을 단순한 경마장 그 이상의 의미를 지닌 공간으로 인식하도록 경마공원을 발전시키는데</a:t>
            </a:r>
            <a:r>
              <a:rPr sz="1200">
                <a:solidFill>
                  <a:srgbClr val="000000"/>
                </a:solidFill>
                <a:latin typeface="맑은 고딕"/>
              </a:rPr>
              <a:t> 기여할 것입니다. 이러한 목표 달성을 위해 개발사업과 </a:t>
            </a:r>
            <a:r>
              <a:rPr u="sng" b="1" sz="1200">
                <a:solidFill>
                  <a:srgbClr val="000000"/>
                </a:solidFill>
                <a:latin typeface="맑은 고딕"/>
              </a:rPr>
              <a:t>(2)시설관리업무를 모두 수행한 경험과 제 강점인 문제 분석, 사례조사, 개선사항 도출능력, 법률 및 규정 검토 능력을 적극적으로 활용하고자</a:t>
            </a:r>
            <a:r>
              <a:rPr sz="1200">
                <a:solidFill>
                  <a:srgbClr val="000000"/>
                </a:solidFill>
                <a:latin typeface="맑은 고딕"/>
              </a:rPr>
              <a:t> 합니다.저는 공원 시설유지관리 업무를 수행하며 현장 경험을 쌓아왔습니다. 이러한 경험은 조경 식재 및 시설물의 상태를 면밀히 점검하고, 필요한 개선 작업을 신속하고 효율적으로 처리하는 능력을 키우는 데 도움이 되었습니다. 또한 지속 가능한 관리방안과 조경의 기능적, 미적 요소를 조화롭게 유지할 수 있는 방법을 고민해 왔으며, 실제로 이용객의 동선과 행태를 관찰하고 유사사례 벤치마킹을 실시하여 공간의 효율성 및 이용객의 심리적 만족감을 높일 수 있도록 개선한 경험이 있습니다. 이를 통해 </a:t>
            </a:r>
            <a:r>
              <a:rPr u="sng" b="1" sz="1200">
                <a:solidFill>
                  <a:srgbClr val="000000"/>
                </a:solidFill>
                <a:latin typeface="맑은 고딕"/>
              </a:rPr>
              <a:t>(3)한국마사회에서도 시설 유지관리 전문성을 빠르게 확보하고 효율적인 유지관리를 실시하고자 합니다. 또한, 개발사업 업무 시 공원 조성사업의</a:t>
            </a:r>
            <a:r>
              <a:rPr sz="1200">
                <a:solidFill>
                  <a:srgbClr val="000000"/>
                </a:solidFill>
                <a:latin typeface="맑은 고딕"/>
              </a:rPr>
              <a:t> 설계안 및 관계 법규를 검토하고 다양한 이해관계자들과 협의를 진행하였습니다. 이러한 경험들을 조경공간 개선 및 신규조성을 위한 기획안 작성, 예산 확보, 설계, 법규 검토 등의 업무절차를 진행하는데 활용할 것입니다. 이를 </a:t>
            </a:r>
            <a:r>
              <a:rPr u="sng" b="1" sz="1200">
                <a:solidFill>
                  <a:srgbClr val="000000"/>
                </a:solidFill>
                <a:latin typeface="맑은 고딕"/>
              </a:rPr>
              <a:t>(4)기반으로 한국마사회 입사 후 지속적으로 능력을 발전시켜 내외부고객들이 경마장 그 이상의 공간으로써 다양한 조경공간들을 즐길 수 있도록 공원을 발전시켜나가겠다는 최종 목표를 현실적으로</a:t>
            </a:r>
            <a:r>
              <a:rPr sz="1200">
                <a:solidFill>
                  <a:srgbClr val="000000"/>
                </a:solidFill>
                <a:latin typeface="맑은 고딕"/>
              </a:rPr>
              <a:t> 달성할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조성한 고객친화적 조경공간 중 특별히 반응이 좋았던 예시가 있다면, 그 성과는 무엇이었고 어떤 역할을 담당하셨나요?</a:t>
            </a:r>
            <a:br/>
            <a:r>
              <a:t>(2) 시설유지관리 업무 중 예상치 못한 문제를 해결했던 사례가 있을까요? 어떻게 접근했고, 결과는 어땠나요?</a:t>
            </a:r>
            <a:br/>
            <a:r>
              <a:t>(3) 공원 조성사업의 설계안을 검토할 때 겪었던 가장 큰 어려움과 그 해결 방안에 대해 설명해주세요.</a:t>
            </a:r>
            <a:br/>
            <a:r>
              <a:t>(4) 한국마사회에서의 최종 목표를 달성하기 위해 가장 필요하다고 생각하는 당신만의 강점은 무엇인가요?</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(1)인턴 기간 동안 여러 공정이 협력해야 하는 아파트 조경 준공 검사를 수행한</a:t>
            </a:r>
            <a:r>
              <a:rPr sz="1200">
                <a:solidFill>
                  <a:srgbClr val="000000"/>
                </a:solidFill>
                <a:latin typeface="맑은 고딕"/>
              </a:rPr>
              <a:t> 경험이 있습니다. 아파트 준공 공사는 설계대로 시공이 이루어졌는지, 시공 오류는 없는지 확인하는 업무였습니다. 현장에서 멘토님께서 지적하신 </a:t>
            </a:r>
            <a:r>
              <a:rPr u="sng" b="1" sz="1200">
                <a:solidFill>
                  <a:srgbClr val="000000"/>
                </a:solidFill>
                <a:latin typeface="맑은 고딕"/>
              </a:rPr>
              <a:t>(2)사항들을 기록했지만, 생소한 용어가 많아</a:t>
            </a:r>
            <a:r>
              <a:rPr sz="1200">
                <a:solidFill>
                  <a:srgbClr val="000000"/>
                </a:solidFill>
                <a:latin typeface="맑은 고딕"/>
              </a:rPr>
              <a:t> 내용을 정확히 이해하는 데 어려움을 겪었습니다.이를 극복하기 위해 회사로 돌아와 지적사항을 정리하는 과정에서 시공도면과 조경 공사 기준을 참고하며 문제의 원인을 분석했습니다. 이를 통해 단순히 지적사항을 나열하는 것이 아니라, 시공이 잘못된 이유를 명확히 파악하고 보완할 수 있었습니다. 이 과정에서 저는 두 가지 중요한 점을 배웠습니다.첫째, 사전에 </a:t>
            </a:r>
            <a:r>
              <a:rPr u="sng" b="1" sz="1200">
                <a:solidFill>
                  <a:srgbClr val="000000"/>
                </a:solidFill>
                <a:latin typeface="맑은 고딕"/>
              </a:rPr>
              <a:t>(3)도면을 숙지하여 하자가 발생할 가능성이 높은 부분을 미리</a:t>
            </a:r>
            <a:r>
              <a:rPr sz="1200">
                <a:solidFill>
                  <a:srgbClr val="000000"/>
                </a:solidFill>
                <a:latin typeface="맑은 고딕"/>
              </a:rPr>
              <a:t> 파악하는 것이 중요하다는 점입니다. 이를 통해 현장에서 보다 능동적으로 문제를 발견할 수 있게 해야한다는 것을 깨달았습니다.둘째, 각 공정 간의 연계성을 이해하고 현장 상황에 맞게 검토하는 </a:t>
            </a:r>
            <a:r>
              <a:rPr u="sng" b="1" sz="1200">
                <a:solidFill>
                  <a:srgbClr val="000000"/>
                </a:solidFill>
                <a:latin typeface="맑은 고딕"/>
              </a:rPr>
              <a:t>(4)것이 필요하다는 점입니다. 예를 들어, 수목을</a:t>
            </a:r>
            <a:r>
              <a:rPr sz="1200">
                <a:solidFill>
                  <a:srgbClr val="000000"/>
                </a:solidFill>
                <a:latin typeface="맑은 고딕"/>
              </a:rPr>
              <a:t> 식재할 때 뿌리분 마대가 노출되지 않도록 해야 하지만, 현장에서 확인해 보니 지하에 매설된 관로로 인해 수목을 상식해야 했고, 그 과정에서 뿌리분 마대가 드러난 사례가 있었습니다. 이러한 문제를 이해하고 해결 방안을 고민하는 과정에서 협업의 중요성을 더욱 실감하게 되었습니다.이후 저는 현장에서 빠르게 문제를 파악할 수 있도록 인턴기간동안 조경 관련 지침을 꾸준히 학습하였고, 인턴종료후에는 조경설계도서를 보며 조경에 관한 지식을 키우기 위해 위해 노력했습니다. 이러한 경험을 통해 소통의 어려움을 극복하는 방법을 배우고, 보다 체계적인 문제 해결 능력을 갖추게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아파트 조경 준공 검사 경험을 통해 얻으신 가장 큰 배움은 무엇이었습니까?</a:t>
            </a:r>
            <a:br/>
            <a:r>
              <a:t>(2) 지적사항을 분석하고 해결하는 과정에서 겪은 가장 도전적이었던 순간은 언제였나요?</a:t>
            </a:r>
            <a:br/>
            <a:r>
              <a:t>(3) 현장에서 문제를 능동적으로 발견하기 위해 어떤 노력을 기울이셨는지 구체적으로 말씀해 주세요.</a:t>
            </a:r>
            <a:br/>
            <a:r>
              <a:t>(4) 협업의 중요성을 실감하게 된 사건 이후, 협업 능력 향상을 위해 어떠한 단계를 밟으셨나요?</a:t>
            </a:r>
          </a:p>
        </p:txBody>
      </p:sp>
    </p:spTree>
  </p:cSld>
  <p:clrMapOvr>
    <a:masterClrMapping/>
  </p:clrMapOvr>
</p:sld>
</file>

<file path=ppt/slides/slide3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(1)직장에서 산업단지 내 인허가 사항을 검토하는 업무를 진행하던 중, 민원인과 소통이 불가능하여 업무처리가 지연되었던</a:t>
            </a:r>
            <a:r>
              <a:rPr sz="1200">
                <a:solidFill>
                  <a:srgbClr val="000000"/>
                </a:solidFill>
                <a:latin typeface="맑은 고딕"/>
              </a:rPr>
              <a:t> 경험이 있습니다. 민원인은 자신만의 주장이 매우 강했고, 관련 법률과 규정에 대한 이해도 부족 등으로 여러 차례 논의가 진행되었음에도 불구하고 서로의 입장이 좁혀지지 않았습니다. 이로 인해 초기에는 업무처리가 매우 어려운 상황이었고, 민원인은 불만을 강하게 표출하며 갈등이 심화되었습니다.문제의 핵심은 변경된 기준으로 인해 </a:t>
            </a:r>
            <a:r>
              <a:rPr u="sng" b="1" sz="1200">
                <a:solidFill>
                  <a:srgbClr val="000000"/>
                </a:solidFill>
                <a:latin typeface="맑은 고딕"/>
              </a:rPr>
              <a:t>(2)법적으로 민원인의 요구사항을 처리해줄 수 없었고, 민원인은 이와 같은 상황을 받아들이지 않으려는 태도를 보였다는 점이었습니다. 민원인은</a:t>
            </a:r>
            <a:r>
              <a:rPr sz="1200">
                <a:solidFill>
                  <a:srgbClr val="000000"/>
                </a:solidFill>
                <a:latin typeface="맑은 고딕"/>
              </a:rPr>
              <a:t> 자신의 입장이 타당하다고 확신하며, 법적 절차를 무시한 해결을 요구했고, 이는 법적인 제약이 있는 저희의 입장과 충돌을 일으켰습니다.이러한 상황을 해결하기 위해, 저는 우선 ‘</a:t>
            </a:r>
            <a:r>
              <a:rPr u="sng" b="1" sz="1200">
                <a:solidFill>
                  <a:srgbClr val="000000"/>
                </a:solidFill>
                <a:latin typeface="맑은 고딕"/>
              </a:rPr>
              <a:t>(3)상대방의 입장에서 생각해보는 것’이 소통을 원활하게 만들 수 있는 첫 걸음이라는 마음으로 민원인의 입장을 이해하려고 노력했습니다. 이에 그들의 요구가 단순히 법적인 문제에 그치지 않고, 개인적인 불만에서 비롯된 부분이 있다는</a:t>
            </a:r>
            <a:r>
              <a:rPr sz="1200">
                <a:solidFill>
                  <a:srgbClr val="000000"/>
                </a:solidFill>
                <a:latin typeface="맑은 고딕"/>
              </a:rPr>
              <a:t> 점을 파악하고, 민원인의 감정을 헤아리며 대화를 시작했습니다. 저는 이 과정에서 민원인과의 </a:t>
            </a:r>
            <a:r>
              <a:rPr u="sng" b="1" sz="1200">
                <a:solidFill>
                  <a:srgbClr val="000000"/>
                </a:solidFill>
                <a:latin typeface="맑은 고딕"/>
              </a:rPr>
              <a:t>(4)대면회의를 여러차례 주도하고 이야기를 경청하며, 그들의 상황을 존중하고 있다는 신뢰 및 유대관계를 쌓는 데 주력했습니다.그 후, 법적 검토를 거쳐 가능한 해결 방안을 찾기 위해 연구용역을</a:t>
            </a:r>
            <a:r>
              <a:rPr sz="1200">
                <a:solidFill>
                  <a:srgbClr val="000000"/>
                </a:solidFill>
                <a:latin typeface="맑은 고딕"/>
              </a:rPr>
              <a:t> 발주하고 현장조사를 나가며, 법적 기준을 충족하면서도 민원인의 요구를 최대한 반영할 수 있는 타협점을 찾았고 최종적으로 모두가 수용할 수 있는 협의점을 도출하였습니다.이 경험을 통해, 저는 갈등 상황에서도 회피가 아닌 열린 마음으로 소통하며, 상대방의 입장을 존중하는것이 얼마나 중요한지를 배웠습니다. 또한, 법적 검토와 협력적인 태도를 통해 복잡한 상황을 해결할 수 있다는 자신감을 얻었습니다. 앞으로도 어떠한 업무 상황에서도, 열린 마음으로 소통하고, 문제를 해결하기 위해 최선을 다하는 자세를 유지할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민원인과의 소통 과정에서 특별히 배운 점이 있다면, 이를 앞으로 어떻게 활용할 계획인가요?</a:t>
            </a:r>
            <a:br/>
            <a:r>
              <a:t>(2) 과거의 갈등 상황 속에서 대면회의를 주도하셨다고 했는데, 이 경험을 통해 얻은 가장 큰 성과는 무엇이었나요?</a:t>
            </a:r>
            <a:br/>
            <a:r>
              <a:t>(3) 지연된 업무 처리를 해결하기 위해 연구용역을 발주하고 현장조사를 나가셨다고 했는데, 그 과정에서 얻은 가장 큰 교훈은 무엇이었나요?</a:t>
            </a:r>
            <a:br/>
            <a:r>
              <a:t>(4) 앞으로 복잡한 상황에서 열린 마음으로 소통하며 문제를 해결하기 위해 추가로 발전시키고 싶은 능력은 무엇인가요?</a:t>
            </a:r>
          </a:p>
        </p:txBody>
      </p:sp>
    </p:spTree>
  </p:cSld>
  <p:clrMapOvr>
    <a:masterClrMapping/>
  </p:clrMapOvr>
</p:sld>
</file>

<file path=ppt/slides/slide3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크게 두 가지의 목표를 가지고 있습니다. 첫 번째는 직무와 연관된 다양한 사람들과 좋은 </a:t>
            </a:r>
            <a:r>
              <a:rPr u="sng" b="1" sz="1200">
                <a:solidFill>
                  <a:srgbClr val="000000"/>
                </a:solidFill>
                <a:latin typeface="맑은 고딕"/>
              </a:rPr>
              <a:t>(1)관계를 유지하고 소통 능력을 갖추는 것입니다. 말의 주변에는 먼저 마주와 기수가 있고, 말을 관리하는 조교사, 조련사, 관리사</a:t>
            </a:r>
            <a:r>
              <a:rPr sz="1200">
                <a:solidFill>
                  <a:srgbClr val="000000"/>
                </a:solidFill>
                <a:latin typeface="맑은 고딕"/>
              </a:rPr>
              <a:t> 등이 있다고 알고 있습니다. 말 관계자들과 매끄럽게 소통하여 말의 내원 전 상태가 어땠는지, 어디를 불편해했는지 대화를 통해 말의 정보를 얻고 치료 방법을 결정하는 수의사가 되고 싶습니다. 그리고 함께 근무하는 </a:t>
            </a:r>
            <a:r>
              <a:rPr u="sng" b="1" sz="1200">
                <a:solidFill>
                  <a:srgbClr val="000000"/>
                </a:solidFill>
                <a:latin typeface="맑은 고딕"/>
              </a:rPr>
              <a:t>(2)부서 동료들이나 경마 운영, 경영 지원, 고객 서비스 등 여러 가지 부처 동료들과도 원만한 관계를 유지하고 자주 소통하는 사람이 되고 싶습니다. 저는 본래 대인관계가 원만한</a:t>
            </a:r>
            <a:r>
              <a:rPr sz="1200">
                <a:solidFill>
                  <a:srgbClr val="000000"/>
                </a:solidFill>
                <a:latin typeface="맑은 고딕"/>
              </a:rPr>
              <a:t> 편이고, 직장 생활이나 동물병원 경험을 통해서 조직의 일원으로서 </a:t>
            </a:r>
            <a:r>
              <a:rPr u="sng" b="1" sz="1200">
                <a:solidFill>
                  <a:srgbClr val="000000"/>
                </a:solidFill>
                <a:latin typeface="맑은 고딕"/>
              </a:rPr>
              <a:t>(3)동료들이나, 수의사로서 보호자들과 다양한 소통을 해왔고 이 경험을 바탕으로 원하는 바를 이룰 수 있다고 믿습니다.두 번째는 말 의료, 복지에 대한 전문적인 지식과 경험을 쌓아 2차</a:t>
            </a:r>
            <a:r>
              <a:rPr sz="1200">
                <a:solidFill>
                  <a:srgbClr val="000000"/>
                </a:solidFill>
                <a:latin typeface="맑은 고딕"/>
              </a:rPr>
              <a:t> 진료 기관에 어울리는 수의사가 되는 것입니다. 사내 또는 외부에서 진행하는 다양한 교육 기회에 적극적으로 참가하고 말 의학이나 복지에 관한 책이나 문헌도 따로 공부하고 싶습니다. 예를 들어 </a:t>
            </a:r>
            <a:r>
              <a:rPr u="sng" b="1" sz="1200">
                <a:solidFill>
                  <a:srgbClr val="000000"/>
                </a:solidFill>
                <a:latin typeface="맑은 고딕"/>
              </a:rPr>
              <a:t>(4)마사회 관할 동물병원은 상위 진료 기관이기 때문에 응급 산통 수술과 같은 응급 상황이 발생할 수 있다고 들었습니다. 응급 상황에서는 환축 바이탈에서 고려해야 할 요소가 많기</a:t>
            </a:r>
            <a:r>
              <a:rPr sz="1200">
                <a:solidFill>
                  <a:srgbClr val="000000"/>
                </a:solidFill>
                <a:latin typeface="맑은 고딕"/>
              </a:rPr>
              <a:t> 때문에 필요한 응급 약물을 미리 준비해 두고 어떠한 상황에서도 침착하게 대처할 수 있는 준비가 되어 있어야 합니다. 저는 중환자 위주로 오는 2차 동물 병원에서 근무를 하면서 응급 환자들에 대한 대처나 수술 및 CT,MRI 촬영에서 마취 및 모니터링 상황을 많이 경험해 봤습니다. 그렇기 때문에 말 의학에 필요한 공부를 보완한다면 어렵지 않게 제 역량을 발휘할 수 있을 것으로 기대합니다.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다른 말 관계자들과 소통하는 데 중요한 핵심 요소는 무엇이라고 생각하며, 이를 통해 어떤 성과를 기대하고 있습니까?</a:t>
            </a:r>
            <a:br/>
            <a:r>
              <a:t>(2) 말 의료 및 복지에 대한 지식을 쌓기 위한 앞으로의 구체적인 계획이나 접근 방식이 있다면 무엇인가요?</a:t>
            </a:r>
            <a:br/>
            <a:r>
              <a:t>(3) 응급 상황 시 기대하는 수의사로서의 역할과, 이 역할 수행을 위해 준비하는 방법은 어떤 것들이 있습니까?</a:t>
            </a:r>
            <a:br/>
            <a:r>
              <a:t>(4) 2차 동물 병원에서의 경험이 앞으로 말의학 분야에 기여할 수 있는 부분은 무엇이라고 생각하십니까?</a:t>
            </a:r>
          </a:p>
        </p:txBody>
      </p:sp>
    </p:spTree>
  </p:cSld>
  <p:clrMapOvr>
    <a:masterClrMapping/>
  </p:clrMapOvr>
</p:sld>
</file>

<file path=ppt/slides/slide3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동물 병원에서 근무하면서 타인과 소통할 </a:t>
            </a:r>
            <a:r>
              <a:rPr u="sng" b="1" sz="1200">
                <a:solidFill>
                  <a:srgbClr val="000000"/>
                </a:solidFill>
                <a:latin typeface="맑은 고딕"/>
              </a:rPr>
              <a:t>(1)일도 어려움을 겪는 상황도 많이 있었습니다. 상대는 크게 원장, 보호자, 간호사 이렇게 세 가지 그룹으로 분류할 수가 있었습니다. 세 그룹과</a:t>
            </a:r>
            <a:r>
              <a:rPr sz="1200">
                <a:solidFill>
                  <a:srgbClr val="000000"/>
                </a:solidFill>
                <a:latin typeface="맑은 고딕"/>
              </a:rPr>
              <a:t> 돌아가면서 갈등 상황이 발생했습니다. 저는 반복되는 갈등 상황을 해결하기 위해 각자의 목적과 입장을 이해하기 위해 노력했습니다. 원장의 경우 본인의 동물 병원에 대한 애착이나 걱정이 클 수밖에 없는 부분을 이해해야 한다고 생각했습니다. 그렇기 때문에 갈등 상황을 개인적인 갈등으로 이해하기보다는 제 병원이라고 생각하고 필요한 일을 해내면서 갈등을 해결할 수 있는 경우가 </a:t>
            </a:r>
            <a:r>
              <a:rPr u="sng" b="1" sz="1200">
                <a:solidFill>
                  <a:srgbClr val="000000"/>
                </a:solidFill>
                <a:latin typeface="맑은 고딕"/>
              </a:rPr>
              <a:t>(2)많았습니다. 그리고 보호자의 경우 반려 동물에 대한 애정이 가족 같은 경우가 많았습니다. 그렇기 때문에</a:t>
            </a:r>
            <a:r>
              <a:rPr sz="1200">
                <a:solidFill>
                  <a:srgbClr val="000000"/>
                </a:solidFill>
                <a:latin typeface="맑은 고딕"/>
              </a:rPr>
              <a:t> 수의사로서 허점을 보이거나 실수를 하지 않도록 주의하였습니다. 보호자의 입장이 되어 동물의 </a:t>
            </a:r>
            <a:r>
              <a:rPr u="sng" b="1" sz="1200">
                <a:solidFill>
                  <a:srgbClr val="000000"/>
                </a:solidFill>
                <a:latin typeface="맑은 고딕"/>
              </a:rPr>
              <a:t>(3)상황을 이해하고 주증을 해결하기 위해 함께 고민했습니다. 그럼으로써 재진을 오는 환자들도 많아지고 특별히 저를 찾는 보호자들도 나타났습니다. 간호사들과는 처음 일을 시작할 때 갈등을 겪었습니다. 예를 들어 처음 수술실에 들어가거나 응급 환자를 봤을</a:t>
            </a:r>
            <a:r>
              <a:rPr sz="1200">
                <a:solidFill>
                  <a:srgbClr val="000000"/>
                </a:solidFill>
                <a:latin typeface="맑은 고딕"/>
              </a:rPr>
              <a:t> 때는 오래 근무한 간호사가 소리를 지르거나 수의사에게 명령하기도 했습니다. 처음에는 이런 상황에 </a:t>
            </a:r>
            <a:r>
              <a:rPr u="sng" b="1" sz="1200">
                <a:solidFill>
                  <a:srgbClr val="000000"/>
                </a:solidFill>
                <a:latin typeface="맑은 고딕"/>
              </a:rPr>
              <a:t>(4)스트레스를 받고 오해를 하기도 했습니다. 하지만 시간이 지나고 업무에 익숙해지면서 간호사들도 중환자를 대하는 과정에서 필요한 소통을 한 것임을 이해하게</a:t>
            </a:r>
            <a:r>
              <a:rPr sz="1200">
                <a:solidFill>
                  <a:srgbClr val="000000"/>
                </a:solidFill>
                <a:latin typeface="맑은 고딕"/>
              </a:rPr>
              <a:t> 되었습니다. 그리고 저도 수의사로서 지식이나 판단력을 더 키울 수 있도록 노력했습니다. 병원 내외에서 진행하는 각종 세미나를 듣고 스스로 책도 많이 읽었습니다. 그 결과 저도 수의사로서 많이 발전할 수 있었고 간호사들도 저의 역량을 인정하여 응급 상황에서도 자신 있게 지시를 내릴 수 있게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동물 병원에서 각 그룹과의 갈등을 해결하는 데 성공한 구체적인 사례를 공유해주실 수 있습니까?</a:t>
            </a:r>
            <a:br/>
            <a:r>
              <a:t>(2) 보호자들과의 재진 사례를 더 효과적으로 관리하기 위한 지원자만의 전략이나 방법이 있다면 무엇인가요?</a:t>
            </a:r>
            <a:br/>
            <a:r>
              <a:t>(3) 간호사들과의 갈등을 통해 배우고 개선된 부분은 무엇이며, 이는 추후 다른 팀과의 협업 시 어떻게 활용될 수 있을까요?</a:t>
            </a:r>
            <a:br/>
            <a:r>
              <a:t>(4) 지원자가 세미나나 자기계발을 통해 얻은 가장 중요한 깨달음이나 변화가 있다면 무엇인지 말씀해주실 수 있나요?</a:t>
            </a:r>
          </a:p>
        </p:txBody>
      </p:sp>
    </p:spTree>
  </p:cSld>
  <p:clrMapOvr>
    <a:masterClrMapping/>
  </p:clrMapOvr>
</p:sld>
</file>

<file path=ppt/slides/slide3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오늘날 우리나라는 물질적인 측면에서의 국민소득 증가에 따라 삶의 질 또한 제고되면서 과거 고도 산업화시기와는 달리 개개인의 행복추구와 여유의 만끽 및 즐길거리에 대한 다양한 수요가 폭증하는 변곡점에 와 있다고 할 수 있을 것입니다. 이와 같은 시대적인 변화상을 잘 대변해주는 것이 요즈음의 지친 현대인의 일상에 대한 ´힐링´의 화두가 우리 사회에서 크게 회자된다든가 애완동물 시장이 크게 성장하고 있다는 점일 것입니다. 이러한 현실 속에서 한국마사회는 삭막한 기계문명에 둘러싸인 도시생활 속에서 자연을 접할 기회가 적은 </a:t>
            </a:r>
            <a:r>
              <a:rPr u="sng" b="1" sz="1200">
                <a:solidFill>
                  <a:srgbClr val="000000"/>
                </a:solidFill>
                <a:latin typeface="맑은 고딕"/>
              </a:rPr>
              <a:t>(1)현대인들에게 정서적인 측면에서 살아있는 생명체인 말과의 교감을 통한 심리적 위안효과를 줌으로써 궁극적으로 국민의 복리증진이란</a:t>
            </a:r>
            <a:r>
              <a:rPr sz="1200">
                <a:solidFill>
                  <a:srgbClr val="000000"/>
                </a:solidFill>
                <a:latin typeface="맑은 고딕"/>
              </a:rPr>
              <a:t> 공익적 가치의 실현에 일조하고 있습니다. 아울러 앞으로의 미래비전 제시를 </a:t>
            </a:r>
            <a:r>
              <a:rPr u="sng" b="1" sz="1200">
                <a:solidFill>
                  <a:srgbClr val="000000"/>
                </a:solidFill>
                <a:latin typeface="맑은 고딕"/>
              </a:rPr>
              <a:t>(2)통해 사회 전체에 만연한 경마에 대한 부정적 인식을 차차 극복해 나가면서 건전한 경마문화를 조성해 나가고 장기적으로는</a:t>
            </a:r>
            <a:r>
              <a:rPr sz="1200">
                <a:solidFill>
                  <a:srgbClr val="000000"/>
                </a:solidFill>
                <a:latin typeface="맑은 고딕"/>
              </a:rPr>
              <a:t> 승마 대중화 등 말산업의 다양한 창조적 융합발전을 도모하는 바 저는 그 일원이 되어 이를 통한 국가경제발전 및 국민의 문화,레저생활 향상에 기여해보고 싶었습니다. 한편 저는 학창시절부터 기업법전문 </a:t>
            </a:r>
            <a:r>
              <a:rPr u="sng" b="1" sz="1200">
                <a:solidFill>
                  <a:srgbClr val="000000"/>
                </a:solidFill>
                <a:latin typeface="맑은 고딕"/>
              </a:rPr>
              <a:t>(3)변호사를 꿈꾸며 법률관련 국가시험에 매진하면서 국내외 법령자료와 최신판례에 대한 이해를 증진시키기 위하여 부단히 노력하였습니다. 아울러 모 기업 법무팀원으로 재직 시 주요 계약서작성 및</a:t>
            </a:r>
            <a:r>
              <a:rPr sz="1200">
                <a:solidFill>
                  <a:srgbClr val="000000"/>
                </a:solidFill>
                <a:latin typeface="맑은 고딕"/>
              </a:rPr>
              <a:t> </a:t>
            </a:r>
            <a:r>
              <a:rPr u="sng" b="1" sz="1200">
                <a:solidFill>
                  <a:srgbClr val="000000"/>
                </a:solidFill>
                <a:latin typeface="맑은 고딕"/>
              </a:rPr>
              <a:t>(4)검토업무를 비롯하여 회사관련 민사소송 및 행정심판,행정소송 지원업무와 함께 재직 중이던 회사가 진행하던 다양한 신규 및 기존사업관련 법적 리스크 관리사무를 처리하였던 기업법무관련</a:t>
            </a:r>
            <a:r>
              <a:rPr sz="1200">
                <a:solidFill>
                  <a:srgbClr val="000000"/>
                </a:solidFill>
                <a:latin typeface="맑은 고딕"/>
              </a:rPr>
              <a:t> 직무경력도 있습니다.이와 같은 경험과 역량을 지닌 저는 앞으로 한국마사회 입사 후 법률관련 지식과 경험을 더욱 더 쌓아 나가면서 한국마사회가 국내의 신시장을 개척하고 새로운 사업모델을 기획,집행하는 과정에서 필요로 하는 법률자문의 제공과 소송수행 지원 등을 통해 한국마사회의 발전에 이바지해보고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한국마사회의 미래비전을 통해 사회의 경마에 대한 부정적 인식을 어떻게 극복할 계획인가요?</a:t>
            </a:r>
            <a:br/>
            <a:r>
              <a:t>(2) 기업법전문 변호사를 목표로 하게 된 계기와 그 목표가 지금까지 어떻게 영향을 미쳤나요?</a:t>
            </a:r>
            <a:br/>
            <a:r>
              <a:t>(3) 지원자는 법무팀에서 재직 시, 어떤 법적 리스크 관리 경험을 통해 자신에게 어떤 역량을 쌓았나요?</a:t>
            </a:r>
            <a:br/>
            <a:r>
              <a:t>(4) 한국마사회 입사 후 법률 자문을 제공하고 소송 수행을 지원하여 기여하고 싶은 부분을 구체적으로 설명해 주세요.</a:t>
            </a:r>
          </a:p>
        </p:txBody>
      </p:sp>
    </p:spTree>
  </p:cSld>
  <p:clrMapOvr>
    <a:masterClrMapping/>
  </p:clrMapOvr>
</p:sld>
</file>

<file path=ppt/slides/slide3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2019년 연말 즈음에 저는 고교 동문회장을 </a:t>
            </a:r>
            <a:r>
              <a:rPr u="sng" b="1" sz="1200">
                <a:solidFill>
                  <a:srgbClr val="000000"/>
                </a:solidFill>
                <a:latin typeface="맑은 고딕"/>
              </a:rPr>
              <a:t>(1)보좌하는 총무로서 재학생들만이 아니라 졸업하신 선배님들의 경우 그 가족들까지 대동하여 대규모로 거행하는 카니발이란 연례 동문회행사의 성공적인 개최에 일조했던 경험이 있었습니다.구체적으로 그 전 해까지만 하더라도</a:t>
            </a:r>
            <a:r>
              <a:rPr sz="1200">
                <a:solidFill>
                  <a:srgbClr val="000000"/>
                </a:solidFill>
                <a:latin typeface="맑은 고딕"/>
              </a:rPr>
              <a:t> 관례적으로 대학 본관건물에 있는 연회홀에서 성대한 규모로 이를 치르느라 상당한 비용이 소요됐었기 때문에 참석자 당 5만원씩을 지참하게 했었는데 비싼 값을 지불하고서 준비한 자리에 비해 매 해 실제로 참석하는 인원은 항시 </a:t>
            </a:r>
            <a:r>
              <a:rPr u="sng" b="1" sz="1200">
                <a:solidFill>
                  <a:srgbClr val="000000"/>
                </a:solidFill>
                <a:latin typeface="맑은 고딕"/>
              </a:rPr>
              <a:t>(2)적었던지라 음식과 돈 낭비의 문제가 누차 지적되곤 했었습니다.그런 까닭에 저는 이 때 실무책임자로서 다른 학교들의 동문회 실태를 살펴보고 아울러 주변의 괜찮은 연회공간을 직접 물색한 후 그 해의 모임은</a:t>
            </a:r>
            <a:r>
              <a:rPr sz="1200">
                <a:solidFill>
                  <a:srgbClr val="000000"/>
                </a:solidFill>
                <a:latin typeface="맑은 고딕"/>
              </a:rPr>
              <a:t> 학교 앞의 적당한 규모의 주점을 저녁에 통째로 빌려 거기에서 조촐하게 개최하자고 주장하였습니다.그렇게 한다면 불필요한 낭비를 줄일 수 있고 또한 다른 손님들의 출입으로 인해 동문회가 방해받는 일도 없이 훨씬 더 친밀하고 아늑한 분위기를 즐길 수 있을 뿐만 아니라 주점 주인께도 평소의 주말저녁 매출에 비해 많은 돈을 벌 수 있게 해 </a:t>
            </a:r>
            <a:r>
              <a:rPr u="sng" b="1" sz="1200">
                <a:solidFill>
                  <a:srgbClr val="000000"/>
                </a:solidFill>
                <a:latin typeface="맑은 고딕"/>
              </a:rPr>
              <a:t>(3)드리는 것이니 여러모로 이로운 일이라고 설득했던 것입니다.처음에는 기존의 관행을 고수하며 이에 반대하던 선배들도 제 끈질긴 설득에 결국엔 동의하였으며 이를 통해 예전엔 뷔페음식 등을 먹느라 모임에 다소 소홀하던</a:t>
            </a:r>
            <a:r>
              <a:rPr sz="1200">
                <a:solidFill>
                  <a:srgbClr val="000000"/>
                </a:solidFill>
                <a:latin typeface="맑은 고딕"/>
              </a:rPr>
              <a:t> 분위기를 구성원들의 교류와 소통이 </a:t>
            </a:r>
            <a:r>
              <a:rPr u="sng" b="1" sz="1200">
                <a:solidFill>
                  <a:srgbClr val="000000"/>
                </a:solidFill>
                <a:latin typeface="맑은 고딕"/>
              </a:rPr>
              <a:t>(4)넘치는 장으로 변모시킬 수 있었습니다.이를 통해 명백하게 부당한 일임에도 다수가 침묵한다고 하여 움츠러들지 말고 적극적인 문제제기를 통해 이를 개선하려는 노력을 기울인다면 공동체 전체의 이익이 될 수 있음을 배울 수</a:t>
            </a:r>
            <a:r>
              <a:rPr sz="1200">
                <a:solidFill>
                  <a:srgbClr val="000000"/>
                </a:solidFill>
                <a:latin typeface="맑은 고딕"/>
              </a:rPr>
              <a:t> 있었습니다.아울러 이러한 경험으로부터 저는 명확한 사실자료에 근거한 타협안 제시 및 상대의 입장을 경청하고 존중하는 태도 견지가 조직의 성과창출을 위해 다양한 구성원들과 협업하는 과정에서 중요하다는 점을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고교 동문회 행사 진행 시, 지원자가 생각하는 가장 큰 도전 과제는 무엇이었고 어떻게 극복하였는지 설명해 주세요.</a:t>
            </a:r>
            <a:br/>
            <a:r>
              <a:t>(2) 지원자는 동문회에서 기존 관행을 바꾸기 위해 어떤 전략을 사용했나요?</a:t>
            </a:r>
            <a:br/>
            <a:r>
              <a:t>(3) 적극적인 문제제기를 통해 공동체 전체의 이익을 도모하려고 했던 사례를 더 공유해 줄 수 있나요?</a:t>
            </a:r>
            <a:br/>
            <a:r>
              <a:t>(4) 지원자는 명확한 사실자료에 근거한 타협안 제시 과정에서 어떤 점을 가장 중요하게 고려했나요?</a:t>
            </a:r>
          </a:p>
        </p:txBody>
      </p:sp>
    </p:spTree>
  </p:cSld>
  <p:clrMapOvr>
    <a:masterClrMapping/>
  </p:clrMapOvr>
</p:sld>
</file>

<file path=ppt/slides/slide3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VISION 2037 달성에 기여하는 판매·마케팅 전문가한국마사회는 글로벌 TOP 5 말산업 선도 기업으로 성장하기 위해 ‘VISION 2037’이라는 중장기 비전 전략을 세웠으며 저는 이 목표 달성에 기여하는 일원이 되고 싶습니다.1. 말산업의 해외 판로를 확대하고 글로벌 마케팅 전략을 수립하겠습니다.한국마사회는 최근 퇴역경주마국제포럼과의 MOU 체결, 경주실황 </a:t>
            </a:r>
            <a:r>
              <a:rPr u="sng" b="1" sz="1200">
                <a:solidFill>
                  <a:srgbClr val="000000"/>
                </a:solidFill>
                <a:latin typeface="맑은 고딕"/>
              </a:rPr>
              <a:t>(1)해외 수출 확대 등 계속해서 해외사업을 확장하고 있습니다. 미국에서 유튜버의 일을 도울 때, 한국어와 영어 버전 두 가지 영상을 촬영 및 제작하며 미국식 유머를 이해하고 한국어로</a:t>
            </a:r>
            <a:r>
              <a:rPr sz="1200">
                <a:solidFill>
                  <a:srgbClr val="000000"/>
                </a:solidFill>
                <a:latin typeface="맑은 고딕"/>
              </a:rPr>
              <a:t> 번역하는 것에 어려움을 느껴 원어민 친구들에게 물어보고 해결했던 경험이 있습니다. 이처럼 글로벌 시장에서 각 문화별 </a:t>
            </a:r>
            <a:r>
              <a:rPr u="sng" b="1" sz="1200">
                <a:solidFill>
                  <a:srgbClr val="000000"/>
                </a:solidFill>
                <a:latin typeface="맑은 고딕"/>
              </a:rPr>
              <a:t>(2)차이를 이해하고 컨텐츠를 제작했던 경험을 살려, 해외 말산업 시장 조사 및 각국의 문화적 특성을 반영한 맞춤형 마케팅 전략을 수립하겠습니다. 또, 각종</a:t>
            </a:r>
            <a:r>
              <a:rPr sz="1200">
                <a:solidFill>
                  <a:srgbClr val="000000"/>
                </a:solidFill>
                <a:latin typeface="맑은 고딕"/>
              </a:rPr>
              <a:t> 행사 및 촬영장에서 쌓은 글로벌 커뮤니케이션 역량을 활용하여 해외 고객을 대상으로 전략적 홍보를 </a:t>
            </a:r>
            <a:r>
              <a:rPr u="sng" b="1" sz="1200">
                <a:solidFill>
                  <a:srgbClr val="000000"/>
                </a:solidFill>
                <a:latin typeface="맑은 고딕"/>
              </a:rPr>
              <a:t>(3)펼침으로써 한국마사회의 브랜드 가치를 효과적으로 알리고 싶습니다.2. 말산업을 통한 고부가가치 창출 및 브랜드 강화를 이끌어 내겠습니다.말산업은 말의 생산·육성·유통을</a:t>
            </a:r>
            <a:r>
              <a:rPr sz="1200">
                <a:solidFill>
                  <a:srgbClr val="000000"/>
                </a:solidFill>
                <a:latin typeface="맑은 고딕"/>
              </a:rPr>
              <a:t> 넘어 경마, 레저, 관광 등 다양한 산업까지 포괄하는 사업입니다. 재직 중인 공단에서 지원 시장의 문화·관광자원을 발굴하고 이를 바탕으로 주고객층을 타겟으로 한 관광 프로그램을 기획했습니다. 예를 들어, DMZ 인근의 </a:t>
            </a:r>
            <a:r>
              <a:rPr u="sng" b="1" sz="1200">
                <a:solidFill>
                  <a:srgbClr val="000000"/>
                </a:solidFill>
                <a:latin typeface="맑은 고딕"/>
              </a:rPr>
              <a:t>(4)전통시장의 경우 외국인 관광객을 대상으로 한 팸투어를 개발하여 큰 호응을 얻기도 했습니다. 이러한 경험을 바탕으로 다양한 고객층(경마 팬, 승마 이용객, 관광객 등)에 대한 분석 및 주변 환경을 고려한 차별화된 마케팅 전략을 수립하겠습니다. 이를 통해 말을 매개로 한 다양한</a:t>
            </a:r>
            <a:r>
              <a:rPr sz="1200">
                <a:solidFill>
                  <a:srgbClr val="000000"/>
                </a:solidFill>
                <a:latin typeface="맑은 고딕"/>
              </a:rPr>
              <a:t> 사업을 확대함으로써 말산업의 가치 창출에 일조하고 싶습니다.이처럼 저는 한국마사회의 글로벌 시장 확대와 말산업의 부가가치 창출을 목표로 설정하고 기존의 경험과 역량을 바탕으로 이를 실현하고자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미국에서 유튜버를 도울 때 문화 차이를 이해하는 데 어떤 구체적인 도전이 있었는지 설명해 주실 수 있나요?</a:t>
            </a:r>
            <a:br/>
            <a:r>
              <a:t>(2) 말산업의 각국 문화적 특성을 반영한 마케팅 전략을 구체적으로 어떻게 수립할 계획인가요?</a:t>
            </a:r>
            <a:br/>
            <a:r>
              <a:t>(3) 여러 행사 및 촬영장에서의 글로벌 커뮤니케이션 역량을 말산업의 해외 확장에 어떻게 활용할 예정인지 궁금합니다.</a:t>
            </a:r>
            <a:br/>
            <a:r>
              <a:t>(4) 지원자는 DMZ 인근 팸투어 개발 경험을 바탕으로 어떤 방식으로 말산업 마케팅에 기여할 계획인가요?</a:t>
            </a:r>
          </a:p>
        </p:txBody>
      </p:sp>
    </p:spTree>
  </p:cSld>
  <p:clrMapOvr>
    <a:masterClrMapping/>
  </p:clrMapOvr>
</p:sld>
</file>

<file path=ppt/slides/slide3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지속적인 소통과 개선을 통한 </a:t>
            </a:r>
            <a:r>
              <a:rPr u="sng" b="1" sz="1200">
                <a:solidFill>
                  <a:srgbClr val="000000"/>
                </a:solidFill>
                <a:latin typeface="맑은 고딕"/>
              </a:rPr>
              <a:t>(1)업무 효율성 달성정부출연연구기관에서 연구과제를 수행하며 소통과 피드백을 통해 업무의 효율성을 이끌어낸 경험이 있습니다. 총괄 지원을 맡아 각 지역별, 분야별 연구과제를 동시에 관리함에</a:t>
            </a:r>
            <a:r>
              <a:rPr sz="1200">
                <a:solidFill>
                  <a:srgbClr val="000000"/>
                </a:solidFill>
                <a:latin typeface="맑은 고딕"/>
              </a:rPr>
              <a:t> 따라 사업 담당자들과의 지속적인 소통 및 인수인계에 어려움을 겪었습니다. 또, 이로 인해 업무 협의 과정에서 난관에 부딪히기도 했습니다. 이러한 문제를 해결하기 위해 전체 자료를 분석한 결과, 연구자들이 각자 맡은 파트의 사업 조서를 정해진 양식 없이 작성함에 따라 자료의 취합 및 관리가 어려운 것이 가장 큰 원인이라고 생각했습니다.이에 따라 먼저 연구자별로 직접 만나 의견을 듣고 기존 방식의 문제점을 구체적으로 파악했습니다. 이를 통해 연구자들도 자료 정리의 불편함과 과거 데이터 활용에 어려움을 느끼고 있음을 알게 되었습니다. 이후, 연구 자료 및 </a:t>
            </a:r>
            <a:r>
              <a:rPr u="sng" b="1" sz="1200">
                <a:solidFill>
                  <a:srgbClr val="000000"/>
                </a:solidFill>
                <a:latin typeface="맑은 고딕"/>
              </a:rPr>
              <a:t>(2)데이터를 효과적으로 관리할 수 있도록 직접 '사업 조서 관리카드' 양식을 작성했습니다. 불필요한 항목을 줄이고 자주 활용하는 정보를 쉽게</a:t>
            </a:r>
            <a:r>
              <a:rPr sz="1200">
                <a:solidFill>
                  <a:srgbClr val="000000"/>
                </a:solidFill>
                <a:latin typeface="맑은 고딕"/>
              </a:rPr>
              <a:t> 입력할 수 있도록 지속적인 소통과 피드백을 통해 양식을 완성했습니다.해당 양식을 연구자들에게 설명할 때에는 단순한 형식 변경이 아니라 업무의 효율성을 높이는 도구라는 점을 설명했습니다. 또, 도입 단계에서는 제가 직접 </a:t>
            </a:r>
            <a:r>
              <a:rPr u="sng" b="1" sz="1200">
                <a:solidFill>
                  <a:srgbClr val="000000"/>
                </a:solidFill>
                <a:latin typeface="맑은 고딕"/>
              </a:rPr>
              <a:t>(3)입력한 예시를 공유하고 자료 입력을 도와줌으로써 연구자들이 새 양식에 적응할 수 있도록 지원했습니다. 이처럼 명확한 기준을 활용한 데이터 관리를 통해 연구</a:t>
            </a:r>
            <a:r>
              <a:rPr sz="1200">
                <a:solidFill>
                  <a:srgbClr val="000000"/>
                </a:solidFill>
                <a:latin typeface="맑은 고딕"/>
              </a:rPr>
              <a:t> 진행 상황을 보다 체계적으로 관리할 수 있게 됨으로써 프로젝트의 성격에 맞는 사업 발굴 및 협의가 효과적으로 이루어졌습니다. 또한, 신규 연구진이 업무를 인계받아 변경 계획을 수립하는 일이 수월해져 업무 연속성이 </a:t>
            </a:r>
            <a:r>
              <a:rPr u="sng" b="1" sz="1200">
                <a:solidFill>
                  <a:srgbClr val="000000"/>
                </a:solidFill>
                <a:latin typeface="맑은 고딕"/>
              </a:rPr>
              <a:t>(4)강화되기도 했습니다.이러한 경험을 바탕으로 입사 후에도 업무 관계자들과 적극적으로 소통함으로써 업무 프로세스의 효율성을 높이겠습니다.</a:t>
            </a:r>
            <a:r>
              <a:rPr sz="1200">
                <a:solidFill>
                  <a:srgbClr val="000000"/>
                </a:solidFill>
                <a:latin typeface="맑은 고딕"/>
              </a:rPr>
              <a:t> 또, 현장과 업무에 대한 이해가 부족한 것은 아닌지 동료 및 선배님들의 피드백을 통해 문제점을 파악하고 이를 개선함으로써 조직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연구 과제를 수행하며 어떤 구체적인 어려움이 있었고, 이를 어떻게 해결하셨는지 자세히 설명해 주세요.</a:t>
            </a:r>
            <a:br/>
            <a:r>
              <a:t>(2) 자신이 만든 '사업 조서 관리카드' 양식이 특히 어떤 부분에서 연구자들에게 도움이 되었는지 설명해 주실 수 있나요?</a:t>
            </a:r>
            <a:br/>
            <a:r>
              <a:t>(3) 지원자가 생각하는 효율성을 높이는 도구로서의 양식 관리의 중요성에 대해 말씀해 주세요.</a:t>
            </a:r>
            <a:br/>
            <a:r>
              <a:t>(4) 업무의 연속성을 강화한 사례를 구체적으로 말씀해 주실 수 있나요?</a:t>
            </a:r>
          </a:p>
        </p:txBody>
      </p:sp>
    </p:spTree>
  </p:cSld>
  <p:clrMapOvr>
    <a:masterClrMapping/>
  </p:clrMapOvr>
</p:sld>
</file>

<file path=ppt/slides/slide3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 마사회는 말 산업을 통해 국가 경제와 국민의 여가 선용에 기여하고 국민의 행복을 증진하는 목표를 가지고 있습니다. 제가 마사회에 입사하게 된다면, 정확한 도핑 검사 및 공정한 경기 운영에 기여하는 도핑 화학자가 되겠습니다.도핑 직무는 경주마와 기수의 혈액과 소변에서 총 </a:t>
            </a:r>
            <a:r>
              <a:rPr u="sng" b="1" sz="1200">
                <a:solidFill>
                  <a:srgbClr val="000000"/>
                </a:solidFill>
                <a:latin typeface="맑은 고딕"/>
              </a:rPr>
              <a:t>(1)630여 종의 약물 유무를 확인하는 스크리닝 검사를 포함하며, 말의 모근을 의뢰받아 말 유전자 검사 분석을 통해 혈통 등록을 진행하고 있습니다. (2)이러한 업무에서는 정밀한 데이터 분석 능력이 매우 중요하다고 생각합니다.저는 화학 분야를 전공하며 화학 물질 분석에 대한 깊은 이해를 쌓았습니다. 학부 시절, 저는 분석 장비를 (3)운용하고 다양한 화학 물질을 분석하는 경험을 했고, 전문적인 직무 역량을 더욱 강화하고자 OO 연구원과 OO 청의 분석실에서 인턴으로 근무하면서 실험 분석 능력을 기를 수 있었습니다. OO 청의 분석실에서는 고추의 지방 함량 측정 및 금속 함유량 확인을 위해 XRF를 사용하여 정성 및 정량 분석을 수행하였습니다. 또한, OO 연구원에서는 MOF의</a:t>
            </a:r>
            <a:r>
              <a:rPr sz="1200">
                <a:solidFill>
                  <a:srgbClr val="000000"/>
                </a:solidFill>
                <a:latin typeface="맑은 고딕"/>
              </a:rPr>
              <a:t> 합성과 XRD, TGA 등의 기기를 활용해 분석한 경험이 있습니다. 이 과정에서 등온 흡착선을 통한 대략적인 Pore size 측정과 Specific Surface Area 계산을 수행했습니다.인턴 기간 동안 저는 물질의 성분, 조성, 구조를 확인하기 위해 다양한 분석 기기를 활용하고, 시료 채취 및 데이터 해석,</a:t>
            </a:r>
            <a:r>
              <a:rPr u="sng" b="1" sz="1200">
                <a:solidFill>
                  <a:srgbClr val="000000"/>
                </a:solidFill>
                <a:latin typeface="맑은 고딕"/>
              </a:rPr>
              <a:t>(4) 결과 보고서 작성 등 모든 과정을 정확히 수행했습니다. 이러한 화학물질 분석 능력을 바탕으로 도핑 검사에서</a:t>
            </a:r>
            <a:r>
              <a:rPr sz="1200">
                <a:solidFill>
                  <a:srgbClr val="000000"/>
                </a:solidFill>
                <a:latin typeface="맑은 고딕"/>
              </a:rPr>
              <a:t> 화학적 특성을 정확히 분석하고, 품질 관리 업무를 성실히 수행하겠습니다.또한, MSDS 및 실험실 안전 관련 지식의 중요성을 인식하여 실험실 안전 교육을 지속해서 받아왔습니다. 앞으로도 안전 관리의 중요성을 인식하고 실천할 것입니다.이런 자기 계발 노력과 실무 경험을 통해 경마 화학자로서 도핑 검사 분야의 전문성을 강화하고, 한국 마사회의 목표에 기여하는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마사회에서 주로 어떤 유형의 데이터를 분석하게 될 예정입니까? 이와 관련된 방식을 설명해주실 수 있나요?</a:t>
            </a:r>
            <a:br/>
            <a:r>
              <a:t>(2) 마사회에 입사 후 예상되는 도전과제는 무엇이라고 생각하십니까? 그에 대한 준비가 되어 있으신가요?</a:t>
            </a:r>
            <a:br/>
            <a:r>
              <a:t>(3) OO 연구원과 OO 청에서의 인턴 경험이 어떻게 도핑 검사 직무 수행에 도움이 될까요?</a:t>
            </a:r>
            <a:br/>
            <a:r>
              <a:t>(4) 실험실 안전을 어떻게 관리하고 계시며, 그 경험이 회사의 안전 정책에 어떻게 기여할 수 있을까요?</a:t>
            </a:r>
          </a:p>
        </p:txBody>
      </p:sp>
    </p:spTree>
  </p:cSld>
  <p:clrMapOvr>
    <a:masterClrMapping/>
  </p:clrMapOvr>
</p:sld>
</file>

<file path=ppt/slides/slide3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﻿OO 연구원에서 인턴 연구원으로 근무하면서 Solvothermal Method를 이용해 금속 유기물 구조체(MOF)를 합성하는 실험을 수행했습니다. 초기 실험 과정에서 금속, 리간드, 용매의 비율을 조정하며 다양한 MOF 샘플을 제작했으나, 예상과 다르게 합성 결과가 나오거나 원하는 결정을 얻지 못하는 문제가 발생했습니다. 특히, 특정 비율에서 결정의 형상이 이상하게 형성되거나 합성이 실패하는 </a:t>
            </a:r>
            <a:r>
              <a:rPr u="sng" b="1" sz="1200">
                <a:solidFill>
                  <a:srgbClr val="000000"/>
                </a:solidFill>
                <a:latin typeface="맑은 고딕"/>
              </a:rPr>
              <a:t>(1)경우가 잦아, 연구에 참여하는 다른 인턴 연구원들이 다른 실험 조건을 제안하는 과정에서 갈등이 생겼습니다.이를 해결하기 위해, 저는 팀원들과의 원활한 소통을 위해 정기적인 회의 시간을 설정했습니다. 각자의 실험 조건과 결과를</a:t>
            </a:r>
            <a:r>
              <a:rPr sz="1200">
                <a:solidFill>
                  <a:srgbClr val="000000"/>
                </a:solidFill>
                <a:latin typeface="맑은 고딕"/>
              </a:rPr>
              <a:t> 공유하고, 서로의 의견을 경청하는 시간을 마련했습니다. 이를 통해 팀원들이 자신의 의견을 자유롭게 표현할 수 있는 환경을 조성했습니다. 저는 팀원들의 의견을 경청하고 그들의 생각을 이해하기 위해 노력했습니다. 상대방의 의견에 공감하며 존중을 </a:t>
            </a:r>
            <a:r>
              <a:rPr u="sng" b="1" sz="1200">
                <a:solidFill>
                  <a:srgbClr val="000000"/>
                </a:solidFill>
                <a:latin typeface="맑은 고딕"/>
              </a:rPr>
              <a:t>(2)표하고, 제 의견을 제시할 때는 MOF의 결정성 최적화를 목표로 논리를 전개했습니다. 저의 의견의 타당성을 높이기 위해 기존의 실험 노트의 합성 방법을 분석하고,</a:t>
            </a:r>
            <a:r>
              <a:rPr sz="1200">
                <a:solidFill>
                  <a:srgbClr val="000000"/>
                </a:solidFill>
                <a:latin typeface="맑은 고딕"/>
              </a:rPr>
              <a:t> 각 변수의 영향을 파악하기 위한 20여 가지의 실험을 계획했습니다. 특히, 미세한 합성 조건의 변화가 MOF의 특성에 큰 영향을 </a:t>
            </a:r>
            <a:r>
              <a:rPr u="sng" b="1" sz="1200">
                <a:solidFill>
                  <a:srgbClr val="000000"/>
                </a:solidFill>
                <a:latin typeface="맑은 고딕"/>
              </a:rPr>
              <a:t>(3)미친다는 점을 인식하고, 조건을 반복적으로 조정하며 비교 분석을 통해 최적의 조건을 찾아냈습니다. 서로의</a:t>
            </a:r>
            <a:r>
              <a:rPr sz="1200">
                <a:solidFill>
                  <a:srgbClr val="000000"/>
                </a:solidFill>
                <a:latin typeface="맑은 고딕"/>
              </a:rPr>
              <a:t> 의견을 제시하면서 체계적인 접근을 통해 다 같이 최적의 비율을 찾아내어 높은 결정성의 TI-MOF를 성공적으로 합성할 수 </a:t>
            </a:r>
            <a:r>
              <a:rPr u="sng" b="1" sz="1200">
                <a:solidFill>
                  <a:srgbClr val="000000"/>
                </a:solidFill>
                <a:latin typeface="맑은 고딕"/>
              </a:rPr>
              <a:t>(4)있었습니다. 그리고 팀원들 간의 소통이 원활해지면서 각자의 실험 결과를 공유하여 팀 전체의 연구 효율성을 높일 수 있었고 팀원들 간의 신뢰와 이해가 증진되었습니다. 이 경험을 통해</a:t>
            </a:r>
            <a:r>
              <a:rPr sz="1200">
                <a:solidFill>
                  <a:srgbClr val="000000"/>
                </a:solidFill>
                <a:latin typeface="맑은 고딕"/>
              </a:rPr>
              <a:t> 상대방의 의견을 경청하고 존중하는 것이 얼마나 중요한지를 깨달았습니다. 향후 업무 수행 중 갈등 상황이 발생했을 때, 저는 이러한 경험을 바탕으로 서로의 의견을 존중하고 이해하려는 자세를 가지고 유연하게 대처하겠습니다.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MOF 합성 과정에서 팀워크를 개선하기 위해 사용한 구체적인 소통 방법과 그 결과는 무엇이었습니까?</a:t>
            </a:r>
            <a:br/>
            <a:r>
              <a:t>(2) 20여 가지 실험을 계획하고 진행하면서 가장 어려웠던 점과 그 극복 방안은 무엇이었나요?</a:t>
            </a:r>
            <a:br/>
            <a:r>
              <a:t>(3) TI-MOF를 성공적으로 합성하기 위해 지원자가 직접 기여한 부분은 무엇이었나요?</a:t>
            </a:r>
            <a:br/>
            <a:r>
              <a:t>(4) 앞으로 갈등 상황을 어떻게 관리하여 팀의 효율성과 신뢰를 높일 계획입니까?</a:t>
            </a:r>
          </a:p>
        </p:txBody>
      </p:sp>
    </p:spTree>
  </p:cSld>
  <p:clrMapOvr>
    <a:masterClrMapping/>
  </p:clrMapOvr>
</p:sld>
</file>

<file path=ppt/slides/slide3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 목표는 경마를 누구나 즐길 수 있는 여가 문화로 만드는 것입니다.이를 위해 고객의 입장에서 다양한</a:t>
            </a:r>
            <a:r>
              <a:rPr sz="1200">
                <a:solidFill>
                  <a:srgbClr val="000000"/>
                </a:solidFill>
                <a:latin typeface="맑은 고딕"/>
              </a:rPr>
              <a:t> 요구를 반영해 서비스 개선과 마케팅 전략을 수립하는 것이 중요하다고 생각합니다.첫째, 고객 신뢰를 높이는 방안을 </a:t>
            </a:r>
            <a:r>
              <a:rPr u="sng" b="1" sz="1200">
                <a:solidFill>
                  <a:srgbClr val="000000"/>
                </a:solidFill>
                <a:latin typeface="맑은 고딕"/>
              </a:rPr>
              <a:t>(2)고민하겠습니다.과거 주점 아르바이트에서 고객의 신뢰를 얻기 위해 과일소주 제조 방식을 변경한 경험이 있습니다.기존에는 주방에서 미리 술을</a:t>
            </a:r>
            <a:r>
              <a:rPr sz="1200">
                <a:solidFill>
                  <a:srgbClr val="000000"/>
                </a:solidFill>
                <a:latin typeface="맑은 고딕"/>
              </a:rPr>
              <a:t> 제조하여 제공했지만, 저는 고객 테이블 직접 과일소주를 만드는 방식으로 변경했습니다.이 방식은 고객들이 술 제조 과정을 직접 확인할 수 있어서 술 재사용에 대한 걱정을 없앨 수 있었고 매출 향상으로 이어졌습니다.경마에 직접 참여하고 그 과정을 고객의 입장에서 평가하며 경마의 신뢰도를 높일 방법을 찾아보겠습니다.둘째, 경마공원이 남녀노소 </a:t>
            </a:r>
            <a:r>
              <a:rPr u="sng" b="1" sz="1200">
                <a:solidFill>
                  <a:srgbClr val="000000"/>
                </a:solidFill>
                <a:latin typeface="맑은 고딕"/>
              </a:rPr>
              <a:t>(3)누구나 찾는 공간이 되도록 하겠습니다.한국중부발전에서 인턴으로 근무할 때 근무 여건 상 사내 행사에 참여가 어렵다는 현장직군 직원들의 요구를 반영하여 전</a:t>
            </a:r>
            <a:r>
              <a:rPr sz="1200">
                <a:solidFill>
                  <a:srgbClr val="000000"/>
                </a:solidFill>
                <a:latin typeface="맑은 고딕"/>
              </a:rPr>
              <a:t> 직원이 만족할 수 있는 이벤트를 기획했었습니다.추석을 앞두고 각 부서에 직접 방문하여 인삿말과 함께 졸음을 방지할 수 있도록 졸음껌을 나누어 주는 이벤트를 진행했으며, 설문조사에서 기존에 </a:t>
            </a:r>
            <a:r>
              <a:rPr u="sng" b="1" sz="1200">
                <a:solidFill>
                  <a:srgbClr val="000000"/>
                </a:solidFill>
                <a:latin typeface="맑은 고딕"/>
              </a:rPr>
              <a:t>(4)잘 참여하지 못했던 직원들에게 호평을 받았습니다.이처럼 모든 방문객이 즐길 수 있는 다양한 체험 행사와 문화 프로그램을 기획하여 경마에</a:t>
            </a:r>
            <a:r>
              <a:rPr sz="1200">
                <a:solidFill>
                  <a:srgbClr val="000000"/>
                </a:solidFill>
                <a:latin typeface="맑은 고딕"/>
              </a:rPr>
              <a:t> 대한 부정적 인식을 개선하고 고객 층을 넓히겠습니다.셋째, 데이터 분석을 활용해 맞춤형 마케팅 전략을 수립하겠습니다.저는 사회조사분석사와 데이터분석준전문가 자격증을 취득하여 고객 데이터를 효과적으로 활용하는 방법을 익혔습니다.실무 적용을 위해 분석 역량을 더욱 발전시켜서 고객의 데이터를 분석하고 서비스 개선 방안과 마케팅 전략을 제안하겠습니다.이를 통해 한국마사회가 보다 체계적이고 효율적인 데이터 기반 마케팅을 실현할 수 있을 것입니다.앞으로도 경마가 누구나 즐길 수 있는 문화로 자리 잡을 수 있도록 지속적으로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경마를 누구나 즐길 수 있는 여가 문화로 만들겠다고 하셨습니다. 과거 고객의 신뢰를 높인 경험을 토대로 구체적으로 어떤 방안을 생각하고 계신가요?</a:t>
            </a:r>
            <a:br/>
            <a:r>
              <a:t>(2) 주점 아르바이트 경험에서 고객의 신뢰를 얻기 위한 전략을 어떻게 경마 서비스 개선에 적용할 예정인가요?</a:t>
            </a:r>
            <a:br/>
            <a:r>
              <a:t>(3) 인턴 경험을 통해 다양한 프로그램을 기획했다고 하셨습니다. 경마공원에서 구상 중인 체험 행사와 이와 관련한 성과 목표는 무엇인가요?</a:t>
            </a:r>
            <a:br/>
            <a:r>
              <a:t>(4) 데이터 분석 역량을 활용하여 맞춤형 마케팅 전략을 계획 중이라고 하셨습니다. 이를 통해 회사에 기여할 수 있는 구체적인 방법은 무엇인가요?</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방송 기술직에 입사하여, 경마 중계 및 각종 행사에서 장애 없는 원활한 방송 환경을 조성하는 데 기여하고 싶습니다. 이를 위해 최신 방송 장비 운용 능력을 익히고, 돌발 </a:t>
            </a:r>
            <a:r>
              <a:rPr u="sng" b="1" sz="1200">
                <a:solidFill>
                  <a:srgbClr val="000000"/>
                </a:solidFill>
                <a:latin typeface="맑은 고딕"/>
              </a:rPr>
              <a:t>(1)상황에서도 즉각적인 문제 해결이 가능한 기술적 대응력을 키울 것입니다. 또한, 선배들과의 협업을 통해 실무 역량을 다지며, 신기술 도입과 (2)효율적인 방송 운영 방안을 연구하여 조직 발전에 기여하고자 합니다.어린 시절부터 저는 맡은 바 (3)역할을 끝까지 해내는 책임감이 몸에 배어 있었습니다. 초등학생 시절, 학교 방송부원으로 활동하며 다양한 방송 업무를 수행하였습니다.</a:t>
            </a:r>
            <a:r>
              <a:rPr sz="1200">
                <a:solidFill>
                  <a:srgbClr val="000000"/>
                </a:solidFill>
                <a:latin typeface="맑은 고딕"/>
              </a:rPr>
              <a:t> 특히, 운동회 날은 방송부의 역할이 더욱 중요한 날이었고, 원활한 진행을 위해 각 부원들은 정해진 </a:t>
            </a:r>
            <a:r>
              <a:rPr u="sng" b="1" sz="1200">
                <a:solidFill>
                  <a:srgbClr val="000000"/>
                </a:solidFill>
                <a:latin typeface="맑은 고딕"/>
              </a:rPr>
              <a:t>(4)시간에 맞춰 교대로 업무를 맡기로 되어 있었습니다.하지만 당일, 저와 함께 교대하기로 한 친구가 부모님과 시간을</a:t>
            </a:r>
            <a:r>
              <a:rPr sz="1200">
                <a:solidFill>
                  <a:srgbClr val="000000"/>
                </a:solidFill>
                <a:latin typeface="맑은 고딕"/>
              </a:rPr>
              <a:t> 보내느라 정해진 시간에 나타나지 않았고, 전화 연락도 닿지 않았습니다. 비록 어린 나이였지만, 저는 그 자리를 지켜야 한다는 책임감을 가지고 끝까지 방송을 운영하였습니다. 음향 조절부터 진행 멘트 송출까지 혼자서 감당해야 했고, 처음 겪는 긴급한 상황 속에서도 차분하게 업무를 수행하며 운동회를 성공적으로 마칠 수 있도록 최선을 다했습니다.이 경험을 통해 저는 위기 상황에서도 침착함을 유지하며 주어진 역할을 완수하는 것이 조직의 원활한 운영에 얼마나 중요한지 깨닫게 되었습니다. 또한, 예상치 못한 돌발 상황에서도 신속하게 대처하고 해결책을 찾는 문제해결능력을 기를 수 있었습니다. 이러한 경험은 방송 기술직에 필요한 긴급 대응력과 책임감, 조직 운영의 중요성을 깊이 이해하는 계기가 되었습니다. 입사 후, 저는 위와 같은 경험을 바탕으로 한국마사회의 방송 품질을 향상시키고, 국민들에게 신뢰받는 방송 환경을 만들기 위해 노력할 것입니다. 방송 기술직의 핵심 가치인 정확성, 신속성, 책임감을 바탕으로 한국마사회에서 안정적인 방송 운영에 기여하는 인재로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방송 기술직에 입사하여 선배들과의 협업을 통해 달성하고자 하는 목표와 그 중요성은 무엇인가요?</a:t>
            </a:r>
            <a:br/>
            <a:r>
              <a:t>(2) 신기술 도입을 통해 한국마사회에 어떤 긍정적인 변화를 기대하며, 이를 위해 어떤 방식으로 연구하고 있습니까?</a:t>
            </a:r>
            <a:br/>
            <a:r>
              <a:t>(3) 어린 시절 학교 방송부 활동에서 느꼈던 책임감과 위기 대처 경험이 방송 기술직에서 실제로 어떻게 기여할 수 있을까요?</a:t>
            </a:r>
            <a:br/>
            <a:r>
              <a:t>(4) 운동회 방송을 혼자 운영하면서 특히 어려웠던 점과 이를 극복하는 과정에서 어떤 교훈을 얻었습니까?</a:t>
            </a:r>
          </a:p>
        </p:txBody>
      </p:sp>
    </p:spTree>
  </p:cSld>
  <p:clrMapOvr>
    <a:masterClrMapping/>
  </p:clrMapOvr>
</p:sld>
</file>

<file path=ppt/slides/slide3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한국중부발전에서 인턴으로 근무할 때 약 500개의 </a:t>
            </a:r>
            <a:r>
              <a:rPr u="sng" b="1" sz="1200">
                <a:solidFill>
                  <a:srgbClr val="000000"/>
                </a:solidFill>
                <a:latin typeface="맑은 고딕"/>
              </a:rPr>
              <a:t>(1)컨테이너 현황 조사를 맡게 되었습니다.A 주임은 업무의 신속성을 위해 표본 조사를 주장했고, B 주임은 모든 컨테이너를 전수조사하자는 의견을 제시했습니다.이로 인해 저는 어느 방식으로 진행해야 할지 고민하며 갈등을 겪었습니다.처음에는 연차가 높은 A 주임의 지시를</a:t>
            </a:r>
            <a:r>
              <a:rPr sz="1200">
                <a:solidFill>
                  <a:srgbClr val="000000"/>
                </a:solidFill>
                <a:latin typeface="맑은 고딕"/>
              </a:rPr>
              <a:t> 따랐습니다. 하지만 조사 중 누락된 컨테이너나 기한 경과 컨테이너가 드물게 발견되었고, A 주임은 "이 정도 오차는 괜찮다"며 전수조사에 반대했습니다. 반면 B 주임은 정확한 조사를 위해 전수조사를 해야 한다고 주장하며 갈등은 깊어졌습니다.저는 정확한 조사가 필요하다고 생각해서 A 주임을 설득할 방법을 고민했습니다. 그래서 둘이 </a:t>
            </a:r>
            <a:r>
              <a:rPr u="sng" b="1" sz="1200">
                <a:solidFill>
                  <a:srgbClr val="000000"/>
                </a:solidFill>
                <a:latin typeface="맑은 고딕"/>
              </a:rPr>
              <a:t>(2)식사할 기회를 마련했습니다.A 주임의 이야기를 들어보니, 업무 과다로 인한 스트레스와 부족한 시간이 원인이라고 생각되었습니다.저는 컨테이너를 위치별로 나누고 각 관리 부서 담당자에게 미리 연락을 취해 동선과 조사 시간을 최소화하겠다고 제안했습니다.덧붙여,</a:t>
            </a:r>
            <a:r>
              <a:rPr sz="1200">
                <a:solidFill>
                  <a:srgbClr val="000000"/>
                </a:solidFill>
                <a:latin typeface="맑은 고딕"/>
              </a:rPr>
              <a:t> 컨테이너 목록을 하나의 엑셀 파일로 정리하한 효율적인 시스템을 만들겠다고 했습니다.A </a:t>
            </a:r>
            <a:r>
              <a:rPr u="sng" b="1" sz="1200">
                <a:solidFill>
                  <a:srgbClr val="000000"/>
                </a:solidFill>
                <a:latin typeface="맑은 고딕"/>
              </a:rPr>
              <a:t>(3)주임은 제 제안을 수용하고 전수조사를 하기로 했습니다.조사 결과, 규정 위반 컨테이너를 20개 이상 발견할 수 있었고 해당 컨테이너들을 규정에 맞게 조치했습니다.그리고 실제 컨테이너 현황을 정확하게 기록한 하나의 엑셀 파일을 완성함으로써 기존에 산재되어 있던 여러 파일에서 정보를 찾는 데 드는 시간을 대폭 절감할 수 (4)있었습니다.이 엑셀 파일은 본부 내 모든 컨테이너를 전수조사해서 작성했기 때문에 정확했으며, 필터 기능을 활용하여 연도나 위치 등 원하는 기준에 따라 빠르게 확인이 가능했습니다.이는 이후에도 컨테이너 관리에 지속적으로 활용되었습니다.이 경험을</a:t>
            </a:r>
            <a:r>
              <a:rPr sz="1200">
                <a:solidFill>
                  <a:srgbClr val="000000"/>
                </a:solidFill>
                <a:latin typeface="맑은 고딕"/>
              </a:rPr>
              <a:t> 통해 문제 해결에서 상대방의 입장을 이해하고 그에 맞는 방안을 제시하는 것의 중요성을 깊이 느꼈습니다.또한, 효율성과 정확성을 동시에 고려하면서 문제를 해결하는 방법을 찾는 습관을 기르게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한국중부발전 인턴 시절 컨테이너 전수조사를 진행하셨습니다. 이 과정에서 발생했던 어려움을 어떻게 극복하셨나요?</a:t>
            </a:r>
            <a:br/>
            <a:r>
              <a:t>(2) A 주임을 설득하여 전수조사를 하기로 결정한 이후 업무 효율성을 높이기 위해 어떤 구체적인 조치를 취하셨나요?</a:t>
            </a:r>
            <a:br/>
            <a:r>
              <a:t>(3) 엑셀 파일을 통한 자료 정리를 통해 컨테이너 관리에 기여했다고 하셨습니다. 이를 다른 업무에 어떻게 적용할 계획인가요?</a:t>
            </a:r>
            <a:br/>
            <a:r>
              <a:t>(4) 문제 해결 과정에서 상대방의 입장을 이해하는 것의 중요성을 배우셨다고 했습니다. 이 경험이 당신의 커리어에 어떤 영향을 미쳤다고 생각하나요?</a:t>
            </a:r>
          </a:p>
        </p:txBody>
      </p:sp>
    </p:spTree>
  </p:cSld>
  <p:clrMapOvr>
    <a:masterClrMapping/>
  </p:clrMapOvr>
</p:sld>
</file>

<file path=ppt/slides/slide3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재경 직무에서 [업무 히스토리], [재무], [세무]를 유기적으로 연결하는 </a:t>
            </a:r>
            <a:r>
              <a:rPr u="sng" b="1" sz="1200">
                <a:solidFill>
                  <a:srgbClr val="000000"/>
                </a:solidFill>
                <a:latin typeface="맑은 고딕"/>
              </a:rPr>
              <a:t>(1)전문성을 갖춘 인재로 성장하고자 합니다.입사 후 1년 : [업무 히스토리 파악]1년 이내에 ERP 시스템을 통해 [적요별 업무 히스토리]를 명확하게 정리하고 분석하는 능력을 갖추는</a:t>
            </a:r>
            <a:r>
              <a:rPr sz="1200">
                <a:solidFill>
                  <a:srgbClr val="000000"/>
                </a:solidFill>
                <a:latin typeface="맑은 고딕"/>
              </a:rPr>
              <a:t> 것을 목표로 하겠습니다. 동남합성에서 처음 세무조정 업무를 맡았을 때, 업무 히스토리를 충분히 숙지하지 못해 선배들에게 도움을 요청했던 경험이 있습니다. 특히, 학습 과정에서 중요하게 생각하지 않았던 잡손실 계정과목에서 손금불산입 여부를 검토하고 판단하는 과정에서 어려움을 느꼈습니다. 이를 통해 업무 히스토리 파악이 실무에서 필수적이라는 점을 깨달았고, 한국마사회에서는 ERP 시스템을 활용하여 거래 정보를 사전에 </a:t>
            </a:r>
            <a:r>
              <a:rPr u="sng" b="1" sz="1200">
                <a:solidFill>
                  <a:srgbClr val="000000"/>
                </a:solidFill>
                <a:latin typeface="맑은 고딕"/>
              </a:rPr>
              <a:t>(2)파악함으로써 업무에 차질이 없도록 준비하겠습니다.입사 후 3~5년 : [업무 히스토리 창조]3~5년 내에는 실무진의 핵심으로서 업무 히스토리를 창조하고, [재무 분석]과 [세법 검토]를 주도적으로 수행할 수 있는 전문가로 성장하겠습니다. 저는 대학 시절 [학생회 회계부서]에서 활동하며 회계에</a:t>
            </a:r>
            <a:r>
              <a:rPr sz="1200">
                <a:solidFill>
                  <a:srgbClr val="000000"/>
                </a:solidFill>
                <a:latin typeface="맑은 고딕"/>
              </a:rPr>
              <a:t> 대한 관심이 생겼고, 이후 [세무사]를 준비하면서 [재무 분석]과 [세법 검토]를 할 수 있는 기본지식을 습득했습니다. 하지만, 단순히 이론적인 지식을 넘어 조직에 실질적인 도움이 되기 위해서는 직접 실무 처리를 하며 노하우를 파악하고 조직에 도움이 되는 키맨으로 </a:t>
            </a:r>
            <a:r>
              <a:rPr u="sng" b="1" sz="1200">
                <a:solidFill>
                  <a:srgbClr val="000000"/>
                </a:solidFill>
                <a:latin typeface="맑은 고딕"/>
              </a:rPr>
              <a:t>(3)성장하는 과정이 필요하다고 생각합니다. 이를 위해 3~5년 동안 실무 경험을 쌓으며 조직의 흐름을 이해하고, 업무를 효율적으로 (4)수행할 수 있도록 하겠습니다.입사 후 10년 : 조직의 재정 운영을 책임지는 핵심 인력ERP 시스템의 데이터를 기반으로 경영진에게 재무 보고서를 제공하여 경영진의 합리적인 의사 결정을 지원하고, 경영진의 의사와</a:t>
            </a:r>
            <a:r>
              <a:rPr sz="1200">
                <a:solidFill>
                  <a:srgbClr val="000000"/>
                </a:solidFill>
                <a:latin typeface="맑은 고딕"/>
              </a:rPr>
              <a:t> 일치하는 장기적인 재무 전략 수립을 수립하는 데 기여하겠습니다. 더 나아가, 다양한 부서 및 이해관계자와 원활히 협업하여 재정 운영의 투명성과 효율성을 극대화하는 역할을 수행하고자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 입사 후 1년 내에 ERP 시스템을 통해 적요별 업무 히스토리를 분석하는 능력을 목표로 한다고 하셨는데, 이를 성공적으로 달성하기 위해 어떤 구체적인 계획이 있으신가요?</a:t>
            </a:r>
            <a:br/>
            <a:r>
              <a:t>(2) 학생회 회계부서 활동과 세무사 준비 과정에서 얻은 지식을 활용하여 3~5년 내에 실무에서 조직에 기여할 수 있는 핵심으로 성장하려 합니다. 어떤 방향으로 실무 처리를 통해 노하우를 파악할 계획이신가요?</a:t>
            </a:r>
            <a:br/>
            <a:r>
              <a:t>(3) 재무 보고서를 경영진에게 제공하여 합리적인 의사 결정을 지원하겠다고 했습니다. 이를 통해 기대하는 구체적인 성과나 변화를 어떻게 설명하시겠습니까?</a:t>
            </a:r>
            <a:br/>
            <a:r>
              <a:t>(4) 조직의 재정 운영 투명성과 효율성을 극대화하기 위해 다양한 부서와의 협업을 강조하셨습니다. 과거 어떤 경험이 이러한 협업의 중요성을 깨닫게 해주었나요?</a:t>
            </a:r>
          </a:p>
        </p:txBody>
      </p:sp>
    </p:spTree>
  </p:cSld>
  <p:clrMapOvr>
    <a:masterClrMapping/>
  </p:clrMapOvr>
</p:sld>
</file>

<file path=ppt/slides/slide3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업무를 수행하면서 타인과의 소통 및 협력에 어려움을 겪었던 경험 중 하나는 저희 팀 외의 </a:t>
            </a:r>
            <a:r>
              <a:rPr u="sng" b="1" sz="1200">
                <a:solidFill>
                  <a:srgbClr val="000000"/>
                </a:solidFill>
                <a:latin typeface="맑은 고딕"/>
              </a:rPr>
              <a:t>(1)직원을 대상으로 올바른 회계처리 방법을 설명하고 협조를 끌어낸 사례입니다. 동남합성에서 근무하던 당시, 회사는 업무위탁 개념으로 일정 금액을 A에게 지출한 후 B로부터 지출한 금액을 돌려받아야 하는 상황이었습니다. 회사의 협의가 이뤄진 회계처리 방식은 일단 (차) 미수금 xxx / (대) 미지급금 xxx으로 분개한 후, 실제로 A에게 출금할 때</a:t>
            </a:r>
            <a:r>
              <a:rPr sz="1200">
                <a:solidFill>
                  <a:srgbClr val="000000"/>
                </a:solidFill>
                <a:latin typeface="맑은 고딕"/>
              </a:rPr>
              <a:t> 미지급금을 보통예금으로, B로부터 입금될 때 미수금을 보통예금으로 대체하는 것이었습니다.그러나 담당자는 일단 (차) 지급수수료 xxx / (대) 미지급금 xxx으로 처리한 후 A에게 출금하고, B로부터 입금될 때 잡이익으로 인식하면 결과적으로 동일한 효과를 얻을 수 있는 것이 아니냐고 반문했습니다. 이에 저는 해당 방식이 자산과 부채의 차이를 발생시키지는 않지만, 기존과 다르게 회계처리 하는 경우 수익과 비용에서 차이가 발생할 수 있으며, 이는 재무제표 이용자에게 왜곡된 정보를 제공할 수 있다는 점을 설명했습니다. 또한, 올바른 회계처리는 기업의 재무 </a:t>
            </a:r>
            <a:r>
              <a:rPr u="sng" b="1" sz="1200">
                <a:solidFill>
                  <a:srgbClr val="000000"/>
                </a:solidFill>
                <a:latin typeface="맑은 고딕"/>
              </a:rPr>
              <a:t>(2)상태를 정확하게 반영해야 하며, 기존의 협의가 이뤄진 회계처리를 유지하는 것이 회사의 장기적인 신뢰성을 유지하는 데 필수적이라는 점을 강조했습니다.이러한 설명을 통해 담당자는 기존의 방식이 단순한 절차가 아니라 재무 정보의 신뢰성과 직결된다는 점을 이해하게 되었습니다. 결국, 담당자는 기존의 회계처리 (3)방식을 따르기로 했으며, 이를 계기로 저희 팀 내에서도 적절한 회계 계정 사용의 중요성을 다시 한번 인식하는 계기가 되었습니다. 이 경험을 통해 작은 부분이라도 회계의 원칙을 준수하는 것이 중요하며, 이를 명확하게 설명하고 상대방을 설득하는 과정이 필요하다는 (4)점을 배웠습니다. 이 경험을 바탕으로 앞으로도 명확한 회계 기준을 준수하며, 조직 내에서 원활한 소통과 협력을 이끌어낼 수 있는 재경 전문가로 성장해 나가기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동남합성에서 다른 직원과의 소통 어려움을 겪었을 때, 올바른 회계처리 방법을 설명하며 협조를 이끌어냈다고 했습니다. 이 과정에서 어떤 전략이 가장 효과적이었다고 생각하십니까?</a:t>
            </a:r>
            <a:br/>
            <a:r>
              <a:t>(2) 회계처리의 중요성을 설명하며 상대방을 설득한 경험을 공유하셨습니다. 이 설득 과정을 통해 자신감을 얻어 향후에 비슷한 상황에서 어떻게 대처하실 계획이십니까?</a:t>
            </a:r>
            <a:br/>
            <a:r>
              <a:t>(3) 올바른 회계 처리가 기업 신뢰성을 유지하는데 필수적이라고 강조하셨는데, 이를 기반으로 한국마사회에 입사한다면 어떤 방식으로 기여하고자 하십니까?</a:t>
            </a:r>
            <a:br/>
            <a:r>
              <a:t>(4) 작은 부분이라도 회계의 원칙을 준수하는 것이 중요하다고 배웠다고 했습니다. 이 원칙 준수의 중요성을 경험을 통해 더 깊이 느낀 사례가 또 있었는지 궁금합니다.</a:t>
            </a:r>
          </a:p>
        </p:txBody>
      </p:sp>
    </p:spTree>
  </p:cSld>
  <p:clrMapOvr>
    <a:masterClrMapping/>
  </p:clrMapOvr>
</p:sld>
</file>

<file path=ppt/slides/slide3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현대 사회에서 공동체의 공리를 추구하기 위해서는 어떤 이들의 큰 노력이 필요하다는 것을 느꼈습니다. 공공기관이 대표적인 곳으로 공공의 복지를 목표로 운영된다는 것이 저의 가치관에도 잘 부합하였습니다. 저는 항상 저의 재능과 특기를 사회에 기부하면서 저의 도움을 받고 성장해 가는 다른 이들을 보면서 기쁨을 느꼈습니다. 그래서 주기적으로 봉사활동을 진행하고 해외봉사단에도 참가하였으며 매 학기 튜터링 활동으로 어떤 이들의 목표 달성을 위해 큰 노력을 하였습니다. 이런 </a:t>
            </a:r>
            <a:r>
              <a:rPr u="sng" b="1" sz="1200">
                <a:solidFill>
                  <a:srgbClr val="000000"/>
                </a:solidFill>
                <a:latin typeface="맑은 고딕"/>
              </a:rPr>
              <a:t>(1)활동들을 통해 저는 나중에 사회에 공헌할 수 있는 일을 하는 것을 목표로 하였고 국민 행복을 증진하는 한국마사회에 근무하면 저의 비전을 실현할 수 있다고 생각하였습니다. 한국마사회에 입사하여 일상에서 쉽게 접근할 수 있고 우리에게 친숙한 경마장을</a:t>
            </a:r>
            <a:r>
              <a:rPr sz="1200">
                <a:solidFill>
                  <a:srgbClr val="000000"/>
                </a:solidFill>
                <a:latin typeface="맑은 고딕"/>
              </a:rPr>
              <a:t> 어떻게 관리하고 유지해야 </a:t>
            </a:r>
            <a:r>
              <a:rPr u="sng" b="1" sz="1200">
                <a:solidFill>
                  <a:srgbClr val="000000"/>
                </a:solidFill>
                <a:latin typeface="맑은 고딕"/>
              </a:rPr>
              <a:t>(2)하는지에 대해 배우게 된다면 이를 바탕으로 공익을 추구하게 되는 더 큰 시각을 가질 수 있겠다고 느끼게 되었습니다. 한국마사회는 말산업을 통한</a:t>
            </a:r>
            <a:r>
              <a:rPr sz="1200">
                <a:solidFill>
                  <a:srgbClr val="000000"/>
                </a:solidFill>
                <a:latin typeface="맑은 고딕"/>
              </a:rPr>
              <a:t> 국가 </a:t>
            </a:r>
            <a:r>
              <a:rPr u="sng" b="1" sz="1200">
                <a:solidFill>
                  <a:srgbClr val="000000"/>
                </a:solidFill>
                <a:latin typeface="맑은 고딕"/>
              </a:rPr>
              <a:t>(3)경제 발전과 국민의 건전한 여가 선용을 위해 운영되는 국내 유일의 말산업 육성을 전담하는 중요한</a:t>
            </a:r>
            <a:r>
              <a:rPr sz="1200">
                <a:solidFill>
                  <a:srgbClr val="000000"/>
                </a:solidFill>
                <a:latin typeface="맑은 고딕"/>
              </a:rPr>
              <a:t> 기관입니다. 따라서 한국마사회의 국가적 책임을 가지고 저의 역할을 충실히 수행할 것입니다. 또한 저는 </a:t>
            </a:r>
            <a:r>
              <a:rPr u="sng" b="1" sz="1200">
                <a:solidFill>
                  <a:srgbClr val="000000"/>
                </a:solidFill>
                <a:latin typeface="맑은 고딕"/>
              </a:rPr>
              <a:t>(4)입사를 하고 나서도 공익을 실현한다는 사명감을 가지고 맡은 바에 최선을 다할 것입니다. 항상</a:t>
            </a:r>
            <a:r>
              <a:rPr sz="1200">
                <a:solidFill>
                  <a:srgbClr val="000000"/>
                </a:solidFill>
                <a:latin typeface="맑은 고딕"/>
              </a:rPr>
              <a:t> 작은 것이라도 고객의 소리를 귀담아들으면서 업무를 수행하고 입사 이후 근무 시간 외적으로도 한국마사회엔젤스, 사회공익 승마지원 사업 등의 봉사활동, 비영리적인 사회공헌 활동에 주기적으로 참여를 하여 저의 도움이 닿는 곳 어디든지 저의 재능과 특기를 기부할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한국마사회에서의 경험이 지원자의 비전 실현에 어떻게 기여할 것이라고 생각하십니까?</a:t>
            </a:r>
            <a:br/>
            <a:r>
              <a:t>(2) 지원자는 한국마사회에서 어떤 방법으로 공익을 추구할 수 있는 더 큰 시각을 가지게 될 것이라고 생각하십니까?</a:t>
            </a:r>
            <a:br/>
            <a:r>
              <a:t>(3) 한국마사회의 국가적 책임을 가지고 지원자가 맡은 바를 충실히 수행하기 위해 준비한 경험이나 역량은 무엇입니까?</a:t>
            </a:r>
            <a:br/>
            <a:r>
              <a:t>(4) 지원자는 공익을 실현한다는 사명감을 바탕으로 어떤 방식으로 주어진 업무 외의 시간에 기여할 계획입니까?</a:t>
            </a:r>
          </a:p>
        </p:txBody>
      </p:sp>
    </p:spTree>
  </p:cSld>
  <p:clrMapOvr>
    <a:masterClrMapping/>
  </p:clrMapOvr>
</p:sld>
</file>

<file path=ppt/slides/slide3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학교에서 추진된 동계 캄보디아 해외봉사단 팀장으로서 현지 초등학생을 대상으로 진행될 예정이었던 수업 시간표를 계획하는 업무를 진행하였습니다. 캄보디아 </a:t>
            </a:r>
            <a:r>
              <a:rPr u="sng" b="1" sz="1200">
                <a:solidFill>
                  <a:srgbClr val="000000"/>
                </a:solidFill>
                <a:latin typeface="맑은 고딕"/>
              </a:rPr>
              <a:t>(1)초등학교에서는 오전반과 오후반이 나누어져 있어 학생들은 오전, 오후 중에 한 타임만 수업을 듣고 귀가하였습니다. 저는 준비한 수업을 어떻게 분배해야 효율적으로 수업을 진행할 수 있을지 팀원들과 함께 회의하였습니다. 그러나 아무래도 기후와 환경이 다른 타국에서 교육봉사뿐만 아니라 환경 및 시설 봉사로 다들 지친 상태라 힘들 것 같은 수업을 맡기 꺼리는</a:t>
            </a:r>
            <a:r>
              <a:rPr sz="1200">
                <a:solidFill>
                  <a:srgbClr val="000000"/>
                </a:solidFill>
                <a:latin typeface="맑은 고딕"/>
              </a:rPr>
              <a:t> 모습을 보였습니다. 부원들 심정에 </a:t>
            </a:r>
            <a:r>
              <a:rPr u="sng" b="1" sz="1200">
                <a:solidFill>
                  <a:srgbClr val="000000"/>
                </a:solidFill>
                <a:latin typeface="맑은 고딕"/>
              </a:rPr>
              <a:t>(2)공감하였지만, 이대로 아무도 적극적으로 나서지 않는다면 현지 학생들에게 부정적인 인식을 심어줄 수도 있고 나아가 한국에 대한 이미지가 별로 좋게 남지 않을 것 같다는 생각하였습니다. 그래서 저는 부원들을 격려하면서</a:t>
            </a:r>
            <a:r>
              <a:rPr sz="1200">
                <a:solidFill>
                  <a:srgbClr val="000000"/>
                </a:solidFill>
                <a:latin typeface="맑은 고딕"/>
              </a:rPr>
              <a:t> 각 수업에 특화된 전공과 특기를 가진 부원들을 먼저 배치하여 자기 전공을 살려 최대한 효과적으로 </a:t>
            </a:r>
            <a:r>
              <a:rPr u="sng" b="1" sz="1200">
                <a:solidFill>
                  <a:srgbClr val="000000"/>
                </a:solidFill>
                <a:latin typeface="맑은 고딕"/>
              </a:rPr>
              <a:t>(3)수업을 진행할 수 있도록 하였습니다. 먼저 이렇게 배치하고 강도가 높을 것 같은 부원들에게는 양해를 구해 간식과 식사를 먼저 제공하고 먼저 휴식을 취할 수 있게 하였습니다. (4)이렇게 시간표를 완성하고 남은 활동을 진행한 결과 다른 팀에 비해 효율적으로 수업을 마칠 수 있었고 이후</a:t>
            </a:r>
            <a:r>
              <a:rPr sz="1200">
                <a:solidFill>
                  <a:srgbClr val="000000"/>
                </a:solidFill>
                <a:latin typeface="맑은 고딕"/>
              </a:rPr>
              <a:t> 평가 단계에서 좋은 결과가 있을 것이라고 기대하였고 실제로도 평가단의 수업 피드백에서도 긍정적인 반응을 끌어낼 수 있었습니다. 이런 경험을 통해 저는 각자의 강점과 능력이 적재적소에 배치되면 개인이 업무를 수행하는 것 이상의 결과를 만들 수 있다는 것을 깨닫게 되었고 조직 내에서 협업과 소통의 중요성을 느끼게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캄보디아 해외봉사단 팀장으로 당시 지원자가 맞닥뜨린 가장 큰 도전 과제와 이를 어떻게 극복하였는지 설명해 주세요.</a:t>
            </a:r>
            <a:br/>
            <a:r>
              <a:t>(2) 교육봉사 외에도 환경 및 시설 봉사로 인해 힘들어하던 팀원들을 어떻게 격려하셨나요? 그 과정에서 어떤 점이 가장 어려웠나요?</a:t>
            </a:r>
            <a:br/>
            <a:r>
              <a:t>(3) 부원들에게 간식과 식사를 제공하는 등의 지원을 통해 어떤 구체적인 변화나 효과가 나타났습니까?</a:t>
            </a:r>
            <a:br/>
            <a:r>
              <a:t>(4) 각자의 강점과 능력을 적재적소에 배치했다고 하셨는데, 지원자가 배운 팀원의 강점을 파악하는 방법에 대해 설명해 주세요.</a:t>
            </a:r>
          </a:p>
        </p:txBody>
      </p:sp>
    </p:spTree>
  </p:cSld>
  <p:clrMapOvr>
    <a:masterClrMapping/>
  </p:clrMapOvr>
</p:sld>
</file>

<file path=ppt/slides/slide3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[사업 경쟁력을 강화하는 분석력] 입사 후 고객 데이터 기반으로 한 마케팅 전략을 개발하여 </a:t>
            </a:r>
            <a:r>
              <a:rPr u="sng" b="1" sz="1200">
                <a:solidFill>
                  <a:srgbClr val="000000"/>
                </a:solidFill>
                <a:latin typeface="맑은 고딕"/>
              </a:rPr>
              <a:t>(1)렛츠런파크 방문율을 연간 15% 이상 증가시키는 것을 목표로 삼고 있습니다. 렛츠런파크가 단순한 경마장 그 이상의 가치를 제공할 수 있는 잠재력을 가지고</a:t>
            </a:r>
            <a:r>
              <a:rPr sz="1200">
                <a:solidFill>
                  <a:srgbClr val="000000"/>
                </a:solidFill>
                <a:latin typeface="맑은 고딕"/>
              </a:rPr>
              <a:t> 있는 만큼 다양한 캠페인과 프로그램을 기획하여 인지도를 높일 계획입니다. 장기적으로는 직접 기획한 프로모션으로 한국마사회에 대한 긍정적인 인식을 확대하고 글로벌 TOP 5 말산업 선도기업으로 향하는 발걸음에 동참하고 </a:t>
            </a:r>
            <a:r>
              <a:rPr u="sng" b="1" sz="1200">
                <a:solidFill>
                  <a:srgbClr val="000000"/>
                </a:solidFill>
                <a:latin typeface="맑은 고딕"/>
              </a:rPr>
              <a:t>(2)싶습니다. 저는 기업의 방향성과 부합하는 사업 전략을 수립하고 기획하기 위해 분석력을 쌓았습니다. 1년간 광고동아리</a:t>
            </a:r>
            <a:r>
              <a:rPr sz="1200">
                <a:solidFill>
                  <a:srgbClr val="000000"/>
                </a:solidFill>
                <a:latin typeface="맑은 고딕"/>
              </a:rPr>
              <a:t> 활동을 </a:t>
            </a:r>
            <a:r>
              <a:rPr u="sng" b="1" sz="1200">
                <a:solidFill>
                  <a:srgbClr val="000000"/>
                </a:solidFill>
                <a:latin typeface="맑은 고딕"/>
              </a:rPr>
              <a:t>(3)하면서 FGI 조사를 실시하여 목표 타깃에 니즈에 맞는 전략을 개발하였고, 실현 가능성이 높은 기획서로 총 2번의 공모전에서 각각 대상과 최우수상을 받았습니다.</a:t>
            </a:r>
            <a:r>
              <a:rPr sz="1200">
                <a:solidFill>
                  <a:srgbClr val="000000"/>
                </a:solidFill>
                <a:latin typeface="맑은 고딕"/>
              </a:rPr>
              <a:t> </a:t>
            </a:r>
            <a:r>
              <a:rPr u="sng" b="1" sz="1200">
                <a:solidFill>
                  <a:srgbClr val="000000"/>
                </a:solidFill>
                <a:latin typeface="맑은 고딕"/>
              </a:rPr>
              <a:t>(4)또한 국민체육진흥공단 경륜 사업장에서 근무하며 베팅사업의 운영 방식을 이해하고 고객 행동 패턴을 분석하는 기회를 가질 수 있었습니다. 일례로 왕중왕전 기간 예상되는 고객 불편을 미리 예방하고자</a:t>
            </a:r>
            <a:r>
              <a:rPr sz="1200">
                <a:solidFill>
                  <a:srgbClr val="000000"/>
                </a:solidFill>
                <a:latin typeface="맑은 고딕"/>
              </a:rPr>
              <a:t> 유인 발매의 혼잡도를 완화할 수 있는 고객 사은행사를 직접 기획·운영한 경험이 있습니다. 400명을 대상으로 한 설문조사를 분석한 토대로 '라면 세트'를 최적의 사은품으로 선정하였습니다. 이를 바탕으로 "왕중왕전 제대로 즐길라면"이라는 컨셉을 도출하여 홍보한 결과, 무인발매금액이 약 6,000만 원 상승하며 유인발매의 혼잡한 투표 상황을 효과적으로 해소할 수 있었습니다. 이처럼 한국마사회에 입사하게 된다면 초기에는 산업에 대한 이해도를 바탕으로 전체적인 업무 시스템과 경영환경의 변화를 깊이 파악하는 데 집중하겠습니다. 이후 분석력을 활용해 데이터에서 인사이트를 도출하여 필요한 정보를 제공하고 의견을 제시하며 제가 맡은 사업의 경쟁력을 강화하겠습니다. 궁극적으로 고객만족도를 높일 수 있는 마케팅 전략을 지속적으로 개발하며 고객 접점을 확장해 나가는 한국마사회의 구성원이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렛츠런파크의 방문율을 연간 15% 이상 증가시키기 위해 계획 중인 구체적인 마케팅 전략 중 가장 중요한 요소는 무엇일까요?</a:t>
            </a:r>
            <a:br/>
            <a:r>
              <a:t>(2) 광고 동아리 활동과 관련하여 공모전에서 대상과 최우수상을 받으셨다고 했습니다. 그 과정에서 가장 큰 도전은 무엇이었나요?</a:t>
            </a:r>
            <a:br/>
            <a:r>
              <a:t>(3) 국민체육진흥공단에서의 경험이 렛츠런파크의 마케팅 전략 개발에 어떻게 기여할 수 있을까요?</a:t>
            </a:r>
            <a:br/>
            <a:r>
              <a:t>(4) 왕중왕전 기간 동안 설문조사를 통해 얻은 인사이트가 있었다면, 그것이 마케팅 프로모션에 어떤 영향을 미쳤나요?</a:t>
            </a:r>
          </a:p>
        </p:txBody>
      </p:sp>
    </p:spTree>
  </p:cSld>
  <p:clrMapOvr>
    <a:masterClrMapping/>
  </p:clrMapOvr>
</p:sld>
</file>

<file path=ppt/slides/slide3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[팀원들의 낮은 의욕을 해결한 방법은?] 학부 시절, 중국과 싱가포르에서 온 유학생들과 한 팀을 이루어 협업하던 중 </a:t>
            </a:r>
            <a:r>
              <a:rPr u="sng" b="1" sz="1200">
                <a:solidFill>
                  <a:srgbClr val="000000"/>
                </a:solidFill>
                <a:latin typeface="맑은 고딕"/>
              </a:rPr>
              <a:t>(1)발생한 갈등을 해결하고 성공적으로 마친 경험이 있습니다. 5명의 팀원을 이끄는 조장으로서 환경 변화에 따른 조직개편 사례를 분석하는 과제를 수행하면서 언어적 차이로 인해 팀원들과 의사소통에 어려움이 있었습니다. 의견을</a:t>
            </a:r>
            <a:r>
              <a:rPr sz="1200">
                <a:solidFill>
                  <a:srgbClr val="000000"/>
                </a:solidFill>
                <a:latin typeface="맑은 고딕"/>
              </a:rPr>
              <a:t> 수용하는 과정에서 아이디어를 </a:t>
            </a:r>
            <a:r>
              <a:rPr u="sng" b="1" sz="1200">
                <a:solidFill>
                  <a:srgbClr val="000000"/>
                </a:solidFill>
                <a:latin typeface="맑은 고딕"/>
              </a:rPr>
              <a:t>(2)적극적으로 펼치지 못하는 사람들이 생겼고 이에 특정 팀원들에게만 책임이 가중된다는 불만이 나왔습니다. 또한 작업 방향에 대한 합의가 이루어지지 않아 취합 과정에서 오차 및 오류를 교정하는 데 더 많은 시간이</a:t>
            </a:r>
            <a:r>
              <a:rPr sz="1200">
                <a:solidFill>
                  <a:srgbClr val="000000"/>
                </a:solidFill>
                <a:latin typeface="맑은 고딕"/>
              </a:rPr>
              <a:t> 소요되었습니다. </a:t>
            </a:r>
            <a:r>
              <a:rPr u="sng" b="1" sz="1200">
                <a:solidFill>
                  <a:srgbClr val="000000"/>
                </a:solidFill>
                <a:latin typeface="맑은 고딕"/>
              </a:rPr>
              <a:t>(3)이를 해결하고자 Google docs를 활용한 실시간 협업을 제안하였습니다. 기존의 구두 회의 대신 해당 도구를 활용함으로써 팀원들이 단일 문서에서</a:t>
            </a:r>
            <a:r>
              <a:rPr sz="1200">
                <a:solidFill>
                  <a:srgbClr val="000000"/>
                </a:solidFill>
                <a:latin typeface="맑은 고딕"/>
              </a:rPr>
              <a:t> 실시간으로 진행 상황을 확인하고 작업할 수 있게 되었습니다. 이러한 방식은 각자의 역할에 대한 책임감을 높였으며, 작업 진행 상황을 더욱 효율적으로 관리하는 데 도움이 되었습니다. 더 나아가 수정이 필요하거나 의견을 구해야 하는 부분에 대해 중국어, 영어로 번역한 요약본을 공유하여 팀원들의 편리성을 높였습니다. 자유롭게 의견을 내고 실시간으로 진행 상황이 공유되는 환경을 조성하자 팀원들 간의 관계가 회복되며 회의마다 활발한 참여가 오고 갔습니다. 그 </a:t>
            </a:r>
            <a:r>
              <a:rPr u="sng" b="1" sz="1200">
                <a:solidFill>
                  <a:srgbClr val="000000"/>
                </a:solidFill>
                <a:latin typeface="맑은 고딕"/>
              </a:rPr>
              <a:t>(4)결과, 명확한 방향성을 가진 결과물로 해당 수업에서 가장 높은 성적을 얻을 수 있었습니다. 이러한 경험을 통해 공동의 목표 달성에</a:t>
            </a:r>
            <a:r>
              <a:rPr sz="1200">
                <a:solidFill>
                  <a:srgbClr val="000000"/>
                </a:solidFill>
                <a:latin typeface="맑은 고딕"/>
              </a:rPr>
              <a:t> 있어 적절한 소통 도구의 선택과 올바른 의사소통이 핵심 요소임을 깨달았습니다. 또한 팀워크를 강화하기 위해서는 개개인의 의견을 존중하며 협력하는 태도가 중요하다는 점도 깊이 이해하게 되었습니다. 입사 후에도 이러한 깨달음을 실천하며 팀 내 원활한 소통을 위해 솔선수범하는 자세를 보여드리겠습니다. 특히, 팀원들의 어려움이나 갈등을 빠르게 파악하고 적극적으로 도움으로써 효율적인 업무 수행과 팀의 성과 향상에 기여하는 든든한 조력자가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유학생들과의 협업 중 언어적 차이를 해결하기 위해 어떤 구체적인 전략을 사용했나요?</a:t>
            </a:r>
            <a:br/>
            <a:r>
              <a:t>(2) 의사소통 문제를 해결하는 과정에서 가장 도전적이었던 부분과 이를 극복한 방법을 설명해 주세요.</a:t>
            </a:r>
            <a:br/>
            <a:r>
              <a:t>(3) Google Docs를 활용한 실시간 협업이 팀원들의 책임감을 높였다고 했는데, 그 과정에서 팀원의 참여를 어떻게 유도했나요?</a:t>
            </a:r>
            <a:br/>
            <a:r>
              <a:t>(4) 팀 내 갈등 해결을 통해 얻은 교훈과 이를 향후 직무 수행에 어떻게 적용할 계획인지 설명해 주시겠어요?</a:t>
            </a:r>
          </a:p>
        </p:txBody>
      </p:sp>
    </p:spTree>
  </p:cSld>
  <p:clrMapOvr>
    <a:masterClrMapping/>
  </p:clrMapOvr>
</p:sld>
</file>

<file path=ppt/slides/slide3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[전문적 지식과 다양한 실무 경험을 가진 준비된 홀스맨] 저는 한국 마사회 입사하여 두바이 월드컵 </a:t>
            </a:r>
            <a:r>
              <a:rPr u="sng" b="1" sz="1200">
                <a:solidFill>
                  <a:srgbClr val="000000"/>
                </a:solidFill>
                <a:latin typeface="맑은 고딕"/>
              </a:rPr>
              <a:t>(1)우승마를 만드는 실무에 적용 가능한 인프라를 구축하는 것을 목표로 삼고 있습니다. 우수한 말과 실무에 적합한 인프라를 만들기</a:t>
            </a:r>
            <a:r>
              <a:rPr sz="1200">
                <a:solidFill>
                  <a:srgbClr val="000000"/>
                </a:solidFill>
                <a:latin typeface="맑은 고딕"/>
              </a:rPr>
              <a:t> 위해서는 말에 대한 전문적인 지식과 실무 경험이 필요하다 생각하였습니다, 저는 고등학교부터 대학교까지 말 관련 학과를 전공하여 말 보건학, 사료학, 마술학 등등의 교육 과정을 이수하였으며, 우수한 성적을 거두었습니다. 이를 통해 말 산업과 말에 대한 전문적인 지식과 이해도를 갖추게 되었습니다. 그뿐만 아니라 저는 책에서 배울 수 없는 실무경험을 쌓기 위하여 생산 목장, 육성 목장, 승마장 등 다양한 실무의 경험을 쌓았습니다. 생산 </a:t>
            </a:r>
            <a:r>
              <a:rPr u="sng" b="1" sz="1200">
                <a:solidFill>
                  <a:srgbClr val="000000"/>
                </a:solidFill>
                <a:latin typeface="맑은 고딕"/>
              </a:rPr>
              <a:t>(2)목장에서는 교배, 임신, 분만, 모마와 망아지 관리, 둔감화 순치, 사양관리, 목초지 관리 등의 업무를 주도적으로</a:t>
            </a:r>
            <a:r>
              <a:rPr sz="1200">
                <a:solidFill>
                  <a:srgbClr val="000000"/>
                </a:solidFill>
                <a:latin typeface="맑은 고딕"/>
              </a:rPr>
              <a:t> 수행하였으며, 말을 잘 키우기 위해서는 사양관리뿐만 아니라 말의 상태, 걸음걸이, 체형의 변화를 관찰하고 기록하는 것이 중요합니다. 생산 목장의 경험을 바탕으로 말의 전반적인 말 관리 업무를 꼼꼼하고 정확하게 수행할 수 있습니다. 말을 트레이닝하는 것도 매우 </a:t>
            </a:r>
            <a:r>
              <a:rPr u="sng" b="1" sz="1200">
                <a:solidFill>
                  <a:srgbClr val="000000"/>
                </a:solidFill>
                <a:latin typeface="맑은 고딕"/>
              </a:rPr>
              <a:t>(3)중요합니다. 육성 목장에서 주로 기승 순치와 출발대 적응 훈련, 언덕 주로 훈련을 진행하였으며,</a:t>
            </a:r>
            <a:r>
              <a:rPr sz="1200">
                <a:solidFill>
                  <a:srgbClr val="000000"/>
                </a:solidFill>
                <a:latin typeface="맑은 고딕"/>
              </a:rPr>
              <a:t> 그 과정에서 개체의 특성과 장단점을 정확하게 이해하며, 말 성향에 맞춘 훈련을 진행할 수 있는 능력을 길렀으며, 훈련 중 중단시점을 정확히 파악하는 능력 또한 </a:t>
            </a:r>
            <a:r>
              <a:rPr u="sng" b="1" sz="1200">
                <a:solidFill>
                  <a:srgbClr val="000000"/>
                </a:solidFill>
                <a:latin typeface="맑은 고딕"/>
              </a:rPr>
              <a:t>(4)갖출 수 있었습니다. 이 경험을 통해 저는 말의 특성에 맞는 훈련프로그램을 개발하고 적용할 수 있는 능력을 갖추게 되었습니다. 승마장에서는</a:t>
            </a:r>
            <a:r>
              <a:rPr sz="1200">
                <a:solidFill>
                  <a:srgbClr val="000000"/>
                </a:solidFill>
                <a:latin typeface="맑은 고딕"/>
              </a:rPr>
              <a:t> 노하우를 공유하는 시간을 통해 의사소통 능력을 기를 수 있었습니다. 이러한 경험을 바탕으로 현재 말산업계의 종사하는 사람들과 소통하며 한국 환경에 맞는 시스템을 적용하여 두바이 월드컵 우승마를 다수 배출하는 인프라 만들고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자신의 목표 중 두바이 월드컵 우승마를 만드는 실무에 적용 가능한 인프라 구축이 있다고 하셨는데, 구체적으로 이를 위한 장기적인 계획이 어떻게 되는지 설명해 주세요.</a:t>
            </a:r>
            <a:br/>
            <a:r>
              <a:t>(2) 생산 목장에서 주도적으로 수행한 다양한 업무 중, 가장 도전적이었던 경험과 그 도전 속에서 얻은 교훈이 무엇인지 구체적으로 말씀해 주세요.</a:t>
            </a:r>
            <a:br/>
            <a:r>
              <a:t>(3) 육성 목장에서 개체 특성과 성향에 맞춘 훈련을 하셨다고 했는데, 가장 효과적인 훈련 프로그램을 개발한 사례를 하나 소개해 주세요.</a:t>
            </a:r>
            <a:br/>
            <a:r>
              <a:t>(4) 승마장에서 의사소통 능력을 발전시킨 노하우 공유 경험에서 가장 기억에 남는 사례는 무엇이며, 이를 통해 얻은 배움은 무엇인가요?</a:t>
            </a:r>
          </a:p>
        </p:txBody>
      </p:sp>
    </p:spTree>
  </p:cSld>
  <p:clrMapOvr>
    <a:masterClrMapping/>
  </p:clrMapOvr>
</p:sld>
</file>

<file path=ppt/slides/slide3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[따돌림을 극복한 중학생]어릴 적 저희 집은 경제적으로 어려웠기에, 저는 자신감이 부족한 소심한 아이였습니다. 그런한 성격 탓에 저는 중학교를 입학한 지 얼마 되지 않아 남자아이들에게서 따돌림을 받았습니다. 처음엔 그들이 너무 미웠고 가난한 가정환경 탓에 저는 스스로 자존감을 깎아내리며 살다 보니 하루하루가 힘들었고, 학교에 가기 싫었습니다. 하지만 부모님께 알리고 싶지않았고, 혼자 해결하고 싶었습니다. 그렇게 저는 소심한 성격을 고쳐보기로 결심하였습니다. 처음엔 눈을 마주치지 못하고 피해 다니며, 혼자 조용히 주변을 서성 였습니다, 하지만 저는 포기하지 않고, 친구들이 축구를 할 때 볼보이를 자처하면서 같은 </a:t>
            </a:r>
            <a:r>
              <a:rPr u="sng" b="1" sz="1200">
                <a:solidFill>
                  <a:srgbClr val="000000"/>
                </a:solidFill>
                <a:latin typeface="맑은 고딕"/>
              </a:rPr>
              <a:t>(1)공간에 어떻게든 있어보고, 급식 시간에 말을 걸어주지 않아도 친구들 옆에 앉아서 먹었습니다, 시간이 지나 저는 친구들에게 먼저 인사를 건네고,</a:t>
            </a:r>
            <a:r>
              <a:rPr sz="1200">
                <a:solidFill>
                  <a:srgbClr val="000000"/>
                </a:solidFill>
                <a:latin typeface="맑은 고딕"/>
              </a:rPr>
              <a:t> 가벼운 농담을 하면서 친구들에게 먼저 다가갔습니다. 그렇게 한두 명씩 친해지고 </a:t>
            </a:r>
            <a:r>
              <a:rPr u="sng" b="1" sz="1200">
                <a:solidFill>
                  <a:srgbClr val="000000"/>
                </a:solidFill>
                <a:latin typeface="맑은 고딕"/>
              </a:rPr>
              <a:t>(2)저 또한 점점 자신감이 붙게 되어 꾸준히 친구들에게 먼저 다가가 인사도 하고 농담하고, 가벼운 장난도 치다 보니 친구들도 먼저 같이</a:t>
            </a:r>
            <a:r>
              <a:rPr sz="1200">
                <a:solidFill>
                  <a:srgbClr val="000000"/>
                </a:solidFill>
                <a:latin typeface="맑은 고딕"/>
              </a:rPr>
              <a:t> 축구하자면서 다가와 주었고 이것을 계기로 빠르게 관계는 회복되었습니다. 저는 그렇게 따돌림과 제 소심한 성격을 극복할 수 있었습니다. 시간이 지나 따돌림을 주도했던 친구가 저에게 그때는 미안했다고, 자기가 그때는 너무 어렸고 철이 없었다며 사과를 하였습니다. 이제 친구가 되어버린 그 친구를 저는 “신경 쓰지 말라고 우리는 어렸고, 지금은 잘 지내니 우린 아무 </a:t>
            </a:r>
            <a:r>
              <a:rPr u="sng" b="1" sz="1200">
                <a:solidFill>
                  <a:srgbClr val="000000"/>
                </a:solidFill>
                <a:latin typeface="맑은 고딕"/>
              </a:rPr>
              <a:t>(3)일도 없었던 거라고” 용서를 했습니다. 지금 그 친구를 포함한 친구들은 지금은 저에게 있어 크나큰 버팀목 되었습니다. 중학생 때의 따돌림의 경험을 통해 저는</a:t>
            </a:r>
            <a:r>
              <a:rPr sz="1200">
                <a:solidFill>
                  <a:srgbClr val="000000"/>
                </a:solidFill>
                <a:latin typeface="맑은 고딕"/>
              </a:rPr>
              <a:t> 자신감을 되찾고, 소심했던 저의 성격을 고칠 수 있었습니다. 또한 자신의 단점을 마주하고 이해하고 극복하는 법을 알았습니다. 저는 따돌림을 당했던 제 어린 시절의 경험으로 어려운 상황에서도 원활하게 소통하고 협력하는 능력을 갖추게 되었습니다.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중학생 시절 따돌림을 극복하며 자신감을 되찾았다고 하셨는데, 그 당시 자신감을 회복하는 데 가장 크게 작용한 요인은 무엇이었나요?</a:t>
            </a:r>
            <a:br/>
            <a:r>
              <a:t>(2) 자신의 소심한 성격을 극복하면서 친구들과의 유대감을 형성해 나간 과정에서 가장 기억에 남는 일화는 무엇인가요?</a:t>
            </a:r>
            <a:br/>
            <a:r>
              <a:t>(3) 따돌림을 주도하던 친구와 화해한 경험이 현재 대인관계에서 어떤 긍정적인 영향을 미쳤는지 상세히 말씀해 주세요.</a:t>
            </a:r>
            <a:br/>
            <a:r>
              <a:t>(4) 중학생 때의 경험이 지원자에게 어려운 상황에서 원활한 소통과 협력 능력을 갖추도록 했다고 하셨는데, 최근 이러한 능력을 발휘한 사례를 하나 말씀해 주세요.</a:t>
            </a:r>
          </a:p>
        </p:txBody>
      </p:sp>
    </p:spTree>
  </p:cSld>
  <p:clrMapOvr>
    <a:masterClrMapping/>
  </p:clrMapOvr>
</p:sld>
</file>

<file path=ppt/slides/slide3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법무 지식과 소통 역량을 바탕으로 안정적인 한국마사회 운영에 기여하여, 조직과 함께 발전하는 법무 </a:t>
            </a:r>
            <a:r>
              <a:rPr u="sng" b="1" sz="1200">
                <a:solidFill>
                  <a:srgbClr val="000000"/>
                </a:solidFill>
                <a:latin typeface="맑은 고딕"/>
              </a:rPr>
              <a:t>(1)전문 사원이 되고 싶습니다. 작년 전자 마권 발매 서비스 개시에 따라 고객의 접근성을 확보하며, 한국마사회는 온라인 시장으로</a:t>
            </a:r>
            <a:r>
              <a:rPr sz="1200">
                <a:solidFill>
                  <a:srgbClr val="000000"/>
                </a:solidFill>
                <a:latin typeface="맑은 고딕"/>
              </a:rPr>
              <a:t> 첫발을 딛게 되었습니다. 이와 같은 말 산업의 성장과 현대화 속에서 관계 법령 및 제도의 변화에 적절히 대응하며, 조직의 입장을 정확히 파악하고 행동하겠습니다.먼저, 공법과 민법에 관한 꾸준한 공부를 통해 법무 업무의 바탕이 될 법학 이해도를 갖게 되었습니다. 한국마사회법과 국가계약법 등 기관 관련 </a:t>
            </a:r>
            <a:r>
              <a:rPr u="sng" b="1" sz="1200">
                <a:solidFill>
                  <a:srgbClr val="000000"/>
                </a:solidFill>
                <a:latin typeface="맑은 고딕"/>
              </a:rPr>
              <a:t>(2)법과 제도를 익히기 위해 지속해서 공부하고 있으며, 입사 후 관계 법령의 제정 및 개정에 따른 사무, 분쟁 지원과 계약 관리 업무에 숙달하고 정확하게 수행하겠습니다.</a:t>
            </a:r>
            <a:r>
              <a:rPr sz="1200">
                <a:solidFill>
                  <a:srgbClr val="000000"/>
                </a:solidFill>
                <a:latin typeface="맑은 고딕"/>
              </a:rPr>
              <a:t> 다양한 법무 업무를 경험한 후, 대학원에 진학하여 공공행정 및 법학 연구를 통해 한국마사회 맞춤형 법무 전문가로 발전하겠습니다. 다음으로, </a:t>
            </a:r>
            <a:r>
              <a:rPr u="sng" b="1" sz="1200">
                <a:solidFill>
                  <a:srgbClr val="000000"/>
                </a:solidFill>
                <a:latin typeface="맑은 고딕"/>
              </a:rPr>
              <a:t>(3)도서관 근무 경험을 통해 적극적 소통 역량을 개발했습니다. 교내 연구자들과 협력</a:t>
            </a:r>
            <a:r>
              <a:rPr sz="1200">
                <a:solidFill>
                  <a:srgbClr val="000000"/>
                </a:solidFill>
                <a:latin typeface="맑은 고딕"/>
              </a:rPr>
              <a:t> 기관이 필요로 하는 자료를 조달하며 연구 지원 업무를 수행하였고, 상호대차 온라인 시스템을 관리하며 관련 문의에 응했습니다. 특히, 온라인 서비스 이용에 익숙지 않은 연구실에 직접 방문하여 안내문을 전달하고 이용법을 알려주며 적극 행정의 실현을 위해 노력했습니다. 소통 역량을 활용하여 협력 기관과 </a:t>
            </a:r>
            <a:r>
              <a:rPr u="sng" b="1" sz="1200">
                <a:solidFill>
                  <a:srgbClr val="000000"/>
                </a:solidFill>
                <a:latin typeface="맑은 고딕"/>
              </a:rPr>
              <a:t>(4)고객, 조직 내 구성원들의 의견에 귀를 기울여 이용자의 편익과 업무 효율 증진에 기여하겠습니다.마지막으로,</a:t>
            </a:r>
            <a:r>
              <a:rPr sz="1200">
                <a:solidFill>
                  <a:srgbClr val="000000"/>
                </a:solidFill>
                <a:latin typeface="맑은 고딕"/>
              </a:rPr>
              <a:t> 교내 사회적 기업 수업을 수강하며 기업의 사회 기여와 지속 가능한 경영을 공부한 경험이 있습니다. 지속 가능한 경영 정책과 매출의 관계, 통합적 리스크 관리 연구 사례를 접하여 사회 책임과 위험 관리의 중요성을 확인했습니다. 조직 내부에서 세심한 관심을 통해 법적 및 사회적 잠재 위험을 파악하고, 노동자와 이용자 보호 정책에 앞장서 안정적인 경영 환경 조성에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작년 전자 마권 발매 서비스 개시와 관련해 구체적으로 어떤 역할을 수행하셨고, 이를 통해 얻은 교훈은 무엇인가요?</a:t>
            </a:r>
            <a:br/>
            <a:r>
              <a:t>(2) 법령의 제정 및 개정에 대해 배우면서 가장 인상 깊었던 점이나 사례는 무엇인가요?</a:t>
            </a:r>
            <a:br/>
            <a:r>
              <a:t>(3) 도서관 근무 경험을 통해 어떤 적극적 소통 역량을 개발했으며, 그것이 업무에 어떻게 기여했나요?</a:t>
            </a:r>
            <a:br/>
            <a:r>
              <a:t>(4) 지속 가능한 경영을 공부하면서 구체적으로 어떤 정책이 기업에 유익하다고 생각하셨는지 말씀해주세요.</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창업 교육 프로그램에서 고객 인터뷰 대상과 </a:t>
            </a:r>
            <a:r>
              <a:rPr u="sng" b="1" sz="1200">
                <a:solidFill>
                  <a:srgbClr val="000000"/>
                </a:solidFill>
                <a:latin typeface="맑은 고딕"/>
              </a:rPr>
              <a:t>(1)방식을 두고 팀원들과 갈등을 겪었습니다. 미국에서 현지 시장 조사를 진행해야 했는데, 팀원들은 온라인 설문조사나 이메일 인터뷰를 선호한 반면, 저는 직접 고객을 찾아가야 한다고 주장했습니다. 우리가 다루던 제품이 방사선 측정기 관련 기술이었기 때문에, 실제 사용자들의 현장 의견이 중요하다고 생각했습니다.</a:t>
            </a:r>
            <a:r>
              <a:rPr sz="1200">
                <a:solidFill>
                  <a:srgbClr val="000000"/>
                </a:solidFill>
                <a:latin typeface="맑은 고딕"/>
              </a:rPr>
              <a:t> 하지만 팀원들은 언어 장벽과 접근성 문제를 이유로 부담을 느꼈고, 접근이 쉬운 대상 위주로 인터뷰를 진행하려 했습니다.처음에는 저도 답답함을 느꼈지만, 팀원들의 우려를 이해하고 설득하기 위해 소통 방식을 바꾸기로 했습니다. 먼저, 각자의 입장을 정리한 후, 직접 인터뷰의 필요성을 논리적으로 설명했습니다. 그리고 단순히 </a:t>
            </a:r>
            <a:r>
              <a:rPr u="sng" b="1" sz="1200">
                <a:solidFill>
                  <a:srgbClr val="000000"/>
                </a:solidFill>
                <a:latin typeface="맑은 고딕"/>
              </a:rPr>
              <a:t>(2)주장하는 것이 아니라, 제가 먼저 인터뷰 후보군을 찾아 시범 인터뷰를 진행하겠다고 제안했습니다. 또한, 팀원들이 부담을 느끼지 않도록 역할을 분담했습니다.</a:t>
            </a:r>
            <a:r>
              <a:rPr sz="1200">
                <a:solidFill>
                  <a:srgbClr val="000000"/>
                </a:solidFill>
                <a:latin typeface="맑은 고딕"/>
              </a:rPr>
              <a:t> 언어가 편한 팀원은 인터뷰 스크립트를 준비하고, 대면 인터뷰가 어려운 팀원은 </a:t>
            </a:r>
            <a:r>
              <a:rPr u="sng" b="1" sz="1200">
                <a:solidFill>
                  <a:srgbClr val="000000"/>
                </a:solidFill>
                <a:latin typeface="맑은 고딕"/>
              </a:rPr>
              <a:t>(3)서면 답변을 정리하는 방식으로 조율했습니다.그 결과, 저는 경찰서와 소방서를 방문해 방사선 측정기 사용자들과 인터뷰를 성사시켰고, 예상과 다른 시장 니즈를 발견할 수 있었습니다. 팀원들도 점차 적극적으로 현장 인터뷰에 참여하게 되었고, 결국 예상보다 2배 이상 많은 인터뷰를 수행할 수 있었습니다. 이를 통해</a:t>
            </a:r>
            <a:r>
              <a:rPr sz="1200">
                <a:solidFill>
                  <a:srgbClr val="000000"/>
                </a:solidFill>
                <a:latin typeface="맑은 고딕"/>
              </a:rPr>
              <a:t> 보다 실질적인 고객 피드백을 반영한 비즈니스 모델을 수립했고, 최종 발표에서도 우수한 평가를 받았습니다.이 경험을 통해, </a:t>
            </a:r>
            <a:r>
              <a:rPr u="sng" b="1" sz="1200">
                <a:solidFill>
                  <a:srgbClr val="000000"/>
                </a:solidFill>
                <a:latin typeface="맑은 고딕"/>
              </a:rPr>
              <a:t>(4)단순한 주장만으로는 갈등을 해결할 수 없으며, 상대방의 입장을 고려한 설득과 행동을 통한 신뢰 형성이 중요하다는 것을 배웠습니다. 이후 저는 협업할 때 의견 차이가 생기면 상대방의 논리를 이해하고, 구체적인 해결책을 함께 고민하는 방식을 우선적으로 적용하고 있습니다. 한국마사회에서도 다양한 부서 및</a:t>
            </a:r>
            <a:r>
              <a:rPr sz="1200">
                <a:solidFill>
                  <a:srgbClr val="000000"/>
                </a:solidFill>
                <a:latin typeface="맑은 고딕"/>
              </a:rPr>
              <a:t> 고객과 협력할 일이 많을 것으로 예상되며, 이 경험을 바탕으로 원활한 소통과 협업을 이끌어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창업 교육 프로그램에서 고객 인터뷰를 두고 팀원들과 갈등을 겪었는데, 그 갈등을 해결하고 인터뷰를 성공적으로 진행하신 방법은 무엇이었습니까?</a:t>
            </a:r>
            <a:br/>
            <a:r>
              <a:t>(2) 경찰서와 소방서 방문을 통해 발견한 예상과 다른 시장 니즈는 어떤 것이 있었나요?</a:t>
            </a:r>
            <a:br/>
            <a:r>
              <a:t>(3) 팀원과의 인터뷰 역할 분담이 성공적인 결과로 이어졌다고 했는데, 그 과정에서 배운 효율적 협업 노하우는 무엇인가요?</a:t>
            </a:r>
            <a:br/>
            <a:r>
              <a:t>(4) 상대방의 입장을 고려한 설득과 행동을 통한 신뢰 형성을 배웠다고 하셨습니다. 그 중 가장 도전적이었던 상황은 무엇이었습니까?</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이전 회사에서 근무할 당시, 저는 연차는 저보다 오래되었지만 직급은 낮은 한 직원분과 함께 업무를 진행해야 했습니다. 조직 내에서는 제가 그 직원분에게 업무를 지시할 수 있는 위치였지만, 그 직원분은 이를 탐탁지 않게 여겼고 제 말을 듣기 싫어하는 태도를 보였습니다. 그러던 중, 그 직원분이 주식양도양수 계약서를 작성하는 과정에서 동명이인의 정보를 잘못 기재하는 실수를 한 사실이 드러났습니다. 이 문제를 알게되신 대표님께서는 상당히 감정적으로 그 직원을 대하셨습니다. 계약 금액이 워낙 컸던 터라 그 직원은 심리적으로 위축되어 아무런 조치도 취하지 못하고 있었습니다. 저는 이 상황을 보고 가만히 있을 </a:t>
            </a:r>
            <a:r>
              <a:rPr u="sng" b="1" sz="1200">
                <a:solidFill>
                  <a:srgbClr val="000000"/>
                </a:solidFill>
                <a:latin typeface="맑은 고딕"/>
              </a:rPr>
              <a:t>(1)수 없었고 문제 해결을 위해 적극적으로 나서기로 했습니다.우선 그분을 비난하기보다는, 문제 해결이 최우선임을 강조하며</a:t>
            </a:r>
            <a:r>
              <a:rPr sz="1200">
                <a:solidFill>
                  <a:srgbClr val="000000"/>
                </a:solidFill>
                <a:latin typeface="맑은 고딕"/>
              </a:rPr>
              <a:t> 다독여주고 그 직원분이 심리적 안정을 찾도록 도왔습니다.이후, 함께 계약 당사자를 직접 찾아가 설득하며 문제를 원만하게 해결하였습니다. 저는 단순히 업무 지시를 내리는 것이 아니라, 직접 문제 해결 과정에 참여함으로써 신뢰를 쌓고자 했습니다. 이러한 태도가 상대방에게도 전달되었는지, 사건 이후 그 </a:t>
            </a:r>
            <a:r>
              <a:rPr u="sng" b="1" sz="1200">
                <a:solidFill>
                  <a:srgbClr val="000000"/>
                </a:solidFill>
                <a:latin typeface="맑은 고딕"/>
              </a:rPr>
              <a:t>(2)직원분은 저를 상사로 인정하며 더 원활한 협업이 이루어졌습니다.이 경험을 통해 저는 조직 내에서 갈등이 발생했을 때, 감정적으로 대응하기 보다는상대방의 (3)입장을 진심으로 이해하고 문제를 함께 해결하는 과정이 결국 더 큰 신뢰를 만든다는 것을 몸소 경험했습니다. 이러한 경험은 향후 조직 내에서 협업을 강화하고,</a:t>
            </a:r>
            <a:r>
              <a:rPr sz="1200">
                <a:solidFill>
                  <a:srgbClr val="000000"/>
                </a:solidFill>
                <a:latin typeface="맑은 고딕"/>
              </a:rPr>
              <a:t> 원활한 소통을 </a:t>
            </a:r>
            <a:r>
              <a:rPr u="sng" b="1" sz="1200">
                <a:solidFill>
                  <a:srgbClr val="000000"/>
                </a:solidFill>
                <a:latin typeface="맑은 고딕"/>
              </a:rPr>
              <a:t>(4)이끌어가는 데 큰 자산이 될 것이라 생각합니다.입사 후에도 저는 한국마사회의 방송 기술직으로서 다양한 부서 및 팀원들과 협력해야 하는 상황이 많을 것입니다. 만약 의사소통의</a:t>
            </a:r>
            <a:r>
              <a:rPr sz="1200">
                <a:solidFill>
                  <a:srgbClr val="000000"/>
                </a:solidFill>
                <a:latin typeface="맑은 고딕"/>
              </a:rPr>
              <a:t> 어려움이 발생하더라도, 감정적인 대립보다는 문제 해결을 위한 논리적 접근과 적극적인 협력을 통해 신뢰를 쌓아 나갈 것입니다. 이를 바탕으로, 한국마사회의 방송 기술직 업무가 더욱 원활하게 운영될 수 있도록 기여하는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과거 주식양도양수 계약서의 실수 문제 해결 경험이 향후 한국마사회에서 발생할 수 있는 문제에 어떤 식으로 적용될 수 있을까요?</a:t>
            </a:r>
            <a:br/>
            <a:r>
              <a:t>(2) 감정적으로 대응하기보다 상대방의 입장을 이해하면서 문제를 해결했던 사례는 무엇이며, 이를 통해 어떤 변화가 있었나요?</a:t>
            </a:r>
            <a:br/>
            <a:r>
              <a:t>(3) 직급이 낮은 직원과의 문제를 해결하면서 배운 점을 바탕으로 후배나 동료에게 어떤 식으로 리드하고 지원할 생각인가요?</a:t>
            </a:r>
            <a:br/>
            <a:r>
              <a:t>(4) 이전에 겪었던 조직 내 갈등 상황에서 얻은 교훈을 바탕으로 방송 기술직에서 협업을 어떻게 강화할 계획인가요?</a:t>
            </a:r>
          </a:p>
        </p:txBody>
      </p:sp>
    </p:spTree>
  </p:cSld>
  <p:clrMapOvr>
    <a:masterClrMapping/>
  </p:clrMapOvr>
</p:sld>
</file>

<file path=ppt/slides/slide4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집단상담 개발 팀 프로젝트에서 조장으로 활동하며 협업 과정의 어려움을 극복한 경험이 있습니다.</a:t>
            </a:r>
            <a:r>
              <a:rPr u="sng" b="1" sz="1200">
                <a:solidFill>
                  <a:srgbClr val="000000"/>
                </a:solidFill>
                <a:latin typeface="맑은 고딕"/>
              </a:rPr>
              <a:t>(1) 영어로 진행되는 수업이라 외국 교환 학생들의 수강이 많았고, 팀원 6명 중 4명도 외국에서 온 학생들이었습니다. 팀원들 모두 과제 진행에 열정적인 모습을 보였지만, 해외 학생들은 국내 대학생들이 자주 사용하는 발표 및</a:t>
            </a:r>
            <a:r>
              <a:rPr sz="1200">
                <a:solidFill>
                  <a:srgbClr val="000000"/>
                </a:solidFill>
                <a:latin typeface="맑은 고딕"/>
              </a:rPr>
              <a:t> 설문 제작 도구, 데이터 처리 프로그램의 활용에 서툴렀습니다. 때문에 </a:t>
            </a:r>
            <a:r>
              <a:rPr u="sng" b="1" sz="1200">
                <a:solidFill>
                  <a:srgbClr val="000000"/>
                </a:solidFill>
                <a:latin typeface="맑은 고딕"/>
              </a:rPr>
              <a:t>(2)역할 분배 과정에서 중요 업무들을 꺼리는 상황이 발생하였고, 많은 양의 업무를 소수 인원이 담당하는 방식을 띠며 팀 내 갈등으로</a:t>
            </a:r>
            <a:r>
              <a:rPr sz="1200">
                <a:solidFill>
                  <a:srgbClr val="000000"/>
                </a:solidFill>
                <a:latin typeface="맑은 고딕"/>
              </a:rPr>
              <a:t> 이어졌습니다. 상황을 해결하기 위해 근본적인 원인을 생각해 보았습니다. 대학 커리큘럼에 따른 과제 방식과 경험의 차이가, 개발 역량에 따른 특정 업무 기피로 이어졌다고 생각했습니다. 이를 해결하기 위해, 스터디 모임을 개설하여 팀원들과 지식을 공유하자고 제안했습니다. 거절할 줄 알았던 인원들도 배움에 대한 열정과 자신의 장점을 말하며 참여하였고, 함께 공부하는 모임을 만들게 되었습니다. 해외 학생들이 어려워하는 통계 프로그램의 사용법과 설문 제작 및 데이터 분석 매뉴얼을 알려주었습니다. 그들은 해외 자료의 정확한 이해에 강점이 있었고, 저와 한국 학생도 부족한 부분에 도움을 받으며 함께 성장하게 되었습니다. 팀원에게 알려주려는 분야를 스스로 공부하고 </a:t>
            </a:r>
            <a:r>
              <a:rPr u="sng" b="1" sz="1200">
                <a:solidFill>
                  <a:srgbClr val="000000"/>
                </a:solidFill>
                <a:latin typeface="맑은 고딕"/>
              </a:rPr>
              <a:t>(3)복습하다 보니, 이후 회의 과정에서 과제 전체의 완성도가 높아지고 있음을 느꼈습니다. 스터디 과정에서 형성된 유대감은 의견 불일치 문제도 매끄럽게 해결하도록 도왔습니다.(4) 이후 발표와 평가 과정을 거쳤고 수업 내 팀 중 가장 높은 점수를 받으며 프로젝트를 마무리하게 되었습니다. 협력의 어려움을 해결하기 위해 원인을 파악하고, 상대방에게 먼저</a:t>
            </a:r>
            <a:r>
              <a:rPr sz="1200">
                <a:solidFill>
                  <a:srgbClr val="000000"/>
                </a:solidFill>
                <a:latin typeface="맑은 고딕"/>
              </a:rPr>
              <a:t> 다가가 해결책과 의견을 제안하는 자세가 중요함을 알게 되었습니다. 또한, 협업 과정에서 서로의 부족한 부분을 인지하고 보완하는 관계를 구축한다면 팀 전체 역량의 발전으로 이어짐을 느꼈습니다. 업무에서 발생하는 어려움도 위와 같은 태도를 견지하고 대응하겠습니다.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집단상담 프로젝트에서 해외 학생들과의 협업 시 다른 문화적 차이로 인한 어려움을 어떻게 극복했나요?</a:t>
            </a:r>
            <a:br/>
            <a:r>
              <a:t>(2) 과제 방식의 차이를 극복하기 위해 시도한 대안 중 가장 효과적이었던 방법은 무엇이었나요?</a:t>
            </a:r>
            <a:br/>
            <a:r>
              <a:t>(3) 팀 프로젝트를 통해 얻은 유대감이 실제로 프로젝트에 어떤 긍정적인 영향을 미쳤나요?</a:t>
            </a:r>
            <a:br/>
            <a:r>
              <a:t>(4) 앞으로도 팀 협업에서 적용할 계획인 구체적 태도나 행동 방법은 무엇인가요?</a:t>
            </a:r>
          </a:p>
        </p:txBody>
      </p:sp>
    </p:spTree>
  </p:cSld>
  <p:clrMapOvr>
    <a:masterClrMapping/>
  </p:clrMapOvr>
</p:sld>
</file>

<file path=ppt/slides/slide4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101전 101패 경주마 차밍걸에 관한 책을 예전에 본적이 있습니다. 1승도 하지 못하고 </a:t>
            </a:r>
            <a:r>
              <a:rPr u="sng" b="1" sz="1200">
                <a:solidFill>
                  <a:srgbClr val="000000"/>
                </a:solidFill>
                <a:latin typeface="맑은 고딕"/>
              </a:rPr>
              <a:t>(1)은퇴하였지만 포기하지 않는 경주마로 많은 사랑을 받았습니다. 퇴역한 경주마들이 재사회화교육을 통하여 승용마로 전환하여 재활힐링승마,</a:t>
            </a:r>
            <a:r>
              <a:rPr sz="1200">
                <a:solidFill>
                  <a:srgbClr val="000000"/>
                </a:solidFill>
                <a:latin typeface="맑은 고딕"/>
              </a:rPr>
              <a:t> 사회공익힐링승마 등 공익적 차원에서의 승마지원사업이 활성화되는 방향으로 나아가야한다고 생각합니다. 공공기관에서 </a:t>
            </a:r>
            <a:r>
              <a:rPr u="sng" b="1" sz="1200">
                <a:solidFill>
                  <a:srgbClr val="000000"/>
                </a:solidFill>
                <a:latin typeface="맑은 고딕"/>
              </a:rPr>
              <a:t>(2)지방자치단체와 협력하여 저소득계층 등 사회취약계층을 위한 업무를 수행하였는데 이를 바탕으로 지방자치단체, 공공기관, 공공병원, 교육청 등 타기관과 협력하여 사회공헌</a:t>
            </a:r>
            <a:r>
              <a:rPr sz="1200">
                <a:solidFill>
                  <a:srgbClr val="000000"/>
                </a:solidFill>
                <a:latin typeface="맑은 고딕"/>
              </a:rPr>
              <a:t> 프로그램을 개발하는데 있어서 제가 보탬이 될 수 </a:t>
            </a:r>
            <a:r>
              <a:rPr u="sng" b="1" sz="1200">
                <a:solidFill>
                  <a:srgbClr val="000000"/>
                </a:solidFill>
                <a:latin typeface="맑은 고딕"/>
              </a:rPr>
              <a:t>(3)있다고 생각합니다. 또한 저처럼 살아오면서 한번도 승마경험을 하지 못한 일반인들도 힐링승마를 체험할 수 있고 더 나아가서</a:t>
            </a:r>
            <a:r>
              <a:rPr sz="1200">
                <a:solidFill>
                  <a:srgbClr val="000000"/>
                </a:solidFill>
                <a:latin typeface="맑은 고딕"/>
              </a:rPr>
              <a:t> 취미 승마인으로 발전할 수 있는 여건을 만드는 데 일조하여 일반인과 승마의 벽을 허무는데 기여하고 싶습니다. 그리고 공공기관에서 4대보험 자격 취득, 상실, 납부예외 등 사회보험관련 업무를 담당하였는데 총무분야의 복리후생지원 업무를 수행함에 있어서도 제가 도움이 될 </a:t>
            </a:r>
            <a:r>
              <a:rPr u="sng" b="1" sz="1200">
                <a:solidFill>
                  <a:srgbClr val="000000"/>
                </a:solidFill>
                <a:latin typeface="맑은 고딕"/>
              </a:rPr>
              <a:t>(4)수 있다고 생각합니다. 경마공원을 주변 자연과 어우러진 문화예술복합공간으로 만들어 휴일에 지역주민뿐만 아니라 타지에서도 찾아오는 명소가 되었으면 합니다. 각종 지역 행사, 전시회를 연계해서</a:t>
            </a:r>
            <a:r>
              <a:rPr sz="1200">
                <a:solidFill>
                  <a:srgbClr val="000000"/>
                </a:solidFill>
                <a:latin typeface="맑은 고딕"/>
              </a:rPr>
              <a:t> 개최하고, 재즈페스티벌 등 음악회도 정기적으로 연다면 경마공원에 대한 이미지가 과거와는 다른 곳으로 탈바꿈 할 수 있다고 생각합니다. 경마산업의 미래는 4차산업 기술을 경마산업에 어떻게 활용하고 홍보할 것인가에 달려있다고 봅니다. 메타버스에서 아바타를 이용하여 경마공원 안을 여기저기 살펴볼 수 있고 증강현실을 이용하여 마치 실제로 승마를 체험하는 것처럼 경험할 수 있으며 가상현실을 통해서는 경주마를 타고 우승을 노리는 기수가 되어보는 다이나믹한 체험을 선사해줄 것 입니다. 오프라인과 온라인 모두에서 경마공원이 삶에 지친 사람들에게 일상에서 벗어나는 경험을 선사함으로써 치유와 힐링의 공간으로 나아갈 수 있도록 일조하고자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'퇴역한 경주마들이 재사회화교육을 통하여 승용마로 전환'해야 한다고 하셨는데, 이를 위한 구체적인 방안을 제안해 주실 수 있나요?</a:t>
            </a:r>
            <a:br/>
            <a:r>
              <a:t>(2) 지원자는 공공기관과 협력하여 사회공헌 프로그램을 개발해왔다고 하셨습니다. 어떤 방식으로 협력을 이끌어냈는지 공유해 주실 수 있을까요?</a:t>
            </a:r>
            <a:br/>
            <a:r>
              <a:t>(3) 일반인과 승마의 벽을 허물기 위해 어떤 구체적인 기여를 할 계획인지 설명해 주실 수 있을까요?</a:t>
            </a:r>
            <a:br/>
            <a:r>
              <a:t>(4) 경마공원을 문화예술복합공간으로 만들려면 우선적으로 조치해야 할 것은 무엇이 있을까요?</a:t>
            </a:r>
          </a:p>
        </p:txBody>
      </p:sp>
    </p:spTree>
  </p:cSld>
  <p:clrMapOvr>
    <a:masterClrMapping/>
  </p:clrMapOvr>
</p:sld>
</file>

<file path=ppt/slides/slide4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(1)직장인들이 근무를 하게 되면 보통 사무실 청소는 환경미화 업무를 담당하는</a:t>
            </a:r>
            <a:r>
              <a:rPr sz="1200">
                <a:solidFill>
                  <a:srgbClr val="000000"/>
                </a:solidFill>
                <a:latin typeface="맑은 고딕"/>
              </a:rPr>
              <a:t> 인력을 별도로 고용해서 그 인력이 청소업무를 수행하게 하거나 혹은 외부 청소용역업체를 통해서 수행하는 곳이 대부분일 것입니다. 제가 근무했던 곳은 사무실 청소를 직원들이 자체적으로 해야만 하는 환경이였습니다. 예를 들면 쓰레기통 비우기, 사무실 바닥 , 화장실 등 많은 청소구역 중에서 서로 분담을 해야하는데 이러한 청소구역을 둘러싸고 의견이 일치하지 않았고 갈등의 요소가 되었습니다. 화장실 청소 같은 경우에는 화장실 시설환경이 좋은 편이 아니였고 외부 사람들도 쓸 수 있는 구조였기 때문에 청소하기가 상당히 성가셔서 직원들이 기피하는 청소구역이기도 하였고 더군다나 평소 출근시간 보다 좀 더 일찍 출근해야 하는 번거로움도 가지고 있었습니다. 직원들간에 청소구역을 서로 돌아가면서 맡는 방법도 있었습니다만 직원들 중에는 이렇게 청소를 직접 해야만 하는 상황을 납득하지 못하는 직원도 있었고 원치 않는 화장실 청소를 해야하는 것에 있어서도 껄끄러워하는 모습을 보였습니다. 상황이 이렇게 되니 사무실 분위기가 무겁게 느껴졌고 좋지 않게 흘러가는 모습에 마음이 불편하였습니다. 저는 이런 분위기를 바꿔보고자 자진해서 화장실 청소를 </a:t>
            </a:r>
            <a:r>
              <a:rPr u="sng" b="1" sz="1200">
                <a:solidFill>
                  <a:srgbClr val="000000"/>
                </a:solidFill>
                <a:latin typeface="맑은 고딕"/>
              </a:rPr>
              <a:t>(2)전담하였습니다. 그때부터 매일 출근하자마자 화장실 청소를 1년 6개월정도 하였는데 역시나 생각만큼 녹록지 않았습니다. 사무실과</a:t>
            </a:r>
            <a:r>
              <a:rPr sz="1200">
                <a:solidFill>
                  <a:srgbClr val="000000"/>
                </a:solidFill>
                <a:latin typeface="맑은 고딕"/>
              </a:rPr>
              <a:t> 집까지의 거리가 멀었었고 평소보다 30분 일찍 출근해서 청소를 해야했기에 처음에는 고단함이 있었는데 화장실을 깨끗하게 청소하면서 하루를 시작하니 </a:t>
            </a:r>
            <a:r>
              <a:rPr u="sng" b="1" sz="1200">
                <a:solidFill>
                  <a:srgbClr val="000000"/>
                </a:solidFill>
                <a:latin typeface="맑은 고딕"/>
              </a:rPr>
              <a:t>(3)상쾌하면서 동시에 후련하였고 어느 순간 오히려 화장실 청소를 하지 않으면 뭔가 허전한 느낌이 들었습니다. 선의로 시작한 화장실</a:t>
            </a:r>
            <a:r>
              <a:rPr sz="1200">
                <a:solidFill>
                  <a:srgbClr val="000000"/>
                </a:solidFill>
                <a:latin typeface="맑은 고딕"/>
              </a:rPr>
              <a:t> 청소로 인하여 사무실 분위기는 달라지게 되었습니다. 그 이후로 직원들이 서로 돕는 모습이 자연스럽게 나오게 되었고 사소한 일이지만 먼저 나서서 희생하는 모습을 보여준다면 </a:t>
            </a:r>
            <a:r>
              <a:rPr u="sng" b="1" sz="1200">
                <a:solidFill>
                  <a:srgbClr val="000000"/>
                </a:solidFill>
                <a:latin typeface="맑은 고딕"/>
              </a:rPr>
              <a:t>(4)서로 협력하는 분위기로 만들 수 있다고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사무실 청소의 개선을 위해 어떤 구체적인 시스템이나 절차를 제안해본 적이 있나요?</a:t>
            </a:r>
            <a:br/>
            <a:r>
              <a:t>(2) 화장실 청소를 1년 6개월 동안 맡으셨다고 하셨습니다. 이 경험을 통해 어떤 피드백을 받으셨는지 이야기해 주실 수 있나요?</a:t>
            </a:r>
            <a:br/>
            <a:r>
              <a:t>(3) 청소를 통해 사무실 분위기를 바꾸셨다고 했습니다. 그 변화가 지속적으로 유지될 수 있었던 요인은 무엇이었나요?</a:t>
            </a:r>
            <a:br/>
            <a:r>
              <a:t>(4) 직접 청소를 하면서 어떤 리더십 및 협업 스킬을 개발하셨는지 설명해 주실 수 있나요?</a:t>
            </a:r>
          </a:p>
        </p:txBody>
      </p:sp>
    </p:spTree>
  </p:cSld>
  <p:clrMapOvr>
    <a:masterClrMapping/>
  </p:clrMapOvr>
</p:sld>
</file>

<file path=ppt/slides/slide4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꼼꼼함과 정확성을 갖춘 직무 역량과 협조적인 자세를 가진 재무회계관리 담당자가 되어, 한국마사회의 </a:t>
            </a:r>
            <a:r>
              <a:rPr u="sng" b="1" sz="1200">
                <a:solidFill>
                  <a:srgbClr val="000000"/>
                </a:solidFill>
                <a:latin typeface="맑은 고딕"/>
              </a:rPr>
              <a:t>(1)재무안정성과 성장성을 균형있게 관리하고 싶습니다. 이를 통해 한국마사회가 국제 최상위 말산업 선도기업으로 성장하는 데 최선을</a:t>
            </a:r>
            <a:r>
              <a:rPr sz="1200">
                <a:solidFill>
                  <a:srgbClr val="000000"/>
                </a:solidFill>
                <a:latin typeface="맑은 고딕"/>
              </a:rPr>
              <a:t> 다하고 싶습니다. 먼저 직무 역량과 관련하여, 경영학 전반, 회계학, 세법 등을 두루 공부하며 경영및 회계 업무처리에 필요한 직무 지식을 쌓았습니다. 또한 컴퓨터 활용능력 자격증을 취득하며 정확한 자료 입력 및 요약, 문서 관리 방법을 습득하였고, 전산회계 자격증을 취득하며 전표 입력 및 부가가치세 신고서 작성 방법을 익혔습니다. 현재는 ERP 업무 역량을 키우기 위해 노력하고 있습니다. 이에 더해 영어 자격증을 높은 점수로 취득하며 한국마사회에서 </a:t>
            </a:r>
            <a:r>
              <a:rPr u="sng" b="1" sz="1200">
                <a:solidFill>
                  <a:srgbClr val="000000"/>
                </a:solidFill>
                <a:latin typeface="맑은 고딕"/>
              </a:rPr>
              <a:t>(2)발생하는 다양한 업무 상황에 대처할 수 있는 역량 역시 키워왔습니다. 이러한 역량을 바탕으로 경영 및 재무회계 업무에 필요한 문서 작성과 전표 및 원가 관리 업무를 정확하고 꼼꼼하게 수행하고 싶습니다.</a:t>
            </a:r>
            <a:r>
              <a:rPr sz="1200">
                <a:solidFill>
                  <a:srgbClr val="000000"/>
                </a:solidFill>
                <a:latin typeface="맑은 고딕"/>
              </a:rPr>
              <a:t> 실무 경험으로는 00공사 인턴 중 계약 업무를 보조하며 결재문서 작성 및 회계정보시스템에서 필요 전표를 추출하는 업무를 수행하였습니다. 또한 우선구매 제도와 관련하여 특정 지표 실적 달성 금액을 정리하였고, 이 경험을 </a:t>
            </a:r>
            <a:r>
              <a:rPr u="sng" b="1" sz="1200">
                <a:solidFill>
                  <a:srgbClr val="000000"/>
                </a:solidFill>
                <a:latin typeface="맑은 고딕"/>
              </a:rPr>
              <a:t>(3)기반으로 우선구매 실적 개선 방안을 분석하여 제시하기도 했습니다. 이를 기반으로 입사 후 실무 역량을 꾸준히 개발해 나가며 재무적 목표 달성에 기여하고 싶습니다.또한 재무 및 회계</a:t>
            </a:r>
            <a:r>
              <a:rPr sz="1200">
                <a:solidFill>
                  <a:srgbClr val="000000"/>
                </a:solidFill>
                <a:latin typeface="맑은 고딕"/>
              </a:rPr>
              <a:t> 업무를 협조적인 태도로로 수행하고 싶습니다. 계약 업무와 관련하여 매일 관련 부서 문의 전화에 응대하며 배운 점은 업무 진행에 있어 항상 협력과 소통이 필요하다는 것입니다. 예를 들어, 발주 부서와 항상 열린 마음으로 소통해야 하며, 예산운용 관련 세부 사항을 전 부서와 공유해야 함을 깨달았습니다. 이렇게 협력과 소통의 </a:t>
            </a:r>
            <a:r>
              <a:rPr u="sng" b="1" sz="1200">
                <a:solidFill>
                  <a:srgbClr val="000000"/>
                </a:solidFill>
                <a:latin typeface="맑은 고딕"/>
              </a:rPr>
              <a:t>(4)중요성을 인식하고 있기 때문에, 한국마사회에서도 항상 협조적이고 소통하는 재무회계 관리 담당자로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한국마사회의 재무안정성과 성장성을 균형있게 관리하고 싶다고 하셨습니다. 어떤 방법으로 이 목표를 달성하고자 하나요?</a:t>
            </a:r>
            <a:br/>
            <a:r>
              <a:t>(2) 경영 및 재무회계 업무에서 문서 작성과 전표 및 원가 관리 업무를 어떻게 더 효율적으로 수행할 계획인지 궁금합니다.</a:t>
            </a:r>
            <a:br/>
            <a:r>
              <a:t>(3) 인턴 경험에서 우선구매 실적 개선 방안을 분석하고 제시했다고 하셨습니다. 구체적으로 어떤 분석 방법을 사용하셨나요?</a:t>
            </a:r>
            <a:br/>
            <a:r>
              <a:t>(4) 협조적인 태도로 재무 및 회계 업무를 수행한다고 하셨습니다. 구체적으로 어떤 방식의 소통 전략을 사용할 계획이신지요?</a:t>
            </a:r>
          </a:p>
        </p:txBody>
      </p:sp>
    </p:spTree>
  </p:cSld>
  <p:clrMapOvr>
    <a:masterClrMapping/>
  </p:clrMapOvr>
</p:sld>
</file>

<file path=ppt/slides/slide4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ESG사업 기획 팀프로젝트와 관련하여 팀원과의 협력에 어려움이 </a:t>
            </a:r>
            <a:r>
              <a:rPr u="sng" b="1" sz="1200">
                <a:solidFill>
                  <a:srgbClr val="000000"/>
                </a:solidFill>
                <a:latin typeface="맑은 고딕"/>
              </a:rPr>
              <a:t>(1)있었으나 구체적인 의견 제시와 적극적 소통을 통해 성공적으로 마무리 한 경험이 있습니다. 이 팀프로젝트는 기존 기업 또는 신규 기업의 수익성 ESG 사업을 기획해보는 활동이었습니다. 그런데 사업 기획 아이디어 수집을 위한 초기 단계에서 어려움이 있었습니다. 팀원들이 모두 이전까지</a:t>
            </a:r>
            <a:r>
              <a:rPr sz="1200">
                <a:solidFill>
                  <a:srgbClr val="000000"/>
                </a:solidFill>
                <a:latin typeface="맑은 고딕"/>
              </a:rPr>
              <a:t> 존재하지 않았던 상품이나 서비스를 개발하는 과정에 초점을 맞추다 보니, 시간이 지나도 쉽게 아이디어를 구상하기 어려웠습니다. 저는 주어진 기한 내에 팀 과제를 완성할 수 있도록 기존 기업의 사업을 ESG 측면에서 개선하는 방안을 선택해보자고 제안하였습니다. 그런데 </a:t>
            </a:r>
            <a:r>
              <a:rPr u="sng" b="1" sz="1200">
                <a:solidFill>
                  <a:srgbClr val="000000"/>
                </a:solidFill>
                <a:latin typeface="맑은 고딕"/>
              </a:rPr>
              <a:t>(2)팀원들은 기존 기업 대상 프로젝트는 창의성이 떨어질 수 있음을 제시하며 (3)제 대안에 쉽게 동의하지 않았습니다. 따라서 저는 제 제안의 설득력을 키워 다시 제안하였습니다. 구체적으로 사업을 선정하고, 그 사업의 현황과 ESG개선 방향을 작성하여 팀원들에게 공유하였습니다. 이에 팀원들은 기존 사업을 통해서도 충분히 창의적인 결과물을 도출할 수 있다는 제 의견에 동의하기 시작하였습니다.</a:t>
            </a:r>
            <a:r>
              <a:rPr sz="1200">
                <a:solidFill>
                  <a:srgbClr val="000000"/>
                </a:solidFill>
                <a:latin typeface="맑은 고딕"/>
              </a:rPr>
              <a:t> 그 이후 팀원들과 적극적으로 소통하고 협력하며 제가 제시했던 초안을 훨씬 완성도 높은 결과물로 발전시켜 완성할 수 있었습니다. 이러한 협력 및 소통 경험을 통해 성장한 점은, 의사소통과정에서 제 자신의 생각과 의견을 결국 타인이 수용하고 이해할 수 있도록 변환하는 과정이 굉장히 중요하다는 것입니다. 같은 의견을 제시하더라도 명확하고 합리적인 설명과 근거가 갖추어졌을 때 훨씬 큰 효과를 만들 수 있음을 </a:t>
            </a:r>
            <a:r>
              <a:rPr u="sng" b="1" sz="1200">
                <a:solidFill>
                  <a:srgbClr val="000000"/>
                </a:solidFill>
                <a:latin typeface="맑은 고딕"/>
              </a:rPr>
              <a:t>(4)깨달았습니다. 한국마사회의 지출 및 회계, 예산관리 업무를 수행할 때 특히 타 부서와의 협력이 중요하다고 생각하며 그와 관련된 규정이나 원칙에 대해 설명하는 상황이 더러 발생할 것이라고 생각합니다. 이 때에 직원분들과 소통하는 과정에서 항상 상대방의 시각과 이해를 점검하며 원활한 소통이 이루어질 수 있도록</a:t>
            </a:r>
            <a:r>
              <a:rPr sz="1200">
                <a:solidFill>
                  <a:srgbClr val="000000"/>
                </a:solidFill>
                <a:latin typeface="맑은 고딕"/>
              </a:rPr>
              <a:t> 노력하고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ESG사업 기획에서 팀원들과 협력할 때, 초기 단계의 어려움을 극복한 구체적 방법을 설명해주시겠습니까?</a:t>
            </a:r>
            <a:br/>
            <a:r>
              <a:t>(2) 팀프로젝트에서 사업 선정 단계에서 실질적으로 어떻게 설득력을 높였는지 구체적인 사례를 설명해주세요.</a:t>
            </a:r>
            <a:br/>
            <a:r>
              <a:t>(3) 제안의 설득력을 높이기 위해 작성한 ESG 개선 방향은 무엇이었으며, 어떤 긍정적 결과를 만들어냈나요?</a:t>
            </a:r>
            <a:br/>
            <a:r>
              <a:t>(4) 타 부서와의 협력이 중요하다고 이야기하셨습니다. 회사에서 협력을 통해 이룬 성과의 예시를 들어주세요.</a:t>
            </a:r>
          </a:p>
        </p:txBody>
      </p:sp>
    </p:spTree>
  </p:cSld>
  <p:clrMapOvr>
    <a:masterClrMapping/>
  </p:clrMapOvr>
</p:sld>
</file>

<file path=ppt/slides/slide4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끊임없이 새로운 것을 경험하고 배움으로써 마사회에서 근무하며 말 산업의 발전과 지역사회 공헌 등에 기여할 수 있기를 희망하고 있습니다. 여행을 다니면서 </a:t>
            </a:r>
            <a:r>
              <a:rPr u="sng" b="1" sz="1200">
                <a:solidFill>
                  <a:srgbClr val="000000"/>
                </a:solidFill>
                <a:latin typeface="맑은 고딕"/>
              </a:rPr>
              <a:t>(1)말이 관광에 이용되는 경우를 본 경험이 있습니다. 먼저, 제주도에서 승마 체험을 한 경험이</a:t>
            </a:r>
            <a:r>
              <a:rPr sz="1200">
                <a:solidFill>
                  <a:srgbClr val="000000"/>
                </a:solidFill>
                <a:latin typeface="맑은 고딕"/>
              </a:rPr>
              <a:t> 있습니다. 도움을 주시는 분이 말의 고삐를 잡은 채로 옆에서 걷고, 저는 안장 위에 앉아, 원형 마장을 한 번 돌아 본 것이 전부였지만, 몇 년이 지난 지금까지 기억에 남는 경험입니다. 또한 뉴욕의 센트럴파크에서 마차들이 관광객들을 태우고 지나가는 것을 본 경험이 있습니다. 이러한 말을 </a:t>
            </a:r>
            <a:r>
              <a:rPr u="sng" b="1" sz="1200">
                <a:solidFill>
                  <a:srgbClr val="000000"/>
                </a:solidFill>
                <a:latin typeface="맑은 고딕"/>
              </a:rPr>
              <a:t>(2)이용한 관광 상품이 서울의 경복궁, 여주의 왕릉, 경주의 첨성대 등 자연과 역사가 어우러진 다양한 공간에서</a:t>
            </a:r>
            <a:r>
              <a:rPr sz="1200">
                <a:solidFill>
                  <a:srgbClr val="000000"/>
                </a:solidFill>
                <a:latin typeface="맑은 고딕"/>
              </a:rPr>
              <a:t> 활성화될 수 있을 것이라고 생각합니다. 승마 체험, 마차 등의 말을 이용한 관광 상품을 개발하여, 한국의 관광 문화를 더욱 풍요롭게 함과 동시에 말 산업의 확대를 도모할 수 있을 것입니다.학습 봉사, 유기견 센터 봉사, 도배 봉사 등 다양한 </a:t>
            </a:r>
            <a:r>
              <a:rPr u="sng" b="1" sz="1200">
                <a:solidFill>
                  <a:srgbClr val="000000"/>
                </a:solidFill>
                <a:latin typeface="맑은 고딕"/>
              </a:rPr>
              <a:t>(3)봉사활동을 한 경험이 있습니다. 이러한 경험을 바탕으로 지역사회 공헌을 위한 여러 사업을 구상하고 기획할</a:t>
            </a:r>
            <a:r>
              <a:rPr sz="1200">
                <a:solidFill>
                  <a:srgbClr val="000000"/>
                </a:solidFill>
                <a:latin typeface="맑은 고딕"/>
              </a:rPr>
              <a:t> 수 있을 것입니다. 여러 봉사를 하면서 더 나은 봉사 서비스를 제공하기 위해 보완되었으면 하는 점들을 알게 되었습니다. 이러한 경험에서 알게 된 점들을 바탕으로 사회공헌 사업이 더욱 실효성 있게 실현되도록 구상 및 기획할 수 있을 것입니다. 새로운 것을 경험하는 것을 </a:t>
            </a:r>
            <a:r>
              <a:rPr u="sng" b="1" sz="1200">
                <a:solidFill>
                  <a:srgbClr val="000000"/>
                </a:solidFill>
                <a:latin typeface="맑은 고딕"/>
              </a:rPr>
              <a:t>(4)좋아하기에 위의 다양한 경험을 할 수 있었습니다. 이러한 특성을 살려 앞으로도 꾸준히 다양한 경험을 하며, 많은 것을 보고 배움으로써 말 산업과 지역사회</a:t>
            </a:r>
            <a:r>
              <a:rPr sz="1200">
                <a:solidFill>
                  <a:srgbClr val="000000"/>
                </a:solidFill>
                <a:latin typeface="맑은 고딕"/>
              </a:rPr>
              <a:t> 공헌을 위한 다양한 사업을 구상하여 종국적으로 마사회와 지역사회의 발전에 기여할 수 있게 되기를 희망합니다.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제주도에서의 승마 체험이 기억에 남는다고 하셨는데, 이 경험이 지원자의 직무 수행에 어떤 영향을 미쳤나요?</a:t>
            </a:r>
            <a:br/>
            <a:r>
              <a:t>(2) 서울의 다양한 관광 명소에서도 말을 이용한 관광 상품을 활성화하려고 한다면, 구체적으로 어떤 계획이 있으신가요?</a:t>
            </a:r>
            <a:br/>
            <a:r>
              <a:t>(3) 다양한 봉사활동 경험을 통해 알게 된 보완점이 있었는데, 이를 실효성 있게 실현하려면 어떤 방법을 고려하고 있나요?</a:t>
            </a:r>
            <a:br/>
            <a:r>
              <a:t>(4) 지원자는 새로운 경험을 통해 마사회와 지역사회의 발전에 기여하고자 한다고 하셨는데, 구체적으로 어떤 기여를 목표로 하시나요?</a:t>
            </a:r>
          </a:p>
        </p:txBody>
      </p:sp>
    </p:spTree>
  </p:cSld>
  <p:clrMapOvr>
    <a:masterClrMapping/>
  </p:clrMapOvr>
</p:sld>
</file>

<file path=ppt/slides/slide4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동아리 활동으로 외교 이슈에 관한 공연 준비를 한 </a:t>
            </a:r>
            <a:r>
              <a:rPr u="sng" b="1" sz="1200">
                <a:solidFill>
                  <a:srgbClr val="000000"/>
                </a:solidFill>
                <a:latin typeface="맑은 고딕"/>
              </a:rPr>
              <a:t>(1)경험이 있습니다. 총 4개월간 공연 준비를 하고 공연이 임박한 마지막 한 달은 밤을 새워야 하는 고된 일정이었습니다. 힘든 일정으로</a:t>
            </a:r>
            <a:r>
              <a:rPr sz="1200">
                <a:solidFill>
                  <a:srgbClr val="000000"/>
                </a:solidFill>
                <a:latin typeface="맑은 고딕"/>
              </a:rPr>
              <a:t> 인해 예민해져 갈등이 생기기도 쉬웠으나 갈등을 예방하는 능력을 발휘한 경험이 있습니다. 소품 담당을 맡아 소품 요청이 들어오면 소품 대여점에 방문하여 소품을 준비하는 역할을 하였습니다. 그런데 다른 동아리원이 특정 소품이 필요하다고 요청하여 해당 소품을 구하였는데, 그 후에 </a:t>
            </a:r>
            <a:r>
              <a:rPr u="sng" b="1" sz="1200">
                <a:solidFill>
                  <a:srgbClr val="000000"/>
                </a:solidFill>
                <a:latin typeface="맑은 고딕"/>
              </a:rPr>
              <a:t>(2)필요 없어졌다고 하는 일이 계속 발생하였습니다. 소품을 요청하는 입장에서는 소품을 구하는 데 시간이 걸릴 것을 감안하여 미리 얘기하는</a:t>
            </a:r>
            <a:r>
              <a:rPr sz="1200">
                <a:solidFill>
                  <a:srgbClr val="000000"/>
                </a:solidFill>
                <a:latin typeface="맑은 고딕"/>
              </a:rPr>
              <a:t> 것이 좋겠다고 생각하였을 수 있지만, 더 이상 시간과 비용이 낭비되는 것을 막기 위해 문제 상황을 이야기하는 것이 좋겠다고 생각하였습니다. 전체 회의 시간에 공연 내용이 계속 변하고 </a:t>
            </a:r>
            <a:r>
              <a:rPr u="sng" b="1" sz="1200">
                <a:solidFill>
                  <a:srgbClr val="000000"/>
                </a:solidFill>
                <a:latin typeface="맑은 고딕"/>
              </a:rPr>
              <a:t>(3)있는데도 충분한 고려 없이 소품을 요청해서 불필요한 지출이 생기고 있음을</a:t>
            </a:r>
            <a:r>
              <a:rPr sz="1200">
                <a:solidFill>
                  <a:srgbClr val="000000"/>
                </a:solidFill>
                <a:latin typeface="맑은 고딕"/>
              </a:rPr>
              <a:t> 알려주었고, 소품이 필요한지 여부가 확실해졌을 때 구매를 요청해달라고 하였습니다. 소품이 필요한지 여부가 확실해졌을 때 구매를 요청해달라고 요청한 </a:t>
            </a:r>
            <a:r>
              <a:rPr u="sng" b="1" sz="1200">
                <a:solidFill>
                  <a:srgbClr val="000000"/>
                </a:solidFill>
                <a:latin typeface="맑은 고딕"/>
              </a:rPr>
              <a:t>(4)뒤로는 불필요한 소품을 사는 일이 생기지 않았습니다. 개인의 입장에서는 자신 한 명 만이 소품을 취소한 것이지만, 여러 사람이 같은 행동을 하고 있다는 것을</a:t>
            </a:r>
            <a:r>
              <a:rPr sz="1200">
                <a:solidFill>
                  <a:srgbClr val="000000"/>
                </a:solidFill>
                <a:latin typeface="맑은 고딕"/>
              </a:rPr>
              <a:t> 짐작하고 알아서 조심하기는 어려웠을 것입니다. 문제 상황을 소품 준비를 맡고 있는 저만 알고 있는 상황이었기에 문제를 해결하기 위해서는 제가 이야기를 꺼낼 수밖에 없었습니다. 대화를 통해 계속해서 비용이 낭비되는 문제가 생기는 것을 방지함으로써 더 나은 결과를 위해 노력한 경험이었습니다. 이를 통해 여러 사람이 함께 협업하는 상황에서 대화를 통해 문제를 해결하고 더 나은 결과를 위해 함께 노력하는 법을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동아리 활동 중 갈등을 예방하는 능력을 발휘했다고 했는데, 당시 상황에서 구체적으로 어떤 행동을 취하셨나요?</a:t>
            </a:r>
            <a:br/>
            <a:r>
              <a:t>(2) 소품 낭비 문제를 해결하기 위해 어떤 과정을 통해 전체 회의에서 문제를 제기하셨나요?</a:t>
            </a:r>
            <a:br/>
            <a:r>
              <a:t>(3) 같은 실수를 방지하기 위해 소품 처리 방식을 어떻게 개선하셨는지 설명해 주시겠어요?</a:t>
            </a:r>
            <a:br/>
            <a:r>
              <a:t>(4) 문제 해결 과정을 통해 배우신 점을 앞으로의 직무에서 어떻게 활용할 계획이신가요?</a:t>
            </a:r>
          </a:p>
        </p:txBody>
      </p:sp>
    </p:spTree>
  </p:cSld>
  <p:clrMapOvr>
    <a:masterClrMapping/>
  </p:clrMapOvr>
</p:sld>
</file>

<file path=ppt/slides/slide4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입사하게 된다면, 인사부서에서 전문성을 갖춘 HR 담당자로 성장하는 것을 목표로 하고 있습니다. 입사 후에는 채용 및 노무관리 업무를 중심으로 경험을 쌓고, 중장기적으로는 교육훈련 체계 수립 및 운영까지 맡을 수 있는 인재로 성장하고자 합니다. 특히, 업무 전문성을 강화하기 위해 입사 후 공인노무사 자격증 취득을 목표로 체계적으로 </a:t>
            </a:r>
            <a:r>
              <a:rPr u="sng" b="1" sz="1200">
                <a:solidFill>
                  <a:srgbClr val="000000"/>
                </a:solidFill>
                <a:latin typeface="맑은 고딕"/>
              </a:rPr>
              <a:t>(1)학습할 계획입니다. 저는 3년간 학교 교육행정직으로 근무하며 보수 관련 업무, 교육공무직 인사 및 복무관리 업무를 담당했던 경험을</a:t>
            </a:r>
            <a:r>
              <a:rPr sz="1200">
                <a:solidFill>
                  <a:srgbClr val="000000"/>
                </a:solidFill>
                <a:latin typeface="맑은 고딕"/>
              </a:rPr>
              <a:t> 적극적으로 활용하고자 합니다. 급여 지급 및 퇴직금 </a:t>
            </a:r>
            <a:r>
              <a:rPr u="sng" b="1" sz="1200">
                <a:solidFill>
                  <a:srgbClr val="000000"/>
                </a:solidFill>
                <a:latin typeface="맑은 고딕"/>
              </a:rPr>
              <a:t>(2)관리,4대보험 관리,교육공무직 인사 및 복무관리 등의 실무 경험은 한국마사회 인사부서 업무를 빠르게 이해하고, 현장 중심의 실효성 있는 인사관리를</a:t>
            </a:r>
            <a:r>
              <a:rPr sz="1200">
                <a:solidFill>
                  <a:srgbClr val="000000"/>
                </a:solidFill>
                <a:latin typeface="맑은 고딕"/>
              </a:rPr>
              <a:t> 수행하는 데 큰 강점이 될 것입니다.또한, 현재 재직중인 공기업의 법무 관련 부서에서 사규 업무를 담당하고 있습니다.</a:t>
            </a:r>
            <a:r>
              <a:rPr u="sng" b="1" sz="1200">
                <a:solidFill>
                  <a:srgbClr val="000000"/>
                </a:solidFill>
                <a:latin typeface="맑은 고딕"/>
              </a:rPr>
              <a:t>(3) 특히 인사규정, 보수규정, 취업규칙 개정 시 근로기준법을 비롯한 관련 법령을 면밀히 분석 및 검토하고, 부서 간 협의를 통해 규정 개정안을 검토하는 업무를 수행해 왔습니다. 이러한 경험은 인사·노무 관련 법적 리스크를 사전에 예방하고, 제도 운영의 법적 타당성을</a:t>
            </a:r>
            <a:r>
              <a:rPr sz="1200">
                <a:solidFill>
                  <a:srgbClr val="000000"/>
                </a:solidFill>
                <a:latin typeface="맑은 고딕"/>
              </a:rPr>
              <a:t> 확보하는 데 중요한 자산이 될 것이라 생각합니다.아울러, 다양한 부서와의 협업 </a:t>
            </a:r>
            <a:r>
              <a:rPr u="sng" b="1" sz="1200">
                <a:solidFill>
                  <a:srgbClr val="000000"/>
                </a:solidFill>
                <a:latin typeface="맑은 고딕"/>
              </a:rPr>
              <a:t>(4)과정에서 원활한 소통과 조율 능력을 갖추게 되었으며, 인사·노무 쟁점 발생 시 법적 근거를 바탕으로 합리적 대안을 제시하는 역량도 키웠습니다. 이러한</a:t>
            </a:r>
            <a:r>
              <a:rPr sz="1200">
                <a:solidFill>
                  <a:srgbClr val="000000"/>
                </a:solidFill>
                <a:latin typeface="맑은 고딕"/>
              </a:rPr>
              <a:t> 경험은 한국마사회와 같은 공공기관에서 노사관계의 안정적 운영과 공정한 인사관리 체계를 구축하는 데 실질적 강점이 될 것입니다.입사 후 이러한 경험과 역량을 기반으로 공정하고 투명한 채용·인사관리 업무에 기여하는 것은 물론, 전문자격증인 공인노무사 취득을 통해 한 단계 더 전문성을 높여 한국마사회 인사 전문가로 성장하겠습니다. 나아가 경마산업의 특수성을 반영한 맞춤형 인재관리 방안과 교육훈련 체계를 마련함으로써, 한국마사회가 국민에게 신뢰받는 공기업으로 자리매김하는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한국마사회에서 공인노무사 자격증 취득을 계획 중이라 하셨는데, 자격증 취득이 현재의 직무 목표에 어떻게 기여할 수 있다고 생각하십니까?</a:t>
            </a:r>
            <a:br/>
            <a:r>
              <a:t>(2) 지원자는 교육행정직 근무 경험을 바탕으로 한국마사회에서의 빠른 업무 이해를 강조하셨습니다. 이 경험이 한국마사회에서 어떻게 적용될 수 있을까요?</a:t>
            </a:r>
            <a:br/>
            <a:r>
              <a:t>(3) 현재 법무 관련 부서에서 사규 업무를 담당하고 있다고 하셨습니다. 이 경험이 한국마사회의 인사관리에서 어떤 법적 리스크를 사전에 예방하는 데 기여할 수 있을까요?</a:t>
            </a:r>
            <a:br/>
            <a:r>
              <a:t>(4) 다양한 부서와의 협업 과정에서 얻은 소통 능력을 바탕으로 한국마사회에 어떤 실질적 기여를 할 수 있을지 구체적으로 설명해 주십시오.</a:t>
            </a:r>
          </a:p>
        </p:txBody>
      </p:sp>
    </p:spTree>
  </p:cSld>
  <p:clrMapOvr>
    <a:masterClrMapping/>
  </p:clrMapOvr>
</p:sld>
</file>

<file path=ppt/slides/slide4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지난 </a:t>
            </a:r>
            <a:r>
              <a:rPr u="sng" b="1" sz="1200">
                <a:solidFill>
                  <a:srgbClr val="000000"/>
                </a:solidFill>
                <a:latin typeface="맑은 고딕"/>
              </a:rPr>
              <a:t>(1)직장 신규 시절, 공무직 연차수당을 잘못 지급한 경험이 있습니다. 발령받은 지 얼마 되지 않아 업무가 미숙한 상태였는데, 한 공무직 직원분께서 전년도 연차수당이 잘못 지급되었다며 민원을 제기하셨습니다.</a:t>
            </a:r>
            <a:r>
              <a:rPr sz="1200">
                <a:solidFill>
                  <a:srgbClr val="000000"/>
                </a:solidFill>
                <a:latin typeface="맑은 고딕"/>
              </a:rPr>
              <a:t> 수당 지급 내역을 확인한 결과, 연차 개수가 잘못 산정되어 수당이 과소 지급된 사실을 발견했습니다. 이후 해당 내역을 다시 정산하여 차액분을 소급 지급함으로써 문제는 해결되었지만, 저는 이 과정에서 단순 실수 이상의 근본적인 문제를 깨달았습니다.당시 저는 공무직 보수 관련 실무 지식이 부족했던 것도 원인이었지만, 무엇보다 공무직 직원분들과의 소통이 매우 </a:t>
            </a:r>
            <a:r>
              <a:rPr u="sng" b="1" sz="1200">
                <a:solidFill>
                  <a:srgbClr val="000000"/>
                </a:solidFill>
                <a:latin typeface="맑은 고딕"/>
              </a:rPr>
              <a:t>(2)부족했다는 점이 가장 큰 문제라고 느꼈습니다. 연차수당 지급 전에 사전에 내역을 공유하고 확인하는 절차만 거쳤어도, 이러한 오류를 사전에 방지할 수 있었을 것입니다. 또한, 신규 (3)직원으로서 스스로 업무를 해결하려다 보니, 선배나 전임자에게 먼저 물어보고 확인하지 않았던 것도 문제점이라고 생각했습니다.이 경험을 계기로, 일차적으로 업무 지침과 관련 법령을</a:t>
            </a:r>
            <a:r>
              <a:rPr sz="1200">
                <a:solidFill>
                  <a:srgbClr val="000000"/>
                </a:solidFill>
                <a:latin typeface="맑은 고딕"/>
              </a:rPr>
              <a:t> 철저히 숙지하며 실무 지식을 보완하는 데 힘썼습니다. 아울러, 공무직 담당자로서 직원분들과의 커뮤니케이션을 보다 적극적으로 하기 위해 노력했습니다. 특히, 급여·연차수당·퇴직금 등 보수 </a:t>
            </a:r>
            <a:r>
              <a:rPr u="sng" b="1" sz="1200">
                <a:solidFill>
                  <a:srgbClr val="000000"/>
                </a:solidFill>
                <a:latin typeface="맑은 고딕"/>
              </a:rPr>
              <a:t>(4)관련 업무에서는 지급 전에 내역을 투명하게 공유하고, 궁금한 점은 사전에 질의받아 함께 확인하는 프로세스를 구축했습니다. 이러한 노력을 통해 이후 급여 관련 민원과 실수는 크게 줄일 수 있었습니다.이 경험은 업무</a:t>
            </a:r>
            <a:r>
              <a:rPr sz="1200">
                <a:solidFill>
                  <a:srgbClr val="000000"/>
                </a:solidFill>
                <a:latin typeface="맑은 고딕"/>
              </a:rPr>
              <a:t> 지식뿐만 아니라, 원활한 소통과 협력의 중요성을 깊이 깨닫게 해 준 소중한 계기였습니다. 한국마사회에서도 다양한 이해관계자들과 적극적으로 소통하고, 업무의 정확성과 신뢰도를 높이기 위해 끊임없이 개선하는 책임감 있는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공무직 연차수당 지급 오류 문제를 해결할 때 학생 시절의 실수와는 다른 근본적인 문제를 발견했다고 하셨습니다. 구체적으로 어떤 문제였으며 이후 어떻게 대응하셨습니까?</a:t>
            </a:r>
            <a:br/>
            <a:r>
              <a:t>(2) 실수를 계기로 공무직 보수 관련 지식을 보완했다고 하셨습니다. 학습한 새로운 지식이 이후 직무 수행에 어떤 영향을 미쳤는지 설명해 주십시오.</a:t>
            </a:r>
            <a:br/>
            <a:r>
              <a:t>(3) 공무직 담당자로서 설정한 투명한 공유 및 확인 프로세스가 구체적으로 어떻게 운영되었고 어떤 성과를 얻었는지 설명해 주실 수 있나요?</a:t>
            </a:r>
            <a:br/>
            <a:r>
              <a:t>(4) 지원자는 한국마사회에서 다양한 이해관계자와 소통할 자신이 있다고 하셨는데, 이전의 경험이 이 자신감에 어떻게 기여했는지 설명해 주세요.</a:t>
            </a:r>
          </a:p>
        </p:txBody>
      </p:sp>
    </p:spTree>
  </p:cSld>
  <p:clrMapOvr>
    <a:masterClrMapping/>
  </p:clrMapOvr>
</p:sld>
</file>

<file path=ppt/slides/slide4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전산시스템운영업무를 맡아 안정적인 서비스를 제공하는것이 목표입니다. 연금공단에서 근무할 때 연금 지급일에 시스템 장애가 </a:t>
            </a:r>
            <a:r>
              <a:rPr u="sng" b="1" sz="1200">
                <a:solidFill>
                  <a:srgbClr val="000000"/>
                </a:solidFill>
                <a:latin typeface="맑은 고딕"/>
              </a:rPr>
              <a:t>(1)발생하여 지급이 지연되었는 경험이 있었고 짧은 시간에 복구되었지만, 급히 자금이 필요한 고객들이 불만을 토로하는 모습을 보며,</a:t>
            </a:r>
            <a:r>
              <a:rPr sz="1200">
                <a:solidFill>
                  <a:srgbClr val="000000"/>
                </a:solidFill>
                <a:latin typeface="맑은 고딕"/>
              </a:rPr>
              <a:t> 고객에게 큰 불편을 초래할 수 있다는 것을 실감했습니다. 특히, 경마장에서 경마 경기를 관람할 당시 마권 판매 마감 5분 전에 발권기 앞에 몰리는 사람들을 보며, 마감 시간이 임박하여 장애가 발생하면 고객에게 큰 피해가 될 것임을 </a:t>
            </a:r>
            <a:r>
              <a:rPr u="sng" b="1" sz="1200">
                <a:solidFill>
                  <a:srgbClr val="000000"/>
                </a:solidFill>
                <a:latin typeface="맑은 고딕"/>
              </a:rPr>
              <a:t>(2)느꼈습니다. 발매전산시스템은 경마장에서 가장 먼저 마주할 서비스일 것이고 따라서 전산 시스템 관리는 회사의 신뢰성에 있어 매우 중요하다고 생각합니다. 저는 스포츠 경기 관람을 좋아하며 방문 당시 밝은 분위기에 경기를</a:t>
            </a:r>
            <a:r>
              <a:rPr sz="1200">
                <a:solidFill>
                  <a:srgbClr val="000000"/>
                </a:solidFill>
                <a:latin typeface="맑은 고딕"/>
              </a:rPr>
              <a:t> 관람하고 즐기는 관중을 보면서 경마가 여타 스포츠와 다르지 않다는 것을 느꼈습니다. 더 나아가, 경마 수익금이 재능기부 및 다양한 사회공헌 활동으로 활용됨을 알게 되었고, 제 업무가 단순히 시스템 운영에 그치는 것이 아니라, 고객 만족을 넘어 사회적 가치 창출에 기여할 수 있다는 점에 </a:t>
            </a:r>
            <a:r>
              <a:rPr u="sng" b="1" sz="1200">
                <a:solidFill>
                  <a:srgbClr val="000000"/>
                </a:solidFill>
                <a:latin typeface="맑은 고딕"/>
              </a:rPr>
              <a:t>(3)매력을 느꼈습니다. 그래서 업무를 수행하기 위해 필요한 프로그래밍역량을</a:t>
            </a:r>
            <a:r>
              <a:rPr sz="1200">
                <a:solidFill>
                  <a:srgbClr val="000000"/>
                </a:solidFill>
                <a:latin typeface="맑은 고딕"/>
              </a:rPr>
              <a:t> 꾸준히 길러왔습니다. 학부시절 flutter를 활용한 다이어트 앱을 만들고 </a:t>
            </a:r>
            <a:r>
              <a:rPr u="sng" b="1" sz="1200">
                <a:solidFill>
                  <a:srgbClr val="000000"/>
                </a:solidFill>
                <a:latin typeface="맑은 고딕"/>
              </a:rPr>
              <a:t>(4)그 안에 알람,팝업표출 기능을 구현하여 다이어트에 성공할수 있게끔 하였고 파이썬을 활용하여 수질데이터를 가지고 데이터분석을 진행하여 강수여부에 따른 수질오염 변화를 파악 및 해결방안을 도출하였으며</a:t>
            </a:r>
            <a:r>
              <a:rPr sz="1200">
                <a:solidFill>
                  <a:srgbClr val="000000"/>
                </a:solidFill>
                <a:latin typeface="맑은 고딕"/>
              </a:rPr>
              <a:t> 동아리부원과 알고리즘 스터디를 하여 코딩실력을 늘렸습니다. 전산시스템 운영에 필수적인 SW공학이론학습을 위해 정보처리기사 필기를 취득하였고 실기 시험을 준비 중입니다. 네트워크지식을 보완하기 위해 리눅스 자격증을 취득하였으며, 개인블로그에 지속적으로 공부한 내용을 기록하고 있습니다. 입사 후에는 이러한 역량을 바탕으로 안정적이고 신뢰할 수 있는 전산 시스템 운영을 위해 지속적으로 노력하면서 고객 만족과 사회적 기여를 실현하는 데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연금 지급일 시스템 장애 경험이 있다고 하셨습니다. 이런 상황에서 어떤 방식으로 문제 해결을 주도했는지 구체적으로 설명해주세요.</a:t>
            </a:r>
            <a:br/>
            <a:r>
              <a:t>(2) 지원자는 경마장에서 발매전산시스템의 중요성을 느꼈다고 하셨습니다. 이 경험이 이후 경력이나 학습 방향에 어떻게 영향을 주었는지 설명해 주세요.</a:t>
            </a:r>
            <a:br/>
            <a:r>
              <a:t>(3) Flutter를 활용한 다이어트 앱 프로젝트에서 어떤 점이 가장 도전적이었으며, 그 도전에 어떻게 대응했는지 설명해 주세요.</a:t>
            </a:r>
            <a:br/>
            <a:r>
              <a:t>(4) 지원자는 프로그래밍 역량을 계속 길러왔다고 하셨는데, 이런 학습이 이번 직무에 어떻게 기여할 것이라 생각하시나요?</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[끊임없는 학습과 성장, 책임감을 바탕으로 한국마사회에 기여하겠습니다]최근 IT 기술이 빠르게 진보하고 있습니다. 그로 인해 급격하게 변화하고 있는 사회에서, 한국마사회가 지속해서 성장하기 위해서는 그런 기술을 적용할 수 있는 인적 자원이 무엇보다 중요하다고 생각합니다. 저는 다양한 테마의 지식, </a:t>
            </a:r>
            <a:r>
              <a:rPr u="sng" b="1" sz="1200">
                <a:solidFill>
                  <a:srgbClr val="000000"/>
                </a:solidFill>
                <a:latin typeface="맑은 고딕"/>
              </a:rPr>
              <a:t>(1)기술들을 공부하면서 역량을 쌓아 왔습니다. 이를 통해 한국마사회의 지속적인 IT 발전에 기여하겠습니다.올해 들어서 가장 화젯거리인 IT 기술은 생성형 AI와 RAG라고 생각합니다.</a:t>
            </a:r>
            <a:r>
              <a:rPr sz="1200">
                <a:solidFill>
                  <a:srgbClr val="000000"/>
                </a:solidFill>
                <a:latin typeface="맑은 고딕"/>
              </a:rPr>
              <a:t> 저는 SW 교육 프로그램에서 해당 기술을 이용한 서비스를 개발했고, 우수상을 수상한 경험이 있습니다. 이 기술을 한국마사회에 적용한다고 생각해 보았을 때, 메인 페이지에 </a:t>
            </a:r>
            <a:r>
              <a:rPr u="sng" b="1" sz="1200">
                <a:solidFill>
                  <a:srgbClr val="000000"/>
                </a:solidFill>
                <a:latin typeface="맑은 고딕"/>
              </a:rPr>
              <a:t>(2)(3)ChatGPT와 비슷한 ‘챗봇’을 배치해 놓을 수 있습니다. 경마에 입문하는 신규 고객들이 관련 정보를 얻기 위해 사이트에 접속했을 때, 여러 페이지를 이동하며 알아가던 이전과 다르게, ‘챗봇’을</a:t>
            </a:r>
            <a:r>
              <a:rPr sz="1200">
                <a:solidFill>
                  <a:srgbClr val="000000"/>
                </a:solidFill>
                <a:latin typeface="맑은 고딕"/>
              </a:rPr>
              <a:t> 통해 질문에 대한 </a:t>
            </a:r>
            <a:r>
              <a:rPr u="sng" b="1" sz="1200">
                <a:solidFill>
                  <a:srgbClr val="000000"/>
                </a:solidFill>
                <a:latin typeface="맑은 고딕"/>
              </a:rPr>
              <a:t>(4)답변을 바로바로 생성하여 제공한다면 해당 고객들에게 많은 편의성을 제공하여 지속적인 고객 유치로 이어질 수 있다고 생각합니다.시스템 운영 경험도 보유하고 있습니다. 가장 최근</a:t>
            </a:r>
            <a:r>
              <a:rPr sz="1200">
                <a:solidFill>
                  <a:srgbClr val="000000"/>
                </a:solidFill>
                <a:latin typeface="맑은 고딕"/>
              </a:rPr>
              <a:t> 진행한 웹 개발 프로젝트에서는 인프라 구축을 담당하며 AWS EC2 서버를 이용한 배포 및 운영을 수행했습니다. Docker를 활용해 개발 환경을 구성하고, Django를 기반으로 백엔드를 개발했으며, FastAPI를 활용한 API 구축을 통해 AI 데이터를 효율적으로 관리할 수 있도록 설계했습니다. 또한, Pandas를 활용하여 사용자 데이터를 분석 및 가공해 개인 맞춤형 추천 시스템을 구현했으며, MariaDB를 이용해 데이터를 체계적으로 저장 및 관리하는 경험을 쌓았습니다. 이를 통해 서버 배포, 데이터베이스 설계 및 운영 역량을 강화할 수 있었습니다. 이러한 경험을 바탕으로 한국마사회에서도 안정적인 시스템 운영과 데이터 관리에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생성형 AI와 RAG 기술을 활용한 서비스 개발 경험이 있다고 했습니다. 이 경험을 사용하여 한국마사회에 구체적으로 어떤 IT 개선을 이끌 계획인가요?</a:t>
            </a:r>
            <a:br/>
            <a:r>
              <a:t>(2) AWS EC2 서버를 이용한 배포 및 운영 경험을 한국마사회에서 어떻게 활용할 수 있을 것이라고 계획하셨나요?</a:t>
            </a:r>
            <a:br/>
            <a:r>
              <a:t>(3) Docker와 Django를 활용하여 개발한 경험이 한국마사회의 시스템 운영에 어떤 기여를 할 수 있을까요?</a:t>
            </a:r>
            <a:br/>
            <a:r>
              <a:t>(4) Pandas를 활용하여 구현한 개인 맞춤형 추천 시스템이 한국마사회의 고객 서비스 개선에 어떻게 도움을 줄 수 있을까요?</a:t>
            </a:r>
          </a:p>
        </p:txBody>
      </p:sp>
    </p:spTree>
  </p:cSld>
  <p:clrMapOvr>
    <a:masterClrMapping/>
  </p:clrMapOvr>
</p:sld>
</file>

<file path=ppt/slides/slide4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[말보다 먼저 </a:t>
            </a:r>
            <a:r>
              <a:rPr u="sng" b="1" sz="1200">
                <a:solidFill>
                  <a:srgbClr val="000000"/>
                </a:solidFill>
                <a:latin typeface="맑은 고딕"/>
              </a:rPr>
              <a:t>(1)행동으로 보여주어 주장이 강한 팀원 설득하였고 좋은 결과 쟁취] 웹 만들기 프로젝트에서 직접 만들지 않고 외주를 맡기자고 주장하는 팀분위기를 쇄신하여 정정당당하게 결과물을 만들어냈으며 좋은 점수를 받았던 경험이 있습니다.</a:t>
            </a:r>
            <a:r>
              <a:rPr sz="1200">
                <a:solidFill>
                  <a:srgbClr val="000000"/>
                </a:solidFill>
                <a:latin typeface="맑은 고딕"/>
              </a:rPr>
              <a:t> 당시 전공시간에 배운 내용을 토대로 웹 서비스를 만드는 프로젝트가 있었습니다. 하지만 다들 기말고사 시험과 겹쳐서 프로젝트 할 시간이 부족했으며 웹제작은 처음이라 </a:t>
            </a:r>
            <a:r>
              <a:rPr u="sng" b="1" sz="1200">
                <a:solidFill>
                  <a:srgbClr val="000000"/>
                </a:solidFill>
                <a:latin typeface="맑은 고딕"/>
              </a:rPr>
              <a:t>(2)진행도가 더뎠습니다. 팀원중 한명이 우리는 좋은 학점만 받으면 된다. 다른 과목 공부하기도 벅차니 외주를 맡기자 라고 주장하였습니다. 팀원의 주장은 매우 강했고 외주업체와 연락시도도</a:t>
            </a:r>
            <a:r>
              <a:rPr sz="1200">
                <a:solidFill>
                  <a:srgbClr val="000000"/>
                </a:solidFill>
                <a:latin typeface="맑은 고딕"/>
              </a:rPr>
              <a:t> 했습니다. 하지만 자기 실력이 아닌 돈으로 해결하는것은 명백한 부정행위이며 학생의 본분을 위반하는 행위라고 생각하여 시간이 없고 힘들지만 정정당당하게 승부를 하자고 팀원에게 </a:t>
            </a:r>
            <a:r>
              <a:rPr u="sng" b="1" sz="1200">
                <a:solidFill>
                  <a:srgbClr val="000000"/>
                </a:solidFill>
                <a:latin typeface="맑은 고딕"/>
              </a:rPr>
              <a:t>(3)이야기했습니다. 말로 이야기하는것보다 우선 제가 솔선수범하여 수업시간에 배운 자료를 바탕으로 인터넷에 올라와 있는 코드를 익혔고 적절하게 응용하여 서비스에 사용할 데이터와 웹서비스의 기본 골조를 마련하였습니다.</a:t>
            </a:r>
            <a:r>
              <a:rPr sz="1200">
                <a:solidFill>
                  <a:srgbClr val="000000"/>
                </a:solidFill>
                <a:latin typeface="맑은 고딕"/>
              </a:rPr>
              <a:t> 두 번째로 주제에 맞춰 수업시간에 배웠던 최단거리 알고리즘 중 하나인 ‘다익스트라알고리즘’을 토대로 방향성을 잡고 세부내용을 추가하였습니다. 처음에는 많이 힘들어했었고 다들 억지로 하는 듯한 모습을 보였었지만 틀이 서서히 갖춰지자 팀원 모두 열정적으로 작업을 하였고 그 결과 프로젝트 발표에서 좋은 평가를 받았습니다. 발매 및 전산시스템을 </a:t>
            </a:r>
            <a:r>
              <a:rPr u="sng" b="1" sz="1200">
                <a:solidFill>
                  <a:srgbClr val="000000"/>
                </a:solidFill>
                <a:latin typeface="맑은 고딕"/>
              </a:rPr>
              <a:t>(4)운영하고 관리하는데 있어 예기치 못한 상황이 발생할 수 있습니다. 장애발생 후 시간이 지체되면 피해는 오로지 고객들에게 돌아갈 것입니다. 정해진 틀 안에서 직원으로서 본문을 가지고 솔선수범하여</a:t>
            </a:r>
            <a:r>
              <a:rPr sz="1200">
                <a:solidFill>
                  <a:srgbClr val="000000"/>
                </a:solidFill>
                <a:latin typeface="맑은 고딕"/>
              </a:rPr>
              <a:t> 시스템 안정화에 최대한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웹 프로젝트에서 솔선수범으로 팀을 설득했다고 했습니다. 이 경험을 통해 배운 것을 다른 프로젝트에서 어떻게 적용할 계획인가요?</a:t>
            </a:r>
            <a:br/>
            <a:r>
              <a:t>(2) 팀원의 외주 주장에 반대하여 직접 개발을 선택한 이유가 무엇이었으며, 그 선택이 결과에 어떤 영향을 미쳤는지 설명해 주세요.</a:t>
            </a:r>
            <a:br/>
            <a:r>
              <a:t>(3) 다익스트라 알고리즘을 웹 프로젝트에 응용한 사례를 설명해 주시고, 이 경험이 전산시스템 운영에 어떻게 도움이 될 수 있을지 논의해 주세요.</a:t>
            </a:r>
            <a:br/>
            <a:r>
              <a:t>(4) 예기치 못한 상황에 대응하기 위한 준비를 어떻게 하고 계신지, 그리고 그 경험이 고객 피해 감소에 기여할 수 있을지 설명해 주세요.</a:t>
            </a:r>
          </a:p>
        </p:txBody>
      </p:sp>
    </p:spTree>
  </p:cSld>
  <p:clrMapOvr>
    <a:masterClrMapping/>
  </p:clrMapOvr>
</p:sld>
</file>

<file path=ppt/slides/slide4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한국마사회에서 운용하는 말들은 경주와 훈련 등의 고강도 활동을 하기 때문에 항상 긴장과 부상의 위험에 노출되어 있다고 할 수 있습니다. 특히 전염성 질병이나 근골격계 질환이 빈번하게 발생할 수 있습니다. 이를 예방하고 관리하는 시스템을 구축하여 마사회 내 말들의 질병 발생률을 최소화하고, 건강한 환경을 조성하는 것이 필요할 것입니다. 다시 말해 말의 신체 상태를 과학적으로 분석하여 부상을 예방하고, 경주 중 발생할 수 있는 </a:t>
            </a:r>
            <a:r>
              <a:rPr u="sng" b="1" sz="1200">
                <a:solidFill>
                  <a:srgbClr val="000000"/>
                </a:solidFill>
                <a:latin typeface="맑은 고딕"/>
              </a:rPr>
              <a:t>(1)사고를 최소화하기 위해서는 말들의 건강과 복지를 철저히 관리하고 개선하는 것이 중요합니다. 따라서 수의사로서 질병 예방, 치료, 및</a:t>
            </a:r>
            <a:r>
              <a:rPr sz="1200">
                <a:solidFill>
                  <a:srgbClr val="000000"/>
                </a:solidFill>
                <a:latin typeface="맑은 고딕"/>
              </a:rPr>
              <a:t> 회복 관리에 주력하여 말들이 최상의 건강 상태에서 활동할 수 </a:t>
            </a:r>
            <a:r>
              <a:rPr u="sng" b="1" sz="1200">
                <a:solidFill>
                  <a:srgbClr val="000000"/>
                </a:solidFill>
                <a:latin typeface="맑은 고딕"/>
              </a:rPr>
              <a:t>(2)있도록 지원하고, 말들의 생명과 복지를 보호하는 데 기여하고자 합니다. 또한, 말의 경기력 향상과</a:t>
            </a:r>
            <a:r>
              <a:rPr sz="1200">
                <a:solidFill>
                  <a:srgbClr val="000000"/>
                </a:solidFill>
                <a:latin typeface="맑은 고딕"/>
              </a:rPr>
              <a:t> 직결되는 건강 관리 체계를 구축하고 싶습니다. 예를 들어 말의 정신적 건강을 위한 환경 개선이나, 충분한 휴식과 사회적 상호작용을 고려한 관리 방안 등을 생각할 수 있을 것입니다. 이를 위해 동물복지에 대한 이해를 바탕으로, 말들이 스트레스를 최소화하고 최상의 환경에서 생활할 수 있도록 관리 프로그램을 마련하는 것도 한 방법이라 할 것입니다. 말들이 보다 자연스러운 환경에서 </a:t>
            </a:r>
            <a:r>
              <a:rPr u="sng" b="1" sz="1200">
                <a:solidFill>
                  <a:srgbClr val="000000"/>
                </a:solidFill>
                <a:latin typeface="맑은 고딕"/>
              </a:rPr>
              <a:t>(3)건강하게 생활할 수 있어 인간과 상호작용할 수 있는 환경을 제공하거나, 스트레스 감소를 위한 관리 시스템을 개발하는 등의 복지</a:t>
            </a:r>
            <a:r>
              <a:rPr sz="1200">
                <a:solidFill>
                  <a:srgbClr val="000000"/>
                </a:solidFill>
                <a:latin typeface="맑은 고딕"/>
              </a:rPr>
              <a:t> 중심 프로그램을 설계할 수 있을 것입니다. 이러한 노력으로 신체적 정신적으로 건강한 말을 육성하여 고객들 및 지역사회에 지원한다면 </a:t>
            </a:r>
            <a:r>
              <a:rPr u="sng" b="1" sz="1200">
                <a:solidFill>
                  <a:srgbClr val="000000"/>
                </a:solidFill>
                <a:latin typeface="맑은 고딕"/>
              </a:rPr>
              <a:t>(4)한국 마사회의 전략과제 중 하나인 고객이 행복한 여가문화 조성에도 이바지 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질병 예방과 치료를 위해 지원자가 제안하는 관리 프로그램의 핵심 요소는 무엇인가요?</a:t>
            </a:r>
            <a:br/>
            <a:r>
              <a:t>(2) 지원자는 말들의 건강 관리 체계 구축에 기여하고자 했다고 언급했습니다. 구체적으로 어떻게 건강 관리 체계를 구축할 계획이신가요?</a:t>
            </a:r>
            <a:br/>
            <a:r>
              <a:t>(3) 말들의 건강과 복지를 개선하기 위한 복지 중심 프로그램 설계에 대해 구체적인 예시를 들어 설명해 주시겠어요?</a:t>
            </a:r>
            <a:br/>
            <a:r>
              <a:t>(4) 한국 마사회의 전략과제 중 하나인 '고객이 행복한 여가문화 조성'에 어떻게 기여할 수 있다고 생각하시나요?</a:t>
            </a:r>
          </a:p>
        </p:txBody>
      </p:sp>
    </p:spTree>
  </p:cSld>
  <p:clrMapOvr>
    <a:masterClrMapping/>
  </p:clrMapOvr>
</p:sld>
</file>

<file path=ppt/slides/slide4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국제회의에 대비하기 위해 자료를 준비하는 과정에서 구성원간의 소통에 어려움을 겪은 경험이 있습니다. 저는 자료의 완성도를 높이기 위해 세부적인 사항까지 꼼꼼히 준비하려 했지만, 일부 구성원들은 자신의 담당업무를 우선시하며 자료준비에 회의적인 모습을 보이기도 했습니다. 서로의 입장차이로 인해 자료준비 과정중 의견 충돌이 자주 발생했고, 협력적인 분위기가 형성되지 않았습니다. 왜냐하면 자신의 입장을 중시하는 태도로 인해 상대방의 입장을 충분히 생각하지 않은 사실과 명확하지 않은 업무분장 및 어떤 부분을 우선시할지에 대한 명확한 합의 부족, 업무의 중대성에 대한 입장차이 때문입니다. </a:t>
            </a:r>
            <a:r>
              <a:rPr u="sng" b="1" sz="1200">
                <a:solidFill>
                  <a:srgbClr val="000000"/>
                </a:solidFill>
                <a:latin typeface="맑은 고딕"/>
              </a:rPr>
              <a:t>(1)문제를 해결하기 위해 회의 시작 전 서로의 의견을 자유롭게 말할 수 있는 분위기를 조성했고, 모든 의견을 기록한 후 우선순위를 정하는 방식으로 논의 방향을 조율했습니다. 또한 의견 충돌이</a:t>
            </a:r>
            <a:r>
              <a:rPr sz="1200">
                <a:solidFill>
                  <a:srgbClr val="000000"/>
                </a:solidFill>
                <a:latin typeface="맑은 고딕"/>
              </a:rPr>
              <a:t> 발생했을 때는 감정적인 반응을 자제하고, 상대방의 입장을 먼저 경청한 </a:t>
            </a:r>
            <a:r>
              <a:rPr u="sng" b="1" sz="1200">
                <a:solidFill>
                  <a:srgbClr val="000000"/>
                </a:solidFill>
                <a:latin typeface="맑은 고딕"/>
              </a:rPr>
              <a:t>(2)뒤 제 의견을 설명하는 방식으로 소통했습니다.그 결과 서로의 입장에 대해 이해가 되면서 신뢰가 형성되었고, 보다 협력적인 분위기에서 회의 자료를 작성할 수 있었습니다. 최종 자료는 모두가 동의한 방향으로 완성되었고,</a:t>
            </a:r>
            <a:r>
              <a:rPr sz="1200">
                <a:solidFill>
                  <a:srgbClr val="000000"/>
                </a:solidFill>
                <a:latin typeface="맑은 고딕"/>
              </a:rPr>
              <a:t> 모두가 만족하는 </a:t>
            </a:r>
            <a:r>
              <a:rPr u="sng" b="1" sz="1200">
                <a:solidFill>
                  <a:srgbClr val="000000"/>
                </a:solidFill>
                <a:latin typeface="맑은 고딕"/>
              </a:rPr>
              <a:t>(3)자료를 준비해서 회의를 무사히 마칠수 있었습니다. 무엇보다 팀원들과의 갈등이 줄어들면서 팀워크가 강화되었고, 서로의 장점을 활용해 업무를 분담하는 방식으로 성과를 높일 수 있었습니다.이번 경험을 통해 효율적인 소통을 위해서는 자신의 의견만</a:t>
            </a:r>
            <a:r>
              <a:rPr sz="1200">
                <a:solidFill>
                  <a:srgbClr val="000000"/>
                </a:solidFill>
                <a:latin typeface="맑은 고딕"/>
              </a:rPr>
              <a:t> 주장하기보다 상대방의 입장에 대해 생각하고 상대방의 의견을 경청하고 조율하는 </a:t>
            </a:r>
            <a:r>
              <a:rPr u="sng" b="1" sz="1200">
                <a:solidFill>
                  <a:srgbClr val="000000"/>
                </a:solidFill>
                <a:latin typeface="맑은 고딕"/>
              </a:rPr>
              <a:t>(4)과정이 매우 중요하다는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의견 충돌 시 감정적 반응을 자제하고자 한 행동에 대해 구체적으로 설명해주시겠어요?</a:t>
            </a:r>
            <a:br/>
            <a:r>
              <a:t>(2) 국제회의 자료 준비 시 소통의 어려움을 겪었는데, 이 경험을 통해 얻게 된 가장 중요한 교훈은 무엇이었나요?</a:t>
            </a:r>
            <a:br/>
            <a:r>
              <a:t>(3) 지원자는 팀워크를 강화했다고 하셨습니다. 그 과정에서 팀원들과의 구체적인 협력 방법을 설명해주세요.</a:t>
            </a:r>
            <a:br/>
            <a:r>
              <a:t>(4) 최종 자료 작성 과정에서 동의한 방향으로 완성되었다고 하셨는데, 그 과정에서 어떤 조율을 통해 성과를 낼 수 있었나요?</a:t>
            </a:r>
          </a:p>
        </p:txBody>
      </p:sp>
    </p:spTree>
  </p:cSld>
  <p:clrMapOvr>
    <a:masterClrMapping/>
  </p:clrMapOvr>
</p:sld>
</file>

<file path=ppt/slides/slide4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2029년까지 </a:t>
            </a:r>
            <a:r>
              <a:rPr u="sng" b="1" sz="1200">
                <a:solidFill>
                  <a:srgbClr val="000000"/>
                </a:solidFill>
                <a:latin typeface="맑은 고딕"/>
              </a:rPr>
              <a:t>(1)한국마사회의 경영목표는 국제 경주마능력지수를 108점으로 높이고, 정기승마 인구를 93명으로 증가시키는 것입니다. 이러한 경영목표에 따라 핵심</a:t>
            </a:r>
            <a:r>
              <a:rPr sz="1200">
                <a:solidFill>
                  <a:srgbClr val="000000"/>
                </a:solidFill>
                <a:latin typeface="맑은 고딕"/>
              </a:rPr>
              <a:t> 전략이 전사적으로 정렬된 방향으로 수행될 수 있도록 노력할 것입니다. 특히 법무직무기술서에 기재된 바와 같이 관련 </a:t>
            </a:r>
            <a:r>
              <a:rPr u="sng" b="1" sz="1200">
                <a:solidFill>
                  <a:srgbClr val="000000"/>
                </a:solidFill>
                <a:latin typeface="맑은 고딕"/>
              </a:rPr>
              <a:t>(2)실정법에 따른 조직운용 및 내부 규정 관리, 대외 소송 지원, 사내 계약 관리 및 인사노무관리를</a:t>
            </a:r>
            <a:r>
              <a:rPr sz="1200">
                <a:solidFill>
                  <a:srgbClr val="000000"/>
                </a:solidFill>
                <a:latin typeface="맑은 고딕"/>
              </a:rPr>
              <a:t> </a:t>
            </a:r>
            <a:r>
              <a:rPr u="sng" b="1" sz="1200">
                <a:solidFill>
                  <a:srgbClr val="000000"/>
                </a:solidFill>
                <a:latin typeface="맑은 고딕"/>
              </a:rPr>
              <a:t>(3)통한 법률리스크를 저감 등을 위해 아래와 같이 제 직무역량을 활용하고 꾸준히 발전해 나가도록 하겠습니다. 1. 민사법적 지식을 보다 발전시켜 소송</a:t>
            </a:r>
            <a:r>
              <a:rPr sz="1200">
                <a:solidFill>
                  <a:srgbClr val="000000"/>
                </a:solidFill>
                <a:latin typeface="맑은 고딕"/>
              </a:rPr>
              <a:t> 수행을 지원하고 사내 규칙 제개정의 업무를 원만하게 수행하기 위해 노력하겠습니다. 2. 노무사 시험준비를 하면서 습득한 노동법적 지식은 </a:t>
            </a:r>
            <a:r>
              <a:rPr u="sng" b="1" sz="1200">
                <a:solidFill>
                  <a:srgbClr val="000000"/>
                </a:solidFill>
                <a:latin typeface="맑은 고딕"/>
              </a:rPr>
              <a:t>(4)직장내 괴롭힘 기타 노사관계법령 위반 행위 등 발생 가능한 다양한 리스크를 방지하는데 활용하겠습니다. 특히 명기수 육성과 명마 관리에 필요한 핵심 인적자원의</a:t>
            </a:r>
            <a:r>
              <a:rPr sz="1200">
                <a:solidFill>
                  <a:srgbClr val="000000"/>
                </a:solidFill>
                <a:latin typeface="맑은 고딕"/>
              </a:rPr>
              <a:t> 관리를 위해 효율적인 방법을 꾸준히 연구하겠습니다. 경영학과 인사노무관리 분야 공부도 지속하여 노사 상생과 성과창출 과정의 합리성을 제고하도록 노력하겠습니다. 3. 법무사, 노무사, 공인중개사 자격증 취득을 위한 준비과정에서 다양한 실무 법령을 체계 적합적으로 해석할 수 있는 역량을 갖추기 위해 노력해왔습니다. 법의 내용과 구조를 익히는 것은 물론 리걸마인드를 체화하기 위한 과정에서 취득한 역량을 한국마사회에서 말산업 육성법 등 유관법령에 대한 균형감이 있는 해석과 발전방향을 연구하는데 활용하겠습니다.4. 실무교육 및 이후의 실무 경험을 통해 습득된 노하우는 각종 계약체결, 중요 문서 작성 등에 유용히 쓰일 수 있도록 하겠습니다. 특히 고객을 상대하며 더욱 투철해진 책임감, 봉사정신으로 국민을 위해 보람있게 일하고자 하며 사내에서 협업하는 과정에서도 애사심을 토대로 항상 친절히 대응하고 모든 동료직원 분들의 의견을 경청하겠습니다. 공기업 직원으로서 윤리적 문제를 고민할 것이며 고객만족도와 종합청렴도 1등급이라는 목표 달성에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한국마사회의 경영목표를 지원자가 어떻게 지원할 수 있다고 생각하시나요? 이를 위해 어떤 구체적인 계획을 가지고 있는지 말씀해 주세요.</a:t>
            </a:r>
            <a:br/>
            <a:r>
              <a:t>(2) 지원자가 소송 수행 지원을 위해 민사법적 지식을 발전시켰다고 했습니다. 한국마사회에서 이러한 지식을 어떻게 적용할 계획인지 경험을 바탕으로 설명해 주세요.</a:t>
            </a:r>
            <a:br/>
            <a:r>
              <a:t>(3) 지원자가 인사노무관리를 통해 직장 내 리스크를 방지하겠다고 했습니다. 과거에 유사한 리스크를 성공적으로 관리한 경험이 있다면 말씀해 주시겠어요?</a:t>
            </a:r>
            <a:br/>
            <a:r>
              <a:t>(4) 지원자는 법무사, 노무사, 공인중개사 자격증 취득을 위해 준비했다고 했습니다. 이 과정에서 가장 어려웠던 순간과 이를 어떻게 극복했는지 설명해 주시겠어요?</a:t>
            </a:r>
          </a:p>
        </p:txBody>
      </p:sp>
    </p:spTree>
  </p:cSld>
  <p:clrMapOvr>
    <a:masterClrMapping/>
  </p:clrMapOvr>
</p:sld>
</file>

<file path=ppt/slides/slide4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(1)마사회는 선진화된 말 산업 육성으로 국가경제 발전을 선도하며 국민의 여가선용에 기여한다는 소명하에 국민의 행복한 여가 문화를 조성하고 지속가능한 경영기반을</a:t>
            </a:r>
            <a:r>
              <a:rPr sz="1200">
                <a:solidFill>
                  <a:srgbClr val="000000"/>
                </a:solidFill>
                <a:latin typeface="맑은 고딕"/>
              </a:rPr>
              <a:t> 확립한다는 핵심 전략을 가지고 있습니다. 사내 소통은 물론 특히 마사회를 이용하는 국민과 내부 직원관계에서 이해와 공감대의 형성은 전략 수행에 핵심 요소라고 생각합니다. 중개사 실무과정은 당사자 입장 </a:t>
            </a:r>
            <a:r>
              <a:rPr u="sng" b="1" sz="1200">
                <a:solidFill>
                  <a:srgbClr val="000000"/>
                </a:solidFill>
                <a:latin typeface="맑은 고딕"/>
              </a:rPr>
              <a:t>(2)조율이 주 업무라 할 정도로 갈등 상황이 빈번합니다. 직원사이, 고객과의 갈등, 심지어는 경쟁 중개사와의</a:t>
            </a:r>
            <a:r>
              <a:rPr sz="1200">
                <a:solidFill>
                  <a:srgbClr val="000000"/>
                </a:solidFill>
                <a:latin typeface="맑은 고딕"/>
              </a:rPr>
              <a:t> 갈등 상황도 발생합니다. 저는 이러한 상황에서 소통이나 협력이 쉽지 않은 문제라고 깨달았으며 이를 극복하기 위해 점차 구체적인 방안을 마련해야겠다고 생각했습니다. 갈등은 그 원인된 유형에 따라 해법을 달리합니다. 1. 이해관계자 사이 갈등이는 서로 이익을 극대화하고자 할 때 주로 발생합니다. 저는 상충되는 요구사항을 경청하고 합리적인 조정을 위해 관련 법률을 면밀히 검토, 조건 및 특약 등 대안을 제시하였습니다. 그 결과 양 당사자는 </a:t>
            </a:r>
            <a:r>
              <a:rPr u="sng" b="1" sz="1200">
                <a:solidFill>
                  <a:srgbClr val="000000"/>
                </a:solidFill>
                <a:latin typeface="맑은 고딕"/>
              </a:rPr>
              <a:t>(3)제로섬이 아닌 플러스섬으로 결론이 되어 만족할 수 있었습니다. 2.구조적 갈등이는 주로 시스템 결함으로 발생합니다.</a:t>
            </a:r>
            <a:r>
              <a:rPr sz="1200">
                <a:solidFill>
                  <a:srgbClr val="000000"/>
                </a:solidFill>
                <a:latin typeface="맑은 고딕"/>
              </a:rPr>
              <a:t> 동료가 일을 게을리한다고 판단되면 업무 공정성의식이 저하되고 성과창출에 방해가 됩니다. 이 경우 적절한 업무분장을 하는 것이 중요합니다. 업무 분장이 체계화됨에 따라 직무 만족도와 성과도 모두 높아지는 것을 경험하였습니다. 3.상대적 차이(다름의 문제)로 인한 갈등이는 가치관, 경험의 차이에서 주로 발생합니다. 중개 수익 향상을 위해 DB정리가 우선이라 생각할 수 있고 누군가는 다양한 인맥관리가 먼저라 생각할 수 있습니다. 저는 해결 방법의 차이일 뿐 옳고 그름의 문제는 아니라고 생각했습니다. 먼저 </a:t>
            </a:r>
            <a:r>
              <a:rPr u="sng" b="1" sz="1200">
                <a:solidFill>
                  <a:srgbClr val="000000"/>
                </a:solidFill>
                <a:latin typeface="맑은 고딕"/>
              </a:rPr>
              <a:t>(4)서로의 판단 근거와 결론도출 과정의 개별적 합리성을 인정하는 것이 중요하다고 생각했습니다. 틀림이</a:t>
            </a:r>
            <a:r>
              <a:rPr sz="1200">
                <a:solidFill>
                  <a:srgbClr val="000000"/>
                </a:solidFill>
                <a:latin typeface="맑은 고딕"/>
              </a:rPr>
              <a:t> 아니라고 인정할 때 모든 방안에 대해 존중할 수 있었습니다. 이러한 갈등 해결에 대한 경험을 활용하여 합리적으로 업무수행하도록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말 산업 육성이라는 목표를 지원자가 어떻게 지원할 수 있을지, 과거의 관련 경험과 연결해서 설명해 주세요.</a:t>
            </a:r>
            <a:br/>
            <a:r>
              <a:t>(2) 중개사 실무 과정에서 갈등 상황을 해결했다고 했습니다. 가장 기억에 남는 갈등 해결 사례와 그 과정에서 배운 점은 무엇이었나요?</a:t>
            </a:r>
            <a:br/>
            <a:r>
              <a:t>(3) 지원자가 말한 '구조적 갈등'의 사례 중 하나를 보다 구체적으로 설명하고, 이를 해결하기 위해 어떤 접근 방식을 사용했는지 알려주세요.</a:t>
            </a:r>
            <a:br/>
            <a:r>
              <a:t>(4) 갈등 해결 경험을 통해 얻은 교훈을 앞으로의 직무 수행에서 어떻게 활용하려고 하나요?</a:t>
            </a:r>
          </a:p>
        </p:txBody>
      </p:sp>
    </p:spTree>
  </p:cSld>
  <p:clrMapOvr>
    <a:masterClrMapping/>
  </p:clrMapOvr>
</p:sld>
</file>

<file path=ppt/slides/slide4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일원으로서 꼼꼼한 동료 직원인 동시에 한국 말 산업의 전문 인재가 되는 것이 저의 </a:t>
            </a:r>
            <a:r>
              <a:rPr u="sng" b="1" sz="1200">
                <a:solidFill>
                  <a:srgbClr val="000000"/>
                </a:solidFill>
                <a:latin typeface="맑은 고딕"/>
              </a:rPr>
              <a:t>(1)목표입니다.입사 후에는 실무자로서 업무의 기초를 다지기 위해 한국마사회의 재무 구조 및 규정과 예산 절차를 철저히 숙지하겠습니다.</a:t>
            </a:r>
            <a:r>
              <a:rPr sz="1200">
                <a:solidFill>
                  <a:srgbClr val="000000"/>
                </a:solidFill>
                <a:latin typeface="맑은 고딕"/>
              </a:rPr>
              <a:t> 기록물과 선배 직원들의 사례를 참고하며 업무 절차를 파악하고, 협업이 필요한 경우 적극적으로 소통하며 동료직원으로서 신뢰를 쌓겠습니다.업무에 충분히 적응한 후에는 저 스스로 부족하다고 느끼는 회계감사기준과 세법에 대해 추가적으로 공부하며 업무 역량을 강화하겠습니다. 5년 이상 경력을 쌓은 후에는 공공기관 경영 성과 평가에 대해 공부하며 기관의 정량적 성과와 </a:t>
            </a:r>
            <a:r>
              <a:rPr u="sng" b="1" sz="1200">
                <a:solidFill>
                  <a:srgbClr val="000000"/>
                </a:solidFill>
                <a:latin typeface="맑은 고딕"/>
              </a:rPr>
              <a:t>(2)정성적 성과를 효과적으로 제시하는 방안을 모색하겠습니다. 근무하며 얻은 유관 산업 및 기관에 대한 이해를 바탕으로, 장기적으로는</a:t>
            </a:r>
            <a:r>
              <a:rPr sz="1200">
                <a:solidFill>
                  <a:srgbClr val="000000"/>
                </a:solidFill>
                <a:latin typeface="맑은 고딕"/>
              </a:rPr>
              <a:t> 한국마사회와 말 산업에 기여하는 전문가로 성장하고 싶습니다.한국마사회에서 이러한 목표를 이루기 위해서는 재무회계 관련 지식과 예산 분석 능력이 </a:t>
            </a:r>
            <a:r>
              <a:rPr u="sng" b="1" sz="1200">
                <a:solidFill>
                  <a:srgbClr val="000000"/>
                </a:solidFill>
                <a:latin typeface="맑은 고딕"/>
              </a:rPr>
              <a:t>(3)필요하다고 생각합니다. 이를 위해 다음과 같은 노력을 기울였습니다.학부 시절 재무회계 및 재무관리 과목을 학습하였고 재경관리사</a:t>
            </a:r>
            <a:r>
              <a:rPr sz="1200">
                <a:solidFill>
                  <a:srgbClr val="000000"/>
                </a:solidFill>
                <a:latin typeface="맑은 고딕"/>
              </a:rPr>
              <a:t> 자격증 등을 취득하며 회계 관련 지식을 쌓기 위해 노력해왔습니다. 한국마사회에서 회계사무 업무 및 내부통제 점검 업무를 수행하는데 이러한 이론적 지식을 효과적으로 활용하겠습니다.더불어 연금 기관 </a:t>
            </a:r>
            <a:r>
              <a:rPr u="sng" b="1" sz="1200">
                <a:solidFill>
                  <a:srgbClr val="000000"/>
                </a:solidFill>
                <a:latin typeface="맑은 고딕"/>
              </a:rPr>
              <a:t>(4)재직 중 고객 세미나 기획 업무를 통해 사업 예산을 체계적으로 편성하고 집행한 경험이 있습니다. 해당 경험을 통해 비용</a:t>
            </a:r>
            <a:r>
              <a:rPr sz="1200">
                <a:solidFill>
                  <a:srgbClr val="000000"/>
                </a:solidFill>
                <a:latin typeface="맑은 고딕"/>
              </a:rPr>
              <a:t> 효율성에 대해 분석하는 능력을 길렀고, 당시 조직 내 예산절감 우수사례로 선정되기도 했습니다. 한국마사회에서도 예산 집행을 관리함에 있어 분석적 자세로 임하겠습니다.이러한 노력과 경험을 바탕으로 한국마사회 입사 후 재무회계 직무를 수행하는 데 있어 기관의 업무 효율성 및 재무 건전성 강화에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입사 후 실무자로서 업무의 기초를 다지겠다고 하셨습니다. 구체적으로 어떤 방식으로 한국마사회의 재무 구조 및 예산 절차를 숙지할 계획인가요?</a:t>
            </a:r>
            <a:br/>
            <a:r>
              <a:t>(2) 한국마사회에서의 장기적인 목표로 말 산업에 기여하는 전문가로 성장하고 싶다고 하셨습니다. 이 목표를 달성하기 위해 계획 중인 단계적 목표나 활동이 있나요?</a:t>
            </a:r>
            <a:br/>
            <a:r>
              <a:t>(3) 지원자는 학부 시절 재무회계 및 관련 자격증 취득 경험을 언급했는데, 이를 통해 구체적으로 어떤 회계 지식이 한국마사회에서 도움이 될 것이라 생각하시나요?</a:t>
            </a:r>
            <a:br/>
            <a:r>
              <a:t>(4) 지원자는 연금 기관 재직 중 고객 세미나 기획 경험에서 배운 비용 효율성 분석 능력을 한국마사회에서 어떻게 적용할지 계획이 있나요?</a:t>
            </a:r>
          </a:p>
        </p:txBody>
      </p:sp>
    </p:spTree>
  </p:cSld>
  <p:clrMapOvr>
    <a:masterClrMapping/>
  </p:clrMapOvr>
</p:sld>
</file>

<file path=ppt/slides/slide4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(1)연금 기관에서 기금의 위탁 운용사를 관리하는 업무를 맡아 수행하며 관련 규정 개정을 위해 유관 부서와 협력했던 경험이 있습니다.당시</a:t>
            </a:r>
            <a:r>
              <a:rPr sz="1200">
                <a:solidFill>
                  <a:srgbClr val="000000"/>
                </a:solidFill>
                <a:latin typeface="맑은 고딕"/>
              </a:rPr>
              <a:t> 위탁 운용사 관리 규정이 운용사 귀책 사유로 위탁 자금을 회수하는 경우에 대해 명시되어 있었지만, 기관의 전략적 자산 배분 목적의 자금 회수에 대해서는 충분히 다루고 있지 않았습니다. 규정 개정의 필요성을 인지한 저와 선임 직원은 개정 업무에 착수했고, 규정 개정 위원회 업무를 담당하는 다른 부서와 협력하게 되었습니다.해당 부서에서는 약 1개월 전 인사 발령으로 위원회 담당 직원이 </a:t>
            </a:r>
            <a:r>
              <a:rPr u="sng" b="1" sz="1200">
                <a:solidFill>
                  <a:srgbClr val="000000"/>
                </a:solidFill>
                <a:latin typeface="맑은 고딕"/>
              </a:rPr>
              <a:t>(2)변경되었고, 새로운 담당자는 업무의 세부 사항을 파악하는 과정 중이었습니다. 저희 부서는 1~2개월 내로 규정을 개정해 관련 업무를 추진해야 했으나, 담당 직원은 다른 조항까지 구조적으로 전면 개정하기를</a:t>
            </a:r>
            <a:r>
              <a:rPr sz="1200">
                <a:solidFill>
                  <a:srgbClr val="000000"/>
                </a:solidFill>
                <a:latin typeface="맑은 고딕"/>
              </a:rPr>
              <a:t> 원하며 개정 방향에 대한 의견 차이가 있었습니다.담당 직원과 원활하게 협업하고자 저는 다음과 같은 노력을 기울였습니다.첫째, 저희 부서의 개정 방향에 대한 이해를 돕기 위해 담당 직원에게 개정안을 먼저 작성하여 제시하였습니다. 이는 담당 직원이 상황을 빠르게 파악하고 업무에 효율적으로 착수할 수 있도록 지원하기 위함이었습니다.둘째, 담당 직원의 이견에 대해 경청하고 절충안을 </a:t>
            </a:r>
            <a:r>
              <a:rPr u="sng" b="1" sz="1200">
                <a:solidFill>
                  <a:srgbClr val="000000"/>
                </a:solidFill>
                <a:latin typeface="맑은 고딕"/>
              </a:rPr>
              <a:t>(3)마련하기 위해 노력했습니다. 담당 직원이 지적한 다른 조항의 관련성을 인지하고, 업무 부담을 최소화하면서 모든 사항을 포괄하는 절충안을</a:t>
            </a:r>
            <a:r>
              <a:rPr sz="1200">
                <a:solidFill>
                  <a:srgbClr val="000000"/>
                </a:solidFill>
                <a:latin typeface="맑은 고딕"/>
              </a:rPr>
              <a:t> 도출했습니다.마지막으로, 후속 업무 일정에 대해 여러 차례 검토했습니다. 개정 업무 일정이 지연되더라도 </a:t>
            </a:r>
            <a:r>
              <a:rPr u="sng" b="1" sz="1200">
                <a:solidFill>
                  <a:srgbClr val="000000"/>
                </a:solidFill>
                <a:latin typeface="맑은 고딕"/>
              </a:rPr>
              <a:t>(4)후속 업무에 차질이 없어야 전체적인 업무 추진 과정에서도 갈등이 줄어들 거라고 생각했기 때문입니다.이러한 노력 덕분에 처음 의도했던 바를 반영하여</a:t>
            </a:r>
            <a:r>
              <a:rPr sz="1200">
                <a:solidFill>
                  <a:srgbClr val="000000"/>
                </a:solidFill>
                <a:latin typeface="맑은 고딕"/>
              </a:rPr>
              <a:t> 기한 내에 규정을 성공적으로 개정할 수 있었습니다. 다음 달 전략적 자산 배분으로 운용사 자금 회수를 규정에 맞춰 진행할 수 있었고, 저는 이 경험을 통해 유관 부서와의 협업에 필요한 소통 방식과 준비 자세를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연금 기관에서 위탁 운용사 관리 업무 경험을 통해 배운 협업 방식이 한국마사회 내에서 어떻게 발휘될 수 있을까요?</a:t>
            </a:r>
            <a:br/>
            <a:r>
              <a:t>(2) 위탁 운용사와 관련된 규정 개정 상황에서 절충안을 마련했다고 했습니다. 당시 가장 큰 도전이 무엇이었고, 이를 어떻게 해결했나요?</a:t>
            </a:r>
            <a:br/>
            <a:r>
              <a:t>(3) 규정 개정 후 전략적 자산 배분을 성공적으로 진행할 수 있었다고 하셨는데, 이 과정에서 가장 중요한 성공 요인은 무엇이었나요?</a:t>
            </a:r>
            <a:br/>
            <a:r>
              <a:t>(4) 규정을 성공적으로 개정한 경험을 통해 지원자가 배운 소통 방식이나 준비 자세가 있었나요? 이를 구체적인 상황에서 어떻게 활용할 계획인가요?</a:t>
            </a:r>
          </a:p>
        </p:txBody>
      </p:sp>
    </p:spTree>
  </p:cSld>
  <p:clrMapOvr>
    <a:masterClrMapping/>
  </p:clrMapOvr>
</p:sld>
</file>

<file path=ppt/slides/slide4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[콘텐츠와 IP를 활용한 새로운 사업]국내의 새로운 </a:t>
            </a:r>
            <a:r>
              <a:rPr u="sng" b="1" sz="1200">
                <a:solidFill>
                  <a:srgbClr val="000000"/>
                </a:solidFill>
                <a:latin typeface="맑은 고딕"/>
              </a:rPr>
              <a:t>(1)고객 유입을 위한 디지털 콘텐츠와 IP 시장 활성화를 바탕으로 한국마사회의 사회적 가치 증진에 기여하고, 말산업을 콘텐츠 사업으로 도약시킨다는 비전을 현실로 만들고 싶습니다. 한국마사회는 젊은 고객 유입이 부족합니다. 미래의 꾸준한 성장과 수익을 위한 새로운 고객 유입이 필요한</a:t>
            </a:r>
            <a:r>
              <a:rPr sz="1200">
                <a:solidFill>
                  <a:srgbClr val="000000"/>
                </a:solidFill>
                <a:latin typeface="맑은 고딕"/>
              </a:rPr>
              <a:t> 상황이라고 판단됩니다. 이를 위해 말산업 확대를 위한 새로운 시도를 해보고 싶습니다. ESG 경영과 연계된 대국민 말산업 콘텐츠 경진대회는 청년들의 참여를 이끌 것이고 각 지역에 위치한 경마장의 관광 자원화도 가능하다고 생각합니다. 또 한 가지는 모바일 게임 제작입니다. 한국마사회의 말들을 캐릭터화해서 키우는 모바일 앱을 도입한다면 젊은 </a:t>
            </a:r>
            <a:r>
              <a:rPr u="sng" b="1" sz="1200">
                <a:solidFill>
                  <a:srgbClr val="000000"/>
                </a:solidFill>
                <a:latin typeface="맑은 고딕"/>
              </a:rPr>
              <a:t>(2)세대의 게임에 대한 관심이 말과 한국의 말산업으로까지 이어질 수 있습니다. 실제 한국마사회의 말과 게임의 말 캐릭터를 연결해서 모바일 앱을 통해 말을 가꾸고 응원하여 경주마로서 도약을 체험한다면 경마를 포함한 말산업 전반에</a:t>
            </a:r>
            <a:r>
              <a:rPr sz="1200">
                <a:solidFill>
                  <a:srgbClr val="000000"/>
                </a:solidFill>
                <a:latin typeface="맑은 고딕"/>
              </a:rPr>
              <a:t> 동력이 될 것입니다. 이를 구체화하기 위해서는 한국마사회의 여러 부서와 외부 업체와의 협력이 필요합니다. 00공공기관에서 국제업무를 맡으며 해외의 공공기관과 우리나라의 변리사, 대학교 교수, 농기계 업체 등 여러 업체와 한꺼번에 일을 했던 경험으로 의사소통 능력, 문제해결 능력 그리고 사업 진행 능력을 길렀습니다. 이를 통해 </a:t>
            </a:r>
            <a:r>
              <a:rPr u="sng" b="1" sz="1200">
                <a:solidFill>
                  <a:srgbClr val="000000"/>
                </a:solidFill>
                <a:latin typeface="맑은 고딕"/>
              </a:rPr>
              <a:t>(3)꿈을 현실로 만들고 싶습니다.이를 위해 첫 번째로 게임에 대한 지식재산권(IP) 확보가 필요합니다. (4)말 캐릭터에 대한 IP를 확보하고 관리하는 것은 세계 유수 경마장들을 넘어설 수 있다고 확신합니다. 저는 00공공기관에서 개도국의 특허 등록을 지원하는 업무를 수행하며 쌓은 IP 이해도와 경험을 통해 성공적으로</a:t>
            </a:r>
            <a:r>
              <a:rPr sz="1200">
                <a:solidFill>
                  <a:srgbClr val="000000"/>
                </a:solidFill>
                <a:latin typeface="맑은 고딕"/>
              </a:rPr>
              <a:t> 한국마사회의 IP를 관리할 수 있습니다. 나아가 IP를 활용하여 브랜드를 만드는 등의 부가가치를 창출했던 경험을 한국마사회에도 적용하여 IP를 이용한 자본 창출을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말산업을 콘텐츠 사업으로 도약시키기 위해 고려할 논점이나 위험 요소는 무엇일까요?</a:t>
            </a:r>
            <a:br/>
            <a:r>
              <a:t>(2) 한국마사회와 협력을 위해 외부 업체와의 협력 경험을 구체적으로 설명해 주실 수 있나요?</a:t>
            </a:r>
            <a:br/>
            <a:r>
              <a:t>(3) 지식재산권 확보를 통한 구체적인 성공 사례 또는 도전에 대해 설명해 주실 수 있나요?</a:t>
            </a:r>
            <a:br/>
            <a:r>
              <a:t>(4) IP 이해도와 경험을 활용하여 한국마사회에 기여할 수 있는 구체적인 방안은 무엇인지 설명해 주세요.</a:t>
            </a:r>
          </a:p>
        </p:txBody>
      </p:sp>
    </p:spTree>
  </p:cSld>
  <p:clrMapOvr>
    <a:masterClrMapping/>
  </p:clrMapOvr>
</p:sld>
</file>

<file path=ppt/slides/slide4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[교육을 통한 </a:t>
            </a:r>
            <a:r>
              <a:rPr u="sng" b="1" sz="1200">
                <a:solidFill>
                  <a:srgbClr val="000000"/>
                </a:solidFill>
                <a:latin typeface="맑은 고딕"/>
              </a:rPr>
              <a:t>(1)설득과 갈등 원인 해결]지식재산에 대한 이해도를 높이기 위한 교육을 제안하여 우즈베키스탄과의 공동연구 사업의 원활한 진행에 기여하였습니다.00공공기관에서 국제 지식재산 나눔 사업 중 하나인 지식재산(IP) 공동연구 사업 지원을 맡은 경험이 있습니다. IP 공동연구 사업은 개도국의 연구 기관과 우리나라의 연구 기관이 함께 공동연구를 진행하여 개도국의</a:t>
            </a:r>
            <a:r>
              <a:rPr sz="1200">
                <a:solidFill>
                  <a:srgbClr val="000000"/>
                </a:solidFill>
                <a:latin typeface="맑은 고딕"/>
              </a:rPr>
              <a:t> 수요에 맞는 특허 등록을 돕고 지식재산의 중요성을 전파하고 교육하는 </a:t>
            </a:r>
            <a:r>
              <a:rPr u="sng" b="1" sz="1200">
                <a:solidFill>
                  <a:srgbClr val="000000"/>
                </a:solidFill>
                <a:latin typeface="맑은 고딕"/>
              </a:rPr>
              <a:t>(2)사업입니다.매달 사업의 이해관계자분들과 함께 실무회의를 진행하는데 우리나라 연구진분들이 IP 공동연구 사업의 취지에 부합하지 않은 연구 주제를 계속해서 주장하셨고 변리사님의 설득에도 주장을 바꾸시지 않으셨습니다. 명확한 주제가 정해지지 않은 채 시간은 흘러갔습니다. 저는 연구 기관 연구진들이</a:t>
            </a:r>
            <a:r>
              <a:rPr sz="1200">
                <a:solidFill>
                  <a:srgbClr val="000000"/>
                </a:solidFill>
                <a:latin typeface="맑은 고딕"/>
              </a:rPr>
              <a:t> 지식재산에 대한 이해도가 낮은 것이 이 상황의 원인이라 생각했습니다. 다음 실무회의 때 변리사님과 직접 연구 기관을 찾아가 회의와 더불어 2시간 정도의 지식재산 교육을 진행할 것을 제안드렸습니다. 과장님과 변리사님 그리고 연구진분들 모두 동의를 해주셨고, 저는 변리사님을 도와 지식재산 교육자료를 검토하며 지식재산 교육을 준비했습니다. 다행히 </a:t>
            </a:r>
            <a:r>
              <a:rPr u="sng" b="1" sz="1200">
                <a:solidFill>
                  <a:srgbClr val="000000"/>
                </a:solidFill>
                <a:latin typeface="맑은 고딕"/>
              </a:rPr>
              <a:t>(3)연구진분들은 교육을 통해 특허의 활용과 특허 등록의 요건들을 이해하셨고 높은 만족도를 보이셨습니다. 이후 진행한 실무회의에서 연구진분들과 함께 연구 주제를 검토하였습니다. 연구 주제로 3건</a:t>
            </a:r>
            <a:r>
              <a:rPr sz="1200">
                <a:solidFill>
                  <a:srgbClr val="000000"/>
                </a:solidFill>
                <a:latin typeface="맑은 고딕"/>
              </a:rPr>
              <a:t> 정도가 정리되었고, 이후 PCT를 이용한 2건을 우즈베키스탄 해외 특허 출원도 진행하여 사업을 성공적으로 마무리하였습니다. 한국마사회의 말산업도 혼자 하는 것이 아닌 여러 사람과의 협력이 필수라고 생각합니다. 이러한 경험을 통해 배운 의사소통 능력과 갈등 해결 </a:t>
            </a:r>
            <a:r>
              <a:rPr u="sng" b="1" sz="1200">
                <a:solidFill>
                  <a:srgbClr val="000000"/>
                </a:solidFill>
                <a:latin typeface="맑은 고딕"/>
              </a:rPr>
              <a:t>(4)능력을 바탕으로 한국마사회 공적 기능을 강화하겠습니다.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지식재산 교육을 통해 설득과 갈등 해결 방법을 외 다른 상황에서 활용한 경험이 있나요?</a:t>
            </a:r>
            <a:br/>
            <a:r>
              <a:t>(2) 우즈베키스탄과의 공동 연구 성공을 위해 가장 결정적이었던 순간이나 전략이 무엇이었는지 말씀해 주세요.</a:t>
            </a:r>
            <a:br/>
            <a:r>
              <a:t>(3) 특허 등록이나 PCT 이용과 관련하여 특별히 기억에 남는 어려움과 그 해결 방법을 설명해 주세요.</a:t>
            </a:r>
            <a:br/>
            <a:r>
              <a:t>(4) 한국마사회에서의 협력 강화를 위해 이전의 갈등 해결 능력을 어떻게 활용할 계획이신지 설명해 주세요.</a:t>
            </a:r>
          </a:p>
        </p:txBody>
      </p:sp>
    </p:spTree>
  </p:cSld>
  <p:clrMapOvr>
    <a:masterClrMapping/>
  </p:clrMapOvr>
</p:sld>
</file>

<file path=ppt/slides/slide4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&lt;경영 지원과 혁신적 홍보로 한국마사회 성장에 기여하다&gt;한국마사회 입사 후 이루고자 하는 목표는 두 가지입니다. 첫째, 적극적인 경영 지원을 통해 고객만족도 우수 및 종합 청렴도 1등 달성에 기여하는 것입니다. 이는 기업의 지속 가능한 성장에 필수적인 요소이며, 기관이 청렴하게 업무를 수행할 때 긍정적 인식이 형성되고, 고객만족도로 이어진다고 생각합니다.이를 위해 OO공사에서 수행했던 고객만족도 및 청렴도 관리 경험을 적극 활용하고자 합니다. 당시 본부 방문 고객에게 긍정적 </a:t>
            </a:r>
            <a:r>
              <a:rPr u="sng" b="1" sz="1200">
                <a:solidFill>
                  <a:srgbClr val="000000"/>
                </a:solidFill>
                <a:latin typeface="맑은 고딕"/>
              </a:rPr>
              <a:t>(1)첫인상을 주기 위해 직원 대상 청렴 다짐 캠페인을 실시하고, 직원들이 작성한 문구로 청렴 게시판을 제작하였습니다. 또한, 청렴 크로샷 발송, 월별 직원 청렴 교육 (2)등을 진행하며 본부의 청렴도 및 고객만족도 점수를 높이는 데 기여했습니다. 이러한 경험을 바탕으로, 입사 후에도 투명한 업무 수행과 효과적인 경영 지원을 통해 마사회의 청렴도와 고객만족도를 향상하겠습니다.두</a:t>
            </a:r>
            <a:r>
              <a:rPr sz="1200">
                <a:solidFill>
                  <a:srgbClr val="000000"/>
                </a:solidFill>
                <a:latin typeface="맑은 고딕"/>
              </a:rPr>
              <a:t> 번째 목표는 미래 세대를 위한 말 산업 콘텐츠를 개발하여 글로벌 Top 5 말산업 선도기업이라는 비전 달성에 기여하는 것입니다. 마사회가 더욱 성장하기 위해서는 새로운 수익 모델을 창출하고, 경마에 대한 부정적 인식을 해소하며, 젊은 층을 유입하는 것이 중요하다고 생각합니다. 이를 위해서는 연령별 맞춤형 홍보 콘텐츠를 개발하고, 홍보 전략을 다각화해야 합니다.저는 OO공사에서 홍보 업무를 담당하며 타 기관 사례를 벤치마킹하여 시기별,</a:t>
            </a:r>
            <a:r>
              <a:rPr u="sng" b="1" sz="1200">
                <a:solidFill>
                  <a:srgbClr val="000000"/>
                </a:solidFill>
                <a:latin typeface="맑은 고딕"/>
              </a:rPr>
              <a:t>(3) 장소별 홍보 전략을 기획하고, 연령대별 맞춤형 홍보 방안을 마련한 경험이 있습니다. 또한, 보도자료를 작성하여 언론 홍보도 진행하였습니다. 이를 바탕으로 마사회의 지역사회 공헌 및 ESG 경영 활동을 (4)효과적으로 홍보하고, 다양한 연령층을 타겟으로 한 콘텐츠와 이벤트를 기획하여 말 산업을 하나의 문화로 정착시키는 데 기여하겠습니다.향후 다양한 업무를 경험하며 역량을 더욱 강화하고, 이를 바탕으로 한국마사회와 함께 성장하며 다음 세대에게 모범이 되는 조직 구성원이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OO공사에서 고객만족도 및 청렴도 관리를 통해 구체적으로 어떤 성과를 이뤘는지, 그 성과가 한국마사회에서도 어떻게 적용될 수 있는지 설명해 주세요.</a:t>
            </a:r>
            <a:br/>
            <a:r>
              <a:t>(2) 마사회의 청렴도와 고객만족도 향상을 위한 지원자의 효과적인 경영 지원 계획은 무엇인가요?</a:t>
            </a:r>
            <a:br/>
            <a:r>
              <a:t>(3) 타 기관의 사례를 벤치마킹하고 연령대별 맞춤형 홍보 방안을 마련했던 경험을 더 상세히 설명해 줄 수 있나요?</a:t>
            </a:r>
            <a:br/>
            <a:r>
              <a:t>(4) 지원자가 생각하는 지역사회 공헌 및 ESG 경영 활동을 효과적으로 홍보하기 위한 구체적인 계획은 무엇인가요?</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[팀원들의 </a:t>
            </a:r>
            <a:r>
              <a:rPr u="sng" b="1" sz="1200">
                <a:solidFill>
                  <a:srgbClr val="000000"/>
                </a:solidFill>
                <a:latin typeface="맑은 고딕"/>
              </a:rPr>
              <a:t>(1)상황을 고려해 목표를 조율하고 소통 방식을 개선했습니다]타인과의 소통과 협력 과정에서 어려움을 겪었던 경험 중 하나는 팀 프로젝트에서 생겼습니다. 당시 팀원들은 취업 준비와 개인 사정으로 인해 프로젝트에 충분히 참여하려고 하지 않았습니다.</a:t>
            </a:r>
            <a:r>
              <a:rPr sz="1200">
                <a:solidFill>
                  <a:srgbClr val="000000"/>
                </a:solidFill>
                <a:latin typeface="맑은 고딕"/>
              </a:rPr>
              <a:t> 하지만 저는 팀의 목표를 이루기 위해서 팀원들의 참여가 필수 불가결하다고 생각해 적극적으로 팀원들의 이견을 조율하려 했으나 생각보다 어려움을 겪었습니다.처음에는 개인적으로 목표한 성과를 달성하고 싶어 팀원들을 설득했지만 팀원들의 우선순위가 </a:t>
            </a:r>
            <a:r>
              <a:rPr u="sng" b="1" sz="1200">
                <a:solidFill>
                  <a:srgbClr val="000000"/>
                </a:solidFill>
                <a:latin typeface="맑은 고딕"/>
              </a:rPr>
              <a:t>(2)프로젝트보다 개인 사정에 있다는 점을 깨닫고 방향을 조정해야 한다고 판단했습니다. 이에 따라 프로젝트의 규모를 축소하고 현실적인 목표를 설정하여 팀원들의 의견을 존중하는 방식으로</a:t>
            </a:r>
            <a:r>
              <a:rPr sz="1200">
                <a:solidFill>
                  <a:srgbClr val="000000"/>
                </a:solidFill>
                <a:latin typeface="맑은 고딕"/>
              </a:rPr>
              <a:t> 계획을 수정했습니다. 이러한 과정을 거친 결과, 제한된 시간과 자원 속에서도 프로젝트를 완성할 수 있었습니다.또한, 상대방이 제 의견을 들어주지 않을 때 겪었던 어려움도 있습니다. 저는 타인을 배려하고 이해하는 것을 중요하게 여기며, 의견 차이가 발생할 때는 상대방의 생각을 존중하려 노력했습니다. 하지만 상대방이 제 의견을 전혀 고려하지 않을 </a:t>
            </a:r>
            <a:r>
              <a:rPr u="sng" b="1" sz="1200">
                <a:solidFill>
                  <a:srgbClr val="000000"/>
                </a:solidFill>
                <a:latin typeface="맑은 고딕"/>
              </a:rPr>
              <a:t>(3)때는 소통을 통한 관계 개선의 의지를 잃기도 했습니다. 이러한 상황을 극복하기 위해 상대방의 입장에서 문제를 바라보려 했고, 제 의견을 보다 논리적이고 명확하게 전달하는 방법을 고민했습니다. 이러한 노력 끝에 상대방과의</a:t>
            </a:r>
            <a:r>
              <a:rPr sz="1200">
                <a:solidFill>
                  <a:srgbClr val="000000"/>
                </a:solidFill>
                <a:latin typeface="맑은 고딕"/>
              </a:rPr>
              <a:t> 원활한 소통이 가능했고 결과적으로 프로젝트 진행에서도 더 나은 협업을 이루어낼 수 있었습니다.위와 같은 경험을 </a:t>
            </a:r>
            <a:r>
              <a:rPr u="sng" b="1" sz="1200">
                <a:solidFill>
                  <a:srgbClr val="000000"/>
                </a:solidFill>
                <a:latin typeface="맑은 고딕"/>
              </a:rPr>
              <a:t>(4)통해 협업에서 중요한 것은 개인의 성과보다 팀 전체의 목표를 고려하는 태도라는 것을 배웠습니다. 그리고 상대방의 입장을 존중하면서도 제 의견을 효과적으로 전달하는 것, 설득하는 것이 원활한 소통의 핵심이라는 점을 깨달았습니다. 이러한 경험을 바탕으로 앞으로도 조직 내에서 팀원들과 원만하게 소통하고 협업하여 더 나은 성과를</a:t>
            </a:r>
            <a:r>
              <a:rPr sz="1200">
                <a:solidFill>
                  <a:srgbClr val="000000"/>
                </a:solidFill>
                <a:latin typeface="맑은 고딕"/>
              </a:rPr>
              <a:t> 창출하는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팀 프로젝트에서는 가장 큰 어려움이 팀원들의 참여 부족이었다고 했습니다. 이를 극복한 전략이 앞으로의 협업에 어떤 교훈을 주었나요?</a:t>
            </a:r>
            <a:br/>
            <a:r>
              <a:t>(2) 팀 프로젝트의 방향을 조정하며 얻은 성과가 있다면, 그것이 개인적으로 어떤 성장을 가져왔는지 설명해 주세요.</a:t>
            </a:r>
            <a:br/>
            <a:r>
              <a:t>(3) 상대방이 지원자의 의견을 고려하지 않을 때 어떤 방법으로 설득했는지 상세하게 설명해 주시겠어요?</a:t>
            </a:r>
            <a:br/>
            <a:r>
              <a:t>(4) 지원자는 상대방의 입장을 존중하며 의견을 효과적으로 전달하는 것을 중요하게 여겼습니다. 이에 대한 구체적인 사례를 설명해 주시겠어요?</a:t>
            </a:r>
          </a:p>
        </p:txBody>
      </p:sp>
    </p:spTree>
  </p:cSld>
  <p:clrMapOvr>
    <a:masterClrMapping/>
  </p:clrMapOvr>
</p:sld>
</file>

<file path=ppt/slides/slide4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&lt;공동 목표 설정 및 소통을 통한 갈등 해결&gt;회사 구내식당의 배식대 운영과 관련하여 수급업체와 의견 차이를 겪었습니다. 업체는 배식대 2개 운영이 어렵다는 입장이었습니다. 첫째, 식수가 유동적이라 예측이 어렵기 때문에 잔반이 </a:t>
            </a:r>
            <a:r>
              <a:rPr u="sng" b="1" sz="1200">
                <a:solidFill>
                  <a:srgbClr val="000000"/>
                </a:solidFill>
                <a:latin typeface="맑은 고딕"/>
              </a:rPr>
              <a:t>(1)많이 발생할 수 있다는 점, 둘째, 직원들이 몰리면 식권 제출이나 사원증 태그 여부를 확인하는 것이 어려워 식수 오차가 커질 수 있다는 점이 이유였습니다. 반면, 회사 입장에서는 배식대 2개를 운영하면 대기 시간 단축으로 직원</a:t>
            </a:r>
            <a:r>
              <a:rPr sz="1200">
                <a:solidFill>
                  <a:srgbClr val="000000"/>
                </a:solidFill>
                <a:latin typeface="맑은 고딕"/>
              </a:rPr>
              <a:t> 불만이 해소되고, 대기 중에 이탈하는 직원이 줄어 업체 이윤 창출로도 이어질 것으로 판단했습니다.갈등 해결을 위해 협의체를 구성하고 회의를 진행하였습니다. 문제 상황 및 양측 의견을 표로 정리하였고, ‘직원(고객) 대상 만족스러운 식사 제공’이라는 공동의 목표를 제시하며 서로 이득이 될 수 있는 방안을 논의했습니다. 그 결과, 배식대 2개를 운영하되 몇 </a:t>
            </a:r>
            <a:r>
              <a:rPr u="sng" b="1" sz="1200">
                <a:solidFill>
                  <a:srgbClr val="000000"/>
                </a:solidFill>
                <a:latin typeface="맑은 고딕"/>
              </a:rPr>
              <a:t>(2)가지 보완책을 적용하는 방법을 마련하였습니다. 첫째, 배식대의 유동적 운영을 위해, 배식대 1개에서 처음 준비한 반찬이 1밧드라도 소진되면 해당 배식대를 닫고 나머지 한 개만 운영하거나, 대기 줄이 길지 않은 날에는 처음부터 배식대를</a:t>
            </a:r>
            <a:r>
              <a:rPr sz="1200">
                <a:solidFill>
                  <a:srgbClr val="000000"/>
                </a:solidFill>
                <a:latin typeface="맑은 고딕"/>
              </a:rPr>
              <a:t> 1개만 운영하여 잔반을 최소화하는 것이었습니다. 둘째, 식권을 내야만 통과할 수 있는 바리케이드 형태의 통로를 만들어 직원들이 자연스럽게 식권을 제출하거나 사원증을 태그하도록 유도하는 방안이었습니다.이 해결책을 도입한 결과, 구내식당 운영 효율성이 향상되었습니다. 배식대 2개 운영으로 직원들의 대기 시간이 단축되었고, 유동적 운영 방식으로 잔반 발생량이 감소했습니다. 또한, 식권 확인 절차가 명확해지면서 운영상의 혼선이 </a:t>
            </a:r>
            <a:r>
              <a:rPr u="sng" b="1" sz="1200">
                <a:solidFill>
                  <a:srgbClr val="000000"/>
                </a:solidFill>
                <a:latin typeface="맑은 고딕"/>
              </a:rPr>
              <a:t>(3)줄어 수급업체 측에서도 만족도가 높아졌습니다.이 경험을 통해 이해관계로 인한 갈등 발생 시, 각자의 입장을 고려하면서도 공동 목표를 설정하고 실질적 해결책을 마련하는 (4)것이 중요하다는 것을 깨달았습니다. 앞으로도 다양한 이해관계자들과 원활하게 소통하고 협력하여 조직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구내식당 문제를 해결하기 위해 제안했던 유동적 운영 방식을 도입하기까지 어떤 설득 과정이 필요했는지 설명해 주세요.</a:t>
            </a:r>
            <a:br/>
            <a:r>
              <a:t>(2) 식권 제출 및 사원증 태그 문제를 해결하기 위한 바리케이드 형태의 통로는 어떤 과정을 거쳐 제안되었나요?</a:t>
            </a:r>
            <a:br/>
            <a:r>
              <a:t>(3) 지원자가 경험한 사례를 통해 '공동 목표 설정'이 갈등 해결에서 가지는 중요성을 구체적으로 설명해 주세요.</a:t>
            </a:r>
            <a:br/>
            <a:r>
              <a:t>(4) 지원자가 경험한 갈등 해결 사례에서 얻은 교훈을 한국마사회에서의 업무에 어떻게 적용할 계획인지 설명해 주세요.</a:t>
            </a:r>
          </a:p>
        </p:txBody>
      </p:sp>
    </p:spTree>
  </p:cSld>
  <p:clrMapOvr>
    <a:masterClrMapping/>
  </p:clrMapOvr>
</p:sld>
</file>

<file path=ppt/slides/slide4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한국마사회의 인적자원 관리 및 노사관계 관리 고도화에 기여하고 싶습니다. 평소에도 저는 조직에서 업무를 수행하는 주체는 결국 사람이기에 올바른 인적자원 관리와 원활한 노사관계를 통한 직무 만족도 향상은 경영 효율화의 핵심이고, 경쟁력을 제고하는 데 있어 필수적인 요인이라고 생각해왔습니다. 이 목표를 </a:t>
            </a:r>
            <a:r>
              <a:rPr u="sng" b="1" sz="1200">
                <a:solidFill>
                  <a:srgbClr val="000000"/>
                </a:solidFill>
                <a:latin typeface="맑은 고딕"/>
              </a:rPr>
              <a:t>(1)달성하기 위해 저는 크게 두 가지 측면에서 방향성을 제시하고 싶습니다.첫 번째, 인적자원 관리 측면입니다. 적재적소에 인원을 배치함으로써 직원들의 적성을 살릴 수 있는</a:t>
            </a:r>
            <a:r>
              <a:rPr sz="1200">
                <a:solidFill>
                  <a:srgbClr val="000000"/>
                </a:solidFill>
                <a:latin typeface="맑은 고딕"/>
              </a:rPr>
              <a:t> 업무 환경을 조성하여 개개인의 업무 효율성을 향상시키고 이를 바탕으로 한국마사회의 혁신 및 성장 동력 확보에 이바지하고 싶습니다. 학교에서 여러 경영학 수업을 수강하며 학습한 인적자원관리 및 인사 업무에 관한 이론적 지식을, 업무를 수행하며 실전에 적용함으로써 이론과 실무가 </a:t>
            </a:r>
            <a:r>
              <a:rPr u="sng" b="1" sz="1200">
                <a:solidFill>
                  <a:srgbClr val="000000"/>
                </a:solidFill>
                <a:latin typeface="맑은 고딕"/>
              </a:rPr>
              <a:t>(2)무엇이 다른지 이해하고 상황에 알맞게 적용할 것입니다.두 번째, 노사관계 관리 측면에서는 부당노동행위, 관련 법령 위반 등</a:t>
            </a:r>
            <a:r>
              <a:rPr sz="1200">
                <a:solidFill>
                  <a:srgbClr val="000000"/>
                </a:solidFill>
                <a:latin typeface="맑은 고딕"/>
              </a:rPr>
              <a:t> 예방을 위해 사전적으로 관리되어야 할 리스크 요소를 파악하고 적절한 관리 방법을 제시하여 잠재적으로 존재할 수 있는 노무 리스크를 감소시키는 것입니다. 이를 통해 한국마사회의 ESG 기반 책임 경영 고도화를 이룰 수 있을 것입니다. 공무원 수험 생활 중 근로기준법 및 노동조합법 등 관련 법령을 공부하였고 OO공기업 노무부서에서 인턴으로 근무하며 관련 지식들이 현장에서 적용되는 것을 경험했습니다. 이러한 경험을 바탕으로 저도 관련 법령의 올바른 </a:t>
            </a:r>
            <a:r>
              <a:rPr u="sng" b="1" sz="1200">
                <a:solidFill>
                  <a:srgbClr val="000000"/>
                </a:solidFill>
                <a:latin typeface="맑은 고딕"/>
              </a:rPr>
              <a:t>(3)적용으로 리스크를 감소시키고 궁극적으로는 ESG 기반 책임경영 고도화를 달성하겠습니다.저는 목표를 달성해나가는 (4)과정에서 이해관계자 양측의 의견을 충분히 수렴하고 조정하여 모두가 만족할 수 있는 방향으로 합리적인 해결방법을 제시하는 실무자로서 성장해나가겠습니다. 그 과정에 노동자 측과 사측, 결정권자와</a:t>
            </a:r>
            <a:r>
              <a:rPr sz="1200">
                <a:solidFill>
                  <a:srgbClr val="000000"/>
                </a:solidFill>
                <a:latin typeface="맑은 고딕"/>
              </a:rPr>
              <a:t> 피 결정권자 사이에서 윤활유와 같은 역할을 하며 한국 마사회에서 조직의 지속 가능한 성장과 직원들의 행복한 근무 환경을 구축해 나가고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인적자원 관리 측면에서 적재적소에 인원을 배치함으로써 직원들의 적성을 살리는 업무 환경을 조성하려고 합니다. 과거에 이러한 접근 방식을 시도했던 구체적인 사례가 있다면 설명해 주실 수 있습니까?</a:t>
            </a:r>
            <a:br/>
            <a:r>
              <a:t>(2) 한국마사회의 노사관계 관리 고도화에 기여하고자 하는데, 지원자가 공무원 수험 생활 중 익힌 근로기준법과 노동조합법 지식을 활용한 경험이 있다면 어떤 것이 있었는지 설명해 주실 수 있습니까?</a:t>
            </a:r>
            <a:br/>
            <a:r>
              <a:t>(3) 지원자는 목표를 달성하는 과정에서 이해관계자 양측의 의견을 수렴하고 조정하려고 하는데, 과거에 의견 조정을 통해 문제를 해결했던 사례에 대해 이야기해 주시겠어요?</a:t>
            </a:r>
            <a:br/>
            <a:r>
              <a:t>(4) 지원자는 노사 관계에서 노동자 측과 사측 사이에서 윤활유 역할을 하고자 하는데, 이전에 이러한 상황에서 자신의 역할을 성공적으로 수행했던 경험이 있었는지 알려주실 수 있나요?</a:t>
            </a:r>
          </a:p>
        </p:txBody>
      </p:sp>
    </p:spTree>
  </p:cSld>
  <p:clrMapOvr>
    <a:masterClrMapping/>
  </p:clrMapOvr>
</p:sld>
</file>

<file path=ppt/slides/slide4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친구들과 함께 취미로 밴드를 운영하고 있습니다. 합주 날 갑자기 친구 A가 늦을 수도 있다는 말만 남기고 연락이 되지 않으며 결국 합주에 불참했습니다. 다른 친구들은 이미 합주실에 모였기에 우리끼리라도 할 수 있는 만큼만 연습하고 가자는 의견이었으나, 친구 B는 A가 없으니 자기도 안 가겠다며 합주에 불참했습니다. 그렇게 두 명이 불참해 그날 모임은 취소되었습니다.친구들의 비협조적인 태도에 처음에는 화가 많이 났습니다. 그 당시 공연이 얼마 남지 않은 상황이었기 때문입니다. 공연을 성공적으로 끝내고 싶었기 때문에 약간의 시간이 지나 화를 추스른 후 두 친구 모두에게 연락하여 각각의 행동에 대한 자세한 이유를 들었습니다. 친구 A는 갑작스럽게 교수님과의 면담 약속이 잡혀 연락을 못한 것이었습니다. 친구 B는 그 합주가 전적으로 A의 연습 부족 때문에 잡은 약속이며, 그렇기에 A가 없으면 의미가 없다고 생각했기에 불참한 것이었습니다.저는 불참한 친구들의 </a:t>
            </a:r>
            <a:r>
              <a:rPr u="sng" b="1" sz="1200">
                <a:solidFill>
                  <a:srgbClr val="000000"/>
                </a:solidFill>
                <a:latin typeface="맑은 고딕"/>
              </a:rPr>
              <a:t>(1)자초지종을 들으며 제게 납득이 가지 않을지라도 거기에는 각자의 이유가 있을 수 있음을 (2)이해했습니다. 그래서 저는 A에게는 비슷한 일이 생길 경우 기다리는 사람을 생각해 신경써서 연락을 달라는 피드백을, B에게는 소통 없이 행동하면 다른 사람들이 당황하고 오해할 수 있다는 피드백을 해주었습니다.다행히도 친구 A, B 둘 다 피드백을 긍정적으로 (3)받아들여 주었습니다. 공연 또한 성공적으로 마칠 수 있었습니다. 그 이후로 갑자기 생긴 일에 대비해 의논을 통해 서로의 역량을</a:t>
            </a:r>
            <a:r>
              <a:rPr sz="1200">
                <a:solidFill>
                  <a:srgbClr val="000000"/>
                </a:solidFill>
                <a:latin typeface="맑은 고딕"/>
              </a:rPr>
              <a:t> 고려해 </a:t>
            </a:r>
            <a:r>
              <a:rPr u="sng" b="1" sz="1200">
                <a:solidFill>
                  <a:srgbClr val="000000"/>
                </a:solidFill>
                <a:latin typeface="맑은 고딕"/>
              </a:rPr>
              <a:t>(4)부 담당을 만드는 등 대안을 마련해 놓는 습관을 들였습니다. 또한 곡 선정 등의 다른 토의 사항에서도 모두 상대방의 입장을 충분히</a:t>
            </a:r>
            <a:r>
              <a:rPr sz="1200">
                <a:solidFill>
                  <a:srgbClr val="000000"/>
                </a:solidFill>
                <a:latin typeface="맑은 고딕"/>
              </a:rPr>
              <a:t> 고려하여 의사결정을 하게 되었습니다. 이를 바탕으로 저와 친구들은 갈등 없이 원활하게 밴드를 운영해 나갈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공연을 성공적으로 끝낼 수 있었던 이유로 친구들간의 피드백과 이해를 꼽았습니다. 이 경험을 통해 조직 내에서 긍정적인 피드백 문화를 조성하기 위해 시도해 본 방법이 있나요?</a:t>
            </a:r>
            <a:br/>
            <a:r>
              <a:t>(2) 밴드 활동 중 친구 A와 B의 불참을 경험하고 대응책을 마련했습니다. 당시 어떤 대안을 마련했으며, 그 대안이 이후의 활동에 어떠한 긍정적 영향을 미쳤는지 구체적으로 설명해 주실 수 있습니까?</a:t>
            </a:r>
            <a:br/>
            <a:r>
              <a:t>(3) 갑작스러운 상황에 대비해 대안을 준비하는 습관을 들였습니다. 지난 경험에서 어떤 교훈을 얻었고, 이는 지원자의 조직 관리 능력에 어떻게 기여했는지 설명해 주시겠어요?</a:t>
            </a:r>
            <a:br/>
            <a:r>
              <a:t>(4) 밴드를 운영하면서 곡 선정 등 의사결정 시 상대방의 입장을 충분히 고려하게 되었다고 했습니다. 이 과정에서 새로운 의견 충돌을 어떻게 해결했는지 구체적인 경험이 있으면 말씀해 주세요.</a:t>
            </a:r>
          </a:p>
        </p:txBody>
      </p:sp>
    </p:spTree>
  </p:cSld>
  <p:clrMapOvr>
    <a:masterClrMapping/>
  </p:clrMapOvr>
</p:sld>
</file>

<file path=ppt/slides/slide4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저의 목표는 20 ~ 40대까지의 사람들이 경마에 대해 가지고 있는 사행성의 이미지를 옅게 하고, 말 산업에 사람들이 관심을 가질 수 있도록 경영계획을 수립해 보는 것입니다. 이를 위해 말산업 생태계의 가치 창출 확대라는 전략 목표에 주목하고 있습니다. 현재 마사회는 경마공원, 렛츠런파크 놀라운지 등을 통하여 말산업에 대한 이미지 개선을 위하여 지속적인 노력을 하고 있습니다. </a:t>
            </a:r>
            <a:r>
              <a:rPr u="sng" b="1" sz="1200">
                <a:solidFill>
                  <a:srgbClr val="000000"/>
                </a:solidFill>
                <a:latin typeface="맑은 고딕"/>
              </a:rPr>
              <a:t>(1)저는 여기에서 더 나아가 경주마 생애지원사업을 조금 더 개선할 수 있다면 이미지에 더욱 긍정적인 영향을 줄 수 있을 것이라고</a:t>
            </a:r>
            <a:r>
              <a:rPr sz="1200">
                <a:solidFill>
                  <a:srgbClr val="000000"/>
                </a:solidFill>
                <a:latin typeface="맑은 고딕"/>
              </a:rPr>
              <a:t> 생각합니다. 현재 생애지원사업에서는 현역일 때는 경주마로, 은퇴 후에는 승용전환으로써 삶을 보장하도록 하고 </a:t>
            </a:r>
            <a:r>
              <a:rPr u="sng" b="1" sz="1200">
                <a:solidFill>
                  <a:srgbClr val="000000"/>
                </a:solidFill>
                <a:latin typeface="맑은 고딕"/>
              </a:rPr>
              <a:t>(2)있습니다. 사업목표가 사람들의 관심을 받는 기간을 늘리고 말에 친숙하게 만들어보겠다고 해석이 되는데, 저는 여기에 기수, 조교사,</a:t>
            </a:r>
            <a:r>
              <a:rPr sz="1200">
                <a:solidFill>
                  <a:srgbClr val="000000"/>
                </a:solidFill>
                <a:latin typeface="맑은 고딕"/>
              </a:rPr>
              <a:t> 마주 </a:t>
            </a:r>
            <a:r>
              <a:rPr u="sng" b="1" sz="1200">
                <a:solidFill>
                  <a:srgbClr val="000000"/>
                </a:solidFill>
                <a:latin typeface="맑은 고딕"/>
              </a:rPr>
              <a:t>(3)등의 여러 이해관계자의 상황을 담는 방향으로 조직이 나아갈 수 있도록 해 보고자 합니다.저는 생물학과 졸업을 하고 현재 전공과 다른</a:t>
            </a:r>
            <a:r>
              <a:rPr sz="1200">
                <a:solidFill>
                  <a:srgbClr val="000000"/>
                </a:solidFill>
                <a:latin typeface="맑은 고딕"/>
              </a:rPr>
              <a:t> 사무직을 준비하고 있는데, 이 과정에서 나아갈 우선순위를 정하고 긍정적인 마인드로 자기점검을 하며 나아가 왔습니다. 이 과정에서 가장 발전하게 된 점은 발전가능성이 보이는 부분을 잘 발견하고 이를 성공적으로 개발시키는 능력입니다. 실제로 </a:t>
            </a:r>
            <a:r>
              <a:rPr u="sng" b="1" sz="1200">
                <a:solidFill>
                  <a:srgbClr val="000000"/>
                </a:solidFill>
                <a:latin typeface="맑은 고딕"/>
              </a:rPr>
              <a:t>(4)재경관리사나 신용분석사 자격증을 무난하게 취득하고, 시사를 보며 생각하는 시간을 가지게 된 데에는 이 능력이 영향을 미쳤다고 생각합니다. 마사회에서 이루고자 하는 목표의 달성을 위해서 저는 이 역량이 도움이 될 것이라</a:t>
            </a:r>
            <a:r>
              <a:rPr sz="1200">
                <a:solidFill>
                  <a:srgbClr val="000000"/>
                </a:solidFill>
                <a:latin typeface="맑은 고딕"/>
              </a:rPr>
              <a:t> 믿습니다. 경영계획의 수립에 있어서 좋은 아이디어로 사업이 나아갈 방향을 이해함에 있어 가능성을 잘 찾는 저의 눈이 도움이 될 것이라 생각합니다. 또한 이 사업이 재무적 혹은 사회적인 성과로 연결되는 지 파악해야 한다고 생각하는데, 저는 어느 정도의 회계지식과 재무재표를 분석해본 경험을 가지고 있어 해당 업무를 이해하고 수행하는 것이 가능할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마사회에서 경주마 생애지원사업을 개선하여 이미지에 긍정적인 영향을 미치기 위한 구체적인 방안이 무엇인가요?</a:t>
            </a:r>
            <a:br/>
            <a:r>
              <a:t>(2) 기수, 조교사, 마주 등의 이해관계자 상황을 반영하는 데에 어떤 도전이 있을지 설명해 주실 수 있나요?</a:t>
            </a:r>
            <a:br/>
            <a:r>
              <a:t>(3) 경영계획 수립 시 발전 가능성이 보이는 부분을 어떻게 발견하고 개발하셨나요?</a:t>
            </a:r>
            <a:br/>
            <a:r>
              <a:t>(4) 회계지식과 재무제표 분석 경험을 통해 마사회에서 어떤 성과를 기대하시나요?</a:t>
            </a:r>
          </a:p>
        </p:txBody>
      </p:sp>
    </p:spTree>
  </p:cSld>
  <p:clrMapOvr>
    <a:masterClrMapping/>
  </p:clrMapOvr>
</p:sld>
</file>

<file path=ppt/slides/slide4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컴퓨터공학과 전공수업을 들으면서 조별 과제와 개개인의 계발을 위해 학습 방식에 </a:t>
            </a:r>
            <a:r>
              <a:rPr u="sng" b="1" sz="1200">
                <a:solidFill>
                  <a:srgbClr val="000000"/>
                </a:solidFill>
                <a:latin typeface="맑은 고딕"/>
              </a:rPr>
              <a:t>(1)변화를 주었던 경험이 있습니다. 3학년 때 당시에 빅데이터에 대한 이야기가 한창 나올 때라 관심이 가게 되어 컴퓨터공학과 전공기초수업을 들은 적이 있습니다. 해당 수업에서 저와 같은</a:t>
            </a:r>
            <a:r>
              <a:rPr sz="1200">
                <a:solidFill>
                  <a:srgbClr val="000000"/>
                </a:solidFill>
                <a:latin typeface="맑은 고딕"/>
              </a:rPr>
              <a:t> 생각으로 온 비전공자 두 명과 과제 조가 묶이게 되었습니다. 수업의 초반에는 간단한 내용들로 구성된 과제가 </a:t>
            </a:r>
            <a:r>
              <a:rPr u="sng" b="1" sz="1200">
                <a:solidFill>
                  <a:srgbClr val="000000"/>
                </a:solidFill>
                <a:latin typeface="맑은 고딕"/>
              </a:rPr>
              <a:t>(2)나왔고 서로 바쁘기도 해서 제대로 된 협력 없이 개개인이 해오고 비교해보는 방식으로 과제를 진행했습니다. 하지만 시간이 지나 수업의 난이도가 점차 올라갔고, 3주차를 넘어서기 시작하면서 과제에</a:t>
            </a:r>
            <a:r>
              <a:rPr sz="1200">
                <a:solidFill>
                  <a:srgbClr val="000000"/>
                </a:solidFill>
                <a:latin typeface="맑은 고딕"/>
              </a:rPr>
              <a:t> 대해 해답을 내놓는 과정이 셋이 전부 달라지기 시작했습니다. 이 때부터 </a:t>
            </a:r>
            <a:r>
              <a:rPr u="sng" b="1" sz="1200">
                <a:solidFill>
                  <a:srgbClr val="000000"/>
                </a:solidFill>
                <a:latin typeface="맑은 고딕"/>
              </a:rPr>
              <a:t>(3)같이 과제를 해야만 하겠다고 느낀 저는 겹치는 공강시간이나 저녁시간을 잡아서 함께 만들어서 제출하는 게 좋지 않겠냐고</a:t>
            </a:r>
            <a:r>
              <a:rPr sz="1200">
                <a:solidFill>
                  <a:srgbClr val="000000"/>
                </a:solidFill>
                <a:latin typeface="맑은 고딕"/>
              </a:rPr>
              <a:t> 조원들에게 의견을 물었습니다. 느낀 게 비슷했는지 두 명 모두 모여 하는 것에 동의했습니다.일단은 수업 내용을 모였을 때 한 번 정리하고 나서 과제에 임하는 것이 좋다고 생각했습니다. 그래서 함께 만났을 때 20분간 수업 내용을 간략히 확인한 후, 주마다 주어지는 조 과제를 두고 어떤 명령어와 논리 구조를 사용해서 구성하면 좋을 지에 </a:t>
            </a:r>
            <a:r>
              <a:rPr u="sng" b="1" sz="1200">
                <a:solidFill>
                  <a:srgbClr val="000000"/>
                </a:solidFill>
                <a:latin typeface="맑은 고딕"/>
              </a:rPr>
              <a:t>(4)대해서 이야기를 시작했습니다. 대략적인 구조를 정한 후에는 해당 구조로 코딩을 각자 30분 정도 만들어 보고, 서로가 만든 것들을 비교해보며 하나로 통합된 결과물을 만들었습니다.</a:t>
            </a:r>
            <a:r>
              <a:rPr sz="1200">
                <a:solidFill>
                  <a:srgbClr val="000000"/>
                </a:solidFill>
                <a:latin typeface="맑은 고딕"/>
              </a:rPr>
              <a:t> 모여서 하기 전에 통일되어 있지 않는 각자의 과제를 합쳐야 했지만, 함께 모여서 했을 때에는 비슷한 맥락의 코딩이 일차적으로 나와 서로 참고할 만한 부분이 많았습니다. 이후 각자의 결과물에서 좋은 부분들을 받아들여 합치면서 확실히 압축된 코딩이 나오게 되었습니다. 이는 성공적인 조별 과제 제출로 이어질 수 있었습니다. 그뿐 아니라 실제 코딩을 하는 것으로 진행된 중간과 기말 고사에서도 도움이 되어 셋 모두가 끝까지 수업을 잘 마무리 지을 수 있는 데 도움이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빅데이터에 대한 관심이 컴퓨터공학과 수업에 어떤 영향을 끼쳤나요?</a:t>
            </a:r>
            <a:br/>
            <a:r>
              <a:t>(2) 조별 과제 진행 시 발생한 문제들을 어떻게 해결하셨나요?</a:t>
            </a:r>
            <a:br/>
            <a:r>
              <a:t>(3) 조별 과제를 성공적으로 마치기 위해 강점으로 작용한 팀 협력의 어떤 측면이 있었나요?</a:t>
            </a:r>
            <a:br/>
            <a:r>
              <a:t>(4) 코딩 시험 대비에 있어 조별 과제 경험이 어떤 긍정적인 결과를 만들어 냈나요?</a:t>
            </a:r>
          </a:p>
        </p:txBody>
      </p:sp>
    </p:spTree>
  </p:cSld>
  <p:clrMapOvr>
    <a:masterClrMapping/>
  </p:clrMapOvr>
</p:sld>
</file>

<file path=ppt/slides/slide4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[말산업을 통한 사회적 가치창출]지역 사회의 다양한 이해관계자들과 협업하여, 말산업 대중화를 통한 상생과 공존의 동반 성장 추진으로 공공기관 동반성장 평가 최우수 등급을 달성하는데 기여하고 싶습니다. 한국마사회는 동반 성장 전략체계를 수립하고 협력업체와의 공정거래 환경 조성, 상생협력기금 출연 등 동반 성장을 위한 종합적인 노력을 해온 결과로 2023년 기관 최초로 우수등급을 획득하였습니다. 이는 한국마사회가 말산업으로 국가 경제 발전에 이바지함과 동시에 공공기관의 사회적 책임을 구현하는 모습으로 사익추구 보다는 사회적, 경제적 약자를 비롯하여 많은 사람들에게 도움을 주고 상생·공존하는 공익추구라는 </a:t>
            </a:r>
            <a:r>
              <a:rPr u="sng" b="1" sz="1200">
                <a:solidFill>
                  <a:srgbClr val="000000"/>
                </a:solidFill>
                <a:latin typeface="맑은 고딕"/>
              </a:rPr>
              <a:t>(1)저의 가치관과 일치합니다. 이러한 목표를 달성하기 위해서는</a:t>
            </a:r>
            <a:r>
              <a:rPr sz="1200">
                <a:solidFill>
                  <a:srgbClr val="000000"/>
                </a:solidFill>
                <a:latin typeface="맑은 고딕"/>
              </a:rPr>
              <a:t> 고객들의 니즈를 </a:t>
            </a:r>
            <a:r>
              <a:rPr u="sng" b="1" sz="1200">
                <a:solidFill>
                  <a:srgbClr val="000000"/>
                </a:solidFill>
                <a:latin typeface="맑은 고딕"/>
              </a:rPr>
              <a:t>(2)조사하고 분석하여, 지역사회 및 유관 기관과 소통하고 협업을 통해</a:t>
            </a:r>
            <a:r>
              <a:rPr sz="1200">
                <a:solidFill>
                  <a:srgbClr val="000000"/>
                </a:solidFill>
                <a:latin typeface="맑은 고딕"/>
              </a:rPr>
              <a:t> 말산업 전체의 규모를 키우고 일자리를 창출하는 것이 필요합니다. 저는 서울주택도시공사에서 근무하며 다양한 민원을 접수하고 적극적으로 소통함으로써 업무절차를 개선하고 고객들의 요구를 해결해왔습니다. 그리고 사회복지법인 등 다양한 이해관계자들과 협력하여 취약계층 일자리 상담 및 알선 지원하였으며 지역 임대주택 입주민들을 대상으로 직접 고용하는 일자리 창출 업무를 수행하였습니다. 또한 임대주택 </a:t>
            </a:r>
            <a:r>
              <a:rPr u="sng" b="1" sz="1200">
                <a:solidFill>
                  <a:srgbClr val="000000"/>
                </a:solidFill>
                <a:latin typeface="맑은 고딕"/>
              </a:rPr>
              <a:t>(3)관리업체 등 다양한 용역업체를 선정하고 관리·감독하고 비용을 지출하였습니다. 이처럼 저의 경험과 직무역량을 바탕으로 현장방문, 전화통화 등으로 다양한 (4)이해관계자들과 적극적으로 소통하고 온라인을 통해 국민 의견 파악을 하겠습니다. 이를 근거로 지역사회와 함께 생애 첫 승마지원사업, 지역 대표 자연경관 외승 코스 개발, 승마·마차를 이용한 유적지 탐방, 주말 반려마</a:t>
            </a:r>
            <a:r>
              <a:rPr sz="1200">
                <a:solidFill>
                  <a:srgbClr val="000000"/>
                </a:solidFill>
                <a:latin typeface="맑은 고딕"/>
              </a:rPr>
              <a:t> 농장 체험 등 다양한 프로그램을 개발 및 지원하고 협력업체를 관리감독하여 지역경제 활성화 및 일자리 창출이라는 상생과 공존이라는 동반 성장의 가시적인 성과를 도출하겠습니다. 나아가 지역사회와 함께하는 생애주기별 말산업을 통해 말산업의 대중화와 이미지 개선에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서울주택도시공사에서 다양한 민원을 접수하며 업무절차를 개선했다고 하셨습니다. 이를 통해 구체적으로 어떤 성과를 얻으셨고, 그 성과를 어떻게 측정하셨는지 설명해 주시겠습니까?</a:t>
            </a:r>
            <a:br/>
            <a:r>
              <a:t>(2) 사회복지법인과 협력해 취약계층 일자리 상담 및 알선을 지원한 경험이 있다고 하셨습니다. 이 과정에서 가장 도전적이었던 부분은 무엇이었고, 그것을 어떻게 극복하셨는지 설명해 주세요.</a:t>
            </a:r>
            <a:br/>
            <a:r>
              <a:t>(3) 지원자가 제안한 생애 첫 승마지원사업 같은 프로그램을 개발하고자 하시는 이유는 무엇이며, 이를 통해 구체적으로 어떤 가치가 창출될 것으로 예상하십니까?</a:t>
            </a:r>
            <a:br/>
            <a:r>
              <a:t>(4) 현재까지의 경험을 기반으로 지역경제 활성화 및 일자리 창출이라는 목표를 위해 더 보완하거나 발전시킬 부분이 있다면 무엇이라고 생각하십니까?</a:t>
            </a:r>
          </a:p>
        </p:txBody>
      </p:sp>
    </p:spTree>
  </p:cSld>
  <p:clrMapOvr>
    <a:masterClrMapping/>
  </p:clrMapOvr>
</p:sld>
</file>

<file path=ppt/slides/slide4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[귀 기울임과 공감으로 소통의 시작]대화가 어려운 고객의 민원 해결 과정에서 귀 기울임과 공감을 통해 어려움을 극복했습니다. 당시 민원인은 주거복지 상담 후 임대주택 청약신청을 하였으나 당첨되지 않았고 입주하기 원하던 </a:t>
            </a:r>
            <a:r>
              <a:rPr u="sng" b="1" sz="1200">
                <a:solidFill>
                  <a:srgbClr val="000000"/>
                </a:solidFill>
                <a:latin typeface="맑은 고딕"/>
              </a:rPr>
              <a:t>(1)세대는 장기간 공가 세대로 남아있다는 것을 알게 되었습니다. 그래서 해당 단지의 담당자인 저에게 불만을</a:t>
            </a:r>
            <a:r>
              <a:rPr sz="1200">
                <a:solidFill>
                  <a:srgbClr val="000000"/>
                </a:solidFill>
                <a:latin typeface="맑은 고딕"/>
              </a:rPr>
              <a:t> 표출하였고, 업무 태만을 이유로 기관장에게 징계 요청 및 항의하겠다며 막무가내였습니다. 이에 저는 공가 관리 및 현황 보고 업무를 수행하는 것은 맞지만 공급과 관련해서는 공급부서에서 업무를 담당한다고 설명하였으나, 저의 설명은 제대로 듣지도 않고 말을 끊어가며 계속하여 큰소리로 항의할 뿐이었습니다.이를 해결하기 위해 흥분한 고객을 진정시킬 필요가 있었고, 충분히 시간을 드리고 말씀을 전부 들어드리겠다고 하였습니다. 그동안 있어왔던 일들을 처음부터 끝까지 경청하면서 주요 내용들은 필기를 하고 불편한 상황에 대해 공감 표시를 하였습니다. 고객은 모든 이야기를 마친 후 진정을 하였고, 저는 필기한 내용을 바탕으로 하나하나 설명해드리며 민원을 해결하였습니다. 이를 통해 자신의 주장을 관철시키고 문제해결을 위한 논거를 제시하며 설명하는 것도 중요하지만 이에 앞서 상대방의 이야기를 경청하고 공감하는 것이 소통의 </a:t>
            </a:r>
            <a:r>
              <a:rPr u="sng" b="1" sz="1200">
                <a:solidFill>
                  <a:srgbClr val="000000"/>
                </a:solidFill>
                <a:latin typeface="맑은 고딕"/>
              </a:rPr>
              <a:t>(2)시작임을 배우게 되었습니다. 이후 고객을 응대하거나 타인과 협업하는 과정에 적용하였고, 그 결과 다양한 민원인들을 보다 원할히 응대하면서 민원을 해결할 수</a:t>
            </a:r>
            <a:r>
              <a:rPr sz="1200">
                <a:solidFill>
                  <a:srgbClr val="000000"/>
                </a:solidFill>
                <a:latin typeface="맑은 고딕"/>
              </a:rPr>
              <a:t> 있었으며, 홈페이지 리뉴얼에 따른 자료수집 및 업로드 과업 수행 과정에서 동료 직원들과 업무분장상 서로 자신의 일이 아니라며 협력에 어려움이 발생하는 </a:t>
            </a:r>
            <a:r>
              <a:rPr u="sng" b="1" sz="1200">
                <a:solidFill>
                  <a:srgbClr val="000000"/>
                </a:solidFill>
                <a:latin typeface="맑은 고딕"/>
              </a:rPr>
              <a:t>(3)상황에서도 상대방의 입장을 경청하고 공감함으로써 양보와 타협을 도출하여 협력을 이끌어낼 수 있었습니다. 나아가 자칫 한쪽이 불만을 가진 상태에서 끝날 수도 (4)있는 상황에서도 충분한 소통과 공감을 통해 원만히 상황을 종료할 수 있는 계기가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고객의 민원을 해결할 때 주요 내용을 필기하고 공감 표시를 하신다고 하셨는데, 이런 접근이 효과적이었던 특정 사례를 구체적으로 설명해 주세요.</a:t>
            </a:r>
            <a:br/>
            <a:r>
              <a:t>(2) 홈페이지 리뉴얼 과정에서 자료수집 및 업로드 과업 수행 시 팀원들과의 협력 도출 경험을 말씀하셨습니다. 이 경험이 향후 데이터 관리 업무에 어떻게 기여할 수 있습니까?</a:t>
            </a:r>
            <a:br/>
            <a:r>
              <a:t>(3) 경청과 공감으로 협업을 이끌어냈다는 경험을 언급하셨습니다. 이 경험을 통해 습득한 중요한 교훈이 무엇이었으며, 지원 직무에서 어떤 방식으로 적용할 것인지 설명해 주세요.</a:t>
            </a:r>
            <a:br/>
            <a:r>
              <a:t>(4) 한쪽이 불만을 가진 상태에서 충분한 소통과 공감으로 상황을 종료할 수 있었다고 하셨습니다. 이러한 경험을 통해 얻은 가장 큰 이익은 무엇이었습니까?</a:t>
            </a:r>
          </a:p>
        </p:txBody>
      </p:sp>
    </p:spTree>
  </p:cSld>
  <p:clrMapOvr>
    <a:masterClrMapping/>
  </p:clrMapOvr>
</p:sld>
</file>

<file path=ppt/slides/slide4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[모두를 위한 경마, 모두가 즐기는 경마를 위해] 한국 사회는 도박에 대한 뿌리 깊은 불신이 있었습니다. 그러한 기조에 따라 대한민국 국적자에게 인정된 도박은 7종 밖에 없으며 한국마사회가 주관하는 경마가 그중 하나입니다. 하지만 축구,야구등 스포츠 그 자체로 인정받는 경우와 다르게 경마는 그 자체가 스포츠가 아닌 도박으로 인식하고 홍보, 경마 </a:t>
            </a:r>
            <a:r>
              <a:rPr u="sng" b="1" sz="1200">
                <a:solidFill>
                  <a:srgbClr val="000000"/>
                </a:solidFill>
                <a:latin typeface="맑은 고딕"/>
              </a:rPr>
              <a:t>(1)중계조차 조심스럽게 이루어지고 있습니다.경마가 스포츠 활동으로 인정받기 위해선 다양한 분야에서 적극적인 노력이 필요하다고 생각하고 법무직으로서 저의 역량을 활용할 방안을 생각해 보았습니다.첫째,</a:t>
            </a:r>
            <a:r>
              <a:rPr sz="1200">
                <a:solidFill>
                  <a:srgbClr val="000000"/>
                </a:solidFill>
                <a:latin typeface="맑은 고딕"/>
              </a:rPr>
              <a:t> 저는 대학의 취/창업센터에서 근로장학생으로 일했습니다. 학생들을 지원하고 법률상담을 하는 업무상 개인적인 상담을 해보기도 했었는데, 도박과 관련된 상담도 있었습니다. 대게 불법도박의 경우 리스크가 </a:t>
            </a:r>
            <a:r>
              <a:rPr u="sng" b="1" sz="1200">
                <a:solidFill>
                  <a:srgbClr val="000000"/>
                </a:solidFill>
                <a:latin typeface="맑은 고딕"/>
              </a:rPr>
              <a:t>(2)있지만 높은 배당률로 인해서 합법적인 이용자들이 불법도박에 유입이 되는 경우가 많습니다.이들은 불법 업체들에 피해를 보았어도 알리기 힘들기 때문에 마사회에서 이들을 지원하고 얻은 정보를 통해서 도박 단속에 활용한다면</a:t>
            </a:r>
            <a:r>
              <a:rPr sz="1200">
                <a:solidFill>
                  <a:srgbClr val="000000"/>
                </a:solidFill>
                <a:latin typeface="맑은 고딕"/>
              </a:rPr>
              <a:t> 불법 경마를 줄이면서 좀 더 자유롭게 경마를 국민께 제공할 수 있다고 생각합니다.둘째, 대한민국 내에서 반려동물의 양육률이 28.2%가 되는 등 동물에 대한 관심이 커지고 있습니다. 이에 따라 마사회에도 동물 복지에 대한 움직임을 요구하고 있습니다. 저는 인터넷 언론사에서 기자로 활동하면서 친환경 및 동물권에 관한 주제로 많은 기사를 작성했었고 관련 주제에 대해 많이 연구했습니다. </a:t>
            </a:r>
            <a:r>
              <a:rPr u="sng" b="1" sz="1200">
                <a:solidFill>
                  <a:srgbClr val="000000"/>
                </a:solidFill>
                <a:latin typeface="맑은 고딕"/>
              </a:rPr>
              <a:t>(3)또한 대학에서 환경법과 보험법을 배우면서 동물과 관련된 국내 및 해외의 법리적인 차이 배웠습니다.이러한 지식을 활용하여 동물권을 주장하는 인원들을 설득하고 포섭하여 이들이 마사회에 우호적인 인원들이 되도록 노력하겠습니다. 앞선 역량을</a:t>
            </a:r>
            <a:r>
              <a:rPr sz="1200">
                <a:solidFill>
                  <a:srgbClr val="000000"/>
                </a:solidFill>
                <a:latin typeface="맑은 고딕"/>
              </a:rPr>
              <a:t> 토대로 마사회 업무를 익히고 궁극적으로 말 관련 법률 전문가가 되는 것이 목표입니다. </a:t>
            </a:r>
            <a:r>
              <a:rPr u="sng" b="1" sz="1200">
                <a:solidFill>
                  <a:srgbClr val="000000"/>
                </a:solidFill>
                <a:latin typeface="맑은 고딕"/>
              </a:rPr>
              <a:t>(4)그렇게 쌓은 지식을 활용하여 경마가 스포츠로서 자리 잡을 수 있게 법제 업무를 수행하고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법무직의 역량을 활용하여 마사회에 기여하기 위해 구체적으로 어떤 분야에서 노력을 하고자 하나요?</a:t>
            </a:r>
            <a:br/>
            <a:r>
              <a:t>(2) 불법 도박 단속을 위한 정보 수집 계획을 어떻게 세우셨으며, 이를 통해 기대하는 효과는 무엇인가요?</a:t>
            </a:r>
            <a:br/>
            <a:r>
              <a:t>(3) 동물권 관련 법리적 차이를 어떻게 활용할 계획이며, 이전 경험은 현재의 목표와 어떻게 연결되나요?</a:t>
            </a:r>
            <a:br/>
            <a:r>
              <a:t>(4) 말과 관련된 법률 전문가가 되어 마사회에 어떻게 기여할 계획인가요?</a:t>
            </a:r>
          </a:p>
        </p:txBody>
      </p:sp>
    </p:spTree>
  </p:cSld>
  <p:clrMapOvr>
    <a:masterClrMapping/>
  </p:clrMapOvr>
</p:sld>
</file>

<file path=ppt/slides/slide4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[위기를 기회로! 꾸준하고 투명한 자세가 신뢰를 회복한다!]제가 동아리 회장직에 취임했을 때 전 기수 회장단에게 인수인계를 받게 되었습니다. 예상했던 것보다 동아리 자금이 매우 </a:t>
            </a:r>
            <a:r>
              <a:rPr u="sng" b="1" sz="1200">
                <a:solidFill>
                  <a:srgbClr val="000000"/>
                </a:solidFill>
                <a:latin typeface="맑은 고딕"/>
              </a:rPr>
              <a:t>(1)부족했었습니다. 이유를 찾기 위해 사용내력을 조사했지만 기록이 미비하여 추적이 불가능했습니다. 해당 사실이 알려지고 이에 대한 해명이 잘 이루어지지 않게 되니 동아리원 간의 불신과 갈등이</a:t>
            </a:r>
            <a:r>
              <a:rPr sz="1200">
                <a:solidFill>
                  <a:srgbClr val="000000"/>
                </a:solidFill>
                <a:latin typeface="맑은 고딕"/>
              </a:rPr>
              <a:t> 생겼습니다.저는 동아리 회장으로서 갈등을 봉합하는 것을 최우선 임무로 정했습니다. 문제의 원인이 소통의 부재라 생각하여 이를 해결하기 위해 적절한 시기에 정확한 정보를 동아리원에게 제공 후 피드백을 받는다는 방향성을 정하고 구체적인 계획을 만들었습니다.첫째. 전임 회장단의 사과와 함께 이전의 자금을 최대한 카드 및 이체 명세 등을 확인하여 동아리원에게 </a:t>
            </a:r>
            <a:r>
              <a:rPr u="sng" b="1" sz="1200">
                <a:solidFill>
                  <a:srgbClr val="000000"/>
                </a:solidFill>
                <a:latin typeface="맑은 고딕"/>
              </a:rPr>
              <a:t>(2)공개둘째. 임기 동안의 예산안 및 매월 월간 계획과 평가 공개셋째. 매주 자금 실사용 내역 공지넷째. 동아리원의 피드백 및 의견을 수렴하는 시간을 만듦앞선 4가지 방안을 최선을 다해 수행한 결과 처음 몇주는 분위기가</a:t>
            </a:r>
            <a:r>
              <a:rPr sz="1200">
                <a:solidFill>
                  <a:srgbClr val="000000"/>
                </a:solidFill>
                <a:latin typeface="맑은 고딕"/>
              </a:rPr>
              <a:t> 냉랭했으나 첫 월간 평가 이후부턴 서로 피드백을 주고받으면서 </a:t>
            </a:r>
            <a:r>
              <a:rPr u="sng" b="1" sz="1200">
                <a:solidFill>
                  <a:srgbClr val="000000"/>
                </a:solidFill>
                <a:latin typeface="맑은 고딕"/>
              </a:rPr>
              <a:t>(3)이해를 구하고 동아리 활동 계획에도 각자의 의견이 반영되면서 다시 활기가 돌기 시작했습니다. 최종적으로 임기 막바지에는 동아리원 대다수의 의견이 반영되어선지 동아리 활동의 참여율도 높아지고 유대감도 많이 쌓였다고 생각합니다. 저의</a:t>
            </a:r>
            <a:r>
              <a:rPr sz="1200">
                <a:solidFill>
                  <a:srgbClr val="000000"/>
                </a:solidFill>
                <a:latin typeface="맑은 고딕"/>
              </a:rPr>
              <a:t> 퇴임 이후에도 동아리의 앞선 방안들이 동아리의 전통으로 남아 지금까지 유지되는 중이라고 합니다.앞선 갈등이 해결된 이유로 꾸준함과 투명성을 꼽고 싶습니다. 깨어진 신뢰는 회복할 수 없습니다. 신뢰는 다시 쌓아야 하는 것입니다. 새로운 약속으로써 계획을 공표하고 이를 성실히 수행하면서 신뢰를 쌓을 수 있었습니다. 그리고 의사결정과정에 동아리원이 적극적으로 참여하게 되면서 투명성이 높아지고 스스로 결정했기 때문에 </a:t>
            </a:r>
            <a:r>
              <a:rPr u="sng" b="1" sz="1200">
                <a:solidFill>
                  <a:srgbClr val="000000"/>
                </a:solidFill>
                <a:latin typeface="맑은 고딕"/>
              </a:rPr>
              <a:t>(4)참여율이 높아졌다 생각합니다.한국마사회의 직원으로서 꾸준함과 투명한 업무처리로 국민의 신뢰를 얻기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동아리의 자금 관련 문제 해결 과정에서 어떤 어려움을 경험했으며, 이를 어떻게 극복하셨나요?</a:t>
            </a:r>
            <a:br/>
            <a:r>
              <a:t>(2) 구체적인 계획과 방법을 통해 동아리원들의 신뢰를 어떻게 다시 쌓았는지 자세히 설명해 주세요.</a:t>
            </a:r>
            <a:br/>
            <a:r>
              <a:t>(3) 의사결정 과정에 적극적 참여를 유도했던 구체적인 사례를 하나 말씀해 주시고, 그 결과는 어땠는지요?</a:t>
            </a:r>
            <a:br/>
            <a:r>
              <a:t>(4) 마사회의 직원으로서 국민의 신뢰를 회복하기 위해 어떤 방안을 고려하고 계신가요?</a:t>
            </a:r>
          </a:p>
        </p:txBody>
      </p:sp>
    </p:spTree>
  </p:cSld>
  <p:clrMapOvr>
    <a:masterClrMapping/>
  </p:clrMapOvr>
</p:sld>
</file>

<file path=ppt/slides/slide4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 축산분야의 주요 업무는 명마 생산이라고 생각되지만, 퇴역마를 어떻게 활용하는지도 좌시할 수 없는 중요한 일입니다.대한민국이 초고령사회에 진입하는 사회적 변화에 따라 마사회에서 </a:t>
            </a:r>
            <a:r>
              <a:rPr u="sng" b="1" sz="1200">
                <a:solidFill>
                  <a:srgbClr val="000000"/>
                </a:solidFill>
                <a:latin typeface="맑은 고딕"/>
              </a:rPr>
              <a:t>(1)2023년도, 처음으로 60세 이상 시니어 계층에게 재활승마체험을 제공하는 실버힐링승마 프로그램이 시행되었다는 기사를 보았습니다. 이 기사를 통해 퇴역 경주마들에게 새로운 미래를</a:t>
            </a:r>
            <a:r>
              <a:rPr sz="1200">
                <a:solidFill>
                  <a:srgbClr val="000000"/>
                </a:solidFill>
                <a:latin typeface="맑은 고딕"/>
              </a:rPr>
              <a:t> 열어줄 수 있다는 가능성과, 말이라는 동물이 가질 새로운 역할을 보았습니다.말은 과거와는 달리 용도가 굉장히 줄어든 동물입니다. 경마, 승마, 종마 세 역할이 주류이고, 마사회라는 이름에는 경마산업의 그림자가 넓게 드리워져 있습니다. 그러나,</a:t>
            </a:r>
            <a:r>
              <a:rPr u="sng" b="1" sz="1200">
                <a:solidFill>
                  <a:srgbClr val="000000"/>
                </a:solidFill>
                <a:latin typeface="맑은 고딕"/>
              </a:rPr>
              <a:t>(2) 마사회는 실제로는 노인을 위한 복지 프로그램에서 좋은 반응을 냈고, 승마체험 등도 꾸준히 개최하고 있습니다. 저는 이것이 말과 사람의 상생이라는</a:t>
            </a:r>
            <a:r>
              <a:rPr sz="1200">
                <a:solidFill>
                  <a:srgbClr val="000000"/>
                </a:solidFill>
                <a:latin typeface="맑은 고딕"/>
              </a:rPr>
              <a:t> 목적을 위해, 마사회가 가진 스스로의 이미지를 변화시킨 시도로 보고 있습니다. 또한,</a:t>
            </a:r>
            <a:r>
              <a:rPr u="sng" b="1" sz="1200">
                <a:solidFill>
                  <a:srgbClr val="000000"/>
                </a:solidFill>
                <a:latin typeface="맑은 고딕"/>
              </a:rPr>
              <a:t>(3) 동물복지의 관심이 커져 퇴역마들의 활용에 관심이 집중된 이 시기에, 이를 잘 이용하면 마사회의 기업 이미지를 더욱 향상시킬 수 있을 것입니다.저는</a:t>
            </a:r>
            <a:r>
              <a:rPr sz="1200">
                <a:solidFill>
                  <a:srgbClr val="000000"/>
                </a:solidFill>
                <a:latin typeface="맑은 고딕"/>
              </a:rPr>
              <a:t> 과거 승마장에서 일하며 어린 학생들의 체험승마를 도와준 적이 있습니다. 그때, 학생들은 말이라는 동물에게서 즐거운 경험을 만들어주는 고마운 친구라는 생각을 가지고 </a:t>
            </a:r>
            <a:r>
              <a:rPr u="sng" b="1" sz="1200">
                <a:solidFill>
                  <a:srgbClr val="000000"/>
                </a:solidFill>
                <a:latin typeface="맑은 고딕"/>
              </a:rPr>
              <a:t>(4)있었습니다. 그렇기에 퇴역 경주마를 순치시킨 뒤, 학교에 일일 마장을 설치하거나 근처 경마장의 마주가 대여를 해주는 식으로</a:t>
            </a:r>
            <a:r>
              <a:rPr sz="1200">
                <a:solidFill>
                  <a:srgbClr val="000000"/>
                </a:solidFill>
                <a:latin typeface="맑은 고딕"/>
              </a:rPr>
              <a:t> 퇴역마의 새로운 일자리를 창출하는 동시에 학생들에게 말을 접할 수 있는 기회를 주고 싶습니다.입시스트레스나 왕따 등 여러 요인으로 한국의 청소년 자살률은 매년 꾸준히 증가하고 있습니다. 만약 학생들에게 말을 접할 수 있는 기회를 만들어준다면, 일종의 애니멀 테라피로서 정신적 위안이 될 수 있고, 이로 인해 좋은 인상이 심어지면 훗날 성인이 된 뒤에도 말이라는 동물을 긍정적으로 생각할 가능성이 큽니다.말이라는 동물의 긍정적 인식을 바탕으로 추후 마사회가 만들어갈 인마친화적인 미래에 조금이나마 보태고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실버힐링승마 프로그램의 기사에서 영감을 얻었다고 했습니다. 해당 프로그램에 참여한 노인들의 반응은 어떠했다고 생각하시나요?</a:t>
            </a:r>
            <a:br/>
            <a:r>
              <a:t>(2) 마사회의 기업 이미지를 향상시키기 위해 퇴역마 활용이 중요하다고 했습니다. 이를 위한 구체적인 실행 계획이 있다면 설명해주십시오.</a:t>
            </a:r>
            <a:br/>
            <a:r>
              <a:t>(3) 지원자는 승마장에서 일하며 어린 학생들의 체험승마를 도와준 경험이 있다고 했습니다. 이때 겪었던 가장 큰 도전은 무엇이었으며, 이를 어떻게 극복했나요?</a:t>
            </a:r>
            <a:br/>
            <a:r>
              <a:t>(4) 입시스트레스나 왕따 문제를 해결하기 위한 퇴역마 활용 계획을 언급했습니다. 그 과정에서 예상되는 어려움은 무엇이라고 생각하십니까?</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공기업에서는 회계 및 경영관리를 위해 ERP 시스템을 활용하는 것으로 알고 있습니다. 이에 입사 </a:t>
            </a:r>
            <a:r>
              <a:rPr u="sng" b="1" sz="1200">
                <a:solidFill>
                  <a:srgbClr val="000000"/>
                </a:solidFill>
                <a:latin typeface="맑은 고딕"/>
              </a:rPr>
              <a:t>(1)후 ERP 시스템을 빠르게 익혀 실무에 적용하고, 팀에 기여하는 인재가 되는 것을 목표로 삼고 있습니다.</a:t>
            </a:r>
            <a:r>
              <a:rPr sz="1200">
                <a:solidFill>
                  <a:srgbClr val="000000"/>
                </a:solidFill>
                <a:latin typeface="맑은 고딕"/>
              </a:rPr>
              <a:t> 이를 위해 사수님께 적극적으로 배우고, 매일 꾸준히 학습하는 자세를 유지하며 ERP 시스템을 효과적으로 활용하여 </a:t>
            </a:r>
            <a:r>
              <a:rPr u="sng" b="1" sz="1200">
                <a:solidFill>
                  <a:srgbClr val="000000"/>
                </a:solidFill>
                <a:latin typeface="맑은 고딕"/>
              </a:rPr>
              <a:t>(2)성과 평가에 기여하겠습니다.이 목표를 달성하기 위해 저는 한국전력기술에서 경영 실적 평가 실무를 경험하고, 직접 실사에 참여했던</a:t>
            </a:r>
            <a:r>
              <a:rPr sz="1200">
                <a:solidFill>
                  <a:srgbClr val="000000"/>
                </a:solidFill>
                <a:latin typeface="맑은 고딕"/>
              </a:rPr>
              <a:t> 경험을 적극적으로 </a:t>
            </a:r>
            <a:r>
              <a:rPr u="sng" b="1" sz="1200">
                <a:solidFill>
                  <a:srgbClr val="000000"/>
                </a:solidFill>
                <a:latin typeface="맑은 고딕"/>
              </a:rPr>
              <a:t>(3)활용할 것입니다. 특히, ALIO를 활용하여 타 공공기관과 한국전력기술의 영업이익률을 비교·분석하는 업무를 수행하며</a:t>
            </a:r>
            <a:r>
              <a:rPr sz="1200">
                <a:solidFill>
                  <a:srgbClr val="000000"/>
                </a:solidFill>
                <a:latin typeface="맑은 고딕"/>
              </a:rPr>
              <a:t> 공공기관의 경영데이터를 관리하고 분석하는 역량을 키웠습니다. 이를 </a:t>
            </a:r>
            <a:r>
              <a:rPr u="sng" b="1" sz="1200">
                <a:solidFill>
                  <a:srgbClr val="000000"/>
                </a:solidFill>
                <a:latin typeface="맑은 고딕"/>
              </a:rPr>
              <a:t>(4)통해 대량의 데이터를 정리하고 활용하는 방법을 익혔으며, 수치 분석을 기반으로 경영평가 실무를</a:t>
            </a:r>
            <a:r>
              <a:rPr sz="1200">
                <a:solidFill>
                  <a:srgbClr val="000000"/>
                </a:solidFill>
                <a:latin typeface="맑은 고딕"/>
              </a:rPr>
              <a:t> 지원했습니다. 이러한 경험은 ERP 시스템을 활용할 때 데이터를 체계적으로 분석하는 데 도움이 될 것으로 생각합니다. 입사 후에는 ERP 시스템이 실무에서 어떻게 활용되는지 신속하게 파악하고, 사수님과 팀원들에게 적극적인 자세로 배우며 업무 효율성을 높일 것입니다. 또한 기존의 ALIO를 통한 분석한 경험을 살려 ERP 시스템 내에서도 공공기관 경영 데이터를 효과적으로 활용할 수 있도록 노력하겠습니다. 더 나아가 업무 자동화 기능을 익혀 실무 처리 속도를 향상시키겠습니다. 이러한 노력을 통해 입사 후, ERP 시스템을 능숙하게 활용하여 팀의 원활한 업무 수행을 지원하고, 경영 데이터 분석 및 활용 역량을 더욱 강화하겠습니다. 또한, 끊임없이 학습하며 팀 내에서 신뢰받는 인재로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ERP 시스템을 신속히 파악할 계획이라고 했는데, 과거에 시스템을 빠르게 익힌 경험이 있는지 구체적으로 설명해주시겠습니까?</a:t>
            </a:r>
            <a:br/>
            <a:r>
              <a:t>(2) 한국전력기술 실적 평가 실무 경험을 통해 얻은 가장 큰 교훈은 무엇이며, 이를 어떻게 활용할 계획입니까?</a:t>
            </a:r>
            <a:br/>
            <a:r>
              <a:t>(3) ALIO를 활용하여 공공기관 간 영업이익률을 비교한 경험이 있다고 하셨습니다. 이 과정에서 가장 도전적이었던 부분은 무엇이었나요?</a:t>
            </a:r>
            <a:br/>
            <a:r>
              <a:t>(4) ERP 시스템 활용을 통한 업무 효율성 향상이 목표라고 하셨는데, 구체적으로 어떤 방식으로 효율성을 높이고자 하십니까?</a:t>
            </a:r>
          </a:p>
        </p:txBody>
      </p:sp>
    </p:spTree>
  </p:cSld>
  <p:clrMapOvr>
    <a:masterClrMapping/>
  </p:clrMapOvr>
</p:sld>
</file>

<file path=ppt/slides/slide4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(1)과거 한 조별과제에 참여하게 되었을 당시, 특정 조원이 제 보고서를 상당히 비슷하게 베끼는 일이 있었습니다. 실험은 조별이었으나 보고서는 개인 작성이었고, 당시 조장을 맡았던 저는 참고만 하겠다는 조원의 부탁에 어디까지나 하나의 예시로서 보고서를 보여줬던 것이었음에도, 한</a:t>
            </a:r>
            <a:r>
              <a:rPr sz="1200">
                <a:solidFill>
                  <a:srgbClr val="000000"/>
                </a:solidFill>
                <a:latin typeface="맑은 고딕"/>
              </a:rPr>
              <a:t> 조원이 제 보고서를 타인의 시선으로 봐도 유사성을 지적할 정도로 카피했던 것이었습니다.여러 차례 조원과의 대화로 형식과 내용상의 유사성을 말씀드리고 어떻게 바꾸면 좋겠다는 식의 세부적인 피드백을 제시해 드렸으나, 조원은 자신의 잘못임을 애초에 인정하지 않는 모습을 보였습니다.</a:t>
            </a:r>
            <a:r>
              <a:rPr u="sng" b="1" sz="1200">
                <a:solidFill>
                  <a:srgbClr val="000000"/>
                </a:solidFill>
                <a:latin typeface="맑은 고딕"/>
              </a:rPr>
              <a:t>(2) 저는 조원 스스로 수정할 기회를 주면서도, 팀 전체의 분위기와 협업을 고려하여 해결책을 고민했습니다. 변하지 않는 태도에 저는 해당 조원에 관해 모든 관련 과정과 증거를 문서화한 뒤, 교수님에게 상황을 보고드렸습니다.모방행위는 규모는 작으나 조직사회 내</a:t>
            </a:r>
            <a:r>
              <a:rPr sz="1200">
                <a:solidFill>
                  <a:srgbClr val="000000"/>
                </a:solidFill>
                <a:latin typeface="맑은 고딕"/>
              </a:rPr>
              <a:t> 빈번하게 일어나고, 더불어 ‘참고’라는 미명 아래 양심의 가책도 덜 느낄 가능성이 높습니다. 게다가, 이를 </a:t>
            </a:r>
            <a:r>
              <a:rPr u="sng" b="1" sz="1200">
                <a:solidFill>
                  <a:srgbClr val="000000"/>
                </a:solidFill>
                <a:latin typeface="맑은 고딕"/>
              </a:rPr>
              <a:t>(3)시작으로 전반적인 조직 내 분위기가 부정적으로 변하고 팀의 전체적인 성과가 평가절하될 수 있습니다.조장이라는 위치에서, 조원의 개인적인 이익만을 위해 타인의 성과를 무시하고 협력하는 분위기를 망치려는</a:t>
            </a:r>
            <a:r>
              <a:rPr sz="1200">
                <a:solidFill>
                  <a:srgbClr val="000000"/>
                </a:solidFill>
                <a:latin typeface="맑은 고딕"/>
              </a:rPr>
              <a:t> 행동을 마냥 좌시할 수는 없었습니다. 단순히 제 보고서를 베꼈기 때문이 아니라, 다른 팀원의 </a:t>
            </a:r>
            <a:r>
              <a:rPr u="sng" b="1" sz="1200">
                <a:solidFill>
                  <a:srgbClr val="000000"/>
                </a:solidFill>
                <a:latin typeface="맑은 고딕"/>
              </a:rPr>
              <a:t>(4)보고서였어도 저는 똑같이 행동했을 겁니다.이 사건으로 저는 공적인 관계에서 사람을 신뢰하며 동시에 원칙을 지키는 것이 얼마나 중요한지 깨닫게 되었습니다. 타인과의 협력이 필수적인 관계에서조차 개인은</a:t>
            </a:r>
            <a:r>
              <a:rPr sz="1200">
                <a:solidFill>
                  <a:srgbClr val="000000"/>
                </a:solidFill>
                <a:latin typeface="맑은 고딕"/>
              </a:rPr>
              <a:t> 어떻게든 최대의 이익을 얻기 위해 노력합니다. 이 경험을 통해 공적인 관계에서의 원칙과 대응 방법에 대한 교훈을 얻었으며, 조직 내 윤리의식과 신뢰 구축의 중요성을 깨닫게 되었습니다. 이후 다른 조별과제의 장으로서는, 원칙을 준수하면서도 각 조원들과 공정하게 소통하려는 태도를 취했으며, 윤리적인 문제를 직면했을 때 주저하지 않고 해결책을 찾으려는 자세를 갖추게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조원과의 갈등 상황에서 가장 힘들었던 점은 무엇이었고, 조장으로서 이를 어떻게 해결했나요?</a:t>
            </a:r>
            <a:br/>
            <a:r>
              <a:t>(2) 조원의 모방행위로 인해 팀 내 분위기가 어떻게 변화했으며, 이를 회복하기 위해 어떤 전략을 사용했는지 말씀해주십시오.</a:t>
            </a:r>
            <a:br/>
            <a:r>
              <a:t>(3) 공적인 관계에서 원칙을 지키는 것이 중요하다고 배웠다고 했습니다. 이후 다른 프로젝트에서도 이를 적용한 사례가 있습니까?</a:t>
            </a:r>
            <a:br/>
            <a:r>
              <a:t>(4) 조별 과제에서 윤리적인 문제를 주저하지 않고 해결하려는 자세를 갖추게 되었다고 했는데, 구체적으로 어떤 행동을 통해 이를 실천했는지 예를 들어 설명해주시겠습니까?</a:t>
            </a:r>
          </a:p>
        </p:txBody>
      </p:sp>
    </p:spTree>
  </p:cSld>
  <p:clrMapOvr>
    <a:masterClrMapping/>
  </p:clrMapOvr>
</p:sld>
</file>

<file path=ppt/slides/slide4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맞춤형 마케팅 전략의 실현] 저의 전문성은 ‘개개인의 차이에 따른 맞춤형 서비스를 제공하는 능력’입니다. 행정의 큰 틀은 매뉴얼화 할 수 있지만, 생애주기 혹은 계층별 차이를 고려한 차별화된 접근을 하는 것은 실무자의 몫이라고 생각합니다. 특히 사회 취약 계층은 문의를 어려워하거나 방법을 알지 못해 헤매는 경우가 많습니다. 이런 ‘다름’에 대한 이해를 바탕으로, 한국마사회 내 사업 대상자마다 개개인의 차이를 이해하며, 사업 목표를 효과적으로 달성하고, 민원 업무에도 예민하고 신속하게 반응하는 것이 저의 목표입니다. 한국예술인복지재단에 근무하면서, 대상자의 특성에 맞춰 사업 운영 방식을 </a:t>
            </a:r>
            <a:r>
              <a:rPr u="sng" b="1" sz="1200">
                <a:solidFill>
                  <a:srgbClr val="000000"/>
                </a:solidFill>
                <a:latin typeface="맑은 고딕"/>
              </a:rPr>
              <a:t>(1)달리하고자 현장을 방문하여 직접 의견을 들었습니다. 도움이 필요한 사회 취약 계층을 위해 기존의 형식적인 행사 대신, 자발적으로 참여할 수 있는 부스를 운영하였고, 사업 개선을</a:t>
            </a:r>
            <a:r>
              <a:rPr sz="1200">
                <a:solidFill>
                  <a:srgbClr val="000000"/>
                </a:solidFill>
                <a:latin typeface="맑은 고딕"/>
              </a:rPr>
              <a:t> 위한 현장 의견을 수집했습니다. 이러한 현장 중심의 데이터를 바탕으로 계약서 서식 활용법 안내 창구 활성화 및 홈페이지 UI 개선을 통해 편의성을 강화함으로써, 전년도 대비 전자계약 지원 서비스 220% 이상의 참여자 유치 </a:t>
            </a:r>
            <a:r>
              <a:rPr u="sng" b="1" sz="1200">
                <a:solidFill>
                  <a:srgbClr val="000000"/>
                </a:solidFill>
                <a:latin typeface="맑은 고딕"/>
              </a:rPr>
              <a:t>(2)등 담당 사업을 성공적으로 운영할 수 있었습니다. 또한, 사업 추진 간에 대상자의 차이를 이해하고 신뢰도</a:t>
            </a:r>
            <a:r>
              <a:rPr sz="1200">
                <a:solidFill>
                  <a:srgbClr val="000000"/>
                </a:solidFill>
                <a:latin typeface="맑은 고딕"/>
              </a:rPr>
              <a:t> 있는 답변을 위해 담당 사업의 전문가가 되기 위해 노력했습니다. 사업 근거법을 숙지하였고, 지난 3년간의 2,300여 건의 이전 신고 사례를 데이터베이스에 등록하는 과정을 통해 고객화 및 차별화된 사업 수행 능력을 향상했습니다. 위와 같은 역량을 </a:t>
            </a:r>
            <a:r>
              <a:rPr u="sng" b="1" sz="1200">
                <a:solidFill>
                  <a:srgbClr val="000000"/>
                </a:solidFill>
                <a:latin typeface="맑은 고딕"/>
              </a:rPr>
              <a:t>(3)기반으로, 사업 대상자의 욕구가 다름을 이해하고 적극 행정을 위해 끊임없이 노력하며, 모두가 만족할 수 있는</a:t>
            </a:r>
            <a:r>
              <a:rPr sz="1200">
                <a:solidFill>
                  <a:srgbClr val="000000"/>
                </a:solidFill>
                <a:latin typeface="맑은 고딕"/>
              </a:rPr>
              <a:t> 행정 서비스를 제공하겠습니다. 한국마사회 입사 이후에도 경마 산업의 발전과 사회 공헌에 이르기까지 국민의 행복 </a:t>
            </a:r>
            <a:r>
              <a:rPr u="sng" b="1" sz="1200">
                <a:solidFill>
                  <a:srgbClr val="000000"/>
                </a:solidFill>
                <a:latin typeface="맑은 고딕"/>
              </a:rPr>
              <a:t>(4)증진에 앞장서기 위하여 현장의 목소리에 귀 기울이며 성장하는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한국예술인복지재단에서 현장을 방문하여 의견을 들으셨다고 했는데, 그 과정에서 가장 기억에 남는 에피소드가 있다면 무엇인가요?</a:t>
            </a:r>
            <a:br/>
            <a:r>
              <a:t>(2) 전자계약 지원 서비스 참여자 유치에 성공하였다고 하셨습니다. 그 과정에서 가장 도전적이었던 부분은 무엇이었나요?</a:t>
            </a:r>
            <a:br/>
            <a:r>
              <a:t>(3) 당신은 모든 사람이 만족할 수 있는 행정 서비스를 제공하겠다고 했습니다. 고객 만족도를 높이기 위해 어떤 새로운 방안을 고려하고 있나요?</a:t>
            </a:r>
            <a:br/>
            <a:r>
              <a:t>(4) 경마 산업 발전과 사회 공헌을 위해 어떤 구체적인 계획을 가지고 우리 회사에 기여하고 싶으신가요?</a:t>
            </a:r>
          </a:p>
        </p:txBody>
      </p:sp>
    </p:spTree>
  </p:cSld>
  <p:clrMapOvr>
    <a:masterClrMapping/>
  </p:clrMapOvr>
</p:sld>
</file>

<file path=ppt/slides/slide4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[신중함을 더하는 소통의 원칙] ‘안 된다고 말하기 전 한 번 더 고민해 보는 것’이 저의 소통 원칙입니다. 이전 기관들에 근무하면서 한 번 더 고민하고 행동할 때, 생각지 못한 해결 방법을 얻을 수가 있었기 때문입니다. 한국예술인복지재단에서 근무할 당시, 제삼자 신고에 관하여 권한이 없어 </a:t>
            </a:r>
            <a:r>
              <a:rPr u="sng" b="1" sz="1200">
                <a:solidFill>
                  <a:srgbClr val="000000"/>
                </a:solidFill>
                <a:latin typeface="맑은 고딕"/>
              </a:rPr>
              <a:t>(1)매번 기각 안내를 드려야만 했습니다. 따라서 팀 회의에서 해당 안건을 제안하였으나, 팀원들은 해당 신고까지 접수한다면 업무 과중이 발생할 수 있다는 우려를</a:t>
            </a:r>
            <a:r>
              <a:rPr sz="1200">
                <a:solidFill>
                  <a:srgbClr val="000000"/>
                </a:solidFill>
                <a:latin typeface="맑은 고딕"/>
              </a:rPr>
              <a:t> 표했습니다. 저는 민원인이 제삼자에게 법률 상담 안내를 할 수 있도록 돕는 프로세스가 있다면 권리 보호의 사각지대를 해소할 수 있겠다고 판단했습니다. 따라서 성급하게 안 된다고 말씀드리기보다, 다른 신고 접수 방식을 안내해 드리기 위해서 홈페이지 안내 문구를 개설하였고 관련 내용 사전 법률 검토 및 접수 서식 개발을 수행하였습니다. 즉, 기존 민원서류 접수 및 팀장님 구두 보고 방식에서 법률적 검토 요청을 자동화하는 방식으로 </a:t>
            </a:r>
            <a:r>
              <a:rPr u="sng" b="1" sz="1200">
                <a:solidFill>
                  <a:srgbClr val="000000"/>
                </a:solidFill>
                <a:latin typeface="맑은 고딕"/>
              </a:rPr>
              <a:t>(2)프로세스를 개선 하였습니다. 해당 프로세스 개선을 통해 제삼자 신고 접수 시, 유/무선상 효과적으로 대응하여 안정적인 접수 처리를 할 수 있었습니다.</a:t>
            </a:r>
            <a:r>
              <a:rPr sz="1200">
                <a:solidFill>
                  <a:srgbClr val="000000"/>
                </a:solidFill>
                <a:latin typeface="맑은 고딕"/>
              </a:rPr>
              <a:t> 더불어 팀원의 업무 과중을 예방하기 위해 구체적 응대 지침을 제작/배포하고, 신규 홈페이지 개설에 해당 프로세스를 반영하여 기존 2주가 </a:t>
            </a:r>
            <a:r>
              <a:rPr u="sng" b="1" sz="1200">
                <a:solidFill>
                  <a:srgbClr val="000000"/>
                </a:solidFill>
                <a:latin typeface="맑은 고딕"/>
              </a:rPr>
              <a:t>(3)소요되던 행정 처리 시간을 5일 이상 단축하여 업무 효율성을 개선하였습니다. 그러한 결과 팀원들도 해당 프로세스에 긍정적 참여 의사를 밝혀 성공적인 매뉴얼 유지/보수와 더불어 다수 신고를 법률 상담으로 연계하여</a:t>
            </a:r>
            <a:r>
              <a:rPr sz="1200">
                <a:solidFill>
                  <a:srgbClr val="000000"/>
                </a:solidFill>
                <a:latin typeface="맑은 고딕"/>
              </a:rPr>
              <a:t> 25% 이상의 추가 상담을 접수하였습니다. 단순한 해결책에 </a:t>
            </a:r>
            <a:r>
              <a:rPr u="sng" b="1" sz="1200">
                <a:solidFill>
                  <a:srgbClr val="000000"/>
                </a:solidFill>
                <a:latin typeface="맑은 고딕"/>
              </a:rPr>
              <a:t>(4)안주하기보다 재고하여 팀원들과 함께 긍정적으로 소통할 때, 더 나은 공공의 이익으로 이어집니다. 한국마사회 입사 후에도</a:t>
            </a:r>
            <a:r>
              <a:rPr sz="1200">
                <a:solidFill>
                  <a:srgbClr val="000000"/>
                </a:solidFill>
                <a:latin typeface="맑은 고딕"/>
              </a:rPr>
              <a:t> 최선의 결과를 위해 항상 신중하게 다가가며 팀원과 협력하는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한국예술인복지재단에서 제삼자 신고 프로세스를 개선했는데, 이러한 개선이 조직에 준 가장 큰 영향은 무엇이었나요?</a:t>
            </a:r>
            <a:br/>
            <a:r>
              <a:t>(2) 신규 홈페이지 개설 후 프로세스를 반영하며 행정 처리 시간을 단축했다고 했습니다. 이 과정에서 어떤 어려움이 있었나요?</a:t>
            </a:r>
            <a:br/>
            <a:r>
              <a:t>(3) 팀원들과의 긍정적 소통을 강조하셨습니다. 협업 과정에서 갈등을 어떻게 해결하셨는지 구체적인 사례를 말씀해주세요.</a:t>
            </a:r>
            <a:br/>
            <a:r>
              <a:t>(4) 지원자는 최선의 결과를 위해 신중하게 팀원과 협력한다고 하셨습니다. 이 자세가 한국마사회 입사 후 어떤 상황에서 빛날 것이라고 보십니까?</a:t>
            </a:r>
          </a:p>
        </p:txBody>
      </p:sp>
    </p:spTree>
  </p:cSld>
  <p:clrMapOvr>
    <a:masterClrMapping/>
  </p:clrMapOvr>
</p:sld>
</file>

<file path=ppt/slides/slide4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방문자 분석 및 홍보를 통한 렛츠런파크 활성화 한국마사회는 경마뿐만 아니라 렛츠런파크 내 여러 시설과 행사를 통해 방문자들에게 다양한 경험을 제공하고 있습니다. 따라서 제가 입사 후 이루고자 하는 목표는 '방문자 분석과 홍보 전략을 통해 신규 고객 유입을 확대하고, 기존 방문객의 재방문율을 높이는 것'으로 설정하였습니다. 또한, 이를 통해 고객의 체류 시간을 늘려서 마권 구매 활성화에 </a:t>
            </a:r>
            <a:r>
              <a:rPr u="sng" b="1" sz="1200">
                <a:solidFill>
                  <a:srgbClr val="000000"/>
                </a:solidFill>
                <a:latin typeface="맑은 고딕"/>
              </a:rPr>
              <a:t>(1)기여하고 싶습니다. 렛츠런파크의 활성화를 위하여 우선 현장의 담당자들과 간담회를 진행하겠습니다. 또한, 방문자를 대상으로</a:t>
            </a:r>
            <a:r>
              <a:rPr sz="1200">
                <a:solidFill>
                  <a:srgbClr val="000000"/>
                </a:solidFill>
                <a:latin typeface="맑은 고딕"/>
              </a:rPr>
              <a:t> </a:t>
            </a:r>
            <a:r>
              <a:rPr u="sng" b="1" sz="1200">
                <a:solidFill>
                  <a:srgbClr val="000000"/>
                </a:solidFill>
                <a:latin typeface="맑은 고딕"/>
              </a:rPr>
              <a:t>(2)설문을 통하여 니즈를 파악하겠습니다. 이를 통하여 웰컴 및 신규 고객 대상 사은품을 증정하거나 우수 이용 고객에게</a:t>
            </a:r>
            <a:r>
              <a:rPr sz="1200">
                <a:solidFill>
                  <a:srgbClr val="000000"/>
                </a:solidFill>
                <a:latin typeface="맑은 고딕"/>
              </a:rPr>
              <a:t> 등급별 혜택을 주겠습니다. 또한, 불편 </a:t>
            </a:r>
            <a:r>
              <a:rPr u="sng" b="1" sz="1200">
                <a:solidFill>
                  <a:srgbClr val="000000"/>
                </a:solidFill>
                <a:latin typeface="맑은 고딕"/>
              </a:rPr>
              <a:t>(3)사항은 빠르게 개선할 수 있도록 간담회를 주기적으로 진행하고 피드백을 빠르게 전달하겠습니다. 현대백화점에서 5년간 근무하며, CRM을 활용한 타겟 마케팅을 통해 고객 데이터를 분석하고 맞춤형</a:t>
            </a:r>
            <a:r>
              <a:rPr sz="1200">
                <a:solidFill>
                  <a:srgbClr val="000000"/>
                </a:solidFill>
                <a:latin typeface="맑은 고딕"/>
              </a:rPr>
              <a:t> 사은행사를 진행했습니다. 고객의 연령대, 성별, 객단가 등을 분석하여 다양한 프로모션을 진행했으며, 특히 명절 시즌에는 명절 선물 상품을 대량 </a:t>
            </a:r>
            <a:r>
              <a:rPr u="sng" b="1" sz="1200">
                <a:solidFill>
                  <a:srgbClr val="000000"/>
                </a:solidFill>
                <a:latin typeface="맑은 고딕"/>
              </a:rPr>
              <a:t>(4)구매한 법인 고객을 대상으로 ‘우수 고객 대상 GIFT 증정 프로모션’을 기획한 경험이 있습니다. 또한, 이를 더욱더 효과적으로</a:t>
            </a:r>
            <a:r>
              <a:rPr sz="1200">
                <a:solidFill>
                  <a:srgbClr val="000000"/>
                </a:solidFill>
                <a:latin typeface="맑은 고딕"/>
              </a:rPr>
              <a:t> 홍보하기 위하여 카카오 플러스 친구, 문자 등을 활용하여 홍보를 진행했습니다. 그 결과, 객단가를 크게 올리면서 당시 부진했던 매출이 7.6% 증가했습니다. 이러한 경험을 바탕으로, 렛츠런파크의 신규 고객 유입과 기존 고객의 재방문을 유도할 수 있도록 고객 데이터 기반의 마케팅 전략을 수립하고, 성과를 지속적으로 분석하여 개선해 나가겠습니다. 또한, 유튜브, 카카오 플러스 친구, 홈페이지 등 다양한 채널을 활용한 홍보 전략을 진행하겠습니다.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 입사 후 마권 구매 활성화를 위해 어떤 혁신적인 사은품 증정 아이디어를 고려하고 계신가요?</a:t>
            </a:r>
            <a:br/>
            <a:r>
              <a:t>(2) 현장에서 간담회와 설문을 통해 방문자 니즈를 파악한다고 했습니다. 가장 중요하게 생각하는 방문자 니즈는 무엇인가요?</a:t>
            </a:r>
            <a:br/>
            <a:r>
              <a:t>(3) 현대백화점에서의 CRM 타겟 마케팅 경험이 렛츠런파크 활성화에 어떻게 기여할 수 있을까요?</a:t>
            </a:r>
            <a:br/>
            <a:r>
              <a:t>(4) 렛츠런파크의 신규 고객 유입을 위해 어떤 종류의 홍보 채널이 가장 효과적이라고 생각하십니까?</a:t>
            </a:r>
          </a:p>
        </p:txBody>
      </p:sp>
    </p:spTree>
  </p:cSld>
  <p:clrMapOvr>
    <a:masterClrMapping/>
  </p:clrMapOvr>
</p:sld>
</file>

<file path=ppt/slides/slide4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이전에 하지 않았던 해결 방안을 제시하여 문제를 해결하다 현대백화점 지점 리뉴얼 공사 직무에 지원하여 업체의 입점 </a:t>
            </a:r>
            <a:r>
              <a:rPr u="sng" b="1" sz="1200">
                <a:solidFill>
                  <a:srgbClr val="000000"/>
                </a:solidFill>
                <a:latin typeface="맑은 고딕"/>
              </a:rPr>
              <a:t>(1)기획부터 오픈까지 담당했던 경험이 있습니다. 당시 새롭게 입점하는 업체가 많아서 인테리어, 소방, 전기 등의 백화점</a:t>
            </a:r>
            <a:r>
              <a:rPr sz="1200">
                <a:solidFill>
                  <a:srgbClr val="000000"/>
                </a:solidFill>
                <a:latin typeface="맑은 고딕"/>
              </a:rPr>
              <a:t> 기준과 법적 사항을 준수하는 데에 어려움이 있었습니다. 또한, 각 업체 담당자에게 법적 사항을 안내하고 체크리스트를 배포해도 법적인 조치에 대한 경각심이 다소 부족했습니다. 그리고 필요한 자료를 기한 내 제출하지 않아 일정이 지연되는 문제도 발생했습니다. 이러한 문제들을 해결하기 </a:t>
            </a:r>
            <a:r>
              <a:rPr u="sng" b="1" sz="1200">
                <a:solidFill>
                  <a:srgbClr val="000000"/>
                </a:solidFill>
                <a:latin typeface="맑은 고딕"/>
              </a:rPr>
              <a:t>(2)위해 각 업체와 적극적으로 소통하며 어떤 부분에서 가장 어려움을 느끼는지, 규정을 이해하기 힘든 이유가 무엇인지 등 문제를 구체적으로 확인한 후, 이를 해결할 수 있는 방법을 세 가지 시도했습니다. 첫째, 업체 담당자의</a:t>
            </a:r>
            <a:r>
              <a:rPr sz="1200">
                <a:solidFill>
                  <a:srgbClr val="000000"/>
                </a:solidFill>
                <a:latin typeface="맑은 고딕"/>
              </a:rPr>
              <a:t> 이해를 높이기 위해 두 차례의 입점 안내 간담회를 열었습니다. 각 파트의 담당자가 프레젠테이션을 제작했으며, 발표를 통해 규정 사항을 이해하기 쉽게 설명했습니다. 둘째, ‘업체 인테리어 검수’를 기존 2회에서 5회로 늘려 세부 사항까지 확인할 수 있도록 </a:t>
            </a:r>
            <a:r>
              <a:rPr u="sng" b="1" sz="1200">
                <a:solidFill>
                  <a:srgbClr val="000000"/>
                </a:solidFill>
                <a:latin typeface="맑은 고딕"/>
              </a:rPr>
              <a:t>(3)했습니다. 셋째, 빠른 문제 해결을 위해 질의응답 게시판을 운영하여 가능한 한 빠르게 문의에 답변했습니다. 이러한 노력 덕분에 모든 업체가 백화점</a:t>
            </a:r>
            <a:r>
              <a:rPr sz="1200">
                <a:solidFill>
                  <a:srgbClr val="000000"/>
                </a:solidFill>
                <a:latin typeface="맑은 고딕"/>
              </a:rPr>
              <a:t> 기준 및 법적 요건을 준수하고, 성공적으로 입점 및 오픈할 수 있었습니다. 또한, </a:t>
            </a:r>
            <a:r>
              <a:rPr u="sng" b="1" sz="1200">
                <a:solidFill>
                  <a:srgbClr val="000000"/>
                </a:solidFill>
                <a:latin typeface="맑은 고딕"/>
              </a:rPr>
              <a:t>(4)간담회 자료는 다른 지점에도 공유되어 추후 지점 리뉴얼이나 업체 입점 시 활용되었습니다. 이 경험을 통해 문제를</a:t>
            </a:r>
            <a:r>
              <a:rPr sz="1200">
                <a:solidFill>
                  <a:srgbClr val="000000"/>
                </a:solidFill>
                <a:latin typeface="맑은 고딕"/>
              </a:rPr>
              <a:t> 해결할 때 한 가지 방법만 시도하기보다, 상황에 맞게 여러 방법을 시도하면서 해결책을 찾아가는 것이 중요하다는 것을 배웠습니다. 한국마사회에서도 이와 같은 문제가 발생한다면, 소통을 통해 다양한 시도를 하여 문제를 원활하게 해결하겠습니다.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현대백화점 지점 리뉴얼 과정에서 법적 준수에 어려움을 겪었다 했습니다. 어떤 부분이 가장 어려웠으며, 이를 어떻게 해결했습니까?</a:t>
            </a:r>
            <a:br/>
            <a:r>
              <a:t>(2) 각 업체와의 소통을 강화하기 위해 시행한 세 가지 시도 중 가장 효과적이었던 방법은 무엇인가요?</a:t>
            </a:r>
            <a:br/>
            <a:r>
              <a:t>(3) 간담회 자료를 다른 지점과 공유했다고 했습니다. 이를 통해 얻은 성과는 무엇인가요?</a:t>
            </a:r>
            <a:br/>
            <a:r>
              <a:t>(4) 한국마사회에서 소통을 통한 문제 해결을 위해 어떤 새로운 방법을 시도해 보고 싶으신가요?</a:t>
            </a:r>
          </a:p>
        </p:txBody>
      </p:sp>
    </p:spTree>
  </p:cSld>
  <p:clrMapOvr>
    <a:masterClrMapping/>
  </p:clrMapOvr>
</p:sld>
</file>

<file path=ppt/slides/slide4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[경주퇴역마의 복지 마련]경주마로서 최선을 다해 수익을 안겨주었던 말들의 퇴역 후 용도 전환 및 복지 체계를 마련하여 말들의 가치를 떨어트리지 않고 산업적으로 재활용하는 방안을 지속적으로 만들어가고 싶습니다.한 해 약 1400마리의 경주마가 퇴역을 하지만 </a:t>
            </a:r>
            <a:r>
              <a:rPr u="sng" b="1" sz="1200">
                <a:solidFill>
                  <a:srgbClr val="000000"/>
                </a:solidFill>
                <a:latin typeface="맑은 고딕"/>
              </a:rPr>
              <a:t>(1)이렇게 많은 경주퇴역마 중 절반이 안 되는 말들이 산업적으로 재활용되고 나머지는 도태되고 있습니다. 이런 부분을 개선하기 위해 경주퇴역마를 위한</a:t>
            </a:r>
            <a:r>
              <a:rPr sz="1200">
                <a:solidFill>
                  <a:srgbClr val="000000"/>
                </a:solidFill>
                <a:latin typeface="맑은 고딕"/>
              </a:rPr>
              <a:t> 복지 환경을 조성하고 확실한 이력제를 통해 이들의 </a:t>
            </a:r>
            <a:r>
              <a:rPr u="sng" b="1" sz="1200">
                <a:solidFill>
                  <a:srgbClr val="000000"/>
                </a:solidFill>
                <a:latin typeface="맑은 고딕"/>
              </a:rPr>
              <a:t>(2)여건을 개선해야 한다는 실정이며 한국마사회의 숙제입니다.경주퇴역마의 동물복지를 위해 먼저 거론되고 있는 이력제는 현재 도입은</a:t>
            </a:r>
            <a:r>
              <a:rPr sz="1200">
                <a:solidFill>
                  <a:srgbClr val="000000"/>
                </a:solidFill>
                <a:latin typeface="맑은 고딕"/>
              </a:rPr>
              <a:t> 되고 있으나 정확성은 떨어져 지지부진한 성적을 내고 있습니다. 이런 이력제는 제가 축산 기관에서 </a:t>
            </a:r>
            <a:r>
              <a:rPr u="sng" b="1" sz="1200">
                <a:solidFill>
                  <a:srgbClr val="000000"/>
                </a:solidFill>
                <a:latin typeface="맑은 고딕"/>
              </a:rPr>
              <a:t>(3)근무하며 맡았던 주요 업무 중 하나로 출생에서 최종 소비지까지의 전 과정을 점검했습니다. 그렇기에 관련 데이터를 가진다면</a:t>
            </a:r>
            <a:r>
              <a:rPr sz="1200">
                <a:solidFill>
                  <a:srgbClr val="000000"/>
                </a:solidFill>
                <a:latin typeface="맑은 고딕"/>
              </a:rPr>
              <a:t> 현재 퇴역마 이력제의 부족한 점을 파악하여 보완점을 찾는데 크게 기여할 수 있을 것입니다. 또한, </a:t>
            </a:r>
            <a:r>
              <a:rPr u="sng" b="1" sz="1200">
                <a:solidFill>
                  <a:srgbClr val="000000"/>
                </a:solidFill>
                <a:latin typeface="맑은 고딕"/>
              </a:rPr>
              <a:t>(4)현장 실사 등을 통해 퇴역마의 용도가 전산에 표기된 대로 운용이 되고 있는지 파악하여 현 실태까지 조사할 수 있습니다.그리고 복지</a:t>
            </a:r>
            <a:r>
              <a:rPr sz="1200">
                <a:solidFill>
                  <a:srgbClr val="000000"/>
                </a:solidFill>
                <a:latin typeface="맑은 고딕"/>
              </a:rPr>
              <a:t> 환경을 개선하는 것으로 퇴역마를 위한 보금자리를 마련 및 복지 프로그램 마련하고 산업적으로 다시 활용할 방법을 모색하는 것입니다. 축산 기관에서 근무 당시 특정 지역과 협업으로 한우사관학교를 운영했던 적이 있습니다. 지역 내 농가가 고급 한우를 생산할 수 있도록 기술적인 부분, 즉 노하우를 제공하고 우수 농가를 초빙하여 육성 방법을 전수하는 등의 활동을 진행했습니다. 마찬가지로 퇴역마주에게 퇴역마를 위한 사관학교와 같은 프로그램을 개설하여 동물복지 측면에 대한 방안 발표, 기술 제공, 해외 사례를 접목할 기회를 마련하는 것은 퇴역마의 동물복지를 한 층 더 개선할 수 있습니다.부족한 이력제를 보완하고 복지 프로그램을 운영하여 한국마사회와 국내 축산업의 발전을 위해 열심히 달려온 경주마의 퇴역 후 삶도 행복할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현재 경주퇴역마의 산업적 재활용률을 높이기 위한 초기 단계에서는 어떤 조치를 우선시 하시겠습니까?</a:t>
            </a:r>
            <a:br/>
            <a:r>
              <a:t>(2) 경주퇴역마의 복지를 위해 이력제와 복지환경의 개선을 언급하셨는데, 이력제의 정확성 향상을 위해 구체적으로 어떤 데이터를 추가하고 싶으신가요?</a:t>
            </a:r>
            <a:br/>
            <a:r>
              <a:t>(3) 퇴역마의 동물복지 개선을 위한 현장 실사를 계획 중이신데, 실사를 통해 주요하게 확인하고자 하는 사항은 무엇인가요?</a:t>
            </a:r>
            <a:br/>
            <a:r>
              <a:t>(4) 축산 기관에서의 경험을 바탕으로 한우사관학교와 같은 경주퇴역마를 위한 프로그램을 구상하셨습니다. 구체적으로 프로그램의 어떤 측면을 강화하고자 하나요?</a:t>
            </a:r>
          </a:p>
        </p:txBody>
      </p:sp>
    </p:spTree>
  </p:cSld>
  <p:clrMapOvr>
    <a:masterClrMapping/>
  </p:clrMapOvr>
</p:sld>
</file>

<file path=ppt/slides/slide4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[피드백과 칭찬]축산물품질평가원에서 근무할 당시 정보보안 감사 대비 자료 준비를 제 성향과 정반대인 동료와 같이 진행한 경험이 있습니다. 맡은 업무에 있어 조금 시간이 걸리더라도 수정 및 보완할 부분이 없는지 꼼꼼히 확인하며 마무리하는 저와 달리, 같이 업무를 진행한 동료는 빠르게 처리하는 것에만 집중하여 결과가 좋지 않은 경향을 보였습니다. 이로 인해 정보보안 감사 대비 자료를 준비하며 업무적으로 마찰이 발생하기 시작했습니다.정보보안 감사 자료 준비는 부서 사람들의 컴퓨터 비밀번호 및 보안 자료의 여부, 전산장비 관리 목록 현행화 등으로 7일간 진행했습니다. 이때 전산장비 목록 현행화 취합을 동료에게 부탁하고 나머지 부분은 제가 맡아 진행했으며, </a:t>
            </a:r>
            <a:r>
              <a:rPr u="sng" b="1" sz="1200">
                <a:solidFill>
                  <a:srgbClr val="000000"/>
                </a:solidFill>
                <a:latin typeface="맑은 고딕"/>
              </a:rPr>
              <a:t>(1)최종적으로 모든 자료를 제가 취합하기로 했습니다. 동료는 빠르게 자료를 취합하여 제게 자료를 넘겨줬으나 중복되는 시리얼넘버가 많고 빠져있는 전산장비가 너무 많아</a:t>
            </a:r>
            <a:r>
              <a:rPr sz="1200">
                <a:solidFill>
                  <a:srgbClr val="000000"/>
                </a:solidFill>
                <a:latin typeface="맑은 고딕"/>
              </a:rPr>
              <a:t> 같은 업무를 여러 번 반복하게 했습니다. 그리고 보완해야 할 부분을 설명했지만 쉽게 고쳐지지 않고 같은 실수가 지속적으로 발생하게 되었습니다.그래서 이런 상황이 다시 발생하지 않도록 '피드백과 칭찬'을 하게 되었습니다. 예를 들어 동료의 업무 결과를 두고 한 번 검토해 봤는지, 완벽하게 작성했는지 등을 되물어 결과를 주기 전에 다시 생각하게끔 만들고 천천히 하도록 마음의 여유를 주었습니다. 또한, 업무 결과가 틀린 것 없이 완벽했을 경우에는 업무능력에 대한 칭찬과 자존감을 올려주는 말들로 업무 능률을 올려 이후 동료는 점점 </a:t>
            </a:r>
            <a:r>
              <a:rPr u="sng" b="1" sz="1200">
                <a:solidFill>
                  <a:srgbClr val="000000"/>
                </a:solidFill>
                <a:latin typeface="맑은 고딕"/>
              </a:rPr>
              <a:t>(2)속도보다는 꼼꼼함에 치중하는 모습을 보여줬습니다. 최종적으로 같은 업무를 반복하는 일을 (3)줄어들었고, 정보보안 감사 전까지 준비를 잘 마무리하여 원활하게 감사에 응하게 되었습니다. 감사 결과는 한 번의 지적 사항 없이 원활히 대응하여</a:t>
            </a:r>
            <a:r>
              <a:rPr sz="1200">
                <a:solidFill>
                  <a:srgbClr val="000000"/>
                </a:solidFill>
                <a:latin typeface="맑은 고딕"/>
              </a:rPr>
              <a:t> 지원에 계신 직원분들께 칭찬과 인정을 받게 되었습니다.사회적 및 업무적으로 앞으로 나아가야 할 때 타인과 부딪혀 힘이 들 수는 </a:t>
            </a:r>
            <a:r>
              <a:rPr u="sng" b="1" sz="1200">
                <a:solidFill>
                  <a:srgbClr val="000000"/>
                </a:solidFill>
                <a:latin typeface="맑은 고딕"/>
              </a:rPr>
              <a:t>(4)있지만 조율할 수 있는 방안과 환경을 제시해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정보보안 감사 대비 자료 준비 중 발생한 동료와의 업무 방식 차이 극복을 위해 다른 어떤 전략을 사용하실 의향이 있으신가요?</a:t>
            </a:r>
            <a:br/>
            <a:r>
              <a:t>(2) 동료의 작업 방식을 변화시키는데 피드백과 칭찬을 활용했습니다. 이러한 방법이 특히 효과적이었던 이유는 무엇이라고 생각합니까?</a:t>
            </a:r>
            <a:br/>
            <a:r>
              <a:t>(3) 업무 성과를 높이기 위해 피드백과 칭찬 외에 추가적으로 사용하고 싶은 방법이 있다면 무엇인가요?</a:t>
            </a:r>
            <a:br/>
            <a:r>
              <a:t>(4) 정보보안 감사 후 당신의 이러한 접근 방식이 팀 전체의 업무 효율에 미친 장기적인 영향은 무엇인가요?</a:t>
            </a:r>
          </a:p>
        </p:txBody>
      </p:sp>
    </p:spTree>
  </p:cSld>
  <p:clrMapOvr>
    <a:masterClrMapping/>
  </p:clrMapOvr>
</p:sld>
</file>

<file path=ppt/slides/slide4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[모두를 위한 문화 공간, 렛츠런파크]한국마사회에서 경마의 대중화를 이룰 수 있는 프로그램을 기획하고 싶습니다. 특히, 다양한 연령층이 부담 없이 방문할 수 있는 렛츠런파크를 만드는 것을 목표로 삼겠습니다. 한국마사회는 지금까지 다양한 연령층을 대상으로 한 프로그램을 적극적으로 기획하고 추진해 왔습니다. 2017년에는 젊은 세대의 유입을 목표로 2040세대 전용 공간인 ‘놀라운지’</a:t>
            </a:r>
            <a:r>
              <a:rPr u="sng" b="1" sz="1200">
                <a:solidFill>
                  <a:srgbClr val="000000"/>
                </a:solidFill>
                <a:latin typeface="맑은 고딕"/>
              </a:rPr>
              <a:t>(1)를 도입하였고, 2024년에는 ‘벚꽃야간경마’와 ‘가을야간경마’를 확대 시행하며, 전 연령층이 즐길 수 있는 프로그램을 마련하고 있습니다.그럼에도</a:t>
            </a:r>
            <a:r>
              <a:rPr sz="1200">
                <a:solidFill>
                  <a:srgbClr val="000000"/>
                </a:solidFill>
                <a:latin typeface="맑은 고딕"/>
              </a:rPr>
              <a:t> 불구하고 ‘사행성’이라는 키워드와 경마를 완전히 분리하기 어려워 일부 </a:t>
            </a:r>
            <a:r>
              <a:rPr u="sng" b="1" sz="1200">
                <a:solidFill>
                  <a:srgbClr val="000000"/>
                </a:solidFill>
                <a:latin typeface="맑은 고딕"/>
              </a:rPr>
              <a:t>(2)고객들에게는 여전히 ‘경마 공원’이라는 장소가 진입장벽이 높은 공간으로 인식되고 있습니다. 이를 해결하기 위해서는 경마를 즐기기 위한 목적이 아니더라도, 다양한 프로그램과</a:t>
            </a:r>
            <a:r>
              <a:rPr sz="1200">
                <a:solidFill>
                  <a:srgbClr val="000000"/>
                </a:solidFill>
                <a:latin typeface="맑은 고딕"/>
              </a:rPr>
              <a:t> 행사를 통해 자연스럽게 렛츠런파크에 방문할 이유를 만들어야 한다고 생각합니다.저는 </a:t>
            </a:r>
            <a:r>
              <a:rPr u="sng" b="1" sz="1200">
                <a:solidFill>
                  <a:srgbClr val="000000"/>
                </a:solidFill>
                <a:latin typeface="맑은 고딕"/>
              </a:rPr>
              <a:t>(3)주한일본대사관 공보문화원 리포터로 활동하며, 팔로워가 원하는 콘텐츠를 고민해 ‘좋아요’ 수를 3배 이상 증가시킨 경험이 있습니다. 당시 일본문화원 SNS에서</a:t>
            </a:r>
            <a:r>
              <a:rPr sz="1200">
                <a:solidFill>
                  <a:srgbClr val="000000"/>
                </a:solidFill>
                <a:latin typeface="맑은 고딕"/>
              </a:rPr>
              <a:t> 반응이 좋았던 ‘여행’이라는 소재로 콘텐츠를 기획하였으나, 중간평가에서 “코로나19로 양국 간 여행이 제한적인 상황에서 적절하지 않은 콘텐츠”라는 피드백을 받았습니다. 저는 기존 자료를 폐기하는 대신, 이를 활용하여 ‘책 속으로 떠나는 여행’이라는 새로운 콘텐츠로 제작하였습니다. 이렇게 함으로써, </a:t>
            </a:r>
            <a:r>
              <a:rPr u="sng" b="1" sz="1200">
                <a:solidFill>
                  <a:srgbClr val="000000"/>
                </a:solidFill>
                <a:latin typeface="맑은 고딕"/>
              </a:rPr>
              <a:t>(4)기존에 조사한 자료를 그대로 활용하여 시간을 절약했고 여행이라는 소재를 그대로 사용하여 팔로워들의 공감을 이끌어 많은 호응을 얻어낼 수 있었습니다.팔로워에게 많은 공감을 이끈 콘텐츠로 성과를</a:t>
            </a:r>
            <a:r>
              <a:rPr sz="1200">
                <a:solidFill>
                  <a:srgbClr val="000000"/>
                </a:solidFill>
                <a:latin typeface="맑은 고딕"/>
              </a:rPr>
              <a:t> 냈던 것처럼, 한국마사회에서도 다양한 연령층의 요구를 반영한 행사나 프로모션을 기획하겠습니다. 경마 외에도 쉽게 방문할 수 있는 문화 공간으로서의 렛츠런파크를 만들어, 누구나 부담 없이 찾고 스포츠로서의 경마를 자연스럽게 경험할 수 있는 공간으로 발전시키고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한국마사회에서 젊은 세대 유입을 위한 새로운 프로그램을 기획할 때, 과거 '놀라운지' 도입에서 배운 점을 어떻게 적용하고자 하시나요?</a:t>
            </a:r>
            <a:br/>
            <a:r>
              <a:t>(2) 렛츠런파크를 방문할 이유를 만들기 위해 고려해야 할 요소는 무엇이라고 생각하시며, 그 과정을 어떻게 진행할 계획이신가요?</a:t>
            </a:r>
            <a:br/>
            <a:r>
              <a:t>(3) 경마와 '사행성'의 분리와 관련해, 주한일본대사관에서의 콘텐츠 기획 경험이 한국마사회에 어떻게 적용될 수 있을까요?</a:t>
            </a:r>
            <a:br/>
            <a:r>
              <a:t>(4) 주한일본대사관에서 '책 속으로 떠나는 여행' 콘텐츠를 성공적으로 만든 경험이 렛츠런파크의 기획에 어떻게 도움이 될 수 있나요?</a:t>
            </a:r>
          </a:p>
        </p:txBody>
      </p:sp>
    </p:spTree>
  </p:cSld>
  <p:clrMapOvr>
    <a:masterClrMapping/>
  </p:clrMapOvr>
</p:sld>
</file>

<file path=ppt/slides/slide4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 창구의 다양화로 이뤄낸 변화]보도사진학회에서 활동하며 20명의 학회원과 협력하여 사진전을 준비한 </a:t>
            </a:r>
            <a:r>
              <a:rPr u="sng" b="1" sz="1200">
                <a:solidFill>
                  <a:srgbClr val="000000"/>
                </a:solidFill>
                <a:latin typeface="맑은 고딕"/>
              </a:rPr>
              <a:t>(1)경험이 있습니다. 당시 소수의 기존 학회원이 회의를 주도하면서 신입 학회원들이 의견을 내기 어려운 분위기가 형성되었습니다. 이로 인해 신입 학회원들은 소외감을 느꼈고,</a:t>
            </a:r>
            <a:r>
              <a:rPr sz="1200">
                <a:solidFill>
                  <a:srgbClr val="000000"/>
                </a:solidFill>
                <a:latin typeface="맑은 고딕"/>
              </a:rPr>
              <a:t> 소통이 원활히 되지 않으면서 사진전 준비는 점점 지연됐습니다. 같은 주제로 사진전을 진행해야 했기 때문에, 기존 방식으로는 충분한 논의와 의견 수렴이 이루어지기 어렵다고 판단했습니다.이 문제를 해결하기 위해 저는 두 가지 </a:t>
            </a:r>
            <a:r>
              <a:rPr u="sng" b="1" sz="1200">
                <a:solidFill>
                  <a:srgbClr val="000000"/>
                </a:solidFill>
                <a:latin typeface="맑은 고딕"/>
              </a:rPr>
              <a:t>(2)방법을 도입했습니다. 첫째, 학회원 모두가 자유롭게 의견을 공유할 수 있는 환경을 조성했습니다. 기존의 오프라인 회의에서는 소수 의견에 집중되었기 때문에,</a:t>
            </a:r>
            <a:r>
              <a:rPr sz="1200">
                <a:solidFill>
                  <a:srgbClr val="000000"/>
                </a:solidFill>
                <a:latin typeface="맑은 고딕"/>
              </a:rPr>
              <a:t> 온라인 카페를 </a:t>
            </a:r>
            <a:r>
              <a:rPr u="sng" b="1" sz="1200">
                <a:solidFill>
                  <a:srgbClr val="000000"/>
                </a:solidFill>
                <a:latin typeface="맑은 고딕"/>
              </a:rPr>
              <a:t>(3)개설하여 부담 없이 의견을 제시할 수 있도록 했습니다. 또한, 카페에 올라온 의견을 정리해 공유하고, 이를 바탕으로 회의의 (4)방향을 잡도록 했습니다. 결과적으로 두 시간 이상 걸리던 회의 시간이 반으로 줄어, 회의를 효율적으로 진행할 수 있었습니다.둘째, 신입 학회원들이 활동에 쉽게 적응할 수 있도록 짝 선배-짝 후배 시스템을 도입했습니다. 기존</a:t>
            </a:r>
            <a:r>
              <a:rPr sz="1200">
                <a:solidFill>
                  <a:srgbClr val="000000"/>
                </a:solidFill>
                <a:latin typeface="맑은 고딕"/>
              </a:rPr>
              <a:t> 학회원과 신입 학회원을 멘토-멘티 관계로 만들어, 함께 출사를 나가고 피드백을 주고받으며 서로 간 교류를 활발하게 했습니다. 이를 통해 신입 학회원들은 보다 편안한 분위기에서 학회 활동에 참여하며, 사진전 준비 과정에서도 의견 교류가 편하게 이루어졌습니다.초반에 준비 과정이 지연되었지만, 소통 방식을 개선한 후에는 논의가 훨씬 효율적으로 이루어졌습니다. 이를 통해 더욱 완성도 높은 사진전을 기한 내에 개최할 수 있었습니다. 또한, 제가 제안한 온라인 카페 활용 방식은 이후 기수에서도 계속 유지되며 학회원들의 의견을 수렴하고 소통을 원활하게 하는 중요한 채널로 자리 잡았습니다. 이 경험으로 모든 구성원이 의견을 자유롭게 공유하고 존중받을 때 협력이 이루어질 수 있다는 것을 배웠습니다.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사진전 준비 과정에서 신입 학회원들이 겪은 소외감은 어떻게 해소했고, 이를 통해 얻은 팀워크의 중요성을 사례로 들 수 있나요?</a:t>
            </a:r>
            <a:br/>
            <a:r>
              <a:t>(2) 온라인 카페를 도입하여 회의 시간을 절감할 수 있었던 방법이 활동 중 다른 부분에서도 응용될 수 있다고 생각하시나요?</a:t>
            </a:r>
            <a:br/>
            <a:r>
              <a:t>(3) 내부 협력과 피드백 시스템을 개선한 경험을 통해 한국마사회에서 신입사원과의 협업에서 어떻게 기여할 계획이신가요?</a:t>
            </a:r>
            <a:br/>
            <a:r>
              <a:t>(4) 보도사진학회에서 소통 방식을 개선한 후 얻은 개인적 교훈이 향후 직무 수행에 어떻게 활용될 수 있는지 설명해 주시겠습니까?</a:t>
            </a:r>
          </a:p>
        </p:txBody>
      </p:sp>
    </p:spTree>
  </p:cSld>
  <p:clrMapOvr>
    <a:masterClrMapping/>
  </p:clrMapOvr>
</p:sld>
</file>

<file path=ppt/slides/slide4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기승조교 및 말관리 분야 입사 후 저의 구체적인 목표는 3년 내 마필 건강 관리 시스템을 디지털화하고, 5년 내 한국마사회의 마필 관리 수준을 국제적 수준으로 끌어올리는 것입니다. 이러한 목표 달성을 위해 저는 다양한 경험과 직무역량을 적극 활용하고자 합니다.저는 14살부터 시작한 승마 경험과 고등학교에서 </a:t>
            </a:r>
            <a:r>
              <a:rPr u="sng" b="1" sz="1200">
                <a:solidFill>
                  <a:srgbClr val="000000"/>
                </a:solidFill>
                <a:latin typeface="맑은 고딕"/>
              </a:rPr>
              <a:t>(1)받은 체계적인 교육을 통해 마필 관리에 대한 깊은 이해를 갖추었습니다. 특히 첫 직장에서 선수용 말을 관리하며 얻은</a:t>
            </a:r>
            <a:r>
              <a:rPr sz="1200">
                <a:solidFill>
                  <a:srgbClr val="000000"/>
                </a:solidFill>
                <a:latin typeface="맑은 고딕"/>
              </a:rPr>
              <a:t> 실전 경험은 마필의 건강 상태를 정확히 파악하고 기록하는 능력을 키우는 데 큰 도움이 되었습니다. 이러한 경험을 바탕으로 마필의 건강 데이터를 체계적으로 수집하고 분석할 수 있는 디지털 시스템 구축에 기여하고자 합니다. 승마센터 실장으로 근무하며 전반적인 운영 시스템을 구축한 경험을 활용하여 마필 개체별 건강 기록, 운동 이력, 영양 관리 등을 통합적으로 관리할 수 있는 플랫폼 개발에 참여하겠습니다.다음으로 국제 수준의 마필 관리 체계 확립을 위해 </a:t>
            </a:r>
            <a:r>
              <a:rPr u="sng" b="1" sz="1200">
                <a:solidFill>
                  <a:srgbClr val="000000"/>
                </a:solidFill>
                <a:latin typeface="맑은 고딕"/>
              </a:rPr>
              <a:t>(2)노력하겠습니다. 저는 다양한 대회 참가 경험을 통해 마필 관리 기준에 대한 이해도를 높였습니다. 이를 바탕으로 한국마사회의 마필 관리 수준을</a:t>
            </a:r>
            <a:r>
              <a:rPr sz="1200">
                <a:solidFill>
                  <a:srgbClr val="000000"/>
                </a:solidFill>
                <a:latin typeface="맑은 고딕"/>
              </a:rPr>
              <a:t> 국제적 기준에 맞추는 데 기여하고자 합니다. 구체적으로 선수와 말의 장비 관리법, 말의 컨디셔닝 기술 등을 국제 기준에 맞춰 표준화하고 매뉴얼화하는 </a:t>
            </a:r>
            <a:r>
              <a:rPr u="sng" b="1" sz="1200">
                <a:solidFill>
                  <a:srgbClr val="000000"/>
                </a:solidFill>
                <a:latin typeface="맑은 고딕"/>
              </a:rPr>
              <a:t>(3)작업을 주도하겠습니다.마지막으로 팀워크와 의사소통을 통한 조직 문화 개선에 기여하고자 합니다. 승마센터에서의 (4)경험을 통해 얻은 원활한 소통 능력과 다양한 관계자들의 요구를 조율하는 능력을 활용하여 마필 관리팀 내의 협력 체계를 강화하겠습니다. 특히 마필의 상태에 대한 정보를</a:t>
            </a:r>
            <a:r>
              <a:rPr sz="1200">
                <a:solidFill>
                  <a:srgbClr val="000000"/>
                </a:solidFill>
                <a:latin typeface="맑은 고딕"/>
              </a:rPr>
              <a:t> 정확히 전달하고, 팀원들 간의 효과적인 의사소통 채널을 확립하여 업무 효율성을 높이는 데 기여하겠습니다.이러한 노력을 통해 한국마사회의 마필 관리 수준을 한 단계 높이고, 한국 말산업의 국제 경쟁력 강화에 기여하고자 합니다.제가 쌓아온 실무 경험과 전문 지식을 바탕으로 한국마사회의 발전에 이바지할 수 있기를 기대합니다.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선수용 말 관리 실전 경험을 통해 특히 배울 수 있었던 중요한 교훈은 무엇입니까?</a:t>
            </a:r>
            <a:br/>
            <a:r>
              <a:t>(2) 마필 관리의 국제적 기준에 맞추기 위해 필요한 주요 요소들은 어떤 것들이라고 생각하십니까?</a:t>
            </a:r>
            <a:br/>
            <a:r>
              <a:t>(3) 승마센터 실장으로의 경험을 활용하여 한국마사회에서 구체적으로 어떤 협력 체계를 강화하고자 하나요?</a:t>
            </a:r>
            <a:br/>
            <a:r>
              <a:t>(4) 마필 관리 팀 내의 효과적인 의사소통 채널 구축을 위해 제시할 수 있는 구체적인 방안은 무엇입니까?</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조교로 근무하면서 교수님과 프로그램 진행 방식에 대한 의견 차이로 인해 소통에 </a:t>
            </a:r>
            <a:r>
              <a:rPr u="sng" b="1" sz="1200">
                <a:solidFill>
                  <a:srgbClr val="000000"/>
                </a:solidFill>
                <a:latin typeface="맑은 고딕"/>
              </a:rPr>
              <a:t>(1)어려움을 겪은 경험이 있습니다. 당시 저는 교수님과 협력하여 학생들을 대상으로 진행되는 프로그램을 기획하는 역할을 맡았는데,</a:t>
            </a:r>
            <a:r>
              <a:rPr sz="1200">
                <a:solidFill>
                  <a:srgbClr val="000000"/>
                </a:solidFill>
                <a:latin typeface="맑은 고딕"/>
              </a:rPr>
              <a:t> 참여율 저조라는 문제가 발생했습니다. 문제의 원인을 찾는 과정에서 교수님과 이견이 생겼습니다. 저는 참여율 저조의 원인이 학생들의 니즈를 </a:t>
            </a:r>
            <a:r>
              <a:rPr u="sng" b="1" sz="1200">
                <a:solidFill>
                  <a:srgbClr val="000000"/>
                </a:solidFill>
                <a:latin typeface="맑은 고딕"/>
              </a:rPr>
              <a:t>(2)반영하지 못했기 때문이라 판단해서 진행방식의 변화가 필요하다고 생각했고, 교수님께는 학생들의 낮은 관심도가 원인이라 보고 과목 종류를 변경하는</a:t>
            </a:r>
            <a:r>
              <a:rPr sz="1200">
                <a:solidFill>
                  <a:srgbClr val="000000"/>
                </a:solidFill>
                <a:latin typeface="맑은 고딕"/>
              </a:rPr>
              <a:t> 것이 해결책이라고 판단하셨습니다.</a:t>
            </a:r>
            <a:r>
              <a:rPr u="sng" b="1" sz="1200">
                <a:solidFill>
                  <a:srgbClr val="000000"/>
                </a:solidFill>
                <a:latin typeface="맑은 고딕"/>
              </a:rPr>
              <a:t>(3)단순히 제 의견을 주장하는 대신, 객관적인 데이터를 통해 문제를 분석하기 위해 전년도 만족도 조사 및 참여자 설문조사를 진행했습니다.</a:t>
            </a:r>
            <a:r>
              <a:rPr sz="1200">
                <a:solidFill>
                  <a:srgbClr val="000000"/>
                </a:solidFill>
                <a:latin typeface="맑은 고딕"/>
              </a:rPr>
              <a:t> 그 결과, 학생들은 실무 역량 강화를 원했지만, 기존 프로그램이 </a:t>
            </a:r>
            <a:r>
              <a:rPr u="sng" b="1" sz="1200">
                <a:solidFill>
                  <a:srgbClr val="000000"/>
                </a:solidFill>
                <a:latin typeface="맑은 고딕"/>
              </a:rPr>
              <a:t>(4)이론 중심으로만 운영되어 실질적인 도움이 부족하다는 점을 확인할 수 있었습니다. 또한 실무 중심 교육을 통해 취업률을 높인다면 학과의 평가</a:t>
            </a:r>
            <a:r>
              <a:rPr sz="1200">
                <a:solidFill>
                  <a:srgbClr val="000000"/>
                </a:solidFill>
                <a:latin typeface="맑은 고딕"/>
              </a:rPr>
              <a:t> 점수를 높게 받을 수 있다는 것을 파악했습니다. 이 자료들을 바탕으로 교수님께 기존 방식이 학생들의 요구를 반영하지 못해 참여율 저조로 이어졌다는 점을 우선 설명해 드리고, 진행 방식을 전공 이론 수업과 실무 교육을 격주로 병행하는 절충안을 제안했습니다. 처음에는 교수님께서 변화를 긍정적으로 받아들이진 않으셨지만, 객관적인 데이터를 바탕으로 문제의 원인을 명확히 제시함으로써 제 의견을 받아들여 주셨습니다. 그 결과, 프로그램 참여율이 증가했고, 학생들의 학습 만족도 또한 향상되는 긍정적인 변화를 이끌어냈습니다. 이 경험을 통해, 저는 소통과 협력에서 중요한 것은 단순한 주장보다 객관적인 데이터를 활용해 논리적으로 설득하고 실현 가능한 해결책을 제시하는 것임을 배웠습니다. 입사 후 협력에 어려움을 겪는 상황이 온다면, 논리적 접근 방식을 바탕으로 조직 내에서 원활한 협력을 이끌어나가겠습니다.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조교로서 교수님과 의견 차이를 해결한 방식을 설명해주셨는데, 그 과정에서 가장 어려웠던 점은 무엇이었습니까?</a:t>
            </a:r>
            <a:br/>
            <a:r>
              <a:t>(2) 학생 참여율을 높이기 위한 절충안을 제안하셨습니다. 이 경험에서 배운 교훈이 향후 업무 협력에 어떻게 기여할까요?</a:t>
            </a:r>
            <a:br/>
            <a:r>
              <a:t>(3) 데이터를 통해 교수님을 설득한 경험이 있다고 하셨습니다. 이 경험이 향후 잠재적인 문제 해결에 어떻게 활용될 수 있을까요?</a:t>
            </a:r>
            <a:br/>
            <a:r>
              <a:t>(4) 앞으로 협력에 어려움을 겪는 상황이 온다면, 이를 해결하기 위해 데이터 외에 어떤 방법을 사용할지 계획이 있나요?</a:t>
            </a:r>
          </a:p>
        </p:txBody>
      </p:sp>
    </p:spTree>
  </p:cSld>
  <p:clrMapOvr>
    <a:masterClrMapping/>
  </p:clrMapOvr>
</p:sld>
</file>

<file path=ppt/slides/slide4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승마센터 실장으로 근무하며 겪은 소통과 협력의 어려움, 그리고 이를 극복한 경험에 대해 말씀드리겠습니다.프리랜서에서 정규직으로 </a:t>
            </a:r>
            <a:r>
              <a:rPr u="sng" b="1" sz="1200">
                <a:solidFill>
                  <a:srgbClr val="000000"/>
                </a:solidFill>
                <a:latin typeface="맑은 고딕"/>
              </a:rPr>
              <a:t>(1)전환되어 새로 인수된 센터 운영을 맡게 되었을 때, 경험 (2)부족으로 초기에 많은 어려움을 겪었습니다. 회원, 소속 선수, 직원들과의 폭넓은 소통이 필요했고, 다양한 요구사항을 조율하는 과정에서 미숙함을 느꼈습니다. 예를 들어 회원들의 요구사항과 센터 운영</a:t>
            </a:r>
            <a:r>
              <a:rPr sz="1200">
                <a:solidFill>
                  <a:srgbClr val="000000"/>
                </a:solidFill>
                <a:latin typeface="맑은 고딕"/>
              </a:rPr>
              <a:t> 방침 사이의 균형을 잡거나, 선수들의 훈련 일정과 일반 회원들의 이용 시간을 조정하는 것이 쉽지 않았습니다.지속적인 노력으로 센터는 성장하여 2호점까지 오픈하게 되었고, 저는 두 승마장을 총괄하는 실장으로 승진했습니다. 하지만 책임과 관리 범위가 넓어지면서 새로운 도전에 직면했습니다. 특히 직원 수 증가로 의사소통 문제가 두드러졌습니다. 예를 들어 대표님의 지시사항 전달 누락이나 연장자 직원들에 대한 지시의 어려움 등이 발생했습니다.이를 해결하기 위해 다음과 같은 노력을 </a:t>
            </a:r>
            <a:r>
              <a:rPr u="sng" b="1" sz="1200">
                <a:solidFill>
                  <a:srgbClr val="000000"/>
                </a:solidFill>
                <a:latin typeface="맑은 고딕"/>
              </a:rPr>
              <a:t>(3)기울였습니다:첫째, 퇴근 후 정기적인 식사 자리를 마련하여 (4)직원들과의 비공식적 대화 기회를 늘렸습니다. 이를 통해 직원들과의 거리감을 좁힐 수 있었습니다.둘째, 중요 전달사항에 대해 메시지로 공지한 후 서면으로 전달하는 이중 확인 시스템을 도입했습니다. 이는</a:t>
            </a:r>
            <a:r>
              <a:rPr sz="1200">
                <a:solidFill>
                  <a:srgbClr val="000000"/>
                </a:solidFill>
                <a:latin typeface="맑은 고딕"/>
              </a:rPr>
              <a:t> 모든 직원이 동일한 정보를 공유할 수 있도록 하는 데 큰 도움이 되었습니다.셋째, 직원들의 의견을 경청하고 불편사항을 대표님께 전달하는 가교 역할을 수행하였으며, 직원들은 자신들의 목소리가 경영진에게 전달된다는 신뢰를 갖게 되었습니다.이러한 노력의 결과 직원들의 근무 환경이 개선되었고, 팀 내 의사소통이 원활해지고 업무 효율성이 크게 향상되었으며, 직원들과의 신뢰 관계가 강화되어 더 협력적이고 긍정적인 업무 분위기가 조성되었습니다. 이 경험을 통해 조직 내 효과적인 소통의 중요성과 리더로서의 역할에 대해 깊이 이해하게 되었습니다. 앞으로 한국마사회에서도 이러한 경험을 바탕으로 원활한 소통과 협력을 통해 조직 발전에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새로 인수된 센터 운영 시 직면했던 가장 큰 도전은 무엇이었으며, 이를 어떻게 극복했습니까?</a:t>
            </a:r>
            <a:br/>
            <a:r>
              <a:t>(2) 승마센터 운영 초기의 소통 문제를 해결하기 위해 가장 효과적이었던 전략이나 접근 방식은 무엇인가요?</a:t>
            </a:r>
            <a:br/>
            <a:r>
              <a:t>(3) 센터 내 의사소통 문제 해결을 위한 이중 확인 시스템 도입의 구체적 과정과 효과에 대해 설명해 주세요.</a:t>
            </a:r>
            <a:br/>
            <a:r>
              <a:t>(4) 직원들과의 신뢰 관계 강화를 위해 특별히 어떤 노력을 기울였으며, 그 결과는 어땠습니까?</a:t>
            </a:r>
          </a:p>
        </p:txBody>
      </p:sp>
    </p:spTree>
  </p:cSld>
  <p:clrMapOvr>
    <a:masterClrMapping/>
  </p:clrMapOvr>
</p:sld>
</file>

<file path=ppt/slides/slide4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경마의 부정적 이미지를 개선하고 스포츠 엔터테인먼트로서의 가치를 더욱 강화하고자 합니다. 최근 스포츠는 단순한 경기 관람을 넘어 커뮤니티와 체험이 결합된 하나의 문화 콘텐츠로 발전하고 있습니다. 이에 맞춰 경마도 베팅 중심의 인식을 탈피하고, 스포츠적 가치를 강화하여 더 많은 팬층을 유입할 필요가 있습니다. 이를 위해 저는 크게 두 가지의 전략을 마련하였습니다.먼저 </a:t>
            </a:r>
            <a:r>
              <a:rPr u="sng" b="1" sz="1200">
                <a:solidFill>
                  <a:srgbClr val="000000"/>
                </a:solidFill>
                <a:latin typeface="맑은 고딕"/>
              </a:rPr>
              <a:t>(1)스토리텔링 마케팅을 도입하겠습니다. 많은 스포츠가 선수들의 이야기와 명승부를 통해 팬들의 응원을 얻는 것처럼, 경마도 기수와</a:t>
            </a:r>
            <a:r>
              <a:rPr sz="1200">
                <a:solidFill>
                  <a:srgbClr val="000000"/>
                </a:solidFill>
                <a:latin typeface="맑은 고딕"/>
              </a:rPr>
              <a:t> 경주마가 함께 만들어가는 과정과 감동적인 순간을 효과적으로 전달해야 합니다. 저는 지방자치단체 및 주류 회사 서포터즈로 활동하면서 브랜드 홍보를 위한 </a:t>
            </a:r>
            <a:r>
              <a:rPr u="sng" b="1" sz="1200">
                <a:solidFill>
                  <a:srgbClr val="000000"/>
                </a:solidFill>
                <a:latin typeface="맑은 고딕"/>
              </a:rPr>
              <a:t>(2)SNS 콘텐츠를 기획하고 제작하였던 적이 있습니다. 브랜드의 정체성과 메시지를 효과적으로 전달하기 위해 시각적 요소와 트렌드를 반영하였고, 그 결과 높은 조회수를 기록하며</a:t>
            </a:r>
            <a:r>
              <a:rPr sz="1200">
                <a:solidFill>
                  <a:srgbClr val="000000"/>
                </a:solidFill>
                <a:latin typeface="맑은 고딕"/>
              </a:rPr>
              <a:t> 홍보 효과를 극대화할 수 있었습니다. 이 경험을 바탕으로 경마의 스토리를 다양한 디지털 콘텐츠로 구현하여 보다 많은 사람들이 경마의 매력을 쉽고 흥미롭게 경험할 수 있도록 하겠습니다.다음으로 CRM 기반 맞춤형 고객 전략을 강화하겠습니다. 스포츠 시장에서는 단순한 일회성 방문보다 지속적인 관심과 참여를 유도하는 것이 중요합니다. 이를 위해서는 개별 고객의 선호를 반영한 맞춤형 서비스와 혜택을 제공하여 고객들이 경마를 반복적으로 경험하고 몰입할 수 있도록 해야 합니다. 저는 공항철도에서 AI 기반 고객 응대 시스템 개발 및 데이터 분석을 수행한 경험이 있습니다. 고객들의 주요 </a:t>
            </a:r>
            <a:r>
              <a:rPr u="sng" b="1" sz="1200">
                <a:solidFill>
                  <a:srgbClr val="000000"/>
                </a:solidFill>
                <a:latin typeface="맑은 고딕"/>
              </a:rPr>
              <a:t>(3)문의 유형을 분석하고 이를 기반으로 자동 응답 시스템을 구축하였습니다. 이 과정에서 데이터를 수집하고 패턴을 분석하여 고객들이 가장 궁금해하는 정보와 필요한 서비스를 (4)효과적으로 제공하는 방안을 고민하였습니다. 이러한 역량을 활용하여 한국마사회에서도 고객 데이터를 정밀하게 분석하여 개인화된 콘텐츠와 차별화된 혜택을 제공하고 선호와 관심사를 반영한 맞춤형 마케팅을 실행하겠습니다.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경마의 스포츠적 가치를 강화한다고 하셨는데, 이를 위해 구체적으로 어떤 디지털 콘텐츠를 계획하고 있으며, 이러한 콘텐츠가 젊은층의 유입에 어떻게 도움을 줄 것이라고 생각하시나요?</a:t>
            </a:r>
            <a:br/>
            <a:r>
              <a:t>(2) 경마의 부정적 이미지를 개선하기 위해 스토리텔링 마케팅을 도입한다고 하셨는데, 지방자치단체 및 주류 회사 서포터즈 활동이 경마 홍보에 어떻게 기여할 수 있을지 구체적으로 말씀해 주세요.</a:t>
            </a:r>
            <a:br/>
            <a:r>
              <a:t>(3) CRM 기반 맞춤형 고객 전략을 강조하셨는데, 공항철도에서의 AI 기반 고객 응대 시스템 개발 경험을 통해 배운 점이 경마의 고객 경험 개선에 어떻게 적용될 수 있을까요?</a:t>
            </a:r>
            <a:br/>
            <a:r>
              <a:t>(4) 맞춤형 마케팅을 실행한다고 하셨습니다. 개인화된 콘텐츠와 차별화된 혜택을 제공하기 위한 데이터 분석 방법에 대해 더 자세히 설명해 주실 수 있나요?</a:t>
            </a:r>
          </a:p>
        </p:txBody>
      </p:sp>
    </p:spTree>
  </p:cSld>
  <p:clrMapOvr>
    <a:masterClrMapping/>
  </p:clrMapOvr>
</p:sld>
</file>

<file path=ppt/slides/slide4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지방자치단체 SNS </a:t>
            </a:r>
            <a:r>
              <a:rPr u="sng" b="1" sz="1200">
                <a:solidFill>
                  <a:srgbClr val="000000"/>
                </a:solidFill>
                <a:latin typeface="맑은 고딕"/>
              </a:rPr>
              <a:t>(1)서포터즈로 활동하며 다양한 연령층의 홍보대사들과 협업하여 지역 홍보 콘텐츠를 제작한 경험이 있습니다. 당시 초기 기획 단계에서 세대 간 차이로 인해 어려움을 겪었습니다. 중장년층</a:t>
            </a:r>
            <a:r>
              <a:rPr sz="1200">
                <a:solidFill>
                  <a:srgbClr val="000000"/>
                </a:solidFill>
                <a:latin typeface="맑은 고딕"/>
              </a:rPr>
              <a:t> 홍보대사들은 지역에 대한 이해도가 높았지만 SNS를 활용한 디지털 홍보 방식에는 익숙하지 않았고, 반면 저는 디지털 콘텐츠 제작 경험은 많았으나 지역의 특성에 대한 이해가 부족했습니다. </a:t>
            </a:r>
            <a:r>
              <a:rPr u="sng" b="1" sz="1200">
                <a:solidFill>
                  <a:srgbClr val="000000"/>
                </a:solidFill>
                <a:latin typeface="맑은 고딕"/>
              </a:rPr>
              <a:t>(2)서로 다른 방식과 시각 차이로 인해 기획 방향을 조율하는 과정에서 혼선이 발생했습니다.이러한 문제를 해결하기 위해 저는 각 세대의 강점을 살리면서도 협업이</a:t>
            </a:r>
            <a:r>
              <a:rPr sz="1200">
                <a:solidFill>
                  <a:srgbClr val="000000"/>
                </a:solidFill>
                <a:latin typeface="맑은 고딕"/>
              </a:rPr>
              <a:t> 원활하게 이루어질 방법을 고민했습니다. 먼저 뉴트로 콘셉트를 도입하여 중장년층이 익숙한 요소를 활용하면서도 젊은 층이 흥미를 가질 수 있도록 기획 방향을 조정했습니다. 또한 홍보 콘텐츠 제작 과정에서 세대 간 역할을 명확히 분배하는 방안을 제안했습니다. 중장년층 홍보대사들이 촬영을 담당하면 저는 이를 디지털 콘텐츠로 가공하여 시각적 요소와 트렌디한 편집을 더하는 </a:t>
            </a:r>
            <a:r>
              <a:rPr u="sng" b="1" sz="1200">
                <a:solidFill>
                  <a:srgbClr val="000000"/>
                </a:solidFill>
                <a:latin typeface="맑은 고딕"/>
              </a:rPr>
              <a:t>(3)방식이었습니다. 뿐만 아니라 세대 간 소통이 원활해질 수 있도록 협업 방식을 개선했습니다. 기존에는 개별적으로 작업한 후 결과물을 공유하였다면 이후에는 함께 기획하고 즉각적으로</a:t>
            </a:r>
            <a:r>
              <a:rPr sz="1200">
                <a:solidFill>
                  <a:srgbClr val="000000"/>
                </a:solidFill>
                <a:latin typeface="맑은 고딕"/>
              </a:rPr>
              <a:t> 피드백을 주고받을 수 </a:t>
            </a:r>
            <a:r>
              <a:rPr u="sng" b="1" sz="1200">
                <a:solidFill>
                  <a:srgbClr val="000000"/>
                </a:solidFill>
                <a:latin typeface="맑은 고딕"/>
              </a:rPr>
              <a:t>(4)있도록 회의 방식을 변경했습니다. 또한 디지털 툴 사용이 익숙하지 않은 팀원들을 위해 간단한 가이드라인을 제공하여 원활한 협업을 유도했습니다. 이러한 노력을 통해 팀원 간의 이해도가</a:t>
            </a:r>
            <a:r>
              <a:rPr sz="1200">
                <a:solidFill>
                  <a:srgbClr val="000000"/>
                </a:solidFill>
                <a:latin typeface="맑은 고딕"/>
              </a:rPr>
              <a:t> 높아졌고 콘텐츠 제작 속도와 품질도 크게 향상되었습니다.그 결과 SNS 채널 최고 방문자 수 기록이라는 기대 이상의 성과를 거두었습니다. 차이를 인정하고 서로를 존중하는 열린 소통의 자세를 견지하여 세대 간의 성공적인 융합을 이끌어냈기 때문이라고 생각합니다. 다양한 세대의 사람들과 관계를 맺고 협력하여 성과를 냈던 이와 같은 경험을 통해, 향후 한국마사회에서도 다양한 이해관계자들과 협력하여 최적의 해결책을 도출하고 효과적인 마케팅 전략을 실행하겠습니다.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지방자치단체 SNS 서포터즈 활동 시 세대 간 차이를 극복하셨다고 하셨는데, 중장년층 대상의 콘텐츠 기획에 있어서 특히 어려웠던 점은 무엇이었고, 이를 성공적으로 극복한 방법을 좀 더 상세히 설명해 주세요.</a:t>
            </a:r>
            <a:br/>
            <a:r>
              <a:t>(2) 세대 간 역할 분배를 통해 콘텐츠 품질을 향상시켰다고 하셨는데, 이러한 역할 분배가 콘텐츠 제작에 어떤 영향을 미쳤으며, 이를 통해 어떤 교훈을 얻으셨나요?</a:t>
            </a:r>
            <a:br/>
            <a:r>
              <a:t>(3) 디지털 툴 사용에 익숙하지 않은 팀원들을 위해 제공한 가이드라인이 구체적으로 어떤 내용이었으며, 이러한 접근 방식이 팀의 협업에 어떤 긍정적 영향을 미쳤나요?</a:t>
            </a:r>
            <a:br/>
            <a:r>
              <a:t>(4) SNS 채널 최고 방문자 수 기록을 달성하였다 하셨는데, 이 과정에서 특히 주효했던 전략적 요소는 무엇이었으며, 그 성과가 어떤 의미를 가진다고 생각하십니까?</a:t>
            </a:r>
          </a:p>
        </p:txBody>
      </p:sp>
    </p:spTree>
  </p:cSld>
  <p:clrMapOvr>
    <a:masterClrMapping/>
  </p:clrMapOvr>
</p:sld>
</file>

<file path=ppt/slides/slide4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(1)제일 먼저 눈에 띄도록 승마 대중화 및 활성화를 이루고자 합니다. 더하여 누구나 쉽게 승마를 즐길 수</a:t>
            </a:r>
            <a:r>
              <a:rPr sz="1200">
                <a:solidFill>
                  <a:srgbClr val="000000"/>
                </a:solidFill>
                <a:latin typeface="맑은 고딕"/>
              </a:rPr>
              <a:t> 있는 기회를 마련하고 국민 모두의 여가생활로 자리 잡히도록 기여하는 데 앞장서고 싶습니다. 흔히 한국 마사회라고 하면 대부분의 사람은 경마 사업만 중점적으로 시행한다고 생각합니다. 하지만 승마를 즐겨하는 저로서는 말 산업 육성의 발전에도 꾸준한 </a:t>
            </a:r>
            <a:r>
              <a:rPr u="sng" b="1" sz="1200">
                <a:solidFill>
                  <a:srgbClr val="000000"/>
                </a:solidFill>
                <a:latin typeface="맑은 고딕"/>
              </a:rPr>
              <a:t>(2)힘을 쏟고 있으며 국민의 복지 증진과 여가선용에 기여하는 사업에 관심이 갔고 매력적으로 느껴졌습니다. 세대가 변화할수록 사람들은 신체, 정신, 환경, 사회적 건강을 바탕으로 멋진 인생을 실현하고자 (3)합니다. 이런 ‘웰니스’ 추구에 맞게 말과 함께하며 얻을 수 있는 특별한 경험을 바탕으로 건전하고 흥미로운 여가생활이라는</a:t>
            </a:r>
            <a:r>
              <a:rPr sz="1200">
                <a:solidFill>
                  <a:srgbClr val="000000"/>
                </a:solidFill>
                <a:latin typeface="맑은 고딕"/>
              </a:rPr>
              <a:t> 긍정적 인식을 심어줄 것입니다. 본래 사람과 일에 있어 편견이 없고 장애인스포츠에도 관심이 있어 재활승마를 포함한 장애 유형별 지도 방법을 학습한 적이 있습니다. 장애인들에게 </a:t>
            </a:r>
            <a:r>
              <a:rPr u="sng" b="1" sz="1200">
                <a:solidFill>
                  <a:srgbClr val="000000"/>
                </a:solidFill>
                <a:latin typeface="맑은 고딕"/>
              </a:rPr>
              <a:t>(4)차별 없는 환경에서 함께 할 수 있는 지속 가능한 운동 경험을 제공함으로써 승마 활성화와 말 산업 성장이 강화될 수 있을 것입니다. 평소 말의 상태를 꼼꼼히 살피고 관리하는 것에 자신 있으며 주위에서</a:t>
            </a:r>
            <a:r>
              <a:rPr sz="1200">
                <a:solidFill>
                  <a:srgbClr val="000000"/>
                </a:solidFill>
                <a:latin typeface="맑은 고딕"/>
              </a:rPr>
              <a:t> 차분하고 세심하다는 이야기를 자주 듣습니다. 그 예로 나이가 많고 다리가 좋지 않은 말과 약 5년가량 호흡을 맞춘 적이 있습니다. 단 하루도 빠짐없이 정해진 시간에 영양제를 주고 마사지를 통한 교감에 꾸준히 신경 쓰는 등 체계적인 관리를 해줬습니다. 그 결과 함께 지내는 동안 아픈 곳 하나 없이 기량을 잘 발휘했습니다. 이 경험을 바탕으로 여가생활을 즐기러 온 사람들이 함께한 파트너가 전적으로 안전하다고 느낄 수 있도록 올바르게 지도할 것입니다. 나아가 늘 믿음직스럽고 건전한 서비스를 제공하는 마사회의 이미지를 확산시키는 데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승마 대중화를 위해 혁신적인 아이디어가 있습니까? 그 아이디어가 어떤 방식으로 효과적이라고 생각하는지 설명해 주세요.</a:t>
            </a:r>
            <a:br/>
            <a:r>
              <a:t>(2) 승마를 통해 '웰니스'를 추구하려는 목표가 회사에 어떤 긍정적인 기여를 할 수 있을지 구체적으로 설명해 주세요.</a:t>
            </a:r>
            <a:br/>
            <a:r>
              <a:t>(3) 장애인 스포츠에 대한 관심으로 재활승마를 학습하셨다고 했는데, 이 경험이 지원자에게 어떤 영향을 미쳤는지 구체적으로 말씀해 주세요.</a:t>
            </a:r>
            <a:br/>
            <a:r>
              <a:t>(4) 나이가 많고 다리가 좋지 않은 말을 관리한 경험에서 무엇을 배웠고, 이 경험이 향후 직무에서 어떻게 활용될지 설명해 주세요.</a:t>
            </a:r>
          </a:p>
        </p:txBody>
      </p:sp>
    </p:spTree>
  </p:cSld>
  <p:clrMapOvr>
    <a:masterClrMapping/>
  </p:clrMapOvr>
</p:sld>
</file>

<file path=ppt/slides/slide4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평소 상대방의 이야기를 잘 경청하고 고민 상담에 소질 있다는 칭찬을 듣고는 했습니다. 갈등 발생 시 말을 끝까지 들은 후 </a:t>
            </a:r>
            <a:r>
              <a:rPr u="sng" b="1" sz="1200">
                <a:solidFill>
                  <a:srgbClr val="000000"/>
                </a:solidFill>
                <a:latin typeface="맑은 고딕"/>
              </a:rPr>
              <a:t>(1)공감과 해결책을 똑 부러지게 제시하며 호의적인 반응을 끌어내는 성과를 이루기도 했습니다. 현재는 집단에서 주로 발생하는 분쟁 상황에</a:t>
            </a:r>
            <a:r>
              <a:rPr sz="1200">
                <a:solidFill>
                  <a:srgbClr val="000000"/>
                </a:solidFill>
                <a:latin typeface="맑은 고딕"/>
              </a:rPr>
              <a:t> 중재자 역할을 도맡아 하거나, 협력 상황에서 구성원의 사기를 북돋아 주고 훌륭한 방향으로 이끄는 역할에 특히 자신 있습니다. 하지만 처음부터 이랬던 것은 아닙니다. 과거 집단 내에서 의견을 물어보면 내성적인 성격 탓에 특별한 이유가 없는 한 아무거나 괜찮다고 답했던 적이 종종 있었습니다. 여러 </a:t>
            </a:r>
            <a:r>
              <a:rPr u="sng" b="1" sz="1200">
                <a:solidFill>
                  <a:srgbClr val="000000"/>
                </a:solidFill>
                <a:latin typeface="맑은 고딕"/>
              </a:rPr>
              <a:t>(2)사람과 있을 때 내가 하고 싶은 일을 하면 마음이 불편했습니다. 이 때문에 손해 보더라도 상대방을 배려해서 그들이 원하는 것을 하는 게 마음이 편했습니다. 하지만 이런 이유를 상대에게 제대로 표현하지 못해 타인과 함께하는 일에는 관심도 없고 귀찮게 여긴다는 둥 일방적인</a:t>
            </a:r>
            <a:r>
              <a:rPr sz="1200">
                <a:solidFill>
                  <a:srgbClr val="000000"/>
                </a:solidFill>
                <a:latin typeface="맑은 고딕"/>
              </a:rPr>
              <a:t> 오해를 받았습니다. 제 의견은 묻지 않고 무시하는 일도 빈번히 발생했습니다. 그러던 중 감정과 생각을 제발 표현하라고 부탁하는 동료의 말에 문득 나부터 바뀌는 것이 중요하다는 생각이 들었습니다. 매일 하루 </a:t>
            </a:r>
            <a:r>
              <a:rPr u="sng" b="1" sz="1200">
                <a:solidFill>
                  <a:srgbClr val="000000"/>
                </a:solidFill>
                <a:latin typeface="맑은 고딕"/>
              </a:rPr>
              <a:t>(3)동안 가장 크게 느꼈던 감정을 글로 솔직하게 표현하는 연습을 했습니다. 이런 행동이 능숙해지니 의견을 조리 있게 (4)전달하는데 자신감이 생겼고 말로 어필하는 것이 결코 이기적인 행동이 아니라는 것을 깨달았습니다. 협력이 필요한 상황에는 서로의 관점 차이에서 적절한 타협점을 찾아 구성원들의</a:t>
            </a:r>
            <a:r>
              <a:rPr sz="1200">
                <a:solidFill>
                  <a:srgbClr val="000000"/>
                </a:solidFill>
                <a:latin typeface="맑은 고딕"/>
              </a:rPr>
              <a:t> 신뢰를 얻었습니다. 게다가 대화의 흐름을 효율적으로 주도하는 데 도움을 준다고 느끼니 자존감 또한 상승 했습니다.의사소통에 있어 듣는 것만큼 표현하는 것도 중요하며 이 과정에서 협력과 배려가 기본이 되어야 함을 깨닫는 계기였습니다. 마사회라는 또 하나의 작은 사회 속에서 동료들과 조화롭게 서로의 이견을 조율하고 맞춰나가는 것이 향후 지원 분야에서 일하는 데 핵심이 될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집단 분쟁 상황 중재에서 얻은 경험을 통해 어떤 판단력이나 기술이 향상되었는지 설명해 주세요.</a:t>
            </a:r>
            <a:br/>
            <a:r>
              <a:t>(2) 의견을 제대로 표현하지 못해 받았던 오해를 극복하는 과정에서 가장 어려웠던 점과 이를 어떻게 해결했는지 설명해 주세요.</a:t>
            </a:r>
            <a:br/>
            <a:r>
              <a:t>(3) 의사소통을 통한 자존감 상승을 느꼈다고 하셨는데, 이 경험이 앞으로 지원자의 업무 성과에 어떻게 기여할 것인지 설명해 주세요.</a:t>
            </a:r>
            <a:br/>
            <a:r>
              <a:t>(4) 지원자가 마사회의 '작은 사회' 속에서 의사소통과 협력 능력을 최대한 발휘하기 위해 어떤 전략을 구상하고 있는지 설명해 주세요.</a:t>
            </a:r>
          </a:p>
        </p:txBody>
      </p:sp>
    </p:spTree>
  </p:cSld>
  <p:clrMapOvr>
    <a:masterClrMapping/>
  </p:clrMapOvr>
</p:sld>
</file>

<file path=ppt/slides/slide4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경마장에서 가장 중요한 것은 원활한 경기 진행이라고 생각합니다.특히 경주의 시작점인 출발대에서 안전이 보장되지 않는다면 경주마의 부상이나 경기 지연으로 인해 경마팬들의 신뢰가 흔들릴 수 있으며 이는 공정한 경마 운영에도 부정적인 영향을 미칠 것입니다.출발대는 곧 시작될 경주 때문에 흥분한 경주마들로 인해 위험한 상황이 자주 발생합니다. 저는 이러한 </a:t>
            </a:r>
            <a:r>
              <a:rPr u="sng" b="1" sz="1200">
                <a:solidFill>
                  <a:srgbClr val="000000"/>
                </a:solidFill>
                <a:latin typeface="맑은 고딕"/>
              </a:rPr>
              <a:t>(1)위험을 줄이고 동료들의 부상을 예방하는 데 기여하는 직원이 되고자 합니다. 이를 위해 경주마의 돌발 행동과 외부 위험 요소를 사전에 (2)파악하고 예방하는 방법을 공부해 왔습니다. 안전한 출발을 위한 출발 장구 사용법, (3)출발대 내에서 기립 방지를 위한 조치, 돌발 상황 발생 시 신속한 판단과 해결 능력을 갖추고 있습니다.예를 들어 평소에는 왼쪽으로 돌던 말이 출발대 뒤에서는 오른쪽으로</a:t>
            </a:r>
            <a:r>
              <a:rPr sz="1200">
                <a:solidFill>
                  <a:srgbClr val="000000"/>
                </a:solidFill>
                <a:latin typeface="맑은 고딕"/>
              </a:rPr>
              <a:t> 돌아야 진입이 수월한 경우가 있으며 좌우 로프를 활용하는 등 원활한 진입을 돕는 업무를 수행하며 출발 업무 시 발생할 수 있는 다양한 상황에 </a:t>
            </a:r>
            <a:r>
              <a:rPr u="sng" b="1" sz="1200">
                <a:solidFill>
                  <a:srgbClr val="000000"/>
                </a:solidFill>
                <a:latin typeface="맑은 고딕"/>
              </a:rPr>
              <a:t>(4)대비할 수 있습니다.돌발 상황에서 빠른 대처 능력은 필수적입니다. 신속하게 대응하지 못하면 경주마가 더욱 흥분하여 부상의 위험이 커지고 경기 지연으로 이어질 수 있기 때문입니다.주행 심사 당시 출발대 옆 칸의 경주마가 기립하며 앞발이 제가 있던 칸으로 넘어온 적이</a:t>
            </a:r>
            <a:r>
              <a:rPr sz="1200">
                <a:solidFill>
                  <a:srgbClr val="000000"/>
                </a:solidFill>
                <a:latin typeface="맑은 고딕"/>
              </a:rPr>
              <a:t> 있었습니다. 단 2초 만에 앞발을 다시 원래 위치로 돌려놓으며 상황을 종료했지만 만약 대처가 늦었다면 경주마의 앞발이 출발대에 걸려 부상을 입었을 가능성이 높았습니다. 부상이 발생했다면 해당 경주마는 경주에서 제외되었을 것이며 더 나아가 말이 옆으로 넘어졌다면 기수와 대기 중이던 관리사까지 부상을 입을 수 있는 위험한 상황이었습니다. 심사가 끝난 후 해당 경주마의 조원이 "너 아니었으면 말이 위험할 뻔했다"라며 감사 인사를 전했을 때 큰 보람을 느꼈습니다.저는 이러한 경험과 역량을 바탕으로 원활하고 안전한 레이스 운영에 기여하고 나아가 공정한 경마 문화 정착에 이바지하는 마사인이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경주마의 돌발 행동과 외부 위험 요소를 사전에 파악하고 예방하는 방법을 공부해왔다고 하셨는데, 어떤 자료나 방법을 통해 학습하셨나요?</a:t>
            </a:r>
            <a:br/>
            <a:r>
              <a:t>(2) 출발 장구 사용법과 관련해서 가장 어려웠던 상황이나 경험이 있었는지, 그리고 이를 어떻게 극복하셨는지 구체적으로 설명해주시겠어요?</a:t>
            </a:r>
            <a:br/>
            <a:r>
              <a:t>(3) 출발대에서 빠른 대처 능력을 키우기 위해 어떤 훈련이나 연습을 통해 준비하셨는지, 구체적인 사례가 있으면 말씀해주세요.</a:t>
            </a:r>
            <a:br/>
            <a:r>
              <a:t>(4) 주행 심사 당시 경주마의 돌발 상황을 다루신 경험이 큰 보람으로 다가왔다고 하셨는데, 그 외에도 비슷한 경험이 있었는지 궁금합니다.</a:t>
            </a:r>
          </a:p>
        </p:txBody>
      </p:sp>
    </p:spTree>
  </p:cSld>
  <p:clrMapOvr>
    <a:masterClrMapping/>
  </p:clrMapOvr>
</p:sld>
</file>

<file path=ppt/slides/slide4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상생하는 협력후배와의 의견 차이로 인해 협업에 어려움을 겪었던 경험이 있습니다. 당시 저는 장제와 치료 출발순치를 맡았고 후배는 사양 관리를 담당하는 역할이었습니다. 각자의 업무에 집중하며 최선을 다했지만 </a:t>
            </a:r>
            <a:r>
              <a:rPr u="sng" b="1" sz="1200">
                <a:solidFill>
                  <a:srgbClr val="000000"/>
                </a:solidFill>
                <a:latin typeface="맑은 고딕"/>
              </a:rPr>
              <a:t>(1)점차 팀의 공동 목표에서 벗어나고 있음을 깨닫게 되었습니다. 특히 후배가 맡은 사양 관리가 원활하지 않아 관리하던</a:t>
            </a:r>
            <a:r>
              <a:rPr sz="1200">
                <a:solidFill>
                  <a:srgbClr val="000000"/>
                </a:solidFill>
                <a:latin typeface="맑은 고딕"/>
              </a:rPr>
              <a:t> 말들이 좋은 성적을 내지 못하는 상황이 발생했습니다.말들의 체중이 목표치를 </a:t>
            </a:r>
            <a:r>
              <a:rPr u="sng" b="1" sz="1200">
                <a:solidFill>
                  <a:srgbClr val="000000"/>
                </a:solidFill>
                <a:latin typeface="맑은 고딕"/>
              </a:rPr>
              <a:t>(2)초과하는 일이 잦아졌고 이로 인해 운동기 질환이 발생하며 경주 성적에도 부정적인 영향을 미쳤습니다.이 문제를 해결하기</a:t>
            </a:r>
            <a:r>
              <a:rPr sz="1200">
                <a:solidFill>
                  <a:srgbClr val="000000"/>
                </a:solidFill>
                <a:latin typeface="맑은 고딕"/>
              </a:rPr>
              <a:t> 위해 저는 소통 방식을 바꾸기로 결심했습니다. </a:t>
            </a:r>
            <a:r>
              <a:rPr u="sng" b="1" sz="1200">
                <a:solidFill>
                  <a:srgbClr val="000000"/>
                </a:solidFill>
                <a:latin typeface="맑은 고딕"/>
              </a:rPr>
              <a:t>(3)점심시간을 활용해 팀원들과 개선 방안을 논의하며 자유롭게 의견을 나눌 수 있도록 유도했습니다. 이를 통해 각자의</a:t>
            </a:r>
            <a:r>
              <a:rPr sz="1200">
                <a:solidFill>
                  <a:srgbClr val="000000"/>
                </a:solidFill>
                <a:latin typeface="맑은 고딕"/>
              </a:rPr>
              <a:t> 업무뿐만 아니라 서로의 역할과 어려움에 대해서도 이해할 수 있는 계기가 되었습니다.후배와 개별 면담을 진행하며 팀의 궁극적인 목표가 ‘좋은 성적을 내는 말 관리’임을 강조하고 </a:t>
            </a:r>
            <a:r>
              <a:rPr u="sng" b="1" sz="1200">
                <a:solidFill>
                  <a:srgbClr val="000000"/>
                </a:solidFill>
                <a:latin typeface="맑은 고딕"/>
              </a:rPr>
              <a:t>(4)사양 관리가 전체 성과에 미치는 영향을 설명했습니다. 이를 통해 후배가 자신의 역할을 더욱 책임감 있게 수행할 수</a:t>
            </a:r>
            <a:r>
              <a:rPr sz="1200">
                <a:solidFill>
                  <a:srgbClr val="000000"/>
                </a:solidFill>
                <a:latin typeface="맑은 고딕"/>
              </a:rPr>
              <a:t> 있도록 독려하였습니다.이러한 노력 덕분에 팀원 간 이해도가 높아졌고 결국 우리 팀이 관리하는 말들이 경주에서 점차 좋은 성적을 거두게 되었습니다. 이를 통해 협업이란 단순히 각자의 역할을 수행하는 것이 아니라 서로의 의견을 조율하고 공통된 목표를 향해 함께 나아가는 과정이라는 것을 몸소 경험했습니다.이후에도 저는 팀워크가 중요한 환경에서 원활한 협력을 이끌어 나가기 위해 노력하고 있습니다. 앞으로도 협업의 가치를 잊지 않고 팀원들과 효과적으로 소통하며 공동 목표를 달성하는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후배와의 소통 방식을 바꾸기로 결정하신 계기와 그 변화가 팀 성과에 미친 영향을 설명해주세요.</a:t>
            </a:r>
            <a:br/>
            <a:r>
              <a:t>(2) 점심시간을 활용해 팀원들과 개선 방안을 논의했다고 하셨는데, 이러한 방식이 실제로 얼마나 효과적이었는지 구체적인 사례를 들어 설명해주시겠어요?</a:t>
            </a:r>
            <a:br/>
            <a:r>
              <a:t>(3) 후배와의 개별 면담을 통해 사양 관리의 중요성을 전달하셨다는데, 그 과정에서 어떤 어려움이 있었나요?</a:t>
            </a:r>
            <a:br/>
            <a:r>
              <a:t>(4) 협업을 통해 말들이 좋은 성적을 거두게 되었다고 하셨는데, 그 과정에서 팀 내 다른 협력 사례가 있다면 소개해주세요.</a:t>
            </a:r>
          </a:p>
        </p:txBody>
      </p:sp>
    </p:spTree>
  </p:cSld>
  <p:clrMapOvr>
    <a:masterClrMapping/>
  </p:clrMapOvr>
</p:sld>
</file>

<file path=ppt/slides/slide4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입사 주기에 걸맞은 교육 프로그램에 성실히 임하여 직급에 맞는 역량을 갖춘 인력이 되기 </a:t>
            </a:r>
            <a:r>
              <a:rPr u="sng" b="1" sz="1200">
                <a:solidFill>
                  <a:srgbClr val="000000"/>
                </a:solidFill>
                <a:latin typeface="맑은 고딕"/>
              </a:rPr>
              <a:t>(1)위해 노력하겠습니다. 특히 재경직으로서 정확한 경영 실적 분석과</a:t>
            </a:r>
            <a:r>
              <a:rPr sz="1200">
                <a:solidFill>
                  <a:srgbClr val="000000"/>
                </a:solidFill>
                <a:latin typeface="맑은 고딕"/>
              </a:rPr>
              <a:t> 효율적인 예산 편성을 통해 재무성과관리의 건전성을 높이는 일에 이바지하고 싶습니다. 입사 초기에는 적극적인 태도로 </a:t>
            </a:r>
            <a:r>
              <a:rPr u="sng" b="1" sz="1200">
                <a:solidFill>
                  <a:srgbClr val="000000"/>
                </a:solidFill>
                <a:latin typeface="맑은 고딕"/>
              </a:rPr>
              <a:t>(2)조직에 적응하는 것을 목표로 하겠습니다. 과거 공공기관 체험형 인턴으로서</a:t>
            </a:r>
            <a:r>
              <a:rPr sz="1200">
                <a:solidFill>
                  <a:srgbClr val="000000"/>
                </a:solidFill>
                <a:latin typeface="맑은 고딕"/>
              </a:rPr>
              <a:t> 눈과 귀를 열고 할 수 있는 일을 찾아 나섰고, 과자나 비품 관리부터 업무와 관련된 문서 작성까지 수행할 수 있었습니다. 이러한 태도로 임하여 새로운 환경에 적응하는 것뿐만 아니라 한국마사회에 계시는 상사분들과 좋은 관계를 형성하고, 업무에 대한 이해도를 높이기 위해 다양한 업무에 관심을 가지겠습니다. 이후 중기적으로 경영 실적보고서 작성에 이바지하는 것을 목표로 하겠습니다. 이러한 목표를 달성하기 위해 과거 전산회계 1급 취득을 통해 높였던 계정과목에 대한 이해와 프로그램 활용 경험을 </a:t>
            </a:r>
            <a:r>
              <a:rPr u="sng" b="1" sz="1200">
                <a:solidFill>
                  <a:srgbClr val="000000"/>
                </a:solidFill>
                <a:latin typeface="맑은 고딕"/>
              </a:rPr>
              <a:t>(3)바탕으로 회계 처리, 세무 신고 등의 기본적인 실무를 성실히 수행하겠습니다. 실무 경험을 쌓음으로써</a:t>
            </a:r>
            <a:r>
              <a:rPr sz="1200">
                <a:solidFill>
                  <a:srgbClr val="000000"/>
                </a:solidFill>
                <a:latin typeface="맑은 고딕"/>
              </a:rPr>
              <a:t> 거시적 관점에서 재무관리 업무의 프로세스에 대한 감각을 익히고, 보고서 작성 기술을 바탕으로 개선된 성과를 명확하게 드러내는 보고서를 작성할 수 있도록 노력하겠습니다. 마지막으로는 한국마사회의 전략적 의사결정에 필요한 정보를 제공하는 것을 </a:t>
            </a:r>
            <a:r>
              <a:rPr u="sng" b="1" sz="1200">
                <a:solidFill>
                  <a:srgbClr val="000000"/>
                </a:solidFill>
                <a:latin typeface="맑은 고딕"/>
              </a:rPr>
              <a:t>(4)목표로 하겠습니다. 과거 데이터 분석 준전문가, 사회조사분석사 2급</a:t>
            </a:r>
            <a:r>
              <a:rPr sz="1200">
                <a:solidFill>
                  <a:srgbClr val="000000"/>
                </a:solidFill>
                <a:latin typeface="맑은 고딕"/>
              </a:rPr>
              <a:t> 자격을 취득하며 데이터를 처리하는 능력의 중요성을 체감할 수 있었습니다. 한국마사회의 목표를 이해하여 철저한 재무 데이터 조사 및 분석을 통해 재무적 관점에서 올바른 의사결정을 지원하는 유용한 정보를 제공하는 일에 노력을 기울이겠습니다.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재경직으로서 한국마사회에 기여하기 위해 어떻게 경영 실적 분석의 역량을 강화할 계획인가요?</a:t>
            </a:r>
            <a:br/>
            <a:r>
              <a:t>(2) 지원자는 과거 공공기관 체험형 인턴 경험을 통해 어떤 적응 능력을 습득하게 되었나요?</a:t>
            </a:r>
            <a:br/>
            <a:r>
              <a:t>(3) 회계 처리와 세무 신고 실무를 수행하며 어떤 실질적인 경험을 얻었고, 이것이 어떻게 회사에 도움이 될 것이라 생각하나요?</a:t>
            </a:r>
            <a:br/>
            <a:r>
              <a:t>(4) 한국마사회의 전략적 의사결정을 지원하기 위해 어떤 데이터 분석 기술을 적용할 계획인가요?</a:t>
            </a:r>
          </a:p>
        </p:txBody>
      </p:sp>
    </p:spTree>
  </p:cSld>
  <p:clrMapOvr>
    <a:masterClrMapping/>
  </p:clrMapOvr>
</p:sld>
</file>

<file path=ppt/slides/slide4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단기 아르바이트 경험에서 경청과 근거 제시를 통해 이견을 조율하고 협력한 경험이 있습니다.</a:t>
            </a:r>
            <a:r>
              <a:rPr u="sng" b="1" sz="1200">
                <a:solidFill>
                  <a:srgbClr val="000000"/>
                </a:solidFill>
                <a:latin typeface="맑은 고딕"/>
              </a:rPr>
              <a:t>(1) 행사에서 다른 아르바이트생 두 명과 함께 어린이들이 에코백을 색칠할 수 있는 체험용 부스의 진행을 맡았었습니다. 첫날 행사를 진행하며 말없이 상자에서 에코백을 가져가시거나</a:t>
            </a:r>
            <a:r>
              <a:rPr sz="1200">
                <a:solidFill>
                  <a:srgbClr val="000000"/>
                </a:solidFill>
                <a:latin typeface="맑은 고딕"/>
              </a:rPr>
              <a:t> 팸플릿을 넣을 용도로 에코백을 요구하는 등의 예상치 못한 수요가 많다고 느꼈습니다. 그래서 원활한 부스 운영을 위해서 재고관리 방안이 필요한 것 같다는 이야기를 전하였지만, 다른 분은 저의 이야기에 </a:t>
            </a:r>
            <a:r>
              <a:rPr u="sng" b="1" sz="1200">
                <a:solidFill>
                  <a:srgbClr val="000000"/>
                </a:solidFill>
                <a:latin typeface="맑은 고딕"/>
              </a:rPr>
              <a:t>(2)공감하지 못하는 상황이 발생하였습니다. 처음에는 재고 관리에 대해 의견이 차이가 나는 것을 이해하기 어려웠습니다. 그러나 상대방의 이야기를 끝까지 들으며 재고는 충분하다는 이유로 생각의</a:t>
            </a:r>
            <a:r>
              <a:rPr sz="1200">
                <a:solidFill>
                  <a:srgbClr val="000000"/>
                </a:solidFill>
                <a:latin typeface="맑은 고딕"/>
              </a:rPr>
              <a:t> 차이가 있다는 것을 파악할 수 있었습니다. 그래서 서로 다른 의견을 좁힐 방안을 고민해 보았습니다. </a:t>
            </a:r>
            <a:r>
              <a:rPr u="sng" b="1" sz="1200">
                <a:solidFill>
                  <a:srgbClr val="000000"/>
                </a:solidFill>
                <a:latin typeface="맑은 고딕"/>
              </a:rPr>
              <a:t>(3)구체적인 근거가 필요하다는 생각에 저는 행사 첫날 소진된 에코백 상자의 개수를 토대로 하루 동안 사용한 에코백의 수량을 추정하였습니다. 오늘과 같은 에코백 수요 추세가 이어지거나 증가하는</a:t>
            </a:r>
            <a:r>
              <a:rPr sz="1200">
                <a:solidFill>
                  <a:srgbClr val="000000"/>
                </a:solidFill>
                <a:latin typeface="맑은 고딕"/>
              </a:rPr>
              <a:t> 경우, 마지막 날에는 에코백이 모자랄 수도 있다는 이야기를 전하였습니다. 구체적인 수치와 상황을 제시하자 다른 아르바이트생분도 저의 의견에 </a:t>
            </a:r>
            <a:r>
              <a:rPr u="sng" b="1" sz="1200">
                <a:solidFill>
                  <a:srgbClr val="000000"/>
                </a:solidFill>
                <a:latin typeface="맑은 고딕"/>
              </a:rPr>
              <a:t>(4)수긍해 주었습니다. 대화를 통해 지속적으로 재고 수준을 체크하고 안내문을 작성해 부스에 부착하기로 결론 낼 수 있었습니다. 이후 한 시간 간격으로 돌아가며 재고의 수량을 파악하고,</a:t>
            </a:r>
            <a:r>
              <a:rPr sz="1200">
                <a:solidFill>
                  <a:srgbClr val="000000"/>
                </a:solidFill>
                <a:latin typeface="맑은 고딕"/>
              </a:rPr>
              <a:t> 부스 의도와 관계없는 수요에는 고객의 양해를 구하는 안내문을 부스 곳곳에 부착하여 행사를 운영하였습니다. 그 결과, 행사를 진행하는 동안 체험용 수요를 우선하여 준비한 재고를 거의 다 소진하여 무사히 행사를 마칠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어린이 체험 부스 운영 당시 재고 관리 문제를 대처하면서 어떤 협상 기술을 발휘했는지 자세히 설명해 주세요.</a:t>
            </a:r>
            <a:br/>
            <a:r>
              <a:t>(2) 행사 부스에서의 갈등 해결 경험이 지원자의 문제 해결 능력을 어떻게 향상시켰나요?</a:t>
            </a:r>
            <a:br/>
            <a:r>
              <a:t>(3) 재고 수량을 파악하고 관리하기 위해 어떤 방법을 활용했으며, 이것이 행사 운영에 어떤 기여를 했나요?</a:t>
            </a:r>
            <a:br/>
            <a:r>
              <a:t>(4) 체험용 에코백의 수요를 충족하기 위해 구현한 재고 관리 방안이 장기적으로 어떤 이점을 제공할 수 있을까요?</a:t>
            </a:r>
          </a:p>
        </p:txBody>
      </p:sp>
    </p:spTree>
  </p:cSld>
  <p:clrMapOvr>
    <a:masterClrMapping/>
  </p:clrMapOvr>
</p:sld>
</file>

<file path=ppt/slides/slide4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판매마케팅 직무에서 '고객 경험 향상'과 '원활한 의사소통'을 통해 경마산업의 경쟁력을 강화하는 것이 목표입니다. '글로벌 TOP5 말산업 선도기업'으로 거듭나기 위해 경마고객 중심의 마케팅 전략을 수립하고, 온라인 </a:t>
            </a:r>
            <a:r>
              <a:rPr u="sng" b="1" sz="1200">
                <a:solidFill>
                  <a:srgbClr val="000000"/>
                </a:solidFill>
                <a:latin typeface="맑은 고딕"/>
              </a:rPr>
              <a:t>(1)발매 서비스의 접근성을 높이고 싶습니다. 또한 다양한 이해관계자들과의 (2)원활한 협업을 통해 경마산업의 지속 가능한 성장을 이루겠습니다.인천국제공항공사에서 대규모 여객처리 업무를 지원하며 (3)고객 만족 역량을 키웠습니다. 약 2,000명 규모의 가상여객을 대상으로 안내 문자를 전송하고 문의에 대응하는 과정에서 간결하고</a:t>
            </a:r>
            <a:r>
              <a:rPr sz="1200">
                <a:solidFill>
                  <a:srgbClr val="000000"/>
                </a:solidFill>
                <a:latin typeface="맑은 고딕"/>
              </a:rPr>
              <a:t> 명확한 커뮤니케이션의 중요성을 배웠습니다. 또한 여객 이동 동선을 분석하고 불편 사항을 개선하는 보고서를 작성하였습니다. 이를 통해 고객의 입장에서 불편 사항을 파악하고 개선점을 도출하는 능력을 길렀습니다.이 경험을 활용하여 고객 경험 개선과 마케팅 전략 수립에 기여하겠습니다. 고객이 온라인 발매 서비스에 쉽게 접근할 수 있도록 고객 여정을 분석하고, 효과적인 정보 전달 방안을 모색하겠습니다. 또한, 고객 피드백을 반영하여 이용 편의성을 </a:t>
            </a:r>
            <a:r>
              <a:rPr u="sng" b="1" sz="1200">
                <a:solidFill>
                  <a:srgbClr val="000000"/>
                </a:solidFill>
                <a:latin typeface="맑은 고딕"/>
              </a:rPr>
              <a:t>(4)높이는 마케팅 활동을 기획하여 신규 고객 유입과 기존 고객 충성도 강화를 목표로 하겠습니다.한국은행에서 통계조사보조원으로</a:t>
            </a:r>
            <a:r>
              <a:rPr sz="1200">
                <a:solidFill>
                  <a:srgbClr val="000000"/>
                </a:solidFill>
                <a:latin typeface="맑은 고딕"/>
              </a:rPr>
              <a:t> 근무하며 설명력과 의사소통 능력을 키웠습니다. 수백 개 기업 담당자를 설득하여 통계조사를 독려하는 업무를 수행했습니다. 응답 일정을 조율하고, 팩스나 구두 응답 등의 응답방식을 제안하는 등 다양한 전략을 활용해 응답률 93%를 달성했습니다. 담당자들이 적극적으로 응답하도록 설득하는 과정에서 상대방을 이해시키는 능력을 배웠습니다. 이 경험을 바탕으로 내부 부서를 비롯해 경마 유관 단체와의 원활한 의사소통을 통해 마케팅 전략이 효과적으로 실행될 수 있도록 조율하는 역할을 수행하겠습니다. 설명력과 의사소통 기술을 활용해 각 단체 및 내부 조직과 긴밀한 협력 관계를 구축하겠습니다. 신뢰를 바탕으로 지속 가능한 마케팅 전략을 추진하여 경마산업의 성장과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여러 이해관계자들과의 원활한 협업을 통해 경마산업의 지속 가능한 성장을 이루려면, 구체적인 전략과 계획을 제시해 주실 수 있나요?</a:t>
            </a:r>
            <a:br/>
            <a:r>
              <a:t>(2) 인천국제공항공사에서 고객 만족 역량을 어떻게 키웠고, 이를 우리 회사에서 어떻게 활용할 계획인지 구체적으로 설명해 주세요.</a:t>
            </a:r>
            <a:br/>
            <a:r>
              <a:t>(3) 여객 이동 동선을 분석하고 불편 사항을 개선한 경험을 상세히 설명해주시고, 이러한 역량이 우리 마케팅 전략에 어떻게 이바지할 수 있나요?</a:t>
            </a:r>
            <a:br/>
            <a:r>
              <a:t>(4) 한국은행에서 통계조사보조원으로 근무하며 응답률 93%를 달성한 전략이 있다면 소개해주시고, 이를 우리 회사에서 적용할 방법이 무엇이라고 생각하나요?</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출발 운영원으로서 경주마의 안정적인 출발을 지원하고, 실수를 최소화하여 공정한 경주를 운영하는 것을 목표로 하고 있습니다. 출발은 경주의 첫 단계로, 작은 실수도 기수와 경주마의 안전에 영향을 미칠 수 있습니다. 그래서 출발 신호를 정확히 전달하고, 경주마가 안정적으로 출발할 수 있도록 환경을 조성하며, 돌발 상황을 예방하는 역할에 중점을 둘 것입니다.이를 위해 세밀한 점검 습관과 신중한 업무 태도를 활용할 계획입니다. 대학원 </a:t>
            </a:r>
            <a:r>
              <a:rPr u="sng" b="1" sz="1200">
                <a:solidFill>
                  <a:srgbClr val="000000"/>
                </a:solidFill>
                <a:latin typeface="맑은 고딕"/>
              </a:rPr>
              <a:t>(1)연구실 행정 업무를 담당하며 연구비 내역을 정확히 정리하고 데이터를 체계적으로 관리할 수 있었습니다.</a:t>
            </a:r>
            <a:r>
              <a:rPr sz="1200">
                <a:solidFill>
                  <a:srgbClr val="000000"/>
                </a:solidFill>
                <a:latin typeface="맑은 고딕"/>
              </a:rPr>
              <a:t> 작은 오류도 큰 문제로 이어질 수 있기에 철저한 점검과 반복 확인을 습관화했습니다. 따라서 출발 신호 업무에서도 이러한 경험을 </a:t>
            </a:r>
            <a:r>
              <a:rPr u="sng" b="1" sz="1200">
                <a:solidFill>
                  <a:srgbClr val="000000"/>
                </a:solidFill>
                <a:latin typeface="맑은 고딕"/>
              </a:rPr>
              <a:t>(2)바탕으로 실수를 줄이고 정확성을 유지하는 데 다음 두 가지 부분에 집중할 것입니다.</a:t>
            </a:r>
            <a:r>
              <a:rPr sz="1200">
                <a:solidFill>
                  <a:srgbClr val="000000"/>
                </a:solidFill>
                <a:latin typeface="맑은 고딕"/>
              </a:rPr>
              <a:t> 첫째, 출발 전 경주마는 작은 자극에도 민감하게 반응할 수 있기 때문에 출발 환경을 조성하고, 경주마의 긴장도를 낮추는 것이 중요합니다. 이를 위해서 입사 후 경주마의 </a:t>
            </a:r>
            <a:r>
              <a:rPr u="sng" b="1" sz="1200">
                <a:solidFill>
                  <a:srgbClr val="000000"/>
                </a:solidFill>
                <a:latin typeface="맑은 고딕"/>
              </a:rPr>
              <a:t>(3)행동 패턴을 학습하고, 출발 과정에서 불안 요소를 줄이는 방법을 익혀 실무에 적용할 계획입니다. 그리고</a:t>
            </a:r>
            <a:r>
              <a:rPr sz="1200">
                <a:solidFill>
                  <a:srgbClr val="000000"/>
                </a:solidFill>
                <a:latin typeface="맑은 고딕"/>
              </a:rPr>
              <a:t> 출발대에서는 예상치 못한 변수가 발생할 수 있으며, 운영원은 이를 빠르게 인지하고 적절히 대응해야 합니다. 저는 침착한 </a:t>
            </a:r>
            <a:r>
              <a:rPr u="sng" b="1" sz="1200">
                <a:solidFill>
                  <a:srgbClr val="000000"/>
                </a:solidFill>
                <a:latin typeface="맑은 고딕"/>
              </a:rPr>
              <a:t>(4)태도로 출발 신호를 정확히 전달하고, 경주마의 상태를 면밀히 관찰하며 신속하게 대처하는 역량을 키우겠습니다.앞으로 한국마사회 입사 후 팀원들과 원활한</a:t>
            </a:r>
            <a:r>
              <a:rPr sz="1200">
                <a:solidFill>
                  <a:srgbClr val="000000"/>
                </a:solidFill>
                <a:latin typeface="맑은 고딕"/>
              </a:rPr>
              <a:t> 소통을 통해 협업 능력을 향상하고, 출발 프로세스의 개선점을 찾아 더욱 안정적인 운영이 이루어지도록 기여하겠습니다. 한국마사회의 공정하고 신뢰받는 경주 운영을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출발 신호 업무에서 철저한 점검과 반복 확인을 활용해 실수를 줄이려 한다고 하셨습니다. 이러한 철저한 점검을 위한 이전의 구체적인 사례를 공유해 주실 수 있나요?</a:t>
            </a:r>
            <a:br/>
            <a:r>
              <a:t>(2) 경주마의 행동 패턴을 어떻게 학습할 계획이며, 이를 위한 구체적인 방법이나 계획이 있나요?</a:t>
            </a:r>
            <a:br/>
            <a:r>
              <a:t>(3) 출발대에서 예상치 못한 변수에 대처하는 능력을 키우는 데 도움이 된 과거의 경험이 있나요?</a:t>
            </a:r>
            <a:br/>
            <a:r>
              <a:t>(4) 입사 후 팀원들과의 원활한 소통을 통해 팀워크를 어떻게 기여하실 계획인가요?</a:t>
            </a:r>
          </a:p>
        </p:txBody>
      </p:sp>
    </p:spTree>
  </p:cSld>
  <p:clrMapOvr>
    <a:masterClrMapping/>
  </p:clrMapOvr>
</p:sld>
</file>

<file path=ppt/slides/slide4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방과 후 영어교사로 활동하면서 학생, 학교 선생님, 학부모님과의 소통으로 새로운 교육방식을 제시하여 성과를 얻었습니다. 학생들은 영어에 대한 거부감이 강하고 수업 태도도 좋지 않아 기존 교재를 활용한 수업이 어려운 상황이었습니다. 이를 해결하기 위해 학생들이 학습에 흥미를 느낄 수 있도록 수업 방식을 변화시키기로 결정했습니다.먼저, 학교 선생님과 학부모님들과 협의하여 수업 운영 방향을 결정하였습니다. 학교 </a:t>
            </a:r>
            <a:r>
              <a:rPr u="sng" b="1" sz="1200">
                <a:solidFill>
                  <a:srgbClr val="000000"/>
                </a:solidFill>
                <a:latin typeface="맑은 고딕"/>
              </a:rPr>
              <a:t>(1)선생님들은 학생들의 출석률이 높아지기를 원했고, 학부모님들은 자녀가 시험을 잘 치르기를 바랐습니다. 이러한</a:t>
            </a:r>
            <a:r>
              <a:rPr sz="1200">
                <a:solidFill>
                  <a:srgbClr val="000000"/>
                </a:solidFill>
                <a:latin typeface="맑은 고딕"/>
              </a:rPr>
              <a:t> 요구 사항을 조율하여 시험 기간에는 교과서를 활용한 학습을 진행하고, 그 외 기간에는 학생들의 흥미를 유도하는 방식으로 수업을 운영하기로 결정하였습니다.다음으로, 학생들과의 소통을 통해 참여형 수업 방식을 도입하였습니다. 학생들이 부담을 느끼지 않도록 어려운 이론보다는 핵심 개념을 간단하고 </a:t>
            </a:r>
            <a:r>
              <a:rPr u="sng" b="1" sz="1200">
                <a:solidFill>
                  <a:srgbClr val="000000"/>
                </a:solidFill>
                <a:latin typeface="맑은 고딕"/>
              </a:rPr>
              <a:t>(2)명확하게 전달하고, 학습의 흥미를 유도하기 위해 다양한 방법을 도입하였습니다. 학창시절 경험했던 재미있는 이야기를 들려주고, 영어 회화와 관련된 흥미로운 동영상을</a:t>
            </a:r>
            <a:r>
              <a:rPr sz="1200">
                <a:solidFill>
                  <a:srgbClr val="000000"/>
                </a:solidFill>
                <a:latin typeface="맑은 고딕"/>
              </a:rPr>
              <a:t> 시청하며, 영어로 된 만화영화를 활용하여 자연스럽게 영어에 노출될 수 있도록 </a:t>
            </a:r>
            <a:r>
              <a:rPr u="sng" b="1" sz="1200">
                <a:solidFill>
                  <a:srgbClr val="000000"/>
                </a:solidFill>
                <a:latin typeface="맑은 고딕"/>
              </a:rPr>
              <a:t>(3)하였습니다. 마지막으로, 각 학생의 학습 성과를 관리하고 맞춤형 피드백을 제공하였습니다. 학생 개개인의 학습 속도와 이해도를 지속적으로 점검하며 부족한 부분을 보완하였고, 시험 기간에는 학생들의</a:t>
            </a:r>
            <a:r>
              <a:rPr sz="1200">
                <a:solidFill>
                  <a:srgbClr val="000000"/>
                </a:solidFill>
                <a:latin typeface="맑은 고딕"/>
              </a:rPr>
              <a:t> 궁금증을 적극적으로 해결하며 </a:t>
            </a:r>
            <a:r>
              <a:rPr u="sng" b="1" sz="1200">
                <a:solidFill>
                  <a:srgbClr val="000000"/>
                </a:solidFill>
                <a:latin typeface="맑은 고딕"/>
              </a:rPr>
              <a:t>(4)체계적인 학습 목표를 설정하여 학습할 수 있도록 도왔습니다.그 결과 학생들의 학습 태도가 긍정적으로 변화하였고 성적 또한 향상되었습니다.</a:t>
            </a:r>
            <a:r>
              <a:rPr sz="1200">
                <a:solidFill>
                  <a:srgbClr val="000000"/>
                </a:solidFill>
                <a:latin typeface="맑은 고딕"/>
              </a:rPr>
              <a:t> 특히 가장 성적이 많이 오른 학생은 30점 대에서 70점 대로 향상되는 성과를 거두었습니다. 학생들로부터 우수한 강의 평가를 받았으며 마지막 수업 날 학생들이 손수 작성한 롤링 페이퍼를 선물로 받을 정도로 학생들과의 신뢰가 형성되었습니다. 이러한 경험을 통해 상대방의 입장에서 고민하고 접근하는 것이 원활한 소통의 핵심임을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학생들에게 영어에 대한 거부감을 줄이기 위해 도입한 참여형 수업 방식에 대해 설명해주시고, 다른 교육 분야에도 이를 어떻게 활용할 수 있을까요?</a:t>
            </a:r>
            <a:br/>
            <a:r>
              <a:t>(2) 각 학생의 학습 성과를 관리하며 맞춤형 피드백을 제공한 방법에 대해 설명해주시고, 이를 통해 어떤 배움을 얻게 되었는지 알려주세요.</a:t>
            </a:r>
            <a:br/>
            <a:r>
              <a:t>(3) 학생들의 학습 태도와 성적이 눈에 띄게 향상된 과정에서 직면한 가장 큰 도전은 무엇이었으며, 이를 어떻게 극복하셨나요?</a:t>
            </a:r>
            <a:br/>
            <a:r>
              <a:t>(4) 학생들과의 신뢰를 형성하게 된 구체적인 사례가 있다면 공유해주시고, 이를 우리의 마케팅 전략에 어떻게 반영할 수 있을까요?</a:t>
            </a:r>
          </a:p>
        </p:txBody>
      </p:sp>
    </p:spTree>
  </p:cSld>
  <p:clrMapOvr>
    <a:masterClrMapping/>
  </p:clrMapOvr>
</p:sld>
</file>

<file path=ppt/slides/slide4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[경마시설의 효율적인 관리와 안전한 공간 형성] 한국마사회에 건축직으로 입사 후 경마시설의 효율적인 시설물 유지관리와 안전한 신축 공간 형성을 목표로 하고 있습니다. 한국마사회의 경마공원은 1989년 과천 개장 이후로 많은 사람들이 여가생활을 즐기기 위해 방문하고 있는 곳입니다. 또한 최근에는 영천에 새롭게 렛츠런파크를 조성하면서 여가공간의 범위를 넓혀가고 있습니다. 이러한 경마시설의 신축 및 유지보수 과정에서 효율적인 시설물 관리와 안전한 경마공간 구축을 하고자 합니다. 시설물의 효율적인 관리 측면에서 공공기관에서 사옥관리 업무를 1년간 맡았습니다. 소방, 기계설비 등 연간 시설물 운영 </a:t>
            </a:r>
            <a:r>
              <a:rPr u="sng" b="1" sz="1200">
                <a:solidFill>
                  <a:srgbClr val="000000"/>
                </a:solidFill>
                <a:latin typeface="맑은 고딕"/>
              </a:rPr>
              <a:t>(1)계획을 수립하였고 승강기, 가스, 전기설비의 법정검사를 정해진 일정에 맞춰 진행했습니다. 또한 시설물의 문제점 발생 시 계획부터 검수,</a:t>
            </a:r>
            <a:r>
              <a:rPr sz="1200">
                <a:solidFill>
                  <a:srgbClr val="000000"/>
                </a:solidFill>
                <a:latin typeface="맑은 고딕"/>
              </a:rPr>
              <a:t> 예산 지출까지 효율적으로 진행하며 건물 사용자의 불편함을 최소화하였습니다. 하절기와 동절기에는 에너지 사용량을 조절하여 정부의 에너지 규제를 준수하면서도 직원들의 편의를 도모했습니다. 이러한 업무 경험으로 시설물의 </a:t>
            </a:r>
            <a:r>
              <a:rPr u="sng" b="1" sz="1200">
                <a:solidFill>
                  <a:srgbClr val="000000"/>
                </a:solidFill>
                <a:latin typeface="맑은 고딕"/>
              </a:rPr>
              <a:t>(2)효율적인 관리와 체계적인 유지보수의 중요성을 알게 되었습니다. 안전한 공간 형성 측면에서는</a:t>
            </a:r>
            <a:r>
              <a:rPr sz="1200">
                <a:solidFill>
                  <a:srgbClr val="000000"/>
                </a:solidFill>
                <a:latin typeface="맑은 고딕"/>
              </a:rPr>
              <a:t> 공공기관에서 사옥신축 업무를 2년간 수행했습니다. 정부부처와 총사업비 협의를 통해 안전한 인재개발원 설립을 위한 예산 확보 노력을 했고 시공 단계 전 계획단계와 설계단계를 거치면서 안정적인 인재개발원 설계에 참여했습니다.</a:t>
            </a:r>
            <a:r>
              <a:rPr u="sng" b="1" sz="1200">
                <a:solidFill>
                  <a:srgbClr val="000000"/>
                </a:solidFill>
                <a:latin typeface="맑은 고딕"/>
              </a:rPr>
              <a:t>(3) 타 기관 벤치마킹을 통해 필요한 실들을 구성하였고 BF 등 관련법령을 설계단계 때 반영하여</a:t>
            </a:r>
            <a:r>
              <a:rPr sz="1200">
                <a:solidFill>
                  <a:srgbClr val="000000"/>
                </a:solidFill>
                <a:latin typeface="맑은 고딕"/>
              </a:rPr>
              <a:t> 시공단계에서 설계변경을 최소화하도록 하였습니다. 이러한 경험은 공공기관에서의 업무 프로세스를 익히고 안전을 확보한 공간 형성을 배우는데 도움이 되었습니다. 이러한 </a:t>
            </a:r>
            <a:r>
              <a:rPr u="sng" b="1" sz="1200">
                <a:solidFill>
                  <a:srgbClr val="000000"/>
                </a:solidFill>
                <a:latin typeface="맑은 고딕"/>
              </a:rPr>
              <a:t>(4)역량을 바탕으로 한국마사회가 보유한 경마장과 관련 시설을 더욱 안전하고 효율적인 공간으로 발전시키는 데 기여하고자 합니다.</a:t>
            </a:r>
            <a:r>
              <a:rPr sz="1200">
                <a:solidFill>
                  <a:srgbClr val="000000"/>
                </a:solidFill>
                <a:latin typeface="맑은 고딕"/>
              </a:rPr>
              <a:t> 효율적인 시설물 유지관리와 안전한 공사 발주를 통해 많은 사람들이 더욱 쾌적한 공간에서 경마 문화를 즐길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공공기관에서 사옥관리 업무를 수행했다고 하셨는데, 이 경험을 통해 어떤 문제 해결 방식이 가장 유효했는지 구체적으로 설명해 주시겠습니까?</a:t>
            </a:r>
            <a:br/>
            <a:r>
              <a:t>(2) 지원자는 에너지 사용량 조절을 통해 직원 편의를 도모하셨다고 했는데, 이를 수행하며 가장 어려웠던 점은 무엇이었나요?</a:t>
            </a:r>
            <a:br/>
            <a:r>
              <a:t>(3) 사옥신축 업무 경험을 통해 얻은 교훈 중에서 경마시설 신축에 가장 크게 적용할 수 있는 점은 무엇인가요?</a:t>
            </a:r>
            <a:br/>
            <a:r>
              <a:t>(4) 안전한 공간 형성을 위해 타 기관 벤치마킹을 했다고 했는데, 가장 혁신적이라고 느꼈던 사례는 무엇이에요?</a:t>
            </a:r>
          </a:p>
        </p:txBody>
      </p:sp>
    </p:spTree>
  </p:cSld>
  <p:clrMapOvr>
    <a:masterClrMapping/>
  </p:clrMapOvr>
</p:sld>
</file>

<file path=ppt/slides/slide4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[공정 조율을 통한 협력 유도 및 갈등 </a:t>
            </a:r>
            <a:r>
              <a:rPr u="sng" b="1" sz="1200">
                <a:solidFill>
                  <a:srgbClr val="000000"/>
                </a:solidFill>
                <a:latin typeface="맑은 고딕"/>
              </a:rPr>
              <a:t>(1)예방] 산업플랜트 현장에서 공장건축 시공관리를 담당할 당시 시공과정에서 현장 작업자들과의 협력에 문제를 겪은 경험이 있습니다. 하나의 업체만 공사에 참여하는 것이 아니라 콘크리트, 철골, 판넬, 조적,</a:t>
            </a:r>
            <a:r>
              <a:rPr sz="1200">
                <a:solidFill>
                  <a:srgbClr val="000000"/>
                </a:solidFill>
                <a:latin typeface="맑은 고딕"/>
              </a:rPr>
              <a:t> 도장 등 다양한 업체들이 함께 작업을 했기 때문에 각 업체 간 공정 조율이 원활하지 않으면 시공 일정이 지연될 수 있었습니다. 예를 들어, 콘크리트 바닥공사가 완료된 후에야 철골 세우기 작업을 진행할 수 있었고, 기계설비가 설치되기 전에 도장작업이 </a:t>
            </a:r>
            <a:r>
              <a:rPr u="sng" b="1" sz="1200">
                <a:solidFill>
                  <a:srgbClr val="000000"/>
                </a:solidFill>
                <a:latin typeface="맑은 고딕"/>
              </a:rPr>
              <a:t>(2)완료되어야 했습니다. 하지만 각 업체는 자신들의 일정을 우선시하다 보니, 공정 간 조율에 어려움이 있었습니다. 이러한 문제를</a:t>
            </a:r>
            <a:r>
              <a:rPr sz="1200">
                <a:solidFill>
                  <a:srgbClr val="000000"/>
                </a:solidFill>
                <a:latin typeface="맑은 고딕"/>
              </a:rPr>
              <a:t> 어떻게 해결할 수 있을 지 </a:t>
            </a:r>
            <a:r>
              <a:rPr u="sng" b="1" sz="1200">
                <a:solidFill>
                  <a:srgbClr val="000000"/>
                </a:solidFill>
                <a:latin typeface="맑은 고딕"/>
              </a:rPr>
              <a:t>(3)업무를 하면서 많은 고민을 했습니다. 그 결과 업체 간 이해관계를 명확히</a:t>
            </a:r>
            <a:r>
              <a:rPr sz="1200">
                <a:solidFill>
                  <a:srgbClr val="000000"/>
                </a:solidFill>
                <a:latin typeface="맑은 고딕"/>
              </a:rPr>
              <a:t> 조율해줘야 공정 간섭을 최소화할 수 있다고 생각했습니다. 업체 간 의견을 직접적으로 교류하고 협의하도록 해준다면 공정 간 갈등을 예방할 수 있을 것이라고 생각했습니다. 그래서 아침 툴박스 미팅시간에 주요공정 관리자를 모아 당일 </a:t>
            </a:r>
            <a:r>
              <a:rPr u="sng" b="1" sz="1200">
                <a:solidFill>
                  <a:srgbClr val="000000"/>
                </a:solidFill>
                <a:latin typeface="맑은 고딕"/>
              </a:rPr>
              <a:t>(4)작업을 협의를 할 수 있는 시간을 만들었습니다. 또한 시공 중에도 예상치 못한 변수가 발생할 수 있기 때문에 현장 곳곳을 직접 돌아다니며 문제 발생 시 업체 간 즉각적인</a:t>
            </a:r>
            <a:r>
              <a:rPr sz="1200">
                <a:solidFill>
                  <a:srgbClr val="000000"/>
                </a:solidFill>
                <a:latin typeface="맑은 고딕"/>
              </a:rPr>
              <a:t> 조율을 진행했습니다. 예를 들어, 콘크리트 양생이 지연되어 거푸집을 탈형할 수 없을 경우 다른 곳의 형틀 설치작업을 먼저 할 수 있도록 조치하였습니다. 그 결과 업체들은 서로의 일정과 작업 조건을 이해하게 되었고 신뢰하고 협력하는 분위기가 형성되었습니다. 이러한 경험을 통해 공정 간 조율이 건설현장 내 협력을 위해 얼마나 중요한 지 알게 되었습니다. 특히 각 업체가 서로의 상황을 이해하고 조율하기 위해 직접적인 공통의 협의시간을 확보하는 것이 매우 효과적이라는 것을 느꼈습니다. 앞으로 한국마사회에서도 건축업무를 담당하면서 경마시설의 시공 및 유지보수 과정에서 다양한 이해관계자들과 직접적인 소통의 시간을 확보해 협력을 극대화하는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산업플랜트 현장에서 시공과정에서 겪은 가장 큰 갈등은 무엇이었고, 이를 해결하기 위해 어떤 전략을 사용하셨는지 설명해주세요.</a:t>
            </a:r>
            <a:br/>
            <a:r>
              <a:t>(2) 현장 작업자 간 협력 유도를 위해 아침 툴박스 미팅 시간을 어떻게 더 효과적으로 활용할 수 있을지 개선 방안이 있을까요?</a:t>
            </a:r>
            <a:br/>
            <a:r>
              <a:t>(3) 건설현장에서의 직접적 조율이 주는 이점은 무엇이라고 생각하시며, 이를 적용했을 때 가장 큰 성과는 무엇이었나요?</a:t>
            </a:r>
            <a:br/>
            <a:r>
              <a:t>(4) 각 업체가 서로의 상황을 이해하는 협의시간을 확보했다고 했습니다. 이 과정에서 배운 실질적인 교훈은 무엇인가요?</a:t>
            </a:r>
          </a:p>
        </p:txBody>
      </p:sp>
    </p:spTree>
  </p:cSld>
  <p:clrMapOvr>
    <a:masterClrMapping/>
  </p:clrMapOvr>
</p:sld>
</file>

<file path=ppt/slides/slide4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 입사하여 법무 분야에서 법률적 전문성을 바탕으로 공정하고 투명한 법률 지원을 제공하여 조직의 안정성과 신뢰성을 높이는 것을 목표로 하고 있습니다. 구체적으로는 이를 위하여 첫 번째로 한국마사회 업무를 원활히 수행하기 </a:t>
            </a:r>
            <a:r>
              <a:rPr u="sng" b="1" sz="1200">
                <a:solidFill>
                  <a:srgbClr val="000000"/>
                </a:solidFill>
                <a:latin typeface="맑은 고딕"/>
              </a:rPr>
              <a:t>(1)위해서 주된 사업인 경마사업에 대한 이해도를 높이도록 노력하겠습니다. 경마사업에 대한 이해를 바탕으로</a:t>
            </a:r>
            <a:r>
              <a:rPr sz="1200">
                <a:solidFill>
                  <a:srgbClr val="000000"/>
                </a:solidFill>
                <a:latin typeface="맑은 고딕"/>
              </a:rPr>
              <a:t> 경마공정성, 불법경마에 영향을 미치는 요인과 정부의 건전화 정책에 영향을 줄 수 있는 요인을 분석하겠습니다. 두 번째로 한국마사회의 유관 법령에 대한 이해를 바탕으로 </a:t>
            </a:r>
            <a:r>
              <a:rPr u="sng" b="1" sz="1200">
                <a:solidFill>
                  <a:srgbClr val="000000"/>
                </a:solidFill>
                <a:latin typeface="맑은 고딕"/>
              </a:rPr>
              <a:t>(2)계약 및 법률 자문 지원 강화에 노력하겠습니다. 한국마사회의 사업과 연관된</a:t>
            </a:r>
            <a:r>
              <a:rPr sz="1200">
                <a:solidFill>
                  <a:srgbClr val="000000"/>
                </a:solidFill>
                <a:latin typeface="맑은 고딕"/>
              </a:rPr>
              <a:t> 법령의 주요내용을 숙지하고, 한국마사회가 체결하는 계약이 법률적으로 타당한지 검토하고, 공정하고 투명한 계약 체결을 지원하는 역할을 수행하겠습니다. 마지막으로 세 번째로 법적 리스크 관리 강화에 노력하겠습니다. 관련 </a:t>
            </a:r>
            <a:r>
              <a:rPr u="sng" b="1" sz="1200">
                <a:solidFill>
                  <a:srgbClr val="000000"/>
                </a:solidFill>
                <a:latin typeface="맑은 고딕"/>
              </a:rPr>
              <a:t>(3)법령 및 예규, 회사의 계약관련 규정에 대한 이해를 바탕으로, 한국마사회가 계약에 있어 관련된 리스크를</a:t>
            </a:r>
            <a:r>
              <a:rPr sz="1200">
                <a:solidFill>
                  <a:srgbClr val="000000"/>
                </a:solidFill>
                <a:latin typeface="맑은 고딕"/>
              </a:rPr>
              <a:t> 선별하고 직면할 수 있는 법적 분쟁을 사전에 예방하고, 법률적 검토를 철저히 수행하여 법적 리스크를 최소화하겠습니다. 위 목표를 달성하기 위해 법학적 역량을 활용하겠습니다. 학부 시절부터 법률적 사고를 </a:t>
            </a:r>
            <a:r>
              <a:rPr u="sng" b="1" sz="1200">
                <a:solidFill>
                  <a:srgbClr val="000000"/>
                </a:solidFill>
                <a:latin typeface="맑은 고딕"/>
              </a:rPr>
              <a:t>(4)배양하고 법체계의 원리를 제대로 인식하기 위해 다양한 법학 전공 수업을 수강하고 좋은 성적을 거두었습니다. 이에 더해 금융공기업에서</a:t>
            </a:r>
            <a:r>
              <a:rPr sz="1200">
                <a:solidFill>
                  <a:srgbClr val="000000"/>
                </a:solidFill>
                <a:latin typeface="맑은 고딕"/>
              </a:rPr>
              <a:t> 인턴 활동을 통하여 법 적용 및 활용에 대한 노하우를 습득하였습니다. 이러한 법학적 역량으로 법률 자문과 법적 리스크 관리 강화에 노력하겠습니다. 또한 저의 장점 중 하나는 배우고자 하는 태도를 견지하고 있다는 점입니다. 인턴십 경험은 저의 학습 태도를 더욱 발전시키는 계기가 되었습니다. 당시 관련 법령이 개정되었을 때, 신속하게 개정 이유와 내용을 파악하여 다른 분들께 알려드린 경험이 있습니다. 이와 같이 한국마사회에 입사하여서도, 적극적인 학습 태도를 활용하여 주된 사업인 경마사업에 대하여 신속하게 이해하도록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한국마사회에서 경마사업의 이해도를 높이기 위해 구체적으로 어떤 학습 방법이나 자료를 활용할 계획인가요?</a:t>
            </a:r>
            <a:br/>
            <a:r>
              <a:t>(2) 한국마사회의 유관 법령에 대한 이해를 위해 법학적 역량을 어떻게 지속적으로 발전시킬 계획인가요?</a:t>
            </a:r>
            <a:br/>
            <a:r>
              <a:t>(3) 법적 리스크 관리 강화를 위해 특정 사례를 들어 설명해 준다면, 지원자가 강조하고 싶은 부분은 무엇인가요?</a:t>
            </a:r>
            <a:br/>
            <a:r>
              <a:t>(4) 금융공기업에서 법 적용 및 활용에 대한 노하우를 어떻게 한국마사회에 적용할 계획인가요?</a:t>
            </a:r>
          </a:p>
        </p:txBody>
      </p:sp>
    </p:spTree>
  </p:cSld>
  <p:clrMapOvr>
    <a:masterClrMapping/>
  </p:clrMapOvr>
</p:sld>
</file>

<file path=ppt/slides/slide4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학부 시절 가입한 학회에서 주최하는 모의 재판을 </a:t>
            </a:r>
            <a:r>
              <a:rPr u="sng" b="1" sz="1200">
                <a:solidFill>
                  <a:srgbClr val="000000"/>
                </a:solidFill>
                <a:latin typeface="맑은 고딕"/>
              </a:rPr>
              <a:t>(1)준비하는 과정 중 협력에 어려움을 겪었지만 이를 극복해낸 경험이 있습니다. 모의 재판을 진행하기 위해서는 다수의 인원이 필요로 하였기 때문에 학회원의 참여가 무엇보다 중요하였습니다. 하지만 단체활동보다는 개인의 학습을 우선시하는 학회원과의 갈등이 발생하였습니다. 참여를 통한 협력과 팀워크 형성을 위해 세 가지 노력을 중점적으로</a:t>
            </a:r>
            <a:r>
              <a:rPr sz="1200">
                <a:solidFill>
                  <a:srgbClr val="000000"/>
                </a:solidFill>
                <a:latin typeface="맑은 고딕"/>
              </a:rPr>
              <a:t> </a:t>
            </a:r>
            <a:r>
              <a:rPr u="sng" b="1" sz="1200">
                <a:solidFill>
                  <a:srgbClr val="000000"/>
                </a:solidFill>
                <a:latin typeface="맑은 고딕"/>
              </a:rPr>
              <a:t>(2)기울였습니다. 첫 번째로 갈등이 존재함을 인정하고 발생한 원인에 대하여 탐색하였습니다. 이를 위해 소통을 통한 신뢰의 중요성을 인식하고, 적극적으로 경청하며</a:t>
            </a:r>
            <a:r>
              <a:rPr sz="1200">
                <a:solidFill>
                  <a:srgbClr val="000000"/>
                </a:solidFill>
                <a:latin typeface="맑은 고딕"/>
              </a:rPr>
              <a:t> 공감하는 태도를 가졌습니다. 갈등은 개인이나 집단 사이에 서로 추구하고자 하는 입장이나 가치, 이해관계가 상반되어 불화가 발생되는 것이라고 생각합니다. 당시에도 형사모의재판에 준비를 하자는 입장과 본인의 공부에 집중하고 싶다는 입장이 갈등의 원인이었습니다. 두 번째로 상대방의 입장에서 서로 간에 공통적으로 동의할 수 있는 점을 탐지하였습니다. 위 상황에서도 상호 간에는 법학적 지식 향상 추구라는 공통점을 찾을 수 있었습니다. 마지막으로 열린 대화를 통해 어려움을 극복하기 위한 합리적인 해결 방안을 모색하였습니다. 공통으로 동의할 수 있는 바를 기반으로 서로 간의 실익을 </a:t>
            </a:r>
            <a:r>
              <a:rPr u="sng" b="1" sz="1200">
                <a:solidFill>
                  <a:srgbClr val="000000"/>
                </a:solidFill>
                <a:latin typeface="맑은 고딕"/>
              </a:rPr>
              <a:t>(3)추구하는 협상을 하여 상호 간의 협력을 이끌어 나아갔습니다. 이러한 자세로 참여를 고민하는 상대방의 입장에서도 납득할 수 있는 형사 모의 재판 참여의 장점을 내세웠습니다.</a:t>
            </a:r>
            <a:r>
              <a:rPr sz="1200">
                <a:solidFill>
                  <a:srgbClr val="000000"/>
                </a:solidFill>
                <a:latin typeface="맑은 고딕"/>
              </a:rPr>
              <a:t> 형사 모의 </a:t>
            </a:r>
            <a:r>
              <a:rPr u="sng" b="1" sz="1200">
                <a:solidFill>
                  <a:srgbClr val="000000"/>
                </a:solidFill>
                <a:latin typeface="맑은 고딕"/>
              </a:rPr>
              <a:t>(4)재판 준비 역시 주제가 되는 분야의 다양한 판례에 대하여 심도 있게 분석과 연구를 바탕으로 준비를 하는 것이므로 학습에도 도움이 된다는 점을 내세워 학회원들을 설득하였습니다. 이러한 노력을</a:t>
            </a:r>
            <a:r>
              <a:rPr sz="1200">
                <a:solidFill>
                  <a:srgbClr val="000000"/>
                </a:solidFill>
                <a:latin typeface="맑은 고딕"/>
              </a:rPr>
              <a:t> 통하여 참여를 이끌어 낼 수 있었고 그 결과 성공적인 형사 모의 재판을 같이 만들어 나갈 수 있었습니다. 향후 한국마사회 업무 수행 중에 타인과 소통이나 협력을 함에 있어 어려움에 직면했을 때 이러한 경험에서 깨달은 바를 적용하여 어려움을 극복할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모의 재판 준비 과정에서 협력을 이끌어낸 경험을 통해 배운 가장 중요한 교훈은 무엇이었나요?</a:t>
            </a:r>
            <a:br/>
            <a:r>
              <a:t>(2) 학회원들과의 갈등을 해결하기 위해 어떤 커뮤니케이션 전략을 사용했나요?</a:t>
            </a:r>
            <a:br/>
            <a:r>
              <a:t>(3) 형사 모의 재판 준비 시 심도 있는 분석을 위해 어떠한 구체적 방법을 사용했는지 설명해 주시겠어요?</a:t>
            </a:r>
            <a:br/>
            <a:r>
              <a:t>(4) 이전의 팀워크 경험이 한국마사회에서 어떻게 활용될 수 있을까요?</a:t>
            </a:r>
          </a:p>
        </p:txBody>
      </p:sp>
    </p:spTree>
  </p:cSld>
  <p:clrMapOvr>
    <a:masterClrMapping/>
  </p:clrMapOvr>
</p:sld>
</file>

<file path=ppt/slides/slide4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공공기관에서 법무 담당자의 업무라고 한다면, 여러 소송 지원 업무 그리고 계약서 검토나 채권관리가 있다고 생각합니다. 저는 한국토지주택공사에서 법무 </a:t>
            </a:r>
            <a:r>
              <a:rPr u="sng" b="1" sz="1200">
                <a:solidFill>
                  <a:srgbClr val="000000"/>
                </a:solidFill>
                <a:latin typeface="맑은 고딕"/>
              </a:rPr>
              <a:t>(1)담당자로서 명도 소송 지원 업무, 임차권 등기 설정과 보험금 청구 및</a:t>
            </a:r>
            <a:r>
              <a:rPr sz="1200">
                <a:solidFill>
                  <a:srgbClr val="000000"/>
                </a:solidFill>
                <a:latin typeface="맑은 고딕"/>
              </a:rPr>
              <a:t> 공시송달 신청 등 회수되지 않은 채권관리 업무를 주로 수행해왔습니다. 부동산 계약과 관련된 다양한 분쟁 상황에서 여러 소송의 제기 및 대응 그리고 수행 지원 및 후속 처리, 계약서상 조항의 해석이나 적용 등에서 분쟁을 해결한 실무 경험을 통해 한국마사회에서 지속가능한 경영 확립이라는 목표 달성에 기여하고 싶습니다. 다음으로 노사관계 </a:t>
            </a:r>
            <a:r>
              <a:rPr u="sng" b="1" sz="1200">
                <a:solidFill>
                  <a:srgbClr val="000000"/>
                </a:solidFill>
                <a:latin typeface="맑은 고딕"/>
              </a:rPr>
              <a:t>(2)관리 역시 법무 담당자로서 맞닥뜨려야 하는 필수 과제라고 볼 수 있습니다. 저는 00대학교 인턴으로 관련 부서에서 근무하면서 인사 관련 분쟁 해결과</a:t>
            </a:r>
            <a:r>
              <a:rPr sz="1200">
                <a:solidFill>
                  <a:srgbClr val="000000"/>
                </a:solidFill>
                <a:latin typeface="맑은 고딕"/>
              </a:rPr>
              <a:t> 소송 지원 업무를 수행한 경험이 있습니다. 해당 경험을 통해서 한국마사회에서 노사관계가 원활하게 유지되고, 여러 노사 관련 분쟁들이 잘 해결되는 데 기여할 수 있는 기회가 있다면 좋을 것 같습니다.마지막으로 경마 비위 조사 및 불법 경마 단속 업무를 수행해보고 싶습니다. 한국마사회에서는 불법 경마 관련 문제가 주요 이슈이며, 여러 </a:t>
            </a:r>
            <a:r>
              <a:rPr u="sng" b="1" sz="1200">
                <a:solidFill>
                  <a:srgbClr val="000000"/>
                </a:solidFill>
                <a:latin typeface="맑은 고딕"/>
              </a:rPr>
              <a:t>(3)매체들이 다양화됨에 따라 이러한 불법경마를 시도하는 방법도 다양화될 수 있습니다. 이를 막기 위해서는 우선적으로 기본을 지키는 것이 가장 중요하다고 생각합니다. 해당 행위가</a:t>
            </a:r>
            <a:r>
              <a:rPr sz="1200">
                <a:solidFill>
                  <a:srgbClr val="000000"/>
                </a:solidFill>
                <a:latin typeface="맑은 고딕"/>
              </a:rPr>
              <a:t> 민형법상 문제가 있는지 그다음에는 마사회법에 근거하여 문제가 있는지 파악하는 것이 중요하다고 생각하고, 문제가 있는 행위라고 판단된다면 증거 수집을 하는 것 또한 법무 </a:t>
            </a:r>
            <a:r>
              <a:rPr u="sng" b="1" sz="1200">
                <a:solidFill>
                  <a:srgbClr val="000000"/>
                </a:solidFill>
                <a:latin typeface="맑은 고딕"/>
              </a:rPr>
              <a:t>(4)담당자로서의 중요한 역할이라고 볼 수 있습니다. 제가 지금까지 법학을 공부하면서 쌓아온 지식들과 공공기관에서 법무 담당자로서 근무하면서 쌓은 여러 실무 경험을 통해 한국마사회에서 불법</a:t>
            </a:r>
            <a:r>
              <a:rPr sz="1200">
                <a:solidFill>
                  <a:srgbClr val="000000"/>
                </a:solidFill>
                <a:latin typeface="맑은 고딕"/>
              </a:rPr>
              <a:t> 경마 행위가 근절될 수 있도록 기여하는 사원이 되고 싶습니다. 감사합니다.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한국토지주택공사에서 수행했던 명도 소송 지원 업무에서 직면했던 가장 큰 어려움은 무엇이었으며, 이를 극복하기 위해 어떤 전략을 사용했습니까?</a:t>
            </a:r>
            <a:br/>
            <a:r>
              <a:t>(2) 인턴 시절 인사 관련 분쟁 해결 경험이 한국마사회 노사관계 관리에 어떻게 도움이 될 수 있을까요?</a:t>
            </a:r>
            <a:br/>
            <a:r>
              <a:t>(3) 불법 경마 단속 업무에서 기본을 지키는 것이 왜 가장 중요하다고 생각하십니까?</a:t>
            </a:r>
            <a:br/>
            <a:r>
              <a:t>(4) 법학 공부와 실무 경험을 통해 불법 경마 근절에 어떤 구체적인 기여를 하고 싶으십니까?</a:t>
            </a:r>
          </a:p>
        </p:txBody>
      </p:sp>
    </p:spTree>
  </p:cSld>
  <p:clrMapOvr>
    <a:masterClrMapping/>
  </p:clrMapOvr>
</p:sld>
</file>

<file path=ppt/slides/slide4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공항에 위치한 출입국 외국인 사무소에서 인턴으로 활동한 경험이 </a:t>
            </a:r>
            <a:r>
              <a:rPr u="sng" b="1" sz="1200">
                <a:solidFill>
                  <a:srgbClr val="000000"/>
                </a:solidFill>
                <a:latin typeface="맑은 고딕"/>
              </a:rPr>
              <a:t>(1)있습니다. 인턴으로서 맡은 업무는 출입국 민원 안내 업무 그리고 재심사 행정 업무 보조 및 입국 불허자들과 강제퇴거자들 보호 업무를 수행했습니다. 해당 업무를 처음 맡을 때는 복잡한 지식을 요하는 업무는 아니라는 생각에 안일하게 생각했었습니다. 하지만 다양한 국적의 민원인들과 소통하는 일은 생각만큼</a:t>
            </a:r>
            <a:r>
              <a:rPr sz="1200">
                <a:solidFill>
                  <a:srgbClr val="000000"/>
                </a:solidFill>
                <a:latin typeface="맑은 고딕"/>
              </a:rPr>
              <a:t> 쉬운 일이 절대 아니었습니다. 처음엔 많이 힘들었지만, 주변 직원분들의 도움과 출입국 관련 여러 </a:t>
            </a:r>
            <a:r>
              <a:rPr u="sng" b="1" sz="1200">
                <a:solidFill>
                  <a:srgbClr val="000000"/>
                </a:solidFill>
                <a:latin typeface="맑은 고딕"/>
              </a:rPr>
              <a:t>(2)절차들과 법령들을 개인적으로 공부하면서 민원서비스를 제공하기 위해 노력했습니다. 이를 통해 여러 돌발 상황에서도 당황하지 않고 침착함을 유지하는 응대 역량을 키울 수 있었습니다. 인턴</a:t>
            </a:r>
            <a:r>
              <a:rPr sz="1200">
                <a:solidFill>
                  <a:srgbClr val="000000"/>
                </a:solidFill>
                <a:latin typeface="맑은 고딕"/>
              </a:rPr>
              <a:t> 종료 시에 우수 인턴으로 선정되면서 저의 노력을 인정받을 수 있었던 소중한 </a:t>
            </a:r>
            <a:r>
              <a:rPr u="sng" b="1" sz="1200">
                <a:solidFill>
                  <a:srgbClr val="000000"/>
                </a:solidFill>
                <a:latin typeface="맑은 고딕"/>
              </a:rPr>
              <a:t>(3)경험입니다.또한 한국토지주택공사에서 체험형 인턴부터 정규직으로 근무하면서 여러 민원인들과 대면 혹은 전화 상담 업무를 주로 수행해왔습니다. 공사에 납부해야 하는 임대료를 장기 체납하는 입주자들 그리고 지원금을 반환하지 않으려는 임대인 등 여러 유형의 민원인들을 상대하면서 많은 것을 배울 수 있었습니다. 거짓말을 하거나 본인의 사정을 계속해서 얘기하고, 폭언이나 욕설을 하는 목소리를 높이는</a:t>
            </a:r>
            <a:r>
              <a:rPr sz="1200">
                <a:solidFill>
                  <a:srgbClr val="000000"/>
                </a:solidFill>
                <a:latin typeface="맑은 고딕"/>
              </a:rPr>
              <a:t> 민원인 등 다양한 민원인들이 있지만, 기본은 공공기관은 법령과 규정에 따라 업무를 수행함을 인지시키고, 경우에 따라서 설득을 하거나 단호하게 규정을 말씀드리는 등 민원인 </a:t>
            </a:r>
            <a:r>
              <a:rPr u="sng" b="1" sz="1200">
                <a:solidFill>
                  <a:srgbClr val="000000"/>
                </a:solidFill>
                <a:latin typeface="맑은 고딕"/>
              </a:rPr>
              <a:t>(4)유형에 따라 응대 역량일 필요한 일입니다. 사람을 상대하는 일은 감정 노동이기에 지치기도 하고 때로는 이유 모를 공허함을 느끼기도 했습니다. 하지만 국민을 위해 업무를 수행하는 공공기관 임직원으로서 또한 법무 담당자로서 책임감을 가지고 계속해서 대화를 시도하는 노력 끝에 여러</a:t>
            </a:r>
            <a:r>
              <a:rPr sz="1200">
                <a:solidFill>
                  <a:srgbClr val="000000"/>
                </a:solidFill>
                <a:latin typeface="맑은 고딕"/>
              </a:rPr>
              <a:t> 번의 장기체납자들의 연체료 납부 혹은 임대인들의 대출금 상환 등 여러 성과를 남기기도 하면서 성취감을 느낄 수 있었습니다. 한국마사회에서도 이러한 공공기관 법무 담당자로서의 역량을 꼭 보여드리고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출입국 외국인 사무소에서 다국적 민원인들을 응대하며 어떤 문화적 차이를 경험했습니까?</a:t>
            </a:r>
            <a:br/>
            <a:r>
              <a:t>(2) 공항 인턴 경험 중 가장 도전적이었던 민원 응대 사례와 그에 대한 지원자의 대응 방법은 무엇이었습니까?</a:t>
            </a:r>
            <a:br/>
            <a:r>
              <a:t>(3) 한국토지주택공사에서 민원인 대상 응대 역량 개발에 가장 크게 기여한 요소는 무엇이라고 생각하십니까?</a:t>
            </a:r>
            <a:br/>
            <a:r>
              <a:t>(4) 장기체납자 또는 문제적인 임대인들과의 대화에서 얻은 가장 중요한 교훈은 무엇이었습니까?</a:t>
            </a:r>
          </a:p>
        </p:txBody>
      </p:sp>
    </p:spTree>
  </p:cSld>
  <p:clrMapOvr>
    <a:masterClrMapping/>
  </p:clrMapOvr>
</p:sld>
</file>

<file path=ppt/slides/slide4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경영지원직에 입사하여 이루고자 하는 목표는 지속가능한 사회공헌 프로그램 개발을 통하여 경마 및 승마의 활성화에 기여하는 것입니다. 이를 위해서는 도움이 필요한 계층을 발굴하고, 이들에게 필요한 프로그램을 기획하는 역량이 필요하다고 생각합니다. 저는 이러한 </a:t>
            </a:r>
            <a:r>
              <a:rPr u="sng" b="1" sz="1200">
                <a:solidFill>
                  <a:srgbClr val="000000"/>
                </a:solidFill>
                <a:latin typeface="맑은 고딕"/>
              </a:rPr>
              <a:t>(1)능력을 함양하기 위해 마케팅 대외활동에 참여하며 기획 및 홍보 전략을 익히고 실무 감각을 키웠습니다. 또한, 사회공헌 프로그램 개발에 대상자의 요구를 정확히</a:t>
            </a:r>
            <a:r>
              <a:rPr sz="1200">
                <a:solidFill>
                  <a:srgbClr val="000000"/>
                </a:solidFill>
                <a:latin typeface="맑은 고딕"/>
              </a:rPr>
              <a:t> 파악하고, 원활한 협력을 이끌어내는 소통 능력이 핵심 요소이기에 학창 시절부터 다양한 </a:t>
            </a:r>
            <a:r>
              <a:rPr u="sng" b="1" sz="1200">
                <a:solidFill>
                  <a:srgbClr val="000000"/>
                </a:solidFill>
                <a:latin typeface="맑은 고딕"/>
              </a:rPr>
              <a:t>(2)대외활동 경험을 통해 이를 강화하였습니다. 가장 기억에 남는 경험은 어르신들을 대상으로 한 스마트폰 활용 교육 봉사활동입니다. 자녀나 손주와 떨어져 지내는 어르신들이 스마트폰을 통해 가족과 원활하게 소통할 수 있도록 돕고자 시작한</a:t>
            </a:r>
            <a:r>
              <a:rPr sz="1200">
                <a:solidFill>
                  <a:srgbClr val="000000"/>
                </a:solidFill>
                <a:latin typeface="맑은 고딕"/>
              </a:rPr>
              <a:t> 봉사활동이었습니다. 처음에는 세대 차이로 인해 원활한 소통이 가능할지에 대한 걱정과 어르신들께 익숙하지 않은 기기를 어떻게 쉽게 설명해야할지에 대한 고민이 컸습니다. 이를 해결하기 위해 강의 시작 전에 </a:t>
            </a:r>
            <a:r>
              <a:rPr u="sng" b="1" sz="1200">
                <a:solidFill>
                  <a:srgbClr val="000000"/>
                </a:solidFill>
                <a:latin typeface="맑은 고딕"/>
              </a:rPr>
              <a:t>(3)조원들끼리의 역할극을 통하여 어르신들의 관심을 유도하였습니다. 그리고 어려운 용어를 배제하고, 실생활에 유용한 애플리케이션과 기능을 중심으로 교육을 진행하였습니다.</a:t>
            </a:r>
            <a:r>
              <a:rPr sz="1200">
                <a:solidFill>
                  <a:srgbClr val="000000"/>
                </a:solidFill>
                <a:latin typeface="맑은 고딕"/>
              </a:rPr>
              <a:t> 처음에는 스마트폰 사용을 어려워하시던 분들이 교육을 통해 직접 사진을 보내고 애플리케이션을 </a:t>
            </a:r>
            <a:r>
              <a:rPr u="sng" b="1" sz="1200">
                <a:solidFill>
                  <a:srgbClr val="000000"/>
                </a:solidFill>
                <a:latin typeface="맑은 고딕"/>
              </a:rPr>
              <a:t>(4)활용하는 모습을 보며 큰 보람을 느꼈습니다. 또한, 저 역시 어르신들께 따뜻한 격려와 감사를 받으며, 상대방의 입장에서 생각하고 소통하는 것이야말로</a:t>
            </a:r>
            <a:r>
              <a:rPr sz="1200">
                <a:solidFill>
                  <a:srgbClr val="000000"/>
                </a:solidFill>
                <a:latin typeface="맑은 고딕"/>
              </a:rPr>
              <a:t> 원활한 커뮤니케이션의 핵심이라는 점을 깨닫게 되었습니다. 이러한 경험을 바탕으로, 저는 한국마사회에 입사한 후 사회공헌 프로그램을 기획하고, 효과적인 홍보 전략을 활용하여 지속가능한 참여를 유도하는 역할을 수행하겠습니다. 나아가, 프로그램 참여를 이끌어 대중과의 소통을 기반으로 경마 및 승마 산업에 대한 긍정적인 인식을 확대하는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사회공헌 프로그램 기획 시 대상자의 요구를 어떻게 파악했는지 사례를 들어 설명해주실 수 있나요?</a:t>
            </a:r>
            <a:br/>
            <a:r>
              <a:t>(2) 지원자가 참여한 스마트폰 활용 교육 봉사활동에서 처음 어려움을 겪은 상황을 구체적으로 설명해주시고, 이를 극복한 방법에 대해 자세히 말씀해주세요.</a:t>
            </a:r>
            <a:br/>
            <a:r>
              <a:t>(3) 어르신들의 스마트폰 활용 교육을 진행한 후, 교육 효과를 측정하거나 피드백을 받은 경험이 있다면 공유 부탁드립니다.</a:t>
            </a:r>
            <a:br/>
            <a:r>
              <a:t>(4) 한국마사회에 입사한 후 '효과적인 홍보 전략'을 활용할 계획이라고 하셨는데, 어떤 홍보 전략을 염두에 두고 있나요?</a:t>
            </a:r>
          </a:p>
        </p:txBody>
      </p:sp>
    </p:spTree>
  </p:cSld>
  <p:clrMapOvr>
    <a:masterClrMapping/>
  </p:clrMapOvr>
</p:sld>
</file>

<file path=ppt/slides/slide4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학창 시절 마케팅 관련 대외활동에 참여하며 조원들과의 </a:t>
            </a:r>
            <a:r>
              <a:rPr u="sng" b="1" sz="1200">
                <a:solidFill>
                  <a:srgbClr val="000000"/>
                </a:solidFill>
                <a:latin typeface="맑은 고딕"/>
              </a:rPr>
              <a:t>(1)소통을 통해 문제를 해결하고 협력을 이끌어 목표를 달성한 경험이 있습니다. 대외활동 초반에는 모든 조원이 높은 열의를 가지고 참여했지만, 시간이 지나며 학업과 시험 일정이 겹치면서 점차 지쳐갔습니다.</a:t>
            </a:r>
            <a:r>
              <a:rPr sz="1200">
                <a:solidFill>
                  <a:srgbClr val="000000"/>
                </a:solidFill>
                <a:latin typeface="맑은 고딕"/>
              </a:rPr>
              <a:t> 그로 인해 아이디어 논의 과정에서 의견 충돌이 잦아졌고, </a:t>
            </a:r>
            <a:r>
              <a:rPr u="sng" b="1" sz="1200">
                <a:solidFill>
                  <a:srgbClr val="000000"/>
                </a:solidFill>
                <a:latin typeface="맑은 고딕"/>
              </a:rPr>
              <a:t>(2)일부 조원들은 모임에 불참하기까지 했습니다. 특히 조장은 "소극적인 팀원들과 함께하기 어렵다"며 참여하는 인원만으로 활동을 지속하겠다고 하였습니다.그러나 저는 조별 과제의 핵심은 모든 조원의 협업에 있으며,</a:t>
            </a:r>
            <a:r>
              <a:rPr sz="1200">
                <a:solidFill>
                  <a:srgbClr val="000000"/>
                </a:solidFill>
                <a:latin typeface="맑은 고딕"/>
              </a:rPr>
              <a:t> 갈등을 해결하고 모두가 참여할 수 있도록 조율하는 것이 중요하다고 판단했습니다. 이에 조장과 불참하는 조원들을 설득하여 모두가 모이는 자리를 마련했고, 솔직한 대화를 통해 갈등의 원인을 파악했습니다. 그 결과, 일부 조원들은 회의 분위기가 지나치게 강압적이라 부담을 느꼈고, 조장은 팀을 이끌어야 한다는 책임감 속에서 다소 강압적인 태도를 보였다는 점을 깨닫게 </a:t>
            </a:r>
            <a:r>
              <a:rPr u="sng" b="1" sz="1200">
                <a:solidFill>
                  <a:srgbClr val="000000"/>
                </a:solidFill>
                <a:latin typeface="맑은 고딕"/>
              </a:rPr>
              <a:t>(3)되었습니다.이후에는 매주 정기적인 의견 교환 시간을 마련하고, 자유로운 토론을 위해 '바로 비판 금지' 규칙을 도입하여 자유롭게 의견을 제안하고 논의하는 분위기를 만들었습니다. 이러한 변화 덕분에 팀워크가 강화되었고, 더 창의적이고</a:t>
            </a:r>
            <a:r>
              <a:rPr sz="1200">
                <a:solidFill>
                  <a:srgbClr val="000000"/>
                </a:solidFill>
                <a:latin typeface="맑은 고딕"/>
              </a:rPr>
              <a:t> 실용적인 아이디어가 나오면서 프로젝트의 완성도가 크게 향상되었습니다. 그 결과, 지역 예선에서 1위를 차지하고 전국 대회에서도 수상하는 성과를 거둘 수 있었습니다.이 경험을 통해 서로의 입장을 이해하며 적극적으로 소통한다면 어떠한 문제도 해결할 수 있다는 자신감을 얻었습니다. 따라서 한국마사회에 입사하여 고객과 </a:t>
            </a:r>
            <a:r>
              <a:rPr u="sng" b="1" sz="1200">
                <a:solidFill>
                  <a:srgbClr val="000000"/>
                </a:solidFill>
                <a:latin typeface="맑은 고딕"/>
              </a:rPr>
              <a:t>(4)원활히 소통하며 그들의 요구를 경청하고, 만족도를 높이는 데 이바지하겠습니다. 또한, 경영지원직은 동료들과 협력하여 조직의 운영을 지원하는 직무인 만큼, 저의 소통 능력을</a:t>
            </a:r>
            <a:r>
              <a:rPr sz="1200">
                <a:solidFill>
                  <a:srgbClr val="000000"/>
                </a:solidFill>
                <a:latin typeface="맑은 고딕"/>
              </a:rPr>
              <a:t> 발휘하여 조직의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대외활동 초반과 후반에 조원들의 참여도와 열의가 어떻게 변화했는지, 그 중 어떤 영향이 있었는지 설명 부탁드립니다.</a:t>
            </a:r>
            <a:br/>
            <a:r>
              <a:t>(2) 의견 충돌이 발생했을 때, 문제 해결에 어떤 접근 방식을 사용했으며 그 과정에서 주로 어떤 역할을 했는지 구체적으로 설명해주세요.</a:t>
            </a:r>
            <a:br/>
            <a:r>
              <a:t>(3) 마케팅 대외활동에서 자유롭게 의견 제안이 가능했던 '바로 비판 금지' 규칙이 프로젝트 완성도에 어떤 영향을 끼쳤는지 말씀해주세요.</a:t>
            </a:r>
            <a:br/>
            <a:r>
              <a:t>(4) 한국마사회 입사 후 고객과의 소통을 어떤 방식으로 진행할 계획인지, 이를 통해 해결하고 싶은 문제가 있다면 설명해주세요.</a:t>
            </a:r>
          </a:p>
        </p:txBody>
      </p:sp>
    </p:spTree>
  </p:cSld>
  <p:clrMapOvr>
    <a:masterClrMapping/>
  </p:clrMapOvr>
</p:sld>
</file>

<file path=ppt/slides/slide4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 사업의 건전성을 강화하고, 이를 통해 고객들의 부정적인 인식을 개선하고 싶습니다. 신규 고객을 유입시키는 효과적인 마케팅 전략을 적용하여 한국마사회의 지속 가능한 성장에 기여하고자 합니다. 제가 경마, 경정 사업장에서 근무하며 얻은 경험은 이러한 목표를 갖는 </a:t>
            </a:r>
            <a:r>
              <a:rPr u="sng" b="1" sz="1200">
                <a:solidFill>
                  <a:srgbClr val="000000"/>
                </a:solidFill>
                <a:latin typeface="맑은 고딕"/>
              </a:rPr>
              <a:t>(1)계기가 되었습니다. 이때, 경주권을 오프라인으로 구매하는 고객들이 여러 창구를 이용하여 1회 구매 한도를 초과하는 모습을 볼 수 있었습니다. 이 문제는 고객들이 신고하거나 적발되는</a:t>
            </a:r>
            <a:r>
              <a:rPr sz="1200">
                <a:solidFill>
                  <a:srgbClr val="000000"/>
                </a:solidFill>
                <a:latin typeface="맑은 고딕"/>
              </a:rPr>
              <a:t> 경우에만 제재할 수 있었으며, 경주일에는 너무 많은 고객이 몰려 이를 감시하기 어려웠습니다. 그러나 2024년부터 시행 중인 온라인 마권 발매 애플리케이션인 '더비 온'을 적극 활용하면 실명 거래제를 확대하여 한도 초과 구매를 효과적으로 막을 </a:t>
            </a:r>
            <a:r>
              <a:rPr u="sng" b="1" sz="1200">
                <a:solidFill>
                  <a:srgbClr val="000000"/>
                </a:solidFill>
                <a:latin typeface="맑은 고딕"/>
              </a:rPr>
              <a:t>(2)수 있을 것입니다.하지만, 더비 온 애플리케이션에는 고객들이 불편함을 느낄만한 제약 사항이 있다는 한계가 있습니다. 1회 구매 한도 5만원, 아이폰</a:t>
            </a:r>
            <a:r>
              <a:rPr sz="1200">
                <a:solidFill>
                  <a:srgbClr val="000000"/>
                </a:solidFill>
                <a:latin typeface="맑은 고딕"/>
              </a:rPr>
              <a:t> 사용 불가 등의 문제로 인해 젊은 고객층의 유입이 제한적이고, 고령층 고객의 경우 지문인식에 어려움을 겪는 경우가 많습니다. 이러한 문제를 해결하기 위해 사용자의 편의를 고려한 앱 개선 방안을 </a:t>
            </a:r>
            <a:r>
              <a:rPr u="sng" b="1" sz="1200">
                <a:solidFill>
                  <a:srgbClr val="000000"/>
                </a:solidFill>
                <a:latin typeface="맑은 고딕"/>
              </a:rPr>
              <a:t>(3)마련하는 것이 중요하다고 생각합니다. 입사한다면, 더비 온의 확장이 경마 사업의 건전화와 수익화 모두에 효과적인 방안임을 적극적으로 어필하며, 실질적인</a:t>
            </a:r>
            <a:r>
              <a:rPr sz="1200">
                <a:solidFill>
                  <a:srgbClr val="000000"/>
                </a:solidFill>
                <a:latin typeface="맑은 고딕"/>
              </a:rPr>
              <a:t> 개선책을 제시하고 경마 사업의 성장에 기여하고 싶습니다.또한, 경마 사업의 지속적인 성장을 </a:t>
            </a:r>
            <a:r>
              <a:rPr u="sng" b="1" sz="1200">
                <a:solidFill>
                  <a:srgbClr val="000000"/>
                </a:solidFill>
                <a:latin typeface="맑은 고딕"/>
              </a:rPr>
              <a:t>(4)위해서는 고객의 욕구를 파악하고, 맞춤형 마케팅 전략을 수립하는 것이 중요합니다. 현재 경주사업장을 이용하는 고객들은 주로 고령층이기에, 2040세대의</a:t>
            </a:r>
            <a:r>
              <a:rPr sz="1200">
                <a:solidFill>
                  <a:srgbClr val="000000"/>
                </a:solidFill>
                <a:latin typeface="맑은 고딕"/>
              </a:rPr>
              <a:t> 진입장벽이 높은 상황입니다. 실제로 경정장을 이용하는 20대 고객들 역시 경정장에서 좀 더 편안하게 즐길 수 있는 공간이 있으면 좋겠다는 의견이 많았고, 한국마사회의 장외지점을 이용하시는 고객들 역시도 이와 유사한 의견을 제시했습니다. 저는 이러한 경험을 바탕으로, 고객의 욕구에 맞는 마케팅 전략을 수립하여 적극적으로 신규고객을 유입하고자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경마 사업장에서 1회 구매 한도를 초과하는 고객들을 보았다고 했습니다. 당시 이 문제를 해결하기 위해 직접 시도한 다른 방안이 있었나요?</a:t>
            </a:r>
            <a:br/>
            <a:r>
              <a:t>(2) 온라인 마권 발매 애플리케이션을 사용하며 겪었던 가장 큰 어려움은 무엇이며, 이를 해결하기 위한 실질적인 방안은 무엇인가요?</a:t>
            </a:r>
            <a:br/>
            <a:r>
              <a:t>(3) 경마장의 젊은 고객층 유입을 위해 어떤 맞춤형 마케팅 전략을 제시할 수 있습니까?</a:t>
            </a:r>
            <a:br/>
            <a:r>
              <a:t>(4) 입사 후 경마 사업의 성장에 기여하려는 장기적인 목표는 무엇이며, 이를 위해 단기적으로 어떤 계획을 가지고 있습니까?</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의류 매장에서 매니저로 재직할 당시 직원 간 역할 조율과 소통 부족으로 협업이 원활하지 </a:t>
            </a:r>
            <a:r>
              <a:rPr u="sng" b="1" sz="1200">
                <a:solidFill>
                  <a:srgbClr val="000000"/>
                </a:solidFill>
                <a:latin typeface="맑은 고딕"/>
              </a:rPr>
              <a:t>(1)않은 문제를 경험했습니다. 연령과 경력이 다양한 직원들이 각자의 방식대로 일하면서 업무 배분이 불균형해졌습니다. 일부 직원은 고객 응대를 부담스러워하며 재고 관리에 집중했고, 다른 (2)직원들은 계산대 업무를 기피하며 피팅룸 정리나 상품 진열을 선호했습니다. 이로 인해 특정 직원에게 업무가 집중되고 대기 시간이 길어지면서 서비스 품질이</a:t>
            </a:r>
            <a:r>
              <a:rPr sz="1200">
                <a:solidFill>
                  <a:srgbClr val="000000"/>
                </a:solidFill>
                <a:latin typeface="맑은 고딕"/>
              </a:rPr>
              <a:t> 저하되고 팀워크도 약화되었습니다.이 문제를 해결하기 위해 원인을 분석하고 소통 방식을 개선하며 실행 방안을 적용했습니다. 먼저, 직원별 업무 선호도를 조사하여 역할 분배가 불균형하다는 점을 확인했습니다. 단순한 지시가 아니라 </a:t>
            </a:r>
            <a:r>
              <a:rPr u="sng" b="1" sz="1200">
                <a:solidFill>
                  <a:srgbClr val="000000"/>
                </a:solidFill>
                <a:latin typeface="맑은 고딕"/>
              </a:rPr>
              <a:t>(3)직원들이 직접 운영 방식에 대한 의견을 나누도록 유도하며 더 효율적인 방법을 논의할 기회를 만들었습니다. 이를 통해 직원들이 각자의 입장을 이해하며</a:t>
            </a:r>
            <a:r>
              <a:rPr sz="1200">
                <a:solidFill>
                  <a:srgbClr val="000000"/>
                </a:solidFill>
                <a:latin typeface="맑은 고딕"/>
              </a:rPr>
              <a:t> 업무 조율에 적극적으로 참여하도록 했습니다.이후 실행 방안을 적용했습니다. 고객 응대, 재고 관리, 계산대 운영 등으로 역할을 명확히 조정하고 일정 주기로 교대하는 방식으로 업무 부담을 줄였습니다. 또한, 업무 종료 후 간단한 피드백 시간을 마련해 직원들이 협업 방식을 개선할 기회를 가졌습니다.그 결과, 직원 간 소통이 활발해지고 업무가 균형을 이루면서 운영 효율이 향상되었습니다. </a:t>
            </a:r>
            <a:r>
              <a:rPr u="sng" b="1" sz="1200">
                <a:solidFill>
                  <a:srgbClr val="000000"/>
                </a:solidFill>
                <a:latin typeface="맑은 고딕"/>
              </a:rPr>
              <a:t>(4)기존에 고객 응대를 기피하던 직원들도 점차 자신감을 갖게 되었고 서로의 업무를 이해하면서 불필요한 갈등이 줄어들었습니다. 대기 시간이 단축되고 서비스 품질이 높아지며 매장 분위기도 긍정적으로</a:t>
            </a:r>
            <a:r>
              <a:rPr sz="1200">
                <a:solidFill>
                  <a:srgbClr val="000000"/>
                </a:solidFill>
                <a:latin typeface="맑은 고딕"/>
              </a:rPr>
              <a:t> 변했습니다. 팀워크가 강화되며 직원들 간 신뢰가 쌓이면서 매출 상승으로 이어졌습니다.출발 업무 또한 출발 운영원, 심판, 기수 등과 협업이 필수적인 직무입니다. 저는 다양한 성향과 업무 방식을 가진 사람들과 협력한 경험을 바탕으로 출발 업무에서도 원활한 소통과 역할 조율을 통해 조직 내에서 효율적인 협업을 이끌어내는 인재로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의류 매장에서 역할 조율 문제를 해결하며 어떤 분석 방법을 사용했으며, 이 경험이 현업에 어떻게 적용될 수 있나요?</a:t>
            </a:r>
            <a:br/>
            <a:r>
              <a:t>(2) 직원 선호도 조사를 통해 발견한 주요 문제점이 무엇이었고, 이를 개선하는 과정에서 가장 큰 어려움은 무엇이었나요?</a:t>
            </a:r>
            <a:br/>
            <a:r>
              <a:t>(3) 피드백 시간을 마련하여 협업 방식을 개선한 경험이 출발 업무에 어떻게 적용될 수 있을까요?</a:t>
            </a:r>
            <a:br/>
            <a:r>
              <a:t>(4) 협업을 이끌어내는 인재로 성장하기 위한 본인의 강점은 무엇이며, 이를 실제 경마 운영 업무에 어떻게 접목할 계획이신가요?</a:t>
            </a:r>
          </a:p>
        </p:txBody>
      </p:sp>
    </p:spTree>
  </p:cSld>
  <p:clrMapOvr>
    <a:masterClrMapping/>
  </p:clrMapOvr>
</p:sld>
</file>

<file path=ppt/slides/slide4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공공기관에서 근무하며 관점의 차이로 협업에 어려움이 있었지만 원만하게 조정했던 </a:t>
            </a:r>
            <a:r>
              <a:rPr u="sng" b="1" sz="1200">
                <a:solidFill>
                  <a:srgbClr val="000000"/>
                </a:solidFill>
                <a:latin typeface="맑은 고딕"/>
              </a:rPr>
              <a:t>(1)경험이 있습니다. 사업장을 이용하시는 고객들은 대부분 고령층이었기 때문에, 사업장을 이용하기 위해 필요한 애플리케이션 사용을 어려워했습니다.</a:t>
            </a:r>
            <a:r>
              <a:rPr sz="1200">
                <a:solidFill>
                  <a:srgbClr val="000000"/>
                </a:solidFill>
                <a:latin typeface="맑은 고딕"/>
              </a:rPr>
              <a:t> 이때, 저는 고객의 어려움을 먼저 파악하고 돕는 것이 제 역할이라고 생각하여 이용을 어려워하는 고객들께 다가가 애플리케이션 설치, 입장권 구매 </a:t>
            </a:r>
            <a:r>
              <a:rPr u="sng" b="1" sz="1200">
                <a:solidFill>
                  <a:srgbClr val="000000"/>
                </a:solidFill>
                <a:latin typeface="맑은 고딕"/>
              </a:rPr>
              <a:t>(2)등의 업무를 제가 대신 수행했습니다. 하지만 다른 동료는 모든 고객에게 도움을 줄 경우 차후에도 고객들이 혼자 애플리케이션을</a:t>
            </a:r>
            <a:r>
              <a:rPr sz="1200">
                <a:solidFill>
                  <a:srgbClr val="000000"/>
                </a:solidFill>
                <a:latin typeface="맑은 고딕"/>
              </a:rPr>
              <a:t> 사용하지 못해 계속 똑같은 요청을 받게 될 것이라며 제지를 </a:t>
            </a:r>
            <a:r>
              <a:rPr u="sng" b="1" sz="1200">
                <a:solidFill>
                  <a:srgbClr val="000000"/>
                </a:solidFill>
                <a:latin typeface="맑은 고딕"/>
              </a:rPr>
              <a:t>(3)가했습니다. 해당 동료는 고객들이 혼자 할 수 있게 방법만 알려주라는 의견을 고수하였기에 저와 원활한 협업이 어려웠습니다. 저는 입사한</a:t>
            </a:r>
            <a:r>
              <a:rPr sz="1200">
                <a:solidFill>
                  <a:srgbClr val="000000"/>
                </a:solidFill>
                <a:latin typeface="맑은 고딕"/>
              </a:rPr>
              <a:t> 지 얼마 안 된 상황이었기에 조언을 받아들이고 업무수행 방식을 수정했습니다. 하지만 방법만 알려주는 서비스는 고객의 어려움을 해결하지 못했고, 불만을 표시하는 고객은 점점 더 많아졌습니다. 저는 문제를 해결하기 위해서는 동료와 제 </a:t>
            </a:r>
            <a:r>
              <a:rPr u="sng" b="1" sz="1200">
                <a:solidFill>
                  <a:srgbClr val="000000"/>
                </a:solidFill>
                <a:latin typeface="맑은 고딕"/>
              </a:rPr>
              <a:t>(4)관점을 절충하는 것이 필요하다고 생각했습니다. 이에 고객들이 요청하는 업무를 단순히 대신해 드리는 것이 아니라, 고객들이</a:t>
            </a:r>
            <a:r>
              <a:rPr sz="1200">
                <a:solidFill>
                  <a:srgbClr val="000000"/>
                </a:solidFill>
                <a:latin typeface="맑은 고딕"/>
              </a:rPr>
              <a:t> 필요한 정보를 찾기 위해서는 어떤 버튼을 누르면 되는지, 그리고 어떤 절차를 통해 입장권을 구매할 수 있는지 등을 대신 해드리며 설명을 함께 해드렸습니다. 물론 처음 고객들은 사용법을 가르쳐드려도 적극적으로 배울 의지를 보이지 않았습니다. 하지만 자주 오시는 고객들께 지속해서 설명을 해드리니 그 후에는 기본적인 기능을 원활하게 사용할 수 있을 정도로 발전하였습니다. 이러한 방법을 적용한 후 고객들이 설명에 만족하여 기본적인 애플리케이션 업무를 부탁하는 빈도가 줄었고, 그로 인해 저희는 주어진 업무에 더욱 집중할 수 있었습니다. 저는 이를 바탕으로 해당 업무에 대해 동료와 다시 논의한 후, 개선된 방안으로 업무를 수행하기로 합의할 수 있었습니다. 입사 후에도 동료와 존중하며 협업하고 이를 통해 발전하는 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공공기관에서 동료와의 관점 차이를 극복하려 했던 방법 중 가장 효과적이었던 것은 무엇이었나요?</a:t>
            </a:r>
            <a:br/>
            <a:r>
              <a:t>(2) 애플리케이션 사용이 어려웠던 고객들과의 경험을 통해 배운 점은 무엇이며, 이를 어떻게 한국마사회 업무에 적용할 계획인가요?</a:t>
            </a:r>
            <a:br/>
            <a:r>
              <a:t>(3) 동료의 의견을 반영하여 업무 방식을 수정한 경험이 있는데, 그 과정에서 가장 큰 도전은 무엇이었나요?</a:t>
            </a:r>
            <a:br/>
            <a:r>
              <a:t>(4) 고령층 고객을 위한 앱 사용 지원 활동 외에 추가적으로 기여할 수 있는 방안은 무엇이라고 생각하십니까?</a:t>
            </a:r>
          </a:p>
        </p:txBody>
      </p:sp>
    </p:spTree>
  </p:cSld>
  <p:clrMapOvr>
    <a:masterClrMapping/>
  </p:clrMapOvr>
</p:sld>
</file>

<file path=ppt/slides/slide4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한국마사회의 법무 분야에 입사하여 이루고자 하는 구체적인 목표는 두 가지입니다.첫째는 ‘공익성’입니다. 한국마사회는 여러 사업을 통해 국가의 경제발전과 국민의 여가선용에 이바지함을 목표로 합니다. 저는 계약과 제도 등 사회 시스템을 다루는 법무를 통해서, 사람 오락욕구가 정제되어 발현되도록 하여 긍정적인 효과를 창출시키는 경마사업뿐만 아니라, 일자리, 축산업, 경제순환 등 부가가치를 창출해 국가경제발전에 도움을 주는 말산업 육성사업, 그 </a:t>
            </a:r>
            <a:r>
              <a:rPr u="sng" b="1" sz="1200">
                <a:solidFill>
                  <a:srgbClr val="000000"/>
                </a:solidFill>
                <a:latin typeface="맑은 고딕"/>
              </a:rPr>
              <a:t>(1)자체로 사회에 기여하는 사회공헌사업 등, 한국마사회의 각종 사업에 있어서 법률적인 문제를 사전적으로 예방하고 사후적으로 해결하는 역할을 맡아 공익성에</a:t>
            </a:r>
            <a:r>
              <a:rPr sz="1200">
                <a:solidFill>
                  <a:srgbClr val="000000"/>
                </a:solidFill>
                <a:latin typeface="맑은 고딕"/>
              </a:rPr>
              <a:t> 기여하고 싶습니다.둘째는 ‘효율성’입니다. 공익성만을 추구해 법률적 제한만을 위주로 한다면 가치창출이 효과적으로 달성되기 어렵습니다. 따라서 각 사업들이 진행과정상 법률적 문제에 부딪혔을 때, 조직의 입장에서 해당 사업의 효과를 극대화 할 수 있도록 효율적인 법률적 솔루션을 찾는 </a:t>
            </a:r>
            <a:r>
              <a:rPr u="sng" b="1" sz="1200">
                <a:solidFill>
                  <a:srgbClr val="000000"/>
                </a:solidFill>
                <a:latin typeface="맑은 고딕"/>
              </a:rPr>
              <a:t>(2)업무를 수행하고 싶습니다.위 목표 달성을 위해 저는 다음과 같이 제 경험과 직무역량을 활용하고자 합니다.첫째, 지성적, 이성적 능력의 활용입니다. 법학전문대학원(로스쿨)을 졸업한 법학전문석사로서</a:t>
            </a:r>
            <a:r>
              <a:rPr sz="1200">
                <a:solidFill>
                  <a:srgbClr val="000000"/>
                </a:solidFill>
                <a:latin typeface="맑은 고딕"/>
              </a:rPr>
              <a:t> 쌓아온 민사적, 형사적, 공법적 법률에 대한 지식 및 사례 해결 능력을 활용하고, 한국산업은행에서 </a:t>
            </a:r>
            <a:r>
              <a:rPr u="sng" b="1" sz="1200">
                <a:solidFill>
                  <a:srgbClr val="000000"/>
                </a:solidFill>
                <a:latin typeface="맑은 고딕"/>
              </a:rPr>
              <a:t>(3)일하고 한국예탁결제원에서 교육받았던 경험을 바탕으로 키워온 공공기관의 법무 실무 직무역량도 활용하고자 합니다.둘째, 공익적, 공감적 능력의 함양입니다. 공공기관의 직원으로서</a:t>
            </a:r>
            <a:r>
              <a:rPr sz="1200">
                <a:solidFill>
                  <a:srgbClr val="000000"/>
                </a:solidFill>
                <a:latin typeface="맑은 고딕"/>
              </a:rPr>
              <a:t> 사회기여 가치를 계속 </a:t>
            </a:r>
            <a:r>
              <a:rPr u="sng" b="1" sz="1200">
                <a:solidFill>
                  <a:srgbClr val="000000"/>
                </a:solidFill>
                <a:latin typeface="맑은 고딕"/>
              </a:rPr>
              <a:t>(4)인식하고 업무를 수행할 수 있도록 하고자 합니다. 삼성 드림클래스 강사로서 저소득층 중학생들을 가르쳤던 사회기여사업의 경험을 활용하고, 다양한 생각과 차이에 대해 적응하고</a:t>
            </a:r>
            <a:r>
              <a:rPr sz="1200">
                <a:solidFill>
                  <a:srgbClr val="000000"/>
                </a:solidFill>
                <a:latin typeface="맑은 고딕"/>
              </a:rPr>
              <a:t> 이해하는 능력을 길렀던 중국 교환학생 및 삼성그룹 대학생 글로벌리포터 경험을 활용하고자 합니다. 또한 학원 강사로 일하고 교내 풍물패 동아리 부원으로 활동하며 쌓아온 소통 능력과 서비스 마인드도 활용하고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한국마사회에서 법률적 문제를 사전적으로 예방하고 해결하는 것을 목표로 하고 있습니다. 이에 대한 구체적인 경험이나 사례를 말씀해 주시겠습니까?</a:t>
            </a:r>
            <a:br/>
            <a:r>
              <a:t>(2) 법학전문대학원과 공공기관 경험을 통해 쌓은 역량이 한국마사회에서 어떻게 활용될 수 있는지 말씀해 주세요.</a:t>
            </a:r>
            <a:br/>
            <a:r>
              <a:t>(3) 지원자는 어떤 방법으로 다양한 사회적 기여 활동을 통해 공익적, 공감적 능력을 함양하였나요?</a:t>
            </a:r>
            <a:br/>
            <a:r>
              <a:t>(4) 삼성 드림클래스와 중국 교환학생 활동에서 길러진 소통 능력을 한국마사회의 업무에 어떻게 응용할지 설명해 주세요.</a:t>
            </a:r>
          </a:p>
        </p:txBody>
      </p:sp>
    </p:spTree>
  </p:cSld>
  <p:clrMapOvr>
    <a:masterClrMapping/>
  </p:clrMapOvr>
</p:sld>
</file>

<file path=ppt/slides/slide4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경험한 해당 사례를 두 가지 말씀드리고 싶습니다.첫째로, 인턴으로서 업무수행을 하며 경험했던 사례입니다. 보고서 작성 및 발표 업무를 수행하던 중 </a:t>
            </a:r>
            <a:r>
              <a:rPr u="sng" b="1" sz="1200">
                <a:solidFill>
                  <a:srgbClr val="000000"/>
                </a:solidFill>
                <a:latin typeface="맑은 고딕"/>
              </a:rPr>
              <a:t>(1)상사분들께 중간중간 검토를 받았는데, 상사분들 각자가 요구해주시는 방향들이 달라 어느 방향으로 작성하고 수정을 해야할지 많이 혼란스러웠습니다. 저는 이를 해결하기 위해 모두가 모인 팀 회의 시간에, 각 상사분들께서 기분이 상하시지는 않으시도록 조심스럽게 해당 업무 사안을 말씀드렸고, 이에 대해 각 상사분들께서는 해당 사안을</a:t>
            </a:r>
            <a:r>
              <a:rPr sz="1200">
                <a:solidFill>
                  <a:srgbClr val="000000"/>
                </a:solidFill>
                <a:latin typeface="맑은 고딕"/>
              </a:rPr>
              <a:t> 몰랐기에 잘 </a:t>
            </a:r>
            <a:r>
              <a:rPr u="sng" b="1" sz="1200">
                <a:solidFill>
                  <a:srgbClr val="000000"/>
                </a:solidFill>
                <a:latin typeface="맑은 고딕"/>
              </a:rPr>
              <a:t>(2)전달해주었다고 말씀 주시면서, 저와 함께 서로 대화들을 통해 각 방향들을 조정해주셨습니다. 그 과정을 통해 저는 더 좋은 방향으로 업무가 진행될 수 있도록 해주는 소통, 공감, 배려의 힘과</a:t>
            </a:r>
            <a:r>
              <a:rPr sz="1200">
                <a:solidFill>
                  <a:srgbClr val="000000"/>
                </a:solidFill>
                <a:latin typeface="맑은 고딕"/>
              </a:rPr>
              <a:t> 소통창구의 중요성을 깨달았고, 그 이후에는 더욱 활발히 </a:t>
            </a:r>
            <a:r>
              <a:rPr u="sng" b="1" sz="1200">
                <a:solidFill>
                  <a:srgbClr val="000000"/>
                </a:solidFill>
                <a:latin typeface="맑은 고딕"/>
              </a:rPr>
              <a:t>(3)소통할 수 있도록 노력하게 되었습니다.둘째로, 학교에서 조별 과제를 하며 경험했던 사례입니다. 저희 조는 중간 성적에서 11개의 조 중에서 가장 낮은 점수를 받게 되었기에 토론을 통해 해결방안을 모색하기 시작하였습니다. 어떤 조원분은, 능력이 부족하더라도 여러 분석 수단들을 적용해야 좋은 점수를 받을 수 있을 것이라고 주장하였으나 다른 (4)조원분은, 그럴 경우 역효과가 발생하게 되어 더 안 좋은 점수를 받을 것이라고 주장하였습니다. 이 상황에서 저는 교수님과 면담을 하고 선배님들의 의견을 들어보는 것이 좋을 것 같다는 방법을 제시하였습니다. 교수님과 여러 선배님들께서는, 부족하더라도 최대한 공부하여 분석수단을 적용해보는 것이, 그 과정에서 배우는 것들이 많아</a:t>
            </a:r>
            <a:r>
              <a:rPr sz="1200">
                <a:solidFill>
                  <a:srgbClr val="000000"/>
                </a:solidFill>
                <a:latin typeface="맑은 고딕"/>
              </a:rPr>
              <a:t> 좋은 점수를 받을 것 같다고 말씀해주셨습니다. 이를 바탕으로 저희 조는 분석 도구에 대해 좀 더 공부하고 적용하여 해당 논리를 적용하였으며 기말 성적에서는 2등의 성적을 차지하는 성과를 낼 수 있었습니다. 이를 통해 저는 소통, 협력, 공감, 배려의 중요성 뿐만 아니라, 서로가 인정할만한 합의된 기준을 찾고서 적용하는 것 또한 중요하다는 점을 깨달아 이를 위해 노력하게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인턴 경험에서 상사들의 다양한 의견을 어떻게 성공적으로 조율하였는지 구체적으로 설명해 주세요.</a:t>
            </a:r>
            <a:br/>
            <a:r>
              <a:t>(2) 다양한 의견 충돌 상황에서 소통과 협력의 중요성을 깨닫게 된 구체적인 사례가 있습니까?</a:t>
            </a:r>
            <a:br/>
            <a:r>
              <a:t>(3) 학교 조별과제를 통해 합의된 기준을 찾고 이를 조에 적용했던 경험을 말씀해 주세요. 그 과정에서 배운 점은 무엇입니까?</a:t>
            </a:r>
            <a:br/>
            <a:r>
              <a:t>(4) 교수님과 선배님들로부터 얻은 조언이 프로젝트의 성공에 어떤 영향을 미쳤는지 설명해 주세요.</a:t>
            </a:r>
          </a:p>
        </p:txBody>
      </p:sp>
    </p:spTree>
  </p:cSld>
  <p:clrMapOvr>
    <a:masterClrMapping/>
  </p:clrMapOvr>
</p:sld>
</file>

<file path=ppt/slides/slide4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렛츠런 파크를 단순한 경마장이 아닌, 방문객이 자연 속에서 특별한 경험을 할 수 있는 공간으로 조성하겠습니다. 계절별 테마 정원, 자연 체험 행사 등을 기획하여 실현하고자 합니다.이를 위해 조경 공간 운영 및 문제 해결 역량을 </a:t>
            </a:r>
            <a:r>
              <a:rPr u="sng" b="1" sz="1200">
                <a:solidFill>
                  <a:srgbClr val="000000"/>
                </a:solidFill>
                <a:latin typeface="맑은 고딕"/>
              </a:rPr>
              <a:t>(1)활용하겠습니다. 수목원에서 일할 당시, 두 개의 전시 일정이 겹쳐 계획된 장소를 변경해야 했습니다. 이에 타 부서와 협의하며 도면을 검토하고 현장을 측정해 최적의 공간을 확보했습니다. 이러한 경험을 바탕으로, 렛츠런 파크에서도 방문객</a:t>
            </a:r>
            <a:r>
              <a:rPr sz="1200">
                <a:solidFill>
                  <a:srgbClr val="000000"/>
                </a:solidFill>
                <a:latin typeface="맑은 고딕"/>
              </a:rPr>
              <a:t> 동선을 고려한 효율적인 공간 조성과 조경 기획을 추진하겠습니다.또한, 조경을 활용한 행사 기획 및 홍보 경험을 바탕으로 방문객 맞춤형 프로그램을 개발하겠습니다. 크리스마스, 설 등 행사에서 배너·안내서 제작 </a:t>
            </a:r>
            <a:r>
              <a:rPr u="sng" b="1" sz="1200">
                <a:solidFill>
                  <a:srgbClr val="000000"/>
                </a:solidFill>
                <a:latin typeface="맑은 고딕"/>
              </a:rPr>
              <a:t>(2)및 SNS 홍보를 담당하며 방문객의 관심을 유도하는 콘텐츠 기획의 중요성을 배웠습니다. 이를 바탕으로, 렛츠런 파크의 조경 요소를 활용한 테마 행사 및 체험형 정원 프로그램을 기획해 방문객 체류 시간을 늘리고 만족도를 높이겠습니다.행정적 역량 또한 원활한</a:t>
            </a:r>
            <a:r>
              <a:rPr sz="1200">
                <a:solidFill>
                  <a:srgbClr val="000000"/>
                </a:solidFill>
                <a:latin typeface="맑은 고딕"/>
              </a:rPr>
              <a:t> 사업 추진에 기여할 것입니다. ERP를 활용한 통계 보고서 작성을 통해 데이터를 정리하는 능력을 </a:t>
            </a:r>
            <a:r>
              <a:rPr u="sng" b="1" sz="1200">
                <a:solidFill>
                  <a:srgbClr val="000000"/>
                </a:solidFill>
                <a:latin typeface="맑은 고딕"/>
              </a:rPr>
              <a:t>(3)길렀으며, 품의서·지출결의서 작성 등을 수행하며 예산 관리 및 행정 절차를 익혔습니다. 이를 바탕으로 조경 프로젝트의 예산을 효율적으로 운영하고, 원활한</a:t>
            </a:r>
            <a:r>
              <a:rPr sz="1200">
                <a:solidFill>
                  <a:srgbClr val="000000"/>
                </a:solidFill>
                <a:latin typeface="맑은 고딕"/>
              </a:rPr>
              <a:t> 사업 진행을 지원하겠습니다.마지막으로, 조경 계획에 기능성과 미적 요소를 조화롭게 반영하겠습니다. 고객들의 피드백과 민원 등을 통해 공간의 미적 요소가 방문객 만족도에 미치는 영향을 체감했으며, 이를 바탕으로 화훼장식기사 취득 등을 공부하며 조경 기획 시 </a:t>
            </a:r>
            <a:r>
              <a:rPr u="sng" b="1" sz="1200">
                <a:solidFill>
                  <a:srgbClr val="000000"/>
                </a:solidFill>
                <a:latin typeface="맑은 고딕"/>
              </a:rPr>
              <a:t>(4)편의성과 심미성을 균형 있게 고려하는 역량을 길렀습니다. 이를 렛츠런 파크의 특성에 맞게 적용하여 차별화된 조경 기획을 추진하겠습니다.이처럼 조경 운영, 행사 기획,</a:t>
            </a:r>
            <a:r>
              <a:rPr sz="1200">
                <a:solidFill>
                  <a:srgbClr val="000000"/>
                </a:solidFill>
                <a:latin typeface="맑은 고딕"/>
              </a:rPr>
              <a:t> 행정 지원 역량을 바탕으로 렛츠런 파크가 단순한 방문지가 아닌 ‘머물고 싶은 공간’이 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수목원에서 전시 일정이 겹쳤을 때 문제를 해결했다고 했는데, 당시 다른 부서와의 협의 과정에서 가장 도전적이었던 점은 무엇이었나요?</a:t>
            </a:r>
            <a:br/>
            <a:r>
              <a:t>(2) 조경 요소를 활용한 방문객 맞춤형 프로그램을 개발하겠다고 했습니다. 과거 SNS 홍보와 프로그램 개발 경험이 어떻게 이를 실현하는 데 기여할 수 있을까요?</a:t>
            </a:r>
            <a:br/>
            <a:r>
              <a:t>(3) ERP를 활용한 통계 보고서를 작성한 경험이 있다고 했습니다. 이러한 데이터 정리 능력이 실제 사업 추진에 어떻게 활용될 수 있을까요?</a:t>
            </a:r>
            <a:br/>
            <a:r>
              <a:t>(4) 고객의 피드백과 민원 분석을 통해 미적 요소의 영향력을 체감했다고 했습니다. 이 분석 과정에서 얻은 가장 값진 통찰은 무엇이었나요?</a:t>
            </a:r>
          </a:p>
        </p:txBody>
      </p:sp>
    </p:spTree>
  </p:cSld>
  <p:clrMapOvr>
    <a:masterClrMapping/>
  </p:clrMapOvr>
</p:sld>
</file>

<file path=ppt/slides/slide4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수목원에서 근무하며 실의 연간 업무 일정과 세부 계획을 취합하는 업무를 담당한 적이 </a:t>
            </a:r>
            <a:r>
              <a:rPr u="sng" b="1" sz="1200">
                <a:solidFill>
                  <a:srgbClr val="000000"/>
                </a:solidFill>
                <a:latin typeface="맑은 고딕"/>
              </a:rPr>
              <a:t>(1)있습니다. 하지만 각 부서 일정이 확정되지 않았거나 바쁜 일정으로 인해 담당자들의 회신이 지연되면서 업무에 어려움이 있었습니다. 반면, 상사분께서는 조속한 일정 취합을 원하셨기 때문에 조율이 쉽지 않았습니다.이 문제를 해결하기 위해, 저는 우선 취합 기한</a:t>
            </a:r>
            <a:r>
              <a:rPr sz="1200">
                <a:solidFill>
                  <a:srgbClr val="000000"/>
                </a:solidFill>
                <a:latin typeface="맑은 고딕"/>
              </a:rPr>
              <a:t> 전에 사전 </a:t>
            </a:r>
            <a:r>
              <a:rPr u="sng" b="1" sz="1200">
                <a:solidFill>
                  <a:srgbClr val="000000"/>
                </a:solidFill>
                <a:latin typeface="맑은 고딕"/>
              </a:rPr>
              <a:t>(2)안내 메일을 보내고, 회신이 없으면 메신저로 재요청하였습니다. 그래도 응답이 없으면 직접 방문하여 필요한 정보를 확보했습니다. 또한, 상사에게 보고할 때 특정 담당자의 회신이 없다는 점을 직접 언급하기보다는, 진행 상황을 중간보고 형식으로 전달하며 일정 조정의 필요성을 설명했습니다. 이를 통해 상사의 이해를 얻을 수 있었고, 보다</a:t>
            </a:r>
            <a:r>
              <a:rPr sz="1200">
                <a:solidFill>
                  <a:srgbClr val="000000"/>
                </a:solidFill>
                <a:latin typeface="맑은 고딕"/>
              </a:rPr>
              <a:t> </a:t>
            </a:r>
            <a:r>
              <a:rPr u="sng" b="1" sz="1200">
                <a:solidFill>
                  <a:srgbClr val="000000"/>
                </a:solidFill>
                <a:latin typeface="맑은 고딕"/>
              </a:rPr>
              <a:t>(3)현실적인 일정 조정이 가능해졌습니다.이 과정에서 상대방의 업무 환경을 고려한 소통 방식이 중요하다는 점을 배웠습니다. 단순한 회신 요청이 아니라 필요한 정보를 명확히 제시하고, 기한을 조정할 수 있는 여지를 두어 담당자들의 부담을 줄였습니다. 또한, 직접 방문할 때는 상대방이 비교적 여유로운 시간을 고려하여 찾아가 대화를 나누었습니다.그 결과, 최종 기한 내에 연간 업무 일정과</a:t>
            </a:r>
            <a:r>
              <a:rPr sz="1200">
                <a:solidFill>
                  <a:srgbClr val="000000"/>
                </a:solidFill>
                <a:latin typeface="맑은 고딕"/>
              </a:rPr>
              <a:t> 세부 계획을 </a:t>
            </a:r>
            <a:r>
              <a:rPr u="sng" b="1" sz="1200">
                <a:solidFill>
                  <a:srgbClr val="000000"/>
                </a:solidFill>
                <a:latin typeface="맑은 고딕"/>
              </a:rPr>
              <a:t>(4)성공적으로 취합할 수 있었습니다. 이후 유사한 일정표 작성 업무도 맡게 되었으며, 제가 정리한 자료는 공간 예약 시스템 구축에 참고 자료로 활용되었습니다. 또한, 부서 간 협업이 필요한</a:t>
            </a:r>
            <a:r>
              <a:rPr sz="1200">
                <a:solidFill>
                  <a:srgbClr val="000000"/>
                </a:solidFill>
                <a:latin typeface="맑은 고딕"/>
              </a:rPr>
              <a:t> 업무에서도 상대방의 입장을 고려하며 효과적인 소통 방식을 적용하는 데 익숙해졌습니다. 앞으로도 이러한 경험을 바탕으로 원활한 협력과 효율적인 업무 추진에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연간 업무 일정 취합에서 겪었던 가장 큰 어려움은 무엇이었고, 그 문제를 해결하기 위해 가장 효과적이었던 방법은 무엇이었나요?</a:t>
            </a:r>
            <a:br/>
            <a:r>
              <a:t>(2) 상사와의 일정 조율에서 상사의 신뢰를 얻었다고 했습니다. 어떻게 상사의 이해를 효과적으로 확립할 수 있었나요?</a:t>
            </a:r>
            <a:br/>
            <a:r>
              <a:t>(3) 상대방의 업무 환경을 고려한 소통 방식이 중요하다고 배웠다고 했습니다. 이를 통해 얻은 가장 큰 교훈은 무엇이었나요?</a:t>
            </a:r>
            <a:br/>
            <a:r>
              <a:t>(4) 공간 예약 시스템 구축에 참고 자료로 활용되었다고 했습니다. 이 자료가 구축 과정에서 어떻게 활용되었는지 구체적으로 설명해 주세요.</a:t>
            </a:r>
          </a:p>
        </p:txBody>
      </p:sp>
    </p:spTree>
  </p:cSld>
  <p:clrMapOvr>
    <a:masterClrMapping/>
  </p:clrMapOvr>
</p:sld>
</file>

<file path=ppt/slides/slide4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[디지털 혁신 - 스마트 시설통합관리시스템 구축]한국마사회와 함께 VISION 2037 경영 목표를 공유하며, 디지털 혁신을 요구하는 시대 변화에 대응하기 위해 '스마트 시설통합관리시스템 구축'을 목표로 설정했습니다. 입사 후 일일 평균 만 </a:t>
            </a:r>
            <a:r>
              <a:rPr u="sng" b="1" sz="1200">
                <a:solidFill>
                  <a:srgbClr val="000000"/>
                </a:solidFill>
                <a:latin typeface="맑은 고딕"/>
              </a:rPr>
              <a:t>(1)명에 달하는 시민들의 안전 관리와 시설 유지 관리를 더욱 효율적으로 수행하고자</a:t>
            </a:r>
            <a:r>
              <a:rPr sz="1200">
                <a:solidFill>
                  <a:srgbClr val="000000"/>
                </a:solidFill>
                <a:latin typeface="맑은 고딕"/>
              </a:rPr>
              <a:t> 합니다.1. AI를 활용한 지능형 영상 모니터링 시스템 구축육군 통신 장교로 사단 내 전화망, 네트워크 설비, CCTV 등을 운용하고 유지 관리한 경험이 있습니다. 당시 CCTV 설비의 중요성을 잘 인식하고 있었지만,</a:t>
            </a:r>
            <a:r>
              <a:rPr u="sng" b="1" sz="1200">
                <a:solidFill>
                  <a:srgbClr val="000000"/>
                </a:solidFill>
                <a:latin typeface="맑은 고딕"/>
              </a:rPr>
              <a:t>(2) 결국 사람이 화면을 지속적으로 모니터링해야 한다는 한계를 느꼈습니다.건축물과 시설물의 CCTV 설치 공사를 설계하고,</a:t>
            </a:r>
            <a:r>
              <a:rPr sz="1200">
                <a:solidFill>
                  <a:srgbClr val="000000"/>
                </a:solidFill>
                <a:latin typeface="맑은 고딕"/>
              </a:rPr>
              <a:t> 공사 감독을 맡았던 경험을 바탕으로, 입사 후 기존 CCTV 설비를 활용한 AI 기반 영상 분석 서버를 도입하겠습니다. 이를 통해 화재, 구조 신호, 침입, 배회, 쓰러짐 등을 자동 감지하여 TTS 및 SMS 알림을 발생시키겠습니다. 또한, IP </a:t>
            </a:r>
            <a:r>
              <a:rPr u="sng" b="1" sz="1200">
                <a:solidFill>
                  <a:srgbClr val="000000"/>
                </a:solidFill>
                <a:latin typeface="맑은 고딕"/>
              </a:rPr>
              <a:t>(3)스피커와 연계된 경고 방송 시스템을 구축하여 지능형 영상 감시 체계를 마련하겠습니다. 2. 고품질 유지 및 효율적</a:t>
            </a:r>
            <a:r>
              <a:rPr sz="1200">
                <a:solidFill>
                  <a:srgbClr val="000000"/>
                </a:solidFill>
                <a:latin typeface="맑은 고딕"/>
              </a:rPr>
              <a:t> 설비 관리를 위한 감시 시스템 구축정수장에서 근무하며 다양한 통신 설비들을 운용하고 유지 </a:t>
            </a:r>
            <a:r>
              <a:rPr u="sng" b="1" sz="1200">
                <a:solidFill>
                  <a:srgbClr val="000000"/>
                </a:solidFill>
                <a:latin typeface="맑은 고딕"/>
              </a:rPr>
              <a:t>(4)관리하면서, 효율적인 유지 관리 시스템이 중요하다고 느껴왔습니다. 경마장에는 경마 방송과 영상 출력을 위한 다양한</a:t>
            </a:r>
            <a:r>
              <a:rPr sz="1200">
                <a:solidFill>
                  <a:srgbClr val="000000"/>
                </a:solidFill>
                <a:latin typeface="맑은 고딕"/>
              </a:rPr>
              <a:t> 방송 설비와 시설 유지 관리를 위한 설비들(무선 통신 설비(WIFI6), 네트워크 설비, UPS 등)이 운용되고 있습니다. 입사 후 설비 상태를 한눈에 확인할 수 있는 모니터링 시스템을 구축하여 업무 효율성을 높이겠습니다.그리고 댐과 정수장 통합 관제 센터를 설계하고, 공사하고 운영했던 경험이 있습니다. 이를 바탕으로, IP wall controller를 통해 무선 통신 속도, 방송 스피커 상태, 네트워크 트래픽 및 회선 상태, UPS 배터리 상태 등 주요 데이터를 한눈에 감시할 수 있는 설비 모니터링 시스템을 구축하겠습니다.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육군 통신 장교로서 CCTV 설비의 중요성을 인식했다고 하셨습니다. 어떤 어려움이 있었고 이를 어떻게 극복했는지 들려주세요.</a:t>
            </a:r>
            <a:br/>
            <a:r>
              <a:t>(2) 입사 후 AI 기반 영상 분석 서버 도입 계획을 언급하셨습니다. 이전 경험을 바탕으로 예상되는 도전 과제는 무엇인가요?</a:t>
            </a:r>
            <a:br/>
            <a:r>
              <a:t>(3) 정수장에서 통신 설비를 운용하며 효율적 관리 시스템의 중요성을 느꼈다고 했는데, 구체적으로 어떤 시스템을 개선하고자 하나요?</a:t>
            </a:r>
            <a:br/>
            <a:r>
              <a:t>(4) 댐과 정수장 통합 관제 센터 설계 경험이 있는데, 이 경험이 현재 목표에 어떻게 기여할 수 있다고 보시나요?</a:t>
            </a:r>
          </a:p>
        </p:txBody>
      </p:sp>
    </p:spTree>
  </p:cSld>
  <p:clrMapOvr>
    <a:masterClrMapping/>
  </p:clrMapOvr>
</p:sld>
</file>

<file path=ppt/slides/slide4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[협업을 통한 시공 관리 </a:t>
            </a:r>
            <a:r>
              <a:rPr u="sng" b="1" sz="1200">
                <a:solidFill>
                  <a:srgbClr val="000000"/>
                </a:solidFill>
                <a:latin typeface="맑은 고딕"/>
              </a:rPr>
              <a:t>(1)효율화 및 품질 향상]총사업비 관리 대상 정수장 증설 사업을 추진하며, 사업 부서에서 근무할 때는 통신 분야 공사,</a:t>
            </a:r>
            <a:r>
              <a:rPr sz="1200">
                <a:solidFill>
                  <a:srgbClr val="000000"/>
                </a:solidFill>
                <a:latin typeface="맑은 고딕"/>
              </a:rPr>
              <a:t> 자재 발주, 제작도서 승인 등을 추진하고, 운영 부서에서 근무할 때는 해당 정수장에서 공사 관리와 운영 관리를 수행한 경험이 있습니다. 두 부서 모두 정수장 증설이라는 하나의 목표를 가지고 있었지만, 제한된 시간 내에 시공해야 하는 사업 부서와 현재 정수장 운영에 지장이 가지 않도록 해야 하는 </a:t>
            </a:r>
            <a:r>
              <a:rPr u="sng" b="1" sz="1200">
                <a:solidFill>
                  <a:srgbClr val="000000"/>
                </a:solidFill>
                <a:latin typeface="맑은 고딕"/>
              </a:rPr>
              <a:t>(2)운영 부서의 입장은 매우 달랐습니다. 이로 인해 협업 및 사업 추진이 원활하지 않았습니다. 사업 부서와 운영 부서를</a:t>
            </a:r>
            <a:r>
              <a:rPr sz="1200">
                <a:solidFill>
                  <a:srgbClr val="000000"/>
                </a:solidFill>
                <a:latin typeface="맑은 고딕"/>
              </a:rPr>
              <a:t> 모두 경험한 유일한 직원이었던 저는 양쪽의 입장과 책임을 이해하며 원활한 협업을 위해 다양한 노력을 기울였습니다.첫째, 사업 부서와 운영 부서 간 정기적인 소통 간담회를 추진했습니다. 각자의 미션에만 집중하고 교류가 부족했던 탓에 여러 오해와 불필요한 업무 갈등이 발생했습니다. 이를 해결하기 위해 딱딱한 공정회의 대신 소통 간담회를 추진하여 직원들이 서로 친목을 다지고 의견을 자유롭게 제시하도록 했습니다. 그 결과, 서로의 </a:t>
            </a:r>
            <a:r>
              <a:rPr u="sng" b="1" sz="1200">
                <a:solidFill>
                  <a:srgbClr val="000000"/>
                </a:solidFill>
                <a:latin typeface="맑은 고딕"/>
              </a:rPr>
              <a:t>(3)입장 차이에서 오는 과제와 어려움에 대해 함께 논의하고 해결하는 생산적인 회의가 되었고, 직원들 간 신뢰도가 깊어졌습니다.둘째, 운영</a:t>
            </a:r>
            <a:r>
              <a:rPr sz="1200">
                <a:solidFill>
                  <a:srgbClr val="000000"/>
                </a:solidFill>
                <a:latin typeface="맑은 고딕"/>
              </a:rPr>
              <a:t> 부서 직원들과 사업 관련 스터디 모임을 추진했습니다. 운영 부서 직원들은 설비 운영 및 유지관리에 집중되어 있는 업무 특성상 사업에 대한 이해도가 부족했습니다. 관련 실무자들을 모아 매주 금요일에 차주 공정 현황과 이슈를 공유하며 사업에 대해 </a:t>
            </a:r>
            <a:r>
              <a:rPr u="sng" b="1" sz="1200">
                <a:solidFill>
                  <a:srgbClr val="000000"/>
                </a:solidFill>
                <a:latin typeface="맑은 고딕"/>
              </a:rPr>
              <a:t>(4)명확히 파악하고, 준공 후 시설 운영을 위한 의견을 적극 반영하도록 했습니다. 그 결과, 개인적으로는 설비 유지관리에</a:t>
            </a:r>
            <a:r>
              <a:rPr sz="1200">
                <a:solidFill>
                  <a:srgbClr val="000000"/>
                </a:solidFill>
                <a:latin typeface="맑은 고딕"/>
              </a:rPr>
              <a:t> 대한 이해도가 향상되었으며, 운영 직원들의 자발적인 참여로 시공 관리 효율성이 높아져 그 결과물의 품질도 크게 향상되었습니다.통신 직무 특성상 다양한 부서 직원들과의 협업이 필수적인 만큼, 이러한 경험을 통해 열린 마음으로 소통하고 시너지를 이끌어내어 마사회의 목표 달성에 보탬이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양쪽 부서를 경험한 유일한 직원으로서, 부서 간 협업을 통해 얻은 가장 큰 성과는 무엇인지 말씀해 주세요.</a:t>
            </a:r>
            <a:br/>
            <a:r>
              <a:t>(2) 정기 소통 간담회를 추진하며 가장 기억에 남는 이슈나 해결 사례가 있다면 무엇인가요?</a:t>
            </a:r>
            <a:br/>
            <a:r>
              <a:t>(3) 스터디 모임을 통해 당신의 이해도 향상에 도움이 된 점은 무엇이고, 이에 따른 시너지 효과는 어떠했나요?</a:t>
            </a:r>
            <a:br/>
            <a:r>
              <a:t>(4) 통신 직무 특성상 부서 간 협업이 중요하다고 하셨는데, 이러한 협업을 통해 달성하고자 하는 목표는 무엇인가요?</a:t>
            </a:r>
          </a:p>
        </p:txBody>
      </p:sp>
    </p:spTree>
  </p:cSld>
  <p:clrMapOvr>
    <a:masterClrMapping/>
  </p:clrMapOvr>
</p:sld>
</file>

<file path=ppt/slides/slide4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 입사 후 회사의 새로운 사회공헌 프로그램을 기획하고 싶습니다. 한국마사회는 경마로 발생한 재원을 바탕으로 국가 재정에 기여할 뿐만 아니라, 취약계층을 위한 힐링승마, 교통약자를 위한 국민드림마차, 그리고 전 임직원이 봉사에 참여하는 한국마사회 엔젤스 등 사회공헌을 위해 이미 많은 노력을 기울이고 </a:t>
            </a:r>
            <a:r>
              <a:rPr u="sng" b="1" sz="1200">
                <a:solidFill>
                  <a:srgbClr val="000000"/>
                </a:solidFill>
                <a:latin typeface="맑은 고딕"/>
              </a:rPr>
              <a:t>(1)있는 것으로 알고 있습니다. 사회공헌 활동을 더욱 확대한다면, (2)ESG 경영을 실천하고 한국마사회의 대외적 이미지를 향상하며 나아가 회사 홍보에도 기여할 수 있겠다는 생각에 이러한 목표를 설정하였습니다. 저는</a:t>
            </a:r>
            <a:r>
              <a:rPr sz="1200">
                <a:solidFill>
                  <a:srgbClr val="000000"/>
                </a:solidFill>
                <a:latin typeface="맑은 고딕"/>
              </a:rPr>
              <a:t> 과거 보육원 교육 봉사 활동에 참여하여 기존의 교육 방식을 개선해 본 경험이 있습니다. 당시 제가 맡았던 아이는 인쇄물로 한글 자모음을 공부하고 있었습니다. 하지만 이 인쇄물만으로는 아이가 집중을 유지하는 것을 힘들어하고 학습에 흥미를 점점 잃어가는 것처럼 보였습니다. 다른 </a:t>
            </a:r>
            <a:r>
              <a:rPr u="sng" b="1" sz="1200">
                <a:solidFill>
                  <a:srgbClr val="000000"/>
                </a:solidFill>
                <a:latin typeface="맑은 고딕"/>
              </a:rPr>
              <a:t>(3)봉사활동 동기와 이런 고민을 공유하여 보육원 선생님과 대화를 나누었고, 선생님께서는</a:t>
            </a:r>
            <a:r>
              <a:rPr sz="1200">
                <a:solidFill>
                  <a:srgbClr val="000000"/>
                </a:solidFill>
                <a:latin typeface="맑은 고딕"/>
              </a:rPr>
              <a:t> 다른 아동에게 위화감을 주지 않는 선에서 교육 방식은 자유롭게 해도 괜찮다고 </a:t>
            </a:r>
            <a:r>
              <a:rPr u="sng" b="1" sz="1200">
                <a:solidFill>
                  <a:srgbClr val="000000"/>
                </a:solidFill>
                <a:latin typeface="맑은 고딕"/>
              </a:rPr>
              <a:t>(4)말씀해 주셨습니다. 동기와 의논한 끝에, 기존의 인쇄물에 더하여 인터넷에서 찾은 놀이 형태로 된 한글 교육 자료로 동기의 아동과 함께 학습하는 방식을 병행하였습니다.</a:t>
            </a:r>
            <a:r>
              <a:rPr sz="1200">
                <a:solidFill>
                  <a:srgbClr val="000000"/>
                </a:solidFill>
                <a:latin typeface="맑은 고딕"/>
              </a:rPr>
              <a:t> 이후 아이의 수업 집중도가 훨씬 좋아졌고, 한글 자음 숙지라는 목표를 이룰 수 있었습니다. 이렇게 봉사활동에서 습득한 사회공헌에 대한 의지와 협업 및 문제해결 역량을 바탕으로 우선 현재 한국마사회의 사회공헌 프로그램의 운영에 참여하고 싶습니다. 프로그램 운영에 참여하면서 사회 취약 계층의 니즈를 파악하고, 프로그램을 더욱 발전시킬 방법과 기존의 프로그램이 닿지 않는 영역에 대해 고민하겠습니다. 또한 외부 관계자와의 협업 역량을 기르고 그들과 지속적인 관계를 구축하겠습니다. 이를 바탕으로 한국마사회에 적합한 새로운 사회공헌 프로그램을 기획하고 실행하여 한국마사회가 국민들에게 사회적인 기업으로 확실하게 인식될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사회공헌 활동을 통해 한국마사회의 ESG 경영을 실천하고자 한다고 하셨는데, 이와 관련하여 가장 중요하게 생각하는 부분은 무엇인가요?</a:t>
            </a:r>
            <a:br/>
            <a:r>
              <a:t>(2) 보육원 교육 봉사 활동에서 기존의 교육 방식을 개선한 경험이 있다고 하셨습니다. 이런 경험이 한국마사회의 사회공헌 프로그램에 어떻게 기여할 수 있을까요?</a:t>
            </a:r>
            <a:br/>
            <a:r>
              <a:t>(3) 지원자는 봉사활동을 통해 협업 및 문제해결 역량을 습득했다고 하셨는데, 구체적으로 이를 통해 어떤 새로운 사회공헌 프로그램을 기획할 계획인가요?</a:t>
            </a:r>
            <a:br/>
            <a:r>
              <a:t>(4) 외부 관계자와의 협업 역량을 기르고자 한다고 하셨습니다. 이전 경험을 바탕으로 어떤 방식으로 이를 실현할 계획인지 설명해주세요.</a:t>
            </a:r>
          </a:p>
        </p:txBody>
      </p:sp>
    </p:spTree>
  </p:cSld>
  <p:clrMapOvr>
    <a:masterClrMapping/>
  </p:clrMapOvr>
</p:sld>
</file>

<file path=ppt/slides/slide4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(1)대학 시절, 과 행사 운영 형태와 관련한 견해 차이로 동기들과 협력에 차질을 (2)겪었던 것을 극복해 본 경험이 있습니다. 당시 과 행사로 교내 부스 운영을 할지와 교외 식당 운영을 할지로 의견이 나뉘어서 대립하였습니다. 부스 운영을 주장한 동기들은</a:t>
            </a:r>
            <a:r>
              <a:rPr sz="1200">
                <a:solidFill>
                  <a:srgbClr val="000000"/>
                </a:solidFill>
                <a:latin typeface="맑은 고딕"/>
              </a:rPr>
              <a:t> 교외 식당 운영은 식당 대관료가 비싸 금전적 손실이 크게 발생할 수 있는 점을 염려하였습니다. 또한 부스 운영 방식이 보편적이기에 많은 정보를 바탕으로 좀 더 안정적으로 운영할 수 있다는 점을 근거로 들었습니다. 이에 저를 포함한 교외 식당 운영을 주장하는 동기들은, 교내 부스 시즌 초기와 달리 시간이 지나 학생들의 흥미가 떨어지면서 참여율이 저조한 부스들을 종종 함께 목격했던 점을 언급하며 공감을 구했습니다. 또한 최근 부스 운영으로 적자를 봤던 다른 과들의 회계 내역을 보여주었습니다. 높은 식당 대관료에 대한 걱정은 저희도 공감을 표하며 최대한 저렴한 곳을 찾는 방안을 제안하였습니다. 나아가 부족한 정보는 앞서 성공적으로 교외 식당 운영을 했던 과 선배들에게 조언을 구해보자 제안하였고, </a:t>
            </a:r>
            <a:r>
              <a:rPr u="sng" b="1" sz="1200">
                <a:solidFill>
                  <a:srgbClr val="000000"/>
                </a:solidFill>
                <a:latin typeface="맑은 고딕"/>
              </a:rPr>
              <a:t>(3)반대하던 동기들도 이러한 의견에 동조해 주었습니다. 의견 대립이 해결되면서 동기 간 소통이 더욱 매끄러워져 자잘한 의견 차이는 쉽게 좁혀나갔습니다. 또한 서로에 대한 신뢰가 높아져 협력을</a:t>
            </a:r>
            <a:r>
              <a:rPr sz="1200">
                <a:solidFill>
                  <a:srgbClr val="000000"/>
                </a:solidFill>
                <a:latin typeface="맑은 고딕"/>
              </a:rPr>
              <a:t> 바탕으로 행사 준비가 원활히 이루어졌습니다. </a:t>
            </a:r>
            <a:r>
              <a:rPr u="sng" b="1" sz="1200">
                <a:solidFill>
                  <a:srgbClr val="000000"/>
                </a:solidFill>
                <a:latin typeface="맑은 고딕"/>
              </a:rPr>
              <a:t>(4)선배들에게도 조언을 구하며 꼼꼼히 준비하였고, 많은 손님이 방문하여 식당 대관료 60만원을 제하고도 40만원이라는</a:t>
            </a:r>
            <a:r>
              <a:rPr sz="1200">
                <a:solidFill>
                  <a:srgbClr val="000000"/>
                </a:solidFill>
                <a:latin typeface="맑은 고딕"/>
              </a:rPr>
              <a:t> 유례없는 큰 수익을 남길 수 있었습니다. 당시의 경험을 통해 조직 생활에서는 의견 차이가 발생할 가능성이 높기에, 이를 잘 조정하는 것이 중요하다는 것을 깨달을 수 있었습니다. 한국마사회에서 일을 하다가 동료들과 의견 차이가 발생했을 경우에도 대화를 통해 견해 차이가 발생하는 부분을 정확히 확인하고자 노력하겠습니다. 또한 저의 의견만을 강요하지 않고 서로의 의견에 대한 공감을 바탕으로 합의점을 찾아 같은 방향성을 가지고 협력이 이루어질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과거 과 행사 운영에서 동기와의 의견 차이를 극복한 경험을 바탕으로, 한국마사회에서 유사한 상황에 대처할 전략을 설명해주세요.</a:t>
            </a:r>
            <a:br/>
            <a:r>
              <a:t>(2) 동기들과의 의견 조율 과정에서 가장 어려웠던 점은 무엇이었고 이를 극복하는 데 어떤 노력을 기울였는지 알려주세요.</a:t>
            </a:r>
            <a:br/>
            <a:r>
              <a:t>(3) 교외 식당 운영을 통해 40만원의 수익을 남겼습니다. 이와 같은 성공적인 운영 경험이 향후 어떤 측면에서 직무 수행에 기여할 수 있을까요?</a:t>
            </a:r>
            <a:br/>
            <a:r>
              <a:t>(4) 조직 생활에서 발생할 수 있는 의견 차이를 조정하는 것이 중요하다고 깨달으셨다고 했습니다. 그 이유를 구체적으로 설명해 주시겠어요?</a:t>
            </a:r>
          </a:p>
        </p:txBody>
      </p:sp>
    </p:spTree>
  </p:cSld>
  <p:clrMapOvr>
    <a:masterClrMapping/>
  </p:clrMapOvr>
</p:sld>
</file>

<file path=ppt/slides/slide4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저는 말 산업의 진작을 위한 사업 실적 홍보 콘텐츠 제작, 사회공헌활동 기획을 목표로 삼고 이를 실현하기 위해 온라인수출 우수사례집 제작 경험, 데이터 기반 기획력, 소통능력을 적극 활용하고 </a:t>
            </a:r>
            <a:r>
              <a:rPr u="sng" b="1" sz="1200">
                <a:solidFill>
                  <a:srgbClr val="000000"/>
                </a:solidFill>
                <a:latin typeface="맑은 고딕"/>
              </a:rPr>
              <a:t>(1)싶습니다.[말 산업의 긍정적 이미지 전달을 위한 사업성과의 효과적 홍보]- 카드뉴스, 인터뷰 영상 등 다양한 형태의 콘텐츠 제작을</a:t>
            </a:r>
            <a:r>
              <a:rPr sz="1200">
                <a:solidFill>
                  <a:srgbClr val="000000"/>
                </a:solidFill>
                <a:latin typeface="맑은 고딕"/>
              </a:rPr>
              <a:t> 돕고싶습니다. 온라인수출 우수사례집 제작 경험을 통해 기업의 성과를 스토리텔링 방식으로 전달해본 적이 있습니다. 우수 기업 대상 성과 도출, 이를 시각적으로 구성하는 작업을 담당하였습니다. 또한, 이를 바탕으로 뉴스기사 초안을 작성하였습니다. 이를 통해 입사 후 각 매체 별 적합한 홍보 자료를 작성할 수 있습니다.- </a:t>
            </a:r>
            <a:r>
              <a:rPr u="sng" b="1" sz="1200">
                <a:solidFill>
                  <a:srgbClr val="000000"/>
                </a:solidFill>
                <a:latin typeface="맑은 고딕"/>
              </a:rPr>
              <a:t>(2)SNS 및 플랫폼을 적극 활용하여 홍보 효과를 극대화하겠습니다. 사회조사분석사,</a:t>
            </a:r>
            <a:r>
              <a:rPr sz="1200">
                <a:solidFill>
                  <a:srgbClr val="000000"/>
                </a:solidFill>
                <a:latin typeface="맑은 고딕"/>
              </a:rPr>
              <a:t> GA4(데이터분석도구) 활용능력과 같은 분석력을 통해 지속적으로 홍보 성과를 모니터링하여 방법, 시기를 조정하여 시행하겠습니다. 실제로 저는 구글 광고 시행 후 이를 모니터링하여, 도달율을 높이도록 광고 방법을 수정해 광고비용을 30% 줄인 적이 있습니다. - 대내외 보고자료 작성을 통해 </a:t>
            </a:r>
            <a:r>
              <a:rPr u="sng" b="1" sz="1200">
                <a:solidFill>
                  <a:srgbClr val="000000"/>
                </a:solidFill>
                <a:latin typeface="맑은 고딕"/>
              </a:rPr>
              <a:t>(3)이해관계자의 신뢰를 쌓겠습니다. 매주 주간회의자료를 취합 및 요약하여 이사님 보고 자료를 만들었습니다. 적합한 어휘와</a:t>
            </a:r>
            <a:r>
              <a:rPr sz="1200">
                <a:solidFill>
                  <a:srgbClr val="000000"/>
                </a:solidFill>
                <a:latin typeface="맑은 고딕"/>
              </a:rPr>
              <a:t> 표를 사용하여 구조화했으며, 피드백받아 이해하기 쉬운 보고서를 만들었습니다. 또한, 이사님이 빠르게 이해하도록 핵심 내용 선별 스킬을 익혔습니다. 이를 통해, 설득력있는 보고자료를 작성하겠습니다.[지속가능한 말 산업을 위해 사회공헌 활동을 기획, 실행]특히, 마사회의 특성에 </a:t>
            </a:r>
            <a:r>
              <a:rPr u="sng" b="1" sz="1200">
                <a:solidFill>
                  <a:srgbClr val="000000"/>
                </a:solidFill>
                <a:latin typeface="맑은 고딕"/>
              </a:rPr>
              <a:t>(4)맞는 사회공헌 활동을 기획하고 싶습니다. 이를 위해 조직 내외부 이해관계자와의 소통능력이 필수라고 생각합니다. 저는</a:t>
            </a:r>
            <a:r>
              <a:rPr sz="1200">
                <a:solidFill>
                  <a:srgbClr val="000000"/>
                </a:solidFill>
                <a:latin typeface="맑은 고딕"/>
              </a:rPr>
              <a:t> 우수사례집 제작 시 수행사와 협업하며, 실적을 픽토그램으로 시각화하길 원한다는 등 명확한표현을 통해 소통에 오류가 없도록 하였습니다. 이를 바탕으로, 사회공헌 기획과 실행을 위해 이해관계자와 원활하게 소통하겠습니다.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입사 후 다양한 콘텐츠 제작을 돕고자 하셨다고 했는데, 이전에 직접 참여한 스토리텔링 방식의 콘텐츠 제작 경험에 대해 구체적으로 설명해 주실 수 있습니까?</a:t>
            </a:r>
            <a:br/>
            <a:r>
              <a:t>(2) SNS 및 플랫폼을 활용하여 홍보 효과를 극대화하겠다고 하셨습니다. 이에 대한 성공적인 경험이 있다면 구체적으로 말씀해 주세요.</a:t>
            </a:r>
            <a:br/>
            <a:r>
              <a:t>(3) 지원자께서는 이사님 보고 자료를 만들었다고 하셨는데, 자료 작성의 구체적 과정과 피드백을 반영한 경험을 알려주세요.</a:t>
            </a:r>
            <a:br/>
            <a:r>
              <a:t>(4) 말 산업에 맞는 사회 공헌 활동을 기획하고 싶다고 하셨는데, 과거에 수행사와 협업을 통해 어떤 성과를 이루었는지 말씀해 주세요.</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 경마 및 말 산업의 발전과 즐거운 경마 경험을 제공하는 Racing Chemist가 되겠습니다.경마의 핵심 가치는 공정성과 신뢰성입니다. 도핑 검사는 경주마의 운동 능력을 인위적으로 조작하는 것을 방지하고, 경기의 공정성을 보장하는 역할을 합니다. 또한, 유전자 검사는 경주마의 DNA를 분석하고 혈통을 관리하는 말 산업의 경쟁력에 중요한 업무입니다. 분석기기 활용 능력과 실험 경험을 바탕으로 도핑 및 유전자 검사의 </a:t>
            </a:r>
            <a:r>
              <a:rPr u="sng" b="1" sz="1200">
                <a:solidFill>
                  <a:srgbClr val="000000"/>
                </a:solidFill>
                <a:latin typeface="맑은 고딕"/>
              </a:rPr>
              <a:t>(1)신뢰성을 높이고, 공정한 경마 환경 조성에 기여하겠습니다.유기합성 연구실에서 학부 연구생으로 활동하며 LC/MS, NMR 등을 활용한 정량 및 정성 분석을 수행한 경험이 있습니다. 실험 과정에서</a:t>
            </a:r>
            <a:r>
              <a:rPr sz="1200">
                <a:solidFill>
                  <a:srgbClr val="000000"/>
                </a:solidFill>
                <a:latin typeface="맑은 고딕"/>
              </a:rPr>
              <a:t> 예상과 다른 결과가 나왔을 때 원인을 분석하고, 합성 조건을 조정하여 최적화하는 과정에서 문제해결 능력과 데이터 해석 역량을 기를 수 있었습니다. 또한, 반복 실험을 통해 결과의 정확도를 높이는 실험의 재현성도 확보했으며, 외부 교육을 통해 HPLC와 GC </a:t>
            </a:r>
            <a:r>
              <a:rPr u="sng" b="1" sz="1200">
                <a:solidFill>
                  <a:srgbClr val="000000"/>
                </a:solidFill>
                <a:latin typeface="맑은 고딕"/>
              </a:rPr>
              <a:t>(2)장비 이론 및 운용법을 익히며 분석기기 활용 역량도 강화했습니다.이러한 경험을 바탕으로 도핑 검사에서 금지 약물을</a:t>
            </a:r>
            <a:r>
              <a:rPr sz="1200">
                <a:solidFill>
                  <a:srgbClr val="000000"/>
                </a:solidFill>
                <a:latin typeface="맑은 고딕"/>
              </a:rPr>
              <a:t> 철저히 검출하고, 신뢰성 높은 데이터를 확보하여 판정 정확도를 높이겠습니다. 또한, 국제공인시험기관 자격을 유지하기 위해 내·외부 심사 및 국제 비교숙련도 시험에 적극적으로 참여하겠습니다. 최신 분석 기술을 지속적으로 </a:t>
            </a:r>
            <a:r>
              <a:rPr u="sng" b="1" sz="1200">
                <a:solidFill>
                  <a:srgbClr val="000000"/>
                </a:solidFill>
                <a:latin typeface="맑은 고딕"/>
              </a:rPr>
              <a:t>(3)습득하고, 국제공인시험기관 기준에 맞는 신뢰성 있는 시험을 통해 IFHA 표준시험기관 인증 취득에 기여하겠습니다. 나아가, 유전자 검사</a:t>
            </a:r>
            <a:r>
              <a:rPr sz="1200">
                <a:solidFill>
                  <a:srgbClr val="000000"/>
                </a:solidFill>
                <a:latin typeface="맑은 고딕"/>
              </a:rPr>
              <a:t> 기술을 활용하여 한국마사회의 K-NICKS 프로젝트 및 해외종축사업의 발전에 이바지하겠습니다. 경마는 혈통 스포츠라고 불릴 만큼 유전적 특성이 경기력에 큰 영향을 미칩니다. 신뢰성 높은 유전자 검사를 수행하여 우수한 경주마를 선별하고, 국산 경주마의 품질 향상과 산업의 글로벌 </a:t>
            </a:r>
            <a:r>
              <a:rPr u="sng" b="1" sz="1200">
                <a:solidFill>
                  <a:srgbClr val="000000"/>
                </a:solidFill>
                <a:latin typeface="맑은 고딕"/>
              </a:rPr>
              <a:t>(4)경쟁력 강화를 이끌겠습니다. 이를 바탕으로 한국마사회 도핑검사소의 신뢰도를 높이고, 한국 말 산업의 경쟁력을 강화하는 도핑검사원이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유기합성 연구실에서 다양한 분석 기기를 활용한 경험이 있다고 하셨는데, 이러한 기술이 도핑 검사에 어떻게 활용될 수 있을까요?</a:t>
            </a:r>
            <a:br/>
            <a:r>
              <a:t>(2) 국제공인시험기관 자격 유지를 위해 내·외부 심사에 참여한다고 하셨습니다. 심사 과정의 구체적인 예나 기억에 남는 경험이 있다면 이야기해 주세요.</a:t>
            </a:r>
            <a:br/>
            <a:r>
              <a:t>(3) 지원자는 유전자 검사 기술을 한국마사회의 프로젝트에 활용한다고 하셨습니다. K-NICKS 프로젝트에서의 구체적인 기여 방안을 설명해 주세요.</a:t>
            </a:r>
            <a:br/>
            <a:r>
              <a:t>(4) 한국 말 산업의 글로벌 경쟁력 강화를 말씀하셨는데, 이를 위해 어떤 추가적인 노력이 필요하다고 생각하시나요?</a:t>
            </a:r>
          </a:p>
        </p:txBody>
      </p:sp>
    </p:spTree>
  </p:cSld>
  <p:clrMapOvr>
    <a:masterClrMapping/>
  </p:clrMapOvr>
</p:sld>
</file>

<file path=ppt/slides/slide4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[데이터 기반 설득과 절충안 제시를 통한 합의점 도출]플랫폼 마케팅 업무를 위한 과업지시서 작성 중, SNS 홍보 효과를 측정하는 핵심 성과 지표를 설정하는 과정에서 과장님과 의견 </a:t>
            </a:r>
            <a:r>
              <a:rPr u="sng" b="1" sz="1200">
                <a:solidFill>
                  <a:srgbClr val="000000"/>
                </a:solidFill>
                <a:latin typeface="맑은 고딕"/>
              </a:rPr>
              <a:t>(1)차이가 있었습니다.저는 광고비 투입 대비 효과(사이트 유입률 등) 를 반영해야 한다고 주장했고, 과장님은 기존에</a:t>
            </a:r>
            <a:r>
              <a:rPr sz="1200">
                <a:solidFill>
                  <a:srgbClr val="000000"/>
                </a:solidFill>
                <a:latin typeface="맑은 고딕"/>
              </a:rPr>
              <a:t> 사용하던 SNS 지표(구독자 수, 조회수)를 유지하자는 입장이었습니다. 기존 방식이 익숙하고, 지표의 일관성 때문이었습니다.저도 이러한 점에 대해 공감하였지만, SNS 마케팅이 단순히 조회수를 높이는 것에 그치지 않고, 실제 사이트 유입으로 이어지는 것이 중요하다고 판단했습니다.하지마 과장님은 기존 방식에 대한 확신이 강해, 설득이 쉽지 않았습니다. 처음에는 구글분석 툴을 통해 과거 SNS 광고 데이터를 분석한 결과, 노출 수가 많다고 해서 전환율이 높아지는 것은 아니였다고 설명하였지만 제 </a:t>
            </a:r>
            <a:r>
              <a:rPr u="sng" b="1" sz="1200">
                <a:solidFill>
                  <a:srgbClr val="000000"/>
                </a:solidFill>
                <a:latin typeface="맑은 고딕"/>
              </a:rPr>
              <a:t>(2)의견이 받아들여지지 않았습니다.이에, 다음의 세 가지 접근법을 사용하기로 했습니다.1. 구두로 보고드린 데이터를 엑셀로 시각화하여,</a:t>
            </a:r>
            <a:r>
              <a:rPr sz="1200">
                <a:solidFill>
                  <a:srgbClr val="000000"/>
                </a:solidFill>
                <a:latin typeface="맑은 고딕"/>
              </a:rPr>
              <a:t> 상관관계가 없다는 점을 </a:t>
            </a:r>
            <a:r>
              <a:rPr u="sng" b="1" sz="1200">
                <a:solidFill>
                  <a:srgbClr val="000000"/>
                </a:solidFill>
                <a:latin typeface="맑은 고딕"/>
              </a:rPr>
              <a:t>(3)명확히 드러냈습니다.2. 유사 플랫폼의 과업지시서에서도 광고비 투입 대비 효과 지표를 채택하며, 이 방식이 업계</a:t>
            </a:r>
            <a:r>
              <a:rPr sz="1200">
                <a:solidFill>
                  <a:srgbClr val="000000"/>
                </a:solidFill>
                <a:latin typeface="맑은 고딕"/>
              </a:rPr>
              <a:t> 트렌드임을 보여주는 사례를 수집했습니다.3. 과장님의 의견도 존중하기 위해, 기존 SNS 지표를 </a:t>
            </a:r>
            <a:r>
              <a:rPr u="sng" b="1" sz="1200">
                <a:solidFill>
                  <a:srgbClr val="000000"/>
                </a:solidFill>
                <a:latin typeface="맑은 고딕"/>
              </a:rPr>
              <a:t>(4)배제하는 것이 아니라, 광고비 투입 대비 효과 지표와 병행하며, 점진적으로 바꿔나가자는 절충안을 마련했습니다. 이를</a:t>
            </a:r>
            <a:r>
              <a:rPr sz="1200">
                <a:solidFill>
                  <a:srgbClr val="000000"/>
                </a:solidFill>
                <a:latin typeface="맑은 고딕"/>
              </a:rPr>
              <a:t> 통해 기존 지표의 일관성을 유지하면서도, 실질 성과를 보다 정확히 측정할 수 있다는 점을 강조했습니다.결과적으로, 과장님도 새로운 지표의 필요성에 공감하며, 기존에 관성적으로 유지되던 지표를 개선하는 쪽으로 합의할 수 있었습니다.이를 통해, 갈등 상황에서는 감정적 대응보단 데이터를 기반으로, 시각적으로 설득하는 것이 중요하며, 상대방을 고려하여 절충안을 제시하는 것이 더 좋은 결과로 이어질 수 있다는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과업지시서 작성 중 과장님과 의견 차이를 해결했다고 했는데, 데이터를 엑셀로 시각화하여 설득했던 구체적 사례에 대해 말씀해 주세요.</a:t>
            </a:r>
            <a:br/>
            <a:r>
              <a:t>(2) 유사 플랫폼 사례를 수집하여 설득했다고 하셨는데, 이러한 데이터를 어떻게 수집하고 분석했는지 설명해 주세요.</a:t>
            </a:r>
            <a:br/>
            <a:r>
              <a:t>(3) 과장님과의 갈등을 절충안으로 해결했다고 하셨는데, 이전에 절충안을 통한 문제 해결 경험이 있다면 말씀해 주세요.</a:t>
            </a:r>
            <a:br/>
            <a:r>
              <a:t>(4) 새로운 지표를 받아들여 기존 지표를 개선했다고 하는데, 실질 성과가 나타난 사례가 있다면 구체적으로 공유해주세요.</a:t>
            </a:r>
          </a:p>
        </p:txBody>
      </p:sp>
    </p:spTree>
  </p:cSld>
  <p:clrMapOvr>
    <a:masterClrMapping/>
  </p:clrMapOvr>
</p:sld>
</file>

<file path=ppt/slides/slide4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야학에서 봉사활동을 하며, 기존 교육 방식의 한계를 인식하고 개선했던 경험이 있습니다. 처음에는 받아쓰기와 이솝우화 읽기로 수업을 진행했지만, 반 재배치 시험에서 담당 반 학생 중 아무도 진급하지 못하는 결과를 얻었습니다. 기존 수업 방식이 목표 달성에 적합하지 않다고 판단했고, 시험과 연계된 교육이 필요하다고 생각했습니다. 하지만 수업 방식을 바꾸는 과정에서 학생들의 반발이 있었습니다. 익숙한 방식에서 벗어나는 것에 대한 부담이 컸기 때문입니다.이 문제를 해결하기 위해 학생들이 흥미를 느낄 수 있는 자료를 직접 </a:t>
            </a:r>
            <a:r>
              <a:rPr u="sng" b="1" sz="1200">
                <a:solidFill>
                  <a:srgbClr val="000000"/>
                </a:solidFill>
                <a:latin typeface="맑은 고딕"/>
              </a:rPr>
              <a:t>(1)만들어 수업을 진행했습니다. 또한 사진 묘사하기, 병원 문진표 작성 등 다양한 콘텐츠를 기획했습니다. 학생들과 소통하며</a:t>
            </a:r>
            <a:r>
              <a:rPr sz="1200">
                <a:solidFill>
                  <a:srgbClr val="000000"/>
                </a:solidFill>
                <a:latin typeface="맑은 고딕"/>
              </a:rPr>
              <a:t> 의견을 반영하는 방식으로 운영하여 참여도를 높였습니다. 그 결과, 처음에는 어려워하던 학생들도 점차 수업에 적극적으로 </a:t>
            </a:r>
            <a:r>
              <a:rPr u="sng" b="1" sz="1200">
                <a:solidFill>
                  <a:srgbClr val="000000"/>
                </a:solidFill>
                <a:latin typeface="맑은 고딕"/>
              </a:rPr>
              <a:t>(2)참여했고, 몇몇 학생들은 “이 선생님 수업이 제일 재미있다”는 피드백을 주기도 했습니다.이 경험을 바탕으로, 입사 후 힐링승마 프로그램의 대상에</a:t>
            </a:r>
            <a:r>
              <a:rPr sz="1200">
                <a:solidFill>
                  <a:srgbClr val="000000"/>
                </a:solidFill>
                <a:latin typeface="맑은 고딕"/>
              </a:rPr>
              <a:t> '쉬었음 청년'을 추가하여 사회적 문제 해결에 기여하고 싶습니다. 프로그램을 진행하는 과정에서 </a:t>
            </a:r>
            <a:r>
              <a:rPr u="sng" b="1" sz="1200">
                <a:solidFill>
                  <a:srgbClr val="000000"/>
                </a:solidFill>
                <a:latin typeface="맑은 고딕"/>
              </a:rPr>
              <a:t>(3)'쉬었음청년'의 심리적 부담을 줄이는 콘텐츠와 방식을 개발하고, 개인 맞춤형</a:t>
            </a:r>
            <a:r>
              <a:rPr sz="1200">
                <a:solidFill>
                  <a:srgbClr val="000000"/>
                </a:solidFill>
                <a:latin typeface="맑은 고딕"/>
              </a:rPr>
              <a:t> 참여 유도 방안을 적용하고 싶습니다. 결과적으로는 2024년 3,437명이었던 힐링승마 참여 인원을 4,000명까지 늘려보고 싶습니다.</a:t>
            </a:r>
            <a:r>
              <a:rPr u="sng" b="1" sz="1200">
                <a:solidFill>
                  <a:srgbClr val="000000"/>
                </a:solidFill>
                <a:latin typeface="맑은 고딕"/>
              </a:rPr>
              <a:t>(4)'쉬었음청년'을 위한 힐링승마 지원사업은 마사회의 ESG 경영을 강화하는 전략적 사회공헌활동이 될 수 있다고</a:t>
            </a:r>
            <a:r>
              <a:rPr sz="1200">
                <a:solidFill>
                  <a:srgbClr val="000000"/>
                </a:solidFill>
                <a:latin typeface="맑은 고딕"/>
              </a:rPr>
              <a:t> 생각합니다. 이 과정에서 마사회는 청년 친화적 기업으로 인식될 수 있고 이를 통해 마케팅 효과도 기대할 수 있습니다. 또한 홍보 측면에서도 '청년들의 사회 복귀를 돕는 기업'이라는 긍정적인 이미지를 형성할 수 있을 것입니다. 더불어 '쉬었음 청년' 문제 해결이 정부와 지자체의 주요 과제인 만큼 정부 및 공공기관과 협력할 기회가 생기며, 정책적 지원이나 세제 혜택을 받을 가능성도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야학에서 새로 기획한 자료와 콘텐츠가 학생들의 참여를 높였다고 하셨는데, 그 과정에서 학생들의 의견을 어떻게 반영하여 수업을 운영했는지 구체적으로 설명해주시겠습니까?</a:t>
            </a:r>
            <a:br/>
            <a:r>
              <a:t>(2) 힐링승마 프로그램을 통해 '쉬었음청년'의 심리적 부담을 줄이겠다고 하셨습니다. 이를 위한 구체적인 콘텐츠나 방식을 어떻게 구상하고 계신가요?</a:t>
            </a:r>
            <a:br/>
            <a:r>
              <a:t>(3) 지원자는 힐링승마 인원을 늘리겠다고 하셨습니다. 이 목표를 달성하기 위해 실행 가능한 계획이나 전략은 어떻게 세우고 있는지 설명해 주십시오.</a:t>
            </a:r>
            <a:br/>
            <a:r>
              <a:t>(4) 마사회에서의 힐링승마 프로그램 진행을 통해 어떤 새로운 사회적 기여를 할 수 있을지, 그에 따른 기대 효과는 무엇이라고 생각합니까?</a:t>
            </a:r>
          </a:p>
        </p:txBody>
      </p:sp>
    </p:spTree>
  </p:cSld>
  <p:clrMapOvr>
    <a:masterClrMapping/>
  </p:clrMapOvr>
</p:sld>
</file>

<file path=ppt/slides/slide4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OO공기업에서 아르바이트를 하며 OO사업의 지원서를 1차적으로 검토했습니다. 주요 업무는 견적서를 검토해 사업 대상에 포함되지 않는 항목이 있으면 그것을 제외하고 신청 금액을 산출하는 것과 지원서에 누락된 서류나 기준에 맞지 않는 사진을 보완하는 것이었습니다. 고령의 지원자들이 대부분이어서 서류의 보완을 요청 드리기 위해 소통하는 과정에서 어려움이 있었습니다. 특히, 기준에 맞지 않는 사진을 제출하는 문제가 가장 많았고, 동의서와 인감증명서의 도장이 일치하지 않아 보완 요청이 반복되는 상황이었습니다. 또한 팀원들 역시 행정 서류 검토 경험이 부족했고, 사업 대상 품목이 모호해 담당 과장님께 여러 번 여쭤봐야 했던 것도 문제였습니다. 이는 업무 지연으로 이어졌고 결국 첫 해에는 사업 일정이 일주일 정도 지연되기도 했습니다. 이러한 문제를 해결하기 위해 두 번째 해에는 미리 반복되는 보완 요청 사항을 정리하여 안내 드렸고, 사진 촬영 기준을 쉽게 확인할 수 있도록 예시 사진을 포함하여 보내드렸습니다.</a:t>
            </a:r>
            <a:r>
              <a:rPr u="sng" b="1" sz="1200">
                <a:solidFill>
                  <a:srgbClr val="000000"/>
                </a:solidFill>
                <a:latin typeface="맑은 고딕"/>
              </a:rPr>
              <a:t>(1) 또한, 팀원들이 같은 질문을 반복해서 과장님께 문의하는 비효율적인 상황을 개선하기 위해 궁금한 내용들을 모아 정리한 후 한 번에 (2)답변을 받을 수 있도록 소통 방식을 제안했습니다. 그 결과, 빠르게 서류를 보완할 수 있었고 전체적인 문의가 줄어 업무 진행</a:t>
            </a:r>
            <a:r>
              <a:rPr sz="1200">
                <a:solidFill>
                  <a:srgbClr val="000000"/>
                </a:solidFill>
                <a:latin typeface="맑은 고딕"/>
              </a:rPr>
              <a:t> 속도가 향상되었습니다. 특히 지원서의 양이 더 많았음에도 예정된 일정보다 일찍 업무를 마칠 수 있었습니다. 또한, </a:t>
            </a:r>
            <a:r>
              <a:rPr u="sng" b="1" sz="1200">
                <a:solidFill>
                  <a:srgbClr val="000000"/>
                </a:solidFill>
                <a:latin typeface="맑은 고딕"/>
              </a:rPr>
              <a:t>(3)내부적으로도 반복적인 질의 과정이 줄어, 보다 체계적으로 협업 할 수 있는 환경이 조성되었습니다. 이</a:t>
            </a:r>
            <a:r>
              <a:rPr sz="1200">
                <a:solidFill>
                  <a:srgbClr val="000000"/>
                </a:solidFill>
                <a:latin typeface="맑은 고딕"/>
              </a:rPr>
              <a:t> 경험을 통해 단순히 정보를 전달하는 것이 아니라 상대방이 쉽게 이해할 수 있도록 소통하는 것이 중요하다는 점을 배웠습니다. 또한 반복되는 문제를 최소화하기 위해 사전 준비와 효율적인 협업 방식이 필요하다는 것을 깨달았습니다. 한국마사회에서도 행정 지원 및 문서 관리 과정에서 불필요한 반복 업무를 줄이고, 내부 소통 방식을 개선하여 </a:t>
            </a:r>
            <a:r>
              <a:rPr u="sng" b="1" sz="1200">
                <a:solidFill>
                  <a:srgbClr val="000000"/>
                </a:solidFill>
                <a:latin typeface="맑은 고딕"/>
              </a:rPr>
              <a:t>(4)조직 운영의 효율성을 높이는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OO공기업에서 아르바이트 할 때 반복되는 서류 보완 요청 사항을 정리하여 안내했다고 하셨는데, 이를 통해 어떻게 고령의 지원자들과의 소통이 개선되었는지 말씀해 주십시오.</a:t>
            </a:r>
            <a:br/>
            <a:r>
              <a:t>(2) 사진 촬영 기준을 쉽게 확인할 수 있도록 예시 사진을 포함했다고 했는데, 이러한 사전 준비가 업무 효율성에 어떤 기여를 했는지 설명해주시겠습니까?</a:t>
            </a:r>
            <a:br/>
            <a:r>
              <a:t>(3) 업무 지연 문제 해결을 위해 팀 내 소통 방식을 개선했다고 하셨습니다. 어떤 방식을 통해 팀의 협업 환경을 개선할 수 있었는지 구체적으로 이야기해주세요.</a:t>
            </a:r>
            <a:br/>
            <a:r>
              <a:t>(4) 내부 소통 방식 개선을 통해 한국마사회에서 어떤 방식으로 조직 운영의 효율성을 높일 계획인지 설명해 주세요.</a:t>
            </a:r>
          </a:p>
        </p:txBody>
      </p:sp>
    </p:spTree>
  </p:cSld>
  <p:clrMapOvr>
    <a:masterClrMapping/>
  </p:clrMapOvr>
</p:sld>
</file>

<file path=ppt/slides/slide4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한국마사회의 이미지를 제고하는 홍보전략활동에 적극적으로 참여하여 새로운 고객님들을 유치하고,회사의 내부 고객이라 할 수 있는 직원들의 원활한 업무를 지원하며유익한 제도와 사내 행사를 기획하여 한국마사회의 </a:t>
            </a:r>
            <a:r>
              <a:rPr u="sng" b="1" sz="1200">
                <a:solidFill>
                  <a:srgbClr val="000000"/>
                </a:solidFill>
                <a:latin typeface="맑은 고딕"/>
              </a:rPr>
              <a:t>(1)'대내외적인 고객 만족도’를 높이고 싶습니다.금융 창구에서 매일 80여명의 고객님들께 맞춤형 금융 서비스를 제공하여 조직 목표 달성에 기여한 경험이 있습니다.수수료를 내며 폰뱅킹만 사용하시는 고객님께 스마트뱅킹 설치를</a:t>
            </a:r>
            <a:r>
              <a:rPr sz="1200">
                <a:solidFill>
                  <a:srgbClr val="000000"/>
                </a:solidFill>
                <a:latin typeface="맑은 고딕"/>
              </a:rPr>
              <a:t> 도와드렸고편리한 기능을 알려준 것에 대한 감사인사와 함께 남편분과 재방문하셔서 </a:t>
            </a:r>
            <a:r>
              <a:rPr u="sng" b="1" sz="1200">
                <a:solidFill>
                  <a:srgbClr val="000000"/>
                </a:solidFill>
                <a:latin typeface="맑은 고딕"/>
              </a:rPr>
              <a:t>(2)정기예금 1억원을 예치하셨습니다.고객 입장에서 생각하고 진심으로 임했던 영업활동이 쌓여고객만족도 5점 만점 중 4.8점을</a:t>
            </a:r>
            <a:r>
              <a:rPr sz="1200">
                <a:solidFill>
                  <a:srgbClr val="000000"/>
                </a:solidFill>
                <a:latin typeface="맑은 고딕"/>
              </a:rPr>
              <a:t> 받았고 분기별 예금목표에 달성하여 조직 포상을 받게 되었습니다.경마일에 사무직 직원들도 현장에 투입되어 업무를 지원한다는 </a:t>
            </a:r>
            <a:r>
              <a:rPr u="sng" b="1" sz="1200">
                <a:solidFill>
                  <a:srgbClr val="000000"/>
                </a:solidFill>
                <a:latin typeface="맑은 고딕"/>
              </a:rPr>
              <a:t>(3)것을 알고 있습니다.일선에서 고객을 응대했던 경험으로마사회를 찾아주시는 고객님들께 필요한 점이 무엇인지 직접 체감하면서 실무에 반영될 수 있도록 아이디어를 적극적으로 제시하겠습니다.공기업 인턴</a:t>
            </a:r>
            <a:r>
              <a:rPr sz="1200">
                <a:solidFill>
                  <a:srgbClr val="000000"/>
                </a:solidFill>
                <a:latin typeface="맑은 고딕"/>
              </a:rPr>
              <a:t> 당시, 장거리 출퇴근하는 직원들을 위한 교통혜택 검토 보고서를 작성하며 실무 역량을 길렀습니다.자료조사부터 검토의견까지 일임한 업무였기에 부담감이 </a:t>
            </a:r>
            <a:r>
              <a:rPr u="sng" b="1" sz="1200">
                <a:solidFill>
                  <a:srgbClr val="000000"/>
                </a:solidFill>
                <a:latin typeface="맑은 고딕"/>
              </a:rPr>
              <a:t>(4)막심했고 초반에는 교통수단별 제휴혜택을 나열한 정리글에 불과했습니다.멘토이신 과장님과 차장님의 도움을 받아 수시로 피드백 요청을 드리고 수정을 반복한 결과, 붙임자료로 운영방안까지 마련하여 검토 보고서를 완성하였습니다.자료를 보지 않고 설명할 수 있을 정도로 발표 연습하여 검토결과를 직접 처장님께</a:t>
            </a:r>
            <a:r>
              <a:rPr sz="1200">
                <a:solidFill>
                  <a:srgbClr val="000000"/>
                </a:solidFill>
                <a:latin typeface="맑은 고딕"/>
              </a:rPr>
              <a:t> 보고드렸습니다.제가 작성한 검토문서를 기반으로 실무회의가 이뤄지는 것을 보면서그동안 함께 동고동락했던 직원분들께 도움이 되는 사안을 검토했다는 생각에 매우 뿌듯했습니다.기획업무에 보람을 느낀 것을 시작으로마사회 직원으로서 동료들에게 유익한 복지, 행사, 더 나아가 사회공헌활동을 기획하여 일하기 좋은 회사, 일하고 싶은 회사를 만드는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금융 창구에서 고객 맞춤형 서비스를 제공했다고 했습니다. 이러한 경험을 통해 지원자는 어떤 영업 기술을 배웠고, 이를 한국마사회에서 어떻게 활용할 계획인가요?</a:t>
            </a:r>
            <a:br/>
            <a:r>
              <a:t>(2) 경마일에 사무직도 현장에 투입된다고 했습니다. 고객 응대 경험이 많은데, 마사회의 고객 만족도를 높이기 위한 실질적 방안은 무엇인가요?</a:t>
            </a:r>
            <a:br/>
            <a:r>
              <a:t>(3) 공기업 인턴 시절 작성한 교통혜택 보고서가 실무 회의에 활용됐다고 했습니다. 이 경험을 통해 얻은 가장 큰 성과는 무엇이고 어떻게 마사회 업무에 적용할 건가요?</a:t>
            </a:r>
            <a:br/>
            <a:r>
              <a:t>(4) 기획업무에 보람을 느꼈다고 했습니다. 마사회의 사회공헌활동 기획에 대한 구체적인 아이디어나 예시가 있다면 공유 부탁드립니다.</a:t>
            </a:r>
          </a:p>
        </p:txBody>
      </p:sp>
    </p:spTree>
  </p:cSld>
  <p:clrMapOvr>
    <a:masterClrMapping/>
  </p:clrMapOvr>
</p:sld>
</file>

<file path=ppt/slides/slide4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(1)5개의 부로 구성된 소속 처의 체육소통프로그램 운영을 맡아 20개 체육경기 종목을 정한</a:t>
            </a:r>
            <a:r>
              <a:rPr sz="1200">
                <a:solidFill>
                  <a:srgbClr val="000000"/>
                </a:solidFill>
                <a:latin typeface="맑은 고딕"/>
              </a:rPr>
              <a:t> 후, 각 부서에 참여명단을 요청드렸는데마감일 당일까지 명단을 제출하지 않는 부서가 있었습니다.당시 국정감사 기간이라 바쁜 와중에 직원들의 업무에 방해가 되지 않을까 싶어해당 부서 주무 </a:t>
            </a:r>
            <a:r>
              <a:rPr u="sng" b="1" sz="1200">
                <a:solidFill>
                  <a:srgbClr val="000000"/>
                </a:solidFill>
                <a:latin typeface="맑은 고딕"/>
              </a:rPr>
              <a:t>(2)대리님께 수합 요청 메일을 다시 한번 보내는 것에 그쳤습니다.하지만 대리님께서는 재송부한 메일을 수신하고도 답이 없으셔서 저는 어떻게 다시 이야기를 건네야할지 막막했습니다.제가 직면한 어려움에 대해 멘토 과장님께 조언을 구했고,"물론 타인에 대한 배려도 중요하나,</a:t>
            </a:r>
            <a:r>
              <a:rPr sz="1200">
                <a:solidFill>
                  <a:srgbClr val="000000"/>
                </a:solidFill>
                <a:latin typeface="맑은 고딕"/>
              </a:rPr>
              <a:t> 기한을 지키지 않은 타인 때문에 나의 업무에 영향이 끼친다면 본인이 업무 책임감이 없는 것이다"라는 따끔한 조언을 해주셨습니다.내심 인턴으로서 직원들과 소통하는 것이 조심스러워 ‘메일’이라는 소극적인 방법만을 택해 업무를 완수하려 한 스스로를 반성하며말씀드릴 내용을 메모하여 정리한 후 해당 부서로 </a:t>
            </a:r>
            <a:r>
              <a:rPr u="sng" b="1" sz="1200">
                <a:solidFill>
                  <a:srgbClr val="000000"/>
                </a:solidFill>
                <a:latin typeface="맑은 고딕"/>
              </a:rPr>
              <a:t>(3)직접 찾아갔습니다.담당 대리님께서는 많은 통화로 자리를 비우지 못해 수합이 늦어졌다고 미안해하시며 바로 보내주겠다고 말씀하셨고 10분내로</a:t>
            </a:r>
            <a:r>
              <a:rPr sz="1200">
                <a:solidFill>
                  <a:srgbClr val="000000"/>
                </a:solidFill>
                <a:latin typeface="맑은 고딕"/>
              </a:rPr>
              <a:t> 명단을 받아볼 수 있었습니다.‘왜 진작 찾아 뵙고 직접 말씀드리지 못했을까’ 싶었을 정도로 오해가 풀리고 빠르게 문제가 해결되는 것을 보면서적극적으로 소통하는 것에 용기를 </a:t>
            </a:r>
            <a:r>
              <a:rPr u="sng" b="1" sz="1200">
                <a:solidFill>
                  <a:srgbClr val="000000"/>
                </a:solidFill>
                <a:latin typeface="맑은 고딕"/>
              </a:rPr>
              <a:t>(4)얻었고이후 20개 경기 종목별 일정을 조율할 때, 여유시간을 여쭙는 등 먼저 직원분들께 다가갔습니다.그 결과, 주어진 7일의 소통기간을 단축하여 5일만에 20개 전</a:t>
            </a:r>
            <a:r>
              <a:rPr sz="1200">
                <a:solidFill>
                  <a:srgbClr val="000000"/>
                </a:solidFill>
                <a:latin typeface="맑은 고딕"/>
              </a:rPr>
              <a:t> 종목 경기를 무사히 마쳤습니다.남은 2일동안 활동사진을 정리하여 PPT를 만들었고, 워크숍 당일 활동결과를 발표할 수 있었습니다.워크숍 회식 때, “준비하느랴 수고했다, 고생 많았다”라는 많은 직원분들의 진심어린 격려 한마디를 들으며그간 제가 느꼈던 어려움을 다 이해해주시는 것 같아 큰 위로를 받았습니다.이후 타 부서에서 업무 지원을 요청 시에도 열심히 참여하였고 저의 적극적인 모습을 좋게 평가해주셔서 성실인턴으로 선정되었습니다.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5개의 부로 구성된 프로그램 운영을 맡아 일정 조율을 했다고 했습니다. 이를 통해 조직 내 의사소통에 대해 배운 점은 무엇인가요?</a:t>
            </a:r>
            <a:br/>
            <a:r>
              <a:t>(2) 인턴 경험 중 명단 수합 과정에서 겪은 어려움을 해결했다고 했습니다. 이 경험이 향후 문제 해결 능력에 미친 영향은 무엇인가요?</a:t>
            </a:r>
            <a:br/>
            <a:r>
              <a:t>(3) 주어진 소통 기간을 단축하여 업무를 완료했다고 했습니다. 이 과정에서 가장 효과적이었다고 느낀 조치는 무엇이었나요?</a:t>
            </a:r>
            <a:br/>
            <a:r>
              <a:t>(4) 성실인턴으로 선정된 이유에 대해 직원들이 평가한 부분을 어떻게 마사회의 업무 수행에 적용할 계획인가요?</a:t>
            </a:r>
          </a:p>
        </p:txBody>
      </p:sp>
    </p:spTree>
  </p:cSld>
  <p:clrMapOvr>
    <a:masterClrMapping/>
  </p:clrMapOvr>
</p:sld>
</file>

<file path=ppt/slides/slide4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하면 경마가 가장 먼저 떠오르고 대다수의 사람들은 경마는 도박이라는 편견을 가지고 </a:t>
            </a:r>
            <a:r>
              <a:rPr u="sng" b="1" sz="1200">
                <a:solidFill>
                  <a:srgbClr val="000000"/>
                </a:solidFill>
                <a:latin typeface="맑은 고딕"/>
              </a:rPr>
              <a:t>(1)있습니다. 하지만 저는 이런 선입견에서 벗어나, 말과 인간이 함께 공존하고 어우러져 살아갈 수 있는 ‘하나의 산업’을 만들어</a:t>
            </a:r>
            <a:r>
              <a:rPr sz="1200">
                <a:solidFill>
                  <a:srgbClr val="000000"/>
                </a:solidFill>
                <a:latin typeface="맑은 고딕"/>
              </a:rPr>
              <a:t> 나가는 기업이라는 좋은 인식을 </a:t>
            </a:r>
            <a:r>
              <a:rPr u="sng" b="1" sz="1200">
                <a:solidFill>
                  <a:srgbClr val="000000"/>
                </a:solidFill>
                <a:latin typeface="맑은 고딕"/>
              </a:rPr>
              <a:t>(2)새길 수 있도록 다양한 말산업 콘텐츠를 끊임없이 개발하고 싶습니다. 이의 목표를 달성하기 위한 첫 번째 걸음은 말의 복지 증진이라고 생각합니다. 최근 논쟁거리가 되었던“공주폐마목장”같은</a:t>
            </a:r>
            <a:r>
              <a:rPr sz="1200">
                <a:solidFill>
                  <a:srgbClr val="000000"/>
                </a:solidFill>
                <a:latin typeface="맑은 고딕"/>
              </a:rPr>
              <a:t> 경우에도 과반수가 경주 퇴역마들이었습니다. 이 말들은 사업성이 떨어진다는 이유로 민간승마장들에게 버려졌고, 결국엔 이 목장으로 흘러들어오게 되었다는 기사를 보았습니다. 반면 성적이 좋았던 당대불패, 클린업조이, 같은 명예 경주 퇴역마들은 경주퇴역을 한 후에도 끊임없는 </a:t>
            </a:r>
            <a:r>
              <a:rPr u="sng" b="1" sz="1200">
                <a:solidFill>
                  <a:srgbClr val="000000"/>
                </a:solidFill>
                <a:latin typeface="맑은 고딕"/>
              </a:rPr>
              <a:t>(3)사랑을 받고 드넓은 초지가 있는 목장(안성팜랜드)에서 행복하게 남은 여생을 보내고 있습니다. 이렇게 직업을 잃은 후의 말들은 극과 극인 환경에서 살아가고 있는데,</a:t>
            </a:r>
            <a:r>
              <a:rPr sz="1200">
                <a:solidFill>
                  <a:srgbClr val="000000"/>
                </a:solidFill>
                <a:latin typeface="맑은 고딕"/>
              </a:rPr>
              <a:t> 이렇게 방치할 것이 아니라 그 말들의 특기를 새롭게 개발하여 다시 한번 새로운 직업을 찾아 인간과 함께 살아가며 사랑받고 대우받을 수 있도록 건강한 말산업 시장을 만드는 게 가장 </a:t>
            </a:r>
            <a:r>
              <a:rPr u="sng" b="1" sz="1200">
                <a:solidFill>
                  <a:srgbClr val="000000"/>
                </a:solidFill>
                <a:latin typeface="맑은 고딕"/>
              </a:rPr>
              <a:t>(4)첫 번째라고 생각합니다. 둘째, 말이라는 동물은 인간을 위해 평생을 봉사하는 동물입니다. 제가 취득한 재활승마지도사라는 자격증을 적극적으로</a:t>
            </a:r>
            <a:r>
              <a:rPr sz="1200">
                <a:solidFill>
                  <a:srgbClr val="000000"/>
                </a:solidFill>
                <a:latin typeface="맑은 고딕"/>
              </a:rPr>
              <a:t> 활용하여, 장애인 비장애인 모두가 안전하고 삶의 가치를 높이며, 말들 역시 편안한 안식처와 그에 대한 대우를 받을 수 있도록 안정된 승마의 배경을 만들어주고 싶습니다. 셋째, 위 내용의 배경을 뒷받침하기 위해서는 더욱더 다양한 승마 콘텐츠화를 개발하여 외부 및 민간 승마장에게 좋은 교과서와 좋은 숙제를 제시한다면 말과 마사회는 경마라는 인식을 벗어나 우리 삶의 좋은 영향력을 제공해 주는 하나의 파트너라는 인식이 자리매김할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말산업이 단순한 도박의 이미지를 넘어서는 데 기여한 경험이 있나요?</a:t>
            </a:r>
            <a:br/>
            <a:r>
              <a:t>(2) 경주 퇴역마들의 복지 증진을 위한 방안으로 생각하는 가장 중요한 요소는 무엇인가요?</a:t>
            </a:r>
            <a:br/>
            <a:r>
              <a:t>(3) 재활승마지도사 자격증을 활용한 승마 프로그램에 대해 구체적으로 설명해 주실 수 있나요?</a:t>
            </a:r>
            <a:br/>
            <a:r>
              <a:t>(4) 다양한 승마 콘텐츠화를 위해 어떤 창의적인 아이디어를 제안하고 싶나요?</a:t>
            </a:r>
          </a:p>
        </p:txBody>
      </p:sp>
    </p:spTree>
  </p:cSld>
  <p:clrMapOvr>
    <a:masterClrMapping/>
  </p:clrMapOvr>
</p:sld>
</file>

<file path=ppt/slides/slide4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이전 직장에서는 항상 본 운동 전후로 조마삭과 워킹머신을 돌려 말을 운동시켜야 했습니다. 그렇게 하면 마리당 최소 1시간 정도 소요되었고, 인당 배정되는 말은 </a:t>
            </a:r>
            <a:r>
              <a:rPr u="sng" b="1" sz="1200">
                <a:solidFill>
                  <a:srgbClr val="000000"/>
                </a:solidFill>
                <a:latin typeface="맑은 고딕"/>
              </a:rPr>
              <a:t>(1)10마리씩이여서 직원들 간의 협력은 필수였습니다. 저는 책임감이 강한 성격을 가지고 있어서 맡겨지는 일은 항상 모두 성실하고 꼼꼼하게 했습니다. 하지만</a:t>
            </a:r>
            <a:r>
              <a:rPr sz="1200">
                <a:solidFill>
                  <a:srgbClr val="000000"/>
                </a:solidFill>
                <a:latin typeface="맑은 고딕"/>
              </a:rPr>
              <a:t> 점점 A라는 직원보다 일이 지연되었고, 늦지 않으려 급하게 하다가 결국엔 상사에게 꾸지람을 들었습니다. 처음에는 배정받은 업무를 정석대로 했다고 생각했지만, 꾸지람을 들으니 답답하고 업무능력이 남들에 비하여 부족한가 해서 자책을 많이 했습니다. 그러나, 여기서 자책만 할 것이 아니라, 더 배우고 잘해야겠다는 생각이 들어 A 직원이 하는 것을 따라 해보았고, 어디서 문제가 발생하였는지 파악할 수 </a:t>
            </a:r>
            <a:r>
              <a:rPr u="sng" b="1" sz="1200">
                <a:solidFill>
                  <a:srgbClr val="000000"/>
                </a:solidFill>
                <a:latin typeface="맑은 고딕"/>
              </a:rPr>
              <a:t>(2)있었습니다. 말은 발이 생명이라 생각해서 귀찮아도 정석대로 관리 해주는 반면, A 직원은 상사가 지켜볼</a:t>
            </a:r>
            <a:r>
              <a:rPr sz="1200">
                <a:solidFill>
                  <a:srgbClr val="000000"/>
                </a:solidFill>
                <a:latin typeface="맑은 고딕"/>
              </a:rPr>
              <a:t> 당시 운동만 열심히 하고 그 후의 관리는 제대로 안해줬기 때문에 일이 일찍 끝나 결과의 차이가 생길 수밖에 없었습니다. 상대에게 ‘이건 이렇게 하면 안 되지 않느냐’라며 불만을 표했지만, 말하지 않으면 아무도 모른다, 어차피 </a:t>
            </a:r>
            <a:r>
              <a:rPr u="sng" b="1" sz="1200">
                <a:solidFill>
                  <a:srgbClr val="000000"/>
                </a:solidFill>
                <a:latin typeface="맑은 고딕"/>
              </a:rPr>
              <a:t>(3)말들은 관리하는 사람이 매번 바뀌니 티가 안 난다고 이야기하였습니다. 하지만 제일 중요한 관리를 빼먹는다는 것은 있을 수 없다고 생각했고, 이미 말들의 건강 상태가 나빠진 상태여서 각자 부족하다 (4)생각되는 부분을 서로가 채워주어 보자 하고 합의했습니다. 이렇게 대화를 통해 서로의 불만을 조정하여 원만하게 업무를 수행했으며, 그</a:t>
            </a:r>
            <a:r>
              <a:rPr sz="1200">
                <a:solidFill>
                  <a:srgbClr val="000000"/>
                </a:solidFill>
                <a:latin typeface="맑은 고딕"/>
              </a:rPr>
              <a:t> 후 부족한 점을 상대에게 배워가며 부족한 부분을 보완해 나갔습니다. 이러한 노력으로 말들의 건강이 호전되는 것이 눈에 보였고 저 또한 배움을 통하여 한 단계 더 성장하였습니다. 이 과정들을 통해 그 당시 어려움들을 극복했지만, 지금 생각해 보면 그때는 잘잘못을 따지기에 바빴던 것 같아 앞으로 같은 상황이 반복된다면, 남을 나무라기보다는 대화를 통하여 합의점을 찾아 서로가 성장할 수 있도록 협력할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이전 직장에서 느낀 협력의 중요성은 현재 지원자의 업무 방식에 어떤 영향을 미쳤나요?</a:t>
            </a:r>
            <a:br/>
            <a:r>
              <a:t>(2) 말의 관리 방식을 개선하기 위해 어떤 노력을 기울였는지 설명해 주세요.</a:t>
            </a:r>
            <a:br/>
            <a:r>
              <a:t>(3) 다른 직원과의 갈등을 해결한 경험을 바탕으로 지원자는 미래의 팀워크를 어떻게 발전시킬 계획인가요?</a:t>
            </a:r>
            <a:br/>
            <a:r>
              <a:t>(4) 어떻게 대화를 통해 문제를 해결하면서도 개인의 성장으로 이어졌는지 예를 들어주세요.</a:t>
            </a:r>
          </a:p>
        </p:txBody>
      </p:sp>
    </p:spTree>
  </p:cSld>
  <p:clrMapOvr>
    <a:masterClrMapping/>
  </p:clrMapOvr>
</p:sld>
</file>

<file path=ppt/slides/slide4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(1)한국마사회는 경마와 관련한 많은 업무가 정보시스템을 기반으로 하여 이루어지기 때문에 관련 시스템을 이용하는 고객 혹은 직원이 최대한 불편함을 느끼지 않도록 해야</a:t>
            </a:r>
            <a:r>
              <a:rPr sz="1200">
                <a:solidFill>
                  <a:srgbClr val="000000"/>
                </a:solidFill>
                <a:latin typeface="맑은 고딕"/>
              </a:rPr>
              <a:t> 합니다. 한국마사회에 입사하여 사용자 중심의 정보인프라를 구축하고, 발생할 수 있는 문제에 대해 예측 및 해결하는 데 기여하고 싶습니다.사용자 요구사항을 기반으로 관리 시스템을 개발하여 업무의 효율성 및 </a:t>
            </a:r>
            <a:r>
              <a:rPr u="sng" b="1" sz="1200">
                <a:solidFill>
                  <a:srgbClr val="000000"/>
                </a:solidFill>
                <a:latin typeface="맑은 고딕"/>
              </a:rPr>
              <a:t>(2)편리성을 증진시킨 경험이 있습니다. 당시, 스피커 제조 회사의 재고 및 발주, 판매 관리 시스템이 구축되어 있지 않았고 수기로 작성하여</a:t>
            </a:r>
            <a:r>
              <a:rPr sz="1200">
                <a:solidFill>
                  <a:srgbClr val="000000"/>
                </a:solidFill>
                <a:latin typeface="맑은 고딕"/>
              </a:rPr>
              <a:t> 관리하는 불편함이 있었습니다. 업무 효율성 증진을 위해 새로운 관리 시스템의 개발이 필요하다고 판단하였습니다. 먼저, 직원들의 요구사항을 인터뷰하여 </a:t>
            </a:r>
            <a:r>
              <a:rPr u="sng" b="1" sz="1200">
                <a:solidFill>
                  <a:srgbClr val="000000"/>
                </a:solidFill>
                <a:latin typeface="맑은 고딕"/>
              </a:rPr>
              <a:t>(3)취합하였고 필수적으로 구현될 필요가 있는 기능들만 모아서 프로토타입을 만들었습니다. 또한, 지속적으로 요구사항을</a:t>
            </a:r>
            <a:r>
              <a:rPr sz="1200">
                <a:solidFill>
                  <a:srgbClr val="000000"/>
                </a:solidFill>
                <a:latin typeface="맑은 고딕"/>
              </a:rPr>
              <a:t> 수집하여 반영하는 것이 중요하다고 생각하였습니다. 이에, 3번의 프로토타입 개발 과정을 거쳐 추가로 구현되거나 개선될 필요가 있는 부분을 조사하여 관리 시스템에 반영하였습니다. 노력의 결과, 대부분의 직원들이 개발된 </a:t>
            </a:r>
            <a:r>
              <a:rPr u="sng" b="1" sz="1200">
                <a:solidFill>
                  <a:srgbClr val="000000"/>
                </a:solidFill>
                <a:latin typeface="맑은 고딕"/>
              </a:rPr>
              <a:t>(4)관리 시스템에 만족하였고 업무 효율성이 약 30% 증진되었다는 보고를 받을 수 있었습니다. 이를 통해, 사용자 중심의 시스템</a:t>
            </a:r>
            <a:r>
              <a:rPr sz="1200">
                <a:solidFill>
                  <a:srgbClr val="000000"/>
                </a:solidFill>
                <a:latin typeface="맑은 고딕"/>
              </a:rPr>
              <a:t> 개발 역량을 강화할 수 있었습니다.정보기술의 발전으로 미래에도 시스템개발 및 유지 보수에 대한 중요성은 점점 커질 것이고, 개발될 시스템의 중심에는 사용자가 가장 우선시되어야 할 것입니다. 먼저, 구축된 정보시스템을 파악하고 이와 관련하여 자주 발생하는 불편 사항들을 지속적으로 모니터링하겠습니다. 수집한 데이터를 통해, 온라인 베팅 시스템 및 발매 시스템 등의 UI 및 UX 향상을 위해 맞춤형 서비스를 제공하는데 활용하고 싶습니다. 또한, 개발한 시스템을 바로 배포하기보다 고객들로부터 평가 위원회를 모집하고 인수 테스트를 거쳐 피드백을 받아 사용자가 만족할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경험을 토대로, 사용자가 만족하는 정보시스템 구축을 위해 필수적으로 고려해야 할 사항은 무엇인가요?</a:t>
            </a:r>
            <a:br/>
            <a:r>
              <a:t>(2) 스피커 제조 회사의 관리 시스템 개발 시 팀 내에서의 구체적인 지원자의 역할과 기여는 무엇이었나요?</a:t>
            </a:r>
            <a:br/>
            <a:r>
              <a:t>(3) 프로토타입을 3차례 개발하는 과정에서 얻은 가장 큰 교훈은 무엇이었으며, 이를 현재 어떻게 활용하고 있나요?</a:t>
            </a:r>
            <a:br/>
            <a:r>
              <a:t>(4) 새로운 정보시스템을 활용한 맞춤형 서비스를 제공한다고 했는데, 이를 통해 기대하는 구체적인 성과는 무엇인가요?</a:t>
            </a:r>
          </a:p>
        </p:txBody>
      </p:sp>
    </p:spTree>
  </p:cSld>
  <p:clrMapOvr>
    <a:masterClrMapping/>
  </p:clrMapOvr>
</p:sld>
</file>

<file path=ppt/slides/slide4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(1)어려운 업무를 맡지 않으려는 팀원들을 설득하여 프로젝트를 완수한 경험이 있습니다.빅데이터를 활용한 예측 모델 개발이라는 주제로 프로젝트를</a:t>
            </a:r>
            <a:r>
              <a:rPr sz="1200">
                <a:solidFill>
                  <a:srgbClr val="000000"/>
                </a:solidFill>
                <a:latin typeface="맑은 고딕"/>
              </a:rPr>
              <a:t> 수행하던 당시, 몇몇 팀원들은 관련 지식이 부족하고 흥미가 생기지 않는다는 이유로 어려운 업무를 맡지 않으려 하였습니다. 다른 팀원들은 이에 동의하지 않았고, 모든 팀원이 균등하게 프로젝트 업무를 수행할 필요가 있다 주장하였습니다. 이로 인해, 팀원 간의 불화가 </a:t>
            </a:r>
            <a:r>
              <a:rPr u="sng" b="1" sz="1200">
                <a:solidFill>
                  <a:srgbClr val="000000"/>
                </a:solidFill>
                <a:latin typeface="맑은 고딕"/>
              </a:rPr>
              <a:t>(2)발생하였고 중간발표를 얼마 앞두지 않은 시점이었음에도 팀원들이 프로젝트 회의에 참여하지 않거나 담당한 업무를 수행하지 않는 등의 문제가 발생하였습니다.</a:t>
            </a:r>
            <a:r>
              <a:rPr sz="1200">
                <a:solidFill>
                  <a:srgbClr val="000000"/>
                </a:solidFill>
                <a:latin typeface="맑은 고딕"/>
              </a:rPr>
              <a:t> 팀원 간 소통의 부재가 원인이라고 생각하였습니다. 좋은 프로젝트 결과를 내기 위한 방법에만 초점을 맞추고, 어떤 과정으로 수행할지에 대해서는 고려하지 않았기 때문입니다. 이로 인해, 한 팀원이 특정 업무를 전부 담당하는 문제점이 있었습니다. 먼저, 팀원들의 의견을 취합하여 타협점을 찾기 위해 노력하였습니다. 이를 통해, 공평성의 측면에서는 모두가 균등하게 수행할 필요가 있지만 개인의 능력 또한 고려할 필요가 있다고 판단하였습니다. 이에, 주제에 대해 어려움을 느끼는 팀원들에게 상대적으로 낮은 강도의 업무를 부여하되 어려운 업무를 담당하는 팀원들을 보조할 것을 </a:t>
            </a:r>
            <a:r>
              <a:rPr u="sng" b="1" sz="1200">
                <a:solidFill>
                  <a:srgbClr val="000000"/>
                </a:solidFill>
                <a:latin typeface="맑은 고딕"/>
              </a:rPr>
              <a:t>(3)제안하였습니다. 또한, 프로젝트 로드맵을 작성하고 진행 단계 별로 세분화하였습니다. 로드맵을 통해서, 팀원들이 담당한 업무를 체크하고 프로젝트에 기여한 정도를 알 수 있었기에</a:t>
            </a:r>
            <a:r>
              <a:rPr sz="1200">
                <a:solidFill>
                  <a:srgbClr val="000000"/>
                </a:solidFill>
                <a:latin typeface="맑은 고딕"/>
              </a:rPr>
              <a:t> 균등하게 </a:t>
            </a:r>
            <a:r>
              <a:rPr u="sng" b="1" sz="1200">
                <a:solidFill>
                  <a:srgbClr val="000000"/>
                </a:solidFill>
                <a:latin typeface="맑은 고딕"/>
              </a:rPr>
              <a:t>(4)업무가 분배될 것이라 판단하였습니다. 이를 바탕으로, 팀원들을 설득하였고 역할 분담을 포함한 프로젝트의 진행이 이루어질 수 있었습니다.그 결과,</a:t>
            </a:r>
            <a:r>
              <a:rPr sz="1200">
                <a:solidFill>
                  <a:srgbClr val="000000"/>
                </a:solidFill>
                <a:latin typeface="맑은 고딕"/>
              </a:rPr>
              <a:t> 이전과 다르게 팀원들 간에 업무에 대한 의견과 피드백이 이루어졌고 프로젝트에 적극적으로 참여하는 변화를 이끌어 냈습니다. 또한, 주제에 대해 어려움을 느꼈던 팀원들은 학습할 기회를 얻을 수 있어 고맙다 하였고 저는 팀원 평가에서 가장 높은 점수를 받을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빅데이터를 활용한 예측 모델 개발 프로젝트에서 어려운 업무를 맡기 위해 팀원들에게 어떻게 구체적인 지원을 제공했나요?</a:t>
            </a:r>
            <a:br/>
            <a:r>
              <a:t>(2) 팀원 간의 소통 부족 문제를 해결하는 과정에서 지원자가 직면한 가장 큰 도전은 무엇이었나요?</a:t>
            </a:r>
            <a:br/>
            <a:r>
              <a:t>(3) 로드맵 작성 후 팀 내에서 어떤 피드백을 받았고, 이를 통해 얻은 개선점은 무엇이었나요?</a:t>
            </a:r>
            <a:br/>
            <a:r>
              <a:t>(4) 프로젝트를 성공적으로 완료한 후 팀원들 간의 협력 수준이 어떻게 변화하였나요?</a:t>
            </a:r>
          </a:p>
        </p:txBody>
      </p:sp>
    </p:spTree>
  </p:cSld>
  <p:clrMapOvr>
    <a:masterClrMapping/>
  </p:clrMapOvr>
</p:sld>
</file>

<file path=ppt/slides/slide4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[글로벌 역량과 데이터 분석을 통한 맞춤형 마케팅 전략 수립]입사 후 한국마사회의 디지털 마케팅 전략을 고도화하여 온라인 마권발매 서비스의 확산과 디지털 전환을 가속화하는 데 기여하겠습니다. 이를 통해 건전한 경마문화를 정착시키고 국민의 여가 및 스포츠 문화 </a:t>
            </a:r>
            <a:r>
              <a:rPr u="sng" b="1" sz="1200">
                <a:solidFill>
                  <a:srgbClr val="000000"/>
                </a:solidFill>
                <a:latin typeface="맑은 고딕"/>
              </a:rPr>
              <a:t>(1)향상에 이바지하겠습니다. 또한, 글로벌 시장에서 한국 경마의 경쟁력을 강화하고, 브랜드 인지도를 확대하여 전 세계에 한국 경마의 (2)우수성을 알리겠습니다. 이를 위해 글로벌 역량과 데이터 분석을 통한 마케팅 기획 능력을 쌓아왔습니다.</a:t>
            </a:r>
            <a:r>
              <a:rPr sz="1200">
                <a:solidFill>
                  <a:srgbClr val="000000"/>
                </a:solidFill>
                <a:latin typeface="맑은 고딕"/>
              </a:rPr>
              <a:t> 첫째, 글로벌 마케팅 콘텐츠를 기획하고 실행하여 해외 시장을 개척한 경험이 있습니다. 일본, 대만, 베트남에서 반려동물용품 브랜드를 담당하여 숏폼 영상을 제작해 2주간 SNS 마케팅을 진행했습니다. 1차 광고 분석 결과, 일부 국가에서 잠재고객 발굴과 노출수가 부족한 한계를 발견하고, 이를 개선하기 위해 카드뉴스를 새롭게 제작했습니다. 기존 광고를 현지 언어로 번역해 접근성을 높였으며, 바이어 리스트를 수집하고 콜드 메일을 통해 직접 컨택을 시도했습니다. 이 결과, 2주 동안 24건의 잠재고객을 확보하고 약 만여 개의 계정에 도달하며 아시아 </a:t>
            </a:r>
            <a:r>
              <a:rPr u="sng" b="1" sz="1200">
                <a:solidFill>
                  <a:srgbClr val="000000"/>
                </a:solidFill>
                <a:latin typeface="맑은 고딕"/>
              </a:rPr>
              <a:t>(3)시장에서 브랜드 인지도를 상승시켰습니다. 최우수상을 수상하며 성과를 인정받기도 했습니다. 적극적인 문제 해결 능력과 글로벌 마케팅 경험을</a:t>
            </a:r>
            <a:r>
              <a:rPr sz="1200">
                <a:solidFill>
                  <a:srgbClr val="000000"/>
                </a:solidFill>
                <a:latin typeface="맑은 고딕"/>
              </a:rPr>
              <a:t> 바탕으로 한국 경마가 글로벌 </a:t>
            </a:r>
            <a:r>
              <a:rPr u="sng" b="1" sz="1200">
                <a:solidFill>
                  <a:srgbClr val="000000"/>
                </a:solidFill>
                <a:latin typeface="맑은 고딕"/>
              </a:rPr>
              <a:t>(4)시장에서 경쟁력을 확보할 수 있도록 글로벌 고객 유치를 위한 맞춤형 마케팅을 시행하겠습니다.둘째, 마케팅팀 인턴으로 근무하며 가구 브랜드의 광고 콘텐츠를 제작했던 경험이 있습니다. 브랜드 인지도 및</a:t>
            </a:r>
            <a:r>
              <a:rPr sz="1200">
                <a:solidFill>
                  <a:srgbClr val="000000"/>
                </a:solidFill>
                <a:latin typeface="맑은 고딕"/>
              </a:rPr>
              <a:t> 전환율 향상을 목표로 성과 데이터를 분석하고 이를 바탕으로 플러스친구 및 검색광고, 앱 광고 소재 등의 콘텐츠를 제작했습니다. 특히 전환 증대를 목적으로 고객의 시선을 끌 수 있는 메시지와 이미지 배치를 통해 플러스친구의 전년 대비 주문금액을 180% 증가시키는 성과를 올렸습니다. 한국마사회에서도 고객 데이터를 활용해 최적화된 맞춤형 마케팅 전략을 실행하겠습니다.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해외 시장에서 글로벌 마케팅 콘텐츠를 기획하고 실행한 경험에 대해 구체적으로 더 많은 정보를 제공해주시겠습니까?</a:t>
            </a:r>
            <a:br/>
            <a:r>
              <a:t>(2) 일본, 대만, 베트남에서 어떤 어려움이 있었고, 이를 어떻게 극복했는지 더 구체적으로 설명해 주시겠습니까?</a:t>
            </a:r>
            <a:br/>
            <a:r>
              <a:t>(3) 글로벌 시장에서의 경험을 바탕으로 한국마사회에 기여할 수 있는 구체적인 마케팅 전략 계획이 있다면 말씀해 주세요.</a:t>
            </a:r>
            <a:br/>
            <a:r>
              <a:t>(4) 가구 브랜드의 광고 콘텐츠 제작 경험 중 특히 기억에 남는 성공 사례와 그 성과에 대해 자세히 설명해주시겠습니까?</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팀원들의 적극적인 참여를 이끌어 </a:t>
            </a:r>
            <a:r>
              <a:rPr u="sng" b="1" sz="1200">
                <a:solidFill>
                  <a:srgbClr val="000000"/>
                </a:solidFill>
                <a:latin typeface="맑은 고딕"/>
              </a:rPr>
              <a:t>(1)협업을 개선한 경험이 있습니다.플랜트 교육에서 공정을 설계하고 효율을 분석하는 팀 과제가 주어졌습니다. 팀장으로서 과제를 주도적으로 진행하던 도중, 몇몇 팀원이 소극적으로 임한다는 사실을 깨달았습니다. 처음에는 갈등을 피하고자 문제를 제기하기보다는 제 몫을 더 맡아서 진행하며 해결하려 했습니다. 하지만 다른 팀원들도 점차 연쇄적으로 동기부여가 약해지면서 협업의 효율성이 급격히 저하되었습니다. 이대로는 과제 완수가 어렵겠다고</a:t>
            </a:r>
            <a:r>
              <a:rPr sz="1200">
                <a:solidFill>
                  <a:srgbClr val="000000"/>
                </a:solidFill>
                <a:latin typeface="맑은 고딕"/>
              </a:rPr>
              <a:t> 판단하여, 팀원들과 소통을 통해 근본적인 문제를 해결해야겠다고 결심했습니다.먼저, 팀원들과 편하게 대화할 시간을 마련하기 위해 함께 점심을 먹자고 제안했습니다. 그 과정에서 과제가 진행될수록 과제의 난이도가 높아져 일부 </a:t>
            </a:r>
            <a:r>
              <a:rPr u="sng" b="1" sz="1200">
                <a:solidFill>
                  <a:srgbClr val="000000"/>
                </a:solidFill>
                <a:latin typeface="맑은 고딕"/>
              </a:rPr>
              <a:t>(2)팀원들이 내용을 이해하지 못해 자신감을 잃었고, 점점 소극적으로 변했다는 사실을 알게 되었습니다. 이를 해결하기 위해 팀 내 자체 질의응답 시간을 도입해 모르는 내용을 자유롭게 질문하고 해결할 수 있도록 했으며, 교육이 끝난 후 공정 관련 전공 지식을 함께 정리하고 공부하며 팀원들의 이해도를 높이는 시간을 가졌습니다. 이런 노력을 통해 팀원들은 점점 자신감을 되찾으며 능동적으로 의견을 내기 시작했고,</a:t>
            </a:r>
            <a:r>
              <a:rPr sz="1200">
                <a:solidFill>
                  <a:srgbClr val="000000"/>
                </a:solidFill>
                <a:latin typeface="맑은 고딕"/>
              </a:rPr>
              <a:t> 점점 과제에 적극적으로 </a:t>
            </a:r>
            <a:r>
              <a:rPr u="sng" b="1" sz="1200">
                <a:solidFill>
                  <a:srgbClr val="000000"/>
                </a:solidFill>
                <a:latin typeface="맑은 고딕"/>
              </a:rPr>
              <a:t>(3)참여하게 되었습니다. 소극적이던 팀원들까지 적극적으로 참여하면서 팀 분위기가 밝아지고 협업의 효율성도 크게 향상되었습니다. 그 결과, 모든 팀원이 각자의 역할을 충실히 수행하며 과제를 성공적으로 완수할 수 있었습니다.이 경험을 통해 팀워크에서</a:t>
            </a:r>
            <a:r>
              <a:rPr sz="1200">
                <a:solidFill>
                  <a:srgbClr val="000000"/>
                </a:solidFill>
                <a:latin typeface="맑은 고딕"/>
              </a:rPr>
              <a:t> 중요한 것은 단순히 역할을 나누는 것이 아니라, 팀원들이 적극적으로 참여할 수 있는 환경을 만드는 것이라는 것을 깨달았습니다. 또한, 갈등 상황을 회피하기보다는 능동적인 소통이 협력을 강화하는 것임을 경험했습니다. 입사 후 예상하지 못했던 문제를 만나더라도 팀원들과 적극적으로 </a:t>
            </a:r>
            <a:r>
              <a:rPr u="sng" b="1" sz="1200">
                <a:solidFill>
                  <a:srgbClr val="000000"/>
                </a:solidFill>
                <a:latin typeface="맑은 고딕"/>
              </a:rPr>
              <a:t>(4)소통하며 유기적으로 협력해 해결책을 찾아내고, 공동의 목표를 달성하며 성과를 만들어나가겠습니다.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팀원과의 소통을 개선하여 협업 효율성을 높인 경험을 말씀하셨습니다. 그 과정에서 겪었던 가장 큰 어려움은 무엇이었나요?</a:t>
            </a:r>
            <a:br/>
            <a:r>
              <a:t>(2) 플랜트 교육 시 팀장의 역할을 하셨는데, 이후의 업무에 이를 어떻게 적용하고자 하나요? 비슷한 문제에 직면했을 때 활용할 전략이 있다면 말씀해 주세요.</a:t>
            </a:r>
            <a:br/>
            <a:r>
              <a:t>(3) 점심 시간 대화로 팀원들의 자신감 저하 원인을 알게 되셨다고 했습니다. 이러한 비공식 커뮤니케이션의 중요성이 무엇인지 설명해 주세요.</a:t>
            </a:r>
            <a:br/>
            <a:r>
              <a:t>(4) 팀워크에서 간과하기 쉬운 부분을 깨달으셨다고 했습니다. 회사에서 팀의 참여 환경을 개선하기 위해 어떤 점을 고려할 계획인가요?</a:t>
            </a:r>
          </a:p>
        </p:txBody>
      </p:sp>
    </p:spTree>
  </p:cSld>
  <p:clrMapOvr>
    <a:masterClrMapping/>
  </p:clrMapOvr>
</p:sld>
</file>

<file path=ppt/slides/slide4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[변화는 백 마디 말보다 한 번의 행동에서]적극적인 자세로 팀원들을 동기 부여해 목표를 성공적으로 달성한 경험이 있습니다. 철도기업에서 인턴으로 근무할 당시, 저는 자동발매기를 통해 열차표를 판매하는 </a:t>
            </a:r>
            <a:r>
              <a:rPr u="sng" b="1" sz="1200">
                <a:solidFill>
                  <a:srgbClr val="000000"/>
                </a:solidFill>
                <a:latin typeface="맑은 고딕"/>
              </a:rPr>
              <a:t>(1)업무를 맡았습니다. 당시 팀은 자동발매기의 판매 실적을 채워야 하는 목표를 가지고 있었습니다. 그러나 다른</a:t>
            </a:r>
            <a:r>
              <a:rPr sz="1200">
                <a:solidFill>
                  <a:srgbClr val="000000"/>
                </a:solidFill>
                <a:latin typeface="맑은 고딕"/>
              </a:rPr>
              <a:t> 팀원들은 인턴이라는 이유로 실적 달성에 큰 관심을 두지 않았고, 정해진 근무 시간만 채우려는 태도를 </a:t>
            </a:r>
            <a:r>
              <a:rPr u="sng" b="1" sz="1200">
                <a:solidFill>
                  <a:srgbClr val="000000"/>
                </a:solidFill>
                <a:latin typeface="맑은 고딕"/>
              </a:rPr>
              <a:t>(2)보였습니다. 저 또한 시간만 채우며 업무를 진행할 수 있었지만, 그보다는 목표를 달성해 팀에 기여하고 싶다는 의지가 강했습니다.저는 솔선수범하는 자세로 먼저 행동했습니다.</a:t>
            </a:r>
            <a:r>
              <a:rPr sz="1200">
                <a:solidFill>
                  <a:srgbClr val="000000"/>
                </a:solidFill>
                <a:latin typeface="맑은 고딕"/>
              </a:rPr>
              <a:t> 예매창구 앞에 긴 대기줄이 형성되어 있었지만, </a:t>
            </a:r>
            <a:r>
              <a:rPr u="sng" b="1" sz="1200">
                <a:solidFill>
                  <a:srgbClr val="000000"/>
                </a:solidFill>
                <a:latin typeface="맑은 고딕"/>
              </a:rPr>
              <a:t>(3)자동발매기를 이용하는 고객은 상대적으로 적은 상황이었습니다. 저는 예매창구에서 줄을 서 있던 고객들에게 직접 다가가 자동발매기를 이용해 오래 기다릴 필요 없이 빠르게 표를</a:t>
            </a:r>
            <a:r>
              <a:rPr sz="1200">
                <a:solidFill>
                  <a:srgbClr val="000000"/>
                </a:solidFill>
                <a:latin typeface="맑은 고딕"/>
              </a:rPr>
              <a:t> 예매할 수 있다고 안내했습니다. </a:t>
            </a:r>
            <a:r>
              <a:rPr u="sng" b="1" sz="1200">
                <a:solidFill>
                  <a:srgbClr val="000000"/>
                </a:solidFill>
                <a:latin typeface="맑은 고딕"/>
              </a:rPr>
              <a:t>(4)동료들에게도 이 방법을 함께 실천하자고 독려했습니다. 고객들의 반응은 호의적이었습니다. 예매창구에서 기다리는 시간을 줄이며 자동발매기를 통해</a:t>
            </a:r>
            <a:r>
              <a:rPr sz="1200">
                <a:solidFill>
                  <a:srgbClr val="000000"/>
                </a:solidFill>
                <a:latin typeface="맑은 고딕"/>
              </a:rPr>
              <a:t> 빠르게 표 예매를 도와드리자, 서비스에 만족해했습니다. 자동발매기를 인지하지 못하고 있던 주변 고객들의 참여까지 유도해 많은 표 발매를 끌어낼 수 있었습니다. 고객들의 긍정적인 반응을 보며, 동료들도 자연스럽게 함께 참여하기 시작했습니다. 서로 의견을 교환하며 더 효과적인 안내 방법을 고민했고, 자연스럽게 협력하는 분위기가 형성되었습니다.결과적으로, 자동발매기를 이용한 예매가 활발히 이루어졌고, 팀은 목표 실적을 달성할 수 있었습니다. 그 덕분에 팀 전체가 우수 인턴으로 선정되는 성과를 이루었습니다. 이 경험을 통해 저는 적극적인 자세의 중요성을 배울 수 있었습니다. 또한, 함께 목표를 공유하고 실천할 방법을 고민할 때 팀원들의 적극적인 참여를 끌어낼 수 있음을 배웠습니다. 한국마사회에서도 백 마디 말보다 먼저 행동으로 노력하는 자세를 보여주며 조직에 긍정적인 에너지를 불어넣겠습니다.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철도기업 인턴십 시절, 자동발매기를 통한 목표 달성 과정에서 가장 힘들었던 부분은 무엇이었나요?</a:t>
            </a:r>
            <a:br/>
            <a:r>
              <a:t>(2) 자동발매기 이용 활성화를 위해 고안했던 새로운 전략이나 아이디어가 있었는지 더 설명해주시겠습니까?</a:t>
            </a:r>
            <a:br/>
            <a:r>
              <a:t>(3) 당시 동료들을 동기 부여하여 팀의 목표를 달성한 구체적인 방법론을 소개해주시겠습니까?</a:t>
            </a:r>
            <a:br/>
            <a:r>
              <a:t>(4) 지원자는 목표 달성을 통해 팀 전체가 우수 인턴으로 선정되었다고 했습니다. 이 경험이 이후의 팀 활동에 어떤 영향을 미쳤는지 알려주세요.</a:t>
            </a:r>
          </a:p>
        </p:txBody>
      </p:sp>
    </p:spTree>
  </p:cSld>
  <p:clrMapOvr>
    <a:masterClrMapping/>
  </p:clrMapOvr>
</p:sld>
</file>

<file path=ppt/slides/slide4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다양한 경험을 통해 고객 중심적인 사고와 유연한 문제 해결 능력을 키워왔습니다. 이를 바탕으로 한국마사회가 추구하는 말 산업의 발전과 건전한 레저문화 조성에 기여하고 싶습니다. 한국마사회는 공정한 경마 운영과 말 </a:t>
            </a:r>
            <a:r>
              <a:rPr u="sng" b="1" sz="1200">
                <a:solidFill>
                  <a:srgbClr val="000000"/>
                </a:solidFill>
                <a:latin typeface="맑은 고딕"/>
              </a:rPr>
              <a:t>(1)산업 발전을 통해 국민의 여가 선용을 이끌어가고 있으며, 이를 위해 변화하는 고객의 요구를</a:t>
            </a:r>
            <a:r>
              <a:rPr sz="1200">
                <a:solidFill>
                  <a:srgbClr val="000000"/>
                </a:solidFill>
                <a:latin typeface="맑은 고딕"/>
              </a:rPr>
              <a:t> 반영한 유연한 접근이 필요하다고 생각합니다. 저는 고객 경험을 개선한 경험을 통해 한국마사회가 더욱 친숙하고 즐거운 여가 문화를 선도하는 데 적극 기여하고 싶습니다. 첫째, 웹/앱 설계 프로젝트를 총괄하며 고객 중심적인 사고를 바탕으로 UI/UX를 개선한 경험이 있습니다. 사용자 행동 분석을 통해 정보를 체계적으로 분류하고, 주요 정보에 대한 접근성을 높여 빠르고 편리한 </a:t>
            </a:r>
            <a:r>
              <a:rPr u="sng" b="1" sz="1200">
                <a:solidFill>
                  <a:srgbClr val="000000"/>
                </a:solidFill>
                <a:latin typeface="맑은 고딕"/>
              </a:rPr>
              <a:t>(2)탐색이 가능하도록 했습니다. 또한, 아이콘과 색상 대비를 최적화하여 가시성을 향상했으며, 반응형 디자인을 적용해 다양한 환경에 대한 호환성을</a:t>
            </a:r>
            <a:r>
              <a:rPr sz="1200">
                <a:solidFill>
                  <a:srgbClr val="000000"/>
                </a:solidFill>
                <a:latin typeface="맑은 고딕"/>
              </a:rPr>
              <a:t> </a:t>
            </a:r>
            <a:r>
              <a:rPr u="sng" b="1" sz="1200">
                <a:solidFill>
                  <a:srgbClr val="000000"/>
                </a:solidFill>
                <a:latin typeface="맑은 고딕"/>
              </a:rPr>
              <a:t>(3)높였습니다. 이를 통해 사용자들의 체류 시간이 25% 향상된 것을 바탕으로 정보를 더욱 쉽게</a:t>
            </a:r>
            <a:r>
              <a:rPr sz="1200">
                <a:solidFill>
                  <a:srgbClr val="000000"/>
                </a:solidFill>
                <a:latin typeface="맑은 고딕"/>
              </a:rPr>
              <a:t> 습득하고 있음을 확인하였습니다. 둘째, F&amp;B 컨설팅을 수행하며 유연한 사고로 매출 증가를 이끌어낸 경험이 있습니다. 고객은 이전에 다른 업체에서 </a:t>
            </a:r>
            <a:r>
              <a:rPr u="sng" b="1" sz="1200">
                <a:solidFill>
                  <a:srgbClr val="000000"/>
                </a:solidFill>
                <a:latin typeface="맑은 고딕"/>
              </a:rPr>
              <a:t>(4)컨설팅을 받았지만 기대한 성과를 얻지 못해, 제한된 예산 내에서 새로운 해결책이 필요했습니다. 소비자 경험을 개선하기 위해 공간의</a:t>
            </a:r>
            <a:r>
              <a:rPr sz="1200">
                <a:solidFill>
                  <a:srgbClr val="000000"/>
                </a:solidFill>
                <a:latin typeface="맑은 고딕"/>
              </a:rPr>
              <a:t> 목적성을 고려하여 조명과 가구를 재배치하고, 메뉴판 구성을 조정하여 주력 메뉴에 집중도를 높였습니다. 낮은 위치 접근성을 극복하기 위해 호기심을 자극하는 외부 간판을 추가 설치하여 고객들이 쉽게 식당을 인식하고 유입할 수 있도록 했습니다. 이를 통해 50% 이상의 매출 증가를 이끌어냈습니다. 한국마사회는 국민에게 다양한 문화 경험을 제공하여 여가의 새로운 가치를 창출하고 있습니다. 제가 가진 고객 중심적인 사고와 유연한 문제 해결 능력을 바탕으로 변화하는 고객의 요구를 반영한 경험을 제공하고, 경마공원이 더 친숙하고 즐거운 복합문화 공간으로 거듭나도록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한국마사회가 더욱 친숙한 여가 문화를 선도하는 데 기여하고 싶다고 하셨습니다. 고객 경험 개선 외에 다른 분야에서 기여할 수 있는 방법은 무엇이 있을까요?</a:t>
            </a:r>
            <a:br/>
            <a:r>
              <a:t>(2) 웹/앱 설계 프로젝트에서 UI/UX 개선을 이뤄 사용자의 체류 시간을 25% 향상시켰다고 했습니다. 이 경험이 한국마사회에 어떻게 기여할 수 있을까요?</a:t>
            </a:r>
            <a:br/>
            <a:r>
              <a:t>(3) 다양한 환경에 대한 웹/앱 호환성을 높였다고 했습니다. 이를 통해 한국마사회 고객들에게 어떤 가치를 제공하고 싶으신가요?</a:t>
            </a:r>
            <a:br/>
            <a:r>
              <a:t>(4) F&amp;B 컨설팅을 통해 매출을 50% 증가시켰다고 하셨는데, 이 경험에서 배운 점을 한국마사회에서 어떻게 적용할 계획인가요?</a:t>
            </a:r>
          </a:p>
        </p:txBody>
      </p:sp>
    </p:spTree>
  </p:cSld>
  <p:clrMapOvr>
    <a:masterClrMapping/>
  </p:clrMapOvr>
</p:sld>
</file>

<file path=ppt/slides/slide4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디렉터로서 비대면 환경에서 </a:t>
            </a:r>
            <a:r>
              <a:rPr u="sng" b="1" sz="1200">
                <a:solidFill>
                  <a:srgbClr val="000000"/>
                </a:solidFill>
                <a:latin typeface="맑은 고딕"/>
              </a:rPr>
              <a:t>(1)팀원들과 협업 프로젝트를 진행하면서 비효율적인 업무 상황을 개선한 경험이 있습니다. 팀원들에게 지시사항을</a:t>
            </a:r>
            <a:r>
              <a:rPr sz="1200">
                <a:solidFill>
                  <a:srgbClr val="000000"/>
                </a:solidFill>
                <a:latin typeface="맑은 고딕"/>
              </a:rPr>
              <a:t> 전달했지만, 확인 여부에 대한 답신을 받지 못하는 경우가 많았습니다. 지시사항이 제대로 전달되지 않아 시간적 손실이 빈번하게 발생했습니다. 비대면 업무를 진행할 때는 업무의 전달과 확인이 더욱 중요했기 때문에 문제의 해결이 시급한 상황이었습니다. 기존에는 업무 지시를 다양한 채널을 이용하여 전달하다 보니 정보의 양이 많고, 통일되어 </a:t>
            </a:r>
            <a:r>
              <a:rPr u="sng" b="1" sz="1200">
                <a:solidFill>
                  <a:srgbClr val="000000"/>
                </a:solidFill>
                <a:latin typeface="맑은 고딕"/>
              </a:rPr>
              <a:t>(2)있지 않아 몇몇 정보를 놓치는 팀원들이 발생하였습니다. 이를 해결하기 위해, 저는 첫 번째로 업무 지시와</a:t>
            </a:r>
            <a:r>
              <a:rPr sz="1200">
                <a:solidFill>
                  <a:srgbClr val="000000"/>
                </a:solidFill>
                <a:latin typeface="맑은 고딕"/>
              </a:rPr>
              <a:t> 확인에 대한 구체적인 메뉴얼과 과업을 공유하는 전용 채널을 따로 만들었습니다. </a:t>
            </a:r>
            <a:r>
              <a:rPr u="sng" b="1" sz="1200">
                <a:solidFill>
                  <a:srgbClr val="000000"/>
                </a:solidFill>
                <a:latin typeface="맑은 고딕"/>
              </a:rPr>
              <a:t>(3)모든 업무 지시에는 반드시 답신을 확인했다는 반응을 요구하였고, 이를 20분 이내에 확인하지 않으면 경고성 알림이 울리도록 장치를 마련하였습니다. 경고가</a:t>
            </a:r>
            <a:r>
              <a:rPr sz="1200">
                <a:solidFill>
                  <a:srgbClr val="000000"/>
                </a:solidFill>
                <a:latin typeface="맑은 고딕"/>
              </a:rPr>
              <a:t> 4회 이상 누적된 팀원에게는 페널티를 부여하기로 했습니다. 프로젝트 내에서 우선순위가 낮은 작업을 맡기거나, 역할 분담에서 역할 선택 기회를 후순위에 배치하는 등의 방법을 적용했습니다. 페널티와 더불어 경고성 </a:t>
            </a:r>
            <a:r>
              <a:rPr u="sng" b="1" sz="1200">
                <a:solidFill>
                  <a:srgbClr val="000000"/>
                </a:solidFill>
                <a:latin typeface="맑은 고딕"/>
              </a:rPr>
              <a:t>(4)알림이 울리기 전에 확인 반응을 한 팀원에게는 전시 티켓 등의 작은 보상을 제공하고, 독려함으로써 확인 반응의 중요성을</a:t>
            </a:r>
            <a:r>
              <a:rPr sz="1200">
                <a:solidFill>
                  <a:srgbClr val="000000"/>
                </a:solidFill>
                <a:latin typeface="맑은 고딕"/>
              </a:rPr>
              <a:t> 강조하고 동기부여를 마련하고자 하였습니다. 의사소통 체계 확립 및 동기부여 전략을 도입한 후, 팀원들은 업무 사항에 대해 각별히 신경을 쓰고 확인 반응을 꾸준히 보이는 등의 긍정적인 개선을 보여주었습니다. 이를 통해 업무의 중복이나 잘못된 의사소통으로 인한 시간 낭비를 크게 줄일 수 있었고, 업무 효율성이 크게 향상되었습니다. 더불어 업무 전달에 대한 명확한 기준이 생김으로써 소통의 부족으로 인한 갈등이나 오해를 예방할 수 있었습니다. 그 결과 팀 내 소통이 원활해지고, 업무의 질이 높아졌으며, 프로젝트 진행 속도도 더욱 빨라졌습니다.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비대면 환경에서 팀 내의 비효율적인 업무 상황을 개선한 경험을 바탕으로, 한국마사회와 같은 대형 조직에서의 협업에 어떻게 기여할 수 있을까요?</a:t>
            </a:r>
            <a:br/>
            <a:r>
              <a:t>(2) 업무 지시와 확인에 관한 전용 채널을 만들었다고 했습니다. 이를 통해 얻은 교훈이나 추가 개선할 점이 있나요?</a:t>
            </a:r>
            <a:br/>
            <a:r>
              <a:t>(3) 경고성 알림과 페널티, 보상을 통해 팀원들의 업무 확인 반응을 장려했다고 하셨습니다. 이 체계가 지속 가능하도록 하려면 어떤 노력이 필요할까요?</a:t>
            </a:r>
            <a:br/>
            <a:r>
              <a:t>(4) 의사소통 체계 확립 후 팀 내 갈등 예방 효과를 보았다고 하셨습니다. 이 경험이 한국마사회의 대외 커뮤니케이션에 어떻게 기여할 수 있을까요?</a:t>
            </a:r>
          </a:p>
        </p:txBody>
      </p:sp>
    </p:spTree>
  </p:cSld>
  <p:clrMapOvr>
    <a:masterClrMapping/>
  </p:clrMapOvr>
</p:sld>
</file>

<file path=ppt/slides/slide4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두가지 분야의 전문가가 되고 싶습니다. 첫째, 인적자원관리 및 경영지원의 전문가가 되고 싶습니다. </a:t>
            </a:r>
            <a:r>
              <a:rPr u="sng" b="1" sz="1200">
                <a:solidFill>
                  <a:srgbClr val="000000"/>
                </a:solidFill>
                <a:latin typeface="맑은 고딕"/>
              </a:rPr>
              <a:t>(1)학창시절 인적자원의 이해 과목을 수강했고, 이를 바탕으로 공사현장을 지원하는 업무를 한 경험이 있습니다. 그 과정에서 공사의</a:t>
            </a:r>
            <a:r>
              <a:rPr sz="1200">
                <a:solidFill>
                  <a:srgbClr val="000000"/>
                </a:solidFill>
                <a:latin typeface="맑은 고딕"/>
              </a:rPr>
              <a:t> 강도와 특성을 맞춰 인적자원인 인원을 할당하여 각 현장에 배치하였습니다. 그리고 물적자원인 배차를 적시에 신청하고 부식도 배부하였습니다. 그리하여 기한 내에 공사를 완료하였습니다. 인력 배치와 자원 지원으로써 업무가 완료가 되고 그로 인하여 구성원들이 만족하고 </a:t>
            </a:r>
            <a:r>
              <a:rPr u="sng" b="1" sz="1200">
                <a:solidFill>
                  <a:srgbClr val="000000"/>
                </a:solidFill>
                <a:latin typeface="맑은 고딕"/>
              </a:rPr>
              <a:t>(2)이 후 편리하게 생활하는 것을 보고 저도 만족하고 희열을 느꼈습니다. 한국마사회는 부지가 넓고 시설물이 많다는</a:t>
            </a:r>
            <a:r>
              <a:rPr sz="1200">
                <a:solidFill>
                  <a:srgbClr val="000000"/>
                </a:solidFill>
                <a:latin typeface="맑은 고딕"/>
              </a:rPr>
              <a:t> 것을 현직원 인터뷰와 기사로 접해서 알고 있습니다. 제가 이 분야의 업무를 담당하여 한국마사회의 원활한 경영에 도움이 되고 싶습니다. 둘째, 산업안전보건 분야의 전문가가 되고 싶습니다. 중대재해처벌법과 관련된 기사가 나올 때마다 이슈가 되고, </a:t>
            </a:r>
            <a:r>
              <a:rPr u="sng" b="1" sz="1200">
                <a:solidFill>
                  <a:srgbClr val="000000"/>
                </a:solidFill>
                <a:latin typeface="맑은 고딕"/>
              </a:rPr>
              <a:t>(3)사업주와 경영책임자등의 안전 및 보건 확보의무가 강화되고 있습니다. 나날이 더 비중이 커지는 안전분야의</a:t>
            </a:r>
            <a:r>
              <a:rPr sz="1200">
                <a:solidFill>
                  <a:srgbClr val="000000"/>
                </a:solidFill>
                <a:latin typeface="맑은 고딕"/>
              </a:rPr>
              <a:t> 업무를 담당하여 한국마사회를 무사고의 안전한 </a:t>
            </a:r>
            <a:r>
              <a:rPr u="sng" b="1" sz="1200">
                <a:solidFill>
                  <a:srgbClr val="000000"/>
                </a:solidFill>
                <a:latin typeface="맑은 고딕"/>
              </a:rPr>
              <a:t>(4)회사로 만들고 싶습니다. 저는 전 근무지에서 산업안전보건법에 따른 위험성평가</a:t>
            </a:r>
            <a:r>
              <a:rPr sz="1200">
                <a:solidFill>
                  <a:srgbClr val="000000"/>
                </a:solidFill>
                <a:latin typeface="맑은 고딕"/>
              </a:rPr>
              <a:t> 기준에 따라 근무자의 안전을 책임지는 역할을 했습니다. 예를 들어 작업 전 그 날의 안전점검회의 실시를 통해 근로자의 보호구 준비나 착용 상태를 점검하고, 안전수칙 숙지를 점검함으로써 근로자의 안전을 확보했습니다. 고객의 안전을 책임지는 업무도 수행했습니다. 엘리베이터의 갇힌 고객을 구조하고, 낮에 떡을 먹고 호흡 곤란을 겪던 경로 고객을 응급조치 후 119구급대에 인계한 경험도 있습니다. 직원들 대상으로 공기호흡기 착용법을 강의한 경험도 있습니다. 이를 바탕으로 한국마사회의 안전한 사업장 조성에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공사현장에서 인적자원을 배치한 경험을 한국마사회에서 구체적으로 어떻게 적용할 계획인지 설명해주실 수 있습니까?</a:t>
            </a:r>
            <a:br/>
            <a:r>
              <a:t>(2) 산업안전보건법에 따른 위험성 평가를 실무 과정에서 어떻게 구체적으로 수행하셨는지 설명 부탁드립니다.</a:t>
            </a:r>
            <a:br/>
            <a:r>
              <a:t>(3) 근무자의 안전을 확보하기 위한 지원자의 과거 역할이 한국마사회의 안전 조성에 어떻게 기여할 수 있을지 설명해주시겠습니까?</a:t>
            </a:r>
            <a:br/>
            <a:r>
              <a:t>(4) 한국마사회에서 안전을 무사고로 만드는 과정에서 직면할 수 있는 가장 큰 도전 요소는 무엇이라고 생각하십니까?</a:t>
            </a:r>
          </a:p>
        </p:txBody>
      </p:sp>
    </p:spTree>
  </p:cSld>
  <p:clrMapOvr>
    <a:masterClrMapping/>
  </p:clrMapOvr>
</p:sld>
</file>

<file path=ppt/slides/slide4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(1)댄스 스포츠를 배우면서 타인과의 소통과 협력을 이루어냈던 경험이 있습니다. 제가 배운 댄스 스포츠는 라틴</a:t>
            </a:r>
            <a:r>
              <a:rPr sz="1200">
                <a:solidFill>
                  <a:srgbClr val="000000"/>
                </a:solidFill>
                <a:latin typeface="맑은 고딕"/>
              </a:rPr>
              <a:t> 댄스 중 하나인 룸바였습니다. 이 종목의 가장 큰 특징은 좋은 결과를 </a:t>
            </a:r>
            <a:r>
              <a:rPr u="sng" b="1" sz="1200">
                <a:solidFill>
                  <a:srgbClr val="000000"/>
                </a:solidFill>
                <a:latin typeface="맑은 고딕"/>
              </a:rPr>
              <a:t>(2)내기 위해서는 반드시 소통과 협력이 필요하다는 것입니다. 그래서 저는 소통과 협력을</a:t>
            </a:r>
            <a:r>
              <a:rPr sz="1200">
                <a:solidFill>
                  <a:srgbClr val="000000"/>
                </a:solidFill>
                <a:latin typeface="맑은 고딕"/>
              </a:rPr>
              <a:t> 잘 이끌어 내기 위하여 다음과 같은 전략을 이용하였습니다. </a:t>
            </a:r>
            <a:r>
              <a:rPr u="sng" b="1" sz="1200">
                <a:solidFill>
                  <a:srgbClr val="000000"/>
                </a:solidFill>
                <a:latin typeface="맑은 고딕"/>
              </a:rPr>
              <a:t>(3)첫 번째는 모든 일의 기본인 출석을 게을리 하지 않는 것이었습니다. 룸바는 파트너가</a:t>
            </a:r>
            <a:r>
              <a:rPr sz="1200">
                <a:solidFill>
                  <a:srgbClr val="000000"/>
                </a:solidFill>
                <a:latin typeface="맑은 고딕"/>
              </a:rPr>
              <a:t> 없이 혼자서는 출 수가 없는 춤입니다. 그래서 강의 시간과 출석을 반드시 지키며 상대방과 대면하는 </a:t>
            </a:r>
            <a:r>
              <a:rPr u="sng" b="1" sz="1200">
                <a:solidFill>
                  <a:srgbClr val="000000"/>
                </a:solidFill>
                <a:latin typeface="맑은 고딕"/>
              </a:rPr>
              <a:t>(4)시간과 횟수를 늘렸습니다. 이 과정에서 상대방과의 신뢰를 쌓으며 좋은 소통을 할 수 있는 환경을</a:t>
            </a:r>
            <a:r>
              <a:rPr sz="1200">
                <a:solidFill>
                  <a:srgbClr val="000000"/>
                </a:solidFill>
                <a:latin typeface="맑은 고딕"/>
              </a:rPr>
              <a:t> 만들었습니다. 두 번째는 본인의 실력을 키우는 것이었습니다. 우선적으로 댄스 루틴과 스텝을 철저하게 암기하였습니다. 파트너 중 한명이라도 순서를 잊어버리면 춤을 완성하는 것은 불가능하기 때문이었습니다. 먼저 스스로에게 엄격해지고 역할을 충실하게 수행함으로써 협력에 필요한 대등한 당사자로서의 조건 달성하였습니다. 세 번째는 반복적인 대화와 토론을 하는 것이었습니다. 나와 다른 상대방의 신장, 보폭, 박자의 격차를 이해하고 좁혀가기 위해 반복적인 대화를 했습니다. 그 결과 조화롭게 조율하면서 댄스를 완성시킬 수 있었습니다. 그 이전까지 저는 풀코스 마라톤, 암벽 등반, 자전거 라이딩, 수영 등 혼자서 하는 스포츠만 좋아하는 경향이 있었습니다. 그러나 타인과의 소통과 협력없이는 달성할 수 없는 댄스 스포츠에 도전함으로써 나의 의견도 제시하고 타인의 의견도 받아들이며 서로 조율해가며 나와 다른 타인과 함께 하나의 완성품을 만들어 내는 경험을 할 수 있었습니다. 이 경험를 바탕으로 한국마사회에서 동료들과 함께 성장하고 발전해 나가는 직원이 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댄스 스포츠를 통해 쌓은 소통과 협력 능력이 지원자가 한국마사회에서 목표한 업무에 어떤 영향을 미칠 수 있을까요?</a:t>
            </a:r>
            <a:br/>
            <a:r>
              <a:t>(2) 지원자는 소통과 협력을 위한 전략으로 출석과 대화를 강조했는데, 이를 사업 환경에 어떻게 접목할 수 있을까요?</a:t>
            </a:r>
            <a:br/>
            <a:r>
              <a:t>(3) 룸바를 배우면서 상대방과의 신뢰를 쌓았다고 하셨는데, 신뢰 구축을 위한 구체적인 행동은 무엇이었습니까?</a:t>
            </a:r>
            <a:br/>
            <a:r>
              <a:t>(4) 다른 사람과의 협업에서 발생할 수 있는 갈등을 해결하기 위해 본인이 취할 수 있는 방법에는 어떤 것이 있을까요?</a:t>
            </a:r>
          </a:p>
        </p:txBody>
      </p:sp>
    </p:spTree>
  </p:cSld>
  <p:clrMapOvr>
    <a:masterClrMapping/>
  </p:clrMapOvr>
</p:sld>
</file>

<file path=ppt/slides/slide4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[교육 강화를 통한 지속 가능한 말 산업 실현] 말 산업종사자를 대상으로 복지 교육을 강화하여 말 산업의 지속 가능성을 높이고 싶습니다. 동물복지에 대한 관심이 높아지면서 말 산업에서 복지는 필수가 되고 있습니다. 말의 동물복지는 생애 전반에 걸쳐 신체적, 정신적 건강을 유지하고 사람과 </a:t>
            </a:r>
            <a:r>
              <a:rPr u="sng" b="1" sz="1200">
                <a:solidFill>
                  <a:srgbClr val="000000"/>
                </a:solidFill>
                <a:latin typeface="맑은 고딕"/>
              </a:rPr>
              <a:t>(1)조화롭게 공존해야하기 때문에 중요하다고 생각합니다. 이에 따라 경마 등 산업의 최종 단계뿐만 아니라 생산, 관리에서도 복지에 대한 인식개선이 이루어져야 합니다. 한국 마사회는 말 생애주기 복지 강화,</a:t>
            </a:r>
            <a:r>
              <a:rPr sz="1200">
                <a:solidFill>
                  <a:srgbClr val="000000"/>
                </a:solidFill>
                <a:latin typeface="맑은 고딕"/>
              </a:rPr>
              <a:t> 말 복지 사각지대 예방지원 등 다양한 노력을 하고 있습니다. 하지만 퇴역마 관리의 권한이 마주에게 있어 일부 말이 방치되는 사례가 발생하고 있기 때문에 적극적인 지원 정책 및 교육이 필요합니다. 이를 위해 우선적으로 마주와 농장주를 대상으로 동물복지 교육을 강화하고, 주기적인 현장 점검을 통한 사각지대 예방을 통해 말 복지 향상에 기여하고 싶습니다. </a:t>
            </a:r>
            <a:r>
              <a:rPr u="sng" b="1" sz="1200">
                <a:solidFill>
                  <a:srgbClr val="000000"/>
                </a:solidFill>
                <a:latin typeface="맑은 고딕"/>
              </a:rPr>
              <a:t>(2)저는 축산학을 전공하면서 사양, 영양, 번식 등 전문 지식을 쌓았으며, '마학 및 실습' 과목을 통해 말의 특성과 행동 그리고 건강과 관리에 대한</a:t>
            </a:r>
            <a:r>
              <a:rPr sz="1200">
                <a:solidFill>
                  <a:srgbClr val="000000"/>
                </a:solidFill>
                <a:latin typeface="맑은 고딕"/>
              </a:rPr>
              <a:t> 이해를 높였습니다. 또한, 축산물 교육 기관에서 위생교육 지원업무를 수행하며 교육관련 상담을 담당하고, 교육 후 설문조사를 통해 개선점을 분석하여 전달하는 역할을 수행한 경험이 있습니다. 이 과정을 통해 교육 효과를 높이기 위해서는 단순한 정보 제공보다 현장 </a:t>
            </a:r>
            <a:r>
              <a:rPr u="sng" b="1" sz="1200">
                <a:solidFill>
                  <a:srgbClr val="000000"/>
                </a:solidFill>
                <a:latin typeface="맑은 고딕"/>
              </a:rPr>
              <a:t>(3)친화적이고 실효성 있는 교육이 필요하다는 점을 깨달았습니다.이 경험을 바탕으로 현재 수행하고 있는 말 복지 교육에 말의 영양생리, 번식에</a:t>
            </a:r>
            <a:r>
              <a:rPr sz="1200">
                <a:solidFill>
                  <a:srgbClr val="000000"/>
                </a:solidFill>
                <a:latin typeface="맑은 고딕"/>
              </a:rPr>
              <a:t> 대한 교육을 추가하여 마주 및 농장주가 동물복지에 필요한 관리의 </a:t>
            </a:r>
            <a:r>
              <a:rPr u="sng" b="1" sz="1200">
                <a:solidFill>
                  <a:srgbClr val="000000"/>
                </a:solidFill>
                <a:latin typeface="맑은 고딕"/>
              </a:rPr>
              <a:t>(4)중요성을 깊이 이해하고 실천할 수 있도록 맞춤형 교육을 기획하고 싶습니다. 더 나아가 퇴역마 복지 강화를 위한 체계적인 관리 시스템을</a:t>
            </a:r>
            <a:r>
              <a:rPr sz="1200">
                <a:solidFill>
                  <a:srgbClr val="000000"/>
                </a:solidFill>
                <a:latin typeface="맑은 고딕"/>
              </a:rPr>
              <a:t> 구축하고, 현장 중심의 점검 시스템을 도입하여 복지 사각지대를 예방하겠습니다. 이를 통해 한국 마사회의 동물복지를 더욱 체계적으로 정착시키고 말 산업의 지속가능성을 높이는데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말 산업의 지속 가능성을 높이기 위해 당신이 추진하고자 하는 동물복지 교육의 구체적인 계획과 방법은 무엇입니까?</a:t>
            </a:r>
            <a:br/>
            <a:r>
              <a:t>(2) 지원자는 축산물 교육 기관에서 위생교육 지원업무를 수행하며 얻은 경험을 바탕으로 말 복지 교육에 어떤 새로운 기법을 도입하고 싶습니까?</a:t>
            </a:r>
            <a:br/>
            <a:r>
              <a:t>(3) 도의적인 퇴역마 관리 강화를 위해 체계화된 시스템 구현에 있어 예상되는 도전과제를 어떻게 해결할 수 있을까요?</a:t>
            </a:r>
            <a:br/>
            <a:r>
              <a:t>(4) 지원자는 한국 마사회의 동물복지를 체계적으로 정착시키고 싶다고 했는데, 이를 위해 당신이 필수적으로 생각하는 구성 요소는 무엇인가요?</a:t>
            </a:r>
          </a:p>
        </p:txBody>
      </p:sp>
    </p:spTree>
  </p:cSld>
  <p:clrMapOvr>
    <a:masterClrMapping/>
  </p:clrMapOvr>
</p:sld>
</file>

<file path=ppt/slides/slide4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[관점 차이 간극을 좁히는 소통 전략]축산 프로그램 학술 대회에서 순차적인 질의 응답 방식을 활용해 소통을 이끌어내며 공동의 성과를 거둔 경험이 있습니다. 당시 ‘</a:t>
            </a:r>
            <a:r>
              <a:rPr u="sng" b="1" sz="1200">
                <a:solidFill>
                  <a:srgbClr val="000000"/>
                </a:solidFill>
                <a:latin typeface="맑은 고딕"/>
              </a:rPr>
              <a:t>(1)미래의 양돈 산업’이라는 주제로 논의가 진행되었고, 팀원들은 적극적으로 의견을 제시했습니다. 그러나 한쪽은 양돈업이 동물복지를 행하는 방식으로 나아가야 한다고 주장한 반면, 다른 한쪽은 기존 사육 방식이 유지될</a:t>
            </a:r>
            <a:r>
              <a:rPr sz="1200">
                <a:solidFill>
                  <a:srgbClr val="000000"/>
                </a:solidFill>
                <a:latin typeface="맑은 고딕"/>
              </a:rPr>
              <a:t> 필요가 있다고 주장하며 </a:t>
            </a:r>
            <a:r>
              <a:rPr u="sng" b="1" sz="1200">
                <a:solidFill>
                  <a:srgbClr val="000000"/>
                </a:solidFill>
                <a:latin typeface="맑은 고딕"/>
              </a:rPr>
              <a:t>(2)의견이 크게 대립했습니다. 양측 모두 자신의 입장만 강조하면서 상대방의 의견을 받아들이지 않으려는 태도를 보였고, 의견 조율이 원활하게 진행되지 않았습니다.이러한 상황에서 저는 단순히 의견 충돌이 아니라 서로의 관점에 대한 이해 부족이라고</a:t>
            </a:r>
            <a:r>
              <a:rPr sz="1200">
                <a:solidFill>
                  <a:srgbClr val="000000"/>
                </a:solidFill>
                <a:latin typeface="맑은 고딕"/>
              </a:rPr>
              <a:t> </a:t>
            </a:r>
            <a:r>
              <a:rPr u="sng" b="1" sz="1200">
                <a:solidFill>
                  <a:srgbClr val="000000"/>
                </a:solidFill>
                <a:latin typeface="맑은 고딕"/>
              </a:rPr>
              <a:t>(3)판단하고, 사회자 역할을 맡아 중재의 장을 마련했습니다. 기존의 자유로운 토론 방식 대신 반박 발언을 제한하며, 순차적으로 질의 응답을 진행하는 방식으로 진행했습니다. 이를 통해 각자의 의견을 명확히 전달하고,</a:t>
            </a:r>
            <a:r>
              <a:rPr sz="1200">
                <a:solidFill>
                  <a:srgbClr val="000000"/>
                </a:solidFill>
                <a:latin typeface="맑은 고딕"/>
              </a:rPr>
              <a:t> 상대의 주장을 경청할 수 있는 분위기를 조성했습니다. 또한 발언이 끝난 후에는 서로에게 질문하는 과정을 거치면서 상대방 관점을 이해하려는 태도가 </a:t>
            </a:r>
            <a:r>
              <a:rPr u="sng" b="1" sz="1200">
                <a:solidFill>
                  <a:srgbClr val="000000"/>
                </a:solidFill>
                <a:latin typeface="맑은 고딕"/>
              </a:rPr>
              <a:t>(4)형성되었으며 논의의 초점을 맞춰나갈 수 있었습니다.이러한 과정을 통해 한쪽 측면에서 고려하지 못했던 소비적인 측면에 대해 듣고 배울 수 있었으며</a:t>
            </a:r>
            <a:r>
              <a:rPr sz="1200">
                <a:solidFill>
                  <a:srgbClr val="000000"/>
                </a:solidFill>
                <a:latin typeface="맑은 고딕"/>
              </a:rPr>
              <a:t> 관련한 내용을 담아 완성도 높은 결과물을 도출할 수 있었습니다. 그 결과 학술 대회에서 우수상을 수상하는 성과를 낼 수 있었습니다. 이 경험을 통해 저는 의견 차이가 클수록 소통을 통해 상호 이해와 존중이 중요하다는 점을 깨달았습니다. 또한, 소통 방식의 조정과 협력을 통해 공동의 목표를 효과적으로 달성할 수 있음을 배웠으며, 이러한 소통 전략이 팀워크를 강화하는 데 중요한 요소임을 느낄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'미래의 양돈 산업' 주제로 논의할 때 관점 차이를 좁히기 위해 어떻게 접근했으며 효과적인 결과를 이끌어낸 방법은 무엇이었습니까?</a:t>
            </a:r>
            <a:br/>
            <a:r>
              <a:t>(2) 팀의 소통 방식을 개선하기 위해 자유로운 토론 대신 반박 발언을 제한한 이유는 무엇이며, 그 결과는 어떠했습니까?</a:t>
            </a:r>
            <a:br/>
            <a:r>
              <a:t>(3) 당신이 축산 프로그램 학술 대회에서 사회자 역할을 맡았던 경험에서 얻은 가장 중요한 교훈은 무엇이며, 이를 향후 어떻게 적용할 계획인가요?</a:t>
            </a:r>
            <a:br/>
            <a:r>
              <a:t>(4) 대회의 성과로 우수상을 수상했다고 했는데, 이러한 성과가 본인의 직무에 어떤 긍정적 영향력을 미칠 수 있을까요?</a:t>
            </a:r>
          </a:p>
        </p:txBody>
      </p:sp>
    </p:spTree>
  </p:cSld>
  <p:clrMapOvr>
    <a:masterClrMapping/>
  </p:clrMapOvr>
</p:sld>
</file>

<file path=ppt/slides/slide4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이루고자 하는 목표는 재활 및 힐링승마의 저변 확대입니다. 현재 한국마사회는 말산업 종합계획을 통해 재활승마의 활성화를 추진하고 있으며, 참여대상 확대와 공공승마시설에 재활힐링승마센터를 확산하려는 계획을 가지고 있습니다. 저는 이러한 목표에 기여하고자 합니다. 저는 말산업전문인력양성기관에서 재활승마에 대한 체계적인 이론 교육을 이수하였으며, 다양한 신체·정신장애 유형의 재활승마 참가자들을 지도하며 실무적 경험을 쌓았습니다. 또한 </a:t>
            </a:r>
            <a:r>
              <a:rPr u="sng" b="1" sz="1200">
                <a:solidFill>
                  <a:srgbClr val="000000"/>
                </a:solidFill>
                <a:latin typeface="맑은 고딕"/>
              </a:rPr>
              <a:t>(1)재활승마지도사 국가자격증을 취득하고, 아동 교육시설, 지역사회 문화센터, 노인요양시설 등에 재활· 힐링승마 프로그램에 봉사활동 및 업무지원의 경험이 있습니다.</a:t>
            </a:r>
            <a:r>
              <a:rPr sz="1200">
                <a:solidFill>
                  <a:srgbClr val="000000"/>
                </a:solidFill>
                <a:latin typeface="맑은 고딕"/>
              </a:rPr>
              <a:t> 특히, 소수의 재활승마 팀을 구성하여 교육·민간 승마시설에서 3개월간 위탁지도한 경험은 실무 역량을 더욱 강화하는 계기가 되었습니다. 재활 및 힐링승마의 저변 확대를 위해서는 기관 및 단체 대상의 적극적인 홍보와 체험 기회 제공이 필수적이라 생각합니다. 국내에서 재활승마 프로그램에 참여하는 방법은 수동적이라고 생각됩니다. 한국마사회에서 운영하는 재활힐링사업에 참여하거나 수소문하여 개별적으로 승마장을 이용하는 등에 방법뿐입니다. 이를 개선하기 위해 한국마사회가 운영하는 홍보 채널과 </a:t>
            </a:r>
            <a:r>
              <a:rPr u="sng" b="1" sz="1200">
                <a:solidFill>
                  <a:srgbClr val="000000"/>
                </a:solidFill>
                <a:latin typeface="맑은 고딕"/>
              </a:rPr>
              <a:t>(2)공식 sns를 이용하여 기관과 단체에 재활승마를 알리고, 재활승마가 낯선 기관에는 체험 기회를 제공함으로써 자연스럽게 확산될 수 있도록 하겠습니다. 수요가 지속적으로 이루어지기 위해서는 시설에 대한 (3)투자도 꼭 필요하다고 생각됩니다. 국내엔 아직 재활승마를 하기엔 부적합한 환경이 갖추어진 곳이 많아 효과적 재활승마를 하긴 어렵습니다. 일반 승마장 컨설팅 사업의 경험을 토대로 한국만의 재활승마 시설 표준화를 만들어</a:t>
            </a:r>
            <a:r>
              <a:rPr sz="1200">
                <a:solidFill>
                  <a:srgbClr val="000000"/>
                </a:solidFill>
                <a:latin typeface="맑은 고딕"/>
              </a:rPr>
              <a:t> 최소한의 기준을 </a:t>
            </a:r>
            <a:r>
              <a:rPr u="sng" b="1" sz="1200">
                <a:solidFill>
                  <a:srgbClr val="000000"/>
                </a:solidFill>
                <a:latin typeface="맑은 고딕"/>
              </a:rPr>
              <a:t>(4)공공이나 민간 승마장에 보급하는 것도 재활승마 활성화에 기여할 수 있습니다. 저의 경험과 역량을 바탕으로 수동적인 참여 방식에서 벗어나 보다 체계적으로 운영될 수 있도록 홍보 및 운영 전략을 강화하여 한국마사회의 재활 및 힐링승마 사업 활성화에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재활승마의 저변 확대를 위해 기관 및 단체 홍보의 중요성을 강조하셨는데, 이전에 유사 프로젝트를 성공시킨 경험이 있나요?</a:t>
            </a:r>
            <a:br/>
            <a:r>
              <a:t>(2) 한국마사회의 홍보 채널과 SNS를 구체적으로 어떻게 활용할 계획인가요? 이를 통해 희망하는 변화는 무엇인가요?</a:t>
            </a:r>
            <a:br/>
            <a:r>
              <a:t>(3) 일반 승마장 컨설팅 경험을 통한 배움을 재활승마 기술 발전에 어떻게 적용할 계획인가요?</a:t>
            </a:r>
            <a:br/>
            <a:r>
              <a:t>(4) 재활승마 시설 표준화 경험을 언급하셨는데, 구체적으로 어떠한 표준화 작업을 진행했었나요?</a:t>
            </a:r>
          </a:p>
        </p:txBody>
      </p:sp>
    </p:spTree>
  </p:cSld>
  <p:clrMapOvr>
    <a:masterClrMapping/>
  </p:clrMapOvr>
</p:sld>
</file>

<file path=ppt/slides/slide4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건설기계를 차량 등록하는 업무를 담당하게 된 적이 있습니다. 이전에도 구입한 건설기계의 등록 문서를 참고하면 어렵지 않을 것이라 생각했습니다. 실제로는 전반적인 절차를 알 수 있는 </a:t>
            </a:r>
            <a:r>
              <a:rPr u="sng" b="1" sz="1200">
                <a:solidFill>
                  <a:srgbClr val="000000"/>
                </a:solidFill>
                <a:latin typeface="맑은 고딕"/>
              </a:rPr>
              <a:t>(1)문서가 다수 유실되었고 결재 과정도 달라져 모든 과정을 새로 정립하게 되었습니다. 또한 차량 등록에 필요한 예산을 타 부서 사업비로 집행해야 했기에</a:t>
            </a:r>
            <a:r>
              <a:rPr sz="1200">
                <a:solidFill>
                  <a:srgbClr val="000000"/>
                </a:solidFill>
                <a:latin typeface="맑은 고딕"/>
              </a:rPr>
              <a:t> </a:t>
            </a:r>
            <a:r>
              <a:rPr u="sng" b="1" sz="1200">
                <a:solidFill>
                  <a:srgbClr val="000000"/>
                </a:solidFill>
                <a:latin typeface="맑은 고딕"/>
              </a:rPr>
              <a:t>(2)타 부서와 긴밀한 협력도 필요했습니다. 먼저 직장 내 비슷한 자산이 어떤 과정을 거쳐 구입 및 등록되었는지 조사하며 업무의 흐름을 파악했습니다. 이후 가장 어려웠던 예산 설정 과정이 있었습니다. (3)납부해야 하는 세금의 용어와 책정 방식이 생소하여 이해하는 데 어려움이 있었고, 이를 해결하기 위해 부서 내 차량 등록 사례를 조사하고, 건설기계 업체와 시청 담당부서에 직접 문의하며 세금의 정보 및 책정 예산을 파악 히였습니다. 타 부서장의 원활한 결재를 받기 위해 예산</a:t>
            </a:r>
            <a:r>
              <a:rPr sz="1200">
                <a:solidFill>
                  <a:srgbClr val="000000"/>
                </a:solidFill>
                <a:latin typeface="맑은 고딕"/>
              </a:rPr>
              <a:t> 관련 용어와 차량 등록 절차를 철저히 숙지한 후, 결재 서류에 차량의 구매에 목적 및 활용에 대해 논리적으로 작성했습니다. 또한, 부서장께서 쉽게 이해하실 수 있도록 직접 설명을 드렸기에 결재를 받을 수 있었습니다. 예산 집행 단계에서 </a:t>
            </a:r>
            <a:r>
              <a:rPr u="sng" b="1" sz="1200">
                <a:solidFill>
                  <a:srgbClr val="000000"/>
                </a:solidFill>
                <a:latin typeface="맑은 고딕"/>
              </a:rPr>
              <a:t>(4)예상치 못한 초과 비용이 발생했지만, 신속하게 부서장과 협의하여 예산 변경 문서를 작성하여 문제를 원활히 해결할 수 있었습니다. 최종적으로 차량 등록은 문제없이 완료되었으며, 이 과정에서 타 부서와의 협력이 얼마나 중요한지를 깨닫게 되었습니다. 이 경험을 통해 복잡한 행정 절차와 예산 관리 역량을 키울</a:t>
            </a:r>
            <a:r>
              <a:rPr sz="1200">
                <a:solidFill>
                  <a:srgbClr val="000000"/>
                </a:solidFill>
                <a:latin typeface="맑은 고딕"/>
              </a:rPr>
              <a:t> 수 있었고, 업무에 대한 전문성을 갖추는 것이 원활한 소통의 핵심이라는 점을 배웠습니다. 또한, 가장 큰 변화는 저 자신에 대한 믿음이 생겼다는 점입니다. 복잡한 업무가 주어지면 걱정부터 앞섰지만, 이제는 자신있게 업무에 임하고 실수하지 않게 업무의 전문성을 올리기 위해 노력하게 되었습니다. 나아가 타 부서와의 협력에서도 능동적으로 소통하는 태도를 갖추게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건설기계 등록 과정에서 문서 유실 문제를 혁신적으로 해결한 방안을 설명해 주세요.</a:t>
            </a:r>
            <a:br/>
            <a:r>
              <a:t>(2) 차량 등록을 위한 예산 관리 과정을 통해 타 부서와 긴밀히 협력한 경험을 상세히 설명해주시고 상호 이해를 위한 전략은 무엇이었나요?</a:t>
            </a:r>
            <a:br/>
            <a:r>
              <a:t>(3) 예산 설정 중 가장 도전적인 부분은 무엇이었나요, 그리고 이를 해결하는 데 어떤 구체적인 방법을 사용했습니까?</a:t>
            </a:r>
            <a:br/>
            <a:r>
              <a:t>(4) 차량 등록 및 예산 초과 문제 해결로부터 배운 교훈이 향후 업무에 어떻게 긍정적 영향을 미쳤나요?</a:t>
            </a:r>
          </a:p>
        </p:txBody>
      </p:sp>
    </p:spTree>
  </p:cSld>
  <p:clrMapOvr>
    <a:masterClrMapping/>
  </p:clrMapOvr>
</p:sld>
</file>

<file path=ppt/slides/slide4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입사하게 된다면, 저는 수의학적 전문성과 데이터 분석 경험을 바탕으로 말 질병의 예방 및 검역 시스템을 강화하고, 데이터 기반의 질병 관리 체계를 구축하는 것을 목표로 삼아 정진하고 싶습니다. 특히, 한국마사회가 운영하는 경주마 및 </a:t>
            </a:r>
            <a:r>
              <a:rPr u="sng" b="1" sz="1200">
                <a:solidFill>
                  <a:srgbClr val="000000"/>
                </a:solidFill>
                <a:latin typeface="맑은 고딕"/>
              </a:rPr>
              <a:t>(1)승용마의 건강 관리와 국제적 수준의 검역 체계를 확립하는 데 제 관련 지식을 통해 기여하고 싶습니다.우선, 저는 기존에 수행했던 대규모 검역 경험을 활용하여 마사회 내 말 질병 모니터링 및</a:t>
            </a:r>
            <a:r>
              <a:rPr sz="1200">
                <a:solidFill>
                  <a:srgbClr val="000000"/>
                </a:solidFill>
                <a:latin typeface="맑은 고딕"/>
              </a:rPr>
              <a:t> 검역 프로세스를 검토하고 개선해보고 싶습니다. 특수검역과에서 수행한 5000두 이상의 말 검역 경험과 해외 위험평가 업무를 바탕으로, 검역 관련 업무에도 원활하게 대응하고, 해외에서 유입될 </a:t>
            </a:r>
            <a:r>
              <a:rPr u="sng" b="1" sz="1200">
                <a:solidFill>
                  <a:srgbClr val="000000"/>
                </a:solidFill>
                <a:latin typeface="맑은 고딕"/>
              </a:rPr>
              <a:t>(2)가능성이 있는 말 질병에 대한 선제적 대응 체계를 구축하겠습니다. 또한, 기존의 방식과 더불어 AI 기반의 데이터 분석을 접목하여 말 질병 발생 예측 모델을 (3)개발함으로써, 경주마의 건강을 체계적으로 관리할 수 있는 시스템을 고도화하여 최근의 질병 진단 방향에 부합하도록 하고 싶습니다..또한, 저는 아프리카돼지열병(ASF)과 코로나19 등의 연구 경험을 바탕으로, 말 질병 관련 데이터를</a:t>
            </a:r>
            <a:r>
              <a:rPr sz="1200">
                <a:solidFill>
                  <a:srgbClr val="000000"/>
                </a:solidFill>
                <a:latin typeface="맑은 고딕"/>
              </a:rPr>
              <a:t> 체계적으로 수집하고 분석하여, 검역 및 방역 정책 수립에 기여하고자 합니다. 이를 통해 말 산업의 지속 가능성을 확보하고, 국내 경마 및 승용마 산업이 국제적 수준으로 성장할 수 있도록 기여하고 싶습니다.마지막으로, 저는 조직 내 협업과 소통을 중시하며, 실무자들과의 긴밀한 협력을 통해 검역 및 질병 관리 체계를 고도화할 계획입니다. 기존 업무 수행을 </a:t>
            </a:r>
            <a:r>
              <a:rPr u="sng" b="1" sz="1200">
                <a:solidFill>
                  <a:srgbClr val="000000"/>
                </a:solidFill>
                <a:latin typeface="맑은 고딕"/>
              </a:rPr>
              <a:t>(4)통해 얻은 경험을 바탕으로, 검역 프로세스의 효율성을 높이고 실질적인 방역 대책을 마련하는 데 집중하겠습니다.이와 같은 목표를 실현하기 위해 저는 지속적인</a:t>
            </a:r>
            <a:r>
              <a:rPr sz="1200">
                <a:solidFill>
                  <a:srgbClr val="000000"/>
                </a:solidFill>
                <a:latin typeface="맑은 고딕"/>
              </a:rPr>
              <a:t> 연구와 실무 경험을 바탕으로 검역 및 질병 관리 시스템을 발전시키고, 나아가 한국마사회의 위상을 더욱 높이는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검역 시스템 개선에 있어 특수검역과의 경험이 어떻게 활용될 수 있는지 구체적으로 설명해 주세요.</a:t>
            </a:r>
            <a:br/>
            <a:r>
              <a:t>(2) AI 기반 질병 예측 모델을 개발할 때 예상되는 가장 큰 도전 과제는 무엇인가요?</a:t>
            </a:r>
            <a:br/>
            <a:r>
              <a:t>(3) 말 질병 데이터의 체계적 수집과 분석이 수행되어야 할 핵심 이유는 무엇인가요?</a:t>
            </a:r>
            <a:br/>
            <a:r>
              <a:t>(4) 조직 내 협업을 통해 검역 및 질병 관리 체계 고도화를 이루기 위한 구체적인 계획은 무엇인가요?</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 경영지원 직무에 입사하여 데이터 기반 경영 지원 체계를 구축하고, 내부 의사결정</a:t>
            </a:r>
            <a:r>
              <a:rPr sz="1200">
                <a:solidFill>
                  <a:srgbClr val="000000"/>
                </a:solidFill>
                <a:latin typeface="맑은 고딕"/>
              </a:rPr>
              <a:t> 프로세스를 최적화하는 것을 목표로 하고 있습니다. 특히, 빅데이터 분석을 활용하여 고객 맞춤형 서비스 및 운영 효율성을 극대화하는 데 기여하고자 합니다.저는 OO 문화재단에서 데이터 기반의 업무 프로세스 개선 경험을 쌓았습니다.</a:t>
            </a:r>
            <a:r>
              <a:rPr u="sng" b="1" sz="1200">
                <a:solidFill>
                  <a:srgbClr val="000000"/>
                </a:solidFill>
                <a:latin typeface="맑은 고딕"/>
              </a:rPr>
              <a:t>(2) 당시 공연 신청자를 관리하는 업무를 담당했으며, 신청자 대다수가 노년층이라 서류 누락 문제가</a:t>
            </a:r>
            <a:r>
              <a:rPr sz="1200">
                <a:solidFill>
                  <a:srgbClr val="000000"/>
                </a:solidFill>
                <a:latin typeface="맑은 고딕"/>
              </a:rPr>
              <a:t> 빈번하게 발생했습니다. 이를 해결하기 위해 엑셀을 활용한 데이터 정리 시스템을 구축하였고, 직접 연락을 통해 보완 절차를 안내하는 </a:t>
            </a:r>
            <a:r>
              <a:rPr u="sng" b="1" sz="1200">
                <a:solidFill>
                  <a:srgbClr val="000000"/>
                </a:solidFill>
                <a:latin typeface="맑은 고딕"/>
              </a:rPr>
              <a:t>(3)프로세스를 도입하여 신청 누락률 0%를 달성하였습니다.또한, OO 공공기관에서 근무하며 설문 기획 및 데이터 분석을 통한 정책 개선 업무를 수행했습니다. SPSS를 활용하여 설문 문항을</a:t>
            </a:r>
            <a:r>
              <a:rPr sz="1200">
                <a:solidFill>
                  <a:srgbClr val="000000"/>
                </a:solidFill>
                <a:latin typeface="맑은 고딕"/>
              </a:rPr>
              <a:t> 설계하고 응답 데이터를 분석했으며, 이를 통해 정책 개선 방향을 제시하였습니다. 이 경험을 통해 데이터 분석이 조직 운영 및 정책 결정에 필수적이라는 점을 깨달았고, 이후 데이터 분석 자격증인 ADsP(데이터 분석 준전문가) 자격증을 취득하며 전문성을 강화하였습니다.이러한 경험을 바탕으로, 한국마사회에서도 경영 데이터를 분석하여 의사결정 과정을 원활히 지원하고, 데이터 기반의 고객 맞춤형 서비스 개선에 기여하고자 합니다. 예를 들어, 마사회에서 운영하는 ‘전자카드 </a:t>
            </a:r>
            <a:r>
              <a:rPr u="sng" b="1" sz="1200">
                <a:solidFill>
                  <a:srgbClr val="000000"/>
                </a:solidFill>
                <a:latin typeface="맑은 고딕"/>
              </a:rPr>
              <a:t>(4)4.0’ 앱의 고객 데이터를 분석하여 고객 맞춤형 마케팅 전략을 수립하고, 경주 일정 및 이벤트 기획을 데이터 기반으로 최적화할 수 있습니다. 또한, 내부 보고서 작성 및</a:t>
            </a:r>
            <a:r>
              <a:rPr sz="1200">
                <a:solidFill>
                  <a:srgbClr val="000000"/>
                </a:solidFill>
                <a:latin typeface="맑은 고딕"/>
              </a:rPr>
              <a:t> 경영 성과 분석 시, 데이터 시각화 기법을 활용하여 보다 직관적인 의사결정이 가능하도록 지원하겠습니다.이를 위해 최신 경영 트렌드와 빅데이터 분석 기법을 지속적으로 연구하며, 한국마사회에 적합한 데이터 기반 경영 지원 방안을 도출하여 실무에 적용할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데이터 기반 경영 지원 체계를 구축하고 최적화하는 과정을 통해 지원자가 마주쳤던 가장 큰 도전과 그 해결 방법은 무엇이었나요?</a:t>
            </a:r>
            <a:br/>
            <a:r>
              <a:t>(2) OO 문화재단에서 엑셀 시스템을 구축했을 때, 팀 내 다른 사람들이 시스템을 쉽게 이해할 수 있도록 어떤 노력을 기울였나요?</a:t>
            </a:r>
            <a:br/>
            <a:r>
              <a:t>(3) 공공기관에서 설문 데이터를 분석한 후, 정책 개선 방향을 제시하면서 가장 중요하게 고려한 요소는 무엇이었나요?</a:t>
            </a:r>
            <a:br/>
            <a:r>
              <a:t>(4) 한국마사회에서 고객 맞춤형 마케팅 전략을 수립할 때 데이터를 활용한 지원자의 구체적인 방법론이 궁금합니다.</a:t>
            </a:r>
          </a:p>
        </p:txBody>
      </p:sp>
    </p:spTree>
  </p:cSld>
  <p:clrMapOvr>
    <a:masterClrMapping/>
  </p:clrMapOvr>
</p:sld>
</file>

<file path=ppt/slides/slide4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아프리카돼지열병(이하 ASF) 유입 경로 분석 프로젝트를 수행하면서, 부서간 이해관계의 차이에 따라 이를 조율해본 경험이 </a:t>
            </a:r>
            <a:r>
              <a:rPr u="sng" b="1" sz="1200">
                <a:solidFill>
                  <a:srgbClr val="000000"/>
                </a:solidFill>
                <a:latin typeface="맑은 고딕"/>
              </a:rPr>
              <a:t>(1)있습니다. 이 건은 2019년 국내 ASF유입 전에 방역 정책 수립을 위해 ASF의 국내 유입 경로를 분석해야 했고, 데이터 기반의 분석 보고서에서는 그 당시 유입 가능성이 가장 높은 경로에 대한 추정을 하였습니다. 그러나 각 부서의 관점이 달라 연구</a:t>
            </a:r>
            <a:r>
              <a:rPr sz="1200">
                <a:solidFill>
                  <a:srgbClr val="000000"/>
                </a:solidFill>
                <a:latin typeface="맑은 고딕"/>
              </a:rPr>
              <a:t> 방향을 조율하는 데 어려움이 있었습니다. 특히, 질병진단과 관련된 부서는 실질적인 예찰물량 증가에 따른 진단검사 과중의 어려움을 호소한 반면, 방역과 검역 관련 부서에서는 기존과 유사한 검역 및 방역 인력 확충 및 강화의 </a:t>
            </a:r>
            <a:r>
              <a:rPr u="sng" b="1" sz="1200">
                <a:solidFill>
                  <a:srgbClr val="000000"/>
                </a:solidFill>
                <a:latin typeface="맑은 고딕"/>
              </a:rPr>
              <a:t>(2)방식으로 문제를 해결하고자 하였습니다. 이 때문에 처음에는 담당자 간 소통이 원활하지</a:t>
            </a:r>
            <a:r>
              <a:rPr sz="1200">
                <a:solidFill>
                  <a:srgbClr val="000000"/>
                </a:solidFill>
                <a:latin typeface="맑은 고딕"/>
              </a:rPr>
              <a:t> 않아 진행이 원활하지 못한 문제가 있었습니다. 각 부서의 이해관계가 무엇보다 달랐고, 그 때문에 많은 노력을 들인 분석 결과에 대해서도 스스로 효용성에 대해 의문을 </a:t>
            </a:r>
            <a:r>
              <a:rPr u="sng" b="1" sz="1200">
                <a:solidFill>
                  <a:srgbClr val="000000"/>
                </a:solidFill>
                <a:latin typeface="맑은 고딕"/>
              </a:rPr>
              <a:t>(3)가져보는 시간도 있었습니다. 하지만 이러한 문제를 해결하기 위해</a:t>
            </a:r>
            <a:r>
              <a:rPr sz="1200">
                <a:solidFill>
                  <a:srgbClr val="000000"/>
                </a:solidFill>
                <a:latin typeface="맑은 고딕"/>
              </a:rPr>
              <a:t> 저는 초기 보고서를 회람하여 여러 번의 동료 피드백을 통한 수정과 보고를 반복하면서 분석 결과를 </a:t>
            </a:r>
            <a:r>
              <a:rPr u="sng" b="1" sz="1200">
                <a:solidFill>
                  <a:srgbClr val="000000"/>
                </a:solidFill>
                <a:latin typeface="맑은 고딕"/>
              </a:rPr>
              <a:t>(4)보다 직관적이고 정책 결정에 필요한 방향으로 제공할 수 있도록 수정하였습니다. 관련 전문가 분들께 리뷰를 받기도 하였습니다. 또한, 정기적인 회의를 통해 각 담당자의 우려 사항을 공유하고, 분석 방향을 조율하는</a:t>
            </a:r>
            <a:r>
              <a:rPr sz="1200">
                <a:solidFill>
                  <a:srgbClr val="000000"/>
                </a:solidFill>
                <a:latin typeface="맑은 고딕"/>
              </a:rPr>
              <a:t> 과정을 거쳤습니다. 또한 관련 근거가 될 만한 해외 사례를 적극적으로 검색-정리하여 보고서의 근거를 충분히 마련하고자 하였습니다.이를 통해 ASF 유입 경로 모델이 검역 및 방역 정책에 참고될 수 있도록 개선하였고, 정책부서에서도 연구 결과를 기반으로 보다 효과적인 방역 조치를 마련하는 근거 자료로 사용될 수 있었다고 자평합니다.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ASF 유입 경로 분석 프로젝트에서의 각 부서간 갈등을 해결했던 구체적인 방법은 어떤 것이었나요?</a:t>
            </a:r>
            <a:br/>
            <a:r>
              <a:t>(2) 동료의 피드백을 반영하여 보고서를 수정하던 과정에서 힘들었거나 중요한 교훈이 있었나요?</a:t>
            </a:r>
            <a:br/>
            <a:r>
              <a:t>(3) 해외 사례 검색을 통해 보고서의 근거를 마련하는 과정에서 어떤 도전이 있었고, 그것을 어떻게 극복하였나요?</a:t>
            </a:r>
            <a:br/>
            <a:r>
              <a:t>(4) ASF 유입 경로 모델이 정책부서에서 유용하게 사용되도록 만든 주요 요소는 무엇이라고 생각하십니까?</a:t>
            </a:r>
          </a:p>
        </p:txBody>
      </p:sp>
    </p:spTree>
  </p:cSld>
  <p:clrMapOvr>
    <a:masterClrMapping/>
  </p:clrMapOvr>
</p:sld>
</file>

<file path=ppt/slides/slide4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경마 운영을 넘어 축산업 발전을 위한 기금을 조성하는 중요한 역할을 수행합니다.한국마사회에 입사하여 경마 매출을 증대시켜 축산발전기금 조성에 기여하고, 축산업 발전을 도모하겠습니다.저는 축산발전기금으로 운영되는 사업소에서 국내산 </a:t>
            </a:r>
            <a:r>
              <a:rPr u="sng" b="1" sz="1200">
                <a:solidFill>
                  <a:srgbClr val="000000"/>
                </a:solidFill>
                <a:latin typeface="맑은 고딕"/>
              </a:rPr>
              <a:t>(1)젖소 정액의 판매량이 감소하는 문제를 해결하기 위해 정액 판매 TF팀을 운영한 경험이 있습니다.우선,</a:t>
            </a:r>
            <a:r>
              <a:rPr sz="1200">
                <a:solidFill>
                  <a:srgbClr val="000000"/>
                </a:solidFill>
                <a:latin typeface="맑은 고딕"/>
              </a:rPr>
              <a:t> 분기별 1회 생산팀, 판매팀, 지역축협과 함께 워크숍을 개최했습니다. 이를 통해 농가와 대리점이 겪는 실질적인 문제를 파악할 수 있었으며, 판매량 감소의 주요 원인은 액체질소 지원 </a:t>
            </a:r>
            <a:r>
              <a:rPr u="sng" b="1" sz="1200">
                <a:solidFill>
                  <a:srgbClr val="000000"/>
                </a:solidFill>
                <a:latin typeface="맑은 고딕"/>
              </a:rPr>
              <a:t>(2)중단과 지자체 지원 사업 참여율 저조임을</a:t>
            </a:r>
            <a:r>
              <a:rPr sz="1200">
                <a:solidFill>
                  <a:srgbClr val="000000"/>
                </a:solidFill>
                <a:latin typeface="맑은 고딕"/>
              </a:rPr>
              <a:t> 확인했습니다.첫째, 액체질소 지원 문제를 해결하기 위해 과거 5년간의 판매 데이터를 분석했고, 액체질소 지원 중단 이후 최근 2년간 판매량이 지속적으로 감소하고 있음을 확인했습니다. 대리점은 </a:t>
            </a:r>
            <a:r>
              <a:rPr u="sng" b="1" sz="1200">
                <a:solidFill>
                  <a:srgbClr val="000000"/>
                </a:solidFill>
                <a:latin typeface="맑은 고딕"/>
              </a:rPr>
              <a:t>(3)자체적으로 액체질소를 구매해야 했고, 농가는 액체질소 부족으로 품질 유지에</a:t>
            </a:r>
            <a:r>
              <a:rPr sz="1200">
                <a:solidFill>
                  <a:srgbClr val="000000"/>
                </a:solidFill>
                <a:latin typeface="맑은 고딕"/>
              </a:rPr>
              <a:t> 어려움을 겪었습니다. 이를 해결하기 위해 정액 구매량에 비례하여 액체질소를 지원해 품질 유지 문제를 해결하는 동시에 농가의 만족도를 높여 판매량 증가를 이끌었습니다.둘째, 지자체 지원 사업 참여율을 높이기 위한 전략을 수립했습니다. 농가들이 지자체의 지원 사업을 통해 정액을 공동구매하는 경우가 많았기 때문에, 이를 활용하기 위해 지자체를 대상으로 직접 판촉 행사를 진행했습니다. 국내산 정액 구매 시 축산 기자재를 함께 제공해 혜택을 늘리고, 농가별 맞춤형 교배 컨설팅을 제공하며 국내산 정액의 경쟁력을 강조했습니다. 또한, 농가를 대상으로 인공수정 및 사양관리 집합교육을 기획하고 실시하여 현장과의 직접적인 교감을 늘렸습니다.이러한 노력을 통해 정액 판매량은 목표 대비 10% </a:t>
            </a:r>
            <a:r>
              <a:rPr u="sng" b="1" sz="1200">
                <a:solidFill>
                  <a:srgbClr val="000000"/>
                </a:solidFill>
                <a:latin typeface="맑은 고딕"/>
              </a:rPr>
              <a:t>(4)초과, 전년 대비 27% 증가라는 성과를 거둘 수 있었습니다.농가와 직접적인 교감을 통해 판매량을 증가시킨 경험을</a:t>
            </a:r>
            <a:r>
              <a:rPr sz="1200">
                <a:solidFill>
                  <a:srgbClr val="000000"/>
                </a:solidFill>
                <a:latin typeface="맑은 고딕"/>
              </a:rPr>
              <a:t> 바탕으로 현장과 직접적인 교감을 통해 고객의 니즈를 파악하고, 마케팅 전략을 수립해 매출을 증가시켜 축산발전기금 조성에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정액 판매 TF팀 운영 시 농가의 실질 문제를 파악할 수 있었던 구체적인 방법에 대해 자세히 설명해주세요.</a:t>
            </a:r>
            <a:br/>
            <a:r>
              <a:t>(2) 액체질소 지원 전략이 성공적인 결과를 가져오게 된 핵심 요인은 무엇이라고 생각하시나요?</a:t>
            </a:r>
            <a:br/>
            <a:r>
              <a:t>(3) 지자체 지원 사업 참여율을 높이기 위한 구체적인 판촉 행사 내용을 설명해주세요.</a:t>
            </a:r>
            <a:br/>
            <a:r>
              <a:t>(4) 정액 판매량 목표를 초과 달성한 경험이 향후 업무에서 어떻게 도움이 될 것으로 생각하시나요?</a:t>
            </a:r>
          </a:p>
        </p:txBody>
      </p:sp>
    </p:spTree>
  </p:cSld>
  <p:clrMapOvr>
    <a:masterClrMapping/>
  </p:clrMapOvr>
</p:sld>
</file>

<file path=ppt/slides/slide4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&lt;역지사지를 통한 목표 달성&gt;학창 시절, 학술 공모전을 준비하며 팀원을 모집하고 </a:t>
            </a:r>
            <a:r>
              <a:rPr u="sng" b="1" sz="1200">
                <a:solidFill>
                  <a:srgbClr val="000000"/>
                </a:solidFill>
                <a:latin typeface="맑은 고딕"/>
              </a:rPr>
              <a:t>(1)리더로서 소통하며 우수상을 받은 경험이 있습니다.전과생이었던 저는 함께할 학우가 없어 같은 수업을 듣는 두 명에게 공모전을 제안했습니다.</a:t>
            </a:r>
            <a:r>
              <a:rPr sz="1200">
                <a:solidFill>
                  <a:srgbClr val="000000"/>
                </a:solidFill>
                <a:latin typeface="맑은 고딕"/>
              </a:rPr>
              <a:t> 갑작스러운 요청에 당황할 수 있겠다고 생각해, 제 상황을 설명하고 공모전 주제와 구성안을 설득력 있게 전달했습니다. 다행히 두 학우는 수락했고, 전공지식을 활용해 약 2개월간 공모전을 준비했습니다.그러나 초면인 팀원 간 소통의 어려움이 있었습니다. 이를 해결하기 위해 저는 첫째, 주 1회 대면 회의 진행하기 둘째, 모든 자료를 구글 드라이브에 공유할 것을 제안했습니다. 덕분에 소통이 원활해지고, 자료도 체계적으로 정리할 수 있었습니다.문제는 설문조사 결과를 시각화하는 방식에서 발생했습니다. 표로 나타낼지, 그래프로 표현할지에 대한 의견 차이가 발생했습니다. 이에 저는 "청중과 심사위원이 쉽게 이해할 </a:t>
            </a:r>
            <a:r>
              <a:rPr u="sng" b="1" sz="1200">
                <a:solidFill>
                  <a:srgbClr val="000000"/>
                </a:solidFill>
                <a:latin typeface="맑은 고딕"/>
              </a:rPr>
              <a:t>(2)방식을 선택하자"는 의견을 냈습니다. 교수님과 학우들의 입장에서 고민한 결과, 그래프가 직관적이라는 결론을 내렸고, 최종적으로 그래프를 활용하기로</a:t>
            </a:r>
            <a:r>
              <a:rPr sz="1200">
                <a:solidFill>
                  <a:srgbClr val="000000"/>
                </a:solidFill>
                <a:latin typeface="맑은 고딕"/>
              </a:rPr>
              <a:t> 결정했습니다.결과적으로 열린 자세로 토론하고, </a:t>
            </a:r>
            <a:r>
              <a:rPr u="sng" b="1" sz="1200">
                <a:solidFill>
                  <a:srgbClr val="000000"/>
                </a:solidFill>
                <a:latin typeface="맑은 고딕"/>
              </a:rPr>
              <a:t>(3)상대방의 입장에서 고민한 덕분에 공모전을 성공적으로 마무리할 수 있었으며, 새로운 사람들과 원활하게 협업할 수 있는 자신감도 얻었습니다.</a:t>
            </a:r>
            <a:r>
              <a:rPr sz="1200">
                <a:solidFill>
                  <a:srgbClr val="000000"/>
                </a:solidFill>
                <a:latin typeface="맑은 고딕"/>
              </a:rPr>
              <a:t> 특히, 다른 사람의 입장에서 바라보는 역지사지의 자세가 소통의 핵심임을 깨달았습니다.한국마사회 입사 후, 저는 고객을 </a:t>
            </a:r>
            <a:r>
              <a:rPr u="sng" b="1" sz="1200">
                <a:solidFill>
                  <a:srgbClr val="000000"/>
                </a:solidFill>
                <a:latin typeface="맑은 고딕"/>
              </a:rPr>
              <a:t>(4)대상으로 마케팅을 수행하고, 타 부서와 협업하며, 상급자에게 보고하는 등 다양한 이해관계자와 소통해</a:t>
            </a:r>
            <a:r>
              <a:rPr sz="1200">
                <a:solidFill>
                  <a:srgbClr val="000000"/>
                </a:solidFill>
                <a:latin typeface="맑은 고딕"/>
              </a:rPr>
              <a:t> 업무를 수행할 것입니다. 이 과정에서 각자의 입장이 다르기에 상대방의 관점을 고려한 소통이 필수적이라 생각합니다.이러한 역지사지의 소통 능력을 바탕으로 고객의 니즈를 파악한 맞춤형 마케팅 전략을 수립하고, 내부 협업을 원활하게 조율하며, 조직 내 신뢰를 쌓아가겠습니다. 이를 통해 회사의 성장에 기여하는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학술 공모전 준비 시 팀원 모집 초기 단계에서 가장 큰 어려움은 무엇이었고, 이를 어떻게 극복하셨나요?</a:t>
            </a:r>
            <a:br/>
            <a:r>
              <a:t>(2) 설문조사 결과 시각화 문제를 해결하는 과정에서 어떤 전략이 가장 효과적이었는지 설명해주세요.</a:t>
            </a:r>
            <a:br/>
            <a:r>
              <a:t>(3) 공모전에서 열린 자세로 토론하며 배운 점이 한국마사회 업무에 어떻게 적용될 수 있을까요?</a:t>
            </a:r>
            <a:br/>
            <a:r>
              <a:t>(4) 역지사지 소통 능력을 강화하는 과정에서 가장 기억에 남는 사례를 공유해주세요.</a:t>
            </a:r>
          </a:p>
        </p:txBody>
      </p:sp>
    </p:spTree>
  </p:cSld>
  <p:clrMapOvr>
    <a:masterClrMapping/>
  </p:clrMapOvr>
</p:sld>
</file>

<file path=ppt/slides/slide4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저의 목표는 마사회를 이용하는 고객분들의 편의와 만족으로 이어질 수 있는 방송 기술의 </a:t>
            </a:r>
            <a:r>
              <a:rPr u="sng" b="1" sz="1200">
                <a:solidFill>
                  <a:srgbClr val="000000"/>
                </a:solidFill>
                <a:latin typeface="맑은 고딕"/>
              </a:rPr>
              <a:t>(1)전문성을 갖추고 선도하는 ‘방송 기술인’이 되는 것입니다. 이를 위해 방송 기술 지원, 방송 장비 설치 등의 관련 직무를 경험하고</a:t>
            </a:r>
            <a:r>
              <a:rPr sz="1200">
                <a:solidFill>
                  <a:srgbClr val="000000"/>
                </a:solidFill>
                <a:latin typeface="맑은 고딕"/>
              </a:rPr>
              <a:t> 익히며 종합적인 역량을 쌓아 나가겠습니다.첫째, 신입으로서 접하는 다양한 방송 기술 업무를 정확하고 체계적으로 </a:t>
            </a:r>
            <a:r>
              <a:rPr u="sng" b="1" sz="1200">
                <a:solidFill>
                  <a:srgbClr val="000000"/>
                </a:solidFill>
                <a:latin typeface="맑은 고딕"/>
              </a:rPr>
              <a:t>(2)숙지할 수 있도록 노력할 것입니다. 선배님들의 업무 설명으로 직무에 대한 기초지식과 업무 내용을 습득하고, 직무를 수행하면서 발생하는 상황별 해결 과제에 따라 질문과 답을</a:t>
            </a:r>
            <a:r>
              <a:rPr sz="1200">
                <a:solidFill>
                  <a:srgbClr val="000000"/>
                </a:solidFill>
                <a:latin typeface="맑은 고딕"/>
              </a:rPr>
              <a:t> 얻음과 동시에 부족한 부분은 스스로 학습과 정보탐색을 통하여 그 정보를 매뉴얼로 정리하고 유사하거나 추가하여야 하는 정보를 추가 정리하여 기존 정보에 가지를 뻗어나가는 방식으로 사례별 방송 기술 업무에 대한 기반을 닦아 나가도록 하고자 합니다. 또한 상사, 선배, 동료와의 </a:t>
            </a:r>
            <a:r>
              <a:rPr u="sng" b="1" sz="1200">
                <a:solidFill>
                  <a:srgbClr val="000000"/>
                </a:solidFill>
                <a:latin typeface="맑은 고딕"/>
              </a:rPr>
              <a:t>(3)꾸준한 소통으로 업무적, 정서적인 경험 교류를 통하여 업무적 신뢰감을 쌓아가겠습니다.둘째, 입사 전 수행 했던 정보통신 라인</a:t>
            </a:r>
            <a:r>
              <a:rPr sz="1200">
                <a:solidFill>
                  <a:srgbClr val="000000"/>
                </a:solidFill>
                <a:latin typeface="맑은 고딕"/>
              </a:rPr>
              <a:t> 가설 및 포설, 장비 관리 운영, 유지보수, 고장 분석 및 정비 경험과, 음향 방송 시스템 운영 및 관리, 화상회의 지원 등의 방송 업무 경험, 방송통신기사 자격을 취득하며 쌓은 지식과 이해를 바탕으로 방송에 적용되는 기준법령과 기술, 방송 신호 및 장비의 성능 파악 및 분석, 아웃소싱 관리 등의 </a:t>
            </a:r>
            <a:r>
              <a:rPr u="sng" b="1" sz="1200">
                <a:solidFill>
                  <a:srgbClr val="000000"/>
                </a:solidFill>
                <a:latin typeface="맑은 고딕"/>
              </a:rPr>
              <a:t>(4)과정을 두루 거친 경험을 바탕으로 마사회 방송 기술 직무에 대한 이해와 업무의 폭을 넓혀나가겠습니다.셋째,</a:t>
            </a:r>
            <a:r>
              <a:rPr sz="1200">
                <a:solidFill>
                  <a:srgbClr val="000000"/>
                </a:solidFill>
                <a:latin typeface="맑은 고딕"/>
              </a:rPr>
              <a:t> 다년간 여러 직무를 거치며 얻게 된 저의 직무 경험과 역량을 신기술과 접목하여 방송 운영계획 수립과 경마방송국의 종합적인 시스템 설계를 담당하는 전문성을 갖춘 방송 통신 기술인이 되겠습니다. 또한 실무를 통하여 경험한 업무적인 노하우를 기반으로 마사회 방송 통신 기술의 개선점과 나아가야 할 방향을 제시하고 그에 따른 안정적이고 효율적인 시스템을 구축하여 마사회 방송 기술을 선도하고 기여하는 방송기술인으로 거듭나겠습니다.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방송 기술의 전문성을 갖추기 위해 어떤 방식으로 업무 숙지를 계획하고 계신지, 신입으로서의 전략에 대해 자세히 설명해 주시겠습니까?</a:t>
            </a:r>
            <a:br/>
            <a:r>
              <a:t>(2) 기존 정보에 가지를 뻗어나가는 정보 정리 방식에 대해 설명해 주시고, 해당 방법이 방송 기술 업무에 어떤 장점을 줄 수 있는지 이야기해 주시겠습니까?</a:t>
            </a:r>
            <a:br/>
            <a:r>
              <a:t>(3) 입사 전의 다양한 경험을 말씀하셨습니다. 이전 경험 중 특히 어떤 경험이 마사회 방송 기술 직무를 수행하는 데 가장 도움이 될 것이라 생각하십니까?</a:t>
            </a:r>
            <a:br/>
            <a:r>
              <a:t>(4) 지원자가 생각하는 방송 운영계획 수립의 핵심 요소는 무엇이며, 이것을 통해 마사회 방송 기술에 어떻게 기여할 수 있을 것이라 보십니까?</a:t>
            </a:r>
          </a:p>
        </p:txBody>
      </p:sp>
    </p:spTree>
  </p:cSld>
  <p:clrMapOvr>
    <a:masterClrMapping/>
  </p:clrMapOvr>
</p:sld>
</file>

<file path=ppt/slides/slide4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(1)통신사에 재직했던 때, 우리 팀은 팀원마다 동 단위로 담당 지역을 설정하고, 지역에서 발생하는 모든 업무를 처리하였습니다. 업무 처리량에 따라 성과로 반영되었기 때문에 더 많은 업무를 처리하고 싶어 했습니다. 그러나 각자</a:t>
            </a:r>
            <a:r>
              <a:rPr sz="1200">
                <a:solidFill>
                  <a:srgbClr val="000000"/>
                </a:solidFill>
                <a:latin typeface="맑은 고딕"/>
              </a:rPr>
              <a:t> 담당 지역이 다르다 보니, 업무량에 대한 지역 편차가 있었고, 특히 일부 팀원의 담당 지역의 업무량이 많아 실적과 성과보수를 독차지하게 되면서 다른 팀원들로부터 잦은 불만이 이어졌습니다. 이 문제로 팀 내 분위기가 와해하는 것을 볼 수 없었던 저는 팀장님께 상의를 드린 후, 팀 내 회의를 통해 서로 간의 의견을 나누고 그 이견을 조율하고자 자리를 마련하였습니다.업무량이 많은 지역의 팀원은 본인 지역에서 실적을 많이 가져가는 것은 사실이나, 이미 그 지역에서의 기반을 다지는 데 큰 노력을 기울였고 지역을 이동하면 새로운 기반을 다지는 데 많은 시간이 소요되며 이는 곧 업무 처리량의 저하로 이어질 것이라는 우려를 나타냈습니다. 이는 타당한 의견이었지만 저는 지역 간의 업무량을 인위적으로 늘릴 수 없는 상태에서 가장 업무량이 많은 지역을 </a:t>
            </a:r>
            <a:r>
              <a:rPr u="sng" b="1" sz="1200">
                <a:solidFill>
                  <a:srgbClr val="000000"/>
                </a:solidFill>
                <a:latin typeface="맑은 고딕"/>
              </a:rPr>
              <a:t>(2)독점하는 것은 팀원 간의 의욕 저하와 동반성장에도 문제가 될 수 있으니 3개월 간격으로 지역 순환을 하되 담당 지역의 업무 기반 정보를 공유하여 새로운 지역에 쉽고 빠르게 적응하게 하면 업무 처리량 유지를</a:t>
            </a:r>
            <a:r>
              <a:rPr sz="1200">
                <a:solidFill>
                  <a:srgbClr val="000000"/>
                </a:solidFill>
                <a:latin typeface="맑은 고딕"/>
              </a:rPr>
              <a:t> 기대할 수 있다는 점을 들어 설득했습니다. 해당 팀원은 업무량이 많아 실적은 좋았지만 많은 업무량을 처리해야 해서 </a:t>
            </a:r>
            <a:r>
              <a:rPr u="sng" b="1" sz="1200">
                <a:solidFill>
                  <a:srgbClr val="000000"/>
                </a:solidFill>
                <a:latin typeface="맑은 고딕"/>
              </a:rPr>
              <a:t>(3)시간과 체력적인 부담이 있었다며 논의 끝에 제가 냈던 의견을 수용하기로 하였습니다.그 후 담당 지역을 3개월마다 순환하게 되었고, 결과적으로 이를 통해 성과가 고르게 분배되어 회사와 팀원</a:t>
            </a:r>
            <a:r>
              <a:rPr sz="1200">
                <a:solidFill>
                  <a:srgbClr val="000000"/>
                </a:solidFill>
                <a:latin typeface="맑은 고딕"/>
              </a:rPr>
              <a:t> 모두를 만족시키는 동시에 함께 성장할 수 있는 기반을 </a:t>
            </a:r>
            <a:r>
              <a:rPr u="sng" b="1" sz="1200">
                <a:solidFill>
                  <a:srgbClr val="000000"/>
                </a:solidFill>
                <a:latin typeface="맑은 고딕"/>
              </a:rPr>
              <a:t>(4)마련하게 되었습니다. 저는 이때의 일을 계기로 충분한 소통만이 갈등을 해결하고 협업의 시너지 효과를 최대한으로 누릴 수 있다는 것을 깨달았으며 이후 어떤 일을 시작하기 전에 부서원들과 원만한 대인관계를</a:t>
            </a:r>
            <a:r>
              <a:rPr sz="1200">
                <a:solidFill>
                  <a:srgbClr val="000000"/>
                </a:solidFill>
                <a:latin typeface="맑은 고딕"/>
              </a:rPr>
              <a:t> 유지하며 최대한 소통을 하려 노력하고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과거 팀 내 갈등 문제를 해결한 과정을 설명하셨습니다. 이 경험이 향후 문제 해결 능력에 어떻게 기여할 것 같습니까?</a:t>
            </a:r>
            <a:br/>
            <a:r>
              <a:t>(2) 3개월 주기의 지역 순환을 제안하셨다고 하셨습니다. 이 제안의 구체적인 시행 계획과 예상 장단점에 대해 설명해 주시겠습니까?</a:t>
            </a:r>
            <a:br/>
            <a:r>
              <a:t>(3) 지원자는 팀 성과를 높이기 위한 전략으로 변화를 줬다고 했습니다. 이러한 변화를 주도할 때 중요한 요소는 무엇이라 생각하시는지 설명 부탁드립니다.</a:t>
            </a:r>
            <a:br/>
            <a:r>
              <a:t>(4) 팀원과의 소통을 통해 갈등을 해결했다고 하셨습니다. 이 경험을 통해 이후 업무에서 소통 방식을 어떻게 개선할 계획이신지 구체적으로 말씀해 주세요.</a:t>
            </a:r>
          </a:p>
        </p:txBody>
      </p:sp>
    </p:spTree>
  </p:cSld>
  <p:clrMapOvr>
    <a:masterClrMapping/>
  </p:clrMapOvr>
</p:sld>
</file>

<file path=ppt/slides/slide4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글로벌 말산업 선도기업이라는 비전을 실현하기 위해 최근 새로운 성과지표를 마련한 바 있습니다. 그중 당기순이익의 확대 및 매출 확대라는 기관의 목표가 실현될 수 있도록 재무구조 건전성의 향상에 </a:t>
            </a:r>
            <a:r>
              <a:rPr u="sng" b="1" sz="1200">
                <a:solidFill>
                  <a:srgbClr val="000000"/>
                </a:solidFill>
                <a:latin typeface="맑은 고딕"/>
              </a:rPr>
              <a:t>(1)기여하고 싶습니다. 이와 같은 직무를 수행하기 위해 그동안 직무 지식을 꾸준히 쌓아 왔습니다. 학부에서</a:t>
            </a:r>
            <a:r>
              <a:rPr sz="1200">
                <a:solidFill>
                  <a:srgbClr val="000000"/>
                </a:solidFill>
                <a:latin typeface="맑은 고딕"/>
              </a:rPr>
              <a:t> 경영학을 심화 전공하였습니다. 재무회계, 원가관리 회계, 세무회계 과목을 학습하여 재경관리사 자격증을 취득하였습니다. 또한 재무회계와 원가관리 회계를 더욱 심도 있게 학습하여 기업회계 1급 자격증도 취득한 바 있습니다.</a:t>
            </a:r>
            <a:r>
              <a:rPr u="sng" b="1" sz="1200">
                <a:solidFill>
                  <a:srgbClr val="000000"/>
                </a:solidFill>
                <a:latin typeface="맑은 고딕"/>
              </a:rPr>
              <a:t>(2) 한편 학부 동아리 세미나 활동에 참여하여 시사 문제에 대해 구성원들과 문제에 대한 분석과 토의를 진행하며 해결 방안을 모색하였습니다. 이를</a:t>
            </a:r>
            <a:r>
              <a:rPr sz="1200">
                <a:solidFill>
                  <a:srgbClr val="000000"/>
                </a:solidFill>
                <a:latin typeface="맑은 고딕"/>
              </a:rPr>
              <a:t> 통해 다양한 분야에 </a:t>
            </a:r>
            <a:r>
              <a:rPr u="sng" b="1" sz="1200">
                <a:solidFill>
                  <a:srgbClr val="000000"/>
                </a:solidFill>
                <a:latin typeface="맑은 고딕"/>
              </a:rPr>
              <a:t>(3)대한 시야를 넓히고, 문제 상황에 대한 분석력과 해결력을 기를 수 있었습니다.이러한 경험과 역량을 활용해 아래와 같이 실천하겠습니다.</a:t>
            </a:r>
            <a:r>
              <a:rPr sz="1200">
                <a:solidFill>
                  <a:srgbClr val="000000"/>
                </a:solidFill>
                <a:latin typeface="맑은 고딕"/>
              </a:rPr>
              <a:t> 예산관리 및 성과관리 측면에서 우선 재무 분석에 있어서 이전에 반영되지 않았던 비재무적 요인이 충분히 고려될 수 있게 하겠습니다. 사업 실적 예측 시 경제 현황과 레저 사업환경을 면밀히 분석하여 영향을 미칠 수 있는 요인들이 반영될 수 있게 하겠습니다. 한편 기관은 현재 매출 증가율 대비 비용이 더욱 크게 상승하고 있습니다. 비록 당기순이익의 지속적인 상승세를 예측하긴 하지만, 재무적 </a:t>
            </a:r>
            <a:r>
              <a:rPr u="sng" b="1" sz="1200">
                <a:solidFill>
                  <a:srgbClr val="000000"/>
                </a:solidFill>
                <a:latin typeface="맑은 고딕"/>
              </a:rPr>
              <a:t>(4)리스크를 미리 예방하기 위해 판매관리비에 있어 감축할 수 있는</a:t>
            </a:r>
            <a:r>
              <a:rPr sz="1200">
                <a:solidFill>
                  <a:srgbClr val="000000"/>
                </a:solidFill>
                <a:latin typeface="맑은 고딕"/>
              </a:rPr>
              <a:t> 부분을 검토해 찾아내고, 지속해서 모니터링해 나가겠습니다.회계적 측면에서 계속성의 원칙에 의거 회계 관습을 이어가며 실적관리의 신뢰성을 높이겠습니다. 특히 자본적 지출과 수익적 지출을 구분해 기간 손익을 정확히 측정하겠습니다. 또한 부가가치세 신고와 원천세 등의 신고 기한을 정확히 지키며 현장 부서에서 발생한 거래를 발생주의 원칙에 따라 정확히 반영하겠습니다. 특히 방대한 사업과 결산을 위해 월별 명세 작업을 실시하며 결산 소요를 감축하겠습니다.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경영학 심화 전공을 통해 어떤 면에서 재무관리 역량을 강화했는지 구체적으로 설명해 주실 수 있나요?</a:t>
            </a:r>
            <a:br/>
            <a:r>
              <a:t>(2) 학부 동아리 세미나 활동을 통해 얻은 분석력과 해결력을 실제 업무에서 어떻게 활용할 계획인지 설명해 주세요.</a:t>
            </a:r>
            <a:br/>
            <a:r>
              <a:t>(3) 비재무적 요인을 고려한 재무 분석을 통해 기업 성과에 어떠한 기여를 할 수 있을지 궁금합니다.</a:t>
            </a:r>
            <a:br/>
            <a:r>
              <a:t>(4) 회계 관습을 이어가며 실적 관리의 신뢰성을 높이겠다는 계획을 구체적으로 설명해 주시겠어요?</a:t>
            </a:r>
          </a:p>
        </p:txBody>
      </p:sp>
    </p:spTree>
  </p:cSld>
  <p:clrMapOvr>
    <a:masterClrMapping/>
  </p:clrMapOvr>
</p:sld>
</file>

<file path=ppt/slides/slide4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학부 생활을 하며 한국으로 유학을 온 학생들과 함께 수업을 들었습니다. 같은 시기에 입학했지만, 시간이 지나도 유학생들은 한국 생활과 학교생활에 있어 큰 어려움을 겪고 있었습니다. 국제 협력 담당 교수님이 유학생 </a:t>
            </a:r>
            <a:r>
              <a:rPr u="sng" b="1" sz="1200">
                <a:solidFill>
                  <a:srgbClr val="000000"/>
                </a:solidFill>
                <a:latin typeface="맑은 고딕"/>
              </a:rPr>
              <a:t>(1)멘토링 프로그램을 신설하셨고 유학생들과 교류하며 도움을 주기 위해 자원하였습니다.제가 담당했던 멘티는 저의 또래로 한국어와 영어에 익숙하지 않은 중국인 유학생이었습니다. 수업 내용을 이해하는 데 어려움을 겪는 것은 물론 한국 유학 생활에서도</a:t>
            </a:r>
            <a:r>
              <a:rPr sz="1200">
                <a:solidFill>
                  <a:srgbClr val="000000"/>
                </a:solidFill>
                <a:latin typeface="맑은 고딕"/>
              </a:rPr>
              <a:t> 고립감을 느끼고 있다는 것을 알게 되었습니다. 우선 한국 생활 자체에 익숙해질 수 있게끔 또래의 유대감을 형성해 </a:t>
            </a:r>
            <a:r>
              <a:rPr u="sng" b="1" sz="1200">
                <a:solidFill>
                  <a:srgbClr val="000000"/>
                </a:solidFill>
                <a:latin typeface="맑은 고딕"/>
              </a:rPr>
              <a:t>(2)본다면 고립감을 조금이나마 해소할 수 있지 않을까 생각했습니다. 마찬가지로 저도 중국인 유학생에 대한 이해를 고취하고자 멘티의 문화를 경험해 보기로 했습니다. 구체적인 계획을 세워, 서울</a:t>
            </a:r>
            <a:r>
              <a:rPr sz="1200">
                <a:solidFill>
                  <a:srgbClr val="000000"/>
                </a:solidFill>
                <a:latin typeface="맑은 고딕"/>
              </a:rPr>
              <a:t> 소재에서 멘티가 좋아하는 중국 요리를 먹고 대화하며 저에 대해 편안함을 느낄 수 있도록 하였습니다. </a:t>
            </a:r>
            <a:r>
              <a:rPr u="sng" b="1" sz="1200">
                <a:solidFill>
                  <a:srgbClr val="000000"/>
                </a:solidFill>
                <a:latin typeface="맑은 고딕"/>
              </a:rPr>
              <a:t>(3)함께하는 자리에 저와 친한 한국인 친구 한 명을 더 섭외하여 문화 교류의 장이 될 수 있도록 분위기를 형성하였습니다. 이를 통해 멘티의 취향에</a:t>
            </a:r>
            <a:r>
              <a:rPr sz="1200">
                <a:solidFill>
                  <a:srgbClr val="000000"/>
                </a:solidFill>
                <a:latin typeface="맑은 고딕"/>
              </a:rPr>
              <a:t> 대해 이해하고, 아시아인으로서 공감을 토대로 더욱 가까워질 수 </a:t>
            </a:r>
            <a:r>
              <a:rPr u="sng" b="1" sz="1200">
                <a:solidFill>
                  <a:srgbClr val="000000"/>
                </a:solidFill>
                <a:latin typeface="맑은 고딕"/>
              </a:rPr>
              <a:t>(4)있었습니다. 전공 수업 조별 활동에서의 어려움은 공강 시간을 활용해 그림을 그리는 등 방법을 동원해 학습한 내용을 충분히 이해할 수</a:t>
            </a:r>
            <a:r>
              <a:rPr sz="1200">
                <a:solidFill>
                  <a:srgbClr val="000000"/>
                </a:solidFill>
                <a:latin typeface="맑은 고딕"/>
              </a:rPr>
              <a:t> 있도록 하였습니다. 결과적으로 멘티에게 신뢰감을 형성하여 한국 생활 2년 만의 첫 한국인 친구가 될 수 있었으며, 평소에도 안부를 주고받으며 응원하는 사이가 되면서 멘토링 프로그램을 성공적으로 마칠 수 있었습니다. 멘티가 부모님을 초청해 한국 여행을 할 만큼 우리나라에 대한 긍정적 인식을 심어주었습니다. 저 또한 이를 통해 중국의 문화와 생활을 익히며 좀 더 넓은 시야를 축적하였습니다.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유학생 멘토링 과정에서 어떠한 구체적인 방법으로 멘티와의 신뢰 형성을 이루었나요?</a:t>
            </a:r>
            <a:br/>
            <a:r>
              <a:t>(2) 전공 수업 조별 활동에서 멘티의 학습 도우미 역할을 하며 어려움을 해결한 방법들에 대해 구체적인 예시를 들어주실 수 있을까요?</a:t>
            </a:r>
            <a:br/>
            <a:r>
              <a:t>(3) 멘토링 결과, 멘티가 한국 생활에 대해 긍정적인 변화를 겪었다고 하셨는데, 그 과정에서 지원자가 배운 중요한 교훈이 있었는지 궁금합니다.</a:t>
            </a:r>
            <a:br/>
            <a:r>
              <a:t>(4) 지원자가 멘티와의 문화 교류를 통해 얻은 새로운 인사이트나 넓어진 시야가 있다면 말씀해 주실 수 있나요?</a:t>
            </a:r>
          </a:p>
        </p:txBody>
      </p:sp>
    </p:spTree>
  </p:cSld>
  <p:clrMapOvr>
    <a:masterClrMapping/>
  </p:clrMapOvr>
</p:sld>
</file>

<file path=ppt/slides/slide4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[2030세대가 즐기는 새로운 경마문화]저는 판매 마케팅 직무 신입사원으로서, ‘2030세대 </a:t>
            </a:r>
            <a:r>
              <a:rPr u="sng" b="1" sz="1200">
                <a:solidFill>
                  <a:srgbClr val="000000"/>
                </a:solidFill>
                <a:latin typeface="맑은 고딕"/>
              </a:rPr>
              <a:t>(1)맞춤형 마케팅 전략’을 수립하여 젊은 층들이 자연스럽게 찾고 즐길 수 있는 공간으로 만들겠습니다.첫째, 한국마사회만의 ‘경마장</a:t>
            </a:r>
            <a:r>
              <a:rPr sz="1200">
                <a:solidFill>
                  <a:srgbClr val="000000"/>
                </a:solidFill>
                <a:latin typeface="맑은 고딕"/>
              </a:rPr>
              <a:t> 트렌드 문화’를 새롭게 정착시키겠습니다.2030 세대에게 경마장은 단순한 경기 관람 장소가 아니라, 색다른 문화를 경험하는 공간이어야 한다고 생각합니다. 따라서, 경마 유니폼, 드레스코드, 마스코트 굿즈 등을 활용해 경마장 방문을 ‘하나의 놀이 문화’로 정착시키겠습니다. 한국수자원공사 인재경영처 청년인턴 당시, 물빛 축제, 플로깅, 스포츠데이 등 다양한 행사에 참여하였고, 기업 마스코트를 SNS로 홍보하고 굿즈 사용을 유도하는 </a:t>
            </a:r>
            <a:r>
              <a:rPr u="sng" b="1" sz="1200">
                <a:solidFill>
                  <a:srgbClr val="000000"/>
                </a:solidFill>
                <a:latin typeface="맑은 고딕"/>
              </a:rPr>
              <a:t>(2)바이럴 마케팅 사례를 직접 경험하였습니다. 또한, 학부 시절 친환경 차량용 우산 아이디어를 기획하고 마케팅</a:t>
            </a:r>
            <a:r>
              <a:rPr sz="1200">
                <a:solidFill>
                  <a:srgbClr val="000000"/>
                </a:solidFill>
                <a:latin typeface="맑은 고딕"/>
              </a:rPr>
              <a:t> 전략을 제안하며 창의력과 마케팅 기획 역량을 강화할 수 있었습니다. 이러한 경험을 바탕으로 2030 세대가 적극적으로 입고, 찍고, 공유하는 새로운 트렌드 문화를 만들어 경마장을 자연스럽게 찾도록 </a:t>
            </a:r>
            <a:r>
              <a:rPr u="sng" b="1" sz="1200">
                <a:solidFill>
                  <a:srgbClr val="000000"/>
                </a:solidFill>
                <a:latin typeface="맑은 고딕"/>
              </a:rPr>
              <a:t>(3)만들겠습니다.둘째, ‘2030세대 맞춤형 O2O 마케팅’으로 젊은 세대들의 디지털 경험을 강화하겠습니다. 2030 세대가 경마를 처음 접할 때, 가장 큰 진입장벽은</a:t>
            </a:r>
            <a:r>
              <a:rPr sz="1200">
                <a:solidFill>
                  <a:srgbClr val="000000"/>
                </a:solidFill>
                <a:latin typeface="맑은 고딕"/>
              </a:rPr>
              <a:t> ‘배움의 어려움’이라고 생각합니다. 따라서, 전자카드 어플 내 모바일 친화적인 경마 가이드, AI를 이용한 </a:t>
            </a:r>
            <a:r>
              <a:rPr u="sng" b="1" sz="1200">
                <a:solidFill>
                  <a:srgbClr val="000000"/>
                </a:solidFill>
                <a:latin typeface="맑은 고딕"/>
              </a:rPr>
              <a:t>(4)실시간 인기마 추천 기능 등을 도입하여 MZ세대 맞춤형 카테고리를 생성하고, 자연스럽게 경마장을 방문할 수 있도록 유도하겠습니다.</a:t>
            </a:r>
            <a:r>
              <a:rPr sz="1200">
                <a:solidFill>
                  <a:srgbClr val="000000"/>
                </a:solidFill>
                <a:latin typeface="맑은 고딕"/>
              </a:rPr>
              <a:t> 저는 공공기관 행정 인턴 당시, OO시 전통시장 비활성화 문제를 지역 특화 배달 앱과 연계하여 우수 시책으로 선정된 경험이 있습니다. 이 경험을 살려, ‘사회조사분석사 2급’ 자격증과 문제 해결 역량을 활용해 젊은 층의 진입장벽을 체계적으로 분석하고, O2O 마케팅 전략을 통해 이를 개선하겠습니다.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한국마사회의 '경마장 트렌드 문화' 정착을 위해 활동할 계획에 대해 구체적으로 설명해 주시겠습니까?</a:t>
            </a:r>
            <a:br/>
            <a:r>
              <a:t>(2) 대학생 시절에 수행한 친환경 차량용 우산 아이디어에서 어떤 방법으로 창의력을 발휘하셨는지 구체적으로 설명해 주시겠습니까?</a:t>
            </a:r>
            <a:br/>
            <a:r>
              <a:t>(3) 2030세대를 경마장으로 자연스럽게 유도하기 위한 O2O 마케팅 전략의 구체적인 계획을 말씀해 주시겠습니까?</a:t>
            </a:r>
            <a:br/>
            <a:r>
              <a:t>(4) 공공기관 행정 인턴 당시, 배달 앱과 연계하여 시책으로 선정된 경험이 앞으로 한국마사회에서 어떻게 도움이 될 것이라 생각하십니까?</a:t>
            </a:r>
          </a:p>
        </p:txBody>
      </p:sp>
    </p:spTree>
  </p:cSld>
  <p:clrMapOvr>
    <a:masterClrMapping/>
  </p:clrMapOvr>
</p:sld>
</file>

<file path=ppt/slides/slide4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[소통과 협력으로 만들어낸 최고의 성과]저는 반려동물 배변봉투 친환경 프로세스 아이디어로 팀 프로젝트를 진행하며 협업 속 어려움을 극복한 경험이 있습니다. 총 4명이 한 팀이 되어 교내, 교외 대회를 준비하였고, </a:t>
            </a:r>
            <a:r>
              <a:rPr u="sng" b="1" sz="1200">
                <a:solidFill>
                  <a:srgbClr val="000000"/>
                </a:solidFill>
                <a:latin typeface="맑은 고딕"/>
              </a:rPr>
              <a:t>(1)교내 대회에서 기대에 못 미치는 성적을 받으면서 팀 사기가 저하되는 문제가 발생했습니다. 이 과정에서 팀원 간 의사소통이 줄고, 준비도 비효율적으로 진행되는 상황이었습니다.</a:t>
            </a:r>
            <a:r>
              <a:rPr sz="1200">
                <a:solidFill>
                  <a:srgbClr val="000000"/>
                </a:solidFill>
                <a:latin typeface="맑은 고딕"/>
              </a:rPr>
              <a:t> 이에 저는 팀워크를 회복하고 일주일 남은 교외 대회를 성공적으로 이끌기 위해 해결책을 모색하였습니다.먼저, 교내 대회 실패 원인을 명확히 분석하기 위해 교수님과 선배들께 피드백을 </a:t>
            </a:r>
            <a:r>
              <a:rPr u="sng" b="1" sz="1200">
                <a:solidFill>
                  <a:srgbClr val="000000"/>
                </a:solidFill>
                <a:latin typeface="맑은 고딕"/>
              </a:rPr>
              <a:t>(2)요청하였습니다. 그 결과, 아이디어의 기술적 구현 가능성이 부족하다는 점이 문제로 지적되었습니다. 이를 팀원들에게 공유한 후, 한정된 시간 내에 아이디어의 보완이 어렵다는 현실을 인정하고,</a:t>
            </a:r>
            <a:r>
              <a:rPr sz="1200">
                <a:solidFill>
                  <a:srgbClr val="000000"/>
                </a:solidFill>
                <a:latin typeface="맑은 고딕"/>
              </a:rPr>
              <a:t> 대신 ‘시장성’과 ‘사회적 가치 실현’을 강조하는 방향으로 보완하기로 결정하였습니다. 둘째로, 남은 시간을 효율적으로 사용하기 위해 보완할 자료의 순서와 진행 상태를 함께 정리한 ‘일 처리 목록’을 작성하였습니다. 진행 전-진행 중-진행 완료로 나누어 팀원이 </a:t>
            </a:r>
            <a:r>
              <a:rPr u="sng" b="1" sz="1200">
                <a:solidFill>
                  <a:srgbClr val="000000"/>
                </a:solidFill>
                <a:latin typeface="맑은 고딕"/>
              </a:rPr>
              <a:t>(3)각자의 업무를 한 눈에 파악할 수 있도록 설계하였고, 확실한 역할 분담으로 협업을 원활하게 만들었습니다. 또한, 작은 목표를 설정하고</a:t>
            </a:r>
            <a:r>
              <a:rPr sz="1200">
                <a:solidFill>
                  <a:srgbClr val="000000"/>
                </a:solidFill>
                <a:latin typeface="맑은 고딕"/>
              </a:rPr>
              <a:t> 달성할 때마다 팀원들과 공유하며 동기를 부여했고, 팀 사기가 점차 회복되었습니다.그 결과, 교외 대회는 의견 조율을 바탕으로 보완 방향을 명확하게 설정하고, 과업을 효율적으로 관리하며 ‘대상’을 수상할 수 있었습니다. 이 경험을 통해 의사소통과 협업의 중요성을 </a:t>
            </a:r>
            <a:r>
              <a:rPr u="sng" b="1" sz="1200">
                <a:solidFill>
                  <a:srgbClr val="000000"/>
                </a:solidFill>
                <a:latin typeface="맑은 고딕"/>
              </a:rPr>
              <a:t>(4)체감하며, 효과적인 문제 해결이 팀 성과에 직결된다는 점을 배울 수 있었습니다.한국마사회 근무 시에도 다양한 부서와 협력하는 과정에서</a:t>
            </a:r>
            <a:r>
              <a:rPr sz="1200">
                <a:solidFill>
                  <a:srgbClr val="000000"/>
                </a:solidFill>
                <a:latin typeface="맑은 고딕"/>
              </a:rPr>
              <a:t> 의견 차이가 발생할 경우, 열린 자세로 피드백을 수용하고 현실적인 해결 방안을 제시하며 팀 목표 달성에 기여하겠습니다. 또한, 업무 진행 시 작은 목표를 설정하고 단계 별로 성취해 나가는 실행력으로 조직 내 효율성을 극대화하겠습니다.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교내 대회에서 받은 피드백을 팀원들과 공유할 때 어떤 방식으로 소통하였는지 구체적으로 설명해 주시겠습니까?</a:t>
            </a:r>
            <a:br/>
            <a:r>
              <a:t>(2) 팀 프로젝트에서 '시장성'과 '사회적 가치 실현'을 어떻게 보완하여 성공적인 결과를 얻었는지 설명해 주시겠습니까?</a:t>
            </a:r>
            <a:br/>
            <a:r>
              <a:t>(3) 교외 대회에서의 협업을 통해 의사소통과 협업의 중요성을 느낀 구체적인 순간에 대해 설명해 주시겠습니까?</a:t>
            </a:r>
            <a:br/>
            <a:r>
              <a:t>(4) 업무 진행 시 단계별로 목표를 설정하고 성취해 나가는 방식이 한국마사회에 어떻게 적용될 수 있을까요?</a:t>
            </a:r>
          </a:p>
        </p:txBody>
      </p:sp>
    </p:spTree>
  </p:cSld>
  <p:clrMapOvr>
    <a:masterClrMapping/>
  </p:clrMapOvr>
</p:sld>
</file>

<file path=ppt/slides/slide4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저는 유소년 승마를 기반으로 가족 단위 승마 문화를 정착시키고, 승마 대중화를 이루고자 합니다. 승마 대중화를 위해서는 지속적으로 접할 수 있는 환경이 필요합니다. 저는 10년 </a:t>
            </a:r>
            <a:r>
              <a:rPr u="sng" b="1" sz="1200">
                <a:solidFill>
                  <a:srgbClr val="000000"/>
                </a:solidFill>
                <a:latin typeface="맑은 고딕"/>
              </a:rPr>
              <a:t>(1)이상 국가대표 코치의 지도하에 마장마술과</a:t>
            </a:r>
            <a:r>
              <a:rPr sz="1200">
                <a:solidFill>
                  <a:srgbClr val="000000"/>
                </a:solidFill>
                <a:latin typeface="맑은 고딕"/>
              </a:rPr>
              <a:t> 장애물 훈련을 수행하며 20,000시간 이상 기승 경험을 쌓았고, 100마리 이상의 말을 조련해 왔습니다. 또한, 프리랜서 승마 코치로서 다양한 연령층을 </a:t>
            </a:r>
            <a:r>
              <a:rPr u="sng" b="1" sz="1200">
                <a:solidFill>
                  <a:srgbClr val="000000"/>
                </a:solidFill>
                <a:latin typeface="맑은 고딕"/>
              </a:rPr>
              <a:t>(2)지도하며 맞춤형 교육법을 연구하고 적용한 경험이 있습니다.단기적으로는 유소년 승마 프로그램의</a:t>
            </a:r>
            <a:r>
              <a:rPr sz="1200">
                <a:solidFill>
                  <a:srgbClr val="000000"/>
                </a:solidFill>
                <a:latin typeface="맑은 고딕"/>
              </a:rPr>
              <a:t> </a:t>
            </a:r>
            <a:r>
              <a:rPr u="sng" b="1" sz="1200">
                <a:solidFill>
                  <a:srgbClr val="000000"/>
                </a:solidFill>
                <a:latin typeface="맑은 고딕"/>
              </a:rPr>
              <a:t>(3)커리큘럼을 정비하고, 교육용 말 훈련과</a:t>
            </a:r>
            <a:r>
              <a:rPr sz="1200">
                <a:solidFill>
                  <a:srgbClr val="000000"/>
                </a:solidFill>
                <a:latin typeface="맑은 고딕"/>
              </a:rPr>
              <a:t> 관리 시스템을 구축하겠습니다. 개체별 맞춤 조련 방법을 연구·적용한 경험을 살려, 퇴역 경주마나 어린 말을 교육용 말로 순치하는 과정을 체계화하고자 합니다. 또한, 승마 기승 기술 및 마필 관리 과목을 전공하며 습득한 스포츠 교육학적 </a:t>
            </a:r>
            <a:r>
              <a:rPr u="sng" b="1" sz="1200">
                <a:solidFill>
                  <a:srgbClr val="000000"/>
                </a:solidFill>
                <a:latin typeface="맑은 고딕"/>
              </a:rPr>
              <a:t>(4)지식을 활용하여 효과적인 교육 시스템을</a:t>
            </a:r>
            <a:r>
              <a:rPr sz="1200">
                <a:solidFill>
                  <a:srgbClr val="000000"/>
                </a:solidFill>
                <a:latin typeface="맑은 고딕"/>
              </a:rPr>
              <a:t> 마련하겠습니다. 그리고 힐링 승마, 찾아가는 유소년 승마 강습회와 같이 남녀노소 누구나 즐길 수 있는 승마 프로그램을 기획하겠습니다.중·장기적으로는 유소년 승마 교육 효과를 극대화하는 신규 프로그램을 기획하고, 승마 대중화를 위한 환경을 조성하겠습니다. ‘승마 챌린지’ 같은 도전형 프로그램을 도입하고 부모 참여형 승마 수업을 운영하여 가족 단위 승마 활성화를 유도하겠습니다. 이를 통해 유소년들이 단기 체험이 아닌 지속적인 성장 기회를 가질 수 있게 하겠습니다. 또한, 승마 유치원과 승마 파크를 조성하여 기승과 마방 체험 등 말과의 교감을 돕는 교육을 시행하고, 승마 체험과 관광을 결합한 복합 문화공간으로 발전시켜 승마 대중화에 적극적으로 앞장서겠습니다.헬렌 톰슨은 말을 타는 것은 자유를 얻는 것이라고 말했습니다. 저에게 승마는 자유와 교감의 기쁨을 주었고, 저는 이러한 경험을 더 많은 사람들에게 전하고 싶습니다. 말 조련과 교육 경험을 바탕으로 교육 환경을 개선하고, 유소년 승마를 기반으로 가족 중심의 승마 문화를 확산시켜 승마 대중화에 이바지하는 승마 교관이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10년 이상 국가대표 코치의 지도하에 20,000시간 이상 기승 경험을 쌓았다고 했는데, 이 과정에서 가장 큰 도전이나 어려움은 무엇이었습니까?</a:t>
            </a:r>
            <a:br/>
            <a:r>
              <a:t>(2) 프리랜서 승마 코치로 맞춤형 교육법을 연구하고 적용한 경험이 있다고 했는데, 구체적으로 어떤 방법을 활용했는지 설명해주시겠습니까?</a:t>
            </a:r>
            <a:br/>
            <a:r>
              <a:t>(3) 유소년 승마 프로그램의 커리큘럼을 정비한다고 하셨는데, 이를 통해 얻고자 하는 가장 중요한 효과는 무엇인가요?</a:t>
            </a:r>
            <a:br/>
            <a:r>
              <a:t>(4) 힐링 승마 프로그램을 기획한다 했습니다. 이 프로그램을 통해 어떤 방식으로 참가자들에게 가치를 제공할 계획입니까?</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MZ세대의 말 산업에 대한 관심을 높이고, 렛츠런파크 방문객 중 MZ세대의 비중을 확대하여 렛츠런파크를 다양한 체험이 가능한 복합 문화공간으로 인식하도록 만드는 데 기여하고 싶습니다.한국마사회는 놀라운지 개설, 체험 </a:t>
            </a:r>
            <a:r>
              <a:rPr u="sng" b="1" sz="1200">
                <a:solidFill>
                  <a:srgbClr val="000000"/>
                </a:solidFill>
                <a:latin typeface="맑은 고딕"/>
              </a:rPr>
              <a:t>(1)프로그램 운영, 벚꽃·가을 축제 개최, 말마의 굿즈 등을 통해 젊은 층의 유입을 시도하고 있습니다. 저는 이러한 요소들을 더욱 효과적으로 알리기 위해, SNS 홍보 전략을 강화하고자 합니다. 특히, 최근 ‘무해력’ 트렌드에 맞춰 말마를 적극적으로 활용하는 것이 중요하다고 생각합니다.</a:t>
            </a:r>
            <a:r>
              <a:rPr sz="1200">
                <a:solidFill>
                  <a:srgbClr val="000000"/>
                </a:solidFill>
                <a:latin typeface="맑은 고딕"/>
              </a:rPr>
              <a:t> 이를 위해 팝업스토어 등에서 말마의 인스타그램을 팔로우하는 이벤트를 진행하고, 말마의 인스타그램에 웹툰, 밈을 활용한 콘텐츠 </a:t>
            </a:r>
            <a:r>
              <a:rPr u="sng" b="1" sz="1200">
                <a:solidFill>
                  <a:srgbClr val="000000"/>
                </a:solidFill>
                <a:latin typeface="맑은 고딕"/>
              </a:rPr>
              <a:t>(2)등을 업로드한다면 더욱 효과적으로 MZ세대의 관심을 유도할 수 있을 것이라 생각합니다.저는 소비자 심리학, 커뮤니케이션 심리학 강의를 수강하여 마케팅</a:t>
            </a:r>
            <a:r>
              <a:rPr sz="1200">
                <a:solidFill>
                  <a:srgbClr val="000000"/>
                </a:solidFill>
                <a:latin typeface="맑은 고딕"/>
              </a:rPr>
              <a:t> 역량을 </a:t>
            </a:r>
            <a:r>
              <a:rPr u="sng" b="1" sz="1200">
                <a:solidFill>
                  <a:srgbClr val="000000"/>
                </a:solidFill>
                <a:latin typeface="맑은 고딕"/>
              </a:rPr>
              <a:t>(3)쌓았으며, 트렌드 코리아 등 소비 트렌드 서적을 읽으며 최신 마케팅 트렌드에 대한 이해도를 높였습니다.이러한 역량을 활용해 인천국제공항공사에서 인턴으로 근무할 때, 공항 홍보 영상 제작 프로젝트를 수행하여</a:t>
            </a:r>
            <a:r>
              <a:rPr sz="1200">
                <a:solidFill>
                  <a:srgbClr val="000000"/>
                </a:solidFill>
                <a:latin typeface="맑은 고딕"/>
              </a:rPr>
              <a:t> 전체 7개 조 중 1위를 기록한 경험이 있습니다. 당시 저는 리더 역할을 맡았으며, 저의 마케팅 지식을 </a:t>
            </a:r>
            <a:r>
              <a:rPr u="sng" b="1" sz="1200">
                <a:solidFill>
                  <a:srgbClr val="000000"/>
                </a:solidFill>
                <a:latin typeface="맑은 고딕"/>
              </a:rPr>
              <a:t>(4)활용해 영상의 방향을 제시했습니다. 우선 인턴이 공항을 직접 소개하며 숏폼 영상이라는 점에서 영상의 타깃을 청년층으로 잡았습니다. 자신과 유사성이 높을수록 메시지를 더 잘 수용하며, 숏폼은 주로 청년층이 이용하는 콘텐츠이기 때문입니다. 다음으로, 화면 상단에 1분 타이머를</a:t>
            </a:r>
            <a:r>
              <a:rPr sz="1200">
                <a:solidFill>
                  <a:srgbClr val="000000"/>
                </a:solidFill>
                <a:latin typeface="맑은 고딕"/>
              </a:rPr>
              <a:t> 삽입하고, 공항 곳곳을 뛰어다니며 체험하는 모습을 넣자는 제안을 했습니다. 당시 트렌드 키워드로 '분초사회'가 떠오르듯 청년층이 영상의 빠른 속도감을 선호하는 것으로 알았기 때문입니다. 이런 전략을 통해 훌륭한 영상을 만들 수 있었으며, 7개 조 중 1위를 달성할 수 있었습니다.이러한 역량과 경험을 바탕으로, MZ세대의 렛츠런파크 방문률 증가와 한국마사회의 긍정적 이미지 제고에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MZ세대를 타겟으로 하는 SNS 홍보 전략을 강화하기 위한 구체적인 경험이나 규명이 있나요?</a:t>
            </a:r>
            <a:br/>
            <a:r>
              <a:t>(2) 말마의 인스타그램 이벤트 진행 시 예상되는 도전 과제와 해결 방안은 무엇인가요?</a:t>
            </a:r>
            <a:br/>
            <a:r>
              <a:t>(3) 인천국제공항공사에서의 인턴 경험이 현재 직무에 어떻게 기여할 수 있을까요?</a:t>
            </a:r>
            <a:br/>
            <a:r>
              <a:t>(4) 공항 홍보 영상 제작 시 영상의 타겟을 청년층으로 한 이유는 무엇인가요?</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a:t>
            </a:r>
            <a:r>
              <a:rPr u="sng" b="1" sz="1200">
                <a:solidFill>
                  <a:srgbClr val="000000"/>
                </a:solidFill>
                <a:latin typeface="맑은 고딕"/>
              </a:rPr>
              <a:t>(1)아름다운 가게’에서 봉사활동을 하며 사회공헌과 협업을 통해 문제를 해결했던 경험이 있습니다. 당시 신상품 판매가 저조했지만, 봉사자들은 기존 방식대로</a:t>
            </a:r>
            <a:r>
              <a:rPr sz="1200">
                <a:solidFill>
                  <a:srgbClr val="000000"/>
                </a:solidFill>
                <a:latin typeface="맑은 고딕"/>
              </a:rPr>
              <a:t> 고객 응대를 강화하면 된다고 주장하며 변화를 주는 것에 소극적이었습니다.저는 데이터를 활용한 설득 전략을 사용했습니다. 신상품과 기존 상품의 판매 데이터를 분석해 신상품이 고객에게 충분히 노출되지 않는 문제를 확인했고, 엑셀을 활용해 신상품 목록을 정리한 안내 표를 제작하여 매장에 배치하는 방안을 제안했습니다. 고객이 한눈에 신상품을 확인할 수 있도록 했고, 봉사자들도 체계적인 응대가 가능해졌습니다. 처음에는 변화에 대한 거부감이 있었지만, 고객 응대 방식과 홍보 </a:t>
            </a:r>
            <a:r>
              <a:rPr u="sng" b="1" sz="1200">
                <a:solidFill>
                  <a:srgbClr val="000000"/>
                </a:solidFill>
                <a:latin typeface="맑은 고딕"/>
              </a:rPr>
              <a:t>(2)방안을 논의하는 자리를 마련하여 기존 방식의 장점도 반영한 절충안을 제시하자 점차 긍정적인 태도로 변화했습니다. 결국, 신상품을 고객에게</a:t>
            </a:r>
            <a:r>
              <a:rPr sz="1200">
                <a:solidFill>
                  <a:srgbClr val="000000"/>
                </a:solidFill>
                <a:latin typeface="맑은 고딕"/>
              </a:rPr>
              <a:t> 적극적으로 안내하는 방식과 데이터 기반 홍보 방안을 병행하기로 협의했습니다. 그 결과, 그 주 신상품 매출이 기존 대비 </a:t>
            </a:r>
            <a:r>
              <a:rPr u="sng" b="1" sz="1200">
                <a:solidFill>
                  <a:srgbClr val="000000"/>
                </a:solidFill>
                <a:latin typeface="맑은 고딕"/>
              </a:rPr>
              <a:t>(3)20% 증가했으며, 이후에도 봉사자들이 자연스럽게 신상품 홍보를 진행하는 문화가 자리 잡았습니다.이 경험을 통해 저는 소통과 협력의 핵심은 상대방의 입장을 이해하고, 객관적인 데이터를 활용해 합리적인 해결책을 제시하는</a:t>
            </a:r>
            <a:r>
              <a:rPr sz="1200">
                <a:solidFill>
                  <a:srgbClr val="000000"/>
                </a:solidFill>
                <a:latin typeface="맑은 고딕"/>
              </a:rPr>
              <a:t> 것임을 배웠습니다. 또한, 사회공헌 활동에서도 문제 해결 중심의 접근이 필요하며, 실질적인 기여를 위해 체계적인 전략이 중요하다는 </a:t>
            </a:r>
            <a:r>
              <a:rPr u="sng" b="1" sz="1200">
                <a:solidFill>
                  <a:srgbClr val="000000"/>
                </a:solidFill>
                <a:latin typeface="맑은 고딕"/>
              </a:rPr>
              <a:t>(4)점을 깨달았습니다.이 경험을 바탕으로, 한국마사회에서도 데이터 분석을 활용한 사회공헌 활동 기획 및 운영에 기여하고자 합니다. 특히, 마사회는 ESG 경영 및 지역사회 공헌 활동을 추진하고 있으며, 저는 정량적인 데이터를 기반으로 사회공헌 프로그램의 효과를 분석하고 개선하는 업무를 수행하고 싶습니다. 또한,</a:t>
            </a:r>
            <a:r>
              <a:rPr sz="1200">
                <a:solidFill>
                  <a:srgbClr val="000000"/>
                </a:solidFill>
                <a:latin typeface="맑은 고딕"/>
              </a:rPr>
              <a:t> 다양한 부서 및 이해관계자와 협력하여 사회공헌 활동의 효과를 극대화하는 방식도 모색하겠습니다. 봉사활동 경험에서 배운 문제 해결 중심의 접근법과 협업 역량을 발휘하여, 한국마사회의 사회적 가치 창출에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‘아름다운 가게’에서 봉사 활동 중, 데이터 기반 설득 전략 외에 겪은 어려움을 극복하기 위한 전략이 있었다면 무엇인가요?</a:t>
            </a:r>
            <a:br/>
            <a:r>
              <a:t>(2) 신상품 매출이 20% 증가에 기여한 데이터 기반 홍보 방안에 대해 자세히 설명해주세요.</a:t>
            </a:r>
            <a:br/>
            <a:r>
              <a:t>(3) 봉사 활동 경험을 통해 협업의 중요성을 배운 것으로 보입니다. 이를 한국마사회에서 어떻게 활용하실 계획인가요?</a:t>
            </a:r>
            <a:br/>
            <a:r>
              <a:t>(4) 한국마사회에서 데이터 분석으로 사회공헌 활동을 기획할 때, 기존과 어떤 차별점을 가지고 진행할 계획이신가요?</a:t>
            </a:r>
          </a:p>
        </p:txBody>
      </p:sp>
    </p:spTree>
  </p:cSld>
  <p:clrMapOvr>
    <a:masterClrMapping/>
  </p:clrMapOvr>
</p:sld>
</file>

<file path=ppt/slides/slide5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협업 과정에서 갈등을 해결하는 능력이 중요하다고 생각하며 이를 위해 경청, 문제 본질 파악, 합의점 도출을 </a:t>
            </a:r>
            <a:r>
              <a:rPr u="sng" b="1" sz="1200">
                <a:solidFill>
                  <a:srgbClr val="000000"/>
                </a:solidFill>
                <a:latin typeface="맑은 고딕"/>
              </a:rPr>
              <a:t>(1)통한 해결 방식을 적용해 왔습니다.첫</a:t>
            </a:r>
            <a:r>
              <a:rPr sz="1200">
                <a:solidFill>
                  <a:srgbClr val="000000"/>
                </a:solidFill>
                <a:latin typeface="맑은 고딕"/>
              </a:rPr>
              <a:t> 번째 경험은 동료 코치와의 의견 차이 해결 사례입니다.협동 수업을 진행하던 중, 기승자의 훈련 방식에 대한 의견 차이가 발생했습니다. 저는 마장마술 기반 기초 훈련과 말의 점핑능력을 키우는 것이 중요하다고 생각했고, 동료 코치는 시합에서 발생하는 돌발 상황에 대한 대처 능력이 더 필요하다고 주장했습니다. 각자의 방식이 모두 필요하지만, 제한된 시간 내에 </a:t>
            </a:r>
            <a:r>
              <a:rPr u="sng" b="1" sz="1200">
                <a:solidFill>
                  <a:srgbClr val="000000"/>
                </a:solidFill>
                <a:latin typeface="맑은 고딕"/>
              </a:rPr>
              <a:t>(2)효과적으로 훈련을 진행해야 하는 상황이었습니다. 저는 먼저 동료 코치의 의견을 경청하며 그의 우려를 파악했습니다.</a:t>
            </a:r>
            <a:r>
              <a:rPr sz="1200">
                <a:solidFill>
                  <a:srgbClr val="000000"/>
                </a:solidFill>
                <a:latin typeface="맑은 고딕"/>
              </a:rPr>
              <a:t> 이후 협의를 통해 훈련을 역할별로 분담하기로 했습니다. 레슨 초반에는 제가 담당하여 말의 반응성을 </a:t>
            </a:r>
            <a:r>
              <a:rPr u="sng" b="1" sz="1200">
                <a:solidFill>
                  <a:srgbClr val="000000"/>
                </a:solidFill>
                <a:latin typeface="맑은 고딕"/>
              </a:rPr>
              <a:t>(3)최적화하고, 후반에는 동료 코치가 기승자의</a:t>
            </a:r>
            <a:r>
              <a:rPr sz="1200">
                <a:solidFill>
                  <a:srgbClr val="000000"/>
                </a:solidFill>
                <a:latin typeface="맑은 고딕"/>
              </a:rPr>
              <a:t> 돌발 상황 대처 능력을 강화하는 실전 훈련을 진행하도록 조정했습니다. 학생들은 두 가지 방식의 훈련을 효과적으로 병행하며 실력을 향상했고, 첫 대회에서 수상하는 성과를 거두었습니다.두 번째 경험은 학부모와의 훈련 강도 조율 사례입니다.학부모는 말을 아끼는 마음에 하루 1회 훈련을 희망했지만, 저는 말의 흥분도 관리를 위해 하루 2회 필요하다고 판단했습니다. 훈련 부족 시 말의 에너지 과잉으로 인한 돌발 행동이 안전사고로 이어질 수 있는 위험이 있었습니다. 학부모의 걱정을 해소하면서도 말과 기승자의 안전을 동시에 </a:t>
            </a:r>
            <a:r>
              <a:rPr u="sng" b="1" sz="1200">
                <a:solidFill>
                  <a:srgbClr val="000000"/>
                </a:solidFill>
                <a:latin typeface="맑은 고딕"/>
              </a:rPr>
              <a:t>(4)보장하는 훈련 방안을 마련해야 했습니다. 저는 학부모에게 충분한 운동의 필요성을 사례와 함께 설명하고,</a:t>
            </a:r>
            <a:r>
              <a:rPr sz="1200">
                <a:solidFill>
                  <a:srgbClr val="000000"/>
                </a:solidFill>
                <a:latin typeface="맑은 고딕"/>
              </a:rPr>
              <a:t> 위험 요소를 논리적으로 전달했습니다. 또한, 오전에는 제가, 오후에는 학생이 훈련하는 방식을 도입하여 훈련 강도를 점진적으로 늘리는 방법을 제안했습니다. 학부모는 높은 훈련 강도의 필요성을 이해하였고 학생은 처음으로 경기를 완주하며 실력을 입증했습니다.이러한 경험을 통해 저는 의견 차이를 조율하고 효과적인 협력 방안을 도출하는 것이 승마 교관에게 필수적인 역량임을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동료 코치와 의견 차이를 해결했다고 하셨는데, 그 경험을 통해 배운 가장 중요한 교훈은 무엇인가요?</a:t>
            </a:r>
            <a:br/>
            <a:r>
              <a:t>(2) 두 가지 의견의 훈련 방식을 병행하여 실력을 향상시켰다고 했는데, 병행 훈련이 학생들에게 어떤 긍정적인 영향을 주었는지 궁금합니다.</a:t>
            </a:r>
            <a:br/>
            <a:r>
              <a:t>(3) 학부모와의 훈련 강도 조율 사례에서 설득에 사용한 구체적인 사례나 데이터는 무엇이었습니까?</a:t>
            </a:r>
            <a:br/>
            <a:r>
              <a:t>(4) 의견 차이를 조율하는 것이 필수적인 역량이라고 느꼈다고 했는데, 승마 교관으로서 이 역량의 중요성을 어떻게 설명하실 건가요?</a:t>
            </a:r>
          </a:p>
        </p:txBody>
      </p:sp>
    </p:spTree>
  </p:cSld>
  <p:clrMapOvr>
    <a:masterClrMapping/>
  </p:clrMapOvr>
</p:sld>
</file>

<file path=ppt/slides/slide5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한국마사회에 입사 후 이루고자 하는 목표는 두 가지가 있습니다.하나는 한국마사회 및 경마에 대한 부정적 인식을 해소하는 것 및 다른 하나는 사회공헌 활동에 참여하는 것 입니다.주변 지인들에 경마에 대한 이야기를 하면 부정적인 측면이 많이 보였으며, 한국마사회 창립 제 74주년 기념식 기사에 나와있는 편견을 바꾸기 위한 시도를 해보려고 </a:t>
            </a:r>
            <a:r>
              <a:rPr u="sng" b="1" sz="1200">
                <a:solidFill>
                  <a:srgbClr val="000000"/>
                </a:solidFill>
                <a:latin typeface="맑은 고딕"/>
              </a:rPr>
              <a:t>(1)하며, 그 과정 중 하나로 로컬푸드업체와의 협업으로 농민분들과의 직거래 장터를 개최했던 경험으로 사회공헌 및 국민들의 인식을 바꾸어보고자 합니다.ESG 및 사회공헌으로</a:t>
            </a:r>
            <a:r>
              <a:rPr sz="1200">
                <a:solidFill>
                  <a:srgbClr val="000000"/>
                </a:solidFill>
                <a:latin typeface="맑은 고딕"/>
              </a:rPr>
              <a:t> 외부 강의를 들었던 적이 있습니다. 강의에 주요 내용은 ESG 및 사회공헌은 회사의 주요 사업과 연계하여 하는 것 이었습니다. </a:t>
            </a:r>
            <a:r>
              <a:rPr u="sng" b="1" sz="1200">
                <a:solidFill>
                  <a:srgbClr val="000000"/>
                </a:solidFill>
                <a:latin typeface="맑은 고딕"/>
              </a:rPr>
              <a:t>(2)하여 저의 목표 중 하나인 사회공헌은 로컬푸드 및 농민분들과 함께 진행했던 직거래장터 및 청년 혹은 신규 창업자들을 위한 판매부스를 진행하고자 합니다. 하지만 이미</a:t>
            </a:r>
            <a:r>
              <a:rPr sz="1200">
                <a:solidFill>
                  <a:srgbClr val="000000"/>
                </a:solidFill>
                <a:latin typeface="맑은 고딕"/>
              </a:rPr>
              <a:t> 한국마사회에서는 도농상생협력장터를 진행하고 있어 저는 그 규모 및 기간을 키워보고자 합니다. 또한, 장사를 하시는 분들과의 협의를 통해 좀 더 시민분들께서 찾아와 주실 수 있는 그런 환경을 만들고자 합니다. 구체적으로 자릿세를 면제하여 가격을 인하하는 방식을 생각하고 있습니다.사회공헌 및 부정적 인식의 해소는 기존에 홍보를 진행했던 사항 카카오채널 및 현장 홍보(리플렛 배포 및 현수막 제작 설치)를 했던 경험으로 경마에 대한 정확한 인식 확립 및 </a:t>
            </a:r>
            <a:r>
              <a:rPr u="sng" b="1" sz="1200">
                <a:solidFill>
                  <a:srgbClr val="000000"/>
                </a:solidFill>
                <a:latin typeface="맑은 고딕"/>
              </a:rPr>
              <a:t>(3)행사에 대한 홍보를 진행하고자 합니다.부정적 인식의 감소는 연락 및 현장에서의 대응에도 중요한 영향을 받는다고 생각합니다. 하여 민원 연락을 많이 했던 경험으로 고객서비스(CS)관련 전화친절도를 향상시키도록 (4)하겠습니다.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한국마사회에 입사 후 로컬푸드업체와의 직거래 장터를 개최한 경험을 바탕으로 앞으로 어떤 단기 목표를 설정했는지 설명해 주시겠습니까?</a:t>
            </a:r>
            <a:br/>
            <a:r>
              <a:t>(2) 사회공헌 관련 외부 강의를 들으셨다고 했습니다. 강의 내용 중 가장 인상 깊었던 부분이 무엇이며, 지원자의 사회공헌 활동에 어떻게 적용하셨나요?</a:t>
            </a:r>
            <a:br/>
            <a:r>
              <a:t>(3) 카카오채널 및 현장 홍보 경험을 통해 얻은 가장 큰 교훈은 무엇이며, 이를 현재 어떻게 활용하고 계신지 설명해주세요.</a:t>
            </a:r>
            <a:br/>
            <a:r>
              <a:t>(4) 한국마사회에서 연락 및 현장 대응을 개선하기 위해 전화친절도를 향상시키는 방안을 구체적으로 설명해 주시겠습니까?</a:t>
            </a:r>
          </a:p>
        </p:txBody>
      </p:sp>
    </p:spTree>
  </p:cSld>
  <p:clrMapOvr>
    <a:masterClrMapping/>
  </p:clrMapOvr>
</p:sld>
</file>

<file path=ppt/slides/slide5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(1)발전소에 있었을 당시에 설비 개선을 두고 상주 협력사와 관리직 및 공사 업체와 사전 이야기를 진행했던 적이 있습니다. 당시 협력사측 및 관리직에서 요구하는 사항이 있었고 그걸 적용시키기 위한 업체와의 사전 만남으로 관리측에서</a:t>
            </a:r>
            <a:r>
              <a:rPr sz="1200">
                <a:solidFill>
                  <a:srgbClr val="000000"/>
                </a:solidFill>
                <a:latin typeface="맑은 고딕"/>
              </a:rPr>
              <a:t> 요구한 내용은 장주기 정비기간에 연료가 다른 발전기로 넘어가는 것을 99.9% 잡는 것이었으며 상주 협력사는 관련으로 설비 개선을 요구했습니다. 또한, 관리자측에서 진행하는 공사는 </a:t>
            </a:r>
            <a:r>
              <a:rPr u="sng" b="1" sz="1200">
                <a:solidFill>
                  <a:srgbClr val="000000"/>
                </a:solidFill>
                <a:latin typeface="맑은 고딕"/>
              </a:rPr>
              <a:t>(2)추후 이동통로 간섭 및 설비 설치, 해제를 진행하여야 하여 운영하기가 힘들다고 하였습니다. 초기 계획에는 요구 안을 전부 적용이 불가능 하였으며 이동통로의 간섭으로 안전상 문제가</a:t>
            </a:r>
            <a:r>
              <a:rPr sz="1200">
                <a:solidFill>
                  <a:srgbClr val="000000"/>
                </a:solidFill>
                <a:latin typeface="맑은 고딕"/>
              </a:rPr>
              <a:t> 있을 수 있었습니다. 공사 업체측을 제외한 협력사와 관리직 간의 대화가 계속 이이졌으며, 요구 사항을 받아들여 적용 하는 방향으로 계획을 수정하여 공사 업체측에 문의를 진행하였습니다. 하여 계획을 수정 기존 설비 개선 및 추가 장치 설치로 진행하였습니다. </a:t>
            </a:r>
            <a:r>
              <a:rPr u="sng" b="1" sz="1200">
                <a:solidFill>
                  <a:srgbClr val="000000"/>
                </a:solidFill>
                <a:latin typeface="맑은 고딕"/>
              </a:rPr>
              <a:t>(3)결과적으로 설비는 개선하여 당시 측정 결과 연료가 넘어가는(미싱) 현상을 99.9%까지 잡아 낼 수 있었으며, 정비의 효율화를 진행할 수 있었습니다. 하지만, 소모성 제품(고무벨트)의 사용은 (4)지속적인 정비를 요구하여 관련 사항은 추가적인 개선이 필요한 것으로 마무리 되었습니다.현장과 관리직 간의 서로에 대한 골도 있어 처음 관련 이야기가 나왔을 때는 반발도 있었습니다. 당시 저는 현장의 이야기를 충분히 들어주었으며 이 건이 반드시 필요로 하는 사항이라는 것을 말씀드렸습니다.</a:t>
            </a:r>
            <a:r>
              <a:rPr sz="1200">
                <a:solidFill>
                  <a:srgbClr val="000000"/>
                </a:solidFill>
                <a:latin typeface="맑은 고딕"/>
              </a:rPr>
              <a:t> 현장에서도 이 건이 필요하다는 것은 인지해주셨으며 단지 관련 일이 늘어나는 것에 대한 불만이 있었습니다. 하여, 필요하신 요구 사항을 받아들여 최대한 적용하는 식으로 상사에게 이야기하여 진행하였습니다. 관련 일이 있은 후 협력사와 더욱 많은 소통을 진행하였으며 제일 큰 개선점은 서로간의 협력이 편해진 점이라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발전소에서 설비 개선을 위한 협력사와의 초기 대화에서 해결점 발견 후 개선안을 어떻게 적용했는지 구체적으로 설명해 주시겠습니까?</a:t>
            </a:r>
            <a:br/>
            <a:r>
              <a:t>(2) 지원자가 발전소에서 요구 사항을 받아들여 어떤 방식으로 프로젝트 계획을 수정하였는지, 그 과정에서 얻은 경험을 설명 부탁드립니다.</a:t>
            </a:r>
            <a:br/>
            <a:r>
              <a:t>(3) 소모성 제품인 고무벨트의 개선이 필요하다고 했습니다. 이를 해결하기 위해 어떤 방법을 고려 중이신가요?</a:t>
            </a:r>
            <a:br/>
            <a:r>
              <a:t>(4) 현장과 관리직간의 소통 부족을 해소하기 위해 취한 조치 중 가장 효과적이라고 생각하는 방법을 설명하시겠습니까?</a:t>
            </a:r>
          </a:p>
        </p:txBody>
      </p:sp>
    </p:spTree>
  </p:cSld>
  <p:clrMapOvr>
    <a:masterClrMapping/>
  </p:clrMapOvr>
</p:sld>
</file>

<file path=ppt/slides/slide5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재활승마의 확대저는 현재 마사회에서 제공하는 서비스 중 하나인 재활승마를 더 확대하여 퇴역마의 승용마 전환율 상승, 말 복지 증진에 힘쓰고 싶습니다. 현재 경주마에서 은퇴한 말 중 승용 전환이 되는 말이 약 40% 정도라고 알고 있습니다. 경주마의 은퇴 시기가 7세 즈음인 것을 감안하면, 매년 많은 수의 퇴역마가 누적됨을 알 수 있습니다.저는 장애인 관련 부서에서 </a:t>
            </a:r>
            <a:r>
              <a:rPr u="sng" b="1" sz="1200">
                <a:solidFill>
                  <a:srgbClr val="000000"/>
                </a:solidFill>
                <a:latin typeface="맑은 고딕"/>
              </a:rPr>
              <a:t>(1)근무하면서 많은 어린 장애인 보호자가 재활 프로그램을 찾지 못해 힘들어함을 알게 되었습니다. 또한 보호자가 직접 찾아다녀야만 이런 서비스나 센터를 이용할 수 있는 것이 큰 부담이라는 것도 많은 (2)민원인을 상대하며 알 수 있었습니다. 그래서 저는 장애인과 보호자의 심신 안정과 재활에 도움이 되는 (3)재활 승마가 더 확대된다면 장애인 복지 (4)서비스의 다양화에 마사회가 기여할 수 있을 것이라고 생각했습니다. 또한 이렇게 재활 승마의 수요가 늘어난다면, 퇴역마의 수요도 자연히 늘어 말</a:t>
            </a:r>
            <a:r>
              <a:rPr sz="1200">
                <a:solidFill>
                  <a:srgbClr val="000000"/>
                </a:solidFill>
                <a:latin typeface="맑은 고딕"/>
              </a:rPr>
              <a:t> 복지 증진에도 도움이 될 것입니다.이를 위해 저는 제가 많은 장애인 민원을 상대하며 느꼈던 '직접 서비스를 찾아다니기 힘든 점', '비슷한 재활 서비스만 제공되는 점' 등의 애로사항을 반영한 재활승마 프로그램을 기획하고 싶습니다. 또한 단순히 기획/실행에서 그치지 않고 각 장애인복지센터, 장애인 관련 기관과 연계하여 장애인이 직접 찾아다니지 않고 원래 다니던 센터에서 손쉽게 참가할 수 있게 하고 싶습니다. 이렇게 장애인 센터와 연계하였을 때는 전문가 소견 상 재활 승마가 가능하거나 효과가 있을 것으로 예상되는 대상자를 알 수 있으므로 재활 승마가 필요한 사람들이 프로그램을 이용할 수 있게 도울 수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장애인 보호자들이 경험하는 '큰 부담'을 줄이기 위한 구체적인 계획이 무엇인지 설명해 주세요.</a:t>
            </a:r>
            <a:br/>
            <a:r>
              <a:t>(2) 장애인 복지서비스의 다양화에 마사회가 기여할 수 있다고 했는데, 그 구체적인 기여 방법을 설명해 주세요.</a:t>
            </a:r>
            <a:br/>
            <a:r>
              <a:t>(3) 재활승마의 수요가 증가했을 때 예상되는 주요 도전 과제는 무엇이라고 생각하며, 이에 대한 해결 방안을 제시해보세요.</a:t>
            </a:r>
            <a:br/>
            <a:r>
              <a:t>(4) 지원자가 재활승마 프로그램을 기획할 때 가장 어려웠던 부분은 무엇이며, 이를 어떻게 극복했는지 구체적으로 말해 주세요.</a:t>
            </a:r>
          </a:p>
        </p:txBody>
      </p:sp>
    </p:spTree>
  </p:cSld>
  <p:clrMapOvr>
    <a:masterClrMapping/>
  </p:clrMapOvr>
</p:sld>
</file>

<file path=ppt/slides/slide5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의사소통에 어려움이 있는 고객을 적극적으로 안내하며 고객 입장에서 이해하기 쉬운 안내 방법을 찾은 경험이 있습니다.역무원으로 근무하며, 다양한 의사소통의 어려움에 마주하게 되었습니다. 특히 문제가 되는 경우가, 한국어도 영어도 하지 못하는 외국인 고객을 도와야 할 때였습니다. 원하는 지역의 이름만 알고 매표실에 찾아와 기차표를 달라고 하시는 경우가 많은데 의사소통이 전혀 통하지 않아 안내에 시간이 오래 걸리고 오승의 위험도 높았기 때문입니다.한번은, 직행으로 해당 지역에 갈 수 없는 표를 원하는 고객이 오신적이 있습니다. 환승을 하셔야 함을 설명해드려야 하는데 의사소통이 전혀 되지 않음을 느낀 저는, 교대를 위해 대기하고 있던 동료에게 자리를 맡기고 외국인 고객을 역무실로 모셨습니다. 그리고 열차 시간표와 번역기 앱 등을 사용하여 설명을 하기 시작했습니다. </a:t>
            </a:r>
            <a:r>
              <a:rPr u="sng" b="1" sz="1200">
                <a:solidFill>
                  <a:srgbClr val="000000"/>
                </a:solidFill>
                <a:latin typeface="맑은 고딕"/>
              </a:rPr>
              <a:t>(1)하지만 너무 글씨가 많은 시간표를 사용하니 고객께서 무엇이 역명인지 기억하지 못하는 문제가 발생함을 알게 되었습니다. 그래서 저는 곧바로 역명과 시간만 쓰여있는 시간표를 가져왔고, 이후로는 고객님께서 정확한 곳에 집중하셔서 설명이 (2)빠르게 진전되었습니다. 저는 이때 고객의 입장에서 생각하는 안내가 얼마나 중요한지를 한 번 더 배울 수 있었습니다.그래서 저는 동료들에게 역명과 시간만 나오는 환승 시간표 인쇄 방법을 공유하였고, 매표창구 (3)모니터에 이를 포스트잇으로 적어두었습니다. 그 결과, 의사소통에 어려움이 있는 고령 고객이나 외국인 고객을 안내할 때는 해당 시간표를 인쇄하여 빠르게 안내할 수 있게 되었습니다. 또한 (4)포기하지 않고 고객을 응대하는 모습이 인상 깊었다며 동료 직원분들께 칭찬을 받기도 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상황에 맞는 안내 방법을 찾기 위한 과정에서 어떤 창의적인 접근을 시도했고 그 결과는 어땠는지를 설명해 주세요.</a:t>
            </a:r>
            <a:br/>
            <a:r>
              <a:t>(2) 의사소통 문제가 있는 고객에게 보다 나은 서비스를 제공하기 위해 더 필요한 요소는 무엇이라고 생각하시나요?</a:t>
            </a:r>
            <a:br/>
            <a:r>
              <a:t>(3) 의사소통이 어려운 고객과의 소통을 강화하기 위해 지원자가 제안한 방법이 실제로 가져온 가장 큰 변화는 무엇인지 설명해 주세요.</a:t>
            </a:r>
            <a:br/>
            <a:r>
              <a:t>(4) 동료들에게 환승 시간표 인쇄 방법을 공유하게 되어 생긴 가장 긍정적인 효과는 무엇이었나요?</a:t>
            </a:r>
          </a:p>
        </p:txBody>
      </p:sp>
    </p:spTree>
  </p:cSld>
  <p:clrMapOvr>
    <a:masterClrMapping/>
  </p:clrMapOvr>
</p:sld>
</file>

<file path=ppt/slides/slide5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첫째, 마사회 법무직의 주요 업무를 충실히 수행하겠습니다. 노사관계 관리, </a:t>
            </a:r>
            <a:r>
              <a:rPr u="sng" b="1" sz="1200">
                <a:solidFill>
                  <a:srgbClr val="000000"/>
                </a:solidFill>
                <a:latin typeface="맑은 고딕"/>
              </a:rPr>
              <a:t>(1)경마비위 조사, 불법경마 단속 및 이용자 보호 업무 등 법무 전반의 역할을 수행하며 조직의</a:t>
            </a:r>
            <a:r>
              <a:rPr sz="1200">
                <a:solidFill>
                  <a:srgbClr val="000000"/>
                </a:solidFill>
                <a:latin typeface="맑은 고딕"/>
              </a:rPr>
              <a:t> 신뢰성을 높이고자 합니다. 이러한 목표 달성을 위해 법학을 전공하여 익힌 기본적인 법률 지식 등을 활용하고 마사회법, 사행산업통합감독위원회법 등 마사회 업무와 관련된 법률을 빠르게 숙지하여 업무를 수행하는데에 노력하겠습니다. 법원에서 공개재판을 모니터링하여 법관들의 태도와 법정에서의 문제점을 찾아내어 </a:t>
            </a:r>
            <a:r>
              <a:rPr u="sng" b="1" sz="1200">
                <a:solidFill>
                  <a:srgbClr val="000000"/>
                </a:solidFill>
                <a:latin typeface="맑은 고딕"/>
              </a:rPr>
              <a:t>(2)보고서를 작성하여 시민단체에 제공하는 봉사를 한 적이 있습니다. 이러한 자세로</a:t>
            </a:r>
            <a:r>
              <a:rPr sz="1200">
                <a:solidFill>
                  <a:srgbClr val="000000"/>
                </a:solidFill>
                <a:latin typeface="맑은 고딕"/>
              </a:rPr>
              <a:t> 마사회의 투명성과 공정성을 만들어 가는데에 노력하겠습니다. 타 부서와 고객들과의 원활한 의사소통, 인간관계 형성에 노력하겠습니다. 저는 다양한 아르바이트 경험으로 다양한 계층, 연령의 사람들과 소통하고 협력해 본 적이 </a:t>
            </a:r>
            <a:r>
              <a:rPr u="sng" b="1" sz="1200">
                <a:solidFill>
                  <a:srgbClr val="000000"/>
                </a:solidFill>
                <a:latin typeface="맑은 고딕"/>
              </a:rPr>
              <a:t>(3)있습니다. 이러한 경험을 바탕으로 타 부서와의 소통과 문제해결, 고객들과의 지속적인 협력적인 관계를 유지하는데에 앞장 서겠습니다.</a:t>
            </a:r>
            <a:r>
              <a:rPr sz="1200">
                <a:solidFill>
                  <a:srgbClr val="000000"/>
                </a:solidFill>
                <a:latin typeface="맑은 고딕"/>
              </a:rPr>
              <a:t> 둘째, 마사회 업무 중 부동산과 계약에 관한 업무 수행을 해보고 싶습니다. 부동산, 물품, 용역, 공사 등의 계약 체결 및 이행을 면밀히 검토하여 분쟁 발생을 예방하겠습니다. 경마장 및 장외발매소 시설 운영 및 계약, 관리 </a:t>
            </a:r>
            <a:r>
              <a:rPr u="sng" b="1" sz="1200">
                <a:solidFill>
                  <a:srgbClr val="000000"/>
                </a:solidFill>
                <a:latin typeface="맑은 고딕"/>
              </a:rPr>
              <a:t>(4)업무에 대해서도 해보고 싶습니다. 부동산을 폭넓게 공부하고, 중개사 자격증을 취득하여 중개법인에서 일을 해본 경험이 있습니다. 이를 활용하여 부동산 및 계약 업무에 최선을 다하겠습니다. 끝으로</a:t>
            </a:r>
            <a:r>
              <a:rPr sz="1200">
                <a:solidFill>
                  <a:srgbClr val="000000"/>
                </a:solidFill>
                <a:latin typeface="맑은 고딕"/>
              </a:rPr>
              <a:t> 마사회의 전략과제와 지속가능한 성장에 이바지해보고 싶습니다. 최근에 온라인 마권 도입으로 마사회의 큰 변화가 발생하였는데, 저는 지사에 직접가서 대면인증받아 온라인 마권을 구매해 보았습니다. 앱 설치과정이 쉽지 않았지만, 직원들의 도움으로 설치 후 앱 사용이 간단하여 계속 베팅을 하게 되기도 하였고 중독성에 대한 이슈도 생각해보게 되었습니다. 입사 후 마사회의 주요사업과 이슈에 관심을 가지고 사업을 이해하고 업무적으로 개선점을 찾겠습니다.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마사회 법무직에서 '불법경마 단속 및 이용자 보호 업무'에 대해 언급하셨는데, 관련 분야에서 성과를 이룬 경험이 있으신가요?</a:t>
            </a:r>
            <a:br/>
            <a:r>
              <a:t>(2) 수많은 아르바이트 경험에서 얻은 '다양한 사람들과 소통' 능력이 법무직에서 주는 이점은 무엇인가요?</a:t>
            </a:r>
            <a:br/>
            <a:r>
              <a:t>(3) 중개법인에서의 경력을 활용하여 마사회에서 달성하고자 하는 구체적인 목표가 있다면 무엇인가요?</a:t>
            </a:r>
            <a:br/>
            <a:r>
              <a:t>(4) 온라인 마권 구매 경험에서 중독성 이슈를 생각해보셨다고 하셨는데, 어떻게 이를 마사회 업무 개선에 적용할 계획인가요?</a:t>
            </a:r>
          </a:p>
        </p:txBody>
      </p:sp>
    </p:spTree>
  </p:cSld>
  <p:clrMapOvr>
    <a:masterClrMapping/>
  </p:clrMapOvr>
</p:sld>
</file>

<file path=ppt/slides/slide5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첫번째 사례선거 출구조사 아르바이트를 하면서 처음 만나는 다양한 사람들과 함께 팀을 이루어 협업하는 경험을 하였습니다. 출구조사는 투표를 마치고 나오는 사람들을 대상으로 진행되었으며, 응답률이 </a:t>
            </a:r>
            <a:r>
              <a:rPr u="sng" b="1" sz="1200">
                <a:solidFill>
                  <a:srgbClr val="000000"/>
                </a:solidFill>
                <a:latin typeface="맑은 고딕"/>
              </a:rPr>
              <a:t>(1)낮은 것이 가장 큰 문제였습니다. 또한, 팀원들 간 소통이 부족했고, 장시간</a:t>
            </a:r>
            <a:r>
              <a:rPr sz="1200">
                <a:solidFill>
                  <a:srgbClr val="000000"/>
                </a:solidFill>
                <a:latin typeface="맑은 고딕"/>
              </a:rPr>
              <a:t> 야외에서 서서 근무해야 했기 때문에 체력적인 부담도 상당했습니다. 이러한 요소들이 결합되면서 초기에는 팀원들의 동기부여가 부족한 상태였습니다.</a:t>
            </a:r>
            <a:r>
              <a:rPr u="sng" b="1" sz="1200">
                <a:solidFill>
                  <a:srgbClr val="000000"/>
                </a:solidFill>
                <a:latin typeface="맑은 고딕"/>
              </a:rPr>
              <a:t>(2) 이러한 문제를 해결하기 위해 먼저 팀원들과 적극적으로 대화하는 것부터 시작했습니다. 그 과정에서 교대로 근무하여 휴식 시간을 확보하기로 하였습니다.</a:t>
            </a:r>
            <a:r>
              <a:rPr sz="1200">
                <a:solidFill>
                  <a:srgbClr val="000000"/>
                </a:solidFill>
                <a:latin typeface="맑은 고딕"/>
              </a:rPr>
              <a:t> 출구조사 응답률을 높이기 위한 방법도 논의하였고 처음에 조사를 거절한 분들이 한번 더 조사를 요청 했을 때 응답을 해주는 경우가 있다는 것을 알게 되었습니다. 이러한 노력 덕분에 점차 응답률이 </a:t>
            </a:r>
            <a:r>
              <a:rPr u="sng" b="1" sz="1200">
                <a:solidFill>
                  <a:srgbClr val="000000"/>
                </a:solidFill>
                <a:latin typeface="맑은 고딕"/>
              </a:rPr>
              <a:t>(3)향상되었고, 팀원들도 점점 적극적으로 임하게 되었습니다. 직접 대면 조사 시 응답률을 높이는 방법을 터득하는 계기가 되었습니다.</a:t>
            </a:r>
            <a:r>
              <a:rPr sz="1200">
                <a:solidFill>
                  <a:srgbClr val="000000"/>
                </a:solidFill>
                <a:latin typeface="맑은 고딕"/>
              </a:rPr>
              <a:t> 두번째 사례부동산중개법인에서 근무할 당시, 저는 다양한 연령대와 경력을 가진 직원들과 함께 일하며 의사소통의 중요성을 </a:t>
            </a:r>
            <a:r>
              <a:rPr u="sng" b="1" sz="1200">
                <a:solidFill>
                  <a:srgbClr val="000000"/>
                </a:solidFill>
                <a:latin typeface="맑은 고딕"/>
              </a:rPr>
              <a:t>(4)실감했습니다. 한번은 광고된 매물에 대한 고객 문의가 들어왔습니다. 저는 공인중개사법 제25조에 명시된 중개대상물 설명의무를 준수하기 위해 상세한 정보를 제공하려 했습니다. 그러나 선배 중개사분께서는</a:t>
            </a:r>
            <a:r>
              <a:rPr sz="1200">
                <a:solidFill>
                  <a:srgbClr val="000000"/>
                </a:solidFill>
                <a:latin typeface="맑은 고딕"/>
              </a:rPr>
              <a:t> 초기 상담에서 너무 많은 정보를 제공하면 협상에서 불리할 수 있다고 조언하셨습니다. 처음에는 이러한 조언을 이해하기 어려웠지만, 업무를 진행하며 그 이유를 깨닫게 되었습니다. 고객 문의는 많았지만 실제 계약으로 이어지는 경우는 적었고, 선배들은 적절한 시점에 필요한 정보를 제공하며 협상을 유리하게 이끌어 가셨습니다. 이 경험을 통해 조직 내 선배들의 노하우를 배우고 적용하는 것이 중요함을 인식하게 되었습니다. 이를 통해 고객과의 신뢰를 유지하고 조직 내 협업도 원활하게 이루어졌습니다. 이러한 사례를 통해 상황에 맞는 의사소통 전략이 필요함을 깨닫게 해주었습니다.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선거 출구조사 아르바이트에서 '팀 내 소통 부족' 문제를 극복하기 위해 어떤 방법을 사용하셨나요?</a:t>
            </a:r>
            <a:br/>
            <a:r>
              <a:t>(2) 출구조사 아르바이트 경험을 통해 증명하신 '응답률 향상 노하우'를 마사회 법무 시장 조사에 어떻게 활용할 수 있을까요?</a:t>
            </a:r>
            <a:br/>
            <a:r>
              <a:t>(3) 부동산중개법인에서 배운 '의사소통 전략'이 마사회 법무직에서 어떻게 도움이 될 것이라 생각하시나요?</a:t>
            </a:r>
            <a:br/>
            <a:r>
              <a:t>(4) 부동산 중개법인에서 '선배로부터의 배움'이 직무 수행에 어떤 긍정적인 영향을 미쳤는지 구체적인 사례와 함께 말씀해 주시겠어요?</a:t>
            </a:r>
          </a:p>
        </p:txBody>
      </p:sp>
    </p:spTree>
  </p:cSld>
  <p:clrMapOvr>
    <a:masterClrMapping/>
  </p:clrMapOvr>
</p:sld>
</file>

<file path=ppt/slides/slide5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 입사하여 경영지원 분야에서 경마산업의 지속 가능한 성장을 도모하고, 선진국형 경마 문화를</a:t>
            </a:r>
            <a:r>
              <a:rPr sz="1200">
                <a:solidFill>
                  <a:srgbClr val="000000"/>
                </a:solidFill>
                <a:latin typeface="맑은 고딕"/>
              </a:rPr>
              <a:t> 조성하는 데 기여하고 싶습니다. 현재 한국 경마는 사행성이 강하다는 인식으로 인해 축구와 야구 등 다른 스포츠처럼 </a:t>
            </a:r>
            <a:r>
              <a:rPr u="sng" b="1" sz="1200">
                <a:solidFill>
                  <a:srgbClr val="000000"/>
                </a:solidFill>
                <a:latin typeface="맑은 고딕"/>
              </a:rPr>
              <a:t>(2)건전하지 않다는 오해를 받고 있으며, 이로 인해 규제 중심의 정책이 시행되고 있습니다. 경마선진국을 벤치마킹하여, 경마의 레저스포츠적 가치를 부각시켜 국내 경마팬층을</a:t>
            </a:r>
            <a:r>
              <a:rPr sz="1200">
                <a:solidFill>
                  <a:srgbClr val="000000"/>
                </a:solidFill>
                <a:latin typeface="맑은 고딕"/>
              </a:rPr>
              <a:t> 확대하고 대중적 인식을 개선할 필요성이 큽니다. 이러한 인식 개선을 위해서는 단순한 판매 및 마케팅 활동을 넘어, 지역상생·대외협력 등 경영지원 전반에서 종합적인 접근이 필요합니다.저는 행정학을 전공하며 정책학, 공공정책형성, 지방행정 등을 수강하며 정책 수립과 집행에 관한 이론적 지식을 학습하고, 정책사업의 추진에 앞서 적절성 및 타당성을 분석하고 계량화를 통해 공공정책 사업의 최적화를 도모하는 방법론을 배웠습니다. 또한 지역특성에 맞는 정책을 추진함으로써 지역발전을 이끌어 낸 정책 </a:t>
            </a:r>
            <a:r>
              <a:rPr u="sng" b="1" sz="1200">
                <a:solidFill>
                  <a:srgbClr val="000000"/>
                </a:solidFill>
                <a:latin typeface="맑은 고딕"/>
              </a:rPr>
              <a:t>(3)사례들을 공부하였습니다.또한 저는 한 공단에서 청년인턴 경험을 통해 공공기관의 업무 프로세스를 경험하고 공공기관 직원으로서 가져야 할 사회적 책임감과 행동 규범을 배울</a:t>
            </a:r>
            <a:r>
              <a:rPr sz="1200">
                <a:solidFill>
                  <a:srgbClr val="000000"/>
                </a:solidFill>
                <a:latin typeface="맑은 고딕"/>
              </a:rPr>
              <a:t> 수 있었습니다. 또한 다양한 이해관계자의 의견을 조정하고 그들과 소통하는 방법에 대해 고민했습니다.이를 바탕으로, 한국마사회에서 경마가 단순한 베팅 산업이 아닌 레저스포츠로 자리 잡을 수 있도록 관련 사업을 기획하고 실행하는 일을 하고 싶습니다. 경마공원을 소풍, 가족모임, 직장인 회식, 학회 개최 등 레저 문화 중심지로 만들 수 </a:t>
            </a:r>
            <a:r>
              <a:rPr u="sng" b="1" sz="1200">
                <a:solidFill>
                  <a:srgbClr val="000000"/>
                </a:solidFill>
                <a:latin typeface="맑은 고딕"/>
              </a:rPr>
              <a:t>(4)있도록 지역사회와 연계한 문화행사를 확대하겠습니다. 또한 흥미로운 비하인드 스토리를 가진 말과 스타 기수들을 발굴하여 이들에</a:t>
            </a:r>
            <a:r>
              <a:rPr sz="1200">
                <a:solidFill>
                  <a:srgbClr val="000000"/>
                </a:solidFill>
                <a:latin typeface="맑은 고딕"/>
              </a:rPr>
              <a:t> 대한 스토리텔링 콘텐츠를 기획하고 말과 기수를 응원하는 레저스포츠 문화를 조성하는 데 기여하겠습니다. 또한, 주요 정책성과 및 사업실적 홍보 콘텐츠를 제작하여 경마의 사회적 가치를 널리 알리고, 산업에 대한 긍정적인 인식을 확산시키겠습니다.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경마산업의 지속 가능한 성장을 위해 경영지원 분야에서 지원자의 역할은 무엇이었으며, 어떤 기여를 하셨는지 구체적으로 설명해 주세요.</a:t>
            </a:r>
            <a:br/>
            <a:r>
              <a:t>(2) 한국 경마의 대중적 인식을 개선하기 위해 벤치마킹하려는 경마선진국의 사례에서 배운 점은 무엇인가요?</a:t>
            </a:r>
            <a:br/>
            <a:r>
              <a:t>(3) 공공기관 인턴 경험을 통해 배운 사회적 책임감과 행동 규범이 어떻게 향후 경영지원 업무에 도움이 되리라 생각하시나요?</a:t>
            </a:r>
            <a:br/>
            <a:r>
              <a:t>(4) 경마공원을 레저 문화 중심지로 만드는 데 있어 가장 중요한 요소는 무엇이라 생각하시며, 이를 위해 어떤 계획을 가지고 계신가요?</a:t>
            </a:r>
          </a:p>
        </p:txBody>
      </p:sp>
    </p:spTree>
  </p:cSld>
  <p:clrMapOvr>
    <a:masterClrMapping/>
  </p:clrMapOvr>
</p:sld>
</file>

<file path=ppt/slides/slide5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(1)명확한 의사소통과 상대방을 배려하는 유연한 태도를 통해 협업 시 발생하는 어긋남을 슬기롭게</a:t>
            </a:r>
            <a:r>
              <a:rPr sz="1200">
                <a:solidFill>
                  <a:srgbClr val="000000"/>
                </a:solidFill>
                <a:latin typeface="맑은 고딕"/>
              </a:rPr>
              <a:t> 극복하였습니다.한 공단에서 인턴으로 근무할 때, 동료와 전화안내 업무를 나눠 진행했는데, 각자의 업무에 집중하다 보니 업무 진행 상황이 충분히 공유되지 않아 고객 응대에 어려움이 있었습니다. 고객이 전화를 받지 못해서 다시 연락을 주셨을 때 다른 동료의 업무 진행 상황을 모르니 안내가 제대로 이루어지지 않았습니다. 또한, 업무에 대한 설명을 요청했을 때 정보가 다소 축약되어 전달되다 보니 세부적인 맥락을 이해하는 데 시간이 필요했습니다. 이러한 상황에서 소통의 정확성을 높여 업무의 빈틈을 줄이고, 업무 협조가 원활하게 이루어지도록 해야 했습니다.저는 동료의 업무 부담을 고려하면서도 원활한 </a:t>
            </a:r>
            <a:r>
              <a:rPr u="sng" b="1" sz="1200">
                <a:solidFill>
                  <a:srgbClr val="000000"/>
                </a:solidFill>
                <a:latin typeface="맑은 고딕"/>
              </a:rPr>
              <a:t>(2)협업을 위해 정보 공유의 필요성을 자연스럽게 강조했습니다. 업무 요청 시에는 사유와 배경을 충분히 설명하고, 마감 시한을 명확히 전달하여 협업</a:t>
            </a:r>
            <a:r>
              <a:rPr sz="1200">
                <a:solidFill>
                  <a:srgbClr val="000000"/>
                </a:solidFill>
                <a:latin typeface="맑은 고딕"/>
              </a:rPr>
              <a:t> 시 발생하는 빈 틈을 줄이고 정보가 원활하게 공유될 수 있도록 하였습니다. 상대방이 해야 할 업무 역할에 대해서는 명확하게 요청하되, 상대방 입장에서 다양한 대안을 고려하여 상대를 배려하고자 했습니다. 예를 들어, 같은 세무대행업체를 쓰는 곳은 한 데 묶어 제가 일괄로 처리하여 동료의 업무 부담을 줄이고 일의 효율도 제고하였습니다. 그 결과, 동료와의 소통이 원활해지며 협업이 한층 더 수월해졌고, 고객 </a:t>
            </a:r>
            <a:r>
              <a:rPr u="sng" b="1" sz="1200">
                <a:solidFill>
                  <a:srgbClr val="000000"/>
                </a:solidFill>
                <a:latin typeface="맑은 고딕"/>
              </a:rPr>
              <a:t>(3)응대도 보다 정확하게 이루어질 수 있었습니다. 나아가, 업무 공유의 중요성이 팀 전체에 확산되면서 자발적으로 정보를 공유하는 분위기가 형성되었습니다. 서로의 진행 상황을 투명하게 공유하면서</a:t>
            </a:r>
            <a:r>
              <a:rPr sz="1200">
                <a:solidFill>
                  <a:srgbClr val="000000"/>
                </a:solidFill>
                <a:latin typeface="맑은 고딕"/>
              </a:rPr>
              <a:t> 업무 속도와 정확도가 향상되었고, 고객의 재문의율도 눈에 띄게 줄어들었습니다.이 경험을 통해 효과적인 소통은 단순한 정보 전달이 아니라 상대방의 입장을 고려한 방식과 태도를 함께 갖춰야 한다는 점을 배웠습니다. 이후 저는 협업할 때 상대방이 업무를 </a:t>
            </a:r>
            <a:r>
              <a:rPr u="sng" b="1" sz="1200">
                <a:solidFill>
                  <a:srgbClr val="000000"/>
                </a:solidFill>
                <a:latin typeface="맑은 고딕"/>
              </a:rPr>
              <a:t>(4)수행하는 방식과 어려움을 이해하려 노력하고, 보다 명확하고 배려 깊은 소통을 실천하고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인턴 경험 중 명확한 의사소통을 통해 극복했던 어려움 중 가장 기억에 남는 사례는 무엇이었나요?</a:t>
            </a:r>
            <a:br/>
            <a:r>
              <a:t>(2) 협업 시 상대방의 입장을 고려하여 선택한 대안 중 가장 효과적이었다고 생각하는 사례는 무엇인가요?</a:t>
            </a:r>
            <a:br/>
            <a:r>
              <a:t>(3) 업무 공유의 중요성을 팀에 확산시키면서 팀의 분위기 변화에 기여한 방법을 소개해주세요.</a:t>
            </a:r>
            <a:br/>
            <a:r>
              <a:t>(4) 효과적인 소통을 위해 상황에 따라 어떤 소통 방식이나 태도를 적용하셨는지 구체적인 경험으로 해줄 수 있나요?</a:t>
            </a:r>
          </a:p>
        </p:txBody>
      </p:sp>
    </p:spTree>
  </p:cSld>
  <p:clrMapOvr>
    <a:masterClrMapping/>
  </p:clrMapOvr>
</p:sld>
</file>

<file path=ppt/slides/slide5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평소 관심있어 하는 공조냉동설비 전문가가 되고 싶습니다. 담당하게 될 </a:t>
            </a:r>
            <a:r>
              <a:rPr u="sng" b="1" sz="1200">
                <a:solidFill>
                  <a:srgbClr val="000000"/>
                </a:solidFill>
                <a:latin typeface="맑은 고딕"/>
              </a:rPr>
              <a:t>(1)기계설비의 효율적 운영을 바탕으로 마사회를 찾는 고객들에게 불편을 최소화하여, 국민 여가선용에 함께 기여하고 싶어 한국마사회에</a:t>
            </a:r>
            <a:r>
              <a:rPr sz="1200">
                <a:solidFill>
                  <a:srgbClr val="000000"/>
                </a:solidFill>
                <a:latin typeface="맑은 고딕"/>
              </a:rPr>
              <a:t> 지원하게 되었습니다.저는 학창시절 교내 총무처 근로장학생 경험과 재직 중인 기관의 </a:t>
            </a:r>
            <a:r>
              <a:rPr u="sng" b="1" sz="1200">
                <a:solidFill>
                  <a:srgbClr val="000000"/>
                </a:solidFill>
                <a:latin typeface="맑은 고딕"/>
              </a:rPr>
              <a:t>(2)기계설비 유지관리 담당업무를 수행했습니다. 이에 기계설비 분야를 담당하는 데에 있어 필요한 설계도서 작성 및 도면 독도법과 공사 계약에 관한 문서를 검토하는 역량을</a:t>
            </a:r>
            <a:r>
              <a:rPr sz="1200">
                <a:solidFill>
                  <a:srgbClr val="000000"/>
                </a:solidFill>
                <a:latin typeface="맑은 고딕"/>
              </a:rPr>
              <a:t> 길러왔습니다.</a:t>
            </a:r>
            <a:r>
              <a:rPr u="sng" b="1" sz="1200">
                <a:solidFill>
                  <a:srgbClr val="000000"/>
                </a:solidFill>
                <a:latin typeface="맑은 고딕"/>
              </a:rPr>
              <a:t>(3)학창시절 1년간 교내 총무처 시설부서에서 근무하면서, 선임 직원분이 진행하는 공사내역 및 시방서 작성을 도와드렸던 경험이 있습니다. 이 과정에서 내역서의 기본 구성과 특정 공사</a:t>
            </a:r>
            <a:r>
              <a:rPr sz="1200">
                <a:solidFill>
                  <a:srgbClr val="000000"/>
                </a:solidFill>
                <a:latin typeface="맑은 고딕"/>
              </a:rPr>
              <a:t> 시방서를 작성할 때, 참고해야 할 자료를 찾아 적용하는 방법을 배울 수 있었습니다.또한 현 재직 중인 기관에서 지속적으로 문제가 있던 설비에 대해 근본원인을 파악하여 이를 해결했던 경험이 있습니다. 이 과정에서 초기 </a:t>
            </a:r>
            <a:r>
              <a:rPr u="sng" b="1" sz="1200">
                <a:solidFill>
                  <a:srgbClr val="000000"/>
                </a:solidFill>
                <a:latin typeface="맑은 고딕"/>
              </a:rPr>
              <a:t>(4)계획에 도출된 자재 및 공사단가와 다른 새로운 설비에 대한 자재 및 노임단가를 찾아 적용하여 공사를 진행했던 경험이 있습니다.해당 역량을 바탕으로</a:t>
            </a:r>
            <a:r>
              <a:rPr sz="1200">
                <a:solidFill>
                  <a:srgbClr val="000000"/>
                </a:solidFill>
                <a:latin typeface="맑은 고딕"/>
              </a:rPr>
              <a:t> 기계설비의 운영 및 유지보수 업무를 수행할 수 있으리라 생각합니다. 우선 마사회를 방문하는 고객들이 가장 피부로 느끼는 분야가 냉동공조 영역이라는 점에서 주기적인 설비점검을 시행할 것입니다. 이후 점검을 통해 파악한 이상부분에 대한 공사범위 설정, 계약도서 작성 및 공사 안전관리감독을 통해 차질 없이 설비를 운영할 수 있도록 업무를 수행할 것입니다.업무를 추진하면서 쌓인 실무경험 및 지식을 바탕으로 추후 냉동공조분야 최상위 자격을 취득할 것입니다. 이에 직원과 회사가 신뢰할 수 있는 기계설비 전문가가 되어, 한국마사회의 미션과 비전에 기여하는 인재가 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기계설비 효율적 운영을 통해 고객 불편을 최소화하고 국민 여가선용에 기여한다고 했습니다. 구체적으로 어떤 방법으로 효율성을 높일 예정인가요?</a:t>
            </a:r>
            <a:br/>
            <a:r>
              <a:t>(2) 교내 총무처 근로장학생 경험을 통해 배운 내역서 기본 구성과 자료적용 방법이 실제 업무에 어떻게 도움이 되었나요?</a:t>
            </a:r>
            <a:br/>
            <a:r>
              <a:t>(3) 현재 재직 중인 기관에서 설비 문제를 해결하는 과정에서 어떤 창의적인 접근이 가장 효과적이었나요?</a:t>
            </a:r>
            <a:br/>
            <a:r>
              <a:t>(4) 냉동공조분야 최상위 자격 취득 후 회사에 구체적으로 어떤 기여를 하고 싶으신가요?</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 입사 후, 저는 ‘중대재해 10년 연속 ZERO’를 달성하고 싶습니다. 경마장, 승마시설,</a:t>
            </a:r>
            <a:r>
              <a:rPr sz="1200">
                <a:solidFill>
                  <a:srgbClr val="000000"/>
                </a:solidFill>
                <a:latin typeface="맑은 고딕"/>
              </a:rPr>
              <a:t> 훈련장, 마사 등 다양한 건축 및 산업시설을 운영하며, 근로자와 고객의 안전을 보장해야 하는 책임이 있기 때문입니다. 또한 중대재해처벌법 시행 이후 기업의 안전관리 책임이 </a:t>
            </a:r>
            <a:r>
              <a:rPr u="sng" b="1" sz="1200">
                <a:solidFill>
                  <a:srgbClr val="000000"/>
                </a:solidFill>
                <a:latin typeface="맑은 고딕"/>
              </a:rPr>
              <a:t>(2)강화되면서 ‘중대재해 ZERO’ 목표 달성이 매우 중요한 과제라고 생각했습니다.이와 관련하여 한국산업안전보건공단에서 약 6개월간</a:t>
            </a:r>
            <a:r>
              <a:rPr sz="1200">
                <a:solidFill>
                  <a:srgbClr val="000000"/>
                </a:solidFill>
                <a:latin typeface="맑은 고딕"/>
              </a:rPr>
              <a:t> 인턴으로 근무한 경험이 있습니다. 건설현장 안전점검 감독보조로서, 중대재해 사례들을 공부하고 다양한 건설현장의 위험요인을 파악하고자 했습니다. 상사분과 한 사업장의 </a:t>
            </a:r>
            <a:r>
              <a:rPr u="sng" b="1" sz="1200">
                <a:solidFill>
                  <a:srgbClr val="000000"/>
                </a:solidFill>
                <a:latin typeface="맑은 고딕"/>
              </a:rPr>
              <a:t>(3)현장점검 당시, 해당 사업장에서 계단의 강관 난간대 해체 후 작업자의 추락 발생 가능성을 발견하였습니다. 이를 해결하고자 저는 ‘수직보호망 설치’라는 대안책을 제시하였습니다.</a:t>
            </a:r>
            <a:r>
              <a:rPr sz="1200">
                <a:solidFill>
                  <a:srgbClr val="000000"/>
                </a:solidFill>
                <a:latin typeface="맑은 고딕"/>
              </a:rPr>
              <a:t> 작업자의 추락 방지뿐만 아니라 심리적 안정감을 주며 작업 도중 떨어지는 도구 및 파편으로 인한 2차 사고 예방에 효과적이라고 생각했습니다. 이후 저의 의견이 위험요인 보완사항 보고서에도 추가되었고 강관 난간대 해체 이후 안전사고 없이 공사를 진행할 수 있었습니다. 이 경험을 통해 </a:t>
            </a:r>
            <a:r>
              <a:rPr u="sng" b="1" sz="1200">
                <a:solidFill>
                  <a:srgbClr val="000000"/>
                </a:solidFill>
                <a:latin typeface="맑은 고딕"/>
              </a:rPr>
              <a:t>(4)건설현장의 중대재해 감축을 위해서는 적극성이 중요하다는 것을 느꼈습니다. 중대재해는 특별한 상황이 아니라 일상에서 발생하기 때문에 사소한</a:t>
            </a:r>
            <a:r>
              <a:rPr sz="1200">
                <a:solidFill>
                  <a:srgbClr val="000000"/>
                </a:solidFill>
                <a:latin typeface="맑은 고딕"/>
              </a:rPr>
              <a:t> 것이라도 발견 즉시 보고 및 조치함으로써 위험요인을 체계적으로 관리하겠습니다. 이를 실현시키기 위해서는 근로자, 고객 및 경주마의 안전 확보를 위해서 능동적으로 개선점을 찾고, 작업자와 관리자가 위험요인들을 공유함으로써 안전한 환경을 조성할 수 있는 ‘안전 네트워킹 시스템’을 구축하겠습니다. 한국마사회에 입사한다면 ‘중대재해 10년 연속 ZERO’를 통해 고객의 신뢰를 쌓으며 국내 말산업 발전을 선도하는 기관으로 자리 잡는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 입사 후 '중대재해 10년 연속 ZERO'를 달성하기 위해 구체적으로 어떤 계획을 가지고 있는지 알고 싶습니다.</a:t>
            </a:r>
            <a:br/>
            <a:r>
              <a:t>(2) 지원자가 중대재해 사례를 공부하며 현장점검을 했던 인턴 경험이 한국마사회에서의 안전보장 목표에 어떤 영향을 줄 것이라 생각하나요?</a:t>
            </a:r>
            <a:br/>
            <a:r>
              <a:t>(3) 지원자가 제안한 '수직보호망 설치' 대안책이 실제로 적용된 후 어떤 구체적인 변화가 있었는지 설명해주시겠어요?</a:t>
            </a:r>
            <a:br/>
            <a:r>
              <a:t>(4) 안전 네트워킹 시스템에 대해 자세히 설명해주시고, 이를 통해 어떻게 안전한 환경을 조성할 계획인지 궁금합니다.</a:t>
            </a:r>
          </a:p>
        </p:txBody>
      </p:sp>
    </p:spTree>
  </p:cSld>
  <p:clrMapOvr>
    <a:masterClrMapping/>
  </p:clrMapOvr>
</p:sld>
</file>

<file path=ppt/slides/slide5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담당하던 설비의 측정값 이상으로 인해 문제가 발생하여 해결책을 고민하는 과정에서 소속된 팀에서 결정된 </a:t>
            </a:r>
            <a:r>
              <a:rPr u="sng" b="1" sz="1200">
                <a:solidFill>
                  <a:srgbClr val="000000"/>
                </a:solidFill>
                <a:latin typeface="맑은 고딕"/>
              </a:rPr>
              <a:t>(1)세부 사항이 타부서와 이견이 있어 어려움을 겪었던 적이 있습니다.재직 중인 기관에서 근무하면서 갑작스럽게 발생한 상황에서 기계설비 담당자로서</a:t>
            </a:r>
            <a:r>
              <a:rPr sz="1200">
                <a:solidFill>
                  <a:srgbClr val="000000"/>
                </a:solidFill>
                <a:latin typeface="맑은 고딕"/>
              </a:rPr>
              <a:t> 문제를 해결했던 경험이 있습니다. 당시 외부적인 요인으로 인해 소속된 팀 내에서 관리하던 측정값이 비정상적으로 상승하며, 이러한 상황이 지속되는 상황이었습니다.이에 해당 문제를 해결하기 위해. 소속된 팀 협의를 거쳐 기존 생산설비의 라인수정 </a:t>
            </a:r>
            <a:r>
              <a:rPr u="sng" b="1" sz="1200">
                <a:solidFill>
                  <a:srgbClr val="000000"/>
                </a:solidFill>
                <a:latin typeface="맑은 고딕"/>
              </a:rPr>
              <a:t>(2)및 추가설비를 도입하여 해당 문제를 해결했던 경험이 있습니다. 이 과정에서 위기 대응 상황에서 상급부서의 긴급지원 부서의 설비 담당자분과</a:t>
            </a:r>
            <a:r>
              <a:rPr sz="1200">
                <a:solidFill>
                  <a:srgbClr val="000000"/>
                </a:solidFill>
                <a:latin typeface="맑은 고딕"/>
              </a:rPr>
              <a:t> 설비개선 세부사항에 의견이 일치하지 않는 사항이 있었습니다.상급부서에서 제시한 의견과 팀 내 협의를 통해 확정된 사항 내에서 서로 주안점이 달라 의견이 일치하지 않았습니다. 기계설비 담당자로서 제시한 의견은 </a:t>
            </a:r>
            <a:r>
              <a:rPr u="sng" b="1" sz="1200">
                <a:solidFill>
                  <a:srgbClr val="000000"/>
                </a:solidFill>
                <a:latin typeface="맑은 고딕"/>
              </a:rPr>
              <a:t>(3)단독근무지역이라는 특성과 안전을 고려했다는 점을 근거로 들어, 상급부서 담당자분을 설득하여 상황을</a:t>
            </a:r>
            <a:r>
              <a:rPr sz="1200">
                <a:solidFill>
                  <a:srgbClr val="000000"/>
                </a:solidFill>
                <a:latin typeface="맑은 고딕"/>
              </a:rPr>
              <a:t> 해결할 수 있었습니다.또한 </a:t>
            </a:r>
            <a:r>
              <a:rPr u="sng" b="1" sz="1200">
                <a:solidFill>
                  <a:srgbClr val="000000"/>
                </a:solidFill>
                <a:latin typeface="맑은 고딕"/>
              </a:rPr>
              <a:t>(4)설득과정에서 상급부서에서 제시한 의견에 대한 배경 역시 파악할 수 있었습니다.</a:t>
            </a:r>
            <a:r>
              <a:rPr sz="1200">
                <a:solidFill>
                  <a:srgbClr val="000000"/>
                </a:solidFill>
                <a:latin typeface="맑은 고딕"/>
              </a:rPr>
              <a:t> 관리하는 설비는 지침상 문제가 발생 시 일정기간 내 조치를 취해야 하며, 이에 상급부서에서 제시한 조치가 가장 신속할 수 있으나 안전관련 문제이기에 재고해야 한다고 말씀해 주셨습니다.기존 업무를 진행하는 방식과 달리 팀 전체가 한 문제를 해결하고자 고민하고 또한 의견이 일치하지 않는 직원을 설득하는 등 여러 우여곡절 끝에 발생한 문제를 해결했기에, 가장 기억에 남는 업무였습니다.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측정값 이상 문제를 해결하며 타부서와 이견을 조율할 때 어떤 구체적인 설득 전략을 사용했나요?</a:t>
            </a:r>
            <a:br/>
            <a:r>
              <a:t>(2) 상급부서와 의견 차이를 좁히기 위해 지원자가 펼친 논리적 근거 중 가장 중요한 요소는 무엇이었나요?</a:t>
            </a:r>
            <a:br/>
            <a:r>
              <a:t>(3) 설비 문제 해결 과정에서 팀 전체가 어떤 방식으로 협력하며 의견 차이를 극복했는지 자세히 설명해주시겠습니까?</a:t>
            </a:r>
            <a:br/>
            <a:r>
              <a:t>(4) 당시 업무 해결 경험을 통해 배운 가장 중요한 교훈은 무엇이며, 그 교훈이 향후 직무 수행에 어떤 영향을 미칠까요?</a:t>
            </a:r>
          </a:p>
        </p:txBody>
      </p:sp>
    </p:spTree>
  </p:cSld>
  <p:clrMapOvr>
    <a:masterClrMapping/>
  </p:clrMapOvr>
</p:sld>
</file>

<file path=ppt/slides/slide5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IT 기술을 활용하여 경마 산업의 디지털 혁신을 선도하고 싶습니다. 특히, 데이터를 이용하여 한국마사회의 시스템을 더욱 발전시키고 싶습니다. 한국마사회의 근간은 말 산업에 있는 만큼 말 건강 데이터 </a:t>
            </a:r>
            <a:r>
              <a:rPr u="sng" b="1" sz="1200">
                <a:solidFill>
                  <a:srgbClr val="000000"/>
                </a:solidFill>
                <a:latin typeface="맑은 고딕"/>
              </a:rPr>
              <a:t>(1)분석을 통해 말 산업 육성을 지원하거나, 경마 데이터와 AI 기술을 결합하여 대화형 서비스를 제공하고 싶습니다. 데이터 분석에 있어서 저는 여러</a:t>
            </a:r>
            <a:r>
              <a:rPr sz="1200">
                <a:solidFill>
                  <a:srgbClr val="000000"/>
                </a:solidFill>
                <a:latin typeface="맑은 고딕"/>
              </a:rPr>
              <a:t> 경험을 보유하고 있습니다. SQLD와 DAsP, 빅데이터분석기사 등 데이터 구조와 데이터 분석에 관한 자격증을 보유하고 </a:t>
            </a:r>
            <a:r>
              <a:rPr u="sng" b="1" sz="1200">
                <a:solidFill>
                  <a:srgbClr val="000000"/>
                </a:solidFill>
                <a:latin typeface="맑은 고딕"/>
              </a:rPr>
              <a:t>(2)있고, 데이터베이스부터 데이터 마이닝, 빅데이터 분석 방법론 등 데이터와 관련된 다양한 학교 수업을 수강하며 기초 이론을 탄탄하게 쌓았습니다. 여러 프로젝트를 수행하기도 하였는데, 산학협력프로젝트를</a:t>
            </a:r>
            <a:r>
              <a:rPr sz="1200">
                <a:solidFill>
                  <a:srgbClr val="000000"/>
                </a:solidFill>
                <a:latin typeface="맑은 고딕"/>
              </a:rPr>
              <a:t> 약 10개월 간 수행하며 웹 페이지와 회사 DB를 연동하여 데이터를 입출력하는 프로젝트를 수행하였고, 통합 </a:t>
            </a:r>
            <a:r>
              <a:rPr u="sng" b="1" sz="1200">
                <a:solidFill>
                  <a:srgbClr val="000000"/>
                </a:solidFill>
                <a:latin typeface="맑은 고딕"/>
              </a:rPr>
              <a:t>(3)일정관리 앱 프로젝트에서 백엔드를 맡아 데이터 구조 설계부터 Express.js 기반의 REST API</a:t>
            </a:r>
            <a:r>
              <a:rPr sz="1200">
                <a:solidFill>
                  <a:srgbClr val="000000"/>
                </a:solidFill>
                <a:latin typeface="맑은 고딕"/>
              </a:rPr>
              <a:t> 구현을 맡은 경험도 있습니다. 또한 소음공학 SI 기업에서 약 3개월 간 인턴쉽을 수행하며 회사 API의 데이터 구조 최적화와 MQTT </a:t>
            </a:r>
            <a:r>
              <a:rPr u="sng" b="1" sz="1200">
                <a:solidFill>
                  <a:srgbClr val="000000"/>
                </a:solidFill>
                <a:latin typeface="맑은 고딕"/>
              </a:rPr>
              <a:t>(4)프로토콜의 기능개발을 수행하기도 힜습니다. 이러한 경험과 직무역량을 활용하여 데이터를 분석하고, 최적의 데이터 구조를 정규화/비정규화 하여 시스템에 적용하고</a:t>
            </a:r>
            <a:r>
              <a:rPr sz="1200">
                <a:solidFill>
                  <a:srgbClr val="000000"/>
                </a:solidFill>
                <a:latin typeface="맑은 고딕"/>
              </a:rPr>
              <a:t> 발전시키는 업무를 맡고 싶습니다.현재 가장 각광받는 신기술인 AI에 관하여도 여러 경험을 쌓았습니다. 앞서 말씀드린 데이터 분석 역량에 더하여, 인공지능과 심층신경망 구조, 실습 수업 등을 다양하게 수강하여 AI 기술을 이론적으로 이해하고, 체득하는 기간을 가졌습니다. 이후 OOO대학교 대화형 챗봇 개발 프로젝트를 진행하며 질의형, 평문, 혼합형 등으로 가공한 학사규정 데이터를 바탕으로 kogpt2 모델을 파인튜닝하여 개선된 결과를 얻을 수 있었습니다. 한국마사회에 입사하여 기성세대와 MZ세대를 아우르는 인기 산업으로 말 산업이 각광받도록 제가 보유한 역량을 펼쳐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데이터 구조와 AI 결합 프로젝트에서 예상하지 못한 문제가 발생했을 때, 어떤 방법으로 해결하셨나요?</a:t>
            </a:r>
            <a:br/>
            <a:r>
              <a:t>(2) 지원자는 데이터 분석에 관한 다양한 경험을 언급하셨습니다. 그 중에서 가장 도전적이었던 프로젝트는 무엇이었으며, 어떻게 극복하셨나요?</a:t>
            </a:r>
            <a:br/>
            <a:r>
              <a:t>(3) 소음공학 SI 기업에서 인턴십을 하며 데이터 구조 최적화를 수행하셨다고 했습니다. 지원자가 맡았던 구체적인 역할과 성과는 무엇이었나요?</a:t>
            </a:r>
            <a:br/>
            <a:r>
              <a:t>(4) AI와 심층신경망 구조를 이해하고 체득한 경험을 한국마사회에 어떻게 적용하실 계획이신가요?</a:t>
            </a:r>
          </a:p>
        </p:txBody>
      </p:sp>
    </p:spTree>
  </p:cSld>
  <p:clrMapOvr>
    <a:masterClrMapping/>
  </p:clrMapOvr>
</p:sld>
</file>

<file path=ppt/slides/slide5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대학교 3학년 때 수학학원 정규강사로 근무하면서 학부모님과의 소통에서 어려움을 겪은 경험이 있습니다. 당시 저는 중간 반의 담임을 맡고 있었고, 신규 등록하신 학부모님께서 자녀를 가장 높은 반으로 이동해 달라고 강하게 요청하셨습니다. 두 반 모두의 수업을 진행하고 있던 저는 해당 요청을 정중하게 거절했습니다. 학원 규정상 반 이동은 매월 말 시행하는 월말평가를 통해서만 이루어지기 때문에 이를 말씀드리고 거절하였습니다. 하지만 이를 들은 학부모님께서는 일일평가에서의 좋은 성적을 근거로 반 상승을 여전히 요구하셨습니다. 당시 학생이 일일평가에서 좋은 성적을 받고 </a:t>
            </a:r>
            <a:r>
              <a:rPr u="sng" b="1" sz="1200">
                <a:solidFill>
                  <a:srgbClr val="000000"/>
                </a:solidFill>
                <a:latin typeface="맑은 고딕"/>
              </a:rPr>
              <a:t>(1)있었으나, 이러한 꼼꼼함과 더불어 난이도 높은 문제들의 해결을 어려워하는 모습을 보였습니다. 이를 근거로 학부모님께 설명드렸으나, 더 수준 높은 수업을 받기를 원하신다며 반 이동을 또다시 요청하셨습니다. 문제를</a:t>
            </a:r>
            <a:r>
              <a:rPr sz="1200">
                <a:solidFill>
                  <a:srgbClr val="000000"/>
                </a:solidFill>
                <a:latin typeface="맑은 고딕"/>
              </a:rPr>
              <a:t> 해결하기 위해 저는 우선 소통 방식을 공감과 이해로 바꾸어, 학부모님의 요청 배경과 우려 사항을 자세히 경청하고, 학부모님의 입장을 이해하고 </a:t>
            </a:r>
            <a:r>
              <a:rPr u="sng" b="1" sz="1200">
                <a:solidFill>
                  <a:srgbClr val="000000"/>
                </a:solidFill>
                <a:latin typeface="맑은 고딕"/>
              </a:rPr>
              <a:t>(2)공감하였습니다. 또한 공감만으로는 문제를 해결할 수 없기에, 현실적인 문제 해결 방안을 고민해 보았습니다. 학원에서 사용하던 커스텀 문제은행 시스템을 이용하여 해당 학생에게 맞춤형으로 상위 반에 준하는 수준의 추가 심화 숙제와 피드백을 제공하겠다고 제안드렸습니다.</a:t>
            </a:r>
            <a:r>
              <a:rPr sz="1200">
                <a:solidFill>
                  <a:srgbClr val="000000"/>
                </a:solidFill>
                <a:latin typeface="맑은 고딕"/>
              </a:rPr>
              <a:t> 물론 다른 학생들과의 형평성을 고려하여, 추가 숙제를 원하는 학생들에게도 동일한 숙제와 피드백을 제공하였습니다. 그 결과 대부분의 </a:t>
            </a:r>
            <a:r>
              <a:rPr u="sng" b="1" sz="1200">
                <a:solidFill>
                  <a:srgbClr val="000000"/>
                </a:solidFill>
                <a:latin typeface="맑은 고딕"/>
              </a:rPr>
              <a:t>(3)학생들이 실력 상승을 보여, 여러 학생들이 반 상승에 성공하였으며 기말고사에서 훌륭한 성적을 거두었습니다.감정적인 문제는 공감과 이해가 해결방안이 될 수 있겠으나, 대부분의</a:t>
            </a:r>
            <a:r>
              <a:rPr sz="1200">
                <a:solidFill>
                  <a:srgbClr val="000000"/>
                </a:solidFill>
                <a:latin typeface="맑은 고딕"/>
              </a:rPr>
              <a:t> 문제들은 해결방안을 필요로 하는 것 같습니다. 원칙과 융통성 사이에서, 조금 더 부지런하게 움직인다면 원칙을 거스르지 않고도 융통성을 챙길 수 있는 방안이 분명히 존재할 것이라 믿습니다. 입사 후에도 역지사지와 협력적인 커뮤니케이션을 바탕으로 원활히 소통하고 업무를 수행하겠습니다.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학부모와 소통 방식에서 공감과 이해로 문제를 해결하신 경험이 있었습니다. 구체적으로 어떤 방법을 통해 소통 방식의 변화를 이루었나요?</a:t>
            </a:r>
            <a:br/>
            <a:r>
              <a:t>(2) 지원자는 커스텀 문제은행 시스템을 이용하여 학생들에게 맞춤형 숙제를 제공했다 하셨습니다. 이 시스템의 구체적인 장점은 무엇이며, 어떻게 활용하셨나요?</a:t>
            </a:r>
            <a:br/>
            <a:r>
              <a:t>(3) 수학 학원에서 일하면서 학부모에게 원칙을 고수하는 이유를 설명하셨다고 했습니다. 이 원칙을 지키고 융통성을 발휘한 또 다른 사례가 있나요?</a:t>
            </a:r>
            <a:br/>
            <a:r>
              <a:t>(4) 학원 근무 당시의 경험으로부터, 회사에서 팀원들과의 커뮤니케이션에 어떤 방식으로 기여할 계획이신가요?</a:t>
            </a:r>
          </a:p>
        </p:txBody>
      </p:sp>
    </p:spTree>
  </p:cSld>
  <p:clrMapOvr>
    <a:masterClrMapping/>
  </p:clrMapOvr>
</p:sld>
</file>

<file path=ppt/slides/slide5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첫째, 시청자의 입장에서 더 높은 품질의 영상을 제공하기 위해 노력하겠습니다.방송국 스튜디오를 견학했을 때, 촬영장 내의 모니터링 장비로 보는 화면 품질과 실제 송출이 이루어져 가정에서 TV로 보는 </a:t>
            </a:r>
            <a:r>
              <a:rPr u="sng" b="1" sz="1200">
                <a:solidFill>
                  <a:srgbClr val="000000"/>
                </a:solidFill>
                <a:latin typeface="맑은 고딕"/>
              </a:rPr>
              <a:t>(1)화면 품질의 차이를 직접 경험한 적이 있습니다. 이를 통해 제가 방송 기술직으로 일하게 된다면 촬영 원본과 시청자가 보는 영상 간의 품질 차이를 최소화하는데 노력해야겠다고</a:t>
            </a:r>
            <a:r>
              <a:rPr sz="1200">
                <a:solidFill>
                  <a:srgbClr val="000000"/>
                </a:solidFill>
                <a:latin typeface="맑은 고딕"/>
              </a:rPr>
              <a:t> 생각했습니다.경마와 같은 역동적인 장면이 주된 영상에서는 그만큼 영상의 품질도 높아야 </a:t>
            </a:r>
            <a:r>
              <a:rPr u="sng" b="1" sz="1200">
                <a:solidFill>
                  <a:srgbClr val="000000"/>
                </a:solidFill>
                <a:latin typeface="맑은 고딕"/>
              </a:rPr>
              <a:t>(2)한다고 생각합니다. 현재 더비온에서 제공되고 있는 VOD의 프레임레이트인 30FPS를 60FPS까지 높인다면 시청자들은 더 실감 나는 경마를 즐길 수 있을 것입니다. 그리고 최근 스마트 TV와 같은 커넥트 TV</a:t>
            </a:r>
            <a:r>
              <a:rPr sz="1200">
                <a:solidFill>
                  <a:srgbClr val="000000"/>
                </a:solidFill>
                <a:latin typeface="맑은 고딕"/>
              </a:rPr>
              <a:t> 이용자가 늘어나고 있는 추세를 고려할 때, 스마트폰과 같은 작은 디스플레이가 아닌 TV와 같은 큰 디스플레이의 재생 환경에 </a:t>
            </a:r>
            <a:r>
              <a:rPr u="sng" b="1" sz="1200">
                <a:solidFill>
                  <a:srgbClr val="000000"/>
                </a:solidFill>
                <a:latin typeface="맑은 고딕"/>
              </a:rPr>
              <a:t>(3)적합한 품질 개선 또한 필요하다고 생각합니다. 더비온과 유튜브 채널에 업로드되는 영상의 해상도와 비트 레이트를 지금보다 더 높인다면 큰 디스플레이에서의 시청 환경을 개선할 수 있고 그에 따라 시청자들의</a:t>
            </a:r>
            <a:r>
              <a:rPr sz="1200">
                <a:solidFill>
                  <a:srgbClr val="000000"/>
                </a:solidFill>
                <a:latin typeface="맑은 고딕"/>
              </a:rPr>
              <a:t> 만족도도 높아질 것입니다. 둘째, 시청자의 흥미를 높이는 시청 환경을 제공하기 위해 노력하겠습니다.국제 방송 미디어 음향 조명 </a:t>
            </a:r>
            <a:r>
              <a:rPr u="sng" b="1" sz="1200">
                <a:solidFill>
                  <a:srgbClr val="000000"/>
                </a:solidFill>
                <a:latin typeface="맑은 고딕"/>
              </a:rPr>
              <a:t>(4)전시회 ‘KOBA’에 참관했을 때 처음 접하게 된 ‘피사체 추적을 이용한 AI 기반 멀티 캠 제작 기술’을 경마 영상에도 적용시켜 보겠습니다. 이 기술을 활용해서 하나의 영상에 말 한 마리만 클로즈업 된 각각의</a:t>
            </a:r>
            <a:r>
              <a:rPr sz="1200">
                <a:solidFill>
                  <a:srgbClr val="000000"/>
                </a:solidFill>
                <a:latin typeface="맑은 고딕"/>
              </a:rPr>
              <a:t> 영상을 생성하고 멀티뷰 형태로 제공한다면 시청자는 말이나 기수의 움직임을 더욱 세밀하게 관찰할 수 있고 말의 컨디션이나 기수의 전략을 분석하는 등 지금보다 더 흥미롭게 경기를 관람할 수 있을 것입니다.아직 배워야 할 부분이 많지만 정보통신기사와 방송통신기사 자격증을 취득하며 배운 내용을 바탕으로 위와 같은 시청 환경 개선을 통해 한국마사회의 디지털 콘텐츠 경쟁력을 높이고 시청자들에게 더 향상된 경마 관람 환경을 제공하는데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언급한 '촬영 원본과 시청자가 보는 영상 간의 품질 차이 최소화'를 위해 더비온에서 어떤 기술적 개선을 구체적으로 적용할 계획인가요?</a:t>
            </a:r>
            <a:br/>
            <a:r>
              <a:t>(2) VOD 프레임레이트를 60FPS로 높이는 것이 어떤 기술적 과제와 도전이 될 것이라고 생각하나요?</a:t>
            </a:r>
            <a:br/>
            <a:r>
              <a:t>(3) 커넥트 TV 이용자의 증가를 고려할 때, 대형 디스플레이에서의 시청 환경 개선을 위한 다른 전략은 무엇이 있을까요?</a:t>
            </a:r>
            <a:br/>
            <a:r>
              <a:t>(4) 지원자는 'KOBA 전시회에서 배운 AI 기반 멀티 캠 제작 기술'을 실제 프로젝트에 어떻게 활용할 계획인가요?</a:t>
            </a:r>
          </a:p>
        </p:txBody>
      </p:sp>
    </p:spTree>
  </p:cSld>
  <p:clrMapOvr>
    <a:masterClrMapping/>
  </p:clrMapOvr>
</p:sld>
</file>

<file path=ppt/slides/slide5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서로 다른 팀 간의 소통으로 문제를 해결하고 원활한 프로젝트 진행에 기여했습니다.제가 조연출 업무를 수행하고 있을 때의 일입니다. 연출팀과 </a:t>
            </a:r>
            <a:r>
              <a:rPr u="sng" b="1" sz="1200">
                <a:solidFill>
                  <a:srgbClr val="000000"/>
                </a:solidFill>
                <a:latin typeface="맑은 고딕"/>
              </a:rPr>
              <a:t>(1)촬영팀이 서로 다른 회사 소속으로 고용되어 온 상황이었기 때문에 두 팀 간의 소통은 원활하지 않았고 서로를 돕기보다는 각자의 업무에만 집중하는 분위기가 형성되어 있었습니다. 녹화가 진행되던 중 광고주가 모니터링하는 모니터</a:t>
            </a:r>
            <a:r>
              <a:rPr sz="1200">
                <a:solidFill>
                  <a:srgbClr val="000000"/>
                </a:solidFill>
                <a:latin typeface="맑은 고딕"/>
              </a:rPr>
              <a:t> 장비의 신호가 주기적으로 끊어지는 문제가 발생했습니다. 그 장비는 촬영팀의 담당이었고 문제가 </a:t>
            </a:r>
            <a:r>
              <a:rPr u="sng" b="1" sz="1200">
                <a:solidFill>
                  <a:srgbClr val="000000"/>
                </a:solidFill>
                <a:latin typeface="맑은 고딕"/>
              </a:rPr>
              <a:t>(2)지속된다면 광고주로부터 제작진 전체의 신뢰가 떨어지고 녹화 지연으로 인해 많은 사람들에게 피해가 갈 수 있는 상황이었습니다.저는 이 상황을 PD에게 보고하며 촬영팀을 도와야 하는 이유를 설명했습니다. PD는</a:t>
            </a:r>
            <a:r>
              <a:rPr sz="1200">
                <a:solidFill>
                  <a:srgbClr val="000000"/>
                </a:solidFill>
                <a:latin typeface="맑은 고딕"/>
              </a:rPr>
              <a:t> 다른 소속 팀의 문제라는 이유로 망설였지만, 문제가 지속된다면 </a:t>
            </a:r>
            <a:r>
              <a:rPr u="sng" b="1" sz="1200">
                <a:solidFill>
                  <a:srgbClr val="000000"/>
                </a:solidFill>
                <a:latin typeface="맑은 고딕"/>
              </a:rPr>
              <a:t>(3)저희를 고용한 회사와 저희 연출팀에도 영향을 미칠 수 있다는 점을 강조하여 허락을 받을 수 있었습니다. 그 후 촬영팀과 직접 소통해 보니 케이블의 문제로 보였지만 촬영팀이 교체한 케이블 또한 문제가 발생하고 있는 상황이었고</a:t>
            </a:r>
            <a:r>
              <a:rPr sz="1200">
                <a:solidFill>
                  <a:srgbClr val="000000"/>
                </a:solidFill>
                <a:latin typeface="맑은 고딕"/>
              </a:rPr>
              <a:t> 저는 연출팀이 </a:t>
            </a:r>
            <a:r>
              <a:rPr u="sng" b="1" sz="1200">
                <a:solidFill>
                  <a:srgbClr val="000000"/>
                </a:solidFill>
                <a:latin typeface="맑은 고딕"/>
              </a:rPr>
              <a:t>(4)보유하고 있던 케이블로 교체하여 문제를 해결할 수 있었습니다.결과적으로 모니터 장비의 문제가 신속하게 해결되면서 일정에도 문제없이 녹화가 이어질 수 있었습니다. 이 일을 계기로 연출팀과 촬영팀 간의 소통이 처음보다 원활해지며 서로 협력하려는 분위기가 형성되었고 광고주로부터</a:t>
            </a:r>
            <a:r>
              <a:rPr sz="1200">
                <a:solidFill>
                  <a:srgbClr val="000000"/>
                </a:solidFill>
                <a:latin typeface="맑은 고딕"/>
              </a:rPr>
              <a:t> 긍정적인 반응도 얻어내며 프로젝트를 마칠 수 있었습니다. 처음에는 각자 맡은 일만 잘 수행하는 것이 효율적이라고 생각했지만 이러한 경험을 통해 단순히 주어진 역할에만 집중하는 것이 아니라 타인과 소통하며 문제가 발생했을 때 해결책을 주도적으로 제시하는 것이 협업에서 중요한 요소가 될 수 있다는 것을 깨달았습니다. 또한 프로젝트의 원활한 진행에 있어 팀 간의 소통과 협력이 중요하다는 것도 배우게 되었습니다. 부족한 경험이지만 타인과의 소통과 협업을 통해 문제를 해결하고 업무에 긍정적인 영향을 미칠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연출팀과 촬영팀 간 소통이 원활해지도록 촉구한 상황에서, 어떤 전략으로 두 팀의 협력을 유도했나요?</a:t>
            </a:r>
            <a:br/>
            <a:r>
              <a:t>(2) 촬영팀의 케이블 문제를 발견하고 해결한 경험이 현재의 업무 방식에 어떤 영향을 미쳤나요?</a:t>
            </a:r>
            <a:br/>
            <a:r>
              <a:t>(3) 이전 프로젝트에서의 광고주 반응에 따라 향후 클라이언트와의 관계를 어떻게 형성하고 싶나요?</a:t>
            </a:r>
            <a:br/>
            <a:r>
              <a:t>(4) 지원자는 특정 상황에서 문제 해결 능력을 발휘했습니다. 이러한 경험을 통해 배운 가장 큰 교훈은 무엇인가요?</a:t>
            </a:r>
          </a:p>
        </p:txBody>
      </p:sp>
    </p:spTree>
  </p:cSld>
  <p:clrMapOvr>
    <a:masterClrMapping/>
  </p:clrMapOvr>
</p:sld>
</file>

<file path=ppt/slides/slide5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도핑검사소는 국제공인시험기관 운영과 국제경마화학자협회가 주관하는 국제숙련도시험에서 28년 연속 100% 적중률의 성적으로 세계적으로 인정받는 도핑 검사 기술을 보유하고 있습니다. 하지만 이에 안주하지 않고, 2029년 IFHA 표준시험기관 인증 획득을 목표로 지속적인 역량 강화를 추진하고 있습니다. 저는 단기적으로는 품질 관리 프로세스를 익혀 국제 기준에 </a:t>
            </a:r>
            <a:r>
              <a:rPr u="sng" b="1" sz="1200">
                <a:solidFill>
                  <a:srgbClr val="000000"/>
                </a:solidFill>
                <a:latin typeface="맑은 고딕"/>
              </a:rPr>
              <a:t>(1)맞는 실험 환경을 유지하는 데 기여하여 IFHA 표준시험기관 인증 획득이 목표입니다. IFHA 표준시험기관 인증은 한국마사회 도핑검사소가</a:t>
            </a:r>
            <a:r>
              <a:rPr sz="1200">
                <a:solidFill>
                  <a:srgbClr val="000000"/>
                </a:solidFill>
                <a:latin typeface="맑은 고딕"/>
              </a:rPr>
              <a:t> 글로벌 수준의 도핑 검사 </a:t>
            </a:r>
            <a:r>
              <a:rPr u="sng" b="1" sz="1200">
                <a:solidFill>
                  <a:srgbClr val="000000"/>
                </a:solidFill>
                <a:latin typeface="맑은 고딕"/>
              </a:rPr>
              <a:t>(2)기관으로 자리 잡는 데 필수적이며, 경마의 공정성을 확보하고 한국 말산업의 국제적 신뢰도를 높이는 핵심 과제입니다. 저는 도핑 검사가</a:t>
            </a:r>
            <a:r>
              <a:rPr sz="1200">
                <a:solidFill>
                  <a:srgbClr val="000000"/>
                </a:solidFill>
                <a:latin typeface="맑은 고딕"/>
              </a:rPr>
              <a:t> 단순한 분석 업무를 넘어 공정한 경쟁 환경을 조성하고, 스포츠 윤리를 준수하며, 더 나아가 선한 영향력을 </a:t>
            </a:r>
            <a:r>
              <a:rPr u="sng" b="1" sz="1200">
                <a:solidFill>
                  <a:srgbClr val="000000"/>
                </a:solidFill>
                <a:latin typeface="맑은 고딕"/>
              </a:rPr>
              <a:t>(3)행사하는 일이라고 생각합니다. 이러한 가치관을 바탕으로 신뢰도 높은 검사 시스템 구축에 기여하며, 한국마사회 도핑검사소가 세계</a:t>
            </a:r>
            <a:r>
              <a:rPr sz="1200">
                <a:solidFill>
                  <a:srgbClr val="000000"/>
                </a:solidFill>
                <a:latin typeface="맑은 고딕"/>
              </a:rPr>
              <a:t> 최고의 운영 능력을 갖춘 도핑 검사 기관으로 성장하는 데 힘쓰겠습니다. 저는 한국수자원공사에서 체험형 인턴으로 근무하며 OO댐의 기초 수질 조사 업무를 수행했습니다. 수질 데이터의 신뢰도를 확보하고, 신속한 오염 여부 파악이 핵심 과제였습니다. 이를 위해 수질오염공정시험법에 명시된 실험 방법을 철저히 준수하며 분석을 수행하여 데이터의 정확도를 높이는 데 </a:t>
            </a:r>
            <a:r>
              <a:rPr u="sng" b="1" sz="1200">
                <a:solidFill>
                  <a:srgbClr val="000000"/>
                </a:solidFill>
                <a:latin typeface="맑은 고딕"/>
              </a:rPr>
              <a:t>(4)집중했습니다. 특히, 해당 조사는 야외 환경과 날씨에 관계없이 반드시 수행해야 하는 업무였기에, 무더운 여름철에도 빠짐없이 조사에 참여하며 책임감을</a:t>
            </a:r>
            <a:r>
              <a:rPr sz="1200">
                <a:solidFill>
                  <a:srgbClr val="000000"/>
                </a:solidFill>
                <a:latin typeface="맑은 고딕"/>
              </a:rPr>
              <a:t> 갖고 임했습니다. 이러한 성실함과 원칙을 지키는 태도로 최우수 인턴으로 수료할 수 있었습니다. 환경 변화나 예상치 못한 변수에도 흔들림 없이 정밀한 분석을 수행할 수 있도록, 저의 경험과 역량을 적용하여 어떠한 상황에서도 일관된 태도로 업무를 수행하겠습니다. 나아가, 화학 분석 장비의 유지·관리 역량을 키우고, 실험의 재현성을 높이고, 분석 결과의 신뢰도를 극대화하겠습니다.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 도핑검사소가 IFHA 표준시험기관 인증을 목표로 한다고 하셨습니다. 이와 관련해 예상되는 가장 큰 난관은 무엇이며, 이를 극복하기 위한 전략은 무엇이라고 생각하시나요?</a:t>
            </a:r>
            <a:br/>
            <a:r>
              <a:t>(2) 지원자는 도핑 검사가 단순한 분석 업무를 넘어 공정한 경쟁 환경 조성에 기여한다고 했습니다. 이러한 가치관은 어떤 계기로 구축되었나요?</a:t>
            </a:r>
            <a:br/>
            <a:r>
              <a:t>(3) 지원자가 참여했던 수질 조사 업무에서 데이터의 정확도를 높이기 위해 어떠한 실험 방법을 사용했는지 설명해 주실 수 있나요? 그리고 이러한 경험을 바탕으로 도핑 검사에서 어떻게 활용할 계획인지 말씀해 주세요.</a:t>
            </a:r>
            <a:br/>
            <a:r>
              <a:t>(4) 지원자는 최우수 인턴으로 수료했다고 했습니다. 구체적으로 다른 인턴들과 비교해서 어떤 차별화된 점이 있었으며, 이를 통해 어떤 배움을 얻었는지 설명해 주세요.</a:t>
            </a:r>
          </a:p>
        </p:txBody>
      </p:sp>
    </p:spTree>
  </p:cSld>
  <p:clrMapOvr>
    <a:masterClrMapping/>
  </p:clrMapOvr>
</p:sld>
</file>

<file path=ppt/slides/slide5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a:t>
            </a:r>
            <a:r>
              <a:rPr u="sng" b="1" sz="1200">
                <a:solidFill>
                  <a:srgbClr val="000000"/>
                </a:solidFill>
                <a:latin typeface="맑은 고딕"/>
              </a:rPr>
              <a:t>(1)업무량 증가로 인해 팀원 간 업무 상황 공유가 원활하지 않아 업무 누락이 발생한 상황에서, 자발적으로 회의를 제안해 원인을 파악하고 해결책을</a:t>
            </a:r>
            <a:r>
              <a:rPr sz="1200">
                <a:solidFill>
                  <a:srgbClr val="000000"/>
                </a:solidFill>
                <a:latin typeface="맑은 고딕"/>
              </a:rPr>
              <a:t> 마련하여 재발 방지 체계를 구축한 경험이 있습니다. 한국수자원공사 OOO 지사에서 체험형 인턴으로 근무하며 휴대용 자동 </a:t>
            </a:r>
            <a:r>
              <a:rPr u="sng" b="1" sz="1200">
                <a:solidFill>
                  <a:srgbClr val="000000"/>
                </a:solidFill>
                <a:latin typeface="맑은 고딕"/>
              </a:rPr>
              <a:t>(2)수질 측정기를 활용해 기초 수질 조사 업무를 수행했습니다. 주요 기기 1대와 예비 기기 1대가 구비되어 있었지만, 조사 당일 두 대가 모두 고장 나면서</a:t>
            </a:r>
            <a:r>
              <a:rPr sz="1200">
                <a:solidFill>
                  <a:srgbClr val="000000"/>
                </a:solidFill>
                <a:latin typeface="맑은 고딕"/>
              </a:rPr>
              <a:t> 업무가 일주일간 중단되었습니다. 특히 홍수기 대응 기간으로 인해 팀원들이 돌아가며 비상 당직을 서고 휴무로 자리를 비우는 일이 많아지면서, 장비 점검이 누락되었고 문제를 사전에 발견하지 못했습니다. 당시 조류경보제 발령 기간으로 주 2회 필수적으로 수질 조사를 수행해야 했기에 신속한 해결이 필요했습니다. 이에 저는 문제 해결을 </a:t>
            </a:r>
            <a:r>
              <a:rPr u="sng" b="1" sz="1200">
                <a:solidFill>
                  <a:srgbClr val="000000"/>
                </a:solidFill>
                <a:latin typeface="맑은 고딕"/>
              </a:rPr>
              <a:t>(3)위한 팀원 간 회의를 제안했고, 해결 방안을 함께 모색했습니다. 논의 끝에 홍수기에 전체적인 업무량이 증가하면서 장비 점검에 대한 책임 소재가 불분명해졌다는</a:t>
            </a:r>
            <a:r>
              <a:rPr sz="1200">
                <a:solidFill>
                  <a:srgbClr val="000000"/>
                </a:solidFill>
                <a:latin typeface="맑은 고딕"/>
              </a:rPr>
              <a:t> 점을 파악할 수 있었습니다. 이에 따라 조사 업무를 맡은 제가 장비 유지관리까지 추가로 담당하기로 했습니다. 이후 장비 사용 후 세척, 사용 전날 이상 여부 점검 등의 절차를 체크리스트로 만들어 관리 체계를 정비했습니다. 또한, 팀원 간 </a:t>
            </a:r>
            <a:r>
              <a:rPr u="sng" b="1" sz="1200">
                <a:solidFill>
                  <a:srgbClr val="000000"/>
                </a:solidFill>
                <a:latin typeface="맑은 고딕"/>
              </a:rPr>
              <a:t>(4)소통 부재로 인한 문제 재발을 방지하기 위해 개선책을 마련했습니다. 장비 점검 체크리스트를 부서 게시판에 공지하고, 팀원들이 바빠 확인하지 못할 경우를</a:t>
            </a:r>
            <a:r>
              <a:rPr sz="1200">
                <a:solidFill>
                  <a:srgbClr val="000000"/>
                </a:solidFill>
                <a:latin typeface="맑은 고딕"/>
              </a:rPr>
              <a:t> 대비해 구두로도 전달했습니다. 이러한 관리와 소통 체계 덕분에 이후 기초 수질 조사 업무는 단 한 건의 일정 변경 없이 예정대로 업무가 진행되었고, 최종적으로 홍수기에 OO댐으로 유입된 다양한 오염원을 신속하게 파악하고 대응하여 유역 개선에 기여했습니다. 이 경험을 바탕으로 입사 후에도 책임감을 가지고 주도적으로 문제 해결을 자발적으로 수행하고, 팀과의 원활한 소통을 통해 조직 내 신뢰를 쌓으며 팀워크와 개인의 전문성을 동시에 발휘하겠습니다.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팀원 간 소통 부재로 업무 누락이 발생한 상황에서 회의를 제안했다고 했는데, 이 과정에서 팀원들이 제안에 어떻게 반응했는지, 그리고 이를 통해 얻은 교훈은 무엇인지 설명해 주세요.</a:t>
            </a:r>
            <a:br/>
            <a:r>
              <a:t>(2) 실제로 장비 고장 상황에서 신속한 대응을 위해 어떤 구체적인 행동을 취했으며, 이 경험은 도핑 검사소 환경에서 어떻게 도움이 될 수 있을까요?</a:t>
            </a:r>
            <a:br/>
            <a:r>
              <a:t>(3) 장비 점검 체크리스트를 활용하여 문제 재발을 방지했다고 하셨습니다. 이 체크리스트는 구체적으로 어떤 항목으로 구성되었고, 이를 통해 얻은 성과를 말씀해 주세요.</a:t>
            </a:r>
            <a:br/>
            <a:r>
              <a:t>(4) 응급상황 시에도 예정된 수질 조사 업무를 중단 없이 수행했다고 했는데, 이러한 성과를 달성하기 위해 가장 중요한 요소는 무엇이었다고 생각하나요?</a:t>
            </a:r>
          </a:p>
        </p:txBody>
      </p:sp>
    </p:spTree>
  </p:cSld>
  <p:clrMapOvr>
    <a:masterClrMapping/>
  </p:clrMapOvr>
</p:sld>
</file>

<file path=ppt/slides/slide5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필요한 역할을 능동적으로 찾아가며 지원하는 사람한국마사회 경영지원직은 경마 현장 지원, 승마 활성화, 행사 운영 등 다양한 경영 업무를 통해 원활한 기관 운영을 지원합니다. 이에 상황을 빠르게 파악하고, 필요한 지원을 제공하는 것이 중요하다고 생각합니다. 그러므로 단순히 맡겨진 일만 하는 것이 아니라, 조직 내에서 더 도움이 될 수 있는 부분이 무엇인지 고민하고 필요한 역할을 능동적으로 찾아 지원하는 직원이 되고자 합니다. 금융기관에서 근무할 때 경험을 통해 능동적으로 일을 찾아 움직이는 자세를 배웠습니다. 당시 초반에 주어진 업무는 스캔과 문서 창고 관리 업무 같은 단순 업무였지만, 해당 업무를 충실히 수행하면서 어떻게 하면 조직에 더 기여할 수 있을지 고민했습니다. 점차 조직에 </a:t>
            </a:r>
            <a:r>
              <a:rPr u="sng" b="1" sz="1200">
                <a:solidFill>
                  <a:srgbClr val="000000"/>
                </a:solidFill>
                <a:latin typeface="맑은 고딕"/>
              </a:rPr>
              <a:t>(1)적응하면서, 실질적인 도움이 되는 방향으로 움직이면서 일을 했습니다. 해당 기관이 고객 응대가 주된 업무였기에, 직원분께 요청하여 고객 상담을 참관하였고 상담 흐름을 배워두었습니다. 이를 통해 상담</a:t>
            </a:r>
            <a:r>
              <a:rPr sz="1200">
                <a:solidFill>
                  <a:srgbClr val="000000"/>
                </a:solidFill>
                <a:latin typeface="맑은 고딕"/>
              </a:rPr>
              <a:t> 과정을 익히고, 질문에 따른 답변 방식을 정리했습니다. 그리고 이러한 내용을 바탕으로 상담을 기다리는 고객에게 간단한 안내를 해드릴 수 있었습니다. 이러한 </a:t>
            </a:r>
            <a:r>
              <a:rPr u="sng" b="1" sz="1200">
                <a:solidFill>
                  <a:srgbClr val="000000"/>
                </a:solidFill>
                <a:latin typeface="맑은 고딕"/>
              </a:rPr>
              <a:t>(2)태도 덕분에 전화 상담 업무를 보조할 수 있는 기회를 얻었고, 나아가 창구 업무를 맡게 되었습니다. 이 경험을</a:t>
            </a:r>
            <a:r>
              <a:rPr sz="1200">
                <a:solidFill>
                  <a:srgbClr val="000000"/>
                </a:solidFill>
                <a:latin typeface="맑은 고딕"/>
              </a:rPr>
              <a:t> </a:t>
            </a:r>
            <a:r>
              <a:rPr u="sng" b="1" sz="1200">
                <a:solidFill>
                  <a:srgbClr val="000000"/>
                </a:solidFill>
                <a:latin typeface="맑은 고딕"/>
              </a:rPr>
              <a:t>(3)통해 주어진 위치에서 주어진 업무를 틀에 얽매여 하는 것이 아니라, 조직 내에서 조금 더 공부하면서 도움이 될 수 있는 부분이 무엇인지 고민하고 (4)노력하는 태도가 중요하다는 것을 깨달았습니다. 이러한 경험을 한국마사회 경영지원직에서도 활용하고 싶습니다. 직원들에게 기관에 대한 정보를 공유하고, 사내외 구성원들의 니즈를 파악해 만족도를 높일 수 있는</a:t>
            </a:r>
            <a:r>
              <a:rPr sz="1200">
                <a:solidFill>
                  <a:srgbClr val="000000"/>
                </a:solidFill>
                <a:latin typeface="맑은 고딕"/>
              </a:rPr>
              <a:t> 방안을 고민하며, 행사관리와 사회 공헌 활동 등을 통해 조직 운영의 조력자로서 경영 관리자가 되고 싶습니다. 이러한 역할을 수행하는 데 있어서 소속된 곳에서 무엇이 도움이 될지 고민하는 태도는 경영지원직의 강점이 될 수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금융기관에서 고객 상담을 참관했던 경험을 한 한국마사회 경영지원직에서도 어떻게 활용할 계획인지 설명해 주시겠습니까?</a:t>
            </a:r>
            <a:br/>
            <a:r>
              <a:t>(2) 재직하던 금융기관에서 전화 상담 업무를 보조했던 경험은 어떤 성과로 이어졌으며, 이를 통해 얻은 교훈은 무엇인가요?</a:t>
            </a:r>
            <a:br/>
            <a:r>
              <a:t>(3) 조직 내에서 소통과 정보 공유를 통해 구성원들의 만족도를 높일 방안에 대해 구체적으로 어떤 계획을 가지고 계신가요?</a:t>
            </a:r>
            <a:br/>
            <a:r>
              <a:t>(4) 한국마사회에서 행사관리와 사회 공헌 활동을 통해 조직 운영의 조력자로서 어떤 기여를 하고자 하십니까?</a:t>
            </a:r>
          </a:p>
        </p:txBody>
      </p:sp>
    </p:spTree>
  </p:cSld>
  <p:clrMapOvr>
    <a:masterClrMapping/>
  </p:clrMapOvr>
</p:sld>
</file>

<file path=ppt/slides/slide5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건강보험심사평가원에서 공로 연수식 행사에 필요한 영상을 제작하게 되었습니다. 동료 3명과 자유롭게 </a:t>
            </a:r>
            <a:r>
              <a:rPr u="sng" b="1" sz="1200">
                <a:solidFill>
                  <a:srgbClr val="000000"/>
                </a:solidFill>
                <a:latin typeface="맑은 고딕"/>
              </a:rPr>
              <a:t>(1)아이디어를 나누며 제작할 계획이었지만, 예상치 못한 어려움이 발생했습니다. 직원들이 영상 제작 과정에 관심을 두기 시작하면서, 일부 동료가 서로를 협력자라기보다는 경쟁자로 인식하기 (2)시작한 것입니다. 자신의 의견을 고집하며 다른 의견을 존중하지 않는 태도를 보였고, 팀워크에 미묘한 갈등이 생겼습니다. 의견 충돌도 발생하면서, 한 동료는 본인의 의견은 수용되지</a:t>
            </a:r>
            <a:r>
              <a:rPr sz="1200">
                <a:solidFill>
                  <a:srgbClr val="000000"/>
                </a:solidFill>
                <a:latin typeface="맑은 고딕"/>
              </a:rPr>
              <a:t> 않는다며 자투리 일이나 하겠다고 소극적인 태도를 보이기도 했습니다. 이러한 분위기 속에서는 제대로 된 결과물을 만들기 어려웠기에, 역할을 명확히 나눠 책임을 지는 것이 해결책이라고 판단했습니다. 먼저 동료끼리 모여 각자 맡고 싶은 역할을 파악했지만, 겹치는 부분이 </a:t>
            </a:r>
            <a:r>
              <a:rPr u="sng" b="1" sz="1200">
                <a:solidFill>
                  <a:srgbClr val="000000"/>
                </a:solidFill>
                <a:latin typeface="맑은 고딕"/>
              </a:rPr>
              <a:t>(3)있어 조율이 필요했습니다. 특히, 주변인에게 좋은 평가를 받고 싶어 하는 동료에게는 ‘센스가 좋으니 가장 중요한 부분인 기관명 9행시와 대본 작성을 맡아주면</a:t>
            </a:r>
            <a:r>
              <a:rPr sz="1200">
                <a:solidFill>
                  <a:srgbClr val="000000"/>
                </a:solidFill>
                <a:latin typeface="맑은 고딕"/>
              </a:rPr>
              <a:t> 좋겠다’라고 먼저 강점을 인정해 주며 역할을 조정하려고 했습니다. 그러자 생각을 듣는 자세를 보이면서, 각자의 역할을 구체화할 수 있었습니다. 연수자가 기관에 이륙하고 착륙하는 콘셉트였기에 드론 조작하는 역할, 전반적인 영상 촬영 및 편집하는 역할로 세분화해 각자의 성과가 자연스럽게 드러날 수 있었습니다. 이렇게 조율한 결과, 영상은 직원들로부터 좋은 평가를 받을 수 있었습니다. 이 경험을 통해 같이 일하는 동료가 있을 때는 누가 더 중요한 역할을 하는지에 대한 </a:t>
            </a:r>
            <a:r>
              <a:rPr u="sng" b="1" sz="1200">
                <a:solidFill>
                  <a:srgbClr val="000000"/>
                </a:solidFill>
                <a:latin typeface="맑은 고딕"/>
              </a:rPr>
              <a:t>(4)불만이 생길 수 있기 때문에, 미리 역할을 조율함으로써 불필요한 경쟁을 줄이고, 각자의 성과가 자연스럽게 드러날 수 있는 구조가 필요하다는 것을 알게 됐습니다. 또한, 갈등이 발생했을 때는 상대의 심리를 이해하고 협력을</a:t>
            </a:r>
            <a:r>
              <a:rPr sz="1200">
                <a:solidFill>
                  <a:srgbClr val="000000"/>
                </a:solidFill>
                <a:latin typeface="맑은 고딕"/>
              </a:rPr>
              <a:t> 유도하는 것이 중요함을 깨달았습니다. 이후에도 협업이 필요한 상황에서는 같이 일하는 동료의 강점을 아낌없이 칭찬해 주며 서로에 대한 좋은 마음을 가지고 팀을 이끌어가는 태도를 유지하고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영상 제작 시 팀원 간의 갈등을 해결하고 역할을 명확히 나눈 사례는 이후 다른 협업 경험에 어떻게 적용되었나요?</a:t>
            </a:r>
            <a:br/>
            <a:r>
              <a:t>(2) 협력보다는 경쟁으로 인식되었던 팀 분위기를 전환시키면서 느낀 점과 개선 방안은 무엇이었나요?</a:t>
            </a:r>
            <a:br/>
            <a:r>
              <a:t>(3) 공로 연수식 영상에서 드론 조작과 영상 편집 등 역할 세분화를 통해 어떤 효과를 얻었으며, 각 역할의 중요성에 대해 설명해 주세요.</a:t>
            </a:r>
            <a:br/>
            <a:r>
              <a:t>(4) 같이 일하는 동료의 강점을 칭찬하며 이끌어가는 방식은 향후 리더십 발전에 어떻게 기여할 것으로 보십니까?</a:t>
            </a:r>
          </a:p>
        </p:txBody>
      </p:sp>
    </p:spTree>
  </p:cSld>
  <p:clrMapOvr>
    <a:masterClrMapping/>
  </p:clrMapOvr>
</p:sld>
</file>

<file path=ppt/slides/slide5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[안정적이고 신뢰도 높은 방송 인프라 구축]1. 방송 인프라 개선서울, 부산, 제주경마공원을 현장 답사하며 인프라를 분석한 경험이 </a:t>
            </a:r>
            <a:r>
              <a:rPr u="sng" b="1" sz="1200">
                <a:solidFill>
                  <a:srgbClr val="000000"/>
                </a:solidFill>
                <a:latin typeface="맑은 고딕"/>
              </a:rPr>
              <a:t>(1)있습니다. 서울은 비전127 고화질 영상과 우수한 음향 설비를 갖추었지만, 부산은 노후 스피커, 제주는 전광판 화질 저하 문제가 있었습니다. 4K, HDR 등 최신 방송기술을</a:t>
            </a:r>
            <a:r>
              <a:rPr sz="1200">
                <a:solidFill>
                  <a:srgbClr val="000000"/>
                </a:solidFill>
                <a:latin typeface="맑은 고딕"/>
              </a:rPr>
              <a:t> 꾸준히 공부해 온 경험을 바탕으로, 입사 후 노후 방송 시스템을 개선하고, 영천경마공원에 경쟁력 있는 방송 인프라를 구축해 고객 만족도를 높이겠습니다.2. 방송 장비 및 시스템 유지보수부조정실에서 AMU, VMU 등 방송 장비를 운용하며 화면 레퍼런스 문제 해결, 고장 모니터 정비 등 유지보수 경험을 쌓았습니다. 또한, 이를 방송과기술에 기고하여 엔지니어분들께 실무 경험을 공유한 바 있습니다. 더 나아가, 사내 네트워크 구축 경험을 바탕으로 입사 후 신뢰도 </a:t>
            </a:r>
            <a:r>
              <a:rPr u="sng" b="1" sz="1200">
                <a:solidFill>
                  <a:srgbClr val="000000"/>
                </a:solidFill>
                <a:latin typeface="맑은 고딕"/>
              </a:rPr>
              <a:t>(2)높은 방송 서비스를 제공하겠습니다.[신기술을 활용한 경마 콘텐츠 혁신]1. AI를 활용한 업무 효율화 및 콘텐츠 차별화마사회는 AI 아나운서, AI</a:t>
            </a:r>
            <a:r>
              <a:rPr sz="1200">
                <a:solidFill>
                  <a:srgbClr val="000000"/>
                </a:solidFill>
                <a:latin typeface="맑은 고딕"/>
              </a:rPr>
              <a:t> 경마심의 시스템 등 AI를 적극 활용하고 있습니다. 저는 AI 기사 스크랩 프로그램을 직접 개발해 보도부에 배포했고, 기사 검색 시간을 40분에서 5분으로 크게 단축한 경험이 있습니다. 입사 후에도 AI를 활용해 업무 시스템을 개선하고, AI 트래킹 카메라를 활용해 말 번호와 색상 등 객체를 </a:t>
            </a:r>
            <a:r>
              <a:rPr u="sng" b="1" sz="1200">
                <a:solidFill>
                  <a:srgbClr val="000000"/>
                </a:solidFill>
                <a:latin typeface="맑은 고딕"/>
              </a:rPr>
              <a:t>(3)실시간으로 인식하여 차별화된 화면을 구현하겠습니다.2. 공간음향 및 XR, 클라우드를 활용한 몰입감 제공콘서트</a:t>
            </a:r>
            <a:r>
              <a:rPr sz="1200">
                <a:solidFill>
                  <a:srgbClr val="000000"/>
                </a:solidFill>
                <a:latin typeface="맑은 고딕"/>
              </a:rPr>
              <a:t> 음향을 믹싱하며, 관객 응원 소리에 방향감을 부여해 생동감 있는 사운드를 구현한 경험이 있습니다. 입사 후에도 바이노럴 믹싱, </a:t>
            </a:r>
            <a:r>
              <a:rPr u="sng" b="1" sz="1200">
                <a:solidFill>
                  <a:srgbClr val="000000"/>
                </a:solidFill>
                <a:latin typeface="맑은 고딕"/>
              </a:rPr>
              <a:t>(4)객체기반 돌비 애트모스 등 공간음향을 활용해 말발굽 소리와 응원 소리에 입체감을 부여하고, 온라인 고객에게 현장감을 제공하겠습니다. 또한, AR 앱 개발과 클라우드</a:t>
            </a:r>
            <a:r>
              <a:rPr sz="1200">
                <a:solidFill>
                  <a:srgbClr val="000000"/>
                </a:solidFill>
                <a:latin typeface="맑은 고딕"/>
              </a:rPr>
              <a:t> 기반 축구 생중계 제작 경험을 바탕으로, 현장 그림 위에 경주마 성적, 주요 장면, 응원 메시지 등을 실시간 XR로 시각화하여 현장 정보성을 강화하겠습니다.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서울, 부산, 제주경마공원을 현장 답사하며 인프라를 분석한 경험에서 가장 어려웠던 점은 무엇이었고, 그 경험이 앞으로의 업무에 어떻게 도움이 될 것 같은가요?</a:t>
            </a:r>
            <a:br/>
            <a:r>
              <a:t>(2) AI 기사 스크랩 프로그램을 개발했다고 했는데, 이 과정에서 마주한 주요 기술적 도전 과제는 무엇이었고 이를 어떻게 극복했나요?</a:t>
            </a:r>
            <a:br/>
            <a:r>
              <a:t>(3) 콘서트 음향을 믹싱하며 관객 응원 소리에 방향감을 부여했다는데, 이 경험이 방송 음향 작업에 어떻게 기여할 수 있을까요?</a:t>
            </a:r>
            <a:br/>
            <a:r>
              <a:t>(4) 클라우드 기반 축구 생중계 제작 경험이 경마 방송 서비스에 어떻게 접목될 수 있을지 설명해 주세요.</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학부 시절 건축종합설계 과목 수강 시 에너지 감축 및 국민의 삶의 질 향상을 위해 ‘노후건축물의 리모델링 및 안전진단’ 프로젝트를 진행한 경험이 있습니다. 3명의 인원으로 프로젝트가 진행되었고 리모델링, 안전진단, PPT 자료 업무로 역할을 분담하였습니다. 하지만 프로젝트 </a:t>
            </a:r>
            <a:r>
              <a:rPr u="sng" b="1" sz="1200">
                <a:solidFill>
                  <a:srgbClr val="000000"/>
                </a:solidFill>
                <a:latin typeface="맑은 고딕"/>
              </a:rPr>
              <a:t>(1)진행 시, 리모델링 역할을 맡은 팀원이 오류와 해결방안을 찾는 과정에서 어려움을 호소하였고 소요시간이 예상보다</a:t>
            </a:r>
            <a:r>
              <a:rPr sz="1200">
                <a:solidFill>
                  <a:srgbClr val="000000"/>
                </a:solidFill>
                <a:latin typeface="맑은 고딕"/>
              </a:rPr>
              <a:t> 길어지는 문제가 발생하였습니다. 저는 문제의 해결을 위해 팀원들과의 소통과 피드백이 필요하다고 생각했습니다. 이를 위해 화상회의 앱을 사용함으로써 실시간으로 정보를 공유했고,</a:t>
            </a:r>
            <a:r>
              <a:rPr u="sng" b="1" sz="1200">
                <a:solidFill>
                  <a:srgbClr val="000000"/>
                </a:solidFill>
                <a:latin typeface="맑은 고딕"/>
              </a:rPr>
              <a:t>(2) 그 결과 업무 방식이 비효율적이라는 것을 파악했습니다. 기존의 방식은 주말마다 리모델링 개선점을 확인 후 안전진단을 실행하는 것이었습니다. 이를 개선하여 이틀에 한 번씩 화상회의 화면공유를 통해 안전진단과 리모델링 업무를 융합하여 ‘안전한 리모델링</a:t>
            </a:r>
            <a:r>
              <a:rPr sz="1200">
                <a:solidFill>
                  <a:srgbClr val="000000"/>
                </a:solidFill>
                <a:latin typeface="맑은 고딕"/>
              </a:rPr>
              <a:t> 개선점 도출’을 목표로 프로젝트를 효율적으로 진행하였습니다. 해당 방식에 </a:t>
            </a:r>
            <a:r>
              <a:rPr u="sng" b="1" sz="1200">
                <a:solidFill>
                  <a:srgbClr val="000000"/>
                </a:solidFill>
                <a:latin typeface="맑은 고딕"/>
              </a:rPr>
              <a:t>(3)따라 리모델링 과정 중 안전진단을 실시하여</a:t>
            </a:r>
            <a:r>
              <a:rPr sz="1200">
                <a:solidFill>
                  <a:srgbClr val="000000"/>
                </a:solidFill>
                <a:latin typeface="맑은 고딕"/>
              </a:rPr>
              <a:t> 3번 만에 리모델링을 완성할 수 있었고 그 결과 졸업작품전의 최우수작품에 선정되었습니다.이 경험을 바탕으로 팀원의 고충을 이해하고 공동의 목표를 추구함으로써 프로젝트를 협력하며 진행하기 위해서는 적극적인 의사소통이 중요하다는 것을 배웠습니다. 또한 </a:t>
            </a:r>
            <a:r>
              <a:rPr u="sng" b="1" sz="1200">
                <a:solidFill>
                  <a:srgbClr val="000000"/>
                </a:solidFill>
                <a:latin typeface="맑은 고딕"/>
              </a:rPr>
              <a:t>(4)모든 프로젝트의 과정은 유기적으로 연결되어 있어 협동이 필수라는 것을 느낄 수 있었고 아이디어를 공유하고 토론함으로써 최선의 방안을 찾아낼 수 있다는 것을 깨달았습니다. 이</a:t>
            </a:r>
            <a:r>
              <a:rPr sz="1200">
                <a:solidFill>
                  <a:srgbClr val="000000"/>
                </a:solidFill>
                <a:latin typeface="맑은 고딕"/>
              </a:rPr>
              <a:t> 역량을 바탕으로 한국마사회 건축직으로서 모든 이해관계자가 만족하는 관리자로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노후건축물 리모델링 프로젝트에서 팀원의 어려움을 해결하기 위해 어떤 방식으로 소통을 개선했는지 설명해주시겠어요?</a:t>
            </a:r>
            <a:br/>
            <a:r>
              <a:t>(2) 이틀에 한 번씩 화상회의를 통한 업무 융합이 프로젝트 진행에 어떤 영향을 주었는지 구체적인 예를 들어 설명해주시겠어요?</a:t>
            </a:r>
            <a:br/>
            <a:r>
              <a:t>(3) 프로젝트가 졸업작품전에서 최우수작품으로 선정된 비결과 그 과정에서의 지원자의 기여도를 알고 싶습니다.</a:t>
            </a:r>
            <a:br/>
            <a:r>
              <a:t>(4) 한국마사회 건축직으로서 모든 이해관계자가 만족하는 관리자로 성장하기 위해 어떤 역량을 강화하고자 하나요?</a:t>
            </a:r>
          </a:p>
        </p:txBody>
      </p:sp>
    </p:spTree>
  </p:cSld>
  <p:clrMapOvr>
    <a:masterClrMapping/>
  </p:clrMapOvr>
</p:sld>
</file>

<file path=ppt/slides/slide5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[뉴스 생방송 제작을 통해 배운 소통의 중요성]신입 시절 음향 감독으로 뉴스 생방송을 제작할 때, 소통의 중요성을 깨닫지 </a:t>
            </a:r>
            <a:r>
              <a:rPr u="sng" b="1" sz="1200">
                <a:solidFill>
                  <a:srgbClr val="000000"/>
                </a:solidFill>
                <a:latin typeface="맑은 고딕"/>
              </a:rPr>
              <a:t>(1)못하고 큐시트에만 의존하며 AMU를 운용했습니다. 이로 인해 음향이 영상보다 먼저 송출되는 사고가 발생했는데, 이는 시청자들에게 어색함을</a:t>
            </a:r>
            <a:r>
              <a:rPr sz="1200">
                <a:solidFill>
                  <a:srgbClr val="000000"/>
                </a:solidFill>
                <a:latin typeface="맑은 고딕"/>
              </a:rPr>
              <a:t> 초래했습니다. 또한 새로 온 뉴스 AD가 자주 잘못된 콜사인을 하여 감독들과 편집 요원들이 이를 신뢰하지 못하게 되면서 화면을 잘못 찍는 방송 사고가 발생하기도 했습니다. 이러한 사고가 반복되자 부서 간 책임을 전가하는 분위기가 형성되었고, 뉴스센터는 한동안 긴장감이 맴돌았습니다. 저는 상황의 심각성을 깨닫고 문제를 극복하기 위해 다음과 같이 노력했습니다.먼저, 팀원들과 신뢰와 친밀감을 쌓기 위해 정기적인 식사 모임을 마련했습니다. 개선할 점들을 자유롭게 공유하고, 선배님들로부터 실질적인 조언을 </a:t>
            </a:r>
            <a:r>
              <a:rPr u="sng" b="1" sz="1200">
                <a:solidFill>
                  <a:srgbClr val="000000"/>
                </a:solidFill>
                <a:latin typeface="맑은 고딕"/>
              </a:rPr>
              <a:t>(2)받으며 놓친 부분을 배우는 시간을 가졌습니다. 이후 '뉴스 AD는 화면을 컷하기 전 스탠바이 신호를 주고, 아나운서는 이를 수신호로</a:t>
            </a:r>
            <a:r>
              <a:rPr sz="1200">
                <a:solidFill>
                  <a:srgbClr val="000000"/>
                </a:solidFill>
                <a:latin typeface="맑은 고딕"/>
              </a:rPr>
              <a:t> 응답하기' 등 서로 약속을 정하며 호흡을 맞춰 </a:t>
            </a:r>
            <a:r>
              <a:rPr u="sng" b="1" sz="1200">
                <a:solidFill>
                  <a:srgbClr val="000000"/>
                </a:solidFill>
                <a:latin typeface="맑은 고딕"/>
              </a:rPr>
              <a:t>(3)나갔습니다.이러한 노력 덕분에 원활한 소통이 가능해졌고, 방송 사고가 현저히 줄어들었습니다. 이를 통해 협업은 단순히 주어진 역할을 잘 수행하는 것뿐만 아니라,</a:t>
            </a:r>
            <a:r>
              <a:rPr sz="1200">
                <a:solidFill>
                  <a:srgbClr val="000000"/>
                </a:solidFill>
                <a:latin typeface="맑은 고딕"/>
              </a:rPr>
              <a:t> 서로의 입장을 이해하고 적극적으로 조율해 나가는 과정이라는 것을 배웠습니다.[성과: 협업 경험을 바탕으로 성공적으로 마친 </a:t>
            </a:r>
            <a:r>
              <a:rPr u="sng" b="1" sz="1200">
                <a:solidFill>
                  <a:srgbClr val="000000"/>
                </a:solidFill>
                <a:latin typeface="맑은 고딕"/>
              </a:rPr>
              <a:t>(4)2024 국회의원 선거 방송]뉴스 생방송을 통해 쌓은 협업 경험은 국회의원 선거 방송 제작에 큰 도움이 되었습니다. 특히 선거 투개표 방송에서 4곳의 현장을 IP 코덱 또는 LTE 장비를 활용해 동시 연결해야 했는데,</a:t>
            </a:r>
            <a:r>
              <a:rPr sz="1200">
                <a:solidFill>
                  <a:srgbClr val="000000"/>
                </a:solidFill>
                <a:latin typeface="맑은 고딕"/>
              </a:rPr>
              <a:t> 이를 위해 리허설을 진행하면서 기자들과 지속적으로 소통했습니다. 현장 요구 사항과 기술적인 제약을 균형 있게 고려하며 철저히 사전 점검한 결과, 안정적인 유, 무선 통신 환경을 구축하여 생방송을 성공적으로 마칠 수 있었습니다. 입사 후에도 팀원들과 적극적으로 소통하고 협업하여, 안정적인 경마 방송 서비스를 제공하는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뉴스 생방송에서 음향 문제를 겪었을 때, 이를 수정하고 신뢰 회복을 위해 했던 구체적인 행동은 어떤 것이었나요?</a:t>
            </a:r>
            <a:br/>
            <a:r>
              <a:t>(2) 정기적인 식사 모임을 통해 팀과의 신뢰를 쌓았다고 하셨는데, 이 방식이 왜 효과적이었다고 생각하나요?</a:t>
            </a:r>
            <a:br/>
            <a:r>
              <a:t>(3) '뉴스 AD는 화면을 컷하기 전 스탠바이 신호'라는 약속이 형성되기까지 과정에서 있었던 주요 도전은 무엇이었나요?</a:t>
            </a:r>
            <a:br/>
            <a:r>
              <a:t>(4) 2024 국회의원 선거 방송에서 기자들과의 소통 방식에서 무엇을 배웠고, 이 경험이 경마 방송에 어떻게 적용될까요?</a:t>
            </a:r>
          </a:p>
        </p:txBody>
      </p:sp>
    </p:spTree>
  </p:cSld>
  <p:clrMapOvr>
    <a:masterClrMapping/>
  </p:clrMapOvr>
</p:sld>
</file>

<file path=ppt/slides/slide5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[회계 지식을 갖춘 꼼꼼하고 투명한 인재]한국마사회에 입사하여 이루고자 하는 목표는 수익성과 공공성을 조화롭게 관리하여 재무 건전성을 확보하고, 투명한 회계처리로 신뢰성을 높이는 것입니다. 한국마사회는 경마 사업을 통해 수익을 창출하고, 이를 말 산업 육성 및 사회공헌사업에 </a:t>
            </a:r>
            <a:r>
              <a:rPr u="sng" b="1" sz="1200">
                <a:solidFill>
                  <a:srgbClr val="000000"/>
                </a:solidFill>
                <a:latin typeface="맑은 고딕"/>
              </a:rPr>
              <a:t>(1)활용하며 수익성과 공공성을 동시에 추구하는 기관입니다. 따라서 그 특성에 맞게 예산을 수립하고 성과를 향상시키는 것과, 신뢰성</a:t>
            </a:r>
            <a:r>
              <a:rPr sz="1200">
                <a:solidFill>
                  <a:srgbClr val="000000"/>
                </a:solidFill>
                <a:latin typeface="맑은 고딕"/>
              </a:rPr>
              <a:t> 있는 회계 관리가 모두 중요하다고 생각합니다.이 목표를 달성하기 위해 활용할 제 경험과 역량은 크게 두 가지입니다.첫째, 공인회계사 시험 준비와 </a:t>
            </a:r>
            <a:r>
              <a:rPr u="sng" b="1" sz="1200">
                <a:solidFill>
                  <a:srgbClr val="000000"/>
                </a:solidFill>
                <a:latin typeface="맑은 고딕"/>
              </a:rPr>
              <a:t>(2)재경관리사 자격증 취득 과정에서 재무회계, 원가관리회계 등 전문적인 회계 지식을 습득했습니다. (3)특히, 자산과 부채, 자본의 변동을 정확하게 기록하고 재무제표에 반영하는 방법을 학습하면서 정확성과 신뢰성을 갖춘 회계처리의 중요성을 배웠습니다.이를</a:t>
            </a:r>
            <a:r>
              <a:rPr sz="1200">
                <a:solidFill>
                  <a:srgbClr val="000000"/>
                </a:solidFill>
                <a:latin typeface="맑은 고딕"/>
              </a:rPr>
              <a:t> 바탕으로 한국마사회의 주요 사업의 수익과 비용 구조를 명확하게 이해하여 재무제표를 작성하고, 재무현황을 분석하여 예산의 효율성을 높이고 재무 건전성 확보에 기여하겠습니다.둘째, 동아리 총무로서 체계적이고 투명한 예산 운영을 통해 구성원의 신뢰를 얻은 경험이 있습니다. 사격동아리에서 총무를 맡아 활동하면서, 모든 수입과 지출 내역을 항목별로 구분하고 증빙자료를 첨부하여 엑셀로 </a:t>
            </a:r>
            <a:r>
              <a:rPr u="sng" b="1" sz="1200">
                <a:solidFill>
                  <a:srgbClr val="000000"/>
                </a:solidFill>
                <a:latin typeface="맑은 고딕"/>
              </a:rPr>
              <a:t>(4)꼼꼼하게 기록하였습니다. 또한, 동아리 부원들이 언제든지 자료를 확인할 수 있도록 공유하고, 관련 질의에도 성실하게 답하며 부원들의 신뢰를 얻었습니다.이</a:t>
            </a:r>
            <a:r>
              <a:rPr sz="1200">
                <a:solidFill>
                  <a:srgbClr val="000000"/>
                </a:solidFill>
                <a:latin typeface="맑은 고딕"/>
              </a:rPr>
              <a:t> 경험을 통해 체계적이고 투명한 재무회계관리가 조직의 신뢰 형성에 중요하다는 점을 배웠습니다. 한국마사회 입사 후에도 이 경험을 바탕으로 법적 기준과 내부 규정을 철저히 준수하며 효율적이고 투명하게 회계 업무를 수행하겠습니다.입사 후 회계 지식과 예산 운영 역량을 바탕으로 재무회계관리 업무에 빠르게 적응하겠습니다. 나아가, 변화하는 회계 기준과 내부 규정을 꾸준히 학습하여 한국마사회가 재무 목표를 달성하고 성과를 향상하는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공인회계사 시험 준비에서 무엇을 가장 중요하게 배웠으며, 이것이 실무에 어떻게 기여할 수 있는지 설명해 주세요.</a:t>
            </a:r>
            <a:br/>
            <a:r>
              <a:t>(2) 지원자가 사격동아리 총무로서 체계적이고 투명한 예산 운영을 통해 받은 신뢰가 어떻게 한국마사회에서의 회계 관리에 도움이 될 것인지 설명해 주세요.</a:t>
            </a:r>
            <a:br/>
            <a:r>
              <a:t>(3) 자신의 회계 처리 방식이 투명성과 신뢰성을 확보하는 데 어떻게 기여할 수 있었는지에 대한 예시를 들어 주세요.</a:t>
            </a:r>
            <a:br/>
            <a:r>
              <a:t>(4) 한국마사회 입사 후 변화하는 회계 기준과 내부 규정을 어떻게 꾸준히 학습할 계획인지 구체적으로 말씀해 주세요.</a:t>
            </a:r>
          </a:p>
        </p:txBody>
      </p:sp>
    </p:spTree>
  </p:cSld>
  <p:clrMapOvr>
    <a:masterClrMapping/>
  </p:clrMapOvr>
</p:sld>
</file>

<file path=ppt/slides/slide5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[소통으로 되찾은 순찰 활동의 의미]교내 순찰 활동에서 순찰 방식 차이로 인한 협력의 어려움을 </a:t>
            </a:r>
            <a:r>
              <a:rPr u="sng" b="1" sz="1200">
                <a:solidFill>
                  <a:srgbClr val="000000"/>
                </a:solidFill>
                <a:latin typeface="맑은 고딕"/>
              </a:rPr>
              <a:t>(1)극복한 경험이 있습니다. 순찰 활동은 교내 안전을 지키고 에너지를 절약하기 위한 활동으로, 캠퍼스 내부를 순찰하며 외부인 출입 여부를</a:t>
            </a:r>
            <a:r>
              <a:rPr sz="1200">
                <a:solidFill>
                  <a:srgbClr val="000000"/>
                </a:solidFill>
                <a:latin typeface="맑은 고딕"/>
              </a:rPr>
              <a:t> 점검하고 불필요한 전등을 소등하는 역할이었습니다. 대부분의 부원은 성실하게 활동했으나, 일부 부원은 순찰을 제대로 하지 않고 장부에 이름만 적은 뒤 활동을 빠르게 마치는 경우가 있었습니다. 저는 이렇게 형식적인 활동이 반복된다면 교내 안전을 지키는 순찰 활동의 의미가 점점 퇴색될 것이라고 생각했습니다.저는 먼저 부원들과 자연스럽게 대화를 시도하면서 순찰 중 불편하거나 어려운 점에 대해서 의견을 나누었습니다. 이 과정에서 많은 부원들이 순찰 활동이 형식적으로 진행되고 </a:t>
            </a:r>
            <a:r>
              <a:rPr u="sng" b="1" sz="1200">
                <a:solidFill>
                  <a:srgbClr val="000000"/>
                </a:solidFill>
                <a:latin typeface="맑은 고딕"/>
              </a:rPr>
              <a:t>(2)있다는 점에 공감하고 있다는 것을 알게 되었습니다. 그래서 저는 회의에서 순찰 활동을 체계적으로 진행하기 위한 방법을 안건으로 토의하는 것을 제안하였습니다. 그 결과,</a:t>
            </a:r>
            <a:r>
              <a:rPr sz="1200">
                <a:solidFill>
                  <a:srgbClr val="000000"/>
                </a:solidFill>
                <a:latin typeface="맑은 고딕"/>
              </a:rPr>
              <a:t> 활동 사진을 단체 채팅방에 공유하는 방안이 </a:t>
            </a:r>
            <a:r>
              <a:rPr u="sng" b="1" sz="1200">
                <a:solidFill>
                  <a:srgbClr val="000000"/>
                </a:solidFill>
                <a:latin typeface="맑은 고딕"/>
              </a:rPr>
              <a:t>(3)도출되었습니다.하지만 일부 동료들은 사진을 올리는 것이 번거롭고 감시받는 것 같다며 반대했습니다. 이에 저는 다른 동료들이 활동하는 모습을 보며 서로간의 신뢰를 쌓을</a:t>
            </a:r>
            <a:r>
              <a:rPr sz="1200">
                <a:solidFill>
                  <a:srgbClr val="000000"/>
                </a:solidFill>
                <a:latin typeface="맑은 고딕"/>
              </a:rPr>
              <a:t> 수 있다는 긍정적인 측면을 강조하며 설득했습니다. 또한, 사진을 올리는 횟수를 주 1회로 조정하는 대안을 </a:t>
            </a:r>
            <a:r>
              <a:rPr u="sng" b="1" sz="1200">
                <a:solidFill>
                  <a:srgbClr val="000000"/>
                </a:solidFill>
                <a:latin typeface="맑은 고딕"/>
              </a:rPr>
              <a:t>(4)제안했습니다. 결국 제안이 받아들여졌고, 사진을 공유하는 방식이 정착되었습니다. 이후 동료들은 활동에 더욱 책임감을 가지고 임했으며, 서로를 독려하는 분위기도 형성되었습니다.</a:t>
            </a:r>
            <a:r>
              <a:rPr sz="1200">
                <a:solidFill>
                  <a:srgbClr val="000000"/>
                </a:solidFill>
                <a:latin typeface="맑은 고딕"/>
              </a:rPr>
              <a:t> 그리고 실제로 수상한 외부인을 신고하거나 고장난 시설을 발견해 조치하는 성과도 낼 수 있었습니다.이 경험을 통해 조직 공동의 목표를 달성하기 위해서는 동료 간의 협력이 중요하며, 문제가 발생했을 때에는 열린 소통을 통해 해결책을 함께 모색하고 의견을 절충하는 것이 중요하다는 것을 배웠습니다. 한국마사회에서도 구성원들과 적극적으로 소통하며 협력적인 조직 문화를 조성하고, 공동의 목표를 달성하는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교내 순찰 활동 중 일부 동료들이 제기한 순찰에 대한 불편함을 이해하고 개선한 사례를 말씀해 주세요.</a:t>
            </a:r>
            <a:br/>
            <a:r>
              <a:t>(2) 순찰 활동을 체계적으로 진행하기 위한 제안을 어떻게 설득했는지 자세히 말씀해 주세요.</a:t>
            </a:r>
            <a:br/>
            <a:r>
              <a:t>(3) 사진 공유 방안 도입 후 순찰 활동의 책임감 변화와 그에 따른 성과를 설명해 주세요.</a:t>
            </a:r>
            <a:br/>
            <a:r>
              <a:t>(4) 동료들과의 소통을 통해 협력적인 조직문화를 조성한 경험이 한국마사회에서 어떻게 활용될 수 있을지 설명해 주세요.</a:t>
            </a:r>
          </a:p>
        </p:txBody>
      </p:sp>
    </p:spTree>
  </p:cSld>
  <p:clrMapOvr>
    <a:masterClrMapping/>
  </p:clrMapOvr>
</p:sld>
</file>

<file path=ppt/slides/slide5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(1)입사 후 렛츠런파크의 유지관리 시스템을 강화하고, 기존 공간을 활용하여 재방문하고 싶은 공간을 기획하고</a:t>
            </a:r>
            <a:r>
              <a:rPr sz="1200">
                <a:solidFill>
                  <a:srgbClr val="000000"/>
                </a:solidFill>
                <a:latin typeface="맑은 고딕"/>
              </a:rPr>
              <a:t> 싶습니다.저는 단지를 조성하는 사업단에서 근무하며 논생물조사, 쌀 기부 행사와 같은 사회공헌 활동을 </a:t>
            </a:r>
            <a:r>
              <a:rPr u="sng" b="1" sz="1200">
                <a:solidFill>
                  <a:srgbClr val="000000"/>
                </a:solidFill>
                <a:latin typeface="맑은 고딕"/>
              </a:rPr>
              <a:t>(2)기획하고 보조한 경험이 있습니다. 기부 행사를 위한 쌀 포장지 제작 업무를 수행하여 비용을 절감하고</a:t>
            </a:r>
            <a:r>
              <a:rPr sz="1200">
                <a:solidFill>
                  <a:srgbClr val="000000"/>
                </a:solidFill>
                <a:latin typeface="맑은 고딕"/>
              </a:rPr>
              <a:t> 창의적인 디자인으로 만족도를 높이는 성과를 거두었습니다. 이러한 경험들은 조경 관련 각종 행사를 기획하고 시행하는 능력에도 기여할 수 있을 것이라 확신합니다.또한, 조경 유지관리의 중요성을 현장으로 배우고 문제를 해결한 경험이 있습니다. 2023년에 조성된 공원과 가로수의 토양 상태가 적절하지 않아 다수의 수목이 고사하는 문제가 발생하였습니다. 이를 해결하기 위해 저는 현장과 도면, 내역서를 비교해 하자 수목의 위치와 상태를 파악하고 시공사와 </a:t>
            </a:r>
            <a:r>
              <a:rPr u="sng" b="1" sz="1200">
                <a:solidFill>
                  <a:srgbClr val="000000"/>
                </a:solidFill>
                <a:latin typeface="맑은 고딕"/>
              </a:rPr>
              <a:t>(3)협의하여 적절한 하자 조치를 취할 수 있도록 보조하였습니다. 지자체 이관을 위해 여름철</a:t>
            </a:r>
            <a:r>
              <a:rPr sz="1200">
                <a:solidFill>
                  <a:srgbClr val="000000"/>
                </a:solidFill>
                <a:latin typeface="맑은 고딕"/>
              </a:rPr>
              <a:t> 10개 이상의 공원에서 하자 수목 검수를 100% 완료하며 협동심과 끈기를 배웠으며 수종별로 토양, 기후, 관수, 배수 등 다양한 문제들로 식물들이 고사한다는 사실을 현장을 경험하며 이해할 수 있었습니다. 이러한 경험과 역량을 바탕으로 입사 후 폭우나 폭설로 인한 수목 피해를 체계적으로 조사하고, 피해 원인을 분석하여 수목 고사를 최소화하는 전략을 수립하고자 합니다. 단순히 새로운 시설을 조성하는 것이 아닌 기존 시설을 정비하고 노후화된 </a:t>
            </a:r>
            <a:r>
              <a:rPr u="sng" b="1" sz="1200">
                <a:solidFill>
                  <a:srgbClr val="000000"/>
                </a:solidFill>
                <a:latin typeface="맑은 고딕"/>
              </a:rPr>
              <a:t>(4)부분을 개선하여 지속 가능한 경관을 조성할 계획입니다. 사계절 내내 방문객이 찾고 싶은 공간을 만들기</a:t>
            </a:r>
            <a:r>
              <a:rPr sz="1200">
                <a:solidFill>
                  <a:srgbClr val="000000"/>
                </a:solidFill>
                <a:latin typeface="맑은 고딕"/>
              </a:rPr>
              <a:t> 위해 계절별 특성을 고려한 식재 계획을 도입할 것입니다.제가 렛츠런파크에 직접 방문해 보니 경마 관람객은 주로 40대 이상이지만, 공원 이용객의 상당수는 그들의 자녀들이었습니다. 이에 따라 어린이들이 즐길 수 있는 체험형 프로그램과 가족 단위 방문객을 유치할 수 있는 행사를 기획하여 공원의 활용도를 높이고, 한국마사회의 성장과 브랜드 가치를 강화하는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렛츠런파크 입사 후 기획하고 싶은 '재방문하고 싶은 공간'을 만들기 위해 어떤 구체적인 전략을 세우고 계신가요?</a:t>
            </a:r>
            <a:br/>
            <a:r>
              <a:t>(2) 지원자는 쌀 포장지 디자인을 통해 비용을 절감했는데, 창의적인 디자인 방식에 대해 더 자세히 말씀해 주실 수 있나요?</a:t>
            </a:r>
            <a:br/>
            <a:r>
              <a:t>(3) 조경 유지관리 경험을 통해 배운 다양한 문제 해결 능력을 어떻게 렛츠런파크의 가치 향상에 적용할 계획이신가요?</a:t>
            </a:r>
            <a:br/>
            <a:r>
              <a:t>(4) 계절별 특성을 고려한 식재 계획을 입사 후 어떻게 적용하여 지속 가능한 경관을 조성할 예정이신가요?</a:t>
            </a:r>
          </a:p>
        </p:txBody>
      </p:sp>
    </p:spTree>
  </p:cSld>
  <p:clrMapOvr>
    <a:masterClrMapping/>
  </p:clrMapOvr>
</p:sld>
</file>

<file path=ppt/slides/slide5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소통과 협력에서 어려움을 </a:t>
            </a:r>
            <a:r>
              <a:rPr u="sng" b="1" sz="1200">
                <a:solidFill>
                  <a:srgbClr val="000000"/>
                </a:solidFill>
                <a:latin typeface="맑은 고딕"/>
              </a:rPr>
              <a:t>(1)겪었던 사례는 업무 중 논 생물 조사 프로그램을 담당했던 경험입니다. 협력 업체와 피드백을</a:t>
            </a:r>
            <a:r>
              <a:rPr sz="1200">
                <a:solidFill>
                  <a:srgbClr val="000000"/>
                </a:solidFill>
                <a:latin typeface="맑은 고딕"/>
              </a:rPr>
              <a:t> 주고받는 과정에서 의논했던 내용에 관한 보완이 미흡하였습니다. 그 후, 협력 업체로부터 현장 준비가 원활하게 진행되고 있다는 보고를 받고 이를 신뢰하였지만, 직접 점검한 결과 도로 변경 사항이 반영되지 않았습니다. 예상과 달리 준비가 미흡했던 상황을 통해 단순한 보고 수신만으로는 업무의 정확성을 보장할 수 없으며, 직접 확인하고 검토하는 과정이 필수적이라는 점을 깨닫게 되었습니다.이를 극복하기 위해 의사전달을 명확히 하는 것에 초점을 맞추었습니다. 이전처럼 구두로만 전달하는 </a:t>
            </a:r>
            <a:r>
              <a:rPr u="sng" b="1" sz="1200">
                <a:solidFill>
                  <a:srgbClr val="000000"/>
                </a:solidFill>
                <a:latin typeface="맑은 고딕"/>
              </a:rPr>
              <a:t>(2)방식에서 벗어나 단체 채팅방을 개설하여 모든 구성원이 내용을 공유할 수 있도록</a:t>
            </a:r>
            <a:r>
              <a:rPr sz="1200">
                <a:solidFill>
                  <a:srgbClr val="000000"/>
                </a:solidFill>
                <a:latin typeface="맑은 고딕"/>
              </a:rPr>
              <a:t> 하였습니다. 이를 통해 누락된 사항을 실시간으로 확인할 수 있도록 소통의 효율성을 높였습니다. 또한, 사전 점검 리스트를 도입하여 협력 업체가 스스로 빠진 부분을 확인할 수 있도록 유도하였습니다.행사 전날 직접 현장을 방문하여 도로 변경 사항을 최종적으로 확인하는 단계를 추가하였으며, 지도를 제작하여 행사 당일 혼선을 방지하였습니다. 이러한 사전 점검 과정을 통해 업무의 정확성을 높일 수 있었으며, 결국 행사를 성공적으로 마무리할 수 있었습니다.당시에는 갈등을 해결하는 </a:t>
            </a:r>
            <a:r>
              <a:rPr u="sng" b="1" sz="1200">
                <a:solidFill>
                  <a:srgbClr val="000000"/>
                </a:solidFill>
                <a:latin typeface="맑은 고딕"/>
              </a:rPr>
              <a:t>(3)방법을 두고 고민이 많았지만, 혼자서 모든 문제를 해결하려 하기보다는 협력 업체가 업무를 원활하게 수행할 수 있는 환경을 조성하는</a:t>
            </a:r>
            <a:r>
              <a:rPr sz="1200">
                <a:solidFill>
                  <a:srgbClr val="000000"/>
                </a:solidFill>
                <a:latin typeface="맑은 고딕"/>
              </a:rPr>
              <a:t> 것이 중요하다는 점을 깨달았습니다. 이후 유사한 협업 상황에서도 같은 방식을 적용하여 업무의 신속성과 정확성을 높이는 데 기여할 수 있었습니다.이번 경험을 통해 저는 효과적인 협업이란 상대방을 이해하는 과정에서 시작된다는 것을 배웠습니다. 또한, 모든 업무에서 주도적인 태도를 가지고 </a:t>
            </a:r>
            <a:r>
              <a:rPr u="sng" b="1" sz="1200">
                <a:solidFill>
                  <a:srgbClr val="000000"/>
                </a:solidFill>
                <a:latin typeface="맑은 고딕"/>
              </a:rPr>
              <a:t>(4)직접 확인하는 과정이 필요하다는 점을 실감하였습니다. 앞으로도 이러한 태도를 바탕으로 협업의 효율성을 높이고, 조직의 원활한 운영에</a:t>
            </a:r>
            <a:r>
              <a:rPr sz="1200">
                <a:solidFill>
                  <a:srgbClr val="000000"/>
                </a:solidFill>
                <a:latin typeface="맑은 고딕"/>
              </a:rPr>
              <a:t> 기여할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논 생물 조사에서 소통과 협력의 어려움을 극복하였습니다. 이 경험이 후속 프로젝트에서 어떻게 활용되었는지 설명해 주실 수 있나요?</a:t>
            </a:r>
            <a:br/>
            <a:r>
              <a:t>(2) 단체 채팅방을 개설하여 소통 효율성을 높인 방법은 이후 다른 프로젝트에도 적용되었나요? 구체적인 사례가 있다면 말씀 부탁드립니다.</a:t>
            </a:r>
            <a:br/>
            <a:r>
              <a:t>(3) 지원자는 갈등 해결을 위한 중요점을 깨달았다고 했습니다. 이러한 점을 다른 협업 상황에서 실제로 어떻게 활용하셨나요?</a:t>
            </a:r>
            <a:br/>
            <a:r>
              <a:t>(4) 모든 업무에서 주도적인 태도를 갖고 확인하는 과정이 필요하다고 느꼈다고 했는데, 이 경험이 이후 업무에 미친 영향은 무엇인가요?</a:t>
            </a:r>
          </a:p>
        </p:txBody>
      </p:sp>
    </p:spTree>
  </p:cSld>
  <p:clrMapOvr>
    <a:masterClrMapping/>
  </p:clrMapOvr>
</p:sld>
</file>

<file path=ppt/slides/slide5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도핑 직렬에서 가장 중요한 것은 정확한 도핑검사를 바탕으로 경마의 공정성을 확보해 고객들의 신뢰를 </a:t>
            </a:r>
            <a:r>
              <a:rPr u="sng" b="1" sz="1200">
                <a:solidFill>
                  <a:srgbClr val="000000"/>
                </a:solidFill>
                <a:latin typeface="맑은 고딕"/>
              </a:rPr>
              <a:t>(1)얻는 것이라 생각합니다.세계적 역량을 갖춘 분석화학 전문가가 되어 한국마사회의 도핑검사소가 국제적인 인정을 계속해서 받도록</a:t>
            </a:r>
            <a:r>
              <a:rPr sz="1200">
                <a:solidFill>
                  <a:srgbClr val="000000"/>
                </a:solidFill>
                <a:latin typeface="맑은 고딕"/>
              </a:rPr>
              <a:t> 기여하는 것이 목표입니다.자연과학 및 공학 과목들을 학습하며 지식과 더불어 추론 및 문제 해결력을 길렀습니다. 또한 단순 학습에만 그치지 않고 다양한 실험 과목과 연구 </a:t>
            </a:r>
            <a:r>
              <a:rPr u="sng" b="1" sz="1200">
                <a:solidFill>
                  <a:srgbClr val="000000"/>
                </a:solidFill>
                <a:latin typeface="맑은 고딕"/>
              </a:rPr>
              <a:t>(2)인턴십을 통해 배웠던 것들을 직접 적용하며 이론과 실제 상황을 접목시키는 경험을 하였습니다.물리화학 연구실에서 연구 인턴십을 수행하며 논문 학습, 실험, Lab Meeting 등 연구실</a:t>
            </a:r>
            <a:r>
              <a:rPr sz="1200">
                <a:solidFill>
                  <a:srgbClr val="000000"/>
                </a:solidFill>
                <a:latin typeface="맑은 고딕"/>
              </a:rPr>
              <a:t> 활동에 참여해 물질분석에 대한 지식과 기기조작 등을 경험했습니다. 기기분석, 분광학 등 물리화학이 바탕이 되는 과목들의 지식을 쌓을 수 있었고 과제를 수행하며 분석력을 길렀습니다. 이를 바탕으로 분석 기술 원리, 최신 기술 동향을 학습하고 새로운 분석기기 및 방법에 관련된 논문 등을 읽으며 교묘해지고 있는 도핑 기법을 적발해낼 수 </a:t>
            </a:r>
            <a:r>
              <a:rPr u="sng" b="1" sz="1200">
                <a:solidFill>
                  <a:srgbClr val="000000"/>
                </a:solidFill>
                <a:latin typeface="맑은 고딕"/>
              </a:rPr>
              <a:t>(3)있는 역량을 기르겠습니다.도핑검사의 신뢰도를 확보하기 위해 공신력 있는 인증을 받는 것 또한 중요한 목표입니다.ISO 17025 국제공인시험기관</a:t>
            </a:r>
            <a:r>
              <a:rPr sz="1200">
                <a:solidFill>
                  <a:srgbClr val="000000"/>
                </a:solidFill>
                <a:latin typeface="맑은 고딕"/>
              </a:rPr>
              <a:t> 지위 유지 및 2029년 IFHA 표준시험기관 인증 획득을 위해 전문성을 </a:t>
            </a:r>
            <a:r>
              <a:rPr u="sng" b="1" sz="1200">
                <a:solidFill>
                  <a:srgbClr val="000000"/>
                </a:solidFill>
                <a:latin typeface="맑은 고딕"/>
              </a:rPr>
              <a:t>(4)기르며 KOLAS, AORC 등 외부 기관과 협업하겠습니다.방사능 규제기관에서 인턴으로 근무하며 습득한 시료 전처리 및 분석 경험을</a:t>
            </a:r>
            <a:r>
              <a:rPr sz="1200">
                <a:solidFill>
                  <a:srgbClr val="000000"/>
                </a:solidFill>
                <a:latin typeface="맑은 고딕"/>
              </a:rPr>
              <a:t> 바탕으로 가스/액체 크로마토그래피, 질량분석기 등 분석 장비의 사용법 및 시료 관리법을 익히며 신뢰도 높은 도핑검사가 이루어질 수 있도록 노력하겠습니다.각종 정보를 수집/정리하고 분석해 관계자와 공유하며 중간보고에 힘써 변수 발생 시 조직적으로 대응하겠습니다.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한국마사회의 도핑검사소가 국제적인 인정을 받도록 기여하고자 하셨는데, 전공 지식 외에도 이를 위해 어떤 노력을 하고 계신가요?</a:t>
            </a:r>
            <a:br/>
            <a:r>
              <a:t>(2) 연구 인턴십에서 수행한 실험 중 가장 기억에 남는 경험과 이를 통해 어떤 교훈을 얻으셨나요?</a:t>
            </a:r>
            <a:br/>
            <a:r>
              <a:t>(3) ISO 17025 국제공인시험기관 지위를 유지하기 위해 계획 중인 구체적인 방법이 있나요?</a:t>
            </a:r>
            <a:br/>
            <a:r>
              <a:t>(4) 시료 관리 및 분석 장비 조작 경험이 한국마사회에 어떻게 기여할 것이라 생각하시나요?</a:t>
            </a:r>
          </a:p>
        </p:txBody>
      </p:sp>
    </p:spTree>
  </p:cSld>
  <p:clrMapOvr>
    <a:masterClrMapping/>
  </p:clrMapOvr>
</p:sld>
</file>

<file path=ppt/slides/slide5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축구동아리 활동 당시 출석자 수에 따라 학교 운동장 사용의 우선권이 주어졌습니다.이를 획득하기 </a:t>
            </a:r>
            <a:r>
              <a:rPr u="sng" b="1" sz="1200">
                <a:solidFill>
                  <a:srgbClr val="000000"/>
                </a:solidFill>
                <a:latin typeface="맑은 고딕"/>
              </a:rPr>
              <a:t>(1)위해 적극적인 참여도가 필요했지만 동아리 내에 친목과 개인 운동이 목적인 사람들과 훈련 및 교내 대회를 준비하는 사람들로 나뉘어 있었습니다.저는</a:t>
            </a:r>
            <a:r>
              <a:rPr sz="1200">
                <a:solidFill>
                  <a:srgbClr val="000000"/>
                </a:solidFill>
                <a:latin typeface="맑은 고딕"/>
              </a:rPr>
              <a:t> 후자에 속했고 두 그룹 사이의 갈등이 발생하였습니다.공동의 목표를 상기시키고 함께 나아갈 수 있는 방향을 제시하는 것이 건설적인 문제 해결 방법이라고 생각했습니다.먼저 상대방의 의견을 경청했고, 친목 활동과 자유 운동도 중요하다는 의견에 충분히 공감하였습니다.이를 충족하기 위해 회식 빈도수와 자유 경기 시간을 높이는 대안을 건의했습니다.다음으로, 동아리의 성과를 내는 것 또한 중요하다는 의견을 피력하여 출석자 수가 적어지면 운동장을 사용하지 못해 장소 </a:t>
            </a:r>
            <a:r>
              <a:rPr u="sng" b="1" sz="1200">
                <a:solidFill>
                  <a:srgbClr val="000000"/>
                </a:solidFill>
                <a:latin typeface="맑은 고딕"/>
              </a:rPr>
              <a:t>(2)선정이 어려운 점을 설명했고 훈련 및 시합에 참여하지 못하는 부원도 출석사진 촬영에 참석한다면 활동에 제약이 없음을</a:t>
            </a:r>
            <a:r>
              <a:rPr sz="1200">
                <a:solidFill>
                  <a:srgbClr val="000000"/>
                </a:solidFill>
                <a:latin typeface="맑은 고딕"/>
              </a:rPr>
              <a:t> </a:t>
            </a:r>
            <a:r>
              <a:rPr u="sng" b="1" sz="1200">
                <a:solidFill>
                  <a:srgbClr val="000000"/>
                </a:solidFill>
                <a:latin typeface="맑은 고딕"/>
              </a:rPr>
              <a:t>(3)제시했습니다.서로의 입장을 충분히 고려하고 최대한 양보하면 타협점을 찾아 합의할 수 있다고 믿었습니다.참석을 독려하고 즐겁게</a:t>
            </a:r>
            <a:r>
              <a:rPr sz="1200">
                <a:solidFill>
                  <a:srgbClr val="000000"/>
                </a:solidFill>
                <a:latin typeface="맑은 고딕"/>
              </a:rPr>
              <a:t> 동아리 활동을 할 수 있게 벌금 등 제재를 최소화한 결과 참여도가 증가하여 운동장 사용횟수를 주 3회로 늘릴 수 있었고 모이기 좋은 저녁 시간대 사용권한을 얻었습니다.제 입장만을 고려하고 손해를 보지 않으려 강요하는 것보다 먼저 상대방의 입장에서 생각하고 공감하는 것이 가장 중요하다는 점을 상기하였습니다. 방향이 </a:t>
            </a:r>
            <a:r>
              <a:rPr u="sng" b="1" sz="1200">
                <a:solidFill>
                  <a:srgbClr val="000000"/>
                </a:solidFill>
                <a:latin typeface="맑은 고딕"/>
              </a:rPr>
              <a:t>(4)다르더라도 공동의 목표를 상기시키고 함께 나아갈 수 있는 방향을 제시하는 것이 건설적인 문제 해결 방식이라고 생각합니다. 항상 상대방의 입장을 생각하며</a:t>
            </a:r>
            <a:r>
              <a:rPr sz="1200">
                <a:solidFill>
                  <a:srgbClr val="000000"/>
                </a:solidFill>
                <a:latin typeface="맑은 고딕"/>
              </a:rPr>
              <a:t> 함께 목표를 향해 나아가겠습니다.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축구 동아리에서 갈등을 해결하며 가장 어려웠던 점은 무엇이며, 이를 어떻게 극복하셨나요?</a:t>
            </a:r>
            <a:br/>
            <a:r>
              <a:t>(2) 동아리 내 타협점을 찾아 합의에 도달했던 경험을 한국마사회에서 어떻게 활용할 계획이신가요?</a:t>
            </a:r>
            <a:br/>
            <a:r>
              <a:t>(3) 참여도를 증가시켜 운동장 사용 횟수를 늘린 전략을 회사 프로젝트에 적용시킬 방법이 있다면 무엇인가요?</a:t>
            </a:r>
            <a:br/>
            <a:r>
              <a:t>(4) 상대방의 입장을 먼저 생각하는 자세가 중요한 이유를 최근 경험과 함께 설명해 주시겠습니까?</a:t>
            </a:r>
          </a:p>
        </p:txBody>
      </p:sp>
    </p:spTree>
  </p:cSld>
  <p:clrMapOvr>
    <a:masterClrMapping/>
  </p:clrMapOvr>
</p:sld>
</file>

<file path=ppt/slides/slide5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주요 사업계획 수립 및 지원 업무를 담당하는 직원으로서 한국마사회의 경영목표 달성에 기여하겠습니다. 특히 관련 업무경험 등을 바탕으로 해당 업무 프로세스 개선, 데이터 기반 의사결정 지원 및 이해관계자 협업을 적극 지원하겠습니다.타 기관에서 IT부서와 함께 </a:t>
            </a:r>
            <a:r>
              <a:rPr u="sng" b="1" sz="1200">
                <a:solidFill>
                  <a:srgbClr val="000000"/>
                </a:solidFill>
                <a:latin typeface="맑은 고딕"/>
              </a:rPr>
              <a:t>(1)신규 예산프로그램 구축, 상가 시설물 고장 및 체납 관리 전산 (2)시스템 개발에 참여하여 기존 업무 방식을 디지털 전환하고 업무 효율성을 증대시킨 경험이</a:t>
            </a:r>
            <a:r>
              <a:rPr sz="1200">
                <a:solidFill>
                  <a:srgbClr val="000000"/>
                </a:solidFill>
                <a:latin typeface="맑은 고딕"/>
              </a:rPr>
              <a:t> 있습니다. 이러한 경험을 바탕으로 한국마사회에서도 업무 중 디지털 전환이 가능한 작업을 발굴하고 DB 구축 및 업무 효율화를 위해 노력하겠습니다. 또한 확보된 DB를 토대로 위험개소 사전 파악, 특이동향 사전 점검 등을 통해 업무상 문제가 발생할 수 있는 부분에 대한 사전 대처가 효과적으로 이루어질 수 있도록 </a:t>
            </a:r>
            <a:r>
              <a:rPr u="sng" b="1" sz="1200">
                <a:solidFill>
                  <a:srgbClr val="000000"/>
                </a:solidFill>
                <a:latin typeface="맑은 고딕"/>
              </a:rPr>
              <a:t>(3)지원하겠습니다. 아울러 통계학 전공 및 2019년부터 2023년까지 4년간의 부서 주요사업 담당자 경험, 기관 주요 KPI 관리 및 기관 경영평가</a:t>
            </a:r>
            <a:r>
              <a:rPr sz="1200">
                <a:solidFill>
                  <a:srgbClr val="000000"/>
                </a:solidFill>
                <a:latin typeface="맑은 고딕"/>
              </a:rPr>
              <a:t> 보고서 작성 경험을 바탕으로 한국마사회의 주요 경영지표 관리, 사업성과 분석을 진행하고 해당 분석 내용을 바탕으로 보다 적합한 차년도 또는 중장기 사업계획이 수립될 수 있도록 지원하는 역할을 다하겠습니다. 아울러 필요한 경우 신규지표 신설 또는 기존지표의 개선을 병행하여 경영목표의 보다 효과적인 달성에 기여하겠습니다. 마지막으로 기관 사업 관련 홍보활동, 민간사업자 협업 사업개발 경험 </a:t>
            </a:r>
            <a:r>
              <a:rPr u="sng" b="1" sz="1200">
                <a:solidFill>
                  <a:srgbClr val="000000"/>
                </a:solidFill>
                <a:latin typeface="맑은 고딕"/>
              </a:rPr>
              <a:t>(4)등을 바탕으로 이해관계자와 협력하여 한국마사회에 대한 긍정적</a:t>
            </a:r>
            <a:r>
              <a:rPr sz="1200">
                <a:solidFill>
                  <a:srgbClr val="000000"/>
                </a:solidFill>
                <a:latin typeface="맑은 고딕"/>
              </a:rPr>
              <a:t> 이미지 제고 및 원활한 경영활동이 이루어질 수 있도록 지원하겠습니다. 특정 고객층을 대상으로 찾아가는 안전교육 및 홍보활동을 시행한 경험을 바탕으로 경마산업에 대한 홍보를 강화하고 사업개발 및 예산 업무 경험을 토대로 이해관계자와 소통, 협의하여 경영목표 달성에 필요한 예산, 자원 확보를 적극 지원하는 직원이 되겠습니다.이를 통해 한국마사회가 글로벌 TOP 5 말산업 선도기업으로 자리매김하는데 역할을 다하는 구성원이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신규 예산프로그램 구축 경험을 언급하셨는데, 이 과정에서 마주한 가장 큰 기술적 도전은 무엇이었으며, 어떻게 극복하셨나요?</a:t>
            </a:r>
            <a:br/>
            <a:r>
              <a:t>(2) 한국마사회에서 발굴하고자 하는 디지털 전환 작업의 구체적 사례는 무엇이며, 이를 통해 기대하는 개선 효과는 무엇인가요?</a:t>
            </a:r>
            <a:br/>
            <a:r>
              <a:t>(3) 기관 주요 KPI 관리 경험을 바탕으로 마사회에서 어떤 주요 경영지표를 중점적으로 관리하고자 하시는지 설명해 주세요.</a:t>
            </a:r>
            <a:br/>
            <a:r>
              <a:t>(4) 찾아가는 안전교육 및 홍보활동을 시행한 경험을 들었는데, 이를 통해 얻은 가장 의미 있는 피드백은 무엇이었나요?</a:t>
            </a:r>
          </a:p>
        </p:txBody>
      </p:sp>
    </p:spTree>
  </p:cSld>
  <p:clrMapOvr>
    <a:masterClrMapping/>
  </p:clrMapOvr>
</p:sld>
</file>

<file path=ppt/slides/slide5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(1)타 기관에서 민원인 및 이해관계자와의 지속적인 소통으로 장기민원을 해소하고 사업 정상추진 기반을 마련했습니다.사업개발관리</a:t>
            </a:r>
            <a:r>
              <a:rPr sz="1200">
                <a:solidFill>
                  <a:srgbClr val="000000"/>
                </a:solidFill>
                <a:latin typeface="맑은 고딕"/>
              </a:rPr>
              <a:t> 업무 수행 당시 민간사업자의 부실로 시설물 </a:t>
            </a:r>
            <a:r>
              <a:rPr u="sng" b="1" sz="1200">
                <a:solidFill>
                  <a:srgbClr val="000000"/>
                </a:solidFill>
                <a:latin typeface="맑은 고딕"/>
              </a:rPr>
              <a:t>(2)준공 이후에도 4년 간 기계약자들이 입주하지 못하고 있는 사업을 인계 받았습니다. 당시 입주가 계속</a:t>
            </a:r>
            <a:r>
              <a:rPr sz="1200">
                <a:solidFill>
                  <a:srgbClr val="000000"/>
                </a:solidFill>
                <a:latin typeface="맑은 고딕"/>
              </a:rPr>
              <a:t> 지연되자 기계약자들은 기관에 관리감독 부실을 이유로 투자원금 및 이자 반환을 요구하는 상황이었는데, 법률자문 결과 해당 계약이 민간사업자와 기계약자 간 체결되어 기관이 계약 당사자가 아닌 점, 관련 협약 조항 등을 살펴보았을 때, 기관이 투자금을 반환 할 근거가 없으며 반환 할 경우 업무상 배임이 적용될 여지가 있다는 답변을 받았습니다. 이러한 부분을 설명하였음에도 기계약자들은 계속하여 기관의 책임을 강조하며 투자금 반환을 기관에 요구하였고, 이에 협의를 통해 다른 방안을 찾고자 노력하였습니다.우선 기계약자들과 월 1회 정례적인 회의를 마련하여 사업의 추진 변경내역을 설명하고 투자금 반환은 민간사업자를 통해 이루어져야 함을 계속하여 안내하였습니다. 한편 민간사업자에게도 지속적으로 사업계획서 및 추진내역을 요구하여 </a:t>
            </a:r>
            <a:r>
              <a:rPr u="sng" b="1" sz="1200">
                <a:solidFill>
                  <a:srgbClr val="000000"/>
                </a:solidFill>
                <a:latin typeface="맑은 고딕"/>
              </a:rPr>
              <a:t>(3)사업 추진가능성을 검토하였고, 협약해지 예고 및 사업추진 회의를 통해 자금역량을 갖춘 구성원의 추가를 압박하였습니다.</a:t>
            </a:r>
            <a:r>
              <a:rPr sz="1200">
                <a:solidFill>
                  <a:srgbClr val="000000"/>
                </a:solidFill>
                <a:latin typeface="맑은 고딕"/>
              </a:rPr>
              <a:t> 이러한 노력을 통해 협의 1년 만에 민간사업자가 자금력을 갖춘 신규법인을 사업의 운영법인으로 유치할 수 있었고, 이후 2년 동안 해당 운영법인과 함께 기계약자의 투자금 반환 요구에 대한 협의를 계속하여 진행하였습니다. 최종 협의 결과 기계약자들에게 이자 없이 투자원금만을 운영법인이 반환하여 계약을 해지하고, 운영법인은 조건부 사업기간 연장을 받아 시설물을 정비 후 새롭게 사업을 진행한다는 합의안을 도출할 수 있었습니다. 이후 감독기관, 의회 보고를 거쳐 기계약자 14명 중 11명에 대한 반환을 진행하고 미합의 3명에 대해서는 소송을 통해 장기민원을 해소하였고, 운영법인이 정비 및 신규 임차인 모집을 시행하여 사업 시설물의 정상 개장까지 달성할 수 있었습니다.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장기민원 해소 경험을 통해 이해관계자와의 소통에서 가장 중요한 점은 무엇이라고 느끼셨나요?</a:t>
            </a:r>
            <a:br/>
            <a:r>
              <a:t>(2) 기관과 기계약자 간의 갈등을 해결하는 과정에서 얻은 교훈이 있다면 무엇이며, 이를 어떻게 활용할 계획인지 말씀해 주세요.</a:t>
            </a:r>
            <a:br/>
            <a:r>
              <a:t>(3) 민간사업자 유치 과정에서 가장 중요한 단계는 무엇이라고 생각하며, 이를 성공적으로 이끌어낸 요소는 무엇인가요?</a:t>
            </a:r>
            <a:br/>
            <a:r>
              <a:t>(4) 사업 정상 개장까지 달성하는 과정에서 개인적으로 가장 기억에 남는 순간은 무엇인지 말씀해 주세요.</a:t>
            </a:r>
          </a:p>
        </p:txBody>
      </p:sp>
    </p:spTree>
  </p:cSld>
  <p:clrMapOvr>
    <a:masterClrMapping/>
  </p:clrMapOvr>
</p:sld>
</file>

<file path=ppt/slides/slide5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입사한 후 저의 목표는 제 역량을 발휘해 경마에 대한 인식을 개선하고, 경마가 국민 레저스포츠의 하나로 자리 잡을 수 있도록 기여하는 것입니다. 저는 분석력과 기획력을 갖추고 있습니다. 중국 유학 당시, 동아리의 참석률 저조 문제를 해결하기 위해 맞춤형 프로그램을 기획하여 구성원들로부터 긍정적인 피드백을 받은 경험이 있습니다.우선, 타 대학 유사 동아리의 프로그램을 조사하고 우리 동아리의 문제점을 분석했습니다. 또한, 동아리원들의 관심사를 파악하기 위해 설문조사를 진행한 </a:t>
            </a:r>
            <a:r>
              <a:rPr u="sng" b="1" sz="1200">
                <a:solidFill>
                  <a:srgbClr val="000000"/>
                </a:solidFill>
                <a:latin typeface="맑은 고딕"/>
              </a:rPr>
              <a:t>(1)결과, 발표 중심의 활동이 흥미를 유발하지 못한다는 점을 발견했습니다. 이에 따라 구성원의 니즈와 (2)동아리 실정에 맞게 ＇활동＇ 중심의 프로그램을 기획했습니다. 특히, 설문조사에서 가장 높은 관심도를 보인 ＇음식＇을</a:t>
            </a:r>
            <a:r>
              <a:rPr sz="1200">
                <a:solidFill>
                  <a:srgbClr val="000000"/>
                </a:solidFill>
                <a:latin typeface="맑은 고딕"/>
              </a:rPr>
              <a:t> 주제로 삼아 다양한 국가 음식을 함께 경험하고 토론하는 프로그램을 도입했습니다. 그 결과, 출석률이 크게 상승했으며, 신규 동아리원 모집 시 가장 먼저 마감되는 성과를 거두었습니다.저는 분석력과 기획력을 바탕으로 경마 산업의 대외 환경을 면밀히 </a:t>
            </a:r>
            <a:r>
              <a:rPr u="sng" b="1" sz="1200">
                <a:solidFill>
                  <a:srgbClr val="000000"/>
                </a:solidFill>
                <a:latin typeface="맑은 고딕"/>
              </a:rPr>
              <a:t>(3)조사하고, 이를 토대로 국민에게 효과적으로 전달할 조직의 강점을 도출하겠습니다. 우선, 시장 동향과 소비자 인식을</a:t>
            </a:r>
            <a:r>
              <a:rPr sz="1200">
                <a:solidFill>
                  <a:srgbClr val="000000"/>
                </a:solidFill>
                <a:latin typeface="맑은 고딕"/>
              </a:rPr>
              <a:t> 분석하여 우리나라 유일의 합법 경마라는 점이 지닌 사회적 가치와 경쟁력을 구체화하겠습니다. 또한, 중독 예방을 위한 한국마사회의 역할과 공익적 노력을 </a:t>
            </a:r>
            <a:r>
              <a:rPr u="sng" b="1" sz="1200">
                <a:solidFill>
                  <a:srgbClr val="000000"/>
                </a:solidFill>
                <a:latin typeface="맑은 고딕"/>
              </a:rPr>
              <a:t>(4)콘텐츠화하여 국민의 신뢰를 높이겠습니다.나아가, MZ세대를 대상으로 한 행사 기획을 통해 경마가 모두가 즐길 수</a:t>
            </a:r>
            <a:r>
              <a:rPr sz="1200">
                <a:solidFill>
                  <a:srgbClr val="000000"/>
                </a:solidFill>
                <a:latin typeface="맑은 고딕"/>
              </a:rPr>
              <a:t> 있는 레저스포츠라는 인식을 확산시키겠습니다. 이를 위해 성공적인 MZ 세대 마케팅 사례를 분석하고, 경마의 특성을 반영한 맞춤형 프로그램을 기획 및 행정적으로 지원하겠습니다. 이러한 시도를 통해 한국마사회의 지속적인 발전에 기여하는 인재로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기획했던 맞춤형 프로그램에서 '음식'을 주제로 삼았다고 했습니다. 이 프로그램의 기획 과정에서 가장 어려웠던 점은 무엇이었고, 이를 어떻게 해결했나요?</a:t>
            </a:r>
            <a:br/>
            <a:r>
              <a:t>(2) 지원자는 '활동 중심의 프로그램'을 기획했다고 했습니다. 이 프로그램이 동아리원들에게 어떤 장기적 영향을 미쳤다고 생각하나요?</a:t>
            </a:r>
            <a:br/>
            <a:r>
              <a:t>(3) 경마 산업의 대외 환경을 조사해 조직의 강점을 도출한다고 하셨습니다. 이 과정에서 어떤 조사 방법론을 사용할 계획인가요?</a:t>
            </a:r>
            <a:br/>
            <a:r>
              <a:t>(4) MZ세대를 대상으로 한 행사 기획 시 고려해야 할 주요 요소는 무엇이라 생각하나요?</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저의 입사 후 목표는 크게 단기적인 목표와 장기적인 목표가 있습니다.단기적인 목표는 보다 빨리 실무에 적응하는 것입니다. 이를 위해선 마사회 전기 설비 </a:t>
            </a:r>
            <a:r>
              <a:rPr u="sng" b="1" sz="1200">
                <a:solidFill>
                  <a:srgbClr val="000000"/>
                </a:solidFill>
                <a:latin typeface="맑은 고딕"/>
              </a:rPr>
              <a:t>(1)계통도를 숙지하고 부족한 부분을 위해 스스로 업무 학습을 하는 것이 중요하다고 생각합니다. 저는 에너지 분야 공기업 인턴</a:t>
            </a:r>
            <a:r>
              <a:rPr sz="1200">
                <a:solidFill>
                  <a:srgbClr val="000000"/>
                </a:solidFill>
                <a:latin typeface="맑은 고딕"/>
              </a:rPr>
              <a:t> 활동을 하면서 전기 설비 계통도를 보는 방법을 학습하고 현직자분들이 어떻게 안전에 유의하며 전기 설비를 정비하는지 알 수 </a:t>
            </a:r>
            <a:r>
              <a:rPr u="sng" b="1" sz="1200">
                <a:solidFill>
                  <a:srgbClr val="000000"/>
                </a:solidFill>
                <a:latin typeface="맑은 고딕"/>
              </a:rPr>
              <a:t>(2)있었습니다. 또한 편의점 아르바이트를 하면서 제품의 인기를 고려한 발주 수정을 건의하거나 손님과 업무 측면에서 더 좋은 구조물의</a:t>
            </a:r>
            <a:r>
              <a:rPr sz="1200">
                <a:solidFill>
                  <a:srgbClr val="000000"/>
                </a:solidFill>
                <a:latin typeface="맑은 고딕"/>
              </a:rPr>
              <a:t> 배치 변경을 건의하는 등 주어진 업무만 하지 않고 주도적으로 업무에 임하였습니다. 인턴 경험을 통해 전기 설비 계통도를 보다 빨리 숙지하고 편의점 아르바이트 경험을 통해 주도적으로 업무를 학습하며 업무 </a:t>
            </a:r>
            <a:r>
              <a:rPr u="sng" b="1" sz="1200">
                <a:solidFill>
                  <a:srgbClr val="000000"/>
                </a:solidFill>
                <a:latin typeface="맑은 고딕"/>
              </a:rPr>
              <a:t>(3)적응 기간을 단축하도록 하겠습니다.장기적인</a:t>
            </a:r>
            <a:r>
              <a:rPr sz="1200">
                <a:solidFill>
                  <a:srgbClr val="000000"/>
                </a:solidFill>
                <a:latin typeface="맑은 고딕"/>
              </a:rPr>
              <a:t> 목표는 몇 년을 근무하던 항상 안전에 유의하며 해박한 전기 설비 지식을 </a:t>
            </a:r>
            <a:r>
              <a:rPr u="sng" b="1" sz="1200">
                <a:solidFill>
                  <a:srgbClr val="000000"/>
                </a:solidFill>
                <a:latin typeface="맑은 고딕"/>
              </a:rPr>
              <a:t>(4)지닌 전기전문인이 되는 것입니다. 이를 위해 전기기술사 자격증을 취득하여 전기 설비 분야에서 이론과 실무를</a:t>
            </a:r>
            <a:r>
              <a:rPr sz="1200">
                <a:solidFill>
                  <a:srgbClr val="000000"/>
                </a:solidFill>
                <a:latin typeface="맑은 고딕"/>
              </a:rPr>
              <a:t> 겸비한 전문가로 거듭나는 것이 목표입니다. 이를 위해 회사에서 제공하는 교육 기회를 적극 활용하고, 선배 및 동료들과 협력하며 실무 역량을 키워나가겠습니다. 특히 저는 군대에서 보일러 관리 업무를 수행하며 설비 유지보수 및 안전 관리의 중요성을 몸소 배운 경험이 있습니다. 당시 열악한 점검 환경에서 업무하면서 작은 결함도 안전사고로 이어질 수 있었기에 사소한 부분도 지나치지 않는 안전에 대한 마음가짐의 중요성을 깨달았습니다. 이러한 경험을 바탕으로 전기 설비 분야에서도 안전을 최우선으로 고려하며, 철저한 점검과 예방 조치를 통해 무사고 작업 환경을 유지하는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에너지 분야 공기업 인턴 활동에서 배운 전기 설비 계통도 학습 방법을 회사에 어떻게 적용하고자 하나요?</a:t>
            </a:r>
            <a:br/>
            <a:r>
              <a:t>(2) 편의점 아르바이트에서 주도적으로 업무에 임한 경험이 입사 후 업무 적응에 어떻게 기여할 것이라고 생각하나요?</a:t>
            </a:r>
            <a:br/>
            <a:r>
              <a:t>(3) 전기기술사 자격증 취득 목표가 장기적인 전기전문인으로의 성장을 어떻게 도울 수 있을까요?</a:t>
            </a:r>
            <a:br/>
            <a:r>
              <a:t>(4) 보일러 관리 업무 수행 경험이 전기 설비 분야에서의 안전 관리에 어떤 영향을 미칠 것으로 예상하나요?</a:t>
            </a:r>
          </a:p>
        </p:txBody>
      </p:sp>
    </p:spTree>
  </p:cSld>
  <p:clrMapOvr>
    <a:masterClrMapping/>
  </p:clrMapOvr>
</p:sld>
</file>

<file path=ppt/slides/slide5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면밀한 소통을 통해 중국인 학우들의 참여를 이끌어냈고, 함께 협력하여 성공적으로 </a:t>
            </a:r>
            <a:r>
              <a:rPr u="sng" b="1" sz="1200">
                <a:solidFill>
                  <a:srgbClr val="000000"/>
                </a:solidFill>
                <a:latin typeface="맑은 고딕"/>
              </a:rPr>
              <a:t>(1)조별과제를 완성한 경험이 있습니다. 저는 중국인 학우 4명과 함께 조를 이루어 한국 기업의 중국 진출 사례에 대한 과제를 수행하게 되었습니다. 하지만 중국인 학우들의 과제 참여율이 떨어지는 상황에 직면했습니다. 저는</a:t>
            </a:r>
            <a:r>
              <a:rPr sz="1200">
                <a:solidFill>
                  <a:srgbClr val="000000"/>
                </a:solidFill>
                <a:latin typeface="맑은 고딕"/>
              </a:rPr>
              <a:t> 소통을 통해 원인을 파악하고 해결책을 모색하고자 했습니다.우선 원인을 파악하기 위해 중국인 학우들과 수업 외 시간에 만나 대화를 나누었습니다. 대화를 통해 한국어에 능숙하지 못해 </a:t>
            </a:r>
            <a:r>
              <a:rPr u="sng" b="1" sz="1200">
                <a:solidFill>
                  <a:srgbClr val="000000"/>
                </a:solidFill>
                <a:latin typeface="맑은 고딕"/>
              </a:rPr>
              <a:t>(2)수업을 따라가는 것조차 힘겨워하고 있다는 것을 알게 되었습니다. 저 역시도 외국어를 전공하는 학생으로서 이들의 어려움에 깊이 공감할 수 있었고, 공감과 이해를 표현하며 심리적 거리감을 줄였습니다. 또한, 학우들이 더 쉽게 과제에 몰입할 수 있도록 그들이</a:t>
            </a:r>
            <a:r>
              <a:rPr sz="1200">
                <a:solidFill>
                  <a:srgbClr val="000000"/>
                </a:solidFill>
                <a:latin typeface="맑은 고딕"/>
              </a:rPr>
              <a:t> 공통으로 관심을 가지는 주제를 </a:t>
            </a:r>
            <a:r>
              <a:rPr u="sng" b="1" sz="1200">
                <a:solidFill>
                  <a:srgbClr val="000000"/>
                </a:solidFill>
                <a:latin typeface="맑은 고딕"/>
              </a:rPr>
              <a:t>(3)반영할 것을 제안했습니다. 당시 한국 화장품 브랜드가 중국에서 큰 성공을 거두고 있었기 때문에, 이를 조사 대상으로 선정하여 학우들의 흥미를 유도했습니다. 과제 진행</a:t>
            </a:r>
            <a:r>
              <a:rPr sz="1200">
                <a:solidFill>
                  <a:srgbClr val="000000"/>
                </a:solidFill>
                <a:latin typeface="맑은 고딕"/>
              </a:rPr>
              <a:t> 과정에서도 원활한 협업을 위해 지속적으로 소통하고자 했습니다. 먼저 조원들의 언어적 부담을 줄이기 위해 역할을 조정하고, 어려운 </a:t>
            </a:r>
            <a:r>
              <a:rPr u="sng" b="1" sz="1200">
                <a:solidFill>
                  <a:srgbClr val="000000"/>
                </a:solidFill>
                <a:latin typeface="맑은 고딕"/>
              </a:rPr>
              <a:t>(4)부분이 있으면 언제든 도와주겠다고 약속하며 적극적인 참여를 독려했습니다. 또한, 번역 과정에서 의미가 정확히 전달되는지 확인하기 위해 자주 모여 내용을 점검하고 피드백을 주고받으며 완성도를</a:t>
            </a:r>
            <a:r>
              <a:rPr sz="1200">
                <a:solidFill>
                  <a:srgbClr val="000000"/>
                </a:solidFill>
                <a:latin typeface="맑은 고딕"/>
              </a:rPr>
              <a:t> 높였습니다. 학우들이 의견을 자유롭게 개진할 수 있도록 유도하고, 소통이 원활하게 이루어질 수 있도록 분위기를 조성하는 것도 중요하게 생각했습니다.그 결과 계획했던 일정보다 3일 앞당겨 과제를 완성했고, 과제 내용 발표 후 교수님께서 예상했던 것보다 더 좋은 팀워크를 보여주었다는 피드백을 해주셨습니다. 더불어 조원 모두가 과제 점수 최고점을 받는 성과를 내며 성공적으로 과제를 마무리할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중국인 학우들의 참여를 독려하기 위해 어떤 소통 방법이 가장 효과적이었나요?</a:t>
            </a:r>
            <a:br/>
            <a:r>
              <a:t>(2) 동아리 활동에서 사용했던 소통 방법 중 가장 유용했던 경험을 실제 업무에 어떻게 활용할 계획인가요?</a:t>
            </a:r>
            <a:br/>
            <a:r>
              <a:t>(3) 조별과제 수행 시 역할 조정을 통해 얻은 교훈은 무엇이며, 이를 통해 팀워크를 어떻게 개선할 수 있었나요?</a:t>
            </a:r>
            <a:br/>
            <a:r>
              <a:t>(4) 과제 발표 후 예상보다 더 좋은 팀워크를 보여줬다는 피드백을 받았다고 했습니다. 이 경험에서 얻은 가장 큰 교훈은 무엇이었나요?</a:t>
            </a:r>
          </a:p>
        </p:txBody>
      </p:sp>
    </p:spTree>
  </p:cSld>
  <p:clrMapOvr>
    <a:masterClrMapping/>
  </p:clrMapOvr>
</p:sld>
</file>

<file path=ppt/slides/slide5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경영 지원 분야로 입사하여 ○○시 근무 경력과 운동 클럽 경험을 바탕으로 고객과 유관 단체, 직원 등 모두에게 청렴하고 신뢰받을 수 있는 고객 서비스 향상에 이바지하는 것이 목표입니다. ○○시 근무 시 국민을 제일 많이 대면하는 부서를 시작으로 여러 부서를 </a:t>
            </a:r>
            <a:r>
              <a:rPr u="sng" b="1" sz="1200">
                <a:solidFill>
                  <a:srgbClr val="000000"/>
                </a:solidFill>
                <a:latin typeface="맑은 고딕"/>
              </a:rPr>
              <a:t>(1)순환 근무하며 단속 민원, 총무 및 사업 총괄 업무 능력을 길렀습니다. 외부 단속 민원을 통해 객관적이고</a:t>
            </a:r>
            <a:r>
              <a:rPr sz="1200">
                <a:solidFill>
                  <a:srgbClr val="000000"/>
                </a:solidFill>
                <a:latin typeface="맑은 고딕"/>
              </a:rPr>
              <a:t> 공정한 업무처리뿐만 아니라 총무 업무로 내부 직원과의 마찰을 원활한 소통과 이해로 해결하였습니다. 더하여 저에겐 어렸을 적부터 운동 클럽 생활을 경험하며 셀 수 없는 노력과 땀으로 조직에 대한 적응 능력과 목표를 향해 나아가고자 하는 끈기가 있습니다. 당시에 많은 팀 동료들과 같이 </a:t>
            </a:r>
            <a:r>
              <a:rPr u="sng" b="1" sz="1200">
                <a:solidFill>
                  <a:srgbClr val="000000"/>
                </a:solidFill>
                <a:latin typeface="맑은 고딕"/>
              </a:rPr>
              <a:t>(2)우승이라는 목표를 설정하고 매일 훈련하면서 서로 부족한 면을 보완하고 포용해 주며 끊임없는 소통과 이해로 ○○시</a:t>
            </a:r>
            <a:r>
              <a:rPr sz="1200">
                <a:solidFill>
                  <a:srgbClr val="000000"/>
                </a:solidFill>
                <a:latin typeface="맑은 고딕"/>
              </a:rPr>
              <a:t> 우승도 경험하였습니다.이러한 경험을 종합하여 </a:t>
            </a:r>
            <a:r>
              <a:rPr u="sng" b="1" sz="1200">
                <a:solidFill>
                  <a:srgbClr val="000000"/>
                </a:solidFill>
                <a:latin typeface="맑은 고딕"/>
              </a:rPr>
              <a:t>(3)한국마사회에서도 여러 민원 업무를 파악하면서 외부 고객의 요구 사항을 고객의 입장에서 한 번 더 생각하고 원활한 소통과</a:t>
            </a:r>
            <a:r>
              <a:rPr sz="1200">
                <a:solidFill>
                  <a:srgbClr val="000000"/>
                </a:solidFill>
                <a:latin typeface="맑은 고딕"/>
              </a:rPr>
              <a:t> 협업으로 신속하고 규정에 맞게 처리하여 청렴하고 고객에게 신뢰받는 한국마사회가 </a:t>
            </a:r>
            <a:r>
              <a:rPr u="sng" b="1" sz="1200">
                <a:solidFill>
                  <a:srgbClr val="000000"/>
                </a:solidFill>
                <a:latin typeface="맑은 고딕"/>
              </a:rPr>
              <a:t>(4)되도록 하겠습니다. 외부 고객뿐만 아니라 내부 직원들을 지원하고 유관 단체와의 협업하는 업무 또한</a:t>
            </a:r>
            <a:r>
              <a:rPr sz="1200">
                <a:solidFill>
                  <a:srgbClr val="000000"/>
                </a:solidFill>
                <a:latin typeface="맑은 고딕"/>
              </a:rPr>
              <a:t> 공정한 원칙과 이해, 끊임없는 소통과 포용으로 마주하고 해결해나가겠습니다. 또한 한국마사회 입사 후 체계적인 훈련을 하면서 적응, 소통 능력을 향상시켜나가겠습니다. 추후 회사에서 어떠한 업무를 처리함에 있어서 모두에게 인정받을 수 있는 상황이 올 때까지 노력하여 한국마사회에 긍정적인 요소로 꾸준히 발전시키겠습니다.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청렴하고 신뢰받는 한국마사회를 목표로 하고 계십니다. 이전 직장에서 이러한 목표를 달성하기 위해 어떤 전략을 사용하셨나요?</a:t>
            </a:r>
            <a:br/>
            <a:r>
              <a:t>(2) 운동 클럽 경험을 통해 조직 적응 능력을 길렀다고 하셨습니다. 이러한 경험이 현재 업무에 어떻게 기여하고 있나요?</a:t>
            </a:r>
            <a:br/>
            <a:r>
              <a:t>(3) 당신은 ○○시 우승을 경험하셨다고 하셨습니다. 이 경험을 통해 얻은 교훈이 무엇이며, 이를 한국마사회에서 어떻게 활용할 계획인가요?</a:t>
            </a:r>
            <a:br/>
            <a:r>
              <a:t>(4) 외부 고객의 요구 사항을 효율적으로 처리하기 위해 어떤 노력을 하고 있습니까? 이 경험이 이번 직무에 어떻게 적용될 수 있을까요?</a:t>
            </a:r>
          </a:p>
        </p:txBody>
      </p:sp>
    </p:spTree>
  </p:cSld>
  <p:clrMapOvr>
    <a:masterClrMapping/>
  </p:clrMapOvr>
</p:sld>
</file>

<file path=ppt/slides/slide5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○○시 ○○구청에서 타 부서와 민원 강도와 발생 빈도가 높은 현장을 돌아보며 신속하게 해결하고 국민들이 보다 더 살기 좋은 도시를 만들자는 취지를 가진 </a:t>
            </a:r>
            <a:r>
              <a:rPr u="sng" b="1" sz="1200">
                <a:solidFill>
                  <a:srgbClr val="000000"/>
                </a:solidFill>
                <a:latin typeface="맑은 고딕"/>
              </a:rPr>
              <a:t>(1)업무가 있었습니다.저는 각 구역 별 민원 사항을 유형 별로 분류하고 취합하여 담당 부서로</a:t>
            </a:r>
            <a:r>
              <a:rPr sz="1200">
                <a:solidFill>
                  <a:srgbClr val="000000"/>
                </a:solidFill>
                <a:latin typeface="맑은 고딕"/>
              </a:rPr>
              <a:t> 보내 해결 방법을 찾고 검토하는 업무를 진행 중에 있었는데 어느 부서 담당자에게 '이것은 우리 업무가 아니다'는 말을 듣게 되었습니다. 제가 생각했던 방향과 맞지 않아 처음엔 당황하였고 이해할 수 없었지만 전문적인 지식을 가진 담당자에 말을 무시할 수는 없었기에 다른 담당 부서를 </a:t>
            </a:r>
            <a:r>
              <a:rPr u="sng" b="1" sz="1200">
                <a:solidFill>
                  <a:srgbClr val="000000"/>
                </a:solidFill>
                <a:latin typeface="맑은 고딕"/>
              </a:rPr>
              <a:t>(2)찾으려고 하였지만 딱히 빠른 시간 내에 해결책을 찾지는 못했습니다. 하지만 저는 단순하게 타 부서에게 결정을</a:t>
            </a:r>
            <a:r>
              <a:rPr sz="1200">
                <a:solidFill>
                  <a:srgbClr val="000000"/>
                </a:solidFill>
                <a:latin typeface="맑은 고딕"/>
              </a:rPr>
              <a:t> 미루지 않았고 부서 별 업무를 </a:t>
            </a:r>
            <a:r>
              <a:rPr u="sng" b="1" sz="1200">
                <a:solidFill>
                  <a:srgbClr val="000000"/>
                </a:solidFill>
                <a:latin typeface="맑은 고딕"/>
              </a:rPr>
              <a:t>(3)확실하게 찾아봄과 동시에 상급자의 도움 등을 받아 알맞은 부서를 찾아 위와 같은 어려움을 해결하였습니다. 이러한</a:t>
            </a:r>
            <a:r>
              <a:rPr sz="1200">
                <a:solidFill>
                  <a:srgbClr val="000000"/>
                </a:solidFill>
                <a:latin typeface="맑은 고딕"/>
              </a:rPr>
              <a:t> 사례를 겪은 후 저에게 많은 변화가 있었다고 생각하였습니다. 우선적으로 '내 생각이 맞다'는 제 마음 속에 있던 이기심을 내려놓았습니다. 그에 따라 이후에도 업무를 </a:t>
            </a:r>
            <a:r>
              <a:rPr u="sng" b="1" sz="1200">
                <a:solidFill>
                  <a:srgbClr val="000000"/>
                </a:solidFill>
                <a:latin typeface="맑은 고딕"/>
              </a:rPr>
              <a:t>(4)처리하면서 제가 인지하지 못했던 분야에 대해 지식을 습득하면서 나아가니 기계적인 민원의 분류가 아닌 상황의 문제점을 깊게</a:t>
            </a:r>
            <a:r>
              <a:rPr sz="1200">
                <a:solidFill>
                  <a:srgbClr val="000000"/>
                </a:solidFill>
                <a:latin typeface="맑은 고딕"/>
              </a:rPr>
              <a:t> 들여다보고 궁극적인 원인을 찾아 이에 따른 해결 방안을 담당 부서와 함께 고민하고 찾아보았습니다. 더하여 상급자 뿐만 아니라 저보다 경험이 많은 타인에게 적극적으로 조언을 구하게 되어 문제 해결에 대한 업무 처리 능률이 시간이 지날수록 향상되는 모습을 스스로가 느끼게 되었습니다. 이에 따라 점점 인정을 받는 생각이 들었고 보다 더 큰 의지와 동기를 가지고 최선을 다해 맡은 모든 업무를 처리하였습니다.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○○구청에서 담당자와의 갈등을 해결한 경험이 있었습니다. 이를 통해 개인적으로 어떤 성장을 이룰 수 있었나요?</a:t>
            </a:r>
            <a:br/>
            <a:r>
              <a:t>(2) 상급자의 도움을 받아 문제를 해결했다고 하셨습니다. 이 과정에서 지원자가 배운 중요 교훈은 무엇이었나요?</a:t>
            </a:r>
            <a:br/>
            <a:r>
              <a:t>(3) '내 생각이 맞다'는 이기심을 내려놓았다고 하셨습니다. 이로 인해 어떤 긍정적인 변화가 있었는지 구체적으로 말씀해 주세요.</a:t>
            </a:r>
            <a:br/>
            <a:r>
              <a:t>(4) 문제 해결 능력이 향상되었다고 느끼셨습니다. 이러한 능력이 향상된 구체적 사례를 들어 설명해주시겠습니까?</a:t>
            </a:r>
          </a:p>
        </p:txBody>
      </p:sp>
    </p:spTree>
  </p:cSld>
  <p:clrMapOvr>
    <a:masterClrMapping/>
  </p:clrMapOvr>
</p:sld>
</file>

<file path=ppt/slides/slide5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한국마사회에 축산 직렬로 입사한다면 말산업 육성 종합계획 중 말산업 가치 창출 확대 전략 - 국산마 경쟁력 강화 추진 과제에 힘을 보태고 싶습니다.빅데이터 분석최근 행정안전부에서 데이터분석 공모전을 비롯해 다양한 국가기관들이 빅데이터와 </a:t>
            </a:r>
            <a:r>
              <a:rPr u="sng" b="1" sz="1200">
                <a:solidFill>
                  <a:srgbClr val="000000"/>
                </a:solidFill>
                <a:latin typeface="맑은 고딕"/>
              </a:rPr>
              <a:t>(1)AI를 정책에 활용하고 있습니다. 이러한 변화 속에서 빅데이터 분석은 단순한 선택이 아닌 필수적인 요소가 되었습니다. 저는 이에 발맞추어 AI를 활용한 데이터 (2)분석 과제의 용역 감독을 수행한 경험이 있습니다. 해당 프로젝트에서 데이터 분석 및 상관관계 파악, 과거 데이터 분포를 기반으로 데이터를 예측하여 사업이 효율적으로 운영될</a:t>
            </a:r>
            <a:r>
              <a:rPr sz="1200">
                <a:solidFill>
                  <a:srgbClr val="000000"/>
                </a:solidFill>
                <a:latin typeface="맑은 고딕"/>
              </a:rPr>
              <a:t> 수 있도록 지원하였습니다. 이러한 경험을 바탕으로 한국마사회에 축적된 데이터(말 육성 기간별 사료 섭취량, 증체량 등)를 분석하고, 말 육성 및 조련에 영향을 미치는 인자 간의 상관관계를 도출해내 표준 육성 및 조련시스템을 구축하여 국산마의 생산성과 경쟁력을 높이는 데 기여하겠습니다.현장 </a:t>
            </a:r>
            <a:r>
              <a:rPr u="sng" b="1" sz="1200">
                <a:solidFill>
                  <a:srgbClr val="000000"/>
                </a:solidFill>
                <a:latin typeface="맑은 고딕"/>
              </a:rPr>
              <a:t>(3)경험말산업은 단순한 이론적 접근만으로는 운영될 수 없으며, 현장에서는 수많은 예측 불가능한 변수가 존재합니다. 따라서 실질적인 경험과</a:t>
            </a:r>
            <a:r>
              <a:rPr sz="1200">
                <a:solidFill>
                  <a:srgbClr val="000000"/>
                </a:solidFill>
                <a:latin typeface="맑은 고딕"/>
              </a:rPr>
              <a:t> 문제 해결 능력이 필수입니다.저는 약 7개월 동안 농장에서 송아지를 대상으로 실험을 진행한 경험이 있습니다. 실험 과정에서 송아지의 질병 감염 등 예상하지 못한 </a:t>
            </a:r>
            <a:r>
              <a:rPr u="sng" b="1" sz="1200">
                <a:solidFill>
                  <a:srgbClr val="000000"/>
                </a:solidFill>
                <a:latin typeface="맑은 고딕"/>
              </a:rPr>
              <a:t>(4)문제들이 발생하였지만, 적절한 현장 대응을 통해 실험을 성공적으로 수행하였습니다. 이러한 경험을 통해 이론과 실제의 차이를 몸소 깨달았으며, 현장에서의</a:t>
            </a:r>
            <a:r>
              <a:rPr sz="1200">
                <a:solidFill>
                  <a:srgbClr val="000000"/>
                </a:solidFill>
                <a:latin typeface="맑은 고딕"/>
              </a:rPr>
              <a:t> 문제 해결 역량을 키울 수 있었습니다. 한국마사회에 입사한다면 현장(농장)과 사무실 간의 가교역할을 수행하여, 실무와 행정 사이에서 원활한 조율을 담당하겠습니다. 그동안 수행한 직무 경험 "빅데이터 분석과 실제 농장 실험 경험"을 바탕으로 말 육성 및 조련시스템을 과학적 접근 방식을 정립하고, 실무와 행정 간의 연결고리 역할을 수행하여 말산업 육성의 효율성을 높일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제출한 데이터 분석 과제의 용역 감독 경험에서 AI를 활용한 혁신적인 방법이 있었다면 구체적으로 설명해 주시겠어요?</a:t>
            </a:r>
            <a:br/>
            <a:r>
              <a:t>(2) 빅데이터 분석 경험을 통해 한국마사회에서 국산마의 생산성과 경쟁력을 높이기 위해 어떤 구체적인 접근 방식을 고려하고 계신가요?</a:t>
            </a:r>
            <a:br/>
            <a:r>
              <a:t>(3) 송아지를 대상으로 한 실험에서 예상하지 못한 문제를 해결하셨다고 했습니다. 그 과정에서 익힌 현장 대응 방법을 구체적으로 설명해 주시겠어요?</a:t>
            </a:r>
            <a:br/>
            <a:r>
              <a:t>(4) 지원자는 실무와 행정 간의 연결고리 역할을 수행하고자 한다고 하셨습니다. 이 역할에서 가장 기대되는 도전과제가 무엇인지 설명 부탁드립니다.</a:t>
            </a:r>
          </a:p>
        </p:txBody>
      </p:sp>
    </p:spTree>
  </p:cSld>
  <p:clrMapOvr>
    <a:masterClrMapping/>
  </p:clrMapOvr>
</p:sld>
</file>

<file path=ppt/slides/slide5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축산식품을 개발하는 창업동아리에서 생산 팀장으로 활동하며, 예상치 못한 갈등을 겪으며 이를 해결하기 위해 </a:t>
            </a:r>
            <a:r>
              <a:rPr u="sng" b="1" sz="1200">
                <a:solidFill>
                  <a:srgbClr val="000000"/>
                </a:solidFill>
                <a:latin typeface="맑은 고딕"/>
              </a:rPr>
              <a:t>(1)노력한 경험이 있습니다.창업동아리 대회 준비 과정에서 식품 아이템을 기획하고 개발하는 활동을 진행했습니다. 그러나 중간 대회에서 다른 팀과 아이템이</a:t>
            </a:r>
            <a:r>
              <a:rPr sz="1200">
                <a:solidFill>
                  <a:srgbClr val="000000"/>
                </a:solidFill>
                <a:latin typeface="맑은 고딕"/>
              </a:rPr>
              <a:t> 중복되면서 문제가 발생했습니다. 지도교수님께서는 한 조의 메뉴를 변경하는 것이 좋겠다는 의견을 주셨고, 이에 따라 한 팀이 메뉴를 조정해야 하는 상황이 발생했습니다.서로가 양보하기 어려운 상황에서 단순한 감정적 대립이 아닌, 모두가 납득할 수 있는 해결책을 마련하는 것이 중요하다고 판단했습니다. 팀원들과 논의한 끝에, 우리 팀이 메뉴를 변경하는 대신, 상대 팀이 우리 팀의 재료비를 일부 지원하는 거래를 제안하였습니다. 이를 통해 상대 팀은 본래 기획한 제품을 유지할 수 있었고, 우리 팀은 추가적인 </a:t>
            </a:r>
            <a:r>
              <a:rPr u="sng" b="1" sz="1200">
                <a:solidFill>
                  <a:srgbClr val="000000"/>
                </a:solidFill>
                <a:latin typeface="맑은 고딕"/>
              </a:rPr>
              <a:t>(2)재료비를 확보하여 새로운 아이템을 더욱 완성도 있게 개발할 기회를 얻게 되었습니다.새로운 아이템을 개발하는 과정에서 기존 아이템을 변경해야 했기 때문에 (3)짧은 시간 내에 새로운 제품을 기획하고 실현하는 것이 핵심 과제였습니다. 이에 따라 우리 팀은 아이디어 회의를 거쳐 ‘매직 큐브’라는 새로운 식품을 개발하였습니다. 매직 큐브는 3가지 맛의</a:t>
            </a:r>
            <a:r>
              <a:rPr sz="1200">
                <a:solidFill>
                  <a:srgbClr val="000000"/>
                </a:solidFill>
                <a:latin typeface="맑은 고딕"/>
              </a:rPr>
              <a:t> 우유에 연유를 섞어 음료에 넣어 먹는 제품으로, 조리 과정이 간단하여 준비 시간을 단축할 수 있었습니다. 또한, </a:t>
            </a:r>
            <a:r>
              <a:rPr u="sng" b="1" sz="1200">
                <a:solidFill>
                  <a:srgbClr val="000000"/>
                </a:solidFill>
                <a:latin typeface="맑은 고딕"/>
              </a:rPr>
              <a:t>(4)상대 팀과의 협상을 통해 추가로 확보한 재료비를 활용하여 더 많은 양을 생산할 수 있었고, 목표했던 판매량을 초과하는 성과를 거둘</a:t>
            </a:r>
            <a:r>
              <a:rPr sz="1200">
                <a:solidFill>
                  <a:srgbClr val="000000"/>
                </a:solidFill>
                <a:latin typeface="맑은 고딕"/>
              </a:rPr>
              <a:t> 수 있었습니다.이 경험을 통해 저는 갈등 상황에서 감정적으로 대응하기보다, 합리적인 해결책을 모색하여 모두가 만족할 수 있는 결과를 끌어내는 것이 중요하다는 것을 배웠습니다. 또한, 소통과 협력을 통해 문제를 해결하는 능력을 키울 수 있었습니다. 직장 생활에서도 다양한 이해관계 속에서 갈등이 발생할 수 있지만, 저는 이를 침착하게 해결하고 상대방과의 협력을 통해 최선의 결과를 도출하는 문제해결 능력을 발휘하겠습니다.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창업동아리 활동 중 상대 팀과의 아이템 중복 문제를 어떻게 해결하게 되었는지, 그 과정에서의 중요한 교훈을 공유해 주시겠어요?</a:t>
            </a:r>
            <a:br/>
            <a:r>
              <a:t>(2) 매직 큐브라는 새로운 아이템을 개발하셨다고 했는데, 해당 제품의 특징과 개발 과정에서의 주요 도전과제에 대해 말씀해 주실 수 있나요?</a:t>
            </a:r>
            <a:br/>
            <a:r>
              <a:t>(3) 지원자는 협상 경험을 통해 추가적인 재료비를 확보했다고 했습니다. 이 경험이 향후 업무의 자원 관리에 어떤 영향을 줄 수 있을까요?</a:t>
            </a:r>
            <a:br/>
            <a:r>
              <a:t>(4) 갈등 상황에서 합리적인 해결책을 찾기 위해 어떤 절차를 따르시며, 이 절차가 직장 생활에서 어떻게 쓰일 수 있을까요?</a:t>
            </a:r>
          </a:p>
        </p:txBody>
      </p:sp>
    </p:spTree>
  </p:cSld>
  <p:clrMapOvr>
    <a:masterClrMapping/>
  </p:clrMapOvr>
</p:sld>
</file>

<file path=ppt/slides/slide5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업장을 방문하는 모든 고객이 서비스에서 불편감을 느끼지 않고 각자의 만족도를 극대화하여 경마장을 지속적 문화 </a:t>
            </a:r>
            <a:r>
              <a:rPr u="sng" b="1" sz="1200">
                <a:solidFill>
                  <a:srgbClr val="000000"/>
                </a:solidFill>
                <a:latin typeface="맑은 고딕"/>
              </a:rPr>
              <a:t>(1)향유 공간으로 자리 잡도록 만들고 싶습니다.저는 현재 하루 평균 600~700명이 방문하면서도 업무처리 창구는 8개뿐이어서 항상 일손이 부족한 곳에서 일을 하고 있습니다. 그 때문에 모든</a:t>
            </a:r>
            <a:r>
              <a:rPr sz="1200">
                <a:solidFill>
                  <a:srgbClr val="000000"/>
                </a:solidFill>
                <a:latin typeface="맑은 고딕"/>
              </a:rPr>
              <a:t> 민원인은 건물에 들어서자마자 어떠한 설명이나 번호표 없이 바로 민원 안내 데스크에 줄을 서서 안내받아야 합니다. 저는 직원이었기에 이를 당연하게 느꼈지만, 막상 민원인의 입장에서 생각해보니 그 방식이 불쾌하고 불편할 수 있다는 생각이 들었고, 이를 개선하기 위해 입구부터 안내서를 곳곳에 </a:t>
            </a:r>
            <a:r>
              <a:rPr u="sng" b="1" sz="1200">
                <a:solidFill>
                  <a:srgbClr val="000000"/>
                </a:solidFill>
                <a:latin typeface="맑은 고딕"/>
              </a:rPr>
              <a:t>(2)부착하기도 했습니다.이러한 측면에서 제 강점은 '지피지기'를 잘 한다는 것입니다. 제 입장이나 가지고 있는 배경지식을 머리에서 지우고 처음</a:t>
            </a:r>
            <a:r>
              <a:rPr sz="1200">
                <a:solidFill>
                  <a:srgbClr val="000000"/>
                </a:solidFill>
                <a:latin typeface="맑은 고딕"/>
              </a:rPr>
              <a:t> 방문한 사람이 어떻게 느낄지, 다른 사람의 눈에는 이 시스템이나 시설이 어떻게 보일지를 생각해 보는 습관을 지니고 있습니다. 한 장소에서 오래 일하다 보면 업장의 분위기나 </a:t>
            </a:r>
            <a:r>
              <a:rPr u="sng" b="1" sz="1200">
                <a:solidFill>
                  <a:srgbClr val="000000"/>
                </a:solidFill>
                <a:latin typeface="맑은 고딕"/>
              </a:rPr>
              <a:t>(3)시스템이 처음 방문한 사람에게 어떻게 보일지에 대해 인지하지 못하거나, 관심이 없어질 수도 있습니다. 하지만 저는 제 강점을 살려 고객의 시각에서 고객만족도 제고를 위해</a:t>
            </a:r>
            <a:r>
              <a:rPr sz="1200">
                <a:solidFill>
                  <a:srgbClr val="000000"/>
                </a:solidFill>
                <a:latin typeface="맑은 고딕"/>
              </a:rPr>
              <a:t> 어떤 부분이 개선되어야 할지를 끊임없이 고민하겠습니다. 특히 </a:t>
            </a:r>
            <a:r>
              <a:rPr u="sng" b="1" sz="1200">
                <a:solidFill>
                  <a:srgbClr val="000000"/>
                </a:solidFill>
                <a:latin typeface="맑은 고딕"/>
              </a:rPr>
              <a:t>(4)한국마사회의 주된 업장인 렛츠런파크를 단발성 방문이 아니라 한 고객이 생애를 걸쳐 여러 번 방문하고자 하는 공간으로 만들고 싶습니다. 이를 위해 어린아이를 위한 서비스부터</a:t>
            </a:r>
            <a:r>
              <a:rPr sz="1200">
                <a:solidFill>
                  <a:srgbClr val="000000"/>
                </a:solidFill>
                <a:latin typeface="맑은 고딕"/>
              </a:rPr>
              <a:t> 중장년 및 노년층을 위한 타겟팅 서비스까지 여러 세대를 위한 이벤트와 놀거리를 골고루 배치하여 나이와 관계없이 경마장을 방문할 수 있도록 장기적인 업무 플랜을 기획하고 실천하겠습니다.이를 통해 최근 큰 인기를 끌고 있는 다른 스포츠들처럼, 누구나 한 번쯤은 놀러 와보고 싶은 경마장을 구축하여 승마도 국내 대중 스포츠가 될 수 있게 만들고 싶다는 장기적인 가장 큰 목표를 이루고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한국마사회의 업장을 방문하는 고객들이 불편하지 않게 하기 위해 구체적으로 어떤 노력을 기울였는지 설명해 주실 수 있나요?</a:t>
            </a:r>
            <a:br/>
            <a:r>
              <a:t>(2) 지원자가 경마장 방문 고객 만족도를 높이기 위해 기획한 장기적 업무 플랜 중 다른 스포츠와 비교하여 경쟁력을 높일 수 있는 방법은 무엇인가요?</a:t>
            </a:r>
            <a:br/>
            <a:r>
              <a:t>(3) 경마장을 지속 가능한 문화 향유 공간으로 만들기 위한 개선 방안 중, 어린이들을 위한 구체적인 서비스나 이벤트는 어떤 것이 있을까요?</a:t>
            </a:r>
            <a:br/>
            <a:r>
              <a:t>(4) 경마장이 단발성 방문이 아닌 반복적인 방문을 유도하는 공간이 되기 위해 고려해야 할 요소는 무엇이라고 생각하시나요?</a:t>
            </a:r>
          </a:p>
        </p:txBody>
      </p:sp>
    </p:spTree>
  </p:cSld>
  <p:clrMapOvr>
    <a:masterClrMapping/>
  </p:clrMapOvr>
</p:sld>
</file>

<file path=ppt/slides/slide5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면허시험장에서 근무하며 외국인과의 소통이 원활하지 못했지만, 여러 방법을 통해 개선한 경험이 있습니다. 현재 저는 한 면허시험장에서 일반 창구 업무 및 외국면허 교환 업무를 맡고 있습니다. 따라서 한국인뿐만 아니라 외국인과의 소통도 원활히 수행해야 하나, 언어의 장벽으로 인해 완전한 소통이 어려웠습니다. 특히 외국면허 교환 업무는 일반 업무와 달리 필요한 서류가 많고, 그 서류가 모두 오류나 위조가 없다고 확인되어야만 업무 처리가 가능합니다. 이를 반려하는 경우에는 해당 민원인을 이해시켜야 하며, 이후에 통과되어 면허를 교환하기 위해서는 어떻게 해야 하는지도 고지해야 했습니다. 하지만 사람마다 문제가 되는 서류나 </a:t>
            </a:r>
            <a:r>
              <a:rPr u="sng" b="1" sz="1200">
                <a:solidFill>
                  <a:srgbClr val="000000"/>
                </a:solidFill>
                <a:latin typeface="맑은 고딕"/>
              </a:rPr>
              <a:t>(1)지점이 모두 달랐기에 간단한 매뉴얼만을 가지고 대처하기가 어려웠습니다.따라서 저는 필요한 각 서류에서 발생할 수 있는 오류에 대해 여러 상황을 설정해 놓고, 미리 메모장에 이에 대한 설명을 적어두어 그때그때 이를 활용하여 번역기를 바로 이용할</a:t>
            </a:r>
            <a:r>
              <a:rPr sz="1200">
                <a:solidFill>
                  <a:srgbClr val="000000"/>
                </a:solidFill>
                <a:latin typeface="맑은 고딕"/>
              </a:rPr>
              <a:t> 수 있도록 준비해 두었습니다. 또한 민원인이 이후 가져와야 할 서류 목록을 미리 자세히 작성해서 </a:t>
            </a:r>
            <a:r>
              <a:rPr u="sng" b="1" sz="1200">
                <a:solidFill>
                  <a:srgbClr val="000000"/>
                </a:solidFill>
                <a:latin typeface="맑은 고딕"/>
              </a:rPr>
              <a:t>(2)준비해 두고 이를 민원인에게 배부하여 이후 면허시험장에 전화하거나 방문하지 않고도 스스로 확인할 수 있도록 했습니다. 그 결과 의사소통의 지연과 적은 창구</a:t>
            </a:r>
            <a:r>
              <a:rPr sz="1200">
                <a:solidFill>
                  <a:srgbClr val="000000"/>
                </a:solidFill>
                <a:latin typeface="맑은 고딕"/>
              </a:rPr>
              <a:t> 수로 인해 항상 길었던 민원 대기 시간이 훨씬 </a:t>
            </a:r>
            <a:r>
              <a:rPr u="sng" b="1" sz="1200">
                <a:solidFill>
                  <a:srgbClr val="000000"/>
                </a:solidFill>
                <a:latin typeface="맑은 고딕"/>
              </a:rPr>
              <a:t>(3)줄어들었습니다. 또한 민원인에게 말로만 설명하는 것이 아니라, 함께 미리 만들어 놓은 시각 자료를 보며</a:t>
            </a:r>
            <a:r>
              <a:rPr sz="1200">
                <a:solidFill>
                  <a:srgbClr val="000000"/>
                </a:solidFill>
                <a:latin typeface="맑은 고딕"/>
              </a:rPr>
              <a:t> 이야기하니 민원인들의 이해 부족으로 인한 업무 지연이 감소했습니다. 또한 눈에 보이지는 않지만 민원인과의 소통 과정에서 민원인의 </a:t>
            </a:r>
            <a:r>
              <a:rPr u="sng" b="1" sz="1200">
                <a:solidFill>
                  <a:srgbClr val="000000"/>
                </a:solidFill>
                <a:latin typeface="맑은 고딕"/>
              </a:rPr>
              <a:t>(4)이해와 상호 간 소통이 향상되어 복잡한 외국면허 교환 업무 처리 과정을 이전보다 더 잘 따라주시는 분이 많았습니다.이 과정에서 실시간 대면 소통뿐만</a:t>
            </a:r>
            <a:r>
              <a:rPr sz="1200">
                <a:solidFill>
                  <a:srgbClr val="000000"/>
                </a:solidFill>
                <a:latin typeface="맑은 고딕"/>
              </a:rPr>
              <a:t> 아니라 평소에 소통을 위한 철저한 준비를 해두는 것이 매우 효과적임을 알게 되었고, 역시 모든 업무 처리에 있어 철저한 준비가 필요하며 이것은 항상 유효하다는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외국면허 교환 업무에서 필요한 서류를 미리 작성하여 준비했을 때, 가장 효과적이었던 점은 무엇인지 설명해주세요.</a:t>
            </a:r>
            <a:br/>
            <a:r>
              <a:t>(2) 민원 대기 시간을 줄이기 위해 적용한 해결책은 무엇이며, 그 결과는 어땠나요?</a:t>
            </a:r>
            <a:br/>
            <a:r>
              <a:t>(3) 면허시험장에서 외국인과의 소통 문제를 개선하기 위해 어떤 식으로 시각 자료를 활용했었나요?</a:t>
            </a:r>
            <a:br/>
            <a:r>
              <a:t>(4) 외국면허 교환 업무 혁신을 통해 얻은 인사이트 중 다른 업무에 적용하고 싶은 부분이 있나요?</a:t>
            </a:r>
          </a:p>
        </p:txBody>
      </p:sp>
    </p:spTree>
  </p:cSld>
  <p:clrMapOvr>
    <a:masterClrMapping/>
  </p:clrMapOvr>
</p:sld>
</file>

<file path=ppt/slides/slide5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[전문 방송기술인]기술의 발전과 함께 방송 기술 또한 발전하고 있으며, 이에 따라 UHD 화질을 도입하는 곳이 점차 늘어나고 있습니다. 이처럼 UHD 화질 도입 등 새로운 변화에 맞춰가기 위해서 방송국은 송출 시스템과 장비를 지속해서 발전시켜야 합니다. 저는 이러한 변화에 맞춰 새로운 방송 신호 시스템을 연구하고 도입하는 전문 방송기술인 역할을 수행하고 싶습니다.과거 TD 업무를 하며 방송 </a:t>
            </a:r>
            <a:r>
              <a:rPr u="sng" b="1" sz="1200">
                <a:solidFill>
                  <a:srgbClr val="000000"/>
                </a:solidFill>
                <a:latin typeface="맑은 고딕"/>
              </a:rPr>
              <a:t>(1)신호 시스템을 깊이 이해하기 위해 도면을 분석하고 자발적으로 장비실 개략도를 작성한 경험이 있습니다. 단순히 장비의 위치만을 담은 개략도가 아닌 각 장비의 역할, 위급</a:t>
            </a:r>
            <a:r>
              <a:rPr sz="1200">
                <a:solidFill>
                  <a:srgbClr val="000000"/>
                </a:solidFill>
                <a:latin typeface="맑은 고딕"/>
              </a:rPr>
              <a:t> 시 조치 사항을 정리하였고, 도면도보다 간략하게 작성하여 후배들에게 유용한 자료로 제공할 수 있었습니다. 이 경험을 통해 신호 흐름을 명확히 이해하고, 장비 운용의 효율성을 </a:t>
            </a:r>
            <a:r>
              <a:rPr u="sng" b="1" sz="1200">
                <a:solidFill>
                  <a:srgbClr val="000000"/>
                </a:solidFill>
                <a:latin typeface="맑은 고딕"/>
              </a:rPr>
              <a:t>(2)높이는 데 기여할 수 있었습니다. 또한 HD 방송 시스템을 운용하며 UHD 화질 도입 시 필요한 변경 사항을 방송과 기술 잡지 등을 참고하여 스스로 연구하는</a:t>
            </a:r>
            <a:r>
              <a:rPr sz="1200">
                <a:solidFill>
                  <a:srgbClr val="000000"/>
                </a:solidFill>
                <a:latin typeface="맑은 고딕"/>
              </a:rPr>
              <a:t> 등 방송 기술 발전에 대한 관심을 지속해서 가져왔습니다.따라서 입사 하게 된다면 이러한 경험을 살려 새로운 </a:t>
            </a:r>
            <a:r>
              <a:rPr u="sng" b="1" sz="1200">
                <a:solidFill>
                  <a:srgbClr val="000000"/>
                </a:solidFill>
                <a:latin typeface="맑은 고딕"/>
              </a:rPr>
              <a:t>(3)방송 신호 시스템을 연구하고 도입하는 역할을 하고 싶습니다. 하지만 당장 신입에게 더</a:t>
            </a:r>
            <a:r>
              <a:rPr sz="1200">
                <a:solidFill>
                  <a:srgbClr val="000000"/>
                </a:solidFill>
                <a:latin typeface="맑은 고딕"/>
              </a:rPr>
              <a:t> 중요한 것은 그곳의 방송 시스템을 파악하는 것이기 때문에 새로운 곳의 흐름도를 익히는 것을 최우선 과제로 삼겠습니다. 기존의 경험을 바탕으로 현재의 시스템을 </a:t>
            </a:r>
            <a:r>
              <a:rPr u="sng" b="1" sz="1200">
                <a:solidFill>
                  <a:srgbClr val="000000"/>
                </a:solidFill>
                <a:latin typeface="맑은 고딕"/>
              </a:rPr>
              <a:t>(4)분석하고, 개선할 수 있는 부분을 연구하며, 새로운 기술 도입 시 실질적인 도움이 되는 인재로 성장하고 싶습니다. 또한 과거 음향</a:t>
            </a:r>
            <a:r>
              <a:rPr sz="1200">
                <a:solidFill>
                  <a:srgbClr val="000000"/>
                </a:solidFill>
                <a:latin typeface="맑은 고딕"/>
              </a:rPr>
              <a:t> 콘솔 및 마스터 스위처를 다뤄봤던 경험을 살려 TD, 음향 등 어떤 업무를 맡게 되더라도 방송 기술 분야의 핵심인 장비 운용 능력을 더욱 강화할 수 있도록 노력하겠습니다. 장비 운용과 시스템 개선을 모두 수행할 수 있는 두 마리 토끼를 잡은 전문 방송기술인으로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과거 TD 업무를 통해 장비실 개략도를 작성한 경험을 활용하여, 입사 후 새로운 방송 신호 시스템 연구에 어떻게 기여할 계획인지 설명 부탁드립니다.</a:t>
            </a:r>
            <a:br/>
            <a:r>
              <a:t>(2) 지원자는 UHD 화질 도입 시 필요한 변경 사항을 연구했다고 적었는데, 당시 연구한 내용을 바탕으로 입사 후 어떤 새 기술을 도입하고 싶으신가요?</a:t>
            </a:r>
            <a:br/>
            <a:r>
              <a:t>(3) 신입으로서 시스템 흐름도를 익히는 것이 최우선 과제라 하셨는데, 이를 위해 어떤 방법을 사용할 계획인지 자세히 설명해 주시겠어요?</a:t>
            </a:r>
            <a:br/>
            <a:r>
              <a:t>(4) 과거 음향 콘솔 및 마스터 스위처 경험을 통해 장비 운용 능력을 강화하려 한다고 했습니다. 구체적으로 어떤 장비에서 그 경험을 활용하고 싶으신가요?</a:t>
            </a:r>
          </a:p>
        </p:txBody>
      </p:sp>
    </p:spTree>
  </p:cSld>
  <p:clrMapOvr>
    <a:masterClrMapping/>
  </p:clrMapOvr>
</p:sld>
</file>

<file path=ppt/slides/slide5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[건강한 의사소통]과거 재직했을 당시 방송 신호 송출 장비의 원격제어시스템을 도입하였습니다. 기존에 </a:t>
            </a:r>
            <a:r>
              <a:rPr u="sng" b="1" sz="1200">
                <a:solidFill>
                  <a:srgbClr val="000000"/>
                </a:solidFill>
                <a:latin typeface="맑은 고딕"/>
              </a:rPr>
              <a:t>(1)있던 시스템을 사용하는 것이 아니라 새로 만들어야 했기에 원격제어 시스템 제작을 외주 업체에 맡겼습니다. 하지만 업체 측이 방송 시스템을 바라보는</a:t>
            </a:r>
            <a:r>
              <a:rPr sz="1200">
                <a:solidFill>
                  <a:srgbClr val="000000"/>
                </a:solidFill>
                <a:latin typeface="맑은 고딕"/>
              </a:rPr>
              <a:t> 시각과 현업자들이 바라보는 시각이 달라 갈등이 생겼습니다. 이때 중간에 위치하면서 각자의 의견을 취합하고 소통하며 건강한 의사소통으로 갈등을 해결하기 위해 노력했습니다.초반에는 무리 없이 잘 진행되었지만, 시간이 지나고 원격제어시스템이 다 완성이 되어 갈때 쯤 현업자들의 요구사항이 많아졌습니다. 처음엔 업체 측에 바로 요구했지만, 요구사항도 많아지고 밀려서 점점 즉각적으로 반영해 주지 않는 상황이 발생했습니다. 그렇기에 업체는 </a:t>
            </a:r>
            <a:r>
              <a:rPr u="sng" b="1" sz="1200">
                <a:solidFill>
                  <a:srgbClr val="000000"/>
                </a:solidFill>
                <a:latin typeface="맑은 고딕"/>
              </a:rPr>
              <a:t>(2)이내 빠르게 현업자들의 신뢰를 잃어갔으며, 이후 서로 소통하지 않으려는 태도로 변해갔습니다. 하지만 저는 서로 적대시하는</a:t>
            </a:r>
            <a:r>
              <a:rPr sz="1200">
                <a:solidFill>
                  <a:srgbClr val="000000"/>
                </a:solidFill>
                <a:latin typeface="맑은 고딕"/>
              </a:rPr>
              <a:t> 것보단 소통으로 원활하게 업무를 마쳐야 한다는 생각이 들었습니다. 따라서 업체 측의 입장도 들으면서 왜 즉각적으로 요구사항을 반영하지 않았는지에 대한 설명을 들었고, 우선 한 번에 해결하기엔 수정 </a:t>
            </a:r>
            <a:r>
              <a:rPr u="sng" b="1" sz="1200">
                <a:solidFill>
                  <a:srgbClr val="000000"/>
                </a:solidFill>
                <a:latin typeface="맑은 고딕"/>
              </a:rPr>
              <a:t>(3)사항이 너무 많기도 하고 요구사항을 구두로 전달할 경우 누락될 가능성도 있다는 것을 알게</a:t>
            </a:r>
            <a:r>
              <a:rPr sz="1200">
                <a:solidFill>
                  <a:srgbClr val="000000"/>
                </a:solidFill>
                <a:latin typeface="맑은 고딕"/>
              </a:rPr>
              <a:t> 되었습니다. 이번엔 다른 현업자들과 이야기하면서 업체 측의 입장을 전달하였고, 다 같이 수정 사항을 현명하게 </a:t>
            </a:r>
            <a:r>
              <a:rPr u="sng" b="1" sz="1200">
                <a:solidFill>
                  <a:srgbClr val="000000"/>
                </a:solidFill>
                <a:latin typeface="맑은 고딕"/>
              </a:rPr>
              <a:t>(4)요구할 방법을 고안했습니다. 이어 각자 요구한 수정 사항에 대한 의견을 취합해 하나의 문서로 만드는 방법이 채택되어 업체에 수정 사항에 관한 문서를 만들어 전달했습니다.</a:t>
            </a:r>
            <a:r>
              <a:rPr sz="1200">
                <a:solidFill>
                  <a:srgbClr val="000000"/>
                </a:solidFill>
                <a:latin typeface="맑은 고딕"/>
              </a:rPr>
              <a:t> 중간에서 소통으로 각자의 의견을 이해하고 재빠른 해결 방안을 고안해 낸 결과, 원격제어시스템 개발이 예상보다 빨리 잘 마무리되었습니다. 이 경험으로부터 건강한 소통의 중요성을 깨달아 협력 상황에서 생긴 갈등을 어느 의견에 치우치지 않고 건강한 의사소통으로 해결하는 방법을 배웠습니다.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원격제어시스템 도입 시 업체와의 갈등을 해결했다고 했습니다. 구체적으로 어떤 방식으로 갈등을 해결했는지 자세히 설명해 주시겠습니까?</a:t>
            </a:r>
            <a:br/>
            <a:r>
              <a:t>(2) 업체 측과 현업자들 간 신뢰가 무너진 상황에서 지원자는 어떻게 중재자로서의 역할을 수행셨는지 설명 부탁드립니다.</a:t>
            </a:r>
            <a:br/>
            <a:r>
              <a:t>(3) 수정 사항을 하나의 문서로 정리하는 방법을 제안했는데, 이런 방식이 어떻게 프로젝트 완료를 앞당기는 데 기여했는지 궁금합니다.</a:t>
            </a:r>
            <a:br/>
            <a:r>
              <a:t>(4) 건강한 소통의 중요성을 깨달았다고 하셨습니다. 향후 협력 상황에서 이 경험을 어떻게 활용할 계획이신지 구체적으로 설명해 주시겠어요?</a:t>
            </a:r>
          </a:p>
        </p:txBody>
      </p:sp>
    </p:spTree>
  </p:cSld>
  <p:clrMapOvr>
    <a:masterClrMapping/>
  </p:clrMapOvr>
</p:sld>
</file>

<file path=ppt/slides/slide5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 입사하여 IT 시스템 운영 및 기술 지원 전문가로서 </a:t>
            </a:r>
            <a:r>
              <a:rPr u="sng" b="1" sz="1200">
                <a:solidFill>
                  <a:srgbClr val="000000"/>
                </a:solidFill>
                <a:latin typeface="맑은 고딕"/>
              </a:rPr>
              <a:t>(1)성장하고 싶습니다. 제가 생각하는 훌륭한 시스템이란, 고객이 불편함 없이 이용할 수 있는 안정적인 시스템입니다. 이러한 시스템을 만들기 위해서는 다양한</a:t>
            </a:r>
            <a:r>
              <a:rPr sz="1200">
                <a:solidFill>
                  <a:srgbClr val="000000"/>
                </a:solidFill>
                <a:latin typeface="맑은 고딕"/>
              </a:rPr>
              <a:t> 시나리오에서 발생할 수 있는 문제를 사전에 </a:t>
            </a:r>
            <a:r>
              <a:rPr u="sng" b="1" sz="1200">
                <a:solidFill>
                  <a:srgbClr val="000000"/>
                </a:solidFill>
                <a:latin typeface="맑은 고딕"/>
              </a:rPr>
              <a:t>(2)예측하고 예방하는 능력, 그리고 신속한 장애 대응 능력이 필수적이라고 생각합니다.제가 마사회의 시스템 운영자가 된다면, 보유한 시스템의</a:t>
            </a:r>
            <a:r>
              <a:rPr sz="1200">
                <a:solidFill>
                  <a:srgbClr val="000000"/>
                </a:solidFill>
                <a:latin typeface="맑은 고딕"/>
              </a:rPr>
              <a:t> 상태를 매일 매일 확인하고, 이상 징후를 사전에 파악하여 장애를 예방하겠습니다. 저는 도서 </a:t>
            </a:r>
            <a:r>
              <a:rPr u="sng" b="1" sz="1200">
                <a:solidFill>
                  <a:srgbClr val="000000"/>
                </a:solidFill>
                <a:latin typeface="맑은 고딕"/>
              </a:rPr>
              <a:t>(3)추천 시스템 개발을 하면서 기존의 시스템이 도서 상세 정보, 추천 도서 목록을 하나의 API를 사용하여 비효율적으로 느린 점을 발견하였습니다. 저는 이를 나누는 것에 대해 회사에 제안을</a:t>
            </a:r>
            <a:r>
              <a:rPr sz="1200">
                <a:solidFill>
                  <a:srgbClr val="000000"/>
                </a:solidFill>
                <a:latin typeface="맑은 고딕"/>
              </a:rPr>
              <a:t> 하였고, 감사하게도 제 의견을 수용하여 나누는 쪽으로 시스템을 개선하게 되었습니다. 도서 상세 정보와 추천 도서 목록을 각각 독립적인 API로 분리하여 요청과 처리 시간을 단축시켰습니다. 이 변화로 사용자들이 더 빠르게 도서 정보를 확인할 수 있었고, 서버의 부담도 줄어들었습니다. 이 경험을 통해 시스템 </a:t>
            </a:r>
            <a:r>
              <a:rPr u="sng" b="1" sz="1200">
                <a:solidFill>
                  <a:srgbClr val="000000"/>
                </a:solidFill>
                <a:latin typeface="맑은 고딕"/>
              </a:rPr>
              <a:t>(4)성능을 지속적으로 모니터링하며, 문제가 발생하기 전에 예방하는 것이 중요하다는 교훈을 얻었습니다.시스템 운영 중에 발생할 수 있는 고객 민원에 대해 신속하게</a:t>
            </a:r>
            <a:r>
              <a:rPr sz="1200">
                <a:solidFill>
                  <a:srgbClr val="000000"/>
                </a:solidFill>
                <a:latin typeface="맑은 고딕"/>
              </a:rPr>
              <a:t> 대응하는 것도 시스템 운영자의 기본자세라고 생각합니다. 저는 도서관 자료검색 개발업체에서 개발자로 일하면서 AS 담당자로서 일한 경력이 있습니다. 저희의 주 고객사는 공공 도서관이었습니다. 고객사로부터 AS 요청이 오면 제가 제일 먼저 그 요청에 대해 파악한 다음, 간략한 장애 보고서에 스크린샷을 포함하여 각 담당자에게 전달하였고, 진행 상황과 예상 해결 시간을 고객사에 공유하는 방식으로 대응했습니다. 앞으로도 이러한 경험을 바탕으로, 시스템 장애나 고객 민원에 더욱 신속하고 효율적으로 대응할 수 있는 운영자로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한국마사회에 입사 시, 도서 시스템 운영 경험을 활용한 차별화된 기여 방안을 제안해 주실 수 있습니까?</a:t>
            </a:r>
            <a:br/>
            <a:r>
              <a:t>(2) 지원자는 IT 시스템 운영자로서 사고를 미리 예방할 수 있는 능력을 강조하셨습니다. 이전 경험에서 문제를 사전에 발견한 사례가 있다면 설명해 주시겠습니까?</a:t>
            </a:r>
            <a:br/>
            <a:r>
              <a:t>(3) 기존 시스템의 API 개선을 제안하셨는데, API 개선이 시스템 성능에 어떠한 영향을 줬다고 느끼셨나요?</a:t>
            </a:r>
            <a:br/>
            <a:r>
              <a:t>(4) 도서관 자료검색 개발업체에서 AS 담당자로 일했을 때의 구체적인 장애 사례와 해결 과정을 더 자세히 알려주실 수 있나요?</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편의점 아르바이트를 하던 중, 동료와 음식물 쓰레기 보관 방법에 대해 </a:t>
            </a:r>
            <a:r>
              <a:rPr u="sng" b="1" sz="1200">
                <a:solidFill>
                  <a:srgbClr val="000000"/>
                </a:solidFill>
                <a:latin typeface="맑은 고딕"/>
              </a:rPr>
              <a:t>(1)갈등을 겪었던 경험이 있습니다. 코로나 유행으로 매장 식사가 제한되어 음식물 쓰레기의 양이 현저히 적었고, 쓰레기봉투가 채워질 때까지</a:t>
            </a:r>
            <a:r>
              <a:rPr sz="1200">
                <a:solidFill>
                  <a:srgbClr val="000000"/>
                </a:solidFill>
                <a:latin typeface="맑은 고딕"/>
              </a:rPr>
              <a:t> 보관해야 했습니다. 이때, 동료는 여름철 더위로 인해 구더기가 생길 수 있다며 냉동고에 보관하자고 했고, 저는 냉동고에는 제품이 있었기에 상온에서 보관하는 것이 위생적이라고 주장했습니다.처음에는 각자의 주장에 대해 고집을 부리며 해결이 어려웠습니다. 하지만 서로의 주장이 합리적이라는 점을 인지하였고 점차 상대방의 우려와 이유를 이해하게 되었습니다. 이에 두 사람이 모두 만족할 만한 해결 방안을 모색하기로 하였습니다. 제가 일했던 편의점의 경우 유통기한이 지난 폐기품은 점장님이 개인적으로 가지고 가셨습니다. 저는 폐기품의 일부를 음식물 쓰레기로 처리하는 것을 점장님께 건의하였고 이 방안을 실행하였습니다. 이 방법을 통해 쓰레기의 보관 기간을 줄일 수 있었고, 위생적인 문제도 해결할 </a:t>
            </a:r>
            <a:r>
              <a:rPr u="sng" b="1" sz="1200">
                <a:solidFill>
                  <a:srgbClr val="000000"/>
                </a:solidFill>
                <a:latin typeface="맑은 고딕"/>
              </a:rPr>
              <a:t>(2)수 있었습니다.위 경험에서 만약 저희가 계속 고집을 부렸다면 해결 방안도 못 찾고 분위기도 저하되어 업무 효율이 떨어졌을 거라 생각합니다. 따라서 바람직한 사내 (3)협력이란 각자 생각하지 못했던 부분이나 부족했던 부분을 채워주며 최선의 해결 방안을 모색하고, 사내 분위기 저하를 방지하여 업무 효율을 높이는 것임을 배울 수 있었습니다.공기업은</a:t>
            </a:r>
            <a:r>
              <a:rPr sz="1200">
                <a:solidFill>
                  <a:srgbClr val="000000"/>
                </a:solidFill>
                <a:latin typeface="맑은 고딕"/>
              </a:rPr>
              <a:t> 개인의 이익보단 공공의 이익을 중시합니다. 이에 저는 개인의 성장뿐만 아니라 조직의 </a:t>
            </a:r>
            <a:r>
              <a:rPr u="sng" b="1" sz="1200">
                <a:solidFill>
                  <a:srgbClr val="000000"/>
                </a:solidFill>
                <a:latin typeface="맑은 고딕"/>
              </a:rPr>
              <a:t>(4)성장도 중요하다고 생각합니다. 만약 입사하게 된다면 다양한 협력 상황에서 바람직한 협력을 바탕으로 문제를 해결하며 조직의 성장에 이바지하도록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편의점 아르바이트 중 동료와 갈등을 해결하며 지원자가 발휘한 협상력은 어떤 강점을 가지고 있었나요?</a:t>
            </a:r>
            <a:br/>
            <a:r>
              <a:t>(2) 편의점 아르바이트 경험의 갈등 해결 사례가 공기업 환경에서 어떻게 응용될 수 있을까요?</a:t>
            </a:r>
            <a:br/>
            <a:r>
              <a:t>(3) 지원자는 바람직한 사내 협력의 정의를 어떻게 내리고, 이를 일상 업무에 어떻게 적용할 계획인가요?</a:t>
            </a:r>
            <a:br/>
            <a:r>
              <a:t>(4) 공기업에서 조직의 성장에 기여하기 위해 지원자가 계획한 구체적인 행동은 무엇인가요?</a:t>
            </a:r>
          </a:p>
        </p:txBody>
      </p:sp>
    </p:spTree>
  </p:cSld>
  <p:clrMapOvr>
    <a:masterClrMapping/>
  </p:clrMapOvr>
</p:sld>
</file>

<file path=ppt/slides/slide5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도서관 자료검색 솔루션 회사에서 일하면서, 고객사로부터 도서 추천 키오스크를 커스터마이징 해달라는 요구와 관련하여 어려움을 겪었던 일이 있습니다.제가 담당자로서 담당하고 있었던 ㅇㅇ어린이도서관으로부터 키오스크를 어린이 도서 위주로 추천해 주고, 어린이에게 맞게 전반적으로 UI를 바꿔 달라는 요구사항을 받았습니다. 그러나 당시 </a:t>
            </a:r>
            <a:r>
              <a:rPr u="sng" b="1" sz="1200">
                <a:solidFill>
                  <a:srgbClr val="000000"/>
                </a:solidFill>
                <a:latin typeface="맑은 고딕"/>
              </a:rPr>
              <a:t>(1)제가 소속되었던 회사에서는 단일한 솔루션만을 제공하고 있었고, 키오스크의 화면을 하나의 도서관만을 위해 제작한 적이 없었습니다. 커스터마이징을 하려면 추가 개발이 필요한 상황이었고, 회사에서는 인력이 부족하여 지금껏 커스터마이징을 하지 않았았습니다. 저는 회사의 이러한 상황을 한편으로 이해하고 있었지만,</a:t>
            </a:r>
            <a:r>
              <a:rPr u="sng" b="1" sz="1200">
                <a:solidFill>
                  <a:srgbClr val="000000"/>
                </a:solidFill>
                <a:latin typeface="맑은 고딕"/>
              </a:rPr>
              <a:t>(2) 고객사의 요구도 너무 부당하다고 생각되지도 않았습니다. 어린이 도서관에 어른에게 맞춘 UI를 사용할 수 없는 것이 당연하다고 이해가 되었습니다. 그래서 저는 우선 도서관 측에 저희 회사의 현재 상황을 설명드리면서 우선 양해를 부탁드렸습니다.저는 회사에 부담을 주지 않으면서 제가 담당자로서 도서관의</a:t>
            </a:r>
            <a:r>
              <a:rPr sz="1200">
                <a:solidFill>
                  <a:srgbClr val="000000"/>
                </a:solidFill>
                <a:latin typeface="맑은 고딕"/>
              </a:rPr>
              <a:t> 요구사항 중에서 할 수 있는 부분에 대해서 생각해봤습니다. 그래서 제가 생각한 것은 어린이 추천 도서 목록 보여주는 기능과 어린이를 위한 버튼 추가와 같은 것은 제가 조금만 시간을 들이면 할 수 있을 것 같았습니다. 그래서 저는 모든 요구사항을 다 들어줄 수는 없었지만 어린이 추천 도서 목록 보여주기 기능과 어린이를 </a:t>
            </a:r>
            <a:r>
              <a:rPr u="sng" b="1" sz="1200">
                <a:solidFill>
                  <a:srgbClr val="000000"/>
                </a:solidFill>
                <a:latin typeface="맑은 고딕"/>
              </a:rPr>
              <a:t>(3)위한 버튼 추가 등 몇 가지 제가 할 수 있는 부분에 대해서 커스터마이징 작업을 하였습니다. 제가 모든 요구사항을 해결하지도 못했고, 제가 할 수 있는 선에서 몇 가지 부분만 수정한 것임에도</a:t>
            </a:r>
            <a:r>
              <a:rPr sz="1200">
                <a:solidFill>
                  <a:srgbClr val="000000"/>
                </a:solidFill>
                <a:latin typeface="맑은 고딕"/>
              </a:rPr>
              <a:t> 불구하고 의외로 도서관으로부터 긍정적인 반응을 얻을 </a:t>
            </a:r>
            <a:r>
              <a:rPr u="sng" b="1" sz="1200">
                <a:solidFill>
                  <a:srgbClr val="000000"/>
                </a:solidFill>
                <a:latin typeface="맑은 고딕"/>
              </a:rPr>
              <a:t>(4)수 있었습니다.저는 이러한 경험을 통해 여러 이해관계자의 상황을 최대한 이해하려고 먼저 노력을 해야 한다는 것을 배웠습니다. 또한 어려운 상황을 해결하기 위해 제가 할 수 있는 부분에서 최대한의 노력을 하며,</a:t>
            </a:r>
            <a:r>
              <a:rPr sz="1200">
                <a:solidFill>
                  <a:srgbClr val="000000"/>
                </a:solidFill>
                <a:latin typeface="맑은 고딕"/>
              </a:rPr>
              <a:t> 이를 바탕으로 합의점을 도출해야겠다는 생각하게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당신이 도서 추천 키오스크 프로세스 중 개선의 여지가 있다고 느낀 부분에 대해 어떻게 변화시켰습니까?</a:t>
            </a:r>
            <a:br/>
            <a:r>
              <a:t>(2) ㅇㅇ어린이도서관의 UI 커스터마이징 작업에서 얻은 교훈이 다른 프로젝트에 어떻게 적용될 수 있을까요?</a:t>
            </a:r>
            <a:br/>
            <a:r>
              <a:t>(3) 지원자는 제한된 자원 안에서도 최대한의 커스터마이징을 시도하셨습니다. 팀 프로젝트에서 비슷한 상황을 대처한 경험을 공유해주세요.</a:t>
            </a:r>
            <a:br/>
            <a:r>
              <a:t>(4) 여러 이해관계자의 요구를 조율하셨는데, 이 경험이 문제가 될 수 있는 상황을 어떻게 예방하는 데 도움이 되었나요?</a:t>
            </a:r>
          </a:p>
        </p:txBody>
      </p:sp>
    </p:spTree>
  </p:cSld>
  <p:clrMapOvr>
    <a:masterClrMapping/>
  </p:clrMapOvr>
</p:sld>
</file>

<file path=ppt/slides/slide5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정보보안 직무로 입사하게 된다면, 한국마사회의 개인정보를 안전하게 보호할 수 있도록 기여하겠습니다. 저는 정보보호컨설팅 업체에서 3년간 근무하며, 여러 공공기관의 </a:t>
            </a:r>
            <a:r>
              <a:rPr u="sng" b="1" sz="1200">
                <a:solidFill>
                  <a:srgbClr val="000000"/>
                </a:solidFill>
                <a:latin typeface="맑은 고딕"/>
              </a:rPr>
              <a:t>(1)기술적 보안 취약점 및 정보보호 관리체계를 개선한 경험이 있습니다. 주요정보통신기반시설 및</a:t>
            </a:r>
            <a:r>
              <a:rPr sz="1200">
                <a:solidFill>
                  <a:srgbClr val="000000"/>
                </a:solidFill>
                <a:latin typeface="맑은 고딕"/>
              </a:rPr>
              <a:t> 전자금융기반시설 기술적 취약점 진단(인프라, 웹, 모바일)을 수행하였으며, 발견된 취약점에 대한 개선 조치를 지원하였습니다. 또한, 개인정보 통합컨설팅을 통해 기관의 내부관리계획, 개인정보처리방침, 개인정보파일을 현행화 하였고, 개정된 법을 준수할 수 있도록 개정안을 제시하였습니다. 임직원 보안퀴즈 대회, 개인정보 교육안 작성 등 캠페인을 </a:t>
            </a:r>
            <a:r>
              <a:rPr u="sng" b="1" sz="1200">
                <a:solidFill>
                  <a:srgbClr val="000000"/>
                </a:solidFill>
                <a:latin typeface="맑은 고딕"/>
              </a:rPr>
              <a:t>(2)통한 임직원 보안 인식 제고 활동을 수행하기도 했습니다. 뿐만 아니라, 개인정보처리 실태점검을 통해 도출된 관리체계</a:t>
            </a:r>
            <a:r>
              <a:rPr sz="1200">
                <a:solidFill>
                  <a:srgbClr val="000000"/>
                </a:solidFill>
                <a:latin typeface="맑은 고딕"/>
              </a:rPr>
              <a:t> 미흡사항을 개선하며, 개인정보보호수준 평가 작업이 체계적이고 효율적으로 진행되어, 해당 기관은 당해 개인정보보호수준평가 S등급을 받게 되었습니다. 이처럼 다양한 </a:t>
            </a:r>
            <a:r>
              <a:rPr u="sng" b="1" sz="1200">
                <a:solidFill>
                  <a:srgbClr val="000000"/>
                </a:solidFill>
                <a:latin typeface="맑은 고딕"/>
              </a:rPr>
              <a:t>(3)정보보호 컨설팅을 수행하며 얻은 경험과 지식을 기반으로, 한국마사회의 인증심사 준비 및</a:t>
            </a:r>
            <a:r>
              <a:rPr sz="1200">
                <a:solidFill>
                  <a:srgbClr val="000000"/>
                </a:solidFill>
                <a:latin typeface="맑은 고딕"/>
              </a:rPr>
              <a:t> 대응 업무를 수행하여 원활하게 인증을 받을 수 있도록 지원하겠습니다. 저는 개인정보 보호법에 대한 이해가 깊으며, 개인정보 영향평가 전문인력(PIA) 자격을 보유하고 있습니다. 공공기관의 개인정보 영향평가를 수행하고, 미이행 항목을 개선하도록 개선 방향을 제시하였습니다. 이러한 경험은 한국마사회의 개인정보처리시스템 구축·운용 및 변경 시 수행하는 개인정보 영향평가 사업에 도움이 될 것이며, 개인정보 침해 위험을 최소화하도록 노력하겠습니다. 또한, </a:t>
            </a:r>
            <a:r>
              <a:rPr u="sng" b="1" sz="1200">
                <a:solidFill>
                  <a:srgbClr val="000000"/>
                </a:solidFill>
                <a:latin typeface="맑은 고딕"/>
              </a:rPr>
              <a:t>(4)인프라, 웹, 모바일, 클라우드 등 기술적 취약점 진단 경험 및 역량을 보유하고 있습니다. ISMS-P,</a:t>
            </a:r>
            <a:r>
              <a:rPr sz="1200">
                <a:solidFill>
                  <a:srgbClr val="000000"/>
                </a:solidFill>
                <a:latin typeface="맑은 고딕"/>
              </a:rPr>
              <a:t> ISO27001 등 인증 심사 준비 시, 기술적 취약점 진단 보고서를 작성해야 합니다. 발견된 취약점을 식별하고 보안 조치를 적용하여, 한국마사회의 기술적·물리적·관리적 보안 체계를 강화하는데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공공기관의 기술적 보안 취약점 개선을 경험했다고 하셨는데, 가장 도전적이었던 프로젝트와 그 해결 방법에 대해 설명해 주시겠습니까?</a:t>
            </a:r>
            <a:br/>
            <a:r>
              <a:t>(2) 임직원 보안 퀴즈 대회와 관련하여 가장 효과적이었던 인식 제고 활동의 사례를 구체적으로 말씀해주실 수 있나요?</a:t>
            </a:r>
            <a:br/>
            <a:r>
              <a:t>(3) 개인정보보호수준 평가에서 S등급을 받게 만든 주요한 전략이 무엇이었는지 구체적인 사례로 설명해 주시기 바랍니다.</a:t>
            </a:r>
            <a:br/>
            <a:r>
              <a:t>(4) 한국마사회의 ISO27001 인증 심사 시 발견될 수 있는 기술적 취약점을 어떻게 효과적으로 대응하실 계획이신가요?</a:t>
            </a:r>
          </a:p>
        </p:txBody>
      </p:sp>
    </p:spTree>
  </p:cSld>
  <p:clrMapOvr>
    <a:masterClrMapping/>
  </p:clrMapOvr>
</p:sld>
</file>

<file path=ppt/slides/slide5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개인정보 영향평가 이행점검 </a:t>
            </a:r>
            <a:r>
              <a:rPr u="sng" b="1" sz="1200">
                <a:solidFill>
                  <a:srgbClr val="000000"/>
                </a:solidFill>
                <a:latin typeface="맑은 고딕"/>
              </a:rPr>
              <a:t>(1)과업이 포함된 정보보안 통합컨설팅 프로젝트에 참여하여 업무를 수행하고 있었습니다. 개인정보 영향평가 이행점검 보고서를 작성하던</a:t>
            </a:r>
            <a:r>
              <a:rPr sz="1200">
                <a:solidFill>
                  <a:srgbClr val="000000"/>
                </a:solidFill>
                <a:latin typeface="맑은 고딕"/>
              </a:rPr>
              <a:t> 중, 이전 개인정보 영향평가에서 도출된 "개인정보처리방침 현행화 및 미제정" 결함 사항이 개선되지 않아 해당 항목을 </a:t>
            </a:r>
            <a:r>
              <a:rPr u="sng" b="1" sz="1200">
                <a:solidFill>
                  <a:srgbClr val="000000"/>
                </a:solidFill>
                <a:latin typeface="맑은 고딕"/>
              </a:rPr>
              <a:t>(2)미이행으로 판단했습니다. 이후, 보고서를 검토하던 개인정보담당자분은 개인정보처리방침을 제정하면 이행 처리가 가능한 사안이므로, 마감일이</a:t>
            </a:r>
            <a:r>
              <a:rPr sz="1200">
                <a:solidFill>
                  <a:srgbClr val="000000"/>
                </a:solidFill>
                <a:latin typeface="맑은 고딕"/>
              </a:rPr>
              <a:t> 얼마 남지 않았으니 다음 날까지 개인정보처리방침 초기 제정안을 작성해달라고 요청하셨습니다. 개인정보파일 일제정비를 통해 현행화된 개인정보 및 기관의 정보를 반영하여 개인정보처리방침을 작성했습니다. 그러나 개인정보처리시스템의 서비스가 아직 오픈되지 않아, 수탁자 정보에 대한 확인이 필요했습니다. 시간이 촉박한 상황에서 개인정보처리방침 수탁자 정보를 공백으로 남긴 채 초안을 작성한 후, 담당자분에게 기입을 요청드렸습니다. 그러나 담당자 분께서 해당 </a:t>
            </a:r>
            <a:r>
              <a:rPr u="sng" b="1" sz="1200">
                <a:solidFill>
                  <a:srgbClr val="000000"/>
                </a:solidFill>
                <a:latin typeface="맑은 고딕"/>
              </a:rPr>
              <a:t>(3)개인정보처리시스템의 위탁 현황에 대해 모른다고 하시며, 본인보고 직접 위탁 현황을 찾으라는 거냐며 완성된 개인정보처리방침을 작성해달라고</a:t>
            </a:r>
            <a:r>
              <a:rPr sz="1200">
                <a:solidFill>
                  <a:srgbClr val="000000"/>
                </a:solidFill>
                <a:latin typeface="맑은 고딕"/>
              </a:rPr>
              <a:t> 재요청하셨습니다. 처음부터 완성된 개인정보처리방침을 제공했어야 하지만, 마감 시간에 쫓겨 담당자분에게 직접 위탁 정보를 기입해달라고 요청하는 실수를 범했습니다. 외부 인력인 저보다 기관의 내부 인력이 위탁 정보에 대해 더 잘 알고 있을 것이라고 </a:t>
            </a:r>
            <a:r>
              <a:rPr u="sng" b="1" sz="1200">
                <a:solidFill>
                  <a:srgbClr val="000000"/>
                </a:solidFill>
                <a:latin typeface="맑은 고딕"/>
              </a:rPr>
              <a:t>(4)판단하여 컨설턴트로서 전문성과 책임을 다하지 않은 것이었습니다. 개인정보처리시스템의 위수탁 정보를 파악하기 위해, 전년도 영향평가</a:t>
            </a:r>
            <a:r>
              <a:rPr sz="1200">
                <a:solidFill>
                  <a:srgbClr val="000000"/>
                </a:solidFill>
                <a:latin typeface="맑은 고딕"/>
              </a:rPr>
              <a:t> 결과 보고서에 기재된 수탁자에게 연락을 드려 위수탁 계약의 변경 사항, 위탁 기간, 재위탁 여부, 추가 위탁 기관 여부를 확인하여, 위수탁 정보를 현행화하여 개인정보처리방침을 완성했습니다. 이 경험을 통해 주어진 문제를 스스로 해결하는 것이 중요함을 깨달았습니다. 특히, 이후에는 업무 수행 시 시간이 부족하더라도 도움을 요청하기보다 책임감 있게 완성된 문서를 작성하는 자세를 가지게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언급하신 개인정보 영향평가 이행점검 프로젝트의 가장 큰 난관과 이를 해결하기 위해 적용한 방법론에 대해 설명 부탁드립니다.</a:t>
            </a:r>
            <a:br/>
            <a:r>
              <a:t>(2) 개인정보처리 방침 제정과 관련하여 시간 압박 속에서 어떤 의사결정 과정을 거치셨는지 자세히 설명해 주실 수 있나요?</a:t>
            </a:r>
            <a:br/>
            <a:r>
              <a:t>(3) 위수탁 정보를 파악하는 과정에서 발생한 어려움과 이를 해결하는 데 도움을 준 이전 경험이 무엇이었나요?</a:t>
            </a:r>
            <a:br/>
            <a:r>
              <a:t>(4) 마감 시간 내에 최선을 다해 책임감 있는 결과물을 제출한 경험을 다른 사례로 들어주실 수 있나요?</a:t>
            </a:r>
          </a:p>
        </p:txBody>
      </p:sp>
    </p:spTree>
  </p:cSld>
  <p:clrMapOvr>
    <a:masterClrMapping/>
  </p:clrMapOvr>
</p:sld>
</file>

<file path=ppt/slides/slide5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(1)한국마사회의 판매 마케팅직으로서 국민이 즐길 수 있는 행사와 축제를 기획하고 운영하는 것이 저의 목표입니다.</a:t>
            </a:r>
            <a:r>
              <a:rPr sz="1200">
                <a:solidFill>
                  <a:srgbClr val="000000"/>
                </a:solidFill>
                <a:latin typeface="맑은 고딕"/>
              </a:rPr>
              <a:t> 나아가 말산업을 기반으로 국민이 행복한 여가 문화를 조성하는 데에 기여하고 싶습니다.다양한 지역 축제에서 </a:t>
            </a:r>
            <a:r>
              <a:rPr u="sng" b="1" sz="1200">
                <a:solidFill>
                  <a:srgbClr val="000000"/>
                </a:solidFill>
                <a:latin typeface="맑은 고딕"/>
              </a:rPr>
              <a:t>(2)자원봉사자로서 활동하며 시민들이 축제를 온전히 즐길 수 있도록 지원한 경험이 있습니다. 시민들에게 번호표를 배부하며 축제 진행 상황을 관리하였습니다. 시민들의 민원 사항이나 (3)질문 사항을 응대하며 돌발적으로 발생하는 문제를 신속하게 해결하는 능력과 고객 응대 능력을 길렀습니다.또한, 한국국제교류재단이 주최한 해외 사업 프로젝트 공모전에 우리 팀이 기획했던 사업이 10개의</a:t>
            </a:r>
            <a:r>
              <a:rPr sz="1200">
                <a:solidFill>
                  <a:srgbClr val="000000"/>
                </a:solidFill>
                <a:latin typeface="맑은 고딕"/>
              </a:rPr>
              <a:t> 프로젝트 중 하나로 선정되어 실제로 진행했던 경험이 있습니다. 사업의 주요 대상자인 아동들의 선호도와 기대를 반영하여 프로그램을 구성하기 위해 노력하였습니다. 프로젝트 종료 후 설문조사 결과, 10점 만점 중 9.5점의 높은 만족도를 얻을 수 </a:t>
            </a:r>
            <a:r>
              <a:rPr u="sng" b="1" sz="1200">
                <a:solidFill>
                  <a:srgbClr val="000000"/>
                </a:solidFill>
                <a:latin typeface="맑은 고딕"/>
              </a:rPr>
              <a:t>(4)있었습니다. 약 5개월 간의 준비기간과 2주 간의 프로젝트 운영을 통해 목표를 성공적으로 달성하기 위한 사업계획서 작성 방법과 일정 관리 방법을 학습하였습니다.이러한 경험을 바탕으로 입사 후 선배님들을</a:t>
            </a:r>
            <a:r>
              <a:rPr sz="1200">
                <a:solidFill>
                  <a:srgbClr val="000000"/>
                </a:solidFill>
                <a:latin typeface="맑은 고딕"/>
              </a:rPr>
              <a:t> 따라 행사 기획 및 진행 기법에 대한 실무적인 지식과 경험을 지속적으로 쌓아 나갈 것입니다. 고객 데이터 분석을 통해 고객의 행동 및 선호도에 대한 인사이트를 도출하는 프로세스 방법을 익히며 고객 맞춤형 행사를 기획해 보고 싶습니다. 예를 들어, 경마의 대중화와 활성화를 위해 가족 친화적인 프로그램을 기획하는 것입니다. 국민의 선호를 반영하고 동물과 함께하는 특성을 살린 한국마사회만의 행사와 축제를 기획하여 국민과 함께 말산업의 가치를 창출하고 국민이 행복을 체감할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한국마사회의 목표를 어떻게 국내 레저 산업의 발전과 연계시키려는 계획이신가요?</a:t>
            </a:r>
            <a:br/>
            <a:r>
              <a:t>(2) 자원봉사자로서 활동할 때, 지원자가 가장 어려웠던 상황은 무엇이었고 어떻게 극복하셨나요?</a:t>
            </a:r>
            <a:br/>
            <a:r>
              <a:t>(3) 해외 사업 프로젝트 공모전의 성공적 운영 경험이 한국마사회에서 어떻게 활용될 수 있을까요?</a:t>
            </a:r>
            <a:br/>
            <a:r>
              <a:t>(4) 경마 대중화와 가족 친화 프로그램 기획 시, 구체적으로 어떤 챌린지가 예상되나요?</a:t>
            </a:r>
          </a:p>
        </p:txBody>
      </p:sp>
    </p:spTree>
  </p:cSld>
  <p:clrMapOvr>
    <a:masterClrMapping/>
  </p:clrMapOvr>
</p:sld>
</file>

<file path=ppt/slides/slide5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(1)한국전력공사에서 6개월간 청년인턴으로 근무하며, 2명의 사무직 인턴 동료와 함께 기술직 업무를 수행한 경험이 있습니다.</a:t>
            </a:r>
            <a:r>
              <a:rPr sz="1200">
                <a:solidFill>
                  <a:srgbClr val="000000"/>
                </a:solidFill>
                <a:latin typeface="맑은 고딕"/>
              </a:rPr>
              <a:t> 전력 설비 도면상의 수치와 엑셀 파일의 내용을 비교하며 도면의 이름과 데이터를 수정하는 업무였습니다. 기술직 업무임에도 불구하고 완수하고자 하는 공동의 목표를 달성하기 위해 인턴 동료들과 적극적으로 의견을 조율하여 교대 근무 일정을 수립하였고, 약 4주간 교대로 </a:t>
            </a:r>
            <a:r>
              <a:rPr u="sng" b="1" sz="1200">
                <a:solidFill>
                  <a:srgbClr val="000000"/>
                </a:solidFill>
                <a:latin typeface="맑은 고딕"/>
              </a:rPr>
              <a:t>(2)업무를 진행하였습니다.그러나 도면의 이름과 데이터를 수정하는 과정에서 양식이 통일되지 않아 필터링 과정에서 오류가 발생하였고, 정확하게 수정되었는지 확인하는 데에 어려움이 있었습니다. 보안상의 이유로 하나의 PC와 엑셀 파일을 통해 교대로 업무를 수행하다</a:t>
            </a:r>
            <a:r>
              <a:rPr sz="1200">
                <a:solidFill>
                  <a:srgbClr val="000000"/>
                </a:solidFill>
                <a:latin typeface="맑은 고딕"/>
              </a:rPr>
              <a:t> </a:t>
            </a:r>
            <a:r>
              <a:rPr u="sng" b="1" sz="1200">
                <a:solidFill>
                  <a:srgbClr val="000000"/>
                </a:solidFill>
                <a:latin typeface="맑은 고딕"/>
              </a:rPr>
              <a:t>(3)보니 업무 진행 상황에 대한 소통이 부족했던 것이 원인이었습니다. 처음에는 당황하기도 하였지만, 신속히 문제를 해결하여 업무에 복귀하는 것이 더욱 중요하다고 생각하여 인턴 동료들에게 수정 양식을 통일하는 것에 대해 제안하였습니다. 인턴 동료들의 동의를 얻은 후, 함께 업무 매뉴얼을 작성하기로 하였습니다.</a:t>
            </a:r>
            <a:r>
              <a:rPr sz="1200">
                <a:solidFill>
                  <a:srgbClr val="000000"/>
                </a:solidFill>
                <a:latin typeface="맑은 고딕"/>
              </a:rPr>
              <a:t> 인턴 동료들과 적극적으로 의견을 주고받으며 보완해야 할 점들을 정리하였고, 서로의 의견을 경청하며 하나의 업무 매뉴얼을 완성하였습니다.그 결과, 데이터 필터링 과정에서의 오류 문제는 완벽하게 해결되었습니다. 담당 과장님께서도 한눈에 보기 쉽게 잘 정리해 두었다며 긍정적인 피드백을 해주셨습니다. 또한, 통일된 양식을 적용한 덕분에 업무의 효율성을 높여 마감 기한보다 </a:t>
            </a:r>
            <a:r>
              <a:rPr u="sng" b="1" sz="1200">
                <a:solidFill>
                  <a:srgbClr val="000000"/>
                </a:solidFill>
                <a:latin typeface="맑은 고딕"/>
              </a:rPr>
              <a:t>(4)5일을 앞당겨서 업무를 완료할 수 있었습니다.이러한 경험을 통해 조직 구성원들과의 협업에서 가장 중요한 것은 적극적인 소통과 자유로운 의견 개진이라는 것을 깨달았습니다. 타 부서 또는 유관기관과의</a:t>
            </a:r>
            <a:r>
              <a:rPr sz="1200">
                <a:solidFill>
                  <a:srgbClr val="000000"/>
                </a:solidFill>
                <a:latin typeface="맑은 고딕"/>
              </a:rPr>
              <a:t> 원활한 의사소통을 통해 업무 효율성을 높이고 더 나은 성과를 창출해 낼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한국전력공사 인턴십 경험에서 가장 크게 성장했다고 느낀 부분은 무엇인가요?</a:t>
            </a:r>
            <a:br/>
            <a:r>
              <a:t>(2) 기술직 업무 수행 중 마주했던 오류 문제 해결 과정에서 배운 가장 중요한 교훈은 무엇인가요?</a:t>
            </a:r>
            <a:br/>
            <a:r>
              <a:t>(3) 인턴 동료들과의 의견 조율 과정에서 가장 효과적이었던 커뮤니케이션 방법은 무엇이었나요?</a:t>
            </a:r>
            <a:br/>
            <a:r>
              <a:t>(4) 조직내 협업 시, 지원자의 소통 방식이 팀 성과에 어떻게 기여할 수 있을까요?</a:t>
            </a:r>
          </a:p>
        </p:txBody>
      </p:sp>
    </p:spTree>
  </p:cSld>
  <p:clrMapOvr>
    <a:masterClrMapping/>
  </p:clrMapOvr>
</p:sld>
</file>

<file path=ppt/slides/slide5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[경영지원 전문가로서 한국마사회의 사회적 가치 강화]제가 한국마사회 신입사원이 된다면, 기존 실무 경험을 바탕으로 인사, 예산, 기획, 총무 등의 경영지원 업무를 신속하게 습득하고 조직에 기여하겠습니다. 입사 1년 차에는 기본적인 행정업무와 프로세스를 익히고, 이후에는 한국마사회의 사회공헌 활동이 원활히 </a:t>
            </a:r>
            <a:r>
              <a:rPr u="sng" b="1" sz="1200">
                <a:solidFill>
                  <a:srgbClr val="000000"/>
                </a:solidFill>
                <a:latin typeface="맑은 고딕"/>
              </a:rPr>
              <a:t>(1)운영될 수 있도록 지원하겠습니다. 특히, 다문화가정 출신 승마 선수 직업 프로그램 기획, 재활승마 봉사활동 국내 (2)대학 확대 등 한국마사회의 사회적 가치를 강화하는 데 기여하고자 합니다.경영지원</a:t>
            </a:r>
            <a:r>
              <a:rPr sz="1200">
                <a:solidFill>
                  <a:srgbClr val="000000"/>
                </a:solidFill>
                <a:latin typeface="맑은 고딕"/>
              </a:rPr>
              <a:t> 직무는 법적 절차를 준수하며 조직 운영의 효율성을 극대화하는 역할을 한다고 생각합니다. 이는 교수와 학생을 지원하는 교직원 업무와도 공통점이 있습니다. 저는 이전 직장에서 징계위원회 운영을 통해 인사 관련 법규와 절차를 </a:t>
            </a:r>
            <a:r>
              <a:rPr u="sng" b="1" sz="1200">
                <a:solidFill>
                  <a:srgbClr val="000000"/>
                </a:solidFill>
                <a:latin typeface="맑은 고딕"/>
              </a:rPr>
              <a:t>(3)숙지하였고, 연구비 신청 시스템을 구축하여 예산 기획 및 배정의 효율성을</a:t>
            </a:r>
            <a:r>
              <a:rPr sz="1200">
                <a:solidFill>
                  <a:srgbClr val="000000"/>
                </a:solidFill>
                <a:latin typeface="맑은 고딕"/>
              </a:rPr>
              <a:t> 높였습니다. 또한, </a:t>
            </a:r>
            <a:r>
              <a:rPr u="sng" b="1" sz="1200">
                <a:solidFill>
                  <a:srgbClr val="000000"/>
                </a:solidFill>
                <a:latin typeface="맑은 고딕"/>
              </a:rPr>
              <a:t>(4)장학금 예산 배정 시스템을 간소화하여 행정업무의 속도를 개선한 경험이 있습니다. 이를 바탕으로 한국마사회에서도</a:t>
            </a:r>
            <a:r>
              <a:rPr sz="1200">
                <a:solidFill>
                  <a:srgbClr val="000000"/>
                </a:solidFill>
                <a:latin typeface="맑은 고딕"/>
              </a:rPr>
              <a:t> 인사 및 예산 관리의 효율성을 높이고, 사회공헌 활동이 체계적으로 운영될 수 있도록 지원하겠습니다.사회공헌 활동의 기획 및 수행에 필요한 핵심 역량은 ‘세상에 대한 관심과 애정’이라고 생각합니다. 저는 국제 교류 봉사단체 활동(307시간), 다문화가정 축구교실 교육활동(26시간), 저소득층 중고등학생 멘토링(60시간) 등 3년 동안 총 393시간의 봉사활동을 하며 다양한 배경을 가진 사람들과 소통하는 법을 배웠습니다. 경영 지원자로서 단순히 새로운 사회공헌 활동을 기획하는 것을 넘어, 예산 지원 및 행정 절차를 효율화하여 기존 사회공헌 활동의 지속성과 효과성을 높이겠습니다.2019년 한국마사회 인턴으로 근무하며 경마에 대한 긍정적 인식을 전달하기 위한 다양한 노력을 확인할 수 있었습니다. 이를 바탕으로 경영지원 직무의 전문성을 강화하고, 한국마사회의 사회적 책임을 확대하는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한국마사회의 사회공헌 활동이 원활히 운영될 수 있도록 지원하기 위해 어떤 구체적인 계획을 갖고 계신가요?</a:t>
            </a:r>
            <a:br/>
            <a:r>
              <a:t>(2) 다문화가정 출신 승마 선수 직업 프로그램 기획에 대해 자세히 설명해주시겠습니까?</a:t>
            </a:r>
            <a:br/>
            <a:r>
              <a:t>(3) 지원자가 장학금 예산 배정 시스템을 간소화하며 개선한 경험이 있는데, 구체적으로 어떤 부분을 어떻게 개선했나요?</a:t>
            </a:r>
            <a:br/>
            <a:r>
              <a:t>(4) 한국마사회에서 인사 및 예산 관리의 효율성을 높이기 위한 전략은 무엇인가요?</a:t>
            </a:r>
          </a:p>
        </p:txBody>
      </p:sp>
    </p:spTree>
  </p:cSld>
  <p:clrMapOvr>
    <a:masterClrMapping/>
  </p:clrMapOvr>
</p:sld>
</file>

<file path=ppt/slides/slide5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[2년 간의 여정: </a:t>
            </a:r>
            <a:r>
              <a:rPr u="sng" b="1" sz="1200">
                <a:solidFill>
                  <a:srgbClr val="000000"/>
                </a:solidFill>
                <a:latin typeface="맑은 고딕"/>
              </a:rPr>
              <a:t>(1)OO대학교 학생 징계 규정 개정과 우수 친절 직원상 수상]인생이 항상 계획대로 이루어지지 않는 것처럼 조직 내에서도 예상치 못한 상황이 발생하거나</a:t>
            </a:r>
            <a:r>
              <a:rPr sz="1200">
                <a:solidFill>
                  <a:srgbClr val="000000"/>
                </a:solidFill>
                <a:latin typeface="맑은 고딕"/>
              </a:rPr>
              <a:t> 새로운 변화를 만들어가야 할 때가 있습니다. 저는 OO대학교에서 학생 징계 규정 개정 업무를 수행하며 이러한 역량을 </a:t>
            </a:r>
            <a:r>
              <a:rPr u="sng" b="1" sz="1200">
                <a:solidFill>
                  <a:srgbClr val="000000"/>
                </a:solidFill>
                <a:latin typeface="맑은 고딕"/>
              </a:rPr>
              <a:t>(2)발휘한 경험이 있습니다.행정소송이 걸린 징계 업무를 수행하면서 법과 규정에는 사각지대가 있음을 알게 되었습니다. 당시</a:t>
            </a:r>
            <a:r>
              <a:rPr sz="1200">
                <a:solidFill>
                  <a:srgbClr val="000000"/>
                </a:solidFill>
                <a:latin typeface="맑은 고딕"/>
              </a:rPr>
              <a:t> 징계 시효 도과로 성 비위 학생 징계가 불가해지자, 피해 학생 보호를 위해 타 대학 규정을 조사한 결과, 소속 대학만 시효 규정을 두고 있음을 </a:t>
            </a:r>
            <a:r>
              <a:rPr u="sng" b="1" sz="1200">
                <a:solidFill>
                  <a:srgbClr val="000000"/>
                </a:solidFill>
                <a:latin typeface="맑은 고딕"/>
              </a:rPr>
              <a:t>(3)발견했습니다. 이에 따라 시효 폐지를 위한 근거 마련이 필요했고, 학사 규정과의 위배 여부 확인을 위해 교무과, 학사과,</a:t>
            </a:r>
            <a:r>
              <a:rPr sz="1200">
                <a:solidFill>
                  <a:srgbClr val="000000"/>
                </a:solidFill>
                <a:latin typeface="맑은 고딕"/>
              </a:rPr>
              <a:t> 법무팀 등 여러 부서에 협조를 요청하였습니다. 하지만 당시 교육부 국정감사 일정과 겹쳐 협업이 어려운 상황이었습니다. 저는 우선 징계위원회 심의 날짜 조정 가능 여부를 파악한 후, 자료 회신 기간을 최대한 확보하여 부서 간 부담을 줄이고자 했습니다. 또한, 확인 사항을 명확하게 정리한 표를 만들어 이메일로 정중히 요청함으로써 협업을 원활하게 진행했습니다. 각 부서가 업무 부담 속에서도 가용할 수 있는 범위 내에서 최선의 결과를 낼 수 있도록 계획적으로 조율하며 일을 추진했습니다.그 결과 총장까지 보고되는 중요 사항으로서 2년의 개정 절차를 거친 끝에 2023년 2월 </a:t>
            </a:r>
            <a:r>
              <a:rPr u="sng" b="1" sz="1200">
                <a:solidFill>
                  <a:srgbClr val="000000"/>
                </a:solidFill>
                <a:latin typeface="맑은 고딕"/>
              </a:rPr>
              <a:t>(4)징계시효 폐지 개정안이 최종 공포되었습니다. 이 과정에서 여러 부서와 긴밀히 협업하며 문제 해결</a:t>
            </a:r>
            <a:r>
              <a:rPr sz="1200">
                <a:solidFill>
                  <a:srgbClr val="000000"/>
                </a:solidFill>
                <a:latin typeface="맑은 고딕"/>
              </a:rPr>
              <a:t> 역량을 키울 수 있었고, 적극적인 소통과 조율이 얼마나 중요한지 체감하는 계기가 되었습니다. 또한, 해당 개정이 네이버 기사로 보도되며 공적인 변화로 인정받았고, 저는 이 과정에서 보여준 노력과 협업의 성과를 인정받아 우수 친절 직원상을 수상하였습니다. 단순히 규정을 바꾸는 것을 넘어, 피해 학생 보호라는 사회적 가치를 실현하는 데 기여할 수 있어 더욱 의미 있었던 경험이었습니다.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학생 징계 규정 개정 과정을 진행하면서 가장 어려웠던 점과 이를 어떻게 극복했는지 설명해 주세요.</a:t>
            </a:r>
            <a:br/>
            <a:r>
              <a:t>(2) 징계시효 폐지를 위한 근거 마련 과정을 구체적으로 설명해줄 수 있나요? 어떤 분석을 통해 시효 폐지가 필요하다고 느꼈는지 궁금합니다.</a:t>
            </a:r>
            <a:br/>
            <a:r>
              <a:t>(3) 교육부 국정감사 일정과 겹쳐 협업이 어려운 상황에서 어떻게 협력하여 일을 진행했는지 설명해 줄 수 있나요?</a:t>
            </a:r>
            <a:br/>
            <a:r>
              <a:t>(4) 우수 친절 직원상을 받은 경험이 향후 한국마사회에서의 업무에 어떻게 기여할 수 있을 것 같나요?</a:t>
            </a:r>
          </a:p>
        </p:txBody>
      </p:sp>
    </p:spTree>
  </p:cSld>
  <p:clrMapOvr>
    <a:masterClrMapping/>
  </p:clrMapOvr>
</p:sld>
</file>

<file path=ppt/slides/slide5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Knowing person이 아닌 Doing person입니다. 입사 후 1년의 사이클이 돌아가는 동안 </a:t>
            </a:r>
            <a:r>
              <a:rPr u="sng" b="1" sz="1200">
                <a:solidFill>
                  <a:srgbClr val="000000"/>
                </a:solidFill>
                <a:latin typeface="맑은 고딕"/>
              </a:rPr>
              <a:t>(1)주어진 경영지원의 업무를 완벽하게 소화해낼 정도로 습득한 후 회계, 계약, 예산관리를 넘어서 판매마케팅 등 주력분야가 아닌 부분까지 저를 필요로</a:t>
            </a:r>
            <a:r>
              <a:rPr sz="1200">
                <a:solidFill>
                  <a:srgbClr val="000000"/>
                </a:solidFill>
                <a:latin typeface="맑은 고딕"/>
              </a:rPr>
              <a:t> 하는 평가를 받을 수 있도록 꾸준히 성장할 것입니다. 학과 내 전체 업무를 기획·총괄했던 경험과 약 3년간의 인사, 채용, 회계, 서무, 행사 등 공공기관 실무 경험 그리고 3개의 정부지원사업을 운영했던 경험을 통해 빠르게 적응하며 경력자만의 수월한 업무처리 그리고 사내 분위기를 파악하며 조직 내에서 필요한 사람이 되기 위해 </a:t>
            </a:r>
            <a:r>
              <a:rPr u="sng" b="1" sz="1200">
                <a:solidFill>
                  <a:srgbClr val="000000"/>
                </a:solidFill>
                <a:latin typeface="맑은 고딕"/>
              </a:rPr>
              <a:t>(2)노력할 것입니다. 제 인생관인 '필요한 사람이 되자'라는 가훈은 어느 분야에서나 겉돌지 않고 피해 주지 않으며 필요한 사람이</a:t>
            </a:r>
            <a:r>
              <a:rPr sz="1200">
                <a:solidFill>
                  <a:srgbClr val="000000"/>
                </a:solidFill>
                <a:latin typeface="맑은 고딕"/>
              </a:rPr>
              <a:t> 되기 위해 노력하게 하였습니다. 학창시절부터 매년 학생회 간부를 지원하여 궂은일들을 도맡아 하면서도, 타인에게 피해를 주지 않기 위해 노력했습니다. 이로 인해 목표달성 능력, 통찰력, 적응력, 상황판단이 발달하였습니다. 3년간의 사회 경력으로 해야 할 업무의 계획 수립과 효율적인 실행 능력으로 이어졌습니다. 이러한 능력으로 입사 후 사내 분위기와 해야 할 업무, 그리고 부서 간 이해관계를 파악하여 주어진 업무와 역할에 확실한 담당자가 될 것입니다. ○○대학교 ○○산학협력단에서 정부지원사업의 </a:t>
            </a:r>
            <a:r>
              <a:rPr u="sng" b="1" sz="1200">
                <a:solidFill>
                  <a:srgbClr val="000000"/>
                </a:solidFill>
                <a:latin typeface="맑은 고딕"/>
              </a:rPr>
              <a:t>(3)사업계획서를 작성했을 때, 기한 내 제출을 성공했지만 체력 관리 부족으로 며칠간 휴식을 취해야 했던 경험이 있습니다. 무작정 업무에 몰두하기 보다는 효율적인</a:t>
            </a:r>
            <a:r>
              <a:rPr sz="1200">
                <a:solidFill>
                  <a:srgbClr val="000000"/>
                </a:solidFill>
                <a:latin typeface="맑은 고딕"/>
              </a:rPr>
              <a:t> 업무 방식을 찾아야 한다는 교훈을 얻었습니다. 이후 이직한 공공기관에서는 업무를 영리하게 처리하며 </a:t>
            </a:r>
            <a:r>
              <a:rPr u="sng" b="1" sz="1200">
                <a:solidFill>
                  <a:srgbClr val="000000"/>
                </a:solidFill>
                <a:latin typeface="맑은 고딕"/>
              </a:rPr>
              <a:t>(4)일과 건강 모두 챙길 수 있는 방법을 터득했습니다. 3년간의 사회 실무 경력은 저를 단순히 업무를 처리하는 사람이 아닌, 조직 내에서 꼭 필요한 일잘러로 성장시켰습니다.</a:t>
            </a:r>
            <a:r>
              <a:rPr sz="1200">
                <a:solidFill>
                  <a:srgbClr val="000000"/>
                </a:solidFill>
                <a:latin typeface="맑은 고딕"/>
              </a:rPr>
              <a:t> 입사 후에는 이러한 역량을 바탕으로 사내 분위기와 부서 간 이해관계를 파악하며 맡은 업무를 책임감 있게 수행하고, 조직의 목표 달성에 기여할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지원자께서는 경영지원 업무를 넘어서 다양한 분야에서 성장을 계획하고 계신데, 이 목표를 위해 구체적으로 어떤 전략을 세우고 있는지 설명해 주실 수 있나요?</a:t>
            </a:r>
            <a:br/>
            <a:r>
              <a:t>(2) 학창 시절부터 목표달성 능력과 적응력을 키워왔다고 하셨는데, 이런 능력들이 실제 사회생활에서 어떻게 발현되었는지 구체적인 사례를 들어주세요.</a:t>
            </a:r>
            <a:br/>
            <a:r>
              <a:t>(3) 지원자께서는 공공기관 이직 후 업무 방식을 개선했다고 하셨는데, 구체적으로 어떤 방법으로 업무를 효율화했는지 예를 들어주실 수 있나요?</a:t>
            </a:r>
            <a:br/>
            <a:r>
              <a:t>(4) 경력과 실무 경험이 지원자가 우리 회사에 입사했을 때 어떤 방식으로 기여할 수 있을지 설명해 주실 수 있나요?</a:t>
            </a:r>
          </a:p>
        </p:txBody>
      </p:sp>
    </p:spTree>
  </p:cSld>
  <p:clrMapOvr>
    <a:masterClrMapping/>
  </p:clrMapOvr>
</p:sld>
</file>

<file path=ppt/slides/slide5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유연한 사고로 긴급한 상황의 선례를 남겼습니다. 비정규직(임시직) 채용 과정에서 서류평가가 완료된 후 합격자 발표와 동시에 필기·면접전형에 날짜를 맞춰 외부위원을 위촉을 준비해야 했습니다. 지침에 따라 임시직 채용의 평가위원은 채용을 요청했던 해당 실·센터장급 1명과 팀장급 1명으로 이루어진 두 명의 내부위원 그리고 한 명의 외부위원을 위촉하여 총 3명의 평가위원으로 구성했어야 했습니다. 그렇기에 우선으로 해당 실·센터와 팀장님께 가능한 일정을 먼저 확인하여 일주일 뒤 날짜로 면접 일정을 정했고, 이를 부원장님께 보고 드린 후 외부위원을 위촉하였습니다. 이후 평가위원분들과 면접 대상자분들에게도 모두 안내하며 준비를 마쳤습니다. 그러나 문제는 면접 전날, 퇴근 한 시간 전에 생겼습니다. 센터장님께서 면접 전날 대외활동이 생겨 면접 시간에 도착하지 못할 것 같다고 하셨습니다. 저는 곧바로 다른 실·센터장님의 문의를 드렸으나 모두 선약이 있어 참석이 어려울 것 </a:t>
            </a:r>
            <a:r>
              <a:rPr u="sng" b="1" sz="1200">
                <a:solidFill>
                  <a:srgbClr val="000000"/>
                </a:solidFill>
                <a:latin typeface="맑은 고딕"/>
              </a:rPr>
              <a:t>(1)같다는 답변을 받았습니다. 바로 선배님들께 자문했으나, 과거에 유사한 사례가 없었습니다. 고민 끝에 화상 면접 진행 가능 여부를 떠올렸고, 지침을 찾아 화상으로 면접진행 가능하다는 확신을 했습니다. 즉시 예약했던 회의실을 취소하고 평가위원분과 면접 대상자분들이</a:t>
            </a:r>
            <a:r>
              <a:rPr sz="1200">
                <a:solidFill>
                  <a:srgbClr val="000000"/>
                </a:solidFill>
                <a:latin typeface="맑은 고딕"/>
              </a:rPr>
              <a:t> 함께 화면을 볼 수 있는 회의실로 변경하여 기관 내 </a:t>
            </a:r>
            <a:r>
              <a:rPr u="sng" b="1" sz="1200">
                <a:solidFill>
                  <a:srgbClr val="000000"/>
                </a:solidFill>
                <a:latin typeface="맑은 고딕"/>
              </a:rPr>
              <a:t>(2)회의실 업무를 담당하는 사회복무요원분들에게 요청 후 새롭게 세팅하였습니다. 또한, 동시에 채용 프로그램을 외부에서도 접속할 수 있도록 새롭게</a:t>
            </a:r>
            <a:r>
              <a:rPr sz="1200">
                <a:solidFill>
                  <a:srgbClr val="000000"/>
                </a:solidFill>
                <a:latin typeface="맑은 고딕"/>
              </a:rPr>
              <a:t> 세팅하고 </a:t>
            </a:r>
            <a:r>
              <a:rPr u="sng" b="1" sz="1200">
                <a:solidFill>
                  <a:srgbClr val="000000"/>
                </a:solidFill>
                <a:latin typeface="맑은 고딕"/>
              </a:rPr>
              <a:t>(3)면접 당일 마지막으로 화상 연결과 채용 프로그램 모두 (4)확인하여 문제없이 면접 채용을 완료할 수 있었습니다. 불과 한 달 전에 진행했던 채용 중 일어난 사례로 이 경험은 긴급한 상황에서 유연한 사고와 실행력을</a:t>
            </a:r>
            <a:r>
              <a:rPr sz="1200">
                <a:solidFill>
                  <a:srgbClr val="000000"/>
                </a:solidFill>
                <a:latin typeface="맑은 고딕"/>
              </a:rPr>
              <a:t> 발휘해 문제를 해결하였으며, 이후 유사한 상황에 활용할 수 있는 선례를 남겼습니다. 당시 갑작스러운 야근에도 긴급한 상황의 대처방안 중 하나의 선례를 남길 수 있음에 뿌듯하였으며, 이를 통해 문제 해결 능력과 책임감을 한층 더 키울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화상회의로 전환하여 면접을 성공적으로 완료한 경험은 이후에 다른 프로젝트에 어떻게 활용되었는지 사례를 들어 설명해 주실 수 있나요?</a:t>
            </a:r>
            <a:br/>
            <a:r>
              <a:t>(2) 비정규직 채용 과정에서 긴급한 상황을 유연하게 해결했다고 하셨는데, 이러한 경험을 통해 배운 점을 구체적으로 설명해 주실 수 있나요?</a:t>
            </a:r>
            <a:br/>
            <a:r>
              <a:t>(3) 유연한 사고로 긴급한 상황을 해결했다면 다른 어려움이 있었을 때 사용한 방법과 그 과정에서 얻은 교훈을 공유해 주시겠어요?</a:t>
            </a:r>
            <a:br/>
            <a:r>
              <a:t>(4) 갑작스러운 야근 때문에 어려움을 겪었을 때 어떻게 스스로를 동기부여하고 업무를 지속할 수 있었는지 설명해 주세요.</a:t>
            </a:r>
          </a:p>
        </p:txBody>
      </p:sp>
    </p:spTree>
  </p:cSld>
  <p:clrMapOvr>
    <a:masterClrMapping/>
  </p:clrMapOvr>
</p:sld>
</file>

<file path=ppt/slides/slide5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[사전 예방 중심의 법무 관리로 리스크 </a:t>
            </a:r>
            <a:r>
              <a:rPr u="sng" b="1" sz="1200">
                <a:solidFill>
                  <a:srgbClr val="000000"/>
                </a:solidFill>
                <a:latin typeface="맑은 고딕"/>
              </a:rPr>
              <a:t>(1)최소화]한국마사회에 입사 후, 사업 운영 과정에서 발생할 수 있는 리스크를 최소화하고 법적 안정성을 확보하는 것이 가장 큰 목표입니다. 특히, 온라인 마권 발매와 관련된 법적 쟁점을</a:t>
            </a:r>
            <a:r>
              <a:rPr sz="1200">
                <a:solidFill>
                  <a:srgbClr val="000000"/>
                </a:solidFill>
                <a:latin typeface="맑은 고딕"/>
              </a:rPr>
              <a:t> 신속하게 파악하고, 사전적인 예방 조치를 통해 법적 리스크를 최소화하고자 합니다. 또한, 모호한 문구나 불확실성을 구체화하는 계약서 검토를 통해 계약 체결 단계에서부터 법적 </a:t>
            </a:r>
            <a:r>
              <a:rPr u="sng" b="1" sz="1200">
                <a:solidFill>
                  <a:srgbClr val="000000"/>
                </a:solidFill>
                <a:latin typeface="맑은 고딕"/>
              </a:rPr>
              <a:t>(2)리스크를 차단하여 안정적인 경영 환경을 조성하는 역할을 수행하고자 합니다.이를 위해, 공공기관 계약 검토 및 법적 리스크 관리 경험을 바탕으로 마사회</a:t>
            </a:r>
            <a:r>
              <a:rPr sz="1200">
                <a:solidFill>
                  <a:srgbClr val="000000"/>
                </a:solidFill>
                <a:latin typeface="맑은 고딕"/>
              </a:rPr>
              <a:t> 법무 업무에 기여하고자 합니다. 해양기상관측장비 사업 업무 지원을 담당했을 때, 수탁업체와의 계약 검토 및 계약서 내 법적 조항을 분석하고 검토하는 과정을 지원했습니다. </a:t>
            </a:r>
            <a:r>
              <a:rPr u="sng" b="1" sz="1200">
                <a:solidFill>
                  <a:srgbClr val="000000"/>
                </a:solidFill>
                <a:latin typeface="맑은 고딕"/>
              </a:rPr>
              <a:t>(3)이 과정에서 이해관계자들과 협력하며, 계약서 조항의 모호성을 구체화하고, 법적 안정성을 확보하는 경험을 쌓았습니다. 이러한 경험을 바탕으로, 마사회의</a:t>
            </a:r>
            <a:r>
              <a:rPr sz="1200">
                <a:solidFill>
                  <a:srgbClr val="000000"/>
                </a:solidFill>
                <a:latin typeface="맑은 고딕"/>
              </a:rPr>
              <a:t> 계약 관리 업무를 수행함에 있어서도 계약 검토 과정에서 발생할 수 있는 법적 불확실성을 명확히 하고,</a:t>
            </a:r>
            <a:r>
              <a:rPr u="sng" b="1" sz="1200">
                <a:solidFill>
                  <a:srgbClr val="000000"/>
                </a:solidFill>
                <a:latin typeface="맑은 고딕"/>
              </a:rPr>
              <a:t>(4) 리스크를 최소화하갰습니다.일자리안정자금 업무를 수행하며, 이해관계자와 원활하게</a:t>
            </a:r>
            <a:r>
              <a:rPr sz="1200">
                <a:solidFill>
                  <a:srgbClr val="000000"/>
                </a:solidFill>
                <a:latin typeface="맑은 고딕"/>
              </a:rPr>
              <a:t> 협상하고 조율하는 역량을 향상시켰습니다. 지원금이 중단되거나 환수되는 경우, 민원인에게 과거 유사 사례를 근거로 법적 타당성을 설명하여 이의제기 발생 건수를 50% 이상 감소시켰습니다. 또한, 장기 미납 환수의 경우, 전체 장기 미납 건 중 35%를 해결하며 목표 환수율을 15%p 초과 달성하는 성과를 거두었습니다. 이러한 역량을 바탕으로, 이해관계자들이 납득할 수 있는 법적 설명과 소통을 통해 분쟁을 예방하고, 문제가 발생하더라도 신속하고 원만하게 해결하며, 한국마사회의 신뢰를 구축하는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한국마사회에 입사 후 법적 안정성을 확보하려 한다고 했습니다. 해양기상관측장비 사업에서 계약서 검토 경험을 활용해 구체적으로 어떻게 기여할 계획인가요?</a:t>
            </a:r>
            <a:br/>
            <a:r>
              <a:t>(2) 지원자가 해양기상관측장비 사업에서 계약서 조항의 모호성을 구체화한 경험을 통해 배운 점은 무엇이며, 이를 한국마사회에 어떻게 적용할 것인가요?</a:t>
            </a:r>
            <a:br/>
            <a:r>
              <a:t>(3) 일자리안정자금 업무에서 민원 건수를 50% 이상 줄였다고 했습니다. 이 경험이 법적 문제 예방에 어떻게 도움이 될 수 있을까요?</a:t>
            </a:r>
            <a:br/>
            <a:r>
              <a:t>(4) 장기 미납 환수의 경우 목표 환수율을 초과 달성했다고 했습니다. 이 성과의 주요 요인은 무엇이며, 이 경험을 통해 얻은 교훈은 무엇인가요?</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판매 마케팅 분야에 지원하며, 공원 활성화와 고객 경험 혁신을 목표로 하고 있습니다. 특히, 고객 데이터를 분석하여 맞춤형 마케팅을 </a:t>
            </a:r>
            <a:r>
              <a:rPr u="sng" b="1" sz="1200">
                <a:solidFill>
                  <a:srgbClr val="000000"/>
                </a:solidFill>
                <a:latin typeface="맑은 고딕"/>
              </a:rPr>
              <a:t>(1)추진하고, 마권 발매 사업의 운영 효율성을 개선하며, CS 관리 체계를</a:t>
            </a:r>
            <a:r>
              <a:rPr sz="1200">
                <a:solidFill>
                  <a:srgbClr val="000000"/>
                </a:solidFill>
                <a:latin typeface="맑은 고딕"/>
              </a:rPr>
              <a:t> 정비해 고객 만족도를 극대화하겠습니다.데이터 활용 능력과 문제 해결 역량을 적극 활용해 이를 달성하겠습니다. 학창 시절 Stata와 엑셀을 사용해 통계 분석과 보고서를 작성하며, 수치 기반 의사 결정을 훈련했습니다. 이후 실무에서도 VLOOKUP 등 엑셀 기능을 활용해 대규모 데이터를 신속하게 관리하며 업무 속도를 향상시켰습니다. 이러한 경험을 바탕으로 한국마사회에서도 데이터 분석을 통해 </a:t>
            </a:r>
            <a:r>
              <a:rPr u="sng" b="1" sz="1200">
                <a:solidFill>
                  <a:srgbClr val="000000"/>
                </a:solidFill>
                <a:latin typeface="맑은 고딕"/>
              </a:rPr>
              <a:t>(2)효과적인 마케팅 전략을 수립하겠습니다.또한, 적극적인 문제 해결을 통해 고객 중심 서비스를 실현하겠습니다. 과거 임대주택</a:t>
            </a:r>
            <a:r>
              <a:rPr sz="1200">
                <a:solidFill>
                  <a:srgbClr val="000000"/>
                </a:solidFill>
                <a:latin typeface="맑은 고딕"/>
              </a:rPr>
              <a:t> 공급 업무 수행 시, 자격 요건이 맞지 않는 고객에게 단순히 불가를 통보하는 대신 관련 지침을 검토한 후, 지자체 및 유관 부서와 협력해 해결 방안을 도출해 이를 안내했습니다. 이를 통해 고객 만족도를 높이는 동시에 정책적 유연성을 확보했습니다. 한국마사회에서도 고객 </a:t>
            </a:r>
            <a:r>
              <a:rPr u="sng" b="1" sz="1200">
                <a:solidFill>
                  <a:srgbClr val="000000"/>
                </a:solidFill>
                <a:latin typeface="맑은 고딕"/>
              </a:rPr>
              <a:t>(3)불편 사항을 단순 응대에 그치지 않고 근본적인 해결책을 마련해 서비스 개선을 이끌어내겠습니다.조직</a:t>
            </a:r>
            <a:r>
              <a:rPr sz="1200">
                <a:solidFill>
                  <a:srgbClr val="000000"/>
                </a:solidFill>
                <a:latin typeface="맑은 고딕"/>
              </a:rPr>
              <a:t> 운영 효율성을 개선한 경험도 있습니다. 공가율이 40%에 달하던 지사의 문제를 해결하기 위해 시장 조사와 현장 분석을 통해 임대 수요 부족의 원인을 파악했습니다. 맞춤형 전략으로 주택 유형 전환을 실행하고, 지자체와 협력해 주거 취약계층을 위한 우선 공급 시스템을 도입한 결과, 공가율을 17%까지 낮추며 조직 운영 효율성을 크게 향상시켰습니다.이러한 경험을 바탕으로 한국마사회에서도 고객층을 세분화해 효과적인 마케팅 전략을 </a:t>
            </a:r>
            <a:r>
              <a:rPr u="sng" b="1" sz="1200">
                <a:solidFill>
                  <a:srgbClr val="000000"/>
                </a:solidFill>
                <a:latin typeface="맑은 고딕"/>
              </a:rPr>
              <a:t>(4)수립하고, 고객 피드백을 반영해 서비스 개선을 주도하겠습니다. 또한, 마케팅과 고객 서비스가 유기적으로 연계된 환경을 조성해</a:t>
            </a:r>
            <a:r>
              <a:rPr sz="1200">
                <a:solidFill>
                  <a:srgbClr val="000000"/>
                </a:solidFill>
                <a:latin typeface="맑은 고딕"/>
              </a:rPr>
              <a:t> 브랜드 가치를 높이고, 한국마사회의 성장을 이끄는 핵심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고객 데이터를 분석하여 맞춤형 마케팅을 추진하겠다고 하셨는데, 과거에 데이터 분석을 통해 얻은 가장 큰 성과는 무엇이었습니까?</a:t>
            </a:r>
            <a:br/>
            <a:r>
              <a:t>(2) 임대주택 공급 업무 시 지자체 및 유관 부서와 협력하여 문제를 해결하신 경험을 기본으로, 비슷한 방식으로 한국마사회에서 해결이 필요한 문제는 무엇이라고 생각하십니까?</a:t>
            </a:r>
            <a:br/>
            <a:r>
              <a:t>(3) 조직 운영 효율성을 개선하신 경험을 바탕으로, 한국마사회에서 동일한 효과를 낼 수 있는 전략은 무엇이라고 생각하십니까?</a:t>
            </a:r>
            <a:br/>
            <a:r>
              <a:t>(4) 마케팅과 고객 서비스가 유기적으로 연계된 환경을 어떻게 조성하여 브랜드 가치를 높일 계획인지 구체적으로 말씀해주십시오.</a:t>
            </a:r>
          </a:p>
        </p:txBody>
      </p:sp>
    </p:spTree>
  </p:cSld>
  <p:clrMapOvr>
    <a:masterClrMapping/>
  </p:clrMapOvr>
</p:sld>
</file>

<file path=ppt/slides/slide5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[선례를 통한 계약서 해석의 명확화]계약서 상의 </a:t>
            </a:r>
            <a:r>
              <a:rPr u="sng" b="1" sz="1200">
                <a:solidFill>
                  <a:srgbClr val="000000"/>
                </a:solidFill>
                <a:latin typeface="맑은 고딕"/>
              </a:rPr>
              <a:t>(1)불가항력 조항 해석을 두고 해석 차이가 발생했지만, 선례를 기반으로 한 논리적 접근과 적극적인 소통을 통해 이를 극복한 경험이 있습니다.</a:t>
            </a:r>
            <a:r>
              <a:rPr sz="1200">
                <a:solidFill>
                  <a:srgbClr val="000000"/>
                </a:solidFill>
                <a:latin typeface="맑은 고딕"/>
              </a:rPr>
              <a:t> 해양기상관측장비 유지보수 사업에서 예상치 못한 날씨 변화와 부품 수급 문제로 인해, 수탁 업체가 계약서 상 정해진 기한 내에 문제 처리를 완료하기 어려운 상황이 발생했습니다. 이에 수탁 업체는 불가항력 조항을 근거로 일정 연장과 패널티 면제를 요청했습니다. 그러나 계약서에는 일정 내 처리를 원칙으로 하며, 불가항력 사유의 인정 범위가 명확하지 </a:t>
            </a:r>
            <a:r>
              <a:rPr u="sng" b="1" sz="1200">
                <a:solidFill>
                  <a:srgbClr val="000000"/>
                </a:solidFill>
                <a:latin typeface="맑은 고딕"/>
              </a:rPr>
              <a:t>(2)않았기 때문에, 내부적으로 이를 어떻게 해석할 지에 대한 논의가 필요했습니다.이 과정에서 저는 수탁 업체와 내부 실무진 간의 원활한 의사소통을 돕고, 불가항력</a:t>
            </a:r>
            <a:r>
              <a:rPr sz="1200">
                <a:solidFill>
                  <a:srgbClr val="000000"/>
                </a:solidFill>
                <a:latin typeface="맑은 고딕"/>
              </a:rPr>
              <a:t> 조항 해석의 법적 해석을 </a:t>
            </a:r>
            <a:r>
              <a:rPr u="sng" b="1" sz="1200">
                <a:solidFill>
                  <a:srgbClr val="000000"/>
                </a:solidFill>
                <a:latin typeface="맑은 고딕"/>
              </a:rPr>
              <a:t>(3)조사하는 역할을 수행했습니다. 수탁 업체의 주장을 검토하고, 기상이변 및 부품 수급 차질이 불가항력에 해당하는지 세부적으로 검토했습니다. 조항의 적용</a:t>
            </a:r>
            <a:r>
              <a:rPr sz="1200">
                <a:solidFill>
                  <a:srgbClr val="000000"/>
                </a:solidFill>
                <a:latin typeface="맑은 고딕"/>
              </a:rPr>
              <a:t> 여부가 불명확했기 때문에, 과거 유사 계약 사례 및 공공기관의 판례를 조사하여 객관적인 해석 기준을 마련했습니다. 이를 바탕으로, 팀장님께 법적 근거와 선례를 제시하여 </a:t>
            </a:r>
            <a:r>
              <a:rPr u="sng" b="1" sz="1200">
                <a:solidFill>
                  <a:srgbClr val="000000"/>
                </a:solidFill>
                <a:latin typeface="맑은 고딕"/>
              </a:rPr>
              <a:t>(4)조항을 유연하게 해석하는 방향을 제안 드렸습니다. 그 결과, 수탁업체와의 협의를 통해 일정 조정과 패널티 면제에 대한 합의점을 도출할</a:t>
            </a:r>
            <a:r>
              <a:rPr sz="1200">
                <a:solidFill>
                  <a:srgbClr val="000000"/>
                </a:solidFill>
                <a:latin typeface="맑은 고딕"/>
              </a:rPr>
              <a:t> 수 있었습니다.이 경험을 통해 법적 분쟁을 예방하려면 법적 근거와 선례를 바탕으로 계약서 조항을 명확히 해석하는 것이 중요함을 깨달았습니다. 또한, 이해관계자와의 적극적 소통이 원만한 합의를 이끄는 핵심 요소임을 체감했습니다. 이를 바탕으로, 입사 후 한국마사회의 계약 관리 업무에서도 선례와 법적 근거를 토대로 명확한 기준을 제시하고, 이해관계자와 적극적으로 소통하며 법적 리스크를 최소화하는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계약서 불가항력 조항 해석을 위한 논리적 접근 방식은 무엇이었고, 이를 통해 얻게 된 가장 큰 교훈은 무엇인가요?</a:t>
            </a:r>
            <a:br/>
            <a:r>
              <a:t>(2) 과거 사례 조사와 법적 근거를 통해 명확한 해석 기준을 마련한 과정을 구체적으로 설명해 주시겠습니까?</a:t>
            </a:r>
            <a:br/>
            <a:r>
              <a:t>(3) 수탁업체와의 협의에서 일정 조정과 패널티 면제를 도출하였다고 했습니다. 이 경험에서 배운 협상 전략은 무엇인가요?</a:t>
            </a:r>
            <a:br/>
            <a:r>
              <a:t>(4) 입사 후 마사회 계약 관리 업무에 선례와 법적 근거를 어떻게 적용할 계획인지 설명해주시겠습니까?</a:t>
            </a:r>
          </a:p>
        </p:txBody>
      </p:sp>
    </p:spTree>
  </p:cSld>
  <p:clrMapOvr>
    <a:masterClrMapping/>
  </p:clrMapOvr>
</p:sld>
</file>

<file path=ppt/slides/slide5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&lt;불법경마, 경마 비위행위 등 법률리스크 차단 - 교정기관 근무 경험을 바탕으로&gt;저는 불법경마 및 경마 비위행위들을 적발해내어 마사회의 법률리스크를 차단하겠습니다. 지난 2023년 『한국마사회법』 개정으로 작년 6월부터 온라인 마권 발매 서비스가 시행되면서, 높아진 편의성과 접근성으로 인해 보다 많은 고객들이 경마 문화를 즐기고 있습니다. 다만, 경마 산업에 대한 관심도가 증가한 만큼 법률리스크 관리 역량 또한 중요해졌습니다. 확대된 경마 산업에 편승하기 위해, 불법 경마 업체의 출현 및 비위행위 시도 </a:t>
            </a:r>
            <a:r>
              <a:rPr u="sng" b="1" sz="1200">
                <a:solidFill>
                  <a:srgbClr val="000000"/>
                </a:solidFill>
                <a:latin typeface="맑은 고딕"/>
              </a:rPr>
              <a:t>(1)등이 증가할 수 있기 때문입니다. 실제로, 현재 불법경마 규모는 약 8조원을 상회하고 있으며, 온라인 불법경마 단속 건수도 증가하고 있습니다. 따라서, 이들에 대한 적절한 법적 조치를</a:t>
            </a:r>
            <a:r>
              <a:rPr sz="1200">
                <a:solidFill>
                  <a:srgbClr val="000000"/>
                </a:solidFill>
                <a:latin typeface="맑은 고딕"/>
              </a:rPr>
              <a:t> </a:t>
            </a:r>
            <a:r>
              <a:rPr u="sng" b="1" sz="1200">
                <a:solidFill>
                  <a:srgbClr val="000000"/>
                </a:solidFill>
                <a:latin typeface="맑은 고딕"/>
              </a:rPr>
              <a:t>(2)통해 마사회의 법률 리스크를 차단하는 것이 입사 후 목표입니다. 저는 최근 법무부 산하 교정기관에서 소송 (3)업무를 담당하면서 법원 대응 및 수사기관과 협력하며 법률 리스크를 차단한 경험이 있습니다. 기관과 관련된 민사소송, 행정소송</a:t>
            </a:r>
            <a:r>
              <a:rPr sz="1200">
                <a:solidFill>
                  <a:srgbClr val="000000"/>
                </a:solidFill>
                <a:latin typeface="맑은 고딕"/>
              </a:rPr>
              <a:t> 등의 소송을 직접 수행하였으며, 고소 및 고발 사건 등의 수사 과정에 협력하였습니다. 약 30건의 소송을 직접 수행하였으며, 고소 및 고발 사건 약 60여건에 협력하였습니다. 그 중 기관의 패소가 확정된 경우는 0건이었습니다. 일례로, 어느 수용자가 본인에게 외부 진료를 실시하여 주지 않는다며, 직원을 직무유기죄로 고소한 사안이 있었습니다. 저는 관련 법률을 분석하여, 수용자 외부 진료는 교정기관장의 “임의적 허가 사항”으로 규정되어 있으므로, 직무유기죄가 성립되지 않음을 밝혀내었습니다. 이렇듯, </a:t>
            </a:r>
            <a:r>
              <a:rPr u="sng" b="1" sz="1200">
                <a:solidFill>
                  <a:srgbClr val="000000"/>
                </a:solidFill>
                <a:latin typeface="맑은 고딕"/>
              </a:rPr>
              <a:t>(4)저는 법률들을 실제적으로 다뤄보며 법률 리스크를 차단하였습니다. 마사회의 일원이 된다면, 이러한 법적 지식과 경험을 활용하여 위법 행위들을 사전에 차단하고, 불법을</a:t>
            </a:r>
            <a:r>
              <a:rPr sz="1200">
                <a:solidFill>
                  <a:srgbClr val="000000"/>
                </a:solidFill>
                <a:latin typeface="맑은 고딕"/>
              </a:rPr>
              <a:t> 저지른 사람에게는 적절한 법적 조치들을 취함으로써, 건전한 경마 문화 조성에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법무부 산하 교정기관에서 협력한 수사기관과의 협력 경험을 바탕으로, 향후 마사회에서 어떤 방식으로 외부 기관과 협력할 계획인가요?</a:t>
            </a:r>
            <a:br/>
            <a:r>
              <a:t>(2) 지원자가 경험한 법무부 교정기관에서의 소송 경험이 마사회에서의 법률 리스크 차단에 어떻게 기여할지 구체적으로 설명해 주세요.</a:t>
            </a:r>
            <a:br/>
            <a:r>
              <a:t>(3) 마사회의 법률 리스크 차단을 위한 구체적인 대응 방안은 무엇인가요?</a:t>
            </a:r>
            <a:br/>
            <a:r>
              <a:t>(4) 지원자의 법적 지식을 바탕으로 마사회에서 건전한 경마 문화를 조성하기 위한 전략을 무엇이라 생각하세요?</a:t>
            </a:r>
          </a:p>
        </p:txBody>
      </p:sp>
    </p:spTree>
  </p:cSld>
  <p:clrMapOvr>
    <a:masterClrMapping/>
  </p:clrMapOvr>
</p:sld>
</file>

<file path=ppt/slides/slide5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&lt;설득을 통해 협력을 이끌어내어 업무를 적법하게 처리하다&gt; 교정기관에서 일하던 때, 저의 “법률 준수”와 </a:t>
            </a:r>
            <a:r>
              <a:rPr u="sng" b="1" sz="1200">
                <a:solidFill>
                  <a:srgbClr val="000000"/>
                </a:solidFill>
                <a:latin typeface="맑은 고딕"/>
              </a:rPr>
              <a:t>(1)다른 직원분의 “효율성 중시”가 서로 충돌하여 협력에 어려움을 겪었던 상황이 있었습니다. 이때, 저는 “법률 준수”를 위해 법률 조항을 근거로 그 직원을 설득하여 협력을</a:t>
            </a:r>
            <a:r>
              <a:rPr sz="1200">
                <a:solidFill>
                  <a:srgbClr val="000000"/>
                </a:solidFill>
                <a:latin typeface="맑은 고딕"/>
              </a:rPr>
              <a:t> 이끌어내었고, 업무를 적법하게 처리한 경험이 있습니다. 어느 외부 민원인이 교정기관 내부의 특정한 영상을 공개 청구한 날이 있었습니다. 저는 업무 처리를 위해 영상 보관을 담당하는 직원분께, 영상 보관 여부에 대한 확인을 요청하였습니다. 그러나, 그 직원분은 “일일이 영상을 확인하는 것은 비효율적이며, 어차피 교정기관 내부의 영상들은 민원인에게 공개될 수 없는 자료이니, 영상 보관 여부에 대한 확인 없이 그냥 비공개로 답변을 하라”고 말하며, 불만을 내비쳤습니다. 그러나, 저는 업무 담당자로서, 법률을 준수하기 </a:t>
            </a:r>
            <a:r>
              <a:rPr u="sng" b="1" sz="1200">
                <a:solidFill>
                  <a:srgbClr val="000000"/>
                </a:solidFill>
                <a:latin typeface="맑은 고딕"/>
              </a:rPr>
              <a:t>(2)위해 영상의 보관 여부를 명확히 확인할 필요가 있었습니다. 『정보공개법』에 의할 시, 기관에서 보관하고 있지 않는 영상임에도</a:t>
            </a:r>
            <a:r>
              <a:rPr sz="1200">
                <a:solidFill>
                  <a:srgbClr val="000000"/>
                </a:solidFill>
                <a:latin typeface="맑은 고딕"/>
              </a:rPr>
              <a:t> 비공개로 답변하는 것은 “위법한 직무수행”이었기 때문입니다. 따라서, 저는 영상 보관 담당자에게 『정보공개법』 법률 조항을 제시하며, “지금 당장의 편리성만을 위해 위법 행위를 한다면, 향후, 소송 등의 법적 분쟁이 발생하여 더 큰 문제가 될 수 있다”고 말하였습니다. 또한, 법률 준수는 기관장님의 중점 지시 사항임을 덧붙이며, “저에게 영상 접근 권한을 주면, 영상 찾는 것을 함께 도와주겠다”고 말하였습니다. 설득 끝에, 다행히 그 직원분도 수긍하였습니다. 이후, 이틀이라는 기간 동안의 협업 끝에 업무를 적법하게 처리할 수 </a:t>
            </a:r>
            <a:r>
              <a:rPr u="sng" b="1" sz="1200">
                <a:solidFill>
                  <a:srgbClr val="000000"/>
                </a:solidFill>
                <a:latin typeface="맑은 고딕"/>
              </a:rPr>
              <a:t>(3)있었습니다.또한, 일일이 영상을 찾아야 하는 “비효율성”을 개선하기 위해, “영상 촬영 대장”을 마련하였습니다. 이를 통해, 일자별로 어떤 장면들을 촬영하였는지 기록함으로써, 특정 영상들을</a:t>
            </a:r>
            <a:r>
              <a:rPr sz="1200">
                <a:solidFill>
                  <a:srgbClr val="000000"/>
                </a:solidFill>
                <a:latin typeface="맑은 고딕"/>
              </a:rPr>
              <a:t> 손쉽게 찾을 수 있도록 개선하였습니다.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입사 후 법무 관련 업무에서 직면할 수 있는 도전 과제를 예측해 본다면, 어떤 준비를 할 계획인가요?</a:t>
            </a:r>
            <a:br/>
            <a:r>
              <a:t>(2) 『정보공개법』을 근거로 직원분을 설득한 과정에서 어려움을 극복하기 위한 지원자의 전략은 무엇이었나요?</a:t>
            </a:r>
            <a:br/>
            <a:r>
              <a:t>(3) 법률 준수와 효율성 간의 갈등을 해결한 경험을 바탕으로, 향후 유사한 상황에서 어떤 접근 방식을 사용할 계획인가요?</a:t>
            </a:r>
            <a:br/>
            <a:r>
              <a:t>(4) 영상 보관을 담당하는 직원과 협력하여 비효율성을 개선하기 위해 마련한 '영상 촬영 대장'의 구체적인 효과는 무엇이었나요?</a:t>
            </a:r>
          </a:p>
        </p:txBody>
      </p:sp>
    </p:spTree>
  </p:cSld>
  <p:clrMapOvr>
    <a:masterClrMapping/>
  </p:clrMapOvr>
</p:sld>
</file>

<file path=ppt/slides/slide5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 입사하여 불법 경마 단속과 건전한 경마 문화 정착을 위한 일을 하고 싶습니다. 불법 경마는 한국마사회의 재정 건전성을 위협하고 경마 산업의 공정성을 저해할 수 있기 때문에, 한국마사회는 내부 감사 </a:t>
            </a:r>
            <a:r>
              <a:rPr u="sng" b="1" sz="1200">
                <a:solidFill>
                  <a:srgbClr val="000000"/>
                </a:solidFill>
                <a:latin typeface="맑은 고딕"/>
              </a:rPr>
              <a:t>(1)체계 강화와 유관기관과의 협력을 통해 단속을 강화하는 한편, 경마에 대한 인식 개선을 위한 프로그램도 운영하고 있습니다. 이러한 노력에 동참하여 불법 경마를 근절하고</a:t>
            </a:r>
            <a:r>
              <a:rPr sz="1200">
                <a:solidFill>
                  <a:srgbClr val="000000"/>
                </a:solidFill>
                <a:latin typeface="맑은 고딕"/>
              </a:rPr>
              <a:t> 건전한 경마 문화를 정착시키는데 기여하고자 합니다.먼저, 저는 공단에서 정부 지원금 심사 및 </a:t>
            </a:r>
            <a:r>
              <a:rPr u="sng" b="1" sz="1200">
                <a:solidFill>
                  <a:srgbClr val="000000"/>
                </a:solidFill>
                <a:latin typeface="맑은 고딕"/>
              </a:rPr>
              <a:t>(2)지급 업무를 담당하며 규정을 기반으로 서류의 적격 여부를 검토하고 관리한 경험이 (3)있습니다. 이를 통해 법률 검토 및 규정 관리 역량을 쌓았으며, 이러한 역량은 한국마사회에서 불법 경마 단속의 법적 근거를 강화하고, 운영자와 이용자에 대한 제재 조항을 보완하는 역할을 수행하는데 도움이 될 것입니다.또한, 대학병원 (4)연구관리팀에서 9년간 누적된 매입세액공제액 연구비 환입 문제를 해결하는 과정에서 전산팀, 재무팀, 연구자들과 협력하여 전표 처리 및 연구비 반영 프로세스를</a:t>
            </a:r>
            <a:r>
              <a:rPr sz="1200">
                <a:solidFill>
                  <a:srgbClr val="000000"/>
                </a:solidFill>
                <a:latin typeface="맑은 고딕"/>
              </a:rPr>
              <a:t> 구축한 경험이 있습니다. 이러한 부서 간 협업 경험을 바탕으로, 한국마사회에서도 유관 기관과 협력하여 불법 경마 신고 제도를 개선하고 단속 체계를 정비하는 활동을 하고 싶습니다.마지막으로, 산학협력단 기술사업화팀에서 기술이전 표준계약서 제정 용역에 참여하고 계약 체결 업무를 수행하면서, 계약 검토와 리스크 관리 역량을 키웠습니다. 협상과 계약서 작성, 법적 검토를 통해 발생할 수 있는 리스크를 최소화한 경험은 한국마사회에서도 불법 경마 관련 계약과 법적 리스크를 사전에 차단하는 데 유용하게 활용될 것입니다.이러한 역량을 바탕으로, 한국마사회가 보다 체계적으로 불법 경마를 단속할 수 있도록 지원하고, 건전한 경마 문화 정착을 위한 목표를 달성하는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공단에서 정부 지원금 심사 및 지급 업무를 할 때 직면했던 가장 큰 도전 과제는 무엇이었나요?</a:t>
            </a:r>
            <a:br/>
            <a:r>
              <a:t>(2) 지원자는 불법 경마 단속의 법적 근거를 강화하는 걸 돕고 싶다고 했습니다. 그 구체적인 방법은 어떤 것이 있을까요?</a:t>
            </a:r>
            <a:br/>
            <a:r>
              <a:t>(3) 대학병원에서 다양한 팀과 협력했던 경험 중 특히 기억에 남는 에피소드는 무엇이었나요?</a:t>
            </a:r>
            <a:br/>
            <a:r>
              <a:t>(4) 기술사업화팀에서 체결한 계약 중 가장 복잡했던 사례와 이겨낸 방법은 무엇이었습니까?</a:t>
            </a:r>
          </a:p>
        </p:txBody>
      </p:sp>
    </p:spTree>
  </p:cSld>
  <p:clrMapOvr>
    <a:masterClrMapping/>
  </p:clrMapOvr>
</p:sld>
</file>

<file path=ppt/slides/slide5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처음으로 신규 사업의 사업계획서를 작성하는 업무를 </a:t>
            </a:r>
            <a:r>
              <a:rPr u="sng" b="1" sz="1200">
                <a:solidFill>
                  <a:srgbClr val="000000"/>
                </a:solidFill>
                <a:latin typeface="맑은 고딕"/>
              </a:rPr>
              <a:t>(1)맡게 되었는데, 이를 수행하는 과정에서 효과적인 협업을 위해 적극적인 소통이 얼마나 중요한지 직접 경험하게 되었습니다. 우선 기존의 여러 사업계획서를 참고하며 나름대로</a:t>
            </a:r>
            <a:r>
              <a:rPr sz="1200">
                <a:solidFill>
                  <a:srgbClr val="000000"/>
                </a:solidFill>
                <a:latin typeface="맑은 고딕"/>
              </a:rPr>
              <a:t> 논리를 구성해 작성했지만 여러 차례 수정 요청을 받았습니다. 또한, 처음 </a:t>
            </a:r>
            <a:r>
              <a:rPr u="sng" b="1" sz="1200">
                <a:solidFill>
                  <a:srgbClr val="000000"/>
                </a:solidFill>
                <a:latin typeface="맑은 고딕"/>
              </a:rPr>
              <a:t>(2)사업계획서를 작성하는 입장에서 회의에서도 소극적인 태도를 보였고, 논의 과정에서 제 의견을 충분히 전달하지 못하는 어려움을 겪었습니다.이러한 문제를 해결하기</a:t>
            </a:r>
            <a:r>
              <a:rPr sz="1200">
                <a:solidFill>
                  <a:srgbClr val="000000"/>
                </a:solidFill>
                <a:latin typeface="맑은 고딕"/>
              </a:rPr>
              <a:t> 위해 저는 먼저 회의에서 적극적으로 참여하는 태도를 가지기로 했습니다. 단순히 피드백을 듣고 반영하는 것을 넘어서, 제가 작성한 내용을 도식화하여 팀원들에게 설명하는 방식을 시도했습니다. 이를 통해 제 의도를 보다 명확히 전달할 수 있었고, 팀원들의 피드백도 구체적으로 받을 수 있었습니다. 특히, 저는 실무 적용성을 강조한 구체적인 전략을 중심으로 구성했는데, 상사는 사업의 </a:t>
            </a:r>
            <a:r>
              <a:rPr u="sng" b="1" sz="1200">
                <a:solidFill>
                  <a:srgbClr val="000000"/>
                </a:solidFill>
                <a:latin typeface="맑은 고딕"/>
              </a:rPr>
              <a:t>(3)차별성, 전체적인 관점에서의 전략을 중점적으로 고려해야 한다고 말씀하셨습니다. 이를 계기로 실무적인 관점에서만 접근하는 것이 아니라 심사위원의 입장에서 사업계획서를 이해하기 쉽게 작성해야 한다는 점을 인식하게 되었습니다.또한, 해당 사업이 서면평가보다 발표평가의 비중이 컸던 (4)만큼 발표 시 효과적으로 전달될 수 있도록 문서 내용을 수정하고, 팀원들과 논의하며 보다 설득력 있는 방향으로 발전시켰습니다.</a:t>
            </a:r>
            <a:r>
              <a:rPr sz="1200">
                <a:solidFill>
                  <a:srgbClr val="000000"/>
                </a:solidFill>
                <a:latin typeface="맑은 고딕"/>
              </a:rPr>
              <a:t> 이러한 과정을 거치며 협업 방식에도 변화가 있었습니다. 초반에는 피드백을 단순히 반영하는 데 그쳤다면, 이후에는 제 의견을 논리적으로 설명하고, 팀원들과 적극적으로 논의하며 최적의 방향을 모색하는 방식으로 발전했습니다. 그 결과, 사업계획서의 완성도가 높아졌고, 체계적인 구성을 갖출 수 있었습니다.이 경험을 통해 효과적인 협업을 위해서는 적극적인 소통을 통해 문제를 해결하는 능력이 중요하다는 점을 배웠습니다. 한국마사회에 입사 후 협업 과정에서도 능동적인 태도로 문제를 해결하고, 최상의 결과를 도출하기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신규 사업계획서 작성 시 가장 어려웠던 점이 무엇이었고, 이를 극복하기 위한 과정에서 배운 점은 무엇인가요?</a:t>
            </a:r>
            <a:br/>
            <a:r>
              <a:t>(2) 팀원들에게 사업계획을 설명할 때 어떤 도식화 방법을 사용했는지 설명해주시겠습니까?</a:t>
            </a:r>
            <a:br/>
            <a:r>
              <a:t>(3) 발표평가 대비 과정에서 문서 수정을 어떻게 진행하셨고, 이것이 어떤 결과로 이어졌습니까?</a:t>
            </a:r>
            <a:br/>
            <a:r>
              <a:t>(4) 지원자는 적극적인 소통을 통해 문제를 해결하는 능력을 발전시켰다고 하셨는데, 이 과정에서 가장 기억에 남는 순간은 무엇인가요?</a:t>
            </a:r>
          </a:p>
        </p:txBody>
      </p:sp>
    </p:spTree>
  </p:cSld>
  <p:clrMapOvr>
    <a:masterClrMapping/>
  </p:clrMapOvr>
</p:sld>
</file>

<file path=ppt/slides/slide5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경마공원을 더욱 활발한 소통과 교류의 공간으로 만드는데 기여하고 싶습니다.최근 한국마사회는 </a:t>
            </a:r>
            <a:r>
              <a:rPr u="sng" b="1" sz="1200">
                <a:solidFill>
                  <a:srgbClr val="000000"/>
                </a:solidFill>
                <a:latin typeface="맑은 고딕"/>
              </a:rPr>
              <a:t>(1)경마장을 단순한 베팅 공간에서 벗어나 가족 친화적인 종합 레저스포츠 공간으로 변모시키기 위해 다양한 노력을 기울이고 있습니다.</a:t>
            </a:r>
            <a:r>
              <a:rPr sz="1200">
                <a:solidFill>
                  <a:srgbClr val="000000"/>
                </a:solidFill>
                <a:latin typeface="맑은 고딕"/>
              </a:rPr>
              <a:t> 렛츠런파크에서는 계절별 축제와 문화 행사가 열리고, 자연스레 가족 단위 방문객들이 늘어나면서 블로그나 SNS에서는 ‘주말 나들이 명소’로 추천되는 글들이 눈에 띄게 많아졌습니다. 이러한 변화 속에서 판매마케팅 직무를 통해 더 많은 사람들이 경마공원의 새로운 매력을 발견할 수 있도록 다양한 행사를 기획하고 운영하는 일에 참여하고 싶습니다.한국마사회 판매마케팅 직무에서는 고객의 </a:t>
            </a:r>
            <a:r>
              <a:rPr u="sng" b="1" sz="1200">
                <a:solidFill>
                  <a:srgbClr val="000000"/>
                </a:solidFill>
                <a:latin typeface="맑은 고딕"/>
              </a:rPr>
              <a:t>(2)특성을 정확히 파악하는 것이 업무에 기본이자 시작이라 생각합니다. 2년간의 패밀리레스토랑 아르바이트와 공기업에서의 민원 응대 업무를 통해 다양한 성격과 요구를</a:t>
            </a:r>
            <a:r>
              <a:rPr sz="1200">
                <a:solidFill>
                  <a:srgbClr val="000000"/>
                </a:solidFill>
                <a:latin typeface="맑은 고딕"/>
              </a:rPr>
              <a:t> 가진 사람들과 소통하는 법을 배웠습니다. 여러 상황에서 발생하는 민원인의 요구사항을 정확히 파악하고 적절한 해결책을 제시해보기도 하였습니다. 추후 발생할 내부 직원들과의 소통 뿐만 아니라 행사를 준비하며 만날 여러 이해관계자들과의 소통까지도 자신 있습니다.한편 대학 시절 참여했던 뮤직페스티벌 자원봉사 경험은 행사 운영의 실제를 </a:t>
            </a:r>
            <a:r>
              <a:rPr u="sng" b="1" sz="1200">
                <a:solidFill>
                  <a:srgbClr val="000000"/>
                </a:solidFill>
                <a:latin typeface="맑은 고딕"/>
              </a:rPr>
              <a:t>(3)배울 수 있는 기회였습니다. 무대 뒤에서 행사 운영을 돕는 동안, 다양한 연령층과 취향을 가진 사람들이 하나의 주제로 모여 즐거움을 나누는 모습을 관찰할 수 있었습니다. 이런</a:t>
            </a:r>
            <a:r>
              <a:rPr sz="1200">
                <a:solidFill>
                  <a:srgbClr val="000000"/>
                </a:solidFill>
                <a:latin typeface="맑은 고딕"/>
              </a:rPr>
              <a:t> 경험을 살려 경마공원에서도 말이라는 주제를 중심으로 세대와 취향을 아우르는 프로그램을 만들어가고 싶습니다. 더 나아가 사회조사분석사 자격증을 취득하며 배운 통계 프로그램 활용 능력을 바탕으로, 방문객 데이터를 분석해 트렌드를 파악하고 고객의 니즈를 발견하는 데 힘쓰고 싶습니다. 해외 유명 경마공원의 성공 사례를 벤치마킹해 한국 실정에 맞게 적용하는 방안도 모색하겠습니다.이러한 경험과 역량을 바탕으로 경마공원으로 남녀노소 누구나 발걸음이 끊이지 </a:t>
            </a:r>
            <a:r>
              <a:rPr u="sng" b="1" sz="1200">
                <a:solidFill>
                  <a:srgbClr val="000000"/>
                </a:solidFill>
                <a:latin typeface="맑은 고딕"/>
              </a:rPr>
              <a:t>(4)않을 수 있게 노력하고 고민하는 한국마사회의 일원이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경마공원을 가족 친화적인 레저스포츠 공간으로 만드는 데 있어 가장 중요한 요소는 무엇이라 생각하며 어떻게 기여할 계획인가요?</a:t>
            </a:r>
            <a:br/>
            <a:r>
              <a:t>(2) 다양한 이해관계자와의 소통 능력을 강조하셨습니다. 특히 어려웠던 소통 경험과 이를 극복해낸 과정을 설명해 주실 수 있나요?</a:t>
            </a:r>
            <a:br/>
            <a:r>
              <a:t>(3) 뮤직페스티벌 자원봉사 경험이 행사를 기획하는 데 어떻게 활용될 수 있을까요? 구체적인 사례를 들어 말씀해 주세요.</a:t>
            </a:r>
            <a:br/>
            <a:r>
              <a:t>(4) 해외 유명 경마공원의 성공 사례를 어떻게 한국에 맞게 벤치마킹할 계획인가요? 구체적인 전략을 설명해 주세요.</a:t>
            </a:r>
          </a:p>
        </p:txBody>
      </p:sp>
    </p:spTree>
  </p:cSld>
  <p:clrMapOvr>
    <a:masterClrMapping/>
  </p:clrMapOvr>
</p:sld>
</file>

<file path=ppt/slides/slide5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금융 관련 공기업에서 인턴으로 근무하며 대출 심사 업무를 수행할 당시 팀 내 소통 부재로 인한 업무 비효율이 발생했고, 이를 해결하기 위해 노력한 경험이 있습니다.당시 대출 심사 업무는 주평균 50건 이상의 심사 건수와 복잡한 절차로 인해, 규정에 명시되지 않은 상황이 자주 발생했습니다. </a:t>
            </a:r>
            <a:r>
              <a:rPr u="sng" b="1" sz="1200">
                <a:solidFill>
                  <a:srgbClr val="000000"/>
                </a:solidFill>
                <a:latin typeface="맑은 고딕"/>
              </a:rPr>
              <a:t>(1)특히 인턴들의 경우 예상하지 못한 상황 처리에 많은 시간이 소요되어, 전체적인 업무 지연이 종종 발생하기도 하였습니다. 더 큰</a:t>
            </a:r>
            <a:r>
              <a:rPr sz="1200">
                <a:solidFill>
                  <a:srgbClr val="000000"/>
                </a:solidFill>
                <a:latin typeface="맑은 고딕"/>
              </a:rPr>
              <a:t> 문제는 팀원들 간 소통이 원활하지 않아, 유사한 문제를 공유하지 않고 각자 해결하느라 시간을 낭비하고 있었다는 점이었습니다.이러한 소통의 어려움을 극복하기 위해 저는 두 가지 방안을 제안했습니다. 첫째, 심사 과정에서 발생하는 고객 문의와 상황별 대처 방안을 </a:t>
            </a:r>
            <a:r>
              <a:rPr u="sng" b="1" sz="1200">
                <a:solidFill>
                  <a:srgbClr val="000000"/>
                </a:solidFill>
                <a:latin typeface="맑은 고딕"/>
              </a:rPr>
              <a:t>(2)엑셀 파일로 정리했습니다. 빈도수가 높은 문의사항과 처리 방법을 카테고리별로 분류하고, 실제 처리 사례를 함께 기재하여 실무에 즉시 활용할 수 있는 데이터베이스를</a:t>
            </a:r>
            <a:r>
              <a:rPr sz="1200">
                <a:solidFill>
                  <a:srgbClr val="000000"/>
                </a:solidFill>
                <a:latin typeface="맑은 고딕"/>
              </a:rPr>
              <a:t> 구축했습니다. 둘째, 매주 '케이스 공유 세션'을 제안하여 실행했습니다. 이 시간을 통해 한 주간 발생했던 특이 케이스와 처리 방법을 공유하였고, 서로의 의견을 자유롭게 나누며 더 나은 대응 방안을 함께 고민했습니다.이러한 노력의 결과, 팀 내 소통이 활성화되어 업무 효율성이 크게 향상되었습니다. 건당 평균 처리 시간이 </a:t>
            </a:r>
            <a:r>
              <a:rPr u="sng" b="1" sz="1200">
                <a:solidFill>
                  <a:srgbClr val="000000"/>
                </a:solidFill>
                <a:latin typeface="맑은 고딕"/>
              </a:rPr>
              <a:t>(3)30분에서 15분으로 단축되었고, 인턴들의 업무 만족도도 크게 상승했습니다. 또한 서로의 경험과 노하우를 지속적으로 공유하며 협력하는 분위기가 형성되었고, 업무에 대한</a:t>
            </a:r>
            <a:r>
              <a:rPr sz="1200">
                <a:solidFill>
                  <a:srgbClr val="000000"/>
                </a:solidFill>
                <a:latin typeface="맑은 고딕"/>
              </a:rPr>
              <a:t> 자신감과 책임감도 높아졌습니다.이 경험을 통해 조직 내 소통의 어려움을 극복하기 위해서는 문제 인식에서 그치지 않고, 구체적인 해결책을 제시하고 실행하는 주도적 태도가 </a:t>
            </a:r>
            <a:r>
              <a:rPr u="sng" b="1" sz="1200">
                <a:solidFill>
                  <a:srgbClr val="000000"/>
                </a:solidFill>
                <a:latin typeface="맑은 고딕"/>
              </a:rPr>
              <a:t>(4)중요하다는 것을 배웠습니다. 한국마사회에서도 이러한 경험을 바탕으로 원활한 소통과 협력을 통해 조직의 성과 향상에 기여하는</a:t>
            </a:r>
            <a:r>
              <a:rPr sz="1200">
                <a:solidFill>
                  <a:srgbClr val="000000"/>
                </a:solidFill>
                <a:latin typeface="맑은 고딕"/>
              </a:rPr>
              <a:t> 인재가 될 수 있도록 항상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대출 심사 업무의 비효율을 해결하기 위해 제안한 두 가지 방안 중 엑셀 파일 정리가 주효했던 이유를 설명해 주시겠습니까?</a:t>
            </a:r>
            <a:br/>
            <a:r>
              <a:t>(2) '케이스 공유 세션'을 제안하게 된 배경과 이를 통해 개선된 점을 구체적으로 설명해 주세요.</a:t>
            </a:r>
            <a:br/>
            <a:r>
              <a:t>(3) 대출 심사 업무 경험을 통해 얻은 '책임감 강화' 사례를 설명해 주시고, 어떻게 다른 업무에 적용하겠습니까?</a:t>
            </a:r>
            <a:br/>
            <a:r>
              <a:t>(4) 조직 내 소통의 어려움 극복을 위해 어떤 주도적 태도를 강조하며, 이를 한국마사회에 어떻게 적용할 계획인가요?</a:t>
            </a:r>
          </a:p>
        </p:txBody>
      </p:sp>
    </p:spTree>
  </p:cSld>
  <p:clrMapOvr>
    <a:masterClrMapping/>
  </p:clrMapOvr>
</p:sld>
</file>

<file path=ppt/slides/slide5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경영지원 분야에서 고객 전문가로 거듭나고자 합니다. 경마공원을 찾는 고객들에게 긍정적 이미지 제공을 통해 지속적으로 관계가 유지되도록 하는 고객 관리 전문가가 되겠습니다.경영지원 분야에서 가장 필요한 역량은 다양한 고객 응대 경험이라고 생각합니다. 고객의 돌발적인 요구에도 당황하지 않고 업무를 수행할 수 있는 능력은 경험에서 비롯되기 때문입니다. 외부 고객과의 접점에서 </a:t>
            </a:r>
            <a:r>
              <a:rPr u="sng" b="1" sz="1200">
                <a:solidFill>
                  <a:srgbClr val="000000"/>
                </a:solidFill>
                <a:latin typeface="맑은 고딕"/>
              </a:rPr>
              <a:t>(1)긍정적 관계 형성을 통해 기업의 경영 목표를 달성하는 것이 제가 광고홍보학을 전공하면서 가장 흥미롭게 느꼈던 부분이기도 합니다. 대학 시절 홍보 대행사에서 고객 분석을 하는 보조 업무를 맡은 경험이 있습니다. 다양한 제품에 대한 홍보 콘텐츠를 작성해야</a:t>
            </a:r>
            <a:r>
              <a:rPr sz="1200">
                <a:solidFill>
                  <a:srgbClr val="000000"/>
                </a:solidFill>
                <a:latin typeface="맑은 고딕"/>
              </a:rPr>
              <a:t> </a:t>
            </a:r>
            <a:r>
              <a:rPr u="sng" b="1" sz="1200">
                <a:solidFill>
                  <a:srgbClr val="000000"/>
                </a:solidFill>
                <a:latin typeface="맑은 고딕"/>
              </a:rPr>
              <a:t>(2)했기 때문에 고객의 연령층도, 요구사항도 다양하였습니다. 일과를 마친 후에 고객들이 자주 사용하는 온라인 커뮤니티를 방문하여 고객들에게 친근하게</a:t>
            </a:r>
            <a:r>
              <a:rPr sz="1200">
                <a:solidFill>
                  <a:srgbClr val="000000"/>
                </a:solidFill>
                <a:latin typeface="맑은 고딕"/>
              </a:rPr>
              <a:t> 접근하는 방안을 고민하였습니다. 고객들이 어떤 서비스를 선호하고, 어떤 보상을 받고 싶어 하는지를 </a:t>
            </a:r>
            <a:r>
              <a:rPr u="sng" b="1" sz="1200">
                <a:solidFill>
                  <a:srgbClr val="000000"/>
                </a:solidFill>
                <a:latin typeface="맑은 고딕"/>
              </a:rPr>
              <a:t>(3)연구하여 이벤트를 진행하기도 하였습니다. 프랜차이즈 매장에서 1년간 고객을 응대한 경험도 있습니다. 항상 매장에 오는 노년의 단골 고객은 매장의 층계를 올라 주문을 하는 것도 불편한 상황이 있었습니다.</a:t>
            </a:r>
            <a:r>
              <a:rPr sz="1200">
                <a:solidFill>
                  <a:srgbClr val="000000"/>
                </a:solidFill>
                <a:latin typeface="맑은 고딕"/>
              </a:rPr>
              <a:t> 그 </a:t>
            </a:r>
            <a:r>
              <a:rPr u="sng" b="1" sz="1200">
                <a:solidFill>
                  <a:srgbClr val="000000"/>
                </a:solidFill>
                <a:latin typeface="맑은 고딕"/>
              </a:rPr>
              <a:t>(4)고객이 올 때면 늘 매장 밖으로 나가 허리를 숙여 고객에게 귀를 기울인 채로 주문을 받았습니다. 해당 경험을 통해 고객이 다가오기를 기다리는 것보다 먼저 다가가는 것의 중요성도 깨닫게 되었습니다.공공기관에서 근무하며 지자체 공무원을 상대로 업무를 수행하기도</a:t>
            </a:r>
            <a:r>
              <a:rPr sz="1200">
                <a:solidFill>
                  <a:srgbClr val="000000"/>
                </a:solidFill>
                <a:latin typeface="맑은 고딕"/>
              </a:rPr>
              <a:t> 하였습니다. 전문적인 고객인 공무원과의 소통은 늘 규정과 정확한 수치를 근거로 이루어졌습니다. 지자체의 요구 사항을 대응하기 위해 관련 법령을 공부하고, 정확하고 신속하게 근거자료를 작성하고자 했습니다. 해당 경험을 통해 저의 고객 응대 역량은 보다 더 전문성을 갖추게 되었습니다.위와 같은 다양한 고객 응대 역량을 활용하여 한국마사회의 일반 고객 및 유관기관 등 전문적인 고객을 아우르는 고객 관리 전문가로 발돋움하겠습니다.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광고홍보학 전공을 활용하여 고객과의 긍정적 관계를 어떻게 형성했는지 설명해 주세요.</a:t>
            </a:r>
            <a:br/>
            <a:r>
              <a:t>(2) 홍보 대행사에서 고객 분석 보조 업무를 했던 경험이 어떻게 지원자의 고객 관리 역량 발전에 기여했나요?</a:t>
            </a:r>
            <a:br/>
            <a:r>
              <a:t>(3) 프랜차이즈 매장에서 고객 응대를 통해 얻은 교훈이 고객 관리 전문가로서 어떤 식으로 발전되었나요?</a:t>
            </a:r>
            <a:br/>
            <a:r>
              <a:t>(4) 지자체 공무원과 업무 수행 경험을 통해 전문성 있는 고객 응대 역량을 발전시킨 사례에 대해 설명해주세요.</a:t>
            </a:r>
          </a:p>
        </p:txBody>
      </p:sp>
    </p:spTree>
  </p:cSld>
  <p:clrMapOvr>
    <a:masterClrMapping/>
  </p:clrMapOvr>
</p:sld>
</file>

<file path=ppt/slides/slide5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 학생회 구성원들과 </a:t>
            </a:r>
            <a:r>
              <a:rPr u="sng" b="1" sz="1200">
                <a:solidFill>
                  <a:srgbClr val="000000"/>
                </a:solidFill>
                <a:latin typeface="맑은 고딕"/>
              </a:rPr>
              <a:t>(1)협력하여 문제를 해결한 경험이 있습니다. 기존 학생회의 가장 큰 고민은 학부 행사에 대한</a:t>
            </a:r>
            <a:r>
              <a:rPr sz="1200">
                <a:solidFill>
                  <a:srgbClr val="000000"/>
                </a:solidFill>
                <a:latin typeface="맑은 고딕"/>
              </a:rPr>
              <a:t> 학부생들의 참여율을 높이는 방법이었습니다. 새로운 학생회로 출범하면서 이 문제를 해결하고자 하였습니다. 학부생들을 대상으로 설문조사를 한 결과, 참여율이 낮았던 원인은 기존 학생회와 학생들 사이 소통의 부재 </a:t>
            </a:r>
            <a:r>
              <a:rPr u="sng" b="1" sz="1200">
                <a:solidFill>
                  <a:srgbClr val="000000"/>
                </a:solidFill>
                <a:latin typeface="맑은 고딕"/>
              </a:rPr>
              <a:t>(2)때문이었습니다.학부생들과 적극적으로 소통하는 방법을 팀원들과 고민하였습니다. 쉽게 참신한 방법이 떠오르지는 않았습니다. 팀원들은 저와 많은</a:t>
            </a:r>
            <a:r>
              <a:rPr sz="1200">
                <a:solidFill>
                  <a:srgbClr val="000000"/>
                </a:solidFill>
                <a:latin typeface="맑은 고딕"/>
              </a:rPr>
              <a:t> 나이 차이가 났고, 저와의 학번 차이 때문에 편하게 의견을 내놓지 못하는 것 같았습니다. 우선 </a:t>
            </a:r>
            <a:r>
              <a:rPr u="sng" b="1" sz="1200">
                <a:solidFill>
                  <a:srgbClr val="000000"/>
                </a:solidFill>
                <a:latin typeface="맑은 고딕"/>
              </a:rPr>
              <a:t>(3)팀원들과의 심리적 거리를 좁히는 것부터 시작해야겠다고 느꼈습니다. 학생회 공동의 목표 달성을 위해서는 외부 고객도 중요하지만 내부 고객인 학생회 구성원들의 목소리부터 들어야 한다고 생각했습니다.이후</a:t>
            </a:r>
            <a:r>
              <a:rPr sz="1200">
                <a:solidFill>
                  <a:srgbClr val="000000"/>
                </a:solidFill>
                <a:latin typeface="맑은 고딕"/>
              </a:rPr>
              <a:t> 회의를 진행하기 전에 항상 팀원들이 쓰는 용어와 관심사들을 알아보고 준비해 갔습니다. 회의를 진행하는 종종 준비해 갔던 것들을 활용하니 분위기가 훨씬 즐거워졌고, </a:t>
            </a:r>
            <a:r>
              <a:rPr u="sng" b="1" sz="1200">
                <a:solidFill>
                  <a:srgbClr val="000000"/>
                </a:solidFill>
                <a:latin typeface="맑은 고딕"/>
              </a:rPr>
              <a:t>(4)팀원들과의 거리감도 차츰 줄어들었습니다. 점점 팀원들은 본인의 의견을 편하게 제시하기 시작하였습니다. 저는 팀원들의 의견을 취합하여 각각의 개선점과 실현 방안을 제시하며</a:t>
            </a:r>
            <a:r>
              <a:rPr sz="1200">
                <a:solidFill>
                  <a:srgbClr val="000000"/>
                </a:solidFill>
                <a:latin typeface="맑은 고딕"/>
              </a:rPr>
              <a:t> 구체화하였습니다. 대자보나 게시판을 사용하여 단순히 행사 정보를 전달하던 수준에서 그치지 않고, SNS 채널을 활용하여 학부생들이 언제든 의견을 내고, 반영할 수 있도록 하였습니다. 해당 방안을 활용하여 학생회는 학부생들과 더욱 적극적으로 소통할 수 있었고, 학부 행사에 대한 학생들의 참여율도 높아졌습니다.위와 같은 경험을 통해 좋은 협력이나 소통은 단순히 상대의 의견을 잘 듣는다고 이루어지는 것이 아님을 느꼈습니다. 잘 듣기 위한 준비와 상대의 의견에 대한 피드백 역시 마련되어 있을 때, 긍정적인 의사소통이 이루어진다는 것을 깨달았습니다. 해당 경험에서 내, 외부 고객의 관심사에 대한 세심한 관찰 능력과, 요구 사항에 대해 신속하고 정확한 피드백을 제공하는 태도를 체득할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학생회 구성원들과의 소통을 통해 갈등을 해결한 경험이 앞으로 협업 상황에서 어떻게 적용될 수 있을까요?</a:t>
            </a:r>
            <a:br/>
            <a:r>
              <a:t>(2) 학생회에서 학부생 참여율을 높이기 위한 전략을 수립하는 데 지원자가 발휘한 전략적 계획 방법에 대해 설명해 주세요.</a:t>
            </a:r>
            <a:br/>
            <a:r>
              <a:t>(3) 팀원들과 심리적 거리를 좁히기 위해 사용한 방법들은 다른 상황에서 어떻게 적용할 수 있나요?</a:t>
            </a:r>
            <a:br/>
            <a:r>
              <a:t>(4) SNS 채널을 활용하여 학부생들과의 소통을 강화한 경험이 향후 마케팅 활동에서 어떻게 활용될 수 있을까요?</a:t>
            </a:r>
          </a:p>
        </p:txBody>
      </p:sp>
    </p:spTree>
  </p:cSld>
  <p:clrMapOvr>
    <a:masterClrMapping/>
  </p:clrMapOvr>
</p:sld>
</file>

<file path=ppt/slides/slide5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경주마 도핑 검사 효율화 및 신뢰성 있는 검사 시스템 구축을 목표로 삼고 있습니다. 경마는 공정성과 신뢰성이 중요한 스포츠로 도핑 검사의 높은 기술력은 국제적인 경쟁력 강화와 경마 인식 개선에 바탕이 됩니다. </a:t>
            </a:r>
            <a:r>
              <a:rPr u="sng" b="1" sz="1200">
                <a:solidFill>
                  <a:srgbClr val="000000"/>
                </a:solidFill>
                <a:latin typeface="맑은 고딕"/>
              </a:rPr>
              <a:t>(1)도핑 물질이 체내에서 빠르게 배출되기 때문에 검사 시간을 단축하는 것이 중요한 요소입니다. 현재는 많은 시간과 비용이 소모되며, 도핑 방법이 점차 고도화됨에 따라 기존 검사법으로는</a:t>
            </a:r>
            <a:r>
              <a:rPr sz="1200">
                <a:solidFill>
                  <a:srgbClr val="000000"/>
                </a:solidFill>
                <a:latin typeface="맑은 고딕"/>
              </a:rPr>
              <a:t> </a:t>
            </a:r>
            <a:r>
              <a:rPr u="sng" b="1" sz="1200">
                <a:solidFill>
                  <a:srgbClr val="000000"/>
                </a:solidFill>
                <a:latin typeface="맑은 고딕"/>
              </a:rPr>
              <a:t>(2)검출이 어려운 새로운 물질들이 등장하고 있습니다. 23년 마사회가 발표한 PCR을 이용한 DNA 분석기술 자체 개발은 깊은 인상을 주었습니다. 뿐만 아니라 28년 연속 국제숙련도시험에서</a:t>
            </a:r>
            <a:r>
              <a:rPr sz="1200">
                <a:solidFill>
                  <a:srgbClr val="000000"/>
                </a:solidFill>
                <a:latin typeface="맑은 고딕"/>
              </a:rPr>
              <a:t> 100% 합격을 기록하며 수준 높은 도핑 검사 기술을 갖추고 있습니다. 이러한 성과를 바탕으로 저는 입사 후 시료 특성 및 도핑 검사 </a:t>
            </a:r>
            <a:r>
              <a:rPr u="sng" b="1" sz="1200">
                <a:solidFill>
                  <a:srgbClr val="000000"/>
                </a:solidFill>
                <a:latin typeface="맑은 고딕"/>
              </a:rPr>
              <a:t>(3)방법, 관련 규정을 실무에서 배우고 팀원들과 협력하여 검사 시간 단축과 비용 절감을 위한 시스템 개발하고 싶습니다. 이를 통해 마사회가 경마의 공정성을 확립하는 데 기여하고, 보다</a:t>
            </a:r>
            <a:r>
              <a:rPr sz="1200">
                <a:solidFill>
                  <a:srgbClr val="000000"/>
                </a:solidFill>
                <a:latin typeface="맑은 고딕"/>
              </a:rPr>
              <a:t> 신뢰성 높은 시스템을 </a:t>
            </a:r>
            <a:r>
              <a:rPr u="sng" b="1" sz="1200">
                <a:solidFill>
                  <a:srgbClr val="000000"/>
                </a:solidFill>
                <a:latin typeface="맑은 고딕"/>
              </a:rPr>
              <a:t>(4)구축하는 데 중요한 역할을 하고 싶습니다.저는 화학과를 졸업하며 기술원에서 인턴 ,분석기기 세미나를 통해 실험실에서 필요한 기초 분석 기술을 익혔습니다. 화학분석기사, 위험물 산업기사,</a:t>
            </a:r>
            <a:r>
              <a:rPr sz="1200">
                <a:solidFill>
                  <a:srgbClr val="000000"/>
                </a:solidFill>
                <a:latin typeface="맑은 고딕"/>
              </a:rPr>
              <a:t> 산업안전기사 자격증을 취득하여 실험실 안전사고에 대한 대처 능력과 화학 물질 관리에서 탄탄한 기초를 다졌습니다. 이러한 배경은 도핑 검사에서 사용하는 화학 분석 기법과 유해화학물질 관리법을 철저히 준수하는 데 유용할 것입니다. 컴퓨터활용능력 1급을 취득하고, 공공기관 인턴을 하며 엑셀을 다루는 등 사무 업무를 하였고 공공기관의 내부 문화 및 업무 과정, 부서 간 협업의 중요성에 대해 배웠습니다. 제 경험과 역량을 바탕으로, 마사회 도핑 직무에서 도핑 검사의 정확성과 효율성을 높이고, 검사 비용 절감을 위한 새로운 기술 개발에 기여할 수 있을 것입니다. 이를 통해, 경마의 공정성을 더욱 확립하고, 마사회가 글로벌 수준의 도핑 검사 시스템을 운영할 수 있도록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도핑 검사 시스템의 효율화를 꿈꾸며, 현재 어떤 기술적 한계점을 가장 먼저 해결하고자 합니까?</a:t>
            </a:r>
            <a:br/>
            <a:r>
              <a:t>(2) PCR을 이용한 DNA 분석기술 개발에서 인상 깊었던 점은 무엇이며, 이를 어떻게 활용하고자 합니까?</a:t>
            </a:r>
            <a:br/>
            <a:r>
              <a:t>(3) 마사회에 입사 후 협업을 통해 달성하고 싶은 목표가 무엇인지 구체적으로 설명해 주세요.</a:t>
            </a:r>
            <a:br/>
            <a:r>
              <a:t>(4) 화학분석기사 자격증이 도핑 검사에서 어떻게 활용될 수 있을지 경험에 기반하여 설명해 주세요.</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a:t>
            </a:r>
            <a:r>
              <a:rPr u="sng" b="1" sz="1200">
                <a:solidFill>
                  <a:srgbClr val="000000"/>
                </a:solidFill>
                <a:latin typeface="맑은 고딕"/>
              </a:rPr>
              <a:t>(1)저보다 직급은 낮지만, 나이와 경력이 많은 동료들과 협업하는 과정에서 그들의 경험을 존중하며 조직에 빠르게 적응할 수 있었습니다.</a:t>
            </a:r>
            <a:r>
              <a:rPr sz="1200">
                <a:solidFill>
                  <a:srgbClr val="000000"/>
                </a:solidFill>
                <a:latin typeface="맑은 고딕"/>
              </a:rPr>
              <a:t> 당시 저는 조직 내에서 중요한 역할을 맡고 있었지만, 팀원들은 오랜 기간 해당 업무를 담당해 온 경험이 많아 제 의견을 효과적으로 전달하고 이해시키는 과정이 필요했습니다.그들의 의견 중 합리적인 제안은 적극 수용하고, 반대로 개선이 필요한 부분은 논리적으로 설명하며 조율해 나갔습니다. 처음에는 쉽지 않았지만, 한 분이 먼저 마음을 열면서 점차 팀 전체로 신뢰가 확산되었습니다. 이를 통해 탄탄한 팀워크를 구축할 수 있었고, 팀원들의 경험 또한 저에게 중요한 업무 노하우가 되었습니다.그러나 한 분은 끝까지 저에게 마음을 열어주지 않았습니다. 이에 저는 개별적으로 대화를 시도하며 그분의 입장을 경청했습니다. 그 과정에서 업무 경험 차이에서 오는 불안과 신뢰 부족을 느끼고 있다는 점을 알게 되었습니다. 이를 해결하기 위해 저는 먼저 그분들의 전문성을 인정하며 직접 배우는 자세를 취했습니다. 팀원들의 업무를 익히고 노하우를 배우면서 중요한 순간에는 솔선수범하여 문제 해결에 기여했습니다.특히, 고객 민원 처리 과정에서 발생한 문제가 전환점이 되었습니다. 팀원들이 해결하기 어려워하던 민원을 제가 먼저 </a:t>
            </a:r>
            <a:r>
              <a:rPr u="sng" b="1" sz="1200">
                <a:solidFill>
                  <a:srgbClr val="000000"/>
                </a:solidFill>
                <a:latin typeface="맑은 고딕"/>
              </a:rPr>
              <a:t>(2)담당하고 해결책을 제시하자, 팀원들은 제 실무 역량을 인정하기 시작했습니다. 이후 의사결정 과정에서도 팀원들의</a:t>
            </a:r>
            <a:r>
              <a:rPr sz="1200">
                <a:solidFill>
                  <a:srgbClr val="000000"/>
                </a:solidFill>
                <a:latin typeface="맑은 고딕"/>
              </a:rPr>
              <a:t> 의견을 적극 반영하며 함께 논의하는 문화를 형성하였고, 자연스럽게 협업의 시너지를 이끌어냈습니다.이러한 변화가 </a:t>
            </a:r>
            <a:r>
              <a:rPr u="sng" b="1" sz="1200">
                <a:solidFill>
                  <a:srgbClr val="000000"/>
                </a:solidFill>
                <a:latin typeface="맑은 고딕"/>
              </a:rPr>
              <a:t>(3)쌓이며 팀의 성과가 향상되고 업무 효율성이 개선되었습니다. 또한, 각자의 경험을 공유하며 배우는 문화가 정착되었고 조직 내 소통도</a:t>
            </a:r>
            <a:r>
              <a:rPr sz="1200">
                <a:solidFill>
                  <a:srgbClr val="000000"/>
                </a:solidFill>
                <a:latin typeface="맑은 고딕"/>
              </a:rPr>
              <a:t> 더욱 원활해졌습니다.이 경험을 통해 저는 조직 내에서 </a:t>
            </a:r>
            <a:r>
              <a:rPr u="sng" b="1" sz="1200">
                <a:solidFill>
                  <a:srgbClr val="000000"/>
                </a:solidFill>
                <a:latin typeface="맑은 고딕"/>
              </a:rPr>
              <a:t>(4)상대방의 경험을 존중하고 먼저 다가서는 노력이 협업의 핵심임을 더욱 깊이 이해하게 되었습니다. 한국마사회에서도 이러한 경험을 바탕으로 원활한</a:t>
            </a:r>
            <a:r>
              <a:rPr sz="1200">
                <a:solidFill>
                  <a:srgbClr val="000000"/>
                </a:solidFill>
                <a:latin typeface="맑은 고딕"/>
              </a:rPr>
              <a:t> 소통과 협업을 이끌어내며, 구성원들과 함께 성장하는 환경을 조성하겠습니다.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나이와 경력이 많은 동료들과 협업 시 그들의 경험을 존중했다고 하셨는데, 구체적으로 어떤 사례가 있었습니까?</a:t>
            </a:r>
            <a:br/>
            <a:r>
              <a:t>(2) 고객 민원 처리 과정에서 발생한 문제를 성공적으로 해결하신 경험이 있었는데, 그 과정에서 팀원들에게 인정받은 부분은 무엇이었습니까?</a:t>
            </a:r>
            <a:br/>
            <a:r>
              <a:t>(3) 상대방의 경험을 존중하고 다가서는 노력의 결과, 팀의 성과가 어떤 측면에서 향상되었는지 설명 부탁드립니다.</a:t>
            </a:r>
            <a:br/>
            <a:r>
              <a:t>(4) 조금 더 깊이 있는 협업의 사례로, 한국마사회에서 추진해야 할 협업 문화는 무엇이라고 보십니까?</a:t>
            </a:r>
          </a:p>
        </p:txBody>
      </p:sp>
    </p:spTree>
  </p:cSld>
  <p:clrMapOvr>
    <a:masterClrMapping/>
  </p:clrMapOvr>
</p:sld>
</file>

<file path=ppt/slides/slide5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(1)카페 아르바이트 중 교대 근무자와의 인수인계 과정에서 소통의 어려움을 겪었습니다. 교대 근무가 이루어질 때마다 업무 내용의 누락이나 전달되지 않은 상황이 발생했고 그로 인해 혼선이 일어났습니다. 처음에는 그 문제를 단순히 업무 처리 미숙으로 생각했지만 점차 이를 해결하기 위해 동료들과 대화를 시도하면서 문제의 근본적인 원인이</a:t>
            </a:r>
            <a:r>
              <a:rPr sz="1200">
                <a:solidFill>
                  <a:srgbClr val="000000"/>
                </a:solidFill>
                <a:latin typeface="맑은 고딕"/>
              </a:rPr>
              <a:t> 소통의 </a:t>
            </a:r>
            <a:r>
              <a:rPr u="sng" b="1" sz="1200">
                <a:solidFill>
                  <a:srgbClr val="000000"/>
                </a:solidFill>
                <a:latin typeface="맑은 고딕"/>
              </a:rPr>
              <a:t>(2)부재와 업무 매뉴얼의 부재에 있다는 것을 깨달았습니다.문제가 지속되자 대화를 요청하게 되었고, 예상과는 달리 동료는 자신도 많은 업무를 처리하고 있다는 불만을 표출했습니다. 이 상황에서 감정적으로 대응하기보다 마음을 가라앉히고</a:t>
            </a:r>
            <a:r>
              <a:rPr sz="1200">
                <a:solidFill>
                  <a:srgbClr val="000000"/>
                </a:solidFill>
                <a:latin typeface="맑은 고딕"/>
              </a:rPr>
              <a:t> 이후 매장을 방문하여 다시 대화를 요청했습니다. 대화 과정에서 </a:t>
            </a:r>
            <a:r>
              <a:rPr u="sng" b="1" sz="1200">
                <a:solidFill>
                  <a:srgbClr val="000000"/>
                </a:solidFill>
                <a:latin typeface="맑은 고딕"/>
              </a:rPr>
              <a:t>(3)교대 근무자가 시간대 변경 후에 새로운 업무에 대한 충분한 이해가 부족하다는 사실을 알게 되었고, 매뉴얼 부재로 인해 예전 업무를 계속 처리하고</a:t>
            </a:r>
            <a:r>
              <a:rPr sz="1200">
                <a:solidFill>
                  <a:srgbClr val="000000"/>
                </a:solidFill>
                <a:latin typeface="맑은 고딕"/>
              </a:rPr>
              <a:t> 있었던 것이 </a:t>
            </a:r>
            <a:r>
              <a:rPr u="sng" b="1" sz="1200">
                <a:solidFill>
                  <a:srgbClr val="000000"/>
                </a:solidFill>
                <a:latin typeface="맑은 고딕"/>
              </a:rPr>
              <a:t>(4)문제의 원인임을 확인할 수 있었습니다. 이를 통해 동료가 겪고 있는 업무에 대한 어려움과 스트레스를 이해하게 되었고, 저는 소통을 개선하고 업무를 효율적으로 관리하기 위해 적극적으로 나섰습니다. 다른 동료들과의 소통을 통해 각각의 시간대에서 겪고 있는 문제점과 불편 사항을 수집하고, 각각의 시간대의</a:t>
            </a:r>
            <a:r>
              <a:rPr sz="1200">
                <a:solidFill>
                  <a:srgbClr val="000000"/>
                </a:solidFill>
                <a:latin typeface="맑은 고딕"/>
              </a:rPr>
              <a:t> 업무 매뉴얼을 작성하여 교대 근무자들이 각 시간대에 맡은 업무를 명시하였습니다. 그 결과 매뉴얼을 도입함으로써 교대 근무자들이 각자 맡은 업무에 대해 명확하게 이해할 수 있게 되었으며, 업무 효율성이 향상되었습니다. 또한 새로운 근무자들이 참고할 수 있도록 함으로써, 위와 같은 일을 예방하였습니다. 이 경험을 통해 소통의 중요성과 문제 해결 능력을 배웠습니다. 업무의 흐름과 절차를 체계적으로 정리하고 매뉴얼을 통해 지침을 명확히 제시하는 것이 얼마나 중요한지 깨달았습니다. 또한, 주도적으로 문제를 해결하고 협력적인 분위기를 만드는 것이 업무 효율성을 높이는 데 큰 도움이 된다는 점을 확인할 수 있었습니다. 이러한 경험을 바탕으로 업무를 효율적으로 개선하고, 팀워크를 강화하는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카페 아르바이트 시 겪었던 문제를 해결하는 과정에서 가장 큰 난관은 무엇이었으며, 이를 어떻게 극복했습니까?</a:t>
            </a:r>
            <a:br/>
            <a:r>
              <a:t>(2) 동료와의 대화 속에서 문제 해결을 위해 가장 중요하다고 느낀 대화 전략은 무엇이었나요?</a:t>
            </a:r>
            <a:br/>
            <a:r>
              <a:t>(3) 각 시간대의 매뉴얼을 만들어 교대 근무 문제를 해결한 후, 이를 다른 업무에 어떻게 적용하고자 하나요?</a:t>
            </a:r>
            <a:br/>
            <a:r>
              <a:t>(4) 소통 개선과 업무 효율성 향상을 통해, 앞으로의 팀워크와 관련된 목표는 무엇입니까?</a:t>
            </a:r>
          </a:p>
        </p:txBody>
      </p:sp>
    </p:spTree>
  </p:cSld>
  <p:clrMapOvr>
    <a:masterClrMapping/>
  </p:clrMapOvr>
</p:sld>
</file>

<file path=ppt/slides/slide5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[신뢰성을 갖추고 발전하는 인재]한국마사회 도핑 검사업무를 통해 경마의 공정성을 강회하고 국제 수준의 도핑 검사 체계를 구축하는데 기여하려고 합니다.첫째, 현재 사용하고 있는 분석기법에 대해 익히고 도핑 검사 프로세스를 철저히 익혀 도핑 검사 역량을 강화하겠습니다. 현재 화학분석기사 자격증을 보유하고 있습니다. 화학물질의 구조와 특성, </a:t>
            </a:r>
            <a:r>
              <a:rPr u="sng" b="1" sz="1200">
                <a:solidFill>
                  <a:srgbClr val="000000"/>
                </a:solidFill>
                <a:latin typeface="맑은 고딕"/>
              </a:rPr>
              <a:t>(1)분석계획 수립에서부터 결과 해석까지 공부해 볼 수 있었고 분석기법에 대한 이해와 실험 기기 활용 능력을 갖출 수 있었습니다. 검체 전처리 및 분석기법의 정밀도 향상을 통해 공정하고 신뢰성 있는 결과를</a:t>
            </a:r>
            <a:r>
              <a:rPr sz="1200">
                <a:solidFill>
                  <a:srgbClr val="000000"/>
                </a:solidFill>
                <a:latin typeface="맑은 고딕"/>
              </a:rPr>
              <a:t> 도출하겠습니다.둘째, 한국마사회가 미래에도 최고 수준의 검사 기관으로 인정받기 위해 노력하겠습니다. 신규 금지 약물들의 검출 기술을 개발하고 데이터 분석을 통해 도핑 패턴을 예측하여 도핑 방지 시스템을 </a:t>
            </a:r>
            <a:r>
              <a:rPr u="sng" b="1" sz="1200">
                <a:solidFill>
                  <a:srgbClr val="000000"/>
                </a:solidFill>
                <a:latin typeface="맑은 고딕"/>
              </a:rPr>
              <a:t>(2)만들겠습니다. 이 목표를 이루기 위해서 물리, 화학, 생물에 대한 지식 그리고 데이터 분석 능력이 필요합니다. '유기화학', '물리화학' 등의 학과 수업을 들으며 화학물질의 구조, 반응, 특성에 대해 배울 수 있었고 '미생물학', '인체생리학'과 같은 타 학과의 수업을 들으며 생물에</a:t>
            </a:r>
            <a:r>
              <a:rPr sz="1200">
                <a:solidFill>
                  <a:srgbClr val="000000"/>
                </a:solidFill>
                <a:latin typeface="맑은 고딕"/>
              </a:rPr>
              <a:t> 대한 기초지식을 쌓았습니다. 그리고 AI와 같은 첨단기술을 </a:t>
            </a:r>
            <a:r>
              <a:rPr u="sng" b="1" sz="1200">
                <a:solidFill>
                  <a:srgbClr val="000000"/>
                </a:solidFill>
                <a:latin typeface="맑은 고딕"/>
              </a:rPr>
              <a:t>(3)분석기법에 적용하려면 데이터 분석 능력이 필요하다고 생각했습니다. '빅데이터 분석 첫걸음 시작하기'와 같은 데이터 분석 관련 수업을 들으며 첨단기술에 대한 지식을 쌓고자</a:t>
            </a:r>
            <a:r>
              <a:rPr sz="1200">
                <a:solidFill>
                  <a:srgbClr val="000000"/>
                </a:solidFill>
                <a:latin typeface="맑은 고딕"/>
              </a:rPr>
              <a:t> 했습니다. 미래 첨단 분석기법을 활용해서 국제 수준의 도핑 관리 시스템을 구축하는데 </a:t>
            </a:r>
            <a:r>
              <a:rPr u="sng" b="1" sz="1200">
                <a:solidFill>
                  <a:srgbClr val="000000"/>
                </a:solidFill>
                <a:latin typeface="맑은 고딕"/>
              </a:rPr>
              <a:t>(4)일조하겠습니다.셋째, 국제공인 시험기관 유지에 기여하겠습니다. ISO/IEC 17025 인증을 획득한 기관으로써 검사 성적서의 국제 공신력을 가지고 있습니다. 저는 'KS</a:t>
            </a:r>
            <a:r>
              <a:rPr sz="1200">
                <a:solidFill>
                  <a:srgbClr val="000000"/>
                </a:solidFill>
                <a:latin typeface="맑은 고딕"/>
              </a:rPr>
              <a:t> Q ISO/IEC 17025 운영실무 교육'을 수강하며 KOLAS 공인기관 인정제도 운영 개요 및 검사 관련 지식을 습득할 수 있었습니다. 추가로 '측정불확도 추정 교육'을 수강하며 믿을 수 있는 검사원이 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화학분석기사 자격증을 보유하고 있다고 하셨는데, 자격증 취득 과정에서 직무에 직접적으로 어떻게 적용할 수 있는 역량을 얻었는지 설명해 주실 수 있나요?</a:t>
            </a:r>
            <a:br/>
            <a:r>
              <a:t>(2) 신규 금지 약물들의 검출 기술을 개발하고 도핑 패턴을 예측한다고 했습니다. 이 과정에서 어떤 구체적인 도전 과제가 있을 것으로 예상하시나요?</a:t>
            </a:r>
            <a:br/>
            <a:r>
              <a:t>(3) 미래 첨단기술을 사용한 국제 수준의 도핑 관리 시스템 구축에 기여하겠다고 했습니다. 실제로 어떤 기술을 활용할 계획이신가요?</a:t>
            </a:r>
            <a:br/>
            <a:r>
              <a:t>(4) ISO/IEC 17025 인증을 유지하는 데 기여할 계획이라고 하셨습니다. 이와 관련된 실질적인 기여 방안이 무엇인지 구체적으로 말씀해 주세요.</a:t>
            </a:r>
          </a:p>
        </p:txBody>
      </p:sp>
    </p:spTree>
  </p:cSld>
  <p:clrMapOvr>
    <a:masterClrMapping/>
  </p:clrMapOvr>
</p:sld>
</file>

<file path=ppt/slides/slide5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[탐구능력과 </a:t>
            </a:r>
            <a:r>
              <a:rPr u="sng" b="1" sz="1200">
                <a:solidFill>
                  <a:srgbClr val="000000"/>
                </a:solidFill>
                <a:latin typeface="맑은 고딕"/>
              </a:rPr>
              <a:t>(1)포기하지 않는 열정] ‘중급신소재 및 실험’ 과목에서 ‘GO/PMMA composite’ 프로젝트를 수행했습니다. 목표는 GO/PMMA 복합체의 합성과 전기전도성 측정이었습니다. 수업시간에 배웠던 장비를 이용해 분석하는 프로젝트였습니다.</a:t>
            </a:r>
            <a:r>
              <a:rPr sz="1200">
                <a:solidFill>
                  <a:srgbClr val="000000"/>
                </a:solidFill>
                <a:latin typeface="맑은 고딕"/>
              </a:rPr>
              <a:t> GO를 용액에 dispersion시키고 1시간 30분 동안 AIBN과 MMA 혼합 용액을 떨어뜨려 반응시킨 후 filter하고 건조했습니다. ft-ir장비로 합성 이전과 이후에 끊어지거나 생성된 작용기를 비교하여 합성을 확인했습니다. 그 후 4pp(4-point-probe)장비로 전도성을 비교하는 것이 계획이었습니다. 하지만 합성물질의 저항이 커서 </a:t>
            </a:r>
            <a:r>
              <a:rPr u="sng" b="1" sz="1200">
                <a:solidFill>
                  <a:srgbClr val="000000"/>
                </a:solidFill>
                <a:latin typeface="맑은 고딕"/>
              </a:rPr>
              <a:t>(2)4pp로는 측정되지 않았고, 실험을 포기해야 할 상황에 이르렀습니다. 목표 달성을 하지 못하게 될 위기였습니다. 까다로운 합성과정으로 4번의 반복실험을 진행한 상황이어서 팀원 모두 지쳐있었습니다. 결과 발표까지 얼마</a:t>
            </a:r>
            <a:r>
              <a:rPr sz="1200">
                <a:solidFill>
                  <a:srgbClr val="000000"/>
                </a:solidFill>
                <a:latin typeface="맑은 고딕"/>
              </a:rPr>
              <a:t> 남아 있지 않았고, 결론 도출을 하지 못한 상태였습니다. 일부 팀원은 했던 결과물까지만 제출하자고 했습니다. 그러나 저는 한 달간의 프로젝트를 이대로 끝내고 싶지 않았습니다. 그날 집으로 돌아와 그동안 배웠던 전공서적들을 찾아보았습니다. bandgap을 이용하여 전기전도도 차이를 알 수 있음을 생각해냈고 uv/vis </a:t>
            </a:r>
            <a:r>
              <a:rPr u="sng" b="1" sz="1200">
                <a:solidFill>
                  <a:srgbClr val="000000"/>
                </a:solidFill>
                <a:latin typeface="맑은 고딕"/>
              </a:rPr>
              <a:t>(3)장치로 각각 적절한 용매에 녹인 PMMA와 GO/PMMA의 흡광도를 측정한 후 bandgap을 비교했습니다. PMMA보다 bandgap이 작아지는 것을 보고 전도성이 증가한다는 결론을 도출했습니다. 실험을 포기할 수도 있었지만, 팀원과 힘을 합쳐 (4)끈질긴 탐구 끝에 성공적으로 실험을 끝내 A+이라는 좋은 성적을 받았습니다. 끊임없이 탐구하는 자세와 열정 그리고 팀원과 함께할 수 있는 능력을 갖추어야 한다고 생각합니다. 공동의</a:t>
            </a:r>
            <a:r>
              <a:rPr sz="1200">
                <a:solidFill>
                  <a:srgbClr val="000000"/>
                </a:solidFill>
                <a:latin typeface="맑은 고딕"/>
              </a:rPr>
              <a:t> 목표를 달성하기 위해서 동료들과의 소통과 협력하고 새로운 아이디어로 기술 발전을 이끌어야 합니다. 앞으로도 누구보다 적극적인 태도로 한국마사회와 걸음을 맞추며 발전하겠습니다.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GO/PMMA composite 프로젝트에서 팀원들과의 협업이 강조되었습니다. 팀 내에서 지원자는 어떤 역할을 가장 중점적으로 수행하셨나요?</a:t>
            </a:r>
            <a:br/>
            <a:r>
              <a:t>(2) 실험 실패 위기 속에서 새로운 방법을 찾아냈다고 하셨는데, 그 과정에서 어떤 점이 가장 어려웠나요?</a:t>
            </a:r>
            <a:br/>
            <a:r>
              <a:t>(3) 팀원과 힘을 합쳐 프로젝트를 성공적으로 마쳤다고 했습니다. 이 경험을 통해 가장 크게 배운 점은 무엇인가요?</a:t>
            </a:r>
            <a:br/>
            <a:r>
              <a:t>(4) 탐구능력과 팀워크를 바탕으로 한국마사회에 기여하겠다고 하셨는데, 구체적으로 어떤 기여를 할 계획이신가요?</a:t>
            </a:r>
          </a:p>
        </p:txBody>
      </p:sp>
    </p:spTree>
  </p:cSld>
  <p:clrMapOvr>
    <a:masterClrMapping/>
  </p:clrMapOvr>
</p:sld>
</file>

<file path=ppt/slides/slide5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(1)[매출채권 관련 관리회계 업무 경험]보고서 등의 작성 및 관리, 내부통제 운영 관련하여 경영실적 평가결과와 경영평가 지적사항에 따라 보고서를 작성하고 내부통제</a:t>
            </a:r>
            <a:r>
              <a:rPr sz="1200">
                <a:solidFill>
                  <a:srgbClr val="000000"/>
                </a:solidFill>
                <a:latin typeface="맑은 고딕"/>
              </a:rPr>
              <a:t> 관련하여 개선해 나가겠습니다. 매출채권 관련 </a:t>
            </a:r>
            <a:r>
              <a:rPr u="sng" b="1" sz="1200">
                <a:solidFill>
                  <a:srgbClr val="000000"/>
                </a:solidFill>
                <a:latin typeface="맑은 고딕"/>
              </a:rPr>
              <a:t>(2)관리회계(여신관리) 업무 경험이 있어 업무에 빠르게 적응할 수 있다고 생각합니다. 매월 판매 계획을 가지고 앞으로 1년간 여신/유보금을 전망하는 엑셀 자료를 만들고</a:t>
            </a:r>
            <a:r>
              <a:rPr sz="1200">
                <a:solidFill>
                  <a:srgbClr val="000000"/>
                </a:solidFill>
                <a:latin typeface="맑은 고딕"/>
              </a:rPr>
              <a:t> 있습니다. 매월 수금하지 못한 여신/유보금 현황 또한 액수를 업데이트하여 엑셀 자료를 만들고 있습니다. 필요한 자료를 수취하고 송부하기 위해 영업팀, 자금팀과 의사소통을 하였습니다. 업무를 정확하게 하기 위해 매뉴얼을 만들었습니다. 업무를 빠르게 하기 위해 엑셀 공부를 하였습니다.[재무와 회계]재무분석 및 리스크관리, </a:t>
            </a:r>
            <a:r>
              <a:rPr u="sng" b="1" sz="1200">
                <a:solidFill>
                  <a:srgbClr val="000000"/>
                </a:solidFill>
                <a:latin typeface="맑은 고딕"/>
              </a:rPr>
              <a:t>(3)회계정보시스템 운용 관련하여 정확한 재무, 회계 자료를 산출하고 관계자 분들에게 재무, 회계 관련 인사이트를 제공하겠습니다. 매출채권 관련 관리회계(여신관리) 업무를 하며 재무와 회계 지식이 필요함을 느껴 재무와 회계를 공부하였습니다.</a:t>
            </a:r>
            <a:r>
              <a:rPr sz="1200">
                <a:solidFill>
                  <a:srgbClr val="000000"/>
                </a:solidFill>
                <a:latin typeface="맑은 고딕"/>
              </a:rPr>
              <a:t> 대학생과 입사 전에 수학과 금융사회, 회계원리를 수강하고 CPA 준비를 하며 재무와 회계를 공부하였습니다. 입사 후 재무 관련하여 투자자산운용사 자격증을 취득하였습니다. 회계 관련하여 재경관리사를 취득하였습니다.[경제학과 데이터 분석]경영성과 관리, 보수 및 복지제도 운영 관련하여 최소한의 비용으로 최대의 이익을 가져올 수 있는 방안을 마련하고 싶습니다. 계량경제학, 법경제학, 공공및정치경제, 게임이론과 응용, 재정학, 산업조직론 등 경제학의 많은 분야를 공부하였습니다. 경제학에 수학이 중요하다고 생각해 선형대수를 들었습니다. 통계학과 전공과목인 선형대수는 어려웠고 처음 성적은 C+를 받았습니다. 졸업할 때까지 세 번의 재수강 중 하나가 선형대수였습니다. </a:t>
            </a:r>
            <a:r>
              <a:rPr u="sng" b="1" sz="1200">
                <a:solidFill>
                  <a:srgbClr val="000000"/>
                </a:solidFill>
                <a:latin typeface="맑은 고딕"/>
              </a:rPr>
              <a:t>(4)결국엔 A-를 받았는데 제가 대학생 때 전공 과목 아닌 과목에 가장 열정을 쏟아 부은 것 같습니다. 이러한 데이터 분석과 관련하여 데이터분석준전문가</a:t>
            </a:r>
            <a:r>
              <a:rPr sz="1200">
                <a:solidFill>
                  <a:srgbClr val="000000"/>
                </a:solidFill>
                <a:latin typeface="맑은 고딕"/>
              </a:rPr>
              <a:t> 자격증도 취득하였습니다.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매출채권 관련 관리회계 업무 경험에서 내부통제의 구체적인 개선 사례를 공유해주시겠습니까?</a:t>
            </a:r>
            <a:br/>
            <a:r>
              <a:t>(2) 여신 및 유보금 현황 엑셀 자료를 만드는 과정에서 가장 어려웠던 점은 무엇이었으며, 어떻게 극복하셨습니까?</a:t>
            </a:r>
            <a:br/>
            <a:r>
              <a:t>(3) 재무와 회계 관련 자격증을 취득하며 얻은 가장 큰 성취나 깨달음은 무엇이었습니까?</a:t>
            </a:r>
            <a:br/>
            <a:r>
              <a:t>(4) 데이터 분석 준전문가 자격증을 취득한 경험이 현재의 업무에 어떻게 기여하고 있습니까?</a:t>
            </a:r>
          </a:p>
        </p:txBody>
      </p:sp>
    </p:spTree>
  </p:cSld>
  <p:clrMapOvr>
    <a:masterClrMapping/>
  </p:clrMapOvr>
</p:sld>
</file>

<file path=ppt/slides/slide5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[회사 적응]전 회사에 입사함으로써 얻는 기쁨이 많았지만 그만큼 어려운 점도 있었다고 생각합니다. 사회생활을 하는 것은 그 때가 처음이어서 긴장을 했습니다. 입사하고 한 달 동안은 동기들과 본사가 아닌 연수원과 공장에서 교육을 받았습니다. </a:t>
            </a:r>
            <a:r>
              <a:rPr u="sng" b="1" sz="1200">
                <a:solidFill>
                  <a:srgbClr val="000000"/>
                </a:solidFill>
                <a:latin typeface="맑은 고딕"/>
              </a:rPr>
              <a:t>(1)그곳에서는 서로가 처음 보는 신입이었기에 서로 어떤 사람인지 궁금해하면서 친해졌습니다.본사에 올라와서 팀에 배정되어 본격적으로 회사 생활을 하였습니다. 팀원분들께서 잘해주셨지만 업무를 배우는 것이 쉽지 않았습니다. 업무를 하다보면 시간이 너무 빨리 갔지만 선배님들께서 하시는 일에 비하면 한 것이 없었습니다. 남에게 피해를 끼치지</a:t>
            </a:r>
            <a:r>
              <a:rPr sz="1200">
                <a:solidFill>
                  <a:srgbClr val="000000"/>
                </a:solidFill>
                <a:latin typeface="맑은 고딕"/>
              </a:rPr>
              <a:t> 않으려는 저의 성격상 저의 업무에 만족하지 못하였습니다. 입사 초기에는 퇴근해서 집에 도착해서 저녁 먹고 바로 잤습니다. 어떻게 하면 회사에 잘 적응할지 생각해보았습니다.첫 번째는 </a:t>
            </a:r>
            <a:r>
              <a:rPr u="sng" b="1" sz="1200">
                <a:solidFill>
                  <a:srgbClr val="000000"/>
                </a:solidFill>
                <a:latin typeface="맑은 고딕"/>
              </a:rPr>
              <a:t>(2)팀원과의 긍정적인 대화를 한 것입니다. 이를 통해 적응에 대한 의지와 팀원들에 대한 감사함을 보였습니다.두 번째는 엑셀, 회계, 무역영어 등 업무 공부를 한 것입니다. 사수님께서 업무에 빠르게 적응하기 위해 퇴근 후 공부하라고 하셔서 아침이나 주말에 공부하였습니다.세 번째는 동기들하고 잘 지내는 것이었습니다. 동기들과 (3)많이 친해져서 같이 점심과 저녁을 먹으면서 서로 어떻게 지내는지 말하면서 스트레스를 많이 해소할 수 있었습니다.네 번째는 헬스장을 가는 것이었습니다. 헬스장을 10년 넘게 다녔습니다. 입사 직후에는 한동한 피곤해서 퇴근하고 갈 수가 없었습니다. 그럼에도 불구하고 건강하게 직장 생활을 하기 위해 헬스장을 (4)꾸준히 다니고 있습니다. 이러한 네 가지 방법으로 회사에 잘 적응하였습니다.저는 팀 내에서 더욱 활발히 소통하고 협력할 수 있게 되었습니다. 이는 팀 전체의 성과 향상에도 기여했습니다. 제 자신에 대한 신뢰가 생기면서 업무에 대한 만족도가 높아졌습니다. 이러한 변화는 저의 직장</a:t>
            </a:r>
            <a:r>
              <a:rPr sz="1200">
                <a:solidFill>
                  <a:srgbClr val="000000"/>
                </a:solidFill>
                <a:latin typeface="맑은 고딕"/>
              </a:rPr>
              <a:t> 생활을 더욱 긍정적으로 만들어주었습니다. 앞으로의 경력에도 큰 도움이 될 것이라고 확신합니다.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전 회사 입사 초기에 팀과 잘 적응하기 위해 어떤 대화를 시도하였는지 설명해 주시겠습니까?</a:t>
            </a:r>
            <a:br/>
            <a:r>
              <a:t>(2) 자신의 업무에 대해 만족하지 못했던 시기에 어떤 방법으로 성과를 개선하셨습니까?</a:t>
            </a:r>
            <a:br/>
            <a:r>
              <a:t>(3) 퇴근 후 업무 관련 공부를 하며 맞닥뜨린 가장 큰 장애물은 무엇이었으며, 이를 어떻게 해결하셨습니까?</a:t>
            </a:r>
            <a:br/>
            <a:r>
              <a:t>(4) 헬스장을 꾸준히 다니는 습관이 직장 생활에 어떤 긍정적인 영향을 주었는지 설명해 주시겠습니까?</a:t>
            </a:r>
          </a:p>
        </p:txBody>
      </p:sp>
    </p:spTree>
  </p:cSld>
  <p:clrMapOvr>
    <a:masterClrMapping/>
  </p:clrMapOvr>
</p:sld>
</file>

<file path=ppt/slides/slide5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"공익 기여를 위한 법무 직무의 비전"입사 후, 저의 목표는 한국마사회의 법률 리스크를 최소화하여 </a:t>
            </a:r>
            <a:r>
              <a:rPr u="sng" b="1" sz="1200">
                <a:solidFill>
                  <a:srgbClr val="000000"/>
                </a:solidFill>
                <a:latin typeface="맑은 고딕"/>
              </a:rPr>
              <a:t>(1)경마 운영에 안정성을 확보하는 것입니다. 경마가 운영되는 과정에서 부동산 계약 등 다양한 계약이 체결되며, 이러한 계약들이</a:t>
            </a:r>
            <a:r>
              <a:rPr sz="1200">
                <a:solidFill>
                  <a:srgbClr val="000000"/>
                </a:solidFill>
                <a:latin typeface="맑은 고딕"/>
              </a:rPr>
              <a:t> 추후에 문제가 발생할 확률을 최대한 줄이는 것이 중요하다고 생각합니다. 계약의 안정성 확보는 사업이 계획에 맞게 진행될 수 있도록 하여 수익성을 제고하고, 공익사업인 도박 중독 예방 상담 등에도 더욱 적극적으로 기여할 수 있게 하여 궁극적으로 경마와 마사회에 대한 국민들의 인식을 변화시킬 수 있다고 생각하기 때문입니다.이러한 목표를 달성하기 위해, 저는 소송법과 마사회법 등 관련 법령을 꾸준히 숙지하고 저의 대인관계능력을 이용하여 동료, 선배님들과 원활한 관계를 유지하여 </a:t>
            </a:r>
            <a:r>
              <a:rPr u="sng" b="1" sz="1200">
                <a:solidFill>
                  <a:srgbClr val="000000"/>
                </a:solidFill>
                <a:latin typeface="맑은 고딕"/>
              </a:rPr>
              <a:t>(2)직간접적으로 실무에 대한 경험을 적극적으로 쌓아갈 계획입니다. 그리고 공인중개사 자격증을 취득하기</a:t>
            </a:r>
            <a:r>
              <a:rPr sz="1200">
                <a:solidFill>
                  <a:srgbClr val="000000"/>
                </a:solidFill>
                <a:latin typeface="맑은 고딕"/>
              </a:rPr>
              <a:t> 위해 학습한 계약 관련 법령과 그 이후 수행한 다수의 임대차 계약 </a:t>
            </a:r>
            <a:r>
              <a:rPr u="sng" b="1" sz="1200">
                <a:solidFill>
                  <a:srgbClr val="000000"/>
                </a:solidFill>
                <a:latin typeface="맑은 고딕"/>
              </a:rPr>
              <a:t>(3)경험을 활용하여 한국마사회에서 체결되는 여러 계약서들을 꼼꼼하게 검토하고 문제를 사전에 예방할 수 있도록 기여할 것입니다.또한,</a:t>
            </a:r>
            <a:r>
              <a:rPr sz="1200">
                <a:solidFill>
                  <a:srgbClr val="000000"/>
                </a:solidFill>
                <a:latin typeface="맑은 고딕"/>
              </a:rPr>
              <a:t> 저의 대인관계를 원활하게 형성하는 능력은 팀 내에서뿐만 아니라 팀 외부와의 협력에서도 활용할 수 있습니다. 협업을 통해 다양한 의견을 수렴하고, 문제 해결에 필요한 정보를 공유함으로써 보다 효과적인 업무 수행이 가능할 </a:t>
            </a:r>
            <a:r>
              <a:rPr u="sng" b="1" sz="1200">
                <a:solidFill>
                  <a:srgbClr val="000000"/>
                </a:solidFill>
                <a:latin typeface="맑은 고딕"/>
              </a:rPr>
              <a:t>(4)것입니다. 그리고 원칙을 준수하여 업무를 처리하려는 저의 태도는 동료 및 상사에게 신뢰를 얻고 협력하는 데 중요한 역할을</a:t>
            </a:r>
            <a:r>
              <a:rPr sz="1200">
                <a:solidFill>
                  <a:srgbClr val="000000"/>
                </a:solidFill>
                <a:latin typeface="맑은 고딕"/>
              </a:rPr>
              <a:t> 할 것입니다.입사 후에는 저에게 부족한 법률 및 규정을 꾸준히 학습하고, 이를 바탕으로 원칙을 준수하여 신뢰받는 한국마사회의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법률 리스크를 최소화하려는데, 입사 후 구체적으로 그 리스크를 줄이기 위해 어떤 방법을 사용할 계획인지 설명해 주세요.</a:t>
            </a:r>
            <a:br/>
            <a:r>
              <a:t>(2) 다수의 임대차 계약 경험을 통해 얻은 교훈 중 가장 중요한 것이 무엇이며, 이를 한국마사회에서 어떻게 활용할 계획인지 설명해 주세요.</a:t>
            </a:r>
            <a:br/>
            <a:r>
              <a:t>(3) 대인관계 능력을 통해 체결한 계약의 검토에서 발생할 수 있는 문제를 사전에 어떻게 예방할 계획인지 말씀해 주세요.</a:t>
            </a:r>
            <a:br/>
            <a:r>
              <a:t>(4) 지원자는 법률 및 규정을 꾸준히 학습하려고 하는데, 이를 통해 목표로 하는 한국마사회에서의 위치나 역할은 무엇인가요?</a:t>
            </a:r>
          </a:p>
        </p:txBody>
      </p:sp>
    </p:spTree>
  </p:cSld>
  <p:clrMapOvr>
    <a:masterClrMapping/>
  </p:clrMapOvr>
</p:sld>
</file>

<file path=ppt/slides/slide5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”배려로 극복한 갈등 상황“저는 </a:t>
            </a:r>
            <a:r>
              <a:rPr u="sng" b="1" sz="1200">
                <a:solidFill>
                  <a:srgbClr val="000000"/>
                </a:solidFill>
                <a:latin typeface="맑은 고딕"/>
              </a:rPr>
              <a:t>(1)상대방에 대한 배려를 통해 협력적인 관계를 형성하며, 촉박한 기간 내에 업무를 차질 없이 완수한 경험이 있습니다. 이전에 부동산 자산관리팀에서</a:t>
            </a:r>
            <a:r>
              <a:rPr sz="1200">
                <a:solidFill>
                  <a:srgbClr val="000000"/>
                </a:solidFill>
                <a:latin typeface="맑은 고딕"/>
              </a:rPr>
              <a:t> 임대차 계약 업무를 수행할 때, 지국 사무실 이전 일정과 관련해 현장 책임자와 의견 차이가 있었습니다. 지국장님은 월말 마감과 워크숍 등으로 바쁘셔서 이전 업무를 미루자고 하셨지만, 계약기간이 얼마 남지 않은 상황에서 계약 연장이 불가능하다고 판단했습니다. 또한 </a:t>
            </a:r>
            <a:r>
              <a:rPr u="sng" b="1" sz="1200">
                <a:solidFill>
                  <a:srgbClr val="000000"/>
                </a:solidFill>
                <a:latin typeface="맑은 고딕"/>
              </a:rPr>
              <a:t>(2)지국이 본사와 먼 거리에 위치해 있어 직접 방문하는 것은 시간과 비용을 낭비하는 일이었습니다. 그래서 지국장님의 협력이</a:t>
            </a:r>
            <a:r>
              <a:rPr sz="1200">
                <a:solidFill>
                  <a:srgbClr val="000000"/>
                </a:solidFill>
                <a:latin typeface="맑은 고딕"/>
              </a:rPr>
              <a:t> 반드시 필요했습니다.이때 저는 지국장님과 충분한 대화를 통해 현장의 상황을 이해하고, 상대방을 배려하려 노력했습니다. 우선 지국장님의 일정과 현장 상황을 경청한 후, 협력이 어렵다는 입장에 공감하며 최소한의 협력을 부탁드렸습니다. 지국 이전 업무의 절차와 각 단계의 예상 소요 시간을 설명하며, 일정을 미루게 된다면 기간이 부족할 수 있다는 점을 과거 경험을 통해 설득력 있게 전달했습니다. 또한 지국장님의 일정을 최대한 고려하여 업무 계획을 세우고, 주말 및 야근 시간과 같은 제가 동원할 수 있는 모든 시간을 활용해 처리할 수 있는 마지노선을 제시하며 협조를 요청했습니다.결국 지국장님께서는 제 배려에 감사하다고 말씀하시며, 일정 중에 시간을 내어 업무를 예상보다 빠르게 처리해 주셨습니다. 덕분에 평균 3개월이 소요되는 지국 이전 업무를 단 3주 안에 완료할 수 있었습니다. 이러한 경험은 협력에 필요한 자세와 중요성을 깨닫게 해주었고 제가 한국마사회에서 </a:t>
            </a:r>
            <a:r>
              <a:rPr u="sng" b="1" sz="1200">
                <a:solidFill>
                  <a:srgbClr val="000000"/>
                </a:solidFill>
                <a:latin typeface="맑은 고딕"/>
              </a:rPr>
              <a:t>(3)동료 및 선배님들과 협력하여 어려운 업무도 잘 수행하는 데 크게 기여할 것이라 확신합니다.(4)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상대방을 배려한 대화를 통해 갈등을 해결한 경험이 있다고 했는데, 이 과정에서 가장 큰 도전은 무엇이었나요?</a:t>
            </a:r>
            <a:br/>
            <a:r>
              <a:t>(2) 지국장님의 이해와 협력을 얻기 위해 어떤 구체적 전략을 사용하였고, 그 전략은 다른 협력 상황에서 어떻게 활용할 수 있을까요?</a:t>
            </a:r>
            <a:br/>
            <a:r>
              <a:t>(3) 3개월 소요되는 일을 3주 만에 끝낸 효율적인 시간 관리 비결을 다른 프로젝트에서도 어떻게 적용할 계획인지 말씀해 주세요.</a:t>
            </a:r>
            <a:br/>
            <a:r>
              <a:t>(4) 배려로 갈등 해결 후 한국마사회에서 어떤 성과를 기대하며, 이 경험이 어떻게 기여할 수 있을지 설명해 주세요.</a:t>
            </a:r>
          </a:p>
        </p:txBody>
      </p:sp>
    </p:spTree>
  </p:cSld>
  <p:clrMapOvr>
    <a:masterClrMapping/>
  </p:clrMapOvr>
</p:sld>
</file>

<file path=ppt/slides/slide5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맞춤형 SNS 활성화를 통해 특정 연령대에 집중된 경마 팬덤을 확대하여 경마의 부정적 이미지를 대중적 스포츠 이미지로 </a:t>
            </a:r>
            <a:r>
              <a:rPr u="sng" b="1" sz="1200">
                <a:solidFill>
                  <a:srgbClr val="000000"/>
                </a:solidFill>
                <a:latin typeface="맑은 고딕"/>
              </a:rPr>
              <a:t>(1)바꾸고자 합니다. 최근 한국마사회가 경마의 축제화로 모두가 즐길 수 있는 경마를 추진하고 있다는</a:t>
            </a:r>
            <a:r>
              <a:rPr sz="1200">
                <a:solidFill>
                  <a:srgbClr val="000000"/>
                </a:solidFill>
                <a:latin typeface="맑은 고딕"/>
              </a:rPr>
              <a:t> 점에서, 저의 목표는 회사의 </a:t>
            </a:r>
            <a:r>
              <a:rPr u="sng" b="1" sz="1200">
                <a:solidFill>
                  <a:srgbClr val="000000"/>
                </a:solidFill>
                <a:latin typeface="맑은 고딕"/>
              </a:rPr>
              <a:t>(2)비전 달성에 기여할 것입니다.저는 공연 문화에 관심이 많아 밴드 동아리에서 활동하고</a:t>
            </a:r>
            <a:r>
              <a:rPr sz="1200">
                <a:solidFill>
                  <a:srgbClr val="000000"/>
                </a:solidFill>
                <a:latin typeface="맑은 고딕"/>
              </a:rPr>
              <a:t> 여러 밴드 공연 및 음악 페스티벌을 체험하여 팬덤이 </a:t>
            </a:r>
            <a:r>
              <a:rPr u="sng" b="1" sz="1200">
                <a:solidFill>
                  <a:srgbClr val="000000"/>
                </a:solidFill>
                <a:latin typeface="맑은 고딕"/>
              </a:rPr>
              <a:t>(3)성장하는 과정과 그 중심의 마케팅 전략을 직접 체감했습니다. SNS 콘텐츠가 활발하게 공유될수록 인기가</a:t>
            </a:r>
            <a:r>
              <a:rPr sz="1200">
                <a:solidFill>
                  <a:srgbClr val="000000"/>
                </a:solidFill>
                <a:latin typeface="맑은 고딕"/>
              </a:rPr>
              <a:t> 급격히 확산되는 과정을 목격하였고, 팬덤 형성에서 디지털 콘텐츠의 중요성을 인식하게 되었습니다. 공연 관람 후 블로그와 같은 콘텐츠 기반 SNS를 활용하여 관람 후기뿐만 아니라 아티스트에 대한 부가적 정보를 업로드하며, 게시물 반응과 콘텐츠의 관계, 트래픽 증가 추이 등 통계 자료를 </a:t>
            </a:r>
            <a:r>
              <a:rPr u="sng" b="1" sz="1200">
                <a:solidFill>
                  <a:srgbClr val="000000"/>
                </a:solidFill>
                <a:latin typeface="맑은 고딕"/>
              </a:rPr>
              <a:t>(4)분석하였습니다. 또한 대학 시절 다양한 마케팅 관련 과목들을 수강 하여 경영 환경을 분석하고</a:t>
            </a:r>
            <a:r>
              <a:rPr sz="1200">
                <a:solidFill>
                  <a:srgbClr val="000000"/>
                </a:solidFill>
                <a:latin typeface="맑은 고딕"/>
              </a:rPr>
              <a:t> 타겟 고객 별 최적의 마케팅 전략을 도출하는 과정을 익혔습니다.이러한 경험은 팬들이 선호하는 콘텐츠를 이해하여 고객 중심 마케팅 전략으로 한국마사회의 SNS 활성화에서도 활용할 수 있습니다. 예를 들어, 최근 팬덤이 확대된 야구나 배구의 사례를 보면, 단순히 경기 정보만 제공하는 것을 넘어 선수의 이야기, 경기장의 재미있는 에피소드를 강조한 콘텐츠가 2030 세대 팬덤 확대에 큰 역할을 하고 있습니다. 이것처럼 경마에서도 기수들의 훈련 과정이나 일상, 경주마와의 교감 과정 등 정서적인 요소를 부각시킬 수 있는 콘텐츠를 기획하고자 합니다. 결론적으로, 고객 데이터를 수집 및 분석하여 디지털 콘텐츠에 적용하는 능력을 바탕으로 경마 팬덤을 확대하겠습니다. 또한 지속적으로 고객의 관심사를 분석하여 콘텐츠를 개선하고 참여를 유도하는 맞춤 콘텐츠를 제작하겠습니다. 이를 통해 지속 가능한 경마 팬덤을 확보하고 경마가 모든 연령대에서 즐기는 대중적 스포츠로 정착되도록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경험한 여러 밴드 공연 및 음악 페스티벌에서 팬덤 형성과정과 마케팅 전략을 체감했다고 했습니다. 이 경험이 경마 팬덤 형성에 어떤 구체적 영향력을 미칠 수 있습니까?</a:t>
            </a:r>
            <a:br/>
            <a:r>
              <a:t>(2) 족음문화 경험에서 SNS 콘텐츠 중요성을 인식했다고 적으셨습니다. 경마 팬덤에서는 어떤 구체적 SNS 전략이 필요하다고 생각하십니까?</a:t>
            </a:r>
            <a:br/>
            <a:r>
              <a:t>(3) 공연 관람 후 SNS를 활용하여 트래픽 분석 경험이 있다고 하셨습니다. 이 경험을 경마의 데이터 분석에 어떻게 적용할 계획입니까?</a:t>
            </a:r>
            <a:br/>
            <a:r>
              <a:t>(4) 고객 데이터를 수집하여 맞춤 콘텐츠를 제작하겠다고 하셨습니다. 이 과정에서 어떤 도전에 직면할 수 있으며, 이를 어떻게 극복하시겠습니까?</a:t>
            </a:r>
          </a:p>
        </p:txBody>
      </p:sp>
    </p:spTree>
  </p:cSld>
  <p:clrMapOvr>
    <a:masterClrMapping/>
  </p:clrMapOvr>
</p:sld>
</file>

<file path=ppt/slides/slide5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 내 소통을 체계화하여 운영의 효율성과 고객만족도를 동시에 높인 경험이 있습니다.실내 </a:t>
            </a:r>
            <a:r>
              <a:rPr u="sng" b="1" sz="1200">
                <a:solidFill>
                  <a:srgbClr val="000000"/>
                </a:solidFill>
                <a:latin typeface="맑은 고딕"/>
              </a:rPr>
              <a:t>(1)동물원 테마파크에서 어린이 단체 고객을 인솔하고 체험을 안내하는 역할을 담당하였습니다. 최대 150명의 어린이들이 제한된 공간에서</a:t>
            </a:r>
            <a:r>
              <a:rPr sz="1200">
                <a:solidFill>
                  <a:srgbClr val="000000"/>
                </a:solidFill>
                <a:latin typeface="맑은 고딕"/>
              </a:rPr>
              <a:t> 안전하게 이동하고 체험을 진행해야 했기에, 무전으로 팀원 간 실시간 조율하여 고객 간 동선이 겹치지 않도록 주의를 기울였습니다. 그러나, 동물관리팀, 일반운영팀, 단체운영팀 근무자 간의 소통 채널이 확립되지 않아 갑작스러운 동물 관리나 파크 내 밀집도 증가에 따라 단체 고객들이 체험 전 대기하는 일이 빈번하게 발생하였습니다. 이러한 상황이 반복되면 고객만족도가 낮아질 것이라고 판단하였습니다.이것을 해결하기 위해, 기존의 팀 내 소통에 더해 다른 팀과의 실시간 소통을 제의하였습니다. </a:t>
            </a:r>
            <a:r>
              <a:rPr u="sng" b="1" sz="1200">
                <a:solidFill>
                  <a:srgbClr val="000000"/>
                </a:solidFill>
                <a:latin typeface="맑은 고딕"/>
              </a:rPr>
              <a:t>(2)의견이 긍정적으로 반영되어, 관리자만 소통하였던 팀 간 무전 소통을 일반 근무자도 활용하게</a:t>
            </a:r>
            <a:r>
              <a:rPr sz="1200">
                <a:solidFill>
                  <a:srgbClr val="000000"/>
                </a:solidFill>
                <a:latin typeface="맑은 고딕"/>
              </a:rPr>
              <a:t> 되었습니다. 업무 시작 전 당일의 단체 고객 일정을 공유하고 변경 사항이 발생하면 즉시 무전으로 소통하여 전체 운영 흐름을 </a:t>
            </a:r>
            <a:r>
              <a:rPr u="sng" b="1" sz="1200">
                <a:solidFill>
                  <a:srgbClr val="000000"/>
                </a:solidFill>
                <a:latin typeface="맑은 고딕"/>
              </a:rPr>
              <a:t>(3)조율하였습니다. 또한 일반운영팀에는 고객 이동 전에 인원 체크로 동선 내 밀집도를 사전에 파악하여 전달해</a:t>
            </a:r>
            <a:r>
              <a:rPr sz="1200">
                <a:solidFill>
                  <a:srgbClr val="000000"/>
                </a:solidFill>
                <a:latin typeface="맑은 고딕"/>
              </a:rPr>
              <a:t> 줄 것을 요청하였습니다. 추가적으로 소통의 오해를 방지하기 위해 체험 일정을 사전에 직접 문서화하여 다른 팀에 제공하였습니다. 이를 통해 모든 근무자들이 동일한 시간표를 기준으로 원활하게 </a:t>
            </a:r>
            <a:r>
              <a:rPr u="sng" b="1" sz="1200">
                <a:solidFill>
                  <a:srgbClr val="000000"/>
                </a:solidFill>
                <a:latin typeface="맑은 고딕"/>
              </a:rPr>
              <a:t>(4)소통할 수 있었습니다.이러한 개선책을 적용한 결과, 효율적인 시간 분배와 인솔이 가능해져 더 이상 체험 시간이 지연되는</a:t>
            </a:r>
            <a:r>
              <a:rPr sz="1200">
                <a:solidFill>
                  <a:srgbClr val="000000"/>
                </a:solidFill>
                <a:latin typeface="맑은 고딕"/>
              </a:rPr>
              <a:t> 문제가 발생하지 않았고 기존 150명으로 제한되었던 단체 고객 수용 인원을 200명까지 확대하였습니다. 또한 "친절하고 원활한 인솔 덕분에 즐거운 체험이었다."는 긍정적인 후기와 함께 재 방문하는 고객도 증가하였습니다. 이러한 경험을 바탕으로 팀 내의 소통뿐만 아니라 팀 간의 원활한 소통이 효율적인 운영과 서비스 품질 향상으로 이어짐을 경험했습니다. 앞으로도 조직 내 협업을 중시하여 효율적이고 긍정적인 성과를 달성하겠습니다.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공간 내 많은 어린이 고객을 인솔하며 겪은 소통의 문제를 해결했다고 써주셨습니다. 이런 경험을 활용해 마사회에서는 어떤 소통 방식을 개선할 수 있을까요?</a:t>
            </a:r>
            <a:br/>
            <a:r>
              <a:t>(2) 팀 간의 원활한 소통을 위해 문서화를 활용했다고 하셨습니다. 경마산업에서 문서화를 통한 소통의 장점을 어떻게 활용하실 계획입니까?</a:t>
            </a:r>
            <a:br/>
            <a:r>
              <a:t>(3) 소통 체계를 개선하여 단체 고객 수용 인원을 늘렸다고 하셨습니다. 이러한 경험이 마사회 고객 관리에 어떻게 기여할 수 있을까요?</a:t>
            </a:r>
            <a:br/>
            <a:r>
              <a:t>(4) 조직 내 협업을 통해 긍정적인 성과를 달성하겠다고 하셨습니다. 마사회에서 팀워크를 형성하기 위한 구체적인 계획이 있습니까?</a:t>
            </a:r>
          </a:p>
        </p:txBody>
      </p:sp>
    </p:spTree>
  </p:cSld>
  <p:clrMapOvr>
    <a:masterClrMapping/>
  </p:clrMapOvr>
</p:sld>
</file>

<file path=ppt/slides/slide5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한국마사회에서 생애주기별 마케팅프로그램을 기획하여 경마의 대중화를 이루고 싶습니다. 한국마사회는 취약계층과 지역사회에 대한 지원 프로그램과 국민 레저 활동 지원, 공정한 경마 시행을 통해 국민 생활 전반의 활동을 지원하고 있습니다. 말산업이라는 독특한 브랜드자산이 있고 다양한 계층과 연령의 국민에게 다가갈 수 있다는 점에서 기존고객의 안내에서부터 새로운 고객 유치, 말산업 활성화까지 단계적으로 이루어내는 마케팅 전문가로 성장하겠습니다.대학 시절 마케팅 동아리에서 활동하며 직접 설문조사를 시행하고 기업의 SWOT 분석을 </a:t>
            </a:r>
            <a:r>
              <a:rPr u="sng" b="1" sz="1200">
                <a:solidFill>
                  <a:srgbClr val="000000"/>
                </a:solidFill>
                <a:latin typeface="맑은 고딕"/>
              </a:rPr>
              <a:t>(1)통해 홍보 방안을 작성하면서 기업 데이터 분석 경험과 마케팅 관련 지식을 쌓을 수 있었습니다. 졸업 이후에는 철도기업에 재직하며 다양한 유형의 고객 민원 응대 방법에 대해</a:t>
            </a:r>
            <a:r>
              <a:rPr sz="1200">
                <a:solidFill>
                  <a:srgbClr val="000000"/>
                </a:solidFill>
                <a:latin typeface="맑은 고딕"/>
              </a:rPr>
              <a:t> 배우고 규정에 따른 민원 처리 절차에 대해 배웠습니다. 또한 직접 역사 내 불편한 시설이나 안내문이 없는지 확인하였고, 안내표지판과 포스터를 직접 기안하여 고객만족도를 높이고 이를 환경개선 사례로 보고하여 좋은 평가를 얻을 수 있었습니다. 그리고 승강기 안전 캠페인을 </a:t>
            </a:r>
            <a:r>
              <a:rPr u="sng" b="1" sz="1200">
                <a:solidFill>
                  <a:srgbClr val="000000"/>
                </a:solidFill>
                <a:latin typeface="맑은 고딕"/>
              </a:rPr>
              <a:t>(2)실시하여 에스컬레이터 사고가 3분의 1로 감소하는 성과를 얻었습니다. 이러한 경험을 통해 서비스</a:t>
            </a:r>
            <a:r>
              <a:rPr sz="1200">
                <a:solidFill>
                  <a:srgbClr val="000000"/>
                </a:solidFill>
                <a:latin typeface="맑은 고딕"/>
              </a:rPr>
              <a:t> 마인드와 마케팅 지식, </a:t>
            </a:r>
            <a:r>
              <a:rPr u="sng" b="1" sz="1200">
                <a:solidFill>
                  <a:srgbClr val="000000"/>
                </a:solidFill>
                <a:latin typeface="맑은 고딕"/>
              </a:rPr>
              <a:t>(3)공문서 작성 방법에 대해 배울 수 있었고, 이를 마사회의 판매 마케팅 직무에서 활용하겠습니다.입사 후 한국마사회에서 단기적으로는 지역 주민이나 경마 방문</a:t>
            </a:r>
            <a:r>
              <a:rPr sz="1200">
                <a:solidFill>
                  <a:srgbClr val="000000"/>
                </a:solidFill>
                <a:latin typeface="맑은 고딕"/>
              </a:rPr>
              <a:t> 고객에 대한 관심을 이끌고 </a:t>
            </a:r>
            <a:r>
              <a:rPr u="sng" b="1" sz="1200">
                <a:solidFill>
                  <a:srgbClr val="000000"/>
                </a:solidFill>
                <a:latin typeface="맑은 고딕"/>
              </a:rPr>
              <a:t>(4)서비스를 제고하기 위해 사회공헌활동이나 지역 행사를 준비하며 고객과의 면대면 서비스 능력과 마케팅 기획력을 키우겠습니다. 이때 과거의 캠페인 기획과</a:t>
            </a:r>
            <a:r>
              <a:rPr sz="1200">
                <a:solidFill>
                  <a:srgbClr val="000000"/>
                </a:solidFill>
                <a:latin typeface="맑은 고딕"/>
              </a:rPr>
              <a:t> 민원 처리 경험을 통해 고객과의 접촉점에서 고객관계관리에 힘쓰겠습니다. 그리고 장기적으로는 마케팅 동향과 지식을 지속적으로 공부하여 젊은 세대와 외국인과 같은 새로운 고객을 유치하겠습니다. 결과적으로는 한국마사회의 사업에 대한 전사적 홍보를 담당하며 전자 마권의 홍보와 같이 경마의 접근성 향상과 레저 스포츠 활성화를 이루면서 마케팅 전문가로 거듭나겠습니다.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대학 시절 마케팅 동아리 활동을 통해 어떤 구체적인 프로젝트를 주도했는지, 그 과정에서 가장 큰 도전과제는 무엇이었는지 설명해 주세요.</a:t>
            </a:r>
            <a:br/>
            <a:r>
              <a:t>(2) 철도기업에서 고객만족도를 높이기 위한 포스터나 안내표지판 기안 경험에 대해 더 자세히 설명해 주시겠습니까?</a:t>
            </a:r>
            <a:br/>
            <a:r>
              <a:t>(3) 승강기 안전 캠페인을 통해 사고가 감소했던 경험이 있는데, 이 성과를 얻기 위해 특별히 어떤 노력을 했는지 설명 부탁드립니다.</a:t>
            </a:r>
            <a:br/>
            <a:r>
              <a:t>(4) 한국마사회에서 단기적으로 준비하고자 하는 사회공헌활동이나 지역 행사와 관련해 구체적인 계획이나 아이디어가 있는지 공유해 주세요.</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건전하고 투명한 경마 문화를 조성해서 국민에게 신뢰와 즐거움을 주고, 나아가 말산업에서의 경쟁력 향상에 기여하는 것이 목표입니다. 이러한 비전 실현을 방해하는 가장 큰 요소는 불법경마입니다. 국내 뿐만 아니라 해외에서도 불법경마 사이트를 개설하는 사례가 급증하고 있습니다. 한국마사회는 신고 포상금 제도 및 국민참여모니터링단 운영 등의 다양한 정책을 통해 불법경마에 대응하고 있습니다.저는 </a:t>
            </a:r>
            <a:r>
              <a:rPr u="sng" b="1" sz="1200">
                <a:solidFill>
                  <a:srgbClr val="000000"/>
                </a:solidFill>
                <a:latin typeface="맑은 고딕"/>
              </a:rPr>
              <a:t>(1)법학을 전공함으로써 다양한 법령을 수강하면서 법을 분석하고 적용할 수 있는 역량을 키웠습니다. 또한 단순히 강의를 듣는 것에</a:t>
            </a:r>
            <a:r>
              <a:rPr sz="1200">
                <a:solidFill>
                  <a:srgbClr val="000000"/>
                </a:solidFill>
                <a:latin typeface="맑은 고딕"/>
              </a:rPr>
              <a:t> 그치지 않고, </a:t>
            </a:r>
            <a:r>
              <a:rPr u="sng" b="1" sz="1200">
                <a:solidFill>
                  <a:srgbClr val="000000"/>
                </a:solidFill>
                <a:latin typeface="맑은 고딕"/>
              </a:rPr>
              <a:t>(2)전공스터디에 참여해서 학우들과 의견을 공유하며 법학에 대한 이해도와 시야를 넓혔습니다. 그리고 교수님 연구보조 업무를 1년 정도 맡으면서 학생들의</a:t>
            </a:r>
            <a:r>
              <a:rPr sz="1200">
                <a:solidFill>
                  <a:srgbClr val="000000"/>
                </a:solidFill>
                <a:latin typeface="맑은 고딕"/>
              </a:rPr>
              <a:t> 질의에 답변했던 경험도 있습니다. 이 과정에서 수강생들이 어려워하는 부분을 최대한 쉽게 설명할 수 있는 방식을 지속적으로 고민했습니다. 뿐만 아니라, </a:t>
            </a:r>
            <a:r>
              <a:rPr u="sng" b="1" sz="1200">
                <a:solidFill>
                  <a:srgbClr val="000000"/>
                </a:solidFill>
                <a:latin typeface="맑은 고딕"/>
              </a:rPr>
              <a:t>(3)근로장학생과 인턴 경험을 하면서 행정업무를 수행했고, 이를 통해 문서를 효율적으로 작성하고 관리할 수 있는 능력을 길렀습니다.입사하게 된다면</a:t>
            </a:r>
            <a:r>
              <a:rPr sz="1200">
                <a:solidFill>
                  <a:srgbClr val="000000"/>
                </a:solidFill>
                <a:latin typeface="맑은 고딕"/>
              </a:rPr>
              <a:t> 먼저 직무에 필요한 법령이나 규정을 신속하게 습득하고 이를 올바르게 적용할 수 있는 역량을 </a:t>
            </a:r>
            <a:r>
              <a:rPr u="sng" b="1" sz="1200">
                <a:solidFill>
                  <a:srgbClr val="000000"/>
                </a:solidFill>
                <a:latin typeface="맑은 고딕"/>
              </a:rPr>
              <a:t>(4)갖추겠습니다. 사업을 시행할 때 필요한 계약서 등을 꼼꼼하게 검토해서 발생할 수 있는 법적 분쟁을 미리 예방하겠습니다. 또한 불법경마 근절을</a:t>
            </a:r>
            <a:r>
              <a:rPr sz="1200">
                <a:solidFill>
                  <a:srgbClr val="000000"/>
                </a:solidFill>
                <a:latin typeface="맑은 고딕"/>
              </a:rPr>
              <a:t> 위한 정책이나 제도에 대한 법적 검토를 통해 실효성을 높일 수 있는 개선안을 제시하겠습니다. 특히 불법경마 사이트 대다수가 해외에서 개설되고 있는 만큼, 해외 사례와 국제 규정을 분석해서 국제적으로 대응할 수 있는 체계를 구축하겠습니다.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법령을 수강하며 법을 분석하는 역량을 키웠다고 했습니다. 구체적으로 어떤 법령이 가장 흥미로웠고, 그 이유는 무엇인가요?</a:t>
            </a:r>
            <a:br/>
            <a:r>
              <a:t>(2) 전공스터디에 참여하여 법학에 대한 이해도를 넓혔다고 하셨는데, 가장 인상 깊었던 토론 주제와 그 이유는 무엇인가요?</a:t>
            </a:r>
            <a:br/>
            <a:r>
              <a:t>(3) 교수님 연구보조 업무를 하면서 학생들의 질의를 받았다고 했습니다. 그 과정에서 가장 까다로웠던 질의는 무엇이었나요?</a:t>
            </a:r>
            <a:br/>
            <a:r>
              <a:t>(4) 근로장학생과 인턴 경험이 문서 작성 능력 향상에 기여했다고 했습니다. 구체적으로 어떤 문서였고, 어떤 점에서 개선되었나요?</a:t>
            </a:r>
          </a:p>
        </p:txBody>
      </p:sp>
    </p:spTree>
  </p:cSld>
  <p:clrMapOvr>
    <a:masterClrMapping/>
  </p:clrMapOvr>
</p:sld>
</file>

<file path=ppt/slides/slide5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시간과 인력이 부족하여 갈등이 생긴 상황에서 팀워크를 높이기 위해 노력한 경험이 있습니다. 과거 공공기관 아르바이트 중 4명이 팀이 되어 업무를 한 적이 있습니다. </a:t>
            </a:r>
            <a:r>
              <a:rPr u="sng" b="1" sz="1200">
                <a:solidFill>
                  <a:srgbClr val="000000"/>
                </a:solidFill>
                <a:latin typeface="맑은 고딕"/>
              </a:rPr>
              <a:t>(1)토지보상사업을 주민에게 안내하고 관련 설문조사와 대면 일정을 조율하는 주요 업무와 자료 정리, 회의준비, 박람회 개최지원 업무를 추가로 팀이 맡게 되었습니다. 그런데 연휴와 배송오류로 설문 안내 우편이 늦어졌고, 많은 업무가 촉박하게 주어진</a:t>
            </a:r>
            <a:r>
              <a:rPr sz="1200">
                <a:solidFill>
                  <a:srgbClr val="000000"/>
                </a:solidFill>
                <a:latin typeface="맑은 고딕"/>
              </a:rPr>
              <a:t> 상황이었습니다. 당시 컴퓨터 사용이 어려운 팀원이 있었고, 민원 전화업무는 다들 어려워했기 때문에 서로의 업무분장에 불만이 생기고 업무를 서로 떠넘기는 상황이 발생하게 되었습니다.이러한 상황에서 일단 기간 내에 주어진 업무를 완료하는 것이 가장 중요하다 생각하였습니다. 따라서 팀워크를 키우고 서로 협력하여 효율적인 업무방법을 찾고자 하였습니다. 먼저 사업계획서와 시행령을 참고하여 고객에게 안내하기 쉽도록 이미지 파일과 안내 대본을 만들어 공유하였습니다. 그리고 엑셀 형식이나 우편 자료를 팀원과 공유 파일로 만들어 업무 효율성을 높이고자 하였습니다. 그리고 매일 아침 짧은 회의를 통해 진행 상황과 특이 사항을 공유하였습니다. 그 과정에서 서로 업무적으로 부족한 점을 인정하고 다른 팀원이 제시하는 </a:t>
            </a:r>
            <a:r>
              <a:rPr u="sng" b="1" sz="1200">
                <a:solidFill>
                  <a:srgbClr val="000000"/>
                </a:solidFill>
                <a:latin typeface="맑은 고딕"/>
              </a:rPr>
              <a:t>(2)더 나은 방향이 있다면 적극적으로 수용하고자 하였습니다. 그리고 먼저 나서서 (3)맡은 업무가 끝나면 다른 팀원 업무를 돕고자 하였습니다. 그 결과 기존의 3~5건</a:t>
            </a:r>
            <a:r>
              <a:rPr sz="1200">
                <a:solidFill>
                  <a:srgbClr val="000000"/>
                </a:solidFill>
                <a:latin typeface="맑은 고딕"/>
              </a:rPr>
              <a:t> 이상이었던 고객 평균 대기건수가 1건 이하로 감소하며 기간 내 업무를 마칠 수 있었고, 아르바이트 연장 제의 또한 받게 되었습니다.비록 사소한 업무라도 팀을 위해 솔선수범할 때 팀 전체의 업무 효율이 </a:t>
            </a:r>
            <a:r>
              <a:rPr u="sng" b="1" sz="1200">
                <a:solidFill>
                  <a:srgbClr val="000000"/>
                </a:solidFill>
                <a:latin typeface="맑은 고딕"/>
              </a:rPr>
              <a:t>(4)증가한다는 것을 배웠고, 이를 통해 팀 전체가 서로를 위해 배려하는 분위기로 나아갈 수 있다는 것을 느꼈습니다. 또한 주어진 자원이 부족할수록 타인과 소통을 통해 협력하는 것이 중요하고,</a:t>
            </a:r>
            <a:r>
              <a:rPr sz="1200">
                <a:solidFill>
                  <a:srgbClr val="000000"/>
                </a:solidFill>
                <a:latin typeface="맑은 고딕"/>
              </a:rPr>
              <a:t> 대화를 통해 서로의 부족한 점을 보완함으로써 장기적으로 팀 성과가 개선될 수 있다는 것을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공공기관 아르바이트 중 팀원 간의 불만을 해결하기 위해 사용한 구체적인 전략은 무엇이었는지 설명해 주세요.</a:t>
            </a:r>
            <a:br/>
            <a:r>
              <a:t>(2) 고객 평균 대기건수를 감소시키는 데 있어 가장 효과적이었던 팀워크 방법은 무엇이었나요?</a:t>
            </a:r>
            <a:br/>
            <a:r>
              <a:t>(3) 아르바이트 연장 제의를 받을 정도로 성공적인 업무 결과를 얻을 수 있었던 주요 요인은 무엇이라고 생각하십니까?</a:t>
            </a:r>
            <a:br/>
            <a:r>
              <a:t>(4) 부족한 자원을 극복하기 위해 소통을 통해 협력을 강화했던 구체적인 사례를 소개해 주세요.</a:t>
            </a:r>
          </a:p>
        </p:txBody>
      </p:sp>
    </p:spTree>
  </p:cSld>
  <p:clrMapOvr>
    <a:masterClrMapping/>
  </p:clrMapOvr>
</p:sld>
</file>

<file path=ppt/slides/slide5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지원한 정보보안 직무는 과거 동일한 직무를 하였을 때 가장 즐겁게 했던 업무였고 업무를 할수록 발전과 보람을 느낄 수 있었습니다. 때문에 채용공고를 보고 고민 없이 지원을 하게 되었습니다. 입사를 하게 된다면 직무에 관한 두 가지 목표가 있습니다. 첫째, 구축되어 있는 정보보호 시스템을 적극 활용하되, 개선 사항이 있다면 개선 방안을 도출하는 것입니다. 저는 주어진 환경과 예산 내에서 효율을 극대화 하는 것이 가장 현명한 업무 처리 방법이라고 생각하고 있습니다. 모든 조직은 각자의 환경에 맞는 네트워크 </a:t>
            </a:r>
            <a:r>
              <a:rPr u="sng" b="1" sz="1200">
                <a:solidFill>
                  <a:srgbClr val="000000"/>
                </a:solidFill>
                <a:latin typeface="맑은 고딕"/>
              </a:rPr>
              <a:t>(1)구조를 가지고 있고 이에 맞는 정보보호 시스템 구축이 되어 있습니다. 구축되어 있는 정보보호 시스템의 기능이 누락되지 않고 100% 발휘되도록 할 것이며, 취약점이 발생하거나 개선 사항이 있다면 개선 방안을 도출하여</a:t>
            </a:r>
            <a:r>
              <a:rPr sz="1200">
                <a:solidFill>
                  <a:srgbClr val="000000"/>
                </a:solidFill>
                <a:latin typeface="맑은 고딕"/>
              </a:rPr>
              <a:t> 건의 후 개선할 수 있도록 하겠습니다. 이를 위해 사이버방호실장 업무 수행간 보안지도 </a:t>
            </a:r>
            <a:r>
              <a:rPr u="sng" b="1" sz="1200">
                <a:solidFill>
                  <a:srgbClr val="000000"/>
                </a:solidFill>
                <a:latin typeface="맑은 고딕"/>
              </a:rPr>
              <a:t>(2)방문시 많은 조직들의 네트워크, 정보보호 시스템을 확인했던 경험과 역량을 적극 활용할 수 있도록 하겠습니다. 둘째, 기관의 보안 의식 강화를 위해 노력하겠습니다.</a:t>
            </a:r>
            <a:r>
              <a:rPr sz="1200">
                <a:solidFill>
                  <a:srgbClr val="000000"/>
                </a:solidFill>
                <a:latin typeface="맑은 고딕"/>
              </a:rPr>
              <a:t> </a:t>
            </a:r>
            <a:r>
              <a:rPr u="sng" b="1" sz="1200">
                <a:solidFill>
                  <a:srgbClr val="000000"/>
                </a:solidFill>
                <a:latin typeface="맑은 고딕"/>
              </a:rPr>
              <a:t>(3)공공기관에도 미래에는 기업과 같이 정보보호 최고책임자(CISO)를 지정하여 정보보호 업무를 총괄하는 등 제도 개선이 될 것이라 생각합니다. 제도의 개선과</a:t>
            </a:r>
            <a:r>
              <a:rPr sz="1200">
                <a:solidFill>
                  <a:srgbClr val="000000"/>
                </a:solidFill>
                <a:latin typeface="맑은 고딕"/>
              </a:rPr>
              <a:t> 동시에 정보보호 관련 전문가들의 양성이 중요하다고 생각이 되며 저 또한 전문성을 높이기 위해 노력하고 있습니다. 또한 기관의 모든 구성원들의 보안 의식을 강화하는 것이 중요하다고 생각합니다. 지속적인 교육과 행동화 등을 통한 구성원들의 보안 의식 수준을 향상을 통해 사이버 위협에 대응하는 것이 목표입니다. 정보보안기사 등 자격증을 취득하며 개인정보보호법을 공부하였고 더 전문성을 높이기 위해 </a:t>
            </a:r>
            <a:r>
              <a:rPr u="sng" b="1" sz="1200">
                <a:solidFill>
                  <a:srgbClr val="000000"/>
                </a:solidFill>
                <a:latin typeface="맑은 고딕"/>
              </a:rPr>
              <a:t>(4)개인정보관리사(CPPG) 공부를 하고 있습니다. 개인정보보호에 대한 지속적인 공부 및 자격증 취득을 통해 개인정보보호법 준수, 개인정보 보호조치 기준에 맞는 한국마사회 기관 운영이 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정보보호 시스템의 기능을 100% 발휘하게 하기 위해 어떤 구체적인 조치를 취할 계획이신가요?</a:t>
            </a:r>
            <a:br/>
            <a:r>
              <a:t>(2) 사이버방호실장으로서의 경험을 통해 쌓은 역량을 우리 회사에서 어떻게 활용할 계획이신가요?</a:t>
            </a:r>
            <a:br/>
            <a:r>
              <a:t>(3) 지원자가 정보보호 최고책임자(CISO) 지정 제도가 어떻게 공공기관 정보보호에 기여할 것으로 예상하나요?</a:t>
            </a:r>
            <a:br/>
            <a:r>
              <a:t>(4) 정보보호 자격증 취득 외에 어떤 활동을 통해 기관의 보안 의식을 향상시키고자 하나요?</a:t>
            </a:r>
          </a:p>
        </p:txBody>
      </p:sp>
    </p:spTree>
  </p:cSld>
  <p:clrMapOvr>
    <a:masterClrMapping/>
  </p:clrMapOvr>
</p:sld>
</file>

<file path=ppt/slides/slide5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육군학생군사학교 전산실장으로 근무하였을 때 전산실로 전산 관련 지원 요청 전화가 정말 많이 왔었고, 조직 특성상 전국 학군단 등 대응해 줘야 하는 부서들이 많아 평소 업무 시간 전·후에도 저에게 개인 핸드폰으로 연락이 오는 등 업무 요청이 많았습니다. 업무에 비해 전산실의 구성원은 3명으로, 인력 부족의 문제가 있었고 당장의 인력 증원은 어려운 상황이었습니다. 특히 정보보호 장비(NAC)에서 정책에 의해 일반 사용자들의 PC가 차단되어 버리면 PC를 사용할 수 없었고 전산실 관리자의 안내와 조치가 불가피한 상황이 많았습니다. 일찍 출근한 사용자들에게 이런 상황이 생기면 출근은 했지만 업무를 하지 못하는 상황이 생겨 </a:t>
            </a:r>
            <a:r>
              <a:rPr u="sng" b="1" sz="1200">
                <a:solidFill>
                  <a:srgbClr val="000000"/>
                </a:solidFill>
                <a:latin typeface="맑은 고딕"/>
              </a:rPr>
              <a:t>(1)저는 항상 일찍 출근하여 대응을 해주었습니다. 하지만 혼자서는 버거움을 느껴 부서원들에게 업무 시간보다 30분만 일찍 와서 같이 대응하자고 하였으나 다른 부서원은 항상 업무 시간에 딱 맞춰 출근하고</a:t>
            </a:r>
            <a:r>
              <a:rPr sz="1200">
                <a:solidFill>
                  <a:srgbClr val="000000"/>
                </a:solidFill>
                <a:latin typeface="맑은 고딕"/>
              </a:rPr>
              <a:t> 싶어 하여 서로의 의견이 달랐습니다. 저는 업무를 최우선으로 생각하는 가치관을 가지고 있었고, 부서장이었기 때문에 타 부서들에게 최대한 </a:t>
            </a:r>
            <a:r>
              <a:rPr u="sng" b="1" sz="1200">
                <a:solidFill>
                  <a:srgbClr val="000000"/>
                </a:solidFill>
                <a:latin typeface="맑은 고딕"/>
              </a:rPr>
              <a:t>(2)열심히 지원을 해주고 싶었습니다. 하지만 업무 시간이 정해져 있기 때문에 조기 출근 등은 강제할 수는 없어 부서원들과 충분한 대화를 하였고 제가 일찍 나와서 대응을 하되 업무 시간 중의 임무 분담을 좀 더 세분화하여 부담을 줄일 수 있었고 모두에게 긍정적인 영향을</a:t>
            </a:r>
            <a:r>
              <a:rPr sz="1200">
                <a:solidFill>
                  <a:srgbClr val="000000"/>
                </a:solidFill>
                <a:latin typeface="맑은 고딕"/>
              </a:rPr>
              <a:t> 줄 수 있었습니다.또한 PC 차단의 주요 원인은 백신 패턴 등 보안 업데이트의 미실시가 다수였기 때문에 이에 대한 매뉴얼을 쉽게 작성하여 배포하였고, 지속적으로 강조하여 문제의 원인을 최대한 줄일 수 있었습니다. 이 </a:t>
            </a:r>
            <a:r>
              <a:rPr u="sng" b="1" sz="1200">
                <a:solidFill>
                  <a:srgbClr val="000000"/>
                </a:solidFill>
                <a:latin typeface="맑은 고딕"/>
              </a:rPr>
              <a:t>(3)사례를 통해 업무 의욕이나 열정도 중요하지만, 부서 내 소통과 관련하여 부서원의 입장에서 생각하는 관리자로서의 성숙함을 배울 수 있었습니다.(4)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전산실 인력 부족 문제를 겪으며 어떤 방안을 통해 부서의 생산성을 향상시키셨나요?</a:t>
            </a:r>
            <a:br/>
            <a:r>
              <a:t>(2) 전산실장으로서 부서원들과의 의견 차이를 어떻게 조율하며 협업을 이끌어내셨나요?</a:t>
            </a:r>
            <a:br/>
            <a:r>
              <a:t>(3) PC 차단 문제 해결을 위해 매뉴얼을 작성하셨다고 하셨는데, 그 매뉴얼의 주요 내용은 무엇인가요?</a:t>
            </a:r>
            <a:br/>
            <a:r>
              <a:t>(4) 지원자는 부서 내 소통을 통해 배운 성숙함을 다른 상황에서 어떻게 적용할 것인지 말씀해 주세요.</a:t>
            </a:r>
          </a:p>
        </p:txBody>
      </p:sp>
    </p:spTree>
  </p:cSld>
  <p:clrMapOvr>
    <a:masterClrMapping/>
  </p:clrMapOvr>
</p:sld>
</file>

<file path=ppt/slides/slide5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모든 경영 활동에서 고객 만족을 최우선으로 추구하고 있습니다. 이에 대해 지난해부터 시행된 온라인 마권발매는 고객 편의성 향상과 경마 건전화 입증을 동시에 실현하며 새로운 전환점을 만들어가고 있습니다. 뿐만 아니라, 디지털 전환은 고객 데이터를 활용한 맞춤형 서비스 제공 가능성과 마케팅 효율성을 제고합니다. 이러한 점이 근거 기반의 고객 만족 실천을 지향하는 저의 업무 관심사에 부합한다고 생각하였습니다. </a:t>
            </a:r>
            <a:r>
              <a:rPr u="sng" b="1" sz="1200">
                <a:solidFill>
                  <a:srgbClr val="000000"/>
                </a:solidFill>
                <a:latin typeface="맑은 고딕"/>
              </a:rPr>
              <a:t>(1)따라서 (2)입사후 CS마케팅 운영 경험을 쌓아 한국마사회의 고객만족경영 전문가로 거듭나고자 합니다.해당 업무를 수행하기 위해서는 고객의 요구를 분석하고, 근거에 따라 기획하는 역량이 필수적입니다.</a:t>
            </a:r>
            <a:r>
              <a:rPr sz="1200">
                <a:solidFill>
                  <a:srgbClr val="000000"/>
                </a:solidFill>
                <a:latin typeface="맑은 고딕"/>
              </a:rPr>
              <a:t> 고객의 니즈를 파악하지 않고 진행되는 기획은 낭비를 초래하기 때문입니다. 저는 관련하여 재직 당시, 고객 </a:t>
            </a:r>
            <a:r>
              <a:rPr u="sng" b="1" sz="1200">
                <a:solidFill>
                  <a:srgbClr val="000000"/>
                </a:solidFill>
                <a:latin typeface="맑은 고딕"/>
              </a:rPr>
              <a:t>(3)요구 파악을 통해 제품을 기획하고 차별화된 성과를 낸 경험이 있습니다. 당시 기획의 목표는 유아 대상 학습 도서 시리즈를 개발하는 것이었습니다. 안정적인 수요가 보장된 만화 또는 인기 캐릭터를 활용하자는 의견도 있었지만, 타겟층과 제품</a:t>
            </a:r>
            <a:r>
              <a:rPr sz="1200">
                <a:solidFill>
                  <a:srgbClr val="000000"/>
                </a:solidFill>
                <a:latin typeface="맑은 고딕"/>
              </a:rPr>
              <a:t> 차별화를 고려하여 새로운 접근을 하고자 하였습니다. 서점 트렌드 조사와 유관업체의 발행물 등을 분석하여 핵심 키워드를 발굴하였고, 그 과정에서 조사를 </a:t>
            </a:r>
            <a:r>
              <a:rPr u="sng" b="1" sz="1200">
                <a:solidFill>
                  <a:srgbClr val="000000"/>
                </a:solidFill>
                <a:latin typeface="맑은 고딕"/>
              </a:rPr>
              <a:t>(4)바탕으로 고객의 동향과 수요를 반영한 기획안을 작성하여 설득력을 얻을 수 있었습니다. 결과적으로 도서는 해당 분기 전략도서로 지정되었으며 출간 이후 우수출판</a:t>
            </a:r>
            <a:r>
              <a:rPr sz="1200">
                <a:solidFill>
                  <a:srgbClr val="000000"/>
                </a:solidFill>
                <a:latin typeface="맑은 고딕"/>
              </a:rPr>
              <a:t> 콘텐츠에 선정되는 등, 기존 자사 제품 대비 유의미한 매출 성과를 얻을 수 있었습니다.이와 같이 새로운 국면을 맞이한 한국마사회에 입사하게 된다면 더비온 데이터를 활용하여 고객군을 세분화하고 고객 맞춤형 서비스를 강화하겠습니다. 또한, 경마의 대중적 이미지 강화와 고객 다변화를 위해 디지털 마케팅을 추진하고, 고객 경험을 개선하는 CS 프로그램을 운영하여 고객 충성도를 높이는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경험한 CS마케팅 운영에서 고객 요구 분석에 성공했던 방법을 한국마사회에서 어떻게 활용하실 계획인가요?</a:t>
            </a:r>
            <a:br/>
            <a:r>
              <a:t>(2) 지원자의 기획 목표는 유아 대상 학습 도서 시리즈 개발이었습니다. 한국마사회에서 도입하게 될 새로운 접근 방법이 있다면 무엇인가요?</a:t>
            </a:r>
            <a:br/>
            <a:r>
              <a:t>(3) 서점 트렌드와 유관업체 발행물 분석을 통한 핵심 키워드 발굴이 있었습니다. 비슷한 방식으로 한국마사회에서 기대하는 성과는 무엇인가요?</a:t>
            </a:r>
            <a:br/>
            <a:r>
              <a:t>(4) 출간 이후 우수출판 콘텐츠에 선정된 경험이 있었습니다. 이를 바탕으로 한국마사회에서 어떤 성과를 목표로 하고 계신가요?</a:t>
            </a:r>
          </a:p>
        </p:txBody>
      </p:sp>
    </p:spTree>
  </p:cSld>
  <p:clrMapOvr>
    <a:masterClrMapping/>
  </p:clrMapOvr>
</p:sld>
</file>

<file path=ppt/slides/slide5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타인과의 협업에서 어려움이 발생하는 까닭은 직무나 개인적 배경에 따라 같은 말이라도 해석이 달라질 수 있기 때문입니다. 이를 극복하기 위해서는 상대방의 관점을 이해하고 의미를 조율하는 과정이 필요합니다. 이와 </a:t>
            </a:r>
            <a:r>
              <a:rPr u="sng" b="1" sz="1200">
                <a:solidFill>
                  <a:srgbClr val="000000"/>
                </a:solidFill>
                <a:latin typeface="맑은 고딕"/>
              </a:rPr>
              <a:t>(1)관련하여 저는 효과적인 메시지 전달과 입장 차이 조정을 통해 협업을 원활히 이끌어낸 경험이 있습니다.저는 디자이너로서 일러스트를 발주하고 피드백하는 업무를 맡았습니다. 이 과정에서 다양한 기획</a:t>
            </a:r>
            <a:r>
              <a:rPr sz="1200">
                <a:solidFill>
                  <a:srgbClr val="000000"/>
                </a:solidFill>
                <a:latin typeface="맑은 고딕"/>
              </a:rPr>
              <a:t> 담당자들의 의견을 검토하고 종합하여 일러스트레이터 측에 전달하는 역할을 수행했습니다. 그러나 해당 과정에서 편집자가 반복적으로 동일한 수정 요구를 하는 상황이 발생하였습니다. 편집자는 수정 요청이 제대로 반영되지 않았다고 불만을 표출했고, 일러스트레이터는 요청대로 작업에 반영했다는 입장을 고수하면서 갈등이 점점 심화되고 업무의 진척이 더뎌졌습니다.이러한 상황에서 저는 문제 원인 분석을 통해 해결 방안을 모색했습니다. 시각적 작업물에 대한 수정 요청이 텍스트로 전달되는 과정에서 각자의 관점 차이로 해석상 오해가 발생한 것이 주요 원인이라고 판단했습니다. 원인이 된 텍스트 중심의 피드백 방식을 보완하고자 </a:t>
            </a:r>
            <a:r>
              <a:rPr u="sng" b="1" sz="1200">
                <a:solidFill>
                  <a:srgbClr val="000000"/>
                </a:solidFill>
                <a:latin typeface="맑은 고딕"/>
              </a:rPr>
              <a:t>(2)이미지 레퍼런스를 활용하기로 했습니다. 먼저, 편집자와 협의하여 원하는 방향성을 시각적으로 정리한 후, 이를 바탕으로 일러스트레이터에게 (3)수정 방향을 보다 명확하게 전달하였습니다.해당 조치로 피드백의 명확성과 전달력이 향상되었습니다. 또한 서로를 이해하게 되면서 불필요한 갈등이 줄어들었고, 업무 협의 과정이 원만해졌습니다. 결과적으로, 프로젝트가 계획된 일정대로 마무리될</a:t>
            </a:r>
            <a:r>
              <a:rPr sz="1200">
                <a:solidFill>
                  <a:srgbClr val="000000"/>
                </a:solidFill>
                <a:latin typeface="맑은 고딕"/>
              </a:rPr>
              <a:t> 수 있었고, 작업물의 </a:t>
            </a:r>
            <a:r>
              <a:rPr u="sng" b="1" sz="1200">
                <a:solidFill>
                  <a:srgbClr val="000000"/>
                </a:solidFill>
                <a:latin typeface="맑은 고딕"/>
              </a:rPr>
              <a:t>(4)완성도도 향상되었습니다. 이는 협업 과정에서 상대방의 직무와 입장을 이해하고 존중하며 소통하는 것의 중요성을 깨닫는 계기가 되었습니다. 경험을 토대로 한국마사회에 입사하여서도 다양한 관점을 포용하고 상호간 이해를 제고하여 업무의</a:t>
            </a:r>
            <a:r>
              <a:rPr sz="1200">
                <a:solidFill>
                  <a:srgbClr val="000000"/>
                </a:solidFill>
                <a:latin typeface="맑은 고딕"/>
              </a:rPr>
              <a:t> 효율을 높이는 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디자이너로서 일러스트 발주와 피드백 업무를 경험했습니다. 한국마사회에서 비슷한 역할에서 예상되는 도전 과제는 무엇인가요?</a:t>
            </a:r>
            <a:br/>
            <a:r>
              <a:t>(2) 문제 해결을 위해 이미지 레퍼런스를 사용한 경험이 있습니다. 이러한 전략을 한국마사회에서 어떻게 적용하고 싶으신가요?</a:t>
            </a:r>
            <a:br/>
            <a:r>
              <a:t>(3) 프로젝트가 계획대로 마무리될 수 있었던 경험이 있었습니다. 한국마사회에서 유사한 성과를 내기 위해 어떤 전략을 구상하고 계신가요?</a:t>
            </a:r>
            <a:br/>
            <a:r>
              <a:t>(4) 지원자가 다양한 관점을 포용하고 상호 이해를 높였다고 했습니다. 이를 통해 한국마사회에서 어떻게 업무 효율을 높이실 계획인가요?</a:t>
            </a:r>
          </a:p>
        </p:txBody>
      </p:sp>
    </p:spTree>
  </p:cSld>
  <p:clrMapOvr>
    <a:masterClrMapping/>
  </p:clrMapOvr>
</p:sld>
</file>

<file path=ppt/slides/slide5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a:t>
            </a:r>
            <a:r>
              <a:rPr u="sng" b="1" sz="1200">
                <a:solidFill>
                  <a:srgbClr val="000000"/>
                </a:solidFill>
                <a:latin typeface="맑은 고딕"/>
              </a:rPr>
              <a:t>(1)이전 직장에서 질병관리청 주관의 데이터셋 구축 프로젝트를 두 차례 총괄한 경험이 있습니다. 약 30만 건 이상의 의료 데이터를</a:t>
            </a:r>
            <a:r>
              <a:rPr sz="1200">
                <a:solidFill>
                  <a:srgbClr val="000000"/>
                </a:solidFill>
                <a:latin typeface="맑은 고딕"/>
              </a:rPr>
              <a:t> 전처리 및 정제 등을 통해 데이터의 안정성과 신뢰성을 확보하며 품질 관리를 진행하였습니다. 동일한 프로젝트를 두 차례 총괄하면서, 국가 기관이 요구하는 데이터의 품질 수준에 </a:t>
            </a:r>
            <a:r>
              <a:rPr u="sng" b="1" sz="1200">
                <a:solidFill>
                  <a:srgbClr val="000000"/>
                </a:solidFill>
                <a:latin typeface="맑은 고딕"/>
              </a:rPr>
              <a:t>(2)대해서 이해하고, 자체적으로 품질 관리 프로세스를 체계화하여, 2차 프로젝트 진행 시에는 이전보다 더 나은 데이터셋을 구축하였습니다. 또한, 프로젝트 책임자로서, 행정 처리 및 보고서 작성을 전반적으로</a:t>
            </a:r>
            <a:r>
              <a:rPr sz="1200">
                <a:solidFill>
                  <a:srgbClr val="000000"/>
                </a:solidFill>
                <a:latin typeface="맑은 고딕"/>
              </a:rPr>
              <a:t> 담당하고, 주관 기관 및 타 기업과의 커뮤니케이션을 주도하며 프로젝트를 성공적으로 수행하였습니다. </a:t>
            </a:r>
            <a:r>
              <a:rPr u="sng" b="1" sz="1200">
                <a:solidFill>
                  <a:srgbClr val="000000"/>
                </a:solidFill>
                <a:latin typeface="맑은 고딕"/>
              </a:rPr>
              <a:t>(3)프로젝트 총괄 경험을 통해, 시스템 운영에 필요한 기술적인 하드 스킬은 물론, 부서 간 원활한 소통 능력과 같은 소프트 스킬 역량</a:t>
            </a:r>
            <a:r>
              <a:rPr sz="1200">
                <a:solidFill>
                  <a:srgbClr val="000000"/>
                </a:solidFill>
                <a:latin typeface="맑은 고딕"/>
              </a:rPr>
              <a:t> 또한 키울 수 있었습니다. 이러한 경험은 신뢰와 협력을 중시하는 한국마사회의 방향성과 일치한다고 생각합니다.입사 후 저는 발매전산 시스템의 안정성 진단과 지속적 개선을 목표로 삼겠습니다. 경마 컨텐츠는 한국마사회의 주요 사업 중 하나로 </a:t>
            </a:r>
            <a:r>
              <a:rPr u="sng" b="1" sz="1200">
                <a:solidFill>
                  <a:srgbClr val="000000"/>
                </a:solidFill>
                <a:latin typeface="맑은 고딕"/>
              </a:rPr>
              <a:t>(4)다수의 소비자들이 실시간으로 이용하는 시스템이기에 다른 시스템보다 더 체계적이고 신속한 대응 체계가 필요하다고 생각합니다. 따라서, 현재 운영 중인 시스템과 데이터 처리</a:t>
            </a:r>
            <a:r>
              <a:rPr sz="1200">
                <a:solidFill>
                  <a:srgbClr val="000000"/>
                </a:solidFill>
                <a:latin typeface="맑은 고딕"/>
              </a:rPr>
              <a:t> 프로세스의 문제점을 철저히 분석하여, 체계적인 모니터링 시스템과 예측 모델을 도입함으로써 사고 예방 및 신속한 대응 체계를 구축할 것입니다. 또한, 다양한 부서 및 외부 전문가와의 협력을 통해 업무 효율을 극대화하며, 정기적인 보고서 작성과 성과 공유를 통해 청렴한 조직 문화를 만들어 나가겠습니다.나아가, 시스템 자동화 및 최적화 방안을 지속적으로 모색하고, 최신 IT 트렌드와 디지털 전환 기술을 습득함으로써 조직 경쟁력 강화에 기여할 것입니다. 이러한 노력을 바탕으로 한국마사회가 추구하는 혁신과 신뢰를 실현하는 시스템 운영 전문가로 자리매김하겠습니다.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질병관리청 주관의 데이터셋 구축 프로젝트를 총괄하면서 발생한 가장 큰 도전 과제는 무엇이었으며, 이를 어떻게 해결하셨나요?</a:t>
            </a:r>
            <a:br/>
            <a:r>
              <a:t>(2) 데이터 품질 관리 프로세스를 체계화한 경험이 있다고 하셨는데, 다른 조직에서도 적용 가능한 요소는 무엇인가요?</a:t>
            </a:r>
            <a:br/>
            <a:r>
              <a:t>(3) 이전 프로젝트에서의 소프트 스킬을 한국마사회에서 어떻게 활용할 계획인가요?</a:t>
            </a:r>
            <a:br/>
            <a:r>
              <a:t>(4) 한국마사회에서 발매전산 시스템의 안정성을 개선하려고 하는데, 구체적인 기술적 접근 방법은 어떤 것들이 있을까요?</a:t>
            </a:r>
          </a:p>
        </p:txBody>
      </p:sp>
    </p:spTree>
  </p:cSld>
  <p:clrMapOvr>
    <a:masterClrMapping/>
  </p:clrMapOvr>
</p:sld>
</file>

<file path=ppt/slides/slide5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이전 직장에서 프로젝트의 마감일이 임박할 때마다 팀원들이 서로 돕는 문화에서 일했습니다. 이러한 협력 방식은 단기적인 문제 해결에는 효과적이었으나, 동시에 진행 중인 다른 프로젝트의 마감일을 지키지 못하는 문제를 야기했습니다. 한 프로젝트에 집중하면서 다른 업무의 일정을 지키지 못하는 상황이 반복되었고, 이는 프로젝트 성과에도 부정적인 영향을 미쳤습니다. 실제로, 다른 프로젝트에 동원되어 제가 진행하던 프로젝트의 계획을 지키지 못하면서, 관련 기관에 양해를 구할 수밖에 없었습니다. 그 결과, 마감일을 준수하지 못할 뿐만 아니라, 데이터 검수 시간이 부족하여 데이터 품질에도 문제가 있었습니다. 또한, 기존의 프로젝트 계획을 준수하지 못하면서, 월간 회의가 무의미하게 진행되기도 하였습니다.이를 극복하기 위해 먼저 각 프로젝트에 대해 구체적인 시간 배분과 우선순위를 재정립하는 계획을 수립하였습니다. 각 업무에 할당할 시간을 명확히 하고, 정기적인 진행 </a:t>
            </a:r>
            <a:r>
              <a:rPr u="sng" b="1" sz="1200">
                <a:solidFill>
                  <a:srgbClr val="000000"/>
                </a:solidFill>
                <a:latin typeface="맑은 고딕"/>
              </a:rPr>
              <a:t>(1)상황 체크와 일정 조율 회의를 도입하여, 예상치 못한 문제가 발생했을 때도 신속히 대응할 수 있는 시스템을 구축했습니다. 이 과정에서</a:t>
            </a:r>
            <a:r>
              <a:rPr sz="1200">
                <a:solidFill>
                  <a:srgbClr val="000000"/>
                </a:solidFill>
                <a:latin typeface="맑은 고딕"/>
              </a:rPr>
              <a:t> 팀원들과의 적극적인 소통을 통해 각자의 역할과 책임을 재확인하고, 협업 방식에 대한 의견을 수렴하였습니다.그 결과, 전반적인 프로젝트의 일정 준수율이 크게 향상되었고, 팀 내 협력 체계 또한 개선되었습니다. 구체적으로, 제가 담당한 </a:t>
            </a:r>
            <a:r>
              <a:rPr u="sng" b="1" sz="1200">
                <a:solidFill>
                  <a:srgbClr val="000000"/>
                </a:solidFill>
                <a:latin typeface="맑은 고딕"/>
              </a:rPr>
              <a:t>(2)2번째 프로젝트는 이전의 동일한 프로젝트 대비 약 3개월 단축하였으며, 데이터 검수 및 정제를 체계적으로 진행하면서 데이터 품질도 향상되었습니다. 또한, 관련 기관에 프로젝트</a:t>
            </a:r>
            <a:r>
              <a:rPr sz="1200">
                <a:solidFill>
                  <a:srgbClr val="000000"/>
                </a:solidFill>
                <a:latin typeface="맑은 고딕"/>
              </a:rPr>
              <a:t> 세부 계획을 명확히 제시 하면서, 격주로 진행하던 회의에서 </a:t>
            </a:r>
            <a:r>
              <a:rPr u="sng" b="1" sz="1200">
                <a:solidFill>
                  <a:srgbClr val="000000"/>
                </a:solidFill>
                <a:latin typeface="맑은 고딕"/>
              </a:rPr>
              <a:t>(3)유의미한 의견 조율이 가능했습니다. 이 경험은 단순한 협력의 어려움을 극복한 것만 아니라, 체계적인 계획 수립과</a:t>
            </a:r>
            <a:r>
              <a:rPr sz="1200">
                <a:solidFill>
                  <a:srgbClr val="000000"/>
                </a:solidFill>
                <a:latin typeface="맑은 고딕"/>
              </a:rPr>
              <a:t> 소통의 중요성을 다시 한번 깨닫게 해주었으며, 향후 조직 내 다양한 협업 환경에서도 적응할 수 있도록 하였습니다.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프로젝트 간 우선순위를 재정립한 후 일정 준수율이 향상되었다고 하셨는데, 구체적으로 어떤 방법을 사용하셨는지 설명 부탁드립니다.</a:t>
            </a:r>
            <a:br/>
            <a:r>
              <a:t>(2) 본인만의 협업 방식 개선 방법이 있었다면, 어떤 방식으로 팀 내 협업 체계를 더욱 개선할 수 있었는지 궁금합니다.</a:t>
            </a:r>
            <a:br/>
            <a:r>
              <a:t>(3) 동일했던 두 번째 프로젝트를 단축하며 검수 및 정제를 체계적으로 진행했다고 하셨는데, 그 과정의 핵심 성공 요인은 무엇이었나요?</a:t>
            </a:r>
            <a:br/>
            <a:r>
              <a:t>(4) 프로젝트의 세부 계획을 관련 기관에 제시하며 받은 주요 피드백 중 활용 가능한 것은 무엇이었을까요?</a:t>
            </a:r>
          </a:p>
        </p:txBody>
      </p:sp>
    </p:spTree>
  </p:cSld>
  <p:clrMapOvr>
    <a:masterClrMapping/>
  </p:clrMapOvr>
</p:sld>
</file>

<file path=ppt/slides/slide5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'안정성 99.9% 수준의 온라인 마권 발매 시스템을 개발하다.' 개발 업무를 하다 보면 개발자가 놓치기 쉬운 것이 유지 보수 관점입니다. 안정적인 시스템을 개발하기 위해선 '지금은 운영이 잘 되고 있으니 괜찮아. 나중에 고치자.', '이슈가 생기면 고치면 되지 뭐.' 와 같은 관점은 지양해야 합니다.특히 마권 발매 시스템과 같이 이용자들의 구매금액이 반영되는 경우 시스템의 안정성이 무엇보다 중요합니다.안정성이 높은 시스템을 </a:t>
            </a:r>
            <a:r>
              <a:rPr u="sng" b="1" sz="1200">
                <a:solidFill>
                  <a:srgbClr val="000000"/>
                </a:solidFill>
                <a:latin typeface="맑은 고딕"/>
              </a:rPr>
              <a:t>(1)구현하려면 무엇보다 긴급한 이슈 발생 시 신속한 대응이 가능하도록 설계되어야 하는데 유지 보수 측면을 최우선으로 고려해야 합니다. OO공사 프로젝트를 수행하면서 (2)유지 보수가 용이한 소스코드를 작성하기 위해 변수명과 같은 사소한 부분을 놓치지 않도록 고민했습니다.더 나아가 서비스 로직을 간결하게 작성할 수 있도록 비즈니스 로직을 정확하게 이해하려는 습관을</a:t>
            </a:r>
            <a:r>
              <a:rPr sz="1200">
                <a:solidFill>
                  <a:srgbClr val="000000"/>
                </a:solidFill>
                <a:latin typeface="맑은 고딕"/>
              </a:rPr>
              <a:t> 들였습니다. 수행하면서 느낀 점은 기존 소스코드의 장점은 적극적으로 취하되 개선이 필요한 </a:t>
            </a:r>
            <a:r>
              <a:rPr u="sng" b="1" sz="1200">
                <a:solidFill>
                  <a:srgbClr val="000000"/>
                </a:solidFill>
                <a:latin typeface="맑은 고딕"/>
              </a:rPr>
              <a:t>(3)부분에 대해 집요하게 고민하는 자세가 필요하다고 생각합니다. 한국마사회 입사 후 제가 프로젝트에서 경험했던 유지 보수성 높은 소스코드 구현, MSA 구조의 이해를 기반으로 현재 구축된 온라인</a:t>
            </a:r>
            <a:r>
              <a:rPr sz="1200">
                <a:solidFill>
                  <a:srgbClr val="000000"/>
                </a:solidFill>
                <a:latin typeface="맑은 고딕"/>
              </a:rPr>
              <a:t> 마권 인프라를 빠르게 습득해 안정성 높은 시스템 운영에 기여할 수 있도록 하겠습니다. - '데이터를 활용해 말 산업 활성화에 기여하다.' 한국마사회는 데이터 기반 행정을 바탕으로 3년 연속 우수 등급을 달성했습니다. 이는 현재까지 축적된 데이터의 구조가 잘 활용될 수 있도록 설계되었다고 볼 수 있습니다.양질의 데이터를 공공데이터로써 개방하고 </a:t>
            </a:r>
            <a:r>
              <a:rPr u="sng" b="1" sz="1200">
                <a:solidFill>
                  <a:srgbClr val="000000"/>
                </a:solidFill>
                <a:latin typeface="맑은 고딕"/>
              </a:rPr>
              <a:t>(4)이를 개발자, 시민들이 적극적으로 활용해 다양한 관점에서 말 산업에 활용할 수 있도록 제공해야 할 것입니다.신규 데이터</a:t>
            </a:r>
            <a:r>
              <a:rPr sz="1200">
                <a:solidFill>
                  <a:srgbClr val="000000"/>
                </a:solidFill>
                <a:latin typeface="맑은 고딕"/>
              </a:rPr>
              <a:t> 구축 시 경마 산업에 대한 전반적인 이해를 바탕으로 데이터 표준화에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OO공사 프로젝트에서 유지 보수가 용이한 소스코드를 작성하기 위해 구체적으로 어떤 방법을 활용했는지 설명해 주세요.</a:t>
            </a:r>
            <a:br/>
            <a:r>
              <a:t>(2) 비즈니스 로직을 정확하게 이해하려는 습관을 들였다고 하셨는데, 이 방법을 통해 어떤 구체적인 성과를 이루었는지 궁금합니다.</a:t>
            </a:r>
            <a:br/>
            <a:r>
              <a:t>(3) 한국마사회에 입사 후, 유지 보수성 높은 소스코드 구현을 통해 어떤 방식으로 조직에 기여하고자 하는지 구체적으로 듣고 싶습니다.</a:t>
            </a:r>
            <a:br/>
            <a:r>
              <a:t>(4) 신규 데이터 구축 시 경마 산업에 대한 이해를 바탕으로 데이터 표준화에 기여하고 싶다고 하셨습니다. 이를 위한 구체적인 계획이 있나요?</a:t>
            </a:r>
          </a:p>
        </p:txBody>
      </p:sp>
    </p:spTree>
  </p:cSld>
  <p:clrMapOvr>
    <a:masterClrMapping/>
  </p:clrMapOvr>
</p:sld>
</file>

<file path=ppt/slides/slide5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'개인의 역량은 다양한 관점에서 발현될 수 있다.' 작년부터 OO공사 사이트 개발 및 유지 보수 프로젝트 수행을 하면서 팀장님과 팀원들 사이에서 중간 </a:t>
            </a:r>
            <a:r>
              <a:rPr u="sng" b="1" sz="1200">
                <a:solidFill>
                  <a:srgbClr val="000000"/>
                </a:solidFill>
                <a:latin typeface="맑은 고딕"/>
              </a:rPr>
              <a:t>(1)역할을 수행하고 있습니다. 프로젝트 전반적인 일감을 관리하며 완료된 일감은 팀장님께 보고드리고 새로운 일감이 생기면 팀원들에게 나눠주곤 했습니다.역할 특성상 팀 구성원 모두와 원활하게 소통하는</a:t>
            </a:r>
            <a:r>
              <a:rPr sz="1200">
                <a:solidFill>
                  <a:srgbClr val="000000"/>
                </a:solidFill>
                <a:latin typeface="맑은 고딕"/>
              </a:rPr>
              <a:t> 역량이 무엇보다 중요했고 시행착오도 많이 겪었습니다. 저는 크게 2가지 관점에서 팀원들과의 소통에 대한 어려움을 해결하기 위해 노력했습니다. 첫째, 일감 분배할 때 설명을 구체화하기 위해 말로만 설명하지 않고 </a:t>
            </a:r>
            <a:r>
              <a:rPr u="sng" b="1" sz="1200">
                <a:solidFill>
                  <a:srgbClr val="000000"/>
                </a:solidFill>
                <a:latin typeface="맑은 고딕"/>
              </a:rPr>
              <a:t>(2)도식화를 할 수 있도록 노력했습니다.텍스트로 내용을 전달하는 경우 정확하게 전달되지 않는 경우가 종종 있었습니다. 이를 해결하기 위해 눈높이에 맞춰 도식화해서 설명하니 소통이 잘못되는 상황과 설명하는 시간이 많이 줄어들었습니다.그 결과</a:t>
            </a:r>
            <a:r>
              <a:rPr sz="1200">
                <a:solidFill>
                  <a:srgbClr val="000000"/>
                </a:solidFill>
                <a:latin typeface="맑은 고딕"/>
              </a:rPr>
              <a:t> 빠르게 필요한 내용을 전달하고 소통에 대한 시행착오를 줄여 업무를 시간 내에 처리하는 비율이 </a:t>
            </a:r>
            <a:r>
              <a:rPr u="sng" b="1" sz="1200">
                <a:solidFill>
                  <a:srgbClr val="000000"/>
                </a:solidFill>
                <a:latin typeface="맑은 고딕"/>
              </a:rPr>
              <a:t>(3)높아졌습니다. 둘째, 팀 구성원 개인의 역량을 파악할 수 있도록 노력했습니다.하나의 팀에는 여러 명의 구성원이 있습니다. 팀을 하나로 이끌어가려면 팀 구성원이라는 의식을 가질 수 있도록 하는 게 중요했습니다.그중</a:t>
            </a:r>
            <a:r>
              <a:rPr sz="1200">
                <a:solidFill>
                  <a:srgbClr val="000000"/>
                </a:solidFill>
                <a:latin typeface="맑은 고딕"/>
              </a:rPr>
              <a:t> 개인의 역량을 파악하고 적절한 일감을 나눠줌으로써 개인의 성취감을 느낄 수 있게 하고 팀에 기여하고 </a:t>
            </a:r>
            <a:r>
              <a:rPr u="sng" b="1" sz="1200">
                <a:solidFill>
                  <a:srgbClr val="000000"/>
                </a:solidFill>
                <a:latin typeface="맑은 고딕"/>
              </a:rPr>
              <a:t>(4)있다는 마음을 가질 수 있게 도움을 주기도 했습니다.때때로 힘든 일이 있거나 업무에 어려움이 있다고 판단되면 팀원들과 이야기를 나누는 시간도 가졌습니다.</a:t>
            </a:r>
            <a:r>
              <a:rPr sz="1200">
                <a:solidFill>
                  <a:srgbClr val="000000"/>
                </a:solidFill>
                <a:latin typeface="맑은 고딕"/>
              </a:rPr>
              <a:t> 하나의 팀으로 소통하고 신속하게 업무처리한 노력 덕분에 우리 회사에 대한 신뢰도가 높아졌습니다. 그 결과 공사에서 우수한 업체에게 주는 표창장을 수여하는 쾌거를 이룰 수 있었습니다. 한국마사회 입사 후 경험을 통해 얻은 탄탄한 소통 역량, 팔로워십을 바탕으로 조직의 비전을 이루기 위해 노력하는 마사인이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OO공사 프로젝트에서 중간 역할을 수행하며 어떤 점이 가장 도전적이었으며, 이를 어떻게 극복했는지 설명해 주세요.</a:t>
            </a:r>
            <a:br/>
            <a:r>
              <a:t>(2) 도식화를 활용하여 팀원들과의 소통 오류를 줄였다고 하셨는데, 이 방법이 구체적으로 어떤 결과를 가져왔는지 궁금합니다.</a:t>
            </a:r>
            <a:br/>
            <a:r>
              <a:t>(3) 팀원 개인의 역량을 파악해 일감을 나눠줬다고 했는데, 이를 통해 팀 성과에 어떤 긍정적인 변화가 있었는지 설명해 주세요.</a:t>
            </a:r>
            <a:br/>
            <a:r>
              <a:t>(4) 팀으로서 소통하고 신속하게 업무 처리한 덕분에 신뢰도가 높아졌다고 하셨는데, 이러한 노력에 대해 구체적으로 설명해 주세요.</a:t>
            </a:r>
          </a:p>
        </p:txBody>
      </p:sp>
    </p:spTree>
  </p:cSld>
  <p:clrMapOvr>
    <a:masterClrMapping/>
  </p:clrMapOvr>
</p:sld>
</file>

<file path=ppt/slides/slide5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[안정적인 송출을 바탕으로 한 경마 방송 수출국 확대]한국마사회 방송기술직에 입사 후 이루고자 하는 목표는 안정적인 송출 시스템 관리를 통해 전 세계 경마 방송 수출국 2배 확대입니다. 한국마사회는 2013년 싱가포르 시범 송출을 시작으로 2022년 기준 23개국을 대상으로 한국 경주 실황을 수출하며 '글로벌 Top 5 말산업 선도기업' 비전 달성하기 위해 노력하고 있습니다. 이러한 노력을 바탕으로 지난해 1258억원의 매출과 함께 누적 7500억원의 매출을 달성하며 한국 경마의 글로벌 성장세를 이끌고 있습니다.이러한 말산업 선도기업 비전의 성공적인 전개를 위해서는 안정적이고 신뢰할 수 있는 송출 시스템 관리 및 네트워크 관리가 필수적입니다. 안정적인 송출 시스템 구축을 위해서는 카메라, 인코더, 디코더, 미디어 서버에 걸치는 </a:t>
            </a:r>
            <a:r>
              <a:rPr u="sng" b="1" sz="1200">
                <a:solidFill>
                  <a:srgbClr val="000000"/>
                </a:solidFill>
                <a:latin typeface="맑은 고딕"/>
              </a:rPr>
              <a:t>(1)방송 송출 과정을 알아야 하며 (2)기술 고도화를 위해 장비 간 호환성을 파악할 수 있어야 합니다. 이에 저는 서울시 내 도시고속도로를 중심으로 구축된 광통신망을 운영하며 도시고속도로 위의 카메라로부터 영상을 끊김이 없이 받아와 제공해</a:t>
            </a:r>
            <a:r>
              <a:rPr sz="1200">
                <a:solidFill>
                  <a:srgbClr val="000000"/>
                </a:solidFill>
                <a:latin typeface="맑은 고딕"/>
              </a:rPr>
              <a:t> 본 경험이 있습니다. 현장에서 센터까지 거리가 멀다는 점을 고려하여 아날로그 카메라로부터 신호를 디지털로 변환하여 광통신을 통해 센터로 정보를 받을 수 있도록 했으며 센터 내에서는 인코더를 통해 스위치를 거쳐 영상 </a:t>
            </a:r>
            <a:r>
              <a:rPr u="sng" b="1" sz="1200">
                <a:solidFill>
                  <a:srgbClr val="000000"/>
                </a:solidFill>
                <a:latin typeface="맑은 고딕"/>
              </a:rPr>
              <a:t>(3)백본에 압축된 영상을 저장하는 일련의 과정을 이해하며 실시간으로 영상을 어떻게 받아오고 저장하는지 과정을 이해한 경험이 있습니다.아날로그 카메라로부터 영상 백본까지 구성을 파악하고 제공해 (4)본 경험을 바탕으로 안정적인 송출을 위해 RTMP와 SRT와 같은 적절한 스트리밍 프로토콜을 선택하여 프로토콜뿐만</a:t>
            </a:r>
            <a:r>
              <a:rPr sz="1200">
                <a:solidFill>
                  <a:srgbClr val="000000"/>
                </a:solidFill>
                <a:latin typeface="맑은 고딕"/>
              </a:rPr>
              <a:t> 아니라 전체적인 송출 인프라를 관리토록 하겠습니다. 더해서 영상 해외 송출을 위한 중계망에 대한 지식도 갖추며 안정적인 송출 인프라를 바탕으로 경마 방송 수출국 확대에 이바지할 수 있는 방송기술인으로 거듭나도록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서울시 내 도시고속도로 광통신망 운영 경험을 경마 방송 송출에 어떻게 활용할 계획인가요?</a:t>
            </a:r>
            <a:br/>
            <a:r>
              <a:t>(2) 지원자가 안정적인 송출 시스템 구축을 위한 경험을 쌓으며 현실적으로 가장 어려웠던 점이 무엇이었는지 설명해주시겠습니까?</a:t>
            </a:r>
            <a:br/>
            <a:r>
              <a:t>(3) 현재 사용되고 있는 RTMP와 SRT 스트리밍 프로토콜에 대한 이해와 활용 방안을 설명해 주시고, 이를 통해 어떠한 성과를 기대하시나요?</a:t>
            </a:r>
            <a:br/>
            <a:r>
              <a:t>(4) 안정적인 송출 인프라 관리를 통해 경마 방송의 수출국 확대에 기여할 수 있는 구체적인 방법을 말씀해 주시겠습니까?</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공항서비스 개선을 위한 아이디어를 제시하는 </a:t>
            </a:r>
            <a:r>
              <a:rPr u="sng" b="1" sz="1200">
                <a:solidFill>
                  <a:srgbClr val="000000"/>
                </a:solidFill>
                <a:latin typeface="맑은 고딕"/>
              </a:rPr>
              <a:t>(1)공모전에 참여해서 팀원과의 갈등을 극복하고 우수상을 탔던 경험이 있습니다. 팀원과 가까운 공항에 방문 후, 각자 (2)아이디어를 생각해서 공유했습니다. 저는 공항 바닥에 길안내 스티커를 부착하자는 아이디어를 제시했습니다. 공항에 방문했을 때,</a:t>
            </a:r>
            <a:r>
              <a:rPr sz="1200">
                <a:solidFill>
                  <a:srgbClr val="000000"/>
                </a:solidFill>
                <a:latin typeface="맑은 고딕"/>
              </a:rPr>
              <a:t> 특히 노년층이 공항 시설의 위치를 찾는 데 어려움을 겪는 모습을 목격했기 때문입니다. 팀원은 여름철 폭우로 인해 방문객들의 신발이 젖어 불편을 겪는 상황을 해소하기 위해 신발 건조기 비치를 주장했습니다.이렇게 서로의 의견이 갈리면서 잠시 교착상태에 빠지기도 했습니다. </a:t>
            </a:r>
            <a:r>
              <a:rPr u="sng" b="1" sz="1200">
                <a:solidFill>
                  <a:srgbClr val="000000"/>
                </a:solidFill>
                <a:latin typeface="맑은 고딕"/>
              </a:rPr>
              <a:t>(3)이를 해결하기 위해 먼저 팀원 아이디어의 창의성을 인정하고 존중했습니다. 팀원의 아이디어는 비 오는 날 방문객의 쾌적함을</a:t>
            </a:r>
            <a:r>
              <a:rPr sz="1200">
                <a:solidFill>
                  <a:srgbClr val="000000"/>
                </a:solidFill>
                <a:latin typeface="맑은 고딕"/>
              </a:rPr>
              <a:t> 도모할 수 있는 발상이라는 점에서 인상적이었습니다. 그리고 서로의 아이디어를 구체화해서 비교하는 시간을 가졌습니다. 저는 경제적인 이유를 들어서 제 아이디어를 채택하자고 조심스럽게 설득했습니다. 먼저 예산이었습니다. 공모전 심사 기준에 경제성을 평가하는 항목이 있었고, 신발 건조기를 구매하는 데 필요한 예산이 더 많았습니다. 또한 1년 중 여름을 제외한 대부분의 시기에는 신발 건조기의 활용성이 떨어질 것이라는 점도 이유로 제시했습니다. 이러한 협업의 과정을 거친 후 팀원도 제 의견에 동의했고, 최종적으로 입상이라는 결과를 얻게 되었습니다. 이 모든 과정을 거치면서 팀원의 의견을 존중하는 법과 설득을 하는 방식, 무언가를 분석하는 방법에 대해 배울 수 있었습니다. 제가 입사하게 된다면, 이 </a:t>
            </a:r>
            <a:r>
              <a:rPr u="sng" b="1" sz="1200">
                <a:solidFill>
                  <a:srgbClr val="000000"/>
                </a:solidFill>
                <a:latin typeface="맑은 고딕"/>
              </a:rPr>
              <a:t>(4)경험을 토대로 항상 열린 마음으로 동료와 소통함으로써 조직의 화합에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공모전에서 팀원과의 갈등을 극복했다고 했습니다. 이 과정을 통해 얻은 가장 큰 배움은 무엇이었나요?</a:t>
            </a:r>
            <a:br/>
            <a:r>
              <a:t>(2) 공모전 아이디어로 공항 바닥에 길안내 스티커를 제안하셨습니다. 이 아이디어가 실현되었다면 어떤 추가 효과를 기대할 수 있었을까요?</a:t>
            </a:r>
            <a:br/>
            <a:r>
              <a:t>(3) 팀원의 아이디어를 존중하고 협업했다고 했습니다. 이를 통해 배운 점은 무엇이며, 어떻게 조직생활에 적용할 계획이신가요?</a:t>
            </a:r>
            <a:br/>
            <a:r>
              <a:t>(4) 입상 후 배운 점을 바탕으로, 입사 후 회사의 화합에 어떻게 기여할 계획이신가요?</a:t>
            </a:r>
          </a:p>
        </p:txBody>
      </p:sp>
    </p:spTree>
  </p:cSld>
  <p:clrMapOvr>
    <a:masterClrMapping/>
  </p:clrMapOvr>
</p:sld>
</file>

<file path=ppt/slides/slide5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[주 소비층 타겟팅 - 컬러 마케팅을 통한 절충안 마련]온라인 출시를 준비하는 1인 기업을 위한 마케팅 제안 공모전에서 서로의 의견을 굽히지 않아 어려움을 겪었으나, 객관적인 분석을 통해 팀원 </a:t>
            </a:r>
            <a:r>
              <a:rPr u="sng" b="1" sz="1200">
                <a:solidFill>
                  <a:srgbClr val="000000"/>
                </a:solidFill>
                <a:latin typeface="맑은 고딕"/>
              </a:rPr>
              <a:t>(1)간 갈등을 조율했던 경험이 있습니다. 양말, 목도리와 같은 액세서리와 디퓨저를 판매하는 기업의 마케팅 방안을 논의하는 과정에서, 판매하는 다양한 제품을 한 세트로 구성하자는 의견과 구성품이 조화롭지 않으므로 개별 판매하자는</a:t>
            </a:r>
            <a:r>
              <a:rPr sz="1200">
                <a:solidFill>
                  <a:srgbClr val="000000"/>
                </a:solidFill>
                <a:latin typeface="맑은 고딕"/>
              </a:rPr>
              <a:t> 의견이 충돌하면서 회의가 감정싸움으로 번지는 난관을 겪었습니다.우선 팀원들의 의견이 모두 </a:t>
            </a:r>
            <a:r>
              <a:rPr u="sng" b="1" sz="1200">
                <a:solidFill>
                  <a:srgbClr val="000000"/>
                </a:solidFill>
                <a:latin typeface="맑은 고딕"/>
              </a:rPr>
              <a:t>(2)일리 있었기에, '틀린 말이 없으니, 두 의견의 절충안을 찾아보자'고 다독였습니다. 이후 사이트</a:t>
            </a:r>
            <a:r>
              <a:rPr sz="1200">
                <a:solidFill>
                  <a:srgbClr val="000000"/>
                </a:solidFill>
                <a:latin typeface="맑은 고딕"/>
              </a:rPr>
              <a:t> 방문자 분석을 통해 20~30대 여성이 주 소비층임을 </a:t>
            </a:r>
            <a:r>
              <a:rPr u="sng" b="1" sz="1200">
                <a:solidFill>
                  <a:srgbClr val="000000"/>
                </a:solidFill>
                <a:latin typeface="맑은 고딕"/>
              </a:rPr>
              <a:t>(3)파악하고, 이들을 타겟팅하는 방안에 집중했습니다. SNS와 타사 홍보페이지들을 레퍼런스로 활용하였고, 계절별 텀블러 디자인을 통해 소비자 호응도와 수익을 증대한 사례에</a:t>
            </a:r>
            <a:r>
              <a:rPr sz="1200">
                <a:solidFill>
                  <a:srgbClr val="000000"/>
                </a:solidFill>
                <a:latin typeface="맑은 고딕"/>
              </a:rPr>
              <a:t> 착안하여, 계절별 색감을 활용한 세트 상품 기획을 콘셉트로 제안했습니다. 다양한 제품을 한 세트로 묶고 구성품의 조화로움까지 고려할 수 있었기에 팀원들에게 만장일치로 지지를 받았고, 컬러 선정 및 세트 상품 요소 구성까지 순조롭게 진행할 수 있었습니다. 회사 관계자분께서도 이를 반영해 계절에 따라 웹사이트 디자인과 상품 구성을 바꿀 수 있도록 적극적으로 지지해 주셨습니다. 그 결과, 판매량이 감소하기 이전보다 10% 더 높은 판매량을 기록했고, 제품 재구매율 또한 10% 상승시킬 수 있었습니다.해당 경험을 통해 다양한 아이디어를 수렴하며 갈등이 발생할 수 있으나, 이를 가라앉히고 적절히 활용한 절충안을 찾는다면 완성도 높은 결론을 도출할 수 있음을 배웠습니다. 또한, 구성원 각자의 의견이 반영된 결과물은 참여 의지를 높여 더 나은 성과로 이어진다는 점을 깨달았습니다.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마케팅 제안 공모전에서 발생한 팀 내갈등을 중재한 구체적인 방법과 그 결과에 대해 설명해주시겠습니까?</a:t>
            </a:r>
            <a:br/>
            <a:r>
              <a:t>(2) 주 소비층의 특성을 타겟팅하여 세트 상품을 기획하는 과정에서 겪었던 도전적인 상황과 이를 극복한 방법에 대해 설명해주시겠습니까?</a:t>
            </a:r>
            <a:br/>
            <a:r>
              <a:t>(3) 온라인 소비층 타겟팅 과정에서 계절별 색감을 활용한 세트 상품 기획의 구체적인 사례를 소개해 주시겠습니까?</a:t>
            </a:r>
            <a:br/>
            <a:r>
              <a:t>(4) 다양한 아이디어 수렴의 중요성에 대해 배운 점을 설명해 주시고, 이를 마사회에서 어떻게 적용할 수 있을까요?</a:t>
            </a:r>
          </a:p>
        </p:txBody>
      </p:sp>
    </p:spTree>
  </p:cSld>
  <p:clrMapOvr>
    <a:masterClrMapping/>
  </p:clrMapOvr>
</p:sld>
</file>

<file path=ppt/slides/slide5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[빠르게 적응하고 성장하는 인재]우선적인 목표는 적극적이고 능동적인 태도로 새로운 업무 환경에 빠르게 적응하고 맡은 업무를 성실히 수행하는 것입니다. 저는 인턴으로 근무하며 적극적인 태도와 꼼꼼한 업무처리로 상사에게 긍정적인 평가를 받았습니다. 단기간 근무하는 </a:t>
            </a:r>
            <a:r>
              <a:rPr u="sng" b="1" sz="1200">
                <a:solidFill>
                  <a:srgbClr val="000000"/>
                </a:solidFill>
                <a:latin typeface="맑은 고딕"/>
              </a:rPr>
              <a:t>(1)인턴 특성상 전담 업무가 주어지지 않았습니다. 따라서 멘토 과장님께 제가 할 수 있는 업무를 정중하게 요청드렸고, 입회검사기록서를 분류, 편철하고 그 데이터를 검증하는 업무를 담당하게 되었습니다. 업무를</a:t>
            </a:r>
            <a:r>
              <a:rPr sz="1200">
                <a:solidFill>
                  <a:srgbClr val="000000"/>
                </a:solidFill>
                <a:latin typeface="맑은 고딕"/>
              </a:rPr>
              <a:t> 보고드리기 전에는 항상 </a:t>
            </a:r>
            <a:r>
              <a:rPr u="sng" b="1" sz="1200">
                <a:solidFill>
                  <a:srgbClr val="000000"/>
                </a:solidFill>
                <a:latin typeface="맑은 고딕"/>
              </a:rPr>
              <a:t>(2)거듭 검토하는 과정을 거쳤으며 단순히 업무만 반복하는 것이 아니라 담당한 업무가 회사의 어떤 사업과 연결되어</a:t>
            </a:r>
            <a:r>
              <a:rPr sz="1200">
                <a:solidFill>
                  <a:srgbClr val="000000"/>
                </a:solidFill>
                <a:latin typeface="맑은 고딕"/>
              </a:rPr>
              <a:t> 있는지 여쭤보고 배웠습니다. 부서원들이 이 모습을 좋게 봐주셔서 여러 가르침과 조언을 아끼지 않으셨습니다. 이 경험을 통해 적극적으로 배우려는 태도는 동료와 상사의 마음을 열게 할 수 있다는 것을 </a:t>
            </a:r>
            <a:r>
              <a:rPr u="sng" b="1" sz="1200">
                <a:solidFill>
                  <a:srgbClr val="000000"/>
                </a:solidFill>
                <a:latin typeface="맑은 고딕"/>
              </a:rPr>
              <a:t>(3)깨달았습니다. 신입사원으로서 항상 적극적인 자세로 업무에 임하겠습니다.[탄탄한 기초 위에 쌓아 올리는 실무 역량]업무와 방송설비에 대해 숙지한</a:t>
            </a:r>
            <a:r>
              <a:rPr sz="1200">
                <a:solidFill>
                  <a:srgbClr val="000000"/>
                </a:solidFill>
                <a:latin typeface="맑은 고딕"/>
              </a:rPr>
              <a:t> 지식을 바탕으로 ICT 및 네트워크 기술을 활용해 차세대 방송시스템 구축에 기여하고 싶습니다. 현대의 방송시스템은 디지털화 및 네트워크 기반으로 개편되고 있으며, 이에 </a:t>
            </a:r>
            <a:r>
              <a:rPr u="sng" b="1" sz="1200">
                <a:solidFill>
                  <a:srgbClr val="000000"/>
                </a:solidFill>
                <a:latin typeface="맑은 고딕"/>
              </a:rPr>
              <a:t>(4)따라 방송기술인은 네트워크와 IP 통신에 대한 기본적인 이해와 역량이 필수적이라고 생각합니다. 저는 전자 관련 전공자로, 전공 공학 과목에서부터</a:t>
            </a:r>
            <a:r>
              <a:rPr sz="1200">
                <a:solidFill>
                  <a:srgbClr val="000000"/>
                </a:solidFill>
                <a:latin typeface="맑은 고딕"/>
              </a:rPr>
              <a:t> 다양한 설계과목을 수강하며 공학적 지식과 네트워크 관련 지식을 습득했습니다. 또한 정보통신설비 유지보수 업무를 하며 스위치, 허브, NAS 및 서버, NMS 등의 네트워크 장비를 다룬 경험이 있습니다. 장비 운용 경험을 활용해 현장에 가지 않고도 모듈의 기능을 판정할 수 있는 간단한 테스트베드 시스템을 구현하기도 했습니다.이처럼 기설된 인프라에 의존하지 않고 소프트웨어적 변경만으로도 쉽게 운용이 가능한 네트워크의 특성을 방송통신설비와 접목해 안정적이고 효율적인 방송통신시스템을 구축하고 운영할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인턴 경험에서 특히 어려웠던 점은 무엇이며, 그 상황을 어떻게 극복했나요?</a:t>
            </a:r>
            <a:br/>
            <a:r>
              <a:t>(2) 입회검사기록서를 분류하고 데이터를 검증하는 업무를 맡으셨다고 했는데, 어떤 방법으로 효율성을 높였나요?</a:t>
            </a:r>
            <a:br/>
            <a:r>
              <a:t>(3) ICT 및 네트워크 기술을 활용하여 방송시스템 구축에 기여하고 싶다고 하셨는데, 구체적으로 어떤 부분에서 기여할 수 있을까요?</a:t>
            </a:r>
            <a:br/>
            <a:r>
              <a:t>(4) 네트워크 장비를 다룬 경험을 통해 배운 점은 무엇이며, 이를 어떻게 회사에서 활용할 수 있을까요?</a:t>
            </a:r>
          </a:p>
        </p:txBody>
      </p:sp>
    </p:spTree>
  </p:cSld>
  <p:clrMapOvr>
    <a:masterClrMapping/>
  </p:clrMapOvr>
</p:sld>
</file>

<file path=ppt/slides/slide5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[소통과 협력의 첫 단계: 존중과 경청]저는 상대방의 의견을 존중하며 경청하는 태도를 통해 </a:t>
            </a:r>
            <a:r>
              <a:rPr u="sng" b="1" sz="1200">
                <a:solidFill>
                  <a:srgbClr val="000000"/>
                </a:solidFill>
                <a:latin typeface="맑은 고딕"/>
              </a:rPr>
              <a:t>(1)협력적인 분위기를 조성했던 경험이 있습니다. 교양수업에서 사업 제안서를 작성하는 조별 과제를 수행하던 중 마케팅 부문과 원자재</a:t>
            </a:r>
            <a:r>
              <a:rPr sz="1200">
                <a:solidFill>
                  <a:srgbClr val="000000"/>
                </a:solidFill>
                <a:latin typeface="맑은 고딕"/>
              </a:rPr>
              <a:t> 수급 부문의 예산 할당 과정에서 의견 충돌이 있었습니다. 저와 조원들은 기획한 상품의 성격상 홍보의 </a:t>
            </a:r>
            <a:r>
              <a:rPr u="sng" b="1" sz="1200">
                <a:solidFill>
                  <a:srgbClr val="000000"/>
                </a:solidFill>
                <a:latin typeface="맑은 고딕"/>
              </a:rPr>
              <a:t>(2)성공 여부가 매출과 직결된다고 생각했고 한 조원은 제품의 다양성 확보를 위해 원자재 부문에 예산을 더 안배해야 한다고 주장했습니다.해당 조원만 의견이 달랐지만</a:t>
            </a:r>
            <a:r>
              <a:rPr sz="1200">
                <a:solidFill>
                  <a:srgbClr val="000000"/>
                </a:solidFill>
                <a:latin typeface="맑은 고딕"/>
              </a:rPr>
              <a:t> 본인의 의견만을 관철시키려 </a:t>
            </a:r>
            <a:r>
              <a:rPr u="sng" b="1" sz="1200">
                <a:solidFill>
                  <a:srgbClr val="000000"/>
                </a:solidFill>
                <a:latin typeface="맑은 고딕"/>
              </a:rPr>
              <a:t>(3)했습니다. 저는 우선 조원의 주장이 다소 고집스럽더라도 의견을 끝까지 모두 경청하였습니다. 상대방의 주장과 근거가 설령 잘못된 정보에</a:t>
            </a:r>
            <a:r>
              <a:rPr sz="1200">
                <a:solidFill>
                  <a:srgbClr val="000000"/>
                </a:solidFill>
                <a:latin typeface="맑은 고딕"/>
              </a:rPr>
              <a:t> 기인한 것일지라도 다 듣고 납득시키려고 노력하였습니다. 저는 실제 기업들의 유사 성격의 제품 마케팅 성공 사례를 근거로 들어 이견을 조정했습니다. 또한 해당 조원의 의견을 일정 부분 반영하여 더 좋은 결과를 도출했습니다. 마케팅 부문의 예산을 본 예산에 재배치해 원자재 예산을 </a:t>
            </a:r>
            <a:r>
              <a:rPr u="sng" b="1" sz="1200">
                <a:solidFill>
                  <a:srgbClr val="000000"/>
                </a:solidFill>
                <a:latin typeface="맑은 고딕"/>
              </a:rPr>
              <a:t>(4)확보했고, 이를 통해 생산 비용을 절감하고 판매 단가 상승을 방지하는 방향으로 조정했습니다. 결과적으로 저렴한 판매 가격을 활용해</a:t>
            </a:r>
            <a:r>
              <a:rPr sz="1200">
                <a:solidFill>
                  <a:srgbClr val="000000"/>
                </a:solidFill>
                <a:latin typeface="맑은 고딕"/>
              </a:rPr>
              <a:t> 홍보 효과도 증대시킬 수 있어 기존보다 10% 가량의 예산을 절감할 수 있었습니다. 이 경험을 통해 서로의 의견을 존중하고 합리적으로 조정하는 능력을 키울 수 있었습니다. 무엇보다도 경청하는 태도만으로도 상대의 불만을 어느 정도 누그러뜨릴 수 있었고, 완만한 합의점을 도출할 수 있었습니다. 이는 동료를 대함에 있어서도 다르지 않다고 생각합니다. 항상 기본적으로 상대방의 이야기를 듣고 공감하는 자세를 지녀야만 조직구성원으로서 하나된 목적을 이룰 수 있다고 생각합니다. 항상 상사와 동료들의 의견을 존중하며 협력하는 자세로 업무에 임하겠습니다.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조별 과제에서 의견 충돌을 해결한 방법을 업무 환경에서 어떻게 적용할 수 있을까요?</a:t>
            </a:r>
            <a:br/>
            <a:r>
              <a:t>(2) 예산 할당 과정에서 발생한 의견 차이를 해결한 구체적인 전략이 무엇이었나요?</a:t>
            </a:r>
            <a:br/>
            <a:r>
              <a:t>(3) 마케팅 성공 사례를 활용하여 이견을 조정했다고 하셨는데, 관련 경험 중 가장 인상 깊은 사례는 무엇이었나요?</a:t>
            </a:r>
            <a:br/>
            <a:r>
              <a:t>(4) 경청의 태도가 동료와 상사의 불만을 누그러뜨린다고 하셨는데, 이를 실질적으로 경험한 사례가 있나요?</a:t>
            </a:r>
          </a:p>
        </p:txBody>
      </p:sp>
    </p:spTree>
  </p:cSld>
  <p:clrMapOvr>
    <a:masterClrMapping/>
  </p:clrMapOvr>
</p:sld>
</file>

<file path=ppt/slides/slide5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(1)제가 한국마사회에 입사하게 된다면, 저는 한국마사회의 비전 2037이 현실로 이루어 질 수 있도록 하는 굳건한</a:t>
            </a:r>
            <a:r>
              <a:rPr sz="1200">
                <a:solidFill>
                  <a:srgbClr val="000000"/>
                </a:solidFill>
                <a:latin typeface="맑은 고딕"/>
              </a:rPr>
              <a:t> 지지대가 되고 싶습니다. 현재 말 산업은 단순히 경마를 넘어, 여러가지 잠재력을 지니고 있습니다. 다른 국가들은 이미 승마를 이용한 심리 안정 프로그램을 시행하고 있거나 말 관련 캐릭터 사업으로 다양한 세대에게 말산업의 매력을 호소하고 있습니다. 앞으로 한국마사회가 지속가능한 경영이 가능하게 하려면 국제 경쟁력과 국민들에게 친숙하게 인식되어야 하며, 저의 경험과 직무역량으로 한국마사회가 제시한 전략 과제에 이바지 할 자신이 있습니다.저는 그 동안 다양한 연구소 및 기관에서 근무한 경험이 있으며, 재직중 저는 기관 운영에 필요한 지원 사업 기획, 구매 기획, 행사 총괄 기획, 타 기관들과 대외 </a:t>
            </a:r>
            <a:r>
              <a:rPr u="sng" b="1" sz="1200">
                <a:solidFill>
                  <a:srgbClr val="000000"/>
                </a:solidFill>
                <a:latin typeface="맑은 고딕"/>
              </a:rPr>
              <a:t>(2)협력 경험이 있습니다. 저는 비전 2037 목표를 성공적으로 달성할 수 있도록 비전 2037에 필요한 다양한 지원 사업들이</a:t>
            </a:r>
            <a:r>
              <a:rPr sz="1200">
                <a:solidFill>
                  <a:srgbClr val="000000"/>
                </a:solidFill>
                <a:latin typeface="맑은 고딕"/>
              </a:rPr>
              <a:t> 원활하게 </a:t>
            </a:r>
            <a:r>
              <a:rPr u="sng" b="1" sz="1200">
                <a:solidFill>
                  <a:srgbClr val="000000"/>
                </a:solidFill>
                <a:latin typeface="맑은 고딕"/>
              </a:rPr>
              <a:t>(3)개최될 수 있도록 묵묵히 지원을 할 것입니다. 저는 영어권 국가에서 6년 체류한 경험이 있습니다. 미국 및 영국 등 말 산업 선발 국가들의 사례를 적극적으로 공부하여 한국마사회에 필요한 경영 지원 프로그램들을</a:t>
            </a:r>
            <a:r>
              <a:rPr sz="1200">
                <a:solidFill>
                  <a:srgbClr val="000000"/>
                </a:solidFill>
                <a:latin typeface="맑은 고딕"/>
              </a:rPr>
              <a:t> 기획하고자 합니다. 아동청소년학을 전공한 경혐과 어린이-청소년 관련 기관에서 재직한 경험을 살려, 말 산업이 미래 세대에게도 친숙한 여가 프로그램으로 인식 될 수 있도록 </a:t>
            </a:r>
            <a:r>
              <a:rPr u="sng" b="1" sz="1200">
                <a:solidFill>
                  <a:srgbClr val="000000"/>
                </a:solidFill>
                <a:latin typeface="맑은 고딕"/>
              </a:rPr>
              <a:t>(4)다양한 사회 공헌 프로그램을 기획하거나 지원하여 한국마사회가 국민들에게 더 긍정적으로 인식되거나, 어린이 청소년이 '말'에 대하여 친숙함을 가지도록 하고 싶습니다.또한</a:t>
            </a:r>
            <a:r>
              <a:rPr sz="1200">
                <a:solidFill>
                  <a:srgbClr val="000000"/>
                </a:solidFill>
                <a:latin typeface="맑은 고딕"/>
              </a:rPr>
              <a:t> 저는 재직한 연구소 및 기관에서 매출, 자산을 관리한 경력이 있으며 해외 업체와 직접 구매 계약을 주도한 경험이 있습니다. 이 경험을 살려서 한국마사회가 국제 경쟁력을 갖추고 고객이 만족하는 여가 시설 사업에 필요한 구매 계약, 매출 및 자산 관리 프로세스에 참여하고 싶습니다. 저의 경험과 직무역량을 살려 한국마사회와 함께 도약하고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언급한 '한국마사회 비전 2037'이 제공할 수 있는 가장 큰 기회는 무엇이며, 그 기회에 대비한 지원자의 구체적 계획은 무엇입니까?</a:t>
            </a:r>
            <a:br/>
            <a:r>
              <a:t>(2) 지원자가 영어권 국가에서의 체류 경험을 통해 말 산업의 국제 경쟁력 강화를 위해 한국마사회에 구체적으로 어떻게 기여하고자 하십니까?</a:t>
            </a:r>
            <a:br/>
            <a:r>
              <a:t>(3) 아동청소년학을 전공한 경험이 어떤 방식으로 말 산업이 미래 세대에게 친숙한 여가 프로그램으로 인식되도록 기여할 수 있을지 구체적으로 설명해 주세요.</a:t>
            </a:r>
            <a:br/>
            <a:r>
              <a:t>(4) 해외 업체와의 구매 계약을 주도한 경험을 바탕으로, 한국마사회의 경영 효율성을 어떻게 향상시킬 계획인지 설명해 주세요.</a:t>
            </a:r>
          </a:p>
        </p:txBody>
      </p:sp>
    </p:spTree>
  </p:cSld>
  <p:clrMapOvr>
    <a:masterClrMapping/>
  </p:clrMapOvr>
</p:sld>
</file>

<file path=ppt/slides/slide5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a:t>
            </a:r>
            <a:r>
              <a:rPr u="sng" b="1" sz="1200">
                <a:solidFill>
                  <a:srgbClr val="000000"/>
                </a:solidFill>
                <a:latin typeface="맑은 고딕"/>
              </a:rPr>
              <a:t>(1)한국잡월드에 재직하면서 기관 청년 관련 공모전을 총괄한 경험이 있습니다. 기관에서 처음으로 개최되는 청년 공모전을 총괄하는 과정에서</a:t>
            </a:r>
            <a:r>
              <a:rPr sz="1200">
                <a:solidFill>
                  <a:srgbClr val="000000"/>
                </a:solidFill>
                <a:latin typeface="맑은 고딕"/>
              </a:rPr>
              <a:t> 저는 기관 내부 부서 사람들 및 외부 사람들과 소통 및 일정을 조율하는 과정에서 어려움을 느끼었으나, 소통 대상자들의 상황을 먼저 생각하는 태도를 견지하여 협력을 요청하여 성공적으로 공모전을 개최할 수 있었습니다. 또한 기관 역시 추후 청년 공모전 개최를 확정하였으며, 저는 </a:t>
            </a:r>
            <a:r>
              <a:rPr u="sng" b="1" sz="1200">
                <a:solidFill>
                  <a:srgbClr val="000000"/>
                </a:solidFill>
                <a:latin typeface="맑은 고딕"/>
              </a:rPr>
              <a:t>(2)기관 후임자들이 참고할 수 있는 성공적인 선례들을 남길 수 있었습니다.기관 역사상 처음으로 있는</a:t>
            </a:r>
            <a:r>
              <a:rPr sz="1200">
                <a:solidFill>
                  <a:srgbClr val="000000"/>
                </a:solidFill>
                <a:latin typeface="맑은 고딕"/>
              </a:rPr>
              <a:t> </a:t>
            </a:r>
            <a:r>
              <a:rPr u="sng" b="1" sz="1200">
                <a:solidFill>
                  <a:srgbClr val="000000"/>
                </a:solidFill>
                <a:latin typeface="맑은 고딕"/>
              </a:rPr>
              <a:t>(3)공모전이어서 저는 먼저 비슷한 행사를 진행한 기관들에게 연락하여 먼저 공모전 진행 관련 노하우를 배운 이후, 행사 전문 업체와 계약을 하였습니다. 이후 저는 행사를 준비하는 과정에서 기관 내, 외부 사람들의 이해 관계 조율에 있어 어려움을 겪었습니다. 기관 내 홍보 담당 부서- 자회사 홍보 담당자-공모전 대행 업체 디자인 담당자와의</a:t>
            </a:r>
            <a:r>
              <a:rPr sz="1200">
                <a:solidFill>
                  <a:srgbClr val="000000"/>
                </a:solidFill>
                <a:latin typeface="맑은 고딕"/>
              </a:rPr>
              <a:t> 역할 분담, 행사 진행 도중 자회사-대행사 간의 업무 분장, 시설 </a:t>
            </a:r>
            <a:r>
              <a:rPr u="sng" b="1" sz="1200">
                <a:solidFill>
                  <a:srgbClr val="000000"/>
                </a:solidFill>
                <a:latin typeface="맑은 고딕"/>
              </a:rPr>
              <a:t>(4)관리 담당자의 근무 일정 조율에서 저는 소통 과정에서 오해를 사지 않을까 우려하였습니다.따라서 저는 공모전을 진행하는데 앞서 저는 기관 내 외부 담당자들과 소통하기 이전, 타 기관 선례 데이터와 기관 내규를 바탕으로 해결책도 함께 준비하여 설득하기로 하였습니다. 먼저 홍보의 경우에는 기관은 공문 발송, 업체는 포스터 디자인 이렇게 명확히</a:t>
            </a:r>
            <a:r>
              <a:rPr sz="1200">
                <a:solidFill>
                  <a:srgbClr val="000000"/>
                </a:solidFill>
                <a:latin typeface="맑은 고딕"/>
              </a:rPr>
              <a:t> 역할을 분담한 이후, 상사에게 진행 과정을 보고하여 이해 충돌 및 오해를 방지하고자 하였습니다. 공모전 일정에 대해는 최소 3일 동안 야간 개최되어야 질적으로 훌륭한 작품이 나올 수 있다는 점을 상사들과 현장 담당자들에게 데이터를 바탕으로 설득하였습니다. 또한 해당 과정에서 발생하는 자회사 직원들의 야간 근로를 최소화 하고자 야간에는 참가자들에게 활동 부분 제한을 두었습니다. 일방적으로 소통하기 보다 타인의 입장으로 고려한 이후 오해 소지가 없도록 역할 분담을 제시하여 공모전을 성공적으로 개최할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한국잡월드에서 청년 공모전을 총괄하면서 맞닥뜨린 가장 큰 도전은 무엇이며, 이 문제를 해결하기 위해 어떤 전략을 사용하셨습니까?</a:t>
            </a:r>
            <a:br/>
            <a:r>
              <a:t>(2) 타 기관의 공모전 선례로부터 어떤 교훈을 얻었고, 이를 기관 내에서 공모전을 성공적으로 수행하는 데 어떻게 적용하였는지 설명해 주세요.</a:t>
            </a:r>
            <a:br/>
            <a:r>
              <a:t>(3) 공모전 진행 중 이해 관계 조율에서 발생한 구체적인 갈등 상황과 이를 어떻게 해결하였는지 경험을 바탕으로 설명해 주세요.</a:t>
            </a:r>
            <a:br/>
            <a:r>
              <a:t>(4) 기관 내 규정을 바탕으로 공모전 진행에서 이해 충돌을 방지하기 위해 어떤 방안을 제안하셨고, 그 방안의 효과는 무엇이었는지 설명해 주세요.</a:t>
            </a:r>
          </a:p>
        </p:txBody>
      </p:sp>
    </p:spTree>
  </p:cSld>
  <p:clrMapOvr>
    <a:masterClrMapping/>
  </p:clrMapOvr>
</p:sld>
</file>

<file path=ppt/slides/slide5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지속 가능한 </a:t>
            </a:r>
            <a:r>
              <a:rPr u="sng" b="1" sz="1200">
                <a:solidFill>
                  <a:srgbClr val="000000"/>
                </a:solidFill>
                <a:latin typeface="맑은 고딕"/>
              </a:rPr>
              <a:t>(1)고객 맞춤형 사회공헌 프로그램을 기획하여 공정한 여가생활의 기회를 제공하고 승마를 온 국민이 함께 즐기는 레저</a:t>
            </a:r>
            <a:r>
              <a:rPr sz="1200">
                <a:solidFill>
                  <a:srgbClr val="000000"/>
                </a:solidFill>
                <a:latin typeface="맑은 고딕"/>
              </a:rPr>
              <a:t> 스포츠로 자리매김할 수 있도록 도모하는 것이 입사 후 저의 목표입니다. 최근 한국마사회는 재활 승마와 힐링승마 사업 확대를 통해 공익 실현과 승마의 대중화를 강구하고 있습니다. 이에 입사 후 내부 봉사 프로그램 개발 업무를 담당하여 사회 기여 프로그램에 대해 경험한 후, 현재의 사회 공익 승마사업을 세분화하여 개개인의 선호와 상황에 따라 프로그램을 선택할 수 있도록 맞춤형 사회공헌 프로그램을 기획하고자 합니다. 이를 통해 문화 소외계층의 여가생활을 지원하고 단순한 </a:t>
            </a:r>
            <a:r>
              <a:rPr u="sng" b="1" sz="1200">
                <a:solidFill>
                  <a:srgbClr val="000000"/>
                </a:solidFill>
                <a:latin typeface="맑은 고딕"/>
              </a:rPr>
              <a:t>(2)승마체험이 아닌 일상에서 쉽게 즐길 수 있는 스포츠로 자리매김하는 데 기여하고 싶습니다. 나아가, 이러한 프로그램의 기획은 승마는</a:t>
            </a:r>
            <a:r>
              <a:rPr sz="1200">
                <a:solidFill>
                  <a:srgbClr val="000000"/>
                </a:solidFill>
                <a:latin typeface="맑은 고딕"/>
              </a:rPr>
              <a:t> 부유층의 전유물이라는 고정관념을 깰 뿐 아니라 말 산업의 지속적인 성장과 지역 경제 발전으로 이어질 것이라고 확신합니다. 효과적인 </a:t>
            </a:r>
            <a:r>
              <a:rPr u="sng" b="1" sz="1200">
                <a:solidFill>
                  <a:srgbClr val="000000"/>
                </a:solidFill>
                <a:latin typeface="맑은 고딕"/>
              </a:rPr>
              <a:t>(3)사회공헌 프로그램은 제도 기획 단계에서 고객의 니즈를 충분히 반영할 뿐 아니라, 프로그램이 지속될 수 있도록 관련 법과 규제를 세밀하게 고려하여야 합니다. 저는 법과 규정을 기반으로</a:t>
            </a:r>
            <a:r>
              <a:rPr sz="1200">
                <a:solidFill>
                  <a:srgbClr val="000000"/>
                </a:solidFill>
                <a:latin typeface="맑은 고딕"/>
              </a:rPr>
              <a:t> 민원을 응대하며 프로그램의 기획에 필요한 의사소통역량을 쌓고 법률과 규정에 대해 학습해왔습니다. 먼저, 유선 고객 상담 시 고객의 의도를 왜곡 없이 객관적으로 듣고, </a:t>
            </a:r>
            <a:r>
              <a:rPr u="sng" b="1" sz="1200">
                <a:solidFill>
                  <a:srgbClr val="000000"/>
                </a:solidFill>
                <a:latin typeface="맑은 고딕"/>
              </a:rPr>
              <a:t>(4)고객이 제시한 정보 중 핵심 부분을 다시 확인하여 고객이 원하는 바를 명확하게 이해하기 위해 노력해왔습니다. 나아가, 고객으로부터</a:t>
            </a:r>
            <a:r>
              <a:rPr sz="1200">
                <a:solidFill>
                  <a:srgbClr val="000000"/>
                </a:solidFill>
                <a:latin typeface="맑은 고딕"/>
              </a:rPr>
              <a:t> 입수한 자료와 실태를 바탕으로 관련 법과 규정의 특례 적용 여부를 판단하는 업무를 수행하였습니다. 이러한 경험을 바탕으로 정부 정책과 산업의 동향을 적시에 반영하고 고객의 니즈를 충족하여 오랫동안 지속 가능한 사회공헌 프로그램을 기획하겠습니다.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입사 후 승마를 온 국민이 즐기는 스포츠로 만들기 위해 계획하고 계신 맞춤형 프로그램의 구체적인 기획 과정에 대해 설명해주실 수 있나요?</a:t>
            </a:r>
            <a:br/>
            <a:r>
              <a:t>(2) 승마가 부유층의 전유물이라는 고정관념을 깨기 위해 어떤 전략을 구상하고 계신가요?</a:t>
            </a:r>
            <a:br/>
            <a:r>
              <a:t>(3) 당신이 강조했던 법과 규정을 기반으로 한 고객 상담 경험이 사회공헌 프로그램 기획에 어떻게 도움이 될 것으로 생각하시나요?</a:t>
            </a:r>
            <a:br/>
            <a:r>
              <a:t>(4) 정부 정책과 산업 동향을 프로그램에 반영하기 위해 계획한 구체적인 방안이 있습니까?</a:t>
            </a:r>
          </a:p>
        </p:txBody>
      </p:sp>
    </p:spTree>
  </p:cSld>
  <p:clrMapOvr>
    <a:masterClrMapping/>
  </p:clrMapOvr>
</p:sld>
</file>

<file path=ppt/slides/slide5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(1)제도 변경에 비협조적인 고객사를 설득하여 20여 개의 관리번호를 하나로 통합하여 보험료</a:t>
            </a:r>
            <a:r>
              <a:rPr sz="1200">
                <a:solidFill>
                  <a:srgbClr val="000000"/>
                </a:solidFill>
                <a:latin typeface="맑은 고딕"/>
              </a:rPr>
              <a:t> 적시부과에 기여했던 경험이 있습니다. 당시 고객사는 전국에 있는 사업소별로 관리번호를 발번하여 보험료를 관리하고 있었고, 새로운 업무 지침에 따라 이를 하나로 통합하여야 했습니다. 이에 고객사에서는 내부적으로 각 관리번호 담당자가 나누어져 있으므로 통합 관리가 불가능하다는 이유로 제도 변경을 반대하였습니다. 그러나, 추후의 제도 개선을 위해서는 관리번호 통합이 반드시 수반되어야 했고, 관련 법과 규정의 부재로 직권 처리가 불가하여 고객사의 자진 신고를 유도하여야 하는 상황이었습니다. 고객사의 협력을 이끌어 내기 위해 고객사의 입장에서 제도 변경 시 불편한 사항이 무엇인지 생각해보았고, 그 원인이 고객사 내 본부-사업소 간 소통의 단절에 있음을 인지하였습니다. 이를 해결하기 위해 제도 변경 </a:t>
            </a:r>
            <a:r>
              <a:rPr u="sng" b="1" sz="1200">
                <a:solidFill>
                  <a:srgbClr val="000000"/>
                </a:solidFill>
                <a:latin typeface="맑은 고딕"/>
              </a:rPr>
              <a:t>(2)방법과 향후 업무처리에 대한 매뉴얼을 작성하여 각 사업소로 발송하였고, 클릭 한 번으로 서류접수가 가능하도록 엑셀 파일을 함께 전송하여 고객사 본부의 업무를</a:t>
            </a:r>
            <a:r>
              <a:rPr sz="1200">
                <a:solidFill>
                  <a:srgbClr val="000000"/>
                </a:solidFill>
                <a:latin typeface="맑은 고딕"/>
              </a:rPr>
              <a:t> 덜어내고자 하였습니다. 소통의 부재에 대한 문제가 해결되자 고객사에서 제도 변경에 대해 적극적인 협력을 이끌어 낼 수 있었고, 통합 이후 부가적인 행정 처리에 </a:t>
            </a:r>
            <a:r>
              <a:rPr u="sng" b="1" sz="1200">
                <a:solidFill>
                  <a:srgbClr val="000000"/>
                </a:solidFill>
                <a:latin typeface="맑은 고딕"/>
              </a:rPr>
              <a:t>(3)대해서도 신속히 협조하며 업무를 마무리할 수 있었습니다. 나아가, 이는 원활한 조세 자료 입수와 민원신고 체계 간소화의 밑거름이 되었습니다. 이러한 경험을</a:t>
            </a:r>
            <a:r>
              <a:rPr sz="1200">
                <a:solidFill>
                  <a:srgbClr val="000000"/>
                </a:solidFill>
                <a:latin typeface="맑은 고딕"/>
              </a:rPr>
              <a:t> 통해 적극적으로 고객사를 설득할 수 있었던 사유가 제도 변경의 취지를 분명하게 이해하고 해당 업무처리가 고객사에 도움이 되는 제도 개선의 과정임을 항상 인지하고 있었기 때문임을 깨달았습니다. 또한, 고객의 편의를 고려한 업무처리 방식에 대해서 되돌아보는 계기가 되었으며, 주인의식을 가지고 업무에 임하는 </a:t>
            </a:r>
            <a:r>
              <a:rPr u="sng" b="1" sz="1200">
                <a:solidFill>
                  <a:srgbClr val="000000"/>
                </a:solidFill>
                <a:latin typeface="맑은 고딕"/>
              </a:rPr>
              <a:t>(4)자세를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보험료 적시부과를 위해 고객사를 설득했던 경험은 후에 다른 업무에서도 적용할 계획이 있으신가요?</a:t>
            </a:r>
            <a:br/>
            <a:r>
              <a:t>(2) 본부-사업소 간 소통 단절을 해결하기 위한 특화 전략이 있었나요?</a:t>
            </a:r>
            <a:br/>
            <a:r>
              <a:t>(3) 고객사의 업무 편의를 고려한 엑셀 파일 전송이 고객사와의 관계를 어떻게 개선시켰는지 구체적으로 말씀해주시겠어요?</a:t>
            </a:r>
            <a:br/>
            <a:r>
              <a:t>(4) 제도 변경의 취지를 명확히 이해하는 것이 고객사 설득에 중요하다고 했는데, 그 과정에서 가장 중점을 둔 점은 무엇인가요?</a:t>
            </a:r>
          </a:p>
        </p:txBody>
      </p:sp>
    </p:spTree>
  </p:cSld>
  <p:clrMapOvr>
    <a:masterClrMapping/>
  </p:clrMapOvr>
</p:sld>
</file>

<file path=ppt/slides/slide5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[AI 심판 고도화]한국마사회는 최근 세계 최초로 AI 심의 기능을 도입하면서 최근 디지털 기반 행적혁신 평가에서 우수 등급을 받았습니다. 지난 수년 간 데이터셋을 준비해가며 꾸준히 개발을 지속한 성과입니다. </a:t>
            </a:r>
            <a:r>
              <a:rPr u="sng" b="1" sz="1200">
                <a:solidFill>
                  <a:srgbClr val="000000"/>
                </a:solidFill>
                <a:latin typeface="맑은 고딕"/>
              </a:rPr>
              <a:t>(1)여기서 단순히 채찍질 횟수에 따른 규정 위반 탐지를 하는 것을 넘어 고도화된 AI 발전에 기여를 하고 싶습니다. 채찍을 천천히 드는 등 평소와</a:t>
            </a:r>
            <a:r>
              <a:rPr sz="1200">
                <a:solidFill>
                  <a:srgbClr val="000000"/>
                </a:solidFill>
                <a:latin typeface="맑은 고딕"/>
              </a:rPr>
              <a:t> 다른 기수의 손과 다리의 움직임 패턴을 분석해 부정행위를 적발하고, 주행패턴 데이터를 활용해 부적절해 보이는 주행패턴을 감지할 수 있을 것입니다. 또한 더 나아가 기존 데이터와 함께 말의 상태에 대한 조교사의 의견을 종합하여 초행자들도 같이 어렵지 않게 즐길 수 있도록 경기 승률 예측 모델을 만들어 제공하고 싶습니다. 지난 KDT </a:t>
            </a:r>
            <a:r>
              <a:rPr u="sng" b="1" sz="1200">
                <a:solidFill>
                  <a:srgbClr val="000000"/>
                </a:solidFill>
                <a:latin typeface="맑은 고딕"/>
              </a:rPr>
              <a:t>(2)빅데이터 핀테크 과정에서 CNN, ViT 모델을 통해 한국, 중국, 일본인의 얼굴 분류 모델을 만든 경험과 국가법령사무총조사 프로젝트의 경험에서 자연어처리 모델의 데이터</a:t>
            </a:r>
            <a:r>
              <a:rPr sz="1200">
                <a:solidFill>
                  <a:srgbClr val="000000"/>
                </a:solidFill>
                <a:latin typeface="맑은 고딕"/>
              </a:rPr>
              <a:t> 사전을 제작한 경험을 통해 이에 기여하고자 합니다.[웹기반 서비스 고도화]현재 </a:t>
            </a:r>
            <a:r>
              <a:rPr u="sng" b="1" sz="1200">
                <a:solidFill>
                  <a:srgbClr val="000000"/>
                </a:solidFill>
                <a:latin typeface="맑은 고딕"/>
              </a:rPr>
              <a:t>(3)한국마사회 사이트는 리뉴얼 된 홈페이지와 구형 홈페이지, 그리고 각종 ui가 다른 서브도메인으로 된 페이지들로 구성되어 있습니다. 이를 일원화하여 주고객인 (4)중장년 고객들에게는 보다 가시성 좋은 정보 제공과, 젊은 세대에게는 통일되고 편리한 UX 경험을 제공하여 경마 신규 고객을 확보함과 동시에 말산업</a:t>
            </a:r>
            <a:r>
              <a:rPr sz="1200">
                <a:solidFill>
                  <a:srgbClr val="000000"/>
                </a:solidFill>
                <a:latin typeface="맑은 고딕"/>
              </a:rPr>
              <a:t> 자체의 관심을 제고시키고자 합니다. 저는 최근 외주 프로젝트를 통해 디자이너와 협업하여 병원 홈페이지 리뉴얼 프로젝트를 진행한 경험이 있습니다. 이 경험을 통해 AI 뿐만 아니라 모든 디지털 서비스의 기반인 웹 서비스 부문에 대한 접근성을 높이고자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지원자께서 언급하신 AI 심판 고도화에서 채찍질 횟수 규정을 넘어 움직임 패턴을 분석하려고 했습니다. 기수의 움직임을 분석하는 데 가장 어려웠던 점은 무엇이었나요?</a:t>
            </a:r>
            <a:br/>
            <a:r>
              <a:t>(2) CNN과 ViT 모델을 사용한 경험을 통해 얼굴 분류 모델을 개발하셨다고 언급하셨습니다. 이 경험이 AI 심판 고도화 프로젝트에 어떻게 기여할 것으로 보시나요?</a:t>
            </a:r>
            <a:br/>
            <a:r>
              <a:t>(3) 주 고객층을 중장년층과 젊은 세대로 구분하여 다양한 UX 경험을 제공하고자 하신다고 했습니다. 이런 UX 기획에서 특히 고려한 점은 무엇인가요?</a:t>
            </a:r>
            <a:br/>
            <a:r>
              <a:t>(4) 병원 홈페이지 리뉴얼 프로젝트를 통해 디자이너와 협업하셨습니다. 이 협업 경험이 한국마사회 웹기반 서비스 고도화에 어떤 방식으로 기여할 것인지 설명해 주세요.</a:t>
            </a:r>
          </a:p>
        </p:txBody>
      </p:sp>
    </p:spTree>
  </p:cSld>
  <p:clrMapOvr>
    <a:masterClrMapping/>
  </p:clrMapOvr>
</p:sld>
</file>

<file path=ppt/slides/slide5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병원 홈페이지 리뉴얼 프로젝트 작업은 비슷한 수준의 팀원들과 함께하고, 팀원들이 원하는 목표로 진행할 수 있던 기존 팀 프로젝트와는 다르게 보수를 받고 실제 고객의 요구사항을 반영하는 형태였습니다. 목표는 자바스크립트 등의 현대적인 효과와 모바인 친화적인 UI/UX로 개편하는 것이었습니다.프로젝트 초반, 병원 홈페이지를 담당하는 기획 </a:t>
            </a:r>
            <a:r>
              <a:rPr u="sng" b="1" sz="1200">
                <a:solidFill>
                  <a:srgbClr val="000000"/>
                </a:solidFill>
                <a:latin typeface="맑은 고딕"/>
              </a:rPr>
              <a:t>(1)팀과 이를 실제 진행하는 개발 팀과의 소통 방식 차이로 어려움이 있었습니다. 병원 측은 웹 개발에 대한 기술적인 이해가 부족하여 개발 팀에게 주어야하는</a:t>
            </a:r>
            <a:r>
              <a:rPr sz="1200">
                <a:solidFill>
                  <a:srgbClr val="000000"/>
                </a:solidFill>
                <a:latin typeface="맑은 고딕"/>
              </a:rPr>
              <a:t> 정보나 리소스가 무엇인 지 구체적으로 전달하지 못했습니다. 반면 개발 팀은 의도를 정확히 이해하지 않은 채로 일정에 맞추기 위해 우선 기능 위주의 개발을 진행했습니다. 그 결과 초기 설계된 웹사이트가 병원이 원하는 방향과 달랐고, 수정 요청이 많아졌고 결국 기획 전체를 처음부터 다시 하는 사건이 있었습니다.이 문제를 반복하지 않기 다시 기획을 할 때 위해 병원 측과 개발 팀 간의 요구사항을 적어 각각 전달했습니다. 개발 팀은 필요한 px수치를 미리 전달하고, 기획 팀은 PPT형태로 포토샵 등을 활용한 목업 형태를 전달했습니다. 세부적인 </a:t>
            </a:r>
            <a:r>
              <a:rPr u="sng" b="1" sz="1200">
                <a:solidFill>
                  <a:srgbClr val="000000"/>
                </a:solidFill>
                <a:latin typeface="맑은 고딕"/>
              </a:rPr>
              <a:t>(2)내용은 기존의 카카오톡 단체 채팅방을 활용하던 것을 일목요연하게 진행사항을 볼 수 있는 노션을 통해 공유했으며, 이를 확인하기 위해 매주 목요일</a:t>
            </a:r>
            <a:r>
              <a:rPr sz="1200">
                <a:solidFill>
                  <a:srgbClr val="000000"/>
                </a:solidFill>
                <a:latin typeface="맑은 고딕"/>
              </a:rPr>
              <a:t> 정기적인 미팅을 가졌고, 이로 해결되지 않은면 디스코드를 통한 긴급 회의를 진행하는 것으로 소통을 위한 프로세스를 </a:t>
            </a:r>
            <a:r>
              <a:rPr u="sng" b="1" sz="1200">
                <a:solidFill>
                  <a:srgbClr val="000000"/>
                </a:solidFill>
                <a:latin typeface="맑은 고딕"/>
              </a:rPr>
              <a:t>(3)갖춰나갔습니다.이 과정을 통해 병원 측은 개발 진행에 대한 사항을 비교적 빠르게 확인하면서 프로젝트 진행속도가 빨라졌고, 개발 팀은 불필요한 수정사항</a:t>
            </a:r>
            <a:r>
              <a:rPr sz="1200">
                <a:solidFill>
                  <a:srgbClr val="000000"/>
                </a:solidFill>
                <a:latin typeface="맑은 고딕"/>
              </a:rPr>
              <a:t> 반영을 거의 절반 가량 줄일 수 있었습니다. 이를 통해 시각적인 자료의 활용과 주기적인 소통의 중요성을 깨달았습니다.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병원 프로젝트 초반에 기획 팀과 개발 팀 간의 소통 방식 차이로 어려움을 겪으셨다고 했습니다. 이 문제를 어떻게 해결하셨나요?</a:t>
            </a:r>
            <a:br/>
            <a:r>
              <a:t>(2) 당신은 카카오톡 대신 노션과 디스코드를 활용하여 소통의 효율성을 높이셨습니다. 이 전환이 프로젝트 개선에 미친 가장 큰 영향은 무엇인가요?</a:t>
            </a:r>
            <a:br/>
            <a:r>
              <a:t>(3) 병원 측은 개발 진행 상황을 빠르게 확인하고 개발 팀은 불필요한 수정을 줄일 수 있었다고 하셨습니다. 이러한 개선 사항이 최종 결과에 어떻게 기여했나요?</a:t>
            </a:r>
            <a:br/>
            <a:r>
              <a:t>(4) 시각적인 자료와 주기적인 소통의 중요성을 깨달으셨다고 했습니다. 이 경험을 통해 다른 프로젝트에서 어떻게 적용하고 발전시킬 계획이신가요?</a:t>
            </a:r>
          </a:p>
        </p:txBody>
      </p:sp>
    </p:spTree>
  </p:cSld>
  <p:clrMapOvr>
    <a:masterClrMapping/>
  </p:clrMapOvr>
</p:sld>
</file>

<file path=ppt/slides/slide5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우리 한국마사회에서 발매 전산, 발매지원 및 통합좌석 시스템의 안정성과 효율성을 향상해 고객 만족도를 높이는 데 기여하고자 합니다. 이런 목표 달성을 위해 다음과 같은 경험과 직무역량을 적극 활용하겠습니다.[복지 관련 공공기관 전산직 15개월 근무]○ 전자결재 및 기록관리 시스템 운영- 주요 업무 : 개발 요청 처리, 장애 분석 및 처리, 요청 자료 제공, 오류/기능 문의 응대- 습득 역량 : JSP, Java, Spring, Oracle DB 활용 역량 습득, WEB/WAS 로그 분석 및 이해 역량 습득○ 웹메일 시스템 운영- 주요 업무 : 스팸 필터 관리, </a:t>
            </a:r>
            <a:r>
              <a:rPr u="sng" b="1" sz="1200">
                <a:solidFill>
                  <a:srgbClr val="000000"/>
                </a:solidFill>
                <a:latin typeface="맑은 고딕"/>
              </a:rPr>
              <a:t>(1)OTP 앱 관리, 스토리지 관리, 오류/기능 문의 응대- 습득 역량 : TCP/IP, SSL/TLS, HTTP/HTTPS, SMTP,</a:t>
            </a:r>
            <a:r>
              <a:rPr sz="1200">
                <a:solidFill>
                  <a:srgbClr val="000000"/>
                </a:solidFill>
                <a:latin typeface="맑은 고딕"/>
              </a:rPr>
              <a:t> IMAP/POP3 등의 프로토콜에 대한 이해, 네트워크 </a:t>
            </a:r>
            <a:r>
              <a:rPr u="sng" b="1" sz="1200">
                <a:solidFill>
                  <a:srgbClr val="000000"/>
                </a:solidFill>
                <a:latin typeface="맑은 고딕"/>
              </a:rPr>
              <a:t>(2)보안에 대한 이해[IT 시스템 (3)관리 역량]○ 관련 자격 : 정보처리기사, SQLD, (4)리눅스마스터2급○ 관련 교육 : C언어, 데이터베이스 등 컴퓨터공학 관련 전공 총 72학점 이수○ 관련 프로젝트 경험- 화상회의 웹 애플리케이션 팀 프로젝트 :</a:t>
            </a:r>
            <a:r>
              <a:rPr sz="1200">
                <a:solidFill>
                  <a:srgbClr val="000000"/>
                </a:solidFill>
                <a:latin typeface="맑은 고딕"/>
              </a:rPr>
              <a:t> 3인 팀 프로젝트에서 백엔드 담당, Spring, MySQL, Docker, AWS EC2 등 활용- 식당 리뷰 웹 서비스 팀 프로젝트 : 2인 팀 프로젝트에서 백엔드 담당, PHP, MySQL 활용- CentOS Linux 서버 개인 프로젝트 : SSH, FTP, NFS, DHCP 등 운용, iptables 명령어를 익히고 보안 환경 구축이렇게 쌓아온 저의 경험과 역량에 안주하지 않고 저의 전문성을 키우고 열정을 다해 마권 발매 전산시스템의 안정성을 높이겠습니다. 특히, 시스템 HW/SW 장애 발생 시, 신속한 원인 분석과 대응으로 장애 시간을 최소화하여 고객의 신뢰를 지켜 나가겠습니다. 이를 통해 우리 한국마사회가 말산업을 통해 국가 경제와 국민의 여가선용에 기여하고 국민 행복을 증진하는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한국마사회가 국민의 여가와 행복 증진에 기여한다고 본 지원자의 견해에 대해 더 설명해 주시겠습니까?</a:t>
            </a:r>
            <a:br/>
            <a:r>
              <a:t>(2) 부적절한 시스템 HW/SW 장애 대응 사례가 있었던 경험을 공유하고, 이를 개선하기 위한 방안을 제시해 주실 수 있습니까?</a:t>
            </a:r>
            <a:br/>
            <a:r>
              <a:t>(3) 지원자가 제안한 마권 발매 전산시스템의 안정성을 높이겠다고 목표한 방법에 대해 구체적으로 설명해 주시겠습니까?</a:t>
            </a:r>
            <a:br/>
            <a:r>
              <a:t>(4) 마사회에 입사하여 실행하고자 하는 '신속한 원인 분석과 대응' 방식은 무엇인가요?</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마사회에 입사하여 더욱 고객 친화적이고 건전한 레저 문화의 브랜드 이미지를 구축하는 데 </a:t>
            </a:r>
            <a:r>
              <a:rPr u="sng" b="1" sz="1200">
                <a:solidFill>
                  <a:srgbClr val="000000"/>
                </a:solidFill>
                <a:latin typeface="맑은 고딕"/>
              </a:rPr>
              <a:t>(1)기여하고 싶습니다. 이를 위해 마사회 대표 캐릭터인 ‘말마프렌즈’의 홍보를 강화하고, 다양한 디지털 플랫폼을 활용하여 브랜드</a:t>
            </a:r>
            <a:r>
              <a:rPr sz="1200">
                <a:solidFill>
                  <a:srgbClr val="000000"/>
                </a:solidFill>
                <a:latin typeface="맑은 고딕"/>
              </a:rPr>
              <a:t> 가치를 더욱 높이는 것이 목표입니다.이러한 목표를 </a:t>
            </a:r>
            <a:r>
              <a:rPr u="sng" b="1" sz="1200">
                <a:solidFill>
                  <a:srgbClr val="000000"/>
                </a:solidFill>
                <a:latin typeface="맑은 고딕"/>
              </a:rPr>
              <a:t>(2)달성하기 위해 저는 고객과 직접 소통한 경험을 적극 활용할 것입니다.첫째, 저는 카페 및 베이커리 프랜차이즈에서 근무하며 고객 응대와 서비스 제공 경험을 쌓았습니다.</a:t>
            </a:r>
            <a:r>
              <a:rPr sz="1200">
                <a:solidFill>
                  <a:srgbClr val="000000"/>
                </a:solidFill>
                <a:latin typeface="맑은 고딕"/>
              </a:rPr>
              <a:t> 프랜차이즈 매장에서 근무하면서 매달 새로운 신메뉴와 프로모션이 진행되었으며, 이를 효과적으로 고객에게 전달하는 경험을 하였습니다. 특히, 고객과 가장 가까운 거리에서 서비스를 제공하면서 본사의 마케팅 전략이 실제 소비자에게 </a:t>
            </a:r>
            <a:r>
              <a:rPr u="sng" b="1" sz="1200">
                <a:solidFill>
                  <a:srgbClr val="000000"/>
                </a:solidFill>
                <a:latin typeface="맑은 고딕"/>
              </a:rPr>
              <a:t>(3)어떤 영향을 미치는지 직접 확인할 수 있었습니다. 고객 반응을 관찰하며 프로모션이 매출에 미치는 영향을 체감했고, 이를 통해 고객 맞춤형 마케팅 전략의 중요성을 배웠습니다.둘째,</a:t>
            </a:r>
            <a:r>
              <a:rPr sz="1200">
                <a:solidFill>
                  <a:srgbClr val="000000"/>
                </a:solidFill>
                <a:latin typeface="맑은 고딕"/>
              </a:rPr>
              <a:t> 영어 학원 강사로 근무하며 학생들과 ‘성적 향상’이라는 공동 목표를 설정하고 지도한 경험이 있습니다. 고객마다 각기 다른 관심사와 니즈를 가지고 있듯이 </a:t>
            </a:r>
            <a:r>
              <a:rPr u="sng" b="1" sz="1200">
                <a:solidFill>
                  <a:srgbClr val="000000"/>
                </a:solidFill>
                <a:latin typeface="맑은 고딕"/>
              </a:rPr>
              <a:t>(4)학생마다 학습 방식의 차이를 가지고 있었습니다. 이를 해결하기 위해 개별 학습 스타일을 분석하고 강의방향을 수정해 나갔던 경험은, 고객 세분화를 기반으로 한 마케팅 전략을 수립하는 역량으로 발전할</a:t>
            </a:r>
            <a:r>
              <a:rPr sz="1200">
                <a:solidFill>
                  <a:srgbClr val="000000"/>
                </a:solidFill>
                <a:latin typeface="맑은 고딕"/>
              </a:rPr>
              <a:t> 수 있었습니다.입사 후에는 이러한 경험을 바탕으로 판매마케팅 직무에서 효과적인 마케팅 전략을 수립하는 데 기여하고 싶습니다. 특히, 말마프렌즈를 활용한 친근한 브랜드 이미지 구축, 유튜브 및 SNS를 활용한 젊은 층 대상 홍보 강화, 경마를 쉽게 이해할 수 있도록 돕는 초보자 가이드 콘텐츠 제작 등의 아이디어를 제안하고 실행하고 싶습니다. 이를 통해 마사회가 단순한 스포츠 운영 기관이 아니라, 보다 많은 사람들이 즐길 수 있는 레저 문화의 중심으로 자리 잡을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마사회에서 '말마프렌즈'를 활용해 친근한 브랜드 이미지를 구축하고 싶다고 했는데, 이전 근무 경험 중 브랜드 이미지 구축에 기여한 사례가 있나요?</a:t>
            </a:r>
            <a:br/>
            <a:r>
              <a:t>(2) 카페 및 베이커리 프랜차이즈에서 고객 응대와 서비스 제공 경험이 있다고 했는데, 특정 고객 불만을 해결한 사례가 있습니까?</a:t>
            </a:r>
            <a:br/>
            <a:r>
              <a:t>(3) 영어 학원 강사로 근무하며 '학생마다 다르게 접근하는 방법'을 습득했다고 했는데, 이를 마사회 마케팅에 어떻게 적용할 계획인가요?</a:t>
            </a:r>
            <a:br/>
            <a:r>
              <a:t>(4) 지원자가 마사회의 경마 초보자를 위한 콘텐츠를 제작하고 싶다고 했는데, 이와 관련된 아이디어나 기획 경험이 있다면 설명해 주세요.</a:t>
            </a:r>
          </a:p>
        </p:txBody>
      </p:sp>
    </p:spTree>
  </p:cSld>
  <p:clrMapOvr>
    <a:masterClrMapping/>
  </p:clrMapOvr>
</p:sld>
</file>

<file path=ppt/slides/slide5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[일방적인 업무처리에 화가 나기도 했지만]입사 후 처음 참여하게 된 경영정보 시스템 고도화 </a:t>
            </a:r>
            <a:r>
              <a:rPr u="sng" b="1" sz="1200">
                <a:solidFill>
                  <a:srgbClr val="000000"/>
                </a:solidFill>
                <a:latin typeface="맑은 고딕"/>
              </a:rPr>
              <a:t>(1)사업은 팀원 모두가 투입된 가장 중요한 프로젝트였습니다. 저는 그 프로젝트에서 전자결재 및 기록관리 시스템을 고도화하는 업무를 담당했습니다.</a:t>
            </a:r>
            <a:r>
              <a:rPr sz="1200">
                <a:solidFill>
                  <a:srgbClr val="000000"/>
                </a:solidFill>
                <a:latin typeface="맑은 고딕"/>
              </a:rPr>
              <a:t> 그중 전자결재의 Oracle DBMS의 버전을 19c로 업그레이드하는 과업에서 심각한 소통 문제가 발생한 적이 있었습니다. 해당 업그레이드는 기존 쿼리들의 성능에 영향이 </a:t>
            </a:r>
            <a:r>
              <a:rPr u="sng" b="1" sz="1200">
                <a:solidFill>
                  <a:srgbClr val="000000"/>
                </a:solidFill>
                <a:latin typeface="맑은 고딕"/>
              </a:rPr>
              <a:t>(2)갈 수 있는 만큼 반드시 전자결재 업체와 고도화 사업 수행사의 소통과 협력이 필수적이었습니다. 하지만, 고도화 수행사는 프로젝트팀에 포함된 전자결재 담당</a:t>
            </a:r>
            <a:r>
              <a:rPr sz="1200">
                <a:solidFill>
                  <a:srgbClr val="000000"/>
                </a:solidFill>
                <a:latin typeface="맑은 고딕"/>
              </a:rPr>
              <a:t> 엔지니어와의 </a:t>
            </a:r>
            <a:r>
              <a:rPr u="sng" b="1" sz="1200">
                <a:solidFill>
                  <a:srgbClr val="000000"/>
                </a:solidFill>
                <a:latin typeface="맑은 고딕"/>
              </a:rPr>
              <a:t>(3)상의 없이 일방적으로 자기들끼리만 작업을 진행했습니다. 그리고 DBMS 업그레이드 작업을 불과 5~6일 앞두고 전자결재 쿼리 50여 개를 수정해야 한다고</a:t>
            </a:r>
            <a:r>
              <a:rPr sz="1200">
                <a:solidFill>
                  <a:srgbClr val="000000"/>
                </a:solidFill>
                <a:latin typeface="맑은 고딕"/>
              </a:rPr>
              <a:t> 통보했습니다. 이는 영향도 테스트와 소스 반영에 </a:t>
            </a:r>
            <a:r>
              <a:rPr u="sng" b="1" sz="1200">
                <a:solidFill>
                  <a:srgbClr val="000000"/>
                </a:solidFill>
                <a:latin typeface="맑은 고딕"/>
              </a:rPr>
              <a:t>(4)필요한 시간을 전혀 고려하지 않은 일방적인 통보였습니다.담당자로서 수행사의 일방적인 업무처리에 화가 나기도 했지만, 성공적인 작업을 위해서는 수행사와의 소통과 협력은 물론, 적극적인 대처가 필요하다고</a:t>
            </a:r>
            <a:r>
              <a:rPr sz="1200">
                <a:solidFill>
                  <a:srgbClr val="000000"/>
                </a:solidFill>
                <a:latin typeface="맑은 고딕"/>
              </a:rPr>
              <a:t> 생각했습니다. 그래서 먼저 부장님께 상황을 요약, 정리해 빠르게 보고하고 저와 수행사 그리고 전자결재 업체, 3자 회의를 개최했습니다. 그리고 우선 일정을 2주 정도 연기하고, 적극적인 소통을 위해 매일 1회씩 회의를 개최하며 수행사와 전자결재 업체 간의 크고 작은 갈등을 하나씩 해결해 나갔습니다. 그렇게 적극적으로 소통한 덕분에 업그레이드 작업을 무사히 마칠 수 있었습니다. 이 경험을 통해 프로젝트 성공에는 이해관계자 간 원활한 소통과 협력이 핵심임을 깨달았습니다. 입사 후에도 이러한 경험을 바탕으로 발매 전산 시스템 운영 시 현업부서와 개발업체 간 소통 창구 역할을 수행하겠습니다. 특히 신상품 출시나 제도 변경 과정에서 선제적인 소통과 중재로 시스템 안정성을 확보하고, 위기 상황에서도 감정보다는 문제 해결에 집중하는 자세로 발매 전산 시스템의 품질 향상에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전자결재 및 기록관리 시스템을 고도화하면서 직면했던 가장 큰 도전 과제가 무엇이었나요?</a:t>
            </a:r>
            <a:br/>
            <a:r>
              <a:t>(2) 전자결재 업체와 수행사 간의 소통 문제를 해결하기 위해 사용한 전략은 무엇인가요?</a:t>
            </a:r>
            <a:br/>
            <a:r>
              <a:t>(3) 업그레이드 작업의 성공을 위해 일정 연기를 견지한 노력은 어떻게 이루어졌습니까?</a:t>
            </a:r>
            <a:br/>
            <a:r>
              <a:t>(4) 선제적인 소통과 중재로 시스템 안정성을 확보함으로써 얻은 교훈을 회사에 어떻게 적용할 계획인가요?</a:t>
            </a:r>
          </a:p>
        </p:txBody>
      </p:sp>
    </p:spTree>
  </p:cSld>
  <p:clrMapOvr>
    <a:masterClrMapping/>
  </p:clrMapOvr>
</p:sld>
</file>

<file path=ppt/slides/slide5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고객들에게 최상의 중계 영상을 제공할 수 있는 역량을 가진 방송 관련 전문가가 되어 한국마사회의 발전과 고객 만족에 기여하고 싶습니다. 저는 평소 스포츠 중계 시청을 취미로 즐기면서 방송 화면, 음향의 상태와 방송 운영이 관람객들의 </a:t>
            </a:r>
            <a:r>
              <a:rPr u="sng" b="1" sz="1200">
                <a:solidFill>
                  <a:srgbClr val="000000"/>
                </a:solidFill>
                <a:latin typeface="맑은 고딕"/>
              </a:rPr>
              <a:t>(1)만족도에 미치는 영향에 대해 크게 공감하고 있습니다. 방송을 통해 실제 경기보다 더 박진감 넘치고 즐거운 경험을 제공할 수도 있지만, 방송에 문제가 생기는 경우 실제 경기에 큰 감동이 있더라도 이를 제대로 전달하지</a:t>
            </a:r>
            <a:r>
              <a:rPr sz="1200">
                <a:solidFill>
                  <a:srgbClr val="000000"/>
                </a:solidFill>
                <a:latin typeface="맑은 고딕"/>
              </a:rPr>
              <a:t> 못하고 고객들에게 실망을 안길 수 있습니다. 고객의 신뢰와 기대에 부응하기 위해서는 고품질의 중계방송 전달이 필수적이기 때문에 쾌적한 방송 송출 및 중계 환경 조성에 기여할 수 있는 전문가가 되는 것이 목표입니다. 전공 스터디와 팀 프로젝트를 운영하면서 구성원에게 더 도움이 될 </a:t>
            </a:r>
            <a:r>
              <a:rPr u="sng" b="1" sz="1200">
                <a:solidFill>
                  <a:srgbClr val="000000"/>
                </a:solidFill>
                <a:latin typeface="맑은 고딕"/>
              </a:rPr>
              <a:t>(2)수 있을 방안을 고민한 경험이 있습니다. 필요한 정보를 수집할 때 어학 능력이 큰 도움이 되었습니다. 영어 포럼이나 자료를 적극적으로</a:t>
            </a:r>
            <a:r>
              <a:rPr sz="1200">
                <a:solidFill>
                  <a:srgbClr val="000000"/>
                </a:solidFill>
                <a:latin typeface="맑은 고딕"/>
              </a:rPr>
              <a:t> 활용해 도움이 될 수 있는 정보를 확보할 수 </a:t>
            </a:r>
            <a:r>
              <a:rPr u="sng" b="1" sz="1200">
                <a:solidFill>
                  <a:srgbClr val="000000"/>
                </a:solidFill>
                <a:latin typeface="맑은 고딕"/>
              </a:rPr>
              <a:t>(3)있었습니다. 어려움이 발생해 해결책을 찾을 때는 제 의견을 제시하면서 구성원의 의견에 경청하고 협력했습니다. 영어 교육봉사에 참여하면서 학생들의</a:t>
            </a:r>
            <a:r>
              <a:rPr sz="1200">
                <a:solidFill>
                  <a:srgbClr val="000000"/>
                </a:solidFill>
                <a:latin typeface="맑은 고딕"/>
              </a:rPr>
              <a:t> 피드백을 수용해 학생들이 만족할 수 있는 수업을 진행할 수 있도록 노력했습니다. 이러한 경험과 직무역량을 바탕으로 목표를 달성하기 위해 방송 관련 다양한 기술에 대해 적극적인 태도로 학습하며, 동료 및 상사들과 협력하여 문제 상황이 발생하는 </a:t>
            </a:r>
            <a:r>
              <a:rPr u="sng" b="1" sz="1200">
                <a:solidFill>
                  <a:srgbClr val="000000"/>
                </a:solidFill>
                <a:latin typeface="맑은 고딕"/>
              </a:rPr>
              <a:t>(4)경우 이를 효과적으로 해결하고 싶습니다. 방송 관련 신기술에 익숙해질 수 있도록 동료들과 사내 스터디를 구성해 함께 성장할 수 있는 자리를 마련하여 운영하고자 합니다.</a:t>
            </a:r>
            <a:r>
              <a:rPr sz="1200">
                <a:solidFill>
                  <a:srgbClr val="000000"/>
                </a:solidFill>
                <a:latin typeface="맑은 고딕"/>
              </a:rPr>
              <a:t> 이때 어학 능력을 활용해 필요한 정보를 수집하고 동료들과 공유하겠습니다. 또한 고객의 의견을 경청하는 기회를 자주 가져서 한국마사회의 방송 서비스 품질이 만족스러울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스포츠 중계를 통해 관람객들의 만족도를 높이기 위해 구체적으로 어떠한 기술적 개선을 고려하고 계신가요?</a:t>
            </a:r>
            <a:br/>
            <a:r>
              <a:t>(2) 어학 능력을 활용해 얻은 정보가 구성원의 협업에 어떠한 긍정적 영향을 미쳤는지 설명해 주시겠어요?</a:t>
            </a:r>
            <a:br/>
            <a:r>
              <a:t>(3) 영어 교육봉사에서 학생들의 피드백을 반영했을 때, 실제로 어떤 변화를 이끌어냈는지 구체적으로 말씀해 주시겠어요?</a:t>
            </a:r>
            <a:br/>
            <a:r>
              <a:t>(4) 동료들과의 스터디 운영을 통해 신기술을 어떻게 효과적으로 학습할 계획이신가요?</a:t>
            </a:r>
          </a:p>
        </p:txBody>
      </p:sp>
    </p:spTree>
  </p:cSld>
  <p:clrMapOvr>
    <a:masterClrMapping/>
  </p:clrMapOvr>
</p:sld>
</file>

<file path=ppt/slides/slide5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 프로젝트 진행 당시 문제가 발생해 특정 부품을 다른 종류의 부품으로 교체할지 혹은 계속 사용할지에 대해 의견이 나뉘었고 팀원들을 설득해 부품을 변경한 경험이 있습니다. 해당 부품을 계속 사용할 경우, 기존에 설정했던 프로젝트 목표와는 부합하지 않는 결과물이 나올 것으로 예상되어 목표를 변경해야 하며 주어진 예산을 초과할 수 있다는 문제가 있었으나 기존에 확보한 조사 자료를 중간 및 최종 발표와 보고서에 활용할 수 있어 효율성이 높다는 장점이 있었습니다. 반면 부품을 교체할 경우 기존에 마련해 둔 주변 부품과 함께 활용하게 될 프로그램을 변경하고 설계 진행 계획을 새로 수립해야 하며 자료 조사 또한 새로 필요하다는 단점이 있었으나 기존 프로젝트의 목표에 부합하는 결과물을 도출하기 용이하며 예산을 초과하지 않는 범위 내에서 프로젝트를 </a:t>
            </a:r>
            <a:r>
              <a:rPr u="sng" b="1" sz="1200">
                <a:solidFill>
                  <a:srgbClr val="000000"/>
                </a:solidFill>
                <a:latin typeface="맑은 고딕"/>
              </a:rPr>
              <a:t>(1)완성할 수 있다는 장점이 있었습니다. 저는 부품을 변경해 프로젝트를 진행하자는 의견을 제시했습니다. 기존의 부품을 계속 사용할 경우 얻을</a:t>
            </a:r>
            <a:r>
              <a:rPr sz="1200">
                <a:solidFill>
                  <a:srgbClr val="000000"/>
                </a:solidFill>
                <a:latin typeface="맑은 고딕"/>
              </a:rPr>
              <a:t> 수 있는 효율에는 동의했지만, 현실적인 예산의 한계, 부품이 고장 나거나 사용할 수 없는 상태가 될 경우 대응 방안, 그리고 프로젝트의 주제 일관성을 </a:t>
            </a:r>
            <a:r>
              <a:rPr u="sng" b="1" sz="1200">
                <a:solidFill>
                  <a:srgbClr val="000000"/>
                </a:solidFill>
                <a:latin typeface="맑은 고딕"/>
              </a:rPr>
              <a:t>(2)중요하게 생각했기 때문입니다. 제 의견을 뒷받침할 수 있도록 프로젝트 발표 및 보고서 제출 시기에 늦지 않기 위해 추가로 확보할 수 있는 시간, 부품 구입을 위해 남아있는 예산 등등 참고가 될</a:t>
            </a:r>
            <a:r>
              <a:rPr sz="1200">
                <a:solidFill>
                  <a:srgbClr val="000000"/>
                </a:solidFill>
                <a:latin typeface="맑은 고딕"/>
              </a:rPr>
              <a:t> 자료를 근거로 제시했습니다. 그리고 기존의 부품에 대한 </a:t>
            </a:r>
            <a:r>
              <a:rPr u="sng" b="1" sz="1200">
                <a:solidFill>
                  <a:srgbClr val="000000"/>
                </a:solidFill>
                <a:latin typeface="맑은 고딕"/>
              </a:rPr>
              <a:t>(3)조사 자료를 최대한 활용할 수 있는 방안도 제시했습니다. 팀원들이 제 의견을 긍정적으로 검토해 주셨고, 특히 예산 내에서 프로젝트를 완성할 수 있다는 주장에 공감해 주셔서 부품을</a:t>
            </a:r>
            <a:r>
              <a:rPr sz="1200">
                <a:solidFill>
                  <a:srgbClr val="000000"/>
                </a:solidFill>
                <a:latin typeface="맑은 고딕"/>
              </a:rPr>
              <a:t> 변경할 수 있었습니다. 해당 부품을 변경함으로 인해 </a:t>
            </a:r>
            <a:r>
              <a:rPr u="sng" b="1" sz="1200">
                <a:solidFill>
                  <a:srgbClr val="000000"/>
                </a:solidFill>
                <a:latin typeface="맑은 고딕"/>
              </a:rPr>
              <a:t>(4)같이 사용하게 될 다른 부품들이나 프로그램 및 중간발표, 최종 발표와 보고서에 사용할 자료도 변경하였으며 그로 인해 많은 시간을 투자해야 했지만, 팀원들과의 의사소통이</a:t>
            </a:r>
            <a:r>
              <a:rPr sz="1200">
                <a:solidFill>
                  <a:srgbClr val="000000"/>
                </a:solidFill>
                <a:latin typeface="맑은 고딕"/>
              </a:rPr>
              <a:t> 더 수월해지는 계기가 되었으며 성공적으로 프로젝트를 완성할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부품 교체를 통해 얻은 프로젝트의 일관성에 대해 더 구체적으로 설명해 주실 수 있나요?</a:t>
            </a:r>
            <a:br/>
            <a:r>
              <a:t>(2) 부품 교체로 인해 발생한 예상 외의 도전 과제가 있었다면 무엇이었고 어떻게 해결하셨나요?</a:t>
            </a:r>
            <a:br/>
            <a:r>
              <a:t>(3) 프로젝트 진행 과정에서 발생했던 시간 및 자원 관리의 어려움을 어떻게 극복하셨나요?</a:t>
            </a:r>
            <a:br/>
            <a:r>
              <a:t>(4) 팀원들과의 의사소통을 개선하기 위해 구체적으로 어떤 노력을 하셨는지 설명해 주실 수 있나요?</a:t>
            </a:r>
          </a:p>
        </p:txBody>
      </p:sp>
    </p:spTree>
  </p:cSld>
  <p:clrMapOvr>
    <a:masterClrMapping/>
  </p:clrMapOvr>
</p:sld>
</file>

<file path=ppt/slides/slide5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시스템 운영 업무 특성상 사람이 반복적으로 처리해야 할 업무가 있을 것이라고 생각되는데, 이 부분을 자동화할 수 있는 서비스를 만들어보고 싶습니다. 제가 가진 강점은 크게 2가지입니다.</a:t>
            </a:r>
            <a:r>
              <a:rPr u="sng" b="1" sz="1200">
                <a:solidFill>
                  <a:srgbClr val="000000"/>
                </a:solidFill>
                <a:latin typeface="맑은 고딕"/>
              </a:rPr>
              <a:t>(1)첫째, 탄탄한 전공지식입니다. 저는 IT 분야에 관심이 많아서 도서관에서 다양한 책을 읽으며 IT 지식을 쌓아 왔습니다. 추가로 더 배워보고 싶어서 네이버 부스트캠프</a:t>
            </a:r>
            <a:r>
              <a:rPr sz="1200">
                <a:solidFill>
                  <a:srgbClr val="000000"/>
                </a:solidFill>
                <a:latin typeface="맑은 고딕"/>
              </a:rPr>
              <a:t> 웹, 모바일 과정에서 활동하면서 전공 지식과 JavaScript에 대해 깊게 배울 수 있었습니다. 이런 전공 지식을 바탕으로 문제가 생기면 문제 원인을 빠르게 파악하고 해결할 수 있다고 생각합니다. 둘째, 문제 해결 능력과 로직 구현 능력입니다. 문제 해결 능력을 키우기 </a:t>
            </a:r>
            <a:r>
              <a:rPr u="sng" b="1" sz="1200">
                <a:solidFill>
                  <a:srgbClr val="000000"/>
                </a:solidFill>
                <a:latin typeface="맑은 고딕"/>
              </a:rPr>
              <a:t>(2)위해서 LeetCode에서 1,000문제 이상의 알고리즘 문제를 풀면서 다양한</a:t>
            </a:r>
            <a:r>
              <a:rPr sz="1200">
                <a:solidFill>
                  <a:srgbClr val="000000"/>
                </a:solidFill>
                <a:latin typeface="맑은 고딕"/>
              </a:rPr>
              <a:t> 문제 해결 방법을 배우며 로직 구현 능력을 키울 수 있었습니다. 이를 바탕으로 현대모비스 알고리즘 경진대회에 참가해서 장려상을 받기도 했습니다. 또한 Java의 swing 라이브러리를 이용해 온라인 게임에서의 단순 반복 클릭 작업을 자동화하는 프로그램을 만들어 본 경험도 있습니다.이런 제 강점을 바탕으로 시스템 운영 업무를 수행하면서 업무 프로세스를 파악한 뒤 업무 효율성을 높일 수 있는 IT 서비스를 만들어 보겠습니다.추가로 시스템 운영 직무에 도움이 될 만한 </a:t>
            </a:r>
            <a:r>
              <a:rPr u="sng" b="1" sz="1200">
                <a:solidFill>
                  <a:srgbClr val="000000"/>
                </a:solidFill>
                <a:latin typeface="맑은 고딕"/>
              </a:rPr>
              <a:t>(3)경험을 갖고 있습니다.약 1년 6개월의 웹 애플리케이션 유지 보수 업무를 수행한 경력이 있습니다. 이때 리눅스 커맨드라인 명령어와 정규 표현식을</a:t>
            </a:r>
            <a:r>
              <a:rPr sz="1200">
                <a:solidFill>
                  <a:srgbClr val="000000"/>
                </a:solidFill>
                <a:latin typeface="맑은 고딕"/>
              </a:rPr>
              <a:t> 이용해서 서버 로그를 분석해 문제의 원인을 </a:t>
            </a:r>
            <a:r>
              <a:rPr u="sng" b="1" sz="1200">
                <a:solidFill>
                  <a:srgbClr val="000000"/>
                </a:solidFill>
                <a:latin typeface="맑은 고딕"/>
              </a:rPr>
              <a:t>(4)찾아 해결한 경험이 있습니다. 그리고 개인적으로 Java, Spring 기반으로 토이 프로젝트를 진행하며 AWS EC2 위에 개발 환경을 구축하고 서비스를 배포해 봄으로써</a:t>
            </a:r>
            <a:r>
              <a:rPr sz="1200">
                <a:solidFill>
                  <a:srgbClr val="000000"/>
                </a:solidFill>
                <a:latin typeface="맑은 고딕"/>
              </a:rPr>
              <a:t> 웹 애플리케이션 구조에 대한 이해도를 많이 키울 수 있었습니다.이러한 경험을 바탕으로 한국마사회에서 고객과 임직원분들에게 IT 서비스에 대한 좋은 기억을 남길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네이버 부스트캠프에서 활동하면서 전공 지식과 JavaScript를 깊게 배웠다고 하셨는데, 이 과정에서 가장 도전적이었던 프로젝트는 무엇이었으며, 이를 어떻게 극복하셨나요?</a:t>
            </a:r>
            <a:br/>
            <a:r>
              <a:t>(2) 현대모비스 알고리즘 경진대회에서 장려상을 받으셨다고 했는데, 이 경험이 지원자의 문제 해결 능력을 어떻게 향상시켰는지 설명해주실 수 있나요?</a:t>
            </a:r>
            <a:br/>
            <a:r>
              <a:t>(3) 약 1년 6개월의 웹 애플리케이션 유지 보수 업무 경험을 통해 배운 점 중에서 IT 서비스에 가장 큰 영향을 미친 것은 무엇이었나요?</a:t>
            </a:r>
            <a:br/>
            <a:r>
              <a:t>(4) 지원자가 개인적으로 진행한 Java, Spring 기반의 토이 프로젝트에서 가장 큰 어려움은 무엇이었고, 이를 어떻게 해결하셨나요?</a:t>
            </a:r>
          </a:p>
        </p:txBody>
      </p:sp>
    </p:spTree>
  </p:cSld>
  <p:clrMapOvr>
    <a:masterClrMapping/>
  </p:clrMapOvr>
</p:sld>
</file>

<file path=ppt/slides/slide5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(1)공기업에서 사무보조로 근무하며 겪은 오해와 갈등을 통해 솔직한 대화가 중요하다는 것을 깨닫게</a:t>
            </a:r>
            <a:r>
              <a:rPr sz="1200">
                <a:solidFill>
                  <a:srgbClr val="000000"/>
                </a:solidFill>
                <a:latin typeface="맑은 고딕"/>
              </a:rPr>
              <a:t> 되었습니다. 여기에서 저의 주된 업무는 통계조사보조원분들과 함께 설문지를 우편 및 이메일로 발송하고 응답을 취합하는 것이었습니다. 당시 다른 통계조사보조원분들은 오랜 기간 근무한 상태였고, 전임자의 퇴사 후 제가 합류하면서인지 약간의 텃세를 느꼈습니다. 사소한 오해에서 비롯한 업무에 거의 지장이 없는 실수임에도 불구하고 확대되어 지적받고 혼나다 보니 적응이 어려웠습니다. 이런 부분이 억울해서 제가 적응하며 완벽하게 업무를 배우게 되면 똑같이 돌려주기로 </a:t>
            </a:r>
            <a:r>
              <a:rPr u="sng" b="1" sz="1200">
                <a:solidFill>
                  <a:srgbClr val="000000"/>
                </a:solidFill>
                <a:latin typeface="맑은 고딕"/>
              </a:rPr>
              <a:t>(2)마음먹었습니다. 이후 업무에 익숙해지자 저는 처음 받았던 억울함 때문에 저 또한 통계조사보조원분들의 실수를 하나씩 지적했고 이로 인해 갈등과 약간의 말다툼이 발생했습니다. 결국 관계가 서먹해지자 먼저 사과하며 과거에</a:t>
            </a:r>
            <a:r>
              <a:rPr sz="1200">
                <a:solidFill>
                  <a:srgbClr val="000000"/>
                </a:solidFill>
                <a:latin typeface="맑은 고딕"/>
              </a:rPr>
              <a:t> 힘들었던 부분들을 털어놓으며 저도 엄격한 잣대로 지적할 수밖에 없었다고 얘기하게 되었습니다. 그런데 통계조사보조원분들의 반응은 의외였습니다. 본인들이 지나치게 엄격한 잣대로 저에게 했던 것들은 전혀 기억하지 못했던 것입니다. 하지만 그래도 이렇게 솔직하게 얘기함으로써 저도 안 좋은 감정은 많이 해소할 수 있어서 그냥 앞으로는 서로 잘 지내기로 하며 좋게 풀어낼 수 있었습니다.이번 일을 겪으면서 사람 관계에서 힘든 점이 있다면 초기에 솔직하게 부드러운 말투로 대화로 풀어 나가는 것이 중요하다고 느꼈습니다. 이번 일도 초기에 제가 겪은 어려움을 솔직하게 얘기했더라면 갈등이 안 생겼을 수도 있다고 생각하기 때문입니다. 앞으로는 대인 관계에서 어려운 점이 있다면 끙끙대면서 혼자 안 좋은 감정을 키워나가기보다는 초기에 솔직하게 </a:t>
            </a:r>
            <a:r>
              <a:rPr u="sng" b="1" sz="1200">
                <a:solidFill>
                  <a:srgbClr val="000000"/>
                </a:solidFill>
                <a:latin typeface="맑은 고딕"/>
              </a:rPr>
              <a:t>(3)대화하면서 좋은 대인 관계를 유지할 수 있는 사람이 될 수 있도록 노력하겠습니다.(4)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공기업에서 사무보조로 근무 시 오해와 갈등을 겪으며 솔직한 대화가 중요하다고 깨달았다고 하셨는데, 이러한 상황을 어떻게 해결하셨는지 구체적으로 말씀해주실 수 있나요?</a:t>
            </a:r>
            <a:br/>
            <a:r>
              <a:t>(2) 사소한 오해로 인한 갈등 상황에서도 통계조사보조원분들과의 관계를 개선하기 위해 어떤 구체적인 조치를 취하셨는지 알려주세요.</a:t>
            </a:r>
            <a:br/>
            <a:r>
              <a:t>(3) 솔직한 대화의 중요성을 깨달은 후, 이 경험을 어떻게 활용하여 현재 관계를 발전시키고 계신가요?</a:t>
            </a:r>
            <a:br/>
            <a:r>
              <a:t>(4) 앞으로 대인 관계에서 어려움이 있다면 초기에 솔직하게 대화하면서 문제를 해결하겠다고 하셨는데, 구체적으로 어떤 방법을 사용할 계획인가요?</a:t>
            </a:r>
          </a:p>
        </p:txBody>
      </p:sp>
    </p:spTree>
  </p:cSld>
  <p:clrMapOvr>
    <a:masterClrMapping/>
  </p:clrMapOvr>
</p:sld>
</file>

<file path=ppt/slides/slide5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A0100300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한국마사회의 핵심 시스템인 ERP, 경마 시스템, 발매 서버 및 발매 채널의 안정성을 </a:t>
            </a:r>
            <a:r>
              <a:rPr u="sng" b="1" sz="1200">
                <a:solidFill>
                  <a:srgbClr val="000000"/>
                </a:solidFill>
                <a:latin typeface="맑은 고딕"/>
              </a:rPr>
              <a:t>(1)강화하고, 장애 대응 체계를 더욱 효율적으로 개선하는 것을 목표로 하고 있습니다. 이를 위해 IT 시스템 자동화와 데이터</a:t>
            </a:r>
            <a:r>
              <a:rPr sz="1200">
                <a:solidFill>
                  <a:srgbClr val="000000"/>
                </a:solidFill>
                <a:latin typeface="맑은 고딕"/>
              </a:rPr>
              <a:t> 성능 최적화라는 두 축을 중심으로 업무에 임하겠습니다.[자동화 시스템 구축을 통한 장애 대응 개선]ERP 및 발매 서버는 </a:t>
            </a:r>
            <a:r>
              <a:rPr u="sng" b="1" sz="1200">
                <a:solidFill>
                  <a:srgbClr val="000000"/>
                </a:solidFill>
                <a:latin typeface="맑은 고딕"/>
              </a:rPr>
              <a:t>(2)실시간 데이터 처리가 필수인 만큼 장애 발생 시 신속한 대응이 중요합니다. 저는 현장실습 프로젝트에서 Open API를 활용하여 에러 발생 시 원인과 요청 정보를 실시간으로 사내 메신저로</a:t>
            </a:r>
            <a:r>
              <a:rPr sz="1200">
                <a:solidFill>
                  <a:srgbClr val="000000"/>
                </a:solidFill>
                <a:latin typeface="맑은 고딕"/>
              </a:rPr>
              <a:t> 전송하는 자동 알림 시스템을 구축한 경험이 있습니다. 도입 초기에는 프레임워크 내장 클래스가 예외를 선 처리하여 일부 에러가 누락되는 문제가 발생했으나, 전역 예외 처리 클래스에 추가 로직을 적용해 보완하였고, 최종적으로 커스텀 예외 클래스를 제작하여 모든 에러를 일관되게 관리할 수 있도록 개선하였습니다. 그 결과 장애 대응 속도가 향상되어 고객 응대 시간이 30분 이상 단축되는 성과를 </a:t>
            </a:r>
            <a:r>
              <a:rPr u="sng" b="1" sz="1200">
                <a:solidFill>
                  <a:srgbClr val="000000"/>
                </a:solidFill>
                <a:latin typeface="맑은 고딕"/>
              </a:rPr>
              <a:t>(3)얻었습니다. 한국마사회에서도 이러한 자동화 솔루션을 도입하여 ERP 및 발매 서버의 운영 안정성과 유지보수 효율성을 높이겠습니다.[데이터</a:t>
            </a:r>
            <a:r>
              <a:rPr sz="1200">
                <a:solidFill>
                  <a:srgbClr val="000000"/>
                </a:solidFill>
                <a:latin typeface="맑은 고딕"/>
              </a:rPr>
              <a:t> 처리 성능 최적화를 통한 시스템 안정성 강화]ERP 및 </a:t>
            </a:r>
            <a:r>
              <a:rPr u="sng" b="1" sz="1200">
                <a:solidFill>
                  <a:srgbClr val="000000"/>
                </a:solidFill>
                <a:latin typeface="맑은 고딕"/>
              </a:rPr>
              <a:t>(4)경마 시스템은 방대한 데이터를 실시간으로 처리해야 하므로 성능 최적화가 핵심 과제입니다. 저는 ‘썸네일’ 프로젝트에서 Redis 캐싱을 도입해 자주 조회되는 데이터를</a:t>
            </a:r>
            <a:r>
              <a:rPr sz="1200">
                <a:solidFill>
                  <a:srgbClr val="000000"/>
                </a:solidFill>
                <a:latin typeface="맑은 고딕"/>
              </a:rPr>
              <a:t> 메모리에 저장함으로써 실시간 데이터 처리의 응답 속도를 획기적으로 개선한 경험이 있습니다. 초기에는 메모리 사용량 증가라는 도전 과제가 있었지만, 조건부 캐싱 기법을 도입하여 자주 조회되는 데이터만 선별적으로 캐싱함으로써 TPS를 6.5배, 응답 시간을 8.2배 단축하는 성과를 달성했습니다. 한국마사회에서는 대용량 데이터를 효과적으로 관리하고자, 캐싱과 더불어 SAP HANA DB 및 RDBMS 최적화 기법을 활용하여 전반적인 데이터 처리 성능을 극대화하겠습니다.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ERP 및 발매 서버의 운영 안정성을 높이기 위해 어떤 자동화 솔루션을 추가로 고려하고 있나요?</a:t>
            </a:r>
            <a:br/>
            <a:r>
              <a:t>(2) 현장실습 프로젝트 경험을 한국마사회에서 어떻게 더 발전시킬 계획인가요?</a:t>
            </a:r>
            <a:br/>
            <a:r>
              <a:t>(3) ERP 및 경마 시스템의 데이터 처리 성능 최적화를 위해 향후 추가적인 방안이 있다면 무엇인가요?</a:t>
            </a:r>
            <a:br/>
            <a:r>
              <a:t>(4) 한국마사회에 시스템 안정성을 기여하기 위한 구체적인 데이터 최적화 기술을 설명해주세요.</a:t>
            </a:r>
          </a:p>
        </p:txBody>
      </p:sp>
    </p:spTree>
  </p:cSld>
  <p:clrMapOvr>
    <a:masterClrMapping/>
  </p:clrMapOvr>
</p:sld>
</file>

<file path=ppt/slides/slide5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A0100300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(1)해커톤에서 ‘매일 행복 기록 서비스’ 팀의 서버 리드 개발자로 참여했을 때, 팀원 간 협업 방식 차이로</a:t>
            </a:r>
            <a:r>
              <a:rPr sz="1200">
                <a:solidFill>
                  <a:srgbClr val="000000"/>
                </a:solidFill>
                <a:latin typeface="맑은 고딕"/>
              </a:rPr>
              <a:t> 어려움을 겪었습니다. 팀원들은 협업 경험이 부족했고 개발 방식과 코드 스타일에서 의견 차이가 커 진행이 지연되었습니다. 또한, 각자의 관심사와 목표가 달라 역할 분배가 원활하지 않았습니다. 프로젝트를 성공적으로 완수하기 위해서는 원활한 소통과 협력이 필요하다고 판단하였고, 이를 해결하기 위해 적극적으로 나섰습니다. 먼저 팀원들과 개별적으로 대화를 나누며 관심 분야와 강점을 파악한 후 적합한 역할을 부여하는 방식으로 협업을 최적화했습니다.</a:t>
            </a:r>
            <a:r>
              <a:rPr u="sng" b="1" sz="1200">
                <a:solidFill>
                  <a:srgbClr val="000000"/>
                </a:solidFill>
                <a:latin typeface="맑은 고딕"/>
              </a:rPr>
              <a:t>(2) 문서화 작업에 관심 있는 팀원에게 API 문서, ERD 다이어그램 정리를 맡기고, 특정 기술을 적용해 보고 싶어 하는 팀원에게 해당 기능 개발을 담당하도록</a:t>
            </a:r>
            <a:r>
              <a:rPr sz="1200">
                <a:solidFill>
                  <a:srgbClr val="000000"/>
                </a:solidFill>
                <a:latin typeface="맑은 고딕"/>
              </a:rPr>
              <a:t> 조정했습니다. 이러한 맞춤형 역할 배분을 통해 팀원들의 동기 부여를 높였고 프로젝트 전체의 작업 효율성이 향상되었습니다. 하지만 프로젝트 중반, 한 서버 팀원이 맡은 기능을 기한 내 구현하지 못하면서 일정이 </a:t>
            </a:r>
            <a:r>
              <a:rPr u="sng" b="1" sz="1200">
                <a:solidFill>
                  <a:srgbClr val="000000"/>
                </a:solidFill>
                <a:latin typeface="맑은 고딕"/>
              </a:rPr>
              <a:t>(3)지연되었고,(4) 다른 팀원들의 불만이 커졌습니다. 원인을 파악해 보니 해당 팀원은 기술적 어려움을 겪고 있었으나 이를 공유하는 데 부담을 느끼고 있었습니다.</a:t>
            </a:r>
            <a:r>
              <a:rPr sz="1200">
                <a:solidFill>
                  <a:srgbClr val="000000"/>
                </a:solidFill>
                <a:latin typeface="맑은 고딕"/>
              </a:rPr>
              <a:t> 저는 이를 해결하기 위해 두 가지 접근 방식을 시도했습니다. 먼저, 공식 회의 외에도 주 3회 이상 1:1 소통을 진행하며 어려운 점을 편하게 공유할 수 있도록 도왔습니다. 또한, 코드 리뷰를 통해 기술적 피드백을 주고받으며 문제 해결을 함께 도모했습니다. 이와 함께 협업 문화를 개선하기 위해 매주 KPT 회고를 진행하며 협업 과정에서 부족했던 점을 공유하고 개선 방향을 논의했습니다. 초반에는 피드백 과정에서 의견 충돌이 발생하기도 했지만, 서로의 성향을 이해하고 배려하며 긍정적인 피드백 문화를 정착시켰습니다. 그 결과, 개발 속도와 코드 품질이 크게 향상되었으며, 해커톤에서 14팀 중 최우수상을 수상했습니다. 이를 통해 원활한 소통과 협업이 팀 성과를 극대화하는 데 필수적임을 깊이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해커톤에서 팀 간 의견 충돌 시 효과적으로 극복할 수 있었던 더 발전된 방법이 있었나요?</a:t>
            </a:r>
            <a:br/>
            <a:r>
              <a:t>(2) 팀원들의 동기 부여를 위해 맞춤형 접근을 했다는데, 그 외에 사용할 수 있는 방법이 있나요?</a:t>
            </a:r>
            <a:br/>
            <a:r>
              <a:t>(3) 코드 리뷰를 통한 기술 피드백 외에 팀원의 기술적 어려움을 지원할 수 있는 방법은 무엇인가요?</a:t>
            </a:r>
            <a:br/>
            <a:r>
              <a:t>(4) 주 3회 이상 1:1 소통을 하였다고 했는데, 이와 더불어 소통 효율성을 높일 수 있는 방법은 무엇인가요?</a:t>
            </a:r>
          </a:p>
        </p:txBody>
      </p:sp>
    </p:spTree>
  </p:cSld>
  <p:clrMapOvr>
    <a:masterClrMapping/>
  </p:clrMapOvr>
</p:sld>
</file>

<file path=ppt/slides/slide5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A0100301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[단기 목표] 한국마사회에 입사하여 실무 규정과 시스템을 익히고 부서의 일원으로 융화되는 것이 첫 번째 목표입니다. 공공기관에서 인턴으로 근무를 시작했을 때, 제 예상과 다르게 아무런 일이 없었던 경험이 있습니다. </a:t>
            </a:r>
            <a:r>
              <a:rPr u="sng" b="1" sz="1200">
                <a:solidFill>
                  <a:srgbClr val="000000"/>
                </a:solidFill>
                <a:latin typeface="맑은 고딕"/>
              </a:rPr>
              <a:t>(1)하급자로서 제 존재를 알리기 위한 준비가 되어 있어야 한다고 생각했습니다. 따라서 내부 자료와 경영평가보고서를 읽으면서 해외사업에 관한 이해를 제고했습니다. 궁금한 점에 대해 질문하며 자연스럽게 선배들과 소통하고 그들의 언어를 습득했습니다. 또한 회식이나 행사에 빠지지 않고 참여하여</a:t>
            </a:r>
            <a:r>
              <a:rPr sz="1200">
                <a:solidFill>
                  <a:srgbClr val="000000"/>
                </a:solidFill>
                <a:latin typeface="맑은 고딕"/>
              </a:rPr>
              <a:t> 사적으로 대화할 수 있는 시간을 만들려 노력했습니다. 그 결과 관심 있던 업무를 받거나 출장에 동행하는 등 구성원으로서 다양한 경험을 쌓을 수 있었습니다. 신입사원이 갖춰야 할 역량 중 하나가 의사소통 능력이라고 생각합니다. 특히 재경 </a:t>
            </a:r>
            <a:r>
              <a:rPr u="sng" b="1" sz="1200">
                <a:solidFill>
                  <a:srgbClr val="000000"/>
                </a:solidFill>
                <a:latin typeface="맑은 고딕"/>
              </a:rPr>
              <a:t>(2)직무는 표준화 수준이 높기 때문에 경험이 풍부한 상사의 조언이 효율적인 업무 처리로 이어질 수 있습니다. 업무에 대한 이해가 부족하거나 확신이 없을 때 팀원에게 적절히 도움을 구하여 정확성을 높이겠습니다. 이를 기반으로</a:t>
            </a:r>
            <a:r>
              <a:rPr sz="1200">
                <a:solidFill>
                  <a:srgbClr val="000000"/>
                </a:solidFill>
                <a:latin typeface="맑은 고딕"/>
              </a:rPr>
              <a:t> 올바른 업무 처리 과정을 반복하며 </a:t>
            </a:r>
            <a:r>
              <a:rPr u="sng" b="1" sz="1200">
                <a:solidFill>
                  <a:srgbClr val="000000"/>
                </a:solidFill>
                <a:latin typeface="맑은 고딕"/>
              </a:rPr>
              <a:t>(3)목적 적합한 정보를 산출하는 데 기여하고 싶습니다.[장기 목표] 저는 향후 조직의 예산 및 주요 사업 계획 설정 과정에 참여하고 싶습니다. 지금까지 제가 재무회계 관리 직무와 관련하여 해왔던 공부는 지표를 (4)산출하고 추이를 분석하여 강점과 약점 혹은 위험 요인을 진단하는 수준이었습니다. 앞으로는 기업 내부에서 전략과 연계한 통제 및 관리 활동을 수행하며 문제 해결 능력을 기르고자 합니다. 이를 위해서는 재무 상태를 파악할 수 있는 지식과 함께 현재와 목표 간 차이를 분석하는 능력이 중요합니다. 저는 신용분석사 자격시험을</a:t>
            </a:r>
            <a:r>
              <a:rPr sz="1200">
                <a:solidFill>
                  <a:srgbClr val="000000"/>
                </a:solidFill>
                <a:latin typeface="맑은 고딕"/>
              </a:rPr>
              <a:t> 준비하면서 기업 재무제표를 가지고 모의 기업 평가를 연습하며 종합적 시각을 길렀습니다. 이가 기업 활동과 전략을 고려한 재무 분석을 수행하고 내외부 위험을 식별하여 올바른 의사결정을 내리는 데 도움이 되리라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공공기관 인턴 경험에서 선배와의 소통을 통해 어떤 업무를 맡게 되었고, 그 경험이 현재 업무 방식에 어떻게 기여하고 있습니까?</a:t>
            </a:r>
            <a:br/>
            <a:r>
              <a:t>(2) 재경 직무에서 상사의 조언이 중요하다고 언급하셨는데, 이를 통해 처리한 특정 업무 사례를 공유해 주시겠습니까?</a:t>
            </a:r>
            <a:br/>
            <a:r>
              <a:t>(3) 조직의 예산 설정 과정에 참여하고 싶다고 하셨는데, 이를 위한 구체적인 준비 및 계획이 있습니까?</a:t>
            </a:r>
            <a:br/>
            <a:r>
              <a:t>(4) 신용분석사 자격시험 준비 경험을 바탕으로 우리 회사에서 기여할 수 있는 재무 분석 능력에 대해 설명해 주시겠습니까?</a:t>
            </a:r>
          </a:p>
        </p:txBody>
      </p:sp>
    </p:spTree>
  </p:cSld>
  <p:clrMapOvr>
    <a:masterClrMapping/>
  </p:clrMapOvr>
</p:sld>
</file>

<file path=ppt/slides/slide5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A0100301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(1)네덜란드에 교환학생으로 파견되었을 당시 비협조적인 태도를 보였던 팀원과 기초 통계 문제 풀이 과제를 완수한 경험이 있습니다. 두 명이 팀을 이루어 매주 풀이 과정을 작성한 후 발표해야 했습니다. 그러나 팀원이 수업에 잘 출석하지 않아 과제를 수행하는 데 어려움을 겪었습니다. 문제의 원인을 파악하기 위해 학교에 잘 나오지 않는 이유가</a:t>
            </a:r>
            <a:r>
              <a:rPr sz="1200">
                <a:solidFill>
                  <a:srgbClr val="000000"/>
                </a:solidFill>
                <a:latin typeface="맑은 고딕"/>
              </a:rPr>
              <a:t> 있는지 물었습니다. 팀원은 수업이나 과제는 돌아가서도 할 수 있기 때문에 자신에게 중요하지 않고, 여행을 가는 등 지금만 할 수 있는 것들이 더 가치가 있다고 말했습니다. 반면 저는 배우는 입장에서 의무는 다해야 한다는 입장이었습니다. 교환학생 신분으로 인해 학점에 대한 부담이 적은 상황에서 서로 이해한 바가 달라 발생한 문제임을 알게 되었습니다. 이를 해결하기 위해 저는 과제를 제출하지 않는다면 </a:t>
            </a:r>
            <a:r>
              <a:rPr u="sng" b="1" sz="1200">
                <a:solidFill>
                  <a:srgbClr val="000000"/>
                </a:solidFill>
                <a:latin typeface="맑은 고딕"/>
              </a:rPr>
              <a:t>(2)평가 항목별 과락에 걸려 아예 학점을 인정받지 못할 수 있다는 점을 들어 팀원을 설득했습니다. 이후 수시로 제 풀이를 공유하고 팀원의 의견을 요청하여 참여를 유도했습니다. 또한 팀원에게 좋은 본보기가 될 수 있도록</a:t>
            </a:r>
            <a:r>
              <a:rPr sz="1200">
                <a:solidFill>
                  <a:srgbClr val="000000"/>
                </a:solidFill>
                <a:latin typeface="맑은 고딕"/>
              </a:rPr>
              <a:t> 발표를 도맡으며 열의를 다하려 노력했습니다. 그런 제 모습을 본 팀원의 행동이 점차 변화했습니다. 자신이 발표하겠다며 나섰고 같이 문제를 풀자는 </a:t>
            </a:r>
            <a:r>
              <a:rPr u="sng" b="1" sz="1200">
                <a:solidFill>
                  <a:srgbClr val="000000"/>
                </a:solidFill>
                <a:latin typeface="맑은 고딕"/>
              </a:rPr>
              <a:t>(3)제 제안에 응했습니다. 각자의 몫을 합치는 것이 아니라 직접 만나 함께 문제를 풀면서 오답이 줄어들었습니다. 또한 서로가 생각하지 못한 풀이 방법을 알려주거나 약한 부분에 대해 도움을 받을 수 있었습니다. 그 결과 매주 점수가 상승하는 추세를 보였고 만점을 받으며 유종의 미를 거뒀습니다. 여럿이 함께 하는 일을 겪으며 타인은 (4)근본적으로 저와 같지 않음을 인정하게 되었습니다. 따라서 조직 내 소통과 협력에 어려움이 있을 때 저를 성찰하는 것이 우선이라고 생각합니다. 부적절한 언행은 없었는지, 주장이 과하진 않았는지 돌아본 후 상대방의 입장이 되어 먼저 다가가겠습니다. 그리고 저도 타인의 이해를 받는 사람임을 명심하며</a:t>
            </a:r>
            <a:r>
              <a:rPr sz="1200">
                <a:solidFill>
                  <a:srgbClr val="000000"/>
                </a:solidFill>
                <a:latin typeface="맑은 고딕"/>
              </a:rPr>
              <a:t> 공동의 목표를 달성하는 데 집중하겠습니다.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교환학생 당시 팀원의 태도를 변화시켜 과제를 완수했는데, 이 과정에서 가장 큰 도전이었던 점은 무엇이었습니까?</a:t>
            </a:r>
            <a:br/>
            <a:r>
              <a:t>(2) 팀원과의 갈등 해결 과정에서 얻은 교훈을 직장 내 다른 상황에 어떻게 적용할 수 있을까요?</a:t>
            </a:r>
            <a:br/>
            <a:r>
              <a:t>(3) 재미있었던 문제 풀이 방법을 통해 팀워크를 강화한 방식에 대해 자세히 설명해 주시겠습니까?</a:t>
            </a:r>
            <a:br/>
            <a:r>
              <a:t>(4) 팀 프로젝트에서 만점을 받을 수 있었던 비결에는 어떤 요소가 있었다고 생각합니까?</a:t>
            </a:r>
          </a:p>
        </p:txBody>
      </p:sp>
    </p:spTree>
  </p:cSld>
  <p:clrMapOvr>
    <a:masterClrMapping/>
  </p:clrMapOvr>
</p:sld>
</file>

<file path=ppt/slides/slide5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A0100302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(1)디지털 전환 시대에 발맞춘 온라인 마권 발매 시행과 높은 경제적 파급효과를 가진 영천의 네 번째 경마공원</a:t>
            </a:r>
            <a:r>
              <a:rPr sz="1200">
                <a:solidFill>
                  <a:srgbClr val="000000"/>
                </a:solidFill>
                <a:latin typeface="맑은 고딕"/>
              </a:rPr>
              <a:t> 조성 등 재도약 하고있는 경마 산업을 필두로 말산업의 육성 및 진흥을 위해 제가 가진 고객관리 능력, 전략기획수립 능력을 발휘하여 마사회에서 높은 성과달성에 기여하고 싶습니다. 저는 교육연수 프로그램을 기획 및 </a:t>
            </a:r>
            <a:r>
              <a:rPr u="sng" b="1" sz="1200">
                <a:solidFill>
                  <a:srgbClr val="000000"/>
                </a:solidFill>
                <a:latin typeface="맑은 고딕"/>
              </a:rPr>
              <a:t>(2)운영하는 업무를 수행한 경험이 있습니다. 회당 사내∙외 인원 200명이 대상이 되는 기획업무를 하면서 여러 교육프로그램을 비교분석을 하여 선정하였고 부서</a:t>
            </a:r>
            <a:r>
              <a:rPr sz="1200">
                <a:solidFill>
                  <a:srgbClr val="000000"/>
                </a:solidFill>
                <a:latin typeface="맑은 고딕"/>
              </a:rPr>
              <a:t> 간 협의를 통해 적재적소에 인력을 배치하여 원활히 교육과 행사가 진행되도록 총괄하였습니다. 이 과정에서 더 높은 효율성과 효과성 달성을 </a:t>
            </a:r>
            <a:r>
              <a:rPr u="sng" b="1" sz="1200">
                <a:solidFill>
                  <a:srgbClr val="000000"/>
                </a:solidFill>
                <a:latin typeface="맑은 고딕"/>
              </a:rPr>
              <a:t>(3)위해 VoC 수집 및 분석용 설문지 제작을 주도하였었습니다. 여러 목소리 중 특히 반복적인 부정적 의견에 대해서는 데이터베이스화하여</a:t>
            </a:r>
            <a:r>
              <a:rPr sz="1200">
                <a:solidFill>
                  <a:srgbClr val="000000"/>
                </a:solidFill>
                <a:latin typeface="맑은 고딕"/>
              </a:rPr>
              <a:t> 관계 부서에 공유하고 집중적으로 개선방향 설정하였습니다. 이러한 노력으로 제가 해당 업무를 맡았던 해의 내부 평가 결과, 비교군 내에서 가장 좋은 평가를 받게 되었었습니다. 이를 통해 실무적으로 약점, 위기 등 제한적인 부분을 감안하여 강점을 부각하는 방법을 습득하였고,</a:t>
            </a:r>
            <a:r>
              <a:rPr u="sng" b="1" sz="1200">
                <a:solidFill>
                  <a:srgbClr val="000000"/>
                </a:solidFill>
                <a:latin typeface="맑은 고딕"/>
              </a:rPr>
              <a:t>(4) 타 기업 및 기관을 직접 방문하여 벤치마킹하는 등 발로 뛰며 노력한 일에 대해 좋은 결과를 얻으면서 이 직무에 대한 관심과 성취감을 가졌습니다. 이를 계기로</a:t>
            </a:r>
            <a:r>
              <a:rPr sz="1200">
                <a:solidFill>
                  <a:srgbClr val="000000"/>
                </a:solidFill>
                <a:latin typeface="맑은 고딕"/>
              </a:rPr>
              <a:t> 저는 마사회의 판매마케팅 직무에서 관련 경험과 역량을 더욱 발전시키고 싶습니다. 또한 저는 발주처로서 여러 사업분야의 업체와 협력한 경험과 일선에서 민원 응대업무를 한 경험이 있습니다. 때문에 마사회와 이해관계자 또는 말산업체와 상생협력적인 관계를 형성하고, 서비스 이용 고객의 니즈를 파악하고 이해하는 데 자신이 있습니다. 말산업 활성화와 경마 산업의 지속성을 위해 이러한 역량들을 토대로 편의시설 확충, 새로운 고객 유치 등 적극적인 아이디어 구상으로 가시적 성과를 내고싶고 다시 고객만족 ‘우수’ 달성을 통해 국민의 눈높이에 걸맞은 신뢰받는 기업으로 긍정의 사회적 인식이 자리 잡도록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'디지털 전환 시대에 발맞춘 온라인 마권 발매 시행'을 어떻게 기획하고 효과적으로 운영할 계획인지 말씀해 주시겠어요?</a:t>
            </a:r>
            <a:br/>
            <a:r>
              <a:t>(2) 회당 사내∙외 인원 200명을 대상으로 한 교육연수 프로그램 기획에서 특별히 어려웠던 점과 이를 어떻게 극복했는지 말씀해 주세요.</a:t>
            </a:r>
            <a:br/>
            <a:r>
              <a:t>(3) 지원자가 주도했던 VoC 수집 및 분석을 통한 개선 사례가 있었나요? 구체적인 경험과 성과를 들어 설명해 주세요.</a:t>
            </a:r>
            <a:br/>
            <a:r>
              <a:t>(4) 타 기업 및 기관을 벤치마킹하여 어떤 구체적인 성과를 얻었는지, 마사회의 판매마케팅 직무에 어떻게 적용할 계획인지 설명해 주세요.</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(1)학부 시절 조별 과제 수행 중, 의견이 맞지 않는 팀원에게 목표를 상기시키고 이와 관련한 근거 및 절충안을 제시하여 갈등을 해결한 적이 있습니다.당시 가상의 기업을 만드는 조별 과제를 수행했는데, 저희 팀은 몸의 움직임을</a:t>
            </a:r>
            <a:r>
              <a:rPr sz="1200">
                <a:solidFill>
                  <a:srgbClr val="000000"/>
                </a:solidFill>
                <a:latin typeface="맑은 고딕"/>
              </a:rPr>
              <a:t> 감지해 메타버스에서 다른 사람들과 경쟁하며 운동할 수 있는 운동 기구를 제작하는 회사를 만들었습니다. 그런데 운동 기구의 기능에 대해 의논하던 중, 한 팀원이 착용자가 메타버스 캐릭터에게 일체감을 더욱 느낄 수 있도록, 평소 걸을 때도 캐릭터와 함께 걷는 기능을 </a:t>
            </a:r>
            <a:r>
              <a:rPr u="sng" b="1" sz="1200">
                <a:solidFill>
                  <a:srgbClr val="000000"/>
                </a:solidFill>
                <a:latin typeface="맑은 고딕"/>
              </a:rPr>
              <a:t>(2)추가하자는 의견을 냈습니다. 저는 이 기능이 저희가 추구하는 콘셉트와 맞지 않는다 생각하였고, 이에 동의하지 않으면서 의견 차이가 발생했습니다. 저는 팀원을 설득하기 위해 우선 저희가 만든 회사는 코로나19로 사람들이 타인과 함께하고</a:t>
            </a:r>
            <a:r>
              <a:rPr sz="1200">
                <a:solidFill>
                  <a:srgbClr val="000000"/>
                </a:solidFill>
                <a:latin typeface="맑은 고딕"/>
              </a:rPr>
              <a:t> 싶은 욕구가 증가했음을 노린 것임을 상기시켰습니다. 그러므로 단순히 캐릭터와 걷는 기능은 저희의 콘셉트와 맞지 않으며, 되려 난잡해질 수 있을 것 같다고 말했습니다. </a:t>
            </a:r>
            <a:r>
              <a:rPr u="sng" b="1" sz="1200">
                <a:solidFill>
                  <a:srgbClr val="000000"/>
                </a:solidFill>
                <a:latin typeface="맑은 고딕"/>
              </a:rPr>
              <a:t>(3)하지만 해당 팀원이 생각한, 메타버스 캐릭터와 일체감을 느끼는 요소를 도입하는 것은 매우 긍정적이라고 생각했습니다. 그래서 차라리 착용자의 사진을 이용해 착용자를 닮은 캐릭터를 형성해주는 기능을 추가하는 것이 어떻냐는</a:t>
            </a:r>
            <a:r>
              <a:rPr sz="1200">
                <a:solidFill>
                  <a:srgbClr val="000000"/>
                </a:solidFill>
                <a:latin typeface="맑은 고딕"/>
              </a:rPr>
              <a:t> 의견을 </a:t>
            </a:r>
            <a:r>
              <a:rPr u="sng" b="1" sz="1200">
                <a:solidFill>
                  <a:srgbClr val="000000"/>
                </a:solidFill>
                <a:latin typeface="맑은 고딕"/>
              </a:rPr>
              <a:t>(4)냈습니다. 팀원들도 이에 대해 동의했고, 이에 대해 논의함으로써 착용자가 경쟁을 통해 얻은 포인트로 캐릭터를 꾸미는 등 재밌는 기능을 추가할 수 있었습니다. 또한 일관된 콘셉트를 유지하며 과제를 성공적으로 수행할 수 있었으며, 이를 통해 좋은 성적을 거둘 수 있었습니다.이런 경험을</a:t>
            </a:r>
            <a:r>
              <a:rPr sz="1200">
                <a:solidFill>
                  <a:srgbClr val="000000"/>
                </a:solidFill>
                <a:latin typeface="맑은 고딕"/>
              </a:rPr>
              <a:t> 통해 저는 팀원과 의견이 맞지 않을 때, 함께 목표에 대한 이해를 일치시킨 뒤 이에 맞춰 설득하는 것이 효과적임을 깨달았습니다. 또한 일방적인 설득이 아닌, 상대의 아이디어에서 긍정적인 요소를 찾아 발전시키는 것이 협력의 핵심임을 배웠습니다.만약 입사 후 업무 중 갈등이 발생한다면, 업무의 목적에 대해 함께 논의함으로써 이해를 일치시키고, 이에 맞춰 절충안을 만들어나가도록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팀원과 의견 차이를 극복한 경험을 업무 환경에서 어떻게 활용할 수 있을까요?</a:t>
            </a:r>
            <a:br/>
            <a:r>
              <a:t>(2) 메타버스 캐릭터 프로젝트에서 새롭게 제안한 기능을 설명해 주실 수 있나요?</a:t>
            </a:r>
            <a:br/>
            <a:r>
              <a:t>(3) 갈등 해결 과정에서 강화된 협력 경험을 실제 업무에 어떻게 적용할 계획인가요?</a:t>
            </a:r>
            <a:br/>
            <a:r>
              <a:t>(4) 팀 프로젝트 이외에 개인적으로 도출한 창의적인 해결책이 있다면 무엇인가요?</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영어 학원에서 근무하며 학생들과의 소통에 어려움을 겪은 적이 있습니다. 학생들이 학습에 관한 의견을 내는 것을 어려워하였고 따라서 적극적으로 강사가 피드백과 소통을 요구해야함을 깨달았습니다. 학생 간의 학습 태도와 실력 차이가 크다 보니, 동일한 </a:t>
            </a:r>
            <a:r>
              <a:rPr u="sng" b="1" sz="1200">
                <a:solidFill>
                  <a:srgbClr val="000000"/>
                </a:solidFill>
                <a:latin typeface="맑은 고딕"/>
              </a:rPr>
              <a:t>(1)수업 방식으로는 모든 학생의 이해도를 충족시키기가 어려웠습니다. 특히, 일부 학생들은 수업 속도를 따라가기 힘들어했고, (2)반대로 일부 학생들은 진도를 너무 쉽게 느끼면서 집중력이 떨어지는 경우가 많았습니다. 이로 인해 학급 분위기가 (3)흐트러지고, 학생들의 수업 만족도가 낮아지는 문제가 발생했습니다.이 문제를 해결하기 위해 저는 먼저 학생들과 개별적으로</a:t>
            </a:r>
            <a:r>
              <a:rPr sz="1200">
                <a:solidFill>
                  <a:srgbClr val="000000"/>
                </a:solidFill>
                <a:latin typeface="맑은 고딕"/>
              </a:rPr>
              <a:t> 소통하며 학습 </a:t>
            </a:r>
            <a:r>
              <a:rPr u="sng" b="1" sz="1200">
                <a:solidFill>
                  <a:srgbClr val="000000"/>
                </a:solidFill>
                <a:latin typeface="맑은 고딕"/>
              </a:rPr>
              <a:t>(4)태도와 어려움을 파악하는 데 집중했습니다. 수업 전과 후에 짧은 면담을 진행하여 학생들의 의견을 들었고, 학습 스타일과 선호하는 수업 방식을</a:t>
            </a:r>
            <a:r>
              <a:rPr sz="1200">
                <a:solidFill>
                  <a:srgbClr val="000000"/>
                </a:solidFill>
                <a:latin typeface="맑은 고딕"/>
              </a:rPr>
              <a:t> 조사했습니다. 이를 바탕으로 학생들을 그룹으로 나누고 차별화된 학습 전략을 도입했습니다. 기본 개념이 부족한 학생들에게는 추가 자료를 제공하고 수업 시간 후 별도로 질문을 받을 수 있도록 하였으며, 실력이 높은 학생들에게는 심화 문제를 제공하여 도전 의식을 자극했습니다.이러한 노력을 통해 학생들의 학습 태도가 점차 개선되었습니다. 또한, 학생들의 만족도가 크게 향상되었으며, 전반적인 성적도 꾸준히 상승하는 결과를 얻을 수 있었습니다. 이 경험을 통해 저는 소통의 중요성과 맞춤형 접근 방식의 필요성을 배울 수 있었습니다. 상대방의 입장을 이해하고 적극적으로 소통하는 것이 문제 해결의 핵심이라는 점을 깨달았으며, 이를 바탕으로 협력과 조정 능력을 키울 수 있었습니다. 마사회에서도 다양한 고객과의 소통이 중요한 만큼, 고객의 니즈를 분석하고 맞춤형 홍보 및 마케팅 전략을 수립하는 데 이러한 경험을 적극적으로 활용하고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학생들 간의 학습 차이를 극복하고 성공적으로 수업을 이끈 경험을 바탕으로, 마사회 내에서 공통 목표를 설정해 협력한 경험이 있다면 들려주세요.</a:t>
            </a:r>
            <a:br/>
            <a:r>
              <a:t>(2) 학생들의 다양한 학습 스타일을 이해하기 위해 진행한 설문이나 분석 방식이 마사회의 어떤 분야에서 유용할까요?</a:t>
            </a:r>
            <a:br/>
            <a:r>
              <a:t>(3) 영어 학원에서 차별화된 학습 전략을 도입했다고 했는데, 이 경험을 바탕으로 마사회의 고객별 맞춤 마케팅 전략을 어떻게 수립할 예정인가요?</a:t>
            </a:r>
            <a:br/>
            <a:r>
              <a:t>(4) 영어 학원에서 '학생 만족도와 성적 상승'을 이끌었다고 했는데, 이 경험을 마사회 고객 서비스 개선에 어떻게 활용할 계획인가요?</a:t>
            </a:r>
          </a:p>
        </p:txBody>
      </p:sp>
    </p:spTree>
  </p:cSld>
  <p:clrMapOvr>
    <a:masterClrMapping/>
  </p:clrMapOvr>
</p:sld>
</file>

<file path=ppt/slides/slide6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A0100302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(1)직장 내에서 발령받아 새로운 업무를 수행하게 된 팀 내에 소통과 협업이 어렵다는 평가를</a:t>
            </a:r>
            <a:r>
              <a:rPr sz="1200">
                <a:solidFill>
                  <a:srgbClr val="000000"/>
                </a:solidFill>
                <a:latin typeface="맑은 고딕"/>
              </a:rPr>
              <a:t> 받던 직원이 있어 어려움을 겪었던 적이 있습니다. 전임자 역시 이 직원과 업무적으로 어려움을 호소하여 부서 이동을 하였다고 들었었고, 발령 직후 단시간 그 직원에 대해 파악한 부분은 언행은 직설적이고 적대적이었으며 말수가 적었습니다. </a:t>
            </a:r>
            <a:r>
              <a:rPr u="sng" b="1" sz="1200">
                <a:solidFill>
                  <a:srgbClr val="000000"/>
                </a:solidFill>
                <a:latin typeface="맑은 고딕"/>
              </a:rPr>
              <a:t>(2)그러나 저는 성실함을 바탕으로 타인에게 저에 대한 신뢰와 믿음을 구축하게 하여 원활한 대인관계를</a:t>
            </a:r>
            <a:r>
              <a:rPr sz="1200">
                <a:solidFill>
                  <a:srgbClr val="000000"/>
                </a:solidFill>
                <a:latin typeface="맑은 고딕"/>
              </a:rPr>
              <a:t> 형성하는 데 자신이 있었습니다. 우선 팀 내 전입자로서 상대적으로 업무에 대해 부족한 점이 많았기에 당장 나에게 분장 된 업무가 아니더라도 조금이라도 더 배우고자 하는 자세로 업무역량을 키웠습니다. 반면에 그는 업무분장에 대해 항상 명확히 하였고 아무리 급한 일이더라도 본인의 업무 외 남을 돕는 경우가 드물었습니다. 저는 당장 약간의 희생이 있더라도 조직 또는 팀의 입장에선 결과적으로 긍정적인 영향이 있다고 생각하여 솔선수범하는 자세를 갖고 애매모호한 업무 또는 그가 부재할 때의 업무를 거리낌 없이 처리해 냈습니다. 처음엔 주위에서 절 미련하게 생각하였습니다. 제가 그 직원에게 일방적으로 </a:t>
            </a:r>
            <a:r>
              <a:rPr u="sng" b="1" sz="1200">
                <a:solidFill>
                  <a:srgbClr val="000000"/>
                </a:solidFill>
                <a:latin typeface="맑은 고딕"/>
              </a:rPr>
              <a:t>(3)당하고 있다고 생각하는 것이었습니다. 그러나 제 노력에 그 직원도 점차 호의적으로 (4)변하였고 팀 내에서 오래 근무했던 직원이었던 만큼 많은 업무적 도움을 받을 수도 있었습니다. 그간 직접적 소통이 적은 탓에</a:t>
            </a:r>
            <a:r>
              <a:rPr sz="1200">
                <a:solidFill>
                  <a:srgbClr val="000000"/>
                </a:solidFill>
                <a:latin typeface="맑은 고딕"/>
              </a:rPr>
              <a:t> 직원 간 서로 적대적이지 않았나 하는 생각이 들어 저를 매개로 팀 내 소통을 늘리면서 협업은 더욱 원활해졌습니다. 시작은 일방적으로 저만 묵묵히 한 걸음 더 움직였지만, 결과적으론 서로에게 도움이 되는 시너지를 얻었던 것 같습니다. 아울러 이러한 모습들이 조직 내에서도 긍정적인 평가로 이어져 업무적으로도 인격적으로도 인정받는 계기가 되면서 저에게는 많은 득이 되었던 일이라 생각합니다. 대인관계에서 가장 중요한 것은 소통이며 이를 통해 협력으로 이어질 수 있고 이를 위한 약간의 노력을 더 한다면 조직의 어느 누가 와도 어렵지 않다는 점을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직장 내 소통과 협업에 어려움을 겪던 직원과의 관계가 어떻게 발전되었고, 이를 통해 어떤 구체적인 팀 성과가 있었는지 말씀해 주시겠어요?</a:t>
            </a:r>
            <a:br/>
            <a:r>
              <a:t>(2) 단시간 동안 직장 내 특정 직원에 대해 파악할 때 가장 효과적이었던 방법은 무엇이었는지 구체적으로 설명해 주시겠어요?</a:t>
            </a:r>
            <a:br/>
            <a:r>
              <a:t>(3) 그 직원이 업무적 도움을 주기 시작한 계기가 된 사건이나 상황이 있었나요? 그때의 일을 설명해 주세요.</a:t>
            </a:r>
            <a:br/>
            <a:r>
              <a:t>(4) 지원자가 팀 내 소통을 늘리며 협업을 원활히 하는 데 매개 역할을 했다고 했습니다. 이를 위해 특별히 활용한 능력이나 기술이 있었나요?</a:t>
            </a:r>
          </a:p>
        </p:txBody>
      </p:sp>
    </p:spTree>
  </p:cSld>
  <p:clrMapOvr>
    <a:masterClrMapping/>
  </p:clrMapOvr>
</p:sld>
</file>

<file path=ppt/slides/slide6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A0100303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(1)[미래 고객 창출 목표 - 고객 분석을 통한 실전 마케팅 경험] 판매 마케팅 분야에서 '미래 고객 창출'을</a:t>
            </a:r>
            <a:r>
              <a:rPr sz="1200">
                <a:solidFill>
                  <a:srgbClr val="000000"/>
                </a:solidFill>
                <a:latin typeface="맑은 고딕"/>
              </a:rPr>
              <a:t> 업무 목표로 삼아 기업 미션 '2037년 글로벌 TOP5 말 산업 선도 기업' 달성에 기여하겠습니다. 이를 위해 젊은 </a:t>
            </a:r>
            <a:r>
              <a:rPr u="sng" b="1" sz="1200">
                <a:solidFill>
                  <a:srgbClr val="000000"/>
                </a:solidFill>
                <a:latin typeface="맑은 고딕"/>
              </a:rPr>
              <a:t>(2)2040세대 고객을 유치할 마케팅 전략 기획 업무를 수행하며, 장기적으로 경마 산업의 인식 개선과 데이터 기반 CRM</a:t>
            </a:r>
            <a:r>
              <a:rPr sz="1200">
                <a:solidFill>
                  <a:srgbClr val="000000"/>
                </a:solidFill>
                <a:latin typeface="맑은 고딕"/>
              </a:rPr>
              <a:t> 마케팅을 함께 추진해야 합니다. 경마 산업에 대한 부정적인 인식을 완화하고 스포츠 및 레저 산업으로서의 이미지를 정착시키는 것이 필요합니다. 특히 경마 공원의 승마를 필두로 한 스포츠 레저 공간으로 인식시켜야 합니다. 예를 들어 온라인 </a:t>
            </a:r>
            <a:r>
              <a:rPr u="sng" b="1" sz="1200">
                <a:solidFill>
                  <a:srgbClr val="000000"/>
                </a:solidFill>
                <a:latin typeface="맑은 고딕"/>
              </a:rPr>
              <a:t>(3)마권 구매 고객에게 경마 공원 방문 시 추가 혜택을 제공하는 O2O 전략을 통해, 오프라인 고객 접점을 호의적인 경험으로 만들겠습니다. 이어서 데이터 분석 역량을 키우고 실무에서 적용해, 데이터</a:t>
            </a:r>
            <a:r>
              <a:rPr sz="1200">
                <a:solidFill>
                  <a:srgbClr val="000000"/>
                </a:solidFill>
                <a:latin typeface="맑은 고딕"/>
              </a:rPr>
              <a:t> 기반 고객 맞춤형 마케팅 업무에 참여하겠습니다. 예를 들어, 전자카드나 멤버십 데이터를 활용해 잠재고객의 구매 행동과 선호를 반영한 프로모션 및 로열티 프로그램을 운영할 수 있습니다. 미래에는 CRM 마케팅 전략을 고도화해 잠재고객을 유입시키고, 기존 고객의 충성도 역시 높이는 전략을 추진하겠습니다. 이러한 목표 달성을 위해 마케팅 전략 프로젝트 수립 및 실행 경험과 고객 니즈 분석 역량을 활용하겠습니다. 산학협력 식당 프랜차이즈의 배달시장 진출 프로젝트에 참여해, 실제 출시된 상품에 반영되는 성과를 거두었습니다. 이때 </a:t>
            </a:r>
            <a:r>
              <a:rPr u="sng" b="1" sz="1200">
                <a:solidFill>
                  <a:srgbClr val="000000"/>
                </a:solidFill>
                <a:latin typeface="맑은 고딕"/>
              </a:rPr>
              <a:t>(4)시장조사를 통해 핵심 고객층을 재정의하고, 매장 방문객 230명을 대상으로 설문조사를 진행했습니다. 타겟층을 세분화해 추가 인터뷰를 진행해 고객 니즈를 깊이 있게 분석했습니다.</a:t>
            </a:r>
            <a:r>
              <a:rPr sz="1200">
                <a:solidFill>
                  <a:srgbClr val="000000"/>
                </a:solidFill>
                <a:latin typeface="맑은 고딕"/>
              </a:rPr>
              <a:t> 이를 업무에 접목해 효과적인 고객 유입 전략을 마련하겠습니다. 장기적으로는 다양한 마케팅 업무를 수행하며 경마 산업의 지속 가능성을 높이는 데 기여하고자 합니다. 한국마사회가 더욱 폭넓은 고객층을 확보하고, 경마 공원이 복합 문화 공간으로 자리 잡는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판매 마케팅 분야에서 '미래 고객 창출'을 목표로 삼으셨는데, 이와 관련하여 이전에 구체적인 마케팅 전략 기획을 어떻게 수행하셨나요?</a:t>
            </a:r>
            <a:br/>
            <a:r>
              <a:t>(2) 경마 산업의 인식 개선에 기여하고자 했던 사례가 있다면, 어떤 활동을 통해 이 목표에 기여하셨는지 설명 부탁드립니다.</a:t>
            </a:r>
            <a:br/>
            <a:r>
              <a:t>(3) 데이터 기반 CRM 마케팅을 추진한다고 하셨는데, 과거 경험에서 데이터 분석 역량을 어떻게 키우셨고 실무에 어떻게 적용하셨는지 자세히 설명해 주세요.</a:t>
            </a:r>
            <a:br/>
            <a:r>
              <a:t>(4) 산학협력 식당 프랜차이즈 배달시장 진출 프로젝트에서 고객 니즈 분석을 하셨다고 했는데, 그 과정에서 얻은 주요 인사이트는 무엇이었나요?</a:t>
            </a:r>
          </a:p>
        </p:txBody>
      </p:sp>
    </p:spTree>
  </p:cSld>
  <p:clrMapOvr>
    <a:masterClrMapping/>
  </p:clrMapOvr>
</p:sld>
</file>

<file path=ppt/slides/slide6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A0100303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[자발적 참여 독려와 열린 소통으로 목표 초과 달성] 동아리에서 축제 </a:t>
            </a:r>
            <a:r>
              <a:rPr u="sng" b="1" sz="1200">
                <a:solidFill>
                  <a:srgbClr val="000000"/>
                </a:solidFill>
                <a:latin typeface="맑은 고딕"/>
              </a:rPr>
              <a:t>(1)기간 주최하는 행사를 홍보해야 했습니다. 야외 홍보 부스에 머무를 인원이 부족해 가입한 지 한 달도 되지 않은 신입 부원들까지 동참하게 되었습니다. 그들은 행사 준비에 부담을 느껴 소극적이었고, 의견을 내는 데도</a:t>
            </a:r>
            <a:r>
              <a:rPr sz="1200">
                <a:solidFill>
                  <a:srgbClr val="000000"/>
                </a:solidFill>
                <a:latin typeface="맑은 고딕"/>
              </a:rPr>
              <a:t> 어려움을 겪고 </a:t>
            </a:r>
            <a:r>
              <a:rPr u="sng" b="1" sz="1200">
                <a:solidFill>
                  <a:srgbClr val="000000"/>
                </a:solidFill>
                <a:latin typeface="맑은 고딕"/>
              </a:rPr>
              <a:t>(2)있었습니다. 공동의 목표인 '행사일 참여 인원 30명 달성' 목표를 위해서는 팀워크가 필요했습니다. 사전에 모여 자기소개와 동아리 가입 계기를 공유하는 시간을</a:t>
            </a:r>
            <a:r>
              <a:rPr sz="1200">
                <a:solidFill>
                  <a:srgbClr val="000000"/>
                </a:solidFill>
                <a:latin typeface="맑은 고딕"/>
              </a:rPr>
              <a:t> 마련했습니다. 이를 통해 부원들 간 공통 관심사를 찾고 자연스럽게 대화를 이어 나갈 수 있었습니다. 이후 회의에서는 비현실적인 아이디어라도 바로 배제하지 않고, 함께 발전시키는 방식으로 논의해 신입 부원들의 의견 개진을 유도했습니다. 그들이 노력하는 모습을 찾아 칭찬하며 사기를 높이려 했고, 신입 부원들도 점차 </a:t>
            </a:r>
            <a:r>
              <a:rPr u="sng" b="1" sz="1200">
                <a:solidFill>
                  <a:srgbClr val="000000"/>
                </a:solidFill>
                <a:latin typeface="맑은 고딕"/>
              </a:rPr>
              <a:t>(3)주도적으로 참여하기 시작했습니다. 그런데 한 부원이 정해진 시간에 불참하면서 홍보 일정에 차질이 생기는 문제가 발생했습니다. 즉시 따져 묻기보다 원만한 관계를 유지하는 것이 중요하다고</a:t>
            </a:r>
            <a:r>
              <a:rPr sz="1200">
                <a:solidFill>
                  <a:srgbClr val="000000"/>
                </a:solidFill>
                <a:latin typeface="맑은 고딕"/>
              </a:rPr>
              <a:t> 판단했습니다. 작은 갈등도 조직의 화합을 저해할 수 있다고 생각해 둘만의 식사 자리를 마련했고, 그가 아르바이트 두 개를 병행하고 있어 시간 조율이 어려웠다는 사실을 알게 되었습니다. 어쩔 수 없을 상황을 이해하고 난처함에 공감을 표했습니다. 또한 그가 기여할 수 있는 다른 업무가 있을지 함께 고민했고, 그의 강점인 디자인 툴 활용 능력을 살려 온라인 홍보 이미지 제작을 맡아달라고 제안했습니다. 그는 이를 </a:t>
            </a:r>
            <a:r>
              <a:rPr u="sng" b="1" sz="1200">
                <a:solidFill>
                  <a:srgbClr val="000000"/>
                </a:solidFill>
                <a:latin typeface="맑은 고딕"/>
              </a:rPr>
              <a:t>(4)흔쾌히 수락했고, 이후 모든 부원에게 변경 사항을 공유해 신뢰를 쌓고자 했습니다. 이렇게 유대감을 형성하며 자발적인 참여를 유도한 결과, 행사 당일 40명 이상이 참여해 목표를 초과 달성할 수 있었습니다. 이를 통해</a:t>
            </a:r>
            <a:r>
              <a:rPr sz="1200">
                <a:solidFill>
                  <a:srgbClr val="000000"/>
                </a:solidFill>
                <a:latin typeface="맑은 고딕"/>
              </a:rPr>
              <a:t> 협업에서 각자의 역할과 책임을 분명히 하면서도, 유연한 소통과 배려가 또한 영향을 미친다는 것을 깨달았습니다. 이후에도 조직 내 협업 과정에서 능동적으로 소통하려는 태도를 유지하고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동아리 행사를 홍보하면서 신입 부원들의 적극적 참여를 끌어내기 위해 구체적으로 어떤 커뮤니케이션 전략을 사용하셨나요?</a:t>
            </a:r>
            <a:br/>
            <a:r>
              <a:t>(2) 팀워크를 위해 야외 홍보 부스에서 이루어진 활동 중 가장 도전적이었던 과제는 무엇이었으며, 이를 어떻게 해결하셨나요?</a:t>
            </a:r>
            <a:br/>
            <a:r>
              <a:t>(3) 갈등 상황에서 직접 대면하여 해결책을 찾으셨다고 하는데, 지원자가 경험한 다른 갈등 해결 사례에 대해 설명해 주세요.</a:t>
            </a:r>
            <a:br/>
            <a:r>
              <a:t>(4) 동아리 행사를 통해 '유연한 소통과 배려'의 중요성을 깨달았다고 하는데, 이후 어떤 방식으로 조직 내 협업에서 이를 실천하고 계신가요?</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출발직무를 지원하여 경마의 시작인 출발 업무를 수행함으로써, 공정한 경마와 안전한 </a:t>
            </a:r>
            <a:r>
              <a:rPr u="sng" b="1" sz="1200">
                <a:solidFill>
                  <a:srgbClr val="000000"/>
                </a:solidFill>
                <a:latin typeface="맑은 고딕"/>
              </a:rPr>
              <a:t>(1)출발 환경을 만드는 데 기여하고자 합니다.첫째, 출발보조원으로 10년간 다양한 악벽마와 그로 인한 위험성을 경험하였습니다.</a:t>
            </a:r>
            <a:r>
              <a:rPr sz="1200">
                <a:solidFill>
                  <a:srgbClr val="000000"/>
                </a:solidFill>
                <a:latin typeface="맑은 고딕"/>
              </a:rPr>
              <a:t> 특히 자세불량을 보이는 경주마들이 많았고, 이들에 대해 음성애무를 통한 진정효과를 적용하여 긴장을 완화하고 물리적 자극을 최소화한 결과, 경주마들의 출발 준비 상태가 안정되어 출발 지연을 줄일 수 있었습니다. 이러한 경험을 바탕으로 악벽 유형에 따른 출발 훈련법을 연구하고, 악벽마를 줄여 안전사고를 예방하겠습니다.둘째, 저는 </a:t>
            </a:r>
            <a:r>
              <a:rPr u="sng" b="1" sz="1200">
                <a:solidFill>
                  <a:srgbClr val="000000"/>
                </a:solidFill>
                <a:latin typeface="맑은 고딕"/>
              </a:rPr>
              <a:t>(2)출발대의 전체 프로세스를 정확히 이해하고 있으며, 이를 바탕으로 발생할 수 있는 문제를 사전에 예방할 수 있는 (3)방법을 연구해왔습니다. 일본과 호주의 출발대 시스템을 비교하여, 국산 출발대의 장단점을 파악하고, 이를 개선할 방안을</a:t>
            </a:r>
            <a:r>
              <a:rPr sz="1200">
                <a:solidFill>
                  <a:srgbClr val="000000"/>
                </a:solidFill>
                <a:latin typeface="맑은 고딕"/>
              </a:rPr>
              <a:t> 지속적으로 도출하겠습니다. 이를 통해 출발대의 성능을 보완하고, 경주가 원활하게 진행될 수 있도록 </a:t>
            </a:r>
            <a:r>
              <a:rPr u="sng" b="1" sz="1200">
                <a:solidFill>
                  <a:srgbClr val="000000"/>
                </a:solidFill>
                <a:latin typeface="맑은 고딕"/>
              </a:rPr>
              <a:t>(4)기여하겠습니다.결론적으로, 저는 철저한 준비와 신속한 판단력을 바탕으로 출발 업무를 수행하여</a:t>
            </a:r>
            <a:r>
              <a:rPr sz="1200">
                <a:solidFill>
                  <a:srgbClr val="000000"/>
                </a:solidFill>
                <a:latin typeface="맑은 고딕"/>
              </a:rPr>
              <a:t> 공정한 심사를 통해 관계자들의 신뢰를 얻고, 원활한 협업을 통해 완벽한 경주 환경을 만들겠습니다. 또한 출발대의 기능을 숙지하고 지속적으로 개선하여, 안전하고 효율적인 경주 진행에 기여하겠습니다. 출발 직무는 경주마의 적합성을 심사하고 출전 자격을 부여하는 중요한 업무로, 공정한 심사와 경주마의 특이사항 발생 시 신속하고 정확한 판단력이 요구됩니다. 저는 10년간 출발 부서에서 쌓은 경험을 바탕으로 경주 출발의 공정성을 더욱 강화하고, 판단력을 높여 업무의 효율성을 높이겠습니다.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출발보조원으로 10년 동안 악벽마를 다루면서 어떤 구체적인 방법으로 긴장을 완화시켰는지 설명 부탁드립니다.</a:t>
            </a:r>
            <a:br/>
            <a:r>
              <a:t>(2) 일본과 호주의 출발대 시스템을 비교 연구하셨다고 했는데, 그 과정에서 가장 주목할 만한 차이점은 무엇인가요?</a:t>
            </a:r>
            <a:br/>
            <a:r>
              <a:t>(3) 출발대의 장단점을 파악하고 개선 방안을 도출하신 경험이 있다 하셨는데, 그중 가장 효과적이었던 개선 사례에 대해 말씀해주세요.</a:t>
            </a:r>
            <a:br/>
            <a:r>
              <a:t>(4) 출발부서 진로를 선택하게 된 계기와 지원자가 생각하는 가장 큰 매력은 무엇인가요?</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과거 </a:t>
            </a:r>
            <a:r>
              <a:rPr u="sng" b="1" sz="1200">
                <a:solidFill>
                  <a:srgbClr val="000000"/>
                </a:solidFill>
                <a:latin typeface="맑은 고딕"/>
              </a:rPr>
              <a:t>(1)저는 결정을 내려야 하는 과정에서 소통의 어려움을 경험한 적이 있습니다. 회사 내 심사를 주관하는 업무를 맡고 있었고,</a:t>
            </a:r>
            <a:r>
              <a:rPr sz="1200">
                <a:solidFill>
                  <a:srgbClr val="000000"/>
                </a:solidFill>
                <a:latin typeface="맑은 고딕"/>
              </a:rPr>
              <a:t> 일부 규정이 명확하지 않아 판정에 대한 논란이 있었습니다. 판정을 인정하지 않거나 의견 충돌이 잦아지면서 불만이 쌓였고, 이에 대해 조율이 어려웠습니다. 이런 상황에서 저는 원활한 심사와 효율적인 조직 운영을 위해 적극적인 소통이 필요하다고 판단하였습니다.첫 번째로, 심사 규정을 세분화하고 점수제를 도입하여 심사의 </a:t>
            </a:r>
            <a:r>
              <a:rPr u="sng" b="1" sz="1200">
                <a:solidFill>
                  <a:srgbClr val="000000"/>
                </a:solidFill>
                <a:latin typeface="맑은 고딕"/>
              </a:rPr>
              <a:t>(2)공정성을 높였습니다. 기존 심사에서는 주관적인 판단이 개입될 가능성이 컸습니다. 이를 해결하기 위해 각 항목에 점수를 부여하고 명확한</a:t>
            </a:r>
            <a:r>
              <a:rPr sz="1200">
                <a:solidFill>
                  <a:srgbClr val="000000"/>
                </a:solidFill>
                <a:latin typeface="맑은 고딕"/>
              </a:rPr>
              <a:t> 기준을 설정하여 심사를 진행했습니다. 점수제를 도입함으로써 판정의 이유를 논리적으로 제시할 수 있었고, 응시자들이 판정을 수긍할 수 있었습니다. 이 방식은 불만을 줄이고, 심사 과정에 대한 신뢰를 높이는 데 중요한 역할을 했습니다.두 번째로, 심사 중 신뢰를 쌓기 위해 소통 방식을 개선했습니다. 판정 시 '불합격'이라고 말하는 대신, 불합격 사유를 구체적으로 설명하고 그들이 개선할 수 있는 방향을 </a:t>
            </a:r>
            <a:r>
              <a:rPr u="sng" b="1" sz="1200">
                <a:solidFill>
                  <a:srgbClr val="000000"/>
                </a:solidFill>
                <a:latin typeface="맑은 고딕"/>
              </a:rPr>
              <a:t>(3)제시했습니다. 또한, 심사 후에는 개별 상담을 통해 영상 분석을 하고, 훈련법을 제시하며 보완점을 논의했습니다. 이 과정은</a:t>
            </a:r>
            <a:r>
              <a:rPr sz="1200">
                <a:solidFill>
                  <a:srgbClr val="000000"/>
                </a:solidFill>
                <a:latin typeface="맑은 고딕"/>
              </a:rPr>
              <a:t> 응시자들이 자신의 부족한 점을 명확히 이해하고 개선할 수 있도록 돕는 동시에, 저와 응시자 간의 신뢰를 쌓는 데 큰 도움이 되었습니다.이러한 노력 덕분에 심사 분위기는 긍정적으로 바뀌었고, 합격률을 높이는 성과를 거둘 수 있었습니다. 특히, 응시자들의 소통 의지가 변화하였고, 그 결과 회사 수익에도 긍정적인 영향을 미쳤습니다. 이 경험을 통해 소통과 협력의 중요성을 깊이 </a:t>
            </a:r>
            <a:r>
              <a:rPr u="sng" b="1" sz="1200">
                <a:solidFill>
                  <a:srgbClr val="000000"/>
                </a:solidFill>
                <a:latin typeface="맑은 고딕"/>
              </a:rPr>
              <a:t>(4)깨달았으며, 조직 내에서 협업할 때 경청하고 의견을 존중하는 태도가 얼마나 중요한지 실감했습니다.출발부서에서는 경주 진행 시 소통과 협업이</a:t>
            </a:r>
            <a:r>
              <a:rPr sz="1200">
                <a:solidFill>
                  <a:srgbClr val="000000"/>
                </a:solidFill>
                <a:latin typeface="맑은 고딕"/>
              </a:rPr>
              <a:t> 필수적입니다. 과거의 경험을 바탕으로, 출발부서에서도 팀워크 향상에 기여하고 경주가 안전하고 효율적으로 진행될 수 있도록 적극적으로 소통할 자신이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심사 과정에서 소통의 어려움을 겪었다고 했습니다. 그때 가장 큰 어려움은 무엇이었나요?</a:t>
            </a:r>
            <a:br/>
            <a:r>
              <a:t>(2) 명확한 기준을 만드셨는데, 각 항목에 점수를 부여하면서 가장 중점을 둔 부분은 무엇이었는지 궁금합니다.</a:t>
            </a:r>
            <a:br/>
            <a:r>
              <a:t>(3) 개별 상담을 통해 어떤 방식으로 응시자의 부족한 점을 개선할 수 있도록 돕고자 하셨나요?</a:t>
            </a:r>
            <a:br/>
            <a:r>
              <a:t>(4) 조직 내 협업할 때 경청과 의견 존중의 중요성을 깨달았다고 하셨습니다. 이 경험이 어떤 교훈을 주었는지 설명해주세요.</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 입사 후 목표는 공공기관 사이버보안 부문에서 최고 역량을 갖춘 기관으로 자리매김하는 것입니다. 이를 위해 ‘공공기관</a:t>
            </a:r>
            <a:r>
              <a:rPr sz="1200">
                <a:solidFill>
                  <a:srgbClr val="000000"/>
                </a:solidFill>
                <a:latin typeface="맑은 고딕"/>
              </a:rPr>
              <a:t> 사이버보안 관리실태 평가’에서 우수 등급을 지속적으로 유지하고, 전사적으로 정보보안 수준을 향상하는 데 기여하고자 합니다.정보보호시스템의 안정적 운영을 통해 사이버 위협을 최소화하고, 비즈니스 연속성을 확보하겠습니다. 네트워크접근통제, 방화벽, 망연계시스템 등 </a:t>
            </a:r>
            <a:r>
              <a:rPr u="sng" b="1" sz="1200">
                <a:solidFill>
                  <a:srgbClr val="000000"/>
                </a:solidFill>
                <a:latin typeface="맑은 고딕"/>
              </a:rPr>
              <a:t>(2)다양한 보안 장비를 운영해 본 경험을 활용하여, 위협 IP 및 도메인에 대해 장비에 적절한 정책을 적용하고 내부 네트워크를</a:t>
            </a:r>
            <a:r>
              <a:rPr sz="1200">
                <a:solidFill>
                  <a:srgbClr val="000000"/>
                </a:solidFill>
                <a:latin typeface="맑은 고딕"/>
              </a:rPr>
              <a:t> 보호하겠습니다. 또한, 주기적인 보안 업데이트로 보안 요구사항을 충족하고, 최신 보안 위협에 </a:t>
            </a:r>
            <a:r>
              <a:rPr u="sng" b="1" sz="1200">
                <a:solidFill>
                  <a:srgbClr val="000000"/>
                </a:solidFill>
                <a:latin typeface="맑은 고딕"/>
              </a:rPr>
              <a:t>(3)효과적으로 대응하겠습니다.내부 임직원의 정보보안 인식을 제고하겠습니다. 이메일 모의훈련을 담당하면서 실제 국내로</a:t>
            </a:r>
            <a:r>
              <a:rPr sz="1200">
                <a:solidFill>
                  <a:srgbClr val="000000"/>
                </a:solidFill>
                <a:latin typeface="맑은 고딕"/>
              </a:rPr>
              <a:t> 유입됐던 해킹 메일의 발신자 및 제목을 변형해 직원들에게 실전과 유사한 훈련을 시행함으로써 식별 능력을 향상하고, 대응 역량을 제고할 수 있게 했습니다. 또한, 보안취약부서 관련 키워드 활용 등 기관 실정에 맞는 특별훈련을 시행한 결과로, 산업부 주관 이메일 모의훈련에서 1등을 달성해 장관상을 받았습니다. 최신 위협의 트렌드를 공유하고, 적절한 대응방법을 안내함으로써 내부 인식을 개선할 뿐만 </a:t>
            </a:r>
            <a:r>
              <a:rPr u="sng" b="1" sz="1200">
                <a:solidFill>
                  <a:srgbClr val="000000"/>
                </a:solidFill>
                <a:latin typeface="맑은 고딕"/>
              </a:rPr>
              <a:t>(4)아니라 대외적으로도 좋은 이미지를 가질 수 있게 하겠습니다.대내외적으로 협력체계를 유지하겠습니다. 저는 내부</a:t>
            </a:r>
            <a:r>
              <a:rPr sz="1200">
                <a:solidFill>
                  <a:srgbClr val="000000"/>
                </a:solidFill>
                <a:latin typeface="맑은 고딕"/>
              </a:rPr>
              <a:t> 취약점을 점검하고, 시스템 담당 부서와 협력해 보안 조치를 수행한 경험이 있습니다. 내부 점검뿐 아니라 국정원 주관 전력그룹사 간 교차 점검에 기관 대표로 참여하여 수검 기관에 점검 내용을 컨설팅하며 상호 협력관계를 유지했습니다. 부서 간 또는 기관 간 우호적인 관계로 보안 수준을 지속적으로 향상하겠습니다.5번의 평가를 준비하며 지표의 중점 사항과 증빙자료 작성법을 숙지했으며, 수검장 구성 및 현장실사 대응 경험을 통해 한국마사회의 보안 수준을 한 단계 더 끌어올리는 데 일조하고, 공공기관 보안의 모범이 되는 기관이 되도록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한국마사회의 공공기관 사이버보안 부문 목표 달성을 위해 어떤 장기적인 전략을 세웠는지 말씀해 주시겠어요?</a:t>
            </a:r>
            <a:br/>
            <a:r>
              <a:t>(2) 지원자가 네트워크접근통제 등 보안 장비를 운영했던 경험에 대해 구체적으로 어떤 프로젝트에서 어떻게 활용했는지 설명해 주실 수 있나요?</a:t>
            </a:r>
            <a:br/>
            <a:r>
              <a:t>(3) 내부 임직원들의 보안 인식을 제고하기 위한 모의훈련을 통해 가장 어려웠던 점과 이를 어떻게 극복하였는지 알려주시겠어요?</a:t>
            </a:r>
            <a:br/>
            <a:r>
              <a:t>(4) 내부 취약점 점검 경험을 통해 향후 한국마사회에서 어떤 개선점을 제안할 계획인지 궁금합니다.</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(1)개인정보보호 업무를 담당하던 중, 인사부에서 채용 업무 위탁과 관련해 정보주체에게 위탁 내용을 고지하지 않은 사실을 발견했습니다. 채용 담당자에게 이 문제를 알렸지만, 담당자는 고지의</a:t>
            </a:r>
            <a:r>
              <a:rPr sz="1200">
                <a:solidFill>
                  <a:srgbClr val="000000"/>
                </a:solidFill>
                <a:latin typeface="맑은 고딕"/>
              </a:rPr>
              <a:t> 필요성을 이해하지 못하고 있었습니다. 저도 개인정보보호 업무를 새로 맡아 과거의 사례를 확인할 수 없었고, 전임 담당자에게 문의한 후 과거에도 위탁 내용 고지를 안내했지만, 현업부서에서 협조가 부족한 상황이라는 것을 알게 되었습니다.2022년 당시, 일반 직원들이 개인정보보호의 중요성을 깊게 인식하지 못하고 있었기에, 법적 요구사항을 준수하기 위해 담당자에게 위탁 내용 고지의 필요성을 다시 한번 강조했습니다. 그러나 담당자는 채용 업무 수탁사를 지원자들에게 공개하는 것에 반발하며, 다른 공공기관의 사례를 들어 고지하지 않아도 된다고 주장했습니다. 저는 개인정보보호법 조항을 제시하며, 타 기관이 법적 준거성을 준수하지 않은 것임을 설명하고, 고지 항목과 방법을 상세히 안내했습니다. 이후 채용 담당자와 협의하여 회사 채용사이트의 공지 사항 게시판 또는 지원자의 채용 </a:t>
            </a:r>
            <a:r>
              <a:rPr u="sng" b="1" sz="1200">
                <a:solidFill>
                  <a:srgbClr val="000000"/>
                </a:solidFill>
                <a:latin typeface="맑은 고딕"/>
              </a:rPr>
              <a:t>(2)지원 시 고지하기 시작했습니다.이후 사내 현업부서 담당자들에게 개인정보보호의 중요성을 인식시키기 위해 매년 시행하는 전사</a:t>
            </a:r>
            <a:r>
              <a:rPr sz="1200">
                <a:solidFill>
                  <a:srgbClr val="000000"/>
                </a:solidFill>
                <a:latin typeface="맑은 고딕"/>
              </a:rPr>
              <a:t> 정보보안 점검 시 개인정보 처리 준수 여부를 점검 항목에 추가했습니다. 개인정보 취급부서에 직접 방문해 개인정보 수집 이용 동의서 운용과 개인정보 처리 위탁 시 구비 서류 및 고지 여부 등을 확인하고, 부족한 부분이 있으면 </a:t>
            </a:r>
            <a:r>
              <a:rPr u="sng" b="1" sz="1200">
                <a:solidFill>
                  <a:srgbClr val="000000"/>
                </a:solidFill>
                <a:latin typeface="맑은 고딕"/>
              </a:rPr>
              <a:t>(3)시정할 수 있도록 안내했습니다. 이러한 노력을 통해 품질 부서에서 외부 청렴도 조사를 위해 개인정보 처리를 위탁했지만</a:t>
            </a:r>
            <a:r>
              <a:rPr sz="1200">
                <a:solidFill>
                  <a:srgbClr val="000000"/>
                </a:solidFill>
                <a:latin typeface="맑은 고딕"/>
              </a:rPr>
              <a:t> 고지하지 않은 사례를 발견하고 즉시 고지할 수 있도록 지원했습니다.인식 개선은 시간이 걸리는 과정이지만, 현재는 현업부서에서 개인정보 취급 전 정보보안 관련 부서에 문의해 법적 위반성을 확인하는 등 개인정보보호의 중요성을 많이 인식하고 있다는 것을 느끼고 있습니다. 이러한 변화는 기관이 개인정보 관리수준 진단에서 우수(S) 등급을 달성하는 데 기여했습니다.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채용 업무에서 개인정보 위탁 고지를 강화한 후, 현업부서의 반응과 이로 인해 달성된 변화에 대해 설명해 주세요.</a:t>
            </a:r>
            <a:br/>
            <a:r>
              <a:t>(2) 개인정보보호법 조항을 제시하며 채용 담당자와 협의할 때 가장 큰 도전과 이를 극복한 방법은 무엇이었나요?</a:t>
            </a:r>
            <a:br/>
            <a:r>
              <a:t>(3) 사내 정보보안 점검 시 개인정보 처리 준수 여부를 추가한 결과로 발생한 긍정적인 변화는 무엇인가요?</a:t>
            </a:r>
            <a:br/>
            <a:r>
              <a:t>(4) 기관이 개인정보 관리수준 진단에서 우수 등급을 달성하는 데 기여한 구체적인 활동은 무엇이었는지 설명해 주세요.</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마사회에서 지역사회와의 상생을 바탕으로 말산업을 성장시키는데 기여하고 싶습니다. 특히 임직원들이 동참하고 국민과 소통할 수 있는 참여형 사회공헌활동을 추진하고 싶습니다. 말산업의 성장을 위해 지방 경마시설을 활성화하고 공기업으로써 사회적 가치를 실현하기 위해 지역과의 협업과 상생이 필요하다고 생각합니다. 임직원 봉사단의 활동을 지역과 연결하여 다양화하고, 지역주민들이 참여할 수 있는 행사를 실행하고 싶습니다. 임직원 활동으로는 </a:t>
            </a:r>
            <a:r>
              <a:rPr u="sng" b="1" sz="1200">
                <a:solidFill>
                  <a:srgbClr val="000000"/>
                </a:solidFill>
                <a:latin typeface="맑은 고딕"/>
              </a:rPr>
              <a:t>(1)지역농산품을 구입해 기부하거나 기업 유튜브를 활용해 지역농산품을 홍보하는 것이 있고, 지역행사로는 지방의 렛츠런파크나 목장에 도착하는 코스로</a:t>
            </a:r>
            <a:r>
              <a:rPr sz="1200">
                <a:solidFill>
                  <a:srgbClr val="000000"/>
                </a:solidFill>
                <a:latin typeface="맑은 고딕"/>
              </a:rPr>
              <a:t> 플로깅이나 마라톤을 진행하는 것이 있습니다. 지역행사는 젊은 세대의 트렌드인 사진인증을 통해 이슈화하여 지역 </a:t>
            </a:r>
            <a:r>
              <a:rPr u="sng" b="1" sz="1200">
                <a:solidFill>
                  <a:srgbClr val="000000"/>
                </a:solidFill>
                <a:latin typeface="맑은 고딕"/>
              </a:rPr>
              <a:t>(2)경마시설과 말산업을 홍보할 수 있고, 환경보호나 주민 여가의 장 마련까지 여러 효과를 볼 수 있을 것입니다.홍보 아웃소싱 기업에서 인턴으로써 사회공헌활동 아이디어를 제안한 경험이 있습니다.</a:t>
            </a:r>
            <a:r>
              <a:rPr sz="1200">
                <a:solidFill>
                  <a:srgbClr val="000000"/>
                </a:solidFill>
                <a:latin typeface="맑은 고딕"/>
              </a:rPr>
              <a:t> 당시 자립청소년을 대상으로 하는 사회공헌활동 기획을 의뢰받은 상황이었고, 저는 고객사의 니즈를 고려하여 사내 </a:t>
            </a:r>
            <a:r>
              <a:rPr u="sng" b="1" sz="1200">
                <a:solidFill>
                  <a:srgbClr val="000000"/>
                </a:solidFill>
                <a:latin typeface="맑은 고딕"/>
              </a:rPr>
              <a:t>(3)수거함을 활용해 업사이클링 제품을 만들어 기부하는 활동을 제안했습니다. 특히 이 과정에서 임직원들의 참여가 더해진다면 더욱 큰 의미를 담을 수 있을 것이며 기업 홍보효과까지 창출할 수</a:t>
            </a:r>
            <a:r>
              <a:rPr sz="1200">
                <a:solidFill>
                  <a:srgbClr val="000000"/>
                </a:solidFill>
                <a:latin typeface="맑은 고딕"/>
              </a:rPr>
              <a:t> 있을 것이라는 점을 말씀드렸습니다. 팀 내에서 해당 아이디어가 긍정적으로 이슈화되며 트렌드 반영과 고객사 니즈 반영, 타 기업 사례 분석에 대해 좋은 평가를 받았습니다. 이후 고객사에서도 좋은 반응을 얻으며 임직원들이 </a:t>
            </a:r>
            <a:r>
              <a:rPr u="sng" b="1" sz="1200">
                <a:solidFill>
                  <a:srgbClr val="000000"/>
                </a:solidFill>
                <a:latin typeface="맑은 고딕"/>
              </a:rPr>
              <a:t>(4)생활용품 키트를 만들어 자립청소년 단체에 전달하는 활동으로 최종 선정되었습니다.이러한 경험 외에도 대학시절 행정과 경영을 전공하며 다양한 팀 프로젝트를</a:t>
            </a:r>
            <a:r>
              <a:rPr sz="1200">
                <a:solidFill>
                  <a:srgbClr val="000000"/>
                </a:solidFill>
                <a:latin typeface="맑은 고딕"/>
              </a:rPr>
              <a:t> 진행하였고, 홍보기업 인턴, 공기업 인턴 및 서포터즈 활동을 통해 프로그램 기획, 자료수집 및 문서작성 등 행정 실무 역량을 길러왔습니다. 다양한 경험을 바탕으로 한국마사회가 지역사회와 상생하며 말산업을 성장시킬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말산업 성장을 위해 제안한 지방 경마시설 활성화 전략 중 젊은 세대를 겨냥한 홍보 방법이 지원자의 경력에 어떤 영향을 미쳤습니까?</a:t>
            </a:r>
            <a:br/>
            <a:r>
              <a:t>(2) 지방의 렛츠런파크나 목장 도착 코스로 플로깅을 제안하셨는데, 이 프로그램으로 얻은 다른 경력들이 있다면 말씀해 주세요.</a:t>
            </a:r>
            <a:br/>
            <a:r>
              <a:t>(3) 홍보 아웃소싱 기업에서 사회공헌활동 아이디어를 제안할 당시, 타 기업 사례 분석이 어떤 방식으로 이루어졌습니까?</a:t>
            </a:r>
            <a:br/>
            <a:r>
              <a:t>(4) 다양한 인턴 및 서포터즈 경험을 통해 배운 실무 역량이 어떻게 마사회의 사회공헌활동에 기여할 수 있을까요?</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공기업에서 서포터즈 활동을 할 당시, </a:t>
            </a:r>
            <a:r>
              <a:rPr u="sng" b="1" sz="1200">
                <a:solidFill>
                  <a:srgbClr val="000000"/>
                </a:solidFill>
                <a:latin typeface="맑은 고딕"/>
              </a:rPr>
              <a:t>(1)수소차 홍보 영상을 제작하는 팀 프로젝트를 수행하는 과정에서 팀원들과 일정이 맞지 않는 문제로 갈등을 겪었으나 대안 제시와 적극적인 소통을 통해 문제를 해결하고 좋은 결과물을 만들어낸 경험이</a:t>
            </a:r>
            <a:r>
              <a:rPr sz="1200">
                <a:solidFill>
                  <a:srgbClr val="000000"/>
                </a:solidFill>
                <a:latin typeface="맑은 고딕"/>
              </a:rPr>
              <a:t> 있습니다. 영상에 팀 전원이 등장해야 하는 필수조건이 있었고, 기획 단계에서 팀원들도 모두가 한 영상에 담기는 방식으로 촬영이 이루어진다면 함께하는 의미도 담을 수 있고 촬영도 효율적으로 진행될 거라는 </a:t>
            </a:r>
            <a:r>
              <a:rPr u="sng" b="1" sz="1200">
                <a:solidFill>
                  <a:srgbClr val="000000"/>
                </a:solidFill>
                <a:latin typeface="맑은 고딕"/>
              </a:rPr>
              <a:t>(2)생각으로 모두 모여 촬영을 하고자 했습니다. 그러나 막상 일정을 맞추려고 보니 개인 일정이 맞지 않아 모두가 모이는 것이 거의 불가능한 상황이었고, 해결되지</a:t>
            </a:r>
            <a:r>
              <a:rPr sz="1200">
                <a:solidFill>
                  <a:srgbClr val="000000"/>
                </a:solidFill>
                <a:latin typeface="맑은 고딕"/>
              </a:rPr>
              <a:t> 않는 상황이 지속되면서 점점 서로 불편해지고 분위기도 가라앉았습니다. 저는 마감기한이 다가오고 있는 만큼 빠르게 </a:t>
            </a:r>
            <a:r>
              <a:rPr u="sng" b="1" sz="1200">
                <a:solidFill>
                  <a:srgbClr val="000000"/>
                </a:solidFill>
                <a:latin typeface="맑은 고딕"/>
              </a:rPr>
              <a:t>(3)상황을 해결하고자 먼저 나서서 팀원들 개개인과 대화를 시도했습니다. 더 편하게 얘기할 수 있는 상황에서 팀원들의 상황과 생각을 충분히 들어보았고 전체 팀원의</a:t>
            </a:r>
            <a:r>
              <a:rPr sz="1200">
                <a:solidFill>
                  <a:srgbClr val="000000"/>
                </a:solidFill>
                <a:latin typeface="맑은 고딕"/>
              </a:rPr>
              <a:t> 일정 조율은 어렵다고 판단하여, 영상의 구성 자체를 바꾸는 방식으로 대안을 마련했습니다. 기존의 시나리오를 ‘소개편’과 ‘시승편’으로 나누고 스케줄이 맞는 2명씩 촬영을 진행한 후 영상을 연결하는 방식을 제안하였고, 팀원들의 긍정적인 반응으로 이후로는 빠르게 </a:t>
            </a:r>
            <a:r>
              <a:rPr u="sng" b="1" sz="1200">
                <a:solidFill>
                  <a:srgbClr val="000000"/>
                </a:solidFill>
                <a:latin typeface="맑은 고딕"/>
              </a:rPr>
              <a:t>(4)계획을 수립하여 추진할 수 있었습니다. 적극적으로 개별적인 소통을 시도하고, 새로운 대안을 제시하여 팀의 문제를 해결할 수 있었고, 영상을 두 편으로 나눔으로써 영상의 퀄리티까지 높일</a:t>
            </a:r>
            <a:r>
              <a:rPr sz="1200">
                <a:solidFill>
                  <a:srgbClr val="000000"/>
                </a:solidFill>
                <a:latin typeface="맑은 고딕"/>
              </a:rPr>
              <a:t> 수 있었습니다. 결과적으로 팀 영상이 4개의 팀 중 1등으로 선정되어 기업 블로그에 업로드되는 성과까지 낼 수 있었습니다.이러한 경험을 바탕으로 어떠한 갈등이 있더라도 대화하고 소통해야만 해결방법을 찾을 수 있다는 점과 때로는 기존에 생각한 방식을 과감히 포기함으로 더 나은 방향으로 나아갈 수 있다는 점을 배울 수 있었습니다. 앞으로도 팀원들의 입장을 들어보면서 문제를 조율하고, 적극적으로 방안을 모색하기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수소차 홍보 영상 프로젝트에서 얻은 경험이 마사회에서 기여할 수 있는 부분이 있다면 무엇인가요?</a:t>
            </a:r>
            <a:br/>
            <a:r>
              <a:t>(2) 지원자가 제시한 새로운 영상 구성 방식이 팀 내부 갈등 해결에 어떤 영향을 미쳤는지 구체적으로 설명해 주세요.</a:t>
            </a:r>
            <a:br/>
            <a:r>
              <a:t>(3) 팀 프로젝트에서 긍정적인 반응을 얻었던 대안 제시 경험이 현재 지원자의 문제 해결 접근 방식에 어떻게 기여했습니까?</a:t>
            </a:r>
            <a:br/>
            <a:r>
              <a:t>(4) 영상 제작 프로젝트 과정에서 느낀 소통의 중요성이 앞으로 다른 직무 수행에 어떻게 적용될 수 있다고 생각하십니까?</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 입사 후 공정과 정의를 실천하는 공직자로 성장하여 국민에게 신뢰받는 청렴인이 되는 것이</a:t>
            </a:r>
            <a:r>
              <a:rPr sz="1200">
                <a:solidFill>
                  <a:srgbClr val="000000"/>
                </a:solidFill>
                <a:latin typeface="맑은 고딕"/>
              </a:rPr>
              <a:t> 목표입니다. 공공기관은 국민의 신뢰를 바탕으로 운영되기 때문에, 원칙을 준수하는 공정한 태도를 통해 국민과의 신뢰를 </a:t>
            </a:r>
            <a:r>
              <a:rPr u="sng" b="1" sz="1200">
                <a:solidFill>
                  <a:srgbClr val="000000"/>
                </a:solidFill>
                <a:latin typeface="맑은 고딕"/>
              </a:rPr>
              <a:t>(2)유지하는 것이 중요합니다. 이를 위해 여러 공공기관에서 인턴으로 근무할 때에도 사소한 원칙이라도 철저히 지키며, 공정한 업무처리와 함께 원칙의 근거를 명확히 인지하고 행동하려 노력합니다.OO 공공기관에서 현장실습생으로 (3)근무하던 당시, 개인정보보호법에 따라 개인정보 열람 청구 당사자 본인에게만 정보를 제공할 수 있는 권한을 받았습니다. 어느 날,</a:t>
            </a:r>
            <a:r>
              <a:rPr sz="1200">
                <a:solidFill>
                  <a:srgbClr val="000000"/>
                </a:solidFill>
                <a:latin typeface="맑은 고딕"/>
              </a:rPr>
              <a:t> 한 민원인이 지인이 임대주택에 입주하게 되어, 당첨 당시 지인의 임대주택 당첨 순번 조회를 </a:t>
            </a:r>
            <a:r>
              <a:rPr u="sng" b="1" sz="1200">
                <a:solidFill>
                  <a:srgbClr val="000000"/>
                </a:solidFill>
                <a:latin typeface="맑은 고딕"/>
              </a:rPr>
              <a:t>(4)요청하였습니다. 간단히 확인할 수 있는 정보라 잠시 고민했지만, 만약 지금 규정을 어긴다면, 나중에 다른 사소한 규정도 쉽게 어길 수</a:t>
            </a:r>
            <a:r>
              <a:rPr sz="1200">
                <a:solidFill>
                  <a:srgbClr val="000000"/>
                </a:solidFill>
                <a:latin typeface="맑은 고딕"/>
              </a:rPr>
              <a:t> 있다는 생각이 들었습니다. 이때 규정을 지키는 것이 법적 의무를 넘어 기관의 신뢰를 지키는 일임을 깨달았습니다. 그 후 고객에게 정중히 거절하며, 업무 지침에 따라 개인정보 열람 가능 대상 범위를 안내하고 민원인을 잘 설득해 마무리하였습니다. 이러한 경험을 통해 원칙을 준수하는 것이 얼마나 중요한 일인지 다시 한 번 확인할 수 있었습니다. 이후 업무 중 정확성을 높이기 위해 불확실한 사항은 항상 업무 지침을 확인하고, 상급자에게 피드백을 구해 정확한 절차를 따랐습니다. 한국마사회에 입사 후에도 목표를 달성하기 위해 고객이 이해할 수 있는 명확한 규정과 지침으로 안내하며, 원칙을 준수하고 정확성을 높이는 업무 태도를 바탕으로 국민에게 신뢰받는 공직자로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공공기관 인턴 경험을 통해 얻은 공정함의 중요성을 한국마사회에서 어떻게 적용하실 계획인지 자세히 설명해 주실 수 있나요?</a:t>
            </a:r>
            <a:br/>
            <a:r>
              <a:t>(2) 다른 공공기관에서의 경험이 한국마사회에서의 성공에 어떤 영향을 미칠 수 있다고 생각하나요?</a:t>
            </a:r>
            <a:br/>
            <a:r>
              <a:t>(3) 민원인과의 대화에서 어떻게 규정을 준수하면서도 그들을 설득할 수 있었는지 그 과정의 구체적인 예시를 설명해 주시겠어요?</a:t>
            </a:r>
            <a:br/>
            <a:r>
              <a:t>(4) 지금까지의 경력을 통해 배운 원칙 준수의 중요성이 한국마사회에서 어떠한 방식으로 더 발전할 수 있을까요?</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(1)대학교 보고서 작성 과제를 수행하면 만학도 어르신과 다른 팀원들의 협력을 주도적으로 이끌었던</a:t>
            </a:r>
            <a:r>
              <a:rPr sz="1200">
                <a:solidFill>
                  <a:srgbClr val="000000"/>
                </a:solidFill>
                <a:latin typeface="맑은 고딕"/>
              </a:rPr>
              <a:t> 경험이 있습니다.당시, 보고서 작성에 필수적인 인터넷 사용과 한글 작성에 어려움이 있는 만학도 어르신과 같은 팀이 되어 초기 역할분담을 정하기 어려웠습니다. 하지만 다른 팀원들이 어르신과의 소통을 힘들어해 다들 어르신을 도우려 </a:t>
            </a:r>
            <a:r>
              <a:rPr u="sng" b="1" sz="1200">
                <a:solidFill>
                  <a:srgbClr val="000000"/>
                </a:solidFill>
                <a:latin typeface="맑은 고딕"/>
              </a:rPr>
              <a:t>(2)하지 않았고, 각자 맡은 역할만 수행하려는 분위기였습니다. 그렇게 어르신은 과제에 소외되었고, 더 나아가 협력 부족이 우려되는 상황이었습니다.평소 어르신이 수업 중에도 어려움을 많이 겪으시고, 옆자리 학우들에게</a:t>
            </a:r>
            <a:r>
              <a:rPr sz="1200">
                <a:solidFill>
                  <a:srgbClr val="000000"/>
                </a:solidFill>
                <a:latin typeface="맑은 고딕"/>
              </a:rPr>
              <a:t> 항상 도움을 청하는 모습 또한 많이 봤었습니다. 팀워크 저해를 해결하기 위해 자발적으로 어르신을 돕기로 했습니다. 먼저 </a:t>
            </a:r>
            <a:r>
              <a:rPr u="sng" b="1" sz="1200">
                <a:solidFill>
                  <a:srgbClr val="000000"/>
                </a:solidFill>
                <a:latin typeface="맑은 고딕"/>
              </a:rPr>
              <a:t>(3)어르신이 인터넷 사용과 파일 작성에 익숙해질 수 있도록 글자가 크고, 간단한 매뉴얼을 제작했습니다. 단순히 매뉴얼만 드리지 (4)않고, 다른 팀원들도 어르신과 함께 과제를 수행할 수 있는 분위기를 조성하기 위해 수업이 끝난 후 주 2회 강의실에서 함께 연습 시간을 가졌습니다. 연습 시간을 통해 조원</a:t>
            </a:r>
            <a:r>
              <a:rPr sz="1200">
                <a:solidFill>
                  <a:srgbClr val="000000"/>
                </a:solidFill>
                <a:latin typeface="맑은 고딕"/>
              </a:rPr>
              <a:t> 모두가 과제에 적극적으로 협력하고 팀워크를 향상시킬 수 있도록 했습니다. 그 결과 어르신은 자신감이 생겨 이제 맡은 역할도 도움 없이 열심히 하며, 과제에 활발히 참여했습니다. 팀원들 또한 과제에 적극 참여해 협력 부문에서 1위 평가를 받으며 성공적으로 마칠 수 있었습니다. 이 경험을 통해 자발적이고 주도적인 자세가 공동의 목표 달성에 얼마나 중요한지 깨달았습니다. 한국마사회에 입사 후에도 타인과 소통에 어려움을 겪는다면, 솔선수범하는 자세로 조직의 문제해결에 앞장서고 국민이 행복한 여가 문화 조성의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만학도 어르신과의 팀워크 경험을 통해 배운 주도적인 자세를 한국마사회 업무에 어떻게 적용하고 싶으신가요?</a:t>
            </a:r>
            <a:br/>
            <a:r>
              <a:t>(2) 팀원 간의 협력을 이끌어내기 위해 사용했던 구체적인 방법들을 경력에서 어떤 방식으로 더 발전시킬 계획인지 설명해 주세요.</a:t>
            </a:r>
            <a:br/>
            <a:r>
              <a:t>(3) 보고서 과제를 진행하면서 얻은 교훈들을 한국마사회에서 어떻게 활용할 계획인가요?</a:t>
            </a:r>
            <a:br/>
            <a:r>
              <a:t>(4) 소통에 어려움을 겪는 타인과의 경험이 한국마사회에서의 업무 수행에 어떤 긍정적인 영향을 미칠 것이라고 생각하시나요?</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건전한 경마와 말산업 육성을 통해 국가경제 발전에 이바지하고, 국민의 여가선용과 공익적 가치실현을 위해 다양한 활동을 펼치고 있습니다. 마사회의 사회공헌 실적과 노력에 비해 아직은 마사회에 대한 국민의 긍정적인 인식 수준이 다소 미미한 점이 아쉽습니다. 저의 입사 후 목표는 보다 많은 국민이 한국마사회의 존재 의의와 가치에 공감하도록 하는 것입니다. 이와 같은 목표를 달성하기 위해서는 기관이 수행하는 사업의 과정과 성과를 국민이 체감할 수 있는 효과적인 방식으로 홍보하는 역량이 꼭 필요합니다. 국민과 공감대를 형성하는 전략적 공익사업의 </a:t>
            </a:r>
            <a:r>
              <a:rPr u="sng" b="1" sz="1200">
                <a:solidFill>
                  <a:srgbClr val="000000"/>
                </a:solidFill>
                <a:latin typeface="맑은 고딕"/>
              </a:rPr>
              <a:t>(1)적실성 있는 추진과 홍보를 통해 사회와 함께 하는 친숙하고 따뜻한 기관으로서 브랜드 이미지를 제고한다면, 코로나19 이후 감소한 이용객 수를 회복하여 매출 및 수익성</a:t>
            </a:r>
            <a:r>
              <a:rPr sz="1200">
                <a:solidFill>
                  <a:srgbClr val="000000"/>
                </a:solidFill>
                <a:latin typeface="맑은 고딕"/>
              </a:rPr>
              <a:t> 개선에도 기여할 수 있을 것입니다. 저는 국어학원에서 강사로 근무하며 타겟 대상에 맞는 홍보방법을 활용하여 백 명 이상의 신규원생을 모집한 경험이 있습니다. 강사의 경력과 커리큘럼을 </a:t>
            </a:r>
            <a:r>
              <a:rPr u="sng" b="1" sz="1200">
                <a:solidFill>
                  <a:srgbClr val="000000"/>
                </a:solidFill>
                <a:latin typeface="맑은 고딕"/>
              </a:rPr>
              <a:t>(2)소개하는 기존의 설명회와는 달리, "매일 사용하는 국어를 학습하기 위해 비용을 지불해야 하는가?"에 대한 의문을 해소하는 것이 잠재고객의</a:t>
            </a:r>
            <a:r>
              <a:rPr sz="1200">
                <a:solidFill>
                  <a:srgbClr val="000000"/>
                </a:solidFill>
                <a:latin typeface="맑은 고딕"/>
              </a:rPr>
              <a:t> 핵심 니즈라는 것을 파악하고 이를 충족시킬 수 있는 자료를 구성하여 </a:t>
            </a:r>
            <a:r>
              <a:rPr u="sng" b="1" sz="1200">
                <a:solidFill>
                  <a:srgbClr val="000000"/>
                </a:solidFill>
                <a:latin typeface="맑은 고딕"/>
              </a:rPr>
              <a:t>(3)발표한 결과였습니다. 이러한 자료 구성 및 스토리텔링 능력을 활용하여 마사회의 사업 성과와 가치를 효과적으로 전달하는</a:t>
            </a:r>
            <a:r>
              <a:rPr sz="1200">
                <a:solidFill>
                  <a:srgbClr val="000000"/>
                </a:solidFill>
                <a:latin typeface="맑은 고딕"/>
              </a:rPr>
              <a:t> 데 기여하겠습니다. 또한 행정공무원으로 근무하며 습득한 행정지원 및 처리업무에 대한 역량과 현업 </a:t>
            </a:r>
            <a:r>
              <a:rPr u="sng" b="1" sz="1200">
                <a:solidFill>
                  <a:srgbClr val="000000"/>
                </a:solidFill>
                <a:latin typeface="맑은 고딕"/>
              </a:rPr>
              <a:t>(4)발생 이슈에 대응하는 문제 해결 능력도 적극 활용하겠습니다. 저는 신규 임용된 직후 상사가 부재한 상황에서도 관련 규정과 매뉴얼을 적극적으로</a:t>
            </a:r>
            <a:r>
              <a:rPr sz="1200">
                <a:solidFill>
                  <a:srgbClr val="000000"/>
                </a:solidFill>
                <a:latin typeface="맑은 고딕"/>
              </a:rPr>
              <a:t> 파악하고, 필요 시 선배 및 동료들에게 도움을 구하며 수개월 간 큰 차질 없이 업무를 수행한 바 있습니다. 이와 같은 경험과 직무역량을 바탕으로 실무에 빠르게 적응하고 적기에 업무를 처리하여, 마사회 구성원의 원활한 업무 수행을 지원하고 나아가 한국마사회가 글로벌 TOP5 말산업 선도기업으로 거듭나는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한국마사회에서 브랜드 이미지를 제고하기 위한 전략적 공익사업을 추진할 때 예상되는 주요 도전 과제는 무엇이라고 생각하시나요?</a:t>
            </a:r>
            <a:br/>
            <a:r>
              <a:t>(2) 국어 학원 강사로서 타겟 대상에 맞는 홍보방법을 개발하여 백 명 이상의 신규원생을 모집했던 경험에서 가장 어려웠던 점은 무엇이었나요?</a:t>
            </a:r>
            <a:br/>
            <a:r>
              <a:t>(3) 마사회의 사업 성과와 가치를 효과적으로 전달하기 위해 적용하고자 하는 스토리텔링 전략에 대해 보다 자세히 설명해 주시겠습니까?</a:t>
            </a:r>
            <a:br/>
            <a:r>
              <a:t>(4) 신규 임용된 직후 상사가 부재한 상황에서도 큰 차질 없이 업무를 수행했다고 하셨는데, 그 경험을 통해 배운 가장 중요한 교훈은 무엇인가요?</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(1)[사용자 불편에 귀기울이는 마사회의 해결사]30여년의 다중운집시설 운영의 노하우를 습득하며 사용자의</a:t>
            </a:r>
            <a:r>
              <a:rPr sz="1200">
                <a:solidFill>
                  <a:srgbClr val="000000"/>
                </a:solidFill>
                <a:latin typeface="맑은 고딕"/>
              </a:rPr>
              <a:t> 불편을 선제적으로 신속하게 처리하는 해결사가 될 것 입니다.한국마사회는 서울, 제주, 부산경남의 경마공원과 26개의 지사를 운영 및 개방하며 30여년간 운영해왔습니다. 경마공원 사용자, </a:t>
            </a:r>
            <a:r>
              <a:rPr u="sng" b="1" sz="1200">
                <a:solidFill>
                  <a:srgbClr val="000000"/>
                </a:solidFill>
                <a:latin typeface="맑은 고딕"/>
              </a:rPr>
              <a:t>(2)지사 사용자, 직원 등 다양한 연령대 및 이해관계자들의 불편함들을 해결해온 노하우는 국내 유일하며 어디서 배울 수 없다고</a:t>
            </a:r>
            <a:r>
              <a:rPr sz="1200">
                <a:solidFill>
                  <a:srgbClr val="000000"/>
                </a:solidFill>
                <a:latin typeface="맑은 고딕"/>
              </a:rPr>
              <a:t> 생각되어집니다. 이러한 노하우를 이해하고 습득하여 사용자들이 불편함 없이 행복한 삶을 누릴 수 있게 하는 해결사가 되고자 합니다. 또한 </a:t>
            </a:r>
            <a:r>
              <a:rPr u="sng" b="1" sz="1200">
                <a:solidFill>
                  <a:srgbClr val="000000"/>
                </a:solidFill>
                <a:latin typeface="맑은 고딕"/>
              </a:rPr>
              <a:t>(3)습득한 노하우를 바탕으로 기회가 된다면 1단계 영천경마공원, 나아가 2단계 영천경마공원 건설에 노하우를</a:t>
            </a:r>
            <a:r>
              <a:rPr sz="1200">
                <a:solidFill>
                  <a:srgbClr val="000000"/>
                </a:solidFill>
                <a:latin typeface="맑은 고딕"/>
              </a:rPr>
              <a:t> 적용하여 사용자들의 모든 불편함을 미리 해결한 </a:t>
            </a:r>
            <a:r>
              <a:rPr u="sng" b="1" sz="1200">
                <a:solidFill>
                  <a:srgbClr val="000000"/>
                </a:solidFill>
                <a:latin typeface="맑은 고딕"/>
              </a:rPr>
              <a:t>(4)경마공원 건설에 기여하고 싶습니다.저는 한국전력공사에서 변전소 신축의 대관인허가부터 준공, 사용승인, 하자보수까지의 업무를 경험하였습니다.</a:t>
            </a:r>
            <a:r>
              <a:rPr sz="1200">
                <a:solidFill>
                  <a:srgbClr val="000000"/>
                </a:solidFill>
                <a:latin typeface="맑은 고딕"/>
              </a:rPr>
              <a:t> 이러한 업무의 경험들은 한국마사회 노하우를 보다 빨리 이해하고 원활한 습득에 도움이 될 것이라 생각되어집니다. 불편함이 발생하는 이유를 파악하고 다양한 이해관계자들의 불편함을 공감하며 업무를 진행할 것입니다. 습득한 노하우와 더불어 시공 및 안전관리의 경험을 활용하여 사용자들의 불편함을 신속하게 검토하고 안전하게 해결 할 것입니다. 또한 대관인허가, 사용승인, 타절준공 등의 경험을 바탕으로 다수의 이해관계자들과의 원활한 의사소통을 이루어낼 것 입니다. 이후 이러한 노하우와 경험을 쌓으며 시설 유지보수부터 추후 건설될 수 있는 건축물의 신축까지 기여하고 싶으며 문제가 발생하면 첫번째로 찾게되는 한국마사회의 해결사가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현재 한국마사회에서 새로운 사용자를 위해 가장 먼저 개선해야 할 점이 무엇이라고 생각하며, 어떻게 접근하실 계획입니까?</a:t>
            </a:r>
            <a:br/>
            <a:r>
              <a:t>(2) 경마공원의 사용자 불편을 사전에 파악하기 위해 어떤 데이터를 활용하거나 방식을 사용하시겠습니까?</a:t>
            </a:r>
            <a:br/>
            <a:r>
              <a:t>(3) 한국마사회에서 경마공원 건설에 기여하고자 하는데, 과거 변전소 신축 경험이 구체적으로 어떻게 도움이 될 것이라 생각하시나요?</a:t>
            </a:r>
            <a:br/>
            <a:r>
              <a:t>(4) 사용자들의 불편함을 해결하며 당신이 내세울 수 있는 가장 큰 강점은 무엇이라고 평가하십니까?</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공립 교육기관의 행정직원으로 근무하던 당시에 부서 간 기피하는 업무를 조율하여 협력적으로 해결한 경험이 있습니다. 해당 기관에는 임대 통학차량과 관련한 민원이 </a:t>
            </a:r>
            <a:r>
              <a:rPr u="sng" b="1" sz="1200">
                <a:solidFill>
                  <a:srgbClr val="000000"/>
                </a:solidFill>
                <a:latin typeface="맑은 고딕"/>
              </a:rPr>
              <a:t>(1)자주 발생했습니다. 업무분장 상으로는 담당교사가 통학안전을, 행정실장이 차량계약 및 시설안전을 총괄하도록 되어 있었지만 민원이 불거진 이후로는 모두가</a:t>
            </a:r>
            <a:r>
              <a:rPr sz="1200">
                <a:solidFill>
                  <a:srgbClr val="000000"/>
                </a:solidFill>
                <a:latin typeface="맑은 고딕"/>
              </a:rPr>
              <a:t> 관련 업무를 꺼리게 되었습니다. 적대적인 분위기 속에서 통학차량 관련 공문은 아무도 접수하지 않은 채 방치되었고, 상위기관에 자료를 제출해야 하는 날이 도래했습니다. 이에 저는 관계자들과 대화를 시도하여 다 함께 해당 공문을 살펴보고, 업무 상관도에 따라 자료를 분배 및 합동작성할 것을 제안했습니다. 신규 발령 후 얼마 지나지 않은 시기에 차량 업무의 직접적인 책임자가 아니었던 제가 상사와 타 부서 간의 마찰을 중재하고자 결심하는 것이 쉽지만은 않았습니다. 하지만 부서 간 갈등 구도가 아니라 기관 전체의 관점에서 당면한 과제를 해결하는 것이 무엇보다 중요하다고 생각했기에 구성원들을 설득하게 되었습니다. 기관의 원활한 운영이라는 공동의 목표 달성을 강조하는 저의 취지에 공감하여, 논의 끝에 차량노선 및 탑승자 안전교육에 관한 사항은 교무실에서, 차량 계약내용 및 안전점검은 행정실에서 담당하는 것으로 합의가 이루어졌고 기한을 준수하여 자료를 제출할 수 있었습니다. 일차적으로는 보고자료 작성을 위해 모인 자리였지만, 이전에는 알기 어려웠던 부서 간 업무 </a:t>
            </a:r>
            <a:r>
              <a:rPr u="sng" b="1" sz="1200">
                <a:solidFill>
                  <a:srgbClr val="000000"/>
                </a:solidFill>
                <a:latin typeface="맑은 고딕"/>
              </a:rPr>
              <a:t>(2)내용과 입장을 공유하고 각자의 고충을 이해하며 타 부서의 구성원과 원만한 관계를 형성하는 (3)계기가 되었다는 점에서 더 큰 성과가 있었습니다. 조직 공동의 문제를 해결하고자 하는 진솔한 마음으로 다가가고 상대방의 입장에 먼저 공감하고자 노력한 결과, 학기 초 각 부서가 저마다의 업무로</a:t>
            </a:r>
            <a:r>
              <a:rPr sz="1200">
                <a:solidFill>
                  <a:srgbClr val="000000"/>
                </a:solidFill>
                <a:latin typeface="맑은 고딕"/>
              </a:rPr>
              <a:t> 가장 바쁜 시기에 팀워크를 다질 수 있었고, 향후 업무 상의 </a:t>
            </a:r>
            <a:r>
              <a:rPr u="sng" b="1" sz="1200">
                <a:solidFill>
                  <a:srgbClr val="000000"/>
                </a:solidFill>
                <a:latin typeface="맑은 고딕"/>
              </a:rPr>
              <a:t>(4)이슈가 발생했을 때에도 우호적인 관계를 바탕으로 보다 원활하게 조율하며 협업할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공립 교육기관에서 부서 간 갈등을 중재하여 업무를 조율한 경험 중, 이러한 갈등 해결에 있어서 가장 핵심이 되었던 요인은 무엇이었나요?</a:t>
            </a:r>
            <a:br/>
            <a:r>
              <a:t>(2) 부서 간 협력을 통해 차량 관련 자료를 기한 내 제출했을 때 느꼈던 가장 큰 성취감은 무엇이었나요?</a:t>
            </a:r>
            <a:br/>
            <a:r>
              <a:t>(3) 부서 간의 감정을 이해하고 원만한 관계를 형성하기 위해 구체적으로 어떤 접근 방식을 사용하셨는지 설명해 주시겠습니까?</a:t>
            </a:r>
            <a:br/>
            <a:r>
              <a:t>(4) 팀워크를 다지고 우호적인 관계를 유지하기 위해 앞으로 계획하고 있는 활동이 있다면 무엇인지 말씀해 주세요.</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학교에서 전자 분야를 공부했습니다. 그리고 추가로 통신 분야 기사 자격증 2개(정보통신기사, </a:t>
            </a:r>
            <a:r>
              <a:rPr u="sng" b="1" sz="1200">
                <a:solidFill>
                  <a:srgbClr val="000000"/>
                </a:solidFill>
                <a:latin typeface="맑은 고딕"/>
              </a:rPr>
              <a:t>(1)무선설비기사)와 전기 분야 기사 자격증 2개(전기기사, 전기공사기사)를 취득하여 총 4개의 기사 자격증을 취득하였습니다.</a:t>
            </a:r>
            <a:r>
              <a:rPr sz="1200">
                <a:solidFill>
                  <a:srgbClr val="000000"/>
                </a:solidFill>
                <a:latin typeface="맑은 고딕"/>
              </a:rPr>
              <a:t> 이렇게 관련 분야들을 학습함으로써 분야 간 기술에 대한 이해와 지식의 폭을 넓힐 수 있었습니다. 그리고 기술에 대한 이해를 더욱 높이기 위해 실무 경험을 쌓고 싶었습니다. 마침 주변에 CCTV 관련 개인 사업하시는 기술자 분이 계셔서 이 분의 보조 역할로 일하기로 하였고 여러 </a:t>
            </a:r>
            <a:r>
              <a:rPr u="sng" b="1" sz="1200">
                <a:solidFill>
                  <a:srgbClr val="000000"/>
                </a:solidFill>
                <a:latin typeface="맑은 고딕"/>
              </a:rPr>
              <a:t>(2)번의 CCTV 설치 공사에 참여하게 되었는데, 이를 통해 책으로만 보던 통신 장비, 기술 등을 직접 보고 사용하며 (3)이론에 대한 이해를 높일 수 있었고 책으로는 학습할 수 없었던 공사 과정을 직접 경험할 수 있었습니다.제가 가진 위와 같은 경험과 지</a:t>
            </a:r>
            <a:r>
              <a:rPr sz="1200">
                <a:solidFill>
                  <a:srgbClr val="000000"/>
                </a:solidFill>
                <a:latin typeface="맑은 고딕"/>
              </a:rPr>
              <a:t>식들을 기반으로 입사 후 이룰 수 있는 다음과 같은 목표들을 세우고 싶습니다.첫 번째, 주어진 직무에 대한 정확한 파악과 회사에 대한 적응을 빠르게 실시하는 것입니다. 주어진 직무를 정확하고 빠르게 파악하여 입사 후 회사 발전에 곧바로 기여할 수 있는 </a:t>
            </a:r>
            <a:r>
              <a:rPr u="sng" b="1" sz="1200">
                <a:solidFill>
                  <a:srgbClr val="000000"/>
                </a:solidFill>
                <a:latin typeface="맑은 고딕"/>
              </a:rPr>
              <a:t>(4)역량을 갖추는 것과 회사의 전체적인 분위기, 문화, 상사 분들의 성향 등을 빠르게 파악하는 것을 통해 회사의 분위기에 긍정적인 영향을 주는 것이 저의 첫 번째 목표입니다.두 번째, 폭넓은</a:t>
            </a:r>
            <a:r>
              <a:rPr sz="1200">
                <a:solidFill>
                  <a:srgbClr val="000000"/>
                </a:solidFill>
                <a:latin typeface="맑은 고딕"/>
              </a:rPr>
              <a:t> 지식과 실무 경험을 이용하여 더욱 유연한 능력을 갖춘 직원이 되는 것입니다. 제가 지원한 통신직 관련 업무를 수행하는 데 통신 지식 뿐만 아니라 실무 경험을 통해 깨달은 점과 지금까지 공부해왔던 전자와 전기 분야의 지식까지 사용한다면 더 획기적인 아이디어를 창출해낼 수 있고 기술적인 문제가 발생했을 때도 문제 발견과 그에 대한 대처를 더욱 효과적으로 할 수 있을 것입니다.세 번째, 항상 책임감을 가지고 최선을 다하는 태도를 유지하는 것입니다. 주어진 직무와 인간관계에 대해 항상 책임감 있는 태도로 임하며 어렵거나 힘든 일일지라도 포기하지 않고 최선을 다하는 직원이 되는 것이 저의 목표입니다.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다양한 분야의 기사 자격증을 취득했는데, 특히 통신 분야에서 이 자격증들이 실제로 도움이 된 사례가 있다면 구체적으로 설명해 줄 수 있는가?</a:t>
            </a:r>
            <a:br/>
            <a:r>
              <a:t>(2) 지원자가 보조 역할로 참여했던 CCTV 설치 공사에서 수행한 구체적인 업무는 무엇이었고, 이를 통해 어떤 기술적 성취를 이루었으며 어떻게 회사에 기여할 수 있을 것으로 생각하는가?</a:t>
            </a:r>
            <a:br/>
            <a:r>
              <a:t>(3) 지원자가 '책으로만 보던 통신 장비'를 직접 사용해 본 경험이 있다고 했는데, 이러한 경험이 문제 해결 능력에 어떻게 도움을 주었는지 설명해 주실 수 있을까요?</a:t>
            </a:r>
            <a:br/>
            <a:r>
              <a:t>(4) 지원자는 '획기적인 아이디어를 창출'하기 위해 무엇을 구체적으로 기여할 계획인지와 그러한 점이 지금 지원한 직무에 어떻게 도움을 줄 수 있을지 예시를 들어 설명해 주세요.</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학교에서 아두이노를 이용한 프로젝트를 준비할 때였습니다. 프로젝트는 2인 1조로 진행되었고 저희는 아두이노를 이용한 자율주행 자동차에 대해 구현해보기로 결정했습니다. 초반에 저와 조원 둘 다 아두이노에 대한 지식이 많지 않아서 잘 진행이 되지 않았었고 그 당시의 실력으로 작품 전시일까지 남은 시간과 작품을 완성하기 위해 진행해야 할 남아있는 과정들을 생각해 보니 </a:t>
            </a:r>
            <a:r>
              <a:rPr u="sng" b="1" sz="1200">
                <a:solidFill>
                  <a:srgbClr val="000000"/>
                </a:solidFill>
                <a:latin typeface="맑은 고딕"/>
              </a:rPr>
              <a:t>(1)여유가 많지 않다고 생각하여 모임을 자주 가질 필요가 있다고 생각했습니다. 그런데 조원은 먼저 연락하는 일이 거의 없었고</a:t>
            </a:r>
            <a:r>
              <a:rPr sz="1200">
                <a:solidFill>
                  <a:srgbClr val="000000"/>
                </a:solidFill>
                <a:latin typeface="맑은 고딕"/>
              </a:rPr>
              <a:t> 프로젝트에 소극적이어서 항상 제가 먼저 연락하여 모임 날짜를 잡았었는데 그마저도 잡기가 쉽지 않았습니다. 그래서 저는 일단 작품을 진행하기 위해 혼자서 할 수 있는 것들부터 해보려 했습니다. 직접 돌아다니며 프로젝트에 필요한 것들을 구했고, 아두이노 관련 책을 사서 공부했고, 만든 자동차를 </a:t>
            </a:r>
            <a:r>
              <a:rPr u="sng" b="1" sz="1200">
                <a:solidFill>
                  <a:srgbClr val="000000"/>
                </a:solidFill>
                <a:latin typeface="맑은 고딕"/>
              </a:rPr>
              <a:t>(2)박스에 넣어 집까지 가지고 다니며 집에서도 코드를 작성해보며 시험하였습니다. 그렇게 제가 혼자 너무 많은 것들을 진행하는 것이 미안했는지 어느 순간부터 조원은 점점 적극적으로 프로젝트에 참여하기 시작했습니다. 의견 교환도 활발해지고 모임을 잡는 일도 이전보다 훨씬 원활하게 되었습니다. 제가 먼저 모임에 먹을 것을 사가니 다음 모임에서는 조원도 먹을 것을 사오고, 또 몇 시간 동안 진행되며 작품이 마음대로 잘 되지 않는 힘든 상황에서도 유쾌하고</a:t>
            </a:r>
            <a:r>
              <a:rPr sz="1200">
                <a:solidFill>
                  <a:srgbClr val="000000"/>
                </a:solidFill>
                <a:latin typeface="맑은 고딕"/>
              </a:rPr>
              <a:t> 즐거운 분위기를 만들어 극복해 나가는 등의 모임의 분위기도 아주 좋아졌습니다. 즐겁게 모임을 진행하다 보니 조원과의 팀워크가 향상되었고 저희의 코딩 실력도 점점 좋아지게 되어 그렇게 </a:t>
            </a:r>
            <a:r>
              <a:rPr u="sng" b="1" sz="1200">
                <a:solidFill>
                  <a:srgbClr val="000000"/>
                </a:solidFill>
                <a:latin typeface="맑은 고딕"/>
              </a:rPr>
              <a:t>(3)저희는 작품 전시일 전에 작품을 완성하여 전시회에서 여러 사람들의 눈길을 끌 수 있었고 평가도 좋은 결과를 받게 되었습니다. 해야 할 일에 책임감을 가지고 최선을 다함으로써 소극적이던 동료의 마음을 변화 시킬 수 있었고, 그로 인해 팀워크가 향상되고 팀의 능력이 향상되어 기대 이상의 결과를 만들어 냈던 것입니다.(4)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아두이노 프로젝트에서 처음에는 지식이 부족했다고 하셨는데, 그 과정에서 어떤 방법을 통해 지식을 쌓았고, 이를 통해 얻은 교훈은 무엇인가요?</a:t>
            </a:r>
            <a:br/>
            <a:r>
              <a:t>(2) 아두이노 프로젝트 진행 시 팀리더로서 팀원의 동기 부여를 위해 특별히 했던 노력이 있다면 그것이 무엇이었고, 그 결과로 어떤 변화를 이끌어냈는지 구체적으로 말씀해 주세요.</a:t>
            </a:r>
            <a:br/>
            <a:r>
              <a:t>(3) 아두이노 프로젝트에서 팀워크를 통해 달성한 결과가 회사에서 팀원들과의 협업에 어떤 방식으로 활용될 수 있을지 설명해 주실 수 있나요?</a:t>
            </a:r>
            <a:br/>
            <a:r>
              <a:t>(4) 전시회에서 좋은 평가를 받았다고 했는데, 전시회에서의 구체적인 피드백과 그로 인해 지원자가 얻게 된 가장 큰 배움은 무엇인가요?</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체계적인 운영 관리와 효율적인 업무 프로세스를 구축하여 조직의 생산성을 극대화하고자 합니다. 저는 탄약 행정 관리를 담당하며 수불 계획에 따른 조직 인원의 작업 계획을 수립하고, 근무일 업무 배치도를 작성한 경험이 있습니다. 이를 바탕으로 한국마사회의 경영지원 직무에서 효과적인 자원 관리와 운영 최적화를 실현할 수 있다고 확신합니다.제가 경험한 업무는 체계적인 계획 수립과 운영이 필수였습니다. 탄약의 수불 일정에 따라 인력 배치와 작업 계획을 수립해야 했으며, 돌발 상황 시 신속하게 대처하며 업무를 조정했습니다. 이러한 역량은 한국마사회에서도 요구된다고 생각합니다. 경영지원 업무는 조직 내 자원과 인력을 효율적으로 운영하는 것이 </a:t>
            </a:r>
            <a:r>
              <a:rPr u="sng" b="1" sz="1200">
                <a:solidFill>
                  <a:srgbClr val="000000"/>
                </a:solidFill>
                <a:latin typeface="맑은 고딕"/>
              </a:rPr>
              <a:t>(1)핵심입니다. 현재 추진 중인 디지털 전환과 ESG 경영 강화에 맞춰 보다 효율적인 지원 시스템을 구축해야</a:t>
            </a:r>
            <a:r>
              <a:rPr sz="1200">
                <a:solidFill>
                  <a:srgbClr val="000000"/>
                </a:solidFill>
                <a:latin typeface="맑은 고딕"/>
              </a:rPr>
              <a:t> 하며, 저의 경험을 바탕으로 업무 프로세스를 정비하고 최적의 운영 방안을 마련할 수 있습니다.또한, 제 업무는 다양한 부서와의 협업이 필수적이었습니다. 각 </a:t>
            </a:r>
            <a:r>
              <a:rPr u="sng" b="1" sz="1200">
                <a:solidFill>
                  <a:srgbClr val="000000"/>
                </a:solidFill>
                <a:latin typeface="맑은 고딕"/>
              </a:rPr>
              <a:t>(2)부서의 인원 차출과 작업 요구를 조율하며 원활한 커뮤니케이션을 통해 업무를 수행했습니다. 이는 한국마사회 경영지원 업무에서도 중요한 요소입니다.</a:t>
            </a:r>
            <a:r>
              <a:rPr sz="1200">
                <a:solidFill>
                  <a:srgbClr val="000000"/>
                </a:solidFill>
                <a:latin typeface="맑은 고딕"/>
              </a:rPr>
              <a:t> 내부 부서와 협업을 통해 경영 활동을 지원하고, 유관 부서 간 업무 조율을 통해 조직 전체의 효율성을 극대화하도록 기여하겠습니다.입사 후에는 한국마사회의 핵심 사업을 </a:t>
            </a:r>
            <a:r>
              <a:rPr u="sng" b="1" sz="1200">
                <a:solidFill>
                  <a:srgbClr val="000000"/>
                </a:solidFill>
                <a:latin typeface="맑은 고딕"/>
              </a:rPr>
              <a:t>(3)이해하고, 조직 운영 최적화를 위한 방안을 연구하겠습니다. 업무 분석을 통해 효율적인 경영 지원 체계를 구축하고, 탄력적인</a:t>
            </a:r>
            <a:r>
              <a:rPr sz="1200">
                <a:solidFill>
                  <a:srgbClr val="000000"/>
                </a:solidFill>
                <a:latin typeface="맑은 고딕"/>
              </a:rPr>
              <a:t> 자원 운영 방안을 마련하여 조직 성장에 기여하고자 합니다. 또한, 내부 조직뿐만 아니라 외부 이해관계자들과 소통을 통해 신뢰를 구축하며, 한국마사회의 지속 가능한 경영에 일조하는 것이 목표입니다.이와 같은 경험을 </a:t>
            </a:r>
            <a:r>
              <a:rPr u="sng" b="1" sz="1200">
                <a:solidFill>
                  <a:srgbClr val="000000"/>
                </a:solidFill>
                <a:latin typeface="맑은 고딕"/>
              </a:rPr>
              <a:t>(4)바탕으로, 한국마사회 경영지원 부서에서 조직 운영을 지원하고, 효율적인 업무 체계를 구축하여 한국마사회의 발전과 사회적 가치</a:t>
            </a:r>
            <a:r>
              <a:rPr sz="1200">
                <a:solidFill>
                  <a:srgbClr val="000000"/>
                </a:solidFill>
                <a:latin typeface="맑은 고딕"/>
              </a:rPr>
              <a:t> 창출에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한국마사회에서 어떤 방식으로 디지털 전환을 추진하려고 계획하고 있습니까?</a:t>
            </a:r>
            <a:br/>
            <a:r>
              <a:t>(2) 각 부서와의 협업 경험을 통해 얻은 교훈이 한국마사회에서 어떻게 실행될 수 있을까요?</a:t>
            </a:r>
            <a:br/>
            <a:r>
              <a:t>(3) 지원자가 효율적인 경영 지원 체계를 구축하기 위해 고려하고 있는 주요 요소는 무엇인가요?</a:t>
            </a:r>
            <a:br/>
            <a:r>
              <a:t>(4) 외부 이해관계자들과의 소통을 통해 얻은 신뢰 구축 경험이 한국마사회에서 어떻게 반영될 수 있을까요?</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(1)조직 내에서 인원 배치 작업을 하며 본부 탄약운영과와 지원과의 일정 충돌로 인한 인원 부족이 자주 발생했습니다. 운영과는</a:t>
            </a:r>
            <a:r>
              <a:rPr sz="1200">
                <a:solidFill>
                  <a:srgbClr val="000000"/>
                </a:solidFill>
                <a:latin typeface="맑은 고딕"/>
              </a:rPr>
              <a:t> 탄약 작전 수행을, 지원과는 조직원 교육 및 시설 보수를 위해 인원을 요청했지만, 두 부서의 일정이 겹치는 경우가 많아 요구 인원을 모두 충족시키는 것이 어려웠습니다.처음에는 해결 방법을 몰라 각 부서에 지원이 </a:t>
            </a:r>
            <a:r>
              <a:rPr u="sng" b="1" sz="1200">
                <a:solidFill>
                  <a:srgbClr val="000000"/>
                </a:solidFill>
                <a:latin typeface="맑은 고딕"/>
              </a:rPr>
              <a:t>(2)어렵다는 말만 전달했으나, 이는 받아들여지지 않았고 결국 상급자의 개입을 통해 문제를 해결해야 했습니다. 이를 계기로 저는 상급자가</a:t>
            </a:r>
            <a:r>
              <a:rPr sz="1200">
                <a:solidFill>
                  <a:srgbClr val="000000"/>
                </a:solidFill>
                <a:latin typeface="맑은 고딕"/>
              </a:rPr>
              <a:t> 어떻게 조율하는지를 관찰하며 해결 방안을 익히는 데 집중했습니다.이후 유사한 상황이 반복되었을 때, 저는 소극적인 태도에서 벗어나 직접 해결 방안을 모색했습니다. 먼저, 각 부서를 방문해 우리 조직의 상황과 타 부서의 요구 사항을 설명하고, 이에 맞춰 작성한 초안 인원 배치표를 제시하며 논리적으로 협조를 요청했습니다. 단순히 지원이 </a:t>
            </a:r>
            <a:r>
              <a:rPr u="sng" b="1" sz="1200">
                <a:solidFill>
                  <a:srgbClr val="000000"/>
                </a:solidFill>
                <a:latin typeface="맑은 고딕"/>
              </a:rPr>
              <a:t>(3)어렵다는 입장을 전달하는 것이 아니라, 현실적인 대안을 제시함으로써 문제 해결의 가능성을 높였습니다. 이러한 접근</a:t>
            </a:r>
            <a:r>
              <a:rPr sz="1200">
                <a:solidFill>
                  <a:srgbClr val="000000"/>
                </a:solidFill>
                <a:latin typeface="맑은 고딕"/>
              </a:rPr>
              <a:t> 방식은 대부분의 경우 긍정적인 반응을 이끌어냈고, 부서 간 원만한 협의를 통해 문제를 해결할 수 있었습니다.이러한 방식을 지속적으로 활용한 결과, 부서 간 신뢰가 형성되었습니다. 처음에는 제 요청이 받아들여지기 어려웠지만, 점차 </a:t>
            </a:r>
            <a:r>
              <a:rPr u="sng" b="1" sz="1200">
                <a:solidFill>
                  <a:srgbClr val="000000"/>
                </a:solidFill>
                <a:latin typeface="맑은 고딕"/>
              </a:rPr>
              <a:t>(4)저의 의견이 신뢰를 얻어 이후 더 원활하게 인원 배치 문제를 조율할 수 있었습니다. 나아가, 후임자에게도 문제 해결 방식을</a:t>
            </a:r>
            <a:r>
              <a:rPr sz="1200">
                <a:solidFill>
                  <a:srgbClr val="000000"/>
                </a:solidFill>
                <a:latin typeface="맑은 고딕"/>
              </a:rPr>
              <a:t> 공유하여 같은 어려움을 겪지 않도록 도왔습니다. 결과적으로, 조직 내 조율 역량이 향상되었고, 부서 간 협업이 더욱 원활해졌습니다.이를 통해 저는 갈등 상황에서 단순히 문제를 회피하기보다는 논리적이고 설득력 있는 대안을 제시하는 것이 중요하다는 것을 배웠습니다. 또한, 원활한 소통과 협력의 중요성을 깨닫고, 이를 통해 조직의 운영 효율성을 극대화할 수 있음을 실감했습니다. 이러한 경험을 바탕으로, 조직 내에서 효과적인 소통과 협력을 통해 문제를 해결하고, 더욱 원활한 업무 수행에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부서 간 인원 배치 문제를 해결하기 위해 활용한 방법론을 구체적으로 설명해 줄 수 있나요?</a:t>
            </a:r>
            <a:br/>
            <a:r>
              <a:t>(2) 상급자의 조율 방식을 관찰하면서 배운 교훈 중 가장 인상 깊었던 부분은 무엇인가요?</a:t>
            </a:r>
            <a:br/>
            <a:r>
              <a:t>(3) 논리적인 협조 요청 방식이 구체적으로 어떻게 부서 간 긍정적인 반응을 얻었는지 사례를 들어 설명해주세요.</a:t>
            </a:r>
            <a:br/>
            <a:r>
              <a:t>(4) 문제 해결 방식을 후임자에게 어떻게 효과적으로 공유했는지 그 과정에 대해 설명해주세요.</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[경마공원의 대중화] 저는 디지털 전환에 맞춰 경마공원을 국민에게 행복을 주는 대중적인 여가문화의 장으로 만드는 데 기여하고 싶습니다. 온라인 마권 발매가 시행되면서 오프라인 영업장에도 새로운 패러다임이 필요해졌다고 생각합니다. 경마공원이 단순히 대회의 공간을 넘어 국민이 즐겁고 편하게 즐길 수 있는 </a:t>
            </a:r>
            <a:r>
              <a:rPr u="sng" b="1" sz="1200">
                <a:solidFill>
                  <a:srgbClr val="000000"/>
                </a:solidFill>
                <a:latin typeface="맑은 고딕"/>
              </a:rPr>
              <a:t>(1)장소가 되기를 바랍니다. 이를 위해 저는 입사 후 '경마공원의 대중화 로드맵'을 추진해 한국마사회가 국민의 여가를 선용하고, 나아가 말문화 확산까지 이뤄낼 수 있도록 노력하겠습니다.</a:t>
            </a:r>
            <a:r>
              <a:rPr sz="1200">
                <a:solidFill>
                  <a:srgbClr val="000000"/>
                </a:solidFill>
                <a:latin typeface="맑은 고딕"/>
              </a:rPr>
              <a:t> 입사 후 목표를 위해 세 가지 단계의 로드맵을 구상했습니다. 첫째, 준비단계에서는 2025년에 예정된 벚꽃 야간경마와 가을 야간경마 </a:t>
            </a:r>
            <a:r>
              <a:rPr u="sng" b="1" sz="1200">
                <a:solidFill>
                  <a:srgbClr val="000000"/>
                </a:solidFill>
                <a:latin typeface="맑은 고딕"/>
              </a:rPr>
              <a:t>(2)행사를 지원하며, 경마공원의 특성에 맞춘 운영 지식과 기획력을 쌓겠습니다. 저는 이전 직장에서 1,500석 규모의 주차장</a:t>
            </a:r>
            <a:r>
              <a:rPr sz="1200">
                <a:solidFill>
                  <a:srgbClr val="000000"/>
                </a:solidFill>
                <a:latin typeface="맑은 고딕"/>
              </a:rPr>
              <a:t> 콘서트와 야외 행사 부스를 진행한 경험이 있습니다. 이 경험을 바탕으로 행사 진행 프로세스를 빠르게 익히고, 방문객의 니즈와 기대를 파악할 수 있도록 노력하겠습니다. 둘째, 실행단계에서는 주말 집객 이벤트와 사은 행사를 기획하고 홍보했던 경험을 바탕으로, 계절별·기념일별 맞춤형 주말 이벤트를 통해 고객들의 </a:t>
            </a:r>
            <a:r>
              <a:rPr u="sng" b="1" sz="1200">
                <a:solidFill>
                  <a:srgbClr val="000000"/>
                </a:solidFill>
                <a:latin typeface="맑은 고딕"/>
              </a:rPr>
              <a:t>(3)방문 동기를 유도하고 온·오프라인 연계 프로모션을 기획하고자 합니다. 예를 들어, 온라인 마권 구매자에게는 오프라인 경마공원 이벤트 초대권이나 할인 혜택을 제공해 방문을 유도하고, 이를 통해</a:t>
            </a:r>
            <a:r>
              <a:rPr sz="1200">
                <a:solidFill>
                  <a:srgbClr val="000000"/>
                </a:solidFill>
                <a:latin typeface="맑은 고딕"/>
              </a:rPr>
              <a:t> 다시 온라인으로 이어지는 선순환 구조를 만들고 싶습니다. 셋째, 유지단계에서는 이벤트의 정례화를 통해 경마공원이 가족과 연인이 </a:t>
            </a:r>
            <a:r>
              <a:rPr u="sng" b="1" sz="1200">
                <a:solidFill>
                  <a:srgbClr val="000000"/>
                </a:solidFill>
                <a:latin typeface="맑은 고딕"/>
              </a:rPr>
              <a:t>(4)즐길 수 있는 주말 나들이 장소로 자리 잡게 할 것입니다. 이를 위해 행사 후 데이터 분석을 통해 개선 방향을 제시하고, 고객 만족도를 높이기 위한 지속적인 피드백 체계를 구축하고자 합니다.</a:t>
            </a:r>
            <a:r>
              <a:rPr sz="1200">
                <a:solidFill>
                  <a:srgbClr val="000000"/>
                </a:solidFill>
                <a:latin typeface="맑은 고딕"/>
              </a:rPr>
              <a:t> 저는 제 경험과 역량을 바탕으로 적극적으로 학습하고, 끊임없이 고민하고 도전하겠다는 자세로, 경마공원이 국민에게 사랑받는 여가문화의 장으로 자리 잡을 수 있도록 최선을 다해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경마공원의 대중화를 위한 입사 후 로드맵의 첫 번째 단계에서 얻고자 하는 운영 지식과 기획력은 구체적으로 어떤 것들이며, 이를 어떻게 쌓을 계획인가요?</a:t>
            </a:r>
            <a:br/>
            <a:r>
              <a:t>(2) 이전 직장에서 주차장 콘서트와 야외 행사 부스 진행 경험이 있습니다. 이러한 경험이 경마공원의 대중화를 추진하는 데 어떤 방식으로 도움이 될 것으로 생각하나요?</a:t>
            </a:r>
            <a:br/>
            <a:r>
              <a:t>(3) 주말 집객 이벤트의 예시로 언급하신 온라인 마권 구매자 대상의 프로모션에서, 방문 유도 외에 고객 경험을 향상할 수 있는 추가 전략은 무엇이 있을까요?</a:t>
            </a:r>
            <a:br/>
            <a:r>
              <a:t>(4) 입사 후 경마공원의 주말 나들이 장소화를 목표로 하고 있습니다. 가족과 연인이 즐길 수 있는 공간 조성을 위해 가장 중요한 요소는 무엇이라고 판단하나요?</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[다다익선 소통법] 저는 소통에 있어 항상 마음에 새기고 있는 말이 있습니다. 바로 ‘질적 소통을 위해서는 양적 소통이 기반이 되어야 한다’는 것입니다. 이는 소통의 양이 질을 만든다는 의미로, 저에게는 단순한 격언이 아닌 학부 시절 팀 프로젝트 경험에서 비롯된 신념입니다. 저는 보고서 제작팀의 일원으로서 자료수집팀이 제공한 자료를 바탕으로 보고서를 작성하였고, 저희 팀은 주 1회 정기 점검 회의를 진행했습니다. 그러나 프로젝트가 진행될수록 자료와 보고서 간의 </a:t>
            </a:r>
            <a:r>
              <a:rPr u="sng" b="1" sz="1200">
                <a:solidFill>
                  <a:srgbClr val="000000"/>
                </a:solidFill>
                <a:latin typeface="맑은 고딕"/>
              </a:rPr>
              <a:t>(1)의도 불일치 문제가 반복되었습니다. 정기 회의에서 의견을 조율해도 1주일 간의 소통 공백으로 인해 문제가 재발하곤 했습니다. 이로 인해 팀원들의 피로감과 의욕 저하가</a:t>
            </a:r>
            <a:r>
              <a:rPr sz="1200">
                <a:solidFill>
                  <a:srgbClr val="000000"/>
                </a:solidFill>
                <a:latin typeface="맑은 고딕"/>
              </a:rPr>
              <a:t> 심각해졌습니다. 저는 이러한 상황이 소통 간격이 길어 발생한 문제라고 판단했고, 해결책이 필요하다고 느꼈습니다. 문제를 해결하기 위해 저는 팀원들에게 간략하지만 잦은 소통을 하는 ‘스몰회의’ 방식을 제안했습니다. 스몰회의는 20분 정도로 짧게 진행되며, 진행 상황 공유와 간단한 피드백을 주고받는 형식이었습니다. 처음에는 일부 팀원들이 아무리 짧아도 회의 횟수가 늘어나는 것에 대해 우려했으나, 막상 스몰회의를 시작하니 </a:t>
            </a:r>
            <a:r>
              <a:rPr u="sng" b="1" sz="1200">
                <a:solidFill>
                  <a:srgbClr val="000000"/>
                </a:solidFill>
                <a:latin typeface="맑은 고딕"/>
              </a:rPr>
              <a:t>(2)소통의 공백이 줄어들고 의도 불일치 문제가 현저히 감소했습니다. 특히 스몰회의가 짧고 간결하다 보니, 오히려 준비에 대한 부담이 줄어들어 팀원들 모두 긍정적인 반응을 보였습니다. 스몰회의를 통해 저희 팀은</a:t>
            </a:r>
            <a:r>
              <a:rPr sz="1200">
                <a:solidFill>
                  <a:srgbClr val="000000"/>
                </a:solidFill>
                <a:latin typeface="맑은 고딕"/>
              </a:rPr>
              <a:t> 4개월 동안 약 50회에 </a:t>
            </a:r>
            <a:r>
              <a:rPr u="sng" b="1" sz="1200">
                <a:solidFill>
                  <a:srgbClr val="000000"/>
                </a:solidFill>
                <a:latin typeface="맑은 고딕"/>
              </a:rPr>
              <a:t>(3)가까운 회의를 진행했습니다. 이를 통해 자료와 보고서 간의 불일치가 점점 줄어들었고, 잦은 소통 덕분에 세부적인 문제들도 빠르게</a:t>
            </a:r>
            <a:r>
              <a:rPr sz="1200">
                <a:solidFill>
                  <a:srgbClr val="000000"/>
                </a:solidFill>
                <a:latin typeface="맑은 고딕"/>
              </a:rPr>
              <a:t> 해결할 수 있었습니다. 그 결과, </a:t>
            </a:r>
            <a:r>
              <a:rPr u="sng" b="1" sz="1200">
                <a:solidFill>
                  <a:srgbClr val="000000"/>
                </a:solidFill>
                <a:latin typeface="맑은 고딕"/>
              </a:rPr>
              <a:t>(4)프로젝트의 완성도와 효율성이 크게 향상되었고, 최종 발표에서도 높은 평가를 받을 수 있었습니다. 이 경험을 통해 저는 자주 소통해야 신뢰와 효율성이 생기고,</a:t>
            </a:r>
            <a:r>
              <a:rPr sz="1200">
                <a:solidFill>
                  <a:srgbClr val="000000"/>
                </a:solidFill>
                <a:latin typeface="맑은 고딕"/>
              </a:rPr>
              <a:t> 이를 바탕으로 질 높은 소통이 가능해진다는 것을 직접 경험했습니다. 앞으로도 저는 다양한 사람들과의 협업에서 양적 소통을 바탕으로 한 질적 소통을 실천해 나가도록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팀 프로젝트에서 스몰회의를 통한 소통 방식을 적용하면서 가장 큰 도전과 극복 방법은 무엇이었나요?</a:t>
            </a:r>
            <a:br/>
            <a:r>
              <a:t>(2) 스몰회의를 도입한 후 달라진 팀의 반응과 분위기에 대해 설명해 주시고, 이를 지속 가능하게 만든 핵심 요인이 무엇인지 말씀해 주세요.</a:t>
            </a:r>
            <a:br/>
            <a:r>
              <a:t>(3) 스몰회의로 인한 프로젝트 성공 경험을 기반으로, 입사 후 조직 내에서 어떻게 이 경험을 활용할 것인지 구체적인 계획이 있나요?</a:t>
            </a:r>
            <a:br/>
            <a:r>
              <a:t>(4) 당신의 경험을 통해 배운 '양적 소통'이 앞으로의 협업에서 미칠 영향을 구체적으로 예측해보고 싶습니다. 어떤 상황에서 유리할까요?</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"조직의 정보자산을 보호하기 위한 전문 정책의 추진"급변하는 사이버보안 위협 환경 속에서 조직의 데이터와 시스템을 안전하게 보호하는 것은 지속가능한 성장의 필수 요소라고 생각합니다.육군에서 사이버방호실장으로 2년 간 근무하며 군의 정보자산을 보호하는 역할을 수행한 경험이 있습니다. 이 과정에서 침해사고 대응, 정보보안 정책 및 행정예규의 수립, 조직원의 보안 교육 등을 추진하며 실무 역량을 쌓아왔습니다. 이러한 경험을 바탕으로 한국마사회의 정보보안 수준을 제고하는데 기여하고자 합니다.선제적인 보안 위협 대응체계를 구축하고 내부 보안 문화를 정착하는 것을 목표로 삼겠습니다. 군에서 사이버 위협을 분석하고 대응했던 경험을 살려, 정보보호체계를 보다 </a:t>
            </a:r>
            <a:r>
              <a:rPr u="sng" b="1" sz="1200">
                <a:solidFill>
                  <a:srgbClr val="000000"/>
                </a:solidFill>
                <a:latin typeface="맑은 고딕"/>
              </a:rPr>
              <a:t>(1)체계적으로 개선하겠습니다. 또한, 보안 교육과 모의 해킹훈련 등을 통해 조직원의 보안 인식을 높이고, 실질적인 행동화 보안 수준을 강화하겠습니다. 더불어, 최신 보안</a:t>
            </a:r>
            <a:r>
              <a:rPr sz="1200">
                <a:solidFill>
                  <a:srgbClr val="000000"/>
                </a:solidFill>
                <a:latin typeface="맑은 고딕"/>
              </a:rPr>
              <a:t> 트렌드를 연구하고 </a:t>
            </a:r>
            <a:r>
              <a:rPr u="sng" b="1" sz="1200">
                <a:solidFill>
                  <a:srgbClr val="000000"/>
                </a:solidFill>
                <a:latin typeface="맑은 고딕"/>
              </a:rPr>
              <a:t>(2)지속적인 자기계발 등을 통해 전문성 또한 발전시키겠습니다.장기적으로는 정보보안 전략을 수립하는 전문가로 성장하고 싶습니다.특히,</a:t>
            </a:r>
            <a:r>
              <a:rPr sz="1200">
                <a:solidFill>
                  <a:srgbClr val="000000"/>
                </a:solidFill>
                <a:latin typeface="맑은 고딕"/>
              </a:rPr>
              <a:t> 제로데이 취약점 등 디지털 혁신 과정에서 발생할 수 있는 </a:t>
            </a:r>
            <a:r>
              <a:rPr u="sng" b="1" sz="1200">
                <a:solidFill>
                  <a:srgbClr val="000000"/>
                </a:solidFill>
                <a:latin typeface="맑은 고딕"/>
              </a:rPr>
              <a:t>(3)보안 위협을 사전에 예측하고 대응할 수 있는 체계를 선제적으로 확립하는 데 기여하고 싶습니다.공기업의 중요 데이터와 시스템을 보호하는 업무는 곧 국민의 신뢰를 확보하는</a:t>
            </a:r>
            <a:r>
              <a:rPr sz="1200">
                <a:solidFill>
                  <a:srgbClr val="000000"/>
                </a:solidFill>
                <a:latin typeface="맑은 고딕"/>
              </a:rPr>
              <a:t> 길이라고 </a:t>
            </a:r>
            <a:r>
              <a:rPr u="sng" b="1" sz="1200">
                <a:solidFill>
                  <a:srgbClr val="000000"/>
                </a:solidFill>
                <a:latin typeface="맑은 고딕"/>
              </a:rPr>
              <a:t>(4)생각합니다.이러한 측면에서 실질적인 사이버 위협에 강한 조직을 만드는 것을 목표로 하겠습니다.군에서 축적한 보안 실무 경험과 리더십을</a:t>
            </a:r>
            <a:r>
              <a:rPr sz="1200">
                <a:solidFill>
                  <a:srgbClr val="000000"/>
                </a:solidFill>
                <a:latin typeface="맑은 고딕"/>
              </a:rPr>
              <a:t> 바탕으로, 한국마사회의 안전한 디지털 환경 조성에 기여할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군에서 사이버 위협을 분석하고 대응했던 경험을 살려, 한국마사회의 정보보호체계를 보다 체계적으로 개선할 계획이라고 하셨습니다. 이 경험을 통해 얻은 교훈은 무엇이며, 그것이 정보보호체계 개선에 어떻게 기여할 수 있을지 구체적으로 설명해 주시기 바랍니다.</a:t>
            </a:r>
            <a:br/>
            <a:r>
              <a:t>(2) 보안 교육과 모의 해킹훈련을 통해 조직원의 보안 인식을 높이고자 하셨습니다. 과거에 이와 유사한 활동을 수행하며 얻은 성과는 무엇이었으며, 그 성과를 어떻게 한국마사회에 적용할 계획인지 설명해 주세요.</a:t>
            </a:r>
            <a:br/>
            <a:r>
              <a:t>(3) 장기적으로 정보보안 전략을 수립하는 전문가로 성장하고자 하셨습니다. 장기 목표를 달성하기 위해 계획하고 있는 구체적인 단계는 무엇인지 설명해 주세요.</a:t>
            </a:r>
            <a:br/>
            <a:r>
              <a:t>(4) 공기업의 중요 데이터와 시스템을 보호하는 업무가 국민의 신뢰를 확보하는 길이라고 기술하셨습니다. 이와 관련하여 지원자가 생각하는 성공적인 정보보안 체계의 기준은 무엇인가요?</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 통솔 경험을 통한 소통의 가치 이해"소통은 단순한 대화가 아니라 상대방을 이해하고 신뢰를 쌓아가는 과정이라는 것을 중대장 경험을 통해 배웠습니다.처음 부임했을 때, 각기 다른 인격을 가진 사람들에게 방향성을 제시해야 한다는 것이 쉽지 않았습니다.명령과 지시 위주의 소통 방식은 오히려 보이지 않는 거리감을 만들었고, 일부 불만의 목소리가 들려 더욱 대원들에게 다가가기가 힘들었습니다.이러한 문제를 해결하기 위해 듣고 공감하는 리더십을 실천하기로 결심했습니다.먼저, 생각과 고민을 제대로 이해하기 위해 개인 면담과 소규모 대화 시간을 </a:t>
            </a:r>
            <a:r>
              <a:rPr u="sng" b="1" sz="1200">
                <a:solidFill>
                  <a:srgbClr val="000000"/>
                </a:solidFill>
                <a:latin typeface="맑은 고딕"/>
              </a:rPr>
              <a:t>(1)정기적으로 가졌습니다.특히, 대화를 할 때 일방적으로 업무를 전달하는 것이 아닌 입장을 존중하기 위해 노력했습니다.또한, 대원들의 입장을 공감하기 위해 청소, 페인트 칠 등 중대의 모든</a:t>
            </a:r>
            <a:r>
              <a:rPr sz="1200">
                <a:solidFill>
                  <a:srgbClr val="000000"/>
                </a:solidFill>
                <a:latin typeface="맑은 고딕"/>
              </a:rPr>
              <a:t> 작업을 현장에서 함께 참여했습니다.대원들에게 저를 필두로 우리 모두가 조직의 </a:t>
            </a:r>
            <a:r>
              <a:rPr u="sng" b="1" sz="1200">
                <a:solidFill>
                  <a:srgbClr val="000000"/>
                </a:solidFill>
                <a:latin typeface="맑은 고딕"/>
              </a:rPr>
              <a:t>(2)일부라는 공동체 의식을 느낄 수 있도록 하기 위함이었습니다..점차 대원들은 모든 업무에 있어서 적극적으로 참여하기 시작했고 태도는 변화하였습니다.이러한</a:t>
            </a:r>
            <a:r>
              <a:rPr sz="1200">
                <a:solidFill>
                  <a:srgbClr val="000000"/>
                </a:solidFill>
                <a:latin typeface="맑은 고딕"/>
              </a:rPr>
              <a:t> </a:t>
            </a:r>
            <a:r>
              <a:rPr u="sng" b="1" sz="1200">
                <a:solidFill>
                  <a:srgbClr val="000000"/>
                </a:solidFill>
                <a:latin typeface="맑은 고딕"/>
              </a:rPr>
              <a:t>(3)소통의 과정을 계기로, 함께 계급 구분 없는 밴드 음악 동아리를 창설하여 활동하는 등 더욱 밝은 병영생활 분위기를 창출할 수도 있었습니다.저는 소통의 장벽을</a:t>
            </a:r>
            <a:r>
              <a:rPr sz="1200">
                <a:solidFill>
                  <a:srgbClr val="000000"/>
                </a:solidFill>
                <a:latin typeface="맑은 고딕"/>
              </a:rPr>
              <a:t> 극복함으로서 조직 생활을 하기 위해서는 서로의 입장을 공유하고 신뢰를 쌓는 것이 중요하다는 것을 깨달았습니다. 조직이 원활하게 운영되기 위해서는 신뢰를 바탕으로 한 소통이 </a:t>
            </a:r>
            <a:r>
              <a:rPr u="sng" b="1" sz="1200">
                <a:solidFill>
                  <a:srgbClr val="000000"/>
                </a:solidFill>
                <a:latin typeface="맑은 고딕"/>
              </a:rPr>
              <a:t>(4)필수적입니다.한국마사회에 입사하여서도 제가 몸소 경험했던 열린 소통을 실천하며, 함께 성장하는 문화를 만들어가는데 기여하고</a:t>
            </a:r>
            <a:r>
              <a:rPr sz="1200">
                <a:solidFill>
                  <a:srgbClr val="000000"/>
                </a:solidFill>
                <a:latin typeface="맑은 고딕"/>
              </a:rPr>
              <a:t>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중대의 모든 작업을 현장에서 함께 참여하여 대원들과의 소통을 강화하셨는데, 이러한 노력으로 얻어진 가장 큰 성과는 무엇이었고, 이를 한국마사회에서는 어떻게 적용하실 예정인가요?</a:t>
            </a:r>
            <a:br/>
            <a:r>
              <a:t>(2) 소통의 장벽을 극복하여 조직 생활을 원활하게 운영할 수 있는 경험을 가지고 계시다고 했습니다. 이를 위해 시도했던 특정 전략 중 가장 효과적이었던 것은 무엇이었으며, 이를 한국마사회에 어떻게 적용할 수 있을지 설명해 주세요.</a:t>
            </a:r>
            <a:br/>
            <a:r>
              <a:t>(3) 밴드 음악 동아리를 창설하여 대원들 간의 밝은 병영생활 분위기를 조성하셨습니다. 이러한 활동이 조직문화에 미친 긍정적인 영향을 구체적으로 설명해 주시기 바랍니다.</a:t>
            </a:r>
            <a:br/>
            <a:r>
              <a:t>(4) 열린 소통을 실천하여 함께 성장하는 문화를 만들고자 하셨는데, 이를 위해 한국마사회에서 어떤 구체적인 활동이나 프로그램을 제안하고 싶으신지 설명해 주세요.</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(1)사행산업통합감독위원회의 통계에 의하면 렛츠런파크의 이용객 수는 2014년 본장과 장외를 합하여 연간</a:t>
            </a:r>
            <a:r>
              <a:rPr sz="1200">
                <a:solidFill>
                  <a:srgbClr val="000000"/>
                </a:solidFill>
                <a:latin typeface="맑은 고딕"/>
              </a:rPr>
              <a:t> 1,500만 명을 기록한 이후 감소하는 추세를 보이고 있습니다. 저의 목표는 기존 방문자의 재방문을 유도하고 신규 고객을 유치함으로써 이러한 추세를 반등시키는 것입니다.위 목표를 달성하기 위해 제가 가진 문제 해결 능력과 계획 수립 능력이 도움이 될 것입니다. 00공사 기술직으로 근무할 당시, 소방시설 개량의 담당자로서 개량 우선순위를 정해야 할 때가 있었습니다. 공사를 위해 제작된 지침서에서는 내용연수를 기준으로 오래된 설비부터 차례대로 교체하도록 하고 있었습니다. 그러나 설치된 지 오래된 설비라 해도 환경이 좋은 곳에 있는 경우 상대적으로 노후화가 덜 되어 교체의 필요성이 낮았지만, 습기가 많고 설비가 외부와 인접한 경우 등 환경이 좋지 않은 곳에 있는 경우에는 내용연수가 지나지 않았음에도 불구하고 설비의 고장이 자주 발생한다는 문제가 있었습니다. 이를 바탕으로 환경이 좋지 않은 곳에 대한 개선 계획을 수립하고, 시설 개량을 위해서 소방시설의 현황, 내용연수, </a:t>
            </a:r>
            <a:r>
              <a:rPr u="sng" b="1" sz="1200">
                <a:solidFill>
                  <a:srgbClr val="000000"/>
                </a:solidFill>
                <a:latin typeface="맑은 고딕"/>
              </a:rPr>
              <a:t>(2)노후화 정도 및 소방시설이 설치된 환경의 적합 정도를 조사한 후 우선순위를 정하여 문제를 해결하였습니다.또한 공사를 시행하기 전, 공사 현장마다</a:t>
            </a:r>
            <a:r>
              <a:rPr sz="1200">
                <a:solidFill>
                  <a:srgbClr val="000000"/>
                </a:solidFill>
                <a:latin typeface="맑은 고딕"/>
              </a:rPr>
              <a:t> 예정공정표를 만들어서 적정한 공사 기간을 계획하였습니다. 소방설비 개량공사는 소방감리원이 </a:t>
            </a:r>
            <a:r>
              <a:rPr u="sng" b="1" sz="1200">
                <a:solidFill>
                  <a:srgbClr val="000000"/>
                </a:solidFill>
                <a:latin typeface="맑은 고딕"/>
              </a:rPr>
              <a:t>(3)투입되어야 하는데, 기간을 너무 길게</a:t>
            </a:r>
            <a:r>
              <a:rPr sz="1200">
                <a:solidFill>
                  <a:srgbClr val="000000"/>
                </a:solidFill>
                <a:latin typeface="맑은 고딕"/>
              </a:rPr>
              <a:t> 산정하면 감리원 투입을 위한 비용이 과대계상 되기 때문에 합리적인 지점을 선정하려 노력하였습니다.이러한 역량을 바탕으로, 우선 렛츠런파크 방문객들의 이용경험과 방문의사에 관한 자료를 수집하여 기초자료를 만들 것입니다. 그리고 방문객들이 어떤 요인 때문에 방문을 </a:t>
            </a:r>
            <a:r>
              <a:rPr u="sng" b="1" sz="1200">
                <a:solidFill>
                  <a:srgbClr val="000000"/>
                </a:solidFill>
                <a:latin typeface="맑은 고딕"/>
              </a:rPr>
              <a:t>(4)주저하는지 파악하고, 개선 계획을 수립 및 실행함으로써 기존 방문자들의 재방문을</a:t>
            </a:r>
            <a:r>
              <a:rPr sz="1200">
                <a:solidFill>
                  <a:srgbClr val="000000"/>
                </a:solidFill>
                <a:latin typeface="맑은 고딕"/>
              </a:rPr>
              <a:t> 유도하겠습니다. 이러한 기존 고객의 입소문을 통해 신규 고객의 흥미까지 유발할 것입니다. 이로써 국가 경제와 국민의 여가선용에 기여한다는 마사회의 목표에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렛츠런파크 방문객 수 감소의 원인을 어떻게 파악하셨으며, 이를 바탕으로 구체적으로 어떤 개선 계획을 수립하셨나요?</a:t>
            </a:r>
            <a:br/>
            <a:r>
              <a:t>(2) 공사 현장마다 예정공정표를 만들어 기간을 계획할 때 어떤 점을 가장 중점적으로 고려하셨나요?</a:t>
            </a:r>
            <a:br/>
            <a:r>
              <a:t>(3) 방문객들의 데이터를 수집하여 기초자료를 만들 계획이라고 하셨습니다. 데이터 수집 과정에서 예상되는 어려움은 무엇인가요?</a:t>
            </a:r>
            <a:br/>
            <a:r>
              <a:t>(4) 기존 고객의 입소문을 통해 신규 고객의 흥미를 유발하기 위해 어떤 전략을 구현할 계획인가요?</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역지사지의 중요성11명이 함께 진행하는 졸업프로젝트에서 모형제작방식에 대하여 의견대립이 발생하였습니다. 한 의견은 외주를 맡기어 직접 제작하지 않고 수고스러움이 덜하는 </a:t>
            </a:r>
            <a:r>
              <a:rPr u="sng" b="1" sz="1200">
                <a:solidFill>
                  <a:srgbClr val="000000"/>
                </a:solidFill>
                <a:latin typeface="맑은 고딕"/>
              </a:rPr>
              <a:t>(1)방향으로 가자라는 의견이였으며 다른의견은 직접 만들고 외주비를 절약하여 중점컨셉이였던 조경에 더 힘쓰자는</a:t>
            </a:r>
            <a:r>
              <a:rPr sz="1200">
                <a:solidFill>
                  <a:srgbClr val="000000"/>
                </a:solidFill>
                <a:latin typeface="맑은 고딕"/>
              </a:rPr>
              <a:t> 것이였습니다. 외주가격은 상당하였으며 마감기한 다가오자 급한 마음에 팀원들은 서로의 의견만 주장하며 모형제작은 진행되지 않았습니다. 프로젝트 반장으로서 상황을 해결하기 위하여 서로의 주장의 이유를 이해하고 역지사지를 할 수 있는 기회를 만들어야겠다고 생각하였습니다. 팀원들에게 주장하는 이유를 개별적으로 물어보았으며 이유들을 정리하여 팀원들에게 공유하였습니다. 직접적으로 얘기하지 못한 이유들을 공유 할 수 있었으며 팀원들은 서로를 이해하며 절충안을 내기 시작하였습니다. </a:t>
            </a:r>
            <a:r>
              <a:rPr u="sng" b="1" sz="1200">
                <a:solidFill>
                  <a:srgbClr val="000000"/>
                </a:solidFill>
                <a:latin typeface="맑은 고딕"/>
              </a:rPr>
              <a:t>(2)수고스러움이 집중되지 않도록 조를 짜서 합의하에 모형제작 범위를 분배하였으며 시간할당제를 시행하며 모두가 참여하며 불만을 최소화 할 수 있는</a:t>
            </a:r>
            <a:r>
              <a:rPr sz="1200">
                <a:solidFill>
                  <a:srgbClr val="000000"/>
                </a:solidFill>
                <a:latin typeface="맑은 고딕"/>
              </a:rPr>
              <a:t> 방안으로 진행되었습니다. </a:t>
            </a:r>
            <a:r>
              <a:rPr u="sng" b="1" sz="1200">
                <a:solidFill>
                  <a:srgbClr val="000000"/>
                </a:solidFill>
                <a:latin typeface="맑은 고딕"/>
              </a:rPr>
              <a:t>(3)직접 모형을 제작을 시작하였으며 팀원들간의 함께하는 시간이 많아졌습니다. 친밀도가 높아지며 작업능률도 향상되었고 직접 제작함에 따라 모형에 대한</a:t>
            </a:r>
            <a:r>
              <a:rPr sz="1200">
                <a:solidFill>
                  <a:srgbClr val="000000"/>
                </a:solidFill>
                <a:latin typeface="맑은 고딕"/>
              </a:rPr>
              <a:t> 애정을 가지게 되며 강요하지 않아도 팀원들은 할당된 시간보다 많은 시간을 할애하며 모형제작에 몰두하였습니다.</a:t>
            </a:r>
            <a:r>
              <a:rPr u="sng" b="1" sz="1200">
                <a:solidFill>
                  <a:srgbClr val="000000"/>
                </a:solidFill>
                <a:latin typeface="맑은 고딕"/>
              </a:rPr>
              <a:t>(4) 그 결과, 외주제작시 예상했던 시간보다 빠르게 모형을 제작하게 되었으며 중점 컨셉이였던 조경에 보다 많은 시간을 할애 할 수 있었습니다. 직접</a:t>
            </a:r>
            <a:r>
              <a:rPr sz="1200">
                <a:solidFill>
                  <a:srgbClr val="000000"/>
                </a:solidFill>
                <a:latin typeface="맑은 고딕"/>
              </a:rPr>
              <a:t> 제작했다는 뿌듯함을 함께 느끼며 모두가 만족하는 높은 퀄리티의 모형을 완성 하게되었습니다. 이러한 결과물을 바탕으로 졸업프로젝트에서 CM부문 동문회 우수상이라는 성적을 받을 수 있었습니다. 타인과 소통 및 협력에서는 서로의 입장에서 생각하며 이해하는 역지사지가 기본이 되어야함을 다시 한번 상기할 수 있었습니다. 이러한 역지사지를 항상 고려하며 말산업의 고객, 시설물 사용자, 타부서의 불편사항을 이해하고 함께 일하는 한국마사회의 일원이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졸업프로젝트에서 갈등 해결을 위해 팀원 간 의견을 조율할 때 어떤 점이 가장 도전적이었고 어떻게 극복했습니까?</a:t>
            </a:r>
            <a:br/>
            <a:r>
              <a:t>(2) 졸업프로젝트 과정에서 생긴 친밀도가 작업 효율에 미친 영향을 구체적으로 설명해 주실 수 있나요?</a:t>
            </a:r>
            <a:br/>
            <a:r>
              <a:t>(3) 역지사지의 자세를 유지하며 또 어떤 상황에서 이러한 자세가 유익했는지 예시를 들어 설명해 주세요.</a:t>
            </a:r>
            <a:br/>
            <a:r>
              <a:t>(4) 타인의 입장에서 생각하며 협력하는 것이 말산업에서도 적용될 수 있는 사례를 설명해주시겠어요?</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(1)입사 후 소방 및 공조설비 부서에서만 근무하다 처음으로 승강기 관련 부서로 배치되어 민원 처리 업무를 담당하게 되었습니다. 그런데 새로운</a:t>
            </a:r>
            <a:r>
              <a:rPr sz="1200">
                <a:solidFill>
                  <a:srgbClr val="000000"/>
                </a:solidFill>
                <a:latin typeface="맑은 고딕"/>
              </a:rPr>
              <a:t> 부서로 이동한 후 민원을 기한이 임박하여 처리하는 경우가 자주 생겼습니다. 처음에는 제 경험 부족으로, 유관부서에 민원 내용을 전달할 때 어려움이 생겼기 때문이라고 생각했습니다. 그래서 이를 해결하기 위해 </a:t>
            </a:r>
            <a:r>
              <a:rPr u="sng" b="1" sz="1200">
                <a:solidFill>
                  <a:srgbClr val="000000"/>
                </a:solidFill>
                <a:latin typeface="맑은 고딕"/>
              </a:rPr>
              <a:t>(2)점심시간과 퇴근 후 시간을 이용하여 승강기 관련 용어를 익히며 업무에 적응하기 위한 노력을 하였습니다.그러나 용어를</a:t>
            </a:r>
            <a:r>
              <a:rPr sz="1200">
                <a:solidFill>
                  <a:srgbClr val="000000"/>
                </a:solidFill>
                <a:latin typeface="맑은 고딕"/>
              </a:rPr>
              <a:t> 익혀도 여전히 민원 처리 속도가 향상되지 않았습니다. 본질적인 문제는 민원 처리 업무가 업무 담당자들의 </a:t>
            </a:r>
            <a:r>
              <a:rPr u="sng" b="1" sz="1200">
                <a:solidFill>
                  <a:srgbClr val="000000"/>
                </a:solidFill>
                <a:latin typeface="맑은 고딕"/>
              </a:rPr>
              <a:t>(3)협조가 필요한 것임에도 불구하고, 담당자들의 차원에서 지체되는 데 있었습니다. 구체적으로, 두 가지</a:t>
            </a:r>
            <a:r>
              <a:rPr sz="1200">
                <a:solidFill>
                  <a:srgbClr val="000000"/>
                </a:solidFill>
                <a:latin typeface="맑은 고딕"/>
              </a:rPr>
              <a:t> 측면이 원인이었습니다. 첫 번째는 업무 담당자들이 너무 바빠서 민원 관련 내용을 늦게 읽는 경우가 많았다는 것이었습니다. 업무 담당자들은 민원 답변을 작성하는 것 외에도 본인 고유의 일이 있기 때문에 제가 메시지를 보낼 때마다 읽기가 어려웠던 상황이었습니다. 두 번째는 답변 검토 문서를 빨리 기안하여도 중간관리자가 에스컬레이터 고장으로 인한 현장 출장으로 자리를 비우는 경우가 잦아 결재를 요청하기가 쉽지 않다는 것이었습니다. 그래서, 첫 번째 문제를 해결하기 위해 메시지를 보낸 후 5분 내로 읽지 않은 업무 담당자에게 직접 가서 민원 내용 확인을 부탁하였습니다. 또한, 두 번째 문제를 해결하기 위해 </a:t>
            </a:r>
            <a:r>
              <a:rPr u="sng" b="1" sz="1200">
                <a:solidFill>
                  <a:srgbClr val="000000"/>
                </a:solidFill>
                <a:latin typeface="맑은 고딕"/>
              </a:rPr>
              <a:t>(4)중간관리자에게 당면한 상황을 전달한 뒤, 휴대폰으로 업무용 프로그램에 접속하여 현장에서도 결재를 하도록</a:t>
            </a:r>
            <a:r>
              <a:rPr sz="1200">
                <a:solidFill>
                  <a:srgbClr val="000000"/>
                </a:solidFill>
                <a:latin typeface="맑은 고딕"/>
              </a:rPr>
              <a:t> 건의하였습니다. 그리고 업무 담당자들이 잊어버리지 않게 메신저로 마감 기한이 임박한 민원을 공지해주어 기한을 지킬 수 있도록 하였습니다.그 결과, 부서별 민원 답변 지연율이 감소하였고, 민원 처리 속도가 빨라지면서 민원인 만족도 평가에서도 긍정적인 반응을 얻을 수 있었습니다. 또한, 업무 담당자들이 민원 업무를 보다 쉽게 처리할 수 있게 되어 전체적인 업무 효율성이 향상되는 결과로 이어지게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승강기 관련 부서로의 이동 후, 경험 부족을 극복하기 위해 노력한 방식을 말씀해주시겠어요?</a:t>
            </a:r>
            <a:br/>
            <a:r>
              <a:t>(2) 민원 처리 속도가 향상되지 않은 본질적인 문제를 해결하기 위해 어떤 구체적인 노력을 하셨는지 설명해 주세요.</a:t>
            </a:r>
            <a:br/>
            <a:r>
              <a:t>(3) 업무 담당자들의 차원에서 민원 처리 지체 문제를 해결할 수 있었다면, 어떤 방식으로 진행하셨는지 구체적으로 말씀해 주세요.</a:t>
            </a:r>
            <a:br/>
            <a:r>
              <a:t>(4) 민원 처리 속도의 향상을 기업의 전체적인 업무 효율성과 어떻게 연관 지으셨는지 구체적으로 설명해 주세요.</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&lt;만능인 경마 전문약사가 되겠습니다&gt;제 목표는 경마 전문약사라는 새로운 길을 여는 것입니다. 경마는 말산업의 가장 핵심적인 산업이면서 기수와 말의 협동을 통해 경기를 이끌어내는 스포츠입니다. 그에 따라 귀사의 도핑 업무에서는 공정한 스포츠가 </a:t>
            </a:r>
            <a:r>
              <a:rPr u="sng" b="1" sz="1200">
                <a:solidFill>
                  <a:srgbClr val="000000"/>
                </a:solidFill>
                <a:latin typeface="맑은 고딕"/>
              </a:rPr>
              <a:t>(1)이뤄지도록 도핑을 하고, 또한 말 혈통에 대한 유전자 검사를 지원하고 있습니다.그 중 약물도핑에 대해서는 제가 이수한 전공과목과</a:t>
            </a:r>
            <a:r>
              <a:rPr sz="1200">
                <a:solidFill>
                  <a:srgbClr val="000000"/>
                </a:solidFill>
                <a:latin typeface="맑은 고딕"/>
              </a:rPr>
              <a:t> 약사로서의 경험이 큰 도움이 될 것입니다. 저는 '의약화학'을 이수했는데, 약리적 특성을 나타내는 약물별로 가진 구조인 구조-활성 관계(SAR)을 학습했습니다. 또한 '바이오의약품기기분석학'을 이수했고, 해당 과목에서는 다양한 약물에 대한 정량 및 정성분석, 그리고 최근 두각되는 바이오로직스에 대한 분석법을 학습했습니다. 그에 따라 새로운 도핑 남용 우려 약물에 대해서도 전공에서 배운 </a:t>
            </a:r>
            <a:r>
              <a:rPr u="sng" b="1" sz="1200">
                <a:solidFill>
                  <a:srgbClr val="000000"/>
                </a:solidFill>
                <a:latin typeface="맑은 고딕"/>
              </a:rPr>
              <a:t>(2)SAR 및 바이오분석법을 이용해 확인하고 새로운 분석법을 연구 및 개발할 수 있을 것입니다. 그리고 약국에서 환자들과 약물에</a:t>
            </a:r>
            <a:r>
              <a:rPr sz="1200">
                <a:solidFill>
                  <a:srgbClr val="000000"/>
                </a:solidFill>
                <a:latin typeface="맑은 고딕"/>
              </a:rPr>
              <a:t> 대한 상담을 많이 진행했습니다. 약물의 부작용뿐만 아니라 환자들이 기존 약물 혹은 음식과 같이 먹어도 되는지에 대한 약물상호작용 등에 대한 상담을 많이 진행했고, 이를 통해 기수와 경주마들에 대한 영양 및 약물학적인 </a:t>
            </a:r>
            <a:r>
              <a:rPr u="sng" b="1" sz="1200">
                <a:solidFill>
                  <a:srgbClr val="000000"/>
                </a:solidFill>
                <a:latin typeface="맑은 고딕"/>
              </a:rPr>
              <a:t>(3)조언과 교육을 제공할 수 있을 것입니다.또한 유전자검사 업무에 관해서 제가 실습했던 대학원 연구실습에서 했던 유전자 발현 및 조절 연구의</a:t>
            </a:r>
            <a:r>
              <a:rPr sz="1200">
                <a:solidFill>
                  <a:srgbClr val="000000"/>
                </a:solidFill>
                <a:latin typeface="맑은 고딕"/>
              </a:rPr>
              <a:t> 경험이 도움이 될 것입니다. 저는 분자생물학 연구실에서 유전자에 돌연변이가 발생해 종양을 일으키는 암세포의 진행을 막는 유전자인 checkpoint kinase의 발현에 대한 연구를 진행했습니다. 이를 위해 유전자 증폭을 위한 PCR기법, DNA를 크기별로 분류해내는 전기영동 기법뿐만 아니라 해당 유전자 발현 확인을 위한 SDS-Page, western blotting 기법을 익혔습니다. 이러한 유전자 검사에 대한 기초적인 실험 기법들을 잘 익히고 있기 때문에 마사회에서 말혈통 유전자 검사에 </a:t>
            </a:r>
            <a:r>
              <a:rPr u="sng" b="1" sz="1200">
                <a:solidFill>
                  <a:srgbClr val="000000"/>
                </a:solidFill>
                <a:latin typeface="맑은 고딕"/>
              </a:rPr>
              <a:t>(4)있어서 최고의 역량을 발휘할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'의약화학'을 이수했다고 하셨는데, 경마 도핑 약물 분석 시 이 과목에서 배운 내용을 어떻게 적용하실 계획인가요?</a:t>
            </a:r>
            <a:br/>
            <a:r>
              <a:t>(2) 귀사에서 적용할 수 있는 새로운 도핑 분석법 연구 개발의 사례를 하나 들어 설명해주실 수 있나요?</a:t>
            </a:r>
            <a:br/>
            <a:r>
              <a:t>(3) 마사회에 입사했을 때 기수나 경주마에 대한 약물학적 조언을 제공할 계획이신데, 차별화된 전략이 있으신가요?</a:t>
            </a:r>
            <a:br/>
            <a:r>
              <a:t>(4) 유전자 검사 관련 마사회에서 지원자가 발휘할 독특한 능력은 무엇인가요?</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&lt;외국인 조원을 포함한 모두가 최고의 성적으로 이끈 조장&gt;대학교에서 수강한 '공학입문설계'에서 저는 </a:t>
            </a:r>
            <a:r>
              <a:rPr u="sng" b="1" sz="1200">
                <a:solidFill>
                  <a:srgbClr val="000000"/>
                </a:solidFill>
                <a:latin typeface="맑은 고딕"/>
              </a:rPr>
              <a:t>(1)조장을 맡아 시너지를 효율적으로 발휘함으로써 조원 모두가 A+을 받는 쾌거를</a:t>
            </a:r>
            <a:r>
              <a:rPr sz="1200">
                <a:solidFill>
                  <a:srgbClr val="000000"/>
                </a:solidFill>
                <a:latin typeface="맑은 고딕"/>
              </a:rPr>
              <a:t> 달성했습니다. 저는 과제물에서 팀원들이 낸 아이디어를 설계노트에 잘 기록해 놓은 다음에 각종 보고서들을 작성했고,</a:t>
            </a:r>
            <a:r>
              <a:rPr u="sng" b="1" sz="1200">
                <a:solidFill>
                  <a:srgbClr val="000000"/>
                </a:solidFill>
                <a:latin typeface="맑은 고딕"/>
              </a:rPr>
              <a:t>(2) 우리말에 능숙하지 못한 말레이시아 유학생과의 의사소통을 담당했습니다. 제가 직접 해당 유학생에게 영어로 최대한 전달하고자 하는 바를 전달했고,</a:t>
            </a:r>
            <a:r>
              <a:rPr sz="1200">
                <a:solidFill>
                  <a:srgbClr val="000000"/>
                </a:solidFill>
                <a:latin typeface="맑은 고딕"/>
              </a:rPr>
              <a:t> 영어로도 의사전달이 어려울 때는 바디랭귀지 혹은 종이에 그림을 그리는 방법을 통해서라도 내용을 전달하려 했습니다. 그리고 각각 조원들에게 각각 가장 잘 할 수 있는 역할을 배정해줌으로써 효율적으로 성과물을 냈습니다. 그 예로 기말 과제물인 쥐덫을 이용한 주행 자동차 만들기 평가에서 자동차에 LED 램프를 달아 심미성에서 </a:t>
            </a:r>
            <a:r>
              <a:rPr u="sng" b="1" sz="1200">
                <a:solidFill>
                  <a:srgbClr val="000000"/>
                </a:solidFill>
                <a:latin typeface="맑은 고딕"/>
              </a:rPr>
              <a:t>(3)좋은 평가를 거두었고, 기능성 평가인 주행 거리 평가에서도 저희 조가 1등을 할 수 있었습니다.&lt;과대로서 불합리한 상황을 해결하다&gt;대학교에서도 과대로서 동기들이 겪을 수 있는 불합리한</a:t>
            </a:r>
            <a:r>
              <a:rPr sz="1200">
                <a:solidFill>
                  <a:srgbClr val="000000"/>
                </a:solidFill>
                <a:latin typeface="맑은 고딕"/>
              </a:rPr>
              <a:t> 상황을 해결했습니다. 저희 학과에서는 겨울방학이나 그 다음해 여름방학 중 1회를 선택해 제약회사에 실습을 나가는 필수 실무실습 과정이 있었습니다. 그 당시에 저는 </a:t>
            </a:r>
            <a:r>
              <a:rPr u="sng" b="1" sz="1200">
                <a:solidFill>
                  <a:srgbClr val="000000"/>
                </a:solidFill>
                <a:latin typeface="맑은 고딕"/>
              </a:rPr>
              <a:t>(4)과대로서 실무실습 희망시기 신청을 모두 받고 마감한 다음에 그 해 겨울방학 때 해외로 코옵체험을 나가는 프로젝트에 대한 신청이 갑자기</a:t>
            </a:r>
            <a:r>
              <a:rPr sz="1200">
                <a:solidFill>
                  <a:srgbClr val="000000"/>
                </a:solidFill>
                <a:latin typeface="맑은 고딕"/>
              </a:rPr>
              <a:t> 새로 개설되는 상황이 발생했습니다. 그에 따라 사전에 겨울방학으로 실무실습을 신청했던 동기들이 코옵체험을 신청할 수 없는 불합리한 상황이 발생하게 되었습니다. 그래서 실무실습을 담당했던 조교, 교수님과 코옵을 담당하신 조교 및 교수님들과 상의해 해당 상황에 대한 조율을 담당하는 역할을 했습니다. 실무실습 또한 다른 제약회사와의 협업하에 진행되는 과정이다보니 조율이 다소 어려웠지만, 불공정한 상황을 최대한 해결하고자 했던 신념 하에 실무실습기간의 조정을 이뤄내 동기들로부터 공정하게 일처리를 해냈다는 평을 듣게 되는 결과를 이끌어 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조장 역할을 맡아 여러 성과를 달성했다고 하셨는데, 이 경험에서 얻은 리더십의 가장 큰 교훈은 무엇인가요?</a:t>
            </a:r>
            <a:br/>
            <a:r>
              <a:t>(2) 조장으로서 외국인 조원과 소통할 때 어려움은 무엇이었고, 어떻게 극복하셨나요?</a:t>
            </a:r>
            <a:br/>
            <a:r>
              <a:t>(3) 과대표로서 불합리한 상황을 해결했다고 하셨습니다. 이 과정에서 가장 큰 도전은 무엇이었나요?</a:t>
            </a:r>
            <a:br/>
            <a:r>
              <a:t>(4) 실무실습과 코옵체험 일정 문제를 해결할 때, 조직 내 다른 이해당사자들과의 조율에서 가장 중요한 점은 무엇이었나요?</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[효율적인 업무 환경 구축]저는 한국마사회 시설관리 기계 직무로서 입사 후 이루고자 하는 목표는 "효율적인 기계설비 유지관리 체계 구축"입니다. 시설물의 안정적인 운영과 에너지 절감을 위해 체계적인 관리 시스템을 만들고 최종적으로 설비의 성능을 최적화하는 것입니다. 이를 위해 제가 가진 </a:t>
            </a:r>
            <a:r>
              <a:rPr u="sng" b="1" sz="1200">
                <a:solidFill>
                  <a:srgbClr val="000000"/>
                </a:solidFill>
                <a:latin typeface="맑은 고딕"/>
              </a:rPr>
              <a:t>(1)경험과 역량을 활용하여 목표를 달성하고자 합니다.먼저 저는 공조냉동 기계공학을 전공하며 열역학, 유체역학, 재료역학 등을 학습하여</a:t>
            </a:r>
            <a:r>
              <a:rPr sz="1200">
                <a:solidFill>
                  <a:srgbClr val="000000"/>
                </a:solidFill>
                <a:latin typeface="맑은 고딕"/>
              </a:rPr>
              <a:t> 기계의 원리를 이해하였습니다. 그와 함께 공조 설비 설계, 공조공학과 같은 공조기에 대한 심화한 과목을 수강하여 이를 통해 공조냉동기계기사를 취득할 수 있었습니다.</a:t>
            </a:r>
            <a:r>
              <a:rPr u="sng" b="1" sz="1200">
                <a:solidFill>
                  <a:srgbClr val="000000"/>
                </a:solidFill>
                <a:latin typeface="맑은 고딕"/>
              </a:rPr>
              <a:t>(2) 이러한 지식은 한국마사회 업무를 수행하는 데 있어 기본적인 지식으로 활용할 수 있을 것입니다.또한</a:t>
            </a:r>
            <a:r>
              <a:rPr sz="1200">
                <a:solidFill>
                  <a:srgbClr val="000000"/>
                </a:solidFill>
                <a:latin typeface="맑은 고딕"/>
              </a:rPr>
              <a:t> 하수처리장에서 인턴으로 근무하며 대용량 하수 처리 설비의 유지 관리를 경험하였습니다. 하수 처리를 위해 매일 순찰을 하며 정기 점검과 예방 점검의 중요성을 배웠습니다. 이러한 경험은 마사회에서 근무하게 된다면 </a:t>
            </a:r>
            <a:r>
              <a:rPr u="sng" b="1" sz="1200">
                <a:solidFill>
                  <a:srgbClr val="000000"/>
                </a:solidFill>
                <a:latin typeface="맑은 고딕"/>
              </a:rPr>
              <a:t>(3)유지관리 체계를 구축하는 데 도움이 될 것입니다.마지막으로 저는 플랜트에서 근무하며 기계 설비 운영 업무를 수행하며 업무를 효율적으로 개선해 본 경험이</a:t>
            </a:r>
            <a:r>
              <a:rPr sz="1200">
                <a:solidFill>
                  <a:srgbClr val="000000"/>
                </a:solidFill>
                <a:latin typeface="맑은 고딕"/>
              </a:rPr>
              <a:t> </a:t>
            </a:r>
            <a:r>
              <a:rPr u="sng" b="1" sz="1200">
                <a:solidFill>
                  <a:srgbClr val="000000"/>
                </a:solidFill>
                <a:latin typeface="맑은 고딕"/>
              </a:rPr>
              <a:t>(4)있습니다. 플랜트를 운영하는 데 있어 압력과 온도에 따라 예민한 운영이 필수적이었습니다. 저는 회사에서 사용하던 모니터링</a:t>
            </a:r>
            <a:r>
              <a:rPr sz="1200">
                <a:solidFill>
                  <a:srgbClr val="000000"/>
                </a:solidFill>
                <a:latin typeface="맑은 고딕"/>
              </a:rPr>
              <a:t> 프로그램을 적극적으로 편집 및 활용하여 설비 상태를 더욱 효과적으로 감시할 수 있도록 개선하였습니다. 이를 통해 모니터링 지연으로 인해 발생하던 문제를 완전히 줄일 수 있었으며 보다 신속한 대응이 가능해졌습니다. 이러한 경험처럼 한국마사회 시설관리 업무에서도 설비의 운영 효율성을 높이기 위하여 효율적인 방법을 찾아 개선해 나갈 수 있는 신입사원이 되겠습니다.결론적으로 제가 가진 경험과 지식을 활용하여 업무에 빠르게 적응하고 더 나아가 효율적인 설비 운영에 기여할 수 있는 신입사원이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공조냉동기계기사 자격증을 취득했다고 하셨습니다. 이를 통해 어떤 프로젝트에서 그 지식을 어떻게 활용하셨는지 구체적으로 말씀해 주시겠어요?</a:t>
            </a:r>
            <a:br/>
            <a:r>
              <a:t>(2) 하수처리장에서 인턴 경험이 있다고 하셨는데, 그곳에서 배운 예방 점검의 중요성을 어떻게 한국마사회에 적용할 계획인가요?</a:t>
            </a:r>
            <a:br/>
            <a:r>
              <a:t>(3) 플랜트에서 기계 설비 운영을 개선한 경험이 있다고 하셨습니다. 이것이 한국마사회에 어떻게 도움이 될 것이라 생각하시나요?</a:t>
            </a:r>
            <a:br/>
            <a:r>
              <a:t>(4) 모니터링 프로그램을 편집하여 설비 상태를 감시하는 방식을 개선했다고 하셨습니다. 이 경험을 한국마사회에서는 어떻게 활용할 생각인가요?</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 프로젝트에서 </a:t>
            </a:r>
            <a:r>
              <a:rPr u="sng" b="1" sz="1200">
                <a:solidFill>
                  <a:srgbClr val="000000"/>
                </a:solidFill>
                <a:latin typeface="맑은 고딕"/>
              </a:rPr>
              <a:t>(1)의사소통을 통한 문제 해결]저는 졸업 과제에서 제습기를 설계하는 프로젝트를 하며 조원들 간의 의견 차이를 조율하며 의사소통의 중요성을 배웠던</a:t>
            </a:r>
            <a:r>
              <a:rPr sz="1200">
                <a:solidFill>
                  <a:srgbClr val="000000"/>
                </a:solidFill>
                <a:latin typeface="맑은 고딕"/>
              </a:rPr>
              <a:t> 경험이 있습니다. 당시 저는 계획을 세우고 일정에 맞춰 진행하는 것이 중요하다고 생각했지만, 다른 조원은 더 자유로운 분위기에서 유연하게 아이디어를 도출하는 방식을 선호했습니다. 이러한 진행 방식의 차이로 인해 프로젝트 방향이 제대로 정해지지 못하고 일정이 지연되는 문제가 발생했습니다.이런 갈등을 해결하기 </a:t>
            </a:r>
            <a:r>
              <a:rPr u="sng" b="1" sz="1200">
                <a:solidFill>
                  <a:srgbClr val="000000"/>
                </a:solidFill>
                <a:latin typeface="맑은 고딕"/>
              </a:rPr>
              <a:t>(2)위해서 충분한 대화로 의견을 교환해야 한다고 생각했습니다. 그래야만 오해로 인한 심한 갈등이 생기지 않기 때문입니다. 저는 계획이 있어야</a:t>
            </a:r>
            <a:r>
              <a:rPr sz="1200">
                <a:solidFill>
                  <a:srgbClr val="000000"/>
                </a:solidFill>
                <a:latin typeface="맑은 고딕"/>
              </a:rPr>
              <a:t> 업무 분담이 명확해지고 일정 준수가 가능하다는 점을 강조했습니다. 다른 조원은 자유로운 방식이 창의성을 높일 수 있다고 주장했습니다. 조원 이야기 모두가 충분히 일리 있다고 생각하여 초기 아이디어 도출 단계에서는 자유롭게 의견을 교환하고 그 후 진행 과정에서는 계획을 수립하여 일정과 역할을 명확히 하는 절충안을 마련했습니다.</a:t>
            </a:r>
            <a:r>
              <a:rPr u="sng" b="1" sz="1200">
                <a:solidFill>
                  <a:srgbClr val="000000"/>
                </a:solidFill>
                <a:latin typeface="맑은 고딕"/>
              </a:rPr>
              <a:t>(3) 이를 통해 팀원들의 의견을 모두 반영하면서도 프로젝트가 원활하게 진행될 수 있도록 조율했습니다.이러한 과정을 거치면서 팀원들은 서로의 방식이 가진 장점을 이해하게 되었고 프로젝트의 최종 목표를 위해 협력하는 것이 중요하다는 점을 깨닫게</a:t>
            </a:r>
            <a:r>
              <a:rPr sz="1200">
                <a:solidFill>
                  <a:srgbClr val="000000"/>
                </a:solidFill>
                <a:latin typeface="맑은 고딕"/>
              </a:rPr>
              <a:t> 되었습니다. 또한 창의적인 주제 선정과 동시에 </a:t>
            </a:r>
            <a:r>
              <a:rPr u="sng" b="1" sz="1200">
                <a:solidFill>
                  <a:srgbClr val="000000"/>
                </a:solidFill>
                <a:latin typeface="맑은 고딕"/>
              </a:rPr>
              <a:t>(4)일정 내에 제습기 제작 완료라는 두 가지 목표 모두를 성공적으로 달성할 수 있었습니다. 결국 우리 조는 의사소통을 통해</a:t>
            </a:r>
            <a:r>
              <a:rPr sz="1200">
                <a:solidFill>
                  <a:srgbClr val="000000"/>
                </a:solidFill>
                <a:latin typeface="맑은 고딕"/>
              </a:rPr>
              <a:t> 프로젝트를 성공적으로 마무리할 수 있었으며 완성도 높은 제습기를 설계할 수 있었습니다. 특히 이러한 경험을 통해 의사소통이 원활할 때 최상의 결과를 만들 수 있다는 점을 배울 수 있었습니다.이러한 경험처럼 한국마사회에서 근무하며 다양한 팀, 회사와 협력하며 기계 설비를 운영하는 과정에서 의견 차이를 효과적으로 해결하고 더 나은 해결 방안을 찾을 수 있게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졸업 프로젝트에서 의사소통을 통해 문제를 해결했다고 하셨습니다. 이 경험이 한국마사회의 팀 운영에 어떻게 기여할 수 있을까요?</a:t>
            </a:r>
            <a:br/>
            <a:r>
              <a:t>(2) 프로젝트 진행 중 의견 차이를 조율했다고 하셨는데, 다른 협력사나 부서와의 협업에서도 비슷한 상황이 발생할 가능성이 있습니다. 어떻게 접근하실 계획인가요?</a:t>
            </a:r>
            <a:br/>
            <a:r>
              <a:t>(3) 제습기 프로젝트에서 창의성과 시간 관리 모두를 성공적으로 달성했다고 하셨습니다. 이 두 가지 목표를 달성한 전략을 설명해 주시겠습니까?</a:t>
            </a:r>
            <a:br/>
            <a:r>
              <a:t>(4) 의사소통이 원활할 때 최상의 결과를 만들 수 있다고 배웠다고 하셨습니다. 이와 관련해 한국마사회에서의 구체적인 기대 역할이나 목표가 있으신가요?</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한국마사회의 시설 통신직으로 입사 후 정보통신 시스템의 장애를 최소화하여 고객과 직원들에게 </a:t>
            </a:r>
            <a:r>
              <a:rPr u="sng" b="1" sz="1200">
                <a:solidFill>
                  <a:srgbClr val="000000"/>
                </a:solidFill>
                <a:latin typeface="맑은 고딕"/>
              </a:rPr>
              <a:t>(1)안정적인 서비스 환경을 제공하는 것을 목표로 설정했습니다. 이를 위해 통신 설비 유지·보수 및 공사 관리 업무를</a:t>
            </a:r>
            <a:r>
              <a:rPr sz="1200">
                <a:solidFill>
                  <a:srgbClr val="000000"/>
                </a:solidFill>
                <a:latin typeface="맑은 고딕"/>
              </a:rPr>
              <a:t> 철저히 수행하고, 지속적인 개선을 통해 최적의 통신 인프라 환경을 구축하는 것이 </a:t>
            </a:r>
            <a:r>
              <a:rPr u="sng" b="1" sz="1200">
                <a:solidFill>
                  <a:srgbClr val="000000"/>
                </a:solidFill>
                <a:latin typeface="맑은 고딕"/>
              </a:rPr>
              <a:t>(2)중요하다고 생각합니다.저는 캡스톤 디자인 프로젝트에서 무선통신 모듈과 드론을 활용해 실종자를 탐지하는</a:t>
            </a:r>
            <a:r>
              <a:rPr sz="1200">
                <a:solidFill>
                  <a:srgbClr val="000000"/>
                </a:solidFill>
                <a:latin typeface="맑은 고딕"/>
              </a:rPr>
              <a:t> 시스템을 개발한 경험이 있습니다. 실종자 워치, 드론, 서버에 각각 무선통신 모듈을 장착하고, 워치에서 </a:t>
            </a:r>
            <a:r>
              <a:rPr u="sng" b="1" sz="1200">
                <a:solidFill>
                  <a:srgbClr val="000000"/>
                </a:solidFill>
                <a:latin typeface="맑은 고딕"/>
              </a:rPr>
              <a:t>(3)드론, 드론에서 서버로 데이터를 전송하는 무선 통신 시스템을 구축했습니다. 이러한 경험이 무선 장비의 운영</a:t>
            </a:r>
            <a:r>
              <a:rPr sz="1200">
                <a:solidFill>
                  <a:srgbClr val="000000"/>
                </a:solidFill>
                <a:latin typeface="맑은 고딕"/>
              </a:rPr>
              <a:t> 원리를 이해하고, 유지·보수 업무에서 도움이 될 것이라 생각합니다. 또한, 스마트 팩토리 프로젝트 당시 </a:t>
            </a:r>
            <a:r>
              <a:rPr u="sng" b="1" sz="1200">
                <a:solidFill>
                  <a:srgbClr val="000000"/>
                </a:solidFill>
                <a:latin typeface="맑은 고딕"/>
              </a:rPr>
              <a:t>(4)설비의 센서 데이터를 활용하여 이상 징후를 사전에 감지하는 프로그램을 개발했습니다. 이러한 경험을 바탕으로 통신 설비의</a:t>
            </a:r>
            <a:r>
              <a:rPr sz="1200">
                <a:solidFill>
                  <a:srgbClr val="000000"/>
                </a:solidFill>
                <a:latin typeface="맑은 고딕"/>
              </a:rPr>
              <a:t> 데이터를 분석해 장애를 조기에 발견하고, 보다 안정적인 통신 인프라를 제공하는 데 기여하고 싶습니다.추가로, 한국해양과학기술원에서 실습할 당시, 고해상도 위성 이미지를 활용한 선박 탐지를 진행했습니다. 기존 방식으로는 인공지능 모델 학습이 불가능했지만, 메타데이터를 추출하고 이미지를 작은 단위로 분할하여 학습하는 방식으로 문제를 해결했습니다. 이 경험을 통해 문제의 원인을 분석하고 해결책을 찾아 실행하는 능력을 길렀으며, 이는 시설 통신 업무에서 발생하는 다양한 문제를 해결하는 데 중요한 역량이 될 것이라 생각합니다.입사 후에는 책임감을 가지고 업무 매뉴얼을 숙지해 빠르게 적응하겠습니다. 또한, 다양한 부서 및 자회사 직원들과 원활히 소통하며 통신 시스템을 안정적으로 운영하고 지속적으로 개선하는 데 기여하겠습니다. 마지막으로, 동료분들이 함께 일하고 싶어 하는 신뢰받는 직원이 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통신 설비 유지·보수 및 공사 관리 업무에서 지속적인 개선을 어떻게 실행했는지 구체적인 경험을 공유해주실 수 있나요?</a:t>
            </a:r>
            <a:br/>
            <a:r>
              <a:t>(2) 드론을 활용한 실종자 탐지 시스템 개발 당시, 가장 큰 기술적 도전은 무엇이었으며 이를 어떻게 극복하셨나요?</a:t>
            </a:r>
            <a:br/>
            <a:r>
              <a:t>(3) 스마트 팩토리 프로젝트에서 이상 징후 감지 프로그램 개발의 주요 기술적 결정은 무엇이었나요?</a:t>
            </a:r>
            <a:br/>
            <a:r>
              <a:t>(4) 한국해양과학기술원 실습 당시 문제 해결 과정에서 어떤 창의적 접근 방법을 사용했는지 설명해주세요.</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640시간의 데이터 분석 및 인공지능 교육 과정에서 (2)프로젝트 진행 중에 발생한 의견 차이를 극복한 경험이 있습니다. 저희 팀은 스마트팩토리 시스템을 구현하는 프로젝트를 수행했으며,</a:t>
            </a:r>
            <a:r>
              <a:rPr sz="1200">
                <a:solidFill>
                  <a:srgbClr val="000000"/>
                </a:solidFill>
                <a:latin typeface="맑은 고딕"/>
              </a:rPr>
              <a:t> 최종 발표 준비 과정에서 PPT 템플릿 선정 문제로 팀원들 간의 의견 차이가 발생했습니다. 팀원 중 한 명은 공장 방문 경험을 바탕으로 현장감을 살리기 위해 어두운 계열의 템플릿을 사용해야 </a:t>
            </a:r>
            <a:r>
              <a:rPr u="sng" b="1" sz="1200">
                <a:solidFill>
                  <a:srgbClr val="000000"/>
                </a:solidFill>
                <a:latin typeface="맑은 고딕"/>
              </a:rPr>
              <a:t>(3)한다고 주장했습니다. 반면 저를 포함한 다른 조원들은 발표 자료의 가독성과 전달력을 고려하여 밝은 계열의 템플릿이 적절하다고 생각했습니다. 하지만 발표 일정이 촉박한 상황에서 의견 차이가 좁혀지지 않아 준비 과정에 차질이 생길 가능성이 있었습니다.이 문제를 해결하기 위해</a:t>
            </a:r>
            <a:r>
              <a:rPr sz="1200">
                <a:solidFill>
                  <a:srgbClr val="000000"/>
                </a:solidFill>
                <a:latin typeface="맑은 고딕"/>
              </a:rPr>
              <a:t> 저는 팀원들과 대화할 시간을 마련했습니다. 먼저 상대방의 의견을 경청하며 공장 방문 경험을 존중했습니다. 이후 단순히 저의 주장을 내세우기보다는, 발표장 환경을 고려했을 때 어떤 방식이 더 효과적일지 논리적으로 접근했습니다. 먼저 발표장 환경을 보여주는 사진을 공유하며, 조명이 밝은 곳에서 어두운 템플릿을 사용하면 가독성이 떨어질 수 </a:t>
            </a:r>
            <a:r>
              <a:rPr u="sng" b="1" sz="1200">
                <a:solidFill>
                  <a:srgbClr val="000000"/>
                </a:solidFill>
                <a:latin typeface="맑은 고딕"/>
              </a:rPr>
              <a:t>(4)있음을 설명했습니다. 또한 샘플 슬라이드를 제작해 팀원들과 비교해 본 뒤, 더 효과적인 방식을</a:t>
            </a:r>
            <a:r>
              <a:rPr sz="1200">
                <a:solidFill>
                  <a:srgbClr val="000000"/>
                </a:solidFill>
                <a:latin typeface="맑은 고딕"/>
              </a:rPr>
              <a:t> 함께 고민했습니다. 이러한 논의 과정을 거쳐 팀원과의 합의를 끌어냈고, 최종적으로 밝은 템플릿을 적용하기로 했습니다. 결과적으로 발표는 성공적으로 마무리되었고, 저희 팀은 학장상을 받을 수 있었습니다. 이 경험을 통해 저는 의견 차이가 발생했을 때 감정적으로 대응하기보다, 상대방의 입장을 경청하고 논리적인 근거를 제시하여 해결하는 것이 중요하다는 점을 배웠습니다. 이러한 경험을 바탕으로, 입사 후에도 통신 설비 유지 및 공사 관리 과정에서 팀 동료뿐만 아니라 타 직무, 자회사 직원들과 협력할 때 상대방의 의견을 존중하고 최적의 결정을 내릴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640시간의 데이터 분석 및 인공지능 교육 과정에서 가장 큰 학습 성과는 무엇이었으며, 이를 직무에 어떻게 적용할 계획인가요?</a:t>
            </a:r>
            <a:br/>
            <a:r>
              <a:t>(2) 스마트팩토리 시스템 구현 프로젝트에서 팀원들과의 의견 차이를 해결하는 데 있어 가장 도전적인 부분은 무엇이었나요?</a:t>
            </a:r>
            <a:br/>
            <a:r>
              <a:t>(3) 프로젝트 발표 준비 과정에서 팀원의 의견을 경청하며 어떤 구체적인 실행 방안을 제시했는지 설명 부탁드립니다.</a:t>
            </a:r>
            <a:br/>
            <a:r>
              <a:t>(4) 학장상을 수상한 발표의 성공 요인은 무엇이라고 생각하십니까? 이를 실제 업무에 어떻게 적용하려고 하시나요?</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[체계적인 회계 관리로 한국마사회의 지속 성장을 이끌겠습니다]입사 후 목표는 안정적인 자금 운용과 재무 리스크 관리 역량을 갖춘 전문가로 성장하여, 한국마사회의 재무 건전성을 강화하는 것입니다. 이를 위해 철저한 회계 검토와 데이터 관리를 통해 재무 리스크를 최소화하고, 보다 안정적인 재무 운영에 기여하겠습니다.공공기관 인턴 경험을 통해 전표 모니터링과 승인 업무를 수행한 </a:t>
            </a:r>
            <a:r>
              <a:rPr u="sng" b="1" sz="1200">
                <a:solidFill>
                  <a:srgbClr val="000000"/>
                </a:solidFill>
                <a:latin typeface="맑은 고딕"/>
              </a:rPr>
              <a:t>(1)경험이 있습니다. 그 과정에서 부정확한 금액 처리가 반복되는 오류를 발견하였고, 이를 방지하기 위해 데이터 검토 체크리스트를</a:t>
            </a:r>
            <a:r>
              <a:rPr sz="1200">
                <a:solidFill>
                  <a:srgbClr val="000000"/>
                </a:solidFill>
                <a:latin typeface="맑은 고딕"/>
              </a:rPr>
              <a:t> 활용하며 보다 체계적인 점검을 수행했습니다. 이를 통해 마감 기한 내 오류를 최소화하는 것이 회계 업무의 신뢰도를 높이는 핵심 요소임을 배웠으며, 데이터의 작은 실수가 기업 재무에 큰 영향을 미칠 수 있음을 깨달았습니다. 이러한 경험을 바탕으로, 입사 후에도 철저한 회계 검토와 정확한 정보 처리로 한국마사회의 재무 업무가 더욱 효율적이고 투명하게 운영되도록 기여하겠습니다.또한, 저는 전산회계 1급 자격증을 취득하기 위해 공부하며 재무제표와 </a:t>
            </a:r>
            <a:r>
              <a:rPr u="sng" b="1" sz="1200">
                <a:solidFill>
                  <a:srgbClr val="000000"/>
                </a:solidFill>
                <a:latin typeface="맑은 고딕"/>
              </a:rPr>
              <a:t>(2)회계 원칙에 대한 기본 지식을 쌓았습니다. 이를 바탕으로 입사 초기에는 결산 데이터 관리, 전표 처리 등 기초적인 업무를 수행하며 실무 역량을 키우겠습니다. 이후 재경관리사 자격증을 취득하여 보다</a:t>
            </a:r>
            <a:r>
              <a:rPr sz="1200">
                <a:solidFill>
                  <a:srgbClr val="000000"/>
                </a:solidFill>
                <a:latin typeface="맑은 고딕"/>
              </a:rPr>
              <a:t> 심층적인 회계 지식을 갖추겠습니다. </a:t>
            </a:r>
            <a:r>
              <a:rPr u="sng" b="1" sz="1200">
                <a:solidFill>
                  <a:srgbClr val="000000"/>
                </a:solidFill>
                <a:latin typeface="맑은 고딕"/>
              </a:rPr>
              <a:t>(3)입사 후 지속적으로 실무 역량을 키워 5년 차에는 재무제표를 직접 작성하며, 재무 데이터를 기반으로 경영진의 의사결정을 지원하는 역할을</a:t>
            </a:r>
            <a:r>
              <a:rPr sz="1200">
                <a:solidFill>
                  <a:srgbClr val="000000"/>
                </a:solidFill>
                <a:latin typeface="맑은 고딕"/>
              </a:rPr>
              <a:t> 수행하고 </a:t>
            </a:r>
            <a:r>
              <a:rPr u="sng" b="1" sz="1200">
                <a:solidFill>
                  <a:srgbClr val="000000"/>
                </a:solidFill>
                <a:latin typeface="맑은 고딕"/>
              </a:rPr>
              <a:t>(4)싶습니다.궁극적인 저의 목표는 정확한 회계 처리를 바탕으로 신뢰할 수 있는 재무 환경을 조성하고, 한국마사회의 지속가능한 성장을 뒷받침하는 것입니다. 이를 통해 말산업을 더욱 활성화하고 국민 여가 선용에 기여하는</a:t>
            </a:r>
            <a:r>
              <a:rPr sz="1200">
                <a:solidFill>
                  <a:srgbClr val="000000"/>
                </a:solidFill>
                <a:latin typeface="맑은 고딕"/>
              </a:rPr>
              <a:t> 기업의 성장에 보탬이 되는 인재로 거듭나겠습니다.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공공기관 인턴 경험 중 전표 모니터링과 승인 업무에서 발견된 반복적인 오류가 있었는데, 이러한 오류를 체계적으로 해결하기 위해 어떤 접근 방식을 사용했는지 설명해 주시겠습니까?</a:t>
            </a:r>
            <a:br/>
            <a:r>
              <a:t>(2) 전산회계 1급 자격증 취득을 위해 어떤 구체적인 학습 전략을 사용했는지, 그리고 이러한 전략이 한국마사회에서의 업무에 어떻게 적용될 수 있을지 말씀해 주시겠습니까?</a:t>
            </a:r>
            <a:br/>
            <a:r>
              <a:t>(3) 재무제표를 기반으로 경영진의 의사결정을 지원하는 역할을 목표로 하고 계신데, 이를 위해 어떤 추가적인 스킬이나 경험이 필요하다고 생각하시는지 공유해 주시겠습니까?</a:t>
            </a:r>
            <a:br/>
            <a:r>
              <a:t>(4) 당신은 한국마사회의 지속 가능한 성장을 위해 기여하고 싶다고 했습니다. 이를 위해 구체적인 회계 처리 방식이나 절차를 어떻게 개선할 계획인지 설명해 주시겠습니까?</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[상대방을 이해하는 것이 </a:t>
            </a:r>
            <a:r>
              <a:rPr u="sng" b="1" sz="1200">
                <a:solidFill>
                  <a:srgbClr val="000000"/>
                </a:solidFill>
                <a:latin typeface="맑은 고딕"/>
              </a:rPr>
              <a:t>(1)소통의 시작]주민센터에서 실습할 당시 내방 고객과 소통에 어려움을 겪었지만, 상대방의 입장을 고려함으로써 이를 극복한 경험이 있습니다. 지역화폐 카드 홍보를</a:t>
            </a:r>
            <a:r>
              <a:rPr sz="1200">
                <a:solidFill>
                  <a:srgbClr val="000000"/>
                </a:solidFill>
                <a:latin typeface="맑은 고딕"/>
              </a:rPr>
              <a:t> 담당하던 중, 한 어르신이 카드 사용 혜택에 대해 오해하시고 불만을 표현하셨습니다. 어르신께서는 혜택이 충분하지 않다고 느끼셨는지 반복적으로 문제를 제기하며 설명을 들어도 이해하지 못하는 모습을 보이셨습니다. 단순한 설명만으로는 불만이 해소되지 않아 더 효과적인 해결책을 고민했습니다.우선, 어르신의 청력이 좋지 않을 가능성을 고려하여, 눈을 맞추고 천천히 큰 소리로 </a:t>
            </a:r>
            <a:r>
              <a:rPr u="sng" b="1" sz="1200">
                <a:solidFill>
                  <a:srgbClr val="000000"/>
                </a:solidFill>
                <a:latin typeface="맑은 고딕"/>
              </a:rPr>
              <a:t>(2)대화하며 중요한 내용을 적어가며 설명했습니다. 또한, 팸플릿을 활용하여 시각적인 자료를 함께 제공하고, 어르신이 이해하기 쉽게 (3)핵심 내용을 간단한 필기로 정리하여 전달했습니다. 추가로, 자주 이용하는 마트와 시장에서의 사용 가능 여부를</a:t>
            </a:r>
            <a:r>
              <a:rPr sz="1200">
                <a:solidFill>
                  <a:srgbClr val="000000"/>
                </a:solidFill>
                <a:latin typeface="맑은 고딕"/>
              </a:rPr>
              <a:t> 명확히 구분해 안내하자, 차츰 내용을 이해하시기 시작했습니다.마침내 어르신은 환한 미소를 지으며 고맙다는 인사를 건네고 만족스럽게 돌아가셨습니다. 이후, 같은 방식으로 다른 고객들에게도 응대하며 소통이 점점 원활해지는 것을 경험할 수 있었습니다이 경험을 통해 상대방의 입장에서 고민하고 맞춤형 소통 방식을 찾는 것이 원활한 소통의 핵심임을 배웠습니다. 또한, 소통 방식에 변화를 주는 작은 노력이 상호 간에 신뢰를 형성하고 </a:t>
            </a:r>
            <a:r>
              <a:rPr u="sng" b="1" sz="1200">
                <a:solidFill>
                  <a:srgbClr val="000000"/>
                </a:solidFill>
                <a:latin typeface="맑은 고딕"/>
              </a:rPr>
              <a:t>(4)긍정적인 결과를 이끌어낼 수 있음을 깨달았습니다. 이러한 깨달음을 바탕으로 한국마사회 재경 업무를 수행하며 내외부 관계자들과 효과적으로</a:t>
            </a:r>
            <a:r>
              <a:rPr sz="1200">
                <a:solidFill>
                  <a:srgbClr val="000000"/>
                </a:solidFill>
                <a:latin typeface="맑은 고딕"/>
              </a:rPr>
              <a:t> 협력하고, 신뢰를 쌓아가는 인재가 되겠습니다. 더불어, 협업이 중요한 재경 업무에서 타 부서와 원활히 소통하며 업무의 정확성과 효율성을 높이는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주민센터 실습 동안 이해가 어려운 고객을 대할 때 사용한 소통 방식이 다른 상황에서도 적용될 수 있다고 생각하시나요? 적용 여부를 구체적으로 설명해 주세요.</a:t>
            </a:r>
            <a:br/>
            <a:r>
              <a:t>(2) 지역화폐 카드 홍보를 맡으면서 경험한 소통의 문제를 통해 배운 것들을 재경 업무에서 어떻게 활용할 것인지 설명해 주세요.</a:t>
            </a:r>
            <a:br/>
            <a:r>
              <a:t>(3) 당신은 정보 전달 시 시각적인 자료의 중요성을 강조했는데, 이를 재경 부서에서 구체적으로 어떻게 활용할 계획인지 설명해 주시겠습니까?</a:t>
            </a:r>
            <a:br/>
            <a:r>
              <a:t>(4) 타 부서와의 소통 중요성을 인지하고 있는데, 과거 경험 중 어떤 방식으로 협업의 효율성을 높였는지 구체적으로 설명해 주시겠습니까?</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[법령에 대한 이해를 바탕으로 끊임없이 발전하는 한국마사회의 선도하는 전문인]입사 후, 저는 </a:t>
            </a:r>
            <a:r>
              <a:rPr u="sng" b="1" sz="1200">
                <a:solidFill>
                  <a:srgbClr val="000000"/>
                </a:solidFill>
                <a:latin typeface="맑은 고딕"/>
              </a:rPr>
              <a:t>(1)한국마사회의 법무 직원으로서 기관의 직원들이 믿고 법무 업무를 맡길 수 있는 법무 스페셜리스트가 되고자 합니다. 특히 법률 자문과 법령 해석을 통한 규정 관리 전문가로서,(2) 회사에서 믿고 자문을 구할 수 있는 전문인이 되고 싶습니다.저는 재직 중인 회사에서 법령에 따라</a:t>
            </a:r>
            <a:r>
              <a:rPr sz="1200">
                <a:solidFill>
                  <a:srgbClr val="000000"/>
                </a:solidFill>
                <a:latin typeface="맑은 고딕"/>
              </a:rPr>
              <a:t> 운영되는 사업을 맡아 업무를 수행했습니다. 그 과정에서 관계 법령을 수시로 확인하며 내용을 숙지하고, 유관기관 </a:t>
            </a:r>
            <a:r>
              <a:rPr u="sng" b="1" sz="1200">
                <a:solidFill>
                  <a:srgbClr val="000000"/>
                </a:solidFill>
                <a:latin typeface="맑은 고딕"/>
              </a:rPr>
              <a:t>(3)담당자들에게 관계 법령에 대한 안내 및 자문을 제공하였습니다. 뿐만 아니라 해석이 모호한 법률은 본부의 제도 및 법령 담당자와의 논의를 통해 적용 기준을 일치시키기도 했습니다. 일례로 회사의 사업에 참여한 유관기관의 회계정산 업무에서 일부 절차 미비가</a:t>
            </a:r>
            <a:r>
              <a:rPr sz="1200">
                <a:solidFill>
                  <a:srgbClr val="000000"/>
                </a:solidFill>
                <a:latin typeface="맑은 고딕"/>
              </a:rPr>
              <a:t> 발생했을 때, 관련 법규정을 찾아 이를 어떻게 해석하고 적용할 것인지를 고민하고 기존의 판례를 참고하여 해석의 기준을 제시하였습니다. 그 결과 제 의견이 반영되어 이후 전국 지사가 동일한 방식을 채택하게 되었으며, 이러한 경험을 통해 저는 의사소통능력 및 문제해결능력을 발전시킬 수 </a:t>
            </a:r>
            <a:r>
              <a:rPr u="sng" b="1" sz="1200">
                <a:solidFill>
                  <a:srgbClr val="000000"/>
                </a:solidFill>
                <a:latin typeface="맑은 고딕"/>
              </a:rPr>
              <a:t>(4)있었습니다.또한 저는 전공수업으로 헌법, 행정법, 형법을 공부하며 학회스터디를 진행하여 성적우수장학금을 받기도 하였으며, 자격증 취득을 위해</a:t>
            </a:r>
            <a:r>
              <a:rPr sz="1200">
                <a:solidFill>
                  <a:srgbClr val="000000"/>
                </a:solidFill>
                <a:latin typeface="맑은 고딕"/>
              </a:rPr>
              <a:t> 민법, 노동법 등을 공부하여 한국마사회의 법무 직무에 필요한 법률에 대한 이해 및 해석 능력을 가지고 있습니다. 한국마사회의 법무 업무는 단순한 법적 자문을 넘어서 경마와 관련한 다양한 법적 과제를 해결하고 규제를 준수하며 경마의 건전성을 확보하는 역할을 합니다. 회사에서 명확한 기준을 바탕으로 규정을 관리하며 안내했던 경험과 다양한 법률을 학습해온 경험을 바탕으로 끊임없이 변화하는 법률 환경을 날카롭게 파악하겠습니다. 제가 가진 역량을 활용하여 법령의 제개정안을 입안하고 법률 자문을 제공하는 법무 스페셜리스트가 되어 한국마사회의 경마건전화를 위해 함께 노력하는 마사인으로서 충실히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 입사 후 법무 스페셜리스트가 되어 수행하고자 하는 구체적인 목표나 계획이 있으면 말씀해 주세요.</a:t>
            </a:r>
            <a:br/>
            <a:r>
              <a:t>(2) 지원자가 재직 중인 회사에서 법령에 기반하여 사업을 수행한 경험 중 가장 도전적이었던 상황은 무엇이었으며, 이를 어떻게 극복하셨나요?</a:t>
            </a:r>
            <a:br/>
            <a:r>
              <a:t>(3) 법률 해석이 모호한 상황에서 제도 및 법령 담당자와의 협의를 통해 기준을 일치시킨 경험이 있다고 하셨습니다. 이 경험을 통해 배운 점은 무엇인가요?</a:t>
            </a:r>
            <a:br/>
            <a:r>
              <a:t>(4) 전공수업과 학회스터디 진행을 통해 성적우수장학금을 받은 경험이 있다고 하셨습니다. 그 과정에서 특히 기억에 남는 프로젝트나 성과가 있었나요?</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저의 목표는 한국마사회가 가족 단위와 젊은 세대를 비롯한 폭넓은 고객층에게 ‘건전하고 즐거운 레저·문화 공간’으로 자리 잡는 것입니다. 이를 위해 젊은 층과 가족 방문율을 높이고, SNS 및 체험형 마케팅을 활용해 </a:t>
            </a:r>
            <a:r>
              <a:rPr u="sng" b="1" sz="1200">
                <a:solidFill>
                  <a:srgbClr val="000000"/>
                </a:solidFill>
                <a:latin typeface="맑은 고딕"/>
              </a:rPr>
              <a:t>(1)마사회의 브랜드 인지도를 강화하는 것을 입사 후 최우선 과제로 삼겠습니다.과거 인턴으로 근무하며, 회사에서 출시한 맥주 홍보 프로젝트를 맡았는데, 광고 예산이 적고 가격이 높아 초기 판매량이 저조했습니다. 이를 해결하고자 편의점 현장 근무를 자청해 고객 동선을 세심히 살펴본</a:t>
            </a:r>
            <a:r>
              <a:rPr sz="1200">
                <a:solidFill>
                  <a:srgbClr val="000000"/>
                </a:solidFill>
                <a:latin typeface="맑은 고딕"/>
              </a:rPr>
              <a:t> 끝에, 여행객이 주 고객이고, 냉장고 앞에서 망설이는 시간이 길다는 점을 파악했습니다. 이를 토대로 기차에서 시원하게 맥주를 마시는 이미지를 담은 POP 광고를 기획하고, 매대 배치 역시 고객 눈높이에 맞춰 조정했습니다. </a:t>
            </a:r>
            <a:r>
              <a:rPr u="sng" b="1" sz="1200">
                <a:solidFill>
                  <a:srgbClr val="000000"/>
                </a:solidFill>
                <a:latin typeface="맑은 고딕"/>
              </a:rPr>
              <a:t>(2)그 결과, 한 달 만에 판매량이 세 배 이상 증가하며 현장 조사가 매출과 브랜드 인지도를 높이는 핵심 요소임을 확인할 수 있었습니다.마사회에서도 이 같은 현장 중심의 접근법을 적용하여, 경마장과 승마 체험 시설에서 방문객의 이동 경로, 흥미 요소, 불편 사항을 체계적으로 분석하고 싶습니다.</a:t>
            </a:r>
            <a:r>
              <a:rPr sz="1200">
                <a:solidFill>
                  <a:srgbClr val="000000"/>
                </a:solidFill>
                <a:latin typeface="맑은 고딕"/>
              </a:rPr>
              <a:t> 특히, 젊은 세대와 가족 단위 고객은 체험과 SNS 공유에 익숙하기 때문에, 쉽고 재미있는 이벤트나 사진·영상 콘텐츠를 활용하면 재방문율과 고객 참여도를 더욱 높일 수 있습니다. 또한, 방문객 데이터를 활용한 마케팅 전략을 적용해, 지역 축제와 연계한 승마 체험 행사를 기획하고, 타깃층별 맞춤형 홍보 캠페인을 운영해 </a:t>
            </a:r>
            <a:r>
              <a:rPr u="sng" b="1" sz="1200">
                <a:solidFill>
                  <a:srgbClr val="000000"/>
                </a:solidFill>
                <a:latin typeface="맑은 고딕"/>
              </a:rPr>
              <a:t>(3)마사회의 브랜드 가치를 더욱 강화하겠습니다.결국</a:t>
            </a:r>
            <a:r>
              <a:rPr sz="1200">
                <a:solidFill>
                  <a:srgbClr val="000000"/>
                </a:solidFill>
                <a:latin typeface="맑은 고딕"/>
              </a:rPr>
              <a:t> 제가 이루고 싶은 궁극적인 목표는, 마사회의 활동이 경마를 넘어, 보다 풍부한 문화적 가치를 제공한다는 사실을 대중에게 분명히 알리는 것입니다. 맥주 홍보 프로젝트에서 익힌 현장 조사와 소비자 분석 능력, 실행력을 활용해, 공기업인 마사회가 사회적 책임과 매출 성과를 동시에 실현하는 데 기여하겠습니다.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언급한 젊은 세대와 가족 단위 고객에게 다가가기 위해 SNS 및 체험형 마케팅 방안을 어떤 식으로 구체화하셨는지 설명해 주실 수 있나요?</a:t>
            </a:r>
            <a:br/>
            <a:r>
              <a:t>(2) 과거 맥주 홍보 프로젝트에서 사용한 이벤트 기획의 경험을 마사회에서 어떻게 응용하고자 하는지 구체적으로 설명해주세요.</a:t>
            </a:r>
            <a:br/>
            <a:r>
              <a:t>(3) 마사회의 브랜드 가치를 강화하기 위한 맞춤형 홍보 캠페인을 계획할 때, 고려하신 타깃층별 전략은 무엇이었나요?</a:t>
            </a:r>
            <a:br/>
            <a:r>
              <a:t>(4) 맥주 홍보 프로젝트에서 얻은 경험이 한국마사회에서 어떻게 사회적 책임 실현에 기여할 수 있다고 생각하시나요?</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[피하기보다는 부딪치고 소통함으로써 오해를 해소하고 협력을 꾀하다]회사 재직 중 타부서의 과장님과 업무분장과 관련한 오해가 빚어져 부서 간의 </a:t>
            </a:r>
            <a:r>
              <a:rPr u="sng" b="1" sz="1200">
                <a:solidFill>
                  <a:srgbClr val="000000"/>
                </a:solidFill>
                <a:latin typeface="맑은 고딕"/>
              </a:rPr>
              <a:t>(1)갈등으로까지 이어질 수 있는 위기에 처했으나, 지속적인 소통 노력을 통해 관계를 개선하고 결과적으로 좋은 성과까지 달성한 적이 있었습니다.당시 저희 부서에서는 타 부서와 공동으로 협업을 해야 하는 업무가 있었는데, 부서원 전원이 바쁜 일정으로</a:t>
            </a:r>
            <a:r>
              <a:rPr sz="1200">
                <a:solidFill>
                  <a:srgbClr val="000000"/>
                </a:solidFill>
                <a:latin typeface="맑은 고딕"/>
              </a:rPr>
              <a:t> 부재한 날이 많아 업무분장 관련 논의가 늦어졌습니다. 한 명이 독단으로 업무분장을 나눌 수가 없었으나 부서 </a:t>
            </a:r>
            <a:r>
              <a:rPr u="sng" b="1" sz="1200">
                <a:solidFill>
                  <a:srgbClr val="000000"/>
                </a:solidFill>
                <a:latin typeface="맑은 고딕"/>
              </a:rPr>
              <a:t>(2)상황을 정확히 모르셨던 타부서 과장님께서는 의도적으로 업무를 미루는 것으로 오해를 하였고, 부서간 갈등이 빚어질 위기를 맞게 되었습니다. 이를 (3)해결하기 위해 저는 타부서의 다른 직원과 대화를 통해 부서의 바쁜 상황을 조금 더 상세하게 공유하였고, 부서간 업무협의 회의를 주관할 수</a:t>
            </a:r>
            <a:r>
              <a:rPr sz="1200">
                <a:solidFill>
                  <a:srgbClr val="000000"/>
                </a:solidFill>
                <a:latin typeface="맑은 고딕"/>
              </a:rPr>
              <a:t> 있도록 일정을 잡았습니다. 뿐만 아니라 부서간 점심식사를 함께 하며 대화를 나누는 등 개인 및 부서 차원에서 오해를 풀고 생산적인 관계로 나아가기 위해 노력했습니다.그 결과 서로의 오해를 풀고 업무협의를 원활하게 이어나갈 수 있었습니다. 더 나아가, 기관 단위로 요구되었던 업무 실적을 사업이 종료되는 12월보다도 훨씬 앞선 10월 중순에 100퍼센트 이상 조달성할 수 있었습니다. 갈등이 지속되는 동안 직급도 부서도 다른 부서원과 소통을 통해 오해를 풀어나가는 것이 처음에는 </a:t>
            </a:r>
            <a:r>
              <a:rPr u="sng" b="1" sz="1200">
                <a:solidFill>
                  <a:srgbClr val="000000"/>
                </a:solidFill>
                <a:latin typeface="맑은 고딕"/>
              </a:rPr>
              <a:t>(4)어렵고 부담스러웠습니다. 그러나 결과적으로 서로를 이해하고 소통을 하니 관계가 개선되었을 뿐만 아니라 부여된 목표실적도 조기에 달성할 수 있게 되었습니다. 이 경험을 통해 불편한 상황에서도 피하지 않고 직접 소통하는 것이 관계 개선의 핵심임을 깨달았고, 실제로 의사소통능력과 대인관계능력이 조직의 효율에</a:t>
            </a:r>
            <a:r>
              <a:rPr sz="1200">
                <a:solidFill>
                  <a:srgbClr val="000000"/>
                </a:solidFill>
                <a:latin typeface="맑은 고딕"/>
              </a:rPr>
              <a:t> 얼마나 중요한지를 실감할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타부서 과장님과의 오해를 해소하기 위해 지속적인 소통 노력을 하셨다고 했습니다. 가장 효과적이었던 소통 방법은 무엇이었나요?</a:t>
            </a:r>
            <a:br/>
            <a:r>
              <a:t>(2) 부서 간 업무 협의 회의를 주관하셨다고 하는데, 회의를 효과적으로 이끌었던 전략이나 방법이 있었나요?</a:t>
            </a:r>
            <a:br/>
            <a:r>
              <a:t>(3) 지원자가 주선한 부서 간 점심식사에서 오해를 푸는 데 결정적이었던 대화 내용은 무엇이었나요?</a:t>
            </a:r>
            <a:br/>
            <a:r>
              <a:t>(4) 갈등 관리 경험에서 지원자가 깨달은 의사소통 능력의 중요성에 대해 구체적인 예시를 들어 설명해 주세요.</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[마사회에서 고객 경험을 혁신하고 브랜드 가치를 향상시키겠습니다] 마사회 판매마케팅 직무를 통해 고객 경험을 개선하고 브랜드 가치를 강화하는 것이 제 목표입니다. 경마 산업이 단순한 베팅을 넘어서 레저와 문화가 결합된 복합 공간으로 발전하기 위해서는 고객 맞춤형 마케팅과 데이터 분석을 통한 지속적인 개선이 필요합니다. 이를 위해 은행에서 </a:t>
            </a:r>
            <a:r>
              <a:rPr u="sng" b="1" sz="1200">
                <a:solidFill>
                  <a:srgbClr val="000000"/>
                </a:solidFill>
                <a:latin typeface="맑은 고딕"/>
              </a:rPr>
              <a:t>(1)쌓은 고객 응대 및 마케팅 경험을 활용하여 마사회의 경쟁력을 강화하고자 합니다.은행 근무를 통해 고객의 니즈를 정확히 파악하고 그에 맞는</a:t>
            </a:r>
            <a:r>
              <a:rPr sz="1200">
                <a:solidFill>
                  <a:srgbClr val="000000"/>
                </a:solidFill>
                <a:latin typeface="맑은 고딕"/>
              </a:rPr>
              <a:t> 솔루션을 제공하는 것이 얼마나 중요한지 배웠습니다. 이를 바탕으로 마사회에서도 고객 특성(연령대, 관심사, 소비 패턴)을 분석하여 맞춤형 마케팅 전략을 수립하고, 고객 만족도를 높이는 데 기여할 것입니다. 예를 들어, 경마를 처음 </a:t>
            </a:r>
            <a:r>
              <a:rPr u="sng" b="1" sz="1200">
                <a:solidFill>
                  <a:srgbClr val="000000"/>
                </a:solidFill>
                <a:latin typeface="맑은 고딕"/>
              </a:rPr>
              <a:t>(2)접하는 방문객을 위한 ‘베팅 가이드’를 제공하고, 가족 단위 고객을 대상으로 다양한 체험형 이벤트를 기획하여 고객층을 확장하겠습니다.또한, 방문객의 체류</a:t>
            </a:r>
            <a:r>
              <a:rPr sz="1200">
                <a:solidFill>
                  <a:srgbClr val="000000"/>
                </a:solidFill>
                <a:latin typeface="맑은 고딕"/>
              </a:rPr>
              <a:t> 시간을 늘리기 위해 과천 렛츠런파크에서 운영 중인 체험 공간을 더욱 활성화할 계획입니다. 가상 경주 체험과 맞춤형 가이드 투어를 기획하여 신규 방문객들이 경마를 쉽게 접할 수 </a:t>
            </a:r>
            <a:r>
              <a:rPr u="sng" b="1" sz="1200">
                <a:solidFill>
                  <a:srgbClr val="000000"/>
                </a:solidFill>
                <a:latin typeface="맑은 고딕"/>
              </a:rPr>
              <a:t>(3)있도록 돕고, 몰입할 수 있는 환경을 제공하겠습니다. 이를 통해 마사회가 더욱 친숙하고 매력적인 공간으로 자리 잡을 수 있도록 하겠습니다.마케팅</a:t>
            </a:r>
            <a:r>
              <a:rPr sz="1200">
                <a:solidFill>
                  <a:srgbClr val="000000"/>
                </a:solidFill>
                <a:latin typeface="맑은 고딕"/>
              </a:rPr>
              <a:t> 전략의 효과를 극대화하기 위해 SMAT(서비스경영자격)을 취득했으며, SQLD </a:t>
            </a:r>
            <a:r>
              <a:rPr u="sng" b="1" sz="1200">
                <a:solidFill>
                  <a:srgbClr val="000000"/>
                </a:solidFill>
                <a:latin typeface="맑은 고딕"/>
              </a:rPr>
              <a:t>(4)취득을 목표로 학습 중입니다. SMAT을 통해 서비스 운영과 고객 응대 역량을 강화하고, 데이터 분석을 바탕으로 마케팅 기획 방법을 익혔습니다. 이를 바탕으로</a:t>
            </a:r>
            <a:r>
              <a:rPr sz="1200">
                <a:solidFill>
                  <a:srgbClr val="000000"/>
                </a:solidFill>
                <a:latin typeface="맑은 고딕"/>
              </a:rPr>
              <a:t> 방문객 행동 패턴을 분석하고, 마케팅 성과를 객관적으로 측정하여 온·오프라인 프로모션을 최적화하는 전략을 실현할 것입니다.앞으로도 서비스 기획과 데이터 분석 역량을 지속적으로 발전시켜 고객 만족도를 높이고, 마사회가 다양한 고객층을 확보하는 데 기여하는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은행 근무 시 고객 니즈를 파악하고 솔루션을 제공하며 배운 것들을 마사회에서 어떻게 활용할 계획인지 구체적으로 설명해 주시겠어요?</a:t>
            </a:r>
            <a:br/>
            <a:r>
              <a:t>(2) 과천 렛츠런파크의 체험 공간 활성화를 위해 계획 중인 가상 경주 체험이나 맞춤형 가이드 투어의 주요 목표는 무엇이며, 이를 통해 기대하는 효과는 무엇인가요?</a:t>
            </a:r>
            <a:br/>
            <a:r>
              <a:t>(3) SMAT 자격증 취득과 관련해 마사회에서의 고객 응대나 서비스 운영에서 어떤 차별화를 줄 수 있을지 구체적인 사례를 들어 설명해 주시겠어요?</a:t>
            </a:r>
            <a:br/>
            <a:r>
              <a:t>(4) SQLD 자격증을 통해 목표하는 데이터 분석 역량이 마사회의 온·오프라인 프로모션 최적화에 어떻게 기여할 수 있을까요?</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[타인과 소통 및 협력의 어려움을 극복한 경험] 은행에서 근무하던 중, 한 후배 </a:t>
            </a:r>
            <a:r>
              <a:rPr u="sng" b="1" sz="1200">
                <a:solidFill>
                  <a:srgbClr val="000000"/>
                </a:solidFill>
                <a:latin typeface="맑은 고딕"/>
              </a:rPr>
              <a:t>(1)동료가 영업 실적을 채우기 위해 불필요한 신용카드를 고객에게 권유하고 있었고, 고객에게 충분한 설명 없이 상품을 판매하고 있었습니다. 이로 인해 고객 불만이 제기되었고, 팀 내 갈등이 발생했습니다.이 문제를 해결하기 위해, 저는 후배와 대화를 시작했습니다. 비판보다는 고객과의 신뢰가 가장 중요하다는</a:t>
            </a:r>
            <a:r>
              <a:rPr sz="1200">
                <a:solidFill>
                  <a:srgbClr val="000000"/>
                </a:solidFill>
                <a:latin typeface="맑은 고딕"/>
              </a:rPr>
              <a:t> 점을 강조하며, 실적을 넘어서는 가치를 창출하는 것이 중요하다고 설명했습니다. 고객에게 적합한 상품을 추천하고, 충분한 설명을 통해 고객이 스스로 결정을 내리도록 돕는 것이 더 큰 성과를 만든다는 점을 강조했습니다. 후배는 처음에는 반발했지만, 점차 자신의 영업 방식이 고객의 이익을 고려하지 않았다는 사실을 깨닫고 개선을 결심했습니다.그 후, 후배는 고객에게 더욱 적합한 신용카드 상품을 추천하며 신뢰를 회복했고, 고객 만족도도 향상되었습니다. 또한 후배는 실적을 </a:t>
            </a:r>
            <a:r>
              <a:rPr u="sng" b="1" sz="1200">
                <a:solidFill>
                  <a:srgbClr val="000000"/>
                </a:solidFill>
                <a:latin typeface="맑은 고딕"/>
              </a:rPr>
              <a:t>(2)올리며 동료들과 좋은 관계를 유지할 수 있었습니다. 후배는 나중에 "고객과의 신뢰를 다시</a:t>
            </a:r>
            <a:r>
              <a:rPr sz="1200">
                <a:solidFill>
                  <a:srgbClr val="000000"/>
                </a:solidFill>
                <a:latin typeface="맑은 고딕"/>
              </a:rPr>
              <a:t> 생각하게 되었고, 더 나은 영업 방식을 실천하게 됐다"고 피드백을 주었습니다.이 경험을 통해 ‘신뢰’와 ‘공정’이 </a:t>
            </a:r>
            <a:r>
              <a:rPr u="sng" b="1" sz="1200">
                <a:solidFill>
                  <a:srgbClr val="000000"/>
                </a:solidFill>
                <a:latin typeface="맑은 고딕"/>
              </a:rPr>
              <a:t>(3)업무에서 가장 중요한 가치임을 깨달았습니다. 마사회에서도 이러한 가치를 바탕으로 동료들과 협력하며, 불합리한 상황을</a:t>
            </a:r>
            <a:r>
              <a:rPr sz="1200">
                <a:solidFill>
                  <a:srgbClr val="000000"/>
                </a:solidFill>
                <a:latin typeface="맑은 고딕"/>
              </a:rPr>
              <a:t> </a:t>
            </a:r>
            <a:r>
              <a:rPr u="sng" b="1" sz="1200">
                <a:solidFill>
                  <a:srgbClr val="000000"/>
                </a:solidFill>
                <a:latin typeface="맑은 고딕"/>
              </a:rPr>
              <a:t>(4)목격했을 때 이를 해결하는 데 기여할 것입니다. 또한, 동료가 어려움을 겪을 때 도의적이고 긍정적인 조언을 통해 함께 성장할 수 있도록 돕겠습니다.이</a:t>
            </a:r>
            <a:r>
              <a:rPr sz="1200">
                <a:solidFill>
                  <a:srgbClr val="000000"/>
                </a:solidFill>
                <a:latin typeface="맑은 고딕"/>
              </a:rPr>
              <a:t> 경험은 마사회에서 판매마케팅 직무를 수행하는 데 중요한 역량을 쌓는 계기가 되었습니다. 고객 중심의 영업, 소통 능력, 상황에 맞는 해결책 제시 능력, 동료와의 협업을 통한 갈등 해결 역량을 강화할 수 있었습니다. 마사회에서 고객의 니즈를 정확히 파악하고 그에 맞는 맞춤형 솔루션을 제공하는 데 이 경험이 큰 도움이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은행 근무 시 후배에게 고객 신뢰의 중요성을 설득한 경험에서 얻은 교훈을 바탕으로 마사회의 동료들과 불합리한 상황을 해결할 때 어떤 접근을 취할 건가요?</a:t>
            </a:r>
            <a:br/>
            <a:r>
              <a:t>(2) 동료가 어려움을 겪을 때, 도의적이고 긍정적인 조언을 함으로써 그들의 성장을 도울 수 있었던 구체적인 사례를 말씀해 주시겠어요?</a:t>
            </a:r>
            <a:br/>
            <a:r>
              <a:t>(3) 고객 중심의 영업 및 소통 능력을 마사회에서 어떻게 구체적으로 적용하여 고객 만족을 높일 계획이신가요?</a:t>
            </a:r>
            <a:br/>
            <a:r>
              <a:t>(4) 은행에서의 후배와의 갈등 해결 경험이 마사회에서 판매마케팅 직무를 수행하면서 예상되는 팀 내 갈등에 어떻게 대비할 수 있을지 말씀해 주시겠어요?</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[자금 조달 및 운용 최적화]도시공사에서 부사 예산 집행 담당자로 근무할 당시 강사료에서 집행잔액이 예상되었고 경영평가 항목 중 예산 집행율 부분에서 실적을 개선하고 </a:t>
            </a:r>
            <a:r>
              <a:rPr u="sng" b="1" sz="1200">
                <a:solidFill>
                  <a:srgbClr val="000000"/>
                </a:solidFill>
                <a:latin typeface="맑은 고딕"/>
              </a:rPr>
              <a:t>(1)싶었기에 지방공기업 예산편성기준을 확인하며 방법을 찾았습니다. 이에 예산 전용을 통해 강사료의 일부를 수선유지비로 전용할 수 있음을 파악하였습니다. 수선유지비로 예산을 전용한 후 노후화된 시설 보수에 사용하여 고객만족을</a:t>
            </a:r>
            <a:r>
              <a:rPr sz="1200">
                <a:solidFill>
                  <a:srgbClr val="000000"/>
                </a:solidFill>
                <a:latin typeface="맑은 고딕"/>
              </a:rPr>
              <a:t> 이끌었습니다. 또한 예산 전용을 통해 하반기 예산 집행률 90% 이상을 달성하여 해당 </a:t>
            </a:r>
            <a:r>
              <a:rPr u="sng" b="1" sz="1200">
                <a:solidFill>
                  <a:srgbClr val="000000"/>
                </a:solidFill>
                <a:latin typeface="맑은 고딕"/>
              </a:rPr>
              <a:t>(2)지표에서 높은 점수를 달성하였습니다.한국마사회에서도 유휴 자금 활용도를 높이도록 예산 편성 전략을 수립하겠습니다. 또한 비핵심 자산 매각을 통한 재무구조 개선 전략과 연계하여, 매각 자금이 효과적으로 운용될 수 있도록 자금 배분 체계 및</a:t>
            </a:r>
            <a:r>
              <a:rPr sz="1200">
                <a:solidFill>
                  <a:srgbClr val="000000"/>
                </a:solidFill>
                <a:latin typeface="맑은 고딕"/>
              </a:rPr>
              <a:t> 운용 수익률을 분석하고, 투자 우선순위를 명확히 설정하는 기준을 마련하겠습니다. 특히 자금 운용시 발생할 수 있는 금리 변동, 유동성 리스크를 사전 분석하여 </a:t>
            </a:r>
            <a:r>
              <a:rPr u="sng" b="1" sz="1200">
                <a:solidFill>
                  <a:srgbClr val="000000"/>
                </a:solidFill>
                <a:latin typeface="맑은 고딕"/>
              </a:rPr>
              <a:t>(3)안정적인 자금조달 전략을 수립하겠습니다.[예산 집행의 효율성 극대화]공기업의 예산은 한정된 자원 내에서 최대한의 효과를 내도록 운영되어야 합니다. 저는 도시공사에서 예산 편성 및 집행을 담당하며, 불필요한 예산 낭비를 방지하기 위해 노력한 경험이 있습니다. (4)도시공사 근무 당시 본사로부터 공사의 청렴시책을 홍보하라는 협조공문을 받았습니다. 당시 연말이라 사무관리비 예산이 부족하였기에 비예산의 방법으로 업무를 진행하고 싶어 좀 더 새로운 홍보방식을 고민하였습니다. 이에 고객이 자주 접하는 객체에 청렴문구를 추가하는 방법을 생각했고 업체에</a:t>
            </a:r>
            <a:r>
              <a:rPr sz="1200">
                <a:solidFill>
                  <a:srgbClr val="000000"/>
                </a:solidFill>
                <a:latin typeface="맑은 고딕"/>
              </a:rPr>
              <a:t> 문의해 본 결과 비예산으로 진행할 수 있어 이를 추진했던 경험이 있습니다. 이 홍보방식은 부서가 속한 처 안에서 대표 청렴시책 홍보방안으로 선정되는 성과를 달성하였습니다. 이러한 직무적 경험을 바탕으로 한국마사회에서도 불필요한 예산 낭비를 위해 정량적인 분석과 창의적인 방법을 끊임없이 생각하여 조직의 예산 집행의 효율성을 극대화하며 실효성 있는 경영에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지원자께서 도시공사에서 예산 전용을 통해 노후화된 시설 보수를 진행한 경험이 있다고 언급하셨는데, 이 과정에서 가장 큰 어려움은 무엇이었으며 어떻게 극복하셨나요?</a:t>
            </a:r>
            <a:br/>
            <a:r>
              <a:t>(2) 도시공사에서 예산 집행률 90% 이상을 달성한 경험을 한국마사회에서 어떻게 적용할 계획이신가요?</a:t>
            </a:r>
            <a:br/>
            <a:r>
              <a:t>(3) 지원자께서 경험한 부서 대표 청렴시책 홍보방안을 구체적으로 설명하고, 이러한 방안을 한국마사회에 어떻게 적용할 계획인지 말해 주세요.</a:t>
            </a:r>
            <a:br/>
            <a:r>
              <a:t>(4) 예산 낭비 방지를 위해 창의적인 방법을 고민한 경험을 바탕으로, 한국마사회의 예산 운영에서 새롭게 도입하고 싶은 창의적인 전략은 무엇인가요?</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[설득과 절충점 제시를 통한 이견통합]도시공사 근무 당시 디지털 전환 과정에서 타 부서와 갈등을 통합한 경험이 있습니다. 당시 공사 </a:t>
            </a:r>
            <a:r>
              <a:rPr u="sng" b="1" sz="1200">
                <a:solidFill>
                  <a:srgbClr val="000000"/>
                </a:solidFill>
                <a:latin typeface="맑은 고딕"/>
              </a:rPr>
              <a:t>(1)경영정보부에서에서는 고객 편의, 업무 효율성 차원에서 공사가 운영하는 시설들의 홈페이지를 하나로 통합할 것을 권유하였습니다. 하지만 소속 팀에서는 시설 별로 고객 유형이 다르기 때문에 통합 홈페이지 하나로 이용할 경우 고객 불편이 예상될뿐만 아니라 이에 따른 민원이 가중되는 문제를 제기하였습니다.그 과정에서 이견이 존재했기 때문에 저는 크게 두가지 노력을</a:t>
            </a:r>
            <a:r>
              <a:rPr sz="1200">
                <a:solidFill>
                  <a:srgbClr val="000000"/>
                </a:solidFill>
                <a:latin typeface="맑은 고딕"/>
              </a:rPr>
              <a:t> 기울였습니다. 먼저, 회의에 참여해 공신력 있는 자료를 기반으로 무엇이 회사 차원에서 더 중요한 가치인지 설득하였습니다. 각종 민원 발생 예시 등 공신력 있는 자료를 기반으로 시설마다 발생할 수 있는 문제가 모두 다르기 때문에 하나의 통합된 페이지를 운영할 시 긴급 공지 같은 정보 전달력이 떨어져 고객 접근성이 떨어지는 </a:t>
            </a:r>
            <a:r>
              <a:rPr u="sng" b="1" sz="1200">
                <a:solidFill>
                  <a:srgbClr val="000000"/>
                </a:solidFill>
                <a:latin typeface="맑은 고딕"/>
              </a:rPr>
              <a:t>(2)문제에 대해 설명하였습니다. 이를 통해 고객의 원활한 시설 이용 측면에서 시설들 각각의 홈페이지 운영 존치를 설득하였습니다.또한 나아가 업무 효율성 측면에서 상대 입장의 수용하는 아이디어를 제시하기 위해 노력하였습니다. 회의를 통해 경영정보부가 통합 홈페이지의 실효성을 중요하게 생각하고 있음을 파악하였고 이에 공사 통합 체육센터 포탈에서 각 기관의 예약 기능을 통합적으로 운영하는 아이디어를 제시하였습니다. 타 기관을 분석한 결과 통합 페이지를 통해 고객 예약의 접근성을 높이면서</a:t>
            </a:r>
            <a:r>
              <a:rPr sz="1200">
                <a:solidFill>
                  <a:srgbClr val="000000"/>
                </a:solidFill>
                <a:latin typeface="맑은 고딕"/>
              </a:rPr>
              <a:t> 시설 각각의 </a:t>
            </a:r>
            <a:r>
              <a:rPr u="sng" b="1" sz="1200">
                <a:solidFill>
                  <a:srgbClr val="000000"/>
                </a:solidFill>
                <a:latin typeface="맑은 고딕"/>
              </a:rPr>
              <a:t>(3)별도 홈페이지를 유지하고 있는 부분을 확인하였기 때문입니다. 그 결과 의견을 통합할 수 있었고 기존의 체육센터 각각의 포탈사이트를 유지하고 통합 사이트는 예약기능으로 사용할 것으로 결정되었습니다. 그 결과 고객 편의성과 고객 만족도가 더욱 증가할 수 있습니다.한국마사회는 다양한 이해관계자들과 업무를 진행해야 합니다. 저의</a:t>
            </a:r>
            <a:r>
              <a:rPr sz="1200">
                <a:solidFill>
                  <a:srgbClr val="000000"/>
                </a:solidFill>
                <a:latin typeface="맑은 고딕"/>
              </a:rPr>
              <a:t> 경험을 바탕으로 고객이 추구하는 바와 이해관계를 이해하고 이 기준에 맞는 대안을 함께 모색하기 위해 노력하겠습니다.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디지털 전환 과정에서 타 부서와 갈등을 통합한 경험이 있다고 하셨는데, 당시 사용했던 설득 전략 중 가장 효과적이었던 것은 무엇이었나요?</a:t>
            </a:r>
            <a:br/>
            <a:r>
              <a:t>(2) 각 기관의 예약 기능을 통합적으로 운영하는 아이디어를 제안하신 경험이 있다고 하셨는데, 이 과정에서의 성과와 배운 점은 무엇인가요?</a:t>
            </a:r>
            <a:br/>
            <a:r>
              <a:t>(3) 시설 각각의 별도 홈페이지를 유지하면서 통합 페이지를 운영한 경험을 통해, 지원자는 어떤 점에서 고객의 만족도를 높였다고 생각하시나요?</a:t>
            </a:r>
            <a:br/>
            <a:r>
              <a:t>(4) 한국마사회에서 다양한 이해관계자들과의 업무를 진행할 때, 지원자의 경험을 기반으로 가장 중요한 요소는 무엇이라고 생각하시나요?</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스트레스 해소의 중요성이 주목받는 요즘, 건전한 여가문화로서 경·승마의 대중화와 문화적 정착에 기여하고 싶습니다.이를 위해 다음의 세부 목표를 설정하였습니다.첫째, 데이터 분석을 통한 맞춤형 마케팅 전략 실현입니다.마케팅에서 가장 중요한 요소는 고객의 특성을 파악하고, 맞춤형 </a:t>
            </a:r>
            <a:r>
              <a:rPr u="sng" b="1" sz="1200">
                <a:solidFill>
                  <a:srgbClr val="000000"/>
                </a:solidFill>
                <a:latin typeface="맑은 고딕"/>
              </a:rPr>
              <a:t>(1)전략을 수립하는 것입니다.저는 데이터를 바탕으로 업무를 수행하고자 노력해왔습니다.일례로, 공사에서 부서원 전체가 보유 연차의</a:t>
            </a:r>
            <a:r>
              <a:rPr sz="1200">
                <a:solidFill>
                  <a:srgbClr val="000000"/>
                </a:solidFill>
                <a:latin typeface="맑은 고딕"/>
              </a:rPr>
              <a:t> 85% 이상을 사용해야 하는 '일생활조화' 지표의 관리 담당자로서, 3년 연속 </a:t>
            </a:r>
            <a:r>
              <a:rPr u="sng" b="1" sz="1200">
                <a:solidFill>
                  <a:srgbClr val="000000"/>
                </a:solidFill>
                <a:latin typeface="맑은 고딕"/>
              </a:rPr>
              <a:t>(2)최하위를 기록한 원인을 분석했습니다. 잦은 출장 및 행사로 인한 휴가희망일 중복이 연차</a:t>
            </a:r>
            <a:r>
              <a:rPr sz="1200">
                <a:solidFill>
                  <a:srgbClr val="000000"/>
                </a:solidFill>
                <a:latin typeface="맑은 고딕"/>
              </a:rPr>
              <a:t> 사용제한으로 이어짐을 파악하고, 부서원의 연차 사용 현황을 엑셀로 시각화하여 매월 공유하였습니다. 이를 통해 타 부서원의 휴가 일정과 자신의 연차 사용률을 한눈에 파악해 계획적 사용이 가능하게 하였고, 장기휴가 계획을 사전 공유하는 문화를 조성해 자연스럽게 독려하는 분위기를 만들었습니다. 그 결과, 지표 </a:t>
            </a:r>
            <a:r>
              <a:rPr u="sng" b="1" sz="1200">
                <a:solidFill>
                  <a:srgbClr val="000000"/>
                </a:solidFill>
                <a:latin typeface="맑은 고딕"/>
              </a:rPr>
              <a:t>(3)기준을 충족하고 장기휴가, 조기달성 가점까지 획득할 수 있었습니다.저는 충분한 사전 조사를 바탕으로 판매마케팅</a:t>
            </a:r>
            <a:r>
              <a:rPr sz="1200">
                <a:solidFill>
                  <a:srgbClr val="000000"/>
                </a:solidFill>
                <a:latin typeface="맑은 고딕"/>
              </a:rPr>
              <a:t> 업무를 수행하겠습니다. 새로운 고객층인 mz세대의 승마인식 저조원인을 분석하고, 그들이 선호하는 SNS 인증 및 패션트렌드를 활용하여 승마 참여를 홍보하는 등 세심한 맞춤형 마케팅을 실천하겠습니다. </a:t>
            </a:r>
            <a:r>
              <a:rPr u="sng" b="1" sz="1200">
                <a:solidFill>
                  <a:srgbClr val="000000"/>
                </a:solidFill>
                <a:latin typeface="맑은 고딕"/>
              </a:rPr>
              <a:t>(4)둘째, 고객 서비스 품질 개선입니다.마케팅은 단순한 광고나 홍보를 넘어, 고객이 서비스를</a:t>
            </a:r>
            <a:r>
              <a:rPr sz="1200">
                <a:solidFill>
                  <a:srgbClr val="000000"/>
                </a:solidFill>
                <a:latin typeface="맑은 고딕"/>
              </a:rPr>
              <a:t> 경험하는 전 과정에서 긍정적인 인상을 남기는 것이 핵심입니다. 저는 은행 근무 당시 중장년층 고객의 니즈를 파악하여 업무 대기시간을 단축하고, 단순 업무를 신속히 처리하였습니다. 이에 고객만족향상과 더불어, 추가 계약 달성이라는 성과를 얻기도 했습니다. 저는 항상 고객이 진심으로 만족할 수 있는 서비스를 제공하기 위해 고민하겠습니다. 힐링 승마와 같은 체험형 프로그램에 직접 참여하여 고객의 관점에서 접근하는 등, 고객의 작은 소리에도 귀기울이는 감동 서비스를 실현하겠습니다.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'일생활조화' 지표의 관리 담당자로서 최하위를 기록한 원인을 어떻게 분석하고 해결했는지 자세히 설명해주실 수 있나요?</a:t>
            </a:r>
            <a:br/>
            <a:r>
              <a:t>(2) 부서원의 연차 사용 현황을 엑셀로 시각화하여 공유하는 작업을 통해 얻은 성과와 그 과정에서 배운 점은 무엇인가요?</a:t>
            </a:r>
            <a:br/>
            <a:r>
              <a:t>(3) MZ세대의 승마인식 저조 원인을 분석할 때 중요한 요소는 무엇이며, 이를 기반으로 어떤 계획을 세우셨나요?</a:t>
            </a:r>
            <a:br/>
            <a:r>
              <a:t>(4) 은행 근무 당시, 중장년층 고객 만족향상을 위해 실시한 구체적인 조치와 그에 따른 결과는 무엇인지 말씀해 주세요.</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공사에서 업무 담당자 간 의견 불일치를 조정하며 해결책을 도출한 경험이 있습니다.‘신재생에너지 목표 달성도’라는 내부평가 </a:t>
            </a:r>
            <a:r>
              <a:rPr u="sng" b="1" sz="1200">
                <a:solidFill>
                  <a:srgbClr val="000000"/>
                </a:solidFill>
                <a:latin typeface="맑은 고딕"/>
              </a:rPr>
              <a:t>(1)지표를 관리하는 과정에서 평가 기준에 대한 담당자들의 의견이 엇갈리는 문제가 있었습니다. 각 에너지원별</a:t>
            </a:r>
            <a:r>
              <a:rPr sz="1200">
                <a:solidFill>
                  <a:srgbClr val="000000"/>
                </a:solidFill>
                <a:latin typeface="맑은 고딕"/>
              </a:rPr>
              <a:t> 특성에 따라 담당자들은 자신에게 유리한 공정률 기준을 주장하며 서로 다른 평가 방식을 요구했지만, 전체 성과 관리를 위해서는 일관된 기준이 필요했습니다. 이에 저는 모든 평가 대상이 공정하게 인정받을 </a:t>
            </a:r>
            <a:r>
              <a:rPr u="sng" b="1" sz="1200">
                <a:solidFill>
                  <a:srgbClr val="000000"/>
                </a:solidFill>
                <a:latin typeface="맑은 고딕"/>
              </a:rPr>
              <a:t>(2)수 있는 합리적인 기준을 마련하는 것이 핵심이라고 판단했습니다.우선, 전년도와 해당 연도의</a:t>
            </a:r>
            <a:r>
              <a:rPr sz="1200">
                <a:solidFill>
                  <a:srgbClr val="000000"/>
                </a:solidFill>
                <a:latin typeface="맑은 고딕"/>
              </a:rPr>
              <a:t> 평가 기준 차이를 분석하고, 평가 항목별 중요도를 정리했습니다. 또한, 에너지원별 담당자가 요구하는 기준에 따라 데이터를 분석하고 비교하며, 각 기준이 실제 평가 결과에 미치는 영향을 검토했습니다. 이후, 분석 결과를 바탕으로 각 담당자와 개별적으로 논의하였고, 준공 전 공사의 경우, 현재 </a:t>
            </a:r>
            <a:r>
              <a:rPr u="sng" b="1" sz="1200">
                <a:solidFill>
                  <a:srgbClr val="000000"/>
                </a:solidFill>
                <a:latin typeface="맑은 고딕"/>
              </a:rPr>
              <a:t>(3)공정률을 반영하는 방식으로 합의점을 찾았습니다.그 결과, 평가 기준을 성공적으로 확정하고, 최종 보고서를 원활히 작성할 수 있었습니다.이</a:t>
            </a:r>
            <a:r>
              <a:rPr sz="1200">
                <a:solidFill>
                  <a:srgbClr val="000000"/>
                </a:solidFill>
                <a:latin typeface="맑은 고딕"/>
              </a:rPr>
              <a:t> 과정에서 조직 목표 달성을 위한 공감을 얻기 위해서는 개인의 의견이 충분히 고려되어야 하며, 이러한 양방향 소통과정이 조직발전을 위한 원동력이 된다는 것을 </a:t>
            </a:r>
            <a:r>
              <a:rPr u="sng" b="1" sz="1200">
                <a:solidFill>
                  <a:srgbClr val="000000"/>
                </a:solidFill>
                <a:latin typeface="맑은 고딕"/>
              </a:rPr>
              <a:t>(4)깨달았습니다.또한 객관적인 데이터가 뒷받침될 때, 효과적인 설득과 협력이 이뤄질 수 있다는</a:t>
            </a:r>
            <a:r>
              <a:rPr sz="1200">
                <a:solidFill>
                  <a:srgbClr val="000000"/>
                </a:solidFill>
                <a:latin typeface="맑은 고딕"/>
              </a:rPr>
              <a:t> 것도 경험할 수 있었습니다.판매마케팅 업무에서 고객과 이해관계자와의 원활한 소통은 필수적입니다. 서로 다른 입장과 마주할 때, 저는 상대방의 의견에 먼저 귀 기울이며 수렴하는 자세를 갖추겠습니다. 또한 다양한 협업 과정에서 객관적인 데이터를 바탕으로 소통하며, 조직 목표 달성을 위한 최적의 방안을 강구하기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'신재생에너지 목표 달성도' 평가 기준 확립 과정에서 가장 어려웠던 점과 이를 어떻게 극복하셨는지 설명 부탁드립니다.</a:t>
            </a:r>
            <a:br/>
            <a:r>
              <a:t>(2) 각 에너지원별 담당자의 요구를 분석할 때, 어떤 데이터를 중점적으로 비교하고 검토했는지 구체적으로 말씀해주세요.</a:t>
            </a:r>
            <a:br/>
            <a:r>
              <a:t>(3) 평가 기준 확립의 성과 외에, 이 경험을 통해 얻은 가장 큰 교훈은 무엇이며, 이를 이후에 어떻게 활용하셨는지요?</a:t>
            </a:r>
            <a:br/>
            <a:r>
              <a:t>(4) 판매마케팅 업무에서 고객과 이해관계자와의 원활한 소통에서 중요하다고 생각하는 요소는 무엇인가요?</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한국마사회 입사 후 전기직 업무를 수행하며 안정적인 전력 공급 체계를 구축하고, 친환경 에너지 전환을 주도하는 것을 목표로 하고 있습니다. 한국마사회는 탄소중립 정책을 추진하며, 그린리모델링을 통해 노후 전력설비를</a:t>
            </a:r>
            <a:r>
              <a:rPr sz="1200">
                <a:solidFill>
                  <a:srgbClr val="000000"/>
                </a:solidFill>
                <a:latin typeface="맑은 고딕"/>
              </a:rPr>
              <a:t> 고효율 기자재로 교체하고 신재생에너지를 점진적으로 도입할 계획입니다. 저는 이러한 친환경 에너지 전환 과정에서 전력 공급의 안정성을 유지하는 것이 무엇보다 중요하다고 생각하며, 그 이유는 경마 시설 운영의 원활한 진행과 고객 및 경주마의 </a:t>
            </a:r>
            <a:r>
              <a:rPr u="sng" b="1" sz="1200">
                <a:solidFill>
                  <a:srgbClr val="000000"/>
                </a:solidFill>
                <a:latin typeface="맑은 고딕"/>
              </a:rPr>
              <a:t>(2)안전 확보에 필수적이기 때문입니다. 목표를 달성하기 위해서는 신재생에너지와 주요 전기설비에 대한 이해를 바탕으로, 에너지 전환 과정에서도 안정적인 전력</a:t>
            </a:r>
            <a:r>
              <a:rPr sz="1200">
                <a:solidFill>
                  <a:srgbClr val="000000"/>
                </a:solidFill>
                <a:latin typeface="맑은 고딕"/>
              </a:rPr>
              <a:t> 공급을 유지할 수 </a:t>
            </a:r>
            <a:r>
              <a:rPr u="sng" b="1" sz="1200">
                <a:solidFill>
                  <a:srgbClr val="000000"/>
                </a:solidFill>
                <a:latin typeface="맑은 고딕"/>
              </a:rPr>
              <a:t>(3)있도록 계획을 수립하는 것이 중요하다고 생각합니다. 저는 스마트그리드공학 과목을 통해</a:t>
            </a:r>
            <a:r>
              <a:rPr sz="1200">
                <a:solidFill>
                  <a:srgbClr val="000000"/>
                </a:solidFill>
                <a:latin typeface="맑은 고딕"/>
              </a:rPr>
              <a:t> 태양광 발전설비의 특징과 전력 계통에 미치는 영향을 학습했고, 실무에서 무정전 전원 공급장치를 운영하며 비상 전력 공급의 원리와 중요성을 체득했습니다. 이러한 경험을 바탕으로, 신재생에너지를 기존 전력계통과 </a:t>
            </a:r>
            <a:r>
              <a:rPr u="sng" b="1" sz="1200">
                <a:solidFill>
                  <a:srgbClr val="000000"/>
                </a:solidFill>
                <a:latin typeface="맑은 고딕"/>
              </a:rPr>
              <a:t>(4)효과적으로 연계하여 안정성을 확보하는데 기여하겠습니다. 또한, 철저한 예방점검을 통해 노후화된 설비를 선제적으로 교체하여 정전 없이 원활하게 경마 시설을 운영할 수 있도록 노력하겠습니다.</a:t>
            </a:r>
            <a:r>
              <a:rPr sz="1200">
                <a:solidFill>
                  <a:srgbClr val="000000"/>
                </a:solidFill>
                <a:latin typeface="맑은 고딕"/>
              </a:rPr>
              <a:t> 다음으로, 안정적인 전력 공급을 위해서는 비상 대응 능력이 중요하다고 생각합니다. 자연재해와 같은 예상치 못한 상황에서 전기 설비에 문제가 발생하면, 신속하게 원인을 분석하고 적절한 조치를 취하는 과정이 필요합니다. 저는 통제 업무를 수행하며 공급 중단 위험이 발생했을 때, 사고 사례를 바탕으로 신속히 진단하고 매뉴얼에 따라 즉각 조치하여 영향을 최소화한 경험이 있습니다. 이를 바탕으로, 전기설비에 이상이 발생했을 때에도 즉각적인 원인 분석과 신속한 조치를 통해 경마 시설의 운영이 중단되지 않도록 책임을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전기직 업무와 친환경 에너지 전환 과정에서 구체적인 어려움을 어떻게 해결해 나갈 계획입니까?</a:t>
            </a:r>
            <a:br/>
            <a:r>
              <a:t>(2) 스마트그리드공학 과목 통해 배운 점을 실무에서 어떻게 적용하여 성과를 내었는지 설명해주실 수 있나요?</a:t>
            </a:r>
            <a:br/>
            <a:r>
              <a:t>(3) 신재생에너지를 기존 전력계통과 연계할 때 지원자의 구체적인 역할 계획은 무엇입니까?</a:t>
            </a:r>
            <a:br/>
            <a:r>
              <a:t>(4) 비상 대응 능력에서 사고 사례 활용하여 위험을 최소화한 구체적 방법은 무엇이었습니까?</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업무 회의 중 소통 방식의 차이로 인해 논의가 원활하지 않았던 상황에서 협력적인 분위기를 이끌어낸 경험이 있습니다. 교대근무자 근태 관리 업무를 맡은 저는 코로나19로 인한 결원 발생 시 대응 방안을 논의하는 회의에 </a:t>
            </a:r>
            <a:r>
              <a:rPr u="sng" b="1" sz="1200">
                <a:solidFill>
                  <a:srgbClr val="000000"/>
                </a:solidFill>
                <a:latin typeface="맑은 고딕"/>
              </a:rPr>
              <a:t>(1)참여했습니다. 당시 확진자가 빠르게 증가하는 상황이었기 때문에, 효과적인 대체 근무자 투입 방안을 마련하는 것이 무엇보다 중요했습니다. 그러나 재택근무 도입으로 인해 회의가 온라인으로 이루어지면서</a:t>
            </a:r>
            <a:r>
              <a:rPr sz="1200">
                <a:solidFill>
                  <a:srgbClr val="000000"/>
                </a:solidFill>
                <a:latin typeface="맑은 고딕"/>
              </a:rPr>
              <a:t> 팀원들 간 소통에 어려움이 생겼습니다. 온라인 방식의 특성상 비언어적인 의사소통이 제한되어 상대방의 기분을 세심히 파악하기 힘든 환경이었습니다. 그로 인해 피드백이 의도와 다르게 받아들여지는 경우가 있었고, 당사자에게는 날 선 비판으로 느껴지기도 </a:t>
            </a:r>
            <a:r>
              <a:rPr u="sng" b="1" sz="1200">
                <a:solidFill>
                  <a:srgbClr val="000000"/>
                </a:solidFill>
                <a:latin typeface="맑은 고딕"/>
              </a:rPr>
              <a:t>(2)했습니다. 이 과정에서 일부 팀원들은 감정이 상하면서 회의 분위기가 경직되었고, 논의가 원활하게 진행되지 않았습니다. 저는 부정적인 감정에 압도된 상태에서는 해결책을 제시하더라도 받아들이기 어렵다고 생각하여, 먼저 팀원 각자와 대화를 나누며 피드백 과정에서 느꼈던 불편한 점을 진심으로</a:t>
            </a:r>
            <a:r>
              <a:rPr sz="1200">
                <a:solidFill>
                  <a:srgbClr val="000000"/>
                </a:solidFill>
                <a:latin typeface="맑은 고딕"/>
              </a:rPr>
              <a:t> 들어주었습니다. 그러면서도 각자가 바라는 소통 방식을 파악하고 이를 반영하여 </a:t>
            </a:r>
            <a:r>
              <a:rPr u="sng" b="1" sz="1200">
                <a:solidFill>
                  <a:srgbClr val="000000"/>
                </a:solidFill>
                <a:latin typeface="맑은 고딕"/>
              </a:rPr>
              <a:t>(3)조율해 나갔습니다. 이를 통해 팀원들은 서로의 입장을 이해하게 되었고, 특히 누군가 의견을 냈을 때 단순한 비판보다는 대안을</a:t>
            </a:r>
            <a:r>
              <a:rPr sz="1200">
                <a:solidFill>
                  <a:srgbClr val="000000"/>
                </a:solidFill>
                <a:latin typeface="맑은 고딕"/>
              </a:rPr>
              <a:t> 함께 제시하며 건설적으로 논의하는 분위기를 형성할 수 있었습니다. 그 결과, 팀원들은 의견 차이를 보다 유연하게 조정할 수 있었고, 실질적인 해결책을 찾을 수 </a:t>
            </a:r>
            <a:r>
              <a:rPr u="sng" b="1" sz="1200">
                <a:solidFill>
                  <a:srgbClr val="000000"/>
                </a:solidFill>
                <a:latin typeface="맑은 고딕"/>
              </a:rPr>
              <a:t>(4)있었습니다. 이를 통해 상대방의 감정을 존중하는 소통 방식이 원활한 업무 진행에 중요한 역할을 한다는 것을 다시 한번 깨달았습니다. 추후 유사한</a:t>
            </a:r>
            <a:r>
              <a:rPr sz="1200">
                <a:solidFill>
                  <a:srgbClr val="000000"/>
                </a:solidFill>
                <a:latin typeface="맑은 고딕"/>
              </a:rPr>
              <a:t> 상황이 발생하더라도, 적극적인 소통 방식으로 의견을 조율하고, 공동의 목표를 효과적으로 달성하는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온라인 회의에서 소통 어려움을 극복한 구체적인 방법은 무엇이었는지 설명해주세요.</a:t>
            </a:r>
            <a:br/>
            <a:r>
              <a:t>(2) 회의에서 부정적인 감정을 해결하고, 협력적인 분위기를 이끌어낸 경험을 구체적으로 설명해주시겠어요?</a:t>
            </a:r>
            <a:br/>
            <a:r>
              <a:t>(3) 팀원들이 소통 방식을 조율하여 해결책을 찾는 과정을 지원자는 어떻게 촉진시켰나요?</a:t>
            </a:r>
            <a:br/>
            <a:r>
              <a:t>(4) 앞으로 유사한 상황에서 적극적인 소통 방식을 촉진하기 위한 계획이 있나요?</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(1)[기본부터 잘하겠습니다]입사 후 가장 먼저 이루고 싶은 목표는 ‘정확한 절차 숙지와 신속한 현장 대응’입니다.</a:t>
            </a:r>
            <a:r>
              <a:rPr sz="1200">
                <a:solidFill>
                  <a:srgbClr val="000000"/>
                </a:solidFill>
                <a:latin typeface="맑은 고딕"/>
              </a:rPr>
              <a:t> 기존 지침과 매뉴얼을 철저히 숙지하고, 선배님들의 노하우를 배우며 실수 없이 운영하는 데 힘을 </a:t>
            </a:r>
            <a:r>
              <a:rPr u="sng" b="1" sz="1200">
                <a:solidFill>
                  <a:srgbClr val="000000"/>
                </a:solidFill>
                <a:latin typeface="맑은 고딕"/>
              </a:rPr>
              <a:t>(2)보태겠습니다.[후방조치 위원: 말의 돌발 행동을 빠르게 제어] 후방조치 위원의 역할을 맡는다면, 말이 출발대 진입을 하는 과정에서 제가 배운 승마 경험과 위험 징후를 미리 파악하는 습관을 십분 활용하겠습니다. 말의 초조한 움직임이나 거부 자세를 인지하는 즉시, 팀원에게 (3)상황을 공유하고 대응 태세를 취해 경주가 원활히 시작될 수 있도록 노력하겠습니다. 승마 동아리에서 익혔던 말과의 교감 능력을 바탕으로 돌발상황 발생 시 말을 흥분시키지 않고 자연스럽게 출발대</a:t>
            </a:r>
            <a:r>
              <a:rPr sz="1200">
                <a:solidFill>
                  <a:srgbClr val="000000"/>
                </a:solidFill>
                <a:latin typeface="맑은 고딕"/>
              </a:rPr>
              <a:t> 진입을 유도하겠습니다.[통신 위원: 소통 실수 최소화 및 정확한 자료 정리]통신 위원으로서는 팀 간 소통과 자료 정리에 집중할 계획입니다. 무전에서 발생하는 실수를 줄이고, 업무가 끝난 후에는 </a:t>
            </a:r>
            <a:r>
              <a:rPr u="sng" b="1" sz="1200">
                <a:solidFill>
                  <a:srgbClr val="000000"/>
                </a:solidFill>
                <a:latin typeface="맑은 고딕"/>
              </a:rPr>
              <a:t>(4)출발 상황을 정리해 피드백 노트를 작성·공유함으로써 실무 역량을 체계적으로 쌓겠습니다. 관광기업에서 근무를 하며 습득한 OA프로그램 사용 능력은 사무 업무의</a:t>
            </a:r>
            <a:r>
              <a:rPr sz="1200">
                <a:solidFill>
                  <a:srgbClr val="000000"/>
                </a:solidFill>
                <a:latin typeface="맑은 고딕"/>
              </a:rPr>
              <a:t> 능률을 높이는 데 큰 도움이 될 것입니다.[신호 위원: 정확한 신호를 통한 경주 지연 방지]신호 위원으로서 여러 말이 출발대에 제대로 정렬한 시점에 정확한 신호를 보내어 매끄러운 경기 진행을 유도하겠습니다. 대학 시절 프로젝트 활동을 통해 습득한 '위험 요인 파악-위험성 결정-위험 감소 대책 수립'의 위험성 평가 3단계 판단법을 바탕으로, 다른 위원들과 오보 없이 소통하겠습니다. 무전 통신 시 사용되는 용어와 절차를 빠르게 익힌다면 신호의 정확도를 높일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현장 대응 능력을 신속하게 습득하기 위해 계획하고 있는 방법에 대해 좀 더 구체적으로 설명해 주시겠습니까?</a:t>
            </a:r>
            <a:br/>
            <a:r>
              <a:t>(2) 승마 동아리 경험이 말의 돌발 행동 통제에 어떻게 기여했는지 좀 더 구체적으로 설명해 주실 수 있습니까?</a:t>
            </a:r>
            <a:br/>
            <a:r>
              <a:t>(3) 팀 간 소통 시 발생 가능한 오류를 줄이기 위해 구체적으로 어떤 전략을 계획하고 있는지 설명해 주실 수 있습니까?</a:t>
            </a:r>
            <a:br/>
            <a:r>
              <a:t>(4) 대학 시절 습득한 위험성 평가 판단법을 통해 어떤 방식으로 신호 위원의 역할을 수행할 계획이신가요?</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