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E0401896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(1)[온라인 마권 발매]시대적 변화에 부응하고 말 산업 위기 극복을 위해 한국마사회법 개정을 거쳐 온라인 마권 발매 제도를 도입하는 것으로 알고 있습니다.</a:t>
            </a:r>
            <a:r>
              <a:rPr sz="1200">
                <a:solidFill>
                  <a:srgbClr val="000000"/>
                </a:solidFill>
                <a:latin typeface="맑은 고딕"/>
              </a:rPr>
              <a:t> 올해 6월 본격 시행을 앞두고 있다고 알아보았습니다. 이러한 변화에 잘 대응하기 위해 경영지원과 사업기획 및 운영이 중요하다고 생각합니다. 왜냐하면 온라인 마권 발매 제도가 도입되면 해당 제도에 대한 행정업무의 변화뿐만 아니라 사회적 우려에 대한 대응과 같은 부수적인 효과까지 고려해야 하기 때문입니다. 예를 들어 효율적으로 업무지원을 해서 생산성을 높여야 할 뿐만 아니라, 온라인 경마에 대한 불법도박 조장 우려 기사 등에 있어서도 대처를 해야 할 것입니다. 따라서 이러한 일들에 있어서는 효율적인 경영지원과 사업기획 및 운영을 통해 효과적으로 대응하는 것이 중요하다고 생각합니다.[어떤 상황이든 최선을 다해서 잘 적응하고 잘 해냈던 경험]저는 어떤 상황이든 최선을 다해서 잘 적응하고 잘 해내려고 합니다. 왜냐하면 최선을 다해서 좋은 성과를 낸다면, 그렇지 못할 때보다 더 많은 기회가 온다고 생각하며, 성취감을 느낄 수도 있고, 또한 주변 사람들에게도 좋은 영향력을 전할 수 있다고 생각합니다. 우선 저는 경제학을 심도 있게 배우고 싶어서 경제학과로 편입을 2번 했었습니다. </a:t>
            </a:r>
            <a:r>
              <a:rPr u="sng" b="1" sz="1200">
                <a:solidFill>
                  <a:srgbClr val="000000"/>
                </a:solidFill>
                <a:latin typeface="맑은 고딕"/>
              </a:rPr>
              <a:t>(2)첫 번째 편입학한 대학에서는 두 학기 다니는 동안 석차 1등도 해보고 전액장학금 1회를 받기도 하며 4.17[4.39]/4.3[4.5]의 평점을 받았습니다.</a:t>
            </a:r>
            <a:r>
              <a:rPr sz="1200">
                <a:solidFill>
                  <a:srgbClr val="000000"/>
                </a:solidFill>
                <a:latin typeface="맑은 고딕"/>
              </a:rPr>
              <a:t> 그리고 두 번째 편입학한 대학에서는 네 학기 동안 최우등생 2회 선정과 전액장학금 2회를 받기도 하며 4/4.5의 평점을 받았습니다. 또한 저는 </a:t>
            </a:r>
            <a:r>
              <a:rPr u="sng" b="1" sz="1200">
                <a:solidFill>
                  <a:srgbClr val="000000"/>
                </a:solidFill>
                <a:latin typeface="맑은 고딕"/>
              </a:rPr>
              <a:t>(3)각각 국책은행과 교육기업에서 인턴을 총 2회 했었습니다. 두 번의 인턴 모두 성실히 임했는데, 국책은행 인턴 당시 우수인턴에 선정이 되었고, 교육기업 인턴 당시 수기 공모전에서 장려상을 수상하기도 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온라인 마권 발매 제도가 도입될 것을 알고 계시고 경영지원과 사업기획이 중요하다고 하셨는데, 이런 변화에 적응하고 대비하기 위해 어떤 구체적인 경험이나 준비를 하셨는지 공유해주실 수 있나요?</a:t>
            </a:r>
            <a:br/>
            <a:r>
              <a:t>(2) 경제학과에 편입하여 두 차례 장학금을 받으셨는데, 이를 통해 배운 것들이 현재 지원하시는 직무에 어떻게 도움이 될 것이라고 생각하시나요?</a:t>
            </a:r>
            <a:br/>
            <a:r>
              <a:t>(3) 국책은행과 교육기업에서 인턴 경험이 있으셨는데, 이러한 경험들이 지원 직무의 성공에 어떻게 기여할 것이라 생각하시나요?</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E0402405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 정도는 괜찮지” 않습니다] 저는 가랑비에 옷 젖는 줄 모르는 상황을 가장 피해야 한다고 보고 있습니다. 저는 업무에 임할 때 처음부터 부정･부패하고자 마음먹은 사람은 없다고 생각합니다. 하지만 본인도 의식하지 못할 정도로 작은 일탈을 반복하거나, “이 정도는 괜찮겠지”라고 판단하여 조금씩 다른 길로 빠지다보면, 이를 당연한 것으로 받아드리게 된다고 생각합니다. 작은 부정이 계속 쌓인다면 특정 대상과 특수관계가 생길 수 있고, 장차 개인과 조직 모두에게 큰 피해가 되는 사건으로 발전 할 수 있습니다. </a:t>
            </a:r>
            <a:r>
              <a:rPr u="sng" b="1" sz="1200">
                <a:solidFill>
                  <a:srgbClr val="000000"/>
                </a:solidFill>
                <a:latin typeface="맑은 고딕"/>
              </a:rPr>
              <a:t>(1)제가 한 기관에 근무했을 때 예산업무와 관련하여 적/부 여부를 판단할 권한을 가진 적이 있었습니다.</a:t>
            </a:r>
            <a:r>
              <a:rPr sz="1200">
                <a:solidFill>
                  <a:srgbClr val="000000"/>
                </a:solidFill>
                <a:latin typeface="맑은 고딕"/>
              </a:rPr>
              <a:t> 저는 업무적으로 절차, 상황 등을 고려하여 특혜 없이 일을 처리하였습니다. 그러나 업무 유관자께서는 이에 대한 감사의 표시로 여러 가지 다양한 물품을 제게 제공하려고 하였습니다. </a:t>
            </a:r>
            <a:r>
              <a:rPr u="sng" b="1" sz="1200">
                <a:solidFill>
                  <a:srgbClr val="000000"/>
                </a:solidFill>
                <a:latin typeface="맑은 고딕"/>
              </a:rPr>
              <a:t>(2)저는 그 자리에서 정중하게 거절하여 상황이 일단락 된 줄 알았으나, 며칠 뒤 제 개인주소로도 해당 물품을 보낸 사실을 인지하게</a:t>
            </a:r>
            <a:r>
              <a:rPr sz="1200">
                <a:solidFill>
                  <a:srgbClr val="000000"/>
                </a:solidFill>
                <a:latin typeface="맑은 고딕"/>
              </a:rPr>
              <a:t> 되었고, 이후 감사 부서 신고 및 물품 인계 처리를 하였습니다. 또한 다시는 이런 일이 일어나지 않도록 해당 업무 유관자에게 주의를 기울여달라 전달하였습니다. 한번은 동일한 고민을 하고 있는 직장동료가 제게 상담을 요청한 적이 있었습니다. 동료는 너무 거절하는 것도 상대에 대한 예의가 아닌 것 같다는 이야기를 하였었는데, 저는 </a:t>
            </a:r>
            <a:r>
              <a:rPr u="sng" b="1" sz="1200">
                <a:solidFill>
                  <a:srgbClr val="000000"/>
                </a:solidFill>
                <a:latin typeface="맑은 고딕"/>
              </a:rPr>
              <a:t>(3)해당 동료에게 효과적으로 경각심을 심어주기 위해, 몇 가지 징계 사례 및 타기관 감사원 감사 결과 등을 활용하여 설명해 주었고</a:t>
            </a:r>
            <a:r>
              <a:rPr sz="1200">
                <a:solidFill>
                  <a:srgbClr val="000000"/>
                </a:solidFill>
                <a:latin typeface="맑은 고딕"/>
              </a:rPr>
              <a:t>, 다행히도 동료는 심각성을 인지하고 대가를 수취하지 않았습니다. 향후에도 조직생활 중 이처럼 청렴과 관련된 갈등은 있을 수 있습니다. 스스로를 잘 다스리고, 주변 동료들과도 잘 소통하여 정의와 청렴이 잘 유지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본인이 근무했던 기관에서 예산업무와 관련하여 적/부 여부를 판단하는 경험이 있었다고 적으셨습니다. 그 경험에서 얻은 가장 큰 교훈은 무엇이었나요?</a:t>
            </a:r>
            <a:br/>
            <a:r>
              <a:t>(2) 업무 유관자로부터 받은 물품을 정중히 거절하고 감사부서에 신고하셨습니다. 이러한 상황이 또 발생할 경우 어떻게 대응하실 계획인가요?</a:t>
            </a:r>
            <a:br/>
            <a:r>
              <a:t>(3) 어떤 동료가 상담 요청을 했을 때 몇 가지 징계 사례 및 타기관 감사원 감사 결과를 활용했습니다. 그 중에서 가장 효과적이었던 사례는 무엇이었나요?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E0500632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마권 발매의 수익성 분석 및 병목 제거]국내 경마 산업은 말산업 전체 규모의 90%에 육박하는 중요한 산업입니다. 따라서 한국마사회가 수행하는 경마 사업의 중요성은 크다고 할 수 있습니다. 인터넷 및 스마트폰 활용이 높아지는 시대 상황에 맞추어 한국마사회는 온라인 마권 발매를 시범 운영할 예정입니다. 재무회계 관리 직무를 수행하며 이러한 온라인 마권 발매의 오프라인 마권 발매 대비 매출 및 수익성에 미치는 영향을 철저하게 분석하고 관련 비용 절감 등을 통한 추가적인 수익성 향상 등에 대하여 지속해서 고민해야 한다고 생각합니다. </a:t>
            </a:r>
            <a:r>
              <a:rPr u="sng" b="1" sz="1200">
                <a:solidFill>
                  <a:srgbClr val="000000"/>
                </a:solidFill>
                <a:latin typeface="맑은 고딕"/>
              </a:rPr>
              <a:t>(1)전산회계 1급 자격증을 취득하며 얻은 회계 프로그램 활용 능력을 활용하여 온라인 마권 발매와 관련한 거래를 기록하고 관리하겠습니다.</a:t>
            </a:r>
            <a:r>
              <a:rPr sz="1200">
                <a:solidFill>
                  <a:srgbClr val="000000"/>
                </a:solidFill>
                <a:latin typeface="맑은 고딕"/>
              </a:rPr>
              <a:t> 재경관리사 자격증을 취득하고 공인회계사 시험을 준비하는 과정에서 쌓은 회계적 지식을 바탕으로 해당 거래를 분석하겠습니다. 컴퓨터활용능력 1급 자격 취득 및 공공기관에서 인턴으로 근무하며 쌓은 문서 처리능력을 활용하여 앞서 분석한 거래 관련 정보를 정리하여 문제점 파악 및 개선점 제안을 위한 자료를 제작하겠습니다. 신입으로서 적극적인 자세로 업무를 배우며 이후 업무를 수행하는 과정에서 발생하는 병목을 해결하기 위해 노력하겠습니다. </a:t>
            </a:r>
            <a:r>
              <a:rPr u="sng" b="1" sz="1200">
                <a:solidFill>
                  <a:srgbClr val="000000"/>
                </a:solidFill>
                <a:latin typeface="맑은 고딕"/>
              </a:rPr>
              <a:t>(2)무역 관련 공공기관에서 인턴으로 근무하며 업무수행 방식의 변경을 제안하여 시차로 인한 문제를 해결한 경험이 있습니다.</a:t>
            </a:r>
            <a:r>
              <a:rPr sz="1200">
                <a:solidFill>
                  <a:srgbClr val="000000"/>
                </a:solidFill>
                <a:latin typeface="맑은 고딕"/>
              </a:rPr>
              <a:t> </a:t>
            </a:r>
            <a:r>
              <a:rPr u="sng" b="1" sz="1200">
                <a:solidFill>
                  <a:srgbClr val="000000"/>
                </a:solidFill>
                <a:latin typeface="맑은 고딕"/>
              </a:rPr>
              <a:t>(3)해외 무역관과 메일을 통하여 온라인 상담 일정을 조정하는 기존의 방식은 시차로 인하여 오랜 시간이 소요되었습니다.</a:t>
            </a:r>
            <a:r>
              <a:rPr sz="1200">
                <a:solidFill>
                  <a:srgbClr val="000000"/>
                </a:solidFill>
                <a:latin typeface="맑은 고딕"/>
              </a:rPr>
              <a:t> 이에 구글 시트를 활용하여 해외 무역관이 직접 시트를 채우고 중복이 되는 시간대의 상담 일정만 조정하는 방식으로 변경을 제안하여 업무에 드는 시간을 단축할 수 있었습니다. 한국마사회에서 근무하면서 업무의 원활한 진행에 방해가 되는 병목 요소를 발견하고 이를 제거하겠습니다.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전산회계 1급 자격증을 취득하며 얻은 회계 프로그램 활용 능력을 어떻게 온라인 마권 발매 거래 기록 및 관리에 활용할 계획인지 설명해 주시겠습니까?</a:t>
            </a:r>
            <a:br/>
            <a:r>
              <a:t>(2) 무역 관련 공공기관에서의 인턴 경험을 통해 배운 업무 개선 경험을 한국마사회에서 어떻게 적용하고자 하는지 구체적으로 설명해 주시겠습니까?</a:t>
            </a:r>
            <a:br/>
            <a:r>
              <a:t>(3) 지원자가 무역 관련 공공기관에서 근무하면서 시차 문제를 해결하기 위해 구글 시트를 사용했다고 하셨는데, 이 경험이 한국마사회에서의 업무에 어떻게 기여할 수 있을까요?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E0500632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[비공개적인 거래의 원천 봉쇄]조직 생활에서 정의와 청렴만큼 중요한 가치는 없습니다. 특히 한국마사회와 같은 공공기관은 이러한 가치가 더욱이 중요시되어야 합니다. 조직 생활에 있어 정의와 청렴에 가장 반대되는 상황은 비공개적인 공간에서 이루어지는 거래라고 생각합니다. 한국마사회의 기관 특성상 경마 사업 진행에 있어 비공개적인 공간에서의 거래가 발생할 가능성이 존재한다고 생각합니다. 예를 들어 경마에 참여하는 말에 관한 정보를 흘리는 등의 상황이 발생할 수 있습니다. </a:t>
            </a:r>
            <a:r>
              <a:rPr u="sng" b="1" sz="1200">
                <a:solidFill>
                  <a:srgbClr val="000000"/>
                </a:solidFill>
                <a:latin typeface="맑은 고딕"/>
              </a:rPr>
              <a:t>(1)만약 조직 내에 그러한 거래를 주고받는 동료가 있다면 조직의 공정성을 유지하기 위하여 철저하게 보고할 것입니다.</a:t>
            </a:r>
            <a:r>
              <a:rPr sz="1200">
                <a:solidFill>
                  <a:srgbClr val="000000"/>
                </a:solidFill>
                <a:latin typeface="맑은 고딕"/>
              </a:rPr>
              <a:t> 철도 관련 공공기관에서 인턴으로 근무할 당시 </a:t>
            </a:r>
            <a:r>
              <a:rPr u="sng" b="1" sz="1200">
                <a:solidFill>
                  <a:srgbClr val="000000"/>
                </a:solidFill>
                <a:latin typeface="맑은 고딕"/>
              </a:rPr>
              <a:t>(2)승차권을 구입한 후의 거스름돈을 인턴에게 주려는 고객이 있었습니다.</a:t>
            </a:r>
            <a:r>
              <a:rPr sz="1200">
                <a:solidFill>
                  <a:srgbClr val="000000"/>
                </a:solidFill>
                <a:latin typeface="맑은 고딕"/>
              </a:rPr>
              <a:t> 큰돈은 아니었지만, 이러한 상황이 반복된다면 기관에 부정적인 이미지를 형성할 수 있다고 생각하여 정중하게 거절했습니다. 동료가 같은 상황에 부닥쳐 고민하고 있을 때도 단호하게 거절하는 것이 맞다는 의견을 표했습니다. 한국마사회에서 근무할 때 이러한 상황이 발생한다면 동료를 설득하여 소탐대실하지 않을 것을 강조하겠습니다. 또한 동료가 그러한 거래를 하는 것을 발견할 확률은 높지 않다고 생각합니다. 따라서 개인적인 설득보다는 체계적인 시스템 구축이 더욱 중요하다고 생각합니다. </a:t>
            </a:r>
            <a:r>
              <a:rPr u="sng" b="1" sz="1200">
                <a:solidFill>
                  <a:srgbClr val="000000"/>
                </a:solidFill>
                <a:latin typeface="맑은 고딕"/>
              </a:rPr>
              <a:t>(3)정기적인 감사를 수행하고 부정적인 거래의 적발 시 징계 수위를 강화하여 상황이 근본적으로 발생하지 않도록 해야 할 것입니다.</a:t>
            </a:r>
            <a:r>
              <a:rPr sz="1200">
                <a:solidFill>
                  <a:srgbClr val="000000"/>
                </a:solidFill>
                <a:latin typeface="맑은 고딕"/>
              </a:rPr>
              <a:t> 재무회계 관리 직무를 수행하며 철저한 거래 내용 관리와 검토로 한국마사회의 청렴에 해를 가하는 거래가 발생하지 않도록 철저한 자세로 근무하겠습니다.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조직 내 동료의 비공개 거래 발견 시 철저하게 보고하겠다고 하셨는데, 이를 효과적으로 수행하기 위해 어떤 방법으로 상황을 조사하고 보고할 계획이신가요?</a:t>
            </a:r>
            <a:br/>
            <a:r>
              <a:t>(2) 철도 관련 공공기관 인턴 당시 승차권 구입 후 고객의 거스름돈 제안을 거절하는 상황이 발생했는데, 구체적으로 어떤 점 때문에 기관에 부정적인 이미지가 형성될 수 있다고 생각했는지 설명해 주시겠습니까?</a:t>
            </a:r>
            <a:br/>
            <a:r>
              <a:t>(3) 한국마사회에서 청렴한 조직 문화 구축을 위해 정기적인 감사와 징계 수위 강화를 언급하셨는데, 이러한 시스템을 어떤 구체적인 절차로 구현할 수 있을지 설명해 주시겠습니까?</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대학에서 경영학과 중어중문학을 전공하며 배운 지식들을 실무에 적용하기 위해 ○○공사에서 인턴과 계약직 사원으로 근무했습니다. 국제곡물정보와 해외농산물수입정보를 조사하며 농산물 가격 변동을 파악하고 선제적으로 관리함으로써, 수급관리에 대한 실무 경험을 쌓고자 노력하였습니다.특히 농산물수입동향보고서 작성과 </a:t>
            </a:r>
            <a:r>
              <a:rPr u="sng" b="1" sz="1200">
                <a:solidFill>
                  <a:srgbClr val="000000"/>
                </a:solidFill>
                <a:latin typeface="맑은 고딕"/>
              </a:rPr>
              <a:t>(1)해외수입정보검증회의 개최를 통해 수입농산물과 관세제도에 대한 전문지식을 쌓았으며</a:t>
            </a:r>
            <a:r>
              <a:rPr sz="1200">
                <a:solidFill>
                  <a:srgbClr val="000000"/>
                </a:solidFill>
                <a:latin typeface="맑은 고딕"/>
              </a:rPr>
              <a:t>, </a:t>
            </a:r>
            <a:r>
              <a:rPr u="sng" b="1" sz="1200">
                <a:solidFill>
                  <a:srgbClr val="000000"/>
                </a:solidFill>
                <a:latin typeface="맑은 고딕"/>
              </a:rPr>
              <a:t>(2)외신보도모니터링과 해외 모니터들과의 소통을 통해 실무적 외국어 능력도 향상시켰습니다.</a:t>
            </a:r>
            <a:r>
              <a:rPr sz="1200">
                <a:solidFill>
                  <a:srgbClr val="000000"/>
                </a:solidFill>
                <a:latin typeface="맑은 고딕"/>
              </a:rPr>
              <a:t> 이를 통해 농산물수급관리와 수입동향조사에 필요한 분석력 및 전문성을 갖출 수 있었습니다.입사 후 이러한 경험을 바탕으로 공사의 핵심사업인 농산물 수급관리 업무에 기여하고자 합니다. </a:t>
            </a:r>
            <a:r>
              <a:rPr u="sng" b="1" sz="1200">
                <a:solidFill>
                  <a:srgbClr val="000000"/>
                </a:solidFill>
                <a:latin typeface="맑은 고딕"/>
              </a:rPr>
              <a:t>(3)수입정보조사와 관세제도에 대한 지식을 활용해 시장 변화에 선제적으로 대응할 수 있는 전략을 수립하고</a:t>
            </a:r>
            <a:r>
              <a:rPr sz="1200">
                <a:solidFill>
                  <a:srgbClr val="000000"/>
                </a:solidFill>
                <a:latin typeface="맑은 고딕"/>
              </a:rPr>
              <a:t>, 외국어 소통능력을 적극 활용하여 글로벌 농산물시장에 대한 이해를 넓혀 수급 안정화에 이바지하는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○○공사에서 인턴과 계약직 사원으로 근무하면서 진행했던 해외수입정보검증회의의 구체적인 내용을 설명해주실 수 있나요?</a:t>
            </a:r>
            <a:br/>
            <a:r>
              <a:t>(2) 외신보도모니터링을 수행할 때 직면했던 가장 큰 도전은 무엇이었고, 이를 어떻게 극복하셨나요?</a:t>
            </a:r>
            <a:br/>
            <a:r>
              <a:t>(3) 입사 후 수입정보조사와 관세제도에 대한 지식을 활용하여 어떤 구체적 전략을 수립하고자 하시나요?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외국인유학생서포터즈 활동 당시, 중국인 팀원의 소극적인 태도로 인해 다른 팀원들이 그 친구의 퇴출을 주장하며 갈등이 발생했습니다. 당시 저는 팀원들의 의견을 존중하면서도 서포터즈 간의 원만한 관계 유지를 위해 갈등을 해결하고자 노력했습니다.</a:t>
            </a:r>
            <a:r>
              <a:rPr u="sng" b="1" sz="1200">
                <a:solidFill>
                  <a:srgbClr val="000000"/>
                </a:solidFill>
                <a:latin typeface="맑은 고딕"/>
              </a:rPr>
              <a:t>(1)우선 중국인 친구와의 면담을 통해 한국어가 서툴러 회의내용을 이해하고 맡은 업무 수행하는데 어려움을 겪고 있다는 점을 알게 되었습니다.</a:t>
            </a:r>
            <a:r>
              <a:rPr sz="1200">
                <a:solidFill>
                  <a:srgbClr val="000000"/>
                </a:solidFill>
                <a:latin typeface="맑은 고딕"/>
              </a:rPr>
              <a:t> 따라서 팀원들에게 상황을 설명하고, </a:t>
            </a:r>
            <a:r>
              <a:rPr u="sng" b="1" sz="1200">
                <a:solidFill>
                  <a:srgbClr val="000000"/>
                </a:solidFill>
                <a:latin typeface="맑은 고딕"/>
              </a:rPr>
              <a:t>(2)퇴출보다는 그 친구의 역할을 조정하는 방향으로 함께 해결해보자고 설득했습니다.</a:t>
            </a:r>
            <a:r>
              <a:rPr sz="1200">
                <a:solidFill>
                  <a:srgbClr val="000000"/>
                </a:solidFill>
                <a:latin typeface="맑은 고딕"/>
              </a:rPr>
              <a:t> 이후 그 친구에게 회의내용을 중국어로 다시 설명해주고, 중국어 통번역 업무를 맡기며 역할을 재조정했습니다. 그 결과 중국인 친구는 활동에 적극적으로 참여하는 모습을 보였고, 팀원들 간의 관계도 원만하게 유지되었습니다.이 경험을 통해 갈등 상황속에서 소통과 배려의 중요성을 깨달았으며, 입사 후에도 </a:t>
            </a:r>
            <a:r>
              <a:rPr u="sng" b="1" sz="1200">
                <a:solidFill>
                  <a:srgbClr val="000000"/>
                </a:solidFill>
                <a:latin typeface="맑은 고딕"/>
              </a:rPr>
              <a:t>(3)부서원들과 상호 이해를 바탕으로 협력하여 조직에 긍정적인 영향을 미치고자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외국인유학생서포터즈 활동 당시, 중국인 팀원과의 면담에서 어떤 방법으로 그 친구를 설득했는지에 대해 구체적으로 설명해주실 수 있나요?</a:t>
            </a:r>
            <a:br/>
            <a:r>
              <a:t>(2) 중국인 팀원의 역할을 조정할 때, 다른 팀원들 역시 변화를 받아들여야 했을 텐데, 이를 어떻게 조율하셨나요?</a:t>
            </a:r>
            <a:br/>
            <a:r>
              <a:t>(3) 서포터즈 활동을 통해 소통과 배려의 중요성을 느끼셨다고 했는데, 입사 후 이런 자질을 발휘하여 부서에 어떻게 기여하고자 하시나요?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(1)공사 인턴으로 근무하며, 조직 경영 실적 평가와 내부 성과관리에 관한 업무를 경험하고 행정 업무역량을 쌓았습니다.</a:t>
            </a:r>
            <a:r>
              <a:rPr sz="1200">
                <a:solidFill>
                  <a:srgbClr val="000000"/>
                </a:solidFill>
                <a:latin typeface="맑은 고딕"/>
              </a:rPr>
              <a:t> 이 과정에서, 학창 시절 배운 경영 전략 이론들을 실무에 적용하며 전반적인 성과관리 시스템을 파악할 수 있었습니다. 또한, </a:t>
            </a:r>
            <a:r>
              <a:rPr u="sng" b="1" sz="1200">
                <a:solidFill>
                  <a:srgbClr val="000000"/>
                </a:solidFill>
                <a:latin typeface="맑은 고딕"/>
              </a:rPr>
              <a:t>(2)동종업계의 경영 평가 보고서를 엑셀에 취합하고, 30개가 넘는 부서의 성과지표 보고서를 정확하게 관리하여, 기업 간 성과 비교를 효율적으로 할 수 있도록 지원하였고,</a:t>
            </a:r>
            <a:r>
              <a:rPr sz="1200">
                <a:solidFill>
                  <a:srgbClr val="000000"/>
                </a:solidFill>
                <a:latin typeface="맑은 고딕"/>
              </a:rPr>
              <a:t> 데이터를 바탕으로 기업 간 강약점 분석 역량을 키울 수 있었습니다. </a:t>
            </a:r>
            <a:r>
              <a:rPr u="sng" b="1" sz="1200">
                <a:solidFill>
                  <a:srgbClr val="000000"/>
                </a:solidFill>
                <a:latin typeface="맑은 고딕"/>
              </a:rPr>
              <a:t>(3)또한, 재단 인턴 당시 외국인 내방객들을 응대하며 영어, 중국어, 일본어 의사소통 능력 및 홍보물 경험을 쌓았습니다.</a:t>
            </a:r>
            <a:r>
              <a:rPr sz="1200">
                <a:solidFill>
                  <a:srgbClr val="000000"/>
                </a:solidFill>
                <a:latin typeface="맑은 고딕"/>
              </a:rPr>
              <a:t>이를 바탕으로 해외 시장에서 한국 농수산식품의 우수성과 경쟁력을 효과적으로 홍보하고, 국제 무대에서 해외의 수요기업에 알리기 위한 지속적인 소통에 기여할 수 있을 것입니다. 해외 기업과의 전략적 협력관계를 통해 한국농수산식품유통공사가 글로벌 농수산 강국으로 자리매김하는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공사 인턴으로 근무하며 조직 경영 실적 평가와 내부 성과관리에 관한 업무를 경험했다고 하셨습니다. 이 경험에서 가장 어려웠던 점은 무엇이었고, 그것을 어떻게 극복했는지 구체적으로 설명해 주시겠습니까?</a:t>
            </a:r>
            <a:br/>
            <a:r>
              <a:t>(2) 동종업계의 경영 평가 보고서를 엑셀에 취합하여 30개가 넘는 부서의 성과지표 보고서를 관리했다고 하셨습니다. 이 과정에서 가장 중점을 두었던 부분은 무엇이었고, 그 과정에서 얻은 가장 큰 배움은 무엇입니까?</a:t>
            </a:r>
            <a:br/>
            <a:r>
              <a:t>(3) 재단 인턴 당시 외국인 내방객들을 응대하며 영어, 중국어, 일본어 의사소통 능력 및 홍보물 경험을 쌓았다고 하셨습니다. 이 경험이 지원자의 국제 업무 능력에 어떻게 기여할 수 있었는지 말씀해 주세요.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(1)한중 교류캠프에서 게임프로그램을 기획하던 중 서로 생각하는 개념이 불일치했지만, 타협안을 찾아 갈등을 해결한 경험이 있습니다.</a:t>
            </a:r>
            <a:r>
              <a:rPr sz="1200">
                <a:solidFill>
                  <a:srgbClr val="000000"/>
                </a:solidFill>
                <a:latin typeface="맑은 고딕"/>
              </a:rPr>
              <a:t>중국인 팀원들은 요즘 유행하는 게임으로 구성하는 데 주력했지만, 저와 한국인 팀원들은 이 캠프의 참가자 중 중국인 선생님이 계시기에 참여율을 높일 수 있는 방안을 제시했기 때문입니다. 의견 일치가 이루어지지 않는 상황에서 의사소통까지 원활하지 않았기에, 팀장으로서 긴장된 분위기를 전환하고자 각자가 생각하는 게임을 해보자고 제안했습니다. 처음에는 어색했지만, </a:t>
            </a:r>
            <a:r>
              <a:rPr u="sng" b="1" sz="1200">
                <a:solidFill>
                  <a:srgbClr val="000000"/>
                </a:solidFill>
                <a:latin typeface="맑은 고딕"/>
              </a:rPr>
              <a:t>(2)각 게임의 장점만 뽑아 하나의 게임으로 기획하자는 타협점을 찾을 수 있었습니다.</a:t>
            </a:r>
            <a:r>
              <a:rPr sz="1200">
                <a:solidFill>
                  <a:srgbClr val="000000"/>
                </a:solidFill>
                <a:latin typeface="맑은 고딕"/>
              </a:rPr>
              <a:t> 이후 회의에서 구체적으로 역할을 나누었고, 팀원들의 이해도를 높이기 위해 채팅방에 회의 내용을 한국어, 중국어로 요약하여 공유하였습니다. </a:t>
            </a:r>
            <a:r>
              <a:rPr u="sng" b="1" sz="1200">
                <a:solidFill>
                  <a:srgbClr val="000000"/>
                </a:solidFill>
                <a:latin typeface="맑은 고딕"/>
              </a:rPr>
              <a:t>(3)6명의 팀원이 적극적으로 참여한 덕분에 팀원 모두가 만족하는 게임 프로그램을 기획하였고, 그 결과 10개의 팀 중 70명의 만족도가 가장 높은 프로그램으로 선정될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한중 교류캠프에서 게임 프로그램을 기획할 때 팀장으로서 있었던 갈등을 해결하기 위해 어떤 전략을 사용하셨는지, 그 과정에서 팀원들 간의 협력을 이끌어 내기 위해 가장 중요하게 생각했던 것은 무엇이었는지 설명해 주세요.</a:t>
            </a:r>
            <a:br/>
            <a:r>
              <a:t>(2) 각 게임의 장점만 뽑아 하나의 게임으로 기획하는 타협점을 찾았다고 하셨습니다. 이러한 합의 과정을 통해 얻은 가장 큰 교훈은 무엇이고, 그 경험이 다른 프로젝트에 어떻게 적용될 수 있을 것이라고 생각하십니까?</a:t>
            </a:r>
            <a:br/>
            <a:r>
              <a:t>(3) 6명의 팀원이 적극적으로 참여한 덕분에 팀원 모두가 만족하는 게임 프로그램을 기획하셨다고 하셨습니다. 이 과정에서 팀원으로부터 긍정적인 피드백을 받았던 구체적인 사례나 순간이 있었는지 말씀해 주세요.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E0401896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[정의와 청렴에 가장 반대되는 상황 - 이기심]</a:t>
            </a:r>
            <a:r>
              <a:rPr u="sng" b="1" sz="1200">
                <a:solidFill>
                  <a:srgbClr val="000000"/>
                </a:solidFill>
                <a:latin typeface="맑은 고딕"/>
              </a:rPr>
              <a:t>(1)정의와 청렴에 가장 반대되는 상황은, 이기심만을 쫓는 것이라고 생각합니다.</a:t>
            </a:r>
            <a:r>
              <a:rPr sz="1200">
                <a:solidFill>
                  <a:srgbClr val="000000"/>
                </a:solidFill>
                <a:latin typeface="맑은 고딕"/>
              </a:rPr>
              <a:t> 이기심만을 쫓는다면 공동체 정신은 무너지고 결국 그 집단은 목적을 잃고 쇠퇴할 것이라고 생각합니다. 따라서 늘 공동체를 생각하며 타인을 배려하고 희생하는 것이, 결국 공동체뿐만 아니라 공동체에 속한 자신을 위한 것이라고 생각합니다. 만약에 어떤 구성원의 이기심으로 인해 조직 내에서 갈등이 생긴다면, 저는 해당 구성원의 얘기를 경청하고 상황을 고려하여 해당 문제를 잘 파악할 것입니다. 왜 이기적인 마음과 행동이 있었는지 잘 파악하고, 그리고 그 이기심의 원인을 제거해서 이타심이 되도록 함께 노력할 것입니다.[협업 과정 속 갈등 해결해서 교수님께 칭찬 받고 전액장학금 받은 경험]2020년 00000 수업은 비대면 그리고 팀플 수업으로 진행되었습니다. 교수님께서는 ‘정식 SAS’로 수업을 하셨고, 학생들은 서로 다른 ‘SAS 학교제공 버전’, ‘SAS University Edition’ 등을 이용했습니다. 하지만 서로 다른 여러 가지 SAS 버전들은 서로 완벽히 호환되지 않았습니다. 예를 들어 기술통계부터, MLE, 변수변환 등의 함수코드가 호환되지 않았었습니다. 이론을 잘 실습하기가 어려웠던 것은 물론이고, 팀플 과제 때에도 서로 소프트웨어 문제를 언급하며 책임을 전가하고 의가 상하는 일도 있었습니다. </a:t>
            </a:r>
            <a:r>
              <a:rPr u="sng" b="1" sz="1200">
                <a:solidFill>
                  <a:srgbClr val="000000"/>
                </a:solidFill>
                <a:latin typeface="맑은 고딕"/>
              </a:rPr>
              <a:t>(2)(3)전 비실시간 온라인 강의를 항상 첫 번째로 듣고 문제를 파악했었는데, 그때마다 구글링을 통해 해외 사이트들과 SAS홈페이지를 찾아보며 각 버전의 올바른 코드와 해결법과 찾고 교수님께 메일을 드렸습니다.</a:t>
            </a:r>
            <a:r>
              <a:rPr sz="1200">
                <a:solidFill>
                  <a:srgbClr val="000000"/>
                </a:solidFill>
                <a:latin typeface="맑은 고딕"/>
              </a:rPr>
              <a:t> 교수님께 학기 후반부에 고맙다고 말씀해주시는 메일을 받은 후 매우 감사하고 감동했던 기억이 있습니다. 비록 비대면 수업이었을지라도 모든 강의와 과제를 늘 첫 번째로 하려고 했는데, 성실했던 덕분인지 감사하게도 해당 학기 석차 1등을 했고 전액장학금을 받았습니다.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정의와 청렴에 반대되는 상황으로 '이기심'을 언급하셨습니다. 과거에 이런 이기심이 조직에 문제를 일으킨 사례를 경험하신 게 있다면, 그때 어떻게 대응하셨나요?</a:t>
            </a:r>
            <a:br/>
            <a:r>
              <a:t>(2) 비대면 수업에서 SAS 버전과 관련된 갈등을 해결하셨던 경험이 있는데, 이를 통해 얻은 교훈이 무엇인지 말씀해 주시겠어요?</a:t>
            </a:r>
            <a:br/>
            <a:r>
              <a:t>(3) 첫 번째로 강의를 듣고 문제를 파악했다고 했습니다. 이러한 문제 해결 능력이 지원직무에 어떻게 기여할 수 있을까요?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E0500589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[OO시 </a:t>
            </a:r>
            <a:r>
              <a:rPr u="sng" b="1" sz="1200">
                <a:solidFill>
                  <a:srgbClr val="000000"/>
                </a:solidFill>
                <a:latin typeface="맑은 고딕"/>
              </a:rPr>
              <a:t>(1)사회적경제지원센터 '찾아가는 회계세무 서비스' 세무인턴 조장</a:t>
            </a:r>
            <a:r>
              <a:rPr sz="1200">
                <a:solidFill>
                  <a:srgbClr val="000000"/>
                </a:solidFill>
                <a:latin typeface="맑은 고딕"/>
              </a:rPr>
              <a:t>] : 사회적 약자에 대한 배려2개의 협동조합을 1달에 4회씩 방문하여, 회계·세무 기초지식 및 홈택스 교육, 회계·세무 상 고충 해결 등을 진행하였습니다.첫 번째 협동조합은 상담 초기에는 폐업을 고민하는 상황이었습니다. 조원들과 토의를 거쳐서 일반사업자로 구성된 해당 협동조합의 특성을 반영하여, 해산 이후에도 도움이 될 내용을 중심으로 준비하기로 했습니다.비용의 귀속에 대한 경제적 실질, 배당에 따른 과세 여부, 청산 시 의제배당 등 설명으로 기존 고충을 해소하고, 무료 ERP 프로그램을 선별·추천하고, 부가세·법인세 신고 등 각종 홈택스 사용법 교육, 계정 분류 및 기초 분개를 찾아볼 수 있도록 회계 세무 기초자료를 제작·제공하였습니다. 또한 만약 해산을 하게 될 경우에 대비하여 협동조합의 청산절차에 대해서도 조사하여 안내하였습니다.두 번째 협동조합을 담당할 때에는 부가가치세가 면세되는 공인법인 특성에 알맞게, 세금계산서 및 계산서의 구분, ‘처음엑셀회계’ 상 계정과목 생성 및 분류, 원천세 신고 및 매입세액공제 등록 등 홈택스 사용법 교육, 회계 분개 기초 및 면세와 과세에 대한 교육자료 제작 및 설명, 그리고 23년 회계 내역을 엑셀 파일로 받아, 계정을 분류하여 멘토 세무사님과 함께 재무상태표 및 손익계산서를 만들어 제공하였습니다.</a:t>
            </a:r>
            <a:r>
              <a:rPr u="sng" b="1" sz="1200">
                <a:solidFill>
                  <a:srgbClr val="000000"/>
                </a:solidFill>
                <a:latin typeface="맑은 고딕"/>
              </a:rPr>
              <a:t>(2)첫 번째 협동조합은 폐업 결정을 번복하고 활동 중에 있습니다.</a:t>
            </a:r>
            <a:r>
              <a:rPr sz="1200">
                <a:solidFill>
                  <a:srgbClr val="000000"/>
                </a:solidFill>
                <a:latin typeface="맑은 고딕"/>
              </a:rPr>
              <a:t> 완치된 환자를 지켜보는 의사의 기분을 체험할 수 있었습니다. 또한 일주일 간격으로 변화하는 모습을 지켜보면서, 타인을 도와서 함께 발전하는 것에 기쁨을 느꼈습니다.또한 </a:t>
            </a:r>
            <a:r>
              <a:rPr u="sng" b="1" sz="1200">
                <a:solidFill>
                  <a:srgbClr val="000000"/>
                </a:solidFill>
                <a:latin typeface="맑은 고딕"/>
              </a:rPr>
              <a:t>(3)강의실에서의 지식과 현장에서의 적용 사이의 괴리를 느꼈습니다.</a:t>
            </a:r>
            <a:r>
              <a:rPr sz="1200">
                <a:solidFill>
                  <a:srgbClr val="000000"/>
                </a:solidFill>
                <a:latin typeface="맑은 고딕"/>
              </a:rPr>
              <a:t> 부가가치세 면세와 법인세법상 익금은 다른 차원의 문제임을 현장에서 바로 생각하지 못한 것에 대해 부끄러움을 느꼈고, 다양한 실무 경험의 필요성을 체감하였습니다.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수행했던 '찾아가는 회계세무 서비스'에서 조장으로서의 역할과 그 역할이 프로젝트의 성공에 어떤 영향을 미쳤는지 구체적으로 설명해 주시겠습니까?</a:t>
            </a:r>
            <a:br/>
            <a:r>
              <a:t>(2) 첫 번째 협동조합이 폐업 결정을 번복하고 활동을 지속할 수 있었던 요인이 무엇이라고 생각하며, 지원자가 기여한 부분은 무엇인지 설명해 주시겠습니까?</a:t>
            </a:r>
            <a:br/>
            <a:r>
              <a:t>(3) 지원자는 현장의 경험을 통해 어떤 한계를 느꼈고, 이를 개선하기 위한 향후 계획이 있다면 설명해 주시겠습니까?</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E0500589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[교육봉사활동] : 불공평에 대한 대처교육봉사 동아리에 소속되어 초등학교에서 해당 학년 수업의 수학 능력이 다소 부족한 학생을 대상으로 하는 방과 후 보충수업을 담당하였습니다. 수업 과정에서 학생과 선생님을 1:1으로 적절히 대응하였습니다. </a:t>
            </a:r>
            <a:r>
              <a:rPr u="sng" b="1" sz="1200">
                <a:solidFill>
                  <a:srgbClr val="000000"/>
                </a:solidFill>
                <a:latin typeface="맑은 고딕"/>
              </a:rPr>
              <a:t>(1)한 선생님께서 학생의 산만함으로 어려움을 호소하셨고, 선생님 간의 토의를 거쳐서 해당 학생은 다소 엄격한 선생님과 수업을 진행하였습니다.</a:t>
            </a:r>
            <a:r>
              <a:rPr sz="1200">
                <a:solidFill>
                  <a:srgbClr val="000000"/>
                </a:solidFill>
                <a:latin typeface="맑은 고딕"/>
              </a:rPr>
              <a:t> 원래 수업을 한 공간에서 다같이 진행하여야 했으나, 해당 학생으로 인해 다른 학생들의 수업권이 침해된다고 생각하여 공간을 분리하기도 하였습니다.고정된 조합 이외에는 최선의 대응 조합을 위하여 선생님과 제자를 매주 번갈아 가며 진행하기도 했습니다.[밴드 소모임] : 비원칙성에 대한 대처2020년 2학기부터 2022년 8월까지 밴드 소모임 회장 권한대행을 맡았습니다. 수업이 비대면으로 진행되었기에 회원 모집 및 활동이 불가능하였고, 동아리 운영 및 유지에 행정적인 문제가 생겼습니다.학과 </a:t>
            </a:r>
            <a:r>
              <a:rPr u="sng" b="1" sz="1200">
                <a:solidFill>
                  <a:srgbClr val="000000"/>
                </a:solidFill>
                <a:latin typeface="맑은 고딕"/>
              </a:rPr>
              <a:t>(2)학생회로부터 2022년 7월에 동아리실 캐비닛 철거 요청을 받았습니다.</a:t>
            </a:r>
            <a:r>
              <a:rPr sz="1200">
                <a:solidFill>
                  <a:srgbClr val="000000"/>
                </a:solidFill>
                <a:latin typeface="맑은 고딕"/>
              </a:rPr>
              <a:t> 그러나 2022년 하반기부터 새로운 회장단을 확보하여 활동 재개를 계획하고 있었기에 이를 학생회에 설명하고 우선적으로 철거를 연기하였습니다. 또한 학생회에서 철거 사유로 '해당 소모임의 오랜 활동 중지로 사적 모임에 해당'을 제시하였는데, 학생회칙상 그러한 조항이 존재하지 않았고, 철거 사유에 근거가 부족함을 어필하였습니다.이후 학과 소모임으로 유지되었고, 2022년 2학기 개강 후 회원을 모집하고 활동을 시작하여 학생회로부터 철거 취소 통보를 받았습니다.회장 경험을 통해서 책임감 및 문제해결 능력을 길렀습니다. </a:t>
            </a:r>
            <a:r>
              <a:rPr u="sng" b="1" sz="1200">
                <a:solidFill>
                  <a:srgbClr val="000000"/>
                </a:solidFill>
                <a:latin typeface="맑은 고딕"/>
              </a:rPr>
              <a:t>(3)코로나 발생 전 회장직을 맡게 되었고, 코로나가 풍토병화 된 이후까지 동아리를 유지하였습니다. 예상치 못한 변수가 발생하더라도, 그 상황에서 할 수 있는 최선의 판단을 내린다면, 결과적으로 성취하고 싶은 바를 이룰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교육봉사활동 중 난처한 상황을 겪었던 사례와 이를 해결하기 위해 어떤 노력을 기울였는지 구체적으로 설명해 주시겠습니까?</a:t>
            </a:r>
            <a:br/>
            <a:r>
              <a:t>(2) 밴드 소모임에서 회장 권한대행으로서 실행했던 중요한 결정 한 가지와 그 결정이 미친 영향을 설명해 주시겠습니까?</a:t>
            </a:r>
            <a:br/>
            <a:r>
              <a:t>(3) 지원자는 예상치 못한 변수에 어떻게 대처하였으며, 이러한 대처 역량이 회사에서 어떻게 활용될 수 있을지 설명해 주시겠습니까?</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E0800887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[ESG 경영 = 말에 대한 이해와 경험, 업무 시스템, 사람들과의 소통]한국마사회는 건강한 말 산업 생태계를 조성하기 위해 21년부터 ESG 경영을 도입하여 지속 가능한 경영 기반을 확립해 나가고 있습니다. 수의 분야에서 한국마사회가 추구하는 ESG 경영에 기여할 수 있는 부분은 말의 복지 실현, 지역 사회 공헌이라고 생각합니다. 먼저, 말의 복지 실현을 위해 중요한 것은 2가지입니다. 첫 번째는 말의 건강을 책임지기 위한 말에 대한 이해와 진료 경험입니다. </a:t>
            </a:r>
            <a:r>
              <a:rPr u="sng" b="1" sz="1200">
                <a:solidFill>
                  <a:srgbClr val="000000"/>
                </a:solidFill>
                <a:latin typeface="맑은 고딕"/>
              </a:rPr>
              <a:t>(1)저는 학부생 때 기본적인 말 진료를 공부했고 말의 관리, 초음파, 직장 검사를 통한 검진을 직접 해보았습니다.</a:t>
            </a:r>
            <a:r>
              <a:rPr sz="1200">
                <a:solidFill>
                  <a:srgbClr val="000000"/>
                </a:solidFill>
                <a:latin typeface="맑은 고딕"/>
              </a:rPr>
              <a:t> 목장 실습 때에는 설사하는 망아지를 관리해 보고, 산통이 온 말의 탐색적 개복술, 부상으로 인한 박리성 뼈 연골염 관절경 수술을 참관하였습니다. 두 번째는 말 진료에 필요한 물품, 좋은 진료 환경을 마련하기 위한 예산 작업 등 행정업무가 중요하다고 생각합니다. </a:t>
            </a:r>
            <a:r>
              <a:rPr u="sng" b="1" sz="1200">
                <a:solidFill>
                  <a:srgbClr val="000000"/>
                </a:solidFill>
                <a:latin typeface="맑은 고딕"/>
              </a:rPr>
              <a:t>(2)저는 지난 3년간 공중방역수의사로서 근무를 하면서 우리나라 행정 시스템을 경험해왔고 공문 작성, 물품 구입 등 다양한 행정 업무를 배워왔습니다.</a:t>
            </a:r>
            <a:r>
              <a:rPr sz="1200">
                <a:solidFill>
                  <a:srgbClr val="000000"/>
                </a:solidFill>
                <a:latin typeface="맑은 고딕"/>
              </a:rPr>
              <a:t>더 나아가 수의 분야가 지역 청소년, 지역 주민들과의 소통을 통해 사회 공헌을 할 수 있다고 생각합니다. 작년 한국마사회에서 제13회 과천시 평생학습축제에 어린이들을 위한 말 동물 병원 수의사체험 부스를 새롭게 선보이며 지역 청소년과 어린이들에게 말과 함께하는 수의사라는 직업을 경험하게 하게 하였습니다. 저도 학부생 때, 반려동물 한마당 축제에서 부스를 운영하여 반려동물들과 함께 지역사회 주민과 소통하며 즐거운 축제의 장을 제공했던 경험이 있습니다.저는 위 경험을 바탕으로 마사회 입사 후, 빠르게 마사회 시스템에 적응할 뿐 아니라 말에 대한 이해를 바탕으로 말의 건강을 책임지는 전문적인 수의사로 성장하고 싶습니다. </a:t>
            </a:r>
            <a:r>
              <a:rPr u="sng" b="1" sz="1200">
                <a:solidFill>
                  <a:srgbClr val="000000"/>
                </a:solidFill>
                <a:latin typeface="맑은 고딕"/>
              </a:rPr>
              <a:t>(3)더 나아가 지역 주민들과 소통할 수 있는 다양한 프로그램을 만들어서 한국 마사회가 추구하는 ESG 경영에 동참해</a:t>
            </a:r>
            <a:r>
              <a:rPr sz="1200">
                <a:solidFill>
                  <a:srgbClr val="000000"/>
                </a:solidFill>
                <a:latin typeface="맑은 고딕"/>
              </a:rPr>
              <a:t> 마사회의 협력과 나눔, 국민행복의 가치를 실현하고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학부생 때 경험한 말의 관리와 검진 과정에 대해 조금 더 구체적으로 설명해주시겠습니까?</a:t>
            </a:r>
            <a:br/>
            <a:r>
              <a:t>(2) 공중방역수의사로서 다양한 행정 업무를 배워왔다고 했는데, 이 경험이 마사회에서 어떻게 응용될 수 있을까요?</a:t>
            </a:r>
            <a:br/>
            <a:r>
              <a:t>(3) 지원자가 제안한 지역 주민들과의 소통을 위한 프로그램의 구체적인 계획이 있으신가요?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E0800887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[문제 해결의 시작 : 대화, 책임지는 자세]정의는 진리에 맞는 올바른 도리, 청렴은 성품과 행실이 높고 맑으며, 탐욕이 없음이라는 뜻을 가지고 있습니다. 정의와 청렴의 뜻에 비추어 보았을 때 조직 생활에서 가장 반대되는 상황은 자신이 맡은 바를 책임지지 않는 근무태만이라고 생각합니다. 근무, 직무 태만의 경우, 직장인으로서 자신의 도리를 다하지 않는 것뿐 아니라 직장 내 다른 사람들이 직무 태만인 직원 업무까지 불가피하게 해야 하므로 팀 내 업무능률을 떨어뜨리고 조직 전체에 악영향을 끼칠 수 있다고 생각합니다. </a:t>
            </a:r>
            <a:r>
              <a:rPr u="sng" b="1" sz="1200">
                <a:solidFill>
                  <a:srgbClr val="000000"/>
                </a:solidFill>
                <a:latin typeface="맑은 고딕"/>
              </a:rPr>
              <a:t>(1)공중방역수의사로 근무할 당시, 자신의 업무를 하지 않고 저에게 일을 부탁하는 사수가 있었습니다. 처음에는 사수분에게 여러 사정이 있다고 생각해서 사수분 대신 야근을 하면서까지 그분의 업무를 처리했습니다.</a:t>
            </a:r>
            <a:r>
              <a:rPr sz="1200">
                <a:solidFill>
                  <a:srgbClr val="000000"/>
                </a:solidFill>
                <a:latin typeface="맑은 고딕"/>
              </a:rPr>
              <a:t> 어느 순간 제 업무마저 처리를 못하여 부탁을 정중하게 거절하였지만 그 뒤에도 상황은 달라지지 않았습니다. 반복해서 사수는 자신의 업무를 저에게 부탁하려고 했습니다. 사수와의 대화가 필요하다고 생각한 저는 허심탄회하게 업무에 관해 이야기를 나누었습니다. 대화를 통해 사수분께서 나이가 있으시다 보니 컴퓨터 업무에 있어 어려움을 겪었고 잘하지 못하다 보니 기피하게 되었다는 걸 알게 되었습니다. </a:t>
            </a:r>
            <a:r>
              <a:rPr u="sng" b="1" sz="1200">
                <a:solidFill>
                  <a:srgbClr val="000000"/>
                </a:solidFill>
                <a:latin typeface="맑은 고딕"/>
              </a:rPr>
              <a:t>(2)저는 사수를 위해 업무 관련된 엑셀자료를 따로 정리했고, 시간이 될 때마다 따로 만나 천천히 알려드렸습니다.</a:t>
            </a:r>
            <a:r>
              <a:rPr sz="1200">
                <a:solidFill>
                  <a:srgbClr val="000000"/>
                </a:solidFill>
                <a:latin typeface="맑은 고딕"/>
              </a:rPr>
              <a:t> 그 후엔 업무처리능력이 향상되셔서 나중엔 스스로 업무를 처리하셨습니다. 이 경험을 통해 2가지를 깨닫게 되었습니다. 조직 내에 갈등이 있을 경우, 대화가 문제 해결의 시작점이라는 것과 조직은 팀이기 때문에 한 사람의 어려움을 같이 책임지고자 했을 때 팀 전체의 효율이 커진다는 것을 알게 되었습니다. 팀은 함께 간다고 생각합니다. 마사회 입사 후, 저만이 아니라 팀 동료들의 어려움을 함께하고 도우면서 팀의 효율을 늘리고 업무 태만이 아닌 업무 향상을 시키는 마사회 일원이 되겠습니다.</a:t>
            </a:r>
            <a:r>
              <a:rPr u="sng" b="1" sz="1200">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업무 태만으로 인한 팀 내 갈등을 풀기 위해 대화를 나눈 경험이 있다고 하셨는데, 그 당시 가장 어려웠던 점은 무엇이었나요?</a:t>
            </a:r>
            <a:br/>
            <a:r>
              <a:t>(2) 엑셀자료 정리와 같은 방법으로 상대방을 도운 조치가 나중에 조직에 어떤 긍정적인 영향을 미쳤나요?</a:t>
            </a:r>
            <a:br/>
            <a:r>
              <a:t>(3) 마사회 입사 후 팀 동료들의 어려움을 함께 하겠다고 하셨는데, 이를 위한 구체적인 계획이나 준비가 있다면 알려주시겠습니까?</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E1400047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6년간 근무하였습니다.최근 한국마사회는 전자카드 4.0 애플리케이션에 온라인 경마 기능을 추가하여, 사업장 내 뿐만 아니라, 사업장 외에서 구매 상한이 절반으로 제한된 마권을 구매할 수 있도록 하는 시스템을 시범 운영하고, 시범 운영 인원을 점차 확대해 나가는 변화가 있습니다. 그 뿐만 아니라 사회적인 트렌드인 인공지능 기술을 한국마사회에 필요한 분야에 결합하여, 말 부위 식별 및 보행 이상 진단이 가능한 상태 인공지능 기술 도입하기 위한 모델 학습 절차를 진행 중입니다.앞으로 한국마사회는 기능이 추가된 전자카드 4.0을 더 안정적으로 유지보수하고, 고객 정보 관리에 힘쓰며, 온라인 경마 편리성을 향상하기 위해, 타 은행의 가상계좌나 간편 인증과 같은 다양한 사업을 한국마사회의 사업에 적용할 줄 아는 직원, 보안 및 정보 관리에도 철저한 직원이 필요하다고 생각합니다. 또한, 전자카드에 생중계 시스템이 새로 도입된 만큼, 불법 경마 사이트 운영자들의 경마 생중계 운영이 비교적 이전보다 쉬워지므로 더욱 강력한 불법 경마 예방 대책을 끊임없이 생각하는 직원이 필요하다고 생각합니다.</a:t>
            </a:r>
            <a:r>
              <a:rPr u="sng" b="1" sz="1200">
                <a:solidFill>
                  <a:srgbClr val="000000"/>
                </a:solidFill>
                <a:latin typeface="맑은 고딕"/>
              </a:rPr>
              <a:t>(1)저는 전자카드 4.0의 흐름도를 직접 작성하여 임직원들의 전자카드 4.0 기능 이해를 도왔고</a:t>
            </a:r>
            <a:r>
              <a:rPr sz="1200">
                <a:solidFill>
                  <a:srgbClr val="000000"/>
                </a:solidFill>
                <a:latin typeface="맑은 고딕"/>
              </a:rPr>
              <a:t>, 전자카드 안정성 테스트를 도왔던 경험이 있습니다. 주간 회의 내용과 회장 당부, 지시 사항을 꾸준히 보아온 경험을 바탕으로 어떤 방향으로 임직원들이 함께 나아가야 전자카드 4.0이 더 안정적이고, 효율적일지 이해하고 있습니다.그동안 한국마사회에 필요한 인재가 되기 위해 </a:t>
            </a:r>
            <a:r>
              <a:rPr u="sng" b="1" sz="1200">
                <a:solidFill>
                  <a:srgbClr val="000000"/>
                </a:solidFill>
                <a:latin typeface="맑은 고딕"/>
              </a:rPr>
              <a:t>(2)정보기술처의 부서별, 세부적으로는 직책 별 직무를 직접 다가가서 보고, 필요한 직무 역량 또한 직원 분들께 직접 여쭤보며 업무에 도움이 될 내용을 꾸준히 공부했습니다.</a:t>
            </a:r>
            <a:r>
              <a:rPr sz="1200">
                <a:solidFill>
                  <a:srgbClr val="000000"/>
                </a:solidFill>
                <a:latin typeface="맑은 고딕"/>
              </a:rPr>
              <a:t> 또한, </a:t>
            </a:r>
            <a:r>
              <a:rPr u="sng" b="1" sz="1200">
                <a:solidFill>
                  <a:srgbClr val="000000"/>
                </a:solidFill>
                <a:latin typeface="맑은 고딕"/>
              </a:rPr>
              <a:t>(3)저는 불법 경마에 대하여 비교적 잘 알고 있습니다. 제가 가진 경험으로 한국마사회가 앞으로 온라인 경마 사업이 더욱 발전함에 따라 맞이하게 될 새로운 불법 경마 형태 단속에도 이바지할 수 있을 것이라 자신합니다.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한국마사회에서 전자카드 4.0의 흐름도를 직접 작성하여 임직원들의 이해를 도왔다고 적어주셨는데, 이 과정을 통해 배운 점 또는 그로 인해 얻게 된 긍정적인 영향은 무엇인지 말씀해주실 수 있나요?</a:t>
            </a:r>
            <a:br/>
            <a:r>
              <a:t>(2) 정보기술처의 부서별 직무를 보고 직원 분들께 여쭤보며 업무에 도움이 될 내용을 공부한 경험을 통해 얻은 가장 유익했던 교훈이나 인사이트는 무엇이었나요?</a:t>
            </a:r>
            <a:br/>
            <a:r>
              <a:t>(3) 한국마사회에서 불법 경마 형태 단속에 대해서 지원자가 어떻게 기여할 수 있는지 구체적으로 설명해주실 수 있나요?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E1400047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(1)개인의 이해관계나 정에 휘둘리지 않고 정직함을 지키는 것이 조직 생활에서 제가 생각하는 정의와 청렴입니다.</a:t>
            </a:r>
            <a:r>
              <a:rPr sz="1200">
                <a:solidFill>
                  <a:srgbClr val="000000"/>
                </a:solidFill>
                <a:latin typeface="맑은 고딕"/>
              </a:rPr>
              <a:t>한국마사회는 임직원 마권구매 · 알선행위 금지하고 있는데, 근무할 때, 마권 구매 행위를 몰래 하였던 직원 분이 계셨습니다. 해당 행위는 개인을 떠나 부서 전체뿐만 아니라 사회적으로도 큰 파장을 일으킬 수 있는 행위임이 분명했지만, 부서 내 몇 직원들은 그 직원과의 관계를 위해 제가 그 행위를 인지하기 전에도 부서 내에서 모른 척 덮어주고 있었습니다.</a:t>
            </a:r>
            <a:r>
              <a:rPr u="sng" b="1" sz="1200">
                <a:solidFill>
                  <a:srgbClr val="000000"/>
                </a:solidFill>
                <a:latin typeface="맑은 고딕"/>
              </a:rPr>
              <a:t>(2)저는 그 직원과 가까웠던 관계를 끊어내는 것은 힘들고 어려운 일이지만 좋은 기억으로 남기고, 그분의 금지된 행위는 바로 잡는 것이 옳다고 생각하였기에 해당 사항을 신고하였습니다.</a:t>
            </a:r>
            <a:r>
              <a:rPr sz="1200">
                <a:solidFill>
                  <a:srgbClr val="000000"/>
                </a:solidFill>
                <a:latin typeface="맑은 고딕"/>
              </a:rPr>
              <a:t> 그 분과의 정으로 저 또한 모른 척 하는 것은 제가 생각하는 정의와 청렴에 반대되는 상황이라 생각했기 때문입니다.하지만 이 신고 행위로 인해 조직 내 이 사실을 이전에 알고 계셨던 분들과 갈등이 생겼었습니다. 그분들은 저에 대해 내부 고발자라는 뒷담화를 하였고 제가 지나갈 때 수군거렸습니다. 이 상황에 대하여 저는 '옳은 행동인데 어떡하라는 것이냐'와 같은 대응을 하지 않고, 그분들과 단둘이 이야기할 상황이 왔을 때, '정 없는 사람이라고 생각하셨을 것을 잘 안다, 진짜 묵과하는 것이 그분을 위한 것이었냐'고 의견을 물어 이야기를 꺼낸 후 그분들의 이야기를 들어 솔직한 대화를 통해 얼어붙었던 관계를 풀어나갔습니다.그 후 저를 뒷담화하셨던 분들도 제가 참 바르고 성실한 멋진 사람이라는 말씀을 하시고 다녔습니다. </a:t>
            </a:r>
            <a:r>
              <a:rPr u="sng" b="1" sz="1200">
                <a:solidFill>
                  <a:srgbClr val="000000"/>
                </a:solidFill>
                <a:latin typeface="맑은 고딕"/>
              </a:rPr>
              <a:t>(3)저는 저의 청렴함을 지키는 과정에서 저를 안 좋게 보시게 된 분들의 이야기를 경청하고 일부 공감하여 그들을 적으로 돌리기보다 같이 의견을 나눌 수 있는 관계를 형성하였습니다.</a:t>
            </a:r>
            <a:r>
              <a:rPr sz="1200">
                <a:solidFill>
                  <a:srgbClr val="000000"/>
                </a:solidFill>
                <a:latin typeface="맑은 고딕"/>
              </a:rPr>
              <a:t>한국마사회에서 근무하여 비슷한 상황으로 갈등 상황이 발생한다면, 그분들과 융화될 수 있는 또 다른 방법을 찾아 저와 반대의 의견을 가진 분들과의 갈등도 풀어나가겠습니다.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생각하는 정의와 청렴이 조직 생활에서 어떻게 구현될 수 있다고 생각하시나요?</a:t>
            </a:r>
            <a:br/>
            <a:r>
              <a:t>(2) 한국마사회에서의 경험에서, 몰래 마권을 구매한 직원을 신고하는 과정에서 겪은 감정이나 갈등 상황을 극복하는 데 가장 도움이 되었던 방법은 무엇이었나요?</a:t>
            </a:r>
            <a:br/>
            <a:r>
              <a:t>(3) 정 없는 사람이라는 평가를 받았을 때 이를 극복하기 위한 대화를 통해 얻은 중요한 교훈은 무엇인가요?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E0402405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 이미지 개선을 통해 발전하는 말산업] 코로나19 이후, 엔터테인먼트 산업은 악화된 수익개선과 사회적 책임 실현이라는 요구에 부응할 필요가 있었습니다. 마사회 역시 ESG 및 사회적 책임을 강조하며, 다년간의 기부･봉사활동 등을 통해 대국민 기업 이미지 제고를 위한 노력을 끊임없이 견주하고 있습니다. 저는 마사회가 기획･운영하는 사업이 특정 집단만이 아닌, 가족을 포함한 온 국민이 즐길 수 있는 여가문화를 지향한다는 점을 체감한적 있습니다. 제가 마사회에 관심을 가지게 된 것은 말을 좋아하는 2살 아들 때문입니다. 처음엔 말을 보러 아이를 데리고 렛츠런 파크에 가는 것이 망설여졌습니다. 종종 미디어에서 “말 밥 주러 간다”라는 부정적 뉘앙스를 보이는 것처럼, 저도 그런 이미지가 다소 있었기 때문입니다. 하지만 공원에는 </a:t>
            </a:r>
            <a:r>
              <a:rPr u="sng" b="1" sz="1200">
                <a:solidFill>
                  <a:srgbClr val="000000"/>
                </a:solidFill>
                <a:latin typeface="맑은 고딕"/>
              </a:rPr>
              <a:t>(1)아이를 동반한 가족 단위의 사람들이 생각보다 많았고, 아이를 위한 공간도 있어 재방문의사가 생겼습니다.</a:t>
            </a:r>
            <a:r>
              <a:rPr sz="1200">
                <a:solidFill>
                  <a:srgbClr val="000000"/>
                </a:solidFill>
                <a:latin typeface="맑은 고딕"/>
              </a:rPr>
              <a:t> 이를 통해 산업 이미지 개선이 매우 중요하다는 사실을 알게 됐습니다. 저는 이전에 한 기관의 운영지원 부서에서 근무하며, 행사 이미지를 개선한 경험이 있습니다. 당시 회사에서 매년 개최하는 체육대회는 관성적으로 운영하다보니, 참여율이 46% 미만으로 운동하는 사람만 참가하는 행사였습니다. 저는 참여율 제고과 이미지 개선을 위해 사내 설문조사 등으로 개선요구사항을 수집하였고, ‘가족들과의 주말 시간을 뺏긴다’는 의견이 가장 많다는 것을 알게 됐습니다. 이에 직원의 가족에 집중하여, </a:t>
            </a:r>
            <a:r>
              <a:rPr u="sng" b="1" sz="1200">
                <a:solidFill>
                  <a:srgbClr val="000000"/>
                </a:solidFill>
                <a:latin typeface="맑은 고딕"/>
              </a:rPr>
              <a:t>(2)아이･부모 모두 참여하는 명랑운동회 추가, 놀이시설 에어바운스 배치 및 푸드트럭･페이스페인팅 운영을 시행하였습니다.</a:t>
            </a:r>
            <a:r>
              <a:rPr sz="1200">
                <a:solidFill>
                  <a:srgbClr val="000000"/>
                </a:solidFill>
                <a:latin typeface="맑은 고딕"/>
              </a:rPr>
              <a:t> 이 변화로 참여율이 약 17% 증가하였고, 직원들로부터 오히려 아이가 더 좋아했다며, 행사가 매우 만족스럽다는 평가도 받을 수 있었습니다. </a:t>
            </a:r>
            <a:r>
              <a:rPr u="sng" b="1" sz="1200">
                <a:solidFill>
                  <a:srgbClr val="000000"/>
                </a:solidFill>
                <a:latin typeface="맑은 고딕"/>
              </a:rPr>
              <a:t>(3)마사회가 추진하는 사업들도 국민에게 한걸음 더 다가가 긍정적 이미지를 제고할 수 있는 방법이 더 있을 수 있다고 생각됩니다.</a:t>
            </a:r>
            <a:r>
              <a:rPr sz="1200">
                <a:solidFill>
                  <a:srgbClr val="000000"/>
                </a:solidFill>
                <a:latin typeface="맑은 고딕"/>
              </a:rPr>
              <a:t> 제 경험과 다각도의 접근을 통해 마사회의 발전에 기여하도록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가족 단위로 렛츠런 파크를 방문했을 때, 특히 좋았던 점은 무엇이었으며, 개선이 필요하다고 생각한 점이 있다면 무엇인가요?</a:t>
            </a:r>
            <a:br/>
            <a:r>
              <a:t>(2) 이전에 행사 이미지를 개선하기 위해 시행했던 방법 중 하나가 사내 설문조사였습니다. 그 결과를 반영하여 어떤 점들을 구체적으로 변경하였나요?</a:t>
            </a:r>
            <a:br/>
            <a:r>
              <a:t>(3) 마사회가 추진하는 사업들이 국민에게 다가가 긍정적 이미지를 제공할 수 있는 방법에 대해 구체적인 의견이 있으신가요?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