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C0100001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질문1에 해당하는 값</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30886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[트렌드를 반영한 아이디어로 만든 분석적 사고]현재 전 세계적으로 친환경 제품 소비를 추구하는 소비자가 증가하고 있으며, ESG 수출 장벽이 강화되는 추세입니다. 하지만 중소기업은 ESG 경영 </a:t>
            </a:r>
            <a:r>
              <a:rPr u="sng" b="1" sz="1200">
                <a:solidFill>
                  <a:srgbClr val="000000"/>
                </a:solidFill>
                <a:latin typeface="맑은 고딕"/>
              </a:rPr>
              <a:t>(1)전환에 애로사항이 있다는 보고서를 읽었고, 저는 중소벤처기업의 글로벌 경쟁력 강화에 도움이 되고자 정책 (2)아이디어 공모전에 출전했습니다.중소기업이 ESG 경영에 있어 가장 필요하지만 어려운 점이 ‘(3)친환경 패키지’라는 것을 파악해 ‘친환경 패키지 바우처 지원’의 (4)아이디어를 구상했습니다. 제조 중소기업과 친환경 패키지 중소기업을 연결하여 상생협력 구축</a:t>
            </a:r>
            <a:r>
              <a:rPr sz="1200">
                <a:solidFill>
                  <a:srgbClr val="000000"/>
                </a:solidFill>
                <a:latin typeface="맑은 고딕"/>
              </a:rPr>
              <a:t> 체계를 만들고, 해외 진출을 도울 수 있는 아이디어를 제시했습니다. 아이디어는 구체적이고 실천 가능성이 높다는 피드백을 받으며 대상을 수상했습니다.저는 니즈 파악부터 개선 방안 기획까지의 과정에서 ‘분석적 사고’라는 직무 역량을 만들었습니다. 앞으로도 창의성을 바탕으로 개선 방안을 제시하고, 기업과 국민의 행복을 더하는 직원이 되겠습니다.</a:t>
            </a:r>
          </a:p>
        </p:txBody>
      </p:sp>
      <p:sp>
        <p:nvSpPr>
          <p:cNvPr id="8" name="TextBox 7"/>
          <p:cNvSpPr txBox="1"/>
          <p:nvPr/>
        </p:nvSpPr>
        <p:spPr>
          <a:xfrm>
            <a:off x="457200" y="445770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50520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7210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중소기업의 ESG 경영 전환을 위해 추가로 필요한 지원이나 정책적 개선 사항은 무엇이라고 보나요?</a:t>
            </a:r>
            <a:br/>
            <a:r>
              <a:t>(2) 친환경 패키지 바우처 지원 아이디어의 실현 가능성을 어떻게 평가하셨나요?</a:t>
            </a:r>
            <a:br/>
            <a:r>
              <a:t>(3) 정책 아이디어 공모전에서 대상을 수상했던 경험이 앞으로의 업무에 어떻게 도움이 될까요?</a:t>
            </a:r>
            <a:br/>
            <a:r>
              <a:t>(4) 분석적 사고를 통해 ESG 경영에 대한 구체적인 해결 방안을 도출한 경험을 더 상세히 설명해주시겠어요?</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C0100003</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질문2에 해당하는 값</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30428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한중 교류캠프에서 게임프로그램을 기획하던 중 서로 생각하는 개념이 불일치했지만, 타협안을 찾아 갈등을 해결한 경험이 있습니다.중국인 팀원들은 요즘 유행하는 게임으로 </a:t>
            </a:r>
            <a:r>
              <a:rPr u="sng" b="1" sz="1200">
                <a:solidFill>
                  <a:srgbClr val="000000"/>
                </a:solidFill>
                <a:latin typeface="맑은 고딕"/>
              </a:rPr>
              <a:t>(1)구성하는 데 주력했지만, 저와 한국인 팀원들은 이 캠프의 참가자 중 중국인 선생님이 (2)계시기에 참여율을 높일 수 있는 방안을 제시했기 때문입니다. 의견 일치가 이루어지지 않는 상황에서 의사소통까지 원활하지 않았기에,</a:t>
            </a:r>
            <a:r>
              <a:rPr sz="1200">
                <a:solidFill>
                  <a:srgbClr val="000000"/>
                </a:solidFill>
                <a:latin typeface="맑은 고딕"/>
              </a:rPr>
              <a:t> 팀장으로서 긴장된 분위기를 </a:t>
            </a:r>
            <a:r>
              <a:rPr u="sng" b="1" sz="1200">
                <a:solidFill>
                  <a:srgbClr val="000000"/>
                </a:solidFill>
                <a:latin typeface="맑은 고딕"/>
              </a:rPr>
              <a:t>(3)전환하고자 각자가 생각하는 게임을 해보자고 제안했습니다. 처음에는 어색했지만, 각 게임의 장점만 뽑아 하나의 게임으로 기획하자는 타협점을 (4)찾을 수 있었습니다. 이후 회의에서 구체적으로 역할을 나누었고, 팀원들의 이해도를 높이기 위해 채팅방에 회의 내용을 한국어, 중국어로 요약하여 공유하였습니다. 6명의 팀원이 적극적으로</a:t>
            </a:r>
            <a:r>
              <a:rPr sz="1200">
                <a:solidFill>
                  <a:srgbClr val="000000"/>
                </a:solidFill>
                <a:latin typeface="맑은 고딕"/>
              </a:rPr>
              <a:t> 참여한 덕분에 팀원 모두가 만족하는 게임 프로그램을 기획하였고, 그 결과 10개의 팀 중 70명의 만족도가 가장 높은 프로그램으로 선정될 수 있었습니다.</a:t>
            </a:r>
          </a:p>
        </p:txBody>
      </p:sp>
      <p:sp>
        <p:nvSpPr>
          <p:cNvPr id="8" name="TextBox 7"/>
          <p:cNvSpPr txBox="1"/>
          <p:nvPr/>
        </p:nvSpPr>
        <p:spPr>
          <a:xfrm>
            <a:off x="457200" y="4453127"/>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504748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67527"/>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게임 프로그램 기획에서 참가자의 참여율을 높이기 위한 전략은 무엇이었나요?</a:t>
            </a:r>
            <a:br/>
            <a:r>
              <a:t>(2) 의견 불일치 상황에서 갈등을 해결하기 위한 단계별 해결책이 있었나요?</a:t>
            </a:r>
            <a:br/>
            <a:r>
              <a:t>(3) 타협점을 찾았던 게임 프로그램의 장점은 무엇이었나요?</a:t>
            </a:r>
            <a:br/>
            <a:r>
              <a:t>(4) 팀원들의 참여를 이끌어냈던 가장 효과적인 조치는 무엇이었나요?</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C0100003</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질문3에 해당하는 값</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33172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재단 인턴 당시, 100명의 </a:t>
            </a:r>
            <a:r>
              <a:rPr u="sng" b="1" sz="1200">
                <a:solidFill>
                  <a:srgbClr val="000000"/>
                </a:solidFill>
                <a:latin typeface="맑은 고딕"/>
              </a:rPr>
              <a:t>(1)외국인 서포터즈들의 과제를 평가하는 업무를 수행하던 중 둘째 달부터 참여도가 떨어지는 문제가 발생했습니다. 전체의 50%에 해당하는 많은 인원에게 상품을 줬었기에 상품을 (2)못 받은 사람들의 불만이 컴플레인의 원인이라고 파악하였습니다. 하지만 다음 달에도 지속되었기에, 5명의 서포터즈에게 따로 이유를 물어본 후 당시 함께 과제물을</a:t>
            </a:r>
            <a:r>
              <a:rPr sz="1200">
                <a:solidFill>
                  <a:srgbClr val="000000"/>
                </a:solidFill>
                <a:latin typeface="맑은 고딕"/>
              </a:rPr>
              <a:t> 평가하던 담당자의 업무 과중으로 인해 시간이 부족했고, 그로 인해 실질적인 내용이나 창의성이 충분히 반영되지 </a:t>
            </a:r>
            <a:r>
              <a:rPr u="sng" b="1" sz="1200">
                <a:solidFill>
                  <a:srgbClr val="000000"/>
                </a:solidFill>
                <a:latin typeface="맑은 고딕"/>
              </a:rPr>
              <a:t>(3)못한 것이 원인임을 알게 되었습니다.이를 해결하기 위해 엑셀을 활용하여 불만과 요구사항을 유형별로 나눠 분석하였습니다.</a:t>
            </a:r>
            <a:r>
              <a:rPr sz="1200">
                <a:solidFill>
                  <a:srgbClr val="000000"/>
                </a:solidFill>
                <a:latin typeface="맑은 고딕"/>
              </a:rPr>
              <a:t> 평가 기준을 구체화하고, 서포터즈 운영계획서를 참고하여 활동 </a:t>
            </a:r>
            <a:r>
              <a:rPr u="sng" b="1" sz="1200">
                <a:solidFill>
                  <a:srgbClr val="000000"/>
                </a:solidFill>
                <a:latin typeface="맑은 고딕"/>
              </a:rPr>
              <a:t>(4)목적에 부합하는 평가 요소 5가지를 만들 수 있었습니다. 또한 서포터즈가 외국인인 점을 고려하여 예상 질문을 만들고 답변을 작성했습니다. 그 결과, 서포터즈의 민원이 90% 이상 줄었고, 높은 참여도와 함께 과제물 퀄리티도 높일 수 있었습니다.</a:t>
            </a:r>
          </a:p>
        </p:txBody>
      </p:sp>
      <p:sp>
        <p:nvSpPr>
          <p:cNvPr id="8" name="TextBox 7"/>
          <p:cNvSpPr txBox="1"/>
          <p:nvPr/>
        </p:nvSpPr>
        <p:spPr>
          <a:xfrm>
            <a:off x="457200" y="448056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507492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9496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외국인 서포터즈의 참여도 저하 문제 해결 과정에서 가장 큰 도전 과제는 무엇이었나요?</a:t>
            </a:r>
            <a:br/>
            <a:r>
              <a:t>(2) 참여도 저하 원인을 파악하기 위한 주요 방법은 무엇이었나요?</a:t>
            </a:r>
            <a:br/>
            <a:r>
              <a:t>(3) 분석 결과에 기반하여 구체화된 평가 기준의 핵심 요소는 무엇인가요?</a:t>
            </a:r>
            <a:br/>
            <a:r>
              <a:t>(4) 서포터즈 참여도 개선을 위해 실시한 후속 조치는 무엇이었나요?</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C0100003</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질문4에 해당하는 값</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32257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공사 인재상 중 업무에 필요한 전문 기술이 부족하다고 생각합니다.인턴 당시 매달 100명의 서포터즈가 만든 과제물을 하나의 PDF 파일에 취합하여 보고서 형식으로 제출하는 업무를 맡았습니다. 처음에는 </a:t>
            </a:r>
            <a:r>
              <a:rPr u="sng" b="1" sz="1200">
                <a:solidFill>
                  <a:srgbClr val="000000"/>
                </a:solidFill>
                <a:latin typeface="맑은 고딕"/>
              </a:rPr>
              <a:t>(1)PDF취합 방법을 몰랐기에 일일이 복사하여 붙여 넣으며 해당 업무에 시간을 많이 들였습니다. 이후 실무에서</a:t>
            </a:r>
            <a:r>
              <a:rPr sz="1200">
                <a:solidFill>
                  <a:srgbClr val="000000"/>
                </a:solidFill>
                <a:latin typeface="맑은 고딕"/>
              </a:rPr>
              <a:t> 활용도 높은 단축키와 OA기능 관련 강의를 수강하고, 출퇴근 시간에 20분씩 </a:t>
            </a:r>
            <a:r>
              <a:rPr u="sng" b="1" sz="1200">
                <a:solidFill>
                  <a:srgbClr val="000000"/>
                </a:solidFill>
                <a:latin typeface="맑은 고딕"/>
              </a:rPr>
              <a:t>(2)복습하며 암기하였습니다. 이를 통해 업무 시간을 50% 줄였고, 다른 업무의 효율을 높일 수 있었습니다. 한국농수산식품유통공사에</a:t>
            </a:r>
            <a:r>
              <a:rPr sz="1200">
                <a:solidFill>
                  <a:srgbClr val="000000"/>
                </a:solidFill>
                <a:latin typeface="맑은 고딕"/>
              </a:rPr>
              <a:t> 입사한 </a:t>
            </a:r>
            <a:r>
              <a:rPr u="sng" b="1" sz="1200">
                <a:solidFill>
                  <a:srgbClr val="000000"/>
                </a:solidFill>
                <a:latin typeface="맑은 고딕"/>
              </a:rPr>
              <a:t>(3)후, 부서의 업무를 수행하기 위한 문서 작성 및 농수산식품의 정보 관리를 위한 OA기술이 필수라고 생각합니다. 이를 위해 강의 수강뿐만 아니라 직접 해당 기술을 미리 적용해 봄으로써 맡은 업무에 어떤 기술이 필요한지 바로 적용할 수 있도록 숙지하고 연습하겠습니다.(4) OA기술 활용도를 높여 농수산식품의 가치를 높일 수 있는 사업을 기획하고 운영하는 데 이바지하겠습니다.</a:t>
            </a:r>
          </a:p>
        </p:txBody>
      </p:sp>
      <p:sp>
        <p:nvSpPr>
          <p:cNvPr id="8" name="TextBox 7"/>
          <p:cNvSpPr txBox="1"/>
          <p:nvPr/>
        </p:nvSpPr>
        <p:spPr>
          <a:xfrm>
            <a:off x="457200" y="447141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506577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8581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OA기능 관련 강의를 수강하면서 가장 크게 배운 점은 무엇인가요?</a:t>
            </a:r>
            <a:br/>
            <a:r>
              <a:t>(2) 업무 시간을 50% 줄일 수 있었던 비결은 무엇이었나요?</a:t>
            </a:r>
            <a:br/>
            <a:r>
              <a:t>(3) 한국농수산식품유통공사에서의 업무 수행을 위한 OA기술 활용 계획은 구체적으로 무엇인가요?</a:t>
            </a:r>
            <a:br/>
            <a:r>
              <a:t>(4) 문서 작성 및 정보 관리 효율성을 극대화하기 위한 개인적인 목표는 무엇인가요?</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C0100001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질문2에 해당하는 값</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30886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[앞에서 이끄는 리더에서 함께 여유를 만드는 리더로]중소기업의 해외 마케팅 지원 프로젝트를 시작하며 저는 리더로서 다양한 결과물을 만들고자 진행률에 집중했습니다. 온라인 홍보물 제작을 목표로 </a:t>
            </a:r>
            <a:r>
              <a:rPr u="sng" b="1" sz="1200">
                <a:solidFill>
                  <a:srgbClr val="000000"/>
                </a:solidFill>
                <a:latin typeface="맑은 고딕"/>
              </a:rPr>
              <a:t>(1)회의를 진행했지만, 회의 (2)이후에 한 팀원이 프로젝트의 속도를 따라오기 힘들다며 프로젝트를 포기하겠다는 의사를 밝혔습니다.이는 진행 속도에 대한 의견 차이와 갈등으로 이어졌고, 저는 (3)의욕적인 마음에 앞에서 이끌기만 했다는 것을 느꼈습니다. 그래서 의사소통을 보완하며 ‘여유로운 리더십’을 전달하려고 (4)했습니다. 먼저, 회의 안건을 미리 공지하여 팀원들에게 생각할 여유를 주었습니다. 그리고 매 회의의</a:t>
            </a:r>
            <a:r>
              <a:rPr sz="1200">
                <a:solidFill>
                  <a:srgbClr val="000000"/>
                </a:solidFill>
                <a:latin typeface="맑은 고딕"/>
              </a:rPr>
              <a:t> 내용을 정리하여 진행 방향을 공유했습니다. 이를 통해 더 많은 아이디어가 도출되며 캐릭터 만화, 퀴즈 등 창의적인 홍보물로 팀 프로젝트 1위를 달성했습니다.팀 활동에 있어서 의사소통의 중요성을 크게 깨닫게 된 경험이었으며, 의사소통 부족 문제를 능동적으로 해결하는 리더십을 배울 수 있었습니다.</a:t>
            </a:r>
          </a:p>
        </p:txBody>
      </p:sp>
      <p:sp>
        <p:nvSpPr>
          <p:cNvPr id="8" name="TextBox 7"/>
          <p:cNvSpPr txBox="1"/>
          <p:nvPr/>
        </p:nvSpPr>
        <p:spPr>
          <a:xfrm>
            <a:off x="457200" y="445770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50520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7210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팀원 간의 의견 차이를 조율하기 위해 사용한 구체적인 방법에 대해 설명해 주실 수 있나요?</a:t>
            </a:r>
            <a:br/>
            <a:r>
              <a:t>(2) 여유로운 리더십을 통해 얻은 교훈이 향후 팀 프로젝트에 어떻게 적용될 수 있을까요?</a:t>
            </a:r>
            <a:br/>
            <a:r>
              <a:t>(3) 의사소통을 보완하기 위해 팀과 작업한 과정에서 직면한 가장 큰 어려움은 무엇이었나요?</a:t>
            </a:r>
            <a:br/>
            <a:r>
              <a:t>(4) 팀 프로젝트에서 1위를 달성한 주요 요인은 무엇이라고 생각하나요?</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C0100001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질문3에 해당하는 값</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31343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[다각도로 원인을 파악하고, 근본적으로 해결하는 과정]멘토단에서 초, 중, 고등학생들을 위한 전공 프로그램을 운영하며 프로그램이 예상보다 빨리 끝나 공백이 발생한다는 문제가 있었습니다. 처음엔 단순히 수업의 양이 부족하다고 생각하여 내용을 </a:t>
            </a:r>
            <a:r>
              <a:rPr u="sng" b="1" sz="1200">
                <a:solidFill>
                  <a:srgbClr val="000000"/>
                </a:solidFill>
                <a:latin typeface="맑은 고딕"/>
              </a:rPr>
              <a:t>(1)추가했지만, 문제는 계속 반복되었습니다. 원인을 정확하게 파악하기 위해 입학처 선생님과 수강생에게 피드백을 받았고, 수업을 (2)녹화해 분석했습니다.피드백을 통해 학년에 따른 수업 내용의 차이가 필요함을 알게 되었고, 녹화를 통해 학생들의 질문이 예상보다 적다는 공통점을 파악했습니다. (3)이에 학년별 프로그램 차별화를 통해 수업의 질을 높이고, 학생들의 흥미를 자극하는</a:t>
            </a:r>
            <a:r>
              <a:rPr sz="1200">
                <a:solidFill>
                  <a:srgbClr val="000000"/>
                </a:solidFill>
                <a:latin typeface="맑은 고딕"/>
              </a:rPr>
              <a:t> 수업을 기획했습니다. 이를 통해 수업 공백을 </a:t>
            </a:r>
            <a:r>
              <a:rPr u="sng" b="1" sz="1200">
                <a:solidFill>
                  <a:srgbClr val="000000"/>
                </a:solidFill>
                <a:latin typeface="맑은 고딕"/>
              </a:rPr>
              <a:t>(4)줄였고, 학생들의 만족도를 약 50%에서 90%로 향상할 수 있었습니다.앞으로의 업무 과정에서 발생하는</a:t>
            </a:r>
            <a:r>
              <a:rPr sz="1200">
                <a:solidFill>
                  <a:srgbClr val="000000"/>
                </a:solidFill>
                <a:latin typeface="맑은 고딕"/>
              </a:rPr>
              <a:t> 문제의 원인은 하나보다 많을 것입니다. 여러 측면에서 문제의 원인을 파악하고, 이를 근본적으로 보완하며 최선의 결과에 도달하겠습니다.</a:t>
            </a:r>
          </a:p>
        </p:txBody>
      </p:sp>
      <p:sp>
        <p:nvSpPr>
          <p:cNvPr id="8" name="TextBox 7"/>
          <p:cNvSpPr txBox="1"/>
          <p:nvPr/>
        </p:nvSpPr>
        <p:spPr>
          <a:xfrm>
            <a:off x="457200" y="446227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505663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7667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프로그램 운영의 문제를 파악할 때, 수강생의 피드백을 어떻게 활용했나요?</a:t>
            </a:r>
            <a:br/>
            <a:r>
              <a:t>(2) 멘토단 활동에서 학년별 프로그램 차별화의 필요성을 어떻게 인식하게 되었나요?</a:t>
            </a:r>
            <a:br/>
            <a:r>
              <a:t>(3) 학생들의 흥미를 자극하는 수업을 기획한 과정에서 느낀 가장 큰 성취는 무엇이었나요?</a:t>
            </a:r>
            <a:br/>
            <a:r>
              <a:t>(4) 향후 업무 과정에서 문제의 근본적인 원인을 파악하기 위해 어떤 방법을 사용할 예정인가요?</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C0100001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질문4에 해당하는 값</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31343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[공사의 전문인으로 나아가기 위한 폭넓은 지식]공사의 인턴으로 근무하며 전문 지식의 부족함을 느꼈고, 발전에 대한 동기부여를 만들었습니다. </a:t>
            </a:r>
            <a:r>
              <a:rPr u="sng" b="1" sz="1200">
                <a:solidFill>
                  <a:srgbClr val="000000"/>
                </a:solidFill>
                <a:latin typeface="맑은 고딕"/>
              </a:rPr>
              <a:t>(1)국산밀 정부 수매 업무를 지원하며 세부추진 계획서를 통해 업무 프로세스를 파악하고, 문의 사항을 답변하기 위해 관련 용어와 (2)업무매뉴얼을 숙지했습니다.수매가 시작되며 매일 100건이 넘는 문의가 들어왔고, 업무매뉴얼을 넘어 전문적인 지식을 요구하는 문의 사항도 있었습니다. 이런 경우에는 대리님께 해결을 요청했지만, 한편으로는 제가 역량이 있었다면 업무 효율성과 고객 (3)만족도를 높일 수 있었겠다는 아쉬움이 있었습니다. 이에 향후 사업을 전문적으로 수행하기 위한 계약 및 회계 지식의 필요성을 느꼈습니다.입사 후, 계약 지식과 프로세스를 (4)습득하기 위해 관련 교육을 수강하겠습니다. 또한, 전산회계, 세무 자격증을 취득하여 비용 집행 및 정산 등의 역량을 발전시키겠습니다. 업무에서</a:t>
            </a:r>
            <a:r>
              <a:rPr sz="1200">
                <a:solidFill>
                  <a:srgbClr val="000000"/>
                </a:solidFill>
                <a:latin typeface="맑은 고딕"/>
              </a:rPr>
              <a:t> 느낀 지식의 필요성을 계속해서 충족하며 업무 역량을 향상하겠습니다.</a:t>
            </a:r>
          </a:p>
        </p:txBody>
      </p:sp>
      <p:sp>
        <p:nvSpPr>
          <p:cNvPr id="8" name="TextBox 7"/>
          <p:cNvSpPr txBox="1"/>
          <p:nvPr/>
        </p:nvSpPr>
        <p:spPr>
          <a:xfrm>
            <a:off x="457200" y="446227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505663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7667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국산밀 정부 수매 업무에서 전문 지식이 부족할 때 가장 큰 어려움은 무엇이었나요?</a:t>
            </a:r>
            <a:br/>
            <a:r>
              <a:t>(2) 역량 부족을 느낀 순간이 자극이 되어 추진했던 구체적인 업무 개선 행동은 무엇이었나요?</a:t>
            </a:r>
            <a:br/>
            <a:r>
              <a:t>(3) 전문 지식 습득을 위한 계약 및 회계 지식 학습 계획에 대해 자세히 이야기해주세요.</a:t>
            </a:r>
            <a:br/>
            <a:r>
              <a:t>(4) 계약 지식과 프로세스 습득 외에 향후 업무를 위해 추가로 계획 중인 자기 개발은 무엇인가요?</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C0100002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질문1에 해당하는 값</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27228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대학에서 경영학과 중어중문학을 전공하며 배운 지식들을 실무에 적용하기 위해 ○○공사에서 인턴과 </a:t>
            </a:r>
            <a:r>
              <a:rPr u="sng" b="1" sz="1200">
                <a:solidFill>
                  <a:srgbClr val="000000"/>
                </a:solidFill>
                <a:latin typeface="맑은 고딕"/>
              </a:rPr>
              <a:t>(1)(2)계약직 사원으로 근무했습니다. 국제곡물정보와 해외농산물수입정보를 조사하며 농산물 가격 변동을 파악하고 선제적으로 (3)관리함으로써, 수급관리에 대한 실무 경험을 쌓고자 노력하였습니다.특히 농산물수입동향보고서 작성과 해외수입정보검증회의 개최를 통해 수입농산물과 관세제도에 대한 전문지식을 쌓았으며, 외신보도모니터링과 해외 모니터들과의 소통을 (4)통해 실무적 외국어 능력도 향상시켰습니다. 이를 통해 농산물수급관리와 수입동향조사에 필요한 분석력 및 전문성을 갖출 수 있었습니다.입사 후 이러한 경험을 바탕으로 공사의 핵심사업인 농산물 수급관리 업무에 기여하고자 합니다. 수입정보조사와 관세제도에 대한 지식을 활용해 시장 변화에 선제적으로 대응할 수 있는 전략을 수립하고,</a:t>
            </a:r>
            <a:r>
              <a:rPr sz="1200">
                <a:solidFill>
                  <a:srgbClr val="000000"/>
                </a:solidFill>
                <a:latin typeface="맑은 고딕"/>
              </a:rPr>
              <a:t> 외국어 소통능력을 적극 활용하여 글로벌 농산물시장에 대한 이해를 넓혀 수급 안정화에 이바지하는 인재가 되겠습니다.</a:t>
            </a:r>
          </a:p>
        </p:txBody>
      </p:sp>
      <p:sp>
        <p:nvSpPr>
          <p:cNvPr id="8" name="TextBox 7"/>
          <p:cNvSpPr txBox="1"/>
          <p:nvPr/>
        </p:nvSpPr>
        <p:spPr>
          <a:xfrm>
            <a:off x="457200" y="442112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501548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3552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자신이 농산물 수급 관리에 기여했다고 느낀 가장 큰 성과는 무엇이었나요?</a:t>
            </a:r>
            <a:br/>
            <a:r>
              <a:t>(2) 어떤 방법으로 농산물 가격 변동 정보를 선제적으로 관리했나요?</a:t>
            </a:r>
            <a:br/>
            <a:r>
              <a:t>(3) 농산물 수급관리에 필요한 전문성을 어떻게 습득했는지 설명해주세요.</a:t>
            </a:r>
            <a:br/>
            <a:r>
              <a:t>(4) 공사의 핵심사업에 어떻게 기여하고자 하시나요?</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C0100002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질문2에 해당하는 값</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272284"/>
          </a:xfrm>
          <a:prstGeom prst="rect">
            <a:avLst/>
          </a:prstGeom>
          <a:noFill/>
        </p:spPr>
        <p:txBody>
          <a:bodyPr wrap="square">
            <a:spAutoFit/>
          </a:bodyPr>
          <a:lstStyle/>
          <a:p>
            <a:pPr algn="l"/>
          </a:p>
          <a:p>
            <a:pPr>
              <a:lnSpc>
                <a:spcPct val="150000"/>
              </a:lnSpc>
              <a:spcBef>
                <a:spcPts val="1000"/>
              </a:spcBef>
              <a:spcAft>
                <a:spcPts val="1000"/>
              </a:spcAft>
            </a:pPr>
            <a:r>
              <a:rPr u="sng" b="1" sz="1200">
                <a:solidFill>
                  <a:srgbClr val="000000"/>
                </a:solidFill>
                <a:latin typeface="맑은 고딕"/>
              </a:rPr>
              <a:t>(1)외국인유학생서포터즈 활동 당시, 중국인 팀원의 소극적인 태도로 인해 다른 팀원들이 그 친구의 퇴출을 주장하며 갈등이 발생했습니다. 당시 저는 팀원들의 의견을 존중하면서도 서포터즈 간의 원만한 관계 유지를 위해 갈등을 (2)(3)해결하고자 노력했습니다.우선 중국인 친구와의 면담을 통해 한국어가 서툴러 회의내용을 이해하고 맡은 업무 수행하는데 어려움을 겪고 있다는 점을 알게 되었습니다. 따라서 팀원들에게 상황을 설명하고, 퇴출보다는 그 (4)친구의 역할을 조정하는 방향으로 함께 해결해보자고 설득했습니다. 이후 그 친구에게 회의내용을 중국어로 다시 설명해주고, 중국어 통번역 업무를 맡기며 역할을 재조정했습니다.</a:t>
            </a:r>
            <a:r>
              <a:rPr sz="1200">
                <a:solidFill>
                  <a:srgbClr val="000000"/>
                </a:solidFill>
                <a:latin typeface="맑은 고딕"/>
              </a:rPr>
              <a:t> 그 결과 중국인 친구는 활동에 적극적으로 참여하는 모습을 보였고, 팀원들 간의 관계도 원만하게 유지되었습니다.이 경험을 통해 갈등 상황속에서 소통과 배려의 중요성을 깨달았으며, 입사 후에도 부서원들과 상호 이해를 바탕으로 협력하여 조직에 긍정적인 영향을 미치고자 합니다.</a:t>
            </a:r>
          </a:p>
        </p:txBody>
      </p:sp>
      <p:sp>
        <p:nvSpPr>
          <p:cNvPr id="8" name="TextBox 7"/>
          <p:cNvSpPr txBox="1"/>
          <p:nvPr/>
        </p:nvSpPr>
        <p:spPr>
          <a:xfrm>
            <a:off x="457200" y="442112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501548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3552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팀 갈등 해소를 위해 어떤 접근 방식을 사용했나요?</a:t>
            </a:r>
            <a:br/>
            <a:r>
              <a:t>(2) 팀원 설득 과정에서 중점을 둔 부분은 무엇이었나요?</a:t>
            </a:r>
            <a:br/>
            <a:r>
              <a:t>(3) 중국인 팀원과의 언어장벽을 어떻게 해결했나요?</a:t>
            </a:r>
            <a:br/>
            <a:r>
              <a:t>(4) 소통과 배려를 발휘한 구체적인 방법을 설명해주세요.</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C0100002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질문3에 해당하는 값</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32257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영어라디오방송을 진행하며, 낮은 프로그램 청취율 문제를 해결하고자 했던 경험이 있습니다. 처음에는 청취율 상승을 목표로 프로그램 홍보를 강화하는 데 집중했지만, 홍보만으로는 청취율이 크게 개선되지 않아 원인 파악에 실패했음을 깨달았습니다.청취자들의 요구를 제대로 이해하기 위해, 영어라디오를 듣는 목적을 분석했습니다. 이를 통해 대부분의 청취자들이 </a:t>
            </a:r>
            <a:r>
              <a:rPr u="sng" b="1" sz="1200">
                <a:solidFill>
                  <a:srgbClr val="000000"/>
                </a:solidFill>
                <a:latin typeface="맑은 고딕"/>
              </a:rPr>
              <a:t>(1)영어학습을 위해 라디오를 청취한다는 것을 알게 되었고 따라서 영어학습 콘텐츠를 강화하는 것이 필요하다고 판단했습니다. 그 결과 영어표현을 설명하는 ‘디스 모닝 잉글리시’라는 콘텐츠를 제작해 라디오 프로그램에 추가했고, (2)콘텐츠를 오디오클립에도 게시하여 청취자들이 반복 청취할 수 있도록 유도했습니다.이 전략을 통해 청취율은 점차 (3)상승하기 시작했고, 오디오클립 구독자 수는 6개월 만에 3,000명에 이르는 큰 성과를 거둘 수 있었습니다. 이 경험을 통해 문제해결을 위해서 근본적 원인 파악과 분석적 접근이 중요하다는 것을 알 수 있었습니다.(4)</a:t>
            </a:r>
          </a:p>
        </p:txBody>
      </p:sp>
      <p:sp>
        <p:nvSpPr>
          <p:cNvPr id="8" name="TextBox 7"/>
          <p:cNvSpPr txBox="1"/>
          <p:nvPr/>
        </p:nvSpPr>
        <p:spPr>
          <a:xfrm>
            <a:off x="457200" y="447141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506577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8581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라디오 청취율 상승을 위해 어떤 전략을 사용했나요?</a:t>
            </a:r>
            <a:br/>
            <a:r>
              <a:t>(2) 영어 라디오 콘텐츠 강화 과정에서 가장 어려웠던 점은 무엇이었나요?</a:t>
            </a:r>
            <a:br/>
            <a:r>
              <a:t>(3) 새로운 콘텐츠 제작이 청취율에 어떤 영향을 미쳤나요?</a:t>
            </a:r>
            <a:br/>
            <a:r>
              <a:t>(4) 문제 해결을 위해 분석적 접근이 필요하다고 느낀 이유는 무엇인가요?</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C0100002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질문4에 해당하는 값</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295144"/>
          </a:xfrm>
          <a:prstGeom prst="rect">
            <a:avLst/>
          </a:prstGeom>
          <a:noFill/>
        </p:spPr>
        <p:txBody>
          <a:bodyPr wrap="square">
            <a:spAutoFit/>
          </a:bodyPr>
          <a:lstStyle/>
          <a:p>
            <a:pPr algn="l"/>
          </a:p>
          <a:p>
            <a:pPr>
              <a:lnSpc>
                <a:spcPct val="150000"/>
              </a:lnSpc>
              <a:spcBef>
                <a:spcPts val="1000"/>
              </a:spcBef>
              <a:spcAft>
                <a:spcPts val="1000"/>
              </a:spcAft>
            </a:pPr>
            <a:r>
              <a:rPr u="sng" b="1" sz="1200">
                <a:solidFill>
                  <a:srgbClr val="000000"/>
                </a:solidFill>
                <a:latin typeface="맑은 고딕"/>
              </a:rPr>
              <a:t>(1)aT의 인재상 중 제가 부족하다고 생각하는 부분은 전문인 역량입니다. 공사 근무경험을 통해 농산물 수급 및 수입업무에 대한 실무경험과 전문지식을 쌓았지만, 수출,(2) 유통, 식품산업에 대한 경험과 지식은 부족합니다. 따라서 이러한 편중된 전문성을 극복하고 aT의 전반적인 업무에 대한 이해도를 높이기 위한 노력이 필요하다 생각합니다.우선 aT의 농산물수출사업과 (3)해외시장동향을 심층적으로 파악하여 수출 관련 지식을 보완하고자 합니다. 또 최근 농산물 유통에서 빅데이터와 인공지능 기술의 활용이 확대되고 있는 만큼 이러한 기술들을 적극적으로 학습하여 유통과정의 효율성을 높일 수 (4)있는 방안을 모색하겠습니다. 더불어 한류의 영향으로 빠르게 성장하고 있는 식품산업 트렌드를 분석하고 연구하여 식품분야의 전문지식 또한 갖추겠습니다.이러한 노력으로 수출, 유통, 식품산업의 전문성을 균형 있게 키움으로써, aT의 모든 업무를 아우르는 전문가로 성장해 공사의 목표 달성에 기여해</a:t>
            </a:r>
            <a:r>
              <a:rPr sz="1200">
                <a:solidFill>
                  <a:srgbClr val="000000"/>
                </a:solidFill>
                <a:latin typeface="맑은 고딕"/>
              </a:rPr>
              <a:t> 나가겠습니다.</a:t>
            </a:r>
          </a:p>
        </p:txBody>
      </p:sp>
      <p:sp>
        <p:nvSpPr>
          <p:cNvPr id="8" name="TextBox 7"/>
          <p:cNvSpPr txBox="1"/>
          <p:nvPr/>
        </p:nvSpPr>
        <p:spPr>
          <a:xfrm>
            <a:off x="457200" y="4443983"/>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503834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58383"/>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전문인 역량 강화를 위해 어떤 노력을 하고 있나요?</a:t>
            </a:r>
            <a:br/>
            <a:r>
              <a:t>(2) aT의 농산물수출사업을 파악하기 위한 계획은 무엇인가요?</a:t>
            </a:r>
            <a:br/>
            <a:r>
              <a:t>(3) 농산물 유통의 효율성을 높이기 위한 방법은 무엇인가요?</a:t>
            </a:r>
            <a:br/>
            <a:r>
              <a:t>(4) 수출, 유통, 식품산업에 대한 전문성을 어떻게 균형 있게 키울 계획인가요?</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C0100003</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질문1에 해당하는 값</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29971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공사 </a:t>
            </a:r>
            <a:r>
              <a:rPr u="sng" b="1" sz="1200">
                <a:solidFill>
                  <a:srgbClr val="000000"/>
                </a:solidFill>
                <a:latin typeface="맑은 고딕"/>
              </a:rPr>
              <a:t>(1)인턴으로 근무하며, 조직 경영 실적 평가와 내부 성과관리에 관한</a:t>
            </a:r>
            <a:r>
              <a:rPr sz="1200">
                <a:solidFill>
                  <a:srgbClr val="000000"/>
                </a:solidFill>
                <a:latin typeface="맑은 고딕"/>
              </a:rPr>
              <a:t> 업무를 경험하고 행정 업무역량을 쌓았습니다. 이 과정에서, 학창 시절 배운 경영 전략 이론들을 실무에 적용하며 </a:t>
            </a:r>
            <a:r>
              <a:rPr u="sng" b="1" sz="1200">
                <a:solidFill>
                  <a:srgbClr val="000000"/>
                </a:solidFill>
                <a:latin typeface="맑은 고딕"/>
              </a:rPr>
              <a:t>(2)전반적인 성과관리 시스템을 파악할 수 있었습니다. 또한, 동종업계의 경영 평가 보고서를 엑셀에 취합하고, 30개가 넘는 부서의</a:t>
            </a:r>
            <a:r>
              <a:rPr sz="1200">
                <a:solidFill>
                  <a:srgbClr val="000000"/>
                </a:solidFill>
                <a:latin typeface="맑은 고딕"/>
              </a:rPr>
              <a:t> 성과지표 보고서를 정확하게 관리하여, 기업 간 성과 비교를 효율적으로 할 수 있도록 지원하였고, 데이터를 바탕으로 기업 간 </a:t>
            </a:r>
            <a:r>
              <a:rPr u="sng" b="1" sz="1200">
                <a:solidFill>
                  <a:srgbClr val="000000"/>
                </a:solidFill>
                <a:latin typeface="맑은 고딕"/>
              </a:rPr>
              <a:t>(3)강약점 분석 역량을 키울 수 있었습니다. 또한, 재단 인턴 당시</a:t>
            </a:r>
            <a:r>
              <a:rPr sz="1200">
                <a:solidFill>
                  <a:srgbClr val="000000"/>
                </a:solidFill>
                <a:latin typeface="맑은 고딕"/>
              </a:rPr>
              <a:t> 외국인 내방객들을 응대하며 영어, 중국어, 일본어 의사소통 능력 및 홍보물 경험을 쌓았습니다.이를 바탕으로 해외 시장에서 한국 </a:t>
            </a:r>
            <a:r>
              <a:rPr u="sng" b="1" sz="1200">
                <a:solidFill>
                  <a:srgbClr val="000000"/>
                </a:solidFill>
                <a:latin typeface="맑은 고딕"/>
              </a:rPr>
              <a:t>(4)농수산식품의 우수성과 경쟁력을 효과적으로 홍보하고, 국제 무대에서 해외의 수요기업에 알리기 위한 지속적인 소통에 기여할 수 있을 것입니다.</a:t>
            </a:r>
            <a:r>
              <a:rPr sz="1200">
                <a:solidFill>
                  <a:srgbClr val="000000"/>
                </a:solidFill>
                <a:latin typeface="맑은 고딕"/>
              </a:rPr>
              <a:t> 해외 기업과의 전략적 협력관계를 통해 한국농수산식품유통공사가 글로벌 농수산 강국으로 자리매김하는 데 이바지하겠습니다.</a:t>
            </a:r>
          </a:p>
        </p:txBody>
      </p:sp>
      <p:sp>
        <p:nvSpPr>
          <p:cNvPr id="8" name="TextBox 7"/>
          <p:cNvSpPr txBox="1"/>
          <p:nvPr/>
        </p:nvSpPr>
        <p:spPr>
          <a:xfrm>
            <a:off x="457200" y="444855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504291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6295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조직 경영 실적 평가와 내부 성과관리에 관한 업무에서 가장 어려웠던 점은 무엇이었나요?</a:t>
            </a:r>
            <a:br/>
            <a:r>
              <a:t>(2) 동종업계의 경영 평가 보고서를 취합할 때 강조했던 부분은 무엇인가요?</a:t>
            </a:r>
            <a:br/>
            <a:r>
              <a:t>(3) 외국인 내방객들을 응대하며 가장 기억에 남는 에피소드는 무엇인가요?</a:t>
            </a:r>
            <a:br/>
            <a:r>
              <a:t>(4) 글로벌 농수산 강국으로 자리매김하기 위한 구체적인 전략은 무엇인가요?</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