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E0401896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382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[온라인 마권 발매]시대적 변화에 부응하고 말 산업 위기 </a:t>
            </a:r>
            <a:r>
              <a:rPr u="sng" b="1" sz="1200">
                <a:solidFill>
                  <a:srgbClr val="000000"/>
                </a:solidFill>
                <a:latin typeface="맑은 고딕"/>
              </a:rPr>
              <a:t>(1)극복을 위해 한국마사회법 개정을 거쳐 온라인 마권 발매 제도를 도입하는 것으로 알고 있습니다. 올해 6월 본격 시행을 앞두고 있다고 (2)알아보았습니다. 이러한 변화에 잘 대응하기 위해 경영지원과 사업기획 및 운영이 중요하다고 생각합니다. 왜냐하면 온라인 마권 발매 제도가 도입되면 해당 제도에 대한 행정업무의 변화뿐만 아니라 사회적 우려에 대한</a:t>
            </a:r>
            <a:r>
              <a:rPr sz="1200">
                <a:solidFill>
                  <a:srgbClr val="000000"/>
                </a:solidFill>
                <a:latin typeface="맑은 고딕"/>
              </a:rPr>
              <a:t> 대응과 같은 부수적인 효과까지 고려해야 하기 때문입니다. 예를 들어 효율적으로 업무지원을 해서 생산성을 높여야 할 뿐만 아니라, 온라인 경마에 대한 불법도박 조장 우려 기사 등에 있어서도 대처를 해야 할 것입니다. 따라서 이러한 일들에 있어서는 효율적인 경영지원과 사업기획 및 운영을 통해 효과적으로 대응하는 것이 중요하다고 생각합니다.[어떤 상황이든 최선을 다해서 잘 적응하고 잘 해냈던 경험]저는 어떤 상황이든 최선을 다해서 잘 적응하고 잘 해내려고 </a:t>
            </a:r>
            <a:r>
              <a:rPr u="sng" b="1" sz="1200">
                <a:solidFill>
                  <a:srgbClr val="000000"/>
                </a:solidFill>
                <a:latin typeface="맑은 고딕"/>
              </a:rPr>
              <a:t>(3)합니다. 왜냐하면 최선을 다해서 좋은 성과를 낸다면, 그렇지 못할 때보다 더 많은 기회가 온다고 생각하며, 성취감을 느낄 수도 있고, 또한 주변 사람들에게도</a:t>
            </a:r>
            <a:r>
              <a:rPr sz="1200">
                <a:solidFill>
                  <a:srgbClr val="000000"/>
                </a:solidFill>
                <a:latin typeface="맑은 고딕"/>
              </a:rPr>
              <a:t> 좋은 영향력을 전할 수 있다고 생각합니다. 우선 저는 경제학을 심도 있게 배우고 싶어서 경제학과로 편입을 2번 했었습니다. 첫 번째 편입학한 대학에서는 두 학기 다니는 동안 석차 1등도 해보고 전액장학금 1회를 받기도 하며 4.17[4.39]/4.3[4.5]의 평점을 받았습니다. 그리고 두 번째 편입학한 대학에서는 네 학기 동안 최우등생 2회 선정과 전액장학금 2회를 받기도 하며 4/4.5의 평점을 받았습니다. 또한 저는 각각 국책은행과 교육기업에서 인턴을 총 2회 했었습니다. 두 번의 인턴 모두 성실히 임했는데, 국책은행 인턴 당시 우수인턴에 선정이 되었고, 교육기업 인턴 당시 수기 공모전에서 장려상을 수상하기도 했습니다.</a:t>
            </a:r>
          </a:p>
        </p:txBody>
      </p:sp>
      <p:sp>
        <p:nvSpPr>
          <p:cNvPr id="8" name="TextBox 7"/>
          <p:cNvSpPr txBox="1"/>
          <p:nvPr/>
        </p:nvSpPr>
        <p:spPr>
          <a:xfrm>
            <a:off x="457200" y="63870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814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0148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효율적인 경영지원과 사업기획이 온라인 마권 발매에 어떻게 기여할 수 있나요?</a:t>
            </a:r>
            <a:br/>
            <a:r>
              <a:t>(2) 온라인 마권 발매 제도가 사회적 우려를 불러일으킬 수 있는 부분은 무엇인가요?</a:t>
            </a:r>
            <a:br/>
            <a:r>
              <a:t>(3) 편입을 통해 얻은 학업적 성취가 경력에 어떤 영향을 미쳤나요?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E0402405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6052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[“이 정도는 괜찮지” 않습니다] 저는 가랑비에 옷 젖는 줄 모르는 상황을 가장 피해야 한다고 보고 있습니다. 저는 업무에 임할 때 처음부터 부정･부패하고자 마음먹은 사람은 없다고 생각합니다. 하지만 본인도 의식하지 못할 정도로 작은 일탈을 반복하거나, “이 정도는 괜찮겠지”라고 판단하여 조금씩 다른 길로 빠지다보면, 이를 당연한 것으로 받아드리게 된다고 생각합니다. 작은 부정이 계속 쌓인다면 특정 대상과 특수관계가 생길 수 있고, 장차 개인과 조직 모두에게 큰 피해가 되는 사건으로 발전 할 수 있습니다. 제가 한 기관에 근무했을 때 예산업무와 관련하여 적/부 여부를 판단할 권한을 가진 적이 있었습니다. 저는 업무적으로 절차, 상황 등을 고려하여 특혜 없이 일을 처리하였습니다. </a:t>
            </a:r>
            <a:r>
              <a:rPr u="sng" b="1" sz="1200">
                <a:solidFill>
                  <a:srgbClr val="000000"/>
                </a:solidFill>
                <a:latin typeface="맑은 고딕"/>
              </a:rPr>
              <a:t>(1)그러나 업무 유관자께서는 이에 대한 감사의 표시로 여러</a:t>
            </a:r>
            <a:r>
              <a:rPr sz="1200">
                <a:solidFill>
                  <a:srgbClr val="000000"/>
                </a:solidFill>
                <a:latin typeface="맑은 고딕"/>
              </a:rPr>
              <a:t> 가지 다양한 물품을 제게 제공하려고 하였습니다. 저는 그 자리에서 정중하게 거절하여 상황이 일단락 된 줄 알았으나, 며칠 뒤 제 개인주소로도 해당 물품을 보낸 사실을 인지하게 되었고, </a:t>
            </a:r>
            <a:r>
              <a:rPr u="sng" b="1" sz="1200">
                <a:solidFill>
                  <a:srgbClr val="000000"/>
                </a:solidFill>
                <a:latin typeface="맑은 고딕"/>
              </a:rPr>
              <a:t>(2)이후 감사 부서 신고 및 물품 인계 처리를 하였습니다. 또한 다시는 이런 일이 일어나지 않도록 해당 업무 유관자에게 주의를 기울여달라</a:t>
            </a:r>
            <a:r>
              <a:rPr sz="1200">
                <a:solidFill>
                  <a:srgbClr val="000000"/>
                </a:solidFill>
                <a:latin typeface="맑은 고딕"/>
              </a:rPr>
              <a:t> 전달하였습니다. 한번은 동일한 고민을 하고 있는 직장동료가 제게 상담을 요청한 적이 있었습니다. 동료는 너무 거절하는 것도 상대에 대한 예의가 아닌 것 같다는 이야기를 하였었는데, 저는 해당 동료에게 효과적으로 경각심을 심어주기 위해, 몇 가지 징계 사례 및 타기관 감사원 감사 결과 등을 활용하여 설명해 주었고, 다행히도 동료는 심각성을 인지하고 대가를 수취하지 않았습니다. 향후에도 조직생활 중 이처럼 청렴과 관련된 갈등은 있을 수 있습니다. 스스로를 잘 다스리고, 주변 동료들과도 잘 소통하여 정의와 청렴이 잘 유지 될 수 있도록 노력하겠습니다.</a:t>
            </a:r>
            <a:r>
              <a:rPr u="sng" b="1" sz="1200">
                <a:solidFill>
                  <a:srgbClr val="000000"/>
                </a:solidFill>
                <a:latin typeface="맑은 고딕"/>
              </a:rPr>
              <a:t>(3)</a:t>
            </a:r>
          </a:p>
        </p:txBody>
      </p:sp>
      <p:sp>
        <p:nvSpPr>
          <p:cNvPr id="8" name="TextBox 7"/>
          <p:cNvSpPr txBox="1"/>
          <p:nvPr/>
        </p:nvSpPr>
        <p:spPr>
          <a:xfrm>
            <a:off x="457200" y="6309359"/>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0372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23759"/>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업무 처리 시 어떤 기준을 통해 특혜를 방지했나요?</a:t>
            </a:r>
            <a:br/>
            <a:r>
              <a:t>(2) 감사 부서에 신고한 후의 상황은 어떻게 전개되었습니까?</a:t>
            </a:r>
            <a:br/>
            <a:r>
              <a:t>(3) 청렴 관련 갈등을 예방하기 위한 전략은 무엇입니까?</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E0505853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49624"/>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(1)직장인으로서 꼭 갖추어야 할 직업윤리는 청렴함이라고 생각합니다. 금융권에서 근무하여 제가 속한 회사 뿐만 아니라 다른 회사에서 횡령사고로 인해 내부 구성원들의 사기가 저하되고 외부 감사를 받으며 고객들의 신뢰 또한 떨어진 경험이 있습니다. 직장인으로서 청렴윤리를</a:t>
            </a:r>
            <a:r>
              <a:rPr sz="1200">
                <a:solidFill>
                  <a:srgbClr val="000000"/>
                </a:solidFill>
                <a:latin typeface="맑은 고딕"/>
              </a:rPr>
              <a:t> 지키지 못할 경우 회사측에 발생하는 단순한 현금성 손실 뿐만 아니라 무형적으로 고객 및 외부 기관들을 대상으로 신뢰를 잃게 되는 막대한 무형적 손실이 발생한다고 생각합니다. 따라서 직장인으로서 소속된 조직에 누가 되지 않기 위해 청렴함을 지키는 것이 중요합니다.이러한 청렴이란 제가 정의할 때엔 법이나 도덕의 가치 앞에 본인에게 부끄러움 없이 그리고 직업윤리에 저촉되지 않게 업무를 처리하는 것입니다. 만약 청렴을 어기는 상황이라면 본인이 </a:t>
            </a:r>
            <a:r>
              <a:rPr u="sng" b="1" sz="1200">
                <a:solidFill>
                  <a:srgbClr val="000000"/>
                </a:solidFill>
                <a:latin typeface="맑은 고딕"/>
              </a:rPr>
              <a:t>(2)특정 대가를 제공받거나 금품적 대가를 통해 본인의 이익을 챙기고 특정인에게 대가를 제공하는 이해관계가 형성되는 것이라 생각합니다.저는 이러한 상황이 발생한다면 먼저 조직의 구성원으로서 그리고 어긴 직원의 동료로서 개인적으로 술자리를 만들거나 식사자리를 만들어 개인적으로 조언하고 싶습니다. 이러한 행위는 단기적으로</a:t>
            </a:r>
            <a:r>
              <a:rPr sz="1200">
                <a:solidFill>
                  <a:srgbClr val="000000"/>
                </a:solidFill>
                <a:latin typeface="맑은 고딕"/>
              </a:rPr>
              <a:t> </a:t>
            </a:r>
            <a:r>
              <a:rPr u="sng" b="1" sz="1200">
                <a:solidFill>
                  <a:srgbClr val="000000"/>
                </a:solidFill>
                <a:latin typeface="맑은 고딕"/>
              </a:rPr>
              <a:t>(3)개인의 이익일지 모르나 조직 전체에 해가 되고 결국 본인에게도 막대한 경제적, 법적 피해가 따를 것이라고 조언하겠습니다.이러한 조언 이후에도 해결되지 않는다면 그때는 회사에 공식적으로</a:t>
            </a:r>
            <a:r>
              <a:rPr sz="1200">
                <a:solidFill>
                  <a:srgbClr val="000000"/>
                </a:solidFill>
                <a:latin typeface="맑은 고딕"/>
              </a:rPr>
              <a:t> 보고하고 제가 속한 조직의 관리자 및 감사실을 통해서 해당 직원의 청렴위반 행위를 조사하고 이를 통해 공정한 보상과 위반행위의 시정이 일어날 수 있도록 최선을 다해서 노력하겠습니다. 이처럼 저는 조직의 청렴윤리의 중요성을 잘 알고 이를 지키기 위해 노력할 수 있는 직원으로 성장하겠습니다.</a:t>
            </a:r>
          </a:p>
        </p:txBody>
      </p:sp>
      <p:sp>
        <p:nvSpPr>
          <p:cNvPr id="8" name="TextBox 7"/>
          <p:cNvSpPr txBox="1"/>
          <p:nvPr/>
        </p:nvSpPr>
        <p:spPr>
          <a:xfrm>
            <a:off x="457200" y="599846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9282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91286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청렴윤리가 중요한 이유에 대해 설명해 주세요.</a:t>
            </a:r>
            <a:br/>
            <a:r>
              <a:t>(2) 청렴위반 행위에 대응하는 방법은 무엇인가요?</a:t>
            </a:r>
            <a:br/>
            <a:r>
              <a:t>(3) 조직 내 청렴문화를 정착시키기 위해 제안할 수 있는 방안은 무엇인가요?</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E1702638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40480"/>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(1)마사회에서 '벚꽃 야경-더 미라클 나이트'라는 주제로 열리는 렛츠런파크 서울 벚꽃축제를 진행합니다.주말에는 공연과</a:t>
            </a:r>
            <a:r>
              <a:rPr sz="1200">
                <a:solidFill>
                  <a:srgbClr val="000000"/>
                </a:solidFill>
                <a:latin typeface="맑은 고딕"/>
              </a:rPr>
              <a:t> 포니 체험존 등도 운영합니다.25만명 이상이 방문할 것으로 예상되는 행사입니다.승마나 마사회는 고급 스포츠라는 인식이 있습니다.돈이 많은 상류층이 승마를 취미로 하거나 관심을 가진다고 생각합니다.하지만 그 만큼 고급스럽고 깨끗한 이미지가 있다고 생각합니다.그리고 말과 함께 한다는 이미지는 어린 아이들로 하여금 관심을 불러 일으킨다고 생각합니다.최근 한국 마사회는 벚꽃축제나 유튜브채널 마사회TV처럼 많은 사람들에게 친숙하게 </a:t>
            </a:r>
            <a:r>
              <a:rPr u="sng" b="1" sz="1200">
                <a:solidFill>
                  <a:srgbClr val="000000"/>
                </a:solidFill>
                <a:latin typeface="맑은 고딕"/>
              </a:rPr>
              <a:t>(2)다가가고 있습니다.저는 스포츠 캐스터로 스포츠 경기를 중계하면서 개인 유튜브 채널을 통해 컨텐츠도 만들고 시청자들과 소통하는 컨텐츠들을 제작해</a:t>
            </a:r>
            <a:r>
              <a:rPr sz="1200">
                <a:solidFill>
                  <a:srgbClr val="000000"/>
                </a:solidFill>
                <a:latin typeface="맑은 고딕"/>
              </a:rPr>
              <a:t> 왔습니다.스포츠 경기를 '입중계' 라는 컨텐츠를 통해 중계하기도 하고 게임이나 정보 영상을 만들기도 합니다.현대 사람들이 가장 많이 이용하고 쉽게 접근할 수 있는 유튜브를 통한 소통은 마사회를 더욱 친숙하게 만들 수 있다고 생각합니다.경마 중계와 더불어 경마 </a:t>
            </a:r>
            <a:r>
              <a:rPr u="sng" b="1" sz="1200">
                <a:solidFill>
                  <a:srgbClr val="000000"/>
                </a:solidFill>
                <a:latin typeface="맑은 고딕"/>
              </a:rPr>
              <a:t>(3)분석 컨텐츠, 마사회 소개 컨텐츠, 말에 대한 정보성 컨텐츠 등 뉴미디어를</a:t>
            </a:r>
            <a:r>
              <a:rPr sz="1200">
                <a:solidFill>
                  <a:srgbClr val="000000"/>
                </a:solidFill>
                <a:latin typeface="맑은 고딕"/>
              </a:rPr>
              <a:t> 활용한 영상 제작과 라이브 방송을 통해 마사회를 접하는 시청자를 늘리고 사회에 친숙하게 만들면 마사회가 트렌드가 될 수 있다고 생각합니다.저는 정규 방송 경험도 있지만 촬영, 편집, 진행 모두 혼자 진행하는 뉴미디어 방송 경험을 꾸준히 쌓아왔습니다.제가 마사회에서 직무를 수행하게 된다면, 더욱 다양한 컨텐츠들을 생산할 것입니다.컨텐츠들을 통해 시청자들에게 다가가고 또한 실시간 라이브 방송을 통해 시청자들과 더욱 소통하며 마사회에 대한 인식을 친숙하게 만들 것입니다.</a:t>
            </a:r>
          </a:p>
        </p:txBody>
      </p:sp>
      <p:sp>
        <p:nvSpPr>
          <p:cNvPr id="8" name="TextBox 7"/>
          <p:cNvSpPr txBox="1"/>
          <p:nvPr/>
        </p:nvSpPr>
        <p:spPr>
          <a:xfrm>
            <a:off x="457200" y="598932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8368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90372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렛츠런파크 서울 벚꽃축제 진행 경험이 마사회에서 어떻게 활용될 수 있나요?</a:t>
            </a:r>
            <a:br/>
            <a:r>
              <a:t>(2) 유튜브를 통한 소통이 마사회를 더욱 친숙하게 만든다고 언급했는데, 구체적인 예시가 있나요?</a:t>
            </a:r>
            <a:br/>
            <a:r>
              <a:t>(3) 정규 방송과 뉴미디어 방송 경험을 쌓아왔다고 했는데, 가장 큰 차이점은 무엇인가요?</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E1702638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6334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남을 속여 넘긴다는 뜻의 '기만'은 정의와 청렴에 대척점에 있다고 생각합니다.무지나 실수로 인해 거짓을 말하는 것이 아닌 의도를 품고 사실이 아닌 것을 사실처럼 꾸며 말하는 것이 그에 해당합니다.조직 생활에 있어서 이러한 '기만'은 많은 문제들을 야기합니다.자신이 불리한 부분을 숨기기 </a:t>
            </a:r>
            <a:r>
              <a:rPr u="sng" b="1" sz="1200">
                <a:solidFill>
                  <a:srgbClr val="000000"/>
                </a:solidFill>
                <a:latin typeface="맑은 고딕"/>
              </a:rPr>
              <a:t>(1)위한 거짓말이나 자신의 이익을 위한 거짓말들이 생겨 나 또는 누군가에게 큰 피해를 줍니다.또한</a:t>
            </a:r>
            <a:r>
              <a:rPr sz="1200">
                <a:solidFill>
                  <a:srgbClr val="000000"/>
                </a:solidFill>
                <a:latin typeface="맑은 고딕"/>
              </a:rPr>
              <a:t> 조직 내에서 사람들간에 갈등의 불씨가 되어 봉합할 수 없는 상처를 만들기도 합니다.그런 상처들은 또 다른 사람들간에 오해를 </a:t>
            </a:r>
            <a:r>
              <a:rPr u="sng" b="1" sz="1200">
                <a:solidFill>
                  <a:srgbClr val="000000"/>
                </a:solidFill>
                <a:latin typeface="맑은 고딕"/>
              </a:rPr>
              <a:t>(2)불러 일으키기도 합니다.이렇게 거짓과 기만으로 만들어진 문제와 상처들은 솔직한 대화로 대처해야</a:t>
            </a:r>
            <a:r>
              <a:rPr sz="1200">
                <a:solidFill>
                  <a:srgbClr val="000000"/>
                </a:solidFill>
                <a:latin typeface="맑은 고딕"/>
              </a:rPr>
              <a:t> 합니다.대학교를 다니던 시절 항상 학생회에 소속되어 학과와 학교의 일, 행사들을 진행했습니다.다년간 학생회 생활을 했지만 항상 학생회 임원들 간의 문제가 생겼습니다.그 중엔 자신의 이익을 위해 거짓으로 남을 속이는 경우도 있었습니다.그런 문제들 때문에 학생회 내부에서 잡음들이 생겼습니다.학생회 임원들간 사이에도 금이 가기 시작했습니다.그럴 때 역시 가장 확실한 방법은 솔직한 대화였습니다.이야기를 통해 자신의 의도를 이야기하고 오해를 풀거나 실수를 </a:t>
            </a:r>
            <a:r>
              <a:rPr u="sng" b="1" sz="1200">
                <a:solidFill>
                  <a:srgbClr val="000000"/>
                </a:solidFill>
                <a:latin typeface="맑은 고딕"/>
              </a:rPr>
              <a:t>(3)인정하고 사과하는 등 다양한 방법을 통해 문제를 해결했습니다.이야기를 해보면</a:t>
            </a:r>
            <a:r>
              <a:rPr sz="1200">
                <a:solidFill>
                  <a:srgbClr val="000000"/>
                </a:solidFill>
                <a:latin typeface="맑은 고딕"/>
              </a:rPr>
              <a:t> 단순한 오해에서 시작된 문제들도 있었고, 나쁜 의도가 아니었지만 결과적으로 부정적인 일이 돼버린 경우도 많았습니다.거짓 없이 처음부터 솔직하게 이야기 했다면 문제되지 않는 일들이었습니다.이렇듯 조직 생활에서 거짓과 기만은 많은 문제들을 만듭니다.학생과 학교가 아닌 사회에서는 더 큰 문제들이 생깁니다.그럴 때 문제를 해결하는 방법은 우선 대화와 솔직함이라고 생각합니다.</a:t>
            </a:r>
          </a:p>
        </p:txBody>
      </p:sp>
      <p:sp>
        <p:nvSpPr>
          <p:cNvPr id="8" name="TextBox 7"/>
          <p:cNvSpPr txBox="1"/>
          <p:nvPr/>
        </p:nvSpPr>
        <p:spPr>
          <a:xfrm>
            <a:off x="457200" y="601218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60654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92658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기만 문제로 인한 조직 내 갈등을 예방하기 위해 어떤 예방 조치를 취할 수 있을까요?</a:t>
            </a:r>
            <a:br/>
            <a:r>
              <a:t>(2) 학생회 활동 중 거짓과 기만 문제를 어떻게 해결했나요?</a:t>
            </a:r>
            <a:br/>
            <a:r>
              <a:t>(3) 학생회에서 얻은 솔직한 대화를 통한 해결책이 사회에서도 어떻게 적용될 수 있을까요?</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E2000116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92734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관심을 가지고 있는 한국마사회와 관련된 트렌드 는 말 산업 분야입니다. 그중에서도 제일 관심 있는 건 경주 퇴역마를 </a:t>
            </a:r>
            <a:r>
              <a:rPr u="sng" b="1" sz="1200">
                <a:solidFill>
                  <a:srgbClr val="000000"/>
                </a:solidFill>
                <a:latin typeface="맑은 고딕"/>
              </a:rPr>
              <a:t>(1)승마장에서 누구나 탈 수 있게 말을 전환 순치시키는 일에 대해 관심이 많습니다. 최근부터는 경주마의 용도를 넓히기 위하여 마사회에 서는 승마장에게 경주마 전환 순치 프로그램을 지원해 주고 또한 일반 대회보단 경주 퇴역마 대회 국산마 대회 주최를</a:t>
            </a:r>
            <a:r>
              <a:rPr sz="1200">
                <a:solidFill>
                  <a:srgbClr val="000000"/>
                </a:solidFill>
                <a:latin typeface="맑은 고딕"/>
              </a:rPr>
              <a:t> 선호하며 외산마 에서 국산 마로 트렌드 가 변화되고 있다는 생각이 들면서 경주마부터 승용마 또 전환 순치를 직접 다 할 수 있는 인재가 있어야 한다고 생각이 들었으며 나도 저런 인재가 되어야겠다 라는 생각과 함께 많은 경험을 하였습니다.저의 경험은 국내 말 생산목장에서부터 시작해 임신마 관리부터 </a:t>
            </a:r>
            <a:r>
              <a:rPr u="sng" b="1" sz="1200">
                <a:solidFill>
                  <a:srgbClr val="000000"/>
                </a:solidFill>
                <a:latin typeface="맑은 고딕"/>
              </a:rPr>
              <a:t>(2)망아지 관리와 사람이 올라탈 수 있게 말을 순치시키는 기승 순치를 배웠고 경주마의 기초인 (3)발주대 들어가기 발주시키기 경주마 트레이닝을 처음 시작 하였습니다. 그 후 저는 경주마보단 말산업 발전을 도울 수 있는 승용마 트레이너로 전향하기 위해서 말 조련사 자격증과 생활체육지도자 자격증을 취득하였고호주 일본 프랑스 해외연수를 통해 해외에선 경주 퇴역마 들이 어떻게 활용이 되고</a:t>
            </a:r>
            <a:r>
              <a:rPr sz="1200">
                <a:solidFill>
                  <a:srgbClr val="000000"/>
                </a:solidFill>
                <a:latin typeface="맑은 고딕"/>
              </a:rPr>
              <a:t> 있는지또 승마 산업체계는 어떤 점을 배워야 할지 생각하며 우리나라보다 말산업 에 선진국인 나라들을 다니고 경험하며 우리나라 말산업 에 도움이 될만한 정보들을 보고 배웠습니다그 후 경주 퇴역 마를 2마리 소유한 후 승용마로 전환 순치한 후 어린 말 대회에도 나갔으며 일반 승마장 에서 탈 수 있게 트레이닝 한 후 승마장 에 보냈던 기억이 있습니다.제가 혼자서 경주 퇴역 마를 승용마로 전환 순치를 한 경험을 토대로 마사회에 입사하여 도움이 되는 인재가 되고 싶어 지원하게 되었습니다.</a:t>
            </a:r>
          </a:p>
        </p:txBody>
      </p:sp>
      <p:sp>
        <p:nvSpPr>
          <p:cNvPr id="8" name="TextBox 7"/>
          <p:cNvSpPr txBox="1"/>
          <p:nvPr/>
        </p:nvSpPr>
        <p:spPr>
          <a:xfrm>
            <a:off x="457200" y="607618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67054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99058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경주 퇴역마의 전환 순치 과정에서 가장 어려웠던 점은 무엇인가요?</a:t>
            </a:r>
            <a:br/>
            <a:r>
              <a:t>(2) 승용마 트레이너로 전향하는 과정에서 가장 도움이 되었던 경험은 무엇인가요?</a:t>
            </a:r>
            <a:br/>
            <a:r>
              <a:t>(3) 해외 연수에서 배운 주요한 점이 무엇이며, 이를 어떻게 적용할 계획인가요?</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E2000116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719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정의와 청렴에 가장 반대되는 상황은 회사에서 프로젝트나 팀원들 간에 역할 분담에 대한 의견이 맞지 않아 조직 내 타인과 갈등이 발생한 상황입니다.프로젝트를 실행할 때 역할 분담이 모두에게 공평하게 나눠질 수는 없습니다.누군가는 조금 더 움직이고 누군가는 조금 덜 움직이는 상황이 정말 많을 것입니다.업무가 </a:t>
            </a:r>
            <a:r>
              <a:rPr u="sng" b="1" sz="1200">
                <a:solidFill>
                  <a:srgbClr val="000000"/>
                </a:solidFill>
                <a:latin typeface="맑은 고딕"/>
              </a:rPr>
              <a:t>(1)조금 더 많아 (2)불만을 토로하여 갈등이 발생되는 상황이 온다면 저는 제가 조금 더 움직이며 갈등을 최대한 없애려고 노력할 것입니다이렇게 생각한 이유는 제가 일을 하였을 당시에 대표님이 주신 업무였지만 누군가는 조금 움직였고 누군가는 많이 움직이게 되어서 갈등이 생겼었던 경험이 있습니다그런 갈등이</a:t>
            </a:r>
            <a:r>
              <a:rPr sz="1200">
                <a:solidFill>
                  <a:srgbClr val="000000"/>
                </a:solidFill>
                <a:latin typeface="맑은 고딕"/>
              </a:rPr>
              <a:t> 계속되어서 일을 하는 모두가 서로 눈치만 보고 자기 할 일만 하게 되었습니다.그러다 보니 업무의 효율은 떨어졌으며 직원들 간에 웃음도 사라지고 분위기가 좋지 않게 되었습니다.그래서 저는 내가 조금 더 움직이고 도와주면서 모두 같이 하자는 말로 계속해서 분위기를 다시 올려보자 하는 마음에 조금 힘들어도 다른 직원 일도 도와주고 또 힘들어 보이면 먼저 가서 </a:t>
            </a:r>
            <a:r>
              <a:rPr u="sng" b="1" sz="1200">
                <a:solidFill>
                  <a:srgbClr val="000000"/>
                </a:solidFill>
                <a:latin typeface="맑은 고딕"/>
              </a:rPr>
              <a:t>(3)도와주었고 1~2달 정도 지나고 나니 다른 직원분들끼리도서로 도와주며업무도 더 효율적으로 진행되고 분위기도 좋아지게 되었습니다일을 하면서 갈등에</a:t>
            </a:r>
            <a:r>
              <a:rPr sz="1200">
                <a:solidFill>
                  <a:srgbClr val="000000"/>
                </a:solidFill>
                <a:latin typeface="맑은 고딕"/>
              </a:rPr>
              <a:t> 대한 상황들은 피할 수 없는 현실이며.이를 통해 같이 성장하고 발전할 수 있는 기회가 된다는 사실을 깨달았고 좋은 행동은 먼저 움직여 다 같이 하자는 분위기를 만들어 내 모든 일에 효율을 높일 수 있다고 생각합니다.제가 만약 마사회에 입사를 하고 이런 갈등을 마주한다면 한번 경험해 본 일이기에 조금 더 성숙한 대처를 할 수 있을 것 같습니다.</a:t>
            </a:r>
          </a:p>
        </p:txBody>
      </p:sp>
      <p:sp>
        <p:nvSpPr>
          <p:cNvPr id="8" name="TextBox 7"/>
          <p:cNvSpPr txBox="1"/>
          <p:nvPr/>
        </p:nvSpPr>
        <p:spPr>
          <a:xfrm>
            <a:off x="457200" y="59207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151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351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내에서 갈등을 해결하기 위해 어떤 구체적인 전략을 사용하시나요?</a:t>
            </a:r>
            <a:br/>
            <a:r>
              <a:t>(2) 업무 갈등 상황에서 당신의 접근 방식이 다른 팀원에게 어떻게 영향을 미쳤나요?</a:t>
            </a:r>
            <a:br/>
            <a:r>
              <a:t>(3) 마사회에서 예상되는 갈등 상황에서 어떤 점을 개선할 수 있을 것 같습니까?</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E0103034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0799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[적극적 소통 능력과 문제 해결 의지를 통한 ESG경영 실현] 최근 지속가능경영을 위한 ESG 경영의 중요성이 지속 강조되고 있으며, 한국마사회의 경마 사업은 대국민 서비스로, 최근 소비자 의사결정에서 기업의 ESG활동이 중요 고려요소임을 감안할 때 ESG경영 실현은 중요 과제입니다. 그리고 한국마사회 또한 이에 대응해 경주로 LED 조명 도입, 에너지 절약 추진위원회 구성 등 환경 보호, 말 복지센터 신설을 </a:t>
            </a:r>
            <a:r>
              <a:rPr u="sng" b="1" sz="1200">
                <a:solidFill>
                  <a:srgbClr val="000000"/>
                </a:solidFill>
                <a:latin typeface="맑은 고딕"/>
              </a:rPr>
              <a:t>(1)통한 동물복지 선도 등 ESG 경영을 위해 노력하고 있습니다. 이러한 노력과 더불어 ESG 실현을 위한 중요 요소는 HR이라 생각합니다. ESG평가지표인 다우존스지속가능지수는 HR분야의</a:t>
            </a:r>
            <a:r>
              <a:rPr sz="1200">
                <a:solidFill>
                  <a:srgbClr val="000000"/>
                </a:solidFill>
                <a:latin typeface="맑은 고딕"/>
              </a:rPr>
              <a:t> 평가지표가 1/3 정도의 비중을 차지하고 있습니다. 또한, 한 커피 회사는 환경 보호를 위해 재사용컵 무료 제공 이벤트를 진행했으나, 업무량 증가로 오히려 직원들이 트럭 시위를 한 사례가 있습니다. 즉, ESG경영 실현의 주체는 직원들이고 ESG와 HR은 분리된 영역이 아니며, ESG 실현을 위해서 내부 고객인 직원에 대한 존중과 공정, 투명한 인사운영이 선행되어야 합니다. 이를 위해서 직원 의견을 적극 청취하는 태도와 제도 개선 의지가 필요하며, 공공병원 인사담당으로 근무하며 해당 역량을 발휘해 인사제도를 개선한 경험이 있습니다. 정규직 전환 조건부 계약직으로 입사한 직원의 정규직 </a:t>
            </a:r>
            <a:r>
              <a:rPr u="sng" b="1" sz="1200">
                <a:solidFill>
                  <a:srgbClr val="000000"/>
                </a:solidFill>
                <a:latin typeface="맑은 고딕"/>
              </a:rPr>
              <a:t>(2)전환 시 규정상 계약직 근무 기간이 호봉 사정에 반영되지 않아 오히려 호봉이 낮아져 직원들이 고충을 호소했습니다. 인사담당으로서 이는 공정하지 못한 제도라 생각했고, 직원 고충을 반영해 관련 사항을 보고서로 작성해 상급자 보고 후 규정 개정 제안을 통해 규정 소관 부서에서 문제를 인지해 제도를 개선할 수 있었습니다.</a:t>
            </a:r>
            <a:r>
              <a:rPr sz="1200">
                <a:solidFill>
                  <a:srgbClr val="000000"/>
                </a:solidFill>
                <a:latin typeface="맑은 고딕"/>
              </a:rPr>
              <a:t> 이 경험을 토대로 입사 후에도 직원의 의견을 적극 청취하여 제도 개선 사항을 도출하겠습니다. 그리고 이를 경영진에 전달하는 </a:t>
            </a:r>
            <a:r>
              <a:rPr u="sng" b="1" sz="1200">
                <a:solidFill>
                  <a:srgbClr val="000000"/>
                </a:solidFill>
                <a:latin typeface="맑은 고딕"/>
              </a:rPr>
              <a:t>(3)소통의 매개체 역할을 수행할 것이며, 공정하고 투명한 인사제도 확립을 통해 ESG 경영 실현의 기반을 마련하겠습니다.</a:t>
            </a:r>
          </a:p>
        </p:txBody>
      </p:sp>
      <p:sp>
        <p:nvSpPr>
          <p:cNvPr id="8" name="TextBox 7"/>
          <p:cNvSpPr txBox="1"/>
          <p:nvPr/>
        </p:nvSpPr>
        <p:spPr>
          <a:xfrm>
            <a:off x="457200" y="6656831"/>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5119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7123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ESG 경영에서 HR의 역할을 강조하셨는데, 실질적인 개선 방안은 무엇이라고 생각하시나요?</a:t>
            </a:r>
            <a:br/>
            <a:r>
              <a:t>(2) 정규직 전환 조건부 계약직 제도 개선 시 겪었던 가장 큰 어려움은 무엇이었나요?</a:t>
            </a:r>
            <a:br/>
            <a:r>
              <a:t>(3) ESG 경영 실현을 위해 소통의 매개체 역할을 수행한다는 것의 구체적인 의미는 무엇인가요?</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E0103034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308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[적극적 소통, 원칙 공유를 통한 정의 실현] 정의와 청렴은 어떠한 상황에서도 모두에게 약속된 기준을 동일하게 적용함으로써 일관된 행동을 적극 추구하는 것이라 생각하며, 이를 통해 대내외 이해관계자에게 예측가능한 서비스를 제공할 수 있습니다. 따라서, 정의와 청렴에 가장 반대되는 상황은 상황에 따라 일관성 없이 약속한 기준에서 벗어나는 행동이 발생하는 상황이라 생각합니다. 만약 이러한 상황으로 타인과 갈등이 발생한다면 먼저 상대방 입장에서 생각한 후 조직에 적용되는 윤리적 원칙을 명확하게 설명하고 원칙을 조직원에 공유하겠습니다. 실제 사례를 들자면, 공공병원에서 인사담당으로 전문의 채용을 진행하며 원칙에 반하는 요구를 받았습니다. 블라인드 </a:t>
            </a:r>
            <a:r>
              <a:rPr u="sng" b="1" sz="1200">
                <a:solidFill>
                  <a:srgbClr val="000000"/>
                </a:solidFill>
                <a:latin typeface="맑은 고딕"/>
              </a:rPr>
              <a:t>(1)채용을 모든 직종에 적용했지만, 채용 중인 진료과의 부서장이 지원자의 인적사항을 요구했습니다. 상대방은 블라인드 채용을</a:t>
            </a:r>
            <a:r>
              <a:rPr sz="1200">
                <a:solidFill>
                  <a:srgbClr val="000000"/>
                </a:solidFill>
                <a:latin typeface="맑은 고딕"/>
              </a:rPr>
              <a:t> 인지하지 못했고, 인적사항에 대한 정보도 없이 채용을 진행하는 것은 불합리하다고 주장했습니다. 하지만, 지원자와의 신뢰를 지키고 규정에 근거한 공정한 일처리가 무엇보다 중요했기 때문에 요구를 거절했습니다. </a:t>
            </a:r>
            <a:r>
              <a:rPr u="sng" b="1" sz="1200">
                <a:solidFill>
                  <a:srgbClr val="000000"/>
                </a:solidFill>
                <a:latin typeface="맑은 고딕"/>
              </a:rPr>
              <a:t>(2)또한, 상대방을 설득하기 위해 먼저 상대방의 입장에 공감했습니다. 환자의 생명을 다루는 전문성이 요구되는 직무이며, 같이 일할 동료를 선발하는 것이기 때문에 상대방의 입장에</a:t>
            </a:r>
            <a:r>
              <a:rPr sz="1200">
                <a:solidFill>
                  <a:srgbClr val="000000"/>
                </a:solidFill>
                <a:latin typeface="맑은 고딕"/>
              </a:rPr>
              <a:t> 대한 존중을 표했습니다. 다음으로 다른 전문의 채용도 블라인드 채용으로 진행했고, 선발된 인원 또한 문제 없이 직무 수행을 하고 있으며, 공공병원으로서 정부 정책을 존중할 필요가 있음을 설명하였습니다. 그리고 면접 시간에 제한이 없으며 부서장은 면접위원으로 참여해 면접을 통해 지원자를 검증할 수 있음을 안내했습니다. 이러한 공감과 적극적 대화로 상대방은 화를 가라앉히고 상황을 납득하였습니다. 또한, 해당 경험으로 조직의 기준이 다른 구성원들과 공유됐을 때 동일 사례를 방지하고, </a:t>
            </a:r>
            <a:r>
              <a:rPr u="sng" b="1" sz="1200">
                <a:solidFill>
                  <a:srgbClr val="000000"/>
                </a:solidFill>
                <a:latin typeface="맑은 고딕"/>
              </a:rPr>
              <a:t>(3)일관된 일처리가 가능하다는 것을 깨닫고, 채용 요청이 있을 때마다 사전에 블라인드 채용을 안내하며 기준과</a:t>
            </a:r>
            <a:r>
              <a:rPr sz="1200">
                <a:solidFill>
                  <a:srgbClr val="000000"/>
                </a:solidFill>
                <a:latin typeface="맑은 고딕"/>
              </a:rPr>
              <a:t> 원칙을 공유하였습니다.</a:t>
            </a:r>
          </a:p>
        </p:txBody>
      </p:sp>
      <p:sp>
        <p:nvSpPr>
          <p:cNvPr id="8" name="TextBox 7"/>
          <p:cNvSpPr txBox="1"/>
          <p:nvPr/>
        </p:nvSpPr>
        <p:spPr>
          <a:xfrm>
            <a:off x="457200" y="66796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740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940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블라인드 채용 과정에서 원칙에 반하는 요구를 받은 상황에서 가장 중요하게 고려한 요소는 무엇이었나요?</a:t>
            </a:r>
            <a:br/>
            <a:r>
              <a:t>(2) 블라인드 채용을 진행하며 상대방을 설득하기 위한 방법으로 어떤 전략을 사용하셨나요?</a:t>
            </a:r>
            <a:br/>
            <a:r>
              <a:t>(3) 조직의 기준과 원칙을 공유하여 일관된 일처리를 가능하게 한 방안은 무엇이었나요?</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E1704719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571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온라인 마권 발매의 시대, 풍부한 생방송 소통 경험으로 경마팬들과 매끄러운 대화를 </a:t>
            </a:r>
            <a:r>
              <a:rPr u="sng" b="1" sz="1200">
                <a:solidFill>
                  <a:srgbClr val="000000"/>
                </a:solidFill>
                <a:latin typeface="맑은 고딕"/>
              </a:rPr>
              <a:t>(1)나누는 아나운서가 되겠습니다.한국마사회는 온라인 마권 발매</a:t>
            </a:r>
            <a:r>
              <a:rPr sz="1200">
                <a:solidFill>
                  <a:srgbClr val="000000"/>
                </a:solidFill>
                <a:latin typeface="맑은 고딕"/>
              </a:rPr>
              <a:t> 정식 시행을 앞두고 있습니다. 기존에는 경마장이나 지사를 찾아야 마권발행이 가능했으나, 온라인 마권 발매가 가능해진다면 시간과 장소에 구애받지않고 경마를 즐길 수 있게 됩니다. 이러한 변화에 따라 한국마사회 아나운서는 '쌍방향 소통'을 위해 더욱 노력해야 합니다. 현장이 아닌 곳에서 경마 중계를 본다면 현장 상황이나 경기중 변수에 대해서 궁금증을 가질 수 있습니다. 덧붙여 온라인 마권 발매로 신규 경마팬들의 유입이 늘어나 경기 진행 방식 및 마권 발매 방식을 정확히 이해하지 못한 경마팬들이 </a:t>
            </a:r>
            <a:r>
              <a:rPr u="sng" b="1" sz="1200">
                <a:solidFill>
                  <a:srgbClr val="000000"/>
                </a:solidFill>
                <a:latin typeface="맑은 고딕"/>
              </a:rPr>
              <a:t>(2)늘어날 수 있습니다. 즉, 경마방송 중 채팅을 통해 아나운서에게 직접적으로 각종 질문을 하는 경우가</a:t>
            </a:r>
            <a:r>
              <a:rPr sz="1200">
                <a:solidFill>
                  <a:srgbClr val="000000"/>
                </a:solidFill>
                <a:latin typeface="맑은 고딕"/>
              </a:rPr>
              <a:t> 많이 늘어날 것입니다. 그렇다면 아나운서는 중계 방송 진행에 방해가 되지 않는 선에서 선별적으로 여러 질문에 대해 간결하게 답변을 해야합니다. 이처럼 온라인 시대 쌍방향 소통의 필요성이 커지는 상황에서, 저의 풍부한 생방송 소통 경험을 기여할 수 있다고 생각합니다. 생방송 소통의 핵심은 '선택과 집중'이라고 생각합니다. 특히, 제가 해결할 수 없는 내용의 질문을 무시하거나 무리하게 답하기 보다는 양해를 구하고 잠시 후 담당자와 소통을 통해 말끔하게 해결하는 것이 중요하다고 생각합니다. 지역 지상파에서 생방송 리포터로 일하며, 시청자들의 사연을 읽고 반응하며 방송을 진행한 경험이 있습니다. 또한 모 구청 라디오DJ로 실시간 소통을 하며 시청자들과 친밀한 관계를 형성했습니다. ITOP21SPORTS에서 축구 경기를 중계할 때에도, 채팅을 보고 </a:t>
            </a:r>
            <a:r>
              <a:rPr u="sng" b="1" sz="1200">
                <a:solidFill>
                  <a:srgbClr val="000000"/>
                </a:solidFill>
                <a:latin typeface="맑은 고딕"/>
              </a:rPr>
              <a:t>(3)흐름에 맞는 내용을 읽고 재치있게 대답하며 경기가 중단된 시간에도 방송을 시청하도록 노력해왔습니다. 이외에도</a:t>
            </a:r>
            <a:r>
              <a:rPr sz="1200">
                <a:solidFill>
                  <a:srgbClr val="000000"/>
                </a:solidFill>
                <a:latin typeface="맑은 고딕"/>
              </a:rPr>
              <a:t> 50번 이상의 라이브커머스 쇼호스트 활동, 구독자 1만5천명의 유튜브 채널을 운영하며 진행한 라이브 방송 경험을 통해 쌓은 경험으로 경마팬들의 답답함을 풀어주는 아나운서가 되겠습니다.</a:t>
            </a:r>
          </a:p>
        </p:txBody>
      </p:sp>
      <p:sp>
        <p:nvSpPr>
          <p:cNvPr id="8" name="TextBox 7"/>
          <p:cNvSpPr txBox="1"/>
          <p:nvPr/>
        </p:nvSpPr>
        <p:spPr>
          <a:xfrm>
            <a:off x="457200" y="673455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89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895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마권 발매 시행이 아나운서로서의 역할에 어떤 영향을 미칠 것이라고 생각하나요?</a:t>
            </a:r>
            <a:br/>
            <a:r>
              <a:t>(2) 생방송 소통에서 '선택과 집중'을 어떻게 실천하셨는지 구체적인 경험을 공유해주세요.</a:t>
            </a:r>
            <a:br/>
            <a:r>
              <a:t>(3) 경마팬들의 답답함을 풀어주기 위해 어떤 전략을 사용하셨나요?</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E1704719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2628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자의적 판단이 아닌, 청렴혁신TF 부서와 소통을 통한 메뉴얼에 따른 판단을 하겠습니다.정의와 청렴에 가장 큰 적은 자의적인 판단이라고 생각합니다. 조직내에서 일어나는 정의롭지 못한 상황들은 당사자들이 스스로 문제의식을 느끼지 못하고 오히려 선의로 행동해 발생하는 경우가 많다고 생각합니다. 예를 들면, 인사담당자가 A직원이 느끼는 고충을 상담한 뒤에 친한 다른 직원에게 선의의 의미에서 해당 상담 내용을 공유하는 경우가 있습니다. 이처럼 메뉴얼보다는 자의적 판단으로 행동을 할 때, 그로 인한 파급효과를 헤아리지 못해 잘못된 행동을 할 수 있습니다. 식품회사 영업직으로 일할 때, 자의적인 판단으로 상사와 갈등이 생긴 경험이 있습니다. 당시 제가 담당하던 대리점 사장님이 갑작스러운 사업 부진으로 인해 현금이 부족했습니다. 그래서 </a:t>
            </a:r>
            <a:r>
              <a:rPr u="sng" b="1" sz="1200">
                <a:solidFill>
                  <a:srgbClr val="000000"/>
                </a:solidFill>
                <a:latin typeface="맑은 고딕"/>
              </a:rPr>
              <a:t>(1)현금을 200만원가량 빌려주면 문제를 해결할 수 있고, 정상적으로 매출을</a:t>
            </a:r>
            <a:r>
              <a:rPr sz="1200">
                <a:solidFill>
                  <a:srgbClr val="000000"/>
                </a:solidFill>
                <a:latin typeface="맑은 고딕"/>
              </a:rPr>
              <a:t> 목표치까지 만들 수 있다며 눈물로 부탁했습니다. 오랜시간 해당 대리점을 담당하며 많이 가까워졌고, 특히 자식을 혼자 키워내며 성실하게 일하는 모습을 지켜봤기에 마음이 흔들렸습니다. 그래서 이 내용을 팀내 중간급 이상인 상사에게 털어놓으며 빌려주고 싶다고 말했습니다. 그러자 상사는 마음이 흔들리는 것은 이해하나, 결국 빌려준 돈으로 우리의 매출을 만들어 내는 것이기에 징계를 받을 수 있는 행위라는 것을 짚었습니다. 또한 이런 내용이 주위에 알려지게 된다면 다른 대리점에서도 담당 영업사원들에게 비슷한 요구를 </a:t>
            </a:r>
            <a:r>
              <a:rPr u="sng" b="1" sz="1200">
                <a:solidFill>
                  <a:srgbClr val="000000"/>
                </a:solidFill>
                <a:latin typeface="맑은 고딕"/>
              </a:rPr>
              <a:t>(2)할 수 있는 부작용도 있다고 알려주셨습니다. 이 경험을 통해, '청렴'하고</a:t>
            </a:r>
            <a:r>
              <a:rPr sz="1200">
                <a:solidFill>
                  <a:srgbClr val="000000"/>
                </a:solidFill>
                <a:latin typeface="맑은 고딕"/>
              </a:rPr>
              <a:t> </a:t>
            </a:r>
            <a:r>
              <a:rPr u="sng" b="1" sz="1200">
                <a:solidFill>
                  <a:srgbClr val="000000"/>
                </a:solidFill>
                <a:latin typeface="맑은 고딕"/>
              </a:rPr>
              <a:t>(3)'정의'로운 조직원이 되려면 자의적인 판단이 아닌 직장 내 메뉴얼을 고려한 판단을 내려야한다는 점을 배웠습니다. 한국마사회에</a:t>
            </a:r>
            <a:r>
              <a:rPr sz="1200">
                <a:solidFill>
                  <a:srgbClr val="000000"/>
                </a:solidFill>
                <a:latin typeface="맑은 고딕"/>
              </a:rPr>
              <a:t> 입사하게 된다면 이 행동이 옳은지 판단하기 어려운 상황에서 한국마사회 청렴혁신TF, 청렴한 마사회 패트롤 등 관련 부서와 소통하겠습니다. 자의적 판단이 아닌 조직의 규칙과 메뉴얼에 따른 판단으로 청렴하고 정의로운 조직 생활을 이어가겠습니다.</a:t>
            </a:r>
          </a:p>
        </p:txBody>
      </p:sp>
      <p:sp>
        <p:nvSpPr>
          <p:cNvPr id="8" name="TextBox 7"/>
          <p:cNvSpPr txBox="1"/>
          <p:nvPr/>
        </p:nvSpPr>
        <p:spPr>
          <a:xfrm>
            <a:off x="457200" y="667512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6948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8952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식품회사 영업직에서 자의적 판단으로 생긴 갈등을 어떻게 해결했나요?</a:t>
            </a:r>
            <a:br/>
            <a:r>
              <a:t>(2) '청렴'하고 '정의'로운 조직원이 되기 위한 구체적인 계획이 있나요?</a:t>
            </a:r>
            <a:br/>
            <a:r>
              <a:t>(3) 청렴혁신TF와의 소통이 조직의 청렴성을 어떻게 보장할 수 있다고 보시나요?</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E2001392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1198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&lt;승마 산업 발전의 3중 요소&gt; 축산지원 분야에 지원하는 한 명의 승마인의 시각에서 한국마사회와 관련된 사회적인 트렌드나 변화를 분석하여, 승마산업의 발전을 위해 중요하다고 생각되며 그의 발전에 기여하고 싶은 요소 세 가지를 아래와 같이 정리하였습니다.1. 말 복지 의식: SNS 등 극도로 활성화된 미디어 기술력과 인간의 기초 윤리 수준과 동상향 곡선을 그리는 승마 발전에 있어 말 복지에 대한 올바른 인식과 관리 방법의 중요성은 더욱 부각되고 있습니다. 과거에는 올바른 사양관리로 </a:t>
            </a:r>
            <a:r>
              <a:rPr u="sng" b="1" sz="1200">
                <a:solidFill>
                  <a:srgbClr val="000000"/>
                </a:solidFill>
                <a:latin typeface="맑은 고딕"/>
              </a:rPr>
              <a:t>(1)여겨졌던 것들이 실제로는 말에게 해로운 경우가 있음을 보여주는 연구들이 많이 진행되고 있습니다. 이러한 연구 결과를 바탕으로 국 내외의 말 관련</a:t>
            </a:r>
            <a:r>
              <a:rPr sz="1200">
                <a:solidFill>
                  <a:srgbClr val="000000"/>
                </a:solidFill>
                <a:latin typeface="맑은 고딕"/>
              </a:rPr>
              <a:t> 기관들과 협업하여 말 복지에 대한 인식을 개선하고, 실제로 말의 복지를 증진시키는 프로그램을 개발하고 싶습니다.2. 승마 대회의 활성화:승마 대회는 승마 산업을 촉진하고 발전시키는 중요한 요소 중 하나입니다. 외국의 선진 국가들은 디지털 기술을 활용하여 승마 대회를 보다 </a:t>
            </a:r>
            <a:r>
              <a:rPr u="sng" b="1" sz="1200">
                <a:solidFill>
                  <a:srgbClr val="000000"/>
                </a:solidFill>
                <a:latin typeface="맑은 고딕"/>
              </a:rPr>
              <a:t>(2)효율적으로 운영하는 것이 일반화되고 있습니다. 저는 국내외의 승마 관련 기업, 기관들과 협업하여 디지털화된 승마 대회 운영 방식을 도입하고, 한국의 승마 대회 발전과 활성화에 기여하고 싶습니다.3. 평준화된</a:t>
            </a:r>
            <a:r>
              <a:rPr sz="1200">
                <a:solidFill>
                  <a:srgbClr val="000000"/>
                </a:solidFill>
                <a:latin typeface="맑은 고딕"/>
              </a:rPr>
              <a:t> 승마 교육과정: 프랑스의 ‘갈로‘ 시스템을 기반으로 개발된 </a:t>
            </a:r>
            <a:r>
              <a:rPr u="sng" b="1" sz="1200">
                <a:solidFill>
                  <a:srgbClr val="000000"/>
                </a:solidFill>
                <a:latin typeface="맑은 고딕"/>
              </a:rPr>
              <a:t>(3)기승능력인증제가 한국 승마산업의 평준화에 기여하고 있듯 승마 산업의 발전을 위해서는 기본적인 교육과정이 평준화되고 표준화되어야 한다고 생각합니다.</a:t>
            </a:r>
            <a:r>
              <a:rPr sz="1200">
                <a:solidFill>
                  <a:srgbClr val="000000"/>
                </a:solidFill>
                <a:latin typeface="맑은 고딕"/>
              </a:rPr>
              <a:t> 이를 통해 새로운 승마 인재의 발굴과 전문성 있는 선수들의 양성이 가능하며 국제적인 수준에 부합하는 교육 환경을 조성할 수 있다고 생각합니다. 저는 00대학교 말산업학을 전공 후 5년간의 아일랜드와 독일의 승마 산업 경험, 국내외 선수 생활을 통해 축적한 경험과 외국어 소통 능력을 통해 위 세 가지 요소들의 개발과 증진에 힘써 한국마사회와 더 나아가 한국 승마 산업의 발전에 기여하고자 합니다.</a:t>
            </a:r>
          </a:p>
        </p:txBody>
      </p:sp>
      <p:sp>
        <p:nvSpPr>
          <p:cNvPr id="8" name="TextBox 7"/>
          <p:cNvSpPr txBox="1"/>
          <p:nvPr/>
        </p:nvSpPr>
        <p:spPr>
          <a:xfrm>
            <a:off x="457200" y="656082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5518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7522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말 복지를 위한 프로그램 개발에서 협업할 국 내외 기관은 어떤 곳들인가요?</a:t>
            </a:r>
            <a:br/>
            <a:r>
              <a:t>(2) 한국 승마 대회 활성화를 위해 어떤 디지털화된 운영 방식을 도입할 수 있을까요?</a:t>
            </a:r>
            <a:br/>
            <a:r>
              <a:t>(3) 승마 교육 과정의 평준화와 표준화를 위해 어떤 방법이 가장 필요하다고 생각하나요?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E0500632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6052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[온라인 마권 발매의 </a:t>
            </a:r>
            <a:r>
              <a:rPr u="sng" b="1" sz="1200">
                <a:solidFill>
                  <a:srgbClr val="000000"/>
                </a:solidFill>
                <a:latin typeface="맑은 고딕"/>
              </a:rPr>
              <a:t>(1)수익성 분석 및 병목 제거]국내 경마 산업은 말산업 전체 규모의 90%에 육박하는 중요한 산업입니다. 따라서 한국마사회가</a:t>
            </a:r>
            <a:r>
              <a:rPr sz="1200">
                <a:solidFill>
                  <a:srgbClr val="000000"/>
                </a:solidFill>
                <a:latin typeface="맑은 고딕"/>
              </a:rPr>
              <a:t> 수행하는 경마 사업의 중요성은 크다고 할 수 있습니다. 인터넷 및 스마트폰 활용이 높아지는 시대 상황에 맞추어 한국마사회는 온라인 마권 발매를 시범 운영할 예정입니다. 재무회계 관리 직무를 수행하며 이러한 온라인 마권 발매의 오프라인 마권 발매 대비 매출 및 수익성에 미치는 영향을 철저하게 분석하고 관련 비용 절감 등을 통한 추가적인 수익성 향상 등에 대하여 지속해서 고민해야 한다고 생각합니다. 전산회계 1급 자격증을 취득하며 얻은 회계 프로그램 활용 능력을 활용하여 온라인 마권 발매와 관련한 거래를 기록하고 관리하겠습니다. 재경관리사 자격증을 취득하고 공인회계사 시험을 준비하는 과정에서 쌓은 회계적 지식을 바탕으로 해당 거래를 분석하겠습니다. 컴퓨터활용능력 1급 자격 취득 및 공공기관에서 인턴으로 근무하며 쌓은 문서 처리능력을 활용하여 앞서 </a:t>
            </a:r>
            <a:r>
              <a:rPr u="sng" b="1" sz="1200">
                <a:solidFill>
                  <a:srgbClr val="000000"/>
                </a:solidFill>
                <a:latin typeface="맑은 고딕"/>
              </a:rPr>
              <a:t>(2)분석한 거래 관련 정보를 정리하여 문제점 파악 및 개선점 제안을 위한 자료를 (3)제작하겠습니다. 신입으로서 적극적인 자세로 업무를 배우며 이후 업무를 수행하는 과정에서 발생하는 병목을 해결하기 위해 노력하겠습니다. 무역 관련</a:t>
            </a:r>
            <a:r>
              <a:rPr sz="1200">
                <a:solidFill>
                  <a:srgbClr val="000000"/>
                </a:solidFill>
                <a:latin typeface="맑은 고딕"/>
              </a:rPr>
              <a:t> 공공기관에서 인턴으로 근무하며 업무수행 방식의 변경을 제안하여 시차로 인한 문제를 해결한 경험이 있습니다. 해외 무역관과 메일을 통하여 온라인 상담 일정을 조정하는 기존의 방식은 시차로 인하여 오랜 시간이 소요되었습니다. 이에 구글 시트를 활용하여 해외 무역관이 직접 시트를 채우고 중복이 되는 시간대의 상담 일정만 조정하는 방식으로 변경을 제안하여 업무에 드는 시간을 단축할 수 있었습니다. 한국마사회에서 근무하면서 업무의 원활한 진행에 방해가 되는 병목 요소를 발견하고 이를 제거하겠습니다.</a:t>
            </a:r>
          </a:p>
        </p:txBody>
      </p:sp>
      <p:sp>
        <p:nvSpPr>
          <p:cNvPr id="8" name="TextBox 7"/>
          <p:cNvSpPr txBox="1"/>
          <p:nvPr/>
        </p:nvSpPr>
        <p:spPr>
          <a:xfrm>
            <a:off x="457200" y="6309359"/>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0372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23759"/>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마권 발매의 수익성 분석을 위해 가장 중요한 요소는 무엇이라고 생각하나요?</a:t>
            </a:r>
            <a:br/>
            <a:r>
              <a:t>(2) 업무 병목 해결을 위해 어떤 방법들을 계획하시나요?</a:t>
            </a:r>
            <a:br/>
            <a:r>
              <a:t>(3) 무역 관련 공공기관 인턴 경험에서 어떤 교훈을 한국마사회에 적용할 수 있나요?</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E2001392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125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&lt;편법과 부정행위에 대한 대처&gt;제가 의료기 제조기업에서 해외사업 담당자로 근무할 당시, 해외사업부 직원들을 대상으로 “팀별 해외 진출 전략 워크숍”이 진행된 적이 있습니다. 발표를 위해서는 담당지역의 수출입 통계자료, 대리점 매출 및 병원의 병상 가동률 등 다양한 시장조사와 의료계열 자료가 필요했지만, 동료 팀원은 이번 </a:t>
            </a:r>
            <a:r>
              <a:rPr u="sng" b="1" sz="1200">
                <a:solidFill>
                  <a:srgbClr val="000000"/>
                </a:solidFill>
                <a:latin typeface="맑은 고딕"/>
              </a:rPr>
              <a:t>(1)워크숍 발표는 형식적인 평가라면서 데이터보다 겉으로 비치는 발표에 집중하는 것이 더 좋은 결과를 가져올 것이니 수출입 통계자료를</a:t>
            </a:r>
            <a:r>
              <a:rPr sz="1200">
                <a:solidFill>
                  <a:srgbClr val="000000"/>
                </a:solidFill>
                <a:latin typeface="맑은 고딕"/>
              </a:rPr>
              <a:t> 제외한 나머지 데이터는 더 이상 유효하지 않는 전전 연도 자료를 사용하여 자료수집을 대충 끝내고 대신 PPT 디자인에 더 집중하여 임원진의 점수를 따보자며 그렇게 하지 않으면 편법을 쓰는 다른 팀원들에게 밀릴 것이라며 저를 유혹했습니다. 하지만 저는 그런 편법은 어떤 경우에도 우리에게 도움이 되지 않을 것이고 임원진의 점수를 따는 것보다 중요한 것은 정확한 정보를 토대로 제대로 된 시장 진출 전략을 만들어 내는 것임을 강조하며 팀원을 회유했습니다. 워크숍 결과는 거짓으로 자료수집 시간을 단축하고 화려한 PPT로 임직원의 눈도장을 찍은 타 팀에서 가장 우수한 평가를 받는 것으로 끝날 뻔했지만 Covid-19 팬데믹 여파로 시장은 직전 연도도와 그 이전 연도의 차이는 유례없는 요동이 있었으며, 그 부분이 무시된 전략은 신빙성이 떨어졌으며 경험이 많은 임원진의 재검토로 거짓 자료가 들통나 부정으로 발표를 준비한 그 팀원들은 신뢰에 큰 타격을 받았고 화려하지는 않지만 자료와 근거에 집중한 저희 팀의 전략이 최우수 평가를 받게 되었습니다. 앞으로도 위 같은 정의와 청렴에 반대되는 상황이 </a:t>
            </a:r>
            <a:r>
              <a:rPr u="sng" b="1" sz="1200">
                <a:solidFill>
                  <a:srgbClr val="000000"/>
                </a:solidFill>
                <a:latin typeface="맑은 고딕"/>
              </a:rPr>
              <a:t>(2)발생한다면 타인과의 갈등은 상호적이고 존중하는 태도로 팀워크가 저해되지 않는 수준의 방법으로 해결하기 위해 노력할 것입니다.</a:t>
            </a:r>
            <a:r>
              <a:rPr sz="1200">
                <a:solidFill>
                  <a:srgbClr val="000000"/>
                </a:solidFill>
                <a:latin typeface="맑은 고딕"/>
              </a:rPr>
              <a:t> 그럼에도 해결이 되지 않는다면 조직의 이해도가 높은 내부의 상급자와 문제를 공유하여 </a:t>
            </a:r>
            <a:r>
              <a:rPr u="sng" b="1" sz="1200">
                <a:solidFill>
                  <a:srgbClr val="000000"/>
                </a:solidFill>
                <a:latin typeface="맑은 고딕"/>
              </a:rPr>
              <a:t>(3)적법한 절차를 통해 갈등의 악화를 막고 조직의 정의와 청렴의 가치를 지키기 위해 노력할 것입니다.</a:t>
            </a:r>
          </a:p>
        </p:txBody>
      </p:sp>
      <p:sp>
        <p:nvSpPr>
          <p:cNvPr id="8" name="TextBox 7"/>
          <p:cNvSpPr txBox="1"/>
          <p:nvPr/>
        </p:nvSpPr>
        <p:spPr>
          <a:xfrm>
            <a:off x="457200" y="66614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557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758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해외사업부에서 자료와 근거 중심의 전략을 마련한 구체적인 과정은 무엇이었나요?</a:t>
            </a:r>
            <a:br/>
            <a:r>
              <a:t>(2) 상호 존중과 갈등 해결을 위해 어떤 구체적인 대응 방식을 설정하셨나요?</a:t>
            </a:r>
            <a:br/>
            <a:r>
              <a:t>(3) 조직의 정의와 청렴을 지키기 위해 경험한 조직 내 높은 이해도와 상급자의 역할은 무엇이었나요?</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E0604411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57116"/>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(1)저는 온라인 마권 발매의 도입 및 개선이 가장 큰 변화를 일으킬 수 있다고 생각합니다.스마트폰이 대중화된 현대사회에서 기업의 제품 및 서비스를</a:t>
            </a:r>
            <a:r>
              <a:rPr sz="1200">
                <a:solidFill>
                  <a:srgbClr val="000000"/>
                </a:solidFill>
                <a:latin typeface="맑은 고딕"/>
              </a:rPr>
              <a:t> 스마트폰과 자연스럽게 연결하는 것이 기업의 가장 큰 숙제라고 생각합니다. 이러한 측면에서 온라인 마권의 발매는 마사회의 큰 변화를 이끌어 갈 것이라고 생각합니다. 저는 최근에 "노인 무임승차 가장 많은 곳은 경마장"이라는 제목의 기사를 읽은 적이 있습니다. 그만큼 현재의 경마장의 주요 고객층의 연령대는 높은 편입니다. 하지만 스마트폰을 활용한 온라인 </a:t>
            </a:r>
            <a:r>
              <a:rPr u="sng" b="1" sz="1200">
                <a:solidFill>
                  <a:srgbClr val="000000"/>
                </a:solidFill>
                <a:latin typeface="맑은 고딕"/>
              </a:rPr>
              <a:t>(2)마권 발매가 시작된다면 스마트폰의 활용도가 높은 젊은 연령층을 새로운 고객으로 확보할 수 있을</a:t>
            </a:r>
            <a:r>
              <a:rPr sz="1200">
                <a:solidFill>
                  <a:srgbClr val="000000"/>
                </a:solidFill>
                <a:latin typeface="맑은 고딕"/>
              </a:rPr>
              <a:t> 것이라고 생각합니다. 이러한 젊은층을 새로운 고객으로 확보하는 과정에서 저는 SNS를 통한 홍보가 큰 역할을 할 것이라고 생각합니다. 특히 저는 동영상을 주된 컨텐츠로 삼는 유튜브를 통한 홍보가 생동감 넘치는 경마의 특성을 가장 잘 보여줄 수 </a:t>
            </a:r>
            <a:r>
              <a:rPr u="sng" b="1" sz="1200">
                <a:solidFill>
                  <a:srgbClr val="000000"/>
                </a:solidFill>
                <a:latin typeface="맑은 고딕"/>
              </a:rPr>
              <a:t>(3)있는 수단이라고 생각합니다. 온라인 마권 발매가 시행됨으로서 경주 영상이 모바일 앱에서 영상으로 함께 제공되는 것으로 알고 있습니다. 저는 이러한 경마 영상을 다양한 홍보의 수단으로 활용 할 수 있다고 생각합니다. 경기 영상을 풀영상,</a:t>
            </a:r>
            <a:r>
              <a:rPr sz="1200">
                <a:solidFill>
                  <a:srgbClr val="000000"/>
                </a:solidFill>
                <a:latin typeface="맑은 고딕"/>
              </a:rPr>
              <a:t> 하이라이트 영상, 최고의 경기 TOP10 등 경기 영상만을 따로 업로드 하는 채널을 운영하게 된다면 경마가 끝난 이후에도 경마를 이용하였던 고객들에게 다시 한번 경마의 영상들을 볼 수 있는 수단의 제공과 경마를 접하지 못했던 사람들에게도 자연스럽게 경마 영상들이 노출이 되어 자연스러운 홍보도 이끌어 낼 것이라고 생각합니다. 저는 이러한 경마의 즐거움을 많은 대중들에게 알리는 일을 수행하고 싶습니다. 이러한 일을 수행하는 과정에서 끊임없이 고객들이 원하는 것이 무엇인지 고민하고 어떠한 방법을 사용하는 것이 가장 효과적으로 홍보할 수 있는 수단인지 끊임없이 고민함으로서 최고의 홍보를 기획할 수 있도록 노력하겠습니다.</a:t>
            </a:r>
          </a:p>
        </p:txBody>
      </p:sp>
      <p:sp>
        <p:nvSpPr>
          <p:cNvPr id="8" name="TextBox 7"/>
          <p:cNvSpPr txBox="1"/>
          <p:nvPr/>
        </p:nvSpPr>
        <p:spPr>
          <a:xfrm>
            <a:off x="457200" y="6505955"/>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003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20355"/>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마권 발매 도입 시 예상되는 주요 변화는 무엇이라고 생각하셨나요?</a:t>
            </a:r>
            <a:br/>
            <a:r>
              <a:t>(2) 젊은 층을 확보하기 위해 제안한 SNS 전략의 구체적인 실행 방식은 무엇인가요?</a:t>
            </a:r>
            <a:br/>
            <a:r>
              <a:t>(3) 경마 영상을 활용한 홍보의 기대 효과는 무엇이라고 보셨나요?</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E0604411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조직을 구성한 목적에 부합하는 행동을 조직 내 구성원들이 충실히 수행하는 것이 조직 생활에서의 정의이고 조직 내 개인이 </a:t>
            </a:r>
            <a:r>
              <a:rPr u="sng" b="1" sz="1200">
                <a:solidFill>
                  <a:srgbClr val="000000"/>
                </a:solidFill>
                <a:latin typeface="맑은 고딕"/>
              </a:rPr>
              <a:t>(1)자신의 사적인 이익을 추구하지 않는 것이 청렴이라고 생각합니다. 이와 가장 반대되는 상황은 조직 내 개인이 조직의 목표 달성을 추구하기 보단 불법적인 방법을 통해 자신의 사적 이익을 추구하는 상황이라고 생각합니다.</a:t>
            </a:r>
            <a:r>
              <a:rPr sz="1200">
                <a:solidFill>
                  <a:srgbClr val="000000"/>
                </a:solidFill>
                <a:latin typeface="맑은 고딕"/>
              </a:rPr>
              <a:t> 저는 만약 조직 내에서 실제로 조직원이 불법적으로 개인의 이익을 추구하였다면 정확한 사실관계를 확인한 후 그러한 행동에 대해 상급자에게 정확하게 알리고 그 조직원의 잘못에 대한 정확한 처분이 이루어질 수 있도록 하겠습니다. 조직 구성원이 조직에 대한 신뢰를 가지게 하는 것이 중요하다고 생각합니다. 그러한 신뢰가 자리잡기 위해서 저는 조직내의 정확한 규정의 </a:t>
            </a:r>
            <a:r>
              <a:rPr u="sng" b="1" sz="1200">
                <a:solidFill>
                  <a:srgbClr val="000000"/>
                </a:solidFill>
                <a:latin typeface="맑은 고딕"/>
              </a:rPr>
              <a:t>(2)제정 및 실행이 가장 기본적인 조건이라고 생각합니다. 어떠한 사람도 예외없이 누구나 정해진 규정에 맞게 상과 벌을 주어야만 조직 구성원이 회사에 대한 신뢰도를 가질 수 있다고 생각합니다. 만약 예외가 존재하게 된다면 조직 구성원은 열심히 일한 결과에 대한 보상적인 측면에서 확신을 가지지 못하게 되어 일에 대한 동기부여가 (3)줄어들게 될 것이고 반대로 열심히 일을 하지 않거나 옳지 않은 행동을 취한 조직 구성원에게 합당한 벌을 주지 않는다면 다른 조직원들에게 옳지 못한 행동들을 취해도 된다는 유인을 제공할 것이라 생각합니다. 대학시절</a:t>
            </a:r>
            <a:r>
              <a:rPr sz="1200">
                <a:solidFill>
                  <a:srgbClr val="000000"/>
                </a:solidFill>
                <a:latin typeface="맑은 고딕"/>
              </a:rPr>
              <a:t> 학생회 활동을 수행한 경험이 있습니다. 저는 학생회 초기 저희 학생회가 지켜야 할 규칙들을 정하자고 건의하였고 실제로 저희끼리 지켜야 할 규칙들을 정하여 학생회를 성공적으로 마무리 한 경험이 있습니다. 이때 정한 가장 중요한 규칙이 정확한 상과 벌의 제공이었습니다. 열심히 일한 학생들에게 맛있는 밥을 사주거나 다른 일을 할 때 그 학생의 몫을 열심히 하지 않은 학생이 일부 수행하도록 하였고 열심히 하지 않은 학생은 일을 하지 않은 만큼 다른 일을 더 수행하게 하게 함으로서 다음에는 일을 수행할 때 열심히 해야 된다는 인식을 심어주었습니다.</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내에서 청렴함을 유지하기 위해 어떤 방식을 제안하셨나요?</a:t>
            </a:r>
            <a:br/>
            <a:r>
              <a:t>(2) 정확한 상과 벌의 실행이 조직에 미치는 영향은 무엇이라고 보셨나요?</a:t>
            </a:r>
            <a:br/>
            <a:r>
              <a:t>(3) 학생회 활동 당시 규정 제정의 중요성을 어떻게 강조하셨나요?</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E2001445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65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MZ세대를 위한 치료법, 재활승마개인의 다양한 경험과 개성을 중시하는 MZ세대의 성향과 소비에 관심을 가지고 있습니다. MZ세대는 스포츠에 대한 관심이 높을 뿐 아니라 미닝아웃 세대로서 동물복지와 친환경 등에 높은 가치를 부여합니다. 이러한 특성을 기반으로 이색 스포츠이면서 사회적 가치를 지닌 ‘재활승마’ 사업을 적극 발전시킬 필요가 있다고 생각했습니다. 저는 재활승마 관련 동아리를 설립하고 이를 기반으로 한 지역사회 봉사 프로그램을 기획하여 지자체의 지원을 이끌어 내고 MZ세대를 </a:t>
            </a:r>
            <a:r>
              <a:rPr u="sng" b="1" sz="1200">
                <a:solidFill>
                  <a:srgbClr val="000000"/>
                </a:solidFill>
                <a:latin typeface="맑은 고딕"/>
              </a:rPr>
              <a:t>(1)대상으로 프로그램의 성과를 만든 경험이 있습니다. 본교에서 새로 시작된 재활승마 프로그램의 활성화를 위해 친구들과 뜻을 모아 재활승마 봉사 동아리를 개설했습니다. 학교 학생, PTSD 대상 공무원, 장애가 있는 개인 고객들에게</a:t>
            </a:r>
            <a:r>
              <a:rPr sz="1200">
                <a:solidFill>
                  <a:srgbClr val="000000"/>
                </a:solidFill>
                <a:latin typeface="맑은 고딕"/>
              </a:rPr>
              <a:t> 재활승마의 기회를 제공하였습니다. 특히, 한국마사회와 </a:t>
            </a:r>
            <a:r>
              <a:rPr u="sng" b="1" sz="1200">
                <a:solidFill>
                  <a:srgbClr val="000000"/>
                </a:solidFill>
                <a:latin typeface="맑은 고딕"/>
              </a:rPr>
              <a:t>(2)함께 진행했던 ‘청소년 말 산업 아카데미’, ‘찾아가는 문제 청소년 및 중·고등 대상 힐링승마’의 성과가 남달랐습니다. 이 프로그램들은 특별히 MZ세대의 특성을 반영하여 운영하였습니다. 먼저 활동적인 것을 좋아하여 체험 승마 위주로</a:t>
            </a:r>
            <a:r>
              <a:rPr sz="1200">
                <a:solidFill>
                  <a:srgbClr val="000000"/>
                </a:solidFill>
                <a:latin typeface="맑은 고딕"/>
              </a:rPr>
              <a:t> 운영 하였고, 새로운 경험에 대한 호기심을 자극하기 위해 PPT를 활용하여 말 산업 관련 직업 종류와 전공이론 수업을 진행하였습니다. 마지막으로 동물에 대한 애정이 강한점을 이용하여 말과 상호작용을 통해 동물과의 교감을 즐길 수 있도록 말을 직접 끌어보고 솔질도 할 수 있는 시간을 가졌습니다.이를 통해 대상 청소년의 공감능력, 자기 통제력, 사회성 향상에 기여했습니다. 이에 더해 말 산업 관련 직업에 대한 관심이 높아져 산업 진흥을 위해 기여했다는 </a:t>
            </a:r>
            <a:r>
              <a:rPr u="sng" b="1" sz="1200">
                <a:solidFill>
                  <a:srgbClr val="000000"/>
                </a:solidFill>
                <a:latin typeface="맑은 고딕"/>
              </a:rPr>
              <a:t>(3)평가를 받기도 했습니다 제 경험을 바탕으로 한국마사회의 재활승마 사업의 활성화를 이끌어 내고자 합니다. 재활승마 강습에서 MZ세대를 위한 프로그램 기획과 운영방식의 적용을 통해 스트레스 해소와</a:t>
            </a:r>
            <a:r>
              <a:rPr sz="1200">
                <a:solidFill>
                  <a:srgbClr val="000000"/>
                </a:solidFill>
                <a:latin typeface="맑은 고딕"/>
              </a:rPr>
              <a:t> 정서적 안전을 지원하고, 궁극적으로 한국마사회가 추구하는 말산업으로 국가 경제발전을 위한 공익적 비전을 함께 달성해 나가겠습니다.</a:t>
            </a:r>
          </a:p>
        </p:txBody>
      </p:sp>
      <p:sp>
        <p:nvSpPr>
          <p:cNvPr id="8" name="TextBox 7"/>
          <p:cNvSpPr txBox="1"/>
          <p:nvPr/>
        </p:nvSpPr>
        <p:spPr>
          <a:xfrm>
            <a:off x="457200" y="67254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977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98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MZ세대를 위한 재활승마 프로그램의 주요 성과는 무엇이었나요?</a:t>
            </a:r>
            <a:br/>
            <a:r>
              <a:t>(2) 청소년을 대상으로 한 힐링승마에서 특히 중점을 둔 요소는 무엇인가요?</a:t>
            </a:r>
            <a:br/>
            <a:r>
              <a:t>(3) 재활승마를 통해 어떤 사회적 기여를 할 수 있다고 평가받았나요?</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E2001445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622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조직에 대한 책임감, 일에 대한 열정을 북돋다 내가 속한 조직에 대한 책임감이, 일에 대한 열정으로 이어짐과 동시에 근무 규정 준수와 팀 전체의 생산성 향상이라는 선순환을 이루어낼 수 있다고 생각합니다. </a:t>
            </a:r>
            <a:r>
              <a:rPr u="sng" b="1" sz="1200">
                <a:solidFill>
                  <a:srgbClr val="000000"/>
                </a:solidFill>
                <a:latin typeface="맑은 고딕"/>
              </a:rPr>
              <a:t>(1)책임감의 부재가 조직 생활의 정의와 청렴에 반대되는 상황을 만들어낼 수 있음을 목도했습니다. 정해진 출근시간을 지키지 않고 지각하거나 근무시간에 개인적인 일을 하느라 본인의 역할을 다하지 않는 동료가 있었습니다. 이는 다른 팀원들의 근무 사기 저하와 업무 떠안기로 인한 불만, 더 나아가 ‘나도 괜찮겠지’라는 안일함을 만들어 냈습니다. 조직 전체의 책임감 저하의 발단이 된 동료를 변화시킬 필요성을 느꼈습니다.</a:t>
            </a:r>
            <a:r>
              <a:rPr sz="1200">
                <a:solidFill>
                  <a:srgbClr val="000000"/>
                </a:solidFill>
                <a:latin typeface="맑은 고딕"/>
              </a:rPr>
              <a:t> 또한 말 운동관리와 사양관리의 소홀함은 곧 고객들과의 신뢰 문제로 이어질 수 있었습니다. 이에, 개인적으로 대화의 자리를 마련했습니다. 막연히 책임감이 없다고 </a:t>
            </a:r>
            <a:r>
              <a:rPr u="sng" b="1" sz="1200">
                <a:solidFill>
                  <a:srgbClr val="000000"/>
                </a:solidFill>
                <a:latin typeface="맑은 고딕"/>
              </a:rPr>
              <a:t>(2)느꼈던 동료 직원과의 진솔한 대화를 통해 업무에 대한 번아웃이 있었음을 알게 되었습니다. 이로 인해 업무 집중에 어려움을</a:t>
            </a:r>
            <a:r>
              <a:rPr sz="1200">
                <a:solidFill>
                  <a:srgbClr val="000000"/>
                </a:solidFill>
                <a:latin typeface="맑은 고딕"/>
              </a:rPr>
              <a:t> 느낀다는 것을 이해하는 시간이었습니다. 동료의 어려움을 공감한 후 다른 팀원들에게까지 부정적인 영향을 주고 있다는 점, 해당 동료의 업무의 중요도가 높다는 점을 </a:t>
            </a:r>
            <a:r>
              <a:rPr u="sng" b="1" sz="1200">
                <a:solidFill>
                  <a:srgbClr val="000000"/>
                </a:solidFill>
                <a:latin typeface="맑은 고딕"/>
              </a:rPr>
              <a:t>(3)상기시켰습니다. 그리고 주간으로 진행했던 업무 보고를 일일 업무 보고로 바꾸어 동료들 서로의 업무 이해와 책임감을 높이는 방법을 제안하였습니다. 그리고 업무 보고 시 동료들의 업무 진행에 대한 칭찬과 격려를 해주는</a:t>
            </a:r>
            <a:r>
              <a:rPr sz="1200">
                <a:solidFill>
                  <a:srgbClr val="000000"/>
                </a:solidFill>
                <a:latin typeface="맑은 고딕"/>
              </a:rPr>
              <a:t> 분위기를 형성하여 긍정적인 조직 분위기를 형성하고자 노력했습니다. 이러한 분위기를 통해 해당 동료를 변화시켰고, 이는 곧 조직 전체의 책임감과 업무 능률 향상으로 이어지며 조직 전체의 월 평균 지각 횟수 3회 이내, 업무 지연 0건의 결과로 이어졌습니다.입사 후에도 팀간의 원활한 소통으로 서로를 이해하는 시간을 마련하고 책임감을 높이고, 서로에 대한 칭찬과 격려라는 긍정적인 분위기 속에서 일에 대한 열정을 북돋우며 조직의 정의와 청렴 문화를 만들겠습니다.</a:t>
            </a:r>
          </a:p>
        </p:txBody>
      </p:sp>
      <p:sp>
        <p:nvSpPr>
          <p:cNvPr id="8" name="TextBox 7"/>
          <p:cNvSpPr txBox="1"/>
          <p:nvPr/>
        </p:nvSpPr>
        <p:spPr>
          <a:xfrm>
            <a:off x="457200" y="66111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0547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255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 책임감이 사라질 때 어떤 부정적인 결과가 발생했나요?</a:t>
            </a:r>
            <a:br/>
            <a:r>
              <a:t>(2) 동료와의 대화를 통해 알게 된 번아웃의 원인은 무엇이었나요?</a:t>
            </a:r>
            <a:br/>
            <a:r>
              <a:t>(3) 동료의 책임감 향상을 위해 구체적으로 어떤 조치를 취했나요?</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E0104201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6742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[데이터와 기획력을 통한 'ESG 경영']최근 기후위기 등 대외환경의 불확실성이 커짐에 따라 기존의 환경, 사회, 지배구조를 개선해야 한다는 ESG 개념이 사회적 트렌드로 자리잡았습니다. 한국마사회도 현재 말산업 온라인 무상교육과 마분의 업사이클링 등 폭넓은 ESG 사업을 시행하고 있으며, 그 결과 올해 농림축산식품부 장관표창을 수상한 바 있습니다.이러한 사업을 지속적으로 추진하기 위해서는 담당자의 </a:t>
            </a:r>
            <a:r>
              <a:rPr u="sng" b="1" sz="1200">
                <a:solidFill>
                  <a:srgbClr val="000000"/>
                </a:solidFill>
                <a:latin typeface="맑은 고딕"/>
              </a:rPr>
              <a:t>(1)분석력과 기획력이 뒷받침되어야 한다고 생각합니다. 이에 저는 다음 두 가지 역량을 바탕으로 한국마사회 ESG사업의 질적 성장에 기여하고자 합니다.첫째, 데이터 분석 역량입니다. 한 기관 재직 당시, 수 백</a:t>
            </a:r>
            <a:r>
              <a:rPr sz="1200">
                <a:solidFill>
                  <a:srgbClr val="000000"/>
                </a:solidFill>
                <a:latin typeface="맑은 고딕"/>
              </a:rPr>
              <a:t> 명의 표본을 대상으로 데이터 분석을 실시해 고객만족도 하락 문제에 대처한 경험이 있습니다. 시범지사를 대상으로 SNS QR코드를 활용한 설문조사를 실시해 300건 이상의 응답건수를 분석했습니다. 그 결과 '과다하고 중복되는 구비서류'가 최대 불만족 요인이라는 것을 도출했습니다. 또, 문제해결을 위해 중복되는 구비서류를 간소화하고 관련 매뉴얼을 제작했습니다. </a:t>
            </a:r>
            <a:r>
              <a:rPr u="sng" b="1" sz="1200">
                <a:solidFill>
                  <a:srgbClr val="000000"/>
                </a:solidFill>
                <a:latin typeface="맑은 고딕"/>
              </a:rPr>
              <a:t>(2)장기적으로는 구비서류를 사전에 안내함으로써 고객들이 헛걸음하는 일이 없도록 SNS 챗봇을 통한 안내체계를 구축했습니다.둘째, 이론과 실무의 조화를 통해 기획 능력을 높였습니다. 한 기관에서 인턴으로</a:t>
            </a:r>
            <a:r>
              <a:rPr sz="1200">
                <a:solidFill>
                  <a:srgbClr val="000000"/>
                </a:solidFill>
                <a:latin typeface="맑은 고딕"/>
              </a:rPr>
              <a:t> 근무할 당시, 공기업 경영실적평가보고서 내 '사회적 가치' 분야의 각 기관 우수사례를 분석하고 이를 토대로 기관에 맞는 동반성장사업 </a:t>
            </a:r>
            <a:r>
              <a:rPr u="sng" b="1" sz="1200">
                <a:solidFill>
                  <a:srgbClr val="000000"/>
                </a:solidFill>
                <a:latin typeface="맑은 고딕"/>
              </a:rPr>
              <a:t>(3)기획안을 작성한 경험이 있습니다. 해당 업무를 통해 회사의 사업 환경이나 구조에 적합한 사업 기획 방법을 학습했습니다. 이를 바탕으로 정규직 입사후에는</a:t>
            </a:r>
            <a:r>
              <a:rPr sz="1200">
                <a:solidFill>
                  <a:srgbClr val="000000"/>
                </a:solidFill>
                <a:latin typeface="맑은 고딕"/>
              </a:rPr>
              <a:t> '신규사업지구와 연계한 사회공헌활동'을 성공적으로 발굴 및 추진하는 성과를 도출했습니다.향후 이러한 두 가지 역량을 바탕으로 '경마'와 '말산업'이라는 마사회의 업과 관련된 양질의 ESG사업을 발굴하는데 기여하겠습니다. 또한 새로운 플랫폼을 통해 ESG우수사례를 효과적으로 전달할 수 있는 방법을 고민하고 실행하겠습니다.</a:t>
            </a:r>
          </a:p>
        </p:txBody>
      </p:sp>
      <p:sp>
        <p:nvSpPr>
          <p:cNvPr id="8" name="TextBox 7"/>
          <p:cNvSpPr txBox="1"/>
          <p:nvPr/>
        </p:nvSpPr>
        <p:spPr>
          <a:xfrm>
            <a:off x="457200" y="67162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06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06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고객만족도 하락 문제를 어떻게 분석하고 해결했나요?</a:t>
            </a:r>
            <a:br/>
            <a:r>
              <a:t>(2) 기획 능력을 어떻게 높였다고 생각하십니까?</a:t>
            </a:r>
            <a:br/>
            <a:r>
              <a:t>(3) 신규사업지구와의 연계 활동을 성공시킨 방법은 무엇이었나요?</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E0104201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0342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[중요성과 파급력으로 살핀 '신뢰']조직 생활의 근간은 '공정'과 '정직'이라고 생각합니다. 그러나 개인이나 특정 부서의 편익을 위해 이 가치를 지키지 않을 경우, 장기적으로는 조직의 신뢰를 훼손할 수 있다고 판단합니다.이와 관련해 한 기관 재직 당시, 증빙 서류를 조작해 포상금을 받으려는 타 부서 직원의 행동을 알게 된 후 </a:t>
            </a:r>
            <a:r>
              <a:rPr u="sng" b="1" sz="1200">
                <a:solidFill>
                  <a:srgbClr val="000000"/>
                </a:solidFill>
                <a:latin typeface="맑은 고딕"/>
              </a:rPr>
              <a:t>(1)문제를 원만하게 바로 잡은 경험이 있습니다. 당시, 저는 예산관리 담당자로서, 소관부서의 사업 수주실적을 관리하고 그에 따른 내부 인센티브를 검토하는 업무를 수행했습니다. 검토 도중 한 부서에서 인센티브 수령액을 늘리기 위해 증빙자료를 수정하는 등 임의로</a:t>
            </a:r>
            <a:r>
              <a:rPr sz="1200">
                <a:solidFill>
                  <a:srgbClr val="000000"/>
                </a:solidFill>
                <a:latin typeface="맑은 고딕"/>
              </a:rPr>
              <a:t> 수익률을 높여 등록하려는 정황을 포착했습니다. 해당 상황을 인지한 저는 문제의 '중요성'과 '파급력'이라는 두 가지 기준을 들어 해당 담당자와 대화를 시도했습니다.첫째, 중요성 측면에서 조직의 신뢰 훼손 문제를 지적했습니다. 수주사업에 대한 수익률 등을 정확하게 관리하는 것은 회사의 핵심 업무로서, 이러한 업무에 </a:t>
            </a:r>
            <a:r>
              <a:rPr u="sng" b="1" sz="1200">
                <a:solidFill>
                  <a:srgbClr val="000000"/>
                </a:solidFill>
                <a:latin typeface="맑은 고딕"/>
              </a:rPr>
              <a:t>(2)있어 편법을 사용한다면 관리체계의 신뢰도가 저하될 수 있다고 말했습니다. 또, 부서간 공평성을 잃을 뿐만</a:t>
            </a:r>
            <a:r>
              <a:rPr sz="1200">
                <a:solidFill>
                  <a:srgbClr val="000000"/>
                </a:solidFill>
                <a:latin typeface="맑은 고딕"/>
              </a:rPr>
              <a:t> 아니라 외부기관 및 국민에게도 회사의 신뢰도를 크게 저하시킬 수 있다고 덧붙였습니다.둘째, 파급효과 측면에서 앞으로 이러한 편법이 알려지면 타 부서로 확산될 여지가 매우 크다는 점을 상기시켰습니다.두 가지 기준으로 근거를 명확히 설명하자 해당 담당자도 자신이 문제를 사소하게 생각했다며 다시 정확한 자료를 제출했습니다. 대화가 마무리 된 후, 저는 수주사업의 사업성격별 </a:t>
            </a:r>
            <a:r>
              <a:rPr u="sng" b="1" sz="1200">
                <a:solidFill>
                  <a:srgbClr val="000000"/>
                </a:solidFill>
                <a:latin typeface="맑은 고딕"/>
              </a:rPr>
              <a:t>(3)평균수익률을 산출해 각 부서에서 제출 전 점검 및 참고자료로 활용할 수 있게 배포했습니다.해당 일을 토대로, 비윤리적 상황에 이와 같이 중요성과 파급력 등 명확한 기준과 근거를 들어 문제를 해결하고 공정에 대한 공감대를 형성할 계획입니다.</a:t>
            </a:r>
            <a:r>
              <a:rPr sz="1200">
                <a:solidFill>
                  <a:srgbClr val="000000"/>
                </a:solidFill>
                <a:latin typeface="맑은 고딕"/>
              </a:rPr>
              <a:t> 무엇보다 점검자료를 배포했던 것과 같이, 문제가 발생하기 전에 이를 미리 내부적으로 통제할 수 있는 시스템을 기획하고 개발하겠습니다.</a:t>
            </a:r>
          </a:p>
        </p:txBody>
      </p:sp>
      <p:sp>
        <p:nvSpPr>
          <p:cNvPr id="8" name="TextBox 7"/>
          <p:cNvSpPr txBox="1"/>
          <p:nvPr/>
        </p:nvSpPr>
        <p:spPr>
          <a:xfrm>
            <a:off x="457200" y="665226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4662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6666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인센티브 수령액 문제를 어떻게 해결했나요?</a:t>
            </a:r>
            <a:br/>
            <a:r>
              <a:t>(2) 비윤리적 상황에서의 기준 설정은 어떻게 이루어졌나요?</a:t>
            </a:r>
            <a:br/>
            <a:r>
              <a:t>(3) 내부 통제 시스템을 기획할 때 가장 중요하게 고려할 점은 무엇인가요?</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E0604973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4855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 관시을 갖고 있는 마사회의 트렌드변화는 문화로서 자리잡아가는 변곡점이라고 생각합니다. 우선 주목할 변화는 마사회의 주요사업인 경마산업의 세계및 해외 추세는 코로나 침체기를 거쳐서 다시 상승세로 전환하고 있다는 점입니다. 미국 및 일본 등 대외적 시장내에 경마 산업은 하나의 고유 문화로 자리잡고 점점 관심이증대 되고 있다면, 우리나라는 아직까지 상대적으로 미흡하다는 실정입니다. 현재의 마사회의 사업으로 인해 연간 국가 재정 및 농가소득, 축산 발전기금, 사회공헌 기금 지원 등 </a:t>
            </a:r>
            <a:r>
              <a:rPr u="sng" b="1" sz="1200">
                <a:solidFill>
                  <a:srgbClr val="000000"/>
                </a:solidFill>
                <a:latin typeface="맑은 고딕"/>
              </a:rPr>
              <a:t>(1)사회 경제에 간접적인 영향까지 고려한다면, 레저문화로서 선도 될 수 있는 자격이 충분하다고 생각합니다. 따라서 경마산업이 세계 레저문화로서 자리잡는 현재, K 스포츠엔터 산업으로서 주목해야한다고 생각합니다. 첫째, 저는 가업인 양돈 축산업에서 10대부터 가축이 태어나고 자라는 것을 보고, 20대</a:t>
            </a:r>
            <a:r>
              <a:rPr sz="1200">
                <a:solidFill>
                  <a:srgbClr val="000000"/>
                </a:solidFill>
                <a:latin typeface="맑은 고딕"/>
              </a:rPr>
              <a:t> 때는 총무 업무 뿐아니라 직접 밥주고 </a:t>
            </a:r>
            <a:r>
              <a:rPr u="sng" b="1" sz="1200">
                <a:solidFill>
                  <a:srgbClr val="000000"/>
                </a:solidFill>
                <a:latin typeface="맑은 고딕"/>
              </a:rPr>
              <a:t>(2)주사놓아주고 돈사를 관리하는 일을해왔습니다. 동물을 다루는 산업은 성심성의껏 사육관리하고, 동물을</a:t>
            </a:r>
            <a:r>
              <a:rPr sz="1200">
                <a:solidFill>
                  <a:srgbClr val="000000"/>
                </a:solidFill>
                <a:latin typeface="맑은 고딕"/>
              </a:rPr>
              <a:t> 진심으로 사랑해야합니다. 따라서 가업현장에서 일했던 책임과 소명의식을 바탕으로 축산업의 현장에서 농장주 총무 현장 업무 경험과 더불어 경영학과 재학중 준비하였던 감정평가사 2차 </a:t>
            </a:r>
            <a:r>
              <a:rPr u="sng" b="1" sz="1200">
                <a:solidFill>
                  <a:srgbClr val="000000"/>
                </a:solidFill>
                <a:latin typeface="맑은 고딕"/>
              </a:rPr>
              <a:t>(3)시험준비기간 학습하였던 기업 재무 및 회계에 기여할 수 있다고 생각합니다. 둘째, 사행산업으로 분류되어 홍보와 마켓팅이 어려운</a:t>
            </a:r>
            <a:r>
              <a:rPr sz="1200">
                <a:solidFill>
                  <a:srgbClr val="000000"/>
                </a:solidFill>
                <a:latin typeface="맑은 고딕"/>
              </a:rPr>
              <a:t> 실정이지만, 대외적으로는 경마산업에 비교적 관대한 인식을 갖은 외국 관광객들의 방문수의 증대는 서울뿐 아니라 제주도 등의 관광객 매출의 증대 등으로 인해 국민경제 사회에 더 많은 공헌을 할수 있을 것입니다. 따라서 축산업 현장에서 다양한 인종, 외국인과 일했던 경험으로 실질적 시장에 필요한 사업과 동향을 바탕으로 외국인사업에도 필요한 업무에 기여할 수 있습니다. 또, 대내적으로는 한국마사회가 진행중인 볼거리, 즐길거리, 먹을거리 프로그램 ,코리안컵 등 우수한 경주마를 양성하는 등 기여할 수있습니다.</a:t>
            </a:r>
          </a:p>
        </p:txBody>
      </p:sp>
      <p:sp>
        <p:nvSpPr>
          <p:cNvPr id="8" name="TextBox 7"/>
          <p:cNvSpPr txBox="1"/>
          <p:nvPr/>
        </p:nvSpPr>
        <p:spPr>
          <a:xfrm>
            <a:off x="457200" y="659739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9175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1179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가업에서의 축산업 경험이 마사회에 기여할 수 있는 구체적 부분은 무엇인가요?</a:t>
            </a:r>
            <a:br/>
            <a:r>
              <a:t>(2) 경영학과 재학 중 감정평가사 시험 준비가 경영과 회계에 어떻게 기여할 수 있었나요?</a:t>
            </a:r>
            <a:br/>
            <a:r>
              <a:t>(3) 경마산업의 대외적인 관광객 매출 증대는 구체적으로 어떤 방식으로 가능한가요?</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E0604973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125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조직생활의 정의는 적극적인 의지와 신뢰라고 생각합니다.경영학과 재학중, 회계학회 의견절충을 조율한 경험이 있습니다. 매년 학회학습체계는 </a:t>
            </a:r>
            <a:r>
              <a:rPr u="sng" b="1" sz="1200">
                <a:solidFill>
                  <a:srgbClr val="000000"/>
                </a:solidFill>
                <a:latin typeface="맑은 고딕"/>
              </a:rPr>
              <a:t>(1)학년별 과목 선행학습이 진행되어 이에참여하는 저학년은 선행학습시간에 학습위주의 프로그램이 집중되어 진행되었습니다. 그에따라 학회 준비역할을 맡은 신입생의 참여율이 저조하고, 미흡하게되며 학회 만족도 평가가 줄어들었고, 이에따라 회의시간에 저는 안건을 제시하여 수렴하도록</a:t>
            </a:r>
            <a:r>
              <a:rPr sz="1200">
                <a:solidFill>
                  <a:srgbClr val="000000"/>
                </a:solidFill>
                <a:latin typeface="맑은 고딕"/>
              </a:rPr>
              <a:t> 의견을 모았습니다. 첫째, 저학년과 고학년으로 구성된 멘토링 프로그램을 배치하여 고학년은 멘토로 학습 선행을 위해 필요한 학습을, 저학년이 도와주고, 저학년 학생은 그에맞는 수업자료준비와 과제 자료 준비를 통해 책임감을 부여하고 참여율을 높였습니다.둘째, 멘토링 프로그램은 학교생활을 하면서 겪을수 있는 문제와 고충을 피드백 받을 수 있도록 sns 그룹을 형성하여 각 유대관계 개선이 되었고 참여율과 학회 만족도가 증진되었습니다. 뿐만아니라 기업탐방 활동 등 보다 다양하고 능동적인 활동들이 자리잡는 계기가 되었습니다이와같은 경험으로 적극적으로 협력하고 대화하며 팀원과의 지속적인 신뢰를 쌓고 갈등상황에 조율하고 좁혀가며 해결할 것입니다.제가 청렴은 행동에서 나온다고 </a:t>
            </a:r>
            <a:r>
              <a:rPr u="sng" b="1" sz="1200">
                <a:solidFill>
                  <a:srgbClr val="000000"/>
                </a:solidFill>
                <a:latin typeface="맑은 고딕"/>
              </a:rPr>
              <a:t>(2)생각합니다.노인 요양원의 식사 및 간식 봉사활동에 참여한적 있습니다. 간식으로 제공되는 빵과 우유가 자율적으로 배분되었는데, 인원에 맞게 주문된 간식이 부족하였고이유는</a:t>
            </a:r>
            <a:r>
              <a:rPr sz="1200">
                <a:solidFill>
                  <a:srgbClr val="000000"/>
                </a:solidFill>
                <a:latin typeface="맑은 고딕"/>
              </a:rPr>
              <a:t> 다른일정으로 먼저가신 </a:t>
            </a:r>
            <a:r>
              <a:rPr u="sng" b="1" sz="1200">
                <a:solidFill>
                  <a:srgbClr val="000000"/>
                </a:solidFill>
                <a:latin typeface="맑은 고딕"/>
              </a:rPr>
              <a:t>(3)분들의 것들을 챙겨주시는분들이 있어 이를 더 가져간것으로 오해할만한 상황이었습니다. 따라서 저는 팀장님께 허락을 구하여, 먼저 나가시는 분들을 미리 조사 하고, 따로 챙겨드릴수 있도록 조치하였습니다. 그로인해 선의로 을 챙겨주시는 분들이 수고스럽지않고, 균등하게 배분되어 오해상황도 발생하지</a:t>
            </a:r>
            <a:r>
              <a:rPr sz="1200">
                <a:solidFill>
                  <a:srgbClr val="000000"/>
                </a:solidFill>
                <a:latin typeface="맑은 고딕"/>
              </a:rPr>
              <a:t> 않았습니다. 먼저 나서서 행동한다면 모두의 신뢰가 깨지지않고, 크고작은 도덕적 가치관이 균등하게 배분되는 신뢰 형성지점에 도달하기위해 저는 항상 능동적으로 시작해서 해결하겠습니다.</a:t>
            </a:r>
          </a:p>
        </p:txBody>
      </p:sp>
      <p:sp>
        <p:nvSpPr>
          <p:cNvPr id="8" name="TextBox 7"/>
          <p:cNvSpPr txBox="1"/>
          <p:nvPr/>
        </p:nvSpPr>
        <p:spPr>
          <a:xfrm>
            <a:off x="457200" y="66614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557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758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회계 학회에서 진행한 멘토링 프로그램이 학회 만족도를 어떻게 증가시켰나요?</a:t>
            </a:r>
            <a:br/>
            <a:r>
              <a:t>(2) 조직 생활에서의 청렴을 어떻게 행동으로 보여주고 있나요?</a:t>
            </a:r>
            <a:br/>
            <a:r>
              <a:t>(3) 요양원 봉사활동 중 겪은 신뢰 문제를 어떻게 해결했습니까?</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E2003369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20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사람들이 여가와 취미 등에 투자를 많이 하고 있는 만큼 마사회의 이미지 전환도 필요하다고 생각합니다 마사회에서 주가 되는 경마는 사행성 산업이라는 이미지가 크기 때문에 현재 한국의 말 산업 이미지는 긍정적이지만은 </a:t>
            </a:r>
            <a:r>
              <a:rPr u="sng" b="1" sz="1200">
                <a:solidFill>
                  <a:srgbClr val="000000"/>
                </a:solidFill>
                <a:latin typeface="맑은 고딕"/>
              </a:rPr>
              <a:t>(1)않습니다 사행성 산업이란 이미지와 귀족 스포츠인 승마라는 이미지에서 벗어나기 위해선 사람들이 좀 더 쉽고 낮은 장벽으로 경마와 말 산업에 다가올</a:t>
            </a:r>
            <a:r>
              <a:rPr sz="1200">
                <a:solidFill>
                  <a:srgbClr val="000000"/>
                </a:solidFill>
                <a:latin typeface="맑은 고딕"/>
              </a:rPr>
              <a:t> 수 있도록 해야합니다 그러기 위해선 승마의 역할이 중요하다고 생각합니다 승마를 통하여 말과 직접 닿고 교감하는 것이 말에게 가장 빠르게 흥미를 느끼고 매력을 느낄 수 있을 거라 생각합니다 마사회는 경마를 즐기러 오는 사람과 가족이나 커플 단위로 놀러오는 사람들로 나뉘어 집니다 처음 마사회를 접하는 사람들은 경마를 하러 오기보단 놀러오는 사람들이 많기 때문에 처음 오는 사람들에게 좋은 인식을 만들어 주는 것이 향후 승마나 말 산업에 대한 관심으로 연장될 것입니다 아이들과 함께 오는 가족들에겐 포니나 작은 말들을 이용하여 간식 주기 체험, 말 </a:t>
            </a:r>
            <a:r>
              <a:rPr u="sng" b="1" sz="1200">
                <a:solidFill>
                  <a:srgbClr val="000000"/>
                </a:solidFill>
                <a:latin typeface="맑은 고딕"/>
              </a:rPr>
              <a:t>(2)끌기 체험, 승마 체험을 제공하고 말에게 두려움이나 거부감이 있는 사람들을 위하여 공람마술이나 장애물 자체 대회 개최 등이 좋은 관심을</a:t>
            </a:r>
            <a:r>
              <a:rPr sz="1200">
                <a:solidFill>
                  <a:srgbClr val="000000"/>
                </a:solidFill>
                <a:latin typeface="맑은 고딕"/>
              </a:rPr>
              <a:t> 얻을 것 같습니다 틈새 공략으로는 재활 승마 시연이나 대회도 좋을 것 같습니다 이를 위해선 승마용 말들의 꾸준한 훈련과 관리가 필요합니다 저는 어린 말 순치 교육 프로그램을 이수 받아 말들에게 처음 보는 환경 낯선 소리에 대처하는 법을 가르칠 수 있습니다 사람들에게 나서는 말들은 안전이 가장 중요한 문제이기 때문에 이런 체험 프로그램에 쓰이는 말들은 항상 낯선 상황을 유연하게 받아들이고 </a:t>
            </a:r>
            <a:r>
              <a:rPr u="sng" b="1" sz="1200">
                <a:solidFill>
                  <a:srgbClr val="000000"/>
                </a:solidFill>
                <a:latin typeface="맑은 고딕"/>
              </a:rPr>
              <a:t>(3)대처할 수 있도록 교육해야 합니다 또한 사람들의 동물복지 의식이 높아지고 관심이 많아지고 있습니다 말들과 가까이서 교감하고 체험하려면 항시</a:t>
            </a:r>
            <a:r>
              <a:rPr sz="1200">
                <a:solidFill>
                  <a:srgbClr val="000000"/>
                </a:solidFill>
                <a:latin typeface="맑은 고딕"/>
              </a:rPr>
              <a:t> 말들의 사양 관리와 운동 관리가 꾸준히 되어야 한다고 생각합니다 저는 이러한 마필 사양 관리와 훈련에 대한 이해도가 높고 경험이 많기 때문에 마사회의 여러 프로그램들에 적극 임할 수 있을 것이라 생각합니다</a:t>
            </a:r>
          </a:p>
        </p:txBody>
      </p:sp>
      <p:sp>
        <p:nvSpPr>
          <p:cNvPr id="8" name="TextBox 7"/>
          <p:cNvSpPr txBox="1"/>
          <p:nvPr/>
        </p:nvSpPr>
        <p:spPr>
          <a:xfrm>
            <a:off x="457200" y="67208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52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52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마사회가 경마 이미지에서 탈피하려면 승마가 어떻게 기여할 수 있을까요?</a:t>
            </a:r>
            <a:br/>
            <a:r>
              <a:t>(2) 교육받은 순치 프로그램이 말 산업에서 어떻게 활용될 수 있나요?</a:t>
            </a:r>
            <a:br/>
            <a:r>
              <a:t>(3) 말들의 사양 관리와 훈련 경험이 마사회 프로그램에 어떻게 적용될까요?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E0500632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3532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[비공개적인 거래의 원천 봉쇄]조직 생활에서 정의와 청렴만큼 중요한 가치는 없습니다. 특히 한국마사회와 같은 공공기관은 이러한 가치가 더욱이 중요시되어야 합니다. 조직 생활에 있어 정의와 청렴에 가장 반대되는 </a:t>
            </a:r>
            <a:r>
              <a:rPr u="sng" b="1" sz="1200">
                <a:solidFill>
                  <a:srgbClr val="000000"/>
                </a:solidFill>
                <a:latin typeface="맑은 고딕"/>
              </a:rPr>
              <a:t>(1)상황은 비공개적인 공간에서 이루어지는 거래라고 생각합니다. 한국마사회의 기관 특성상 경마 사업 진행에 있어 비공개적인 공간에서의 거래가 발생할 가능성이 존재한다고 생각합니다. 예를 들어 경마에 참여하는 말에 관한 정보를 흘리는 등의 상황이 발생할 수 있습니다. 만약 조직 내에 그러한 거래를 주고받는 동료가 있다면 조직의 공정성을 유지하기 위하여 철저하게 보고할 것입니다. 철도 관련 공공기관에서 인턴으로 근무할 당시 승차권을 구입한 후의</a:t>
            </a:r>
            <a:r>
              <a:rPr sz="1200">
                <a:solidFill>
                  <a:srgbClr val="000000"/>
                </a:solidFill>
                <a:latin typeface="맑은 고딕"/>
              </a:rPr>
              <a:t> 거스름돈을 인턴에게 주려는 고객이 있었습니다. 큰돈은 아니었지만, 이러한 상황이 반복된다면 기관에 부정적인 이미지를 형성할 수 있다고 생각하여 정중하게 거절했습니다. 동료가 같은 상황에 부닥쳐 고민하고 있을 때도 단호하게 거절하는 것이 맞다는 의견을 표했습니다. 한국마사회에서 근무할 때 이러한 상황이 발생한다면 동료를 설득하여 소탐대실하지 않을 것을 강조하겠습니다. 또한 동료가 그러한 거래를 하는 것을 발견할 확률은 높지 않다고 생각합니다. 따라서 개인적인 설득보다는 체계적인 시스템 구축이 더욱 중요하다고 생각합니다. </a:t>
            </a:r>
            <a:r>
              <a:rPr u="sng" b="1" sz="1200">
                <a:solidFill>
                  <a:srgbClr val="000000"/>
                </a:solidFill>
                <a:latin typeface="맑은 고딕"/>
              </a:rPr>
              <a:t>(2)정기적인 감사를 수행하고 부정적인 거래의 적발 시 징계 수위를 강화하여 (3)상황이 근본적으로 발생하지 않도록 해야 할 것입니다. 재무회계 관리 직무를 수행하며 철저한 거래 내용 관리와 검토로 한국마사회의</a:t>
            </a:r>
            <a:r>
              <a:rPr sz="1200">
                <a:solidFill>
                  <a:srgbClr val="000000"/>
                </a:solidFill>
                <a:latin typeface="맑은 고딕"/>
              </a:rPr>
              <a:t> 청렴에 해를 가하는 거래가 발생하지 않도록 철저한 자세로 근무하겠습니다.</a:t>
            </a:r>
          </a:p>
        </p:txBody>
      </p:sp>
      <p:sp>
        <p:nvSpPr>
          <p:cNvPr id="8" name="TextBox 7"/>
          <p:cNvSpPr txBox="1"/>
          <p:nvPr/>
        </p:nvSpPr>
        <p:spPr>
          <a:xfrm>
            <a:off x="457200" y="588416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47852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79856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정의와 청렴의 중요성을 인턴 경험에서 어떻게 실천했나요?</a:t>
            </a:r>
            <a:br/>
            <a:r>
              <a:t>(2) 한국마사회에서 체계적인 시스템 구축을 위해 구체적으로 어떤 방안을 제시하시겠습니까?</a:t>
            </a:r>
            <a:br/>
            <a:r>
              <a:t>(3) 비공개 거래를 방지하기 위한 정기 감사의 핵심 요소는 무엇이어야 하나요?</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E2003369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6085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조직은 하나의 목표를 보고 서로를 이끌고 배려하며 함께 나아가는 것이라 생각합니다 이 과정에는 규칙으로 규제할 수 는 없지만 서로에게 지켜야 할 선과 책임이 있습니다 이를 지키지 않으면 함께 앞으로 나아가기 힘들기 때문입니다 자신의 사사로운 이익을 위하여 남을 속이고 남의 것을 빼앗아 공을 차지하는 것은 단기적으로는 무언가를 이루어낸 것 같고 인정받을 수 있지만 조직은 목표를 향해 오히려 한 발짝 멀어짐과 동시에 다시 나아가기 더더욱 어려워 질 것 입니다 실제로 같이 근무했던 동료는 조직의 목표보다는 당장 자신의 성과에 대한 인정의 욕구가 급급하였고 이에 자신이 하지 않았던 일들을 자신이 해낸 것처럼 꾸며낸 적이 있었습니다 저희 팀에게 주어진 여러 업무를 공정성 있게 분배하지 못하고 일이 과중되게 분배하여 자기 자신은 몸이 편하고 쉬운 일만 도맡아 하고 다른 동료들은 시간에 쫓기며 많은 일들을 처리하게 하였습니다 후에 저와 그 동료 둘만 있는 상황에서 상사에게 보고하게 되자 마치 저희 </a:t>
            </a:r>
            <a:r>
              <a:rPr u="sng" b="1" sz="1200">
                <a:solidFill>
                  <a:srgbClr val="000000"/>
                </a:solidFill>
                <a:latin typeface="맑은 고딕"/>
              </a:rPr>
              <a:t>(1)둘만 업무를 수행한 것 마냥 보고를 올리는 것을 보았습니다 저는 그 자리에서 바로 유연하게 다른 동료들 또한 자신이 맡은 자리에서 일을 수행하는 중이라</a:t>
            </a:r>
            <a:r>
              <a:rPr sz="1200">
                <a:solidFill>
                  <a:srgbClr val="000000"/>
                </a:solidFill>
                <a:latin typeface="맑은 고딕"/>
              </a:rPr>
              <a:t> 둘러 말하였습니다 계속해서 과중되는 업무들과 상사의 오해가 쌓여 만 가기에 저는 무언가 전환이 필요하다 느꼈습니다 대화를 통해 바로 정정하고 고치는 법도 있지만 저는 결국 이러한 문제들은 자기 자신을 </a:t>
            </a:r>
            <a:r>
              <a:rPr u="sng" b="1" sz="1200">
                <a:solidFill>
                  <a:srgbClr val="000000"/>
                </a:solidFill>
                <a:latin typeface="맑은 고딕"/>
              </a:rPr>
              <a:t>(2)속이고 책임을 저버리는 문제이기에 생각 자체가 바뀌는 것이 더 좋다고 생각하였습니다 그날부터 저는 먼저 나서서 어려운 업무를 도맡고 제 업무가 끝나면 곧장 다른 (3)동료들의 업무를 도왔습니다 서로 업무를 나누기만 하고 자신의 일만 끝내버리던 저희 팀은 점점 분위기가 바뀌어갔습니다 업무를 서로 나눠가진다고</a:t>
            </a:r>
            <a:r>
              <a:rPr sz="1200">
                <a:solidFill>
                  <a:srgbClr val="000000"/>
                </a:solidFill>
                <a:latin typeface="맑은 고딕"/>
              </a:rPr>
              <a:t> 해서 남의 일이라 생각치않고 공동의 목표를 가지고 나아가기 시작했습니다 오랜 시간이 지나지 않아 저희 팀은 더욱 배려가 넘치고 수행 능력이 월등히 올라갔습니다 먼저 솔선수범하고 배려하는 모습이 많은 변화를 불러일으킨다는 것을 느꼈습니다</a:t>
            </a:r>
          </a:p>
        </p:txBody>
      </p:sp>
      <p:sp>
        <p:nvSpPr>
          <p:cNvPr id="8" name="TextBox 7"/>
          <p:cNvSpPr txBox="1"/>
          <p:nvPr/>
        </p:nvSpPr>
        <p:spPr>
          <a:xfrm>
            <a:off x="457200" y="67574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51775"/>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718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동료의 불공정한 업무 분배에 어떻게 대응하셨나요?</a:t>
            </a:r>
            <a:br/>
            <a:r>
              <a:t>(2) 스스로 변화할 수 있도록 행동한 구체적 방법은 무엇인가요?</a:t>
            </a:r>
            <a:br/>
            <a:r>
              <a:t>(3) 팀 내 배려와 수행 능력을 높인 계기는 무엇이었나요?</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E2301085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799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[온라인 마권 판매&gt; 방문 고객 증가&gt; 철저한 안전관리]제가 최근 관심을 가진 한국마사회 </a:t>
            </a:r>
            <a:r>
              <a:rPr u="sng" b="1" sz="1200">
                <a:solidFill>
                  <a:srgbClr val="000000"/>
                </a:solidFill>
                <a:latin typeface="맑은 고딕"/>
              </a:rPr>
              <a:t>(1)트렌드는 사업장 외 온라인 마권 판매 시범 운행입니다. 마사회는 올해 6월까지 온라인 마권 판매를 시범 운영한 후 정식 운영을 계획하고 있습니다.온라인</a:t>
            </a:r>
            <a:r>
              <a:rPr sz="1200">
                <a:solidFill>
                  <a:srgbClr val="000000"/>
                </a:solidFill>
                <a:latin typeface="맑은 고딕"/>
              </a:rPr>
              <a:t> 마권 판매가 정식으로 운영될 경우 현재 불법으로 운행되는 경마 이용자 비율(2022년 기준 약 8조 5,000억 원 / 제5차 불법도박 실태조사 기준)이 줄어들고 렛츠런파크 방문 고객은 늘어나 경마 산업 및 레저사업에 이바지할 것으로 </a:t>
            </a:r>
            <a:r>
              <a:rPr u="sng" b="1" sz="1200">
                <a:solidFill>
                  <a:srgbClr val="000000"/>
                </a:solidFill>
                <a:latin typeface="맑은 고딕"/>
              </a:rPr>
              <a:t>(2)예상됩니다.여기서 렛츠런파크 방문 고객의 증가에 따른 산업안전 및 재난안전의 위험성도</a:t>
            </a:r>
            <a:r>
              <a:rPr sz="1200">
                <a:solidFill>
                  <a:srgbClr val="000000"/>
                </a:solidFill>
                <a:latin typeface="맑은 고딕"/>
              </a:rPr>
              <a:t> 증가할 것으로 예상할 수 있습니다. 저는 안전보건관리담당자와 현장 시설 감독을 맡으면서 다양한 안전사고를 사전에 예방하고 아차사고 등에 대한 방지계획을 수립하여 사업장 내 '산업재해 0건'을 달성한 경험이 있습니다.먼저 안전보건관리담당자로 위험성평가를 수행하며 빈도-강도법, 위험성수준 3단계 </a:t>
            </a:r>
            <a:r>
              <a:rPr u="sng" b="1" sz="1200">
                <a:solidFill>
                  <a:srgbClr val="000000"/>
                </a:solidFill>
                <a:latin typeface="맑은 고딕"/>
              </a:rPr>
              <a:t>(3)판단법, 체크리스트법을 구분하여 수행하였습니다. 이를 통해 근로자들이 안전하고 쉽게 사업장 내 위험성을 확인하고 예방할 수 있도록 노력하였습니다.</a:t>
            </a:r>
            <a:r>
              <a:rPr sz="1200">
                <a:solidFill>
                  <a:srgbClr val="000000"/>
                </a:solidFill>
                <a:latin typeface="맑은 고딕"/>
              </a:rPr>
              <a:t> 이에 더해 ISO45001, KOSHA-MS 안전보건경영시스템 인증, 안전보건 기본계획 수립 시 P-D-C-A 도입 및 안전관리체계 구축을 통해 안전에 대한 실무 역량을 키울 수 있었습니다.두 번째로는 적극 행정을 실천하여 안전보건교육 시 근로자들이 쉽게 이해할 수 있도록 사내 마스코트를 활용한 만화 매뉴얼 및 포스터 제작을 통해 근로자들이 쉽게 산업재해에 대한 예방 및 사후 조치를 할 수 있도록 노력하였습니다.마지막으로 안전보건에 대한 전문성 강화를 위해 추가적인 안전공학 학위 취득(졸업 예정), 산업안전보건 실무교육 및 안전 자격증을 취득했습니다. 한국마사회에 입사한다면 실무 경험 및 전문성을 바탕으로 렛츠런파크 이용 고객 증가에 발맞춰 안전한 사업장을 만들 수 있도록 노력하겠습니다.</a:t>
            </a:r>
          </a:p>
        </p:txBody>
      </p:sp>
      <p:sp>
        <p:nvSpPr>
          <p:cNvPr id="8" name="TextBox 7"/>
          <p:cNvSpPr txBox="1"/>
          <p:nvPr/>
        </p:nvSpPr>
        <p:spPr>
          <a:xfrm>
            <a:off x="457200" y="65288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231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432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마권 판매가 마사회에 미칠 수 있는 긍정적 영향은 무엇인가요?</a:t>
            </a:r>
            <a:br/>
            <a:r>
              <a:t>(2) 안전보건관리담당자로서 사업장에서 달성한 성과는 무엇인가요?</a:t>
            </a:r>
            <a:br/>
            <a:r>
              <a:t>(3) 안전보건경영시스템 인증을 통해 얻은 실무 역량은 무엇인가요?</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E2301085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439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[관행이 아닌 정확한 업무 규정에 맞는 업무처리]제가 생각하는 조직 생활에서의 '정의'는 관행에 의존하는 것이 아니라 전문성을 가지고 정확한 규정에 맞는 업무처리를 하는 것입니다. '청렴'에 가장 반대되는 상황은 관행 또는 관례적으로 움직이는 관습이라고 생각합니다. 또한 조직 </a:t>
            </a:r>
            <a:r>
              <a:rPr u="sng" b="1" sz="1200">
                <a:solidFill>
                  <a:srgbClr val="000000"/>
                </a:solidFill>
                <a:latin typeface="맑은 고딕"/>
              </a:rPr>
              <a:t>(1)내 타인과의 갈등 상황에서 적극적인 의사소통 및 전문성을 바탕으로 문제를 해결할 수 있는 직원이 되겠습니다.저는 조직 내 타인과 갈등을 전문성 및 적극적인 의사소통을 통해</a:t>
            </a:r>
            <a:r>
              <a:rPr sz="1200">
                <a:solidFill>
                  <a:srgbClr val="000000"/>
                </a:solidFill>
                <a:latin typeface="맑은 고딕"/>
              </a:rPr>
              <a:t> 해결한 경험이 있습니다.신입시절 작업 </a:t>
            </a:r>
            <a:r>
              <a:rPr u="sng" b="1" sz="1200">
                <a:solidFill>
                  <a:srgbClr val="000000"/>
                </a:solidFill>
                <a:latin typeface="맑은 고딕"/>
              </a:rPr>
              <a:t>(2)감독관으로 현장에 발령받았을 당시 고경력자였던 인부들이 안전 보호구 착용을 거부한 적이 있었습니다. 안전모 등이 작업에 방해가 된다는 이유였습니다. 처음에는 당황했지만 ‘어떻게 하면 문제를 해결할 수 있을까?' 고민하였고 전문성을 바탕으로 문제를 해결할 수 있었습니다.먼저 현장소장님</a:t>
            </a:r>
            <a:r>
              <a:rPr sz="1200">
                <a:solidFill>
                  <a:srgbClr val="000000"/>
                </a:solidFill>
                <a:latin typeface="맑은 고딕"/>
              </a:rPr>
              <a:t> 및 선배들께 문제를 말씀드려 업무를 공유하며 문제에 대한 </a:t>
            </a:r>
            <a:r>
              <a:rPr u="sng" b="1" sz="1200">
                <a:solidFill>
                  <a:srgbClr val="000000"/>
                </a:solidFill>
                <a:latin typeface="맑은 고딕"/>
              </a:rPr>
              <a:t>(3)피드백을 받으려고 노력했습니다. 그다음 산업안전에 대한 전문성을 높이려고 노력했습니다. 퇴근 후 산업안전보건법을 공부하며</a:t>
            </a:r>
            <a:r>
              <a:rPr sz="1200">
                <a:solidFill>
                  <a:srgbClr val="000000"/>
                </a:solidFill>
                <a:latin typeface="맑은 고딕"/>
              </a:rPr>
              <a:t> 새로운 지식, 실무와 다른 점, 실제 적용할 수 있는 방법을 배울 수 있었습니다. 또한 다양한 안전 직업교육을 듣고 추가적인 안전공학 학위취득에 도전하였습니다. (졸업 예정) 높아진 전문성을 바탕으로 현장 인부들과 적극적으로 소통하고 현장의 애로사항과 산업안전보건법상의 안전조치 사항 및 개선 방향을 함께 공유하니 인부들도 마음을 열고 함께 현장을 산업재해 없이 안전하게 마무리 지을 수 있었습니다.이 경험을 통해 함께 일하는 동료들이 사고에 노출될 가능성을 줄이고, 사업장에서 산업재해가 일어날 위험성을 낮추기 위해서는 적극적인 의사소통과 전문성을 통해 안전의 원칙을 중요하다는 것을 배울 수 있었습니다.한국마사회에 입사한다면 산업안전보건에 대한 원칙 및 전문성을 바탕으로 관행, 관습이 아닌 ’올바른 업무‘ 수행을 통해 안전한 사업장을 만들 수 있는 직원이 되겠습니다.</a:t>
            </a:r>
          </a:p>
        </p:txBody>
      </p:sp>
      <p:sp>
        <p:nvSpPr>
          <p:cNvPr id="8" name="TextBox 7"/>
          <p:cNvSpPr txBox="1"/>
          <p:nvPr/>
        </p:nvSpPr>
        <p:spPr>
          <a:xfrm>
            <a:off x="457200" y="65928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871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072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 갈등 해결 시 전문성을 어떻게 활용했나요?</a:t>
            </a:r>
            <a:br/>
            <a:r>
              <a:t>(2) 안전모 착용 거부 문제를 해결하기 위해 어떤 조치를 취했나요?</a:t>
            </a:r>
            <a:br/>
            <a:r>
              <a:t>(3) 산업안전에 대한 전문성을 높이기 위해 어떤 노력을 했나요?</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E0104205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805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전 세계적으로 ESG는 하나의 경영 트렌드로 자리 잡고 있고, 민간기업에서뿐만 아니라 공공의 영역까지 ESG 경영의 트렌드가 확대되고 있습니다. 이에 맞추어 기획재정부는 통합 공시 기준에 ESG 항목을 추가하였고, 한국마사회 역시 지속가능경영 추진 체계를 마련하여 ESG의 핵심 가치를 선정하고, </a:t>
            </a:r>
            <a:r>
              <a:rPr u="sng" b="1" sz="1200">
                <a:solidFill>
                  <a:srgbClr val="000000"/>
                </a:solidFill>
                <a:latin typeface="맑은 고딕"/>
              </a:rPr>
              <a:t>(1)이해관계자의 참여와 중대성 평가 등에 따라 도출된 중요 이슈들에 대응하는 등 ESG 경영을 통해 지속가능성을 확보하기</a:t>
            </a:r>
            <a:r>
              <a:rPr sz="1200">
                <a:solidFill>
                  <a:srgbClr val="000000"/>
                </a:solidFill>
                <a:latin typeface="맑은 고딕"/>
              </a:rPr>
              <a:t> 위해 노력하고 있습니다. 준시장형 공기업으로 분류되는 한국마사회는 '공공기관의 운영에 관한 법률'에 따라 자율적 운영을 보장받기도 하지만, '한국마사회법'에 따라 그 운영에 제한을 받기도 합니다. 이런 양면적인 법률 규정은 경마를 주요 사업으로 하는 한국마사회가 우리 사회에 미치는 파급력에 대해 시사하고 있고, </a:t>
            </a:r>
            <a:r>
              <a:rPr u="sng" b="1" sz="1200">
                <a:solidFill>
                  <a:srgbClr val="000000"/>
                </a:solidFill>
                <a:latin typeface="맑은 고딕"/>
              </a:rPr>
              <a:t>(2)이를 바탕으로 기업의 사회적 책임과 성장 가능성을 연결하는 ESG 경영이 한국마사회의 성장에 중요한 역할을 할 것이라고</a:t>
            </a:r>
            <a:r>
              <a:rPr sz="1200">
                <a:solidFill>
                  <a:srgbClr val="000000"/>
                </a:solidFill>
                <a:latin typeface="맑은 고딕"/>
              </a:rPr>
              <a:t> 생각하게 되었습니다. 저는 정부 기관 산하의 연구소에서 행정직으로 근무하며 예산 및 결산, 국회 대응, 성과, 홍보, 주무 업무 등을 수행하고 있습니다. 그리고 이러한 직무 경험이 </a:t>
            </a:r>
            <a:r>
              <a:rPr u="sng" b="1" sz="1200">
                <a:solidFill>
                  <a:srgbClr val="000000"/>
                </a:solidFill>
                <a:latin typeface="맑은 고딕"/>
              </a:rPr>
              <a:t>(3)한국마사회에서 ESG 경영을 통해 기관의 지속가능성을 확보하는 데에 기여할 수 있다고 생각합니다. 공공기관으로서 한국마사회의</a:t>
            </a:r>
            <a:r>
              <a:rPr sz="1200">
                <a:solidFill>
                  <a:srgbClr val="000000"/>
                </a:solidFill>
                <a:latin typeface="맑은 고딕"/>
              </a:rPr>
              <a:t> 사회적 책임에는 정부의 정책 기조에 맞추어 목표를 세우는 일이 포함될 수 있습니다. 저는 국가기관에서 근무하며 법률과 지침에 대한 이해도를 높일 수 있었고, 이를 통해 한국마사회에서 효율적으로 정부 규제나 정책에 대응할 수 있으리라고 생각합니다. 또한, 저는 연구 성과에 대한 기자 간담회, 성과 소개를 위한 브로슈어 제작 등의 홍보 업무를 수행한 경험이 있습니다. 이러한 경험은 한국마사회의 사회공헌 활동을 대외에 알리고, 기관의 성장과 지속가능성을 확보하는 데에 큰 도움이 될 것입니다. 공무원으로 근무한 경험과 직무 역량을 발휘하여 한국마사회에 함께 성장하고 발전하고 싶습니다.</a:t>
            </a:r>
          </a:p>
        </p:txBody>
      </p:sp>
      <p:sp>
        <p:nvSpPr>
          <p:cNvPr id="8" name="TextBox 7"/>
          <p:cNvSpPr txBox="1"/>
          <p:nvPr/>
        </p:nvSpPr>
        <p:spPr>
          <a:xfrm>
            <a:off x="457200" y="66294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23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438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ESG 경영에서 중대성 평가가 어떤 역할을 한다고 생각하나요?</a:t>
            </a:r>
            <a:br/>
            <a:r>
              <a:t>(2) 한국마사회의 사회적 책임 목표 설정에 있어 어떤 법률이 영향을 미친다고 보나요?</a:t>
            </a:r>
            <a:br/>
            <a:r>
              <a:t>(3) 정부 기관에서의 홍보 업무 경험이 한국마사회에서 어떤 방식으로 활용될 수 있을까요?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E0104205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조직생활에서 정의와 청렴에 가장 반대되는 상황은 조직 내부의 통제 규정을 위반하는 상황입니다. 조직의 통제 혹은 감사 규정은 그 조직의 실정을 반영하여 그 조직원에게 요구되는 최소한의 정의와 청렴을 정의하고 있고, 만약의 경우를 대비한 구제수단 역시 구비하고 있다고 생각하기 때문입니다. 만약 규정을 위반하게 되는 상황으로 인해 갈등 상황이 발생한다면, 저는 </a:t>
            </a:r>
            <a:r>
              <a:rPr u="sng" b="1" sz="1200">
                <a:solidFill>
                  <a:srgbClr val="000000"/>
                </a:solidFill>
                <a:latin typeface="맑은 고딕"/>
              </a:rPr>
              <a:t>(1)우선적으로 그러한 행위의 경위에 대하여 이야기를 나누어 볼 수 있는 소통의 자리를 마련할 것입니다. 규정을 위반하게 된 상황에 고의성이</a:t>
            </a:r>
            <a:r>
              <a:rPr sz="1200">
                <a:solidFill>
                  <a:srgbClr val="000000"/>
                </a:solidFill>
                <a:latin typeface="맑은 고딕"/>
              </a:rPr>
              <a:t> 없거나 오해가 있을 수 있고, 같은 상황이나 규정을 두고도 여러 해석이 있을 수 있기 때문입니다. 하지만, 만약 충분히 소통을 했음에도 고의적으로 규정을 위반하여 청렴에 반대되는 상황이 발생한 것이라면 부서 내 상급자께 보고 후 상담한 후에 규정과 절차에 따라 대처할 것입니다. 실제로 저는 주무 업무를 수행하면서 제가 등록한 기관장님의 외부활동이 내부지침에 위배되는 행동일 수 있다는 사실을 알게 되었고, 이에 감사실에 소명 자료를 제출했던 경험이 있습니다. 처음 이러한 사실을 알게 되었을 때는 외부활동 규정을 </a:t>
            </a:r>
            <a:r>
              <a:rPr u="sng" b="1" sz="1200">
                <a:solidFill>
                  <a:srgbClr val="000000"/>
                </a:solidFill>
                <a:latin typeface="맑은 고딕"/>
              </a:rPr>
              <a:t>(2)확인했음에도 불구하고 이러한 일이 발생하여 당황스럽기도 했습니다. 하지만, 이해관계자 분들과 소통을 하다 보니 한 상황을 두고 3개의 규정이 적용될 수 있다는 사실을</a:t>
            </a:r>
            <a:r>
              <a:rPr sz="1200">
                <a:solidFill>
                  <a:srgbClr val="000000"/>
                </a:solidFill>
                <a:latin typeface="맑은 고딕"/>
              </a:rPr>
              <a:t> 알게 되었고, 또 그 규정 사이의 우선순위를 어떻게 정할 </a:t>
            </a:r>
            <a:r>
              <a:rPr u="sng" b="1" sz="1200">
                <a:solidFill>
                  <a:srgbClr val="000000"/>
                </a:solidFill>
                <a:latin typeface="맑은 고딕"/>
              </a:rPr>
              <a:t>(3)것인지에 대하여도 입장에 차이가 있다는 사실을 알게 되었습니다. 이러한 상황을 감사실에 전달하였고, 감사실에서도 지침에</a:t>
            </a:r>
            <a:r>
              <a:rPr sz="1200">
                <a:solidFill>
                  <a:srgbClr val="000000"/>
                </a:solidFill>
                <a:latin typeface="맑은 고딕"/>
              </a:rPr>
              <a:t> 위배되지 않을 수 있는 사후 절차들을 말씀해 주셔서 그 절차를 처리하여 갈등 상황을 해결할 수 있었습니다. 저는 이 경험을 바탕으로 갈등 상황에서 소통의 중요성과 규정을 확인하고 절차를 지키면서 업무를 수행하는 일의 중요성을 깨닫게 되었습니다. 따라서, 저는 제가 생각하는 정의와 청렴에 반대되는 상황이 발생하더라도 우선적으로 소통을 통해 그 경위를 파악하고 오해나 해결 방안이 있는지를 확인해 볼 것입니다.</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규정을 위반한 상황에서 소통의 중요성을 강조하게 된 계기는 무엇인가요?</a:t>
            </a:r>
            <a:br/>
            <a:r>
              <a:t>(2) 외부활동 지침과 관련하여 이해관계자와 소통하면서 알게 된 점은 무엇인가요?</a:t>
            </a:r>
            <a:br/>
            <a:r>
              <a:t>(3) 갈등 상황 해결을 위한 사전 절차와 사후 절차의 중요성을 어떻게 비교하시겠습니까?</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E2301617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7880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[중대재해 처벌 등에 관한 법률의 시행-위험성평가 및 안전보건관리체계의 중요성 인식]2022년 1월 27일부터 중대재해 처벌 등에 관한 법률이 시행되고 적용 중입니다. 이에 따라 정부에서는 위험성평가 및 안전보건관리체계 구축을 통해 사업장 스스로 안전 및 보건관리가 체계적으로 이루어질 수 있도록 유도하고 있습니다. 한국마사회 역시 사업장의 안전보건 관리를 위해서는 위험성평가 및 안전보건관리체계의 구축이 필요하다고 생각합니다.저는 </a:t>
            </a:r>
            <a:r>
              <a:rPr u="sng" b="1" sz="1200">
                <a:solidFill>
                  <a:srgbClr val="000000"/>
                </a:solidFill>
                <a:latin typeface="맑은 고딕"/>
              </a:rPr>
              <a:t>(1)oo 공단에서 근무하며 1년에 100개소 이상의 사업장 방문을 통해 기술지원 및 점검을 실시한 경험이 있습니다. 저는 해당 업무</a:t>
            </a:r>
            <a:r>
              <a:rPr sz="1200">
                <a:solidFill>
                  <a:srgbClr val="000000"/>
                </a:solidFill>
                <a:latin typeface="맑은 고딕"/>
              </a:rPr>
              <a:t> 수행을 위해 산업안전보건법, 산업안전 분야 및 산업보건 분야에 관한 공부를 통해 기초지식을 확보하였습니다. 이를 통해 업무 수행 시 </a:t>
            </a:r>
            <a:r>
              <a:rPr u="sng" b="1" sz="1200">
                <a:solidFill>
                  <a:srgbClr val="000000"/>
                </a:solidFill>
                <a:latin typeface="맑은 고딕"/>
              </a:rPr>
              <a:t>(2)조치되어 있지 않은 안전, 보건 조치에 대한 개선요청을 통해 많은 사업장의 안전을 확보하였습니다. 또한, 이 과정에서 5인 미만 소규모 사업장부터 1,000명 이상 대기업의 간부 및 대표 등과 면담을 통해 개선요청에 대한</a:t>
            </a:r>
            <a:r>
              <a:rPr sz="1200">
                <a:solidFill>
                  <a:srgbClr val="000000"/>
                </a:solidFill>
                <a:latin typeface="맑은 고딕"/>
              </a:rPr>
              <a:t> 필요성을 설득하고 안전보건관리체계가 어떤 식으로 이루어져 운영되는지 알 수 있었습니다.저는 2023년 100개소 이상의 사업장에 방문하여 위험성평가 컨설팅을 진행한 경험이 있습니다. 현장 방문을 통해 위험성평가 서류에 대한 부분을 확인하며 실제 현장의 모든 위험요소가 포함되어 있는지 확인하였습니다. 또한, 누락된 부분에 대해서는 사업장 관계자와 현장 점검을 통해 함께 위험 요소를 찾고 최종적으로는 사업장 스스로가 사업장 안전을 확보할 수 있도록 유도하였습니다.제가 </a:t>
            </a:r>
            <a:r>
              <a:rPr u="sng" b="1" sz="1200">
                <a:solidFill>
                  <a:srgbClr val="000000"/>
                </a:solidFill>
                <a:latin typeface="맑은 고딕"/>
              </a:rPr>
              <a:t>(3)한국마사회에 입사하게 된다면 이러한 경험을 통해 한국마사회가 보유 중인 현장에 대한 위험성평가와 안전보건관리체계 구축에 기여함으로써 중대재해처벌법에 대한 대응과 근로자가 안심하고 일할 수 있는 작업환경을</a:t>
            </a:r>
            <a:r>
              <a:rPr sz="1200">
                <a:solidFill>
                  <a:srgbClr val="000000"/>
                </a:solidFill>
                <a:latin typeface="맑은 고딕"/>
              </a:rPr>
              <a:t> 조성하는 데 기여하고 싶습니다.</a:t>
            </a:r>
          </a:p>
        </p:txBody>
      </p:sp>
      <p:sp>
        <p:nvSpPr>
          <p:cNvPr id="8" name="TextBox 7"/>
          <p:cNvSpPr txBox="1"/>
          <p:nvPr/>
        </p:nvSpPr>
        <p:spPr>
          <a:xfrm>
            <a:off x="457200" y="632764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2200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4204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위험성평가 경험을 통해 가장 도전적이었던 사례는 무엇이었나요?</a:t>
            </a:r>
            <a:br/>
            <a:r>
              <a:t>(2) 소규모 사업장과 대기업 간 대표와의 대화를 통해 얻은 중요한 교훈은 무엇인가요?</a:t>
            </a:r>
            <a:br/>
            <a:r>
              <a:t>(3) 한국마사회 입사 후 위험성평가 경험을 어떻게 적용할 계획인가요?</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E2301617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95344"/>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(1)[원칙에 따라 일하는 것]제가 생각하는 정의와 청렴은 원칙에 따라 일하는 것입니다. 안전관리에</a:t>
            </a:r>
            <a:r>
              <a:rPr sz="1200">
                <a:solidFill>
                  <a:srgbClr val="000000"/>
                </a:solidFill>
                <a:latin typeface="맑은 고딕"/>
              </a:rPr>
              <a:t> 있어 원칙에 따르지 않고 금품수수, 청탁, 스스로와의 타협 등에 따라 업무를 수행한다면 낮은 품질의 안전 장비, 안전 조치의 미실시 등으로 인하여 우리 회사에 산업 재해가 발생할 수 있을 것입니다. 또한, 개인적으로는 각종 감사의 대상이 되어 업무 수행에 제약이 생길 것입니다.만약 제가 한국마사회에 입사 후 조직 내 타인이 </a:t>
            </a:r>
            <a:r>
              <a:rPr u="sng" b="1" sz="1200">
                <a:solidFill>
                  <a:srgbClr val="000000"/>
                </a:solidFill>
                <a:latin typeface="맑은 고딕"/>
              </a:rPr>
              <a:t>(2)원칙에 따르지 않는 모습을 보게 된다면 다음과 같이 행동할 것입니다.첫째, 대화를 통해 해결하겠습니다.</a:t>
            </a:r>
            <a:r>
              <a:rPr sz="1200">
                <a:solidFill>
                  <a:srgbClr val="000000"/>
                </a:solidFill>
                <a:latin typeface="맑은 고딕"/>
              </a:rPr>
              <a:t> 업무 수행에 있어 원칙적으로 처리하는 것의 중요성을 인지시킴으로써 원활한 업무 수행을 유도하고, 이를 해결하는 </a:t>
            </a:r>
            <a:r>
              <a:rPr u="sng" b="1" sz="1200">
                <a:solidFill>
                  <a:srgbClr val="000000"/>
                </a:solidFill>
                <a:latin typeface="맑은 고딕"/>
              </a:rPr>
              <a:t>(3)데 도움을 주도록 하겠습니다.둘째, 대화를 통해 해결이 안 된다면 부서의 장과 이야기하여 해결하도록 하겠습니다. 제가 만약 입사한 지 얼마 되지 않은 상태거나 상대방이 저의 조언을 받아들이지</a:t>
            </a:r>
            <a:r>
              <a:rPr sz="1200">
                <a:solidFill>
                  <a:srgbClr val="000000"/>
                </a:solidFill>
                <a:latin typeface="맑은 고딕"/>
              </a:rPr>
              <a:t> 않는다면 부서의 책임자인 부서장과 이야기하여 부서 내 혹은 기관 내에서 해결할 수 있게 하겠습니다.셋째, 두 번째 방법으로도 해결되지 않는 일이라면 조직 내 감사실과 이야기하도록 하겠습니다. 올바르지 못한 방법으로 업무를 수행하여 조직 내 타인에게 피해가 가거나 산업 재해의 발생 위험이 생기는 것보다는 감사실을 통해 이를 해결하는 방법이 더 나은 선택이 될 것이라 생각합니다.제가 한국마사회에 입사하여 안전관리 등의 업무를 수행하게 된다면 항상 원칙(법, 내규, 지침 등)에 따라 일함으로써 한국마사회 근로자의 안전과 건강을 확보하도록 하겠습니다. 또한, 조직 내 동료들과 협업하고 의사소통함으로써 저의 업무처리 방법이 올바른 방법인지 항상 확인하고 업무를 수행하도록 하겠습니다.</a:t>
            </a:r>
          </a:p>
        </p:txBody>
      </p:sp>
      <p:sp>
        <p:nvSpPr>
          <p:cNvPr id="8" name="TextBox 7"/>
          <p:cNvSpPr txBox="1"/>
          <p:nvPr/>
        </p:nvSpPr>
        <p:spPr>
          <a:xfrm>
            <a:off x="457200" y="60441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6385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95858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원칙에 따라 일하는 것이 왜 중요하다고 생각하나요?</a:t>
            </a:r>
            <a:br/>
            <a:r>
              <a:t>(2) 조직 내에서 원칙 위반을 발견하면 귀하는 어떻게 행동하나요?</a:t>
            </a:r>
            <a:br/>
            <a:r>
              <a:t>(3) 부서장과의 대화를 통해 어떤 방식으로 문제를 해결할 것인가요?</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E0104401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0283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최근 관심을 갖고 있는 한국마사회와 관련된 사회적인 트렌드와 변화는 '콘텐츠' 및 '글로벌'입니다.유튜브, OTT등의 플랫폼의 발달로 '콘텐츠' 시장의 규모가 점점 커지고 있습니다. 실물자산보다 무형의 콘텐츠를 통한 사업이 미래에는 더 각광받을 것으로 예측되고 있으며, 국가, 기업, 사람을 막론하고 현대 사회에서는 매력적인 콘텐츠 제작이 필수적인 요건이 되었습니다.이에 대한 연장선으로 '글로벌'은 더욱 가속화되고 있습니다. 기술의 발전으로 인해 장벽이 낮아지고 있기에 해외진출 및 해외자본 유치의 중요성이 더욱 커졌으며, 적극적으로 시장을 선점하는 전략이 필요하다고 생각합니다.다음의 제가 가진 경험과 지식을 통해 경영지원 업무를 수행하며 마사회가 글로벌 </a:t>
            </a:r>
            <a:r>
              <a:rPr u="sng" b="1" sz="1200">
                <a:solidFill>
                  <a:srgbClr val="000000"/>
                </a:solidFill>
                <a:latin typeface="맑은 고딕"/>
              </a:rPr>
              <a:t>(1)넘버원 말산업 선도기업으로서 활약하는 데에 기여할 수 있습니다.1) 홍보/마케팅 역량 : 현재 저는 공공기관에서 기업 및 일반시민을 대상으로 한</a:t>
            </a:r>
            <a:r>
              <a:rPr sz="1200">
                <a:solidFill>
                  <a:srgbClr val="000000"/>
                </a:solidFill>
                <a:latin typeface="맑은 고딕"/>
              </a:rPr>
              <a:t> 홍보/마케팅 업무를 맡고 있으며, 이를 위해 유튜브와 협력하여 프로젝트를 수행하고 있습니다. 많은 공공기관 중 특히 '한국마사회'라는 브랜드와 이미지가 매우 특색 있기 때문에 이를 활용한 적극적인 홍보/마케팅이 필요하다고 </a:t>
            </a:r>
            <a:r>
              <a:rPr u="sng" b="1" sz="1200">
                <a:solidFill>
                  <a:srgbClr val="000000"/>
                </a:solidFill>
                <a:latin typeface="맑은 고딕"/>
              </a:rPr>
              <a:t>(2)생각힙니다. 이미 유튜브 및 블로그 등에서 재미있는 콘텐츠를 제작하여 국민들에게 친근하게 다가가고 있기에 이를 더욱 발전시키고, 한국마사회를 널리 알리는 데 기여하고 싶습니다.2) 글로벌 역량 : 저는 현재 재직 중인 공공기관에 외국어 전형으로 입사하여 관련 사업에 참여하고 있습니다. 특히, 해외 관련 업무 (3)중 박람회나 전시회에서 해외 바이어를 상대하고 통/번역 업무를 맡아 수행하고 있습니다. 말산업의 활발한 글로벌 진출을 통해 우리나라 말산업의 우수성을 세계에 알리는</a:t>
            </a:r>
            <a:r>
              <a:rPr sz="1200">
                <a:solidFill>
                  <a:srgbClr val="000000"/>
                </a:solidFill>
                <a:latin typeface="맑은 고딕"/>
              </a:rPr>
              <a:t> 동시에 세계적인 관광콘텐츠 및 문화콘텐츠를 생산할 수 있습니다. 적극적인 해외 진출 및 해외 자본 유치를 통해 우리나라가 TOP5를 넘어 글로벌 넘버원 말산업 강국이 되는 데 역할을 수행하고 싶습니다.</a:t>
            </a:r>
          </a:p>
        </p:txBody>
      </p:sp>
      <p:sp>
        <p:nvSpPr>
          <p:cNvPr id="8" name="TextBox 7"/>
          <p:cNvSpPr txBox="1"/>
          <p:nvPr/>
        </p:nvSpPr>
        <p:spPr>
          <a:xfrm>
            <a:off x="457200" y="655167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4603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66075"/>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공공기관에서 유튜브 협력 프로젝트를 수행하며 가장 어려웠던 점은 무엇이었나요?</a:t>
            </a:r>
            <a:br/>
            <a:r>
              <a:t>(2) 한국마사회를 위한 글로벌 마케팅 전략으로 어떤 아이디어를 제안하시겠습니까?</a:t>
            </a:r>
            <a:br/>
            <a:r>
              <a:t>(3) 해외 바이어 상대 시 가장 강조했던 한국마사회의 강점은 무엇이었나요?</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E0104401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0740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공공기관의 직원으로서 정의와 청렴은 가장 중요한 가치라고 생각합니다.조직생활에서 제가 생각하는 정의와 청렴에 가장 반대되는 상황이란, 공익보다 사익을 우선하는 것입니다.그러한 상황으로 조직 내 타인과 갈등 상황이 발생한다면 우선, 충분한 대화를 통해 합의점을 찾고자 </a:t>
            </a:r>
            <a:r>
              <a:rPr u="sng" b="1" sz="1200">
                <a:solidFill>
                  <a:srgbClr val="000000"/>
                </a:solidFill>
                <a:latin typeface="맑은 고딕"/>
              </a:rPr>
              <a:t>(1)노력하겠습니다. 제 선에서 해결할 수 없는 상황이라면 상사께 상황을 공유하고 조언을 구하는 과정 등의 조치를 취하겠습니다.이와 관련하여, 제가 진행하는 프로젝트의 운영사를 선정하는 입찰심사를 진행할 당시의 경험에 대하여 말씀드리겠습니다.당시 입찰에 참여한 4개의 업체 중 한 업체의 총괄책임자가 저와 함께 일하던 동료의 지인이었습니다. 공정한 심사가 이루어지는 것이 가장 중요했기에 입찰 준비과정에서도 팀원들과 이 점을 분명히 협의하였습니다.</a:t>
            </a:r>
            <a:r>
              <a:rPr sz="1200">
                <a:solidFill>
                  <a:srgbClr val="000000"/>
                </a:solidFill>
                <a:latin typeface="맑은 고딕"/>
              </a:rPr>
              <a:t> 하지만 준비과정에서 제 동료가 지인인 총괄책임자와 개인적 연락을 주고 받으며 입찰심사에 관련한 내용을 공유한 것을 알게 되었습니다.이에 대한 저의 대응은 우선 동료와 면담을 통해 정확한 상황을 </a:t>
            </a:r>
            <a:r>
              <a:rPr u="sng" b="1" sz="1200">
                <a:solidFill>
                  <a:srgbClr val="000000"/>
                </a:solidFill>
                <a:latin typeface="맑은 고딕"/>
              </a:rPr>
              <a:t>(2)파악하였습니다. 동료는 작년에 진행한 동일한 프로젝트의 진행과정에 대하여 외부로 공개되지 않은 정보를 말하였다고 했습니다. 다른 업체들에게는 공유되지 않은 정보를 한 업체에게만 제공한 것은 분명 큰 실수였기에 동료는 자신의 실수를 인정하고, 이런 일이 재발하지 않을 것임을 약속하였습니다. 또한, 해당 상황을 상사께 보고드려 상황을 공유드렸고, 후속 조치에 대하여 조언을 구했습니다. 이후, 공정한 심사를</a:t>
            </a:r>
            <a:r>
              <a:rPr sz="1200">
                <a:solidFill>
                  <a:srgbClr val="000000"/>
                </a:solidFill>
                <a:latin typeface="맑은 고딕"/>
              </a:rPr>
              <a:t> 위해 4개의 업체 모두에게 동일한 정보를 제공한 뒤 심사와 평가를 진행하게 되었습니다.저는 이러한 경험을 통해 사익보다는 공익을 위해 공정하고 청렴한 자세를 지키는 것의 중요성에 대하여 깨달을 수 있었습니다.공익의 가치를 수호하는 것은 </a:t>
            </a:r>
            <a:r>
              <a:rPr u="sng" b="1" sz="1200">
                <a:solidFill>
                  <a:srgbClr val="000000"/>
                </a:solidFill>
                <a:latin typeface="맑은 고딕"/>
              </a:rPr>
              <a:t>(3)공공기관 직원으로서 반드시 가져야 할 자세라고 생각합니다. 기회를 주신다면, 윤리와 청렴을 핵심가치로서 지향하고 있는 한국마사회의 자랑스러운 일원이 되고 싶습니다.</a:t>
            </a:r>
          </a:p>
        </p:txBody>
      </p:sp>
      <p:sp>
        <p:nvSpPr>
          <p:cNvPr id="8" name="TextBox 7"/>
          <p:cNvSpPr txBox="1"/>
          <p:nvPr/>
        </p:nvSpPr>
        <p:spPr>
          <a:xfrm>
            <a:off x="457200" y="655624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5060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7064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입찰 심사 시 동료의 비공개 정보 공유 사실을 알게 되었을 때, 이를 처리하는 데 있어 가장 도전적이었던 점은 무엇이었나요?</a:t>
            </a:r>
            <a:br/>
            <a:r>
              <a:t>(2) 공정한 심사를 보장하기 위해 어떤 구체적인 절차를 마련하셨나요?</a:t>
            </a:r>
            <a:br/>
            <a:r>
              <a:t>(3) 한국마사회에서 정의와 청렴을 실천하기 위해 구상하고 있는 구체적인 방안이 있습니까?</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E0200705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2618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[디지털 전환 시대, 한국마사회와 함께 성장하는 디지털 마케터] 최근 기술 혁신과 정부 정책의 영향으로 한국마사회의 사업 운영 대부분이 디지털화되고 있습니다. 이러한 변화에 발맞춰 한국마사회에서 '디지털 마케터'로 </a:t>
            </a:r>
            <a:r>
              <a:rPr u="sng" b="1" sz="1200">
                <a:solidFill>
                  <a:srgbClr val="000000"/>
                </a:solidFill>
                <a:latin typeface="맑은 고딕"/>
              </a:rPr>
              <a:t>(1)활약하며, 더욱 효과적인 마케팅 전략을 통해 기여하고 싶습니다. ㅇㅇ공사에서 청년 인턴으로 근무할 당시, 디지털 마케팅이 본격적으로 도입되기 시작했습니다. 이 과정에서 저는 온라인 플랫폼 세 곳에 기업 계정을 만들고, 채널에 사용할 이미지를 제작하는 업무를 담당했습니다.당사</a:t>
            </a:r>
            <a:r>
              <a:rPr sz="1200">
                <a:solidFill>
                  <a:srgbClr val="000000"/>
                </a:solidFill>
                <a:latin typeface="맑은 고딕"/>
              </a:rPr>
              <a:t> 홈페이지에 사업 홍보 글을 게시하거나, 이메일로 홍보하던 기존 방식에서 벗어나 sns를 활용한 </a:t>
            </a:r>
            <a:r>
              <a:rPr u="sng" b="1" sz="1200">
                <a:solidFill>
                  <a:srgbClr val="000000"/>
                </a:solidFill>
                <a:latin typeface="맑은 고딕"/>
              </a:rPr>
              <a:t>(2)디지털 마케팅 방식을 도입하는 것은 사소한 것에서부터 많은 어려움이 있었습니다. 기업 계정을 생성하는 것조차 절차가 복잡하고</a:t>
            </a:r>
            <a:r>
              <a:rPr sz="1200">
                <a:solidFill>
                  <a:srgbClr val="000000"/>
                </a:solidFill>
                <a:latin typeface="맑은 고딕"/>
              </a:rPr>
              <a:t> 오류가 생겨 쉽지 않은 과정이었습니다. 이를 해결하기 위해 매뉴얼을 참고하였음에도 해결이 안 되어, 부서 직원분들과 계속해서 머리를 맞대어 시도한 끝에 계정을 생성하였습니다. 저는 이러한 과정에서 업무에 어려움이 있을 때, 무엇보다 끊임없이 고민하고, 동료들과 소통을 통해 해결해 나가는 태도가 중요함을 배웠습니다. 현재 </a:t>
            </a:r>
            <a:r>
              <a:rPr u="sng" b="1" sz="1200">
                <a:solidFill>
                  <a:srgbClr val="000000"/>
                </a:solidFill>
                <a:latin typeface="맑은 고딕"/>
              </a:rPr>
              <a:t>(3)한국마사회는 온라인 마권 발매 애플리케이션의 정식 시행을 앞두고 있으며, '케이무크'를 통해 말 산업 교육을 온라인으로 제공하는 등 다양한 방법으로 디지털 전환에 적극 대응하고 있습니다. 제가 한국마사회에서 경영기획을</a:t>
            </a:r>
            <a:r>
              <a:rPr sz="1200">
                <a:solidFill>
                  <a:srgbClr val="000000"/>
                </a:solidFill>
                <a:latin typeface="맑은 고딕"/>
              </a:rPr>
              <a:t> 맡게 된다면, 끊임없이 고민하고 소통하는 태도로 ESG사업이나 사회공헌활동 등 다양한 사업을 기획, 홍보하는 과정에서 디지털 마케팅을 적용하고, 이를 효과적으로 수행하는 데 기여하고 싶습니다.</a:t>
            </a:r>
          </a:p>
        </p:txBody>
      </p:sp>
      <p:sp>
        <p:nvSpPr>
          <p:cNvPr id="8" name="TextBox 7"/>
          <p:cNvSpPr txBox="1"/>
          <p:nvPr/>
        </p:nvSpPr>
        <p:spPr>
          <a:xfrm>
            <a:off x="457200" y="587502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46938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78942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디지털 마케터로서 온라인 플랫폼 계정 생성 시 겪었던 어려움은 무엇이었나요?</a:t>
            </a:r>
            <a:br/>
            <a:r>
              <a:t>(2) 디지털 마케팅을 효과적으로 수행하기 위해 가장 중요한 태도는 무엇인가요?</a:t>
            </a:r>
            <a:br/>
            <a:r>
              <a:t>(3) 한국마사회에서 어떤 디지털 전환 방안들을 제안하고 싶나요?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E0802518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307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한국마사회의 주된 목표는 말산업을 통해 국가경제 발전과 국민 여가선용에 기여하는 것입니다. 이를 위해 농림축산식품부에서는 ‘22년 6월에 &lt;제3차 말산업육성 종합계획&gt;을 수립하였고 여러 세부 전략과 과제들을 설정하여 추진하고 있습니다. 이중 수의사인 제가 기여할 수 있는 부분은 ’말산업 사회공헌 강화‘ 전략 중 ’말 동물복지 선도‘ 추진 과제라고 생각합니다. 말 동물복지에 대한 사회적 관심은 매해 증가하는 추세입니다. 특히 ‘22년 모 대하드라마 제작 당시 낙마 장면을 촬영했던 말의 급사로 인해 국민들의 관심이 </a:t>
            </a:r>
            <a:r>
              <a:rPr u="sng" b="1" sz="1200">
                <a:solidFill>
                  <a:srgbClr val="000000"/>
                </a:solidFill>
                <a:latin typeface="맑은 고딕"/>
              </a:rPr>
              <a:t>(1)말 복지문제에 쏠리기 시작하였고, 이 전부터도 퇴역마의 도축 관련 문제는 매해 주기적으로 비판적인 관련 기사가 생산되고 있는 실정입니다.</a:t>
            </a:r>
            <a:r>
              <a:rPr sz="1200">
                <a:solidFill>
                  <a:srgbClr val="000000"/>
                </a:solidFill>
                <a:latin typeface="맑은 고딕"/>
              </a:rPr>
              <a:t> 이에 한국마사회에서는 올해 2월 말복지 증진을 위한 ‘2024년 말복지 3대 운영방향’을 발표한 바 있습니다. 여기에는 경주마의 재활 지원 확대, 퇴역경주마 승용전환 등의 </a:t>
            </a:r>
            <a:r>
              <a:rPr u="sng" b="1" sz="1200">
                <a:solidFill>
                  <a:srgbClr val="000000"/>
                </a:solidFill>
                <a:latin typeface="맑은 고딕"/>
              </a:rPr>
              <a:t>(2)사업들이 포함됩니다. 이들 사업 모두 퇴역마들의 복지 증진을 위한 사업이며, 진단과 치료, 수술 등 수의사로서 제가 기여할 수 있는 영역이 있다고 보고 있습니다. 저는 농림축산검역본부에서</a:t>
            </a:r>
            <a:r>
              <a:rPr sz="1200">
                <a:solidFill>
                  <a:srgbClr val="000000"/>
                </a:solidFill>
                <a:latin typeface="맑은 고딕"/>
              </a:rPr>
              <a:t> 10년 이상 근무하며 검역·방역의 전문적인 경험과 지식을 쌓은 수의사입니다. 특히 수입동물 계류장에서 말 수입 계류검역 관련 업무를 장기간 </a:t>
            </a:r>
            <a:r>
              <a:rPr u="sng" b="1" sz="1200">
                <a:solidFill>
                  <a:srgbClr val="000000"/>
                </a:solidFill>
                <a:latin typeface="맑은 고딕"/>
              </a:rPr>
              <a:t>(3)전담하여 수입검역과 관련된 말 질병 지식, 그리고 기초적인 채혈과 스왑 등의 경험이 매우 풍부합니다. 말 진료에 대한 전문적인 지식도 이른 시간 내에</a:t>
            </a:r>
            <a:r>
              <a:rPr sz="1200">
                <a:solidFill>
                  <a:srgbClr val="000000"/>
                </a:solidFill>
                <a:latin typeface="맑은 고딕"/>
              </a:rPr>
              <a:t> 습득하여 말 동물복지를 증진하고 검역·방역의 전문적인 지식을 바탕으로 청정한 말 보건 환경 조성에 기여할 수 있는 수의사가 될 수 있습니다.</a:t>
            </a:r>
          </a:p>
        </p:txBody>
      </p:sp>
      <p:sp>
        <p:nvSpPr>
          <p:cNvPr id="8" name="TextBox 7"/>
          <p:cNvSpPr txBox="1"/>
          <p:nvPr/>
        </p:nvSpPr>
        <p:spPr>
          <a:xfrm>
            <a:off x="457200" y="58795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4739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7939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말 동물복지 사업에서 당신이 수의사로서 직접 기여할 수 있는 방식은 무엇인가요?</a:t>
            </a:r>
            <a:br/>
            <a:r>
              <a:t>(2) 말 수입 계류검역 업무를 통해 쌓은 경험은 말산업에 어떻게 활용될 수 있나요?</a:t>
            </a:r>
            <a:br/>
            <a:r>
              <a:t>(3) 검역·방역 지식을 활용하여 말 보건 환경 조성에 기여하기 위한 계획은 무엇인가요?</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E0200705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3542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 위계를 넘어서 : 건강한 조직문화를 위한 소통] 제가 생각하는 정의와 청렴은 단순히 규율을 잘 지키는 것에서 나아가 보다 건강한 조직문화를 만들고 유지하는 것이라고 생각합니다. 그런 의미에서 부정부패나 비리뿐만 아니라 불공정한 업무처리와 대우는 조직생활에 있어 정의와 청렴에 반하며, 구성원 간 갈등을 야기하고 조직의 신뢰성을 떨어뜨린다고 생각합니다. 저는 이런 상황에서 다른 구성원들과 소통하고, 해결 방안을 함께 모색해 나갈 것입니다. 저는 특정 관광지에서 4년간 아르바이트를 한 경험이 있습니다. 그리고 그곳에서 제가 생각하는 정의에 반하는 상황을 겪은 적이 있습니다. 대표님께서 회사의 예산을 개인적으로 </a:t>
            </a:r>
            <a:r>
              <a:rPr u="sng" b="1" sz="1200">
                <a:solidFill>
                  <a:srgbClr val="000000"/>
                </a:solidFill>
                <a:latin typeface="맑은 고딕"/>
              </a:rPr>
              <a:t>(1)사용하시고, 아르바이트생 간 불공정한 대우를 하시거나, 업무 외적으로 부당한 요구를 하시기도 했습니다. 처음에는 의문을 품었지만, 상급자의 지시였기에 어쩔 수 없이 따랐습니다. 그러나 저 뿐만 아니라 다른 구성원들도 이를 문제로 삼았고, 조직 분위기가 나빠지기 시작했습니다. 조직 분위기가 이전과 다름을 느낀 대표님께서는 저에게 대화를 요청하셨고, 저는</a:t>
            </a:r>
            <a:r>
              <a:rPr sz="1200">
                <a:solidFill>
                  <a:srgbClr val="000000"/>
                </a:solidFill>
                <a:latin typeface="맑은 고딕"/>
              </a:rPr>
              <a:t> 최대한 솔직하되 무례하지 않은 선에서 문제가 된 </a:t>
            </a:r>
            <a:r>
              <a:rPr u="sng" b="1" sz="1200">
                <a:solidFill>
                  <a:srgbClr val="000000"/>
                </a:solidFill>
                <a:latin typeface="맑은 고딕"/>
              </a:rPr>
              <a:t>(2)상황들에 대해 말씀드렸습니다. 특히 구성원들간 공평하지 않은 대우로 직원들이 불만을 가졌고, 이를 받아들이기 어려우실 수 있겠지만 조직 전체를 위해 개선될 필요가 있다고 말씀드렸습니다. 대표님께서는 예상과는 달리 구성원들의 이야기를 적극적으로</a:t>
            </a:r>
            <a:r>
              <a:rPr sz="1200">
                <a:solidFill>
                  <a:srgbClr val="000000"/>
                </a:solidFill>
                <a:latin typeface="맑은 고딕"/>
              </a:rPr>
              <a:t> 받아들이시고 이후 개선하고자 하셨고, 점차 분위기가 나아졌습니다.이 경험을 통해, 저는 위계질서를 넘어 구성원들의 의견을 존중하고 수용하려는 태도가 조직 내 갈등을 </a:t>
            </a:r>
            <a:r>
              <a:rPr u="sng" b="1" sz="1200">
                <a:solidFill>
                  <a:srgbClr val="000000"/>
                </a:solidFill>
                <a:latin typeface="맑은 고딕"/>
              </a:rPr>
              <a:t>(3)해결하는 데 얼마나 중요한지 깨달았습니다. 그리고 저 역시 이러한 태도를 가질 것임을 다짐하게 되었습니다. 조직생활을 하다 보면 정의와 청렴은 중요한 가치임에도 불구하고 이에 반하는 상황들이 종종 발생할 수 있습니다.</a:t>
            </a:r>
            <a:r>
              <a:rPr sz="1200">
                <a:solidFill>
                  <a:srgbClr val="000000"/>
                </a:solidFill>
                <a:latin typeface="맑은 고딕"/>
              </a:rPr>
              <a:t> 이러한 상황에서 저는 구성원들과 적극적 소통하며 해결책을 찾아, 더욱 건강한 조직문화 조성을 위해 노력할 것입니다.</a:t>
            </a:r>
          </a:p>
        </p:txBody>
      </p:sp>
      <p:sp>
        <p:nvSpPr>
          <p:cNvPr id="8" name="TextBox 7"/>
          <p:cNvSpPr txBox="1"/>
          <p:nvPr/>
        </p:nvSpPr>
        <p:spPr>
          <a:xfrm>
            <a:off x="457200" y="668426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7862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9866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 부당한 대우를 해결하기 위해 어떤 소통 방식을 사용했나요?</a:t>
            </a:r>
            <a:br/>
            <a:r>
              <a:t>(2) 구성원들의 의견을 대표에게 어떻게 전달했나요?</a:t>
            </a:r>
            <a:br/>
            <a:r>
              <a:t>(3) 구성원 간 갈등 해결에서 가장 중요하다고 생각하는 점은 무엇인가요?</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E2200177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2628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‘반퇴 시대’란 두 번째의 새로운 인생이란 의미로, 이는 말에게도 말 복지에 해당하는 개념이 아닐까 생각합니다. 오랜 기간 활약한 퇴역 경주마 ‘청담도끼’ 은퇴 후의 삶을 다룬 글을 접하며 이 생각은 더욱 강해졌습니다. 저는 어린 나이부터 말과 함께하는 삶을 살며, 고교 시절 교육 프로그램으로 방문한 호주에서 생명에 대한 존중을 느꼈습니다. 이는 단순한 애정이 아닌, 호주에서 느낀 동물에 대한 존중은 제가 생각하는 차원을 상회하던 것이었고, 제가 </a:t>
            </a:r>
            <a:r>
              <a:rPr u="sng" b="1" sz="1200">
                <a:solidFill>
                  <a:srgbClr val="000000"/>
                </a:solidFill>
                <a:latin typeface="맑은 고딕"/>
              </a:rPr>
              <a:t>(1)얼마나 얕게 생각하고 있었는지를 느낄 수 있는 좋은 기회였습니다. 동물에 대한 존중과 말에 대한 경험을 쌓기 위해 졸업 후 호주 경마장의</a:t>
            </a:r>
            <a:r>
              <a:rPr sz="1200">
                <a:solidFill>
                  <a:srgbClr val="000000"/>
                </a:solidFill>
                <a:latin typeface="맑은 고딕"/>
              </a:rPr>
              <a:t> 마필관리사로 새로운 도전을 시작했습니다. 저는 이곳에서 경주마의 체계적 관리와 상황에 따른 조교 프로세스 전반에 대하여 터득하게 되었습니다. 해외에서 접하던 새로운 세상은 제게 큰 동기부여가 되어 일과시간 후에도 경주마에 관하여 공부하게 되는 동력이 되었습니다. 호주 경마장에서의 8개월의 시간은 제가 나아가야 할 방향은 물론, 어린 나이였음에도 저만의 마필 관리 및 조교법에 대한 노하우와 스킬을 쌓을 수 있었다고 자부합니다. 그중 호주에서 배운 가장 큰 부분은 동물에게도 사람만큼의 존중이 필요하다는 점입니다. 말도 사람처럼 좋고 싫음을 표현할 수 있는 소중한 생명이며, </a:t>
            </a:r>
            <a:r>
              <a:rPr u="sng" b="1" sz="1200">
                <a:solidFill>
                  <a:srgbClr val="000000"/>
                </a:solidFill>
                <a:latin typeface="맑은 고딕"/>
              </a:rPr>
              <a:t>(2)복지에 대한 관심을 가져야 한다는 것을 인식하였습니다. 해외에서 습득한 기술과</a:t>
            </a:r>
            <a:r>
              <a:rPr sz="1200">
                <a:solidFill>
                  <a:srgbClr val="000000"/>
                </a:solidFill>
                <a:latin typeface="맑은 고딕"/>
              </a:rPr>
              <a:t> 노하우, 말을 존중하는 초심을 바탕으로 경마 현장에서 5년 동안 쉼 없이 충실하게 업무에 임하고 있습니다. </a:t>
            </a:r>
            <a:r>
              <a:rPr u="sng" b="1" sz="1200">
                <a:solidFill>
                  <a:srgbClr val="000000"/>
                </a:solidFill>
                <a:latin typeface="맑은 고딕"/>
              </a:rPr>
              <a:t>(3)경주마 분석과 이상적인 조교법을 활용한 조교 지도에 집중하였습니다. 또한 진입 순서도 작성과 악벽마 전담 조치를 통해 경주별 악벽 위험도 시스템을</a:t>
            </a:r>
            <a:r>
              <a:rPr sz="1200">
                <a:solidFill>
                  <a:srgbClr val="000000"/>
                </a:solidFill>
                <a:latin typeface="맑은 고딕"/>
              </a:rPr>
              <a:t> 구축하여 원활한 경주 진행을 돕고 있습니다. 멈추지 않는 노력과 말을 사랑하는 저의 마음이 향후 대한민국 경마 발전에 보탬이 될 것이라고 확신하며, 항상 초심을 기억하여 한국마사회의 인재상인 함께 밝은 미래를 만들어 나아가는 데 꼭 필요한 직원이 되겠습니다.</a:t>
            </a:r>
          </a:p>
        </p:txBody>
      </p:sp>
      <p:sp>
        <p:nvSpPr>
          <p:cNvPr id="8" name="TextBox 7"/>
          <p:cNvSpPr txBox="1"/>
          <p:nvPr/>
        </p:nvSpPr>
        <p:spPr>
          <a:xfrm>
            <a:off x="457200" y="667512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6948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8952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호주 경마장에서 체계적 관리와 조교 프로세스를 어떻게 터득하셨나요?</a:t>
            </a:r>
            <a:br/>
            <a:r>
              <a:t>(2) 호주에서 습득한 기술과 노하우로 경마 현장에서 어떻게 기여하고 있습니까?</a:t>
            </a:r>
            <a:br/>
            <a:r>
              <a:t>(3) 경주별 악벽 위험도 시스템 구축 과정에서 어떤 어려움을 겪었나요?</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E2200177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82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경마 진행 부서에서 현재 5년간 근무 중이며, 경마 진입 순서도 작성, 경주마 조교 지도와 심사업무를 수행하고 있습니다. 업무 특성상 말 관계자들과의 접촉이 많아 정의와 청렴에 있어서 높은 이해도가 필요한 업무이기도 합니다. 과거 조교사로부터 말의 악벽 문제로 심사 기준 완화와 경주 진입 순서 조정을 부탁해 온 적이 있었습니다. 조교사도 악벽을 고치기 위해 노력했을 것을 알고 있지만, 공정한 경주를 기대하고 경마장을 찾아오는 고객들의 마음을 생각한다면 조교사의 고충만을 생각해 부탁을 받아들일 수는 없었습니다. 이에 부탁을 거절했으나, 심사위원과 심사 기준 관점을 두고 갈등을 빚었습니다, 앞으로도 유사한 상황이 발생할 수 있다는 생각에 나름대로 고민한 끝에 </a:t>
            </a:r>
            <a:r>
              <a:rPr u="sng" b="1" sz="1200">
                <a:solidFill>
                  <a:srgbClr val="000000"/>
                </a:solidFill>
                <a:latin typeface="맑은 고딕"/>
              </a:rPr>
              <a:t>(1)크게 두 가지의 해결 방안을 정했습니다. 첫째, 조교 지도를 통해 모든 출전 경주마를 철저하게 분석하고 그</a:t>
            </a:r>
            <a:r>
              <a:rPr sz="1200">
                <a:solidFill>
                  <a:srgbClr val="000000"/>
                </a:solidFill>
                <a:latin typeface="맑은 고딕"/>
              </a:rPr>
              <a:t> 누구보다도 숙지하여 심사 기준을 정립하는 것입니다. 세밀한 관찰과 분석을 통해 말의 특이 행동에 대한 원인과 해결 방법을 찾아 말 관계자들에게 조교법을 제시하고, 이를 통해 악벽 해소는 물론 심사 이의 제기와 같은 상황을 조기 예방하는 것입니다. 이는 정의와 청렴에 반하는 부탁을 하지 않을 수 있어 저와 조교사 모두에게 더 나은 방향이라고 생각합니다. 둘째, 심사 기준에 대한 해결 방법으로는 자격증 취득과 업무 역량의 강화를 통한 설득력과 권위의 </a:t>
            </a:r>
            <a:r>
              <a:rPr u="sng" b="1" sz="1200">
                <a:solidFill>
                  <a:srgbClr val="000000"/>
                </a:solidFill>
                <a:latin typeface="맑은 고딕"/>
              </a:rPr>
              <a:t>(2)획득입니다. 전문성을 갖춰 동료들과 협업하면 단순한 감정호소가 아닌 전문성에 근거한 주장이 더 논리적이라고 생각했기에</a:t>
            </a:r>
            <a:r>
              <a:rPr sz="1200">
                <a:solidFill>
                  <a:srgbClr val="000000"/>
                </a:solidFill>
                <a:latin typeface="맑은 고딕"/>
              </a:rPr>
              <a:t> 말 조련사와 승마 지도사 자격증을 취득하였고, 전문성 강화와 더불어 고객 입장에서도 악벽 해소를 통해 저와의 신뢰를 구축하는 좋은 계기가 되었습니다. 이러한 저의 경험과 역량을 통해 고객과 말 관계자 양쪽 모두의 신뢰를 얻을 수 있었으며 업무 수행 시 공정과 청렴의 중요성을 깨달을 수 있었습니다. 앞으로도 현실에 안주하지 않고 지속적인 자기 계발로 성장은 물론 혁신을 선도하며 청렴한 전문가로 거듭나는 인재가 되겠습니다.</a:t>
            </a:r>
            <a:r>
              <a:rPr u="sng" b="1" sz="1200">
                <a:solidFill>
                  <a:srgbClr val="000000"/>
                </a:solidFill>
                <a:latin typeface="맑은 고딕"/>
              </a:rPr>
              <a:t>(3)</a:t>
            </a:r>
          </a:p>
        </p:txBody>
      </p:sp>
      <p:sp>
        <p:nvSpPr>
          <p:cNvPr id="8" name="TextBox 7"/>
          <p:cNvSpPr txBox="1"/>
          <p:nvPr/>
        </p:nvSpPr>
        <p:spPr>
          <a:xfrm>
            <a:off x="457200" y="67071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14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15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말의 악벽 문제와 관련된 심사 기준을 어떻게 정립하셨나요?</a:t>
            </a:r>
            <a:br/>
            <a:r>
              <a:t>(2) 자격증 취득이 업무 설득력에 어떻게 영향을 미쳤나요?</a:t>
            </a:r>
            <a:br/>
            <a:r>
              <a:t>(3) 지속적인 자기 계발을 통해 목표를 어떻게 이루실 계획이신가요?</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E0104583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0233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한국마사회의 실적의 변화에 관하여 관심이 있습니다. 코로나19로 인해 실적이 매우 저조하였고 그 여파는 현재까지 영향을 끼치고 있는 것으로 알고 </a:t>
            </a:r>
            <a:r>
              <a:rPr u="sng" b="1" sz="1200">
                <a:solidFill>
                  <a:srgbClr val="000000"/>
                </a:solidFill>
                <a:latin typeface="맑은 고딕"/>
              </a:rPr>
              <a:t>(1)있습니다. 이와 같은 피해를 방지하기 위하여 2023년 온라인 마권 발매를 시범운영 하였고 올해부터 정식으로 운영하는 것으로 알고 있습니다. 이처럼 온라인</a:t>
            </a:r>
            <a:r>
              <a:rPr sz="1200">
                <a:solidFill>
                  <a:srgbClr val="000000"/>
                </a:solidFill>
                <a:latin typeface="맑은 고딕"/>
              </a:rPr>
              <a:t> 마권을 통해 감염병으로 마사회 운영을 못 하는 경우를 방지하는 것은 매우 바람직한 방향이라고 생각합니다. 그러나 이를 통해 많은 수익을 실현하기 위해서는 최근 트렌드에 맞춰 다양한 홍보방안이 </a:t>
            </a:r>
            <a:r>
              <a:rPr u="sng" b="1" sz="1200">
                <a:solidFill>
                  <a:srgbClr val="000000"/>
                </a:solidFill>
                <a:latin typeface="맑은 고딕"/>
              </a:rPr>
              <a:t>(2)마련되어야 합니다. 마사회 주요 이용 연령층은 중장년층으로 청년층은 이용률이 상대적으로 적은 편에 속합니다. 따라서</a:t>
            </a:r>
            <a:r>
              <a:rPr sz="1200">
                <a:solidFill>
                  <a:srgbClr val="000000"/>
                </a:solidFill>
                <a:latin typeface="맑은 고딕"/>
              </a:rPr>
              <a:t> 온라인 마권 발매의 경우 100원 </a:t>
            </a:r>
            <a:r>
              <a:rPr u="sng" b="1" sz="1200">
                <a:solidFill>
                  <a:srgbClr val="000000"/>
                </a:solidFill>
                <a:latin typeface="맑은 고딕"/>
              </a:rPr>
              <a:t>(3)이상부터 발권이 가능하고 다른 사업과 구분되는 경마 특유의 장점을 청년층에게 홍보하여 이용</a:t>
            </a:r>
            <a:r>
              <a:rPr sz="1200">
                <a:solidFill>
                  <a:srgbClr val="000000"/>
                </a:solidFill>
                <a:latin typeface="맑은 고딕"/>
              </a:rPr>
              <a:t> 연령층을 확대하고 비율이 높아지고 있는 중장년층을 대상으로도 다양한 홍보를 할 필요가 있다고 생각합니다. 저는 다른 직원 간 소통을 중요시하며 업무를 추진하는 데 적극적으로 소통을 자주 합니다. 저는 업무를 추진하다가 어려운 점이 있을 때는 저의 의견뿐만 아니라 좋은 아이디어로 승부를 겨루는 요즘 시대에 맞추어 직원뿐만 아니라 일반 시민들을 대상으로 다양한 의견을 수렴하여 진행한 적이 있습니다. 이를 통해 부족한 부분은 무엇이고 그에 필요한 부분은 무엇인지 등을 종합적으로 고려할 수 있다는 장점을 알게 되었습니다. 마사회 실적을 올리기 위한 홍보 방법에서도 이는 좋은 방법의 하나라고 생각하며 예를 들어 직원 내 제안 제도를 운용해 보거나 누구나 참여가 가능한 공모전 제도를 통해 일차적인 홍보 효과를 누리고 그 결과에 따른 홍보를 추가로 진행함으로써 하나의 사업으로 일석이조의 효과를 누릴 수 있을 것이라 생각합니다.</a:t>
            </a:r>
          </a:p>
        </p:txBody>
      </p:sp>
      <p:sp>
        <p:nvSpPr>
          <p:cNvPr id="8" name="TextBox 7"/>
          <p:cNvSpPr txBox="1"/>
          <p:nvPr/>
        </p:nvSpPr>
        <p:spPr>
          <a:xfrm>
            <a:off x="457200" y="61722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7665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0866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2023년 온라인 마권 발매의 결과에 대해 구체적으로 어떻게 평가하시나요?</a:t>
            </a:r>
            <a:br/>
            <a:r>
              <a:t>(2) 청년층을 대상으로 경마 특유의 장점을 어떻게 홍보할 계획인가요?</a:t>
            </a:r>
            <a:br/>
            <a:r>
              <a:t>(3) 직원 간 소통을 중시한다고 했는데, 이를 위한 구체적인 방법은 무엇인가요?</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E0104583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65091"/>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(1)조직 생활에 있어 가장 중요한 것은 직원 간의 관계라고 생각합니다. 예를</a:t>
            </a:r>
            <a:r>
              <a:rPr sz="1200">
                <a:solidFill>
                  <a:srgbClr val="000000"/>
                </a:solidFill>
                <a:latin typeface="맑은 고딕"/>
              </a:rPr>
              <a:t> 들어 직원 중 조직과 어울리지 못하고 일을 잘 못하는 직원이 있어 모두가 이 사람을 기피하는 상황이라고 가정하였을 때 저는 이 사람을 외면하지 않을 것입니다. 제가 처음 조직 생활을 하였을 때 이러한 직원이 한 명 있었습니다. 행동도 이상하고 업무 능력도 남들보다 뒤처져 있어 조직 모두가 이 사람을 이끌어가지 않았습니다. 저 역시 본연의 업무와 다른 직원 간 관계를 중요시하다 </a:t>
            </a:r>
            <a:r>
              <a:rPr u="sng" b="1" sz="1200">
                <a:solidFill>
                  <a:srgbClr val="000000"/>
                </a:solidFill>
                <a:latin typeface="맑은 고딕"/>
              </a:rPr>
              <a:t>(2)보니 그 직원에 대하여 다소 소홀히 대한 부분이 있었습니다. 결국, 그 직원은 업무에 대한 스트레스와 조직 생활에 있어 외로움으로</a:t>
            </a:r>
            <a:r>
              <a:rPr sz="1200">
                <a:solidFill>
                  <a:srgbClr val="000000"/>
                </a:solidFill>
                <a:latin typeface="맑은 고딕"/>
              </a:rPr>
              <a:t> 인해 여러 직원과 갈등 상황을 일으켰고 결국 조직을 떠나게 되었습니다. 어릴 때부터 대인 관계를 매우 중요한 요소로 생각을 해오고 있었는데 이 직원이 있어서는 저의 다짐을 지키지 못하였었습니다. 저는 이 사건을 이후로 '소외되거나 적응하지 못하는 직원들 모두 품을 것이다.'라는 신념을 가지고 살게 되었습니다. 만약 방치, 소외, 기피 </a:t>
            </a:r>
            <a:r>
              <a:rPr u="sng" b="1" sz="1200">
                <a:solidFill>
                  <a:srgbClr val="000000"/>
                </a:solidFill>
                <a:latin typeface="맑은 고딕"/>
              </a:rPr>
              <a:t>(3)등의 사유로 그 직원이 갈등 상황을 일으키려고 하는 경우 저는 먼저 다가갈 것입니다. 대화를 이어가는 데 힘든 부분이 있을 수는 있겠지만 그</a:t>
            </a:r>
            <a:r>
              <a:rPr sz="1200">
                <a:solidFill>
                  <a:srgbClr val="000000"/>
                </a:solidFill>
                <a:latin typeface="맑은 고딕"/>
              </a:rPr>
              <a:t> 직원도 표현하는 방식이 서투를 뿐이기에 그 직원의 부족한 부분에 사로잡히지 않고 천천히 대화를 이어갈 것입니다. 우선 본인이 느끼기에 개선 해야 할 점, 타인의 시선으로 바라보았을 때 개선해야 할 점을 파악하고 이에 대한 해결 방안을 찾기 위해 많은 도전을 해볼 것입니다. 세상에는 다양한 사람들이 있고 그만큼 조직 생활에 잘 적응하지 못하는 직원, 적응하는 직원도 수없이 많다고 생각합니다. 직원 간의 관계는 업무를 함에 있어서 매우 중요한 요소이기 때문에 적응하지 못하는 직원들로 인해 갈등 상황이 발생하지 않도록 노력하며 조직 생활을 할 것입니다.</a:t>
            </a:r>
          </a:p>
        </p:txBody>
      </p:sp>
      <p:sp>
        <p:nvSpPr>
          <p:cNvPr id="8" name="TextBox 7"/>
          <p:cNvSpPr txBox="1"/>
          <p:nvPr/>
        </p:nvSpPr>
        <p:spPr>
          <a:xfrm>
            <a:off x="457200" y="6313931"/>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0829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2833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생활에서 직원 간의 관계를 향상시키기 위한 구체적인 전략은 무엇인가요?</a:t>
            </a:r>
            <a:br/>
            <a:r>
              <a:t>(2) 과거의 경험을 통해 소외되거나 적응하지 못하는 직원과 어떻게 관계를 형성했나요?</a:t>
            </a:r>
            <a:br/>
            <a:r>
              <a:t>(3) 직원 간 갈등을 예방하기 위한 대화를 이어가는 구체적 방법은 무엇입니까?</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E0201657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6110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세계화와 고령화가 미래의 한국마사회에 영향을 줄 가장 큰 두 가지 요인이라고 생각합니다. 먼저 고령화는 한국사회에서 </a:t>
            </a:r>
            <a:r>
              <a:rPr u="sng" b="1" sz="1200">
                <a:solidFill>
                  <a:srgbClr val="000000"/>
                </a:solidFill>
                <a:latin typeface="맑은 고딕"/>
              </a:rPr>
              <a:t>(1)급속도로 진행되고 있으며, 통계청에 따르면 당장 2025년에 한국은 초고령사회에 진입할 것으로 예상됩니다. 이는 마사회 고객들의</a:t>
            </a:r>
            <a:r>
              <a:rPr sz="1200">
                <a:solidFill>
                  <a:srgbClr val="000000"/>
                </a:solidFill>
                <a:latin typeface="맑은 고딕"/>
              </a:rPr>
              <a:t> 평균연령이 증가하게 된다는 것을 의미합니다. 따라서 고령의 고객, 소비자를 위한 마케팅을 준비하는 것이 필요하고 이들 고객층을 어떻게 관리할 것인지에 대한 대비가 필요합니다. 저는 민원 담당업무를 수행하면서 </a:t>
            </a:r>
            <a:r>
              <a:rPr u="sng" b="1" sz="1200">
                <a:solidFill>
                  <a:srgbClr val="000000"/>
                </a:solidFill>
                <a:latin typeface="맑은 고딕"/>
              </a:rPr>
              <a:t>(2)다수의 고령 고객들을 응대해 본 경험이 있습니다. 특히, 고령의 고객들께 키오스크를 통한 승차권 발매와 인터넷 예매 방법에 대한</a:t>
            </a:r>
            <a:r>
              <a:rPr sz="1200">
                <a:solidFill>
                  <a:srgbClr val="000000"/>
                </a:solidFill>
                <a:latin typeface="맑은 고딕"/>
              </a:rPr>
              <a:t> 질의를 많이 받았고, 고령의 고객들이 온라인 매체와 기계 활용에 많은 어려움을 겪는다는 사실을 체감하였습니다. 이러한 경험을 통해 고령 고객의 접근성 개선, 그들을 대상으로 한 효과적인 홍보 방안 마련하는 등 고객의 특성을 정확히 파악하고 그들이 만족할 수 있는 서비스를 제공하는 데에 기여하겠습니다.</a:t>
            </a:r>
            <a:r>
              <a:rPr u="sng" b="1" sz="1200">
                <a:solidFill>
                  <a:srgbClr val="000000"/>
                </a:solidFill>
                <a:latin typeface="맑은 고딕"/>
              </a:rPr>
              <a:t>(3)둘째로 세계화 또한 마사회의 사업에 지대한 영향을 줄 사회적 트렌드입니다. 경마 사업은 세계의 여러 나라가 관심을 가지고 육성하고 있는 사업입니다. 세계 각국들과의 교류를</a:t>
            </a:r>
            <a:r>
              <a:rPr sz="1200">
                <a:solidFill>
                  <a:srgbClr val="000000"/>
                </a:solidFill>
                <a:latin typeface="맑은 고딕"/>
              </a:rPr>
              <a:t> 확대하는 것을 통해 타국 경마 사업의 여러 장점을 벤치마킹 할 수 있습니다. 뿐만 아니라 그들과의 교류를 통해 말, 장비 등 물적 요소를 발전시킬 수 있고, 외국의 고객을 확보하고, 한국마사회의 기술과 노하우를 전수, 수출하는 등 사업 영역을 확대할 수도 있습니다. 따라서 세계 각국과 교류하고 협력하는 것은 점차 중요해지고 필수적인 요소로 자리 잡을 것입니다. 이러한 부분에 기여하기 위하여 저는 외국어 의사소통 능력을 기르기 위해 노력해 왔고, 입사 후에도 계속해서 이를 개발할 것입니다. 원활한 외국어 의사소통능력을 바탕으로 마사회가 세계와 교류하고 협력하여 발전해 나가는데 이바지하겠습니다.</a:t>
            </a:r>
          </a:p>
        </p:txBody>
      </p:sp>
      <p:sp>
        <p:nvSpPr>
          <p:cNvPr id="8" name="TextBox 7"/>
          <p:cNvSpPr txBox="1"/>
          <p:nvPr/>
        </p:nvSpPr>
        <p:spPr>
          <a:xfrm>
            <a:off x="457200" y="640994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0430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2434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초고령사회로의 진입이 마사회의 사업에 어떠한 구체적인 영향을 미칠 것으로 예상하시나요?</a:t>
            </a:r>
            <a:br/>
            <a:r>
              <a:t>(2) 고령 고객의 접근성을 개선하기 위해 어떤 구체적인 계획을 가지고 계신가요?</a:t>
            </a:r>
            <a:br/>
            <a:r>
              <a:t>(3) 세계화의 영향을 받을 때, 한국마사회가 주의해야 할 점은 무엇이라고 생각하십니까?</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E0201657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9943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정의와 청렴에 반하는 상황은 사적인 이익을 위해 공익을 침해하는 상황입니다. 예를 들어 실제로 초과 근무를 실시하지 않았음에도 초과 근무를 실시한 것처럼 하여 수당을 챙기는 상황이나, 부정한 청탁 등을 통해 본인 혹은 특정 개인이 이익을 취할 수 있도록 하는 행위 등이 이러한 상황에 해당됩니다. 이러한 상황으로 인해 조직 내 타인과 갈등 상황이 발생하게 된다면 저는 먼저 대화를 통해 그들을 설득하고 잘못된 행동을 근절할 수 있도록 시도할 것입니다. 왜냐하면 상대방은 그것이 잘못된 행동임을 인지하지 못하고 있기 때문에 갈등이 발생했을 가능성이 있기 때문입니다. 만약 그렇다면 서로 감정을 배제하고 서로의 판단 중 어떤 것이 더 정의에 가까운지에 대한 논의를 통해 의견을 조율하고 갈등을 해결할 수 있을 것입니다. 물론 </a:t>
            </a:r>
            <a:r>
              <a:rPr u="sng" b="1" sz="1200">
                <a:solidFill>
                  <a:srgbClr val="000000"/>
                </a:solidFill>
                <a:latin typeface="맑은 고딕"/>
              </a:rPr>
              <a:t>(1)이때, 제 의견이 틀릴 수도 있다는 것을 인지해야 하며 관련된 법규, 사규, 행동강령 등 객관적인 기준을 바탕으로 사실을 판단하려는 노력이 필요할 것입니다. 그러나 만약 상대방이 그것이</a:t>
            </a:r>
            <a:r>
              <a:rPr sz="1200">
                <a:solidFill>
                  <a:srgbClr val="000000"/>
                </a:solidFill>
                <a:latin typeface="맑은 고딕"/>
              </a:rPr>
              <a:t> 잘못된 행동임을 알면서도 본인 혹인 특정인의 이익을 위해 그러한 행동을 자행하거나 강요하는 상황이 발생한다면 단호하게 그것이 잘못된 행동임을 알리고 그들의 요구나 지시를 거절할 것입니다. 또한 그러한 행동과 요구가 계속되는 경우 조직 내, 외부의 부패행위신고센터, 공익신고센터를 통해 이를 알릴 것입니다. 공감할 수 있었던 공공기관 청렴 </a:t>
            </a:r>
            <a:r>
              <a:rPr u="sng" b="1" sz="1200">
                <a:solidFill>
                  <a:srgbClr val="000000"/>
                </a:solidFill>
                <a:latin typeface="맑은 고딕"/>
              </a:rPr>
              <a:t>(2)포스터가 있습니다. 빵의 작은 부분이 썩은 사진 위에 '조금 부패했다고 괜찮다고 생각하십니까?'라는</a:t>
            </a:r>
            <a:r>
              <a:rPr sz="1200">
                <a:solidFill>
                  <a:srgbClr val="000000"/>
                </a:solidFill>
                <a:latin typeface="맑은 고딕"/>
              </a:rPr>
              <a:t> 문구가 적혀있었습니다. 물론 조직생활에서 동료들과 좋은 관계를 유지하고 결속력을 높이는 것도 중요합니다. 그러나 썩은 부분을 </a:t>
            </a:r>
            <a:r>
              <a:rPr u="sng" b="1" sz="1200">
                <a:solidFill>
                  <a:srgbClr val="000000"/>
                </a:solidFill>
                <a:latin typeface="맑은 고딕"/>
              </a:rPr>
              <a:t>(3)감추는 것으로는 문제가 해결되지는 않습니다. 특히 마사회는 공익을 실현에 앞장서야 하고 국민의 신뢰를 얻어야 하는 기업이라고</a:t>
            </a:r>
            <a:r>
              <a:rPr sz="1200">
                <a:solidFill>
                  <a:srgbClr val="000000"/>
                </a:solidFill>
                <a:latin typeface="맑은 고딕"/>
              </a:rPr>
              <a:t> 생각합니다. 따라서 조직 내 부패행위와 공익침해행위에 관련한 문제를 더욱 중점적으로 관리해야 하며 저는 이를 위해 정의와 청렴에 반하는 행위에 대해서 단호히 대처하겠습니다.</a:t>
            </a:r>
          </a:p>
        </p:txBody>
      </p:sp>
      <p:sp>
        <p:nvSpPr>
          <p:cNvPr id="8" name="TextBox 7"/>
          <p:cNvSpPr txBox="1"/>
          <p:nvPr/>
        </p:nvSpPr>
        <p:spPr>
          <a:xfrm>
            <a:off x="457200" y="674827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4263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6267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정의와 청렴에 반하는 상황을 인지했을 때, 구체적으로 어떤 조치를 취할 계획인가요?</a:t>
            </a:r>
            <a:br/>
            <a:r>
              <a:t>(2) 조직 내 정의와 청렴을 확립하기 위한 구체적인 목표나 계획이 있습니까?</a:t>
            </a:r>
            <a:br/>
            <a:r>
              <a:t>(3) 부패와 공익침해행위에 대해 단호히 대처한다고 하셨는데, 이에 대한 구체적인 경험이 있으신가요?</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E1303525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4914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ESG 경영이 필수인 시대가 되었습니다. 이제 지속가능성은 모든 기업과 모든 직무에서 중요한 가치입니다.한국마사회 또한 서울경마공원 그린리모델링 사업을 통해 온실가스 배출량을 감축하고, 영천경마공원에 자연친화 수변공원을 조성하는 등 지속가능한 개발을 위해 노력하고 있습니다. 최근에는 농어촌 ESG경영 실천기업으로 인정받아 장관 표창을 받는 등 모범사례를 보여주고 있습니다.저는 5년 10개월간 공기업에서 근무하며 관련 직무 역량을 키웠습니다. 이를 바탕으로 </a:t>
            </a:r>
            <a:r>
              <a:rPr u="sng" b="1" sz="1200">
                <a:solidFill>
                  <a:srgbClr val="000000"/>
                </a:solidFill>
                <a:latin typeface="맑은 고딕"/>
              </a:rPr>
              <a:t>(1)한국마사회에서 ESG 경영 실천에 기여하고 싶습니다.[E 친환경 건설]최근 서울시 생태면적률 확대 조례 개정안이 통과되는</a:t>
            </a:r>
            <a:r>
              <a:rPr sz="1200">
                <a:solidFill>
                  <a:srgbClr val="000000"/>
                </a:solidFill>
                <a:latin typeface="맑은 고딕"/>
              </a:rPr>
              <a:t> 등 기후변화에 따라 친환경 건설의 중요성은 날로 높아지고 있습니다. 저는 공동주택, 의료센터 등 다수의 현장에서 감독업무를 맡아 친환경 건설을 위해 노력했습니다. 녹색건축인증, 에너지효율등급인증 등 건축물 인증제도와 BIPV, ESS 시스템 등 친환경 에너지 기술을 직접 경험했으며, 녹색기술제품 등 관급자재 우선구매 실적을 쌓기도 했습니다. 또한 사후환경영향평가 점검 등 인허가 업무를 수행한 경험이 있습니다.[S 사회적 책임]지역상생 업무를 맡아 지역축제를 개최하고 마을기업을 최초로 발굴하였습니다. 사업장 내 유휴부지를 활용해 꽃을 심고 지역축제를 개최하여 그 수익을 기반으로 마을기업을 운영하는 구조였습니다. 이를 위해 지자체 및 마을회와 동반성장 협약을 맺은 </a:t>
            </a:r>
            <a:r>
              <a:rPr u="sng" b="1" sz="1200">
                <a:solidFill>
                  <a:srgbClr val="000000"/>
                </a:solidFill>
                <a:latin typeface="맑은 고딕"/>
              </a:rPr>
              <a:t>(2)후 축제위원회를 구성하였고, 부산물(씨앗) 판매 수익을 기반으로 마을기업을 설립하였습니다. 해당 기업은 예비마을기업으로</a:t>
            </a:r>
            <a:r>
              <a:rPr sz="1200">
                <a:solidFill>
                  <a:srgbClr val="000000"/>
                </a:solidFill>
                <a:latin typeface="맑은 고딕"/>
              </a:rPr>
              <a:t> 지정받았으며, 지역축제는 3일간 1만여명의 방문객 수를 기록하며 지역경제 활성화에도 기여하였습니다. 기관 또한 사업장 홍보와 유휴부지 관리비용을 절감할 수 있어 좋은 평가를 받았습니다.[G 지배구조 개선]반부패를 위한 청렴플로깅 활동, 공정거래를 위한 하도급 업체와 협의체 구성, 윤리경영을 위한 소액수의 계약 시 체크리스트 작성 등을 제안하며 선한 영향력을 위해 노력한 업무 경험이 있습니다.</a:t>
            </a:r>
            <a:r>
              <a:rPr u="sng" b="1" sz="1200">
                <a:solidFill>
                  <a:srgbClr val="000000"/>
                </a:solidFill>
                <a:latin typeface="맑은 고딕"/>
              </a:rPr>
              <a:t>(3)</a:t>
            </a:r>
          </a:p>
        </p:txBody>
      </p:sp>
      <p:sp>
        <p:nvSpPr>
          <p:cNvPr id="8" name="TextBox 7"/>
          <p:cNvSpPr txBox="1"/>
          <p:nvPr/>
        </p:nvSpPr>
        <p:spPr>
          <a:xfrm>
            <a:off x="457200" y="669798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9234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12379"/>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녹색건축인증과 에너지효율등급인증을 받기 위해 어떤 구체적인 노력들을 하셨나요?</a:t>
            </a:r>
            <a:br/>
            <a:r>
              <a:t>(2) 지역축제 개최와 마을기업 발굴 프로젝트에서 중요한 성과나 도전이 있었다면 무엇이었나요?</a:t>
            </a:r>
            <a:br/>
            <a:r>
              <a:t>(3) 공정거래를 위해 하도급 업체와 협의체를 어떻게 구성하셨나요?</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E1303525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371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정의와 청렴은 다양한 모습으로 존재하겠지만, 조직 생활에서의 모습은 성실하게 본분을 다하는 것입니다. 즉, 본인의 위치와 맡은 업무에 충실하지 않은 것이 정의와 청렴에 가장 반대되는 상황이라고 </a:t>
            </a:r>
            <a:r>
              <a:rPr u="sng" b="1" sz="1200">
                <a:solidFill>
                  <a:srgbClr val="000000"/>
                </a:solidFill>
                <a:latin typeface="맑은 고딕"/>
              </a:rPr>
              <a:t>(1)생각합니다.실제로 공공기관에서 근무하면서 동료의 근태 문제로 불미스러운 상황을 직접 목격했습니다. 저는 주로 공사감독 업무를 수행하다 보니 사무실에서 근무하는 날보다 현장으로 출장을 가는 날이 더 많았습니다. 저뿐만 아니라 다른 공사감독들도 마찬가지였으며 사무실에 없으면 으레 출장을 갔다고 생각하는 것이 당연했습니다. 그런데 어느 날부터 같은 팀에서 따로 출장을 다니는 동료가</a:t>
            </a:r>
            <a:r>
              <a:rPr sz="1200">
                <a:solidFill>
                  <a:srgbClr val="000000"/>
                </a:solidFill>
                <a:latin typeface="맑은 고딕"/>
              </a:rPr>
              <a:t> 생겼습니다. 처음에는 다른 업무 등을 이유로 출장 일정이 맞지 않을 수 있으니 특이하게 생각하지 않았으나, 점차 의문스러운 일이 생겼습니다. 혼자 출장을 갔는데 현장에서 목격되지 않거나, 현장 공정회의에 참석하지 않았는데 사무실 사람들도 행방을 모르는 상황이 종종 생겼습니다. 동료들의 의심이 부풀어가던 중, 해당 직원이 사무실에서 개인 교재 출력을 하다가 프린터가 고장 나고 유튜브를 시청하는 것이 목격되는 등 계속되는 사건들로 인해 부서원 간 보이지 않는 갈등이 생기게 되었습니다. 처음에는 같은 팀원이다 보니 우려하는 마음을 담아 전후 상황을 여쭤보고 다른 부서원들에게도 좋은 방향으로 이야기도 해보았습니다. 하지만 상황이 반복되며 개선되지 않았고, 결국 복무 감사로 징계를 받아 다른 </a:t>
            </a:r>
            <a:r>
              <a:rPr u="sng" b="1" sz="1200">
                <a:solidFill>
                  <a:srgbClr val="000000"/>
                </a:solidFill>
                <a:latin typeface="맑은 고딕"/>
              </a:rPr>
              <a:t>(2)사업장으로 파견을 가게 되며 부서 내 갈등은 종료되었습니다.당시에는 처음 겪는 일에 당황하여 대처가 어려웠으나 다음에 또 이와 같은 상황이 발생한다면 우선 본인에게 사정이 있는지 물어보며 사실관계를 확인한 후 상급 관리자에게</a:t>
            </a:r>
            <a:r>
              <a:rPr sz="1200">
                <a:solidFill>
                  <a:srgbClr val="000000"/>
                </a:solidFill>
                <a:latin typeface="맑은 고딕"/>
              </a:rPr>
              <a:t> 면담을 요청하겠습니다. 서로 쉬쉬하며 피하던 상황이 직원 간 갈등을 심화시켰다고 생각하기 때문입니다. 한편으로 본분을 </a:t>
            </a:r>
            <a:r>
              <a:rPr u="sng" b="1" sz="1200">
                <a:solidFill>
                  <a:srgbClr val="000000"/>
                </a:solidFill>
                <a:latin typeface="맑은 고딕"/>
              </a:rPr>
              <a:t>(3)다하는 것이 얼마나 중요한지 다시 깨닫는 계기가 되었습니다. 하기 싫은 일이라도 꿋꿋이 해내고 맡은 역할에 충실한 곧은 자세를 잃지 않는 사람이 될</a:t>
            </a:r>
            <a:r>
              <a:rPr sz="1200">
                <a:solidFill>
                  <a:srgbClr val="000000"/>
                </a:solidFill>
                <a:latin typeface="맑은 고딕"/>
              </a:rPr>
              <a:t> 것입니다.</a:t>
            </a:r>
          </a:p>
        </p:txBody>
      </p:sp>
      <p:sp>
        <p:nvSpPr>
          <p:cNvPr id="8" name="TextBox 7"/>
          <p:cNvSpPr txBox="1"/>
          <p:nvPr/>
        </p:nvSpPr>
        <p:spPr>
          <a:xfrm>
            <a:off x="457200" y="670255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9691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1695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동료의 근태 문제와 관련된 갈등 상황에서 가장 큰 어려움은 무엇이었고 이를 어떻게 대처하셨나요?</a:t>
            </a:r>
            <a:br/>
            <a:r>
              <a:t>(2) 비슷한 상황이 다시 발생한다면 어떻게 대처하실 계획인가요?</a:t>
            </a:r>
            <a:br/>
            <a:r>
              <a:t>(3) 맡은 역할에 충실하기 위해 어떤 구체적인 실천을 하고 계신가요?</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E2202501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6742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한국마사회는 올해 말 생애 주기 복지 강화와 말 복지 사각지대 예방 지원, 인식개선의 말 복지 3대 운영방향을 발표했습니다. 주체가 말인 회사인 만큼 저 또한 가장 중요하게 생각하고 관심있는 분야이기도 합니다. 총 12년 </a:t>
            </a:r>
            <a:r>
              <a:rPr u="sng" b="1" sz="1200">
                <a:solidFill>
                  <a:srgbClr val="000000"/>
                </a:solidFill>
                <a:latin typeface="맑은 고딕"/>
              </a:rPr>
              <a:t>(1)동안 경주마 훈련 및 조교, 출발 심사 및 경마일 출발 보조 업무를 하면서 말과 둘도 없는 친구가 되었습니다. 말은</a:t>
            </a:r>
            <a:r>
              <a:rPr sz="1200">
                <a:solidFill>
                  <a:srgbClr val="000000"/>
                </a:solidFill>
                <a:latin typeface="맑은 고딕"/>
              </a:rPr>
              <a:t> 정말 겁이 많은 동물입니다.그렇기 때문에 경주마를 훈련 시 말을 안 듣는다는 이유로 많은 체벌이 있기도 합니다. 양날의 검이라 생각되는 게 체벌을 해서 말을 듣는 경우가 있는 반면 오히려 더 큰 악벽이 생기기도 합니다. 그래서 적절하게 정말 필요한 경우에 허용이 되는 도구로 폭력이 아닌 훈계의 목적으로 해야 된다고 생각합니다. 시간을 가지고 차근차근 훈련을 해야 하는 점은 </a:t>
            </a:r>
            <a:r>
              <a:rPr u="sng" b="1" sz="1200">
                <a:solidFill>
                  <a:srgbClr val="000000"/>
                </a:solidFill>
                <a:latin typeface="맑은 고딕"/>
              </a:rPr>
              <a:t>(2)마필관계자가 모두 알고 있는 사실이지만 현실에서는 많은 시간을 주지 않기 때문에 서두르게 되고 안 될 시 체벌을 하게 되는 것입니다.현재 새벽 조교</a:t>
            </a:r>
            <a:r>
              <a:rPr sz="1200">
                <a:solidFill>
                  <a:srgbClr val="000000"/>
                </a:solidFill>
                <a:latin typeface="맑은 고딕"/>
              </a:rPr>
              <a:t> 지도 시 위험한 훈련을 하거나 부적절한 도구로 강한 체벌을 하게 되면 훈련을 못 하게 하는 셧다운 제도를 시행하고 있습니다. 위험한 사고예방도 있지만 훈계가 아닌 폭력을 막으려는 목적이고 이 제도가 저희가 할 수 있는 말 복지의 한 예라고 생각합니다.또한 저희 부서는 경주마 훈련 경력과 말 관련 국가자격증 보유 등 이전보다 </a:t>
            </a:r>
            <a:r>
              <a:rPr u="sng" b="1" sz="1200">
                <a:solidFill>
                  <a:srgbClr val="000000"/>
                </a:solidFill>
                <a:latin typeface="맑은 고딕"/>
              </a:rPr>
              <a:t>(3)능력이 풍부한 인재들이 많이 늘어난 만큼 망아지 생애 주기 복지 강화 부분인 각인 순치 지원도 적극 참여하면 서로 긍정적인 효과를 얻을 수 있다고 여겨집니다.끝으로 경주시</a:t>
            </a:r>
            <a:r>
              <a:rPr sz="1200">
                <a:solidFill>
                  <a:srgbClr val="000000"/>
                </a:solidFill>
                <a:latin typeface="맑은 고딕"/>
              </a:rPr>
              <a:t> 마지막 코너를 지나 직선 주로에서 경주마에게 채찍을 사용하지 않고 경주를 하는 것입니다. 마지막 직선에서는 경주마들도 거의 체력이 바닥나 있을 텐데 과도한 채찍질로 말을 뛰게 하는 것보다는 도구 없이 기수의 기승술로 타는 게 깔끔한 승부도 가능하고 경주마를 위하는 한 방법이 될 수 있다고 생각해 보았습니다.말을 도구가 아닌 친구로 생각하는 마음이야말로 말 복지 발전에 한걸음 더 내 디딜 수 있다고 생각합니다.</a:t>
            </a:r>
          </a:p>
        </p:txBody>
      </p:sp>
      <p:sp>
        <p:nvSpPr>
          <p:cNvPr id="8" name="TextBox 7"/>
          <p:cNvSpPr txBox="1"/>
          <p:nvPr/>
        </p:nvSpPr>
        <p:spPr>
          <a:xfrm>
            <a:off x="457200" y="67162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06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06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말과의 관계가 업무 수행에 어떻게 긍정적인 영향을 미쳤는지 구체적으로 설명할 수 있나요?</a:t>
            </a:r>
            <a:br/>
            <a:r>
              <a:t>(2) 경주마 훈련 시 셧다운 제도가 도입되며 어떤 실질적인 변화가 있었나요?</a:t>
            </a:r>
            <a:br/>
            <a:r>
              <a:t>(3) 채찍 사용 없이 기승술로 경주를 진행하는 방법의 장점과 단점은 무엇인가요?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E0802518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010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정의와 청렴이란 다음과 같습니다. 공무원으로서 모든 업무를 규정과 </a:t>
            </a:r>
            <a:r>
              <a:rPr u="sng" b="1" sz="1200">
                <a:solidFill>
                  <a:srgbClr val="000000"/>
                </a:solidFill>
                <a:latin typeface="맑은 고딕"/>
              </a:rPr>
              <a:t>(1)절차에 맞게 처리하여 하늘과 땅과 나와 민원인 모두에게 한 점 부끄러움도 남지 않도록 하는 것이 제가 생각하는 청렴입니다. 물론 무조건적인 원칙주의와 엄벌주의만을 고수하려 하는 태도는 아닙니다.</a:t>
            </a:r>
            <a:r>
              <a:rPr sz="1200">
                <a:solidFill>
                  <a:srgbClr val="000000"/>
                </a:solidFill>
                <a:latin typeface="맑은 고딕"/>
              </a:rPr>
              <a:t> 고의성이 없거나 단순 실수에 해당하는 오류가 발견되었을 경우, 규정이 허락하는 범위 내에서 서류나 자료를 보완할 기회를 민원인에게 주는 것, 그럼으로써 규정도 준수하고 민원인에게도 효용을 제공할 수 있는 방법을 택하는 것이 바로 제가 생각하는 정의입니다. 그렇다면 조직 생활에서 본인이 생각하는 정의와 청렴에 가장 반대되는 상황이란, ①극단적으로 원칙만을 고수하라는 명령, 또는 ②원칙에 완전히 위배되는 업무 처리를 무조건적으로 명받는 경우를 생각할 </a:t>
            </a:r>
            <a:r>
              <a:rPr u="sng" b="1" sz="1200">
                <a:solidFill>
                  <a:srgbClr val="000000"/>
                </a:solidFill>
                <a:latin typeface="맑은 고딕"/>
              </a:rPr>
              <a:t>(2)수 있습니다. 이 경우, ①번의 상황은 부담을 거의 느끼지 않고 명령을 따를 수 있습니다. 어쨌거나 규정을 철저히 준수하라는 명령이고, 규정 내에서 융통성을 발휘하는 것은 선택의 문제지 의무적인 것이 아니기 때문입니다. ②번의 상황이 가장 난감합니다만, 이와 유사한 경험을 토대로 보면</a:t>
            </a:r>
            <a:r>
              <a:rPr sz="1200">
                <a:solidFill>
                  <a:srgbClr val="000000"/>
                </a:solidFill>
                <a:latin typeface="맑은 고딕"/>
              </a:rPr>
              <a:t> 그런 명령에 따랐을 때 좋은 결말을 맞이한 적이 없었기도 하거니와, 명령을 따른 후 내가 법을 어겼다는 심적인 고통도 지속적으로 수반될 가능성이 매우 높습니다. 따라서 이 상황에서는 일차적으로 명령의 부당함과 그로 인해 파생될 위험성 등을 통해 지속적인 설득과 설명을 진행하여 상황이 철회될 수 있도록 노력할 것입니다. 그럼에도 불구하고 상황이 개선되지 않을 경우에는 보다 상급자와 상의하는 수밖에 없다고 생각합니다. 제 경험상 부당한 업무처리를 명하는 </a:t>
            </a:r>
            <a:r>
              <a:rPr u="sng" b="1" sz="1200">
                <a:solidFill>
                  <a:srgbClr val="000000"/>
                </a:solidFill>
                <a:latin typeface="맑은 고딕"/>
              </a:rPr>
              <a:t>(3)상급자들은 보통 보다 더 상급자와 함께 삼자 논의가 이루어질 경우에 의외로 이성적인 판단을 하는 경우가 많았기 때문입니다.</a:t>
            </a:r>
          </a:p>
        </p:txBody>
      </p:sp>
      <p:sp>
        <p:nvSpPr>
          <p:cNvPr id="8" name="TextBox 7"/>
          <p:cNvSpPr txBox="1"/>
          <p:nvPr/>
        </p:nvSpPr>
        <p:spPr>
          <a:xfrm>
            <a:off x="457200" y="62499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8442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1643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공무원으로서 청렴성을 유지하며도 융통성을 발휘할 수 있는 방법은 무엇이라 생각하나요?</a:t>
            </a:r>
            <a:br/>
            <a:r>
              <a:t>(2) 규정과 원칙이 충돌할 때, 당신의 경험에서는 어떤 접근 방식을 취했나요?</a:t>
            </a:r>
            <a:br/>
            <a:r>
              <a:t>(3) 부당한 업무 지시를 받은 경우, 상급자와의 논의에서 어떤 방식을 통해 해결했나요?</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E2202501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165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각자 생각하는 기준은 다를 수밖에 없습니다. 조직은 혼자만의 생활이 아니기 때문에 서로 의견이 어느 정도 맞아야 같이 생활해 나갈 수 있는 것이고 그게 조직에서의 정의이고 옳음이라 생각합니다.부서 특성상 많은 인원이 일하는 만큼 업무적으로 부딪히는 경우가 </a:t>
            </a:r>
            <a:r>
              <a:rPr u="sng" b="1" sz="1200">
                <a:solidFill>
                  <a:srgbClr val="000000"/>
                </a:solidFill>
                <a:latin typeface="맑은 고딕"/>
              </a:rPr>
              <a:t>(1)많습니다.현재 맡고 있는 출발대 정비의 경우 문제가 생긴 후에 해결하는 것이 아닌 평소 관리를 잘해서 문제가 생기지 않도록 미연에 방지하고 있습니다. 당연히 해야 하는</a:t>
            </a:r>
            <a:r>
              <a:rPr sz="1200">
                <a:solidFill>
                  <a:srgbClr val="000000"/>
                </a:solidFill>
                <a:latin typeface="맑은 고딕"/>
              </a:rPr>
              <a:t> 일이지만 하기 싫어하고 미루는 사람이 꼭 있게 마련입니다. 이런 상황이 자주 발생하다 보면 분명 큰 문제가 생겨 돌아오기에 올바른 방법을 찾아야만 했습니다. 이에 매주 정비의 양을 계획하고 일의 분담에 불만이 없도록 팀장님과 상의한 후 모두가 정비 일지를 작성하게끔 추진했습니다.그 결과 각자 부담 없이 일할 수 있는 환경이 조성되었고 일지 작성을 함으로써 업무 파악을 하는데 많은 도움이 되었습니다. 모두 </a:t>
            </a:r>
            <a:r>
              <a:rPr u="sng" b="1" sz="1200">
                <a:solidFill>
                  <a:srgbClr val="000000"/>
                </a:solidFill>
                <a:latin typeface="맑은 고딕"/>
              </a:rPr>
              <a:t>(2)육체적으로 부담이 되지 않기에 불만 없이 잘 따라와 주었고 후배들도 일에 대한 실력이 늘어 일석이조의 효과를 얻었습니다.그다음 가장 중요한 업무로는 새벽 조교 훈련지도 및 출발심사 진행입니다.출발심사 수기업무와 올해부턴 경력과 능력을 인정받아 출발</a:t>
            </a:r>
            <a:r>
              <a:rPr sz="1200">
                <a:solidFill>
                  <a:srgbClr val="000000"/>
                </a:solidFill>
                <a:latin typeface="맑은 고딕"/>
              </a:rPr>
              <a:t> 위원으로서 심사 판정을 하고 있습니다. 경주마의 연습 상태 체크와 악벽 발현 시 경마일 돌발 상황 대처방법을 준비하고 있습니다. 위원으로서 경력이 짧기에 심사 판정 시 선임위원 분들과의 생각이 다를 수밖에 없었습니다.</a:t>
            </a:r>
            <a:r>
              <a:rPr u="sng" b="1" sz="1200">
                <a:solidFill>
                  <a:srgbClr val="000000"/>
                </a:solidFill>
                <a:latin typeface="맑은 고딕"/>
              </a:rPr>
              <a:t>(3) 그렇다고 매번 스스로 판정을 내리지 못하고 따라갈 수는 없기에 연습 때 모습과 경주 때 실제 모습 및</a:t>
            </a:r>
            <a:r>
              <a:rPr sz="1200">
                <a:solidFill>
                  <a:srgbClr val="000000"/>
                </a:solidFill>
                <a:latin typeface="맑은 고딕"/>
              </a:rPr>
              <a:t> 처분내역을 자료로 보여드리면서 설명드리고 매일 새벽훈련과 심사를 나와 말들의 상태를 파악하고 있기에 자신 있게 말씀드릴 수 있다고 했습니다.조직 내에서의 갈등 상황은 있을 수밖에 없습니다. 하지만 부정적으로만 보지 않고 오히려 위기를 기회로 삼아 동료들과 같이 고민하고 노력해서 더 발전할 수 있도록 하겠습니다.</a:t>
            </a:r>
          </a:p>
        </p:txBody>
      </p:sp>
      <p:sp>
        <p:nvSpPr>
          <p:cNvPr id="8" name="TextBox 7"/>
          <p:cNvSpPr txBox="1"/>
          <p:nvPr/>
        </p:nvSpPr>
        <p:spPr>
          <a:xfrm>
            <a:off x="457200" y="65653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597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797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출발대 정비와 관련하여 문제가 발생하지 않도록 어떤 예방 조치를 시행했나요?</a:t>
            </a:r>
            <a:br/>
            <a:r>
              <a:t>(2) 출발 위원으로서 심사 판정 시 다른 위원들과의 견해 차이를 어떻게 해결했나요?</a:t>
            </a:r>
            <a:br/>
            <a:r>
              <a:t>(3) 조직 내 갈등을 기회로 활용한 구체적인 사례를 들어 설명해 주실 수 있나요?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E0104854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165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[고객과의 소통으로 온라인 마권 발매 효과성 증진]제가 한국마사회와 관련하여 최근 관심을 가지고 있는 변화는 “온라인 마권 발매” 시스템 도입입니다. 한국마사회법 개정안이 통과함에 따라서, 현재 한국마사회는 온라인 마권 발매 전면 시행을 앞두고 있습니다.</a:t>
            </a:r>
            <a:r>
              <a:rPr u="sng" b="1" sz="1200">
                <a:solidFill>
                  <a:srgbClr val="000000"/>
                </a:solidFill>
                <a:latin typeface="맑은 고딕"/>
              </a:rPr>
              <a:t>(1) 이를 통해서 기존의 현장 운영 중심의 환경이 가지고 있는 불편함을 해소함과 동시에, 경마의 건전성 또한 제고할</a:t>
            </a:r>
            <a:r>
              <a:rPr sz="1200">
                <a:solidFill>
                  <a:srgbClr val="000000"/>
                </a:solidFill>
                <a:latin typeface="맑은 고딕"/>
              </a:rPr>
              <a:t> 수 있다는 점에서 관심을 가지게 되었습니다.그러나 온라인 마권 발매라는 새로운 시스템이 도입됨에 따라서, 관련 민원에 응대할 필요성이 증가할 수 있습니다. 온라인 마권 발매와 기존 현장 발매 간의 차이점이 일정 부분 존재하기 때문에, 이와 관련하여 고객들이 혼동하거나 불만을 제기하는 상황이 발생할 수 있기 때문입니다. 예를 들어, 기존 현장 발매에서는 구매 상한액을 경주당 최대 10만 원으로 제한했지만, 온라인 마권 발매에서는 사행성을 방지하기 위해 경주당 최대 5만 원으로 제한하고 있습니다. 이러한 차이점으로 인해 구매 상한액 </a:t>
            </a:r>
            <a:r>
              <a:rPr u="sng" b="1" sz="1200">
                <a:solidFill>
                  <a:srgbClr val="000000"/>
                </a:solidFill>
                <a:latin typeface="맑은 고딕"/>
              </a:rPr>
              <a:t>(2)변경과 관련한 민원이 발생할 수 있습니다. 따라서 온라인 마권 발매의 효과성을 높이는 데에는 적절한 민원 응대가 중요한 역할을 할 수 있다고 생각합니다.과거 국민건강보험공단에서 근무한 경험을 바탕으로 관련 민원을 효과적으로 응대하는 데에 기여하겠습니다. “네가 민원 담당할 때는 마음이</a:t>
            </a:r>
            <a:r>
              <a:rPr sz="1200">
                <a:solidFill>
                  <a:srgbClr val="000000"/>
                </a:solidFill>
                <a:latin typeface="맑은 고딕"/>
              </a:rPr>
              <a:t> 놓여.” 국민건강보험공단에서 근무할 당시, 상사분께서 저에게 하신 말씀입니다. 당시 매일 100건 이상의 전화 민원 업무를 수행하며 고객과의 소통 역량을 향상시켰습니다. 그 결과, 해당 기관의 실적이 3년 이내 최고 기록을 달성하는 데 기여할 </a:t>
            </a:r>
            <a:r>
              <a:rPr u="sng" b="1" sz="1200">
                <a:solidFill>
                  <a:srgbClr val="000000"/>
                </a:solidFill>
                <a:latin typeface="맑은 고딕"/>
              </a:rPr>
              <a:t>(3)수 있었습니다.다양한 민원 응대 경험을 통해 기른 소통 역량을 바탕으로</a:t>
            </a:r>
            <a:r>
              <a:rPr sz="1200">
                <a:solidFill>
                  <a:srgbClr val="000000"/>
                </a:solidFill>
                <a:latin typeface="맑은 고딕"/>
              </a:rPr>
              <a:t> 온라인 발매와 관련해서 어려움을 겪는 사람들에게 직접적인 도움을 제공하겠습니다. 또한 이러한 과정에서 고객들의 의견을 적극적으로 수집하고 분석함으로써 한국마사회의 고객 서비스 환경을 개선하는 데 기여하겠습니다.</a:t>
            </a:r>
          </a:p>
        </p:txBody>
      </p:sp>
      <p:sp>
        <p:nvSpPr>
          <p:cNvPr id="8" name="TextBox 7"/>
          <p:cNvSpPr txBox="1"/>
          <p:nvPr/>
        </p:nvSpPr>
        <p:spPr>
          <a:xfrm>
            <a:off x="457200" y="65653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597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797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마권 발매 시스템 도입 시 고객 민원이 증가할 수 있다고 언급했는데, 어떻게 이를 효과적으로 대응할 계획인가요?</a:t>
            </a:r>
            <a:br/>
            <a:r>
              <a:t>(2) 국민건강보험공단에서의 경험이 온라인 발매 민원 응대에 어떤 식으로 도움이 될 수 있나요?</a:t>
            </a:r>
            <a:br/>
            <a:r>
              <a:t>(3) 고객 서비스 환경 개선을 위해 수집 및 분석한 고객 의견은 어떻게 활용할 예정인가요?</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E0104854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[원칙을 준수하며 손 위생 모니터링]조직에서 정의와 청렴에 가장 반대되는 상황이란, 개인의 편의를 위해 조직의 원칙을 지키지 않는 것이라고 생각합니다. 원칙을 준수하지 않는 것은 법적, 윤리적 문제를 유발할 수 있으며, 결과적으로 조직 목표 달성에 부정적인 영향을 미칠 수 있기 때문입니다. 만약 원칙을 준수하는 과정에서 타인과의 갈등이 발생하는 경우, 원칙을 지키면서도 상대방의 불만을 해결할 수 있는 방안을 탐색하겠습니다.이와 관련하여 대학병원에서 손 위생 모니터링 활동을 하며 원칙을 준수한 경험이 있습니다. 의료진들을 관찰하며 손 위생 준수 여부를 확인하는 업무를 맡았는데, 뜻밖의 어려운 점이 </a:t>
            </a:r>
            <a:r>
              <a:rPr u="sng" b="1" sz="1200">
                <a:solidFill>
                  <a:srgbClr val="000000"/>
                </a:solidFill>
                <a:latin typeface="맑은 고딕"/>
              </a:rPr>
              <a:t>(1)존재했습니다. 손 위생을 준수하지 않은 의료진들을 적발할 때에는 의료진의 명찰을 확인하는 것이 필요했지만, 명찰이 스티커로 가려진 경우에는 이를 확인하는 데에 어려움이 있었습니다. 이로 인해 번거롭더라도 의료진의 명찰을 반드시 확인하여 기록하는</a:t>
            </a:r>
            <a:r>
              <a:rPr sz="1200">
                <a:solidFill>
                  <a:srgbClr val="000000"/>
                </a:solidFill>
                <a:latin typeface="맑은 고딕"/>
              </a:rPr>
              <a:t> 원칙 준수와, 명찰을 가린 의료진들은 모니터링을 하지 않고 넘어가는 것 사이에서 고민했습니다.짧은 고민 끝에 원칙을 준수하는 </a:t>
            </a:r>
            <a:r>
              <a:rPr u="sng" b="1" sz="1200">
                <a:solidFill>
                  <a:srgbClr val="000000"/>
                </a:solidFill>
                <a:latin typeface="맑은 고딕"/>
              </a:rPr>
              <a:t>(2)것이 옳다고 판단했습니다. 그 이유는 손 위생에 대해 철저하게 모니터링하는 것이 곧 환자의 안전과 직결될 수 있으며, 이는 장기적 관점에서 병원의 발전을 위한 중요한 요소라고 판단했기 때문입니다. 따라서 명찰을 가린 의료진들에게는 정중하게 성함을 여쭤본 후 모니터링을</a:t>
            </a:r>
            <a:r>
              <a:rPr sz="1200">
                <a:solidFill>
                  <a:srgbClr val="000000"/>
                </a:solidFill>
                <a:latin typeface="맑은 고딕"/>
              </a:rPr>
              <a:t> 수행했습니다. 이러한 과정에서 바쁘다며 성함을 알려주지 않는 의료진들도 존재했습니다. 해당 경우에는 병동 내 비치된 의료진들의 사진과 이름이 적혀진 게시판을 활용하며 최대한 원칙을 지키고자 노력했습니다.그 결과, 하루 평균 약 10건 정도 더 많은 양의 손 위생 준수 미달 사례를 검증할 수 있었으며, 담당 </a:t>
            </a:r>
            <a:r>
              <a:rPr u="sng" b="1" sz="1200">
                <a:solidFill>
                  <a:srgbClr val="000000"/>
                </a:solidFill>
                <a:latin typeface="맑은 고딕"/>
              </a:rPr>
              <a:t>(3)직원분께서는 다음에도 함께 일할 것을 권유하셨습니다. 조직의 원칙을 준수하는 것은 곧 신뢰를 구축하는 데 중요한 역할을 할 수 있습니다. 한국마사회의 ‘신뢰받는 청렴인’으로서, 원칙을 준수하며 공정한 경마 시행에</a:t>
            </a:r>
            <a:r>
              <a:rPr sz="1200">
                <a:solidFill>
                  <a:srgbClr val="000000"/>
                </a:solidFill>
                <a:latin typeface="맑은 고딕"/>
              </a:rPr>
              <a:t> 기여하겠습니다.</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손 위생 모니터링 중 명찰 문제가 발생했을 때 어떻게 원칙을 지키며 대처했나요?</a:t>
            </a:r>
            <a:br/>
            <a:r>
              <a:t>(2) 손 위생 모니터링 결과가 병원 발전에 미친 영향은 무엇인가요?</a:t>
            </a:r>
            <a:br/>
            <a:r>
              <a:t>(3) 한국마사회의 ‘신뢰받는 청렴인’으로서 원칙 준수의 중요성을 어떻게 실현할 계획인가요?</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E0202039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6285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[어른들의 여가에서 전 국민의 스포츠 문화로]현재 국제적으로 경마 산업은 소수가 즐기는 문화에서 가족, 친구, 연인과 함께 즐기는 하나의 스포츠 문화로 탈바꿈하고 있습니다. 이와 더불어 여가 생활의 트렌드도 변화하고 있습니다. 사람들은 여가 생활을 통해 즐거움을 느끼는 동시에 스트레스 해소, 피로 회복 등 정신적으로나 육체적으로 치유하고자 합니다. 특히 다양한 체험을 하며 재미를 느끼고, 답답하고 무기력한 일상에서 벗어나 휴식을 즐길 수 있는 여가활동에 대한 수요가 꾸준히 증가하고 있습니다.한국마사회는 이러한 트렌드에 발맞춰 전 국민이 경마를 건전하게 즐길 수 있는 축제로 </a:t>
            </a:r>
            <a:r>
              <a:rPr u="sng" b="1" sz="1200">
                <a:solidFill>
                  <a:srgbClr val="000000"/>
                </a:solidFill>
                <a:latin typeface="맑은 고딕"/>
              </a:rPr>
              <a:t>(1)받아들일 수 있도록 노력하고 있습니다. 봄철 벚꽃축제, 코리아컵 시기와 연계하여 연간</a:t>
            </a:r>
            <a:r>
              <a:rPr sz="1200">
                <a:solidFill>
                  <a:srgbClr val="000000"/>
                </a:solidFill>
                <a:latin typeface="맑은 고딕"/>
              </a:rPr>
              <a:t> 2회 야간경마를 개최할 예정이며, 이를 통해 경마의 축제화를 도모하고 있습니다. 또한 어린이와 어른들 모두를 대상으로 한 경마 테마파크인 렛츠런파크는 가족이 함께 즐길 수 있는 여가 공간이자 관광 명소로 자리매김하였습니다. 일반 대중이 경마를 자연스럽게 접하게 된다면, 한국 경마에 대한 부정적 이미지에서 탈피할 것으로 기대됩니다.한국 경마 산업의 지속가능성 확보에 기여하기 위해, 다음과 같은 2가지의 </a:t>
            </a:r>
            <a:r>
              <a:rPr u="sng" b="1" sz="1200">
                <a:solidFill>
                  <a:srgbClr val="000000"/>
                </a:solidFill>
                <a:latin typeface="맑은 고딕"/>
              </a:rPr>
              <a:t>(2)직무 역량을 갖췄습니다.첫 번째는 고객 지향적 마인드입니다. 행정직원으로 학교 행정실에서 근무하며 주로 민원 업무를 담당하였습니다. 학부모와 업체 관계자 등</a:t>
            </a:r>
            <a:r>
              <a:rPr sz="1200">
                <a:solidFill>
                  <a:srgbClr val="000000"/>
                </a:solidFill>
                <a:latin typeface="맑은 고딕"/>
              </a:rPr>
              <a:t> 민원인들의 요구사항을 빠르게 파악하고 돌발적으로 발생하는 문제를 신속히 해결함으로써 항상 민원인의 만족을 위해 최선을 다하였습니다. 고객과 </a:t>
            </a:r>
            <a:r>
              <a:rPr u="sng" b="1" sz="1200">
                <a:solidFill>
                  <a:srgbClr val="000000"/>
                </a:solidFill>
                <a:latin typeface="맑은 고딕"/>
              </a:rPr>
              <a:t>(3)소비자의 특성을 정확히 파악함으로써 한국 경마가 국민에게 좀 더 친근하게 다가갈 수 있도록 노력하겠습니다.두 번째는 외국어 능력을 기반으로 한 글로벌 역량입니다. 외국어를</a:t>
            </a:r>
            <a:r>
              <a:rPr sz="1200">
                <a:solidFill>
                  <a:srgbClr val="000000"/>
                </a:solidFill>
                <a:latin typeface="맑은 고딕"/>
              </a:rPr>
              <a:t> 습득하고 외국인들과 소통하는 것에 흥미를 느껴 수준급의 영어와 중국어 실력을 갖추고 있습니다. 이를 통해 2037년까지 한국 경마가 전 세계 5위 수준으로 발전할 수 있도록 국제경주 개최 및 경주실황 수출 확대에 힘을 보태겠습니다.</a:t>
            </a:r>
          </a:p>
        </p:txBody>
      </p:sp>
      <p:sp>
        <p:nvSpPr>
          <p:cNvPr id="8" name="TextBox 7"/>
          <p:cNvSpPr txBox="1"/>
          <p:nvPr/>
        </p:nvSpPr>
        <p:spPr>
          <a:xfrm>
            <a:off x="457200" y="671169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605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609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경마의 문화적 이미지를 개선하기 위한 구체적인 방안이 있나요?</a:t>
            </a:r>
            <a:br/>
            <a:r>
              <a:t>(2) 학교 행정실 근무에서 얻은 고객 지향적 마인드를 어떻게 한국 경마 산업에 적용할 예정인가요?</a:t>
            </a:r>
            <a:br/>
            <a:r>
              <a:t>(3) 글로벌 경마 산업 발전을 위해 계획하고 있는 전략은 무엇인가요?</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E0202039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6285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[관행보다는 원칙을 지키는 것이 청렴]조직 생활에서 반드시 지켜야 할 정의와 청렴은 규정과 원칙을 철저히 지키는 것이라고 생각합니다. 만약 원칙을 준수하지 않는다면 사업에 대한 성과와 실적을 올바르게 달성했다고 보기 어려울 것이고, 따라서 기관 내부 및 외부에서 신뢰도를 잃을 수 있기 때문입니다.학교 행정실에서 행정직원으로 근무했을 당시, 이러한 원칙을 준수하며 업무를 수행하였습니다. 인사이동으로 새롭게 근무하게 된 학교에서는 폐기 기한이 십 년 이상 경과된 수십 권의 기록물들을 폐기하지 않은 채 서고 한 구석에 보관 중이었으나, 매년 실태 </a:t>
            </a:r>
            <a:r>
              <a:rPr u="sng" b="1" sz="1200">
                <a:solidFill>
                  <a:srgbClr val="000000"/>
                </a:solidFill>
                <a:latin typeface="맑은 고딕"/>
              </a:rPr>
              <a:t>(1)조사 결과를 제출할 때 이를 보고하지 않고 있었습니다. 따라서 지금까지 기록물 담당자들만이 이 사실을 알고 있었지만, 처리가 번거롭고 지금까지 문제가 없었다는 이유로 방치하고 있었습니다. 저에게 업무 인계를</a:t>
            </a:r>
            <a:r>
              <a:rPr sz="1200">
                <a:solidFill>
                  <a:srgbClr val="000000"/>
                </a:solidFill>
                <a:latin typeface="맑은 고딕"/>
              </a:rPr>
              <a:t> 해주던 직원 역시도 이 점은 그냥 모른 척하는 것이 어떻냐는 의견을 조심스럽게 제시하였습니다.저 역시 이러한 상황에 대해 학교 관리자분들과 교육지원청 기록연구사님께 사실대로 보고해야 한다는 것에 부담감을 느꼈습니다. 그리고 당해 보존 기간이 만료된 기록물과 함께 수십 권의 기록물을 절차를 거쳐 한 번에 폐기해야 한다는 것 역시도 쉽지 않은 일이었습니다. 하지만 학교 기록물 관리 담당자로서 지금까지 이어져오던 이러한 관행을 바로잡아야만 정직하게 실태 조사를 보고할 수 있고, 앞으로 학교에 근무하게 될 또 다른 담당자들에게 피해를 주지 않을 것이라고 생각했습니다.그러한 이유로 먼저 행정실장님께 이 문제를 보고 드린 후에 교육지원청 기록연구사님께도 </a:t>
            </a:r>
            <a:r>
              <a:rPr u="sng" b="1" sz="1200">
                <a:solidFill>
                  <a:srgbClr val="000000"/>
                </a:solidFill>
                <a:latin typeface="맑은 고딕"/>
              </a:rPr>
              <a:t>(2)사실대로 말씀드렸습니다. 그리고 절차를 거쳐 폐기한 후 서고를 재정비하여 그 해 기록물 실태 조사를 정직하게 수행하였습니다. 결과적으로 매년 하위권에 머물던 기록물 관리 부문에서 처음으로 우수 (3)등급을 받는 성과를 거두기도 하였습니다.입사 후에도 업무에 책임의식을 가지고 원칙에 충실한 자세로 임하여 국민의 신뢰를 얻고, 공정과 정의를 실천하는</a:t>
            </a:r>
            <a:r>
              <a:rPr sz="1200">
                <a:solidFill>
                  <a:srgbClr val="000000"/>
                </a:solidFill>
                <a:latin typeface="맑은 고딕"/>
              </a:rPr>
              <a:t> 공직자가 되겠습니다.</a:t>
            </a:r>
          </a:p>
        </p:txBody>
      </p:sp>
      <p:sp>
        <p:nvSpPr>
          <p:cNvPr id="8" name="TextBox 7"/>
          <p:cNvSpPr txBox="1"/>
          <p:nvPr/>
        </p:nvSpPr>
        <p:spPr>
          <a:xfrm>
            <a:off x="457200" y="671169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605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609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기록물 관리 개선 과정에서 겪었던 가장 큰 도전은 무엇이었나요?</a:t>
            </a:r>
            <a:br/>
            <a:r>
              <a:t>(2) 학교 기록물 관리에서의 결과가 향후 직무에 어떻게 긍정적인 영향을 줄 수 있을까요?</a:t>
            </a:r>
            <a:br/>
            <a:r>
              <a:t>(3) 기록물 관리 개선을 통해 달성한 성과는 무엇인가요?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E1304548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948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[힐링할 수 있는 초록빛 렛츠런파크 조성] 저는 정원 공모전을 통해 얻은 조경 설계·시공·관리 역량을 활용하여 녹색 공간 확대 등 건강한 조경 공간 조성과 나아가 이용객들이 향유할 수 있는 힐링 렛츠런파크 조성에 이바지하겠습니다. 최근 코로나 이후 심리 스트레스를 호소하는 현대인들 사이에서 '조경 공간'에 대한 수요가 폭발적으로 증가하였으며, 이에 대한 반증으로 '자연 결핍 장애', '반려 식물' 등 녹색의 치유적 가치에 집중한 새로운 개념들이 주목받기 시작했습니다. 인간의 정신적·신체적 건강은 자연과 밀접하게 연결되어 있다는 주장의 근거로 스트레스를 받는 두 집단 사이에서 자연환경에 노출된 집단의 경우 스트레스 호르몬인 '코르티솔'의 농도가 비교적 낮게 </a:t>
            </a:r>
            <a:r>
              <a:rPr u="sng" b="1" sz="1200">
                <a:solidFill>
                  <a:srgbClr val="000000"/>
                </a:solidFill>
                <a:latin typeface="맑은 고딕"/>
              </a:rPr>
              <a:t>(1)나타난다는 연구 결과도 있습니다. 저 또한 학업 등의 스트레스를 받을 때면, 공원과 뒷산에 올라 자연 속에서 휴식을 (2)즐기는 편입니다. 저는 이러한 트렌드 속에서 조경 공간의 중요성과 자연 감수성에 대한 인식을 높이기 위해 다양한 조경 공모전에 '힐링'을 주제로 참가하여 조경 공간을 직접 계획·설계·시공·</a:t>
            </a:r>
            <a:r>
              <a:rPr sz="1200">
                <a:solidFill>
                  <a:srgbClr val="000000"/>
                </a:solidFill>
                <a:latin typeface="맑은 고딕"/>
              </a:rPr>
              <a:t>관리한 경험이 있습니다. 그중 최우수상을 받았던 '정원드림프로젝트'는 전국 25개 도심 속 유휴부지를 대상으로 공공정원을 직접 계획·설계·시공·관리하는 8개월간의 장기 프로젝트 공모전입니다. 공모전에 참여하면서 하루 종일 대상지에 앉아 이용자 행태를 분석하기도 하고, 공정관리 및 </a:t>
            </a:r>
            <a:r>
              <a:rPr u="sng" b="1" sz="1200">
                <a:solidFill>
                  <a:srgbClr val="000000"/>
                </a:solidFill>
                <a:latin typeface="맑은 고딕"/>
              </a:rPr>
              <a:t>(3)원가절감을 위해 한여름 땡볕에 직접 동선을 포장하며, 매일 아침 등교 전 대상지에 들려 관수와 식물 모니터링을 시행하기도 했습니다. 전정 관리를 하던 와중</a:t>
            </a:r>
            <a:r>
              <a:rPr sz="1200">
                <a:solidFill>
                  <a:srgbClr val="000000"/>
                </a:solidFill>
                <a:latin typeface="맑은 고딕"/>
              </a:rPr>
              <a:t> "식물 상태가 너무 좋고, 집 앞에 정원이 생겨 마음이 힐링이 된다."라는 주민분들의 피드백을 들으면서 그간 땀 흘렸던 노력이 한꺼번에 보상받는 듯한 잊지 못할 힐링을 얻기도 했습니다. 건강한 식물은 보는 이를 행복하게 합니다. 따라서 저는 온 힘을 다해 달리는 말처럼 성실한 자세로 공간을 관리하고 이용객들과 소통하며, 건강하고 행복한 조경 공간을 조성하는데 이바지하겠습니다.</a:t>
            </a:r>
          </a:p>
        </p:txBody>
      </p:sp>
      <p:sp>
        <p:nvSpPr>
          <p:cNvPr id="8" name="TextBox 7"/>
          <p:cNvSpPr txBox="1"/>
          <p:nvPr/>
        </p:nvSpPr>
        <p:spPr>
          <a:xfrm>
            <a:off x="457200" y="67437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380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581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정원 공간을 계획·설계·시공·관리하는 과정에서 마주한 주요 도전 과제는 무엇이었나요?</a:t>
            </a:r>
            <a:br/>
            <a:r>
              <a:t>(2) 정원드림프로젝트에서 참여하였을 때 이용자 행태를 분석한 방법에 대해 더 설명해 주실 수 있나요?</a:t>
            </a:r>
            <a:br/>
            <a:r>
              <a:t>(3) 공공정원 조성 프로젝트에서 받은 피드백 중 가장 기억에 남는 것은 무엇이었나요?</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E1304548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[중요한 것은 꺾이지 않는 설득] 제가 생각하는 정의와 청렴은 사적 이익을 추구하지 않는 것입니다. 만약, 사적 이익을 추구하는 타인과 갈등 상황이 발생한다면 끈기있는 설득을 통하여 합리적인 </a:t>
            </a:r>
            <a:r>
              <a:rPr u="sng" b="1" sz="1200">
                <a:solidFill>
                  <a:srgbClr val="000000"/>
                </a:solidFill>
                <a:latin typeface="맑은 고딕"/>
              </a:rPr>
              <a:t>(1)해결안을 도출할 것입니다. 한국마사회는 말산업을 대표하는 공공기관입니다. 사적이익 추구는 공정성을 무너트리는 부정행위로써</a:t>
            </a:r>
            <a:r>
              <a:rPr sz="1200">
                <a:solidFill>
                  <a:srgbClr val="000000"/>
                </a:solidFill>
                <a:latin typeface="맑은 고딕"/>
              </a:rPr>
              <a:t> '경마의 공정한 시행과 원활한 보급'이라는 회사의 설립 목적에 반대되며, 개인 직원의 행동일지라도 회사 전체의 공정성과 신뢰성을 실추할 수 있습니다. 이는 내부적으로 정직하고 청렴한 자세로 직무를 수행하는 동료 조직원들의 사기를 저하할 뿐만 아니라, 외부적으로 마사 및 축산 산업 전반에 대한 부정적인 영향을 끼칠 수 있습니다. 대표적인 예로 지난 'LH 직원 부동산 투기' 사건으로 인해 공직자 전체에 대한 국민의 부정적 비판과 더불어 건설경기 침체 등의 나비효과가 나타나기도 했습니다. 만약 조직 생활에서 사적이익을 추구하는 타인을 만나 갈등 상황이 발생한다면, 저는 정의와 청렴의 중요성과 사례를 제시하며 끊임없이 설득하겠습니다. 혹여나 갈등의 발생이 저의 오해로 시작될 수도 있기에 먼저 제가 이해하고 있는 것이 사실인지 재확인하는 </a:t>
            </a:r>
            <a:r>
              <a:rPr u="sng" b="1" sz="1200">
                <a:solidFill>
                  <a:srgbClr val="000000"/>
                </a:solidFill>
                <a:latin typeface="맑은 고딕"/>
              </a:rPr>
              <a:t>(2)과정을 거치고, 당사자와 개인적인 면담을 통해 갈등 해결을 시도하며, 만약 그런데도 타협이 이루어지지 않는다면 보다 객관적인 시각으로 바라보기 위해서</a:t>
            </a:r>
            <a:r>
              <a:rPr sz="1200">
                <a:solidFill>
                  <a:srgbClr val="000000"/>
                </a:solidFill>
                <a:latin typeface="맑은 고딕"/>
              </a:rPr>
              <a:t> 조직 경험이 풍부한 주변 사람에게 조언을 구할 것입니다. 회사뿐만 아니라 갈등이 발생한 타인을 진정으로 위하는 마음으로 설득한다면, 정의와 청렴에 반하지 않도록 합리적이고, 정당한 갈등 해결안을 도출해 낼 것입니다. 저는 과거 설계 과목의 같은 팀원으로부터 사설 업체에 의뢰하여 과제를 대신 제작하자는 요청을 거절했던 경험이 있습니다. 저는 팀원에게 과제의 목적과 학생의 자세를 이야기함으로써 끊임없는 설득을 통해 갈등을 해결할 수 있었습니다. 저는 이처럼 조직의 본질을 생각하며, 공공기관을 대표하는 공직자의 자세로 정도를 지킬 수 있는 조직문화를 위해 이바지하겠습니다.</a:t>
            </a:r>
            <a:r>
              <a:rPr u="sng" b="1" sz="1200">
                <a:solidFill>
                  <a:srgbClr val="000000"/>
                </a:solidFill>
                <a:latin typeface="맑은 고딕"/>
              </a:rPr>
              <a:t>(3)</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 갈등 상황에서 '청렴'을 유지하기 위해 어떤 구체적인 조치를 취하셨나요?</a:t>
            </a:r>
            <a:br/>
            <a:r>
              <a:t>(2) 정의와 청렴의 중요성을 타인에게 설득할 때 어떤 사례를 사용하셨나요?</a:t>
            </a:r>
            <a:br/>
            <a:r>
              <a:t>(3) 설계 과목에서 팀원과의 갈등을 해결한 방식은 구체적으로 무엇이었나요?</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E2203031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9028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2021년 드라마 제작 중 경주 퇴역마 “까미”가 줄을 묶어 강제로 넘어트려 낙마 장면을 촬영 후 사망하는 사고가 있었고. 최근 동물보호법 위반 혐의로 유죄 판결을 받았습니다. 이처럼 동물에 대한 사회적 관심과 애정이 많아지며 동물을 이용 산업에 대한 동물복지 강화 요구가 증대 되며 한국마사회 또한 동물복지 의식 수준 향상이 중요한 대목입니다. 특히, 정해진 시각에 기수와 말을 좁은 출발대 칸에 진입시키고 출발하는 과정은 경주마가 싫어하고 두려워하는 과정입니다. 그래서 말관계자들은 출발조교수준을 높여야 하고 출발담당부서는 경주에 출전 할 수 있는 자격을 부여하기에 엄격한 출발심사 및 주행심사를 시행하는데 이때 악벽행동을 보여 불합격한 말을 </a:t>
            </a:r>
            <a:r>
              <a:rPr u="sng" b="1" sz="1200">
                <a:solidFill>
                  <a:srgbClr val="000000"/>
                </a:solidFill>
                <a:latin typeface="맑은 고딕"/>
              </a:rPr>
              <a:t>(1)대상으로 학대 또는 근본적인 악벽순치 방법 무시, 잘못된 조교 반복으로 “까미”와 같은 실수를 범 할 수 있습니다.</a:t>
            </a:r>
            <a:r>
              <a:rPr sz="1200">
                <a:solidFill>
                  <a:srgbClr val="000000"/>
                </a:solidFill>
                <a:latin typeface="맑은 고딕"/>
              </a:rPr>
              <a:t> 이는 단순한 처벌 수준을 넘어 사회적 이슈와 경마에 대한 부정적 여론으로 경마시행의 상당한 차질을 유발 할 수 있습니다. 따라서 올바르고 체계적인 조교법과 동물보호법 준수를 위한 교육이 매우 중요합니다. 본인은 경마시행부서에서 출발악벽마를 전담으로 조치하는 업무를 수행한 적이 있습니다. </a:t>
            </a:r>
            <a:r>
              <a:rPr u="sng" b="1" sz="1200">
                <a:solidFill>
                  <a:srgbClr val="000000"/>
                </a:solidFill>
                <a:latin typeface="맑은 고딕"/>
              </a:rPr>
              <a:t>(2)많은 경주에서 말과 기수 그리고 출발운영원이 다치는 모습을 직관하였습니다. “어떻게 하면 사고 없이 안전하게 경마를 할 수 있을까?” 고민하던 중 모든 사고의 근본이 되는 출발악벽마 해소를 위한 출발클리닉센터</a:t>
            </a:r>
            <a:r>
              <a:rPr sz="1200">
                <a:solidFill>
                  <a:srgbClr val="000000"/>
                </a:solidFill>
                <a:latin typeface="맑은 고딕"/>
              </a:rPr>
              <a:t> 운영계획을 2021년부터 계획 및 분석 하고 운영위원으로 활동 했습니다. 출발클리닉센터 운영은 말관계자 대상 올바른 조교법을 </a:t>
            </a:r>
            <a:r>
              <a:rPr u="sng" b="1" sz="1200">
                <a:solidFill>
                  <a:srgbClr val="000000"/>
                </a:solidFill>
                <a:latin typeface="맑은 고딕"/>
              </a:rPr>
              <a:t>(3)교육하고 상습적이고 난폭한 경주마를 순치하는 악벽교정 전문기구입니다. 매년 의뢰 받은 악벽마 중 악벽 발현 없이 경주를 마친 경우가 93% 정도의 효과를 보았습니다. 앞으로도</a:t>
            </a:r>
            <a:r>
              <a:rPr sz="1200">
                <a:solidFill>
                  <a:srgbClr val="000000"/>
                </a:solidFill>
                <a:latin typeface="맑은 고딕"/>
              </a:rPr>
              <a:t> 말복지 증진 및 경주마보호의 중요성 인식에 따른 경주마의 조교 시작 단계부터 경주 출전 시까지 말과 사람이 안전한 환경이 되도록 제 경험과 축적된 역량으로 말관계자와 협력하여 말복지 체계를 구축하는데 기여하고자 합니다.</a:t>
            </a:r>
          </a:p>
        </p:txBody>
      </p:sp>
      <p:sp>
        <p:nvSpPr>
          <p:cNvPr id="8" name="TextBox 7"/>
          <p:cNvSpPr txBox="1"/>
          <p:nvPr/>
        </p:nvSpPr>
        <p:spPr>
          <a:xfrm>
            <a:off x="457200" y="673912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3348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5352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경주 중 안전을 보장하기 위한 출발악벽마 해소 방안은 무엇인가요?</a:t>
            </a:r>
            <a:br/>
            <a:r>
              <a:t>(2) 출발클리닉센터 운영을 통해 얻은 주요 성과는 무엇이었나요?</a:t>
            </a:r>
            <a:br/>
            <a:r>
              <a:t>(3) 경주마의 조교 시작 단계부터 어떻게 안전을 확보할 계획입니까?</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E2203031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948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편법을 사용하지 않고 원칙대로 일을 처리해야 한다는 가치관을 따르고 있습니다. </a:t>
            </a:r>
            <a:r>
              <a:rPr u="sng" b="1" sz="1200">
                <a:solidFill>
                  <a:srgbClr val="000000"/>
                </a:solidFill>
                <a:latin typeface="맑은 고딕"/>
              </a:rPr>
              <a:t>(1)본인은 경마시행부서에서 경주마의 출발대 진입순서를 결정하는 업무를 담당했습니다. 출발대 진입순서는 다음과 같습니다. 우선 진입 하는 말은 출발대에 먼저 들어가 있는 말이 있으면 거부하는 말 또는 기존 진입 불량 전력이 있어 또다시 거부로 다른</a:t>
            </a:r>
            <a:r>
              <a:rPr sz="1200">
                <a:solidFill>
                  <a:srgbClr val="000000"/>
                </a:solidFill>
                <a:latin typeface="맑은 고딕"/>
              </a:rPr>
              <a:t> 말에 피해를 줄 수 있는 말이며, 출발대 안에서 버티지 못하고 기립하거나 출발대 앞문이 열리고 고착하는 말은 후 진입을 합니다. 이는 기수의 안전과 모든 경주마가 좋은 출발을 통해 공정한 </a:t>
            </a:r>
            <a:r>
              <a:rPr u="sng" b="1" sz="1200">
                <a:solidFill>
                  <a:srgbClr val="000000"/>
                </a:solidFill>
                <a:latin typeface="맑은 고딕"/>
              </a:rPr>
              <a:t>(2)경주를 유도함에 있습니다. 하지만 말 관계자들은 출전마가 돌발 상황으로 경주에 영향을 미칠 것을 염려해 늦게 출발대로 들어가기를 원하고 늦게 들어가도록 고려해 줄 것을 부탁한 경우가 있었지만, 저는 부당한 이익을 주는 것은 절대로 있어서는 안 된다는 신념으로</a:t>
            </a:r>
            <a:r>
              <a:rPr sz="1200">
                <a:solidFill>
                  <a:srgbClr val="000000"/>
                </a:solidFill>
                <a:latin typeface="맑은 고딕"/>
              </a:rPr>
              <a:t> 원칙을 지킨 사례가 있습니다.그래서 저는 투명하고 원칙 있는 진입순서를 개발·작성하였고, 모두가 신뢰할 수 있는 방법을 강구하던 중 진입순서표를 회사 관련 사이트에 선 </a:t>
            </a:r>
            <a:r>
              <a:rPr u="sng" b="1" sz="1200">
                <a:solidFill>
                  <a:srgbClr val="000000"/>
                </a:solidFill>
                <a:latin typeface="맑은 고딕"/>
              </a:rPr>
              <a:t>(3)공지하였습니다. 그로 인해 청렴하고 투명한 업무 프로세스를 구축할 수 있었습니다. 또한 말 관계자들이 불안하고 염려하는 돌발 상황 즉 출발 악벽에 의한 경주 영향을 최소화하는 것이 필요하다 판단하여 출발 레이팅(출발 조교 수준 평가표) 운영위원회 간사와 출발클리닉센터 위원의 경험을 바탕으로 경주마의 심리상태에 따른</a:t>
            </a:r>
            <a:r>
              <a:rPr sz="1200">
                <a:solidFill>
                  <a:srgbClr val="000000"/>
                </a:solidFill>
                <a:latin typeface="맑은 고딕"/>
              </a:rPr>
              <a:t> 악벽 행동·상태의 원인을 진단하여 말 관계자들에게 올바른 출발조교를 교육하고 함께 순치 조교를 지도 후 경주 출전 시 출발 악벽이 발현되지 않도록 노력했습니다. 다행히 어려움을 호소하던 출발 악벽 마가 문제없이 경주를 마침으로 말 관계자들로부터의 신뢰를 구축할 수 있었던 것은 저의 보람입니다. 과거 편법 또는 일시적 회피 수단의 요구에서 원천적인 문제들을 말 관계자들과 소통하고 협력하면서 공정하고 청렴한 업무처리 기틀을 만들 수 있었습니다. 이러한 경험은 조직 내 갈등 상황을 정의롭게 해결하는데 큰도움이 될 것입니다.</a:t>
            </a:r>
          </a:p>
        </p:txBody>
      </p:sp>
      <p:sp>
        <p:nvSpPr>
          <p:cNvPr id="8" name="TextBox 7"/>
          <p:cNvSpPr txBox="1"/>
          <p:nvPr/>
        </p:nvSpPr>
        <p:spPr>
          <a:xfrm>
            <a:off x="457200" y="67437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380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581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출발대 진입순서 결정 시 중요하게 고려해야 할 사항은 무엇인가요?</a:t>
            </a:r>
            <a:br/>
            <a:r>
              <a:t>(2) 투명하고 공정한 업무 프로세스를 구축하기 위해 어떤 방법을 사용했나요?</a:t>
            </a:r>
            <a:br/>
            <a:r>
              <a:t>(3) 출발 레이팅 운영 기준을 설정하는 데 있어 중요한 요소는 무엇입니까?</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E0105414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308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[트렌드: 시간, 그리고 경험]최근 한국마사회와 밀접한 트렌드 키워드는 '시간'과 '경험'입니다. 현대인들은 갈수록 시간을 돈보다 중요하게 생각하며, 아낀 시간을 만족스러운 경험을 하는 데 사용하고자 합니다.이처럼 시간 대비 만족스러운 경험을 추구하는 트렌드는, 온라인 마권 발매로 경마의 시공간 제약을 완화하려는 한국마사회에 있어 긍정적인 신호입니다. 타 스포츠 대비 짧은 경주 소요 시간도 이러한 트렌드에 부합하며, 예측불허한 경주에서 자신의 추리가 적중했을 때 느끼는 </a:t>
            </a:r>
            <a:r>
              <a:rPr u="sng" b="1" sz="1200">
                <a:solidFill>
                  <a:srgbClr val="000000"/>
                </a:solidFill>
                <a:latin typeface="맑은 고딕"/>
              </a:rPr>
              <a:t>(1)짜릿함을 생각하면 경마는 시간당 고객 만족도가 높은 참여형 문화 콘텐츠입니다.하지만, 미래 경마의 핵심 고객이 되어야</a:t>
            </a:r>
            <a:r>
              <a:rPr sz="1200">
                <a:solidFill>
                  <a:srgbClr val="000000"/>
                </a:solidFill>
                <a:latin typeface="맑은 고딕"/>
              </a:rPr>
              <a:t> 할 40대 이하 이용객이 전체의 20%도 되지 않는다는 점은 한국마사회의 해결 과제입니다. 경마가 </a:t>
            </a:r>
            <a:r>
              <a:rPr u="sng" b="1" sz="1200">
                <a:solidFill>
                  <a:srgbClr val="000000"/>
                </a:solidFill>
                <a:latin typeface="맑은 고딕"/>
              </a:rPr>
              <a:t>(2)전 국민이 고루 즐기는 스포츠가 된다면, 수익성뿐만</a:t>
            </a:r>
            <a:r>
              <a:rPr sz="1200">
                <a:solidFill>
                  <a:srgbClr val="000000"/>
                </a:solidFill>
                <a:latin typeface="맑은 고딕"/>
              </a:rPr>
              <a:t> 아니라 산업의 규제 측면에서도 기업에 긍정적 영향을 미칠 것입니다.[직무 역량: 일정 관리 능력]대중에게 경마를 친숙하게 느끼게 하기 위해 기업 이미지를 향상해야 하며, 이를 위한 방법으로 ESG 경영이 있습니다. 제가 만약 ESG경영부에서 일하게 된다면 여러 중소기업이나 특정 사업 위탁업체와 소통해야 하고, 이러한 과정에서 일정 관리 능력은 </a:t>
            </a:r>
            <a:r>
              <a:rPr u="sng" b="1" sz="1200">
                <a:solidFill>
                  <a:srgbClr val="000000"/>
                </a:solidFill>
                <a:latin typeface="맑은 고딕"/>
              </a:rPr>
              <a:t>(3)차질 없는 업무에 있어 필수일 것입니다.저는 공공기관 인턴으로 근무하면서 임대주택 입주민 390세대를 방문해야 했기 때문에 엑셀로 스케줄러를</a:t>
            </a:r>
            <a:r>
              <a:rPr sz="1200">
                <a:solidFill>
                  <a:srgbClr val="000000"/>
                </a:solidFill>
                <a:latin typeface="맑은 고딕"/>
              </a:rPr>
              <a:t> 만들었습니다. 정보시스템에서 최신 데이터를 엑셀로 가져온 뒤, 대상마다 조사 완료 여부와 방문 가능한 시간대 등의 정보가 표시되도록 했습니다. 또한, 조건부 서식에서 논리 함수와 셀 색상 변경 기능을 이용해 완료/부재중/진행 중 사항을 직관적으로 표현했습니다.결과적으로, 인턴 종료 시 390세대 중 52세대만 남기고 거주자실태조사를 완료해 과장님께 칭찬을 들었고, 제가 작성한 엑셀 파일은 주임님께서 따로 요청하실 만큼 조직에 도움이 되었습니다. 한국마사회에서도 이러한 일정 관리 능력을 통해 효율적으로 업무를 수행하겠습니다.</a:t>
            </a:r>
          </a:p>
        </p:txBody>
      </p:sp>
      <p:sp>
        <p:nvSpPr>
          <p:cNvPr id="8" name="TextBox 7"/>
          <p:cNvSpPr txBox="1"/>
          <p:nvPr/>
        </p:nvSpPr>
        <p:spPr>
          <a:xfrm>
            <a:off x="457200" y="66796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740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940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한국마사회에서 젊은 층의 참여를 높이기 위해 어떤 접근을 할 수 있다고 생각하나요?</a:t>
            </a:r>
            <a:br/>
            <a:r>
              <a:t>(2) ESG 경영과 관련하여 경마와 중소기업 간의 협력을 어떻게 발전시킬 수 있을까요?</a:t>
            </a:r>
            <a:br/>
            <a:r>
              <a:t>(3) 임대주택 입주민 조사에서 효율적 일정 관리 외에 직면했던 가장 큰 도전은 무엇이었나요?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E1400601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82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최근 관심을 갖고 있는 트렌드는 메타버스를 활용한 교육 및 체험의 보편화입니다.한국마사회는 2024년 6월 온라인 마권발매 정식운영을 준비하고 있습니다. 이를 위해서는 시스템 부하나 네트워크, 정보보안 문제 등에 </a:t>
            </a:r>
            <a:r>
              <a:rPr u="sng" b="1" sz="1200">
                <a:solidFill>
                  <a:srgbClr val="000000"/>
                </a:solidFill>
                <a:latin typeface="맑은 고딕"/>
              </a:rPr>
              <a:t>(1)대비할 수 있어야 합니다. 그리고 현장발매보다 더욱 손쉽게 마권발매를 할 수 있기에 경마 중독 등의 문제에 대해서도 고민이 필요합니다.위에서 언급한 문제점은,</a:t>
            </a:r>
            <a:r>
              <a:rPr sz="1200">
                <a:solidFill>
                  <a:srgbClr val="000000"/>
                </a:solidFill>
                <a:latin typeface="맑은 고딕"/>
              </a:rPr>
              <a:t> 메타버스를 활용한 시뮬레이션 기능 개발을 통해 해결할 수 있다고 생각합니다. 추후 발생할 수 있는 문제에 대해 미리 점검 및 대비가 가능한 것은 물론, 흥미로운 학습 및 체험 콘텐츠를 제공하는 </a:t>
            </a:r>
            <a:r>
              <a:rPr u="sng" b="1" sz="1200">
                <a:solidFill>
                  <a:srgbClr val="000000"/>
                </a:solidFill>
                <a:latin typeface="맑은 고딕"/>
              </a:rPr>
              <a:t>(2)데에도 메타버스가 최적의 방법이기 때문입니다. 또한 경마관련 온라인교육을 메타버스와 연계하여 학습효과를 높일 수도 있습니다.&lt;핀테크 및 기획 역량으로 시뮬레이션 구축에 기여&gt;xx위원회 주최로 진행된 핀테크 관련 코스에서의 해커톤 경험을 통해 핀테크</a:t>
            </a:r>
            <a:r>
              <a:rPr sz="1200">
                <a:solidFill>
                  <a:srgbClr val="000000"/>
                </a:solidFill>
                <a:latin typeface="맑은 고딕"/>
              </a:rPr>
              <a:t> 및 기획 역량을 키웠습니다.저희 팀은 해커톤 주제로서 은퇴 준비를 제대로 하지 못하는 사람이 많다는 문제를 해결하고자 했습니다. 이와 관련하여 팀원들과 STP 전략, 마케팅 전략, 수익 구조 등을 의논하여 문제 해결을 위한 서비스를 기획했습니다. </a:t>
            </a:r>
            <a:r>
              <a:rPr u="sng" b="1" sz="1200">
                <a:solidFill>
                  <a:srgbClr val="000000"/>
                </a:solidFill>
                <a:latin typeface="맑은 고딕"/>
              </a:rPr>
              <a:t>(3)여기서 저는 마케팅 전략에 대해 조사하였고, 결과적으로 자유로운 콘텐츠 창작의 주체인 크리에이터와 협력하는 것이 좋다는 의견을 냈습니다. 이후에 은퇴를 걱정하는 사람들을 위한 맞춤형 노후자산관리 애플리케이션인 ‘노후모아’ 제작을 주제로 해커톤을 진행하였고, 여기서</a:t>
            </a:r>
            <a:r>
              <a:rPr sz="1200">
                <a:solidFill>
                  <a:srgbClr val="000000"/>
                </a:solidFill>
                <a:latin typeface="맑은 고딕"/>
              </a:rPr>
              <a:t> 저는 프론트엔드 개발을 맡았습니다.이를 통해 키운 핀테크 및 기획 역량을 이용해 한국마사회에 기여할 수 있는 방안은 다음과 같습니다. 바로 간편결제, 자산관리, 인슈어테크 등의 핀테크 기술과 연계한 메타버스 및 게임 플랫폼을 구축하여, 경마나 각종 실습을 온라인으로도 실제와 같이 체험할 수 있도록 돕는 것입니다. 그러면 경마를 포함한 말산업의 대중화가 더욱 촉진되어 VISION 2037을 달성하는 데에도 큰 도움이 되리라 생각합니다.</a:t>
            </a:r>
          </a:p>
        </p:txBody>
      </p:sp>
      <p:sp>
        <p:nvSpPr>
          <p:cNvPr id="8" name="TextBox 7"/>
          <p:cNvSpPr txBox="1"/>
          <p:nvPr/>
        </p:nvSpPr>
        <p:spPr>
          <a:xfrm>
            <a:off x="457200" y="67071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14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15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메타버스를 활용한 시뮬레이션 기능 개발을 어떻게 진행할 계획인가요?</a:t>
            </a:r>
            <a:br/>
            <a:r>
              <a:t>(2) 과거 해커톤에서 겪었던 가장 큰 도전은 무엇인가요?</a:t>
            </a:r>
            <a:br/>
            <a:r>
              <a:t>(3) 핀테크 및 기획 역량을 한국마사회에 어떻게 적용할 것인지 구체적인 방안을 설명해 주세요.</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E0105414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0342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[도구화]조직 생활에서 정의와 청렴에 가장 반대되는 상황이란, 자신에게 주어진 자리를 개인적 목적 달성을 위한 도구로 사용하는 것이라고 생각합니다. 이렇게 청렴을 넓게 정의한 이유는 다음과 같습니다.첫째, 감각이 무뎌지기 때문입니다. 과거, 학교에서 공식적 권한을 갖게 된 선배가 자신의 주변 사람들로 </a:t>
            </a:r>
            <a:r>
              <a:rPr u="sng" b="1" sz="1200">
                <a:solidFill>
                  <a:srgbClr val="000000"/>
                </a:solidFill>
                <a:latin typeface="맑은 고딕"/>
              </a:rPr>
              <a:t>(1)임원진을 구성하는 것을 시작으로 점차 부패의 수위가 높아졌고, 나중에는 공금 사용 시 영수증 처리 방식을 속이기도 했습니다.둘째, 나비효과입니다. 누군가가 규정 위반으로 보기 애매한 행동을 한다면 이를 굳이 감추려 하지 않을 수</a:t>
            </a:r>
            <a:r>
              <a:rPr sz="1200">
                <a:solidFill>
                  <a:srgbClr val="000000"/>
                </a:solidFill>
                <a:latin typeface="맑은 고딕"/>
              </a:rPr>
              <a:t> 있고, 이는 조직 전체에 안일함을 가져올 수 있습니다. 위 사례에서도 해당 선배는 "다 </a:t>
            </a:r>
            <a:r>
              <a:rPr u="sng" b="1" sz="1200">
                <a:solidFill>
                  <a:srgbClr val="000000"/>
                </a:solidFill>
                <a:latin typeface="맑은 고딕"/>
              </a:rPr>
              <a:t>(2)이렇게 했다"라고 하며 다른 사람의 경험을 근거로 삼았습니다.[예의 있게, 명확한 근거로 설득 시도]만약 조직 내 청렴 관련 갈등이 발생한다면, 민감한 주제라 행동을 취하기 어려울 것 같습니다.</a:t>
            </a:r>
            <a:r>
              <a:rPr sz="1200">
                <a:solidFill>
                  <a:srgbClr val="000000"/>
                </a:solidFill>
                <a:latin typeface="맑은 고딕"/>
              </a:rPr>
              <a:t> 하지만, 저는 위 사례에서 그 선배를 적극적으로 설득하기보다 거리를 두는 것을 더 중요하게 생각한 것 같아 후회됩니다. '그 선배가 집단에서 신뢰를 잃고, 안 좋은 꼬리표가 따라다니는 것을 </a:t>
            </a:r>
            <a:r>
              <a:rPr u="sng" b="1" sz="1200">
                <a:solidFill>
                  <a:srgbClr val="000000"/>
                </a:solidFill>
                <a:latin typeface="맑은 고딕"/>
              </a:rPr>
              <a:t>(3)막을 수도 있지 않았을까?'하는 생각이 있습니다. 그래서 저는 앞으로 비슷한 일이 발생하면 적극적으로 행동하려</a:t>
            </a:r>
            <a:r>
              <a:rPr sz="1200">
                <a:solidFill>
                  <a:srgbClr val="000000"/>
                </a:solidFill>
                <a:latin typeface="맑은 고딕"/>
              </a:rPr>
              <a:t> 합니다.저는 공공기관에서 인턴으로 근무하면서, 업무상 선배님을 설득해 선배님께서 착각하신 부분을 바로 잡은 경험이 있습니다. 이 경험에서 깨달은 점은 다음과 같습니다.첫째, 조직 생활이기 때문에 상대방에 대한 예의를 지켜야 합니다. 때로는 잠깐 물러나는 것도 필요하다고 생각합니다.둘째, 상대방의 말을 잘 기억하고, 거기에 맞는 근거를 준비해야 대화가 겉돌지 않습니다.물론, 업무상 갈등보다 청렴 쪽이 더 복잡한 문제일 수 있지만, 설득을 통해 상대방의 생각을 바꾼다는 점은 비슷하다고 생각합니다. 따라서 저는 청렴 관련 갈등이 발생한다면, 위와 같은 경험을 토대로 상대방에 대한 예의를 지키며 근거를 준비해 대화를 시도하겠습니다.</a:t>
            </a:r>
          </a:p>
        </p:txBody>
      </p:sp>
      <p:sp>
        <p:nvSpPr>
          <p:cNvPr id="8" name="TextBox 7"/>
          <p:cNvSpPr txBox="1"/>
          <p:nvPr/>
        </p:nvSpPr>
        <p:spPr>
          <a:xfrm>
            <a:off x="457200" y="665226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4662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6666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조직에서 청렴과 관련하여 발생할 수 있는 또 다른 갈등에는 어떤 것이 있을까요?</a:t>
            </a:r>
            <a:br/>
            <a:r>
              <a:t>(2) 조직 내에서 청렴성을 증진시키기 위해 어떤 추가적인 조치를 고려할 수 있나요?</a:t>
            </a:r>
            <a:br/>
            <a:r>
              <a:t>(3) 과거 인턴 경험에서 상대방을 설득하는 과정에서 어떤 전략이 가장 효과적이었나요?</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E0202204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291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최근 관심을 가지고 있는 사회적 트렌드는 지속 가능성과 환경 보호입니다. 기업이 경제적 활력, 사회적 평등, 그리고 환경 보호를 모두 고려하여 지속 가능한 발전을 이루는 것이 중요하다고 </a:t>
            </a:r>
            <a:r>
              <a:rPr u="sng" b="1" sz="1200">
                <a:solidFill>
                  <a:srgbClr val="000000"/>
                </a:solidFill>
                <a:latin typeface="맑은 고딕"/>
              </a:rPr>
              <a:t>(1)생각합니다. 이러한 방향으로 나아가면서 기업은 장기적으로 성공을 거두게 될 것이라고</a:t>
            </a:r>
            <a:r>
              <a:rPr sz="1200">
                <a:solidFill>
                  <a:srgbClr val="000000"/>
                </a:solidFill>
                <a:latin typeface="맑은 고딕"/>
              </a:rPr>
              <a:t> 믿습니다.한국마사회는 환경정화 봉사활동과 말 복지 확대를 통해 ESG 경영을 실천하고 있습니다. 저는 이와 같은 노력을 치솟기 </a:t>
            </a:r>
            <a:r>
              <a:rPr u="sng" b="1" sz="1200">
                <a:solidFill>
                  <a:srgbClr val="000000"/>
                </a:solidFill>
                <a:latin typeface="맑은 고딕"/>
              </a:rPr>
              <a:t>(2)위해 친환경적 사업을 추가로 기획하고 싶습니다.대학시절 국제한국학 포럼 내 세션을 총괄하여, 주제와 콘셉트를 기획하고 연사자를 섭외하는 역할을 맡았습니다. 세션 기획 과정에서는 먼저 시대적으로</a:t>
            </a:r>
            <a:r>
              <a:rPr sz="1200">
                <a:solidFill>
                  <a:srgbClr val="000000"/>
                </a:solidFill>
                <a:latin typeface="맑은 고딕"/>
              </a:rPr>
              <a:t> 중요하고 사회적으로 관심을 끌 수 있는 주제를 선정하는 것이 중요하다고 생각했습니다. </a:t>
            </a:r>
            <a:r>
              <a:rPr u="sng" b="1" sz="1200">
                <a:solidFill>
                  <a:srgbClr val="000000"/>
                </a:solidFill>
                <a:latin typeface="맑은 고딕"/>
              </a:rPr>
              <a:t>(3)저는 "평화 통일을 위한 한국: 남북 간 교류의 재고"라는 주제를</a:t>
            </a:r>
            <a:r>
              <a:rPr sz="1200">
                <a:solidFill>
                  <a:srgbClr val="000000"/>
                </a:solidFill>
                <a:latin typeface="맑은 고딕"/>
              </a:rPr>
              <a:t> 선택하여 포럼을 기획했습니다. 이 주제는 판문점 선언으로 인해 통일에 대한 관심이 높아진 상황을 고려하여 선택하였습니다. 이를 통해 사회적인 이슈를 파악하고 흥미롭고 중요한 주제를 발굴할 수 있는 능력을 향상시켰습니다.또한 세션을 위해 적절한 연사자를 섭외하는 과정에서도 제 기획력을 발휘하였습니다. 개성 공업 재단 이사장을 연사자로 섭외하여 세션을 구성하는데 성공했습니다. 이 과정에서 전문적인 커뮤니케이션과 조율 능력을 키웠습니다.세션을 진행하는 동안에는 참여자들과의 원활한 의사소통과 적극적인 참여를 유도하는 것이 중요하다고 생각했습니다. 따라서 세션 진행에 앞서 체험부스를 함께 운영하고 예상보다 많은 참여자들이 참여하게끔 노력했습니다. 이러한 경험을 토대로 한국마사회의 ESG 경영을 더욱 발전시키기 위해 친환경 구장 사업 등을 기획하고자 합니다. 태양광 에너지를 활용하고 구장 내 잔디석을 배치하는 등의 참신하면서도 경제적인 사업을 기획하여 한국마사회의 비전을 실현하고 싶습니다.</a:t>
            </a:r>
          </a:p>
        </p:txBody>
      </p:sp>
      <p:sp>
        <p:nvSpPr>
          <p:cNvPr id="8" name="TextBox 7"/>
          <p:cNvSpPr txBox="1"/>
          <p:nvPr/>
        </p:nvSpPr>
        <p:spPr>
          <a:xfrm>
            <a:off x="457200" y="63779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723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923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환경정화 봉사활동을 진행하면서 추가적으로 어떤 친환경적 사업을 구상하고 있나요?</a:t>
            </a:r>
            <a:br/>
            <a:r>
              <a:t>(2) 국제한국학 포럼 주제를 선정하는 과정에서 어려웠던 점은 무엇이었고 어떻게 해결했나요?</a:t>
            </a:r>
            <a:br/>
            <a:r>
              <a:t>(3) 세션 기획 시 연사자를 섭외할 때 당신의 기획력이 어떻게 발휘되었나요?</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E0202204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0233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조직 생활에서 제가 생각하는 정의와 청렴은 '성실'입니다. 성실은 사회 구성원들이 힘을 합쳐 공동 목표를 효율적으로 추구할 수 있게 하는 가장 확실한 사회적 자본이 될 수 있기 때문입니다.</a:t>
            </a:r>
            <a:r>
              <a:rPr u="sng" b="1" sz="1200">
                <a:solidFill>
                  <a:srgbClr val="000000"/>
                </a:solidFill>
                <a:latin typeface="맑은 고딕"/>
              </a:rPr>
              <a:t>(1) 또한 성실은 신뢰의 근간이 되며 목표지향적 행동을 촉진할 수 있다고 생각합니다.불성실한 팀원 발생과 같이 성실 부분에서 갈등이</a:t>
            </a:r>
            <a:r>
              <a:rPr sz="1200">
                <a:solidFill>
                  <a:srgbClr val="000000"/>
                </a:solidFill>
                <a:latin typeface="맑은 고딕"/>
              </a:rPr>
              <a:t> 생긴다면 동기부여를 통한 행동 촉진에 힘쓸 것입니다. 해당 팀원에게 동기부여를 한다면 우선 팀 전체의 성과를 향상시킬 수 있습니다. 또한 팀원 간 협력이 강화되고 더 나아가 조직 문화 강화에도 기여할 수 있을 것입니다.이와 관련하여 대학시절 태권도 동아리의 홍보부장으로 활동하며 부원들의 참여율을 높여 신입부원 모집에 성공한 </a:t>
            </a:r>
            <a:r>
              <a:rPr u="sng" b="1" sz="1200">
                <a:solidFill>
                  <a:srgbClr val="000000"/>
                </a:solidFill>
                <a:latin typeface="맑은 고딕"/>
              </a:rPr>
              <a:t>(2)경험이 있습니다. 태권도 동아리는 10명 남짓한 부원들로 구성된 비인기 동아리였으며, 부원들은 홍보에 대한 의지가 약했습니다. 저는</a:t>
            </a:r>
            <a:r>
              <a:rPr sz="1200">
                <a:solidFill>
                  <a:srgbClr val="000000"/>
                </a:solidFill>
                <a:latin typeface="맑은 고딕"/>
              </a:rPr>
              <a:t> 부원들을 설득하기 위해 구체적인 이익과 목표를 제시했습니다. 동아리 부원 증가로 인한 동아리 지원비 증액과 동아리연합대회 참가 시 더 많은 인원으로 무대를 구성하여 활동의 질을 높일 수 있는 점을 강조했습니다. 이로써 추상적인 표보다는 실질적인 혜택을 부원들에게 전달하며 설득에 성공했습니다. 또한 격파 체험 등 참여형 부스를 기획하고 필요한 역할을 부원들에게 직접적으로 배분해 줌으로써 부원들의 참여를 이끌어낼 수 있었습니다.해당 경험을 통해 소통을 통한 동기부여와 구체적이고 혁신적인 기획을 통한 참여율 증진을 경험할 수 있었습니다. 이를 기반으로 조직 내에서 불성실한 타인과의 갈등 상황을 대처해 </a:t>
            </a:r>
            <a:r>
              <a:rPr u="sng" b="1" sz="1200">
                <a:solidFill>
                  <a:srgbClr val="000000"/>
                </a:solidFill>
                <a:latin typeface="맑은 고딕"/>
              </a:rPr>
              <a:t>(3)나갈 것입니다. 조직의 미션과 비전 실현을 위해 성실한 태도로</a:t>
            </a:r>
            <a:r>
              <a:rPr sz="1200">
                <a:solidFill>
                  <a:srgbClr val="000000"/>
                </a:solidFill>
                <a:latin typeface="맑은 고딕"/>
              </a:rPr>
              <a:t> 임할 것입니다. 책임감을 기반으로 목표한 바를 이루기 위해 '성실'이라는 덕목을 꾸준히 좇아 조직에 기여하고 싶습니다.</a:t>
            </a:r>
          </a:p>
        </p:txBody>
      </p:sp>
      <p:sp>
        <p:nvSpPr>
          <p:cNvPr id="8" name="TextBox 7"/>
          <p:cNvSpPr txBox="1"/>
          <p:nvPr/>
        </p:nvSpPr>
        <p:spPr>
          <a:xfrm>
            <a:off x="457200" y="61722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7665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0866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불성실한 팀원의 동기부여 방안은 어떤 방식으로 이루어졌나요?</a:t>
            </a:r>
            <a:br/>
            <a:r>
              <a:t>(2) 태권도 동아리 홍보부장으로서 구체적인 이익과 목표를 어떻게 제시했나요?</a:t>
            </a:r>
            <a:br/>
            <a:r>
              <a:t>(3) '성실'이라는 가치가 조직 내에서 어떻게 기여할 수 있다고 생각하나요?</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E1202743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70832"/>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(1)[시설적인 측면에서의 높은 신뢰도]한국마사회는 코로나 사태로 인해 경마</a:t>
            </a:r>
            <a:r>
              <a:rPr sz="1200">
                <a:solidFill>
                  <a:srgbClr val="000000"/>
                </a:solidFill>
                <a:latin typeface="맑은 고딕"/>
              </a:rPr>
              <a:t> 중단, 말 산업 생태계 붕괴의 위기를 딛고 경영을 빠르게 정상화해 다시 한번 국민들에게 여가적인 측면에서의 즐거움을 선사하고 말산업 생태계 가치 창출 확대에 힘쓰고 있습니다.하지만 최근 경주마 체중계의 오작동으로 잘못된 정보 공지, 경주 중 게이트 오작동으로 인한 시간 지연 등 현장 점검 및 관리의 부주의로 인해 많은 이들에게 혼란을 가져다주었습니다. 한국마사회의 발 빠른 조치로 별다른 큰 문제 없이 해결되었지만 이러한 현상들이 반복된다면 기업의 핵심인 신뢰도가 떨어져 기업 이미지에 큰 타격을 받을 수 있습니다. 현재 해빙기 집중 안전 점검을 실시하며 국민들의 여가선용을 촉진하고 기업 자체의 성장을 도모하는 마사회와 같이 저 또한 전기직무를 수행하며 시설적인 측면에서 높은 신뢰도에 기여하여 국민들에게 즐거움과 안정된 경마 환경을 조성하여 한국마사회의 전력과제중 하나인 국제 경쟁력을 갖춘 경마 시행을 이끌어내고 싶습니다.</a:t>
            </a:r>
            <a:r>
              <a:rPr u="sng" b="1" sz="1200">
                <a:solidFill>
                  <a:srgbClr val="000000"/>
                </a:solidFill>
                <a:latin typeface="맑은 고딕"/>
              </a:rPr>
              <a:t>(2)어느 분야에서든 관련 규정과 법규에 대한 지식을 기본적으로 보유하고 있어야 높은 신뢰도 속에서 안정적인</a:t>
            </a:r>
            <a:r>
              <a:rPr sz="1200">
                <a:solidFill>
                  <a:srgbClr val="000000"/>
                </a:solidFill>
                <a:latin typeface="맑은 고딕"/>
              </a:rPr>
              <a:t> 운영이 가능하다고 생각합니다. 특히 제가 지원한 전기 직무 수행 시 안정적인 전기 시설물 운영뿐 아니라 경제적인 운영이 가능하며 기술적 위험에 확실한 대비가 가능하다고 </a:t>
            </a:r>
            <a:r>
              <a:rPr u="sng" b="1" sz="1200">
                <a:solidFill>
                  <a:srgbClr val="000000"/>
                </a:solidFill>
                <a:latin typeface="맑은 고딕"/>
              </a:rPr>
              <a:t>(3)생각합니다. 따라서 전기기사 자격증 취득을 준비할 당시에도 전기 관련 규정 및 법규에 관한 중요성을 인식하고 있어 반드시 전기설비기술기준</a:t>
            </a:r>
            <a:r>
              <a:rPr sz="1200">
                <a:solidFill>
                  <a:srgbClr val="000000"/>
                </a:solidFill>
                <a:latin typeface="맑은 고딕"/>
              </a:rPr>
              <a:t> 과목에서 만점을 받을 것을 목표로 하였고 결과적으로 목표를 이루게 되었습니다.또한 국내 고객들뿐만 아니라 외국인 고객들 또한 안전하게 시설물을 사용할 수 있게끔 영어 능력을 향상하기 위해 토익 875점 오픽 IH 등급을 달성하였습니다.입사 후에도 규정과 법을 최우선으로 생각하는 태도로 경제적이고 안정적인 한국마사회 전기 시설물의 유지 보수 직무를 성공적으로 수행할 자신이 있습니다.</a:t>
            </a:r>
          </a:p>
        </p:txBody>
      </p:sp>
      <p:sp>
        <p:nvSpPr>
          <p:cNvPr id="8" name="TextBox 7"/>
          <p:cNvSpPr txBox="1"/>
          <p:nvPr/>
        </p:nvSpPr>
        <p:spPr>
          <a:xfrm>
            <a:off x="457200" y="651967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1403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3407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마사회 시설적인 측면에서 신뢰도를 높이기 위한 구체적인 방법은 무엇인가요?</a:t>
            </a:r>
            <a:br/>
            <a:r>
              <a:t>(2) 전기기사 자격증 준비 과정에서 가장 중요하게 생각했던 점은 무엇인가요?</a:t>
            </a:r>
            <a:br/>
            <a:r>
              <a:t>(3) 영어 능력 향상을 위해 어떤 노력을 기울였는지 설명해 주세요.</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E1202743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90448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[정직한 노력은 배신하지 않는다]정직한 노력이 아닌 편법을 사용하는 것은 제가 생각하는 정의와 청렴에 가장 반대된다고 생각합니다.학부생 시절 아두이노를 기반으로 한 작품을 제작해야 하는 조별 과제를 진행할 당시 </a:t>
            </a:r>
            <a:r>
              <a:rPr u="sng" b="1" sz="1200">
                <a:solidFill>
                  <a:srgbClr val="000000"/>
                </a:solidFill>
                <a:latin typeface="맑은 고딕"/>
              </a:rPr>
              <a:t>(1)편법을 사용한 다른 조와 달리 규정을 준수하고 팀원들 또한 그렇게 하도록 유도함으로써 끝내 좋은 결과를 얻게 된 경험이</a:t>
            </a:r>
            <a:r>
              <a:rPr sz="1200">
                <a:solidFill>
                  <a:srgbClr val="000000"/>
                </a:solidFill>
                <a:latin typeface="맑은 고딕"/>
              </a:rPr>
              <a:t> 있습니다.완성된 작품과 사용한 코드를 캡처하여 제출하는 과제인 만큼 대부분의 조가 어려움을 겪고 있었으나 몇몇 조들은 외부 업체에 작품을 맡기는 편법을 사용하여 제출하였습니다.꽤 많은 조가 결과만 제출하면 되는 과제의 허점을 이용해 편법을 사용했으나 제가 속한 조는 저희의 힘으로 작품을 제작하기로 했습니다. 아두이노 코딩 분야에 비교적 취약했던 전 구글링과 유튜브 그리고 아두이노 사이트를 활용해 아두이노 기반 스마트 워치를 제작하기 위해 노력했습니다. 하지만 결과는 역시 외부 전문 업체에 맡긴 작품들보다 좋지 못한 성적을 받게 되었습니다.하지만 이러한 경험을 통해 취약했던 아두이노 코딩에 자신감이 생기게 되었고 기말고사를 치르게 되었을 때 도움이 되어 결국 편법을 사용한 학생들보다 최종적으로는 더 높은 성적을 얻게 되었습니다.이러한 경험을 통해 규정이나 기준을 무시한 채 편법을 사용하면 잠시나마 원하는 결과를 얻을 수도 있겠으나 </a:t>
            </a:r>
            <a:r>
              <a:rPr u="sng" b="1" sz="1200">
                <a:solidFill>
                  <a:srgbClr val="000000"/>
                </a:solidFill>
                <a:latin typeface="맑은 고딕"/>
              </a:rPr>
              <a:t>(2)규정이나 기준을 지켜 결과를 내게 된다면 편법을 사용한 결과물보다 훨씬 더 단단하고 좋은 결과를 얻게 된다는 것을 깨달았습니다.입사</a:t>
            </a:r>
            <a:r>
              <a:rPr sz="1200">
                <a:solidFill>
                  <a:srgbClr val="000000"/>
                </a:solidFill>
                <a:latin typeface="맑은 고딕"/>
              </a:rPr>
              <a:t> 후에도 개인의 이익만을 생각하거나 결과만을 내기 위해 편법을 사용하지 않고 조직과 개인 동시에 떳떳하면서 탄탄한 성장을 이룰 수 있도록 규정과 조직 생활의 규칙을 준수하며 정직한 노력을 할 것을 약속드립니다.</a:t>
            </a:r>
            <a:r>
              <a:rPr u="sng" b="1" sz="1200">
                <a:solidFill>
                  <a:srgbClr val="000000"/>
                </a:solidFill>
                <a:latin typeface="맑은 고딕"/>
              </a:rPr>
              <a:t>(3)</a:t>
            </a:r>
          </a:p>
        </p:txBody>
      </p:sp>
      <p:sp>
        <p:nvSpPr>
          <p:cNvPr id="8" name="TextBox 7"/>
          <p:cNvSpPr txBox="1"/>
          <p:nvPr/>
        </p:nvSpPr>
        <p:spPr>
          <a:xfrm>
            <a:off x="457200" y="605332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64768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96772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아두이노 프로젝트에서 규정을 준수하며 극복했던 어려움은 무엇이었나요?</a:t>
            </a:r>
            <a:br/>
            <a:r>
              <a:t>(2) 편법을 사용하지 않고 규정을 준수함으로써 얻은 장점은 무엇인가요?</a:t>
            </a:r>
            <a:br/>
            <a:r>
              <a:t>(3) 입사 후 조직 내에서 정직한 노력을 어떻게 실천할 계획인가요?</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E2203971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97306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현 시기 사람들이 직업 근로자의 신뢰성과 공정성을 매우 중요시 하고 있다 생각하고 있습니다. 현재 지금은 조금 잦아든 감이 있는 것 같지만 여전히 화재가 되고 있는 </a:t>
            </a:r>
            <a:r>
              <a:rPr u="sng" b="1" sz="1200">
                <a:solidFill>
                  <a:srgbClr val="000000"/>
                </a:solidFill>
                <a:latin typeface="맑은 고딕"/>
              </a:rPr>
              <a:t>(1)의대 정원 확대 이슈만 하더라도 사람들은 의사들의 직업 윤리가 제대로 지켜지지 않고 있다고 보아서 여론은 매우 좋지 못하고 의사들의 대한 평판 또한 기존에 비한다면 상당히 낮아진</a:t>
            </a:r>
            <a:r>
              <a:rPr sz="1200">
                <a:solidFill>
                  <a:srgbClr val="000000"/>
                </a:solidFill>
                <a:latin typeface="맑은 고딕"/>
              </a:rPr>
              <a:t> 감이 있다고 저는 생각하고 있습니다. 또한 이러한 낮은 평판이 지속되어 사업 규모가 축소하는 경우도 있습니다. 예를 들자면 이전 용산 전자 상가는 전자 부품을 구하려면 필수적으로 방문이 필요한 곳으로 인식되던 </a:t>
            </a:r>
            <a:r>
              <a:rPr u="sng" b="1" sz="1200">
                <a:solidFill>
                  <a:srgbClr val="000000"/>
                </a:solidFill>
                <a:latin typeface="맑은 고딕"/>
              </a:rPr>
              <a:t>(2)곳 이었습니다. 하지만 판매 업자들의 지속적인 방문 고객 기만으로 인한 신뢰성 및 공정성 하락으로 전자 상가는 점차 쇠퇴의 길을</a:t>
            </a:r>
            <a:r>
              <a:rPr sz="1200">
                <a:solidFill>
                  <a:srgbClr val="000000"/>
                </a:solidFill>
                <a:latin typeface="맑은 고딕"/>
              </a:rPr>
              <a:t> 걸었고 현 시기에는 방문 구매를 하는 사람들은 거의 찾아보기 힘들 지경에 이르렀습니다. 저는 한국마사회 업무에도 이러한 신뢰성 구축이 매우 필요하다고 생각하고 있습니다. 근 5년 간 한국마사회에서 근무한 경험을 바탕으로 생각해 보았을 때 일부 방문 고객 분들의 경우 한국마사회의 신뢰성에 </a:t>
            </a:r>
            <a:r>
              <a:rPr u="sng" b="1" sz="1200">
                <a:solidFill>
                  <a:srgbClr val="000000"/>
                </a:solidFill>
                <a:latin typeface="맑은 고딕"/>
              </a:rPr>
              <a:t>(3)의문을 가지시거나 공정성이 저하되어 있다며 항의하시는 분들이 일부 있다고 생각합니다. 위에 말씀드렸던 내용과 비슷하게 고객 분들에게 신뢰성과 공정성에 대하여 확신을 주지 못하고</a:t>
            </a:r>
            <a:r>
              <a:rPr sz="1200">
                <a:solidFill>
                  <a:srgbClr val="000000"/>
                </a:solidFill>
                <a:latin typeface="맑은 고딕"/>
              </a:rPr>
              <a:t> 의문을 계속해서 주어지게 된다면 한국마사회 발전에 걸림돌이 될 수 있다고 생각합니다. 신뢰성과 공정성에 대한 확신을 고객 분들에게 주기 위하여 규정에 따라 공정성 있게 판단하며 이러한 내용을 명확히 고객 분들에게 설명하여 신뢰성을 주고 이러한 행위를 반복하여 고객 분들에게 보여준다면 고객 분들의 한국마사회에 믿음을 가지고 꾸준히 찾아와 한국마사회의 발전을 이룰 수 있다라고 생각합니다.</a:t>
            </a:r>
          </a:p>
        </p:txBody>
      </p:sp>
      <p:sp>
        <p:nvSpPr>
          <p:cNvPr id="8" name="TextBox 7"/>
          <p:cNvSpPr txBox="1"/>
          <p:nvPr/>
        </p:nvSpPr>
        <p:spPr>
          <a:xfrm>
            <a:off x="457200" y="612190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7162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0363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의대 정원 확대 이슈에서 의사들의 직업 윤리에 대한 심각한 문제가 있다고 보시는 이유는 무엇인가요?</a:t>
            </a:r>
            <a:br/>
            <a:r>
              <a:t>(2) 용산 전자 상가 사례에서 고객 기만으로 인한 신뢰성 하락을 어떻게 극복할 수 있었다고 생각하나요?</a:t>
            </a:r>
            <a:br/>
            <a:r>
              <a:t>(3) 한국마사회에서의 신뢰성 구축을 위해 시행한 구체적인 대책은 무엇인가요?</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E2203971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267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조직 생활에서 제가 생각하는 정의와 청렴은 상호 간의 협력과 각 부서 및 부서원들 간의 협조가 가장 중요하다고 생각합니다. 이러한 상호작용이 전혀 이루어지지 못하는 상황, 즉 각 부서 간에 협력이 아닌 상호 견제만이 존재하고 상호 구성원들 간의 의사소통이 </a:t>
            </a:r>
            <a:r>
              <a:rPr u="sng" b="1" sz="1200">
                <a:solidFill>
                  <a:srgbClr val="000000"/>
                </a:solidFill>
                <a:latin typeface="맑은 고딕"/>
              </a:rPr>
              <a:t>(1)전혀 안되어 협조가 안되는 모습이 제가 생각하는 정의와 청렴에 가장 반대되는 상황이라고</a:t>
            </a:r>
            <a:r>
              <a:rPr sz="1200">
                <a:solidFill>
                  <a:srgbClr val="000000"/>
                </a:solidFill>
                <a:latin typeface="맑은 고딕"/>
              </a:rPr>
              <a:t> 생각합니다. 간단한 업무일지라도 조직 생활에서의 업무는 상호 간의 협조가 필요한 경우가 많습니다. 상호 간의 협조가 이루어 질 경우에는 별 것 아닌 것처럼 넘어갈 수 있는 어려움도 협력 없이 견제만이 있을 경우에는 업무 진행의 어려움이 곱절로 불어나가게 됩니다. 부서 업무 해결의 어려움이 늘어날 수록 부서 업무 효율은 계속해서 떨어지고 </a:t>
            </a:r>
            <a:r>
              <a:rPr u="sng" b="1" sz="1200">
                <a:solidFill>
                  <a:srgbClr val="000000"/>
                </a:solidFill>
                <a:latin typeface="맑은 고딕"/>
              </a:rPr>
              <a:t>(2)이로 인해서 조직의 효율도 떨어지게 됩니다.이러한 현상이 반복되는 것이 제가 생각하는 정의와 청렴에 반대되는 상황입니다.이러한</a:t>
            </a:r>
            <a:r>
              <a:rPr sz="1200">
                <a:solidFill>
                  <a:srgbClr val="000000"/>
                </a:solidFill>
                <a:latin typeface="맑은 고딕"/>
              </a:rPr>
              <a:t> 현상에서 벗어나기 위해서는 소통이 제일 중요하다고 생각합니다. 저는 타인과 조직 생활을 지내는데 있어서 무조건적으로 좋은 상황만이 있을 것이라 생각하지는 않습니다. 타인은 온전한 </a:t>
            </a:r>
            <a:r>
              <a:rPr u="sng" b="1" sz="1200">
                <a:solidFill>
                  <a:srgbClr val="000000"/>
                </a:solidFill>
                <a:latin typeface="맑은 고딕"/>
              </a:rPr>
              <a:t>(3)자신이 아니기 때문에 남을 완전히 이해하는 것은 불가능하다고 생각합니다. 하지만 타인과의 소통을 통하여 이러한 견해 차이를 줄이고 갈등 상황을 완화 시키고 해결할 수 있다고 생각합니다. 소통을</a:t>
            </a:r>
            <a:r>
              <a:rPr sz="1200">
                <a:solidFill>
                  <a:srgbClr val="000000"/>
                </a:solidFill>
                <a:latin typeface="맑은 고딕"/>
              </a:rPr>
              <a:t> 통하여 내가 알지 못했던 정보의 공유와 다른 이들의 어려움, 현재 상황을 바라보고 있는 다른 사람의 관점을 알 수 있습니다. 이러한 타인과의 소통을 통하여 견해 차이를 줄이고 갈등 상황을 완화 시킨다면 상호 간의 협력을 통한 부서 발전을 이루고 더 나아가 조직의 발전을 이룰 수 있다 생각합니다.</a:t>
            </a:r>
          </a:p>
        </p:txBody>
      </p:sp>
      <p:sp>
        <p:nvSpPr>
          <p:cNvPr id="8" name="TextBox 7"/>
          <p:cNvSpPr txBox="1"/>
          <p:nvPr/>
        </p:nvSpPr>
        <p:spPr>
          <a:xfrm>
            <a:off x="457200" y="59756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699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900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각 부서 간 상호 견제를 줄이기 위한 효과적인 소통 방법에는 무엇이 있을까요?</a:t>
            </a:r>
            <a:br/>
            <a:r>
              <a:t>(2) 조직 내에서 효율을 높이기 위한 상호 협력의 중요도는 얼마나 된다고 생각하시나요?</a:t>
            </a:r>
            <a:br/>
            <a:r>
              <a:t>(3) 상호 간의 견해 차이를 줄이며 부서 발전을 이룬 구체적인 사례가 있다면 무엇인가요?</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E0202243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371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[승마의 공교육 편입 후 학생들을 대상으로 설문지를 개발해 후기와 보완점을 조사하고 이를 통한 </a:t>
            </a:r>
            <a:r>
              <a:rPr u="sng" b="1" sz="1200">
                <a:solidFill>
                  <a:srgbClr val="000000"/>
                </a:solidFill>
                <a:latin typeface="맑은 고딕"/>
              </a:rPr>
              <a:t>(1)승마에 대한 학생들의 관심 증대] 한국마사회는 2017년부터 농림수산식품부가 말산업을 육성하기 위해 추진하는 학생승마 지원사업과</a:t>
            </a:r>
            <a:r>
              <a:rPr sz="1200">
                <a:solidFill>
                  <a:srgbClr val="000000"/>
                </a:solidFill>
                <a:latin typeface="맑은 고딕"/>
              </a:rPr>
              <a:t> 연계하여 학교 체육 승마 지원사업을 추진하고 있습니다. 지금까지는 학교 체육 승마 지원사업이 말산업 특구 지역으로 한정되어 있었습니다. 그러나 올해부터 마사회는 이 사업을 전국으로 확대 시행하기로 했습니다. 더불어 기존에는 시행하지 않았던 학교 체육 승마 참가 학교의 교원들을 대상으로 승마 교원 연수 지원사업도 진행할 계획이라고 발표했습니다. 이런 방과후 학교 프로그램에 승마가 본격적으로 도입이 되면 더 많은 학교의 </a:t>
            </a:r>
            <a:r>
              <a:rPr u="sng" b="1" sz="1200">
                <a:solidFill>
                  <a:srgbClr val="000000"/>
                </a:solidFill>
                <a:latin typeface="맑은 고딕"/>
              </a:rPr>
              <a:t>(2)구성원들이 승마 사업에 관심을 가질 수 있을 것입니다. 사회적으로 승마를 경험해본 인구가 늘어나면 자연스럽게 말산업이</a:t>
            </a:r>
            <a:r>
              <a:rPr sz="1200">
                <a:solidFill>
                  <a:srgbClr val="000000"/>
                </a:solidFill>
                <a:latin typeface="맑은 고딕"/>
              </a:rPr>
              <a:t> 더욱 활성화되게 될 것입니다. 이 과정에서 가장 중요한 부분은 바로 학교 체육 승마 프로그램을 체험한 학생들의 만족도를 높이는 것입니다. 이를 위해서 저는 설문지를 개발하고 SPSS 프로그램을 통해 이를 논리적으로 분석해 결과를 도출하는 능력을 통해 취득한 사회조사분석사 2급 자격증을 기반으로 프로그램에 참여한 학생들을 대상으로 만족도와 보완점을 통합적으로 묻는 설문조사를 </a:t>
            </a:r>
            <a:r>
              <a:rPr u="sng" b="1" sz="1200">
                <a:solidFill>
                  <a:srgbClr val="000000"/>
                </a:solidFill>
                <a:latin typeface="맑은 고딕"/>
              </a:rPr>
              <a:t>(3)개발하겠습니다. 또한 이를 통계적으로 분석한 결과를 바탕으로 더욱 효과적인 프로그램이</a:t>
            </a:r>
            <a:r>
              <a:rPr sz="1200">
                <a:solidFill>
                  <a:srgbClr val="000000"/>
                </a:solidFill>
                <a:latin typeface="맑은 고딕"/>
              </a:rPr>
              <a:t> 될 수 있도록 완성도를 높이겠습니다. 과거 학교의 홍보 프로그램을 계획하고 참여자들을 대상으로 만족도 조사를 진행해 다음 행사 때 프로그램을 보완한 경험이 있습니다. 당시 참여자들 대상으로 설문지를 개발해 조사한 후 만족도를 수치화하였고 주관식 문항을 통해 구체적인 피드백을 받았습니다. 이후 이를 통계적으로 분석해 프로그램을 수정하였습니다. 그 결과 참여자가 50% 증가하는 성과를 이루었습니다. 이런 경험을 통해 학교 체육 승마 프로그램 참여자들을 대상으로 설문지를 개발하고 결과 분석을 통해 승마 사업의 활성화를 성공적으로 이끌겠습니다.</a:t>
            </a:r>
          </a:p>
        </p:txBody>
      </p:sp>
      <p:sp>
        <p:nvSpPr>
          <p:cNvPr id="8" name="TextBox 7"/>
          <p:cNvSpPr txBox="1"/>
          <p:nvPr/>
        </p:nvSpPr>
        <p:spPr>
          <a:xfrm>
            <a:off x="457200" y="670255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9691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1695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학교 체육 승마 지원사업에서 설문지를 활용해 어떠한 구체적인 개선책을 제안하셨나요?</a:t>
            </a:r>
            <a:br/>
            <a:r>
              <a:t>(2) 승마 사업 활성화를 위해 SPSS 프로그램을 사용한 구체적인 분석 방법은 무엇인가요?</a:t>
            </a:r>
            <a:br/>
            <a:r>
              <a:t>(3) 참여자 만족도를 수치화하고 주관식 문항을 통해 얻은 피드백으로 프로그램을 어떻게 수정했나요?</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E0202243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82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[본인의 이익을 위해 조직의 규율을 어기는 불법적인 행위-자진 신고를 유도한 후 상황 지속 시 원칙에 따른 처리 필요] 조직 생활에서 정의와 청렴에 가장 반대되는 상황은 바로 본인의 이익을 위해 조직의 규율을 어기는 행위입니다. 한국마사회법 제 6조의 4에 따르면 마사회의 임직원은 마권을 구매할 수 없는 사람으로 지정되어 있습니다. 그러나 본인의 이익을 위하여 이런 법의 존재를 알고서도 다른 사람들과 기관의 감시를 피해 불법적으로 마권을 구매하고 수익을 취하려고 하는 행위를 하는 상황은 청렴과 가장 반대되는 행위입니다. 특히 마권을 관리하고 감독하는 기능을 담당하는 한국마사회 임직원이라면 경마 산업 관리의 의무를 진 공공기관의 근무자로서 가져야 할 청렴의 의무를 위반한 사항입니다. 만약 이런 상황을 목격하고 그 일로 갈등이 발생한다면 가장 먼저 한국마사회법에 대해서 상대에게 설명하고 지금 하는 행위가 법에 규정된 불법행위라는 점을 단호하게 설명할 것입니다. 법의 존재에 대해 만약 모르고 있었다면 불법행위임을 알리고 그 즉시 중단시키고 잘못된 행위에 대해서는 스스로 잘못을 부패행위 신고센터에 신고하도록 안내할 것입니다. 그러나 이미 이 법에 대해 알면서도 그런 행동을 했을 때는 먼저 부패행위에 대해 자진 신고를 유도할 것입니다. 자진 신고를 하지 않으면 아무리 동료라고 하여도 법규에 어긋나는 행동을 해서 부당한 이익을 취했기 때문에 부패 공익신고제도를 활용해 부패 상황을 신고할 것입니다.</a:t>
            </a:r>
            <a:r>
              <a:rPr u="sng" b="1" sz="1200">
                <a:solidFill>
                  <a:srgbClr val="000000"/>
                </a:solidFill>
                <a:latin typeface="맑은 고딕"/>
              </a:rPr>
              <a:t>(1) 과거 동아리 활동 당시 한 부원이 동아리 공금을 사적인 일에 사용한 경우가 있었습니다. 당시 회계 담당이었던 전 이 사실을 알고</a:t>
            </a:r>
            <a:r>
              <a:rPr sz="1200">
                <a:solidFill>
                  <a:srgbClr val="000000"/>
                </a:solidFill>
                <a:latin typeface="맑은 고딕"/>
              </a:rPr>
              <a:t> 부원과 단둘이 만나 규칙에 어긋나는 행동이고 이에 따라 우리 동아리가 피해를 볼 수 있다는 상황에 관해 설명하였습니다. 또한 본인도 손해를 입을 수 있다고 설득하여 스스로 잘못을 인정하고 일을 바로잡았습니다. 이런 경험처럼 청렴하지 못한 상황을 목격한다면 먼저 잘못을 시인하도록 설득하고 최후의 수단으로는 신고제도를 </a:t>
            </a:r>
            <a:r>
              <a:rPr u="sng" b="1" sz="1200">
                <a:solidFill>
                  <a:srgbClr val="000000"/>
                </a:solidFill>
                <a:latin typeface="맑은 고딕"/>
              </a:rPr>
              <a:t>(2)활용하겠습니다.(3)</a:t>
            </a:r>
          </a:p>
        </p:txBody>
      </p:sp>
      <p:sp>
        <p:nvSpPr>
          <p:cNvPr id="8" name="TextBox 7"/>
          <p:cNvSpPr txBox="1"/>
          <p:nvPr/>
        </p:nvSpPr>
        <p:spPr>
          <a:xfrm>
            <a:off x="457200" y="67071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14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15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부패행위 신고센터에 신고를 유도하는 과정에서의 어려움은 무엇이었나요?</a:t>
            </a:r>
            <a:br/>
            <a:r>
              <a:t>(2) 부패 공익신고제도를 활용해 부패 상황을 신고한 경험에서 배운 점은 무엇인가요?</a:t>
            </a:r>
            <a:br/>
            <a:r>
              <a:t>(3) 동아리 활동 시 규칙에 어긋난 행동을 한 부원의 설득 과정에서 중요했던 점은 무엇인가요?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E1203832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622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지속 가능한 미래를 위한 한국 마사회의 행보에 큰 흥미를 느꼈습니다.전 세계적으로 기후 위기에 대한 </a:t>
            </a:r>
            <a:r>
              <a:rPr u="sng" b="1" sz="1200">
                <a:solidFill>
                  <a:srgbClr val="000000"/>
                </a:solidFill>
                <a:latin typeface="맑은 고딕"/>
              </a:rPr>
              <a:t>(1)관심이 높아지면서, 많은 국가와 기업에서 탄소중립을 실천하고자 노력하고 있습니다. 우리나라 역시 꾸준히 저탄소화 정책을 추진하고 있으며</a:t>
            </a:r>
            <a:r>
              <a:rPr sz="1200">
                <a:solidFill>
                  <a:srgbClr val="000000"/>
                </a:solidFill>
                <a:latin typeface="맑은 고딕"/>
              </a:rPr>
              <a:t> 공공 기관을 시작으로 다양한 기업들이 이에 동참하고 있는 </a:t>
            </a:r>
            <a:r>
              <a:rPr u="sng" b="1" sz="1200">
                <a:solidFill>
                  <a:srgbClr val="000000"/>
                </a:solidFill>
                <a:latin typeface="맑은 고딕"/>
              </a:rPr>
              <a:t>(2)추세입니다. 한국 마사회도 친환경 사업장 운영, 저탄소 사업장 운영, 친환경 승마시설 모델 적립이라는</a:t>
            </a:r>
            <a:r>
              <a:rPr sz="1200">
                <a:solidFill>
                  <a:srgbClr val="000000"/>
                </a:solidFill>
                <a:latin typeface="맑은 고딕"/>
              </a:rPr>
              <a:t> 목표를 설정하여 ESG 경영을 추진하고 있습니다. 1년 전부터 폐기하던 전자제품을 재활용 처리함으로써 폐전자제품 자원순환체계를 구축하고 있는 행보를 보고 녹색환경 조성을 위한 한국 마사회의 진심을 느낄 수 있었습니다. 이외에도 경마공원 내 신재생 에너지 생산설비 운영, 제주경마공원 경주로 LED 조명 신규 도입, 모바일 입장권 전면 도입 등을 통해 기업의 </a:t>
            </a:r>
            <a:r>
              <a:rPr u="sng" b="1" sz="1200">
                <a:solidFill>
                  <a:srgbClr val="000000"/>
                </a:solidFill>
                <a:latin typeface="맑은 고딕"/>
              </a:rPr>
              <a:t>(3)특성을 고려한 최선의 대응 체계를 구축하였음을 알 수 있었습니다.저는 한국 마사회에서 친환경 사업장을 구축하는데 기여하고 싶습니다.인턴 시절, 현직자와 함께 발전소를 탐방하였습니다. 발전기와 부속 설비,</a:t>
            </a:r>
            <a:r>
              <a:rPr sz="1200">
                <a:solidFill>
                  <a:srgbClr val="000000"/>
                </a:solidFill>
                <a:latin typeface="맑은 고딕"/>
              </a:rPr>
              <a:t> 유도 전동기, 동기 발전기, 차단기, UPS 등을 보면서 해당 설비들의 규모와 역할을 다시 한번 확인할 수 있었습니다. 상기 경험을 통해 전기 시설물에 대한 지식을 습득하고 현장에서 안전 준수의 중요성을 배울 수 있었습니다. 또한 협력 업체와 협업하여 업무를 진행하시는 선배님들을 보며 전문성을 갖춘 협력인으로서 성장하기 위해 꾸준히 노력하였습니다. 저의 역량과 경험을 토대로 업장과 경마산업의 특성을 고려한 신재생 에너지 도입에 힘써 일정 비율의 전력 수요를 자발적으로 충족시키는 환경을 구축하고 싶습니다. 이를 통해 전기 요금을 절감시키고 온실가스를 감축하며 전기 에너지를 자연 친화적인 방식을 이용해 사용할 수 있도록 노력하겠습니다. 또한 이러한 행보를 통해 공공 기관으로서 국민들에게 모범을 보이고 기업의 이미지를 긍정적인 방향으로 이끄는 데에 기여하겠습니다.</a:t>
            </a:r>
          </a:p>
        </p:txBody>
      </p:sp>
      <p:sp>
        <p:nvSpPr>
          <p:cNvPr id="8" name="TextBox 7"/>
          <p:cNvSpPr txBox="1"/>
          <p:nvPr/>
        </p:nvSpPr>
        <p:spPr>
          <a:xfrm>
            <a:off x="457200" y="66111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0547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255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 마사회의 ESG 경영 추진에 참여하고 싶은 이유는 무엇인가요?</a:t>
            </a:r>
            <a:br/>
            <a:r>
              <a:t>(2) 전자제품 재활용 처리 체계 구축 과정에서 어떤 어려움이 있었나요?</a:t>
            </a:r>
            <a:br/>
            <a:r>
              <a:t>(3) 인턴 시절 발전소 탐방에서 배운 가장 중요한 점은 무엇인가요?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E1400601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81044"/>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(1)특별한 사유 없이 정해진 근무시간을 제대로 지키지 않는 것이 정의와 청렴에 가장 반대되는 상황이라고 생각합니다. 조직에서 일을 하다 보면, 지켜야</a:t>
            </a:r>
            <a:r>
              <a:rPr sz="1200">
                <a:solidFill>
                  <a:srgbClr val="000000"/>
                </a:solidFill>
                <a:latin typeface="맑은 고딕"/>
              </a:rPr>
              <a:t> 하는 규칙들이 상당히 많습니다. 특히 공직자라면 청탁금지법 등 더욱 엄격한 규율이 적용됩니다. 즉, 공직자에게 있어 정의나 청렴에 위반되는 행위는 더 다양하게 존재합니다. 그런데 특별한 사유 없이 정해진 근무시간을 지키지 않는 것은 가장 기본적이면서도 지키기 쉬운 약속을 어기는 </a:t>
            </a:r>
            <a:r>
              <a:rPr u="sng" b="1" sz="1200">
                <a:solidFill>
                  <a:srgbClr val="000000"/>
                </a:solidFill>
                <a:latin typeface="맑은 고딕"/>
              </a:rPr>
              <a:t>(2)행위이므로 정의와 청렴에 가장 반대되는 상황이라고 생각합니다.만약 타인이 근무시간을 정당한 사유 없이 지키지 않아 조직에 갈등 상황이 발생한다면, 우선은 그 사람에게 어려움이나 고민이 있는지를 확인해 보고 이후에 조직원들과 의논하여 근무시간을 최대한 지키도록 할 방안을 찾을 것 같습니다. 규칙을 어겼다고 해서 앞뒤 사정은 전혀 고려하지 않는다면, 법은 철저히 지킬 수 있겠지만 (3)조직의 문화와 인간관계는 더욱 경직될 가능성이 있기 때문입니다. 실제로 저는 서울대학교에서 근무하면서 정해진 출근 시간보다 종종 늦게 오는 직원을 봤는데 사정을 알고 보니 건강에 문제가 있었던 사람이었습니다. 그래서 조직에서는 그 사람이 유연근무를 통해 늦게 출근해도 괜찮게 하고, 일과시간에 필요하면 보건진료소 방문을 할 수 있도록 배려하였더니 지각하는 일이 거의 사라졌습니다.물론 공직자가 직무</a:t>
            </a:r>
            <a:r>
              <a:rPr sz="1200">
                <a:solidFill>
                  <a:srgbClr val="000000"/>
                </a:solidFill>
                <a:latin typeface="맑은 고딕"/>
              </a:rPr>
              <a:t> 관련하여 금품을 수수하거나 폭행을 저지르는 등의 심각한 행위는 법대로 처벌을 받아야겠으나, 조직 내에서 충분히 바로잡을 수 있는 사안이라면 엄격히 법대로 처리하기 전에 먼저 최대한 그 사람이 규칙을 지킬 수 있는 방향으로 이끌어보는 것이 필요하다고 생각합니다.</a:t>
            </a:r>
          </a:p>
        </p:txBody>
      </p:sp>
      <p:sp>
        <p:nvSpPr>
          <p:cNvPr id="8" name="TextBox 7"/>
          <p:cNvSpPr txBox="1"/>
          <p:nvPr/>
        </p:nvSpPr>
        <p:spPr>
          <a:xfrm>
            <a:off x="457200" y="59298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242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4428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정해진 근무시간을 지키지 않는 행동이 조직에 미치는 영향을 어떻게 설명할 수 있나요?</a:t>
            </a:r>
            <a:br/>
            <a:r>
              <a:t>(2) 상대방의 규칙 위반을 이해하고 해결하기 위해 어떤 접근법을 활용했나요?</a:t>
            </a:r>
            <a:br/>
            <a:r>
              <a:t>(3) 서울대학교 근무 시 경험했던 갈등 상황과 그에 대한 해결 방법을 설명해 주세요.</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E1203832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022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조직 생활에 있어서 정직과 공정을 가장 중요하게 생각합니다.주어진 업무를 수행하는 과정에서 타인의 성과를 빼앗거나 표절하여 이득을 취하는 행위는 조직 생활을 하면서 언제든지 일어날 수 있는 일이라고 생각합니다. 또한 자신 또는 타인의 업무를 위한 부정 청탁, 뇌물 수수 역시 정의와 청렴을 훼손하는 행위에 해당합니다. 이러한 행위들은 조직의 신뢰를 훼손하고, 구성원들 간의 갈등과 불평등을 유발하여 조직의 성과와 </a:t>
            </a:r>
            <a:r>
              <a:rPr u="sng" b="1" sz="1200">
                <a:solidFill>
                  <a:srgbClr val="000000"/>
                </a:solidFill>
                <a:latin typeface="맑은 고딕"/>
              </a:rPr>
              <a:t>(1)발전을 저해할 수 있습니다. 정직과 공정성을 위배하는 상황으로 조직 내 타인과 갈등이 발생한다면, 저는 부당한 방식이 아닌 정당한 방식으로 타인을 도울 수 있는 조력자가 될 것입니다. 교환 학생 시절, 팀 프로젝트를 진행하면서 비슷한 경험이 있었습니다. 당시 클라이언트로부터 의뢰를 받아 퀴즈 게임 어플을 제작하는 프로젝트를 진행하였습니다. 팀원 중 한 명이 본인 주변에 프로그래밍을 매우 잘하고 관련</a:t>
            </a:r>
            <a:r>
              <a:rPr sz="1200">
                <a:solidFill>
                  <a:srgbClr val="000000"/>
                </a:solidFill>
                <a:latin typeface="맑은 고딕"/>
              </a:rPr>
              <a:t> 경험이 많은 친구가 있는데 그 친구에게 </a:t>
            </a:r>
            <a:r>
              <a:rPr u="sng" b="1" sz="1200">
                <a:solidFill>
                  <a:srgbClr val="000000"/>
                </a:solidFill>
                <a:latin typeface="맑은 고딕"/>
              </a:rPr>
              <a:t>(2)정당한 대가를 지불하고 결과물을 받는 것이 어떠냐는 제안을 하였습니다. 제안을 받아들이면</a:t>
            </a:r>
            <a:r>
              <a:rPr sz="1200">
                <a:solidFill>
                  <a:srgbClr val="000000"/>
                </a:solidFill>
                <a:latin typeface="맑은 고딕"/>
              </a:rPr>
              <a:t> 프로젝트를 훨씬 쉽게 진행할 수 있고 더 높은 퀄리티의 결과물을 만들어 낼 수 있지만, 그것은 경쟁의 공정성을 위배하는 행위였기에 반갑지 않은 제안이었습니다. 그래서 저는 그 제안에 찬성하는 팀원들을 진지하게 설득하였습니다.프로젝트를 직접 수행하면 문제해결능력, 협동심, 책임감 등 많은 것을 배울 수 있고, 이는 미래에 큰 도움을 주는 자산이 될 것임을 강조하였습니다. 그리고 팀원들이 작업을 수행하는 과정에서 </a:t>
            </a:r>
            <a:r>
              <a:rPr u="sng" b="1" sz="1200">
                <a:solidFill>
                  <a:srgbClr val="000000"/>
                </a:solidFill>
                <a:latin typeface="맑은 고딕"/>
              </a:rPr>
              <a:t>(3)어려움이 생기면 함께 고민해 보거나 참고 자료를 탐색하는 등 다방면에서 도움을 주기 위해 노력하였습니다. 이를 통해 작업이</a:t>
            </a:r>
            <a:r>
              <a:rPr sz="1200">
                <a:solidFill>
                  <a:srgbClr val="000000"/>
                </a:solidFill>
                <a:latin typeface="맑은 고딕"/>
              </a:rPr>
              <a:t> 원활하게 진행될 수 있도록 하여 갈등 상황에 대처하였습니다.회사 생활을 하면서도 비슷한 상황이 발생한다면, 타인에게 도움이 되는 조력자가 되어 동료들을 올바른 방향으로 이끌겠습니다.</a:t>
            </a:r>
          </a:p>
        </p:txBody>
      </p:sp>
      <p:sp>
        <p:nvSpPr>
          <p:cNvPr id="8" name="TextBox 7"/>
          <p:cNvSpPr txBox="1"/>
          <p:nvPr/>
        </p:nvSpPr>
        <p:spPr>
          <a:xfrm>
            <a:off x="457200" y="64510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454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654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공정성을 위배하는 상황에서 어떻게 설득력을 발휘했나요?</a:t>
            </a:r>
            <a:br/>
            <a:r>
              <a:t>(2) 프로젝트를 직접 수행하며 어떤 문제해결능력을 얻게 되었나요?</a:t>
            </a:r>
            <a:br/>
            <a:r>
              <a:t>(3) 회사 생활에서도 나타날 수 있는 비슷한 상황에 대해 어떻게 대응할 계획인가요?</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E1901812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53128"/>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(1)10년 전 서울 경마공원 주요 방문 고객 연령대는 40대~ 50대 였으나 10년이 지난 현재 주요 방문 고객 연령대는 50대~60대로 지난 10년 간 신규 고객의 유입이 거의 없었음을</a:t>
            </a:r>
            <a:r>
              <a:rPr sz="1200">
                <a:solidFill>
                  <a:srgbClr val="000000"/>
                </a:solidFill>
                <a:latin typeface="맑은 고딕"/>
              </a:rPr>
              <a:t> 알 수 있습니다.온라인경마가 시작되는 중요한 시점인 이 시기에 경마팬들이 고령화되고 신규 고객 유입이 없고 경마가 젊은층의 외면을 받게 되는 이러한 현상은 추후 경마산업 발전에 큰 문제가 될 것이라 판단됩니다. 이러한 문제를 해결하기 위해 제가 생각해 낸 방안은, 가족고객 중심의 젊은 층의 유입을 유도하여 방문객의 연령층을 </a:t>
            </a:r>
            <a:r>
              <a:rPr u="sng" b="1" sz="1200">
                <a:solidFill>
                  <a:srgbClr val="000000"/>
                </a:solidFill>
                <a:latin typeface="맑은 고딕"/>
              </a:rPr>
              <a:t>(2)다양화 시키는 것입니다.젊은 층을 타겟으로 하여 유입을 유도하고자 하는 이유는, 고령층의 방문자는 이미 안정화 되어있어 굳이 유도할 필요성이 없기 때문입니다. 저는 가족 고객들과 2030 청년층을 주 타겟으로 설정하여 경마장 내로 유입 할 수 (3)있는 방법을 고민해보았습니다. 그 방법으로 유투브나 SNS활성화를 통한 경마공원 데이트명소 홍보와 포니랜드의 활성화라는 생각을 하게 되었습니다. 서울 경마공원은 포니랜드라는 엄청나게 멋진 가족공원을 가지고 있으나 제대로 된 홍보가 되어있지 않아 대부분의 사람들이</a:t>
            </a:r>
            <a:r>
              <a:rPr sz="1200">
                <a:solidFill>
                  <a:srgbClr val="000000"/>
                </a:solidFill>
                <a:latin typeface="맑은 고딕"/>
              </a:rPr>
              <a:t> 아직도 경마공원을 경마베팅을 위한 장소로 생각하고 있습니다. 이미 조성되어 있는 포니랜드를 아이들을 위한 포니기승 체험, 말 먹이주기 등의 체험뿐만 아니라 기수나 관리사, 조교사 등 다양한 말산업 종사자들의 직업체험 부스를 만들어 그들이 어떠한 일을 하는 지에 대해 방문객들이 직접 체험 하고, 그 직업에 대한 이해와 관심을 이끌어 냄으로써, 방문자의 연령층을 다양화하고, 그로 인해 말산업에 흥미를 가진 여러 인재들이 많이 늘어나게 되면, 미래의 인재들에게 제가 기수로써 지금껏 직접 부딪히며, 현장에서 경험하지 않으면 알 수 없는 여러가지 지식과 노하우들을 가지고, 꿈꾸고자 하는 경마장의 모든 관계자들의 인력 양성에 기여하게 된다면, 경마발전과 말산업의 밝은 미래에 작은 보탬이 될 수 있다고 자신합니다.</a:t>
            </a:r>
          </a:p>
        </p:txBody>
      </p:sp>
      <p:sp>
        <p:nvSpPr>
          <p:cNvPr id="8" name="TextBox 7"/>
          <p:cNvSpPr txBox="1"/>
          <p:nvPr/>
        </p:nvSpPr>
        <p:spPr>
          <a:xfrm>
            <a:off x="457200" y="66019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963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163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경마공원 방문객의 고령화 문제를 해결하기 위한 새로운 고객 유입 전략에는 어떤 세부 계획이 포함되어 있나요?</a:t>
            </a:r>
            <a:br/>
            <a:r>
              <a:t>(2) 포니랜드의 활성화를 위한 구체적인 마케팅 방안은 무엇인가요?</a:t>
            </a:r>
            <a:br/>
            <a:r>
              <a:t>(3) 말산업 종사자들의 직업체험 부스를 통해 기대하는 효과는 무엇인가요?</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E1901812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81044"/>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(1)저는 15년 간의 기수 생활동안 성실성을 가장 중요하게 생각하면서 살아왔고 기수로서 신마가 입사하면</a:t>
            </a:r>
            <a:r>
              <a:rPr sz="1200">
                <a:solidFill>
                  <a:srgbClr val="000000"/>
                </a:solidFill>
                <a:latin typeface="맑은 고딕"/>
              </a:rPr>
              <a:t> 순치부터 시작하여 시간과 정성을 다해 훈련을 시키고 최선의 성적을 나타내기 위해 그 단계를 거치며 노력하는 것이 당연하다고 생각하며 살아왔습니다. 그러나 어느 </a:t>
            </a:r>
            <a:r>
              <a:rPr u="sng" b="1" sz="1200">
                <a:solidFill>
                  <a:srgbClr val="000000"/>
                </a:solidFill>
                <a:latin typeface="맑은 고딕"/>
              </a:rPr>
              <a:t>(2)조직이든 편법과 이해 타산을 중요하게 생각하며 세상을 쉽게 살아가고 싶어하는 사람들이 있고 그러한 사람들은 다른 기수들이 훈련시켜 놓은 말들을 관리사, 조교사, 마주들에게 온갖 권모술수로 아무런 노력 없이 가로채어 경주에 출주 하면서 "기수는 경주마를 훈련하는 사람이 아니고 경주마에 기승하는 사람이기 때문에 좋은 성적만 보여주면 된다" 라고</a:t>
            </a:r>
            <a:r>
              <a:rPr sz="1200">
                <a:solidFill>
                  <a:srgbClr val="000000"/>
                </a:solidFill>
                <a:latin typeface="맑은 고딕"/>
              </a:rPr>
              <a:t> 이야기 하곤 합니다. 이것 또한 좋게 말하면 능력이라 할 수 있겠고 이것을 받아들이지 못하는 제가 고지식하고 융통성 없다고 생각할 수 있을지 모르겠으나 제가 생각하기에 이러한 일들은 정의롭지 못하고 제 신념에도 맞지 않는 일이라고 생각합니다. 이런 일들을 일반 회사에서의 문제적 상황이라고 생각한다면 부하 직원이 열심히 준비한 보고서나 제안서 등을 상사의 이름으로 제출한다던가 </a:t>
            </a:r>
            <a:r>
              <a:rPr u="sng" b="1" sz="1200">
                <a:solidFill>
                  <a:srgbClr val="000000"/>
                </a:solidFill>
                <a:latin typeface="맑은 고딕"/>
              </a:rPr>
              <a:t>(3)업무상 계약을 해야 하는 상황에서 상사의 지인등의 업체에 계약을 강요하는 등의 상황들이 있을 수 있다고 생각합니다. 한국마사회는 직원들뿐만 아니라 유관단체인 기수, 조교사,</a:t>
            </a:r>
            <a:r>
              <a:rPr sz="1200">
                <a:solidFill>
                  <a:srgbClr val="000000"/>
                </a:solidFill>
                <a:latin typeface="맑은 고딕"/>
              </a:rPr>
              <a:t> 마주협회와도 청렴서약등을 통해 청렴경영을 가장 중요하게 생각하고 있고 직원들에게도 항상 강조하고 있어서 제가 그런 부당한 상황에 처하게 된다면 저는 늘 조직의 규정과 규칙을 잘 지키도록 할 것이며 문제가 발생했을 때 객관적 증거를 바탕으로 문제 없이 잘 해결 될 수 있도록 상황을 정리하여 마무리 할 것입니다.</a:t>
            </a:r>
          </a:p>
        </p:txBody>
      </p:sp>
      <p:sp>
        <p:nvSpPr>
          <p:cNvPr id="8" name="TextBox 7"/>
          <p:cNvSpPr txBox="1"/>
          <p:nvPr/>
        </p:nvSpPr>
        <p:spPr>
          <a:xfrm>
            <a:off x="457200" y="59298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242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4428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기수 생활에서 성실성을 발휘하기 위해 노력한 구체적인 사례는 무엇인가요?</a:t>
            </a:r>
            <a:br/>
            <a:r>
              <a:t>(2) 조직 내에서 편법과 이해타산을 중요시하는 사람들과의 갈등을 어떻게 해결했나요?</a:t>
            </a:r>
            <a:br/>
            <a:r>
              <a:t>(3) 청렴경영 원칙을 준수하기 위해 개인적으로 중요하게 생각하는 요소는 무엇인가요?</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E0700173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513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[‘경고문구’ 사내 공모전 기획을 통한, ‘전자마권 발매 건전화방안’에 기여]최근, ‘한국마사회법 6조의2(정보통신망을 이용한 마권의 발매 등)’ 신설에 따라, 마사회는 경마장 및 장외발매소 이외의 장소에서 ‘전자마권’을 발매할 수 있게 됐습니다. 이에 따라, 침체된 국내 말산업이 부흥하고 불법사설경마 시장을 제약할 것이라는 ‘기대’와 경마 이용객의 증가로 사행성이 더욱 조장될 수 있다는 ‘우려’가 모두 공존하고 있습니다. 따라서 한국마사회는 한국마사회법 제6조의5(전자마권 발매 건전화방안 수립)와 </a:t>
            </a:r>
            <a:r>
              <a:rPr u="sng" b="1" sz="1200">
                <a:solidFill>
                  <a:srgbClr val="000000"/>
                </a:solidFill>
                <a:latin typeface="맑은 고딕"/>
              </a:rPr>
              <a:t>(1)제6조의6(중독 및 과몰입 예방 조치) 사항을 성실히 준수하기 위해, 자체적으로뿐만 아니라 한국도박문제예방치유원</a:t>
            </a:r>
            <a:r>
              <a:rPr sz="1200">
                <a:solidFill>
                  <a:srgbClr val="000000"/>
                </a:solidFill>
                <a:latin typeface="맑은 고딕"/>
              </a:rPr>
              <a:t> </a:t>
            </a:r>
            <a:r>
              <a:rPr u="sng" b="1" sz="1200">
                <a:solidFill>
                  <a:srgbClr val="000000"/>
                </a:solidFill>
                <a:latin typeface="맑은 고딕"/>
              </a:rPr>
              <a:t>(2)등과 같은 외부 기관과의 적극적인 협력 사업을 추진해야 한다고 생각합니다. 구체적으로는, 제6조의10의 ‘경고문구’ 표기</a:t>
            </a:r>
            <a:r>
              <a:rPr sz="1200">
                <a:solidFill>
                  <a:srgbClr val="000000"/>
                </a:solidFill>
                <a:latin typeface="맑은 고딕"/>
              </a:rPr>
              <a:t> 사항과 관련하여 ‘사내 공모전’을 통해 한국마사회에 기여하고 싶습니다. 이 규정에 따르면 마권 구매와 관련한 지나친 구매행위가 가져올 수 있는 개인적, 사회적 폐해 등에 관하여 ‘경고문구’를 의무적으로 표기해야 합니다. 이와 관련하여, 저는 ‘</a:t>
            </a:r>
            <a:r>
              <a:rPr u="sng" b="1" sz="1200">
                <a:solidFill>
                  <a:srgbClr val="000000"/>
                </a:solidFill>
                <a:latin typeface="맑은 고딕"/>
              </a:rPr>
              <a:t>(3)아차사고(Near Miss) 예방 공모전’을 추진하여 참여율을 전년대비 60% 증대함으로써, 산업안전을</a:t>
            </a:r>
            <a:r>
              <a:rPr sz="1200">
                <a:solidFill>
                  <a:srgbClr val="000000"/>
                </a:solidFill>
                <a:latin typeface="맑은 고딕"/>
              </a:rPr>
              <a:t> 예방함과 동시에 사내 근로의욕을 증진키는 데에 일조한 경험이 있습니다. 이러한 경험을 바탕으로, 마사회 직원분들의 다양하고 창의적인 아이디어를 수집하여, 법령을 준수하는 동시에 건전한 경마 산업의 이미지를 제고할 수 있도록 힘쓰겠습니다. 또한, 우수 작품 선정자에게는 합당한 포상을 제공하여 사내 근로의욕을 증진시키는 데까지 이바지하겠습니다. 나아가. 법률 개정사항 해석에 관하여 협력 기관에 적극적으로 자문을 함으로써, 시정명령을 불이행하는 이유로 전자마권 발매 규모가 축소되거나 판매 중단이 되는 손실을 예방하겠습니다.</a:t>
            </a:r>
          </a:p>
        </p:txBody>
      </p:sp>
      <p:sp>
        <p:nvSpPr>
          <p:cNvPr id="8" name="TextBox 7"/>
          <p:cNvSpPr txBox="1"/>
          <p:nvPr/>
        </p:nvSpPr>
        <p:spPr>
          <a:xfrm>
            <a:off x="457200" y="63002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8945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146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전자마권 발매 관련 법령 준수를 위해 외부 기관과 어떻게 협력할 계획인가요?</a:t>
            </a:r>
            <a:br/>
            <a:r>
              <a:t>(2) 사내 공모전 추진 경험이 산업안전에 어떤 영향을 미쳤나요?</a:t>
            </a:r>
            <a:br/>
            <a:r>
              <a:t>(3) 우수 작품 선정자에게 포상을 제공하는 방안은 어떻게 구현할 예정인가요?</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E0700173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1713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[공모전 사전평가의 타당성 : 효율성 vs 공정성]‘효율적’ 업무처리를 위해 ‘공정성’을 희생시키는 것은 정의와 청렴에 가장 반대되는 상황이라고 생각합니다. 이러한 두 가치의 </a:t>
            </a:r>
            <a:r>
              <a:rPr u="sng" b="1" sz="1200">
                <a:solidFill>
                  <a:srgbClr val="000000"/>
                </a:solidFill>
                <a:latin typeface="맑은 고딕"/>
              </a:rPr>
              <a:t>(1)충돌 상황을 조정하기 위해서는 첫째, ‘제3자의 피드백’을 적극 요청하는 태도가 필요합니다. 확신 있는 견해에도,</a:t>
            </a:r>
            <a:r>
              <a:rPr sz="1200">
                <a:solidFill>
                  <a:srgbClr val="000000"/>
                </a:solidFill>
                <a:latin typeface="맑은 고딕"/>
              </a:rPr>
              <a:t> 주관적인 판단으로 인하여 오류가 생길 수 있기 때문입니다. 이때, 제3자의 피드백은 저의 착오를 수정하고, 객관적인 판단을 할 수 있도록 합니다. 둘째, ‘반론 시, 상대방에 대한 존중’을 잊지 않아야 합니다. 최고의 아이디어라고 하더라도, 상대방의 지지가 없다면, 이를 추진하는 것은 불가능하기 때문입니다.아차사고(Near Miss) 예방 공모전을 추진하던 중, 50개의 작품을 평가하는 방식에 대하여 한 평가위원분과의 의견 차이로 어려움이 있었습니다. 이분은 효율적인 평가를 </a:t>
            </a:r>
            <a:r>
              <a:rPr u="sng" b="1" sz="1200">
                <a:solidFill>
                  <a:srgbClr val="000000"/>
                </a:solidFill>
                <a:latin typeface="맑은 고딕"/>
              </a:rPr>
              <a:t>(2)위해, 본 평가에 앞서 작품을 30개로 추려오라고 제안하셨습니다. 하지만 저는 ‘공정성’ 측면에서 부적절하다고 판단했습니다. 제가 임의로 평가한다면, 다른 전문위원분들이 객관적으로 우수하다고 평가한 작품을</a:t>
            </a:r>
            <a:r>
              <a:rPr sz="1200">
                <a:solidFill>
                  <a:srgbClr val="000000"/>
                </a:solidFill>
                <a:latin typeface="맑은 고딕"/>
              </a:rPr>
              <a:t> 제가 배제할 수 있기 때문이었습니다.이때, 저는 해당 평가위원분의 제안을 우선 수용하여, 작품을 30개로 추렸습니다. 이후, 저의 평가와 다른 평가위원분들이 진행한 평가 결과를 비교하여, 비전문가인 제가 평가하는 것이 우수한 작품을 </a:t>
            </a:r>
            <a:r>
              <a:rPr u="sng" b="1" sz="1200">
                <a:solidFill>
                  <a:srgbClr val="000000"/>
                </a:solidFill>
                <a:latin typeface="맑은 고딕"/>
              </a:rPr>
              <a:t>(3)배제할 수 있는 위험성을 보이는 자료를 준비했습니다. 또한, 저는 직속 상관분께 50개 작품을 모두 평가하는 것이 바람직하다는 의견을 제시한 후 피드백을 요청했습니다. 이때, 신속하고 정확한 평가를 위한 보강자료를 제공하는</a:t>
            </a:r>
            <a:r>
              <a:rPr sz="1200">
                <a:solidFill>
                  <a:srgbClr val="000000"/>
                </a:solidFill>
                <a:latin typeface="맑은 고딕"/>
              </a:rPr>
              <a:t> 것의 필요성을 제안받고 이를 반영했습니다. 이후 평가위원분을 설득하기 위해, 50개의 작품을 각각 한 문장으로 요약한 내용 및 평가표를 ‘한 페이지’에 작성하여 신속한 평가를 위한 보강자료를 제시했습니다. 감사하게도 해당 평가위원분은 저의 제안에 공감해주셨고, 모든 작품 평가를 공정하고 효율적으로 완료할 수 있었습니다.</a:t>
            </a:r>
          </a:p>
        </p:txBody>
      </p:sp>
      <p:sp>
        <p:nvSpPr>
          <p:cNvPr id="8" name="TextBox 7"/>
          <p:cNvSpPr txBox="1"/>
          <p:nvPr/>
        </p:nvSpPr>
        <p:spPr>
          <a:xfrm>
            <a:off x="457200" y="666597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6033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80375"/>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공모전 평가 과정에서 제3자의 피드백을 어떻게 활용했나요?</a:t>
            </a:r>
            <a:br/>
            <a:r>
              <a:t>(2) 50개의 작품을 평가하는 방식을 어떻게 개선했나요?</a:t>
            </a:r>
            <a:br/>
            <a:r>
              <a:t>(3) 평가위원을 설득하는 과정에서 어떤 전략을 사용했나요?</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E0202437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0283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&lt;기부자 유치율 1위&gt; 한국마사회는 전자카드 시행 및 농어촌 사회공헌을 통해 고객들에게 안전하고 건전한 경마를 지원하고 국민 복지 수준을 높이고 있습니다. ESG 경영이 대두되는 사회적인 트렌드에 발맞춰 단순히 경제적 책임을 다하는 것이 아니라 사회적 책임을 다하기 위하여 노력하고 있습니다. 저는 능동적인 업무 태도와 기획력을 바탕으로 한국마사회가 추진하는 건전화 중장기 체계 과제 수행에 </a:t>
            </a:r>
            <a:r>
              <a:rPr u="sng" b="1" sz="1200">
                <a:solidFill>
                  <a:srgbClr val="000000"/>
                </a:solidFill>
                <a:latin typeface="맑은 고딕"/>
              </a:rPr>
              <a:t>(1)이바지할 수 있습니다.사회복지공동모금회에서 '착한펫' 관리 담당 당시, SNS 구독자 100만 명의 인플루언서와 협업한 기부 프로모션 행사를 통해 착한펫 기부자 유치율</a:t>
            </a:r>
            <a:r>
              <a:rPr sz="1200">
                <a:solidFill>
                  <a:srgbClr val="000000"/>
                </a:solidFill>
                <a:latin typeface="맑은 고딕"/>
              </a:rPr>
              <a:t> 1위를 한 경험이 있습니다. '착한펫'은 반려인을 대상으로 론칭한 신규 기부 브랜드입니다. '착한펫'이 론칭된지 한 달이 지나도 기부자는 0명으로 참여율이 매우 저조했습니다. 따라서 기존 기부자와 지역 주민들을 대상으로 설문조사를 진행하고 원인을 분석한 결과 국민들이 '착한펫'을 알지 못 하기 때문이었습니다. </a:t>
            </a:r>
            <a:r>
              <a:rPr u="sng" b="1" sz="1200">
                <a:solidFill>
                  <a:srgbClr val="000000"/>
                </a:solidFill>
                <a:latin typeface="맑은 고딕"/>
              </a:rPr>
              <a:t>(2)다수에게 홍보하는 것이 중요하다고 판단하여 대중들에게 인지도와 영향력 있는 반려동물 관련 SNS 구독자 100만</a:t>
            </a:r>
            <a:r>
              <a:rPr sz="1200">
                <a:solidFill>
                  <a:srgbClr val="000000"/>
                </a:solidFill>
                <a:latin typeface="맑은 고딕"/>
              </a:rPr>
              <a:t> 명의 인플루언서에게 맞춤형 기부 사업과 함께 '착한펫' 가입을 제안하였습니다. 반려동물 인플루언서이기에 사육사, 애완동물 미용사 등 동물 관련 직업을 꿈꾸는 저소득층 청소년을 위해 해당 인플루언서 이름을 딴 기금을 조성하자고 제안하였고 해당 인플루언서는 흔쾌히 '착한펫' 1호 기부자가 되며 영상 및 홍보물을 제작하여 대중들에게 홍보해 주었습니다. 이를 본 많은 반려인들은 '착한펫'으로 기부하며 해당 기금을 함께 조성하였고 한 달동안 '착한펫' 기부자 20명을 유치하였습니다. 전자카드 활성화와 농어촌 사회공헌을 진행할 때 대상자의 욕구를 파악하고 이를 충족시키는 것이 가장 중요하다고 생각합니다. 저의 능동적인 업무 태도와 기획력을 바탕으로 전자카드 이용자를 높이고 적절한 농어촌 사회공헌 사업을 추진하도록 하겠습니다.</a:t>
            </a:r>
            <a:r>
              <a:rPr u="sng" b="1" sz="1200">
                <a:solidFill>
                  <a:srgbClr val="000000"/>
                </a:solidFill>
                <a:latin typeface="맑은 고딕"/>
              </a:rPr>
              <a:t>(3)</a:t>
            </a:r>
          </a:p>
        </p:txBody>
      </p:sp>
      <p:sp>
        <p:nvSpPr>
          <p:cNvPr id="8" name="TextBox 7"/>
          <p:cNvSpPr txBox="1"/>
          <p:nvPr/>
        </p:nvSpPr>
        <p:spPr>
          <a:xfrm>
            <a:off x="457200" y="655167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4603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66075"/>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'착한펫' 기부자 유치율 1위를 달성하기 위해 전략적으로 어떤 방식으로 인플루언서와 협업을 진행했나요?</a:t>
            </a:r>
            <a:br/>
            <a:r>
              <a:t>(2) '착한펫'의 론칭 초기 기부자가 없었던 상황을 어떻게 극복했나요?</a:t>
            </a:r>
            <a:br/>
            <a:r>
              <a:t>(3) 전자카드 활성화와 농어촌 사회공헌 추진 시 가장 중요하게 생각한 요소는 무엇인가요?</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E0202437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696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&lt;정직한 의료비 지원&gt; 조직생활에서 정의와 청렴에 가장 반대되는 상황은 규정과 원칙을 무시하여 조직의 신뢰도를 떨어트리는 행위가 발생한 상황이라고 생각합니다. 이러한 상황으로 조직 내 구성원과 갈등 상황이 발생한다면 조직에 대한 신뢰도의 중요성에 대해 이야기하여 해결하도록 하겠습니다. 저는 규정에 의거한 필수 서류 양식 및 체크리스트를 제작하고 배포하여 조직의 신뢰도를 높인 경험이 있습니다. 사회복지공동모금회 근무 당시 개인에게 의료비를 지원할 경우 대상자가 중위소득 120% 이내인지 반드시 확인하고 지원해야 했습니다. 업무 처리 과정에서 협력기관으로부터 다른 직원들은 소득증빙자료 없이 지원해 주는데 저는 서류를 너무 요구한다는 민원을 접수하였습니다.</a:t>
            </a:r>
            <a:r>
              <a:rPr u="sng" b="1" sz="1200">
                <a:solidFill>
                  <a:srgbClr val="000000"/>
                </a:solidFill>
                <a:latin typeface="맑은 고딕"/>
              </a:rPr>
              <a:t>(1) 따라서 소득증빙자료 없이 개인에게 의료비를 지원하는 것이 규정에 어긋나는 것은 아닌지 규정을 검토하고 직원에게 확인하여 보니 규정에 어긋나는 행위임을 알고 있었지만 번거롭다는 이유로</a:t>
            </a:r>
            <a:r>
              <a:rPr sz="1200">
                <a:solidFill>
                  <a:srgbClr val="000000"/>
                </a:solidFill>
                <a:latin typeface="맑은 고딕"/>
              </a:rPr>
              <a:t> 몇몇 직원이 지키지 않는 것을 확인하였습니다. 저는 현재 조직의 활동은 국민의 신뢰를 바탕으로 이뤄지기에 기부금이 반드시 필요한 대상자에게 지원되어야 한다고 이야기하였고 직원마다 다른 업무 </a:t>
            </a:r>
            <a:r>
              <a:rPr u="sng" b="1" sz="1200">
                <a:solidFill>
                  <a:srgbClr val="000000"/>
                </a:solidFill>
                <a:latin typeface="맑은 고딕"/>
              </a:rPr>
              <a:t>(2)처리 방식은 조직의 신뢰도를 떨어트린다고 판단하여 이를 해결하기 위하여 필수 서류 양식 및 체크리스트를 제작하였습니다. 내부 직원에게는 조직의 신뢰도를, 협력 기관에는 투명한 기부금 운용과 연계지어 소득증빙자료의 필요성에 대해 정중하게 이야기하며</a:t>
            </a:r>
            <a:r>
              <a:rPr sz="1200">
                <a:solidFill>
                  <a:srgbClr val="000000"/>
                </a:solidFill>
                <a:latin typeface="맑은 고딕"/>
              </a:rPr>
              <a:t> </a:t>
            </a:r>
            <a:r>
              <a:rPr u="sng" b="1" sz="1200">
                <a:solidFill>
                  <a:srgbClr val="000000"/>
                </a:solidFill>
                <a:latin typeface="맑은 고딕"/>
              </a:rPr>
              <a:t>(3)제작한 양식과 체크리스트를 배포하였습니다. 이 덕분에 내부 직원과 협력기관은 소득증빙자료의 필요성에 대해 다시 한 번 인지하였고 직원들의 통일되고 규정에 의거한 업무 처리 방식으로</a:t>
            </a:r>
            <a:r>
              <a:rPr sz="1200">
                <a:solidFill>
                  <a:srgbClr val="000000"/>
                </a:solidFill>
                <a:latin typeface="맑은 고딕"/>
              </a:rPr>
              <a:t> 조직의 신뢰도를 높였습니다. 이렇게 책임함있고 정직한 저의 업무 태도는 한국마사회에서 사업기획 및 고객관리 업무를 진행할 때 도움이 될 것이라고 확신합니다.</a:t>
            </a:r>
          </a:p>
        </p:txBody>
      </p:sp>
      <p:sp>
        <p:nvSpPr>
          <p:cNvPr id="8" name="TextBox 7"/>
          <p:cNvSpPr txBox="1"/>
          <p:nvPr/>
        </p:nvSpPr>
        <p:spPr>
          <a:xfrm>
            <a:off x="457200" y="63185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128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329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필수 서류 양식 및 체크리스트를 제작한 과정에서 직면한 도전 과제는 무엇이었나요?</a:t>
            </a:r>
            <a:br/>
            <a:r>
              <a:t>(2) 규정을 준수하지 않는 직원들이 있었음을 알게 된 후 어떻게 대응했나요?</a:t>
            </a:r>
            <a:br/>
            <a:r>
              <a:t>(3) 조직의 신뢰도를 높이기 위해 내부 직원과 협력기관에 대해 어떤 방안을 제시했나요?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E0702044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89704"/>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(1)&lt;한국마사회법 개정- 온라인 마권 발매 시행&gt;지난 2023년 『한국마사회법』이 개정되었습니다. 이에 따라, 다가오는 6월부터 온라인 마권 발매 서비스가 정식으로 시행될 예정입니다.온라인 마권 발매 서비스 시행으로 인하여, 편의성과 접근성이 증대되면서, 보다 많은 고객들이 경마 문화를 즐길 것으로 예상됩니다. 이미 2021년부터 온라인 발매 서비스를 시행한 경륜과 경정의</a:t>
            </a:r>
            <a:r>
              <a:rPr sz="1200">
                <a:solidFill>
                  <a:srgbClr val="000000"/>
                </a:solidFill>
                <a:latin typeface="맑은 고딕"/>
              </a:rPr>
              <a:t> 경우, 서비스 시행 1년만에 2조원의 매출액을 기록하기도 하였습니다.다만, 온라인 발매 서비스 시행을 계기로, 경마 산업에 대한 관심도가 증가한 만큼 법률 리스크 관리 역량 또한 중요해졌습니다. 확대된 경마 </a:t>
            </a:r>
            <a:r>
              <a:rPr u="sng" b="1" sz="1200">
                <a:solidFill>
                  <a:srgbClr val="000000"/>
                </a:solidFill>
                <a:latin typeface="맑은 고딕"/>
              </a:rPr>
              <a:t>(2)산업에 편승하기 위해, 불법 경마 업체의 출현 및 비위 행위 시도 등이 나타날 수 있기 때문입니다. 따라서, 이들에 대한 적절한 법적 조치를 통해 마사회의 법률 리스크를 차단해야 합니다. 저는 최근 법무부 산하 교정기관에서 소송 업무를</a:t>
            </a:r>
            <a:r>
              <a:rPr sz="1200">
                <a:solidFill>
                  <a:srgbClr val="000000"/>
                </a:solidFill>
                <a:latin typeface="맑은 고딕"/>
              </a:rPr>
              <a:t> 담당하면서 기관의 법률 리스크를 차단한 경험이 있습니다. 기관과 관련된 민사소송, 행정소송 등의 소송을 직접 수행하였으며, 직원에 대한 고소, 고발 사건 등의 수사 과정 및 감사원의 감사활동에 대응하였습니다.약 30건의 소송을 직접 수행하였으며, 고소 사건 및 감사 사건 약 60여건에 대응하였습니다. 그 중 기관의 패소가 확정되거나, 직원이 형사처벌 또는 감사 조치를 받은 건수는 0건이었습니다.일례로, 어느 수용자가 본인에게 외부 진료를 실시하여 주지 않는다며, 직원을 직무유기죄로 고소한 사안이 있었습니다.저는 관련 법률을 분석하여, 수용자 외부 진료는 교정기관장의 “임의적 허가 사항”으로 </a:t>
            </a:r>
            <a:r>
              <a:rPr u="sng" b="1" sz="1200">
                <a:solidFill>
                  <a:srgbClr val="000000"/>
                </a:solidFill>
                <a:latin typeface="맑은 고딕"/>
              </a:rPr>
              <a:t>(3)규정되어 있으므로, 직무유기죄가 성립되지 않음을 밝혀내었습니다.이렇듯, 저는 법률들을 실제적으로 다뤄보며 법률 리스크를 차단하였습니다. 마사회의 일원이 된다면, 저의 법적 지식과 경험을 활용하여 위법 행위들을 사전에 차단하고, 불법을 저지른 사람에게는 적절한 법적 조치들을 취함으로써,</a:t>
            </a:r>
            <a:r>
              <a:rPr sz="1200">
                <a:solidFill>
                  <a:srgbClr val="000000"/>
                </a:solidFill>
                <a:latin typeface="맑은 고딕"/>
              </a:rPr>
              <a:t> 합법적인 경마 문화 조성에 기여하겠습니다.</a:t>
            </a:r>
          </a:p>
        </p:txBody>
      </p:sp>
      <p:sp>
        <p:nvSpPr>
          <p:cNvPr id="8" name="TextBox 7"/>
          <p:cNvSpPr txBox="1"/>
          <p:nvPr/>
        </p:nvSpPr>
        <p:spPr>
          <a:xfrm>
            <a:off x="457200" y="663854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3290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5294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마권 발매 서비스 시행에 따른 주요 법률 리스크는 무엇인가요?</a:t>
            </a:r>
            <a:br/>
            <a:r>
              <a:t>(2) 법률 리스크를 차단하기 위해 수행한 소송 업무에서 가장 기억에 남는 사례는 무엇인가요?</a:t>
            </a:r>
            <a:br/>
            <a:r>
              <a:t>(3) 법률적 지식과 경험을 활용하여 마사회에서 기대하는 기여는 무엇인가요?</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E0702044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622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&lt;사익을 위한 법률 위반 행위- 청렴과 가장 반대되는 행위&gt;저는 “사익을 위해 법률 위반 행위”를 하는 것이 청렴과 가장 반대되는 상황이라고 생각합니다. 만약, 조직 내 타인과 “법률 준수” </a:t>
            </a:r>
            <a:r>
              <a:rPr u="sng" b="1" sz="1200">
                <a:solidFill>
                  <a:srgbClr val="000000"/>
                </a:solidFill>
                <a:latin typeface="맑은 고딕"/>
              </a:rPr>
              <a:t>(1)여부로 갈등이 발생한다면, 저는 명확한 법적 근거를 바탕으로 타인을 설득함으로써 갈등을 해결하겠습니다.제가 교정기관에서 일하던 때, 저의 “법률 준수”와 다른 직원분의 “사적 편리성 중시”가 서로 충돌하여 갈등이 발생한 일이 있었습니다. 이에, 저는 “법률 준수”를 위해, 법률 조항을 (2)근거로 그 직원을 설득하여, 결국 업무를 적법하게 처리한 경험이 있습니다.어느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a:t>
            </a:r>
            <a:r>
              <a:rPr sz="1200">
                <a:solidFill>
                  <a:srgbClr val="000000"/>
                </a:solidFill>
                <a:latin typeface="맑은 고딕"/>
              </a:rPr>
              <a:t> 답변을 하라”고 말하며, 불만을 내비쳤습니다. 그러나, 저는 업무 담당자로서, 법률을 준수하기 위해 영상의 보관 여부를 명확히 확인할 필요가 있었습니다. 『정보공개법』에 의할 시, 기관에서 보관하고 있지 않는 영상임에도 비공개로 답변하는 것은 “위법한 직무수행”이었기 때문입니다. 따라서, 저는 영상 보관 담당자에게 『정보공개법』 법률 조항을 제시하며, “지금 당장의 편리성만을 위해 위법 행위를 한다면, 향후, 소송 등의 법적 </a:t>
            </a:r>
            <a:r>
              <a:rPr u="sng" b="1" sz="1200">
                <a:solidFill>
                  <a:srgbClr val="000000"/>
                </a:solidFill>
                <a:latin typeface="맑은 고딕"/>
              </a:rPr>
              <a:t>(3)분쟁이 발생하여 더 큰 문제가 될 수 있다”고 말하였습니다. 또한, 법률 준수를 바탕으로 한 업무 처리는 기관장님의 중점 지시 사항임을 덧붙이며, “저에게 영상 접근 권한을 주면, 영상 찾는 것을 함께 도와주겠다”고 말하였습니다. 설득 끝에, 다행히 그 직원분도 수긍하였고 서로의 갈등을 해소하였습니다.</a:t>
            </a:r>
            <a:r>
              <a:rPr sz="1200">
                <a:solidFill>
                  <a:srgbClr val="000000"/>
                </a:solidFill>
                <a:latin typeface="맑은 고딕"/>
              </a:rPr>
              <a:t> 이후, 이틀이라는 기간 동안의 협업 끝에 업무를 적법하게 처리할 수 있었습니다.</a:t>
            </a:r>
          </a:p>
        </p:txBody>
      </p:sp>
      <p:sp>
        <p:nvSpPr>
          <p:cNvPr id="8" name="TextBox 7"/>
          <p:cNvSpPr txBox="1"/>
          <p:nvPr/>
        </p:nvSpPr>
        <p:spPr>
          <a:xfrm>
            <a:off x="457200" y="66111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0547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255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법률 준수와 관련된 갈등을 해결했던 구체적인 사례와 방법은 무엇인가요?</a:t>
            </a:r>
            <a:br/>
            <a:r>
              <a:t>(2) 정보공개법 관련 업무 처리에서 위법한 상황을 어떻게 방지했나요?</a:t>
            </a:r>
            <a:br/>
            <a:r>
              <a:t>(3) 동료와의 갈등 해결 후 협업 성공 요인은 무엇이라고 생각하나요?</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E1001954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3026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 사회적으로 안전은 모든 산업에 있어서 핵심적인 키워드로 여겨지고 있습니다. 한국마사회 또한 고객과 종사자의 안전을 최우선으로 삼아 안전보건목표를 달성하기 위하여 안전보건경영방침을 적극적으로 이행하고 있습니다. 특히 국민의 여가선용에 기여하는 한국마사회는 국민의 안전보장과 행복을 위해 더욱 유의하여야 합니다. 한국마사회의 건축직무는 주로 건축물 리모델링, 시설 </a:t>
            </a:r>
            <a:r>
              <a:rPr u="sng" b="1" sz="1200">
                <a:solidFill>
                  <a:srgbClr val="000000"/>
                </a:solidFill>
                <a:latin typeface="맑은 고딕"/>
              </a:rPr>
              <a:t>(1)유지보수, 설계 등과 같은 안전이 확보되어야 하는 업무들을 합니다. 체계적인 절차를 바탕으로 위험한 요소를 사전에 발굴하여 정비하고 시설을</a:t>
            </a:r>
            <a:r>
              <a:rPr sz="1200">
                <a:solidFill>
                  <a:srgbClr val="000000"/>
                </a:solidFill>
                <a:latin typeface="맑은 고딕"/>
              </a:rPr>
              <a:t> 관리합니다. 이러한 건축직무에 있어서 가장 필요한 역량은 정확한 지식을 함양하고 이를 체계적으로 적용하는 것입니다. </a:t>
            </a:r>
            <a:r>
              <a:rPr u="sng" b="1" sz="1200">
                <a:solidFill>
                  <a:srgbClr val="000000"/>
                </a:solidFill>
                <a:latin typeface="맑은 고딕"/>
              </a:rPr>
              <a:t>(2)2023년도에 직무에 대한 역량 향상을 위해 현장에서 경험해 보고자 시공사에 아르바이트 지원하여 보조업무를 하였습니다. 제가 맡은 업무는 한 개 층의 하자를 체크하는 것이었습니다. 현장경험이 처음이었기에 하자 관리를 어떠한 방식으로 진행해야 하는지 어려움을 겪었습니다. 결국 점심시간에 팀장님께 (3)양해를 구하고 도움을 요청했습니다. 개인적인 시간을 뺏은 것에 대한 우려가 있었지만, 오히려 저의 적극적인 태도를 칭찬해 주시며 흔쾌히 도와주시겠다고 하셨습니다. 팀장님과 함께 돌아다니며</a:t>
            </a:r>
            <a:r>
              <a:rPr sz="1200">
                <a:solidFill>
                  <a:srgbClr val="000000"/>
                </a:solidFill>
                <a:latin typeface="맑은 고딕"/>
              </a:rPr>
              <a:t> 코킹, 외장재 마감, 발코니, 도장상태 등에 있는 하자를 보며 기록하는 방법을 배웠습니다. 그 후 혼자 다니며 맡은 층을 꼼꼼하게 체크하였습니다.저의 적극적이고 열정적인 모습을 보시고 3일 뒤, 총 4개 층의 하자관리를 저에게 맡기셨습니다. 저는 사람들이 이용하게 될 건물이라는 생각과 함께 책임감을 느끼고 더욱 꼼꼼하게 관리를 하였습니다. 이처럼 저의 적극성과 책임 의식이 강한 역량을 발휘하여 입사 후 업무에서 부족한 점은 배워나가고, 꾸준히 개선함으로써 직무에 있어서 저만의 경쟁력을 확보할 것입니다. 이를 바탕으로 한국마사회가 중대재해 없이 국민 행복을 증진하는 기업으로 성장하는 데에 기여하고 싶습니다.</a:t>
            </a:r>
          </a:p>
        </p:txBody>
      </p:sp>
      <p:sp>
        <p:nvSpPr>
          <p:cNvPr id="8" name="TextBox 7"/>
          <p:cNvSpPr txBox="1"/>
          <p:nvPr/>
        </p:nvSpPr>
        <p:spPr>
          <a:xfrm>
            <a:off x="457200" y="657910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734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935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건축직무 수행 시 위험 요소 발굴과정을 설명해주실 수 있나요?</a:t>
            </a:r>
            <a:br/>
            <a:r>
              <a:t>(2) 현장에서 하자 관리 경험에서 얻은 가장 큰 교훈은 무엇인가요?</a:t>
            </a:r>
            <a:br/>
            <a:r>
              <a:t>(3) 팀장님과의 소통에서 배운 점은 무엇인가요?</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E0402749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6285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“마사회 신규 교육 콘텐츠를 적극 지원하다”최근 관심을 갖고 있는 한국 마사회 관련 사회적 트렌드는 ‘말 복지 및 동물 보호’ 등과 같은 동물 복지에 대한 사업 계획입니다. 마사회는 2024년 말복지의 3대 운영 방향으로서 말 산업에 사용되는 경주마 및 승용마에 대한 인식 개선을 주요 과제로 선정했습니다. 이에 대한 적극적인 행보로서 말 </a:t>
            </a:r>
            <a:r>
              <a:rPr u="sng" b="1" sz="1200">
                <a:solidFill>
                  <a:srgbClr val="000000"/>
                </a:solidFill>
                <a:latin typeface="맑은 고딕"/>
              </a:rPr>
              <a:t>(1)생애주기 복지 강화, 사각지대 예방, 말 복지 인식 개선에 집중하여 그에 맞는 온라인 교육 콘텐츠 사업을 진행 중입니다.저는 사업 추진에 관한 빠른 이해력을</a:t>
            </a:r>
            <a:r>
              <a:rPr sz="1200">
                <a:solidFill>
                  <a:srgbClr val="000000"/>
                </a:solidFill>
                <a:latin typeface="맑은 고딕"/>
              </a:rPr>
              <a:t> 도모할 수 있습니다. 00 은행에서 근무하며 빠른 시간 내 다양한 금융상품을 명확하게 이해하여 고객님들에게 어떠한 상품이 적합한지를 꼼꼼하게 분석했습니다. 일례로, 사용량이 많은 분, 환전이나 해외 출장이 잦은 분 등을 세분화하여 해외 사용에 특화된 카드, 연회비가 면제되며 우대금리를 받을 수 있는 상품을 추천하는 등의 주요 전략을 주도적으로 수립했습니다.새로운 사업 분야를 지원하는 데 있어 기업 운영방침 및 소비자 고객 지향에 맞춘 방향성을 수립하는 데 특화된 적성을 갖고 있습니다. </a:t>
            </a:r>
            <a:r>
              <a:rPr u="sng" b="1" sz="1200">
                <a:solidFill>
                  <a:srgbClr val="000000"/>
                </a:solidFill>
                <a:latin typeface="맑은 고딕"/>
              </a:rPr>
              <a:t>(2)공공기관 인턴으로 ‘공사 홍보 PT 과제’를 진행하면서 결과물이 우수 사례로 선정되었던 경험이 있습니다. 팀원들 사이 갈등이 발생하여 과제가 중단되는 상황에서도</a:t>
            </a:r>
            <a:r>
              <a:rPr sz="1200">
                <a:solidFill>
                  <a:srgbClr val="000000"/>
                </a:solidFill>
                <a:latin typeface="맑은 고딕"/>
              </a:rPr>
              <a:t> 추가 회의를 모집하여 방안 별 예상 효과 및 문제점을 하나씩 검토했습니다. 그리고 공사 운영방침 및 비전의 본질적 방향성에 집중했습니다. 그 결과, 사례 리서치를 통해 ‘직관적 설명’ 홍보 전략이 핵심이라는 것에 의견을 수렴할 수 있었고, 그에 맞는 발표 자료를 제작할 수 있었습니다.2024년 3월부터 전문가들의 의견을 종합한 동물 복지 인식 이론 및 방안을 마련한 교육 콘텐츠가 진행될 것입니다. 새로운 콘텐츠 사업이 시작되는 만큼 새로운 사업 분야에서의 행정 및 사무 지원 역량이 중요해질 것입니다. </a:t>
            </a:r>
            <a:r>
              <a:rPr u="sng" b="1" sz="1200">
                <a:solidFill>
                  <a:srgbClr val="000000"/>
                </a:solidFill>
                <a:latin typeface="맑은 고딕"/>
              </a:rPr>
              <a:t>(3)이에 저는 사무 행정 역량 및 커뮤니케이션 역량을 모두 발휘하여 마사회의 주요 사업 추진에 원동력을 제공하겠습니다.</a:t>
            </a:r>
          </a:p>
        </p:txBody>
      </p:sp>
      <p:sp>
        <p:nvSpPr>
          <p:cNvPr id="8" name="TextBox 7"/>
          <p:cNvSpPr txBox="1"/>
          <p:nvPr/>
        </p:nvSpPr>
        <p:spPr>
          <a:xfrm>
            <a:off x="457200" y="671169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605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609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교육 콘텐츠 사업 진행에 있어 구체적으로 어떻게 기여하셨나요?</a:t>
            </a:r>
            <a:br/>
            <a:r>
              <a:t>(2) 공공기관 인턴으로서 진행한 '공사 홍보 PT 과제'의 구체적인 과정은 어땠나요?</a:t>
            </a:r>
            <a:br/>
            <a:r>
              <a:t>(3) 마사회의 새로운 사업 분야에서 어떤 행정 및 사무 지원을 계획하고 있나요?</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E1001954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8454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정의와 청렴에 가장 반대되는 상황은 잘못된 과정으로 결과나 성취를 얻는 것입니다. 과정이 올바르지 못하다면 어떠한 결과도 정당화될 수 없습니다. 성과는 올바른 과정으로 끌어내야 비로소 성공적인 성취입니다.학창 </a:t>
            </a:r>
            <a:r>
              <a:rPr u="sng" b="1" sz="1200">
                <a:solidFill>
                  <a:srgbClr val="000000"/>
                </a:solidFill>
                <a:latin typeface="맑은 고딕"/>
              </a:rPr>
              <a:t>(1)시절에 제가 소속해 있던 학생회에서 학생들을 위한 과 행사를 계획하여 진행하였습니다. 행사를 진행할 때 사용하는 학생회비의 예산이 적어 많은 학생에게 상품을 주기 어려운 상황이었습니다. 그때 학생회에서 나온 의견은 자치회비에서 끌어다</a:t>
            </a:r>
            <a:r>
              <a:rPr sz="1200">
                <a:solidFill>
                  <a:srgbClr val="000000"/>
                </a:solidFill>
                <a:latin typeface="맑은 고딕"/>
              </a:rPr>
              <a:t> 쓰자는 것이었습니다. 그들의 주장은 어차피 학생들을 위해 쓰는 돈이기 때문에 끌어다 쓴 후 학기 말에 </a:t>
            </a:r>
            <a:r>
              <a:rPr u="sng" b="1" sz="1200">
                <a:solidFill>
                  <a:srgbClr val="000000"/>
                </a:solidFill>
                <a:latin typeface="맑은 고딕"/>
              </a:rPr>
              <a:t>(2)학생회비를 받으면 끌어다 쓴 부분을 받은 비용으로 채우면 된다는 것이었습니다. 저는 이 의견에 반대하였습니다. 학생회 부원들 모두 많은 학생에게 상품을 주고 싶은 마음은 같았기에, 반대 의견을 내세우며 부원들을 (3)설득하는 과정은 쉽지 않았습니다. 저는 자치회비와 학생회비의 용도는 아예 다르다고 설명하면서 의도는 좋지만, 방법이 잘못되었다고 주장하였습니다. 그뿐만 아니라 후에 다른 행사를 진행할 때 그러한</a:t>
            </a:r>
            <a:r>
              <a:rPr sz="1200">
                <a:solidFill>
                  <a:srgbClr val="000000"/>
                </a:solidFill>
                <a:latin typeface="맑은 고딕"/>
              </a:rPr>
              <a:t> 방법이 반복되면 당연시하게 여겨질 수 있다고 주장하며 반대했습니다. 저의 주장을 굽히지 않고 설득한 결과 상품의 수는 줄었지만, 다음에 진행되는 행사들에는 영향이 없었고 순조롭게 진행할 수 있었습니다. 또한 저는 다음 해의 학생회 부원들에게 인수인계하는 과정에서, 무슨 상황이든 간에 규정에 맞게 회비가 사용될 수 있도록 떳떳하게 조언하였습니다. 이 사건을 계기로 저는 공공의 이익을 추구하는 것은 중요한 부분이지만 그 과정이 옳지 않은 방법이라면, 잘못된 부분을 바로잡고 올바르게 이끄는 것이 바람직하다는 것을 깨달았습니다. 업무 상황에 있어서 조직 내에 정의와 청렴에 대한 갈등 상황이 발생한다면, 저는 규정에 맞는 과정으로 이끌도록 노력할 것입니다. 올바른 과정과 신뢰성을 바탕으로 끌어낸 결과가 가치가 있음을 강조할 것입니다.</a:t>
            </a:r>
          </a:p>
        </p:txBody>
      </p:sp>
      <p:sp>
        <p:nvSpPr>
          <p:cNvPr id="8" name="TextBox 7"/>
          <p:cNvSpPr txBox="1"/>
          <p:nvPr/>
        </p:nvSpPr>
        <p:spPr>
          <a:xfrm>
            <a:off x="457200" y="653338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2774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4778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학생회 활동 중 자치회비와 학생회비 사이의 합의 도출 방안은 무엇이었나요?</a:t>
            </a:r>
            <a:br/>
            <a:r>
              <a:t>(2) 제안한 의견을 따르게 하기 위해 어떤 설득 전략을 사용했나요?</a:t>
            </a:r>
            <a:br/>
            <a:r>
              <a:t>(3) 부원들 설득 성공 후 변화된 점이 무엇인지 말씀해 주시겠습니까?</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E0202849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622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[KRA + ESG = 전 국민의 여가, No.1 글로벌 경마기업] 최근 화두가 되고 있는 ESG 경영은 이제 권고 사항을 넘어 많은 기업들의 필수 이행 사항이 되고 있습니다. 많은 공기업들에게도 정부 정책 이행 차원을 넘어 다양한 사회적, 경제적 요구 및 기대에 부응하고 지속 가능한 경영 실천을 위해 ESG 경영이 이식되고 있습니다. 국제회계기준을 만드는 IFRS재단에서도 글로벌 ESG 공시 기준을 </a:t>
            </a:r>
            <a:r>
              <a:rPr u="sng" b="1" sz="1200">
                <a:solidFill>
                  <a:srgbClr val="000000"/>
                </a:solidFill>
                <a:latin typeface="맑은 고딕"/>
              </a:rPr>
              <a:t>(1)만들었듯, 선진국들에서는 ESG 경영이 이미 확고한 평가</a:t>
            </a:r>
            <a:r>
              <a:rPr sz="1200">
                <a:solidFill>
                  <a:srgbClr val="000000"/>
                </a:solidFill>
                <a:latin typeface="맑은 고딕"/>
              </a:rPr>
              <a:t> 기준으로 자리 잡았기에 한국을 넘어 글로벌 경마 기업이 되려는 한국마사회에게도 ESG 경영은 필수 실천 과제이며, 적극 이행하고 있음을 널리 알려야 할 것입니다. 이를 위해 마사회가 현재 실천 중인 </a:t>
            </a:r>
            <a:r>
              <a:rPr u="sng" b="1" sz="1200">
                <a:solidFill>
                  <a:srgbClr val="000000"/>
                </a:solidFill>
                <a:latin typeface="맑은 고딕"/>
              </a:rPr>
              <a:t>(2)지속가능경영 추진체계와 말산업 ESG 생태계가 성공적으로 뿌리내리려면 무엇보다</a:t>
            </a:r>
            <a:r>
              <a:rPr sz="1200">
                <a:solidFill>
                  <a:srgbClr val="000000"/>
                </a:solidFill>
                <a:latin typeface="맑은 고딕"/>
              </a:rPr>
              <a:t> 경마, 산업관계자, 협력업체, 일반국민, 지역사회 등 이해관계자들과의 소통이 필수적일 것입니다. 에너지 공기업에서 홍보와 지역협력, 노무 업무를 맡으며 대내외 이해관계자들과 끝없이 소통한 경험을 살려, 다음과 같이 마사회가 ESG 경영 선두, 나아가서는 글로벌 경마 선두 기업이 되도록 기여하겠습니다.1. 세계와의 소통-ESG 가치 </a:t>
            </a:r>
            <a:r>
              <a:rPr u="sng" b="1" sz="1200">
                <a:solidFill>
                  <a:srgbClr val="000000"/>
                </a:solidFill>
                <a:latin typeface="맑은 고딕"/>
              </a:rPr>
              <a:t>(3)홍보: 한국마사회의 ESG 경영 목표와 성과를 지속가능경영보고서 등 다양한 형태로 국내외에 효과적으로</a:t>
            </a:r>
            <a:r>
              <a:rPr sz="1200">
                <a:solidFill>
                  <a:srgbClr val="000000"/>
                </a:solidFill>
                <a:latin typeface="맑은 고딕"/>
              </a:rPr>
              <a:t> 전달하여, 사회적 책임과 지속 가능한 경영의 노력을 널리 알리고, 더 많은 수의 이해관계자들이 ESG 생태계 안으로 편입될 수 있도록 힘쓰겠습니다.2. 국민과의 소통-사회공헌 활동: ‘국민드림마차'와 같이 다양한 사회공헌 활동을 발굴, 시행해 사회적 책임을 실천을 국민들에게 알리겠습니다. 이를 통해 경마사업에 대한 부정적인 인식을 줄이고 경마산업이 전 국민의 여가산업이 되도록 애쓰겠습니다.3. 지역과의 소통-지역사회 협력 강화: 지역과의 상생 방안 모색, 실천을 통해 렛츠런파크와 같은 사업이 지역 내에 성공적으로 지속되고 확장될 수 있도록 하겠습니다.</a:t>
            </a:r>
          </a:p>
        </p:txBody>
      </p:sp>
      <p:sp>
        <p:nvSpPr>
          <p:cNvPr id="8" name="TextBox 7"/>
          <p:cNvSpPr txBox="1"/>
          <p:nvPr/>
        </p:nvSpPr>
        <p:spPr>
          <a:xfrm>
            <a:off x="457200" y="66111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0547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255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마사회가 현재 실천 중인 지속가능경영 추진체계의 주요 구성 요소는 무엇인가요?</a:t>
            </a:r>
            <a:br/>
            <a:r>
              <a:t>(2) 에너지 공기업에서의 홍보와 지역협력 경험이 마사회 ESG 경영에 어떻게 도움이 되나요?</a:t>
            </a:r>
            <a:br/>
            <a:r>
              <a:t>(3) ‘국민드림마차’와 같은 사회공헌 활동의 구체적인 계획은 무엇인가요?</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E0202849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[시스템 경영: 알음알음이 아닌, 모두가 알게끔 투명하게]한국마사회의 윤리경영 </a:t>
            </a:r>
            <a:r>
              <a:rPr u="sng" b="1" sz="1200">
                <a:solidFill>
                  <a:srgbClr val="000000"/>
                </a:solidFill>
                <a:latin typeface="맑은 고딕"/>
              </a:rPr>
              <a:t>(1)추진 전략에 윤리경영시스템 강화가 가장 먼저 나와 있는 것처럼, 정의와</a:t>
            </a:r>
            <a:r>
              <a:rPr sz="1200">
                <a:solidFill>
                  <a:srgbClr val="000000"/>
                </a:solidFill>
                <a:latin typeface="맑은 고딕"/>
              </a:rPr>
              <a:t> 청렴을 실천하기 위해서 가장 중요한 것은 체계적인 시스템이라고 생각합니다. 반대로, 공공 조직에서 정의, 청렴이 가장 흔히 위반되는 상황은 사규, 지침 등 시스템이 부재한 상황입니다. 꼭 금전, 인사 등의 이득이 아니라도 친분이나 실무자 편의를 위해 일처리를 하기 쉬운 상황이 쌓이다 보면 정의, 청렴과는 반대되는 조직이 될 것입니다. 모든 업무들이 시스템 안에서 처리되도록 하되, 지침과 규정이 없는 경우 해당 상황을 이해당사자들이 공동으로 논의해 핵심가치를 실천하는 방향으로 업무가 시행되도록 윤리 경영을 실천하는 조직이 되어야 합니다.과거, 노무 업무를 맡아 직원 대상 주말농장을 운영한 적이 있습니다. 신청자가 적어 잔여 부지가 </a:t>
            </a:r>
            <a:r>
              <a:rPr u="sng" b="1" sz="1200">
                <a:solidFill>
                  <a:srgbClr val="000000"/>
                </a:solidFill>
                <a:latin typeface="맑은 고딕"/>
              </a:rPr>
              <a:t>(2)나왔고, 기간 내 신청한 직원들 중 희망자에게 추가로 나눠주려고 했습니다. 그 때, 당시 팀장님께서 깜빡하고 신청을 못했다며</a:t>
            </a:r>
            <a:r>
              <a:rPr sz="1200">
                <a:solidFill>
                  <a:srgbClr val="000000"/>
                </a:solidFill>
                <a:latin typeface="맑은 고딕"/>
              </a:rPr>
              <a:t> 어차피 신청자들 모두 자기 몫을 받아갔고 담당자가 알리지 않으면 잔여분 소식은 아무도 모르니, 잔여 부지를 본인에게 배정해달라고 강력히 요청하셨습니다. 관련 규정이 따로 없었고 팀 내 갈등을 일으키기 싫어 팀장님 요청대로 할까 하는 생각도 있었지만, 공정한 업무 처리와 재발 방지를 위해 매뉴얼을 만들어 문제를 해결하였습니다.전 직원에게 잔여 부지 현황을 알리고, 주말농장 참여 직원들과 공개 토론을 가졌습니다. 해당 토론에서 1. 기간 내 출장, 교육, 휴직 등으로 신청이 어려웠던 직원 2. 과거 3년간 주말농장 참여 경험이 없는 직원을 우선적으로 고려하되, 동순위에 대해서는 추첨으로 배정을 하기로 규칙을 정했고, 이에 따라 잔여 부지를 공정하게 배분하여 매끄럽게 갈등을 해결하였습니다.향후에도 유사한 상황이 생길 시, 관련 이해당사자들과 문제를 공동으로 논의하고 핵심가치를 실천하는 방향으로 </a:t>
            </a:r>
            <a:r>
              <a:rPr u="sng" b="1" sz="1200">
                <a:solidFill>
                  <a:srgbClr val="000000"/>
                </a:solidFill>
                <a:latin typeface="맑은 고딕"/>
              </a:rPr>
              <a:t>(3)업무가 처리되도록 시스템을 구축하여 정의와 청렴을 실천하겠습니다.</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윤리경영시스템 강화를 위한 구체적인 계획이 있다면 무엇인가요?</a:t>
            </a:r>
            <a:br/>
            <a:r>
              <a:t>(2) 노무 업무에서 주말농장 운영 시 매뉴얼을 만든 사례에 대해 더 자세히 설명해 주세요.</a:t>
            </a:r>
            <a:br/>
            <a:r>
              <a:t>(3) 문제를 공동으로 논의하고 해결하기 위해 어떤 시스템을 구축할 계획인가요?</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E0703022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764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 하면 사람들에게 가장 먼저 떠오르는 것은 경마입니다. 현재 경마를 이용하고 있는 연령층을 보면 젊은층은 소수에 불과하고, 젊은층에게 있어서 아직은 스포츠토토, 강원랜드 등에 비하여 생소한 분야라고 할 수 있습니다. 이러한 상황이 </a:t>
            </a:r>
            <a:r>
              <a:rPr u="sng" b="1" sz="1200">
                <a:solidFill>
                  <a:srgbClr val="000000"/>
                </a:solidFill>
                <a:latin typeface="맑은 고딕"/>
              </a:rPr>
              <a:t>(1)지속되게 된다면 시간이 지나면 지날수록 세대가 넘어가면 넘어갈수록 경마의 고객층이 결국에는 감소할 수 밖에 없는 상황이 발생할 수 있으므로 젊은 층의 유입은 필수적이라고</a:t>
            </a:r>
            <a:r>
              <a:rPr sz="1200">
                <a:solidFill>
                  <a:srgbClr val="000000"/>
                </a:solidFill>
                <a:latin typeface="맑은 고딕"/>
              </a:rPr>
              <a:t> 할 수 있기에, 젊은층 유입을 위한 방안이 필요하다고 생각합니다. 한국OO공사에서 근무하며 총괄업무를 담당한 적이 있습니다. 총괄업무를 담당하다보니 담당부서의 실적을 책임지는 역할을 해야했고, 이 실적이 곧 부서의 평가로 이어지는 상황이었습니다. 이에 연간 운용계획에 따라 목표 실적이 정해지고, 실적이 평가에 반영이 되는 구조였습니다. 본사의 </a:t>
            </a:r>
            <a:r>
              <a:rPr u="sng" b="1" sz="1200">
                <a:solidFill>
                  <a:srgbClr val="000000"/>
                </a:solidFill>
                <a:latin typeface="맑은 고딕"/>
              </a:rPr>
              <a:t>(2)사정으로 인하여 정기적으로 모집을 하는 계약이 중단이 되어있었고, 실적을 채우기 위해서는 수시모집을 받을</a:t>
            </a:r>
            <a:r>
              <a:rPr sz="1200">
                <a:solidFill>
                  <a:srgbClr val="000000"/>
                </a:solidFill>
                <a:latin typeface="맑은 고딕"/>
              </a:rPr>
              <a:t> 수 밖에 없는 상황이었습니다. 신규계약 체결 실적을 채우기 위하여 관할지역 내 주민센터와 중개사사무소를 방문하여 팜플렛, 안내문 등을 배포하여 사업 홍보를 적극적으로 진행하여 연간목표 실적을 채운 경험이 있습니다.이러한 경험을 통해 우선 팜플렛, 포스터, 인스타그램 등의 각종 매체나 방안을 활용하여 우선 경마에 대한 대중들의 관심을 우선적으로 촉구시키는 등의 경마 홍보방안을 세워 젊은 층의 유입을 유도하겠습니다. 또한 경마공원에서 각종 지역이벤트나 축제 등과 </a:t>
            </a:r>
            <a:r>
              <a:rPr u="sng" b="1" sz="1200">
                <a:solidFill>
                  <a:srgbClr val="000000"/>
                </a:solidFill>
                <a:latin typeface="맑은 고딕"/>
              </a:rPr>
              <a:t>(3)연계하여 경마에 대한 접근을 유도하여 다음세대, 그 다음세대에 이어서도 꾸준히 지속가능한 사업으로 자리잡을 수 있는 방안을 모색하겠습니다.</a:t>
            </a:r>
          </a:p>
        </p:txBody>
      </p:sp>
      <p:sp>
        <p:nvSpPr>
          <p:cNvPr id="8" name="TextBox 7"/>
          <p:cNvSpPr txBox="1"/>
          <p:nvPr/>
        </p:nvSpPr>
        <p:spPr>
          <a:xfrm>
            <a:off x="457200" y="59253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1967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397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젊은층 유입 확대를 위해 기존 경마 홍보 방안에 추가로 고려 중인 새로운 아이디어가 있나요?</a:t>
            </a:r>
            <a:br/>
            <a:r>
              <a:t>(2) 신규계약 체결 실적을 달성한 방법 중 가장 효과적이었던 전략은 무엇이었나요?</a:t>
            </a:r>
            <a:br/>
            <a:r>
              <a:t>(3) 경마의 젊은 층 유입을 위한 장기적인 사업 계획의 핵심 요소는 무엇인가요?</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E0703022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3133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청렴의 사전적 의미는 성품과 행실이 맑고 깨끗하며 재물따위를 탐하는 마음이 없는 것입니다. 공공기관은 법에 따라 운영되기에 공정한 절차에 따라 경영이 되어야 하고 법적, 사회적 책임이 따르기 때문에 다른 사기업에 비해서 청렴이 더욱 더 중요시된다고 할 수 있습니다. 공공기관에 근무하면서 같은 부서 차장님이 법인카드를 </a:t>
            </a:r>
            <a:r>
              <a:rPr u="sng" b="1" sz="1200">
                <a:solidFill>
                  <a:srgbClr val="000000"/>
                </a:solidFill>
                <a:latin typeface="맑은 고딕"/>
              </a:rPr>
              <a:t>(1)사적으로 사용하고 오는 일이 빈번하게 있었습니다. 또한 소송업무를 위탁해서 진행하고 있는 법무법인과 식사자리와 식사대접을 요구하는 일이 있었습니다.위와 같은 상황에서 1차적으로는 당사자인</a:t>
            </a:r>
            <a:r>
              <a:rPr sz="1200">
                <a:solidFill>
                  <a:srgbClr val="000000"/>
                </a:solidFill>
                <a:latin typeface="맑은 고딕"/>
              </a:rPr>
              <a:t> 차장님과의 대화를 통해서 문제를 해결하고자 노력하였습니다. 법인카드 사적사용의 경우에는 추후 감사대상이 될 수도 있음을 재차 말씀드렸고, 비용정산을 하는 과정에 있어서 회계과의 검토 및 부장님의 결재가 필요한 사안이기에 사적사용이 계속적으로 반복된다면 감사 이외에도 내부적으로 문제가 생길 수도 있음에 대해서 이야기를 드렸습니다. 또한 소송업무를 위탁받아서 진행하고 있는 법무법인과의 </a:t>
            </a:r>
            <a:r>
              <a:rPr u="sng" b="1" sz="1200">
                <a:solidFill>
                  <a:srgbClr val="000000"/>
                </a:solidFill>
                <a:latin typeface="맑은 고딕"/>
              </a:rPr>
              <a:t>(2)식사자리 요청에 대해서도 대화를 통하여 불가함을 말씀드렸습니다. 위탁 법무법인을 선정함에 있어서 공개입찰을 통하여 법무법인들의 신청을 받고, 신청</a:t>
            </a:r>
            <a:r>
              <a:rPr sz="1200">
                <a:solidFill>
                  <a:srgbClr val="000000"/>
                </a:solidFill>
                <a:latin typeface="맑은 고딕"/>
              </a:rPr>
              <a:t> 서류들을 검토하여 가장 고득점으로 평가된 1개의 법무법인과 계약을 체결하기 때문에 선정된 법무법인과의 식사자리는 신중해야 함을 말씀드렸습니다. 공개입찰을 통하여 선정된 법무법인과의 계속적인 식사자리는 공공기관 내부뿐만 아니라 외부의 시각에서는 청탁으로까지 보일 수 있기에 공적인 식사자리는 지양하는 것이 나을 것 같다고 설득을 할 수 있었습니다.이러한 대화와 설득을 통하여 공공기관에게 가장 우선적으로 요구되는 청렴을 지킬 수 </a:t>
            </a:r>
            <a:r>
              <a:rPr u="sng" b="1" sz="1200">
                <a:solidFill>
                  <a:srgbClr val="000000"/>
                </a:solidFill>
                <a:latin typeface="맑은 고딕"/>
              </a:rPr>
              <a:t>(3)있다고 생각합니다.</a:t>
            </a:r>
          </a:p>
        </p:txBody>
      </p:sp>
      <p:sp>
        <p:nvSpPr>
          <p:cNvPr id="8" name="TextBox 7"/>
          <p:cNvSpPr txBox="1"/>
          <p:nvPr/>
        </p:nvSpPr>
        <p:spPr>
          <a:xfrm>
            <a:off x="457200" y="598017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7453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9457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법인카드 사적 사용 문제 해결을 위해 차장님과 어떤 방식으로 대화를 이끌어 나갔나요?</a:t>
            </a:r>
            <a:br/>
            <a:r>
              <a:t>(2) 법무법인과의 식사자리가 외부에서 청탁으로 보일 수 있다고 판단한 이유는 무엇인가요?</a:t>
            </a:r>
            <a:br/>
            <a:r>
              <a:t>(3) 청렴을 지키기 위한 본인의 가장 중요한 가치관이나 철학은 무엇인가요?</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E1002110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9884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[안전] 최근 각종 사고가 발생함에 따라 안전에 대한 사회적 요구가 증대되고 있습니다. 중대재해처벌법이 시행되면서 안전의 가치는 더욱 중요해졌습니다. 건축직은 기획부터 유지관리까지 건축물의 생애주기를 관리하므로 안전에 있어 가장 중요한 직무입니다. 특히, 한국마사회는 다중이용시설을 운영하므로 직원의 안전뿐만 아니라 고객의 안전확보에 최선을 다해야합니다. 한국마사회는 ‘국민 안전 최우선 경영시스템 구축’이라는 목표를 세우고 노후 시설물 선제적 개선 추진, 고객·지역사회 </a:t>
            </a:r>
            <a:r>
              <a:rPr u="sng" b="1" sz="1200">
                <a:solidFill>
                  <a:srgbClr val="000000"/>
                </a:solidFill>
                <a:latin typeface="맑은 고딕"/>
              </a:rPr>
              <a:t>(1)포용 안전망 구축 등을 추진하며 적극적이고 선제적인 대응체계를 구축하였습니다.[기초지식과 실무지식] 건축에 대한 기초지식과 현장에서</a:t>
            </a:r>
            <a:r>
              <a:rPr sz="1200">
                <a:solidFill>
                  <a:srgbClr val="000000"/>
                </a:solidFill>
                <a:latin typeface="맑은 고딕"/>
              </a:rPr>
              <a:t> 익힌 실무지식을 바탕으로 공정관리, 안전관리 등의 업무를 수행하여 안전성 확보에 기여하겠습니다. 기초지식을 쌓기 </a:t>
            </a:r>
            <a:r>
              <a:rPr u="sng" b="1" sz="1200">
                <a:solidFill>
                  <a:srgbClr val="000000"/>
                </a:solidFill>
                <a:latin typeface="맑은 고딕"/>
              </a:rPr>
              <a:t>(2)위해 이론공부를 열심히 했습니다. 그 결과, 장학금과 건축기사를 얻을 수 있었습니다. 이것에 안주하지</a:t>
            </a:r>
            <a:r>
              <a:rPr sz="1200">
                <a:solidFill>
                  <a:srgbClr val="000000"/>
                </a:solidFill>
                <a:latin typeface="맑은 고딕"/>
              </a:rPr>
              <a:t> 않고 건축안전기사를 준비하며 전문성을 확장하고 있습니다. 현장을 이해하기 위해 주거건축현장의 공사팀에서 근무하였고 세밀한 검토로 1,000건 이상의 하자를 찾아냈습니다. 이러한 하자는 안전과 긴밀하게 연결되어 있기 때문에 정확한 기준과 의사소통으로 예방하는 것이 중요하다고 배웠습니다. 후속 공정까지 고려하여 시공기준을 결정하고 협력업체에 정확하게 전달해야합니다. 이러한 기초지식과 건축현장의 </a:t>
            </a:r>
            <a:r>
              <a:rPr u="sng" b="1" sz="1200">
                <a:solidFill>
                  <a:srgbClr val="000000"/>
                </a:solidFill>
                <a:latin typeface="맑은 고딕"/>
              </a:rPr>
              <a:t>(3)이해를 바탕으로 ‘생명·안전 최우선 일터 조성’이라는 목표달성에</a:t>
            </a:r>
            <a:r>
              <a:rPr sz="1200">
                <a:solidFill>
                  <a:srgbClr val="000000"/>
                </a:solidFill>
                <a:latin typeface="맑은 고딕"/>
              </a:rPr>
              <a:t> 기여하겠습니다.[변화_안전한 사업장] 건축현장에서 하자관리업무를 수행할 당시, 휴대전화 앱을 도입하여 효율성을 확보하였습니다. 이를 통해 사소한 변화가 업무에 효과가 있다는 것을 깨달았습니다. 그래서 교육봉사동아리에서 홍보팀장으로 활동할 당시에도, 홈페이지를 개설하자는 의견을 제시하였고 직접 홈페이지를 제작하였습니다. 입사 후에도, 혁신을 선도하며 ‘안전보건 관리체계·활동 선전화 및 내진보강 지속 추진을 통한 안전한 사업장 구축’이라는 목표 달성에 기여하겠습니다.</a:t>
            </a:r>
          </a:p>
        </p:txBody>
      </p:sp>
      <p:sp>
        <p:nvSpPr>
          <p:cNvPr id="8" name="TextBox 7"/>
          <p:cNvSpPr txBox="1"/>
          <p:nvPr/>
        </p:nvSpPr>
        <p:spPr>
          <a:xfrm>
            <a:off x="457200" y="664768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4204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6208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기초지식을 쌓기 위해 가장 집중했던 이론 분야는 무엇이며, 그것이 실제 경험에서 어떻게 활용되었나요?</a:t>
            </a:r>
            <a:br/>
            <a:r>
              <a:t>(2) 건축 현장에서 하자관리를 할 때 가장 큰 도전 과제는 무엇이었나요?</a:t>
            </a:r>
            <a:br/>
            <a:r>
              <a:t>(3) 휴대전화 앱 도입 후 업무 효율성 증가 외에 추가적으로 얻은 교훈은 무엇인가요?</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E1002110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82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[공정&amp;투명_신뢰] 제가 생각하는 정의와 청렴에 가장 반대되는 상황은 공정성과 투명성이 없어 신뢰가 무너지는 것입니다. 조직에서는 다양한 사람들과 함께 업무를 수행하기 때문에 서로 신뢰가 있지 않다면 업무처리가 제대로 이뤄지지 않고 이것은 성과로 이어진다고 생각합니다. 스터디 소모임에서 신뢰를 바탕으로 새로운 이벤트를 원활히 진행한 경험이 있습니다. 매달 공부를 가장 많이 한 </a:t>
            </a:r>
            <a:r>
              <a:rPr u="sng" b="1" sz="1200">
                <a:solidFill>
                  <a:srgbClr val="000000"/>
                </a:solidFill>
                <a:latin typeface="맑은 고딕"/>
              </a:rPr>
              <a:t>(1)사람에게 상품을 주는 이벤트가 있었습니다. 친한 친구가 유력한 후보였지만 일주일에 한 번 이상 공부시간을 인증하는 규칙을 지키지 않아 후보에서 제외하였습니다.</a:t>
            </a:r>
            <a:r>
              <a:rPr sz="1200">
                <a:solidFill>
                  <a:srgbClr val="000000"/>
                </a:solidFill>
                <a:latin typeface="맑은 고딕"/>
              </a:rPr>
              <a:t> 공정성을 위해 이벤트 후보자와 대상자, 공부시간 등을 정리하여 공개했습니다. 이렇게 투명하고 공정한 운영으로 구성원들의 신뢰를 얻을 수 있었습니다. 그리고 그 신뢰를 바탕으로 목표 달성 프로그램 등 새로운 이벤트나 규칙을 정할 때 원활히 진행할 수 있었습니다. 입사 후, 공정하고 투명한 업무처리로 신뢰도를 제고시키며 사업을 원활하게 진행하겠습니다.[경청_절충안] 신뢰가 무너짐으로써 갈등이 생긴다면 경청과 수용의 자세로 상대방에게 대화를 청할 것입니다. 오해가 생기지 않도록 양쪽 입장을 정리하고 수용할 수 있는 부분을 찾아 절충안을 제시하겠습니다. 경청과 수용의 자세로 절충안을 제시하여 갈등상황을 극복한 경험이 있습니다. 교육봉사동아리에서 학생분의 무례한 행동으로 힘들어하는 교사와 교장의 사이에 갈등이 있었습니다. 교사는 즉각적인 조치를 원했고 교장은 참아보자는 입장이었습니다. 갈등을 해결하기 위해서는 상대방의 입장을 이해하고 설득하는 것이 </a:t>
            </a:r>
            <a:r>
              <a:rPr u="sng" b="1" sz="1200">
                <a:solidFill>
                  <a:srgbClr val="000000"/>
                </a:solidFill>
                <a:latin typeface="맑은 고딕"/>
              </a:rPr>
              <a:t>(2)중요하다고 생각했습니다. 그래서 양측의 입장을 대변하고 중재하는 역할을 했습니다. 그 결과, 유예기간을 두고 똑같은 상황이 발생하면 조치를 취하기로 협의했습니다. 이것을 통해 경청과</a:t>
            </a:r>
            <a:r>
              <a:rPr sz="1200">
                <a:solidFill>
                  <a:srgbClr val="000000"/>
                </a:solidFill>
                <a:latin typeface="맑은 고딕"/>
              </a:rPr>
              <a:t> 수용이 중요하다는 것을 깨달았습니다. 또한 갈등이 소통의 부재로 이어지며 업무까지 영향을 미친다는 것을 </a:t>
            </a:r>
            <a:r>
              <a:rPr u="sng" b="1" sz="1200">
                <a:solidFill>
                  <a:srgbClr val="000000"/>
                </a:solidFill>
                <a:latin typeface="맑은 고딕"/>
              </a:rPr>
              <a:t>(3)알게 되었습니다. 따라서 갈등이 생기면 경청의 자세와 수용하려는 마음을 갖고 협의하겠습니다.</a:t>
            </a:r>
          </a:p>
        </p:txBody>
      </p:sp>
      <p:sp>
        <p:nvSpPr>
          <p:cNvPr id="8" name="TextBox 7"/>
          <p:cNvSpPr txBox="1"/>
          <p:nvPr/>
        </p:nvSpPr>
        <p:spPr>
          <a:xfrm>
            <a:off x="457200" y="67071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14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15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스터디 소모임에서 공정성을 확보하기 위해 특별히 고려했던 사항은 무엇인가요?</a:t>
            </a:r>
            <a:br/>
            <a:r>
              <a:t>(2) 갈등 상황에서 양측의 입장을 균형 있게 이해하려고 했던 방법은 무엇인가요?</a:t>
            </a:r>
            <a:br/>
            <a:r>
              <a:t>(3) 교육봉사동아리에서 갈등을 어떻게 해결했으며, 그 경험이 나중에 어떤 업무에 도움이 될 것이라 생각하나요?</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E0203128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799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[디토소비, 한국마사회에서의 활용방안]디토 소비는 단순한 모방 소비가 아닌, 나의 가치관에 </a:t>
            </a:r>
            <a:r>
              <a:rPr u="sng" b="1" sz="1200">
                <a:solidFill>
                  <a:srgbClr val="000000"/>
                </a:solidFill>
                <a:latin typeface="맑은 고딕"/>
              </a:rPr>
              <a:t>(1)부합하는 인물의 소비 패턴을 추종하는 새로운 트렌드입니다. 이는 정보 과잉 시대에 선택의 부담을 줄이고, 신뢰할 수 있는 정보를 얻는 효과적인 방법으로 자리 잡았습니다. 본인이 추종하는 가치관을 가진 인물이 관심을 가지는 산업 그리고 콘텐츠를 소비하는 것을 이용하여 한국마사회의 경영 및 마케팅 전략을 실천해야</a:t>
            </a:r>
            <a:r>
              <a:rPr sz="1200">
                <a:solidFill>
                  <a:srgbClr val="000000"/>
                </a:solidFill>
                <a:latin typeface="맑은 고딕"/>
              </a:rPr>
              <a:t> 합니다.저는 이론적인 학습과 주식회사 에스알에서의 직무 경험을 바탕으로 이러한 경영 및 마케팅 전략을 기획하고 실행할 수 있습니다. </a:t>
            </a:r>
            <a:r>
              <a:rPr u="sng" b="1" sz="1200">
                <a:solidFill>
                  <a:srgbClr val="000000"/>
                </a:solidFill>
                <a:latin typeface="맑은 고딕"/>
              </a:rPr>
              <a:t>(2)저는 교내뿐만 아니라 타 대학 학점교류를 통해 마케팅 과목을 수강함으로써 폭넓은 마케팅 지식을 학습할 수 있었습니다. 또한, 경영지도사(마케팅)를</a:t>
            </a:r>
            <a:r>
              <a:rPr sz="1200">
                <a:solidFill>
                  <a:srgbClr val="000000"/>
                </a:solidFill>
                <a:latin typeface="맑은 고딕"/>
              </a:rPr>
              <a:t> 취득하는 과정에서 다양한 시장 및 기업의 케이스스터디를 진행함으로써 경영환경을 분석하고 변화하는 환경을 예측하여 이를 대비하는 전략을 수립할 수 있습니다. 그리고 고객접점 서비스를 제공할 수 있었던 SR에서의 경험을 통해 다양한 소비자들의 데이터를 학습할 수 있었으며 이러한 데이터를 통해 고객 행동 및 선호도에 </a:t>
            </a:r>
            <a:r>
              <a:rPr u="sng" b="1" sz="1200">
                <a:solidFill>
                  <a:srgbClr val="000000"/>
                </a:solidFill>
                <a:latin typeface="맑은 고딕"/>
              </a:rPr>
              <a:t>(3)대한 인사이트를 빠르게 도출할 수 있습니다.한국마사회는 단순히 유명인을 활용하는 것이 아니라,</a:t>
            </a:r>
            <a:r>
              <a:rPr sz="1200">
                <a:solidFill>
                  <a:srgbClr val="000000"/>
                </a:solidFill>
                <a:latin typeface="맑은 고딕"/>
              </a:rPr>
              <a:t> 동물복지에 관심이 큰 인물을 섭외하여 한국마사회의 말 복지와 동물 보호를 위해 힘쓰는 긍정적인 면을 알려야 합니다. 또한, 한국마사회의 핵심 사업인 경마를 친구, 연인, 가족 단위로 홍보하기 위해선 해당 단위로 유튜브를 운영하는 채널을 통해 한국마사회의 산업을 알려 대중들에게 경마라는 콘텐츠가 선택지로 들어올 뿐만 아니라 바로 결정될 수 있는 영향력을 전달해주어야 합니다.저는 소비 트렌드를 이해하고, 이를 활용한 전략을 통해 한국마사회의 부정적 이미지를 개선하고 긍정적인 이미지를 구축하는데 기여할 수 있다고 확신합니다. 또한, 끊임없는 노력과 발전을 통해 한국마사회의 발전에 기여하는 인재가 되겠습니다.</a:t>
            </a:r>
          </a:p>
        </p:txBody>
      </p:sp>
      <p:sp>
        <p:nvSpPr>
          <p:cNvPr id="8" name="TextBox 7"/>
          <p:cNvSpPr txBox="1"/>
          <p:nvPr/>
        </p:nvSpPr>
        <p:spPr>
          <a:xfrm>
            <a:off x="457200" y="65288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231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432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디토 소비가 한국마사회의 경영 및 마케팅 전략에 적용될 수 있는 구체적인 방안은 무엇인가요?</a:t>
            </a:r>
            <a:br/>
            <a:r>
              <a:t>(2) 타 대학 학점교류를 통해 학습한 마케팅 지식을 실무에 어떻게 적용할 계획인가요?</a:t>
            </a:r>
            <a:br/>
            <a:r>
              <a:t>(3) SR에서의 경험을 통해 얻은 고객 행동 분석 인사이트를 어떻게 활용할 것인가요?</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E0203128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7598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[원칙을 준수하는 가치관]저는 원칙을 존중하고 이를 지키는 가치관을 갖고 있습니다. 이익을 위해 규칙을 어기는 행위는 거부합니다. 정의와 청렴의 개념은 개인마다 다르게 해석될 수 있기 때문에 조직 구성원 모두에게 동일한 기준을 적용하고, 이를 지킴으로써 정의와 청렴을 실현할 수 있습니다. 이러한 원칙을 위반하는 행동은 조직 구성원 내 부당함과 조직의 부패를 발생시킵니다.대학 수업에서 특허를 발명하는 팀 </a:t>
            </a:r>
            <a:r>
              <a:rPr u="sng" b="1" sz="1200">
                <a:solidFill>
                  <a:srgbClr val="000000"/>
                </a:solidFill>
                <a:latin typeface="맑은 고딕"/>
              </a:rPr>
              <a:t>(1)프로젝트를 진행했던 경험이 있습니다. 단기간에 기존의 기술을 뛰어넘는 발명을 만들어내는 것은 쉬운 일이 아니었기에, 프로젝트를 진행하는 데 큰</a:t>
            </a:r>
            <a:r>
              <a:rPr sz="1200">
                <a:solidFill>
                  <a:srgbClr val="000000"/>
                </a:solidFill>
                <a:latin typeface="맑은 고딕"/>
              </a:rPr>
              <a:t> 어려움을 겪었습니다. 중간에 모든 팀들이 진행과정을 발표하는 단계가 있었습니다. 발표 이후 팀원들끼리 상의하는 자리에서 교수의 긍정적인 평가를 받은 한 팀이 이미 특허된 기술을 자신들의 아이디어처럼 발표했다는 주장이 있었고, 직접 키프리스 등 관련 특허사이트를 검색해 보니 이미 있는 기술임을 알 수 있었습니다.</a:t>
            </a:r>
            <a:r>
              <a:rPr u="sng" b="1" sz="1200">
                <a:solidFill>
                  <a:srgbClr val="000000"/>
                </a:solidFill>
                <a:latin typeface="맑은 고딕"/>
              </a:rPr>
              <a:t>(2)진행되는 회의에서 우리 팀도 기존 특허에 있는 기술을 묵인하여 신규성과 진보성이 있다는 결과를 도출시켜 보고서를 제출하자는 팀원의</a:t>
            </a:r>
            <a:r>
              <a:rPr sz="1200">
                <a:solidFill>
                  <a:srgbClr val="000000"/>
                </a:solidFill>
                <a:latin typeface="맑은 고딕"/>
              </a:rPr>
              <a:t> 의견이 있었습니다. 준비 과정에서 어려움을 많이 겪었지만, 더 많은 노력을 투자해서라도 원칙을 위반하는 행위를 하고 싶지는 않았습니다. 팀원을 설득하기 위해서 우선 상황의 부당함을 해소해야 했습니다. 그래서 저는 교수에게 관련 특허명세서를 첨부하여 정중히 상황을 설명하고 공정한 평가를 요청했습니다. 교수는 전체적인 검토를 할 것이며, 이를 반영하여 평가를 하겠다고 답변해 주셨습니다. 이후 </a:t>
            </a:r>
            <a:r>
              <a:rPr u="sng" b="1" sz="1200">
                <a:solidFill>
                  <a:srgbClr val="000000"/>
                </a:solidFill>
                <a:latin typeface="맑은 고딕"/>
              </a:rPr>
              <a:t>(3)저희는 저희가 기획한 아이디어와 관련된 수많은 특허 명세서들을 읽어보며, 보완 및 수정해야 할 부분에 대해서 끝없는 노력을 반복했습니다. 결국 원칙을 준수하여 과제를 제출했고,</a:t>
            </a:r>
            <a:r>
              <a:rPr sz="1200">
                <a:solidFill>
                  <a:srgbClr val="000000"/>
                </a:solidFill>
                <a:latin typeface="맑은 고딕"/>
              </a:rPr>
              <a:t> 해당 과목에서 최고의 성적을 받았습니다.한국마사회에 입사한 이후에도 조직 내에서 정의와 청렴을 실천하기 위해 노력하고, 동료들과 함께 올바른 조직 문화를 만들어나가고 싶습니다.</a:t>
            </a:r>
          </a:p>
        </p:txBody>
      </p:sp>
      <p:sp>
        <p:nvSpPr>
          <p:cNvPr id="8" name="TextBox 7"/>
          <p:cNvSpPr txBox="1"/>
          <p:nvPr/>
        </p:nvSpPr>
        <p:spPr>
          <a:xfrm>
            <a:off x="457200" y="662482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1918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3922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팀 프로젝트에서 발생한 윤리적 문제를 해결하기 위해 어떤 설득 전략을 사용했나요?</a:t>
            </a:r>
            <a:br/>
            <a:r>
              <a:t>(2) 특허 명세서를 검토할 때 특히 중점을 두었던 부분은 무엇이었나요?</a:t>
            </a:r>
            <a:br/>
            <a:r>
              <a:t>(3) 한국마사회에서 정의와 청렴을 실천하기 위해 구체적으로 어떤 노력을 기울일 계획인가요?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E0703122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0799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[법령 전반에 대한 이해와 의사소통능력을 갖춘 예비 스페셜리스트]제가 관심을 가지고 있는 </a:t>
            </a:r>
            <a:r>
              <a:rPr u="sng" b="1" sz="1200">
                <a:solidFill>
                  <a:srgbClr val="000000"/>
                </a:solidFill>
                <a:latin typeface="맑은 고딕"/>
              </a:rPr>
              <a:t>(1)한국마사회의 변화는 온라인 마권 발매입니다. 한국마사회의 숙원 사업인 온라인 마권 발매에서 중요한</a:t>
            </a:r>
            <a:r>
              <a:rPr sz="1200">
                <a:solidFill>
                  <a:srgbClr val="000000"/>
                </a:solidFill>
                <a:latin typeface="맑은 고딕"/>
              </a:rPr>
              <a:t> 것은 건전화입니다. 합법 사행산업 특성상 경마산업의 건전성을 증대시키고 국민들이 과몰입을 최소화할 할 필요가 있기 때문입니다. 합법적 영역에서의 마권 구매 접근성 및 편의성 제고는 불법경마 이용자를 흡수하여 불법도박 규모를 감소시키는 데 도움이 될 수도 있어 마사회에서는 마사회법을 개정하고, 실명제를 도입하는 등 온라인 경마의 건전한 정착을 위한 다양한 노력을 들이고 있습니다. 저는 국가 최고법인 헌법을 공부하고 학회 스터디를 진행하여 국내법 전반에 대한 이해를 갖추었습니다. 또한 민법, 행정법, 형법, 노동법 등을 공부하여 한국마사회의 법무 </a:t>
            </a:r>
            <a:r>
              <a:rPr u="sng" b="1" sz="1200">
                <a:solidFill>
                  <a:srgbClr val="000000"/>
                </a:solidFill>
                <a:latin typeface="맑은 고딕"/>
              </a:rPr>
              <a:t>(2)직무를 수행하기 위해 필요한 법 전반에 대한 이해 및 해석 능력을 가지고 있습니다. 법률적 지식을 기반으로 ‘말을 통한 국가 경제 발전’과 ‘국민의</a:t>
            </a:r>
            <a:r>
              <a:rPr sz="1200">
                <a:solidFill>
                  <a:srgbClr val="000000"/>
                </a:solidFill>
                <a:latin typeface="맑은 고딕"/>
              </a:rPr>
              <a:t> 건전한 여가 선용’을 위해 노력하는 </a:t>
            </a:r>
            <a:r>
              <a:rPr u="sng" b="1" sz="1200">
                <a:solidFill>
                  <a:srgbClr val="000000"/>
                </a:solidFill>
                <a:latin typeface="맑은 고딕"/>
              </a:rPr>
              <a:t>(3)한국마사회의 법무 스페셜리트스로서 기여하겠습니다. 또한 저는 대학 축제 주점 개최 준비를 하면서 의사소통능력을 기른 경험이 있습니다.</a:t>
            </a:r>
            <a:r>
              <a:rPr sz="1200">
                <a:solidFill>
                  <a:srgbClr val="000000"/>
                </a:solidFill>
                <a:latin typeface="맑은 고딕"/>
              </a:rPr>
              <a:t> 주점의 장소 및 컨셉을 정하기 위해 학년 회의를 주최하여 학과 학생들의 의견을 수렴한 후 이를 결정하였고, 주변 상권을 직접 발로 뛰며 음식들을 계약하였으며 선배들께 조언을 구해 적정 예산 한도 내에서 예산을 운용하였습니다. 또한 참여를 독려하기 위해 솔선하여 주점이 열리는 3일간 일을 하며 동기들과 후배들을 관리감독한 결과 전년도보다 훨씬 큰 흑자를 낼 수 있었습니다. 다양한 사람들과의 의사소통 경험을 통해 문제해결의지를 가지고 협업적 태도를 가지고 소통한다면 이상적인 결과를 만들어낼 수 있음을 몸소 배울 수 있었습니다. 이러한 저의 법률 이해 능력과 의사소통기술을 한국마사회에서 법무 직무를 수행할 때에도 활용하여 한국마사회의 경마건전화를 위해 함께 노력하는 마사인이 되고 싶습니다.</a:t>
            </a:r>
          </a:p>
        </p:txBody>
      </p:sp>
      <p:sp>
        <p:nvSpPr>
          <p:cNvPr id="8" name="TextBox 7"/>
          <p:cNvSpPr txBox="1"/>
          <p:nvPr/>
        </p:nvSpPr>
        <p:spPr>
          <a:xfrm>
            <a:off x="457200" y="6656831"/>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5119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7123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마권 발매의 건전성을 증대시키기 위해 고려해야 할 요점은 무엇입니까?</a:t>
            </a:r>
            <a:br/>
            <a:r>
              <a:t>(2) 대학 축제 주점 개최에서 의견을 수렴할 때 어떤 어려움이 있었나요?</a:t>
            </a:r>
            <a:br/>
            <a:r>
              <a:t>(3) 예산 관리 경험이 한국마사회 법무 직무에 어떻게 기여할 수 있나요?</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E0402749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371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“사익이 아닌 공익을 위한 업무”제가 생각하는 정의, 청렴에 가장 반대되는 상황은 원칙의 빈틈을 겨냥하여 오직 나의 사익을 채우기 위한 업무 목표를 세우려는 행동에서 비롯된다고 생각합니다. 비록, 위법에 저촉되거나 업무 규율에는 어긋나지 않는 상황이라 할지라도 나의 이익을 위해 타인에게 피해를 끼칠 수 있는 행위라면 정의롭지 못한 것이라고 믿습니다.00 은행에서 근무하면서 한 </a:t>
            </a:r>
            <a:r>
              <a:rPr u="sng" b="1" sz="1200">
                <a:solidFill>
                  <a:srgbClr val="000000"/>
                </a:solidFill>
                <a:latin typeface="맑은 고딕"/>
              </a:rPr>
              <a:t>(1)동료의 사익을 추구하는 업무 행위를 목격한 적이 있습니다. 저는 카드계의 수신 업무 전반을 맡았는데, 그중 한 후배 동료는 자신의 영업 실적을 채우기 위해 고객 지향 영업이 아닌 자신의 사익을 위한 영업을 진행했습니다. 일례로, 연령이 많으신 고객분께서 은행을 방문하면 실제로 고객님께 필요한 상품이 아님에도 대출 상담 과정에 신용카드 보험 관련 상품을 함께 가입하도록 권유했습니다.</a:t>
            </a:r>
            <a:r>
              <a:rPr sz="1200">
                <a:solidFill>
                  <a:srgbClr val="000000"/>
                </a:solidFill>
                <a:latin typeface="맑은 고딕"/>
              </a:rPr>
              <a:t> 그리고 고객님에게 이후 자세한 설명 과정 없이 무분별한 카드 및 보험 상품을 판매하는 것을 지켜보았습니다.이는 추후 민원 발생으로 이어졌고, 곧 조직 내에서 갈등이 발생했습니다. 그리고 평소 개인의 실적을 위한 영업 활동에 불만을 가지고 있던 주변 동료들 또한 후배 동료의 영업 행위에 잘못이 있다며 비판했고, 그 누구도 어울리려고 하지 않았습니다.저는 후배 </a:t>
            </a:r>
            <a:r>
              <a:rPr u="sng" b="1" sz="1200">
                <a:solidFill>
                  <a:srgbClr val="000000"/>
                </a:solidFill>
                <a:latin typeface="맑은 고딕"/>
              </a:rPr>
              <a:t>(2)동료와 대화를 시도했습니다. 그리고 본인이 노력하여 영업 실적을 채우는 것도 중요하지만, 인간 대 인간으로서 도의적인 가치는 지킬 줄 아는 사람이 되어야 한다는 조언을 해주었습니다. 그리고 오랜 설득 끝에 후배는 자신의 잘못을 진심으로 깨우칠 수 있었다며, 훗날 제게 용기 있는 조언을 해주어서 고맙다는 피드백을 해주었습니다.마사회에서 가장 중요한 가치는 '신뢰'와</a:t>
            </a:r>
            <a:r>
              <a:rPr sz="1200">
                <a:solidFill>
                  <a:srgbClr val="000000"/>
                </a:solidFill>
                <a:latin typeface="맑은 고딕"/>
              </a:rPr>
              <a:t> '공정'이라고 생각합니다. 이에 저는 말 산업 발전과 본 기업이 갖고 있는 비전의 본질적 목적을 청렴하게 이뤄나갈 수 있도록 이바지하겠습니다. 불합리한 상황을 </a:t>
            </a:r>
            <a:r>
              <a:rPr u="sng" b="1" sz="1200">
                <a:solidFill>
                  <a:srgbClr val="000000"/>
                </a:solidFill>
                <a:latin typeface="맑은 고딕"/>
              </a:rPr>
              <a:t>(3)목격하여 갈등이 발생하면, 동료의 잘못을 따끔하게 지적하고, 때로 인간적으로 조언할 수 있는 동료 직원이 되겠습니다.</a:t>
            </a:r>
          </a:p>
        </p:txBody>
      </p:sp>
      <p:sp>
        <p:nvSpPr>
          <p:cNvPr id="8" name="TextBox 7"/>
          <p:cNvSpPr txBox="1"/>
          <p:nvPr/>
        </p:nvSpPr>
        <p:spPr>
          <a:xfrm>
            <a:off x="457200" y="670255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9691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1695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동료의 사익 추구 행위를 목격했을 때, 어떤 조치를 취하셨나요?</a:t>
            </a:r>
            <a:br/>
            <a:r>
              <a:t>(2) 후배 동료와의 대화에서 어떤 설득 전략을 사용하셨나요?</a:t>
            </a:r>
            <a:br/>
            <a:r>
              <a:t>(3) 마사회에서 '신뢰'와 '공정'을 각 분야에서 어떻게 실천하고자 하나요?</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E0703122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[작고 사소한 부정부터 경계하는 신뢰받는 청렴인]조직 생활에서 정의와 청렴에 가장 반대되는 상황으로는 조직의 부패를 들 </a:t>
            </a:r>
            <a:r>
              <a:rPr u="sng" b="1" sz="1200">
                <a:solidFill>
                  <a:srgbClr val="000000"/>
                </a:solidFill>
                <a:latin typeface="맑은 고딕"/>
              </a:rPr>
              <a:t>(1)수 있을 것입니다. 부패란 거창한 것이 아니고 다수의 일상적인 도덕적 해이가 모였을 때 발생할 수 있는 조직 내부적 문제라고 생각합니다. 자칫 사소해 보일</a:t>
            </a:r>
            <a:r>
              <a:rPr sz="1200">
                <a:solidFill>
                  <a:srgbClr val="000000"/>
                </a:solidFill>
                <a:latin typeface="맑은 고딕"/>
              </a:rPr>
              <a:t> 수 있는 작은 부정들을 용인하는 것은 결과적으로 조직 구성원들뿐만 아니라 국민들의 기관에 대한 신뢰를 훼손시키고, 조직 목표 달성의 방해요인으로 작용합니다. 한국마사회가 공정과 정의를 실천하는 신뢰받는 청렴인이라는 인재상을 실현하는 </a:t>
            </a:r>
            <a:r>
              <a:rPr u="sng" b="1" sz="1200">
                <a:solidFill>
                  <a:srgbClr val="000000"/>
                </a:solidFill>
                <a:latin typeface="맑은 고딕"/>
              </a:rPr>
              <a:t>(2)위해서서는 사소해보이는 부정부터 경계하면서 조직 내 부패 발생을 차단하려는 노력이 필요합니다.대학에서 학회 예산 관리 업무를</a:t>
            </a:r>
            <a:r>
              <a:rPr sz="1200">
                <a:solidFill>
                  <a:srgbClr val="000000"/>
                </a:solidFill>
                <a:latin typeface="맑은 고딕"/>
              </a:rPr>
              <a:t> 수행하면서 역대 총무 중 처음으로 월별 예산 사용내역을 공개하여 투명하게 예산을 관리한 적이 있었습니다. 당시 행정 절차가 늘어나고 예산 운용의 자율성이 떨어진다는 이유로 반대하는 목소리가 적지 않아 갈등이 발생하였으나 저는 사용내역 비공개가 청렴한 학생회비 운용에 도움이 되지 않는다고 판단하였고, 사용내역 공개 시 학생회 이미지 제고 등의 순기능이 클 것이라고 생각했습니다. 따라서 학생회를 설득하기 위해 </a:t>
            </a:r>
            <a:r>
              <a:rPr u="sng" b="1" sz="1200">
                <a:solidFill>
                  <a:srgbClr val="000000"/>
                </a:solidFill>
                <a:latin typeface="맑은 고딕"/>
              </a:rPr>
              <a:t>(3)수차례의 회의를 진행하고, 예산 내역 공개 업무를 솔선하여 임원들의 업무 부담을 줄이며 학과 학생들의 동의를 받는 절차를 거쳐 예산 내역을 공개하기로</a:t>
            </a:r>
            <a:r>
              <a:rPr sz="1200">
                <a:solidFill>
                  <a:srgbClr val="000000"/>
                </a:solidFill>
                <a:latin typeface="맑은 고딕"/>
              </a:rPr>
              <a:t> 결정하였습니다. 그 결과, 예산 내역 공개를 통해 납부한 회비 사용 내역을 상세하게 알 수 있어 학생들의 당해 회비 납부 비율이 90%를 넘게 되었고, 확보한 회비를 통해 다양한 프로그램을 진행할 수 있었습니다. 또한 이전과는 달리 학생회비를 추가징수하지 않고도 주어진 회비를 더 효율적으로 사용할 수 있었습니다. 이 경험을 통해 정의와 청렴을 추구하는 것이 결과적으로 조직의 효율성까지도 달성하게 할 수 있다는 것을 알게 되었습니다.저의 이러한 경험들을 살려 청렴도 우수기관인 한국마사회에서 핵심 가치인 윤리와 청렴을 지향하는 신뢰받는 청렴인으로서 기관의 발전에 기여하고 싶습니다.</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부패를 예방하기 위해 어떤 구체적인 활동이 필요하다고 생각하나요?</a:t>
            </a:r>
            <a:br/>
            <a:r>
              <a:t>(2) 월별 예산 사용내역 공개에 대해 동료들을 어떻게 설득했나요?</a:t>
            </a:r>
            <a:br/>
            <a:r>
              <a:t>(3) 청렴과 정의가 조직의 효율성에 어떻게 기여할 수 있다고 느꼈나요?</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E1002215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6110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[한국마사회의 사회적 트렌드 : 글로벌 경쟁력을 중심으로]최근 한국 경마 산업의 트렌드는 글로벌 경쟁력이라고 생각합니다. 이유는 지속적인 경기 실황 </a:t>
            </a:r>
            <a:r>
              <a:rPr u="sng" b="1" sz="1200">
                <a:solidFill>
                  <a:srgbClr val="000000"/>
                </a:solidFill>
                <a:latin typeface="맑은 고딕"/>
              </a:rPr>
              <a:t>(1)수출의 상승세, 닉스마의 성공사례를 바탕으로 한 상품 가치의 향상은 글로벌 수요 증가와 경쟁력을 보여주는 지표이기 때문입니다.한국의 경마 산업이 글로벌 선진국으로 도약했을 때의 모습을 상상하면 프리미어리그 축구 산업을 떠올리곤 합니다.먼 타지의 축구 경기를 보기 위해</a:t>
            </a:r>
            <a:r>
              <a:rPr sz="1200">
                <a:solidFill>
                  <a:srgbClr val="000000"/>
                </a:solidFill>
                <a:latin typeface="맑은 고딕"/>
              </a:rPr>
              <a:t> 여행을 준비하고 경기 응원에 열광하는 모습들을 보면서, 한국의 경마 산업이 글로벌 경쟁력을 갖췄을 때 창출할 수 있는 부가가치는 산업 밀접도 측면에서 더욱 잠재력이 높고 기대가 되는 산업이라고 생각하였습니다.이에 </a:t>
            </a:r>
            <a:r>
              <a:rPr u="sng" b="1" sz="1200">
                <a:solidFill>
                  <a:srgbClr val="000000"/>
                </a:solidFill>
                <a:latin typeface="맑은 고딕"/>
              </a:rPr>
              <a:t>(2)건축직으로서 한국 경마 산업 확장을 위해 사업장, 레이스 환경, 말 복지 산업 등 인프라 확장과 품질 향상을 이뤄내고, 국내를</a:t>
            </a:r>
            <a:r>
              <a:rPr sz="1200">
                <a:solidFill>
                  <a:srgbClr val="000000"/>
                </a:solidFill>
                <a:latin typeface="맑은 고딕"/>
              </a:rPr>
              <a:t> 넘어 해외여행자에게도 꼭 한번 가보고 싶은 공간을 제공해 보고 싶다는 목표를 갖게 되었습니다.[기여 방안]건축직으로서 글로벌 경쟁력을 높이는 데 기여할 수 있는 부분은 다음과 같습니다.1. 안전한 경마 사업장을 구축.- 인턴으로 근무하면서 내진, 소방, 전기, 승강기 등의 시설물 점검 사항에 대해 검토하였고, 안전한 교육 환경을 만드는 데에 기여하였습니다. </a:t>
            </a:r>
            <a:r>
              <a:rPr u="sng" b="1" sz="1200">
                <a:solidFill>
                  <a:srgbClr val="000000"/>
                </a:solidFill>
                <a:latin typeface="맑은 고딕"/>
              </a:rPr>
              <a:t>(3)이러한 경험을 토대로 사업장 내 시설물이 적절하게 사용/관리될 수 있도록 안전한 환경을 구축하고, 국내외 여행객들이 왔을 때 신뢰받는 사업장을 만들어 나가겠습니다.2. 협업, 소통을 통한 품질 향상.- 경마 산업은 경주, 축산,</a:t>
            </a:r>
            <a:r>
              <a:rPr sz="1200">
                <a:solidFill>
                  <a:srgbClr val="000000"/>
                </a:solidFill>
                <a:latin typeface="맑은 고딕"/>
              </a:rPr>
              <a:t> 조경, 전기 등 다양한 산업군과 협업해야 하는 직종이며, 공사계약업체, 자회사와 소통 능력은 중요한 역량이라고 생각합니다. 이에 인턴 근무를 하면서 지자체와 소통하고, 동료/상사분들과 협업하여 교육시설의 품질 향상을 이뤄냈던 경험을 바탕으로 경마 특성에 맞는 최적의 환경을 구축할 수 있도록 노력하겠습니다.</a:t>
            </a:r>
          </a:p>
        </p:txBody>
      </p:sp>
      <p:sp>
        <p:nvSpPr>
          <p:cNvPr id="8" name="TextBox 7"/>
          <p:cNvSpPr txBox="1"/>
          <p:nvPr/>
        </p:nvSpPr>
        <p:spPr>
          <a:xfrm>
            <a:off x="457200" y="640994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0430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2434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글로벌 경쟁력을 갖춘 경마 산업에서 건축직이 맡아야 할 역할은 무엇이라고 생각하시나요?</a:t>
            </a:r>
            <a:br/>
            <a:r>
              <a:t>(2) 경마 산업의 인프라 확장을 위한 구체적인 계획은 무엇인가요?</a:t>
            </a:r>
            <a:br/>
            <a:r>
              <a:t>(3) 경마 산업에서 협업과 소통의 중요성에 대해 설명해 주실 수 있나요?</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E1002215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0390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정의와 청렴에 반대되는 상황은 "원칙의 미준수"라고 생각합니다.사소한 부분에서부터 안일함이나 지나침이 발생할 </a:t>
            </a:r>
            <a:r>
              <a:rPr u="sng" b="1" sz="1200">
                <a:solidFill>
                  <a:srgbClr val="000000"/>
                </a:solidFill>
                <a:latin typeface="맑은 고딕"/>
              </a:rPr>
              <a:t>(1)경우, 이는 추후 조직의 문제로 돌아오며, 나아가 기업의 이미지, 청렴의 결과물로 나타나게 됩니다. 특히, 사행산업을 담당하는 공공기관인 만큼 이러한 원칙의 미준수는 공정성의 문제가 발생하고, 경마</a:t>
            </a:r>
            <a:r>
              <a:rPr sz="1200">
                <a:solidFill>
                  <a:srgbClr val="000000"/>
                </a:solidFill>
                <a:latin typeface="맑은 고딕"/>
              </a:rPr>
              <a:t> 산업 전체의 신뢰도 하락으로 작용할 수 있다고 생각합니다. 따라서, 책임감을 가지고 원칙을 준수하는 태도는 공공기관의 직원으로서 가장 중요한 요소라고 생각합니다.저는 인턴 근무 중 시설안전인증 접수 업무를 담당하면서 건축물대장과 신청면적, 평가서 기준이 맞지 않아 재송부를 요청한 경험이 있습니다. 당시 민원인분께서 얼마 </a:t>
            </a:r>
            <a:r>
              <a:rPr u="sng" b="1" sz="1200">
                <a:solidFill>
                  <a:srgbClr val="000000"/>
                </a:solidFill>
                <a:latin typeface="맑은 고딕"/>
              </a:rPr>
              <a:t>(2)차이가 나지 않는데 그냥 접수해 달라고 말씀하셨지만, 이러한 사소한 부분이 나중에 더 큰 비용과 손실을 가져올 수 있다고 판단하여 확실하게 대응하였습니다. 결과적으로 조금의 마찰이 있었지만, 엄격한 원칙 준수를 통해 문제를 해결할 수 있었습니다.업무를 하다 보면 이러한 작은 부분에서 쉽게 익숙해지고 이 정도면 되겠지 하는 안일한 마음이 생길 때가 있다고 생각합니다.</a:t>
            </a:r>
            <a:r>
              <a:rPr sz="1200">
                <a:solidFill>
                  <a:srgbClr val="000000"/>
                </a:solidFill>
                <a:latin typeface="맑은 고딕"/>
              </a:rPr>
              <a:t> 그럴 때마다 정해진 규칙대로 수행하는 것이 더 큰 문제를 방지하고, 기업의 가치와 이미지를 지키는 데에 중요한 점이라는 것을 다시 한번 재정비할 수 있었던 경험이었습니다.이러한 경험을 토대로 앞으로 한국마사회에서 근무하게 된다면, 비슷한 상황이 발생하였을 시 경마 산업을 대표한다는 책임감을 가지고 원칙 준수를 이뤄 나가겠습니다. 또한, 조직 내 타인과의 원칙에 위배되는 상황이 발생하더라도 외면하지 않고 문제를 해결하려고 노력하는 주체적인 사원이 되겠습니다.</a:t>
            </a:r>
            <a:r>
              <a:rPr u="sng" b="1" sz="1200">
                <a:solidFill>
                  <a:srgbClr val="000000"/>
                </a:solidFill>
                <a:latin typeface="맑은 고딕"/>
              </a:rPr>
              <a:t>(3)</a:t>
            </a:r>
          </a:p>
        </p:txBody>
      </p:sp>
      <p:sp>
        <p:nvSpPr>
          <p:cNvPr id="8" name="TextBox 7"/>
          <p:cNvSpPr txBox="1"/>
          <p:nvPr/>
        </p:nvSpPr>
        <p:spPr>
          <a:xfrm>
            <a:off x="457200" y="595274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4710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6714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원칙의 미준수가 기업의 이미지에 미치는 영향에 대해 설명해 주실 수 있나요?</a:t>
            </a:r>
            <a:br/>
            <a:r>
              <a:t>(2) 인턴 근무 중 겪은 원칙 준수 경험에 대해 자세히 이야기해 주시겠어요?</a:t>
            </a:r>
            <a:br/>
            <a:r>
              <a:t>(3) 향후 원칙 위반 상황에서 어떤 방식으로 문제를 해결할 계획인가요?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E0203951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99432"/>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(1)한국 경마 산업이 마주한 문제점을, OTT서비스를 통한 마케팅을 통해 해결할 수 있습니다. 한국마사회는 경마를</a:t>
            </a:r>
            <a:r>
              <a:rPr sz="1200">
                <a:solidFill>
                  <a:srgbClr val="000000"/>
                </a:solidFill>
                <a:latin typeface="맑은 고딕"/>
              </a:rPr>
              <a:t> 포함한 마산업으로부터 이익을 창출합니다. 그런데 불법 사설 도박, 동물학대 논란, 도박에 대한 인식, 코로나 사태로 인해 변화한 취미생활 양상 등으로 인해 경마에 대한 관심이 떨어지고 있습니다. 특히 코로나 사태를 거치며 경마의 인기는 급락했습니다. OTT서비스가 이 상황의 타개책이 될 수 있습니다. OTT산업은 코로나 기간동안 크게 성장했습니다. OTT 영상 감상은 젊은층의 취미활동을 넘어서, 온 가족이 함께하는 여가활동이 되었습니다. 자동차 경주 다큐멘터리인 'F1, 본능의 질주'는 넷플릭스에서 가장 성공적인 시리즈 중 하나입니다. 이 </a:t>
            </a:r>
            <a:r>
              <a:rPr u="sng" b="1" sz="1200">
                <a:solidFill>
                  <a:srgbClr val="000000"/>
                </a:solidFill>
                <a:latin typeface="맑은 고딕"/>
              </a:rPr>
              <a:t>(2)다큐는 F1 시즌이 진행되는동안 경기장 안과 밖에서 이루어지는 선수들과 팀의 치열한 경쟁과정을 보여줍니다. 호평을 받으며 많은 인기를 끌어 시즌 (3)6까지 제작되었습니다. 이 다큐를 통하여 F1의 팬이 되었다는 사람들이 많습니다. 경마도 이처럼 OTT 서비스를 통해 경마 시합 준비 과정과 시합에서 선수와 말의 교감을 보여주고, 선수간 경쟁 과정의 스토리를 보여준다면 사람들이</a:t>
            </a:r>
            <a:r>
              <a:rPr sz="1200">
                <a:solidFill>
                  <a:srgbClr val="000000"/>
                </a:solidFill>
                <a:latin typeface="맑은 고딕"/>
              </a:rPr>
              <a:t> 경마에 대한 인식을 전환하고 경마에 대해 관심을 갖게 되는 계기를 만들 수 있습니다. 저는 홍보전략을 통하여 단체를 부흥시킨 경험이 있습니다. 대학시절 미학 동아리 활동을 했었습니다. 제가 회장을 맡기 전, 이 동아리는 7명내외의 인원을 유지하는 작은 비인기 동아리였습니다. 주로 입소문으로 부원을 모집했고, '미학'에 대한 딱딱한 이미지가 겹쳐 신입부원이 드물었습니다. 제가 회장을 맡자마자, '전시회 구경을 다니며 작품공부'라고 홍보이미지를 잡았습니다. 새터와 총회등에 참여하여 홍보하였고, 설명회를 열었으며, 동아리 책자에 홍보를 담았습니다. 덕분에 예술에 깊은 관심을 가진 친구들, 전시회를 가볍게 즐기고싶은 친구들을 모두 끌어들일 수 있었습니다. 그 결과로 회장을 처음 맡았을 당시 6명이었던 회원 수가 임기가 끝날 때에는 30명에 달했습니다.</a:t>
            </a:r>
          </a:p>
        </p:txBody>
      </p:sp>
      <p:sp>
        <p:nvSpPr>
          <p:cNvPr id="8" name="TextBox 7"/>
          <p:cNvSpPr txBox="1"/>
          <p:nvPr/>
        </p:nvSpPr>
        <p:spPr>
          <a:xfrm>
            <a:off x="457200" y="674827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4263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6267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 경마 산업의 문제점 해결을 위한 OTT서비스 구체 전략은 무엇인가요?</a:t>
            </a:r>
            <a:br/>
            <a:r>
              <a:t>(2) 홍보전략 수립 시 가장 중요하게 고려해야 할 요소는 무엇인가요?</a:t>
            </a:r>
            <a:br/>
            <a:r>
              <a:t>(3) 미학 동아리 활동을 통해 배운 홍보전략의 핵심은 무엇인가요?</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E0203951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608576"/>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(1)본인의 이익을 위해 거짓말을 하여 타인에게 피해를 주는 상황이 정의와 청렴에 가장 반대됩니다. 타인에게 피해를 주는 행위는 다른 사람들과의 조화를 깨는 행위가</a:t>
            </a:r>
            <a:r>
              <a:rPr sz="1200">
                <a:solidFill>
                  <a:srgbClr val="000000"/>
                </a:solidFill>
                <a:latin typeface="맑은 고딕"/>
              </a:rPr>
              <a:t> 됩니다. 사람들이 조화롭게 어우러지는 사회를 만들어가는 것에 반하는 행위는 정의롭지 않습니다. 그 원인이 거짓말일 경우에는 더욱 더 그렇습니다. 피해를 주는 거짓말은 공분을 사서 갈등으로 이어지기 때문입니다. 그것이 본인의 이익을 위한 것이었을 경우 청렴에도 반대됩니다. 청렴에 가장 반하는 개념 중 하나인 '탐욕'에 해당되기 때문입니다. 이런 상황은 </a:t>
            </a:r>
            <a:r>
              <a:rPr u="sng" b="1" sz="1200">
                <a:solidFill>
                  <a:srgbClr val="000000"/>
                </a:solidFill>
                <a:latin typeface="맑은 고딕"/>
              </a:rPr>
              <a:t>(2)사회에서 다양한 양상으로 일어나고, 정도도 다양합니다. 정도가 범죄에 달하는 수준이라면, 상황 대처 방안은 '법'에 따르는 것입니다.</a:t>
            </a:r>
            <a:r>
              <a:rPr sz="1200">
                <a:solidFill>
                  <a:srgbClr val="000000"/>
                </a:solidFill>
                <a:latin typeface="맑은 고딕"/>
              </a:rPr>
              <a:t> 하지만 모든 상황이 법에 반하는 정도에 이르는 것은 아닙니다. 그럴 경우 발생한 갈등을 직접 해결해야합니다. 일본 대학생과 학술교류를 진행하는 연합동아리의 회장을 맡았을 당시 이러한 갈등을 중재해본 경험이 있습니다. 한 구성원이, 아프다고 거짓말하여 그룹프로젝트 회의를 빠지고 놀러갔다가 이후 거짓말이 발각된 일이 여러차례 있었습니다. 처음에는 큰 문제가 아니었으나, 반복되면서 다른 조원들이 해당 구성원의 일까지 떠맡는 일이 발생했습니다. 이로 인해 어느 순간부터는 같은 조의 인원들뿐만 아니라 동아리 구성원 전체가 해당 구성원을 싫어하고 기피하게 되었습니다. 그래서 제가 해당 구성원과 개인적으로 연락하여 잘못의 심각성과 상황의 심각성을 설명하였습니다. </a:t>
            </a:r>
            <a:r>
              <a:rPr u="sng" b="1" sz="1200">
                <a:solidFill>
                  <a:srgbClr val="000000"/>
                </a:solidFill>
                <a:latin typeface="맑은 고딕"/>
              </a:rPr>
              <a:t>(3)그리고 피해를 본 당사자들에게 직접 사과하고 재발방지 약속을 하도록 설득하였습니다. 하지만 이것만으로는 상황이 나아지지 않았습니다. 구성원들의 신뢰가 이미 깨졌고 감정의 골이 깊어져있었기</a:t>
            </a:r>
            <a:r>
              <a:rPr sz="1200">
                <a:solidFill>
                  <a:srgbClr val="000000"/>
                </a:solidFill>
                <a:latin typeface="맑은 고딕"/>
              </a:rPr>
              <a:t> 때문입니다. 말뿐만 아니라 행동이 필요했습니다. 그래서 여태까지 해당 구성원이 다른 조원에게 떠맡겨온 업무의 양만큼 만회하도록 하였습니다. 남은 활동기간동안 조별 프로젝트의 팀장을 맡게 하고, 서기 및 보고서 작성까지 전담하도록 하였습니다. 그 결과 신뢰와 관계를 회복하여 갈등이 해소되었습니다.</a:t>
            </a:r>
          </a:p>
        </p:txBody>
      </p:sp>
      <p:sp>
        <p:nvSpPr>
          <p:cNvPr id="8" name="TextBox 7"/>
          <p:cNvSpPr txBox="1"/>
          <p:nvPr/>
        </p:nvSpPr>
        <p:spPr>
          <a:xfrm>
            <a:off x="457200" y="67574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51775"/>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718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정의와 청렴의 중요성을 설득력 있게 전달한 경험은 무엇이었나요?</a:t>
            </a:r>
            <a:br/>
            <a:r>
              <a:t>(2) '법'에 의지하지 않고 갈등을 해결한 방법은 무엇이라고 생각하나요?</a:t>
            </a:r>
            <a:br/>
            <a:r>
              <a:t>(3) 갈등 중재 시 신뢰 회복을 위해선 어떤 방법을 사용했나요?</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E0703261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65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 입사를 위해 현재 마사회 주요 경영 현안 등을 찾아봤습니다. 우선 국회 업무 </a:t>
            </a:r>
            <a:r>
              <a:rPr u="sng" b="1" sz="1200">
                <a:solidFill>
                  <a:srgbClr val="000000"/>
                </a:solidFill>
                <a:latin typeface="맑은 고딕"/>
              </a:rPr>
              <a:t>(1)경력을 살려 24년 6월 시행될 한국마사회법 일부개정안(법률 제19492호)을 분석해 보았습니다. 마사회가 경마장 및 장외발매소 이외의 장소에서 정보통신망을 이용하여 전자적 형태의 마권을 발매할 수 있도록 하고, 마사회는 전자마권 발매 시 중독 및 과몰입 예방조치, 전자마권 발매 건전화방안 등이 포함된 전자마권 발매 운영계획을 수립하여</a:t>
            </a:r>
            <a:r>
              <a:rPr sz="1200">
                <a:solidFill>
                  <a:srgbClr val="000000"/>
                </a:solidFill>
                <a:latin typeface="맑은 고딕"/>
              </a:rPr>
              <a:t> 농식품부장관의 승인을 받아 시행하는 내용의 법률안 개정으로 한국마사회가 숙원하던 온라인 경마 사업에 대한 법률적 근거를 마련하였다는 점이 가장 큰 특징이었습니다. 또한 현재 과천경마장을 방문하는 입장객 수를 파악하기 위해 일요일에 직접 방문하여 경마사업 규모 및 현황을 파악했습니다.우선 한국마사회의 핵심 사업인 경마 사업과 말산업의 가장 큰 경쟁자는 경마라는 사행산업이라는 인식이라고 생각합니다. 아직까지도 대다수의 국민들은 국가 독점 사업인 </a:t>
            </a:r>
            <a:r>
              <a:rPr u="sng" b="1" sz="1200">
                <a:solidFill>
                  <a:srgbClr val="000000"/>
                </a:solidFill>
                <a:latin typeface="맑은 고딕"/>
              </a:rPr>
              <a:t>(2)경마를 도박이라고 인식하는 경향이 있고 현재는 경마 이외에 코인, 불법 사행성 도박 등 다양한 형태의 배팅이 등장하는 시대라고 생각합니다. 한국마사회가 경마라는 사업만 강조하기보다는 경마 이외에 국민들의 여가 활성화와 말산업 진흥을 위한 신사업을 발굴하여 그 간의 가지고 있는 이미지를 개선할 필요가 있다고 생각합니다. 예를 들어 다른 공공기관과의 협업을 통해 한국마사회의 자금력을 바탕으로 마사회의 사회공헌사업 범위를 확대하거나 말과 관련된 온라인 테마파크 등의 사업을 구상하여 국민들에게 보다 신뢰 받고 공공서비스를 창출하는 기관으로 도약해야 된다고 생각합니다. 현재 한국마사회의 경마 이외 사업은 말산업진흥사업 및 사회공헌사업 2개 정도로 파악됩니다.</a:t>
            </a:r>
            <a:r>
              <a:rPr sz="1200">
                <a:solidFill>
                  <a:srgbClr val="000000"/>
                </a:solidFill>
                <a:latin typeface="맑은 고딕"/>
              </a:rPr>
              <a:t> 한국마사회법 제36조(사업의 범위)에 근거하여 경마장과 장외발매소 인근지역 주민의 생활편익과 복지증진을 위한 사업 등을 구체화해야합니다. 특히 디지털 콘텐츠를 활용하여 최첨단의 한국마사회 이미지를 구축하여 국민친화적인 한국마사회를 만들어야합니다.</a:t>
            </a:r>
            <a:r>
              <a:rPr u="sng" b="1" sz="1200">
                <a:solidFill>
                  <a:srgbClr val="000000"/>
                </a:solidFill>
                <a:latin typeface="맑은 고딕"/>
              </a:rPr>
              <a:t>(3)</a:t>
            </a:r>
          </a:p>
        </p:txBody>
      </p:sp>
      <p:sp>
        <p:nvSpPr>
          <p:cNvPr id="8" name="TextBox 7"/>
          <p:cNvSpPr txBox="1"/>
          <p:nvPr/>
        </p:nvSpPr>
        <p:spPr>
          <a:xfrm>
            <a:off x="457200" y="67254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977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98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한국마사회법 개정이 한국마사회에 미칠 영향을 구체적으로 어떻게 분석했나요?</a:t>
            </a:r>
            <a:br/>
            <a:r>
              <a:t>(2) 경마산업 이미지 개선을 위해 어떤 신규 사업을 제안하고자 하나요?</a:t>
            </a:r>
            <a:br/>
            <a:r>
              <a:t>(3) 디지털 콘텐츠를 활용하여 한국마사회의 이미지를 어떻게 구축할 계획인가요?</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E0703261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839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공공기관 재직 시, 지출 업무에 있어서 반복적으로 지적되는 사항이 있었습니다. 직원들이 출장을 다녀오면 출장비에 식비가 포함되어 있으므로 출장 다녀온 날에는 특근매식비 집행이 불가한데, 착오로 인하여 특근매식비와 출장여비가 동시에 집행된 적이 있습니다. 문제가 반복된 원인은 우선 해당 규정을 숙지하지 못한 직원들의 1차적인 </a:t>
            </a:r>
            <a:r>
              <a:rPr u="sng" b="1" sz="1200">
                <a:solidFill>
                  <a:srgbClr val="000000"/>
                </a:solidFill>
                <a:latin typeface="맑은 고딕"/>
              </a:rPr>
              <a:t>(1)책임이 있으나, 회사에서 운영되는 내부 전산망 시스템이 특근매식비와 출장여비의 중복을 인지하지 못하여 지출 담당자가 수동적으로 일일이 출장자와 야근자를 매달 점검해야 하는</a:t>
            </a:r>
            <a:r>
              <a:rPr sz="1200">
                <a:solidFill>
                  <a:srgbClr val="000000"/>
                </a:solidFill>
                <a:latin typeface="맑은 고딕"/>
              </a:rPr>
              <a:t> 업무이기에 사람에 의한 오류(Human Error)가 발생할 여지가 컸던 게 원인입니다.내부자가통제평가(CSA) 업무를 통해 제가 지출했던 출장비 및 특근매식비가 동일인에게 중복 집행이 된 업무 실수를 발견했습니다. 제가 집행했던 건이라 지적을 했을 시 자가당착의 상황에 놓여 처음에는 어떻게 처리할지 굉장히 많은 고민을 했었습니다. 팀 내에서 다양한 의견이 존재했기 때문에 어떻게 처리를 해야할지 무척이나 난감했었습니다.이런 상황에서 </a:t>
            </a:r>
            <a:r>
              <a:rPr u="sng" b="1" sz="1200">
                <a:solidFill>
                  <a:srgbClr val="000000"/>
                </a:solidFill>
                <a:latin typeface="맑은 고딕"/>
              </a:rPr>
              <a:t>(2)지켜야할 도덕 기준은 바로 청렴이라고 생각했습니다. 비록 제가 잘못 집행했더라도 국가예산을 토대로 집행되는 기관이기에 단 1원이라도 잘못 집행이 됐으면 담당자가 실수를 인정하고 오류를</a:t>
            </a:r>
            <a:r>
              <a:rPr sz="1200">
                <a:solidFill>
                  <a:srgbClr val="000000"/>
                </a:solidFill>
                <a:latin typeface="맑은 고딕"/>
              </a:rPr>
              <a:t> 정정해야할 의무가 있다고 생각했기 때문입니다. 저의 이러한 뜻을 팀원들에게 알렸고, 보다 적극적인 협의와 소통으로 업무를 수행할 수 있었습니다. 청렴한 예산 집행을 이루어야 기관의 신뢰도가 높아지기에 저는 출장여비 및 특근매식비 중복집행을 적시하고 중복집행분을 회수하였습니다.이 결과, 지적 위주의 감사 대응이 아닌 선제적으로 과지출된 사항에 대해 미리 발견하여 내부 감사의 신뢰도와 </a:t>
            </a:r>
            <a:r>
              <a:rPr u="sng" b="1" sz="1200">
                <a:solidFill>
                  <a:srgbClr val="000000"/>
                </a:solidFill>
                <a:latin typeface="맑은 고딕"/>
              </a:rPr>
              <a:t>(3)적시성을 높였으며, 감사 이후의 추후 조치 사항 역시 중복 지출된 출장여비 건수를 획기적으로 감소시킴으로써 회사 내에서 모범적인 업무 처리로 평가 받았습니다.</a:t>
            </a:r>
          </a:p>
        </p:txBody>
      </p:sp>
      <p:sp>
        <p:nvSpPr>
          <p:cNvPr id="8" name="TextBox 7"/>
          <p:cNvSpPr txBox="1"/>
          <p:nvPr/>
        </p:nvSpPr>
        <p:spPr>
          <a:xfrm>
            <a:off x="457200" y="64328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271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472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출장비와 특근매식비 중복 집행의 문제 해결 과정에서 얻은 교훈은 무엇인가요?</a:t>
            </a:r>
            <a:br/>
            <a:r>
              <a:t>(2) 도덕 기준인 청렴을 지키기 위해 어떠한 노력을 하셨나요?</a:t>
            </a:r>
            <a:br/>
            <a:r>
              <a:t>(3) 중복 집행 발견 후 회사에 어떠한 긍정적 변화가 있었나요?</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E1005413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9867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[친환경 공원을 조성하여 국민의 건강한 여가에 기여하겠습니다]한국마사회는 국민을 위한 친환경 공원과 문화를 조성하는 </a:t>
            </a:r>
            <a:r>
              <a:rPr u="sng" b="1" sz="1200">
                <a:solidFill>
                  <a:srgbClr val="000000"/>
                </a:solidFill>
                <a:latin typeface="맑은 고딕"/>
              </a:rPr>
              <a:t>(1)기관입니다. 기후변화 대응으로 건설 산업의 온실가스 배출 감축이 필요한 상황에서, 한국마사회는 시설에 최적화된</a:t>
            </a:r>
            <a:r>
              <a:rPr sz="1200">
                <a:solidFill>
                  <a:srgbClr val="000000"/>
                </a:solidFill>
                <a:latin typeface="맑은 고딕"/>
              </a:rPr>
              <a:t> 에너지 효율 개선 </a:t>
            </a:r>
            <a:r>
              <a:rPr u="sng" b="1" sz="1200">
                <a:solidFill>
                  <a:srgbClr val="000000"/>
                </a:solidFill>
                <a:latin typeface="맑은 고딕"/>
              </a:rPr>
              <a:t>(2)방안을 도입했습니다. 경주로에 LED 조명을 설치하고 건물 부문 온실가스 배출량을</a:t>
            </a:r>
            <a:r>
              <a:rPr sz="1200">
                <a:solidFill>
                  <a:srgbClr val="000000"/>
                </a:solidFill>
                <a:latin typeface="맑은 고딕"/>
              </a:rPr>
              <a:t> 검증하는 한편, 온라인 마권 발행과 친환경 제설제 사용 등 다양한 분야에서 자연과의 공존을 도모하고 있습니다. 형식적인 친환경 정책을 넘어, 이용자의 편의까지 생각하는 모습이 인상 깊었습니다. 이렇게 조성된 공원이 국민들에게 벚꽃축제, 장터와 같은 축제의 장으로 열리는 모습을 보고, </a:t>
            </a:r>
            <a:r>
              <a:rPr u="sng" b="1" sz="1200">
                <a:solidFill>
                  <a:srgbClr val="000000"/>
                </a:solidFill>
                <a:latin typeface="맑은 고딕"/>
              </a:rPr>
              <a:t>(3)앞으로도 국민들이 경마공원에서 건강한 여가시간을 보낼 수 있도록 시설 관리에 기여하고 싶습니다.관련 업무를 수행하기 위해서는 무엇보다</a:t>
            </a:r>
            <a:r>
              <a:rPr sz="1200">
                <a:solidFill>
                  <a:srgbClr val="000000"/>
                </a:solidFill>
                <a:latin typeface="맑은 고딕"/>
              </a:rPr>
              <a:t> 꼼꼼한 문서 작성이 필요할 것입니다. 시설물의 상황을 타 부서에서도 필요시 알 수 있어야 하며, 사고예방대책 등을 전달하기 위한 전달력 또한 필요할 것입니다. 또한 행사에 필요한 가설건축물 설치 시 신고하고 발주하기 위해 관련 서류를 기한 내에 구비하는 준비성도 필요할 것입니다. 연구기관에서 근무하던 당시, 10개 기관의 자료를 취합하여 연차보고서 및 발표자료를 준비한 경험이 있습니다. 기관별 자료를 하나의 문서로 취합하여 양식 통일 및 수치 자료 검토를 진행해 팀장님에게 전달하는 업무로, 정확하고 신속하게 처리하여 기한 내 자료 작성에 기여하였습니다. 뿐만 아니라 매월 실험실 안전점검에 대비하여 안전점검표를 작성하고, 실험실 관리에 필요한 물품을 발주하고 공사를 진행하였습니다. 이러한 경험을 살려서 한국마사회의 시설을 철저하고 정기적으로 관리하고, 안전한 문화 행사에 보탬이 되겠습니다.</a:t>
            </a:r>
          </a:p>
        </p:txBody>
      </p:sp>
      <p:sp>
        <p:nvSpPr>
          <p:cNvPr id="8" name="TextBox 7"/>
          <p:cNvSpPr txBox="1"/>
          <p:nvPr/>
        </p:nvSpPr>
        <p:spPr>
          <a:xfrm>
            <a:off x="457200" y="61356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7299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0500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에너지 효율 개선 방안 도입 시 가장 어려웠던 점은 무엇이었나요?</a:t>
            </a:r>
            <a:br/>
            <a:r>
              <a:t>(2) 경주로에 LED 조명을 설치한 이유와 그 효과는 무엇인가요?</a:t>
            </a:r>
            <a:br/>
            <a:r>
              <a:t>(3) 당신의 문서 작성 경험이 시설 관리에 어떻게 도움이 되었나요?</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E1005413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69874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[스스로에게 가장 엄격한 잣대를 사용하겠습니다]청렴의 시작은 자신부터이므로 스스로에게 가장 </a:t>
            </a:r>
            <a:r>
              <a:rPr u="sng" b="1" sz="1200">
                <a:solidFill>
                  <a:srgbClr val="000000"/>
                </a:solidFill>
                <a:latin typeface="맑은 고딕"/>
              </a:rPr>
              <a:t>(1)엄격해야 한다고 생각합니다. 따라서 개인의 사적 이익을 위해 조직의 자원을 낭비하는 것이 청렴에</a:t>
            </a:r>
            <a:r>
              <a:rPr sz="1200">
                <a:solidFill>
                  <a:srgbClr val="000000"/>
                </a:solidFill>
                <a:latin typeface="맑은 고딕"/>
              </a:rPr>
              <a:t> 반대되는 상황이라 판단됩니다. 개인에게 필요한 물건을 업무에 필요한 것처럼 허위로 품의를 올리거나, 회사 소유의 차량을 사적으로 사용하는 행위가 해당될 것입니다. 이러한 행동은 조직 내의 신뢰와 질서를 어지럽히는 동시에, 다른 좋은 곳에 쓰일 수 있었던 </a:t>
            </a:r>
            <a:r>
              <a:rPr u="sng" b="1" sz="1200">
                <a:solidFill>
                  <a:srgbClr val="000000"/>
                </a:solidFill>
                <a:latin typeface="맑은 고딕"/>
              </a:rPr>
              <a:t>(2)자원을 가로챈 것으로 반드시 지양해야 될 것입니다. 올바른 예산 집행을 위해 엄격한 잣대로 (3)판단하고 결재를 받아 투명한 조직 생활을 하겠습니다.만약 상기된 행위를 동료나 동료나 상사에게 요구받는다면 부당한 지시임을 소명하겠습니다. 연구기관 근무 시, 한 번의 회의비 지출을</a:t>
            </a:r>
            <a:r>
              <a:rPr sz="1200">
                <a:solidFill>
                  <a:srgbClr val="000000"/>
                </a:solidFill>
                <a:latin typeface="맑은 고딕"/>
              </a:rPr>
              <a:t> 위해 2번에 걸쳐 적절한 예산 집행인지 검토하는 절차가 있었습니다. 회의 일시, 참석 인원, 시간을 기입한 품의서를 작성하여 사전에 결재 받은 후 다과를 준비하여야 했으며, 이를 증빙하고자 음료 잔 수가 명시된 영수증을 받아 결의하였습니다. 또한 내부 직원으로만 구성된 회의에는 회의비 사용을 제한하는 규정이 있었습니다. 이러한 경험에 비추어 보았을 때, 부적절한 예산 사용은 반드시 공개될 수밖에 없을 것입니다. 따라서 부패행위는 애초에 감출 수 없으며, 저 또한 처벌이나 불이익을 받을 수 있음을 단호히 말 할 것입니다. 설명 후에도 재차 요구 받을 시에는 관련 부서와 상담하여 적절한 대처를 문의하겠습니다. 한 번의 부정부패로 74년 간 쌓아 올린 한국마사회의 노력이 무너질 수 있음을 인지하고 행동하겠습니다.</a:t>
            </a:r>
          </a:p>
        </p:txBody>
      </p:sp>
      <p:sp>
        <p:nvSpPr>
          <p:cNvPr id="8" name="TextBox 7"/>
          <p:cNvSpPr txBox="1"/>
          <p:nvPr/>
        </p:nvSpPr>
        <p:spPr>
          <a:xfrm>
            <a:off x="457200" y="584758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44194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76198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자신의 청렴 기준을 실천하기 위해 구체적으로 어떤 방법을 사용했나요?</a:t>
            </a:r>
            <a:br/>
            <a:r>
              <a:t>(2) 예산이 부적절하게 사용할 경우 어떻게 대처할 계획인가요?</a:t>
            </a:r>
            <a:br/>
            <a:r>
              <a:t>(3) 부당한 지시를 받았을 때, 어떻게 대응하셨나요?</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E0205487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0370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 한국마사회는 온라인 마권발매 모바일 앱 명칭 공모전을 진행중입니다. 기존의 전자카드 4.0 모바일 앱이 있지만, 마권 발매는 경마장 또는 장외 발매소에서만 가능했습니다. 새롭게 출시되는 모바일 앱은 사업장 밖에서도 마권을 발매할 수 있다는 것이 큰 특징입니다. 새로운 시스템이 성공적으로 정착하기 위해서 구체적인 사용 방법 안내는 물론, 문의사항에 적극적으로 대처하는 것이 필요합니다. 게다가 장소적 제약 없이 마권을 발매할 수 있기 때문에, 기존에 경마를 즐기지 않던 고객들이 유입될 수 있습니다. 이들을 위한 </a:t>
            </a:r>
            <a:r>
              <a:rPr u="sng" b="1" sz="1200">
                <a:solidFill>
                  <a:srgbClr val="000000"/>
                </a:solidFill>
                <a:latin typeface="맑은 고딕"/>
              </a:rPr>
              <a:t>(1)마권 발매 방법 안내와 경마에 관한 기본적인 내용을 소개하는 것이 필요합니다. 저는</a:t>
            </a:r>
            <a:r>
              <a:rPr sz="1200">
                <a:solidFill>
                  <a:srgbClr val="000000"/>
                </a:solidFill>
                <a:latin typeface="맑은 고딕"/>
              </a:rPr>
              <a:t> 인턴업무를 수행하며 토지 계약 업무를 수행할 당시, FAQ를 제작하여 고객들의 궁금증을 선제적으로 해결한 경험이 있습니다. 당시 토지 계약은 먼저 계약서를 작성하고, 마지막에 담당 직원이 최종 점검하며 고객의 문의사항에 </a:t>
            </a:r>
            <a:r>
              <a:rPr u="sng" b="1" sz="1200">
                <a:solidFill>
                  <a:srgbClr val="000000"/>
                </a:solidFill>
                <a:latin typeface="맑은 고딕"/>
              </a:rPr>
              <a:t>(2)답변하는 방식으로 진행했습니다. 한 명의 직원이 최종 점검을</a:t>
            </a:r>
            <a:r>
              <a:rPr sz="1200">
                <a:solidFill>
                  <a:srgbClr val="000000"/>
                </a:solidFill>
                <a:latin typeface="맑은 고딕"/>
              </a:rPr>
              <a:t> 진행했기 때문에, 고객 대기시간이 늘어나는 문제가 생겼습니다. 최종 점검단계에서 고객의 문의사항을 줄이고자 토지 계약관련 FAQ를 만들어 계약서 작성 시 함께 제공했습니다. 먼저 담당 직원을 통해 자주 질문하는 내용을 수집하고, 직접 계약서를 작성하며 생기는 내용들을 토대로 FAQ를 작성했습니다. 그 결과 고객들의 궁금증을 선제적으로 해소할 수 있었고, 계약 대기시간이 이전보다 짧아졌습니다. 모바일 앱 출시 </a:t>
            </a:r>
            <a:r>
              <a:rPr u="sng" b="1" sz="1200">
                <a:solidFill>
                  <a:srgbClr val="000000"/>
                </a:solidFill>
                <a:latin typeface="맑은 고딕"/>
              </a:rPr>
              <a:t>(3)후 직접 사용하며, 발생할 수 있는 문제점을 파악하고 고객의 불편사항 해소에 기여할 수 있을 것입니다. 또한 렛츠런파크에서 오프라인으로</a:t>
            </a:r>
            <a:r>
              <a:rPr sz="1200">
                <a:solidFill>
                  <a:srgbClr val="000000"/>
                </a:solidFill>
                <a:latin typeface="맑은 고딕"/>
              </a:rPr>
              <a:t> 진행되고 있는 경마 강의 활용해 모바일 앱에서 읽을 수 있는 형태로 제공한다면, 신규 고객에게 관련 정보를 제공하기 용이할 것입니다.</a:t>
            </a:r>
          </a:p>
        </p:txBody>
      </p:sp>
      <p:sp>
        <p:nvSpPr>
          <p:cNvPr id="8" name="TextBox 7"/>
          <p:cNvSpPr txBox="1"/>
          <p:nvPr/>
        </p:nvSpPr>
        <p:spPr>
          <a:xfrm>
            <a:off x="457200" y="61859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7802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1003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경마 모바일 앱 출시 후 발생할 수 있는 문제점을 어떻게 파악할 계획인가요?</a:t>
            </a:r>
            <a:br/>
            <a:r>
              <a:t>(2) 토지 계약 관련 FAQ 제작 시, 자주 질문하는 내용을 수집한 방법은 무엇인가요?</a:t>
            </a:r>
            <a:br/>
            <a:r>
              <a:t>(3) 렛츠런파크의 경마 강의를 모바일 앱에서 제공하려면 어떤 점을 고려해야 하나요?</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E0500773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0799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“디지털 전환과 건전성에 대한 의지”업무의 디지털 전환이 모든 분야에서 중요해지면서 한국마사회도 디지털 기반 상품 경쟁력 강화를 목표로 하며 글로벌 선도기업이 되고자 노력하고 </a:t>
            </a:r>
            <a:r>
              <a:rPr u="sng" b="1" sz="1200">
                <a:solidFill>
                  <a:srgbClr val="000000"/>
                </a:solidFill>
                <a:latin typeface="맑은 고딕"/>
              </a:rPr>
              <a:t>(1)있습니다. 저는 디지털 역량을 활용하여 한국마사회의 디지털 패러다임 변화에 기여하고 싶습니다. 데이터 관련 역량을 개발하기 위하여 행정안전부에서 진행하는</a:t>
            </a:r>
            <a:r>
              <a:rPr sz="1200">
                <a:solidFill>
                  <a:srgbClr val="000000"/>
                </a:solidFill>
                <a:latin typeface="맑은 고딕"/>
              </a:rPr>
              <a:t> 공공데이터 청년인턴 사업에 참여하였습니다. 데이터 품질 진단 및 개선 업무를 수행하며 공공데이터를 관리하였습니다. 또한 계량경제 강의를 통해 R 프로그램을 활용한 데이터 분석에 대해 배웠습니다. 매주 과제를 수행하며 데이터를 사용하여 가설을 검증하고 변수 간의 관계를 분석하고 경제정책에 대한 이해를 높일 수 있었습니다. 이를 활용하여 업무의 디지털 전환에 적극적으로 참여하겠습니다. 또한, 코로나19로 인한 영업이익 적자가 2020년부터 2년 지속되면서 한국마사회의 재무 건전성을 우려하는 목소리가 있었습니다. 2022년부터는 다시 흑자전환이 되면서 긍정적인 평가를 </a:t>
            </a:r>
            <a:r>
              <a:rPr u="sng" b="1" sz="1200">
                <a:solidFill>
                  <a:srgbClr val="000000"/>
                </a:solidFill>
                <a:latin typeface="맑은 고딕"/>
              </a:rPr>
              <a:t>(2)받고 있고 마사회에서도 재무 건전성을 제고하려고 노력하고 있습니다. 공공기관 인턴으로 근무하며 채권관리 경험을 통해 건전성의 중요성에</a:t>
            </a:r>
            <a:r>
              <a:rPr sz="1200">
                <a:solidFill>
                  <a:srgbClr val="000000"/>
                </a:solidFill>
                <a:latin typeface="맑은 고딕"/>
              </a:rPr>
              <a:t> 대해 깨달았습니다. 인턴으로 근무하며 장기연체 고액채권을 담당했습니다. 장기연체 채권은 회수율이 낮아 건전성을 악화시키기 때문에 이를 집중적으로 관리했습니다. 부동산 등기부등본 등 자료를 분석하여 채무자의 재무 정보를 파악하는 방법을 </a:t>
            </a:r>
            <a:r>
              <a:rPr u="sng" b="1" sz="1200">
                <a:solidFill>
                  <a:srgbClr val="000000"/>
                </a:solidFill>
                <a:latin typeface="맑은 고딕"/>
              </a:rPr>
              <a:t>(3)배우며 상환 능력이 있는 채무자를 찾고자 하였습니다. 수백 건의 서류를 읽으며 의도적으로 채무를 피하는 채무자를 찾고자 하였습니다.</a:t>
            </a:r>
            <a:r>
              <a:rPr sz="1200">
                <a:solidFill>
                  <a:srgbClr val="000000"/>
                </a:solidFill>
                <a:latin typeface="맑은 고딕"/>
              </a:rPr>
              <a:t> 우선, 채무자의 은닉 재산 여부를 확인하여 권리관계를 파악하고 채무조정 안내장을 작성하였습니다. 기존에 등록된 주소지로 등기를 송부하며 관리 체계를 구축하였습니다. 담당하던 채권 중 일부 채권의 회수 절차가 진행되면서 채권 회수율에 기여할 수 있었습니다. 해당 경험을 통해 얻은 역량과 경험을 적극 활용하여 한국마사회의 건전성 강화에 기여하겠습니다.</a:t>
            </a:r>
          </a:p>
        </p:txBody>
      </p:sp>
      <p:sp>
        <p:nvSpPr>
          <p:cNvPr id="8" name="TextBox 7"/>
          <p:cNvSpPr txBox="1"/>
          <p:nvPr/>
        </p:nvSpPr>
        <p:spPr>
          <a:xfrm>
            <a:off x="457200" y="6656831"/>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5119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7123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행정안전부의 공공데이터 청년인턴 사업의 참여가 디지털 역량 개발에 어떻게 기여했나요?</a:t>
            </a:r>
            <a:br/>
            <a:r>
              <a:t>(2) 장기연체 채권을 관리하며 어떤 방법으로 채무자의 상환 능력을 파악했나요?</a:t>
            </a:r>
            <a:br/>
            <a:r>
              <a:t>(3) 채권관리 경험이 한국마사회의 건전성 강화에 어떻게 활용될 수 있나요?</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E0205487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9410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조직 안에서 본인의 업무를 책임감 있게 수행하는 것이 조직 생활에서의 정의라 생각합니다. 그렇기 때문에 책임감 없는 업무 수행태도로 다른 부서원 혹은 부서 전체에 피해를 주는 상황이 이에 반대되는 상황입니다. 실제로, 팀 프로젝트를 수행하며 책임감이 부족한 팀원으로 </a:t>
            </a:r>
            <a:r>
              <a:rPr u="sng" b="1" sz="1200">
                <a:solidFill>
                  <a:srgbClr val="000000"/>
                </a:solidFill>
                <a:latin typeface="맑은 고딕"/>
              </a:rPr>
              <a:t>(1)인해 과중한 부담을 떠안은 경험이 있습니다. 당시</a:t>
            </a:r>
            <a:r>
              <a:rPr sz="1200">
                <a:solidFill>
                  <a:srgbClr val="000000"/>
                </a:solidFill>
                <a:latin typeface="맑은 고딕"/>
              </a:rPr>
              <a:t> 5명이 한 팀을 이뤘는데, 최종 발표에서 3명은 발표를 담당하고 나머지 2명은 자료 제작을 담당했습니다. 저와 A팀원이 자료제작에 지원하여 PPT를 제작하게 되었습니다. 사전 구성 결과 40장이 넘는 분량이었기 때문에 전반부와 후반부로 나눠 제작을 시작했습니다. 하지만 중간 점검 당시, A팀원은 자료를 거의 제작해오지 않았습니다. 이유를 파악한 결과, PPT 제작에 지원한 이유가 단지 발표를 피하기 위함이었고, 발표자료를 제작해본 경험이 없었습니다. 결국 나머지 부분을 추가로 맡고, </a:t>
            </a:r>
            <a:r>
              <a:rPr u="sng" b="1" sz="1200">
                <a:solidFill>
                  <a:srgbClr val="000000"/>
                </a:solidFill>
                <a:latin typeface="맑은 고딕"/>
              </a:rPr>
              <a:t>(2)A팀원은 발표자료 내용 채우기만 담당했습니다. 책임감이 부족한 사람에게 책임감을 가지게 하는 것은 어려운 일입니다.</a:t>
            </a:r>
            <a:r>
              <a:rPr sz="1200">
                <a:solidFill>
                  <a:srgbClr val="000000"/>
                </a:solidFill>
                <a:latin typeface="맑은 고딕"/>
              </a:rPr>
              <a:t> 만약 비슷한 상황이 조직에서 벌어진다면, 먼저 해당 팀원과의 소통을 통해 이유를 파악할 것입니다. 본인의 능력이 부족해서 외면하는 것인지, 개인적 감정으로 인한 것인지 등을 파악하고 해당 업무를 해야하는 이유를 전달할 것입니다. </a:t>
            </a:r>
            <a:r>
              <a:rPr u="sng" b="1" sz="1200">
                <a:solidFill>
                  <a:srgbClr val="000000"/>
                </a:solidFill>
                <a:latin typeface="맑은 고딕"/>
              </a:rPr>
              <a:t>(3)이 과정에서 앞서 파악한 원인을 해소하기 위해 노력할 것입니다. 이러한 노력에도 불구하고 해결할 수 없다면 해당 업무의 담당자를 바꾸는 것까지 건의할 것입니다. 개인의 책임감 없는 업무</a:t>
            </a:r>
            <a:r>
              <a:rPr sz="1200">
                <a:solidFill>
                  <a:srgbClr val="000000"/>
                </a:solidFill>
                <a:latin typeface="맑은 고딕"/>
              </a:rPr>
              <a:t> 수행태도로 인해 서비스 품질이 낮아지면, 결국 고객 불만족으로 이어지게 됩니다. 기업의 관점에서 개인의 행동이 조직 전체에 큰 영향을 미칠 수 있기 때문에 꼭 해결해야 하는 문제입니다.</a:t>
            </a:r>
          </a:p>
        </p:txBody>
      </p:sp>
      <p:sp>
        <p:nvSpPr>
          <p:cNvPr id="8" name="TextBox 7"/>
          <p:cNvSpPr txBox="1"/>
          <p:nvPr/>
        </p:nvSpPr>
        <p:spPr>
          <a:xfrm>
            <a:off x="457200" y="60899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6842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0043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팀 프로젝트 중 책임감이 부족한 팀원과의 문제를 어떻게 해결했었나요?</a:t>
            </a:r>
            <a:br/>
            <a:r>
              <a:t>(2) 책임감 없는 상황이 조직에서 발생하면 어떤 방식으로 대처할 계획인가요?</a:t>
            </a:r>
            <a:br/>
            <a:r>
              <a:t>(3) 개인의 업무 수행 태도로 인한 고객 불만족을 어떻게 예방할 수 있을까요?</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E0704142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084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[불법 사설 경마 운영 단속 및 소송, 꼼꼼함과 계획력을 바탕으로 원활하게 진행하자!]매년 수 억 </a:t>
            </a:r>
            <a:r>
              <a:rPr u="sng" b="1" sz="1200">
                <a:solidFill>
                  <a:srgbClr val="000000"/>
                </a:solidFill>
                <a:latin typeface="맑은 고딕"/>
              </a:rPr>
              <a:t>(1)대에서부터 수 천 억 대까지 이르는 불법 사설 경마 운영 단속이 한국마사회의 가장 큰 골칫거리 중 하나입니다.이에 대해</a:t>
            </a:r>
            <a:r>
              <a:rPr sz="1200">
                <a:solidFill>
                  <a:srgbClr val="000000"/>
                </a:solidFill>
                <a:latin typeface="맑은 고딕"/>
              </a:rPr>
              <a:t> 한국마사회는 불법 경마 근절 캠페인을 실시하고, 불법 경마 근절을 위한 트레이닝 캠프 및 신고 포상금제도를 실시하여 대응하고 있습니다.불법 사설 경마 운영은 대체로 조직적으로 이루어지며, 사이트 개설 및 홍보 등 다양한 직책을 나누어 이루어집니다.그에 대한 단속 및 법적 소송이 </a:t>
            </a:r>
            <a:r>
              <a:rPr u="sng" b="1" sz="1200">
                <a:solidFill>
                  <a:srgbClr val="000000"/>
                </a:solidFill>
                <a:latin typeface="맑은 고딕"/>
              </a:rPr>
              <a:t>(2)진행하게 되면 피고 측 당사자 특정 관련해서 소송 규모가 커지기 마련입니다.해당 과정에서 저의 OO로펌에서 인턴사원으로 진행한 원고 100여명의 집단소송 경험이 큰 도움이 될 것입니다.원고 100여명의 집단소송을 진행하면서, 원고</a:t>
            </a:r>
            <a:r>
              <a:rPr sz="1200">
                <a:solidFill>
                  <a:srgbClr val="000000"/>
                </a:solidFill>
                <a:latin typeface="맑은 고딕"/>
              </a:rPr>
              <a:t> 개개인의 소송일정 진행사항을 관리하고, 관련 자료를 기일 내에 원고 피고 양측에 송부하면서 전자소송을 관리했습니다.그 과정에서 일정이 틀어지거나 자료제출이 늦어지는 일 없이 소송이 말끔히 진행된 결과, 1심 원고 전부 승소의 결과를 얻게 되었습니다.소송 당사자가 100여명이 넘어가는 소송이었기에 큰 규모의 소송이니만큼 일정이나 자료 송부 측면에서 저의 꼼꼼함과 계획력이 크게 도움이 되었습니다.위와 같은 경험에서 발휘하고 터득한 저의 꼼꼼함과 계획력이라는 역량을 발휘하여 한국마사회가 불법 사설 경마 운영을 </a:t>
            </a:r>
            <a:r>
              <a:rPr u="sng" b="1" sz="1200">
                <a:solidFill>
                  <a:srgbClr val="000000"/>
                </a:solidFill>
                <a:latin typeface="맑은 고딕"/>
              </a:rPr>
              <a:t>(3)단속하고 소송을 진행하는 데에 기여하도록 하겠습니다.단속 시에는 해당 한국마사회법 조문들을 꼼꼼히 확인하여 알맞게 적용하고, 소송 진행</a:t>
            </a:r>
            <a:r>
              <a:rPr sz="1200">
                <a:solidFill>
                  <a:srgbClr val="000000"/>
                </a:solidFill>
                <a:latin typeface="맑은 고딕"/>
              </a:rPr>
              <a:t> 시에는 해당 법 적용과 함께, 관련 소송 기일에 맞추어 진행되도록 계획력 있게 지원하도록 하겠습니다.</a:t>
            </a:r>
          </a:p>
        </p:txBody>
      </p:sp>
      <p:sp>
        <p:nvSpPr>
          <p:cNvPr id="8" name="TextBox 7"/>
          <p:cNvSpPr txBox="1"/>
          <p:nvPr/>
        </p:nvSpPr>
        <p:spPr>
          <a:xfrm>
            <a:off x="457200" y="59573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516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717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불법 경마 대응에서 어떤 부분에서 본인의 집단소송 경험을 적용할 수 있나요?</a:t>
            </a:r>
            <a:br/>
            <a:r>
              <a:t>(2) 집단소송 경험을 통해 배운 법적 전략 중 가장 효과적이었던 것은 무엇인가요?</a:t>
            </a:r>
            <a:br/>
            <a:r>
              <a:t>(3) 한국마사회법 조문을 꼼꼼히 확인하며 법적 문제를 해결할 계획이신가요?</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E0704142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4223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[공금은 공동체 구성원의 최대 만족도를 위하여]조직 생활에서 정의와 청렴은 조직의 핵심 가치로서 매우 중요한 요소라고 생각합니다.조직 내 정의와 청렴이 올바르게 정제되어 있어야 그 조직의 구성원들도 조직에 대한 </a:t>
            </a:r>
            <a:r>
              <a:rPr u="sng" b="1" sz="1200">
                <a:solidFill>
                  <a:srgbClr val="000000"/>
                </a:solidFill>
                <a:latin typeface="맑은 고딕"/>
              </a:rPr>
              <a:t>(1)유대감과 소속감이 정립될 것이기 때문입니다.저는 단과대학 학생회 위원으로 3년간</a:t>
            </a:r>
            <a:r>
              <a:rPr sz="1200">
                <a:solidFill>
                  <a:srgbClr val="000000"/>
                </a:solidFill>
                <a:latin typeface="맑은 고딕"/>
              </a:rPr>
              <a:t> 근무하면서 학생회비 내역을 확인한 결과, 불필요한 지출내역을 확인하게 되었습니다.해당 지출은 학생회실 내 유휴공간을 채우기 위한 비품 구입비가 대다수로, 구성원인 학생회원들에게도, 단과대학 학우들에게도 전혀 필요하지 않은 품목에 대한 비용이었습니다.그렇기에 해당 사안을 체크하여 그 부분의 </a:t>
            </a:r>
            <a:r>
              <a:rPr u="sng" b="1" sz="1200">
                <a:solidFill>
                  <a:srgbClr val="000000"/>
                </a:solidFill>
                <a:latin typeface="맑은 고딕"/>
              </a:rPr>
              <a:t>(2)지출을 없애고, 유휴 공간을 '우산 대여'등의 시스템을 도입하여 우산들을 놓는 공간으로 활용하고, 해당 지출 또한 우산 구입비로 대체하였습니다.그 결과 비오는 날이면 학생회실을 찾는 학우들이 많아지면서 학생회에 대한 수요도 높아지고, 학생회에 대한 홍보효과도 나타났으며,</a:t>
            </a:r>
            <a:r>
              <a:rPr sz="1200">
                <a:solidFill>
                  <a:srgbClr val="000000"/>
                </a:solidFill>
                <a:latin typeface="맑은 고딕"/>
              </a:rPr>
              <a:t> 학우들의 만족도 또한 크게 증가하는 결과를 얻게 되었습니다.학생회비는 조직 구성원들이 십시일반으로 모아서 낸 공금의 일종으로, 그 사용 내역은 투명하게 관리되어야 하며, 해당 사용내역 또한 구성원들에게 유용한 방향으로 쓰여야 한다고 생각합니다.유휴공간을 활용하여, 학우들의 공금인 학생회비 불필요한 지출 또한 줄이고, 단체 구성원인 학우들의 만족도 또한 높이는 최상의 결과를 가져올 수 있었던 것은,'공동체 구성원의 최대 만족도'를 중심으로 조직 </a:t>
            </a:r>
            <a:r>
              <a:rPr u="sng" b="1" sz="1200">
                <a:solidFill>
                  <a:srgbClr val="000000"/>
                </a:solidFill>
                <a:latin typeface="맑은 고딕"/>
              </a:rPr>
              <a:t>(3)생활에서의 정의와 청렴을 위해 행동하였기 때문이라고 생각합니다.위와 같은 저의 경험으로, 조직 생활에서 제가 생각하는 정의와 청렴에 반대되는 상황에 맞닥뜨리게 되어 조직 내 갈등 상황이 발생한다면, 최대한 공동체 구성원의 최대</a:t>
            </a:r>
            <a:r>
              <a:rPr sz="1200">
                <a:solidFill>
                  <a:srgbClr val="000000"/>
                </a:solidFill>
                <a:latin typeface="맑은 고딕"/>
              </a:rPr>
              <a:t> 만족도를 고려하여 조직 내 정의와 청렴을 위해 합의점을 찾도록 노력하겠습니다.</a:t>
            </a:r>
          </a:p>
        </p:txBody>
      </p:sp>
      <p:sp>
        <p:nvSpPr>
          <p:cNvPr id="8" name="TextBox 7"/>
          <p:cNvSpPr txBox="1"/>
          <p:nvPr/>
        </p:nvSpPr>
        <p:spPr>
          <a:xfrm>
            <a:off x="457200" y="629107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88543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0547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학생회비 지출 내역에서 불필요한 부분을 어떻게 확인하셨나요?</a:t>
            </a:r>
            <a:br/>
            <a:r>
              <a:t>(2) 우산 대여 시스템 도입 과정에서 무엇이 가장 큰 도전이었나요?</a:t>
            </a:r>
            <a:br/>
            <a:r>
              <a:t>(3) 조직 내 정의와 청렴을 보호하기 위한 다른 방법은 무엇이라고 생각하시나요?</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E1100087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2170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[함께 발전하는 준비된 인재]저는 오랫동안 함께 성장할 수 있는 미래 경쟁력 있는 회사에 입사하고 싶습니다. 제가 생각하는 한국마사회만의 경쟁력은 국내 유일의 말산업 육성 전담기관으로 우리나라 경마 및 말산업을 </a:t>
            </a:r>
            <a:r>
              <a:rPr u="sng" b="1" sz="1200">
                <a:solidFill>
                  <a:srgbClr val="000000"/>
                </a:solidFill>
                <a:latin typeface="맑은 고딕"/>
              </a:rPr>
              <a:t>(1)선도하고 글로벌 TOP5 말산업 선도기업이라는 비전을 향해 나아가는 끊임없는 발전이라고 생각합니다. 특히, 코로나 확산에 따른 사회적 거리두기라는 어려운 여건</a:t>
            </a:r>
            <a:r>
              <a:rPr sz="1200">
                <a:solidFill>
                  <a:srgbClr val="000000"/>
                </a:solidFill>
                <a:latin typeface="맑은 고딕"/>
              </a:rPr>
              <a:t> 속에서 무관중 상생경마 시행을 통한 경마산업 관계자 긴급지원과 현장 중심의 경마산업에서 한 단계 더 발전하고자 온라인 마권 발매를 추진하는 것이 인상적이었습니다. 저는 이러한 한국마사회의 발전을 </a:t>
            </a:r>
            <a:r>
              <a:rPr u="sng" b="1" sz="1200">
                <a:solidFill>
                  <a:srgbClr val="000000"/>
                </a:solidFill>
                <a:latin typeface="맑은 고딕"/>
              </a:rPr>
              <a:t>(2)위해 사업장의 안전한 운영관리는 필수적인 요소라고 생각합니다. 토목직렬 지원자로서 한국마사회의</a:t>
            </a:r>
            <a:r>
              <a:rPr sz="1200">
                <a:solidFill>
                  <a:srgbClr val="000000"/>
                </a:solidFill>
                <a:latin typeface="맑은 고딕"/>
              </a:rPr>
              <a:t> 발전에 기여하고자 중대재해 없는 안전한 경마 시행 환경을 구축하는 것에 앞장서겠습니다. 저는 한국수자원공사 건설현장에서 공사감독으로 3년간 근무하며 시공, 공정, 품질 및 안전관리 업무를 수행할 뿐만 아니라 관급자재 구매 </a:t>
            </a:r>
            <a:r>
              <a:rPr u="sng" b="1" sz="1200">
                <a:solidFill>
                  <a:srgbClr val="000000"/>
                </a:solidFill>
                <a:latin typeface="맑은 고딕"/>
              </a:rPr>
              <a:t>(3)및 용역 설계, 발주, 시행, 준공 등의 업무와 예산, 하도급 관리 및 대내외 협력업무 등 건설관리 업무를 수행했습니다. 또한, 저는</a:t>
            </a:r>
            <a:r>
              <a:rPr sz="1200">
                <a:solidFill>
                  <a:srgbClr val="000000"/>
                </a:solidFill>
                <a:latin typeface="맑은 고딕"/>
              </a:rPr>
              <a:t> 퇴근 후 자발적으로 학습하여 토목과 관련된 5개의 기사 자격증을 취득하였습니다. 토목기사 뿐만 아니라 안전의 중요성을 느껴 건설안전기사와 산업안전기사를 취득했고 측량기기를 다루고 품질시험을 전문적으로 감독하고자 측량및지형공간정보기사와 건설재료시험기사를 취득했습니다. 향후 토목시공기술사와 건설안전기술사에 도전해 토목전문가가 되겠다는 목표가 있습니다. 건설현장에서 공사감독으로 근무한 경험을 바탕으로 한국마사회 입사 후 빠르게 업무 환경에 적응하여 동료들과 함께 일할 수 있는 직원이 되겠습니다. 그리고 업무능력 향상을 위해 스스로 노력한 경험을 바탕으로 업무 수행 중 어려운 상황을 직면했을 때, 토목전문가로서 슬기롭게 문제를 해결하겠습니다. 한국마사회의 일원으로 우리나라 경마 및 말산업에 기여하고 한국마사회와 함께 발전하고 싶습니다.</a:t>
            </a:r>
          </a:p>
        </p:txBody>
      </p:sp>
      <p:sp>
        <p:nvSpPr>
          <p:cNvPr id="8" name="TextBox 7"/>
          <p:cNvSpPr txBox="1"/>
          <p:nvPr/>
        </p:nvSpPr>
        <p:spPr>
          <a:xfrm>
            <a:off x="457200" y="667054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6490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8494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무관중 상생경마 시행에서 인상 깊었던 점은 무엇인가요?</a:t>
            </a:r>
            <a:br/>
            <a:r>
              <a:t>(2) 중대재해 없는 안전한 경마 환경을 구축하기 위해 어떤 계획을 가지고 있나요?</a:t>
            </a:r>
            <a:br/>
            <a:r>
              <a:t>(3) 여태까지 취득한 자격증 중 가장 도전적이었던 자격증과 그 이유는 무엇인가요?</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E1100087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60400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[책임감 있는 업무 수행]제가 생각하는 조직 생활에서 정의와 청렴에 가장 반대되는 상황은 직업윤리를 지키지 못하는 것입니다. 직업윤리는 법령을 준수할 뿐만 아니라 맡은 업무를 책임감 있게 수행하는 </a:t>
            </a:r>
            <a:r>
              <a:rPr u="sng" b="1" sz="1200">
                <a:solidFill>
                  <a:srgbClr val="000000"/>
                </a:solidFill>
                <a:latin typeface="맑은 고딕"/>
              </a:rPr>
              <a:t>(1)것이라 생각합니다. 건설현장에서 품질감독으로 근무하며 직업윤리를 지키려 하지 않는 타인과 갈등이 발생한 경험이 있습니다. 품질감독원으로서 현장에서 실시되는 품질시험을 감독하고 그 결과를 관리하는 업무를 수행했습니다.</a:t>
            </a:r>
            <a:r>
              <a:rPr sz="1200">
                <a:solidFill>
                  <a:srgbClr val="000000"/>
                </a:solidFill>
                <a:latin typeface="맑은 고딕"/>
              </a:rPr>
              <a:t> 건설현장 특성 상 많은 자재와 물품이 반입되어 품질시험을 실시하고 감독하는데 어려움이 있었습니다. 특히, 콘크리트 타설량이 많아 한 주에 40회 이상 압축 강도, 슬럼프 시험 </a:t>
            </a:r>
            <a:r>
              <a:rPr u="sng" b="1" sz="1200">
                <a:solidFill>
                  <a:srgbClr val="000000"/>
                </a:solidFill>
                <a:latin typeface="맑은 고딕"/>
              </a:rPr>
              <a:t>(2)등의 콘크리트 시험을 실시했습니다. 콘크리트 시험은 타설량에 따라 같은 시험을 반복해서 실시해야 하는 경우가 많아 시공사의 품질담당자가 각 시험을 한 번씩만 시행하자고 제안했습니다. 하지만, 저는 그 제안을 단호히 거절하고 "건설공사</a:t>
            </a:r>
            <a:r>
              <a:rPr sz="1200">
                <a:solidFill>
                  <a:srgbClr val="000000"/>
                </a:solidFill>
                <a:latin typeface="맑은 고딕"/>
              </a:rPr>
              <a:t> 품질관리 업무지침"에 명시된 시험 횟수를 철저히 시행하여 제 직업윤리를 지키기 위해 노력했습니다. 콘크리트 강도가 발현되지 않았을 때 거푸집을 탈형하게 된다면 안전사고가 발생할 수 있기 때문에 콘크리트 압축강도 시험은 더욱 철저히 감독했습니다. 잦은 콘크리트 시험과 품질관리 업무로 다른 직원들 보다 일찍 출근하고 늦게 퇴근하는 날이 </a:t>
            </a:r>
            <a:r>
              <a:rPr u="sng" b="1" sz="1200">
                <a:solidFill>
                  <a:srgbClr val="000000"/>
                </a:solidFill>
                <a:latin typeface="맑은 고딕"/>
              </a:rPr>
              <a:t>(3)빈번해 피곤한 날도 많았지만 맡은 바 업무를 책임감 있게 수행했습니다. 하루는 광주에서 아파트 건설 중 붕괴 사고가 발생했다는 뉴스를 접했습니다. 붕괴 사고는</a:t>
            </a:r>
            <a:r>
              <a:rPr sz="1200">
                <a:solidFill>
                  <a:srgbClr val="000000"/>
                </a:solidFill>
                <a:latin typeface="맑은 고딕"/>
              </a:rPr>
              <a:t> 공정 소화를 위해 콘크리트 강도가 발현되지 않았음에도 거푸집을 탈형하여 콘크리트가 쏟아져 내린 것이 원인이었습니다. 사고의 원인이 밝혀지자 시공사에 사회적 질타가 이어졌습니다. 저는 직업윤리를 지키지 않는 것이 큰 인명피해를 발생시킬 수 있을 뿐만 아니라 국민에게 신뢰를 잃을 수 있다는 사실을 다시 한번 깨달았습니다. 이러한 경험을 바탕으로 제 직업윤리에 반대되는 상황에서 타협하지 않고 책임감 있게 업무를 수행하여 국민에게 신뢰 받는 한국마사회가 되도록 하겠습니다.</a:t>
            </a:r>
          </a:p>
        </p:txBody>
      </p:sp>
      <p:sp>
        <p:nvSpPr>
          <p:cNvPr id="8" name="TextBox 7"/>
          <p:cNvSpPr txBox="1"/>
          <p:nvPr/>
        </p:nvSpPr>
        <p:spPr>
          <a:xfrm>
            <a:off x="457200" y="675284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4720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6724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건설현장에서 품질감독으로 근무할 때 직면했던 가장 큰 어려움은 무엇이었나요?</a:t>
            </a:r>
            <a:br/>
            <a:r>
              <a:t>(2) 콘크리트 시험 시 직업윤리를 지키려던 상황에서의 구체적인 대처 방식은 무엇이었나요?</a:t>
            </a:r>
            <a:br/>
            <a:r>
              <a:t>(3) 광주 아파트 붕괴 사고 뉴스를 접했을 때 어떤 깨달음을 얻었나요?</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E1100295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0799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산업 전반의 디지털 전환은 지속가능성 확보와 미래 성장을 위한 필수적인 전략으로 자리 잡았습니다. 이러한 사회적인 트렌드의 변화에 따라 한국마사회는 온라인 마권 발매 시범운영을 시작하였습니다. 온라인 마권 사업은 한국마사회의 디지털 혁신 사업으로 온라인 플랫폼을 구축하여 접근성을 </a:t>
            </a:r>
            <a:r>
              <a:rPr u="sng" b="1" sz="1200">
                <a:solidFill>
                  <a:srgbClr val="000000"/>
                </a:solidFill>
                <a:latin typeface="맑은 고딕"/>
              </a:rPr>
              <a:t>(1)향상하고, 출마 정보와 경주 결과 조회 등 편리한 서비스를 제공합니다. 이러한 한국마사회의 디지털 전환은 고객들에게 비대면 환경에서 더욱 편리하고 몰입감 있는 서비스를 제공할 뿐만 아니라 경마</a:t>
            </a:r>
            <a:r>
              <a:rPr sz="1200">
                <a:solidFill>
                  <a:srgbClr val="000000"/>
                </a:solidFill>
                <a:latin typeface="맑은 고딕"/>
              </a:rPr>
              <a:t> 사업의 미래 지속성 확보, 건전한 경마 문화 정착 등 다양한 효과를 기대할 수 있습니다.디지털 전환 추세는 토목 분야에서도 영향을 미치고 있습니다. BIM과 같은 스마트 건설기술은 전통적인 토목 기술에 다양한 디지털 혁신 기술들을 융합해 건설 과정을 디지털화하고, 장비 자동화, 가상 건설, 안전관리 등을 통해 생산성과 안전성에 </a:t>
            </a:r>
            <a:r>
              <a:rPr u="sng" b="1" sz="1200">
                <a:solidFill>
                  <a:srgbClr val="000000"/>
                </a:solidFill>
                <a:latin typeface="맑은 고딕"/>
              </a:rPr>
              <a:t>(2)이바지하고 있습니다. BIM의 범용적인 활용을 위해서는 다양한 데이터를 체계적으로 구축하고, 구축한 데이터를 다른 시스템과 상호 연동할 수 있어야 합니다. 따라서 데이터 구축을 통해 BIM을</a:t>
            </a:r>
            <a:r>
              <a:rPr sz="1200">
                <a:solidFill>
                  <a:srgbClr val="000000"/>
                </a:solidFill>
                <a:latin typeface="맑은 고딕"/>
              </a:rPr>
              <a:t> 다양한 분야에 적용하고 토목 구조물 건설과 관리의 효율성 높이는 것은 토목 직무의 디지털 전환과 스마트 기술을 위해 필요한 과정입니다.저는 토목직무의 </a:t>
            </a:r>
            <a:r>
              <a:rPr u="sng" b="1" sz="1200">
                <a:solidFill>
                  <a:srgbClr val="000000"/>
                </a:solidFill>
                <a:latin typeface="맑은 고딕"/>
              </a:rPr>
              <a:t>(3)전문성을 키우기 위해 토목기사 자격증과 건설안전기사 자격증을 취득하였습니다. 또한, 디지털 전환 업무를 경험하기 위해 시설물 안전 DB 구축 사업에 참여하여 데이터 구축 업무를 수행한 경험이 있습니다. 데이터</a:t>
            </a:r>
            <a:r>
              <a:rPr sz="1200">
                <a:solidFill>
                  <a:srgbClr val="000000"/>
                </a:solidFill>
                <a:latin typeface="맑은 고딕"/>
              </a:rPr>
              <a:t> 구축 업무를 진행하면서 학부 과정에서 습득한 전공지식을 떠올리며 실무에 자주 사용되는 전공지식, 도면 검토 및 품질관리, 안전관리 등 시설물 유지 관리 역량과 디지털 업무 역량을 키웠습니다. 제가 보유한 토목직무 역량과 디지털 전환 업무에 대한 경험을 통해 효율적인 계획 수립, 설계 및 공사 업무 추진 등 토목직무를 수행하여 한국마사회 내 토목 시설물을 안전하게 관리하는 데 이바지하겠습니다.</a:t>
            </a:r>
          </a:p>
        </p:txBody>
      </p:sp>
      <p:sp>
        <p:nvSpPr>
          <p:cNvPr id="8" name="TextBox 7"/>
          <p:cNvSpPr txBox="1"/>
          <p:nvPr/>
        </p:nvSpPr>
        <p:spPr>
          <a:xfrm>
            <a:off x="457200" y="6656831"/>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5119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7123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온라인 마권 사업에서 기대할 수 있는 다양한 효과는 무엇인가요?</a:t>
            </a:r>
            <a:br/>
            <a:r>
              <a:t>(2) BIM을 활용하여 토목 직무의 효율성을 높이기 위한 과정은 무엇인가요?</a:t>
            </a:r>
            <a:br/>
            <a:r>
              <a:t>(3) 시설물 안전 DB 구축 사업 참여 경험이 어떻게 디지털 전환 능력 향상에 기여했나요?</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E1100295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65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조직 생활에서의 정의와 청렴은 투명하고 공정한 절차라고 생각합니다. 따라서 저는 정해진 규칙을 위반하거나, 허위 보고 및 데이터 조작 등 투명하지 않은 상황이 정의와 청렴에 가장 반대되는 상황이라고 생각합니다.도시모형 제작 과제를 수행하면서 정해진 규칙을 지키기 힘든 상황에서 조원들과 함께 규정을 지키며 목표를 달성한 경험이 있습니다. 당시 과제는 도시의 주제를 정하고 그 주제에 맞게 도시에 필요한 인프라 구조물들을 설계한 후 도시모형을 제작하는 </a:t>
            </a:r>
            <a:r>
              <a:rPr u="sng" b="1" sz="1200">
                <a:solidFill>
                  <a:srgbClr val="000000"/>
                </a:solidFill>
                <a:latin typeface="맑은 고딕"/>
              </a:rPr>
              <a:t>(1)과제였습니다. 조마다 도시모형 제작을 위한 예산은 한정돼 있었고, 도시모형 제작에 필요한 재료 구매 시 영수증을 일일이 확보하여 예산 사용에 대한 증빙서류를 제출해야 했습니다. 다른 조들은 한정된 예산을 넘겨서</a:t>
            </a:r>
            <a:r>
              <a:rPr sz="1200">
                <a:solidFill>
                  <a:srgbClr val="000000"/>
                </a:solidFill>
                <a:latin typeface="맑은 고딕"/>
              </a:rPr>
              <a:t> 도시모형을 제작하는 등 편법을 사용하여 과제를 진행하는 방법이 성행하였습니다. 저희 조에서도 가짜 영수증을 끊거나 사비 추가 등 편법에 관한 논의가 시작되었습니다.저는 편법을 사용하지 않고 과제를 수행해야 한다고 생각했습니다. 실제 토목직무를 수행한다면 한정된 예산 내에서 발주처의 요구사항을 충족해야 합니다. 편법을 </a:t>
            </a:r>
            <a:r>
              <a:rPr u="sng" b="1" sz="1200">
                <a:solidFill>
                  <a:srgbClr val="000000"/>
                </a:solidFill>
                <a:latin typeface="맑은 고딕"/>
              </a:rPr>
              <a:t>(2)사용하지 않고 과제를 수행한다면 이러한 역량을 키울 좋은 기회라 생각했기 때문입니다. 더 나아가 토목직무에서 편법을 사용하는 것은 안전으로 이어지는 문제라 생각했기 때문입니다. 따라서 조원들에게 부실시공 관련 자료들을 보여주며 편법을 사용하지</a:t>
            </a:r>
            <a:r>
              <a:rPr sz="1200">
                <a:solidFill>
                  <a:srgbClr val="000000"/>
                </a:solidFill>
                <a:latin typeface="맑은 고딕"/>
              </a:rPr>
              <a:t> 말고 과제를 수행하자고 설득하였습니다. 조원들은 </a:t>
            </a:r>
            <a:r>
              <a:rPr u="sng" b="1" sz="1200">
                <a:solidFill>
                  <a:srgbClr val="000000"/>
                </a:solidFill>
                <a:latin typeface="맑은 고딕"/>
              </a:rPr>
              <a:t>(3)저의 설득을 받아들였고, 제한된 예산을 맞추기 위해 페트병, 나무젓가락 등을 재활용하여 필요한 도시모형을 직접 제작하였습니다.</a:t>
            </a:r>
            <a:r>
              <a:rPr sz="1200">
                <a:solidFill>
                  <a:srgbClr val="000000"/>
                </a:solidFill>
                <a:latin typeface="맑은 고딕"/>
              </a:rPr>
              <a:t> 또한, 직접 만들기 힘든 부품들은 더 싼 가격에 구매할 수 있는 사이트와 상점을 찾기 위해 노력하였습니다. 결과적으로 예산 규정을 지키면서 효율적인 설계로 과제를 마무리하였고 최고점을 받는 결과를 얻었습니다.이러한 경험으로 한국마사회에 입사하여 자료를 이용한 설득으로 조직 내 갈등 상황에 대처하고, 투명하고 공정한 절차를 통해 토목직무를 수행하여 정의와 청렴을 지키겠습니다.</a:t>
            </a:r>
          </a:p>
        </p:txBody>
      </p:sp>
      <p:sp>
        <p:nvSpPr>
          <p:cNvPr id="8" name="TextBox 7"/>
          <p:cNvSpPr txBox="1"/>
          <p:nvPr/>
        </p:nvSpPr>
        <p:spPr>
          <a:xfrm>
            <a:off x="457200" y="67254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977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98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도시모형 제작 과제에서 편법을 사용하지 않은 이유는 무엇인가요?</a:t>
            </a:r>
            <a:br/>
            <a:r>
              <a:t>(2) 예산에 맞춰 도시모형을 제작하기 위해 어떤 전략을 사용했나요?</a:t>
            </a:r>
            <a:br/>
            <a:r>
              <a:t>(3) 조직 내 갈등 상황을 해결하기 위한 설득 방법의 효과는 무엇인가요?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E0401896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8912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[정의와 청렴에 가장 반대되는 상황 - 이기심]정의와 청렴에 가장 반대되는 상황은, 이기심만을 쫓는 </a:t>
            </a:r>
            <a:r>
              <a:rPr u="sng" b="1" sz="1200">
                <a:solidFill>
                  <a:srgbClr val="000000"/>
                </a:solidFill>
                <a:latin typeface="맑은 고딕"/>
              </a:rPr>
              <a:t>(1)것이라고 생각합니다. 이기심만을 쫓는다면 공동체 정신은 무너지고 결국 그 집단은 목적을 잃고 쇠퇴할 것이라고 생각합니다. 따라서 늘 공동체를 생각하며 타인을 배려하고 희생하는 것이, 결국 공동체뿐만 아니라 공동체에 속한 자신을 위한 것이라고 생각합니다. 만약에 어떤 구성원의 이기심으로 인해 조직 내에서 갈등이 생긴다면, 저는 해당 구성원의 얘기를 경청하고 상황을 고려하여 해당 문제를 잘 파악할</a:t>
            </a:r>
            <a:r>
              <a:rPr sz="1200">
                <a:solidFill>
                  <a:srgbClr val="000000"/>
                </a:solidFill>
                <a:latin typeface="맑은 고딕"/>
              </a:rPr>
              <a:t> 것입니다. 왜 이기적인 마음과 행동이 있었는지 잘 파악하고, 그리고 그 이기심의 원인을 제거해서 이타심이 되도록 함께 노력할 것입니다.[협업 과정 속 갈등 해결해서 교수님께 칭찬 받고 전액장학금 받은 경험]2020년 00000 수업은 비대면 </a:t>
            </a:r>
            <a:r>
              <a:rPr u="sng" b="1" sz="1200">
                <a:solidFill>
                  <a:srgbClr val="000000"/>
                </a:solidFill>
                <a:latin typeface="맑은 고딕"/>
              </a:rPr>
              <a:t>(2)그리고 팀플 수업으로 진행되었습니다. 교수님께서는 ‘정식 SAS’로 수업을 하셨고, 학생들은 서로 다른 ‘SAS 학교제공 버전’, ‘SAS University Edition’ 등을 이용했습니다. 하지만 서로 다른 여러 가지 SAS 버전들은 서로 완벽히 호환되지 않았습니다. 예를 들어 기술통계부터, MLE, 변수변환 등의 함수코드가 호환되지 않았었습니다. 이론을 잘 실습하기가 어려웠던 것은 물론이고, 팀플 과제 때에도 서로 소프트웨어 문제를 언급하며 책임을 전가하고 의가 상하는 일도 있었습니다. 전 비실시간 온라인 강의를 항상 첫 번째로 듣고</a:t>
            </a:r>
            <a:r>
              <a:rPr sz="1200">
                <a:solidFill>
                  <a:srgbClr val="000000"/>
                </a:solidFill>
                <a:latin typeface="맑은 고딕"/>
              </a:rPr>
              <a:t> 문제를 파악했었는데, 그때마다 구글링을 통해 해외 사이트들과 SAS홈페이지를 찾아보며 각 버전의 올바른 코드와 해결법과 찾고 교수님께 메일을 드렸습니다. 교수님께 학기 후반부에 고맙다고 말씀해주시는 메일을 받은 후 매우 </a:t>
            </a:r>
            <a:r>
              <a:rPr u="sng" b="1" sz="1200">
                <a:solidFill>
                  <a:srgbClr val="000000"/>
                </a:solidFill>
                <a:latin typeface="맑은 고딕"/>
              </a:rPr>
              <a:t>(3)감사하고 감동했던 기억이 있습니다. 비록 비대면 수업이었을지라도 모든 강의와 과제를 늘 첫 번째로 하려고 했는데, 성실했던 덕분인지 감사하게도 해당 학기 석차 1등을 했고 전액장학금을 받았습니다.</a:t>
            </a:r>
          </a:p>
        </p:txBody>
      </p:sp>
      <p:sp>
        <p:nvSpPr>
          <p:cNvPr id="8" name="TextBox 7"/>
          <p:cNvSpPr txBox="1"/>
          <p:nvPr/>
        </p:nvSpPr>
        <p:spPr>
          <a:xfrm>
            <a:off x="457200" y="653796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3232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5236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이기심이 조직 내부에서 문제가 되었을 때 어떻게 해결했는가요?</a:t>
            </a:r>
            <a:br/>
            <a:r>
              <a:t>(2) SAS 버전 호환 문제를 어떻게 해결하고 팀플 성과를 이끌어냈나요?</a:t>
            </a:r>
            <a:br/>
            <a:r>
              <a:t>(3) 비대면 수업에서 석차 1등을 할 수 있었던 비결은 무엇인가요?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E0500773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60400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[국민을 향한 진심을 담은 업무]제가 바라보는 청렴에 반대되는 상황은 업무에 충실히 임하지 않는 것이라고 생각합니다. 청렴에 대한 강의를 들으면서 청렴이 가지는 의미에 대해 생각해 본 경험이 있습니다. 국민권익위원회에서 실시한 2022년 부패인식도 검사에 따르면, 공직사회가 청렴한지 묻는 질문에 일반 국민 중 16.3%가 청렴하다고 답하였습니다. 일반 국민은 법률과 규정을 잘 준수하는 것은 당연하며 이와 더불어 공익에 반하는 행위도 부패한 행위로 받아들입니다. 이러한 인식이 청렴의 범위를 규정 준수에서 고객 중심의 적극적인 업무 수행으로 확장하고 있습니다. 팀원들과 함께 상품을 발매하는 소규모 창업 프로젝트에 참여하며 반대되는 상황을 겪어본 경험이 있습니다. 프로젝트의 마무리를 위하여 팀원과 협업하여 결과 보고서를 작성해야 했습니다. 하지만 시기상 일부 팀원의 일정이 바빠 회의를 원활하게 진행하기 어려웠습니다. 업무를 배분한 후, 받은 자료에는 과제에 대한 명확한 이해가 없어 주제에 맞지 않는 내용이 담겨 있었습니다. 다시 회의 단계부터 시작하기에는 시간이 부족했기 </a:t>
            </a:r>
            <a:r>
              <a:rPr u="sng" b="1" sz="1200">
                <a:solidFill>
                  <a:srgbClr val="000000"/>
                </a:solidFill>
                <a:latin typeface="맑은 고딕"/>
              </a:rPr>
              <a:t>(1)때문에 결과물을 완성하기 위하여 제가 자료조사부터 해서 보고서를 작성했습니다. 밤을 새워 보고서를 완성하였고 다른 활동도 잘 마무리하여</a:t>
            </a:r>
            <a:r>
              <a:rPr sz="1200">
                <a:solidFill>
                  <a:srgbClr val="000000"/>
                </a:solidFill>
                <a:latin typeface="맑은 고딕"/>
              </a:rPr>
              <a:t> 프로젝트는 좋은 성과를 거두었습니다. 시간 부족으로 인하여 해당 경험에서는 </a:t>
            </a:r>
            <a:r>
              <a:rPr u="sng" b="1" sz="1200">
                <a:solidFill>
                  <a:srgbClr val="000000"/>
                </a:solidFill>
                <a:latin typeface="맑은 고딕"/>
              </a:rPr>
              <a:t>(2)제가 업무를 대신 수행했지만, 실제 조직 생활에서 유사한 경험을 겪게 된다면 시간적 여유를 두고 업무 진행에 대해 확인하겠습니다. 그러면서 업무에 차질이 생긴 경우에는 이유에 대해 분석하고 업무에 대한</a:t>
            </a:r>
            <a:r>
              <a:rPr sz="1200">
                <a:solidFill>
                  <a:srgbClr val="000000"/>
                </a:solidFill>
                <a:latin typeface="맑은 고딕"/>
              </a:rPr>
              <a:t> 도움이 필요할 경우에는 지원하며 협동하겠습니다. 제가 직원분들의 경험과 지식이 필요할 때도 적절히 도움을 요청하고 지도를 받아 프로젝트 완성에 기여할 수 있도록 노력하겠습니다. 협업은 혼자 수행할 수 있는 일이 아닌 만큼 주기적으로 진행 상황을 점검하고 의견을 공유하는 것이 중요하다고 생각합니다. 피드백을 주고받으며 </a:t>
            </a:r>
            <a:r>
              <a:rPr u="sng" b="1" sz="1200">
                <a:solidFill>
                  <a:srgbClr val="000000"/>
                </a:solidFill>
                <a:latin typeface="맑은 고딕"/>
              </a:rPr>
              <a:t>(3)역량을 강화하고 모든 팀원을 고려하는 협동이 될 수 있도록 노력하겠습니다.</a:t>
            </a:r>
          </a:p>
        </p:txBody>
      </p:sp>
      <p:sp>
        <p:nvSpPr>
          <p:cNvPr id="8" name="TextBox 7"/>
          <p:cNvSpPr txBox="1"/>
          <p:nvPr/>
        </p:nvSpPr>
        <p:spPr>
          <a:xfrm>
            <a:off x="457200" y="675284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4720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6724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스스로 대체하여 작성한 보고서는 프로젝트 성과에 어떤 영향을 미쳤나요?</a:t>
            </a:r>
            <a:br/>
            <a:r>
              <a:t>(2) 팀원들의 일정 문제를 해결하기 위해 어떤 전략을 사용할 계획인가요?</a:t>
            </a:r>
            <a:br/>
            <a:r>
              <a:t>(3) 협업 시 피드백과 진행 상황 점검을 어떤 방식으로 강화할 계획인가요?</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E0802705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1995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“MZ 세대와 동물복지” 최근 한 SNS에서 새로운 계정을 하나 발견했습니다. 경마에 관심이 있는 20~30대의 젊은 사람들이 모여 경마 </a:t>
            </a:r>
            <a:r>
              <a:rPr u="sng" b="1" sz="1200">
                <a:solidFill>
                  <a:srgbClr val="000000"/>
                </a:solidFill>
                <a:latin typeface="맑은 고딕"/>
              </a:rPr>
              <a:t>(1)서포터즈를 창단하고 MZ 세대가 한국경마를 이끌어 가 보겠다는 포부를 밝힌 계정이었습니다. 드디어 우리나라 경마가 중장년층의 아저씨들만이 즐기는 스포츠가 아닌, 보다 어린 친구들도 관심을</a:t>
            </a:r>
            <a:r>
              <a:rPr sz="1200">
                <a:solidFill>
                  <a:srgbClr val="000000"/>
                </a:solidFill>
                <a:latin typeface="맑은 고딕"/>
              </a:rPr>
              <a:t> 갖기 시작하는 구나 하는 생각이 들었습니다. 좀 더 찾아보니 마사회 보도자료에도 이 사람들의 인터뷰가 올라와 있었습니다. 서포터즈들의 이야기는 이들이 정말 말에 진심이구나를 느낄 수 있었습니다. 저는 경마팬의 연령층이 젊은 층으로 확대될 가능성이 있다는 사실이 기뻤습니다. 이들이 경마에 관심을 갖는 이유는 단순히 도박이 아닌 말이라는 동물이 가진 매력이기 때문입니다. 이러한 젊은 층들의 경마에 대한 관심은 자연스레 동물복지로도 이어질 것이라 생각합니다. 한국마사회라는 기업이 추구하고 기여하는 사회적 공헌은 우수하지만 아직도 사람들이 생각하는 경마는 말을 학대하는 행위라는 인식이 강합니다. 그렇기 때문에 경마와 동물복지는 뗄 수 없는 관계이며 서로의 적점을 찾는 것은 끊임없는 숙제일 것입니다. 말은 </a:t>
            </a:r>
            <a:r>
              <a:rPr u="sng" b="1" sz="1200">
                <a:solidFill>
                  <a:srgbClr val="000000"/>
                </a:solidFill>
                <a:latin typeface="맑은 고딕"/>
              </a:rPr>
              <a:t>(2)산업동물이자 반려동물로서 그 경계가 모호한데 냉정하게 이야기 한다면 경마에서의 말은 산업동물 쪽에 더 가깝다고 생각합니다. 산업동물은 인간에 의해 이용되어 지는 동물이기 때문에 사람들이 생각하는 반려동물</a:t>
            </a:r>
            <a:r>
              <a:rPr sz="1200">
                <a:solidFill>
                  <a:srgbClr val="000000"/>
                </a:solidFill>
                <a:latin typeface="맑은 고딕"/>
              </a:rPr>
              <a:t> </a:t>
            </a:r>
            <a:r>
              <a:rPr u="sng" b="1" sz="1200">
                <a:solidFill>
                  <a:srgbClr val="000000"/>
                </a:solidFill>
                <a:latin typeface="맑은 고딕"/>
              </a:rPr>
              <a:t>(3)수준의 복지가 보장되기는 어렵습니다. 하지만 동물복지의 기준이 되는 5대 자유는 최소한으로 지켜져야 한다고 생각하며 저는 수의사로서 5대 자유 중 하나인 '고통, 상처 및 질병으로부터의 자유'에 직접적으로 도움을 줄 수 있습니다. 또한 20년</a:t>
            </a:r>
            <a:r>
              <a:rPr sz="1200">
                <a:solidFill>
                  <a:srgbClr val="000000"/>
                </a:solidFill>
                <a:latin typeface="맑은 고딕"/>
              </a:rPr>
              <a:t> 가까이 오랫동안 승마를 했던 경험을 토대로 현장에서 말과 함께 일하는 사람들이 말의 질병을 관리할 때 어떤 부분에 어려움을 겪는지 접근하기 용이할 것입니다.</a:t>
            </a:r>
          </a:p>
        </p:txBody>
      </p:sp>
      <p:sp>
        <p:nvSpPr>
          <p:cNvPr id="8" name="TextBox 7"/>
          <p:cNvSpPr txBox="1"/>
          <p:nvPr/>
        </p:nvSpPr>
        <p:spPr>
          <a:xfrm>
            <a:off x="457200" y="636879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6315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8319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경마 서포터즈가 젊은 층의 경마 관심 증가에 어떤 영향을 미친다고 생각하나요?</a:t>
            </a:r>
            <a:br/>
            <a:r>
              <a:t>(2) 말의 5대 자유 중 '고통, 상처 및 질병으로부터의 자유'를 위해 어떤 활동을 계획하고 있나요?</a:t>
            </a:r>
            <a:br/>
            <a:r>
              <a:t>(3) 승마 경험이 경마 산업에서 말의 질병 관리에 어떻게 도움을 줄 수 있나요?</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E0802705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65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"진실됨과 책임감" 대학교 시절 서너 마리의 유기 동물을 학교에서 구조하고 분양을 보내는 동물복지 동아리 활동을 했었습니다. 신입생 때는 거의 모든 학생들이 수의 </a:t>
            </a:r>
            <a:r>
              <a:rPr u="sng" b="1" sz="1200">
                <a:solidFill>
                  <a:srgbClr val="000000"/>
                </a:solidFill>
                <a:latin typeface="맑은 고딕"/>
              </a:rPr>
              <a:t>(1)학도라면 당연히 들어야 하는 동아리라는 인식으로 동물복지 동아리에 가입을 했습니다. 주로 하는 일은 당번이 돌아가며 매일 아침 저녁으로 동물들 밥을 주고 공간을 청소해 주는 일이었는데 시간이 지나다 보니 학생들의 의욕이 줄어들기 시작했습니다. 학기 중에는 많은 학생들이 있기에 당번이</a:t>
            </a:r>
            <a:r>
              <a:rPr sz="1200">
                <a:solidFill>
                  <a:srgbClr val="000000"/>
                </a:solidFill>
                <a:latin typeface="맑은 고딕"/>
              </a:rPr>
              <a:t> 돌아오는 기간도 길고 일이 좀 더 수월했으나 방학 중에는 본가로 돌아가는 학생들이 많아 당번을 할 수 있는 동아리원들이 많지 않았습니다. 동기들 중에는 실험실 또는 다른 일로 방학 중에 학교에 있어야 하는 친구들이 있었고 동물복지 동아리 당번을 짜야 하기에 남아있는 인원을 조사하였습니다. 이 때 몇몇 학생들이 방학 중에는 일이 힘들고 귀찮으니 </a:t>
            </a:r>
            <a:r>
              <a:rPr u="sng" b="1" sz="1200">
                <a:solidFill>
                  <a:srgbClr val="000000"/>
                </a:solidFill>
                <a:latin typeface="맑은 고딕"/>
              </a:rPr>
              <a:t>(2)학교에 남아있지 않는다고 거짓말을 하겠다고 했습니다. 저는 그 친구들이 책임감이 없게 느껴졌습니다. 또 남아있다고 말하는 다른 동아리원들에게도 피해가 가기 때문에 이렇게 되어선 안된다고 생각했습니다. 처음에는 그냥 선배들에게 이야기 해서 다들 나오게 할까 했으나 그렇게 한다면 동기들이 선배들에게 미움을 받을 수 있고 학과 특성상 좋지 않은 이미지가</a:t>
            </a:r>
            <a:r>
              <a:rPr sz="1200">
                <a:solidFill>
                  <a:srgbClr val="000000"/>
                </a:solidFill>
                <a:latin typeface="맑은 고딕"/>
              </a:rPr>
              <a:t> 그 친구들에게 박힐 것 </a:t>
            </a:r>
            <a:r>
              <a:rPr u="sng" b="1" sz="1200">
                <a:solidFill>
                  <a:srgbClr val="000000"/>
                </a:solidFill>
                <a:latin typeface="맑은 고딕"/>
              </a:rPr>
              <a:t>(3)같아 직접 다시 이야기 해 보기로 마음먹었습니다. 어차피 방학중 남아 있을 텐데 다 같이 당번을 하면 사람도 많아지고 서로 도와가며 하면 일의 강도도 줄어드니 방학 때도 같이하지 않겠냐며 제안 해 보았습니다. 그리고 거짓말로 방학 중에 남아있지 않다고 이야기 했다가 설령 그게 거짓인 게 탄로 나면 상황이 불편해질</a:t>
            </a:r>
            <a:r>
              <a:rPr sz="1200">
                <a:solidFill>
                  <a:srgbClr val="000000"/>
                </a:solidFill>
                <a:latin typeface="맑은 고딕"/>
              </a:rPr>
              <a:t> 것이라는 이야기도 해보았습니다. 그 친구들은 고민을 좀 하다가 결국 함께 당번을 하기로 하였고 대신 선배에게 방학 중에도 고생을 하는 친구들에게 작은 간식을 제공 한다던지 연말에 작은 상이라도 수여하는 보상을 해주는 게 어떨까 하는 건의를 하여 서로가 만족할 수 있는 결과가 나오게 되었습니다.</a:t>
            </a:r>
          </a:p>
        </p:txBody>
      </p:sp>
      <p:sp>
        <p:nvSpPr>
          <p:cNvPr id="8" name="TextBox 7"/>
          <p:cNvSpPr txBox="1"/>
          <p:nvPr/>
        </p:nvSpPr>
        <p:spPr>
          <a:xfrm>
            <a:off x="457200" y="67254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977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98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동물복지 동아리 활동 중 당번 일의 문제를 어떻게 해결했나요?</a:t>
            </a:r>
            <a:br/>
            <a:r>
              <a:t>(2) 방학 중 동아리 당번 문제를 해결하기 위해 어떤 설득 전략을 사용했나요?</a:t>
            </a:r>
            <a:br/>
            <a:r>
              <a:t>(3) 당번이 힘들다는 친구들을 위해 제안한 보상안에 대해 설명해 주세요.</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E1401734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1596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2023년 한국마사회법 개정을 통해 온라인 전자마권 발급을 제한된 인원을 대상으로 시범운영하고 있으며, 다가올 2024년 6월 개정된 법 시행과 함께 정식으로 운영될 예정입니다. 경마장 및 장외발매소 이외의 </a:t>
            </a:r>
            <a:r>
              <a:rPr u="sng" b="1" sz="1200">
                <a:solidFill>
                  <a:srgbClr val="000000"/>
                </a:solidFill>
                <a:latin typeface="맑은 고딕"/>
              </a:rPr>
              <a:t>(1)장소에서 정보통신망을 이용하여 마권을 발급받을 수 있게 되어 접근성이 향상되었습니다. 이에 따라 기존 주 고객 연령대인 50대 이상 외의 추가적인 고객 유입이</a:t>
            </a:r>
            <a:r>
              <a:rPr sz="1200">
                <a:solidFill>
                  <a:srgbClr val="000000"/>
                </a:solidFill>
                <a:latin typeface="맑은 고딕"/>
              </a:rPr>
              <a:t> 발생할 것으로 예상됩니다. 하지만 전자마권 발매 건전화를 위한 발매 규모의 조정, 전염병 발생으로 인한 온라인 수요 급증 가능성 등으로 인해 사용자 수 예측이 어렵다는 문제가 있으며, </a:t>
            </a:r>
            <a:r>
              <a:rPr u="sng" b="1" sz="1200">
                <a:solidFill>
                  <a:srgbClr val="000000"/>
                </a:solidFill>
                <a:latin typeface="맑은 고딕"/>
              </a:rPr>
              <a:t>(2)마권발매는 특정 시간에만 발생하므로 시스템의 유연성이 주요 품질 속성이라 할 수 있습니다.이러한 상황에 기여할 수 있는 기술을 습득하기 위해 개발 교육을 수강하였으며,</a:t>
            </a:r>
            <a:r>
              <a:rPr sz="1200">
                <a:solidFill>
                  <a:srgbClr val="000000"/>
                </a:solidFill>
                <a:latin typeface="맑은 고딕"/>
              </a:rPr>
              <a:t> 팀 프로젝트를 통해 협업을 경험하였습니다. Java 기반 풀스택 웹서비스 교육을 통해 서비스 기획, 데이터베이스 설계, 구현, 배포 등의 과정을 경험하였습니다. 이후 백엔드 기술에 관심이 생겨 백엔드 교육과정에 지원 및 선발되어 기업 백엔드 기술 과제 기반의 프로젝트를 수행하며 Java 기반의 REST API를 제작하는 경험을 하였습니다.위 경험을 </a:t>
            </a:r>
            <a:r>
              <a:rPr u="sng" b="1" sz="1200">
                <a:solidFill>
                  <a:srgbClr val="000000"/>
                </a:solidFill>
                <a:latin typeface="맑은 고딕"/>
              </a:rPr>
              <a:t>(3)바탕으로 12 Factors 어플리케이션을 넘어 API First, Telemetry, Authentication 및 Authorization을 고려한 15 Factors</a:t>
            </a:r>
            <a:r>
              <a:rPr sz="1200">
                <a:solidFill>
                  <a:srgbClr val="000000"/>
                </a:solidFill>
                <a:latin typeface="맑은 고딕"/>
              </a:rPr>
              <a:t> 클라우드 네이티브 어플리케이션을 구현하여 시스템의 유연성 향상에 기여하겠습니다. 특히, REST API를 제작하며 학습한 API 문서화 기술을 통해 개발자 간의 의사소통 개선에 기여하고, Spring Security를 학습하며 익힌 보안 기술을 통해 미성년자 등 인가되지 않은 사용자가 접근하지 못하도록 하는데 기여하겠습니다.앞으로도 꾸준히 기술을 학습하여 기술을 통해 대한민국의 건전한 말산업 발전에 기여하는 개발자가 되겠습니다.</a:t>
            </a:r>
          </a:p>
        </p:txBody>
      </p:sp>
      <p:sp>
        <p:nvSpPr>
          <p:cNvPr id="8" name="TextBox 7"/>
          <p:cNvSpPr txBox="1"/>
          <p:nvPr/>
        </p:nvSpPr>
        <p:spPr>
          <a:xfrm>
            <a:off x="457200" y="646480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591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792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마사회법 개정으로 예상되는 추가적인 고객 유입에 어떻게 대응할 계획인가요?</a:t>
            </a:r>
            <a:br/>
            <a:r>
              <a:t>(2) 전자마권 발급 시스템의 유연성을 높이기 위해 고려한 기술적 접근은 무엇인가요?</a:t>
            </a:r>
            <a:br/>
            <a:r>
              <a:t>(3) API 문서화 기술 습득이 개발자 간 의사소통에 어떻게 도움을 주었나요?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E1401734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67911"/>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개발자로서 정의와 청렴에 가장 반대되는 상황은 눈에 보이지 않는 부분에 대한 품질을 포기하는 것이라 생각합니다. 예를 들어, 미흡한 보안 조치로 인해 조직의 신뢰를 무너트리고, 고객에게는 개인정보 유출로 인한 피해를 입히는 경우가 있습니다. 눈에 보이지 않는 부분을 </a:t>
            </a:r>
            <a:r>
              <a:rPr u="sng" b="1" sz="1200">
                <a:solidFill>
                  <a:srgbClr val="000000"/>
                </a:solidFill>
                <a:latin typeface="맑은 고딕"/>
              </a:rPr>
              <a:t>(1)신경 쓰는 것은 당장의 이득이 없으므로, 알면서도 귀찮아서 외면하게 됩니다. 그래서 저는 타인과 이러한 상황으로 갈등이 발생한다면, 타인을 배려하면서도</a:t>
            </a:r>
            <a:r>
              <a:rPr sz="1200">
                <a:solidFill>
                  <a:srgbClr val="000000"/>
                </a:solidFill>
                <a:latin typeface="맑은 고딕"/>
              </a:rPr>
              <a:t> 눈에 보이지 않는 부분을 신경 쓸 수 있는 방법을 찾고 적용하겠습니다.이와 유사한 경험으로는 팀 프로젝트를 수행하면서 아무도 신경 쓰지 않던 보안성을 </a:t>
            </a:r>
            <a:r>
              <a:rPr u="sng" b="1" sz="1200">
                <a:solidFill>
                  <a:srgbClr val="000000"/>
                </a:solidFill>
                <a:latin typeface="맑은 고딕"/>
              </a:rPr>
              <a:t>(2)향상시킨 경험이 있습니다. Java 풀스택 교육과정 중 팀 프로젝트를 수행하면서 비밀번호 단방향 암호화 적용 등 기본적인 보안 조치를 적용하기를 주장하였지만, 아직 개발에</a:t>
            </a:r>
            <a:r>
              <a:rPr sz="1200">
                <a:solidFill>
                  <a:srgbClr val="000000"/>
                </a:solidFill>
                <a:latin typeface="맑은 고딕"/>
              </a:rPr>
              <a:t> 어려움을 겪는 팀원도 있어 교육과정에 없는 것을 고려하는 것에 부정적인 분위기였습니다.위와 같은 상황에서 제가 회원 관리 기능 구현을 맡아 교육과정에는 없는 Spring Security를 독학하여 프로젝트에 적용하였고, Spring Security 적용으로 인해 다른 팀원이 어려움을 겪지 않도록 상황 별 예제 코드를 작성하여 공유하였습니다. 그 </a:t>
            </a:r>
            <a:r>
              <a:rPr u="sng" b="1" sz="1200">
                <a:solidFill>
                  <a:srgbClr val="000000"/>
                </a:solidFill>
                <a:latin typeface="맑은 고딕"/>
              </a:rPr>
              <a:t>(3)결과 개발 일정 지연 없이 프로젝트 보안을 향상시킬 수 있었으며, 이후 동일한 팀원들과 수행한 다음 팀 프로젝트에서도 자연스럽게 보안성 향상을 위한 조치를</a:t>
            </a:r>
            <a:r>
              <a:rPr sz="1200">
                <a:solidFill>
                  <a:srgbClr val="000000"/>
                </a:solidFill>
                <a:latin typeface="맑은 고딕"/>
              </a:rPr>
              <a:t> 취할 수 있었습니다.타인과 갈등 상황에서 본인의 생각을 타인에게 강요하기보다는, 다른 동료보다 더 관심을 갖고 행동할 수 있는 부분은 적극적으로 행동하고, 동료에게 강점이 있는 부분은 믿고 맡겨 효율적인 개발 문화 형성과 개발 품질 향상에 기여하겠습니다.</a:t>
            </a:r>
          </a:p>
        </p:txBody>
      </p:sp>
      <p:sp>
        <p:nvSpPr>
          <p:cNvPr id="8" name="TextBox 7"/>
          <p:cNvSpPr txBox="1"/>
          <p:nvPr/>
        </p:nvSpPr>
        <p:spPr>
          <a:xfrm>
            <a:off x="457200" y="6016751"/>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61111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93115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팀 프로젝트 수행 시 보안성을 강조한 이유는 무엇인가요?</a:t>
            </a:r>
            <a:br/>
            <a:r>
              <a:t>(2) Spring Security를 독학하여 적용한 과정에서의 도전 과제는 무엇이었나요?</a:t>
            </a:r>
            <a:br/>
            <a:r>
              <a:t>(3) 본인의 생각을 타인에게 강요하지 않으면서 갈등을 해결한 방법은 무엇인가요?</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E0402795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6285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 한국마사회는 코로나19로 인한 위기 이후 경마 산업의 디지털 전환을 통한 대국민 서비스를 </a:t>
            </a:r>
            <a:r>
              <a:rPr u="sng" b="1" sz="1200">
                <a:solidFill>
                  <a:srgbClr val="000000"/>
                </a:solidFill>
                <a:latin typeface="맑은 고딕"/>
              </a:rPr>
              <a:t>(1)제공하기 위해 변화하고 있습니다. 온라인 마권 발매를 시범 운영하며 모바일 앱에서 비대면으로 경주 영상을 제공하여 경마 문화</a:t>
            </a:r>
            <a:r>
              <a:rPr sz="1200">
                <a:solidFill>
                  <a:srgbClr val="000000"/>
                </a:solidFill>
                <a:latin typeface="맑은 고딕"/>
              </a:rPr>
              <a:t> 확산을 위해 본격적인 제도 개선을 시도하고 있습니다. 이와 함께 승마 대중화와 말 산업 생태계의 확장을 위해 다양한 승마 지원 사업과 축제를 운영하고 그린승마존을 구축하는 등 지속 가능한 경마 산업의 경쟁력을 제고하기 위해 노력하는 것을 분석됩니다.한국생산성본부에서 고객 만족 향상을 위해 국가고객만족도조사(NCSI)를 진행하며 통신, </a:t>
            </a:r>
            <a:r>
              <a:rPr u="sng" b="1" sz="1200">
                <a:solidFill>
                  <a:srgbClr val="000000"/>
                </a:solidFill>
                <a:latin typeface="맑은 고딕"/>
              </a:rPr>
              <a:t>(2)전자, 제조업 등 다양한 업종에 걸쳐 설문을 설계하고 국내 유수 기업의 고객 데이터를 분석해 타깃 시장별 마케팅 전략을 수립하여 기업별 진단 보고서를 작성하였습니다. 이러한 경험은</a:t>
            </a:r>
            <a:r>
              <a:rPr sz="1200">
                <a:solidFill>
                  <a:srgbClr val="000000"/>
                </a:solidFill>
                <a:latin typeface="맑은 고딕"/>
              </a:rPr>
              <a:t> 경마 산업 전반에 걸친 고객 경험을 분석하여 고객층을 확대하고 말 산업을 대중화하는 데 기여할 수 있을 것입니다. 또한, 국내 통신사의 마케팅 컨설팅을 직접 수행하며 고객사 사업 부서와 협력하여 통신사 앱, 멤버십 프로그램 앱, OTT 플랫폼, 오픈마켓 앱의 UI를 포함한 서비스 개선 전략을 세웠던 경험은 한국마사회의 디지털 전환을 위한 사업을 기획하고 운영하는 데 인사이트를 제공할 수 있을 것입니다.이뿐만 아니라, 한국생산성본부에서 코로나19로 위기에 처한 중소기업을 대상으로 정부에서 지원하는 ‘재택근무 컨설팅’ 사업을 관리하며 사업 환경 분석, 홍보 모집, 참여기업 모니터링, 사업 성과 평가, 예산 집행 내역 작성을 포함한 사업의 전 과정을 지원하였습니다. 이러한 사업 관리 경험은 한국마사회의 동반 성장을 위한 다양한 협력 사업을 기획하고 실행하는 데 기여할 수 있을 것입니다. 이 과정에서 쌓아온 SPSS 통계 프로그램, 회계 세무 프로그램 등의 소프트웨어를 활용한 데이터 관리 능력을 바탕으로 한국마사회의 고객 데이터와 </a:t>
            </a:r>
            <a:r>
              <a:rPr u="sng" b="1" sz="1200">
                <a:solidFill>
                  <a:srgbClr val="000000"/>
                </a:solidFill>
                <a:latin typeface="맑은 고딕"/>
              </a:rPr>
              <a:t>(3)사업 환경 및 성과를 면밀히 분석하여 경마 산업 활성화를 위한 사업 운영을 위해 노력하겠습니다.</a:t>
            </a:r>
          </a:p>
        </p:txBody>
      </p:sp>
      <p:sp>
        <p:nvSpPr>
          <p:cNvPr id="8" name="TextBox 7"/>
          <p:cNvSpPr txBox="1"/>
          <p:nvPr/>
        </p:nvSpPr>
        <p:spPr>
          <a:xfrm>
            <a:off x="457200" y="671169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605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609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한국마사회에서 디지털 전환을 위한 제도 개선의 구체적인 시도가 무엇인가요?</a:t>
            </a:r>
            <a:br/>
            <a:r>
              <a:t>(2) 한국생산성본부에서의 경험을 통해 경마 산업 대중화에 어떤 기여를 할 수 있을까요?</a:t>
            </a:r>
            <a:br/>
            <a:r>
              <a:t>(3) 데이터 관리 능력을 활용하여 경마 산업 활성화에 어떻게 기여할 계획인가요?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E0402795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165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조직 생활에서 정의와 청렴에 반대되는 상황은 개인의 사정이나 이익을 위해 원칙을 위반하는 것이라고 생각합니다. 이러한 상황에서 개인의 입장에 대한 이해와 공감을 표하지만, 구성원 간 원칙 준수의 필요성과 중요성을 지속적으로 공유하며 규율 내에서 상호 간 수용 가능한 대안을 수립하는 것이 </a:t>
            </a:r>
            <a:r>
              <a:rPr u="sng" b="1" sz="1200">
                <a:solidFill>
                  <a:srgbClr val="000000"/>
                </a:solidFill>
                <a:latin typeface="맑은 고딕"/>
              </a:rPr>
              <a:t>(1)필요하다고 생각합니다.한국생산성본부에서 정부에서 지원하는 ‘재택근무 컨설팅’ 사업을 관리할 당시, 3차수에 걸쳐 모집된 93개 기업 중 1차수의 한 기업이 시범 운영 일정을 따르기 어렵다며 이를 이행하지 않고 이행한 것처럼 보고서를 작성하지 않는다면 사업 참여를 중단하겠다고 하였습니다. 이에 해당 기업 담당 컨설턴트는 지금까지 해온 작업이 있으니 시범 운영을 이행하지 않고 보고서를</a:t>
            </a:r>
            <a:r>
              <a:rPr sz="1200">
                <a:solidFill>
                  <a:srgbClr val="000000"/>
                </a:solidFill>
                <a:latin typeface="맑은 고딕"/>
              </a:rPr>
              <a:t> 작성하겠다고 하였습니다. 하지만 이는 당장의 시범 운영뿐만 아니라 추후 사업 성과와 컨설팅 완수 기업에 주어지는 정부 지원 </a:t>
            </a:r>
            <a:r>
              <a:rPr u="sng" b="1" sz="1200">
                <a:solidFill>
                  <a:srgbClr val="000000"/>
                </a:solidFill>
                <a:latin typeface="맑은 고딕"/>
              </a:rPr>
              <a:t>(2)혜택의 기준에도 영향을 미칠 것이며, 정부 지원 사업 수행 기관으로서 향후 조직의 신뢰도에 문제가 될 것으로 판단했습니다.이에 우선 두 일정을 병행하기 벅찰 수 있는 고객사 사정을 이해하며 저희 측의 입장과 함께 대안을 찾아보겠다고 안정시켜 드렸고, 3차수 물량</a:t>
            </a:r>
            <a:r>
              <a:rPr sz="1200">
                <a:solidFill>
                  <a:srgbClr val="000000"/>
                </a:solidFill>
                <a:latin typeface="맑은 고딕"/>
              </a:rPr>
              <a:t> 여유를 파악한 뒤 팀장님께 일정 조율 가능 여부를 확인했습니다. 이후 해당 기업에 후속 일정부터 3차수 일정으로 연기하는 대안과 함께 그동안 인터뷰를 통해 수집한 정보를 토대로 내부적으로 다루기 어려운 운영 규정 수립 및 노동법적 자문 등 수요가 높은 세부 컨설팅 내용과 정부 혜택을 설명드렸습니다. 그 결과, 해당 기업의 시범 운영 이행과 함께 성공적인 제도 도입을 지원하였고, 해당 신규 사업이 차년도 정규 사업으로 편성되도록 기반을 마련할 수 있었습니다.한국마사회는 공정한 경마 산업의 고품질화를 위해 다양한 사업을 진행하는 만큼 입사 후 내외부 협력 기관 및 이해관계자 간 갈등 발생 시 사업 절차와 규율을 준수하며 해결하기 위해 노력하겠습니다.</a:t>
            </a:r>
            <a:r>
              <a:rPr u="sng" b="1" sz="1200">
                <a:solidFill>
                  <a:srgbClr val="000000"/>
                </a:solidFill>
                <a:latin typeface="맑은 고딕"/>
              </a:rPr>
              <a:t>(3)</a:t>
            </a:r>
          </a:p>
        </p:txBody>
      </p:sp>
      <p:sp>
        <p:nvSpPr>
          <p:cNvPr id="8" name="TextBox 7"/>
          <p:cNvSpPr txBox="1"/>
          <p:nvPr/>
        </p:nvSpPr>
        <p:spPr>
          <a:xfrm>
            <a:off x="457200" y="65653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597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797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정부 지원 사업에서 발생했던 규율 준수 문제를 어떻게 해결했나요?</a:t>
            </a:r>
            <a:br/>
            <a:r>
              <a:t>(2) 외부 기업과의 갈등 해결 시 어떤 대안을 제시했나요?</a:t>
            </a:r>
            <a:br/>
            <a:r>
              <a:t>(3) 사업 절차와 규율을 준수하며 갈등을 해결하기 위한 방법은 무엇인가요?</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E0501431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9768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[한국의 미래 주도산업, 사행산업]최근 불법 도박시장의 규모가 100조 원을 돌파하였고, 매년 가파른 성장세를 보이고 있습니다. 이에 다양한 국내 사행산업 기업들은 1회 참여 금액 한도를 완화하거나, 온라인으로 서비스를 통해 접근성을 높여 불법도박 이용자를 합법 </a:t>
            </a:r>
            <a:r>
              <a:rPr u="sng" b="1" sz="1200">
                <a:solidFill>
                  <a:srgbClr val="000000"/>
                </a:solidFill>
                <a:latin typeface="맑은 고딕"/>
              </a:rPr>
              <a:t>(1)시장으로 끌고 오기 위해 노력하고 있습니다. 한국마사회 역시 미래 잠재고객을 잡기 위해 다가오는 6월부터 온라인 배팅 서비스를 제공하고, 이와 관련된 스마트폰</a:t>
            </a:r>
            <a:r>
              <a:rPr sz="1200">
                <a:solidFill>
                  <a:srgbClr val="000000"/>
                </a:solidFill>
                <a:latin typeface="맑은 고딕"/>
              </a:rPr>
              <a:t> 앱을 출시하는 새로운 시도를 선보이고 있습니다. 재무회계 관점으로 보아, 위와 같은 변화는 국내 자금의 해외유출을 방지할 것입니다. 많은 불법사설도박업체는 처벌을 피하고자 해외에 본거지를 두고 있고, 이용자들은 해외신용사를 통해 거래하기 </a:t>
            </a:r>
            <a:r>
              <a:rPr u="sng" b="1" sz="1200">
                <a:solidFill>
                  <a:srgbClr val="000000"/>
                </a:solidFill>
                <a:latin typeface="맑은 고딕"/>
              </a:rPr>
              <a:t>(2)때문입니다. 아울러, 위 변화는 국내 사행산업의 규모를 성장시켜 세수효과를 증대할 것입니다. 국내 사행수입은 원천징수를 하는</a:t>
            </a:r>
            <a:r>
              <a:rPr sz="1200">
                <a:solidFill>
                  <a:srgbClr val="000000"/>
                </a:solidFill>
                <a:latin typeface="맑은 고딕"/>
              </a:rPr>
              <a:t> 기타소득에 해당하고 탈세의 가능성이 매우 적기에 국내 사행산업의 규모 증대가 세수로 직결되기 때문입니다. 사행산업의 규모가 커짐에 따라 최저한세 기준금액 증가, 세율 조정과 같은 변화가 동반될 것이고, 계정과목 분류와 같은 </a:t>
            </a:r>
            <a:r>
              <a:rPr u="sng" b="1" sz="1200">
                <a:solidFill>
                  <a:srgbClr val="000000"/>
                </a:solidFill>
                <a:latin typeface="맑은 고딕"/>
              </a:rPr>
              <a:t>(3)회계적 변화 역시 새롭게 생길 것입니다. 이에, 재무회계관리 분야와 관련된 전문가들의 수요가 증가할 것으로 생각하고 있습니다.저는 재경분야의 예산관리와 자금 직무에 관심이 있습니다. 이에, 재경관리사를</a:t>
            </a:r>
            <a:r>
              <a:rPr sz="1200">
                <a:solidFill>
                  <a:srgbClr val="000000"/>
                </a:solidFill>
                <a:latin typeface="맑은 고딕"/>
              </a:rPr>
              <a:t> 취득하여 전반적인 재무회계와 관련된 지식을 습득하였고, 더 나아가 재무관리, 재무회계, 세무회계 과목을 회계사 수험에 준하는 심화 난이도로 공부하여 전문성을 키우고자 노력했습니다. 또한, 부족한 실무경험을 극복하기 위해 세무회계 프로그램에 계정과목 입력, 결산조정을 하는 방법을 학습할 수 있는 전산세무 2급을 취득했습니다. 깊이 있는 회계지식과 회계 프로그램을 사용할 수 있는 능력은 입사 후, 재경분야 업무를 수행하는데 매우 유용하게 활용될 것입니다.</a:t>
            </a:r>
          </a:p>
        </p:txBody>
      </p:sp>
      <p:sp>
        <p:nvSpPr>
          <p:cNvPr id="8" name="TextBox 7"/>
          <p:cNvSpPr txBox="1"/>
          <p:nvPr/>
        </p:nvSpPr>
        <p:spPr>
          <a:xfrm>
            <a:off x="457200" y="644652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4088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6092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온라인 배팅 서비스 도입이 재무회계적으로 어떤 영향을 미칠 것으로 예상하나요?</a:t>
            </a:r>
            <a:br/>
            <a:r>
              <a:t>(2) 세율 조정과 같은 회계적 변화에 대해 구체적으로 설명해 주실 수 있나요?</a:t>
            </a:r>
            <a:br/>
            <a:r>
              <a:t>(3) 재경관리사와 전산세무 2급 취득이 실무에서 어떻게 유용할까요?</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E0501431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5312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[정의, 청렴 수호를 위한 메뉴얼]공기업 내 부정, 부패가 존재하는 상황을 조직 생활에서 정의와 청렴에 가장 반대되는 상황으로 생각하고 있습니다. 재무회계관리 분야에서 분식회계, 과도한 경비 처리 등이 이러한 상황에 해당합니다. 저는 모든 </a:t>
            </a:r>
            <a:r>
              <a:rPr u="sng" b="1" sz="1200">
                <a:solidFill>
                  <a:srgbClr val="000000"/>
                </a:solidFill>
                <a:latin typeface="맑은 고딕"/>
              </a:rPr>
              <a:t>(1)상황을 신중하게 판단하는 성격입니다. 잘못된 상황판단은 무고한 피해자를 발생시킬 수 있으며, 이는 오히려 사내 분위기를 해칠 수 있기 때문입니다. 이에 저는 위 상황에 의해 갈등이 발생한다면</a:t>
            </a:r>
            <a:r>
              <a:rPr sz="1200">
                <a:solidFill>
                  <a:srgbClr val="000000"/>
                </a:solidFill>
                <a:latin typeface="맑은 고딕"/>
              </a:rPr>
              <a:t> 상황에 즉각 저항하지 않고 최대한 많은 정보를 수집하여 결정적인 증거를 발견하기 전까지 섣부른 판단을 유보할 것입니다. 이후, 결정적인 증거를 확보했다면, 이를 근거 삼아 갈등 상황의 상대방과 직접적인 대화를 시도할 것입니다. 제가 판단한 잘못된 부분에 대한 증거를 제시하고 문제 상황이 불러올 부정적인 결과에 대해 언급하여, 당사자가 직접 문제를 해결하는 방향으로 대화를 이끌 것이고, 제가 도와줄 방법이 있다면 온 힘을 다할 것입니다. 대체로 </a:t>
            </a:r>
            <a:r>
              <a:rPr u="sng" b="1" sz="1200">
                <a:solidFill>
                  <a:srgbClr val="000000"/>
                </a:solidFill>
                <a:latin typeface="맑은 고딕"/>
              </a:rPr>
              <a:t>(2)부정,부패와 관련된 상황은 타인이 알지 못할 것이라는 확신 속에 이루어집니다. 이에, 직접적인 증거를 제시하여 문제에 대해 언급하면, 상대방은 큰 부담을 느끼게 될 것이고, 문제를 해결하기 위해</a:t>
            </a:r>
            <a:r>
              <a:rPr sz="1200">
                <a:solidFill>
                  <a:srgbClr val="000000"/>
                </a:solidFill>
                <a:latin typeface="맑은 고딕"/>
              </a:rPr>
              <a:t> 최선을 다할 것입니다. 그럼에도, 상대방이 협조하지 않고, 문제가 해결될 기미가 보이지 않는다면, 저는 저의 </a:t>
            </a:r>
            <a:r>
              <a:rPr u="sng" b="1" sz="1200">
                <a:solidFill>
                  <a:srgbClr val="000000"/>
                </a:solidFill>
                <a:latin typeface="맑은 고딕"/>
              </a:rPr>
              <a:t>(3)직속 선임에게 제가 발견한 사항에 대해 보고할 것입니다. 문제 상황을 감사부서와 같이 상급부서에 직접 보고하는 것은 직속 선임을 무시하는 행위라고 생각하고, 부서 내에서 해결될 수 있는 문제를 크게 키워 분위기를 악화시키는 것은 업무 효율에서도 매우 부정적인</a:t>
            </a:r>
            <a:r>
              <a:rPr sz="1200">
                <a:solidFill>
                  <a:srgbClr val="000000"/>
                </a:solidFill>
                <a:latin typeface="맑은 고딕"/>
              </a:rPr>
              <a:t> 영향을 끼칠 것이 분명하기 때문입니다. 저는 최대한 부서 내에서 문제가 해결되는 방법을 모색할 것입니다. 하지만 갈등상황이 공공의 이익에 크게 반하고 기업에 매우 큰 피해를 줄 것이 예상된다면, 마지막 수단으로 감사부서에 직접 문제를 제기하거나, 경찰에 고발하는 조치를 취할 것입니다.</a:t>
            </a:r>
          </a:p>
        </p:txBody>
      </p:sp>
      <p:sp>
        <p:nvSpPr>
          <p:cNvPr id="8" name="TextBox 7"/>
          <p:cNvSpPr txBox="1"/>
          <p:nvPr/>
        </p:nvSpPr>
        <p:spPr>
          <a:xfrm>
            <a:off x="457200" y="66019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963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163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부정과 부패 상황을 해결하기 위해 증거 수집을 어떻게 진행하실 계획인가요?</a:t>
            </a:r>
            <a:br/>
            <a:r>
              <a:t>(2) 부서 내 해결을 우선시하는 이유와 그 방법에 대해 더 말씀해 주실 수 있나요?</a:t>
            </a:r>
            <a:br/>
            <a:r>
              <a:t>(3) 공공의 이익과 기업 피해를 고려할 때의 의사 결정 과정은 어떤가요?</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E0803488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8853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수의사로서 제가 관심을 가지고 있는 마사회와 관련된 트렌드는 말의 복지 및 퇴역마의 관리 입니다. </a:t>
            </a:r>
            <a:r>
              <a:rPr u="sng" b="1" sz="1200">
                <a:solidFill>
                  <a:srgbClr val="000000"/>
                </a:solidFill>
                <a:latin typeface="맑은 고딕"/>
              </a:rPr>
              <a:t>(1)매년 천여마리가 넘는 퇴역마들이 배출되고 있지만 이에 대한 관리는 지속적으로 이슈가 되고 있습니다. 이에 대응하기 위해</a:t>
            </a:r>
            <a:r>
              <a:rPr sz="1200">
                <a:solidFill>
                  <a:srgbClr val="000000"/>
                </a:solidFill>
                <a:latin typeface="맑은 고딕"/>
              </a:rPr>
              <a:t> 마사회에서는 말 복지 가이드라인을 통해 관리 방법을 제시하고 또 마사회 내, 외부 전문가들로 구성된 말 복지위원회를 운영하고 복지기금을 조성해 퇴역마 복지 사업을 운영 중입니다.말의 수명은 약 25년 정도이지만 경주마로써의 수명은 약 5년 정도이며 그 이후에는 퇴역하여 번식이나 승용을 목적으로 사육되거나 비육을 통해 도축 및 안락사 된다고 알고 있습니다.대한민국의 말 산업을 </a:t>
            </a:r>
            <a:r>
              <a:rPr u="sng" b="1" sz="1200">
                <a:solidFill>
                  <a:srgbClr val="000000"/>
                </a:solidFill>
                <a:latin typeface="맑은 고딕"/>
              </a:rPr>
              <a:t>(2)이끌어가는 한국 마사회로서 주도적으로 퇴역마의 복지를 보장하고 더 나아가서 생애 주기별 관리가 시행되어야</a:t>
            </a:r>
            <a:r>
              <a:rPr sz="1200">
                <a:solidFill>
                  <a:srgbClr val="000000"/>
                </a:solidFill>
                <a:latin typeface="맑은 고딕"/>
              </a:rPr>
              <a:t> 한다고 생각합니다.또한 퇴역마들을 활용할 수 있는 방안들을 지속적으로 고민해야 하는데 현재 시행되고 있는 승용마 사업이나 , 번식 뿐만 아니라 역용마, 관상마, 실험연구 등 다양한 분야에서 활용될 수 있습니다.특히 외국에서는 실험동물로써 활용되고 있는데 질병의 치료나 사양관리 등을 주제로 동물실험 윤리위원회 가이드라인에 맞추어 윤리적인 </a:t>
            </a:r>
            <a:r>
              <a:rPr u="sng" b="1" sz="1200">
                <a:solidFill>
                  <a:srgbClr val="000000"/>
                </a:solidFill>
                <a:latin typeface="맑은 고딕"/>
              </a:rPr>
              <a:t>(3)방법으로 시행 가능하다고 생각합니다. 또한 경마 선진국인 미국 등에서는 인공수정 및 수정란 이식을 통해 우수한</a:t>
            </a:r>
            <a:r>
              <a:rPr sz="1200">
                <a:solidFill>
                  <a:srgbClr val="000000"/>
                </a:solidFill>
                <a:latin typeface="맑은 고딕"/>
              </a:rPr>
              <a:t> 품종의 경주 및 승용마들을 생산하고 있고, 자연번식이 어려운 퇴역마나 대리모로의 적용이 가능하다고 생각합니다.저는 수의과대학 산과학 실험실에서 대동물의 번식과 치료에 대해서 연구했었고, 국립 축산과학원에서 직접 진료 및 치료, 인공수정 등을 해보며 얻은 다양한 경험과 지식들을 활용하여 이에 기여할 수 있다고 자신하고 있습니다.이처럼 다양한 방법을 통하여 말들의 생애 주기 동안 역할을 부여하고 함께 살아감으로써 동물 복지 뿐만 아니라 국민들의 신뢰를 얻고 국민과 함께하는 마사회로 나아갈 수 있다고 생각합니다.</a:t>
            </a:r>
          </a:p>
        </p:txBody>
      </p:sp>
      <p:sp>
        <p:nvSpPr>
          <p:cNvPr id="8" name="TextBox 7"/>
          <p:cNvSpPr txBox="1"/>
          <p:nvPr/>
        </p:nvSpPr>
        <p:spPr>
          <a:xfrm>
            <a:off x="457200" y="643737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3173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51775"/>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마사회에서 퇴역마 복지 사업을 운영하는 데 있어서 가장 큰 이슈는 무엇이라고 생각하나요?</a:t>
            </a:r>
            <a:br/>
            <a:r>
              <a:t>(2) 퇴역마들의 생애 주기별 관리 방안이 왜 중요하다고 보시나요?</a:t>
            </a:r>
            <a:br/>
            <a:r>
              <a:t>(3) 부드럽고 윤리적인 방법으로 동물 실험을 수행하기 위한 방법은 무엇인가요?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E0500589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296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[OO시 사회적경제지원센터 '찾아가는 회계세무 서비스' 세무인턴 조장] : 사회적 약자에 대한 배려2개의 협동조합을 1달에 4회씩 방문하여, 회계·세무 기초지식 및 홈택스 교육, 회계·세무 상 고충 해결 등을 진행하였습니다.첫 번째 협동조합은 상담 초기에는 폐업을 고민하는 상황이었습니다. 조원들과 </a:t>
            </a:r>
            <a:r>
              <a:rPr u="sng" b="1" sz="1200">
                <a:solidFill>
                  <a:srgbClr val="000000"/>
                </a:solidFill>
                <a:latin typeface="맑은 고딕"/>
              </a:rPr>
              <a:t>(1)토의를 거쳐서 일반사업자로 구성된 해당 협동조합의 특성을 반영하여, 해산 이후에도</a:t>
            </a:r>
            <a:r>
              <a:rPr sz="1200">
                <a:solidFill>
                  <a:srgbClr val="000000"/>
                </a:solidFill>
                <a:latin typeface="맑은 고딕"/>
              </a:rPr>
              <a:t> 도움이 될 내용을 중심으로 준비하기로 했습니다.비용의 귀속에 대한 경제적 실질, 배당에 따른 과세 여부, 청산 시 의제배당 </a:t>
            </a:r>
            <a:r>
              <a:rPr u="sng" b="1" sz="1200">
                <a:solidFill>
                  <a:srgbClr val="000000"/>
                </a:solidFill>
                <a:latin typeface="맑은 고딕"/>
              </a:rPr>
              <a:t>(2)등 설명으로 기존 고충을 해소하고, 무료 ERP 프로그램을</a:t>
            </a:r>
            <a:r>
              <a:rPr sz="1200">
                <a:solidFill>
                  <a:srgbClr val="000000"/>
                </a:solidFill>
                <a:latin typeface="맑은 고딕"/>
              </a:rPr>
              <a:t> 선별·추천하고, 부가세·법인세 신고 등 각종 홈택스 사용법 교육, 계정 분류 및 기초 분개를 찾아볼 수 있도록 회계 세무 기초자료를 제작·제공하였습니다. 또한 만약 해산을 하게 될 경우에 대비하여 협동조합의 청산절차에 대해서도 조사하여 안내하였습니다.두 번째 협동조합을 담당할 때에는 부가가치세가 면세되는 공인법인 특성에 알맞게, 세금계산서 및 계산서의 구분, ‘처음엑셀회계’ 상 계정과목 생성 및 분류, 원천세 신고 및 매입세액공제 등록 등 홈택스 사용법 교육, 회계 분개 기초 및 면세와 과세에 대한 교육자료 제작 및 설명, 그리고 23년 회계 내역을 엑셀 파일로 받아, 계정을 분류하여 멘토 세무사님과 함께 재무상태표 및 손익계산서를 만들어 제공하였습니다.첫 번째 협동조합은 폐업 결정을 번복하고 활동 중에 있습니다. 완치된 환자를 </a:t>
            </a:r>
            <a:r>
              <a:rPr u="sng" b="1" sz="1200">
                <a:solidFill>
                  <a:srgbClr val="000000"/>
                </a:solidFill>
                <a:latin typeface="맑은 고딕"/>
              </a:rPr>
              <a:t>(3)지켜보는 의사의 기분을 체험할 수 있었습니다. 또한 일주일 간격으로 변화하는 모습을 지켜보면서, 타인을 도와서 함께 발전하는 것에 기쁨을 느꼈습니다.또한 강의실에서의 지식과 현장에서의 적용 사이의 괴리를 느꼈습니다. 부가가치세</a:t>
            </a:r>
            <a:r>
              <a:rPr sz="1200">
                <a:solidFill>
                  <a:srgbClr val="000000"/>
                </a:solidFill>
                <a:latin typeface="맑은 고딕"/>
              </a:rPr>
              <a:t> 면세와 법인세법상 익금은 다른 차원의 문제임을 현장에서 바로 생각하지 못한 것에 대해 부끄러움을 느꼈고, 다양한 실무 경험의 필요성을 체감하였습니다.</a:t>
            </a:r>
          </a:p>
        </p:txBody>
      </p:sp>
      <p:sp>
        <p:nvSpPr>
          <p:cNvPr id="8" name="TextBox 7"/>
          <p:cNvSpPr txBox="1"/>
          <p:nvPr/>
        </p:nvSpPr>
        <p:spPr>
          <a:xfrm>
            <a:off x="457200" y="64785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728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929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첫 번째 협동조합의 폐업 결정을 번복시키는 과정에서 어떤 전략을 사용했나요?</a:t>
            </a:r>
            <a:br/>
            <a:r>
              <a:t>(2) 회계 세무 기초자료는 어떤 기준으로 제작하여 제공했나요?</a:t>
            </a:r>
            <a:br/>
            <a:r>
              <a:t>(3) 현장에서 부끄러움을 느꼈던 경험은 어떻게 실무 경험의 필요성을 깨닫게 했나요?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E0803488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5594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정의와 청렴은 모든 사람에게 </a:t>
            </a:r>
            <a:r>
              <a:rPr u="sng" b="1" sz="1200">
                <a:solidFill>
                  <a:srgbClr val="000000"/>
                </a:solidFill>
                <a:latin typeface="맑은 고딕"/>
              </a:rPr>
              <a:t>(1)공정하게, 그리고 누가 보더라도 떳떳한 마음을 가질 수 있는 것입니다. 경마라는 민감한 주제를 다루는 마사회에서 이러한 정의와 청렴이라는 가치가 다른 어떤 것 보다 중요한 가치라고</a:t>
            </a:r>
            <a:r>
              <a:rPr sz="1200">
                <a:solidFill>
                  <a:srgbClr val="000000"/>
                </a:solidFill>
                <a:latin typeface="맑은 고딕"/>
              </a:rPr>
              <a:t> 생각합니다. 이에 가장 반대되는 상황은 본인의 이익이나 업무 편의성을 위해서 정의와 청렴을 포기해야 하는 상황일 것입니다.제가 회사 생활을 할 때 물품을 구매하는 업무가 있었고, </a:t>
            </a:r>
            <a:r>
              <a:rPr u="sng" b="1" sz="1200">
                <a:solidFill>
                  <a:srgbClr val="000000"/>
                </a:solidFill>
                <a:latin typeface="맑은 고딕"/>
              </a:rPr>
              <a:t>(2)공적인 업무였기에 세금이 투입되어 매해 일정량의 예산이 나와 특정 물품을 구매하기 위해 모두 사용해야</a:t>
            </a:r>
            <a:r>
              <a:rPr sz="1200">
                <a:solidFill>
                  <a:srgbClr val="000000"/>
                </a:solidFill>
                <a:latin typeface="맑은 고딕"/>
              </a:rPr>
              <a:t> 했었습니다.업무를 파악해보니 물품 사용량에 비해 과다한 예산이 편성되어 있었고, 예산에 맞추어 과도하게 물품을 구매하다 보니 주기적으로 물품을 폐기해야 되는 상황이었습니다.전임자들은 폐기가 되더라도 물품을 계속 구매해왔었고, 예산처에 문의해보니 물품 사용량에 맞추어 예산을 적게 사용하면 다음 해에 해당 예산이 삭감되고 한번 삭감된 예산은 재배정 받기 힘들다며 그대로 사용하기를 권했었습니다. 하지만 이대로 지속된다면 계속해서 무의미하게 세금이 낭비된다고 생각되어 관련 규정과 상위 부서 검토 후 필요한 예산만 사용하였고, 비록 예산은 삭감되었지만 계속되는 악순환을 끊어 낼 수 있었습니다.위처럼 정의와 청렴에 반대되는 상황이더라도 본인이 조절 가능한 범위에서 해결 가능하다면 시간과 노력이 들더라도 해결하는 것이 맞고 위 상황에서는 충분한 설명과 명분이 있었기에 타 부서 사람과도 갈등 없이 넘어갈 수 있었습니다. 만약 민감한 </a:t>
            </a:r>
            <a:r>
              <a:rPr u="sng" b="1" sz="1200">
                <a:solidFill>
                  <a:srgbClr val="000000"/>
                </a:solidFill>
                <a:latin typeface="맑은 고딕"/>
              </a:rPr>
              <a:t>(3)주제거나 단독으로 해결하기 어려운 문제였더라면 경험이 많은 선임이나 상사에게 보고 후 절차에 맞추어</a:t>
            </a:r>
            <a:r>
              <a:rPr sz="1200">
                <a:solidFill>
                  <a:srgbClr val="000000"/>
                </a:solidFill>
                <a:latin typeface="맑은 고딕"/>
              </a:rPr>
              <a:t> 처리했었을 것 같습니다. 비록 예산은 조금 삭감되었지만 불필요한 세금 낭비를 방지할 수 있었고, 후임자에게도 이러한 모습을 통해 정의와 청렴의 선순환이 이루어졌다고 생각합니다.</a:t>
            </a:r>
          </a:p>
        </p:txBody>
      </p:sp>
      <p:sp>
        <p:nvSpPr>
          <p:cNvPr id="8" name="TextBox 7"/>
          <p:cNvSpPr txBox="1"/>
          <p:nvPr/>
        </p:nvSpPr>
        <p:spPr>
          <a:xfrm>
            <a:off x="457200" y="630478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89914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1918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정의와 청렴의 가치를 지키기 위한 본인의 경험 중 가장 기억에 남는 것은 무엇인가요?</a:t>
            </a:r>
            <a:br/>
            <a:r>
              <a:t>(2) 업무 예산 절감 과정에서 겪었던 가장 큰 어려움은 무엇이었나요?</a:t>
            </a:r>
            <a:br/>
            <a:r>
              <a:t>(3) 본인의 결정이 정의와 청렴의 선순환을 실현했다고 생각하는 이유는 무엇인가요?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E1402947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82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[온라인 플랫폼의 보편화와 발전]최근 디지털 기술의 발전으로 온라인 베팅 플랫폼이 보편화되었고, </a:t>
            </a:r>
            <a:r>
              <a:rPr u="sng" b="1" sz="1200">
                <a:solidFill>
                  <a:srgbClr val="000000"/>
                </a:solidFill>
                <a:latin typeface="맑은 고딕"/>
              </a:rPr>
              <a:t>(1)스마트폰 애플리케이션을 통해 경마 정보와 서비스를 쉽게 이용할 수 있게 되었습니다. 사용자들은 다양한 경마 데이터를 분석하고</a:t>
            </a:r>
            <a:r>
              <a:rPr sz="1200">
                <a:solidFill>
                  <a:srgbClr val="000000"/>
                </a:solidFill>
                <a:latin typeface="맑은 고딕"/>
              </a:rPr>
              <a:t> 시각화하여 이해하기 쉬운 형태로 제공받으며, 더 스마트한 베팅 결정을 내릴 수 있습니다. 편리하고 </a:t>
            </a:r>
            <a:r>
              <a:rPr u="sng" b="1" sz="1200">
                <a:solidFill>
                  <a:srgbClr val="000000"/>
                </a:solidFill>
                <a:latin typeface="맑은 고딕"/>
              </a:rPr>
              <a:t>(2)효율성이 좋은 소프트웨어를 개발해 장기적인 고객 유치에 기여하고 싶습니다.1. 프로젝트 경험기업과의 협업 프로젝트에서 인사 관리시스템을 개발했습니다. 고객의 요구사항에 빠른 대응을 위해 개발 진행사항을 문서로 작성했고 데이터베이스 설계와 구현 업무를 진행하며 ERD를 작성했습니다. 요구사항에 모호한 부분이</a:t>
            </a:r>
            <a:r>
              <a:rPr sz="1200">
                <a:solidFill>
                  <a:srgbClr val="000000"/>
                </a:solidFill>
                <a:latin typeface="맑은 고딕"/>
              </a:rPr>
              <a:t> 생기면 대면, 또는 화상으로 대표님과의 긴밀한 회의를 주도하였습니다. 비기능적 요구사항에서 프론트엔드의 로딩 시간이 설계 시간보다 길어 대용량 데이터 처리에 문제가 있었기에 realGrid를 </a:t>
            </a:r>
            <a:r>
              <a:rPr u="sng" b="1" sz="1200">
                <a:solidFill>
                  <a:srgbClr val="000000"/>
                </a:solidFill>
                <a:latin typeface="맑은 고딕"/>
              </a:rPr>
              <a:t>(3)도입하였고 필터링과 사용자 정의기능을 사용하여 데이터 시각화를 개선하기 위해 노력했습니다.새로운 기술을 도입하고 요구사항에 부합하는 솔루션을 찾아본</a:t>
            </a:r>
            <a:r>
              <a:rPr sz="1200">
                <a:solidFill>
                  <a:srgbClr val="000000"/>
                </a:solidFill>
                <a:latin typeface="맑은 고딕"/>
              </a:rPr>
              <a:t> 경험을 바탕으로 프로젝트를 성공적으로 이끌겠습니다.2. 조교 활동학생들의 기업연계 프로젝트에서 수질관리를 주제로 삼은 팀이 있었습니다. 데이터 분석상황에서 몇 분 또는 몇 시간마다 데이터를 갱신하는 것이 좋은 방법인지, 어떤 공공데이터가 필요한지 등에 대해 대화를 나누었습니다. 기능, 비기능적 테스트를 하면서 더 나은 솔루션이 있는지 지속적으로 점검하였습니다. 조교 활동을 하며 다양한 구현상황에서의 문제점에 대해 고민해 보고 해결하기 위해 노력했습니다.해당 경험을 살려 한국 마사회의 개발 프로젝트에서 다양한 아이디어를 가지고 주도적으로 참여하겠습니다.3. 보안지식정보보안기사 자격증 공부를 시작하고 필기 자격증을 취득했습니다. 현재는 실무 능력 향상을 위해 정보보안기사 실기 자격증 취득을 목표로 하고 있습니다. 개발에 있어서 소프트웨어 아키텍처를 구성할 때 보안 지식을 활용해 기여하겠습니다.</a:t>
            </a:r>
          </a:p>
        </p:txBody>
      </p:sp>
      <p:sp>
        <p:nvSpPr>
          <p:cNvPr id="8" name="TextBox 7"/>
          <p:cNvSpPr txBox="1"/>
          <p:nvPr/>
        </p:nvSpPr>
        <p:spPr>
          <a:xfrm>
            <a:off x="457200" y="67071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14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15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경마 데이터를 분석하고 시각화할 때 직면했던 주요 도전 과제는 무엇이었나요?</a:t>
            </a:r>
            <a:br/>
            <a:r>
              <a:t>(2) 인사 관리 시스템 개발 중 고객 요구사항에 어떻게 빠르게 대응했나요?</a:t>
            </a:r>
            <a:br/>
            <a:r>
              <a:t>(3) realGrid 도입 시 데이터 시각화를 어떻게 개선했나요?</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E1402947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1713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[기회의 불평등을 해소하자!]조직 생활에서 정의와 청렴은 핵심 가치로서, 공정성을 지키며 일을 수행하는 것이 중요합니다. 정의와 청렴에 가장 반대되는 상황은 "기회의 불평등이 생겨 목표를 달성하기 힘든 상황"이라고 생각합니다.학교 </a:t>
            </a:r>
            <a:r>
              <a:rPr u="sng" b="1" sz="1200">
                <a:solidFill>
                  <a:srgbClr val="000000"/>
                </a:solidFill>
                <a:latin typeface="맑은 고딕"/>
              </a:rPr>
              <a:t>(1)축구 대회를 준비하던 도중 갈등이 발생했습니다. 특정 친구는 자신과 친한 팀원들로만 팀을 구성하고, 후배나 자신과 친하지 않은 팀원들을 배제했습니다. 이로 인해 팀 내에서 실력을 발휘할 기회가 불평등하게 분배되는 상황이 발생했습니다. 해당 상황에서는 팀이 더 좋은 경기력을 발휘할 수 없는 것으로 판단되었고, 문제를 빠르게</a:t>
            </a:r>
            <a:r>
              <a:rPr sz="1200">
                <a:solidFill>
                  <a:srgbClr val="000000"/>
                </a:solidFill>
                <a:latin typeface="맑은 고딕"/>
              </a:rPr>
              <a:t> 해결해야겠다고 생각했습니다. 우선, 친구에게 "기회의 불평등은 옳지 않다"는 것을 상기시켰으며, 지속적인 대화를 통해 화합을 이끌어내기 위해 노력했습니다.팀적으로는 모두가 만족하는 방향을 찾기 위해 대화 분위기 조성과 문제에 대한 해결책을 제시했습니다.첫째, 팀원 모두가 자유롭게 의견을 내고 토론할 수 있는 분위기를 조성했습니다. 발언권이 센 특정 친구나 학년에 상관없이 모든 의견을 </a:t>
            </a:r>
            <a:r>
              <a:rPr u="sng" b="1" sz="1200">
                <a:solidFill>
                  <a:srgbClr val="000000"/>
                </a:solidFill>
                <a:latin typeface="맑은 고딕"/>
              </a:rPr>
              <a:t>(2)존중하고 수용하는 문화를 만들기 위해 노력했습니다.둘째, 팀에 조화롭게 녹아들면서 실력 있는 팀원을 구성하기로 결정했습니다. 연습 날마다 다른 팀과의 연습 경기를 통해 후배나 다른 팀원들에게 기회를 주었고, 다시 회의를 통해 팀에게 가장 잘 맞는 팀원을 선정하기로 결정했습니다.공정성을 바탕으로 협력하니 팀의 경기력이 향상되었고,</a:t>
            </a:r>
            <a:r>
              <a:rPr sz="1200">
                <a:solidFill>
                  <a:srgbClr val="000000"/>
                </a:solidFill>
                <a:latin typeface="맑은 고딕"/>
              </a:rPr>
              <a:t> 대회에서 우승이라는 성과를 이루었습니다.적극적으로 문제 해결에 나섰던 경험은 현재 저의 리더십과 문제 해결능력에 많은 거름이 됐습니다. 팀 내에 공정한 기회를 부여하는 것은 목표 달성에 있어 중요한 역할을 합니다. 개인적 이익만을 보지 말고 조직 전체를 살피고 공정하게 이끌어나가면 장기적으로 업무목표 달성과 효율성을 확보하는 데 도움이 된다는 것을 배웠습니다. 팀원 간의 갈등을 예방하고 조기에 대응하는 방안을 논의하여 비슷한 상황이 발생하지 않도록 노력해야겠다고 생각했습니다.</a:t>
            </a:r>
            <a:r>
              <a:rPr u="sng" b="1" sz="1200">
                <a:solidFill>
                  <a:srgbClr val="000000"/>
                </a:solidFill>
                <a:latin typeface="맑은 고딕"/>
              </a:rPr>
              <a:t>(3)</a:t>
            </a:r>
          </a:p>
        </p:txBody>
      </p:sp>
      <p:sp>
        <p:nvSpPr>
          <p:cNvPr id="8" name="TextBox 7"/>
          <p:cNvSpPr txBox="1"/>
          <p:nvPr/>
        </p:nvSpPr>
        <p:spPr>
          <a:xfrm>
            <a:off x="457200" y="666597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6033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80375"/>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팀 내 갈등 상황에서 대화를 통해 화합을 이끌어낼 때 어떤 전략을 사용했나요?</a:t>
            </a:r>
            <a:br/>
            <a:r>
              <a:t>(2) 축구 대회에서 팀의 경기력을 향상시키기 위해 어떤 노력을 했나요?</a:t>
            </a:r>
            <a:br/>
            <a:r>
              <a:t>(3) 팀원 간 갈등을 예방하는 방법으로 어떤 방안을 논의했나요?</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E0403084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20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[디지털 전환 시대에서의 글로벌 시장 도약]저는 마케팅 공모전과 인턴 경험에서 배운 문제해결능력으로 한국마사회의 디지털 전환과 글로벌 경쟁력 강화 사업에 적극 기여하고자 지원하였습니다.코로나19, 4차 산업혁명 기술 도입 등의 시장 환경 변화로 한국 경마 산업은 온라인 마권 도입과 같은 디지털 전환 사업을 추진하고 있습니다. 이러한 디지털 혁신 시대에는 경영 환경의 변화를 빠르게 파악하는 분석력과 신기술 </a:t>
            </a:r>
            <a:r>
              <a:rPr u="sng" b="1" sz="1200">
                <a:solidFill>
                  <a:srgbClr val="000000"/>
                </a:solidFill>
                <a:latin typeface="맑은 고딕"/>
              </a:rPr>
              <a:t>(1)도입에 적극적인 태도가 필요합니다. 저는 경영학 분야의 전문성을 갖추기 위해 ‘4차 산업혁명시대의 기업경영’, ‘경영학원론’,</a:t>
            </a:r>
            <a:r>
              <a:rPr sz="1200">
                <a:solidFill>
                  <a:srgbClr val="000000"/>
                </a:solidFill>
                <a:latin typeface="맑은 고딕"/>
              </a:rPr>
              <a:t> ‘</a:t>
            </a:r>
            <a:r>
              <a:rPr u="sng" b="1" sz="1200">
                <a:solidFill>
                  <a:srgbClr val="000000"/>
                </a:solidFill>
                <a:latin typeface="맑은 고딕"/>
              </a:rPr>
              <a:t>(2)회계학원론’ 등의 강의를 수강하였습니다. 또한, 젠더갈등 문제 해결을 위한 마케팅 캠페인을 기획하여</a:t>
            </a:r>
            <a:r>
              <a:rPr sz="1200">
                <a:solidFill>
                  <a:srgbClr val="000000"/>
                </a:solidFill>
                <a:latin typeface="맑은 고딕"/>
              </a:rPr>
              <a:t> 광고 공모전에서 수상하기도 하였습니다. 혐오표현 남용 문제를 해결하기 위해 익명성이 보장되는 메타버스 공간을 팀원들과 함께 기획하였습니다. 메타버스 공간에서 이벤트 부스나 게임 존을 구현하는 것이 쉽지 않았지만 관련 도서와 다른 기업의 사례를 찾아 공부하며 공간 구현에 성공하였습니다.둘째로 한국마사회는 글로벌 TOP5 경마기업으로 도약하기 위해 국내외 고객 유치와 경마 문화 건전화를 추진하고 </a:t>
            </a:r>
            <a:r>
              <a:rPr u="sng" b="1" sz="1200">
                <a:solidFill>
                  <a:srgbClr val="000000"/>
                </a:solidFill>
                <a:latin typeface="맑은 고딕"/>
              </a:rPr>
              <a:t>(3)있습니다. 저는 한국산업인력공단의 청년기자단 활동에서 정책 홍보 능력을 인정받아 우수 기자단으로 선정된 경험이</a:t>
            </a:r>
            <a:r>
              <a:rPr sz="1200">
                <a:solidFill>
                  <a:srgbClr val="000000"/>
                </a:solidFill>
                <a:latin typeface="맑은 고딕"/>
              </a:rPr>
              <a:t> 있습니다. 청년기자단 활동은 개인 SNS를 활용하여 NCS의 개념과 관련 정책을 알리는 것이었습니다. 콘텐츠가 더 많은 대중에게 도달하도록 관련 검색어 별로 검색량을 조사하였습니다. NCS 관련 검색어 중에서 유입량이 높은 검색어를 선정하여 이를 글 안에 적절히 배치하고 신뢰도 높이는 시각자료를 제작하여 검색 결과 최상단에 제 블로그 콘텐츠가 노출되었습니다. 기자단 활동에서 배운 홍보 기술로 한국마사회 콘텐츠를 제작하여 인지도를 높이고 싶습니다. 경영학 강의를 통해 배운 지식, 공모전 활동으로 배운 문제해결능력과 도전정신, 그리고 기자단 활동에서 배운 홍보 능력으로 한국마사회가 글로벌 시장으로 도약하는 데에 기여하겠습니다.</a:t>
            </a:r>
          </a:p>
        </p:txBody>
      </p:sp>
      <p:sp>
        <p:nvSpPr>
          <p:cNvPr id="8" name="TextBox 7"/>
          <p:cNvSpPr txBox="1"/>
          <p:nvPr/>
        </p:nvSpPr>
        <p:spPr>
          <a:xfrm>
            <a:off x="457200" y="67208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52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52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익명성을 보장하는 메타버스 공간을 기획할 때 가장 어려운 점은 무엇이었고, 어떻게 극복했나요?</a:t>
            </a:r>
            <a:br/>
            <a:r>
              <a:t>(2) 경영학 강의를 통해 배운 지식이 실무에서 어떻게 활용될 수 있을까요?</a:t>
            </a:r>
            <a:br/>
            <a:r>
              <a:t>(3) 한국산업인력공단 청년기자단에서의 우수 기자단 선정은 어떤 기준으로 이루어졌나요?</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E0403084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82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[모두에게 공정한 조직]청렴한 조직은 어떠한 상황에서도 ‘공정’의 가치를 지키는 조직이라고 생각합니다. 교내 행정실에서 근로학생으로 일하며 이와 반대되는 갈등상황이 발생하여 이를 해결한 적이 </a:t>
            </a:r>
            <a:r>
              <a:rPr u="sng" b="1" sz="1200">
                <a:solidFill>
                  <a:srgbClr val="000000"/>
                </a:solidFill>
                <a:latin typeface="맑은 고딕"/>
              </a:rPr>
              <a:t>(1)있습니다.당시 교직원 채용을 위한 필기시험이 진행되었고 저는 정해진 시간에 출입구를 통제하는 역할을 맡았습니다. 시험 시작 시간이 되어 출입문을</a:t>
            </a:r>
            <a:r>
              <a:rPr sz="1200">
                <a:solidFill>
                  <a:srgbClr val="000000"/>
                </a:solidFill>
                <a:latin typeface="맑은 고딕"/>
              </a:rPr>
              <a:t> 닫자, 2분 뒤에 한 지원자가 뛰어왔습니다. 지원자는 본인의 사정을 설명하며 제게 한 번만 들여보내달라고 요청하였습니다. 이를 거절하자 융통성이 없다며 화를 내기도 하셨습니다. 하지만 이미 시험이 진행 중인 상황에서 타 지원자를 입장시키면 진행에 방해가 될뿐더러 제시간에 도착한 다른 지원자들과 상이한 기준을 적용하는 것은 특혜이기 때문에 해당 내용을 지원자에게 설명하였습니다. 그렇게 갈등 상황을 해결할 수 있었고 저는 모두에게 공정한 규칙을 적용하는 것이 얼마나 중요한지에 대해 생각하게 되었습니다.한국전력공사 인턴으로 근무하며 공정성의 가치를 </a:t>
            </a:r>
            <a:r>
              <a:rPr u="sng" b="1" sz="1200">
                <a:solidFill>
                  <a:srgbClr val="000000"/>
                </a:solidFill>
                <a:latin typeface="맑은 고딕"/>
              </a:rPr>
              <a:t>(2)느낀 또 다른 사례가 있었습니다. 당시 장애인 인턴 채용 업무를 보조하였고 농인 지원자의 면접 참여를 위해 공사 측에서</a:t>
            </a:r>
            <a:r>
              <a:rPr sz="1200">
                <a:solidFill>
                  <a:srgbClr val="000000"/>
                </a:solidFill>
                <a:latin typeface="맑은 고딕"/>
              </a:rPr>
              <a:t> 전문 수어 통역사를 고용하는 것을 보았습니다. 면접 당일 현장 안내를 도우면서 농인 지원자와 수어 통역사가 무사히 면접 과정을 마치는 것을 보고 진정한 공정의 가치를 배웠습니다. 만약 해당 지원자가 신체조건 때문에 면접에 참여하지 못했다면 이는 공공기관으로서 모든 지원자에게 공정한 기회를 제공하지 않은 것이므로 정의와 청렴의 </a:t>
            </a:r>
            <a:r>
              <a:rPr u="sng" b="1" sz="1200">
                <a:solidFill>
                  <a:srgbClr val="000000"/>
                </a:solidFill>
                <a:latin typeface="맑은 고딕"/>
              </a:rPr>
              <a:t>(3)가치에 위배되는 문제가 발생했을 것입니다.한국마사회의 행정 업무를 맡게 된다면 개인의 신체조건, 성별, 거주지 등과 같은 조건에 따라 차별적인</a:t>
            </a:r>
            <a:r>
              <a:rPr sz="1200">
                <a:solidFill>
                  <a:srgbClr val="000000"/>
                </a:solidFill>
                <a:latin typeface="맑은 고딕"/>
              </a:rPr>
              <a:t> 기준이 적용되는 일이 없도록 할 것입니다. 모든 고객이 적절한 절차를 거치면 쉽게 경마 문화를 즐길 수 있도록 업무 시스템 상의 결함은 없는지 면밀히 살필 것입니다. 만약 이와 대치되는 상황이 발생한다면 앞선 두 가지 경험을 통해 배운 진정한 공정의 기준을 떠올리며 적극적으로 대응하겠습니다.</a:t>
            </a:r>
          </a:p>
        </p:txBody>
      </p:sp>
      <p:sp>
        <p:nvSpPr>
          <p:cNvPr id="8" name="TextBox 7"/>
          <p:cNvSpPr txBox="1"/>
          <p:nvPr/>
        </p:nvSpPr>
        <p:spPr>
          <a:xfrm>
            <a:off x="457200" y="67071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14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15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교내 행정실 근로학생으로서 갈등 상황을 해결할 때 중요한 요소는 무엇이었나요?</a:t>
            </a:r>
            <a:br/>
            <a:r>
              <a:t>(2) 한국전력공사 인턴 근무 중 장애인 지원자를 위한 배려는 어떤 방식으로 구현되었나요?</a:t>
            </a:r>
            <a:br/>
            <a:r>
              <a:t>(3) 공정성을 보장하기 위한 구체적인 정책 제안 또는 시스템 개선 방안은 무엇인가요?</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E0804773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2019년 태종 이방원 촬영 현장에서 부상으로 사망한 경주퇴역마 까미 사건으로 전국민적 관심이 퇴역 경주마 및 말 복지에 집중되기 시작했습니다. 이에 따라 동물과 함께하는 공기업으로서 국민의 동물 복지에 대한 높은 눈높이를 만족하기 위해 한국마사회에서도 많은 변화를 </a:t>
            </a:r>
            <a:r>
              <a:rPr u="sng" b="1" sz="1200">
                <a:solidFill>
                  <a:srgbClr val="000000"/>
                </a:solidFill>
                <a:latin typeface="맑은 고딕"/>
              </a:rPr>
              <a:t>(1)추진하고 있습니다. 저는 최근까지 반려동물 동물병원에서 진료 업무를 해왔습니다. 수많은 정형외과</a:t>
            </a:r>
            <a:r>
              <a:rPr sz="1200">
                <a:solidFill>
                  <a:srgbClr val="000000"/>
                </a:solidFill>
                <a:latin typeface="맑은 고딕"/>
              </a:rPr>
              <a:t> 환축들을 만나서 보행평가를 했고 치료 방법을 결정하고 개체에 맞는 재활 프로그램을 짜고 보호자를 교육하는 일도 많이 했습니다. 치료 계획대로 환축들이 조금씩 좋아지는 모습을 보면서 행복감을 느꼈습니다. 사람으로 치면 격렬한 운동을 하는 운동선수인 경주마에게 부상은 숙명과도 같습니다. 한국마사회에서도 부상 당한 경주마가 </a:t>
            </a:r>
            <a:r>
              <a:rPr u="sng" b="1" sz="1200">
                <a:solidFill>
                  <a:srgbClr val="000000"/>
                </a:solidFill>
                <a:latin typeface="맑은 고딕"/>
              </a:rPr>
              <a:t>(2)조기에 퇴역하기 보다는 치료와 재활을 통해 건강하게 복귀하는 문화를 선도하기</a:t>
            </a:r>
            <a:r>
              <a:rPr sz="1200">
                <a:solidFill>
                  <a:srgbClr val="000000"/>
                </a:solidFill>
                <a:latin typeface="맑은 고딕"/>
              </a:rPr>
              <a:t> 위해 경주마 재활 사업을 시행하고 있습니다. 앞으로 진단, 치료, 재활 업무가 많아질 것이고 동물의 종은 다르지만 저의 이런 진단 및 치료를 주도 했던 경험을 적용시켜 경주마들의 삶의 질 향상에 제가 한 축을 담당할 수 있을 것입니다. 또한 현재 많은 인적, 물적 자원이 전세계적으로 교류하는 세상이 되었습니다. 2020년 </a:t>
            </a:r>
            <a:r>
              <a:rPr u="sng" b="1" sz="1200">
                <a:solidFill>
                  <a:srgbClr val="000000"/>
                </a:solidFill>
                <a:latin typeface="맑은 고딕"/>
              </a:rPr>
              <a:t>(3)태국에서 아프리카마역이 동아시아지역 최초로 발생하였는데 국내 미발생이나 언제든지 발생 가능하다고 보고</a:t>
            </a:r>
            <a:r>
              <a:rPr sz="1200">
                <a:solidFill>
                  <a:srgbClr val="000000"/>
                </a:solidFill>
                <a:latin typeface="맑은 고딕"/>
              </a:rPr>
              <a:t> 대비를 해야합니다. 저는 졸업 후 방역 관련 기관에서 근무하여 방역의 중요성을 몸소 경험한 적이 있습니다. 전염병은 예방이 최우선이라는 일념 하에 기본적인 방역 수칙을 준수하고 전염병 검사에 심혈을 기울였으며 예방접종을 강조하는 업무를 했습니다. 자칫 사소해 보일 수 있는 소독, 검역, 차단방역, 실험실 검사, 예방접종의 중요성을 누구보다 잘 알고 있습니다. 이처럼 말 개체 치료와 경마수의, 방역, 행정업무 등을 모두 아우를 수 있는 전문가가 되어 한국마사회가 추진하는 경주마 복지 사업, 승마 대중화 등 한국 경마의 세계화 및 말 산업 대중화 계획의 중추적인 역할을 담당하고 싶습니다.</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경주마 복지에 대한 한국마사회의 구체적인 변화 추진 방안은 무엇인가요?</a:t>
            </a:r>
            <a:br/>
            <a:r>
              <a:t>(2) 경주마의 재활 사업에서 당신이 기여할 수 있는 구체적 방안은 무엇이라고 생각하나요?</a:t>
            </a:r>
            <a:br/>
            <a:r>
              <a:t>(3) 아프리카마역 발생에 대비해 한국마사회에서 필요한 방역 조치는 무엇일까요?</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E0804773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153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수의업 특성 상 업무가 굉장히 전문적이고 환축은 말을 하지 않으므로 수의사의 양심이 굉장히 중요합니다. 업무 상 의무를 지키지 않아도 직접적으로 티가 나지 않는 경우가 많습니다. 그래서 일을 할 때 의무적인 절차를 무시하고 불투명하게 하는 경우 타인과 </a:t>
            </a:r>
            <a:r>
              <a:rPr u="sng" b="1" sz="1200">
                <a:solidFill>
                  <a:srgbClr val="000000"/>
                </a:solidFill>
                <a:latin typeface="맑은 고딕"/>
              </a:rPr>
              <a:t>(1)갈등이 발생할 수 있습니다. 반려동물 동물병원 근무 당시 저는 수술 전 멸균의 문제로 원장님과</a:t>
            </a:r>
            <a:r>
              <a:rPr sz="1200">
                <a:solidFill>
                  <a:srgbClr val="000000"/>
                </a:solidFill>
                <a:latin typeface="맑은 고딕"/>
              </a:rPr>
              <a:t> 갈등이 생긴 적이 있었습니다. 당시 저희 동물병원에서는 전신마취 수술에 멸균을 하지 않았고 소독만 하고 수술을 진행 했었습니다. 보호자들은 멸균에 대해 관심이 없었기 때문에 수의사의 양심이 중요한 상황이었습니다. 원장님은 소독과 항생제만으로도 문제 생기는 경우가 거의 없는데 필요 없다는 의견이셨고 저는 우리는 생명을 다루는 사람들이기에 기본을 지키지 않아서 한 마리라도 아깝게 놓치면 안된다는 의견으로 원장님을 설득했습니다. 갈등을 해결하기 위해 저는 제가 솔선수범하여 시스템을 만들어 놓으면 원장님도 자연스럽게 따라올 것이라고 생각했습니다. 정해진 예산 안에서 가성비 좋은 수술 도구들을 알아보았고 원장님이 많이 하시는 수술 위주로 수술도구를 구성하여 세팅한 뒤 수의간호사에게 멸균 과정을 교육하였습니다. 원장님께서 </a:t>
            </a:r>
            <a:r>
              <a:rPr u="sng" b="1" sz="1200">
                <a:solidFill>
                  <a:srgbClr val="000000"/>
                </a:solidFill>
                <a:latin typeface="맑은 고딕"/>
              </a:rPr>
              <a:t>(2)걱정하셨던 것이 수의사의 업무 증가였기 때문에 원장님을 만족시키면서도 제가 의무라고 생각하는 일도 할 수 있어서 기분이</a:t>
            </a:r>
            <a:r>
              <a:rPr sz="1200">
                <a:solidFill>
                  <a:srgbClr val="000000"/>
                </a:solidFill>
                <a:latin typeface="맑은 고딕"/>
              </a:rPr>
              <a:t> 좋았던 경험이 있습니다. 위의 사례처럼 기본적인 의무를 지키지 않아서 생긴 타인과의 갈등을 해결하는 데 타의 모범을 보이는 것이 저는 가장 강력한 설득 도구라고 생각합니다. 지켜야 할 기본적인 의무와 </a:t>
            </a:r>
            <a:r>
              <a:rPr u="sng" b="1" sz="1200">
                <a:solidFill>
                  <a:srgbClr val="000000"/>
                </a:solidFill>
                <a:latin typeface="맑은 고딕"/>
              </a:rPr>
              <a:t>(3)법규, 회사 규정을 나부터 따르고 타인을 설득하면 갈등 상황이 생기더라도 큰 충돌</a:t>
            </a:r>
            <a:r>
              <a:rPr sz="1200">
                <a:solidFill>
                  <a:srgbClr val="000000"/>
                </a:solidFill>
                <a:latin typeface="맑은 고딕"/>
              </a:rPr>
              <a:t> 없이 모든 직원이 스스로 변화하려고 노력할 것입니다. 한국마사회의 모든 직원은 한국 경마 및 말산업 발전이라는 공동 목표를 향한 하나의 한국 대표팀이기 때문입니다.</a:t>
            </a:r>
          </a:p>
        </p:txBody>
      </p:sp>
      <p:sp>
        <p:nvSpPr>
          <p:cNvPr id="8" name="TextBox 7"/>
          <p:cNvSpPr txBox="1"/>
          <p:nvPr/>
        </p:nvSpPr>
        <p:spPr>
          <a:xfrm>
            <a:off x="457200" y="63642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585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786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수술 전 멸균 문제로 원장님과의 갈등을 해결한 구체적인 방법은 무엇이었나요?</a:t>
            </a:r>
            <a:br/>
            <a:r>
              <a:t>(2) 기본적인 의무를 지키지 않은 경우 갈등을 해결하는 당신의 철학은 무엇인가요?</a:t>
            </a:r>
            <a:br/>
            <a:r>
              <a:t>(3) 한국마사회의 발전을 위해 중요한 기본적인 의무는 무엇이라고 생각하십니까?</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E0403545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3999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 환경 문제에 대한 심각한 인식, 사회적 기대, 법률 등 여러 요인들로 인해 기업 경영에서 지속가능경영이 강조되고 있습니다. 특히 한국마사회는 여타 사기업과 달리, 공공기관이자 동물인 말과 관련된 말산업을 이끌어가는 주체로서 이에 </a:t>
            </a:r>
            <a:r>
              <a:rPr u="sng" b="1" sz="1200">
                <a:solidFill>
                  <a:srgbClr val="000000"/>
                </a:solidFill>
                <a:latin typeface="맑은 고딕"/>
              </a:rPr>
              <a:t>(1)대한 국민들의 기대가 더 큰 기업이라고 생각합니다.이러한 말산업의 지속 가능한 발전은 한국마사회 독자적으로 이루어낼 수는 없는 것입니다. 정부,</a:t>
            </a:r>
            <a:r>
              <a:rPr sz="1200">
                <a:solidFill>
                  <a:srgbClr val="000000"/>
                </a:solidFill>
                <a:latin typeface="맑은 고딕"/>
              </a:rPr>
              <a:t> 말 생산자, 해외 종마 관련 기관 등 다양한 이해관계자 간의 소통과 협력을 통해 이루어질 </a:t>
            </a:r>
            <a:r>
              <a:rPr u="sng" b="1" sz="1200">
                <a:solidFill>
                  <a:srgbClr val="000000"/>
                </a:solidFill>
                <a:latin typeface="맑은 고딕"/>
              </a:rPr>
              <a:t>(2)수 있으며, 이는 제가 지원한 경영 지원 분야에서 담당하고 있는 업무입니다.저는 직장에서 부서 내의 이견을 조정한 적이 있습니다. 제가 근무한 직장은 주말 없이 교대 근무하는 당직자와 주</a:t>
            </a:r>
            <a:r>
              <a:rPr sz="1200">
                <a:solidFill>
                  <a:srgbClr val="000000"/>
                </a:solidFill>
                <a:latin typeface="맑은 고딕"/>
              </a:rPr>
              <a:t> 5일 근무하는 현장직으로 나누어져 있었습니다. 당직자들은 휴식시간 부족을 호소했지만, 현장직들은 당직자들의 어려움에 공감하지 못하는 상황이었습니다. 저는 ”다른 근무자들은 주말을 기다리면서 버티는데, 당직자들은 기다릴 주말이 없다”는 말로 그들이 </a:t>
            </a:r>
            <a:r>
              <a:rPr u="sng" b="1" sz="1200">
                <a:solidFill>
                  <a:srgbClr val="000000"/>
                </a:solidFill>
                <a:latin typeface="맑은 고딕"/>
              </a:rPr>
              <a:t>(3)당직자의 상황에 공감할 수 있도록 하였고, 한 달에 4시간만 근무를 대신하면 당직자들도 주말 낮에 쉴 수 있다는 이야기로 설득하였습니다.</a:t>
            </a:r>
            <a:r>
              <a:rPr sz="1200">
                <a:solidFill>
                  <a:srgbClr val="000000"/>
                </a:solidFill>
                <a:latin typeface="맑은 고딕"/>
              </a:rPr>
              <a:t> 그 결과 현장직들은 저의 제안을 받아들여주었고, 당직자들은 주말 낮에 휴식을 취할 수 있게 되었습니다.또한 저는 공항에서 근무하며 여러 항공사들 간의 항공기 주기 일정을 조율했던 경험이 있습니다. 공항에서는 일정 기간마다 회의를 통해 항공기를 주차하는 주기장을 배정합니다. 이 배정으로 인해 승객들의 탑승교 이송과 버스 이송의 차이가 발생하기 때문에, 모든 항공사들은 탑승교가 설치된 주기장을 배정받기를 원하는 상황이었습니다. 저는 이러한 주기장을 배정하는 회의에 참가하여 항공사 간의 의견을 조율하는 데에 기여한 경험이 있습니다.저의 이러한 소통 경험들은 함께 협력해야 하는 부서 또는 외부기관과의 협력에 도움을 줄 수 있으며, 이는 한국마사회가 지속가능한 경영을 수행하는 데 도움을 줄 수 있을 것이라고 생각합니다.</a:t>
            </a:r>
          </a:p>
        </p:txBody>
      </p:sp>
      <p:sp>
        <p:nvSpPr>
          <p:cNvPr id="8" name="TextBox 7"/>
          <p:cNvSpPr txBox="1"/>
          <p:nvPr/>
        </p:nvSpPr>
        <p:spPr>
          <a:xfrm>
            <a:off x="457200" y="668883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8319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0323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한국마사회가 지속 가능한 경영을 수행하는 데 있어 고객의 기대를 충족시키기 위해 필수적인 요소는 무엇이라고 생각하나요?</a:t>
            </a:r>
            <a:br/>
            <a:r>
              <a:t>(2) 부서 내의 이견을 조정할 때, 가장 어려웠던 점은 무엇이었으며, 어떻게 극복하셨나요?</a:t>
            </a:r>
            <a:br/>
            <a:r>
              <a:t>(3) 공항에서 항공사 간 주기 일정을 조율하는 과정에서 가장 큰 도전은 무엇이었나요?</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E0403545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65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조직 생활에서의 정의는 공정하게 조직 내부의 의사를 결정하는 것이며, 청렴은 청탁이나 부정행위 없이 업무를 처리하는 것이라고 </a:t>
            </a:r>
            <a:r>
              <a:rPr u="sng" b="1" sz="1200">
                <a:solidFill>
                  <a:srgbClr val="000000"/>
                </a:solidFill>
                <a:latin typeface="맑은 고딕"/>
              </a:rPr>
              <a:t>(1)생각합니다.공정하지 못한 의사 결정은 조직 구성원 내부의 신뢰를 떨어뜨려 원활한 업무 처리에 장애 요소로 작용할 수 있습니다.</a:t>
            </a:r>
            <a:r>
              <a:rPr sz="1200">
                <a:solidFill>
                  <a:srgbClr val="000000"/>
                </a:solidFill>
                <a:latin typeface="맑은 고딕"/>
              </a:rPr>
              <a:t> 또한 청탁으로 인한 부정한 업무 처리는 조직의 이익이 아닌 특정인의 이익을 위한 업무 처리가 되어 조직의 신뢰를 떨어뜨릴 수 있으며, 특히 공공기관의 경우 국민의 이익이 아닌 특정인의 이익을 우선시하는 문제가 발생할 수 있습니다.따라서 가장 정의와 청렴에 반대되는 상황은 조직 구성원이 타인으로부터 청탁을 받고, 사사로이 조직의 의사를 결정하여 공정하지 못한 업무 처리를 하는 경우입니다. 이는 특히 조직 내에서 친한 사람과의 관계에서 발생할 수 있습니다.저는 대학 학과 학생회에서 사물함 분배 업무를 수행한 적이 있습니다. 저희 학과 사물함은 2~4층에 걸쳐 위치해있었는데, 낮은 층일수록 접근성이 커 인기가 많았습니다. 그래서 제가 사물함 신청을 받겠다는 공지를 작성하자, 친한 동기들에게서 2층 자리를 확보해달라는 연락이 왔습니다. </a:t>
            </a:r>
            <a:r>
              <a:rPr u="sng" b="1" sz="1200">
                <a:solidFill>
                  <a:srgbClr val="000000"/>
                </a:solidFill>
                <a:latin typeface="맑은 고딕"/>
              </a:rPr>
              <a:t>(2)하지만 저는 모든 학생들이 똑같이 사물함 이용료를 내는 만큼, 그들이 저와 친하다는 이유로 특혜를 보는 일은 없어야 한다고 생각했습니다. 그래서 저는 일일이 미안하다는 말을 하면서 그 요청을 거절했습니다. 그리고 엑셀의 랜덤</a:t>
            </a:r>
            <a:r>
              <a:rPr sz="1200">
                <a:solidFill>
                  <a:srgbClr val="000000"/>
                </a:solidFill>
                <a:latin typeface="맑은 고딕"/>
              </a:rPr>
              <a:t> 함수를 사용하여 무작위로 사물함을 배정하여 공정함을 확보했습니다. 그 결과 친한 동기들에게 서운하다는 이야기는 들었지만, 학생회가 공정하게 일을 처리한다는 학우들의 평가를 들을 수 있었습니다.저의 이러한 경험은 한국마사회에서 인사 발령, 감사 일정 등 내부 정보를 요구하는 친한 조직 </a:t>
            </a:r>
            <a:r>
              <a:rPr u="sng" b="1" sz="1200">
                <a:solidFill>
                  <a:srgbClr val="000000"/>
                </a:solidFill>
                <a:latin typeface="맑은 고딕"/>
              </a:rPr>
              <a:t>(3)구성원과의 갈등 상황에서 도움이 될 수 있을 것입니다. 규정 상 안 되는 것은 안 되는 것이라는 명확한 기준을 세우고, 저에게 정보를 부탁한 친한 조직 구성원에게는</a:t>
            </a:r>
            <a:r>
              <a:rPr sz="1200">
                <a:solidFill>
                  <a:srgbClr val="000000"/>
                </a:solidFill>
                <a:latin typeface="맑은 고딕"/>
              </a:rPr>
              <a:t> 직접 미안하다는 말을 하며 정중히 거절하여 상대방의 기분이 덜 상할 수 있도록 노력할 것입니다.</a:t>
            </a:r>
          </a:p>
        </p:txBody>
      </p:sp>
      <p:sp>
        <p:nvSpPr>
          <p:cNvPr id="8" name="TextBox 7"/>
          <p:cNvSpPr txBox="1"/>
          <p:nvPr/>
        </p:nvSpPr>
        <p:spPr>
          <a:xfrm>
            <a:off x="457200" y="67254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977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98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내의 신뢰를 떨어뜨리는 공정하지 못한 의사 결정의 사례는 무엇이라고 생각하시나요?</a:t>
            </a:r>
            <a:br/>
            <a:r>
              <a:t>(2) 친한 동기들의 사물함 배정 요청을 거절하는 과정에서 느끼신 점은 무엇인가요?</a:t>
            </a:r>
            <a:br/>
            <a:r>
              <a:t>(3) 한국마사회에서 인사 발령 등에 관한 정보를 부탁받았을 때의 대처 방안은 무엇인가요?</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E0501802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622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[‘말’ 뿐인 복지? ‘말’과 함께 하는 복지!]마사회는 경마사업 시행 기업임과 동시에 사업의 중심인 말을 관리하는 주체이기도 합니다. 때문에 ‘동물권’이라는 개념은 마사회의 미래에서 떼려야 뗄 수 없는 이슈입니다. 동물권에 대한 사회의 관심이 커지면서 현역 경주마에 대한 복지는 물론 퇴역마의 복지 및 생애주기 관리에 대한 요구도 높아졌습니다. 이에 대한 방안으로 마사회는 더러브렛 복지기금을 활용한 경주마 재활, 퇴역경주마 승용전환 등 </a:t>
            </a:r>
            <a:r>
              <a:rPr u="sng" b="1" sz="1200">
                <a:solidFill>
                  <a:srgbClr val="000000"/>
                </a:solidFill>
                <a:latin typeface="맑은 고딕"/>
              </a:rPr>
              <a:t>(1)복지지원 사업을 시행하고 있습니다. 그러나 재원이 충분치 않다면 말 그대로 말뿐인 복지일 것입니다.</a:t>
            </a:r>
            <a:r>
              <a:rPr sz="1200">
                <a:solidFill>
                  <a:srgbClr val="000000"/>
                </a:solidFill>
                <a:latin typeface="맑은 고딕"/>
              </a:rPr>
              <a:t> 저는 최근 MZ세대의 취미 스펙트럼이 넓어지는 가운데 레저 승마에 대한 수요도 높아지고 있다는 점을 통해 퇴역경주마 승용전환을 통한 프로그램수익을 노릴 수 있다고 생각합니다. 또, STO 개발 및 활성화로로 경주마와 육성마에 대한 조각투자를 </a:t>
            </a:r>
            <a:r>
              <a:rPr u="sng" b="1" sz="1200">
                <a:solidFill>
                  <a:srgbClr val="000000"/>
                </a:solidFill>
                <a:latin typeface="맑은 고딕"/>
              </a:rPr>
              <a:t>(2)통한 자금조달 역시 좋은 수단이 될 것입니다. 위 사례들은 펀드/기부와 같은 현재 조달</a:t>
            </a:r>
            <a:r>
              <a:rPr sz="1200">
                <a:solidFill>
                  <a:srgbClr val="000000"/>
                </a:solidFill>
                <a:latin typeface="맑은 고딕"/>
              </a:rPr>
              <a:t> 방안 외에 매력적인 미래 자금조달 방안이 될 수 있고, 접근성 개선을 통한 경마산업 인식 제고 효과까지 말과 마사회의 상생을 기대할 수 있습니다.기업 의사결정에 있어 가장 중요한 정보는 회계자료라고 생각합니다. 정확한 회계정보를 통해 파악한 다양한 재무지표 및 현금흐름이 사업의 미래를 예측할 수 근거이기 때문입니다. 재경관리사 취득 후 현재 CPA를 준비하며 지식을 쌓았고, 재무관리 강의에선 4인 1조의 기업가치분석이 </a:t>
            </a:r>
            <a:r>
              <a:rPr u="sng" b="1" sz="1200">
                <a:solidFill>
                  <a:srgbClr val="000000"/>
                </a:solidFill>
                <a:latin typeface="맑은 고딕"/>
              </a:rPr>
              <a:t>(3)기말프로젝트를 조장으로서 진행해 1등한 경험이나, 회계감사 강의에서 '기업의 재무보고 관련 소송 사례 연구_리먼</a:t>
            </a:r>
            <a:r>
              <a:rPr sz="1200">
                <a:solidFill>
                  <a:srgbClr val="000000"/>
                </a:solidFill>
                <a:latin typeface="맑은 고딕"/>
              </a:rPr>
              <a:t> 브라더스'라는 주제로 우수 레포트에 선정된 경험을 바탕으로 관련 시장 동향을 꾸준히 파악하며 꼼꼼하게 일하는 사원으로 거듭나겠습니다. 또, 직무의 특성상 타 부서, 외부 이해관계자들과의 소통이 빈번할 텐데 동아리 총무와 학과대표, 과제 조장 등을 맡으며 쌓은 소통능력으로 효율적, 긍정적 업무 환경을 만드는 인재가 되겠습니다.</a:t>
            </a:r>
          </a:p>
        </p:txBody>
      </p:sp>
      <p:sp>
        <p:nvSpPr>
          <p:cNvPr id="8" name="TextBox 7"/>
          <p:cNvSpPr txBox="1"/>
          <p:nvPr/>
        </p:nvSpPr>
        <p:spPr>
          <a:xfrm>
            <a:off x="457200" y="66111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0547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255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STO 개발 및 활성화를 통한 경주마와 육성마의 자금조달 방안에 대해 구체적으로 설명해 주세요.</a:t>
            </a:r>
            <a:br/>
            <a:r>
              <a:t>(2) 회사의 의사결정 과정에서 회계자료가 중요한 이유에 대해 좀 더 설명해 주시겠어요?</a:t>
            </a:r>
            <a:br/>
            <a:r>
              <a:t>(3) 타 부서 및 외부 이해관계자와의 소통 경험을 통해 어떤 긍정적 업무 환경을 만드는 것이 가능했다고 생각하나요?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E0500589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525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[교육봉사활동] : </a:t>
            </a:r>
            <a:r>
              <a:rPr u="sng" b="1" sz="1200">
                <a:solidFill>
                  <a:srgbClr val="000000"/>
                </a:solidFill>
                <a:latin typeface="맑은 고딕"/>
              </a:rPr>
              <a:t>(1)불공평에 대한 대처교육봉사 동아리에 소속되어 초등학교에서 해당 학년 수업의 수학 능력이 다소 부족한 학생을 대상으로 하는 방과 후 보충수업을 담당하였습니다. 수업 과정에서 학생과 선생님을 1:1으로</a:t>
            </a:r>
            <a:r>
              <a:rPr sz="1200">
                <a:solidFill>
                  <a:srgbClr val="000000"/>
                </a:solidFill>
                <a:latin typeface="맑은 고딕"/>
              </a:rPr>
              <a:t> 적절히 대응하였습니다. 한 선생님께서 학생의 산만함으로 어려움을 호소하셨고, 선생님 간의 </a:t>
            </a:r>
            <a:r>
              <a:rPr u="sng" b="1" sz="1200">
                <a:solidFill>
                  <a:srgbClr val="000000"/>
                </a:solidFill>
                <a:latin typeface="맑은 고딕"/>
              </a:rPr>
              <a:t>(2)토의를 거쳐서 해당 학생은 다소 엄격한 선생님과 수업을 진행하였습니다. 원래 수업을 한 공간에서 다같이 진행하여야 했으나, 해당 학생으로 인해 다른 학생들의 수업권이 침해된다고 생각하여 공간을 분리하기도</a:t>
            </a:r>
            <a:r>
              <a:rPr sz="1200">
                <a:solidFill>
                  <a:srgbClr val="000000"/>
                </a:solidFill>
                <a:latin typeface="맑은 고딕"/>
              </a:rPr>
              <a:t> 하였습니다.고정된 조합 이외에는 최선의 대응 조합을 위하여 선생님과 제자를 매주 번갈아 가며 진행하기도 했습니다.[밴드 소모임] : 비원칙성에 대한 대처2020년 2학기부터 2022년 8월까지 밴드 소모임 회장 권한대행을 맡았습니다. 수업이 비대면으로 진행되었기에 회원 모집 및 활동이 불가능하였고, 동아리 운영 및 유지에 행정적인 문제가 생겼습니다.학과 학생회로부터 2022년 7월에 동아리실 캐비닛 철거 요청을 받았습니다. 그러나 2022년 하반기부터 새로운 회장단을 확보하여 활동 재개를 계획하고 있었기에 이를 학생회에 설명하고 우선적으로 철거를 연기하였습니다. 또한 학생회에서 철거 사유로 '해당 소모임의 오랜 활동 </a:t>
            </a:r>
            <a:r>
              <a:rPr u="sng" b="1" sz="1200">
                <a:solidFill>
                  <a:srgbClr val="000000"/>
                </a:solidFill>
                <a:latin typeface="맑은 고딕"/>
              </a:rPr>
              <a:t>(3)중지로 사적 모임에 해당'을 제시하였는데, 학생회칙상 그러한 조항이 존재하지 않았고, 철거 사유에 근거가 부족함을 어필하였습니다.이후 학과 소모임으로 유지되었고, 2022년 2학기 개강 후 회원을</a:t>
            </a:r>
            <a:r>
              <a:rPr sz="1200">
                <a:solidFill>
                  <a:srgbClr val="000000"/>
                </a:solidFill>
                <a:latin typeface="맑은 고딕"/>
              </a:rPr>
              <a:t> 모집하고 활동을 시작하여 학생회로부터 철거 취소 통보를 받았습니다.회장 경험을 통해서 책임감 및 문제해결 능력을 길렀습니다. 코로나 발생 전 회장직을 맡게 되었고, 코로나가 풍토병화 된 이후까지 동아리를 유지하였습니다. 예상치 못한 변수가 발생하더라도, 그 상황에서 할 수 있는 최선의 판단을 내린다면, 결과적으로 성취하고 싶은 바를 이룰 수 있었습니다.</a:t>
            </a:r>
          </a:p>
        </p:txBody>
      </p:sp>
      <p:sp>
        <p:nvSpPr>
          <p:cNvPr id="8" name="TextBox 7"/>
          <p:cNvSpPr txBox="1"/>
          <p:nvPr/>
        </p:nvSpPr>
        <p:spPr>
          <a:xfrm>
            <a:off x="457200" y="65013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957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157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교육봉사 활동 중 학생의 산만함 문제를 해결한 방법은 무엇인가요?</a:t>
            </a:r>
            <a:br/>
            <a:r>
              <a:t>(2) 밴드 소모임 회장 권한대행 시, 동아리 운영 문제를 어떻게 해결했나요?</a:t>
            </a:r>
            <a:br/>
            <a:r>
              <a:t>(3) 예상치 못한 변수에 적응하면서 어떤 점에서 성취를 느꼈나요?</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E0501802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125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[정의와 청렴 – 소통으로 지키는 가치]저는 정의란 ‘타인에게 피해를 주지 않는 선에서 올바른 가치를 실현하는 것’을, 청렴이란 ‘올바른 가치 실현을 위해 필요한 만큼 소비하는 태도’를 의미한다고 생각합니다. 반대로 타인에게 피해를 주는 행위는 정의롭지 못하며, 가치 실현과 무관하게 필요 이상으로 소비하는 태도는 청렴하지 못한 것이라 판단됩니다. 정의와 청렴을 </a:t>
            </a:r>
            <a:r>
              <a:rPr u="sng" b="1" sz="1200">
                <a:solidFill>
                  <a:srgbClr val="000000"/>
                </a:solidFill>
                <a:latin typeface="맑은 고딕"/>
              </a:rPr>
              <a:t>(1)지키지 못하고 사적 이익을 탐하는 조직원으로 인해 조직의 분위기는 어수선해지고 조직이 하나로 뭉쳐 큰 어려움을 겪게</a:t>
            </a:r>
            <a:r>
              <a:rPr sz="1200">
                <a:solidFill>
                  <a:srgbClr val="000000"/>
                </a:solidFill>
                <a:latin typeface="맑은 고딕"/>
              </a:rPr>
              <a:t> 될 것입니다.동아리 총무를 맡을 당시 임원진 사이에서 임원회의 후 뒤풀이 비용을 동아리 회비에서 지출하자는 의견이 나왔습니다. 임원 회의는 동아리 전체를 위한 활동 계획 수립과 일정을 준비하는 것이고 다른 동아리에서도 관습처럼 해왔기 때문에 정당하다는 주장이었습니다. 그러나 저를 비롯한 몇몇 임원들은 동아리를 위한 활동이라지만 회의와 </a:t>
            </a:r>
            <a:r>
              <a:rPr u="sng" b="1" sz="1200">
                <a:solidFill>
                  <a:srgbClr val="000000"/>
                </a:solidFill>
                <a:latin typeface="맑은 고딕"/>
              </a:rPr>
              <a:t>(2)뒤풀이 모두 부원들의 참여 없이 진행되므로 공적자금의 사적 사용이라는 이유에서 반대했습니다. 이 문제에 대해 오랜 시간 이야기를 나눈 끝에</a:t>
            </a:r>
            <a:r>
              <a:rPr sz="1200">
                <a:solidFill>
                  <a:srgbClr val="000000"/>
                </a:solidFill>
                <a:latin typeface="맑은 고딕"/>
              </a:rPr>
              <a:t> 저희는 임원 회의에 관한 비용 일체는 임원진이 해결하는 것으로 설득할 수 있었습니다.조직 내 갈등을 타개할 가장 좋은 방법은 소통이라 생각합니다. 저의 경우 역시 임원진만 말하지 않으면 관습이라는 허울 좋은 명분으로 끄덕이며 넘어갈 일이었습니다. 그러나 한 </a:t>
            </a:r>
            <a:r>
              <a:rPr u="sng" b="1" sz="1200">
                <a:solidFill>
                  <a:srgbClr val="000000"/>
                </a:solidFill>
                <a:latin typeface="맑은 고딕"/>
              </a:rPr>
              <a:t>(3)번의 허용이 다음, 그다음을 만들어낼 것이고, 이는 곧 임원진의 도덕적 해이를 불러일으켜 결국엔 동아리의 단합을 해치는 비극이 발생했으리라 판단했고, 이를 막기 위해 반대했습니다. 조직은 공동의</a:t>
            </a:r>
            <a:r>
              <a:rPr sz="1200">
                <a:solidFill>
                  <a:srgbClr val="000000"/>
                </a:solidFill>
                <a:latin typeface="맑은 고딕"/>
              </a:rPr>
              <a:t> 목표를 향해 구성원들이 함께 나아가야 합니다. 공동의 목표달성에 필요한 팀워크 구축을 위해 노력해야 하고, 그 과정에서 발생한 갈등은 구성원들의 소통을 통해 해소해야 할 것입니다. 이런 저의 신념과 경험을 바탕으로 마사회에서도 정의와 청렴이라는 가치를 지켜나가며 동료들과의 활발한 소통을 통해 올곧게, 그리고 함께 성장하는 사원이 되겠습니다.</a:t>
            </a:r>
          </a:p>
        </p:txBody>
      </p:sp>
      <p:sp>
        <p:nvSpPr>
          <p:cNvPr id="8" name="TextBox 7"/>
          <p:cNvSpPr txBox="1"/>
          <p:nvPr/>
        </p:nvSpPr>
        <p:spPr>
          <a:xfrm>
            <a:off x="457200" y="66614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557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758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임원 회의 뒤풀이 비용 문제를 해결한 과정에서 당신의 역할은 무엇이었나요?</a:t>
            </a:r>
            <a:br/>
            <a:r>
              <a:t>(2) 조직 내 갈등을 소통으로 해결할 때 중요하다고 생각한 요소는 무엇인가요?</a:t>
            </a:r>
            <a:br/>
            <a:r>
              <a:t>(3) 마사회에서 '정의와 청렴'의 가치를 어떻게 실현하려고 하나요?</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E0804824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4048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한국마사회는 대한민국 말산업을 선도하고 경마 및 축산 발전에 기여하는 기업으로, 최근에는 국민들에게 레저공간을 제공하고 축제 활성화 등을 통하여 국민에게 가까워지고, 경마 산업을 확대하는 것을 목표로 하고 있습니다. 더하여 앞으로 </a:t>
            </a:r>
            <a:r>
              <a:rPr u="sng" b="1" sz="1200">
                <a:solidFill>
                  <a:srgbClr val="000000"/>
                </a:solidFill>
                <a:latin typeface="맑은 고딕"/>
              </a:rPr>
              <a:t>(1)온라인 마권 판매 시행 및 경마 해외 수출 확대가 지속될 것이기 때문에</a:t>
            </a:r>
            <a:r>
              <a:rPr sz="1200">
                <a:solidFill>
                  <a:srgbClr val="000000"/>
                </a:solidFill>
                <a:latin typeface="맑은 고딕"/>
              </a:rPr>
              <a:t> 수의사로서의 근무를 통해 한국마사회의 발전에 기여할 수 있는 부분이 다양하다고 생각합니다. 한국마사회에서의 경주마들의 수의학적 진료 및 방역 등을 통하여 경마의 안전성 및 공정성을 </a:t>
            </a:r>
            <a:r>
              <a:rPr u="sng" b="1" sz="1200">
                <a:solidFill>
                  <a:srgbClr val="000000"/>
                </a:solidFill>
                <a:latin typeface="맑은 고딕"/>
              </a:rPr>
              <a:t>(2)확보하고, 동물의 건강 관리 및 동물 복지를 실현시키고, 궁극적으로는 사람과 동물의 유대관계를 향상시켜 한국마사회의 경마 산업 확대 및 이미지 개선에 기여할</a:t>
            </a:r>
            <a:r>
              <a:rPr sz="1200">
                <a:solidFill>
                  <a:srgbClr val="000000"/>
                </a:solidFill>
                <a:latin typeface="맑은 고딕"/>
              </a:rPr>
              <a:t> 수 있다고 생각합니다. 저는 한국마사회에 근무하기 위하여 대학교 학부 수업 등을 통해 말 및 산업 동물에 대한 전반적인 이해를 </a:t>
            </a:r>
            <a:r>
              <a:rPr u="sng" b="1" sz="1200">
                <a:solidFill>
                  <a:srgbClr val="000000"/>
                </a:solidFill>
                <a:latin typeface="맑은 고딕"/>
              </a:rPr>
              <a:t>(3)하였습니다. 내과학, 외과학, 전염병학 및 공중보건학 등을 공부하면서 동물 건강 유지 등을 담당하는 수의 업무를 위한 기초적인</a:t>
            </a:r>
            <a:r>
              <a:rPr sz="1200">
                <a:solidFill>
                  <a:srgbClr val="000000"/>
                </a:solidFill>
                <a:latin typeface="맑은 고딕"/>
              </a:rPr>
              <a:t> 지식을 쌓았습니다. 더하여 마사회는 국가 공익이라는 공동의 목표를 향해 나아가는 공기업이므로 팀워크를 발휘하여 일하는 것이 중요하다고 생각해 왔으며, 이전 근무 경험을 통해 팀 업무를 수행하면서 협동성을 길러왔습니다. 더하여 이전 근무기관에서 질병 및 기타 검사 업무를 성실하고 적극적으로 수행해 왔으며, 행정 업무를 경험하고 업무 능력을 키워옴과 동시에 문제해결력을 기를 수 있었습니다. 앞으로 한국마사회에서 근무하면서 제가 가지고 있는 업무 지식과, 팀워크, 문제해결력 등을 활용하고, 수의학적 지식을 앞으로 더 쌓아서 한국마사회가 추구하는 말 산업의 발전과 공익 발전에 이바지하겠습니다.</a:t>
            </a:r>
          </a:p>
        </p:txBody>
      </p:sp>
      <p:sp>
        <p:nvSpPr>
          <p:cNvPr id="8" name="TextBox 7"/>
          <p:cNvSpPr txBox="1"/>
          <p:nvPr/>
        </p:nvSpPr>
        <p:spPr>
          <a:xfrm>
            <a:off x="457200" y="598932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8368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90372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한국마사회에서 경주마들의 수의학적 진료와 방역을 통해 어떻게 경마의 안전성과 공정성을 확보할 계획인가요?</a:t>
            </a:r>
            <a:br/>
            <a:r>
              <a:t>(2) 당신이 대학교에서 학부 수업을 통해 이해한 말 및 산업 동물에 대한 전반적인 지식은 무엇인가요?</a:t>
            </a:r>
            <a:br/>
            <a:r>
              <a:t>(3) 이전 근무에서 협동성을 어떻게 길러왔고, 이는 팀워크에 어떤 영향을 미쳤나요?</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E0804824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6334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조직 생활에 있어서 공정한 도리를 지키지 못하는 상황이 정의에 어긋나는 상황이라고 생각합니다. 그 이유는 공정하지 못한 행동과 업무 수행이 사회와 </a:t>
            </a:r>
            <a:r>
              <a:rPr u="sng" b="1" sz="1200">
                <a:solidFill>
                  <a:srgbClr val="000000"/>
                </a:solidFill>
                <a:latin typeface="맑은 고딕"/>
              </a:rPr>
              <a:t>(1)기업의 발전에 큰 저해를 일으키기 때문입니다. 저는 조직 생활에서 원리원칙을 준수하는 것에 대한 갈등 상황이 생긴 경험이 있습니다.실험실에서 품질 관리 검사</a:t>
            </a:r>
            <a:r>
              <a:rPr sz="1200">
                <a:solidFill>
                  <a:srgbClr val="000000"/>
                </a:solidFill>
                <a:latin typeface="맑은 고딕"/>
              </a:rPr>
              <a:t> 업무를 경험하였을 때 다른 직원들이 빠르게 검사를 실시하기 위하여 원칙대로 검사를 하지 않는 상황을 발견하게 되었습니다. 저는 그것을 인지한 후 검사를 정확한 매뉴얼대로 실시하지 않으면 검사 결과에 오류가 발생할 가능성이 있기 때문에 업무를 진행하는데 어려움이 생길 수 있다고 생각하였습니다. 다른 직원들의 경우 휴식 시간을 확보하기 위하여 저에게 원칙을 준수하지 않는 검사 방법을 제안하였지만, 저는 그렇게 행동하지 않았습니다. 빠르게 일을 처리한 뒤 휴식 시간을 얻는 것도 좋지만, 원칙대로 검사해야 검사 결과에 대해서 스스로 떳떳할 수 있으며 검사에 대한 책임을 지는 것 역시 자신이라는 생각이 들어 절차에 맞는 검사 </a:t>
            </a:r>
            <a:r>
              <a:rPr u="sng" b="1" sz="1200">
                <a:solidFill>
                  <a:srgbClr val="000000"/>
                </a:solidFill>
                <a:latin typeface="맑은 고딕"/>
              </a:rPr>
              <a:t>(2)방법으로 검사를 수행 하였습니다. 그 결과 검사 결과를 공정하고 정확하게 도출할</a:t>
            </a:r>
            <a:r>
              <a:rPr sz="1200">
                <a:solidFill>
                  <a:srgbClr val="000000"/>
                </a:solidFill>
                <a:latin typeface="맑은 고딕"/>
              </a:rPr>
              <a:t> 수 있었으며, 이후 조직 구성원들도 공정하고 정확한 업무 처리에 대해서 한번 더 생각하게 되었다고 </a:t>
            </a:r>
            <a:r>
              <a:rPr u="sng" b="1" sz="1200">
                <a:solidFill>
                  <a:srgbClr val="000000"/>
                </a:solidFill>
                <a:latin typeface="맑은 고딕"/>
              </a:rPr>
              <a:t>(3)말해주었습니다.한국마사회는 공공기관이기 때문에 법령과 그 하위 규정을 지키는 것, 규칙과 절차를 따르는 것과</a:t>
            </a:r>
            <a:r>
              <a:rPr sz="1200">
                <a:solidFill>
                  <a:srgbClr val="000000"/>
                </a:solidFill>
                <a:latin typeface="맑은 고딕"/>
              </a:rPr>
              <a:t> 윤리적으로 행동하여 사회 구성원들에게 신뢰를 얻는 것이 매우 중요하다고 생각합니다. 제가 한국마사회에서 근무하게 된다면 이전부터 쌓아온 저의 가치관에 따라서 정의롭게 일하는 직원이 되도록 노력하여 말 산업 발전과 국민 행복 증진이라는 한국마사회의 목표 달성에 기여하겠습니다.</a:t>
            </a:r>
          </a:p>
        </p:txBody>
      </p:sp>
      <p:sp>
        <p:nvSpPr>
          <p:cNvPr id="8" name="TextBox 7"/>
          <p:cNvSpPr txBox="1"/>
          <p:nvPr/>
        </p:nvSpPr>
        <p:spPr>
          <a:xfrm>
            <a:off x="457200" y="601218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60654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92658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실험실에서 품질 관리 검사 업무를 수행할 때의 갈등 상황에 대해 더 설명해 주실 수 있나요?</a:t>
            </a:r>
            <a:br/>
            <a:r>
              <a:t>(2) 공공기관인 한국마사회에서 법령과 규정을 준수하는 것이 왜 중요한가요?</a:t>
            </a:r>
            <a:br/>
            <a:r>
              <a:t>(3) 정의롭게 일하는 직원이 되도록 어떤 노력을 기울일 계획인가요?</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E1404361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434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한국마사회는 한국경마의 글로벌 경쟁력을 강화해 해외시장을 개척하고 온라인 서비스로의 전환과 함께 신기술을 접목한 비즈니즈 모델을 개발한다고 밝혔습니다. 온라인 서비스로의 전환은 디지털 전환 시대에 맞춰 이용자들의 경마에 대한 불편을 해소하여 접근성을 높일 것입니다. 또한 온라인 서비스는 글로벌 경쟁력 강화에 날개를 </a:t>
            </a:r>
            <a:r>
              <a:rPr u="sng" b="1" sz="1200">
                <a:solidFill>
                  <a:srgbClr val="000000"/>
                </a:solidFill>
                <a:latin typeface="맑은 고딕"/>
              </a:rPr>
              <a:t>(1)달아주어 국내 이용자뿐 아니라 글로벌 이용자까지 한국 경마에 관심을 가지는 계기가 될 것입니다. 또한 지난 12월부터 시범 운영 중인 온라인 마권 사업은 그동안 온라인에 흩뿌려져 있던 불법 경마 이용자를 흡수하는 효과를</a:t>
            </a:r>
            <a:r>
              <a:rPr sz="1200">
                <a:solidFill>
                  <a:srgbClr val="000000"/>
                </a:solidFill>
                <a:latin typeface="맑은 고딕"/>
              </a:rPr>
              <a:t> 보여줄 것입니다. 그러나 신기술이 접목된 경마 산업의 새로운 비즈니스 모델은 아직 부족하다고 생각합니다. </a:t>
            </a:r>
            <a:r>
              <a:rPr u="sng" b="1" sz="1200">
                <a:solidFill>
                  <a:srgbClr val="000000"/>
                </a:solidFill>
                <a:latin typeface="맑은 고딕"/>
              </a:rPr>
              <a:t>(2)저는 시스템 개발 분야로서 이러한 신기술을 접목한 비즈니스 모델 개발에 기여하고</a:t>
            </a:r>
            <a:r>
              <a:rPr sz="1200">
                <a:solidFill>
                  <a:srgbClr val="000000"/>
                </a:solidFill>
                <a:latin typeface="맑은 고딕"/>
              </a:rPr>
              <a:t> 싶습니다. 그동안 컴퓨터공학에 대해 공부해 온 전공 지식과 비즈니스를 설계하고 서비스를 개발하고 운영해 보았던 경험을 살려서 온라인 사업 구성에 힘쓰고 싶습니다. 또한 보안 관련 동아리에서 활동했던 경험을 토대로 마권 판매 등 불법적인 경로로 접근할 수 있는 취약점에 대하여 사전에 감지하고 방지할 수 있는 역할을 할 것입니다. 그리고 파이썬과 데이터 분석 라이브러리를 사용하여 </a:t>
            </a:r>
            <a:r>
              <a:rPr u="sng" b="1" sz="1200">
                <a:solidFill>
                  <a:srgbClr val="000000"/>
                </a:solidFill>
                <a:latin typeface="맑은 고딕"/>
              </a:rPr>
              <a:t>(3)데이터 분석했던 경험을 살려 수많은 시간 동안 쌓인 한국마사회의 데이터를 활용하여 미래 사업에 관한 비전에 기여하고 싶습니다. 또한 말에 관한 데이터와 세부적인 지표들을</a:t>
            </a:r>
            <a:r>
              <a:rPr sz="1200">
                <a:solidFill>
                  <a:srgbClr val="000000"/>
                </a:solidFill>
                <a:latin typeface="맑은 고딕"/>
              </a:rPr>
              <a:t> 제공하여 이용자들이 데이터를 열람할 수 있을 뿐만 아니라 이를 가공하여 분석을 하고 NFT와 블록체인을 활용하여 경주마뿐만 아니라 성장 가능성이 있는 망아지에 직간접적으로 투자할 수 플랫폼을 구성하고 싶습니다. 마지막으로 요즘 화두가 되고 있는 AI 기술을 활용하여 경마 예측 시스템을 개발해 이용자들이 구독할 수 있는 서비스를 만들 것입니다. 이처럼 다양한 경험과 직무 역량을 살려 한국마사회에 기여하겠습니다.</a:t>
            </a:r>
          </a:p>
        </p:txBody>
      </p:sp>
      <p:sp>
        <p:nvSpPr>
          <p:cNvPr id="8" name="TextBox 7"/>
          <p:cNvSpPr txBox="1"/>
          <p:nvPr/>
        </p:nvSpPr>
        <p:spPr>
          <a:xfrm>
            <a:off x="457200" y="64922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866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066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마권 사업의 시범 운영을 통해 얻은 주요 교훈이 무엇이었나요?</a:t>
            </a:r>
            <a:br/>
            <a:r>
              <a:t>(2) 비즈니스 설계 경험이 온라인 사업 구성에 어떻게 기여할 수 있을까요?</a:t>
            </a:r>
            <a:br/>
            <a:r>
              <a:t>(3) 말과 관련된 데이터를 가공 및 분석하여 얻는 출력물은 무엇인가요?</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E1404361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799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조직 생활에서 정의와 청렴에 가장 반대되는 상황은 개인의 이익을 위하여 조직의 이익에 반하는 행위를 할 때입니다. 청렴이란 '투명함과 곧음'을 의미합니다. 조직 생활에서 정의와 청렴은 사사롭지 않게 일을 공정하게 처리하는 조직을 의미한다고 생각합니다. 그러한 조직이 되기 위해서는 조직의 구성원 개개인이 청렴하고 정의로워야 한다고 생각합니다. 그렇다면 개인의 청렴이 부패될 수 있는 상황은 언제일까요? 바로 개인의 이익을 추구하는 마음이 조직의 이익을 깨뜨리고 앞서 나갈 때라고 생각합니다. 개인이 이익을 추구하는 것은 당연한 일이나 이를 위해서 조직의 이익을 해치게 되면 개인의 이익을 위해 조직에 피해를 끼치는 꼴이 됩니다. 이렇게 되면 조직의 청렴도가 떨어지게 되고 신뢰도가 하락하게 됩니다. 이는 곧 조직의 이익 감소로 이어질 것이며 차츰차츰 조직 구성원들에게 피해로 이어져 악순환의 고리를 형성하게 될 것입니다. 만약 이러한 상황에서 조직 내 타인과 갈등 상황이 발생한다면 가장 먼저 설득을 시도할 </a:t>
            </a:r>
            <a:r>
              <a:rPr u="sng" b="1" sz="1200">
                <a:solidFill>
                  <a:srgbClr val="000000"/>
                </a:solidFill>
                <a:latin typeface="맑은 고딕"/>
              </a:rPr>
              <a:t>(1)것입니다. 행위가 당장에 이익이 될 수는 있으나 조직에 해가 되고 나아가서는 본인에게 해가 되어 결국 악순환의 고리를 형성하고 빠져나오기 어려울 것을 얘기할 것입니다. 그리고 그러한 행동을 하게 된 계기가 있다면 그 이유를 해소하기 위해 노력할 것입니다. 저는 과거 함께 일하던 동료와 비슷한 갈등 상황을 겪은 적이 있었습니다.</a:t>
            </a:r>
            <a:r>
              <a:rPr sz="1200">
                <a:solidFill>
                  <a:srgbClr val="000000"/>
                </a:solidFill>
                <a:latin typeface="맑은 고딕"/>
              </a:rPr>
              <a:t> 동료는 개인의 이익을 위해 업무를 태만히 하고 </a:t>
            </a:r>
            <a:r>
              <a:rPr u="sng" b="1" sz="1200">
                <a:solidFill>
                  <a:srgbClr val="000000"/>
                </a:solidFill>
                <a:latin typeface="맑은 고딕"/>
              </a:rPr>
              <a:t>(2)성과에 관한 부분에 대해 과장을 하거나 하는 상황이었습니다. 이를 발견하고 설득을 하였으나 초반에는 어려움을 겪었습니다. 하지만 동료에게 계속해서 설득을 시도하고 업무의 어려운 부분에 있어서 도움을 주며 설득하여 악순환의 고리를 끊을 수 있었습니다. 하지만 설득이 통하지 않는다면 조직과 개인 모두를</a:t>
            </a:r>
            <a:r>
              <a:rPr sz="1200">
                <a:solidFill>
                  <a:srgbClr val="000000"/>
                </a:solidFill>
                <a:latin typeface="맑은 고딕"/>
              </a:rPr>
              <a:t> 위해서 신뢰할 수 있는 보고 체계를 통하여 조직의 정의와 청렴이 지켜질 수 있도록 노력할 것입니다.</a:t>
            </a:r>
            <a:r>
              <a:rPr u="sng" b="1" sz="1200">
                <a:solidFill>
                  <a:srgbClr val="000000"/>
                </a:solidFill>
                <a:latin typeface="맑은 고딕"/>
              </a:rPr>
              <a:t>(3)</a:t>
            </a:r>
          </a:p>
        </p:txBody>
      </p:sp>
      <p:sp>
        <p:nvSpPr>
          <p:cNvPr id="8" name="TextBox 7"/>
          <p:cNvSpPr txBox="1"/>
          <p:nvPr/>
        </p:nvSpPr>
        <p:spPr>
          <a:xfrm>
            <a:off x="457200" y="65288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231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432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청렴이 무너지게 만드는 개인 이익 추구 상황의 예를 더 들어보실 수 있나요?</a:t>
            </a:r>
            <a:br/>
            <a:r>
              <a:t>(2) 조직 내에서 갈등 상황을 해결하기 위한 설득 방법은 구체적으로 무엇인가요?</a:t>
            </a:r>
            <a:br/>
            <a:r>
              <a:t>(3) 동료와의 갈등 상황에서 보고 체계가 언제 필요했나요?</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E0501881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최근에는 ESG경영이란 것이 사회적으로 많이 중요해졌습니다. ESG경영이란 환경, 사회, 지배 구조의 약자로 기업이 경영을 할 때 환경과 사회적 책임 그리고 투명한 지배 구조를 고려해야 한다는 의미입니다. 이러한 ESG경영이 중요해진 이유로는 기업이 사회에 어떤 영향을 미치는 </a:t>
            </a:r>
            <a:r>
              <a:rPr u="sng" b="1" sz="1200">
                <a:solidFill>
                  <a:srgbClr val="000000"/>
                </a:solidFill>
                <a:latin typeface="맑은 고딕"/>
              </a:rPr>
              <a:t>(1)지가 중요해졌기 때문입니다. 따라서 기업은 지속 가능성을 위해 경영을 할 때 환경친화적인 방안을 지속적으로 강구하고 여러가지</a:t>
            </a:r>
            <a:r>
              <a:rPr sz="1200">
                <a:solidFill>
                  <a:srgbClr val="000000"/>
                </a:solidFill>
                <a:latin typeface="맑은 고딕"/>
              </a:rPr>
              <a:t> 방면에서 지역사회에 기여하도록 노력하고 기관 운영을 투명하게 해야 합니다. 한국마사회도 ESG경영에 관심이 많다고 알고 있습니다. 실제로 마사회는 대·중소기업·농어업협력재단이 주관하는 '농어촌 ESG 대상 시상식'에서 상을 받았을 정도로 ESG경영을 실천하고 있습니다. 마사회가 실천하는 ESG 경영은 크게 세 가지로 분류할 수 있습니다. 첫 번째로 환경분야에 있어 경마시행으로 발생되는 환경저해요소 최소화 등 지역·환경 친화적 경영을 이루어내고 있습니다. 두 번째로 사회분야와 관련해서는 전국 한국마사회 사업장 소재 지역사회 발전을 통한 상생가치 창출을 </a:t>
            </a:r>
            <a:r>
              <a:rPr u="sng" b="1" sz="1200">
                <a:solidFill>
                  <a:srgbClr val="000000"/>
                </a:solidFill>
                <a:latin typeface="맑은 고딕"/>
              </a:rPr>
              <a:t>(2)도모합니다. 세 번째로 지배구조와 관련해서는 ESG 경영활동 및 성과에 대한 투명한 정보공개를 통해 국민 신뢰 확보 및</a:t>
            </a:r>
            <a:r>
              <a:rPr sz="1200">
                <a:solidFill>
                  <a:srgbClr val="000000"/>
                </a:solidFill>
                <a:latin typeface="맑은 고딕"/>
              </a:rPr>
              <a:t> 관계자 소통 강화에 집중하고 있습니다. 윤리 경영 및 내부 통제 제도 운영 등으로 공정하고 </a:t>
            </a:r>
            <a:r>
              <a:rPr u="sng" b="1" sz="1200">
                <a:solidFill>
                  <a:srgbClr val="000000"/>
                </a:solidFill>
                <a:latin typeface="맑은 고딕"/>
              </a:rPr>
              <a:t>(3)투명한 업무 추진을 지향하고 있습니다. 저는 공인회계사 공부를 하여 1차를 합격하고 2차</a:t>
            </a:r>
            <a:r>
              <a:rPr sz="1200">
                <a:solidFill>
                  <a:srgbClr val="000000"/>
                </a:solidFill>
                <a:latin typeface="맑은 고딕"/>
              </a:rPr>
              <a:t> 시험을 준비 하면서 특히 재무회계와 회계감사에 대한 공부를 많이 했고 두 과목 모두 합격해본 경험이 있습니다. 이런 경험을 바탕으로 쌓은 지식 역량을 통해 재무제표를 작성하면서 재무제표에 나타낼 수 있는 기업의 건전한 이미지를 최대화할 수 있는 요소들을 분석하여 마사회의 건전한 이미지를 향상시켜 한국마사회가 실천하는 ESG경영에 보탬이 될 수 있도록 노력할 것입니다. 또한 최근에 ESG경영에 대한 공시가 강화되고 있습니다. 이 부분에 대해서 지속적으로 개정사항들을 공부하여 신뢰성 있는 재무제표를 작성할 것입니다.</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ESG경영이 한국마사회에 미치는 주요 영향은 무엇이라고 생각하나요?</a:t>
            </a:r>
            <a:br/>
            <a:r>
              <a:t>(2) 공인회계사 공부 경험이 어떻게 마사회의 이미지 향상에 기여할 수 있다고 보시나요?</a:t>
            </a:r>
            <a:br/>
            <a:r>
              <a:t>(3) ESG 경영공시 강화를 위해 구체적으로 어떤 준비를 하고 있나요?</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E0501881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97764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조직 생활에서 정의와 청렴에 반대되는 상황은 최근에도 뉴스에 많이 문제가 되어 나오는 횡령이라고 생각합니다. 횡령을 하는 사람들을 보면 상대적으로 조직 내에 중요한 위치에서 권한을 많이 가지고 있는 사람들이 횡령을 하곤 합니다. 실제로 대학교를 다니면서 학생회와 동아리에서 횡령이 발생했었는데 그 두 사건 모두 회장이 사건의 배후였습니다. 그리고 두 번 모두 내부 고발을 통해서 알게 되었습니다. 학생회와 동아리에서는 사전에 회비 내역을 공개했었지만 조작된 부분이 존재했었습니다. 이런 경험을 통해 횡령은 사전에 잘 예방하는 것이 중요하다는 것을 느꼈었습니다. 사전에 </a:t>
            </a:r>
            <a:r>
              <a:rPr u="sng" b="1" sz="1200">
                <a:solidFill>
                  <a:srgbClr val="000000"/>
                </a:solidFill>
                <a:latin typeface="맑은 고딕"/>
              </a:rPr>
              <a:t>(1)횡령 예방을 위해 조직은 내부 통제를 강화하는 것이 가장 좋은 방법이 될 것입니다. 내부 통제를 강화하여 많은 권한이 있는</a:t>
            </a:r>
            <a:r>
              <a:rPr sz="1200">
                <a:solidFill>
                  <a:srgbClr val="000000"/>
                </a:solidFill>
                <a:latin typeface="맑은 고딕"/>
              </a:rPr>
              <a:t> 사람들의 업무와 주변 관계 등을 지속적으로 잘 살펴보고 그들에게 지속적으로 누군가 감시를 하고 있다라는 사실을 인식 </a:t>
            </a:r>
            <a:r>
              <a:rPr u="sng" b="1" sz="1200">
                <a:solidFill>
                  <a:srgbClr val="000000"/>
                </a:solidFill>
                <a:latin typeface="맑은 고딕"/>
              </a:rPr>
              <a:t>(2)시켜주어야 합니다. 그럼에도 불구하고 횡령이 발생한다면 결국 내부 고발을 통해 사건이 알려질 확률이 높다고</a:t>
            </a:r>
            <a:r>
              <a:rPr sz="1200">
                <a:solidFill>
                  <a:srgbClr val="000000"/>
                </a:solidFill>
                <a:latin typeface="맑은 고딕"/>
              </a:rPr>
              <a:t> 생각합니다. 내부 고발로 횡령 사건이 알려지게 되면 건전하고 신뢰성이 존재해야 하는 기업의 이미지 큰 타격이 가해질 것입니다. 하지만 이를 두려워해서 사건을 덮으려고 하면 횡령이 반복되어 발생될 것입니다. 그렇기 때문에 기업에서는 내부 고발을 한다고 하여 당사자에게 불이익이 없고 편하게 할 수 있는 분위기를 </a:t>
            </a:r>
            <a:r>
              <a:rPr u="sng" b="1" sz="1200">
                <a:solidFill>
                  <a:srgbClr val="000000"/>
                </a:solidFill>
                <a:latin typeface="맑은 고딕"/>
              </a:rPr>
              <a:t>(3)만들어 주는 것이 중요합니다.따라서 저는 횡령이 발생할 것 같은 정황을 목격하게 되면 제가</a:t>
            </a:r>
            <a:r>
              <a:rPr sz="1200">
                <a:solidFill>
                  <a:srgbClr val="000000"/>
                </a:solidFill>
                <a:latin typeface="맑은 고딕"/>
              </a:rPr>
              <a:t> 발견한 사실들을 관련 내부 통제 부서 등에 알려드리고 횡령이 일어나지 않도록 막을 수 있게 노력할 것입니다. 그리고 관련 사건의 원인을 잘 파악하여 팀원들과 상의하여 내부회계관리제도를 다시 잘 구축할 수 있도록 할 것입니다.</a:t>
            </a:r>
          </a:p>
        </p:txBody>
      </p:sp>
      <p:sp>
        <p:nvSpPr>
          <p:cNvPr id="8" name="TextBox 7"/>
          <p:cNvSpPr txBox="1"/>
          <p:nvPr/>
        </p:nvSpPr>
        <p:spPr>
          <a:xfrm>
            <a:off x="457200" y="612648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72084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04088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횡령 예방을 위한 내부 통제 강화를 어떻게 실천할 계획인가요?</a:t>
            </a:r>
            <a:br/>
            <a:r>
              <a:t>(2) 내부 고발의 중요성을 강조하셨는데, 이를 통해 횡령 문제를 어떻게 예방할 수 있나요?</a:t>
            </a:r>
            <a:br/>
            <a:r>
              <a:t>(3) 관련 사건의 원인을 분석하고 해결책을 마련하는 과정을 구체적으로 설명해 주세요.</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E1404884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68503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한국마사회의 관련된 트렌드와 변화로는 디지털화에 맞는 온라인 경마 서비스와 발전된 모바일 플랫폼을 </a:t>
            </a:r>
            <a:r>
              <a:rPr u="sng" b="1" sz="1200">
                <a:solidFill>
                  <a:srgbClr val="000000"/>
                </a:solidFill>
                <a:latin typeface="맑은 고딕"/>
              </a:rPr>
              <a:t>(1)꼽고 싶습니다. 한국마사회는 말 경주와 관련된 다양한 기능을 제공하며, 이를 관리하고 운영하는 데에 전산시스템과 소프트웨어가</a:t>
            </a:r>
            <a:r>
              <a:rPr sz="1200">
                <a:solidFill>
                  <a:srgbClr val="000000"/>
                </a:solidFill>
                <a:latin typeface="맑은 고딕"/>
              </a:rPr>
              <a:t> 중요한 역할을 하고 있습니다. 이에 더하여 빅데이터와 인공지능을 활용하여 예측 모델을 발전시킨다거나 안정적이고 사용자 친화적인 모바일 앱을 개발하고 안정적으로 유지보수할 필요성이 있습니다. 이를 위하여 저는 4학년 수업인 소프트웨어공학을 배웠을 때 다른 학부생과 클라이언트 관계를 맺고 프로젝트를 진행하며 개발과 관리를 맡아본 경험이 있습니다. 수업의 목표인 소프트웨어의 생애주기 전반을 </a:t>
            </a:r>
            <a:r>
              <a:rPr u="sng" b="1" sz="1200">
                <a:solidFill>
                  <a:srgbClr val="000000"/>
                </a:solidFill>
                <a:latin typeface="맑은 고딕"/>
              </a:rPr>
              <a:t>(2)경험할 수 있도록 창업을 꿈꾸는 타 학부생들의 아이디어와 협업하여 프로젝트를 진행했습니다. 맡게 된 프로젝트는 학교 내 공지를</a:t>
            </a:r>
            <a:r>
              <a:rPr sz="1200">
                <a:solidFill>
                  <a:srgbClr val="000000"/>
                </a:solidFill>
                <a:latin typeface="맑은 고딕"/>
              </a:rPr>
              <a:t> 카카오톡 알림봇을 통해 알람 </a:t>
            </a:r>
            <a:r>
              <a:rPr u="sng" b="1" sz="1200">
                <a:solidFill>
                  <a:srgbClr val="000000"/>
                </a:solidFill>
                <a:latin typeface="맑은 고딕"/>
              </a:rPr>
              <a:t>(3)서비스해주는 어플리케이션을 만드는 것이었습니다. 클라이언트 역할을 맡은 비전공자와</a:t>
            </a:r>
            <a:r>
              <a:rPr sz="1200">
                <a:solidFill>
                  <a:srgbClr val="000000"/>
                </a:solidFill>
                <a:latin typeface="맑은 고딕"/>
              </a:rPr>
              <a:t> 기능 및 개발 여건에 대해 꾸준히 커뮤니케이션을 하고 애자일 방법론을 따라 주기를 가지고 테스트와 회의를 진행하였습니다. 기능 별로 동작테스트를 진행하여 구현될 수 있는 부분과 없는 부분을 커뮤니케이션을 하였고 개발 능력과 문서작성능력, 커뮤니케이션 능력 들을 충분히 함양할 수 있었습니다. 그 결과 그 수업의 가장 우수한 프로젝트로 선정되어서 좋은 기억으로 남아있습니다. 위와 같은 경험을 토대로 4차 산업혁명에 걸맞는 한국마사회의 디지털화에 이바지할 수 있도록 한국마사회의 운영과 관리에 필요한 시스템을 꾸준한 소통을 통해서 안정적으로 향상시킬 수 있을 것이라 기대합니다.</a:t>
            </a:r>
          </a:p>
        </p:txBody>
      </p:sp>
      <p:sp>
        <p:nvSpPr>
          <p:cNvPr id="8" name="TextBox 7"/>
          <p:cNvSpPr txBox="1"/>
          <p:nvPr/>
        </p:nvSpPr>
        <p:spPr>
          <a:xfrm>
            <a:off x="457200" y="583387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42823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74827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경마 서비스에 있어서 어떤 사용자 친화적인 기능들을 추가할 계획인가요?</a:t>
            </a:r>
            <a:br/>
            <a:r>
              <a:t>(2) 카카오톡 알림봇 프로젝트 진행 중 클라이언트와의 커뮤니케이션에서 가장 어려웠던 점은 무엇이었나요?</a:t>
            </a:r>
            <a:br/>
            <a:r>
              <a:t>(3) 소프트웨어공학 수업에서 배운 애자일 방법론의 어떤 요소가 프로젝트에 가장 큰 도움이 되었나요?</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E1404884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09194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정의와 청렴은 조직에 있어 가장 기본적이고 1차적인 방향성이라고 생각합니다. 아무리 우수한 목표를 가지고 뛰어난 전문성을 지녔다고 한들 향하는 방향이 잘못되었다면 아무런 의미가 없게 됩니다. 오히려 역효과를 가지고 목표와 전문성이 잘못된 방향으로 향할 수 있게 된다고 </a:t>
            </a:r>
            <a:r>
              <a:rPr u="sng" b="1" sz="1200">
                <a:solidFill>
                  <a:srgbClr val="000000"/>
                </a:solidFill>
                <a:latin typeface="맑은 고딕"/>
              </a:rPr>
              <a:t>(1)생각합니다. 해커톤에서 갈등을 조율하여 우수 프로젝트로 선정된 경험이 있습니다.</a:t>
            </a:r>
            <a:r>
              <a:rPr sz="1200">
                <a:solidFill>
                  <a:srgbClr val="000000"/>
                </a:solidFill>
                <a:latin typeface="맑은 고딕"/>
              </a:rPr>
              <a:t> 처음 주제를 정하기 위해서 의견을 나누었는데 2 대 2로 팽팽하게 나누어져 곤란한 상황이 되었습니다. 아무런 중재 없이 의견을 말하다 보니 상대 의견이 얼마나 현실감이 없고 어려운지를 지적하며 다투기에 바빴습니다. 회의시간만 </a:t>
            </a:r>
            <a:r>
              <a:rPr u="sng" b="1" sz="1200">
                <a:solidFill>
                  <a:srgbClr val="000000"/>
                </a:solidFill>
                <a:latin typeface="맑은 고딕"/>
              </a:rPr>
              <a:t>(2)길어지던 중 서로의 아이디어와 반대 아이디어의 장단점을 정리해서 나누기로 하였습니다.</a:t>
            </a:r>
            <a:r>
              <a:rPr sz="1200">
                <a:solidFill>
                  <a:srgbClr val="000000"/>
                </a:solidFill>
                <a:latin typeface="맑은 고딕"/>
              </a:rPr>
              <a:t> 그리고 학부에서 공학적으로 설계하는 방법을 배웠던 것을 떠올려 이 두 가지 의견의 필요한 기능들을 같이 생각해서 적어보고 이 기능들을 구현하기 위한 구체적인 설계를 진행해 보았습니다. 이 설계를 바탕으로 다시 주제 선정을 하게 되었는데 구현하는 부분에 있어서 좀 더 다양한 기능을 보여줄 수 있는 주제를 모두가 납득하면서 선택할 수 </a:t>
            </a:r>
            <a:r>
              <a:rPr u="sng" b="1" sz="1200">
                <a:solidFill>
                  <a:srgbClr val="000000"/>
                </a:solidFill>
                <a:latin typeface="맑은 고딕"/>
              </a:rPr>
              <a:t>(3)있었습니다. 중재 없이 대화만 하게 되었을 경우 자칫 감정이 상할 수 있는 상황에서 구현해야 할 기능들을 다 같이 떠올려보고 이를 기반으로 설계까지 하여 두 주제를 직접</a:t>
            </a:r>
            <a:r>
              <a:rPr sz="1200">
                <a:solidFill>
                  <a:srgbClr val="000000"/>
                </a:solidFill>
                <a:latin typeface="맑은 고딕"/>
              </a:rPr>
              <a:t> 비교할 수 있었으며 원만하게 갈등 상황을 해소할 수 있었습니다. 이렇게 갈등 상황을 맞이했을 때는 각자의 생각과 전문성도 좋지만 의견을 한번 내려놓고 객관적으로 돌아볼 수 있는 자리를 마련하는 것이 중요하다고 생각합니다. 따라서 그 갈등 상황에서 잠시 3자의 시선으로 볼 수 있는 객관성을 가질 수 있도록 시간을 주어서 갈등 상황의 문제가 사회 정의와 청렴의 가치에 부합하는지 고민해볼 수 있도록 유도해야한다고 생각합니다.</a:t>
            </a:r>
          </a:p>
        </p:txBody>
      </p:sp>
      <p:sp>
        <p:nvSpPr>
          <p:cNvPr id="8" name="TextBox 7"/>
          <p:cNvSpPr txBox="1"/>
          <p:nvPr/>
        </p:nvSpPr>
        <p:spPr>
          <a:xfrm>
            <a:off x="457200" y="624078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83514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15518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해커톤에서 갈등을 조율할 때 어떤 방법을 사용하여 팀원들의 의견을 조정했나요?</a:t>
            </a:r>
            <a:br/>
            <a:r>
              <a:t>(2) 공학적 설계를 통해 팀 내 의견을 조율했던 사례를 구체적으로 설명해주세요.</a:t>
            </a:r>
            <a:br/>
            <a:r>
              <a:t>(3) 사회 정의와 청렴의 가치를 갈등 해결에 어떻게 반영했는지 설명해주실 수 있나요?</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E0301472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세계적으로 야구와 축구를 비롯해 다양한 스포츠들은 새로운 팬 층을 확보하고 스포츠 산업의 지속가능성을 확보하기 위해 다양한 시도를 </a:t>
            </a:r>
            <a:r>
              <a:rPr u="sng" b="1" sz="1200">
                <a:solidFill>
                  <a:srgbClr val="000000"/>
                </a:solidFill>
                <a:latin typeface="맑은 고딕"/>
              </a:rPr>
              <a:t>(1)거듭하고 있습니다. 이를 위한 가장 효과적인 방법 중 하나는 스포츠와 엔터테인먼트를 결합한 스포테인먼트로 거듭나는 것입니다. 경마 또한 스포츠의 하나로서 기록이나 순위경쟁을 넘어서 경마 자체를 국민적 엔터테인먼트의 일종으로 여길 수 있는</a:t>
            </a:r>
            <a:r>
              <a:rPr sz="1200">
                <a:solidFill>
                  <a:srgbClr val="000000"/>
                </a:solidFill>
                <a:latin typeface="맑은 고딕"/>
              </a:rPr>
              <a:t> 스포테인먼트로 전환할 필요성이 요구됩니다. 최근 들어 경마가 도박이라는 </a:t>
            </a:r>
            <a:r>
              <a:rPr u="sng" b="1" sz="1200">
                <a:solidFill>
                  <a:srgbClr val="000000"/>
                </a:solidFill>
                <a:latin typeface="맑은 고딕"/>
              </a:rPr>
              <a:t>(2)부정적인 인식이 이전에 비해 다소 줄어들고 있지만 보다 확실한 인식 전환과 대중적인 호감도 확보를 통해 경마인구를 늘리고 이와 연관된 말산업을 진흥하기 위해서도 이러한 전환은 가장 중요하게 요구됩니다. 대학교 응원동아리에서</a:t>
            </a:r>
            <a:r>
              <a:rPr sz="1200">
                <a:solidFill>
                  <a:srgbClr val="000000"/>
                </a:solidFill>
                <a:latin typeface="맑은 고딕"/>
              </a:rPr>
              <a:t> 행정집행부장을 맡아 추진했던 주요 사업 중 하나가 교내 홍보를 넘어 동아리의 대중적인 인지도를 확보하고 미래의 새내기들을 유도할 수 있는 대외 홍보 사업이었습니다. 이를 위해 방송국과 협의하여 ‘우리동네 예체능’ 및 ‘1대100’ 등 방송프로그램 출연을 성사시켰습니다. 또 유명 스포츠 브랜드와 유니폼 스폰서십 계약을 체결하기도 하였습니다. 스포테인먼트로의 전환에 있어 빠질 수 없는 것이 매스미디어로서 방송 등 언론과 대중적인 기업들에 조직의 기획을 소개하고 적절한 프로그램을 통한 홍보인 만큼 이러한 경험은 한국마사회에서 일하는 데 소중한 </a:t>
            </a:r>
            <a:r>
              <a:rPr u="sng" b="1" sz="1200">
                <a:solidFill>
                  <a:srgbClr val="000000"/>
                </a:solidFill>
                <a:latin typeface="맑은 고딕"/>
              </a:rPr>
              <a:t>(3)자산이 될 것입니다. 또한 선거관리위원회에 재직하며 공공기관의 재무·회계 업무는 물론 대외 홍보 업무까지 두루 경험하였습니다. 효율적으로</a:t>
            </a:r>
            <a:r>
              <a:rPr sz="1200">
                <a:solidFill>
                  <a:srgbClr val="000000"/>
                </a:solidFill>
                <a:latin typeface="맑은 고딕"/>
              </a:rPr>
              <a:t> 예산을 집행하면서도 선거관리경비 등의 집행률을 최소 12%p이상 제고하였으며, 선거와 관련된 기고문 제공, 물티슈·미니배너 등 효과적인 홍보 사업을 진행하였습니다. 다른 스포츠 산업의 민간 기업들과 달리 공공기관으로서 한국마사회는 스포테인먼트로의 전환에 있어 다른 전략과 방법을 취해야 합니다. 공공기관에서 쌓은 경험은 한국마사회가 가진 제약과 한계를 창의적인 방법으로 돌파할 수 있는 방안을 모색하는 데 기여할 수 있을 것입니다.</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경마를 스포테인먼트로 전환하기 위한 구체적인 전략은 무엇인가요?</a:t>
            </a:r>
            <a:br/>
            <a:r>
              <a:t>(2) 방송국과 협의하여 진행한 홍보사업에서 가장 큰 도전 과제는 무엇이었나요?</a:t>
            </a:r>
            <a:br/>
            <a:r>
              <a:t>(3) 공공기관 경험을 살려 한국마사회의 스포테인먼트 전환에서 어떻게 기여할 수 있을까요?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E0800887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65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[ESG 경영 = 말에 대한 이해와 경험, 업무 시스템, 사람들과의 소통]한국마사회는 건강한 말 산업 생태계를 조성하기 위해 21년부터 ESG 경영을 도입하여 지속 가능한 경영 기반을 확립해 나가고 있습니다. 수의 분야에서 한국마사회가 추구하는 ESG 경영에 기여할 수 있는 부분은 말의 복지 실현, 지역 사회 공헌이라고 생각합니다. 먼저, 말의 복지 실현을 위해 중요한 것은 2가지입니다. 첫 번째는 말의 건강을 책임지기 위한 말에 대한 이해와 진료 경험입니다. 저는 학부생 때 기본적인 말 진료를 공부했고 말의 관리, 초음파, 직장 검사를 통한 검진을 직접 해보았습니다. 목장 </a:t>
            </a:r>
            <a:r>
              <a:rPr u="sng" b="1" sz="1200">
                <a:solidFill>
                  <a:srgbClr val="000000"/>
                </a:solidFill>
                <a:latin typeface="맑은 고딕"/>
              </a:rPr>
              <a:t>(1)실습 때에는 설사하는 망아지를 관리해 보고, 산통이 온 말의 탐색적 개복술, 부상으로 인한 박리성 뼈 연골염 관절경 수술을 참관하였습니다. 두 번째는 말 진료에</a:t>
            </a:r>
            <a:r>
              <a:rPr sz="1200">
                <a:solidFill>
                  <a:srgbClr val="000000"/>
                </a:solidFill>
                <a:latin typeface="맑은 고딕"/>
              </a:rPr>
              <a:t> 필요한 물품, 좋은 진료 환경을 마련하기 위한 예산 작업 등 행정업무가 중요하다고 생각합니다. 저는 지난 3년간 공중방역수의사로서 근무를 하면서 우리나라 행정 시스템을 경험해왔고 공문 작성, 물품 구입 등 다양한 </a:t>
            </a:r>
            <a:r>
              <a:rPr u="sng" b="1" sz="1200">
                <a:solidFill>
                  <a:srgbClr val="000000"/>
                </a:solidFill>
                <a:latin typeface="맑은 고딕"/>
              </a:rPr>
              <a:t>(2)행정 업무를 배워왔습니다.더 나아가 수의 분야가 지역 청소년, 지역 주민들과의 소통을 통해 사회 공헌을 할 수 있다고 생각합니다. 작년 한국마사회에서</a:t>
            </a:r>
            <a:r>
              <a:rPr sz="1200">
                <a:solidFill>
                  <a:srgbClr val="000000"/>
                </a:solidFill>
                <a:latin typeface="맑은 고딕"/>
              </a:rPr>
              <a:t> 제13회 과천시 평생학습축제에 어린이들을 위한 말 동물 병원 </a:t>
            </a:r>
            <a:r>
              <a:rPr u="sng" b="1" sz="1200">
                <a:solidFill>
                  <a:srgbClr val="000000"/>
                </a:solidFill>
                <a:latin typeface="맑은 고딕"/>
              </a:rPr>
              <a:t>(3)수의사체험 부스를 새롭게 선보이며 지역 청소년과 어린이들에게 말과 함께하는 수의사라는 직업을 경험하게 하게 하였습니다. 저도 학부생 때, 반려동물 한마당</a:t>
            </a:r>
            <a:r>
              <a:rPr sz="1200">
                <a:solidFill>
                  <a:srgbClr val="000000"/>
                </a:solidFill>
                <a:latin typeface="맑은 고딕"/>
              </a:rPr>
              <a:t> 축제에서 부스를 운영하여 반려동물들과 함께 지역사회 주민과 소통하며 즐거운 축제의 장을 제공했던 경험이 있습니다.저는 위 경험을 바탕으로 마사회 입사 후, 빠르게 마사회 시스템에 적응할 뿐 아니라 말에 대한 이해를 바탕으로 말의 건강을 책임지는 전문적인 수의사로 성장하고 싶습니다. 더 나아가 지역 주민들과 소통할 수 있는 다양한 프로그램을 만들어서 한국 마사회가 추구하는 ESG 경영에 동참해 마사회의 협력과 나눔, 국민행복의 가치를 실현하고 싶습니다.</a:t>
            </a:r>
          </a:p>
        </p:txBody>
      </p:sp>
      <p:sp>
        <p:nvSpPr>
          <p:cNvPr id="8" name="TextBox 7"/>
          <p:cNvSpPr txBox="1"/>
          <p:nvPr/>
        </p:nvSpPr>
        <p:spPr>
          <a:xfrm>
            <a:off x="457200" y="67254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977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98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말의 복지 실현을 위해 필요한 행정업무에는 어떤 것들이 있나요?</a:t>
            </a:r>
            <a:br/>
            <a:r>
              <a:t>(2) 한국마사회에서 '말 동물 병원 수의사체험 부스'를 운영한 경험은 어떤 방식으로 이루어졌나요?</a:t>
            </a:r>
            <a:br/>
            <a:r>
              <a:t>(3) 반려동물 한마당 축제에서 부스를 운영하며 얻은 가장 큰 배움은 무엇이었나요?</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E0301472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65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조직 생활에서 정의와 청렴에 가장 반대되는 것은 사적인 친소나 이해관계가 공적인 업무 수행에 영향을 끼치는 것입니다. 선거관리위원회 재직 당시 2022년 제20대 대통령선거와 제8회 전국동시지방선거에 대비해 채용한 기간제 근로자 분들과 친밀한 관계를 쌓았었습니다. 이후 2023년 제3회 전국동시조합장선거를 앞두고 기간제 근로자를 채용할 때가 </a:t>
            </a:r>
            <a:r>
              <a:rPr u="sng" b="1" sz="1200">
                <a:solidFill>
                  <a:srgbClr val="000000"/>
                </a:solidFill>
                <a:latin typeface="맑은 고딕"/>
              </a:rPr>
              <a:t>(1)다가오자 이전에 근무했던 분 중 일부가 본인의 채용을 요청하였습니다. 기간제 근로자 관련 업무를 총괄하였기 때문에 이러한 요청은 더욱 (2)이어졌습니다. 계장님께서도 이전에 같이 호흡을 맞춰본 사람들과 함께 하기를 원하셨고, 필요한 인원 중 일정 부분은 작년에 일했던 사람들 중에 채용하는 방향으로 진행하자고 말씀하셨습니다. 새로운 사람들을 처음부터 교육하는 것이 많은 수고를 필요로 하며, 개인적으로도 친밀한 사람들과 함께 일하는 것이 시너지가 날 수 있기 때문에 고민하였습니다. 그러나 사적인 친분이나 귀찮음 때문에 다소 공정하지 않은 채용을 진행하는 것은 공정 경쟁의 원칙에 맞지 않다는 생각이 확고하였기에 계장님과</a:t>
            </a:r>
            <a:r>
              <a:rPr sz="1200">
                <a:solidFill>
                  <a:srgbClr val="000000"/>
                </a:solidFill>
                <a:latin typeface="맑은 고딕"/>
              </a:rPr>
              <a:t> 근로자 분들을 설득하였습니다. 우선 계장님께는 다른 위원회에서 자체 제작하여 활용 중이던 기간제 근로자 교육 교재를 바탕으로 신규 채용된 기간제 근로자 분들에 대한 교육을 직접 진행하겠다고 말씀드렸습니다. 또한 이전 경력자가 지원할 경우 서류 평가 시 가점을 주는 </a:t>
            </a:r>
            <a:r>
              <a:rPr u="sng" b="1" sz="1200">
                <a:solidFill>
                  <a:srgbClr val="000000"/>
                </a:solidFill>
                <a:latin typeface="맑은 고딕"/>
              </a:rPr>
              <a:t>(3)방안도 제시하였습니다. 채용을 요청한 근로자 분들에게는 특별 채용은 어렵다는 점을 명확히 하였습니다. 다만 서류 평가 시 가점이 주어지며 면접에서도 이전의 경험을 바탕으로 좋은 결과를 얻을 수 있을 것이라고 말해 적극적인 지원을 유도하였습니다. 그 결과 채용 과정을 공정하게 진행하면서도 최종 채용된 7명의 기간제 근로자 중 이전 경험자를 5명 확보하였습니다. 이처럼 한국마사회에서</a:t>
            </a:r>
            <a:r>
              <a:rPr sz="1200">
                <a:solidFill>
                  <a:srgbClr val="000000"/>
                </a:solidFill>
                <a:latin typeface="맑은 고딕"/>
              </a:rPr>
              <a:t> 근무하면서 사적인 친소나 이해관계로 인해 정의와 청렴에 반대되는 상황에 처할 경우 원칙을 우선시하면서도 당사자들이 만족할 수 있는 절충안을 찾기 위해 노력할 것입니다.</a:t>
            </a:r>
          </a:p>
        </p:txBody>
      </p:sp>
      <p:sp>
        <p:nvSpPr>
          <p:cNvPr id="8" name="TextBox 7"/>
          <p:cNvSpPr txBox="1"/>
          <p:nvPr/>
        </p:nvSpPr>
        <p:spPr>
          <a:xfrm>
            <a:off x="457200" y="67254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977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98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기간제 근로자 채용 과정에서 공정성을 확보하기 위한 어떤 조치를 취했나요?</a:t>
            </a:r>
            <a:br/>
            <a:r>
              <a:t>(2) 계장님과의 의견 충돌을 어떻게 해결했나요?</a:t>
            </a:r>
            <a:br/>
            <a:r>
              <a:t>(3) 채용 과정을 통해 얻은 가장 큰 교훈은 무엇인가요?</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E0502532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3590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 한 은행의 직원이 고객 돈 5000만원을 횡령하거나, 대기업의 임원이 횡령 혐의로 인해 재판받는 등 횡령 문제는 끊임없이 발생하고 있습니다. 공공기관, 대기업 등 기업의 종류와 상관없이 발생할 수 있는 </a:t>
            </a:r>
            <a:r>
              <a:rPr u="sng" b="1" sz="1200">
                <a:solidFill>
                  <a:srgbClr val="000000"/>
                </a:solidFill>
                <a:latin typeface="맑은 고딕"/>
              </a:rPr>
              <a:t>(1)문제이기 때문에 한국마사회 역시 횡령 문제에 대해 사전에 대비해야 한다고 생각합니다.횡령 문제가 발생하게 되는 직접적인 이유로는 크게 두 가지가 있다고 생각합니다. 우선, 첫째, 내부</a:t>
            </a:r>
            <a:r>
              <a:rPr sz="1200">
                <a:solidFill>
                  <a:srgbClr val="000000"/>
                </a:solidFill>
                <a:latin typeface="맑은 고딕"/>
              </a:rPr>
              <a:t> 감시시스템의 문제입니다. 자금의 흐름을 관리하는 결정자가 한 명 또는 소수의 인원으로 운영되거나 횡령을 감시하는 </a:t>
            </a:r>
            <a:r>
              <a:rPr u="sng" b="1" sz="1200">
                <a:solidFill>
                  <a:srgbClr val="000000"/>
                </a:solidFill>
                <a:latin typeface="맑은 고딕"/>
              </a:rPr>
              <a:t>(2)시스템이 없기 때문에 손쉽게 횡령을 할 수 있고 이를 늦게 알아차리게 되는 것입니다.둘째, 신뢰도 높은 재무제표가 작성되지 않기 때문이라 생각합니다. 만약 신뢰도 높은 재무제표가 작성된다면 그만큼 기업 자금흐름에 관심을 가진다는 뜻이기 때문에 횡령이 발생할 수 있는 환경이 형성되기</a:t>
            </a:r>
            <a:r>
              <a:rPr sz="1200">
                <a:solidFill>
                  <a:srgbClr val="000000"/>
                </a:solidFill>
                <a:latin typeface="맑은 고딕"/>
              </a:rPr>
              <a:t> 어려울 것입니다.저는 회계 원리, 중급회계 I 등 학교 수업을 통해서 재무회계의 기초를 쌓고 재경관리사와 전산회계 1급 자격증을 취득 및 직업교육을 통해 전산세무 1급 취득 과정을 수강하여 재무회계의 심화 내용과 원가 세무 분야에서의 지식도 학습하였습니다. 따라서 이를 </a:t>
            </a:r>
            <a:r>
              <a:rPr u="sng" b="1" sz="1200">
                <a:solidFill>
                  <a:srgbClr val="000000"/>
                </a:solidFill>
                <a:latin typeface="맑은 고딕"/>
              </a:rPr>
              <a:t>(3)바탕으로 신뢰성 높은 재무제표 작성을 하여 한국마사회가 가장 청렴한 기관이 될 수 있도록 돕겠습니다.또한, 한국마사회에서는 작년 내부통제 위원회를 처음으로 개최하여 내부통제 운영계획을</a:t>
            </a:r>
            <a:r>
              <a:rPr sz="1200">
                <a:solidFill>
                  <a:srgbClr val="000000"/>
                </a:solidFill>
                <a:latin typeface="맑은 고딕"/>
              </a:rPr>
              <a:t> 확정하였는데 이중 전략과제 중 하나인 청렴 문화에 확산을 위해 노력하겠습니다. 아르바이트 등 조직 생활을 할 때 항상 원칙을 준수하면서 신뢰를 받아왔습니다. 한국 마사회에서도 원칙을 준수하여 청렴 문화 확산에 앞장설 수 있도록 노력 하겠습니다.</a:t>
            </a:r>
          </a:p>
        </p:txBody>
      </p:sp>
      <p:sp>
        <p:nvSpPr>
          <p:cNvPr id="8" name="TextBox 7"/>
          <p:cNvSpPr txBox="1"/>
          <p:nvPr/>
        </p:nvSpPr>
        <p:spPr>
          <a:xfrm>
            <a:off x="457200" y="598474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7910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9914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횡령 문제를 사전에 대비하기 위해 한국마사회가 취할 수 있는 조치는 무엇이라고 생각하시나요?</a:t>
            </a:r>
            <a:br/>
            <a:r>
              <a:t>(2) 신뢰도 높은 재무제표 작성을 위해 본인이 가진 역량을 어떻게 활용할 계획인가요?</a:t>
            </a:r>
            <a:br/>
            <a:r>
              <a:t>(3) 한국마사회의 청렴 문화 확산을 위해 적용할 수 있는 본인의 경험이나 원칙은 무엇인가요?</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E0502532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991356"/>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(1)조직 생활은 혼자 일하는 것이 아닌 많은 사람과 같이 일하는 것입니다. 여러 사람이 함께 일을 하게 되면 그만큼 긍정적인 영향을 끼칠 때가 있지만 부정적인 영향을 끼치는 경우도 많습니다. 그래서 많은 조직에서는 이를 방지하기 위해 여러 규칙을 정립하고, 이를 조직원들에게</a:t>
            </a:r>
            <a:r>
              <a:rPr sz="1200">
                <a:solidFill>
                  <a:srgbClr val="000000"/>
                </a:solidFill>
                <a:latin typeface="맑은 고딕"/>
              </a:rPr>
              <a:t> 준수하도록 합니다. 따라서 조직 생활에서 제가 생각하는 정의와 청렴은 규칙을 준수하는 것에서 </a:t>
            </a:r>
            <a:r>
              <a:rPr u="sng" b="1" sz="1200">
                <a:solidFill>
                  <a:srgbClr val="000000"/>
                </a:solidFill>
                <a:latin typeface="맑은 고딕"/>
              </a:rPr>
              <a:t>(2)시작이 된다고 생각하며, 당연히 이에 가장 반대되는 상황은 조직의 규칙을 어기는 것이라 생각합니다.고깃집에서 3개월 아르바이트를 했던 경험이 있습니다. 성실히 일을 하다 보니 어느새 사장님에게 신뢰받는 직원이 되어 있었고, 사장님께서는 식당을 저에게 맡기고 종종 먼저 퇴근하시고는 했습니다. 그리고 그날도 사장님께서 먼저 퇴근하신 상황에서 손님이 많이 찾아오지 않았습니다. 그러다 보니 할 일이</a:t>
            </a:r>
            <a:r>
              <a:rPr sz="1200">
                <a:solidFill>
                  <a:srgbClr val="000000"/>
                </a:solidFill>
                <a:latin typeface="맑은 고딕"/>
              </a:rPr>
              <a:t> 없었고, 같이 일을 하던 아주머니께서 식당 문을 일찍 닫자고 하셨습니다. 하지만 사장님께서 따로 지시한 사항이 없었고, 항상 식당의 마감 시간은 지켜졌기 때문에 이를 거절하였습니다. 비록 이러한 결정 때문에 </a:t>
            </a:r>
            <a:r>
              <a:rPr u="sng" b="1" sz="1200">
                <a:solidFill>
                  <a:srgbClr val="000000"/>
                </a:solidFill>
                <a:latin typeface="맑은 고딕"/>
              </a:rPr>
              <a:t>(3)아주머니와의 사이가 잠시 서먹해지기도 했지만 다시 돌아가더라도 스스로에게 떳떳할 수 있도록 똑같은</a:t>
            </a:r>
            <a:r>
              <a:rPr sz="1200">
                <a:solidFill>
                  <a:srgbClr val="000000"/>
                </a:solidFill>
                <a:latin typeface="맑은 고딕"/>
              </a:rPr>
              <a:t> 결정을 내릴 것입니다. 한국마사회에 입사하게 되면 상사의 지시로 인해 조직의 규칙을 어겨야 하는 상황이 발생할 수 있습니다. 이 때 상사에게 다시 한번 물어보는 것을 포함해 여러 방안을 통해 이 지시가 정말로 규칙을 어기는 것인지 먼저 확인하고, 정말로 규칙을 어기는 것이라면 이를 거절할 수 있도록 할 것입니다. 처음 한 번, 두 번은 문제가 없을 지라도 규칙을 어기는 지시에 대해 계속해서 받아드리게 된다면 결국에는 나 뿐만 아니라 조직에게 피해를 주게 될 것이기 때문입니다.</a:t>
            </a:r>
          </a:p>
        </p:txBody>
      </p:sp>
      <p:sp>
        <p:nvSpPr>
          <p:cNvPr id="8" name="TextBox 7"/>
          <p:cNvSpPr txBox="1"/>
          <p:nvPr/>
        </p:nvSpPr>
        <p:spPr>
          <a:xfrm>
            <a:off x="457200" y="614019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73455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05459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생활에서 정의와 청렴의 중요성을 어떻게 인식하게 되었나요?</a:t>
            </a:r>
            <a:br/>
            <a:r>
              <a:t>(2) 고깃집 아르바이트 경험에서 얻은 교훈이 향후 업무에 어떻게 적용될 것이라 생각하나요?</a:t>
            </a:r>
            <a:br/>
            <a:r>
              <a:t>(3) 상사의 부당한 지시를 받았을 때, 이를 해결하는 구체적인 방법은 무엇인가요?</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E1405056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371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[디지털 전환을 통한 한국마사회의 경쟁력 향상]4차 산업혁명으로 인해 한국마사회는 현재 많은 사회적 변화와 트렌드에 직면해 있습니다. 전통적인 산업 구조에서 벗어나 새로운 비즈니스 모델과 서비스 창출이 요구되는 상황에서 한국마사회와 말산업의 디지털 변환이 </a:t>
            </a:r>
            <a:r>
              <a:rPr u="sng" b="1" sz="1200">
                <a:solidFill>
                  <a:srgbClr val="000000"/>
                </a:solidFill>
                <a:latin typeface="맑은 고딕"/>
              </a:rPr>
              <a:t>(1)중요한 과제로 대두되고 있습니다.때문에 한국마사회는 고객 서비스의 디지털 전환과 국민이 행복한 여가 문화를 제공하기 위해 디지털 전환 연계 (2)대국민 서비스 개선을 전략 목표로 ERP 시스템 개발, 통합 정보 유지 관리, 경마 시스템 및 홈페이지, 발매 서버 개발 등의 사업을 시행하고 있습니다.이러한 업무를 바탕으로, 자동화 기술을 통한 효율적인 말 훈련 및 관리, 빅데이터를 활용한 말 건강 모니터링 및 경주 결과 예측, 디지털 플랫폼 개발</a:t>
            </a:r>
            <a:r>
              <a:rPr sz="1200">
                <a:solidFill>
                  <a:srgbClr val="000000"/>
                </a:solidFill>
                <a:latin typeface="맑은 고딕"/>
              </a:rPr>
              <a:t> 등을 통해 한국마사회의 말 산업 경쟁력을 강화하고 고객 경험을 향상시켜 지속 가능한 성장을 이루어 나갈 수 있도록 기여하고자 합니다.저는 빅데이터 분석을 통한 추천 서비스를 개발한 경험이 있습니다. 추천 알고리즘을 활용하여 개인 경험에 기반한 위스키 추천 시스템을 </a:t>
            </a:r>
            <a:r>
              <a:rPr u="sng" b="1" sz="1200">
                <a:solidFill>
                  <a:srgbClr val="000000"/>
                </a:solidFill>
                <a:latin typeface="맑은 고딕"/>
              </a:rPr>
              <a:t>(3)개발하여 배포하였고, 사용자 피드백을 반영한 유지 보수를 진행하였습니다. 이 과정에서 이용률이 적은 시간대 하이퍼 파라미터 업데이트 자동화 시스템을 구축하여 성능을 개선했습니다. 이러한 경험을 바탕으로 한국마사회의 데이터 관리와 분석 시스템을</a:t>
            </a:r>
            <a:r>
              <a:rPr sz="1200">
                <a:solidFill>
                  <a:srgbClr val="000000"/>
                </a:solidFill>
                <a:latin typeface="맑은 고딕"/>
              </a:rPr>
              <a:t> 개발하는 데 기여할 수 있을 것이라 생각합니다.또한 IT 기획 인턴으로 근무하며 ERP, 그룹웨어 시스템 개발, 보안 솔루션 구축 등 IT 관련 업무를 수행하며 실무 경험을 쌓았습니다. 따라서 ERP 시스템 개발과 관련된 업무 역시 효과적으로 수행할 수 있을 것입니다. 웹뿐만 아니라 앱을 개발한 경험을 바탕으로 한국마사회의 웹 및 모바일 서비스 개발 및 운영에도 적극적으로 참여하여 고객 경험을 향상시키고자 합니다.IT 관련 경험 및 역량을 토대로 한국마사회의 시스템 개발 분야에 기여하여 한국마사회의 사회적 책임과 투명성을 강화하는 데 최선을 다하겠습니다.</a:t>
            </a:r>
          </a:p>
        </p:txBody>
      </p:sp>
      <p:sp>
        <p:nvSpPr>
          <p:cNvPr id="8" name="TextBox 7"/>
          <p:cNvSpPr txBox="1"/>
          <p:nvPr/>
        </p:nvSpPr>
        <p:spPr>
          <a:xfrm>
            <a:off x="457200" y="670255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9691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1695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자동화 기술을 이용한 말 훈련 및 관리에서 특히 중점을 둔 부분은 무엇인가요?</a:t>
            </a:r>
            <a:br/>
            <a:r>
              <a:t>(2) ERP 시스템 개발 경험이 한국마사회에서 어떻게 활용될 수 있을까요?</a:t>
            </a:r>
            <a:br/>
            <a:r>
              <a:t>(3) 한국마사회의 웹 및 모바일 서비스 개발에 참여하면서 기대하는 성과는 무엇인가요?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E1405056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30852"/>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(1)정의란 공정하고 평등한 대우를 의미하며 청렴은 정직하고 건전한 행동을 의미합니다. 정의와 청렴은 조직 내 상호 신뢰를 증진시켜 구성원 간 협력과 소통이 원활하게 이루어지도록 합니다. 또한 부정한 행위와 부패를 방지하고 조직이 윤리적인 문화를 형성할 수 있도록 합니다. 따라서 정의와 청렴은 조직 생활에서 불가결한 가치이며, 조직의 지속적인 성장과 발전을 위해 항상 유지되어야 하는 중요한 가치입니다. 이러한 정의와 청렴에 가장 반대되는 상황은 부당한 대우와 차별이라고 생각합니다. 예를 들어, 조직 내 특정 그룹이나 직원에 대한 차별적인 대우가 이루어지는 경우가 있습니다.</a:t>
            </a:r>
            <a:r>
              <a:rPr u="sng" b="1" sz="1200">
                <a:solidFill>
                  <a:srgbClr val="000000"/>
                </a:solidFill>
                <a:latin typeface="맑은 고딕"/>
              </a:rPr>
              <a:t>(2) 이는 조직 내 신뢰와 공정성을 훼손하며, 직원들 간의 갈등과 불만을 유발할 수 있습니다. 대형 카페에서 근무한 적이 있습니다. 오랜 기간 함께 일해온 직원들은 서로 간의 친밀한 관계를 바탕으로 새로운 직원을 소외시키고 무시하는 분위기를 조성하였습니다. 이러한 분위기 속에서 신규 직원들은 부당한 대우를 받으며 업무 관련 경험을 공유 받지 못했습니다. 이로 인해 신규 직원들의 적응이 어려워졌고,</a:t>
            </a:r>
            <a:r>
              <a:rPr u="sng" b="1" sz="1200">
                <a:solidFill>
                  <a:srgbClr val="000000"/>
                </a:solidFill>
                <a:latin typeface="맑은 고딕"/>
              </a:rPr>
              <a:t>(3) 기존 직원들과 신규 직원들 간의 사이가 더욱 멀어지며 갈등이 생겨났습니다. 이러한 문제를 해결하기 위해, 먼저 상황을 정확하게 이해하는 것이 우선이라는 생각이 들었습니다. 때문에 관련된 직원들과 개별적인 대화를 나누며 갈등의 원인을 명확하게 파악하였습니다. 그 후, 카페 최고 책임자인 점장님에게 도움을 요청하여 중립적인 입장에서 문제를 해결할 수 있도록 도움을 받았습니다. 결국, 상호 간의 충분한 대화를 통해 쌓인 오해를 풀고 갈등 상황을 해결할 수 있었습니다. 해당 경험을 통해 정의와</a:t>
            </a:r>
            <a:r>
              <a:rPr sz="1200">
                <a:solidFill>
                  <a:srgbClr val="000000"/>
                </a:solidFill>
                <a:latin typeface="맑은 고딕"/>
              </a:rPr>
              <a:t> 청렴에 반대되는 상황에 직면한다면 객관적인 분석과 이해, 개인 간 소통과 대화, 그리고 필요시 중재자나 조정자의 도움을 활용하여 적절하게 대처할 수 있음을 배웠습니다. 따라서 비슷한 상황이 발생한다면 빠르게 상황을 파악하고, 충분한 대화와 주변에 도움을 요청함으로써 갈등 상황에 대처할 것입니다.</a:t>
            </a:r>
          </a:p>
        </p:txBody>
      </p:sp>
      <p:sp>
        <p:nvSpPr>
          <p:cNvPr id="8" name="TextBox 7"/>
          <p:cNvSpPr txBox="1"/>
          <p:nvPr/>
        </p:nvSpPr>
        <p:spPr>
          <a:xfrm>
            <a:off x="457200" y="66796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740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940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 차별 문제 해결을 위해 어떤 방법으로 접근하려고 하나요?</a:t>
            </a:r>
            <a:br/>
            <a:r>
              <a:t>(2) 대형 카페에서의 경험을 통해 조직 내 정의와 청렴을 어떻게 더 강화할 수 있었나요?</a:t>
            </a:r>
            <a:br/>
            <a:r>
              <a:t>(3) 객관적인 분석과 이해를 바탕으로 갈등 상황을 해결하는 구체적인 사례를 공유해주세요.</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E2100616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85615"/>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예전에는 경마가 도박이라는 인식이 있었지만 요즘 들어서는 가족들과 함께 놀러 와서 즐길 수 있는 스포츠 중 하나로 자리 잡고 있습니다. 경마가 </a:t>
            </a:r>
            <a:r>
              <a:rPr u="sng" b="1" sz="1200">
                <a:solidFill>
                  <a:srgbClr val="000000"/>
                </a:solidFill>
                <a:latin typeface="맑은 고딕"/>
              </a:rPr>
              <a:t>(1)스포츠로 인정을 받고 6월부터 본격적으로 온라인 경마도 시행하는 현재 가장</a:t>
            </a:r>
            <a:r>
              <a:rPr sz="1200">
                <a:solidFill>
                  <a:srgbClr val="000000"/>
                </a:solidFill>
                <a:latin typeface="맑은 고딕"/>
              </a:rPr>
              <a:t> 중요한 것은 매 경주마다의 질을 올리는 것이라고 생각합니다.왜냐하면 다른 스포츠의 경우에 강팀과 강팀이 경기를 할 때 다른 경기들보다 시청률이 높다는 평균이 있습니다. 그 이유를 보면 강팀끼리 </a:t>
            </a:r>
            <a:r>
              <a:rPr u="sng" b="1" sz="1200">
                <a:solidFill>
                  <a:srgbClr val="000000"/>
                </a:solidFill>
                <a:latin typeface="맑은 고딕"/>
              </a:rPr>
              <a:t>(2)경기를 했을 때 경기 내용 자체가 더욱 박진감이 넘치고 재미를 느낄 수 있는 상황들이 훨씬 많이 나오기 때문이라고 생각합니다.이것을 경마에 도입을 해봤을 (3)때 경주를 뛰는 말들이 최상의 컨디션으로 뛰었을 때 경주 자체가 박진감이 넘치고 그것으로 인해 사람들의 흥미를 끌 수</a:t>
            </a:r>
            <a:r>
              <a:rPr sz="1200">
                <a:solidFill>
                  <a:srgbClr val="000000"/>
                </a:solidFill>
                <a:latin typeface="맑은 고딕"/>
              </a:rPr>
              <a:t> 있다고 생각합니다.말들을 최상의 컨디션으로 끌어올리는 방법 중 장제도 한몫을 한다고 생각합니다, 제가 겪었던 경험 중 경주를 나가는 말을 신경 써서 장제를 해달라고 부탁을 받고 장제할 당시의 편자 상태, 평보, 속보를 확인한 후 말이 가장 편하게 잘 달릴 수 있도록 장제를 하려고 노력을 했고 퇴근 전 주에 한두 번씩 마방에 들려서 조교를 하는 관리사들과 이야기를 해 조교를 할 때 불편했던 점은 없었는지, 말의 상태는 어떤지 확인을 해가며 말을 최상의 상태로 끌어올리기 위해 노력을 했습니다.그 결과 그 말이 경주에서 우승을 했던 경험이 있었습니다. 제가 입사를 하게 된다면 이 경험을 통해서 최대한 많은 말들의 상태를 확인하고 그 말이 더욱 좋은 성적을 내기 위한 장제 방법은 무엇인지 고민하고 그 방법을 적용하여 최상의 컨디션으로 말들이 경주를 뛸 수 있도록 노력할 것입니다.</a:t>
            </a:r>
          </a:p>
        </p:txBody>
      </p:sp>
      <p:sp>
        <p:nvSpPr>
          <p:cNvPr id="8" name="TextBox 7"/>
          <p:cNvSpPr txBox="1"/>
          <p:nvPr/>
        </p:nvSpPr>
        <p:spPr>
          <a:xfrm>
            <a:off x="457200" y="5934455"/>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288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48855"/>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 경마 시행 후 경주 질 향상을 위해 어떤 전략이 필요하다고 생각하시나요?</a:t>
            </a:r>
            <a:br/>
            <a:r>
              <a:t>(2) 장제를 통해 말의 상태를 최상으로 끌어올린 경험에서 가장 어려웠던 점은 무엇이었나요?</a:t>
            </a:r>
            <a:br/>
            <a:r>
              <a:t>(3) 경주에서 우승한 말의 상태를 확인하고 개선했던 방법은 무엇인가요?</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E2100616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4738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조직 생활에서 가장 중요하게 생각하는 점은 일하는 사람들끼리의 협동과 서로 의사소통을 원활하게 </a:t>
            </a:r>
            <a:r>
              <a:rPr u="sng" b="1" sz="1200">
                <a:solidFill>
                  <a:srgbClr val="000000"/>
                </a:solidFill>
                <a:latin typeface="맑은 고딕"/>
              </a:rPr>
              <a:t>(1)하는 것이 중요하다고 생각합니다.장제를 할 때 앞에서 말을 잡아주는 사람, 다리를 들어주는 사람과 장제를 하는 사람이 합을 맞춰서 일을 하게 되는데 아직 삭제나 못을 박는 것이 다 마무리되지 않았을 때나 다리를 내려놓으려고 하거나 말 다리를 들려고 하거나 말 옆을 지나가려고 할 때 말을 잡고 있는 사람이 말을 움직이려고 하면 그 행동으로 인해서 장제하고 있는 사람, 다리를 드는 사람과 말</a:t>
            </a:r>
            <a:r>
              <a:rPr sz="1200">
                <a:solidFill>
                  <a:srgbClr val="000000"/>
                </a:solidFill>
                <a:latin typeface="맑은 고딕"/>
              </a:rPr>
              <a:t> 옆으로 지나가는 사람 모두 다칠 수 있는 상황이 발생합니다.실제로 장제를 하는 도중 다리를 들어주는 사람이 아직 못을 다 박지 않은 상태에서 다리를 내려놓으려고 해서 못 망치로 손을 때렸던 적도 있었고, 장제가 다 끝나고 도구들을 챙기고 있을 때 말을 잡고 있던 사람이 그것을 보지 못하고 말을 움직여 발가락을 밟혀서 골절이 났던 적도 있었습니다.위 두 상황에서 왜 그랬냐고 질문을 했을 때 </a:t>
            </a:r>
            <a:r>
              <a:rPr u="sng" b="1" sz="1200">
                <a:solidFill>
                  <a:srgbClr val="000000"/>
                </a:solidFill>
                <a:latin typeface="맑은 고딕"/>
              </a:rPr>
              <a:t>(2)첫 번째 상황에서는 다 끝난 줄 알고 다리를 내려놓았다고 하였고 두 번째 상황에서는 도구를 줍고 있는 것을 보지 못하여서 그랬다 잠시 기다려 달라고 말을</a:t>
            </a:r>
            <a:r>
              <a:rPr sz="1200">
                <a:solidFill>
                  <a:srgbClr val="000000"/>
                </a:solidFill>
                <a:latin typeface="맑은 고딕"/>
              </a:rPr>
              <a:t> 해줘야 알지 말을 안해 </a:t>
            </a:r>
            <a:r>
              <a:rPr u="sng" b="1" sz="1200">
                <a:solidFill>
                  <a:srgbClr val="000000"/>
                </a:solidFill>
                <a:latin typeface="맑은 고딕"/>
              </a:rPr>
              <a:t>(3)주면 어떻게 알 수 있냐며 화를 내서 갈등이 발생했던 적이 있습니다, 저는 그 말을 듣고 나서 같이 일을 진행하는 데 있어서 소통이 잘되지</a:t>
            </a:r>
            <a:r>
              <a:rPr sz="1200">
                <a:solidFill>
                  <a:srgbClr val="000000"/>
                </a:solidFill>
                <a:latin typeface="맑은 고딕"/>
              </a:rPr>
              <a:t> 않아서 발생한 문제라고 생각을 했고 이후 일을 같이 진행하는 사람들이랑 안전과 서로 일을 진행하면서 원하는 방식에 대한 이야기를 자주 나누며 즉각적인 피드백을 주고받으며 협동심을 기르게 되었고 일을 하는 데 있어서 전보다 더 좋은 능률과 사고를 예방하는데 큰 도움이 되었습니다.이러한 경험으로 의사소통의 중요성을 느껴, 제가 입사를 한다면 앞으로도 많은 의사소통을 하며 협동심을 길러 작업을 안전하고 효율적으로 처리할 수 있도록 노력할 것입니다.</a:t>
            </a:r>
          </a:p>
        </p:txBody>
      </p:sp>
      <p:sp>
        <p:nvSpPr>
          <p:cNvPr id="8" name="TextBox 7"/>
          <p:cNvSpPr txBox="1"/>
          <p:nvPr/>
        </p:nvSpPr>
        <p:spPr>
          <a:xfrm>
            <a:off x="457200" y="639622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9058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1062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장제를 안전하게 진행하기 위해 팀원들과 어떤 소통이 필요하다고 느끼셨나요?</a:t>
            </a:r>
            <a:br/>
            <a:r>
              <a:t>(2) 의사소통 부족으로 인한 사고를 경험한 후 개선한 방법은 무엇이었습니까?</a:t>
            </a:r>
            <a:br/>
            <a:r>
              <a:t>(3) 협동심을 키우기 위해 특히 강조한 의사소통 방법은 무엇이었나요?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E0303150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한국마사회와 관련된 사회적 변화 첫 번째는 ESG경영입니다. ESG는 기업의 친환경 경영, 사회적 책임, 투명한 지배구조를 뜻합니다. 말 산업의 중심인 한국마사회에 꼬리표처럼 따라오는 것은 동물 복지 관련 이슈입니다. 이미 마사회에서는 부상마 진료지원 사업, 은퇴 경주마 복지 증진을 위한 사업 등 기업의 사회적 책임을 충실히 수행하고 있다고 생각합니다. 이에 대한 홍보만 더 강화된다면 마사회는 ESG경영을 선도하는 기관으로서의 이미지를 구축할 수 있을 것입니다. 저는 대학생 시절 </a:t>
            </a:r>
            <a:r>
              <a:rPr u="sng" b="1" sz="1200">
                <a:solidFill>
                  <a:srgbClr val="000000"/>
                </a:solidFill>
                <a:latin typeface="맑은 고딕"/>
              </a:rPr>
              <a:t>(1)언론정보학과를 전공하였고, 학생사회공헌단이라는 봉사단체 활동을 통해 각종 사회공헌 활동을 홍보하는 역할을 맡은 경험이 있습니다. 해당 활동이 교내 신문, 인터넷 뉴스 등에 소개되기도 하였습니다. 저의 경험과 역량을 바탕으로</a:t>
            </a:r>
            <a:r>
              <a:rPr sz="1200">
                <a:solidFill>
                  <a:srgbClr val="000000"/>
                </a:solidFill>
                <a:latin typeface="맑은 고딕"/>
              </a:rPr>
              <a:t> 마사회 이미지 제고를 위한 '숏츠 콘텐츠' 제작을 하고 싶습니다. 젊은 세대 사이에서는 귀여운 동물의 일상을 보고 싶어하는 수요가 많습니다. 마사회에서도 경주마에 스토리를 부여하고, 귀여운 일상을 숏츠 콘텐츠로 제작한다면 젊은층의 관심을 높일 수 있을 것입니다. 제가 생각하는 두 번째 변화는 COVID-19 이후 마사회의 </a:t>
            </a:r>
            <a:r>
              <a:rPr u="sng" b="1" sz="1200">
                <a:solidFill>
                  <a:srgbClr val="000000"/>
                </a:solidFill>
                <a:latin typeface="맑은 고딕"/>
              </a:rPr>
              <a:t>(2)인력 조정입니다. 지구적 재난에 대응하기 위해 큰 폭의 인력 조정과 디지털 혁신의 일환으로 장외발매소 무인화를 추진하는 등 사회적</a:t>
            </a:r>
            <a:r>
              <a:rPr sz="1200">
                <a:solidFill>
                  <a:srgbClr val="000000"/>
                </a:solidFill>
                <a:latin typeface="맑은 고딕"/>
              </a:rPr>
              <a:t> 변화에 맞춰 실적 제고를 위한 마사회의 노력에 큰 감명을 받았습니다. 저는 공공기관 인사팀에서 약 5년 근무하며 채용, 정규직 전환, 인력 관리 업무를 수행한 경험이 있습니다. 이러한 저의 경험으로 마사회 인적 자원 관리 분야에 보탬이 </a:t>
            </a:r>
            <a:r>
              <a:rPr u="sng" b="1" sz="1200">
                <a:solidFill>
                  <a:srgbClr val="000000"/>
                </a:solidFill>
                <a:latin typeface="맑은 고딕"/>
              </a:rPr>
              <a:t>(3)되고 싶습니다. 세 번째 사회적 변화는 SNS의 발달입니다. 젊은 세대의 유입을 위해 렛츠런파크 어린이날 행사 등을 성공적으로 개최한 것으로 압니다. 저는 공공기관 교육수련팀에서 신입직원 입문교육 등 다양한 행사를 계획하고 실행한 경험이 있습니다. 저의 경험이 건전한</a:t>
            </a:r>
            <a:r>
              <a:rPr sz="1200">
                <a:solidFill>
                  <a:srgbClr val="000000"/>
                </a:solidFill>
                <a:latin typeface="맑은 고딕"/>
              </a:rPr>
              <a:t> 레저스포츠로서의 말 산업 이미지 제고를 위한 한국마사회 행사에 도움이 될 수 있다고 생각합니다.</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귀여운 동물 숏츠 콘텐츠 제작을 통한 젊은층의 관심 유도가 효과적일지 어떻게 판단하시나요?</a:t>
            </a:r>
            <a:br/>
            <a:r>
              <a:t>(2) 공공기관 인사팀에서의 경험이 마사회에 어떻게 적용될 수 있을까요?</a:t>
            </a:r>
            <a:br/>
            <a:r>
              <a:t>(3) 신입직원 입문교육과 같은 행사 기획 경험이 마사회 이벤트에 어떻게 활용될 수 있나요?</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E0303150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982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'정의'의 사전적 의미는 "진리에 맞는 올바른 도리", "바른 의의" 입니다. 또한 '청렴'은 "성품과 행실이 높고 맑으며, 탐욕이 없음"을 뜻합니다. 위와 가장 반대되는 상황은 탐욕으로 인해 올바르지 않은 행동을 하는 것이라고 할 수 있습니다. 조직생활에서 마주할 수 있는 개인적 차원의 </a:t>
            </a:r>
            <a:r>
              <a:rPr u="sng" b="1" sz="1200">
                <a:solidFill>
                  <a:srgbClr val="000000"/>
                </a:solidFill>
                <a:latin typeface="맑은 고딕"/>
              </a:rPr>
              <a:t>(1)부정부패는 시간외 근무 수당 부정 수급, 법인카드의 사적사용 등을 예로 들 수 있습니다. 조직 내에서 부정부패를 목격하게 된다면 제가 오해한 것이 아닌지 명확히 하기 위해 당사자와 의사소통을 시도할 것입니다. 그리고 사실 관계에 대한 파악이 끝난 뒤에는 해당 행위가 법적, 윤리적인 문제가 될 수 있음을 알리고 개선을 요구할 것입니다. 동료의 부정부패를</a:t>
            </a:r>
            <a:r>
              <a:rPr sz="1200">
                <a:solidFill>
                  <a:srgbClr val="000000"/>
                </a:solidFill>
                <a:latin typeface="맑은 고딕"/>
              </a:rPr>
              <a:t> 알고도 못 본 척 지나치는 것은 그 동료, 더 나아가 조직 전체를 더 큰 위험에 빠뜨리는 일이라고 생각합니다. 제가 서울 내 상급종합병원에서 근무할 당시 동료가 시간외 근무를 신청하고 자리를 오래 비우는 일이 있었습니다. 처음에는 무슨 일이 생긴 것인지 </a:t>
            </a:r>
            <a:r>
              <a:rPr u="sng" b="1" sz="1200">
                <a:solidFill>
                  <a:srgbClr val="000000"/>
                </a:solidFill>
                <a:latin typeface="맑은 고딕"/>
              </a:rPr>
              <a:t>(2)걱정스러운 마음에 연락을 했는데 식사 자리가 길어져 사무실로 복귀하기가 어렵다는 답변을 받았습니다. 저는 동료에게 제가 시간외 근무 신청을 대신 취소해줄 수 있음을 알리고 혹시나 나중에 동료에게 피해가 생길 수 있어 조치를 취하는 것이 낫겠다고 권했습니다. 동료도 제 말 뜻을 이해하고 시간외 근무 취소를</a:t>
            </a:r>
            <a:r>
              <a:rPr sz="1200">
                <a:solidFill>
                  <a:srgbClr val="000000"/>
                </a:solidFill>
                <a:latin typeface="맑은 고딕"/>
              </a:rPr>
              <a:t> 요청하여 해당 건이 잘 마무리된 적이 있습니다. 또한 직장 후배와 교육 진행을 위해 출장을 간 경험이 있었는데, 교육 물품을 구입하는 과정에서 교육과 상관없는 다과류를 </a:t>
            </a:r>
            <a:r>
              <a:rPr u="sng" b="1" sz="1200">
                <a:solidFill>
                  <a:srgbClr val="000000"/>
                </a:solidFill>
                <a:latin typeface="맑은 고딕"/>
              </a:rPr>
              <a:t>(3)법인카드로 결제하려고 하는 경우가 있었습니다. 저는 아무리 작은 금액이라도 법인카드 사용내역을 조회하면 문제가 생길 수 있음을 경고하고 앞으로도 법인카드 사용은 특별히 주의해야 한다고 알려주었습니다. 무지로 인한 실수라고 하더라도 조직 내 동료를 아끼는 마음으로 사소한 부정도 넘기지 않는 원칙이 조직을 지키는</a:t>
            </a:r>
            <a:r>
              <a:rPr sz="1200">
                <a:solidFill>
                  <a:srgbClr val="000000"/>
                </a:solidFill>
                <a:latin typeface="맑은 고딕"/>
              </a:rPr>
              <a:t> 근간이라고 생각합니다.</a:t>
            </a:r>
          </a:p>
        </p:txBody>
      </p:sp>
      <p:sp>
        <p:nvSpPr>
          <p:cNvPr id="8" name="TextBox 7"/>
          <p:cNvSpPr txBox="1"/>
          <p:nvPr/>
        </p:nvSpPr>
        <p:spPr>
          <a:xfrm>
            <a:off x="457200" y="65471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414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615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 부정부패를 해결할 때 어떤 부분이 가장 도전적이었나요?</a:t>
            </a:r>
            <a:br/>
            <a:r>
              <a:t>(2) 시간외 근무 부정 수급 상황에서의 대응 과정을 좀 더 자세히 설명해 주실 수 있나요?</a:t>
            </a:r>
            <a:br/>
            <a:r>
              <a:t>(3) 법인카드 사용에 있어서 주의사항을 강조하신 이유는 무엇인가요?</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E0503309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02793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[회계 분석으로 공인회계사회 회장상 수상]지난해 한국마사회는 1103억원의 이익을 달성하며 772억8000만 원을 축산발전기금으로 출연할 수 있었습니다. 하지만 코로나19로 인해 한국마사회가 유보금을 소진하고 차입경영을 고려해야 했던 상황을 고려할 때, 불확실한 외부 위협에 대비한 선제적 리스크 관리의 필요성이 더욱 부각되고 있습니다. 저는 "물적분할 </a:t>
            </a:r>
            <a:r>
              <a:rPr u="sng" b="1" sz="1200">
                <a:solidFill>
                  <a:srgbClr val="000000"/>
                </a:solidFill>
                <a:latin typeface="맑은 고딕"/>
              </a:rPr>
              <a:t>(1)쪼개기 상장 기업 실태와 문제점 및 해결 방안"이라는 주제로 공인회계사회 회장상을 수상한 경험이</a:t>
            </a:r>
            <a:r>
              <a:rPr sz="1200">
                <a:solidFill>
                  <a:srgbClr val="000000"/>
                </a:solidFill>
                <a:latin typeface="맑은 고딕"/>
              </a:rPr>
              <a:t> 있습니다. 이 과정에서 SK이노베이션과 LG화학을 사례로 선택하고, 공시된 재무제표와 주가 자료 등을 수집했습니다. 자료를 비교분석하며 물적분할 전후의 기업 가치 변화와 주주 가치 영향을 정량적으로 평가했습니다. 이를 </a:t>
            </a:r>
            <a:r>
              <a:rPr u="sng" b="1" sz="1200">
                <a:solidFill>
                  <a:srgbClr val="000000"/>
                </a:solidFill>
                <a:latin typeface="맑은 고딕"/>
              </a:rPr>
              <a:t>(2)통해 물적분할이 경영효율화 달성이라는 취지와는 달리 적은 비용으로 그룹사의</a:t>
            </a:r>
            <a:r>
              <a:rPr sz="1200">
                <a:solidFill>
                  <a:srgbClr val="000000"/>
                </a:solidFill>
                <a:latin typeface="맑은 고딕"/>
              </a:rPr>
              <a:t> 핵심 사업 부문에 대한 지배주주의 지배력을 강화하는 수단으로 활용되는 모습을 확인할 수 있었습니다. 이후 물적분할에 따른 소액주주의 피해를 줄일 수 있는 보호 방안에 대해 고찰해 보았고, 저희 팀은 건전한 지주회사 문화에 이바지했다고 인정받아 공인회계사회 회장상 수상이라는 기쁨을 얻을 수 있었습니다. 대회에 참가하며 저는 데이터 분석 역량 강화의 </a:t>
            </a:r>
            <a:r>
              <a:rPr u="sng" b="1" sz="1200">
                <a:solidFill>
                  <a:srgbClr val="000000"/>
                </a:solidFill>
                <a:latin typeface="맑은 고딕"/>
              </a:rPr>
              <a:t>(3)필요성을 느낄 수 있었고, 이후 데이터분석준전문가 자격을 취득하는 원동력이 되었습니다.이 경험을 바탕으로 한국마사회에서</a:t>
            </a:r>
            <a:r>
              <a:rPr sz="1200">
                <a:solidFill>
                  <a:srgbClr val="000000"/>
                </a:solidFill>
                <a:latin typeface="맑은 고딕"/>
              </a:rPr>
              <a:t> 수익비용현황 및 추이를 파악하여 재무리스크 요소를 식별하고, ERP나 경영정보시스템에서 정보를 추출하여 재무현황을 분석하겠습니다. 이외에도 회사의 재무 목표 달성을 위해 필요한 요소가 무엇인지 고민하여 예산 및 사업계획 설정에도 기여하겠습니다. 한국마사회의 재무 전략 수립에 기여하는 재무전문가로 성장하여 한국마사회의 새로운 미래와 동행하겠습니다.</a:t>
            </a:r>
          </a:p>
        </p:txBody>
      </p:sp>
      <p:sp>
        <p:nvSpPr>
          <p:cNvPr id="8" name="TextBox 7"/>
          <p:cNvSpPr txBox="1"/>
          <p:nvPr/>
        </p:nvSpPr>
        <p:spPr>
          <a:xfrm>
            <a:off x="457200" y="617677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77113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09117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재무제표와 주가 자료를 수집하면서 어떤 데이터 분석 기술을 적용했는지 설명해 주실 수 있나요?</a:t>
            </a:r>
            <a:br/>
            <a:r>
              <a:t>(2) 물적분할이 경영효율화보다 다른 목적에 사용된다고 분석한 근거는 무엇인가요?</a:t>
            </a:r>
            <a:br/>
            <a:r>
              <a:t>(3) 데이터 분석 역량 강화를 위해 구체적으로 어떤 노력을 기울였나요?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E0800887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0740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[문제 해결의 시작 : 대화, 책임지는 자세]정의는 진리에 맞는 올바른 도리, 청렴은 성품과 행실이 높고 맑으며, 탐욕이 없음이라는 뜻을 가지고 있습니다. 정의와 청렴의 뜻에 비추어 보았을 때 조직 생활에서 가장 반대되는 상황은 자신이 맡은 바를 책임지지 않는 근무태만이라고 생각합니다. 근무, 직무 태만의 경우, 직장인으로서 자신의 도리를 다하지 않는 것뿐 아니라 직장 내 다른 사람들이 직무 태만인 직원 업무까지 불가피하게 해야 하므로 팀 내 </a:t>
            </a:r>
            <a:r>
              <a:rPr u="sng" b="1" sz="1200">
                <a:solidFill>
                  <a:srgbClr val="000000"/>
                </a:solidFill>
                <a:latin typeface="맑은 고딕"/>
              </a:rPr>
              <a:t>(1)업무능률을 떨어뜨리고 조직 전체에 악영향을 끼칠 수 있다고 생각합니다. 공중방역수의사로 근무할 당시, 자신의</a:t>
            </a:r>
            <a:r>
              <a:rPr sz="1200">
                <a:solidFill>
                  <a:srgbClr val="000000"/>
                </a:solidFill>
                <a:latin typeface="맑은 고딕"/>
              </a:rPr>
              <a:t> 업무를 하지 않고 저에게 일을 부탁하는 사수가 있었습니다. 처음에는 사수분에게 여러 사정이 있다고 생각해서 사수분 대신 야근을 하면서까지 그분의 업무를 처리했습니다. 어느 순간 제 업무마저 처리를 못하여 부탁을 정중하게 거절하였지만 그 뒤에도 상황은 달라지지 않았습니다. 반복해서 사수는 자신의 업무를 </a:t>
            </a:r>
            <a:r>
              <a:rPr u="sng" b="1" sz="1200">
                <a:solidFill>
                  <a:srgbClr val="000000"/>
                </a:solidFill>
                <a:latin typeface="맑은 고딕"/>
              </a:rPr>
              <a:t>(2)저에게 부탁하려고 했습니다. 사수와의 대화가 필요하다고 생각한 저는 허심탄회하게 업무에 관해 이야기를 나누었습니다. 대화를 통해 사수분께서 나이가 있으시다 보니 컴퓨터 업무에 있어 어려움을 겪었고 잘하지 못하다 보니 기피하게 되었다는 걸</a:t>
            </a:r>
            <a:r>
              <a:rPr sz="1200">
                <a:solidFill>
                  <a:srgbClr val="000000"/>
                </a:solidFill>
                <a:latin typeface="맑은 고딕"/>
              </a:rPr>
              <a:t> 알게 되었습니다. 저는 사수를 위해 업무 관련된 엑셀자료를 따로 정리했고, 시간이 될 때마다 따로 만나 </a:t>
            </a:r>
            <a:r>
              <a:rPr u="sng" b="1" sz="1200">
                <a:solidFill>
                  <a:srgbClr val="000000"/>
                </a:solidFill>
                <a:latin typeface="맑은 고딕"/>
              </a:rPr>
              <a:t>(3)천천히 알려드렸습니다. 그 후엔 업무처리능력이 향상되셔서 나중엔 스스로 업무를 처리하셨습니다. 이 경험을 통해 2가지를 깨닫게 되었습니다.</a:t>
            </a:r>
            <a:r>
              <a:rPr sz="1200">
                <a:solidFill>
                  <a:srgbClr val="000000"/>
                </a:solidFill>
                <a:latin typeface="맑은 고딕"/>
              </a:rPr>
              <a:t> 조직 내에 갈등이 있을 경우, 대화가 문제 해결의 시작점이라는 것과 조직은 팀이기 때문에 한 사람의 어려움을 같이 책임지고자 했을 때 팀 전체의 효율이 커진다는 것을 알게 되었습니다. 팀은 함께 간다고 생각합니다. 마사회 입사 후, 저만이 아니라 팀 동료들의 어려움을 함께하고 도우면서 팀의 효율을 늘리고 업무 태만이 아닌 업무 향상을 시키는 마사회 일원이 되겠습니다.</a:t>
            </a:r>
          </a:p>
        </p:txBody>
      </p:sp>
      <p:sp>
        <p:nvSpPr>
          <p:cNvPr id="8" name="TextBox 7"/>
          <p:cNvSpPr txBox="1"/>
          <p:nvPr/>
        </p:nvSpPr>
        <p:spPr>
          <a:xfrm>
            <a:off x="457200" y="655624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5060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7064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근무 태만의 문제를 해결하기 위해 초기 단계에서 어떠한 방법을 시도하였나요?</a:t>
            </a:r>
            <a:br/>
            <a:r>
              <a:t>(2) 나이와 컴퓨터 업무의 관계에서 사수의 어려움을 이해하고 도움을 줬던 과정은 어떠했나요?</a:t>
            </a:r>
            <a:br/>
            <a:r>
              <a:t>(3) 팀 내 갈등 해결 시 대화의 중요성을 어떻게 실감하셨나요?</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E0503309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20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[원칙을 지키는 원칙]정의와 청렴에 가장 반대되는 상황은 원칙을 중요하게 여기지 않는 것입니다. 원칙을 지키지 않아 민원이 제기된 상황을 겪은 적이 있습니다. 고용노동부 공공행정직무 점프업프로그램 1차(인턴형)을 통해 00신용보증재단에서 인턴으로 근무할 당시, 지점은 보증 상담이 전면 예약제로 실시되고 있었습니다. 하지만 예약하지 않고 방문한 고객에게 보증 상담을 해주는 경우가 종종 있었습니다. 방문한 고객의 편의를 위한 일이었습니다. 하지만 고객이 다음에도 예약 없이 방문했을 때 이전에 가능했던 서비스가 제공되지 않자 오히려 불만이 생겨났습니다. 보증 금액에 따라 차별하는 것이냐며 민원을 제기하는 경우도 생겼습니다. </a:t>
            </a:r>
            <a:r>
              <a:rPr u="sng" b="1" sz="1200">
                <a:solidFill>
                  <a:srgbClr val="000000"/>
                </a:solidFill>
                <a:latin typeface="맑은 고딕"/>
              </a:rPr>
              <a:t>(1)하나의 예외가 생기면 그것이 선례가 되고, 선례가 생기면 원칙이 무용지물이 되는 악순환을 초래합니다. 이 경험을 바탕으로 고용노동부 공공행정직무 점프업프로그램 1차(인턴형)을 통해 00테크노파크 고용안정센터에서 근무할 때에</a:t>
            </a:r>
            <a:r>
              <a:rPr sz="1200">
                <a:solidFill>
                  <a:srgbClr val="000000"/>
                </a:solidFill>
                <a:latin typeface="맑은 고딕"/>
              </a:rPr>
              <a:t> 원칙을 지키고자 노력하였습니다. 고객이 사업에 대해 문의할 때 규정집을 꼼꼼히 확인하며 안내하였습니다. 공공기관의 신뢰가 달린 일이라고 생각해 하나하나 책임감을 가지고 답했습니다.절차와 규정을 지키지 않는 상황이 발생한다면 우선, 사실관계를 파악할 것입니다. 제가 모르는 또 다른 예외 규정이 있을 수도 있기 때문입니다. 다음으로는 해당 동료와 직접 대화를 할 것입니다. 규정을 </a:t>
            </a:r>
            <a:r>
              <a:rPr u="sng" b="1" sz="1200">
                <a:solidFill>
                  <a:srgbClr val="000000"/>
                </a:solidFill>
                <a:latin typeface="맑은 고딕"/>
              </a:rPr>
              <a:t>(2)모르고 있다면 규정을 알려주어 위반 사항을 인지시키고, 규정을</a:t>
            </a:r>
            <a:r>
              <a:rPr sz="1200">
                <a:solidFill>
                  <a:srgbClr val="000000"/>
                </a:solidFill>
                <a:latin typeface="맑은 고딕"/>
              </a:rPr>
              <a:t> 아는 것이라면 규정을 지키지 않았을 때의 문제점을 설명하며 자발적인 개선을 유도할 것입니다. 규정을 지키는 것에는 무엇보다 자발적 윤리의식이 필요합니다. 한국마사회도 이를 알기에 “지속가능 윤리경영 문화조성으로 국민신뢰 회복”이라는 목표를 달성하기 위해 노력하고 있다고 생각합니다. </a:t>
            </a:r>
            <a:r>
              <a:rPr u="sng" b="1" sz="1200">
                <a:solidFill>
                  <a:srgbClr val="000000"/>
                </a:solidFill>
                <a:latin typeface="맑은 고딕"/>
              </a:rPr>
              <a:t>(3)한국마사회에 입사한다면 윤리의식 확립, 관리체계 구축, 윤리위험 파악, 윤리위험 통제활동, 내외부 의사소통, 윤리경영 모니터링의 6대 핵심 요소와 함께 투명하고 청렴한 윤리경영을 위해 노력하겠습니다.</a:t>
            </a:r>
          </a:p>
        </p:txBody>
      </p:sp>
      <p:sp>
        <p:nvSpPr>
          <p:cNvPr id="8" name="TextBox 7"/>
          <p:cNvSpPr txBox="1"/>
          <p:nvPr/>
        </p:nvSpPr>
        <p:spPr>
          <a:xfrm>
            <a:off x="457200" y="67208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52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52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예외 규정에 대응했던 경험과 반응이 어땠는지 공유해 주실 수 있나요?</a:t>
            </a:r>
            <a:br/>
            <a:r>
              <a:t>(2) "자발적 윤리의식"을 강화하기 위해 어떤 방법을 활용했는지 설명해 주세요.</a:t>
            </a:r>
            <a:br/>
            <a:r>
              <a:t>(3) 한국마사회에서 윤리경영 모니터링은 어떻게 진행할 계획인가요?</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E1405160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53611"/>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[RPA를 활용한 업무 간소화] 많은 기업에서 디지털전환에 준비하고 있습니다. 한국마사회 역시 </a:t>
            </a:r>
            <a:r>
              <a:rPr u="sng" b="1" sz="1200">
                <a:solidFill>
                  <a:srgbClr val="000000"/>
                </a:solidFill>
                <a:latin typeface="맑은 고딕"/>
              </a:rPr>
              <a:t>(1)디지털혁신 부서를 신설하여 디지털 혁신 사업에 대응하고 있습니다. 한국마사회에서도 새로운 신기술 도입을</a:t>
            </a:r>
            <a:r>
              <a:rPr sz="1200">
                <a:solidFill>
                  <a:srgbClr val="000000"/>
                </a:solidFill>
                <a:latin typeface="맑은 고딕"/>
              </a:rPr>
              <a:t> 통해 디지털분야의 변화를 추구하고 있습니다. '말 산업의 디지털 전환'을 목표로 기존에 아날로그 방식으로 진행되던 말 식별 업무에 인공지능 기술을 도입하는 방식등을 준비하고 있습니다. 저 또한 평소 IT 신기술에 관심을 갖고 있습니다. 관련 뉴스와 보도자료, 기술 블로그 등을 적극적으로 수집하고 읽어보며 최신 IT 기술 동향을 파악하고 있습니다. 한 예로, RPA와 같은 </a:t>
            </a:r>
            <a:r>
              <a:rPr u="sng" b="1" sz="1200">
                <a:solidFill>
                  <a:srgbClr val="000000"/>
                </a:solidFill>
                <a:latin typeface="맑은 고딕"/>
              </a:rPr>
              <a:t>(2)업무자동화에 관심을 갖고 공부를 하였습니다. RPA(Robotic Process Automation)는 인공지능 기술 중 하나로, 사람이 일일이</a:t>
            </a:r>
            <a:r>
              <a:rPr sz="1200">
                <a:solidFill>
                  <a:srgbClr val="000000"/>
                </a:solidFill>
                <a:latin typeface="맑은 고딕"/>
              </a:rPr>
              <a:t> 수행하는 반복적이고 규칙적인 업무를 자동화하는 기술입니다. 저는 전문적으로 RPA와 같은 업무자동화를 배우진 못했지만, 개인적으로 관련 기술에 흥미가 생겨 개인적으로 관심을 갖고 공부를 하였습니다. 제가 현재 담당하고 있는 시스템에 어떻게 하면 적용할 수 있을지 고민하였습니다. 현업부서에서 일상적으로 하는 업무를 분석하고 자동화할 수 있는 부분을 배치프로그램과 프로시저로 작성하여 단순 업무를 줄인 경험이 있습니다. 한국마사회에 입사를 하게 된다면, 항상 최신 IT 기술과 지식을 학습하고 이를 실제 업무에 적용할 수 있도록 지속적인 노력을 </a:t>
            </a:r>
            <a:r>
              <a:rPr u="sng" b="1" sz="1200">
                <a:solidFill>
                  <a:srgbClr val="000000"/>
                </a:solidFill>
                <a:latin typeface="맑은 고딕"/>
              </a:rPr>
              <a:t>(3)기울이겠습니다. 다양한 최신 기술이 나오고 있습니다. 새로운 기술을 익히고 더 나아가 최신 IT기술을 접목한 사용자중심의 정보시스템을 제공하여 많은 선후배 직원분들께 도움이</a:t>
            </a:r>
            <a:r>
              <a:rPr sz="1200">
                <a:solidFill>
                  <a:srgbClr val="000000"/>
                </a:solidFill>
                <a:latin typeface="맑은 고딕"/>
              </a:rPr>
              <a:t> 되도록 하겠습니다.</a:t>
            </a:r>
          </a:p>
        </p:txBody>
      </p:sp>
      <p:sp>
        <p:nvSpPr>
          <p:cNvPr id="8" name="TextBox 7"/>
          <p:cNvSpPr txBox="1"/>
          <p:nvPr/>
        </p:nvSpPr>
        <p:spPr>
          <a:xfrm>
            <a:off x="457200" y="5902451"/>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49681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1685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한국마사회에서 디지털 혁신 사업에 어떻게 기여할 계획인가요?</a:t>
            </a:r>
            <a:br/>
            <a:r>
              <a:t>(2) RPA와 같은 업무자동화를 배우는 과정에서 직면한 어려움은 무엇이었나요?</a:t>
            </a:r>
            <a:br/>
            <a:r>
              <a:t>(3) 사용자중심의 정보시스템 제공에 대한 구체적인 아이디어가 있나요?</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E1405160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83133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[3달이 걸린 물품입찰공고] 사기, 횡령 등 범죄에 준하는 경우가 가장 청렴에 반대되는 상황이겠지만, 실제 업무 및 조직생활에서 청렴에 가장 반대되는 상황은 공정하지 아니하여 누군가가 피해를 입는 경우라고 생각합니다.과거 물품입찰(토너)을 하였습니다. 5천만 원 이상의 구매건이라 </a:t>
            </a:r>
            <a:r>
              <a:rPr u="sng" b="1" sz="1200">
                <a:solidFill>
                  <a:srgbClr val="000000"/>
                </a:solidFill>
                <a:latin typeface="맑은 고딕"/>
              </a:rPr>
              <a:t>(1)제한적 최저가 입찰을 통해 진행하였습니다. 실제 정품 유통경로 수입한 업체에서는 다소 높은 금액으로 입찰에 들어왔기 때문에 낙찰 순위에서 밀리게 되었습니다. 정품인증확약서가 없는 업체가 최저가 입찰을 통해 개찰순위에서 우선순위로 들어오게 되었습니다. 이 과정에서</a:t>
            </a:r>
            <a:r>
              <a:rPr sz="1200">
                <a:solidFill>
                  <a:srgbClr val="000000"/>
                </a:solidFill>
                <a:latin typeface="맑은 고딕"/>
              </a:rPr>
              <a:t> 일일히 부적격 통보 및 행정절차로 인해 기간이 길어지게 되었고 계약부서에서는 정품인증서가 없는 제품도 유통경로만 다를 뿐 정품과 제품은 동일했기 때문에 그냥 계약하자고 했습니다. 하지만 이렇게 할 경우 적정 가격에 입찰한 업체가 피해를 볼 수 있기 때문에 계약부서에 양해를 구하고 7순위까지 입찰을 진행하여 계약을 하게 되었습니다. 당시 계약부서와 사수분에게 융통성이 없다고 쓴소리를 듣고 좋지 않은 평가를 받았습니다. 업무를 함에 있어 어느정도의 적절한 타협이 필요하지만 누군가가 피해를 보는 경우가 없도록 하는것이 저에게는 더욱 중요하였습니다. 하지만 이 과정에서 제한경쟁, 지명경쟁입찰 등 입찰에 관한 공부를 많이 할 수 있었습니다. 이 경험을 통해 추후 정보화사업에서 가장 시간이 많이 소요되는 입찰공고에서 조달청 검토의견을 최소화하여 일정에 차질이 없게 하였습니다. 한국마사회에서도 편법보다는 공정을 최우선으로 업무에 </a:t>
            </a:r>
            <a:r>
              <a:rPr u="sng" b="1" sz="1200">
                <a:solidFill>
                  <a:srgbClr val="000000"/>
                </a:solidFill>
                <a:latin typeface="맑은 고딕"/>
              </a:rPr>
              <a:t>(2)임하겠습니다. 일의 효율성 또한 중요하지만 그 효율성 때문에 누군가는 피해를 볼 수 있다는 점을 명심하겠습니다.(3)</a:t>
            </a:r>
          </a:p>
        </p:txBody>
      </p:sp>
      <p:sp>
        <p:nvSpPr>
          <p:cNvPr id="8" name="TextBox 7"/>
          <p:cNvSpPr txBox="1"/>
          <p:nvPr/>
        </p:nvSpPr>
        <p:spPr>
          <a:xfrm>
            <a:off x="457200" y="598017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7453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9457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물품입찰 과정에서 공정성을 지키기 위해 내린 결정은 무엇이었나요?</a:t>
            </a:r>
            <a:br/>
            <a:r>
              <a:t>(2) 입찰공고 과정에서 조달청 검토의견을 최소화한 방법은 무엇인가요?</a:t>
            </a:r>
            <a:br/>
            <a:r>
              <a:t>(3) 한국마사회에서 업무의 공정을 위해 어떤 노력을 할 것인가요?</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E2101541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20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특수편자를 이용한 말 복지 실현최근 '동물은 물건이 아니다’라는 인식이 확산되면서, 우리나라 민법 개정안에 동물권 보장에 대한 내용이 포함될 정도로 관련 목소리가 높아지고 있습니다. 이러한 변화의 흐름 속에서, </a:t>
            </a:r>
            <a:r>
              <a:rPr u="sng" b="1" sz="1200">
                <a:solidFill>
                  <a:srgbClr val="000000"/>
                </a:solidFill>
                <a:latin typeface="맑은 고딕"/>
              </a:rPr>
              <a:t>(1)마사회는 말을 통한 수익 창출뿐만 아니라, 말 산업 이미지 개선과 사회공익 승마 지원 사업 등을 진행하고 있습니다. 그러나 한편으로는 경주마의 부적절한 관리로</a:t>
            </a:r>
            <a:r>
              <a:rPr sz="1200">
                <a:solidFill>
                  <a:srgbClr val="000000"/>
                </a:solidFill>
                <a:latin typeface="맑은 고딕"/>
              </a:rPr>
              <a:t> 인한 사회적 문제점도 대두되고 있습니다. 많은 말이 좋지 않은 관리와 시기를 놓친 치료로 장애를 가지고 버려지고 있습니다. 이러한 문제를 해결하기 위해, 경주마의 현역 시절 우수한 성적 유지와 은퇴 후의 건강한 삶을 위해 장제사는 말의 다리와 굽을 지켜줘야 합니다. 저는 아픈말에게 특수장제를 </a:t>
            </a:r>
            <a:r>
              <a:rPr u="sng" b="1" sz="1200">
                <a:solidFill>
                  <a:srgbClr val="000000"/>
                </a:solidFill>
                <a:latin typeface="맑은 고딕"/>
              </a:rPr>
              <a:t>(2)하여 경북도지사배 승마대회 입상을 도운 경험이 있습니다. 처음 발병시 폐마 판정을 받았지만, 마주, 수의사와</a:t>
            </a:r>
            <a:r>
              <a:rPr sz="1200">
                <a:solidFill>
                  <a:srgbClr val="000000"/>
                </a:solidFill>
                <a:latin typeface="맑은 고딕"/>
              </a:rPr>
              <a:t> 함께 6개월간의 집중 치료와 장제를 병행한 끝에 말은 다시 운동을 시작할 수 있었고, 꾸준한 재활 운동을 통해 대회에 참가하여 입상할 정도로 능력을 회복하게 되었습니다. 이는 장제사로서 느낄 수 있는 최고의 보람이었습니다. 저는 말의 다리와 굽을 보호하는 장제사로서의 역할을 충실히 수행하기 위해 특수편자에 대한 연습에 매진하였습니다. 그 결과, 여러 국내 대회에서 우승과 2020년 국가자격심사위원, 2급 모의시험 대표장제사, 2023년 마사회장배 장제대회 종합우승 등의 성과를 이루었으며, 호주국제장제대회에 대표로 출전하여 입상하게 되었습니다.그러나 실무에서 개인이 접할 수 있는 말의 수에는 한계가 </a:t>
            </a:r>
            <a:r>
              <a:rPr u="sng" b="1" sz="1200">
                <a:solidFill>
                  <a:srgbClr val="000000"/>
                </a:solidFill>
                <a:latin typeface="맑은 고딕"/>
              </a:rPr>
              <a:t>(3)있으며, 이에 따른 처치 경험도 부족함을 느꼈습니다. 마사회에는 최고의 장제사와 시설, 수천 두의 말이 있습니다. 따라서 마사회에서만</a:t>
            </a:r>
            <a:r>
              <a:rPr sz="1200">
                <a:solidFill>
                  <a:srgbClr val="000000"/>
                </a:solidFill>
                <a:latin typeface="맑은 고딕"/>
              </a:rPr>
              <a:t> 가능한 경험을 통해, 장제 실력을 한층 더 발전시킬 수 있다고 생각합니다. 다리와 발굽을 관리하고 지켜주는 것이 말 복지와 더불어 말 산업의 가장 중요한 역량입니다. 마사회에서 말 복지의 발전에 기여할 수 있는 국내최고의 치료전문 장제사가 되도록 노력하겠습니다.</a:t>
            </a:r>
          </a:p>
        </p:txBody>
      </p:sp>
      <p:sp>
        <p:nvSpPr>
          <p:cNvPr id="8" name="TextBox 7"/>
          <p:cNvSpPr txBox="1"/>
          <p:nvPr/>
        </p:nvSpPr>
        <p:spPr>
          <a:xfrm>
            <a:off x="457200" y="67208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52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52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경주마의 부적절한 관리로 인한 문제점을 해결하기 위한 방안은 무엇인가요?</a:t>
            </a:r>
            <a:br/>
            <a:r>
              <a:t>(2) 장제사로서 느낄 수 있는 최고의 보람을 느꼈던 경험은 무엇이었나요?</a:t>
            </a:r>
            <a:br/>
            <a:r>
              <a:t>(3) 마사회에서의 경험을 통해 어떤 장제 실력을 발전시키고 싶나요?</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E2101541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1022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"신뢰 - 믿음이라는 가치" 제가 생각하는 정의는 '신뢰’입니다. </a:t>
            </a:r>
            <a:r>
              <a:rPr u="sng" b="1" sz="1200">
                <a:solidFill>
                  <a:srgbClr val="000000"/>
                </a:solidFill>
                <a:latin typeface="맑은 고딕"/>
              </a:rPr>
              <a:t>(1)서비스직에 종사하며 항상 지켜온 것은 고객과의 신뢰입니다. 장제사업무의 특징은 사람이 아닌 말에게 서비스를 하기 때문에 일반인들은 작업의 정도를 판단하기 어렵다는</a:t>
            </a:r>
            <a:r>
              <a:rPr sz="1200">
                <a:solidFill>
                  <a:srgbClr val="000000"/>
                </a:solidFill>
                <a:latin typeface="맑은 고딕"/>
              </a:rPr>
              <a:t> 것입니다. 따라서 귀찮다고 넘어간 작업이 처음에는 중요하지 않아 보일 수 있지만, 시간이 지나면서 발굽의 변형이 말의 다리에 큰 부담으로 돌아오는 경우가 종종 있습니다. 이러한 부담은 말에게 문제를 일으키고, 장제사는 아픈 다리에 대한 처치로 큰 수익을 올릴 수 있습니다. 그러나 이는 저의 가치관에 반대되는 행위입니다. 저는 </a:t>
            </a:r>
            <a:r>
              <a:rPr u="sng" b="1" sz="1200">
                <a:solidFill>
                  <a:srgbClr val="000000"/>
                </a:solidFill>
                <a:latin typeface="맑은 고딕"/>
              </a:rPr>
              <a:t>(2)편안함과 부당한 이득보다는 땀과 변함없는 결과물로 고객들에게 신뢰를 주기 위해 노력했습니다. 그 결과, 처음에는 조랑말만 맡았던 제가 이제는 청소년 국가대표와 장애물 국가대표 상비군 선수의 말을 맡고 있습니다. 신뢰를 지키지 않았다면 이루기 힘든 결과였을 것입니다.“신중함과 공감”개업 초기, 한 선배와 균에</a:t>
            </a:r>
            <a:r>
              <a:rPr sz="1200">
                <a:solidFill>
                  <a:srgbClr val="000000"/>
                </a:solidFill>
                <a:latin typeface="맑은 고딕"/>
              </a:rPr>
              <a:t> 감염된 굽의 처치에 대한 갈등 해결한 경험이 있습니다. 선배의 지시대로 일을 </a:t>
            </a:r>
            <a:r>
              <a:rPr u="sng" b="1" sz="1200">
                <a:solidFill>
                  <a:srgbClr val="000000"/>
                </a:solidFill>
                <a:latin typeface="맑은 고딕"/>
              </a:rPr>
              <a:t>(3)진행했다면 작업 시간이 줄고 몸도 편했겠지만, 그렇게 하면 고객에게 신뢰를 잃는 일이었습니다. 저는 처치의 옳고 그름을 확인하고, 결과적으로 그 처치가 옳지 않다는</a:t>
            </a:r>
            <a:r>
              <a:rPr sz="1200">
                <a:solidFill>
                  <a:srgbClr val="000000"/>
                </a:solidFill>
                <a:latin typeface="맑은 고딕"/>
              </a:rPr>
              <a:t> 것을 알게 되었습니다. 저는 직설적으로 의견을 표현하기보다는 선배의 의도를 물어보고 공감하며 적절한 대안을 제시했습니다. 이후 다른 장제사들에게 상황을 설명하고 조언을 구한 뒤, 당사자와 조심스럽게 의논하여 갈등을 해결했습니다. 갈등이 발생할 때 솔직함과 직설적인 태도가 도움이 될 수 있지만, 상대방의 입장을 고려하고 기분을 상하지 않도록 조심스럽게 대처하는 것이 더 중요하다고 생각합니다. 따라서 마사회에 입사하여서도 팀원들과 소통하고 공감하며 문제를 해결하는 장제사가 되겠습니다.</a:t>
            </a:r>
          </a:p>
        </p:txBody>
      </p:sp>
      <p:sp>
        <p:nvSpPr>
          <p:cNvPr id="8" name="TextBox 7"/>
          <p:cNvSpPr txBox="1"/>
          <p:nvPr/>
        </p:nvSpPr>
        <p:spPr>
          <a:xfrm>
            <a:off x="457200" y="62590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8534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1734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고객과의 신뢰를 유지하기 위한 구체적인 노력이 무엇인지 설명해주세요.</a:t>
            </a:r>
            <a:br/>
            <a:r>
              <a:t>(2) 균에 감염된 굽의 처치에 대한 갈등을 해결한 과정에서 무엇을 배웠나요?</a:t>
            </a:r>
            <a:br/>
            <a:r>
              <a:t>(3) 갈등 발생 시 상대방의 입장을 고려하며 문제를 해결한 경험에 대해 설명해주세요.</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E0503316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2618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[불법경마가 위협이 되고 있습니다.]마사회는 최근 불법 경마에 대응하기 위한 노력을 강구하고 있습니다. 또한 마사회는 6월 온라인 마권발매를 본격적으로 준비하고 있기 때문에, 지속적인 모니터링을 통해, 불법 경마 단속을 취하고 있습니다. 불법경마는 건전한 경마 문화 형성 및 마사회 매출측면에서 위협이 되고 있습니다. 또한 불법경마는 제도적으로 </a:t>
            </a:r>
            <a:r>
              <a:rPr u="sng" b="1" sz="1200">
                <a:solidFill>
                  <a:srgbClr val="000000"/>
                </a:solidFill>
                <a:latin typeface="맑은 고딕"/>
              </a:rPr>
              <a:t>(1)중독 방지 장치가 없어, 많은 중독자들이 생겨나고 있습니다. 이를 위해서, 마사회는 온라인 마권 판매 시행 및 불법도박 근절 홍보 등 노력을 통해서 올바른 경마문화를 만들려고 노력하고 있습니다.</a:t>
            </a:r>
            <a:r>
              <a:rPr sz="1200">
                <a:solidFill>
                  <a:srgbClr val="000000"/>
                </a:solidFill>
                <a:latin typeface="맑은 고딕"/>
              </a:rPr>
              <a:t> 이를 위해 첫 번째 다수의 관계자들과 </a:t>
            </a:r>
            <a:r>
              <a:rPr u="sng" b="1" sz="1200">
                <a:solidFill>
                  <a:srgbClr val="000000"/>
                </a:solidFill>
                <a:latin typeface="맑은 고딕"/>
              </a:rPr>
              <a:t>(2)커뮤니케이션을 해 본 경험이 있습니다. 학부시절, 공연기획 대표 경험과 기획동아리 운영진 등 경험을 통해, 다수의 관계자와</a:t>
            </a:r>
            <a:r>
              <a:rPr sz="1200">
                <a:solidFill>
                  <a:srgbClr val="000000"/>
                </a:solidFill>
                <a:latin typeface="맑은 고딕"/>
              </a:rPr>
              <a:t> 협업을 진행해 본 경험이 있습니다. 이 같은 역량을 바탕으로, 한국마사회가 불법경마를 근절하는데 이바지하겠습니다. 예를 들어, 협업 네트워크를 구축하여 공동의 목표를 명확히 하여, 효과적인 업무를 수행하겠습니다. 현재 마사회는 수사당국에 적극적인 </a:t>
            </a:r>
            <a:r>
              <a:rPr u="sng" b="1" sz="1200">
                <a:solidFill>
                  <a:srgbClr val="000000"/>
                </a:solidFill>
                <a:latin typeface="맑은 고딕"/>
              </a:rPr>
              <a:t>(3)사법처리 요청을 통한 단속을 계획하고 있습니다. 이에 더 나아가, 심의위원회</a:t>
            </a:r>
            <a:r>
              <a:rPr sz="1200">
                <a:solidFill>
                  <a:srgbClr val="000000"/>
                </a:solidFill>
                <a:latin typeface="맑은 고딕"/>
              </a:rPr>
              <a:t> 등 관련기관과도 협업 네트워크를 구축하여 대응하도록 하겠습니다.두 번째, 학부시절 공연 기획 경험 및 기획동아리 활동을 바탕으로, 기획력을 갖추었습니다. 기획력을 바탕으로, 업무를 수행하는데 필요한 선진 프로세스를 구축하겠습니다. 이를 위해 항상 마사회를 둘러싼 경영환경을 분석하고, 이뿐만 아니라 이를 바탕으로 적합한 프로세스를 구축하겠습니다. 이 같은 노력을 통해, 건전한 경마 문화를 조성하는데 이바지하겠습니다.</a:t>
            </a:r>
          </a:p>
        </p:txBody>
      </p:sp>
      <p:sp>
        <p:nvSpPr>
          <p:cNvPr id="8" name="TextBox 7"/>
          <p:cNvSpPr txBox="1"/>
          <p:nvPr/>
        </p:nvSpPr>
        <p:spPr>
          <a:xfrm>
            <a:off x="457200" y="587502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46938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78942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불법경마 대응을 위해 구축하고자 하는 협업 네트워크의 주요 구성은 무엇인가요?</a:t>
            </a:r>
            <a:br/>
            <a:r>
              <a:t>(2) 공연기획 대표 경험이 불법경마 근절에 어떻게 기여할 수 있나요?</a:t>
            </a:r>
            <a:br/>
            <a:r>
              <a:t>(3) 선진 프로세스를 구축함으로써 기대하는 바람직한 결과는 무엇인가요?</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E0503316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9593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[권한을 가진 사람에게는 큰 책임이 따른다]청렴과 가장 반대되는 상황은, 직분에 맞는 책임감을 갖지 않았을 때입니다. 공공기관 직원으로서, 이러한 본분을 망각했기에 모 공공기관 땅투기 논란 등 이러한 논란이 계속되는 것이라고 생각합니다. 사회생활을 하다 보면 저마다 자신만의 역할을 갖게 되며, 직책에 따라 상대적으로 다른 사람보다 더 큰 권한을 갖게 됩니다. 그러나 권한을 가진 사람에게는 큰 책임이 따른다는 사실을 간과한다면 모두에게 큰 피해를 줄 수 있다고 생각합니다. 공연 기획 대표를 맡았을 때도 이러한 책임 의식을 바탕으로 보다 공정하고 투명한 공연을 기획할 수 있었습니다. 대표인 만큼 공연 출연진을 직접 선정할 권한이 있었고, 이 때문에 지인들로부터 공연에 참여시켜 달라는 청탁을 받기도 했습니다. 하지만 책임자로서 </a:t>
            </a:r>
            <a:r>
              <a:rPr u="sng" b="1" sz="1200">
                <a:solidFill>
                  <a:srgbClr val="000000"/>
                </a:solidFill>
                <a:latin typeface="맑은 고딕"/>
              </a:rPr>
              <a:t>(1)권한을 남용할 수는 없었기에 청탁을 단호히 거절하였으며, SNS 투표를 진행하거나 외부 전문가분을 초청하여 최종 출연진을 함께 선정하였습니다. 이렇듯 공정한 선발방식 덕분에 누구나 출연진이 될 기회를 제공할</a:t>
            </a:r>
            <a:r>
              <a:rPr sz="1200">
                <a:solidFill>
                  <a:srgbClr val="000000"/>
                </a:solidFill>
                <a:latin typeface="맑은 고딕"/>
              </a:rPr>
              <a:t> 수 있었습니다. 이 같은 경험을 바탕으로, 항상 본분을 잘하고 있는지 스스로 점검해 보겠습니다. 이를 위해 자가점검표를 만들어, 스스로 청렴하게 업무를 수행하는지 확인하겠습니다. 이를 바탕으로, 타인과 이와 관련된 갈등이 발생한다면, 우선 스스로 잘못 알고 있는 게 있는지 확인을 해보겠습니다. 그리고 잘못된 것이 </a:t>
            </a:r>
            <a:r>
              <a:rPr u="sng" b="1" sz="1200">
                <a:solidFill>
                  <a:srgbClr val="000000"/>
                </a:solidFill>
                <a:latin typeface="맑은 고딕"/>
              </a:rPr>
              <a:t>(2)확실하게 판단이 된다면, 상호 간 대화를 통해 잘못된 것을 바로잡고, 그게 안된다면 상사분이나 사내 청렴시스템에 상담을 통해 조치를 취하도록</a:t>
            </a:r>
            <a:r>
              <a:rPr sz="1200">
                <a:solidFill>
                  <a:srgbClr val="000000"/>
                </a:solidFill>
                <a:latin typeface="맑은 고딕"/>
              </a:rPr>
              <a:t> 노력하겠습니다. 이처럼, 직원 하나하나가 청렴의식을 지키려고 노력한다면, 결국 마사회만의 청렴 브랜드 가치를 제고할 수 있다고 생각합니다.</a:t>
            </a:r>
            <a:r>
              <a:rPr u="sng" b="1" sz="1200">
                <a:solidFill>
                  <a:srgbClr val="000000"/>
                </a:solidFill>
                <a:latin typeface="맑은 고딕"/>
              </a:rPr>
              <a:t>(3)</a:t>
            </a:r>
          </a:p>
        </p:txBody>
      </p:sp>
      <p:sp>
        <p:nvSpPr>
          <p:cNvPr id="8" name="TextBox 7"/>
          <p:cNvSpPr txBox="1"/>
          <p:nvPr/>
        </p:nvSpPr>
        <p:spPr>
          <a:xfrm>
            <a:off x="457200" y="61081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7025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0225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청탁을 거절할 때 어떤 기준을 주로 고려했나요?</a:t>
            </a:r>
            <a:br/>
            <a:r>
              <a:t>(2) 자가점검표를 활용한 청렴 점검의 구체적인 방법은 무엇인가요?</a:t>
            </a:r>
            <a:br/>
            <a:r>
              <a:t>(3) 청렴 브랜드 가치를 제고하기 위해 추가적으로 고려할 수 있는 방법은 무엇인가요?</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E1503909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6285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[사이버 복원력 강화로 이루는 말산업 안정] 지속되는 정부 행정망 장애와 사이버 사고 속에, 사이버 복원력(Cyber Resilience)이 주요 보안 과제로 확산되고 있습니다. 사고 발생을 가정하고 보다 신속하게 운영을 복구하는 </a:t>
            </a:r>
            <a:r>
              <a:rPr u="sng" b="1" sz="1200">
                <a:solidFill>
                  <a:srgbClr val="000000"/>
                </a:solidFill>
                <a:latin typeface="맑은 고딕"/>
              </a:rPr>
              <a:t>(1)역량에 초점을 맞추는 것입니다. 특히 한국마사회는 온라인 마권 발매의 본격적 시행을 앞두고 있어,</a:t>
            </a:r>
            <a:r>
              <a:rPr sz="1200">
                <a:solidFill>
                  <a:srgbClr val="000000"/>
                </a:solidFill>
                <a:latin typeface="맑은 고딕"/>
              </a:rPr>
              <a:t> 이러한 복원력 확보에 더욱 집중이 필요합니다. 서비스 중단 시 재정적 손실을 넘어서, 대국민 개인정보 유출과 경마산업의 신뢰 훼손까지 초래할 수 </a:t>
            </a:r>
            <a:r>
              <a:rPr u="sng" b="1" sz="1200">
                <a:solidFill>
                  <a:srgbClr val="000000"/>
                </a:solidFill>
                <a:latin typeface="맑은 고딕"/>
              </a:rPr>
              <a:t>(2)있기 때문입니다. 이는 NFT, 경마메타버스 등 디지털혁신 사업의 성공적 추진과 안정성 (3)확보 측면에서도 의미가 깊습니다. 이에 저는 두 가지 구체적 방안으로 한국마사회의 사이버 복원력 강화에 기여하고자 합니다.첫째, 보안 리스크를</a:t>
            </a:r>
            <a:r>
              <a:rPr sz="1200">
                <a:solidFill>
                  <a:srgbClr val="000000"/>
                </a:solidFill>
                <a:latin typeface="맑은 고딕"/>
              </a:rPr>
              <a:t> 식별·조치하며 체계적인 IT위험관리 체계를 확보하겠습니다. 아울러 소통하는 보안을 실현하여 전사적 차원의 효과적인 내부통제 문화를 구축하겠습니다.둘째, 사이버 복원력 실태를 주기적으로 조사하고 관련 리스크를 계량화하겠습니다. 이를 통해 중요 서비스의 중단 허용한도 결정 시, 합리적인 의사결정을 도모할 수 있을 것입니다.[융합적 보안 역량] 한국마사회의 자율보안체계 확립과 복원력 강화에 기여하고자 아래의 역량을 키워왔습니다.1) 보안 기획 역량 - 대기업 제조사에서 국내외 컴플라이언스를 기반으로 정보보호 관리체계를 기획·운영했습니다. ISO27001, 정부기관 실태점검에 대응하며, 보안 리스크를 도출하고 내부 환경에 맞게 적용시키는 역량을 키웠습니다.2) 기술적 보안 역량- 보안 컨설팅펌에서 약 15개 기업의 기술적 취약점 점검 업무를 수행하며, 각 기업의 환경에 맞춰 리스크를 식별하고 조치했습니다. 아울러 제조 기업에서 보안솔루션을 구축·운영하며 실무 역량을 배양했습니다.3) 개인정보보호 역량 - 개인정보 흐름분석 업무를 수행하고 공공기관의 개인정보보호 관리체계를 운영한 바 있습니다. 개인정보보호 수준진단에 대응하며 법적 리스크 제거에 기여했습니다.</a:t>
            </a:r>
          </a:p>
        </p:txBody>
      </p:sp>
      <p:sp>
        <p:nvSpPr>
          <p:cNvPr id="8" name="TextBox 7"/>
          <p:cNvSpPr txBox="1"/>
          <p:nvPr/>
        </p:nvSpPr>
        <p:spPr>
          <a:xfrm>
            <a:off x="457200" y="671169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605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609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보안 리스크를 식별·조치하는 과정에서 겪은 도전과 경험은 어떤 것이 있었나요?</a:t>
            </a:r>
            <a:br/>
            <a:r>
              <a:t>(2) 사이버 복원력 강화를 위한 두 가지 구체적 방안은 어떻게 다른가요?</a:t>
            </a:r>
            <a:br/>
            <a:r>
              <a:t>(3) 어떤 방식으로 전사적 차원의 내부통제 문화를 구축할 계획인가요?</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E1503909</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571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[원칙 준수에서 시작하는 정의와 청렴] 정의와 청렴에 가장 반대되는 상황은 부정행위나 부패, 사적 이익 추구가 있을 것입니다. </a:t>
            </a:r>
            <a:r>
              <a:rPr u="sng" b="1" sz="1200">
                <a:solidFill>
                  <a:srgbClr val="000000"/>
                </a:solidFill>
                <a:latin typeface="맑은 고딕"/>
              </a:rPr>
              <a:t>(1)또한 이는 모두 '원칙을 준수하지 않는 것'에서 시작한다고 생각합니다. 특히 제가 희망하는 정보보안 직무는 조직의 중요 정보나 시스템, 로그에 대한 높은 접근권한을 가지고 있어 더욱 공정무사한 업무 처리와 원칙 준수가 필요합니다. 이러한 청렴과 (2)정의에 반대되는 상황을 직면한 경험이 있습니다. 대기업 제조사의 보안솔루션 운영 업무를 담당하며 타 팀 선배에게 원칙에 위배되는 업무 처리를 강요받은 것입니다. 당시 보안솔루션의 예외 정책 적용이 필요한 경우 정식 신청 절차와 부서장의 결재를 거쳐야 했습니다. 하지만 저와 사적으로 친밀한 관계를 유지 중이던 선배가 공정한 절차를 무시한 채 구두로 예외 처리를 요청한 것입니다. 아울러 신입사원이었던 저는 상급자로서의 지위 관계와, 관행적으로 편의를 봐주는 분위기가 형성되어 있어 대처에 어려움을 겪었습니다. 하지만 이는 업무 권한의 오남용이자,</a:t>
            </a:r>
            <a:r>
              <a:rPr sz="1200">
                <a:solidFill>
                  <a:srgbClr val="000000"/>
                </a:solidFill>
                <a:latin typeface="맑은 고딕"/>
              </a:rPr>
              <a:t> 직원들 간의 불평등과 보안팀, 조직 전체의 신뢰 훼손을 초래한다고 생각했습니다. 이에 </a:t>
            </a:r>
            <a:r>
              <a:rPr u="sng" b="1" sz="1200">
                <a:solidFill>
                  <a:srgbClr val="000000"/>
                </a:solidFill>
                <a:latin typeface="맑은 고딕"/>
              </a:rPr>
              <a:t>(3)먼저 객관적인 근거와 발생 가능한 리스크를 눈높이에 맞춰 설명했습니다. 아울러 타협이 불가한 부분에 대해 강경한</a:t>
            </a:r>
            <a:r>
              <a:rPr sz="1200">
                <a:solidFill>
                  <a:srgbClr val="000000"/>
                </a:solidFill>
                <a:latin typeface="맑은 고딕"/>
              </a:rPr>
              <a:t> 자세로 대응하며 상황을 마무리 지을 수 있었습니다. 또한 이후로 유사 사례를 취합하고 팀 내 제안하여, 신청 절차를 ITSM으로 시스템화하여 근본적인 개선을 이뤘습니다. 이는 정보보안 업무 수행 시 필요한 자세와 청렴의 가치를 깨달은 소중한 경험이 되었습니다. 한국마사회 입사 후, 원칙을 준수하는 정보보안 업무를 수행하며 신뢰의 가치를 더하고자 합니다. 특히 '원칙에 대한 이해'를 이끌어내는 것이 선행되어야 할 것입니다. 따라서 객관적 근거와 눈높이를 맞춘 소통으로 보안 정책에 대한 이해와 갈등 해소를 도모하려 합니다. 이로써 효과적인 내부통제 문화를 구축하고, 모든 상황에서 원칙을 준수하며 정의와 청렴의 가치를 실현하는 한국마사회인으로 거듭나겠습니다.</a:t>
            </a:r>
          </a:p>
        </p:txBody>
      </p:sp>
      <p:sp>
        <p:nvSpPr>
          <p:cNvPr id="8" name="TextBox 7"/>
          <p:cNvSpPr txBox="1"/>
          <p:nvPr/>
        </p:nvSpPr>
        <p:spPr>
          <a:xfrm>
            <a:off x="457200" y="673455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89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895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정보보안 직무에서 '원칙 준수'가 중요한 이유는 무엇인가요?</a:t>
            </a:r>
            <a:br/>
            <a:r>
              <a:t>(2) 보안 솔루션 운영 중 직면했던 청렴의 가치와 관련된 상황은 무엇이었나요?</a:t>
            </a:r>
            <a:br/>
            <a:r>
              <a:t>(3) ITSM 시스템으로 절차를 개선한 경험이 조직에 어떻게 기여했다고 생각하나요?</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E0100144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65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한국마사회와 관련된 대표적인 사회 트렌드는 디지털 전환입니다. 한국마사회 또한 4차 산업혁명 속 미래 성장 동력 확보를 위해 노력하고 있으며, 그 중에서도 6월 온라인 마권 발매 정식 시행을 앞두고 있습니다. 코로나19로 경마가 전면 중단되면서 불법 사설경마 규모는 크게 </a:t>
            </a:r>
            <a:r>
              <a:rPr u="sng" b="1" sz="1200">
                <a:solidFill>
                  <a:srgbClr val="000000"/>
                </a:solidFill>
                <a:latin typeface="맑은 고딕"/>
              </a:rPr>
              <a:t>(1)증가했습니다. 불법경마는 상한선 부재로 인한 높은 중독성, 수익의 음지화 등 여러 부작용이 존재합니다. 온라인</a:t>
            </a:r>
            <a:r>
              <a:rPr sz="1200">
                <a:solidFill>
                  <a:srgbClr val="000000"/>
                </a:solidFill>
                <a:latin typeface="맑은 고딕"/>
              </a:rPr>
              <a:t> 경마를 통해 불법경마 수익을 흡수하게 된다면 이는 고스란히 고객과 지역사회로 선순환될 것입니다. 또한 신규 고객 유입으로 경마 인구 고령화를 개선하고, 상한선과 실명제로 정부의 스포츠 건전화 정책에 부응할 수 있습니다. 또한 한국마사회는 디지털 혁신 추진 위원회를 운영하고 경마 관련 디지털 콘텐츠 발굴 등 고객 만족도 확대에 주력하고 있습니다. 대표적으로 말마프렌즈 NFT 발행 등 국민 경마 경험을 확대하고, 호스피아 등 데이터를 기반으로 한 맞춤형 서비스를 제공하여 국민과 말산업 관계자들의 편의성을 증진시키고 있습니다. 한국마사회 PA로 7년 2개월을 근무하며 고객들의 여러 이야기를 듣고, </a:t>
            </a:r>
            <a:r>
              <a:rPr u="sng" b="1" sz="1200">
                <a:solidFill>
                  <a:srgbClr val="000000"/>
                </a:solidFill>
                <a:latin typeface="맑은 고딕"/>
              </a:rPr>
              <a:t>(2)렛츠런파크의 변화를 보았습니다. 마이카드 출시부터 돌콩과 닉스고를 거쳐 명마 가상경주까지 다양한 경마 사업들을 직접 경험해봤다는 점은 한국마사회의 디지털 기반 경쟁력 강화에 보탬이</a:t>
            </a:r>
            <a:r>
              <a:rPr sz="1200">
                <a:solidFill>
                  <a:srgbClr val="000000"/>
                </a:solidFill>
                <a:latin typeface="맑은 고딕"/>
              </a:rPr>
              <a:t> 될 것입니다. 또한 한국마사회에 입사하여 신규 경마 고객 유입을 통한 수익 증가 및 지역사회 </a:t>
            </a:r>
            <a:r>
              <a:rPr u="sng" b="1" sz="1200">
                <a:solidFill>
                  <a:srgbClr val="000000"/>
                </a:solidFill>
                <a:latin typeface="맑은 고딕"/>
              </a:rPr>
              <a:t>(3)환원에 힘쓰고 싶습니다. 2030을 위한 ‘놀라운지’, 농민 상생을 위한 ‘바로마켓’, 관광을 결합한 ‘벚꽃축제’ 등 국민과 가까워지기 위한 한국마사회의 노력들을 느꼈고, 한국마사회가 추구하는 경마공원의 미래 모습을 잘 이해하고</a:t>
            </a:r>
            <a:r>
              <a:rPr sz="1200">
                <a:solidFill>
                  <a:srgbClr val="000000"/>
                </a:solidFill>
                <a:latin typeface="맑은 고딕"/>
              </a:rPr>
              <a:t> 있습니다. 이는 입사 후 경마공원을 보다 건전하고 고객 친화적 이미지로 만드는 사업을 구상하는 데 밑거름이 될 것입니다. 경마와 말 산업에 대해 끊임없이 공부하고, 어떻게 하면 더 많은 고객들이 경마공원에 대한 긍정적인 기억을 가지고 돌아가도록 만들지 고민하는 말 산업 전문가가 되겠습니다.</a:t>
            </a:r>
          </a:p>
        </p:txBody>
      </p:sp>
      <p:sp>
        <p:nvSpPr>
          <p:cNvPr id="8" name="TextBox 7"/>
          <p:cNvSpPr txBox="1"/>
          <p:nvPr/>
        </p:nvSpPr>
        <p:spPr>
          <a:xfrm>
            <a:off x="457200" y="67254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9771"/>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98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한국마사회에서 디지털 혁신을 추진하는 과정에서 어떤 도전 과제가 있었나요?</a:t>
            </a:r>
            <a:br/>
            <a:r>
              <a:t>(2) 신규 경마 고객 유입을 위한 본인의 전략은 무엇인가요?</a:t>
            </a:r>
            <a:br/>
            <a:r>
              <a:t>(3) 경마공원을 고객 친화적 이미지로 만드는 방안을 구상한 경험이 있나요?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E1400047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3999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저는 한국마사회에서 6년간 근무하였습니다.최근 한국마사회는 전자카드 4.0 애플리케이션에 온라인 경마 기능을 추가하여, 사업장 내 뿐만 아니라, 사업장 외에서 구매 상한이 절반으로 제한된 마권을 구매할 수 있도록 하는 시스템을 시범 운영하고, 시범 운영 인원을 점차 확대해 나가는 변화가 있습니다. 그 뿐만 아니라 사회적인 트렌드인 인공지능 기술을 한국마사회에 필요한 분야에 결합하여, 말 부위 식별 및 보행 이상 진단이 가능한 상태 인공지능 기술 도입하기 위한 모델 학습 절차를 진행 중입니다.앞으로 한국마사회는 기능이 추가된 전자카드 4.0을 더 안정적으로 유지보수하고, 고객 정보 관리에 힘쓰며, 온라인 경마 편리성을 향상하기 </a:t>
            </a:r>
            <a:r>
              <a:rPr u="sng" b="1" sz="1200">
                <a:solidFill>
                  <a:srgbClr val="000000"/>
                </a:solidFill>
                <a:latin typeface="맑은 고딕"/>
              </a:rPr>
              <a:t>(1)위해, 타 은행의 가상계좌나 간편 인증과 같은 다양한 사업을 한국마사회의 사업에 적용할 줄 아는 직원, 보안 및 정보 관리에도 철저한 직원이 필요하다고 생각합니다. 또한, 전자카드에 생중계</a:t>
            </a:r>
            <a:r>
              <a:rPr sz="1200">
                <a:solidFill>
                  <a:srgbClr val="000000"/>
                </a:solidFill>
                <a:latin typeface="맑은 고딕"/>
              </a:rPr>
              <a:t> 시스템이 새로 도입된 만큼, 불법 경마 사이트 운영자들의 경마 </a:t>
            </a:r>
            <a:r>
              <a:rPr u="sng" b="1" sz="1200">
                <a:solidFill>
                  <a:srgbClr val="000000"/>
                </a:solidFill>
                <a:latin typeface="맑은 고딕"/>
              </a:rPr>
              <a:t>(2)생중계 운영이 비교적 이전보다 쉬워지므로 더욱 강력한 불법 경마 예방 대책을 끊임없이 생각하는 직원이 필요하다고</a:t>
            </a:r>
            <a:r>
              <a:rPr sz="1200">
                <a:solidFill>
                  <a:srgbClr val="000000"/>
                </a:solidFill>
                <a:latin typeface="맑은 고딕"/>
              </a:rPr>
              <a:t> 생각합니다.저는 전자카드 4.0의 흐름도를 직접 작성하여 임직원들의 전자카드 4.0 기능 이해를 도왔고, 전자카드 안정성 테스트를 도왔던 경험이 있습니다. 주간 회의 내용과 회장 당부, 지시 사항을 꾸준히 보아온 경험을 바탕으로 어떤 방향으로 임직원들이 함께 나아가야 전자카드 4.0이 더 안정적이고, 효율적일지 이해하고 있습니다.그동안 한국마사회에 필요한 인재가 되기 위해 정보기술처의 부서별, 세부적으로는 직책 별 직무를 직접 다가가서 보고, 필요한 직무 역량 또한 직원 분들께 직접 여쭤보며 업무에 도움이 될 내용을 꾸준히 공부했습니다. 또한, 저는 불법 경마에 대하여 비교적 잘 알고 있습니다. 제가 가진 </a:t>
            </a:r>
            <a:r>
              <a:rPr u="sng" b="1" sz="1200">
                <a:solidFill>
                  <a:srgbClr val="000000"/>
                </a:solidFill>
                <a:latin typeface="맑은 고딕"/>
              </a:rPr>
              <a:t>(3)경험으로 한국마사회가 앞으로 온라인 경마 사업이 더욱 발전함에 따라 맞이하게 될 새로운 불법 경마 형태 단속에도 이바지할</a:t>
            </a:r>
            <a:r>
              <a:rPr sz="1200">
                <a:solidFill>
                  <a:srgbClr val="000000"/>
                </a:solidFill>
                <a:latin typeface="맑은 고딕"/>
              </a:rPr>
              <a:t> 수 있을 것이라 자신합니다.</a:t>
            </a:r>
          </a:p>
        </p:txBody>
      </p:sp>
      <p:sp>
        <p:nvSpPr>
          <p:cNvPr id="8" name="TextBox 7"/>
          <p:cNvSpPr txBox="1"/>
          <p:nvPr/>
        </p:nvSpPr>
        <p:spPr>
          <a:xfrm>
            <a:off x="457200" y="668883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8319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0323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전자카드 4.0의 기능이 확장됨에 따라 필요하다고 생각되는 고객 정보 관리 방법은 무엇인가요?</a:t>
            </a:r>
            <a:br/>
            <a:r>
              <a:t>(2) 전자카드 4.0의 안정성 테스트에서 겪은 가장 큰 도전 과제는 무엇이었나요?</a:t>
            </a:r>
            <a:br/>
            <a:r>
              <a:t>(3) 불법 경마 단속을 위한 새로운 접근 방식을 제안할 때 가장 중요하게 고려해야 할 요소는 무엇입니까?</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E0100144</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20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공기업 임직원으로서 정의와 청렴은 현실과 타협하거나 편법을 사용하지 않고 원칙대로 일을 처리하는 것이라 생각합니다. 여러 사회적 사례를 통해 단기적인 성과에 집착하다 신뢰를 져버리는 경우를 많이 볼 수 있습니다. 정직하고 공정한 일 처리는 장기적이고 </a:t>
            </a:r>
            <a:r>
              <a:rPr u="sng" b="1" sz="1200">
                <a:solidFill>
                  <a:srgbClr val="000000"/>
                </a:solidFill>
                <a:latin typeface="맑은 고딕"/>
              </a:rPr>
              <a:t>(1)단단한 신뢰의 시작점이라 생각합니다. 한국마사회법 1장 1조에도 ‘공정’의 정신이 강조되어 있습니다. 저는 청렴과</a:t>
            </a:r>
            <a:r>
              <a:rPr sz="1200">
                <a:solidFill>
                  <a:srgbClr val="000000"/>
                </a:solidFill>
                <a:latin typeface="맑은 고딕"/>
              </a:rPr>
              <a:t> 정직한 자세로 조직의 비전을 실현하고 신뢰를 얻은 경험이 있습니다. 한국마사회에서 2016년 마이카드 앱 출시 당시 홍보 PA로 활동했을 때의 일입니다. 주 업무는 고객 휴대폰에 마이카드를 설치해주고, 이벤트 금액을 충전해주는 </a:t>
            </a:r>
            <a:r>
              <a:rPr u="sng" b="1" sz="1200">
                <a:solidFill>
                  <a:srgbClr val="000000"/>
                </a:solidFill>
                <a:latin typeface="맑은 고딕"/>
              </a:rPr>
              <a:t>(2)것이었습니다. 일부 PA들은 고객들에게 어플 설치 및 환급 후 즉시 삭제를 권유하며 일회성 실적 늘리기에만 몰두하였고, 한 고객에게 여러 차례 금액을 충전해주는 편법을 사용하기도 했습니다. 하지만 저는</a:t>
            </a:r>
            <a:r>
              <a:rPr sz="1200">
                <a:solidFill>
                  <a:srgbClr val="000000"/>
                </a:solidFill>
                <a:latin typeface="맑은 고딕"/>
              </a:rPr>
              <a:t> 한국마사회의 장기적 목표인 ‘언택트 경마환경 조성’에 집중했습니다. 우선 렛츠런파크 곳곳을 누비며 스마트폰 사용이 수월한 고객들을 먼저 공략하였고, 2030고객들에게 어플을 홍보하였습니다. 또한 어플 사용이 익숙지 않은 고령의 동료들에게 기종별 마이카드 FAQ를 자발적으로 정리하여 배포했습니다. 마지막으로 어플을 직접 사용하면서 느낀 오류사항 및 개선사항들을 정리하여 발매총괄부 직원에게 전달했습니다. 간혹 가입 이력을 숨기고 금액 충전을 요구하는 고객도 있었지만, 이벤트 취지를 말씀드리며 정중하게 </a:t>
            </a:r>
            <a:r>
              <a:rPr u="sng" b="1" sz="1200">
                <a:solidFill>
                  <a:srgbClr val="000000"/>
                </a:solidFill>
                <a:latin typeface="맑은 고딕"/>
              </a:rPr>
              <a:t>(3)돌려보냈습니다. 노력의 결과 소속 창구 어플 담당 PA로 선정되어 마이카드 민원 및 문의에 막힘없이 응대할 수 있게 되었고, 이후 홍보요원 경력을 인정받아 전자카드PC 담당 PA로 발탁되었습니다. 이 경험을 통해 배운 주인의식과 책임감을 바탕으로 한국마사회에 입사해서도 당장 눈 앞의 실적이 아닌, 장기적</a:t>
            </a:r>
            <a:r>
              <a:rPr sz="1200">
                <a:solidFill>
                  <a:srgbClr val="000000"/>
                </a:solidFill>
                <a:latin typeface="맑은 고딕"/>
              </a:rPr>
              <a:t> 비전을 고려하며 소신있게 업무에 임하겠습니다. 청렴함에 반하는 구성원과의 갈등상황에서는 적극적인 대화를 통해 상황에 대한 이해를 유도하고 함께 해결 방안을 모색하겠습니다.</a:t>
            </a:r>
          </a:p>
        </p:txBody>
      </p:sp>
      <p:sp>
        <p:nvSpPr>
          <p:cNvPr id="8" name="TextBox 7"/>
          <p:cNvSpPr txBox="1"/>
          <p:nvPr/>
        </p:nvSpPr>
        <p:spPr>
          <a:xfrm>
            <a:off x="457200" y="67208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52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52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한국마사회법에서 '공정'의 정신을 강조하는 부분을 어떻게 적용하셨나요?</a:t>
            </a:r>
            <a:br/>
            <a:r>
              <a:t>(2) 마이카드 앱 운영 시 청렴을 지키기 위해 구체적으로 어떤 조치를 취했나요?</a:t>
            </a:r>
            <a:br/>
            <a:r>
              <a:t>(3) 장기적 비전을 고려한 업무 수행 경험을 구체적으로 말씀해 주세요.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E0503611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839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[한국마사회와 관련된 트렌드 분석]한국마사회는 온라인 발매 법제화 완료에 따른 기관 사업 구조를 대규모 개편하여 기존의 운집형 구조를 탈피하는 변화 속에 있습니다. 이러한 구조변화 과정에서비용 절감을 통한 경영효율화를 목표로 사업계획을 세워야 합니다.또한 코로나 기간 무차입 경영 유지를 통한 재무 건전성을 상당 부분 확보했지만이를 유지하기 위해 부채비율을 15%로 </a:t>
            </a:r>
            <a:r>
              <a:rPr u="sng" b="1" sz="1200">
                <a:solidFill>
                  <a:srgbClr val="000000"/>
                </a:solidFill>
                <a:latin typeface="맑은 고딕"/>
              </a:rPr>
              <a:t>(1)유지하고 신뢰도 높은 투자계획을 수립하는 과정에 있습니다.[필요 역량 및 기여할 수 있는 부분]1. 회계,재무지식을 기반으로 한 기업의 재무 분석 역량이 필요합니다저는</a:t>
            </a:r>
            <a:r>
              <a:rPr sz="1200">
                <a:solidFill>
                  <a:srgbClr val="000000"/>
                </a:solidFill>
                <a:latin typeface="맑은 고딕"/>
              </a:rPr>
              <a:t> 재무회계관리 직무의 역량을 기르기 위해 기초 회계부터 시작하여 재무제표를 기반으로 기업의 재무 건전성을 분석하는 역량을 </a:t>
            </a:r>
            <a:r>
              <a:rPr u="sng" b="1" sz="1200">
                <a:solidFill>
                  <a:srgbClr val="000000"/>
                </a:solidFill>
                <a:latin typeface="맑은 고딕"/>
              </a:rPr>
              <a:t>(2)길러야겠다고판단하고 중급회계와 고급(연결)회계를 학습하였습니다. 또한 기업의 투자의사 결정 과정에서 피투자기업의 재무 건전성을 분석하는 것이 필수인 점을 감안해 경쟁력을 기르고자 국가공인자격인 '신용분석사'를</a:t>
            </a:r>
            <a:r>
              <a:rPr sz="1200">
                <a:solidFill>
                  <a:srgbClr val="000000"/>
                </a:solidFill>
                <a:latin typeface="맑은 고딕"/>
              </a:rPr>
              <a:t> 취득하였습니다. 이러한 역량을 바탕으로 재무회계관리 직무를 수행하며 한국마사회의 재무건전성 향상에 기여하겠습니다.2. 사업의 디지털 전환을 위한 전산 업무 역량이 필요합니다.한국산업인력공단에서 재직 중 </a:t>
            </a:r>
            <a:r>
              <a:rPr u="sng" b="1" sz="1200">
                <a:solidFill>
                  <a:srgbClr val="000000"/>
                </a:solidFill>
                <a:latin typeface="맑은 고딕"/>
              </a:rPr>
              <a:t>(3)2018년도부터 전면적으로 시행된 주52시간 근로제도 도입을 앞두고 업무 효율화를 위한 프로그램을 만들어 내부 제안제도에 선정된 경험이 있습니다.구체적으로 모든 사업에서 발생되는 출장 여비를 사후에 계산하고 정산하는 과정에서 비효율적인</a:t>
            </a:r>
            <a:r>
              <a:rPr sz="1200">
                <a:solidFill>
                  <a:srgbClr val="000000"/>
                </a:solidFill>
                <a:latin typeface="맑은 고딕"/>
              </a:rPr>
              <a:t> 프로세스와모두 다른 양식을 사용하여 회계부에서 반려되는 일이 많았고 이러한 낭비를 줄이고자 원스톱 엑셀 프로그램(VBA)을 설계하였습니다. 이에 따라 직원들의 업무시간을 약 30% 절감하였고 성과를 인정받아 내부제안제도에서 기관장 표창을 받았습니다. 한국마사회에 입사해서도 사업 및 경영관리 측면에서 저의 전산 역량을 발휘하여 사업 디지털화에 기여하겠습니다.</a:t>
            </a:r>
          </a:p>
        </p:txBody>
      </p:sp>
      <p:sp>
        <p:nvSpPr>
          <p:cNvPr id="8" name="TextBox 7"/>
          <p:cNvSpPr txBox="1"/>
          <p:nvPr/>
        </p:nvSpPr>
        <p:spPr>
          <a:xfrm>
            <a:off x="457200" y="64328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271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472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재무 건전성을 향상시키기 위한 구체적인 활용 방안은 무엇인가요?</a:t>
            </a:r>
            <a:br/>
            <a:r>
              <a:t>(2) 주 52시간 근로제도 도입 시 업무 효율성을 높이기 위해 개발한 프로그램의 주요 기능은 무엇이었나요?</a:t>
            </a:r>
            <a:br/>
            <a:r>
              <a:t>(3) 전산 업무 역량을 활용하여 업무 효율성을 높인 사례는 무엇인가요?</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E0503611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7141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[공정하지 못한 업무처리는 국민으로부터 신뢰를 잃는 지름길입니다]공기업은 법에 따라 운영되기에 공정한 절차와 규정에 따라 운영되어야 하고개인의 주관대로 업무를 처리하여 공정함 및 신뢰를 잃을 경우 일반기업에 비해 더 큰 파급효과를 불러일으킬 수 있습니다.한국산업인력공단에서＇중소기업 생산직 근로 장려금＇을 지급하는 업무를 동료와 수행하던 중신청 마감시간에 임박해서 서류를 제출하러 오신 고객님이 있었습니다.제출 서류는 '업무 내용이 나와 있는 재직증명서'와 '4대 보험 가입증명서'였고해당 고객님은 4대 보험 가입증명서만 가져오신 상황이었습니다. 제출 </a:t>
            </a:r>
            <a:r>
              <a:rPr u="sng" b="1" sz="1200">
                <a:solidFill>
                  <a:srgbClr val="000000"/>
                </a:solidFill>
                <a:latin typeface="맑은 고딕"/>
              </a:rPr>
              <a:t>(1)기한이 임박하여 지금 당장 회사에서 재직증명서를 발급받아 올 시간이 부족했고고객님은 일단 접수를 요청하였고 내일 오전 곧바로 추가 서류를 제출하겠다고 주장했습니다.</a:t>
            </a:r>
            <a:r>
              <a:rPr sz="1200">
                <a:solidFill>
                  <a:srgbClr val="000000"/>
                </a:solidFill>
                <a:latin typeface="맑은 고딕"/>
              </a:rPr>
              <a:t> 동료는 4대보험가입증명서가 있으니 일단 재직 확인은 문제없을 것 같다고 일단 접수를 하고 천천히 추가 서류를 받자고 했지만저는 반대 의견을 내어 서로의 의견이 충돌하였습니다.그 이유는 재직에 대한 부분은 확인이 되지만 </a:t>
            </a:r>
            <a:r>
              <a:rPr u="sng" b="1" sz="1200">
                <a:solidFill>
                  <a:srgbClr val="000000"/>
                </a:solidFill>
                <a:latin typeface="맑은 고딕"/>
              </a:rPr>
              <a:t>(2)재직증명서를 받는 이유 중 하나인 소속 부서와 업무 내용에 대한 부분이 지원급 지급 대상과 매칭이 되어야 되는 부분이 있기 때문에 불완전한 서류구성으로</a:t>
            </a:r>
            <a:r>
              <a:rPr sz="1200">
                <a:solidFill>
                  <a:srgbClr val="000000"/>
                </a:solidFill>
                <a:latin typeface="맑은 고딕"/>
              </a:rPr>
              <a:t> 판단되었기 때문입니다.또한 공직자로서 공정한 업무처리가 원칙임을 감안했을 때 서류제출기간 동안 서류 미비로 반려되어 다시 제출하신 다른 고객분들과의 형평성 </a:t>
            </a:r>
            <a:r>
              <a:rPr u="sng" b="1" sz="1200">
                <a:solidFill>
                  <a:srgbClr val="000000"/>
                </a:solidFill>
                <a:latin typeface="맑은 고딕"/>
              </a:rPr>
              <a:t>(3)문제도 발생할 수 있었습니다.당시 사업에 참여하는 건수로 실적을 산정하였고 개인근무 평가와 연결되었습니다 또한 고객님도 흥분을 많이 하신 상황에서 거절하는 부분에 부담이 컸기 때문에 동료의 마음도 이해가 갔습니다.하지만 추가로 제출할 서류의 내용이 예상과 다를 경우 결국 비용환수</a:t>
            </a:r>
            <a:r>
              <a:rPr sz="1200">
                <a:solidFill>
                  <a:srgbClr val="000000"/>
                </a:solidFill>
                <a:latin typeface="맑은 고딕"/>
              </a:rPr>
              <a:t> 절차를 밟아야 하는 등 더 큰 문제를 발생할 우려를 표현하며 설득했습니다.아울러 동료의 부담을 덜어주고자 거절에 대한 안내를 제가 하기로 했고 위와 같은 부분들을 구체적으로 설명해드려 고객님에게 안내하였습니다.</a:t>
            </a:r>
          </a:p>
        </p:txBody>
      </p:sp>
      <p:sp>
        <p:nvSpPr>
          <p:cNvPr id="8" name="TextBox 7"/>
          <p:cNvSpPr txBox="1"/>
          <p:nvPr/>
        </p:nvSpPr>
        <p:spPr>
          <a:xfrm>
            <a:off x="457200" y="662025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146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3465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공정한 업무 처리와 관련하여 동료와 의견 충돌이 있었을 때 어떤 해결책을 제시했나요?</a:t>
            </a:r>
            <a:br/>
            <a:r>
              <a:t>(2) 불완전한 서류를 반려해야 했던 결정의 주요 이유는 무엇인가요?</a:t>
            </a:r>
            <a:br/>
            <a:r>
              <a:t>(3) 형평성 문제를 고려하여 고객에게 거절을 설명한 구체적인 방법은 무엇인가요?</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E0900306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60400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한국마사회에서 경마 100주년을 맞아 새로운 </a:t>
            </a:r>
            <a:r>
              <a:rPr u="sng" b="1" sz="1200">
                <a:solidFill>
                  <a:srgbClr val="000000"/>
                </a:solidFill>
                <a:latin typeface="맑은 고딕"/>
              </a:rPr>
              <a:t>(1)100년의 핵심 가치로 말복지를 선정하였습니다. 더러브렛 복지기금을 활용하여 경주마 생애주기</a:t>
            </a:r>
            <a:r>
              <a:rPr sz="1200">
                <a:solidFill>
                  <a:srgbClr val="000000"/>
                </a:solidFill>
                <a:latin typeface="맑은 고딕"/>
              </a:rPr>
              <a:t> 복지 지원체계를 구축하는 등 말복지 향상을 위해 힘쓰고 있습니다. 말복지는 단순히 윤리적 책임을 넘어, 지속 가능한 말산업의 발전과 직결되는 요소입니다. 특히 육성마의 복지가 중요하다고 생각합니다. 초기에 형성된 사람과의 건강한 유대 관계가, 말 전 생애에 걸쳐 정서적 안정감을 부여하기 때문입니다. 복지에 대한 투자는 단순한 비용 지출이 아닌, 장기적인 성과를 위한 투자라고 생각합니다. 안정적인 복지 환경이 육성마의 잠재력을 끌어내고, 훈련 및 경주에서 발생할 수 있는 부상 위험을 </a:t>
            </a:r>
            <a:r>
              <a:rPr u="sng" b="1" sz="1200">
                <a:solidFill>
                  <a:srgbClr val="000000"/>
                </a:solidFill>
                <a:latin typeface="맑은 고딕"/>
              </a:rPr>
              <a:t>(2)줄여 경주 생명을 연장하기 때문입니다.대학교에서 동물행동학과 동물복지학을 배우며 지식을 쌓았고, 졸업 후 유전체 데이터 분석 업무를 통해</a:t>
            </a:r>
            <a:r>
              <a:rPr sz="1200">
                <a:solidFill>
                  <a:srgbClr val="000000"/>
                </a:solidFill>
                <a:latin typeface="맑은 고딕"/>
              </a:rPr>
              <a:t> 실무 경험을 쌓았습니다. 이를 바탕으로 </a:t>
            </a:r>
            <a:r>
              <a:rPr u="sng" b="1" sz="1200">
                <a:solidFill>
                  <a:srgbClr val="000000"/>
                </a:solidFill>
                <a:latin typeface="맑은 고딕"/>
              </a:rPr>
              <a:t>(3)유전적으로 우수한 말을 육성하고, 말들의 건강한 삶을 실현하고 싶습니다. 동물행동학 과제로 말 순치에 관한 논문을</a:t>
            </a:r>
            <a:r>
              <a:rPr sz="1200">
                <a:solidFill>
                  <a:srgbClr val="000000"/>
                </a:solidFill>
                <a:latin typeface="맑은 고딕"/>
              </a:rPr>
              <a:t> 읽었습니다. 논문에서는 심장박동수와 행동반응 평가를 통해 말 순치 및 조련 효과를 예측하였습니다. 연구에 따르면 선천적으로 심리상태가 불안한 말이 다양한 자극에 쉽게 놀라고 공포를 보인다고 밝혔습니다. 이는 스트레스 민감성과 행동 문제가 유전적 요인에 의해 결정될 수 있음을 나타냅니다. 따라서 유전체 분석을 활용하여 말의 유전적 특성을 조기에 식별하는 것은, 순치와 조련 과정에서 적합한 말을 선별하는데 도움이 될 수 있다고 생각합니다. 실제로 유전체 분석 업무를 맡아 사람의 영양 상태와 생활 습관을 파악하는 DTC 유전자 검사 서비스 분석 작업을 성공적으로 수행한 경험이 있습니다. 위 경험을 토대로 말의 유전자 검사 활용도를 넓혀, 스트레스와 질병 저항성이 강하고 경주 능력이 뛰어난 말을 생산 및 육성하는 사업을 수행하고 싶습니다. 이러한 기술 혁신을 기반으로 사업을 추진하여 생산 및 육성과 복지가 조화를 이룬 한국마사회의 새로운 100년을 이끌고 싶습니다.</a:t>
            </a:r>
          </a:p>
        </p:txBody>
      </p:sp>
      <p:sp>
        <p:nvSpPr>
          <p:cNvPr id="8" name="TextBox 7"/>
          <p:cNvSpPr txBox="1"/>
          <p:nvPr/>
        </p:nvSpPr>
        <p:spPr>
          <a:xfrm>
            <a:off x="457200" y="675284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4720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6724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더러브렛 복지기금을 활용하여 추진하고 있는 말복지 지원체계의 구체적인 방안은 무엇인가요?</a:t>
            </a:r>
            <a:br/>
            <a:r>
              <a:t>(2) 말 순치 및 조련 과정에서 유전적 분석이 어떻게 활용될 수 있다고 생각하십니까?</a:t>
            </a:r>
            <a:br/>
            <a:r>
              <a:t>(3) 유전체 분석을 통해 말의 유전적 특성을 조기에 식별하고자 할 때, 구체적으로 어떤 방법을 사용하시겠습니까?</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E0900306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805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조직 생활에서 청렴은 업무 과정 전반에 걸쳐 공정성과 투명성을 최우선 가치로 삼아, 신뢰와 책임감을 강화하는 조직 문화를 지향하는 것입니다.이와 가장 반대되는 상황은 공정성을 위반하고 사적 이익을 </a:t>
            </a:r>
            <a:r>
              <a:rPr u="sng" b="1" sz="1200">
                <a:solidFill>
                  <a:srgbClr val="000000"/>
                </a:solidFill>
                <a:latin typeface="맑은 고딕"/>
              </a:rPr>
              <a:t>(1)우선시하는 것입니다. 정보 비공개나 조작을 통해 부당한 이득을 취하려는 행위는 구성원 전체의 알 권리를 침해하고 투명성을 해치는 것이라고 생각합니다.학생회 활동을 하며 공정한 의사결정 방식과 투명한 정보 공개가 구성원들의 신뢰를 유지하는 데 중요하다는 것을 깨달았습니다. 행사 장소 선정 중 한 학생이 자신의 지인이 운영하는 장소를 의도적으로</a:t>
            </a:r>
            <a:r>
              <a:rPr sz="1200">
                <a:solidFill>
                  <a:srgbClr val="000000"/>
                </a:solidFill>
                <a:latin typeface="맑은 고딕"/>
              </a:rPr>
              <a:t> 숨긴 채 추천하여 선정된 적이 있습니다. 해당 </a:t>
            </a:r>
            <a:r>
              <a:rPr u="sng" b="1" sz="1200">
                <a:solidFill>
                  <a:srgbClr val="000000"/>
                </a:solidFill>
                <a:latin typeface="맑은 고딕"/>
              </a:rPr>
              <a:t>(2)사실은 행사 도중 밝혀졌고, 그 학생은 조직원들의 신뢰를 무너뜨려 문책당하였습니다. 행사 이후로 학생회 회원들이</a:t>
            </a:r>
            <a:r>
              <a:rPr sz="1200">
                <a:solidFill>
                  <a:srgbClr val="000000"/>
                </a:solidFill>
                <a:latin typeface="맑은 고딕"/>
              </a:rPr>
              <a:t> 모여 이와 같은 사건이 재발하지 않도록 예방책을 강구하였습니다. 첫 번째, 위치·영업시간·비용 등 체크리스트를 만들어 장소 선정 기준을 마련했습니다. 이후 투표 결과를 계량화하여 결과를 학생들에게 공개하였습니다. 두 번째, 사전 소통을 통해 장소와 연관성 여부를 파악하여 이해충돌이 발생할 가능성을 조기에 차단하였습니다. 마지막으로 선정된 장소에 대한 사전 방문을 통해 실제 요구 사항을 충족하는지 확인하였습니다. 시스템을 처음 정립하였을 때는 절차가 늘어나고 많은 시간이 소요되었습니다. 하지만 명시적인 정보의 공유는 모든 구성원이 이해하고 동의할 수 있는 설득력을 제공하였고, 각자의 의사결정에 대한 책임감을 부여하였습니다. 또한 적극적인 의사소통을 통해 자신의 이익을 앞세우는 행동을 방지하고, </a:t>
            </a:r>
            <a:r>
              <a:rPr u="sng" b="1" sz="1200">
                <a:solidFill>
                  <a:srgbClr val="000000"/>
                </a:solidFill>
                <a:latin typeface="맑은 고딕"/>
              </a:rPr>
              <a:t>(3)팀워크를 강화함으로써 조직 내 협업을</a:t>
            </a:r>
            <a:r>
              <a:rPr sz="1200">
                <a:solidFill>
                  <a:srgbClr val="000000"/>
                </a:solidFill>
                <a:latin typeface="맑은 고딕"/>
              </a:rPr>
              <a:t> 촉진하였습니다. 이를 통해 업무 중 발생하는 이해충돌 상황에 대처하는 방법을 배웠습니다.위 경험을 토대로 한국마사회 입사 후 개인 이익보다는 공동의 목표를 추구하여, 조직 내의 투명성과 신뢰를 높이는 데 기여하고 싶습니다. 또한, 청렴한 이미지를 구축하고 조직 문화를 발전시키는 데 이바지하겠습니다.</a:t>
            </a:r>
          </a:p>
        </p:txBody>
      </p:sp>
      <p:sp>
        <p:nvSpPr>
          <p:cNvPr id="8" name="TextBox 7"/>
          <p:cNvSpPr txBox="1"/>
          <p:nvPr/>
        </p:nvSpPr>
        <p:spPr>
          <a:xfrm>
            <a:off x="457200" y="66294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23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438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학생회 활동에서 공정성과 투명성을 유지하기 위해 어떠한 구체적인 조치를 취하셨나요?</a:t>
            </a:r>
            <a:br/>
            <a:r>
              <a:t>(2) 신뢰를 잃은 상황에서 조직의 신뢰를 회복하기 위해 어떤 노력을 하셨습니까?</a:t>
            </a:r>
            <a:br/>
            <a:r>
              <a:t>(3) 한국마사회에서 청렴한 이미지를 구축하기 위해 기여할 수 있는 방법은 무엇인가요?</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E1504260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622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 한국마사회는 온라인 마권 발매가 가능한 모바일 앱의 정식 운영을 앞둔 것으로 알고 있습니다. 사용자의 편의성과 접근성을 극대화하기 위해 다양한 기업에서 모바일 관련 서비스를 운영하는 </a:t>
            </a:r>
            <a:r>
              <a:rPr u="sng" b="1" sz="1200">
                <a:solidFill>
                  <a:srgbClr val="000000"/>
                </a:solidFill>
                <a:latin typeface="맑은 고딕"/>
              </a:rPr>
              <a:t>(1)트렌드와 변화에 따라, 한국마사회에서도 온라인 마권 발매를 위한 모바일 앱뿐만 아니라 다양한 한국마사회 관련 서비스들을 모바일 앱으로 쉽고 편하게 서비스를 이용할 수 있도록 구축 및 운영할 것이라고 예상됩니다. 이러한 서비스들을 구현하면서 편의성과 접근성을 극대화하는 가용성을</a:t>
            </a:r>
            <a:r>
              <a:rPr sz="1200">
                <a:solidFill>
                  <a:srgbClr val="000000"/>
                </a:solidFill>
                <a:latin typeface="맑은 고딕"/>
              </a:rPr>
              <a:t> 중시하는 관점도 중요하지만, </a:t>
            </a:r>
            <a:r>
              <a:rPr u="sng" b="1" sz="1200">
                <a:solidFill>
                  <a:srgbClr val="000000"/>
                </a:solidFill>
                <a:latin typeface="맑은 고딕"/>
              </a:rPr>
              <a:t>(2)정보보안 담당자로서 정보보안의 중요요소인 기밀성과 무결성을 보장하는 것도 중요하다고 생각합니다. 저는 기업의 정보보안 담당자로서 ISMS 인증심사, 개인정보보호 관련 법률 검토,</a:t>
            </a:r>
            <a:r>
              <a:rPr sz="1200">
                <a:solidFill>
                  <a:srgbClr val="000000"/>
                </a:solidFill>
                <a:latin typeface="맑은 고딕"/>
              </a:rPr>
              <a:t> 모의해킹 및 취약점 진단 업무 등을 수행하며 국민의 소중한 개인정보를 보호하기 다양한 관리적,기술적, 물리적 보안 조치를 수행한 경험이 있습니다. 특히, 대국민 대상으로 서비스하는 웹앱 서비스에 대한 상시 모의해킹 및 IT 인프라에 대한 취약점 분석을 수행하였으며, OSINT기반 다양한 정보수집 채널을 활용하여, 공격으로 활용될 수 있는 위험 요소를 제거하는 업무를 수행한 경험이 있습니다. 이러한 경험은 한국마사회가 구축, 운영하는 다양한 서비스들에 대한 보안위협을 감소시키는 데 있어서 크게 이바지할 수 있다고 생각합니다. 또한, 각종 보안솔루션에 대해 운영 및 관리를 진행하며 악의적인 해킹 공격 시도 건에 대해서 내부 IT 인프라를 보호 및 서비스가 안정적으로 유지될 </a:t>
            </a:r>
            <a:r>
              <a:rPr u="sng" b="1" sz="1200">
                <a:solidFill>
                  <a:srgbClr val="000000"/>
                </a:solidFill>
                <a:latin typeface="맑은 고딕"/>
              </a:rPr>
              <a:t>(3)수 있도록 보안정책을 수립하는 업무를 진행하였습니다. 이러한 경험은 보안의 기밀성과 무결성을 유지하면서 한국마사회의 서비스 가용성을 보장하는데 크게 이바지할 수 있다고 생각합니다.</a:t>
            </a:r>
            <a:r>
              <a:rPr sz="1200">
                <a:solidFill>
                  <a:srgbClr val="000000"/>
                </a:solidFill>
                <a:latin typeface="맑은 고딕"/>
              </a:rPr>
              <a:t> 또한, 보안솔루션(NAC, DLP 등)에 대한 정기적인 로그검토를 통하여 재직자, 퇴직예정자 대상 정보유출 이상 징후를 모니터링하고 이상 징후 발견 시 소명 요청 및 분석 등의 업무를 수행하였습니다.</a:t>
            </a:r>
          </a:p>
        </p:txBody>
      </p:sp>
      <p:sp>
        <p:nvSpPr>
          <p:cNvPr id="8" name="TextBox 7"/>
          <p:cNvSpPr txBox="1"/>
          <p:nvPr/>
        </p:nvSpPr>
        <p:spPr>
          <a:xfrm>
            <a:off x="457200" y="66111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0547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255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한국마사회에서 운영할 모바일 앱 서비스의 구체적인 보안 조치 방안은 무엇인가요?</a:t>
            </a:r>
            <a:br/>
            <a:r>
              <a:t>(2) 대국민 웹앱 서비스의 모의해킹 경험에서 어떠한 보안위협을 발견했나요?</a:t>
            </a:r>
            <a:br/>
            <a:r>
              <a:t>(3) 보안솔루션 로그 검토 시 정보유출 이상 징후를 어떻게 판별했나요?</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E1504260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805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개인적으로 정의와 청렴과 반대되는 상황은 '주인의식'을 가지지 않고 근무하는 상태라고 생각합니다. 공무원들에게는 적극 행정이라는 단어가 있습니다. 적극 행정이란 누군가가 시키지 않아도 주인의식을 갖고 업무를 수행하는 </a:t>
            </a:r>
            <a:r>
              <a:rPr u="sng" b="1" sz="1200">
                <a:solidFill>
                  <a:srgbClr val="000000"/>
                </a:solidFill>
                <a:latin typeface="맑은 고딕"/>
              </a:rPr>
              <a:t>(1)것으로 공무원 계에서는 충TV를 이끌고 있는 충주시청 김선태 주무관이 적극 행정의 대명사입니다. 누군가가 주인의식을 갖지 않고 업무를 수행하면서 주변에 대해서도 영향력을 행사한다고 가정하면</a:t>
            </a:r>
            <a:r>
              <a:rPr sz="1200">
                <a:solidFill>
                  <a:srgbClr val="000000"/>
                </a:solidFill>
                <a:latin typeface="맑은 고딕"/>
              </a:rPr>
              <a:t> 그 업무는 최소한의 요구사항만 충족하거나 그 이하일 것으로 생각합니다. 반면, 주인의식을 갖고 업무를 수행하면 책임감 있는 결과물이 나올 확률이 높다고 생각합니다. 이러한 책임감 있는 결과물들이 국민의 눈높이에 맞는, 국민이 기대하는 정의와 청렴일 것으로 생각합니다. 충주시청의 김선태 주무관이 인기 있는 이유도 이러한 이유라고 생각합니다. 적극적으로 업무 및 문제를 해결하려는 자세, 도전을 두려워하지 않는 자세가 개인적으로 생각하는 정의와 청렴이라고 생각합니다. 주인의식을 가지지 않고 근무하는 타인과의 갈등이 발생할 경우, 타인에게 자존심에 상처가 되지 않는 선에서 온 힘을 다해볼 것 같습니다. 제가 가진 주인의식으로 꾸준하게 업무를 수행한다면 갈등을 겪고 있는 상대방도 인식이 개선될 것으로 생각합니다. 예를 들면, </a:t>
            </a:r>
            <a:r>
              <a:rPr u="sng" b="1" sz="1200">
                <a:solidFill>
                  <a:srgbClr val="000000"/>
                </a:solidFill>
                <a:latin typeface="맑은 고딕"/>
              </a:rPr>
              <a:t>(2)저는 최근 회사 셔틀버스의 신규 노선이 만들어진다는 공지를 보고, 회사 선배와 이야기를 나누면서 해당 노선에 정류장이 추가된다면 직원들에게 더 좋을 것 같다고 생각을 말한 적이 있습니다. 회사 선배는 의견에 대해서만 나누고 신경을 쓰지 않았지만, 저는 조금 (3)더 고민해본 후, 선배에게 셔틀버스 담당자가 보는 게시판에 글을 올려도 될지 확인 후 글을 올렸습니다. 긍정적으로 검토를 부탁드린다는 말도 적었는데, 며칠 뒤 해당 셔틀버스 노선에 정류장이 추가된다는 공지를 보았습니다. 이처럼 문제를 해결하기 위해 조금 더 고민해보는 것이 적극 행정의 첫걸음이며 정의와</a:t>
            </a:r>
            <a:r>
              <a:rPr sz="1200">
                <a:solidFill>
                  <a:srgbClr val="000000"/>
                </a:solidFill>
                <a:latin typeface="맑은 고딕"/>
              </a:rPr>
              <a:t> 청렴에 가까이 가는 첫걸음이라고 생각합니다.</a:t>
            </a:r>
          </a:p>
        </p:txBody>
      </p:sp>
      <p:sp>
        <p:nvSpPr>
          <p:cNvPr id="8" name="TextBox 7"/>
          <p:cNvSpPr txBox="1"/>
          <p:nvPr/>
        </p:nvSpPr>
        <p:spPr>
          <a:xfrm>
            <a:off x="457200" y="66294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23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438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주인의식을 강조하는 충TV 김선태 주무관의 사례에서 무엇을 배웠나요?</a:t>
            </a:r>
            <a:br/>
            <a:r>
              <a:t>(2) 적극 행정을 통한 문제 해결 예시로 어떤 경험이 있나요?</a:t>
            </a:r>
            <a:br/>
            <a:r>
              <a:t>(3) 회사의 신규 셔틀버스 노선 제안 과정에서 겪은 어려움은 무엇이었나요?</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E0100150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371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현재 한국마사회의 가장 큰 이슈는 올해 6월부터 발매될 예정인 온라인마권이라고 생각합니다. 온라인마권은 작년 시범운영을 성공적으로 마치고 올해 정식 운영을 앞두고 있지만, 젊은 세대의 유입이 저조하다는 점과 사행성을 </a:t>
            </a:r>
            <a:r>
              <a:rPr u="sng" b="1" sz="1200">
                <a:solidFill>
                  <a:srgbClr val="000000"/>
                </a:solidFill>
                <a:latin typeface="맑은 고딕"/>
              </a:rPr>
              <a:t>(1)조장한다는 여론의 비판이 있다는 점, 두 가지 측면에서 어려움을 겪고 있습니다.위 두 가지 문제를 해결하기 위해서는 한국마사회의 적극적이고</a:t>
            </a:r>
            <a:r>
              <a:rPr sz="1200">
                <a:solidFill>
                  <a:srgbClr val="000000"/>
                </a:solidFill>
                <a:latin typeface="맑은 고딕"/>
              </a:rPr>
              <a:t> 지속적인 홍보가 필요하다고 생각합니다. MZ세대를 타깃으로 경마 산업에만 국한되지 않고 주변 관광지와 연계하여 관광상품을 </a:t>
            </a:r>
            <a:r>
              <a:rPr u="sng" b="1" sz="1200">
                <a:solidFill>
                  <a:srgbClr val="000000"/>
                </a:solidFill>
                <a:latin typeface="맑은 고딕"/>
              </a:rPr>
              <a:t>(2)개발하고, 마권 구매 애플리케이션 전자카드 4.0의 최신화로 접근성을 높여 자연스럽게 경마를</a:t>
            </a:r>
            <a:r>
              <a:rPr sz="1200">
                <a:solidFill>
                  <a:srgbClr val="000000"/>
                </a:solidFill>
                <a:latin typeface="맑은 고딕"/>
              </a:rPr>
              <a:t> 접할 수 있게 한다면 젊은 세대의 유입을 늘릴 수 있을 것입니다. 또한 불법 사이트 감시 시스템의 자동화와 불법도박 근절캠페인을 동시에 </a:t>
            </a:r>
            <a:r>
              <a:rPr u="sng" b="1" sz="1200">
                <a:solidFill>
                  <a:srgbClr val="000000"/>
                </a:solidFill>
                <a:latin typeface="맑은 고딕"/>
              </a:rPr>
              <a:t>(3)추진한다면 경마장의 부정적인 이미지 개선에도 도움이 될</a:t>
            </a:r>
            <a:r>
              <a:rPr sz="1200">
                <a:solidFill>
                  <a:srgbClr val="000000"/>
                </a:solidFill>
                <a:latin typeface="맑은 고딕"/>
              </a:rPr>
              <a:t> 것입니다. 그리고 이와 같은 홍보업무를 훌륭히 수행해 내기 위해서는 경영지원직의 역할이 중요할 것입니다.공기업에서 인턴을 할 당시 '우리 공사 적극 행정 아이디어'라는 과제를 수행한 적이 있습니다. 일상에서 코로나19에 효율적으로 대응할 수 있는 방역체계를 갖추어 '위드 코로나'에 부응할 수 있는 수단이 필요하다고 생각했고, 건설 현장에 자가 진단키트를 지급하자는 아이디어를 제출했습니다. 그리고 국내 자가 진단키트 제품군의 성능과 단가 등을 비교하여 붙임 자료로 만들어 첨부했습니다. 또한 공사에서 진행 중인 건설 현장의 규모를 파악하기 위해 각 부처에 문의했고, 해당 부서에서 저의 제안서를 검토한 후 긍정적인 피드백을 해주었습니다. 이를 바탕으로 대략적인 예산을 편성했습니다. 운이 좋게도 하반기 업무 제안에 저의 제안서가 상정되었고, 제안심사위원회에 참석해 발표할 기회를 얻었습니다. 그 결과 우수 제안으로 선발되어 수상하였습니다.남들과 차별화된 저의 아이디어와 추진력을 바탕으로, 경마장이 부정적인 이미지를 탈피하고 젊은 세대에게 더욱 친근하게 다가갈 수 있도록 기여할 수 있다고 생각합니다.</a:t>
            </a:r>
          </a:p>
        </p:txBody>
      </p:sp>
      <p:sp>
        <p:nvSpPr>
          <p:cNvPr id="8" name="TextBox 7"/>
          <p:cNvSpPr txBox="1"/>
          <p:nvPr/>
        </p:nvSpPr>
        <p:spPr>
          <a:xfrm>
            <a:off x="457200" y="670255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9691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1695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온라인마권의 젊은 세대 유입 전략을 어떻게 발전시킬 계획인가요?</a:t>
            </a:r>
            <a:br/>
            <a:r>
              <a:t>(2) 불법 사이트 감시 시스템 자동화를 성공시키기 위해 어떤 접근 방식을 사용할 예정인가요?</a:t>
            </a:r>
            <a:br/>
            <a:r>
              <a:t>(3) '우리 공사 적극 행정 아이디어' 과제를 성공적으로 수행한 비결은 무엇인가요?</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E0100150</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5828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조직 생활에서의 정의와 가장 반대되는 상황은 해야 할 일을 하지 않거나 책임을 지지 않으려고 하는 부작위라고 생각합니다. 만약 그런 사람과 함께 일을 해야 하는 상황이라면, </a:t>
            </a:r>
            <a:r>
              <a:rPr u="sng" b="1" sz="1200">
                <a:solidFill>
                  <a:srgbClr val="000000"/>
                </a:solidFill>
                <a:latin typeface="맑은 고딕"/>
              </a:rPr>
              <a:t>(1)공동의 목표를 위해 제가 양보할 수 있는 한도를 정해놓고 한도 내에서는</a:t>
            </a:r>
            <a:r>
              <a:rPr sz="1200">
                <a:solidFill>
                  <a:srgbClr val="000000"/>
                </a:solidFill>
                <a:latin typeface="맑은 고딕"/>
              </a:rPr>
              <a:t> 어느 정도의 희생을 감수하는 선택을 할 것입니다.대학 시절 전공수업 중 팀 프로젝트를 수행한 적이 있었습니다. </a:t>
            </a:r>
            <a:r>
              <a:rPr u="sng" b="1" sz="1200">
                <a:solidFill>
                  <a:srgbClr val="000000"/>
                </a:solidFill>
                <a:latin typeface="맑은 고딕"/>
              </a:rPr>
              <a:t>(2)PPT의 방향성에 관해 팀원들과 이견조율이 쉽지 않아 자료조사와 취합이</a:t>
            </a:r>
            <a:r>
              <a:rPr sz="1200">
                <a:solidFill>
                  <a:srgbClr val="000000"/>
                </a:solidFill>
                <a:latin typeface="맑은 고딕"/>
              </a:rPr>
              <a:t> 늦어졌고 발표 후 교수님의 질문에도 제대로 된 답변을 하지 못했습니다. 결국 교수님의 지시로 중간고사를 앞두고 다시 발표해야 하는 상황이 되었지만, 누구도 발표를 맡으려 하지 않았습니다. 이때 제가 발표를 맡겠다고 말했습니다. 더 나은 발표를 위해 미흡한 자료에 대한 추가조사와 PPT 첨삭까지 도맡아 했고, 밤잠을 줄여가며 대본을 작성하고 숙지했습니다.제가 혼자 발표를 맡겠다고 한 이유는 성적이라는 공동의 목표가 있었기 때문이었습니다. </a:t>
            </a:r>
            <a:r>
              <a:rPr u="sng" b="1" sz="1200">
                <a:solidFill>
                  <a:srgbClr val="000000"/>
                </a:solidFill>
                <a:latin typeface="맑은 고딕"/>
              </a:rPr>
              <a:t>(3)팀원들과 계속 갈등을 겪는 것보다 어느정도 희생을 감수하더라도 팀을 위한 선택을 하는 것이 낫다고 판단했습니다.조직 생활에서의 청렴과 가장</a:t>
            </a:r>
            <a:r>
              <a:rPr sz="1200">
                <a:solidFill>
                  <a:srgbClr val="000000"/>
                </a:solidFill>
                <a:latin typeface="맑은 고딕"/>
              </a:rPr>
              <a:t> 반대되는 상황은 개인의 사적 이익을 위해 조직과의 신의를 저버리고, 조직에 금전적 손실을 입히는 부패라고 생각합니다. 만약 실제로 조직 생활을 하다가 부패행위를 마주하게 된다면, 익명으로 제보하거나 조용히 상급자에게 보고하는 선택을 할 것입니다.한국장학재단에서 주최한 청소년 멘토링 사업에 참여할 당시 지역아동센터에서 근로장학생으로 근무하였습니다. 시간 단위로 일급이 지급되었기 때문에 항상 시간 엄수에 신경을 썼습니다. 그러던 중 근로장학생의 일부가 센터의 직원들과 친분을 만들어 근무 시간을 속이고 장학금을 부풀려 받은 것을 알게 되었습니다. 그들은 저에게도 그렇게 할 것을 제안했지만, 그렇게 하지 않았습니다.제가 그렇게 하지 않은 이유는 부정을 저지름으로써 얻는 이익보다 한국장학재단과 저 사이에 지켜야 할 신의의 가치가 더 크다고 생각했기 때문입니다.</a:t>
            </a:r>
          </a:p>
        </p:txBody>
      </p:sp>
      <p:sp>
        <p:nvSpPr>
          <p:cNvPr id="8" name="TextBox 7"/>
          <p:cNvSpPr txBox="1"/>
          <p:nvPr/>
        </p:nvSpPr>
        <p:spPr>
          <a:xfrm>
            <a:off x="457200" y="670712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0148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2152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팀 프로젝트에서 이견 조율을 위한 구체적인 방법은 무엇이었나요?</a:t>
            </a:r>
            <a:br/>
            <a:r>
              <a:t>(2) 발표를 맡게 되었을 때, 대본 작성 및 숙지 과정에서 직면한 어려움과 해결 방법은?</a:t>
            </a:r>
            <a:br/>
            <a:r>
              <a:t>(3) 청소년 멘토링 사업에서 신의를 지키기 위해 어떤 결정을 하셨나요?</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E0503991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35424"/>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(1)본인은 국민 눈높이에 맞춘 사회공헌을 통한 ESG 경영가치 이행이</a:t>
            </a:r>
            <a:r>
              <a:rPr sz="1200">
                <a:solidFill>
                  <a:srgbClr val="000000"/>
                </a:solidFill>
                <a:latin typeface="맑은 고딕"/>
              </a:rPr>
              <a:t> 한국마사회가 지속적으로 관리하고 발전시켜 나아갈 핵심가치라고 생각합니다. 일반적으로 ESG경영의 의미는 환경(Environment)·사회(Social)·지배구조(Governance)를 뜻하며 기업의 비재무적 측면의 사회적 가치 창출을 강조하지만, 준시장형이자 사행산업을 운영하는 한국마사회의 경우는 재무적으로 매우 중요합니다. 그 이유는 정부의 사행산업 관리 목적으로 시행되는 사행산업 건전화 평가의 결과에 근거하여 매출 총량 증액 및 중독예방치유부담금 감액 등의 인센티브가 부여되며, 이것은 결국 한국마사회의 핵심 재무성과 지표 </a:t>
            </a:r>
            <a:r>
              <a:rPr u="sng" b="1" sz="1200">
                <a:solidFill>
                  <a:srgbClr val="000000"/>
                </a:solidFill>
                <a:latin typeface="맑은 고딕"/>
              </a:rPr>
              <a:t>(2)개선 및 가용예산 확보를 위한 중요한 수단이 되기 때문입니다. 본인은 SOC 공공기관에서 회계직으로</a:t>
            </a:r>
            <a:r>
              <a:rPr sz="1200">
                <a:solidFill>
                  <a:srgbClr val="000000"/>
                </a:solidFill>
                <a:latin typeface="맑은 고딕"/>
              </a:rPr>
              <a:t> 근무하며 경영지원부서에서 사회공헌, 예산관리, 언론홍보, 산학협력, 채용, 지표관리, 지급결의 검토 등 다양한 직무를 경험하였습니다. 특히 ESG경영 실천을 위한 사회공헌 활동으로, 저소득층 다자녀 가정 스포츠 관람지원(프로야구 구단 협조), 백령도 점박이 물범 보존 활동, 산학 협력, 범죄예방을 위한 주거환경 개선(경찰서 협조)등 다양한 기관의 핵심 자원을 활용한 방침을 수립하고 기부금 및 홍보 예산을 운영한 경험이 있습니다. 이를 통해 각자의 역할을 수행하는 기업체, 기관, 단체가 서로의 자원과 정보를 적극 탐색 하여 활용할 경우, 제한된 예산으로도 ESG실천과 기업 홍보효과를 극대화 할 </a:t>
            </a:r>
            <a:r>
              <a:rPr u="sng" b="1" sz="1200">
                <a:solidFill>
                  <a:srgbClr val="000000"/>
                </a:solidFill>
                <a:latin typeface="맑은 고딕"/>
              </a:rPr>
              <a:t>(3)수 있음을 배울 수 있었습니다. 사행산업 통합감독 위원회의 「제4차 사행산업 건전발전 종합계획」 상 건전성 평가시</a:t>
            </a:r>
            <a:r>
              <a:rPr sz="1200">
                <a:solidFill>
                  <a:srgbClr val="000000"/>
                </a:solidFill>
                <a:latin typeface="맑은 고딕"/>
              </a:rPr>
              <a:t> 실명 구매 지표 비중, 재활(중독자) 치유 등 건전화 노력을 위한 계량지표 확대를 나타내는 바, 목표달성을 위한 과정에서 ESG실천은 중요한 매개체입니다. 이에 본인은 사회공헌, 홍보, 언론관리, 예산관리·집행 등 실무경험을 기반으로 한국마사회의 궁극적인 재무성과 확보를 위해 필요한 지속적인 건전성 강화 및 기업 이미지 제고에 기여하고 싶습니다.</a:t>
            </a:r>
          </a:p>
        </p:txBody>
      </p:sp>
      <p:sp>
        <p:nvSpPr>
          <p:cNvPr id="8" name="TextBox 7"/>
          <p:cNvSpPr txBox="1"/>
          <p:nvPr/>
        </p:nvSpPr>
        <p:spPr>
          <a:xfrm>
            <a:off x="457200" y="668426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7862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9866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ESG 경영가치 이행에서 사회공헌의 중요성에 대해 좀 더 구체적으로 설명해 주시겠어요?</a:t>
            </a:r>
            <a:br/>
            <a:r>
              <a:t>(2) 경영지원부서에서 다양한 직무 경험을 통해 배우신 점은 무엇인가요?</a:t>
            </a:r>
            <a:br/>
            <a:r>
              <a:t>(3) 사행산업 통합감독 위원회의 계획에서 실명 구매 지표 비중 확대는 어떤 의미인가요?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E1400047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799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개인의 이해관계나 정에 휘둘리지 않고 정직함을 지키는 것이 조직 생활에서 제가 생각하는 정의와 청렴입니다.한국마사회는 임직원 마권구매 · 알선행위 금지하고 있는데, 근무할 때, 마권 구매 행위를 몰래 하였던 직원 분이 계셨습니다. 해당 행위는 개인을 떠나 부서 전체뿐만 아니라 사회적으로도 큰 파장을 일으킬 수 있는 행위임이 분명했지만, 부서 내 몇 직원들은 그 직원과의 관계를 위해 제가 그 행위를 인지하기 전에도 부서 내에서 모른 척 덮어주고 있었습니다.저는 그 직원과 가까웠던 관계를 끊어내는 것은 힘들고 어려운 일이지만 좋은 기억으로 남기고, 그분의 금지된 행위는 바로 잡는 것이 옳다고 생각하였기에 해당 사항을 신고하였습니다. 그 분과의 정으로 저 또한 모른 척 하는 것은 제가 생각하는 정의와 청렴에 반대되는 상황이라 생각했기 때문입니다.하지만 이 신고 행위로 </a:t>
            </a:r>
            <a:r>
              <a:rPr u="sng" b="1" sz="1200">
                <a:solidFill>
                  <a:srgbClr val="000000"/>
                </a:solidFill>
                <a:latin typeface="맑은 고딕"/>
              </a:rPr>
              <a:t>(1)인해 조직 내 이 사실을 이전에 알고 계셨던 분들과 갈등이 생겼었습니다. 그분들은 저에 대해 내부 고발자라는 뒷담화를 하였고 제가 지나갈 때 수군거렸습니다. 이 상황에 대하여 저는 '옳은 행동인데 어떡하라는 것이냐'와 같은 대응을 하지 않고, 그분들과 단둘이 이야기할 상황이 왔을 때,</a:t>
            </a:r>
            <a:r>
              <a:rPr u="sng" b="1" sz="1200">
                <a:solidFill>
                  <a:srgbClr val="000000"/>
                </a:solidFill>
                <a:latin typeface="맑은 고딕"/>
              </a:rPr>
              <a:t>(2) '정 없는 사람이라고 생각하셨을 것을 잘 안다, 진짜 묵과하는 것이 그분을 위한 것이었냐'고 의견을 물어 이야기를 꺼낸 후 그분들의 이야기를 들어 솔직한</a:t>
            </a:r>
            <a:r>
              <a:rPr sz="1200">
                <a:solidFill>
                  <a:srgbClr val="000000"/>
                </a:solidFill>
                <a:latin typeface="맑은 고딕"/>
              </a:rPr>
              <a:t> 대화를 통해 얼어붙었던 관계를 풀어나갔습니다.그 후 저를 뒷담화하셨던 분들도 제가 참 바르고 성실한 멋진 사람이라는 말씀을 하시고 다녔습니다. 저는 저의 청렴함을 지키는 과정에서 저를 안 좋게 보시게 된 분들의 이야기를 경청하고 일부 공감하여 그들을 적으로 돌리기보다 같이 의견을 나눌 수 있는 관계를 형성하였습니다.한국마사회에서 근무하여 비슷한 상황으로 갈등 상황이 발생한다면, 그분들과 융화될 수 있는 또 다른 방법을 찾아 저와 반대의 </a:t>
            </a:r>
            <a:r>
              <a:rPr u="sng" b="1" sz="1200">
                <a:solidFill>
                  <a:srgbClr val="000000"/>
                </a:solidFill>
                <a:latin typeface="맑은 고딕"/>
              </a:rPr>
              <a:t>(3)의견을 가진 분들과의 갈등도 풀어나가겠습니다.</a:t>
            </a:r>
          </a:p>
        </p:txBody>
      </p:sp>
      <p:sp>
        <p:nvSpPr>
          <p:cNvPr id="8" name="TextBox 7"/>
          <p:cNvSpPr txBox="1"/>
          <p:nvPr/>
        </p:nvSpPr>
        <p:spPr>
          <a:xfrm>
            <a:off x="457200" y="65288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231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432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정직함을 유지하면서 겪었던 조직 내 갈등 상황을 해결하는 데 가장 효과적이었던 방법은 무엇이었나요?</a:t>
            </a:r>
            <a:br/>
            <a:r>
              <a:t>(2) 조직의 내부 고발자라는 오명을 벗기 위해 어떤 노력을 기울이셨나요?</a:t>
            </a:r>
            <a:br/>
            <a:r>
              <a:t>(3) 향후 유사한 갈등 상황에서 의견 차이를 해결하기 위해 사용할 방법은 무엇인가요?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E0503991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17036"/>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(1)본인이 생각하는 조직 내 정의와 청렴의 반대는 개인적 이익 창출 또는 손해의 방지를 위하여 조직 내 불의 그리고 부정과 타협하는 모습이라 생각합니다. 본인은 조직의 경영지원부서에서 직원을 대상으로</a:t>
            </a:r>
            <a:r>
              <a:rPr sz="1200">
                <a:solidFill>
                  <a:srgbClr val="000000"/>
                </a:solidFill>
                <a:latin typeface="맑은 고딕"/>
              </a:rPr>
              <a:t> 주택임차보증금 </a:t>
            </a:r>
            <a:r>
              <a:rPr u="sng" b="1" sz="1200">
                <a:solidFill>
                  <a:srgbClr val="000000"/>
                </a:solidFill>
                <a:latin typeface="맑은 고딕"/>
              </a:rPr>
              <a:t>(2)대출을 지원하는 기금관리 담당이었습니다. 해당업무는 철저히</a:t>
            </a:r>
            <a:r>
              <a:rPr sz="1200">
                <a:solidFill>
                  <a:srgbClr val="000000"/>
                </a:solidFill>
                <a:latin typeface="맑은 고딕"/>
              </a:rPr>
              <a:t> 관계규정을 준수하여 기금집행 하는 것도 중요하지만, 주택 임대차계약 만기 시 직원으로부터 대출 채권을 즉시 정상회수하여 기금손실을 방지하는 것이 더욱 중요한 업무였습니다. 그러던 어느날 동일 부서에 근무 중인 정년퇴직 예정 직원의 미납 채권이 있음을 파악할 수 있었습니다. 당시 급여에서 매달 선 공제 처리되어 부분상환 처리가 되고 있었으나 퇴직 예정일까지 공제하여도 채권금액 대비 턱없이 부족한 금액이었습니다. 부실채권으로 지나온 상당기간이 경과하였고 전임자들이 추가적인 조치는 하지 않은 상황이었습니다. 당시 저를 괴롭혔던 사안은 해당 직원이 당해연도 익명 인사평가 시 저를 평가하는 평가자로 지정될 예정임에 따라 저는 담당자로서 채권회수를 위한 법적조치를 진행할 경우 인사평가 불이익에 대한 불안감이 존재하였습니다. 하지만 불안감은 잠시 개인적 안녕과 이익을 위해 업무를 해태하는 행위는 절대 불가하며 해태할 경우 조직에서 부여한 권한에 대한 배임인 것으로 판단 되었습니다. 또한 조직의 기금운영손실과 사후조치 미흡에 따른 감사지적 등이 예상되는 상황에서 개인의 인사평가는 주된 문제가 아니었습니다. </a:t>
            </a:r>
            <a:r>
              <a:rPr u="sng" b="1" sz="1200">
                <a:solidFill>
                  <a:srgbClr val="000000"/>
                </a:solidFill>
                <a:latin typeface="맑은 고딕"/>
              </a:rPr>
              <a:t>(3)이에 따라, 해당 직원분과 조직차원의 입장에 대하여 충분히 소통을 하였으며,</a:t>
            </a:r>
            <a:r>
              <a:rPr sz="1200">
                <a:solidFill>
                  <a:srgbClr val="000000"/>
                </a:solidFill>
                <a:latin typeface="맑은 고딕"/>
              </a:rPr>
              <a:t> 이후 법원을 통해 지급명령신청을 진행하였으며 추후 집행 가능한 권원을 확보하였습니다.</a:t>
            </a:r>
          </a:p>
        </p:txBody>
      </p:sp>
      <p:sp>
        <p:nvSpPr>
          <p:cNvPr id="8" name="TextBox 7"/>
          <p:cNvSpPr txBox="1"/>
          <p:nvPr/>
        </p:nvSpPr>
        <p:spPr>
          <a:xfrm>
            <a:off x="457200" y="586587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46023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78027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조직 내 정의와 청렴의 반대가 불의와 부정과의 타협이라고 하셨는데, 이를 방지하기 위해 필요하다고 생각하는 요소는 무엇인가요?</a:t>
            </a:r>
            <a:br/>
            <a:r>
              <a:t>(2) 기금관리 담당자로서 채권 회수 시 직면한 가장 큰 도전은 무엇이었나요?</a:t>
            </a:r>
            <a:br/>
            <a:r>
              <a:t>(3) 조직의 기금운영손실과 관련된 감사지적을 어떻게 예방할 수 있을까요?</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E0901651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7997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 출산율 저하 및 평균수명 </a:t>
            </a:r>
            <a:r>
              <a:rPr u="sng" b="1" sz="1200">
                <a:solidFill>
                  <a:srgbClr val="000000"/>
                </a:solidFill>
                <a:latin typeface="맑은 고딕"/>
              </a:rPr>
              <a:t>(1)상승으로 인한 고령화로 경마를 즐기는 평균연령이 증가하고, 경주마 생산 농가에서는 일손부족, 인건비</a:t>
            </a:r>
            <a:r>
              <a:rPr sz="1200">
                <a:solidFill>
                  <a:srgbClr val="000000"/>
                </a:solidFill>
                <a:latin typeface="맑은 고딕"/>
              </a:rPr>
              <a:t> 상승 및 각종 질병이나 전쟁 등 다양한 국제정세에 따른 원자재값 상승으로 인한 사료가격상승으로 농가경영에 많은 어려움을 겪고 있습니다. 제가 만약 본 기관에 입사를 한다면, 저의 역량으로 이러한 변화에 맞춘 업무를 수행할 수 있을 것이라 확신합니다. 제가 가진 역량으로는 첫째, 유전학, 번식학, 사양학 등 다양한 축산전공지식이 있습니다. 둘째, 농민들의 지원사업 업무 수행경험이 있어 농민들의 성향을 파악하고 있으며 채용 즉시 농가지원 업무를 수행할 수 있습니다. 셋째, 지자체 근무 경험으로 예산 및 업무의 흐름을 파악하고 있어 단기간에 업무를 수행할 수 있습니다. 이러한 저의 역량을 통하여 마사회의 </a:t>
            </a:r>
            <a:r>
              <a:rPr u="sng" b="1" sz="1200">
                <a:solidFill>
                  <a:srgbClr val="000000"/>
                </a:solidFill>
                <a:latin typeface="맑은 고딕"/>
              </a:rPr>
              <a:t>(2)발전에 다음과 같이 기여할 수 있을 것이라 확신합니다. 첫째, 현재 추진</a:t>
            </a:r>
            <a:r>
              <a:rPr sz="1200">
                <a:solidFill>
                  <a:srgbClr val="000000"/>
                </a:solidFill>
                <a:latin typeface="맑은 고딕"/>
              </a:rPr>
              <a:t> 중에 있는 “전국민 말타기 운동”을 더욱 활성화하여, 마사회의 이미지 제고는 물론 수익의 다양화를 꾀하겠습니다. 퇴역마들의 승용마 전환율을 제고시키고, 국내에 다양한 승용마들을 육성하는데 최선을 다하겠습니다. 또한 재활 및 치유 승마를 활성화시키고 다양한 기업과 협업을 통한 프로그램을 개발하여 국민들 삶의 활력소가 되어 ‘찾고 싶고 가고 싶은 곳’으로 만드는데 앞장서겠습니다. 둘째, 농가경영비 감소를 위해 노력하겠습니다. 정부 및 지자체, 농·축협 등과 협동하여, </a:t>
            </a:r>
            <a:r>
              <a:rPr u="sng" b="1" sz="1200">
                <a:solidFill>
                  <a:srgbClr val="000000"/>
                </a:solidFill>
                <a:latin typeface="맑은 고딕"/>
              </a:rPr>
              <a:t>(3)국내 환경에 적합한 사료작물 개발 및 육종, 보급을 하고, 직불금 외 추가 사료작물 재배 비용 지원 등을 통해 조사료 수입의존을</a:t>
            </a:r>
            <a:r>
              <a:rPr sz="1200">
                <a:solidFill>
                  <a:srgbClr val="000000"/>
                </a:solidFill>
                <a:latin typeface="맑은 고딕"/>
              </a:rPr>
              <a:t> 줄이고 자급률을 높이고, 농민들과 소통함으로써 농가에 직접적으로 도움이 될 수 있는 현실적인 지원을 통해 농가 경영 개선에 도움을 주겠습니다. 제가 기존 보유한 역량 외에 본 기관에 입사 후 지속적인 자기개발 및 역량개발을 통해 국내 말산업의 활성화는 물론 국격제고에도 최선을 다하겠습니다.</a:t>
            </a:r>
          </a:p>
        </p:txBody>
      </p:sp>
      <p:sp>
        <p:nvSpPr>
          <p:cNvPr id="8" name="TextBox 7"/>
          <p:cNvSpPr txBox="1"/>
          <p:nvPr/>
        </p:nvSpPr>
        <p:spPr>
          <a:xfrm>
            <a:off x="457200" y="652881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2317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4321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경마를 즐기는 평균연령 증가에 어떻게 대응할 계획인가요?</a:t>
            </a:r>
            <a:br/>
            <a:r>
              <a:t>(2) 퇴역마의 승용마 전환율을 높이기 위한 구체적인 전략은 무엇인가요?</a:t>
            </a:r>
            <a:br/>
            <a:r>
              <a:t>(3) 사료작물 개발을 통한 자급률 향상 방법에 대해 설명해 주세요.</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E0901651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2112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제가 생각하는 조직 생활에서 정의와 청렴에 반대되는 상황은 업무를 수행함에 있어, 공정성과 형평성에 벗어난 방법으로 추진하는 것이라 생각합니다. 공정성과 형평성은 배려와는 다르다 생각됩니다. 이러한 상황이 </a:t>
            </a:r>
            <a:r>
              <a:rPr u="sng" b="1" sz="1200">
                <a:solidFill>
                  <a:srgbClr val="000000"/>
                </a:solidFill>
                <a:latin typeface="맑은 고딕"/>
              </a:rPr>
              <a:t>(1)반복된다면 조직원들의 의지와 사기를 저하해 업무의 효율성이 떨어지며 조직원 간의 갈등이 심화할 것이라 생각합니다. 제가 근무하는 기관에서 인사로 인한 갈등이 존재하였습니다. 인사에 관한 명확한 규정은 없으나 인사를 함에 있어 직원들이 납득할 할 수 없는 인사가 반복되면서 많은 직원들이 회의감으로 조직을 떠나거나, 사기가 저하되어 업무의 효율성이 감소하는 상황을 목격하여, 안타까운 마음이 많이 들었습니다. 만약 제가 이러한 상황에 직면하게 된다면, 우선 저의 불이익으로 인해 감정적인 판단을 하는 것이 아닌지 시간을 두고 생각을 하겠습니다. 시간이 지남에도 (2)불구하고 생각의 변화가 없다면 현재 저의 위치와 상황에 맞춰 대처 하겠습니다. 첫째, 제가 만약 관리자의 위치라면, 문제를 정확히 확인하기 위해 당사자와 조용히 이야기를 해 볼 것입니다. 이야기를 나누어보면서 사실관계를 명확히 밝히고, 저의 견해와 당사자의 의견을 조율하여 문제해결을 위해 노력하겠습니다. 둘째, 만약 제가 관리자가 아니라면, 저는 상급자에게 조용히 제 생각을 전달할 것입니다. 제가 알고 있는 사실이 다르거나 왜곡되어 있을 수도 있기에 상관에게 저의 의견을 관철하기 위해 고집을 피우는 것보다는 제 </a:t>
            </a:r>
            <a:r>
              <a:rPr sz="1200">
                <a:solidFill>
                  <a:srgbClr val="000000"/>
                </a:solidFill>
                <a:latin typeface="맑은 고딕"/>
              </a:rPr>
              <a:t>의견을 알리는 것이 옳다고 생각합니다. 그 후에는 해당 문제는 제 손을 벗어났기 때문에 결과에 수용하도록 최선을 다할 것입니다. 제 생각이 틀릴 수도 있고 저에게 주어진 역할을 넘어서 부당함을 주장하는 것 또한 옳은 방법이 아니라 생각하기 때문입니다. 각자 주어진 </a:t>
            </a:r>
            <a:r>
              <a:rPr u="sng" b="1" sz="1200">
                <a:solidFill>
                  <a:srgbClr val="000000"/>
                </a:solidFill>
                <a:latin typeface="맑은 고딕"/>
              </a:rPr>
              <a:t>(3)상황에서 주어진 업무에 최선을 다한다면, 이러한 문제는 줄어들 것이며 그렇게 된다면 보다 청렴한 조직이 될 것이라 확신하며, 청렴한 조직이 되도록 최선을 다하겠습니다.</a:t>
            </a:r>
          </a:p>
        </p:txBody>
      </p:sp>
      <p:sp>
        <p:nvSpPr>
          <p:cNvPr id="8" name="TextBox 7"/>
          <p:cNvSpPr txBox="1"/>
          <p:nvPr/>
        </p:nvSpPr>
        <p:spPr>
          <a:xfrm>
            <a:off x="457200" y="656996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6432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8436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공정성에 벗어난 인사 사례를 해결하기 위한 접근법은 무엇인가요?</a:t>
            </a:r>
            <a:br/>
            <a:r>
              <a:t>(2) 조직에서 자주 목격한 갈등을 해결하는 방법은 무엇인가요?</a:t>
            </a:r>
            <a:br/>
            <a:r>
              <a:t>(3) 조직 내 청렴성을 유지하기 위한 구체적인 방안은 어떤 것이 있나요?</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E0100212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4456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[ESG 경영을 주도하는 행정가]환경, 사회, 기업지배구조에서의 책임 경영을 뜻하는 ESG 경영의 중요성은 더욱 커지고 있습니다. 한국마사회는 ESG 경영 추진단의 킥오프 회의를 시작으로 6개 범주의 ESG 과제를 구체화하였고, 인재경영, 지역 상생 및 협력 등 다양한 사회 공헌 경영을 수행하고 있습니다. 한국마사회의 ESG </a:t>
            </a:r>
            <a:r>
              <a:rPr u="sng" b="1" sz="1200">
                <a:solidFill>
                  <a:srgbClr val="000000"/>
                </a:solidFill>
                <a:latin typeface="맑은 고딕"/>
              </a:rPr>
              <a:t>(1)경영 활성화에 기여하기 위해, 행정가로서의 기초 역량을 함양하였습니다.</a:t>
            </a:r>
            <a:r>
              <a:rPr sz="1200">
                <a:solidFill>
                  <a:srgbClr val="000000"/>
                </a:solidFill>
                <a:latin typeface="맑은 고딕"/>
              </a:rPr>
              <a:t> 준정부기관의 행정가 양성과정을 수강하여 사업의 현 상황 및 문제 분석, 활성화 전략 수립, 문제 해결안 도출법 등 '행정 기획 </a:t>
            </a:r>
            <a:r>
              <a:rPr u="sng" b="1" sz="1200">
                <a:solidFill>
                  <a:srgbClr val="000000"/>
                </a:solidFill>
                <a:latin typeface="맑은 고딕"/>
              </a:rPr>
              <a:t>(2)프로세스'를 학습하였고, 이를 토대로 직접 특정 사업의 활성화 방안을 기획하고</a:t>
            </a:r>
            <a:r>
              <a:rPr sz="1200">
                <a:solidFill>
                  <a:srgbClr val="000000"/>
                </a:solidFill>
                <a:latin typeface="맑은 고딕"/>
              </a:rPr>
              <a:t> 발표하며 과정을 </a:t>
            </a:r>
            <a:r>
              <a:rPr u="sng" b="1" sz="1200">
                <a:solidFill>
                  <a:srgbClr val="000000"/>
                </a:solidFill>
                <a:latin typeface="맑은 고딕"/>
              </a:rPr>
              <a:t>(3)수료하였습니다. 또한 ‘공문서 작성법 및 요령’ 강의를 통해 행정업무 현장에서의 문서작성 능력을 함양하였습니다.</a:t>
            </a:r>
            <a:r>
              <a:rPr sz="1200">
                <a:solidFill>
                  <a:srgbClr val="000000"/>
                </a:solidFill>
                <a:latin typeface="맑은 고딕"/>
              </a:rPr>
              <a:t> 행정 기획 역량과 기초 문서 작성 능력을 바탕으로, ‘렛츠런파크 내 친환경 제품 사용 캠페인’과 같은 ESG 경영 사업을 기획하고 수행함으로써 한국마사회의 ESG 경영 활성화에 기여하겠습니다. [말 산업을 알리는 교육가]한국마사회는 승마 및 말 산업 관련 다양한 지원사업을 펼치고 있습니다. 대표적으로 학교 체육 승마 지원 사업의 범위를 전국으로 넓힘으로써 보다 많은 학생들에게 승마교육의 기회를 제공하고, 케이무크를 통해 말 산업 교육 콘텐츠를 무상으로 제공하여 국민이 기초 지식을 얻고 이를 활용하여 말 산업 일자리에 도전할 수 있도록 돕습니다. 학생을 대상으로 한 멘토링 활동을 수행하며, 학생의 과목 흥미도 및 성취도 향상을 위한 교육과정을 직접 기획하고 실행하였습니다. 그 과정에서 대상의 특성에 맞는 가장 적합한 교육방식을 찾고 적용하는 대상 고려 역량과 교육을 즐기며 적극적으로 참여할 수 있도록 돕는 동기부여 제공 역량을 함양하였습니다. 이러한 교육자로서의 역량을 바탕으로 한국마사회의 교육지원, 교육 콘텐츠 제공 사업을 직접 기획하거나 현 사업을 발전시켜 교육 대상자의 참여율과 만족도를 높이도록 노력하겠습니다.</a:t>
            </a:r>
          </a:p>
        </p:txBody>
      </p:sp>
      <p:sp>
        <p:nvSpPr>
          <p:cNvPr id="8" name="TextBox 7"/>
          <p:cNvSpPr txBox="1"/>
          <p:nvPr/>
        </p:nvSpPr>
        <p:spPr>
          <a:xfrm>
            <a:off x="457200" y="669340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877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078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행정가 양성과정에서 학습한 '행정 기획 프로세스'의 구체적인 내용은 무엇인가요?</a:t>
            </a:r>
            <a:br/>
            <a:r>
              <a:t>(2) 공문서 작성법 강의를 통해 배운 행정업무 문서작성 시 중요한 요소는 무엇인가요?</a:t>
            </a:r>
            <a:br/>
            <a:r>
              <a:t>(3) 렛츠런파크 내 친환경 제품 사용 캠페인을 기획할 때 가장 고려한 부분은 무엇이었나요?</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E0100212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434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[비리 근절, 조직의 ‘규정’을 바탕으로]정의는 ‘공정하고 동등한 대우’로, 조직 내외의 사람에게 공평한 기회를 제공함을 의미합니다. 청렴은 ‘올바르고 도덕적인 행동’으로, 인간관계에서 신뢰를 쌓는 바탕이 됩니다. 정의와 청렴은 공공기관이 갖추어야 할 필수 가치로, 한국마사회 역시 새해 윤리 청렴 경영 선포식을 개최하며 국민의 신뢰를 받는 정의롭고 청렴한 기관으로 거듭나기 위해 노력하고 있습니다.정의와 청렴에 반하는 대표적인 행위는 개인의 이익을 위하여 회사 직무를 사적으로 유용하고, 타인에게 불공정한 결과를 안겨주는 ‘채용비리’입니다. 채용비리는 권한과 권력을 이용하여 특정인에게 특혜를 제공함으로써 채용에 지원하는 모든 지원자에게 공정한 기회를 제공하지 않는다는 점, 조직의 규정에 반하는 비도덕적인 성격을 띤다는 점에서 정의와 청렴에 반하는 행위이므로 근절되어야 합니다. 채용비리 관련 문제로 타인과 갈등 상황이 발생한다면, 조직의 ‘규정’을 따라야 하는 점을 강조하겠습니다. 대학 운동부 생활 당시, 대학 입시 실기시험 보조업무를 운동부원과 함께 수행하였습니다. 입시 지원자 중에는 운동부 부원과 친분이 있는 사람이 있었고, 부원이 입시 점수에 직접적인 영향을 미치지는 않지만 보조 과정에서 특혜가 있을 수 있다는 우려의 목소리가 나왔습니다. 이에 주장으로서, 조교와 함께 시험 보조 규정을 점검하여 규정 내에 ‘지원자와 사적으로 알거나, 친분이 있는 관계자는 실기 보조에 참여할 수 없다’는 규정을 확인하고, 이를 공지함으로써 실기 보조 참여 불가능 관련 사항을 전 부원이 확인하고 수용하도록 하였습니다. 이러한 경험을 바탕으로 조직 내에서 채용비리 관련 문제가 생길 </a:t>
            </a:r>
            <a:r>
              <a:rPr u="sng" b="1" sz="1200">
                <a:solidFill>
                  <a:srgbClr val="000000"/>
                </a:solidFill>
                <a:latin typeface="맑은 고딕"/>
              </a:rPr>
              <a:t>(1)경우, 관련 조직원의 의견에 감정적으로 대응하는 것이 아니라 객관적인 규정을 제시하겠습니다.</a:t>
            </a:r>
            <a:r>
              <a:rPr sz="1200">
                <a:solidFill>
                  <a:srgbClr val="000000"/>
                </a:solidFill>
                <a:latin typeface="맑은 고딕"/>
              </a:rPr>
              <a:t> 또한 평소 정의와 청렴 관련 강령 및 규정을 충분히 인지하고 이를 실천하는 자세를 가진 직원이 되겠습니다.</a:t>
            </a:r>
            <a:r>
              <a:rPr u="sng" b="1" sz="1200">
                <a:solidFill>
                  <a:srgbClr val="000000"/>
                </a:solidFill>
                <a:latin typeface="맑은 고딕"/>
              </a:rPr>
              <a:t>(2)(3)</a:t>
            </a:r>
          </a:p>
        </p:txBody>
      </p:sp>
      <p:sp>
        <p:nvSpPr>
          <p:cNvPr id="8" name="TextBox 7"/>
          <p:cNvSpPr txBox="1"/>
          <p:nvPr/>
        </p:nvSpPr>
        <p:spPr>
          <a:xfrm>
            <a:off x="457200" y="64922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866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066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운동부 주장으로서 시험 보조 규정을 점검할 때 가장 어려웠던 점은 무엇이었나요?</a:t>
            </a:r>
            <a:br/>
            <a:r>
              <a:t>(2) 채용비리 관련 상황에서 객관적인 규정을 제시하기 위한 전략은 무엇인가요?</a:t>
            </a:r>
            <a:br/>
            <a:r>
              <a:t>(3) 정의와 청렴 관련 강령 및 규정을 실천하는 데 있어 제일 중요한 덕목은 무엇인가요?</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E0504171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21708"/>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(1)'신규 고객을 유치하고 불법 경마를 근절하는 온라인 마권' 비대면 발매시스템 고착화에 대한</a:t>
            </a:r>
            <a:r>
              <a:rPr sz="1200">
                <a:solidFill>
                  <a:srgbClr val="000000"/>
                </a:solidFill>
                <a:latin typeface="맑은 고딕"/>
              </a:rPr>
              <a:t> 필요성이 대두된 것이 가장 큰 영향이라고 생각이 됩니다.한국마사회는 매년 4월부터 늘 대상경주가 많았는데 그만큼 국내에서도 해외에서도 말산업 선진국으로써의 입지를 다잡기 위한 노력이라고 생각되었습니다.경마지원직으로 근무하면서 크게 느꼈던 점은 한국마사회가 불법경마 예방을 위하여 많은 노력을 하고 있다는 점이었습니다.무조건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보았습니다.결과적으로 비상경영을 통해 작년 3년 만에 흑자전환을 할 수 있었습니다.재개장 전 상황을 정확하게 알지 못함에도 불구하고 다시 뛰는 한국마사회가 되기 위해 많은 노력을 하고 있음을 느낄 </a:t>
            </a:r>
            <a:r>
              <a:rPr u="sng" b="1" sz="1200">
                <a:solidFill>
                  <a:srgbClr val="000000"/>
                </a:solidFill>
                <a:latin typeface="맑은 고딕"/>
              </a:rPr>
              <a:t>(2)수 있었습니다.또한 전자카드로 발매를 시작하면서 좀 더 간편하게 즐길 수 있어 많은 고객들이 배우는 즐거움을 느끼는 것을</a:t>
            </a:r>
            <a:r>
              <a:rPr sz="1200">
                <a:solidFill>
                  <a:srgbClr val="000000"/>
                </a:solidFill>
                <a:latin typeface="맑은 고딕"/>
              </a:rPr>
              <a:t> 볼 수 있었습니다.그래서 재개장으로 올린 흑자를 어디서든 즐길 수 있는 장외 비대면 발매시스템 도입으로 2차 흑자 성장을 도모해야 한다고 생각하였습니다.종종 장외에서도 베팅할 수 있는 시스템을 도입해 달라는 요청도 있었는데 엔데믹에 진입하면서 비대면 시스템도 고착화되며 지난해 연말부터 온라인 마권을 시범 운영하였습니다.하지만 아직 고객 구성이 시행 전과 크게 다를 게 없고, 도입 취지와는 반대로 흘러갈 가능성이 높다는 점을 지적받았습니다.신규 고객을 유치하면서 근본적으로 불법 경마를 근절시킬 수 있는 시스템이 마련된 온라인 마권 구매 환경을 마련해야 함이 시급하다고 생각합니다.</a:t>
            </a:r>
            <a:r>
              <a:rPr u="sng" b="1" sz="1200">
                <a:solidFill>
                  <a:srgbClr val="000000"/>
                </a:solidFill>
                <a:latin typeface="맑은 고딕"/>
              </a:rPr>
              <a:t>(3)경마지원직이었던 경력을 바탕으로 각종 보안시스템이 완비된 비대면 발매시스템을 시행하여 전산상으로도 투명한 말산업 문화를 즐길 수 있도록 이바지하겠습니다.</a:t>
            </a:r>
          </a:p>
        </p:txBody>
      </p:sp>
      <p:sp>
        <p:nvSpPr>
          <p:cNvPr id="8" name="TextBox 7"/>
          <p:cNvSpPr txBox="1"/>
          <p:nvPr/>
        </p:nvSpPr>
        <p:spPr>
          <a:xfrm>
            <a:off x="457200" y="667054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6490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8494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비대면 발매시스템이 고착화되는 과정에서 어떤 도전 과제가 있었나요?</a:t>
            </a:r>
            <a:br/>
            <a:r>
              <a:t>(2) 온라인 마권의 시범 운영 이후 지적받은 문제가 무엇이었나요?</a:t>
            </a:r>
            <a:br/>
            <a:r>
              <a:t>(3) 각종 보안 시스템이 완비된 비대면 발매시스템은 어떻게 구축할 계획인가요?</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E0504171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696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'이미지와 매출이라는 두 마리 토끼 잡기' 조직 생활에서 정의와 청렴에 가장 반대되는 상황으로 대표적인 경우는 지나친 이익극대화라고 생각합니다.외부에 드러날 가능성이 낮다고 판단된 부패로 인한 손실을 대가로 단기적으로 낼 수 있는 이익에 눈먼 상황이 개인 간이나 조직 내 갈등을 야기할 수 </a:t>
            </a:r>
            <a:r>
              <a:rPr u="sng" b="1" sz="1200">
                <a:solidFill>
                  <a:srgbClr val="000000"/>
                </a:solidFill>
                <a:latin typeface="맑은 고딕"/>
              </a:rPr>
              <a:t>(1)있다고 느꼈습니다.제과점에서 일하던 당시,</a:t>
            </a:r>
            <a:r>
              <a:rPr sz="1200">
                <a:solidFill>
                  <a:srgbClr val="000000"/>
                </a:solidFill>
                <a:latin typeface="맑은 고딕"/>
              </a:rPr>
              <a:t> 완제품을 폐기하는 일이 잦아지고 매출이 떨어지자 점포 매출에 관해 점주를 대신해 매장 관리를 총괄하던 매니저가 포장지에 표시된 유통기한을 지우거나 유통기한이 따로 표시되지 않는 현장 제조상품을 수선해서 판매하기 시작했습니다.요즘 현명한 소비에 관한 관심 증대로 유통기한을 확인하시는 고객이 많아졌고 만약 소비자나 미스터리 쇼퍼가 </a:t>
            </a:r>
            <a:r>
              <a:rPr u="sng" b="1" sz="1200">
                <a:solidFill>
                  <a:srgbClr val="000000"/>
                </a:solidFill>
                <a:latin typeface="맑은 고딕"/>
              </a:rPr>
              <a:t>(2)이러한 점을 발견하게 된다면 최대 15일 정도의 영업정지 처분을 받게 될 것이라는 의견을 매니저에게 조심스럽게 표현했습니다.당장 닥친 손해를 무마하고자 내린 결정은 그보다 더 큰 금전적 손실은 물론이고 점포 이미지, 크게는 그</a:t>
            </a:r>
            <a:r>
              <a:rPr sz="1200">
                <a:solidFill>
                  <a:srgbClr val="000000"/>
                </a:solidFill>
                <a:latin typeface="맑은 고딕"/>
              </a:rPr>
              <a:t> 제과점 상표의 이미지를 훼손시킬 수 있기에 장기적인 관점에서는 손실이 더 클 수 있는 문제였습니다.그래서 근본적으로 매출 분석을 통해 불필요한 제조와 주문을 줄이고 그럼에도 불구하고 미판매되는 부분은 타임세일을 통해 판매하는 방안과 원재료 추가 주문이 발생하지 않고 재고가 생기지 않는 시즌 메뉴를 개발하는 방향을 제시하였었습니다.결과적으로 타임세일을 통해 재고도 줄이고 </a:t>
            </a:r>
            <a:r>
              <a:rPr u="sng" b="1" sz="1200">
                <a:solidFill>
                  <a:srgbClr val="000000"/>
                </a:solidFill>
                <a:latin typeface="맑은 고딕"/>
              </a:rPr>
              <a:t>(3)다른 지점에서는 판매하지 않는 시즌 메뉴로 인해 고객들의 반응도 좋아서 이미지 향상과 매출에 도움이 되어 인정받게 되었습니다.그래서 앞으로 한국마사회에 근무하며 이러한 갈등 상황이 발생하게 된다면 경험을 바탕으로 정의와 청렴을 주장만 하는 것이 아닌 근본적으로</a:t>
            </a:r>
            <a:r>
              <a:rPr sz="1200">
                <a:solidFill>
                  <a:srgbClr val="000000"/>
                </a:solidFill>
                <a:latin typeface="맑은 고딕"/>
              </a:rPr>
              <a:t> 매출과 이미지를 다 잡을 수 있는 구체적인 방안도 마련하여 갈등을 대처하도록 노력할 것입니다.</a:t>
            </a:r>
          </a:p>
        </p:txBody>
      </p:sp>
      <p:sp>
        <p:nvSpPr>
          <p:cNvPr id="8" name="TextBox 7"/>
          <p:cNvSpPr txBox="1"/>
          <p:nvPr/>
        </p:nvSpPr>
        <p:spPr>
          <a:xfrm>
            <a:off x="457200" y="63185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128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2329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기존의 문제 해결 과정에서 가장 큰 어려움은 무엇이었나요?</a:t>
            </a:r>
            <a:br/>
            <a:r>
              <a:t>(2) 유통기한 문제 해결을 위해 제시한 구체적인 방안은 무엇이었나요?</a:t>
            </a:r>
            <a:br/>
            <a:r>
              <a:t>(3) 한국마사회에서 정의와 청렴을 지킬 구체적인 전략은 무엇인가요?</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E1601373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37947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[에버랜드에 푸바오가 있다면, 렛츠런파크에는 이들이 있다]최근 관심을 갖고 있는 한국마사회 관련 트렌드는 동물 복지다. 3B- Baby, Beauty, 그리고 Beast가 나오면 최소한의 시청률은 보장되던 시절이 있었다. 그러나 사회적으로 동물복지에 대한 관심이 높아짐에 따라, 동물 윤리에 어긋나는 영상은 더 이상 소비되지 않기 때문이다. 실제로 푸바오 영상의 인기 요인은 단순히 그녀의 귀여운 </a:t>
            </a:r>
            <a:r>
              <a:rPr u="sng" b="1" sz="1200">
                <a:solidFill>
                  <a:srgbClr val="000000"/>
                </a:solidFill>
                <a:latin typeface="맑은 고딕"/>
              </a:rPr>
              <a:t>(1)외모만이 아니었다. 영상만 봐도 느껴지는 사육사들의 관심과 사랑은 소비자들이 편안하게 영상을</a:t>
            </a:r>
            <a:r>
              <a:rPr sz="1200">
                <a:solidFill>
                  <a:srgbClr val="000000"/>
                </a:solidFill>
                <a:latin typeface="맑은 고딕"/>
              </a:rPr>
              <a:t> 소비할 수 있게 했다. 이에 '렛츠런파크의 푸바오' '마(馬)계의 푸바오'를 발굴, 그 과정에서 자연스럽게 한국마사회의 말 생애주기 맞춤 복지사업까지 소개하며 승마/경마에 대한 부정적 </a:t>
            </a:r>
            <a:r>
              <a:rPr u="sng" b="1" sz="1200">
                <a:solidFill>
                  <a:srgbClr val="000000"/>
                </a:solidFill>
                <a:latin typeface="맑은 고딕"/>
              </a:rPr>
              <a:t>(2)시선을 불식시키고 싶다.이러한 기획이 가능하다고 생각하는 이유는, 렛츠런 승마 교실을 수강한 경험이 있기</a:t>
            </a:r>
            <a:r>
              <a:rPr sz="1200">
                <a:solidFill>
                  <a:srgbClr val="000000"/>
                </a:solidFill>
                <a:latin typeface="맑은 고딕"/>
              </a:rPr>
              <a:t> 때문이다. 이를 통해 승마 또는 경마가 말을 단순히 인간의 운동 또는 유흥을 위한 '도구'로 쓰는 것이 아닌, 말과 인간이 함께 '교감'하는 활동이라는 것을 배웠다. 워토우만 보면 눈이 커지는 판다처럼, 사과만 보면 침 흘리는 말이 있다는 것을. 송바오가 떠나지 못하게 </a:t>
            </a:r>
            <a:r>
              <a:rPr u="sng" b="1" sz="1200">
                <a:solidFill>
                  <a:srgbClr val="000000"/>
                </a:solidFill>
                <a:latin typeface="맑은 고딕"/>
              </a:rPr>
              <a:t>(3)붙잡는 푸바오처럼 기수만 다가오면 기뻐하며 코를 푸는 말이 있다는 것을 소개하고 싶다. 실제로 다양한 동물 친화적 방송을 제작한 경험 또한</a:t>
            </a:r>
            <a:r>
              <a:rPr sz="1200">
                <a:solidFill>
                  <a:srgbClr val="000000"/>
                </a:solidFill>
                <a:latin typeface="맑은 고딕"/>
              </a:rPr>
              <a:t> 있다. 청주동물원, 강아지 유치원, 강아지 오마카세 등의 아이템을 발굴하고, 촬영하고, 편집하며 인간과 동물의 교감을 방송에 녹여냈다. 'PD가 얼마나 동물을 좋아하는지 느껴졌다'던 댓글이, 'PD와 기수 중 누가 더 저 말을 사랑하는지 대결해도 되겠다'는 댓글로 바뀌게 하겠다.</a:t>
            </a:r>
          </a:p>
        </p:txBody>
      </p:sp>
      <p:sp>
        <p:nvSpPr>
          <p:cNvPr id="8" name="TextBox 7"/>
          <p:cNvSpPr txBox="1"/>
          <p:nvPr/>
        </p:nvSpPr>
        <p:spPr>
          <a:xfrm>
            <a:off x="457200" y="59436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5379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68580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한국마사회의 말 생애주기 맞춤 복지사업을 통해 어떤 효과를 기대하나요?</a:t>
            </a:r>
            <a:br/>
            <a:r>
              <a:t>(2) '렛츠런 승마 교실'에서 무엇을 배우고 어떤 점을 활용했나요?</a:t>
            </a:r>
            <a:br/>
            <a:r>
              <a:t>(3) 동물 친화적 방송을 제작한 경험이 한국마사회에서 어떻게 활용될 수 있을까요?</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E1601373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06450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[입사 3개월 만에 3억짜리 사업을 맡았는데 3백만원이...]조직 생활에서 정의와 청렴에 가장 반대되는 상황은 누군가 부당한 이득을 취하는 경우라고 </a:t>
            </a:r>
            <a:r>
              <a:rPr u="sng" b="1" sz="1200">
                <a:solidFill>
                  <a:srgbClr val="000000"/>
                </a:solidFill>
                <a:latin typeface="맑은 고딕"/>
              </a:rPr>
              <a:t>(1)생각한다. 만약 조직 내 누군가 부당한 이득을 취하고자 하거나, 타인에게 제공하고자 하는 것을 알게 된다면,</a:t>
            </a:r>
            <a:r>
              <a:rPr sz="1200">
                <a:solidFill>
                  <a:srgbClr val="000000"/>
                </a:solidFill>
                <a:latin typeface="맑은 고딕"/>
              </a:rPr>
              <a:t> 주저 없이 상급자에게 보고해 문제를 해결하겠다.실제로 용인문화재단에서 근무할 때, 입사 3개월 만에 3억짜리 지원사업을 맡은 적이 있다. 전임자는 이미 휴직에 들어갔기에, 홀로 전년도 서류를 보며 업무를 </a:t>
            </a:r>
            <a:r>
              <a:rPr u="sng" b="1" sz="1200">
                <a:solidFill>
                  <a:srgbClr val="000000"/>
                </a:solidFill>
                <a:latin typeface="맑은 고딕"/>
              </a:rPr>
              <a:t>(2)파악해야 했다. 그 과정에서 한 단체가 합격선 이하의 점수를 받았음에도, 결국 3백만원의 지원금을 받아 갔다는 것을 알게 됐다. 이미 지나간 일이라고 생각할 수도</a:t>
            </a:r>
            <a:r>
              <a:rPr sz="1200">
                <a:solidFill>
                  <a:srgbClr val="000000"/>
                </a:solidFill>
                <a:latin typeface="맑은 고딕"/>
              </a:rPr>
              <a:t> 있었지만, 전임자가 돌아왔을 때 같은 일이 재발하지 않으리라는 보장도 없었다. 바로 팀장님께 보고드리고, 두 가지 변화를 만들어 낸 이유였다. 첫째, 1차 서류 심사에 센터장, 팀장, 사업 담당자 3명이 함께 하도록 했다. 덕분에 특정 개인의 입김이 작용할 수 </a:t>
            </a:r>
            <a:r>
              <a:rPr u="sng" b="1" sz="1200">
                <a:solidFill>
                  <a:srgbClr val="000000"/>
                </a:solidFill>
                <a:latin typeface="맑은 고딕"/>
              </a:rPr>
              <a:t>(3)없어졌다. 둘째, 2차 전문가 심사에 참여하는 전문가를 지역 외부에서 새로이 섭외했다. 지역에 거주하는 전문가는 아무래도 특정 예술단체와</a:t>
            </a:r>
            <a:r>
              <a:rPr sz="1200">
                <a:solidFill>
                  <a:srgbClr val="000000"/>
                </a:solidFill>
                <a:latin typeface="맑은 고딕"/>
              </a:rPr>
              <a:t> 유착이 있을 수 있기 때문이었다. 실제로 단 한 번도 지원사업에서 떨어진 적 없던 지역 유지 대신, 그 해 처음 지원사업에 참여한 한 젊은 예술가가 재단의 지원을 받아 전시를 열 수 있었다. 물론 해당 지역 유지는 반발했지만, 미진한 사업계획에도 부당하게 지원받아 진행된 전년도 사업이 시민 모니터링단에게 얼마나 참혹한 평가를 받았는지 보여주니, 더는 이의를 제기하지 못했다. 한 개인의 정의에 어긋나는, 또는 청렴하지 못한 행동이 기관 전체의 신뢰를 무너뜨릴 수 있기에, 앞으로도 내 양심뿐만 아니라 내가 속한 기관의 신뢰까지 지키는 PD가 되겠다.</a:t>
            </a:r>
          </a:p>
        </p:txBody>
      </p:sp>
      <p:sp>
        <p:nvSpPr>
          <p:cNvPr id="8" name="TextBox 7"/>
          <p:cNvSpPr txBox="1"/>
          <p:nvPr/>
        </p:nvSpPr>
        <p:spPr>
          <a:xfrm>
            <a:off x="457200" y="621334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80770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12774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입사 3개월 만에 3억짜리 지원사업을 혼자 맡았을 때 어떤 어려움이 있었나요?</a:t>
            </a:r>
            <a:br/>
            <a:r>
              <a:t>(2) 부당한 3백만원 지원금 문제 해결을 위해 어떤 구체적인 조치를 취했나요?</a:t>
            </a:r>
            <a:br/>
            <a:r>
              <a:t>(3) 지원사업에서 변화된 심사 시스템이 가져온 긍정적 결과는 무엇이었나요?</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E1801458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308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승마 산업에 대한 긍정적인 인식 제고, 대중화에 많은 관심을 가지고 있습니다. 현재 국내 말 관련 산업에 대한 인식은 마냥 긍정적이지 않은 탓에 오랜 기간 승마에 몸담고 있는 </a:t>
            </a:r>
            <a:r>
              <a:rPr u="sng" b="1" sz="1200">
                <a:solidFill>
                  <a:srgbClr val="000000"/>
                </a:solidFill>
                <a:latin typeface="맑은 고딕"/>
              </a:rPr>
              <a:t>(1)저는 큰 안타까움을 느낄 때가 많습니다. 승마는 말과 대규모 사육 시설이 필요한 까닭에 누구나 넘보기 힘든 귀족 스포츠로 분류되고, 경마는 사행성으로 인해 따가운 눈초리를 받는 경우가 많습니다. 저는 이런 부정적인</a:t>
            </a:r>
            <a:r>
              <a:rPr sz="1200">
                <a:solidFill>
                  <a:srgbClr val="000000"/>
                </a:solidFill>
                <a:latin typeface="맑은 고딕"/>
              </a:rPr>
              <a:t> 인식을 전환 시키고 누구나 승마를 편히 도전할 수 있는 환경을 구축하고자 하는 목표를 가지고 있습니다. 최근 한국 마사회는 많은 사회 공헌 활동을 하고 있습니다. 그 예로 장외 발권소를 리모델링해 지방 출신 대학생의 기숙사로 바꾸었으며, 홀스테라피 등 힐링 승마 프로그램을 강화해 현대인들의 피폐됐던 심신을 치유하고 있습니다. 이 밖에도 실버 힐링승마, 가족 재활승마, 국민드림마차 등 다양한 사업을 시행함으로써 대중화에 힘쓰고 있습니다. 저 역시도 이러한 흐름을 토대로 다음의 약속을 통해 기관의 뜻을 함께 할 것입니다. 첫째, 승마 및 경마 관계자 인력 양성을 시행할 것입니다. 수년간 </a:t>
            </a:r>
            <a:r>
              <a:rPr u="sng" b="1" sz="1200">
                <a:solidFill>
                  <a:srgbClr val="000000"/>
                </a:solidFill>
                <a:latin typeface="맑은 고딕"/>
              </a:rPr>
              <a:t>(2)엘리트 선수로 활동하고 지도자로 활약했던 경력을 살려 보다 전문적인 승마 교육 및 말 관리 교육 커리큘럼을 시작할</a:t>
            </a:r>
            <a:r>
              <a:rPr sz="1200">
                <a:solidFill>
                  <a:srgbClr val="000000"/>
                </a:solidFill>
                <a:latin typeface="맑은 고딕"/>
              </a:rPr>
              <a:t> 것입니다. 이를 토대로 전문성 있는 인력망이 구성될 것이라 생각하며, 그들이 또 다른 사람을 교육함으로써 무궁무진한 전문성 강화가 이루어 질 것이라 생각합니다. 둘째, </a:t>
            </a:r>
            <a:r>
              <a:rPr u="sng" b="1" sz="1200">
                <a:solidFill>
                  <a:srgbClr val="000000"/>
                </a:solidFill>
                <a:latin typeface="맑은 고딕"/>
              </a:rPr>
              <a:t>(3)승마 및 말 산업 콘텐츠를 개발, 홍보할 것입니다. 최근 지역 축제에 출장 가서 승마 체험 및 시연을 한 경험이 있습니다. 짧은 순간이었지만 사람들의 반응이</a:t>
            </a:r>
            <a:r>
              <a:rPr sz="1200">
                <a:solidFill>
                  <a:srgbClr val="000000"/>
                </a:solidFill>
                <a:latin typeface="맑은 고딕"/>
              </a:rPr>
              <a:t> 상당했으며, 실제 승마를 경험하신 분들은 모두 “재미있다. 배워보고 싶다”라고 말씀해 주셨습니다. 이처럼 1일 체험 등 승마가 낯선 사람도 쉽게 접할 수 있는 프로그램을 개발하고 홍보할 것입니다. 이를 토대로 누구나 승마를 친근하게 느끼게 만듦으로써 승마 산업에 대한 인식을 제고하고, ‘대중 스포츠’로 자리 잡을 수 있도록 하겠습니다.</a:t>
            </a:r>
          </a:p>
        </p:txBody>
      </p:sp>
      <p:sp>
        <p:nvSpPr>
          <p:cNvPr id="8" name="TextBox 7"/>
          <p:cNvSpPr txBox="1"/>
          <p:nvPr/>
        </p:nvSpPr>
        <p:spPr>
          <a:xfrm>
            <a:off x="457200" y="66796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740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940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승마와 관련된 부정적인 인식을 전환하기 위해 구체적으로 어떤 노력을 하고 계신가요?</a:t>
            </a:r>
            <a:br/>
            <a:r>
              <a:t>(2) 승마 및 경마 관계자 인력 양성을 위해 어떤 커리큘럼을 계획하고 있는지 궁금합니다.</a:t>
            </a:r>
            <a:br/>
            <a:r>
              <a:t>(3) 승마 산업을 대중 스포츠로 자리 잡게 하기 위한 홍보 전략에 대해 설명해 주세요.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E0402405</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7200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[국민 이미지 개선을 통해 발전하는 말산업] 코로나19 이후, 엔터테인먼트 산업은 악화된 수익개선과 사회적 책임 실현이라는 요구에 부응할 필요가 있었습니다. 마사회 역시 ESG 및 사회적 책임을 강조하며, 다년간의 기부･봉사활동 등을 통해 대국민 기업 이미지 제고를 위한 노력을 끊임없이 견주하고 있습니다. 저는 마사회가 기획･운영하는 사업이 특정 집단만이 아닌, 가족을 </a:t>
            </a:r>
            <a:r>
              <a:rPr u="sng" b="1" sz="1200">
                <a:solidFill>
                  <a:srgbClr val="000000"/>
                </a:solidFill>
                <a:latin typeface="맑은 고딕"/>
              </a:rPr>
              <a:t>(1)포함한 온 국민이 즐길 수 있는 여가문화를 지향한다는 점을 체감한적 있습니다. 제가 마사회에 관심을 가지게</a:t>
            </a:r>
            <a:r>
              <a:rPr sz="1200">
                <a:solidFill>
                  <a:srgbClr val="000000"/>
                </a:solidFill>
                <a:latin typeface="맑은 고딕"/>
              </a:rPr>
              <a:t> 된 것은 말을 좋아하는 2살 아들 때문입니다. 처음엔 말을 보러 아이를 데리고 렛츠런 파크에 가는 것이 망설여졌습니다. 종종 미디어에서 “말 밥 주러 간다”라는 부정적 뉘앙스를 보이는 것처럼, 저도 그런 이미지가 다소 있었기 때문입니다. 하지만 공원에는 아이를 동반한 가족 단위의 사람들이 생각보다 많았고, 아이를 위한 공간도 있어 재방문의사가 생겼습니다. 이를 통해 산업 이미지 개선이 매우 중요하다는 사실을 알게 됐습니다. 저는 이전에 한 기관의 운영지원 부서에서 근무하며, 행사 이미지를 개선한 경험이 있습니다. 당시 회사에서 매년 개최하는 체육대회는 관성적으로 </a:t>
            </a:r>
            <a:r>
              <a:rPr u="sng" b="1" sz="1200">
                <a:solidFill>
                  <a:srgbClr val="000000"/>
                </a:solidFill>
                <a:latin typeface="맑은 고딕"/>
              </a:rPr>
              <a:t>(2)운영하다보니, 참여율이 46% 미만으로 운동하는 사람만 참가하는 행사였습니다. 저는 참여율 제고과 이미지 개선을 위해 사내 설문조사 등으로</a:t>
            </a:r>
            <a:r>
              <a:rPr sz="1200">
                <a:solidFill>
                  <a:srgbClr val="000000"/>
                </a:solidFill>
                <a:latin typeface="맑은 고딕"/>
              </a:rPr>
              <a:t> 개선요구사항을 수집하였고, ‘가족들과의 주말 시간을 뺏긴다’는 의견이 가장 많다는 것을 알게 됐습니다. 이에 직원의 가족에 집중하여, 아이･부모 모두 참여하는 명랑운동회 추가, 놀이시설 에어바운스 배치 및 푸드트럭･페이스페인팅 운영을 시행하였습니다. 이 변화로 참여율이 약 17% </a:t>
            </a:r>
            <a:r>
              <a:rPr u="sng" b="1" sz="1200">
                <a:solidFill>
                  <a:srgbClr val="000000"/>
                </a:solidFill>
                <a:latin typeface="맑은 고딕"/>
              </a:rPr>
              <a:t>(3)증가하였고, 직원들로부터 오히려 아이가 더 좋아했다며, 행사가 매우 만족스럽다는 평가도</a:t>
            </a:r>
            <a:r>
              <a:rPr sz="1200">
                <a:solidFill>
                  <a:srgbClr val="000000"/>
                </a:solidFill>
                <a:latin typeface="맑은 고딕"/>
              </a:rPr>
              <a:t> 받을 수 있었습니다. 마사회가 추진하는 사업들도 국민에게 한걸음 더 다가가 긍정적 이미지를 제고할 수 있는 방법이 더 있을 수 있다고 생각됩니다. 제 경험과 다각도의 접근을 통해 마사회의 발전에 기여하도록 하겠습니다.</a:t>
            </a:r>
          </a:p>
        </p:txBody>
      </p:sp>
      <p:sp>
        <p:nvSpPr>
          <p:cNvPr id="8" name="TextBox 7"/>
          <p:cNvSpPr txBox="1"/>
          <p:nvPr/>
        </p:nvSpPr>
        <p:spPr>
          <a:xfrm>
            <a:off x="457200" y="672084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1520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3524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국민이 즐길 수 있는 여가문화를 어떻게 확산시키려 노력하시겠습니까?</a:t>
            </a:r>
            <a:br/>
            <a:r>
              <a:t>(2) 행사를 운영하며 얻은 이미지 개선에 대한 반응은 어땠나요?</a:t>
            </a:r>
            <a:br/>
            <a:r>
              <a:t>(3) 마사의 긍정적 이미지 제고를 위한 구체적인 접근법은 무엇인가요?</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E1801458</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7482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[청렴한 공직자] 제가 생각하는 정의와 청렴은 ‘스스로 떳떳할 수 있으며, 국민에 신뢰받는 공직자’입니다. 한국 마사회는 공기업 중 하나로 소속된 모든 일원이 ‘공직자’에 해당됩니다. 따라서 저 역시도 더욱 무거운 책임감과 청렴성을 가지고 지원하는 바입니다. 조직 생활에서 정의와 청렴에 가장 반대되는 상황은 개인적인 탐욕이 가득한 </a:t>
            </a:r>
            <a:r>
              <a:rPr u="sng" b="1" sz="1200">
                <a:solidFill>
                  <a:srgbClr val="000000"/>
                </a:solidFill>
                <a:latin typeface="맑은 고딕"/>
              </a:rPr>
              <a:t>(1)상황입니다. 자신의 사리사욕만 먼저 생각하다 보면 객관적이고 공정한 판단을 할 수 없으며, 기관과 국민의 이익에 반하는 행위를 하게 될 수 있습니다. 따라서 공직자로서 ‘탐욕’은 버려야</a:t>
            </a:r>
            <a:r>
              <a:rPr sz="1200">
                <a:solidFill>
                  <a:srgbClr val="000000"/>
                </a:solidFill>
                <a:latin typeface="맑은 고딕"/>
              </a:rPr>
              <a:t> 할 1순위입니다. 만약 누군가가 탐욕을 가지고 형평성, 공익에 반하는 행위를 했을 때에는 잘못되었음을 알려주고, 시정 요구를 할 것입니다. 과거 승마 지도자로 활동하면서 선수들의 훈련 시간에 착오가 유발된 적이 있었습니다. 한 선수가 개인적인 욕심으로 승마에 오랜 시간을 투입하고자 함으로써 다른 선수들이 승마 코칭을 받지 못하는 </a:t>
            </a:r>
            <a:r>
              <a:rPr u="sng" b="1" sz="1200">
                <a:solidFill>
                  <a:srgbClr val="000000"/>
                </a:solidFill>
                <a:latin typeface="맑은 고딕"/>
              </a:rPr>
              <a:t>(2)일이 있었습니다. 저는 선수가 개인적인 기량을 끌어올리려는 욕심이 있음을 알기에 1:1로 붙어 계속 지도를 해주었지만, 선수들마다 코칭 시간이 차이 남으로써 형평성 문제가 발생할 수도 있다고 생각하였습니다. 이에 해당 선수에게 “계속 시간을 끌면 다른 선수 일정에 차질이</a:t>
            </a:r>
            <a:r>
              <a:rPr sz="1200">
                <a:solidFill>
                  <a:srgbClr val="000000"/>
                </a:solidFill>
                <a:latin typeface="맑은 고딕"/>
              </a:rPr>
              <a:t> 생길 수 있다.”라고 </a:t>
            </a:r>
            <a:r>
              <a:rPr u="sng" b="1" sz="1200">
                <a:solidFill>
                  <a:srgbClr val="000000"/>
                </a:solidFill>
                <a:latin typeface="맑은 고딕"/>
              </a:rPr>
              <a:t>(3)말했으며, 대안으로 장애물 비월 시 선수가 취해야 할 전경 자세를 거울을 보고</a:t>
            </a:r>
            <a:r>
              <a:rPr sz="1200">
                <a:solidFill>
                  <a:srgbClr val="000000"/>
                </a:solidFill>
                <a:latin typeface="맑은 고딕"/>
              </a:rPr>
              <a:t> 연습하라고 알려주었습니다. 또한, 제가 직접 시범을 보인 영상을 보내줌으로써 영상을 시청하고 자세를 분석해 본인이 고쳐야 할 점을 찾아오도록 조언했습니다. 이렇게 함으로써 저는 각 선수들 간의 갈등을 중재할 수 있었으며, 개별적으로도 세세하게 신경 써줄 수 있었습니다. 이처럼 앞으로도 개인의 욕심으로 어느 한 쪽으로 편중되지 않도록 투명한 정의와 청렴성을 가질 것이며, 잘못된 부분은 즉시 시정할 줄 아는 떳떳한 공직자가 되겠습니다.</a:t>
            </a:r>
          </a:p>
        </p:txBody>
      </p:sp>
      <p:sp>
        <p:nvSpPr>
          <p:cNvPr id="8" name="TextBox 7"/>
          <p:cNvSpPr txBox="1"/>
          <p:nvPr/>
        </p:nvSpPr>
        <p:spPr>
          <a:xfrm>
            <a:off x="457200" y="6423659"/>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01802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38059"/>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개인의 탐욕이 공공기관에 미치는 부정적인 영향을 어떻게 해결할 수 있나요?</a:t>
            </a:r>
            <a:br/>
            <a:r>
              <a:t>(2) 형평성을 유지하기 위해 유도했던 훈련 방식에 대해 자세히 말씀해 주세요.</a:t>
            </a:r>
            <a:br/>
            <a:r>
              <a:t>(3) 장애물 비월 시 전경 자세 연습을 강조한 이유는 무엇인가요?</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E0101796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1713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［마사회만의 디지털 환경 구축］한국마사회는 현재 다른 산업과는 차별화되는 디지털 환경의 구축을 통해 대국민 서비스를 개선하고 있습니다. 온라인 마권 발매를 통한 </a:t>
            </a:r>
            <a:r>
              <a:rPr u="sng" b="1" sz="1200">
                <a:solidFill>
                  <a:srgbClr val="000000"/>
                </a:solidFill>
                <a:latin typeface="맑은 고딕"/>
              </a:rPr>
              <a:t>(1)경마와 말산업의 활성화를 추진하고, 영상데이터를 암호화하고</a:t>
            </a:r>
            <a:r>
              <a:rPr sz="1200">
                <a:solidFill>
                  <a:srgbClr val="000000"/>
                </a:solidFill>
                <a:latin typeface="맑은 고딕"/>
              </a:rPr>
              <a:t> 워터마크를 삽입해 불법 경마를 감시하며 디지털 기술을 통해 말산업을 확대함과 동시에 보호하고 있습니다. 이와 더불어 공공데이터를 활용한 산업 증진에서 탁월한 성과와 변화를 이루어 내고 있습니다. 한국마사회는 행정안전부 주관의 공공데이터 제공 </a:t>
            </a:r>
            <a:r>
              <a:rPr u="sng" b="1" sz="1200">
                <a:solidFill>
                  <a:srgbClr val="000000"/>
                </a:solidFill>
                <a:latin typeface="맑은 고딕"/>
              </a:rPr>
              <a:t>(2)운영실태 평가에서 5년 연속 최고등급 우수기관으로 선정되었습니다. 특히, 말산업 공공데이터 활용</a:t>
            </a:r>
            <a:r>
              <a:rPr sz="1200">
                <a:solidFill>
                  <a:srgbClr val="000000"/>
                </a:solidFill>
                <a:latin typeface="맑은 고딕"/>
              </a:rPr>
              <a:t> 협의체를 구성하여 민간분야에서의 말산업 확대를 선도해 나가는 중입니다. ［공공데이터 활용을 통한 말산업 육성］저는 이러한 공공데이터 활용을 통한 민·관 협력 사업에서 데이터 활용 역량을 통해 도움이 되고 싶습니다. 에너지 공기업 자재부에서 청년 인턴을 하며 전산시스템을 활용한 체계적인 데이터 분석을 통해 재고 관리의 정확성을 높이고 필요한 자재의 예측 및 공급 관리를 개선하였습니다. 이는 한국마사회의 운영 비용 절감과 자원의 효율적 활용에 직접적으로 기여할 수 있습니다. 또한, 데이터 활용과 관리를 통해 온라인 마권 발매, 불법 경마 온라인 모니터링 사업의 효율을 개선하기 위해 노력하겠습니다. 또한, 어려운 말도 상대방에게 쉽게 이해시키는 전달력을 통한 소통역량을 통해 말산업 육성에 기여하고 싶습니다. 공공데이터를 활용한 민간 기업과 협의를 하다 보면, 상대방과의 소통을 통해 이해시키고, 설득시키는 과정이 </a:t>
            </a:r>
            <a:r>
              <a:rPr u="sng" b="1" sz="1200">
                <a:solidFill>
                  <a:srgbClr val="000000"/>
                </a:solidFill>
                <a:latin typeface="맑은 고딕"/>
              </a:rPr>
              <a:t>(3)중요하다고 생각합니다. 저는 인턴 당시, 지역의 영세사업자를 지원하는</a:t>
            </a:r>
            <a:r>
              <a:rPr sz="1200">
                <a:solidFill>
                  <a:srgbClr val="000000"/>
                </a:solidFill>
                <a:latin typeface="맑은 고딕"/>
              </a:rPr>
              <a:t> 설명회를 도우며, 상대방의 불편사항을 청취하고 회사에서 어떤 식으로 사업자들을 지원할 수 있는지 설득하여, 영세사업자들의 사업환경을 개선하였습니다. 이러한 데이터 활용과 소통역량을 통해 말산업 생태계의 가치 창출에 앞장서고 결과적으로 말산업으로 국가 경제를 발전시키려는 한국마사회의 비전에 이바지하겠습니다.</a:t>
            </a:r>
          </a:p>
        </p:txBody>
      </p:sp>
      <p:sp>
        <p:nvSpPr>
          <p:cNvPr id="8" name="TextBox 7"/>
          <p:cNvSpPr txBox="1"/>
          <p:nvPr/>
        </p:nvSpPr>
        <p:spPr>
          <a:xfrm>
            <a:off x="457200" y="666597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6033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80375"/>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영상데이터 암호화와 워터마크 삽입은 불법 경마 방지에 어떤 도움이 되나요?</a:t>
            </a:r>
            <a:br/>
            <a:r>
              <a:t>(2) 공공데이터를 활용해 말산업 확대를 선도하는 방법은 무엇인가요?</a:t>
            </a:r>
            <a:br/>
            <a:r>
              <a:t>(3) 영세사업자 지원 시 사용했던 설득 전략은 무엇이었나요?</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E0101796</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11937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［정의 : 주인의식을 통한 공정과 원칙준수］조직 생활에 제가 생각하는 </a:t>
            </a:r>
            <a:r>
              <a:rPr u="sng" b="1" sz="1200">
                <a:solidFill>
                  <a:srgbClr val="000000"/>
                </a:solidFill>
                <a:latin typeface="맑은 고딕"/>
              </a:rPr>
              <a:t>(1)정의는 ‘주인의식을 통한 공정과 원칙준수’입니다. 회사의 주인이 자신이라고 생각하고 행동한다면, 업무에 있어서 자신의</a:t>
            </a:r>
            <a:r>
              <a:rPr sz="1200">
                <a:solidFill>
                  <a:srgbClr val="000000"/>
                </a:solidFill>
                <a:latin typeface="맑은 고딕"/>
              </a:rPr>
              <a:t> 이익이 아닌 회사의 이익을 최우선시하고, 원칙을 준수하며 신뢰를 쌓기 위해 노력할 수 있다고 생각합니다.청렴에 가장 반대되는 </a:t>
            </a:r>
            <a:r>
              <a:rPr u="sng" b="1" sz="1200">
                <a:solidFill>
                  <a:srgbClr val="000000"/>
                </a:solidFill>
                <a:latin typeface="맑은 고딕"/>
              </a:rPr>
              <a:t>(2)상황은 업무에 있어 공정하지 못한 태도를 가지고, 원칙을 준수하지 않는 상황이라고 생각합니다. 이는 조직 내부의 사기를 떨어뜨리고, 조직 외부에서 보이는 이미지와 신뢰를 무너뜨리기 때문에 사전에</a:t>
            </a:r>
            <a:r>
              <a:rPr sz="1200">
                <a:solidFill>
                  <a:srgbClr val="000000"/>
                </a:solidFill>
                <a:latin typeface="맑은 고딕"/>
              </a:rPr>
              <a:t> 방지하고, 사후에는 다시 그런 일이 발생하지 않도록 조치를 취하는 것이 중요합니다. ［친분에 연연하지 않는 원칙 준수］학과 내에서 봉사동아리 회장으로 활동하며 사적인 부탁을 거절하여 원칙을 준수했습니다. 이를 통해 동아리원들의 신뢰를 얻고 봉사동아리 자체의 투명성과 공정성을 강화하였습니다.친한 동기가 봉사에 참여하지 않았음에도 봉사 인증 증명서를 신청해달라고 요청한 적이 있습니다. 봉사 활동 명단을 회장이 봉사 기관에 제출하여 봉사 시간을 인정받는 구조에서 나오는 부탁이었습니다. 하지만, 저에게 허위 발급을 요청하는 것이었고 이는 자발적인 봉사를 통해 사회에 도움을 주자는 동아리의 목적에 부합하지 않다고 생각해 거절하였습니다. 특히, 저에게 부탁했던 </a:t>
            </a:r>
            <a:r>
              <a:rPr u="sng" b="1" sz="1200">
                <a:solidFill>
                  <a:srgbClr val="000000"/>
                </a:solidFill>
                <a:latin typeface="맑은 고딕"/>
              </a:rPr>
              <a:t>(3)동기에게 이것은 조직 내·외부적으로 문제가 생길 수 있고, 자신에게도 부정적이므로 할 수 없다고 설득했습니다. 동기의 부탁을 받아들이는</a:t>
            </a:r>
            <a:r>
              <a:rPr sz="1200">
                <a:solidFill>
                  <a:srgbClr val="000000"/>
                </a:solidFill>
                <a:latin typeface="맑은 고딕"/>
              </a:rPr>
              <a:t> 것은 동아리원 간의 신뢰에 반하고 봉사 취지가 훼손되는 것이라고 생각했기 때문입니다. 이후, 다른 임원들에게도 비슷한 일은 발생할 수 있다고 생각하여, 임시 총회를 열어 청탁 금지에 관한 규정을 새로 만들었습니다. 이를 통해 후임 임원들도 허위 발급에 대해 경각심을 가지고 행동하게 되었습니다.</a:t>
            </a:r>
          </a:p>
        </p:txBody>
      </p:sp>
      <p:sp>
        <p:nvSpPr>
          <p:cNvPr id="8" name="TextBox 7"/>
          <p:cNvSpPr txBox="1"/>
          <p:nvPr/>
        </p:nvSpPr>
        <p:spPr>
          <a:xfrm>
            <a:off x="457200" y="626821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86257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18261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주인의식이 조직 내 신뢰에 미치는 영향은 어떤가요?</a:t>
            </a:r>
            <a:br/>
            <a:r>
              <a:t>(2) 학과 내 봉사동아리에서 원칙을 준수한 사례는 어떤 것이 있나요?</a:t>
            </a:r>
            <a:br/>
            <a:r>
              <a:t>(3) 청탁 금지 규정을 만든 이유와 그 효과는 무엇인가요?</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E0505067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4914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[한국마사회의 사회적 책임과 이미지 제고에 기여하겠습니다]기업의 사회적 책임이 점점 중요해지고 있고, 이를 ESG 지표에 담아 기업의 성과나 가치를 판단하는 것이 일반화되어가고 있습니다. 그리고 특히 한국마사회와 같은 레저 산업에서 이것이 더욱 중요해지고 있다고 생각합니다. 단순히 오락거리를 </a:t>
            </a:r>
            <a:r>
              <a:rPr u="sng" b="1" sz="1200">
                <a:solidFill>
                  <a:srgbClr val="000000"/>
                </a:solidFill>
                <a:latin typeface="맑은 고딕"/>
              </a:rPr>
              <a:t>(1)제공하는 기업이 아니라 사회에 이익을 환원하고 사회의 선순환에 기여하는 모습이 한국마사회에 필요하며, 이를 위해 노력하고 있습니다. 불법 경마에 대한 근절을 촉구하고 행동에 옮기는 모습이나,</a:t>
            </a:r>
            <a:r>
              <a:rPr sz="1200">
                <a:solidFill>
                  <a:srgbClr val="000000"/>
                </a:solidFill>
                <a:latin typeface="맑은 고딕"/>
              </a:rPr>
              <a:t> 케이무크를 통해 말산업 인재를 육성하고 말산업의 발전에 기여하려는 행보 그리고 사회공헌재단이나 장학관을 운영하여 사회 공헌 활동과 청년 지원 사업 등을 수행하는 모습은 기업의 사회적 책임을 다하고 사회와 함께 성장하려는 한국마사회의 </a:t>
            </a:r>
            <a:r>
              <a:rPr u="sng" b="1" sz="1200">
                <a:solidFill>
                  <a:srgbClr val="000000"/>
                </a:solidFill>
                <a:latin typeface="맑은 고딕"/>
              </a:rPr>
              <a:t>(2)모습을 잘 보여준다고 생각합니다.이를 위해서는 무엇보다 소통역량이 중요합니다. 왜냐하면 고객과의 소통은 한국마사회가 무엇을 해야 하는지 알아낼 수 있는 가장 중요한 방법이기 때문입니다.</a:t>
            </a:r>
            <a:r>
              <a:rPr sz="1200">
                <a:solidFill>
                  <a:srgbClr val="000000"/>
                </a:solidFill>
                <a:latin typeface="맑은 고딕"/>
              </a:rPr>
              <a:t> 그리고 저는 이러한 역량을 길러온 지원자입니다.OO 공공기관에서 인턴으로 근무하며 기계적인 응대가 아닌, 왜 힘든지, 무엇이 힘든지, 업체와 긴밀히 소통하여 필요한 부분을 찾고 해결할 수 있는 방안을 고민하여 제공해 드릴 수 있었습니다. 소중한 심사 기회인 만큼, 비용을 아끼면서도 통과에 최대한 도움이 되도록 하고 싶다는 업체의 고충을 소통을 </a:t>
            </a:r>
            <a:r>
              <a:rPr u="sng" b="1" sz="1200">
                <a:solidFill>
                  <a:srgbClr val="000000"/>
                </a:solidFill>
                <a:latin typeface="맑은 고딕"/>
              </a:rPr>
              <a:t>(3)통해 알게 되었습니다. 이에 이를 해결하고자 과거 자료를 정리하고 취합하여 참고자료로 만들어</a:t>
            </a:r>
            <a:r>
              <a:rPr sz="1200">
                <a:solidFill>
                  <a:srgbClr val="000000"/>
                </a:solidFill>
                <a:latin typeface="맑은 고딕"/>
              </a:rPr>
              <a:t> 제공해 드렸고, 이를 통해 고민을 겪는 업체들에게 도움을 드릴 수 있었습니다.저는 이러한 역량을 통해 한국마사회의 고객들이 무엇을 필요로 하는지 발굴하겠습니다. 그리고 이러한 부분을 채워드리기 위해 사업을 발굴하거나 내부 자원을 효과적으로 사용하기 위해 내부적인 소통망을 보다 구체적이고 쌍방향적으로 만들고 싶습니다. 그리고 이를 통해 한국마사회가 레저 산업의 선두주자를 넘어 사회적 기업으로 성장하는 것에 기여하겠습니다.</a:t>
            </a:r>
          </a:p>
        </p:txBody>
      </p:sp>
      <p:sp>
        <p:nvSpPr>
          <p:cNvPr id="8" name="TextBox 7"/>
          <p:cNvSpPr txBox="1"/>
          <p:nvPr/>
        </p:nvSpPr>
        <p:spPr>
          <a:xfrm>
            <a:off x="457200" y="669798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9234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12379"/>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한국마사회가 사회적 책임을 다하기 위해 어떤 구체적인 사례를 제시할 수 있나요?</a:t>
            </a:r>
            <a:br/>
            <a:r>
              <a:t>(2) 고객과의 소통을 통해 어떤 문제를 발견하고 해결하셨나요?</a:t>
            </a:r>
            <a:br/>
            <a:r>
              <a:t>(3) 내부 자원을 효과적으로 사용하기 위한 구체적인 계획은 무엇인가요?</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E0505067</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9826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[원칙 준수로 </a:t>
            </a:r>
            <a:r>
              <a:rPr u="sng" b="1" sz="1200">
                <a:solidFill>
                  <a:srgbClr val="000000"/>
                </a:solidFill>
                <a:latin typeface="맑은 고딕"/>
              </a:rPr>
              <a:t>(1)신뢰를 전하겠습니다]청렴이란 원칙과 규정을 지키는 것에서 시작한다고 생각합니다. 개인적인 편익과 타협하지 않고 원칙을 준수하는 태도를 통해, 내외부 관계자와 고객들에게 신뢰를 얻고 올바른 성과를 내는 것이 청렴한 모습이라고 생각합니다.그렇기에 원칙을</a:t>
            </a:r>
            <a:r>
              <a:rPr sz="1200">
                <a:solidFill>
                  <a:srgbClr val="000000"/>
                </a:solidFill>
                <a:latin typeface="맑은 고딕"/>
              </a:rPr>
              <a:t> 준수하지 않는 것이 제가 생각하는 청렴과 반대되는 상황입니다. 이러한 상황에 의해 갈등이 생긴다면, 저는 우선 상대방을 존중하고 이해하려는 노력을 보일 것입니다. 우선 적이 아니라 아군이라는 인식을 주어 함께 해결하고자 하는 것을 표현하기 위함입니다. 이를 통해 상대방도 저에게 우호적으로 다가올 수 있도록 노력할 </a:t>
            </a:r>
            <a:r>
              <a:rPr u="sng" b="1" sz="1200">
                <a:solidFill>
                  <a:srgbClr val="000000"/>
                </a:solidFill>
                <a:latin typeface="맑은 고딕"/>
              </a:rPr>
              <a:t>(2)것입니다.OO 공공기관에서 심사 지원을 하며 코로나19를 예방하고자 방역을 철저히 지켰습니다. 손 소독부터 체온검사, 그리고 심사장 소독까지 모든 과정을 철저히 하였습니다. 이렇게 노력한 이유는 방역에 실패하면 심사일정이 정체되고, 이는 신청업체들 모두에게 피해를 줄 것이라고 생각했기 때문입니다. 이를 (3)위해 우선 음료와 다과를 드리며 분위기를 풀었습니다. 이를 통해 제가 위원님을 귀찮게 하려는 의도가 아님을 보여드리려고 했습니다. 그리고 현재 기관의 상황을 설명드리고, 고객을 위한 것임을 지속적으로 말씀드려 친근하게 다가가려고</a:t>
            </a:r>
            <a:r>
              <a:rPr sz="1200">
                <a:solidFill>
                  <a:srgbClr val="000000"/>
                </a:solidFill>
                <a:latin typeface="맑은 고딕"/>
              </a:rPr>
              <a:t> 노력하였습니다. 이를 통해 위원님들을 설득하고 방역에 협조할 수 있도록 도왔습니다. 그 결과 방역에 의한 심사 지연 없이 무사히 일정을 소화할 수 있었습니다.결국 설득에 있어서 가장 중요한 것은 상대방을 존중하는 것입니다. 이 모습을 통해 우호적인 관계를 형성하는 것이 중요하다고 생각합니다. 사람은 모두 자라오고 현재 놓인 상황이 다르기 때문에, 똑같은 현상이라도 그것을 보는 시각과 그에 대한 행동이 다를 수 있습니다. 이를 소통을 통해 서로를 이해하는 것이 필요하다고 생각합니다. 그리고 이러한 과정을 통해 원칙을 지키면서도 함께 나아갈 수 있는 방향을 찾는 것이 중요하다고 생각합니다.</a:t>
            </a:r>
          </a:p>
        </p:txBody>
      </p:sp>
      <p:sp>
        <p:nvSpPr>
          <p:cNvPr id="8" name="TextBox 7"/>
          <p:cNvSpPr txBox="1"/>
          <p:nvPr/>
        </p:nvSpPr>
        <p:spPr>
          <a:xfrm>
            <a:off x="457200" y="654710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4146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61504"/>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청렴을 지키기 위해 어떤 노력을 하셨나요?</a:t>
            </a:r>
            <a:br/>
            <a:r>
              <a:t>(2) 방역 과정에서 발생한 어려움을 어떻게 해결하셨나요?</a:t>
            </a:r>
            <a:br/>
            <a:r>
              <a:t>(3) 상대방과의 우호적인 관계 형성을 위한 전략은 무엇인가요?</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E1604693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4668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한국마사회와 관련된 사회적인 트렌드 중 하나는 '디지털 플랫폼의 확산과 온라인 콘텐츠 시장의 성장'입니다. 최근 몇 년간 디지털 기술의 발전으로 인해 온라인 플랫폼이 빠르게 성장하고 있으며, 이에 따라 온라인 콘텐츠 시장도 확대되고 있습니다. 특히, 코로나19로 인한 비대면 환경에서 온라인 콘텐츠의 중요성은 더욱 부각되고 있습니다. 이러한 트렌드는 한국마사회에서도 큰 영향을 미치고 있습니다. 마사회는 기존의 경마 산업뿐만 아니라 디지털 </a:t>
            </a:r>
            <a:r>
              <a:rPr u="sng" b="1" sz="1200">
                <a:solidFill>
                  <a:srgbClr val="000000"/>
                </a:solidFill>
                <a:latin typeface="맑은 고딕"/>
              </a:rPr>
              <a:t>(1)플랫폼을 통한 온라인 경매, 생중계 등을 통해 새로운 시장을 개척하고 있으며, 이를 통해 보다 다양한 관람자와 이용자들을 유치하고 있습니다.저는 이러한 사회적 트렌드와 관련하여 방송국에서의</a:t>
            </a:r>
            <a:r>
              <a:rPr sz="1200">
                <a:solidFill>
                  <a:srgbClr val="000000"/>
                </a:solidFill>
                <a:latin typeface="맑은 고딕"/>
              </a:rPr>
              <a:t> 다양한 경험을 통해 한국마사회에 기여할 수 있다고 자신합니다. 방송국에서의 3년 동안의 경력을 통해 생방송부터 제작프로그램, OTT, 유튜브 </a:t>
            </a:r>
            <a:r>
              <a:rPr u="sng" b="1" sz="1200">
                <a:solidFill>
                  <a:srgbClr val="000000"/>
                </a:solidFill>
                <a:latin typeface="맑은 고딕"/>
              </a:rPr>
              <a:t>(2)등 다양한 분야에서 경험을 쌓았습니다. 생방송에서는 즉각적인 상황 대처능력과 커뮤니케이션 능력을 키우고, 제작프로그램에서는 콘텐츠 기획과 제작능력을 강화하였습니다.</a:t>
            </a:r>
            <a:r>
              <a:rPr sz="1200">
                <a:solidFill>
                  <a:srgbClr val="000000"/>
                </a:solidFill>
                <a:latin typeface="맑은 고딕"/>
              </a:rPr>
              <a:t> 또한, OTT와 유튜브에서는 디지털 콘텐츠의 제작과 홍보에 대한 이해를 </a:t>
            </a:r>
            <a:r>
              <a:rPr u="sng" b="1" sz="1200">
                <a:solidFill>
                  <a:srgbClr val="000000"/>
                </a:solidFill>
                <a:latin typeface="맑은 고딕"/>
              </a:rPr>
              <a:t>(3)높였습니다. 이러한 경험들을 바탕으로 한국마사회에서는 디지털 플랫폼을 활용한 새로운</a:t>
            </a:r>
            <a:r>
              <a:rPr sz="1200">
                <a:solidFill>
                  <a:srgbClr val="000000"/>
                </a:solidFill>
                <a:latin typeface="맑은 고딕"/>
              </a:rPr>
              <a:t> 콘텐츠 개발 및 온라인 이용자들의 확대를 위한 전략 수립과 실행에 기여할 수 있을 것입니다.또한, 방송국에서의 경험을 통해 빠르게 변화하는 미디어 산업에서의 역량을 키웠습니다. 콘텐츠 제작 및 편집에 대한 전문 지식과 기술을 습득하였으며, 다양한 프로젝트를 수행하면서 문제 해결 능력과 적응력을 길렀습니다. 이러한 능력을 활용하여 한국마사회의 디지털 전환과 새로운 콘텐츠 개발에 기여하고자 합니다. 더불어, 뛰어난 커뮤니케이션 능력과 팀워크를 바탕으로 조직 내외에서 원활한 협업을 이끌어내고, 긍정적인 분위기를 조성하여 팀의 목표 달성에 기여하겠습니다. 최신 트렌드를 선도하며 독창적인 아이디어와 전략으로 한국마사회의 발전에 앞장서겠습니다.</a:t>
            </a:r>
          </a:p>
        </p:txBody>
      </p:sp>
      <p:sp>
        <p:nvSpPr>
          <p:cNvPr id="8" name="TextBox 7"/>
          <p:cNvSpPr txBox="1"/>
          <p:nvPr/>
        </p:nvSpPr>
        <p:spPr>
          <a:xfrm>
            <a:off x="457200" y="66156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2100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5300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디지털 플랫폼을 통한 한국마사회의 콘텐츠 발전에 대해 구체적으로 어떤 전략을 계획하고 있나요?</a:t>
            </a:r>
            <a:br/>
            <a:r>
              <a:t>(2) 방송국에서 배운 경험과 기술이 한국마사회 디지털 전환에 어떻게 기여할 수 있을 것이라 생각하나요?</a:t>
            </a:r>
            <a:br/>
            <a:r>
              <a:t>(3) 커뮤니케이션 능력을 활용하여 팀의 목표 달성에 어떤 방식으로 기여할 계획인가요?</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E1604693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35711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정의와 청렴에 가장 반대되는 상황은 부패, 타락, 비리, 불공정한 행위 등입니다. 이러한 상황에서 조직 내 타인과의 갈등 상황이 발생할 수 있습니다. 예를 들어, 부패나 불공정한 행위를 거부하는 경우, 해당 행위에 가담하는 동료나 상사와의 갈등이 발생할 수 있습니다. 또한, 해당 행위에 대해 신고나 고발하는 경우에도 타인과의 갈등이 발생할 수 있습니다.이런 상황에서 저는 </a:t>
            </a:r>
            <a:r>
              <a:rPr u="sng" b="1" sz="1200">
                <a:solidFill>
                  <a:srgbClr val="000000"/>
                </a:solidFill>
                <a:latin typeface="맑은 고딕"/>
              </a:rPr>
              <a:t>(1)먼저 조직 내부의 내부규정과 윤리적 원칙을 준수하는 것이 중요하다고 생각합니다. 또한, 이러한 부패나 비리를 신고하기 위한 내부 신고 체계나 외부 기관에 신고하는 것이 필요합니다. 그러나 이는</a:t>
            </a:r>
            <a:r>
              <a:rPr sz="1200">
                <a:solidFill>
                  <a:srgbClr val="000000"/>
                </a:solidFill>
                <a:latin typeface="맑은 고딕"/>
              </a:rPr>
              <a:t> 쉽지 않은 결정일 수 있습니다. 때로는 타인과의 갈등을 불러올 수 있고, 개인의 안전과 안정을 </a:t>
            </a:r>
            <a:r>
              <a:rPr u="sng" b="1" sz="1200">
                <a:solidFill>
                  <a:srgbClr val="000000"/>
                </a:solidFill>
                <a:latin typeface="맑은 고딕"/>
              </a:rPr>
              <a:t>(2)위협할 수 있습니다.조직 내에서의 공정성과 정의를 중요시하는 당신은 팀 프로젝트 중 하나에서 부당한 행위를 목격한 적이</a:t>
            </a:r>
            <a:r>
              <a:rPr sz="1200">
                <a:solidFill>
                  <a:srgbClr val="000000"/>
                </a:solidFill>
                <a:latin typeface="맑은 고딕"/>
              </a:rPr>
              <a:t> 있습니다. 프로젝트 팀원 중 한 명이 정보를 조작하여 자신의 이익을 도모하려는 시도를 발견했습니다. 이는 팀의 공정한 경쟁과 </a:t>
            </a:r>
            <a:r>
              <a:rPr u="sng" b="1" sz="1200">
                <a:solidFill>
                  <a:srgbClr val="000000"/>
                </a:solidFill>
                <a:latin typeface="맑은 고딕"/>
              </a:rPr>
              <a:t>(3)목표 달성에 부정적인 영향을 미칠 수 있는 상황이였습니다.당신은 먼저 해당 팀원과의 개별 대화를 시도했습니다. 그는 자신의 행동을 부정하지 않고, 오히려 팀 전체의 이익을 위해 필요한 조치라고 주장합니다. 하지만, 저는 그의</a:t>
            </a:r>
            <a:r>
              <a:rPr sz="1200">
                <a:solidFill>
                  <a:srgbClr val="000000"/>
                </a:solidFill>
                <a:latin typeface="맑은 고딕"/>
              </a:rPr>
              <a:t> 주장을 거부하고, 조직의 윤리적 원칙과 내부 규정을 준수해야 한다고 강조합니다.그러나 이 대화로 문제가 해결되지 않았습니다. 당신은 조직 내부의 신고 체계를 활용하기로 결정했습니다. 조직의 신뢰할 만한 상급자에게 이 문제를 보고하였습니다. 보고를 통해 상급자와 행위자의 인터뷰를 통해 부당한 행위를 원래대로 수정하는 것으로 결론이 나왔습니다. 이를 통해 조직 내부의 공정성과 정의를 유지할 수 있으며, 모든 팀원이 공평하게 경쟁하고 성과를 이룰 수 있는 환경을 조성할 수 있습니다. 이 경험을 통해 조직 내에서의 불공정한 상황에 대처하는 경험을 하였습니다.</a:t>
            </a:r>
          </a:p>
        </p:txBody>
      </p:sp>
      <p:sp>
        <p:nvSpPr>
          <p:cNvPr id="8" name="TextBox 7"/>
          <p:cNvSpPr txBox="1"/>
          <p:nvPr/>
        </p:nvSpPr>
        <p:spPr>
          <a:xfrm>
            <a:off x="457200" y="6505955"/>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1003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420355"/>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부당한 행위를 목격했을 때, 갈등을 해결하기 위한 단계적 접근 방식이 있었나요?</a:t>
            </a:r>
            <a:br/>
            <a:r>
              <a:t>(2) 조직에서 불공정한 상황에 대처하는 데 어떤 측면이 가장 어렵다고 느꼈나요?</a:t>
            </a:r>
            <a:br/>
            <a:r>
              <a:t>(3) 조직 내부의 공정성과 정의를 유지하기 위해 어떤 추가적 조치를 고려할 수 있었나요?</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E0103011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571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[정책변화와 기민한 대응] 한국마사회에 가장 큰 영향을 미치는 요인은 ‘국가 정책’입니다. 정부의 정책 변화에 어떻게 대응할 것인지가 매우 중요합니다. 한국마사회는 </a:t>
            </a:r>
            <a:r>
              <a:rPr u="sng" b="1" sz="1200">
                <a:solidFill>
                  <a:srgbClr val="000000"/>
                </a:solidFill>
                <a:latin typeface="맑은 고딕"/>
              </a:rPr>
              <a:t>(1)과거 공공부문 비정규직의 정규직화가 대두되었을 때에도 기민하게 대처하였습니다. 또한 최근에도 국가정책에 잘 대응하였기에 마사회 등 말산업 관계자들의 숙원인 '온라인 마권 판매' 개정안이</a:t>
            </a:r>
            <a:r>
              <a:rPr sz="1200">
                <a:solidFill>
                  <a:srgbClr val="000000"/>
                </a:solidFill>
                <a:latin typeface="맑은 고딕"/>
              </a:rPr>
              <a:t> 국회 농해수위를 통과할 수 있었다고 판단됩니다. 첫 번째, 이러한 정부의 정책 변화에 저의 지식과 경력이 기여할 수 있다고 생각합니다. 4년간의 대학생활 동안 행정법, 행정절차법, 공운법, 정보공개법, 민법 등 법률과 행정학을 주로 학습하였고, 4.2 이상의 학점을 유지하여 다수의 장학금과 지방경찰청장상을 수상한 경험이 있습니다. 또한 중앙정부 산하 한국산업단지공단에서 국내복귀 및 지방투자촉진보조금 업무를 수행하며, 산업부, 코트라 및 17개 광역지방자치단체 공무원들과 2년 4개월간 협업한 경험이 있습니다. 업무적으로 유의미한 성과를 도출하였고, 산업부 장관 표창을 수상하였습니다.[고객만족경영] 두 번째, 설문조사를 통해 근로자 통근버스를 개편하여 고객만족도를 제고하고 광역시장 표창을 수상한 경험이 있습니다. 근로자 통근버스사업은 도심에 살고 있는 근로자에게 교통편의를 제공, 도심 외곽지의 </a:t>
            </a:r>
            <a:r>
              <a:rPr u="sng" b="1" sz="1200">
                <a:solidFill>
                  <a:srgbClr val="000000"/>
                </a:solidFill>
                <a:latin typeface="맑은 고딕"/>
              </a:rPr>
              <a:t>(2)산업단지로 근로자의 접근성을 높이고 입주기업의 고용을 간접적으로 지원하기 위한 사업입니다. 우선, 설문조사를 통해 기존 통근버스의 문제점을 파악하고 개선하는 작업에 착수하였습니다. 이용률과 만족도가 저조했던 이유는 노선중복, 운영시간, 운행방법 때문이었습니다. 중복되는 10개의 기존 노선을 6개로 효율화하였습니다. 또한 한 타임(9~18시)만 운행하던 통근버스를</a:t>
            </a:r>
            <a:r>
              <a:rPr sz="1200">
                <a:solidFill>
                  <a:srgbClr val="000000"/>
                </a:solidFill>
                <a:latin typeface="맑은 고딕"/>
              </a:rPr>
              <a:t> 두 타임(8~17시)으로 나누었습니다. 개선 결과, 버스 이용률은 100%에 근접했고, 추경예산을 통해 추가버스 </a:t>
            </a:r>
            <a:r>
              <a:rPr u="sng" b="1" sz="1200">
                <a:solidFill>
                  <a:srgbClr val="000000"/>
                </a:solidFill>
                <a:latin typeface="맑은 고딕"/>
              </a:rPr>
              <a:t>(3)도입을 검토 중입니다. 저의 경력과 경험은 한국마사회의 경영지원업무를 수행함에 있어 좋은 밑바탕이 될 것이며 빠른 실무</a:t>
            </a:r>
            <a:r>
              <a:rPr sz="1200">
                <a:solidFill>
                  <a:srgbClr val="000000"/>
                </a:solidFill>
                <a:latin typeface="맑은 고딕"/>
              </a:rPr>
              <a:t> 적응에도 도움이 될 것입니다.</a:t>
            </a:r>
          </a:p>
        </p:txBody>
      </p:sp>
      <p:sp>
        <p:nvSpPr>
          <p:cNvPr id="8" name="TextBox 7"/>
          <p:cNvSpPr txBox="1"/>
          <p:nvPr/>
        </p:nvSpPr>
        <p:spPr>
          <a:xfrm>
            <a:off x="457200" y="673455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89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895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정부의 정책 변화에 대응하면서 당신의 지식과 경력이 어떻게 기여할 것으로 생각하나요?</a:t>
            </a:r>
            <a:br/>
            <a:r>
              <a:t>(2) 근로자 통근버스를 개편하여 고객만족도를 향상시킨 구체적인 과정은 무엇인가요?</a:t>
            </a:r>
            <a:br/>
            <a:r>
              <a:t>(3) 통근버스를 두 타임으로 나눈 이유와 그 결과는 무엇이었나요?</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E0103011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조직 생활에서 본인이 생각하는 정의와 청렴에 가장 반대되는 상황에 대해 설명하고, 만약 그러한 상황으로 조직 내 타인과 갈등 상황이 발생한다면 어떻게_x000D_</a:t>
            </a:r>
            <a:br/>
            <a:r>
              <a:t>대처할 것인지 본인의 경험과 견해에 비추어 서술해 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581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[지속가능경영을 위한 예의 갖추기] '기본적인 예의 갖추기'가 대내외 조직 생활에서 제가 생각하는 정의입니다. 또한 '예의 갖추기'는 타인의 신뢰(청렴)를 얻고 협업하는데 필수적이라고 생각합니다. 무엇보다 모 공기업의 사익추구 및 전관 문제로 공직자의 직업윤리가 대두되는 현재, 조직의 지속가능성을 위한 구성원으로서 '예의 갖추기'는 공직자가 갖추어야 할 필수적인 가치입니다. 과거 보조금 평가자로서 기업을 평가하는 업무를 수행한 경험이 있습니다. 속칭 갑의 위치였지만 평가자로서 객관적인 태도를 잃지 않았을 뿐, 사람으로서 갖추어야 할 기본적인 예의에 어긋나는 행동은 지양하였습니다. 또한 신뢰를 얻기 위해, 평가업무 중에도 기업이 받을 수 있는 유관기관들의 지원 제도들을 추가적으로 안내드렸습니다. 이런 저의 태도는 공단 홍보실의 협조 요청으로 사보와 홍보영상에 게재할 유망한 중견기업 섭외에서 빛을 보았습니다. 공단을 긍정적으로 기억하신 여러 대표님들께서는 적극적으로 촬영에 협조해 주셨습니다. 추후, 협조기업에 감사한 마음을 담아 대표님들의 콘셉트 사진들을 따로 보정하여 선물하였고, 지금도 여러 중견기업들과 상부상조하는 관계를 유지하고 있습니다. 만약 조직 내 '타인의 예의 없는 태도'로 업무 또는 다른 기관과의 협업이 어려워진다면, 우선 '소통'을 통해 해결하겠습니다. 과거 학교를 대표하는 우수인재에 선발되어 학교 홍보 설명회 기획 회의를 진행했었습니다.</a:t>
            </a:r>
            <a:r>
              <a:rPr u="sng" b="1" sz="1200">
                <a:solidFill>
                  <a:srgbClr val="000000"/>
                </a:solidFill>
                <a:latin typeface="맑은 고딕"/>
              </a:rPr>
              <a:t>(1) 하지만 한 조직원이 비관적인 태도로 회의에 참여하여 결정이 늦어지고 회의 분위기는 좋지 않았습니다. 먼저 장소를 옮겨 일상적인 대화를 하며 경직된 분위기를 풀었습니다. 상대방은 중간고사 시기에 회의하는 것이 부담스럽다고</a:t>
            </a:r>
            <a:r>
              <a:rPr sz="1200">
                <a:solidFill>
                  <a:srgbClr val="000000"/>
                </a:solidFill>
                <a:latin typeface="맑은 고딕"/>
              </a:rPr>
              <a:t> 했습니다. 이에 상대방의 말에 공감하는 모습을 보여주었고, 그 후 다수의 적극적인 회의 참여 자세를 인지할 수 있도록 했습니다. 또한 상대방의 기획력을 칭찬하며 꼭 필요한 사람이라고 강조하여 협력을 끌어냈습니다. 그 결과 2시간 만에 홍보에 필요한 것들을 빠르게 결정할 수 있었습니다.</a:t>
            </a:r>
            <a:r>
              <a:rPr u="sng" b="1" sz="1200">
                <a:solidFill>
                  <a:srgbClr val="000000"/>
                </a:solidFill>
                <a:latin typeface="맑은 고딕"/>
              </a:rPr>
              <a:t>(2)(3)</a:t>
            </a:r>
          </a:p>
        </p:txBody>
      </p:sp>
      <p:sp>
        <p:nvSpPr>
          <p:cNvPr id="8" name="TextBox 7"/>
          <p:cNvSpPr txBox="1"/>
          <p:nvPr/>
        </p:nvSpPr>
        <p:spPr>
          <a:xfrm>
            <a:off x="457200" y="6729984"/>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324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644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중견기업과의 협력 관계를 유지하기 위해 특별히 한 일은 무엇인가요?</a:t>
            </a:r>
            <a:br/>
            <a:r>
              <a:t>(2) 상대방의 비관적인 태도를 해결하기 위한 방법은 어떤 것이 있었나요?</a:t>
            </a:r>
            <a:br/>
            <a:r>
              <a:t>(3) 학교 홍보 설명회 기획 회의에서의 성과는 무엇이었나요?</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E0505853</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본인이 최근 관심을 갖고 있는 한국마사회와 관련된 사회적인 트렌드나 변화를 지원 분야에 맞춰 분석하고, 본인이 가진 경험과 직무 역량으로 기여할 수 있는_x000D_</a:t>
            </a:r>
            <a:br/>
            <a:r>
              <a:t>바가 무엇인지 자세하게 기술해주십시오. (800 ~ 1,000자)</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425653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최근 관심을 가지고 있는 트렌드는 ESG경영입니다. 제가 처음 경영학을 공부할 때만 하더라도 기업의 최고의 미덕은 이익을 창출하여 사업을 성장시키는 것이었습니다. 하지만 시간이 흐르게 되면서 기업 또한 사회구성원으로서 사회적 책임을 다하고 구성원에게 올바른 보상과 동기부여를 통해 구성원을 성장시키고, 사회적 책임을 다함으로서 </a:t>
            </a:r>
            <a:r>
              <a:rPr u="sng" b="1" sz="1200">
                <a:solidFill>
                  <a:srgbClr val="000000"/>
                </a:solidFill>
                <a:latin typeface="맑은 고딕"/>
              </a:rPr>
              <a:t>(1)사회와 함께 성장하고 이익을 나눈다는 개념이 등장하게 되면서 많은 기업들의 경영 트렌드가 변화했다고 생각합니다.우리 한국마사회 또한 이러한 트렌드에 맞춰 다양한 ESG경영사업을 개진하며 사회의 변화에</a:t>
            </a:r>
            <a:r>
              <a:rPr sz="1200">
                <a:solidFill>
                  <a:srgbClr val="000000"/>
                </a:solidFill>
                <a:latin typeface="맑은 고딕"/>
              </a:rPr>
              <a:t> 대응하여 생존하기 </a:t>
            </a:r>
            <a:r>
              <a:rPr u="sng" b="1" sz="1200">
                <a:solidFill>
                  <a:srgbClr val="000000"/>
                </a:solidFill>
                <a:latin typeface="맑은 고딕"/>
              </a:rPr>
              <a:t>(2)위해 노력하고 있습니다. 저는 이러한 마사회의 ESG경영사업에 다양한 기여를 할 수 있는 역량을 가지고 있습니다. 저는</a:t>
            </a:r>
            <a:r>
              <a:rPr sz="1200">
                <a:solidFill>
                  <a:srgbClr val="000000"/>
                </a:solidFill>
                <a:latin typeface="맑은 고딕"/>
              </a:rPr>
              <a:t> 학창시절 미술동아리를 운영하며 벽화봉사활동을 통해 지역사회에 기여하고 지역주민에게 배움의 기회를 제공하는 사회적 가치사업을 기획하여 시행해본 경험이 있습니다. 이를 바탕으로 추후 마사회의 여러 직무 중 경영기획 관련 부서에서 일하게 된다면 마사회가 가진 우수한 자금력과 인적 구성원을 </a:t>
            </a:r>
            <a:r>
              <a:rPr u="sng" b="1" sz="1200">
                <a:solidFill>
                  <a:srgbClr val="000000"/>
                </a:solidFill>
                <a:latin typeface="맑은 고딕"/>
              </a:rPr>
              <a:t>(3)활용하여 장수, 제주 등 지역의 마사회 사업들과 연계하여 지역의 발전을 도모하는 사업들을 기획하여 지역의 성장과 마사회의 성장을 도모할 수 있는 직원으로 성장하겠습니다.또한 저는 꼼꼼한 성격과 재무 및 회계적 역량을 가지고 있습니다. 이를 바탕으로 재무분야에서</a:t>
            </a:r>
            <a:r>
              <a:rPr sz="1200">
                <a:solidFill>
                  <a:srgbClr val="000000"/>
                </a:solidFill>
                <a:latin typeface="맑은 고딕"/>
              </a:rPr>
              <a:t> 회계 및 결산의 정확성 향상 및 추후 사업에 소요되는 자본 조달 시 합리적인 의사결정을 통해 자본 조달비용을 낮추고 막대한 현금창출능력을 바탕으로 마사회가 앞으로 이행할 많은 ESG사업의 재원을 확보하고 이를 바탕으로 마사회의 다양한 이해관계자들에게 명확한 공시와 함께 마사회의 비전을 잘 전달하여 마사회가 이행 중인 다양한 ESG사업이 잘 홍보되고 효율적으로 수행될 수 있는 재무적 분야에 큰 도움이 될 수 있는 직원으로 성장하겠습니다.</a:t>
            </a:r>
          </a:p>
        </p:txBody>
      </p:sp>
      <p:sp>
        <p:nvSpPr>
          <p:cNvPr id="8" name="TextBox 7"/>
          <p:cNvSpPr txBox="1"/>
          <p:nvPr/>
        </p:nvSpPr>
        <p:spPr>
          <a:xfrm>
            <a:off x="457200" y="640537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699973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7319771"/>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ESG 경영사업에서의 경험을 어떻게 활용할 계획인가요?</a:t>
            </a:r>
            <a:br/>
            <a:r>
              <a:t>(2) 벽화 봉사활동을 통해 어떤 사회적 가치를 창출했나요?</a:t>
            </a:r>
            <a:br/>
            <a:r>
              <a:t>(3) 재무적 역량을 통해 어떠한 기여를 기대하고 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