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 id="761" r:id="rId512"/>
    <p:sldId id="762" r:id="rId513"/>
    <p:sldId id="763" r:id="rId514"/>
    <p:sldId id="764" r:id="rId515"/>
    <p:sldId id="765" r:id="rId516"/>
    <p:sldId id="766" r:id="rId517"/>
    <p:sldId id="767" r:id="rId518"/>
    <p:sldId id="768" r:id="rId519"/>
    <p:sldId id="769" r:id="rId520"/>
    <p:sldId id="770" r:id="rId521"/>
    <p:sldId id="771" r:id="rId522"/>
    <p:sldId id="772" r:id="rId523"/>
    <p:sldId id="773" r:id="rId524"/>
    <p:sldId id="774" r:id="rId525"/>
    <p:sldId id="775" r:id="rId526"/>
    <p:sldId id="776" r:id="rId527"/>
    <p:sldId id="777" r:id="rId528"/>
    <p:sldId id="778" r:id="rId529"/>
    <p:sldId id="779" r:id="rId530"/>
    <p:sldId id="780" r:id="rId531"/>
    <p:sldId id="781" r:id="rId532"/>
    <p:sldId id="782" r:id="rId533"/>
    <p:sldId id="783" r:id="rId534"/>
    <p:sldId id="784" r:id="rId535"/>
    <p:sldId id="785" r:id="rId536"/>
    <p:sldId id="786" r:id="rId537"/>
    <p:sldId id="787" r:id="rId538"/>
    <p:sldId id="788" r:id="rId539"/>
    <p:sldId id="789" r:id="rId540"/>
    <p:sldId id="790" r:id="rId541"/>
    <p:sldId id="791" r:id="rId542"/>
    <p:sldId id="792" r:id="rId543"/>
    <p:sldId id="793" r:id="rId544"/>
    <p:sldId id="794" r:id="rId545"/>
    <p:sldId id="795" r:id="rId546"/>
    <p:sldId id="796" r:id="rId547"/>
    <p:sldId id="797" r:id="rId548"/>
    <p:sldId id="798" r:id="rId549"/>
    <p:sldId id="799" r:id="rId550"/>
    <p:sldId id="800" r:id="rId551"/>
    <p:sldId id="801" r:id="rId552"/>
    <p:sldId id="802" r:id="rId553"/>
    <p:sldId id="803" r:id="rId554"/>
    <p:sldId id="804" r:id="rId555"/>
    <p:sldId id="805" r:id="rId556"/>
    <p:sldId id="806" r:id="rId557"/>
    <p:sldId id="807" r:id="rId558"/>
    <p:sldId id="808" r:id="rId559"/>
    <p:sldId id="809" r:id="rId560"/>
    <p:sldId id="810" r:id="rId561"/>
    <p:sldId id="811" r:id="rId562"/>
    <p:sldId id="812" r:id="rId563"/>
    <p:sldId id="813" r:id="rId564"/>
    <p:sldId id="814" r:id="rId565"/>
    <p:sldId id="815" r:id="rId566"/>
    <p:sldId id="816" r:id="rId567"/>
    <p:sldId id="817" r:id="rId568"/>
    <p:sldId id="818" r:id="rId569"/>
    <p:sldId id="819" r:id="rId570"/>
    <p:sldId id="820" r:id="rId571"/>
    <p:sldId id="821" r:id="rId572"/>
    <p:sldId id="822" r:id="rId573"/>
    <p:sldId id="823" r:id="rId574"/>
    <p:sldId id="824" r:id="rId575"/>
    <p:sldId id="825" r:id="rId576"/>
    <p:sldId id="826" r:id="rId577"/>
    <p:sldId id="827" r:id="rId578"/>
    <p:sldId id="828" r:id="rId579"/>
    <p:sldId id="829" r:id="rId580"/>
    <p:sldId id="830" r:id="rId581"/>
    <p:sldId id="831" r:id="rId582"/>
    <p:sldId id="832" r:id="rId583"/>
    <p:sldId id="833" r:id="rId584"/>
    <p:sldId id="834" r:id="rId585"/>
    <p:sldId id="835" r:id="rId586"/>
    <p:sldId id="836" r:id="rId587"/>
    <p:sldId id="837" r:id="rId588"/>
    <p:sldId id="838" r:id="rId589"/>
    <p:sldId id="839" r:id="rId590"/>
    <p:sldId id="840" r:id="rId591"/>
    <p:sldId id="841" r:id="rId592"/>
    <p:sldId id="842" r:id="rId593"/>
    <p:sldId id="843" r:id="rId594"/>
    <p:sldId id="844" r:id="rId595"/>
    <p:sldId id="845" r:id="rId596"/>
    <p:sldId id="846" r:id="rId597"/>
    <p:sldId id="847" r:id="rId598"/>
    <p:sldId id="848" r:id="rId599"/>
    <p:sldId id="849" r:id="rId600"/>
    <p:sldId id="850" r:id="rId601"/>
    <p:sldId id="851" r:id="rId602"/>
    <p:sldId id="852" r:id="rId603"/>
    <p:sldId id="853" r:id="rId604"/>
    <p:sldId id="854" r:id="rId605"/>
    <p:sldId id="855" r:id="rId606"/>
    <p:sldId id="856" r:id="rId607"/>
    <p:sldId id="857" r:id="rId608"/>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 Id="rId353" Type="http://schemas.openxmlformats.org/officeDocument/2006/relationships/slide" Target="slides/slide347.xml"/><Relationship Id="rId354" Type="http://schemas.openxmlformats.org/officeDocument/2006/relationships/slide" Target="slides/slide348.xml"/><Relationship Id="rId355" Type="http://schemas.openxmlformats.org/officeDocument/2006/relationships/slide" Target="slides/slide349.xml"/><Relationship Id="rId356" Type="http://schemas.openxmlformats.org/officeDocument/2006/relationships/slide" Target="slides/slide350.xml"/><Relationship Id="rId357" Type="http://schemas.openxmlformats.org/officeDocument/2006/relationships/slide" Target="slides/slide351.xml"/><Relationship Id="rId358" Type="http://schemas.openxmlformats.org/officeDocument/2006/relationships/slide" Target="slides/slide352.xml"/><Relationship Id="rId359" Type="http://schemas.openxmlformats.org/officeDocument/2006/relationships/slide" Target="slides/slide353.xml"/><Relationship Id="rId360" Type="http://schemas.openxmlformats.org/officeDocument/2006/relationships/slide" Target="slides/slide354.xml"/><Relationship Id="rId361" Type="http://schemas.openxmlformats.org/officeDocument/2006/relationships/slide" Target="slides/slide355.xml"/><Relationship Id="rId362" Type="http://schemas.openxmlformats.org/officeDocument/2006/relationships/slide" Target="slides/slide356.xml"/><Relationship Id="rId363" Type="http://schemas.openxmlformats.org/officeDocument/2006/relationships/slide" Target="slides/slide357.xml"/><Relationship Id="rId364" Type="http://schemas.openxmlformats.org/officeDocument/2006/relationships/slide" Target="slides/slide358.xml"/><Relationship Id="rId365" Type="http://schemas.openxmlformats.org/officeDocument/2006/relationships/slide" Target="slides/slide359.xml"/><Relationship Id="rId366" Type="http://schemas.openxmlformats.org/officeDocument/2006/relationships/slide" Target="slides/slide360.xml"/><Relationship Id="rId367" Type="http://schemas.openxmlformats.org/officeDocument/2006/relationships/slide" Target="slides/slide361.xml"/><Relationship Id="rId368" Type="http://schemas.openxmlformats.org/officeDocument/2006/relationships/slide" Target="slides/slide362.xml"/><Relationship Id="rId369" Type="http://schemas.openxmlformats.org/officeDocument/2006/relationships/slide" Target="slides/slide363.xml"/><Relationship Id="rId370" Type="http://schemas.openxmlformats.org/officeDocument/2006/relationships/slide" Target="slides/slide364.xml"/><Relationship Id="rId371" Type="http://schemas.openxmlformats.org/officeDocument/2006/relationships/slide" Target="slides/slide365.xml"/><Relationship Id="rId372" Type="http://schemas.openxmlformats.org/officeDocument/2006/relationships/slide" Target="slides/slide366.xml"/><Relationship Id="rId373" Type="http://schemas.openxmlformats.org/officeDocument/2006/relationships/slide" Target="slides/slide367.xml"/><Relationship Id="rId374" Type="http://schemas.openxmlformats.org/officeDocument/2006/relationships/slide" Target="slides/slide368.xml"/><Relationship Id="rId375" Type="http://schemas.openxmlformats.org/officeDocument/2006/relationships/slide" Target="slides/slide369.xml"/><Relationship Id="rId376" Type="http://schemas.openxmlformats.org/officeDocument/2006/relationships/slide" Target="slides/slide370.xml"/><Relationship Id="rId377" Type="http://schemas.openxmlformats.org/officeDocument/2006/relationships/slide" Target="slides/slide371.xml"/><Relationship Id="rId378" Type="http://schemas.openxmlformats.org/officeDocument/2006/relationships/slide" Target="slides/slide372.xml"/><Relationship Id="rId379" Type="http://schemas.openxmlformats.org/officeDocument/2006/relationships/slide" Target="slides/slide373.xml"/><Relationship Id="rId380" Type="http://schemas.openxmlformats.org/officeDocument/2006/relationships/slide" Target="slides/slide374.xml"/><Relationship Id="rId381" Type="http://schemas.openxmlformats.org/officeDocument/2006/relationships/slide" Target="slides/slide375.xml"/><Relationship Id="rId382" Type="http://schemas.openxmlformats.org/officeDocument/2006/relationships/slide" Target="slides/slide376.xml"/><Relationship Id="rId383" Type="http://schemas.openxmlformats.org/officeDocument/2006/relationships/slide" Target="slides/slide377.xml"/><Relationship Id="rId384" Type="http://schemas.openxmlformats.org/officeDocument/2006/relationships/slide" Target="slides/slide378.xml"/><Relationship Id="rId385" Type="http://schemas.openxmlformats.org/officeDocument/2006/relationships/slide" Target="slides/slide379.xml"/><Relationship Id="rId386" Type="http://schemas.openxmlformats.org/officeDocument/2006/relationships/slide" Target="slides/slide380.xml"/><Relationship Id="rId387" Type="http://schemas.openxmlformats.org/officeDocument/2006/relationships/slide" Target="slides/slide381.xml"/><Relationship Id="rId388" Type="http://schemas.openxmlformats.org/officeDocument/2006/relationships/slide" Target="slides/slide382.xml"/><Relationship Id="rId389" Type="http://schemas.openxmlformats.org/officeDocument/2006/relationships/slide" Target="slides/slide383.xml"/><Relationship Id="rId390" Type="http://schemas.openxmlformats.org/officeDocument/2006/relationships/slide" Target="slides/slide384.xml"/><Relationship Id="rId391" Type="http://schemas.openxmlformats.org/officeDocument/2006/relationships/slide" Target="slides/slide385.xml"/><Relationship Id="rId392" Type="http://schemas.openxmlformats.org/officeDocument/2006/relationships/slide" Target="slides/slide386.xml"/><Relationship Id="rId393" Type="http://schemas.openxmlformats.org/officeDocument/2006/relationships/slide" Target="slides/slide387.xml"/><Relationship Id="rId394" Type="http://schemas.openxmlformats.org/officeDocument/2006/relationships/slide" Target="slides/slide388.xml"/><Relationship Id="rId395" Type="http://schemas.openxmlformats.org/officeDocument/2006/relationships/slide" Target="slides/slide389.xml"/><Relationship Id="rId396" Type="http://schemas.openxmlformats.org/officeDocument/2006/relationships/slide" Target="slides/slide390.xml"/><Relationship Id="rId397" Type="http://schemas.openxmlformats.org/officeDocument/2006/relationships/slide" Target="slides/slide391.xml"/><Relationship Id="rId398" Type="http://schemas.openxmlformats.org/officeDocument/2006/relationships/slide" Target="slides/slide392.xml"/><Relationship Id="rId399" Type="http://schemas.openxmlformats.org/officeDocument/2006/relationships/slide" Target="slides/slide393.xml"/><Relationship Id="rId400" Type="http://schemas.openxmlformats.org/officeDocument/2006/relationships/slide" Target="slides/slide394.xml"/><Relationship Id="rId401" Type="http://schemas.openxmlformats.org/officeDocument/2006/relationships/slide" Target="slides/slide395.xml"/><Relationship Id="rId402" Type="http://schemas.openxmlformats.org/officeDocument/2006/relationships/slide" Target="slides/slide396.xml"/><Relationship Id="rId403" Type="http://schemas.openxmlformats.org/officeDocument/2006/relationships/slide" Target="slides/slide397.xml"/><Relationship Id="rId404" Type="http://schemas.openxmlformats.org/officeDocument/2006/relationships/slide" Target="slides/slide398.xml"/><Relationship Id="rId405" Type="http://schemas.openxmlformats.org/officeDocument/2006/relationships/slide" Target="slides/slide399.xml"/><Relationship Id="rId406" Type="http://schemas.openxmlformats.org/officeDocument/2006/relationships/slide" Target="slides/slide400.xml"/><Relationship Id="rId407" Type="http://schemas.openxmlformats.org/officeDocument/2006/relationships/slide" Target="slides/slide401.xml"/><Relationship Id="rId408" Type="http://schemas.openxmlformats.org/officeDocument/2006/relationships/slide" Target="slides/slide402.xml"/><Relationship Id="rId409" Type="http://schemas.openxmlformats.org/officeDocument/2006/relationships/slide" Target="slides/slide403.xml"/><Relationship Id="rId410" Type="http://schemas.openxmlformats.org/officeDocument/2006/relationships/slide" Target="slides/slide404.xml"/><Relationship Id="rId411" Type="http://schemas.openxmlformats.org/officeDocument/2006/relationships/slide" Target="slides/slide405.xml"/><Relationship Id="rId412" Type="http://schemas.openxmlformats.org/officeDocument/2006/relationships/slide" Target="slides/slide406.xml"/><Relationship Id="rId413" Type="http://schemas.openxmlformats.org/officeDocument/2006/relationships/slide" Target="slides/slide407.xml"/><Relationship Id="rId414" Type="http://schemas.openxmlformats.org/officeDocument/2006/relationships/slide" Target="slides/slide408.xml"/><Relationship Id="rId415" Type="http://schemas.openxmlformats.org/officeDocument/2006/relationships/slide" Target="slides/slide409.xml"/><Relationship Id="rId416" Type="http://schemas.openxmlformats.org/officeDocument/2006/relationships/slide" Target="slides/slide410.xml"/><Relationship Id="rId417" Type="http://schemas.openxmlformats.org/officeDocument/2006/relationships/slide" Target="slides/slide411.xml"/><Relationship Id="rId418" Type="http://schemas.openxmlformats.org/officeDocument/2006/relationships/slide" Target="slides/slide412.xml"/><Relationship Id="rId419" Type="http://schemas.openxmlformats.org/officeDocument/2006/relationships/slide" Target="slides/slide413.xml"/><Relationship Id="rId420" Type="http://schemas.openxmlformats.org/officeDocument/2006/relationships/slide" Target="slides/slide414.xml"/><Relationship Id="rId421" Type="http://schemas.openxmlformats.org/officeDocument/2006/relationships/slide" Target="slides/slide415.xml"/><Relationship Id="rId422" Type="http://schemas.openxmlformats.org/officeDocument/2006/relationships/slide" Target="slides/slide416.xml"/><Relationship Id="rId423" Type="http://schemas.openxmlformats.org/officeDocument/2006/relationships/slide" Target="slides/slide417.xml"/><Relationship Id="rId424" Type="http://schemas.openxmlformats.org/officeDocument/2006/relationships/slide" Target="slides/slide418.xml"/><Relationship Id="rId425" Type="http://schemas.openxmlformats.org/officeDocument/2006/relationships/slide" Target="slides/slide419.xml"/><Relationship Id="rId426" Type="http://schemas.openxmlformats.org/officeDocument/2006/relationships/slide" Target="slides/slide420.xml"/><Relationship Id="rId427" Type="http://schemas.openxmlformats.org/officeDocument/2006/relationships/slide" Target="slides/slide421.xml"/><Relationship Id="rId428" Type="http://schemas.openxmlformats.org/officeDocument/2006/relationships/slide" Target="slides/slide422.xml"/><Relationship Id="rId429" Type="http://schemas.openxmlformats.org/officeDocument/2006/relationships/slide" Target="slides/slide423.xml"/><Relationship Id="rId430" Type="http://schemas.openxmlformats.org/officeDocument/2006/relationships/slide" Target="slides/slide424.xml"/><Relationship Id="rId431" Type="http://schemas.openxmlformats.org/officeDocument/2006/relationships/slide" Target="slides/slide425.xml"/><Relationship Id="rId432" Type="http://schemas.openxmlformats.org/officeDocument/2006/relationships/slide" Target="slides/slide426.xml"/><Relationship Id="rId433" Type="http://schemas.openxmlformats.org/officeDocument/2006/relationships/slide" Target="slides/slide427.xml"/><Relationship Id="rId434" Type="http://schemas.openxmlformats.org/officeDocument/2006/relationships/slide" Target="slides/slide428.xml"/><Relationship Id="rId435" Type="http://schemas.openxmlformats.org/officeDocument/2006/relationships/slide" Target="slides/slide429.xml"/><Relationship Id="rId436" Type="http://schemas.openxmlformats.org/officeDocument/2006/relationships/slide" Target="slides/slide430.xml"/><Relationship Id="rId437" Type="http://schemas.openxmlformats.org/officeDocument/2006/relationships/slide" Target="slides/slide431.xml"/><Relationship Id="rId438" Type="http://schemas.openxmlformats.org/officeDocument/2006/relationships/slide" Target="slides/slide432.xml"/><Relationship Id="rId439" Type="http://schemas.openxmlformats.org/officeDocument/2006/relationships/slide" Target="slides/slide433.xml"/><Relationship Id="rId440" Type="http://schemas.openxmlformats.org/officeDocument/2006/relationships/slide" Target="slides/slide434.xml"/><Relationship Id="rId441" Type="http://schemas.openxmlformats.org/officeDocument/2006/relationships/slide" Target="slides/slide435.xml"/><Relationship Id="rId442" Type="http://schemas.openxmlformats.org/officeDocument/2006/relationships/slide" Target="slides/slide436.xml"/><Relationship Id="rId443" Type="http://schemas.openxmlformats.org/officeDocument/2006/relationships/slide" Target="slides/slide437.xml"/><Relationship Id="rId444" Type="http://schemas.openxmlformats.org/officeDocument/2006/relationships/slide" Target="slides/slide438.xml"/><Relationship Id="rId445" Type="http://schemas.openxmlformats.org/officeDocument/2006/relationships/slide" Target="slides/slide439.xml"/><Relationship Id="rId446" Type="http://schemas.openxmlformats.org/officeDocument/2006/relationships/slide" Target="slides/slide440.xml"/><Relationship Id="rId447" Type="http://schemas.openxmlformats.org/officeDocument/2006/relationships/slide" Target="slides/slide441.xml"/><Relationship Id="rId448" Type="http://schemas.openxmlformats.org/officeDocument/2006/relationships/slide" Target="slides/slide442.xml"/><Relationship Id="rId449" Type="http://schemas.openxmlformats.org/officeDocument/2006/relationships/slide" Target="slides/slide443.xml"/><Relationship Id="rId450" Type="http://schemas.openxmlformats.org/officeDocument/2006/relationships/slide" Target="slides/slide444.xml"/><Relationship Id="rId451" Type="http://schemas.openxmlformats.org/officeDocument/2006/relationships/slide" Target="slides/slide445.xml"/><Relationship Id="rId452" Type="http://schemas.openxmlformats.org/officeDocument/2006/relationships/slide" Target="slides/slide446.xml"/><Relationship Id="rId453" Type="http://schemas.openxmlformats.org/officeDocument/2006/relationships/slide" Target="slides/slide447.xml"/><Relationship Id="rId454" Type="http://schemas.openxmlformats.org/officeDocument/2006/relationships/slide" Target="slides/slide448.xml"/><Relationship Id="rId455" Type="http://schemas.openxmlformats.org/officeDocument/2006/relationships/slide" Target="slides/slide449.xml"/><Relationship Id="rId456" Type="http://schemas.openxmlformats.org/officeDocument/2006/relationships/slide" Target="slides/slide450.xml"/><Relationship Id="rId457" Type="http://schemas.openxmlformats.org/officeDocument/2006/relationships/slide" Target="slides/slide451.xml"/><Relationship Id="rId458" Type="http://schemas.openxmlformats.org/officeDocument/2006/relationships/slide" Target="slides/slide452.xml"/><Relationship Id="rId459" Type="http://schemas.openxmlformats.org/officeDocument/2006/relationships/slide" Target="slides/slide453.xml"/><Relationship Id="rId460" Type="http://schemas.openxmlformats.org/officeDocument/2006/relationships/slide" Target="slides/slide454.xml"/><Relationship Id="rId461" Type="http://schemas.openxmlformats.org/officeDocument/2006/relationships/slide" Target="slides/slide455.xml"/><Relationship Id="rId462" Type="http://schemas.openxmlformats.org/officeDocument/2006/relationships/slide" Target="slides/slide456.xml"/><Relationship Id="rId463" Type="http://schemas.openxmlformats.org/officeDocument/2006/relationships/slide" Target="slides/slide457.xml"/><Relationship Id="rId464" Type="http://schemas.openxmlformats.org/officeDocument/2006/relationships/slide" Target="slides/slide458.xml"/><Relationship Id="rId465" Type="http://schemas.openxmlformats.org/officeDocument/2006/relationships/slide" Target="slides/slide459.xml"/><Relationship Id="rId466" Type="http://schemas.openxmlformats.org/officeDocument/2006/relationships/slide" Target="slides/slide460.xml"/><Relationship Id="rId467" Type="http://schemas.openxmlformats.org/officeDocument/2006/relationships/slide" Target="slides/slide461.xml"/><Relationship Id="rId468" Type="http://schemas.openxmlformats.org/officeDocument/2006/relationships/slide" Target="slides/slide462.xml"/><Relationship Id="rId469" Type="http://schemas.openxmlformats.org/officeDocument/2006/relationships/slide" Target="slides/slide463.xml"/><Relationship Id="rId470" Type="http://schemas.openxmlformats.org/officeDocument/2006/relationships/slide" Target="slides/slide464.xml"/><Relationship Id="rId471" Type="http://schemas.openxmlformats.org/officeDocument/2006/relationships/slide" Target="slides/slide465.xml"/><Relationship Id="rId472" Type="http://schemas.openxmlformats.org/officeDocument/2006/relationships/slide" Target="slides/slide466.xml"/><Relationship Id="rId473" Type="http://schemas.openxmlformats.org/officeDocument/2006/relationships/slide" Target="slides/slide467.xml"/><Relationship Id="rId474" Type="http://schemas.openxmlformats.org/officeDocument/2006/relationships/slide" Target="slides/slide468.xml"/><Relationship Id="rId475" Type="http://schemas.openxmlformats.org/officeDocument/2006/relationships/slide" Target="slides/slide469.xml"/><Relationship Id="rId476" Type="http://schemas.openxmlformats.org/officeDocument/2006/relationships/slide" Target="slides/slide470.xml"/><Relationship Id="rId477" Type="http://schemas.openxmlformats.org/officeDocument/2006/relationships/slide" Target="slides/slide471.xml"/><Relationship Id="rId478" Type="http://schemas.openxmlformats.org/officeDocument/2006/relationships/slide" Target="slides/slide472.xml"/><Relationship Id="rId479" Type="http://schemas.openxmlformats.org/officeDocument/2006/relationships/slide" Target="slides/slide473.xml"/><Relationship Id="rId480" Type="http://schemas.openxmlformats.org/officeDocument/2006/relationships/slide" Target="slides/slide474.xml"/><Relationship Id="rId481" Type="http://schemas.openxmlformats.org/officeDocument/2006/relationships/slide" Target="slides/slide475.xml"/><Relationship Id="rId482" Type="http://schemas.openxmlformats.org/officeDocument/2006/relationships/slide" Target="slides/slide476.xml"/><Relationship Id="rId483" Type="http://schemas.openxmlformats.org/officeDocument/2006/relationships/slide" Target="slides/slide477.xml"/><Relationship Id="rId484" Type="http://schemas.openxmlformats.org/officeDocument/2006/relationships/slide" Target="slides/slide478.xml"/><Relationship Id="rId485" Type="http://schemas.openxmlformats.org/officeDocument/2006/relationships/slide" Target="slides/slide479.xml"/><Relationship Id="rId486" Type="http://schemas.openxmlformats.org/officeDocument/2006/relationships/slide" Target="slides/slide480.xml"/><Relationship Id="rId487" Type="http://schemas.openxmlformats.org/officeDocument/2006/relationships/slide" Target="slides/slide481.xml"/><Relationship Id="rId488" Type="http://schemas.openxmlformats.org/officeDocument/2006/relationships/slide" Target="slides/slide482.xml"/><Relationship Id="rId489" Type="http://schemas.openxmlformats.org/officeDocument/2006/relationships/slide" Target="slides/slide483.xml"/><Relationship Id="rId490" Type="http://schemas.openxmlformats.org/officeDocument/2006/relationships/slide" Target="slides/slide484.xml"/><Relationship Id="rId491" Type="http://schemas.openxmlformats.org/officeDocument/2006/relationships/slide" Target="slides/slide485.xml"/><Relationship Id="rId492" Type="http://schemas.openxmlformats.org/officeDocument/2006/relationships/slide" Target="slides/slide486.xml"/><Relationship Id="rId493" Type="http://schemas.openxmlformats.org/officeDocument/2006/relationships/slide" Target="slides/slide487.xml"/><Relationship Id="rId494" Type="http://schemas.openxmlformats.org/officeDocument/2006/relationships/slide" Target="slides/slide488.xml"/><Relationship Id="rId495" Type="http://schemas.openxmlformats.org/officeDocument/2006/relationships/slide" Target="slides/slide489.xml"/><Relationship Id="rId496" Type="http://schemas.openxmlformats.org/officeDocument/2006/relationships/slide" Target="slides/slide490.xml"/><Relationship Id="rId497" Type="http://schemas.openxmlformats.org/officeDocument/2006/relationships/slide" Target="slides/slide491.xml"/><Relationship Id="rId498" Type="http://schemas.openxmlformats.org/officeDocument/2006/relationships/slide" Target="slides/slide492.xml"/><Relationship Id="rId499" Type="http://schemas.openxmlformats.org/officeDocument/2006/relationships/slide" Target="slides/slide493.xml"/><Relationship Id="rId500" Type="http://schemas.openxmlformats.org/officeDocument/2006/relationships/slide" Target="slides/slide494.xml"/><Relationship Id="rId501" Type="http://schemas.openxmlformats.org/officeDocument/2006/relationships/slide" Target="slides/slide495.xml"/><Relationship Id="rId502" Type="http://schemas.openxmlformats.org/officeDocument/2006/relationships/slide" Target="slides/slide496.xml"/><Relationship Id="rId503" Type="http://schemas.openxmlformats.org/officeDocument/2006/relationships/slide" Target="slides/slide497.xml"/><Relationship Id="rId504" Type="http://schemas.openxmlformats.org/officeDocument/2006/relationships/slide" Target="slides/slide498.xml"/><Relationship Id="rId505" Type="http://schemas.openxmlformats.org/officeDocument/2006/relationships/slide" Target="slides/slide499.xml"/><Relationship Id="rId506" Type="http://schemas.openxmlformats.org/officeDocument/2006/relationships/slide" Target="slides/slide500.xml"/><Relationship Id="rId507" Type="http://schemas.openxmlformats.org/officeDocument/2006/relationships/slide" Target="slides/slide501.xml"/><Relationship Id="rId508" Type="http://schemas.openxmlformats.org/officeDocument/2006/relationships/slide" Target="slides/slide502.xml"/><Relationship Id="rId509" Type="http://schemas.openxmlformats.org/officeDocument/2006/relationships/slide" Target="slides/slide503.xml"/><Relationship Id="rId510" Type="http://schemas.openxmlformats.org/officeDocument/2006/relationships/slide" Target="slides/slide504.xml"/><Relationship Id="rId511" Type="http://schemas.openxmlformats.org/officeDocument/2006/relationships/slide" Target="slides/slide505.xml"/><Relationship Id="rId512" Type="http://schemas.openxmlformats.org/officeDocument/2006/relationships/slide" Target="slides/slide506.xml"/><Relationship Id="rId513" Type="http://schemas.openxmlformats.org/officeDocument/2006/relationships/slide" Target="slides/slide507.xml"/><Relationship Id="rId514" Type="http://schemas.openxmlformats.org/officeDocument/2006/relationships/slide" Target="slides/slide508.xml"/><Relationship Id="rId515" Type="http://schemas.openxmlformats.org/officeDocument/2006/relationships/slide" Target="slides/slide509.xml"/><Relationship Id="rId516" Type="http://schemas.openxmlformats.org/officeDocument/2006/relationships/slide" Target="slides/slide510.xml"/><Relationship Id="rId517" Type="http://schemas.openxmlformats.org/officeDocument/2006/relationships/slide" Target="slides/slide511.xml"/><Relationship Id="rId518" Type="http://schemas.openxmlformats.org/officeDocument/2006/relationships/slide" Target="slides/slide512.xml"/><Relationship Id="rId519" Type="http://schemas.openxmlformats.org/officeDocument/2006/relationships/slide" Target="slides/slide513.xml"/><Relationship Id="rId520" Type="http://schemas.openxmlformats.org/officeDocument/2006/relationships/slide" Target="slides/slide514.xml"/><Relationship Id="rId521" Type="http://schemas.openxmlformats.org/officeDocument/2006/relationships/slide" Target="slides/slide515.xml"/><Relationship Id="rId522" Type="http://schemas.openxmlformats.org/officeDocument/2006/relationships/slide" Target="slides/slide516.xml"/><Relationship Id="rId523" Type="http://schemas.openxmlformats.org/officeDocument/2006/relationships/slide" Target="slides/slide517.xml"/><Relationship Id="rId524" Type="http://schemas.openxmlformats.org/officeDocument/2006/relationships/slide" Target="slides/slide518.xml"/><Relationship Id="rId525" Type="http://schemas.openxmlformats.org/officeDocument/2006/relationships/slide" Target="slides/slide519.xml"/><Relationship Id="rId526" Type="http://schemas.openxmlformats.org/officeDocument/2006/relationships/slide" Target="slides/slide520.xml"/><Relationship Id="rId527" Type="http://schemas.openxmlformats.org/officeDocument/2006/relationships/slide" Target="slides/slide521.xml"/><Relationship Id="rId528" Type="http://schemas.openxmlformats.org/officeDocument/2006/relationships/slide" Target="slides/slide522.xml"/><Relationship Id="rId529" Type="http://schemas.openxmlformats.org/officeDocument/2006/relationships/slide" Target="slides/slide523.xml"/><Relationship Id="rId530" Type="http://schemas.openxmlformats.org/officeDocument/2006/relationships/slide" Target="slides/slide524.xml"/><Relationship Id="rId531" Type="http://schemas.openxmlformats.org/officeDocument/2006/relationships/slide" Target="slides/slide525.xml"/><Relationship Id="rId532" Type="http://schemas.openxmlformats.org/officeDocument/2006/relationships/slide" Target="slides/slide526.xml"/><Relationship Id="rId533" Type="http://schemas.openxmlformats.org/officeDocument/2006/relationships/slide" Target="slides/slide527.xml"/><Relationship Id="rId534" Type="http://schemas.openxmlformats.org/officeDocument/2006/relationships/slide" Target="slides/slide528.xml"/><Relationship Id="rId535" Type="http://schemas.openxmlformats.org/officeDocument/2006/relationships/slide" Target="slides/slide529.xml"/><Relationship Id="rId536" Type="http://schemas.openxmlformats.org/officeDocument/2006/relationships/slide" Target="slides/slide530.xml"/><Relationship Id="rId537" Type="http://schemas.openxmlformats.org/officeDocument/2006/relationships/slide" Target="slides/slide531.xml"/><Relationship Id="rId538" Type="http://schemas.openxmlformats.org/officeDocument/2006/relationships/slide" Target="slides/slide532.xml"/><Relationship Id="rId539" Type="http://schemas.openxmlformats.org/officeDocument/2006/relationships/slide" Target="slides/slide533.xml"/><Relationship Id="rId540" Type="http://schemas.openxmlformats.org/officeDocument/2006/relationships/slide" Target="slides/slide534.xml"/><Relationship Id="rId541" Type="http://schemas.openxmlformats.org/officeDocument/2006/relationships/slide" Target="slides/slide535.xml"/><Relationship Id="rId542" Type="http://schemas.openxmlformats.org/officeDocument/2006/relationships/slide" Target="slides/slide536.xml"/><Relationship Id="rId543" Type="http://schemas.openxmlformats.org/officeDocument/2006/relationships/slide" Target="slides/slide537.xml"/><Relationship Id="rId544" Type="http://schemas.openxmlformats.org/officeDocument/2006/relationships/slide" Target="slides/slide538.xml"/><Relationship Id="rId545" Type="http://schemas.openxmlformats.org/officeDocument/2006/relationships/slide" Target="slides/slide539.xml"/><Relationship Id="rId546" Type="http://schemas.openxmlformats.org/officeDocument/2006/relationships/slide" Target="slides/slide540.xml"/><Relationship Id="rId547" Type="http://schemas.openxmlformats.org/officeDocument/2006/relationships/slide" Target="slides/slide541.xml"/><Relationship Id="rId548" Type="http://schemas.openxmlformats.org/officeDocument/2006/relationships/slide" Target="slides/slide542.xml"/><Relationship Id="rId549" Type="http://schemas.openxmlformats.org/officeDocument/2006/relationships/slide" Target="slides/slide543.xml"/><Relationship Id="rId550" Type="http://schemas.openxmlformats.org/officeDocument/2006/relationships/slide" Target="slides/slide544.xml"/><Relationship Id="rId551" Type="http://schemas.openxmlformats.org/officeDocument/2006/relationships/slide" Target="slides/slide545.xml"/><Relationship Id="rId552" Type="http://schemas.openxmlformats.org/officeDocument/2006/relationships/slide" Target="slides/slide546.xml"/><Relationship Id="rId553" Type="http://schemas.openxmlformats.org/officeDocument/2006/relationships/slide" Target="slides/slide547.xml"/><Relationship Id="rId554" Type="http://schemas.openxmlformats.org/officeDocument/2006/relationships/slide" Target="slides/slide548.xml"/><Relationship Id="rId555" Type="http://schemas.openxmlformats.org/officeDocument/2006/relationships/slide" Target="slides/slide549.xml"/><Relationship Id="rId556" Type="http://schemas.openxmlformats.org/officeDocument/2006/relationships/slide" Target="slides/slide550.xml"/><Relationship Id="rId557" Type="http://schemas.openxmlformats.org/officeDocument/2006/relationships/slide" Target="slides/slide551.xml"/><Relationship Id="rId558" Type="http://schemas.openxmlformats.org/officeDocument/2006/relationships/slide" Target="slides/slide552.xml"/><Relationship Id="rId559" Type="http://schemas.openxmlformats.org/officeDocument/2006/relationships/slide" Target="slides/slide553.xml"/><Relationship Id="rId560" Type="http://schemas.openxmlformats.org/officeDocument/2006/relationships/slide" Target="slides/slide554.xml"/><Relationship Id="rId561" Type="http://schemas.openxmlformats.org/officeDocument/2006/relationships/slide" Target="slides/slide555.xml"/><Relationship Id="rId562" Type="http://schemas.openxmlformats.org/officeDocument/2006/relationships/slide" Target="slides/slide556.xml"/><Relationship Id="rId563" Type="http://schemas.openxmlformats.org/officeDocument/2006/relationships/slide" Target="slides/slide557.xml"/><Relationship Id="rId564" Type="http://schemas.openxmlformats.org/officeDocument/2006/relationships/slide" Target="slides/slide558.xml"/><Relationship Id="rId565" Type="http://schemas.openxmlformats.org/officeDocument/2006/relationships/slide" Target="slides/slide559.xml"/><Relationship Id="rId566" Type="http://schemas.openxmlformats.org/officeDocument/2006/relationships/slide" Target="slides/slide560.xml"/><Relationship Id="rId567" Type="http://schemas.openxmlformats.org/officeDocument/2006/relationships/slide" Target="slides/slide561.xml"/><Relationship Id="rId568" Type="http://schemas.openxmlformats.org/officeDocument/2006/relationships/slide" Target="slides/slide562.xml"/><Relationship Id="rId569" Type="http://schemas.openxmlformats.org/officeDocument/2006/relationships/slide" Target="slides/slide563.xml"/><Relationship Id="rId570" Type="http://schemas.openxmlformats.org/officeDocument/2006/relationships/slide" Target="slides/slide564.xml"/><Relationship Id="rId571" Type="http://schemas.openxmlformats.org/officeDocument/2006/relationships/slide" Target="slides/slide565.xml"/><Relationship Id="rId572" Type="http://schemas.openxmlformats.org/officeDocument/2006/relationships/slide" Target="slides/slide566.xml"/><Relationship Id="rId573" Type="http://schemas.openxmlformats.org/officeDocument/2006/relationships/slide" Target="slides/slide567.xml"/><Relationship Id="rId574" Type="http://schemas.openxmlformats.org/officeDocument/2006/relationships/slide" Target="slides/slide568.xml"/><Relationship Id="rId575" Type="http://schemas.openxmlformats.org/officeDocument/2006/relationships/slide" Target="slides/slide569.xml"/><Relationship Id="rId576" Type="http://schemas.openxmlformats.org/officeDocument/2006/relationships/slide" Target="slides/slide570.xml"/><Relationship Id="rId577" Type="http://schemas.openxmlformats.org/officeDocument/2006/relationships/slide" Target="slides/slide571.xml"/><Relationship Id="rId578" Type="http://schemas.openxmlformats.org/officeDocument/2006/relationships/slide" Target="slides/slide572.xml"/><Relationship Id="rId579" Type="http://schemas.openxmlformats.org/officeDocument/2006/relationships/slide" Target="slides/slide573.xml"/><Relationship Id="rId580" Type="http://schemas.openxmlformats.org/officeDocument/2006/relationships/slide" Target="slides/slide574.xml"/><Relationship Id="rId581" Type="http://schemas.openxmlformats.org/officeDocument/2006/relationships/slide" Target="slides/slide575.xml"/><Relationship Id="rId582" Type="http://schemas.openxmlformats.org/officeDocument/2006/relationships/slide" Target="slides/slide576.xml"/><Relationship Id="rId583" Type="http://schemas.openxmlformats.org/officeDocument/2006/relationships/slide" Target="slides/slide577.xml"/><Relationship Id="rId584" Type="http://schemas.openxmlformats.org/officeDocument/2006/relationships/slide" Target="slides/slide578.xml"/><Relationship Id="rId585" Type="http://schemas.openxmlformats.org/officeDocument/2006/relationships/slide" Target="slides/slide579.xml"/><Relationship Id="rId586" Type="http://schemas.openxmlformats.org/officeDocument/2006/relationships/slide" Target="slides/slide580.xml"/><Relationship Id="rId587" Type="http://schemas.openxmlformats.org/officeDocument/2006/relationships/slide" Target="slides/slide581.xml"/><Relationship Id="rId588" Type="http://schemas.openxmlformats.org/officeDocument/2006/relationships/slide" Target="slides/slide582.xml"/><Relationship Id="rId589" Type="http://schemas.openxmlformats.org/officeDocument/2006/relationships/slide" Target="slides/slide583.xml"/><Relationship Id="rId590" Type="http://schemas.openxmlformats.org/officeDocument/2006/relationships/slide" Target="slides/slide584.xml"/><Relationship Id="rId591" Type="http://schemas.openxmlformats.org/officeDocument/2006/relationships/slide" Target="slides/slide585.xml"/><Relationship Id="rId592" Type="http://schemas.openxmlformats.org/officeDocument/2006/relationships/slide" Target="slides/slide586.xml"/><Relationship Id="rId593" Type="http://schemas.openxmlformats.org/officeDocument/2006/relationships/slide" Target="slides/slide587.xml"/><Relationship Id="rId594" Type="http://schemas.openxmlformats.org/officeDocument/2006/relationships/slide" Target="slides/slide588.xml"/><Relationship Id="rId595" Type="http://schemas.openxmlformats.org/officeDocument/2006/relationships/slide" Target="slides/slide589.xml"/><Relationship Id="rId596" Type="http://schemas.openxmlformats.org/officeDocument/2006/relationships/slide" Target="slides/slide590.xml"/><Relationship Id="rId597" Type="http://schemas.openxmlformats.org/officeDocument/2006/relationships/slide" Target="slides/slide591.xml"/><Relationship Id="rId598" Type="http://schemas.openxmlformats.org/officeDocument/2006/relationships/slide" Target="slides/slide592.xml"/><Relationship Id="rId599" Type="http://schemas.openxmlformats.org/officeDocument/2006/relationships/slide" Target="slides/slide593.xml"/><Relationship Id="rId600" Type="http://schemas.openxmlformats.org/officeDocument/2006/relationships/slide" Target="slides/slide594.xml"/><Relationship Id="rId601" Type="http://schemas.openxmlformats.org/officeDocument/2006/relationships/slide" Target="slides/slide595.xml"/><Relationship Id="rId602" Type="http://schemas.openxmlformats.org/officeDocument/2006/relationships/slide" Target="slides/slide596.xml"/><Relationship Id="rId603" Type="http://schemas.openxmlformats.org/officeDocument/2006/relationships/slide" Target="slides/slide597.xml"/><Relationship Id="rId604" Type="http://schemas.openxmlformats.org/officeDocument/2006/relationships/slide" Target="slides/slide598.xml"/><Relationship Id="rId605" Type="http://schemas.openxmlformats.org/officeDocument/2006/relationships/slide" Target="slides/slide599.xml"/><Relationship Id="rId606" Type="http://schemas.openxmlformats.org/officeDocument/2006/relationships/slide" Target="slides/slide600.xml"/><Relationship Id="rId607" Type="http://schemas.openxmlformats.org/officeDocument/2006/relationships/slide" Target="slides/slide601.xml"/><Relationship Id="rId608" Type="http://schemas.openxmlformats.org/officeDocument/2006/relationships/slide" Target="slides/slide6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분석 역량을 바탕으로 초등학생 </a:t>
            </a:r>
            <a:r>
              <a:rPr u="sng" b="1" sz="1200">
                <a:solidFill>
                  <a:srgbClr val="000000"/>
                </a:solidFill>
                <a:latin typeface="맑은 고딕"/>
              </a:rPr>
              <a:t>(1)대상 교육 봉사를 했던 경험을 활용해 유소년 승마 체험 (2)프로그램을 기획하고 이를 통해서 궁극적으로는 승마에 대한 국민 관심도 제고에 기여하고 싶습니다. 초등학생 대상으로 교육 봉사를</a:t>
            </a:r>
            <a:r>
              <a:rPr sz="1200">
                <a:solidFill>
                  <a:srgbClr val="000000"/>
                </a:solidFill>
                <a:latin typeface="맑은 고딕"/>
              </a:rPr>
              <a:t> 진행하며 학생의 특성을 고려한 수업을 계획하고 진행했습니다. 먼저 초등학생이 가지는 일반적인 특성을 분석한 후 수업을 계획했습니다. 수학 과목을 담당하며 추상적 개념에 대한 이해가 부족한 초등학생의 특성을 </a:t>
            </a:r>
            <a:r>
              <a:rPr u="sng" b="1" sz="1200">
                <a:solidFill>
                  <a:srgbClr val="000000"/>
                </a:solidFill>
                <a:latin typeface="맑은 고딕"/>
              </a:rPr>
              <a:t>(3)고려하여 구체적인 예시를 통해 수업을 진행했습니다. 짧은 집중력을 가진 초등학생에 맞춰서 수업을 짧은 시간 단위로 나누어서 콤팩트하게 진행했습니다. 봉사</a:t>
            </a:r>
            <a:r>
              <a:rPr sz="1200">
                <a:solidFill>
                  <a:srgbClr val="000000"/>
                </a:solidFill>
                <a:latin typeface="맑은 고딕"/>
              </a:rPr>
              <a:t> 일지를 꼼꼼하게 작성하여 학생들의 개별적 특성을 파악하고 이를 토대로 수업을 세부적으로 조정했습니다. 이를 통해 학생들의 집중력과 수업 참여도를 향상하고 높은 만족도를 이끌어내 봉사 기간이 끝난 후 학생으로부터 수업 연장 제의를 받기도 하였습니다. 대상의 특성을 고려한 수업을 계획하고 진행한 경험을 토대로 유소년 승마 체험 프로그램을 기획하여 승마에 대한 국민의 관심을 유도해 보겠습니다. 유소년이 주 참여자이기에 초보자 용 승마 종목인 에퀴필을 체험의 메인 프로그램으로 선정해 보았습니다. 에퀴필이 기승하지 않고 진행하는 방식임을 적극적으로 알려 안정성을 강조하면 승마의 부상 위험에 대한 우려 또한 감소시킬 수 있을 것이라 생각합니다. 말과의 정서적 교감을 통한 사회성 향상 등의 교육적 효과를 홍보하면 가족 고객층에게 매력적으로 어필할 수 있을 것입니다. 유소년들의 SNS 사용을 고려하면 자연스러운 홍보 효과도 기대됩니다. 이렇듯 유소년 승마 체험 프로그램을 통해 가족 단위 체험객을 유치하면 승마에 대한 관심도 제고와 가족 스포츠라는 이미지 형성에 기여할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지원자의 프로그램 기획에 따라 승마에 대한 국민의 관심도 제고를 목표로 하고 있다고 하셨습니다. 입사 후 이러한 경험을 바탕으로 어떻게 승마의 인식을 개선하고자 하시나요?</a:t>
            </a:r>
            <a:br/>
            <a:r>
              <a:t>(2) 지원자가 계획한 유소년 승마 체험 프로그램에서는 참여자의 특성을 고려하여 에퀴필을 메인으로 설정했다고 하셨습니다. 다른 교육 프로그램에서도 참여자의 특성을 고려하여 성공적으로 계획 및 진행한 경험이 있나요?</a:t>
            </a:r>
            <a:br/>
            <a:r>
              <a:t>(3) 과거 초등학생 대상 교육 봉사에서 학생들의 맞춤형 수업을 계획하고 높은 만족도를 이끌어내셨다고 하였습니다. 봉사 활동에서 어떤 자발적 피드백이나 새롭게 마주한 문제를 통해 수업 계획을 어떻게 변화시키셨는지 구체적으로 설명해주시겠어요?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(1)도봉구청에서 마련한 언어문화 체험 행사를 기획할 때, 교수님과의 의견 차이로 소통에 어려움이 있었습니다. 교수님께서는 학술적 정보를 충실히</a:t>
            </a:r>
            <a:r>
              <a:rPr sz="1200">
                <a:solidFill>
                  <a:srgbClr val="000000"/>
                </a:solidFill>
                <a:latin typeface="맑은 고딕"/>
              </a:rPr>
              <a:t>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또한, 전통 춤 공연 모임을 초청해 행사 분위기를 살리고, 전통 음식 시식 코너를 추가해 학술성과 체험성을 절충하는 </a:t>
            </a:r>
            <a:r>
              <a:rPr u="sng" b="1" sz="1200">
                <a:solidFill>
                  <a:srgbClr val="000000"/>
                </a:solidFill>
                <a:latin typeface="맑은 고딕"/>
              </a:rPr>
              <a:t>(2)형태로 기획했습니다.이렇게 상호 간의 핵심 요구사항을 함께 반영한 결과, 교수님께서도 체험 프로그램의 필요성에 공감하셨고,</a:t>
            </a:r>
            <a:r>
              <a:rPr sz="1200">
                <a:solidFill>
                  <a:srgbClr val="000000"/>
                </a:solidFill>
                <a:latin typeface="맑은 고딕"/>
              </a:rPr>
              <a:t> 학생들 역시 행사 준비 전반에 더 적극적으로 참여하게 되었습니다. 그 성과는 행사 이틀 동안 약 400명에 이르는 방문객을 유치하며 실감할 수 있었습니다. 당초 예상보다 훨씬 많은 인원이 부스를 찾아오면서, “직접 보고 듣고 맛보니 언어와 문화를 한층 깊이 이해하게 되었다”라는 호응이 이어졌고, 이는 행사 목적을 충실히 달성했다는 평가로 이어졌습니다.무엇보다 이 과정에서 </a:t>
            </a:r>
            <a:r>
              <a:rPr u="sng" b="1" sz="1200">
                <a:solidFill>
                  <a:srgbClr val="000000"/>
                </a:solidFill>
                <a:latin typeface="맑은 고딕"/>
              </a:rPr>
              <a:t>(3)제가 깨달은 점은, 상대방이 중요하게 여기는 부분을 먼저 파악하고, 그에 부합하는 실질적 대안을 마련해야</a:t>
            </a:r>
            <a:r>
              <a:rPr sz="1200">
                <a:solidFill>
                  <a:srgbClr val="000000"/>
                </a:solidFill>
                <a:latin typeface="맑은 고딕"/>
              </a:rPr>
              <a:t> 소통과 협력이 원활해진다는 사실이었습니다. 이후로는 어떤 협업 환경에서도 구체적인 실행안을 마련한 뒤 대화를 나누며, 서로의 입장을 조화롭게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도봉구청 언어문화 체험 행사에서 교수님과의 소통 문제를 해결한 방법을 구체적으로 설명해 주시겠습니까?</a:t>
            </a:r>
            <a:br/>
            <a:r>
              <a:t>(2) 체험 프로그램의 필요성에 대해 교수님과 어떻게 합의하였는지 구체적으로 설명해 주실 수 있나요?</a:t>
            </a:r>
            <a:br/>
            <a:r>
              <a:t>(3) 한국마사회 입사 후 여러 부서와 이해관계자 간의 의견 차이를 조율하기 위해 어떤 구체적인 전략을 사용할 계획인가요?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노력]동아리연합회 기획국장으로 활동하던 시절, 축제를 3주 남겨둔 시점에 가장 기대가 컸던 공연팀(PSY 팀)이 갑작스럽게 취소를 통보해 왔습니다. 재학생·외부인 등 수천 명이 몰리는 대규모 행사에서 메인 </a:t>
            </a:r>
            <a:r>
              <a:rPr u="sng" b="1" sz="1200">
                <a:solidFill>
                  <a:srgbClr val="000000"/>
                </a:solidFill>
                <a:latin typeface="맑은 고딕"/>
              </a:rPr>
              <a:t>(1)공연 취소는 학교의 대외 이미지 타격과 함께 팀 내부의 사기 저하로 이어질 수 있었습니다. 특히 부원들은</a:t>
            </a:r>
            <a:r>
              <a:rPr sz="1200">
                <a:solidFill>
                  <a:srgbClr val="000000"/>
                </a:solidFill>
                <a:latin typeface="맑은 고딕"/>
              </a:rPr>
              <a:t> 기획 초기부터 공들여왔던 섭외가 무산되었다는 사실에 패닉상태였습니다. 저는 먼저 긴급회의를 </a:t>
            </a:r>
            <a:r>
              <a:rPr u="sng" b="1" sz="1200">
                <a:solidFill>
                  <a:srgbClr val="000000"/>
                </a:solidFill>
                <a:latin typeface="맑은 고딕"/>
              </a:rPr>
              <a:t>(2)소집해 관련자 전원에게 PSY 팀 공연 취소의 배경을 공유하고 가능한 모든 대체 공연팀 리스트를 조사했습니다. 기존 에이전시에 의존하기보다 새로운 에이전시를 접촉해</a:t>
            </a:r>
            <a:r>
              <a:rPr sz="1200">
                <a:solidFill>
                  <a:srgbClr val="000000"/>
                </a:solidFill>
                <a:latin typeface="맑은 고딕"/>
              </a:rPr>
              <a:t> 새로운 공연팀 참여 가능성을 열어두었습니다. 수십 번의 거절 끝에 잔나비 밴드와 연락이 닿았고 그들이 원하는 조건을 수락해 섭외에 성공했습니다. 그들을 위해 ‘폭넓은 청중과의 교감’과 ‘무대 환경’을 보장했고, 현장 스케치 영상을 공유하는 등 다양한 혜택을 추가로 제시했던 것이 긍정적인 결과를 만들었습니다.[변화와 성과, 그리고 배운 </a:t>
            </a:r>
            <a:r>
              <a:rPr u="sng" b="1" sz="1200">
                <a:solidFill>
                  <a:srgbClr val="000000"/>
                </a:solidFill>
                <a:latin typeface="맑은 고딕"/>
              </a:rPr>
              <a:t>(3)점]거리공연으로 다져진 잔나비는 현장에서 폭발적인 공연을 연출했고, 앵콜 무대를 30분씩이나 더 제공해 주는 등 축제 전반의 만족도 역시 기대 이상이었습니다. 축제 이후의 설문에서 약 92%의</a:t>
            </a:r>
            <a:r>
              <a:rPr sz="1200">
                <a:solidFill>
                  <a:srgbClr val="000000"/>
                </a:solidFill>
                <a:latin typeface="맑은 고딕"/>
              </a:rPr>
              <a:t> 학생이 매우 만족했다고 답했고, 그중 잔나비 밴드의 재섭외 요청이 압도적이었습니다. 또한 PSY 팀과도 지속적인 연락을 통해, 다음 축제에서는 기존 섭외비에 할인된 금액으로 꼭 참석하겠다는 약속도 받아냈습니다. 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PSY 팀의 취소 통보 후 지원자가 새로운 에이전시를 접촉한 과정을 구체적으로 말씀해 주세요. 이 과정에서 가장 큰 도전은 무엇이었나요?</a:t>
            </a:r>
            <a:br/>
            <a:r>
              <a:t>(2) 위기 상황에서 잔나비 밴드 섭외 성공 후, 지원자는 구체적으로 어떤 방법으로 공연 성공을 도왔나요? 그 과정에서 중요한 의사결정은 무엇이었나요?</a:t>
            </a:r>
            <a:br/>
            <a:r>
              <a:t>(3) 공연 후 진행된 설문조사에서 높은 만족도를 기록했는데, 지원자는 이를 통해 어떤 교훈을 얻었습니까? 이 경험을 회사에 어떻게 기여할 수 있나요?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a:t>
            </a:r>
            <a:r>
              <a:rPr u="sng" b="1" sz="1200">
                <a:solidFill>
                  <a:srgbClr val="000000"/>
                </a:solidFill>
                <a:latin typeface="맑은 고딕"/>
              </a:rPr>
              <a:t>(1)한국마사회의 공익적인 가치를 알리는 것이 인식 개선에 중요한 역할을 할 수 있다고 생각합니다. 구체적으로 현장에서 진행될</a:t>
            </a:r>
            <a:r>
              <a:rPr sz="1200">
                <a:solidFill>
                  <a:srgbClr val="000000"/>
                </a:solidFill>
                <a:latin typeface="맑은 고딕"/>
              </a:rPr>
              <a:t> 수 있는 '팝업스토어'의 형태가 좋은 방안이 될 수 있다고 생각합니다. 팝업스토어를 통해 </a:t>
            </a:r>
            <a:r>
              <a:rPr u="sng" b="1" sz="1200">
                <a:solidFill>
                  <a:srgbClr val="000000"/>
                </a:solidFill>
                <a:latin typeface="맑은 고딕"/>
              </a:rPr>
              <a:t>(2)젊은 층의 관심을 유도하고, 다양한 체험을 통해 마사회에 대한 긍정적인 경험을 갖게 한다면, 기존의 잘못된 인식을 바로잡을 수 있다고 생각합니다. 저는 다양한 캠페인 기획 및</a:t>
            </a:r>
            <a:r>
              <a:rPr sz="1200">
                <a:solidFill>
                  <a:srgbClr val="000000"/>
                </a:solidFill>
                <a:latin typeface="맑은 고딕"/>
              </a:rPr>
              <a:t> 진행 경험을 바탕으로 이러한 고객 참여형 프로그램을 효과적으로 운영하고, 젊은 층의 관심을 확대하는데 기여하겠습니다.둘째, 고객에 대한 데이터를 기반으로 고객 맞춤형 서비스를 확대하고 싶습니다.</a:t>
            </a:r>
            <a:r>
              <a:rPr u="sng" b="1" sz="1200">
                <a:solidFill>
                  <a:srgbClr val="000000"/>
                </a:solidFill>
                <a:latin typeface="맑은 고딕"/>
              </a:rPr>
              <a:t>(3) 온라인 마권이 도입된 만큼, 이와 같은 고객 데이터를 활용하여 고객의 소비 형태와 선호를 체계적으로 파악하고 다양한 고객</a:t>
            </a:r>
            <a:r>
              <a:rPr sz="1200">
                <a:solidFill>
                  <a:srgbClr val="000000"/>
                </a:solidFill>
                <a:latin typeface="맑은 고딕"/>
              </a:rPr>
              <a:t> 의견을 반영하여 서비스의 만족도를 높이겠습니다. 이러한 목표를 달성하기 위해 저는 공공기관에서의 인턴 경험과 데이터분석 능력을 적극적으로 활용하겠습니다. 공공기관에서 근무하며 다양한 이해관계자와 협력하고, 데이터를 체계적으로 정리했던 경험이 있습니다. 이와 더불어 통계 과목들을 이수하고, 데이터분석 자격증을 취득한 역량을 활용하여 고객 데이터를 분석하고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'팝업스토어'를 통해 젊은 층의 관심을 유도하고자 한다고 하셨는데, 이와 관련해 준비하시거나 구상하신 구체적인 팝업스토어의 형태나 내용이 있다면 설명해주시겠습니까?</a:t>
            </a:r>
            <a:br/>
            <a:r>
              <a:t>(2) 지원자는 다양한 캠페인 기획 및 진행 경험이 있다고 하셨습니다. 과거 진행했던 캠페인 중 가장 기억에 남는 캠페인 하나를 구체적으로 설명해 주시고, 그 과정을 통해 배운 점이나 성과에 대해 말씀해주십시오.</a:t>
            </a:r>
            <a:br/>
            <a:r>
              <a:t>(3) 고객 데이터를 활용하여 고객의 소비 형태와 선호를 체계적으로 파악하겠다고 하셨습니다. 과거 공공기관에서 수행했던 데이터 정리 또는 분석 프로젝트의 구체적인 사례를 소개해주시고, 그 경험이 어떻게 현재의 목표를 달성하는 데 도움이 될지 말씀해주십시오.</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 저는 포스터 디자인 작업도 프로젝트의 완성도를 위해서는 필요한 작업이지만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해소되었습니다.저는 이러한 문제가 다시 발생하지 않도록 하기 위해 팀원들과 다시 모여 각자의 역할을 명확하게 재설정하고, 진행 상황을 이전보다 자주 점검하도록 하였습니다. 또한, 각자 맡은 업무의 특이사항을 지속적으로 공유하며 </a:t>
            </a:r>
            <a:r>
              <a:rPr u="sng" b="1" sz="1200">
                <a:solidFill>
                  <a:srgbClr val="000000"/>
                </a:solidFill>
                <a:latin typeface="맑은 고딕"/>
              </a:rPr>
              <a:t>(1)팀 전체의 방향성을 맞추려 하였습니다. 이러한 변화를 통해 팀원들은 자신의 업무를 더 책임감 있게 수행해 주었고, 프로젝트를 성공적으로 마무리하며</a:t>
            </a:r>
            <a:r>
              <a:rPr sz="1200">
                <a:solidFill>
                  <a:srgbClr val="000000"/>
                </a:solidFill>
                <a:latin typeface="맑은 고딕"/>
              </a:rPr>
              <a:t> 발표에서 우수상을 받을 수 있었습니다. 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 이러한 경험을 바탕으로 한국마사회 입사 후에도 동료 및 이해관계자들과 효과적으로 소통하고, 서로의 의견을 조율하며 목표를 달성하기 위해 노력하겠습니다.</a:t>
            </a:r>
            <a:r>
              <a:rPr u="sng" b="1" sz="1200">
                <a:solidFill>
                  <a:srgbClr val="000000"/>
                </a:solidFill>
                <a:latin typeface="맑은 고딕"/>
              </a:rPr>
              <a:t>(2)(3)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산학협력 프로젝트 팀 내 갈등 상황에서 적극적으로 소통하여 문제를 해결하셨다고 했습니다. 이 경험을 통해 얻은 ‘적극적인 소통’의 중요성을 더 구체적으로 어떻게 체감했는지, 그리고 이를 어떻게 다른 팀 상황에서 활용할 수 있을지 설명해주십시오.</a:t>
            </a:r>
            <a:br/>
            <a:r>
              <a:t>(2) 팀원들과의 소통을 통해 프로젝트에서 우수상을 받으신 경험이 있다고 하셨습니다. 이 성과가 어떤 측면에서 팀 전체에 긍정적인 영향을 미쳤는지, 그리고 이를 향후 업무에 어떻게 적용할 것인지 말씀해주시겠습니까?</a:t>
            </a:r>
            <a:br/>
            <a:r>
              <a:t>(3) ‘문제가 발생했을 때 적극적으로 소통하고, 당사자의 입장에 공감하며 해결책을 찾는 것이 중요하다는 점을 배웠다’라고 하셨는데, 상대방의 입장을 이해하고 공감한 다른 경험이 있다면 공유해주시고, 그 경험이 직무 수행에 어떻게 기여할 수 있는지 설명해주십시오.</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첫 직무에 배치 및 업무를 이행하면서 두 가지 목표를 이뤄내고 싶습니다. 먼저 저는 제 삶의 목표 중 하나가 사회인으로 책임질 줄 아는 사람이 되어 개인이 아닌 사회의 일원이 되어 업무적으로, 인성적으로 성장해 나가는 것입니다. 이 목표의 연장으로 인적으로 같이 업무에 투입될 선배님들과의 원활한 관계 형성을 이뤄내 </a:t>
            </a:r>
            <a:r>
              <a:rPr u="sng" b="1" sz="1200">
                <a:solidFill>
                  <a:srgbClr val="000000"/>
                </a:solidFill>
                <a:latin typeface="맑은 고딕"/>
              </a:rPr>
              <a:t>(1)기존 조직의 일원이 되는 데 한 걸음 나아가고 싶습니다. 또한, 이를 위해 업무에 대한 이해 및 실무를 열심히 배워나가 동료 직원으로 믿을 수 있는 사람으로, 또 한 (2)명의 사회인으로 맡은 책임을 다하고 싶습니다. 제가 목표로 한 직원이 되기</a:t>
            </a:r>
            <a:r>
              <a:rPr sz="1200">
                <a:solidFill>
                  <a:srgbClr val="000000"/>
                </a:solidFill>
                <a:latin typeface="맑은 고딕"/>
              </a:rPr>
              <a:t> 위해선 먼저 업무와 관련해서는 출발과 관련된 출발 신호, 출발대 관리 기술에 대한 이해 및 경주마에 대한 이해와 기술 학습으로 직원이 되기 위한 역량을 길러나가 한 명의 직원이 되기 위해 노력해 나가는 것입니다. 이를 위해서 먼저 신입직원 교육에 최선을 다해 참여하여 기본적인 지식을 갖추는 것입니다. 또한, 인적으로는 업무에 투입되며 선배님들께 밝은 인사와 예의 있는 태도로 긍정적인 첫인상을 만듦과 함께 업무적으로 현장에서만 배울 수 있는 경험을 꼼꼼히 배워 실전에서 도움이 되는 후배로 또 더 나아가서는 일을 믿고 맡겨도 되는 동료가 되고자 노력하고 싶습니다. 이후에 제가 경력을 쌓은 뒤 선배가 되었을 때, 후배들이 믿고 배울 수 있는 선배가 되어 선배님들께 배운 현장의 노하우를 이어 나가고 싶습니다. 또한, 국민분들께는 안정적인 경마를 시행함으로 공정한 출발 신뢰를 구하고 한국마사회의 발전에 조직의 일원으로서 작은 이바지를 해나가고 싶습니다.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당신은 업무적으로 믿을 수 있는 동료가 되고자 한다고 하셨습니다. 이전 직장에서 이런 신뢰를 얻기 위해 노력했던 구체적인 사례가 있습니까?</a:t>
            </a:r>
            <a:br/>
            <a:r>
              <a:t>(2) 자기소개서에서 출발 신호 및 출발대 관리 기술에 대한 이해가 필요하다고 언급하셨는데, 이러한 기술들을 배우고 활용한 경험이 있다면 자세히 설명해 주시겠습니까?</a:t>
            </a:r>
            <a:br/>
            <a:r>
              <a:t>(3) 한국마사회에 기여하고자 하는 목표 중 '공정한 출발 신뢰'를 강조하셨는데, 이 목표를 달성하기 위한 구체적인 방안이 무엇이라고 생각하십니까?</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2학년을 마치고 어학연수에 다녀온 뒤 3학년부터 4학년까지 2년 동안 </a:t>
            </a:r>
            <a:r>
              <a:rPr u="sng" b="1" sz="1200">
                <a:solidFill>
                  <a:srgbClr val="000000"/>
                </a:solidFill>
                <a:latin typeface="맑은 고딕"/>
              </a:rPr>
              <a:t>(1)학교의 프로그램이란 기회를 통해 어학 능력이 부족한 신입생들의 어학 능력을 보조하고 코로나바이러스로 인해 외부 학교생활을 해보지 못한 신입생들에게 학교생활에 대한 작은 도움을 주었습니다. 당시 제가 처음으로</a:t>
            </a:r>
            <a:r>
              <a:rPr sz="1200">
                <a:solidFill>
                  <a:srgbClr val="000000"/>
                </a:solidFill>
                <a:latin typeface="맑은 고딕"/>
              </a:rPr>
              <a:t> 맡은 신입생 간 서로 일정이 서로 맞지 않았고, 담당 신입생들이 원하는 수업 방향이 조금씩 달랐습니다. 한쪽에서는 어학 시험과 관련된 문제들을 문법, 어휘, 장문 등 부분별로 추가로 풀기를 원했고, 반대편에서는 회화를 준비하고 싶어 하는 이야기를 하며 발음을 좀 더 중점적으로 다뤄주길 바랐습니다. 이에 저는 당시 제 역량 상 동시 진행도 힘든 상황이었고, 수업의 시간과 일정을 조율하기 힘들어 요일을 나누어 프로그램을 짜야 </a:t>
            </a:r>
            <a:r>
              <a:rPr u="sng" b="1" sz="1200">
                <a:solidFill>
                  <a:srgbClr val="000000"/>
                </a:solidFill>
                <a:latin typeface="맑은 고딕"/>
              </a:rPr>
              <a:t>(2)했습니다. 이와 관련된 사항이 프로그램 규정에 나오지 않아 담당 교수님께 질문드렸고, 다행히 모든 신입생이 같은 날 모일 필요는 없고, 요일과 신입생들을</a:t>
            </a:r>
            <a:r>
              <a:rPr sz="1200">
                <a:solidFill>
                  <a:srgbClr val="000000"/>
                </a:solidFill>
                <a:latin typeface="맑은 고딕"/>
              </a:rPr>
              <a:t> 나누어 프로그램을 진행해도 된다는 허락을 맡을 수 있었습니다. 이후 요일을 나누어 학생들을 모아 프로그램을 원활히 진행할 수 있었습니다. 게다가 한 번에 봐야 할 학생 수가 줄어 제 입장에서도 각 신입생에게 집중할 수 있었습니다. 이에 신입생들에게서도 세심히 </a:t>
            </a:r>
            <a:r>
              <a:rPr u="sng" b="1" sz="1200">
                <a:solidFill>
                  <a:srgbClr val="000000"/>
                </a:solidFill>
                <a:latin typeface="맑은 고딕"/>
              </a:rPr>
              <a:t>(3)알려주어서 감사하단 이야기를 들을 수 있었습니다. 이후 프로그램과 학기가 끝난 뒤 해당 학기에 A+를 받은 신입생을 볼 수 있었습니다. 이후 다음 학기에서 프로그램을 원활히 진행하는 데 도움이 되었습니다.</a:t>
            </a:r>
            <a:r>
              <a:rPr sz="1200">
                <a:solidFill>
                  <a:srgbClr val="000000"/>
                </a:solidFill>
                <a:latin typeface="맑은 고딕"/>
              </a:rPr>
              <a:t> 이러한 경험을 바탕으로 의견이 갈리고 시간이 부족한 어려움에 새로운 아이디어를 만들어 해결한 경험은 한국마사회에 입사 후 직원 간의 갈등이나 시간 배분의 문제 등으로 인한 어려움에 마주했을 때 그 어려움을 해결하는 방법을 찾아내는 데 작은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어학 능력이 부족한 신입생들을 도우면서 발생했던 갈등을 어떻게 해결했는지 자세히 설명해주시겠습니까?</a:t>
            </a:r>
            <a:br/>
            <a:r>
              <a:t>(2) 당신은 각 신입생의 요구에 맞는 프로그램을 조정했다고 했는데, 이 과정에서 배운 중요한 교훈은 무엇입니까?</a:t>
            </a:r>
            <a:br/>
            <a:r>
              <a:t>(3) 학생들의 어학 성적 향상을 이끌어내면서 얻은 성과는 무엇이었습니까, 그리고 앞으로 한국마사회에서 이 방법을 어떻게 활용할 계획입니까?</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후에는 제 지원 동기와도 같은 마사회의 전반적인 조직 문화 개선을 통한 말산업 경쟁력 확보를 목표로 하고 싶습니다. 단기적인 목표로는 첫 번째로 성과 중심의 조직 문화를 </a:t>
            </a:r>
            <a:r>
              <a:rPr u="sng" b="1" sz="1200">
                <a:solidFill>
                  <a:srgbClr val="000000"/>
                </a:solidFill>
                <a:latin typeface="맑은 고딕"/>
              </a:rPr>
              <a:t>(1)목표로 하고 싶습니다. 목표를 달성하기 위한 방법으로 2024년에 진행되었던 우수사례 선발대회(BP)와 같은 행사가 좋은 예시라고 생각합니다. 조직의 역동성을</a:t>
            </a:r>
            <a:r>
              <a:rPr sz="1200">
                <a:solidFill>
                  <a:srgbClr val="000000"/>
                </a:solidFill>
                <a:latin typeface="맑은 고딕"/>
              </a:rPr>
              <a:t> 불어넣고 성과 중심의 조직 문화를 만들고 싶습니다. 외재적 보상 외에도 내재적인 보상이 될 수 있도록 조직에 다양한 자극을 줄 필요성이 있습니다. 두 번째로는 현장과 행정의 소통을 조금 더 원활하게 만들고 싶습니다. 단순하게 생각해서 CEO와의 대화와 같은 다대일의 커다란 행사가 아니라 조금 더 현실적이고 작은 일상적인 일선 행정과 현장의 소통의 기회를 더욱 자주 그리고 주기적으로 제공해서 조직 발전의 자극으로 이용하고 싶습니다. 세 번째로는 조직의 명확한 하위 목표 설정이 필요하다고 생각합니다. 장기적인 비전 아래에서 단기적인 세부 계획을 세우는 힘이 너무 부족하다는 느낌을 받았습니다. 좋은 </a:t>
            </a:r>
            <a:r>
              <a:rPr u="sng" b="1" sz="1200">
                <a:solidFill>
                  <a:srgbClr val="000000"/>
                </a:solidFill>
                <a:latin typeface="맑은 고딕"/>
              </a:rPr>
              <a:t>(2)비전이 있어도. 결국 하위 목표가 불명확하다면 좋은 비전은 의미가 없습니다. 온라인 경마와 규제 개혁, ESG 경영 강화,</a:t>
            </a:r>
            <a:r>
              <a:rPr sz="1200">
                <a:solidFill>
                  <a:srgbClr val="000000"/>
                </a:solidFill>
                <a:latin typeface="맑은 고딕"/>
              </a:rPr>
              <a:t> 생산성 강화 등을 조금 더 종합적인 관점에서 바라보고 통합한 전략 수립이 필수적이라고 생각합니다. 장기적으로 마사회를 하나의 유기체와 같은 조직으로 만드는 것이 최종적인 목표가 될 것입니다. 통일성을 가진 조직이 되어 하나의 목표를 향해 창의성을 가지고 역동적으로 나아가는 조직을 만드는 것이 최종 목표입니다. 제가 가진 직무 역량에서 다른 </a:t>
            </a:r>
            <a:r>
              <a:rPr u="sng" b="1" sz="1200">
                <a:solidFill>
                  <a:srgbClr val="000000"/>
                </a:solidFill>
                <a:latin typeface="맑은 고딕"/>
              </a:rPr>
              <a:t>(3)지원자 분들과 가장 상이한 점은 심리학 지식을 가지고 있고 기초적인 통계적 해석 능력을 가지고 있다는 점입니다. 이 두 가지 능력 조합을</a:t>
            </a:r>
            <a:r>
              <a:rPr sz="1200">
                <a:solidFill>
                  <a:srgbClr val="000000"/>
                </a:solidFill>
                <a:latin typeface="맑은 고딕"/>
              </a:rPr>
              <a:t> 통해서 조직의 숨어 있는 동기나 욕구 혹은 인적 자원을 찾아내고 적재적소에 활용할 수 있습니다. 저는 다양한 수준에서 문제를 분석하여 조직에 새로운 관점과 해결책을 제시할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 조직의 단기 목표로 성과 중심의 문화를 언급하셨는데, 이 과정에서 예상되는 주요 도전 과제는 무엇인가요?</a:t>
            </a:r>
            <a:br/>
            <a:r>
              <a:t>(2) 지원자가 통합적 전략 수립의 필요성을 언급하셨습니다. 구체적으로 어떤 방식으로 이를 추진해 나가실 계획인가요?</a:t>
            </a:r>
            <a:br/>
            <a:r>
              <a:t>(3) 심리학 지식과 통계적 해석 능력을 말산업 분야에 어떻게 적용하여 조직에 기여할 수 있을 것이라 생각하시는지 설명해 주십시오.</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재학 당시 정말 친한 고등학교 동창과 다양한 공모전에 참여한 경험이 있습니다. 사적으로 친하다 보니 단순히 모집한 팀원보다는 소통에 유리할 것이라는 생각을 가지고 다양한 공모전에 자신있게 참가했지만 번번히 탈락의 고배를 마셨습니다. 탈락 이후 천천히 </a:t>
            </a:r>
            <a:r>
              <a:rPr u="sng" b="1" sz="1200">
                <a:solidFill>
                  <a:srgbClr val="000000"/>
                </a:solidFill>
                <a:latin typeface="맑은 고딕"/>
              </a:rPr>
              <a:t>(1)결과물과 피드백 그리고 대화들을 다시 반추하기 시작했습니다. 그 과정에서 얻게 된 결론은 '사적인 관계가 공식적인 피드백 과정에 악영향을 주고 있다.' 입니다. 최근 들어 조직과 집단에 있어서 갈등의 순 기능적 요소에 대한 많은 연구들이 있었습니다. 하지만 저희 팀은 사적인 관계에 영향이 갈 것을</a:t>
            </a:r>
            <a:r>
              <a:rPr sz="1200">
                <a:solidFill>
                  <a:srgbClr val="000000"/>
                </a:solidFill>
                <a:latin typeface="맑은 고딕"/>
              </a:rPr>
              <a:t> 우려하여 적극적인 피드백과 강력한 자기 </a:t>
            </a:r>
            <a:r>
              <a:rPr u="sng" b="1" sz="1200">
                <a:solidFill>
                  <a:srgbClr val="000000"/>
                </a:solidFill>
                <a:latin typeface="맑은 고딕"/>
              </a:rPr>
              <a:t>(2)주장을 매우 자제하고 있었습니다. 또한 서로가 각자 개인의 성격에 대해서 잘 알고 있는 상황이었기에 상대방이 자신 있어하면 강한 피드백을 하지 못하는 경우도 있었습니다.</a:t>
            </a:r>
            <a:r>
              <a:rPr sz="1200">
                <a:solidFill>
                  <a:srgbClr val="000000"/>
                </a:solidFill>
                <a:latin typeface="맑은 고딕"/>
              </a:rPr>
              <a:t> '뭐든지 좋아' 이러한 생각으로 침묵했고 저희 조직의 결과물에는 좋지 못한 영향을 주고 있었습니다. 따라서 회의를 소집하고 적극적인 의사표시와 피드백을 제안하고 공식적 갈등이 감정적인 갈등으로 확대하지 않는다는 약속을 했습니다. 저희는 그 약속을 하고 나서 참여한 모 시설 공단의 홍보 </a:t>
            </a:r>
            <a:r>
              <a:rPr u="sng" b="1" sz="1200">
                <a:solidFill>
                  <a:srgbClr val="000000"/>
                </a:solidFill>
                <a:latin typeface="맑은 고딕"/>
              </a:rPr>
              <a:t>(3)포스터 공모전에서 입상할 수 있었습니다. 적극적인 피드백과 의견 표출을 통해 조금이라도 더 나은 결과물을 얻을 수 있었던 것이 수상의 큰 요소가 되었습니다. 큰 공모전도 최우수상도 아니었지만 그 이상의 값진 교훈을 얻을 수 있었습니다. 이 경험을 통해서 세 가지를 배웠습니다. 첫 번째로 목표 성취에 있어서 침묵의 위험성, 두</a:t>
            </a:r>
            <a:r>
              <a:rPr sz="1200">
                <a:solidFill>
                  <a:srgbClr val="000000"/>
                </a:solidFill>
                <a:latin typeface="맑은 고딕"/>
              </a:rPr>
              <a:t> 번째로 발전적인 피드백의 중요성, 세 번째로는 표면적으로는 잘 소통이 되고 관계에도 문제가 없는 것처럼 보이지만 협력 즉 직무의 효율성 면에서는 문제가 있을 수 있다는 점이었습니다. 사회적인 의미의 친분을 넘어선 공식적인 진정한 소통과 협력의 방식이 무엇인지 알게 된 귀중한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공모전 참가 시 팀 내 갈등을 어떻게 해결하셨는지와 그 과정에 대한 구체적인 전략을 설명해 주십시오.</a:t>
            </a:r>
            <a:br/>
            <a:r>
              <a:t>(2) 당신의 경험을 바탕으로 직장 내에서 사적 관계가 어떻게 업무 성과에 영향을 미칠 수 있는지 예를 들어 설명해 주세요.</a:t>
            </a:r>
            <a:br/>
            <a:r>
              <a:t>(3) 적극적인 피드백의 중요성을 배우셨다고 쓰셨습니다. 비슷한 상황에서 피드백을 제공할 때 적용하실 수 있는 방법과 원칙은 무엇인가요?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a:t>
            </a:r>
            <a:r>
              <a:rPr u="sng" b="1" sz="1200">
                <a:solidFill>
                  <a:srgbClr val="000000"/>
                </a:solidFill>
                <a:latin typeface="맑은 고딕"/>
              </a:rPr>
              <a:t>(1)되겠습니다.]한국마사회는 글로벌 TOP5 말산업 선도기업으로의 도약을 준비하고 있습니다. 효율적인 자금 관리와 재무 안정성 강화를 통해 마사회의 비전 실현과 지속</a:t>
            </a:r>
            <a:r>
              <a:rPr sz="1200">
                <a:solidFill>
                  <a:srgbClr val="000000"/>
                </a:solidFill>
                <a:latin typeface="맑은 고딕"/>
              </a:rPr>
              <a:t> 가능한 성과 창출에 기여하겠습니다. 단기적으로는, 신입사원으로서 재경 직무의 예산 편성 및 자금 </a:t>
            </a:r>
            <a:r>
              <a:rPr u="sng" b="1" sz="1200">
                <a:solidFill>
                  <a:srgbClr val="000000"/>
                </a:solidFill>
                <a:latin typeface="맑은 고딕"/>
              </a:rPr>
              <a:t>(2)관리 프로세스를 면밀히 파악하여 업무에 적응하겠습니다. 이 과정에서 사내 교육 프로그램과 스터디를 적극 활용하겠습니다. 중장기적으로는, 마사회의 재무적 유동성과 안정성,</a:t>
            </a:r>
            <a:r>
              <a:rPr sz="1200">
                <a:solidFill>
                  <a:srgbClr val="000000"/>
                </a:solidFill>
                <a:latin typeface="맑은 고딕"/>
              </a:rPr>
              <a:t> 수익성과 성장성 측면을 종합적으로 고려해 재무정책을 수립하고, 개선방안을 마련하는 재무 전문가로 성장하겠습니다.[실무 역량과 협업 경험을 통한 재무 가치 창출.]저는 재무금융을 전공하며 우수한 성적으로 학업을 </a:t>
            </a:r>
            <a:r>
              <a:rPr u="sng" b="1" sz="1200">
                <a:solidFill>
                  <a:srgbClr val="000000"/>
                </a:solidFill>
                <a:latin typeface="맑은 고딕"/>
              </a:rPr>
              <a:t>(3)마쳤고,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a:t>
            </a:r>
            <a:r>
              <a:rPr sz="1200">
                <a:solidFill>
                  <a:srgbClr val="000000"/>
                </a:solidFill>
                <a:latin typeface="맑은 고딕"/>
              </a:rPr>
              <a:t> 경험을 바탕으로, 입사 후 기업의 재무제표를 깊이 있게 분석하고, 재무 안정성과 수익성을 높이는 데 기여하겠습니다.또,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재무 전문가로서 마사회의 비전을 달성하기 위해 효율적인 자금 관리와 재무 안정성 강화를 계획하셨는데, 이전 직장에서 이러한 자금 관리와 재무적 안정성을 어떻게 강화하셨는지 구체적인 경험을 공유해 주실 수 있나요?</a:t>
            </a:r>
            <a:br/>
            <a:r>
              <a:t>(2) 지원자는 재무금융을 전공하며 다양한 회계 실무 자격증을 취득하셨습니다. 이러한 자격증이 실무에서 어떻게 활용될 수 있을지, 그리고 이를 통해 어떻게 마사회의 재무적 목표를 달성할 수 있을지 설명해 주시겠어요?</a:t>
            </a:r>
            <a:br/>
            <a:r>
              <a:t>(3) 열차 조성 업무 경험을 통해 여러 직렬 간의 협업을 하셨다고 했습니다. 재경 직무에서도 비슷한 협업이 필요할 텐데, 그 경험이 어떻게 도움이 될까요?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a:t>
            </a:r>
            <a:r>
              <a:rPr u="sng" b="1" sz="1200">
                <a:solidFill>
                  <a:srgbClr val="000000"/>
                </a:solidFill>
                <a:latin typeface="맑은 고딕"/>
              </a:rPr>
              <a:t>(1)장난감 만드는 방법을 설명하는 업무를 맡았습니다. 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저는 장난감 만드는 과정을 사진으로 기록하고, 이를 시각자료로 활용해 직접 가이드북을 제작했습니다. 각 테이블에 가이드북을 비치하니 아이들이 스스로 참고해 장난감을 만들 수 있었고, 질문이 있을 때만 추가 설명을 하면 되었기에 시간이</a:t>
            </a:r>
            <a:r>
              <a:rPr sz="1200">
                <a:solidFill>
                  <a:srgbClr val="000000"/>
                </a:solidFill>
                <a:latin typeface="맑은 고딕"/>
              </a:rPr>
              <a:t> 크게 절약되었습니다. 또한, 시각자료 덕분에 아이들의 </a:t>
            </a:r>
            <a:r>
              <a:rPr u="sng" b="1" sz="1200">
                <a:solidFill>
                  <a:srgbClr val="000000"/>
                </a:solidFill>
                <a:latin typeface="맑은 고딕"/>
              </a:rPr>
              <a:t>(2)이해도가 높아져 불필요한 반복 설명을 줄일 수 있었습니다. 이와 유사하게, 커피숍에서 근무할 때도 시각자료를 활용해 동료의 업무 수행 능력을 향상시킨 경험이 있습니다. 퇴사 전, 제 자리를 대신할 신규 직원에게 매장 마감 업무를 인수인계해야 했습니다. 그러나 마감 절차가 복잡해 신규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a:t>
            </a:r>
            <a:r>
              <a:rPr u="sng" b="1" sz="1200">
                <a:solidFill>
                  <a:srgbClr val="000000"/>
                </a:solidFill>
                <a:latin typeface="맑은 고딕"/>
              </a:rPr>
              <a:t>(3) 그 결과, 신규 직원은 업무를 빠르게 익히고 실수 없이 마감 업무를 수행할 수 있었습니다. 이 경험들을 통해 시각자료가 소통의 정확성과 효율성을 크게 높인다는 것을 깨달았습니다. 입사 후에도 복잡한 재무 정보를 타 부서와 공유할 때, 인포그래픽이나 도표 형태로 시각화해 쉽게 이해시키고 원활한 협업을 이끌어내겠습니다. 이를 통해, 부서</a:t>
            </a:r>
            <a:r>
              <a:rPr sz="1200">
                <a:solidFill>
                  <a:srgbClr val="000000"/>
                </a:solidFill>
                <a:latin typeface="맑은 고딕"/>
              </a:rPr>
              <a:t>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시절에 키즈카페에서 시각자료를 활용하여 소통의 효율성을 높였던 경험이 있는데, 이러한 방법은 재경 직무에서도 활용 가능할까요? 어떻게 적용할 수 있을지 설명해 주시겠어요?</a:t>
            </a:r>
            <a:br/>
            <a:r>
              <a:t>(2) 커피숍에서 체크리스트를 통해 신규 직원의 업무 수행 능력을 높였다고 하셨습니다. 이 경험을 통해 배운 점을 재경 직무에 어떻게 적용할 계획인가요?</a:t>
            </a:r>
            <a:br/>
            <a:r>
              <a:t>(3) 시각자료가 소통의 정확성과 효율성을 높인다고 하셨습니다. 입사 후, 특히 어떤 상황에서 이러한 시각자료를 통해 부서 간 협력을 강화하고자 하시나요?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판매마케팅 분야에서 제가 이루고자 하는 목표는 경마 공원의 참여도를 획기적으로 높여 렛츠런파크의 활성화를 이루는 것입니다. 이는 단순한 참여자 수 증가를 넘어 다양한 연령층의 고객 유치를 통해 마사회의 지속가능한 수익창출 기반을 확립하고, 궁극적으로는 한국마사회가 레저문화 산업의 대표주자로 </a:t>
            </a:r>
            <a:r>
              <a:rPr u="sng" b="1" sz="1200">
                <a:solidFill>
                  <a:srgbClr val="000000"/>
                </a:solidFill>
                <a:latin typeface="맑은 고딕"/>
              </a:rPr>
              <a:t>(1)자리매김하는 데 기여하는 것입니다.저는 고객 데이터 분석 역량과 행사기획 역량을 다양한 경험을 통해 갖추었습니다. 대학 학생회 기획부장으로서 연간 4회 이상의 대규모 행사를 총괄하며 체계적인</a:t>
            </a:r>
            <a:r>
              <a:rPr sz="1200">
                <a:solidFill>
                  <a:srgbClr val="000000"/>
                </a:solidFill>
                <a:latin typeface="맑은 고딕"/>
              </a:rPr>
              <a:t> 마케팅 프로세스를 구축했습니다. 특히 체육대회를 기획할 때는 먼저 '청춘과 열정'이라는 명확한 컨셉을 설정하고, 이에 맞는 홍보 문구와 프로그램을 기획했습니다. 또한 100명 이상의 학생들을 대상으로 설문조사를 실시해 프로그램 선호도와 식음료 선호도까지 세밀하게 분석했고, 이 데이터를 행사 기획에 적극 반영했습니다. 그 결과 </a:t>
            </a:r>
            <a:r>
              <a:rPr u="sng" b="1" sz="1200">
                <a:solidFill>
                  <a:srgbClr val="000000"/>
                </a:solidFill>
                <a:latin typeface="맑은 고딕"/>
              </a:rPr>
              <a:t>(2)역대 최고 참여율(90%)을 달성하고 학우들의 높은 만족도를 이끌어냈습니다.한국마사회에 입사하게 된다면, 저는 이러한 경험과 역량을 활용하여 크게 두 가지 방향으로 목표 달성에</a:t>
            </a:r>
            <a:r>
              <a:rPr sz="1200">
                <a:solidFill>
                  <a:srgbClr val="000000"/>
                </a:solidFill>
                <a:latin typeface="맑은 고딕"/>
              </a:rPr>
              <a:t> 기여하고자 합니다. 첫째, 렛츠런파크 이용객의 특성과 니즈를 정확히 파악하기 위한 체계적인 데이터 수집 </a:t>
            </a:r>
            <a:r>
              <a:rPr u="sng" b="1" sz="1200">
                <a:solidFill>
                  <a:srgbClr val="000000"/>
                </a:solidFill>
                <a:latin typeface="맑은 고딕"/>
              </a:rPr>
              <a:t>(3)시스템을 구축하겠습니다. 단순한 인구통계학적 정보를 넘어 방문 목적, 만족도, 재방문 의향 등 다양한 데이터를 수집하고 분석하여 마케팅 전략을 수립하겠습니다. 둘째, 데이터 분석을 바탕으로 연령대 별 맞춤형 이벤트와</a:t>
            </a:r>
            <a:r>
              <a:rPr sz="1200">
                <a:solidFill>
                  <a:srgbClr val="000000"/>
                </a:solidFill>
                <a:latin typeface="맑은 고딕"/>
              </a:rPr>
              <a:t> 프로모션을 기획하겠습니다. 기존 고객층인 중장년층을 위한 프로그램은 물론, MZ세대를 위한 디지털 요소가 가미된 체험형 프로그램도 개발하여 고객층을 다양화하겠습니다. 특히 가족 단위 방문객을 위한 주말 프로그램을 강화하여 경마를 넘어선 종합 레저문화 공간으로서의 이미지를 구축하는 데 기여하겠습니다.이처럼 저는 데이터에 기반한 체계적인 마케팅 전략과 창의적인 행사 기획 능력을 바탕으로 한국마사회가 추구하는 방향과 함께 성장해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대학 학생회 기획부장으로서 체계적인 마케팅 프로세스를 구축했다고 하셨습니다. 이러한 경험을 한국마사회에서 어떻게 적용하실 계획인가요?</a:t>
            </a:r>
            <a:br/>
            <a:r>
              <a:t>(2) 다양한 연령층의 고객 유치를 위한 맞춤형 이벤트 기획 시 가장 큰 도전 과제가 될 부분은 무엇이며, 이를 어떻게 극복하실 계획인지 설명해주실 수 있나요?</a:t>
            </a:r>
            <a:br/>
            <a:r>
              <a:t>(3) 데이터 중심의 마케팅 전략을 강조하셨는데, 가족 단위 방문객을 위한 주말 프로그램을 구상하면서 어떤 데이터를 가장 중점적으로 활용할 계획이신가요?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4년간 국민체육진흥공단에서 경정 심판으로 근무하며 사행산업과 국가기관 업무 </a:t>
            </a:r>
            <a:r>
              <a:rPr u="sng" b="1" sz="1200">
                <a:solidFill>
                  <a:srgbClr val="000000"/>
                </a:solidFill>
                <a:latin typeface="맑은 고딕"/>
              </a:rPr>
              <a:t>(1)전반에 대한 이해를 넓혔습니다.또한 관련 법령 및 절차를 익히며 공정한 업무처리를 위해 노력했습니다. 한국마사회 역시 사행산업을 운영하는 국가기관으로서, 제가 쌓아온 경험과</a:t>
            </a:r>
            <a:r>
              <a:rPr sz="1200">
                <a:solidFill>
                  <a:srgbClr val="000000"/>
                </a:solidFill>
                <a:latin typeface="맑은 고딕"/>
              </a:rPr>
              <a:t> 역량을 충분히 발휘할 수 있는 곳이라 </a:t>
            </a:r>
            <a:r>
              <a:rPr u="sng" b="1" sz="1200">
                <a:solidFill>
                  <a:srgbClr val="000000"/>
                </a:solidFill>
                <a:latin typeface="맑은 고딕"/>
              </a:rPr>
              <a:t>(2)확신합니다.[국가계약법에 기반한 계약업무 수행]유지보수 계약업무를 담당하며 국가계약법 등 유관 법령을</a:t>
            </a:r>
            <a:r>
              <a:rPr sz="1200">
                <a:solidFill>
                  <a:srgbClr val="000000"/>
                </a:solidFill>
                <a:latin typeface="맑은 고딕"/>
              </a:rPr>
              <a:t> 준수하기 위해 노력하였습니다. 이를 위해 유사 사례를 찾아보며 용역 내용에 따른 적절한 계약 방법/단가 등을 파악하는 역량을 키울 수 있었습니다.또한 실제 계약 발주를 위한 기초 공문서 작성부터 평가위원회 개최까지 업무 전반을 수행한 경험이 있습니다. 이러한 역량과 경험은 향후 출발대 </a:t>
            </a:r>
            <a:r>
              <a:rPr u="sng" b="1" sz="1200">
                <a:solidFill>
                  <a:srgbClr val="000000"/>
                </a:solidFill>
                <a:latin typeface="맑은 고딕"/>
              </a:rPr>
              <a:t>(3)유지보수, 구매 계약 체결 시 도움이 될것이라고 확신합니다. [실제 경주 운영 경험]경정심판으로써 발매금액과 경주사고에 대한 막중한 책임감을 가지고 경주를 운영해 왔습니다.이러한</a:t>
            </a:r>
            <a:r>
              <a:rPr sz="1200">
                <a:solidFill>
                  <a:srgbClr val="000000"/>
                </a:solidFill>
                <a:latin typeface="맑은 고딕"/>
              </a:rPr>
              <a:t> 경험을 통해 판단을 흐리지 않기 위한 강인한 정신력, 팀원들과의 협동능력을 키울 수 있었습니다.위와 같은 경험은 한국마사회에서 출발직무를 데 큰 도움이 될 것입니다. 제가 키운 강인한 정신력과 협동능력을 통해 경주 중 발생 하는 위기 상황에 침착하게 대처하여 공정하고 안정적으로 경주를 운영하겠습니다.[사행산업 전반에 대한 이해]저는 많은 경륜경정 매출 증진방안이 국내의 과도한 규제로 인해 폐기되는 경험을 했고 이 과정속에서 사행산업 구조에 대한 이해를 키울 수 있었습니다.이러한 경험과 이해를 바탕으로 국내 실정에 맞는 경마사업 개선 방안을 제시하고 발굴하여 한국마사회의 매출증진을 위해 노력할 것입니다. [미래 비전]제가 한국마사회에 입사하게 된다면, 사행산업 전문가로 성장하기 위해 노력할 것입니다.또한 더 나아가 국내 사행산업의 공정성과 투명성을 증진하여 대한민국 말산업 발전에 이바지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국민체육진흥공단에서 경정 심판으로 근무하며 관련 법령 및 절차를 익혔다고 하셨는데, 이러한 경험을 통해 구체적으로 어떤 법적 이슈나 사례를 경험하셨고 어떻게 해결하셨는지 설명해 주시겠습니까?</a:t>
            </a:r>
            <a:br/>
            <a:r>
              <a:t>(2) 국가계약법 기반으로 계약업무를 수행하셨다고 했습니다. 그 과정에서의 가장 도전적이었던 순간과 이를 어떻게 극복하셨는지 구체적인 사례를 들어 설명해 주시기 바랍니다.</a:t>
            </a:r>
            <a:br/>
            <a:r>
              <a:t>(3) 경주 운영 경험을 통해 팀원들과의 협동능력을 키웠다고 하셨는데, 팀원들과의 협업 과정에서 마주했던 가장 큰 갈등과 이를 해결하기 위해 어떤 노력을 하셨는지 설명해 주십시오.</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화장품 스타트업 경영지원팀에서 근무하며 겪었던 소통과 협력의 어려움은 제게 큰 성장을 가져다주었습니다. 당시 회사는 화장품 기획, 제작, 판매까지 모든 과정을 진행하는 작은 스타트업이었고, 저는 주요 프로젝트 중 하나인 플리마켓 참여를 지원하는 업무를 맡게 되었습니다. 초임자로서 경험이 부족했던 저는 업무를 빠르게 파악하지 못하고 플리마켓 준비를 위해 무작정 자료를 수집하며 많은 시간을 </a:t>
            </a:r>
            <a:r>
              <a:rPr u="sng" b="1" sz="1200">
                <a:solidFill>
                  <a:srgbClr val="000000"/>
                </a:solidFill>
                <a:latin typeface="맑은 고딕"/>
              </a:rPr>
              <a:t>(1)소비했지만, 실질적인 성과는 미미했습니다. 효율성을 중요시하는 상사는 저의 비효율적인 업무 방식에 대해 강하게 지적했고, 이는 제게 큰 좌절감을 안겨주었습니다.이 과정에서 저는 문제의 핵심이 '업무 능력'이 아닌 (2)'소통 방식'에 있다는 것을 깨달았습니다. 혼자서 모든 것을 해결하려 했던 제 태도가 오히려 팀의 효율을 저해하고 있었던 것입니다. 상사와 동료들은 이미 플리마켓 참여에</a:t>
            </a:r>
            <a:r>
              <a:rPr sz="1200">
                <a:solidFill>
                  <a:srgbClr val="000000"/>
                </a:solidFill>
                <a:latin typeface="맑은 고딕"/>
              </a:rPr>
              <a:t> 대한 경험과 노하우를 갖고 있었지만, 저는 질문하고 조언을 구하는 대신 혼자 해결하려 하였습니다. 이런 깨달음 후, 저는 소통 방식을 완전히 바꾸기로 결심했습니다. 먼저 </a:t>
            </a:r>
            <a:r>
              <a:rPr u="sng" b="1" sz="1200">
                <a:solidFill>
                  <a:srgbClr val="000000"/>
                </a:solidFill>
                <a:latin typeface="맑은 고딕"/>
              </a:rPr>
              <a:t>(3)상사와의 면담을 통해 제가 맡아야 할 명확한 역할을 확인했습니다. 저는 가판대 구성을 전담하게 되었고 팀 내 경험자들에게 적극적으로 질문하며 조언을 구했습니다. 구체적인 질문을 통해 필요한</a:t>
            </a:r>
            <a:r>
              <a:rPr sz="1200">
                <a:solidFill>
                  <a:srgbClr val="000000"/>
                </a:solidFill>
                <a:latin typeface="맑은 고딕"/>
              </a:rPr>
              <a:t> 정보를 효율적으로 수집할 수 있었습니다. 이러한 변화된 접근 방식을 바탕으로, 컨셉 시안들을 체계적으로 정리하고 팀원들의 피드백을 반영해 최종안을 완성했습니다. 또한, 플리마켓 당일에는 적극적으로 현장 운영에 참여하며, 고객 반응에 따라 가판대 구성을 유연하게 조정하는 역할도 수행했습니다. 그 결과, 우리 부스는 전체 플리마켓 중 높은 매출을 기록했고, 상사로부터 적극적으로 임하는 자세에 대해 좋은 평가를 받았습니다. 이 경험을 통해 저는 조직 내에서 효과적인 소통이란 단순히 말을 많이 하는 것이 아니라, 적절한 질문, 그리고 피드백을 수용하는 열린 자세에서 비롯된다는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문제의 핵심이 '업무 능력'이 아닌 '소통 방식'에 있었다고 깨달았다고 기술하셨습니다. 이 깨달음을 통해 지원자의 업무 방식은 어떻게 변화했나요?</a:t>
            </a:r>
            <a:br/>
            <a:r>
              <a:t>(2) 지원자가 플리마켓 준비 중 소통 방식을 전면적으로 바꾸었다고 언급하며, 그로 인한 가장 큰 성과는 무엇이었나요?</a:t>
            </a:r>
            <a:br/>
            <a:r>
              <a:t>(3) 스타트업 경영지원팀에서 다양한 역할을 맡으셨다고 했습니다. 특히 팀 내에서 맡았던 가판대 구성 전담 역할이 한국마사회에서 지원하실 직무에 어떻게 도움이 될 것이라고 생각하나요?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a:t>
            </a:r>
            <a:r>
              <a:rPr u="sng" b="1" sz="1200">
                <a:solidFill>
                  <a:srgbClr val="000000"/>
                </a:solidFill>
                <a:latin typeface="맑은 고딕"/>
              </a:rPr>
              <a:t>(1)마케팅 직무에 대한 열정을 키웠습니다. 한국마사회는 경마 산업을 넘어 온오프라인을 통합한 마케팅 전략으로 국민의 건강한 여가문화를 조성하고 있습니다.</a:t>
            </a:r>
            <a:r>
              <a:rPr sz="1200">
                <a:solidFill>
                  <a:srgbClr val="000000"/>
                </a:solidFill>
                <a:latin typeface="맑은 고딕"/>
              </a:rPr>
              <a:t> 저는 이러한 한국마사회에 입사해 경마 산업의 진입장벽을 낮추고 더 많은 사람들이 즐길 수 있는 </a:t>
            </a:r>
            <a:r>
              <a:rPr u="sng" b="1" sz="1200">
                <a:solidFill>
                  <a:srgbClr val="000000"/>
                </a:solidFill>
                <a:latin typeface="맑은 고딕"/>
              </a:rPr>
              <a:t>(2)문화사업을 기획하고 싶습니다. 이를 위해 저의 강점인 '창의적인 아이디어'와 '데이터 활용 능력'을 적극적으로 활용하겠습니다.대학 시절, 축제가 취소되면서 폐기될 뻔한 식재료를 밀키트</a:t>
            </a:r>
            <a:r>
              <a:rPr sz="1200">
                <a:solidFill>
                  <a:srgbClr val="000000"/>
                </a:solidFill>
                <a:latin typeface="맑은 고딕"/>
              </a:rPr>
              <a:t> 판매라는 창의적인 아이디어를 제안해 위기를 기회로 전환한 경험이 있습니다. 그리고 주택연금 서포터즈 활동 당시 유입 방문자 데이터 분석을 바탕으로 연령별, 시간대별 포스팅 전략을 수립해 방문율을 30%P 이상 </a:t>
            </a:r>
            <a:r>
              <a:rPr u="sng" b="1" sz="1200">
                <a:solidFill>
                  <a:srgbClr val="000000"/>
                </a:solidFill>
                <a:latin typeface="맑은 고딕"/>
              </a:rPr>
              <a:t>(3)향상시켰습니다. 이러한 경험을 바탕으로 쌓은 역량을 활용해 한국마사회에서 고객 맞춤형 체험 콘텐츠를 기획하고,</a:t>
            </a:r>
            <a:r>
              <a:rPr sz="1200">
                <a:solidFill>
                  <a:srgbClr val="000000"/>
                </a:solidFill>
                <a:latin typeface="맑은 고딕"/>
              </a:rPr>
              <a:t> 온·오프라인을 아우르는 고객 중심의 여가문화를 조성하는 데 기여하고 싶습니다.구체적으로 렛츠런 파크에서 즐길 수 있는 여러 이벤트를 기획하는 데 창의적인 아이디어를 발휘하겠습니다. 예를 들어 AR과 VR 기술을 활용한 디지털 체험관을 도입해 고객들이 가상 경주에 참여하고, SNS와 연계해 가상 경주 결과를 공유하는 이벤트를 기획하겠습니다.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입사하여 경마 산업의 진입장벽을 낮추기 위한 구체적인 계획은 무엇이며, 과거 경험 중 어떤 부분이 이러한 목표 달성에 직접적인 도움이 될 것이라고 생각하시나요?</a:t>
            </a:r>
            <a:br/>
            <a:r>
              <a:t>(2) 대학 시절 밀키트 판매 아이디어를 통해 경험한 위기관리의 구체적인 과정을 설명해주시고, 이를 한국마사회에서의 업무에 어떻게 적용하실 계획인가요?</a:t>
            </a:r>
            <a:br/>
            <a:r>
              <a:t>(3) AR과 VR을 활용한 디지털 체험관 도입과 같은 아이디어가 가진 가장 큰 장점은 무엇이며, 이와 관련해 과거의 어떤 경험을 기반으로 이 아이디어를 발전시키고자 하시나요?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프로젝트 초기, 저는 학생들이 자주 이용해 접근성이 좋은 ‘인스타그램’을 활용할 것을 제안했으나 팀원들은 기능적 측면에서 우수한 ‘네이버 카페’를 선호했습니다. 각 플랫폼의 </a:t>
            </a:r>
            <a:r>
              <a:rPr u="sng" b="1" sz="1200">
                <a:solidFill>
                  <a:srgbClr val="000000"/>
                </a:solidFill>
                <a:latin typeface="맑은 고딕"/>
              </a:rPr>
              <a:t>(1)장단점이 명확했기 때문에 의견을 통합하는 과정에서 소통의 어려움이 발생했습니다.이를 해결하기 위해 팀원들의 의견을 차분히 경청하고, 구글 스프레드시트를 활용해 각 플랫폼의 장단점을 표로 정리했습니다. 각자 주장을 고수하다보면 객관적으로</a:t>
            </a:r>
            <a:r>
              <a:rPr sz="1200">
                <a:solidFill>
                  <a:srgbClr val="000000"/>
                </a:solidFill>
                <a:latin typeface="맑은 고딕"/>
              </a:rPr>
              <a:t> 상대방의 의견을 바라볼 수 없어 최적의 플랫폼을 결정하기 어렵다고 생각했기 때문입니다. 또한, 구글 드라이브의 댓글 기능을 활성화하여 팀원들이 자유롭게 의견을 나눌 수 있는 환경을 만들었습니다.표를 통해 의견을 시각화하니 팀원들도 제3자의 관점에서 객관적으로 상황을 파악할 수 있었습니다. 또한, 드라이브 댓글 기능을 활용함으로써 말로 전달할 때 놓치기 </a:t>
            </a:r>
            <a:r>
              <a:rPr u="sng" b="1" sz="1200">
                <a:solidFill>
                  <a:srgbClr val="000000"/>
                </a:solidFill>
                <a:latin typeface="맑은 고딕"/>
              </a:rPr>
              <a:t>(2)쉬웠던 의견들까지 반영할 수 있었습니다. 이를 통해 팀 내 소통이 개선되었고, 프로젝트 진행도 더욱 원활해졌습니다. 이를 바탕으로 주요 거래와 공지사항은 '네이버</a:t>
            </a:r>
            <a:r>
              <a:rPr sz="1200">
                <a:solidFill>
                  <a:srgbClr val="000000"/>
                </a:solidFill>
                <a:latin typeface="맑은 고딕"/>
              </a:rPr>
              <a:t> 카페'에서, 홍보와 소통은 </a:t>
            </a:r>
            <a:r>
              <a:rPr u="sng" b="1" sz="1200">
                <a:solidFill>
                  <a:srgbClr val="000000"/>
                </a:solidFill>
                <a:latin typeface="맑은 고딕"/>
              </a:rPr>
              <a:t>(3)'인스타그램'에서 진행하는 방식을 제안하며 의견을 하나로 모을 수 있었습니다. 그 결과, 행사에 학과 인원의 80% 이상 참여하면서 학기 말</a:t>
            </a:r>
            <a:r>
              <a:rPr sz="1200">
                <a:solidFill>
                  <a:srgbClr val="000000"/>
                </a:solidFill>
                <a:latin typeface="맑은 고딕"/>
              </a:rPr>
              <a:t> 행사 만족도 조사에서 1위를 달성하는 성과를 이뤄냈습니다.이 경험을 통해 저는 협업에서 다양한 의견을 조율하고 객관적인 문제 접근을 통해 합리적인 결정을 내리는 과정이 중요하다는 것을 깨달았습니다. 입사 후에도 감정적인 태도는 뒤로 하고, 한 발 멀리서 객관적인 제 3자의 입장으로 문제에 대해 고민함으로써 협업 과정에서 발생하는 어려움을 효과적으로 해결하겠습니다.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팀원들과의 의사소통 과정을 개선하기 위해 구글 스프레드시트와 드라이브 기능을 활용한 방법이 저성과에 기여한 이유를 구체적으로 설명해주실 수 있나요?</a:t>
            </a:r>
            <a:br/>
            <a:r>
              <a:t>(2) 온라인 중고서점 프로젝트에서 80% 이상의 학과 인원 참여를 이끌어낸 주된 전략은 무엇이라고 생각하시며, 이 경험이 향후 마케팅 기획에 어떤 점에서 영향을 줄 것인가요?</a:t>
            </a:r>
            <a:br/>
            <a:r>
              <a:t>(3) 협업 과정에서 객관적인 문제 접근이 가능하도록 한 발 멀리서 제 3자의 시각을 가져가는 구체적인 방법에 대해 설명해주시고, 이 과정을 통해 배운 내용을 조직 내 어떻게 적용할 계획인지 말씀해 주세요.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a:t>
            </a:r>
            <a:r>
              <a:rPr u="sng" b="1" sz="1200">
                <a:solidFill>
                  <a:srgbClr val="000000"/>
                </a:solidFill>
                <a:latin typeface="맑은 고딕"/>
              </a:rPr>
              <a:t>(1)효율적일 수 있고, 코로나 사태와 같이 경마산업이 위험에 빠지는 경우 탄력적인 인적자원 활용을 통해 위기 극복에 유리하다는 장점이 있습니다. 그러나</a:t>
            </a:r>
            <a:r>
              <a:rPr sz="1200">
                <a:solidFill>
                  <a:srgbClr val="000000"/>
                </a:solidFill>
                <a:latin typeface="맑은 고딕"/>
              </a:rPr>
              <a:t> 각 고용형태에 따른 보수의 차이가 발생하기 때문에 법적 분쟁이나 의욕저하와 같은 일이 생기기 쉽습니다. 실제로 마사회는 무기계약직원의 연장근로 수당 미지급과 관련하여 법적 분쟁이 있었습니다.저는 법학전문대학원에서 실체법부터 </a:t>
            </a:r>
            <a:r>
              <a:rPr u="sng" b="1" sz="1200">
                <a:solidFill>
                  <a:srgbClr val="000000"/>
                </a:solidFill>
                <a:latin typeface="맑은 고딕"/>
              </a:rPr>
              <a:t>(2)절차법까지 다양한 법률을 공부하며 실제 법적 분쟁이 생기는 경우 해결하는 절차에 대한 지식을 쌓았습니다. 그</a:t>
            </a:r>
            <a:r>
              <a:rPr sz="1200">
                <a:solidFill>
                  <a:srgbClr val="000000"/>
                </a:solidFill>
                <a:latin typeface="맑은 고딕"/>
              </a:rPr>
              <a:t> 후 여러 실무과목을 통해 소장 </a:t>
            </a:r>
            <a:r>
              <a:rPr u="sng" b="1" sz="1200">
                <a:solidFill>
                  <a:srgbClr val="000000"/>
                </a:solidFill>
                <a:latin typeface="맑은 고딕"/>
              </a:rPr>
              <a:t>(3)작성 및 판결문을 작성하며 실제 송무 업무를 수행할 수 있는 실무적</a:t>
            </a:r>
            <a:r>
              <a:rPr sz="1200">
                <a:solidFill>
                  <a:srgbClr val="000000"/>
                </a:solidFill>
                <a:latin typeface="맑은 고딕"/>
              </a:rPr>
              <a:t> 역량을 발전시켰고, 법률사무소에 실무 수습을 나가 법률 상담 및 현재 진행 중인 소송에 대한 소장 및 답변서 작성 업무를 수행하였습니다. 또, 전문지식도 중요하지만, 민원 응대 능력 또한 중요하다고 생각하여 국민연금공단에서 인턴으로 활동하며 민원안내 도우미에 자원하였습니다.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'법적 분쟁의 예방과 노사협력을 이끌어 내는 노무전문가'로서, 특히 '무기계약직원의 연장근로 수당 미지급 관련 법적 분쟁'에서 어떤 구체적인 해결 방안을 제시할 수 있는지 말씀해주시겠습니까?</a:t>
            </a:r>
            <a:br/>
            <a:r>
              <a:t>(2) 지원자는 '법률사무소 실무 수습'을 통해 소장 및 답변서 작성을 했다 하셨는데, 이에 대한 구체적인 성과나 배운 점이 있다면 무엇인지 말씀해주시겠습니까?</a:t>
            </a:r>
            <a:br/>
            <a:r>
              <a:t>(3) 지원자가 국민연금공단 인턴 기간 동안 민원 응대 능력을 길렀다고 하셨는데, 그 과정에서 가장 도전적이었던 순간은 언제였으며 이를 어떻게 극복하셨습니까?</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국민연금공단에서 인턴으로 근무하던 중 생애 첫 팀 단위 업무를 수행하며 개인 역량으로 모든 문제를 해결하려고 하여 어려움을 겪었으나 적극적인 의사소통을 통해 효율적인 분업 방식을 건의하여 극복하였습니다.제가 수행하였던 팀 단위 업무는 </a:t>
            </a:r>
            <a:r>
              <a:rPr u="sng" b="1" sz="1200">
                <a:solidFill>
                  <a:srgbClr val="000000"/>
                </a:solidFill>
                <a:latin typeface="맑은 고딕"/>
              </a:rPr>
              <a:t>(1)사업장의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a:t>
            </a:r>
            <a:r>
              <a:rPr sz="1200">
                <a:solidFill>
                  <a:srgbClr val="000000"/>
                </a:solidFill>
                <a:latin typeface="맑은 고딕"/>
              </a:rPr>
              <a:t> 반복적으로 많은 수의 일용직 근로자들의 개인정보를 전산에 입력하는 것을 어려워하였고, 저는 직무에 관하여 모르는 질문 또는 업무 외의 질문을 받을 것이 걱정되어 </a:t>
            </a:r>
            <a:r>
              <a:rPr u="sng" b="1" sz="1200">
                <a:solidFill>
                  <a:srgbClr val="000000"/>
                </a:solidFill>
                <a:latin typeface="맑은 고딕"/>
              </a:rPr>
              <a:t>(2)상담업무가 어려웠습니다. 그러던 중 단순하게 인원수에 맞게 나누어서 업무를 분담하는 것이</a:t>
            </a:r>
            <a:r>
              <a:rPr sz="1200">
                <a:solidFill>
                  <a:srgbClr val="000000"/>
                </a:solidFill>
                <a:latin typeface="맑은 고딕"/>
              </a:rPr>
              <a:t> 아니라 각자가 잘할 수 있는 것을 몰아서 </a:t>
            </a:r>
            <a:r>
              <a:rPr u="sng" b="1" sz="1200">
                <a:solidFill>
                  <a:srgbClr val="000000"/>
                </a:solidFill>
                <a:latin typeface="맑은 고딕"/>
              </a:rPr>
              <a:t>(3)수행하는 분업이 효율적일 것 같다는 생각이 들었습니다. 이에 대한 확신을 얻기 위해 다른 직원분들과</a:t>
            </a:r>
            <a:r>
              <a:rPr sz="1200">
                <a:solidFill>
                  <a:srgbClr val="000000"/>
                </a:solidFill>
                <a:latin typeface="맑은 고딕"/>
              </a:rPr>
              <a:t> 제 업무처리속도를 비교하여보았습니다.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자기 자신의 업무 완결성과 함께 협업의 균형감이 중요하다는 것을 인식하였습니다. 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단위로 수행했던 업무에서 지원자가 제안한 '각자가 잘할 수 있는 것을 몰아서 수행하는 분업'의 구체적인 과정에 대해 말씀해 주실 수 있나요?</a:t>
            </a:r>
            <a:br/>
            <a:r>
              <a:t>(2) 지원자는 자신이 맡은 업무에서 직무에 관한 모르는 질문이 걱정이었다고 하셨는데, 특정 질문에 대한 특별한 경험이나 기억에 남는 순간이 있었는지요?</a:t>
            </a:r>
            <a:br/>
            <a:r>
              <a:t>(3) 지원자는 팀장님에게 의견을 개진하기 위한 노력을 했다고 하셨습니다. 그 과정에서 팀장을 설득하거나 팀장과의 소통에서 얻었던 교훈이 있다면 무엇인지 공유해주세요.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신뢰받는 서포터가 되고자 합니다.조직에서 가장 중요한 요소는 협업이라고 생각합니다. 협업이 원활히 이루어지기 위해서는 부서 간 조율이 필요하며 저는 이러한 측면에서 법무직으로서 단순한 법률 검토를 넘어 조직이 안정적으로 운영될 수 있도록 노사간, 부서간 그리고 팀원간 매개 역할을 하여 조직을 </a:t>
            </a:r>
            <a:r>
              <a:rPr u="sng" b="1" sz="1200">
                <a:solidFill>
                  <a:srgbClr val="000000"/>
                </a:solidFill>
                <a:latin typeface="맑은 고딕"/>
              </a:rPr>
              <a:t>(1)지원하는 서포터 역할을 수행하는 것이 중요하다고 생각합니다.그리고 이러한 서포터로서 가장 중요한 역량은 소통능력과 이를 바탕으로한 대인관계능력이라고 생각합니다.저는 다양한 환경에서 협업하고 문제를</a:t>
            </a:r>
            <a:r>
              <a:rPr sz="1200">
                <a:solidFill>
                  <a:srgbClr val="000000"/>
                </a:solidFill>
                <a:latin typeface="맑은 고딕"/>
              </a:rPr>
              <a:t> 조율하는 경험을 통해 원활한 의사소통 능력을 길러왔습니다. 예를 들어, 대한적십자사 활동에서 헌혈 캠페인을 진행하며 시민들과 직접 소통하고 설득하였으며 다양한 연령대의 참가자들과 협업하며 의견을 조율하는 과정에서 자연스럽게 대인관계 역량을 키울 수 있었습니다.그리고 대한적시자사 회장 표창과 지사회장 표창을 수상한 것은 저의 이러한 역량을 증명하는 것이라고 생각합니다.제가 '신뢰받는' 서포터라고 기재한 이유는 서포터로서 필요한 대인관계능력의 핵심은 신뢰 </a:t>
            </a:r>
            <a:r>
              <a:rPr u="sng" b="1" sz="1200">
                <a:solidFill>
                  <a:srgbClr val="000000"/>
                </a:solidFill>
                <a:latin typeface="맑은 고딕"/>
              </a:rPr>
              <a:t>(2)라는 것을 이러한 경험들을 통해 깨달았기 때문입니다.타인을 대할 때 겸손한 태도 그리고 타인의 입장을 생각해서</a:t>
            </a:r>
            <a:r>
              <a:rPr sz="1200">
                <a:solidFill>
                  <a:srgbClr val="000000"/>
                </a:solidFill>
                <a:latin typeface="맑은 고딕"/>
              </a:rPr>
              <a:t> 행동하고 말하는 배려는 다시 저에게 존중과 배려로 돌아와 관계에 선순환을 만들어 주었습니다.그리고 이러한 선순환은 대인 관계에 있어 신뢰를 형성해주었고 이러한 신뢰 관계는 저의 의견이나 행동에 무게를 더해주어 서포터로서의 역할을 더 잘 수행할 수 있게 도와주었습니다.저는 이러한 저의 가치관과 역량을 발휘하여 </a:t>
            </a:r>
            <a:r>
              <a:rPr u="sng" b="1" sz="1200">
                <a:solidFill>
                  <a:srgbClr val="000000"/>
                </a:solidFill>
                <a:latin typeface="맑은 고딕"/>
              </a:rPr>
              <a:t>(3)법무직으로서 이해관계자들과 신뢰를 구축하고 관계자들 사이의 매개체로서 원할한 협의를 돕기 위해 관계자들 사이에서</a:t>
            </a:r>
            <a:r>
              <a:rPr sz="1200">
                <a:solidFill>
                  <a:srgbClr val="000000"/>
                </a:solidFill>
                <a:latin typeface="맑은 고딕"/>
              </a:rPr>
              <a:t> 발생할 수 있는 법적 분쟁 주요 사례들을 취합해 '법률 가이드라인'을 제공하고 이를 통해 법적 리스크를 예방해 조직이 보다 안정적으로 운영될 수 있도록 지원하며 나아가 한국마사회의 지속 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대한적십자사 활동에서 성공적인 협업과 설득을 통해 표창을 받은 경험이 있는데, 이러한 경험을 통해 배운 교훈이 구체적으로 법무직 업무에서 어떻게 적용될 수 있을지 설명해주세요.</a:t>
            </a:r>
            <a:br/>
            <a:r>
              <a:t>(2) 신뢰를 형성하기 위한 선순환 관계를 구축했다고 하셨는데, 구체적으로 언제 어떤 상황에서 이러한 관계를 처음으로 실질적으로 경험하게 되었는지 사례를 말씀해 주실 수 있나요?</a:t>
            </a:r>
            <a:br/>
            <a:r>
              <a:t>(3) 법적 분쟁 주요 사례들을 취합해 '법률 가이드라인'을 제공하겠다고 하셨는데, 이를 실현하기 위해 어떤 방법으로 자료를 수집하고 분석할 계획인지 설명해주실 수 있나요?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 시절, 팀 프로젝트로 보고서를 작성하고 발표하는 과제가 있었습니다. 저는 과제를 받은 직후 바로 조사하고 발표를 준비하고 싶었지만 팀원은 시간이 충분하다며 나중에 천천히 하자고 했습니다.</a:t>
            </a:r>
            <a:r>
              <a:rPr sz="1200">
                <a:solidFill>
                  <a:srgbClr val="000000"/>
                </a:solidFill>
                <a:latin typeface="맑은 고딕"/>
              </a:rPr>
              <a:t> 저는 빠르게 진행하고 싶었고 팀원은 여유를 가지고 진행하고 싶어 했기 때문에 의견 차이가 발생했습니다. 이러한 갈등이 해결되지 않는다면 과제 진행이 지연될 수 있었고 팀워크에도 부정적인 영향을 미칠 것이라고 생각했습니다.처음에는 팀원의 의견을 곧바로 반박하기보다는 ‘일단 알겠어, 한번 생각해보자’라고 하며 갈등을 키우지 않도록 했습니다.그리고 어떻게 하면 서로의 입장을 조율할 수 있을지 고민한 끝에 해결책을 제안했습니다. 그 해결책은 역할을 명확히 분담하는 것이었습니다.우선, 팀원에게는 ‘주제만 먼저 같이 정하자'고 설득했습니다. 팀원이 합의한 </a:t>
            </a:r>
            <a:r>
              <a:rPr u="sng" b="1" sz="1200">
                <a:solidFill>
                  <a:srgbClr val="000000"/>
                </a:solidFill>
                <a:latin typeface="맑은 고딕"/>
              </a:rPr>
              <a:t>(2)주제를 바탕으로 저는 자료 조사와 보고서 개요를 먼저 준비하고 조사한 자료를 어떤 식으로 보고서에 넣으면 좋을지 정리해 두었습니다. 그런 다음, 팀원에게 ‘이 자료를</a:t>
            </a:r>
            <a:r>
              <a:rPr sz="1200">
                <a:solidFill>
                  <a:srgbClr val="000000"/>
                </a:solidFill>
                <a:latin typeface="맑은 고딕"/>
              </a:rPr>
              <a:t> 바탕으로 초안을 작성해달라’고 요청했습니다. 이후 초안이 완성되면 둘이 함께 최종적으로 보고서를 수정하고 발표를 준비하는 방식으로 </a:t>
            </a:r>
            <a:r>
              <a:rPr u="sng" b="1" sz="1200">
                <a:solidFill>
                  <a:srgbClr val="000000"/>
                </a:solidFill>
                <a:latin typeface="맑은 고딕"/>
              </a:rPr>
              <a:t>(3)협업 방안을 제시했습니다.이러한 해결책을 제시하자 팀원도 동의했고 각자의 역할이 명확해지면서 업무가 효과적으로 분담되었습니다.덕분에 팀원도 부담을 느끼지 않으면서 자연스럽게 참여할 수 있었고 결과적으로 보고서 작성과 발표를 성공적으로</a:t>
            </a:r>
            <a:r>
              <a:rPr sz="1200">
                <a:solidFill>
                  <a:srgbClr val="000000"/>
                </a:solidFill>
                <a:latin typeface="맑은 고딕"/>
              </a:rPr>
              <a:t> 수행할 수 있었습니다.이 경험을 통해 저는 협업에서 중요한 것은 나의 입장을 강요하는 것이 아니라, 상대방의 입장을 이해하고 조율하는 것이라는 점을 되새길 수 있었습니다.특히, 의견 차이가 발생했을 때 즉각적인 반박보다는 상대의 입장을 먼저 수용한 후, 실질적인 해결책을 제안하는 것이 협업을 원활하게 하는 핵심요소라는 점을 정리할 수 있었습니다.향후 마사회에서도 관계자의 다른 의견 또한 경청하여 의견을 조율하고 실질적인 해결책을 제시함으로써 조직 네트워크를 강화하는데 기여하고싶습니다.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갈등을 조율하고 성공적으로 과제를 마무리했다고 하셨는데, 그 과정에서 가장 어려웠던 점과 이를 어떻게 극복했는지 구체적으로 말씀해 주실 수 있나요?</a:t>
            </a:r>
            <a:br/>
            <a:r>
              <a:t>(2) 의견 차이가 있었던 상황에서 상대방의 입장을 우선 수용했다고 하셨는데, 이러한 접근법이 실패했거나 다른 방식이 필요했던 상황은 있었는지, 있다면 어떻게 대응하셨는지 설명해주세요.</a:t>
            </a:r>
            <a:br/>
            <a:r>
              <a:t>(3) 마사회에서의 협업을 언급하셨습니다. 지원자의 과거 협업 경험을 통해, 조직 네트워크 강화를 위해 구체적으로 어떤 기여를 할 수 있을 것이라 생각하시는지 말씀해 주세요.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a:t>
            </a:r>
            <a:r>
              <a:rPr u="sng" b="1" sz="1200">
                <a:solidFill>
                  <a:srgbClr val="000000"/>
                </a:solidFill>
                <a:latin typeface="맑은 고딕"/>
              </a:rPr>
              <a:t>(1)고객의 잠재 수요를 확인해야 알맞은 사업을 기획할 수 있기 때문입니다. 이러한 목표를 달성하기 위해서</a:t>
            </a:r>
            <a:r>
              <a:rPr sz="1200">
                <a:solidFill>
                  <a:srgbClr val="000000"/>
                </a:solidFill>
                <a:latin typeface="맑은 고딕"/>
              </a:rPr>
              <a:t> 저는 데이터 </a:t>
            </a:r>
            <a:r>
              <a:rPr u="sng" b="1" sz="1200">
                <a:solidFill>
                  <a:srgbClr val="000000"/>
                </a:solidFill>
                <a:latin typeface="맑은 고딕"/>
              </a:rPr>
              <a:t>(2)분석 역량을 길러왔습니다. 우선, 정확한 데이터 분석을 위해 꼭 필요한 엑셀 활용 기술을 익히기 위해 컴퓨터활용능력, 사회조사분석사, adsp 등의</a:t>
            </a:r>
            <a:r>
              <a:rPr sz="1200">
                <a:solidFill>
                  <a:srgbClr val="000000"/>
                </a:solidFill>
                <a:latin typeface="맑은 고딕"/>
              </a:rPr>
              <a:t> 데이터 자격증을 취득하였습니다. 이어, 실무 경험을 통해 SNS 콘텐츠 퍼포먼스 분석 </a:t>
            </a:r>
            <a:r>
              <a:rPr u="sng" b="1" sz="1200">
                <a:solidFill>
                  <a:srgbClr val="000000"/>
                </a:solidFill>
                <a:latin typeface="맑은 고딕"/>
              </a:rPr>
              <a:t>(3)및 업계 트렌드 분석 결과를 반영한 마케팅 보고서를 매달 제작하며 시장 및 고객</a:t>
            </a:r>
            <a:r>
              <a:rPr sz="1200">
                <a:solidFill>
                  <a:srgbClr val="000000"/>
                </a:solidFill>
                <a:latin typeface="맑은 고딕"/>
              </a:rPr>
              <a:t> 데이터 분석에 대한 이해를 쌓았습니다. 결국 이렇게 쌓아 올린 능력을 바탕으로 직접 신규 마케팅 콘텐츠 제작 기회를 얻어 사내에서 처음으로 ‘릴스’ 콘텐츠를 기획했습니다. 그 과정에서 신규 아이디어에 관한 우려도 있었으나 분석 결과를 바탕으로 설득하였고 결국 인스타그램 노출 수 70% 증가라는 성과를 이룰 수 있었습니다. 입사 후 기업 문화와 언어에 빠르게 적응하여 한국마사회가 그동안 쌓은 공간 활용 사업 노하우를 습득하겠습니다. 그 과정에서 다양한 고객들을 응대하고 행사 보조를 통해 현장에서 소통하며 시장과 고객에 대한 데이터를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엑셀 활용 기술을 익히기 위해 컴퓨터활용능력, 사회조사분석사, adsp 등의 자격증을 취득했다고 했습니다. 이러한 자격증 취득 외에 실무에서 가장 도움이 된 기술은 어떤 것이 있을까요?</a:t>
            </a:r>
            <a:br/>
            <a:r>
              <a:t>(2) 지원자는 한국마사회에서 '릴스' 콘텐츠 기획하여 인스타그램 노출 수 70% 증가를 성과로 이루었다고 했습니다. 이 과정에서 가장 도전적이었던 부분은 무엇이었고, 이를 어떻게 극복하셨나요?</a:t>
            </a:r>
            <a:br/>
            <a:r>
              <a:t>(3) 입사 후에 다양한 고객을 응대하며 시장과 고객에 대한 데이터를 수집한다고 말씀하셨습니다. 이를 통해 얻게 된 통찰력이 한국마사회에 어떻게 기여할 수 있을까요?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직접 가이드라인을 제작하기로 결심했습니다.</a:t>
            </a:r>
            <a:r>
              <a:rPr u="sng" b="1" sz="1200">
                <a:solidFill>
                  <a:srgbClr val="000000"/>
                </a:solidFill>
                <a:latin typeface="맑은 고딕"/>
              </a:rPr>
              <a:t>(1) 제작에 앞서 필요한 것은 고객의 시점에서 바라본 화면이었습니다. 따라서, 고객과 동일한 환경을 만들기 위해</a:t>
            </a:r>
            <a:r>
              <a:rPr sz="1200">
                <a:solidFill>
                  <a:srgbClr val="000000"/>
                </a:solidFill>
                <a:latin typeface="맑은 고딕"/>
              </a:rPr>
              <a:t> 샘플 계정을 생성하였습니다. 해당 계정으로 로그인하여 전시회 참가 신청 방법, 신청서 수정 방법, 필수 서류 업로드 버튼 위치 등 전시회 참가 신청에 필요한 기능들의 위치를 파악하여 PPT에 </a:t>
            </a:r>
            <a:r>
              <a:rPr u="sng" b="1" sz="1200">
                <a:solidFill>
                  <a:srgbClr val="000000"/>
                </a:solidFill>
                <a:latin typeface="맑은 고딕"/>
              </a:rPr>
              <a:t>(2)가시적으로 정리하였습니다. 동시에 관리자 화면과의 차이를 설명하는 페이지를 추가하여 실시간</a:t>
            </a:r>
            <a:r>
              <a:rPr sz="1200">
                <a:solidFill>
                  <a:srgbClr val="000000"/>
                </a:solidFill>
                <a:latin typeface="맑은 고딕"/>
              </a:rPr>
              <a:t> 응대 시 바로 고객의 불편한 점을 확인할 수 있도록 </a:t>
            </a:r>
            <a:r>
              <a:rPr u="sng" b="1" sz="1200">
                <a:solidFill>
                  <a:srgbClr val="000000"/>
                </a:solidFill>
                <a:latin typeface="맑은 고딕"/>
              </a:rPr>
              <a:t>(3)하였습니다. 마지막으로, 과거 응대했던 고객의 문의 사례를 분석한 후, 가장 많이 접수한</a:t>
            </a:r>
            <a:r>
              <a:rPr sz="1200">
                <a:solidFill>
                  <a:srgbClr val="000000"/>
                </a:solidFill>
                <a:latin typeface="맑은 고딕"/>
              </a:rPr>
              <a:t> 질문들을 묶어 Q&amp;A 세션에 정리하여 불필요한 클릭 없이 바로 응대할 수 있도록 하였습니다. 결국 유사 질문 응대 시 가이드라인을 참고하여 바로바로 해결할 수 있었고, 30분 걸리던 응대를 5분으로 크게 단축하여 고객의 불만족 의사 표현을 줄일 수 있었습니다. 더 나아가, 직접 만든 가이드라인을 직원들에게 공유하여 팀 전체의 업무 효율성 향상에도 기여하였습니다. 해당 경험을 통해 역지사지의 마음과 적극성이 중요함을 깨달았습니다. 상대가 바라보는 관점에서 문제의 원인을 찾고, 적극적으로 해결하려는 노력은 고객 편의성 향상으로 이어질 수 있음을 배웠습니다. 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 관점에서 문제의 원인을 찾기 위해 샘플 계정을 생성했다고 했습니다. 이것이 문제 해결 과정에 있어 얼마나 핵심적인 역할을 했는지 설명해 주세요.</a:t>
            </a:r>
            <a:br/>
            <a:r>
              <a:t>(2) 대한무역투자진흥공사에서 전시회 참가 지원 업무를 맡으며 가이드라인을 만든 후 응대 시간을 30분에서 5분으로 단축시켰다고 했습니다. 이 과정에서 가장 크게 개선된 점은 무엇이었나요?</a:t>
            </a:r>
            <a:br/>
            <a:r>
              <a:t>(3) 직접 만든 가이드라인을 팀과 공유하여 업무 효율성 향상에 기여하였다는데, 팀원들에게 교육하거나 노하우를 전수한 특별한 방식이 있었나요?</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재무 건전성을 강화하고, 투명한 회계 관리 체계를 구축하는 데 기여하고자 </a:t>
            </a:r>
            <a:r>
              <a:rPr u="sng" b="1" sz="1200">
                <a:solidFill>
                  <a:srgbClr val="000000"/>
                </a:solidFill>
                <a:latin typeface="맑은 고딕"/>
              </a:rPr>
              <a:t>(1)합니다.우선, 마사회의 수익성 분석 및 예산 효율화에 기여하고자 합니다. 마사회는 사업 다변화에 대한 기조를 가지고 있어, 관련</a:t>
            </a:r>
            <a:r>
              <a:rPr sz="1200">
                <a:solidFill>
                  <a:srgbClr val="000000"/>
                </a:solidFill>
                <a:latin typeface="맑은 고딕"/>
              </a:rPr>
              <a:t> 변화에 대한 정확한 수익 예측과 위험 관리가 중요합니다. 행정학과 경제학을 전공하며 습득한 분석 역량과 KOTRA 업무 경험에서 익힌 시장 조사 및 데이터 분석 능력을 바탕으로, 매출 패턴을 재분석하고 효율적인 예산 배분 방안을 고민하겠습니다.또한, 회계 </a:t>
            </a:r>
            <a:r>
              <a:rPr u="sng" b="1" sz="1200">
                <a:solidFill>
                  <a:srgbClr val="000000"/>
                </a:solidFill>
                <a:latin typeface="맑은 고딕"/>
              </a:rPr>
              <a:t>(2)투명성 강화에 기여하겠습니다. 마사회는 공공성과 청렴성을 고려해야 하는 기관으로, 앞으로 ESG 경영 및 내부통제 시스템 강화가 중요한</a:t>
            </a:r>
            <a:r>
              <a:rPr sz="1200">
                <a:solidFill>
                  <a:srgbClr val="000000"/>
                </a:solidFill>
                <a:latin typeface="맑은 고딕"/>
              </a:rPr>
              <a:t>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t>
            </a:r>
            <a:r>
              <a:rPr u="sng" b="1" sz="1200">
                <a:solidFill>
                  <a:srgbClr val="000000"/>
                </a:solidFill>
                <a:latin typeface="맑은 고딕"/>
              </a:rPr>
              <a:t>(3)AI 등과 함께 사업을 다변화하고 있으며, 이에 따른 향후 도입 전 재무적 타당성 검토가 필수적입니다. 저는 사회조사분석사 및 ADsP 자격증</a:t>
            </a:r>
            <a:r>
              <a:rPr sz="1200">
                <a:solidFill>
                  <a:srgbClr val="000000"/>
                </a:solidFill>
                <a:latin typeface="맑은 고딕"/>
              </a:rPr>
              <a:t>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마사회의 수익성 분석과 예산 효율화에 기여하고자 한다고 하셨는데, 과거 KOTRA에서의 경험을 통해 구체적으로 어떤 방식으로 수익성 분석을 진행할 계획인지 더욱 자세히 설명해 주시겠습니까?</a:t>
            </a:r>
            <a:br/>
            <a:r>
              <a:t>(2) 회계 투명성을 강화하기 위해 전산회계 및 전산세무 등의 자격증을 취득했다고 하셨습니다. 이 과정에서 가장 큰 도전 과제는 무엇이었으며, 이를 어떻게 극복하셨는지 설명해 주실 수 있습니까?</a:t>
            </a:r>
            <a:br/>
            <a:r>
              <a:t>(3) 신사업 및 투자 의사 결정 지원을 위해 조사 및 분석 기법을 활용한다고 했습니다. 지원자의 이전 프로젝트 경험 중 이러한 분석 기법을 활용하여 성공적으로 문제를 해결했던 사례가 있다면 설명해 주시겠습니까?</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차년도 예산 계획을 수립하며 재무팀과 협업하는 과정에서 어려움을 겪었습니다.당시 코로나 팬데믹으로 인해 장기간 충분한 예산을 확보하기 어려웠으며, 심판 장비의 예비 부품을 확보하지 못한 상황이었습니다. 또한 유지보수 비용 인상, 작업장 내 재해 유발 요소 개선 등 예산 증액이 절실한 상황이었습니다.그러나 한정된 예산으로 인해 모든 팀의 예산 증액 요청을</a:t>
            </a:r>
            <a:r>
              <a:rPr sz="1200">
                <a:solidFill>
                  <a:srgbClr val="000000"/>
                </a:solidFill>
                <a:latin typeface="맑은 고딕"/>
              </a:rPr>
              <a:t> 수용할 수 없었으며, 재무팀 역시 각 팀의 업무 현황을 세부적으로 파악하기 어려운 상황이었습니다. 이에 따라 명확한 근거가 있는 경우 우선하여 증액이 가능하다는 입장이었습니다.이러한 상황 속에서 저는 재무팀의 요구를 파악하고 보다 구체적인 근거를 제시하기로 결정하였습니다.1. 심판 장비 </a:t>
            </a:r>
            <a:r>
              <a:rPr u="sng" b="1" sz="1200">
                <a:solidFill>
                  <a:srgbClr val="000000"/>
                </a:solidFill>
                <a:latin typeface="맑은 고딕"/>
              </a:rPr>
              <a:t>(2)예비 부품 확보우선 심판 장비에 사용되는 부품(PLC)의 재고를 조사하였습니다. 그 결과, 예비 재고가 2개 미만이거나 단종 예정으로 인해 조만간 수급이 어려워질 부품을 선별하여 필요성을 강조하였습니다.또한, 물품관리법에 따른 내용연수(조달청고시)를 첨부하여, 재무팀이 우선순위를</a:t>
            </a:r>
            <a:r>
              <a:rPr sz="1200">
                <a:solidFill>
                  <a:srgbClr val="000000"/>
                </a:solidFill>
                <a:latin typeface="맑은 고딕"/>
              </a:rPr>
              <a:t> 판단할 수 있도록 객관적인 근거를 마련하였습니다.2. 심판 장비 유지보수 비용 인상 반영당시 심판 장비 유지보수 비용은 엔지니어링 사업대가 기준에 따른 기술자 노임 단가를 바탕으로 산정되고 있었습니다. 하지만 차년도 예산 계획 수립 당시, 차년도 기술자 노임 단가가 발표되지 않은 </a:t>
            </a:r>
            <a:r>
              <a:rPr u="sng" b="1" sz="1200">
                <a:solidFill>
                  <a:srgbClr val="000000"/>
                </a:solidFill>
                <a:latin typeface="맑은 고딕"/>
              </a:rPr>
              <a:t>(3)상황이었습니다. 이에 따라 해당 인상분을 예상하여 반영해야 했습니다.기존에는 전년 대비 5% 인상을 가정하여 예산을 계획했지만, 저는 보다 합리적인 근거를 제시하고자 하였습니다. 이에 지난 3년간의 노임 단가 상승률 평균을 기반으로 예측값을 산정하여, 보다 객관적이고 타당한 인상률을 제시하였습니다.위와 같이 합리적인 근거를 마련한</a:t>
            </a:r>
            <a:r>
              <a:rPr sz="1200">
                <a:solidFill>
                  <a:srgbClr val="000000"/>
                </a:solidFill>
                <a:latin typeface="맑은 고딕"/>
              </a:rPr>
              <a:t> 결과, 저희 팀의 예산 증액 요청이 우선적으로 승인될 수 있었습니다.이는 기존 2억 3천여만원에서 2억 8천만원으로 20% 이상 예산을 증액받은 것이며 이를 통해 심판장비를 안정적으로 운영할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차년도 예산 계획 수립 과정에서, 재무팀과의 협업 시 어려움을 겪었다고 하셨습니다. 이 과정에서 양 팀 간의 소통 문제를 해결하기 위해 어떤 전략을 사용하셨는지 구체적으로 설명해 주시겠습니까?</a:t>
            </a:r>
            <a:br/>
            <a:r>
              <a:t>(2) 심판 장비 예비 부품 확보를 위해 조달청고시를 자료로 활용하셨습니다. 해당 자료를 활용함에 있어 생긴 문제점이나 이를 극복하기 위한 과정을 설명해 주실 수 있습니까?</a:t>
            </a:r>
            <a:br/>
            <a:r>
              <a:t>(3) 심판 장비의 유지보수 비용 인상을 예측하기 위해 과거 노임 단가 상승률을 고려하셨는데, 이 과정에서 데이터 수집에 있어 가장 어려웠던 점과 이를 해결하기 위한 노력은 무엇이었는지 말씀해 주시기 바랍니다.</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팀원들은 각기 다른 부서에 소속되어 있었고, 담당한 업무가 모두 상이했기 </a:t>
            </a:r>
            <a:r>
              <a:rPr u="sng" b="1" sz="1200">
                <a:solidFill>
                  <a:srgbClr val="000000"/>
                </a:solidFill>
                <a:latin typeface="맑은 고딕"/>
              </a:rPr>
              <a:t>(1)때문에, 모두가 팀 과제 전 과정에 참여함으로써 개선 방안에 다양한 시각을 녹이고자 하였습니다.그러나, 팀 과제를 진행하는 과정에서 팀원들 간의</a:t>
            </a:r>
            <a:r>
              <a:rPr sz="1200">
                <a:solidFill>
                  <a:srgbClr val="000000"/>
                </a:solidFill>
                <a:latin typeface="맑은 고딕"/>
              </a:rPr>
              <a:t> 서로 다른 관점으로 인해 합의가 원활하게 이루어지지 않았습니다.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a:t>
            </a:r>
            <a:r>
              <a:rPr u="sng" b="1" sz="1200">
                <a:solidFill>
                  <a:srgbClr val="000000"/>
                </a:solidFill>
                <a:latin typeface="맑은 고딕"/>
              </a:rPr>
              <a:t>(2)필요하다고 판단했습니다.이러한 접근을 통해 기관의 최종 목표와도 부합하고 각 부서의 상황에서 실행하기에도 적합한 다양한 개선 방안을 마련하였습니다.</a:t>
            </a:r>
            <a:r>
              <a:rPr sz="1200">
                <a:solidFill>
                  <a:srgbClr val="000000"/>
                </a:solidFill>
                <a:latin typeface="맑은 고딕"/>
              </a:rPr>
              <a:t> 특히, 개선 방안 제안 시 특정 부서들이 우려할 수 있는 부분에 대한 보완 방안도 함께 고려하여 발표 내용을 더욱 풍부하고 실효성 있게 구성할 수 있었습니다. 이러한 경험은 다양한 의견을 조율하며 합의를 </a:t>
            </a:r>
            <a:r>
              <a:rPr u="sng" b="1" sz="1200">
                <a:solidFill>
                  <a:srgbClr val="000000"/>
                </a:solidFill>
                <a:latin typeface="맑은 고딕"/>
              </a:rPr>
              <a:t>(3)달성하는 것에 대한 중요성을 깊이 이해하는 계기가 되었습니다. 이와 같은 노력의 결과로, 팀 과제 발표회에서 ‘최우수’ 평가를 받으며 근무를 성공적으로 마무리할 수 있었습니다.한국마사회의</a:t>
            </a:r>
            <a:r>
              <a:rPr sz="1200">
                <a:solidFill>
                  <a:srgbClr val="000000"/>
                </a:solidFill>
                <a:latin typeface="맑은 고딕"/>
              </a:rPr>
              <a:t> 일원이 된다면, 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한국건강가정진흥원에서의 팀 과제 경험을 통해 다양한 의견을 조율했다 하셨습니다. 이 과정에서 가장 큰 갈등이 있었다면 무엇이었고, 지원자는 이를 어떻게 해결했는지 구체적으로 말씀해 주실 수 있습니까?</a:t>
            </a:r>
            <a:br/>
            <a:r>
              <a:t>(2) 지원자가 제안한 개선 방안이 최우수 평가를 받았다고 하셨습니다. 해당 방안이 특히 성공적이었던 이유와 이를 통해 배운 점은 무엇인지 설명해 주시겠습니까?</a:t>
            </a:r>
            <a:br/>
            <a:r>
              <a:t>(3) 팀워크를 발휘하며 문제해결 능력을 강화하셨다고 하셨습니다. 이런 경험이 향후 한국마사회에서의 업무 수행에 어떻게 도움이 될 것이라 생각하는지 구체적으로 말씀해 주실 수 있습니까?</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현재 마사회는 도박에 치중된 이미지로 인해 일부 부정적 인식을 갖고 있습니다. 저는 이를 개선하기 위해 홍보 전략을 수립하여 국민들에게 새로운 인식을 심어주고, 저의 문제해결능력을 활용하여 '도박 중독 예방' 등에 기여하여 한국마사회의 이미지 개선을 이뤄내고 싶습니다. 먼저, 저는 대학 시절 환경 제도 관련 </a:t>
            </a:r>
            <a:r>
              <a:rPr u="sng" b="1" sz="1200">
                <a:solidFill>
                  <a:srgbClr val="000000"/>
                </a:solidFill>
                <a:latin typeface="맑은 고딕"/>
              </a:rPr>
              <a:t>(1)서포터즈 활동을 하며 공공기관의 홍보 전략을 실행한 경험이 있습니다. 특히 SNS를 활용한 홍보 콘텐츠 기획과 대중과의 소통을 통해 브랜드 이미지를 개선하는 방법을 익혔습니다.</a:t>
            </a:r>
            <a:r>
              <a:rPr sz="1200">
                <a:solidFill>
                  <a:srgbClr val="000000"/>
                </a:solidFill>
                <a:latin typeface="맑은 고딕"/>
              </a:rPr>
              <a:t> 이러한 경험을 바탕으로, 한국마사회의 건전한 이미지를 강화하는 </a:t>
            </a:r>
            <a:r>
              <a:rPr u="sng" b="1" sz="1200">
                <a:solidFill>
                  <a:srgbClr val="000000"/>
                </a:solidFill>
                <a:latin typeface="맑은 고딕"/>
              </a:rPr>
              <a:t>(2)콘텐츠 및 홍보 캠페인을 기획하여 국민과의 신뢰를 구축하고 싶습니다. 특히, 마사회가 진행한 농어촌 및 로컬 활성화 지원사업, 단체헌혈 등 사회적 책임 활동</a:t>
            </a:r>
            <a:r>
              <a:rPr sz="1200">
                <a:solidFill>
                  <a:srgbClr val="000000"/>
                </a:solidFill>
                <a:latin typeface="맑은 고딕"/>
              </a:rPr>
              <a:t> 및 마사회 문화센터의 교육 프로그램을 활용하여 더 많은 사람들에게 마사회의 가치를 전달하는 홍보활동을 펼칠 계획입니다. 또한, 여러 </a:t>
            </a:r>
            <a:r>
              <a:rPr u="sng" b="1" sz="1200">
                <a:solidFill>
                  <a:srgbClr val="000000"/>
                </a:solidFill>
                <a:latin typeface="맑은 고딕"/>
              </a:rPr>
              <a:t>(3)공모전에서 사회적 책임과 관련된 프로젝트를 수행하며 창의적인 문제 해결 능력을 키웠습니다. 가장 최근에는 중증장애인 고용 확대 공모전에서</a:t>
            </a:r>
            <a:r>
              <a:rPr sz="1200">
                <a:solidFill>
                  <a:srgbClr val="000000"/>
                </a:solidFill>
                <a:latin typeface="맑은 고딕"/>
              </a:rPr>
              <a:t> ‘MIND TO MIND, 따뜻한 마음을 전해요’이라는 주제로 장애인 고용 확대와 디지털 약자의 사회적 문제를 연계하여 대상(고용노동부 장관상)을 수상하였습니다.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대학 시절 SNS를 활용한 홍보 콘텐츠 기획 경험을 바탕으로 한국 마사회의 이미지를 어떻게 구체적으로 개선할 계획인지 설명해주세요.</a:t>
            </a:r>
            <a:br/>
            <a:r>
              <a:t>(2) 마사회에서 농어촌 및 로컬 활성화 지원사업과 같은 사회적 책임 활동을 활용하는 구체적인 홍보 전략이 있다면 설명해주세요.</a:t>
            </a:r>
            <a:br/>
            <a:r>
              <a:t>(3) 지원자가 다양한 공모전에서 사회적 책임 프로젝트를 수행했다고 했는데, 이는 한국 마사회의 도박 중독 예방 또는 사회적 책임 강화에 어떻게 적용될 수 있을까요?</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a:t>
            </a:r>
            <a:r>
              <a:rPr u="sng" b="1" sz="1200">
                <a:solidFill>
                  <a:srgbClr val="000000"/>
                </a:solidFill>
                <a:latin typeface="맑은 고딕"/>
              </a:rPr>
              <a:t>(1)이견 _ 글로벌 창의적 종합 설계 대회] 제가 팀원들과 프로젝트를 수행할 때 가장 중요하게 생각하는 자세는 ‘이해’입니다. 저는 한국, 중국, 일본의 학생이 참가하는</a:t>
            </a:r>
            <a:r>
              <a:rPr sz="1200">
                <a:solidFill>
                  <a:srgbClr val="000000"/>
                </a:solidFill>
                <a:latin typeface="맑은 고딕"/>
              </a:rPr>
              <a:t> 창의적 종합 설계 대회에서 학교 및 학과의 대표로 참가한 경험이 있습니다. 제 전공 특성상 사회문제를 설정하고, 해결을 위한 정책을 제안하는 방식으로 캡스톤 디자인 대회를 준비하였고, 저와 팀원은 주제의 범위를 선정하는 과정에서 의견 차이가 발생했습니다. 팀원들과 주제를 구체화하는 과정에서 저는 무면허자의 탑승을 중심적으로 다루고 싶었고, 팀원 A는 안전모 미착용과 같은 불법적인 부분부터 </a:t>
            </a:r>
            <a:r>
              <a:rPr u="sng" b="1" sz="1200">
                <a:solidFill>
                  <a:srgbClr val="000000"/>
                </a:solidFill>
                <a:latin typeface="맑은 고딕"/>
              </a:rPr>
              <a:t>(2)보행자의 안전까지 넓게 다루고 싶어 했습니다. 의견 차이가 발생하자 저는 먼저 (3)A의 입장을 ‘이해’하려 노력했습니다. A의 주장대로 길에 주차되어 있는 전동킥보드로 인해 보행자의 안전도 논란이 되는 점은 공감하며 ‘이해’했지만, 저는 대회까지 남은 시간이 충분하지 않다는 이유로 A의 의견을 부분 수용하며</a:t>
            </a:r>
            <a:r>
              <a:rPr sz="1200">
                <a:solidFill>
                  <a:srgbClr val="000000"/>
                </a:solidFill>
                <a:latin typeface="맑은 고딕"/>
              </a:rPr>
              <a:t>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다양한 문화적 배경의 팀원들과 함께 프로젝트를 진행하면서 이해의 중요성을 강조하였는데, 이런 경험이 향후 국제적 협력에 어떻게 도움이 될 수 있는지 구체적으로 설명해주시겠어요?</a:t>
            </a:r>
            <a:br/>
            <a:r>
              <a:t>(2) 팀원 A의 의견을 설득하기 위해 채택한 구체적인 전략이나 방법이 있다면, 다른 상황에서도 어떻게 적용할 수 있을지 설명해주시겠어요?</a:t>
            </a:r>
            <a:br/>
            <a:r>
              <a:t>(3) 창의적 종합 설계 대회에서 다른 팀원의 의견을 부분적으로 수용하며 성과를 이끌어낸 경험이 있는데, 이번 경험을 통해 얻은 가장 큰 교훈은 무엇인지 말씀해주세요.</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따라서 이러한 리스크에 대응하기 위해 예산 계획을 수립하고 재무 건전성을 높이는 재경 </a:t>
            </a:r>
            <a:r>
              <a:rPr u="sng" b="1" sz="1200">
                <a:solidFill>
                  <a:srgbClr val="000000"/>
                </a:solidFill>
                <a:latin typeface="맑은 고딕"/>
              </a:rPr>
              <a:t>(1)직무의 역할이 중요하다고 생각합니다. 특히 마사회 사업은 동물과 함께하는 특성을</a:t>
            </a:r>
            <a:r>
              <a:rPr sz="1200">
                <a:solidFill>
                  <a:srgbClr val="000000"/>
                </a:solidFill>
                <a:latin typeface="맑은 고딕"/>
              </a:rPr>
              <a:t> 가지고 있기에, 말 복지정책 강화를 중심으로 지속 가능한 경영환경을 구축하는데 기여하는 것이 저의 입사 후 목표입니다.저는 재무회계, 재무관리, </a:t>
            </a:r>
            <a:r>
              <a:rPr u="sng" b="1" sz="1200">
                <a:solidFill>
                  <a:srgbClr val="000000"/>
                </a:solidFill>
                <a:latin typeface="맑은 고딕"/>
              </a:rPr>
              <a:t>(2)세법, 상법 과목을 수강하고 재경관리사와 회계관리 1급을 취득하며</a:t>
            </a:r>
            <a:r>
              <a:rPr sz="1200">
                <a:solidFill>
                  <a:srgbClr val="000000"/>
                </a:solidFill>
                <a:latin typeface="맑은 고딕"/>
              </a:rPr>
              <a:t> 회계기준과 세법 제도를 이해하고 적용할 수 있는 능력을 키웠습니다.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도모하겠습니다.과거 공공기관 인턴 근무 초반에 실무 경험이 부족하여 업무 적응에 어려움을 느꼈던 경험이 </a:t>
            </a:r>
            <a:r>
              <a:rPr u="sng" b="1" sz="1200">
                <a:solidFill>
                  <a:srgbClr val="000000"/>
                </a:solidFill>
                <a:latin typeface="맑은 고딕"/>
              </a:rPr>
              <a:t>(3)있습니다. 따라서 담당 업무에 빠르게 적응하고자 20분 일찍 출근하여 업무 매뉴얼과 사업 공고문을 정독하고</a:t>
            </a:r>
            <a:r>
              <a:rPr sz="1200">
                <a:solidFill>
                  <a:srgbClr val="000000"/>
                </a:solidFill>
                <a:latin typeface="맑은 고딕"/>
              </a:rPr>
              <a:t>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재경 직무의 중요성을 강조하며 말 복지정책 강화를 통해 지속 가능한 경영환경을 만들고자 했습니다. 말 복지정책 외에 다른 세부적인 목표를 설정한 것이 있습니까?</a:t>
            </a:r>
            <a:br/>
            <a:r>
              <a:t>(2) 재무회계, 재무관리, 세법 등의 과목을 수강하시고 자격증도 다수 취득하신 것으로 보입니다. 이러한 학습이 실무에서 어떻게 활용될 수 있을지 구체적으로 설명해 주실 수 있나요?</a:t>
            </a:r>
            <a:br/>
            <a:r>
              <a:t>(3) 공공기관 인턴 경험에서 독립적으로 업무를 수행하게 되었을 때, 구체적으로 어떤 업무를 맡으셨으며, 이를 통해 어떤 성과를 얻으셨나요?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a:t>
            </a:r>
            <a:r>
              <a:rPr u="sng" b="1" sz="1200">
                <a:solidFill>
                  <a:srgbClr val="000000"/>
                </a:solidFill>
                <a:latin typeface="맑은 고딕"/>
              </a:rPr>
              <a:t>(1)있던 창업 아이디어 팀 프로젝트를 무사히 완수해 낸 경험이 있습니다.당시 일부 팀원들은 창업이 본인 전공과 관련이 없다는 이유로 지속적으로 팀 활동에 불참했습니다. 이에</a:t>
            </a:r>
            <a:r>
              <a:rPr sz="1200">
                <a:solidFill>
                  <a:srgbClr val="000000"/>
                </a:solidFill>
                <a:latin typeface="맑은 고딕"/>
              </a:rPr>
              <a:t> 따라 활동에 진전이 없었고 팀워크 구축에 어려움이 있었습니다.저는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 또한 창업 자체가 목표는 아닐지라도 경험의 과정에서 각자 기여할 수 있는 역할과 가치가 있음을 전달하며 팀원들의 적극적 참여를 설득했습니다.이후 정기 회의보다는 자투리 </a:t>
            </a:r>
            <a:r>
              <a:rPr u="sng" b="1" sz="1200">
                <a:solidFill>
                  <a:srgbClr val="000000"/>
                </a:solidFill>
                <a:latin typeface="맑은 고딕"/>
              </a:rPr>
              <a:t>(2)시간을 활용한 회의 진행으로 원활한 (3)일정 조율을 이끌고, 아이디어 구상 과정에서 각자의 전공을 살릴 수 있는 요소를 추가하여 팀원들의 참여율을 높였습니다. 그리고 사업 구체화 과정에서 어려움을</a:t>
            </a:r>
            <a:r>
              <a:rPr sz="1200">
                <a:solidFill>
                  <a:srgbClr val="000000"/>
                </a:solidFill>
                <a:latin typeface="맑은 고딕"/>
              </a:rPr>
              <a:t> 느낄 때는 인적 네트워크를 활용하여, 창업 경험이 있는 선배로부터 피드백을 받으며 프로젝트 완성도를 높이기 위해 노력했습니다.그 결과, 팀 활동을 무사히 완수할 수 있었고 다른 팀으로부터 가장 이용해 보고 싶은 사업이라는 긍정적인 평을 받을 수 있었습니다.저는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창업 아이디어 팀 프로젝트를 진행하는 동안 어떤 도전 과제들이 있었고, 이를 혁신적으로 해결한 방법이 있나요?</a:t>
            </a:r>
            <a:br/>
            <a:r>
              <a:t>(2) 자투리 시간을 활용한 회의 진행 방식을 도입하셨는데, 이를 통해 어떤 성과를 얻을 수 있었나요?</a:t>
            </a:r>
            <a:br/>
            <a:r>
              <a:t>(3) 창업 경험이 있는 선배로부터 피드백을 받으며 프로젝트 완성도를 높였다 하셨는데, 그 피드백 중 가장 영향력이 컸던 부분은 무엇이었습니까?</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-저는 한국마사회 경영지원처에서 계약 업무를 맡음으로써 "상생협력"의 가치를 실천하고 싶습니다.우선, 투명하고 공정한 계약진행을 통해 거래처에 깊은 신뢰를 줌으로써 거래처와의 “상생”의 가치를 실천하고 싶습니다. 또한, 우선구매제도를 통해 </a:t>
            </a:r>
            <a:r>
              <a:rPr u="sng" b="1" sz="1200">
                <a:solidFill>
                  <a:srgbClr val="000000"/>
                </a:solidFill>
                <a:latin typeface="맑은 고딕"/>
              </a:rPr>
              <a:t>(1)여성기업, 장애인기업 등 사회적으로 취약한 기업들과 적극적으로 계약을 맺음으로써 이들을 경제적으로 지원하고 싶습니다.두 번째로는 여러 부서와 원만한 “협력” 관계를 구축하고</a:t>
            </a:r>
            <a:r>
              <a:rPr sz="1200">
                <a:solidFill>
                  <a:srgbClr val="000000"/>
                </a:solidFill>
                <a:latin typeface="맑은 고딕"/>
              </a:rPr>
              <a:t> 싶습니다. 여러 부서의 계약의뢰를 신속하고 꼼꼼하게 처리함으로써 각 부서의 업무가 원활하게 </a:t>
            </a:r>
            <a:r>
              <a:rPr u="sng" b="1" sz="1200">
                <a:solidFill>
                  <a:srgbClr val="000000"/>
                </a:solidFill>
                <a:latin typeface="맑은 고딕"/>
              </a:rPr>
              <a:t>(2)이루어지도록 지원하고 싶습니다.위 목표를 이루고자 현 직장에서 수많은 계약들을 체결하면서 필요한 역량을 길렀습니다. 먼저 각 계약 절차마다 해당 (3)부서와 업체에 안내 문자를 보내어 계약 과정을 투명하게 공개하여 원활한 계약 진행이 이루어지도록 협조하였습니다. 계약을 체결하고 나서는 해당 계약들을</a:t>
            </a:r>
            <a:r>
              <a:rPr sz="1200">
                <a:solidFill>
                  <a:srgbClr val="000000"/>
                </a:solidFill>
                <a:latin typeface="맑은 고딕"/>
              </a:rPr>
              <a:t> 엑셀로 정리하여 기성/준공금 납부, 변경계약 체결 등 사후적으로도 처리해야 할 프로세스를 표시해 두어 계약 관리에 차질이 없도록 하였습니다.또한, ‘상생협력 발전’이라는 평가지표를 관리하면서 중소기업, 여성기업, 장애인기업과 적극적으로 계약을 체결함으로써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다양한 부서와 원만한 협력 관계를 구축하고 싶다고 하셨습니다. 지원자가 이전 직장에서 여러 부서와의 협력을 원활하게 수행하기 위해 사용한 구체적인 방법이나 전략이 있었는지 궁금합니다.</a:t>
            </a:r>
            <a:br/>
            <a:r>
              <a:t>(2) 계약 관리에 차질이 없도록 엑셀을 활용하여 사후적으로 처리해야 할 프로세스를 정리하였다고 하셨는데, 이를 통해 얻은 성과나 배운 점이 있다면 무엇인지 말씀 부탁드립니다.</a:t>
            </a:r>
            <a:br/>
            <a:r>
              <a:t>(3) 지원자는 한국마사회 경영지원처에서 '상생협력'의 가치를 실천하고 싶다고 하셨는데, 이전 직장에서 상생협력을 위해 중소기업과 어떤 방식으로 계약을 체결하셨는지 구체적으로 말씀해 주실 수 있나요?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-현재 재직 중인 직장에서 새로운 곳으로 이직을 </a:t>
            </a:r>
            <a:r>
              <a:rPr u="sng" b="1" sz="1200">
                <a:solidFill>
                  <a:srgbClr val="000000"/>
                </a:solidFill>
                <a:latin typeface="맑은 고딕"/>
              </a:rPr>
              <a:t>(1)결심하는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 특히나 제가 장애가 있기 때문에</a:t>
            </a:r>
            <a:r>
              <a:rPr sz="1200">
                <a:solidFill>
                  <a:srgbClr val="000000"/>
                </a:solidFill>
                <a:latin typeface="맑은 고딕"/>
              </a:rPr>
              <a:t> 입사하고서도 겨우 어렵게 적응한 곳이라 새로운 도전을 한다는 것에 많은 걱정을 보이신 것 같습니다.물론 지금의 직장도 누군가에는 꿈과 같은 곳일 수 있지만, 제가 보았을 때 현 직장은 저의 역량을 발전시키기에는 한계가 있다고 생각했습니다. 토목 업종에 속한 기업이라 전사적인 관점에서 봤을 때 주된 업무는 토목직을 위주로 돌아가곤 했습니다. 예를 들어, 계약 업무를 수행한다고 했을 때 대부분의 공사나 용역이 토목 위주의 계약이 많다 보니 여러 용어나 절차들이 낯설게만 느껴졌고, 업무를 수행하면서도 </a:t>
            </a:r>
            <a:r>
              <a:rPr u="sng" b="1" sz="1200">
                <a:solidFill>
                  <a:srgbClr val="000000"/>
                </a:solidFill>
                <a:latin typeface="맑은 고딕"/>
              </a:rPr>
              <a:t>(2)주인의식을 가지고 수행한다기보다 정해진 절차대로 기계적으로 움직이는 느낌을 받았습니다.저는 평소에도 무슨 일이든지 그 일에</a:t>
            </a:r>
            <a:r>
              <a:rPr sz="1200">
                <a:solidFill>
                  <a:srgbClr val="000000"/>
                </a:solidFill>
                <a:latin typeface="맑은 고딕"/>
              </a:rPr>
              <a:t> 의미를 부여하고 주인의식을 가지고 주도적으로 할 때 가장 열심히 그리고 즐거운 마음으로 몰두하곤 합니다. 부모님께 이런 점을 강조하며 앞으로 오랫동안 다닐 직장인데 조금이라도 제가 더 </a:t>
            </a:r>
            <a:r>
              <a:rPr u="sng" b="1" sz="1200">
                <a:solidFill>
                  <a:srgbClr val="000000"/>
                </a:solidFill>
                <a:latin typeface="맑은 고딕"/>
              </a:rPr>
              <a:t>(3)만족하고 발전할 수 있는 직장을 다니는 것이 좋을 것 같다고 말씀드리며 어렵게 부모님을 설득할 수 있었습니다.사실 제 인생을 되돌아보았을 때 아주 중요한</a:t>
            </a:r>
            <a:r>
              <a:rPr sz="1200">
                <a:solidFill>
                  <a:srgbClr val="000000"/>
                </a:solidFill>
                <a:latin typeface="맑은 고딕"/>
              </a:rPr>
              <a:t> 결정에 있어서 온전히 저 스스로 주체적으로 결정을 하기보다 부모님이나 주변 어른들의 영향을 많이 받았던 것 같습니다.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부모님과의 의견대립을 극복하기 위해 어떻게 설득하셨는지 구체적인 소통 방식이나 전략이 있었는지 설명해 주실 수 있나요?</a:t>
            </a:r>
            <a:br/>
            <a:r>
              <a:t>(2) 지원자는 주인의식을 가지고 주도적으로 일을 할 때 가장 몰두한다고 하셨는데, 이전 직장에서 주인의식을 발휘하여 주도적으로 진행했던 프로젝트나 업무가 있었는지 궁금합니다.</a:t>
            </a:r>
            <a:br/>
            <a:r>
              <a:t>(3) 부모님이나 주변 어른들의 영향을 많이 받았던 결정을 했을 때와 자신의 뜻대로 결정했을 때의 다른 결과나 느낌을 구체적으로 설명해 주실 수 있나요?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경주실황 방송 송출을 통해 고객 만족도 향상에 기여]한국마사회의 경주실황 방송 송출 인프라를 개선하여 고객 서비스 품질을 높이는 일을 하고 싶습니다. 한국마사회의 2024년 지속가능경영보고서 자료에 따르면, 신사업 중 한국의 경주실황을 23개국 대상으로 수출하여 글로벌 Top 5 말산업 선도 기업이 되기 위해 노력하고 있습니다. 2013년 싱가포르 시범 송출로 시작하여 매년 해외 사업을 확대한 결과로, 한국경마의 해외 실황수출 누적 매출이 2025년 2월 기준 7500억원을 기록했습니다. 또한, 2024년에 한국마사회가 공개한 자료에 </a:t>
            </a:r>
            <a:r>
              <a:rPr u="sng" b="1" sz="1200">
                <a:solidFill>
                  <a:srgbClr val="000000"/>
                </a:solidFill>
                <a:latin typeface="맑은 고딕"/>
              </a:rPr>
              <a:t>(1)의하면 '중장기 노후 방송시스템 교체 및 보완' 사업을 2023년부터 시작하여 2028년까지 완수를 목표로 추진하는 등 안정적인 방송</a:t>
            </a:r>
            <a:r>
              <a:rPr sz="1200">
                <a:solidFill>
                  <a:srgbClr val="000000"/>
                </a:solidFill>
                <a:latin typeface="맑은 고딕"/>
              </a:rPr>
              <a:t> 송출에 만전을 기하고 있습니다.최근에 김혜선 기수와 글로벌히트가 UAE 경마 대회에서 3위를 하는 등 K-경마의 위상은 갈수록 높아지고 있습니다. KRBC에서 방영된 경주 및 기수 인터뷰의 실시간 중계 영상을 </a:t>
            </a:r>
            <a:r>
              <a:rPr u="sng" b="1" sz="1200">
                <a:solidFill>
                  <a:srgbClr val="000000"/>
                </a:solidFill>
                <a:latin typeface="맑은 고딕"/>
              </a:rPr>
              <a:t>(2)보면서 앞으로 한국마사회는 국내 뿐만 아니라 해외에서의 방송 송출을 위한 인프라의 중요성이 더 커질 것이라는 생각을 했습니다. 최근에 렛츠런파크 서울</a:t>
            </a:r>
            <a:r>
              <a:rPr sz="1200">
                <a:solidFill>
                  <a:srgbClr val="000000"/>
                </a:solidFill>
                <a:latin typeface="맑은 고딕"/>
              </a:rPr>
              <a:t> 지점을 방문한 경험이 있는데,</a:t>
            </a:r>
            <a:r>
              <a:rPr u="sng" b="1" sz="1200">
                <a:solidFill>
                  <a:srgbClr val="000000"/>
                </a:solidFill>
                <a:latin typeface="맑은 고딕"/>
              </a:rPr>
              <a:t>(3) 서울지점의 한 경주가 끝나고 다음 경주까지의 텀이 다소 길다고 느꼈었습니다. 그런데 그 텀마다 부산지점의 경마 방송을 고객들에게 보여주어 더비온의</a:t>
            </a:r>
            <a:r>
              <a:rPr sz="1200">
                <a:solidFill>
                  <a:srgbClr val="000000"/>
                </a:solidFill>
                <a:latin typeface="맑은 고딕"/>
              </a:rPr>
              <a:t> 온라인 마권 발매를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방송과 관련해서 '방송과기술'이라는 잡지를 최근 1년 동안 읽으며 그 트렌드를 계속 배우고 있습니다.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'중장기 노후 방송시스템 교체 및 보완' 사업을 보고 느낀 점이 있다고 하셨는데, 이와 관련하여 본인의 어떤 경험이 필요한 역량을 갖추게 했는지 설명해 주시겠습니까?</a:t>
            </a:r>
            <a:br/>
            <a:r>
              <a:t>(2) 지원자가 KRBC에서 방영된 경주 및 기수 인터뷰의 실시간 중계 영상을 보면서 해외 인프라의 중요성을 느꼈다고 하셨습니다. 해외 인프라 개선을 위해 추가적으로 어떤 경험을 쌓고자 하십니까?</a:t>
            </a:r>
            <a:br/>
            <a:r>
              <a:t>(3) 서울에서의 경마 경험이 인상 깊었다고 하셨습니다. 이 경험이 지원자에게 고객 만족도를 높이기 위한 어떤 통찰을 제공했는지 구체적으로 설명해 주시겠어요?</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그래서 저는 중간에서 두 분이 필요하신 자료가 있으면 저의 메모장에 필요한 사항들을 기록해서 </a:t>
            </a:r>
            <a:r>
              <a:rPr u="sng" b="1" sz="1200">
                <a:solidFill>
                  <a:srgbClr val="000000"/>
                </a:solidFill>
                <a:latin typeface="맑은 고딕"/>
              </a:rPr>
              <a:t>(1)다음 회의가 시작되기 전에 미리 준비했습니다. 객관적인 자료를 통해 두 분의 조율점을 찾았고, 그 결과로 공사 설계</a:t>
            </a:r>
            <a:r>
              <a:rPr sz="1200">
                <a:solidFill>
                  <a:srgbClr val="000000"/>
                </a:solidFill>
                <a:latin typeface="맑은 고딕"/>
              </a:rPr>
              <a:t> 중 시간이 가장 많이 걸리는 자재 필요 수량과 케이블 길이 등을 조사해서 그 자료를 본사에 제공하고 보조 감독으로 협조하는 것으로 합의되었습니다.[인간적인 대화를 통해 갈등을 풀 수 있도록 퇴근 후 저녁식사를 제안]본사와의 업무 협조가 잘 마무리되었지만 과장님과 차장님의 언쟁이 있었던 날 이후로 두 분의 사이는 </a:t>
            </a:r>
            <a:r>
              <a:rPr u="sng" b="1" sz="1200">
                <a:solidFill>
                  <a:srgbClr val="000000"/>
                </a:solidFill>
                <a:latin typeface="맑은 고딕"/>
              </a:rPr>
              <a:t>(2)전보다 많이 어색해진 것을 느꼈습니다. 저는 같은 근무조의 막내로서 용기를 내어 "오랜만에 같이 퇴근하고 저녁 어떠세요?"라며 식사 자리를 제안드렸고</a:t>
            </a:r>
            <a:r>
              <a:rPr sz="1200">
                <a:solidFill>
                  <a:srgbClr val="000000"/>
                </a:solidFill>
                <a:latin typeface="맑은 고딕"/>
              </a:rPr>
              <a:t> 두 분은 그 제안에 응해주셨습니다. 저와 과장님, 차장님과 같이 저녁식사를 하면서 두 분의 허심탄회한 </a:t>
            </a:r>
            <a:r>
              <a:rPr u="sng" b="1" sz="1200">
                <a:solidFill>
                  <a:srgbClr val="000000"/>
                </a:solidFill>
                <a:latin typeface="맑은 고딕"/>
              </a:rPr>
              <a:t>(3)대화에 경청하고 공감하며 좋은 분위기를 만들 수 있었습니다. 함께 같이 고생했다는 공감대가 있었기 때문에 그 갈등을 빠르게 해결할 수 있었습니다. 그리고</a:t>
            </a:r>
            <a:r>
              <a:rPr sz="1200">
                <a:solidFill>
                  <a:srgbClr val="000000"/>
                </a:solidFill>
                <a:latin typeface="맑은 고딕"/>
              </a:rPr>
              <a:t>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갈등 조정 과정에서 본사에 제공한 자료가 두 분 간의 조율점을 찾는 데 어떻게 기여했는지 구체적으로 설명해 주실 수 있나요?</a:t>
            </a:r>
            <a:br/>
            <a:r>
              <a:t>(2) 차장님과 과장님과의 식사 제안을 통해 두 분의 관계가 개선되었다고 하셨습니다. 이러한 시도가 앞으로 유사한 상황에서 어떻게 활용될 수 있을지 말씀해 주세요.</a:t>
            </a:r>
            <a:br/>
            <a:r>
              <a:t>(3) 지원자가 직접적인 갈등 중재를 통해 팀의 긍정적 분위기에 기여했다고 언급하셨는데, 이를 통해 본인이 얻은 중요한 교훈이나 스킬이 있다면 무엇인가요?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a:t>
            </a:r>
            <a:r>
              <a:rPr u="sng" b="1" sz="1200">
                <a:solidFill>
                  <a:srgbClr val="000000"/>
                </a:solidFill>
                <a:latin typeface="맑은 고딕"/>
              </a:rPr>
              <a:t>(1)서비스를 제공하는 경마 문화를 선도하고자 합니다.첫째, 현장 경험에서 얻은 고객 응대 능력과 꼼꼼한 업무 처리 능력을 활용할 수 있습니다. 저는 현장에서</a:t>
            </a:r>
            <a:r>
              <a:rPr sz="1200">
                <a:solidFill>
                  <a:srgbClr val="000000"/>
                </a:solidFill>
                <a:latin typeface="맑은 고딕"/>
              </a:rPr>
              <a:t> 민원인을 응대하며 불편 사항을 엑셀 파일로 기록하고, 이를 분석하여 반복적인 민원 문제를 해결한 경험이 있습니다. 이러한 경험을 바탕으로, 고객의 목소리를 지속적으로 수집하고 분석하여 문제를 개선하고 경마의 접근성을 높일 </a:t>
            </a:r>
            <a:r>
              <a:rPr u="sng" b="1" sz="1200">
                <a:solidFill>
                  <a:srgbClr val="000000"/>
                </a:solidFill>
                <a:latin typeface="맑은 고딕"/>
              </a:rPr>
              <a:t>(2)수 있는 시스템을 구축하는데에 기여하고 싶습니다. 예를 들어, 불편 사항을 개선할 수 있는 표지판을 추가하거나, 고객의</a:t>
            </a:r>
            <a:r>
              <a:rPr sz="1200">
                <a:solidFill>
                  <a:srgbClr val="000000"/>
                </a:solidFill>
                <a:latin typeface="맑은 고딕"/>
              </a:rPr>
              <a:t> 피드백을 바탕으로 디지털 플랫폼을 개선하여 보다 직관적이고 사용하기 편리한 환경을 제공할 수 있을 것입니다.둘째, 다양한 연령대의 고객과 소통한 경험을 활용하여 맞춤형 서비스를 개발하고, 다양한 취향과 요구에 부합하는 경마 문화를 조성하겠습니다. 현장에서 </a:t>
            </a:r>
            <a:r>
              <a:rPr u="sng" b="1" sz="1200">
                <a:solidFill>
                  <a:srgbClr val="000000"/>
                </a:solidFill>
                <a:latin typeface="맑은 고딕"/>
              </a:rPr>
              <a:t>(3)고객을 응대하며 세대마다 차이가 있다는 것을 알게 되었습니다. 이를 바탕으로, 세대별로 맞춤형 경마 콘텐츠를 개발하고,</a:t>
            </a:r>
            <a:r>
              <a:rPr sz="1200">
                <a:solidFill>
                  <a:srgbClr val="000000"/>
                </a:solidFill>
                <a:latin typeface="맑은 고딕"/>
              </a:rPr>
              <a:t> 연령에 맞는 마케팅 전략을 수립하여 경마의 대중화를 이루겠습니다.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고객의 불편 사항을 기록하고 분석하여 문제를 해결했다고 하셨습니다. 이 과정에서 특히 어려웠던 점이나 예상치 못한 장애물이 있었다면 무엇이었으며, 이를 어떻게 극복하셨는지 구체적으로 말씀해 주시겠습니까?</a:t>
            </a:r>
            <a:br/>
            <a:r>
              <a:t>(2) 다양한 연령대의 고객과 소통한 경험을 바탕으로 맞춤형 서비스를 개발하겠다고 했습니다. 과거에 이러한 다양한 요구를 효과적으로 이해하고 반영했던 사례를 더 소개해 주실 수 있나요?</a:t>
            </a:r>
            <a:br/>
            <a:r>
              <a:t>(3) 경마의 대중화를 위한 모바일 및 온라인 플랫폼 활성화를 계획하셨다고 했습니다. 이전에 디지털 플랫폼 개선을 위해 구체적으로 어떤 접근 방식을 사용하셨는지 말씀해 주시겠습니까?</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[최고의 시설로 사업발전에 기여]건강한 건물이 건강한 사람을 만든다고 생각합니다. 사람들은 대부분의 시간을 실내공간인 건물 안에서 보내며 건물 환경의 질이 우리의 삶에 직접적인 영향을 미칩니다. 한국마사회에 입사하여 안전하고 쾌적한 시설을 제공하여 임직원들의 행복과 고객들이 만족할 수 있는 시설을 제공하는 것이 저의 입사후의 목표입니다. 한국마사회가 보유하고 있는 건축물과 시설들을 잘 유지관리하여 한국마사회의 발전에 보탬이 되겠습니다. 이러한 목표를 달성하기 위해 건축을 전공하며 배운 건축시공, 건축계획 등 학부에서 배운 지식을 바탕으로 건축물 신축공사를 진행할 때계약 관련 </a:t>
            </a:r>
            <a:r>
              <a:rPr u="sng" b="1" sz="1200">
                <a:solidFill>
                  <a:srgbClr val="000000"/>
                </a:solidFill>
                <a:latin typeface="맑은 고딕"/>
              </a:rPr>
              <a:t>(1)문서나 설계도면을 검토하여 공사 소요비용이나 일정 등 공사 계획을 전반적으로</a:t>
            </a:r>
            <a:r>
              <a:rPr sz="1200">
                <a:solidFill>
                  <a:srgbClr val="000000"/>
                </a:solidFill>
                <a:latin typeface="맑은 고딕"/>
              </a:rPr>
              <a:t> 검토하고 건축시공과 관련된 업무에 기여하겠습니다.건물을 지을 때 나 혼자만의 힘으로는 절대 </a:t>
            </a:r>
            <a:r>
              <a:rPr u="sng" b="1" sz="1200">
                <a:solidFill>
                  <a:srgbClr val="000000"/>
                </a:solidFill>
                <a:latin typeface="맑은 고딕"/>
              </a:rPr>
              <a:t>(2)할 수 없고 기계나 전기와 같은 시설팀과의 협업과 공사업체와의 소통과 협업이 중요한 것을 잘 알고 있습니다. 제가 시공사</a:t>
            </a:r>
            <a:r>
              <a:rPr sz="1200">
                <a:solidFill>
                  <a:srgbClr val="000000"/>
                </a:solidFill>
                <a:latin typeface="맑은 고딕"/>
              </a:rPr>
              <a:t> 현장실습생을 하면서 현장에서 다양한 작업자분들과 협업하면서 품질관리에 힘써본 경험과 한국부동산원에서 일하면서 공통된 목표를 위해 협업해본 경험, 지자체 </a:t>
            </a:r>
            <a:r>
              <a:rPr u="sng" b="1" sz="1200">
                <a:solidFill>
                  <a:srgbClr val="000000"/>
                </a:solidFill>
                <a:latin typeface="맑은 고딕"/>
              </a:rPr>
              <a:t>(3)공무원이나 임차인이나 공인중개사 등 다양한 현장의 목소리를 들어본 경험을 바탕으로 타부서 및 협력업체와 소통하고 고객들이 요구하는</a:t>
            </a:r>
            <a:r>
              <a:rPr sz="1200">
                <a:solidFill>
                  <a:srgbClr val="000000"/>
                </a:solidFill>
                <a:latin typeface="맑은 고딕"/>
              </a:rPr>
              <a:t> 것이 무엇인지 경청하면서 많은 사람들의 요구를 충족시킬 수 있는 최적의 건물을 지을 수 있도록 기여하겠습니다. 기존의 건축물도 현장 점검이나 꾸준한 모니터링을 통해 혹시나 발생할 수 있는 안전사고에 미리 대비하고 쾌적한 환경을 유지할 수 있게 건축물 유지보수에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건축 시공과 관련된 업무에 기여하고자 한다고 하셨습니다. 시공사 현장실습에서의 경험을 통해 어떤 특정 상황에서 품질관리를 개선한 사례가 있나요?</a:t>
            </a:r>
            <a:br/>
            <a:r>
              <a:t>(2) 기계나 전기와 같은 서로 다른 부서와 협업의 중요성을 강조하셨습니다. 부서 간 협업 과정에서 발생할 수 있는 갈등을 어떻게 해결해 왔나요?</a:t>
            </a:r>
            <a:br/>
            <a:r>
              <a:t>(3) 건축물 유지보수를 통해 쾌적한 환경을 유지하겠다고 하셨는데, 이전 직무 경험에서 건축물 유지보수를 성공적으로 수행한 사례가 있다면 말씀해 주시겠습니까?</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 이 경험을 통해 </a:t>
            </a:r>
            <a:r>
              <a:rPr u="sng" b="1" sz="1200">
                <a:solidFill>
                  <a:srgbClr val="000000"/>
                </a:solidFill>
                <a:latin typeface="맑은 고딕"/>
              </a:rPr>
              <a:t>(1)갈등을 해결하는 데 있어 중요한 것은 타협점을 찾는 과정이며, 상호 이해와 존중이 바탕이 되어야 한다는 것을 깨달았습니다.새 사무실 가구 배치안 PPT</a:t>
            </a:r>
            <a:r>
              <a:rPr sz="1200">
                <a:solidFill>
                  <a:srgbClr val="000000"/>
                </a:solidFill>
                <a:latin typeface="맑은 고딕"/>
              </a:rPr>
              <a:t> 작성 업무에서, 저는 세심한 부분을 고려한 반면, 동기는 빠르고 효율적인 일처리를 선호했기 때문에 업무 진행 속도에 차이가 있었습니다. 이로 인해 업무 방식에 갈등이 생겼습니다.먼저, 동기의 업무 방식을 존중하고자 대화를 시도했습니다. "동선을 고려하는 것도 중요하지만, 빠른 일처리 역시 중요한 점이다"라고 전달하여 공감을 표했습니다. 다음으로 두 가지를 절충할 방법을 모색했습니다. 저는 절충안으로써 '최대 고민 시간'을 정하는 방안을 </a:t>
            </a:r>
            <a:r>
              <a:rPr u="sng" b="1" sz="1200">
                <a:solidFill>
                  <a:srgbClr val="000000"/>
                </a:solidFill>
                <a:latin typeface="맑은 고딕"/>
              </a:rPr>
              <a:t>(2)제안했습니다. 예를 들어, 사무실 동선 문제는 최대 30분 내에 결정을 내리자는 식으로 제안했습니다. 동기도 이를 수용하여 협력할 수 있었고, 덕분에 마감일을 지키면서도 결과물의 완성도가 높일 수 있었습니다.이</a:t>
            </a:r>
            <a:r>
              <a:rPr sz="1200">
                <a:solidFill>
                  <a:srgbClr val="000000"/>
                </a:solidFill>
                <a:latin typeface="맑은 고딕"/>
              </a:rPr>
              <a:t> 경험을 통해 갈등 상황에서 타인의 입장을 존중하고, 합리적인 대안을 제시하는 </a:t>
            </a:r>
            <a:r>
              <a:rPr u="sng" b="1" sz="1200">
                <a:solidFill>
                  <a:srgbClr val="000000"/>
                </a:solidFill>
                <a:latin typeface="맑은 고딕"/>
              </a:rPr>
              <a:t>(3)것이 중요하다는 것을 배웠습니다. 각기 다른 업무 방식과 접근 방식을 인정하는 태도가 협력에 있어 얼마나 중요한지를 실감했으며, 업무 목표를 달성하기 위한 다양한 방법이</a:t>
            </a:r>
            <a:r>
              <a:rPr sz="1200">
                <a:solidFill>
                  <a:srgbClr val="000000"/>
                </a:solidFill>
                <a:latin typeface="맑은 고딕"/>
              </a:rPr>
              <a:t> 있다는 것을 깨달았습니다. 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동기와의 갈등 상황에서 상대의 업무 방식을 존중하려고 노력하셨다고 하셨는데, 그 결과 다른 프로젝트에서도 얻은 긍정적인 영향이나 변화가 있었나요?</a:t>
            </a:r>
            <a:br/>
            <a:r>
              <a:t>(2) 사무실 가구 배치 안을 위해 최대 고민 시간을 정하는 절충안을 제시하셨습니다. 이와 같은 문제 해결 방식이 다른 상황에서도 적용할 수 있었는지 구체적인 예를 들어 설명해 주십시오.</a:t>
            </a:r>
            <a:br/>
            <a:r>
              <a:t>(3) 동기와의 갈등을 해결하여 협력의 질을 높였다고 하셨습니다. 이후 다른 협력 상황에서 겪은 비슷한 갈등을 어떻게 관리하셨는지, 또 그로 인해 발생한 변화에 대해서도 듣고 싶습니다.</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이를 실현하기 위해 체계적인 </a:t>
            </a:r>
            <a:r>
              <a:rPr u="sng" b="1" sz="1200">
                <a:solidFill>
                  <a:srgbClr val="000000"/>
                </a:solidFill>
                <a:latin typeface="맑은 고딕"/>
              </a:rPr>
              <a:t>(1)마케팅 전략을 수립하고 실행하며 실무경험을 쌓아 빠르게 성장해 나가겠습니다.한국전력공사에서</a:t>
            </a:r>
            <a:r>
              <a:rPr sz="1200">
                <a:solidFill>
                  <a:srgbClr val="000000"/>
                </a:solidFill>
                <a:latin typeface="맑은 고딕"/>
              </a:rPr>
              <a:t> 인턴으로 근무하며 민원 응대 등 다양한 지원 업무를 수행했습니다. 매주 </a:t>
            </a:r>
            <a:r>
              <a:rPr u="sng" b="1" sz="1200">
                <a:solidFill>
                  <a:srgbClr val="000000"/>
                </a:solidFill>
                <a:latin typeface="맑은 고딕"/>
              </a:rPr>
              <a:t>(2)시행되는 서비스 경험고객 대상 만족도 조사에서 지속적으로 고객센터 이용에 대한 불만이 제기되었습니다. 이에 따라 만족도 조사와 내방 고객의 민원을 바탕으로 고객센터의 문제점을</a:t>
            </a:r>
            <a:r>
              <a:rPr sz="1200">
                <a:solidFill>
                  <a:srgbClr val="000000"/>
                </a:solidFill>
                <a:latin typeface="맑은 고딕"/>
              </a:rPr>
              <a:t> 분석하였고,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상담원 연결 방법을 시각적으로 설명한 홍보자료를 제작하여 배포했습니다. 민원 응대 이후에는 해당 내용을 간략하게 안내해 드리며 고객센터 이용 방법을 홍보했습니다.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a:t>
            </a:r>
            <a:r>
              <a:rPr u="sng" b="1" sz="1200">
                <a:solidFill>
                  <a:srgbClr val="000000"/>
                </a:solidFill>
                <a:latin typeface="맑은 고딕"/>
              </a:rPr>
              <a:t>(3)지속적인 소통을 통해 개선점을 파악하고, 이를 즉각적으로 반영하여 고객</a:t>
            </a:r>
            <a:r>
              <a:rPr sz="1200">
                <a:solidFill>
                  <a:srgbClr val="000000"/>
                </a:solidFill>
                <a:latin typeface="맑은 고딕"/>
              </a:rPr>
              <a:t>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고객센터에서 서비스 이용률 증가에 기여했다고 언급하셨습니다. 한국마사회에서도 비슷한 성과를 이루기 위해 적용할 수 있는 전략적 접근법은 무엇입니까?</a:t>
            </a:r>
            <a:br/>
            <a:r>
              <a:t>(2) 한국전력공사 인턴십 동안 고객센터 이용에 대한 불만 해결을 위해 취했던 가장 혁신적이라고 생각하는 방법은 무엇이며, 그 방법이 어떠한 결과를 가져왔습니까?</a:t>
            </a:r>
            <a:br/>
            <a:r>
              <a:t>(3) 현재 한국마사회에 입사했을 때 고객 요구를 즉각적으로 반영하기 위한 모델을 개발하거나 실행하고자 한다면 어떻게 접근할 계획입니까?</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a:t>
            </a:r>
            <a:r>
              <a:rPr u="sng" b="1" sz="1200">
                <a:solidFill>
                  <a:srgbClr val="000000"/>
                </a:solidFill>
                <a:latin typeface="맑은 고딕"/>
              </a:rPr>
              <a:t>(1)중요성을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되었습니다.이에</a:t>
            </a:r>
            <a:r>
              <a:rPr sz="1200">
                <a:solidFill>
                  <a:srgbClr val="000000"/>
                </a:solidFill>
                <a:latin typeface="맑은 고딕"/>
              </a:rPr>
              <a:t> 저는 조별 토론 주제와 각자의 전공 분야를 연결 지어 생각해 </a:t>
            </a:r>
            <a:r>
              <a:rPr u="sng" b="1" sz="1200">
                <a:solidFill>
                  <a:srgbClr val="000000"/>
                </a:solidFill>
                <a:latin typeface="맑은 고딕"/>
              </a:rPr>
              <a:t>(2)보자고 제안했습니다. 먼저 조원들의 전공에 대해 듣고, 이를 토론 주제와 연관 지어 진행했습니다.</a:t>
            </a:r>
            <a:r>
              <a:rPr sz="1200">
                <a:solidFill>
                  <a:srgbClr val="000000"/>
                </a:solidFill>
                <a:latin typeface="맑은 고딕"/>
              </a:rPr>
              <a:t> 또한, 매 토론 전 간단한 브레인스토밍 시간을 도입하여 모든 조원이 자유롭게 아이디어를 공유할 수 있는 환경을 조성했습니다.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있었습니다.최종 발표에서 저희 조는 그동안의 토론 내용을 바탕으로 </a:t>
            </a:r>
            <a:r>
              <a:rPr u="sng" b="1" sz="1200">
                <a:solidFill>
                  <a:srgbClr val="000000"/>
                </a:solidFill>
                <a:latin typeface="맑은 고딕"/>
              </a:rPr>
              <a:t>(3)발표를 구성했고, 독창적인 구성과 풍부한 내용이라는 피드백과 함께 최고 점수를 받았습니다. 이 경험을 통해 타인의 입장을 이해하고 대화로 소통하면 더 원활한 협력이 가능하다는 것을 깨달았습니다. 또한,</a:t>
            </a:r>
            <a:r>
              <a:rPr sz="1200">
                <a:solidFill>
                  <a:srgbClr val="000000"/>
                </a:solidFill>
                <a:latin typeface="맑은 고딕"/>
              </a:rPr>
              <a:t>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조장으로서 조별 토론을 진행하며 조원들의 소극적 참여를 유도하기 위해 어떤 전략을 활용했으며, 그 과정에서 직면한 가장 큰 도전은 무엇이었나요?</a:t>
            </a:r>
            <a:br/>
            <a:r>
              <a:t>(2) 다양한 전공 배경을 가진 조원들 간의 소통이 한층 원활해지기 위해 어떤 구체적인 노력을 기울였으며, 이는 결과적으로 어떤 변화를 가져왔습니까?</a:t>
            </a:r>
            <a:br/>
            <a:r>
              <a:t>(3) 지원자는 타인의 입장을 이해하고 대화로 소통하면 더 원활한 협력이 가능하다고 깨달았다 하셨습니다. 이러한 깨달음을 바탕으로 팀워크의 향상을 위해 실무에서 어떤 방안을 적용할 수 있을까요?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a:t>
            </a:r>
            <a:r>
              <a:rPr u="sng" b="1" sz="1200">
                <a:solidFill>
                  <a:srgbClr val="000000"/>
                </a:solidFill>
                <a:latin typeface="맑은 고딕"/>
              </a:rPr>
              <a:t>(1)년 IFHA 표준시험기관 인증 목표에 제 경험과 역량을 기여하고 싶습니다.”먼저, 저는 제약 회사에서 근무한 경험이 있습니다. 경주마 도핑 검사에서 준수해야 하는 ILAC (2)G7과 같이 제약에서도 의약품 시험에 관한 가이드라인이 있습니다. 가이드라인에 맞게 실험하여 정확하고 무결한 데이터를 생성하고, 분석하였습니다.</a:t>
            </a:r>
            <a:r>
              <a:rPr sz="1200">
                <a:solidFill>
                  <a:srgbClr val="000000"/>
                </a:solidFill>
                <a:latin typeface="맑은 고딕"/>
              </a:rPr>
              <a:t> 또한 3년동안 의약품 이화학 시험을 수행하여 LC, GC 등을 활용한 실험에 대한 숙련도를 키울 수 있었습니다. 이러한 </a:t>
            </a:r>
            <a:r>
              <a:rPr u="sng" b="1" sz="1200">
                <a:solidFill>
                  <a:srgbClr val="000000"/>
                </a:solidFill>
                <a:latin typeface="맑은 고딕"/>
              </a:rPr>
              <a:t>(3)경험을 활용하여 신속성, 정확성, 더 나아가 무결성을 가지는 경주마, 기수 도핑 검사에 기여할 수 있을 것입니다.둘째, 저는 질량 분석기를 활용하여 생체</a:t>
            </a:r>
            <a:r>
              <a:rPr sz="1200">
                <a:solidFill>
                  <a:srgbClr val="000000"/>
                </a:solidFill>
                <a:latin typeface="맑은 고딕"/>
              </a:rPr>
              <a:t> 시료 분석 연구를 수행한 경험이 있습니다. 저는 약학 관련 전공으로 대학원에서 공부하고, 연구하였습니다. 연구실에서 LC-MS, GC-MS, LC-HRMS와 같은 다양한 분석 기기를 운용하여 여러 연구에 참여했습니다.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제약 회사에서 근무했던 경험이 경주마 도핑 검사에서 정확하고 무결한 데이터를 생성하는데 어떻게 기여할 것이라고 생각하나요?</a:t>
            </a:r>
            <a:br/>
            <a:r>
              <a:t>(2) 지원자는 의약품 이화학 시험 수행에서 LC, GC 등을 활용한 실험에 대해 숙련도를 키웠다고 했는데, 이러한 숙련도를 경주마 도핑 검사에서 어떻게 활용할 계획인가요?</a:t>
            </a:r>
            <a:br/>
            <a:r>
              <a:t>(3) 지원자는 다양한 분석 기기를 운용했다고 했습니다. 이 경험이 도핑 검사소에서 수행할 수 있는 연구에 어떻게 적용될 수 있을까요?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a:t>
            </a:r>
            <a:r>
              <a:rPr u="sng" b="1" sz="1200">
                <a:solidFill>
                  <a:srgbClr val="000000"/>
                </a:solidFill>
                <a:latin typeface="맑은 고딕"/>
              </a:rPr>
              <a:t>(1)연습이 필요한 것을 깨달았습니다.”대학원 연구실에서 정기적으로 실험 계획, 결과 등을 발표하는 랩미팅을 했습니다. 처음 랩미팅 발표를 할 때, (2)저의 발표 능력이 좋지 않다는 것을 여실히 느꼈습니다. 지도 교수님은 저의 발표가 끝나자마자 질문을 쏟아내셨습니다. 이 사실만 봐도 청자로 하여금 의문을 갖게 하는 발표였다는 것을 알 수 있었습니다. 또한, 질문에 대한 답변도 준비가 되어 있지 않은</a:t>
            </a:r>
            <a:r>
              <a:rPr sz="1200">
                <a:solidFill>
                  <a:srgbClr val="000000"/>
                </a:solidFill>
                <a:latin typeface="맑은 고딕"/>
              </a:rPr>
              <a:t> 상태였기에 두서없이 단어를 나열하는 수준이었습니다. 결국엔 교수님께서 랩미팅의 중요성을 말씀하시면서, 준비되지 않은 모습에 크게 질책을 하셨습니다.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a:t>
            </a:r>
            <a:r>
              <a:rPr u="sng" b="1" sz="1200">
                <a:solidFill>
                  <a:srgbClr val="000000"/>
                </a:solidFill>
                <a:latin typeface="맑은 고딕"/>
              </a:rPr>
              <a:t>(3)연습했습니다.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a:t>
            </a:r>
            <a:r>
              <a:rPr sz="1200">
                <a:solidFill>
                  <a:srgbClr val="000000"/>
                </a:solidFill>
                <a:latin typeface="맑은 고딕"/>
              </a:rPr>
              <a:t> 전할 수 있게 되었습니다. 그에 대한 사례를 들자면, 대학원 재학 중에 실습 조교로 수업에 참여했습니다. 그간의 연습과 노력을 통해 무언가를 설명하는 것에 익숙하여 학생들에게 이론과 실습 과정 등을 설명하는 것에 어려움을 느끼지 못했습니다.이 경험을 통해 소통을 잘 하기 위해서는 노력과 연습이 필요하다는 것을 알았습니다. 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랩미팅 발표가 처음에는 어렵다고 느꼈다고 했는데, 이를 극복하기 위해 어떤 구체적인 방법을 사용했습니까?</a:t>
            </a:r>
            <a:br/>
            <a:r>
              <a:t>(2) 지원자는 랩미팅 경험을 통해 소통의 중요성을 깨달았다고 했습니다. 이러한 경험이 실제 업무 환경에서 어떻게 활용될 것이라고 생각하나요?</a:t>
            </a:r>
            <a:br/>
            <a:r>
              <a:t>(3) 실습 조교로서 학생들에게 이론과 실습 과정을 설명했던 경험이 조직 내 소통에 어떠한 영향을 미칠 수 있을까요?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경마공원을 단순한 경마를 위한 시설이 아닌 지역주민과 방문객이 즐길 수 있는 문화,레저 공간으로 발전시키는 데 기여하는 것입니다.한국마사회는 국민이 행복한 여가문화 조성이라는 전략 방향을 가지고 있기 때문에 이를 바탕으로 목표를 세우게 되었습니다.저는 아파트 조경 유지관리 업무를 1년간 </a:t>
            </a:r>
            <a:r>
              <a:rPr u="sng" b="1" sz="1200">
                <a:solidFill>
                  <a:srgbClr val="000000"/>
                </a:solidFill>
                <a:latin typeface="맑은 고딕"/>
              </a:rPr>
              <a:t>(1)진행함으로써 병충해방제, 관수, 전정 작업뿐만 아니라 인부 관리, 입주민 민원 관리를 통해 유지관리에 대한 역량을 키워왔습니다. 이 역량을 통해 목표 달성을 위한</a:t>
            </a:r>
            <a:r>
              <a:rPr sz="1200">
                <a:solidFill>
                  <a:srgbClr val="000000"/>
                </a:solidFill>
                <a:latin typeface="맑은 고딕"/>
              </a:rPr>
              <a:t> 3가지 계획을 하게 되었습니다.우선 첫째, 관리 비용 절감, 생태복원을 위한 지속 가능한 식재 기법을 도입할 것입니다. 유지관리 비용을 줄이고 생물다양성을 높일 수 있는 </a:t>
            </a:r>
            <a:r>
              <a:rPr u="sng" b="1" sz="1200">
                <a:solidFill>
                  <a:srgbClr val="000000"/>
                </a:solidFill>
                <a:latin typeface="맑은 고딕"/>
              </a:rPr>
              <a:t>(2)야생화 정원을 조성할 것이고, IoT 센서를 통해 자동 관수 시스템을 적용하여 인건비를 절감할 수 있을 것입니다.둘째, 기후변화 대응 조경 공간 조성입니다. 척박한 환경에 적응할 수 있는</a:t>
            </a:r>
            <a:r>
              <a:rPr sz="1200">
                <a:solidFill>
                  <a:srgbClr val="000000"/>
                </a:solidFill>
                <a:latin typeface="맑은 고딕"/>
              </a:rPr>
              <a:t> 수종을 선정과 기후 데이터를 활용한 식재 계획을 할 것입니다.마지막으로 방문객 소통 증대를 통한 경관개선입니다. 방문객과 지역주민의 공원 만족도 조사 후 피드백을 반영하여 지역 상생 공간을 조성하고 다양한 프로그램을 기획하여 머물고 싶은 공원으로 만들 것입니다. 목표가 달성되었을 때 </a:t>
            </a:r>
            <a:r>
              <a:rPr u="sng" b="1" sz="1200">
                <a:solidFill>
                  <a:srgbClr val="000000"/>
                </a:solidFill>
                <a:latin typeface="맑은 고딕"/>
              </a:rPr>
              <a:t>(3)조경 유지관리 효율성 향상으로 예산 절감을 할 수 있고, 지속 가능한 조경 환경 조성으로 기후 위기 대응을 할 수 있으며, 방문객 경험 개선으로 경마공원이</a:t>
            </a:r>
            <a:r>
              <a:rPr sz="1200">
                <a:solidFill>
                  <a:srgbClr val="000000"/>
                </a:solidFill>
                <a:latin typeface="맑은 고딕"/>
              </a:rPr>
              <a:t> 지역 주민과 관광객이 찾는 문화,레저 공간으로 발전하게 되어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이전에 아파트 조경 유지관리 업무를 통해 유지 관리 역량을 키웠다고 했습니다. 이 경험이 한국마사회에서의 역할 수행에 어떤 구체적인 기여를 할 수 있을지 설명해 주세요.</a:t>
            </a:r>
            <a:br/>
            <a:r>
              <a:t>(2) 지원자는 IoT 센서를 통해 자동 관수 시스템을 도입할 계획이라고 하셨는데, 이를 통해 기대되는 장기적인 이점은 무엇이라고 생각하시나요?</a:t>
            </a:r>
            <a:br/>
            <a:r>
              <a:t>(3) 지역 주민의 공원 만족도 조사 후 피드백을 반영한다고 하셨는데, 이를 통해 방문객 경험을 개선하는 특정 전략은 무엇인가요?</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도출해서 어려움을 극복했습니다.당시 아파트 조경 유지관리 중 회양목 전정을 하는 업무에서 업무 진행 방식에 대해 상사와 의견대립이 </a:t>
            </a:r>
            <a:r>
              <a:rPr u="sng" b="1" sz="1200">
                <a:solidFill>
                  <a:srgbClr val="000000"/>
                </a:solidFill>
                <a:latin typeface="맑은 고딕"/>
              </a:rPr>
              <a:t>(1)있었습니다.상사님은 수목 전정과 부산물 정리를 동시에 하자는 의견이었고, 저는 모든 구역에 전정을 다 하고 마지막에 정리를 하자는 의견을 제시했는데, 그 이유는 작업 부산물을 처리하는데 동선이 길어져서</a:t>
            </a:r>
            <a:r>
              <a:rPr sz="1200">
                <a:solidFill>
                  <a:srgbClr val="000000"/>
                </a:solidFill>
                <a:latin typeface="맑은 고딕"/>
              </a:rPr>
              <a:t>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주셨습니다.그리하여 작업 효율을 높일 수 있었고 결국, 시간 내에 </a:t>
            </a:r>
            <a:r>
              <a:rPr u="sng" b="1" sz="1200">
                <a:solidFill>
                  <a:srgbClr val="000000"/>
                </a:solidFill>
                <a:latin typeface="맑은 고딕"/>
              </a:rPr>
              <a:t>(2)전정을 마칠 수 있었습니다.이 과정을 통해 팀워크가 향상되었고 다음 업무에도 예상보다 빠르게 진행할 수 있었습니다. 이를 통해 의견 조율의 중요성을 깨달았고 타인의 입장을 이해하고 존중한다면</a:t>
            </a:r>
            <a:r>
              <a:rPr sz="1200">
                <a:solidFill>
                  <a:srgbClr val="000000"/>
                </a:solidFill>
                <a:latin typeface="맑은 고딕"/>
              </a:rPr>
              <a:t> 더 나은 결과가 나올 수 있다는 것을 알게 되었습니다.공사에 입사한다면 다양한 부서와 협업을 하게 될 텐데 적극적인 소통과 상호 간의 존중과 배려를 통해 최적의 방법을 도출하여 공사의 비전 달성에 기여하겠습니다.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아파트 조경 유지관리 업무에서 상사와 의견을 절충하여 효율성을 높였다고 하셨습니다. 이 절충안 과정을 통해 배운 점이 향후 업무에서 어떻게 활용될 수 있을까요?</a:t>
            </a:r>
            <a:br/>
            <a:r>
              <a:t>(2) 업무 절충을 통해 팀워크를 향상시켜 다음 업무에서도 빠르게 진행했다고 하셨는데, 구체적으로 어떤 팀워크 전략을 사용했는지 설명해 주세요.</a:t>
            </a:r>
            <a:br/>
            <a:r>
              <a:t>(3) 지원자는 상사와 의견 충돌을 통해 타인의 입장을 이해하고 존중하는 방법을 배웠다고 하셨습니다. 이 경험이 향후 다양한 부서와의 협업에서 어떻게 적용될 수 있을까요?</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a:t>
            </a:r>
            <a:r>
              <a:rPr u="sng" b="1" sz="1200">
                <a:solidFill>
                  <a:srgbClr val="000000"/>
                </a:solidFill>
                <a:latin typeface="맑은 고딕"/>
              </a:rPr>
              <a:t>(1)세대교체를 이루고, 디지털에 익숙한 젊은 고객 유입을 늘리기 위해 4차 산업시대에 맞는 기술을 도입한 신선한 경마 콘텐츠 제공이</a:t>
            </a:r>
            <a:r>
              <a:rPr sz="1200">
                <a:solidFill>
                  <a:srgbClr val="000000"/>
                </a:solidFill>
                <a:latin typeface="맑은 고딕"/>
              </a:rPr>
              <a:t> 필요합니다. 또한 이미 정식 운영을 시작한 온라인 마권 구매의 성공적인 </a:t>
            </a:r>
            <a:r>
              <a:rPr u="sng" b="1" sz="1200">
                <a:solidFill>
                  <a:srgbClr val="000000"/>
                </a:solidFill>
                <a:latin typeface="맑은 고딕"/>
              </a:rPr>
              <a:t>(2)정착을 위해서 건전한 경마문화 확산을 위한 지속적인 노력이 동반되어야 합니다.</a:t>
            </a:r>
            <a:r>
              <a:rPr sz="1200">
                <a:solidFill>
                  <a:srgbClr val="000000"/>
                </a:solidFill>
                <a:latin typeface="맑은 고딕"/>
              </a:rPr>
              <a:t>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경마사업의 일선 현장을 직접 보려고 과천 경마장을 방문해 주 고객의 연령층이 60대 이상인 것을 목도했고, 놀라운지에서 초보 교육을 받으면서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a:t>
            </a:r>
            <a:r>
              <a:rPr u="sng" b="1" sz="1200">
                <a:solidFill>
                  <a:srgbClr val="000000"/>
                </a:solidFill>
                <a:latin typeface="맑은 고딕"/>
              </a:rPr>
              <a:t>(3)업무수행과 고객응대를 할 때 관련 현장 정보를 체계적으로 수집, 관리하며 이를 학습하고 활용했습니다. 이런 노하우로 데이터를 분석해, 젊은</a:t>
            </a:r>
            <a:r>
              <a:rPr sz="1200">
                <a:solidFill>
                  <a:srgbClr val="000000"/>
                </a:solidFill>
                <a:latin typeface="맑은 고딕"/>
              </a:rPr>
              <a:t> 고객이 보다 쉽고 재미있게 경마정보를 제공받는 방법을 고민해 신규 고객의 진입 장벽을 허물겠습니다. 또한 경마장을 이용하는 고객이 원하는 편익시설 수요 트렌드를 조사해 입점에 반영하고,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 고객의 성공적인 세대교체를 이루기 위한 4차 산업 시대에 맞는 기술 도입의 필요성을 강조하셨습니다. 구체적으로 어떤 기술 도입을 고려하고 계시며, 이를 통해 기대할 수 있는 효과는 무엇인가요?</a:t>
            </a:r>
            <a:br/>
            <a:r>
              <a:t>(2) 지원자는 경주 현장 경험을 통해 얻은 파악한 경주사업의 현황과 근무 경험을 기반으로 어떤 새로운 고객 유입 전략을 제안할 수 있나요?</a:t>
            </a:r>
            <a:br/>
            <a:r>
              <a:t>(3) 경마장을 이용하는 고객이 원하는 편익시설 수요 트렌드를 조사하여 매출증대를 이끌어내기 위한 전략은 무엇이라고 생각하시나요?</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조성할 수도 없고 높은 평가점수를 </a:t>
            </a:r>
            <a:r>
              <a:rPr u="sng" b="1" sz="1200">
                <a:solidFill>
                  <a:srgbClr val="000000"/>
                </a:solidFill>
                <a:latin typeface="맑은 고딕"/>
              </a:rPr>
              <a:t>(1)받기도 어렵다고 판단했습니다. 고민 끝에 저는 오히려 발표보다 주제와 콘셉트 선정과 자료 준비에 더 자신이 있었고, 팀원 모두 평가를</a:t>
            </a:r>
            <a:r>
              <a:rPr sz="1200">
                <a:solidFill>
                  <a:srgbClr val="000000"/>
                </a:solidFill>
                <a:latin typeface="맑은 고딕"/>
              </a:rPr>
              <a:t> 잘 받는 게 우선이고 유익하다고 생각해 발표역할을 자발적으로 양보했습니다. 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 협력적인 팀워크 조성을 위해 먼저 양보하고 협심하도록 이끌자 각자의 장점을 활용한 역할을 자진해서 맡게 됐고, 스스로 잘하는 것을 맡게 되니 자연스레 팀 분위기도 밝아졌습니다. 게다가 준비하는 과정에서 함께 소통하는 횟수가 늘어나고, 스몰토킹으로 인해 서로에 대해 더욱 </a:t>
            </a:r>
            <a:r>
              <a:rPr u="sng" b="1" sz="1200">
                <a:solidFill>
                  <a:srgbClr val="000000"/>
                </a:solidFill>
                <a:latin typeface="맑은 고딕"/>
              </a:rPr>
              <a:t>(2)깊게 이해할 수 있어 재미있게 능률적으로 발표를 준비할 수 있었습니다. 주제는 회사의 관심사인 주관 기념행사</a:t>
            </a:r>
            <a:r>
              <a:rPr sz="1200">
                <a:solidFill>
                  <a:srgbClr val="000000"/>
                </a:solidFill>
                <a:latin typeface="맑은 고딕"/>
              </a:rPr>
              <a:t> 기획안으로 방향을 잡았습니다. 전략적 접근으로 심사위원이 지루하지 않게 유머러스하고 어휘력이 풍부하며 목소리가 매력적인 팀원이 발표를 맡게 됐고, 저를 포함한 차분하고 세심한 팀원은 </a:t>
            </a:r>
            <a:r>
              <a:rPr u="sng" b="1" sz="1200">
                <a:solidFill>
                  <a:srgbClr val="000000"/>
                </a:solidFill>
                <a:latin typeface="맑은 고딕"/>
              </a:rPr>
              <a:t>(3)주제 선정 및 자료와 소품을 준비했습니다. 관심을 끄는 주제와 콘셉트 선정, 예상 질문에 대한 철저한 준비로 발표 후 심사위원에게 칭찬까지</a:t>
            </a:r>
            <a:r>
              <a:rPr sz="1200">
                <a:solidFill>
                  <a:srgbClr val="000000"/>
                </a:solidFill>
                <a:latin typeface="맑은 고딕"/>
              </a:rPr>
              <a:t>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경험 중 발표 역할을 양보하시면서 얻었던 팀워크 장점에 대해 말씀하셨습니다. 그 경험이 이후의 협력 프로젝트에 어떻게 영향을 미쳤나요?</a:t>
            </a:r>
            <a:br/>
            <a:r>
              <a:t>(2) 주제와 콘셉트 선정 및 자료 준비 과정에서 구체적으로 어떤 전략적 접근을 하셨고, 이로 인해 어떤 긍정적인 변화를 경험하셨나요?</a:t>
            </a:r>
            <a:br/>
            <a:r>
              <a:t>(3) 팀원들과의 협력을 통해 발표 평가 후에도 좋은 교우 관계를 유지하셨다고 하셨는데, 이를 통해 무엇을 배웠으며 향후 직장 생활에 어떻게 적용할 계획인가요?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발전]경영지원 분야에서 인적자원 관리 및 경영지원을 통해 힐링승마와 같은 한국마사회의 사회 공헌 활동이 지속적으로 확대되는 데 기여하고 싶습니다. 이를 통해 한국마사회가 말산업과 축산의 발전을 기반으로 국민의 복지 증진과 여가 선용을 이루도록 하겠습니다.이에 두 번의 공공기관 인턴을 통해 얻은 행정 지원 역량을 활용하겠습니다. 인턴을 통해 문서 작성, 일정 계획 및 실행과 같은 사무행정 역량을 </a:t>
            </a:r>
            <a:r>
              <a:rPr u="sng" b="1" sz="1200">
                <a:solidFill>
                  <a:srgbClr val="000000"/>
                </a:solidFill>
                <a:latin typeface="맑은 고딕"/>
              </a:rPr>
              <a:t>(1)키웠을 뿐 아니라 국민을 위한 업무의 보람과 뿌듯함을 느꼈습니다. 또한 인사 및 채용 관련 역량을 키웠고, 전산업무와 대외적 협력 요구 역량을 쌓았습니다.첫째,</a:t>
            </a:r>
            <a:r>
              <a:rPr sz="1200">
                <a:solidFill>
                  <a:srgbClr val="000000"/>
                </a:solidFill>
                <a:latin typeface="맑은 고딕"/>
              </a:rPr>
              <a:t> 0000우정청에서 인사 및 채용 관련 행정업무를 수행하여 인사역량을 키웠습니다. 인력의 적재적소 배치의 중요성을 배웠고 이 과정에서 고려하는 평정표, 재직기간 </a:t>
            </a:r>
            <a:r>
              <a:rPr u="sng" b="1" sz="1200">
                <a:solidFill>
                  <a:srgbClr val="000000"/>
                </a:solidFill>
                <a:latin typeface="맑은 고딕"/>
              </a:rPr>
              <a:t>(2)산정 등의 업무를 보조하였습니다. 또한 지원자들의 서류를 분류하고 합철하는 채용 업무를 다뤘고 면접자 안내 역할을 통해 상황에 따른 적절한 응대 역량을 키웠습니다.</a:t>
            </a:r>
            <a:r>
              <a:rPr sz="1200">
                <a:solidFill>
                  <a:srgbClr val="000000"/>
                </a:solidFill>
                <a:latin typeface="맑은 고딕"/>
              </a:rPr>
              <a:t>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국민연금공단에서 복잡한 전산 처리 및 민원대 안내를 수행하여 분석적 태도를 갖추고 타인 협력 및 설득 역량을 키웠습니다. 폐업 조회를 하고 납부 예외재개의 전산업무를 수행하기 위해 매뉴얼을 미리 숙지하였습니다. </a:t>
            </a:r>
            <a:r>
              <a:rPr u="sng" b="1" sz="1200">
                <a:solidFill>
                  <a:srgbClr val="000000"/>
                </a:solidFill>
                <a:latin typeface="맑은 고딕"/>
              </a:rPr>
              <a:t>(3)새로운 경우가 나타나면 담당 직원께 질문을 통해 빠르고 정확하게 해결하였습니다. 또한 오전마다</a:t>
            </a:r>
            <a:r>
              <a:rPr sz="1200">
                <a:solidFill>
                  <a:srgbClr val="000000"/>
                </a:solidFill>
                <a:latin typeface="맑은 고딕"/>
              </a:rPr>
              <a:t>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두 번의 공공기관 인턴 경험이 한국마사회에서의 역할에 어떻게 긍정적인 영향을 미칠 것 같나요?</a:t>
            </a:r>
            <a:br/>
            <a:r>
              <a:t>(2) 지원자는 0000우정청에서 인사 및 채용 관련 행정업무를 수행했다고 하셨습니다. 이 경험을 통해 얻은 인사역량 중, 우리 회사에서 가장 크게 기여할 수 있을 것이라 생각하는 부분은 무엇인가요?</a:t>
            </a:r>
            <a:br/>
            <a:r>
              <a:t>(3) 국민연금공단에서 민원대 안내를 통해 다양한 고객을 만나는 경험을 하셨습니다. 이 경험이 지원자가 사회공헌 활동에 기여하는데 어떻게 도움이 될 것이라고 생각하시나요?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한국부동산원에서 근무할 때 제가 속해있던 부서는 소통과 협력에 어려움을 겪으며 내부성과평과에서 5년연속 최하위인 D등급을 맞았습니다. 이러한 문제점을 해결하기 위해 부서원 전체가 이러한 문제점을 타파하고자 회의를 가져 내부성과평가 점수를 항목별로 세세하게 분석하여 낮은 점수를 받은 원인과 해결방안에 대해 다같이 알아보자고 결정하였습니다. 낮은 점수를 받은 평가항목은 해당 평가를 담당하는 부서 담당자에게 일일이 전화를 해서 어떤 문제점이 있었는지 여쭤보면서 심사과정에서 지적을 많이 받았다, 제출기한을 지키지 않은 것이 있다 등 어떤 업무의 정확성 측면에서 낮은 점수를 받은 이유를 파악할수 있었고 해결방법을 찾을수 있었습니다. 그동안 출장, 휴가 등 사무실에 없는 부서원들과의 소통이 어려웠던적이 있었는데 카카오톡 단체방을 활용하여 중요일정등을 공유하여 마감일정 등을 </a:t>
            </a:r>
            <a:r>
              <a:rPr u="sng" b="1" sz="1200">
                <a:solidFill>
                  <a:srgbClr val="000000"/>
                </a:solidFill>
                <a:latin typeface="맑은 고딕"/>
              </a:rPr>
              <a:t>(1)놓치는 일이 없도록 하였습니다. 공유드라이브를 활용하여 업무별로 필요한 파일들을 서로 공유하여 업무노하우 등을 공유하면서</a:t>
            </a:r>
            <a:r>
              <a:rPr sz="1200">
                <a:solidFill>
                  <a:srgbClr val="000000"/>
                </a:solidFill>
                <a:latin typeface="맑은 고딕"/>
              </a:rPr>
              <a:t> 선배님들의 노하우를 좀 더 빠르게 배우면서 업무의 정확성을 높일수 </a:t>
            </a:r>
            <a:r>
              <a:rPr u="sng" b="1" sz="1200">
                <a:solidFill>
                  <a:srgbClr val="000000"/>
                </a:solidFill>
                <a:latin typeface="맑은 고딕"/>
              </a:rPr>
              <a:t>(2)있었습니다. 지역전문가 분들이 보고서를 제때 써주지 않으셔셔 감점을 받은 항목이 있었는데 이러한 일을 방지하고자</a:t>
            </a:r>
            <a:r>
              <a:rPr sz="1200">
                <a:solidFill>
                  <a:srgbClr val="000000"/>
                </a:solidFill>
                <a:latin typeface="맑은 고딕"/>
              </a:rPr>
              <a:t> 업무 알림 문자를 드리고 직접 찾아뵈어서 홍보물품도 드리고 인사도 드리니까 전보다 훨씬 더 보고서를 잘써주시고 기한도 </a:t>
            </a:r>
            <a:r>
              <a:rPr u="sng" b="1" sz="1200">
                <a:solidFill>
                  <a:srgbClr val="000000"/>
                </a:solidFill>
                <a:latin typeface="맑은 고딕"/>
              </a:rPr>
              <a:t>(3)잘 지켜주셔서 점수를 잘 받을수 있었습니다. 지차체 공무원분들과도 식사자리를 마련하여 개별주택 업무를 하면서 표준주택이 어디가 부족한지 알수 있었고</a:t>
            </a:r>
            <a:r>
              <a:rPr sz="1200">
                <a:solidFill>
                  <a:srgbClr val="000000"/>
                </a:solidFill>
                <a:latin typeface="맑은 고딕"/>
              </a:rPr>
              <a:t> 업무를 하면서 불편했던점들을 들어서 본사에 건의하면서 서로 업무 협력도를 높일수 있었습니다. 이외에도 다양한 분들과 소통하고 협력하여 1년간 꾸준히 노력한 결과 제가 속한 부서는 B등급을 받을수 있었습니다. 어떤 한 목표를 위해 계속해서 나아가며 꾸준히 소통하면서 잘못된 것을 바로잡아가는것의 중요성을 배웠고 다같이 한마음으로 움직이고 나만 잘하는 것이 아닌 다같이 잘하는 것이 협력이라는 것을 느낄수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공유드라이브를 활용하여 경험과 노하우를 공유했다고 하셨는데, 이를 통해 가장 크게 업무 정확성을 향상시킨 사례는 무엇이었습니까?</a:t>
            </a:r>
            <a:br/>
            <a:r>
              <a:t>(2) 지역 전문가와의 소통을 통해 평가 점수를 개선했다고 하셨습니다. 그 과정에서 가장 효과적이었던 소통 방법은 무엇이었나요?</a:t>
            </a:r>
            <a:br/>
            <a:r>
              <a:t>(3) 지자체 공무원과의 식사 자리를 마련하며 협력도를 높였다고 언급하셨는데, 이 경험이 현재의 당신에게 어떤 영향을 미치고 있나요?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불성실한 태도로 협력의 어려움을 겪은 적이 있습니다.난치병을 앓는 아이의 소원을 이뤄주는 활동이었습니다. 3명으로 구성된 팀이었기에 한 명, 한 명의 </a:t>
            </a:r>
            <a:r>
              <a:rPr u="sng" b="1" sz="1200">
                <a:solidFill>
                  <a:srgbClr val="000000"/>
                </a:solidFill>
                <a:latin typeface="맑은 고딕"/>
              </a:rPr>
              <a:t>(1)역할이 중요했습니다. 그러나 팀장 역할을 맡은 팀원이 개인 사정을 이유로 회의 불참이나 본인이 맡은 부분을 해오지 않는 일이 종종 발생했습니다. 이로 인해 예정된 일정을 소화하지 못하여</a:t>
            </a:r>
            <a:r>
              <a:rPr sz="1200">
                <a:solidFill>
                  <a:srgbClr val="000000"/>
                </a:solidFill>
                <a:latin typeface="맑은 고딕"/>
              </a:rPr>
              <a:t> 미뤄야 하는 일이 발생했습니다. 이는 봉사대상자의 신뢰 구축을 약화시켰기에 이를 해결하고자 팀원과 대화하는 시간을 가졌습니다.먼저 해당 팀원의 사정을 들어봤습니다. 불가피한 일로 인해 일을 </a:t>
            </a:r>
            <a:r>
              <a:rPr u="sng" b="1" sz="1200">
                <a:solidFill>
                  <a:srgbClr val="000000"/>
                </a:solidFill>
                <a:latin typeface="맑은 고딕"/>
              </a:rPr>
              <a:t>(2)못 할 수 있었기 때문입니다. 또한 상대방의 입장을 깊이 이해해 보는 시간을 가짐으로써 깊이 있는 대화가 가능하다고 생각했습니다. 다음으로 저의 입장을 전달하였습니다. 이때 감정싸움으로 번지지 않도록 날카로운 말투를 사용하지 않으면서 구체적인 사례를 언급하며</a:t>
            </a:r>
            <a:r>
              <a:rPr sz="1200">
                <a:solidFill>
                  <a:srgbClr val="000000"/>
                </a:solidFill>
                <a:latin typeface="맑은 고딕"/>
              </a:rPr>
              <a:t>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a:t>
            </a:r>
            <a:r>
              <a:rPr u="sng" b="1" sz="1200">
                <a:solidFill>
                  <a:srgbClr val="000000"/>
                </a:solidFill>
                <a:latin typeface="맑은 고딕"/>
              </a:rPr>
              <a:t>(3)다시 원활하게 진행되었습니다. 결국 활동 목표인 봉사대상자의 해외 축구선수 만나기라는 소원을 달성하여 마무리할 수</a:t>
            </a:r>
            <a:r>
              <a:rPr sz="1200">
                <a:solidFill>
                  <a:srgbClr val="000000"/>
                </a:solidFill>
                <a:latin typeface="맑은 고딕"/>
              </a:rPr>
              <a:t> 있었습니다.이처럼 타인과의 협력의 문제가 생겼을 때, 우선 그 과정을 들여다보겠습니다. 먼저 섣불리 판단하지 않고, 충분히 상대방의 입장을 살펴보는 시간을 갖겠습니다.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봉사활동에서 팀원의 불성실한 태도로 인해 계획했던 일정이 미뤄졌을 때, 지원자는 어떻게 상황을 수습하고 봉사대상자를 위해 신뢰를 회복하셨습니까?</a:t>
            </a:r>
            <a:br/>
            <a:r>
              <a:t>(2) 역지사지의 태도로 팀원과의 문제를 해결했다고 하셨습니다. 이 경험이 이후 팀 프로젝트에서 지속적으로 적용된 사례가 있는지 궁금합니다.</a:t>
            </a:r>
            <a:br/>
            <a:r>
              <a:t>(3) 한국마사회에서 동료와 고객에 대한 배려와 존중을 바탕으로 일하겠다고 하셨습니다. 과거의 경험이 이를 실현하는데 어떻게 도움이 될 것인가요?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출발 분야에 입사한다면 관찰력과 책임감 있는 자세, 소통 능력으로 사계절이 존재하는 한국 경마의</a:t>
            </a:r>
            <a:r>
              <a:rPr sz="1200">
                <a:solidFill>
                  <a:srgbClr val="000000"/>
                </a:solidFill>
                <a:latin typeface="맑은 고딕"/>
              </a:rPr>
              <a:t>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작동 원리를 파악하면 원활한 업무 수행이 가능할 것 같아 각 부품의 역할에 대해 더 알고 싶어졌습니다. 그래서 </a:t>
            </a:r>
            <a:r>
              <a:rPr u="sng" b="1" sz="1200">
                <a:solidFill>
                  <a:srgbClr val="000000"/>
                </a:solidFill>
                <a:latin typeface="맑은 고딕"/>
              </a:rPr>
              <a:t>(2)점심시간을 활용해 부품을 분해하고 관찰했고 이를 통해 부품들의 기능을 더 잘 파악할 수 있게 되었으며 그 중 실린더가 문의 핵심부품임을</a:t>
            </a:r>
            <a:r>
              <a:rPr sz="1200">
                <a:solidFill>
                  <a:srgbClr val="000000"/>
                </a:solidFill>
                <a:latin typeface="맑은 고딕"/>
              </a:rPr>
              <a:t> 깨닫고 성취감을 느꼈습니다. 실린더의 중요성을 깨닫고 나니 출발대를 관리할 때 실린더 세척 및 녹슮 예방에 더욱 신경 썼고 그 결과 실린더에서 유압이 새는 누유현상을 예방할 수 있게 되었습니다.또한 출발대 제작 </a:t>
            </a:r>
            <a:r>
              <a:rPr u="sng" b="1" sz="1200">
                <a:solidFill>
                  <a:srgbClr val="000000"/>
                </a:solidFill>
                <a:latin typeface="맑은 고딕"/>
              </a:rPr>
              <a:t>(3)엔지니어,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대화를 하다 보니 단순히 실린더를 보강하는</a:t>
            </a:r>
            <a:r>
              <a:rPr sz="1200">
                <a:solidFill>
                  <a:srgbClr val="000000"/>
                </a:solidFill>
                <a:latin typeface="맑은 고딕"/>
              </a:rPr>
              <a:t> 부분뿐만 아니라 예산까지 생각하는 선배의 생각을 알게 되었고 제가 보지 못했던 방향을 보게 되었습니다. 제작 엔지니어와 적극적으로 소통하여 두 대안 모두 현실화되게끔 조정했고 실린더 파손율을 낮추는데 성공했습니다.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사계절이 있는 한국 경마의 특수성을 고려한다고 하셨습니다. 각 계절별로 출발대에 요구되는 특별한 관리나 주의점이 있다면 무엇인지 설명해주실 수 있나요?</a:t>
            </a:r>
            <a:br/>
            <a:r>
              <a:t>(2) 지원자가 출발대 유지 보수 경험에서 실린더의 중요성을 깨달았다고 하셨는데, 이러한 경험이 어떻게 향후 신입사원으로서의 업무에 도움이 될 것이라 생각하십니까?</a:t>
            </a:r>
            <a:br/>
            <a:r>
              <a:t>(3) 실린더의 내구성을 개선하기 위해서 제작 엔지니어와 협력한 경험이 있는데, 이 과정에서 배운 가장 중요한 교훈은 무엇이었으며, 이를 다른 직무에 어떻게 적용할 계획인지 설명해 주세요.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출발위원이 판정을 구두로 전달하기에 </a:t>
            </a:r>
            <a:r>
              <a:rPr u="sng" b="1" sz="1200">
                <a:solidFill>
                  <a:srgbClr val="000000"/>
                </a:solidFill>
                <a:latin typeface="맑은 고딕"/>
              </a:rPr>
              <a:t>(1)원활한 소통이 중요한 업무인데 판정을 제대로 듣지 못하고 잘못 수기하여 심사결과를 잘못 공고한 적이</a:t>
            </a:r>
            <a:r>
              <a:rPr sz="1200">
                <a:solidFill>
                  <a:srgbClr val="000000"/>
                </a:solidFill>
                <a:latin typeface="맑은 고딕"/>
              </a:rPr>
              <a:t> 있습니다.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했습니다.또한 </a:t>
            </a:r>
            <a:r>
              <a:rPr u="sng" b="1" sz="1200">
                <a:solidFill>
                  <a:srgbClr val="000000"/>
                </a:solidFill>
                <a:latin typeface="맑은 고딕"/>
              </a:rPr>
              <a:t>(2)말의 조교방식에 대한 관리사와 저의 생각이 달라 협력이 어려웠던 경험이 있습니다. 악벽마들에 대한 조교방식이 궁금해서 관리사에게</a:t>
            </a:r>
            <a:r>
              <a:rPr sz="1200">
                <a:solidFill>
                  <a:srgbClr val="000000"/>
                </a:solidFill>
                <a:latin typeface="맑은 고딕"/>
              </a:rPr>
              <a:t> 물어봤고 악벽의 근본적인 원인 해결이 아닌 심사 때만 악벽이 나타나지 않으면 된다는 생각으로 조교를 한다는 것을 알았습니다. 이는 최대한 많이, 빠르게 </a:t>
            </a:r>
            <a:r>
              <a:rPr u="sng" b="1" sz="1200">
                <a:solidFill>
                  <a:srgbClr val="000000"/>
                </a:solidFill>
                <a:latin typeface="맑은 고딕"/>
              </a:rPr>
              <a:t>(3)말을 경주에 내보내야하는 관리사의 입장에서 기인한다는 것을 알았습니다. 선배들과 합심하여 경마 날 출발악벽으로 인한 제외를 줄이기 위해 새벽조교 때 연습하러</a:t>
            </a:r>
            <a:r>
              <a:rPr sz="1200">
                <a:solidFill>
                  <a:srgbClr val="000000"/>
                </a:solidFill>
                <a:latin typeface="맑은 고딕"/>
              </a:rPr>
              <a:t> 온 말들을 대상으로 악벽의 근본적인 원인을 교정할 수 있는 피드백을 진행했으나 관리사들은 시간이 오래 걸린다는 이유로 제안한 방식을 기피했습니다. 이를 해결하기 위해 말이 아닌 행동으로 직접 말의 순치를 도왔고 소통을 통해 시간도 생각보다 오래 걸리지 않음을 설득했습니다.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새벽조교 출발심사에서 소통 문제를 해결하기 위해 어떤 구체적인 방법을 실행했는지, 그 결과 심사 결과 수기 과정에서 발생할 수 있는 문제를 얼마나 줄였는지 설명해 주세요.</a:t>
            </a:r>
            <a:br/>
            <a:r>
              <a:t>(2) 말의 악벽 문제를 해결하기 위해 관리사와의 협력에서 겪었던 어려움은 무엇이었으며, 이를 해결해 나가는 과정에서 얻은 가장 큰 성과는 무엇이었나요?</a:t>
            </a:r>
            <a:br/>
            <a:r>
              <a:t>(3) 말의 조교방식을 개선하기 위한 피드백을 제공하는 경험을 통해 배운 점들은 지원자가 장기적으로 팀 내에서 어떤 역할을 수행하는 데 도움을 주었나요?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"말산업에 관심을 가지다"저는 공공데이터 기업매칭 청년인턴 사업 참여를 통해 한국마사회에 파견되어, 말 생산 농가를 대상으로 전화 설문을 진행했던 경험이 있습니다. 그 과정에서 </a:t>
            </a:r>
            <a:r>
              <a:rPr u="sng" b="1" sz="1200">
                <a:solidFill>
                  <a:srgbClr val="000000"/>
                </a:solidFill>
                <a:latin typeface="맑은 고딕"/>
              </a:rPr>
              <a:t>(1)"말 값이 너무 싸다"는 현실적인 어려움을 호소하는 생산자들의 목소리를 들었습니다. 이를 통해 한국마사회에서 말산업 활성화에 기여할 수 있는 방안을 생각해보고 보고서에 포함할 수 있었습니다.</a:t>
            </a:r>
            <a:r>
              <a:rPr sz="1200">
                <a:solidFill>
                  <a:srgbClr val="000000"/>
                </a:solidFill>
                <a:latin typeface="맑은 고딕"/>
              </a:rPr>
              <a:t> 근무기간이 지나가는 것이 아쉬웠고, 한국마사회에서 근무하면서 말산업 활성화에 직접적으로 기여하고 싶다는 마음을 가지게 되었습니다."데이터 분석 역량을 키우다"인턴십에 참여하면서 데이터를 활용하기 위한 </a:t>
            </a:r>
            <a:r>
              <a:rPr u="sng" b="1" sz="1200">
                <a:solidFill>
                  <a:srgbClr val="000000"/>
                </a:solidFill>
                <a:latin typeface="맑은 고딕"/>
              </a:rPr>
              <a:t>(2)정량적 분석 역량이 필요하다고 느꼈습니다. 이후 데이터 분석 교육 과정에 참여하며, 통계와 데이터 수집, 데이터 시각화 역량을 키웠습니다. 또한,</a:t>
            </a:r>
            <a:r>
              <a:rPr sz="1200">
                <a:solidFill>
                  <a:srgbClr val="000000"/>
                </a:solidFill>
                <a:latin typeface="맑은 고딕"/>
              </a:rPr>
              <a:t> 데이터 분석 팀 프로젝트를 수행하며 고립·은둔 청년들이 복지 사각지대에 놓인 취약 계층임을 파악했습니다. 이를 바탕으로, 한국마사회의 </a:t>
            </a:r>
            <a:r>
              <a:rPr u="sng" b="1" sz="1200">
                <a:solidFill>
                  <a:srgbClr val="000000"/>
                </a:solidFill>
                <a:latin typeface="맑은 고딕"/>
              </a:rPr>
              <a:t>(3)사회공헌 사업과 연결하여 아이디어를 구상해보았습니다."입사 후 이루고 싶은 구체적인 목표, 사회공익 승마사업 대상 확대"한국마사회에서 진행하고 있던 사회공익 승마사업이 고령인구</a:t>
            </a:r>
            <a:r>
              <a:rPr sz="1200">
                <a:solidFill>
                  <a:srgbClr val="000000"/>
                </a:solidFill>
                <a:latin typeface="맑은 고딕"/>
              </a:rPr>
              <a:t> 증가라는 사회 변화에 발맞춰 시니어를 대상으로 사업을 확대한 것처럼, 청년들을 대상으로 한 사회공헌 사업의 필요성을 느꼈습니다. 제가 입사하게 된다면, 가족 돌봄 청년과 고립·은둔 청년을 지원하는 청년미래센터와의 업무 협약을 통해, "승마로 힐링"(가제) 사회 공헌 사업을 추진하고 싶습니다.한국마사회는 디지털 트랜스포메이션 트렌드에 맞춰 온라인 마권 도입, 불법 경마 사이트 탐지 시스템 구축 등 기술 혁신을 추진하고 있습니다. 또한, 코리아컵과 응원 문화 도입으로 경마의 스포츠성을 강화하고, 벚꽃축제·워터페스티벌 등 계절별 축제로 대중화에도 힘쓰고 있습니다. 이러한 마사회의 혁신을 보며 영감을 얻었습니다. 저 또한 "국민을 행복하게, 말산업을 든든하게"라는 슬로건을 체현하는 도전적인 인재로서 대한민국의 말산업에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'말산업 활성화 방안'에 대한 보고서 작성 과정에서 특별히 고려한 점이나 도전이 있었는지 설명해 주시겠습니까?</a:t>
            </a:r>
            <a:br/>
            <a:r>
              <a:t>(2) 데이터 분석 교육 과정을 통해 얻은 통계와 데이터 시각화 역량이 향후 업무에서 어떻게 활용될 수 있을지 구체적인 예시를 들어 설명해 주세요.</a:t>
            </a:r>
            <a:br/>
            <a:r>
              <a:t>(3) 사회공익 승마사업의 대상을 가족 돌봄 청년과 고립·은둔 청년으로 확대하는 것이 중요한 이유는 무엇인지, 그리고 이를 구체적으로 추진하기 위한 계획이 있는지 설명해 주시겠습니까?</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데이터 분석 팀 프로젝트에서 소통과 협업의 효율성을 높여 팀워크를 극대화한 경험이 있습니다. 프로젝트 초기, 팀원들의 의욕은 넘쳤지만 7명의 의견을 조율하는 과정이 원활하지 않아 성과 없이 회의 시간만 길어지는 문제가 있었습니다. 마감 기한이 다가옴에도 분석 작업이 지연되었고, 팀원들의 </a:t>
            </a:r>
            <a:r>
              <a:rPr u="sng" b="1" sz="1200">
                <a:solidFill>
                  <a:srgbClr val="000000"/>
                </a:solidFill>
                <a:latin typeface="맑은 고딕"/>
              </a:rPr>
              <a:t>(1)피로도가 높아지면서 협업의 효율성을 높일 필요성을 느꼈습니다.이 문제를 해결하기 위해 저는 업무 진행 상황을 체계적으로 관리할 시스템을 도입해야</a:t>
            </a:r>
            <a:r>
              <a:rPr sz="1200">
                <a:solidFill>
                  <a:srgbClr val="000000"/>
                </a:solidFill>
                <a:latin typeface="맑은 고딕"/>
              </a:rPr>
              <a:t> 한다고 판단했습니다. 이에 따라, 협업 도구인 노션(Notion)을 활용한 업무 관리 방식을 제안하고, 각 팀원의 역할과 진행 상황을 한눈에 볼 수 있도록 프로젝트 전용 페이지를 직접 구성했습니다. 또한, 회의 주제와 핵심 논의를 사전에 정리하여 </a:t>
            </a:r>
            <a:r>
              <a:rPr u="sng" b="1" sz="1200">
                <a:solidFill>
                  <a:srgbClr val="000000"/>
                </a:solidFill>
                <a:latin typeface="맑은 고딕"/>
              </a:rPr>
              <a:t>(2)공유하고, 개별 업무 진행 상황을 실시간으로 업데이트할 수 있도록 했습니다.이후 팀원들은 노션을 적극적으로 활용하기 시작했고, (3)회의 시간이 30분 이상 단축되었으며, 역할 분담이 명확해져 업무 효율성이 크게 향상되었습니다. 또한, 진행 상황이 실시간으로 공유되면서</a:t>
            </a:r>
            <a:r>
              <a:rPr sz="1200">
                <a:solidFill>
                  <a:srgbClr val="000000"/>
                </a:solidFill>
                <a:latin typeface="맑은 고딕"/>
              </a:rPr>
              <a:t> 팀원 간 소통이 원활해졌고, 중복 작업이 줄어들어 업무 속도가 빨라졌습니다. 이러한 개선을 바탕으로 프로젝트를 기한 내에 성공적으로 완수했으며, 최종 발표에서 우수한 평가를 받아 한국지능정보사회진흥원 원장상을 수상하는 성과를 거두었습니다.저는 효율적인 협업 프로세스를 고안하고, 소통을 증진하기 위해 노력하는 태도가 팀의 협력을 이끌어낸다고 생각합니다. 한국마사회는 회사 내부에서 뿐만 아니라 다양한 이해관계자 및 유관 기관과 소통하고 협력해야 하는 조직입니다. 저는 문제의 정확한 원인을 파악하고, 협력 방안을 적극적으로 모색하여 어려움을 해결하는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진행 중 노션을 활용한 협력 도구 도입이 성공적으로 이루어질 수 있었던 주요 원인은 무엇이라고 생각하십니까?</a:t>
            </a:r>
            <a:br/>
            <a:r>
              <a:t>(2) 팀 작업에서 다른 도구를 활용한 경험이 있다면, 노션 도입과 비교하여 각 도구의 장단점을 설명해 주시겠습니까?</a:t>
            </a:r>
            <a:br/>
            <a:r>
              <a:t>(3) 팀워크 향상을 위해 제안한 개선 방안을 실제로 도입하면서 예상치 못한 어려움이 있었다면 어떤 것이 있었고, 이를 어떻게 극복하셨는지 말씀해 주세요.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a:t>
            </a:r>
            <a:r>
              <a:rPr u="sng" b="1" sz="1200">
                <a:solidFill>
                  <a:srgbClr val="000000"/>
                </a:solidFill>
                <a:latin typeface="맑은 고딕"/>
              </a:rPr>
              <a:t>(1)이상의 자금을 축산발전기금 등 국가 발전을 위한 재원으로 전환하는 효과도 기대할 수 있을 것입니다.경마의 대중화를 위해 저는 다음과 같은 방안을</a:t>
            </a:r>
            <a:r>
              <a:rPr sz="1200">
                <a:solidFill>
                  <a:srgbClr val="000000"/>
                </a:solidFill>
                <a:latin typeface="맑은 고딕"/>
              </a:rPr>
              <a:t> 추진하고 싶습니다.첫째, 합법경마의 경쟁력을 높이기 위해 ‘관련 규제 완화’에 기여하고 싶습니다. 현재 경마 관련 규제가 지나치게 엄격하게 적용되어 있어 균형 잡힌 정책 조정이 필요합니다. 규정 개정 과정에서 법무지식을 활용한 개정안 마련 및 다양한 이해관계자의 의견을 조율한 실무 경험을 활용하여 정부, 유관 기관의 설득과 협의의 기반을 다지겠습니다.둘째, 경마 산업의 청렴성과 윤리 문화 확산에 기여하겠습니다. 일부 고객들은 여전히 경마가 ‘다 짜고 친다’는 불신을 가지고 </a:t>
            </a:r>
            <a:r>
              <a:rPr u="sng" b="1" sz="1200">
                <a:solidFill>
                  <a:srgbClr val="000000"/>
                </a:solidFill>
                <a:latin typeface="맑은 고딕"/>
              </a:rPr>
              <a:t>(2)있으며, 이는 합법 경마 참여율을 낮추는 요인이 됩니다. 이를 해소하려면 경마 관계자의 윤리 의식 강화에 더하여 경마의 높은 공정성을</a:t>
            </a:r>
            <a:r>
              <a:rPr sz="1200">
                <a:solidFill>
                  <a:srgbClr val="000000"/>
                </a:solidFill>
                <a:latin typeface="맑은 고딕"/>
              </a:rPr>
              <a:t> 적극 홍보하는 것이 중요합니다.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마련하겠습니다.마지막으로, 경마선진국인 일본경마를 지속적으로 벤치마킹하는 것이 중요하다고 생각합니다. 일본은 성공적인 경마 대중화, 우수마 배출 및 온라인발매 정착을 통하여 </a:t>
            </a:r>
            <a:r>
              <a:rPr u="sng" b="1" sz="1200">
                <a:solidFill>
                  <a:srgbClr val="000000"/>
                </a:solidFill>
                <a:latin typeface="맑은 고딕"/>
              </a:rPr>
              <a:t>(3)경마산업을 지속적으로 발전시키고 있습니다. 마사회도 일본과 활발히 교류하며 벤치마킹을 진행하고 있는 것으로 알고 있는데, 저의 일본</a:t>
            </a:r>
            <a:r>
              <a:rPr sz="1200">
                <a:solidFill>
                  <a:srgbClr val="000000"/>
                </a:solidFill>
                <a:latin typeface="맑은 고딕"/>
              </a:rPr>
              <a:t>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경마의 대중화를 위한 방안 중 '관련 규제 완화'를 추진한다고 하셨는데, 이와 관련하여 법무지식을 활용한 구체적인 경험 사례는 무엇이며, 그 경험이 경마 산업에 어떻게 기여할 수 있을 것으로 생각하십니까?</a:t>
            </a:r>
            <a:br/>
            <a:r>
              <a:t>(2) 경마 산업의 신뢰도를 높이기 위해 '윤리위험 통제 체계 구축 경험'을 활용하겠다고 하셨는데, 이 체계 구축 과정에서 특히 어려웠던 점과 이를 극복한 방법은 무엇이었는지 설명해주시고, 이를 통해 얻은 교훈은 무엇입니까?</a:t>
            </a:r>
            <a:br/>
            <a:r>
              <a:t>(3) 일본의 경마 대중화 사례를 벤치마킹하겠다고 하셨는데, 일본에서의 거주 경험이 이러한 협력에 어떤 구체적인 역할을 할 수 있을지 설명해 주시겠습니까?</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이 제도는 부서별 윤리인권지킴이를 지정하고, 과제를 부여하여 각 부서의 협조를 </a:t>
            </a:r>
            <a:r>
              <a:rPr u="sng" b="1" sz="1200">
                <a:solidFill>
                  <a:srgbClr val="000000"/>
                </a:solidFill>
                <a:latin typeface="맑은 고딕"/>
              </a:rPr>
              <a:t>(1)요청하는 방식으로 운영됩니다. 저는 담당자로서 윤리인권지킴이를 지정하고 관리하는 역할을 맡았지만, 과제 선정은 각 부서원들이 업무를 수행하면서 직접 탑다운 방식으로</a:t>
            </a:r>
            <a:r>
              <a:rPr sz="1200">
                <a:solidFill>
                  <a:srgbClr val="000000"/>
                </a:solidFill>
                <a:latin typeface="맑은 고딕"/>
              </a:rPr>
              <a:t>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되었습니다.제가 제안한 개선안의 핵심은 과제 부여 창구를 담당자인 저로 일원화하는 것이었습니다. 즉, 부서별로 과제 부여가 </a:t>
            </a:r>
            <a:r>
              <a:rPr u="sng" b="1" sz="1200">
                <a:solidFill>
                  <a:srgbClr val="000000"/>
                </a:solidFill>
                <a:latin typeface="맑은 고딕"/>
              </a:rPr>
              <a:t>(2)필요할 경우 제가 모든 요청을 취합·조율한 후 각 부서에 전달하고, 결과를 다시 취합하는 방식으로 변경하는 것입니다.</a:t>
            </a:r>
            <a:r>
              <a:rPr sz="1200">
                <a:solidFill>
                  <a:srgbClr val="000000"/>
                </a:solidFill>
                <a:latin typeface="맑은 고딕"/>
              </a:rPr>
              <a:t> 이에 더하여 관련 회의에서 이 제도를 더욱 고도화하여 기관 평가에 도움이 되도록 하자는 의견도 있어 더욱 적극적으로 추진할 수 </a:t>
            </a:r>
            <a:r>
              <a:rPr u="sng" b="1" sz="1200">
                <a:solidFill>
                  <a:srgbClr val="000000"/>
                </a:solidFill>
                <a:latin typeface="맑은 고딕"/>
              </a:rPr>
              <a:t>(3)있었습니다.그 결과, 다음과 같은 성과를 거두었습니다. 첫째, 과제 부여 창구를 일원화해 중복 과제를 제거하고 체계적인</a:t>
            </a:r>
            <a:r>
              <a:rPr sz="1200">
                <a:solidFill>
                  <a:srgbClr val="000000"/>
                </a:solidFill>
                <a:latin typeface="맑은 고딕"/>
              </a:rPr>
              <a:t> 과제 관리가 가능해졌으며, 담당자 변경 등 이슈 발생 시에도 신속하게 대응할 수 있었습니다. 둘째, 우수 지킴이 인센티브 제도를 도입하여 보다 내실 있는 협조를 유도하였습니다.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수 있었습니다.이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윤리인권지킴이제도 운영 시 과제를 부여하는 창구를 일원화하여 성과를 냈다고 하셨는데, 그 과정에서 특히 중요하다고 생각하는 협상 기술이나 커뮤니케이션 스킬은 무엇인지 예를 들어 설명해주시겠습니까?</a:t>
            </a:r>
            <a:br/>
            <a:r>
              <a:t>(2) 우수 지킴이 인센티브 제도를 도입하여 협조를 유도했다고 하셨는데, 이 제도를 설계할 때 고려한 주요 요소는 무엇이었나요? 또한, 이러한 제도를 다른 분야에 적용한다면 어떤 방식으로 변형할 수 있을지 말씀해주십시오.</a:t>
            </a:r>
            <a:br/>
            <a:r>
              <a:t>(3) 전사 내부리스크 점검을 성공적으로 마무리했다고 말씀하셨습니다. 이 점검 과정에서 지원자의 주 역할은 무엇이었고, 이로부터 배운 점이 있다면 무엇인지 말씀해주시기 바랍니다.</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입사 후 이루고자 하는 구체적인 목표는 경영지원 업무를 하며 한국마사회가 지속가능한 경영기반을 확립하게 하는 것과 고객이 </a:t>
            </a:r>
            <a:r>
              <a:rPr u="sng" b="1" sz="1200">
                <a:solidFill>
                  <a:srgbClr val="000000"/>
                </a:solidFill>
                <a:latin typeface="맑은 고딕"/>
              </a:rPr>
              <a:t>(1)행복한 여가문화 조성으로 경쟁력 갖춘 경마시장을 만드는 것입니다.이전 직장에서 제가 가진 경험은 00화재에서 자동차 보험 영업과</a:t>
            </a:r>
            <a:r>
              <a:rPr sz="1200">
                <a:solidFill>
                  <a:srgbClr val="000000"/>
                </a:solidFill>
                <a:latin typeface="맑은 고딕"/>
              </a:rPr>
              <a:t> 그룹원들을 관리하며 팀 내 실적을 꾸준히 개선시킨 바 있습니다. 고객의 니즈를 분석하고 그 상황에 맞는 상품을 제시하는 방법과 그룹원들이 보지 못한 자신의 부족한 점이 무엇인지를 꾸준히 찾아 개선을 시켜나갔습니다. 이러한 경험은 지역상생과 사회공헌, 유관단체 또는 자회사와의 협력 등에 관하여 </a:t>
            </a:r>
            <a:r>
              <a:rPr u="sng" b="1" sz="1200">
                <a:solidFill>
                  <a:srgbClr val="000000"/>
                </a:solidFill>
                <a:latin typeface="맑은 고딕"/>
              </a:rPr>
              <a:t>(2)실행·홍보할 때 분명히 도움이 될 것 이라 생각합니다. 또한 00공사에서는 보도자료 작성과 여러 기관과의 협업을 하며 소속된 부서 업무</a:t>
            </a:r>
            <a:r>
              <a:rPr sz="1200">
                <a:solidFill>
                  <a:srgbClr val="000000"/>
                </a:solidFill>
                <a:latin typeface="맑은 고딕"/>
              </a:rPr>
              <a:t> 외에도 타부서나 타기관의 업무 및 역할에 대해 습득하는 것이 중요하다고 생각하여 타부서의 결과물이나 타기관의 홈페이지에 나와 있는 정보, 보도자료에 대해 </a:t>
            </a:r>
            <a:r>
              <a:rPr u="sng" b="1" sz="1200">
                <a:solidFill>
                  <a:srgbClr val="000000"/>
                </a:solidFill>
                <a:latin typeface="맑은 고딕"/>
              </a:rPr>
              <a:t>(3)조사하고 파악한 바가 있습니다. 여러 조사를 거치며 해당 주제에 대해 협업이 가능한 이해관계자를</a:t>
            </a:r>
            <a:r>
              <a:rPr sz="1200">
                <a:solidFill>
                  <a:srgbClr val="000000"/>
                </a:solidFill>
                <a:latin typeface="맑은 고딕"/>
              </a:rPr>
              <a:t> 찾을 수 있어 관련 자료와 안건을 더 다양하게 준비할 수 있었고 이해관계자 간의 니즈를 파악하며 현재 소속된 부서에서 알기 어려운 다양한 정보를 확인할 수 있었습니다.이를 바탕으로 새로운 관점으로 볼 수 있는 기회도 가지게 됐으며 다양한 채널을 통해 효과적인 홍보 또한 할 수 있었습니다.현재 저는 말 산업 분야에 재직한 경험이 없어서 실무에 대한 지식이 많이 부족할지 모르나 입사하게 되면 선배분들에게 실무에 대해서 열심히 배우며 이전 근무했었던 경험들과 직무역량을 바탕으로 한국마사회의 발전에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00화재에서 팀 내 실적을 꾸준히 개선시켰다고 언급하였습니다. 이 과정에서 가장 어려운 상황은 무엇이었고, 어떻게 극복했습니까?</a:t>
            </a:r>
            <a:br/>
            <a:r>
              <a:t>(2) 00공사에서 다른 부서나 기관의 결과물이나 자료를 조사했다고 하셨습니다. 이러한 조사 활동이 새로운 관점으로 보는 기회를 제공했다는 점이 어떻게 실제 업무에 적용될 수 있을까요?</a:t>
            </a:r>
            <a:br/>
            <a:r>
              <a:t>(3) 한국마사회에 입사했을 때, 지원자는 어떤 방식으로 차별화된 가치와 기여를 할 수 있다고 생각하시나요?</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소통이나 협력에서 어려움을 겪고 이를 극복한 </a:t>
            </a:r>
            <a:r>
              <a:rPr u="sng" b="1" sz="1200">
                <a:solidFill>
                  <a:srgbClr val="000000"/>
                </a:solidFill>
                <a:latin typeface="맑은 고딕"/>
              </a:rPr>
              <a:t>(1)사례로는 00공사에서 근무하며 대민업무를 했었을 때 어려움을 겪었습니다.이전 자동차 보험 영업 당시에는 고객의 니즈를 분석하고 그 상황에 맞는</a:t>
            </a:r>
            <a:r>
              <a:rPr sz="1200">
                <a:solidFill>
                  <a:srgbClr val="000000"/>
                </a:solidFill>
                <a:latin typeface="맑은 고딕"/>
              </a:rPr>
              <a:t> 상품을 제시하며 설득하는 상황이 많았으나 00공사에서는 대민업무를 하며 처음 겪어보는 항의성 민원 처리 등에 있어 어려움을 겪었습니다.그러나 민원인에게 불편을 겪은 상황에 대한 공감을 하며 화를 가라앉게 하였고 이후 정확한 이유 설명과 규정에 나와 있는 업무지침에 대해 상세하게 안내를 하며 민원을 해결해 갔습니다.이후에도 민원인과의 소통을 강화하기 위해 진행 상황을 알려주며 불필요한 불만을 제기하지 않도록 노력하여 불필요하게 싸우는 부분이 많이 줄어들게 되었고 오히려 민원 처리 속도가 빨라져 효율성이 크게 향상되었습니다.그리고 이러한 경험을 통해 자주 발생하는 민원에 대해서는 미리 간단하게 안내할 수 있는 정보 공유 문구를 만들어 팀 내에도 공유하여 자주 발생하는 민원에 대해서는 빠르게 조취를 취해 신속하게 민원을 종료할 수 있게 됐습니다. 또한 부서에서 팀 간 정기적인 </a:t>
            </a:r>
            <a:r>
              <a:rPr u="sng" b="1" sz="1200">
                <a:solidFill>
                  <a:srgbClr val="000000"/>
                </a:solidFill>
                <a:latin typeface="맑은 고딕"/>
              </a:rPr>
              <a:t>(2)회의를 할 때 다발하는 문제에 대해서는 문제발생 원인 및 처리진행 방법, 처리결과에 대한 것을 작성하고 공유하여 전산팀에서 시스템적으로 민원 담당자가 더 빠르게 처리를</a:t>
            </a:r>
            <a:r>
              <a:rPr sz="1200">
                <a:solidFill>
                  <a:srgbClr val="000000"/>
                </a:solidFill>
                <a:latin typeface="맑은 고딕"/>
              </a:rPr>
              <a:t> 할 수 있게 개선할 수 있었습니다.저 또한 부서회의를 가지며 팀 내 각자의 상황과 민원 해결방법의 노하우를 전수 받을 수 있었고 제가 겪지 못했던 여러 민원의 종류와 해결법에 대해서 배울 수 있는 좋은 계기가 되었습니다. 이러한 결과로 영업근무를 했었지만 저의 부족한 부분을 많이 볼 수 있었고 다양한 상황에 맞는 대처법을 배울 수 있었으며 저의 생각의 틀을 넓히는 계기가 될 수 </a:t>
            </a:r>
            <a:r>
              <a:rPr u="sng" b="1" sz="1200">
                <a:solidFill>
                  <a:srgbClr val="000000"/>
                </a:solidFill>
                <a:latin typeface="맑은 고딕"/>
              </a:rPr>
              <a:t>(3)있었습니다.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00공사에서 항의성 민원 처리를 하며 처음 겪었던 어려움을 구체적으로 설명해주시고, 이 경험이 앞으로 어떤 방식으로 신속하고 효과적으로 타 부서와 협력할 때 기여할 수 있을까요?</a:t>
            </a:r>
            <a:br/>
            <a:r>
              <a:t>(2) 팀 간 정기 회의를 통해 문제발생 원인과 결과를 공유했다고 하셨습니다. 이러한 공유 프로세스를 처음 제안하게 된 계기와, 해당 프로세스의 도입 후 팀 내에 어떤 변화가 있었는지를 설명해주세요.</a:t>
            </a:r>
            <a:br/>
            <a:r>
              <a:t>(3) 지원자가 민원 처리 경험을 통해 자신이 부족한 부분을 보았다고 하셨는데, 이러한 부족함을 현재는 어떻게 보완하고 계신가요?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a:t>
            </a:r>
            <a:r>
              <a:rPr u="sng" b="1" sz="1200">
                <a:solidFill>
                  <a:srgbClr val="000000"/>
                </a:solidFill>
                <a:latin typeface="맑은 고딕"/>
              </a:rPr>
              <a:t>(1)복지향상수의학석사와 동물병원 경력을 토대로 경주마에 특화된 진단 및 치료 기술을 지속적으로 발전시키겠습니다.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말산업 발전을 위한 연구활동 참여수의학 석사과정에서 쌓은 연구역량을 바탕으로</a:t>
            </a:r>
            <a:r>
              <a:rPr sz="1200">
                <a:solidFill>
                  <a:srgbClr val="000000"/>
                </a:solidFill>
                <a:latin typeface="맑은 고딕"/>
              </a:rPr>
              <a:t>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강화제약회사에서의 해외인허가 업무 경험을 통해 습득한 영어 실력을 바탕으로, 국제말임상 학회 및 컨퍼런스에 적극 참여하여 글로벌 수의학 트렌드를 습득하고 네트워크를 구축하겠습니다. 4. 경주마 관계자와의 신뢰관계를 구축동물병원 경험을 </a:t>
            </a:r>
            <a:r>
              <a:rPr u="sng" b="1" sz="1200">
                <a:solidFill>
                  <a:srgbClr val="000000"/>
                </a:solidFill>
                <a:latin typeface="맑은 고딕"/>
              </a:rPr>
              <a:t>(2)통해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 5. 말복지 향상동물복지에 대한 사회적 관심이 높아지는 가운데, 최신 복지 기준을 학습하고 적용하여 경주마들이 최상의 컨디션에서 경주에 임할 수 (3)있도록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동물병원에서의 경험을 바탕으로 경주마의 건강관리와 복지 향상을 목표로 하고 있다고 했습니다. 동물병원에서의 경험 중 가장 어려웠던 사례와 그 극복 과정을 설명해 주세요.</a:t>
            </a:r>
            <a:br/>
            <a:r>
              <a:t>(2) 한국마사회의 국제 경쟁력 강화를 위해 국제말임상 학회 및 컨퍼런스에 참여한다고 하셨는데, 가장 인상 깊었던 학회나 컨퍼런스에서의 경험을 바탕으로 한국마사회에 어떻게 기여할 수 있을 것인지 설명해 주세요.</a:t>
            </a:r>
            <a:br/>
            <a:r>
              <a:t>(3) 경주마 관계자들과의 신뢰관계를 구축하기 위해 동물병원에서의 소통 능력을 활용한다고 하셨습니다. 과거 동물병원에서 보호자와의 소통에서 가장 인상 깊었던 경험을 구체적으로 말씀해 주세요.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 직무를 수행하면서 경마를 국민의 대표적인 스포츠로 자리잡도록 마케팅 전략을 수립하여 한국마사회의 경영 목표 달성에 기여하고자 합니다. 한국마사회는 경마의 공정한 시행과 말산업 육성을 통해 국가 경제 발전과 국민의 여가선용을 도모하는 미션을 가지고 있습니다.저는 경마가 국민의 여가문화로 자리잡기 위해 두 가지 측면에서 목표를 달성하고자 합니다.첫째, 경마에 대한 국민의 인식을 긍정적으로 변화시키겠습니다.저는 온라인 마권 구매와 장외발매소 방문을 통해 경마를 직접 체험하면서, 경마에 대한 심리적 진입장벽이 높았던 과거와 달리, 적은 금액으로도 부담 없이 </a:t>
            </a:r>
            <a:r>
              <a:rPr u="sng" b="1" sz="1200">
                <a:solidFill>
                  <a:srgbClr val="000000"/>
                </a:solidFill>
                <a:latin typeface="맑은 고딕"/>
              </a:rPr>
              <a:t>(1)즐길 수 있는 스포츠라는 인식을 갖게 되었습니다.이처럼 경마가 단순한 도박이 아닌 스포츠 관람 여가문화임을 강조하며, 특히 젊은 세대 유입을 (2)유도하기 위해 스포츠 구단을 응원하듯이 경주마를 응원하는 문화를 형성하겠습니다. 더불어 경마 수익금이 대부분 사회에 환원되는 체계를 강조하여, 마권 구매가 축산업 진흥과 연결되는 긍정적인 순환 구조임을 홍보하고, 이를 가치</a:t>
            </a:r>
            <a:r>
              <a:rPr sz="1200">
                <a:solidFill>
                  <a:srgbClr val="000000"/>
                </a:solidFill>
                <a:latin typeface="맑은 고딕"/>
              </a:rPr>
              <a:t> 있는 소비로 인식시키겠습니다.둘째, 직접 체험을 통한 고객 전환 전략을 수립하겠습니다.저는 판매장에서 방문객의 니즈를 발굴하고 상품 가치를 쉽게 설명하며 꾸준히 </a:t>
            </a:r>
            <a:r>
              <a:rPr u="sng" b="1" sz="1200">
                <a:solidFill>
                  <a:srgbClr val="000000"/>
                </a:solidFill>
                <a:latin typeface="맑은 고딕"/>
              </a:rPr>
              <a:t>(3)단골고객으로 유치하였습니다. 또한 조감도를 통해 간접적으로 상품의 가치를 체험하도록 하여 잠재고객을 구매고객으로 전환하며 매출에도 기여하였습니다.경마공원에 방문한 잠재고객에게도 쉽게 체험할 수 있는 기회를 제공하고, 더비온 어플리케이션을 활용하여 시뮬레이션 경마 이벤트 등을 통해 경마에 대한 진입장벽을</a:t>
            </a:r>
            <a:r>
              <a:rPr sz="1200">
                <a:solidFill>
                  <a:srgbClr val="000000"/>
                </a:solidFill>
                <a:latin typeface="맑은 고딕"/>
              </a:rPr>
              <a:t> 낮추어 실제 고객으로 전환시킬 것입니다.이 두가지 전략을 통해, 핵심 전략과제인 국민과 함께하는 말산업 가치 창출을 실현하고, 글로벌 TOP5 말산업 선도기업이라는 비전을 달성하는데 헌신하겠습니다.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경마를 국민의 여가문화로 자리잡게 하기 위해 젊은 세대 유입을 강조하셨는데, 그들이 경마에 더 관심을 갖게 하기 위한 구체적인 방안이 있으신가요?</a:t>
            </a:r>
            <a:br/>
            <a:r>
              <a:t>(2) 경마 수익의 사회 환원 구조를 가치 있는 소비로 인식시키기 위해 어떤 구체적인 홍보 활동을 계획하고 있으신가요?</a:t>
            </a:r>
            <a:br/>
            <a:r>
              <a:t>(3) 추진하신 직접 체험을 통한 고객 전환 전략의 실질적인 성과는 무엇이며, 이를 통해 한국마사회에 기여할 때 어떤 효과를 기대하십니까?</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동물병원에서 근무를 시작했을 때 보호자와 소통하는 것이 어려웠습니다. 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퇴근 후나 오프 날에 임상수의학 세미나에 참석하여 수개월간 공부하였습니다. 퇴근 후에는 </a:t>
            </a:r>
            <a:r>
              <a:rPr u="sng" b="1" sz="1200">
                <a:solidFill>
                  <a:srgbClr val="000000"/>
                </a:solidFill>
                <a:latin typeface="맑은 고딕"/>
              </a:rPr>
              <a:t>(1)남아서 그날 쌓인 병원의 진료차트를 읽으며 공부하였습니다. 둘째, 수의학 용어를 쉬운 말로 풀어서 설명하는</a:t>
            </a:r>
            <a:r>
              <a:rPr sz="1200">
                <a:solidFill>
                  <a:srgbClr val="000000"/>
                </a:solidFill>
                <a:latin typeface="맑은 고딕"/>
              </a:rPr>
              <a:t> 연습을 </a:t>
            </a:r>
            <a:r>
              <a:rPr u="sng" b="1" sz="1200">
                <a:solidFill>
                  <a:srgbClr val="000000"/>
                </a:solidFill>
                <a:latin typeface="맑은 고딕"/>
              </a:rPr>
              <a:t>(2)꾸준히 했습니다. 나아가 저보다 어린 지인에게 설명하여 이해가 쉬운지 확인하였습니다. 셋째, 선배 수의사들의 상담 방식을</a:t>
            </a:r>
            <a:r>
              <a:rPr sz="1200">
                <a:solidFill>
                  <a:srgbClr val="000000"/>
                </a:solidFill>
                <a:latin typeface="맑은 고딕"/>
              </a:rPr>
              <a:t>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a:t>
            </a:r>
            <a:r>
              <a:rPr u="sng" b="1" sz="1200">
                <a:solidFill>
                  <a:srgbClr val="000000"/>
                </a:solidFill>
                <a:latin typeface="맑은 고딕"/>
              </a:rPr>
              <a:t>(3)보호자와 신뢰관계가 형성되었습니다. 특히 어느 난치성 외이염 환자의 경우, 장기간의 치료 과정에서 보호자와 긴밀히 소통하며 신뢰를 쌓았고 결국 상태가 매우 호전되어 추후에는 스케일링까지 저에게 맡기기도 하였습니다. 이러한 경험을 통해 소통과 동료들과의 협력이 진료의 성공에도 큰 영향을 미친다는 것을 깨달았습니다. 앞으로도 이러한 경험을 바탕으로 동료들과 협력하고 보호자와 잘</a:t>
            </a:r>
            <a:r>
              <a:rPr sz="1200">
                <a:solidFill>
                  <a:srgbClr val="000000"/>
                </a:solidFill>
                <a:latin typeface="맑은 고딕"/>
              </a:rPr>
              <a:t>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24시 동물병원에서 근무하면서 임상수의학 세미나에 꾸준히 참석하셨다고 했는데, 세미나를 통해 얻게 된 가장 중요한 통찰이나 기술이 무엇인지 설명해 주시고, 그 경험이 이후 업무에 어떻게 영향을 미쳤는지 말씀해 주세요.</a:t>
            </a:r>
            <a:br/>
            <a:r>
              <a:t>(2) 어려운 수의학 용어를 보호자에게 쉽게 설명하는 연습을 하셨다고 했습니다. 이러한 노력의 결과로 얻은 가장 큰 성과는 무엇이었으며, 그 과정을 통해 어떤 점이 가장 크게 개선되었는지 예시를 들어 설명해 주세요.</a:t>
            </a:r>
            <a:br/>
            <a:r>
              <a:t>(3) 난치성 외이염 환자와의 소통을 통해 신뢰를 쌓았다고 하셨습니다. 이 과정을 통해 깨달은 소통의 중요성과 동료들과 협력의 중요성에 대해 좀 더 상세히 설명해 주세요.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(1)[관광 팸플릿 제작 경험을 통한 마케팅 인재로서의 성장]저는 맞춤형 홍보 전략을 수립하고, 효율적인 마케팅</a:t>
            </a:r>
            <a:r>
              <a:rPr sz="1200">
                <a:solidFill>
                  <a:srgbClr val="000000"/>
                </a:solidFill>
                <a:latin typeface="맑은 고딕"/>
              </a:rPr>
              <a:t> 방안을 실행하여 한국마사회의 브랜드 이미지를 극대화하는 것을 목표로 하고 있습니다. 이를 통해 기업의 인지도와 신뢰도를 높이고, 더 많은 국민들에게 다가가 국민 여가 증진에 기여하고자 합니다.이 목표를 달성하기 위해 저는 OO 군청에서 대학생 인턴으로 근무하며 관광 팸플릿을 제작한 경험을 적극 활용하려 합니다. 당시 외국인 관광객의 방문 증가로 인해 업무 수행에 </a:t>
            </a:r>
            <a:r>
              <a:rPr u="sng" b="1" sz="1200">
                <a:solidFill>
                  <a:srgbClr val="000000"/>
                </a:solidFill>
                <a:latin typeface="맑은 고딕"/>
              </a:rPr>
              <a:t>(2)어려움이 발생하였고, 이를 해결하기 위해 인턴 동기 및 직원들과 협업하여 외국인을 위한 지역 관광 안내 팸플릿을 제작하였습니다. 해당 팸플릿을 안내데스크에</a:t>
            </a:r>
            <a:r>
              <a:rPr sz="1200">
                <a:solidFill>
                  <a:srgbClr val="000000"/>
                </a:solidFill>
                <a:latin typeface="맑은 고딕"/>
              </a:rPr>
              <a:t> 배치한 결과, 업무를 원활히 처리할 수 있었고, 외국인 관광객뿐만 아니라 지역을 방문한 국민들 또한 관광 팸플릿을 적극적으로 활용하며 지역 관광 활성화에 기여할 수 있었습니다.이러한 경험을 바탕으로 </a:t>
            </a:r>
            <a:r>
              <a:rPr u="sng" b="1" sz="1200">
                <a:solidFill>
                  <a:srgbClr val="000000"/>
                </a:solidFill>
                <a:latin typeface="맑은 고딕"/>
              </a:rPr>
              <a:t>(3)저는 입사 후에도 시장 분석을 기반으로 차별화된 마케팅 전략을 기획하고 실행할 것입니다. 국민 여가 증진이라는 공공성을 고려하여 소비자의 니즈를 면밀히 분석하고, 이를 반영한 맞춤형 홍보 콘텐츠를 개발할 것입니다.</a:t>
            </a:r>
            <a:r>
              <a:rPr sz="1200">
                <a:solidFill>
                  <a:srgbClr val="000000"/>
                </a:solidFill>
                <a:latin typeface="맑은 고딕"/>
              </a:rPr>
              <a:t> 특히, 디지털 마케팅 기법을 적극 활용하여 다양한 플랫폼에서 브랜드 인지도를 확대하고, 소비자와의 접점을 넓히는 데 주력하겠습니다. 또한, 관광 팸플릿 제작 과정에서 다양한 부서와의 소통을 통해 원활한 홍보 활동을 진행했던 경험을 살려, 입사 후에도 내부 부서 및 외부 협력업체와 긴밀한 협업을 추진하겠습니다.판매·마케팅 직무에서는 고객의 관심을 유도하고 효과적인 커뮤니케이션을 통해 브랜드 가치를 전달하는 능력이 필수적입니다. 저는 관광 팸플릿 제작 경험을 통해 이러한 역량을 함양하였으며, 이를 기반으로 한국마사회의 브랜드 이미지 강화 및 국민 여가 증진에 기여하고자 합니다. 앞으로도 소비자 중심의 사고방식을 바탕으로 창의적인 마케팅 전략을 수립하여 조직의 성장에 기여하는 인재로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관광 팸플릿 제작 과정에서 맞춤형 홍보 전략을 수립하게 된 구체적인 계기나 순간이 있었나요?</a:t>
            </a:r>
            <a:br/>
            <a:r>
              <a:t>(2) 팸플릿을 안내데스크에 배치한 후 어떤 방식으로 효과를 측정했습니까?</a:t>
            </a:r>
            <a:br/>
            <a:r>
              <a:t>(3) 디지털 마케팅 기법을 활용한 경험이 있다면 구체적으로 어떤 성과를 거두었나요?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(1)[공공성과 지속 가능성을 아우르는 협업]장애·비장애 대학생 창업경진대회에 참가했을 때, 저희 팀은 시각장애인을 위한 AI 지팡이를</a:t>
            </a:r>
            <a:r>
              <a:rPr sz="1200">
                <a:solidFill>
                  <a:srgbClr val="000000"/>
                </a:solidFill>
                <a:latin typeface="맑은 고딕"/>
              </a:rPr>
              <a:t> 개발하는 아이디어를 제안했습니다. 하지만, 이를 실현 가능한 비즈니스 모델로 구체화하는 과정에서 가격 책정을 두고 이견이 발생했습니다. 저는 시각장애인의 접근성을 고려해 가격을 낮춰야 한다고 주장했지만, 팀원들은 운영 지속 가능성을 위해 적정한 가격 책정이 필요하다고 보았습니다. 의견 차이는 쉽게 좁혀지지 않았고, 갈등이 깊어졌습니다.이러한 상황에서 저는 ‘공공성과 지속 가능성의 조화’에 대해 깊이 고민하게 되었습니다. 단순히 한쪽의 의견을 관철하기보다는, 팀원들과 충분한 논의를 거쳐 현실적이면서도 사회적 가치를 실현할 수 있는 </a:t>
            </a:r>
            <a:r>
              <a:rPr u="sng" b="1" sz="1200">
                <a:solidFill>
                  <a:srgbClr val="000000"/>
                </a:solidFill>
                <a:latin typeface="맑은 고딕"/>
              </a:rPr>
              <a:t>(2)방안을 모색했습니다. 직접 손익 분석을 수행하여 운영 비용과</a:t>
            </a:r>
            <a:r>
              <a:rPr sz="1200">
                <a:solidFill>
                  <a:srgbClr val="000000"/>
                </a:solidFill>
                <a:latin typeface="맑은 고딕"/>
              </a:rPr>
              <a:t> 지원금 활용 시 장애인 할인율을 어느 정도까지 확대할 수 있는지 구체적으로 산출했습니다. 이러한 접근을 통해 공공성과 재정적 지속 가능성을 동시에 충족하는 절충안을 마련할 수 있었습니다.또한, 실효성을 높이기 위해 관련 단체와 협력하여 다양한 채널을 활용한 마케팅 방안을 기획하고, 제품의 사회적 가치를 알릴 방안을 설립했습니다. 이를 통해 장애인들의 접근성을 높이는 동시에 시장 내 경쟁력을 확보하는 전략을 구체화할 수 있었습니다. 그 결과, 대회에서도 </a:t>
            </a:r>
            <a:r>
              <a:rPr u="sng" b="1" sz="1200">
                <a:solidFill>
                  <a:srgbClr val="000000"/>
                </a:solidFill>
                <a:latin typeface="맑은 고딕"/>
              </a:rPr>
              <a:t>(3)긍정적인 평가를 받아 장려상을 수상하였습니다.이 경험을 통해 저는 협업과 타협의 중요성을 깊이 깨달았습니다. 단순한 양보가 아니라 서로의</a:t>
            </a:r>
            <a:r>
              <a:rPr sz="1200">
                <a:solidFill>
                  <a:srgbClr val="000000"/>
                </a:solidFill>
                <a:latin typeface="맑은 고딕"/>
              </a:rPr>
              <a:t> 의견을 조율하고 최적의 해결책을 도출하는 과정이야말로 효과적인 협력의 핵심임을 배웠습니다. 또한, 데이터를 기반으로 한 분석적 사고와 전략적 접근 방식을 활용하여 문제를 해결하는 것이 중요하다는 점도 실감하였습니다.이후 저는 의견 차이를 조율하고 협업을 통해 최적의 해결책을 도출하는 역량을 더욱 강화하고 있습니다. 원활한 소통과 협력을 바탕으로 조직 내에서 효율적인 협업을 이끌어가며, 책임감과 혁신을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장애·비장애 대학생 창업경진대회에서의 경험을 한국마사회의 마케팅에 어떻게 적용할 계획인가요?</a:t>
            </a:r>
            <a:br/>
            <a:r>
              <a:t>(2) 팀 내 의견 차이를 조율하는 데 사용한 데이터 기반 접근 방식에 대해 더 자세히 설명해주실 수 있나요?</a:t>
            </a:r>
            <a:br/>
            <a:r>
              <a:t>(3) 장려상을 수상한 아이디어가 이후 실제 적용된 사례가 있습니까?</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a:t>
            </a:r>
            <a:r>
              <a:rPr u="sng" b="1" sz="1200">
                <a:solidFill>
                  <a:srgbClr val="000000"/>
                </a:solidFill>
                <a:latin typeface="맑은 고딕"/>
              </a:rPr>
              <a:t>(1)따라서 토목시공학과 안전관리지침에 대한 견고한 지식을 습득하기 위해 기사 자격증을 취득했습니다.</a:t>
            </a:r>
            <a:r>
              <a:rPr sz="1200">
                <a:solidFill>
                  <a:srgbClr val="000000"/>
                </a:solidFill>
                <a:latin typeface="맑은 고딕"/>
              </a:rPr>
              <a:t>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따라서 공사의 인턴과 현장실습생으로 근무하며 현장 경험을 </a:t>
            </a:r>
            <a:r>
              <a:rPr u="sng" b="1" sz="1200">
                <a:solidFill>
                  <a:srgbClr val="000000"/>
                </a:solidFill>
                <a:latin typeface="맑은 고딕"/>
              </a:rPr>
              <a:t>(2)쌓았습니다. 현장실습을 하며 공사비 산출 등 다양한 업무에 있어서 엑셀 활용의 중요성을 느꼈습니다. 따라서 IT분야 자격증을 취득하고 활용함으로써 엑셀에 대한 실무 경험을</a:t>
            </a:r>
            <a:r>
              <a:rPr sz="1200">
                <a:solidFill>
                  <a:srgbClr val="000000"/>
                </a:solidFill>
                <a:latin typeface="맑은 고딕"/>
              </a:rPr>
              <a:t> </a:t>
            </a:r>
            <a:r>
              <a:rPr u="sng" b="1" sz="1200">
                <a:solidFill>
                  <a:srgbClr val="000000"/>
                </a:solidFill>
                <a:latin typeface="맑은 고딕"/>
              </a:rPr>
              <a:t>(3)쌓을 수 있었습니다. 이러한 경험을 바탕으로 현장 관리뿐만 아니라 인허가, 발주, 토공량 등 분야별 계산을 통한 공사비 산출 등 행정 업무 또한 원만하게 수행하겠습니다. 그리고 현장이나 시설에 문제가</a:t>
            </a:r>
            <a:r>
              <a:rPr sz="1200">
                <a:solidFill>
                  <a:srgbClr val="000000"/>
                </a:solidFill>
                <a:latin typeface="맑은 고딕"/>
              </a:rPr>
              <a:t>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입사 후 한국마사회의 최신 안전 규정을 습득하고 토목 시설에 대한 구성을 이해하겠습니다.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토목시공학과 안전관리지침에 대한 견고한 지식을 습득하기 위해 기사 자격증을 취득했다고 했는데, 이 과정에서 가장 큰 어려움은 무엇이었으며 어떻게 극복하셨나요?</a:t>
            </a:r>
            <a:br/>
            <a:r>
              <a:t>(2) 현장 관리 뿐만 아니라 인허가, 발주, 토공량 등 행정 업무를 원만하게 수행하기 위해 어떤 방식으로 엑셀을 활용할 계획인가요?</a:t>
            </a:r>
            <a:br/>
            <a:r>
              <a:t>(3) 지원자는 인턴 경험을 통해 문제 상황 발생 시 원인조사 및 해결과정을 경험했다고 했습니다. 구체적으로 어떤 문제를 경험했으며 그 해결 과정은 어땠는지 설명해 주시겠습니까?</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a:t>
            </a:r>
            <a:r>
              <a:rPr u="sng" b="1" sz="1200">
                <a:solidFill>
                  <a:srgbClr val="000000"/>
                </a:solidFill>
                <a:latin typeface="맑은 고딕"/>
              </a:rPr>
              <a:t>(1)과정에서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a:t>
            </a:r>
            <a:r>
              <a:rPr sz="1200">
                <a:solidFill>
                  <a:srgbClr val="000000"/>
                </a:solidFill>
                <a:latin typeface="맑은 고딕"/>
              </a:rPr>
              <a:t> 수 있었기 때문에 의견 간의 차이를 좁히기 힘들었습니다. 저는 동아리의 부회장으로서 문제 상황을 해결하고 동아리의 화합을 이루고자 새로운 방법을 고안했습니다. 정기 공연에는 악기를 잘 다루는 동아리원들이 많이 참여하는 </a:t>
            </a:r>
            <a:r>
              <a:rPr u="sng" b="1" sz="1200">
                <a:solidFill>
                  <a:srgbClr val="000000"/>
                </a:solidFill>
                <a:latin typeface="맑은 고딕"/>
              </a:rPr>
              <a:t>(2)대신,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a:t>
            </a:r>
            <a:r>
              <a:rPr sz="1200">
                <a:solidFill>
                  <a:srgbClr val="000000"/>
                </a:solidFill>
                <a:latin typeface="맑은 고딕"/>
              </a:rPr>
              <a:t>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 결과적으로, 정기공연은 실력 있는 동아리원들 위주로 기획했기 때문에 공연을 </a:t>
            </a:r>
            <a:r>
              <a:rPr u="sng" b="1" sz="1200">
                <a:solidFill>
                  <a:srgbClr val="000000"/>
                </a:solidFill>
                <a:latin typeface="맑은 고딕"/>
              </a:rPr>
              <a:t>(3)보고 동아리 가입을 희망하는 학생들이 증가했습니다. 또한, 소규모 공연 덕분에 동아리 활동이 더욱 풍부해졌다는 긍정적인 평가가 있었으며, 초보자들도 악기를 배우고 무대에 설 수 있음을 내세워 동아리 홍보에 기여할 수 있었습니다. 이후에도</a:t>
            </a:r>
            <a:r>
              <a:rPr sz="1200">
                <a:solidFill>
                  <a:srgbClr val="000000"/>
                </a:solidFill>
                <a:latin typeface="맑은 고딕"/>
              </a:rPr>
              <a:t>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밴드동아리 공연 기획 과정에서 초보자와 실력 있는 동아리원 간의 의견 차이를 좁히기 위해 새로운 방법을 고안했다고 했습니다. 이 과정에서 가장 큰 도전은 무엇이었나요?</a:t>
            </a:r>
            <a:br/>
            <a:r>
              <a:t>(2) 정기 공연과 소규모 공연을 나누어서 기획하는 방안을 해결책으로 삼았을 때, 이러한 전략을 통해 얻은 가장 큰 성과는 무엇이었나요?</a:t>
            </a:r>
            <a:br/>
            <a:r>
              <a:t>(3) 동아리 내 갈등이 발생할 경우, 협력을 통해 합의점을 도출해내는 분위기가 형성되었다고 하는데, 당시 각자의 의견을 어떻게 조율했나요?</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(1)법적 전문성과 실무 경험을 바탕으로 고객감동을 실현하고 법적 리스크를 줄여나가는데 기여하겠습니다. 이를</a:t>
            </a:r>
            <a:r>
              <a:rPr sz="1200">
                <a:solidFill>
                  <a:srgbClr val="000000"/>
                </a:solidFill>
                <a:latin typeface="맑은 고딕"/>
              </a:rPr>
              <a:t> 위한 저의 두 가지 강점이 있습니다.첫째, 법학 전반에 관한 지식을 바탕으로 실무에 적용하는 능력입니다. 사료회사 영업사원으로 </a:t>
            </a:r>
            <a:r>
              <a:rPr u="sng" b="1" sz="1200">
                <a:solidFill>
                  <a:srgbClr val="000000"/>
                </a:solidFill>
                <a:latin typeface="맑은 고딕"/>
              </a:rPr>
              <a:t>(2)근무할 당시 저의 고객님들의 대다수가 법에 친숙하지 않은 중장년층이었습니다. 저는 고객님께 제가 가진 법적 지식을 바탕으로 어르신도 알기 쉽게 설명해 드림으로써 금융사고를 사전에 예방했던 경험이 있습니다. 사료대금이</a:t>
            </a:r>
            <a:r>
              <a:rPr sz="1200">
                <a:solidFill>
                  <a:srgbClr val="000000"/>
                </a:solidFill>
                <a:latin typeface="맑은 고딕"/>
              </a:rPr>
              <a:t> 지급되지 않아 계약 해지 및 근저당권 실행의 위험에 놓여있던 농가가 있었습니다. 저는 농가 사장님께 상황의 심각성을 알기 쉽게 설명해 드리며 대금 지급의 필요성을 안내해 드렸습니다. 사장님과 함께, 출하 가능한 소를 분류하여 신속하게 출하를 진행하는 작업을 수행하였고 이를 바탕으로 사료대금을 지급받아 계약 해지 및 근저당권의 실행으로부터 고객님을 보호할 수 있었습니다.둘째, 계약서 작성 능력입니다. 저는 공인중개사 자격증을 취득하고 근무하며 </a:t>
            </a:r>
            <a:r>
              <a:rPr u="sng" b="1" sz="1200">
                <a:solidFill>
                  <a:srgbClr val="000000"/>
                </a:solidFill>
                <a:latin typeface="맑은 고딕"/>
              </a:rPr>
              <a:t>(3)부동산 계약 체결 및 계약서 작성 업무를 수행하였습니다. 저당권이 설정되어 있는 부동산에 관한 매매 계약서를 작성했던 경험이 있습니다. 매도인은 구두로 본인 명의의 저당권 설정 등기를</a:t>
            </a:r>
            <a:r>
              <a:rPr sz="1200">
                <a:solidFill>
                  <a:srgbClr val="000000"/>
                </a:solidFill>
                <a:latin typeface="맑은 고딕"/>
              </a:rPr>
              <a:t> 상환 후 말소시키겠다는 약속을 하였습니다. 매도인이 상환 의무를 다하지 않을 경우 법적 분쟁 및 책임의 문제가 발생할 수 있다고 생각하였습니다. 저는 당사자에게 특약의 필요성을 말씀드렸고, 저당의 상환책임은 매도인에게 있다는 특약을 설정함으로써 당사자 간의 법적 분쟁의 가능성을 사전에 차단하였습니다. 뿐만 아니라 공인중개사에게 발생할 수 있는 책임 소재를 명확히 함으로써 법적 리스크 또한 예방할 수 있었습니다.이러한 저의 능력과 경험을 바탕으로 법적 문제가 있는 고객에게 법률적 자문을 제공하여 고객감동을 실현하겠습니다. 또 부동산 및 물품, 용역, 공사 등의 계약 체결 시 회사에 문제가 될 수 있는 조항을 사전에 발견하고 특약을 신설하는 등의 조치로 법적 리스크를 줄이는데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가진 법적 전문성과 실무 경험을 바탕으로 '고객감동을 실현'하겠다고 하셨습니다. 고객에게 가장 큰 감동을 주기 위해 지원자가 가장 중요하게 생각하는 원칙이나 가치는 무엇인가요?</a:t>
            </a:r>
            <a:br/>
            <a:r>
              <a:t>(2) 지원자께서 사료회사 영업사원으로서 금융사고를 예방했던 경험을 바탕으로, 법적 리스크가 있는 고객에게 법률적 자문을 제공할 때 어떤 구체적 절차를 통해 문제를 사전에 예방할 계획인지 설명해 주시겠어요?</a:t>
            </a:r>
            <a:br/>
            <a:r>
              <a:t>(3) 공인중개사로서 매도인의 저당 상환책임을 특약으로 설정한 경험이 법적 리스크를 줄이는 데 기여했다고 하셨는데, 이와 유사한 상황에서 더 효과적으로 실무에 적용할 수 있는 방법이 있을까요?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열정을 기반으로 약점을 보완하여 주어진 업무를 성공적으로 수행한 경험이 </a:t>
            </a:r>
            <a:r>
              <a:rPr u="sng" b="1" sz="1200">
                <a:solidFill>
                  <a:srgbClr val="000000"/>
                </a:solidFill>
                <a:latin typeface="맑은 고딕"/>
              </a:rPr>
              <a:t>(1)있습니다.사료회사 영업사원으로 근무할 당시 신입사원 교육이 끝나고 업무에 투입이 되었습니다. 제가 맡은 지역은 축우 작목반과의 거래 계약이 얼마 남지 않은 상황이었기 때문에 재계약을 위한 준비가 필요했습니다. 하지만 해당 지역의 대리점 사장님께서는 (2)신입사원을 배치시켰다는 이유로 본사에 지속적으로 항의를 하는 상황이었습니다. 대리점 사장님은 저를, 함께 영업을 수행할 동료로 인정하지 않으셨고 영업 판로를 개척해야 하는 상황 속에서 어려움이 발생하였습니다. 비록 신입사원이었지만 저에게 주어진 지역을 책임지고 성공적으로 이끌어가고 싶었습니다. 이를 위해서는 신입사원으로서 부족한 실무지식을 대체할 저만의 무기가 필요하다고 생각하였습니다. 저는 열정과 적극적인 소통을 통해 이 상황을 타개할 수 있다고 생각하였습니다. 해당 작목반에서 가장</a:t>
            </a:r>
            <a:r>
              <a:rPr sz="1200">
                <a:solidFill>
                  <a:srgbClr val="000000"/>
                </a:solidFill>
                <a:latin typeface="맑은 고딕"/>
              </a:rPr>
              <a:t> 영향력이 있는 핵심 농가들을 선별하여 </a:t>
            </a:r>
            <a:r>
              <a:rPr u="sng" b="1" sz="1200">
                <a:solidFill>
                  <a:srgbClr val="000000"/>
                </a:solidFill>
                <a:latin typeface="맑은 고딕"/>
              </a:rPr>
              <a:t>(3)공략하기로 전략을 세웠고, 주기적으로 해당 농장을 방문하며 농장 사장님과 소통을 진행하였습니다. 사료에 문제가 발생하면 샘플을 채취하여 본사의 연구실에 성분 파악을 요청하였고, 퇴근 후에는 수송아지 거세 작업 및 등급 예측을 위한 초음파 작업 등의 현장업무를 직접 가서 도우며</a:t>
            </a:r>
            <a:r>
              <a:rPr sz="1200">
                <a:solidFill>
                  <a:srgbClr val="000000"/>
                </a:solidFill>
                <a:latin typeface="맑은 고딕"/>
              </a:rPr>
              <a:t> 저의 진정성을 보여드렸습니다. 고객과 적극적으로 소통하려는 저의 모습을 보시고 농장 사장님께서는 신입사원이지만 경력사원들보다 훨씬 낫다고 말씀하셨습니다.그 결과 농가 사장님의 마음을 움직일 수 있었고, 축우 작목반과의 재계약을 성사시켜 대리점 사장님께 인정받을 수 있었습니다. 이처럼 소통과 열정을 바탕으로 업무를 수행하며, 관련 분야의 전문가로 성장해 나가는 한국마사회의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사료회사 영업사원이었을 때 신입사원으로서 어려운 상황을 극복하기 위해 핵심 농가와 소통했다고 하셨습니다. 이때 농가 사장님과의 효과적인 소통 방법 중 가장 중요하다고 생각하는 점은 무엇인가요?</a:t>
            </a:r>
            <a:br/>
            <a:r>
              <a:t>(2) 당시 대리점 사장님의 신뢰를 얻기 위해 어떤 특별한 방법을 시도했으며, 그 경험을 바탕으로 다른 직무에 적용할 수 있는 교훈이나 전략이 있을까요?</a:t>
            </a:r>
            <a:br/>
            <a:r>
              <a:t>(3) 지원자가 열정과 소통을 기반으로 경력사원보다 좋은 평가를 받았다고 하셨습니다. 열정적이고 적극적인 소통이 회사의 성과에 어떻게 기여할 것이라 생각하시나요?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a:t>
            </a:r>
            <a:r>
              <a:rPr u="sng" b="1" sz="1200">
                <a:solidFill>
                  <a:srgbClr val="000000"/>
                </a:solidFill>
                <a:latin typeface="맑은 고딕"/>
              </a:rPr>
              <a:t>(1)그리고 행사 기획 역량을 적극 활용하겠습니다.먼저, 홍보 역량을 통해 한국마사회의 사업과 가치를 효과적으로 알리겠습니다. 개인 유튜브 채널을 운영하며 구독자 2천 명과 SNS 팔로워</a:t>
            </a:r>
            <a:r>
              <a:rPr sz="1200">
                <a:solidFill>
                  <a:srgbClr val="000000"/>
                </a:solidFill>
                <a:latin typeface="맑은 고딕"/>
              </a:rPr>
              <a:t> 2만 명을 달성한 경험이 있습니다.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a:t>
            </a:r>
            <a:r>
              <a:rPr u="sng" b="1" sz="1200">
                <a:solidFill>
                  <a:srgbClr val="000000"/>
                </a:solidFill>
                <a:latin typeface="맑은 고딕"/>
              </a:rPr>
              <a:t>(2)기여하겠습니다.다음으로, 경영지원 역량을 활용하여 원활한 업무 진행에 이바지하겠습니다. OO기업 인턴 시절, 해외 바이어 지원사업의</a:t>
            </a:r>
            <a:r>
              <a:rPr sz="1200">
                <a:solidFill>
                  <a:srgbClr val="000000"/>
                </a:solidFill>
                <a:latin typeface="맑은 고딕"/>
              </a:rPr>
              <a:t> 일환으로 전시회 현장에서 해외 바이어와 국내 기업 간 비대면 미팅이 일정대로 이루어질 수 있도록 관리한 경험이 있습니다.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a:t>
            </a:r>
            <a:r>
              <a:rPr u="sng" b="1" sz="1200">
                <a:solidFill>
                  <a:srgbClr val="000000"/>
                </a:solidFill>
                <a:latin typeface="맑은 고딕"/>
              </a:rPr>
              <a:t>(3)추진하겠습니다. 과거 콘서트 팬 이벤트 기획팀 팀장으로 활동하며 팬들의 의견을 수렴해 실현 가능한 이벤트를 설계하고, 예산 계획과</a:t>
            </a:r>
            <a:r>
              <a:rPr sz="1200">
                <a:solidFill>
                  <a:srgbClr val="000000"/>
                </a:solidFill>
                <a:latin typeface="맑은 고딕"/>
              </a:rPr>
              <a:t> 일정 조율을 통해 6500명이 참여하는 이벤트를 성공적으로 이끈 경험이 있습니다. 특히 공연기획사, 경호업체 등 다양한 이해관계자와 협력하며 현장 운영까지 총괄한 경험을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개인 유튜브 채널 운영에서 콘텐츠 기획부터 편집까지 전 과정을 주도했을 때, 어떤 난관에 직면했으며 그것을 어떻게 극복했는지 설명해 주세요.</a:t>
            </a:r>
            <a:br/>
            <a:r>
              <a:t>(2) OO기업 인턴 시절 해외 바이어 지원사업에서 전시회 현장을 관리하던 중 발생한 가장 도전적이었던 순간은 무엇이었으며, 이를 통해 무엇을 배웠는지 말씀해 주세요.</a:t>
            </a:r>
            <a:br/>
            <a:r>
              <a:t>(3) 제 20회 제주마 축제 개최에 기여하고 싶다고 언급하신 부분에 대해, 축제의 성공적인 추진을 위해 예산 계획과 일정 조율 외에 어떤 추가적인 계획을 세우고 있는지 말씀해 주세요.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향상시키다.]마케팅 프로젝트에 참여했을 당시 소통이 원활하게 이루어지지 않는 어려움이 있었으나 부팀장으로서 업무를 분업화하여 팀원들에게 할당하고 세부일정을 명확하게 제시함으로써 이를 극복한 경험이 있습니다.당시 저를 제외한 팀원들 모두가 </a:t>
            </a:r>
            <a:r>
              <a:rPr u="sng" b="1" sz="1200">
                <a:solidFill>
                  <a:srgbClr val="000000"/>
                </a:solidFill>
                <a:latin typeface="맑은 고딕"/>
              </a:rPr>
              <a:t>(1)직장인이었으므로 회사 일로 바빠 소통이 잘 되지 않았기에 프로젝트의 진행이 지지부진하였습니다. 저는 이러한 문제가 발생한 것이 과제에 의무와 책임을 느끼지 못하는 분위기가 되었기 때문이라고 생각했습니다.따라서</a:t>
            </a:r>
            <a:r>
              <a:rPr sz="1200">
                <a:solidFill>
                  <a:srgbClr val="000000"/>
                </a:solidFill>
                <a:latin typeface="맑은 고딕"/>
              </a:rPr>
              <a:t>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a:t>
            </a:r>
            <a:r>
              <a:rPr u="sng" b="1" sz="1200">
                <a:solidFill>
                  <a:srgbClr val="000000"/>
                </a:solidFill>
                <a:latin typeface="맑은 고딕"/>
              </a:rPr>
              <a:t>(2)자료조사 분량을 나누었고 회의를 통해 팀원들에게 할당하였습니다. 또한 마감기한을 설정하여 자료 조사하기, 공유하기,</a:t>
            </a:r>
            <a:r>
              <a:rPr sz="1200">
                <a:solidFill>
                  <a:srgbClr val="000000"/>
                </a:solidFill>
                <a:latin typeface="맑은 고딕"/>
              </a:rPr>
              <a:t> 취합한 뒤 피드백받기, 피피티 제작의 순서로 10일안에 모든 업무가 진행될 수 있도록 하였습니다.그리고 메신저로만 의견을 나누는 것에는 한계가 있다고 생각하여 정기적인 회의 일정을 잡았습니다. 특히 피드백과정에서 적극적인 참여가 필요하였으므로 </a:t>
            </a:r>
            <a:r>
              <a:rPr u="sng" b="1" sz="1200">
                <a:solidFill>
                  <a:srgbClr val="000000"/>
                </a:solidFill>
                <a:latin typeface="맑은 고딕"/>
              </a:rPr>
              <a:t>(3)늦더라도 모두가 참여할 수 있는 시간을 맞추어 비대면 회의를 진행하였습니다.적극적이고 계획적으로 프로젝트를 이끈 결과, 확실히 전보다 팀원들의 참여도와 적극성이</a:t>
            </a:r>
            <a:r>
              <a:rPr sz="1200">
                <a:solidFill>
                  <a:srgbClr val="000000"/>
                </a:solidFill>
                <a:latin typeface="맑은 고딕"/>
              </a:rPr>
              <a:t> 올라갔으며 다양한 아이디어가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프로젝트 당시 팀원들의 적극성을 높이기 위한 부팀장으로서의 당신의 구체적인 접근 방식이 어떻게 프로젝트의 결과에 영향을 미쳤는지 설명해 주세요.</a:t>
            </a:r>
            <a:br/>
            <a:r>
              <a:t>(2) 정기적인 회의 일정을 잡고 피드백 과정을 강조했을 때, 팀원들과의 소통 방식에 있어 가장 중요한 점은 무엇이었으며, 이러한 방식이 성과에 미친 영향을 구체적으로 설명해 주세요.</a:t>
            </a:r>
            <a:br/>
            <a:r>
              <a:t>(3) 마케팅 프로젝트에서 높은 완성도로 공모전에서 대상을 수상했을 때, 그 성공의 가장 중요한 요인이 무엇이라 생각하며, 그 요인이 팀워크와 어떻게 연결됐는지 설명해 주세요.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현재 한국마사회는 온라인 발매 정식 운영, 경마 인프라 투자, 자산 매각 등을 통해 재무 건전성을 개선하고 있으며, 이에 따라 지속 가능한 성장 전략이 더욱 중요해진 상황입니다. 이에 따라, 수익원 다각화 </a:t>
            </a:r>
            <a:r>
              <a:rPr u="sng" b="1" sz="1200">
                <a:solidFill>
                  <a:srgbClr val="000000"/>
                </a:solidFill>
                <a:latin typeface="맑은 고딕"/>
              </a:rPr>
              <a:t>(1)및 경영 효율성 극대화를 목표로, 비용 절감 및 예산 최적화 방안을 수립하여 한국마사회의 안정적인 성장을 지원하겠습니다.2.</a:t>
            </a:r>
            <a:r>
              <a:rPr sz="1200">
                <a:solidFill>
                  <a:srgbClr val="000000"/>
                </a:solidFill>
                <a:latin typeface="맑은 고딕"/>
              </a:rPr>
              <a:t> 목표 달성을 위한 경험 및 직무 역량 활용 방안1) 공공기관 재무·회계 실무 경험 활용00교통공사에서 근무하며 </a:t>
            </a:r>
            <a:r>
              <a:rPr u="sng" b="1" sz="1200">
                <a:solidFill>
                  <a:srgbClr val="000000"/>
                </a:solidFill>
                <a:latin typeface="맑은 고딕"/>
              </a:rPr>
              <a:t>(2)운수 수입금 정산 및 현금 흐름 관리 업무를 수행하였고, 이를 통해 공공기관의 예산 운영방식을</a:t>
            </a:r>
            <a:r>
              <a:rPr sz="1200">
                <a:solidFill>
                  <a:srgbClr val="000000"/>
                </a:solidFill>
                <a:latin typeface="맑은 고딕"/>
              </a:rPr>
              <a:t> 익혔습니다. 한국마사회에서도 공공예산 관리 및 회계 시스템을 신속하게 파악하여 실무적으로 기여하겠습니다.2) 예산 편성 및 운영 경험 활용공연 기획을 진행하며 1,000만 원 </a:t>
            </a:r>
            <a:r>
              <a:rPr u="sng" b="1" sz="1200">
                <a:solidFill>
                  <a:srgbClr val="000000"/>
                </a:solidFill>
                <a:latin typeface="맑은 고딕"/>
              </a:rPr>
              <a:t>(3)규모의 예산을 직접 편성·운영한 경험이 있습니다. 비용 분석 및 지출 최소화 전략을 실행하며 재무적 사고를</a:t>
            </a:r>
            <a:r>
              <a:rPr sz="1200">
                <a:solidFill>
                  <a:srgbClr val="000000"/>
                </a:solidFill>
                <a:latin typeface="맑은 고딕"/>
              </a:rPr>
              <a:t> 길렀고, 협력사 및 이해관계자와 협업하며 비용 조정 및 자금 운용을 실무적으로 경험하였습니다. 한국마사회에서도 예산 집행 및 비용 절감 전략을 수립하는 과정에서 이 경험을 적극 활용하겠습니다.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00교통공사에서 공공기관의 예산 운영 방식을 익혔다고 하셨습니다. 공공기관에서의 예산 운영 방식과 민간기업에서의 큰 차이점은 무엇이라고 생각하시고, 이러한 차이를 한국마사회에 어떻게 적용할 계획이신가요?</a:t>
            </a:r>
            <a:br/>
            <a:r>
              <a:t>(2) 1,000만 원 규모의 예산을 직접 편성·운영한 경험을 바탕으로, 한국마사회에서 어떤 구체적인 예산 절감 전략을 구상하시고, 그로 인해 기대하는 성과는 무엇인가요?</a:t>
            </a:r>
            <a:br/>
            <a:r>
              <a:t>(3) 재경관리사, 투자자산운용사, 매경테스트 자격증을 보유하고 계신 것으로 보입니다. 이러한 자격증을 통해 한국마사회에서 실질적으로 어떻게 기여하실 계획이신가요?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업무 공유로 이루어낸 시너지 창출]대학 전공과목 논문발표 팀 프로젝트 수행하는 중, 한 팀원의 진척도가 더딘 상황을 발견했습니다. 이 팀원은 직장 생활을 하다가 졸업을 위해 10년 만에 복학했기 때문에, 긴 공백기로 인해 논문 분석에 어려움을 겪고 있었습니다. 사전에 각자 역량에 대해 충분히 소통하지 않아 역할 분배에 문제가 발생했지만, 업무 진행 상황을 적극적으로 공유하면서 조기에 발견하였습니다. 하지만 문제의 본질은 단순한 업무 지연이 아니라, 팀원 간의 역할 기대의 차이에서 비롯된 협력 문제라고 생각했습니다.업무 역량에 대한 솔직한 소통이 중요하다고 생각했고, 편안한 분위기의 카페에서 의견을 나누는 시간을 제안하여 복학생 팀원의 역량 중 프레젠테이션 능력을 발견해냈습니다. 저는 해당 팀원이 발표자 역할에 집중할 수 </a:t>
            </a:r>
            <a:r>
              <a:rPr u="sng" b="1" sz="1200">
                <a:solidFill>
                  <a:srgbClr val="000000"/>
                </a:solidFill>
                <a:latin typeface="맑은 고딕"/>
              </a:rPr>
              <a:t>(1)있도록 역할을 재조정하자고 적극적으로 제안했습니다. 평소와 같은 방식으로 역할을 수행하기보다는, 팀원 각자의 강점과 역량을 최대한 발휘할 수 있는 팀워크를 형성하는 것이 중요하다고 생각했기 때문입니다. 또한 발표 프로젝트인 만큼, 이를 통해 다른 팀과 차별화되는 성과를 낼 수 있을 것이라 판단했습니다.저는 팀원들의 협조를 이끌어내기 위해 자발적으로 기피 업무를 맡았으며, 매주 팀원들에게 수업 내용을</a:t>
            </a:r>
            <a:r>
              <a:rPr sz="1200">
                <a:solidFill>
                  <a:srgbClr val="000000"/>
                </a:solidFill>
                <a:latin typeface="맑은 고딕"/>
              </a:rPr>
              <a:t> 정리해 공유함으로써 스스로 지식을 내재화하는 기회로 삼았습니다. 이 과정에서 팀에 정보를 공유하며 서로 피드백을 주고받는 분위기가 형성되었고, 복학생 팀원의 </a:t>
            </a:r>
            <a:r>
              <a:rPr u="sng" b="1" sz="1200">
                <a:solidFill>
                  <a:srgbClr val="000000"/>
                </a:solidFill>
                <a:latin typeface="맑은 고딕"/>
              </a:rPr>
              <a:t>(2)내용 숙지와 발표준비를 돕는데 팀원 모두가 적극적으로 참여하게 되었습니다.결과적으로 복학생 팀원의 차별화된 발표 자세로 교수님께 칭찬을 받았습니다. 또한 준비 (3)과정에서 적극적인 업무 공유와 크로스 체크 덕분에 발표 후 질의응답에도 완벽히 대응하며 좋은 성적을 받았습니다. 이 과정에서 가장 큰 성과로 느꼈던</a:t>
            </a:r>
            <a:r>
              <a:rPr sz="1200">
                <a:solidFill>
                  <a:srgbClr val="000000"/>
                </a:solidFill>
                <a:latin typeface="맑은 고딕"/>
              </a:rPr>
              <a:t> 것은 서로의 부족한 부분을 채워주며 협력의 진정한 가치를 경험했다는 점이었습니다.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복학생 팀원의 발표 능력을 발견하고 역할을 재조정한 경험이 있다고 하셨습니다. 이러한 재조정이 전체 프로젝트에 어떤 긍정적인 영향을 미쳤나요?</a:t>
            </a:r>
            <a:br/>
            <a:r>
              <a:t>(2) 팀 프로젝트 중 팀원에게 기피 업무를 자발적으로 맡았다고 하셨습니다. 구체적으로 어떤 업무였고 이를 통해 얻은 교훈은 무엇인가요?</a:t>
            </a:r>
            <a:br/>
            <a:r>
              <a:t>(3) 지원자는 팀에서 정보를 공유하며 피드백을 주고받는 분위기를 형성했다고 했는데, 이 과정에서 가장 도전적인 부분은 무엇이었으며 어떻게 극복하셨나요?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a:t>
            </a:r>
            <a:r>
              <a:rPr sz="1200">
                <a:solidFill>
                  <a:srgbClr val="000000"/>
                </a:solidFill>
                <a:latin typeface="맑은 고딕"/>
              </a:rPr>
              <a:t>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각 팀이 자신의 입장만 고수하며 의견 조율이 이루어지지 않아, 프로젝트 일정 지연이 우려되는 상황이었습니다.[갈등 해결 방법]이를 해결하기 위해 저는 논리적인 대화의 장을 마련하는 것이 필요하다고 판단했습니다. 먼저 비대면 논의를 통해 </a:t>
            </a:r>
            <a:r>
              <a:rPr u="sng" b="1" sz="1200">
                <a:solidFill>
                  <a:srgbClr val="000000"/>
                </a:solidFill>
                <a:latin typeface="맑은 고딕"/>
              </a:rPr>
              <a:t>(2)각자의 입장을 명확히 정리하여 공유하도록 했습니다. 기획팀은 장소 선정 이유와 기대 효과를 설명했고, 촬영팀은 장비</a:t>
            </a:r>
            <a:r>
              <a:rPr sz="1200">
                <a:solidFill>
                  <a:srgbClr val="000000"/>
                </a:solidFill>
                <a:latin typeface="맑은 고딕"/>
              </a:rPr>
              <a:t> 운반과 일정상의 문제를 구체적으로 제시하면서 객관적인 논의가 가능해졌습니다.이 논의를 바탕으로 저는 절충안을 도출하는 데 집중했습니다. 촬영팀이 요구하는 접근성이 좋은 도심 지역 중 촬영 조건이 유사한 장소를 후보지로 추가 선정하였고, 결국 장비 이동 부담을 최소화하면서도 기획팀이 원하는 영상미를 확보할 수 있는 대안 장소를 결정할 수 </a:t>
            </a:r>
            <a:r>
              <a:rPr u="sng" b="1" sz="1200">
                <a:solidFill>
                  <a:srgbClr val="000000"/>
                </a:solidFill>
                <a:latin typeface="맑은 고딕"/>
              </a:rPr>
              <a:t>(3)있었습니다. 그 결과, 일정 지연 없이 촬영을 성공적으로 완료할 수 있었습니다.이 경험을 통해 소통 방식이 협업의 성과를 결정짓는</a:t>
            </a:r>
            <a:r>
              <a:rPr sz="1200">
                <a:solidFill>
                  <a:srgbClr val="000000"/>
                </a:solidFill>
                <a:latin typeface="맑은 고딕"/>
              </a:rPr>
              <a:t> 중요한 요소라는 점을 배웠습니다. 특히, 다양한 이해관계자가 참여하는 프로젝트에서는 입장을 명확히 전달하고, 논리적으로 조율하는 역량이 필수적임을 깨닫게 되었습니다.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공연 기획 대표로서 기획팀과 촬영팀 간의 갈등을 해결한 경험이 있다고 하셨습니다. 직장 내에서 다양한 이해관계자들이 있을 때, 이와 같은 상황이 벌어졌을 때 지원자는 어떻게 대처하실 건가요?</a:t>
            </a:r>
            <a:br/>
            <a:r>
              <a:t>(2) 촬영팀과 기획팀 간의 절충안을 마련하는 과정에서 가장 어려웠던 점은 무엇이었고, 이를 해결하기 위한 구체적인 조치가 무엇이었나요?</a:t>
            </a:r>
            <a:br/>
            <a:r>
              <a:t>(3) 이 경험에서 얻은 소통 방식의 중요성을 향후 한국마사회에서 어떻게 활용할 계획이신가요?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발매의 법률 지원으로, 국민들께 더 가까이!]2024년 시행된 온라인 마권은 고객 입장이 없어도 경마 매출이 발생하여 팬데믹과 같은 사회적 변화에도 경마산업의 지속가능성을 보장하며, 불법 온라인 도박으로의 유인성을 낮추어 공정하고 경쟁력 있는 경마시행에 기여하는 제도입니다. 입사 후 법무 업무 경험과 유관 법령 및 소송 절차에 대한 실무지식을 바탕으로 관계 법령의 근거하여 규정을 관리하고, 불법 </a:t>
            </a:r>
            <a:r>
              <a:rPr u="sng" b="1" sz="1200">
                <a:solidFill>
                  <a:srgbClr val="000000"/>
                </a:solidFill>
                <a:latin typeface="맑은 고딕"/>
              </a:rPr>
              <a:t>(1)경마를 단속하여 온라인 마권의 안정적 시장 운영과 합법 경마의 경쟁력 강화에 기여하고 싶습니다.이를 위해 첫째, 매뉴얼 제정과 시효 관리로 전세보증금 미상환으로 인한 기금의 손실 등 법적</a:t>
            </a:r>
            <a:r>
              <a:rPr sz="1200">
                <a:solidFill>
                  <a:srgbClr val="000000"/>
                </a:solidFill>
                <a:latin typeface="맑은 고딕"/>
              </a:rPr>
              <a:t> 문제 예방에 기여한 경험을 바탕으로 온라인 마권 맞춤형 매뉴얼을 제정하여 일관성 있고 공정한 </a:t>
            </a:r>
            <a:r>
              <a:rPr u="sng" b="1" sz="1200">
                <a:solidFill>
                  <a:srgbClr val="000000"/>
                </a:solidFill>
                <a:latin typeface="맑은 고딕"/>
              </a:rPr>
              <a:t>(2)경마서비스 제공에 기여하겠습니다. 한국토지주택공사에 법률직으로 입사하여, 법무관리 업무를 수행하며 법률 지원 경험을 쌓았습니다. 공공주택특별법과 전세임대 지침, 주택임대차보호법에</a:t>
            </a:r>
            <a:r>
              <a:rPr sz="1200">
                <a:solidFill>
                  <a:srgbClr val="000000"/>
                </a:solidFill>
                <a:latin typeface="맑은 고딕"/>
              </a:rPr>
              <a:t> 근거한 매뉴얼을 제정하여 각 부서 및 콜센터와 공유하여 일관성 있는 민원 응대와 법률 대응으로 채권의 시효를 관리하고 전세보증금 회수율을 높인 경험이 있습니다.둘째, 법규 모니터링 경험과 소송 지원 경험을 바탕으로, 정기적인 불법동향 모니터링을 실시하여 경마 인식을 개선하고, 국민공감대를 형성하여 유관부서인 농림축산식품부의 정책적 지지를 얻는 데 일조하고 싶습니다. 이를 위해 시내버스 법규 모니터링단으로 활동하며 대중교통 이용 및 운수업의 경제 활성화와 법률문제 예방을 위해 법규 준수 여부를 평가하고 산업 현장에서의 법규 모니터링 경험을 쌓았습니다.불법 </a:t>
            </a:r>
            <a:r>
              <a:rPr u="sng" b="1" sz="1200">
                <a:solidFill>
                  <a:srgbClr val="000000"/>
                </a:solidFill>
                <a:latin typeface="맑은 고딕"/>
              </a:rPr>
              <a:t>(3)경마 단속 과정에서 발생하는 법적 리스크를 관리하여 조직과 경마이용자를 보호하는 것이 법무직의 역할이라 생각합니다. 한국토지주택공사에서의</a:t>
            </a:r>
            <a:r>
              <a:rPr sz="1200">
                <a:solidFill>
                  <a:srgbClr val="000000"/>
                </a:solidFill>
                <a:latin typeface="맑은 고딕"/>
              </a:rPr>
              <a:t> 채권추심 및 보증금반환청구 소송, 명도 소송, 강제 집행의 등 법령 대응 및 소송 지원 경험을 바탕으로 불법 경마 과정에서 발생하는 민형사의 문제를 예방하고 불법 경마를 단속하여 공공성과 공익성을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법무 관리 업무를 수행하며 법률 지원 경험을 쌓았다고 하셨습니다. 이 경험을 통해 얻은 가장 큰 교훈은 무엇이었으며, 이를 한국마사회에 어떻게 적용하실 계획인지 말씀해 주세요.</a:t>
            </a:r>
            <a:br/>
            <a:r>
              <a:t>(2) 지원자는 한국토지주택공사에서 법률직으로 일하며, 채권의 시효 관리와 전세보증금 회수율을 높인 경험이 있다고 했습니다. 이 경험을 통해 직면했던 가장 큰 도전은 무엇이었으며, 이를 극복하기 위해 어떤 전략을 사용하셨는지 설명해 주세요.</a:t>
            </a:r>
            <a:br/>
            <a:r>
              <a:t>(3) 불법 경마 단속과 관련하여 조직과 경마 이용자를 보호하는 것이 법무직의 역할이라고 하신 부분이 인상 깊습니다. 불법 경마를 단속하는 과정에서 맞닥뜨릴 수 있는 가장 큰 법적 리스크가 무엇이라 생각하시는지, 그리고 이를 어떻게 관리해 나가실 계획인지 설명해 주세요.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[소통하고 협력하며 조직의 목표 달성에 기여하겠습니다!]법무직은 국회 및 농림축산식품부는 물론 지자체를 비롯한 법원과 각 지원, 법원집행관 등 대외기관과 협력이 필수적인 만큼 유관기관과의 소통 역량과 협업 경험이 중요하다고 생각합니다. 한국토지주택공사에서 법률직으로서, 배당 업무를 수행하는 과정에서 법원 집행부서와 협업하여 입주자와의 소통 부재로 인한 문제를 해소한 경험이 있습니다.경매 배당 업무는, 임차한 기존주택의 경매가 진행될 경우 법률사무소에 전세임대주택 권리신고 및 경매배당 요구를 의뢰하고, 배당기일에 </a:t>
            </a:r>
            <a:r>
              <a:rPr u="sng" b="1" sz="1200">
                <a:solidFill>
                  <a:srgbClr val="000000"/>
                </a:solidFill>
                <a:latin typeface="맑은 고딕"/>
              </a:rPr>
              <a:t>(1)배당 법정에 참석하여 확정된 배당표를 바탕으로, 이의신청을 거쳐 배당금을 수령하여 전세보증금으로 상환하는 절차로 업무가 마무리됩니다. 경매배당 절차를 알리는 경매배당통지서는 주민등록이 되어 있는 입주자를</a:t>
            </a:r>
            <a:r>
              <a:rPr sz="1200">
                <a:solidFill>
                  <a:srgbClr val="000000"/>
                </a:solidFill>
                <a:latin typeface="맑은 고딕"/>
              </a:rPr>
              <a:t> 대상으로 통지되기 때문에 표준임대차 계약서 상, 경매개시 등 법률 변동 문제가 있을 경우 고지의 의무가 있습니다. 하지만 이에 대한 소통의 부재로 경매가 개시되고, 배당기일을 놓쳐 배당금을 수령받지 못해 보증금 회수 문제와 입주자와의 법적 갈등이 발생하였습니다.입주자와의 소통 부재의 문제를 해소하고, </a:t>
            </a:r>
            <a:r>
              <a:rPr u="sng" b="1" sz="1200">
                <a:solidFill>
                  <a:srgbClr val="000000"/>
                </a:solidFill>
                <a:latin typeface="맑은 고딕"/>
              </a:rPr>
              <a:t>(2)보증금 채권 회수율을 높이기 위해 두 가지 방안을 시행하였습니다. 첫째, 전세임대차계약 해지 예정일 기준 1주일 전 보증금반환 시까지 대항력 유지를 위한 전입유지 의무와 함께, 경매관련 절차에</a:t>
            </a:r>
            <a:r>
              <a:rPr sz="1200">
                <a:solidFill>
                  <a:srgbClr val="000000"/>
                </a:solidFill>
                <a:latin typeface="맑은 고딕"/>
              </a:rPr>
              <a:t> 대한 통지 의무를 안내하였습니다. 둘째, 관할 지자체 내 법원과 각 지원에 공문으로 확정일자를 제출하지 않은 세대의 경우 공사에 안내를 구하는 업무 협조문을 보내, 협조를 구하였습니다. 실제로 공문 시행 이후, </a:t>
            </a:r>
            <a:r>
              <a:rPr u="sng" b="1" sz="1200">
                <a:solidFill>
                  <a:srgbClr val="000000"/>
                </a:solidFill>
                <a:latin typeface="맑은 고딕"/>
              </a:rPr>
              <a:t>(3)법원 지원에서 유선으로 해당 계약 세대인 것으로 확인되니, 배당기일 절차에 참여할 수 있도록 하여 배당기일에 참석하여 배당금을 수령할 수 있었습니다.문제를 해결하는 과정에서 조직원의 업무수행능력</a:t>
            </a:r>
            <a:r>
              <a:rPr sz="1200">
                <a:solidFill>
                  <a:srgbClr val="000000"/>
                </a:solidFill>
                <a:latin typeface="맑은 고딕"/>
              </a:rPr>
              <a:t> 향상과 조직의 목표 달성을 위해서는 조직 내외 소통이 중요함을 깨닫게 되었습니다. 소통하고 협력하며, 한국마사회의 핵심가치를 나타내는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법률직으로서 입주자와의 소통 부재 문제를 해결했다고 언급하셨습니다. 이 과정에서 가장 큰 난관은 무엇이었고, 이를 극복하기 위해 어떠한 구체적인 조치를 취하셨는지 상세히 설명해 주세요.</a:t>
            </a:r>
            <a:br/>
            <a:r>
              <a:t>(2) 소통의 부재가 경매절차에서 여러 문제를 초래했다고 하셨는데, 이러한 문제를 효과적으로 해결하기 위해 조직 차원에서 어떤 추가적인 시스템이나 프로세스가 필요하다고 생각하시나요?</a:t>
            </a:r>
            <a:br/>
            <a:r>
              <a:t>(3) 지원자는 문제가 발생한 후 두 가지 방안을 시행하여 갈등을 해결했다고 했습니다. 이 경험을 통해 협업과 소통의 중요성에 대해 어떤 교훈을 얻으셨고, 이를 한국마사회에서 어떻게 활용하실 계획인지 설명해 주세요.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(1)한국마사회의 경영지원팀에 입사하게 된다면, 외부적으로는 긍정적인 기업 브랜드 이미지를 구축하고 내부적으로는 직원 간 소통을 강화하고자 합니다. 조직문화 만족도를 90점 이상으로 끌어올리고, 정기 승마 인구 20만명을 달성하는</a:t>
            </a:r>
            <a:r>
              <a:rPr sz="1200">
                <a:solidFill>
                  <a:srgbClr val="000000"/>
                </a:solidFill>
                <a:latin typeface="맑은 고딕"/>
              </a:rPr>
              <a:t> 것이 저의 목표입니다. 이를 이루기 위해 저의 </a:t>
            </a:r>
            <a:r>
              <a:rPr u="sng" b="1" sz="1200">
                <a:solidFill>
                  <a:srgbClr val="000000"/>
                </a:solidFill>
                <a:latin typeface="맑은 고딕"/>
              </a:rPr>
              <a:t>(2)기획보고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a:t>
            </a:r>
            <a:r>
              <a:rPr sz="1200">
                <a:solidFill>
                  <a:srgbClr val="000000"/>
                </a:solidFill>
                <a:latin typeface="맑은 고딕"/>
              </a:rPr>
              <a:t>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경영지원 직무에서 가장 중요한 역량은 '측은지심'이라고 생각합니다. 우리 직원에게 힘든 점이 있다면 그 원인이 무엇인지, 어떻게 하면 해결할 수 </a:t>
            </a:r>
            <a:r>
              <a:rPr u="sng" b="1" sz="1200">
                <a:solidFill>
                  <a:srgbClr val="000000"/>
                </a:solidFill>
                <a:latin typeface="맑은 고딕"/>
              </a:rPr>
              <a:t>(3)있을지 항상 고민하고 노력해야 한다는 것이 저의 업무상 신조입니다. 실제로, 저는 신규 업무에 배치된 직원들 및 직무 파악에 어려움을 겪는 신입들을 위해 사내 도서관을 신설한 경험이 있습니다. 직무 관련 도서, 전공 서적, 비즈니스 매너 도서</a:t>
            </a:r>
            <a:r>
              <a:rPr sz="1200">
                <a:solidFill>
                  <a:srgbClr val="000000"/>
                </a:solidFill>
                <a:latin typeface="맑은 고딕"/>
              </a:rPr>
              <a:t> 등 실무에 필요한 책 300권을 수의 계약을 통해 비치했고,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조직문화 만족도를 90점 이상으로 끌어올린다고 하셨는데, 이를 실현하기 위한 구체적인 계획이나 전략이 무엇인지 상세히 설명해 주실 수 있나요?</a:t>
            </a:r>
            <a:br/>
            <a:r>
              <a:t>(2) 경마건전화 및 말복지 향상을 위해 추진했던 정책 캠페인의 구체적인 내용과 이를 통해 어떤 성과를 기대할 수 있을까요?</a:t>
            </a:r>
            <a:br/>
            <a:r>
              <a:t>(3) 사내 도서관 신설 프로젝트에서 가장 큰 도전과 그것을 어떻게 극복했는지 말씀해 주세요.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a:t>
            </a:r>
            <a:r>
              <a:rPr u="sng" b="1" sz="1200">
                <a:solidFill>
                  <a:srgbClr val="000000"/>
                </a:solidFill>
                <a:latin typeface="맑은 고딕"/>
              </a:rPr>
              <a:t>(1)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(2)말씀하였습니다. '제 일'과 '다른 팀원의 일'을 딱 잘라 구분하는 것이 아니라, 팀 전체를 바라보아야 한다는 것을 크게 깨닫고 반성하는 계기가 되었습니다. 그 후, 제 업무가 끝났을 때 저는 팀원들께 도울 부분이 있는지 먼저 여쭈었습니다. 만약 잘 모르는 업무일</a:t>
            </a:r>
            <a:r>
              <a:rPr sz="1200">
                <a:solidFill>
                  <a:srgbClr val="000000"/>
                </a:solidFill>
                <a:latin typeface="맑은 고딕"/>
              </a:rPr>
              <a:t>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a:t>
            </a:r>
            <a:r>
              <a:rPr u="sng" b="1" sz="1200">
                <a:solidFill>
                  <a:srgbClr val="000000"/>
                </a:solidFill>
                <a:latin typeface="맑은 고딕"/>
              </a:rPr>
              <a:t>(3)적극적인 자세로 업무에 임한 결과, 처리 속도가 차츰 향상되어 일 평균 80건씩 심의하던 결의서를 하루에 200건 가량 처리할 수 있었습니다. 또한 폭넓게 쌓은 업무 지식으로 동기들 사이에서는 어떤 질문이든 답해줄 수 있는 '빅스비'로 활약하였습니다. 팀원들과 동기들, 나아가 전 직원을 돕는다는 자세로 노력을 아끼지 않은 덕분에 본부 내에서 '최고의</a:t>
            </a:r>
            <a:r>
              <a:rPr sz="1200">
                <a:solidFill>
                  <a:srgbClr val="000000"/>
                </a:solidFill>
                <a:latin typeface="맑은 고딕"/>
              </a:rPr>
              <a:t> 루키상'을 수상하는 영예까지 얻게 되었습니다. 각 팀을 지원하고 직원들의 의견을 조율하는 경영지원 직무에서는 더더욱 소통과 협력의 자세가 중요하다고 생각합니다.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자신의 업무를 중시하던 시절, 가장 어려웠던 점과 그로 인해 배운 점은 무엇인지 구체적인 예시를 들어 설명해주세요.</a:t>
            </a:r>
            <a:br/>
            <a:r>
              <a:t>(2) 팀 전체를 위한다는 마인드를 어떻게 쌓아갔는지 구체적으로 이야기해 주실 수 있나요? 이 과정에서 어떠한 변화를 경험했나요?</a:t>
            </a:r>
            <a:br/>
            <a:r>
              <a:t>(3) 한국토지주택공사 인턴 시절, '빅스비'로서 활약했던 경험을 구체적으로 말씀해 주시겠어요? 어떤 방식으로 동기들과의 소통을 도왔는지 궁금합니다.</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[환경, 사회, 지배구조 개선을 위한 노력] 한국마사회의 경영지원 분야에 입사 후 ESG경영을 실천하는 데 기여하고 싶습니다. ESG경영은 기업의 미래 가치와 지속가능성을 평가한다는 점에서 그 중요도가 점차 높아지고 있습니다. 한국마사회는 환경, 사회, 지배구조의 측면에서 ESG경영 성과를 달성하기 위해 다방면으로 노력하고 있습니다. 저 역시 한국마사회의 지속가능한 경영에 기여하여 사회적 책임을 다하고 기관의 미래 가치를 높이는 데 기여하고 싶습니다. 목표를 달성하기 위한 구체적인 계획은 다음과 같습니다. 우선 공공기관 에너지이용 합리화 업무를 보조한 </a:t>
            </a:r>
            <a:r>
              <a:rPr u="sng" b="1" sz="1200">
                <a:solidFill>
                  <a:srgbClr val="000000"/>
                </a:solidFill>
                <a:latin typeface="맑은 고딕"/>
              </a:rPr>
              <a:t>(1)경험을 바탕으로 한국마사회의 에너지이용 효율화에 기여하겠습니다. 한국에너지공단에서 수습 업무를 하며 공공기관의 에너지 사용량</a:t>
            </a:r>
            <a:r>
              <a:rPr sz="1200">
                <a:solidFill>
                  <a:srgbClr val="000000"/>
                </a:solidFill>
                <a:latin typeface="맑은 고딕"/>
              </a:rPr>
              <a:t> 감축 사업에 대한 이해도를 높인 경험이 있습니다. 이를 바탕으로 렛츠런파크 등 한국마사회 시설의 주차장에 태양열 설치와 점심 시간 소등을 건의하여 에너지 효율화에 기여하기 위해 노력하겠습니다. 또한 사회공헌 프로그램을 개발하는 데 </a:t>
            </a:r>
            <a:r>
              <a:rPr u="sng" b="1" sz="1200">
                <a:solidFill>
                  <a:srgbClr val="000000"/>
                </a:solidFill>
                <a:latin typeface="맑은 고딕"/>
              </a:rPr>
              <a:t>(2)이바지하겠습니다. 저는 고전문화 창업캠프에서 역사 탐방 프로그램을 기획하여 선호도 투표에서 1등한 경험이 있습니다. 이러한 문제해결능력을</a:t>
            </a:r>
            <a:r>
              <a:rPr sz="1200">
                <a:solidFill>
                  <a:srgbClr val="000000"/>
                </a:solidFill>
                <a:latin typeface="맑은 고딕"/>
              </a:rPr>
              <a:t> 바탕으로 한국마사회의 사회공헌 프로그램을 개발하여 지역상생에 기여하겠습니다. 또한 교외근로를 하면서 쌓은 온라인 마케팅 업무 경험을 바탕으로 사회공헌 프로그램이 활성화될 수 있도록 홍보하는 역할을 하겠습니다. 마지막으로 공정하고 청렴한 지배구조 확립을 위해 스스로 모범이 되어 원칙과 윤리를 준수하며 업무를 수행하겠습니다. 학원 </a:t>
            </a:r>
            <a:r>
              <a:rPr u="sng" b="1" sz="1200">
                <a:solidFill>
                  <a:srgbClr val="000000"/>
                </a:solidFill>
                <a:latin typeface="맑은 고딕"/>
              </a:rPr>
              <a:t>(3)아르바이트를 할 때에도 늘 매뉴얼을 준수하며 일관되게 업무를 수행하기 위해 노력했습니다. 한국마사회의 윤리 강령과 관련 법률을</a:t>
            </a:r>
            <a:r>
              <a:rPr sz="1200">
                <a:solidFill>
                  <a:srgbClr val="000000"/>
                </a:solidFill>
                <a:latin typeface="맑은 고딕"/>
              </a:rPr>
              <a:t> 명확히 숙지하여 늘 청렴하고 공정하게 업무를 처리하고, 저뿐만 아니라 다 함께 청렴한 조직 문화를 만들기 위해 노력하겠습니다. 위와 같은 역량과 노력을 바탕으로 한국마사회의 ESG경영 성과와 지속가능한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한국에너지공단에서 수습 업무를 하며 공공기관의 에너지 사용량 감축 사업에 대한 이해도를 높인 경험이 있다고 했는데, 그 경험이 한국마사회의 에너지 효율화에 어떻게 구체적으로 적용될 수 있을지 말씀해 주시겠습니까?</a:t>
            </a:r>
            <a:br/>
            <a:r>
              <a:t>(2) 한국마사회의 사회공헌 프로그램 개발에 기여하겠다고 했습니다. 과거 역사 탐방 프로그램을 기획하여 선호도 투표에서 1등을 한 경험을 바탕으로 어떤 아이디어로 사회공헌 프로그램을 발전시키고자 하시는지 설명해 주실 수 있나요?</a:t>
            </a:r>
            <a:br/>
            <a:r>
              <a:t>(3) 지원자가 청렴한 조직 문화를 만들기 위해 노력하겠다고 했는데, 학원 아르바이트에서 매뉴얼을 준수하는 방법 이외에 어떤 방법으로 청렴한 문화를 조성하셨는지 구체적으로 설명해 주실 수 있을까요?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의견교환을 통한 협업] 팀 프로젝트에서 보고서 작성 방향을 두고 팀원과 의견 차이를 극복한 경험이 있습니다. 당시 이차전지의 수입의존도를 주제로 10페이지 분량의 보고서를 작성해야 했습니다. 그러나 자료 조사를 하는 과정에서 예상보다 내용이 많아졌고, 보고서가 10페이지를 초과하게 되었습니다. 저는 보고서 제출 기준을 맞추는 것이 우선이라고 생각하여 내용을 줄이자고 주장했지만, 다른 팀원은 보고서에 필요한 내용을 모두 담기 위해서는 그대로 제출해야 한다고 주장했습니다. 처음에는 서로의 의견만을 고수하다 보니 의견 차이가 좁혀지지 </a:t>
            </a:r>
            <a:r>
              <a:rPr u="sng" b="1" sz="1200">
                <a:solidFill>
                  <a:srgbClr val="000000"/>
                </a:solidFill>
                <a:latin typeface="맑은 고딕"/>
              </a:rPr>
              <a:t>(1)않았습니다. 그러나 더 이상 의견을 고집하면 팀워크와 결과물에 부정적인 영향을 줄 수 있다고 판단해 다시 논의하기 시작했습니다. 팀원 모두 완성도 높은 보고서를 작성하고자</a:t>
            </a:r>
            <a:r>
              <a:rPr sz="1200">
                <a:solidFill>
                  <a:srgbClr val="000000"/>
                </a:solidFill>
                <a:latin typeface="맑은 고딕"/>
              </a:rPr>
              <a:t> 한다는 공통된 목표를 확인한 뒤, 의견이 일치하는 부분과 차이 나는 부분을 정리하며 해결책을 </a:t>
            </a:r>
            <a:r>
              <a:rPr u="sng" b="1" sz="1200">
                <a:solidFill>
                  <a:srgbClr val="000000"/>
                </a:solidFill>
                <a:latin typeface="맑은 고딕"/>
              </a:rPr>
              <a:t>(2)모색했습니다. 그 결과, 불필요한 그래프와 표를 삭제하고, 장황한 문장을 간결하게 다듬는 방식으로</a:t>
            </a:r>
            <a:r>
              <a:rPr sz="1200">
                <a:solidFill>
                  <a:srgbClr val="000000"/>
                </a:solidFill>
                <a:latin typeface="맑은 고딕"/>
              </a:rPr>
              <a:t> 절충안을 도출했습니다. 또한 서술한 내용을 간단한 표로 정리해 공간을 효율적으로 활용하기로 결정했습니다. 이를 통해 기준을 준수하면서도 보고서의 핵심 내용을 유지하는 해결책을 마련할 수 있었습니다. 결과적으로 팀 프로젝트가 원활하게 진행될 수 있었고, </a:t>
            </a:r>
            <a:r>
              <a:rPr u="sng" b="1" sz="1200">
                <a:solidFill>
                  <a:srgbClr val="000000"/>
                </a:solidFill>
                <a:latin typeface="맑은 고딕"/>
              </a:rPr>
              <a:t>(3)이후 사소한 의견 차이가 발생하더라도 서로의 입장을 이해하고 조율하는 과정이 자연스러워졌습니다. 또한 의견</a:t>
            </a:r>
            <a:r>
              <a:rPr sz="1200">
                <a:solidFill>
                  <a:srgbClr val="000000"/>
                </a:solidFill>
                <a:latin typeface="맑은 고딕"/>
              </a:rPr>
              <a:t> 차이는 당연한 과정이며, 이를 통해 더 나은 의견을 도출할 수 있다는 점을 깨닫게 되었습니다. 결국 원활한 협업을 통해 보고서의 완성도를 높일 수 있었으며, 긍정적인 피드백과 함께 해당 강의에서 패스를 받을 수 있었습니다. 이러한 경험을 바탕으로 마사회에 입사해서도 조직 내에서 의견 차이를 겪게 된다면, 자신의 의견만을 고집하기보다는 상대방의 의견을 이해하고 절충안을 도출하여 더 나은 성과를 내기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이차전지 보고서 작성 시 의견 차이를 극복한 방법을 설명하셨는데, 이러한 절충안을 도출할 때 어떤 원칙을 중심으로 합의를 이끌어내셨는지 좀 더 구체적인 사례를 들어 설명해 주시겠습니까?</a:t>
            </a:r>
            <a:br/>
            <a:r>
              <a:t>(2) 보고서 작성 과정에서 불필요한 그래프와 표를 삭제하고 문장을 간결하게 다듬었다고 하셨습니다. 이러한 방식이 팀 프로젝트 외에 다른 협업 상황에서도 사용될 수 있다고 생각하십니까? 이 방법을 다른 분야에 적용해 본 경험이 있다면 말씀해 주세요.</a:t>
            </a:r>
            <a:br/>
            <a:r>
              <a:t>(3) 완성도 높은 보고서를 통해 긍정적인 피드백을 받으셨다고 했는데, 그 피드백의 구체적인 내용은 무엇이었으며, 이에 따라 지원자는 어떤 점을 더욱 발전시키고자 했는지 말씀해 주실 수 있을까요?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우선 저는 경영지원 분야로 지원하였습니다. 왜냐하면 말 산업의 선두 주자 한국마사회 입사를 하고자 하는 만큼 입사 후 승마활성화부에서 어떻게 하면 승마를 많은 분들께 대중화할 수 있을지 고민하고 해결 방안을 모색해 내는 직원이 되고 싶었기 때문입니다. 이를 통해 말 산업으로 국가 경제 활성화 증진에 기여하고, 국민의 여가선용에 또한 기여하여 최종적으로 국민 행복을 증진하는 것을 목표로 설정하고 이를 추진해 </a:t>
            </a:r>
            <a:r>
              <a:rPr u="sng" b="1" sz="1200">
                <a:solidFill>
                  <a:srgbClr val="000000"/>
                </a:solidFill>
                <a:latin typeface="맑은 고딕"/>
              </a:rPr>
              <a:t>(1)나가겠습니다. 이러한 목표를 달성하기 위해 제가 가진 역량 두 가지를 말씀드리겠습니다. 첫 번째로 저는 대학 시절</a:t>
            </a:r>
            <a:r>
              <a:rPr sz="1200">
                <a:solidFill>
                  <a:srgbClr val="000000"/>
                </a:solidFill>
                <a:latin typeface="맑은 고딕"/>
              </a:rPr>
              <a:t> 전공인 문화콘텐츠학을 통해 배운 지식을 활용하겠습니다. 최근 소비자 트렌드와 시장을 분석하고 분석한 바를 바탕으로 마케팅 전략을 세우고 홍보팀과 협업하여 마사회를 알리기 위한 콘텐츠를 제작에 힘쓰겠습니다. 현재 마사회가 운영하고 있는 마사회TV 유튜브 채널과 렛츠런파크 인스타그램과 같은 소셜미디어에 다양하고 끊임없는 콘텐츠를 </a:t>
            </a:r>
            <a:r>
              <a:rPr u="sng" b="1" sz="1200">
                <a:solidFill>
                  <a:srgbClr val="000000"/>
                </a:solidFill>
                <a:latin typeface="맑은 고딕"/>
              </a:rPr>
              <a:t>(2)제공함으로써 활력을 제공하고 이는 마사회 기업 이미지 제고하는 데 큰 힘이 될 것입니다.두</a:t>
            </a:r>
            <a:r>
              <a:rPr sz="1200">
                <a:solidFill>
                  <a:srgbClr val="000000"/>
                </a:solidFill>
                <a:latin typeface="맑은 고딕"/>
              </a:rPr>
              <a:t> 번째로 이전에 구청에서 근무하며 건축이행강제금 부과·체납·압류와 같은 업무를 담당할 때, 업무 특성상 국회의원들 시, 구의원들 마다 다양한 방식으로 여러 자료 제출을 요구하는 일이 잦았습니다. 그때마다 저는 수만건의 자료 중 필요한 데이터들을 수집하며 </a:t>
            </a:r>
            <a:r>
              <a:rPr u="sng" b="1" sz="1200">
                <a:solidFill>
                  <a:srgbClr val="000000"/>
                </a:solidFill>
                <a:latin typeface="맑은 고딕"/>
              </a:rPr>
              <a:t>(3)데이터 분석 역량을 쌓아왔습니다. 그리고 이를 정리하고 문서화하는 과정 또한 속기사 자격증을 보유한 만큼 신속한 문서처리</a:t>
            </a:r>
            <a:r>
              <a:rPr sz="1200">
                <a:solidFill>
                  <a:srgbClr val="000000"/>
                </a:solidFill>
                <a:latin typeface="맑은 고딕"/>
              </a:rPr>
              <a:t> 역량을 쌓아왔습니다. 제가 가진 이러한 역량을 바탕으로 앞서 말씀드린 시장을 분석하는데 속도와 효율을 보강하고 신속하게 소비자의 트렌드를 파악하는 직원이 되겠습니다. 이를 통해 한국마사회를 '트렌드를 분석하고 대응하는 기업'이 아닌 '트렌드를 선도하는 기업'으로 만드는데 힘쓰겠습니다. 그렇게 최종적으로 말 산업 대중화라는 목표를 반드시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문화콘텐츠학 전공을 통해 배운 지식을 어떻게 구체적으로 활용하여 마사회의 마케팅 전략 및 콘텐츠 제작에 기여하고자 하십니까?</a:t>
            </a:r>
            <a:br/>
            <a:r>
              <a:t>(2) 이전에 구청에서의 데이터 분석 경험을 통해 어떤 구체적인 방법으로 한국마사회의 시장 분석에 속도와 효율성을 더할 수 있을지 설명해 주시겠습니까?</a:t>
            </a:r>
            <a:br/>
            <a:r>
              <a:t>(3) 한국마사회를 '트렌드를 선도하는 기업'으로 만들기 위해 구체적으로 어떠한 방법과 방안을 계획하고 계십니까?</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두 가지 사례를 기술하겠습니다.첫 번째로 대학교 재학 당시 팀 과제 협력 상황에서 어려움을 겪은 적이 </a:t>
            </a:r>
            <a:r>
              <a:rPr u="sng" b="1" sz="1200">
                <a:solidFill>
                  <a:srgbClr val="000000"/>
                </a:solidFill>
                <a:latin typeface="맑은 고딕"/>
              </a:rPr>
              <a:t>(1)있습니다. 서로 각자 역할을 분담하여 협업하기로 했지만 팀원들이 제출 기한이 다가오자 이전에 우수한 성적을 받은 결과물을 수정하여 제출하자고 제안하였습니다. 하지만 이는 옳지 않고, 저는 팀원들이 무지해서가 아니라 시간은</a:t>
            </a:r>
            <a:r>
              <a:rPr sz="1200">
                <a:solidFill>
                  <a:srgbClr val="000000"/>
                </a:solidFill>
                <a:latin typeface="맑은 고딕"/>
              </a:rPr>
              <a:t> 촉박하고 양질의 자료를 준비할 자신감이 결여되어 있음을 파악하였습니다. 그래서 저는 제가 더 많은 부분을 할애하겠다는 의지를 보이며 설득하였습니다. 이후 프로젝트 방향성에 맞추어 체계적으로 과제를 준비하였고 제가 직접 교수님의 중간 피드백을 받아 가며 보완했습니다. 그리고 팀원들에게 이를 설명하며 구체적으로 방향 제시를 하였고 팀원들도 막연했던 부분이 구체화되자 적극 임해주었습니다. 이후 저희 팀은 저희의 힘으로 과제를 완성할 수 있었습니다.두 번째로 이전 조직에서 근무할 때 소통의 부재로 어려움을 겪은 적이 있습니다. 저는 막 입사하였지만 업무 인수인계를 받지 못하는 상황이라 스스로 업무를 익혔습니다. 그러던 중 인사이동이 진행되며 새로운 </a:t>
            </a:r>
            <a:r>
              <a:rPr u="sng" b="1" sz="1200">
                <a:solidFill>
                  <a:srgbClr val="000000"/>
                </a:solidFill>
                <a:latin typeface="맑은 고딕"/>
              </a:rPr>
              <a:t>(2)선임이 대직자로 와서 신입인 제가 열심히 업무를 알려드렸습니다. 저는 선임이 업무 적응하느라 힘드실까봐 호의로 선임의 업무와 제 업무를</a:t>
            </a:r>
            <a:r>
              <a:rPr sz="1200">
                <a:solidFill>
                  <a:srgbClr val="000000"/>
                </a:solidFill>
                <a:latin typeface="맑은 고딕"/>
              </a:rPr>
              <a:t> 구분하지 않고 다 하였습니다. 하지만 뜻밖에 이것이 갈등의 원인이 되었습니다. 선임분께서는 본인이 한참 선배인데 신입인 제가 이렇게 업무를 다 처리하면 본인을 무능력한 사람으로 보고 무시하는 것이라고 생각하셨습니다. 저는 호의였음을 설명 드리고 오해도 금방 풀려 착하다고 말씀해 주시며 잘 해소되었지만, 당시 사회 경험이 부족한 저는 호의라 해도 소통 없이 제 주관대로 </a:t>
            </a:r>
            <a:r>
              <a:rPr u="sng" b="1" sz="1200">
                <a:solidFill>
                  <a:srgbClr val="000000"/>
                </a:solidFill>
                <a:latin typeface="맑은 고딕"/>
              </a:rPr>
              <a:t>(3)판단하면 안 된다는 것을 배웠습니다. 이 사건을 계기로 저는 소통의 중요성을 절실히 느끼고, 적극적으로 소통하고 의욕적인 모습을</a:t>
            </a:r>
            <a:r>
              <a:rPr sz="1200">
                <a:solidFill>
                  <a:srgbClr val="000000"/>
                </a:solidFill>
                <a:latin typeface="맑은 고딕"/>
              </a:rPr>
              <a:t> 보이며 조직 내에서 인정받았습니다. 뿐만 아니라 고객의 말씀 또한 경청하고 소통하며 저희 팀 최초로 친절 직원에도 선정되며 좋은 방향으로 성장할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대학교 팀 프로젝트에서 역할 분담에 어려움을 겪었을 때, 지원자는 어떤 식으로 팀원들을 설득하고 리더십을 발휘했는지 구체적으로 설명해 주세요.</a:t>
            </a:r>
            <a:br/>
            <a:r>
              <a:t>(2) 이전 조직에서 선임과의 갈등을 해결하기 위해 취했던 소통 방식이나 접근 방식을 구체적으로 설명해 주시겠습니까?</a:t>
            </a:r>
            <a:br/>
            <a:r>
              <a:t>(3) 지원자가 친절 직원으로 선정되었던 고객과의 소통 경험에 대해 구체적인 상황과 그로 인한 결과 및 느낀 점을 공유해 주실 수 있나요?</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설비개선 및 도입을 통한 2050 탄소중립 실현 ] 건물 부문에서 에너지 사용 비중이 큰 한국마사회의 비용 절감 및 에너지 효율화를 위해 설비개선을 통해 탄소중립 목표를 </a:t>
            </a:r>
            <a:r>
              <a:rPr u="sng" b="1" sz="1200">
                <a:solidFill>
                  <a:srgbClr val="000000"/>
                </a:solidFill>
                <a:latin typeface="맑은 고딕"/>
              </a:rPr>
              <a:t>(1)실현하겠습니다. 한국마사회의 주요 사업장들은 상당수의 경마 고객이 방문하는 다중이용시설로서 냉난방 가동과 경마 시행을 위해 에너지 사용 비중이 매우 큽니다.</a:t>
            </a:r>
            <a:r>
              <a:rPr sz="1200">
                <a:solidFill>
                  <a:srgbClr val="000000"/>
                </a:solidFill>
                <a:latin typeface="맑은 고딕"/>
              </a:rPr>
              <a:t> 당사의 전략과제인 저탄소 클린사업장 조성을 위한 제로에너지 건축물 인증, 점진적 신재생에너지 확대 도입이 필요한 시점입니다. 기계직군으로서 고효율 및 재생에너지 기계설비 도입, 패열회수형 환기장치 도입 그리고 BEMS 등의 모니터링 시스템을 통한 에너지 효율 개선에 힘쓰겠습니다. 대학시절 44,000 Ton급 Oil Tanker를 설계한 경험, 꾸준한 도면 설계 학습을 통해 일반기계기사를 취득한 경험이 있습니다. 이러한 도면 해석 능력으로 새로운 고효율의 기계설비를 투입시 발주 및 검토 업무 수행에 기여하겠습니다. 현재는 전동차량 유지보수를 </a:t>
            </a:r>
            <a:r>
              <a:rPr u="sng" b="1" sz="1200">
                <a:solidFill>
                  <a:srgbClr val="000000"/>
                </a:solidFill>
                <a:latin typeface="맑은 고딕"/>
              </a:rPr>
              <a:t>(2)수행하며, 또한 차량 세척과 관련된 설비를 담당하고 있습니다. 이러한 유지보수 경험을 통해 기존의 노후화 된 설비들의 (3)유지보수, 개선된 설비 도입을 통한 그린리모델링 방안 수립에 기여하겠습니다. 마지막으로 팀프로젝트에서 벤치마킹, 의사소통을 통해 문제를 해결한 경험과 고장 설비 문제를 해결하여 공정기한 내에 유지보수를 마무리한</a:t>
            </a:r>
            <a:r>
              <a:rPr sz="1200">
                <a:solidFill>
                  <a:srgbClr val="000000"/>
                </a:solidFill>
                <a:latin typeface="맑은 고딕"/>
              </a:rPr>
              <a:t> 경험이 있습니다. 이를 통해 노후화된 설비의 문제, 공사의 계획수립 등의 문제가 발생 시 문제를 해결하겠습니다. 당사가 도달하고자 하는 2050 탄소중립 목표 실현을 위해 에너지 자립률 100%에 수렴하도록 노력해야 할 것입니다. 이를 위해 고효율의 설비뿐만 아니라 신재생에너지도 확대 도입하며 지속 가능한 신재생에너지 중심 체계로의 전환이 이루어져야 합니다. 이를 위해 지속적인 에너지 효율을 높이기 위한 학습, 새로운 기계설비에 대한 지속적인 관심을 가지겠습니다. 그리고 신재생에너지 등 친환경 발전에 대한 관심을 통해 한국마사회의 탄소중립 실현을 구체화하겠습니다.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대학시절 44,000 Ton급 Oil Tanker 설계 경험을 바탕으로 한국마사회에서 고효율의 기계설비를 어떻게 더 효과적으로 도입할 수 있을 것이라고 생각하십니까?</a:t>
            </a:r>
            <a:br/>
            <a:r>
              <a:t>(2) 당신은 전동차량 유지보수와 차량 세척 설비를 담당한 경험이 있다고 언급하셨습니다. 이 경험을 통해 기존 설비의 유지보수 및 개선된 설비 도입에 어떤 구체적인 기여를 하셨는지 설명해 주실 수 있습니까?</a:t>
            </a:r>
            <a:br/>
            <a:r>
              <a:t>(3) 지원자는 팀프로젝트에서 벤치마킹과 의사소통을 통해 문제를 해결한 경험이 있다고 언급하셨습니다. 이 경험이 한국마사회의 2050 탄소중립 실현을 목표로 하는 프로젝트에 어떻게 기여할 수 있을지 설명해 주세요.</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a:t>
            </a:r>
            <a:r>
              <a:rPr u="sng" b="1" sz="1200">
                <a:solidFill>
                  <a:srgbClr val="000000"/>
                </a:solidFill>
                <a:latin typeface="맑은 고딕"/>
              </a:rPr>
              <a:t>(1)선도하는 기관으로서 경주마와 사람의 안전이 최우선인 경마환경 조성, 미래 100년 경마를 준비하는 경마 인프라 확보 등을 핵심 과제로 삼고 있습니다. 저는 마사회 토목직으로서 이러한 방향성에 맞춰</a:t>
            </a:r>
            <a:r>
              <a:rPr sz="1200">
                <a:solidFill>
                  <a:srgbClr val="000000"/>
                </a:solidFill>
                <a:latin typeface="맑은 고딕"/>
              </a:rPr>
              <a:t> 구체적으로 다음과 같은 목표를 </a:t>
            </a:r>
            <a:r>
              <a:rPr u="sng" b="1" sz="1200">
                <a:solidFill>
                  <a:srgbClr val="000000"/>
                </a:solidFill>
                <a:latin typeface="맑은 고딕"/>
              </a:rPr>
              <a:t>(2)설정했습니다.첫째, 경주로 관리를 통해 경주마와 기수의 안전을 강화하겠습니다. 경마장에서 경주로의 평탄화와 배수 관리는 경주마의 부상 방지와 기수의 안전에 중요한 요소입니다. 저는 토목기사와 (3)건설안전기사를 취득하며 학습한 지식을 바탕으로 경주로의 토질 분석과 배수 성능 개선을 목표로 할 것입니다. 예를 들어, 경주로 표면이 너무 다져진 곳이나 너무 느슨한 곳은 없는지 확인하고 주기적인 정비를</a:t>
            </a:r>
            <a:r>
              <a:rPr sz="1200">
                <a:solidFill>
                  <a:srgbClr val="000000"/>
                </a:solidFill>
                <a:latin typeface="맑은 고딕"/>
              </a:rPr>
              <a:t>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학부 시절 교량 설계 프로젝트를 수행하며 구조물의 주변 환경을 고려하여 설계하고 안정성을 계산한 경험이 있습니다.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경마장 시설의 내진 성능 보강을 목표로 하고 있다고 언급하셨는데, 경주마와 기수의 안전을 위한 다른 혁신적인 접근 방안도 고려해 본 경험이 있다면 자세히 설명해 주시겠습니까?</a:t>
            </a:r>
            <a:br/>
            <a:r>
              <a:t>(2) 현재 토목기사와 건설안전기사를 취득하신 것으로 알고 있습니다. 이러한 자격증을 활용해 경마 인프라 확보에 직접적으로 어떻게 기여할 계획이신지 구체적으로 설명 부탁드립니다.</a:t>
            </a:r>
            <a:br/>
            <a:r>
              <a:t>(3) 경주로의 배수 성능 개선을 목표로 하셨는데, 지원자가 경험한 바 있는 기존의 배수 시스템의 문제점과 이것을 개선하기 위한 구체적인 방안은 어떤 것이 있는지 말씀해 주세요.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개인의 능력을 고려한 업무 분담으로 기존 대비 10% 저렴한 선박 설계 ] 대학 시절 44,000 Ton급 Oil Tanker를 설계한 경험이 있습니다. 주어진 배수량의 선박을 최소한의 비용으로 경제성과 안정성을 만족하는 배를 설계하는 것이 목표였습니다. 한 명의 무임승차자로 인한 시간부족이 있었고 이로인해 경쟁팀에 비해 만족할 만한 경제성을 얻지 못해 어려움을 겪는 상황이었습니다. 저의 역할은 부위별 최적의 강재 및 강재량을 찾는 것이었습니다. 부위별로 다른 강도의 재료를 사용하거나 하는 등 다양한 방식의 적용에도 경제성이 해결되지 않았습니다. 이는 경쟁팀 대비 더 세분하지 못한 케이스 분석이 원인이라고 생각했습니다. 팀 내 참여도를 높여서 분석을 위한 여유 시간을 확보하는 것이 중요했습니다. 무임승차 팀원은 기존에 학점을 잘 관리하지 못하여 자포자기 상태였습니다. 상대적으로 높은 제 학점을 근거로 최소한의 노력을 들여 보고서 작성만 해준다면 높은 학점을 보장해 주겠다는 공통의 목표를 언급하였습니다. </a:t>
            </a:r>
            <a:r>
              <a:rPr u="sng" b="1" sz="1200">
                <a:solidFill>
                  <a:srgbClr val="000000"/>
                </a:solidFill>
                <a:latin typeface="맑은 고딕"/>
              </a:rPr>
              <a:t>(1)시간이 걸리지만 어렵지 않은 단순 업무를 부여하며 팀원들의 사기를 북돋웠습니다. 이를 통해 시간을 확보하여 더욱 세분화된 사례 분석이 가능해졌습니다.</a:t>
            </a:r>
            <a:r>
              <a:rPr sz="1200">
                <a:solidFill>
                  <a:srgbClr val="000000"/>
                </a:solidFill>
                <a:latin typeface="맑은 고딕"/>
              </a:rPr>
              <a:t> 그뿐만 </a:t>
            </a:r>
            <a:r>
              <a:rPr u="sng" b="1" sz="1200">
                <a:solidFill>
                  <a:srgbClr val="000000"/>
                </a:solidFill>
                <a:latin typeface="맑은 고딕"/>
              </a:rPr>
              <a:t>(2)아니라 비슷한 배수량을 가진 선박 대비 갑판의 두께가 보강재의 두께에 비해 얇다는 등 다른 원인도 파악할 수 있었습니다. 이를 통해 상대적으로 키우면 불리하다고 판단했던 갑판을 일정 수준의</a:t>
            </a:r>
            <a:r>
              <a:rPr sz="1200">
                <a:solidFill>
                  <a:srgbClr val="000000"/>
                </a:solidFill>
                <a:latin typeface="맑은 고딕"/>
              </a:rPr>
              <a:t> 비율까지 올렸더니 오히려 전체 강재량이 줄어들었음을 확인할 수 있었습니다. 결과 보고에서 위 사항과 부위별로 MILD강, HT32, HT36 등 다른 강재를 이용한 27가지 경우를 분석하였고, 다양한 분석을 통한 경제성을 갖춘 선박임을 강조하였습니다. 결과적으로 초기 33943.</a:t>
            </a:r>
            <a:r>
              <a:rPr u="sng" b="1" sz="1200">
                <a:solidFill>
                  <a:srgbClr val="000000"/>
                </a:solidFill>
                <a:latin typeface="맑은 고딕"/>
              </a:rPr>
              <a:t>(3)27$/m이던 비용을 31428.49$/m로 기존대비 8%가량의 재료를 절감할 수 있었고, 13개 팀 중 1등을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내 무임승차자 문제를 해결하기 위해 학점을 보장하는 목표를 제안했다고 하셨습니다. 이러한 경험을 통해 팀 협력 과정에서 가장 중요하다고 느낀 점은 무엇입니까?</a:t>
            </a:r>
            <a:br/>
            <a:r>
              <a:t>(2) 무임승차 팀원을 독려하고 시간 부족 문제를 해결하기 위한 전략 중 가장 효과적이었다고 생각하는 부분은 무엇이며, 한국마사회의 협업 환경에서 어떻게 활용할 계획입니까?</a:t>
            </a:r>
            <a:br/>
            <a:r>
              <a:t>(3) 당신은 선박 설계 프로젝트에서 경제성과 안정성을 만족시켜 1등을 달성했다고 했습니다. 이 과정에서 얻은 주요 교훈이 무엇이며, 이 교훈을 한국마사회의 설비 개선 프로젝트에 어떻게 적용할 수 있을까요?</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a:t>
            </a:r>
            <a:r>
              <a:rPr u="sng" b="1" sz="1200">
                <a:solidFill>
                  <a:srgbClr val="000000"/>
                </a:solidFill>
                <a:latin typeface="맑은 고딕"/>
              </a:rPr>
              <a:t>(1)일상] 한국마사회 입사 후 경마와 승마가 여가가 되는 대한민국을 만들고, 이를 지역사회에 환원하는 데 기여하고 싶습니다. 도박이 아닌 하나의 프로스포츠로서의 경마 인식을 널리 알리고, 귀족</a:t>
            </a:r>
            <a:r>
              <a:rPr sz="1200">
                <a:solidFill>
                  <a:srgbClr val="000000"/>
                </a:solidFill>
                <a:latin typeface="맑은 고딕"/>
              </a:rPr>
              <a:t> 스포츠가 아닌 생활스포츠로서의 </a:t>
            </a:r>
            <a:r>
              <a:rPr u="sng" b="1" sz="1200">
                <a:solidFill>
                  <a:srgbClr val="000000"/>
                </a:solidFill>
                <a:latin typeface="맑은 고딕"/>
              </a:rPr>
              <a:t>(2)승마를 전국민이 즐길 수 있는 환경을 조성하고 싶습니다. 한국마사회 PA로 약 7년 2개월을 근무하며 고객들의 여러 이야기를 듣고, 렛츠런파크의 변화를 보았습니다. 놀라운지 개장부터 마이카드와</a:t>
            </a:r>
            <a:r>
              <a:rPr sz="1200">
                <a:solidFill>
                  <a:srgbClr val="000000"/>
                </a:solidFill>
                <a:latin typeface="맑은 고딕"/>
              </a:rPr>
              <a:t> 전자카드를 거쳐 돌콩과 닉스고까지 다양한 경마 사업들을 직접 지켜본 경험을 바탕으로 국민의 시각에서 효과적인 방향으로 사업을 구상하겠습니다. 또한 한국마사회에 입사하여 신규 경마 고객 유입을 통한 수익 증가 및 지역사회 환원에 힘쓰고 싶습니다.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a:t>
            </a:r>
            <a:r>
              <a:rPr u="sng" b="1" sz="1200">
                <a:solidFill>
                  <a:srgbClr val="000000"/>
                </a:solidFill>
                <a:latin typeface="맑은 고딕"/>
              </a:rPr>
              <a:t>(3)비전2037에도 기여하고 싶습니다. 승마가 대중화된다면 말산업 전체가 성장하고, 지역사회 발전에도 기여할 것입니다.</a:t>
            </a:r>
            <a:r>
              <a:rPr sz="1200">
                <a:solidFill>
                  <a:srgbClr val="000000"/>
                </a:solidFill>
                <a:latin typeface="맑은 고딕"/>
              </a:rPr>
              <a:t> 대학시절 승마수업 수강을 통해 승마체험의 순기능을 직접 깨달았습니다.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한국마사회에서 '경마와 승마를 여가화'하려고 했을 때, 구체적으로 어떤 접근 방법을 계획하고 있으며, 그 과정에서 직면할 수 있는 도전을 어떻게 극복할 계획인가요?</a:t>
            </a:r>
            <a:br/>
            <a:r>
              <a:t>(2) 한국마사회에서 약 7년 2개월 동안 근무하면서 고객의 피드백을 관리했다고 하셨습니다. 그 경험을 통해 구체적으로 어떤 사업 전략을 구상하셨는지 설명해주시겠어요?</a:t>
            </a:r>
            <a:br/>
            <a:r>
              <a:t>(3) 승마수업 경험이 후에 경마와 말산업 발전 계획에 어떻게 반영되었는지 구체적으로 설명해 주시겠습니까?</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저는 소통이 부재했던 팀에서 원활한 소통을 돕고 업무 분장을 재정비하여 전체적인 팀 성과를 창출한 경험이 있습니다. </a:t>
            </a:r>
            <a:r>
              <a:rPr u="sng" b="1" sz="1200">
                <a:solidFill>
                  <a:srgbClr val="000000"/>
                </a:solidFill>
                <a:latin typeface="맑은 고딕"/>
              </a:rPr>
              <a:t>(1)근무했던 회사에서 창립 40주년 기념행사 추진단으로 활동했을 때의 일입니다. 추진단은 당시 회사 하위직급 중 희망자들로 이루어진 임시 팀이었습니다. 팀 활동 초기에 두 가지의 소통 문제점이 발생했습니다. 우선,</a:t>
            </a:r>
            <a:r>
              <a:rPr sz="1200">
                <a:solidFill>
                  <a:srgbClr val="000000"/>
                </a:solidFill>
                <a:latin typeface="맑은 고딕"/>
              </a:rPr>
              <a:t> 희망자가 아닌 팀에서 막내라는 이유로 어쩔 수 없이 선정되어 온 </a:t>
            </a:r>
            <a:r>
              <a:rPr u="sng" b="1" sz="1200">
                <a:solidFill>
                  <a:srgbClr val="000000"/>
                </a:solidFill>
                <a:latin typeface="맑은 고딕"/>
              </a:rPr>
              <a:t>(2)직원들로 인해 업무 집중도가 떨어졌습니다. 또한 업무 분장이 제대로 되어있지 않아 업무 진행이 중구난방으로 이루어졌습니다. 이러한</a:t>
            </a:r>
            <a:r>
              <a:rPr sz="1200">
                <a:solidFill>
                  <a:srgbClr val="000000"/>
                </a:solidFill>
                <a:latin typeface="맑은 고딕"/>
              </a:rPr>
              <a:t> 상황 속에서 저는 회의 진행자 역할을 자처했습니다. 전사적으로 가장 한가한 금요일 오전 시간대로 온라인 미팅을 잡고 </a:t>
            </a:r>
            <a:r>
              <a:rPr u="sng" b="1" sz="1200">
                <a:solidFill>
                  <a:srgbClr val="000000"/>
                </a:solidFill>
                <a:latin typeface="맑은 고딕"/>
              </a:rPr>
              <a:t>(3)회의록을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a:t>
            </a:r>
            <a:r>
              <a:rPr sz="1200">
                <a:solidFill>
                  <a:srgbClr val="000000"/>
                </a:solidFill>
                <a:latin typeface="맑은 고딕"/>
              </a:rPr>
              <a:t>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마무리했습니다.이 경험을 통해 조직 목표를 달성하는 과정에서 소통과 화합은 필수적 요소라는 것을 깨달았습니다.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소통의 부재를 극복하기 위한 시도에서 가장 난관이었던 부분은 무엇이었으며, 그 장애를 극복함으로써 얻게 된 주요 학습점은 무엇입니까?</a:t>
            </a:r>
            <a:br/>
            <a:r>
              <a:t>(2) 지원자가 팀에서 회의 진행자 역할을 맡았던 경험에서 느낀 가장 큰 성장은 무엇이었으며, 그 경험이 이후 다른 팀 프로젝트에 어떻게 적용되었나요?</a:t>
            </a:r>
            <a:br/>
            <a:r>
              <a:t>(3) 창립 40주년 기념행사 추진 단원으로서 겪은 도전 중 팀원들의 동기부여를 어떻게 효과적으로 이끌어냈는지 그 과정과 방법을 구체적으로 설명해주시겠어요?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것입니다.아무리 많은 대응을 하더라도 장애가 발생하는 것은 필연적이고 그 장애 발생 시 얼마나 빠르게 인지하고 해결했는지에 따라서 심각한 장애가 될 수 있는 것도 일시적 사용자 순단 같은 단순한 장애 수준으로 해결될 수 있기 때문입니다.그렇기에 장애를 빠르게 인지하게 해주고 장애에 대한 정보를 알려줌으로 해결을 도와주는 모니터링 시스템을 구축하거나 고도화하는 </a:t>
            </a:r>
            <a:r>
              <a:rPr u="sng" b="1" sz="1200">
                <a:solidFill>
                  <a:srgbClr val="000000"/>
                </a:solidFill>
                <a:latin typeface="맑은 고딕"/>
              </a:rPr>
              <a:t>(1)일은 굉장히 의미 있는 일입니다. 따라서 성공해 냈을 때 큰 성취감을 얻을 수 (2)있을 것이며 모니터링 대상에 대한 정보를 알아야 가능한 것이 모니터링이기에 더 많은 내용을 배우고 발전해 나갈 수 있을 것이라 생각하여 목표로 설정하게 되었습니다.이런 목표를 이루는</a:t>
            </a:r>
            <a:r>
              <a:rPr sz="1200">
                <a:solidFill>
                  <a:srgbClr val="000000"/>
                </a:solidFill>
                <a:latin typeface="맑은 고딕"/>
              </a:rPr>
              <a:t> 것에 도움을 줄 수 있는 경험과 직무역량은 2가지가 있다고 생각합니다.첫 번째는 다양한 경험과 지식을 가지고 있다는 것입니다.다양한 경험이 있다면 새로운 </a:t>
            </a:r>
            <a:r>
              <a:rPr u="sng" b="1" sz="1200">
                <a:solidFill>
                  <a:srgbClr val="000000"/>
                </a:solidFill>
                <a:latin typeface="맑은 고딕"/>
              </a:rPr>
              <a:t>(3)것을 학습하더라도 기존의 경험을 토대로 더 빠르게 학습해 낼 수 있다는 생각합니다. 그래서 지금까지 다양한 경험을 하고자 노력하여 프론트, 백엔드, 웹 접근성 평가, 알고리즘 등 다양한</a:t>
            </a:r>
            <a:r>
              <a:rPr sz="1200">
                <a:solidFill>
                  <a:srgbClr val="000000"/>
                </a:solidFill>
                <a:latin typeface="맑은 고딕"/>
              </a:rPr>
              <a:t> 분야에 대해서 학습하고자 하였습니다. 그 덕분에 새로운 내용을 학습하더라도 더 빠르게 학습할 수 있으며 다양한 시스템에 대해 모니터링을 제작하는 것 도움이 될 수 있다고 생각합니다.두 번째는 인프라 장비와 솔루션을 운영하고 상태에 대한 모니터링 시스템을 개발한 경험이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'모니터링 대상에 대한 정보를 알아야 가능한 것이 모니터링'이라고 하셨는데, 과거 프로젝트에서 모니터링 대상을 파악하면서 어떤 어려움을 겪었고, 이를 어떻게 해결했는지 설명해 주실 수 있나요?</a:t>
            </a:r>
            <a:br/>
            <a:r>
              <a:t>(2) 시스템 모니터링을 고도화하는 것이 지원자의 목표라고 하셨는데, 과거에 인프라 장비와 솔루션을 운영하며 어떤 모니터링 시스템을 개발했고, 그로 인해 어떤 문제를 해결했는지 자세히 설명해 주시겠습니까?</a:t>
            </a:r>
            <a:br/>
            <a:r>
              <a:t>(3) 다양한 경험이 모니터링 시스템 제작에 도움이 된다고 하셨습니다. 프론트엔드나 백엔드 등 다양한 분야에서의 학습이 모니터링 시스템에 어떻게 응용될 수 있었는지 구체적 사례를 들어 설명해 주시겠어요?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a:t>
            </a:r>
            <a:r>
              <a:rPr u="sng" b="1" sz="1200">
                <a:solidFill>
                  <a:srgbClr val="000000"/>
                </a:solidFill>
                <a:latin typeface="맑은 고딕"/>
              </a:rPr>
              <a:t>(1)겪었습니다.졸업 (2)작품을 진행하는 과정에서 팀원들과 또는 팀원들끼리 가치관과 생각이 달라 서로 이해하는 방식의 차이와 의견의 차이를 이해하지 못해 충돌하는 일이 자주 일어났었습니다.처음에는 충돌이 반복되는 것에 힘들어 포</a:t>
            </a:r>
            <a:r>
              <a:rPr sz="1200">
                <a:solidFill>
                  <a:srgbClr val="000000"/>
                </a:solidFill>
                <a:latin typeface="맑은 고딕"/>
              </a:rPr>
              <a:t>기하고 싶은 마음이 들었지만 그렇게 해서는 아무것도 해내지 못할 것이라는 생각에 충돌을 줄이고자 총 3가지의 규칙을 정하고 실천했습니다. 첫 번째는 처음과 달리 회의에서 충돌이 발생할 경우 회의 후에 별도의 시간을 내고 서로가 오해한 이유와 서로에게 하지 </a:t>
            </a:r>
            <a:r>
              <a:rPr u="sng" b="1" sz="1200">
                <a:solidFill>
                  <a:srgbClr val="000000"/>
                </a:solidFill>
                <a:latin typeface="맑은 고딕"/>
              </a:rPr>
              <a:t>(3)말았으면 하는 것에 관해 이야기를 나누며 서로를 이해하고자 하여 같은 내용의 충돌이 재발생 하지 않게 하였습니다.두 번째는 말한 내용과 이해한 내용이 다른 경우에서 발생하는 충돌을 방지하기</a:t>
            </a:r>
            <a:r>
              <a:rPr sz="1200">
                <a:solidFill>
                  <a:srgbClr val="000000"/>
                </a:solidFill>
                <a:latin typeface="맑은 고딕"/>
              </a:rPr>
              <a:t> 위해 회의 중에는 회의록을 작성하고 회의 마지막에 해당 회의의 내용을 기록하고 모호한 부분을 수정하는 시간을 가져 각자 본인의 파트를 진행하는 과정에서 발생하는 오차를 줄였습니다.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최소화하였습니다.어떠한 결과를 정해두지 않고 다음으로 넘기는 부분이 있을 경우 그 부분으로 인한 소통의 오류가 종종 발생했었습니다.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졸업 작품 과정에서 협력에 어려움을 겪었지만, 충돌을 줄이기 위한 규칙을 통해 이를 극복하셨다고 하셨습니다. 이러한 규칙 중 가장 효과적이었던 것은 무엇이었으며, 구체적으로 어떤 문제 해결에 기여했는지 설명해 주실 수 있나요?</a:t>
            </a:r>
            <a:br/>
            <a:r>
              <a:t>(2) 팀 내 가치관과 생각의 차이를 이해하지 못해 여러 차례 충돌을 경험했다고 하셨는데, 이 충돌을 해결하기 위해 추가적으로 어떤 노력을 했으며, 이러한 경험이 향후 팀워크 능력 향상에 어떻게 기여했나요?</a:t>
            </a:r>
            <a:br/>
            <a:r>
              <a:t>(3) 소통을 개선하기 위해 회의록을 작성하고 모호한 부분을 수정하는 방식을 사용하셨는데, 이 과정에서 얻은 가장 큰 교훈은 무엇이었고, 이는 이후 다른 프로젝트에 어떻게 적용되었나요?</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시스템 운영 전문가로 성장하여 한국마사회의 발매전산 및 통합좌석 시스템의 안정적인 </a:t>
            </a:r>
            <a:r>
              <a:rPr u="sng" b="1" sz="1200">
                <a:solidFill>
                  <a:srgbClr val="000000"/>
                </a:solidFill>
                <a:latin typeface="맑은 고딕"/>
              </a:rPr>
              <a:t>(1)운영과 고도화에 기여하고자 합니다. 마사회는 경마 시행 및 발매 시스템 운영을 중심으로 ICT 기술을 활용하고 있으며, 특히</a:t>
            </a:r>
            <a:r>
              <a:rPr sz="1200">
                <a:solidFill>
                  <a:srgbClr val="000000"/>
                </a:solidFill>
                <a:latin typeface="맑은 고딕"/>
              </a:rPr>
              <a:t> 경마 고객을 위한 온라인·모바일 서비스가 점점 확대되고 있습니다. 이러한 환경에서 시스템 운영의 안정성과 효율성을 확보하는 것은 중요하다고 생각합니다. 입사 후, 기존 시스템의 원활한 운영을 최우선으로 하면서, 데이터 분석과 소프트웨어 개발 역량을 활용하여 더욱 편리하고 안정적인 서비스 환경을 조성하는 데 </a:t>
            </a:r>
            <a:r>
              <a:rPr u="sng" b="1" sz="1200">
                <a:solidFill>
                  <a:srgbClr val="000000"/>
                </a:solidFill>
                <a:latin typeface="맑은 고딕"/>
              </a:rPr>
              <a:t>(2)기여하고자 합니다.이를 위해, 저는 1인 가구 응급 호출 앱 개발, 데이터베이스 관리, 빅데이터 분석 프로젝트 경험을 활용할 계획입니다. SOS 기능 및 위치 기반 병원·약국 정보 제공 앱</a:t>
            </a:r>
            <a:r>
              <a:rPr sz="1200">
                <a:solidFill>
                  <a:srgbClr val="000000"/>
                </a:solidFill>
                <a:latin typeface="맑은 고딕"/>
              </a:rPr>
              <a:t> 개발을 통해 프로그래밍, 데이터베이스 연동, 서버와의 통신 구현을 경험했습니다. 또한, 코로나19 종합 관리 시스템 개발 프로젝트에서 데이터베이스 모델링을 수행하며 정부, 병원, 약국 세 기관의 ER 다이어그램을 통합하고 모델링하는 작업을 맡았습니다. 아울러, 빅데이터 분석 프로젝트를 통해 상품 추천 여부 예측 및 제조 공정 이상 탐지 등을 통해 데이터 처리 및 분석 경험을 쌓았습니다. 이러한 경험을 바탕으로, 경마 시스템 운영 과정에서 발생하는 데이터를 효과적으로 활용하고, 보다 안정적인 서비스 환경 조성에 기여하고 싶습니다.저는 새로운 환경에서도 빠르게 적응하고 배우려는 자세로 끊임없이 성장하고자 합니다. 입사 후에는 경마 시스템과 </a:t>
            </a:r>
            <a:r>
              <a:rPr u="sng" b="1" sz="1200">
                <a:solidFill>
                  <a:srgbClr val="000000"/>
                </a:solidFill>
                <a:latin typeface="맑은 고딕"/>
              </a:rPr>
              <a:t>(3)발매전산의 구조를 빠르게 익히고, 선배님들의 지도를 받아 실무 역량을 키우겠습니다. 공정성과 신뢰를 기반으로 한 시스템 운영을</a:t>
            </a:r>
            <a:r>
              <a:rPr sz="1200">
                <a:solidFill>
                  <a:srgbClr val="000000"/>
                </a:solidFill>
                <a:latin typeface="맑은 고딕"/>
              </a:rPr>
              <a:t> 실현하기 위해, 신중하고 꼼꼼한 자세로 업무에 임하겠습니다. 또한, 한국가스공사에서의 6개월 근무를 통해 얻은 정보 보호의 중요성을 바탕으로, 더욱 안전하고 신뢰할 수 있는 시스템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입사한 후, 기존 시스템의 원활한 운영을 어떻게 보장할 계획인지, 그 과정에서 예상되는 도전 과제는 무엇인가요?</a:t>
            </a:r>
            <a:br/>
            <a:r>
              <a:t>(2) 지원자가 언급한 '빅데이터 분석 프로젝트'에서 쌓은 경험이 경마 시스템의 안정적 운영에 어떻게 기여할 수 있을까요?</a:t>
            </a:r>
            <a:br/>
            <a:r>
              <a:t>(3) 한국가스공사에서의 정보 보호 관련 경험을 통하여, 파일 내에서 어떻게 안전한 시스템 구축에 도움을 줄 계획인가요?</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COVID-19 종합 관리 시스템을 구축하는 팀 프로젝트에서 정보의 정확한 제공을 목표로 </a:t>
            </a:r>
            <a:r>
              <a:rPr u="sng" b="1" sz="1200">
                <a:solidFill>
                  <a:srgbClr val="000000"/>
                </a:solidFill>
                <a:latin typeface="맑은 고딕"/>
              </a:rPr>
              <a:t>(1)협업한 경험이 있습니다. 정부, 병원, 제약사에 코로나 데이터를 통합 제공하는 시스템을 개발하는 과정에서, 저는 데이터베이스 설계 및 관리를</a:t>
            </a:r>
            <a:r>
              <a:rPr sz="1200">
                <a:solidFill>
                  <a:srgbClr val="000000"/>
                </a:solidFill>
                <a:latin typeface="맑은 고딕"/>
              </a:rPr>
              <a:t> 담당했습니다. 여러 기관의 데이터를 안전하고 정확하게 통합하는 것이 핵심 과제였기에 신뢰성과 정합성이 중요한 프로젝트였습니다.초반에는 온라인 협업 환경에서 의견 조율이 쉽지 않았고, 데이터베이스 설계 과정에서 의사결정이 지연되는 문제가 발생했습니다. 이를 해결하기 위해 주 </a:t>
            </a:r>
            <a:r>
              <a:rPr u="sng" b="1" sz="1200">
                <a:solidFill>
                  <a:srgbClr val="000000"/>
                </a:solidFill>
                <a:latin typeface="맑은 고딕"/>
              </a:rPr>
              <a:t>(2)2회 정기 회의를 제안하여 진행 상황을 점검하고, 문제 발생 시 즉시 공유하는 체계를 마련했습니다.</a:t>
            </a:r>
            <a:r>
              <a:rPr sz="1200">
                <a:solidFill>
                  <a:srgbClr val="000000"/>
                </a:solidFill>
                <a:latin typeface="맑은 고딕"/>
              </a:rPr>
              <a:t> 또한, 구글 스프레드시트를 활용해 변경 사항을 실시간 공유하며 팀원들이 쉽게 의견을 남길 수 있도록 했습니다. 이를 통해 팀원들은 각자의 진행 상황을 명확히 이해할 수 있었고, 데이터 중복 문제를 사전에 방지할 수 있었습니다.그러나 예상보다 많은 테이블이 생성되면서 복잡성이 증가했고, 이에 대한 해결 방안을 두고 팀원들 사이에 의견이 </a:t>
            </a:r>
            <a:r>
              <a:rPr u="sng" b="1" sz="1200">
                <a:solidFill>
                  <a:srgbClr val="000000"/>
                </a:solidFill>
                <a:latin typeface="맑은 고딕"/>
              </a:rPr>
              <a:t>(3)갈렸습니다. 일부 팀원은 모든 데이터를 유지해야 한다고 주장했지만, 저는 필수 데이터를 선별해 중복을 최소화하는 방향을 제안했습니다. 각자의 데이터 처리 과정에서</a:t>
            </a:r>
            <a:r>
              <a:rPr sz="1200">
                <a:solidFill>
                  <a:srgbClr val="000000"/>
                </a:solidFill>
                <a:latin typeface="맑은 고딕"/>
              </a:rPr>
              <a:t> 반드시 필요한 정보를 정리하며 합의점을 도출했고, 이를 바탕으로 테이블을 재구성했습니다. 20개 이상의 테이블을 11개로 감소하였고, 프로젝트도 기한 내 성공적으로 마무리할 수 있었습니다.이러한 협력 과정 덕분에 프로젝트는 최종 발표에서 유일하게 이의 제기 없이 긍정적인 평가를 받았습니다. 이 경험을 통해 저는 원활한 소통과 협업이 시스템의 신뢰성을 높이는 데 필수적임을 깨달았습니다. 또한, 문제 발생 시 적극적으로 의견을 조율하고 해결책을 제시하는 태도가 조직 내에서 중요한 역량임을 배웠습니다. 한국마사회에서도 다양한 부서 및 이해관계자들과 협력하며 IT 시스템의 안정성을 확보하고, 효과적인 정보 제공을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COVID-19 관리 시스템 프로젝트에서 데이터베이스 설계와 관리 과정에서의 '정확성'을 유지하는 데 어떤 구체적인 노력을 하셨는지 설명해 주세요.</a:t>
            </a:r>
            <a:br/>
            <a:r>
              <a:t>(2) 주 2회 정기 회의를 통해 얻은 문제 해결 경험을 한국마사회 환경에서 어떻게 활용할지 설명해 주세요.</a:t>
            </a:r>
            <a:br/>
            <a:r>
              <a:t>(3) 지원자가 제시한 데이터 중복 최소화 전략이 최종 결과에 어떻게 영향을 미쳤나요?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전세계에서 한국 문화의 인기는 점점 증가하고 있습니다. 그리고 이러한 인기도는 한 곳에 극한되어 있는것이 아니라 영화, 음악, 음식 서브컬쳐 등 다양한 분야에서 확산되고 있습니다. 저는 이러한 흐름 속에서 마사회 판매마케팅 분야에 지원하면서 한국의 문화적 강점을 </a:t>
            </a:r>
            <a:r>
              <a:rPr u="sng" b="1" sz="1200">
                <a:solidFill>
                  <a:srgbClr val="000000"/>
                </a:solidFill>
                <a:latin typeface="맑은 고딕"/>
              </a:rPr>
              <a:t>(1)활용하여 한국 경마와 관련 산업의 해외 인지도를 현재보다 높이고 이를 통해 매출 증대에 기여하고자 합니다. 또한 디지털 플랫폼에 익숙한 강점을 적극적으로 활용하여 글로벌 고객들과의 연결성을 강화하고</a:t>
            </a:r>
            <a:r>
              <a:rPr sz="1200">
                <a:solidFill>
                  <a:srgbClr val="000000"/>
                </a:solidFill>
                <a:latin typeface="맑은 고딕"/>
              </a:rPr>
              <a:t> 지속적이고 신속한 고객 피드백을 통해 글로벌 서비스 만족도를 높이며 브랜드 인지도를 강화하는데 집중 할 것입니다. 저는 장기 해외 거주 경험을 </a:t>
            </a:r>
            <a:r>
              <a:rPr u="sng" b="1" sz="1200">
                <a:solidFill>
                  <a:srgbClr val="000000"/>
                </a:solidFill>
                <a:latin typeface="맑은 고딕"/>
              </a:rPr>
              <a:t>(2)통해 다양한 문화권의 사람들과 소통하고 그들의 다양한 문화를 직접 느낄 수 있는 기회가</a:t>
            </a:r>
            <a:r>
              <a:rPr sz="1200">
                <a:solidFill>
                  <a:srgbClr val="000000"/>
                </a:solidFill>
                <a:latin typeface="맑은 고딕"/>
              </a:rPr>
              <a:t> 많았습니다. </a:t>
            </a:r>
            <a:r>
              <a:rPr u="sng" b="1" sz="1200">
                <a:solidFill>
                  <a:srgbClr val="000000"/>
                </a:solidFill>
                <a:latin typeface="맑은 고딕"/>
              </a:rPr>
              <a:t>(3)이를 통해 다양한 문화의 소비자 특성의 차이를 이해하게 되었으며 이러한 경험을 바탕으로 다양한 문화권의 해외 고객층을</a:t>
            </a:r>
            <a:r>
              <a:rPr sz="1200">
                <a:solidFill>
                  <a:srgbClr val="000000"/>
                </a:solidFill>
                <a:latin typeface="맑은 고딕"/>
              </a:rPr>
              <a:t> 타겟팅하는 전략을 실행 할 수 있습니다. 또한 고객과의 소통도 중요한 요소입니다. 저는 해외에서 다양한 문화권의 사람들과 직접 소통하며 문화적 차이를 이해하는 경험을 쌓았습니다. 해당 경험들을 바탕으로 저는 팀워크 및 협업 능력도 쌓을 수 있었습니다. 학창시절 다양한 문화권의 학생들과 같이 생활하면서 그들과 갈등이나 문제가 생기면 다양한 방법으로 문제해결을 수행하고 또한 팀워크가 필요한 상황에서는 다양한 문화적 배경을 가진 사람들과 원할한 소통을 통해 주어진 문제를 해결하는 방법을 배웠습니다. 최근 마케팅 환경을 온라인 및 모바일 플랫폼으로 빠르게 변화하는 중입니다. 저는 한국적인 콘텐츠를 활용한 브랜딩과 프로모션을 통한 마케팅이 글로벌 시장에서 점점 효과적이라는 것을 경험했습니다. 또한 다양한 문화권의 sns와 디지털 세계를 경험한 사람으로서 전략적인 디지털 마케팅 활성화가 가능하다고 저는 생각합니다. 이를 통해 새로운 고객층을 확보하고 마사회의 브랜드 이미지를 글로벌하게 개선하는데 기여 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디지털 플랫폼에 능숙하다는 점을 강조하셨습니다. 지원자께서 생각하는 디지털 플랫폼을 활용한 마케팅의 가장 큰 장점은 무엇이며, 이를 통해 어떻게 글로벌 시장에서 한국 경마의 인지도를 높일 계획이신가요?</a:t>
            </a:r>
            <a:br/>
            <a:r>
              <a:t>(2) 지원자는 다양한 문화권의 사람들과 소통하며 고객과의 소통 능력을 강화했다고 했습니다. 이러한 경험을 통해 구체적으로 어떤 소비자 특성의 차이를 발견했으며, 이를 어떻게 마사회 판매마케팅 전략에 적용할 계획입니까?</a:t>
            </a:r>
            <a:br/>
            <a:r>
              <a:t>(3) 장기 해외 거주 경험을 통해 팀워크와 협업 능력을 쌓았다고 하셨습니다. 이러한 경험을 통해 쌓은 팀워크 및 협업 능력이 마사회에서 어떠한 방식으로 기여할 수 있을지 구체적으로 설명해주십시오.</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복학 후, 저는 대부분의 조별 과제에서 조장 역할을 맡아 </a:t>
            </a:r>
            <a:r>
              <a:rPr u="sng" b="1" sz="1200">
                <a:solidFill>
                  <a:srgbClr val="000000"/>
                </a:solidFill>
                <a:latin typeface="맑은 고딕"/>
              </a:rPr>
              <a:t>(1)진행하였습니다. 조장을 맡으면서 겪었던 어려움은 제가 맡은 역할 수행 뿐만 아니라 팀원 간 의견 조율을 원할하게 해내는 것이었습니다. 특히 새로운 콘텐츠를 기획 후 발표를</a:t>
            </a:r>
            <a:r>
              <a:rPr sz="1200">
                <a:solidFill>
                  <a:srgbClr val="000000"/>
                </a:solidFill>
                <a:latin typeface="맑은 고딕"/>
              </a:rPr>
              <a:t> 해야 하는 조별 과제 팀장을 맡은 적이 있었는데 해당 수업의 중간 발표 후 교수님과 다른 조들의 평가와 반응이 저희 예상보다 좋지 않았습니다. 그래서 기존 아이디어를 보강 해야 할지, 아니면 새로운 </a:t>
            </a:r>
            <a:r>
              <a:rPr u="sng" b="1" sz="1200">
                <a:solidFill>
                  <a:srgbClr val="000000"/>
                </a:solidFill>
                <a:latin typeface="맑은 고딕"/>
              </a:rPr>
              <a:t>(2)아이디어로 다시 시작할지에 대한 의견이 팀원들 사이에 갈리게 되었습니다. 이 문제를 해결하기 위해 저는 팀원들과 개별적으로 대화를 나누고 코로나로 인해 대면 모임이 어려운 상황에서 추가적으로</a:t>
            </a:r>
            <a:r>
              <a:rPr sz="1200">
                <a:solidFill>
                  <a:srgbClr val="000000"/>
                </a:solidFill>
                <a:latin typeface="맑은 고딕"/>
              </a:rPr>
              <a:t> 비대면 모임을 갖는 등 팀 전체를 위해 최선의 상황이 무엇인지 계속해서 팀원들과 조율 해 나갔습니다. 그리고 최종적으로 새롭게 구상한 아이디어가 기존의 아이디어를 보강 하는 것 보다 낫다고 팀원 모두의 합의하게 되었습니다. 새로운 아이디어로 변경 후 시간은 촉박하였지만 팀원들 사이에 의사소통이 원할해지고 더욱 적극적으로 참여하게 되며 프로젝트의 완성도가 높아지고 최종 평가에서 좋은 평가를 얻어 최고 점수를 얻을 수 있게 되었습니다. 이러한 경험을 통해 추후 진행 된 조별 과제들에서는 소통과 </a:t>
            </a:r>
            <a:r>
              <a:rPr u="sng" b="1" sz="1200">
                <a:solidFill>
                  <a:srgbClr val="000000"/>
                </a:solidFill>
                <a:latin typeface="맑은 고딕"/>
              </a:rPr>
              <a:t>(3)협력에 어려움을 겪었을 시에 더욱 부드럽고 원할하게 극복을 할 수 있었습니다. 졸업학기에 조별 과제 조장 역할을 다시 맡게 되었습니다. 해당 과제는 jsp를 사용하여 쇼핑몰 웹페이지를 구현</a:t>
            </a:r>
            <a:r>
              <a:rPr sz="1200">
                <a:solidFill>
                  <a:srgbClr val="000000"/>
                </a:solidFill>
                <a:latin typeface="맑은 고딕"/>
              </a:rPr>
              <a:t> 하는 과제였습니다. 단순한 쇼핑몰 웹페이지로는 다른 조들과 차별점이 없기에 저희는 추가적으로 무엇을 해야 할지 의논을 하게 되었습니다. 의논하는 과정에서 의견이 일치하지는 않았지만 제가 겪은 경험들을 바탕으로 조율 한 결과 끝에 다른 아이디어들의 장점들을 접목하여 단순한 쇼핑몰이 아닌 유저간 직접 거래가 가능한 플랫폼을 구현하기로 팀 전체의 합의를 본 후 추가된 역할도 적절히 분배 후 해당 과제 또한 좋은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조장으로서 팀원들의 의견 조율을 성공적으로 해내셨다고 하셨는데, 다양한 의견을 조율하기 위해 구체적으로 어떤 방법들을 사용했으며, 그 과정에서 얻은 교훈은 무엇이었나요?</a:t>
            </a:r>
            <a:br/>
            <a:r>
              <a:t>(2) 새로운 아이디어로 변경 후 팀의 의사소통이 원활해졌다고 하셨습니다. 팀의 의사소통을 활성화하기 위해 지원자가 특별히 도입한 기법이나 전략이 있었다면 설명해주시겠어요?</a:t>
            </a:r>
            <a:br/>
            <a:r>
              <a:t>(3) 쇼핑몰 웹페이지 구현 프로젝트에서 추가된 역할을 적절히 분배하셨다고 했습니다. 이 경험을 통해 지원자는 어떤 리더십 스킬을 개발했으며, 그 스킬이 향후 과제 수행 시 어떻게 활용될 수 있을 것이라 생각하시나요?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[고령 인구에 활력을 주는 사업 개발] 고령 민원인 응대 경험, 학우 복지증진 사업 실행 경험을 </a:t>
            </a:r>
            <a:r>
              <a:rPr u="sng" b="1" sz="1200">
                <a:solidFill>
                  <a:srgbClr val="000000"/>
                </a:solidFill>
                <a:latin typeface="맑은 고딕"/>
              </a:rPr>
              <a:t>(1)바탕으로 고령인구 맞춤형 사업을 더욱 발전시키고 싶습니다. 관공서의 민원창구에서 근무하던 당시, 다수의 노령층 민원인에 대한</a:t>
            </a:r>
            <a:r>
              <a:rPr sz="1200">
                <a:solidFill>
                  <a:srgbClr val="000000"/>
                </a:solidFill>
                <a:latin typeface="맑은 고딕"/>
              </a:rPr>
              <a:t>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특히 시니어층을 위한 '실버 힐링승마 프로그램'에 관심을 가지게 되었습니다. 실버 힐링승마 프로그램을 기존의 힐링승마 지원사업이 시행되는 승마시설로의 점진적 확대를 시행함으로써 말산업을 통한 사회공헌에 기여하고자 합니다. 학창시절에 학생회 복지팀장으로 활동하며 학우들의 복지증진을 위한 모니터링 실시 및 복지사업을 기획하고 실행하였습니다. 사업 실행 결과와 학우들의 참여도를 보고서로 </a:t>
            </a:r>
            <a:r>
              <a:rPr u="sng" b="1" sz="1200">
                <a:solidFill>
                  <a:srgbClr val="000000"/>
                </a:solidFill>
                <a:latin typeface="맑은 고딕"/>
              </a:rPr>
              <a:t>(2)작성하고 홍보 자료로 제작하였습니다. 이를 바탕으로 현재 시범사업으로 운영 중인 실버 힐링승마 프로그램의 확대 시행을 기획하고</a:t>
            </a:r>
            <a:r>
              <a:rPr sz="1200">
                <a:solidFill>
                  <a:srgbClr val="000000"/>
                </a:solidFill>
                <a:latin typeface="맑은 고딕"/>
              </a:rPr>
              <a:t> 싶습니다. 노령층의 경우 새로운 도전에 대한 두려움을 가지고 선뜻 참여에 나서지 못하는 경우도 있을 것입니다. 따라서 프로그램 시행 전 사전 설문조사, 시행 과정에서의 주기적인 반응 모니터링을 실시하겠습니다. 또한, 그 </a:t>
            </a:r>
            <a:r>
              <a:rPr u="sng" b="1" sz="1200">
                <a:solidFill>
                  <a:srgbClr val="000000"/>
                </a:solidFill>
                <a:latin typeface="맑은 고딕"/>
              </a:rPr>
              <a:t>(3)결과를 바탕으로 프로그램의 신체적·사회적 효과를 분석하여 홍보물로 제작한다면 참여도를 높이고 프로그램의</a:t>
            </a:r>
            <a:r>
              <a:rPr sz="1200">
                <a:solidFill>
                  <a:srgbClr val="000000"/>
                </a:solidFill>
                <a:latin typeface="맑은 고딕"/>
              </a:rPr>
              <a:t>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고령인구 맞춤형 사업을 발전시키고 싶다고 하셨습니다. 이전에 추진했던 학우 복지증진 사업 경험을 통해 얻은 교훈이나 노하우가 앞으로의 사업 진행에 어떻게 적용될 수 있을까요?</a:t>
            </a:r>
            <a:br/>
            <a:r>
              <a:t>(2) 노령층이 참여에 두려움을 가질 수 있다고 하셨는데, 이러한 상황에서 효과적인 설문조사 방법은 무엇이라고 생각하시나요?</a:t>
            </a:r>
            <a:br/>
            <a:r>
              <a:t>(3) 실버 힐링승마 프로그램 확대를 위해 경기 지원 능력과 홍보 콘텐츠 제작 능력을 발전시키겠다고 했는데, 구체적으로 어떤 방식으로 능력을 계발할 계획이신가요?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학부시절 저는 팀 프로젝트에서 의견 차이를 조율하는 과정에서 소통과 협력의 중요성을 체감한 경험이 있습니다.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저는 1대 사용을 선호했지만 팀원들 간 대립으로 인해 프로젝트의 진행이 지연되었습니다. 저는 먼저 팀원들의 의견을 경청하고 </a:t>
            </a:r>
            <a:r>
              <a:rPr u="sng" b="1" sz="1200">
                <a:solidFill>
                  <a:srgbClr val="000000"/>
                </a:solidFill>
                <a:latin typeface="맑은 고딕"/>
              </a:rPr>
              <a:t>(1)각 의견의 장단점을 정리했습니다. 카메라를 1대로 할 경우, 코딩 작업이 비교적 간단해 실험 시간을 충분히 확보할 수 있었지만 필터의 오염 상태를 다각도에서 얻을 수 없었습니다. 카메라를 2대로 할 경우,</a:t>
            </a:r>
            <a:r>
              <a:rPr sz="1200">
                <a:solidFill>
                  <a:srgbClr val="000000"/>
                </a:solidFill>
                <a:latin typeface="맑은 고딕"/>
              </a:rPr>
              <a:t> 필터의 원통형 구조를 다양한 각도에서 관찰할 수 있지만 이미지 값을 데이터로 변환하는데 필요한 코딩 작업이 복잡해져 시간이 </a:t>
            </a:r>
            <a:r>
              <a:rPr u="sng" b="1" sz="1200">
                <a:solidFill>
                  <a:srgbClr val="000000"/>
                </a:solidFill>
                <a:latin typeface="맑은 고딕"/>
              </a:rPr>
              <a:t>(2)더 필요했습니다. 이를 통해 각자의 원하는 점과 걱정을 파악하여 대안을 제안했습니다. 시간이 부족한 점과 데이터의 정확도를 고민하는 서로의 입장을 공감하며 마음의 거리를 좁히려 시도했습니다. 각자의 고민을 공감하고</a:t>
            </a:r>
            <a:r>
              <a:rPr sz="1200">
                <a:solidFill>
                  <a:srgbClr val="000000"/>
                </a:solidFill>
                <a:latin typeface="맑은 고딕"/>
              </a:rPr>
              <a:t> 프로젝트의 최종 목표가 같다는 점을 상기시켰습니다. 이어서 코딩 작업을 일정 부분 진행한 후 카메라 2대 사용이 어려울 경우 1대로 전환하는 방안을 </a:t>
            </a:r>
            <a:r>
              <a:rPr u="sng" b="1" sz="1200">
                <a:solidFill>
                  <a:srgbClr val="000000"/>
                </a:solidFill>
                <a:latin typeface="맑은 고딕"/>
              </a:rPr>
              <a:t>(3)제시했습니다. 그 결과 팀원들은 제안한 대안을 수용했고 프로젝트는 원활하게 진행될 수 있었습니다. 최종적으로 카메라를 1대로 하여 충분한 실험시간을</a:t>
            </a:r>
            <a:r>
              <a:rPr sz="1200">
                <a:solidFill>
                  <a:srgbClr val="000000"/>
                </a:solidFill>
                <a:latin typeface="맑은 고딕"/>
              </a:rPr>
              <a:t>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수도꼭지 필터 수명예측 프로젝트에서 발생한 팀 내 갈등 조율 경험을 바탕으로, 유사한 상황이 발생했을 때 지원자가 추가로 시도해보고 싶은 소통 방법이나 전략이 있다면 설명해 주세요.</a:t>
            </a:r>
            <a:br/>
            <a:r>
              <a:t>(2) 프로젝트의 진행을 방해했던 주된 원인인 '의견 차이'를 효과적으로 관리하기 위해 학습한 소통 기술이나 방식을 자세히 이야기해 주시겠습니까?</a:t>
            </a:r>
            <a:br/>
            <a:r>
              <a:t>(3) 팀 프로젝트를 진행하며 카메라 1대를 사용하기로 결정된 후 오차값을 줄이고 정확도를 어떻게 높일 수 있었는지, 그리고 그 결과 팀워크에 어떤 긍정적인 영향을 미쳤는지 구체적으로 말씀해 주세요.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지역 축제에서 질서 관리 역할을 하며 팀원과의 생각 차이를 대화와 솔선수범으로 극복해 협업을 이뤄냈습니다. 축제 기간 동안 팀원들과 함께 주차 관리 및 전체 질서 관리 업무를 맡았습니다. 축제 이튿날, 많은 방문객들이 몰렸고 기존 주차장의 수용 </a:t>
            </a:r>
            <a:r>
              <a:rPr u="sng" b="1" sz="1200">
                <a:solidFill>
                  <a:srgbClr val="000000"/>
                </a:solidFill>
                <a:latin typeface="맑은 고딕"/>
              </a:rPr>
              <a:t>(1)공간이 부족하게 되었습니다. 이에 인근의 공터에 임시 주차장을 추가로 개방하였고, 안전 관리에</a:t>
            </a:r>
            <a:r>
              <a:rPr sz="1200">
                <a:solidFill>
                  <a:srgbClr val="000000"/>
                </a:solidFill>
                <a:latin typeface="맑은 고딕"/>
              </a:rPr>
              <a:t> 특히 유의해야 했습니다. 하지만 초반에 주차장의 입구에서만 안내를 하다 보니 차들이 무질서하게 들어오게 되어 자칫 잘못하면 사고로 이어질 수도 </a:t>
            </a:r>
            <a:r>
              <a:rPr u="sng" b="1" sz="1200">
                <a:solidFill>
                  <a:srgbClr val="000000"/>
                </a:solidFill>
                <a:latin typeface="맑은 고딕"/>
              </a:rPr>
              <a:t>(2)있었습니다. 이에 저는 구역마다 한 명씩 현장 모니터링을 하며 안내하는 것을 제안하였습니다. 그러나 대부분의 팀원은</a:t>
            </a:r>
            <a:r>
              <a:rPr sz="1200">
                <a:solidFill>
                  <a:srgbClr val="000000"/>
                </a:solidFill>
                <a:latin typeface="맑은 고딕"/>
              </a:rPr>
              <a:t> 따르지 않았습니다.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a:t>
            </a:r>
            <a:r>
              <a:rPr u="sng" b="1" sz="1200">
                <a:solidFill>
                  <a:srgbClr val="000000"/>
                </a:solidFill>
                <a:latin typeface="맑은 고딕"/>
              </a:rPr>
              <a:t>(3)나눠 관리하는 것에 동참하였습니다. 각자 1개 구역을 맡아 집중적으로 모니터링함으로써 전체 혼잡도를 줄이고 행사를</a:t>
            </a:r>
            <a:r>
              <a:rPr sz="1200">
                <a:solidFill>
                  <a:srgbClr val="000000"/>
                </a:solidFill>
                <a:latin typeface="맑은 고딕"/>
              </a:rPr>
              <a:t>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대화를 통해 각자의 의견을 솔직하게 표현하였습니다. 또한 팀과 조직성과를 위해 내가 무엇을 더 할 수 있을까를 생각하며 솔선수범하고자 노력하였고, 팀 분위기도 더욱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지역 축제에서 생각 차이를 극복했던 경험이 있는데, 그 과정에서 본인이 솔선수범하여 팀원들에게 영향을 미친 구체적인 순간은 언제였나요?</a:t>
            </a:r>
            <a:br/>
            <a:r>
              <a:t>(2) 많은 팀원들이 처음에 지원자의 제안을 따르지 않았다고 적으셨는데, 그들을 설득한 데에 있어 단순히 솔선수범 이외에 어떤 구체적인 방법이 효과적이었나요?</a:t>
            </a:r>
            <a:br/>
            <a:r>
              <a:t>(3) 질서 관리가 제대로 이루어지고 나서 팀 내 분위기가 개선되었다고 하셨습니다. 이러한 경험이 이후 팀원들과의 협업 과정에서 끼친 긍정적 영향은 무엇이었나요?</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a:t>
            </a:r>
            <a:r>
              <a:rPr u="sng" b="1" sz="1200">
                <a:solidFill>
                  <a:srgbClr val="000000"/>
                </a:solidFill>
                <a:latin typeface="맑은 고딕"/>
              </a:rPr>
              <a:t>(1)저는 학부 시절 임상현장실습 수업에서 대동물을 활용한 심리치료 프로그램의 효과성을 주제로 프로젝트를 진행하며, 상담 및 심리치료 과정을 직접 기획한 경험이 있습니다. 이 과정에서 (2)말과 같은 대동물과의 접촉과 교감이 우울증, 불안, PTSD 등 다양한 정신질환 완화에 큰 효과가 있다는</a:t>
            </a:r>
            <a:r>
              <a:rPr sz="1200">
                <a:solidFill>
                  <a:srgbClr val="000000"/>
                </a:solidFill>
                <a:latin typeface="맑은 고딕"/>
              </a:rPr>
              <a:t>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‘말 심리치료 프로그램’을 기획한다면, 실질적이고 효과적인 지원을 제공할 수 있을 것입니다. </a:t>
            </a:r>
            <a:r>
              <a:rPr u="sng" b="1" sz="1200">
                <a:solidFill>
                  <a:srgbClr val="000000"/>
                </a:solidFill>
                <a:latin typeface="맑은 고딕"/>
              </a:rPr>
              <a:t>(3)이를 통해 한국마사회의 사회공헌 및 지역상생 목표 달성에도 크게 기여할 수 있으리라 확신합니다.[산학협력으로 기르는 K-경마의 경쟁력]국내외</a:t>
            </a:r>
            <a:r>
              <a:rPr sz="1200">
                <a:solidFill>
                  <a:srgbClr val="000000"/>
                </a:solidFill>
                <a:latin typeface="맑은 고딕"/>
              </a:rPr>
              <a:t>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NCS 기반 직무분석과 직무전환 과정 기획에 참여한 경험이 있습니다.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임상현장실습 수업에서 대동물을 활용한 심리치료 프로그램을 직접 기획했다고 했는데, 이 프로젝트에서 가장 큰 어려움은 무엇이었으며 이를 어떻게 극복하셨나요?</a:t>
            </a:r>
            <a:br/>
            <a:r>
              <a:t>(2) 지원자는 말과 대동물 활용 심리치료의 효과를 연구하셨는데, 이를 통해 발견한 가장 흥미로운 심리적 변화나 효과는 무엇이었나요?</a:t>
            </a:r>
            <a:br/>
            <a:r>
              <a:t>(3) 한국마사회의 사회공헌 및 지역상생 목표에 기여할 수 있다고 확신하는 이유를 구체적인 경험이나 성과를 근거로 설명해주실 수 있나요?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a:t>
            </a:r>
            <a:r>
              <a:rPr u="sng" b="1" sz="1200">
                <a:solidFill>
                  <a:srgbClr val="000000"/>
                </a:solidFill>
                <a:latin typeface="맑은 고딕"/>
              </a:rPr>
              <a:t>(1)핵심은 협력, 협력으로 향하는 길은 경청]지역 도시재생 서포터즈 활동 당시 팀원과의 갈등을 해결하고 프로젝트를 성공적으로 진행해 우수 서포터즈 활동물로 선정된 경험이 있습니다.</a:t>
            </a:r>
            <a:r>
              <a:rPr sz="1200">
                <a:solidFill>
                  <a:srgbClr val="000000"/>
                </a:solidFill>
                <a:latin typeface="맑은 고딕"/>
              </a:rPr>
              <a:t>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소통이란 단순히 자신의 의견을 전달하는 것을 넘어, ‘협력’이라는 목표를 위해 상대방의 입장을 경청하고 이해하는 과정임을 깨달았습니다.[공감에서 시작되는 고객 맞춤형 서비스]공공 도서관 아르바이트 당시, 고객의 상황을 공감하고 </a:t>
            </a:r>
            <a:r>
              <a:rPr u="sng" b="1" sz="1200">
                <a:solidFill>
                  <a:srgbClr val="000000"/>
                </a:solidFill>
                <a:latin typeface="맑은 고딕"/>
              </a:rPr>
              <a:t>(2)적극적으로 응대하여 고객 만족을 이끌어낸 경험이 있습니다. 당시 도서관에서는 ‘북스타트’ 프로그램을 통해 해당 연령의 아이들에게 무료로 도서를 배부하는</a:t>
            </a:r>
            <a:r>
              <a:rPr sz="1200">
                <a:solidFill>
                  <a:srgbClr val="000000"/>
                </a:solidFill>
                <a:latin typeface="맑은 고딕"/>
              </a:rPr>
              <a:t> 행사를 진행하고 있었습니다. 도서 수령을 위해서는 신분증이 필요했는데, 한 할머니께서 손녀의 책을 대신 수령하고자 하셨지만 신분증을 지참하지 않으셨고, 집이 멀어 다시 다녀오기에도 어려운 </a:t>
            </a:r>
            <a:r>
              <a:rPr u="sng" b="1" sz="1200">
                <a:solidFill>
                  <a:srgbClr val="000000"/>
                </a:solidFill>
                <a:latin typeface="맑은 고딕"/>
              </a:rPr>
              <a:t>(3)상황이었습니다. 저는 할머니의 사정에 공감하며 사서 선생님께 상황을 설명하고 양해를 구했습니다. 이후 할머니와 함께 근처 행정복지센터에</a:t>
            </a:r>
            <a:r>
              <a:rPr sz="1200">
                <a:solidFill>
                  <a:srgbClr val="000000"/>
                </a:solidFill>
                <a:latin typeface="맑은 고딕"/>
              </a:rPr>
              <a:t> 동행하여 주민등록 사실 확인서를 발급받도록 도와드렸습니다. 이를 통해 할머니께서는 무사히 책을 수령할 수 있었고, 저에게 여러 차례 감사 인사를 전하셨습니다. 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도시재생 서포터즈 활동 중 갈등을 해결한 경험을 바탕으로, 지원자는 리더십이나 팀워크 역량에서 어떤 점들이 발전했습니까?</a:t>
            </a:r>
            <a:br/>
            <a:r>
              <a:t>(2) 다양한 국적의 외국인과 소통하며 문화적 차이를 이해하는 데 도움을 준 결정적인 경험이 있으셨다면 설명해 주시겠습니까?</a:t>
            </a:r>
            <a:br/>
            <a:r>
              <a:t>(3) 공공 도서관 아르바이트 당시 고객 맞춤형 서비스를 제공하셨는데, 이 경험이 지원자의 고객 서비스 철학에 어떤 영향을 미쳤나요?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예를 들면, 저는 </a:t>
            </a:r>
            <a:r>
              <a:rPr u="sng" b="1" sz="1200">
                <a:solidFill>
                  <a:srgbClr val="000000"/>
                </a:solidFill>
                <a:latin typeface="맑은 고딕"/>
              </a:rPr>
              <a:t>(1)비전공자 출신이지만 회계 관련 일을 하고 싶어 회사를 (2)다니며 회계사 시험을 공부 했었습니다. 시험에는 합격하지 못했지만 그 과정에서</a:t>
            </a:r>
            <a:r>
              <a:rPr sz="1200">
                <a:solidFill>
                  <a:srgbClr val="000000"/>
                </a:solidFill>
                <a:latin typeface="맑은 고딕"/>
              </a:rPr>
              <a:t> 재경직 업무에 필요한 지식을 쌓았고, 이를 더 발전시키기 위해 재경관리사 자격증을 취득하였습니다. 향후 지속적인 발전을 위해 타자격증 취득 계획도 가지고 </a:t>
            </a:r>
            <a:r>
              <a:rPr u="sng" b="1" sz="1200">
                <a:solidFill>
                  <a:srgbClr val="000000"/>
                </a:solidFill>
                <a:latin typeface="맑은 고딕"/>
              </a:rPr>
              <a:t>(3)있습니다. 또 다른 예로 한국철도공사에 다니며 처음으로 철도에 관한 업무를 배웠지만 늘 배우려는</a:t>
            </a:r>
            <a:r>
              <a:rPr sz="1200">
                <a:solidFill>
                  <a:srgbClr val="000000"/>
                </a:solidFill>
                <a:latin typeface="맑은 고딕"/>
              </a:rPr>
              <a:t>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저는 한국철도공사에서 근무하며 고객들로부터 각종 고객 민원을 받아왔고, 이를 해결하기 위해 고객 및 동료와 적극적인 의사소통을 한 경험이 있습니다. 의사소통의 방법에 따라 결과가 완전히 바뀔 수 있다는 것을 매번 느껴왔습니다.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비전공자 출신으로 회계 관련 직무에 도전하게 된 계기는 무엇이었고, 그 과정에서 가장 어려웠던 점은 무엇이었나요?</a:t>
            </a:r>
            <a:br/>
            <a:r>
              <a:t>(2) 재경관리사 자격증을 취득했는데, 이 자격증이 재무회계관리 업무에 어떻게 활용될 수 있는지 구체적으로 설명해주시겠습니까?</a:t>
            </a:r>
            <a:br/>
            <a:r>
              <a:t>(3) 철도에서의 경험이 앞으로 한국마사회에서의 역할 수행에 어떻게 기여할 수 있을까요?</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다른 조 팀원들과의 소통 문제로 갈등을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a:t>
            </a:r>
            <a:r>
              <a:rPr u="sng" b="1" sz="1200">
                <a:solidFill>
                  <a:srgbClr val="000000"/>
                </a:solidFill>
                <a:latin typeface="맑은 고딕"/>
              </a:rPr>
              <a:t>(1)예를 들어, 고객이 민원을 접수할 때 원칙상 진행할 수 없는 부분이 있어 설명하면 ‘저번에는</a:t>
            </a:r>
            <a:r>
              <a:rPr sz="1200">
                <a:solidFill>
                  <a:srgbClr val="000000"/>
                </a:solidFill>
                <a:latin typeface="맑은 고딕"/>
              </a:rPr>
              <a:t>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a:t>
            </a:r>
            <a:r>
              <a:rPr u="sng" b="1" sz="1200">
                <a:solidFill>
                  <a:srgbClr val="000000"/>
                </a:solidFill>
                <a:latin typeface="맑은 고딕"/>
              </a:rPr>
              <a:t>(2)믿음으로써 발생한 문제였습니다. 저와 팀원들은 더 이상 이를 악화시키면 안되겠다고 판단하였습니다. 큰 역의 강도 높은 민원과 각종 업무를 처리하기 위해서는 더 이상의 분란과 다툼은</a:t>
            </a:r>
            <a:r>
              <a:rPr sz="1200">
                <a:solidFill>
                  <a:srgbClr val="000000"/>
                </a:solidFill>
                <a:latin typeface="맑은 고딕"/>
              </a:rPr>
              <a:t> 있어서는 안됐고, 모든 조가 역 안에서 ‘원팀’이라는 마인드가 필요했습니다. 그래서 저와 팀원들은 하나의 통일된 </a:t>
            </a:r>
            <a:r>
              <a:rPr u="sng" b="1" sz="1200">
                <a:solidFill>
                  <a:srgbClr val="000000"/>
                </a:solidFill>
                <a:latin typeface="맑은 고딕"/>
              </a:rPr>
              <a:t>(3)업무처리 규칙을 만들기 위해 업무별로 각 조마다 의견을 모아볼 것을 제안했습니다. 이를 통해 그 동안 조마다 차이가 있었던 업무처리 방식을</a:t>
            </a:r>
            <a:r>
              <a:rPr sz="1200">
                <a:solidFill>
                  <a:srgbClr val="000000"/>
                </a:solidFill>
                <a:latin typeface="맑은 고딕"/>
              </a:rPr>
              <a:t> 알아내고 각각의 장·단점과 그러한 방식을 쓴 이유에 대해서도 알게 되었습니다. 그 이후에는 조별 의견을 수렴하여 하나의 업무처리 규칙을 만들었고 모든 조에서 동의를 얻어 이를 시행하였습니다. 이후로 기존의 업무차이에 따른 민원이 획기적으로 감소했고, 업무처리 효율성 또한 제고되었습니다. 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소통 문제로 갈등을 겪었다고 하셨는데, 당시 조별로 가장 큰 소통 장애가 무엇이었고, 이를 해결하기 위한 전략은 무엇이었나요?</a:t>
            </a:r>
            <a:br/>
            <a:r>
              <a:t>(2) 큰 역에서 조별 갈등을 극복하기 위해 제안한 통일된 업무처리 규칙의 구체적인 내용을 더 설명해주실 수 있나요?</a:t>
            </a:r>
            <a:br/>
            <a:r>
              <a:t>(3) 당신이 제안하여 이룩한 변화들이 장기적으로 조직에 미친 영향에 대해 어떻게 평가하시나요?</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한국마사회의 사회 공헌 활동을 기획하고 수행하며 말 산업의 긍정적인 이미지를 확립하는 것을 목표로 하고 있습니다. 이를 위해 말 산업과 취약계층을 연계한 교육 및 체험 프로그램을 기획하여 말 산업에 대한 사회적 인식을 개선할 수 있는 기회를 제공하고 싶습니다. 이 프로그램을 연 2회 이상 진행하며 지속 가능한 사회적 효과를 창출할 것을 목표로 삼겠습니다.저는 이전 직장에서 취약계층을 위한 취업 프로그램을 기획하고 운영한 경험이 있습니다. 특히, 자립 청년을 주요 대상으로 삼아, 이들이 자립할 수 있는 기회를 제공하고자 했습니다.</a:t>
            </a:r>
            <a:r>
              <a:rPr u="sng" b="1" sz="1200">
                <a:solidFill>
                  <a:srgbClr val="000000"/>
                </a:solidFill>
                <a:latin typeface="맑은 고딕"/>
              </a:rPr>
              <a:t>(1) 첫째, 보호시설에 직접 찾아가 MBTI를 활용한 직업 검사와 자기소개서, 면접 기법 특강을 진행하였고, 둘째, 전문 상담기관과 연계하여</a:t>
            </a:r>
            <a:r>
              <a:rPr sz="1200">
                <a:solidFill>
                  <a:srgbClr val="000000"/>
                </a:solidFill>
                <a:latin typeface="맑은 고딕"/>
              </a:rPr>
              <a:t> 심층적인 진로 상담을 제공했습니다. 마지막으로, 취업알선팀과 협력하여 구인기업과의 연계를 통해 5명이 최종 취업에 성공하는 성과를 거두었고 이는 제게 큰 보람이 되었습니다.이 경험을 통해 취약계층을 위한 프로그램 기획 및 실행 능력을 키웠으며, 이를 바탕으로 </a:t>
            </a:r>
            <a:r>
              <a:rPr u="sng" b="1" sz="1200">
                <a:solidFill>
                  <a:srgbClr val="000000"/>
                </a:solidFill>
                <a:latin typeface="맑은 고딕"/>
              </a:rPr>
              <a:t>(2)말산업과 취약계층을 연계한 사회 공헌 프로그램을 기획하고 수행할 수 있을 것입니다. 예를 들어, 말산업에 (3)대한 이해를 높이기 위한 체험 프로그램을 기획하여 취약계층 대상자들이 말 산업의 다양한 직업군에 대해 직접 체험할 수 있도록 하고, 전문 강사와의 협력을 통해 말 산업 관련 직업 훈련과</a:t>
            </a:r>
            <a:r>
              <a:rPr sz="1200">
                <a:solidFill>
                  <a:srgbClr val="000000"/>
                </a:solidFill>
                <a:latin typeface="맑은 고딕"/>
              </a:rPr>
              <a:t> 진로 상담을 제공할 수 있는 활동을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취약계층을 위한 취업 프로그램을 기획하고 운영한 경험이 있다고 하셨습니다. 이 경험에서 가장 어려웠던 점은 무엇이었으며, 그것을 어떻게 극복하셨나요?</a:t>
            </a:r>
            <a:br/>
            <a:r>
              <a:t>(2) 말산업과 취약계층을 연계한 사회 공헌 프로그램을 기획할 때, 구체적으로 어떤 방식으로 말산업에 대한 이해도를 높일 계획인지 알고 싶습니다.</a:t>
            </a:r>
            <a:br/>
            <a:r>
              <a:t>(3) 말 산업 관련 직업 훈련과 진로 상담을 제공할 때, 전문 강사와의 협력을 구체적으로 어떻게 진행할 계획인지 자세히 설명해 주세요.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열쇠]이전 직장에서 근무할 때, 새로운 사업이 계속 만들어지면서 지침이 자주 변경되었습니다. 내용이 워낙 많다 보니 직원들 간 해석도 서로 달라 업무에 혼선이 있었습니다.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부서 내 스터디를 만들 것을 </a:t>
            </a:r>
            <a:r>
              <a:rPr u="sng" b="1" sz="1200">
                <a:solidFill>
                  <a:srgbClr val="000000"/>
                </a:solidFill>
                <a:latin typeface="맑은 고딕"/>
              </a:rPr>
              <a:t>(1)제안하였습니다. 스터디를 통해 지침을 공부할 수 있고 서로 대화를 나누면서 의견을 맞춰갈 수 있다고 생각했기 때문입니다. 그래서 업무시간 중간에 팀원 모두가 모여서 각자의 업무 노하우를 공유하고</a:t>
            </a:r>
            <a:r>
              <a:rPr sz="1200">
                <a:solidFill>
                  <a:srgbClr val="000000"/>
                </a:solidFill>
                <a:latin typeface="맑은 고딕"/>
              </a:rPr>
              <a:t> 의견을 나누는 시간을 </a:t>
            </a:r>
            <a:r>
              <a:rPr u="sng" b="1" sz="1200">
                <a:solidFill>
                  <a:srgbClr val="000000"/>
                </a:solidFill>
                <a:latin typeface="맑은 고딕"/>
              </a:rPr>
              <a:t>(2)가졌습니다.또한, 본사에 교육 방식을 변경할 것을 건의하여, 특강식 교육에서 벗어나 지침 해석과 상황별 노하우를 토의 형식으로 진행할 수 있도록 했습니다. 이 건의가 반영되어, 전국에서 온</a:t>
            </a:r>
            <a:r>
              <a:rPr sz="1200">
                <a:solidFill>
                  <a:srgbClr val="000000"/>
                </a:solidFill>
                <a:latin typeface="맑은 고딕"/>
              </a:rPr>
              <a:t> 직원들이 모여 지침에 대한 다양한 견해를 나누며 유익한 시간을 가졌고, 교육을 다녀온 저희 부서 팀원들은 이를 바탕으로 서로 멘토가 되어 내용을 공유하고 </a:t>
            </a:r>
            <a:r>
              <a:rPr u="sng" b="1" sz="1200">
                <a:solidFill>
                  <a:srgbClr val="000000"/>
                </a:solidFill>
                <a:latin typeface="맑은 고딕"/>
              </a:rPr>
              <a:t>(3)업무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a:t>
            </a:r>
            <a:r>
              <a:rPr sz="1200">
                <a:solidFill>
                  <a:srgbClr val="000000"/>
                </a:solidFill>
                <a:latin typeface="맑은 고딕"/>
              </a:rPr>
              <a:t> 지사에서 우수부서 2등에 선정되어 인센티브를 받는 성과를 거두었습니다.이 경험을 통해 갈등은 단순히 부정적인 의견 차이가 아니라, 각자의 다른 노력과 목표가 반영된 결과라는 것을 깨달았습니다. 따라서, 갈등이 있을 때는 이를 해결할 방법을 찾는 것이 중요하며, 두 의견을 조화롭게 합치는 것이 더 큰 성과를 이끌어낼 수 있다는 것을 배웠습니다. 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이전 직장에서 스터디를 제안하여 직원들 간 의견을 나누도록 하셨습니다. 스터디가 진행되는 동안 예상하지 못한 어려움이 있었나요? 있었다면 어떻게 해결하셨나요?</a:t>
            </a:r>
            <a:br/>
            <a:r>
              <a:t>(2) 본사에 교육 방식을 변경할 것을 건의하여 토의 형식의 교육을 진행하게 된 계기가 궁금합니다. 이 제안을 하게 된 배경과 과정을 설명해 주시겠습니까?</a:t>
            </a:r>
            <a:br/>
            <a:r>
              <a:t>(3) 두 세대의 의견 차이를 조화롭게 합치는 과정에서 발생했던 대표적인 갈등 상황이 있었다면 무엇이었고, 어떻게 조화롭게 해소하셨는지 알고 싶습니다.</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a:t>
            </a:r>
            <a:r>
              <a:rPr u="sng" b="1" sz="1200">
                <a:solidFill>
                  <a:srgbClr val="000000"/>
                </a:solidFill>
                <a:latin typeface="맑은 고딕"/>
              </a:rPr>
              <a:t>(1)자발적으로 문제를 해결하려는 태도와 책임감이 직무에 필요한 자세라는 것을 현업에서 경험했습니다. CES 박람회에서 마사회가 지원한 스타트업의 혁신상 수상을 보며 AI와 모바일을 기반으로 하나의 시스템으로 연결되는 기술들은 (2)방송 중계 영역에서도 무한한 확장성을 가질 것으로 판단했습니다. 렛츠런 파크의 비전127 LED 전광판과 16.1 채널 음향시스템의 현장감 넘치는</a:t>
            </a:r>
            <a:r>
              <a:rPr sz="1200">
                <a:solidFill>
                  <a:srgbClr val="000000"/>
                </a:solidFill>
                <a:latin typeface="맑은 고딕"/>
              </a:rPr>
              <a:t> 장비들을 직접 경험해보며 입사 후 저에게 주어진 시스템들이 문제없이 운행되도록 필요한 기초를 닦는 것이 먼저 할 일이라고 생각합니다. 현업에서 근무하며 중계 방식의 차이가 </a:t>
            </a:r>
            <a:r>
              <a:rPr u="sng" b="1" sz="1200">
                <a:solidFill>
                  <a:srgbClr val="000000"/>
                </a:solidFill>
                <a:latin typeface="맑은 고딕"/>
              </a:rPr>
              <a:t>(3)영상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a:t>
            </a:r>
            <a:r>
              <a:rPr sz="1200">
                <a:solidFill>
                  <a:srgbClr val="000000"/>
                </a:solidFill>
                <a:latin typeface="맑은 고딕"/>
              </a:rPr>
              <a:t> 제작 시스템 개선 업무에 집중하겠습니다. 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CES 박람회에서의 혁신상 수상을 통해 방송 중계 영역의 확장성을 판단하셨다고 했습니다. 이 경험이 지원자의 직무적 역량에 어떻게 기여했고, 이를 통해 회사에서 어떤 혁신을 구현하고 싶으신가요?</a:t>
            </a:r>
            <a:br/>
            <a:r>
              <a:t>(2) 렛츠런 파크의 비전127 LED 전광판과 16.1 채널 음향시스템을 직접 경험하시고, 문제없이 운행되도록 기초를 닦는 것이 중요하다고 하셨어요. 구체적으로 어떤 기초 작업을 통해 방송기술 직무에 기여하고자 하나요?</a:t>
            </a:r>
            <a:br/>
            <a:r>
              <a:t>(3) 클라우드와 IP 기반 제작 시스템 개선을 목표로 하고 계십니다. 이러한 시스템 개선을 위해 어떤 혁신적인 기술이나 접근 방식을 활용하고자 하시는지 설명해 주세요.</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a:t>
            </a:r>
            <a:r>
              <a:rPr u="sng" b="1" sz="1200">
                <a:solidFill>
                  <a:srgbClr val="000000"/>
                </a:solidFill>
                <a:latin typeface="맑은 고딕"/>
              </a:rPr>
              <a:t>(1)적극적인 태도로 협업을 이룬 경험이 있습니다. 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(2)최종 결과물이 저뿐만 아니라 팀원 선배들 모두 평가받는다는 생각으로 임하여 책임감 있게 준비했습니다. 매일 업무일지를 결재받으며 틈나는 대로 조언을 구했습니다.</a:t>
            </a:r>
            <a:r>
              <a:rPr sz="1200">
                <a:solidFill>
                  <a:srgbClr val="000000"/>
                </a:solidFill>
                <a:latin typeface="맑은 고딕"/>
              </a:rPr>
              <a:t>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최종적으로 제가 </a:t>
            </a:r>
            <a:r>
              <a:rPr u="sng" b="1" sz="1200">
                <a:solidFill>
                  <a:srgbClr val="000000"/>
                </a:solidFill>
                <a:latin typeface="맑은 고딕"/>
              </a:rPr>
              <a:t>(3)만든 자료들이 보고용 자료에 첨부되어 팀원들에게 송부되었을 때는 제가 한 업무에 대해 자부심을 느끼게 되었고 맡은 역할을 수행했다는 뿌듯함도 느꼈습니다. 또한 MCU를 중심으로 동일한 성능을 내는 제품이라도 다양한 방식의 회로들이 존재하고 그 과정에서 비용이나 효율과 같이</a:t>
            </a:r>
            <a:r>
              <a:rPr sz="1200">
                <a:solidFill>
                  <a:srgbClr val="000000"/>
                </a:solidFill>
                <a:latin typeface="맑은 고딕"/>
              </a:rPr>
              <a:t> Trade off 되는 부분이 존재한다는 것을 배울 수 있었습니다. 담당 전장 부품의 구성 소자와 제어 로직, 그리고 PCB viewer와 같은 회로 설계에 필요한 툴들과 오실로스코프 등 측정 업무도 이후에 능숙하게 할 수 있었습니다.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차량 부품사 인턴 경험에서 ECU 분석 과제를 수행하며 얻은 교훈이 방송기술 직무에 어떻게 적용될 수 있을까요?</a:t>
            </a:r>
            <a:br/>
            <a:r>
              <a:t>(2) 부품의 기능 분할과 분석 능력을 향상시켰다고 하셨습니다. 이러한 능력을 활용하여 방송기술 분야에서 기대하시는 성과는 무엇인가요?</a:t>
            </a:r>
            <a:br/>
            <a:r>
              <a:t>(3) MCU와 회로 설계에 대한 이해도를 높였다고 하셨습니다. 이 경험이 렛츠런 파크의 인터랙티브 방송기술 환경에 어떤 방식으로 기여할 수 있을까요?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인력&gt;현재 한국마사회는 말 산업의 지속 가능한 발전, 국제 경쟁력 강화, 디지털 </a:t>
            </a:r>
            <a:r>
              <a:rPr u="sng" b="1" sz="1200">
                <a:solidFill>
                  <a:srgbClr val="000000"/>
                </a:solidFill>
                <a:latin typeface="맑은 고딕"/>
              </a:rPr>
              <a:t>(1)트랜스포메이션 등 다양한 사회/환경적 현안과 마주하고 있습니다. 즉, 지속 가능성,</a:t>
            </a:r>
            <a:r>
              <a:rPr sz="1200">
                <a:solidFill>
                  <a:srgbClr val="000000"/>
                </a:solidFill>
                <a:latin typeface="맑은 고딕"/>
              </a:rPr>
              <a:t> 사회적 책임, 국제 협력, 그리고 경영 효율성을 위한 효과적인 대응이 필요하며, 이를 위하여 인적/물적 자원의 낭비를 최소화하는 전략적 경영 및 국제적 감각을 충실히 갖춘 </a:t>
            </a:r>
            <a:r>
              <a:rPr u="sng" b="1" sz="1200">
                <a:solidFill>
                  <a:srgbClr val="000000"/>
                </a:solidFill>
                <a:latin typeface="맑은 고딕"/>
              </a:rPr>
              <a:t>(2)운영이 요구된다고 생각합니다. 이러한 목표에 이바지할 수 있는 일원이 되고자 하기의 경험과 역량을 활용하고 싶습니다.i) 학부 과정 중에는, 심리학을 경영학에 접목시킨 마케팅 연구를</a:t>
            </a:r>
            <a:r>
              <a:rPr sz="1200">
                <a:solidFill>
                  <a:srgbClr val="000000"/>
                </a:solidFill>
                <a:latin typeface="맑은 고딕"/>
              </a:rPr>
              <a:t> 수행하였으며, 그 결과를 미국의 주요 경영학 학회에서 발표한 경험이 있습니다.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현재 원자력발전소 수출 관련 기업에서 근무하고 있으며, 사업의 원활한 관리를 위한 행정업무(인력관리, 대외협력, 문서처리, 예산편성 및 통제, 결산관리, 회계처리 </a:t>
            </a:r>
            <a:r>
              <a:rPr u="sng" b="1" sz="1200">
                <a:solidFill>
                  <a:srgbClr val="000000"/>
                </a:solidFill>
                <a:latin typeface="맑은 고딕"/>
              </a:rPr>
              <a:t>(3)등) 일체를 수행해 왔습니다. 실무는 탄탄한 이론적 지식이</a:t>
            </a:r>
            <a:r>
              <a:rPr sz="1200">
                <a:solidFill>
                  <a:srgbClr val="000000"/>
                </a:solidFill>
                <a:latin typeface="맑은 고딕"/>
              </a:rPr>
              <a:t>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경영 효율성을 위해 인적/물적 자원의 낭비를 최소화하는 전략적 경영을 한국마사회에서 어떻게 적용해보고 싶으신가요?</a:t>
            </a:r>
            <a:br/>
            <a:r>
              <a:t>(2) 지원자가 경제적 주체의 비합리성을 직접 경험한 행동경제학 연구실 인턴 경험을 통해 한국마사회에서 어떻게 기여할 수 있을까요?</a:t>
            </a:r>
            <a:br/>
            <a:r>
              <a:t>(3) 영어권 유학과 일본어 독학 경험을 통해 국제 경쟁력 강화를 위한 대외협력 및 홍보에 구체적으로 어떻게 활용할 계획인가요?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비전인 '말산업으로 국가 경제와 국민의 여가선용에 기여한 국민 행복 증진'에 발맞춰, 경마의 부정적인 이미지를 개선하고 국민들에게 신뢰받는 기관으로 자리매김하는 것을 목표로 합니다. 특히, 사행산업 시행기관 건전화 평가를 A등급에서 S등급으로 끌어올려 건전한 경마 문화 </a:t>
            </a:r>
            <a:r>
              <a:rPr u="sng" b="1" sz="1200">
                <a:solidFill>
                  <a:srgbClr val="000000"/>
                </a:solidFill>
                <a:latin typeface="맑은 고딕"/>
              </a:rPr>
              <a:t>(1)조성에 기여하겠습니다. 이전 기관에서 불법 온라인 콘텐츠 관리와 청소년 유해 매체물 점검 업무를 수행하며 불법 행위 차단과 건전한</a:t>
            </a:r>
            <a:r>
              <a:rPr sz="1200">
                <a:solidFill>
                  <a:srgbClr val="000000"/>
                </a:solidFill>
                <a:latin typeface="맑은 고딕"/>
              </a:rPr>
              <a:t> 환경 조성을 위해 노력한 경험이 있습니다. 단순한 단속만으로는 근본적인 문제 해결이 어렵다는 점을 깨닫고 </a:t>
            </a:r>
            <a:r>
              <a:rPr u="sng" b="1" sz="1200">
                <a:solidFill>
                  <a:srgbClr val="000000"/>
                </a:solidFill>
                <a:latin typeface="맑은 고딕"/>
              </a:rPr>
              <a:t>(2)효과적인 예방과 지속적인 관리의 필요성을 느꼈습니다. 이 경험을 바탕으로 다음과 같은 목표를 달성하고자</a:t>
            </a:r>
            <a:r>
              <a:rPr sz="1200">
                <a:solidFill>
                  <a:srgbClr val="000000"/>
                </a:solidFill>
                <a:latin typeface="맑은 고딕"/>
              </a:rPr>
              <a:t> 합니다.첫째, 불법 경마 관련 키워드 크롤링 시스템을 도입하여 온라인 불법 경마 사이트 및 유해 정보를 실시간으로 탐지하고 차단하겠습니다.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데이터 기반의 경영환경 분석 능력을 활용하여 불법 경마의 발생 요인을 파악하고 정책적 대응을 수립하는 역할을 수행하겠습니다.셋째, </a:t>
            </a:r>
            <a:r>
              <a:rPr u="sng" b="1" sz="1200">
                <a:solidFill>
                  <a:srgbClr val="000000"/>
                </a:solidFill>
                <a:latin typeface="맑은 고딕"/>
              </a:rPr>
              <a:t>(3)경마의 긍정적인 이미지를 강화하고 건전한 레저문화 조성을 위한 프로그램을 기획하겠습니다. 최근 '우마무스메'와의</a:t>
            </a:r>
            <a:r>
              <a:rPr sz="1200">
                <a:solidFill>
                  <a:srgbClr val="000000"/>
                </a:solidFill>
                <a:latin typeface="맑은 고딕"/>
              </a:rPr>
              <a:t> 협업처럼 경마가 스포츠 이벤트로 자리매김 하도록 노력할 것입니다.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한국마사회에 입사하여 '불법 경마 관련 키워드 크롤링 시스템'을 도입하겠다고 언급하였는데, 이전 기관에서의 경험이 이 시스템의 구체적인 설계 및 운영에 어떻게 기여할 것이라 생각하는지 설명해주실 수 있습니까?</a:t>
            </a:r>
            <a:br/>
            <a:r>
              <a:t>(2) 이전에 불법 온라인 콘텐츠 관리와 관련하여 수행하신 업무 경험이 한국마사회에서 경마 문화 조성에 어떻게 기여할 것인가에 대해 말씀해주실 수 있습니까?</a:t>
            </a:r>
            <a:br/>
            <a:r>
              <a:t>(3) 경마의 긍정적인 이미지를 강화하기 위해 지원자가 기획하고자 하는 프로그램은 어떤 방향성을 가질 것이며, 이를 통해 기대하는 결과는 무엇인지 구체적으로 설명해주실 수 있나요?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a:t>
            </a:r>
            <a:r>
              <a:rPr u="sng" b="1" sz="1200">
                <a:solidFill>
                  <a:srgbClr val="000000"/>
                </a:solidFill>
                <a:latin typeface="맑은 고딕"/>
              </a:rPr>
              <a:t>(1)저는 협력의 부재의 해소는 공감의 제고로 대응해야 한다고 믿는데, 적용 사례는 하기와 같습니다.대학시절 조별과제를 수행하던 중, 두 명의 조원이 갑작스레 발표주제를 A에서 B로 바꿀 것을 주장해 팀내 갈등이 일어난 적이</a:t>
            </a:r>
            <a:r>
              <a:rPr sz="1200">
                <a:solidFill>
                  <a:srgbClr val="000000"/>
                </a:solidFill>
                <a:latin typeface="맑은 고딕"/>
              </a:rPr>
              <a:t>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 이들은 오랜 대화 끝에 경계를 풀고 주제 A에 관한 배경지식의 부족이 '개인별 점수의 손해'로 </a:t>
            </a:r>
            <a:r>
              <a:rPr u="sng" b="1" sz="1200">
                <a:solidFill>
                  <a:srgbClr val="000000"/>
                </a:solidFill>
                <a:latin typeface="맑은 고딕"/>
              </a:rPr>
              <a:t>(2)이어질 것을 두려워하고 있음을 솔직하게</a:t>
            </a:r>
            <a:r>
              <a:rPr sz="1200">
                <a:solidFill>
                  <a:srgbClr val="000000"/>
                </a:solidFill>
                <a:latin typeface="맑은 고딕"/>
              </a:rPr>
              <a:t> 이야기해 주었습니다. 저는 저에게 불리한 상황에서 </a:t>
            </a:r>
            <a:r>
              <a:rPr u="sng" b="1" sz="1200">
                <a:solidFill>
                  <a:srgbClr val="000000"/>
                </a:solidFill>
                <a:latin typeface="맑은 고딕"/>
              </a:rPr>
              <a:t>(3)자존심 등의 이유로 표현을 솔직하게 하지 못했던 과거의 경험을 떠올리며 그들에게 많은 공감을 보였으며, 이후 동일한 목표를 공유하고 있음을 명확히</a:t>
            </a:r>
            <a:r>
              <a:rPr sz="1200">
                <a:solidFill>
                  <a:srgbClr val="000000"/>
                </a:solidFill>
                <a:latin typeface="맑은 고딕"/>
              </a:rPr>
              <a:t> 인지함과 동시에, 서로간의 니즈에 대한 철저한 이해와 신뢰가 형성되었습니다. 저는 A팀 멤버들과 정기적 개별 모임을 갖기로 하고, 그들이 빨리 주제 A에 익숙해질 수 있도록 개인적 도움을 주게 되었습니다. 결과적으로, 이 과정에서 이 두 조원은 제가 생각치 못한 주제 A에 관한 새로운 통찰력이나 관점을 제시하기도 하였으며, 이는 과제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조별과제에서 두 명의 조원이 발표 주제를 변경하려고 했던 상황을 통한 경험이 현재의 협업적인 환경에서 어떤 식으로 응용되고 있나요?</a:t>
            </a:r>
            <a:br/>
            <a:r>
              <a:t>(2) 발표 주제 A에 익숙해질 수 있도록 지원자가 제공한 개인적인 도움에서 가장 효과적이었다고 생각되는 전략은 무엇이었나요?</a:t>
            </a:r>
            <a:br/>
            <a:r>
              <a:t>(3) 주제 A에 관한 새로운 통찰력을 두 조원이 제공했다고 했는데, 그 통찰력 중 기억에 남는 것이 있으면 공유해주실 수 있나요?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a:t>
            </a:r>
            <a:r>
              <a:rPr u="sng" b="1" sz="1200">
                <a:solidFill>
                  <a:srgbClr val="000000"/>
                </a:solidFill>
                <a:latin typeface="맑은 고딕"/>
              </a:rPr>
              <a:t>(1)근접하고 있습니다. 이러한 상승세에 박차를 가하기 위해 우리공사는 렛츠런파크를 다양한 문화를 체험하고, 가족과 함께 즐길 수 있는 공간으로 변모시키기 위해 많은 노력을 쏟고 있습니다.우리공사 기계직렬 업무담당자는 렛츠런파크의 관람대, 마방의 공기조화 시스템을 유지보수, 개발하고 있습니다. 이를 통해 렛츠런파크를 방문하는 이용객들께는 편안함과</a:t>
            </a:r>
            <a:r>
              <a:rPr sz="1200">
                <a:solidFill>
                  <a:srgbClr val="000000"/>
                </a:solidFill>
                <a:latin typeface="맑은 고딕"/>
              </a:rPr>
              <a:t> 즐거움을 드리고, 경주마의 컨디션을 최고로 유지하여 공정하고 높은 수준의 경마를 보여드리고 있습니다.저는 우리공사 입사 후 기계설비 </a:t>
            </a:r>
            <a:r>
              <a:rPr u="sng" b="1" sz="1200">
                <a:solidFill>
                  <a:srgbClr val="000000"/>
                </a:solidFill>
                <a:latin typeface="맑은 고딕"/>
              </a:rPr>
              <a:t>(2)정비작업의 품질을 높이기 위해 설비정비의 절차화를 이루고 싶습니다. 아무리 좋은 설비라도 고장정비 또는 예방정비 시 수행되는</a:t>
            </a:r>
            <a:r>
              <a:rPr sz="1200">
                <a:solidFill>
                  <a:srgbClr val="000000"/>
                </a:solidFill>
                <a:latin typeface="맑은 고딕"/>
              </a:rPr>
              <a:t> 작업이 </a:t>
            </a:r>
            <a:r>
              <a:rPr u="sng" b="1" sz="1200">
                <a:solidFill>
                  <a:srgbClr val="000000"/>
                </a:solidFill>
                <a:latin typeface="맑은 고딕"/>
              </a:rPr>
              <a:t>(3)적절하게 이뤄 지지 않는다면 설비의 능력을 십분 발휘할 수 없습니다. 따라서 저는 설비 별 정비절차서를 생성함으로써 정비작업 시 절차에 맞게 적절하게 정비작업이 수행됐는지</a:t>
            </a:r>
            <a:r>
              <a:rPr sz="1200">
                <a:solidFill>
                  <a:srgbClr val="000000"/>
                </a:solidFill>
                <a:latin typeface="맑은 고딕"/>
              </a:rPr>
              <a:t> 판단하는 기준을 세우고 싶습니다.현재 발전소 정비부서에 근무하여 냉동기, 펌프, 밸브 등 다양한 기계설비를 유지보수 및 관리감독하고 있습니다.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기계설비 정비작업 품질을 높이기 위해, 과거 경험에서 배운 교훈 중 가장 중요하다고 생각하는 것은 무엇인지 구체적인 예를 들어 설명해 주실 수 있습니까?</a:t>
            </a:r>
            <a:br/>
            <a:r>
              <a:t>(2) 정비절차서 작성 시 가장 중요하게 고려해야 할 요소는 무엇이라 생각하시며, 그 이유는 무엇인지 말씀해 주세요.</a:t>
            </a:r>
            <a:br/>
            <a:r>
              <a:t>(3) 지원자가 발전소 정비부서에서 근무하며 학습한 기계설비의 구조 및 작동원리가 한국마사회에서 어떻게 활용될 수 있을지 더 자세히 설명해 주실 수 있습니까?</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a:t>
            </a:r>
            <a:r>
              <a:rPr u="sng" b="1" sz="1200">
                <a:solidFill>
                  <a:srgbClr val="000000"/>
                </a:solidFill>
                <a:latin typeface="맑은 고딕"/>
              </a:rPr>
              <a:t>(1)협업은 필수이며, 저는 의사소통 역량을 발휘해 문제를 해결할 수 있습니다.직장에서 발전소 계획예방정비를 수행하면서 의사소통을 통해 성공적으로 일을 마친 경험이 있습니다. 제 과업은 분해점검이 필요한 설비대상 선정, 자재수급 및 실작업 시 현장 관리감독이었습니다.정비 협력사와 회의를 하며 설비 특성에 맞는 분해점검 주기를 결정하고, (2)이전 정비이력을 고려하여 분해점검 설비대상을 선정했습니다. 그리고 선정된 대상이 분해점검을 위해 어떤 자재가 필요한지, 산업안전 관련 사고방지를 위해 대책은 무엇인지에 관해 회의를 하며 일을 처리했습니다.그리고 정비작업 중 예상치 못한 이벤트 발생 시, 정비 협력사와 의논하며 해결책을 마련하고 전체 공정관리부서와 연락하여 후공정에 미칠 수 있는 피해를 최소화하도록 일정 변경도 했습니다. 그 결과 제가 담당했던</a:t>
            </a:r>
            <a:r>
              <a:rPr sz="1200">
                <a:solidFill>
                  <a:srgbClr val="000000"/>
                </a:solidFill>
                <a:latin typeface="맑은 고딕"/>
              </a:rPr>
              <a:t> 모든 정비작업을 성공적으로 수행하여 발전소 전체적으로 계획예방정비를 훌륭히 수행하는데 일조했습니다.이와 같은 일련의 업무를 수행하면서 정비작업에 </a:t>
            </a:r>
            <a:r>
              <a:rPr u="sng" b="1" sz="1200">
                <a:solidFill>
                  <a:srgbClr val="000000"/>
                </a:solidFill>
                <a:latin typeface="맑은 고딕"/>
              </a:rPr>
              <a:t>(3)대해서 자세하게 알 수 있었고, 다음 정비 시 문제없이 수행하기 위해 보완해야 할 점을 경험할 수 있었습니다. 그리고 일의 진행이 의사소통으로</a:t>
            </a:r>
            <a:r>
              <a:rPr sz="1200">
                <a:solidFill>
                  <a:srgbClr val="000000"/>
                </a:solidFill>
                <a:latin typeface="맑은 고딕"/>
              </a:rPr>
              <a:t> 원활하게 흘러감을 배웠고, 사람들이 바쁠 때 긴장하고 신경이 곤두서 있는 것을 감안하여 업무요청 시 공손한 태도를 유지하여 서로 소통하는 협업능력이 필요함을 경험했습니다.현직장에서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의사소통을 통해 문제를 해결한 경험이 있다 하셨는데, 당시 가장 큰 도전과 지원자가 학습한 교훈은 무엇이었는지 더 자세히 설명해 주실 수 있습니까?</a:t>
            </a:r>
            <a:br/>
            <a:r>
              <a:t>(2) 발전소 계획예방정비 시 특히 효과적이었다고 생각하는 의사소통 방법이 있었다면, 그것이 무엇이며 어떻게 적용하셨는지 말씀해 주세요.</a:t>
            </a:r>
            <a:br/>
            <a:r>
              <a:t>(3) 상대방이 바쁠 때 효과적으로 소통하는 방법에 대해 구체적인 사례를 통해 설명해 주실 수 있을까요?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국산마의 경쟁력을 강화하는 것이 목표입니다. 추가로 경주마의 복지를 향상시켜 경마인과 말이 모두 만족하는 환경을 조성하는 데 기여하고자 합니다.우선 저는 발생공학 연구실 인턴과 대학 시절 육종학 연구실에서의 논문 작성을 통해 </a:t>
            </a:r>
            <a:r>
              <a:rPr u="sng" b="1" sz="1200">
                <a:solidFill>
                  <a:srgbClr val="000000"/>
                </a:solidFill>
                <a:latin typeface="맑은 고딕"/>
              </a:rPr>
              <a:t>(1)가축의 번식과 형질 개량에 대한 연구 경험을 쌓았습니다. 발생공학 연구실에서는 번식과 발달 과정을 연구하며, 특히 배아의 발달에 영향을</a:t>
            </a:r>
            <a:r>
              <a:rPr sz="1200">
                <a:solidFill>
                  <a:srgbClr val="000000"/>
                </a:solidFill>
                <a:latin typeface="맑은 고딕"/>
              </a:rPr>
              <a:t> 미치는 환경요인을 분석하였습니다.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a:t>
            </a:r>
            <a:r>
              <a:rPr u="sng" b="1" sz="1200">
                <a:solidFill>
                  <a:srgbClr val="000000"/>
                </a:solidFill>
                <a:latin typeface="맑은 고딕"/>
              </a:rPr>
              <a:t>(2)도축장에서 가축의 건강 상태를 점검하고 관리하는 업무를 수행하고 있습니다. 이 과정에서 도축되는 말들을 보았는데, 말산업에서 퇴역마가</a:t>
            </a:r>
            <a:r>
              <a:rPr sz="1200">
                <a:solidFill>
                  <a:srgbClr val="000000"/>
                </a:solidFill>
                <a:latin typeface="맑은 고딕"/>
              </a:rPr>
              <a:t> 종종 도축된다는 이야기가 떠올랐습니다. 이후 사내 힐링 승마 </a:t>
            </a:r>
            <a:r>
              <a:rPr u="sng" b="1" sz="1200">
                <a:solidFill>
                  <a:srgbClr val="000000"/>
                </a:solidFill>
                <a:latin typeface="맑은 고딕"/>
              </a:rPr>
              <a:t>(3)프로그램을 통해 수업으로 배웠던 말의 뛰어난 지능과 공감 능력을 보면서 이렇게 퇴역마를 활용한 감정치유 활동 등의 대체 활용 방안을</a:t>
            </a:r>
            <a:r>
              <a:rPr sz="1200">
                <a:solidFill>
                  <a:srgbClr val="000000"/>
                </a:solidFill>
                <a:latin typeface="맑은 고딕"/>
              </a:rPr>
              <a:t> 연구하고, 한국 실정에 맞는 퇴역마 복지 프로그램의 확대에 함께하고자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'발생공학 연구실 인턴' 경험에서는 배아의 발달에 영향을 미치는 환경요인을 분석했다고 하셨는데, 구체적으로 어떤 환경요인들이 번식 초기 단계에 영향을 미친다고 분석하셨나요?</a:t>
            </a:r>
            <a:br/>
            <a:r>
              <a:t>(2) 현재 도축장에서 가축의 건강 상태를 점검하며 얻은 경험이 향후 한국마사회에서 말 복지 향상에 어떻게 기여할 수 있을 거라 생각하시나요?</a:t>
            </a:r>
            <a:br/>
            <a:r>
              <a:t>(3) 퇴역마의 복지 프로그램 확대를 위해 구체적으로 어떤 계획이나 방법을 구상하고 계신가요?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변수의 설정에서 팀원들과 의견이 엇갈린 적이 있었습니다. 당시에 팀원들은 다양한 변수의 영향을 확인하고자 보다 많은 변수를 유지하자고 했지만 저는 변수를 </a:t>
            </a:r>
            <a:r>
              <a:rPr u="sng" b="1" sz="1200">
                <a:solidFill>
                  <a:srgbClr val="000000"/>
                </a:solidFill>
                <a:latin typeface="맑은 고딕"/>
              </a:rPr>
              <a:t>(1)유의미하게 줄이는 것이 연구 결과의 신뢰성에 더 나은 방법이 되리라고 생각해 의견의 차이가 있었습니다.하지만 팀원들은 기존에 해왔던 실험결과를 버리기 아까워하였기에 갈등이 발생하였고,</a:t>
            </a:r>
            <a:r>
              <a:rPr sz="1200">
                <a:solidFill>
                  <a:srgbClr val="000000"/>
                </a:solidFill>
                <a:latin typeface="맑은 고딕"/>
              </a:rPr>
              <a:t>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a:t>
            </a:r>
            <a:r>
              <a:rPr u="sng" b="1" sz="1200">
                <a:solidFill>
                  <a:srgbClr val="000000"/>
                </a:solidFill>
                <a:latin typeface="맑은 고딕"/>
              </a:rPr>
              <a:t>(2)방식의 설득이었습니다. 여기서 그치지 않고 저는 팀원들이 방향 전환에 부담을 느끼지 않도록 기존 방식과 새로운 방식을</a:t>
            </a:r>
            <a:r>
              <a:rPr sz="1200">
                <a:solidFill>
                  <a:srgbClr val="000000"/>
                </a:solidFill>
                <a:latin typeface="맑은 고딕"/>
              </a:rPr>
              <a:t> 병행하여 비교 분석할 수 있도록 실험을 설계해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 줄이기 위해 함께 보완할 수 있는 부분을 논의하며 연구를 진행했습니다.이와 같은 </a:t>
            </a:r>
            <a:r>
              <a:rPr u="sng" b="1" sz="1200">
                <a:solidFill>
                  <a:srgbClr val="000000"/>
                </a:solidFill>
                <a:latin typeface="맑은 고딕"/>
              </a:rPr>
              <a:t>(3)과정에서 팀원들은 무리없이 새로운 방식의 장점을 이해하게 되었고, 기존의 결과도 보전하며 최종적으로는 보다 간결하고 신뢰성있는 결과를 얻을 수 있었습니다. 이 경험을 통해 저는 단순한 주장보다는 객관적인 자료의 제시를</a:t>
            </a:r>
            <a:r>
              <a:rPr sz="1200">
                <a:solidFill>
                  <a:srgbClr val="000000"/>
                </a:solidFill>
                <a:latin typeface="맑은 고딕"/>
              </a:rPr>
              <a:t>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팀원들과의 갈등에서 변수를 줄이는 방법을 제안하셨을 때, 기존 변수들과 관련하여 타협안을 준비하는 과정에서 가장 어려웠던 점은 무엇이었나요?</a:t>
            </a:r>
            <a:br/>
            <a:r>
              <a:t>(2) 변화의 필요성을 인식하게 한 실험을 설계하셨다고 했는데, 팀원들에게 변화의 필요성을 설득하기 위해 어떤 실험 설계 전략을 사용하셨나요?</a:t>
            </a:r>
            <a:br/>
            <a:r>
              <a:t>(3) 이 경험을 통해 배운 논리적 설득의 중요성을 이후 다른 프로젝트나 협업에 어떻게 적용하셨나요?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고객지향적 문제해결능력을 활용해 여가선용에 기여하는 목표를 설정하다.저의 입사 후 목표는 고객지향적 마인드로 업무를 수행해 국민의 여가선용에 기여하는 것입니다. 여가는 개인과 사회에 긍정적인 영향을 미치는 중요한 활동입니다. 그러나 중요성에 비해 인식이 낮은 현실입니다. 그래서 저는 여가선용을 이끌어 공익에 기여하고자 하는 목표가 있습니다. 이 목표의식으로 공공기관에서 인턴으로 근무하며 여가 복지와 관련된 업무를 한 적이 있습니다. 기관에서는 정부 지원금을 중소기업 근로자에게 여가 복지 </a:t>
            </a:r>
            <a:r>
              <a:rPr u="sng" b="1" sz="1200">
                <a:solidFill>
                  <a:srgbClr val="000000"/>
                </a:solidFill>
                <a:latin typeface="맑은 고딕"/>
              </a:rPr>
              <a:t>(1)포인트로 지급하는 사업을 했습니다. 당시 사업 종료까지 3달이 남았는데 사용률이 64.6%로 저조했습니다. 그리고 저의 업무는 포인트 미사용자에게 전화를 걸어 사용률을 높이는 것이었습니다. 기존 매뉴얼을 따라 2주 동안 전화</a:t>
            </a:r>
            <a:r>
              <a:rPr sz="1200">
                <a:solidFill>
                  <a:srgbClr val="000000"/>
                </a:solidFill>
                <a:latin typeface="맑은 고딕"/>
              </a:rPr>
              <a:t> 업무를 했지만 사용률의 상승은 저조했습니다. 기존 매뉴얼은 포인트가 남아있음을 안내하는 것에 불과하다는 문제점이 있었습니다. 저는 이 문제의 해결 방안을 찾고자 고객 관점에서 접근하기 위해 그동안 전화로 받은 고객 의견, 고객 자료를 </a:t>
            </a:r>
            <a:r>
              <a:rPr u="sng" b="1" sz="1200">
                <a:solidFill>
                  <a:srgbClr val="000000"/>
                </a:solidFill>
                <a:latin typeface="맑은 고딕"/>
              </a:rPr>
              <a:t>(2)정리했습니다. 그 결과 50대 이상 고객이 많고 사용법을 몰라 사용하지 않음을 발견했습니다. 이를 바탕으로 고객이 50대 이상일 경우 사용법을 아시는지 확인하고 모르시면 직접 사용을 도와드리는 것으로 매뉴얼을 수정했습니다. 그 결과 포인트 사용률은 (3)93.1%로 상승했습니다. 한국마사회의 전략과제로 ‘고객이 행복한 여가문화 조성’이 있습니다. 저는 이를 실현하기 위한 사업 중 경마공원이 모두가 즐길 수 있는 휴식, 레저공간이 되도록 다양한 행사를 개최하는 것에 관심이 있습니다. 전화 업무를 통해 키운 고객의</a:t>
            </a:r>
            <a:r>
              <a:rPr sz="1200">
                <a:solidFill>
                  <a:srgbClr val="000000"/>
                </a:solidFill>
                <a:latin typeface="맑은 고딕"/>
              </a:rPr>
              <a:t> 니즈를 이해하고 문제를 해결하는 능력을 바탕으로 경마공원을 더욱 즐거운 공간으로 발전시키고 싶습니다. 한국마사회에서는 여름 야간경마, 경주로 마라톤 등의 행사를 진행하고 있는데, 저는 고객 관점에서 ‘20대 여성 팬 유입을 통한 야구장의 성장’을 벤치마킹해서 경마공원을 더 즐거운 공간으로 만들어보고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중소기업 근로자의 여가 복지 포인트 사용률을 높이기 위해 매뉴얼을 수정했다고 하셨는데, 이 과정에서 예상치 못한 도전이 있었나요? 그렇다면, 어떻게 극복하셨습니까?</a:t>
            </a:r>
            <a:br/>
            <a:r>
              <a:t>(2) 지원자는 고객 관점에서 문제를 해결하는 능력을 키웠다고 하셨습니다. 향후 한국마사회에서 지원자가 해결해야 할 것으로 예상되는 또 다른 문제는 무엇이라고 생각하시나요?</a:t>
            </a:r>
            <a:br/>
            <a:r>
              <a:t>(3) 한국 마사회의 '고객이 행복한 여가문화 조성'을 실현하기 위한 구체적인 활동 계획에 대해 자세히 말씀해주실 수 있나요? 특히, 어떤 고객층을 타깃으로 하시고 어떤 전략을 사용할 계획이신가요?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마케팅 동아리에서 리더로서 팀원들과 협력하여 ‘학식 SWOT 분석 1등’을 하다.저는 직무역량 향상을 위해 약 1년 동안 활동한 마케팅 </a:t>
            </a:r>
            <a:r>
              <a:rPr u="sng" b="1" sz="1200">
                <a:solidFill>
                  <a:srgbClr val="000000"/>
                </a:solidFill>
                <a:latin typeface="맑은 고딕"/>
              </a:rPr>
              <a:t>(1)동아리에서 팀 리더로서 소통과 협력의 어려움을 극복했던 경험이 있습니다. 저는 ‘학식 SWOT 분석’ 과제에서 팀 리더가 됐습니다. 그리고 학식 SWOT 분석을 위해서는</a:t>
            </a:r>
            <a:r>
              <a:rPr sz="1200">
                <a:solidFill>
                  <a:srgbClr val="000000"/>
                </a:solidFill>
                <a:latin typeface="맑은 고딕"/>
              </a:rPr>
              <a:t> 함께 학식을 먹고 현장을 살펴보는 활동이 가장 중요해서 이를 위한 일정을 맞춰야 했습니다. 그런데 팀원이 많아 일정 조율이 어려워 갈등이 발생했습니다. 개인 사정으로 인해 일부 팀원은 현장 답사에 참여하지 못하게 되면서 무임승차하는 것 아니냐는 불만이 제기된 것입니다.저는 현 상황에서 현장에 참여하는 팀원과 못하는 팀원 모두 만족할 수 </a:t>
            </a:r>
            <a:r>
              <a:rPr u="sng" b="1" sz="1200">
                <a:solidFill>
                  <a:srgbClr val="000000"/>
                </a:solidFill>
                <a:latin typeface="맑은 고딕"/>
              </a:rPr>
              <a:t>(2)있는 해결 방법을 고민했습니다. 저는 시공간의 제약이 없는 온라인 설문조사를 현장에 참여하지 못하는 팀원에게 맡기는 방안을 생각해냈습니다. 그리고 이 방안을 제안할 때 현장에 참여하지 못하는 팀원의 기분이 나쁘지 않도록 소통하는 것에</a:t>
            </a:r>
            <a:r>
              <a:rPr sz="1200">
                <a:solidFill>
                  <a:srgbClr val="000000"/>
                </a:solidFill>
                <a:latin typeface="맑은 고딕"/>
              </a:rPr>
              <a:t> 주의했습니다. 왜냐하면 불만의 뜻으로 의미 없는 일감을 준다고 느낄 수 있기 때문입니다. 저는 그들의 역할이 중요함을 강조하며 온라인 설문조사는 많은 학생들의 의견을 수집해 분석의 깊이를 더해주는 중요한 활동임을 설명했습니다. 그리고 모든 팀원들은 이에 공감하며 긍정적으로 수용했습니다.결과적으로 더욱 풍부한 자료를 바탕으로 아이디어 회의를 진행할 수 있었습니다. 활발한 토의를 통해 학식 메뉴의 소스가 부족하다는 문제를 </a:t>
            </a:r>
            <a:r>
              <a:rPr u="sng" b="1" sz="1200">
                <a:solidFill>
                  <a:srgbClr val="000000"/>
                </a:solidFill>
                <a:latin typeface="맑은 고딕"/>
              </a:rPr>
              <a:t>(3)중점으로 소스 통을 따로 배치하는 것을 제안하는 기획안을 작성했습니다. 이 기획안은 교수님께 현실적이라는 평가를 받으며 1등을 차지했습니다.이 경험을 통해 저는 팀워크의 중요성과 갈등을 기회로 바꾸는 방법에 대해 배울 수 있었습니다. 앞으로 조직생활을 하면서 많은 사람들과 소통하고 갈등이 생기기도 하는 일이 많을 것이라 생각합니다. 그때마다 갈등 상황에서 문제 해결을 위한 창의적인 접근으로 오히려 갈등을 기회로 바꿔</a:t>
            </a:r>
            <a:r>
              <a:rPr sz="1200">
                <a:solidFill>
                  <a:srgbClr val="000000"/>
                </a:solidFill>
                <a:latin typeface="맑은 고딕"/>
              </a:rPr>
              <a:t> 팀워크를 해치지 않고 함께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동아리 활동에서 팀원들과 갈등이 있었을 때, 리더로서 가장 중요하게 생각했던 가치나 원칙은 무엇이었나요?</a:t>
            </a:r>
            <a:br/>
            <a:r>
              <a:t>(2) 지원자가 제안한 온라인 설문조사가 팀원들의 참여도를 높이는 데 어떻게 기여했다고 생각하시나요?</a:t>
            </a:r>
            <a:br/>
            <a:r>
              <a:t>(3) 동아리 프로젝트의 성과를 통해 배운 '갈등을 기회로 바꾸는 방법'을 실무 환경에서 어떻게 적용할 계획이신가요?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입사하게 된다면 단기적으로 '더비온' 앱의 기능 개발 및 유지보수를 통해 안정적인 온라인 발매 서비스를 제공하고 장기적으로는 빅데이터 분석을 통해 고객 맞춤형 서비스를 제공하는 것을 목표로 하고 있습니다. 이러한 목표를 달성하기 위해 제가 가진 앱 개발 역량과 빅데이터 분석 역량을 활용할 수 있습니다.단기적으로는 '더비온' 앱의 기능을 개발하기 위해 필요한 기술을 습득하고 이를 활용해 </a:t>
            </a:r>
            <a:r>
              <a:rPr u="sng" b="1" sz="1200">
                <a:solidFill>
                  <a:srgbClr val="000000"/>
                </a:solidFill>
                <a:latin typeface="맑은 고딕"/>
              </a:rPr>
              <a:t>(1)안정적인 서비스를 제공하는 것을 목표로 설정할 것입니다.저는 Android 챗봇 앱 개발을 해본 경험을 바탕으로 '더비온'의 UI를 개선해 고객들이 보다</a:t>
            </a:r>
            <a:r>
              <a:rPr sz="1200">
                <a:solidFill>
                  <a:srgbClr val="000000"/>
                </a:solidFill>
                <a:latin typeface="맑은 고딕"/>
              </a:rPr>
              <a:t> 편하게 앱을 사용할 수 있도록 하겠습니다. 또한, RESTful API를 활용한 서버-클라이언트 간 데이터 송수신 구현 경험을 통해서 안정적인 데이터 처리를 하는데 기여할 수 있습니다.장기적으로는 빅데이터 분석을 통해 고객 맞춤형 서비스를 제공하는 것을 목표로 설정하겠습니다.한국마사회는 방대한 고객 데이터와 경마에 필요한 데이터를 보유하고 있습니다. 이러한 데이터를 활용한 분석을 통해 고객 맞춤형 추천, 데이터 기반 훈련 프로그램, </a:t>
            </a:r>
            <a:r>
              <a:rPr u="sng" b="1" sz="1200">
                <a:solidFill>
                  <a:srgbClr val="000000"/>
                </a:solidFill>
                <a:latin typeface="맑은 고딕"/>
              </a:rPr>
              <a:t>(2)과몰입 자동 방지 시스템 도입 등과 같은 서비스를 제공할 수 있습니다. 저는 빅데이터 분석 프로젝트를 진행하면서 데이터 수집, 저장, 분석, 시각화와 같이</a:t>
            </a:r>
            <a:r>
              <a:rPr sz="1200">
                <a:solidFill>
                  <a:srgbClr val="000000"/>
                </a:solidFill>
                <a:latin typeface="맑은 고딕"/>
              </a:rPr>
              <a:t> 빅데이터 분석에 필요한 전 과정을 경험했습니다. 그리고 데이터 정제 및 저장을 담당하면서 Python의 pandas </a:t>
            </a:r>
            <a:r>
              <a:rPr u="sng" b="1" sz="1200">
                <a:solidFill>
                  <a:srgbClr val="000000"/>
                </a:solidFill>
                <a:latin typeface="맑은 고딕"/>
              </a:rPr>
              <a:t>(3)라이브러리를 활용해 자동화 프로그램을 개발한 경험이 있습니다. 이러한 경험을 바탕으로 빅데이터 분석을 통해 다양한 고객 맞춤형 서비스를</a:t>
            </a:r>
            <a:r>
              <a:rPr sz="1200">
                <a:solidFill>
                  <a:srgbClr val="000000"/>
                </a:solidFill>
                <a:latin typeface="맑은 고딕"/>
              </a:rPr>
              <a:t> 제공하는데 기여하고 싶습니다.제가 가진 앱 개발 역량과 빅데이터 분석 역량을 토대로 '더비온' 앱의 기능과 UI를 개선하고 빅데이터 분석을 통해 고객 중심 서비스를 제공하는데 기여할 수 있습니다.이를 위해 지속적으로 새로운 기술을 학습하고 협업을 통해 문제를 해결하고 목표를 달성할 수 있도록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'더비온' 앱의 UI를 개선한다고 하셨는데, 이전 Android 챗봇 앱 개발 경험에서 어떤 UI 개선을 통해 사용자 만족도를 높였는지 예를 들어 설명해주실 수 있나요?</a:t>
            </a:r>
            <a:br/>
            <a:r>
              <a:t>(2) 지원자는 빅데이터 분석을 통해 고객 맞춤형 서비스를 제공한다고 했습니다. 데이터 분석을 통해 실제로 고객 맞춤형 서비스를 구현해 본 경험이 있다면 구체적으로 어떤 서비스를 어떻게 제공했는지 설명해 주세요.</a:t>
            </a:r>
            <a:br/>
            <a:r>
              <a:t>(3) Python의 pandas 라이브러리를 활용해 자동화 프로그램을 개발한 경험이 있다고 말씀하셨는데, 이 경험이 '더비온' 앱의 안정성 향상에 어떻게 기여할 수 있을까요?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(1)앱 개발 프로젝트를 진행하면서 갈등이 생겼지만 대화를 통해 상대방을 needs를 파악하고 대안을 제시해 갈등 상황을 해결했던 경험이 있습니다. 프로젝트 진행 중 저는 앱의 기능을 먼저 완성한 후 UI를 개발하자는 의견이었고 팀원은 기능 하나를 완성할 때마다 UI를 개발하자는 의견을 제시했습니다. 이처럼 작업 방식에 대한 의견 차이가 있어 프로젝트</a:t>
            </a:r>
            <a:r>
              <a:rPr sz="1200">
                <a:solidFill>
                  <a:srgbClr val="000000"/>
                </a:solidFill>
                <a:latin typeface="맑은 고딕"/>
              </a:rPr>
              <a:t> 진행이 어려운 상황이었습니다. 팀원과의 대화를 통해 의견 차이의 근본적인 원인을 파악하려 노력한 결과 팀원이 기능적인 부분보다는 UI를 예쁘고 깔끔하게 만드는 데 더 큰 관심과 욕구가 있다는 사실을 알게 되었습니다.팀원의 입장을 이해한 후 </a:t>
            </a:r>
            <a:r>
              <a:rPr u="sng" b="1" sz="1200">
                <a:solidFill>
                  <a:srgbClr val="000000"/>
                </a:solidFill>
                <a:latin typeface="맑은 고딕"/>
              </a:rPr>
              <a:t>(2)저는 본래의 작업 방식 대신 서로의 needs를 충족시킬 수 있는 대안을 고민했습니다. 대안으로 제가 기능 구현을 전담하고 팀원은 UI 설계를 맡는 역할 분담을 제안했습니다. 그 결과</a:t>
            </a:r>
            <a:r>
              <a:rPr sz="1200">
                <a:solidFill>
                  <a:srgbClr val="000000"/>
                </a:solidFill>
                <a:latin typeface="맑은 고딕"/>
              </a:rPr>
              <a:t> 팀원은 본인이 원하는 바를 말해줘서 고맙다고 했고 그 의견에 적극적으로 동의했습니다.이후 저는 팀의 역할 분담에 따라 기능을 체계적으로 구현했고 팀원은 UI 디자인에 집중하여 보다 직관적인 </a:t>
            </a:r>
            <a:r>
              <a:rPr u="sng" b="1" sz="1200">
                <a:solidFill>
                  <a:srgbClr val="000000"/>
                </a:solidFill>
                <a:latin typeface="맑은 고딕"/>
              </a:rPr>
              <a:t>(3)UI를 개발했습니다. 이렇게 각자의 역할에 충실하면서도 서로의 강점을 살린 협업을 통해 프로젝트를 성공적으로 마무리 할 수 있었습니다. 프로젝트 완료 후 팀원으로부터 “내 의견을 진지하게 들어주고 해결책을</a:t>
            </a:r>
            <a:r>
              <a:rPr sz="1200">
                <a:solidFill>
                  <a:srgbClr val="000000"/>
                </a:solidFill>
                <a:latin typeface="맑은 고딕"/>
              </a:rPr>
              <a:t> 제시해줘서 고마웠다”는 말을 들으며 의사소통이 신뢰를 형성하고 팀워크를 강화하는 데 얼마나 중요한지 다시 한 번 깨달았습니다.입사 후에도 이러한 의사소통 능력을 바탕으로 동료들과의 원활한 협력 관계를 형성하고 공동의 목표를 이루기 위해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앱 개발 프로젝트 당시 갈등이 있었던 상황에서 상대방의 needs를 파악하고 해결책을 제시했다고 하셨습니다. 이러한 경험을 한국마사회에서 어떻게 활용할 계획인가요?</a:t>
            </a:r>
            <a:br/>
            <a:r>
              <a:t>(2) 팀원과의 역할 분담을 통해 각자의 강점을 살린 협업을 하셨는데, 한국마사회에서 다양한 부서 및 팀과 협력할 때 어떤 방식으로 강점을 발휘할 계획인가요?</a:t>
            </a:r>
            <a:br/>
            <a:r>
              <a:t>(3) 의사소통을 통해 프로젝트를 성공적으로 마무리했다고 했습니다. 한국마사회에서의 목표를 달성하기 위해, 어떤 의사소통 전략들을 사용할 계획인지 구체적으로 설명해 주세요.</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경마 중계 방송의 품질을 안정적으로 유지하고, 최신 방송 기술을 도입하여 시스템 운영 효율성을 극대화하는 방송기술 전문가가 되는 것을 목표로 삼고 있습니다. 이를 위해 방송 환경 분석 및 개선, 방송 설비 유지보수 및 운영 역량 강화, 신기술 도입 및 적용 연구, 문제 해결 및 신속 대응 역량을 키워나가겠습니다.이를 달성하기 위해 저는 기존의 방송 시스템을 철저히 분석하고, </a:t>
            </a:r>
            <a:r>
              <a:rPr u="sng" b="1" sz="1200">
                <a:solidFill>
                  <a:srgbClr val="000000"/>
                </a:solidFill>
                <a:latin typeface="맑은 고딕"/>
              </a:rPr>
              <a:t>(1)실시간 영상 송출의 안정성을 높이는 방안을 모색하겠습니다. 또한, SMPTE 표준을 준수하며 인코더·디코더 기술을 활용해 디지털 영상 신호를 최적화하고, IPTV 및 온라인 스트리밍 서비스 등 다양한 플랫폼에서도 최적화된 품질을 제공할 수</a:t>
            </a:r>
            <a:r>
              <a:rPr sz="1200">
                <a:solidFill>
                  <a:srgbClr val="000000"/>
                </a:solidFill>
                <a:latin typeface="맑은 고딕"/>
              </a:rPr>
              <a:t> 있도록 전송 기술을 지속적으로 연구하고 개선하겠습니다.저는 방송통신직 공무원으로서 행정업무 경험을 쌓아왔으며, 이를 통해 문서 작성 및 보고 능력, 협업 능력을 배양하였습니다. 또한, 공공기관의 기술 업무 수행 과정에서 체계적인 절차와 규정을 준수하는 것이 중요하다는 점을 익혔습니다. 이러한 경험을 바탕으로 방송 기술 업무에 있어서도 체계적인 유지보수 </a:t>
            </a:r>
            <a:r>
              <a:rPr u="sng" b="1" sz="1200">
                <a:solidFill>
                  <a:srgbClr val="000000"/>
                </a:solidFill>
                <a:latin typeface="맑은 고딕"/>
              </a:rPr>
              <a:t>(2)계획을 수립하고, 원활한 기술 운영을 위한 프로세스를 개선하는 데 기여할 것입니다.특히, 방송기술 분야에서 필수적인 장비 운영 및 유지보수 능력을 향상시키기 위해 관련 기술 학습을 지속적으로</a:t>
            </a:r>
            <a:r>
              <a:rPr sz="1200">
                <a:solidFill>
                  <a:srgbClr val="000000"/>
                </a:solidFill>
                <a:latin typeface="맑은 고딕"/>
              </a:rPr>
              <a:t> 진행할 것이며, 실제 방송 환경에서 발생할 수 있는 문제들을 신속히 해결할 수 있도록 대비하겠습니다. 또한, 타 부서와의 협업이 중요한 직무 특성을 고려하여 원활한 커뮤니케이션 능력을 더욱 강화해 나가겠습니다.입사 후에는 방송 설비의 유지보수 체계를 보다 효율적으로 구축하고, 중계 방송의 안정성을 높이는 데 기여하겠습니다. 또한, 방송 기술의 </a:t>
            </a:r>
            <a:r>
              <a:rPr u="sng" b="1" sz="1200">
                <a:solidFill>
                  <a:srgbClr val="000000"/>
                </a:solidFill>
                <a:latin typeface="맑은 고딕"/>
              </a:rPr>
              <a:t>(3)변화에 맞춰 실무 역량을 지속적으로 개발하며, 조직 내에서 신뢰받는 방송기술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SMPTE 표준을 준수하며 디지털 영상 신호 최적화를 목표로 하신다고 했습니다. 과거에 어떤 방법으로 디지털 영상 품질을 개선한 경험이 있나요?</a:t>
            </a:r>
            <a:br/>
            <a:r>
              <a:t>(2) 지원자는 방송기술 전문가로서 방송 설비 유지보수 체계를 보다 효율적으로 구축하겠다고 하셨는데, 과거에 유지보수 계획을 수립했던 경험이 있다면 자세히 설명해 주실 수 있나요?</a:t>
            </a:r>
            <a:br/>
            <a:r>
              <a:t>(3) 입사 후 실무 역량을 개발하겠다고 하셨습니다. 현재 자신이 보유한 가장 큰 강점은 무엇이며, 이를 방송기술 전문가로 성장하는 데 어떻게 활용할 계획이신가요?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 현장실습에서 교과 통합수업을 진행했던 경험이 있습니다. 국어과 교생선생님과 같이 과목 간 연관성이 깊고 시너지가 날 수 있는 주제를 고민했고 역사적 인물과 그의 문학작품을 다루기로 했습니다. 수업 방식은 역사와 국어 2교시를 합쳐서 연속으로 진행하는 방식으로 수업을 계획했습니다. 수업 내용은 역사 시간에는 인물의 생애를 중심으로 역사적 사건을 설명하고 이를 바탕으로 문학작품에 대한 해설을 하기로 했습니다. 준비 과정에서 문제가 생긴 부분은 수업 분량 배분 문제였습니다. 두 사람 모두 의욕 있게 준비하다 보니 1차시 분량을 조금씩 초과하게 되었고 여유 차시가 없었기에 두 과목 간 분량 조정을 해야 하는 상황이었습니다. 처음에는 합의가 잘 안되었고 수업 준비에 차질이 생길 것 같아 저는 서로가 </a:t>
            </a:r>
            <a:r>
              <a:rPr u="sng" b="1" sz="1200">
                <a:solidFill>
                  <a:srgbClr val="000000"/>
                </a:solidFill>
                <a:latin typeface="맑은 고딕"/>
              </a:rPr>
              <a:t>(1)동의할 수 있는 기준을 정해서 분량을 조정하자고 제안했습니다. 그 기준으로는 과목 내 비중과 고등학교 수업이었기에 수능에서 중요성을 고려하자고 했습니다. 제 입장에서는 불리한</a:t>
            </a:r>
            <a:r>
              <a:rPr sz="1200">
                <a:solidFill>
                  <a:srgbClr val="000000"/>
                </a:solidFill>
                <a:latin typeface="맑은 고딕"/>
              </a:rPr>
              <a:t> 기준이었지만 수업은 학생들에게 도움이 되는 것이 최우선이라고 생각했기에 공동의 이익을 우선하여 저 기준을 제시했습니다. 과목 내 비중과 수능에서 </a:t>
            </a:r>
            <a:r>
              <a:rPr u="sng" b="1" sz="1200">
                <a:solidFill>
                  <a:srgbClr val="000000"/>
                </a:solidFill>
                <a:latin typeface="맑은 고딕"/>
              </a:rPr>
              <a:t>(2)중요성 모두 국어 쪽 부분이 높다는 것에 둘 다 동의했고 제 수업 분량을 줄이고 남는 시간을</a:t>
            </a:r>
            <a:r>
              <a:rPr sz="1200">
                <a:solidFill>
                  <a:srgbClr val="000000"/>
                </a:solidFill>
                <a:latin typeface="맑은 고딕"/>
              </a:rPr>
              <a:t> 국어 수업 분량으로 할애했습니다. </a:t>
            </a:r>
            <a:r>
              <a:rPr u="sng" b="1" sz="1200">
                <a:solidFill>
                  <a:srgbClr val="000000"/>
                </a:solidFill>
                <a:latin typeface="맑은 고딕"/>
              </a:rPr>
              <a:t>(3)이러한 합의 끝에 수업을 잘 마칠 수 있었습니다. 교생들끼리 상의해서 실시한 수업 만족도 조사에서 학생들로부터 높은 만족도와 긍정적인 피드백을</a:t>
            </a:r>
            <a:r>
              <a:rPr sz="1200">
                <a:solidFill>
                  <a:srgbClr val="000000"/>
                </a:solidFill>
                <a:latin typeface="맑은 고딕"/>
              </a:rPr>
              <a:t> 많이 받을 수 있었습니다. 서로가 납득할 만한 기준을 세워 합의한 경험은 입사 후 에서도 부서 간의 갈등 상황 해결에 유용하게 활용할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두 교생 선생님이 수업 분량 문제를 협의하는 과정에서 불리할 수 있는 조건이었음에도 불구하고 학생을 위한 결정을 하셨다고 합니다. 다른 협업 상황에서 상대방과 마찰을 최소화하면서 본인의 의견을 관철시켰던 사례가 있나요?</a:t>
            </a:r>
            <a:br/>
            <a:r>
              <a:t>(2) 현장실습 경험에서 과목 간의 분량 조정을 위해 '서로가 납득할 만한 기준'을 설정했다고 하셨는데, 입사 후 부서간 협력에서 유사한 기준 설정을 어떻게 적용하실 계획인가요?</a:t>
            </a:r>
            <a:br/>
            <a:r>
              <a:t>(3) 지원자의 과목 연계 수업에서 학생들에게 시너지 효과를 주었다고 평가하셨습니다. 결과적으로 학생들에게 긍정적인 피드백을 얻었다고 하셨는데, 이러한 경험이 회사 프로젝트에서 어떻게 긍정적인 영향을 미칠 것이라 생각하시나요?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대리기사 기획조사를 진행하며 구성원 간 의견 차이로 어려움을 겪었습니다.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첫째, 팀원의 의견을 충분히 경청하고 각자의 </a:t>
            </a:r>
            <a:r>
              <a:rPr u="sng" b="1" sz="1200">
                <a:solidFill>
                  <a:srgbClr val="000000"/>
                </a:solidFill>
                <a:latin typeface="맑은 고딕"/>
              </a:rPr>
              <a:t>(1)입장을 이해하고자 했습니다. 둘째, 각 의견의 장단점을 객관적으로 분석하여 공통된 목표를</a:t>
            </a:r>
            <a:r>
              <a:rPr sz="1200">
                <a:solidFill>
                  <a:srgbClr val="000000"/>
                </a:solidFill>
                <a:latin typeface="맑은 고딕"/>
              </a:rPr>
              <a:t> 도출하고자 했습니다. 셋째, 기존 데이터, 민원 이력, 수사의뢰 이력 및 결과를 비교하고 내부 법률 자문을 통해 효율적인 방법을 찾고자 했습니다. 최종적으로, 현재 활동 중인 업체를 최대한 많이 조사한 후, 피해 규모가 심각한 업체를 추가적으로 선정해 심층 조사를 진행하는 방안을 제시했습니다. 이를 통해 양측의 </a:t>
            </a:r>
            <a:r>
              <a:rPr u="sng" b="1" sz="1200">
                <a:solidFill>
                  <a:srgbClr val="000000"/>
                </a:solidFill>
                <a:latin typeface="맑은 고딕"/>
              </a:rPr>
              <a:t>(2)의견을 절충하면서도 적절한 업무량 배분과 일정 조정을 이루어</a:t>
            </a:r>
            <a:r>
              <a:rPr sz="1200">
                <a:solidFill>
                  <a:srgbClr val="000000"/>
                </a:solidFill>
                <a:latin typeface="맑은 고딕"/>
              </a:rPr>
              <a:t> 각자의 역할에 집중할 수 있도록 했습니다.그 결과, 악의적으로 불법 행위를 지속해 오던 대리업체를 수사의뢰할 수 있었고, 불법 근절을 위한 사후 관리의 중요성을 확인할 수 있었습니다. 이 경험을 통해 저는 원활한 소통과 협력을 통해 갈등을 극복하고 긍정적인 </a:t>
            </a:r>
            <a:r>
              <a:rPr u="sng" b="1" sz="1200">
                <a:solidFill>
                  <a:srgbClr val="000000"/>
                </a:solidFill>
                <a:latin typeface="맑은 고딕"/>
              </a:rPr>
              <a:t>(3)결과를 도출할 수 있음을 깨달았습니다. 또한, 객관적인 데이터와 논리적인 근거를 바탕으로 설득하는 것이 효과적인</a:t>
            </a:r>
            <a:r>
              <a:rPr sz="1200">
                <a:solidFill>
                  <a:srgbClr val="000000"/>
                </a:solidFill>
                <a:latin typeface="맑은 고딕"/>
              </a:rPr>
              <a:t> 의사소통의 핵심임을 배웠습니다.앞으로도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팀 내 갈등 해결 과정에서 '각자의 입장을 이해하고자' 노력했다고 했습니다. 이 과정에서 지원자가 사용한 구체적인 커뮤니케이션 기술이나 방법이 있으면 설명 부탁드립니다.</a:t>
            </a:r>
            <a:br/>
            <a:r>
              <a:t>(2) 대리기사 기획조사에서 팀원 간 의견 차이를 해결하는 데 있어 지원자가 '효율적인 방법을 찾고자 했습니다'라고 언급했는데, 이 과정에서 지원자가 발견한 가장 효과적인 방법은 무엇이었으며, 그 이유는 무엇이라고 생각하는지 말씀해주실 수 있나요?</a:t>
            </a:r>
            <a:br/>
            <a:r>
              <a:t>(3) 지원자는 대리게임 근절을 위한 활동의 결과로 '불법 근절을 위한 사후 관리의 중요성'을 확인했다고 했습니다. 이런 깨달음이 향후 한국마사회의 정책에 어떻게 반영될 수 있을지 의견을 나눠주실 수 있나요?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노동조합 사무실 리모델링 공사를 진행할 때 소통의 어려움을 겪었던 경험이 있습니다. 당시 저는 시설과에서 근무하고 있었고, 노동조합 사무실의 리모델링 공사를 지원하는 역할을 맡았습니다. 그런데 노동조합 사무실에서 근무하는 조합원 중 한 명이 저희 부서와 친분이 깊은 사람이었고, 저는 신입이라는 이유로 그에게 대등한 관계로 인정받지 못했습니다. 그는 저를 후배나 보조 인력처럼 대했으며, 공사 진행과 관련한 협의를 할 때 제 의견을 제대로 듣지 않거나 무시하는 태도를 보였습니다. 이로 인해 공사 진행이 원활하지 않았고, 일정에도 차질이 생길 가능성이 있었습니다.이러한 상황을 해결하기 위해 저는 우선 신뢰를 쌓는 것이 중요하다고 판단했습니다. 상대방이 저를 신입으로만 보는 인식을 바꾸기 위해 먼저 공사 진행과 관련된 자료를 철저히 준비하고, 명확한 근거를 바탕으로 의견을 전달하는 방식을 취했습니다. 하지만 여전히 관계 개선이 쉽지 </a:t>
            </a:r>
            <a:r>
              <a:rPr u="sng" b="1" sz="1200">
                <a:solidFill>
                  <a:srgbClr val="000000"/>
                </a:solidFill>
                <a:latin typeface="맑은 고딕"/>
              </a:rPr>
              <a:t>(1)않았고, 단순히 논리적인 설명만으로는 신뢰를 얻기 어렵다는 점을 깨달았습니다.이에 저는 다른 접근 방식을 시도했습니다. 선배 직원 몇 명과 함께 비공식적인 자리를 마련하여 자연스럽게 대화를 나눌 기회를 만들었습니다.</a:t>
            </a:r>
            <a:r>
              <a:rPr sz="1200">
                <a:solidFill>
                  <a:srgbClr val="000000"/>
                </a:solidFill>
                <a:latin typeface="맑은 고딕"/>
              </a:rPr>
              <a:t> 공식적인 업무 논의 자리에서는 다소 경직된 분위기였지만, 편안한 환경에서 대화를 나누면서 서로의 생각을 보다 자유롭게 공유할 수 있었습니다. 저는 이 자리에서 공사 진행의 필요성과 중요성을 다시 한번 설명했고, </a:t>
            </a:r>
            <a:r>
              <a:rPr u="sng" b="1" sz="1200">
                <a:solidFill>
                  <a:srgbClr val="000000"/>
                </a:solidFill>
                <a:latin typeface="맑은 고딕"/>
              </a:rPr>
              <a:t>(2)상대방도 점차 저를 신입이 아닌 협업자로 받아들이기 시작했습니다.이후 협의 과정이 한층 원활해졌고, 이전보다 적극적으로 의견을 조율할 수 있었습니다. 결과적으로 공사는 계획된 일정에 맞춰 진행될 수 있었으며,</a:t>
            </a:r>
            <a:r>
              <a:rPr sz="1200">
                <a:solidFill>
                  <a:srgbClr val="000000"/>
                </a:solidFill>
                <a:latin typeface="맑은 고딕"/>
              </a:rPr>
              <a:t> 노동조합 측에서도 공사 진행 과정에 만족하는 모습을 보였습니다. 이 경험을 통해 저는 단순히 업무적인 접근만으로는 해결할 수 없는 소통의 문제가 존재하며, </a:t>
            </a:r>
            <a:r>
              <a:rPr u="sng" b="1" sz="1200">
                <a:solidFill>
                  <a:srgbClr val="000000"/>
                </a:solidFill>
                <a:latin typeface="맑은 고딕"/>
              </a:rPr>
              <a:t>(3)관계 형성과 신뢰 구축이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노동조합 리모델링 공사 시 소통의 어려움을 겪으셨는데, 그 과정에서 가장 큰 교훈이 무엇이었나요?</a:t>
            </a:r>
            <a:br/>
            <a:r>
              <a:t>(2) 지원자는 비공식적인 대화를 통해 관계를 개선했다고 했습니다. 이런 접근방식이 효과적이었던 다른 경험이 있다면 설명해 주세요.</a:t>
            </a:r>
            <a:br/>
            <a:r>
              <a:t>(3) 당시 프로젝트의 성공적인 마무리가 조직 내에서 당신의 입지를 어떻게 강화했는지 구체적으로 이야기해 주실 수 있나요?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[모두가 즐기는 경마 공원 활성화]렛츠런파크가 다양한 세대가 즐기는 레저 활동의 중심으로 자리 잡는 것이 저의 최종 목표입니다. 어릴 적 주말마다 렛츠런파크를 방문하며 경마에 관심을 가졌습니다. 하지만 현재 젊은 세대는 경마의 스포츠로서의 재미와 가치를 알지 못하는 경우가 많습니다. 모든 세대가 즐길 수 있는 시설을 만들어 제가 느낀 감동을 나누고 싶습니다. 이를 달성하기 위해 입사 후 세 가지 계획을 수행하겠습니다.첫째, 건축시설 개선 계획입니다. 경마 문화 활성화를 </a:t>
            </a:r>
            <a:r>
              <a:rPr u="sng" b="1" sz="1200">
                <a:solidFill>
                  <a:srgbClr val="000000"/>
                </a:solidFill>
                <a:latin typeface="맑은 고딕"/>
              </a:rPr>
              <a:t>(1)위해서는 고객이 선호하는 시설을 계획하고 노후한 시설을 리모델링하는 노력이 필수적입니다. 건축기사 및 건설안전기사로 얻은 지식과 CAD</a:t>
            </a:r>
            <a:r>
              <a:rPr sz="1200">
                <a:solidFill>
                  <a:srgbClr val="000000"/>
                </a:solidFill>
                <a:latin typeface="맑은 고딕"/>
              </a:rPr>
              <a:t> 활용 역량을 바탕으로, 경마를 즐기는 사람의 시각에서 고객과 내외부 관계자의 의견을 반영하여 설계에 적용하겠습니다.둘째, 건축물의 품질과 안정성 확보입니다. 인턴 시절 주된 업무는 공사계약업체와의 소통이었습니다. 매일 작업에 대한 정보를 나누며 품질 관리를 해냈습니다. 또한 작업의 위험 사항을 파악하고 작업자의 보호구 착용 상황을 확인하며 안전을 </a:t>
            </a:r>
            <a:r>
              <a:rPr u="sng" b="1" sz="1200">
                <a:solidFill>
                  <a:srgbClr val="000000"/>
                </a:solidFill>
                <a:latin typeface="맑은 고딕"/>
              </a:rPr>
              <a:t>(2)관리한 경험이 있습니다. 현장에서 쌓은 시공관리 경험을 바탕으로 경마 공원 내 다양한 시설의 시공 품질 향상과 안전한 작업환경</a:t>
            </a:r>
            <a:r>
              <a:rPr sz="1200">
                <a:solidFill>
                  <a:srgbClr val="000000"/>
                </a:solidFill>
                <a:latin typeface="맑은 고딕"/>
              </a:rPr>
              <a:t> 조성에 기여하겠습니다.셋째, 경마 공원 고객 만족 증대입니다. 인턴 재직 중 아파트 하자 관리 업무를 담당하며, </a:t>
            </a:r>
            <a:r>
              <a:rPr u="sng" b="1" sz="1200">
                <a:solidFill>
                  <a:srgbClr val="000000"/>
                </a:solidFill>
                <a:latin typeface="맑은 고딕"/>
              </a:rPr>
              <a:t>(3)민원을 30% 감소시킨 경험이 있습니다. 당시 이미 처리된 하자도 업데이트가 늦어져 민원이 증가하는 상황이었습니다. 이에 처리 상황을</a:t>
            </a:r>
            <a:r>
              <a:rPr sz="1200">
                <a:solidFill>
                  <a:srgbClr val="000000"/>
                </a:solidFill>
                <a:latin typeface="맑은 고딕"/>
              </a:rPr>
              <a:t> 신속하게 파악하고 오전 중에 전달함으로써 업로드 속도를 높여 민원을 줄일 수 있었습니다. 이 경험을 통해 고객 만족을 위해 노력하는 태도를 배웠습니다. 항상 시설 사용자의 관점에서 생각하며 고객들이 더 편리하게 시설을 이용할 수 있게 하겠습니다.위 세 가지 계획을 실천하여 렛츠런파크에서 더욱 많은 사람들이 경마와 승마의 가치를 체험할 수 있게 함으로써 말 산업의 성장 기반을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'건축시설 개선 계획'에서 고객과 내외부 관계자의 의견을 반영하여 설계했다는 경험에 대해 구체적으로 설명해주시고, 이 과정에서 어려움을 어떻게 극복했는지 말씀해 주세요.</a:t>
            </a:r>
            <a:br/>
            <a:r>
              <a:t>(2) '시공관리 경험'과 관련하여 경마 공원의 다양한 시설 품질 향상을 위한 구체적인 사례나 계획을 제시해 주실 수 있습니까?</a:t>
            </a:r>
            <a:br/>
            <a:r>
              <a:t>(3) 경마 공원 고객 만족 증대를 위해 아파트 하자 관리 업무를 했던 경험을 언급하셨는데, 이러한 고객 만족 활동을 통해 가장 크게 배운 점은 무엇이며, 그것을 어떻게 렛츠런파크에 적용할 계획인지 설명해 주세요.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소통으로 업무 효율 향상]대우건설 인턴 과정에서 공사계약업체와의 원활한 소통에 기여한 경험이 있습니다.당시 공정이 지연되는 원인 중 하나가 공사계약업체와의 소통 부족이라는 점을 알게 되었습니다. 공사계약업체 담당자들이 필요한 정보를 제때 </a:t>
            </a:r>
            <a:r>
              <a:rPr u="sng" b="1" sz="1200">
                <a:solidFill>
                  <a:srgbClr val="000000"/>
                </a:solidFill>
                <a:latin typeface="맑은 고딕"/>
              </a:rPr>
              <a:t>(1)전달받지 못해 작업이 지연되곤 했습니다. 또한 일부 작업자와의 소통에서 용어 차이나 현장 상황 인식의 차이로 오해가 발생하기도 했습니다. 이</a:t>
            </a:r>
            <a:r>
              <a:rPr sz="1200">
                <a:solidFill>
                  <a:srgbClr val="000000"/>
                </a:solidFill>
                <a:latin typeface="맑은 고딕"/>
              </a:rPr>
              <a:t> 때문에 공사 일정에 차질이 생기며 현장 전체 작업에 영향을 미쳤습니다.서로 정보를 공유하고 소통할 </a:t>
            </a:r>
            <a:r>
              <a:rPr u="sng" b="1" sz="1200">
                <a:solidFill>
                  <a:srgbClr val="000000"/>
                </a:solidFill>
                <a:latin typeface="맑은 고딕"/>
              </a:rPr>
              <a:t>(2)기회를 만든다면 작업 시간이 줄어들고 품질 유지가 순조로워질 것 같았습니다. 이에 두 가지 해결 방안을 제시했습니다.첫 번째로 공정 일정과</a:t>
            </a:r>
            <a:r>
              <a:rPr sz="1200">
                <a:solidFill>
                  <a:srgbClr val="000000"/>
                </a:solidFill>
                <a:latin typeface="맑은 고딕"/>
              </a:rPr>
              <a:t> 자재 수급 계획을 공유하는 주간 공사계약업체 회의를 제안했습니다. 매주 초 공사계약업체와 함께 공정 계획에 대해 </a:t>
            </a:r>
            <a:r>
              <a:rPr u="sng" b="1" sz="1200">
                <a:solidFill>
                  <a:srgbClr val="000000"/>
                </a:solidFill>
                <a:latin typeface="맑은 고딕"/>
              </a:rPr>
              <a:t>(3)회의하고, 회의 내용을 단체 채팅방에 공유하였습니다. 또한 매일 아침 TBM 후 자재 수급 일정과 주요 작업 위험 요소를 조율하는 시간을 가졌습니다. 두</a:t>
            </a:r>
            <a:r>
              <a:rPr sz="1200">
                <a:solidFill>
                  <a:srgbClr val="000000"/>
                </a:solidFill>
                <a:latin typeface="맑은 고딕"/>
              </a:rPr>
              <a:t> 번째로 시공 진행 과정 설명서를 제공하였습니다. 설계도서만 공유하면 착오가 발생할 수 있는 작업은 알기 쉽게 정리하여 공사계약업체 담당자에게 전달했습니다. 또한 중요한 공정의 작업자와는 직접 만나 작업을 자세히 설명하고 여러 번 확인하며 착오를 줄였습니다.그 결과 작업 현장에서 발생하던 불필요한 대기 시간이 줄어들고, 공사계약업체와의 협력이 원활해지는 성과를 얻을 수 있었습니다. 또한 작업자의 착각으로 도면과 다르게 시공되는 일도 없어졌습니다. 덕분에 공사가 예정대로 진행되었고, 주도적으로 해결책을 제시하고 문제 개선을 위해 노력하는 모습으로 좋은 평가를 받으며 인턴 생활을 마칠 수 있었습니다.이 경험으로 현장에서 무엇보다 중요한 것은 소통이라는 것을 배웠습니다. 한국마사회에서도 적극적인 소통을 주도하며 시공 품질 향상과 안전한 작업환경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인턴십 동안 공사계약업체와의 소통이 부족하여 발생한 문제를 해결하기 위해 주간 회의를 제안하셨다고 했는데, 회의는 어떠한 방식으로 이루어졌고, 참석자들의 반응은 어떠했는지 구체적으로 말씀해 주세요.</a:t>
            </a:r>
            <a:br/>
            <a:r>
              <a:t>(2) 소통을 통해 시공 품질을 향상시키고 공사 일정에 차질을 줄였다고 하셨는데, 이를 통해 얻은 '주도적인 해결책'의 핵심 요소는 무엇이며, 이를 한국마사회에서 어떻게 활용할 계획인지 설명해 주세요.</a:t>
            </a:r>
            <a:br/>
            <a:r>
              <a:t>(3) 시공 진행 과정 설명서를 제공하여 착오를 줄였다고 했는데, 이를 시행하면서 발생했던 예상치 못한 도전 과제는 무엇이었고 어떻게 해결했는지 설명해 주실 수 있습니까?</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재경 직렬 입사 후 안정적인 재무구조 달성에 기여하고 싶습니다.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그 결과 재경관리사, 투자자산운용사를 합격할 수 </a:t>
            </a:r>
            <a:r>
              <a:rPr u="sng" b="1" sz="1200">
                <a:solidFill>
                  <a:srgbClr val="000000"/>
                </a:solidFill>
                <a:latin typeface="맑은 고딕"/>
              </a:rPr>
              <a:t>(1)있었습니다.[실무경험] 공군 경리장교로 임관하여 계약, 출납, 재무회계, 지출 등 실무를</a:t>
            </a:r>
            <a:r>
              <a:rPr sz="1200">
                <a:solidFill>
                  <a:srgbClr val="000000"/>
                </a:solidFill>
                <a:latin typeface="맑은 고딕"/>
              </a:rPr>
              <a:t> 담당했습니다.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a:t>
            </a:r>
            <a:r>
              <a:rPr u="sng" b="1" sz="1200">
                <a:solidFill>
                  <a:srgbClr val="000000"/>
                </a:solidFill>
                <a:latin typeface="맑은 고딕"/>
              </a:rPr>
              <a:t>(2)재무회계 업무를 맡으면서 거시적인 자산의 흐름을 파악했을 뿐만 아니라 세부적인 변동까지 분석하면서 약 6,000억 자산을 관리하였습니다.</a:t>
            </a:r>
            <a:r>
              <a:rPr u="sng" b="1" sz="1200">
                <a:solidFill>
                  <a:srgbClr val="000000"/>
                </a:solidFill>
                <a:latin typeface="맑은 고딕"/>
              </a:rPr>
              <a:t>(3) 나아가 시스템 연동 관련 업무 프로세스 개선으로 과대계상 된 선급금, 미지급금 10억을 제거해 업무 우수사례에</a:t>
            </a:r>
            <a:r>
              <a:rPr sz="1200">
                <a:solidFill>
                  <a:srgbClr val="000000"/>
                </a:solidFill>
                <a:latin typeface="맑은 고딕"/>
              </a:rPr>
              <a:t> 선정되었습니다.[소통역량]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재경관리사와 투자자산운용사를 합격했다고 하셨습니다. 이러한 자격증을 취득하면서 어떤 구체적인 금융지식을 배우셨으며, 이를 한국마사회에서 어떻게 활용할 계획인가요?</a:t>
            </a:r>
            <a:br/>
            <a:r>
              <a:t>(2) 지원자가 한국마사회에 입사 후 안정적인 재무구조 달성을 목표로 한다고 했는데, 과거 공군 경리장교로서 약 6,000억 자산을 관리한 경험이 어떻게 이 목표를 달성하는 데 도움이 될 수 있을까요?</a:t>
            </a:r>
            <a:br/>
            <a:r>
              <a:t>(3) 시스템 연동 업무 프로세스를 개선하여 과대계상 선급금, 미지급금 10억을 제거하셨다고 했는데, 이 경험을 통해 한국마사회에서 어떤 방식으로 시스템 프로세스를 개선할 수 있을 것으로 보시나요?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맞장구를]휴게실 공간을 </a:t>
            </a:r>
            <a:r>
              <a:rPr u="sng" b="1" sz="1200">
                <a:solidFill>
                  <a:srgbClr val="000000"/>
                </a:solidFill>
                <a:latin typeface="맑은 고딕"/>
              </a:rPr>
              <a:t>(1)배분하는 역할을 맡던 중 동료들과 소통에 어려움을 겪었으나 이를 극복한 경험이 있습니다. 서울대학교병원에서 노무</a:t>
            </a:r>
            <a:r>
              <a:rPr sz="1200">
                <a:solidFill>
                  <a:srgbClr val="000000"/>
                </a:solidFill>
                <a:latin typeface="맑은 고딕"/>
              </a:rPr>
              <a:t> 업무를 맡을 당시, 20여 명의 50~60대의 미화원 어머니들께 휴게공간을 배분해야 하는 상황이었습니다. 다수의 미화원이 원하는 시간, 장소가 같았기 때문에 휴게실을 적절하게 배분하기 어려웠습니다. 또, 서로 각자의 이유를 들며 양보하려 하지 않았습니다.모두 모여 서로의 입장을 공유하는 게 좋다고 판단하여 간담회를 열었습니다. 먼저, 어머니들이 좋아하시는 찹쌀과자, 약과 등을 준비해 함께 먹으면서 편안한 분위기를 만들기 위해 </a:t>
            </a:r>
            <a:r>
              <a:rPr u="sng" b="1" sz="1200">
                <a:solidFill>
                  <a:srgbClr val="000000"/>
                </a:solidFill>
                <a:latin typeface="맑은 고딕"/>
              </a:rPr>
              <a:t>(2)노력했습니다. 분위기가 화기애애해지자 저는 우리가 모두 즐겁게 일을 하기 위해서는 휴식도 중요한 만큼, 최대한 많은 직원들이 쉴 (3)수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a:t>
            </a:r>
            <a:r>
              <a:rPr sz="1200">
                <a:solidFill>
                  <a:srgbClr val="000000"/>
                </a:solidFill>
                <a:latin typeface="맑은 고딕"/>
              </a:rPr>
              <a:t> 선택할 수 있는 배려를 해주기로 했습니다. 대화와 설득을 통해 성공적으로 휴게실을 배분했을 뿐만 아니라, 미화원들끼리 업무 및 애로사항도 공유하면서 근무 분위기까지 좋아졌습니다.상기 경험에서 배운 점을 통해 저는 두 가지 원칙을 세워 소통하게 되었습니다.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서울대학교병원에서 휴게실 공간을 배분할 때, 초기에는 어려움이 있었다고 했는데, 지원자는 어떤 과정에서 특히 힘들었고, 이를 어떻게 극복했는지 자세히 설명해 주세요.</a:t>
            </a:r>
            <a:br/>
            <a:r>
              <a:t>(2) 지원자가 미화원들과의 소통을 통해 긍정적인 근무 분위기를 조성했다고 했습니다. 이 경험을 바탕으로 한국마사회에서 협업 및 소통을 개선할 수 있는 방안은 무엇인가요?</a:t>
            </a:r>
            <a:br/>
            <a:r>
              <a:t>(3) 지원자는 대화와 설득을 통해 성공적으로 휴게실을 배분했다고 언급했습니다. 이 과정에서 배운 소통 관련 원칙이 다른 직장 환경에서도 적용될 수 있다고 생각하시는지, 구체적인 사례나 계획이 있으면 말씀해 주세요.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현재 국내 승마 인구는 55만 명(2022년 기준)이지만, 국산 승용마 자급률은 10% 미만으로 수입마 의존도가 높습니다.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a:t>
            </a:r>
            <a:r>
              <a:rPr u="sng" b="1" sz="1200">
                <a:solidFill>
                  <a:srgbClr val="000000"/>
                </a:solidFill>
                <a:latin typeface="맑은 고딕"/>
              </a:rPr>
              <a:t>(1) 말산업 실무 경험, 기획 및 문제 해결 능력을 활용하겠습니다. 먼저, 국립공원공단에서 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a:t>
            </a:r>
            <a:r>
              <a:rPr u="sng" b="1" sz="1200">
                <a:solidFill>
                  <a:srgbClr val="000000"/>
                </a:solidFill>
                <a:latin typeface="맑은 고딕"/>
              </a:rPr>
              <a:t>(2)기업 운영 체계와 말산업의 흐름을 익히며 승용마 개량 및 육성 시스템이 산업 전반에서 어떻게 연결되는지 이해할 수 있었습니다. 승마장 아르바이트 경험을</a:t>
            </a:r>
            <a:r>
              <a:rPr sz="1200">
                <a:solidFill>
                  <a:srgbClr val="000000"/>
                </a:solidFill>
                <a:latin typeface="맑은 고딕"/>
              </a:rPr>
              <a:t> 통해 마필 관리와 조련 과정을 익히며 승마장에서 요구하는 승용마의 특성을 파악했습니다. 또한, 재활승마 봉사활동을 하며 승용마가 스포츠뿐만 아니라 심리·신체적 치유에도 활용될 수 있음을 경험했습니다.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a:t>
            </a:r>
            <a:r>
              <a:rPr u="sng" b="1" sz="1200">
                <a:solidFill>
                  <a:srgbClr val="000000"/>
                </a:solidFill>
                <a:latin typeface="맑은 고딕"/>
              </a:rPr>
              <a:t>(3)이러한 역량을 바탕으로 국산 승용마 개량과 육성 체계를 개선하고, 국내 승마산업의</a:t>
            </a:r>
            <a:r>
              <a:rPr sz="1200">
                <a:solidFill>
                  <a:srgbClr val="000000"/>
                </a:solidFill>
                <a:latin typeface="맑은 고딕"/>
              </a:rPr>
              <a:t>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당신은 데이터 분석 역량을 바탕으로 국산 승용마 개량 방향을 구체화하고자 했습니다. 구체적으로 데이터 분석을 통해 어떤 변화를 이끌어낼 수 있습니까?</a:t>
            </a:r>
            <a:br/>
            <a:r>
              <a:t>(2) 한국마사회 인턴 경험이 승용마 개량 및 육성 시스템에 어떻게 적용되었는지, 당시 수행한 구체적인 업무 내용을 설명해주시겠습니까?</a:t>
            </a:r>
            <a:br/>
            <a:r>
              <a:t>(3) 말산업 아이디어 공모전에서 4년 도전 끝에 우수상을 수상했다고 했습니다. 이 과정에서 가장 큰 도전과 이를 극복한 방법을 설명해주시겠습니까?</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깨달은 경험이 있습니다. 오랜 시간 아이디어를 구체화한 뒤, 제안서 작성을 앞두고 친구에게 협업을 요청했습니다. 하지만 서로 다른 거주 지역으로 인해 주로 메일을 통한 비대면 소통을 하게 되었습니다.친구가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a:t>
            </a:r>
            <a:r>
              <a:rPr u="sng" b="1" sz="1200">
                <a:solidFill>
                  <a:srgbClr val="000000"/>
                </a:solidFill>
                <a:latin typeface="맑은 고딕"/>
              </a:rPr>
              <a:t>(1)제출하자"며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a:t>
            </a:r>
            <a:r>
              <a:rPr sz="1200">
                <a:solidFill>
                  <a:srgbClr val="000000"/>
                </a:solidFill>
                <a:latin typeface="맑은 고딕"/>
              </a:rPr>
              <a:t> 힘들었다는 점을 알게 되었습니다. 저는 단순한 수정 요청이 아니라, 이해를 돕기 위한 자료 공유와 실시간 피드백이 필요함을 깨달았습니다.</a:t>
            </a:r>
            <a:r>
              <a:rPr u="sng" b="1" sz="1200">
                <a:solidFill>
                  <a:srgbClr val="000000"/>
                </a:solidFill>
                <a:latin typeface="맑은 고딕"/>
              </a:rPr>
              <a:t>(2)이후 매일 짧은 시간이라도 화상회의를 통해 즉각적인 피드백을 주고받으며 소통 방식을 개선했습니다. 친구도 제 아이디어를 더 깊이 이해하게 되었고, 저는 협업 과정에서 배려의 중요성을 깨달으며 더 효율적인 의견 조율</a:t>
            </a:r>
            <a:r>
              <a:rPr sz="1200">
                <a:solidFill>
                  <a:srgbClr val="000000"/>
                </a:solidFill>
                <a:latin typeface="맑은 고딕"/>
              </a:rPr>
              <a:t> 방법을 익혔습니다.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a:t>
            </a:r>
            <a:r>
              <a:rPr u="sng" b="1" sz="1200">
                <a:solidFill>
                  <a:srgbClr val="000000"/>
                </a:solidFill>
                <a:latin typeface="맑은 고딕"/>
              </a:rPr>
              <a:t>(3)또한, 협업에서는 의견 조율뿐만 아니라 효율적인 커뮤니케이션 방법을 설정하는 것이 중요하다는 점을 깨달았습니다. 입사</a:t>
            </a:r>
            <a:r>
              <a:rPr sz="1200">
                <a:solidFill>
                  <a:srgbClr val="000000"/>
                </a:solidFill>
                <a:latin typeface="맑은 고딕"/>
              </a:rPr>
              <a:t> 후에도 동료들과 협업할 때, 상대방의 이해도를 고려한 피드백과 명확한 소통 방식을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 아이디어 공모전을 준비하며 친구와의 소통 문제를 극복했다고 했습니다. 그 과정에서 가장 도움이 되었던 실시간 피드백 방식에 대해 설명해주시겠습니까?</a:t>
            </a:r>
            <a:br/>
            <a:r>
              <a:t>(2) 멀리 떨어진 친구와 화상회의를 통한 협업 중 발생한 주요 문제는 무엇이었으며, 이를 해결하기 위해 어떤 혁신적인 방법을 도입하셨습니까?</a:t>
            </a:r>
            <a:br/>
            <a:r>
              <a:t>(3) 공모전에서 우수상을 받은 경험이 입사 후 동료들과의 협업에 어떤 긍정적인 영향을 줄 것이라 생각하십니까?</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(1)첫째, 승마의 접근성을 높이고 대중적인 스포츠로 자리매김할 수 있도록 콘텐츠 개발에 힘쓰겠습니다.</a:t>
            </a:r>
            <a:r>
              <a:rPr sz="1200">
                <a:solidFill>
                  <a:srgbClr val="000000"/>
                </a:solidFill>
                <a:latin typeface="맑은 고딕"/>
              </a:rPr>
              <a:t> 우리나라 말산업은 과거에 비해 많이 개선되었지만, 여전히 승마는 귀족 스포츠라는 이미지와 함께 높은 비용과 낮은 접근성으로 대중들에게 생소한 스포츠로 인식되고 있습니다.</a:t>
            </a:r>
            <a:r>
              <a:rPr u="sng" b="1" sz="1200">
                <a:solidFill>
                  <a:srgbClr val="000000"/>
                </a:solidFill>
                <a:latin typeface="맑은 고딕"/>
              </a:rPr>
              <a:t>(2)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a:t>
            </a:r>
            <a:r>
              <a:rPr sz="1200">
                <a:solidFill>
                  <a:srgbClr val="000000"/>
                </a:solidFill>
                <a:latin typeface="맑은 고딕"/>
              </a:rPr>
              <a:t>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말에 대한 두려움을 가진 아이들을 위한 비기승 지상 활동 관련 프로그램 및 콘텐츠 개발에도 힘쓰겠습니다. 이를 통해 즐기는 말문화 확산으로 승마에 대한 진입 장벽을 낮추고, 보다 많은 사람들이 부담 </a:t>
            </a:r>
            <a:r>
              <a:rPr u="sng" b="1" sz="1200">
                <a:solidFill>
                  <a:srgbClr val="000000"/>
                </a:solidFill>
                <a:latin typeface="맑은 고딕"/>
              </a:rPr>
              <a:t>(3)없이 말을 접할 수 있도록 하겠습니다. 둘째, 우수한 말산업 인력양성을 위한 교육보조 및 마필 관리 실무에 적극 참여하여</a:t>
            </a:r>
            <a:r>
              <a:rPr sz="1200">
                <a:solidFill>
                  <a:srgbClr val="000000"/>
                </a:solidFill>
                <a:latin typeface="맑은 고딕"/>
              </a:rPr>
              <a:t>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더욱 체계적인 교육과 마필 관리에 기여하며, 승마의 저변 확대와 우수한 인재 양성에 힘쓰겠습니다.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승마의 접근성을 높이기 위해 콘텐츠 개발에 힘쓰겠다고 했는데, 어떤 유형의 콘텐츠가 가장 효과적일 것으로 예상하셨나요?</a:t>
            </a:r>
            <a:br/>
            <a:r>
              <a:t>(2) 지원자가 생각하는 한국마사회의 학교체육 승마 활성화를 위한 가장 큰 장애물은 무엇이며, 이를 어떻게 극복할 계획인가요?</a:t>
            </a:r>
            <a:br/>
            <a:r>
              <a:t>(3) 승마에 대한 진입 장벽을 낮추기 위해 지원자가 생각하는 가장 혁신적인 방법은 무엇인가요?</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 각기 다른 방식으로 수업을 진행하다 보니 교육 기회의 불평등이 초래되었고, 아이들은 혼란을 겪었으며, 학부모들 또한 불만을 </a:t>
            </a:r>
            <a:r>
              <a:rPr u="sng" b="1" sz="1200">
                <a:solidFill>
                  <a:srgbClr val="000000"/>
                </a:solidFill>
                <a:latin typeface="맑은 고딕"/>
              </a:rPr>
              <a:t>(1)제기하기 시작했습니다. 이에 상황의 심각성을 인지하고 문제 해결을 위한 방안을 고민하게 되었습니다. 제가 생각한 문제 해결 방안은 바로 '열린 소통'이었습니다. 강습 전 사전 회의를 통해 그날의 수업 목표와 방식, 역할 등을 명확하게 조율하여 교육의 일관성을 유지할 수 있도록 하였고, 수업이 종료된 (2)후에는 아이들의 반응과 교육 성과를 공유함으로써 서로의 지도 방식을 이해하고 조정하는 기회를 가졌습니다. 그 결과 점차 수업의 질이 향상되는 것을 느꼈고, 아이들도</a:t>
            </a:r>
            <a:r>
              <a:rPr sz="1200">
                <a:solidFill>
                  <a:srgbClr val="000000"/>
                </a:solidFill>
                <a:latin typeface="맑은 고딕"/>
              </a:rPr>
              <a:t> 보다 안정적인 환경에서 승마 교육을 받을 수 있었으며, 코치들 간 팀워크도 강화되는 것을 느낄 수 있었습니다. 이 경험을 통해 저는 원활한 소통이 협업의 핵심이며, 조직 내에서는 개인의 역량 만큼이나 </a:t>
            </a:r>
            <a:r>
              <a:rPr u="sng" b="1" sz="1200">
                <a:solidFill>
                  <a:srgbClr val="000000"/>
                </a:solidFill>
                <a:latin typeface="맑은 고딕"/>
              </a:rPr>
              <a:t>(3)팀워크가 중요하다는 점을 깨달았습니다.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a:t>
            </a:r>
            <a:r>
              <a:rPr sz="1200">
                <a:solidFill>
                  <a:srgbClr val="000000"/>
                </a:solidFill>
                <a:latin typeface="맑은 고딕"/>
              </a:rPr>
              <a:t>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다수의 코치들이 함께 일하는 상황에서 교육 일관성을 높이기 위해 사전 회의를 통해 어떤 구체적인 조치를 취했는지 설명해 주실 수 있나요?</a:t>
            </a:r>
            <a:br/>
            <a:r>
              <a:t>(2) 지원자는 과거에 코치들과의 협력 문제를 '열린 소통'으로 해결했다고 했는데, 그 과정을 통해 터득한 가장 중요한 교훈은 무엇인가요?</a:t>
            </a:r>
            <a:br/>
            <a:r>
              <a:t>(3) 팀워크 강화를 위해 현재 직장에서 어떤 노력을 하고 계신가요?</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육종 발전과 말산업체 기반 확충을 통해 박진감 넘치고 경쟁력 있는 경마를 제공하고, 접근이 용이하고 친근하게 체험할 수 있는 승마 문화를 만드는 것이 목표입니다. 이를 위해 축산과 말산업에 대한 지식을 쌓았으며, 업체 및 농가와의 소통 경험과 자료 조사, 수집, 활용, 기획 능력을 바탕으로 농가와 산업체를 지원하고 목표 </a:t>
            </a:r>
            <a:r>
              <a:rPr u="sng" b="1" sz="1200">
                <a:solidFill>
                  <a:srgbClr val="000000"/>
                </a:solidFill>
                <a:latin typeface="맑은 고딕"/>
              </a:rPr>
              <a:t>(1)달성에 최선을 다하겠습니다."- 목표 및 이유이러한 목표를 가지게 된 계기는 같은 시기 안성팜랜드 서포터즈와 축산물 공판장 업무를 (2)경험하며 축산을 통한 여가선용의 효용을 더욱 크게 느꼈기 때문입니다. 품종의 특성을 활용해 체계적인 훈련을 거쳐 많은 사람들에게</a:t>
            </a:r>
            <a:r>
              <a:rPr sz="1200">
                <a:solidFill>
                  <a:srgbClr val="000000"/>
                </a:solidFill>
                <a:latin typeface="맑은 고딕"/>
              </a:rPr>
              <a:t> 즐거움을 준다는 것이 매력적이었습니다. 이러한 점에서 한국마사회는 경주, 말 육종, 육성을 선도하는 기업이며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상어 인공수정 연구에 참가하여 번식생리, 정자 동결, 인공수정 분야를 경험하였습니다.스마트팜 공모전을 통해 양돈농가에 직접 방문하여 </a:t>
            </a:r>
            <a:r>
              <a:rPr u="sng" b="1" sz="1200">
                <a:solidFill>
                  <a:srgbClr val="000000"/>
                </a:solidFill>
                <a:latin typeface="맑은 고딕"/>
              </a:rPr>
              <a:t>(3)냄새 관련 애로사항을 파악하고 냄새저감 스마트팜을 기획한 경험이 있습니다. 또한, 한국환경연구원에서 유통망 조사 업무를 통해</a:t>
            </a:r>
            <a:r>
              <a:rPr sz="1200">
                <a:solidFill>
                  <a:srgbClr val="000000"/>
                </a:solidFill>
                <a:latin typeface="맑은 고딕"/>
              </a:rPr>
              <a:t> 300여 개의 업체와 소통하고 자료 요청, 수집, 정밀, 활용하였습니다.위와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지원자께서는 상어 인공수정 연구가 말산업에서의 번식생리에 어떻게 도움이 될 것이라고 생각하십니까?</a:t>
            </a:r>
            <a:br/>
            <a:r>
              <a:t>(2) 지원자는 스마트팜 공모전을 통해 어떤 문제를 해결하였고, 이를 통해 얻은 교훈이 말 산업 발전에 기여할 수 있는 방법이 있을까요?</a:t>
            </a:r>
            <a:br/>
            <a:r>
              <a:t>(3) 말산업 자격제도와 전문 인력 양성을 위한 지원자의 구체적인 계획은 무엇입니까?</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토목 시설물의 설계와 시공 관련 업무에 대한 전문성을 지속적으로 향상시켜, 시설물의 계획 및 설계단계에서부터 유지보수까지 전 과정을 체계적으로 관리하고, 이를 통해 마사회의 인프라가 항상 안전하고 효율적으로 운영될 수 있도록 하는 것을 목표하고 있습니다. 이를 위해 대학교에서 다양한 역학수업을 수강하며 구조물의 부재가 외부 힘을 받았을 때 나타나는 문제를 통해 안정적인 구조물 설계를 위한 전반적인 역학적 지식을 학습하였습니다. </a:t>
            </a:r>
            <a:r>
              <a:rPr u="sng" b="1" sz="1200">
                <a:solidFill>
                  <a:srgbClr val="000000"/>
                </a:solidFill>
                <a:latin typeface="맑은 고딕"/>
              </a:rPr>
              <a:t>(1)이를 토대로 토목기사 자격증과 건설안전기사 자격증을 취득하여 전공 분야의 전문성을 향상시키기 위해 노력해 왔습니다. 졸업 (2)후에는, 공기업에 입사하여 시설물통합정보관리시스템의 운영 업무와 시설물의 정밀안전 진단 업무를 수행한 경험이 있습니다. 특히, 정밀안전 진단 업무에서는 콘크리트 구조물의</a:t>
            </a:r>
            <a:r>
              <a:rPr sz="1200">
                <a:solidFill>
                  <a:srgbClr val="000000"/>
                </a:solidFill>
                <a:latin typeface="맑은 고딕"/>
              </a:rPr>
              <a:t> 균열, 박리, 박락, 철근 노출 등 손상이 있는 부분에 대한 상세 외관 조사와 반발 경도 시험, 철근 탐사 시험, 탄산화 깊이 측정 등의 비파괴 시험을 수행하였고, 조사 내용을 바탕으로 시설물의 상태를 평가하여 해당 부분 보고서를 작성하는 업무를 담당하였습니다. 물론,</a:t>
            </a:r>
            <a:r>
              <a:rPr u="sng" b="1" sz="1200">
                <a:solidFill>
                  <a:srgbClr val="000000"/>
                </a:solidFill>
                <a:latin typeface="맑은 고딕"/>
              </a:rPr>
              <a:t>(3) 대학교에서 배운 이론적인 전공지식과 실무는 차이가 있다는 것을 알고 있지만, 공부해온 내용을 바탕으로 새로운 현장의 경험을 쌓아나가고, 실질적으로</a:t>
            </a:r>
            <a:r>
              <a:rPr sz="1200">
                <a:solidFill>
                  <a:srgbClr val="000000"/>
                </a:solidFill>
                <a:latin typeface="맑은 고딕"/>
              </a:rPr>
              <a:t> 필요한 제도와 절차, 관련 법규 등에 대한 꾸준한 학습을 통해 좀 더 빠르게 업무를 익힐 수 있다고 생각합니다.또한, 안전진단 업무 경험을 바탕으로 마사회 내 시설물의 취약 부위와 손상 부위를 파악하고, 적절한 보수, 보강 안을 제시하여 시설물이 장기적으로 안정적인 성능을 유지할 수 있도록 하겠습니다. 이를 통해 경마장과 부대시설 등 마사회의 인프라를 안전하게 운영하고, 경마와 훈련 등 다양한 활동이 원활하게 진행될 수 있는 환경을 조성하는 것에 기여하는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시설물통합정보관리시스템 운영 업무를 수행한 경험을 언급하셨습니다. 이 시스템을 개선하기 위해 어떤 점을 더 발전시키고자 하았는지, 그리고 이런 경험이 한국마사회에서 어떻게 응용될 수 있는지 구체적으로 말씀해 주실 수 있을까요?</a:t>
            </a:r>
            <a:br/>
            <a:r>
              <a:t>(2) 안전진단 업무를 수행하면서 구체적으로 어떤 문제를 발견하고 어떻게 대응했는지에 대한 사례를 공유해 주시겠습니까? 이러한 경험이 한국마사회에서 어떤 가치를 더할 수 있을까요?</a:t>
            </a:r>
            <a:br/>
            <a:r>
              <a:t>(3) 지원자가 대학교에서 학습한 전공지식과 실무의 차이를 언급하셨습니다. 현장에서 마주친 전공지식과 실무의 차이를 극복하는 과정에서 맞닥뜨렸던 가장 큰 도전과 해결 방법은 무엇이었는지 설명해 주시겠어요?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상황축산물품질평가원에서 축산물 이력제 업무 중 추석 성수기 소 출하량이 70%이상 급증하며 기존 방식이 적용되지 않았습니다.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신규 직원은 성수기 종료 후에도 변경한 업무방식으로 진행하자고 제안하였습니다. 비효율적이라고 </a:t>
            </a:r>
            <a:r>
              <a:rPr u="sng" b="1" sz="1200">
                <a:solidFill>
                  <a:srgbClr val="000000"/>
                </a:solidFill>
                <a:latin typeface="맑은 고딕"/>
              </a:rPr>
              <a:t>(1)생각하였지만 거절하기 어려웠습니다.3. 극복하기 위한 노력최대한 상대방의 의견을 존중하고, 본인의 방식과 융화하려 노력했습니다.</a:t>
            </a:r>
            <a:r>
              <a:rPr u="sng" b="1" sz="1200">
                <a:solidFill>
                  <a:srgbClr val="000000"/>
                </a:solidFill>
                <a:latin typeface="맑은 고딕"/>
              </a:rPr>
              <a:t>(2) 기존에는 혼자 수행하여서 상황을 공유하는 것을 잊고 있음을 깨달았습니다. 따라서 업무진행 상황을 공유하고 채취 분담을 상의한 후 진행하였습니다.</a:t>
            </a:r>
            <a:r>
              <a:rPr sz="1200">
                <a:solidFill>
                  <a:srgbClr val="000000"/>
                </a:solidFill>
                <a:latin typeface="맑은 고딕"/>
              </a:rPr>
              <a:t> 또한, 제안 받은 방식을 기존 방식과 융통성 있게 활용하였습니다. 물량이 적은 날에는 기존 방식으로 시료카드를 준비하고, 많은 날에는 업무 전날 도축 상황을 </a:t>
            </a:r>
            <a:r>
              <a:rPr u="sng" b="1" sz="1200">
                <a:solidFill>
                  <a:srgbClr val="000000"/>
                </a:solidFill>
                <a:latin typeface="맑은 고딕"/>
              </a:rPr>
              <a:t>(3)확인하고 결정하였습니다.4. 결과, 느낀 점그 결과, 하루 520두로 70% 증가함에도 업무를 기존과 같이 마무리하고 비성수기에도 원활히 처리할 수 있었습니다. 위 경험을 통해 문제 발생 시</a:t>
            </a:r>
            <a:r>
              <a:rPr sz="1200">
                <a:solidFill>
                  <a:srgbClr val="000000"/>
                </a:solidFill>
                <a:latin typeface="맑은 고딕"/>
              </a:rPr>
              <a:t> 원인을 파악하고 해결책을 제안하는 과정에서 긍정적인 부분을 수용하고 활용하는 것이 중요함을 느꼈습니다.입사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신규 직원의 제안을 수용하는 과정에서 지원자가 특별히 중요하게 고려했던 요소는 무엇이었나요?</a:t>
            </a:r>
            <a:br/>
            <a:r>
              <a:t>(2) 공유와 조율의 중요성을 배우셨다고 하셨는데, 지원자가 이를 습득하는 과정에서 가장 어려웠던 점은 무엇이었나요?</a:t>
            </a:r>
            <a:br/>
            <a:r>
              <a:t>(3) 성수기 동안 업무 방식을 변경했던 경험에서 얻은 교훈을 입사 후 한국마사회에서 어떻게 적용할 계획이신가요?</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이루고자 하는 목표는 국산마의 경쟁력을 높이고, 승마 인프라를 확장하는 것입니다. 우선, 국산마의 품질 향상과 생산성 강화를 목표로 설정하며, 이를 달성하기 위한 구체적인 방안을 제가 가진 역량과 연결하여 제시하고자 합니다. 첫째, 국산마의 품종 개선과 체계적인 육성이 필요합니다. 이를 위해 우수한 유전자 자원을 확보하고, 효율적인 사육 환경 및 훈련 방법을 도입해야 합니다. 승마 </a:t>
            </a:r>
            <a:r>
              <a:rPr u="sng" b="1" sz="1200">
                <a:solidFill>
                  <a:srgbClr val="000000"/>
                </a:solidFill>
                <a:latin typeface="맑은 고딕"/>
              </a:rPr>
              <a:t>(1)교관으로서 제가 가진 경험을 바탕으로, 국내외 선진 사례를 분석하고 연구하여 우수한 유전자의 능력을 향상 시킬 수 있는 시설 및 환경 관리 시스템을 구축하겠습니다.</a:t>
            </a:r>
            <a:r>
              <a:rPr sz="1200">
                <a:solidFill>
                  <a:srgbClr val="000000"/>
                </a:solidFill>
                <a:latin typeface="맑은 고딕"/>
              </a:rPr>
              <a:t> 또한 스트레스 감소와 행동 안정성 강화, 긍정적 상호작용을 위해 정기적인 교감 교육을 실시하고 기초 체력과 전문적 기술 훈련을 위한 체계를 마련하는데 노력하겠습니다. 둘째, 국산마의 경쟁력을 강화하기 위한 말의 특성과 능력에 맞춘 체계적인 훈련 프로그램을 개발하겠습니다. 이를 위해 특성과 능력을 데이터화, 수치화 하여 표준 교본을 만들고 이를 상용화 하는 방안을 모색하겠습니다. 이는 동일한 국산마의 능력치가 개인 교관의 훈련 프로그램과 역량에 </a:t>
            </a:r>
            <a:r>
              <a:rPr u="sng" b="1" sz="1200">
                <a:solidFill>
                  <a:srgbClr val="000000"/>
                </a:solidFill>
                <a:latin typeface="맑은 고딕"/>
              </a:rPr>
              <a:t>(2)따라 달라지는 현상을 지양하고 말의 기본적 능력을 일률적으로 향상 시키는데 일조할 것이라 기대합니다. 셋째, 국산마의</a:t>
            </a:r>
            <a:r>
              <a:rPr sz="1200">
                <a:solidFill>
                  <a:srgbClr val="000000"/>
                </a:solidFill>
                <a:latin typeface="맑은 고딕"/>
              </a:rPr>
              <a:t> 홍보와 인식을 높이는 활동을 지속할 것입니다. 국산마에 대한 이해를 높이고, 그 중요성을 널리 알리기 위해 다양한 교육과 캠페인을 개최할 것입니다. 특히 해외의 특정 영역이 발전한 사례를 보면 발전의 근간은 풀뿌리 교육입니다. 어릴 때 자연스럽게 말을 접할 수 있는 기회의 확충 및 보급에 최선을 다하겠습니다. 또한, 말산업과 관련된 다양한 산업들과 협력하여 국산마의 브랜드 가치를 높이고, 이를 통해 승마 인프라와 산업을 활성화할 수 있는 기반을 마련할 것입니다. 결국, 말산업의 발전을 위한 국산마의 경쟁력 강화는 단기적인 목표가 아니라 지속적인 연구와 노력이 필요한 분야입니다. 제 장점인 성실함을 적극 활용하겠습니다.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국산마의 품질 향상과 생산성 강화를 위해 어떤 구체적인 시설 및 환경 관리 시스템을 구축하고자 하는지, 이전 승마 교관 경험에서 학습한 구체적인 사례를 말씀해주시겠습니까?</a:t>
            </a:r>
            <a:br/>
            <a:r>
              <a:t>(2) 국산마의 특성과 능력을 데이터화하여 표준 교본을 만들겠다고 하셨습니다. 데이터화 과정에서 마주칠 수 있는 도전과 이를 극복하기 위한 전략에 대해 공유해주시겠습니까?</a:t>
            </a:r>
            <a:br/>
            <a:r>
              <a:t>(3) 말산업과 관련된 다양한 산업들과 협력하여 국산마의 브랜드 가치를 높이는 방법으로 어떤 전략을 계획하고 있는지, 과거의 어떤 경험이나 성공 사례를 발전시켜 적용할 생각인지 설명해주시겠습니까?</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스키 타는 수업에서 저는 예상치 못한 실력 차이와 갈등 속에서 팀워크의 진정한 의미를 깨달았습니다. 이 수업은 기존 실력과 연습 후 실력 향상의 차이를 보는 과정으로, 조별로 함께 연습하며 실력을 향상 시켜야 했습니다. 문제는 실력 차이로 인해 팀 내 갈등이 심각하게 발생했다는 점입니다. 조원 중 일부는 기본적인 기술도 부족했고, 다른 일부는 자신만의 방식에 </a:t>
            </a:r>
            <a:r>
              <a:rPr u="sng" b="1" sz="1200">
                <a:solidFill>
                  <a:srgbClr val="000000"/>
                </a:solidFill>
                <a:latin typeface="맑은 고딕"/>
              </a:rPr>
              <a:t>(1)집착해 팀원들과의 소통에 어려움을 겪었습니다. 특히, 제가 다른 팀원에게 기술을 가르치려고 했을 때 불편한 기류가 형성되었고, 각자의 방식이 맞다고 주장하는 상황이 반복되며 갈등이</a:t>
            </a:r>
            <a:r>
              <a:rPr sz="1200">
                <a:solidFill>
                  <a:srgbClr val="000000"/>
                </a:solidFill>
                <a:latin typeface="맑은 고딕"/>
              </a:rPr>
              <a:t> 심화되었습니다. 이대로는 성공적인 결과를 낼 수 없다는 위기감을 느꼈습니다. 그때, 저는 이 상황을 </a:t>
            </a:r>
            <a:r>
              <a:rPr u="sng" b="1" sz="1200">
                <a:solidFill>
                  <a:srgbClr val="000000"/>
                </a:solidFill>
                <a:latin typeface="맑은 고딕"/>
              </a:rPr>
              <a:t>(2)해결하기 위한 중재자 역할을 결심했습니다. 갈등을 일으키는 원인인 자기 방식 고집을 버리고, 서로의 차이를 인정하는 방식으로 접근해야 했습니다. 그래서 각자에게 맞는 훈련 방식을 제시하며 서로의</a:t>
            </a:r>
            <a:r>
              <a:rPr sz="1200">
                <a:solidFill>
                  <a:srgbClr val="000000"/>
                </a:solidFill>
                <a:latin typeface="맑은 고딕"/>
              </a:rPr>
              <a:t> 강점을 활용하기로 했습니다. 기본기부터 차근차근 쌓아가며 서로 격려하는 분위기를 만들고, 실수할 때마다 긍정적인 피드백을 주면서, 모두가 서로를 </a:t>
            </a:r>
            <a:r>
              <a:rPr u="sng" b="1" sz="1200">
                <a:solidFill>
                  <a:srgbClr val="000000"/>
                </a:solidFill>
                <a:latin typeface="맑은 고딕"/>
              </a:rPr>
              <a:t>(3)돕는 방식으로 연습을 이끌었습니다. 점차, 팀은 하나의 목표를 향해 나아갔고, 이전의 갈등은 협력의 에너지로 변화될 수</a:t>
            </a:r>
            <a:r>
              <a:rPr sz="1200">
                <a:solidFill>
                  <a:srgbClr val="000000"/>
                </a:solidFill>
                <a:latin typeface="맑은 고딕"/>
              </a:rPr>
              <a:t> 있었습니다. 수업이 끝날 무렵, 우리는 비약적인 실력 향상을 이루었고, 그 결과 우수한 성적을 받을 수 있었습니다. 이 과정에서 저는 조직과 인간에 대한 이해를 배웠습니다. 공감하는 피드백의 중요성, 상대방의 입장에서 생각하고 이해하려는 노력, 특히 문제점을 지적할 때 해결책도 함께 제안하는 언어 습관, 서로의 강점과 역할을 인정하고 존중하는 관계 구축. 중요한 것은 이러한 경험이 선한 영향력으로서 팀원 전체에게 영향을 미친다는 점입니다.개인의 능력 차가 조직의 목표에 걸림돌로 작용할 수 있지만, 이때 객관적인 제 3자의 입장에서 각자의 능력을 조절하고 의견을 수렴할 수 있는 중재자 역할의 중요성, 중용의 도와 포용적 자세의 중요성을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스키 팀의 갈등을 해결하는 중재자 역할을 하셨다고 했는데, 당시 특정 갈등 상황에서 가장 어려웠던 순간은 무엇이었으며, 이를 통해 얻은 가장 큰 교훈은 무엇이었나요?</a:t>
            </a:r>
            <a:br/>
            <a:r>
              <a:t>(2) 각자에게 맞는 훈련 방식을 제시하며 팀의 강점을 활용했다고 하셨습니다. 구체적으로 어떤 훈련 방식들을 제안하셨고, 그 방식이 팀에게 어떤 긍정적인 변화를 주었는지 예시를 들어 설명해주시겠습니까?</a:t>
            </a:r>
            <a:br/>
            <a:r>
              <a:t>(3) 조직과 인간에 대한 이해를 배웠다고 하셨는데, 실수할 때 긍정적인 피드백을 주는 것의 중요성을 설명하고, 이 경험을 통해 피드백을 주는 방식에 어떤 변화가 있었는지 구체적으로 말씀해주시겠습니까?</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수행하는 계약관리 및 소송 수행을 지원하는 역할과 공정한 경마 운영을 위해 불법 경마 단속 및 조사 업무를 맡아 마사회에서 수행하는 업무 관련 법에 관한 전문가가 되고자 합니다. 이를 통해 말산업으로 </a:t>
            </a:r>
            <a:r>
              <a:rPr u="sng" b="1" sz="1200">
                <a:solidFill>
                  <a:srgbClr val="000000"/>
                </a:solidFill>
                <a:latin typeface="맑은 고딕"/>
              </a:rPr>
              <a:t>(1)국가경제 발전과 국민 여가 선용에 기여한다는 마사회가 추구하는 임무를 달성하는 데에 일조하고 싶습니다. 저는 여러 해 동안 법학을 공부해왔으며 법학을 배우고 익히면서</a:t>
            </a:r>
            <a:r>
              <a:rPr sz="1200">
                <a:solidFill>
                  <a:srgbClr val="000000"/>
                </a:solidFill>
                <a:latin typeface="맑은 고딕"/>
              </a:rPr>
              <a:t> 구체적인 사안에서 법을 적용하여 답을 내는 </a:t>
            </a:r>
            <a:r>
              <a:rPr u="sng" b="1" sz="1200">
                <a:solidFill>
                  <a:srgbClr val="000000"/>
                </a:solidFill>
                <a:latin typeface="맑은 고딕"/>
              </a:rPr>
              <a:t>(2)연습을 해왔습니다. 기본 법체계를 비롯하여 많은 판례들을 이해 암기해 왔고, 실제적인 사안을 적용하는 연습을 많이 해 왔습니다. 이런 과정들을</a:t>
            </a:r>
            <a:r>
              <a:rPr sz="1200">
                <a:solidFill>
                  <a:srgbClr val="000000"/>
                </a:solidFill>
                <a:latin typeface="맑은 고딕"/>
              </a:rPr>
              <a:t> 통해서 다양한 사례에서 법이 어떤 식으로 적용되고 </a:t>
            </a:r>
            <a:r>
              <a:rPr u="sng" b="1" sz="1200">
                <a:solidFill>
                  <a:srgbClr val="000000"/>
                </a:solidFill>
                <a:latin typeface="맑은 고딕"/>
              </a:rPr>
              <a:t>(3)법원에서는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a:t>
            </a:r>
            <a:r>
              <a:rPr sz="1200">
                <a:solidFill>
                  <a:srgbClr val="000000"/>
                </a:solidFill>
                <a:latin typeface="맑은 고딕"/>
              </a:rPr>
              <a:t>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제가 그동안 습득해온 법학 지식를 활용하였고,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당신은 마사회에서 추구하는 임무를 달성하는 데에 일조하고 싶다고 하셨습니다. 지원자는 구체적으로 어떤 방식으로 마사회의 임무 달성에 기여할 수 있다고 생각하십니까?</a:t>
            </a:r>
            <a:br/>
            <a:r>
              <a:t>(2) 다양한 사례를 통해 법이 어떻게 적용되는지에 대해 알게 되었다고 하셨습니다. 그 중 가장 도전적이었던 사례는 무엇이었으며, 지원자는 이를 통해 무엇을 배웠습니까?</a:t>
            </a:r>
            <a:br/>
            <a:r>
              <a:t>(3) 지원자는 공공기관에서 법 관련 업무를 짧게나마 수행한 경험이 있다고 하셨습니다. 구체적으로 어떤 법적 문제가 있었고, 이를 어떻게 해결하셨는지 설명해 주시겠습니까?</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a:t>
            </a:r>
            <a:r>
              <a:rPr u="sng" b="1" sz="1200">
                <a:solidFill>
                  <a:srgbClr val="000000"/>
                </a:solidFill>
                <a:latin typeface="맑은 고딕"/>
              </a:rPr>
              <a:t>(1)사업소에서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막상 파견을 나가보니 지자체에서는 사고 원인 및 규모 정도에 대해서 오해하고 계셨고, 복구 방식 및</a:t>
            </a:r>
            <a:r>
              <a:rPr sz="1200">
                <a:solidFill>
                  <a:srgbClr val="000000"/>
                </a:solidFill>
                <a:latin typeface="맑은 고딕"/>
              </a:rPr>
              <a:t> 대응방법에 대해서 전혀 모르고 계셨기 때문에 저희 회사에 상당히 적대적인 입장을 갖고 계셨습니다. 하지만 제가 아는 선에서 사고원인 </a:t>
            </a:r>
            <a:r>
              <a:rPr u="sng" b="1" sz="1200">
                <a:solidFill>
                  <a:srgbClr val="000000"/>
                </a:solidFill>
                <a:latin typeface="맑은 고딕"/>
              </a:rPr>
              <a:t>(2)및 복수 절차에 대해서 설명을 해 드렸고, 상수도 사업소에 오는 민원들을 제가 다 받아서 개별 수용가에 직접 설명을 해서 민원을 처리 하자 점차 오해가 풀리고 서로 협력하여 이 사고를 대응하는데 집중할 수 있게 되었습니다. 저는 각종 민원을 처리하는 동시에 수도관 복구 및 통수 절차 등에 대해서 계속적인 소통을</a:t>
            </a:r>
            <a:r>
              <a:rPr sz="1200">
                <a:solidFill>
                  <a:srgbClr val="000000"/>
                </a:solidFill>
                <a:latin typeface="맑은 고딕"/>
              </a:rPr>
              <a:t> 통해 지자체에서 해야 하는 부분과 저희가 해야 </a:t>
            </a:r>
            <a:r>
              <a:rPr u="sng" b="1" sz="1200">
                <a:solidFill>
                  <a:srgbClr val="000000"/>
                </a:solidFill>
                <a:latin typeface="맑은 고딕"/>
              </a:rPr>
              <a:t>(3)하는 역할을 분담하였고, 물차 지원등 당장 물이 필요한 곳에 물을 전달 할 수 있도록 지자체에서 수용가 정보를 받아 회사에 전달을 하여 단수 피해를 최소화 할 수 있게 하였습니다. 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파견을 나가서 지자체와 민원을 처리한 경험이 있다고 하셨습니다. 당시 지자체와의 갈등을 어떻게 구체적으로 해결하셨는지, 그리고 이 과정에서 배운 점은 무엇인지 설명해 주세요.</a:t>
            </a:r>
            <a:br/>
            <a:r>
              <a:t>(2) 수도관 파열 사고 시, 지자체와 협력하여 문제를 해결했다고 하셨습니다. 협업을 이루기 위해 가장 중요했던 요소는 무엇이었으며, 이를 어떻게 실현하셨나요?</a:t>
            </a:r>
            <a:br/>
            <a:r>
              <a:t>(3) 민원 처리와 단수 피해 최소화를 위해 어떤 구체적인 전략을 사용하셨나요? 그로 인해 어떤 변화나 성과가 있었는지 알려주실 수 있습니까?</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고객의 소리를 반영한 예산을 편성하고 관리하며 고객 만족도 제고에 기여하고 싶습니다. 입사 후 고객 접점에서 다양한 업무를 경험하며 고객의 소리를 듣고, 이러한 경험과 성장을 바탕으로 추후 고객의 입장에서 적극적으로 고민하며 조직 전체의 예산 목표를 수립하고 관리하며 국민에게 신뢰받는 마사회를 만드는 데 일조하고 싶습니다. 지금껏 저에게 가장 만족스러웠던 </a:t>
            </a:r>
            <a:r>
              <a:rPr u="sng" b="1" sz="1200">
                <a:solidFill>
                  <a:srgbClr val="000000"/>
                </a:solidFill>
                <a:latin typeface="맑은 고딕"/>
              </a:rPr>
              <a:t>(1)순간은 책임감을 가지고 일했을 때, 고객만족을 제 눈으로 직접 본 순간들이었습니다. 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 오는 고객 만족이 결국</a:t>
            </a:r>
            <a:r>
              <a:rPr sz="1200">
                <a:solidFill>
                  <a:srgbClr val="000000"/>
                </a:solidFill>
                <a:latin typeface="맑은 고딕"/>
              </a:rPr>
              <a:t> 저에게도 기쁨으로 다가옴을 느꼈습니다. 한국마사회는 말산업으로 </a:t>
            </a:r>
            <a:r>
              <a:rPr u="sng" b="1" sz="1200">
                <a:solidFill>
                  <a:srgbClr val="000000"/>
                </a:solidFill>
                <a:latin typeface="맑은 고딕"/>
              </a:rPr>
              <a:t>(2)국가경제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a:t>
            </a:r>
            <a:r>
              <a:rPr sz="1200">
                <a:solidFill>
                  <a:srgbClr val="000000"/>
                </a:solidFill>
                <a:latin typeface="맑은 고딕"/>
              </a:rPr>
              <a:t> 집행 관리를 </a:t>
            </a:r>
            <a:r>
              <a:rPr u="sng" b="1" sz="1200">
                <a:solidFill>
                  <a:srgbClr val="000000"/>
                </a:solidFill>
                <a:latin typeface="맑은 고딕"/>
              </a:rPr>
              <a:t>(3)담당하였습니다. 이 과정에서 문서화된 규정과 지침을 활용하여 부당하게 집행되는 예산이 없도록 결의서를 실시간으로 모니터링하였고, 일,월,분기별 등으로 예산 항목별 집행 추이 분석을 통해 당초 편성된 예산을 초과하지 않도록 노력하였습니다. 규정에 어긋난 예산</a:t>
            </a:r>
            <a:r>
              <a:rPr sz="1200">
                <a:solidFill>
                  <a:srgbClr val="000000"/>
                </a:solidFill>
                <a:latin typeface="맑은 고딕"/>
              </a:rPr>
              <a:t> 집행이라면 아무리 효율적이라도 적극적으로 통제하였습니다.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영화관에서의 경험과 장애인 승강기 설치 후 느낀 점을 언급하셨습니다. 이러한 경험을 통해 고객 만족을 어떻게 지속적으로 향상시킬 계획인지 설명해주시겠어요?</a:t>
            </a:r>
            <a:br/>
            <a:r>
              <a:t>(2) 지원자가 00공단에서 연간 예산을 편성하고 2,000명에 달하는 내부 직원의 예산 집행 관리를 담당했다고 하셨는데, 이 과정을 통해 배운 가장 중요한 교훈은 무엇이었으며, 앞으로 어떻게 적용할 계획인가요?</a:t>
            </a:r>
            <a:br/>
            <a:r>
              <a:t>(3) 예산 담당자로서 문서화된 규정과 지침을 활용하여 부당하게 집행되는 예산을 통제했다고 말씀하셨는데, 예산 통제 중 직면했던 가장 큰 도전 과제는 무엇이었으며, 어떻게 극복하셨나요?</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 조직 내부의 수익성 악화와 조직 외부의 경영 효율화 요구에 따라,</a:t>
            </a:r>
            <a:r>
              <a:rPr sz="1200">
                <a:solidFill>
                  <a:srgbClr val="000000"/>
                </a:solidFill>
                <a:latin typeface="맑은 고딕"/>
              </a:rPr>
              <a:t> 전년 대비 3% 이상의 예산 삭감을 진행해야만 하는 상황이었습니다. 실질적으로 사업을 운영하는 현업 부서에서는 많은 </a:t>
            </a:r>
            <a:r>
              <a:rPr u="sng" b="1" sz="1200">
                <a:solidFill>
                  <a:srgbClr val="000000"/>
                </a:solidFill>
                <a:latin typeface="맑은 고딕"/>
              </a:rPr>
              <a:t>(2)불만이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a:t>
            </a:r>
            <a:r>
              <a:rPr sz="1200">
                <a:solidFill>
                  <a:srgbClr val="000000"/>
                </a:solidFill>
                <a:latin typeface="맑은 고딕"/>
              </a:rPr>
              <a:t> 부서에서 예산 삭감에 불만을 가지는 이유는 소통의 부재와 삭감의 이유가 불분명할 때 발생한다고 생각합니다. 이에 저는 먼저 현업 부서의 입장에서 삭감된 예산으로 업무를 진행하는 것이 쉽지 </a:t>
            </a:r>
            <a:r>
              <a:rPr u="sng" b="1" sz="1200">
                <a:solidFill>
                  <a:srgbClr val="000000"/>
                </a:solidFill>
                <a:latin typeface="맑은 고딕"/>
              </a:rPr>
              <a:t>(3)않음에 공감하고, 삭감 편성의 불가피성을 투명하게 설명하였습니다.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a:t>
            </a:r>
            <a:r>
              <a:rPr sz="1200">
                <a:solidFill>
                  <a:srgbClr val="000000"/>
                </a:solidFill>
                <a:latin typeface="맑은 고딕"/>
              </a:rPr>
              <a:t> 등 조직 목표 달성을 위해서는 불필요한 경비를 줄이는 등 전 부서의 협조가 필요하며, 각 부서의 입장만 생각할 것이 아닌 조직 전체를 위해 전사적인 노력과 협조가 선행되어야 함을 말씀드렸습니다. 불만을 가졌던 부서에서도 예산 삭감의 불가피성에 충분히 공감을 하고 앞으로의 업무 수행에 있어서 예산 부서와 적극적으로 협력하고 소통하겠다는 피드백을 듣게 되었습니다. 타 부서와의 갈등을 해결하는 과정에서 적극적인 소통이 서로 간의 신뢰를 구축하여 협력적인 관계를 이끌어 낼 수 있음을 배웠습니다.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한정된 예산 속에서 투명한 소통으로 구성원의 불만을 해결했다고 하셨습니다. 이 경험을 통해 배운 소통의 중요성을 향후 프로젝트에 어떻게 반영할 계획이신가요?</a:t>
            </a:r>
            <a:br/>
            <a:r>
              <a:t>(2) 예산 삭감 상황에서 다른 부서와 조율하며 불만을 해결했다고 하셨습니다. 이 과정을 통해 얻게 된 구체적인 성공 전략이나 방법론이 있다면 무엇인지 알려주실 수 있나요?</a:t>
            </a:r>
            <a:br/>
            <a:r>
              <a:t>(3) 경영 수지 개선과 경상 경비 절감을 위해 타 부서와 협조했다고 하셨습니다. 협력 과정에서 특별히 기억에 남는 순간이나 배운 점이 있다면 말씀해 주시겠어요?</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전환으로 경마 서비스의 미래를 열다한국마사회의 차세대 온라인 발매 시스템 구축에 기여하여 더비온의 안정적인 운영과 지속 가능한 발전을 이끌고 싶습니다. 특히, 경마의 주 이용층이 중장년층인 점을 고려해 디지털 </a:t>
            </a:r>
            <a:r>
              <a:rPr u="sng" b="1" sz="1200">
                <a:solidFill>
                  <a:srgbClr val="000000"/>
                </a:solidFill>
                <a:latin typeface="맑은 고딕"/>
              </a:rPr>
              <a:t>(1)소외계층이 발생하지 않도록 누구나 쉽게 사용할 수 있는 직관적인 시스템을 개발하는 데 집중하겠습니다.이를 위해 다양한 개발 프로젝트에서 기능 개발은 물론, ERD 설계를 통한 데이터베이스 구축과 서버 배포 등</a:t>
            </a:r>
            <a:r>
              <a:rPr sz="1200">
                <a:solidFill>
                  <a:srgbClr val="000000"/>
                </a:solidFill>
                <a:latin typeface="맑은 고딕"/>
              </a:rPr>
              <a:t> 개발 전반의 프로세스를 경험했습니다. 특히, 포트원 API를 활용한 결제 시스템 구축을 통해 상품 결제와 </a:t>
            </a:r>
            <a:r>
              <a:rPr u="sng" b="1" sz="1200">
                <a:solidFill>
                  <a:srgbClr val="000000"/>
                </a:solidFill>
                <a:latin typeface="맑은 고딕"/>
              </a:rPr>
              <a:t>(2)환불 처리등 기능을 직접 구현해본 경험을 바탕으로 한국마사회가 운영하는 발매 시스템 개발에 기여할 수 있다고 생각합니다.또한, 한국부동산원 인턴 경험을 통해 새로운 환경에 빠르게 적응하고, 다양한 부서와 원활하게 소통하며 (3)협업하는 능력을 키웠습니다. 인턴으로서 보상 정보 전산 시스템 QA 업무를 맡으면서 시스템의 안정성 확보를 위한 테스트와</a:t>
            </a:r>
            <a:r>
              <a:rPr sz="1200">
                <a:solidFill>
                  <a:srgbClr val="000000"/>
                </a:solidFill>
                <a:latin typeface="맑은 고딕"/>
              </a:rPr>
              <a:t> 이슈 관리 업무를 담당했으며, 이후 차세대 보상 정보 시스템 고도화 TF팀으로 이동해 시스템 개선 업무에 더욱 집중하였습니다. 특히, 현업과의 긴밀한 협업을 통해 실제 운영 환경에서 발생할 수 있는 문제를 도출하여 약 120건 이상의 이슈들을 발견하고 이를 현직자 분들께 시연하면서, 시스템 성능 향상과 효율성을 높이는 데 기여했습니다. 이러한 경험을 통해 대규모 시스템 개선 프로젝트를 수행하는 데 필요한 소통 능력과 협업 능력을 쌓았으며, 특히 핵심 부서인 차세대 온라인 발매 시스템 구축 TF팀에서도 빠르게 적응하고, 기존 시스템의 문제를 진단하고 해결하는 데 기여할 수 있다는 자신감을 얻게 되었습니다.입사 후, 역량을 발전 시키기 위해 항상 겸손한 자세로 배우며 부족한 기술적인 측면을 빠르게 습득하여 업무에 신속하게 적응해 나가겠습니다. 이를 통해 국민들이 보다 편리하고 안전하게 경마 서비스를 이용할 수 있도록 돕고, 말 산업의 디지털 전환을 가속화하는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더비온의 안정적인 운영을 위해 디지털 소외계층을 고려한 직관적인 시스템을 개발하려고 하셨습니다. 이런 시스템을 개발하기 위해 어떤 사용자 중심 설계를 고려하고 계신가요?</a:t>
            </a:r>
            <a:br/>
            <a:r>
              <a:t>(2) 포트원 API를 활용하여 결제 시스템 구축 경험이 있다고 하셨는데, 이 경험이 향후 한국마사회의 발매 시스템 개발에 구체적으로 어떻게 기여할 수 있을지 설명해 주세요.</a:t>
            </a:r>
            <a:br/>
            <a:r>
              <a:t>(3) 한국부동산원 인턴 경험에서 보상 정보 전산 시스템 QA 업무를 수행하며 시스템의 안정성을 확보했다고 하셨는데, 구체적으로 어떤 문제를 발견했고, 이를 해결하기 위해 어떤 접근 방식을 사용하셨는지 설명해 주세요.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원활한 소통으로 이끈 팀워크의 성공전국 개발 연합 동아리 UMC에서 진행한 '시니어 전용 구인 구직' 프로젝트에서 프론트엔드 </a:t>
            </a:r>
            <a:r>
              <a:rPr u="sng" b="1" sz="1200">
                <a:solidFill>
                  <a:srgbClr val="000000"/>
                </a:solidFill>
                <a:latin typeface="맑은 고딕"/>
              </a:rPr>
              <a:t>(1)팀장으로서 소통의 부재로 인한 갈등을 해결 했던 경험이 있습니다. 저희 팀은 총 10명으로 구성되어 있었고, 프로젝트 초반에는 각 파트별로 회의를 진행하여 진행상황을 노션을 통해 기록하고 공유하는 방식으로 소통했습니다. 그러나 이러한 방식이 시간이 지남에</a:t>
            </a:r>
            <a:r>
              <a:rPr sz="1200">
                <a:solidFill>
                  <a:srgbClr val="000000"/>
                </a:solidFill>
                <a:latin typeface="맑은 고딕"/>
              </a:rPr>
              <a:t> </a:t>
            </a:r>
            <a:r>
              <a:rPr u="sng" b="1" sz="1200">
                <a:solidFill>
                  <a:srgbClr val="000000"/>
                </a:solidFill>
                <a:latin typeface="맑은 고딕"/>
              </a:rPr>
              <a:t>(2)따라 다른 파트에게 실시간 피드백을 제공하지 못하고, 노션에 회의록을 기록하지 않는 경우가 생기면서 개발 방향의 혼선과 중복 작업이 발생하는 문제가 있었습니다.특히 제가</a:t>
            </a:r>
            <a:r>
              <a:rPr sz="1200">
                <a:solidFill>
                  <a:srgbClr val="000000"/>
                </a:solidFill>
                <a:latin typeface="맑은 고딕"/>
              </a:rPr>
              <a:t> 맡은 프론트엔드 파트에서는 PM분의 진행상황을 전달 받지 못해 개발하지 않아도 될 부분을 개발하게 되어 저희 파트원들의 불만이 쌓여간 상황이었습니다.같은 문제가 반복되지 않도록 파트 간 소통 활성화를 위해 새로운 소통 구조 구축이 필요하다고 느꼈습니다. 이에 프론트엔드 팀장으로서 각 파트 팀장들끼리 3일에 한 번 정기 회의를 통해 진행 상황과 문제점을 공유하고, 즉각적인 피드백을 주고받을 수 있는 회의를 제안하였습니다. 회의 일정을 사전에 조율하고, 회의 결과를 명확하게 문서화하여 실시간으로 팀원들에게 제공할 수 있도록 마련했습니다. 이러한 노력으로 팀 내 소통이 크게 개선되어, 각 팀원은 자신의 역할과 전체 프로젝트 진행 상황을 명확히 이해하게 되었습니다. 그 결과, 우리 팀이 목표로 한 개발 방향을 보다 </a:t>
            </a:r>
            <a:r>
              <a:rPr u="sng" b="1" sz="1200">
                <a:solidFill>
                  <a:srgbClr val="000000"/>
                </a:solidFill>
                <a:latin typeface="맑은 고딕"/>
              </a:rPr>
              <a:t>(3)원활하게 수행할 수 있었으며, 시간을 단축하는 동시에 프로젝트의 완성도를 높이는 데 집중할 수 있었습니다.해당 경험을 통해 개개인의 개발 역량도 중요하지만 팀 내 원활한 소통과 협력이 조직 전체의 성공에 결정적인 역할을 한다는 것을 깊이 깨달았습니다. 입사 후에도 제가 가진 소통 능력을 바탕으로 긍정적이고</a:t>
            </a:r>
            <a:r>
              <a:rPr sz="1200">
                <a:solidFill>
                  <a:srgbClr val="000000"/>
                </a:solidFill>
                <a:latin typeface="맑은 고딕"/>
              </a:rPr>
              <a:t> 협력적인 팀 문화를 이끌어, 한국마사회의 내부 시스템 효율성 뿐만 아니라 고객분들에게 누구나 쉽게 사용할 수 있는 서비스를 제공하는데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UMC 프로젝트에서 프론트엔드 팀장으로서 각각의 팀원 간 소통을 개선하기 위한 새로운 소통 구조를 제안했다고 말씀하셨는데, 이 과정에서 가장 큰 도전은 무엇이었고 이를 어떻게 극복하셨나요?</a:t>
            </a:r>
            <a:br/>
            <a:r>
              <a:t>(2) 프로젝트 진행 중 개발 방향의 혼선과 중복 작업 문제가 발생했을 때, 이를 효과적으로 해결하기 위한 노력을 어떻게 이끌었는지 구체적인 사례를 말씀해 주세요.</a:t>
            </a:r>
            <a:br/>
            <a:r>
              <a:t>(3) 해당 프로젝트를 통해 팀워크의 중요성을 깨달았다고 하셨습니다. 입사 후, 이러한 경험을 바탕으로 한국마사회에서 팀워크를 어떻게 구축하고 싶으신가요?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아픈 동물들의 </a:t>
            </a:r>
            <a:r>
              <a:rPr u="sng" b="1" sz="1200">
                <a:solidFill>
                  <a:srgbClr val="000000"/>
                </a:solidFill>
                <a:latin typeface="맑은 고딕"/>
              </a:rPr>
              <a:t>(1)진료를 수행 하였습니다. 이 과정에서 초음파 및 엑스레이, 수술도구 등</a:t>
            </a:r>
            <a:r>
              <a:rPr sz="1200">
                <a:solidFill>
                  <a:srgbClr val="000000"/>
                </a:solidFill>
                <a:latin typeface="맑은 고딕"/>
              </a:rPr>
              <a:t>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이처럼 제가 임상수의사로 근무하며 익혀온 다양한 수의학적 지식 및 경험, 타인과의 소통 및 공감능력을 바탕으로 최고의 전문성을 가진 말 수의사가 되기 위해 끊임없이 공부하며 노력할 것입니다. 두 번째로는, 한국마사회라는 공공기관의 일원으로서, 전문적인 행정 능력을 가진 직원이 되는 것입니다. </a:t>
            </a:r>
            <a:r>
              <a:rPr u="sng" b="1" sz="1200">
                <a:solidFill>
                  <a:srgbClr val="000000"/>
                </a:solidFill>
                <a:latin typeface="맑은 고딕"/>
              </a:rPr>
              <a:t>(2)이전에 수십 개의 지방사무소를 가지고 있는 회사의 본사에 근무하면서, 군부대에 납품하는 축산물의 위생 및 안전, 규격을 담당하는</a:t>
            </a:r>
            <a:r>
              <a:rPr sz="1200">
                <a:solidFill>
                  <a:srgbClr val="000000"/>
                </a:solidFill>
                <a:latin typeface="맑은 고딕"/>
              </a:rPr>
              <a:t>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a:t>
            </a:r>
            <a:r>
              <a:rPr u="sng" b="1" sz="1200">
                <a:solidFill>
                  <a:srgbClr val="000000"/>
                </a:solidFill>
                <a:latin typeface="맑은 고딕"/>
              </a:rPr>
              <a:t>(3)소통할 수 있게 하는 역할도 담당하였습니다. 또한 지역사무소 실무자들 대상의 워크샵을 계획하고 다수의 교육을 진행한</a:t>
            </a:r>
            <a:r>
              <a:rPr sz="1200">
                <a:solidFill>
                  <a:srgbClr val="000000"/>
                </a:solidFill>
                <a:latin typeface="맑은 고딕"/>
              </a:rPr>
              <a:t> 경험도 가지고 있습니다.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과거 소동물 임상수의사로서 초음파 및 엑스레이를 사용한 경험이 있다고 하셨습니다. 이러한 경험을 말 수의사로 전환할 때 어떻게 적용할 계획인가요?</a:t>
            </a:r>
            <a:br/>
            <a:r>
              <a:t>(2) 지원자는 군부대 납품 업무를 통해 다양한 의견을 수렴 및 전달한 경험이 있다고 하셨습니다. 이 경험이 한국마사회에서 어떻게 활용될 수 있을까요?</a:t>
            </a:r>
            <a:br/>
            <a:r>
              <a:t>(3) 지원자는 임상수의사로서의 경험을 바탕으로 한국마사회에서 뛰어난 행정 능력을 발휘할 계획이라고 했습니다. 구체적으로 어떤 행정적 기여를 할 수 있을 것이라 생각하십니까?</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4학년 여름방학, 졸업 논문을 위해 전기 비저항 탐사와 관련한 실험을 진행하는 과정에서 </a:t>
            </a:r>
            <a:r>
              <a:rPr u="sng" b="1" sz="1200">
                <a:solidFill>
                  <a:srgbClr val="000000"/>
                </a:solidFill>
                <a:latin typeface="맑은 고딕"/>
              </a:rPr>
              <a:t>(1)조원들 간의 의견 차이를 극복했던 경험이 있습니다.이때 진행하였던 실험은 여러 종류의 절리 모형을 이용하여 전기 비저항 값을 측정하는 실험으로 미세한</a:t>
            </a:r>
            <a:r>
              <a:rPr sz="1200">
                <a:solidFill>
                  <a:srgbClr val="000000"/>
                </a:solidFill>
                <a:latin typeface="맑은 고딕"/>
              </a:rPr>
              <a:t> 차이에도 측정값이 크게 달라지기 때문에 세심하게 실험해야 했습니다. 하루에 5~6시간씩 실험하는 날들이 길어지자 집중도가 떨어지며 이론적인 예측에서 크게 벗어나는 값들이 얻어져 </a:t>
            </a:r>
            <a:r>
              <a:rPr u="sng" b="1" sz="1200">
                <a:solidFill>
                  <a:srgbClr val="000000"/>
                </a:solidFill>
                <a:latin typeface="맑은 고딕"/>
              </a:rPr>
              <a:t>(2)실험을 재진행해야 하는 상황이 반복하여 생겼습니다. 그러자 조원 중 한 명이 측정값을 조금씩만 조정하자는 의견을 냈고, 이 의견에 동의하는 조원들과 동의하지 않는 조원들 간에 작은 충돌이 발생했습니다. 저는 측정된 값을 바꾸는 것은</a:t>
            </a:r>
            <a:r>
              <a:rPr sz="1200">
                <a:solidFill>
                  <a:srgbClr val="000000"/>
                </a:solidFill>
                <a:latin typeface="맑은 고딕"/>
              </a:rPr>
              <a:t> 원칙적으로 잘못된 일이라고 생각했기 때문에 실험을 잠깐 멈추고 휴식시간을 가지며 오차의 원인이 무엇인지 파악해 보자고 제안했습니다. 측정값을 임의로 바꾸다 보면, 또다시 실험을 진행해야 하는 일이 생길 </a:t>
            </a:r>
            <a:r>
              <a:rPr u="sng" b="1" sz="1200">
                <a:solidFill>
                  <a:srgbClr val="000000"/>
                </a:solidFill>
                <a:latin typeface="맑은 고딕"/>
              </a:rPr>
              <a:t>(3)수 있으니, 오차의 원인이 되는 실수를 파악하여 다시 실험하는 시간을 줄이자고 조원들을 설득하였습니다. 다행히 조원들도 제 의견을</a:t>
            </a:r>
            <a:r>
              <a:rPr sz="1200">
                <a:solidFill>
                  <a:srgbClr val="000000"/>
                </a:solidFill>
                <a:latin typeface="맑은 고딕"/>
              </a:rPr>
              <a:t> 받아들여 주어 원만하게 계획했던 기한 안에 실험을 잘 마무리할 수 있었습니다.모두 지쳐있는 상황에서 휴식을 취해 조원들의 이성적인 판단을 끌어낼 수 있었고, 추후 문제가 될 수 있는 부분을 예측하여 설명함으로써 의견이 달랐던 조원들을 설득할 수 있었다고 생각합니다. 또한, 이때의 경험을 통해 편안함에 현혹되지 않고 이성적으로 합리적이고 올바른 선택을 하는 것이 장기적으로 보았을 때 더 큰 효율을 가져다준다는 것을 배울 수 있었습니다. 이처럼 입사 후에도 공정과 정의를 핵심가치로 두고 업무에 임해 항상 신뢰받을 수 있는 사원이 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전기 비저항 탐사 실험을 진행하며 조원들의 의견 차이를 극복한 경험을 말씀해주셨는데, 그러한 갈등 상황에서 주도적으로 문제를 해결하기 위해 어떤 구체적인 대처 방법을 사용했는지 자세히 설명해 줄 수 있으신가요?</a:t>
            </a:r>
            <a:br/>
            <a:r>
              <a:t>(2) 측정값을 조정하려는 조원의 의견에 반대하며 원칙을 지키려 했던 경험을 통해 무엇을 배우셨고, 이러한 배우신 점이 앞으로의 업무에서 어떻게 적용될 수 있을까요?</a:t>
            </a:r>
            <a:br/>
            <a:r>
              <a:t>(3) 조원들의 의견 차이를 해결하면서 장기적인 효율을 얻는 것이 중요하다고 하셨습니다. 입사 후에도 이러한 가치관을 어떻게 팀 내에서 구체화하고 실천할 계획인지 설명해 주시겠습니까?</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근무 당시 농림부, 식약처 등 정부기관의 지침 등 위생안전 관련 공문, 본사 지시사항 및 타 사무소 사고 사례 전파 등 지역 사무소의 수십 명의 담당자에게 전달사항을 전파하는 업무를 하였습니다.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저는 조금 더 원활한 소통 </a:t>
            </a:r>
            <a:r>
              <a:rPr u="sng" b="1" sz="1200">
                <a:solidFill>
                  <a:srgbClr val="000000"/>
                </a:solidFill>
                <a:latin typeface="맑은 고딕"/>
              </a:rPr>
              <a:t>(1)창구를 마련할 필요성을 느꼈고, 상급자에게 이러한 부분을 설명하여 카카오톡 단체 채팅방을 개설하였으며, 지역 사무소 담당자들 및 저희 팀원들이 참여할 수 있게 안내하였습니다. 이러한 새로운 소통창구의 개설로 인해</a:t>
            </a:r>
            <a:r>
              <a:rPr sz="1200">
                <a:solidFill>
                  <a:srgbClr val="000000"/>
                </a:solidFill>
                <a:latin typeface="맑은 고딕"/>
              </a:rPr>
              <a:t> 간단한 전달사항 등은 훨씬 효율적이고 빠르게 전파할 수 있게 되었으며, 중요한 공문의 경우도 해당 채팅방을 통해 한번 더 </a:t>
            </a:r>
            <a:r>
              <a:rPr u="sng" b="1" sz="1200">
                <a:solidFill>
                  <a:srgbClr val="000000"/>
                </a:solidFill>
                <a:latin typeface="맑은 고딕"/>
              </a:rPr>
              <a:t>(2)전파함에 따라 사무실에서 공문을 잘 확인하지 않는 담당자들도 모두 중요 사항을 숙지할 수 있게 되었습니다. 이러한 조치로 인하여 저 뿐만 아니라 다른 팀원들도 지역 담당자들과의 의사소통을 훨씬 원활하게</a:t>
            </a:r>
            <a:r>
              <a:rPr sz="1200">
                <a:solidFill>
                  <a:srgbClr val="000000"/>
                </a:solidFill>
                <a:latin typeface="맑은 고딕"/>
              </a:rPr>
              <a:t> 할 수 있게 되었으며, 전년도와 비교하여 식품안전관련 사고사례도 감소할 수 있었고, 그동안 단절되어 있던 </a:t>
            </a:r>
            <a:r>
              <a:rPr u="sng" b="1" sz="1200">
                <a:solidFill>
                  <a:srgbClr val="000000"/>
                </a:solidFill>
                <a:latin typeface="맑은 고딕"/>
              </a:rPr>
              <a:t>(3)지역 담당자들 간에도 소통의 창구가 마련되어 전반적인 업무의 효율 등이 상승할 수 있었습니다. 또한 새로 업무를 맡은 지역 담당자도 업무에 적응하는데</a:t>
            </a:r>
            <a:r>
              <a:rPr sz="1200">
                <a:solidFill>
                  <a:srgbClr val="000000"/>
                </a:solidFill>
                <a:latin typeface="맑은 고딕"/>
              </a:rPr>
              <a:t> 크게 도움을 받을 수 있게 되었습니다. 이러한 경험을 통해 소통의 중요성을 다시 한번 깨닫게 되었고, 일정 범위 안에서는 기존의 방식과는 다른 작은 변화가 큰 효과를 가지고 올 수 있다는 것을 배울 수 있었습니다.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카카오톡 단체 채팅방을 개설하여 소통을 개선했다고 하셨습니다. 그 당시 채팅방 사용에 대한 팀 동료들의 초기 반응은 어땠으며, 그 반응을 어떻게 수용했나요?</a:t>
            </a:r>
            <a:br/>
            <a:r>
              <a:t>(2) 지원자는 채팅방 개설로 식품안전 관련 사고가 감소했다고 언급했습니다. 이 감소에 대해 구체적으로 설명해주시겠습니까? 무엇이 사고 감소에 가장 큰 역할을 했다고 생각하시나요?</a:t>
            </a:r>
            <a:br/>
            <a:r>
              <a:t>(3) 지원자는 새로 업무를 시작한 직원들도 채팅방을 통해 도움을 받았다고 했습니다. 이 부분에서 지원자는 어떤 구체적인 도움을 어떻게 제공하였나요?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a:t>
            </a:r>
            <a:r>
              <a:rPr u="sng" b="1" sz="1200">
                <a:solidFill>
                  <a:srgbClr val="000000"/>
                </a:solidFill>
                <a:latin typeface="맑은 고딕"/>
              </a:rPr>
              <a:t>(1)특히, 기관의 ESG 경영 역량 강화를 위해 2023년 ‘KRA-ESG 진단모델’을 최초 도입했으며, ‘ESG 기반 사전검토제’를 시행하여 ESG의 중요성을 더욱 강화하고 있습니다. 저는 이러한 변화 속에서 ESG 사업을 기획하고 (2)발전시키는 역할을 통해 한국마사회가 ESG 경영을 선도하는 기업으로 자리 잡는 데 기여하고 싶습니다. 이를 위해 제가 가진 경험과 직무역량을 적극적으로 활용하겠습니다.대학 시절 환경 동아리에 참여하며 환경 보호를 실천하기 위한 다양한</a:t>
            </a:r>
            <a:r>
              <a:rPr sz="1200">
                <a:solidFill>
                  <a:srgbClr val="000000"/>
                </a:solidFill>
                <a:latin typeface="맑은 고딕"/>
              </a:rPr>
              <a:t> 활동을 경험했습니다.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a:t>
            </a:r>
            <a:r>
              <a:rPr u="sng" b="1" sz="1200">
                <a:solidFill>
                  <a:srgbClr val="000000"/>
                </a:solidFill>
                <a:latin typeface="맑은 고딕"/>
              </a:rPr>
              <a:t>(3)않음으로써 환경보호 실천에 앞장섰습니다. 이러한 경험을 통해 환경 보호에 대한 실질적인 실천 방안을 고민하고, 이를 효과적으로 기획하는 역량을 키울 수 있었습니다.재단법인에서 근무하며 사회 취약계층을 대상으로 다양한 프로젝트를</a:t>
            </a:r>
            <a:r>
              <a:rPr sz="1200">
                <a:solidFill>
                  <a:srgbClr val="000000"/>
                </a:solidFill>
                <a:latin typeface="맑은 고딕"/>
              </a:rPr>
              <a:t> 기획하는 업무를 담당했습니다.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ESG 경영 선도를 목표로 설정했을 때, 지원자는 가장 중요하게 고려해야 할 ESG 요소는 무엇이라고 생각하는지, 그 이유와 실천 방안에 대해 설명해 주십시오.</a:t>
            </a:r>
            <a:br/>
            <a:r>
              <a:t>(2) 지원자가 환경 동아리에서 활동하며 기획했던 ‘플라스틱 다이어트 챌린지’가 성공적으로 마무리될 수 있었던 주요 요인은 무엇이었으며, 이를 통해 어떠한 부분에서 환경 보호에 대한 실질적 기여를 할 수 있었는지 구체적으로 말씀해 주십시오.</a:t>
            </a:r>
            <a:br/>
            <a:r>
              <a:t>(3) 재단법인에서 사회 취약계층을 위한 프로젝트를 담당하며 가장 큰 도전 과제는 무엇이었고, 이를 극복하기 위해 어떤 전략을 사용했는지 설명해 주십시오.</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있었습니다.그러나 학보 </a:t>
            </a:r>
            <a:r>
              <a:rPr u="sng" b="1" sz="1200">
                <a:solidFill>
                  <a:srgbClr val="000000"/>
                </a:solidFill>
                <a:latin typeface="맑은 고딕"/>
              </a:rPr>
              <a:t>(1)개선이 열독률 상승에 효과적이지 않을 것이며, 학업에 방해가 될 수 있다는 이유로 기존 방식을 유지하자는 동료기자들과의 의견 차이가 있었습니다. 이를 해결하기 위해 저는 먼저 동료들의 의견을 충분히 경청하고, 그들의 우려를 해소할 수 있는 방안을 함께 고민했습니다. 타 학교 학보사와의 협업, 신문사의 피드백 요청 등 과중한</a:t>
            </a:r>
            <a:r>
              <a:rPr sz="1200">
                <a:solidFill>
                  <a:srgbClr val="000000"/>
                </a:solidFill>
                <a:latin typeface="맑은 고딕"/>
              </a:rPr>
              <a:t>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설문조사 결과를 분석한 후, 학생들의 요구에 맞춘 변화를 시도했습니다.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이러한 변화의 결과를 통해 학보는 500여 부 중 매번 200부 이상 </a:t>
            </a:r>
            <a:r>
              <a:rPr u="sng" b="1" sz="1200">
                <a:solidFill>
                  <a:srgbClr val="000000"/>
                </a:solidFill>
                <a:latin typeface="맑은 고딕"/>
              </a:rPr>
              <a:t>(2)소비되었으며, 열독률을 40%까지 증가시킬 수 있었습니다.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(3)협력의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학보사 편집장으로 활동하며 동료들과 의견 차이를 조율할 때 가장 어려웠던 점은 무엇이었고, 이를 해결하기 위해 사용한 구체적인 방법을 설명해 주십시오.</a:t>
            </a:r>
            <a:br/>
            <a:r>
              <a:t>(2) 학보 개선 결과 열독률이 상승했다고 하셨습니다. 이 결과가 학교 행사에 미친 구체적인 영향에 대해 설명해 주실 수 있을까요?</a:t>
            </a:r>
            <a:br/>
            <a:r>
              <a:t>(3) 학보 개선 프로젝트 이후, 지원자는 동료들과의 협력에서 스스로 가장 크게 발전했다고 느낀 점은 무엇인지 구체적으로 말씀해 주십시오.</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a:t>
            </a:r>
            <a:r>
              <a:rPr u="sng" b="1" sz="1200">
                <a:solidFill>
                  <a:srgbClr val="000000"/>
                </a:solidFill>
                <a:latin typeface="맑은 고딕"/>
              </a:rPr>
              <a:t>(1)혁신을 이끌겠습니다.저는 '고객 중심 사고방식'과 '꼼꼼한 관찰력'을 바탕으로 서비스를 개선한 경험이 있습니다. 공항 고객서비스부 인턴 근무 당시, 고객의 안전과 편의를 높이기 위해 매일 공항 내외를 수시로 점검하며 부족한 점을 발굴하였습니다. 점검일지를 작성해 문제점을 정리하고, 고객의 입장에서 불편할 수 있는 요소를 개선하고자 노력했습니다. 일례로, 유아 휴게실 (2)내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선발되었습니다.출장 전, 사전 조사를 통해 공항 내 시설물 중 개선이 필요한 부분을 분석하였고, 비용 (3)대비 효과가 높은 시설물을 제안하였습니다.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이후 해당 아이디어가 승인되어 약 30개의 신규 손소독제 거치대를 공항에</a:t>
            </a:r>
            <a:r>
              <a:rPr sz="1200">
                <a:solidFill>
                  <a:srgbClr val="000000"/>
                </a:solidFill>
                <a:latin typeface="맑은 고딕"/>
              </a:rPr>
              <a:t>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데이터 기반의 고객 만족도 조사 및 피드백 시스템을 활용하여 고객의 의견을 반영하는 체계를 강화하겠습니다.고객의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공항 고객서비스부 인턴으로 일하면서 서비스 개선을 이끌어낸 경험이 있다고 하셨습니다. 이 경험이 한국마사회에서 향후 어떻게 활용될 수 있을지 구체적으로 설명해 주세요.</a:t>
            </a:r>
            <a:br/>
            <a:r>
              <a:t>(2) 유아 휴게실 내 안전장치 개선을 이끌어냈던 경험과 관련해, 팀원들께 인정받은 것 외에 이 경험이 개인적으로 어떤 발전을 이루게 했는지 설명해 주세요.</a:t>
            </a:r>
            <a:br/>
            <a:r>
              <a:t>(3) 출장 전, 사전 조사를 통해 시설물을 분석하고 개선 방안을 제안했던 경험을 바탕으로, 한국마사회에서 추진해보고 싶은 시설 개편이나 서비스 개선 사항이 있으면 말씀해 주세요.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협력]유학생 봉사단 활동 중, 축제 </a:t>
            </a:r>
            <a:r>
              <a:rPr u="sng" b="1" sz="1200">
                <a:solidFill>
                  <a:srgbClr val="000000"/>
                </a:solidFill>
                <a:latin typeface="맑은 고딕"/>
              </a:rPr>
              <a:t>(1)기획 과정에서의 갈등을 '상대방을 존중'하는 태도로 해결한 경험이 있습니다. 당시 예상보다 지원금이 부족하여 신규 콘텐츠를 진행하기 어려운 상황이었고, 이에 대한 의견이 크게 나뉘었습니다.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a:t>
            </a:r>
            <a:r>
              <a:rPr sz="1200">
                <a:solidFill>
                  <a:srgbClr val="000000"/>
                </a:solidFill>
                <a:latin typeface="맑은 고딕"/>
              </a:rPr>
              <a:t> 마음으로 경청했습니다. 이후 저는 신규 콘텐츠를 진행할 경우 기대되는 효과와 후원금 유치 계획을 공유하며 설득했습니다.특히 단원들의 부담을 덜어주기 위해 역할을 </a:t>
            </a:r>
            <a:r>
              <a:rPr u="sng" b="1" sz="1200">
                <a:solidFill>
                  <a:srgbClr val="000000"/>
                </a:solidFill>
                <a:latin typeface="맑은 고딕"/>
              </a:rPr>
              <a:t>(2)세분화하는 방안을 강조했습니다. 기존 콘텐츠를 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 신규 콘텐츠를 진행하되, 일정에 차질이 (3)없도록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a:t>
            </a:r>
            <a:r>
              <a:rPr sz="1200">
                <a:solidFill>
                  <a:srgbClr val="000000"/>
                </a:solidFill>
                <a:latin typeface="맑은 고딕"/>
              </a:rPr>
              <a:t> 입장을 충분히 이해하고 공감했기 때문에 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유학생 봉사단 활동 중 축제 기획 과정에서 상충되는 의견을 조율하며 갈등을 해결한 경험을 바탕으로, 한국마사회에서 어떤 상황에서 이런 갈등 해결 능력을 발휘할 수 있을지 논의해 보세요.</a:t>
            </a:r>
            <a:br/>
            <a:r>
              <a:t>(2) 후원금을 유치해 교내신문 메인기사 성과를 이루셨습니다. 이 성과가 본인의 커뮤니케이션 방식에 있어서 어떤 중요한 변화를 가져왔는지 설명해 주세요.</a:t>
            </a:r>
            <a:br/>
            <a:r>
              <a:t>(3) 상대방을 존중하는 태도로 갈등을 해결한 경험이 있뒤 주셨는데, 이 경험을 통해 배운 존중의 중요성을 한국마사회 내의 협력적인 분위기를 이끄는데 어떻게 적용할 계획이신지 설명해 주세요.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[지속할 수 있는 경영을 위해]한국마사회의 장점들을 활용하여 관객의 다양화를 달성하는 것이 저의 입사 후 이루고자 하는 목표입니다. 한국마사회의 렛츠런 파크는 경마사업과 함께 여러 가지 교육, 견학프로그램을 통해 국민에게 이바지하고 있습니다. 이러한 상황에서 소위 MZ불리는 세대들의 체험 행사를 </a:t>
            </a:r>
            <a:r>
              <a:rPr u="sng" b="1" sz="1200">
                <a:solidFill>
                  <a:srgbClr val="000000"/>
                </a:solidFill>
                <a:latin typeface="맑은 고딕"/>
              </a:rPr>
              <a:t>(1)늘려 관중의 연령대 다양화를 통해 한국마사회의 지속할 수 있는 경영을 실천하고자 합니다. 하지만 현재 마사회는 가족 단위나 어린이를 위한</a:t>
            </a:r>
            <a:r>
              <a:rPr sz="1200">
                <a:solidFill>
                  <a:srgbClr val="000000"/>
                </a:solidFill>
                <a:latin typeface="맑은 고딕"/>
              </a:rPr>
              <a:t> 프로그램은 많이 운영 중이지만, 미래의 관객이자 소비자들이라 할 수 있는 MZ세대 참여 프로그램이 비교적 부족하다고 생각합니다. MZ 세대의 유입에 성공한 스포츠인 프로야구와과 같이 마사회 또한 과천경마장과 같은 곳은 좋은 접근성과 다른 스포츠 경기장 못지않은 시설들이 있습니다. 이러한 마사회의 기존 장점을 활용하여 MZ세대들의 관심사인 </a:t>
            </a:r>
            <a:r>
              <a:rPr u="sng" b="1" sz="1200">
                <a:solidFill>
                  <a:srgbClr val="000000"/>
                </a:solidFill>
                <a:latin typeface="맑은 고딕"/>
              </a:rPr>
              <a:t>(2)관심을 끌 수 있는 사업을 진행한다면 마사회의 긍정적 이미지 증진과 새로운 관객층의 유치가</a:t>
            </a:r>
            <a:r>
              <a:rPr sz="1200">
                <a:solidFill>
                  <a:srgbClr val="000000"/>
                </a:solidFill>
                <a:latin typeface="맑은 고딕"/>
              </a:rPr>
              <a:t> 가능하고 이는 곧 마사회의 지속할 수 있는 경영으로 이어질 것이며 이를 목표로 일하고 싶습니다. 이러한 저의 목표에 활용할 수 있는 저의 역량은 한국수력원자력에 근무하면서 지역주민과의 홍보활동, 야외 행사 보조를 통해 회사를 홍보해본 경험이 있습니다. 제가 근무할 당시 원자력 </a:t>
            </a:r>
            <a:r>
              <a:rPr u="sng" b="1" sz="1200">
                <a:solidFill>
                  <a:srgbClr val="000000"/>
                </a:solidFill>
                <a:latin typeface="맑은 고딕"/>
              </a:rPr>
              <a:t>(3)관련으로 부정적인 여론이 큰 시기였지만, 지역 행사를 진행하면서 힘든 점도 있었지만, 홍보 활동에 열심히 참여하면서</a:t>
            </a:r>
            <a:r>
              <a:rPr sz="1200">
                <a:solidFill>
                  <a:srgbClr val="000000"/>
                </a:solidFill>
                <a:latin typeface="맑은 고딕"/>
              </a:rPr>
              <a:t> 이야기를 듣고 긍정해주는 시민분들의 모습을 보는 값진 경험을 하였습니다. 이러한 저의 역량을 활용하여 한국마사회에 입사하게 된다면 마사회의 미래와 지속 가능한 경영을 위해 관람층의 다양화와 폭넓은 홍보, 또 그러한 환경을 뒷받침할 수 있는 경영지원 능력을 통해 회사를 발전시킬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MZ세대를 대상으로 한 새로운 관객층 유치가 목표라고 하셨는데, 이를 위해 구체적으로 어떤 프로그램 또는 전략을 도입할 계획인가요?</a:t>
            </a:r>
            <a:br/>
            <a:r>
              <a:t>(2) 지원자는 한국수력원자력에서 지역주민과의 홍보활동을 진행했다고 했는데, 그 과정에서 어려웠던 점과 이를 어떻게 극복했는지 구체적으로 설명해주실 수 있나요?</a:t>
            </a:r>
            <a:br/>
            <a:r>
              <a:t>(3) 당신의 홍보 역량을 활용하여 한국마사회에 입사했을 때, 경영지원 능력을 어떻게 발휘할 계획이신가요?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타인과 협력할 때 문제 상황을 잘 인지하고 그걸 해결해 나가는 역량이 업무에 있어 가장 중요한 요소라고 생각합니다. 장애인 대학생과 비장애인 대학생이 함께하는 장애 대학생 취업탐방단에 참여할 기회가 있었습니다. 이 활동은 전국의 장애인 대학생과 일반 대학생이 협력하여 장애인 채용이 활발한 기업을 탐방하고, 그 기업에 대해 홍보하는 콘텐츠를 제작하는 활동이었습니다. 각기 다른 지역의 대학생들과 협력하여 서울에 있는 기업을 탐방하고 콘텐츠를 제작하기란 쉽지는 않은 활동이었습니다. 하지만 이러한 어려움도 활동 일부라 생각하여 문제 해결을 위해 적극 행동하였고, 이러한 상황을 해결하면서 효율적인 활동을 위해 제가 나서서 연락처를 통해 카카오톡 단체 방을 만들어 언제든지 소통이 가능한 환경을 만들고, </a:t>
            </a:r>
            <a:r>
              <a:rPr u="sng" b="1" sz="1200">
                <a:solidFill>
                  <a:srgbClr val="000000"/>
                </a:solidFill>
                <a:latin typeface="맑은 고딕"/>
              </a:rPr>
              <a:t>(1)텍스트만으로는 전달하기 어려운 부분들은 (2)zoom(줌)을 활용한 온라인 회의 방을 만들어 온라인 회의를 통해 콘텐츠 제작계획을 세우고 각자의 역할을 배분한 뒤 팀원들 각자의 일정을 조율하여 기업 탐방을 진행하고 콘텐츠 제작을 완료하여</a:t>
            </a:r>
            <a:r>
              <a:rPr sz="1200">
                <a:solidFill>
                  <a:srgbClr val="000000"/>
                </a:solidFill>
                <a:latin typeface="맑은 고딕"/>
              </a:rPr>
              <a:t> 취업탐방단 활동을 무사히 종료하였습니다. 특히 저는 팀 활동의 연결자이자 총무로 각 팀원의 교통경비, 식비,등을 예산에 맞춰 사용한 뒤, 관리자분에게 전달하여 예산을 결재 받아 팀원들에게 전달, 보고 해야 하는 </a:t>
            </a:r>
            <a:r>
              <a:rPr u="sng" b="1" sz="1200">
                <a:solidFill>
                  <a:srgbClr val="000000"/>
                </a:solidFill>
                <a:latin typeface="맑은 고딕"/>
              </a:rPr>
              <a:t>(3)역할을 담당 하기도 하였습니다. 이러한 각기 다른 지역의 장애인, 비장애인 대학생들과의 협동 활동을 원활하게 끌어낸 경험을 통해 앞으로의 여러 가지 활동들을 잘 끌어내</a:t>
            </a:r>
            <a:r>
              <a:rPr sz="1200">
                <a:solidFill>
                  <a:srgbClr val="000000"/>
                </a:solidFill>
                <a:latin typeface="맑은 고딕"/>
              </a:rPr>
              <a:t> 갈 수 있다는 자신감이 생겼고, 저의 인생에 소중한 경험이 되었습니다. 이러한 경험을 통해 앞으로 다양한 사람들과의 업무를 수행할 때 원활하게 진행할 수 있다는 자신감이 생기게 되었고, 앞으로의 업무에서도 문제 상황이 생겨도 해결책을 찾으면서 업무를 성공적으로 수행하고 최종적으로는 팀 화합을 끌어낼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팀원들의 일정 조율과 탐방 진행을 성공적으로 마쳤다고 하셨는데, 그 과정에서 발생했던 갈등 상황이 있었나요? 만약 있었다면 어떻게 해결했는지 구체적으로 말씀해주실 수 있나요?</a:t>
            </a:r>
            <a:br/>
            <a:r>
              <a:t>(2) 장애인 대학생 취업탐방단 활동 중 연결자이자 총무 역할을 맡았다고 했는데, 이 경험이 현재의 문제 해결 능력에 어떻게 기여했는지 설명해주실 수 있나요?</a:t>
            </a:r>
            <a:br/>
            <a:r>
              <a:t>(3) 다양한 사람들과의 협업 경험을 통해 얻은 자신감을 활용하여, 한국마사회에서 어떤 방식으로 팀 간 소통을 개선할 계획이신가요?</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장제 분야에서 넓은 폭을 이루고 싶습니다. 아는 연고없이 스스로 말과 연결된 사회에 들어와 많은 사람들을 만났습니다. 알고싶은 부분은 직접 발로 뛰면서 모르는 사람이라도 부끄러움을 참고 연락하고 신세를 지며 배움을 찾아 다녔습니다 . 이 과정에서 스스로 신체적 정신적으로 힘든 부분들이 많았지만 이 직업에 대한 애정과 이러한 과정에서 나오는 결실에 보상을 받으며 성장하면서 어느새 지금의 위치에서 저와 같이 똑같은 고민을 겪는 사람들에게 도움을 주면서 보람을 느끼고 있습니다. 하지만 개인적인 </a:t>
            </a:r>
            <a:r>
              <a:rPr u="sng" b="1" sz="1200">
                <a:solidFill>
                  <a:srgbClr val="000000"/>
                </a:solidFill>
                <a:latin typeface="맑은 고딕"/>
              </a:rPr>
              <a:t>(1)역량으로는 부족하다는 부분이 있어서 마사회에 입사해서 공기업의 제도와 원칙을 기반으로 정식적인 프로그램을 짜고 기획을 만들고 싶습니다.첫 번째로는 개인 장제사와 교육생 들을 지원해주는</a:t>
            </a:r>
            <a:r>
              <a:rPr sz="1200">
                <a:solidFill>
                  <a:srgbClr val="000000"/>
                </a:solidFill>
                <a:latin typeface="맑은 고딕"/>
              </a:rPr>
              <a:t> 겁니다. 아는 사람에게 소개받아서 연락을 주고받고 제대로 된 임금을 받지 못하면서 배우는 것보단 일본의 지역 의사 제도같은 방법을 활용해서 개인 장제사에게 교육생에 대한 지원금과 연계 프로그램을 제공하고 싶습니다. 두 번째로는 기출문제를 배포하고 싶습니다.</a:t>
            </a:r>
            <a:r>
              <a:rPr u="sng" b="1" sz="1200">
                <a:solidFill>
                  <a:srgbClr val="000000"/>
                </a:solidFill>
                <a:latin typeface="맑은 고딕"/>
              </a:rPr>
              <a:t>(2) 장제사 기출문제가 다른 자격증 기출문제에 비해 자료들이 현저히 구하기가 어렵다는 점을</a:t>
            </a:r>
            <a:r>
              <a:rPr sz="1200">
                <a:solidFill>
                  <a:srgbClr val="000000"/>
                </a:solidFill>
                <a:latin typeface="맑은 고딕"/>
              </a:rPr>
              <a:t> 이용해서 악용하는 사람들이 있어 컴퓨터를 잘 다루는 제 능력으로 시험 예상 문제와 기출문제들의 개념을 복원해서 인터넷에서 나눠줬습니다. 배움에 어려움이 생긴 순간 사람의 의지는 꺾인다고 생각합니다. 사람들의 열정을 </a:t>
            </a:r>
            <a:r>
              <a:rPr u="sng" b="1" sz="1200">
                <a:solidFill>
                  <a:srgbClr val="000000"/>
                </a:solidFill>
                <a:latin typeface="맑은 고딕"/>
              </a:rPr>
              <a:t>(3)응원하고 도와주는 위치에 서있고 싶습니다. 세번쨰로는 장제 장비에 대한 유통을 넓히는 겁니다. 현재 국내에서는 한 회사가 거의 독점을 하고 있으며 평철같은 경우는</a:t>
            </a:r>
            <a:r>
              <a:rPr sz="1200">
                <a:solidFill>
                  <a:srgbClr val="000000"/>
                </a:solidFill>
                <a:latin typeface="맑은 고딕"/>
              </a:rPr>
              <a:t> 국내 철강소에서 구하기가 하늘의 별 따기입니다. 이를 해결하기 위해 유통을 넓히기 위해선 해외 본사와 교류가 필요한 점인데 저는 해외 어느 나라를 가든 그 나라의 장제사와 만나서 영어로 교류하고 기술에 대해서 나누는 것을 즐거워하는데 낯선 것을 즐기는 저의 장점을 활용해서 해외 본사와 유통을 뚫어서 장제사와 많은 승마장들이 장제 장비에대한 진입을 낮추고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계획한 개인 장제사와 교육생들에 대한 지원금 및 연계 프로그램을 구체적으로 어떻게 운영하고자 하시는지 설명해주십시오. 이 프로그램의 예상되는 효과에 대해 말씀해 주시겠어요?</a:t>
            </a:r>
            <a:br/>
            <a:r>
              <a:t>(2) 장제 장비 유통을 넓히기 위해 필요하다고 생각하는 구체적인 전략이나 계획이 있다면 설명해주십시오. 이러한 계획을 실현하기 위해 어떤 자원을 활용할 예정이신가요?</a:t>
            </a:r>
            <a:br/>
            <a:r>
              <a:t>(3) 지원자가 해외 본사와 유통을 뚫기 위해 영어로 교류하는 능력을 활용한다고 했습니다. 영어로 기술을 나누고 교류한 경험 중 가장 기억에 남는 사례는 무엇이며, 그 과정에서 어떤 어려움을 겪었고 어떻게 극복하셨나요?</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현장을 다니면서 장제를 하고 나온 폐편자들을 활용해서 인테리어와 쇼핑몰을 운영할 때 어르신 분과 함께 </a:t>
            </a:r>
            <a:r>
              <a:rPr u="sng" b="1" sz="1200">
                <a:solidFill>
                  <a:srgbClr val="000000"/>
                </a:solidFill>
                <a:latin typeface="맑은 고딕"/>
              </a:rPr>
              <a:t>(1)공동 운영을 했습니다 여기서 제품 사진과 고객들 서비스 제공이나 리뷰관리등 방향성에 대해서 여러 의견</a:t>
            </a:r>
            <a:r>
              <a:rPr sz="1200">
                <a:solidFill>
                  <a:srgbClr val="000000"/>
                </a:solidFill>
                <a:latin typeface="맑은 고딕"/>
              </a:rPr>
              <a:t> 차이가 많았습니다. 전 제 자신이 젊고 깨어 있다고 생각해서 상대방의 지혜와 연륜을 생각하지 않고 가르쳐 드릴려고 했습니다. 그러다보니 서로 생각하지 못한 상황들이 나오고 마음이 상하는 일들도 있었습니다. </a:t>
            </a:r>
            <a:r>
              <a:rPr u="sng" b="1" sz="1200">
                <a:solidFill>
                  <a:srgbClr val="000000"/>
                </a:solidFill>
                <a:latin typeface="맑은 고딕"/>
              </a:rPr>
              <a:t>(2)그런 날들이면 집에 가서 그 날의 일에 대해서 다시 생각해보고 스스로 내일은 이렇게 해보자 하며 하루하루 다르게 행동하는걸 실천했습니다. 이에 어르신도</a:t>
            </a:r>
            <a:r>
              <a:rPr sz="1200">
                <a:solidFill>
                  <a:srgbClr val="000000"/>
                </a:solidFill>
                <a:latin typeface="맑은 고딕"/>
              </a:rPr>
              <a:t> 마음이 풀어지시며 저와 함께 시각을 가져주시며 쇼핑몰 운영이 더욱 수월해지며 매출이 20퍼센트 증가하였습니다. 여기서 제 자신에 대한 부족한 점도 알고 아직 세상은 배울게 넘쳐난다고 스스로 느끼며 겸손을 배우며 잘못이 누구에게 있든 상대방에게 숙이는 법과 말하는 방식에 대해서 어 다르고 아 다르다는 걸 생각하며 말하는 어법을 개선했습니다. 어머니와 의사소통에도 힘든 점들이 있었는데 가족이라고 편하게 해도 된다는 생각을 떠나서 마음을 다잡고 얘기를 하니 이야기가 잘 통하게 </a:t>
            </a:r>
            <a:r>
              <a:rPr u="sng" b="1" sz="1200">
                <a:solidFill>
                  <a:srgbClr val="000000"/>
                </a:solidFill>
                <a:latin typeface="맑은 고딕"/>
              </a:rPr>
              <a:t>(3)되어서 과거엔 왜 그랬지 하면서 생각을 다시 하게 되는 계기를 갖게 되기도 했습니다. 이러한 점은 사회나 회사에서도 매우 유용하게 활용되면서 내가 원하는 바를 명확하게 얘기하면서 받아내는 법을 배웠습니다. 나이가 어려서</a:t>
            </a:r>
            <a:r>
              <a:rPr sz="1200">
                <a:solidFill>
                  <a:srgbClr val="000000"/>
                </a:solidFill>
                <a:latin typeface="맑은 고딕"/>
              </a:rPr>
              <a:t> 모른다는 생각과 세대차이가 있을거라는 선입견을 많이 겪었었는데 이를 극복하면서 제 능력을 인정받는 변화도 얻게 되어서 만족스럽고 자랑스러운 제 자신에 대한 성장이었습니다.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과거 쇼핑몰 공동 운영 시 여러 의견 차이가 있었다고 하셨는데, 그중 가장 이견이 있었던 구체적인 상황과 이를 어떻게 해결했는지 말씀해 주시겠어요?</a:t>
            </a:r>
            <a:br/>
            <a:r>
              <a:t>(2) 쇼핑몰 매출이 20퍼센트 증가하게 된 성공 요인 중에서 지원자의 기여가 무엇이라고 생각하십니까? 이를 다른 프로젝트에 어떻게 적용할 수 있을까요?</a:t>
            </a:r>
            <a:br/>
            <a:r>
              <a:t>(3) 지원자는 과거의 선입견을 극복하고 능력을 인정받는 변화를 얻게 되었다고 했습니다. 그동안 어떤 구체적인 방법으로 선입견을 극복하고 성장하셨는지 예를 들어 설명해 주시겠어요?</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이루고자 하는 구체적인 목표는 승마 인구 증가를 위한 말 복지에 초점을 맞춘 체계적인 교육 및 훈련방법을 개발하는 것입니다. 2020년 동물보호법 개정 이후부터 동물권에 대한 인식은 더욱 확대되었고, 동물의 권리와 복지를 보장하는 방향으로 논의가 활발해졌습니다. 이러한 동물복지에 대한 사회적 관심 증가는 승마 인구 증가에도 중요한 영향을 미칠 것 이라고 생각합니다. 이에 따라 말 복지의 중요성을 강조하는 훈련 프로그램을 개발하고 이를 통해 경마 및 승마에 대한 긍정적인 인식을 확산시켜 승마 인구 증가와 말산업 활성화를 이루고 싶습니다.이를 위해 4년간 말산업 </a:t>
            </a:r>
            <a:r>
              <a:rPr u="sng" b="1" sz="1200">
                <a:solidFill>
                  <a:srgbClr val="000000"/>
                </a:solidFill>
                <a:latin typeface="맑은 고딕"/>
              </a:rPr>
              <a:t>(1)전문인력 양성기관에서 실습을 통해 말의 신체적, 정서적 특성을 깊이 파악하고, 실제 현장에서의 문제 해결 능력을 갖추었습니다. 8개월간 민간 승마장에서는</a:t>
            </a:r>
            <a:r>
              <a:rPr sz="1200">
                <a:solidFill>
                  <a:srgbClr val="000000"/>
                </a:solidFill>
                <a:latin typeface="맑은 고딕"/>
              </a:rPr>
              <a:t> 마필 20두를 관리하며 운동관리, 사양관리, 건강관리에 대한 철저한 경험을 통해 말의 복지 향상에 대한 실제적인 지식과 능력을 </a:t>
            </a:r>
            <a:r>
              <a:rPr u="sng" b="1" sz="1200">
                <a:solidFill>
                  <a:srgbClr val="000000"/>
                </a:solidFill>
                <a:latin typeface="맑은 고딕"/>
              </a:rPr>
              <a:t>(2)길러왔습니다. 또한, 동물매개중재 민간자격증 교재 집필에 참여하며 동물매개중재에서의 동물복지에 관해 공부하며 말뿐만 아니라 개의 인도적인 훈련방법에 대해서도 학습을 하였습니다.이와 같은</a:t>
            </a:r>
            <a:r>
              <a:rPr sz="1200">
                <a:solidFill>
                  <a:srgbClr val="000000"/>
                </a:solidFill>
                <a:latin typeface="맑은 고딕"/>
              </a:rPr>
              <a:t> 경험을 바탕으로, 말 복지 향상을 위한 훈련 방법을 구체적으로 설계하여, 말의 신체적 건강뿐만 아니라 정서적 안정을 우선적으로 고려한 훈련을 제공하고, 이를 통해 승마에 대한 접근성을 높이고 많은 사람들이 승마에 대해 관심을 가질 수 있도록 할 것입니다. 보다 구체적으로, 인간과 개가 상호 작용하며 함께 </a:t>
            </a:r>
            <a:r>
              <a:rPr u="sng" b="1" sz="1200">
                <a:solidFill>
                  <a:srgbClr val="000000"/>
                </a:solidFill>
                <a:latin typeface="맑은 고딕"/>
              </a:rPr>
              <a:t>(3)배우는 관계 기반 접근법인 Cynopraxic Training과 같은 동물복지를 강조하는 훈련법을 말 훈련에도 적용하여 말의 복지를 강조하는 훈련방법을 개발할 것입니다.</a:t>
            </a:r>
            <a:r>
              <a:rPr sz="1200">
                <a:solidFill>
                  <a:srgbClr val="000000"/>
                </a:solidFill>
                <a:latin typeface="맑은 고딕"/>
              </a:rPr>
              <a:t> 이러한 말 복지를 강조하는 훈련과 관리가 적절하게 이루어진다면 말산업에 대한 긍정적인 인식 확산이 이루어질 것이며, 동물복지에 대한 사회의 가치관 변화를 반영한 장기적이고 지속 가능한 말산업을 만들기 위한 기반이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4년간 말산업 전문인력 양성기관에서 실습을 통해 얻은 '말의 신체적, 정서적 특성' 이해가 어떻게 실제적으로 말 복지 훈련 프로그램에 반영되었는지 구체적인 사례를 설명해주시겠습니까?</a:t>
            </a:r>
            <a:br/>
            <a:r>
              <a:t>(2) 동물매개중재 민간자격증 교재 집필에 참여하며 배운 개의 인도적인 훈련방법이 말 훈련에 어떻게 적용될 수 있을지 구체적으로 설명해 주실 수 있나요?</a:t>
            </a:r>
            <a:br/>
            <a:r>
              <a:t>(3) 말 복지를 강조하는 훈련법을 개발하기 위해 사용되는 'Cynopraxic Training'을 적용하는 데 있어 가장 도전적인 부분은 무엇이라고 생각하며 이를 극복하기 위한 계획이 있으신가요?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청년층의 참여 확대가 필수적이라고 생각하기 때문입니다. 경마는 경기 시간이 짧아 청년층이 선호하는 숏폼 영상 매체와 </a:t>
            </a:r>
            <a:r>
              <a:rPr u="sng" b="1" sz="1200">
                <a:solidFill>
                  <a:srgbClr val="000000"/>
                </a:solidFill>
                <a:latin typeface="맑은 고딕"/>
              </a:rPr>
              <a:t>(1)유사한 특성을 가집니다. 또한, 장애를 극복하고 우뚝 선 경주마 ‘루나’처럼 각 경주마마다 흥미로운 서사가 존재합니다. 저는 이러한 강점을 활용해 숏폼 콘텐츠와 스토리텔링을 결합한</a:t>
            </a:r>
            <a:r>
              <a:rPr sz="1200">
                <a:solidFill>
                  <a:srgbClr val="000000"/>
                </a:solidFill>
                <a:latin typeface="맑은 고딕"/>
              </a:rPr>
              <a:t> 마케팅 전략을 도입하고, 경주마를 응원하는 문화를 형성함으로써 청년층의 관심을 유도하겠습니다.목표 달성을 위해 다음과 같은 경험과 역량을 발전시키겠습니다.첫째, 조직 내 </a:t>
            </a:r>
            <a:r>
              <a:rPr u="sng" b="1" sz="1200">
                <a:solidFill>
                  <a:srgbClr val="000000"/>
                </a:solidFill>
                <a:latin typeface="맑은 고딕"/>
              </a:rPr>
              <a:t>(2)비효율적인 비품 관리 프로세스를 식별하고 개선했습니다. 소속 부서의 비품 관리 프로세스가 이용자 측면에서 비효율적이라는 문제를 인식하고, 사용 빈도와 무게를 기준으로 비품 배치 방식을 조정했습니다. 또한, 엑셀을 활용한 재고</a:t>
            </a:r>
            <a:r>
              <a:rPr sz="1200">
                <a:solidFill>
                  <a:srgbClr val="000000"/>
                </a:solidFill>
                <a:latin typeface="맑은 고딕"/>
              </a:rPr>
              <a:t> 관리 프로세스를 구축하여 사후 관리의 효율성을 높였고, 이를 통해 비품 구매 비용과 파악 소요 시간을 기존 대비 20% 이상 절감할 수 있었습니다. 이러한 </a:t>
            </a:r>
            <a:r>
              <a:rPr u="sng" b="1" sz="1200">
                <a:solidFill>
                  <a:srgbClr val="000000"/>
                </a:solidFill>
                <a:latin typeface="맑은 고딕"/>
              </a:rPr>
              <a:t>(3)경험을 바탕으로 새로운 마케팅 계획 수립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a:t>
            </a:r>
            <a:r>
              <a:rPr sz="1200">
                <a:solidFill>
                  <a:srgbClr val="000000"/>
                </a:solidFill>
                <a:latin typeface="맑은 고딕"/>
              </a:rPr>
              <a:t> 저는 상권 분석을 통해 인근에 칵테일을 전문으로 취급하는 곳이 없다는 점을 발견했고,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숏폼 콘텐츠와 스토리텔링을 결합한 마케팅 전략을 구상하셨습니다. 이러한 전략 구상을 위해 추가적으로 연구하거나 분석한 자료가 있다면, 이를 어떻게 활용하실 계획인가요?</a:t>
            </a:r>
            <a:br/>
            <a:r>
              <a:t>(2) 소속 부서에서 비효율적이었던 비품 관리 프로세스를 개선한 경험에 대해 말씀해주셨는데, 이를 통해 얻은 교훈이나 인사이트가 있다면 무엇인지 공유해주실 수 있나요?</a:t>
            </a:r>
            <a:br/>
            <a:r>
              <a:t>(3) 대학 시절 상권 분석을 통해 고객층을 확보한 경험이 있으신데, 그 경험을 바탕으로 'VISION 2037' 목표 달성에 어떻게 기여할 계획인지 설명해주실 수 있나요?</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소속되어 있는 한 조직은 팀원 간 소통의 부재와 업무 분담의 미흡으로 심각한 위기를 겪었던 시기가 있었습니다. 팀원들 각자의 진행 상황과 어려움을 공유하지 않는 분위기가 지속되면서 조직의 리더에게 업무가 과도하게 집중되었고, 그 결과 리더가 팀원들에 대한 신뢰도가 하락하면서 결국 리더가 탈퇴하게 되어 조직 전체가 붕괴 위기에 처했습니다. 이러한 위기 상황에서 저와 팀원들은 정기적인 회의를 통해 가장 시급한 문제를 파악하고, 차근차근 문제를 </a:t>
            </a:r>
            <a:r>
              <a:rPr u="sng" b="1" sz="1200">
                <a:solidFill>
                  <a:srgbClr val="000000"/>
                </a:solidFill>
                <a:latin typeface="맑은 고딕"/>
              </a:rPr>
              <a:t>(1)처리하는데 집중하였습니다. 그 이후 팀원들 사이에서 솔직한 의견 교환과 문제 인식을 도모하자는 제안이 나와 각자의 역할, 진행 상황, 그리고 겪고 있는 어려움을 공유하며 서로의</a:t>
            </a:r>
            <a:r>
              <a:rPr sz="1200">
                <a:solidFill>
                  <a:srgbClr val="000000"/>
                </a:solidFill>
                <a:latin typeface="맑은 고딕"/>
              </a:rPr>
              <a:t> 입장을 이해하는 데 집중하였습니다. 이 과정에서 시급한 일은 처리했으니 조직의 유지에 회의감을 느끼거나 조직의 변화에 대한 부담감을 느낀 팀원들도 있었지만, 저는 맡은 업무에 최선을 다해 솔선수범하는 모습을 보여 팀원들에게 책임감의 중요성을 일깨워 주었습니다.이후, 팀원들과 소통하며 체계적인 업무 시스템 구축, 각자의 </a:t>
            </a:r>
            <a:r>
              <a:rPr u="sng" b="1" sz="1200">
                <a:solidFill>
                  <a:srgbClr val="000000"/>
                </a:solidFill>
                <a:latin typeface="맑은 고딕"/>
              </a:rPr>
              <a:t>(2)역할과 책임을 명확히 분담하고, 정기적인 업무보고 회의를 마련하였습니다. 그 결과, 팀원들이 주도적으로 업무를 수행할 수 있는</a:t>
            </a:r>
            <a:r>
              <a:rPr sz="1200">
                <a:solidFill>
                  <a:srgbClr val="000000"/>
                </a:solidFill>
                <a:latin typeface="맑은 고딕"/>
              </a:rPr>
              <a:t> 기반을 마련되었으며, 자연스럽게 조직 내 책임감과 신뢰가 회복되었습니다. 이후 팀은 위기를 극복하고 조직이 부활하는 데 성공하였고, 그 추진력을 바탕으로 </a:t>
            </a:r>
            <a:r>
              <a:rPr u="sng" b="1" sz="1200">
                <a:solidFill>
                  <a:srgbClr val="000000"/>
                </a:solidFill>
                <a:latin typeface="맑은 고딕"/>
              </a:rPr>
              <a:t>(3)현재까지 팀별 다양한 성과를 창출하고 있습니다. 이 경험은 위기 상황에서 적극적인 소통이 조직의 회복과 발전에</a:t>
            </a:r>
            <a:r>
              <a:rPr sz="1200">
                <a:solidFill>
                  <a:srgbClr val="000000"/>
                </a:solidFill>
                <a:latin typeface="맑은 고딕"/>
              </a:rPr>
              <a:t> 결정적인 역할을 한다는 것을 깨닫게 해주었으며, 앞으로도 맡은 역할에서 이러한 노력을 지속해 조직의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조직의 리더 탈퇴 위기 상황에서 지원자가 솔선수범하며 팀원들에게 책임감을 일깨웠던 구체적인 행동 사례를 설명해 주실 수 있나요?</a:t>
            </a:r>
            <a:br/>
            <a:r>
              <a:t>(2) 조직 내 업무 시스템 구축과 역할 분담 과정에서 가장 큰 어려움을 겪었던 부분은 무엇이었으며, 이를 해결하기 위해 어떤 접근 방식을 사용하셨는지 말씀해주실 수 있을까요?</a:t>
            </a:r>
            <a:br/>
            <a:r>
              <a:t>(3) 조직 내 활발한 소통과 신뢰가 회복된 후 현재까지 팀이 창출한 다양한 성과 중에서 지원자가 가장 자랑스러워하는 성과는 무엇인가요?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언성히어로가 되겠습니다. 국제숙련도시험 100% 합격, 2023년 KOLAS 재평가 합격 등 국제적인 위상을 보여주는 한국 마사회의 도핑검사소에서 끊임없는 노력으로 공정한 경마 시행을 위해 힘쓰는 언성히어로가 될 것이며 다음의 목표들을 달성하겠습니다. 첫째, 경마화학자로서 항상 정확성과 신뢰성이 있는 결과를 </a:t>
            </a:r>
            <a:r>
              <a:rPr u="sng" b="1" sz="1200">
                <a:solidFill>
                  <a:srgbClr val="000000"/>
                </a:solidFill>
                <a:latin typeface="맑은 고딕"/>
              </a:rPr>
              <a:t>(1)만들어내겠습니다. 차분하고 꼼꼼한 성격을 바탕으로 과거 삼성바이오로직스에서 GMP를 준수하며 원자재</a:t>
            </a:r>
            <a:r>
              <a:rPr sz="1200">
                <a:solidFill>
                  <a:srgbClr val="000000"/>
                </a:solidFill>
                <a:latin typeface="맑은 고딕"/>
              </a:rPr>
              <a:t> 분석 업무를 수행하였고 현재는 한국서부발전에서 입하탄 분석 업무를 수행하고 있습니다. 꼼꼼하게 여러 번 체크하는 습관으로 발생할 수 있는 오류를 줄여 정확하고 신뢰성 있는 결과를 도출하고 있습니다. 공정한 경마의 시행을 위해 항상 도핑 검사 관련 규정과 절차를 준수하며 정확성과 신뢰성 있는 결과를 만들어 </a:t>
            </a:r>
            <a:r>
              <a:rPr u="sng" b="1" sz="1200">
                <a:solidFill>
                  <a:srgbClr val="000000"/>
                </a:solidFill>
                <a:latin typeface="맑은 고딕"/>
              </a:rPr>
              <a:t>(2)내겠습니다. 둘째, 세계적으로 인정받는 도핑검사소를 만들도록 하겠습니다. 현재, 한국서부발전에서 입하탄 분석 업무와 함께 KOLAS 실무자를</a:t>
            </a:r>
            <a:r>
              <a:rPr sz="1200">
                <a:solidFill>
                  <a:srgbClr val="000000"/>
                </a:solidFill>
                <a:latin typeface="맑은 고딕"/>
              </a:rPr>
              <a:t> 맡고 있습니다. KOLAS 실무자로서의 경험을 바탕으로 지속적인 국제숙련도 시험 </a:t>
            </a:r>
            <a:r>
              <a:rPr u="sng" b="1" sz="1200">
                <a:solidFill>
                  <a:srgbClr val="000000"/>
                </a:solidFill>
                <a:latin typeface="맑은 고딕"/>
              </a:rPr>
              <a:t>(3)합격, 2027년 KOLAS 재평가 합격, 2029년 IFHA 표준시험기관 인증 획득을 반드시 실현하겠습니다.</a:t>
            </a:r>
            <a:r>
              <a:rPr sz="1200">
                <a:solidFill>
                  <a:srgbClr val="000000"/>
                </a:solidFill>
                <a:latin typeface="맑은 고딕"/>
              </a:rPr>
              <a:t> 셋째, 안전하고 쾌적한 작업 환경을 만들겠습니다. 화학 물질을 다루는 곳에서는 작은 사고부터 다양한 사고가 발생할 수 있습니다. 작은 사고라도 사전에 방지할 수 있도록 작업 과정이나 사용되는 화학물질과 그것들의 폐기과정, 운반과정 등을 지속적으로 꼼꼼하게 살피고 점검하여 안전한 사업장을 만들겠습니다. 마지막으로, 공직자로서의 역할을 다하겠습니다. 과거 한국마사회 내부경영평가 국민참여단으로 참여한 경험이 있습니다. 이 당시 공기업으로서 사회적 가치 창출을 위해 실행되었던 위해 도핑검사소의 취업지원 프로그램을 알게 되었습니다. 입사 후 해당 사업과 유사한 사업이 진행된다면 다양한 멘토링 경험을 바탕으로 프로그램 참여자들에게 도움이 될 수 있는 멘토가 되어 사회적 가치 창출에도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삼성바이오로직스에서 GMP를 준수하며 원자재 분석 업무를 수행했다고 자소서에 쓰셨는데, 이 경험이 현재의 경마화학자의 역할에 어떻게 기여할 수 있을지 구체적으로 설명해주시겠습니까?</a:t>
            </a:r>
            <a:br/>
            <a:r>
              <a:t>(2) KOLAS 실무자로서의 경험을 바탕으로 국제숙련도 시험에 합격하셨다고 하셨습니다. 이 과정에서 가장 어려웠던 점은 무엇이었고, 어떻게 극복하셨나요?</a:t>
            </a:r>
            <a:br/>
            <a:r>
              <a:t>(3) 화학 물질을 다루는 곳에서 안전한 사업장을 만들겠다고 하셨는데, 이에 대한 구체적인 계획이나 방침이 있으신가요?</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교대근무를 처음 시작할 당시, 인수인계에서의 미흡함으로 통상근무를 하는 관리자와 교대근무직원 사이의 소통의 어려움이 있었던 </a:t>
            </a:r>
            <a:r>
              <a:rPr u="sng" b="1" sz="1200">
                <a:solidFill>
                  <a:srgbClr val="000000"/>
                </a:solidFill>
                <a:latin typeface="맑은 고딕"/>
              </a:rPr>
              <a:t>(1)경험이 있었습니다. 매일 다른 교대근무자가 근무를 하는 근무형태로 인해 교대근무 직원들과 교대근무 관리자와의 소통이 잘 되지 않았고 이로 인해 업무 진행에 있어 정보가 누락되거나 잘못</a:t>
            </a:r>
            <a:r>
              <a:rPr sz="1200">
                <a:solidFill>
                  <a:srgbClr val="000000"/>
                </a:solidFill>
                <a:latin typeface="맑은 고딕"/>
              </a:rPr>
              <a:t> 전달되는 경우가 빈번하게 발생하였습니다. 짧은 인수인계 시간 동안 인계 사항을 구두로만 전달하다 보니 이러한 문제가 발생하였고 이를 해결하기 위해 소통 방식을 개선하게 </a:t>
            </a:r>
            <a:r>
              <a:rPr u="sng" b="1" sz="1200">
                <a:solidFill>
                  <a:srgbClr val="000000"/>
                </a:solidFill>
                <a:latin typeface="맑은 고딕"/>
              </a:rPr>
              <a:t>(2)되었습니다. 먼저, 관리자가 있는 통상근무 시간에 근무를 하게 되는 날이면 매번 관리자를 찾아가</a:t>
            </a:r>
            <a:r>
              <a:rPr sz="1200">
                <a:solidFill>
                  <a:srgbClr val="000000"/>
                </a:solidFill>
                <a:latin typeface="맑은 고딕"/>
              </a:rPr>
              <a:t> 간단한 미팅을 통해 직접 소통하면서 지시 사항, 업무의 중요도, 긴급사항, 마감기한 등을 정확하게 파악하려 하였습니다. 카카오톡의 단체 채팅방을 개설하여 전달받은 내용들을 정리하여 </a:t>
            </a:r>
            <a:r>
              <a:rPr u="sng" b="1" sz="1200">
                <a:solidFill>
                  <a:srgbClr val="000000"/>
                </a:solidFill>
                <a:latin typeface="맑은 고딕"/>
              </a:rPr>
              <a:t>(3)공유하였으며 의견을 나눌 수 있도록 하였습니다. 또한, 가장 놓치기 쉬웠던 분석 장비에 대한 유지 보수와 관련하여 점검 일지를 도입하였고, 문제상황, 증상, 처리 현황</a:t>
            </a:r>
            <a:r>
              <a:rPr sz="1200">
                <a:solidFill>
                  <a:srgbClr val="000000"/>
                </a:solidFill>
                <a:latin typeface="맑은 고딕"/>
              </a:rPr>
              <a:t> 등을 일지에 작성하여 명확하게 파악할 수 있도록 개선하였습니다. 이러한 노력은 변화를 가지고 왔습니다. 메신저를 통해 정확하게 정보가 전달되어 누락되거나 잘못 전달되는 경우가 줄어들었으며, 분석 장비에 대한 점검 일지 작성으로 진행 상황을 명확하게 파악하여 원인 파악 등의 불필요한 중복 업무를 줄이는 데 기여하였습니다. 또한, 관리자와 매번 진행된 미팅을 통해 관리자의 고충을 이해하고 함께 일하는 교대근무자의 의견을 전달할 수 있는 기회가 되었습니다. 이런 통해 부서원 간의 신뢰가 쌓여 관계가 더욱 돈독해졌으며 원활한 소통이 되어 효율적인 업무 수행이 가능해졌습니다. 이러한 경험으로 소통의 중요성에 대해 다시 한번 알게 되었으며, 항상 협업이 중시되는 회사의 업무를 수행함에 있어 앞으로도 원활한 소통이 이루어질 수 있도록 협력하며 좋은 관계를 유지하여 최고의 성과를 만들어내는 한국 마사회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교대근무에서의 소통의 어려움을 개선하기 위해 메신저 채팅방을 활용하셨다고 했는데, 이를 시행하면서 맞닥뜨린 예상치 못한 장애물은 무엇이었나요?</a:t>
            </a:r>
            <a:br/>
            <a:r>
              <a:t>(2) 지원자는 분석 장비에 대한 점검 일지를 도입하여 효율성을 높였다고 설명하셨습니다. 이 점검 일지를 도입하면서 어떤 추가적인 효과를 얻을 수 있었나요?</a:t>
            </a:r>
            <a:br/>
            <a:r>
              <a:t>(3) 관리자와의 미팅을 통해 부서원 간의 신뢰를 구축했다고 말씀하셨는데, 이 과정이 회사 전반의 업무 문화에 어떤 긍정적인 영향을 미쳤다고 생각하시나요?</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제가 이루고자 하는 목표는 한국마사회의 고객만족도 우수 등급 확보입니다. 그 이유는 OO공단에서 야영 시설 운영 및 수입금 정산 업무를 수행하며 고객 만족도 증진을 위해 힘쓰는 것은 고객생애가치의 증가로 이어지면서 다음 해 고객 만족 제고를 위한 재원이 마련됨에 따라 지속 가능한 경영이 가능하다는 것을 알게 되었기 때문입니다.해당 목표 달성을 위해 제가 가진 경험은 ‘고객 만족’이라는 큰 틀을 ‘불만족 감소’, ‘만족도 증가’ 두 요소로 나누어 분석 하여 개선점을 찾아낸 후 수입금 목표액을 달성한 것입니다. ‘불만족 감소’ 요소는 고객으로부터 좋은 인상을 가지게 하며 ‘만족도 증가’ 요소는 재방문 및 구전효과로 이어질 수 있다고 생각했기 때문입니다. 첫 번째로 고객 '불만족 감소'를 위해 고객설문지 분석을 통해 비교적 낮은 점수를 받은 항목이 무엇인지 파악했습니다. 그 결과 영선 부서와 협력을 통한 시설물 점검, 공무직 및 기간제 직원 대상 고객 응대 교육, 시설물 주위 청소 상태 점검 등의 업무를 수행했습니다. 두 </a:t>
            </a:r>
            <a:r>
              <a:rPr u="sng" b="1" sz="1200">
                <a:solidFill>
                  <a:srgbClr val="000000"/>
                </a:solidFill>
                <a:latin typeface="맑은 고딕"/>
              </a:rPr>
              <a:t>(1)번째로 고객 '만족도 증가'를 위해 고객들의 해당 야영장 방문을 통해 얻고자 하는 편익을 파악한 후 이를 제공하기 위해 노력했습니다. 조사 결과 어린 자녀들에게 좋은 추억을 만들어주는</a:t>
            </a:r>
            <a:r>
              <a:rPr sz="1200">
                <a:solidFill>
                  <a:srgbClr val="000000"/>
                </a:solidFill>
                <a:latin typeface="맑은 고딕"/>
              </a:rPr>
              <a:t> 것이 주된 목적인 것을 알게 되었으며, 수려한 자연 경관을 자랑하는 해당 야영장에서 일출, 일몰 시간대 주위 경관을 감상 및 촬영하기 좋은 장소를 공지하여 해당 지역에서의 잊지 못할 추억을 남길 수 있는 여건을 마련했습니다. 제가 한국마사회에서 근무하게 된다면 위 경험을 토대로 고객 접점 부서에서 근무하며 고객만족도 조사 분석 및 모니터링을 통해 ‘불만족 감소’ 방안을 선정하여 고객들의 한국마사회에 대한 긍정적 인상을 </a:t>
            </a:r>
            <a:r>
              <a:rPr u="sng" b="1" sz="1200">
                <a:solidFill>
                  <a:srgbClr val="000000"/>
                </a:solidFill>
                <a:latin typeface="맑은 고딕"/>
              </a:rPr>
              <a:t>(2)가질 수 있도록 하겠습니다. 그 후 고객들의 한국마사회 방문을 통해 얻고자 하는 편익을 조사하여 맞춤 문화공간 제공을 통해 ‘만족도 증가’를 이끌어 내어 고객만족도 우수 등급을</a:t>
            </a:r>
            <a:r>
              <a:rPr sz="1200">
                <a:solidFill>
                  <a:srgbClr val="000000"/>
                </a:solidFill>
                <a:latin typeface="맑은 고딕"/>
              </a:rPr>
              <a:t> 확보하는데 기여하는 직원이 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 불만족 감소'를 위해 시설물 점검과 직원 대상 교육을 실시했다고 언급하셨습니다. 이러한 개선 활동을 통해 고객의 피드백에서 어떤 변화를 관찰하셨는지 구체적으로 설명해 주시겠습니까?</a:t>
            </a:r>
            <a:br/>
            <a:r>
              <a:t>(2) 고객들이 한국마사회를 방문하여 얻고자 하는 편익을 조사할 계획이라고 하셨습니다. 과거 OO공단에서 이와 유사한 활동을 하셨던 경험에서 어떤 도구나 방법이 가장 효과적이었는지 설명해 주시겠습니까?</a:t>
            </a:r>
            <a:br/>
            <a:r>
              <a:t>(3) 지원자는 고객만족도 우수 등급을 확보하는데 기여한 직원이 되겠다고 했습니다. 한국마사회에서 이를 달성하기 위해 추가적으로 하고자 하는 계획이 있다면 예시와 함께 설명해 주시겠습니까?</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OO공단의 회계 담당자로 근무하며 </a:t>
            </a:r>
            <a:r>
              <a:rPr u="sng" b="1" sz="1200">
                <a:solidFill>
                  <a:srgbClr val="000000"/>
                </a:solidFill>
                <a:latin typeface="맑은 고딕"/>
              </a:rPr>
              <a:t>(1)타 부서의 고충 파악 후 이를 도울 수 있는 데이터 정리 및 배포를 통해 협력의</a:t>
            </a:r>
            <a:r>
              <a:rPr sz="1200">
                <a:solidFill>
                  <a:srgbClr val="000000"/>
                </a:solidFill>
                <a:latin typeface="맑은 고딕"/>
              </a:rPr>
              <a:t> 어려움 극복과 업무 효율을 달성한 경험이 있습니다. 제가 속한 공단의 지사는 비선호 근무지로 인한 저연차 직원들이 많은 상황 속 이사장님 방문, 신청사 이전, 개소식 등의 연이은 행사로 인해 예산 집행에 대한 시간적 여유가 없는 어려움을 겪었습니다. 바쁜 일정 속 직원들 간 소통이 부족함에 따라 예산 집행, 대금 지출 등의 행정 처리가 지연되는 사례가 다수 발생하게 되었습니다.위와 같은 상황을 최소화하고자 저는 타 부서 직원들과 적극적으로 소통했으며 그 결과 그들에게 크게 두 가지 고충이 있다는 것을 알게 되었습니다. 첫 번째로 주말에도 교대로 근무해야 하는 공단 특성으로 인해 평일에 행정 부서 직원들이 부재인 경우가 많아 행정 처리가 늦는다는 점이 있었습니다. 이를 해결하기 위해 저는 매주 행정 부서 직원들의 근무 일정 파악 후 대금 지출 가능일, 예산 협조 가능일 등의 내용을 정리 및 공유하여 행정 처리가 중간에 지연되는 상황을 </a:t>
            </a:r>
            <a:r>
              <a:rPr u="sng" b="1" sz="1200">
                <a:solidFill>
                  <a:srgbClr val="000000"/>
                </a:solidFill>
                <a:latin typeface="맑은 고딕"/>
              </a:rPr>
              <a:t>(2)감소 시키고자 했습니다. 두 번째 고충은 바쁜 일정 속 지출 처리에 필요한 회계 및 세무</a:t>
            </a:r>
            <a:r>
              <a:rPr sz="1200">
                <a:solidFill>
                  <a:srgbClr val="000000"/>
                </a:solidFill>
                <a:latin typeface="맑은 고딕"/>
              </a:rPr>
              <a:t> 규정 등을 찾아볼 시간이 부족하다는 것이었습니다. 이를 해결하기 위해 과장님과 논의 끝에 전자세금계산서 , 비용 분류, ERP 사용법 등 타 부서 직원들이 자주 틀리거나 헷갈릴 수 있는 부분을 정리하여 배포하는 역할을 수행했습니다.위와 같은 노력으로 행정 업무의 효율성을 달성할 수 있었습니다. 직원들 간 업무 일정에 대해 이야기 하며 서로 조율하는 사례가 증가했으며, 회계담당자로서 타 부서 직원들에게 결재 서류 회수 및 재작성을 요청하는 사례가 감소하게 되어 신속한 지출 처리가 가능하게 되었습니다. 결과적으로 바쁜 일정 속에서도 원활한 행사 마무리 및 기한 내 예산 집행률을 달성할 수 있게 됨에 따라 </a:t>
            </a:r>
            <a:r>
              <a:rPr u="sng" b="1" sz="1200">
                <a:solidFill>
                  <a:srgbClr val="000000"/>
                </a:solidFill>
                <a:latin typeface="맑은 고딕"/>
              </a:rPr>
              <a:t>(3)내부경영평가 A등급을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 부서의 고충을 파악하고 해결하기 위한 데이터 정리를 통해 협력의 어려움을 극복했다고 하셨습니다. 이러한 과정에서 가장 도전적이었던 부분은 무엇이었고 어떻게 극복하셨나요?</a:t>
            </a:r>
            <a:br/>
            <a:r>
              <a:t>(2) 행정 부서의 근무 일정 조율을 통한 효율성 개선을 이끌어냈다고 설명하셨습니다. 이 과정에서 직원들 간의 조율에 관한 구체적인 사례를 소개해 주시겠습니까?</a:t>
            </a:r>
            <a:br/>
            <a:r>
              <a:t>(3) 내부경영평가 A등급을 받은 결과를 언급하셨습니다. 이러한 성과를 인정받아 향후 계획된 목표가 있다면, 어떤 것인지 설명해 주실 수 있나요?</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판매마케팅 분야에서 사회공헌사업의 일환으로 지방자치단체와 협업하여 새로운 브랜드를 만들어 지역 경제를 활성화하는 데에 기여하고 싶습니다.교내의 축제 기간 동안 진행되는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이전까지 카지노 행사로 벌어들인 수익은 딜러에게 배분하거나, 딜러들의 멤버십 트레이닝과 뒤풀이 비용으로 사용되는 경우가 </a:t>
            </a:r>
            <a:r>
              <a:rPr u="sng" b="1" sz="1200">
                <a:solidFill>
                  <a:srgbClr val="000000"/>
                </a:solidFill>
                <a:latin typeface="맑은 고딕"/>
              </a:rPr>
              <a:t>(1)대부분이었으나, 카지노 실습 수업을 수강하였을 당시 알게 되었던 열악했던 수업 환경을 개선하고자 이러한 건의사항을 제안하였습니다. 결국 건의사항이 일부 수용되어 기존보다 여러 종류의</a:t>
            </a:r>
            <a:r>
              <a:rPr sz="1200">
                <a:solidFill>
                  <a:srgbClr val="000000"/>
                </a:solidFill>
                <a:latin typeface="맑은 고딕"/>
              </a:rPr>
              <a:t> 게임 테이블이 카지노실에 구비되었으며 카드나 칩과 같은 게임 도구도 보완되었습니다. 이로써 저는 수익을 조직에 환원하는 것으로 자신이 속한 공동체의 선순환 체계를 </a:t>
            </a:r>
            <a:r>
              <a:rPr u="sng" b="1" sz="1200">
                <a:solidFill>
                  <a:srgbClr val="000000"/>
                </a:solidFill>
                <a:latin typeface="맑은 고딕"/>
              </a:rPr>
              <a:t>(2)구축할 수 있음을 깨닫게 되었습니다.학부생 시절에 마케팅 수업과 팀 프로젝트들을 통하여</a:t>
            </a:r>
            <a:r>
              <a:rPr sz="1200">
                <a:solidFill>
                  <a:srgbClr val="000000"/>
                </a:solidFill>
                <a:latin typeface="맑은 고딕"/>
              </a:rPr>
              <a:t> 마케팅 전략과 서비스 접점, STP 과정, 수요예측기법 등을 학습했습니다. 데이터 분석 자격증도 취득하여 고객관계관리를 위한 고객 데이터 분석에 필요한 역량을 지니고 있습니다.이러한 경험과 직무역량을 </a:t>
            </a:r>
            <a:r>
              <a:rPr u="sng" b="1" sz="1200">
                <a:solidFill>
                  <a:srgbClr val="000000"/>
                </a:solidFill>
                <a:latin typeface="맑은 고딕"/>
              </a:rPr>
              <a:t>(3)바탕으로 한국마사회의 수익 일부분을 건전하고 효율적으로 사용하기 위하여 지역 축제와 협업하여 승마 체험을 할 수 있는 경험을 제공하는 등의 방법으로</a:t>
            </a:r>
            <a:r>
              <a:rPr sz="1200">
                <a:solidFill>
                  <a:srgbClr val="000000"/>
                </a:solidFill>
                <a:latin typeface="맑은 고딕"/>
              </a:rPr>
              <a:t>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자소서에서 기존보다 여러 종류의 게임 테이블과 게임 도구를 보완했다고 언급하였습니다. 이 과정에서 어떤 구체적인 어려움이 있었고, 이를 어떻게 극복했는지 설명해주시겠습니까?</a:t>
            </a:r>
            <a:br/>
            <a:r>
              <a:t>(2) 지원자는 마케팅 수업과 데이터를 분석하여 고객관계관리에 필요한 능력을 취득했다고 했습니다. 이러한 역량을 활용해서 구체적으로 한국마사회에서 어떤 마케팅 전략을 구상하고 계신가요?</a:t>
            </a:r>
            <a:br/>
            <a:r>
              <a:t>(3) 경마장 인근의 지방자치단체 특산물을 이용한 브랜드를 출시할 때 예상되는 주요 도전 과제는 무엇이라고 생각하며, 이를 어떻게 해결할 계획인가요?</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a:t>
            </a:r>
            <a:r>
              <a:rPr u="sng" b="1" sz="1200">
                <a:solidFill>
                  <a:srgbClr val="000000"/>
                </a:solidFill>
                <a:latin typeface="맑은 고딕"/>
              </a:rPr>
              <a:t>(1)입장이었습니다. 반면, 외국인 팀원은 서울에 관광을 목적으로 방문하는 내, 외국인들을 타깃 대상으로 하여 관광호텔을 서울 도심지에 세우는 것이 바람직하다고 주장하였습니다. 비대면으로 진행되는</a:t>
            </a:r>
            <a:r>
              <a:rPr sz="1200">
                <a:solidFill>
                  <a:srgbClr val="000000"/>
                </a:solidFill>
                <a:latin typeface="맑은 고딕"/>
              </a:rPr>
              <a:t> 회의와 서로의 </a:t>
            </a:r>
            <a:r>
              <a:rPr u="sng" b="1" sz="1200">
                <a:solidFill>
                  <a:srgbClr val="000000"/>
                </a:solidFill>
                <a:latin typeface="맑은 고딕"/>
              </a:rPr>
              <a:t>(2)국적이 다름으로써 발생하는 의사소통의 한계가 있음을 느끼고 저는 원활한 소통을 목적으로 그에게 매주 대면 회의를 진행하는 것을 요청하였습니다. 또한 실제 활동을 함으로써 얻을 수 있는 지식이 중요하다고 판단되어 저희가 프로젝트에서 구상한 호텔과 유사하다고</a:t>
            </a:r>
            <a:r>
              <a:rPr sz="1200">
                <a:solidFill>
                  <a:srgbClr val="000000"/>
                </a:solidFill>
                <a:latin typeface="맑은 고딕"/>
              </a:rPr>
              <a:t> 생각하는 유명 관광 호텔을 선정하여 답사 활동을 하였습니다.대면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 이후에는 호텔의 부대시설, 서비스 내용, 경쟁자 분석 등 세부적인 사항을 전보다 수월하게 결정할 수 있었으며, 결과적으로 교수님께 현실성과 수익성이 모두 </a:t>
            </a:r>
            <a:r>
              <a:rPr u="sng" b="1" sz="1200">
                <a:solidFill>
                  <a:srgbClr val="000000"/>
                </a:solidFill>
                <a:latin typeface="맑은 고딕"/>
              </a:rPr>
              <a:t>(3)높다는 긍정적인 피드백을 받을 수 있었습니다.입사 후에 타인과 소통이나 협력의 어려움이 발생한다면 이와 같은 경험을</a:t>
            </a:r>
            <a:r>
              <a:rPr sz="1200">
                <a:solidFill>
                  <a:srgbClr val="000000"/>
                </a:solidFill>
                <a:latin typeface="맑은 고딕"/>
              </a:rPr>
              <a:t>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교내 프로젝트에서 외국인 팀원과의 의사소통에서 일어난 갈등을 해결하기 위해 대면 회의를 요청했다고 했습니다. 대면 회의 외에 사용하신 다른 의사소통 방법이 있었는지, 그리고 어떤 방식이 가장 효과적이었는지 설명해주시겠습니까?</a:t>
            </a:r>
            <a:br/>
            <a:r>
              <a:t>(2) 프로젝트에서 유명 관광 호텔을 답사한 것으로 알고 있습니다. 이 답사에서 얻은 중요한 인사이트 중 하나를 설명해주시고, 이것이 프로젝트에 어떻게 기여했는지 말씀해주시겠습니까?</a:t>
            </a:r>
            <a:br/>
            <a:r>
              <a:t>(3) 지원자가 자소서에서 말한 '통합적 협상' 방식이 무엇을 의미하는지 구체적으로 설명해주시고, 이러한 방식을 실제 사례에서 어떻게 적용했는지 말씀해주시겠습니까?</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저는 경영지원 직무에서 사회공헌 사업을 강화하고, 차별화된 </a:t>
            </a:r>
            <a:r>
              <a:rPr u="sng" b="1" sz="1200">
                <a:solidFill>
                  <a:srgbClr val="000000"/>
                </a:solidFill>
                <a:latin typeface="맑은 고딕"/>
              </a:rPr>
              <a:t>(1)홍보 전략을 통해 마사회의 브랜드 가치를 높이겠습니다.저는 지방자치단체에서 공직업무를 수행하며 장애 학생을 위한 독서치유 프로그램을 기획·운영한 경험이 있습니다. 예산 확보, 유관기관 협업, 홍보 부족 등의 문제를</a:t>
            </a:r>
            <a:r>
              <a:rPr sz="1200">
                <a:solidFill>
                  <a:srgbClr val="000000"/>
                </a:solidFill>
                <a:latin typeface="맑은 고딕"/>
              </a:rPr>
              <a:t> 해결하며 프로그램을 성공적으로 운영했고, </a:t>
            </a:r>
            <a:r>
              <a:rPr u="sng" b="1" sz="1200">
                <a:solidFill>
                  <a:srgbClr val="000000"/>
                </a:solidFill>
                <a:latin typeface="맑은 고딕"/>
              </a:rPr>
              <a:t>(2)SNS와 지역 언론을 활용한 홍보로 참여율을 높였습니다.이러한 경험을 바탕으로, 아래와 같이 구체적인 목표를 설정하고 저의 경험과 직무역량을 활용하겠습니다.1.</a:t>
            </a:r>
            <a:r>
              <a:rPr sz="1200">
                <a:solidFill>
                  <a:srgbClr val="000000"/>
                </a:solidFill>
                <a:latin typeface="맑은 고딕"/>
              </a:rPr>
              <a:t> 사회공헌 사업 확대 – 장애 아동·청소년 대상 '승마 융합 교육 프로그램' 신설 가. 재활 승마, 마필 관리 등 장애 학생을 위한 맞춤형 승마 교육 제공 나. 특수학교 및 장애인 복지관과 협업하여 직업 체험 기회 확대2. 장애인 고용 연계 – ESG 경영 강화 가. 프로그램 수료자를 대상으로 마사회 관련 직무 취업 연계 나. 재활 승마 지도사, 마필 </a:t>
            </a:r>
            <a:r>
              <a:rPr u="sng" b="1" sz="1200">
                <a:solidFill>
                  <a:srgbClr val="000000"/>
                </a:solidFill>
                <a:latin typeface="맑은 고딕"/>
              </a:rPr>
              <a:t>(3)관리사 등 장애인 고용 가능한 직무 확대3. 효과적인 홍보 전략을 통한 사회공헌 사업 인지도 제고 가. SNS·유튜브·지역 언론을 활용한 디지털 홍보 강화 나.</a:t>
            </a:r>
            <a:r>
              <a:rPr sz="1200">
                <a:solidFill>
                  <a:srgbClr val="000000"/>
                </a:solidFill>
                <a:latin typeface="맑은 고딕"/>
              </a:rPr>
              <a:t>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지역 언론과 SNS를 통해 사회공헌 사업의 참여율을 높였던 이전 경험에서 얻은 교훈을 바탕으로, 앞으로의 홍보 전략에서 어떤 혁신적인 방법을 더 추가할 예정인지 설명해주세요.</a:t>
            </a:r>
            <a:br/>
            <a:r>
              <a:t>(2) 지원자가 제안한 '승마 융합 교육 프로그램'과 관련해 지원자는 어떤 기준으로 장애 학생에게 맞춤형 교육을 제공할 계획입니까?</a:t>
            </a:r>
            <a:br/>
            <a:r>
              <a:t>(3) 지원자가 계획하고 있는 대중교통 광고와 기부 캠페인을 연계한 홍보 전략이 젊은 세대의 공감을 이끌어낼 수 있는 방식에 대해 구체적으로 설명 부탁드립니다.</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하지만 공공조직 특성상 새로운 업무 추가에 대한 거부감이 컸고, 부서 담당자들도 소극적인 태도를 보이며 조정 업무를 맡으려 하지 않았습니다.이에 저는 단순한 </a:t>
            </a:r>
            <a:r>
              <a:rPr u="sng" b="1" sz="1200">
                <a:solidFill>
                  <a:srgbClr val="000000"/>
                </a:solidFill>
                <a:latin typeface="맑은 고딕"/>
              </a:rPr>
              <a:t>(1)문제 제기가 아니라, 구체적인 해결책과 실현 가능성을 강조하는 전략을 선택했습니다.시의 제안제도를 활용하여 공식적으로 개선안을 제출하고,인사과 및 총무과와 지속적으로 협의하며 행정 효율성을 강조했습니다.부서 간 책임</a:t>
            </a:r>
            <a:r>
              <a:rPr sz="1200">
                <a:solidFill>
                  <a:srgbClr val="000000"/>
                </a:solidFill>
                <a:latin typeface="맑은 고딕"/>
              </a:rPr>
              <a:t> 떠넘기기를 해소하기 위해 실무 담당자들의 의견을 반영한 현실적인 해결안을 마련했습니다.특히, 급여 체계를 통일할 경우 연간 1,600시간 이상의 행정 낭비 절감 효과를 강조하고, 공무직 급여 체계를 </a:t>
            </a:r>
            <a:r>
              <a:rPr u="sng" b="1" sz="1200">
                <a:solidFill>
                  <a:srgbClr val="000000"/>
                </a:solidFill>
                <a:latin typeface="맑은 고딕"/>
              </a:rPr>
              <a:t>(2)공무원과 동일한 방식으로 표준화하여 인사 시스템의 체계화를 제안했습니다.그 결과, 시장님께 보고를 드리고 제안이 받아들여져 OO시청 내 ‘공무직 운영팀’이 신설되었으며,</a:t>
            </a:r>
            <a:r>
              <a:rPr sz="1200">
                <a:solidFill>
                  <a:srgbClr val="000000"/>
                </a:solidFill>
                <a:latin typeface="맑은 고딕"/>
              </a:rPr>
              <a:t> 통일된 급여 프로그램이 도입되었습니다. 이를 통해 급여 오류 감소, 행정 절차 간소화, 부서 간 협업 강화라는 성과를 거두었습니다.이 경험을 통해 저는 조직 내 이해관계 조율과 협력을 이끌어내는 능력의 중요성을 배웠습니다. 또한, 단순한 문제 제기를 넘어 구체적인 데이터와 실행 가능한 대안을 </a:t>
            </a:r>
            <a:r>
              <a:rPr u="sng" b="1" sz="1200">
                <a:solidFill>
                  <a:srgbClr val="000000"/>
                </a:solidFill>
                <a:latin typeface="맑은 고딕"/>
              </a:rPr>
              <a:t>(3)제시해야 조직이 움직인다는 점을 체득했습니다.이를 토대로 저는 마사회에서도 부서 간 원활한 협업을 조율하고, 사회공헌 및 ESG 경영 강화를 위한 체계적인</a:t>
            </a:r>
            <a:r>
              <a:rPr sz="1200">
                <a:solidFill>
                  <a:srgbClr val="000000"/>
                </a:solidFill>
                <a:latin typeface="맑은 고딕"/>
              </a:rPr>
              <a:t>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제안한 '공무직 운영팀' 신설을 통해 공무직 급여 체계의 통일화가 이루어진 과정을 더 상세히 설명해 주시고, 이 과정에서 가장 인상 깊었던 도전 과제는 무엇이었나요?</a:t>
            </a:r>
            <a:br/>
            <a:r>
              <a:t>(2) OO시청에서 부서 간 책임 떠넘기기를 해소하기 위해 실무 담당자들의 의견을 반영하기 위해 어떠한 방법을 사용하였고, 그로 인해 어떤 변화가 있었는지 설명해주세요.</a:t>
            </a:r>
            <a:br/>
            <a:r>
              <a:t>(3) 지원자가 성공적으로 조직 내 협력을 이끌어내기 위해 노력했던 방법들 중 마사회에 도입할 계획이 있는 방법이나 개선안이 있다면 무엇인지 소개해 주세요.</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캐나다 키즈 카페에서 근무하며, </a:t>
            </a:r>
            <a:r>
              <a:rPr u="sng" b="1" sz="1200">
                <a:solidFill>
                  <a:srgbClr val="000000"/>
                </a:solidFill>
                <a:latin typeface="맑은 고딕"/>
              </a:rPr>
              <a:t>(1)타문화권의 고객에게 맞춤형 서비스를 제공하면서 자료 수집 역량과 의사소통 역량을 키웠습니다. 특히 다른 문화권인 고객의 입장을 이해하기 위해, 개선점 의견조사 및 설문조사를 진행하였고. 소셜 커뮤니티를</a:t>
            </a:r>
            <a:r>
              <a:rPr sz="1200">
                <a:solidFill>
                  <a:srgbClr val="000000"/>
                </a:solidFill>
                <a:latin typeface="맑은 고딕"/>
              </a:rPr>
              <a:t> 통해 고객과 직접 소통하며 정보를 수집하였습니다. 수집한 자료를 토대로 기존 행사의 문제점을 분석하고 고객의 니즈를 파악하여, 맞춤형 행사를 기획하면서 시장 이해에 대한 중요성을 깨달았습니다. 이 경험을 바탕으로, 고객의 의견을 반영한 체험형 프로그램을 기획함으로써 고객에게 긍정적인 </a:t>
            </a:r>
            <a:r>
              <a:rPr u="sng" b="1" sz="1200">
                <a:solidFill>
                  <a:srgbClr val="000000"/>
                </a:solidFill>
                <a:latin typeface="맑은 고딕"/>
              </a:rPr>
              <a:t>(2)경험을 제공하고자 합니다. 또한, 현장실습 당시 기초 자료 제작 및 브리핑을 통해 문서 작성 기술을 길렀습니다. 체계화된 양식을 만들기 위해 보고서에 들어갈 내용에 대한</a:t>
            </a:r>
            <a:r>
              <a:rPr sz="1200">
                <a:solidFill>
                  <a:srgbClr val="000000"/>
                </a:solidFill>
                <a:latin typeface="맑은 고딕"/>
              </a:rPr>
              <a:t>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a:t>
            </a:r>
            <a:r>
              <a:rPr u="sng" b="1" sz="1200">
                <a:solidFill>
                  <a:srgbClr val="000000"/>
                </a:solidFill>
                <a:latin typeface="맑은 고딕"/>
              </a:rPr>
              <a:t>(3)시 진행 상황을 간결하게 표현한 자료를 제공함으로써, 효율적으로 소통할 수 있도록 노력하겠습니다. 뿐만 아니라 데이터 자격증인 사회조사분석사 2급, ADsP를 취득하며 정확한 데이터 활용 역량을 갖추고자 꾸준히 노력해왔습니다. 이처럼 데이터 활용 역량은 신속하고 정확한</a:t>
            </a:r>
            <a:r>
              <a:rPr sz="1200">
                <a:solidFill>
                  <a:srgbClr val="000000"/>
                </a:solidFill>
                <a:latin typeface="맑은 고딕"/>
              </a:rPr>
              <a:t> 정보 수집을 기반으로 환경을 분석하고, 보고함으로써 사업 계획 수립뿐만 아니라 신규 사업 발굴에도 도움이 될 것이라 생각합니다.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캐나다 키즈 카페에서 타문화권 고객에게 맞춤형 서비스를 제공했다고 하셨는데, 구체적으로 어떤 방식으로 고객의 문제점을 해결하고 맞춤형 서비스를 제공하셨는지 설명해 주실 수 있을까요?</a:t>
            </a:r>
            <a:br/>
            <a:r>
              <a:t>(2) 현장실습 동안 기초 자료 제작과 브리핑을 통해 문서 작성 기술을 길렀다고 말씀하셨는데, 이 경험이 입사 후 우리 회사의 데이터 분석 업무에 어떻게 도움이 될 것이라 생각하시나요?</a:t>
            </a:r>
            <a:br/>
            <a:r>
              <a:t>(3) 사회조사분석사 2급과 ADsP 자격증을 취득하며 데이터 활용 역량을 갖추었다고 하셨습니다. 이 자격증을 활용하여 경마의 긍정적인 이미지를 강화하는 데 어떻게 기여할 계획이신가요?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a:t>
            </a:r>
            <a:r>
              <a:rPr u="sng" b="1" sz="1200">
                <a:solidFill>
                  <a:srgbClr val="000000"/>
                </a:solidFill>
                <a:latin typeface="맑은 고딕"/>
              </a:rPr>
              <a:t>(1)발표회에서 팀장 역할을 수행했습니다. 5명으로 구성된 팀과 함께 발전시설 인근 주민들의 지역 수용성 제고를 주제로 프로젝트를 진행하던 중, 한 팀원이 개인 사정으로 인해 지속적으로 회의에 불참하는 문제가 발생했습니다. 각자의 역할이 중요한 상황에서 팀원의 부재로</a:t>
            </a:r>
            <a:r>
              <a:rPr sz="1200">
                <a:solidFill>
                  <a:srgbClr val="000000"/>
                </a:solidFill>
                <a:latin typeface="맑은 고딕"/>
              </a:rPr>
              <a:t> 인해 프로젝트 진행에 차질이 생겼습니다.팀장으로서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조정하는 동시에, 성실한 참여를 유도했습니다. 이에 따라 그의 업무를 다른 팀원들이 분담해야 했으므로, 저는 상황을 설명하고 양해를 구하며 공평하게 역할을 재조정했습니다.팀원들이 본업과 발표 준비를 병행하는 상황 속에서, 한 명에게 과중한 </a:t>
            </a:r>
            <a:r>
              <a:rPr u="sng" b="1" sz="1200">
                <a:solidFill>
                  <a:srgbClr val="000000"/>
                </a:solidFill>
                <a:latin typeface="맑은 고딕"/>
              </a:rPr>
              <a:t>(2)부담이 가지 않도록 자료 조사를 세분화해 공정하게 배분했습니다. 특히, 자료 정리 및 발표 준비는 팀장으로서 제가 맡아 팀원들의 부담을 최소화하고자 했습니다.결과적으로, 모든 팀원이 자신의 역할을 충실히 수행하며 발표회를 성공적으로 마쳤고, 우수</a:t>
            </a:r>
            <a:r>
              <a:rPr sz="1200">
                <a:solidFill>
                  <a:srgbClr val="000000"/>
                </a:solidFill>
                <a:latin typeface="맑은 고딕"/>
              </a:rPr>
              <a:t> 발표조로 선정되는 성과를 거두었습니다. 상호 존중을 바탕으로 소통과 배려를 실천한 결과였기에 더욱 보람을 느꼈습니다.팀원의 어려움을 이해하고 열린 대화를 나누는 것이 갈등을 해결하는 첫걸음이었으며, 이를 통해 모두에게 최상의 </a:t>
            </a:r>
            <a:r>
              <a:rPr u="sng" b="1" sz="1200">
                <a:solidFill>
                  <a:srgbClr val="000000"/>
                </a:solidFill>
                <a:latin typeface="맑은 고딕"/>
              </a:rPr>
              <a:t>(3)결과를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a:t>
            </a:r>
            <a:r>
              <a:rPr sz="1200">
                <a:solidFill>
                  <a:srgbClr val="000000"/>
                </a:solidFill>
                <a:latin typeface="맑은 고딕"/>
              </a:rPr>
              <a:t>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발전시설 인근 주민의 지역 수용성 제고 프로젝트에서 팀장의 역할을 수행하며 팀원을 독려했던 방법에 대해 말씀하셨습니다. 이 경험이 향후 직무 수행에 어떤 영향을 미칠 것이라고 생각하시나요?</a:t>
            </a:r>
            <a:br/>
            <a:r>
              <a:t>(2) 발표준비와 본업을 동시에 수행했던 상황에서 과중한 부담을 줄이기 위해 했던 구체적인 노력이 있다면 어떤 것이 있었는지 자세히 설명해주세요.</a:t>
            </a:r>
            <a:br/>
            <a:r>
              <a:t>(3) 성공적인 발표회를 마친 후, 발표 준비 과정에서의 경험을 기반으로 한국마사회에서 어떤 방식으로 소통과 협업을 이끌어나갈 계획인지 구체적으로 설명해 주시겠습니까?</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당시 활동에 참여하는 학생들의 연령대가 전 학년이었기 때문에, 수업 </a:t>
            </a:r>
            <a:r>
              <a:rPr u="sng" b="1" sz="1200">
                <a:solidFill>
                  <a:srgbClr val="000000"/>
                </a:solidFill>
                <a:latin typeface="맑은 고딕"/>
              </a:rPr>
              <a:t>(1)난이도를 정하는 데 있어 팀원들의 의견 차이가 좀처럼 좁혀지지 않았습니다. 언성이 높아진 상태로 계속해서 의견을 나누다 보면 갈등이 점점 더 깊어질 수 있다고 판단하였습니다. 이에 격양된 감정을 추스를 수 있도록 종이 한 장에 자신의 의견과 이유를 적어보는 시간을 가질 것을 제안하였습니다. 각자의 의견이 적힌 종이를</a:t>
            </a:r>
            <a:r>
              <a:rPr sz="1200">
                <a:solidFill>
                  <a:srgbClr val="000000"/>
                </a:solidFill>
                <a:latin typeface="맑은 고딕"/>
              </a:rPr>
              <a:t>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a:t>
            </a:r>
            <a:r>
              <a:rPr u="sng" b="1" sz="1200">
                <a:solidFill>
                  <a:srgbClr val="000000"/>
                </a:solidFill>
                <a:latin typeface="맑은 고딕"/>
              </a:rPr>
              <a:t>(2)찾았고, 보다 효율적으로 수업 내용을 구상할 수 있었습니다. 또한 회의가 불가능한 때에는 소통을 위한 그룹 애플리케이션을 활용함으로써, 아이디어를 실시간으로 기록하고, 댓글로</a:t>
            </a:r>
            <a:r>
              <a:rPr sz="1200">
                <a:solidFill>
                  <a:srgbClr val="000000"/>
                </a:solidFill>
                <a:latin typeface="맑은 고딕"/>
              </a:rPr>
              <a:t> 피드백하며 수업의 질을 향상시킬 수 있었습니다. 그 결과 수업에 대한 학생들의 </a:t>
            </a:r>
            <a:r>
              <a:rPr u="sng" b="1" sz="1200">
                <a:solidFill>
                  <a:srgbClr val="000000"/>
                </a:solidFill>
                <a:latin typeface="맑은 고딕"/>
              </a:rPr>
              <a:t>(3)집중력과 참여도 모두 높았으며, 매주 수업이 끝난 후 진행한 설문조사의 만족도 또한 높게 나타났습니다. 뿐만 아니라 활동 발표회에서 우수 팀에 선정되기도 하며 공동의 목표를 달성할 수 있었습니다.</a:t>
            </a:r>
            <a:r>
              <a:rPr sz="1200">
                <a:solidFill>
                  <a:srgbClr val="000000"/>
                </a:solidFill>
                <a:latin typeface="맑은 고딕"/>
              </a:rPr>
              <a:t>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참여하신 교육 관련 대외활동에서 소통을 통해 갈등 상황을 해결했다고 하셨습니다. 타협점을 찾기 위해 종이 한 장에 의견을 적는 방식을 제안하게 된 배경과 이 방식이 어떤 점에서 효과적이었는지 설명해 주시겠습니까?</a:t>
            </a:r>
            <a:br/>
            <a:r>
              <a:t>(2) 소통을 위한 그룹 애플리케이션을 활용하여 수업의 질을 향상시켰다고 하셨습니다. 이러한 기술적 도구를 사용한 소통 방식이 얼마나 중요했으며, 입사 후에도 어떻게 활용할 수 있을까요?</a:t>
            </a:r>
            <a:br/>
            <a:r>
              <a:t>(3) 교육 활동 발표회에서 우수 팀에 선정되었다는 성과를 통해 배운 점이 무엇이고, 이러한 경험이 회사의 판매마케팅 직무에 어떻게 기여할 수 있을 것이라 생각하시나요?</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a:t>
            </a:r>
            <a:r>
              <a:rPr u="sng" b="1" sz="1200">
                <a:solidFill>
                  <a:srgbClr val="000000"/>
                </a:solidFill>
                <a:latin typeface="맑은 고딕"/>
              </a:rPr>
              <a:t>(1)상태로 관리하겠습니다. 저는 대학교 졸업 후 한국수력원자력에서 6개월간 체험형 인턴으로 근무한 경험이 있습니다. 저는 자재부에 소속되어 자재 관리 업무를 수행하였는데 이 과정에서 자재창고에 에어컨과 제습기가 24시간 가동하여 자재를 온전한 상태로 관리한다는 것을 알게 되었습니다.</a:t>
            </a:r>
            <a:r>
              <a:rPr sz="1200">
                <a:solidFill>
                  <a:srgbClr val="000000"/>
                </a:solidFill>
                <a:latin typeface="맑은 고딕"/>
              </a:rPr>
              <a:t> 이를 통해 저는 회사에서 사용되는 전력량이 엄청나다는 사실을 알게 되었는데 이 경험으로 전력 생산을 늘리는 것보다 기존의 전력 사용량을 효율적으로 관리하는 것이 중요하다고 느꼈습니다. 저는 입사 후 제가 관리해야 하는 전기설비에 대해 파악하여 이를 안전하게 관리하는 능력을 키우는 것을 최우선 목표로 삼겠습니다. 두 번째는 에너지 활용 효율화입니다. 최근 기업의 ESG 경영이 중요해지고 있고 그중에서도 환경과 에너지 </a:t>
            </a:r>
            <a:r>
              <a:rPr u="sng" b="1" sz="1200">
                <a:solidFill>
                  <a:srgbClr val="000000"/>
                </a:solidFill>
                <a:latin typeface="맑은 고딕"/>
              </a:rPr>
              <a:t>(2)부문의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a:t>
            </a:r>
            <a:r>
              <a:rPr sz="1200">
                <a:solidFill>
                  <a:srgbClr val="000000"/>
                </a:solidFill>
                <a:latin typeface="맑은 고딕"/>
              </a:rPr>
              <a:t> 한국마사회가 </a:t>
            </a:r>
            <a:r>
              <a:rPr u="sng" b="1" sz="1200">
                <a:solidFill>
                  <a:srgbClr val="000000"/>
                </a:solidFill>
                <a:latin typeface="맑은 고딕"/>
              </a:rPr>
              <a:t>(3)LED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a:t>
            </a:r>
            <a:r>
              <a:rPr sz="1200">
                <a:solidFill>
                  <a:srgbClr val="000000"/>
                </a:solidFill>
                <a:latin typeface="맑은 고딕"/>
              </a:rPr>
              <a:t> 사용을 통한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한국수력원자력에서의 체험형 인턴 경험을 통해 전력 사용량의 효율적 관리를 중요하게 생각한다고 하셨습니다. 이 경험을 통해 구체적으로 어떤 기술적 또는 관리적인 개선점을 발견하셨고, 이를 어떻게 한국마사회에서 적용할 계획인가요?</a:t>
            </a:r>
            <a:br/>
            <a:r>
              <a:t>(2) 에너지 효율을 높이기 위해 신재생에너지를 활용하겠다고 하셨습니다. 한국마사회만의 특성을 고려할 때, 신재생에너지 활용을 극대화할 수 있는 구체적인 방법은 무엇이라고 생각하시나요?</a:t>
            </a:r>
            <a:br/>
            <a:r>
              <a:t>(3) 한국마사회에서 새로운 전기 설비를 설치할 때 에너지 효율을 극대화하고 싶다고 하셨습니다. 이를 위해 기존의 LED 조명 도입 외에 다른 어떤 혁신적인 설계능력을 제안할 수 있습니까?</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당시 저희의 과제는 기존제품에 아이디어를 더한 새로운 제품을 고안하는 과제였습니다. 큰 문제 없이 과제가 진행되었지만, 과제 막판 제출물에 대한 갈등이 생겼습니다. 저희가 최종 제출할 결과물은 저희 제품의 3D 모델링 </a:t>
            </a:r>
            <a:r>
              <a:rPr u="sng" b="1" sz="1200">
                <a:solidFill>
                  <a:srgbClr val="000000"/>
                </a:solidFill>
                <a:latin typeface="맑은 고딕"/>
              </a:rPr>
              <a:t>(1)파일이었지만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a:t>
            </a:r>
            <a:r>
              <a:rPr sz="1200">
                <a:solidFill>
                  <a:srgbClr val="000000"/>
                </a:solidFill>
                <a:latin typeface="맑은 고딕"/>
              </a:rPr>
              <a:t> 사실을 깨달았고 이후 다른 팀원들과 이야기를 나눠 그 친구의 </a:t>
            </a:r>
            <a:r>
              <a:rPr u="sng" b="1" sz="1200">
                <a:solidFill>
                  <a:srgbClr val="000000"/>
                </a:solidFill>
                <a:latin typeface="맑은 고딕"/>
              </a:rPr>
              <a:t>(2)의견을 존중해 시도라도 해보자고 의견을 모았습니다. 그렇게 3D 프린팅 지원 시설에 방문했지만, 기술적인 문제로 저희가 제출한 파일로는 출력할 수 없는 답변을 받아 실제 출력으로 이어지지는</a:t>
            </a:r>
            <a:r>
              <a:rPr sz="1200">
                <a:solidFill>
                  <a:srgbClr val="000000"/>
                </a:solidFill>
                <a:latin typeface="맑은 고딕"/>
              </a:rPr>
              <a:t> </a:t>
            </a:r>
            <a:r>
              <a:rPr u="sng" b="1" sz="1200">
                <a:solidFill>
                  <a:srgbClr val="000000"/>
                </a:solidFill>
                <a:latin typeface="맑은 고딕"/>
              </a:rPr>
              <a:t>(3)못했습니다.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이후로 상대방과 의견이 갈리는 상황에서도 바로 부정하기보다는 그 사람의</a:t>
            </a:r>
            <a:r>
              <a:rPr sz="1200">
                <a:solidFill>
                  <a:srgbClr val="000000"/>
                </a:solidFill>
                <a:latin typeface="맑은 고딕"/>
              </a:rPr>
              <a:t> 의견을 듣고 최대한 존중하는 태도를 보이고자 하고 있습니다.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당시 갈등은 제출물에 대한 의견 차이에서 시작되었는데, 이 경험을 통해 프로젝트 초기 단계에서 갈등을 피하기 위해 어떤 조치를 취할 준비가 되어 있으신가요?</a:t>
            </a:r>
            <a:br/>
            <a:r>
              <a:t>(2) 3D 프린팅 지원 시설을 방문했으나 기술적인 문제로 출력이 되지 않았습니다. 만약 다시 비슷한 문제가 발생한다면, 문제를 해결하기 위해 어떤 접근 방식을 사용할 계획입니까?</a:t>
            </a:r>
            <a:br/>
            <a:r>
              <a:t>(3) 팀 프로젝트에서 갈등 해결 과정에서 상대방의 의견을 존중하는 태도가 갈등 해결에 도움이 되었다고 하셨는데, 이 경험이 이후 다른 프로젝트에서도 비슷한 상황에서 어떻게 활용되었는지 구체적으로 말씀해 주시겠습니까?</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체계적인 말 이력관리 시스템 구축이 필수적이라고 생각합니다.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a:t>
            </a:r>
            <a:r>
              <a:rPr u="sng" b="1" sz="1200">
                <a:solidFill>
                  <a:srgbClr val="000000"/>
                </a:solidFill>
                <a:latin typeface="맑은 고딕"/>
              </a:rPr>
              <a:t>(1)이력관리 시스템을 발전시키고 보호자 인식 개선에 기여하고 싶습니다.아프리카돼지열병</a:t>
            </a:r>
            <a:r>
              <a:rPr sz="1200">
                <a:solidFill>
                  <a:srgbClr val="000000"/>
                </a:solidFill>
                <a:latin typeface="맑은 고딕"/>
              </a:rPr>
              <a:t>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a:t>
            </a:r>
            <a:r>
              <a:rPr u="sng" b="1" sz="1200">
                <a:solidFill>
                  <a:srgbClr val="000000"/>
                </a:solidFill>
                <a:latin typeface="맑은 고딕"/>
              </a:rPr>
              <a:t>(2)깨달았습니다.현재 말 등록과 변경 사항 등록은 의무사항이 아니기 때문에 이력관리 시스템이 실효성을</a:t>
            </a:r>
            <a:r>
              <a:rPr sz="1200">
                <a:solidFill>
                  <a:srgbClr val="000000"/>
                </a:solidFill>
                <a:latin typeface="맑은 고딕"/>
              </a:rPr>
              <a:t> 가지려면 마주의 협조가 필수적입니다. 저는 동물병원에서 보호자 상담을 진행하며 반려동물 등록의 중요성을 설득했던 경험이 있습니다.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a:t>
            </a:r>
            <a:r>
              <a:rPr u="sng" b="1" sz="1200">
                <a:solidFill>
                  <a:srgbClr val="000000"/>
                </a:solidFill>
                <a:latin typeface="맑은 고딕"/>
              </a:rPr>
              <a:t>(3)등록에 동의하였습니다. 이를 바탕으로 마주들이 관리 시스템에 참여하도록 유도하는 홍보,</a:t>
            </a:r>
            <a:r>
              <a:rPr sz="1200">
                <a:solidFill>
                  <a:srgbClr val="000000"/>
                </a:solidFill>
                <a:latin typeface="맑은 고딕"/>
              </a:rPr>
              <a:t> 교육 프로그램을 기획하고 싶습니다.입사 후에는 해외의 말 이력 관리 시스템을 바탕으로 국내 실정에 맞는 데이터 관리를 제안하며, 보호자를 대상으로 교육과 홍보를 진행하여 참여율을 높이는 역할을 수행하겠습니다.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아프리카돼지열병 방역 업무 경험을 통해 얻은 가축 이력관리 시스템의 중요성을 어떻게 말 산업에 적용하고자 하는지 구체적인 계획을 설명해 주시겠습니까?</a:t>
            </a:r>
            <a:br/>
            <a:r>
              <a:t>(2) 말 등록과 변경 사항 등록의 의무화가 되지 않은 환경에서, 설득 경험을 기반으로 어떻게 마주들의 협력을 유도할 전략을 구상하고 있습니까?</a:t>
            </a:r>
            <a:br/>
            <a:r>
              <a:t>(3) 입사 후 글로벌 시스템을 참고하여 국내 실정에 맞춘 데이터 관리를 제안하겠다고 하셨는데, 어떤 해외 시스템을 모델로 삼을 계획인지 알 수 있을까요?</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찾는 것이 중요하다고 판단했습니다.다음날 출근 해 제가 요청한 자료가 해당 </a:t>
            </a:r>
            <a:r>
              <a:rPr u="sng" b="1" sz="1200">
                <a:solidFill>
                  <a:srgbClr val="000000"/>
                </a:solidFill>
                <a:latin typeface="맑은 고딕"/>
              </a:rPr>
              <a:t>(1)부서의 공식 업무라는 사실을 다시 확인한 후, 담당자와의 대화 방식을 바꾸기로 했습니다. 먼저 전날</a:t>
            </a:r>
            <a:r>
              <a:rPr sz="1200">
                <a:solidFill>
                  <a:srgbClr val="000000"/>
                </a:solidFill>
                <a:latin typeface="맑은 고딕"/>
              </a:rPr>
              <a:t> 감정이 격해졌던 점을 </a:t>
            </a:r>
            <a:r>
              <a:rPr u="sng" b="1" sz="1200">
                <a:solidFill>
                  <a:srgbClr val="000000"/>
                </a:solidFill>
                <a:latin typeface="맑은 고딕"/>
              </a:rPr>
              <a:t>(2)인정하고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a:t>
            </a:r>
            <a:r>
              <a:rPr sz="1200">
                <a:solidFill>
                  <a:srgbClr val="000000"/>
                </a:solidFill>
                <a:latin typeface="맑은 고딕"/>
              </a:rPr>
              <a:t> 대한 부담과 서로의 감정이 격해진 상황이 맞물려 협조하기를 꺼렸던 것이었습니다.상황을 이해한 후, 해결책을 제시했습니다. 제가 먼저 기존 보고서를 분석해 핵심 내용을 추려 초안을 작성한 뒤, 참고가 될 수 있는 자료를 함께 제공해 </a:t>
            </a:r>
            <a:r>
              <a:rPr u="sng" b="1" sz="1200">
                <a:solidFill>
                  <a:srgbClr val="000000"/>
                </a:solidFill>
                <a:latin typeface="맑은 고딕"/>
              </a:rPr>
              <a:t>(3)검토를 요청하는 방식으로 업무 부담을 줄이기로 했습니다. 이후 담당자는 초안을 기반으로 적극적으로 의견을 주기 시작했고, 보고서를 완성해 제출 할 수 있었습니다.이를 통해</a:t>
            </a:r>
            <a:r>
              <a:rPr sz="1200">
                <a:solidFill>
                  <a:srgbClr val="000000"/>
                </a:solidFill>
                <a:latin typeface="맑은 고딕"/>
              </a:rPr>
              <a:t>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이후 담당자가 바뀔때마다 먼저 인사를 건내고, 직접 만나 커피를 마시기도 하면서 소통하는 방식을 실천하고 있습니다.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새로운 담당자를 설득하기 위해 보고서 작성 방식을 공유했다고 하셨는데, 이 과정에서 보여준 지원자의 임기응변 능력에 대해 구체적으로 설명해 주시겠습니까?</a:t>
            </a:r>
            <a:br/>
            <a:r>
              <a:t>(2) 부서 간 협력에서 발생한 어려움 속에서, 지원자가 주도적으로 해결책을 제시하면서 얻은 가장 큰 교훈은 무엇인지 말씀해 주시겠습니까?</a:t>
            </a:r>
            <a:br/>
            <a:r>
              <a:t>(3) 인사 이동 등으로 새로운 담당자와의 소통을 지속적으로 개선하기 위해 어떤 방법들을 추가적으로 고려하고 있습니까?</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법률 리스크 관리, 소송 대응 및 노무관리 역량을 바탕으로 마사회 법무 전문가로 성장하고자 합니다.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a:t>
            </a:r>
            <a:r>
              <a:rPr u="sng" b="1" sz="1200">
                <a:solidFill>
                  <a:srgbClr val="000000"/>
                </a:solidFill>
                <a:latin typeface="맑은 고딕"/>
              </a:rPr>
              <a:t>(1)단속의 실효성을 높이고 경마 산업의 건전성을 확보하는 데 중점을 두고 있습니다. 저는 불법경마 신고 제도의 실효성을 높이기 위해 개정된 법령을 반영하여 (2)신고 포상금 지급 및 사건 조사 절차를 명확히 하고, 단속 과정에서 발생할 수 있는 법적 문제가 최소화 되도록 하겠습니다. 법학전문대학원</a:t>
            </a:r>
            <a:r>
              <a:rPr sz="1200">
                <a:solidFill>
                  <a:srgbClr val="000000"/>
                </a:solidFill>
                <a:latin typeface="맑은 고딕"/>
              </a:rPr>
              <a:t> 및 공인노무사 시험을 준비하며 민·형사 및 행정 소송 사례, 판례를 연구한 경험을 바탕으로, 불법경마 관련 소송 패턴을 분석하고 대응 매뉴얼을 </a:t>
            </a:r>
            <a:r>
              <a:rPr u="sng" b="1" sz="1200">
                <a:solidFill>
                  <a:srgbClr val="000000"/>
                </a:solidFill>
                <a:latin typeface="맑은 고딕"/>
              </a:rPr>
              <a:t>(3)구축하여 대응 체계를 정비하겠습니다. 중·장기적으로 내부 법률 리스크 관리 체계를 만들고 말 산업을 통해 국가 경제와 국민 여가 선용에 보탬이 되겠습니다. 학부 시절 학칙 개정 위원회 부위원장으로서 학칙 리스크를</a:t>
            </a:r>
            <a:r>
              <a:rPr sz="1200">
                <a:solidFill>
                  <a:srgbClr val="000000"/>
                </a:solidFill>
                <a:latin typeface="맑은 고딕"/>
              </a:rPr>
              <a:t> 관리했던 경험이 있습니다.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불법경마 신고 제도의 실효성을 높이기 위한 방안을 구체적으로 어떻게 구현하실 계획이며, 예상되는 주요 도전 과제는 무엇입니까?</a:t>
            </a:r>
            <a:br/>
            <a:r>
              <a:t>(2) 지원자는 법률 리스크 관리 체계를 만들기 위해 구체적으로 어떤 방법론을 사용할 계획인지, 그리고 이러한 계획이 한국마사회에 어떻게 기여할 수 있을지 설명해 주실 수 있습니까?</a:t>
            </a:r>
            <a:br/>
            <a:r>
              <a:t>(3) 학부 시절 학칙 개정 위원회에서의 경험을 통해 얻은 교훈 중 가장 법무 업무에 유리하다고 생각하는 부분은 무엇이며, 이를 한국마사회에서 어떻게 적용할 계획이신가요?</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 한 학기 동안 다양한 국적의 학생들과 법의 지배,</a:t>
            </a:r>
            <a:r>
              <a:rPr sz="1200">
                <a:solidFill>
                  <a:srgbClr val="000000"/>
                </a:solidFill>
                <a:latin typeface="맑은 고딕"/>
              </a:rPr>
              <a:t> 시장질서, 다문화주의 등에 관해 토론하며 의견을 나누었습니다. 그 중 조별과제는 그동안 배웠던 내용을 중심으로 한 자유주제 발표였습니다. 저는 미국, 중국 학생들과 한 팀을 이뤄 조별과제를 준비했습니다. 발표 주제는 ‘우리나라의 개헌역사(행정부 권한 강화를 위한 조항과 중임제한 철폐)’로 정해졌기 때문에 미국, 중국 학생들은 저에게 많은 의지를 해야 하는 상황이었습니다. 더욱이 과제 준비 기간이 2주일 </a:t>
            </a:r>
            <a:r>
              <a:rPr u="sng" b="1" sz="1200">
                <a:solidFill>
                  <a:srgbClr val="000000"/>
                </a:solidFill>
                <a:latin typeface="맑은 고딕"/>
              </a:rPr>
              <a:t>(2)밖에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(3)온라인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a:t>
            </a:r>
            <a:r>
              <a:rPr sz="1200">
                <a:solidFill>
                  <a:srgbClr val="000000"/>
                </a:solidFill>
                <a:latin typeface="맑은 고딕"/>
              </a:rPr>
              <a:t>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 특히, 미국과 다른 관점을 제시하며 신선한 발표 인사이트를 학우들에게 공유할 수 있었습니다. 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교환학생 시절 여러 국가의 학생들과 협력한 경험을 통해 배운 가장 중요한 협업의 가치는 무엇이며, 이를 한국마사회에서 업무 수행 시 어떻게 활용할 수 있을지 말씀해 주세요.</a:t>
            </a:r>
            <a:br/>
            <a:r>
              <a:t>(2) 조별 과제를 수행하면서 팀원들의 참여를 독려하기 위해 구체적으로 어떤 전략을 사용하셨는지, 그리고 이러한 전략의 효과는 무엇이었는지 설명해 주실 수 있겠습니까?</a:t>
            </a:r>
            <a:br/>
            <a:r>
              <a:t>(3) 조별 과제에서 사용한 영어 번역 및 문서 작업 과정에서 겪었던 가장 큰 어려움은 무엇이었으며, 이를 극복하기 위한 당신의 방법론은 무엇이었습니까?</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‘국민에게 사랑받는 말산업 전문기업’이 되기 위해 토목직군이 가져야 할 책임이 크다고 확신합니다. 한국마사회 입사 후 직업적 측면과 개인적 측면에서의 목표를 이뤄나가며 그 책임을 완수하고 싶습니다.우선,</a:t>
            </a:r>
            <a:r>
              <a:rPr u="sng" b="1" sz="1200">
                <a:solidFill>
                  <a:srgbClr val="000000"/>
                </a:solidFill>
                <a:latin typeface="맑은 고딕"/>
              </a:rPr>
              <a:t>(1) 한국마사회가 이뤄낸 ‘5년 연속 중대재해 무사고’ 기록을 지속하여 이어나가겠습니다. 재해예방을 위해 입사 후 꼼꼼한 모니터링으로 제때 토목시설물의 노후화 및 손상 정도를 파악하고,</a:t>
            </a:r>
            <a:r>
              <a:rPr sz="1200">
                <a:solidFill>
                  <a:srgbClr val="000000"/>
                </a:solidFill>
                <a:latin typeface="맑은 고딕"/>
              </a:rPr>
              <a:t> 빠르게 보수 계획을 세우겠습니다. 그리고 산업안전기사를 취득하며 갖춘 전문적인 지식을 바탕으로 근로자를 보호하고, 근로자들이 안심하고 생산성 향상에 주력할 수 있는 작업환경을 </a:t>
            </a:r>
            <a:r>
              <a:rPr u="sng" b="1" sz="1200">
                <a:solidFill>
                  <a:srgbClr val="000000"/>
                </a:solidFill>
                <a:latin typeface="맑은 고딕"/>
              </a:rPr>
              <a:t>(2)만들겠습니다. 만약 건설 공사의 계획 단계에 참여할 수 있는 기회가 주어진다면, 건설업자 측에서 수립한 안전관리계획서를 비롯한 설계 도서를 면밀히</a:t>
            </a:r>
            <a:r>
              <a:rPr sz="1200">
                <a:solidFill>
                  <a:srgbClr val="000000"/>
                </a:solidFill>
                <a:latin typeface="맑은 고딕"/>
              </a:rPr>
              <a:t> 검토하여 사전에 위험요인을 제거하겠습니다.두 번째, 한국마사회에서 다방면의 깊은 경험을 쌓아 토목 </a:t>
            </a:r>
            <a:r>
              <a:rPr u="sng" b="1" sz="1200">
                <a:solidFill>
                  <a:srgbClr val="000000"/>
                </a:solidFill>
                <a:latin typeface="맑은 고딕"/>
              </a:rPr>
              <a:t>(3)분야의 전문성을 함양하고 싶습니다. 주어진 모든 업무에 책임감 있게 임하고, 이미 수행한 업무들도 틈틈이 복습하여 제 경력으로 만들 것입니다. 이 과정에서 평소 배운 점을</a:t>
            </a:r>
            <a:r>
              <a:rPr sz="1200">
                <a:solidFill>
                  <a:srgbClr val="000000"/>
                </a:solidFill>
                <a:latin typeface="맑은 고딕"/>
              </a:rPr>
              <a:t> 그때그때 기록하고 복습하는 습관이 큰 장점으로 작용하리라 확신합니다. 그리고 그렇게 기른 전문성을 바탕으로 한국마사회의 사업장을 이용하는 시민, 근로자, 말들의 안전과 편리함에 기여하고 싶습니다. 이와 더불어 개인적으로 기술사 자격증을 취득하고, 여기에 마사회에서의 경험까지 접목하여 조직에서 필요로 하는 전문성을 발전시켜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한국마사회가 중대재해 무사고 기록을 위해 어떤 방식으로 기존의 재해 예방 조치를 강화하려고 계획하고 있습니까? 지원자의 구체적인 기여 방안에 대해 설명해 주세요.</a:t>
            </a:r>
            <a:br/>
            <a:r>
              <a:t>(2) 토목 분야의 전문성을 함양하고 싶다고 하셨는데, 한국마사회에서 어떤 특수한 경험이나 기회를 통해 전문성을 발전시키고 싶으신가요?</a:t>
            </a:r>
            <a:br/>
            <a:r>
              <a:t>(3) 기술사 자격증을 취득하고 싶다고 하셨는데, 이 자격증이 지원자의 직무 수행에 어떻게 기여할 수 있을 것이라고 생각하십니까?</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a:t>
            </a:r>
            <a:r>
              <a:rPr u="sng" b="1" sz="1200">
                <a:solidFill>
                  <a:srgbClr val="000000"/>
                </a:solidFill>
                <a:latin typeface="맑은 고딕"/>
              </a:rPr>
              <a:t>(1)필요한 초반에 의사소통이 원활하지 못했습니다. 거기에 얼마 안 있어 팀원 한 명이 개인 사정으로 중도 휴학하는 일까지 일어났습니다. 그 결과,</a:t>
            </a:r>
            <a:r>
              <a:rPr sz="1200">
                <a:solidFill>
                  <a:srgbClr val="000000"/>
                </a:solidFill>
                <a:latin typeface="맑은 고딕"/>
              </a:rPr>
              <a:t> 저희 팀은 다른 팀보다 인원이 부족한 상황에서 의견 교류도 제대로 못 해 다른 팀들보다 구조물 선정 과정이 지연되었습니다.위기감을 느낀 저는 팀원들에 양해를 구하고 팀장 역할을 자처하여 팀원들 간의 의사소통을 적극적으로 유도했습니다. 팀원들과 개인적인 소통을 통해 각자 강점이 있는 분야를 공유했고, 그에 맞추어 역할을 다시 분담할 것을 제안했습니다. 저는 </a:t>
            </a:r>
            <a:r>
              <a:rPr u="sng" b="1" sz="1200">
                <a:solidFill>
                  <a:srgbClr val="000000"/>
                </a:solidFill>
                <a:latin typeface="맑은 고딕"/>
              </a:rPr>
              <a:t>(2)이 과정에서 해당 학기에 구조물 설계 프로그램인 Abaqus를 다루는 수업을 들은 경험을 바탕으로 초기 모델링을</a:t>
            </a:r>
            <a:r>
              <a:rPr sz="1200">
                <a:solidFill>
                  <a:srgbClr val="000000"/>
                </a:solidFill>
                <a:latin typeface="맑은 고딕"/>
              </a:rPr>
              <a:t> 맡았고, 다른 팀원들도 자료 조사/보고서 작성/MIDAS 프로그램 사용 등 각자 강점 있는 분야의 업무를 수행했습니다.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a:t>
            </a:r>
            <a:r>
              <a:rPr u="sng" b="1" sz="1200">
                <a:solidFill>
                  <a:srgbClr val="000000"/>
                </a:solidFill>
                <a:latin typeface="맑은 고딕"/>
              </a:rPr>
              <a:t>(3)협력과 시행착오를 겪어가며 결과물을 빠르게 완성했습니다.이렇게 저희 팀은 최종발표 날까지 최선을 다해 작업하여 교수 평가에서 전체 2등이라는</a:t>
            </a:r>
            <a:r>
              <a:rPr sz="1200">
                <a:solidFill>
                  <a:srgbClr val="000000"/>
                </a:solidFill>
                <a:latin typeface="맑은 고딕"/>
              </a:rPr>
              <a:t> 좋은 성적으로 프로젝트를 마칠 수 있었습니다. 이 경험을 바탕으로 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시절 팀 프로젝트에서 팀장 역할을 맡게 되었던 상황에서 가장 큰 도전은 무엇이었으며, 이를 어떻게 극복하셨나요?</a:t>
            </a:r>
            <a:br/>
            <a:r>
              <a:t>(2) 지원자가 맡았던 초기 모델링 작업에서 발생한 주요 어려움은 무엇이었으며, 어떤 전략으로 이를 해결했는지 구체적으로 설명해주세요.</a:t>
            </a:r>
            <a:br/>
            <a:r>
              <a:t>(3) 한국전력공사에서의 경험을 통해 얻은 가장 큰 교훈은 무엇이고, 그 경험이 이번 지원하는 직무에 어떻게 활용될 수 있을까요?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경마 고객의 맞춤형 서비스를 개선하고자 하는 목표를 가지고 있습니다. 고객의 개별적인 취향과 이용을 고려한 서비스가 제공될수록 고객이 느끼는 만족도는 </a:t>
            </a:r>
            <a:r>
              <a:rPr u="sng" b="1" sz="1200">
                <a:solidFill>
                  <a:srgbClr val="000000"/>
                </a:solidFill>
                <a:latin typeface="맑은 고딕"/>
              </a:rPr>
              <a:t>(1)높아질 것이고, 이는 경마산업에 대한 긍정적인 경험으로 이어질 것입니다. 이러한 관심은 자연스럽게 대중의 시선에서 사행산업의 발전과 더불어 건정성을 촉구하게</a:t>
            </a:r>
            <a:r>
              <a:rPr sz="1200">
                <a:solidFill>
                  <a:srgbClr val="000000"/>
                </a:solidFill>
                <a:latin typeface="맑은 고딕"/>
              </a:rPr>
              <a:t> 되는 긍정적인 </a:t>
            </a:r>
            <a:r>
              <a:rPr u="sng" b="1" sz="1200">
                <a:solidFill>
                  <a:srgbClr val="000000"/>
                </a:solidFill>
                <a:latin typeface="맑은 고딕"/>
              </a:rPr>
              <a:t>(2)순환이 가능할 것이라 생각합니다. 이와 같은 목표와 관련하여, 저 도박 중독의 예방을 담당하는 기관에서 실습을 진행하면서 사행산업의</a:t>
            </a:r>
            <a:r>
              <a:rPr sz="1200">
                <a:solidFill>
                  <a:srgbClr val="000000"/>
                </a:solidFill>
                <a:latin typeface="맑은 고딕"/>
              </a:rPr>
              <a:t> 전반적인 구조와 사회적 역할에 대해 깊이 공부한 적이 있습니다. 이 경험을 통해 사행산업의 양면성을 이해하고, </a:t>
            </a:r>
            <a:r>
              <a:rPr u="sng" b="1" sz="1200">
                <a:solidFill>
                  <a:srgbClr val="000000"/>
                </a:solidFill>
                <a:latin typeface="맑은 고딕"/>
              </a:rPr>
              <a:t>(3)중독이라는 부정적인 측면뿐만 아니라 단순한 오락을 넘어 경제와 여가선용에 기여할 수 있다는 점을 깨닫고 개방적인 시각을</a:t>
            </a:r>
            <a:r>
              <a:rPr sz="1200">
                <a:solidFill>
                  <a:srgbClr val="000000"/>
                </a:solidFill>
                <a:latin typeface="맑은 고딕"/>
              </a:rPr>
              <a:t> 지니게 되었습니다. 또한, 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스포츠경영관리사 자격증을 취득하며 경영적 관점에서도 경마산업을 바라볼 수 있는 시각을 길렀습니다.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도박 중독 예방 기관에서 실습했던 경험이 경마산업에서 당신의 역할에 어떤 영향을 미쳤는지 구체적으로 설명해주시겠습니까?</a:t>
            </a:r>
            <a:br/>
            <a:r>
              <a:t>(2) 경마지원직에서 고객과의 소통 경험을 통해 어떤 구체적인 고객 맞춤형 서비스를 기획하였는지, 그 서비스가 어떻게 고객 만족도를 높였는지 설명해주시겠습니까?</a:t>
            </a:r>
            <a:br/>
            <a:r>
              <a:t>(3) 스포츠경영관리사 자격증 취득 후 경영적 관점에서 경마산업을 레저스포츠로 발전시키기 위한 구체적인 방안은 무엇인지 설명해주시겠습니까?</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입사하게 된다면 먼저 현장 지사에서 근무하며 전반적인 업무들을 습득하고 익숙해져서 능히 한 사람의 몫을 다하는 사원으로 성장하는데 먼저 집중하고 싶습니다. 이후 본사에서 근무하며 한국마사회의 통신 업무를 전체적으로</a:t>
            </a:r>
            <a:r>
              <a:rPr sz="1200">
                <a:solidFill>
                  <a:srgbClr val="000000"/>
                </a:solidFill>
                <a:latin typeface="맑은 고딕"/>
              </a:rPr>
              <a:t> 바라보는 시야와 역량을 키워 본 공사에 전범위적으로 긍정적인 영향력을 끼칠 수 있는 실무자 및 관리자로 나아가고자 하는 목표가 있습니다.구체적으로 설명하자면 업무적으로는 통신 관련 공사와 직무 분야적으로는 네트워크 분야에 탁월할 능력을 지닌 인재가 되고 싶습니다.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a:t>
            </a:r>
            <a:r>
              <a:rPr u="sng" b="1" sz="1200">
                <a:solidFill>
                  <a:srgbClr val="000000"/>
                </a:solidFill>
                <a:latin typeface="맑은 고딕"/>
              </a:rPr>
              <a:t>(2)때문입니다.저는 성인이 된 직후부터 다양한 경험을 해보고 주체적인 삶을 살고 싶은 생각에 학교 생활 중에서도 12군데에서의 다양한 아르바이트</a:t>
            </a:r>
            <a:r>
              <a:rPr sz="1200">
                <a:solidFill>
                  <a:srgbClr val="000000"/>
                </a:solidFill>
                <a:latin typeface="맑은 고딕"/>
              </a:rPr>
              <a:t> 근무를 해왔었습니다. 통신분야의 전공 지식을 쌓기 위하여 통신 관련 전공 수업 이수는 물론, 수업과 병행하며 정보통신기사 자격증 및 기타 어학 자격증을 </a:t>
            </a:r>
            <a:r>
              <a:rPr u="sng" b="1" sz="1200">
                <a:solidFill>
                  <a:srgbClr val="000000"/>
                </a:solidFill>
                <a:latin typeface="맑은 고딕"/>
              </a:rPr>
              <a:t>(3)준비하여 취득하였습니다. 이후 관련 실무 경험을 얻고자 한국수자원공사의 체험형 인턴으로서 수자원의 관리 수치들이 센서에서부터 TM/TC 와</a:t>
            </a:r>
            <a:r>
              <a:rPr sz="1200">
                <a:solidFill>
                  <a:srgbClr val="000000"/>
                </a:solidFill>
                <a:latin typeface="맑은 고딕"/>
              </a:rPr>
              <a:t> SCADA를 경유해 DB가 되는 일련을 과정들을 관리하며 4개의 유역들을 통합 관제하려는 전자통신직 부서의 업무들을 경험해볼 수 있었습니다. 현재에는 서울교통공사에서 재직하며 통신설비를 관리 및 유지보수 하고 관련 공사감독을 하는 현장업무를 맡은 후 기술, 안전과 관련된 본사 행정업무 수행 중에 있습니다.이러한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한국마사회에 입사하여 지사 근무 시, 전반적인 업무를 배우면서 가장 중요하다고 생각하는 업무나 역할이 있다면 무엇인가요? 또한, 그 업무를 통해 어떤 전문성을 강화하고 싶으신가요?</a:t>
            </a:r>
            <a:br/>
            <a:r>
              <a:t>(2) 지원자가 한국수자원공사의 인턴 경험을 통해 배운 점들 중, 한국마사회에서 적용할 수 있는 구체적인 예시는 무엇인가요?</a:t>
            </a:r>
            <a:br/>
            <a:r>
              <a:t>(3) 서울교통공사에서의 현장 업무와 본사 행정 업무를 통해 쌓은 기술과 안전에 대한 지식 중 가장 자랑스러운 성과나 경험은 어떤 것이었으며, 이를 한국마사회에서 어떻게 기여할 계획인가요?</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소통과 협력은 단순한 의견 조율을 넘어, 서로의 입장을 이해하고 장기적인 관계를 구축하는 과정이라 생각합니다. </a:t>
            </a:r>
            <a:r>
              <a:rPr u="sng" b="1" sz="1200">
                <a:solidFill>
                  <a:srgbClr val="000000"/>
                </a:solidFill>
                <a:latin typeface="맑은 고딕"/>
              </a:rPr>
              <a:t>(1)출소자의 재범방지 중추기관에서 대학생 위원으로 활동을 할 당시, 프로그램이 단기 성과 중심으로 운영된다는 문제를 발견했습니다. 마일리지나 보상에 집중한 운영 방식은 자발적 참여를 유도하지 못했고, 이는</a:t>
            </a:r>
            <a:r>
              <a:rPr sz="1200">
                <a:solidFill>
                  <a:srgbClr val="000000"/>
                </a:solidFill>
                <a:latin typeface="맑은 고딕"/>
              </a:rPr>
              <a:t>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a:t>
            </a:r>
            <a:r>
              <a:rPr u="sng" b="1" sz="1200">
                <a:solidFill>
                  <a:srgbClr val="000000"/>
                </a:solidFill>
                <a:latin typeface="맑은 고딕"/>
              </a:rPr>
              <a:t>(2)담당했습니다. 판촉물에 삽입하는 디자인에 대해 업체와 협상하게 되었고, 가격문제로 업체의 입장과 충돌하게 되었습니다. 초기에는 타 업체,</a:t>
            </a:r>
            <a:r>
              <a:rPr sz="1200">
                <a:solidFill>
                  <a:srgbClr val="000000"/>
                </a:solidFill>
                <a:latin typeface="맑은 고딕"/>
              </a:rPr>
              <a:t> 유사 품목과 비교 견적을 제시하였고 협상에서는 당연한 것이라 생각하였습니다. 그러나 이는 오히려 오랜시간이 소요됬고 질좋은 기념품 제작이라는 목적을 잃어갈 것 같았습니다. </a:t>
            </a:r>
            <a:r>
              <a:rPr u="sng" b="1" sz="1200">
                <a:solidFill>
                  <a:srgbClr val="000000"/>
                </a:solidFill>
                <a:latin typeface="맑은 고딕"/>
              </a:rPr>
              <a:t>(3)이를 해결하기 위해 이후 업체를 단순한 거래 상대가 아닌 협력자로 인식하고 지속적으로 소통하며 서로의 요구를 조율했습니다. 디자인</a:t>
            </a:r>
            <a:r>
              <a:rPr sz="1200">
                <a:solidFill>
                  <a:srgbClr val="000000"/>
                </a:solidFill>
                <a:latin typeface="맑은 고딕"/>
              </a:rPr>
              <a:t>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출소자 재범방지 중추기관 대학생 위원 활동 시, 단기 성과가 아닌 장기적 변화에 중점을 두기 위해 어떤 전략을 구상하였고, 그 결과 어떤 변화가 있었는지 설명해주시겠습니까?</a:t>
            </a:r>
            <a:br/>
            <a:r>
              <a:t>(2) 인턴으로서 판촉물 제작 시 업체와의 협상에서 디자인 다양성을 유지하면서도 가격 조정을 이끌어낸 구체적인 방법론을 설명해주시겠습니까?</a:t>
            </a:r>
            <a:br/>
            <a:r>
              <a:t>(3) 협력적 소통 방식을 통해 기념품 제작 프로젝트에서 어떤 긍정적인 성과를 이끌어냈고, 그 경험이 향후 지원자의 직무에 어떤 방식으로 기여할 수 있는지 설명해주세요.</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침해사고 보안 교육 및 인식 강화와 보안 취약점 사전 예방을 목표로 삼고, 한국마사회의 정보 시스템을 안전하게 보호하겠습니다. 국민건강보험공단에서 간호간병통합서비스, 보건의료인력 통합정보시스템, 수가 관리 프로그램</a:t>
            </a:r>
            <a:r>
              <a:rPr sz="1200">
                <a:solidFill>
                  <a:srgbClr val="000000"/>
                </a:solidFill>
                <a:latin typeface="맑은 고딕"/>
              </a:rPr>
              <a:t> 등을 개발하면서 대규모 시스템에서 발생할 수 있는 오류와 보안 </a:t>
            </a:r>
            <a:r>
              <a:rPr u="sng" b="1" sz="1200">
                <a:solidFill>
                  <a:srgbClr val="000000"/>
                </a:solidFill>
                <a:latin typeface="맑은 고딕"/>
              </a:rPr>
              <a:t>(2)위협을 직접 경험하였습니다. 이러한 경험을 바탕으로 한국마사회에서 개발 및 업무 과정에서 발생할 수 있는 보안 취약점을 예방하고 보안 인식 확산을 위한 체계적인 교육을</a:t>
            </a:r>
            <a:r>
              <a:rPr sz="1200">
                <a:solidFill>
                  <a:srgbClr val="000000"/>
                </a:solidFill>
                <a:latin typeface="맑은 고딕"/>
              </a:rPr>
              <a:t> 추진하겠습니다.먼저, 개발 부서를 대상으로 하는 맞춤형 보안 교육을 진행하고 취약점 점검을 강화하겠습니다. 프로그램을 개발하며 사용자 입력값 검증을 강화해 데이터 무결성을 확보하고 비인가 접근 차단 기능을 구현한 경험이 있습니다. 이러한 경험을 바탕으로 개발자 대상 보안 취약점 예방 또한 교육을 실시하고, 소스코드 보안 취약점 점검 솔루션을 도입하여 코드 보안 점검을 강화하겠습니다.또한 보안 위험 요소를 쉽게 이해할 수 있는 맞춤형 </a:t>
            </a:r>
            <a:r>
              <a:rPr u="sng" b="1" sz="1200">
                <a:solidFill>
                  <a:srgbClr val="000000"/>
                </a:solidFill>
                <a:latin typeface="맑은 고딕"/>
              </a:rPr>
              <a:t>(3)보안 교육을 기획하여 일반 임직원을 대상으로 개인정보 유출 방지를 위한 보안 인식 교육을 강화하겠습니다.정보보안기사, 정보처리기사, CPPG, SQLD, 리눅스마스터 2급 등 다양한 IT·보안</a:t>
            </a:r>
            <a:r>
              <a:rPr sz="1200">
                <a:solidFill>
                  <a:srgbClr val="000000"/>
                </a:solidFill>
                <a:latin typeface="맑은 고딕"/>
              </a:rPr>
              <a:t> 관련 자격증을 취득하며 데이터베이스 설계 및 최적화, 보안 강화, 개인정보 보호 등 다양한 분야의 지식을 습득했습니다. 이러한 지식을 바탕으로 개인정보 보호 강화를 위한 접근 통제 체계를 수립하고, 보안 로그 수집 및 이상 행위 탐지 체계를 강화하는 데 기여하고 싶습니다.장기적으로는 AI 기반 침해사고 탐지 시스템을 도입하고, 보안 점검을 자동화해 취약점 발견 시간 단축 및 위협 대응 신속화를 목표로 하겠습니다. 이를 위해 입사 후 ISMS-P 자격증을 추가로 취득해 보안 체계를 강화하고, 보안 정책 수립 및 감사 대응 분야의 전문성을 확대하겠습니다.이와 같은 경험과 목표를 바탕으로 한국마사회의 정보 시스템을 보호하고, 국민의 신뢰를 유지하는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정보 시스템의 보안을 강화하기 위한 다양한 계획을 세웠다고 언급하셨는데, 과거에 정보 시스템의 보안을 강화하기 위해 가장 어려웠던 점과 이를 극복한 방법은 무엇이었는지 설명해 주시겠습니까?</a:t>
            </a:r>
            <a:br/>
            <a:r>
              <a:t>(2) 개발 부서를 대상으로 맞춤형 보안 교육을 진행한다고 하셨습니다. 예전에 보안 취약점을 예방하기 위해 진행하셨던 보안 교육에서 어떤 성과를 기대하셨고 실제로 어떤 결과가 있었는지 공유해 주시겠습니까?</a:t>
            </a:r>
            <a:br/>
            <a:r>
              <a:t>(3) 장기적으로 AI 기반 침해사고 탐지 시스템을 도입하려는 계획을 언급하셨는데, 이와 관련하여 이전에 추진해본 AI 관련 프로젝트가 있다면 어떤 것이었는지 설명해 주실 수 있나요?</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국민건강보험공단에서 근무하며 현업 </a:t>
            </a:r>
            <a:r>
              <a:rPr u="sng" b="1" sz="1200">
                <a:solidFill>
                  <a:srgbClr val="000000"/>
                </a:solidFill>
                <a:latin typeface="맑은 고딕"/>
              </a:rPr>
              <a:t>(1)담당자와 긴밀한 소통을 통해 정보화 사업을 성공적으로 마무리한 경험이 있습니다. 보건의료인력통합정보시스템 구축 사업의 전산 담당자로 업무를 맡게 되었을 때, ISMP에서 제시한 예산이 확보되지 않았음에도 복지부에서는 사업 진행을 요구했습니다.</a:t>
            </a:r>
            <a:r>
              <a:rPr sz="1200">
                <a:solidFill>
                  <a:srgbClr val="000000"/>
                </a:solidFill>
                <a:latin typeface="맑은 고딕"/>
              </a:rPr>
              <a:t> 새로운 장비를 구매, 라이센스 비용, 프로그램 개발 비용 등 많은 업무를 진행해야 함에도 예산이 1/3밖에 배정되지 않자, 현업 </a:t>
            </a:r>
            <a:r>
              <a:rPr u="sng" b="1" sz="1200">
                <a:solidFill>
                  <a:srgbClr val="000000"/>
                </a:solidFill>
                <a:latin typeface="맑은 고딕"/>
              </a:rPr>
              <a:t>(2)담당자는 부족한 예산으로 사업을 진행할 수 없다며 다음 인사 시기에 타 부서로 이동하려는 모습을 보였습니다. 저는 사업의 흐름을 이해하고 있는 현업 담당자와 협업하는 것이</a:t>
            </a:r>
            <a:r>
              <a:rPr sz="1200">
                <a:solidFill>
                  <a:srgbClr val="000000"/>
                </a:solidFill>
                <a:latin typeface="맑은 고딕"/>
              </a:rPr>
              <a:t> 사업을 성공적으로 수행하는 데 중요한 역할을 할 것으로 생각하였습니다. 그래서 저는 현업 담당자에게 "모르는 부분은 함께 확인하겠다"며 설득하였습니다. 또한, 어려운 상황에서 현업의 부담을 덜어주기 위해 커피나 밥을 함께하며 친밀감을 쌓았습니다. 이러한 노력 덕분에 현업 담당자가 사업을 계속 맡게 되었습니다. 이후 저는 장비를 새로 구매하는 대신에 기존에 있는 시스템을 사용하여 사업을 진행하되 로그인 화면 및 공통부분을 별도로 개발하여 새로운 시스템처럼 보이도록 하는 방안을 제시하였습니다. </a:t>
            </a:r>
            <a:r>
              <a:rPr u="sng" b="1" sz="1200">
                <a:solidFill>
                  <a:srgbClr val="000000"/>
                </a:solidFill>
                <a:latin typeface="맑은 고딕"/>
              </a:rPr>
              <a:t>(3)이를 통해 추가 비용 없이 시스템 구현이 가능하다는 점을 복지부에 설명했고, 복지부의 승인을 받아 사업을 기한 내에 성공적으로 마무리할 수 있었습니다.이</a:t>
            </a:r>
            <a:r>
              <a:rPr sz="1200">
                <a:solidFill>
                  <a:srgbClr val="000000"/>
                </a:solidFill>
                <a:latin typeface="맑은 고딕"/>
              </a:rPr>
              <a:t> 경험을 통해 상대방의 어려움을 이해하고 적극적인 자세로 협력하는 것이 협업에 중요하다는 것을 배웠습니다. 이후 협력 과정에서도 상대방의 상황과 감정을 배려하고, 상대의 어려움을 사전에 파악해 먼저 도움을 주는 등 현업과 원활한 소통을 통해 협업을 진행하게 되었습니다.한국마사회에 입사한 후에도 이러한 경험을 바탕으로 다양한 부서와 원활히 협력하며, 소통을 통한 문제 해결과 보안 정책 실행에 기여하는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국민건강보험공단에서 예산 부족 상황에서도 프로젝트를 성공적으로 마무리했다고 하셨습니다. 이러한 경험을 바탕으로, 예산 제약 없이 프로젝트를 진행할 때와 비교하여 어떤 다른 접근방식을 취하셨는지 말씀해 주시겠습니까?</a:t>
            </a:r>
            <a:br/>
            <a:r>
              <a:t>(2) 당신의 설득과 지원으로 현업 담당자가 사업을 맡게 되었다고 하셨습니다. 이 과정에서 가장 어려웠던 설득의 순간과 이를 극복하기 위한 구체적인 전략은 무엇이었는지 설명해 주시겠습니까?</a:t>
            </a:r>
            <a:br/>
            <a:r>
              <a:t>(3) 과거에 현업 담당자와 긴밀한 소통을 통해 성과를 이루셨는데, 향후 한국마사회에서 협력을 필요로 할 때 이 경험을 어떻게 활용할 계획이신지 구체적으로 설명해 주시길 바랍니다.</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고객만족도 분야에서 목표를 달성하겠습니다]고객관리 능력을 활용해 판매마케팅 분야에서 고객만족도 목표 달성을 앞당겨서 달성하겠습니다. 저는 목표 달성을 위해 직접 고객을 응대하며 세 </a:t>
            </a:r>
            <a:r>
              <a:rPr u="sng" b="1" sz="1200">
                <a:solidFill>
                  <a:srgbClr val="000000"/>
                </a:solidFill>
                <a:latin typeface="맑은 고딕"/>
              </a:rPr>
              <a:t>(1)가지 역량을 키웠습니다. 첫 번째는, 고객별 소통 노하우입니다. 저는 민원창구에서 20대부터 60대까지 다양한 연령층의 고객을 응대하면서 연령대별 소통 노하우를 익혔습니다. 고객은 크게 두 가지 부류였습니다.</a:t>
            </a:r>
            <a:r>
              <a:rPr sz="1200">
                <a:solidFill>
                  <a:srgbClr val="000000"/>
                </a:solidFill>
                <a:latin typeface="맑은 고딕"/>
              </a:rPr>
              <a:t> 2~30대 매도, 매수인과 5~60대 중개업자였습니다. 직접 신고하는 매도, 매수인에게는 신고서 작성법 위주로 어떤 사항을 어디에 기재해야 </a:t>
            </a:r>
            <a:r>
              <a:rPr u="sng" b="1" sz="1200">
                <a:solidFill>
                  <a:srgbClr val="000000"/>
                </a:solidFill>
                <a:latin typeface="맑은 고딕"/>
              </a:rPr>
              <a:t>(2)하는지 안내해 드렸습니다. 반면, 중개업자분들에게는 전산 시스템 사용 방법을 중점으로 설명해 드렸습니다. 이렇게 고객별 특징을 파악해 소통했던 경험으로 고객의 소리를 듣고 CRM</a:t>
            </a:r>
            <a:r>
              <a:rPr sz="1200">
                <a:solidFill>
                  <a:srgbClr val="000000"/>
                </a:solidFill>
                <a:latin typeface="맑은 고딕"/>
              </a:rPr>
              <a:t> 타겟마케팅 시행 및 CS 관리 분야에 활용하겠습니다.두 번째는, 고객데이터 관리 역량입니다. 행정관리시스템과 엑셀을 활용해 각 고객의 데이터를 조회해 해당 고객이 소송 제외인지, 연장 대상인지 관리하는 업무를 했습니다. 제외 대상이라면 고객의 재산 자료를 수집해 근거자료로 첨부하고, </a:t>
            </a:r>
            <a:r>
              <a:rPr u="sng" b="1" sz="1200">
                <a:solidFill>
                  <a:srgbClr val="000000"/>
                </a:solidFill>
                <a:latin typeface="맑은 고딕"/>
              </a:rPr>
              <a:t>(3)제외 사유 법령을 기재했습니다. 이를 통해 체계적인 자료수집 능력 및 고객 데이터 조회를 통한 고객별 의사결정 능력을 키웠습니다. 이런 역량으로 고객데이터 분석 및 리포팅</a:t>
            </a:r>
            <a:r>
              <a:rPr sz="1200">
                <a:solidFill>
                  <a:srgbClr val="000000"/>
                </a:solidFill>
                <a:latin typeface="맑은 고딕"/>
              </a:rPr>
              <a:t> 업무를 수행하며 고객관리 분야에 활용하겠습니다. 세 번째는, 고객 니즈 파악 역량입니다. 저는 고객설명서를 작성해 서류발급 속도를 높여 고객 편의를 개선했습니다. 고객이 쉽게 신고할 수 있도록 어떤 서류가 필요한지, 어떤 사항을 정확히 기재해야 하는지 고객설명서를 작성해 창구에 비치했습니다. 그 결과 고객도 쉽게 신고서를 작성할 수 있었고, 저도 고객 응대 시간을 단축하고 서류 발급 속도를 높여 약 30건의 신고 처리량을 50건으로 개선했습니다. 이렇게 고객 니즈를 파악해 디지털 마케팅 활동을 기획하고 온라인 발매 사업 기획, 운영에 기여해 한국마사회의 디지털 전환을 돕겠습니다.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다양한 연령층의 고객을 응대하며 소통 역량을 키웠다고 했습니다. 구체적으로 이러한 소통 역량이 어떻게 우리 회사의 고객만족도 목표 달성에 기여할 수 있을 것이라 생각하십니까?</a:t>
            </a:r>
            <a:br/>
            <a:r>
              <a:t>(2) 고객데이터 관리 역량을 행정관리시스템과 엑셀을 활용했다고 했습니다. 우리 회사의 정보 시스템에 이를 어떻게 적용하여 개선할 수 있을까요?</a:t>
            </a:r>
            <a:br/>
            <a:r>
              <a:t>(3) 고객 니즈 파악을 통해 서류 발급 속도를 개선한 경험을 언급하셨습니다. 이러한 경험을 바탕으로 우리 회사의 디지털 전환을 도울 수 있는 구체적인 계획이 있습니까?</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[경청과 절충을 통해 팀의 성과를 이끌었습니다]팀 과제를 진행할 때 팀원들의 의견 차이를 조율해 성과를 냈습니다. 팀 </a:t>
            </a:r>
            <a:r>
              <a:rPr u="sng" b="1" sz="1200">
                <a:solidFill>
                  <a:srgbClr val="000000"/>
                </a:solidFill>
                <a:latin typeface="맑은 고딕"/>
              </a:rPr>
              <a:t>(1)과제를 진행할 때 과제 진행 방식에 대해 두 의견이 대치했습니다. 그때 팀 과제 진행 방식에 대해 매주 한 사람씩 당번 형태로 돌아가면서 과제를 맡아 진행하자는 방식과 매주 팀원들이 다 같이 모여 토의로 진행하자는 방식, 두 의견이 대치했었습니다. 그래서 저는 모두가 납득할 수 있도록 익명투표를 통해 다수결로 과제</a:t>
            </a:r>
            <a:r>
              <a:rPr sz="1200">
                <a:solidFill>
                  <a:srgbClr val="000000"/>
                </a:solidFill>
                <a:latin typeface="맑은 고딕"/>
              </a:rPr>
              <a:t> 진행 방식을 정하자는 의견을 제시했습니다. 팀원들의 찬성으로 투표를 진행했습니다. 그런데 의견이 채택되지 않은 팀원들은 과제에 소극적이었습니다. 그래서 저는 다수결의 의견대로 </a:t>
            </a:r>
            <a:r>
              <a:rPr u="sng" b="1" sz="1200">
                <a:solidFill>
                  <a:srgbClr val="000000"/>
                </a:solidFill>
                <a:latin typeface="맑은 고딕"/>
              </a:rPr>
              <a:t>(2)과제를 진행하되, 채택되지 않은 의견을 가진 팀원들의 의견을 과제에 일부분 반영하자고 건의했고, 모두 수긍했습니다. 그러자 소극적이었던 팀원들이 다시 적극적으로 참여했습니다. 그 과정에서 다수결의 의견을 유지하면서 소수 의견을 가진 팀원들을 참여하게 해 팀을 하나로 단합시키는 것이 힘들었지만, 제가 팀장으로서 팀원들을 하나로 단합하고</a:t>
            </a:r>
            <a:r>
              <a:rPr sz="1200">
                <a:solidFill>
                  <a:srgbClr val="000000"/>
                </a:solidFill>
                <a:latin typeface="맑은 고딕"/>
              </a:rPr>
              <a:t> 좋은 성적을 내기 위해 책임을 다했습니다. 이렇게 의견 차이를 조율하고 모든 팀원의 협력을 </a:t>
            </a:r>
            <a:r>
              <a:rPr u="sng" b="1" sz="1200">
                <a:solidFill>
                  <a:srgbClr val="000000"/>
                </a:solidFill>
                <a:latin typeface="맑은 고딕"/>
              </a:rPr>
              <a:t>(3)끌어내 과제에서 A+학점을 받았고, 팀 과제 이후 동료평가에서 모든 팀원에게 좋은 평가를 받는 성과를 냈습니다. 이런 배경과 성과를 통해 협력할 때 경청과 절충을 중시하는 신념이 생겼습니다. 또한, 각기 다른 이해관계를 가진 사람들과 공동의 목표를 위해 협업하는 법을 배웠습니다.이렇게 저는 경청을 통한 절충안 제시와 소통을</a:t>
            </a:r>
            <a:r>
              <a:rPr sz="1200">
                <a:solidFill>
                  <a:srgbClr val="000000"/>
                </a:solidFill>
                <a:latin typeface="맑은 고딕"/>
              </a:rPr>
              <a:t> 통한 의견 조율로 팀으로서 좋은 성과를 냈던 경험이 있습니다. 제가 소통을 하지 않고 제 의견이나 한쪽의 의견만을 고수했었다면 팀으로서 성과가 좋지 않았을 것입니다. 그래서 이런 협업 경험을 입사 후 업무 중 팀원과 의견이 맞지 않을 때, 불만을 느낀 고객을 대처할 때, 다른 기관과 협업이 필요할 때, 조직 내, 외부와 협력하고 업무를 지원하는 데 활용해 성과를 내는 데 활용하도록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과제 진행 시 의견 차이를 조율하여 좋은 성과를 냈다고 했습니다. 이러한 경험이 우리 회사의 팀워크와 성과에 어떻게 긍정적인 영향을 줄 수 있을까요?</a:t>
            </a:r>
            <a:br/>
            <a:r>
              <a:t>(2) 팀 과제 진행 시 소극적이었던 팀원들을 적극적으로 참여하게 만들었다고 했습니다. 우리 회사에서도 비슷한 상황이 발생했을 때 어떻게 대응할 계획입니까?</a:t>
            </a:r>
            <a:br/>
            <a:r>
              <a:t>(3) 의견 차이를 조율하는 것이 어렵지만 결국 팀으로서 성과를 낸 경험을 언급하셨습니다. 이를 바탕으로 지원자가 입사 후 가장 힘써보고 싶은 프로젝트나 업무가 있다면 무엇인가요?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법률 리스크를 효과적으로 관리하고, 실무 중심의 법률 전문가로 성장하는 것을 목표로 하고 있습니다. 이를 위해 입사 후 법률 자문 역량을 강화하여 조직이 법적 이슈를 신속하고 정확하게 판단할 수 있도록 지원하고, 이해관계 조정 경험을 바탕으로 내부 협업을 원활하게 이끄는 역할을 수행하고자 합니다.이를 위해 공직에서 쌓은 실무 경험을 적극 활용하겠습니다. 과거 노동조합 관리 업무를 담당하며 </a:t>
            </a:r>
            <a:r>
              <a:rPr u="sng" b="1" sz="1200">
                <a:solidFill>
                  <a:srgbClr val="000000"/>
                </a:solidFill>
                <a:latin typeface="맑은 고딕"/>
              </a:rPr>
              <a:t>(1)노사 간 갈등 해결을 위한 행정지도를 수행한 경험이 있습니다. 당시 노동법 조항과 판례를 검토하고, 고용노동부 자료를 활용해 실무적으로 적용할 수 있는 법적 근거를 마련했습니다. 또한, 유관 기관에 질의하여 명확한 행정 해석을</a:t>
            </a:r>
            <a:r>
              <a:rPr sz="1200">
                <a:solidFill>
                  <a:srgbClr val="000000"/>
                </a:solidFill>
                <a:latin typeface="맑은 고딕"/>
              </a:rPr>
              <a:t> 확보한 후, 양측이 수용할 수 있는 방향으로 행정지도를 수행함으로써 더이상의 대립 없이 원만한 합의를 이끌어냈습니다.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a:t>
            </a:r>
            <a:r>
              <a:rPr u="sng" b="1" sz="1200">
                <a:solidFill>
                  <a:srgbClr val="000000"/>
                </a:solidFill>
                <a:latin typeface="맑은 고딕"/>
              </a:rPr>
              <a:t>(2)예산과와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a:t>
            </a:r>
            <a:r>
              <a:rPr sz="1200">
                <a:solidFill>
                  <a:srgbClr val="000000"/>
                </a:solidFill>
                <a:latin typeface="맑은 고딕"/>
              </a:rPr>
              <a:t>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과거 공직에서 수행했던 노사 간 갈등 해결 경험 중, 가장 어려웠던 도전 과제는 무엇이었으며, 이를 어떻게 극복하였는지 구체적으로 설명해 주세요.</a:t>
            </a:r>
            <a:br/>
            <a:r>
              <a:t>(2) 노사민정 협력 활성화 사업에서의 경험을 통해 얻은 노하우를 활용하여, 한국마사회에서 어떤 새로운 방식의 협업을 계획하고 계신가요?</a:t>
            </a:r>
            <a:br/>
            <a:r>
              <a:t>(3) 한국마사회에 입사한 이후, 법률 지원 역량을 어떻게 강화할 계획인지 더 자세히 설명해 주시겠습니까?</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소상공인 인건비 지원사업을 담당하던 팀원이 과중한 업무로 어려움을 겪고 있었고, 이로 </a:t>
            </a:r>
            <a:r>
              <a:rPr u="sng" b="1" sz="1200">
                <a:solidFill>
                  <a:srgbClr val="000000"/>
                </a:solidFill>
                <a:latin typeface="맑은 고딕"/>
              </a:rPr>
              <a:t>(1)인해 팀 전체의 업무에도 차질이 발생하고 있었습니다. 저는 혼자 감당하기 어려운 일이면 함께 해결해야 한다고 판단했고, 팀원들에게 협력을 제안했습니다.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a:t>
            </a:r>
            <a:r>
              <a:rPr sz="1200">
                <a:solidFill>
                  <a:srgbClr val="000000"/>
                </a:solidFill>
                <a:latin typeface="맑은 고딕"/>
              </a:rPr>
              <a:t> 방법을 고민했습니다. 먼저 사업 지침을 분석해 민원 응대 매뉴얼을 제작했습니다. 민원인들이 자주 묻는 질문을 Q&amp;A 형식으로 정리해, 팀원들이 사업 내용을 완벽히 숙지하지 않더라도 정확하게 응대할 수 있도록 했습니다. 이를 통해 전화 문의 응대의 일관성이 확보되었고, 처리 속도도 빨라졌습니다. 또한 서류 검토 과정에서 발생하는 실수를 줄이기 위해 체크리스트를 만들어 필수 검토 항목을 빠트리지 않도록 했습니다.</a:t>
            </a:r>
            <a:r>
              <a:rPr u="sng" b="1" sz="1200">
                <a:solidFill>
                  <a:srgbClr val="000000"/>
                </a:solidFill>
                <a:latin typeface="맑은 고딕"/>
              </a:rPr>
              <a:t>(2)이러한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무엇보다도 팀원들 간의 신뢰가 강화되었고, 이후에도 자연스럽게 협력하는 분위기가 형성되었습니다. 덕분에 이후에도 팀원들이 먼저 협력을 제안하는 등 조직 내 긍정적인 변화가 이어졌습니다.이</a:t>
            </a:r>
            <a:r>
              <a:rPr sz="1200">
                <a:solidFill>
                  <a:srgbClr val="000000"/>
                </a:solidFill>
                <a:latin typeface="맑은 고딕"/>
              </a:rPr>
              <a:t> 경험을 통해, 조직 내에서 주도적으로 문제를 해결하고 협력을 도모하는 태도가 중요하다는 것을 배웠습니다. 또한, 작은 변화가 조직 문화를 바꿀 수 있다는 </a:t>
            </a:r>
            <a:r>
              <a:rPr u="sng" b="1" sz="1200">
                <a:solidFill>
                  <a:srgbClr val="000000"/>
                </a:solidFill>
                <a:latin typeface="맑은 고딕"/>
              </a:rPr>
              <a:t>(3)것을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소상공인 인건비 지원사업의 민원 응대를 개선하면서 직면한 가장 큰 어려움은 무엇이었나요? 또한, 그 어려움을 어떻게 극복하였는지 설명해 주세요.</a:t>
            </a:r>
            <a:br/>
            <a:r>
              <a:t>(2) 처음에 협력을 망설였던 팀원들이 어떻게 주도적으로 협력에 참여하게 되었는지, 그 과정에서 어떤 지원과 변화가 있었는지 설명해 주세요.</a:t>
            </a:r>
            <a:br/>
            <a:r>
              <a:t>(3) 조직 내 긍정적인 변화를 이끌어낸 경험을 바탕으로, 한국마사회에 입사 후 어떤 방식으로도 조직 문화를 형성하고 싶으신지 구체적으로 말씀해 주시겠습니까?</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한국 경마 업계의 글로벌화를 꿈꾸며 이를 적극적으로 지원할 수 있는 조직의 일원이 되고 싶습니다. 이러한 목표를 이루기 위해 가장 중요하다고 </a:t>
            </a:r>
            <a:r>
              <a:rPr u="sng" b="1" sz="1200">
                <a:solidFill>
                  <a:srgbClr val="000000"/>
                </a:solidFill>
                <a:latin typeface="맑은 고딕"/>
              </a:rPr>
              <a:t>(1)생각하는 것은 저 자신의 사무 능력을 키우는 것과 함께 외국어 능력을 키우는 (2)것이라고 생각합니다. 우선 저는 사무 능력을 키우기 위해 해당 자격증을 취득하였지만, 아직은 부족하다고 느끼기에 조금 더 상급의 자격증을 취득하도록 노력할 계획입니다. 그리고 외국어 능력도 자격증을 취득하기는</a:t>
            </a:r>
            <a:r>
              <a:rPr sz="1200">
                <a:solidFill>
                  <a:srgbClr val="000000"/>
                </a:solidFill>
                <a:latin typeface="맑은 고딕"/>
              </a:rPr>
              <a:t>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a:t>
            </a:r>
            <a:r>
              <a:rPr u="sng" b="1" sz="1200">
                <a:solidFill>
                  <a:srgbClr val="000000"/>
                </a:solidFill>
                <a:latin typeface="맑은 고딕"/>
              </a:rPr>
              <a:t>(3)징검다리 역할이 되고 싶습니다. 이러한 목표를 이루기 위해 가장 중요하다고 생각하는 것은 커뮤니케이션 능력과 공감 능력이라고 생각합니다. 저는 이전 직장에서 인사 담당으로서</a:t>
            </a:r>
            <a:r>
              <a:rPr sz="1200">
                <a:solidFill>
                  <a:srgbClr val="000000"/>
                </a:solidFill>
                <a:latin typeface="맑은 고딕"/>
              </a:rPr>
              <a:t> 일선 실무자들과 지휘부의 징검다리 역할을 해왔던 적이 있습니다.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 경마 업계의 글로벌화를 이루는 과정에서 중요한 사무 능력을 키우기 위해 현재 어떤 자격증을 취득했고, 추가로 어떤 자격증 취득을 계획하고 있는지 구체적으로 말씀해 주세요.</a:t>
            </a:r>
            <a:br/>
            <a:r>
              <a:t>(2) 지원자가 외국어 능력을 키우고 싶다고 하셨는데, 현재 지원자가 취득한 외국어 자격증과 앞으로 목표로 하고 있는 외국어 자격증, 그리고 학습 계획에 대해 구체적으로 설명해 주세요.</a:t>
            </a:r>
            <a:br/>
            <a:r>
              <a:t>(3) 마사회에서 사무직과 현장직의 징검다리 역할을 하고 싶다고 하셨는데, 지원자가 이전 직장에서 이러한 역할을 수행했을 때 구체적으로 어떤 방법으로 실무자들의 공감을 이끌어냈나요?</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근무하던 직장에서 있었던 일입니다. 이미 제가 오기 전부터 일선 실무자들과 지휘부 간의 마찰이 알음알음 있던 상황이었습니다. 어느 한쪽이 잘못을 저지르거나 했던 것은 아니었지만, 서로 간의 의사소통 부족과 견해 차이가 있어 감정의 골이 깊어져 있었던 상황이었습니다. 그러다가 실무진과 지휘부가 협력을 해야 </a:t>
            </a:r>
            <a:r>
              <a:rPr u="sng" b="1" sz="1200">
                <a:solidFill>
                  <a:srgbClr val="000000"/>
                </a:solidFill>
                <a:latin typeface="맑은 고딕"/>
              </a:rPr>
              <a:t>(1)하는 프로젝트가 생겼습니다. 너무나 당연하게도 서로의 앙금이 남아있었기에 협력이 잘 될 리가 만무했고, 프로젝트는 난항을 거듭하였습니다. 이런 시기에 당시 저는 해당 직무에</a:t>
            </a:r>
            <a:r>
              <a:rPr sz="1200">
                <a:solidFill>
                  <a:srgbClr val="000000"/>
                </a:solidFill>
                <a:latin typeface="맑은 고딕"/>
              </a:rPr>
              <a:t> 이제 막 임하게 </a:t>
            </a:r>
            <a:r>
              <a:rPr u="sng" b="1" sz="1200">
                <a:solidFill>
                  <a:srgbClr val="000000"/>
                </a:solidFill>
                <a:latin typeface="맑은 고딕"/>
              </a:rPr>
              <a:t>(2)되었던 신입이었습니다. 따라서 주어진 과업에 대해서도 그다지 잘 알지 못하는 상황이었습니다. 비록 당시에 제가 업무 관련하여 그다지 능력적인 부분에서 프로젝트에 도움을 주기는 힘들었지만, 사람 대 (3)사람의 커뮤니케이션에서는 저의 역할이 있다고 생각하였습니다. 우선 신입이었던 저의 위치를 적극적으로 활용하여, 실무자들과 지휘부의 의견을 필터링 없이 들을 수 있었습니다. 물론 처음에는 자신들의 의견을 말하는 데에 있어 약간은 꺼리는 모습이 있었습니다(제가 명목상으로는</a:t>
            </a:r>
            <a:r>
              <a:rPr sz="1200">
                <a:solidFill>
                  <a:srgbClr val="000000"/>
                </a:solidFill>
                <a:latin typeface="맑은 고딕"/>
              </a:rPr>
              <a:t> 지휘부 인물이어서 더 그랬던 것으로 보입니다).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실무진과 지휘부의 시각 차이를 이해하고 각각의 의견을 수용하기 위해 어떤 구체적인 방식을 사용하셨나요?</a:t>
            </a:r>
            <a:br/>
            <a:r>
              <a:t>(2) 신입의 위치를 활용하여 커뮤니케이션을 개선하려고 했다고 하셨는데, 구체적으로 신입이라는 위치가 어떤 면에서 유리했고, 그 점을 어떻게 활용하셨나요?</a:t>
            </a:r>
            <a:br/>
            <a:r>
              <a:t>(3) 프로젝트의 난항을 해결하기 위해 필터링 없이 의견을 들으셨다고 하셨는데, 어떻게 서로의 오해를 줄이고 감정의 골을 해소할 수 있었는지, 구체적인 사례를 통해 말씀해 주세요.</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마사회에 입사하여 이루고자 하는 목표는 회계/재무 전반을 아우르는 전문가가 되는 것입니다. </a:t>
            </a:r>
            <a:r>
              <a:rPr u="sng" b="1" sz="1200">
                <a:solidFill>
                  <a:srgbClr val="000000"/>
                </a:solidFill>
                <a:latin typeface="맑은 고딕"/>
              </a:rPr>
              <a:t>(1)재무회계관리 분야에서 요구하는 역량을 충실하게 갖춰서, 한국마사회의 재무적 건전성과</a:t>
            </a:r>
            <a:r>
              <a:rPr sz="1200">
                <a:solidFill>
                  <a:srgbClr val="000000"/>
                </a:solidFill>
                <a:latin typeface="맑은 고딕"/>
              </a:rPr>
              <a:t> 성과 향상에 기여하고 싶습니다. 특히 사회적 가치 창출을 위해 일하고 </a:t>
            </a:r>
            <a:r>
              <a:rPr u="sng" b="1" sz="1200">
                <a:solidFill>
                  <a:srgbClr val="000000"/>
                </a:solidFill>
                <a:latin typeface="맑은 고딕"/>
              </a:rPr>
              <a:t>(2)싶습니다. 축산업에 종사하는 가정에서 자라면서 공공기관의 정책과 지원이 농가의</a:t>
            </a:r>
            <a:r>
              <a:rPr sz="1200">
                <a:solidFill>
                  <a:srgbClr val="000000"/>
                </a:solidFill>
                <a:latin typeface="맑은 고딕"/>
              </a:rPr>
              <a:t> 운영과 지역 경제에 미치는 영향을 가까이서 접하였습니다. 이러한 경험을 바탕으로 축산 발전 지원과 농어촌 복지증진 등의 사업에 참여하여 마사회의 ESG경영 분야에서 성과를 창출하고 싶습니다. 대학에서 중급회계, 법인세법, 재무관리 과목을 수강하여 재무제표 작성 및 분석 방법, 세법 체계, 예산 관리 등의 내용을 학습하였습니다. 또한 공인회계사 시험을 준비하면서 회계/세무/재무 영역을 이해하였습니다. 이를 바탕으로 회계정보시스템 운용, 재무제표 작성 등의 실무를 빠르게 익히고 효과적으로 수행할 수 있을 것이라 확신합니다. 수리적 능력 및 </a:t>
            </a:r>
            <a:r>
              <a:rPr u="sng" b="1" sz="1200">
                <a:solidFill>
                  <a:srgbClr val="000000"/>
                </a:solidFill>
                <a:latin typeface="맑은 고딕"/>
              </a:rPr>
              <a:t>(3)통계적 분석력에도 자신이 있습니다. 대학에서 통계학을 전공하여 수학적 사고력과 통계적</a:t>
            </a:r>
            <a:r>
              <a:rPr sz="1200">
                <a:solidFill>
                  <a:srgbClr val="000000"/>
                </a:solidFill>
                <a:latin typeface="맑은 고딕"/>
              </a:rPr>
              <a:t> 분석력을 길렀습니다. 또한 수학학원 강사로 일하면서 수리적 능력을 더욱 키웠고 논리적인 설명력을 갖췄습니다. 이러한 경험은 재무 데이터의 빠르고 정확한 분석과 금융 리스크에 대한 정량적 평가 등의 업무 수행에서 강점이 될 것입니다. 재무회계관리 분야 전문가가 되려면 타 부서와의 협업에도 능해야 한다고 생각합니다. 학원 강사 경험을 통해 학생 지도 외에도 학부모 상담, 수업 계획 수립 등 다양한 역할을 수행하며 협업 능력을 향상시켰습니다. 학부모, 동료 강사, 원장 등 여러 사람들과 소통하고 협력하며 학원이 성장할 수 있도록 노력했습니다. 입사 후에는 회계·재무 분야 전반에서 전문 역량을 발휘하고, 부서 간 협업과 체계적 예산 운용을 통해 조직의 건전성과 공공성을 함께 실현하겠습니다. 나아가 축산·농어촌 지원 사업의 지속가능성을 높이는 전략을 수립하고, 글로벌 Top5 목표 달성에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'재무적 건전성과 성과 향상에 기여'하기 위해 구체적으로 어떤 전략을 세우셨는지 설명해 주실 수 있나요?</a:t>
            </a:r>
            <a:br/>
            <a:r>
              <a:t>(2) 축산업 가정에서의 경험이 한국 마사회의 ESG경영 분야에서 어떻게 활용될 수 있을지 구체적인 경험을 들어 설명해 주실 수 있나요?</a:t>
            </a:r>
            <a:br/>
            <a:r>
              <a:t>(3) 재무 데이터의 정량적 평가 수행에서 지원자가 가진 수리적 능력과 통계적 분석력이 어떤 방식으로 기여할 수 있을지 구체적인 사례를 들어 설명해 주세요.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군 복무를 하던 시절 선후임간 갈등과 소통의 단절을 느껴 먼저 다가가서 대화하고 중재하여 갈등의 근원을 해결하고 그 결과 선후임간 긍정적인 팀워크를 이루어 낸 경험이 있습니다. 당시에 선임 집단인 제 동기 인원들과 후임 인원들의 미묘한 갈등이 눈에 보였습니다. 생활 분위기는 밝지 않았고</a:t>
            </a:r>
            <a:r>
              <a:rPr sz="1200">
                <a:solidFill>
                  <a:srgbClr val="000000"/>
                </a:solidFill>
                <a:latin typeface="맑은 고딕"/>
              </a:rPr>
              <a:t>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결과적으로 </a:t>
            </a:r>
            <a:r>
              <a:rPr u="sng" b="1" sz="1200">
                <a:solidFill>
                  <a:srgbClr val="000000"/>
                </a:solidFill>
                <a:latin typeface="맑은 고딕"/>
              </a:rPr>
              <a:t>(2)양측의 갈등을 완화하여 수십 년 동안 내려온 부대 악습을 근절할 수 있었으며 돈독한 팀워크를 형성하여 이후 긍정적인</a:t>
            </a:r>
            <a:r>
              <a:rPr sz="1200">
                <a:solidFill>
                  <a:srgbClr val="000000"/>
                </a:solidFill>
                <a:latin typeface="맑은 고딕"/>
              </a:rPr>
              <a:t> 생활 분위기와 근무 효율성에도 크게 기여할 수 있었습니다.한국마사회는 전국의 다양한 근무 장소에서 각자 </a:t>
            </a:r>
            <a:r>
              <a:rPr u="sng" b="1" sz="1200">
                <a:solidFill>
                  <a:srgbClr val="000000"/>
                </a:solidFill>
                <a:latin typeface="맑은 고딕"/>
              </a:rPr>
              <a:t>(3)다른 경험을 가진 가지각색 분야의 사람들이 함께 근무하고 있습니다. 이러한 경험을 바탕으로 사내에서 소통 및 화합을 이끌어 한국마사회가</a:t>
            </a:r>
            <a:r>
              <a:rPr sz="1200">
                <a:solidFill>
                  <a:srgbClr val="000000"/>
                </a:solidFill>
                <a:latin typeface="맑은 고딕"/>
              </a:rPr>
              <a:t>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군 복무 시 선후임 간의 갈등을 조정하며 가장 힘들었던 부분과 이를 극복하기 위한 전략은 무엇이었나요? 결과적으로 어떤 장기적인 변화를 이끌었습니까?</a:t>
            </a:r>
            <a:br/>
            <a:r>
              <a:t>(2) 통신 업무 관련 문제에서 동료들과의 효과적인 소통은 어떻게 이루어졌으며, 지원자가 특히 기여한 부분은 무엇이었습니까?</a:t>
            </a:r>
            <a:br/>
            <a:r>
              <a:t>(3) 군 복무 시절의 소통 방식과 한국마사회에서 적용할 수 있는 소통 방식에는 어떤 차이점이 있으며, 이를 통해 기대하는 성과는 무엇인가요?</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수학학원에서 1년 동안 강사로 일하며 학생 지도, 학부모 상담, 수업 계획 수립 등의 업무를 맡았습니다. 그 과정에서 원활한 의사소통과 협업의 중요성을 체감하였습니다. 제가 수업을 맡은 반에 11명의 학생이 있었는데 학생 간 학습 수준의 차이가 </a:t>
            </a:r>
            <a:r>
              <a:rPr u="sng" b="1" sz="1200">
                <a:solidFill>
                  <a:srgbClr val="000000"/>
                </a:solidFill>
                <a:latin typeface="맑은 고딕"/>
              </a:rPr>
              <a:t>(1)심했습니다. 수업 진행에 차질이 생기고 기존에 작성했던 계획대로 진도가 나가지</a:t>
            </a:r>
            <a:r>
              <a:rPr sz="1200">
                <a:solidFill>
                  <a:srgbClr val="000000"/>
                </a:solidFill>
                <a:latin typeface="맑은 고딕"/>
              </a:rPr>
              <a:t> 못하는 문제가 발생했습니다. 그리고 상위권 학생과 학부모는 느린 진도에, 하위권 학생과 학부모는 </a:t>
            </a:r>
            <a:r>
              <a:rPr u="sng" b="1" sz="1200">
                <a:solidFill>
                  <a:srgbClr val="000000"/>
                </a:solidFill>
                <a:latin typeface="맑은 고딕"/>
              </a:rPr>
              <a:t>(2)빠른 진도에 불만을 표시했습니다. 문제가 심화되자 저는 일단 학생들의 성취도를</a:t>
            </a:r>
            <a:r>
              <a:rPr sz="1200">
                <a:solidFill>
                  <a:srgbClr val="000000"/>
                </a:solidFill>
                <a:latin typeface="맑은 고딕"/>
              </a:rPr>
              <a:t> 평가할 수 있는 테스트를 실시하여 객관적인 데이터를 수집했습니다. </a:t>
            </a:r>
            <a:r>
              <a:rPr u="sng" b="1" sz="1200">
                <a:solidFill>
                  <a:srgbClr val="000000"/>
                </a:solidFill>
                <a:latin typeface="맑은 고딕"/>
              </a:rPr>
              <a:t>(3)이를 바탕으로 학원 운영진에 상황을 설명하고 수업 구성에 변화가 필요하다는 의사를</a:t>
            </a:r>
            <a:r>
              <a:rPr sz="1200">
                <a:solidFill>
                  <a:srgbClr val="000000"/>
                </a:solidFill>
                <a:latin typeface="맑은 고딕"/>
              </a:rPr>
              <a:t> 확실하게 전달했습니다. 동료 강사들에게도 이러한 상황을 말하고 상황 대처를 위한 소규모 회의를 진행했습니다. 마침 동료 강사도 같은 어려움을 겪고 있었고, 협의를 통해 수준별로 클래스를 나눈 뒤 각각 상위권 학생 반, 하위권 학생 반을 맡기로 결정했습니다. 학부모들에게도 개별적인 전화 상담을 통해 성취도 데이터를 기반으로 수업 개편의 필요성을 설명하고, 동의를 얻은 후 조율하는 과정을 거쳤습니다. 그 결과 학생, 학부모의 만족도가 크게 올라가고 성적도 유의미하게 상승했습니다. 저와 동료 강사 역시 수업 진행이 훨씬 수월해지고 기존 계획대로 해당 클래스를 마칠 수 있었습니다. 원활한 의사소통과 협업은 문제 해결의 핵심이라는 것을 확실하게 경험했습니다. 당시 문제 상황을 객관적인 데이터를 통해 구체화 하고, 이해관계자들과 적극적으로 소통하고 협업함으로써 효율적인 해결책을 마련하였습니다. 이러한 경험이 앞으로 조직에서 다양한 이해관계자가 얽힌 상황에서 문제를 예방하는 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학부모들과의 상담에서 구체적으로 어떤 접근 방법을 사용했으며, 이로 인해 어떤 변화를 이끌어냈는지 설명해 주실 수 있나요?</a:t>
            </a:r>
            <a:br/>
            <a:r>
              <a:t>(2) 문제 상황을 객관적으로 구체화하기 위해 수집한 데이터는 어떤 종류였으며, 이를 통해 얻은 성과는 어떤 것이 있었는지 더 자세히 설명해 주실 수 있을까요?</a:t>
            </a:r>
            <a:br/>
            <a:r>
              <a:t>(3) 수준별 클래스를 나누면서 동료 강사와 어떤 식으로 협업을 이루어냈는지, 이 과정에서의 역할을 구체적으로 설명해 주세요.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지원]한국마사회 판매마케팅 직무로서 오프라인 행사 기획을 통한 비경마고객 수 증가와 디지털 기술을 활용하여 고객 만족도 우수 달성 지원을 목표로 하고 있습니다.</a:t>
            </a:r>
            <a:r>
              <a:rPr u="sng" b="1" sz="1200">
                <a:solidFill>
                  <a:srgbClr val="000000"/>
                </a:solidFill>
                <a:latin typeface="맑은 고딕"/>
              </a:rPr>
              <a:t>(1) 인턴 업무 중 대국민 서비스 홍보 행사 기획 및 운영을 맡아 컨슈머 소사이어티, 장애인 인권 박람회 등 4개의 행사를 진행했던 경험이 있습니다.</a:t>
            </a:r>
            <a:r>
              <a:rPr sz="1200">
                <a:solidFill>
                  <a:srgbClr val="000000"/>
                </a:solidFill>
                <a:latin typeface="맑은 고딕"/>
              </a:rPr>
              <a:t> 당시 장애인, 기업관계자, 청년 등 </a:t>
            </a:r>
            <a:r>
              <a:rPr u="sng" b="1" sz="1200">
                <a:solidFill>
                  <a:srgbClr val="000000"/>
                </a:solidFill>
                <a:latin typeface="맑은 고딕"/>
              </a:rPr>
              <a:t>(2)행사마다 다른 참여 대상에게 홍보 전략을 수립해야 하는 어려움이 있었습니다.이를 해결하기 위해 먼저 홍보물품 현황을 파악했습니다. 기존 행사</a:t>
            </a:r>
            <a:r>
              <a:rPr sz="1200">
                <a:solidFill>
                  <a:srgbClr val="000000"/>
                </a:solidFill>
                <a:latin typeface="맑은 고딕"/>
              </a:rPr>
              <a:t> 보고서를 통해 특정 연령층이 좋아하는 물품을 확인하여 어린이 대상 행사에는 밴드, 기업 관계자 대상 행사에는 우산을 제공했습니다.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a:t>
            </a:r>
            <a:r>
              <a:rPr u="sng" b="1" sz="1200">
                <a:solidFill>
                  <a:srgbClr val="000000"/>
                </a:solidFill>
                <a:latin typeface="맑은 고딕"/>
              </a:rPr>
              <a:t>(3)확인하기 편하도록 했습니다. 이를 통해 약 800개의 행사물품을 배포하고 총 1,000 명이 넘는 인원을 대상으로 행사를 운영하며 행사 만족도 97%를</a:t>
            </a:r>
            <a:r>
              <a:rPr sz="1200">
                <a:solidFill>
                  <a:srgbClr val="000000"/>
                </a:solidFill>
                <a:latin typeface="맑은 고딕"/>
              </a:rPr>
              <a:t> 달성했습니다.경험을 통해 오프라인 행사 운영 역량과 프로모션 전략 활용 방안을 익혔습니다. 경험을 활용하여 연령층별 선호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 말씀하신 기획한 4개의 행사 중 특히 가장 어려움을 겪었던 대상이 있다면 무엇이었으며, 그 행사에서 어떤 방식으로 홍보 전략을 차별화하셨습니까?</a:t>
            </a:r>
            <a:br/>
            <a:r>
              <a:t>(2) 행사마다 다른 연령층 선호 물품을 제공하셨다고 하셨는데, 이를 위해 미리 어떤 조사나 연구를 진행하셨는지, 그리고 그 연구는 현장에서 어떤 식으로 기여했는지 말씀해 주세요.</a:t>
            </a:r>
            <a:br/>
            <a:r>
              <a:t>(3) 지원자가 언급한 디지털 기술 활용 방안 중, 특히 렛츠런파크의 고객 서비스 개선을 위해 어떤 구체적인 계획이 있으신지 설명해 주시겠습니까?</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그러나 유관 부서의 담당자분이 바쁘셨고 부서 간 명확한 의사소통 체계가 없었기 때문에 데이터 누락과 오류가 반복적으로 발생했습니다. 이로 인해 담당자분과 데이터를 주고 받는 데에 시간이 많이 소요되면서 매일 아침 11시까지 </a:t>
            </a:r>
            <a:r>
              <a:rPr u="sng" b="1" sz="1200">
                <a:solidFill>
                  <a:srgbClr val="000000"/>
                </a:solidFill>
                <a:latin typeface="맑은 고딕"/>
              </a:rPr>
              <a:t>(1)보고서를 송부하는 데 어려움을 느꼈습니다. 이러한 문제는 공정한 보고의 원칙을 깨고 장기적으로 시간관리에 부담이</a:t>
            </a:r>
            <a:r>
              <a:rPr sz="1200">
                <a:solidFill>
                  <a:srgbClr val="000000"/>
                </a:solidFill>
                <a:latin typeface="맑은 고딕"/>
              </a:rPr>
              <a:t> 될 것이라 판단했기에 개선이 필요함을 느꼈습니다. 하지만 인턴으로서 직접적으로 데이터를 재촉하는 것은 부담스러웠고 어떻게 하면 예의있게 데이터를 요청할 </a:t>
            </a:r>
            <a:r>
              <a:rPr u="sng" b="1" sz="1200">
                <a:solidFill>
                  <a:srgbClr val="000000"/>
                </a:solidFill>
                <a:latin typeface="맑은 고딕"/>
              </a:rPr>
              <a:t>(2)수 있을지 고민했습니다.이를 해결하기 위해 메신저 시스템을 이용하여 매일 아침 9시 30분에 ‘데이터 관련 변경사항 안내’라는 제목의</a:t>
            </a:r>
            <a:r>
              <a:rPr sz="1200">
                <a:solidFill>
                  <a:srgbClr val="000000"/>
                </a:solidFill>
                <a:latin typeface="맑은 고딕"/>
              </a:rPr>
              <a:t> 쪽지를 보냈습니다. 전날 보고서 내용에서 변경사항이 있으면 미리 안내드리고 변경 사항이 없을 경우 이전 데이터를 그대로 유지하면 된다고 전달하는 방식이었습니다. 처음에는 담당자분께서 귀찮아하셨지만 꾸준히 안내를 드리면서 점차 업무 정확도가 </a:t>
            </a:r>
            <a:r>
              <a:rPr u="sng" b="1" sz="1200">
                <a:solidFill>
                  <a:srgbClr val="000000"/>
                </a:solidFill>
                <a:latin typeface="맑은 고딕"/>
              </a:rPr>
              <a:t>(3)향상되었고 담당자분으로부터 꼼꼼하다는 피드백을 받았습니다.4개월동안 매일 안내드린 결과, 데이터 누락 사례가 단</a:t>
            </a:r>
            <a:r>
              <a:rPr sz="1200">
                <a:solidFill>
                  <a:srgbClr val="000000"/>
                </a:solidFill>
                <a:latin typeface="맑은 고딕"/>
              </a:rPr>
              <a:t> 1건으로 감소했고 담당자분과 소통의 기회가 넓어져 보고서 검토 작업이 수월해졌습니다. 이를 통해 총 6개월 동안 120건의 보고서를 실수 없이 작성하고 기한 내 상급기관에 제출하며 보고 업무를 안정적으로 수행할 수 있었습니다. 경험을 통해 적극적인 의사소통의 자세를 배웠습니다. 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보고서 작성 시 데이터 누락 문제를 해결하기 위해 어떤 점에서 메신저 시스템을 활용한 점이 가장 효과적이었는지 구체적으로 설명해 주실 수 있습니까?</a:t>
            </a:r>
            <a:br/>
            <a:r>
              <a:t>(2) 처음에는 쪽지를 귀찮아하시던 담당자분이 결국 지원자를 꼼꼼하다고 칭찬하신 순간에 어떤 변화나 계기가 있었는지 이야기해 주세요.</a:t>
            </a:r>
            <a:br/>
            <a:r>
              <a:t>(3) 지원자가 경험을 통해 배운 '적극적인 의사소통의 자세'가 한국마사회에서 어떻게 타 부서와의 협업을 이끌어내는 데 기여할 수 있을지에 대한 계획이 있으신가요?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운영하는 렛츠런파크를 문화와 스포츠, 관광이 융합된 종합 엔터테인먼트 단지로 발전시키는 데 기여하고 싶습니다.렛츠런파크 운영은 한국마사회의 지속 가능한 성장과 공익적 역할 수행을 위해 기관에게 가장 중요한 사업 중 하나라고 생각합니다. 기관은 해당 사업 활성화를 통해 경마 외의 신규 수익원을 확보하여 안정적인 수익 구조를 만들 수 있으며, 젊은 세대를 겨냥한 콘텐츠를 </a:t>
            </a:r>
            <a:r>
              <a:rPr u="sng" b="1" sz="1200">
                <a:solidFill>
                  <a:srgbClr val="000000"/>
                </a:solidFill>
                <a:latin typeface="맑은 고딕"/>
              </a:rPr>
              <a:t>(1)연계하여 미래 고객층을 확보할 수 있습니다. 또한 관광객 유입을 통한 지역 경제 활성화, 일자리 창출과 더불어서 국내 말 산업</a:t>
            </a:r>
            <a:r>
              <a:rPr sz="1200">
                <a:solidFill>
                  <a:srgbClr val="000000"/>
                </a:solidFill>
                <a:latin typeface="맑은 고딕"/>
              </a:rPr>
              <a:t> 발전에도 기여할 수 있습니다. 이외에도 ICT 기술 도입, 해외 고객 유치를 통한 국제 경쟁력 강화 등 한국마사회의 미래 성장 기반을 다지기 위한 주요한 동력으로써 렛츠런파크 사업을 활용할 수 있다고 생각합니다. 입사 후, 기관의 발전과 사회적 가치 실현을 위해 해당 사업 부흥에 이바지하고 싶습니다.렛츠런파크 사업의 활성화에 기여하기 위해서는, 첫 번째로 사업 계획을 수립하고 개선점을 도출하기 위한 </a:t>
            </a:r>
            <a:r>
              <a:rPr u="sng" b="1" sz="1200">
                <a:solidFill>
                  <a:srgbClr val="000000"/>
                </a:solidFill>
                <a:latin typeface="맑은 고딕"/>
              </a:rPr>
              <a:t>(2)분석 능력이 필수적이라고 생각합니다. 인턴 근무 당시, 기관 주요 사업의 실적을 분석하여 보고서를 작성하거나 행사를 기획하는</a:t>
            </a:r>
            <a:r>
              <a:rPr sz="1200">
                <a:solidFill>
                  <a:srgbClr val="000000"/>
                </a:solidFill>
                <a:latin typeface="맑은 고딕"/>
              </a:rPr>
              <a:t> 과정에서 해당 역량을 기를 수 있었습니다. 입사 후 렛츠런파크의 크고 작은 프로그램을 검토하고 개선 방향을 고민하면서, 사업의 수익률과 같은 눈에 보이는 지표부터 경마 이미지 개선 효과와 같은 수치화가 다소 어려운 지표까지 면밀하게 분석하여 사업 활성화를 위한 더 나은 의사결정이 이루어지도록 </a:t>
            </a:r>
            <a:r>
              <a:rPr u="sng" b="1" sz="1200">
                <a:solidFill>
                  <a:srgbClr val="000000"/>
                </a:solidFill>
                <a:latin typeface="맑은 고딕"/>
              </a:rPr>
              <a:t>(3)기여하겠습니다.두 번째로 행정 처리 역량 또한 중요하다고 생각합니다. 사업이 원활하게 추진되기 위해서는 행정적인 기반이 뒷받침되어야</a:t>
            </a:r>
            <a:r>
              <a:rPr sz="1200">
                <a:solidFill>
                  <a:srgbClr val="000000"/>
                </a:solidFill>
                <a:latin typeface="맑은 고딕"/>
              </a:rPr>
              <a:t> 합니다. 공공기관에서 기관 내외의 이해관계자들과 소통하며 다양한 행정 업무를 수행해온 경험을 바탕으로, 한국마사회의 구성원이 필요로 하는 업무를 빠르게 인지하고 적절한 정보를 제공하겠습니다. 더불어서 한국마사회법과 말산업육성법 등을 숙지하여 항상 정확한 행정 처리가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지속 가능한 성장을 위해 렛츠런파크를 활용할 수 있는 구체적인 전략을 제시해주시겠습니까?</a:t>
            </a:r>
            <a:br/>
            <a:r>
              <a:t>(2) 인턴 근무 당시 분석 역량을 기른 구체적인 사례를 말씀해 주시고, 이를 통해 어떻게 렛츠런파크의 사업 수익률을 높일 수 있다고 생각하십니까?</a:t>
            </a:r>
            <a:br/>
            <a:r>
              <a:t>(3) 행정 처리 역량을 기반으로 한국마사회에 어떠한 기여를 할 수 있을지 설명해 주시겠습니까?</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신입사원 교육 기간 중 팀 발표를 준비하면서 동기들과의 협업에 어려움을 겪었던 경험이 있습니다. 업무 프로세스 개선 방안을 주제로 발표하기 </a:t>
            </a:r>
            <a:r>
              <a:rPr u="sng" b="1" sz="1200">
                <a:solidFill>
                  <a:srgbClr val="000000"/>
                </a:solidFill>
                <a:latin typeface="맑은 고딕"/>
              </a:rPr>
              <a:t>(1)위해 역할을 분배하고 자료를 수집하는 과정에서, 팀원들 간 의견 충돌이 발생했습니다. 일부 팀원들은 업무 매뉴얼이나 타 기관의 사례와 같은 객관적인 자료 중심으로 발표를 구성해야 한다고</a:t>
            </a:r>
            <a:r>
              <a:rPr sz="1200">
                <a:solidFill>
                  <a:srgbClr val="000000"/>
                </a:solidFill>
                <a:latin typeface="맑은 고딕"/>
              </a:rPr>
              <a:t> 주장했지만, 다른 팀원들은 창의적이고 흥미로운 방식으로 발표를 진행하는 편이 좋은 평가를 받을 것이라고 생각했습니다. 의견이 조율되지 않은 상황에서 개별적으로 자료를 준비하다 보니 발표의 구성이 다소 혼란스러워져 갔고, 중복되는 내용이 많아지는 문제가 발생했습니다. 저는 이러한 갈등을 해결하기 위해 우선 팀원 개개인의 의견을 명확히 정리하고 공통점을 찾아야 한다고 판단했습니다. 따라서 모든 팀원이 각자의 의견을 간략히 적어보자고 제안했고, 이를 바탕으로 객관적 근거가 필요한 부분과 창의적인 요소가 필요한 부분을 구체적으로 구분하여 균형을 맞추는 방향으로 발표를 구성하기로 하였습니다.이러한 과정을 통해 팀원들 간의 의사소통이 보다 원활해졌으며, 각자의 강점을 살린 역할 분배가 </a:t>
            </a:r>
            <a:r>
              <a:rPr u="sng" b="1" sz="1200">
                <a:solidFill>
                  <a:srgbClr val="000000"/>
                </a:solidFill>
                <a:latin typeface="맑은 고딕"/>
              </a:rPr>
              <a:t>(2)가능해졌습니다. 논리적인 자료 분석에 강한 팀원들은 업무 데이터 기반의 내용을 구성하고, 창의적인 아이디어를 가진 팀원들은 시각 자료</a:t>
            </a:r>
            <a:r>
              <a:rPr sz="1200">
                <a:solidFill>
                  <a:srgbClr val="000000"/>
                </a:solidFill>
                <a:latin typeface="맑은 고딕"/>
              </a:rPr>
              <a:t> 제작과 발표의 스토리 구성을 담당했습니다. 또한, 발표 준비 시간을 효율적으로 관리하기 위해 일정표를 만들어 진행 상황을 공유하며 작업 속도를 </a:t>
            </a:r>
            <a:r>
              <a:rPr u="sng" b="1" sz="1200">
                <a:solidFill>
                  <a:srgbClr val="000000"/>
                </a:solidFill>
                <a:latin typeface="맑은 고딕"/>
              </a:rPr>
              <a:t>(3)조절하기도 하였습니다. 그 결과, 발표 내용이 체계적으로 정리되었을 뿐만 아니라 창의적인 전달 방식이 더해져 완성도를 높일 수 있었습니다. 팀원들 간 협업이 원활해지면서 발표</a:t>
            </a:r>
            <a:r>
              <a:rPr sz="1200">
                <a:solidFill>
                  <a:srgbClr val="000000"/>
                </a:solidFill>
                <a:latin typeface="맑은 고딕"/>
              </a:rPr>
              <a:t> 연습도 효과적으로 진행되었고, 최종 발표에서는 업무 프로세스 관련 자료들을 기반으로 한 논리적인 개선 방안과 창의적인 전달 방식이 조화를 이루어 96점이라는 좋은 평가를 받을 수 있었습니다. 이후에도 팀 단위 업무를 수행할 때 다양한 의견을 존중하고 조율하는 태도로, 협업의 효율성을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발표 준비 과정에서 발생한 의견 조율의 어려움을 극복했을 때, 지원자의 구체적인 역할은 무엇이었습니까?</a:t>
            </a:r>
            <a:br/>
            <a:r>
              <a:t>(2) '발표 준비 시간을 효율적으로 관리하기 위해 일정표를 만들어 진행 상황을 공유하며 작업 속도를 조절했다'고 하셨는데, 이 과정에서 어떤 어려움이 있었고, 어떻게 극복했는지 설명해주세요.</a:t>
            </a:r>
            <a:br/>
            <a:r>
              <a:t>(3) 발표 후 팀원들의 협업이 원활해져 발표의 완성도가 높아졌다고 하셨는데, 이 경험을 통해 배운 점과 이를 앞으로의 협업 상황에 어떻게 적용할 계획인가요?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정부출연연구기관에서 외국기관과의 다양한 계약업무를 담당하며 </a:t>
            </a:r>
            <a:r>
              <a:rPr u="sng" b="1" sz="1200">
                <a:solidFill>
                  <a:srgbClr val="000000"/>
                </a:solidFill>
                <a:latin typeface="맑은 고딕"/>
              </a:rPr>
              <a:t>(1)계약서 검토 및 계약 조건 협의, 계약 체결 및 계약에 따른 사업관리 업무를 수행하였습니다.맡은 업무를 수행하며 단순한 업무 처리에 그치지 않고 더욱</a:t>
            </a:r>
            <a:r>
              <a:rPr sz="1200">
                <a:solidFill>
                  <a:srgbClr val="000000"/>
                </a:solidFill>
                <a:latin typeface="맑은 고딕"/>
              </a:rPr>
              <a:t> 효율적이고 체계적인 업무 수행 방법과 잠재적 법률리스크에 대한 개선 방안에 관해 끊임없이 고민하였고, 이를 개선하기 위한 내규 및 표준 계약서 개정을 추진하였습니다.상대기관과 분쟁 발생이 예상되는 조항과 여러 해석의 여지가 있는 조항을 명확한 내용으로 수정하여 상대방과 계약조건 협의 지연 문제를 해결하였습니다. 또한, 일부 </a:t>
            </a:r>
            <a:r>
              <a:rPr u="sng" b="1" sz="1200">
                <a:solidFill>
                  <a:srgbClr val="000000"/>
                </a:solidFill>
                <a:latin typeface="맑은 고딕"/>
              </a:rPr>
              <a:t>(2)계약에서 부가가치세법에 따른 미납 조세 발생 및 가산세 부과 위험을 제거하기 위해 계약 체결 요건을 추가하여 법률리스크 저감 방안을 수립하였습니다. 이를 바탕으로 한국마사회의 용역, 공사, 물품 등 여러</a:t>
            </a:r>
            <a:r>
              <a:rPr sz="1200">
                <a:solidFill>
                  <a:srgbClr val="000000"/>
                </a:solidFill>
                <a:latin typeface="맑은 고딕"/>
              </a:rPr>
              <a:t>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a:t>
            </a:r>
            <a:r>
              <a:rPr u="sng" b="1" sz="1200">
                <a:solidFill>
                  <a:srgbClr val="000000"/>
                </a:solidFill>
                <a:latin typeface="맑은 고딕"/>
              </a:rPr>
              <a:t>(3)승소 이후 소송비용액확정신청까지 행정소송의 실무적 절차를 경험함과 동시에 적법한 권리를 보전할 수 있었습니다. 이러한 경험을 바탕으로</a:t>
            </a:r>
            <a:r>
              <a:rPr sz="1200">
                <a:solidFill>
                  <a:srgbClr val="000000"/>
                </a:solidFill>
                <a:latin typeface="맑은 고딕"/>
              </a:rPr>
              <a:t>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정부출연연구기관에서 추진한 내규 및 표준 계약서 개정의 구체적인 예시와 그로 인해 개선된 결과는 무엇이었나요?</a:t>
            </a:r>
            <a:br/>
            <a:r>
              <a:t>(2) 행정소송에서 약 3년간의 재판 과정을 통해 가장 중요한 교훈은 무엇이며, 이를 한국마사회에서 어떻게 활용할 계획인가요?</a:t>
            </a:r>
            <a:br/>
            <a:r>
              <a:t>(3) 한국마사회에 입사하여 추진할 법률 리스크 저감을 위한 구체적인 법무지원 계획은 무엇인가요?</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직접 상대기관의 연구책임자에게 연락하여 조율이 어려운 우리 측의 사유를 설명하고 상대기관의 조율이 힘든 사유를 청취하였습니다. 그 결과 </a:t>
            </a:r>
            <a:r>
              <a:rPr u="sng" b="1" sz="1200">
                <a:solidFill>
                  <a:srgbClr val="000000"/>
                </a:solidFill>
                <a:latin typeface="맑은 고딕"/>
              </a:rPr>
              <a:t>(1)상대기관의 입장을 실무적인 관점에서 알 수 있었으며, 상대기관의 계약 담당자와 제가 생각하지 못했던 방식인 계약서의 명칭 수정을 통해 해결 방안을 도출함으로써 성공적으로 해당 계약을 체결할 수 있었습니다. 이 과정에서 문제해결을 위한 접근 방식을 다각화하는 것이 중요하다는 사실을 깨달았으며,</a:t>
            </a:r>
            <a:r>
              <a:rPr sz="1200">
                <a:solidFill>
                  <a:srgbClr val="000000"/>
                </a:solidFill>
                <a:latin typeface="맑은 고딕"/>
              </a:rPr>
              <a:t> 해당 기관과의 협의 내용을 양식화하여 다른 기관과의 계약 조건 협의에 활용함으로써 업무의 효율성을 높였습니다. 또한, 연구책임자들 간 계약 체결 이전에 미리 연구에 착수하는 관행이 있다는 것을 알게 되어, 계약 이전에 연구를 착수하지 않도록 계약의뢰 단계에서 사전 고지하는 업무절차를 추가하여 추후 </a:t>
            </a:r>
            <a:r>
              <a:rPr u="sng" b="1" sz="1200">
                <a:solidFill>
                  <a:srgbClr val="000000"/>
                </a:solidFill>
                <a:latin typeface="맑은 고딕"/>
              </a:rPr>
              <a:t>(2)유사한 문제의 발생을 예방하였습니다.해당 경험을 바탕으로 한국마사회에서 법무 업무를 수행하며 법령과 규정에 입각하여 처리하되 규정 등 원칙에만 매몰되지</a:t>
            </a:r>
            <a:r>
              <a:rPr sz="1200">
                <a:solidFill>
                  <a:srgbClr val="000000"/>
                </a:solidFill>
                <a:latin typeface="맑은 고딕"/>
              </a:rPr>
              <a:t> 않고 동료의 상황과 조직 전체의 이익을 고려하여 문제해결의 다양한 가능성을 개방적으로 수용함으로써 더욱 합리적인 방안을 도출할 수 있도록 노력하겠습니다.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상대기관의 연구책임자와 직접 소통하여 해결한 문제 해결 과정에서 배운 점은 무엇이며, 이를 어떻게 업무에 적용하고자 하나요?</a:t>
            </a:r>
            <a:br/>
            <a:r>
              <a:t>(2) 연구책임자들에게 미리 연구에 착수하지 않도록 사전 고지하는 업무절차를 추가함으로써 얻은 구체적인 이점은 무엇인가요?</a:t>
            </a:r>
            <a:br/>
            <a:r>
              <a:t>(3) 한국마사회에 입사 시 법령과 규정을 준수하면서도 동료의 상황과 조직 전체의 이익을 고려한 문제해결을 수행하기 위한 구체적인 계획은 무엇인가요?</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a:t>
            </a:r>
            <a:r>
              <a:rPr u="sng" b="1" sz="1200">
                <a:solidFill>
                  <a:srgbClr val="000000"/>
                </a:solidFill>
                <a:latin typeface="맑은 고딕"/>
              </a:rPr>
              <a:t>(1)위해 다음의 노력을 하였습니다. 첫째, 재무회계, 재무관리 등 금융 전공과목을 수강하고 전산세무회계, 재경관리사, 신용분석사 등 관련 자격증을 취득함으로써 필요한 회계적 지식을 쌓았습니다. 둘째, 경기신용보증재단과 국민건강보험공단에서 근무하며 보증심사와</a:t>
            </a:r>
            <a:r>
              <a:rPr sz="1200">
                <a:solidFill>
                  <a:srgbClr val="000000"/>
                </a:solidFill>
                <a:latin typeface="맑은 고딕"/>
              </a:rPr>
              <a:t> 등급 판정심사에 대한 프로세스를 안내한 후 필요서류를 수취 및 검토하고 이를 전산상 입력하였습니다.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a:t>
            </a:r>
            <a:r>
              <a:rPr u="sng" b="1" sz="1200">
                <a:solidFill>
                  <a:srgbClr val="000000"/>
                </a:solidFill>
                <a:latin typeface="맑은 고딕"/>
              </a:rPr>
              <a:t>(2)이해하기 쉽게 절차와 필요서류를 안내하고 지출명세나 지출내역과 각각의 증빙을 꼼꼼히 비교 및 검토한 후 신속하고 정확하게 자금이 지급될 수 있도록</a:t>
            </a:r>
            <a:r>
              <a:rPr sz="1200">
                <a:solidFill>
                  <a:srgbClr val="000000"/>
                </a:solidFill>
                <a:latin typeface="맑은 고딕"/>
              </a:rPr>
              <a:t> 노력하겠습니다.</a:t>
            </a:r>
            <a:r>
              <a:rPr u="sng" b="1" sz="1200">
                <a:solidFill>
                  <a:srgbClr val="000000"/>
                </a:solidFill>
                <a:latin typeface="맑은 고딕"/>
              </a:rPr>
              <a:t>(3)장기적으로는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a:t>
            </a:r>
            <a:r>
              <a:rPr sz="1200">
                <a:solidFill>
                  <a:srgbClr val="000000"/>
                </a:solidFill>
                <a:latin typeface="맑은 고딕"/>
              </a:rPr>
              <a:t> 이에 따라 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경마산업의 발전을 위해 재무회계 관리자의 역할이 중요하다고 적었는데, 한국마사회에서 이 역할을 수행하며 가장 큰 도전이 될 수 있는 점은 무엇이라고 생각하나요?</a:t>
            </a:r>
            <a:br/>
            <a:r>
              <a:t>(2) 지원자는 재무회계관리 전문가로의 성장을 목표로 하고 있는데, 지금까지의 경험 중 어떤 점들이 한국마사회의 대내외적 여건 평가에 기여할 수 있을지 구체적으로 설명해 주세요.</a:t>
            </a:r>
            <a:br/>
            <a:r>
              <a:t>(3) 지원자는 불필요한 지출을 줄이는 능력을 어떻게 적용하여 한국마사회에서의 순이익을 극대화할 계획인지 설명해 주세요.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주식팀에서 예상치 못한 불만을 제기하였습니다. 그 이유는 과도한 업무량 대비 부족한 인력과 큰 성과 변동성으로 인해 심리적인 부담이 크다는 것이었습니다.저는 조장으로써 이를 인지하고 해결책을 강구하고자 전체회의를 통해 모든 팀원들에게 공유하였습니다. 이때 몇몇 타 팀 조원들은 자발적 선택으로 결정된 팀이고 </a:t>
            </a:r>
            <a:r>
              <a:rPr u="sng" b="1" sz="1200">
                <a:solidFill>
                  <a:srgbClr val="000000"/>
                </a:solidFill>
                <a:latin typeface="맑은 고딕"/>
              </a:rPr>
              <a:t>(1)프로젝트 마감기한이 있기에 변경사항 없이 그대로 프로젝트를 진행할 것을 주장하였습니다. 하지만 저는 소수의 불만이라고 가볍게 넘긴다면 이후 프로젝트에 심각한 타격을 줄 수 있다고</a:t>
            </a:r>
            <a:r>
              <a:rPr sz="1200">
                <a:solidFill>
                  <a:srgbClr val="000000"/>
                </a:solidFill>
                <a:latin typeface="맑은 고딕"/>
              </a:rPr>
              <a:t> 생각하였습니다.저는 2가지 방법을 통해 조원들이 충분히 수용할 수 있으면서도 실질적인 방안을 제시하였습니다. 먼저, 평소 함께 수업을 들으며 파악한 조원들의 역량을 바탕으로 주식팀에 적합할 것 같다고 판단되는 </a:t>
            </a:r>
            <a:r>
              <a:rPr u="sng" b="1" sz="1200">
                <a:solidFill>
                  <a:srgbClr val="000000"/>
                </a:solidFill>
                <a:latin typeface="맑은 고딕"/>
              </a:rPr>
              <a:t>(2)조원들에게 지금까지 주식팀의 성과와 중요성을 강조하면서 양해를 구하고 주식팀으로의 이동을 설득하였습니다. 다음으로, 주식팀의 경우 주 2회에서 주 1회로 보고 횟수를 축소하고 팀 내 주식 매매 결정권을 부여하여 보고절차</a:t>
            </a:r>
            <a:r>
              <a:rPr sz="1200">
                <a:solidFill>
                  <a:srgbClr val="000000"/>
                </a:solidFill>
                <a:latin typeface="맑은 고딕"/>
              </a:rPr>
              <a:t> 간소화 및 자율성 확대를 꾀함으로써 타 팀과 업무량을 일정한 수준으로 맞췄습니다. 이와 같이 인력 재배치와 업무 평준화를 수행함으로써 </a:t>
            </a:r>
            <a:r>
              <a:rPr u="sng" b="1" sz="1200">
                <a:solidFill>
                  <a:srgbClr val="000000"/>
                </a:solidFill>
                <a:latin typeface="맑은 고딕"/>
              </a:rPr>
              <a:t>(3)불만의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마무리하였습니다.저는 갈등 발생시 신속하게 대처할 수 있을 뿐만 아니라 모두의</a:t>
            </a:r>
            <a:r>
              <a:rPr sz="1200">
                <a:solidFill>
                  <a:srgbClr val="000000"/>
                </a:solidFill>
                <a:latin typeface="맑은 고딕"/>
              </a:rPr>
              <a:t>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주식팀의 업무량 문제를 해결할 때 사용한 조원의 역량 파악 방법과 이를 기반으로 한 설득 전략에 대해 자세히 설명해 주세요.</a:t>
            </a:r>
            <a:br/>
            <a:r>
              <a:t>(2) 프로젝트 수행 중 주식팀의 보고 절차 간소화를 이루기 위해 어떠한 특별한 노력을 기울였는지 구체적으로 이야기해 주세요.</a:t>
            </a:r>
            <a:br/>
            <a:r>
              <a:t>(3) 지원자가 조원들 모두 능력을 최대치로 발휘하도록 기여한 경험을 바탕으로, 한국마사회에서 어떻게 팀의 성과 극대화를 이끌어낼 것인지 설명해 주세요.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기계직으로 입사한 후, 마사회의 시설 운영과 관리 효율성을 높이기 위해 기계적 시스템을 최적화하고, 지속 가능한 에너지 절감을 통해 환경적 책임을 다하는 역할을 수행하고자 합니다. 이를 통해 마사회의 경쟁력을 높이고, 고객들에게 안전하고 쾌적한 환경을 제공하는 것이 제 목표입니다.위와 같은 목표를 달성하기 위해 경험과 직무역량을 활용하여 구체적인 전략을 수립하였습니다.첫째, 시설 운영 효율성 증대입니다.</a:t>
            </a:r>
            <a:r>
              <a:rPr u="sng" b="1" sz="1200">
                <a:solidFill>
                  <a:srgbClr val="000000"/>
                </a:solidFill>
                <a:latin typeface="맑은 고딕"/>
              </a:rPr>
              <a:t>(1) 한국마사회에서 운영되는 다양한 시설에는 많은 기계 시스템이 운영되고 있습니다. 저는 00공공기관 시설과에 근무를 하며, 자동제어를 통해 공조설비 모니터링</a:t>
            </a:r>
            <a:r>
              <a:rPr sz="1200">
                <a:solidFill>
                  <a:srgbClr val="000000"/>
                </a:solidFill>
                <a:latin typeface="맑은 고딕"/>
              </a:rPr>
              <a:t> 및 공조설비 유지관리 업무를 수행한 경험이 있습니다. 이를 바탕으로 시설의 </a:t>
            </a:r>
            <a:r>
              <a:rPr u="sng" b="1" sz="1200">
                <a:solidFill>
                  <a:srgbClr val="000000"/>
                </a:solidFill>
                <a:latin typeface="맑은 고딕"/>
              </a:rPr>
              <a:t>(2)기계적 설비에 대한 정기적인 점검과 유지보수 작업을 통해 기계 시스템이 원활히 작동하도록 하고, 고장 발생률을 최소화하는 데 집중할 것입니다. 또한, 기계 설비의 성능을 지속적으로 모니터링하고</a:t>
            </a:r>
            <a:r>
              <a:rPr sz="1200">
                <a:solidFill>
                  <a:srgbClr val="000000"/>
                </a:solidFill>
                <a:latin typeface="맑은 고딕"/>
              </a:rPr>
              <a:t> 분석하여 효율적인 시스템 운영 방안을 제시할 계획입니다.둘째, 에너지 절감 및 지속 가능성 증대입니다. 지속 가능한 </a:t>
            </a:r>
            <a:r>
              <a:rPr u="sng" b="1" sz="1200">
                <a:solidFill>
                  <a:srgbClr val="000000"/>
                </a:solidFill>
                <a:latin typeface="맑은 고딕"/>
              </a:rPr>
              <a:t>(3)에너지 관리는 기계직의 중요한 역할 중 하나입니다. 저는 기존 보일러 설비를 통해 난방을 한 시설을 친환경 히트펌프 교체를 통해 난방효율</a:t>
            </a:r>
            <a:r>
              <a:rPr sz="1200">
                <a:solidFill>
                  <a:srgbClr val="000000"/>
                </a:solidFill>
                <a:latin typeface="맑은 고딕"/>
              </a:rPr>
              <a:t> 향상 및 친환경 에너지 시스템을 도입한 경험이 있습니다. 이를 바탕으로 효율적인 기계 및 설비를 도입하고, 기존 시스템의 에너지 소비를 분석하여 불필요한 에너지 낭비를 줄이는 방안을 제시하고 실행할 것입니다. 또한, 전력 관리 시스템을 도입하거나, 태양광 패널 같은 친환경 에너지 시스템을 설치하여 마사회의 환경적 책임을 다할 수 있도록 기여할 것입니다.다음 두 가지 전략을 바탕으로 마사회의 경쟁력을 높이고, 고객들에게 안전하고 쾌적한 환경을 제공할 수 있는 엔지니어가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자동제어를 통해 공조설비 모니터링을 수행한 경험을 언급하였습니다. 이 경험을 바탕으로 마사회 기계 시스템의 고장 발생률을 최소화하기 위한 구체적인 방안은 무엇인가요?</a:t>
            </a:r>
            <a:br/>
            <a:r>
              <a:t>(2) 한국마사회에 입사 후, 지속 가능한 에너지 절감을 위한 실질적인 방안을 제시하셨는데, 이전 직장에서 친환경 히트펌프를 도입한 구체적인 경험을 바탕으로 어떻게 이를 실현할 계획인가요?</a:t>
            </a:r>
            <a:br/>
            <a:r>
              <a:t>(3) 태양광 패널 같은 친환경 에너지 시스템을 도입할 계획이라고 하셨는데, 이를 통해 마사회의 환경적 책임을 다하기 위한 우선적으로 고려해야 할 요소들은 무엇이라고 생각하십니까?</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a:t>
            </a:r>
            <a:r>
              <a:rPr u="sng" b="1" sz="1200">
                <a:solidFill>
                  <a:srgbClr val="000000"/>
                </a:solidFill>
                <a:latin typeface="맑은 고딕"/>
              </a:rPr>
              <a:t>(1)역할을 수행합니다. 정확한 분석기기 운용 능력과 실험 데이터를 정확하게 해석하는데 자신 있습니다. 실제로 학부 과정에서</a:t>
            </a:r>
            <a:r>
              <a:rPr sz="1200">
                <a:solidFill>
                  <a:srgbClr val="000000"/>
                </a:solidFill>
                <a:latin typeface="맑은 고딕"/>
              </a:rPr>
              <a:t> 기기 분석 과목을 집중적으로 이수하였고, 대학원생만 참여하는 유세포 분석기기(FACS) 세미나에 자발적으로 참여하여 실험 기기에 대한 </a:t>
            </a:r>
            <a:r>
              <a:rPr u="sng" b="1" sz="1200">
                <a:solidFill>
                  <a:srgbClr val="000000"/>
                </a:solidFill>
                <a:latin typeface="맑은 고딕"/>
              </a:rPr>
              <a:t>(2)심층적인 이해를 키웠습니다.단순히 기존 자료를 학습하는 것에 그치지 않고, "나만의 실험 프로토콜을 수립하겠다"는</a:t>
            </a:r>
            <a:r>
              <a:rPr sz="1200">
                <a:solidFill>
                  <a:srgbClr val="000000"/>
                </a:solidFill>
                <a:latin typeface="맑은 고딕"/>
              </a:rPr>
              <a:t> 목표를 세우고 자료를 제작하며 기기 원리를 익혔습니다. 이러한 노력을 통해 FPLC, FACS 등 복잡한 실험 장비를 수월하게 운용할 수 있는 능력을 갖추게 되었습니다. 이 경험을 바탕으로 도핑 검사소에서도 LC-MS/MS, HPLC 등의 기기를 신속하게 익히고, 정밀한 분석을 수행하는데 기여하겠습니다.연구실 인턴으로 활동하며 실험 수행뿐만 아니라 </a:t>
            </a:r>
            <a:r>
              <a:rPr u="sng" b="1" sz="1200">
                <a:solidFill>
                  <a:srgbClr val="000000"/>
                </a:solidFill>
                <a:latin typeface="맑은 고딕"/>
              </a:rPr>
              <a:t>(3)실험결과 해석이 연구의 핵심이라는 점을 확인하였습니다. 이에 실험 데이터를 분석하는 역량을 키우기 위해 자발적으로</a:t>
            </a:r>
            <a:r>
              <a:rPr sz="1200">
                <a:solidFill>
                  <a:srgbClr val="000000"/>
                </a:solidFill>
                <a:latin typeface="맑은 고딕"/>
              </a:rPr>
              <a:t> 매주 lab meeting에 참여하였고, 실험 결과를 분석하고 발표하였습니다. 또한, 연구실에서 진행하는 실험에 대한 50편 이상의 연구 논문을 읽고 결과 해석에 대한 다양한 접근 방식을 학습했습니다. 이러한 경험을 통해 연구 논문 발표 대회에서 우수상을 받으며, 실험 수행 능력과 결과 해석 능력을 인정받았습니다.이와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학부 과정에서 ‘기기 분석 과목을 집중적으로 이수’하였다고 했는데, 이 과목을 통해 기기 분석에 대해 구체적으로 어떤 능력을 습득하였고 이를 어떻게 활용하였는지 설명해 주세요.</a:t>
            </a:r>
            <a:br/>
            <a:r>
              <a:t>(2) 지원자가 '실험 프로토콜을 수립'한 경험은 일반적인 실험 진행과 어떤 차별성을 가지며, 이 경험이 직무 수행에 어떻게 기여할지 설명해 주세요.</a:t>
            </a:r>
            <a:br/>
            <a:r>
              <a:t>(3) 연구실 인턴 경험이 실험 데이터 분석 역량을 키우는 데 어떤 구체적인 영향을 미쳤는지, 그 과정에서 직면한 가장 큰 도전은 무엇이었고 어떻게 극복했는지 이야기해 주세요.</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시설 파트에서 근무하며, 시설 팀 내 다른 직렬과 협업 하여 업무를 수행하고 있었습니다. 연 초에 예산이 배정되었고, 전기, 건축 직렬과 예산 분배를 </a:t>
            </a:r>
            <a:r>
              <a:rPr u="sng" b="1" sz="1200">
                <a:solidFill>
                  <a:srgbClr val="000000"/>
                </a:solidFill>
                <a:latin typeface="맑은 고딕"/>
              </a:rPr>
              <a:t>(1)하는 과정에서 어려움을 겪었습니다. 두 직렬은 예산을 정확하게 분배하자 하였고, 기계 파트인 저는 시설 유지 보수에 들어가는</a:t>
            </a:r>
            <a:r>
              <a:rPr sz="1200">
                <a:solidFill>
                  <a:srgbClr val="000000"/>
                </a:solidFill>
                <a:latin typeface="맑은 고딕"/>
              </a:rPr>
              <a:t> 예산이 기계 파트가 더 많기 때문에 예산을 똑같이 분배하면 안된다는 입장이었습니다.이와 같은 어려움을 극복하기 위해 저는 다음과 같은 방법을 제시하였습니다.첫째, 정기적인 회의 도입입니다. 부서 자체적으로는 주간 회의를 진행하였지만, 시설 파트 내부적으로 진행하지 않았습니다. 주간 회의를 </a:t>
            </a:r>
            <a:r>
              <a:rPr u="sng" b="1" sz="1200">
                <a:solidFill>
                  <a:srgbClr val="000000"/>
                </a:solidFill>
                <a:latin typeface="맑은 고딕"/>
              </a:rPr>
              <a:t>(2)정례화하여 각 파트의 진행 상황을 공유하고, 각 파트 내 사업 규모와 진행을 파악하였습니다.둘째, 공동 목표 설정 및 공유입니다. 각 파트가 서로 (3)다른 목표를 가지고 있었기 때문에, 전체 예산의 공동 목표를 설정하고 이에 맞는 예산을 사용할 수 있도록 하였습니다. 예를 들어, 각 파트당 긴급한 사업을 진행하는 파트에게 예산을 더 분배하고</a:t>
            </a:r>
            <a:r>
              <a:rPr sz="1200">
                <a:solidFill>
                  <a:srgbClr val="000000"/>
                </a:solidFill>
                <a:latin typeface="맑은 고딕"/>
              </a:rPr>
              <a:t> 사용해서 조직의 성과로 이어진다는 점을 강조했습니다.그 결과 정기적인 회의와 공동 목표 설정 및 공유가 효과를 보았고, 파트 간 의사소통이 원활해졌습니다. 이전에 비해 서로의 입장을 더 잘 이해하게 되었고, 갈등이 줄어들었습니다. 또한 서로의 업무를 파악하다 보니 효율적으로 예산을 사용할 수 있게 되었습니다.이와 같은 경험을 통해 소통과 협력의 중요성을 다시 한 번 깨달았으며, 갈등을 해결하고 팀워크를 증진 시키는 방법을 배웠습니다. 회의를 통해 소통을 원활하게 하고, 공동의 목표를 공유함으로써 효율적인 협업을 이끌어 낼 수 있었습니다.제가 한국마사회에 입사하게 된다면 동료 분들과 원활한 협업을 통해 함께 발전해 나갈 수 있는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예산 분배 과정에서 겪었던 어려움에 대해 언급하셨습니다. 그때의 경험을 바탕으로 지원자가 마사회에서 예산 배정에 참여하게 된다면, 어떤 전략을 통해 효율적인 배분을 이끌어낼 수 있을까요?</a:t>
            </a:r>
            <a:br/>
            <a:r>
              <a:t>(2) 정기적인 회의 도입을 통해 파트 간 갈등을 줄이고 의사소통을 원활하게 하였다고 하셨습니다. 그 경험을 통해 배우신 점을 바탕으로, 마사회 내에서 더욱 향상된 의사소통 환경을 조성하려면 어떤 방법을 사용할 예정인가요?</a:t>
            </a:r>
            <a:br/>
            <a:r>
              <a:t>(3) 공동 목표 설정 및 공유를 통해 예산 사용의 효율성을 증진시킨 경험이 있습니다. 이같은 방법을 마사회에 적용할 때 발생할 수 있는 도전 과제는 어떤 것이 있을까요?</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a:t>
            </a:r>
            <a:r>
              <a:rPr u="sng" b="1" sz="1200">
                <a:solidFill>
                  <a:srgbClr val="000000"/>
                </a:solidFill>
                <a:latin typeface="맑은 고딕"/>
              </a:rPr>
              <a:t>(1)경마지원직으로 근무하면서 크게 느꼈던 점은 한국마사회가 불법 경마</a:t>
            </a:r>
            <a:r>
              <a:rPr sz="1200">
                <a:solidFill>
                  <a:srgbClr val="000000"/>
                </a:solidFill>
                <a:latin typeface="맑은 고딕"/>
              </a:rPr>
              <a:t> 예방을 위하여 큰 노력을 하고 있다는 점이었습니다.무조건 사행성 기업이라는 인식을 </a:t>
            </a:r>
            <a:r>
              <a:rPr u="sng" b="1" sz="1200">
                <a:solidFill>
                  <a:srgbClr val="000000"/>
                </a:solidFill>
                <a:latin typeface="맑은 고딕"/>
              </a:rPr>
              <a:t>(2)가지고 있는 국민이 아직도 많고 저 또한 경험해 보기 전까지는 그러한 (3)인식을 가지고 있었습니다.팬데믹 이후 영업장 폐쇄로 인해 매출액이 급감하여 큰 타격을 입었지만, 매출액 증대와 과몰입 예방이라는</a:t>
            </a:r>
            <a:r>
              <a:rPr sz="1200">
                <a:solidFill>
                  <a:srgbClr val="000000"/>
                </a:solidFill>
                <a:latin typeface="맑은 고딕"/>
              </a:rPr>
              <a:t>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있었습니다.본장에서 경마지원직을 하며 한국마사회의 이해도를 높일 수 있었고 다양한 경험을 통해 고객과 소통하는 법을 배울 수 있었습니다.재경직으로서 정확한 업무 처리 능력은 물론, 경마장 이용 고객에 대한 서비스 정신도 중요하다고 생각합니다.단순히 숫자나 데이터를 관리하는 것에 그치지 않고 고객과의 신뢰를 구축하는 데 중요한 역할을 하기 때문입니다.고객이 신뢰할 수 있는 투명한 재무 관리와 함께 친절하고 원활한 고객 서비스를 제공하는 것이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팬데믹 이후 영업장 폐쇄로 인해 매출이 급감했을 때, 한국마사회가 매출 증대와 과몰입 예방을 위해 어떤 노력을 했는지를 보았다고 하셨습니다. 그 중 가장 효과적이었던 전략은 무엇이었고, 이를 통해 얻은 경험을 어떻게 활용할 계획이신가요?</a:t>
            </a:r>
            <a:br/>
            <a:r>
              <a:t>(2) 한국마사회에서 경마지원직으로 근무하면서 고객과 소통하는 법을 배웠다고 하셨습니다. 구체적으로 어떤 상황에서 고객과 소통할 기회를 얻었고, 이를 회사의 발전에 어떻게 기여할 수 있었다고 생각하시나요?</a:t>
            </a:r>
            <a:br/>
            <a:r>
              <a:t>(3) 한국마사회의 재경직으로서 정확한 업무 처리 능력과 경마장 이용 고객에 대한 서비스 정신이 중요하다고 하셨는데, 과거 근무 경험에서 이러한 능력을 어떻게 발휘하셨고, 특히 서비스 정신을 어떤 방식으로 실천하셨는지 자세히 설명해 주세요.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 표시된 유통기한을 지우거나 유통기한이 따로 표시되지 않는 현장 제조 상품을 수선해서 판매하기 시작했습니다.요즘 현명한 </a:t>
            </a:r>
            <a:r>
              <a:rPr u="sng" b="1" sz="1200">
                <a:solidFill>
                  <a:srgbClr val="000000"/>
                </a:solidFill>
                <a:latin typeface="맑은 고딕"/>
              </a:rPr>
              <a:t>(1)소비에 관한 관심 증대로 유통기한을 확인하시는 고객이 많아졌고 만약 소비자나 미스터리 쇼퍼가 이러한</a:t>
            </a:r>
            <a:r>
              <a:rPr sz="1200">
                <a:solidFill>
                  <a:srgbClr val="000000"/>
                </a:solidFill>
                <a:latin typeface="맑은 고딕"/>
              </a:rPr>
              <a:t> 점을 발견하게 된다면 최대 15일 정도의 영업정지 처분을 받게 될 것이기에 매니저와의 소통이 필요했습니다.이 상황에 대해 충분히 고민할 수 있는 방안이었던 것을 </a:t>
            </a:r>
            <a:r>
              <a:rPr u="sng" b="1" sz="1200">
                <a:solidFill>
                  <a:srgbClr val="000000"/>
                </a:solidFill>
                <a:latin typeface="맑은 고딕"/>
              </a:rPr>
              <a:t>(2)이해하고 있다는 점을 표현하되, 당장 닥친 손해를 무마하고자 내린 결정은</a:t>
            </a:r>
            <a:r>
              <a:rPr sz="1200">
                <a:solidFill>
                  <a:srgbClr val="000000"/>
                </a:solidFill>
                <a:latin typeface="맑은 고딕"/>
              </a:rPr>
              <a:t> 그보다 더 큰 금전적 손실은 물론이고 점포 이미지, 크게는 그 제과점 상표의 이미지를 훼손시킬 수 있기에 장기적인 관점에서는 손실이 더 클 수 있는 문제라는 점을 알렸습니다.그래서 근본적으로 매출 분석을 통해 불필요한 제조와 주문을 줄이고 그럼에도 불구하고 미판매되는 부분은 타임세일을 통해 판매하는 </a:t>
            </a:r>
            <a:r>
              <a:rPr u="sng" b="1" sz="1200">
                <a:solidFill>
                  <a:srgbClr val="000000"/>
                </a:solidFill>
                <a:latin typeface="맑은 고딕"/>
              </a:rPr>
              <a:t>(3)방안과 원재료 추가 주문이 발생하지 않고 재고가 생기지 않는 시즌 메뉴를 개발하는 방향을 제시하였었습니다.결과적으로</a:t>
            </a:r>
            <a:r>
              <a:rPr sz="1200">
                <a:solidFill>
                  <a:srgbClr val="000000"/>
                </a:solidFill>
                <a:latin typeface="맑은 고딕"/>
              </a:rPr>
              <a:t>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유통기한 문제에서 발생할 수 있는 이미지 손상 및 금전적 손실을 예방하기 위해 제안한 해결책은 무엇이었으며, 이를 통해 조직 내 어떤 긍정적 변화를 끌어낼 수 있었는지 설명해 주세요.</a:t>
            </a:r>
            <a:br/>
            <a:r>
              <a:t>(2) 제과점에서 매니저와 소통하여 유통기한 문제를 해결했다는 경험을 공유하셨는데, 그 후 언급한 타임세일과 시즌 메뉴 개발이 어떻게 진행되었으며, 당신이 이 과정에서 맡았던 구체적인 역할은 무엇이었나요?</a:t>
            </a:r>
            <a:br/>
            <a:r>
              <a:t>(3) 한국마사회에서 근무하게 된다면, 과거의 갈등 해결 경험을 바탕으로 정의와 청렴을 실현하는 동시에 매출과 이미지를 다잡을 수 있는 구체적인 방안 마련에 어떤 기여를 할 계획이신가요?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[동료에게 올바른 방향을 제시하는 지침을 만들고 싶습니다.]2달 만에 과외 하는 중학생 친구의 한 자릿수 수학점수를 70점까지 올린 적이 있습니다. 물론 저 혼자만의 성과가 아닌 학생과 같이 노력한 결과로, 짧은 시간동안 좋은 성과를 </a:t>
            </a:r>
            <a:r>
              <a:rPr u="sng" b="1" sz="1200">
                <a:solidFill>
                  <a:srgbClr val="000000"/>
                </a:solidFill>
                <a:latin typeface="맑은 고딕"/>
              </a:rPr>
              <a:t>(1)이룬 것은 제게 큰 보람을 느끼게 해 주었습니다.과외는 부모님을 통해서 시작하게 되었습니다. 당시 과외학생의 아버지는 공부를 하지 않는 아들에 대해 고민이 많은 상황이었습니다. 아들의 공부를 위해 과외를 알아보시던</a:t>
            </a:r>
            <a:r>
              <a:rPr sz="1200">
                <a:solidFill>
                  <a:srgbClr val="000000"/>
                </a:solidFill>
                <a:latin typeface="맑은 고딕"/>
              </a:rPr>
              <a:t> 중 부모님을 통해 저와 연락이 닿았고, 그렇게 중학생인 친구를 만나게 되었습니다.그 학생은 자존심과 고집이 강한 친구였습니다. 현재 수준에 맞는 저학년의 문제를 거부하고 본인 학년의 문제를 풀기 원했습니다. 처음에 저는 그 친구의 목표에 대해 부정하고 기본개념에 대해 강요했었습니다. 하지만 고집 있는 학생과의 줄다리기 속에서 그 친구의 인정받고자 하는 욕구를 보게 됐습니다. 저는 서점으로 갔고, 그 학년의 </a:t>
            </a:r>
            <a:r>
              <a:rPr u="sng" b="1" sz="1200">
                <a:solidFill>
                  <a:srgbClr val="000000"/>
                </a:solidFill>
                <a:latin typeface="맑은 고딕"/>
              </a:rPr>
              <a:t>(2)가장 쉬운 문제집의, 가장 쉬운 문제들로 시험지 한 페이지를 준비했습니다.사실상 저학년의 문제와 다를 바 없었지만, 그 학생은 본인학년의 문제로</a:t>
            </a:r>
            <a:r>
              <a:rPr sz="1200">
                <a:solidFill>
                  <a:srgbClr val="000000"/>
                </a:solidFill>
                <a:latin typeface="맑은 고딕"/>
              </a:rPr>
              <a:t> 높은 점수를 받은 것에 크게 만족했고 공부에 마음을 열게 되었습니다. 그 친구는 점점 더 어려운 문제를 풀 수 있게 되었고, 저는 </a:t>
            </a:r>
            <a:r>
              <a:rPr u="sng" b="1" sz="1200">
                <a:solidFill>
                  <a:srgbClr val="000000"/>
                </a:solidFill>
                <a:latin typeface="맑은 고딕"/>
              </a:rPr>
              <a:t>(3)상대의 목표에 대해 이해하고 알맞은 방향을 제시하는 것이 얼마나 큰 것인지 깨달을 수 있었습니다. 새로운 규정이 만들어질 때도 비슷하다고 생각합니다. 여러 동료들의 입장 속에서 올바른</a:t>
            </a:r>
            <a:r>
              <a:rPr sz="1200">
                <a:solidFill>
                  <a:srgbClr val="000000"/>
                </a:solidFill>
                <a:latin typeface="맑은 고딕"/>
              </a:rPr>
              <a:t> 방향을 제시해야 하는 상황이기 때문입니다. 제게 한국 마사회에서 일할 기회가 주어진다면, 그동안 공부해온 법무지식을 통해 동료가 좋은 성과를 만들어 낼 수 있는 지침을 마련하여 제가 소속된 한국마사회가 레저산업의 선도기관으로 자리매김하는데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과외를 통해 중학생의 성적을 향상시킨 경험이 있다고 했습니다. 이 과정에서 당신이 사용했던 구체적인 방법이나 전략 중 가장 효과적이었던 것은 무엇이었으며, 이를 한국마사회에서의 법무지식 지원에 어떻게 적용할 수 있을까요?</a:t>
            </a:r>
            <a:br/>
            <a:r>
              <a:t>(2) 지원자가 과외 경험에서 상대의 목표를 이해하고 알맞은 방향을 제시하는 것이 중요한 것을 배웠다고 했습니다. 한국마사회에서 당신이 동료들의 목표를 이해하고 지원할 경우, 조직 전체에 어떤 긍정적인 변화를 가져올 수 있을 것 같습니까?</a:t>
            </a:r>
            <a:br/>
            <a:r>
              <a:t>(3) 한국마사회에서 일할 기회를 얻는다면 법무지식을 통해 기여하고자 한다고 하셨습니다. 지원자는 과거의 어떤 경험에서 법무지식을 가장 효과적으로 사용했다고 느낀 적이 있었습니까?</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갈등의 해결은 입장을 이해하는 것에서 시작한다 ]대학원 때 산학협력 </a:t>
            </a:r>
            <a:r>
              <a:rPr u="sng" b="1" sz="1200">
                <a:solidFill>
                  <a:srgbClr val="000000"/>
                </a:solidFill>
                <a:latin typeface="맑은 고딕"/>
              </a:rPr>
              <a:t>(1)프로젝트 팀장으로서 겪은 경험은 소통과 협력의 중요성을 깨닫게 해준 값진 교훈이었습니다. 당시 프로젝트의 주간 목표 달성 후 추가 연구에</a:t>
            </a:r>
            <a:r>
              <a:rPr sz="1200">
                <a:solidFill>
                  <a:srgbClr val="000000"/>
                </a:solidFill>
                <a:latin typeface="맑은 고딕"/>
              </a:rPr>
              <a:t> 대해 고참 선배와 신입생 후배 사이의 갈등이 있었을 때, 저는 양측의 입장을 경청하고 이해하는 것부터 시작했습니다.선배의 경우, 단순히 프로젝트 목표 달성만이 아닌 연구의 질적 향상을 원했고 또한 교수님께 보고할 연구 내용이 충분한지를 우려하고 있었습니다. 반면 후배는 과도한 업무량과 본인의 연구 희망 사항이 반영되지 않는 점에 불만을 가지고 있었습니다. 이러한 갈등의 근본 원인을 파악한 </a:t>
            </a:r>
            <a:r>
              <a:rPr u="sng" b="1" sz="1200">
                <a:solidFill>
                  <a:srgbClr val="000000"/>
                </a:solidFill>
                <a:latin typeface="맑은 고딕"/>
              </a:rPr>
              <a:t>(2)후 저는 양측의 니즈를 모두 충족시킬 수 있는 해결책을 모색하여, 프로젝트 목표 달성을 위한 기본 연구와 후배의 희망 연구를 병행하는 투 트랙 방식을 도입했습니다.</a:t>
            </a:r>
            <a:r>
              <a:rPr sz="1200">
                <a:solidFill>
                  <a:srgbClr val="000000"/>
                </a:solidFill>
                <a:latin typeface="맑은 고딕"/>
              </a:rPr>
              <a:t> 이를 통해 프로젝트의 목표를 달성하면서도 팀원 개개인의 연구 욕구를 충족시킬 수 있었고, 특히 후배의 경우, 실질적인 업무량은 늘어났음에도 원하는 연구를 수행하면서 높은 능률을 보여주었으며 풍부한 성과를 만들어내면서 박사과정에까지 진학하는 계기가 되었습니다.이 경험을 통해 저는 사람에 대한 이해가 갈등 </a:t>
            </a:r>
            <a:r>
              <a:rPr u="sng" b="1" sz="1200">
                <a:solidFill>
                  <a:srgbClr val="000000"/>
                </a:solidFill>
                <a:latin typeface="맑은 고딕"/>
              </a:rPr>
              <a:t>(3)해결의 핵심임을 알 수 있었습니다. 당사자의 입장에서 생각하고 충분히 소통함으로써 사고방식과 니즈를 이해하고, 이를 조화롭게 만족시킬 수 있는 해결책을 찾는다면 많은 갈등을 서로에게 이익이 되는 방식으로 해결할</a:t>
            </a:r>
            <a:r>
              <a:rPr sz="1200">
                <a:solidFill>
                  <a:srgbClr val="000000"/>
                </a:solidFill>
                <a:latin typeface="맑은 고딕"/>
              </a:rPr>
              <a:t> 수 있다고 생각합니다. 앞으로도 이러한 경험을 바탕으로, 조직 내에서 발생할 수 있는 다양한 갈등 상황을 효과적으로 해결하고, 성과를 극대화하는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대학원 산학협력 프로젝트 팀장으로서 지원자는 선후배 간의 갈등을 해결한 경험이 있다고 했습니다. 이 경험에서 배운 가장 중요한 교훈은 무엇이었으며, 이러한 상황이 재발했을 때 다른 방식으로 해결한다면 어떻게 할 것입니까?</a:t>
            </a:r>
            <a:br/>
            <a:r>
              <a:t>(2) 프로젝트 목표 달성 외에도 팀원 개개인의 연구 욕구를 충족시켜 성과를 올렸다고 했습니다. 이 경험에 비추어볼 때, 지원자는 한국마사회에서 직원들의 동기부여를 어떻게 증진시킬 수 있다고 생각합니까?</a:t>
            </a:r>
            <a:br/>
            <a:r>
              <a:t>(3) 지원자가 이러한 경험을 통해 갈등을 해결하는 능력을 향상시켰다고 했습니다. 향후 조직 내에서 생길 수 있는 갈등을 사전에 예방할 수 있는 방안은 무엇이라고 생각하는지, 그 근거를 설명해 주십시오.</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판매마케팅 직무에서 미래 고객층을 확보하기 위해 20-30세대의 이용률을 현재보다 높이고, 고객 만족도를 현재보다 10% 이상 높이는 데 기여하고 싶습니다. 이를 위해 고객의 인식을 개선하고 이용 편의성을 높이는 마케팅 전략을 추진하여 젊은 세대의 유입을 확대하고 고객 만족도를 향상시키겠습니다.첫 번째로, 젊은 고객층의 인식을 개선하기 위해 다양한 콘텐츠 활용 방안을 제안하겠습니다. 저는 현재 20-30세대의 렛츠런파크 이용률이 낮은 이유가 공원에 대해 들어보지 못했거나 잘 알지 못하기 </a:t>
            </a:r>
            <a:r>
              <a:rPr u="sng" b="1" sz="1200">
                <a:solidFill>
                  <a:srgbClr val="000000"/>
                </a:solidFill>
                <a:latin typeface="맑은 고딕"/>
              </a:rPr>
              <a:t>(1)때문이라고 생각합니다. 해당 세대의 관심을 확대하고, 방문을 유도하기 위해서는 20-30세대가 적극적으로 찾는 인플루언서와 함께 협업함으로써 말 산업 관련 다양한 콘텐츠를 지속적으로 제공해 긍정적인 이미지를 형성할 수 있다고 생각합니다.</a:t>
            </a:r>
            <a:r>
              <a:rPr sz="1200">
                <a:solidFill>
                  <a:srgbClr val="000000"/>
                </a:solidFill>
                <a:latin typeface="맑은 고딕"/>
              </a:rPr>
              <a:t> 또한, 공공기관의 인턴으로 근무하며 카드뉴스를 제작했던 경험을 바탕으로, 한눈에 알아볼 수 있는 요약된 </a:t>
            </a:r>
            <a:r>
              <a:rPr u="sng" b="1" sz="1200">
                <a:solidFill>
                  <a:srgbClr val="000000"/>
                </a:solidFill>
                <a:latin typeface="맑은 고딕"/>
              </a:rPr>
              <a:t>(2)정보를 선호하는 20-30세대의 특성을 반영하여 카드뉴스, 숏폼 등을 활용해 정보전달력을 높이겠습니다.두 번째로 고객에게 더 나은 편의를 제공하기 위하여 고민하겠습니다. 재학 중 마케팅 프로젝트에서 고객의 편의성을 높이기 (3)위해, 식당의 매장별 이용 동선을 분석하여 키오스크의 위치를 조정하는 아이디어를 제안했습니다. 추가로 조정에 따른 위치 안내 표시를 바닥에 부착하는 사용자 중심의 서비스 개선을 제안했습니다. 영화관에서 근무</a:t>
            </a:r>
            <a:r>
              <a:rPr sz="1200">
                <a:solidFill>
                  <a:srgbClr val="000000"/>
                </a:solidFill>
                <a:latin typeface="맑은 고딕"/>
              </a:rPr>
              <a:t> 시에는 키오스크 사용이 어려운 고객을 위해 큰 글자와 큰 화면으로 매뉴얼을 제작해 기기 사용에 대한 고객의 부담을 줄였습니다. 이를 통해 고객의 눈으로 바라보고 불편함이 없도록 개선 방안을 고민하는 고객 중심의 서비스 개선 능력과 문제해결 역량을 갖추었습니다. 이를 토대로 한국마사회의 고객 중심 서비스 제공을 위해 계속해서 고민하겠습니다.입사 후 제가 다양한 고객 접점에서 쌓은 경험과 마케팅 지식을 활용하여 한국마사회의 '국민이 행복한 여가문화 조성'이라는 전략과제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젊은층의 렛츠런파크 이용률을 높이기 위해 인플루언서와 협업을 제안하셨습니다. 이러한 협업을 실제로 추진해보신 적이 있는지, 있었다면 그 과정에서 어떤 어려움이 있었고 어떻게 해결하셨는지 설명해주십시오.</a:t>
            </a:r>
            <a:br/>
            <a:r>
              <a:t>(2) 지원자가 목표달성을 위해 마케팅 전략을 추진하겠다고 했는데, 이전에 추진했던 마케팅 프로젝트에서 어떤 성과를 거두었고 그 과정에서 배운 점은 무엇인지 궁금합니다.</a:t>
            </a:r>
            <a:br/>
            <a:r>
              <a:t>(3) 자신의 경험을 토대로 한국마사회의 고객 중심 서비스 개선에 기여하겠다고 하셨습니다. 예전에 제안한 아이디어가 실제로 실행된 적이 있는지, 그 후 어떤 결과를 얻었는지 말씀해주십시오.</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공공기관의 인턴으로 근무 시 팀을 이뤄 기관의 교육 관련 PPT를 제작하는 </a:t>
            </a:r>
            <a:r>
              <a:rPr u="sng" b="1" sz="1200">
                <a:solidFill>
                  <a:srgbClr val="000000"/>
                </a:solidFill>
                <a:latin typeface="맑은 고딕"/>
              </a:rPr>
              <a:t>(1)중 팀원의 불성실한 참여로 인해 팀원 간 갈등이 발생했고, 협력에 어려움을 겪었습니다.이러한 갈등은 서로의</a:t>
            </a:r>
            <a:r>
              <a:rPr sz="1200">
                <a:solidFill>
                  <a:srgbClr val="000000"/>
                </a:solidFill>
                <a:latin typeface="맑은 고딕"/>
              </a:rPr>
              <a:t> 상황을 충분히 고려하거나 의견을 공유하지 않은 채 섣불리 업무를 시작하려 했기 때문에 발생했다고 생각했습니다. 해당 팀원을 </a:t>
            </a:r>
            <a:r>
              <a:rPr u="sng" b="1" sz="1200">
                <a:solidFill>
                  <a:srgbClr val="000000"/>
                </a:solidFill>
                <a:latin typeface="맑은 고딕"/>
              </a:rPr>
              <a:t>(2)도와 협동할 수 있는 방안을 찾고자 고민했고, 이에 독립된 장소와 편안한 분위기에서 더욱 잘 소통하던 팀원의</a:t>
            </a:r>
            <a:r>
              <a:rPr sz="1200">
                <a:solidFill>
                  <a:srgbClr val="000000"/>
                </a:solidFill>
                <a:latin typeface="맑은 고딕"/>
              </a:rPr>
              <a:t> 성격을 고려해 사내 카페로 이동해 이야기를 들었습니다. 업무 참여를 요구하기보다는 팀원이 어떤 상황인지 파악하고, 입장을 이해하고자 편안하게 대화를 이끌며 자신의 이야기를 할 수 있도록 도왔습니다. 그는 "당장 졸업 요건 충족 기한이 촉박해서 자격증 공부할 시간이 부족하기 때문에 업무를 수행하기 힘들다."라고 말했고, </a:t>
            </a:r>
            <a:r>
              <a:rPr u="sng" b="1" sz="1200">
                <a:solidFill>
                  <a:srgbClr val="000000"/>
                </a:solidFill>
                <a:latin typeface="맑은 고딕"/>
              </a:rPr>
              <a:t>(3)이때 끊지 않고 끝까지 들으며 팀원의 이야기를 경청했습니다. 저의 비슷한 경험을 사례로 들며 공감한 후 이를 해결할 방법에 대해 논의하자, 그는 업무를 일정에 따라 분담할 것을 제안했습니다. 팀원들과 함께 논의한 후 해당 팀원이 제안한 방식으로 일정을</a:t>
            </a:r>
            <a:r>
              <a:rPr sz="1200">
                <a:solidFill>
                  <a:srgbClr val="000000"/>
                </a:solidFill>
                <a:latin typeface="맑은 고딕"/>
              </a:rPr>
              <a:t> 전반, 후반으로 나눠 전반은 자료조사와 자료정리를, 후반은 이를 활용한 PPT와 대본 제작 업무를 수행했습니다. 해당 팀원은 "자신의 입장을 이해해 주어 고맙다."라고 말하며 시험일 이후 더욱 적극성을 가지고 업무에 참여했습니다. 이 경험을 통해 상대방의 의견을 존중하고 이해하려고 노력하는 것이 갈등 상황과 해결과 상호이해를 기반으로 한 협업을 위해 무엇보다 중요하다는 것을 깨달았습니다. 한국마사회에서도 상대방의 의견을 경청하고, 서로의 상황을 파악한 후 대화를 통해 갈등을 해결할 수 있도록 적극적으로 소통하며 어려움을 해소하겠습니다.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경험 중 팀원 간 갈등을 해결했다고 하셨습니다. 그 경험을 통해 얻은 교훈을 한국마사회에서 어떻게 구체적으로 적용하고자 하는지 말씀해주시기 바랍니다.</a:t>
            </a:r>
            <a:br/>
            <a:r>
              <a:t>(2) 팀원과의 갈등 해결 과정에서 특정 장소를 선택하셨는데, 이러한 장소 선택이 소통에 미친 영향에 대해 좀 더 자세히 설명해주실 수 있습니까?</a:t>
            </a:r>
            <a:br/>
            <a:r>
              <a:t>(3) 결국 팀의 협력을 위해 자료조사와 PPT제작을 분담하였다고 하셨습니다. 이러한 방식으로 업무를 분담했을 때, 구체적으로 어떤 변화를 느꼈고, 결과적으로 성과가 어떻게 변했는지 여쭤보고 싶습니다.</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재무상태를 이해하고 분석해서 효과적인 홍보사업과 건강 및 여가산업 시장 규모가 커지는 흐름에 발맞춰 승마의 다양한 건강과 스트레소 해소 효과를 홍보 및 코로나 이후 국내 관광객이 증가하고 있는 상황에서 다양한 여행 상품과 승마 체험을 연계시키는 사업 등 정기승마인구 20만 명 초과라는 목표를 위해 필요한 사업계획에 적절한 예산을 설정하고 재무위험을 줄임으로써 목표 달성에 기여하고 싶습니다.저는 이를 위해 공공기관에서 ERP </a:t>
            </a:r>
            <a:r>
              <a:rPr u="sng" b="1" sz="1200">
                <a:solidFill>
                  <a:srgbClr val="000000"/>
                </a:solidFill>
                <a:latin typeface="맑은 고딕"/>
              </a:rPr>
              <a:t>(1)활용을 통해 예산집행 업무를 수행하였고 전표생성 과정에서 관련 회계 및 예산 관련 규정을 숙지하고 매뉴얼에 따라 업무를 수행했던 경험이</a:t>
            </a:r>
            <a:r>
              <a:rPr sz="1200">
                <a:solidFill>
                  <a:srgbClr val="000000"/>
                </a:solidFill>
                <a:latin typeface="맑은 고딕"/>
              </a:rPr>
              <a:t> 있습니다.이를 활용해서 회계정보시스템 매뉴얼에 따라 회계처리를 정확하게 수행하여 정확한 재무정보를 제공하고 회계감사에 문제가 되지 않도록 기여하겠습니다.그리고 공공기관에서 대출심사를 위해 다양한 기업들이 제출한 재무제표를 분석하여 매출액 추이와 재무건전성 및 안정성을 분석하고 채무불이행 가능성 등을 종합적으로 판단해서 대출을 실행했던 경험이 있습니다.</a:t>
            </a:r>
            <a:r>
              <a:rPr u="sng" b="1" sz="1200">
                <a:solidFill>
                  <a:srgbClr val="000000"/>
                </a:solidFill>
                <a:latin typeface="맑은 고딕"/>
              </a:rPr>
              <a:t>(2)이를 활용해서 한국마사회의 재무제표를 분석해서 한국마사회의 수익, 비용 추세를 파악하고 목표를 이루기 위한 재무목표를 설정하고 재무리스크를 줄이는</a:t>
            </a:r>
            <a:r>
              <a:rPr sz="1200">
                <a:solidFill>
                  <a:srgbClr val="000000"/>
                </a:solidFill>
                <a:latin typeface="맑은 고딕"/>
              </a:rPr>
              <a:t> 데 기여하겠습니다.마지막으로 저는 현장에서 문제를 발견하고 아이디어를 통해 프로세스를 개선 및 제안했던 경험이 있습니다.공공기관에서 코로나 19 지원금 사업을 비대면 온라인 신청을 통해 수행하면서 디지털 취약계층들이 신청하는 데 어려움을 겪는 상황에서 많은 </a:t>
            </a:r>
            <a:r>
              <a:rPr u="sng" b="1" sz="1200">
                <a:solidFill>
                  <a:srgbClr val="000000"/>
                </a:solidFill>
                <a:latin typeface="맑은 고딕"/>
              </a:rPr>
              <a:t>(3)문의와 방문신청이 많아진 상황에서 신청 기한 내에 신청을 도와드리기 위해 신청 접수 전에 미리 방문한 디지털 취약계층을 대상으로 온라인</a:t>
            </a:r>
            <a:r>
              <a:rPr sz="1200">
                <a:solidFill>
                  <a:srgbClr val="000000"/>
                </a:solidFill>
                <a:latin typeface="맑은 고딕"/>
              </a:rPr>
              <a:t> 신청 프레젠테이션을 진행하였고 직접 영상을 보고 따라 할 수 있는 영상제작과 고객이 동의하면 필요서류를 직원이 직접 확인할 수 있는 프로세스를 제안하였습니다.이런 경험을 활용해서 한국마사회에서도 성과향상을 위한 업무프로세스와 절차, 제도개선을 통해 목표를 달성하도록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공공기관에서 ERP 활용을 통해 예산집행 업무를 수행했다고 했는데, 이 과정에서 가장 큰 어려움은 무엇이었으며, 이를 어떻게 극복했는지 설명해 주시겠습니까?</a:t>
            </a:r>
            <a:br/>
            <a:r>
              <a:t>(2) 재무제표 분석 경험을 바탕으로 한국마사회의 재무 리스크를 줄이겠다고 하셨습니다. 과거에 분석 업무를 통해 구체적으로 혁신을 이끈 사례가 있는지 설명해 주실 수 있나요?</a:t>
            </a:r>
            <a:br/>
            <a:r>
              <a:t>(3) 디지털 취약계층을 돕기 위한 프레젠테이션과 영상제작 경험을 말씀하셨는데, 이러한 경험을 한국마사회에서 어떻게 활용하여 기여할 계획인지 말씀해 주십시오.</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 입사하여 동기들 3명과 같은 센터에서 업무를 분담받아서 업무를 수행하였습니다.각자의 업무를 수행하면서 지원금 및 새로운 정책자금 등 새로운 사업에 대해서는 공통으로 업무를 분담받아서 수행하는 상황에서 고유사업만을 수행하며 서로의 상황과 업무에 관해 관심을 두지 않는 상황에서 갑자기 코로나 19와 같은 갑작스러운 상황변화로 새로운 사업을 수행하게 되었습니다.이를 통해 개개인에게 공통업무들이 추가되었고 </a:t>
            </a:r>
            <a:r>
              <a:rPr u="sng" b="1" sz="1200">
                <a:solidFill>
                  <a:srgbClr val="000000"/>
                </a:solidFill>
                <a:latin typeface="맑은 고딕"/>
              </a:rPr>
              <a:t>(1)이를 각자 동일하게 배분하다 보니 구성원들 간의 업무량 불균형과 업무 과중에 대한 불만과 갈등이 있었습니다.센터 성과를 위해서는 서로</a:t>
            </a:r>
            <a:r>
              <a:rPr sz="1200">
                <a:solidFill>
                  <a:srgbClr val="000000"/>
                </a:solidFill>
                <a:latin typeface="맑은 고딕"/>
              </a:rPr>
              <a:t> 소통하고 협력해야 경영성과를 이룰 수 있지만 각자 본인 업무에 바쁘다 보니 </a:t>
            </a:r>
            <a:r>
              <a:rPr u="sng" b="1" sz="1200">
                <a:solidFill>
                  <a:srgbClr val="000000"/>
                </a:solidFill>
                <a:latin typeface="맑은 고딕"/>
              </a:rPr>
              <a:t>(2)이야기할 시간도 줄어들었고 오해가 커지게 되었습니다.그래서 오해를 풀고 협력하는 문화를 조성하기 위해 바쁜 와중에 동기들과 저녁 자리를 만들어서</a:t>
            </a:r>
            <a:r>
              <a:rPr sz="1200">
                <a:solidFill>
                  <a:srgbClr val="000000"/>
                </a:solidFill>
                <a:latin typeface="맑은 고딕"/>
              </a:rPr>
              <a:t> 서로 회사에서는 말하기 어려운 속마음과 각자의 업무가 어떻게 </a:t>
            </a:r>
            <a:r>
              <a:rPr u="sng" b="1" sz="1200">
                <a:solidFill>
                  <a:srgbClr val="000000"/>
                </a:solidFill>
                <a:latin typeface="맑은 고딕"/>
              </a:rPr>
              <a:t>(3)수행되는지를 이야기하게 되었고 한 동료는 업무 사이클이 길어서 꾸준히 업무를 해야 하며 또 한 동료는 매달 초와 매달 말에 업무가 몰려있는 경우처럼 각자의</a:t>
            </a:r>
            <a:r>
              <a:rPr sz="1200">
                <a:solidFill>
                  <a:srgbClr val="000000"/>
                </a:solidFill>
                <a:latin typeface="맑은 고딕"/>
              </a:rPr>
              <a:t> 업무 특성이 다르다는 점을 깨닫게 되었습니다.그래서 공통업무를 공평하게 배분받는 것이 아닌 서로의 상황을 고려해서 공통업무를 협력해서 할 수 있도록 건의하였고 업무가 몰려있는 동료를 배려해서 제가 동료의 공통업무를 받아서 업무를 수행하고 서로 상황을 공유하며 업무를 유기적으로 수행하며 협력한 결과 갈등을 극복할 수 있었습니다.이 경험에서 서로에 관한 관심과 배려가 팀워크의 중요한 요소이며 개인의 능력이 아닌 서로 협력을 통해 갑작스러운 변화에 유기적으로 대처할 수 있다고 배울 수 있었습니다. 한국마사회에서도 먼저 동료의 상황에 관해 관심을 두고 정보를 공유하며 서로 협력할 수 있는 분위기를 조성하고 개인의 성과를 우선시하는 것 보다 조직의 성과를 우선시하는 태도를 통해 함께 공정한 경쟁과 동료와 함께 성장할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코로나19와 같은 상황에서 발생한 업무 과중 문제를 해결하기 위해 동료와 저녁 자리를 만들어 소통했다고 하셨습니다. 이 경험이 앞으로의 커뮤니케이션 방식에 어떤 영향을 미칠 것 같습니까?</a:t>
            </a:r>
            <a:br/>
            <a:r>
              <a:t>(2) 공통 업무를 상황에 맞게 배분하여 업무 과중 문제를 해결했다고 하셨습니다. 이 경험을 바탕으로 한국마사회의 팀워크를 개선할 수 있는 구체적인 계획이 무엇인지 말씀해 주십시오.</a:t>
            </a:r>
            <a:br/>
            <a:r>
              <a:t>(3) 센터 성과를 위해 서로 소통 및 협력하여 갈등을 극복했다고 하셨습니다. 이러한 경험을 통해 배우신 점을 한국마사회에서 어떻게 적용해 보고 싶으신지 설명해 주시겠습니까?</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a:t>
            </a:r>
            <a:r>
              <a:rPr u="sng" b="1" sz="1200">
                <a:solidFill>
                  <a:srgbClr val="000000"/>
                </a:solidFill>
                <a:latin typeface="맑은 고딕"/>
              </a:rPr>
              <a:t>(1)코리아스프린트’라는 세계 국가에서 참여하는 대상경주 Part 1 승격을 달성하며, 세계적인</a:t>
            </a:r>
            <a:r>
              <a:rPr sz="1200">
                <a:solidFill>
                  <a:srgbClr val="000000"/>
                </a:solidFill>
                <a:latin typeface="맑은 고딕"/>
              </a:rPr>
              <a:t>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a:t>
            </a:r>
            <a:r>
              <a:rPr u="sng" b="1" sz="1200">
                <a:solidFill>
                  <a:srgbClr val="000000"/>
                </a:solidFill>
                <a:latin typeface="맑은 고딕"/>
              </a:rPr>
              <a:t>(2)총 24개국 수출 완료를 이루어 내었습니다. 저는 마사회가 이루어놓은 기반이 지속될 수 있도록 2가지 목표로 임하겠습니다.1.</a:t>
            </a:r>
            <a:r>
              <a:rPr sz="1200">
                <a:solidFill>
                  <a:srgbClr val="000000"/>
                </a:solidFill>
                <a:latin typeface="맑은 고딕"/>
              </a:rPr>
              <a:t> 홍보채널의 다양화로 시장에서의 자발적인 경주마의 수출 시도 및 수요 활성화를 만들고 싶습니다.저는 직장에서 홍보업무를 수행하며 홍보방식의 중요성을 깨달았던 적이 있습니다.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케이닉스라는 뛰어난 유전자분석 기술을 홍보하여 시장에서의 우수 말 품종의 상용화 수요 상승을 이끌겠습니다. 이러한 과정은 </a:t>
            </a:r>
            <a:r>
              <a:rPr u="sng" b="1" sz="1200">
                <a:solidFill>
                  <a:srgbClr val="000000"/>
                </a:solidFill>
                <a:latin typeface="맑은 고딕"/>
              </a:rPr>
              <a:t>(3)마사회의 수출 판로를 이용하여 우수한 국산 말의 수출까지 이끌어, 대한민국 말산업의 경제적인 효과까지 만들어내고 싶습니다.2. 마사회의 긍정적인 이미지 개선 말산업</a:t>
            </a:r>
            <a:r>
              <a:rPr sz="1200">
                <a:solidFill>
                  <a:srgbClr val="000000"/>
                </a:solidFill>
                <a:latin typeface="맑은 고딕"/>
              </a:rPr>
              <a:t> 발전을 만들어내고 싶습니다.경마는 도박의 중독이라는 부정적인 이미지가 있어, 여가 선용을 위한 마사회의 목적을 달성하는데 어려움이 되고 있다고 생각합니다.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'코리아컵’과 ‘코리아스프린트’의 승격이 우리 회사와 국가의 말산업에 미친 가장 큰 긍정적인 영향은 무엇이라 생각하십니까?</a:t>
            </a:r>
            <a:br/>
            <a:r>
              <a:t>(2) 홍보채널의 다양화를 통한 자발적인 수출 시도와 수요 활성화라는 목표를 수행하면서 가장 큰 장애물이라 판단한 부분과 이를 극복하기 위해 어떤 구체적인 노력을 하였는지 설명해 주세요.</a:t>
            </a:r>
            <a:br/>
            <a:r>
              <a:t>(3) 마사회 브랜드의 친밀도를 높이기 위한 기업 CI를 캐릭터로 만드는 과정에서 어떤 요소들을 중점적으로 고려하였는지, 그리고 이를 통해 기대할 수 있는 성과는 무엇이라고 생각하십니까?</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a:t>
            </a:r>
            <a:r>
              <a:rPr u="sng" b="1" sz="1200">
                <a:solidFill>
                  <a:srgbClr val="000000"/>
                </a:solidFill>
                <a:latin typeface="맑은 고딕"/>
              </a:rPr>
              <a:t>(1)차별성을 두기 위해 난이도가 높은 논문을 선택해야 한다고 주장했습니다. 하지만 저학번 팀원들은 논문의 난이도가 높아 이해하기 어렵고, 분석하는 과정에서 부담이 클 것이라며</a:t>
            </a:r>
            <a:r>
              <a:rPr sz="1200">
                <a:solidFill>
                  <a:srgbClr val="000000"/>
                </a:solidFill>
                <a:latin typeface="맑은 고딕"/>
              </a:rPr>
              <a:t> 반대했습니다. 이러한 의견 차이로 인해 논문 선정이 지연되었고, 발표 준비 시간이 부족해지는 </a:t>
            </a:r>
            <a:r>
              <a:rPr u="sng" b="1" sz="1200">
                <a:solidFill>
                  <a:srgbClr val="000000"/>
                </a:solidFill>
                <a:latin typeface="맑은 고딕"/>
              </a:rPr>
              <a:t>(2)문제가 발생했습니다.저는 접근 방식의 다름을 인식하고, 서로의 입장을 조율하는 것이 필요하다고 판단했습니다. 자존심이 강한 선배의 성격을</a:t>
            </a:r>
            <a:r>
              <a:rPr sz="1200">
                <a:solidFill>
                  <a:srgbClr val="000000"/>
                </a:solidFill>
                <a:latin typeface="맑은 고딕"/>
              </a:rPr>
              <a:t> 고려하여 직접 대화를 나누며 설득하는 것이 효과적일 것이라 생각했습니다. 먼저, 선배가 선택한 논문의 우수성을 인정하며 공감을 표현한 뒤, 보다 객관적인 논의를 위해 논문 초록 10편을 </a:t>
            </a:r>
            <a:r>
              <a:rPr u="sng" b="1" sz="1200">
                <a:solidFill>
                  <a:srgbClr val="000000"/>
                </a:solidFill>
                <a:latin typeface="맑은 고딕"/>
              </a:rPr>
              <a:t>(3)분석하고 수업 평가 기준을 적용한 PPT 자료를 제작했습니다. 발표 전달력, 파트 분배 용이성, 평가 지표 적합성을</a:t>
            </a:r>
            <a:r>
              <a:rPr sz="1200">
                <a:solidFill>
                  <a:srgbClr val="000000"/>
                </a:solidFill>
                <a:latin typeface="맑은 고딕"/>
              </a:rPr>
              <a:t> 기준으로 논문들을 비교 분석한 뒤, 평가 기준에 부합하는 논문을 선정하는 것이 결국 더 높은 점수를 받을 수 있다는 논리로 설득했습니다.이후 팀원들과 함께 비교 자료를 기반으로 논의를 진행했으며, 논문의 난이도와 전달 용이성을 고려하여 평가 지표에 가장 적합한 논문을 선정하였습니다.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객관적인 데이터와 논리를 바탕으로 의견 차이를 조율하는 능력을 인정받았습니다.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상황에 따라 팀 내에서 서로 다른 의견을 조율하는 것이 중요하다고 했습니다. 당시 팀 내 의견 차이를 조율하기 위해 지원자가 가장 중요하게 고려했던 요소는 무엇이었고, 상황을 분석하는 과정에서 어떤 어려움이 있었는지 구체적으로 설명해 주세요.</a:t>
            </a:r>
            <a:br/>
            <a:r>
              <a:t>(2) 지원자가 선배의 자존감을 고려하여 대화하며 논리를 통해 설득했다고 했는데, 그 경험을 통해 배운 가장 중요한 교훈은 무엇이었으며 이러한 교훈을 직장 내에서 어떻게 적용하고 싶은지 설명해 주세요.</a:t>
            </a:r>
            <a:br/>
            <a:r>
              <a:t>(3) 발표 준비 과정에서 '각자가 가진 강점을 활용'하여 성공적인 결과를 이끌어냈다고 했습니다. 이 과정에서 지원자가 맡은 역할이 무엇이었는지, 이를 통해 얻은 교훈이나 성장점을 구체적으로 설명해 주세요.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사업용 자동차를 운행하는 고령자들의 인지력 검사를 수행하며, "설득을 통한 문제 해결"을 한 경험이 있습니다.사업용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a:t>
            </a:r>
            <a:r>
              <a:rPr u="sng" b="1" sz="1200">
                <a:solidFill>
                  <a:srgbClr val="000000"/>
                </a:solidFill>
                <a:latin typeface="맑은 고딕"/>
              </a:rPr>
              <a:t>(1)되는데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a:t>
            </a:r>
            <a:r>
              <a:rPr sz="1200">
                <a:solidFill>
                  <a:srgbClr val="000000"/>
                </a:solidFill>
                <a:latin typeface="맑은 고딕"/>
              </a:rPr>
              <a:t> 저 또한 계속된 스트레스가 </a:t>
            </a:r>
            <a:r>
              <a:rPr u="sng" b="1" sz="1200">
                <a:solidFill>
                  <a:srgbClr val="000000"/>
                </a:solidFill>
                <a:latin typeface="맑은 고딕"/>
              </a:rPr>
              <a:t>(2)쌓이게 되다 보니 나의 어떤 말이 잘못되었는지를 생각하게 되었고, 상대의 입장을 고려하지 않고 얘기했던 건 아닐까 하며 계속해서 답변을 생각해 보게 되었습니다.그리고 고객들의 불만에 대해, 공감으로 한 대답은 약간의 흥분상태를 조절하게 될 수 있다는 점을 느낄 수 있었습니다. 그리고 해당 질문을 한 고객분들을 이해시키는 말들이 오히려 해당 검사를 적극적으로 참여하게 만들어 좀 더 수월한 (3)업무수행을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부적격 운수종사자(고령자 교육을 받지 않으면 발생) 숫자를 전국 1등으로 마무리 지을 수 있었습니다.이러한 경험은 나만의 의견만</a:t>
            </a:r>
            <a:r>
              <a:rPr sz="1200">
                <a:solidFill>
                  <a:srgbClr val="000000"/>
                </a:solidFill>
                <a:latin typeface="맑은 고딕"/>
              </a:rPr>
              <a:t>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인지력 검사를 수행하는 과정에서 고객들의 불만을 이해시키는데 가장 효과적이었던 대화나 설득 방법에 대해 구체적으로 설명해 주세요.</a:t>
            </a:r>
            <a:br/>
            <a:r>
              <a:t>(2) 지원자가 감독관으로 일하며 '설득을 통한 문제 해결'을 택했을 때 개인적으로 느낀 가장 큰 변화는 무엇이었나요? 이 경험이 향후 직무 수행에 어떤 영향을 줄 것이라고 생각하십니까?</a:t>
            </a:r>
            <a:br/>
            <a:r>
              <a:t>(3) 부서의 부적격 운수종사자 수를 전국 1등으로 줄일 수 있었던 가장 결정적인 요인은 뭐라고 생각하십니까? 또한, 이를 통해 배운 점이 향후 업무에 어떻게 기여할 수 있을지 설명해 주세요.</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효율적인 운영 환경을 조성하고자 합니다.공항에서의 업무 중 하나는 항공사 및 지상조업사와 협력하여 공항 자원의 배분을 최적화하는 것이었습니다. 각 이해관계자의 요구를 </a:t>
            </a:r>
            <a:r>
              <a:rPr u="sng" b="1" sz="1200">
                <a:solidFill>
                  <a:srgbClr val="000000"/>
                </a:solidFill>
                <a:latin typeface="맑은 고딕"/>
              </a:rPr>
              <a:t>(1)조율하고, 돌발 상황에서도 원활한 운영이 가능하도록 체계를 마련하는 과정에서 협업과 조정 능력을 길렀습니다. 또한, 활주로 및 계류장의 안전 점검을</a:t>
            </a:r>
            <a:r>
              <a:rPr sz="1200">
                <a:solidFill>
                  <a:srgbClr val="000000"/>
                </a:solidFill>
                <a:latin typeface="맑은 고딕"/>
              </a:rPr>
              <a:t> 수행하며 현장 운영 규정의 중요성을 체감하였고, 이를 개선하기 위한 제안에도 </a:t>
            </a:r>
            <a:r>
              <a:rPr u="sng" b="1" sz="1200">
                <a:solidFill>
                  <a:srgbClr val="000000"/>
                </a:solidFill>
                <a:latin typeface="맑은 고딕"/>
              </a:rPr>
              <a:t>(2)적극적으로 참여하였습니다. 이와 같은 경험은 경마장 및 한국마사회 운영 전반의 운영지침과 규정의 개선 및 고도화 업무에 효과적으로 적용될 수</a:t>
            </a:r>
            <a:r>
              <a:rPr sz="1200">
                <a:solidFill>
                  <a:srgbClr val="000000"/>
                </a:solidFill>
                <a:latin typeface="맑은 고딕"/>
              </a:rPr>
              <a:t> 있을 것입니다.입사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 경마 일정 및 시설 운영 관련 데이터를 분석하고 효과적인 운영 방안을 모색하는 데 활용하겠습니다. 또한,</a:t>
            </a:r>
            <a:r>
              <a:rPr u="sng" b="1" sz="1200">
                <a:solidFill>
                  <a:srgbClr val="000000"/>
                </a:solidFill>
                <a:latin typeface="맑은 고딕"/>
              </a:rPr>
              <a:t>(3) 운영지침을 철저히 이해한 후 현장 안전 점검 경험을 바탕으로 경마장 내 시설 및 안전 규정 준수 여부를 점검하고, 더욱 실효성 있는 운영을 지원하겠습니다.나아가,</a:t>
            </a:r>
            <a:r>
              <a:rPr sz="1200">
                <a:solidFill>
                  <a:srgbClr val="000000"/>
                </a:solidFill>
                <a:latin typeface="맑은 고딕"/>
              </a:rPr>
              <a:t>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제안했던 공항의 현장 운영 규정 개선 사례 중 가장 성공적이었던 사례는 무엇이며, 그 과정에서 겪은 어려움과 이를 어떻게 극복했는지 설명해 주실 수 있나요?</a:t>
            </a:r>
            <a:br/>
            <a:r>
              <a:t>(2) 지원자는 공항에서의 경험을 한국마사회에 어떻게 적용할 계획인지 말씀해 주셨습니다. 그 중 구체적으로 데이터 기반의 프로세스 지원에 기여하는 방법에 대해 좀 더 자세히 설명해 주실 수 있나요?</a:t>
            </a:r>
            <a:br/>
            <a:r>
              <a:t>(3) 다양한 부서 및 외부 기관과의 협업을 효율적으로 이끌기 위해 어떤 구체적인 전략을 사용할 계획인지 자세히 말씀해 주실 수 있나요?</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직장에서 부서 내 근무자들의 이견을 조정한 적이 있습니다.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a:t>
            </a:r>
            <a:r>
              <a:rPr u="sng" b="1" sz="1200">
                <a:solidFill>
                  <a:srgbClr val="000000"/>
                </a:solidFill>
                <a:latin typeface="맑은 고딕"/>
              </a:rPr>
              <a:t>(1)상황이었습니다.따라서 저는 우선 일근직 근무자들이 교대근무자들의 어려움에 공감할 수 있도록 해야 한다고 생각했습니다. 그래서 교대근무자들의 근무일지를 보여주며 ”다른 근무자들은</a:t>
            </a:r>
            <a:r>
              <a:rPr sz="1200">
                <a:solidFill>
                  <a:srgbClr val="000000"/>
                </a:solidFill>
                <a:latin typeface="맑은 고딕"/>
              </a:rPr>
              <a:t> 주말을 기다리면서 고된 업무를 버티는데, 교대근무자들은 기다릴 주말이 </a:t>
            </a:r>
            <a:r>
              <a:rPr u="sng" b="1" sz="1200">
                <a:solidFill>
                  <a:srgbClr val="000000"/>
                </a:solidFill>
                <a:latin typeface="맑은 고딕"/>
              </a:rPr>
              <a:t>(2)없다”는 이야기로 그들이 교대근무자들의 상황에 공감할 수 있도록 하였습니다. 또한 예상 근무스케줄을 작성해 보여주며, 일근직</a:t>
            </a:r>
            <a:r>
              <a:rPr sz="1200">
                <a:solidFill>
                  <a:srgbClr val="000000"/>
                </a:solidFill>
                <a:latin typeface="맑은 고딕"/>
              </a:rPr>
              <a:t> 근무자는 수가 많기 때문에 각자가 한 달에 4시간만 근무를 대신해주면 교대근무자들이 주말 낮 근무 만이라도 쉴 수 있다는 이야기로 설득하였습니다. 또한 추가근무로 인한 휴가 등 보상을 상급자분께 여쭈어 보겠다고 말하며 그들을 설득했습니다.다행히도 상급자분께 해당 내용을 승인받았고, 일근직 근무자들도 저의 제안을 받아들여주었습니다. 그 결과 교대근무자들은 주말 낮 근무에서 열외되어 주말 낮에 휴식을 취할 수 있게 되었습니다.이러한 경험을 통해, 집단 내 구성원 간의 원활한 </a:t>
            </a:r>
            <a:r>
              <a:rPr u="sng" b="1" sz="1200">
                <a:solidFill>
                  <a:srgbClr val="000000"/>
                </a:solidFill>
                <a:latin typeface="맑은 고딕"/>
              </a:rPr>
              <a:t>(3)소통을 위해서 상대방의 입장에 공감할 수 있도록 하는 것이 중요하다는 것을 느꼈습니다. 또한 서로 다른 의견을 조율하는 것은 어려운 일이지만, 서로의 입장을 이해하며</a:t>
            </a:r>
            <a:r>
              <a:rPr sz="1200">
                <a:solidFill>
                  <a:srgbClr val="000000"/>
                </a:solidFill>
                <a:latin typeface="맑은 고딕"/>
              </a:rPr>
              <a:t>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교대근무자들의 근무시간을 줄이기 위해 예상 근무스케줄을 작성하는 데 기여한 경험이 한국마사회에서 어떻게 활용될 수 있는지 설명해 주실 수 있나요?</a:t>
            </a:r>
            <a:br/>
            <a:r>
              <a:t>(2) 교대근무자들의 주말 낮 근무를 대신하는 방안을 설득하는 과정에서 직면했던 가장 큰 도전과 이를 극복하기 위한 구체적인 방법은 무엇이었나요?</a:t>
            </a:r>
            <a:br/>
            <a:r>
              <a:t>(3) 다른 의견을 조율하며 얻은 교훈을 바탕으로 한국마사회에서 집단 내 소통과 협력을 어떻게 강화할 계획인지 말씀해 주시겠습니까?</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판매마케팅 분야에 입사할 경우, 제 목표는 '2040세대 고객층 확장을 통한 지속가능한 성장 기반 구축'입니다. 구체적으로, 2023년 기준 SKT 위치정보 데이터상 24.4%인 2040세대 고객 비율을 2026년까지 35%로 확대하고자 합니다. 첫 번째 전략은 콘텐츠와 오프라인 경험 혁신을 통한 2040세대 유입 촉진입니다. '야간 경마'의 역동적인 현장감과 독특한 야경 분위기를 젊은 층에게 알리고, 초보자를 위한 맞춤형 가이드 프로그램을 강화하겠습니다. '벚꽃축제'에서는 인생샷 포토존과 SNS 인증 이벤트를 통해 자연스러운 마사회 홍보 효과를 창출하고, </a:t>
            </a:r>
            <a:r>
              <a:rPr u="sng" b="1" sz="1200">
                <a:solidFill>
                  <a:srgbClr val="000000"/>
                </a:solidFill>
                <a:latin typeface="맑은 고딕"/>
              </a:rPr>
              <a:t>(1)'밤馬실 페스티벌'에는 인디 뮤지션을 초청해 경마와 문화예술이 결합된 경험을 제공하겠습니다. 대학 락밴드 동아리 회장으로서 교내 축제 (2)공연을 성공적으로 기획했던 경험을 살려 젊은 층의 시각에서 행사를 기획하고, 방문객 수, SNS 언급량, 재방문율 등 구체적인 KPI를 설정하여 프로그램</a:t>
            </a:r>
            <a:r>
              <a:rPr sz="1200">
                <a:solidFill>
                  <a:srgbClr val="000000"/>
                </a:solidFill>
                <a:latin typeface="맑은 고딕"/>
              </a:rPr>
              <a:t> 효과를 측정하겠습니다. 두 번째 전략은 경마 정보 앱 개발을 통한 디지털 접근성 강화입니다. 빅데이터캠퍼스에서 Python을 활용해 고객 세그먼트별 행동 패턴을 분석했던 역량을 바탕으로 '스마트 경마 가이드' 앱을 </a:t>
            </a:r>
            <a:r>
              <a:rPr u="sng" b="1" sz="1200">
                <a:solidFill>
                  <a:srgbClr val="000000"/>
                </a:solidFill>
                <a:latin typeface="맑은 고딕"/>
              </a:rPr>
              <a:t>(3)기획하겠습니다. 이 앱은 AR 기반 경주마 정보 제공, 초보자용 베팅 가이드, 실시간 경기 분석 기능을 탑재해 경마 입문자의 진입장벽을</a:t>
            </a:r>
            <a:r>
              <a:rPr sz="1200">
                <a:solidFill>
                  <a:srgbClr val="000000"/>
                </a:solidFill>
                <a:latin typeface="맑은 고딕"/>
              </a:rPr>
              <a:t> 낮추고, 소셜 베팅 커뮤니티로 2040세대의 참여를 유도할 것입니다. 앱 성과는 다운로드 수, 사용자 체류시간, 베팅 전환율 등 명확한 지표로 측정하고, 오프라인 경험과 연계한 통합 마케팅으로 2040세대와의 지속적인 상호작용을 촉진하겠습니다. 마사회는 말산업을 통해 국가경제 발전과 국민의 여가선용에 기여한다는 미션을 가지고 있습니다. 저는 2040세대 고객 확대라는 구체적 목표 달성을 위해 제 행사 기획 경험과 데이터 분석 역량을 바탕으로 디지털 접근성이 강화된 혁신적인 앱을 운영하여 실질적인 성과를 창출하고, 마사회의 지속가능한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마사회에서의 '벚꽃축제'에 대해 자소서에서 언급하셨는데, 과거 경험을 바탕으로 이 축제가 성공적으로 운영되도록 하기 위해 추가적으로 고려해야 할 전략은 무엇이라 생각하시나요?</a:t>
            </a:r>
            <a:br/>
            <a:r>
              <a:t>(2) 지원자가 자소서에서 언급한 '대학 락밴드 동아리 회장으로서 교내 축제 공연을 성공적으로 기획했던 경험'에 대해 구체적으로 어떤 역할을 하셨고, 그 경험이 어떻게 마사회 마케팅 전략에 기여할 수 있을까요?</a:t>
            </a:r>
            <a:br/>
            <a:r>
              <a:t>(3) 2040세대 고객층 확장을 위해 제안한 '스마트 경마 가이드' 앱 개발에 있어, 과거 '빅데이터캠퍼스에서 Python을 활용해 고객 세그먼트별 행동 패턴을 분석했던 경험'은 어떤 점에서 도움이 될 것이라 생각하나요?</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ㅇㅇ연구원 체험형 인턴으로 근무하며 부서 간 협업 과정에서 어려움을 극복한 경험이 있습니다. 제 주요 업무는 각 부서 지출내역 데이터를 취합하고 통계를 작성하는 것이었는데, 인턴 3주차에 연구부서의 데이터 제출 지연으로 보고서 마감이 위태로워졌습니다. 문제의 근본 원인을 파악하고자 선임 직원에게 조언을 구했고, 그 결과 부서 간 업무 우선순위 </a:t>
            </a:r>
            <a:r>
              <a:rPr u="sng" b="1" sz="1200">
                <a:solidFill>
                  <a:srgbClr val="000000"/>
                </a:solidFill>
                <a:latin typeface="맑은 고딕"/>
              </a:rPr>
              <a:t>(1)체계의 불명확성, 행정 데이터의 활용가치에 대한 인식 차이, 그리고 인턴의 업무 요청이 공식적인 지시로 받아들여지지 않는 조직 문화적 장벽이 있다는 것을 (2)알게 되었습니다. 이러한 협업 장애를 해결하기 위해 직접적인 요구보다는 시스템 개선에 집중했습니다. 먼저 연구부서의</a:t>
            </a:r>
            <a:r>
              <a:rPr sz="1200">
                <a:solidFill>
                  <a:srgbClr val="000000"/>
                </a:solidFill>
                <a:latin typeface="맑은 고딕"/>
              </a:rPr>
              <a:t> 업무 흐름과 일정을 면밀히 파악한 후, 연구원들의 작업 부담을 최소화할 수 있는 Excel 매크로 템플릿을 개발했습니다. 연구부서의 주임연구원에게 템플릿 초안을 보여주고 현장의 의견을 적극 수렴하여 실용성을 높였습니다. 특히 연구원들이 가장 시간을 소모하던 세부 경비 분류 작업을 자동화하고, 데이터 입력 시간을 15분에서 5분으로 단축시켰습니다. 이 과정에서 저는 제 방식만 고집하지 않고 연구원들의 실제 업무 패턴을 고려해 지속적으로 시스템을 개선하는 유연성을 발휘했습니다. 결과적으로 보고서 작성 시간이 크게 단축되었고, 확보된 여유 시간을 활용해 데이터 품질 검토를 더욱 철저히 할 수 있었습니다. 가장 의미 있는 성과는 연구부서에서 먼저 새로운 데이터 제출 방식에 긍정적인 반응을 보이면서 다른 부서들도 자발적으로 참여하게 된 것입니다. 이 경험을 통해 저는 </a:t>
            </a:r>
            <a:r>
              <a:rPr u="sng" b="1" sz="1200">
                <a:solidFill>
                  <a:srgbClr val="000000"/>
                </a:solidFill>
                <a:latin typeface="맑은 고딕"/>
              </a:rPr>
              <a:t>(3)인턴이라는 제한된 위치에서도 창의적인 해결책으로 조직의 협업 문제에 기여할 수 있다는 자신감을 얻었습니다. 더불어 제 의사소통 방식의 한계를 인식하고, 상대방의</a:t>
            </a:r>
            <a:r>
              <a:rPr sz="1200">
                <a:solidFill>
                  <a:srgbClr val="000000"/>
                </a:solidFill>
                <a:latin typeface="맑은 고딕"/>
              </a:rPr>
              <a:t> 입장을 고려하는 간접적이고 지원적인 접근법이 얼마나 효과적일 수 있는지를 몸소 체득했습니다.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체험형 인턴 경험 중 '인턴의 업무 요청이 공식적인 지시로 받아들여지지 않는 조직 문화적 장벽'을 극복하기 위해 어떤 구체적인 전략을 사용하셨고, 이를 통해 어떤 성과를 이루셨나요?</a:t>
            </a:r>
            <a:br/>
            <a:r>
              <a:t>(2) 자소서에서 연구부서 지출내역 데이터 취합 및 통계 작성 업무와 관련된 'Excel 매크로 템플릿' 개발이 지연을 해결하는데 어떤 구체적인 효과를 가져왔는지 설명해주실 수 있을까요?</a:t>
            </a:r>
            <a:br/>
            <a:r>
              <a:t>(3) 인턴 경험에서 얻은 '상대방의 입장을 고려하는 간접적이고 지원적인 접근법'이 이후의 어떤 직무 환경에서 효과적일 것이라고 예상하시나요?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싶습니다.필라테스 센터에서 근무할 </a:t>
            </a:r>
            <a:r>
              <a:rPr u="sng" b="1" sz="1200">
                <a:solidFill>
                  <a:srgbClr val="000000"/>
                </a:solidFill>
                <a:latin typeface="맑은 고딕"/>
              </a:rPr>
              <a:t>(1)당시, VoC와와 시간대별 수강 데이터를 바탕으로 특정 시간대 전용 수강권에 대한 프로모션을 기획했습니다. 이를 통해 폐강률을 약 60% 감소시켜 고객 (2)불편을 해소했으며, 신규 고객 확보를 통한 매출 증대 효과도 얻을 수 있었습니다. 또한 차별화된 서비스를 제공하고자 강사들과 함께 홈트레이닝 영상을 제작했습니다.</a:t>
            </a:r>
            <a:r>
              <a:rPr sz="1200">
                <a:solidFill>
                  <a:srgbClr val="000000"/>
                </a:solidFill>
                <a:latin typeface="맑은 고딕"/>
              </a:rPr>
              <a:t> 이후엔 수업 순서 가이드 등 더 많은 영상을 제작하며 고객과 강사 모두에게 유용한 콘텐츠를 </a:t>
            </a:r>
            <a:r>
              <a:rPr u="sng" b="1" sz="1200">
                <a:solidFill>
                  <a:srgbClr val="000000"/>
                </a:solidFill>
                <a:latin typeface="맑은 고딕"/>
              </a:rPr>
              <a:t>(3)제공했습니다. 그 결과, 최대 조회 수 6만 회를 기록하며 센터 홍보 효과를 보았고, 특히 불가피한 사정으로 수업에 참여하지 못한 채 수강권이 차감되던</a:t>
            </a:r>
            <a:r>
              <a:rPr sz="1200">
                <a:solidFill>
                  <a:srgbClr val="000000"/>
                </a:solidFill>
                <a:latin typeface="맑은 고딕"/>
              </a:rPr>
              <a:t> 고객들로부터 매우 긍정적인 반응을 얻을 수 있었습니다.인턴 근무를 할 당시엔 SNS 채널 운영을 맡아 200여 개의 콘텐츠를 성공적으로 제작했습니다. 이 과정에서 외주업체 및 타 부서와 수없이 피드백을 주고받으며 콘텐츠의 질을 높이고자 노력하였고,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필라테스 센터에서 VoC와 수강 데이터를 바탕으로 기획한 프로모션이 신규 고객 확보에 어떻게 기여했는지 구체적으로 설명해주시겠습니까?</a:t>
            </a:r>
            <a:br/>
            <a:r>
              <a:t>(2) 필라테스 센터에서 홈트레이닝 영상을 제작하는 과정에서 발생한 주요 도전 과제는 무엇이었으며, 어떻게 극복하셨는지 설명해 주시겠어요?</a:t>
            </a:r>
            <a:br/>
            <a:r>
              <a:t>(3) SNS 채널 운영을 통해 약 9천 명의 팔로워가 증가하는 과정에서 겪었던 가장 큰 도전은 무엇이었으며, 이를 극복하기 위해 어떤 전략을 사용하셨나요?</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달성]인턴 근무 중 팀 내 갈등을 해결하고 목표를 달성했던 경험이 있습니다.ESG 경영 활성화 공모전에 참가해 태양광 공유 전기자전거 사업을 제안하고자 했으나, 관련 지식 부족과 일부 팀원의 </a:t>
            </a:r>
            <a:r>
              <a:rPr u="sng" b="1" sz="1200">
                <a:solidFill>
                  <a:srgbClr val="000000"/>
                </a:solidFill>
                <a:latin typeface="맑은 고딕"/>
              </a:rPr>
              <a:t>(1)퇴사로 인해 진행에 어려움을 겪었습니다. 점차 팀원들의 사기가 저하되고 참여가</a:t>
            </a:r>
            <a:r>
              <a:rPr sz="1200">
                <a:solidFill>
                  <a:srgbClr val="000000"/>
                </a:solidFill>
                <a:latin typeface="맑은 고딕"/>
              </a:rPr>
              <a:t>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a:t>
            </a:r>
            <a:r>
              <a:rPr u="sng" b="1" sz="1200">
                <a:solidFill>
                  <a:srgbClr val="000000"/>
                </a:solidFill>
                <a:latin typeface="맑은 고딕"/>
              </a:rPr>
              <a:t>(2)팀원의 역량과 상황을 고려한 역할 재조정을 통해 참여도를 높였습니다. 불필요한 대면 회의는 줄이고, 주 1회 비대면 회의로 진행 상황을</a:t>
            </a:r>
            <a:r>
              <a:rPr sz="1200">
                <a:solidFill>
                  <a:srgbClr val="000000"/>
                </a:solidFill>
                <a:latin typeface="맑은 고딕"/>
              </a:rPr>
              <a:t> 점검하는 체계를 구축하여 효율을 높였습니다.또한 '최우수상 수상과 사업 추진'이라는 최종 목표를 지속적으로 강조하며 솔선수범하여 팀원들의 참여를 유도했습니다. 태양광 및 사업 추진에 대한 부족한 지식을 보완하기 위해 질문지를 작성해 담당 부서에 답변을 요청하고 팀원들과 공유했습니다. 이에 팀원들도 </a:t>
            </a:r>
            <a:r>
              <a:rPr u="sng" b="1" sz="1200">
                <a:solidFill>
                  <a:srgbClr val="000000"/>
                </a:solidFill>
                <a:latin typeface="맑은 고딕"/>
              </a:rPr>
              <a:t>(3)지자체에 허가 절차를 문의하고 협업 가능 업체를 선정해 견적을 요청하는 등 각자의 역할에 맞춰 적극적으로 움직였습니다. 또한 팀원 모두가 협력하여 세</a:t>
            </a:r>
            <a:r>
              <a:rPr sz="1200">
                <a:solidFill>
                  <a:srgbClr val="000000"/>
                </a:solidFill>
                <a:latin typeface="맑은 고딕"/>
              </a:rPr>
              <a:t> 차례에 걸친 지역주민 대상 설문조사도 성공적으로 완료하며 사업의 실현 가능성을 높였습니다. 그 결과, 제안 사업은 실현 가능성과 주민 삶의 질 향상, 탄소 저감 기여도를 인정받아 최우수상을 수상했습니다.이 경험을 통해 갈등 상황에서도 경청과 공감을 바탕으로 협업과 참여를 유도하는 것이 중요함을 배웠습니다.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ESG 경영 활성화 공모전에 참가 중 일부 팀원의 퇴사가 팀 운영에 어떤 영향을 미쳤고, 이를 어떻게 해결하셨는지 자세히 말씀해 주시겠습니까?</a:t>
            </a:r>
            <a:br/>
            <a:r>
              <a:t>(2) 팀 내에서 세부적인 일정표 작성과 같은 체계적인 계획 수립이 팀의 성과에 미친 영향은 무엇이라고 생각하십니까?</a:t>
            </a:r>
            <a:br/>
            <a:r>
              <a:t>(3) 태양광 공유 전기자전거 사업을 제안하기 위해 주민 대상 설문조사를 진행하면서 어떤 방법으로 설문조사의 신뢰성을 높였나요?</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(1)축종 개량과 교육·실습을 통한 농가 역량 강화가 산업의 경쟁력을 극대화하는 데 중요한 역할을 한다는</a:t>
            </a:r>
            <a:r>
              <a:rPr sz="1200">
                <a:solidFill>
                  <a:srgbClr val="000000"/>
                </a:solidFill>
                <a:latin typeface="맑은 고딕"/>
              </a:rPr>
              <a:t> 것을 다양한 업무를 통해 배웠습니다. 입사 후 제가 이루고자 하는 목표는 우수한 국산 승용마를 생산하기 위한 체계적인 축종 개량 시스템을 구축하고, 이를 뒷받침할 교육·실습 프로그램을 도입해 생산 농가의 역량을 강화하는 것입니다. 이를 위해 씨수말 정액 보급과 현장 컨설팅을 적극 활용하여 농가가 최신 기술과 노하우를 습득할 수 있도록 지원하고, 체계적인 기술 교육 프로그램을 도입해 조련 전문가를 양성하는 데 </a:t>
            </a:r>
            <a:r>
              <a:rPr u="sng" b="1" sz="1200">
                <a:solidFill>
                  <a:srgbClr val="000000"/>
                </a:solidFill>
                <a:latin typeface="맑은 고딕"/>
              </a:rPr>
              <a:t>(2)기여하겠습니다.캄보디아에서 농업 연구원으로 활동한 경험을 통해 농업과 축산업이 단순한 생산 활동을 넘어 더 깊은 가치를 지닌다는 것을 깨닫게 되었습니다. 한국과 캄보디아 녹두의 교배 연구를 진행하며 농업인의 노력이 만들어내는 결과의 소중함을 직접</a:t>
            </a:r>
            <a:r>
              <a:rPr sz="1200">
                <a:solidFill>
                  <a:srgbClr val="000000"/>
                </a:solidFill>
                <a:latin typeface="맑은 고딕"/>
              </a:rPr>
              <a:t> 경험했고, 육계 사양 관리 컨설팅을 보조하며 농가 교육의 중요성을 깊이 깨달았습니다. 또한, 축산 현장에서 비육마 및 저지종의 사양 관리, 수정란 생산 및 농가 보급 사업 등을 경험하며 현장의 문제를 인식하고 해결하는 역량을 키웠습니다.아울러, 가축 방역 업무를 수행하며 여러 양축 농가를 방문해 쌓은 커뮤니케이션 능력은 생산 농가와의 원활한 소통과 신뢰 구축에 중요한 밑거름이 될 것입니다. 현재는 번식학 대학원 과정을 병행하며 최신 연구 동향과 번식 관련 기술을 익히고, 학문적 역량도 꾸준히 강화하고 있습니다.이러한 현장 경험, 소통 능력, 그리고 학문적 역량을 바탕으로 말 생산·육성 분야에서 과학적인 축종 개량과 체계적인 교육 시스템을 구축하여 말 산업의 지속 가능한 발전과 국가 경쟁력 향상에 기여하는 인재로 성장하겠습니다.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겪었던 다양한 업무 중 실제로 축종 개량 시스템을 구축하며 맞닥뜨린 가장 큰 도전 과제는 무엇이었으며, 이를 어떻게 극복했는지 구체적으로 설명해 주실 수 있습니까?</a:t>
            </a:r>
            <a:br/>
            <a:r>
              <a:t>(2) 캄보디아에서의 농업 연구원 경험이 현재 목표로 설정한 우수한 국산 승용마 생산에 어떻게 기여할 수 있다고 생각하는지 설명해 주시겠습니까?</a:t>
            </a:r>
            <a:br/>
            <a:r>
              <a:t>(3) 지원자의 말 생산·육성 분야에서 체계적인 교육 시스템을 구축하고자 하는 계획에 대해 구체적으로 설명해 주실 수 있을까요?</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축산업에서는 철저한 관리와 원활한 협력이 필수적입니다. 저는 한우 및 저지종 사양 관리를 담당하면서 겨울철 송아지 폐사 문제를 겪었습니다. 작년 겨울, 태어난 송아지 30마리 중 6마리가 폐사하고 2마리는 조기 발견하여 간신히 살릴 수 있었습니다. 혹한기 관리 부족과 </a:t>
            </a:r>
            <a:r>
              <a:rPr u="sng" b="1" sz="1200">
                <a:solidFill>
                  <a:srgbClr val="000000"/>
                </a:solidFill>
                <a:latin typeface="맑은 고딕"/>
              </a:rPr>
              <a:t>(1)분만 직후 신생 송아지 보호 체계 미흡이 주요 원인이었으며, 문제 해결을 위해 동료와 협력해야 했습니다. 하지만 근무 방식 차이로 인해 원활한 조율이 쉽지 않았습니다.저는 송아지 폐사를 줄이기 위해 일찍 출근하여 순찰을 강화하자고</a:t>
            </a:r>
            <a:r>
              <a:rPr sz="1200">
                <a:solidFill>
                  <a:srgbClr val="000000"/>
                </a:solidFill>
                <a:latin typeface="맑은 고딕"/>
              </a:rPr>
              <a:t> 제안했지만, 동료는 개인 사정으로 인해 이른 출근이 어렵다고 했습니다. 대신 늦게까지 남아 야간 순찰을 강화하는 방안을 제안했습니다. 하지만 이 방식만으로는 관리 공백을 완전히 해소하기 어렵다는 판단이 들었습니다. 이에 저는 출근 시간을 조정하여 아침과 야간으로 순찰을 나누어 진행하자고 제안했습니다. 동료는 늦게 </a:t>
            </a:r>
            <a:r>
              <a:rPr u="sng" b="1" sz="1200">
                <a:solidFill>
                  <a:srgbClr val="000000"/>
                </a:solidFill>
                <a:latin typeface="맑은 고딕"/>
              </a:rPr>
              <a:t>(2)출근하여 밤까지 분만예정우들과 송아지를 관찰하고, 저는 이른 아침부터 예찰하는 방식으로 역할을 분담해 관리 공백을 최소화했습니다. 이를 통해 송아지들의 건강 상태를 더욱 면밀히 살필 수 있었고, 분만 후 이상 징후를 보이는 개체도</a:t>
            </a:r>
            <a:r>
              <a:rPr sz="1200">
                <a:solidFill>
                  <a:srgbClr val="000000"/>
                </a:solidFill>
                <a:latin typeface="맑은 고딕"/>
              </a:rPr>
              <a:t> 조기에 발견할 수 있었습니다.그 결과, 이번 겨울에는 질병을 가지고 태어난 송아지 한마리를 제외하고 폐사 사례가 없었습니다. 협력 </a:t>
            </a:r>
            <a:r>
              <a:rPr u="sng" b="1" sz="1200">
                <a:solidFill>
                  <a:srgbClr val="000000"/>
                </a:solidFill>
                <a:latin typeface="맑은 고딕"/>
              </a:rPr>
              <a:t>(3)방식을 조정하면서 동료와의 소통이 더욱 원활해졌고 역할을 효율적으로 분배하는 것이 팀워크 강화에 중요한 요소임을 깨닫게 되었습니다. 이 경험을 통해 협력 과정에서 의견 차이가 있을 수 있지만, 서로의 상황을 고려하면서 해결 방안을 찾는 것이 가장 효과적인 방법임을</a:t>
            </a:r>
            <a:r>
              <a:rPr sz="1200">
                <a:solidFill>
                  <a:srgbClr val="000000"/>
                </a:solidFill>
                <a:latin typeface="맑은 고딕"/>
              </a:rPr>
              <a:t> 배웠습니다. 앞으로도 현장과 조직 내에서 능동적인 협력을 통해 문제를 해결해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축산업에서 협력 시도 중 동료와의 근무 방식 차이를 조정하면서 배운 중요한 교훈은 무엇인지 공유해 주실 수 있나요?</a:t>
            </a:r>
            <a:br/>
            <a:r>
              <a:t>(2) 겨울철 송아지 폐사 문제에 대한 지원자의 대응 방안이 동료와의 협력을 통해 개선되었던 과정을 상세히 이야기해 주실 수 있나요?</a:t>
            </a:r>
            <a:br/>
            <a:r>
              <a:t>(3) 이번 겨울 무사히 송아지를 보호할 수 있었던 구체적인 방법과 전략은 무엇이었으며, 이를 통해 배운 점이 추후 조직 내 협력에 어떻게 활용될 예정인가요?</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[리스크 관리 역량 – 분석적 사고와 정직한 규정 준수 실천] 한국마사회의 발전을 위해서는 리스크 관리 역량이 필수적입니다. 법적분쟁을 예방하는 것은 원만한 말 산업운영으로 국민신뢰를 얻을 수 있고 불법 경마 근절과 회사의 투명한 운영으로 연결되어 회사의 발전과 직결됩니다. 민법, 민소법 등 관련 법과목을 수강하며 법적 분쟁 예방과 </a:t>
            </a:r>
            <a:r>
              <a:rPr u="sng" b="1" sz="1200">
                <a:solidFill>
                  <a:srgbClr val="000000"/>
                </a:solidFill>
                <a:latin typeface="맑은 고딕"/>
              </a:rPr>
              <a:t>(1)법규정 준수의 중요성을 학습하였습니다. 대학 시절, 학회 신입생 유치를 총괄하며, 인쇄비 등 비용의 지출과정을</a:t>
            </a:r>
            <a:r>
              <a:rPr sz="1200">
                <a:solidFill>
                  <a:srgbClr val="000000"/>
                </a:solidFill>
                <a:latin typeface="맑은 고딕"/>
              </a:rPr>
              <a:t> 상세히 기록하고 투명하게 보고하였습니다. 정직한 운영 </a:t>
            </a:r>
            <a:r>
              <a:rPr u="sng" b="1" sz="1200">
                <a:solidFill>
                  <a:srgbClr val="000000"/>
                </a:solidFill>
                <a:latin typeface="맑은 고딕"/>
              </a:rPr>
              <a:t>(2)방식 덕분에 학회원들의 신뢰를 얻고, 목표 대비 3배 이상의 신입생 참여도를 달성하였습니다. 또한, 학원 총무 일을 하며 수강료 관리 업무를 수행하였고,</a:t>
            </a:r>
            <a:r>
              <a:rPr sz="1200">
                <a:solidFill>
                  <a:srgbClr val="000000"/>
                </a:solidFill>
                <a:latin typeface="맑은 고딕"/>
              </a:rPr>
              <a:t> 정직한 업무 태도로 원장님께 신뢰를 받고 입출금 및 송금 업무까지 맡았습니다. 앞으로도 한국마사회에서도 투명한 업무 수행과 철저한 리스크 관리를 실천하겠습니다.2. [글로벌 경쟁력 강화를 위한 한국 경마 산업 발전] 글로벌 TOP5 경마 산업을 목표로 하는 한국마사회에 기여하기 위해, 법학과와 영문학을 전공하며 쌓은 분석력과 국제적인 시각을 </a:t>
            </a:r>
            <a:r>
              <a:rPr u="sng" b="1" sz="1200">
                <a:solidFill>
                  <a:srgbClr val="000000"/>
                </a:solidFill>
                <a:latin typeface="맑은 고딕"/>
              </a:rPr>
              <a:t>(3)활용하겠습니다. 이를 통해 한국 경마장이 한류 관광 필수 코스로 자리 잡을 수 있도록 기여하겠습니다. 3. [동반 성장을 통한 사회 기여]</a:t>
            </a:r>
            <a:r>
              <a:rPr sz="1200">
                <a:solidFill>
                  <a:srgbClr val="000000"/>
                </a:solidFill>
                <a:latin typeface="맑은 고딕"/>
              </a:rPr>
              <a:t> 시각장애인 자녀 교육 봉사 활동을 하면서 사회적 약자의 필요를 파악하고 해결하는 경험을 하였습니다. 기관과 가정의 요구를 분석하여, 아이들의 야외활동이 필요하다는 점을 발견하였고, 이를 실행한 결과 아이들은 더 활발하고 적극적인 태도를 가지게 되었습니다. 기관과 아이 등 모두 만족해하며 평가에서 최고점을 받게 되었습니다. 이러한 경험을 바탕으로 동반 성장의 가치를 깨닫고, 사회에 기여하는 직업인이 되고자 하였습니다. 입사 후에도 경마 산업과 사회가 함께 발전할 수 있도록 봉사활동 등을 통해 기여하겠습니다. 정직과 신뢰를 바탕으로 공정한 시스템을 운영하며, 경마 산업이 대중과 더욱 가까워질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대학 시절 학회 신입생 유치를 총괄하면서 투명한 운영을 통해 목표 대비 3배 이상의 신입생 참여도를 달성했다고 하셨습니다. 이 경험이 향후 한국마사회에서의 업무에 어떻게 적용될 수 있을까요?</a:t>
            </a:r>
            <a:br/>
            <a:r>
              <a:t>(2) 학원 총무 일을 하면서 수강료 관리 및 입출금 업무를 수행하신 경험이 한국마사회에서의 재무 관리에 어떻게 기여할 수 있을까요?</a:t>
            </a:r>
            <a:br/>
            <a:r>
              <a:t>(3) 시각장애인 자녀 교육 봉사 활동에서 발견된 사회적 필요를 해결한 경험을 통해 어떤 교훈을 얻었으며, 이를 통해 한국마사회에서 어떤 사회적 가치를 창출할 계획인가요?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마사회의 ESG 경영에 기여하고 싶습니다.</a:t>
            </a:r>
            <a:r>
              <a:rPr u="sng" b="1" sz="1200">
                <a:solidFill>
                  <a:srgbClr val="000000"/>
                </a:solidFill>
                <a:latin typeface="맑은 고딕"/>
              </a:rPr>
              <a:t>(1)마사회는 환경을 위한 경영을 실천하는 기업이라고 생각합니다.제주마</a:t>
            </a:r>
            <a:r>
              <a:rPr sz="1200">
                <a:solidFill>
                  <a:srgbClr val="000000"/>
                </a:solidFill>
                <a:latin typeface="맑은 고딕"/>
              </a:rPr>
              <a:t> 보전, 친환경 경마 공원 조성 등 전통과 환경을 지키기 위한 마사회의 활동은 ESG경영의 좋은 모범이 됩니다.또한 자연과 사람의 공존을 전제로 하는 승마 문화와 그것을 발전시키는 마사회의 직무에 흥미가 있습니다.말과 사람 모두의 협력 없이 경마라는 스포츠는 성립되지 않습니다. 동물과 인간의 교류를 중심으로 마사회의 사업을 이끌어 나가고 싶습니다.말이라는 동물을 사람들에게 더욱 친근한 존재로 만들고 싶습니다.이를 위해서는 경주에 쓰이는 빠른 말 뿐만 아니라 사납지 않은, 누구나 다룰 수 있는 말이 필요할 것입니다. 그러한 말을 육성하여 승마 체험, 영화, 드라마 촬영 등 여러 </a:t>
            </a:r>
            <a:r>
              <a:rPr u="sng" b="1" sz="1200">
                <a:solidFill>
                  <a:srgbClr val="000000"/>
                </a:solidFill>
                <a:latin typeface="맑은 고딕"/>
              </a:rPr>
              <a:t>(2)방면으로 활용하여 말과 사람들의 거리를 좁히고 싶습니다.최근 부각되는 동물 복지와 관련하여</a:t>
            </a:r>
            <a:r>
              <a:rPr sz="1200">
                <a:solidFill>
                  <a:srgbClr val="000000"/>
                </a:solidFill>
                <a:latin typeface="맑은 고딕"/>
              </a:rPr>
              <a:t> 경주마의 처우에 대한 </a:t>
            </a:r>
            <a:r>
              <a:rPr u="sng" b="1" sz="1200">
                <a:solidFill>
                  <a:srgbClr val="000000"/>
                </a:solidFill>
                <a:latin typeface="맑은 고딕"/>
              </a:rPr>
              <a:t>(3)비판이 기업 내외로 있었음을 기억합니다.사육하는 말의 폐사율, 은퇴 이후 처우</a:t>
            </a:r>
            <a:r>
              <a:rPr sz="1200">
                <a:solidFill>
                  <a:srgbClr val="000000"/>
                </a:solidFill>
                <a:latin typeface="맑은 고딕"/>
              </a:rPr>
              <a:t> 등을 개선함으로서 대중들에게 동물 보호에도 앞장서는 기업이라는 이미지를 심을 수 있다고 생각합니다.저는 대학에서 환경 및 안전 관련 전공을 공부했습니다.수질과 대기, 산업 안전과 보건 등 다양한 분야를 학습하고, 이를 저의 직무에 응용할 수 있는 능력도 있다고 생각합니다.환경과 안전이라는 분야를 지원하는 데 있어서 적합한 역량이라고 생각합니다.경영 지원은 다른 사람의 발전을 돕는 직무라고 생각합니다.저는 다른 사람의 가치를 알아보고 그 가치를 더욱 빛내는 일에 보람을 느낍니다.마사회의 ESG 경영에서 저의 적성을 발휘하고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제주마 보전과 친환경 경마 공원 조성 활동을 중심으로, 구체적으로 어떻게 ESG 경영에 기여할 계획인지 설명해주시겠습니까?</a:t>
            </a:r>
            <a:br/>
            <a:r>
              <a:t>(2) 환경 및 안전 관련 다양한 분야를 학습했다고 하셨는데, 특히 수질과 대기, 산업 안전 중 어떤 부분에서 마사회 경영에 더 많이 기여할 수 있을 것이라 생각하십니까?</a:t>
            </a:r>
            <a:br/>
            <a:r>
              <a:t>(3) 지원자가 경영 지원 직무에서 다른 사람의 가치를 알아보는 데 보람을 느낀다고 하셨는데, 이를 통해 마사회에서 어떤 방식으로 팀과 조직의 성과를 이끌어낼 계획인지 설명해 주세요.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문제상황 [ 마케팅 준비 과정- 귀찮은 건 피하고 싶은 마음] 은행 청년인턴 마케팅 준비과정에서 누가 일을 맡을 것인지, 진행방식에 갈등이 있었습니다. 구성원들이 무거운 장비 등은 준비를 꺼렸고 일정에 대해서도 서로 다양한 요구가 존재했습니다. 2. 해결과정 [줄서기 원칙 </a:t>
            </a:r>
            <a:r>
              <a:rPr u="sng" b="1" sz="1200">
                <a:solidFill>
                  <a:srgbClr val="000000"/>
                </a:solidFill>
                <a:latin typeface="맑은 고딕"/>
              </a:rPr>
              <a:t>(1)&amp; 희생한자에게 더 많이 준다.] 사람은 누구나 귀찮고 힘든 것은 하기 싫어합니다. 저 또한 인간이기에 마찬가지 입니다.</a:t>
            </a:r>
            <a:r>
              <a:rPr sz="1200">
                <a:solidFill>
                  <a:srgbClr val="000000"/>
                </a:solidFill>
                <a:latin typeface="맑은 고딕"/>
              </a:rPr>
              <a:t> 이런 경우 서로 다른 입장을 원칙과 정직으로 해결합니다. 다른 사람을 설득하려면 결국 나도 원칙에 따라 손해를 감수하고 있다는 점을 어필합니다. 급해도 줄서서 질서를 지키고 새치기하지 않는 예를 들었습니다. 구성원들에게 힘든 자에게 혜택을 주고 도움을 주자고 말하였습니다. 오랜 회의 끝에 무거운 마케팅 장비를 마련한 팀원에게 픽업장소 선정권, 마케팅 참여날짜 및 대상장소 우선권 , 그 다음은 운전 및 차량 제공 팀원에게 권한을 주는 방식으로 일정, 장소 및 팀원을 정하도록 권한을 정하였습니다. 그러자 </a:t>
            </a:r>
            <a:r>
              <a:rPr u="sng" b="1" sz="1200">
                <a:solidFill>
                  <a:srgbClr val="000000"/>
                </a:solidFill>
                <a:latin typeface="맑은 고딕"/>
              </a:rPr>
              <a:t>(2)마케팅 장비와 차량 및 운전 제공자, 장비운반을 도와줄 자, 그 이외의 자, 이렇게 팀원이 자연스레 나뉘어졌고</a:t>
            </a:r>
            <a:r>
              <a:rPr sz="1200">
                <a:solidFill>
                  <a:srgbClr val="000000"/>
                </a:solidFill>
                <a:latin typeface="맑은 고딕"/>
              </a:rPr>
              <a:t> 원만히 마케팅 프로젝트를 마쳤습니다. 3. 변화 및 개선된 점 첫째, 서로 일을 미루기 위한 불필요한 </a:t>
            </a:r>
            <a:r>
              <a:rPr u="sng" b="1" sz="1200">
                <a:solidFill>
                  <a:srgbClr val="000000"/>
                </a:solidFill>
                <a:latin typeface="맑은 고딕"/>
              </a:rPr>
              <a:t>(3)회의가 줄었고, 둘째, 구성원간 배려하는 분위기가 생겼습니다. 마케팅 장비도 자연스럽게 돌아가면서 맡게 되어 희생하는 자만 희생하는 경우가 줄었습니다. 셋째, 분업화가</a:t>
            </a:r>
            <a:r>
              <a:rPr sz="1200">
                <a:solidFill>
                  <a:srgbClr val="000000"/>
                </a:solidFill>
                <a:latin typeface="맑은 고딕"/>
              </a:rPr>
              <a:t> 이루어졌습니다. 점차 구성원 서로가 어떤 장점이 있는 지 알게 되어서 마케팅 장비 맡던 팀원는 오히려 현장에 강하여 준비과정에서는 힘을 아꼈다가 현장에서 적극적 마케팅을 하게되었고, 꼼꼼하게 일하는 것이 강점인 팀원은 본부지원을 얻는 것을 담당하는 등 분업화가 이루어졌습니다. 넷째 회의 간소화 입니다. 서로가 무슨일을 할것인지 인지하고 있었으므로 메신저상의 회의만으로도 마케팅을 진행할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청년인턴 마케팅 준비과정에서 원활한 업무 진행을 위해 '줄서기 원칙 &amp; 희생한자에게 더 많이 준다'라는 방식을 도입하셨다고 했습니다. 이 방식으로 인해 얻은 가장 큰 교훈은 무엇이었으며, 이를 한국마사회에서 어떻게 적용할 수 있을까요?</a:t>
            </a:r>
            <a:br/>
            <a:r>
              <a:t>(2) 지원자의 경험에 따르면, 대화를 통해 구성원 간 배려하는 분위기가 생겼다고 했습니다. 한국마사회에서 갈등 해결을 위해 조직 내 배려 문화 형성에 기여할 수 있는 방법은 무엇이라고 생각하십니까?</a:t>
            </a:r>
            <a:br/>
            <a:r>
              <a:t>(3) 회사를 위해 '마케팅 준비에서 분업화가 이루어졌다'고 하셨는데, 한국마사회 내에서 이러한 분업화 시스템을 구축하기 위해 어떤 전략을 제안하시겠습니까?</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a:t>
            </a:r>
            <a:r>
              <a:rPr u="sng" b="1" sz="1200">
                <a:solidFill>
                  <a:srgbClr val="000000"/>
                </a:solidFill>
                <a:latin typeface="맑은 고딕"/>
              </a:rPr>
              <a:t>(1)한국공항공사의 재무회계관리 및 수익관리 업무를 수행하며 공기업의 재무 흐름에 대한 지식과, 그것을 관리하는 역량을 길렀습니다. 구체적으로, 여러 사용료 담당자들과의 협업을 통하여 각 사용료의 산정,</a:t>
            </a:r>
            <a:r>
              <a:rPr sz="1200">
                <a:solidFill>
                  <a:srgbClr val="000000"/>
                </a:solidFill>
                <a:latin typeface="맑은 고딕"/>
              </a:rPr>
              <a:t> 고지 및 수납과 미납 채권의 관리 업무를 수행하였습니다. 또한 담당 업무 외에 조직 전체의 관점에서 회계/재무적 성과의 분석과 개선을 위한 노력을 지속적으로 기울였습니다. 한 </a:t>
            </a:r>
            <a:r>
              <a:rPr u="sng" b="1" sz="1200">
                <a:solidFill>
                  <a:srgbClr val="000000"/>
                </a:solidFill>
                <a:latin typeface="맑은 고딕"/>
              </a:rPr>
              <a:t>(2)예로, 수익 및 지출의 예측에 있어서 동종 산업의 사례 및 관련 논문에 근거하여 지수평활법을 사용한 시계열 데이터</a:t>
            </a:r>
            <a:r>
              <a:rPr sz="1200">
                <a:solidFill>
                  <a:srgbClr val="000000"/>
                </a:solidFill>
                <a:latin typeface="맑은 고딕"/>
              </a:rPr>
              <a:t> 예측을 제안 및 실행하여 내부보고를 효과적으로 수행하였던 적이 있습니다. 본 경험과 그를 통해 얻은 직무역량이 한국마사회에서도 유효하게 적용될 수 있을 것이라 확십합니다. 이러한 경험에 더해 경영학에서의 전공지식을 활용하여 한국마사회의 재무회계관리 부문에서 전략적인 접근을 시도할 것입니다. 기업재무관리, 재무회계, 원가관리회계 등의 전공과목 및 회계 분야에서의 자격증 취득을 통하여 재무회계관리에 대한 이론적인 </a:t>
            </a:r>
            <a:r>
              <a:rPr u="sng" b="1" sz="1200">
                <a:solidFill>
                  <a:srgbClr val="000000"/>
                </a:solidFill>
                <a:latin typeface="맑은 고딕"/>
              </a:rPr>
              <a:t>(3)지식을 익힐 수 있었습니다. 저는 본 지식을 실무에 적용하고, 동시에 중장기적으로는 재무 리스크 관리 역량을 강화하고, 경영 의사결정</a:t>
            </a:r>
            <a:r>
              <a:rPr sz="1200">
                <a:solidFill>
                  <a:srgbClr val="000000"/>
                </a:solidFill>
                <a:latin typeface="맑은 고딕"/>
              </a:rPr>
              <a:t>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한국공항공사에서 재무회계관리 및 수익관리 업무를 수행하며 어떤 구체적인 재무 흐름의 관리 역량을 키웠는지 설명해 주실 수 있습니까?</a:t>
            </a:r>
            <a:br/>
            <a:r>
              <a:t>(2) 한국공항공사에서 제안 및 실행했던 시계열 데이터 예측 방법이 내부 보고 외에 다른 활동에 어떻게 적용되었는지 구체적인 사례를 공유해 주실 수 있을까요?</a:t>
            </a:r>
            <a:br/>
            <a:r>
              <a:t>(3) 회계 분야에서의 자격증 취득이 지원자의 실무에 어떻게 도움이 되었는지 구체적인 사례를 제시해주실 수 있을까요?</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a:t>
            </a:r>
            <a:r>
              <a:rPr u="sng" b="1" sz="1200">
                <a:solidFill>
                  <a:srgbClr val="000000"/>
                </a:solidFill>
                <a:latin typeface="맑은 고딕"/>
              </a:rPr>
              <a:t>(1)당시 주요업무는 나눔가게 기부물품들의 수령과 적치, 상품 진열 및 타 지원시설로 이동하는 물품의 발송이었습니다. 제가 처음 봉사활동을 시작했던 이 물품들이 창고에 체계 없이 적치되어 있었고, 이로</a:t>
            </a:r>
            <a:r>
              <a:rPr sz="1200">
                <a:solidFill>
                  <a:srgbClr val="000000"/>
                </a:solidFill>
                <a:latin typeface="맑은 고딕"/>
              </a:rPr>
              <a:t> 인해 업무 수행에서 많은 비효율이 발생했습니다. 이를 개선하고자 하였으나 진행이 쉽지는 않았습니다. 일반봉사자 분들은 지시된 사항 외의 일을 하는 데에 부담을 느꼈고, 재단 직원들은 기존 방식을 바꾸는 데에 거부감과 함께, 자원봉사자를 </a:t>
            </a:r>
            <a:r>
              <a:rPr u="sng" b="1" sz="1200">
                <a:solidFill>
                  <a:srgbClr val="000000"/>
                </a:solidFill>
                <a:latin typeface="맑은 고딕"/>
              </a:rPr>
              <a:t>(2)효율적으로 운용할 필요성도 못 느꼈던 것 같습니다. 그러나 혼자서 적재된 물품 전체를 창고에서 꺼내고, 다시금 체계적으로 정리하는 데에는 혼자 힘으론 역부족이었고, 다른 구성원들 전체의 도움이 필수적이었습니다. 이들을 설득하기 위하여 각 구성원들의 편익을 분석하고 설명하였습니다. 우선 봉사자들에게는 물품 체계를 갖춰서 업무 효율을</a:t>
            </a:r>
            <a:r>
              <a:rPr sz="1200">
                <a:solidFill>
                  <a:srgbClr val="000000"/>
                </a:solidFill>
                <a:latin typeface="맑은 고딕"/>
              </a:rPr>
              <a:t> 높이면 휴식시간이 늘고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a:t>
            </a:r>
            <a:r>
              <a:rPr u="sng" b="1" sz="1200">
                <a:solidFill>
                  <a:srgbClr val="000000"/>
                </a:solidFill>
                <a:latin typeface="맑은 고딕"/>
              </a:rPr>
              <a:t>(3)들어왔을 때의 업무 인수인계 시간을 줄일 수 있다는 이점도 전달하였습니다. 결국 구성원들을 설득하여 해당 작업을 시행할 수 있었습니다. 모든 물품을 품목, 색상, 사이즈 별로 새로 정리하여 라벨링을 하였으며, 제과와 같은 식품류의 경우에는 선입선출 체계를 지키도록 하였습니다. 그 결과로 식품의 경우 그동안</a:t>
            </a:r>
            <a:r>
              <a:rPr sz="1200">
                <a:solidFill>
                  <a:srgbClr val="000000"/>
                </a:solidFill>
                <a:latin typeface="맑은 고딕"/>
              </a:rPr>
              <a:t> 자주 있었던 유통기한 임박의 의한 폐기가 더 이상 발생하지 않게 되었고, 마무리 작업의 경우 평균 30분정도 걸리던 시간을 15분가량으로 약 50% 단축할 수 있게 되었습니다.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복지재단에서 봉사 당시 물품 적치 체계를 개선하는 과정에서 겪었던 가장 큰 도전과 이를 어떻게 극복했는지 구체적으로 설명해 주실 수 있나요?</a:t>
            </a:r>
            <a:br/>
            <a:r>
              <a:t>(2) 지원자가 다른 봉사자들과 재단 직원을 설득하여 협업을 이끌어낸 그 과정에서 사용했던 가장 효과적인 설득 전략은 무엇이었는지 설명해 주실 수 있습니까?</a:t>
            </a:r>
            <a:br/>
            <a:r>
              <a:t>(3) 최종적으로 물품 적치 체계 개선으로 인해 달성된 구체적인 결과와 그와 함께 체계 개선에 대한 팀의 피드백이나 인식 변화가 있었는지 궁금합니다.</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a:t>
            </a:r>
            <a:r>
              <a:rPr u="sng" b="1" sz="1200">
                <a:solidFill>
                  <a:srgbClr val="000000"/>
                </a:solidFill>
                <a:latin typeface="맑은 고딕"/>
              </a:rPr>
              <a:t>(1)파트너를 선정하고, 공동 마케팅을 통해 새로운 고객층의 유입을 지속적으로 늘리겠습니다. 저는 대학 시절 팀원들과 함께 ‘펫 플로깅’이라는 대회를 개최하여 174명의</a:t>
            </a:r>
            <a:r>
              <a:rPr sz="1200">
                <a:solidFill>
                  <a:srgbClr val="000000"/>
                </a:solidFill>
                <a:latin typeface="맑은 고딕"/>
              </a:rPr>
              <a:t> 참가자를 모집하고, 13개 기업과 스폰서십을 체결한 경험이 있습니다. 저는 대외협력팀에 소속되어 외부 기업으로부터 대회 상품을 후원받아오는 업무를 수행했으며, 실제 기업의 홍보팀과 협력하여 총 13개의 기업으로부터 상품을 후원받는 성과를 이끌었습니다. 대회 상품을 후원받게 되면서 저희 팀은 별도의 비용을 지출하지 않고도 대회 참가자들에게 다양한 </a:t>
            </a:r>
            <a:r>
              <a:rPr u="sng" b="1" sz="1200">
                <a:solidFill>
                  <a:srgbClr val="000000"/>
                </a:solidFill>
                <a:latin typeface="맑은 고딕"/>
              </a:rPr>
              <a:t>(2)상품을 제공할 수 있었습니다. 참가자들은 참가비 2만 원을 내고 10만 원 상당의 상품을</a:t>
            </a:r>
            <a:r>
              <a:rPr sz="1200">
                <a:solidFill>
                  <a:srgbClr val="000000"/>
                </a:solidFill>
                <a:latin typeface="맑은 고딕"/>
              </a:rPr>
              <a:t> 수령하였으며, 그 결과, 대회 만족도 89.1%라는 높은 성과를 달성하였습니다.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a:t>
            </a:r>
            <a:r>
              <a:rPr u="sng" b="1" sz="1200">
                <a:solidFill>
                  <a:srgbClr val="000000"/>
                </a:solidFill>
                <a:latin typeface="맑은 고딕"/>
              </a:rPr>
              <a:t>(3)추진하겠습니다. 또한, 대회 개최 경험을 살려, 단순한 협업을 넘어 고객들이 직접 체험하고 즐길 수 있는 고객 참여형 이벤트를 기획하여,</a:t>
            </a:r>
            <a:r>
              <a:rPr sz="1200">
                <a:solidFill>
                  <a:srgbClr val="000000"/>
                </a:solidFill>
                <a:latin typeface="맑은 고딕"/>
              </a:rPr>
              <a:t> 브랜드 친밀도를 높이도록 하겠습니다.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대학생 시절 ‘펫 플로깅’ 대회를 개최하여 13개 기업과 스폰서십을 체결한 경험이 있는데, 당시 가장 도전적이었던 상황은 무엇이었습니까?</a:t>
            </a:r>
            <a:br/>
            <a:r>
              <a:t>(2) 다양한 기업과의 협업을 통해 시너지를 내겠다고 하셨습니다. 과거 어떤 상황에서 이러한 협업의 시너지를 확인할 수 있었나요?</a:t>
            </a:r>
            <a:br/>
            <a:r>
              <a:t>(3) 고객 참여형 이벤트로 브랜드 친밀도를 높이겠다고 하셨습니다. 대회 개최 경험을 활용하여 실제 기획하고 싶은 이벤트는 어떤 것입니까?</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a:t>
            </a:r>
            <a:r>
              <a:rPr u="sng" b="1" sz="1200">
                <a:solidFill>
                  <a:srgbClr val="000000"/>
                </a:solidFill>
                <a:latin typeface="맑은 고딕"/>
              </a:rPr>
              <a:t>(1)재고 수량을 급하게 조사해야 하는 상황에서, 팀원 간 조사 방식의 차이로 인해 갈등을 겪은 경험이 있습니다.</a:t>
            </a:r>
            <a:r>
              <a:rPr sz="1200">
                <a:solidFill>
                  <a:srgbClr val="000000"/>
                </a:solidFill>
                <a:latin typeface="맑은 고딕"/>
              </a:rPr>
              <a:t> 이 때, 토론을 통해 자재를 크기와 특성별로 분류하고, 모두가 동의할 수 있는 업무 분장을 제안하여 갈등을 극복하였습니다. 갈등의 원인은 재고조사 속도와 정확도에 대한 의견 차이였습니다. 일부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a:t>
            </a:r>
            <a:r>
              <a:rPr u="sng" b="1" sz="1200">
                <a:solidFill>
                  <a:srgbClr val="000000"/>
                </a:solidFill>
                <a:latin typeface="맑은 고딕"/>
              </a:rPr>
              <a:t>(2)품목을 배정하였습니다. 업무 분장을 통해 책임감을 부여한 후, 각자 맡은 업무가 완료되면 자율적으로 다른 팀원의 업무를 도울 수</a:t>
            </a:r>
            <a:r>
              <a:rPr sz="1200">
                <a:solidFill>
                  <a:srgbClr val="000000"/>
                </a:solidFill>
                <a:latin typeface="맑은 고딕"/>
              </a:rPr>
              <a:t> 있는 유연한 환경을 조성하였습니다.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갈등 상황에서는 단순한 설득보다는, 토론을 통해 합리적인 해결책을 도출하는 과정이 중요하다는 점을 </a:t>
            </a:r>
            <a:r>
              <a:rPr u="sng" b="1" sz="1200">
                <a:solidFill>
                  <a:srgbClr val="000000"/>
                </a:solidFill>
                <a:latin typeface="맑은 고딕"/>
              </a:rPr>
              <a:t>(3)배웠습니다. 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한국수력원자력에서 팀원간 갈등을 극복하셨는데, 다른 업무에서도 갈등 해결에 관여한 경험이 있습니까?</a:t>
            </a:r>
            <a:br/>
            <a:r>
              <a:t>(2) 재고조사 프로젝트에서 갈등 해결을 위해 어떤 설득 방식을 사용하였습니까?</a:t>
            </a:r>
            <a:br/>
            <a:r>
              <a:t>(3) 재고 실사에서 단 하나의 오류도 발견되지 않게끔 했던 요인은 무엇이라 생각하십니까?</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저는 라디오 </a:t>
            </a:r>
            <a:r>
              <a:rPr u="sng" b="1" sz="1200">
                <a:solidFill>
                  <a:srgbClr val="000000"/>
                </a:solidFill>
                <a:latin typeface="맑은 고딕"/>
              </a:rPr>
              <a:t>(1)방송국에서 송출 시스템을 점검하며 안정된 방송망을 유지하였고 방송사고 시 유연하게 대처하는 능력을 길렀습니다. 이를 바탕으로</a:t>
            </a:r>
            <a:r>
              <a:rPr sz="1200">
                <a:solidFill>
                  <a:srgbClr val="000000"/>
                </a:solidFill>
                <a:latin typeface="맑은 고딕"/>
              </a:rPr>
              <a:t> 마사회에서 경마 중계 시스템을 안정적으로 운영하고 방송 품질을 향상시키는 데 기여하겠습니다.입사 후, 저는 안정적인 방송을 위해 다음과 같은 목표를 설정하고자 합니다.첫째, 방송 시스템의 전반적인 이해와 유지보수 역량 강화경마 중계는 다양한 영상 및 네트워크 장비가 연동되어 운영되므로 각 </a:t>
            </a:r>
            <a:r>
              <a:rPr u="sng" b="1" sz="1200">
                <a:solidFill>
                  <a:srgbClr val="000000"/>
                </a:solidFill>
                <a:latin typeface="맑은 고딕"/>
              </a:rPr>
              <a:t>(2)시스템의 원리를 깊이 이해하고 점검하는 것이 필수입니다. 방송 장비를 관리했던 경험을 살려 마사회의 방송 설비를 주기적으로 점검하고 고장 장애 시 신속하게</a:t>
            </a:r>
            <a:r>
              <a:rPr sz="1200">
                <a:solidFill>
                  <a:srgbClr val="000000"/>
                </a:solidFill>
                <a:latin typeface="맑은 고딕"/>
              </a:rPr>
              <a:t> 대응하겠습니다.둘째, 생방송 장애 대응 시스템 강화경마 중계는 실시간이고 사고 시 즉각적인 대응이 필요합니다. 저는 생방송 경험을 통해 방송사고 시 신속하고 유연하게 대처하는 법을 익혔습니다. 이러한 경험을 바탕으로 장애 발생 시 </a:t>
            </a:r>
            <a:r>
              <a:rPr u="sng" b="1" sz="1200">
                <a:solidFill>
                  <a:srgbClr val="000000"/>
                </a:solidFill>
                <a:latin typeface="맑은 고딕"/>
              </a:rPr>
              <a:t>(3)신속한 원인 분석 및 대응 매뉴얼을 정비하여 안정성을 극대화할 계획입니다.셋째, 더욱 안정된 방송망을 위한 IP 기반 방송</a:t>
            </a:r>
            <a:r>
              <a:rPr sz="1200">
                <a:solidFill>
                  <a:srgbClr val="000000"/>
                </a:solidFill>
                <a:latin typeface="맑은 고딕"/>
              </a:rPr>
              <a:t> 인프라 구축현재 시스템은 SDI 기반의 전통적인 방식이지만 더 안정적인 방송 환경을 위해 추가적으로 IP 기반 방송 인프라를 만들 수 있습니다. NDI 프로토콜을 활용하면 저렴한 비용으로 구축하고 유연한 운영이 가능합니다. 또한, SRT 프로토콜을 적용할 수 있습니다.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라디오 방송국에서 송출 시스템을 점검하며 안정된 방송망을 유지했다고 하셨습니다. 이 경험에서 특히 기억에 남거나 도전적이었던 사건은 무엇이었으며, 이 경험이 현재 방송망 유지에 어떤 방식으로 기여하고 있다고 생각하시나요?</a:t>
            </a:r>
            <a:br/>
            <a:r>
              <a:t>(2) 경마 중계의 안정성을 극대화하기 위해 신속한 원인 분석 및 대응 매뉴얼을 정비하려는 계획을 갖고 계신데, 과거의 생방송 경험 중 긴박했던 상황에서 어떤 매뉴얼이 특히 효과적이었는지 설명해 주시겠습니까?</a:t>
            </a:r>
            <a:br/>
            <a:r>
              <a:t>(3) NDI와 SRT 프로토콜을 활용한 IP 기반 방송 인프라 구축 계획에 대해 이야기하셨는데, 이전에 이러한 기술을 적용하는 데 있어서 가장 큰 도전은 무엇이었으며, 이를 어떻게 극복하셨는지 설명 부탁드립니다.</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캡스톤 디자인 프로젝트에서 팀원들과 협업하여 AI 기반 이차전지 충전 상태 예측 모델을 개발하는 과정에서 소통과 협력의 어려움을 </a:t>
            </a:r>
            <a:r>
              <a:rPr u="sng" b="1" sz="1200">
                <a:solidFill>
                  <a:srgbClr val="000000"/>
                </a:solidFill>
                <a:latin typeface="맑은 고딕"/>
              </a:rPr>
              <a:t>(1)겪었습니다.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지연되었습니다.특히,</a:t>
            </a:r>
            <a:r>
              <a:rPr sz="1200">
                <a:solidFill>
                  <a:srgbClr val="000000"/>
                </a:solidFill>
                <a:latin typeface="맑은 고딕"/>
              </a:rPr>
              <a:t> 팀원 간 기술적 접근 방식이 달라서 의견을 조율하는 것이 쉽지 않았습니다. 일부 팀원은 학습된 모델을 적용하여 빠르게 실험을 진행하려 했고 다른 </a:t>
            </a:r>
            <a:r>
              <a:rPr u="sng" b="1" sz="1200">
                <a:solidFill>
                  <a:srgbClr val="000000"/>
                </a:solidFill>
                <a:latin typeface="맑은 고딕"/>
              </a:rPr>
              <a:t>(2)팀원은 처음부터 모델을 구축해야 한다고 주장했습니다. 프로젝트가 지연되면서 내부적으로 갈등이 심화되었고 이를 해결하기 위한 노력이 필요했습니다.이를 극복하기 위해 저는 객관적인 성능 평가 기준을 설정하는 방식을 제안했습니다. 각 모델의 장단점을 정리하고 예측 정확도와 연산 속도 등을</a:t>
            </a:r>
            <a:r>
              <a:rPr sz="1200">
                <a:solidFill>
                  <a:srgbClr val="000000"/>
                </a:solidFill>
                <a:latin typeface="맑은 고딕"/>
              </a:rPr>
              <a:t> 고려한 평가 지표 설정 후 실험 데이터를 </a:t>
            </a:r>
            <a:r>
              <a:rPr u="sng" b="1" sz="1200">
                <a:solidFill>
                  <a:srgbClr val="000000"/>
                </a:solidFill>
                <a:latin typeface="맑은 고딕"/>
              </a:rPr>
              <a:t>(3)통해 최적의 모델을 도출하는 방식을 제안했습니다. 이를 통해 의견 차이를 줄이고 합리적인 데이터 기반의 의사 결정을 내릴 수 있었습니다.또한, 진행 속도를 높이기</a:t>
            </a:r>
            <a:r>
              <a:rPr sz="1200">
                <a:solidFill>
                  <a:srgbClr val="000000"/>
                </a:solidFill>
                <a:latin typeface="맑은 고딕"/>
              </a:rPr>
              <a:t> 위해 역할을 분담하고 정기적인 미팅으로 진행 상황을 점검했습니다. 데이터 전처리, 하이퍼파라미터 튜닝, 모델 검증 담당으로 나누어 작업을 진행하면서 각자의 역할을 명확히 하여 협업이 원활하게 되도록 했습니다.결과적으로 팀원 간 소통이 개선되었으며 최종적으로 높은 예측 정확도를 가진 LSTM 모델을 구축하는 데 성공했습니다.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AI 기반 이차전지 충전 상태 예측 모델 개발 프로젝트에서 소통과 협력의 어려움을 겪으셨다고 하셨습니다. 당시 팀원 간 의견 불일치 상황을 조정할 때, 가장 유익했던 의사소통 기술이나 전략은 무엇이었으며 이를 배운 경로는 어떻게 되나요?</a:t>
            </a:r>
            <a:br/>
            <a:r>
              <a:t>(2) 객관적인 성능 평가 기준을 설정하신 것이 프로젝트 지연 상황을 해결하는 데 큰 도움이 되었다고 하셨습니다. 이 경험을 통해 한국마사회에 기여할 수 있는 특정 분야나 상황이 있을까요?</a:t>
            </a:r>
            <a:br/>
            <a:r>
              <a:t>(3) 정기적인 미팅과 역할 분담을 통해 진행 속도를 높이셨다고 했는데, 이 과정에서 가장 예상치 못한 도전이 있었는지와 이를 어떻게 극복했는지 구체적으로 설명 부탁드립니다.</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(1)[다시 한 번 보고 싶은 감동을, 더 많은 이에게]한국마사회의 궁극적인 목표는 말 산업의 성장을 통한</a:t>
            </a:r>
            <a:r>
              <a:rPr sz="1200">
                <a:solidFill>
                  <a:srgbClr val="000000"/>
                </a:solidFill>
                <a:latin typeface="맑은 고딕"/>
              </a:rPr>
              <a:t> 사회 환원의 실현이라고 생각합니다. 마사회의 판매마케팅 직무에 참여하며 더 많은 이용객에게 더 행복한 경험을 제공하는, 그로 하여금 더 큰 시장을 만드는 데에 함께하고 싶습니다.경마, 승마 등 말과 함께하는 현장만이 가지는 가슴 뜨거운 경험이 말 </a:t>
            </a:r>
            <a:r>
              <a:rPr u="sng" b="1" sz="1200">
                <a:solidFill>
                  <a:srgbClr val="000000"/>
                </a:solidFill>
                <a:latin typeface="맑은 고딕"/>
              </a:rPr>
              <a:t>(2)사업의 가장 큰 특징이자 강점입니다. 직무를 수행하며 모든 분께 마사회와 함께하는 시간이 특별한 경험으로 남을 수 있게 하는</a:t>
            </a:r>
            <a:r>
              <a:rPr sz="1200">
                <a:solidFill>
                  <a:srgbClr val="000000"/>
                </a:solidFill>
                <a:latin typeface="맑은 고딕"/>
              </a:rPr>
              <a:t> 데에 앞장서고 싶습니다. 이러한 경험이 만들어내는 신뢰와 만족감은 새로운 고객을 늘리고, 장기 고객층을 넓혀가는 밑거름이 되리라 생각합니다.제가 가진 가장 큰 강점은 뛰어난 소통 능력입니다. 15개의 산하 연구센터로 구성된 서울대학교 아시아연구소의 행정 직원으로 근무하며 연구소 대외 홍보 활동 및 관련 행정 업무를 수행하였습니다. 홍보간행물 개편, 홍보 물품 제작 등을 진행하는 과정에서 다양한 관계자의 요청을 파악하고 반영하며, 때로는 필요한 정보를 정확히 요청하는 </a:t>
            </a:r>
            <a:r>
              <a:rPr u="sng" b="1" sz="1200">
                <a:solidFill>
                  <a:srgbClr val="000000"/>
                </a:solidFill>
                <a:latin typeface="맑은 고딕"/>
              </a:rPr>
              <a:t>(3)능력을 키웠습니다. 이러한 경험을 바탕으로 한국마사회에서도 예산,</a:t>
            </a:r>
            <a:r>
              <a:rPr sz="1200">
                <a:solidFill>
                  <a:srgbClr val="000000"/>
                </a:solidFill>
                <a:latin typeface="맑은 고딕"/>
              </a:rPr>
              <a:t> 홍보 등 기관 내 부서 및 외부 관계자와 적극적으로 소통하겠습니다. 직접 현장에 나가 의견을 주고받으며 기관 내 평가에 안주하지 않는 자세를 갖추겠습니다.한편 국제 경쟁력을 갖춘 경마와 말 산업 가치 창출을 목표로 하는 마사회에서 끊임없이 발전을 생각하는 사람이 되겠습니다. 국제적인 말 사업의 흐름을 파악하고, 이를 한국 시장에서 받아들여질 방법으로 적용하며 K-경마만의 매력을 극대화할 수 있는 방안을 고민하겠습니다. 동시에 전사적 시점에서의 업무 흐름을 자발적으로 파악하고, 시행 중인 사업에 대한 지식을 쌓는 것으로 기관의 성장을 도모하겠습니다.더 많은 사람이 말 산업과 마사회를 더 가까이 여길 때 기업이 성장할 수 있으리라 생각합니다. 업무에 대한 애정과 적극적인 자세로 그 전환의 길목에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생각하기에, '말 산업의 성장을 통한 사회 환원'을 위해 마사회가 현재 가장 시급히 해결해야 할 과제는 무엇이라고 보며, 그 문제를 해결하기 위해 어떤 접근 방식을 고려하고 계신가요?</a:t>
            </a:r>
            <a:br/>
            <a:r>
              <a:t>(2) 지원자는 서울대학교 아시아연구소에서 홍보물 제작 경험을 바탕으로 한국마사회에서 어떻게 홍보 전략을 차별화할 계획입니까? 이 과정에서 예상되는 도전과제를 어떻게 해결할 생각인지 설명해 주세요.</a:t>
            </a:r>
            <a:br/>
            <a:r>
              <a:t>(3) 지원자는 '국제적인 말 사업의 흐름을 파악하고 적용하는 방법을 고민'한다고 했습니다. 구체적으로 국제적 경마 산업의 현재 흐름 중 어떤 점이 주목할 만하다고 생각하며, 이를 한국 시장에 어떻게 적용할 계획이신가요?</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[경청으로 시작하는 협력]대학 시절 수업 연계형 사회 공헌 프로젝트의 일환으로 도심 복개 하천 복원안 분석을 진행하던 중, 분석 방법에 대한 견해 차이로 인한 갈등을 주도적으로 해결하고 다 함께 좋은 결과를 거두었던 경험이 있습니다.전공생과 비전공생이 함께하는 프로젝트인 만큼 각 팀원의 지식과 능력을 활용할 수 있도록 주제를 선정하고 연구 방법을 설정하였습니다. 그러나 업무 분담 중, 팀원 일부가 분석 방법의 실현 가능성에 의문을 </a:t>
            </a:r>
            <a:r>
              <a:rPr u="sng" b="1" sz="1200">
                <a:solidFill>
                  <a:srgbClr val="000000"/>
                </a:solidFill>
                <a:latin typeface="맑은 고딕"/>
              </a:rPr>
              <a:t>(1)제기하며 연구 대상 설정부터 다시 진행하기를 요청하였습니다. 판단하기에 앞서 의견을 경청하고, 갈등의 원인을 찾아내어 해소 가능성을 제시하는 것이 설득의 실마리였습니다. 프로젝트를 진행하는 동안 자발적으로 회의록을 작성하고 공유해왔습니다. 이를 기반으로 불만을 가진</a:t>
            </a:r>
            <a:r>
              <a:rPr sz="1200">
                <a:solidFill>
                  <a:srgbClr val="000000"/>
                </a:solidFill>
                <a:latin typeface="맑은 고딕"/>
              </a:rPr>
              <a:t> 팀원들의 주장을 경청하였으며, 비전공생 팀원의 분석 프로그램 관련 배경지식이 전공생과 다른 것이 주된 갈등의 </a:t>
            </a:r>
            <a:r>
              <a:rPr u="sng" b="1" sz="1200">
                <a:solidFill>
                  <a:srgbClr val="000000"/>
                </a:solidFill>
                <a:latin typeface="맑은 고딕"/>
              </a:rPr>
              <a:t>(2)원인임을 파악할 수 있었습니다. 이에 재논의를 요청한 측 역시 방법에 대해 이해한다면 충분히</a:t>
            </a:r>
            <a:r>
              <a:rPr sz="1200">
                <a:solidFill>
                  <a:srgbClr val="000000"/>
                </a:solidFill>
                <a:latin typeface="맑은 고딕"/>
              </a:rPr>
              <a:t> 기존 방식을 받아들일 수 있을 것으로 판단하고 설득을 시작하였습니다. 화면 공유를 통해 분석 프로그램 실제 사용 모습을 보이고, 가용 데이터를 구체적으로 제시하며 구체적인 연구 방법을 제안하였습니다. 한편 '분석 범위가 너무 넓다'는 의견은 적극적으로 수용하여, 대상 구간을 축소함과 동시에 더 구체적인 결론과 제언이 가능하게 하였습니다. 중재안은 모두가 납득할 수 있는 방향으로 만들어졌고, 이후 자연스럽게 각자가 능력을 발휘할 수 있는 </a:t>
            </a:r>
            <a:r>
              <a:rPr u="sng" b="1" sz="1200">
                <a:solidFill>
                  <a:srgbClr val="000000"/>
                </a:solidFill>
                <a:latin typeface="맑은 고딕"/>
              </a:rPr>
              <a:t>(3)과정에 자원하게 되었습니다. 어려움이 생길 때마다 적극적으로 논의하려는 분위기가 형성되었으며, 함께 현장 답사에 나서기도 하였습니다.효과적인</a:t>
            </a:r>
            <a:r>
              <a:rPr sz="1200">
                <a:solidFill>
                  <a:srgbClr val="000000"/>
                </a:solidFill>
                <a:latin typeface="맑은 고딕"/>
              </a:rPr>
              <a:t> 소통은 정확한 정보 이해를 바탕으로 하며, 경청의 자세를 갖출 때 가능하다는 사실을 확인하였습니다. 수정된 설계를 기반으로 한 결과물은 통계자료의 적절한 활용과 자료 분석 능력, 현장 답사를 통한 검증이 높은 평가를 받아, 수업 내 1위라는 성적과 함께 해당 연도 우수 연구보고서로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중 불만을 가진 팀원들의 주장을 경청하여 중재안을 이끌어냈다고 하셨습니다. 이 경험을 통해 배운 교훈이 향후 협력 프로젝트에서 어떻게 활용될 수 있을까요?</a:t>
            </a:r>
            <a:br/>
            <a:r>
              <a:t>(2) 프로젝트 경험에서, ['분석 프로그램 실제 사용 모습을 보이고, 가용 데이터를 구체적으로 제시'하며 설득했다고 하셨는데, 이와 같은 방식이 효과적이었던 이유는 무엇이라고 생각하십니까?</a:t>
            </a:r>
            <a:br/>
            <a:r>
              <a:t>(3) 협력 프로젝트를 주도함에 있어 '적극적으로 논의하려는 분위기'가 형성된 점이 인상적이었습니다. 이런 분위기를 조성하기 위해 가장 중요한 요소는 무엇이라고 생각하며, 이를 다른 팀에서도 어떻게 적용할 수 있을까요?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한국마사회가 'VISION 2037'을 통해 글로벌 TOP5 말산업 선도기업으로 도약하는 데 기여하여, 최고의 말산업 기업의 일원으로서 자부심을 느끼고 싶습니다.이를 위해 입사 후 출발 절차를 완벽히 익히고, 정확한 출발 신호를 </a:t>
            </a:r>
            <a:r>
              <a:rPr u="sng" b="1" sz="1200">
                <a:solidFill>
                  <a:srgbClr val="000000"/>
                </a:solidFill>
                <a:latin typeface="맑은 고딕"/>
              </a:rPr>
              <a:t>(1)제공하여 경주의 생명이라 생각하는 공정한 경주 출발을</a:t>
            </a:r>
            <a:r>
              <a:rPr sz="1200">
                <a:solidFill>
                  <a:srgbClr val="000000"/>
                </a:solidFill>
                <a:latin typeface="맑은 고딕"/>
              </a:rPr>
              <a:t> 유지할 것입니다.출발 업무의 전문성 확보를 위해 경주마의 특성과 행동 패턴을 이해, 분석하고 출발 장비 및 시설의 완벽한 숙지와 운용 능력을 향상시켜 출발 지연을 최소화하여, 경주 일정의 원활한 진행을 지원하는 것이 목표입니다.또한 다양한 돌발 상황에 침착하게 대처하기 위해 선배님들의 노하우를 배우고 익혀, 상황 대처 능력을 향상시키고자 </a:t>
            </a:r>
            <a:r>
              <a:rPr u="sng" b="1" sz="1200">
                <a:solidFill>
                  <a:srgbClr val="000000"/>
                </a:solidFill>
                <a:latin typeface="맑은 고딕"/>
              </a:rPr>
              <a:t>(2)끊임없이 노력할 것입니다.그리고 안전하고</a:t>
            </a:r>
            <a:r>
              <a:rPr sz="1200">
                <a:solidFill>
                  <a:srgbClr val="000000"/>
                </a:solidFill>
                <a:latin typeface="맑은 고딕"/>
              </a:rPr>
              <a:t> 효율적인 경주 환경 조성을 위해 경마장 내 출발 구역의 안전 점검 프로세스를 개선하거나 제안하여, 경주마와 기수의 안전을 최우선으로 보호하겠습니다. 저는 해외 선진 경마 국가의 출발 시스템을 살피고 적용하여 국제 경주에서도 인정받는 출발 전문가로 성장하고자 합니다.최근 선진 경마 국가들을 </a:t>
            </a:r>
            <a:r>
              <a:rPr u="sng" b="1" sz="1200">
                <a:solidFill>
                  <a:srgbClr val="000000"/>
                </a:solidFill>
                <a:latin typeface="맑은 고딕"/>
              </a:rPr>
              <a:t>(3)중심으로 디지털 기술이 점점 더 중요해지는 실정입니다. 이러한 추세 속에서 제가 전공한 정보제어 분야의 이해는</a:t>
            </a:r>
            <a:r>
              <a:rPr sz="1200">
                <a:solidFill>
                  <a:srgbClr val="000000"/>
                </a:solidFill>
                <a:latin typeface="맑은 고딕"/>
              </a:rPr>
              <a:t> 큰 도움이 될 것이라고 생각합니다.이러한 목표들을 통해 한국마사회의 발전과 함께 저의 전문성을 키우고, 궁극적으로는 한국 말산업의 글로벌 경쟁력 강화에 기여하고자 합니다.한국마사회시설관리에서의 근무 경험으로 경마장의 특성과 모든 업무는 고객 만족이 우선이고 중심이 되어야 한다는 것을 알고 있습니다.철저한 사전 장비 점검과 개선 방안들을 찾고 발전시켜서, 경마를 즐기는 고객들에게 공정한 출발을 통한 경쟁의 재미와 결과를 보장하고, 자신의 판단과 분석에 따라 베팅할 수 있다는 확신을 주어, 경마에 대한 참여도와 만족도를 높이고 단순한 베팅이 아닌 공정한 경쟁을 즐기는 레저 스포츠로 인식하게 하여, 더 넓은 고객층의 만족을 끌어냄으로써 고객 만족을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경주마의 특성과 행동 패턴을 이해하고 분석하려 한다고 하셨습니다. 과거에 이를 이해하기 위해 활용한 방법이 있다면 설명해주시고, 그 경험이 향후 업무에 어떻게 적용될 수 있을까요?</a:t>
            </a:r>
            <a:br/>
            <a:r>
              <a:t>(2) 해외 선진 경마 국가의 출발 시스템을 살피고 적용하고자 하셨는데, 이와 관련하여 구체적으로 어떤 시스템을 참고했으며, 이것이 귀사의 경주 출발에 어떤 변화를 가져올 것이라 기대하십니까?</a:t>
            </a:r>
            <a:br/>
            <a:r>
              <a:t>(3) 한국마사회시설관리에서의 경험으로 인해 경마의 어떤 구체적인 특성을 이해하게 되었으며, 그 점이 향후 경주 출발 업무의 전문성 확보에 어떻게 도움이 될 것이라고 생각하십니까?</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a:t>
            </a:r>
            <a:r>
              <a:rPr u="sng" b="1" sz="1200">
                <a:solidFill>
                  <a:srgbClr val="000000"/>
                </a:solidFill>
                <a:latin typeface="맑은 고딕"/>
              </a:rPr>
              <a:t>(1)경마 산업의 가치를 확장하는 마케팅 전문가가 되겠습니다. 한국마사회 판매마케팅 분야에서 경마를 단순한 베팅이 아닌, 새로운 여가 문화로 정착시키는</a:t>
            </a:r>
            <a:r>
              <a:rPr sz="1200">
                <a:solidFill>
                  <a:srgbClr val="000000"/>
                </a:solidFill>
                <a:latin typeface="맑은 고딕"/>
              </a:rPr>
              <a:t> 것을 목표로 삼고자 합니다. 경마는 오랜 전통을 지닌 스포츠지만, 특정 연령층에 한정된 이미지가 강합니다. 저는 기존 고객의 충성도를 높이면서도 MZ세대를 포함한 신규 고객층을 유입할 수 있도록 체험형 </a:t>
            </a:r>
            <a:r>
              <a:rPr u="sng" b="1" sz="1200">
                <a:solidFill>
                  <a:srgbClr val="000000"/>
                </a:solidFill>
                <a:latin typeface="맑은 고딕"/>
              </a:rPr>
              <a:t>(2)마케팅과 디지털 콘텐츠 전략을 강화하고자 합니다. 학회장을 맡았을</a:t>
            </a:r>
            <a:r>
              <a:rPr sz="1200">
                <a:solidFill>
                  <a:srgbClr val="000000"/>
                </a:solidFill>
                <a:latin typeface="맑은 고딕"/>
              </a:rPr>
              <a:t> 때, 단순한 강연보다 참여형 프로그램이 효과적이라는 점을 깨닫고 연극형 학술제를 기획했습니다.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SNS 및 유튜브를 활용해 베팅이 아닌 경마 자체의 매력을 강조하는 콘텐츠를 제작하여 젊은 고객층과의 접점을 확대할 계획입니다. 창업 교육 프로그램에서 미국 현지 고객 인터뷰를 수행하며, 고객이 직접 말하지 않는 니즈까지 파악하는 것이 중요하다는 점을 배웠습니다. 팀원들과 인터뷰 방식에 대한 의견 차이가 있었지만, 저는 </a:t>
            </a:r>
            <a:r>
              <a:rPr u="sng" b="1" sz="1200">
                <a:solidFill>
                  <a:srgbClr val="000000"/>
                </a:solidFill>
                <a:latin typeface="맑은 고딕"/>
              </a:rPr>
              <a:t>(3)경찰서와 소방서 등 기관에 직접 연락하고, 다양한 커뮤니티를 방문하며 적극적으로 고객을 탐색했습니다. 이</a:t>
            </a:r>
            <a:r>
              <a:rPr sz="1200">
                <a:solidFill>
                  <a:srgbClr val="000000"/>
                </a:solidFill>
                <a:latin typeface="맑은 고딕"/>
              </a:rPr>
              <a:t>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 산업에서 경마를 새로운 여가 문화로 정착시키기 위한 마케팅 전략을 수립하셨다고 하셨는데, 체험형 프로그램과 디지털 콘텐츠 전략을 통해 어떤 구체적인 결과를 기대하고 계십니까?</a:t>
            </a:r>
            <a:br/>
            <a:r>
              <a:t>(2) 학회장을 맡았을 때 연극형 학술제를 기획했다고 하셨는데, 이러한 경험이 고객 몰입형 마케팅 프로그램 개발에 어떻게 기여할 수 있을 것이라고 보십니까?</a:t>
            </a:r>
            <a:br/>
            <a:r>
              <a:t>(3) 고객 데이터를 분석하여 맞춤형 마케팅 전략을 개발한다고 하셨습니다. 구체적으로 어떤 고객 데이터를 분석하여 어떤 맞춤형 전략을 수립할 계획이신가요?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중학생에게 수학 과외를 한 적이 있습니다. 그 학생은 특목고 진학을 앞두었음에도 예습을 전혀 하지 않은 상태였습니다. 학생은 공부의 필요성을 느끼지 못하고, 의사소통에도 많은 어려움이 있었습니다. 질문에 대답을 잘 하지 않았고, 개인의 취향이나 궁금증도 먼저 표현하는 법이 없었습니다. 그러나 그 학생에게는 아름다움을 알아보는 눈과 뛰어난 사고력이 있었습니다.아직 다듬지 않은 원석 같은 학생에게 입시에 도움이 되는 내용 뿐만이 아닌 더 다양한 세계를 보여주고 싶었습니다.그러기 위해서는 학생과의 친밀한 관계 형성과 의사소통이 우선이라 생각했습니다.먼저, 대화를 적극적으로 끌어나가기 어려운 학생의 특성을 고려하여 수업 시작 전 일상 대화를 나누는 시간을 가졌습니다.읽고 있는 책이나 학교생활, 관심사 등을 물어보고, 학생의 말을 끝까지 경청했습니다. 학생의 관심사를 알게 되면 그것을 공부해 두고, 다음 수업 시간에 수업 주제와 연관 지어 설명했습니다. 예를 들어 학생이 음악에 관심이 많다는 사실을 알고, 소리를 표현할 수 있는 삼각함수와 연관 짓는 방식이었습니다. 학생은 점점 수업 시간에 표정이 밝아졌고, 스스로 이야기하는 날도 </a:t>
            </a:r>
            <a:r>
              <a:rPr u="sng" b="1" sz="1200">
                <a:solidFill>
                  <a:srgbClr val="000000"/>
                </a:solidFill>
                <a:latin typeface="맑은 고딕"/>
              </a:rPr>
              <a:t>(1)많아졌습니다. 어느 정도 친해진 후에는, 학생이 스스로 공부의 목표를 설정할</a:t>
            </a:r>
            <a:r>
              <a:rPr sz="1200">
                <a:solidFill>
                  <a:srgbClr val="000000"/>
                </a:solidFill>
                <a:latin typeface="맑은 고딕"/>
              </a:rPr>
              <a:t> 수 있도록 도왔습니다. 학생은 좋아하는 분야를 계속 연구하려면 수학을 잘해야 한다는 동기를 얻었고, 대학에 가서 좋아하는 학문을 연구하겠다는 목표를 세웠습니다. 장시간 집중이 어려운 학생의 특성을 고려하여 </a:t>
            </a:r>
            <a:r>
              <a:rPr u="sng" b="1" sz="1200">
                <a:solidFill>
                  <a:srgbClr val="000000"/>
                </a:solidFill>
                <a:latin typeface="맑은 고딕"/>
              </a:rPr>
              <a:t>(2)과제는 작은 목표들로 나누어 제시하는 등의 방법을 사용했습니다. 학생은 결국 좋은 학교, 좋아하는</a:t>
            </a:r>
            <a:r>
              <a:rPr sz="1200">
                <a:solidFill>
                  <a:srgbClr val="000000"/>
                </a:solidFill>
                <a:latin typeface="맑은 고딕"/>
              </a:rPr>
              <a:t> 학과에 입학하였고, 지금까지도 서로 연락을 주고받는 사이가 되었습니다.이 경험은 저에게 소통의 중요성과 방법을 알려주었을 뿐만 아니라, 다른 </a:t>
            </a:r>
            <a:r>
              <a:rPr u="sng" b="1" sz="1200">
                <a:solidFill>
                  <a:srgbClr val="000000"/>
                </a:solidFill>
                <a:latin typeface="맑은 고딕"/>
              </a:rPr>
              <a:t>(3)이의 잠재력을 발견하고 이끌어 주는 제 재능도 발견하게 도와주었습니다. 협력이 필요한 일은</a:t>
            </a:r>
            <a:r>
              <a:rPr sz="1200">
                <a:solidFill>
                  <a:srgbClr val="000000"/>
                </a:solidFill>
                <a:latin typeface="맑은 고딕"/>
              </a:rPr>
              <a:t> 신뢰와 소통이 기반이 되어야 한다고 생각합니다. 각자의 특성에 맞는 방식으로 적극적으로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과외 학생이 점점 스스로 이야기하는 날이 많아졌다고 하셨습니다. 이 과정에서 지원자가 가장 중점을 두었던 의사소통 전략은 무엇이었으며, 이를 회사의 협력적 환경에 어떻게 적용할 수 있을 것 같습니까?</a:t>
            </a:r>
            <a:br/>
            <a:r>
              <a:t>(2) 학생의 과제를 작은 목표로 나누었다고 하셨는데, 이 방법을 직장에서 팀이나 프로젝트 관리에 적용한다면 어떤 이점이 있을지 구체적으로 설명해 주세요.</a:t>
            </a:r>
            <a:br/>
            <a:r>
              <a:t>(3) 소통의 중요성과 방법을 배우셨다고 했습니다. 이러한 경험을 바탕으로 지원자가 생각하는 효과적인 소통의 핵심 요소는 무엇이며, 이를 통해 어떤 조직적 변화를 기대하십니까?</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팀 프로젝트에서 겪었던 소통의 어려움과 이를 극복한 경험이 떠오릅니다.당시 저희 팀은 뇌졸중 환자 재활치료에 도움을 줄 수 있는 악기 기능의 로봇을 제작하는 프로젝트를 타 대학원의 관련 학과와 협업을 통하여 진행하였습니다.초반에는 모두가 열정적으로 참여했지만, 시간이 지날수록 의견 충돌과 소통 부재로 인해 프로젝트 진행에 큰 어려움을 겪었습니다.작품을 설계, </a:t>
            </a:r>
            <a:r>
              <a:rPr u="sng" b="1" sz="1200">
                <a:solidFill>
                  <a:srgbClr val="000000"/>
                </a:solidFill>
                <a:latin typeface="맑은 고딕"/>
              </a:rPr>
              <a:t>(1)제작하여 학과 교수님들이 모두 모이는 앞에서 열리는 최종 시연회에서 통과해야 졸업이</a:t>
            </a:r>
            <a:r>
              <a:rPr sz="1200">
                <a:solidFill>
                  <a:srgbClr val="000000"/>
                </a:solidFill>
                <a:latin typeface="맑은 고딕"/>
              </a:rPr>
              <a:t> 가능한 상황이었기 때문에 팀원들 모두가 매우 예민한 시기였습니다. 특히 본인이 담당하는 업무에 대한 의견 차이로 팀원들 간의 갈등이 심화되었고, </a:t>
            </a:r>
            <a:r>
              <a:rPr u="sng" b="1" sz="1200">
                <a:solidFill>
                  <a:srgbClr val="000000"/>
                </a:solidFill>
                <a:latin typeface="맑은 고딕"/>
              </a:rPr>
              <a:t>(2)서로의 의견을 경청하지 않고 자신의 주장만을 내세우는</a:t>
            </a:r>
            <a:r>
              <a:rPr sz="1200">
                <a:solidFill>
                  <a:srgbClr val="000000"/>
                </a:solidFill>
                <a:latin typeface="맑은 고딕"/>
              </a:rPr>
              <a:t> 상황이 반복되었습니다.저는 이러한 상황을 개선하기 위해 주 3회씩 정기적인 소통 시간 마련하여 프로젝트 진행 상황과 개인적인 고충을 나누었습니다.이런 정기적인 소통을 통해 각 팀원의 강점을 이해, 고려하여 역할을 재분배하고 책임 영역을 명확히 설정하였으며 </a:t>
            </a:r>
            <a:r>
              <a:rPr u="sng" b="1" sz="1200">
                <a:solidFill>
                  <a:srgbClr val="000000"/>
                </a:solidFill>
                <a:latin typeface="맑은 고딕"/>
              </a:rPr>
              <a:t>(3)즉각적인 피드백을 요청하였습니다.이러한 노력의 결과, 팀 내 소통과 협력에</a:t>
            </a:r>
            <a:r>
              <a:rPr sz="1200">
                <a:solidFill>
                  <a:srgbClr val="000000"/>
                </a:solidFill>
                <a:latin typeface="맑은 고딕"/>
              </a:rPr>
              <a:t> 큰 변화가 일어났습니다.팀원들 간의 이해도가 높아지면서 팀워크가 상승하여 더욱 효율적인 작업이 가능해졌고, 명확한 역할 분담과 피드백으로 작업 속도도 월등히 향상되었습니다.또한 다양한 의견을 수렴하는 과정에서 더 혁신적인 아이디어가 도출되었습니다. 이와 같은 문제 해결로 최종적으론 저희 팀이 최우수 프로젝트로 선정되었던 기억이 납니다.이런 경험은 제게 효과적인 소통과 협력의 중요성을 깨닫게 해주었습니다. 서로 다른 의견을 가진 사람들과 협업하는 과정에서 상호 존중과 열린 마음으로 소통하는 것이 얼마나 중요한지 배웠습니다. 또한, 명확한 역할 분담과 체계적인 의사결정 프로세스가 팀의 성과를 크게 향상시킬 수 있다는 것을 경험했습니다. 이러한 경험은 제가 앞으로 다양한 협업 상황에서 더 나은 팀원이자 리더로 성장할 수 있는 밑거름이 되었다고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당신의 대학교 팀 프로젝트에서 담당했던 구체적인 역할은 무엇이었으며, 그 역할에서 발생했던 난관을 어떻게 극복하셨나요?</a:t>
            </a:r>
            <a:br/>
            <a:r>
              <a:t>(2) 정기적인 소통 시간을 통해 팀 내 소통과 협력을 개선하셨다고 했는데, 이 과정에서 가장 인기 있었던 소통 방법이나 도구가 무엇이었는지 설명해주시겠습니까?</a:t>
            </a:r>
            <a:br/>
            <a:r>
              <a:t>(3) 최우수 프로젝트로 선정된 후, 다른 프로젝트에서는 어떤 점을 교훈 삼아 더 나은 성과를 이루고자 했는지, 구체적인 예시를 들어 설명해주세요.</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대한민국의 경마와 말산업을 총괄·관리하는 한국마사회에서 가장 중요한 존재는 단연 말(馬)입니다. 말이 없다면 경마와 관련 산업이 존재할 수 없으며, 따라서 기승조교 및 말관리 직무에서 최우선으로 삼아야 할 목표는 마필의 건강과 안전한 관리라고 </a:t>
            </a:r>
            <a:r>
              <a:rPr u="sng" b="1" sz="1200">
                <a:solidFill>
                  <a:srgbClr val="000000"/>
                </a:solidFill>
                <a:latin typeface="맑은 고딕"/>
              </a:rPr>
              <a:t>(1)생각합니다.입사 후 첫 번째 목표는 마필의 건강 상태를 철저히 관리하는 것입니다. 이를 위해 지금까지 말산업 현장에서</a:t>
            </a:r>
            <a:r>
              <a:rPr sz="1200">
                <a:solidFill>
                  <a:srgbClr val="000000"/>
                </a:solidFill>
                <a:latin typeface="맑은 고딕"/>
              </a:rPr>
              <a:t> 쌓아온 실무 경험과 취득한 관련 자격증(생활스포츠지도사 2급, 말조련사, 재활승마지도사, 승마지도사)을 적극적으로 활용할 것입니다. 매일 마필의 건강 상태와 행동 변화를 면밀히 체크하며, 수의사·관리사·장제사 등 관련 전문가들과 긴밀히 협력하여 적절한 치료 및 관리를 </a:t>
            </a:r>
            <a:r>
              <a:rPr u="sng" b="1" sz="1200">
                <a:solidFill>
                  <a:srgbClr val="000000"/>
                </a:solidFill>
                <a:latin typeface="맑은 고딕"/>
              </a:rPr>
              <a:t>(2)수행하겠습니다.두 번째 목표는 기승조교 및 마필 관리 업무의 전문성을 더욱 심화하는 것입니다. 현재 보유한 (3)기승술과 마필 조교, 관리 능력에 안주하지 않고, 현장 선배 전문가들에게 배우며</a:t>
            </a:r>
            <a:r>
              <a:rPr sz="1200">
                <a:solidFill>
                  <a:srgbClr val="000000"/>
                </a:solidFill>
                <a:latin typeface="맑은 고딕"/>
              </a:rPr>
              <a:t> 지속적으로 역량을 발전시킬 것입니다. 또한 최신 말산업 동향과 신기술을 연구하여 현장에 적합한 방식으로 적용함으로써, 보다 효율적인 마필 관리 시스템을 구축하는 데 기여하고자 합니다.세 번째 목표는 안전하고 체계적인 현장 환경을 조성하는 것입니다. 말산업 현장은 청결과 정리가 필수적이며, 이는 말과 사람의 안전뿐만 아니라 업무 효율성에도 직결됩니다. 따라서 각종 장비, 기승·마필 장구 등을 체계적으로 정리하여 누구나 쉽게 찾고 사용할 수 있도록 유지하며, 청결한 작업 환경을 조성하여 사고를 예방하고 효율적인 업무 수행을 도모할 것입니다.이처럼 저는 말산업에 대한 전문성과 실무 경험을 바탕으로 한국마사회에서 마필 관리의 수준을 한층 더 높이고, 조직의 목표 달성에 기여하고자 합니다. 변화하는 말산업 환경에 맞춰 끊임없이 배우고 발전하며, 최고의 기승조교 및 말관리 전문가로 성장해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말산업 현장에서 쌓아온 실무 경험이 있다고 하셨습니다. 구체적으로 어떤 프로젝트나 작업에서 실무 경험을 쌓았는지, 그 과정에서 어떤 점을 배웠는지 말씀해 주시겠습니까?</a:t>
            </a:r>
            <a:br/>
            <a:r>
              <a:t>(2) 기승조교 및 마필 관리 업무의 전문성을 심화하기 위해 현장 선배들에게 배우겠다고 하셨습니다. 구체적으로 어떤 선배 전문가들에게 무엇을 배우고 싶은지, 그리고 그것이 지원자의 목표 달성에 어떻게 기여할 것이라고 생각하십니까?</a:t>
            </a:r>
            <a:br/>
            <a:r>
              <a:t>(3) 지원자가 생각하는 말산업의 최신 동향과 신기술은 무엇인가요? 이러한 트렌드를 한국마사회에서 어떻게 활용할 계획이신가요?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 </a:t>
            </a:r>
            <a:r>
              <a:rPr u="sng" b="1" sz="1200">
                <a:solidFill>
                  <a:srgbClr val="000000"/>
                </a:solidFill>
                <a:latin typeface="맑은 고딕"/>
              </a:rPr>
              <a:t>(1)저는 구두 지시 위주의 업무 환경에서 소통의 어려움을 겪었습니다. 선배님께서 머릿속으로 업무 일정을 정리한 후 구두로만</a:t>
            </a:r>
            <a:r>
              <a:rPr sz="1200">
                <a:solidFill>
                  <a:srgbClr val="000000"/>
                </a:solidFill>
                <a:latin typeface="맑은 고딕"/>
              </a:rPr>
              <a:t> 지시하셨기 때문에, 지시가 없이는 업무를 시작하기 어려웠고, 독자적으로 진행할 경우 중복되거나 계획이 틀어질 위험이 있었습니다. 이에 따라 매일 업무 시작 전 선배님께 일정을 확인했지만, 구두 전달 과정에서 누락되거나 잘못 이해하는 문제가 빈번히 발생했습니다.특히, 승마 강습 전 마필들의 워밍업을 위해 워킹머신을 운영하는 과정에서 문제가 더욱 두드러졌습니다. 한 번에 6마리씩, 총 3타임으로 마필을 워킹머신에 넣어야 했으며, 강습 일정에 맞춰 운동 순서를 정해야 했습니다. 하지만 이를 머릿속으로만 계획하다 보니, 수업에 들어가야 할 마필이 운동 중이어서 업무가 번거로워지는 일이 </a:t>
            </a:r>
            <a:r>
              <a:rPr u="sng" b="1" sz="1200">
                <a:solidFill>
                  <a:srgbClr val="000000"/>
                </a:solidFill>
                <a:latin typeface="맑은 고딕"/>
              </a:rPr>
              <a:t>(2)반복되었습니다.이를 해결하기 위해 저는 마필 배치도 화이트보드에 운동 순서를 표시하는 방식을 도입했습니다. 각 마필이름 위에 ‘1, 2,</a:t>
            </a:r>
            <a:r>
              <a:rPr sz="1200">
                <a:solidFill>
                  <a:srgbClr val="000000"/>
                </a:solidFill>
                <a:latin typeface="맑은 고딕"/>
              </a:rPr>
              <a:t> 3’ 번호를 적어 직원들이 한눈에 업무 순서를 파악할 수 있도록 했으며, 모든 직원이 화이트보드를 참고해 정확한 순서대로 마필을 워킹머신에 넣고 뺄 수 있도록 개선했습니다.이러한 변화로 인해 업무의 효율성이 향상되었습니다. 직원들이 화이트보드를 참고해 정확한 순서로 업무를 수행할 수 있었고, 마필 배치 오류도 줄었습니다.또한, 팀원 간 협업이 더욱 원활해졌습니다. 기존에는 워킹머신에 말을 넣었던 직원이 바쁠 경우, 다른 직원이 업무를 대신하기 어려웠지만, </a:t>
            </a:r>
            <a:r>
              <a:rPr u="sng" b="1" sz="1200">
                <a:solidFill>
                  <a:srgbClr val="000000"/>
                </a:solidFill>
                <a:latin typeface="맑은 고딕"/>
              </a:rPr>
              <a:t>(3)화이트보드에 기록된 정보를 공유하면서 누구나 쉽게 업무를 이어받아 진행할 수 있게 되었습니다.마지막으로, 업무 속도가 향상되고 불필요한 이동이 줄어들어 시간 절약 효과도 있었습니다. 화이트보드 덕분에 마필 교체 시간이 단축되고 업무 속도가 더욱</a:t>
            </a:r>
            <a:r>
              <a:rPr sz="1200">
                <a:solidFill>
                  <a:srgbClr val="000000"/>
                </a:solidFill>
                <a:latin typeface="맑은 고딕"/>
              </a:rPr>
              <a:t> 빨라졌습니다. 이 경험을 통해 소통과 시각적 정리의 중요성을 깨달았습니다. 이후로는 구두 대신 업무를 문서화하여 공유하고, 단체 업무채팅방 등을 활용해 협업을 더욱 효율적으로 진행하고있습니다.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과거에 구두 지시 위주의 업무 환경에서 어려움을 겪으셨다고 했습니다. 그 당시 구두 지시 외에 업무를 효율적으로 진행하기 위해 추가로 어떤 노력을 기울이셨는지 설명해 주실 수 있나요?</a:t>
            </a:r>
            <a:br/>
            <a:r>
              <a:t>(2) 화이트보드를 활용하여 업무 효율성을 높이셨다고 하셨는데, 그 외에 고려하셨던 대안은 없었는지요? 그리고 어떤 점에서 화이트보드가 가장 효과적이었다고 생각하시나요?</a:t>
            </a:r>
            <a:br/>
            <a:r>
              <a:t>(3) 지원자는 소통과 시각적 정리의 중요성을 깨달았다고 하셨는데, 이러한 교훈을 토대로 향후 한국마사회에서 업무를 개선하기 위해 어떤 방식을 제안하고 싶으신가요?</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 싶은 목표는 '사내 교육프로그램 우수 학습왕 달성'과 '고객 </a:t>
            </a:r>
            <a:r>
              <a:rPr u="sng" b="1" sz="1200">
                <a:solidFill>
                  <a:srgbClr val="000000"/>
                </a:solidFill>
                <a:latin typeface="맑은 고딕"/>
              </a:rPr>
              <a:t>(1)만족도 우수(100) 달성에 기여' 하는 것입니다. 먼저, 첫 번째 목표로 '사내 교육프로그램 우수 학습왕 달성'을 설정한 이유는 적은 직무 경험으로 직무 수행에서 부족할 수 있는 부분을</a:t>
            </a:r>
            <a:r>
              <a:rPr sz="1200">
                <a:solidFill>
                  <a:srgbClr val="000000"/>
                </a:solidFill>
                <a:latin typeface="맑은 고딕"/>
              </a:rPr>
              <a:t> 한국 마사회의 우수한 사내 교육프로그램에 적극적으로 참여하여 빠르게 보완하고자 설정하였습니다. 저는 추입마 입니다. </a:t>
            </a:r>
            <a:r>
              <a:rPr u="sng" b="1" sz="1200">
                <a:solidFill>
                  <a:srgbClr val="000000"/>
                </a:solidFill>
                <a:latin typeface="맑은 고딕"/>
              </a:rPr>
              <a:t>(2)추입마가 초반보단 후반부에 강한 것처럼, 처음엔 조금 느리더라도 성실하게 업무 매뉴얼을 공부하고, 배운 것을 메모하는 습관으로</a:t>
            </a:r>
            <a:r>
              <a:rPr sz="1200">
                <a:solidFill>
                  <a:srgbClr val="000000"/>
                </a:solidFill>
                <a:latin typeface="맑은 고딕"/>
              </a:rPr>
              <a:t> 업무 역량을 키워내 결국 우수한 성과를 만들어 냈습니다. 한국 마사회에서도 신입으로서 부족한 부분이 </a:t>
            </a:r>
            <a:r>
              <a:rPr u="sng" b="1" sz="1200">
                <a:solidFill>
                  <a:srgbClr val="000000"/>
                </a:solidFill>
                <a:latin typeface="맑은 고딕"/>
              </a:rPr>
              <a:t>(3)있을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a:t>
            </a:r>
            <a:r>
              <a:rPr sz="1200">
                <a:solidFill>
                  <a:srgbClr val="000000"/>
                </a:solidFill>
                <a:latin typeface="맑은 고딕"/>
              </a:rPr>
              <a:t> 목표 달성에 기여할 수 있기 때문입니다. 놀이공원에서 근무하며 사내 CS 교육을 수강했고, 퍼레이드 및 공연 현장에서 직접 고객을 응대한 경험을 통해 고객응대역량을 쌓아왔습니다. 화를 내는 고객, 규정을 지키지 않는 고객 등 현장에서 다양한 고객을 응대하며 조직의 규정을 준수하는 선에서 고객에게 최선의 서비스를 제공해 왔습니다. 이 경험과 역량을 활용하여 고객의 피드백을 적극 수용하고, 고객 응대 매뉴얼을 개선할 방안을 고안하여 고객만족 경영에 기여하겠습니다.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'사내 교육프로그램 우수 학습왕 달성'을 목표로 설정하셨는데, 이전의 경험 중에서 교육 프로그램이나 훈련을 통해 크게 성장했던 사례에 대해서 구체적으로 설명해 주시겠습니까?</a:t>
            </a:r>
            <a:br/>
            <a:r>
              <a:t>(2) 한국 마사회에 입사했을 때, '일 잘하는 일당백 직무 전문가'로 성장하기 위해 계획하는 구체적인 단계와 방법은 무엇입니까?</a:t>
            </a:r>
            <a:br/>
            <a:r>
              <a:t>(3) 지원자는 '고객 만족도 우수(100) 달성에 기여'를 목표로 삼으셨습니다. 이전에 고객 만족도를 높이기 위한 활동 중 가장 도전적이었던 경험과 그 결과는 무엇이었습니까?</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한국토지주택공사에서 근무 중, 타 부서 직원들과의 협업 중 업무 </a:t>
            </a:r>
            <a:r>
              <a:rPr u="sng" b="1" sz="1200">
                <a:solidFill>
                  <a:srgbClr val="000000"/>
                </a:solidFill>
                <a:latin typeface="맑은 고딕"/>
              </a:rPr>
              <a:t>(1)형평성과 참여 문제로 인한 어려움을 해결한 경험이 있습니다. 계약 서류를 보관하는 문서고가 가득 차 더 이상 서류를 보관할 수 없는 문제가 발생했고, 저는 담당 직원에게</a:t>
            </a:r>
            <a:r>
              <a:rPr sz="1200">
                <a:solidFill>
                  <a:srgbClr val="000000"/>
                </a:solidFill>
                <a:latin typeface="맑은 고딕"/>
              </a:rPr>
              <a:t> 문제를 보고한 후, 함께 해약 부서와 협의하여 각 부서 직원들이 문서고 정리를 위해 팀을 이루어 협업하게 됐습니다.협업을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저는 문제 해결을 위해 팀원들과의 회의를 주도하여 업무의 필요성을 설명하며 참여를 설득했고, 각자의 불만을 토로할 수 있는 소통의 시간을 마련했습니다. 각 부서의 상황을 공유하며 서로에 대해 이해하고, 팀원들이 공평한 횟수로 차출될 수 있는 기준을 마련했습니다. 그 후, 팀원들의 개별적인 업무량을 파악하여 </a:t>
            </a:r>
            <a:r>
              <a:rPr u="sng" b="1" sz="1200">
                <a:solidFill>
                  <a:srgbClr val="000000"/>
                </a:solidFill>
                <a:latin typeface="맑은 고딕"/>
              </a:rPr>
              <a:t>(2)업무가 집중되는 시간을 정리한 후 휴가 등을 고려하여 희망 시간대 조율을 통해 공평하게 업무 시간표를 제작했습니다. 팀원들이 참여하여</a:t>
            </a:r>
            <a:r>
              <a:rPr sz="1200">
                <a:solidFill>
                  <a:srgbClr val="000000"/>
                </a:solidFill>
                <a:latin typeface="맑은 고딕"/>
              </a:rPr>
              <a:t> 공평한 일정표를 작성한 덕분에 불만을 해소했고, 문제해결의 필요성에 공감을 얻어 소극적인 태도 문제를 해결하여 어려움을 극복했습니다. 협의를 통해 작성한 일정표에 따라 업무를 수행한 결과, 기존 업무에 영향을 최소화하면서 </a:t>
            </a:r>
            <a:r>
              <a:rPr u="sng" b="1" sz="1200">
                <a:solidFill>
                  <a:srgbClr val="000000"/>
                </a:solidFill>
                <a:latin typeface="맑은 고딕"/>
              </a:rPr>
              <a:t>(3)문서고 정리 업무를 기존 예상보다 2주 빠르게 완료하였고, 새로운 서류 보관 규칙을 의논하고 적용함으로써 계약 서류 보관</a:t>
            </a:r>
            <a:r>
              <a:rPr sz="1200">
                <a:solidFill>
                  <a:srgbClr val="000000"/>
                </a:solidFill>
                <a:latin typeface="맑은 고딕"/>
              </a:rPr>
              <a:t> 업무를 개선했습니다. 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한국토지주택공사에서 타 부서와 협력 과정을 주도했다고 하셨는데, 그 과정에서 가장 기억에 남는 갈등 상황과 그 해결 과정에서 배운 점은 무엇이었는지 설명해 주실 수 있습니까?</a:t>
            </a:r>
            <a:br/>
            <a:r>
              <a:t>(2) 서류 정리 업무를 2주 빠르게 완료했다고 하셨습니다. 이 성과를 달성하기 위해 가장 핵심적으로 영향을 미쳤던 전략이나 방법은 무엇이었습니까?</a:t>
            </a:r>
            <a:br/>
            <a:r>
              <a:t>(3) 팀원들과의 소통 및 협업을 통해 불만을 해소하고 성과를 달성하셨습니다. 이러한 팀워크 경험이 향후 한국 마사회에서 어떻게 기여할 수 있을지 말씀해 주시겠습니까?</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a:t>
            </a:r>
            <a:r>
              <a:rPr u="sng" b="1" sz="1200">
                <a:solidFill>
                  <a:srgbClr val="000000"/>
                </a:solidFill>
                <a:latin typeface="맑은 고딕"/>
              </a:rPr>
              <a:t>(1)되겠습니다. OO 공단에서 홍보 담당으로 근무하며 최선의 목표 달성을 위해 추진력을 발휘하였습니다. 의료 패널을 모집하던 중 목표치가</a:t>
            </a:r>
            <a:r>
              <a:rPr sz="1200">
                <a:solidFill>
                  <a:srgbClr val="000000"/>
                </a:solidFill>
                <a:latin typeface="맑은 고딕"/>
              </a:rPr>
              <a:t> 늘어 짧은 시간에 패널을 대폭 추가 모집해야 </a:t>
            </a:r>
            <a:r>
              <a:rPr u="sng" b="1" sz="1200">
                <a:solidFill>
                  <a:srgbClr val="000000"/>
                </a:solidFill>
                <a:latin typeface="맑은 고딕"/>
              </a:rPr>
              <a:t>(2)했습니다. 우선, 평소 OO공단 업무에 협조적인 병원 명단을 확보하고, 이 명단을 바탕으로 병원 간 동선과 환자가 적은 시간 등을 파악해 약속을</a:t>
            </a:r>
            <a:r>
              <a:rPr sz="1200">
                <a:solidFill>
                  <a:srgbClr val="000000"/>
                </a:solidFill>
                <a:latin typeface="맑은 고딕"/>
              </a:rPr>
              <a:t> 잡았습니다. 부서장이 직접 병원을 방문하여 패널 참여를 유도한 결과 권역에서 가장 많은 패널을 확보한 지사가 되었습니다. 입사 후 마사회 사업과 관련한 법률 역량과 사업 환경 등을 다양하게 학습하고 이를 바탕으로 전문성 있게 추진력을 발휘하겠습니다. 발매, 온라인 경마 등 경마 현안이나 공원 사업, 마케팅 등 다양한 마사회 사업 중 어떤 일을 맡아도 조직 목표에 </a:t>
            </a:r>
            <a:r>
              <a:rPr u="sng" b="1" sz="1200">
                <a:solidFill>
                  <a:srgbClr val="000000"/>
                </a:solidFill>
                <a:latin typeface="맑은 고딕"/>
              </a:rPr>
              <a:t>(3)이바지하는 사원이 되고 싶습니다. 또한, 빅데이터 데이터 관련 학문을 전공하며 여러 가지 데이터를 분석해 본 경험을 갖고 있습니다. 일례로 무더위 쉼터의 현황과 새로운 무더위 쉼터 입지를 선정하는 프로젝트</a:t>
            </a:r>
            <a:r>
              <a:rPr sz="1200">
                <a:solidFill>
                  <a:srgbClr val="000000"/>
                </a:solidFill>
                <a:latin typeface="맑은 고딕"/>
              </a:rPr>
              <a:t> 중 위치, 기온 등 다양한 데이터를 분석하여 보호 사각지대를 파악하고 온열질환자를 최소화할 수 있는 무더위 쉼터 입지를 도출하였습니다.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 공단에서 의료 패널을 모집하던 중 목표치가 늘어나 짧은 시간에 대폭 추가 모집을 성공했는데, 당시 추진력을 발휘하게 된 계기와 구체적인 과정에 대해 설명해 주실 수 있나요?</a:t>
            </a:r>
            <a:br/>
            <a:r>
              <a:t>(2) 지원자는 마사회 관련 법률 역량을 향상시켜 포괄적인 역량을 개발하고 싶다고 하셨습니다. 법률 지식과 관련해서 강화하고 싶은 특정 분야가 있나요?</a:t>
            </a:r>
            <a:br/>
            <a:r>
              <a:t>(3) 지원자가 빅데이터 관련 학문을 전공하여 무더위 쉼터 프로젝트를 진행했다고 하셨는데, 해당 프로젝트에서 가장 큰 난관은 무엇이었으며 어떻게 극복하셨나요?</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a:t>
            </a:r>
            <a:r>
              <a:rPr u="sng" b="1" sz="1200">
                <a:solidFill>
                  <a:srgbClr val="000000"/>
                </a:solidFill>
                <a:latin typeface="맑은 고딕"/>
              </a:rPr>
              <a:t>(1)관련 문제가 꾸준히 발생했지만 보완되지 않았다는 것을 알게 되었습니다. 이를 해결하려면 전사적 협조를 이끌어내야 했지만, 반복해서 협조 요청을 해도 개선되지 않아 어려움을 겪었습니다. 월별</a:t>
            </a:r>
            <a:r>
              <a:rPr sz="1200">
                <a:solidFill>
                  <a:srgbClr val="000000"/>
                </a:solidFill>
                <a:latin typeface="맑은 고딕"/>
              </a:rPr>
              <a:t> 정기 교육 시간을 활용해 자주 발생하는 보안 점검 문제와 감사사례를 안내하였습니다. 이를 통해 대부분 직원들이 그동안 </a:t>
            </a:r>
            <a:r>
              <a:rPr u="sng" b="1" sz="1200">
                <a:solidFill>
                  <a:srgbClr val="000000"/>
                </a:solidFill>
                <a:latin typeface="맑은 고딕"/>
              </a:rPr>
              <a:t>(2)보안조치 미 준수와 그 처분에 대해 잘 알지 못했고 경각심이 없었다는 것을 알게 되었고, 이를 보완하면 협력을 이끌어낼 수 있다는 확신이 들었습니다. 그래서 자주 실수가</a:t>
            </a:r>
            <a:r>
              <a:rPr sz="1200">
                <a:solidFill>
                  <a:srgbClr val="000000"/>
                </a:solidFill>
                <a:latin typeface="맑은 고딕"/>
              </a:rPr>
              <a:t>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보안의식이 높아져 </a:t>
            </a:r>
            <a:r>
              <a:rPr u="sng" b="1" sz="1200">
                <a:solidFill>
                  <a:srgbClr val="000000"/>
                </a:solidFill>
                <a:latin typeface="맑은 고딕"/>
              </a:rPr>
              <a:t>(3)자체 보안 점검에도 문제가 발생하지 않았습니다. 타부서에서도 자체 보안점검 순번을 정하는 등 실수가 반복되지 않도록 협력하는 모습도 나타났습니다. 사옥 담당 핫라인을 설치해 사옥 보안 문제 발생시 빠르게</a:t>
            </a:r>
            <a:r>
              <a:rPr sz="1200">
                <a:solidFill>
                  <a:srgbClr val="000000"/>
                </a:solidFill>
                <a:latin typeface="맑은 고딕"/>
              </a:rPr>
              <a:t> 대응할 수 있도록 보안 체계를 정비하였습니다.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OO공단에서 반복적인 보안 문제를 해결하기 위해 전사적 협조를 이끌어내기까지의 구체적인 성공 사례를 들어 협력 과정에 대해 설명해 주실 수 있나요?</a:t>
            </a:r>
            <a:br/>
            <a:r>
              <a:t>(2) 보안 점검 문제 해결을 위한 월별 정기 교육 시간을 활용하셨는데, 이 교육에서 가장 중요한 포인트는 무엇이었으며 이를 통해 어떤 변화가 있었나요?</a:t>
            </a:r>
            <a:br/>
            <a:r>
              <a:t>(3) 사옥 보안 문제 대응을 위한 핫라인 설치는 지원자의 어떤 커뮤니케이션 전략과 조직 내 협력 방식을 통해 성공적으로 진행되었나요?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목표입니다.저는 한국마사회의 온라인 마권 발매 사업에 관심이 많았습니다.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a:t>
            </a:r>
            <a:r>
              <a:rPr u="sng" b="1" sz="1200">
                <a:solidFill>
                  <a:srgbClr val="000000"/>
                </a:solidFill>
                <a:latin typeface="맑은 고딕"/>
              </a:rPr>
              <a:t>(1)있는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일본마사회의 온라인</a:t>
            </a:r>
            <a:r>
              <a:rPr sz="1200">
                <a:solidFill>
                  <a:srgbClr val="000000"/>
                </a:solidFill>
                <a:latin typeface="맑은 고딕"/>
              </a:rPr>
              <a:t> 마권 매출 점유율(90%)에 가까운 수준으로 성장하는 데 일조하고 싶습니다. 온라인 마권 사업 이외에도 저의 IT 관련 지식과 경험을 기반으로 마케팅 능력을 신장시켜 디지털 혁신을 추구하는 한국마사회의 </a:t>
            </a:r>
            <a:r>
              <a:rPr u="sng" b="1" sz="1200">
                <a:solidFill>
                  <a:srgbClr val="000000"/>
                </a:solidFill>
                <a:latin typeface="맑은 고딕"/>
              </a:rPr>
              <a:t>(2)미래에 기여할 수 있는 인재가 되고자 합니다.또한, 타 공공기관에서 인턴으로 근무하며 자매마을 봉사활동, 지역주민과 함께하는 벚꽃 행사, 사내 캠페인 행사 등 여러 행사 진행에 직접적으로 동참했던 경험과,</a:t>
            </a:r>
            <a:r>
              <a:rPr sz="1200">
                <a:solidFill>
                  <a:srgbClr val="000000"/>
                </a:solidFill>
                <a:latin typeface="맑은 고딕"/>
              </a:rPr>
              <a:t> 최근에 인턴 조별 과제로 렛츠런파크 고객 행사를 기획해 보았던 경험을 토대로 추후 고객 행사를 함께 고민할 수 있는 직원이 되고 싶습니다. 이에 더해, 저는 컴퓨터그래픽스 운용기능사 및 GTQ 1급 등의 </a:t>
            </a:r>
            <a:r>
              <a:rPr u="sng" b="1" sz="1200">
                <a:solidFill>
                  <a:srgbClr val="000000"/>
                </a:solidFill>
                <a:latin typeface="맑은 고딕"/>
              </a:rPr>
              <a:t>(3)자격증을 취득하여 시각적인 제공물을 제작하는 데 자신이 있습니다. 이러한 능력을 바탕으로 고객이 접하게 될 유인물이나 디지털</a:t>
            </a:r>
            <a:r>
              <a:rPr sz="1200">
                <a:solidFill>
                  <a:srgbClr val="000000"/>
                </a:solidFill>
                <a:latin typeface="맑은 고딕"/>
              </a:rPr>
              <a:t> 콘텐츠 등의 제작을 맡아 고객 유입을 촉진하는 데 이바지하고 싶습니다.입사 후 제 경험과 역량을 토대로 주어진 직무를 성실히 수행하며 주변 동기와 선배 직원분들에게서 ‘매사에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우선, 지원자가 일본마사회의 온라인 마권 매출 점유율에 가까운 수준으로 성장하는 데 기여하고 싶다고 하셨습니다. 구체적으로 이를 달성하기 위해 어떠한 전략적 접근을 계획하고 있는지 설명해주실 수 있나요?</a:t>
            </a:r>
            <a:br/>
            <a:r>
              <a:t>(2) 지원자가 공공기관 인턴 경험을 통해 다양한 행사에 동참했다고 하셨습니다. 이러한 경험이 향후 한국마사회에서 고객 행사를 기획하고 참여하는 데에 어떤 실질적인 기여를 할 수 있을 것이라 생각하시나요?</a:t>
            </a:r>
            <a:br/>
            <a:r>
              <a:t>(3) 지원자는 다양한 시각적 제공물 제작 경험을 언급하셨습니다. 이러한 시각적 콘텐츠를 활용하여 한국마사회에서 새로운 고객을 유입시킬 수 있는 방안에 대해 설명해 주실 수 있습니까?</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a:t>
            </a:r>
            <a:r>
              <a:rPr u="sng" b="1" sz="1200">
                <a:solidFill>
                  <a:srgbClr val="000000"/>
                </a:solidFill>
                <a:latin typeface="맑은 고딕"/>
              </a:rPr>
              <a:t>(1)수행하던 중 갈등을 빚었던 경험이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되었습니다.이에</a:t>
            </a:r>
            <a:r>
              <a:rPr sz="1200">
                <a:solidFill>
                  <a:srgbClr val="000000"/>
                </a:solidFill>
                <a:latin typeface="맑은 고딕"/>
              </a:rPr>
              <a:t> 저는 과거 타 프로젝트 수행 당시 시간이 부족하여 임의로 조사 결과를 작성함으로써 실제 문제점들을 파악하지 못하여 다른 팀들이 조사한 결과와 </a:t>
            </a:r>
            <a:r>
              <a:rPr u="sng" b="1" sz="1200">
                <a:solidFill>
                  <a:srgbClr val="000000"/>
                </a:solidFill>
                <a:latin typeface="맑은 고딕"/>
              </a:rPr>
              <a:t>(2)큰 괴리가 발생해 창피함을 겪었던 경험을 설명하며 감정적인 공감을 이끌어냈습니다. 또한 인터뷰하는 사진과 녹음 등의 증빙이 존재하는 자료와 없는 자료를 비교해 보여주며 주장의 신빙성을 위해 필요한 과정이라며 설득하였습니다. 이후 팀원은 저의</a:t>
            </a:r>
            <a:r>
              <a:rPr sz="1200">
                <a:solidFill>
                  <a:srgbClr val="000000"/>
                </a:solidFill>
                <a:latin typeface="맑은 고딕"/>
              </a:rPr>
              <a:t> 의견을 수긍하였고 계획대로 인터뷰를 진행하기로 하였지만 인터뷰를 자진하는 팀원은 없었습니다. 이에 </a:t>
            </a:r>
            <a:r>
              <a:rPr u="sng" b="1" sz="1200">
                <a:solidFill>
                  <a:srgbClr val="000000"/>
                </a:solidFill>
                <a:latin typeface="맑은 고딕"/>
              </a:rPr>
              <a:t>(3)저는 학교 행사 보조와 아르바이트 경험으로 사람들을 응대하는 데 비교적 경험이 있었기에 인터뷰를 담당하기로 하였고, 시청 방문자 16명의 인터뷰를 성공적으로 마무리 지을 수 있었습니다. 이후 인터뷰 결과를 바탕으로 아이디어를 도출하여 프로젝트를 성공적으로 마무리 지을</a:t>
            </a:r>
            <a:r>
              <a:rPr sz="1200">
                <a:solidFill>
                  <a:srgbClr val="000000"/>
                </a:solidFill>
                <a:latin typeface="맑은 고딕"/>
              </a:rPr>
              <a:t> 수 있었으며, 저희가 제안한 내용 중 사인물과 관련된 부분이 실제로 적용되는 성과를 얻을 수 있었습니다.추후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 간의 갈등 상황에서 지원자가 감정적 공감을 이끌어낸 방법에 대해 설명해주셨는데, 이런 접근 방식이 실질적으로 갈등 해결에 어떤 영향을 미쳤는지 보다 구체적인 예시와 함께 설명해 주실 수 있을까요?</a:t>
            </a:r>
            <a:br/>
            <a:r>
              <a:t>(2) 지원자가 인터뷰를 직접 주도하여 시청 방문자 16명의 인터뷰를 성공적으로 마무리했다고 했습니다. 이 과정에서 가장 큰 도전 과제는 무엇이었으며, 이를 어떻게 극복하셨는지 설명해주세요.</a:t>
            </a:r>
            <a:br/>
            <a:r>
              <a:t>(3) 지원자가 제안한 내용 중 사인물과 관련된 부분이 실제로 적용되었다고 했습니다. 이 경험이 지원자에게 어떤 전문적 자신감을 불러일으켰으며, 한국마사회에서 비슷한 역할을 하게 된다면 어떤 기여를 할 수 있을 것이라 생각하나요?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(1)[지속가능한 발전]한국마사회에 입사 후, ESG 경영 이념을 실천하고, 지속 가능한 발전을 위한 작은 변화를 시작으로 지역 상생 방안을 구축하겠습니다. 경마공원에서의 친환경적인 자원 관리와 지역 사회와의 상생 (2)방안을 제시해 ESG 경영 목표 달성에 기여할 것입니다. 이후 ESG 경영 우수기관으로 선정될 수 있도록 노력하겠습니다.지속가능한</a:t>
            </a:r>
            <a:r>
              <a:rPr sz="1200">
                <a:solidFill>
                  <a:srgbClr val="000000"/>
                </a:solidFill>
                <a:latin typeface="맑은 고딕"/>
              </a:rPr>
              <a:t> 도시 만들기 국제 총회에 참석한 후 우수 사례를 지자체에 제안하여 도입된 경험이 있습니다. 2인 1조로, 지자체가 재생 관련 사업에 큰 비용을 투자하고 </a:t>
            </a:r>
            <a:r>
              <a:rPr u="sng" b="1" sz="1200">
                <a:solidFill>
                  <a:srgbClr val="000000"/>
                </a:solidFill>
                <a:latin typeface="맑은 고딕"/>
              </a:rPr>
              <a:t>(3)있지만, 실질적인 재활용 효과를 보지 못하는 문제에 주목했습니다.이를 해결하기 위해 타 국가의 자원 순환 사례를 참고해 한국에 적용 가능한 플라스틱 처리 방안을 구상했습니다. 플라스틱 병에 세금을 매기고, 추후 환급하는 방안을 지역</a:t>
            </a:r>
            <a:r>
              <a:rPr sz="1200">
                <a:solidFill>
                  <a:srgbClr val="000000"/>
                </a:solidFill>
                <a:latin typeface="맑은 고딕"/>
              </a:rPr>
              <a:t> 공무원과 면담을 통해 제안했으며, 일부 지자체에서 시범사업으로 도입된 것을 확인했습니다. 이 경험을 통해, 지속 가능한 발전을 위해 작은 변화로 ESG 경영 이념을 실천하는 방법을 배웠습니다.[준비된 공공기관인]철도 관련 공공기관에서 6개월간 인턴으로 근무하며 다양한 사업계획서 및 보고서를 다루며 실무 경험을 쌓았습니다.그 중, 국회의원 요청자료 지원 업무로 해외 출장 내역을 정리한 경험이 있습니다. 최근 5년간 자료를 요구하였지만, 담당자가 바뀌어 문서의 일관성이 부족했습니다. 이에 출장계획서와 보고서 제목의 문서 연번을 수정하며 비배포 문서로 변환한 후 출장자, 일정, 항공마일리지 적립 여부, 지식경영시스템 등록 등을 엑셀에 정리하여 자료 탐색의 효율성을 높였습니다.이 경험을 바탕으로 한국마사회에서 경영지원 직무를 맡게 된다면, 체계적인 업무 보고서 관리와 정리를 통해 부서 간 협업을 도울 것입니다. 또한 적극적으로 사업 진행 과정을 접하면서 쌓은 밀도 높은 실무 경험을 바탕으로 신속하고 정확한 문서 작성 및 보고서를 통해 여러 부서의 경영 지원업무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 입사 후 ESG 경영 이념을 실천하고자 한다고 했습니다. 과거의 경험을 통해 배운 지속 가능한 발전을 위해 작은 변화를 시작하는 방법을 구체적으로 설명해 주실 수 있나요?</a:t>
            </a:r>
            <a:br/>
            <a:r>
              <a:t>(2) 지속가능한 도시 만들기 국제 총회에 참석하여 어떤 우수 사례를 지자체에 제안했고, 그 결과로 얻었던 구체적인 성과를 설명해 주세요.</a:t>
            </a:r>
            <a:br/>
            <a:r>
              <a:t>(3) 철도 관련 공공기관에서 인턴으로서 경영지원 직무를 수행했다고 하셨습니다. 그 경험이 한국마사회에서 동일 또는 유사한 직무를 수행할 때 구체적으로 어떤 방식으로 도움이 될 것이라고 생각하시나요?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저는 한국수자원공사에서 근무하며 경영지원과 밀접한 다양한 업무를 </a:t>
            </a:r>
            <a:r>
              <a:rPr u="sng" b="1" sz="1200">
                <a:solidFill>
                  <a:srgbClr val="000000"/>
                </a:solidFill>
                <a:latin typeface="맑은 고딕"/>
              </a:rPr>
              <a:t>(1)경험하였습니다. 용역, 물품구매 등 계약 업무를 수행하며 합리적인 계약 체결을 위해 노력하였습니다. 또한, 지사 내 자산 관리 업무를</a:t>
            </a:r>
            <a:r>
              <a:rPr sz="1200">
                <a:solidFill>
                  <a:srgbClr val="000000"/>
                </a:solidFill>
                <a:latin typeface="맑은 고딕"/>
              </a:rPr>
              <a:t> 담당하며 불용처리, 분기별 결산 등을 수행하였고, 이를 통해 효율적인 자산 활용 방안을 모색하는 역량을 키웠습니다. 더불어, 복리후생과 관련된 사택 업무를 담당하며 직원들의 근무 </a:t>
            </a:r>
            <a:r>
              <a:rPr u="sng" b="1" sz="1200">
                <a:solidFill>
                  <a:srgbClr val="000000"/>
                </a:solidFill>
                <a:latin typeface="맑은 고딕"/>
              </a:rPr>
              <a:t>(2)만족도를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또한, 공사의 공식</a:t>
            </a:r>
            <a:r>
              <a:rPr sz="1200">
                <a:solidFill>
                  <a:srgbClr val="000000"/>
                </a:solidFill>
                <a:latin typeface="맑은 고딕"/>
              </a:rPr>
              <a:t> 유튜브 채널에서 부서를 홍보하고 신입사원 업무를 소개하는 콘텐츠를 기획, 촬영한 경험이 있습니다.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a:t>
            </a:r>
            <a:r>
              <a:rPr u="sng" b="1" sz="1200">
                <a:solidFill>
                  <a:srgbClr val="000000"/>
                </a:solidFill>
                <a:latin typeface="맑은 고딕"/>
              </a:rPr>
              <a:t>(3)내부 구성원의 의견 조율에 기여하였습니다. 분기별로 노사공동으로 사회복지관 및 군부대 등 지원대상을 발굴하여 사회공헌 활동을 기획하고 진행하였으며, 부서 노사간담회를 통해 직원들의 의견을 수렴하고 본사 노동조합에 전달하는 역할을 수행하였습니다.</a:t>
            </a:r>
            <a:r>
              <a:rPr sz="1200">
                <a:solidFill>
                  <a:srgbClr val="000000"/>
                </a:solidFill>
                <a:latin typeface="맑은 고딕"/>
              </a:rPr>
              <a:t>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한국수자원공사에서 경영지원 관련 다양한 경험을 하셨다고 했는데, 그 중 계약 업무에서 합리적인 계약 체결을 위해 구체적으로 어떤 노력을 하셨는지 설명해 주시겠습니까?</a:t>
            </a:r>
            <a:br/>
            <a:r>
              <a:t>(2) 복리후생과 관련한 사택 업무를 수행하며 직원들의 근무 만족도를 높이기 위한 구체적인 방법 중 하나를 예시로 들어 설명해 주세요.</a:t>
            </a:r>
            <a:br/>
            <a:r>
              <a:t>(3) 공사의 공식 유튜브 채널에서 콘텐츠를 기획하셨다고 하셨는데, 가장 성공적이었던 콘텐츠 기획 및 촬영 경험을 공유해주시고, 그로 인해 얻게 된 중요한 교훈은 무엇인지 말씀해 주세요.</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(1)[문화 불문, 소통의 신]중국 어학연수 중 다양한 국적의 유학생들과 협업을 통해 공동 목표를 달성한 경험이 있습니다. 이 과정에서 문화적 차이를 존중하고, 각자의 강점을 살리기 위해 (2)역할을 분담했습니다.팀 과제는 ‘중국 내 IT 기술 실생활 적용 사례’를 찾아 발표하는 것이었고, 팀은 다국적 유학생들로 구성되었습니다. 처음에는 주제 선정과 역할 분담할 때 각자의 문화적 배경과 다른 전공 지식을 바탕으로</a:t>
            </a:r>
            <a:r>
              <a:rPr sz="1200">
                <a:solidFill>
                  <a:srgbClr val="000000"/>
                </a:solidFill>
                <a:latin typeface="맑은 고딕"/>
              </a:rPr>
              <a:t> 한 관점으로 인해 어려움이 있었습니다. 이를 해결하기 위해 브레인스토밍을 통해 자유롭게 제시했으며, 그 </a:t>
            </a:r>
            <a:r>
              <a:rPr u="sng" b="1" sz="1200">
                <a:solidFill>
                  <a:srgbClr val="000000"/>
                </a:solidFill>
                <a:latin typeface="맑은 고딕"/>
              </a:rPr>
              <a:t>(3)결과 ‘QR코드 결제 시스템’을 주제로 선정했습니다. 이후 역할을 분담할 때 저는 신용카드가 활성화된 한국에서 중국인들이 결제 시스템 이용하는 모습을 바탕으로 세부 내용을 구성하였고, IT 전공 팀원은 보안시스템과 관련된 지식을 보충하여 내용을 강화했습니다.다양한 문화적 배경을 가진 팀원들 간의 조율에 어려움이 있을 것이라 예상했지만,</a:t>
            </a:r>
            <a:r>
              <a:rPr sz="1200">
                <a:solidFill>
                  <a:srgbClr val="000000"/>
                </a:solidFill>
                <a:latin typeface="맑은 고딕"/>
              </a:rPr>
              <a:t> 각자의 강점을 바탕으로 적절한 역할 분배를 통해 성공적으로 발표를 마칠 수 있었습니다.[세대 불문, 소통의 신]지역 축제에서 ‘시식 제품 나눠 주기’ 봉사활동을 할 때 무리한 요구를 하는 어르신과의 분쟁에서 유연한 사고로 대처하여 행사장 혼란 없이 관광객들에게 만족도를 높인 경험이 있습니다.상품을 1인당 1개씩 나눠주는 것이지만, 일부 어르신께서는 정해진 양 외에 무리한 요구를 하였고, 새치기를 범하며 다른 관광객들께 피해를 주기도 했습니다. 이에 정중하게 원칙상 불가능하다는 안내를 드렸지만, 회유가 되지 않아 행사장 안전 문제가 우려되었습니다. 이에 대안으로 상품성이 떨어져 제공하지 않았던 b급 상품을 전달하였고 더 이상 충돌 없이 행사를 마무리 지을 수 있었습니다.한국마사회에 입사한다면 직원뿐만 아니라 다양한 기관과의 협력해야 하고, 경마 이용자들과의 분쟁이 있을 수 있습니다. 분쟁이 생길 수 있는 상황에서 제가 가진 유연한 사고와 적극적인 태도를 보여줄 수 있는 한국마사회인이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중국 어학연수 중 다국적 유학생들과 협업하며 다양한 문화적 배경을 가진 사람들과의 소통을 통해 얻은 가장 큰 교훈은 무엇이며, 그 교훈을 실무에 어떻게 적용할 계획인가요?</a:t>
            </a:r>
            <a:br/>
            <a:r>
              <a:t>(2) 문화적 차이에 대한 어려움을 극복하기 위해 브레인스토밍이라는 방식으로 문제를 해결했다고 하셨습니다. 이 과정에서 중요한 역할로써 수행한 지원자의 행동과 그 방법의 효과는 무엇이었나요?</a:t>
            </a:r>
            <a:br/>
            <a:r>
              <a:t>(3) 지원자는 '시식 제품 나눠 주기' 봉사활동 중 발생한 문제를 해결하기 위해 어떠한 전략을 사용했으며, 이 경험이 앞으로 비슷한 상황에서 충돌을 예방하거나 해결하는 데 어떻게 활용될 수 있을까요?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포스트 코로나 시대에 언택트가 일상화 되고 정부는 디지털플랫폼 정부를 국정 과제로 정하며 디지털 대전환은 하나의 시대적 흐름이 되었습니다. 이러한 디지털플랫폼 사회는 한국마사회 에게는 좋은 </a:t>
            </a:r>
            <a:r>
              <a:rPr u="sng" b="1" sz="1200">
                <a:solidFill>
                  <a:srgbClr val="000000"/>
                </a:solidFill>
                <a:latin typeface="맑은 고딕"/>
              </a:rPr>
              <a:t>(1)기회가 될 수 있습니다. 말산업 공공데이터를 활용한 새로운 비즈니즈 창출 기회가</a:t>
            </a:r>
            <a:r>
              <a:rPr sz="1200">
                <a:solidFill>
                  <a:srgbClr val="000000"/>
                </a:solidFill>
                <a:latin typeface="맑은 고딕"/>
              </a:rPr>
              <a:t> 생기고, 디지털플랫폼을 활용하여 국민들이 편리하게 경마와 말산업에 접근하여 즐길 수 있어 경마에 대한 인식도 자연스럽게 바뀌고 궁극적으로 경마와 말산업이 지속성장 할 수 </a:t>
            </a:r>
            <a:r>
              <a:rPr u="sng" b="1" sz="1200">
                <a:solidFill>
                  <a:srgbClr val="000000"/>
                </a:solidFill>
                <a:latin typeface="맑은 고딕"/>
              </a:rPr>
              <a:t>(2)있는 토대가 될 것이라 생각합니다. 이러한 디지털 시대에 조직의 신성장동력을 확보하기 위해서는 구성원 전원이 디지털인재가 되어야 합니다. 저의 교육훈련 업무를</a:t>
            </a:r>
            <a:r>
              <a:rPr sz="1200">
                <a:solidFill>
                  <a:srgbClr val="000000"/>
                </a:solidFill>
                <a:latin typeface="맑은 고딕"/>
              </a:rPr>
              <a:t> 수행했던 경험을 살려 '빅데이터와 플랫폼' '사회적가치와 ESG경영' 등 시대 맞춤형 교육을 통해 체계적이고 전문적인 지식을 겸비한 한국마사회형 인재를 양성하는데 기여하고 싶습니다.또한 </a:t>
            </a:r>
            <a:r>
              <a:rPr u="sng" b="1" sz="1200">
                <a:solidFill>
                  <a:srgbClr val="000000"/>
                </a:solidFill>
                <a:latin typeface="맑은 고딕"/>
              </a:rPr>
              <a:t>(3)저는 사회나 타인에게 도움을 줄 수 있는</a:t>
            </a:r>
            <a:r>
              <a:rPr sz="1200">
                <a:solidFill>
                  <a:srgbClr val="000000"/>
                </a:solidFill>
                <a:latin typeface="맑은 고딕"/>
              </a:rPr>
              <a:t> 가치 있는 일을 할 때 만족감과 행복을 느낍니다. 제가 대부분의 시간을 보내는 직장에서의 시간이 단순히 돈을 벌기 위한 활동이 아닌 가치 있고 사회에 도움이 되는 의미 있는 시간이기를 바랍니다. 공공기관에서 공적 태양광 플랫폼을 운영해 본 경험은 저에게 단순한 기획능력 향상 뿐만 아니라 혁신적 사고로 조직과 산업에 새로운 가치를 창출할 수 있는 열정을 주었습니다. 경마/말산업 전문플랫폼 제작, 회원수 증대를 위한 온오프라인 홍보, 이용자 맞춤형 정보 제공, 편리하고 건전한 마권 구매 및 말산업 전문인력 양성기관과 청년 일자리 매칭 등의 공공플랫폼 서비스를 지원하여 말산업의 지속성장 기반을 구축하고, 포용적으로 고용 창출에 힘을 보태어 공동체와 동반성장하는 한국마사회의 사회적 가치실현을 돕고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디지털 플랫폼을 활용하여 경마와 말산업의 인식을 바꾸겠다고 하셨습니다. 이에 대한 구체적인 전략이나 계획이 있으신가요?</a:t>
            </a:r>
            <a:br/>
            <a:r>
              <a:t>(2) 체계적이고 전문적인 교육을 통해 한국마사회형 인재를 양성하겠다고 하셨는데, 이를 위해 어떤 교육훈련 방안을 제안할 계획인가요?</a:t>
            </a:r>
            <a:br/>
            <a:r>
              <a:t>(3) ‘공공기관에서 공적 태양광 플랫폼을 운영해 본 경험’이 언급되었습니다. 이 경험을 통해 어떤 조직적 가치를 창출했는지 구체적으로 설명해 주시겠어요?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학생 시절부터 다양한 사람들과 교류하는 것을 좋아했습니다.</a:t>
            </a:r>
            <a:r>
              <a:rPr u="sng" b="1" sz="1200">
                <a:solidFill>
                  <a:srgbClr val="000000"/>
                </a:solidFill>
                <a:latin typeface="맑은 고딕"/>
              </a:rPr>
              <a:t>(1) 몸이 불편해서 휠체어를 타던 같은 과 동기인 친구와 함께 하며 상대방의 감정을 배려하는 법을 배웠고, 영어교육 봉사활동을 통해</a:t>
            </a:r>
            <a:r>
              <a:rPr sz="1200">
                <a:solidFill>
                  <a:srgbClr val="000000"/>
                </a:solidFill>
                <a:latin typeface="맑은 고딕"/>
              </a:rPr>
              <a:t> 지역 내 형편이 어려운 학생들을 도와주며 상대방의 눈높이에서 대화하는 법을 배웠습니다. 또한 학과 </a:t>
            </a:r>
            <a:r>
              <a:rPr u="sng" b="1" sz="1200">
                <a:solidFill>
                  <a:srgbClr val="000000"/>
                </a:solidFill>
                <a:latin typeface="맑은 고딕"/>
              </a:rPr>
              <a:t>(2)봉사소모임 회장을 맡으며 선배님들과 후배님들이 중간에서 의견조율을 하는 등의 역할을 해보며 다양한 사람들과 소통의 경험을 쌓았습니다.또한 저는 직장생활에서</a:t>
            </a:r>
            <a:r>
              <a:rPr sz="1200">
                <a:solidFill>
                  <a:srgbClr val="000000"/>
                </a:solidFill>
                <a:latin typeface="맑은 고딕"/>
              </a:rPr>
              <a:t> 가장 중요한 가치는 소통과 협력 마인드라고 생각합니다. 소통과 협력은 사람에 대한 신뢰가 선행되어야 하고 신입사원으로서 신뢰를 높일 수 있는 방안은 ‘질문’과 ‘적극성’ 이라고 생각합니다. 저는 질문하는 사람입니다. 질문은 새로운 것을 배우는 것에 대한 </a:t>
            </a:r>
            <a:r>
              <a:rPr u="sng" b="1" sz="1200">
                <a:solidFill>
                  <a:srgbClr val="000000"/>
                </a:solidFill>
                <a:latin typeface="맑은 고딕"/>
              </a:rPr>
              <a:t>(3)열정 뿐만 아니라, 사람과 사람을 이어주는 가장 효과적인 방법이라고 생각합니다. 직장에서도 선배님들께 피해가 가지 않는</a:t>
            </a:r>
            <a:r>
              <a:rPr sz="1200">
                <a:solidFill>
                  <a:srgbClr val="000000"/>
                </a:solidFill>
                <a:latin typeface="맑은 고딕"/>
              </a:rPr>
              <a:t> 범위 내에서 지속적으로 질문을 하였고, 이런 저의 적극적으로 배우고자 하는 모습에 선배님들은 기특하게 생각하며 친절히 대답해 주셨고 자연스럽게 사적인 대화까지 이어지며 가까워졌습니다. 또한 신입사원으로서 맡은 업무를 실수 없이 처리하기 위해 많이 공부하고 항상 성실하고 밝은 모습을 보이려고 노력했습니다. 제일 먼저 출근해서 밝은 얼굴로 인사하고 상사님들의 사소한 말씀도 귀 기울여 들으며 회의 때나 회식 때나 미리 준비하며 부지런하게 움직였습니다. 이런 저의 적극적이고 부지런한 모습에 상사님들은 저에게 신뢰로 보답을 해주셨습니다. 입사 후에는 긍정적이고 밝은 마인드로 동료들과 하나 되어 고객에게 알맞은 서비스를 제안하는 것을 넘어 그들의 고민을 진심으로 공감하고, 전문성을 바탕으로 최선의 해결책을 제시해 줌으로서 고객에게는 회사의 가치관을 전하고 회사에는 고객의 신뢰를 전달하는 사람으로서의 역할을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휠체어를 타던 친구와 함께하며 배운 ‘상대방의 감정을 배려하는 법’을 직장 내 갈등 상황에서 어떻게 활용할 수 있을까요?</a:t>
            </a:r>
            <a:br/>
            <a:r>
              <a:t>(2) 봉사소모임 회장을 맡으셨던 경험이 있다고 하셨습니다. 이 경험을 통해 얻은 가장 큰 교훈은 무엇이며, 그것을 어떻게 직장생활에 적용하실 계획인가요?</a:t>
            </a:r>
            <a:br/>
            <a:r>
              <a:t>(3) 질문과 적극성이 신뢰를 높이는 방안이라고 하셨는데, 구체적으로 어떻게 질문함으로써 신뢰를 쌓으셨는지 경험을 공유해 주시겠습니까?</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경마 시스템 개발 업무를 수행하며 더비온 애플리케이션에 사용자</a:t>
            </a:r>
            <a:r>
              <a:rPr sz="1200">
                <a:solidFill>
                  <a:srgbClr val="000000"/>
                </a:solidFill>
                <a:latin typeface="맑은 고딕"/>
              </a:rPr>
              <a:t>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a:t>
            </a:r>
            <a:r>
              <a:rPr u="sng" b="1" sz="1200">
                <a:solidFill>
                  <a:srgbClr val="000000"/>
                </a:solidFill>
                <a:latin typeface="맑은 고딕"/>
              </a:rPr>
              <a:t>(2)실현하기 위해 아래와 같은 경험을 쌓아왔습니다.첫째, 국책은행 디지털금융부 인턴 업무를 수행하며 당행 애플리케이션의 고객 데이터를 분석하는 과정에서</a:t>
            </a:r>
            <a:r>
              <a:rPr sz="1200">
                <a:solidFill>
                  <a:srgbClr val="000000"/>
                </a:solidFill>
                <a:latin typeface="맑은 고딕"/>
              </a:rPr>
              <a:t> 푸시 알림이 단순 입출금 안내에 그쳐 고객들이 원하는 금융 상품 및 프로모션 정보를 습득하기 어렵다는 점을 파악했습니다. 이에 알림 수신 후 반응률 등 다양한 </a:t>
            </a:r>
            <a:r>
              <a:rPr u="sng" b="1" sz="1200">
                <a:solidFill>
                  <a:srgbClr val="000000"/>
                </a:solidFill>
                <a:latin typeface="맑은 고딕"/>
              </a:rPr>
              <a:t>(3)고객 데이터를 분석하여 맞춤형 푸시 알림 시스템을 제안했던 경험이 있습니다. 이 경험을 바탕으로 한국마사회 고객 데이터를 분석하여 경주 정보, 베팅 트렌드 등 이용자 관심도</a:t>
            </a:r>
            <a:r>
              <a:rPr sz="1200">
                <a:solidFill>
                  <a:srgbClr val="000000"/>
                </a:solidFill>
                <a:latin typeface="맑은 고딕"/>
              </a:rPr>
              <a:t> 기반의 개인 맞춤형 추천 기능을 구현하고 싶습니다.둘째, OO은행 해커톤에 참가하여 스마트 콘트랙트를 활용한 포인트 거래 플랫폼을 개발하는 과정에서 백엔드와 연계된 프론트엔드 개발 및 DB 관련 기능 개발을 담당했던 경험이 있습니다.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Airflow를 활용하여 자동화된 ETL 파이프라인을 구축함으로써 작업 시간과 인력을 약 50% 절감한 경험이 있습니다.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한국마사회에 입사해서 직접 수행하고자 하는 경마 시스템 개발 업무에서 이전 경험이 어떻게 구체적으로 적용될 수 있을까요? 특히, 개인화된 추천 기능 구현에서 이전의 분석 경험이 중요한 역할을 할 것으로 보이는데, 이에 대해 상세히 설명해 주시겠어요?</a:t>
            </a:r>
            <a:br/>
            <a:r>
              <a:t>(2) 국책은행 인턴십에서 제안한 맞춤형 푸시 알림 시스템의 경험이 한국마사회에 입사했을 때 고객 데이터 분석에 어떻게 도움이 될 수 있을까요? 더 구체적으로 설명 부탁드립니다.</a:t>
            </a:r>
            <a:br/>
            <a:r>
              <a:t>(3) 해커톤에서 스마트 콘트랙트를 활용한 플랫폼 개발 시 사용자 인터페이스와 데이터 흐름을 고려했다 했는데, 이 경험이 더비온 애플리케이션의 인터페이스 설계에 어떤 구체적인 영향을 미칠 것으로 예상하시나요?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(1)해커톤에 참가하여 경영, 디자인 등 다양한 전공의 학생들과 함께 스마트 콘트랙트를 활용한 개인 간 포인트 거래 중개 플랫폼을 개발했던 경험이 있습니다. 서로 다른 전공의 팀원들과 함께 프로젝트를 진행하며 각자의 업무 수행 방식과 우선순위에서 차이가 발생해</a:t>
            </a:r>
            <a:r>
              <a:rPr sz="1200">
                <a:solidFill>
                  <a:srgbClr val="000000"/>
                </a:solidFill>
                <a:latin typeface="맑은 고딕"/>
              </a:rPr>
              <a:t>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이에 저는 협업 도구인 Jira를 도입함으로써 </a:t>
            </a:r>
            <a:r>
              <a:rPr u="sng" b="1" sz="1200">
                <a:solidFill>
                  <a:srgbClr val="000000"/>
                </a:solidFill>
                <a:latin typeface="맑은 고딕"/>
              </a:rPr>
              <a:t>(2)각자의 역할과 일정을 공유하는 동시에 스프린트 단위로 작업을 나누어 팀원들이 서로의 진행 상황을 쉽게 파악하고 우선순위를 조율할 수 있도록 제안했습니다.이를 통해 처음에는</a:t>
            </a:r>
            <a:r>
              <a:rPr sz="1200">
                <a:solidFill>
                  <a:srgbClr val="000000"/>
                </a:solidFill>
                <a:latin typeface="맑은 고딕"/>
              </a:rPr>
              <a:t>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a:t>
            </a:r>
            <a:r>
              <a:rPr u="sng" b="1" sz="1200">
                <a:solidFill>
                  <a:srgbClr val="000000"/>
                </a:solidFill>
                <a:latin typeface="맑은 고딕"/>
              </a:rPr>
              <a:t>(3)팀원들이 다시 의욕적으로 프로젝트에 임했고, 원활한 협업을 통해 개발을 성공적으로 마무리한 결과 우수상을 수상할 수 있었습니다.이 경험을 통해 팀 내 소통 체계와 업무 가시성의 중요성과 다양성이 존재하는 환경에서 서로의 차이를 존중하고 원활한 소통을 통해 공동의</a:t>
            </a:r>
            <a:r>
              <a:rPr sz="1200">
                <a:solidFill>
                  <a:srgbClr val="000000"/>
                </a:solidFill>
                <a:latin typeface="맑은 고딕"/>
              </a:rPr>
              <a:t> 목표를 달성하는 것이 핵심임을 배울 수 있었습니다. 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다양한 전공의 학생들과의 협업 과정에서 발생한 관점 차이를 존중하며 일정 조율을 했던 경험이 있는데, 이러한 다양성이 존재하는 환경에서 어떻게 공동의 목표를 달성했는지 더 구체적으로 말씀해 주시겠어요?</a:t>
            </a:r>
            <a:br/>
            <a:r>
              <a:t>(2) 해커톤 과정에서 팀원들과의 갈등을 해결하기 위해 Jira 도입을 제안하셨는데, 이 경험을 통해 얻은 배움이 앞으로 한국마사회에서의 협업에 어떻게 도움이 될 것이라고 생각하시나요?</a:t>
            </a:r>
            <a:br/>
            <a:r>
              <a:t>(3) 팀 내 소통 체계와 업무 가시성을 개선한 경험을 통해 우수상을 수상하셨습니다. 이러한 성과에 기반하여 한국마사회에서 맡게 될 프로젝트들에 어떤 방식으로 기여할 계획이신가요?</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a:t>
            </a:r>
            <a:r>
              <a:rPr u="sng" b="1" sz="1200">
                <a:solidFill>
                  <a:srgbClr val="000000"/>
                </a:solidFill>
                <a:latin typeface="맑은 고딕"/>
              </a:rPr>
              <a:t>(1)되겠습니다. 단기적으로는 이해관계자들과 협조 관계를 구축하여 정확한 정보를 수집하고, 이를 효과적으로 내부 조직과 공유하는 시스템을 구축하겠습니다. 중장기적으로는 산업에 영향을 미치는 정책</a:t>
            </a:r>
            <a:r>
              <a:rPr sz="1200">
                <a:solidFill>
                  <a:srgbClr val="000000"/>
                </a:solidFill>
                <a:latin typeface="맑은 고딕"/>
              </a:rPr>
              <a:t> 동향과 관련 정보를 습득하고 분석함으로써 한국마사회에 미치는 영향과 시사점을 도출하여 발전 방향을 제시하겠습니다.이 목표 달성을 위해 가장 중요한 역량은 정보 수집·분석 능력과 소통 역량이라고 생각합니다. 저는 두 가지 역량을 다음 경험으로 갖췄습니다. 행정 관련 전공으로 대학교 재학 중 행정통계학 과목 이수 과정에서 '공직자의 조직몰입과 </a:t>
            </a:r>
            <a:r>
              <a:rPr u="sng" b="1" sz="1200">
                <a:solidFill>
                  <a:srgbClr val="000000"/>
                </a:solidFill>
                <a:latin typeface="맑은 고딕"/>
              </a:rPr>
              <a:t>(2)직무몰입이 성과에 미치는 영향' 연구를 시행했습니다. 공직자를 대상으로 설문하는 업무를 팀원 모두가 기피하는 상황에서 프로젝트를 5단계로 체계화하고 업무를 효율적으로 분담했습니다. 각 팀원이 15명의 공직자를</a:t>
            </a:r>
            <a:r>
              <a:rPr sz="1200">
                <a:solidFill>
                  <a:srgbClr val="000000"/>
                </a:solidFill>
                <a:latin typeface="맑은 고딕"/>
              </a:rPr>
              <a:t> 담당하게 하여 총 120명의 표본을 확보했고, 수집된 정보를 통계적으로 분석하였습니다. 이때 부담 없는 설문조사 시행을 위해 답변 수집을 위한 매뉴얼과 스크립트를 만들어 공유했습니다. 이후에는 </a:t>
            </a:r>
            <a:r>
              <a:rPr u="sng" b="1" sz="1200">
                <a:solidFill>
                  <a:srgbClr val="000000"/>
                </a:solidFill>
                <a:latin typeface="맑은 고딕"/>
              </a:rPr>
              <a:t>(3)평창올림픽 민간 안전요원으로 활동하며 다양한 이해관계자(관람객, 관계자, 공무원)와 소통하고 정보를 공유하는 경험을</a:t>
            </a:r>
            <a:r>
              <a:rPr sz="1200">
                <a:solidFill>
                  <a:srgbClr val="000000"/>
                </a:solidFill>
                <a:latin typeface="맑은 고딕"/>
              </a:rPr>
              <a:t>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정책 전문가입사로서 중장기적으로 산업에 영향을 미치는 정책 동향을 습득하고 분석할 때, 구체적으로 어떤 접근 방식을 사용할 계획인가요?</a:t>
            </a:r>
            <a:br/>
            <a:r>
              <a:t>(2) 행정통계학 수업에서의 프로젝트 경험을 통해 습득한 데이터 분석 능력을 한국마사회에 기여할 때, 가장 중요한 데이터 분석의 단계는 무엇이라고 생각하십니까?</a:t>
            </a:r>
            <a:br/>
            <a:r>
              <a:t>(3) 평창올림픽 민간 안전요원으로 활동하며 이해관계자들과 소통할 때 가장 도전적이었던 상황과 그 상황을 어떻게 헤쳐나갔는지 구체적인 사례를 들어 설명해 주실 수 있나요?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담을 허물고 믿음을 쌓은 소통의 힘대학교 재학 중 유학생 멘토링 </a:t>
            </a:r>
            <a:r>
              <a:rPr u="sng" b="1" sz="1200">
                <a:solidFill>
                  <a:srgbClr val="000000"/>
                </a:solidFill>
                <a:latin typeface="맑은 고딕"/>
              </a:rPr>
              <a:t>(1)프로그램에서 팀원 간 소통 단절 문제를 해결하여 멘토링 성공률 100%와 멘티 학점 20% 향상을 끌어냈습니다. 한국인 멘토 2명, 외국인 멘티 2명이 한 팀이 되어 프로그램이 진행되었습니다. 그런데 활동 중 중국인 유학생 한 명이 '건강 문제'를 핑계로 약속에</a:t>
            </a:r>
            <a:r>
              <a:rPr sz="1200">
                <a:solidFill>
                  <a:srgbClr val="000000"/>
                </a:solidFill>
                <a:latin typeface="맑은 고딕"/>
              </a:rPr>
              <a:t>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a:t>
            </a:r>
            <a:r>
              <a:rPr u="sng" b="1" sz="1200">
                <a:solidFill>
                  <a:srgbClr val="000000"/>
                </a:solidFill>
                <a:latin typeface="맑은 고딕"/>
              </a:rPr>
              <a:t>(2)충격과 적응 스트레스로 인해 대면 활동을 회피하고 있다는 사실을 확인했습니다. 이에 단계별 접근 방식을 택했습니다. 먼저 SNS로 부담 없는 대화를 시도했고, 서로의 관심사를 나누며 마음의 장벽을 허물었습니다. 그다음 짧은</a:t>
            </a:r>
            <a:r>
              <a:rPr sz="1200">
                <a:solidFill>
                  <a:srgbClr val="000000"/>
                </a:solidFill>
                <a:latin typeface="맑은 고딕"/>
              </a:rPr>
              <a:t> 만남 후, 점차 캠퍼스 투어, 학교 축제로 활동 범위를 넓혔습니다. 멘티가 관심을 보인 경복궁과 야구장 방문까지 함께하며 관계를 개선했습니다. 위 노력 과정에서 소통이 단절되어 일방향 </a:t>
            </a:r>
            <a:r>
              <a:rPr u="sng" b="1" sz="1200">
                <a:solidFill>
                  <a:srgbClr val="000000"/>
                </a:solidFill>
                <a:latin typeface="맑은 고딕"/>
              </a:rPr>
              <a:t>(3)소통을 하는 시기가 가장 힘들었습니다. 그러나 이때 포기하지 않고 꾸준히 대화를 시도했습니다. 문화적 차이를 인정하고 상대의 속도를 맞춰 기다려주면서 멘티의 반응이 점점 빨라졌고, 나중에는 먼저 만남을 제안하는 적극성까지 보였습니다.적극적인 노력 덕분에 활동이 무사히 마무리될 수 있었고,</a:t>
            </a:r>
            <a:r>
              <a:rPr sz="1200">
                <a:solidFill>
                  <a:srgbClr val="000000"/>
                </a:solidFill>
                <a:latin typeface="맑은 고딕"/>
              </a:rPr>
              <a:t> 팀 전체 참여율이 높고 활동이 다른 팀보다 차별화되고 다양하다는 평가를 받으며 장학금을 받았습니다. 좋은 관계가 유지되면서 졸업할 때까지 학업과 한국 생활 전반을 도와주었습니다. 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유학생 멘토링 프로그램에서 팀원 간 소통 단절 문제를 해결할 때, 처음으로 시도했던 접근 방식은 무엇이었으며, 이는 어떻게 효과적이었습니까?</a:t>
            </a:r>
            <a:br/>
            <a:r>
              <a:t>(2) 멘토링 프로그램에서 참여율을 높이기 위해 상대방의 문화적 배경을 존중할 때, 적용한 구체적인 방법은 무엇이었나요?</a:t>
            </a:r>
            <a:br/>
            <a:r>
              <a:t>(3) 중국인 유학생과의 소통에서 마음의 장벽을 허물게 만든 결정적인 순간이 있었다면, 그것은 무엇이었으며 어떻게 상황이 변화했나요?</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a:t>
            </a:r>
            <a:r>
              <a:rPr u="sng" b="1" sz="1200">
                <a:solidFill>
                  <a:srgbClr val="000000"/>
                </a:solidFill>
                <a:latin typeface="맑은 고딕"/>
              </a:rPr>
              <a:t>(1)실무 경험을 쌓고 있습니다. 최근, 저는 공사 발주를 위한 현장 조사에 참여해 다양한 환경에 따른 통신망 구조를 검토하고</a:t>
            </a:r>
            <a:r>
              <a:rPr sz="1200">
                <a:solidFill>
                  <a:srgbClr val="000000"/>
                </a:solidFill>
                <a:latin typeface="맑은 고딕"/>
              </a:rPr>
              <a:t> 분석하는 역량을 키웠고,</a:t>
            </a:r>
            <a:r>
              <a:rPr u="sng" b="1" sz="1200">
                <a:solidFill>
                  <a:srgbClr val="000000"/>
                </a:solidFill>
                <a:latin typeface="맑은 고딕"/>
              </a:rPr>
              <a:t>(2) 통신 설비만이 아닌 다른 설비와의 관계 역시도 숙지해야 적절한 통신망을 구축할 수 있다는 것을 보고 배우며 업무에</a:t>
            </a:r>
            <a:r>
              <a:rPr sz="1200">
                <a:solidFill>
                  <a:srgbClr val="000000"/>
                </a:solidFill>
                <a:latin typeface="맑은 고딕"/>
              </a:rPr>
              <a:t> 대한 이해를 넓혔습니다. 또한 CCTV 영상 송출 장애가 발생했을 당시, 뷰어 프로그램 점검과 핑 테스트를 통해 소프트웨어 이상 유무를 확인하였고, 여전히 문제가 해결되지 않자 하드웨어 점검을 통해 물리적 결함을 발견한 후 랜 케이블을 제작·교체하여 문제를 해결한 경험이 있습니다. 이를 통해 단계적인 원인 분석과 </a:t>
            </a:r>
            <a:r>
              <a:rPr u="sng" b="1" sz="1200">
                <a:solidFill>
                  <a:srgbClr val="000000"/>
                </a:solidFill>
                <a:latin typeface="맑은 고딕"/>
              </a:rPr>
              <a:t>(3)신속한 대응 능력을 강화할 수 있었습니다.또한, 저는 대학 시절 동아리 회장을 맡아 예상치 못한 상황에 대응했던 경험도 있습니다. 팬데믹으로 대면 모집이 제한되어 새로운 방식인 온라인</a:t>
            </a:r>
            <a:r>
              <a:rPr sz="1200">
                <a:solidFill>
                  <a:srgbClr val="000000"/>
                </a:solidFill>
                <a:latin typeface="맑은 고딕"/>
              </a:rPr>
              <a:t> 모집을 진행하고자 하였고, 당시 유행이던 MBTI를 활용한 멘토·멘티 프로그램으로 신입 부원 적응 프로그램을 기획해 홍보하였습니다. 그 결과, 기존보다 많은 신입 부원을 모집해 만년 2등이던 동아리를 1등 동아리로 성장시킬 수 있었습니다.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정보통신 설비의 유지보수 및 점검 업무에서 다양한 환경에 따른 통신망 구조를 검토하고 분석했다고 하셨는데, 이 과정에서 가장 도전적이었던 환경적 요인이나 상황은 무엇이었으며, 그것을 어떻게 극복했습니까?</a:t>
            </a:r>
            <a:br/>
            <a:r>
              <a:t>(2) 통신 설비 외 다른 설비와의 관계를 숙지하며 적절한 통신망을 구축할 수 있었다고 하셨습니다. 구체적으로 어떤 다른 설비와의 관계를 이해하는 데 중점을 두었고, 그로 인해 어떤 통신망 개선을 이루어냈나요?</a:t>
            </a:r>
            <a:br/>
            <a:r>
              <a:t>(3) 지원자는 대학 시절 동아리 회장을 맡아 예상치 못한 팬데믹 상황에 대응했다고 하셨습니다. 당시 신입 부원 모집을 통해 동아리 1등 성과를 이루는 과정에서 가장 어려웠던 점과 그 해결책은 무엇이었는지 말씀해 주세요.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a:t>
            </a:r>
            <a:r>
              <a:rPr u="sng" b="1" sz="1200">
                <a:solidFill>
                  <a:srgbClr val="000000"/>
                </a:solidFill>
                <a:latin typeface="맑은 고딕"/>
              </a:rPr>
              <a:t>(1)워킹홀리데이로 한식 레스토랑 팀장으로 일했을 당시, 소통과 협력에 어려움을 겪고 그를 주도적으로 해결하여 극복한 경험이</a:t>
            </a:r>
            <a:r>
              <a:rPr sz="1200">
                <a:solidFill>
                  <a:srgbClr val="000000"/>
                </a:solidFill>
                <a:latin typeface="맑은 고딕"/>
              </a:rPr>
              <a:t> 있습니다. 식당의 주방은 지하 1층에 위치해 있었고 서빙은 1층과 2층에서 이루어졌습니다. 이로 인해, 셰프와 서버 간의 소통이 원활하지 않았습니다. 따라서 주방에서는 실수가 </a:t>
            </a:r>
            <a:r>
              <a:rPr u="sng" b="1" sz="1200">
                <a:solidFill>
                  <a:srgbClr val="000000"/>
                </a:solidFill>
                <a:latin typeface="맑은 고딕"/>
              </a:rPr>
              <a:t>(2)빈번하게 발생했고, 고객들은 자주 불만을 제기하였습니다. 이에 따라 식당 별점이 하락하는 결과를 갖게 되었고, 저는 팀장으로서</a:t>
            </a:r>
            <a:r>
              <a:rPr sz="1200">
                <a:solidFill>
                  <a:srgbClr val="000000"/>
                </a:solidFill>
                <a:latin typeface="맑은 고딕"/>
              </a:rPr>
              <a:t> 책임감을 가지고 직면한 상황을 극복하고자 하였습니다. 음식용 리프트를 통한 소통 방법도 진행해 보았지만 효율적이지 않았습니다. 저는 최적의 방법으로서 워키토키를 사용하면 팀원 간의 효율적 소통이 가능해져 실수를 줄일 수 있게 되고, 고객의 불만 역시 줄어들게 될 것이라고 생각했습니다. 추가 비용에 대한 우려가 있었지만, 고객 </a:t>
            </a:r>
            <a:r>
              <a:rPr u="sng" b="1" sz="1200">
                <a:solidFill>
                  <a:srgbClr val="000000"/>
                </a:solidFill>
                <a:latin typeface="맑은 고딕"/>
              </a:rPr>
              <a:t>(3)만족도를 향상하고 식당 별점을 올림으로 생기는 신규 유입, 경쟁력, 재방문율, 원가 절감 효과를 고려하여 결정권자를 설득했습니다.</a:t>
            </a:r>
            <a:r>
              <a:rPr sz="1200">
                <a:solidFill>
                  <a:srgbClr val="000000"/>
                </a:solidFill>
                <a:latin typeface="맑은 고딕"/>
              </a:rPr>
              <a:t> 그 결과, 소통 부재로 인한 주문 실수가 하루 평균 9건에서 2건으로 줄어드는 등 업무 효율성이 좋아졌고 낭비되는 음식 역시 그만큼 줄어들어 3.5퍼센트 이상의 매출이 향상되는 효과를 얻을 수 있었습니다. 또한, 제 시간 내에 좋은 품질의 음식을 제공할 수 있게 되어 약 2달 후에는 식당 별점이 4.5에서 4.7로 상승하게 되었습니다.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이러한 경험을 바탕으로, 저는 한국마사회에서 근무하며 발생할 수 있는 다양한 문제를 책임감을 가지고 분석하며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영국 한식 레스토랑 팀장으로 일하면서 소통 문제를 극복했다고 하셨는데, 당시 가장 중요한 팀원 간의 소통 장애 요인은 무엇이었으며, 이를 해결하기 위한 첫 번째 행동은 무엇이었나요?</a:t>
            </a:r>
            <a:br/>
            <a:r>
              <a:t>(2) 음식 주문 실수를 줄이기 위해 워키토키를 도입하여 소통을 개선했다고 하셨습니다. 워키토키 사용이 결정된 후, 팀원들의 반응이나 적응 과정은 어땠는지 공유해주시겠어요?</a:t>
            </a:r>
            <a:br/>
            <a:r>
              <a:t>(3) 레스토랑의 별점을 4.5에서 4.7로 상승시키며 성공적인 결과를 얻었다고 하셨습니다. 그 과정에서 팀원들과의 협업이나 피드백을 주고받으며 어려움을 겪었던 사례가 있었는지, 있었다면 어떻게 개선했는지 설명해 주세요.</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[경마수출을 위한 3단계 목표 설정을 위한 분석 및 세부 계획]저는 경마수출의 효율성 내지는 </a:t>
            </a:r>
            <a:r>
              <a:rPr u="sng" b="1" sz="1200">
                <a:solidFill>
                  <a:srgbClr val="000000"/>
                </a:solidFill>
                <a:latin typeface="맑은 고딕"/>
              </a:rPr>
              <a:t>(1)생산성 향상에 기여하기 위한 장단기 목표를 가지고 있는 지원자입니다.단기적으로 KRBC International의</a:t>
            </a:r>
            <a:r>
              <a:rPr sz="1200">
                <a:solidFill>
                  <a:srgbClr val="000000"/>
                </a:solidFill>
                <a:latin typeface="맑은 고딕"/>
              </a:rPr>
              <a:t> 조회수를 늘리는 방안을 고안해 보겠습니다.중기적으로는 경주수출을 통한 중계시설 임차료, 수출경주 프로모션 등 수수료 수익을 끌어올리는 데에 기여하고 싶습니다.장기적으로는 파트Ⅰ 승격을 전제로 한 한국마사회의 선진 플랫폼을 해외에 수출하고 싶습니다.부가적으로 한국마사회 콘텐츠 </a:t>
            </a:r>
            <a:r>
              <a:rPr u="sng" b="1" sz="1200">
                <a:solidFill>
                  <a:srgbClr val="000000"/>
                </a:solidFill>
                <a:latin typeface="맑은 고딕"/>
              </a:rPr>
              <a:t>(2)수출은 소비재 수출 증가라는 파급효과를 가져올 수 있습니다.한국마사회의 콘텐츠 수출은 2013년 (3)싱가포르 시범 수출을 시작으로 지속적으로 성장해 왔습니다.한국마사회 콘텐츠의 성장은 예를 들면, '말마' 캐릭터등을 기반으로 하여 온오프라인을 망라한</a:t>
            </a:r>
            <a:r>
              <a:rPr sz="1200">
                <a:solidFill>
                  <a:srgbClr val="000000"/>
                </a:solidFill>
                <a:latin typeface="맑은 고딕"/>
              </a:rPr>
              <a:t> 다른 콘텐츠, 나아가서는 연관산업 매출 증대에도 기여할 수 있는 측면이 있다고 생각합니다.1. 저는 한국마사회의 제반 수출의 측면에서 역량을 갖춘 인재라고 생각합니다.구체적으로 저는 무역과 관련하여 국제무역사, 무역영어, 수입관리사 자격증, 유통과 관련하여 유통관리사 자격증을 보유하고 있습니다.이 과정에서 국내법인 대외무역법, 외국환거래법, 관세법 그리고 국제규칙인 인코텀즈(Incoterms)등을 학습하면서 무체물 및 유체물의 청약과 승낙, 계약체결, 통관 등 수출입 제반 시스템을 이해하고 있습니다.경영 경제 측면에서는 2022년 TESAT S 등급, 2025년 매경테스트 최우수 등급을 취득하여 2개 기업에서 기업 홍보를 위한 인터넷 스트리밍 영상을 3차례 촬영하였습니다.2. 추가적으로 저는 프랑스어를 전공하였으며, 프랑스 어학연수 중에 DELF 자격증을 취득하였습니다.저는 프랑스의 경마 주관 단체인 프랑스 갈로(France Galop)와의 협력을 강화하는 데에 기여하고 싶습니다.나아가 경마 선진국인 프랑스의 경마 산업을 연구하는 한편, 예비 말산업 전문 인력 등의 프랑스 연수 행정적 지원에도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설정한 장단기 목표 중 단기 목표인 KRBC International의 조회수를 늘리는 방안에 대해 구체적으로 어떠한 방법을 염두에 두고 있는지 설명해 주실 수 있나요?</a:t>
            </a:r>
            <a:br/>
            <a:r>
              <a:t>(2) 지원자가 생각하는 한국마사회의 콘텐츠 수출의 파급효과는 어떤 방식으로 연관산업 매출 증대에 기여할 수 있는지 구체적으로 설명해 주시겠습니까?</a:t>
            </a:r>
            <a:br/>
            <a:r>
              <a:t>(3) 국내법인 대외무역법, 외국환거래법 등을 학습한 경험이 있다고 하셨는데, 이 법률 지식을 어떻게 경마 수출 분야에 적용할 계획인가요?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계약업무 수행 중 타 부서와의 소통 문제를 겪었던 경험이 있습니다. 기술 부서와의 소통이 원활하지 않아 계약 진행이 지연되는 문제가 자주 발생하였고 상호간의 요구사항이 충족되지 않아 불만이 생겼습니다. 서로의 </a:t>
            </a:r>
            <a:r>
              <a:rPr u="sng" b="1" sz="1200">
                <a:solidFill>
                  <a:srgbClr val="000000"/>
                </a:solidFill>
                <a:latin typeface="맑은 고딕"/>
              </a:rPr>
              <a:t>(1)업무 방식과 우선순위를 충분히 이해하지 못한 것이 원인이었습니다. 이 문제를 해결하기 위해 먼저 기술 부서 담당자들과 직접 소통하며 그들의 요구 사항과 우려를 파악했습니다. 이후, 정기적인 협업 회의를 제안하여 계약</a:t>
            </a:r>
            <a:r>
              <a:rPr sz="1200">
                <a:solidFill>
                  <a:srgbClr val="000000"/>
                </a:solidFill>
                <a:latin typeface="맑은 고딕"/>
              </a:rPr>
              <a:t> 진행 상황을 공유하고, </a:t>
            </a:r>
            <a:r>
              <a:rPr u="sng" b="1" sz="1200">
                <a:solidFill>
                  <a:srgbClr val="000000"/>
                </a:solidFill>
                <a:latin typeface="맑은 고딕"/>
              </a:rPr>
              <a:t>(2)문제 발생 시 즉각적인 피드백을 주고받을 수 있도록 하였습니다. 또한, 계약 관련 주요 절차를 시각적으로 정리한 가이드라인을 제작하여 기술 부서와 공유함으로써 업무 이해도를 높였습니다. 그 결과, 기술 부서와의 협업이 원활해졌으며,</a:t>
            </a:r>
            <a:r>
              <a:rPr sz="1200">
                <a:solidFill>
                  <a:srgbClr val="000000"/>
                </a:solidFill>
                <a:latin typeface="맑은 고딕"/>
              </a:rPr>
              <a:t>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이후에는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프로세스를 도입하였습니다. 이를 통해 업무 진행이 더욱 매끄러워졌으며, 조직 내부의 </a:t>
            </a:r>
            <a:r>
              <a:rPr u="sng" b="1" sz="1200">
                <a:solidFill>
                  <a:srgbClr val="000000"/>
                </a:solidFill>
                <a:latin typeface="맑은 고딕"/>
              </a:rPr>
              <a:t>(3)신뢰도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a:t>
            </a:r>
            <a:r>
              <a:rPr sz="1200">
                <a:solidFill>
                  <a:srgbClr val="000000"/>
                </a:solidFill>
                <a:latin typeface="맑은 고딕"/>
              </a:rPr>
              <a:t>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기술 부서와의 협업 경험에서 '정기적인 협업 회의'를 제안하셨다고 했는데, 당시 회의와 커뮤니케이션을 효과적으로 이끌었던 방법이나 전략이 있다면 설명해 주시겠습니까?</a:t>
            </a:r>
            <a:br/>
            <a:r>
              <a:t>(2) 계약 관련 주요 절차 가이드라인을 제작했다고 했는데, 이 가이드라인이 업무에 어떤 구체적인 영향을 미쳤는지 예를 들어 설명해 주세요.</a:t>
            </a:r>
            <a:br/>
            <a:r>
              <a:t>(3) 부서 간 협업을 개선하기 위해 '초기 단계 명확한 역할 설정'과 '주요 업무 일정 공유 프로세스'를 도입했다고 했습니다. 이 프로세스를 한국마사회에 도입한다고 했을 때 예상되는 시너지 효과를 구체적으로 설명해 주시겠습니까?</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[대안적 </a:t>
            </a:r>
            <a:r>
              <a:rPr u="sng" b="1" sz="1200">
                <a:solidFill>
                  <a:srgbClr val="000000"/>
                </a:solidFill>
                <a:latin typeface="맑은 고딕"/>
              </a:rPr>
              <a:t>(1)분쟁 해결(ADR)을 통해 재산권을 보전한 경험]저는 갈등과 분쟁 해결의 당사자로서 ADR을 활용하여 재산권을 보전한 경험이</a:t>
            </a:r>
            <a:r>
              <a:rPr sz="1200">
                <a:solidFill>
                  <a:srgbClr val="000000"/>
                </a:solidFill>
                <a:latin typeface="맑은 고딕"/>
              </a:rPr>
              <a:t> 있습니다.제가 관리하는 건축 시설물 바로 옆에서 재건축 공사가 현재 진행 중입니다.옆 건축주의 경계측량 제의를 저희가 수락하면서, 옆 아파트의 재건축이 시작되었습니다.저는 미리 합의서를 작성하는 등 추후 발생할 분쟁에 법률적으로 대비하는 역할을 맡았습니다.우선 실무 건축가들에게 자문하는 것으로 시작했습니다.이후 상대 건축주에게 계측기 설치를 요구하여 건축물 기울어짐에 대비하였고, 균열 등 발생 시 피해보상, CIP 공사 시 자료 보존 의무 등 법률 지식을 활용하여 상호 합의를 끌어냈습니다.하지만 바닥 터파기 공사가 진행되면서 균열과 누수 문제 등이 발생하였습니다.이에 저는 미리 작성한 합의서를 토대로 하자보수 공사를 요구하였습니다.그 결과 상대 건축주를 설득하여 하자보수 공사를 받을 수 있었습니다.저는 건물주, 건축사, 시공사 등과의 합의서 사전 협상 과정, 이어서 건설 현장에서 건설 노동자들과의 문제 발견 후 증거 채집 및 클레임 제기 과정, 끝으로 건축 담당 공무원과의 의사소통을 통해 재산권을 온전히 보전할 수 있었습니다.이러한 갈등과 협력관계에 있는 전문가들과의 협상은 저에게 몇 가지의 성과를 가져다주었습니다.첫째, 적시에 필요한 지식을 빠르게 습득하면 협상에서 유리한 고지를 점할 수 있다는 사실을 환기하였습니다.둘째, 상충적 이해관계가 맞물려 있는 상황에서도 각 전문가와의 우호적인 </a:t>
            </a:r>
            <a:r>
              <a:rPr u="sng" b="1" sz="1200">
                <a:solidFill>
                  <a:srgbClr val="000000"/>
                </a:solidFill>
                <a:latin typeface="맑은 고딕"/>
              </a:rPr>
              <a:t>(2)의사소통 전략은 역설적으로 폭넓은 인적 네트워크를 구축할 수 있는 기회가 될 수도 있다는 사실을 깨달았습니다.마지막으로, 협상의 성공적인 결과물은</a:t>
            </a:r>
            <a:r>
              <a:rPr sz="1200">
                <a:solidFill>
                  <a:srgbClr val="000000"/>
                </a:solidFill>
                <a:latin typeface="맑은 고딕"/>
              </a:rPr>
              <a:t> 앞으로 다른 분야의 낯선 업무에 맞닥뜨리더라도 잘 해결해 나갈 수 있으리라는 자신감을 얻게 되었습니다.상기의 경험은 제가 한국마사회에서 경영지원 업무를 하면서 현장의 상황을 감각적으로 이해하고 행정적 지원을 하는 데에 이바지할 수 있을 것이라 생각합니다.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ADR 방법을 통해 재산권을 보전했던 경험에서 가장 어려웠던 부분은 무엇이었으며, 어떻게 극복했는지 더 자세히 설명해 주세요.</a:t>
            </a:r>
            <a:br/>
            <a:r>
              <a:t>(2) 적시에 필요한 지식을 빠르게 습득하는 것이 협상에서 유리함을 깨달았다고 하셨는데, 구체적으로 어떤 지식이나 정보를 빠르게 습득했는지 예시를 들어 주시겠습니까?</a:t>
            </a:r>
            <a:br/>
            <a:r>
              <a:t>(3) 한국마사회에서 경영지원 업무를 하면서 현장의 상황을 감각적으로 이해하고 행정적 지원을 한다고 하셨는데, 구체적으로 어떤 방식으로 상황을 이해하고 적응할 계획인지 설명 부탁드립니다.</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a:t>
            </a:r>
            <a:r>
              <a:rPr u="sng" b="1" sz="1200">
                <a:solidFill>
                  <a:srgbClr val="000000"/>
                </a:solidFill>
                <a:latin typeface="맑은 고딕"/>
              </a:rPr>
              <a:t>(1)환경을 구축하여 사용자 경험을 개선하고자 합니다.한솔PNS에서 인프라 운영 인턴 업무를 수행하면서, 시스템을 24시간 문제 없이, 항시 정상적으로 동작할 수 있도록 운영하기 위해 힘썼습니다. 유동적인 데이터</a:t>
            </a:r>
            <a:r>
              <a:rPr sz="1200">
                <a:solidFill>
                  <a:srgbClr val="000000"/>
                </a:solidFill>
                <a:latin typeface="맑은 고딕"/>
              </a:rPr>
              <a:t> 양과 엑세스 수를 적절하게 조절하고, 급격한 엑세스 증가 발생 및 데이터베이스 장애에 빠르게 대응한 경험이 있습니다. </a:t>
            </a:r>
            <a:r>
              <a:rPr u="sng" b="1" sz="1200">
                <a:solidFill>
                  <a:srgbClr val="000000"/>
                </a:solidFill>
                <a:latin typeface="맑은 고딕"/>
              </a:rPr>
              <a:t>(2)또한, 전공 팀 프로젝트 및 외부 교육 기관을 통하여 데이터베이스 설계 및 세션 모니터링 경험, 클라우드 활용 경험 등과 같은 기반을 닦았습니다.AWS EC2 환경에서의 Oracle 실습 및 Zabbix에서의 DB 모니터링,</a:t>
            </a:r>
            <a:r>
              <a:rPr sz="1200">
                <a:solidFill>
                  <a:srgbClr val="000000"/>
                </a:solidFill>
                <a:latin typeface="맑은 고딕"/>
              </a:rPr>
              <a:t> 장애 보고서 작성 등을 통해 다양한 데이터가 전송 및 수정되는 과정을 담당함과 동시에 그러한 데이터들을 클라우드 상에서 어떻게 운용할 수 있을지 배울 수 있었습니다. 이를 바탕으로 </a:t>
            </a:r>
            <a:r>
              <a:rPr u="sng" b="1" sz="1200">
                <a:solidFill>
                  <a:srgbClr val="000000"/>
                </a:solidFill>
                <a:latin typeface="맑은 고딕"/>
              </a:rPr>
              <a:t>(3)SQL 개발자 자격증을 취득하여, 주어진 상황과 조건에 맞는 쿼리문을 작성하고 직접 프로그램으로 구현해보는 경험을 쌓아 이후에 진행한 여러 팀 프로젝트</a:t>
            </a:r>
            <a:r>
              <a:rPr sz="1200">
                <a:solidFill>
                  <a:srgbClr val="000000"/>
                </a:solidFill>
                <a:latin typeface="맑은 고딕"/>
              </a:rPr>
              <a:t> 활동에서도 데이터를 정확하고 안전하게 보존하고, 알맞게 이용할 수 있었습니다.이러한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한솔PNS 인턴 경험 동안 유동적인 데이터 양과 엑세스 수 조절을 어떻게 구현하셨고, 이러한 경험이 입사 후 어떤 방식으로 시스템 성능 최적화에 적용될 수 있을지 설명해주시겠어요?</a:t>
            </a:r>
            <a:br/>
            <a:r>
              <a:t>(2) 지원자가 언급한 'AWS EC2 환경에서의 Oracle 실습 및 Zabbix에서의 DB 모니터링' 경험이 한국마사회 IT 시스템 개발에 어떻게 기여할 수 있을지 말씀해 주시겠습니까?</a:t>
            </a:r>
            <a:br/>
            <a:r>
              <a:t>(3) ERP와 발매 시스템 유지보수 업무에서 데이터 분석 역량을 활용하겠다고 하셨는데, 이전 경험에서 쌓은 데이터 관련 기술이 어떻게 이러한 목표에 이바지할 수 있을지 구체적으로 알려주시겠습니까?</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a:t>
            </a:r>
            <a:r>
              <a:rPr u="sng" b="1" sz="1200">
                <a:solidFill>
                  <a:srgbClr val="000000"/>
                </a:solidFill>
                <a:latin typeface="맑은 고딕"/>
              </a:rPr>
              <a:t>(1)팀원들의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왔습니다.졸업 프로젝트 초기에</a:t>
            </a:r>
            <a:r>
              <a:rPr sz="1200">
                <a:solidFill>
                  <a:srgbClr val="000000"/>
                </a:solidFill>
                <a:latin typeface="맑은 고딕"/>
              </a:rPr>
              <a:t> 타 파트 개발 팀원들 간 심한 갈등이 발생한 일이 있었습니다. 서로의 역량 차이로 인해 의견 충돌이 심화되었고, 감정적인 언쟁으로까지 번지면서 예정되어 있던 코드 리뷰 및 세션 </a:t>
            </a:r>
            <a:r>
              <a:rPr u="sng" b="1" sz="1200">
                <a:solidFill>
                  <a:srgbClr val="000000"/>
                </a:solidFill>
                <a:latin typeface="맑은 고딕"/>
              </a:rPr>
              <a:t>(2)일정이 무산될 위기에 놓였습니다.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a:t>
            </a:r>
            <a:r>
              <a:rPr sz="1200">
                <a:solidFill>
                  <a:srgbClr val="000000"/>
                </a:solidFill>
                <a:latin typeface="맑은 고딕"/>
              </a:rPr>
              <a:t> 자연스럽게 조성되지 않아 프로젝트 진행에 큰 차질이 빚어질 상황에 이르렀습니다. 따라서 저는 팀 내 에너지를 회복시키고 갈등을 해결하기 위한 커뮤니케이션 방법을 적극적으로 모색했습니다.우선, 양측의 의견을 경청하며 서로의 입장을 이해하는 시간을 가졌습니다. 이후, 팀원 간의 기술 역량을 객관적으로 논의하고 프로젝트 타임라인을 </a:t>
            </a:r>
            <a:r>
              <a:rPr u="sng" b="1" sz="1200">
                <a:solidFill>
                  <a:srgbClr val="000000"/>
                </a:solidFill>
                <a:latin typeface="맑은 고딕"/>
              </a:rPr>
              <a:t>(3)재구성하면서 역할을 새롭게 분배하였습니다. 또한, 개발 일정 수행에 어려움을 느낀 팀원을 위해 별도의 라이브 세션을 마련하여 코드 리뷰를 진행하고, 심화 개념을</a:t>
            </a:r>
            <a:r>
              <a:rPr sz="1200">
                <a:solidFill>
                  <a:srgbClr val="000000"/>
                </a:solidFill>
                <a:latin typeface="맑은 고딕"/>
              </a:rPr>
              <a:t> 함께 복습하는 시간을 가졌습니다.이러한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졸업 프로젝트에서 팀원 간의 갈등을 중재했다고 하셨는데, 이런 역할을 수행하면서 가장 어려웠던 점은 무엇이었으며, 이를 어떻게 해결하셨는지 말씀해 주시겠어요?</a:t>
            </a:r>
            <a:br/>
            <a:r>
              <a:t>(2) 팀원들의 기술 역량을 객관적으로 논의하고 역할을 재분배할 때, 어떻게 그들이 자신의 역할을 수용하도록 설득하셨는지 구체적인 전략을 설명해 주시겠습니까?</a:t>
            </a:r>
            <a:br/>
            <a:r>
              <a:t>(3) 프로젝트의 성공적으로 마무리된 계기가 된 장려상 수상에 있어, 개인적으로 기여한 바가 있다고 생각하신다면 구체적인 예를 들어 설명해 주시겠어요?</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우리 렛츠런파크 데이트하러 갈래? 한국마사회 판매, 마케팅 분야에서 근무하며 경마가 더욱 대중적으로 인식 될 수 있도록 하는 것이 목표입니다. 현재 렛츠런파크 및 마사회 지점을 방문하는 주 고객층의 평균연령이 중장년층이 대다수인 것으로 알고 있습니다. 이는, </a:t>
            </a:r>
            <a:r>
              <a:rPr u="sng" b="1" sz="1200">
                <a:solidFill>
                  <a:srgbClr val="000000"/>
                </a:solidFill>
                <a:latin typeface="맑은 고딕"/>
              </a:rPr>
              <a:t>(1)새로운 주 고객층인 청년층의 유입을 적극적으로 시도하지 않는다면 마사회의 사회적</a:t>
            </a:r>
            <a:r>
              <a:rPr sz="1200">
                <a:solidFill>
                  <a:srgbClr val="000000"/>
                </a:solidFill>
                <a:latin typeface="맑은 고딕"/>
              </a:rPr>
              <a:t> 기여 및 말산업의 발전에 위협이 될 것이 분명하다고 생각합니다. 이에 렛츠런파크 및 전국 마사회지점을 </a:t>
            </a:r>
            <a:r>
              <a:rPr u="sng" b="1" sz="1200">
                <a:solidFill>
                  <a:srgbClr val="000000"/>
                </a:solidFill>
                <a:latin typeface="맑은 고딕"/>
              </a:rPr>
              <a:t>(2)더욱 발전 된 형태의 여가, 문화와 좋은 추억을 만들어가는 공간으로</a:t>
            </a:r>
            <a:r>
              <a:rPr sz="1200">
                <a:solidFill>
                  <a:srgbClr val="000000"/>
                </a:solidFill>
                <a:latin typeface="맑은 고딕"/>
              </a:rPr>
              <a:t> 만들어 가고자 합니다. 이를 이루기 위하여 저는 대고객 영업 활동 및 고객 분석 경험을 활용하고자 합니다. 고객과 직접 대면하며 니즈를 파악하고 적절한 상품을 제공했던 경험을 바탕으로, 사무실 밖에서도 친근하고 적극적인 자세로 정보를 수집하여 고객의 눈높이에 맞춘 요구사항을 정확히 파악하겠습니다. 이러한 정보를 바탕으로 동영상 플랫폼과 SNS을 적극 활용하여 저비용 고효율의 마케팅을 실시할 것입니다. 해당 플랫폼을 통해 잠재 소비자의 눈높이에 맞춘 쉽고 개성 넘치는 홍보로 청년층이 한국마사회의 주 사업에 대한 내용을 쉽고 즐겁게 받아들일 수 있도록 하고자 합니다. 결과적으로 마사회의 경마사업을 체험하는 것이 하나의 특별한 경험이 되도록 하고 긍정적 이미지를 각인시켜 젊은 커플 및 중장년층의 특별한 데이트 코스로 자리매김 할 수 있도록 하겠습니다. 렛츠런파크 및 마사회지점에 대해 </a:t>
            </a:r>
            <a:r>
              <a:rPr u="sng" b="1" sz="1200">
                <a:solidFill>
                  <a:srgbClr val="000000"/>
                </a:solidFill>
                <a:latin typeface="맑은 고딕"/>
              </a:rPr>
              <a:t>(3)부정적인 인식을 가지고 있는 국민들에게는 경마사업을</a:t>
            </a:r>
            <a:r>
              <a:rPr sz="1200">
                <a:solidFill>
                  <a:srgbClr val="000000"/>
                </a:solidFill>
                <a:latin typeface="맑은 고딕"/>
              </a:rPr>
              <a:t> 축구, 야구와 같은 하나의 스포츠 문화로써 인식될 수 있도록 아이디어를 적극 제안하고자 합니다. OTT 플랫폼과 협업하여 경마 산업을 조명하는 다큐멘터리를 제작하고, 오프라인 행사에서 스포츠 및 엔터테인먼트 요소를 결합한 이벤트를 추진하여 경마사업의 이미지 개선을 위하여 지속적인 아이디어를 제공하고자 합니다. 앞으로도 한국마사회의 렛츠런파크 및 전국지점의 대중화와 좋은 추억을 만들 수 있는 공간을 만들기 위하여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'렛츠런파크 및 전국 마사회지점을 발전된 형태의 여가, 문화와 좋은 추억을 만들어가는 공간으로 만들고자 한다'고 언급하셨습니다. 이 목표를 달성하기 위한 구체적인 단계별 실행 계획이 어떻게 되는지 설명해 주실 수 있나요?</a:t>
            </a:r>
            <a:br/>
            <a:r>
              <a:t>(2) 지원자가 '대고객 영업 활동 및 고객 분석 경험'을 활용해 고객의 눈높이에 맞춘 요구사항을 파악하겠다고 하셨는데, 과거에 이러한 경험을 통해 큰 성과를 냈던 사례를 구체적으로 설명해 주실 수 있나요?</a:t>
            </a:r>
            <a:br/>
            <a:r>
              <a:t>(3) 지원자는 'OTT 플랫폼과 협업하여 경마 산업을 조명하는 다큐멘터리를 제작'하려고 하셨는데, 이와 관련해 구체적으로 어떤 방식으로 제작 및 홍보할 계획인지 말씀해 주실 수 있나요?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 문제가 있다면 소통을 해야 한다. 저는 과거 업무 수행 중 타인 및 유관 </a:t>
            </a:r>
            <a:r>
              <a:rPr u="sng" b="1" sz="1200">
                <a:solidFill>
                  <a:srgbClr val="000000"/>
                </a:solidFill>
                <a:latin typeface="맑은 고딕"/>
              </a:rPr>
              <a:t>(1)부서와의 소통에 어려움이 있을 때 서면을 통한 소통 방법을 사용 하였습니다. 업무 수행 중 이해가 어려운 부분이 있거나 이해관계가 엇갈릴 때, 관련 자료와 규정을 조사한 후 이를 서면으로</a:t>
            </a:r>
            <a:r>
              <a:rPr sz="1200">
                <a:solidFill>
                  <a:srgbClr val="000000"/>
                </a:solidFill>
                <a:latin typeface="맑은 고딕"/>
              </a:rPr>
              <a:t> 정리하여 보다 적극적으로 소통하고자 했습니다. 서면으로 질문지나 자료를 정리 하는 과정에서 스스로 해당 업무 지식에 대한 정답을 찾거나 협력 업체와의 자료를 다시 검토하며 스스로의 오해가 없는지 확인 할 수 있었습니다. 또한, 정리된 내용을 토대로 상대방이 명확한 의견을 제시할 수 있도록 유도하였으며, 직장 상사는 제출된 서면에 직접 검토 및 보완 의견을 작성해주어 보다 효율적인 협의 및 업무 교육이 이루어질 수 있었습니다. 서면을 통한 업무 중 궁금증 해소와 업체들과의 소통 이력은 그 자체로 업무 방법서가 되고 업무 이력으로 남아 추후 반복 되는 업무에서 </a:t>
            </a:r>
            <a:r>
              <a:rPr u="sng" b="1" sz="1200">
                <a:solidFill>
                  <a:srgbClr val="000000"/>
                </a:solidFill>
                <a:latin typeface="맑은 고딕"/>
              </a:rPr>
              <a:t>(2)동일한 문제로 소통 문제가 발생하지 않도록 기여 하였습니다. 업무 현장에서 협력에 어려움을 겪는 주요 원인은</a:t>
            </a:r>
            <a:r>
              <a:rPr sz="1200">
                <a:solidFill>
                  <a:srgbClr val="000000"/>
                </a:solidFill>
                <a:latin typeface="맑은 고딕"/>
              </a:rPr>
              <a:t> 소통 및 이해관계가 문제가 되어 감정적 대응으로 이어지는 경우가 대부분 이었습니다. 대면 혹은 유선을 통한 소통은 자신의 감정이 드러날 수 있기에, 감정적인 대응을 최대한 배제하고 객관적인 자료와 규정을 기반으로 한 소통은 갈등과 대립이 아닌 문제해결 의욕 고취와 원활한 협력을 이끌어 낼 수 있었습니다. 소통이 원활하지 않을 경우, 답답한 마음으로 업무를 진행하는 것이 아니라 명확한 글과 자료 및 규정을 활용하여 상호 간의 오해와 이해관계의 충돌을 방지하고 더욱 적극적으로 소통해야 한다는 것이 저의 원칙입니다. 앞으로도 한국 마사회의 다양한 업무와 사업을 추진하는 과정에서 서면을 통한 소통방법을 </a:t>
            </a:r>
            <a:r>
              <a:rPr u="sng" b="1" sz="1200">
                <a:solidFill>
                  <a:srgbClr val="000000"/>
                </a:solidFill>
                <a:latin typeface="맑은 고딕"/>
              </a:rPr>
              <a:t>(3)적극 활용하여, 명확하고 원활한 소통과 협력을 이루겠습니다. 또한 이렇게 축적된 자료를</a:t>
            </a:r>
            <a:r>
              <a:rPr sz="1200">
                <a:solidFill>
                  <a:srgbClr val="000000"/>
                </a:solidFill>
                <a:latin typeface="맑은 고딕"/>
              </a:rPr>
              <a:t> 후임 교육 자료로 활용하여 전문가에 의한 전문가 육성의 선순환 구조를 구축하는데 기여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서면을 통한 소통 방법을 활용하여 효율적인 협의를 이끌어냈다고 하셨는데, 이 방법이 특별히 효과적이었던 구체적인 상황에 대해 설명해 주실 수 있나요?</a:t>
            </a:r>
            <a:br/>
            <a:r>
              <a:t>(2) 과거 업무 수행 중 '협력에 어려움을 겪는 주요 원인은 소통 및 이해관계가 문제가 되어 감정적 대응으로 이어지는 경우'라고 하셨습니다. 이와 같은 상황에서 이를 극복하기 위해 어떤 구체적인 조치를 취하셨는지 말씀해 주실 수 있나요?</a:t>
            </a:r>
            <a:br/>
            <a:r>
              <a:t>(3) 서면 소통의 경험을 후임 교육 자료로 활용하여 '전문가 육성의 선순환 구조를 구축'하고자 한다고 하셨습니다. 이를 위해 구체적으로 어떤 계획을 가지고 계신지 설명해 주실 수 있을까요?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신뢰성, 결과지향성, 말 등록 </a:t>
            </a:r>
            <a:r>
              <a:rPr u="sng" b="1" sz="1200">
                <a:solidFill>
                  <a:srgbClr val="000000"/>
                </a:solidFill>
                <a:latin typeface="맑은 고딕"/>
              </a:rPr>
              <a:t>(1)관련 지식을 바탕으로 말 등록 시스템의 고도화를 이끌어 말산업의 체계적인 성장을 지원하고 싶습니다. 저는</a:t>
            </a:r>
            <a:r>
              <a:rPr sz="1200">
                <a:solidFill>
                  <a:srgbClr val="000000"/>
                </a:solidFill>
                <a:latin typeface="맑은 고딕"/>
              </a:rPr>
              <a:t> 00대학 말 관련 수업에서 말의 유전, 번식, </a:t>
            </a:r>
            <a:r>
              <a:rPr u="sng" b="1" sz="1200">
                <a:solidFill>
                  <a:srgbClr val="000000"/>
                </a:solidFill>
                <a:latin typeface="맑은 고딕"/>
              </a:rPr>
              <a:t>(2)생리이론과 말 개체 식별 요령을 학습했고 이를 실습 과정에서 적용해 목장 말들의 개체 정보를 분석해보는 경험을 쌓았습니다. 또한 승마장 실습생 근무 당시 현장에서 말 개체</a:t>
            </a:r>
            <a:r>
              <a:rPr sz="1200">
                <a:solidFill>
                  <a:srgbClr val="000000"/>
                </a:solidFill>
                <a:latin typeface="맑은 고딕"/>
              </a:rPr>
              <a:t> 등록이 이루어지는 과정을 관찰하며 이론과 실무를 연결할 수 있었습니다. 학부연구생 당시 등록된 말의 개체 </a:t>
            </a:r>
            <a:r>
              <a:rPr u="sng" b="1" sz="1200">
                <a:solidFill>
                  <a:srgbClr val="000000"/>
                </a:solidFill>
                <a:latin typeface="맑은 고딕"/>
              </a:rPr>
              <a:t>(3)정보를 조회하는 과정에서 이름이 일치하지 않는 사례를 발견하며 현행 등록 시스템의 운영상 개선점이 있음을 실감하였습니다. 이 경험들은 말 등록</a:t>
            </a:r>
            <a:r>
              <a:rPr sz="1200">
                <a:solidFill>
                  <a:srgbClr val="000000"/>
                </a:solidFill>
                <a:latin typeface="맑은 고딕"/>
              </a:rPr>
              <a:t>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화상미팅 요청을 통해 해결했습니다. 미팅을 통해 실험 진행과정과 결과 분류 기준을 명확하게 표준화한 후 문서화했고,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말 등록 시스템의 고도화를 이끌고 싶다고 하셨는데, 말산업 성장에 기여하기 위한 새로운 등록 시스템이나 기능에 대한 구체적인 구상이나 계획이 있으신가요?</a:t>
            </a:r>
            <a:br/>
            <a:r>
              <a:t>(2) 말 관련 수업과 목장에서의 실습 경험을 통해 쌓은 분석 능력을 바탕으로, 지원자는 구체적으로 어떤 방식으로 말 개체 정보를 체계적으로 관리할 방법을 제안할 수 있나요?</a:t>
            </a:r>
            <a:br/>
            <a:r>
              <a:t>(3) 지원자는 이름이 일치하지 않는 사례를 발견하셨다고 언급하셨습니다. 이를 통해 말 등록 시스템의 운영상 발생했던 문제를 해결하기 위한 구체적인 전략을 설명해 주실 수 있나요?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근무 당시 면양 953마리 수입검역 보조 업무를 이틀에 걸쳐 수행하는 과정에서 </a:t>
            </a:r>
            <a:r>
              <a:rPr u="sng" b="1" sz="1200">
                <a:solidFill>
                  <a:srgbClr val="000000"/>
                </a:solidFill>
                <a:latin typeface="맑은 고딕"/>
              </a:rPr>
              <a:t>(1)소통의 어려움을 겪은 경험이 있습니다. 저는 검역관이 불러주는 번호를 시료에 기입하고 검역증 개체번호와 대조하는 역할을 맡았습니다.</a:t>
            </a:r>
            <a:r>
              <a:rPr sz="1200">
                <a:solidFill>
                  <a:srgbClr val="000000"/>
                </a:solidFill>
                <a:latin typeface="맑은 고딕"/>
              </a:rPr>
              <a:t> 그러나 첫째 날, 검역관분들이 빠르고 연속적으로 개체번호를 불러주면서 시료와 개체번호를 매칭시키는 것에 소통의 혼선이 생겼고 시료 대조 과정에서 2개의 오류가 발생했습니다. 확인 결과 번호 오기입과 서로 다른 번호의 이표가 부착된 개체들이 있다는 것을 알게 되었습니다.오류 발생 시 개체 식별과 시료 분석의 정확성이 저하되어 검역의 </a:t>
            </a:r>
            <a:r>
              <a:rPr u="sng" b="1" sz="1200">
                <a:solidFill>
                  <a:srgbClr val="000000"/>
                </a:solidFill>
                <a:latin typeface="맑은 고딕"/>
              </a:rPr>
              <a:t>(2)신뢰성을 해칠 수 있고 개체 재확인 과정에 추가적인 인력과 시간이 투입될 수밖에 없었습니다. 또한 검역관분들도 번호를 불러주는 과정에서 혼동 가능성을</a:t>
            </a:r>
            <a:r>
              <a:rPr sz="1200">
                <a:solidFill>
                  <a:srgbClr val="000000"/>
                </a:solidFill>
                <a:latin typeface="맑은 고딕"/>
              </a:rPr>
              <a:t> 우려하셨고, 업무 방식의 보완이 필요하다고 판단했습니다.다음날, 전날의 혼선으로 인한 문제 해결을 위해 검역관분들과 최적의 업무 분담에 대해 논의했습니다. 검역관분들은 업무 변경에 따른 업무 속도 지연을 우려하셨고 저도 그 부분에 </a:t>
            </a:r>
            <a:r>
              <a:rPr u="sng" b="1" sz="1200">
                <a:solidFill>
                  <a:srgbClr val="000000"/>
                </a:solidFill>
                <a:latin typeface="맑은 고딕"/>
              </a:rPr>
              <a:t>(3)공감했습니다. 이를 반영하여 제 역할 변경을 제안하였고 전날 오류로 인한 추가 소요 시간과, 같은 실수가 반복될 경우 더 큰 지연이 발생할 가능성을</a:t>
            </a:r>
            <a:r>
              <a:rPr sz="1200">
                <a:solidFill>
                  <a:srgbClr val="000000"/>
                </a:solidFill>
                <a:latin typeface="맑은 고딕"/>
              </a:rPr>
              <a:t> 언급했습니다. 조율을 통하여 제가 동물사에 들어가 양의 양쪽 귀를 확인하고 채취한 시료튜브에 번호를 적어 다른 직원분에게 직접 전달하는 방식으로 업무를 조정하였습니다. 또한 이표가 여러 개일 경우 번호를 모두 표기한 후 팀원들과 공유하며 추후 추가 확인 절차를 최소화하려고 노력했습니다. 적극적인 소통을 통한 업무 조정과 팀원들의 협력으로 검역 신뢰성과 업무 효율성을 높일 수 있었습니다.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농림축산검역본부에서의 경험을 통해 소통의 혼선을 겪으셨다고 하셨습니다. 이 경험을 통해 소통의 중요성을 깨닫게 된 계기와 더불어, 향후 이러한 문제를 예방하기 위한 방안은 무엇이라고 생각하십니까?</a:t>
            </a:r>
            <a:br/>
            <a:r>
              <a:t>(2) 검역관들과의 논의를 통해 업무 방식의 개선을 이끌어내셨는데, 당시 지원자가 제안한 구체적인 업무 분담 방법은 무엇이었으며, 이것이 가져온 성과는 무엇이었나요?</a:t>
            </a:r>
            <a:br/>
            <a:r>
              <a:t>(3) 지원자는 검역 신뢰성과 효율성을 높였다고 하셨습니다. 이 경험을 통해 다른 직무에서도 이러한 능력을 발휘하기 위해 어떤 점을 강화하려고 하시나요?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a:t>
            </a:r>
            <a:r>
              <a:rPr u="sng" b="1" sz="1200">
                <a:solidFill>
                  <a:srgbClr val="000000"/>
                </a:solidFill>
                <a:latin typeface="맑은 고딕"/>
              </a:rPr>
              <a:t>(1)기여하고 싶습니다. 저는 학부 시절 특수 학교에서 교생 실습을 하며 장애 아동들의 연극 관람 현장 체험을 진행한 경험이 있습니다. 당시 공연 관계자와 사전 협의를</a:t>
            </a:r>
            <a:r>
              <a:rPr sz="1200">
                <a:solidFill>
                  <a:srgbClr val="000000"/>
                </a:solidFill>
                <a:latin typeface="맑은 고딕"/>
              </a:rPr>
              <a:t> 통해 극의 내용을 장애 학생들의 수준에 맞게 수정하고, 극에 직접 참여할 수 있는 기회를 제공하는 등 아이들이 적극적으로 몰입할 수 </a:t>
            </a:r>
            <a:r>
              <a:rPr u="sng" b="1" sz="1200">
                <a:solidFill>
                  <a:srgbClr val="000000"/>
                </a:solidFill>
                <a:latin typeface="맑은 고딕"/>
              </a:rPr>
              <a:t>(2)있도록 계획했습니다. 이는 장애 아동들에게 단순한 관람을 넘어 주체적인 경험을 선사했으며, 교사와 학부모에게도 특별한 기억으로 남았습니다.</a:t>
            </a:r>
            <a:r>
              <a:rPr sz="1200">
                <a:solidFill>
                  <a:srgbClr val="000000"/>
                </a:solidFill>
                <a:latin typeface="맑은 고딕"/>
              </a:rPr>
              <a:t>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단순한 체험형 프로그램을 </a:t>
            </a:r>
            <a:r>
              <a:rPr u="sng" b="1" sz="1200">
                <a:solidFill>
                  <a:srgbClr val="000000"/>
                </a:solidFill>
                <a:latin typeface="맑은 고딕"/>
              </a:rPr>
              <a:t>(3)넘어 장기적인 브랜드 이미지 개선과 고객 확대에 기여할 수 있는 방향으로 사업을 발전시키겠습니다. 이를 통해 단순히 특정 계층을 위한 프로그램에</a:t>
            </a:r>
            <a:r>
              <a:rPr sz="1200">
                <a:solidFill>
                  <a:srgbClr val="000000"/>
                </a:solidFill>
                <a:latin typeface="맑은 고딕"/>
              </a:rPr>
              <a:t>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장애 아동 연극 관람 진행 시 겪었던 가장 큰 도전과 이를 극복하기 위해 어떤 방법을 사용했는지 공유해주시겠어요?</a:t>
            </a:r>
            <a:br/>
            <a:r>
              <a:t>(2) 지원자가 경마와 승마를 통한 사회적 가치 창출을 목표로 한다고 하셨는데, 과거의 어떤 경험이 이러한 목표를 설정하는 데 가장 큰 영향을 미쳤는지 구체적으로 설명해주실 수 있나요?</a:t>
            </a:r>
            <a:br/>
            <a:r>
              <a:t>(3) 경마 체험 프로그램 기획에 대해 말씀하셨는데, 이를 통해 장기적인 브랜드 이미지 개선에 기여하려는 구체적인 방안에는 어떤 것이 있습니까?</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a:t>
            </a:r>
            <a:r>
              <a:rPr u="sng" b="1" sz="1200">
                <a:solidFill>
                  <a:srgbClr val="000000"/>
                </a:solidFill>
                <a:latin typeface="맑은 고딕"/>
              </a:rPr>
              <a:t>(1)관리하며, 선로 장애 발생 시 기관사와 작업자 간 원활한 소통을 통해 대응을 조율하는 역할을 합니다. 근무 중 주요 노선에서 선로 장애가 발생해 긴급 복구가 필요했습니다. 그러나 기관사는 일정 지연을 우려하며 강하게 항의했고, 작업자들은 즉시</a:t>
            </a:r>
            <a:r>
              <a:rPr sz="1200">
                <a:solidFill>
                  <a:srgbClr val="000000"/>
                </a:solidFill>
                <a:latin typeface="맑은 고딕"/>
              </a:rPr>
              <a:t> 선로에 투입되지 않으면 복구 시간이 더 길어질 것이라며 반발했습니다. 따라서 안전을 확보하면서도 신속한 작업이 이루어질 수 있도록 조율해야 했습니다. 저는 신속하게 현장 상황과 열차 운행 정보를 수집한 후, 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이를 극복하기 위해 기관사와 작업자 모두가 쉽게 이해할 수 있도록 표현 방식을 간결하게 조정하고, 반복 확인을 통해 전달의 명확성을 높였습니다. 이 과정에서 업무의 중요도와 안전을 고려하여 우선순위를 신속히 결정하고 명확히 전달하는 것이 가장 중요했습니다. 이 경험을 바탕으로, 이후 유사한 상황에서 조율이 원활하도록 ‘사고 상황 무전 매뉴얼’을 작성했습니다. 각 역의 </a:t>
            </a:r>
            <a:r>
              <a:rPr u="sng" b="1" sz="1200">
                <a:solidFill>
                  <a:srgbClr val="000000"/>
                </a:solidFill>
                <a:latin typeface="맑은 고딕"/>
              </a:rPr>
              <a:t>(2)상황을 고려하여 기관사와 작업자의 역할을 명확히 구분하고, 사전 협의를 통해 대응 절차를 정립했습니다. 그 결과 업무 진행 속도가 향상되고, 기관사와 작업자 간 협업이 원활해졌으며, 열차 지연이 (3)최소화되어 승객 불편이 줄어들었습니다. 또한, 작업자들의 안전 확보가 더욱 철저해졌습니다. 다양한 이해관계자들과 협력하여 원활한 운영을 지원하는 경영지원 직무는 신속한 상황 판단과</a:t>
            </a:r>
            <a:r>
              <a:rPr sz="1200">
                <a:solidFill>
                  <a:srgbClr val="000000"/>
                </a:solidFill>
                <a:latin typeface="맑은 고딕"/>
              </a:rPr>
              <a:t>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로컬관제원으로서 경험한 선로 장애 상황에서 실시간 정보 수집과 소통을 통해 문제를 해결하셨다고 했는데, 이 과정에서 가장 중요한 섬세한 판단 혹은 조율의 순간은 언제였나요?</a:t>
            </a:r>
            <a:br/>
            <a:r>
              <a:t>(2) 사고 상황 무전 매뉴얼을 작성하여 업무의 진행 속도가 향상되었다고 하셨습니다. 매뉴얼 작성 시 가장 중점을 두었던 부분은 무엇이었나요?</a:t>
            </a:r>
            <a:br/>
            <a:r>
              <a:t>(3) 지원자께서 작성하신 매뉴얼 덕분에 생긴 가장 큰 변화는 무엇이었고, 이에 따른 피드백은 어떠했는지 알려주실 수 있나요?</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승마 대중화 및 활성화에 기여함으로써 국민의 행복한 여가 문화 조성에 이바지하고 싶습니다. 승마는 단순한 레저 활동을 넘어 운동, 재활 등 다양한 분야에서 활용될 수 있는 스포츠입니다. 그러나 대중의 접근성이 낮아 일부 계층만 즐길 수 있는 스포츠로 인식되는 경향이 있습니다. 저는 이러한 인식을 개선하고 보다 많은 국민이 </a:t>
            </a:r>
            <a:r>
              <a:rPr u="sng" b="1" sz="1200">
                <a:solidFill>
                  <a:srgbClr val="000000"/>
                </a:solidFill>
                <a:latin typeface="맑은 고딕"/>
              </a:rPr>
              <a:t>(1)승마를 경험할 수 있도록 하여 승마 대중화 및 활성화에 기여하고자 합니다.승마의 대중화는 단순히 참여 인구를 늘리는 것에서 그치는 것이 아니라, 말산업 발전을 통한</a:t>
            </a:r>
            <a:r>
              <a:rPr sz="1200">
                <a:solidFill>
                  <a:srgbClr val="000000"/>
                </a:solidFill>
                <a:latin typeface="맑은 고딕"/>
              </a:rPr>
              <a:t> </a:t>
            </a:r>
            <a:r>
              <a:rPr u="sng" b="1" sz="1200">
                <a:solidFill>
                  <a:srgbClr val="000000"/>
                </a:solidFill>
                <a:latin typeface="맑은 고딕"/>
              </a:rPr>
              <a:t>(2)일자리 창출 및 지역 경제 활성화, 나아가 한국마사회의 이미지 개선에도 긍정적인 영향을 미칠 수 있습니다. 현재 한국마사회는</a:t>
            </a:r>
            <a:r>
              <a:rPr sz="1200">
                <a:solidFill>
                  <a:srgbClr val="000000"/>
                </a:solidFill>
                <a:latin typeface="맑은 고딕"/>
              </a:rPr>
              <a:t> 경마 운영 기관으로만 주로 인식되고 있지만, 승마 활성화를 통해 건전한 스포츠 및 레저 기관으로서의 입지를 강화할 수 있을 것입니다.저는 약 1년 10개월간 </a:t>
            </a:r>
            <a:r>
              <a:rPr u="sng" b="1" sz="1200">
                <a:solidFill>
                  <a:srgbClr val="000000"/>
                </a:solidFill>
                <a:latin typeface="맑은 고딕"/>
              </a:rPr>
              <a:t>(3)보령시시설관리공단에서 운영하는 장사시설인 모란공원에서</a:t>
            </a:r>
            <a:r>
              <a:rPr sz="1200">
                <a:solidFill>
                  <a:srgbClr val="000000"/>
                </a:solidFill>
                <a:latin typeface="맑은 고딕"/>
              </a:rPr>
              <a:t> 행정직으로 근무하며 다양한 행사를 기획하고 운영한 경험이 있습니다. 특히, 모란공원의 이미지를 개선하고 접근성을 높이기 위해 ‘모란공원 영화제’를 기획·운영하여 시민들의 좋은 호응을 얻은 경험이 있습니다. 이처럼 저는 특정 시설이나 산업이 가진 고정관념을 바꾸고 대중의 접근성을 높이는 홍보·운영 전략을 직접 실행해 본 경험을 가지고 있습니다.이 경험을 바탕으로, 승마 역시 일부 계층만이 즐길 수 있는 스포츠라는 인식을 개선하고 보다 많은 국민이 쉽게 접할 수 있도록 문화·체험·홍보 행사를 기획·운영하여 승마 대중화에 기여하고 싶습니다. 이를 통해 승마의 가치를 널리 알리고, 더 나아가 말산업 발전 및 한국마사회의 긍정적인 이미지 제고에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이미지 개선을 위해 승마 활성화 외에 다른 전략적 접근이나 계획이 있다면 무엇인지 말씀해 주세요.</a:t>
            </a:r>
            <a:br/>
            <a:r>
              <a:t>(2) 모란공원에서 영화제를 기획하고 운영한 경험이 한국마사회에서 승마 대중화에 어떻게 적용될 수 있을지 설명해 주실 수 있나요?</a:t>
            </a:r>
            <a:br/>
            <a:r>
              <a:t>(3) 승마의 대중화를 위해 계획하고 있는 문화·체험·홍보 행사의 구체적인 예시나 계획이 있다면 말씀해 주시겠습니까?</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경마의 공정성을 확보하기 위해 금지약품 검출 분석 및 연구를 수행하며, 국제공인시험기관으로서 높은 기준을 유지하고 있습니다. 이에 더불어 현재 전 세계 6개 기관만이 보유하고 있는 IFHA 표준시험기관 인증을 2029년까지 획득하는 것을 목표로 하고 있습니다. 저는 입사 후 이러한 목표 달성에 기여하는 것을 구체적인 목표로 삼고, 이에 저의 실무 경험과 직무 역량을 </a:t>
            </a:r>
            <a:r>
              <a:rPr u="sng" b="1" sz="1200">
                <a:solidFill>
                  <a:srgbClr val="000000"/>
                </a:solidFill>
                <a:latin typeface="맑은 고딕"/>
              </a:rPr>
              <a:t>(1)적극 활용하고자 합니다.저는 한국남부발전에서 근무하며 연료, 윤활유, 유해화학물질 및 실험실 안전을 담당하며 역량을</a:t>
            </a:r>
            <a:r>
              <a:rPr sz="1200">
                <a:solidFill>
                  <a:srgbClr val="000000"/>
                </a:solidFill>
                <a:latin typeface="맑은 고딕"/>
              </a:rPr>
              <a:t> 쌓아왔습니다. 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 또한, 순수 생산에 필요한 염산과 가성소다 등의 입고 절차를 담당하며 안전 역량을 쌓았습니다. 특히, 24시간 </a:t>
            </a:r>
            <a:r>
              <a:rPr u="sng" b="1" sz="1200">
                <a:solidFill>
                  <a:srgbClr val="000000"/>
                </a:solidFill>
                <a:latin typeface="맑은 고딕"/>
              </a:rPr>
              <a:t>(2)안정적으로 국민에게 질 좋은 전기를 공급해야 한다는 책임감으로 순수 관리와 윤활유 분석에 만전을 기했습니다.또한, 유해화학물질</a:t>
            </a:r>
            <a:r>
              <a:rPr sz="1200">
                <a:solidFill>
                  <a:srgbClr val="000000"/>
                </a:solidFill>
                <a:latin typeface="맑은 고딕"/>
              </a:rPr>
              <a:t> 담당자로서 취급시설 정기검사, 화학물질 누출 모의훈련, 화학물질 위험성 평가 등의 업무를 수행하며 법적 기준을 준수하고 안전팀과 </a:t>
            </a:r>
            <a:r>
              <a:rPr u="sng" b="1" sz="1200">
                <a:solidFill>
                  <a:srgbClr val="000000"/>
                </a:solidFill>
                <a:latin typeface="맑은 고딕"/>
              </a:rPr>
              <a:t>(3)협조하여 화학물질 관련 안전 관리 체계를 강화하는 데 집중하였습니다. 이러한 경험을 바탕으로 도핑검사소에서도 높은 수준의</a:t>
            </a:r>
            <a:r>
              <a:rPr sz="1200">
                <a:solidFill>
                  <a:srgbClr val="000000"/>
                </a:solidFill>
                <a:latin typeface="맑은 고딕"/>
              </a:rPr>
              <a:t> 품질 관리와 안전 절차, 법규준수에 기여하고자 합니다.아울러, 유관 기관과의 협업 경험을 바탕으로 도핑검사소의 대외 협력 체계를 강화하는 데 보탬이 되고자 합니다. 연료 담당자로 근무하며 매월 가스공사, 가스기술공사와 협력하여 가스분석기 검교정 과정에 참여하였으며, 정밀한 분석과 품질 보증의 중요성을 알게 되었습니다.이러한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한국남부발전에서 윤활유 분석 업무를 맡으셨다고 했습니다. 이 과정에서 가장 중요한 절차나 방법론이 무엇이라고 생각하십니까? 이러한 경험이 도핑검사소에서 어떻게 도움이 될 것이라 생각하십니까?</a:t>
            </a:r>
            <a:br/>
            <a:r>
              <a:t>(2) 화학물질 안전 관리 체계를 강화하기 위해 안전팀과 협조하셨다고 했습니다. 안전팀과의 협력이 중요했던 구체적인 사례를 설명해 주시고, 그 과정에서 본인이 맡은 역할은 무엇이었습니까?</a:t>
            </a:r>
            <a:br/>
            <a:r>
              <a:t>(3) 지원자는 유관 기관과의 협업 경험을 강조하셨습니다. 가스공사, 가스기술공사와 협력하는 과정에서 회원국의 표준이나 관행과 부딪힌 경험이 있습니까? 이를 어떻게 해결하셨습니까?</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근무한 장사시설에서는 가족봉안묘 안장 시 유골 한 기당 10만 원의 안장비를 업체에 지불하고 있었습니다. 안장 업무는 봉안함을 봉안묘에 넣고 입구 부분을 실리콘으로 마감하는 작업이었습니다. 어느 날 계약자분께서 안장 후 사무실을 방문해 업무에 비해 안장비가 너무 비싼 것 같다고 의견을 주셨습니다. 저 역시 계약자 분과 대화를 나누며 이러한 부분에 공감하게 되었고, 방안을 마련해야겠다고 생각했습니다.이에 저는 팀장님께 안장 업무를 저희가 직접 수행하여 시민들에게 무료로 제공하는 것이 더 적절할 것 같다는 의견을 드렸고, 팀장님께서도 동의하셔서 업체 측에 직접 안장 업무를 진행하겠다고 전달했습니다. 그러나 업체 사장님께서는 사전 논의 없이 결정이 이루어졌다며 강하게 반발하셨고, 공단과 협업을 중단하겠다는 뜻을 밝혔습니다. 저는 당황했지만, 공공시설로서 시민들에게 보다 나은 서비스를 제공하는 것이 우선이라는 신념을 가지고 있었기에 사장님과 직접 대화를 </a:t>
            </a:r>
            <a:r>
              <a:rPr u="sng" b="1" sz="1200">
                <a:solidFill>
                  <a:srgbClr val="000000"/>
                </a:solidFill>
                <a:latin typeface="맑은 고딕"/>
              </a:rPr>
              <a:t>(1)나누기로 했습니다.사장님께서는 안장비 폐지로 인해 발생할 수익 감소에 대한 우려를 강하게 표하셨고, 이에 저는 업체가 새로운 수익원을 창출할 수 있도록</a:t>
            </a:r>
            <a:r>
              <a:rPr sz="1200">
                <a:solidFill>
                  <a:srgbClr val="000000"/>
                </a:solidFill>
                <a:latin typeface="맑은 고딕"/>
              </a:rPr>
              <a:t> 대안을 함께 모색하자고 제안했습니다. 특히, 새로운 사업 모델을 도입하면 공원 차원에서도 적극적으로 홍보를 지원할 의사가 있다고 말씀드렸습니다. 그러자 사장님께서는 와비에 레이저 프린팅으로 사진을 새기는 사업을 진행하고 싶다는 의견을 </a:t>
            </a:r>
            <a:r>
              <a:rPr u="sng" b="1" sz="1200">
                <a:solidFill>
                  <a:srgbClr val="000000"/>
                </a:solidFill>
                <a:latin typeface="맑은 고딕"/>
              </a:rPr>
              <a:t>(2)주셨고, 저는 이 아이디어가 충분히 경쟁력이 있다고 판단하여 팀장님께 보고 후 사업을 추진하기로 했습니다.이후 업체에서는 이전보다 더 많은 수익을 창출할 수 있었고, 공단에서도 시민들에게 보다 나은 서비스를 제공할 수 있게 되었습니다. 저는 이 경험을 통해 공공기관의</a:t>
            </a:r>
            <a:r>
              <a:rPr sz="1200">
                <a:solidFill>
                  <a:srgbClr val="000000"/>
                </a:solidFill>
                <a:latin typeface="맑은 고딕"/>
              </a:rPr>
              <a:t> 역할은 단순히 비용 절감이 아닌, 다양한 이해관계자의 요구를 조율하고 더 나은 방향으로 나아가는 것이라는 점을 배웠습니다. 앞으로도 이해관계자와 원활한 소통을 통해 문제를 해결하고, 공공의 가치를 극대화할 수 있는 방안을 </a:t>
            </a:r>
            <a:r>
              <a:rPr u="sng" b="1" sz="1200">
                <a:solidFill>
                  <a:srgbClr val="000000"/>
                </a:solidFill>
                <a:latin typeface="맑은 고딕"/>
              </a:rPr>
              <a:t>(3)적극적으로 모색하는 자세를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공공시설로서 시민들에게 보다 나은 서비스를 제공하기 위해 겪었던 어려움이 있었다면, 그것을 어떻게 극복했는지 구체적으로 설명해주실 수 있나요?</a:t>
            </a:r>
            <a:br/>
            <a:r>
              <a:t>(2) 와비에 레이저 프린팅 사업을 제안하여 얻은 새로운 수익 창출 경험이 한국마사회에서 승마 활성화에 어떤 식으로 도움이 될 수 있을까요?</a:t>
            </a:r>
            <a:br/>
            <a:r>
              <a:t>(3) 장사시설에서 안장비 문제를 해결하면서 배운 이해관계자 조율 경험이 한국마사회에서의 역할에 어떻게 기여할 수 있을지 설명해 주세요.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탄소중립 실현 및 친환경 에너지 전환의 중요성이 강조되면서, 한국마사회 또한 지속가능한 말산업 생태계 조성을 위한 다양한 정책을 추진하고 있습니다. 이에 저는 전력 인프라 관리 및 신재생에너지 확대를 통한 친환경 경마공원 구축을 목표로 설정하고자 합니다. 이를 위해 단계별 목표를 설정하고 실행하겠습니다. 첫 번째 목표로, </a:t>
            </a:r>
            <a:r>
              <a:rPr u="sng" b="1" sz="1200">
                <a:solidFill>
                  <a:srgbClr val="000000"/>
                </a:solidFill>
                <a:latin typeface="맑은 고딕"/>
              </a:rPr>
              <a:t>(1)경마공원 및 장외발매소의 전력 설비 유지보수 및 효율성 향상을 추진하겠습니다. 저는 OO 공사에서 근무하며 ALTS, 차단기,</a:t>
            </a:r>
            <a:r>
              <a:rPr sz="1200">
                <a:solidFill>
                  <a:srgbClr val="000000"/>
                </a:solidFill>
                <a:latin typeface="맑은 고딕"/>
              </a:rPr>
              <a:t> UPS 등 주요 수·배전 설비 운영 및 유지보수 업무를 수행한 경험이 있습니다. 이를 바탕으로, 한국마사회의 주요 시설에서 지능형 전력 계량 시스템 도입, 에너지 효율 개선 사업 추진 및 전력 사용 최적화 방안을 마련하겠습니다. 두 번째 목표는 신재생에너지를 활용한 에너지 절감 및 탄소중립 실현입니다. 한국마사회는 경마공원 및 장외발매소의 태양광, 풍력 발전 도입을 통한 에너지 자립화 및 친환경 건축물 확대를 추진하고 있습니다. 저는 OO 공사에서 분산형 전원 </a:t>
            </a:r>
            <a:r>
              <a:rPr u="sng" b="1" sz="1200">
                <a:solidFill>
                  <a:srgbClr val="000000"/>
                </a:solidFill>
                <a:latin typeface="맑은 고딕"/>
              </a:rPr>
              <a:t>(2)연계 및 전력 계통 검토 업무를 수행하며 신재생에너지 최적 연계 방안을 수립한 경험이 있습니다. 이를 활용하여, 영천경마공원의 태양광 및 지열 냉난방 시스템</a:t>
            </a:r>
            <a:r>
              <a:rPr sz="1200">
                <a:solidFill>
                  <a:srgbClr val="000000"/>
                </a:solidFill>
                <a:latin typeface="맑은 고딕"/>
              </a:rPr>
              <a:t> 도입, 기존 시설의 고효율 에너지 기자재 교체 등 한국마사회의 친환경 인프라 확충에 </a:t>
            </a:r>
            <a:r>
              <a:rPr u="sng" b="1" sz="1200">
                <a:solidFill>
                  <a:srgbClr val="000000"/>
                </a:solidFill>
                <a:latin typeface="맑은 고딕"/>
              </a:rPr>
              <a:t>(3)기여하고자 합니다. 마지막으로, 한국마사회의 ESG 경영 강화 및 지속가능한 경마산업 운영에 기여하겠습니다. 저는 전력 설비 유지보수 및 공사 관리를</a:t>
            </a:r>
            <a:r>
              <a:rPr sz="1200">
                <a:solidFill>
                  <a:srgbClr val="000000"/>
                </a:solidFill>
                <a:latin typeface="맑은 고딕"/>
              </a:rPr>
              <a:t> 수행하며 법적 기준 준수 및 안전성 확보를 철저히 해왔습니다. 이를 바탕으로, 친환경 설비 도입과 함께 전력 인프라 운영의 신뢰성을 높이고, 한국마사회의 지속가능한 에너지 경영 체계를 구축하는 데 힘쓰겠습니다. 또한, 전력 소비 데이터를 기반으로 한 에너지 절감 해결책을 개발하여, 한국마사회가 친환경 스마트 사업장으로 도약하는 데 실질적인 기여를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OO 공사에서 수행했던 ALTS, 차단기, UPS 등 주요 수·배전 설비 운영 및 유지보수 경험을 활용하여, 한국마사회의 전력 인프라 관리를 개선하기 위한 구체적인 방법론은 무엇인가요?</a:t>
            </a:r>
            <a:br/>
            <a:r>
              <a:t>(2) 지원자가 신재생에너지 최적 연계 방안을 수립한 경험을 바탕으로, 영천경마공원의 태양광 및 지열 냉난방 시스템 도입을 어떻게 적용할 계획인지 설명해 주세요.</a:t>
            </a:r>
            <a:br/>
            <a:r>
              <a:t>(3) ESG 경영 강화 및 지속가능한 경마산업 운영에 기여하기 위한 지원자의 전략 중, 전력 인프라 운영의 신뢰성을 높이기 위한 구체적인 방안이 무엇인지 말씀해 주세요.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협력업체와 ‘</a:t>
            </a:r>
            <a:r>
              <a:rPr u="sng" b="1" sz="1200">
                <a:solidFill>
                  <a:srgbClr val="000000"/>
                </a:solidFill>
                <a:latin typeface="맑은 고딕"/>
              </a:rPr>
              <a:t>(1)상 추적 판별기’ 공법의 도입 과정에서 의견 차이를 조율하며 갈등을 해결한 경험이 있습니다. 협력업체는</a:t>
            </a:r>
            <a:r>
              <a:rPr sz="1200">
                <a:solidFill>
                  <a:srgbClr val="000000"/>
                </a:solidFill>
                <a:latin typeface="맑은 고딕"/>
              </a:rPr>
              <a:t> 기존 공법을 고수하여 익숙한 방식이 작업 속도가 빠르고 안전하다고 주장했으며, 새로운 공법은 익숙하지 않아 오히려 사고 발생의 위험이 있을 수 있다는 부분을 우려했습니다. 반면, 저는 정식으로 인정된 공법을 도입하는 것이 기술적 안전성을 확보할 뿐만 아니라, 작업의 효율성도 높일 수 있다고 판단했습니다. 이를 해결하기 위해 저는 먼저 협력업체의 입장을 경청하며, 그들의 우려를 충분히 이해하려 노력했습니다. 그 후 협력업체를 설득하기 위해, 기존 공법과 새로운 공법의 사고율 및 작업 효율성을 비교한 데이터를 제시하였고, 특히, 전사에 보고된 안전사고 사례를 </a:t>
            </a:r>
            <a:r>
              <a:rPr u="sng" b="1" sz="1200">
                <a:solidFill>
                  <a:srgbClr val="000000"/>
                </a:solidFill>
                <a:latin typeface="맑은 고딕"/>
              </a:rPr>
              <a:t>(2)분석하여 새로운 공법이 실제로 사고 발생률을 낮추고, 작업 효율성을 향상한다는 근거를 제시했습니다. 하지만,</a:t>
            </a:r>
            <a:r>
              <a:rPr sz="1200">
                <a:solidFill>
                  <a:srgbClr val="000000"/>
                </a:solidFill>
                <a:latin typeface="맑은 고딕"/>
              </a:rPr>
              <a:t> 수치적 근거만으로는 협력업체의 우려를 완전히 해소할 수 없었기에, 보다 실질적인 해결책을 마련하고자 했습니다. 첫 번째로, ‘상 추적 판별기’ 제작업체를 초빙하여 시연과 실습을 진행하였습니다. 이를 통해 협력업체가 새로운 공법을 직접 경험하고 안전성을 체감할 수 있도록 했습니다. 두 번째로, 공법 변경이 현장 작업자들의 부담을 덜 수 있도록, 작업 절차를 정리한 매뉴얼과 동영상을 제공하여 보다 쉽게 적응할 수 있도록 지원하였습니다. 결과적으로, 협력업체는 새로운 공법의 필요성과 효과를 인정하고 이를 적극적으로 도입하였습니다. 이후 공사에서 안전사고 없이 작업이 진행되었으며, 평균 작업 시간이 20% 단축되는 성과를 거두었습니다. 이 경험을 통해, 기술적 타당성만으로는 갈등을 해결할 수 없으며, 상대방의 입장을 공감하고 실질적인 지원을 병행해야 협력을 끌어낼 수 있음을 배웠습니다. 한국마사회에서도 다양한 이해관계자들과 원활한 </a:t>
            </a:r>
            <a:r>
              <a:rPr u="sng" b="1" sz="1200">
                <a:solidFill>
                  <a:srgbClr val="000000"/>
                </a:solidFill>
                <a:latin typeface="맑은 고딕"/>
              </a:rPr>
              <a:t>(3)소통을 통해 안전하고 효율적인 전력 관리 체계를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협력업체와의 갈등 상황에서 의견 차이를 조율하는 과정에서 가장 어려웠던 점은 무엇이었으며, 어떻게 극복했는지 구체적으로 설명해 주세요.</a:t>
            </a:r>
            <a:br/>
            <a:r>
              <a:t>(2) 새로운 공법의 필요성과 효과를 인정받을 수 있도록 했던 전 과정 중, 협력업체가 신뢰할 수 있도록 했던 가장 효과적인 요소는 무엇이라고 생각하나요?</a:t>
            </a:r>
            <a:br/>
            <a:r>
              <a:t>(3) '상 추적 판별기' 공법 도입 후 평균 작업 시간이 20% 단축되었다고 하셨는데, 이 성과가 한국마사회에서도 반복될 수 있도록 어떤 노력을 할 계획인가요?</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‘국민에게 사랑받는 말산업’이라는 비전을 갖고 신사업을 발굴·추진하여 국민의 여가선용에 이바지하고자 합니다. ‘경주로 마라톤’과 같이 남녀노소 즐길 수 있는 행사와 즐길거리를 기획하고, 온라인 마권발매 사업 ‘더비온’과 같은 국민 편의와 접근성 향상을 위한 사업을 추진하는 등 범국민 친화적인 과제 구상에 힘쓰겠습니다. 주체적으로 목표를 수립하고 과제를 완수한 경험과 추진력을 발판삼아 위와 같은 목표를 달성하겠습니다. 저는 한국도로교통공단 지방조직 평가담당자로서 조직원과 </a:t>
            </a:r>
            <a:r>
              <a:rPr u="sng" b="1" sz="1200">
                <a:solidFill>
                  <a:srgbClr val="000000"/>
                </a:solidFill>
                <a:latin typeface="맑은 고딕"/>
              </a:rPr>
              <a:t>(1)협력하며 한해 경영평가를 완수한 경험이 있습니다. 원거리 거주 교통약자를 위해 ‘찾아가는 운전면허 교육’을 실시하였고, 국민 접점 행정 제고를 위해 ‘민원 업무 재배치’ 과제를 추진하여 민원실 혼잡도를 해소한 바 있습니다. 이러한</a:t>
            </a:r>
            <a:r>
              <a:rPr sz="1200">
                <a:solidFill>
                  <a:srgbClr val="000000"/>
                </a:solidFill>
                <a:latin typeface="맑은 고딕"/>
              </a:rPr>
              <a:t> 노력의 결과로 ’24년 한해 사업소 매출 최초 100억 달성이라는 성과를 이루어냈습니다. 또한 지원부서 주관하에 T/F 팀을 구성하여 부서별 계량 목표를 설정하고 평가 보고서를 작성하였습니다. 창의적인 아이디어를 발굴하여 추진한 경험과 역량을 바탕으로 목표를 향해 끊임없이 경주(競走)하겠습니다. 한편 신사업 추진 과정에서 마주하게 되는 법적 규제에 대해서도 충실히 </a:t>
            </a:r>
            <a:r>
              <a:rPr u="sng" b="1" sz="1200">
                <a:solidFill>
                  <a:srgbClr val="000000"/>
                </a:solidFill>
                <a:latin typeface="맑은 고딕"/>
              </a:rPr>
              <a:t>(2)검토하여 사업이 신속히 진행될 수 있도록 하겠습니다. 전임자의 갑작스러운 장기 부재 상태에서 공사 사업관리 등 업무 인수인계를 받지 못하고 시설 관리 업무를 (3)맡아 난관에 봉착했던 경험이 있습니다. 법학을 전공하며 법령을 꼼꼼히 읽는 습관과 하위법과 연계하여 해석하는 Legal Mind를 토대로 감사, 회계 규칙을 처음부터 하나하나 살펴보았고, 해석의 여지가 있는 부분은 타 사업소의 유사 업무 담당자에게 문의하는 등 책임감과 의지를 갖고 업무를 수행하였습니다.</a:t>
            </a:r>
            <a:r>
              <a:rPr sz="1200">
                <a:solidFill>
                  <a:srgbClr val="000000"/>
                </a:solidFill>
                <a:latin typeface="맑은 고딕"/>
              </a:rPr>
              <a:t> 그 결과 예산집행 및 계약과 관련한 심의사항을 준수하여 시설 관리 직무를 차질 없이 완수할 수 있었습니다. 사행산업이라는 사업의 특성과 기업의 공공성에서 기인하는 다양한 규제를 기획 단계에서부터 관심을 갖고 검토하여 조직 운영의 윤활유가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'찾아가는 운전면허 교육'과 '민원 업무 재배치'를 추진해 성과를 낸 경험이 있는데, 이 경험이 신사업을 발굴·추진하는 데 어떤 방식으로 도움이 된다고 생각하시나요?</a:t>
            </a:r>
            <a:br/>
            <a:r>
              <a:t>(2) 지원자는 '법령을 꼼꼼히 읽는 습관'을 통해 난관을 극복한 경험이 있다고 하셨습니다. 이 습관이 입사 후 법적 규제를 검토하고 사업을 신속히 진행하는 과정에서 어떤 구체적인 이점을 제공할 수 있을까요?</a:t>
            </a:r>
            <a:br/>
            <a:r>
              <a:t>(3) 지원자는 전임자의 장기 부재 속에서도 시설 관리 업무를 잘 수행해냈다고 하셨는데, 이러한 경험이 앞으로 우리 회사에서의 위기 상황을 어떻게 관리하는 데 기여할 수 있을지 구체적으로 설명해주시겠습니까?</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[협력의 실마리는 ‘이해관계’ 만족] 한국도로교통공단 운전면허시험장 소속 경영지원 업무 담당자로서 운전기능시험을 지원하는 자회사 직원의 휴게시설 확보를 위해 토지 소유주인 경찰청과 원만한 </a:t>
            </a:r>
            <a:r>
              <a:rPr u="sng" b="1" sz="1200">
                <a:solidFill>
                  <a:srgbClr val="000000"/>
                </a:solidFill>
                <a:latin typeface="맑은 고딕"/>
              </a:rPr>
              <a:t>(1)협의를 이끌어낸 경험이 있습니다. 시험장은 상급 행정청인 경찰청의 토지를 무상 임대하여 사용하고 있기 때문에 토지 위에 건축물을</a:t>
            </a:r>
            <a:r>
              <a:rPr sz="1200">
                <a:solidFill>
                  <a:srgbClr val="000000"/>
                </a:solidFill>
                <a:latin typeface="맑은 고딕"/>
              </a:rPr>
              <a:t> 신설하기 위해서는 경찰청의 대지 사용 승낙이 필요한 상황이었습니다. 자회사 측에서는 기존 시설이 노후화되고 근무지와 멀리 떨어져 있어 휴게시간의 질이 떨어진다는 잦은 민원을 제기하였습니다. 이에 휴게실 신축의 필요성과 시급성, 가용 예산 등을 종합적으로 고려하여 간이 쉼터 설치 허가를 요청하는 보고서를 작성하여 경찰청에 승인 요청 공문을 발송하였습니다. 그러나 계획했던 쉼터 설치의 위치가 장애인주차구역이라는 점과 시설물 관리 책임 주체의 불명확성에 대한 우려를 표하며 난색을 보였습니다. 지원 업무 담당자로서 해당 사안에 대한 책임감이 있었기에 곧바로 포기할 수는 없었습니다. 위 관청과 협의를 </a:t>
            </a:r>
            <a:r>
              <a:rPr u="sng" b="1" sz="1200">
                <a:solidFill>
                  <a:srgbClr val="000000"/>
                </a:solidFill>
                <a:latin typeface="맑은 고딕"/>
              </a:rPr>
              <a:t>(2)위한 자리를 마련하여 휴게시설 신설에 따른 협력 직원의 만족도 향상 등 순기능을 보다 적극적으로 설명하였고, 필요성에 대한 공감을 이끌어낼 수 있었습니다. 또한, 경찰청 국유재산 관리 부서에</a:t>
            </a:r>
            <a:r>
              <a:rPr sz="1200">
                <a:solidFill>
                  <a:srgbClr val="000000"/>
                </a:solidFill>
                <a:latin typeface="맑은 고딕"/>
              </a:rPr>
              <a:t> 실사를 요청하였고 초기 계획했던 휴게실 설치 위치를 변경함으로써 기존 </a:t>
            </a:r>
            <a:r>
              <a:rPr u="sng" b="1" sz="1200">
                <a:solidFill>
                  <a:srgbClr val="000000"/>
                </a:solidFill>
                <a:latin typeface="맑은 고딕"/>
              </a:rPr>
              <a:t>(3)장애인 주차구역을 유지할 수 있도록 협의하였습니다. 더 나아가 자회사 측과 추가적인 논의를 통해 유지·보수 주체를 자회사로 한다는 내용에 합의하였고 그 결과 대지 사용 허가서를</a:t>
            </a:r>
            <a:r>
              <a:rPr sz="1200">
                <a:solidFill>
                  <a:srgbClr val="000000"/>
                </a:solidFill>
                <a:latin typeface="맑은 고딕"/>
              </a:rPr>
              <a:t> 받을 수 있었습니다. 상호 이해를 바탕으로 한 적극적인 소통의 결과 성공적으로 휴게시설을 확보하였고, 사보에 사업소 우수사례로 소개되는 홍보 효과를 얻을 수 있었습니다. 지원 업무 특성상 여러 부서와 소통하고 협력하여야 하는 만큼 상호 이해와 협조가 중요하다고 생각합니다. 이를 조정하기 위한 노력을 소홀히 하지 않고 조직 목표 달성에 기여할 수 있도록 앞으로도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경찰청과의 협의를 원만하게 이끌어내면서 어려웠던 점과 상대방의 입장을 이해하기 위해 어떤 구체적인 노력을 하셨는지 설명해주시겠습니까?</a:t>
            </a:r>
            <a:br/>
            <a:r>
              <a:t>(2) 자회사와의 협력을 통해 유지·보수 주체를 자회사로 지정하는 합의를 도출했는데, 이러한 협력이 향후 기업 운영에 있어 어떤 시사점을 제공한다고 보시나요?</a:t>
            </a:r>
            <a:br/>
            <a:r>
              <a:t>(3) 지원 업무에서 상호 이해와 협조가 중요하다고 판단한 이유와 이를 조정하기 위한 구체적인 방법론은 어떤 것들이 있을까요?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크게 3가지 목표를 달성하여 말산업을 선도하는 인재로 성장하고 싶습니다.첫째, 많은 사람들이 긍정적으로 인식하고 자연스럽게 참여할 수 있도록 한국마사회의 다양한 사업을 적극적으로 홍보해 나가겠습니다. 마케팅원론, 마케팅조사분석론 등을 통해 마케팅 이론을 학습하고, 실제 사례를 분석하고 전략을 도출해 보면서 마케팅 역량을 쌓았습니다. 또한, </a:t>
            </a:r>
            <a:r>
              <a:rPr u="sng" b="1" sz="1200">
                <a:solidFill>
                  <a:srgbClr val="000000"/>
                </a:solidFill>
                <a:latin typeface="맑은 고딕"/>
              </a:rPr>
              <a:t>(1)농촌진흥청 연구원으로 전국 수집 농가 데이터를 관리하고 데이터 시각화 지원 업무를 수행하면서 데이터 분석 및 활용 경험을 쌓았습니다. 이 경험을 바탕으로 고객과 산업 데이터를 조사, 분석하여</a:t>
            </a:r>
            <a:r>
              <a:rPr sz="1200">
                <a:solidFill>
                  <a:srgbClr val="000000"/>
                </a:solidFill>
                <a:latin typeface="맑은 고딕"/>
              </a:rPr>
              <a:t> 고객 특성과 트렌드를 파악해 다양한 채널을 적극적으로 활용하여 효과적이고 차별화된 홍보 전략을 수립해 나가겠습니다.둘째, 렛츠런파크를 누구나 행복한 추억을 떠올릴 수 있는 공간으로 만들고 싶습니다. 학과 학생회 총무를 맡아 1년간 예산에 맞춰 행사를 </a:t>
            </a:r>
            <a:r>
              <a:rPr u="sng" b="1" sz="1200">
                <a:solidFill>
                  <a:srgbClr val="000000"/>
                </a:solidFill>
                <a:latin typeface="맑은 고딕"/>
              </a:rPr>
              <a:t>(2)기획하고 운영해 나갔습니다. 이 과정에서 구성원들의 니즈를 맞추기 위해 노력했고 그 결과 구성원의 만족도와 참여율을 높일 수 있었습니다.</a:t>
            </a:r>
            <a:r>
              <a:rPr sz="1200">
                <a:solidFill>
                  <a:srgbClr val="000000"/>
                </a:solidFill>
                <a:latin typeface="맑은 고딕"/>
              </a:rPr>
              <a:t> 또한, 농촌진흥청에서 매달 전국 조사원 대상 교육 행사를 진행하면서 다양한 이해관계자와 협력하고 일정을 조율하는 경험을 쌓았습니다. 이러한 경험을 통해 행사 기획과 체계적인 프로젝트 진행 역량을 쌓았습니다. 이를 활용해 고객 니즈에 맞는 재미있고 특색 있는 행사를 기획하고 다양한 부서와 협력하여 효율적인 업무 수행을 이어 나가겠습니다.마지막으로, 고객과 적극적으로 소통해 고객 만족도를 높일 수 있는 고객 관리를 시행해 나가겠습니다. 한국토지주택공사 인턴 근무 당시 민원 창구에서 고객 상담을 </a:t>
            </a:r>
            <a:r>
              <a:rPr u="sng" b="1" sz="1200">
                <a:solidFill>
                  <a:srgbClr val="000000"/>
                </a:solidFill>
                <a:latin typeface="맑은 고딕"/>
              </a:rPr>
              <a:t>(3)진행하며 맞춤형 주택 공고를 추천하고 신청을 도와 6개월간 약 800개의 신규 계약을 체결했습니다. 또한, 거주자의 민원을 신속하게 해결해</a:t>
            </a:r>
            <a:r>
              <a:rPr sz="1200">
                <a:solidFill>
                  <a:srgbClr val="000000"/>
                </a:solidFill>
                <a:latin typeface="맑은 고딕"/>
              </a:rPr>
              <a:t> 고객 만족도를 높인 경험이 있습니다. 이를 통해 의사소통과 문제해결 역량을 쌓았습니다. 이러한 역량을 바탕으로 진정성 있게 고객과 소통하여 고객이 원하는 것이 무엇인지 파악해 이를 해결하여 고객 만족도를 높여나가겠습니다.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말산업 선도를 목표로 하고 있다고 언급했습니다. 한국마사회에서의 마케팅 전략을 수립할 때, 데이터 분석을 통한 고객 특성 파악의 구체적인 방법과 이에 대한 성과 예측은 어떻게 하실 계획인가요?</a:t>
            </a:r>
            <a:br/>
            <a:r>
              <a:t>(2) 렛츠런파크를 누구나 행복한 추억을 떠올릴 수 있는 공간으로 만들고 싶다고 하셨습니다. 구성원의 니즈를 맞추기 위해 기획했던 행사가 구체적으로 어떤 것이었으며, 그 성과를 통해 회사에 어떻게 기여하실 계획인가요?</a:t>
            </a:r>
            <a:br/>
            <a:r>
              <a:t>(3) 고객과 소통하여 만족도를 높이고자 과거 민원 창구에서의 경험을 활용하겠다고 하셨는데, 이 경험이 한국마사회에서 어떻게 구체적으로 적용될 수 있을지 설명해주시겠어요?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소통과 협력의 어려움을 극복해 1등을 달성한 경험이 </a:t>
            </a:r>
            <a:r>
              <a:rPr u="sng" b="1" sz="1200">
                <a:solidFill>
                  <a:srgbClr val="000000"/>
                </a:solidFill>
                <a:latin typeface="맑은 고딕"/>
              </a:rPr>
              <a:t>(1)있습니다. 주제 선정 과정에서 한 팀원이 진행 속도를 따라가지 못하고 다른 팀원들의 의견에 부정적인 반응만 보이는 상황이 발생했습니다. 이에 따라 팀 분위기는 날카로워졌고 더 이상의 회의 진행이</a:t>
            </a:r>
            <a:r>
              <a:rPr sz="1200">
                <a:solidFill>
                  <a:srgbClr val="000000"/>
                </a:solidFill>
                <a:latin typeface="맑은 고딕"/>
              </a:rPr>
              <a:t> 불가능해졌습니다. 이를 해결하기 위해 먼저 해당 팀원과 대화 시간을 가졌습니다. 해당 팀원은 비전공자라서 회의 내용이 잘 이해가 되지 않았고 관심 분야가 달라 힘들었다고 이야기했습니다. 팀원의 이야기를 경청하고 공감해 주면서 더 배려해 주지 못했음을 사과했습니다. 이후 프로젝트 목표를 함께 세워 팀원의 동기를 부여했습니다. 또한, 프로젝트를 진행하는 동안 다른 팀원들과 협력하여 팀원이 지속적으로 관심을 가질 수 있도록 자료를 알아보기 쉽게 편집하여 제공했습니다. 그 결과 팀워크가 더욱 강화되었고 1등이라는 목표를 달성할 수 있었습니다. 이 경험을 통해 배려와 존중을 </a:t>
            </a:r>
            <a:r>
              <a:rPr u="sng" b="1" sz="1200">
                <a:solidFill>
                  <a:srgbClr val="000000"/>
                </a:solidFill>
                <a:latin typeface="맑은 고딕"/>
              </a:rPr>
              <a:t>(2)바탕으로 협력해 나가는 것에 대한 중요성을 다시 한번 느낄 수 있었습니다.인턴 근무 당시 고객과 소통에 어려움을 겪었지만 극복해 고객 만족도를 높인 경험이 있습니다. 다리 수술로 인한 동호 변경을 원했지만, 과거 동호 변동 이력이 있어 신청이 거절된 고객이 있었습니다. 담당자가 부재중인 상황에서 해당 고객이 방문해 거절에 대한 불만을</a:t>
            </a:r>
            <a:r>
              <a:rPr sz="1200">
                <a:solidFill>
                  <a:srgbClr val="000000"/>
                </a:solidFill>
                <a:latin typeface="맑은 고딕"/>
              </a:rPr>
              <a:t> 표출하며 언성이 높아지는 문제가 발생했습니다. 이를 해결하기 위해 먼저 담당자와 연락해 문제 상황과 원인을 파악한 후 고객과 대화를 요청했습니다. 고객의 입장을 공감하며 차분하게 이야기를 진행해 </a:t>
            </a:r>
            <a:r>
              <a:rPr u="sng" b="1" sz="1200">
                <a:solidFill>
                  <a:srgbClr val="000000"/>
                </a:solidFill>
                <a:latin typeface="맑은 고딕"/>
              </a:rPr>
              <a:t>(3)고객을 진정시키고, 고객이 원하는 것을 파악하여 이를 충족시킬</a:t>
            </a:r>
            <a:r>
              <a:rPr sz="1200">
                <a:solidFill>
                  <a:srgbClr val="000000"/>
                </a:solidFill>
                <a:latin typeface="맑은 고딕"/>
              </a:rPr>
              <a:t> 수 있는 새로운 대안을 제시하여 문제를 해결했습니다. 이 경험을 통해 상대방의 입장을 공감하고 원하는 것을 정확하게 파악하는 것이 소통과 문제해결에 있어 중요하다는 것을 다시 한번 배울 수 있었습니다. 입사 후 공감, 배려, 존중의 자세를 갖고 적극적으로 소통하여 다양한 이해관계자들과 원활한 협력을 구축해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비전공자 팀원의 이해를 도와 팀워크를 강화시켰다고 하셨습니다. 이 경험을 통해 배우신 점이 향후 비슷한 상황에서 어떻게 적용될 수 있을까요?</a:t>
            </a:r>
            <a:br/>
            <a:r>
              <a:t>(2) 인턴 경험 중 고객의 민원을 효과적으로 해결한 사례를 언급하셨는데, 담당자가 부재 중인 상황에서 신속히 대안을 제시했던 구체적인 방법이 회사에서의 문제 해결에 어떻게 이바지할 수 있을까요?</a:t>
            </a:r>
            <a:br/>
            <a:r>
              <a:t>(3) 다양한 이해관계자와의 협력을 구축하겠다고 하셨습니다. 향후 우리 회사에서도 이러한 협력을 구축하기 위해 어떤 방안을 제안하실 수 있으며, 과거 경험에서의 배움을 어떻게 적용하실 계획인가요?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한국마사회 조직 적응과 말 체험관련 사업확대] 단기에는 빠른 조직 적응과 업무숙달이 목표입니다. 꼼꼼함을 기르기 위하여 세무서에서 종합소득세 신고 업무시 공제서류 검토, 회계법인에서 정부보조금 정산을 위하여 지출내역 점검, 국회의원 후보자들의 재산상황, 정당 가입자들의 가입원서 자격확인,점검, 국민건강보험공단에서 의료비용 원가 계산을 위한 </a:t>
            </a:r>
            <a:r>
              <a:rPr u="sng" b="1" sz="1200">
                <a:solidFill>
                  <a:srgbClr val="000000"/>
                </a:solidFill>
                <a:latin typeface="맑은 고딕"/>
              </a:rPr>
              <a:t>(1)손익계산서 검토 및 재무제표 표준화를 하며 역량을 향상시켜 왔습니다. 회계업무의 진행과정과 특성을 알기 위하여 회계업무 경력 7년차가 쓴 e-book을 읽어보며 월별, 분기별 업무내용, 각 부서와 협의해야 할 내용등을 파악할</a:t>
            </a:r>
            <a:r>
              <a:rPr sz="1200">
                <a:solidFill>
                  <a:srgbClr val="000000"/>
                </a:solidFill>
                <a:latin typeface="맑은 고딕"/>
              </a:rPr>
              <a:t> 수 있었습니다. 추가로 회계자격증을 따며 복습 및 회계프로그램 운용능력을 향상시켰습니다. 의사소통능력은 세무서, 회계법인의 고객들과 </a:t>
            </a:r>
            <a:r>
              <a:rPr u="sng" b="1" sz="1200">
                <a:solidFill>
                  <a:srgbClr val="000000"/>
                </a:solidFill>
                <a:latin typeface="맑은 고딕"/>
              </a:rPr>
              <a:t>(2)소통하며 기를 수 있었습니다. 이러한 역량들을 통해 한국마사회의 일원으로 역할을 빠르게 할 수 있습니다.</a:t>
            </a:r>
            <a:r>
              <a:rPr sz="1200">
                <a:solidFill>
                  <a:srgbClr val="000000"/>
                </a:solidFill>
                <a:latin typeface="맑은 고딕"/>
              </a:rPr>
              <a:t> 장기에는 사회공헌을 하면서도 수익성을 개선할 수 있는 말 관련 사업 확장으로 회사에 기여하고 싶습니다. 현재 한국마사회에서는 말 관련한 체험프로그램으로 재활힐링승마를 시행하고 있습니다. 이를 통하여 많은 사람들이 승마를 체험하고 신체적 재활과 심리적 힐링에 도움을 받으면서 말에 대한 관심을 키워나가고 있습니다. 올해는 체험인원 3,600명을 대상으로 모집하며 사업에 참여한 </a:t>
            </a:r>
            <a:r>
              <a:rPr u="sng" b="1" sz="1200">
                <a:solidFill>
                  <a:srgbClr val="000000"/>
                </a:solidFill>
                <a:latin typeface="맑은 고딕"/>
              </a:rPr>
              <a:t>(3)그린승마존에서 체험이 가능합니다. 하지만 상반기와 하반기라는 제한적인 기간과 비용부담은 고객 접근성을 높이는데 제한적인 사항입니다. 저는 고졸 검정고시 학습교사에서 부터 경로식당 정리, 담배꽁초</a:t>
            </a:r>
            <a:r>
              <a:rPr sz="1200">
                <a:solidFill>
                  <a:srgbClr val="000000"/>
                </a:solidFill>
                <a:latin typeface="맑은 고딕"/>
              </a:rPr>
              <a:t> 줍기 등 환경정화, 아름다운가게 매장관리로 자원순환경제, 유기견 산책 봉사활동으로 동물복지 향상 등 다양한 공익적 활동으로 200시간 이상의 시간을 누적하였습니다. 또한 여가 산업, 키즈카페 등 아동 놀이시설의 발달이나 애견, 동물복지에 대한 관심은 말 체험관련 사업에 대한 기회라고 생각합니다. 새로운 말 관련 체험기회 확대로 한국마사회의 수익성을 높이는 것이 장기적인 목표입니다.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회계 업무의 진행과정과 특성을 파악하기 위해 읽으신 e-book에서 어떤 부분이 가장 도움이 되었으며, 그 지식을 어떻게 활용해서 한국마사회에 기여할 계획이신가요?</a:t>
            </a:r>
            <a:br/>
            <a:r>
              <a:t>(2) 지원자는 한국마사회에 기여하기 위해 말을 활용한 체험 관련 사업 확장을 목표로 하고 있는데, 구체적으로 어떠한 아이디어나 계획을 가지고 계신가요?</a:t>
            </a:r>
            <a:br/>
            <a:r>
              <a:t>(3) 말 체험 프로그램의 접근성 제한을 해결하기 위한 구체적인 방안은 무엇이라 생각하시며, 이를 통해 회사에 어떤 기여를 할 수 있을까요?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(1)[효과적인 의사소통 절차로 업무상 갈등상황 해결] 회계법인에서 정부보조금 정산업무를 하며 근무할 때의 일 입니다. 정부보조금 정산 업무는 보조금 지급 사업별로 규정을 파악하고, 보조금 지급 대상자가 보내준 정산서 상 지출 내역을 확인하여 금액이 초과되지는 않았는지, 목적에 맞게 사용되었는지, 증빙을 갖추고 있는지를 확인하였습니다. 제가 맡은 업무는 일부 지역의 전통시장 시장경영패키지 공동마케팅을</a:t>
            </a:r>
            <a:r>
              <a:rPr sz="1200">
                <a:solidFill>
                  <a:srgbClr val="000000"/>
                </a:solidFill>
                <a:latin typeface="맑은 고딕"/>
              </a:rPr>
              <a:t> 위한 정부보조금을 정산하는 것이였습니다. 사업의 관련 규정상 물품 구입을 위한 지출에 대한 증빙으로 세금계산서, 견적서, 사진 3가지가 필요하였습니다. 한번은 한 시장을 정산하면서 증빙이 누락되어 이를 보완해달라고 요청하였습니다. 그런데 이미 관련 행사가 끝이나서 증빙이 없다고 주장하였습니다. 저는 규정에 따라 증빙에 세금계산서, 견적서, 사진 3가지가 필요하다고 알려주었지만 막무가내로 이미 끝나서 증빙을 마련할 수 없다는 말만 되풀이 하였습니다. 이 때에 저는 문제상황임을 인식하고 제가 할 수 있는 일과 할 수 없는 일을 구분하고자 하였습니다. 우선 규정상 증빙이 필요하다는 점을 명확히 하였습니다. 그 후 상대방이 어려움이 있음을 받아들이고 조정이 가능한 부분이 </a:t>
            </a:r>
            <a:r>
              <a:rPr u="sng" b="1" sz="1200">
                <a:solidFill>
                  <a:srgbClr val="000000"/>
                </a:solidFill>
                <a:latin typeface="맑은 고딕"/>
              </a:rPr>
              <a:t>(2)있는지를 확인하기 위하여 "공단의 담당자에게 이 내용에 대하여 문의해보겠다"하고 통화를 종료하였습니다. 공단의 담당자는 내부 논의를 거쳐 사진만 제외하고 나머지 증빙을 구비하는 것으로 결정을 하였습니다. 이후 3자간의 소통을 통하여 이 사실을 전달하였고, 견적서와 세금계산서를</a:t>
            </a:r>
            <a:r>
              <a:rPr sz="1200">
                <a:solidFill>
                  <a:srgbClr val="000000"/>
                </a:solidFill>
                <a:latin typeface="맑은 고딕"/>
              </a:rPr>
              <a:t> 전달받아 해당 업무는 마무리 되었습니다. 해당 사항을 팀원들과 공유하고 보조금 청구 불인정 사례 등 다른 업무사례도 들어보며 소통능력, 고객대응능력, 깊은 업무 파악 등 </a:t>
            </a:r>
            <a:r>
              <a:rPr u="sng" b="1" sz="1200">
                <a:solidFill>
                  <a:srgbClr val="000000"/>
                </a:solidFill>
                <a:latin typeface="맑은 고딕"/>
              </a:rPr>
              <a:t>(3)직무 역량을 높일 수 있었습니다. 이 경험을 통하여 한국마사회에서도 근무할 때에도 명확한 업무파악 및 안내, 상대방에 대한 이해, 조정가능여부 확인 등 효과적인 의사소통 과정을 통하여 원활한 사내, 사외 소통을 하며 업무를 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정부보조금 정산 관련 업무에서 증빙이 누락된 상황을 해결하셨던 경험을 토대로, 비슷한 상황에서 문제를 해결하는데 있어서의 중요한 교훈은 무엇이라고 생각하시나요?</a:t>
            </a:r>
            <a:br/>
            <a:r>
              <a:t>(2) 지원자는 공단의 담당자와의 상호 논의를 통해 문제를 해결했다고 했습니다. 이를 통해 어떤 소통 전략이 효과적이었다고 느끼셨나요?</a:t>
            </a:r>
            <a:br/>
            <a:r>
              <a:t>(3) 해당 경험을 통해 향상된 소통능력 및 고객대응능력을 어떻게 한국마사회에서의 업무에 접목시키실 계획인가요?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 마케팅 직렬에 입사하여 디지털 마케팅과 CRM을 적극 시행하여 고객 맞춤형 서비스를 제공하고, 더욱 많은 고객을 창출하는 마케팅 전략을 수립하는 데 기여하고 싶습니다. 입사 후 초기에는 현장을 경험하고 싶습니다. 직접 고객 데이터를 </a:t>
            </a:r>
            <a:r>
              <a:rPr u="sng" b="1" sz="1200">
                <a:solidFill>
                  <a:srgbClr val="000000"/>
                </a:solidFill>
                <a:latin typeface="맑은 고딕"/>
              </a:rPr>
              <a:t>(1)분석하고, 온·오프라인 프로모션 전략 수립 및 운영에 도전하여 실무 경험을 쌓고 싶습니다. 장기적으로는 고객 및 리서치 데이터를 적극</a:t>
            </a:r>
            <a:r>
              <a:rPr sz="1200">
                <a:solidFill>
                  <a:srgbClr val="000000"/>
                </a:solidFill>
                <a:latin typeface="맑은 고딕"/>
              </a:rPr>
              <a:t> 분석 및 활용해 기업의 발전을 위한 신규 마케팅 전략을 수립하는 것을 목표로 마케팅 전문가가 되기 위해 노력하겠습니다. 저는 목표를 달성하기 위해 마케팅 업무에서 </a:t>
            </a:r>
            <a:r>
              <a:rPr u="sng" b="1" sz="1200">
                <a:solidFill>
                  <a:srgbClr val="000000"/>
                </a:solidFill>
                <a:latin typeface="맑은 고딕"/>
              </a:rPr>
              <a:t>(2)필요하다고 생각하는 역량을 학습했습니다. 우선, 공간정보공학을 복수 전공하며 데이터 분석을 이용한 공간 활용 개선과 최적화</a:t>
            </a:r>
            <a:r>
              <a:rPr sz="1200">
                <a:solidFill>
                  <a:srgbClr val="000000"/>
                </a:solidFill>
                <a:latin typeface="맑은 고딕"/>
              </a:rPr>
              <a:t> 연구를 진행한 경험이 있습니다. 특히, 도시공원 이미지 강화를 위한 이용 행태 분석 프로젝트를 수행하면서 데이터를 활용한 마케팅 전략 수립이 중요함을 깨달았습니다. 해당 프로젝트는 대상지 공원의 SNS 해시태그에 따른 이미지를 수집해 랜덤 크롤링을 진행하여 VQA에 질문 후 답변을 수집하는 과정으로 진행되었습니다. 이미지 분석을 통해 인기 공간 및 행태를 추출하여 이에 맞는 공원 강화 방향을 제시했습니다. 이 경험을 바탕으로, 한국마사회에서도 고객 이용 행태 분석을 </a:t>
            </a:r>
            <a:r>
              <a:rPr u="sng" b="1" sz="1200">
                <a:solidFill>
                  <a:srgbClr val="000000"/>
                </a:solidFill>
                <a:latin typeface="맑은 고딕"/>
              </a:rPr>
              <a:t>(3)통해 고객 맞춤형 공간 마케팅을 기획하고 싶습니다. 두번째로, 소통 능력을 기르기 위해 노력했습니다. 대학에서 동아리</a:t>
            </a:r>
            <a:r>
              <a:rPr sz="1200">
                <a:solidFill>
                  <a:srgbClr val="000000"/>
                </a:solidFill>
                <a:latin typeface="맑은 고딕"/>
              </a:rPr>
              <a:t> 연합회의 회장을 맡아 동아리들의 의견 및 요구사항을 수집 및 정리하였으며 갈등이 발생했을 경우 직접 회의를 진행하여 중재하는 역할을 맡았습니다. 이러한 경험을 통해 다양한 이해관계자의 의견을 조율하고, 합리적인 해결책을 도출하는 역량을 길렀습니다. 또한, 경청과 명확한 의사 전달의 중요성을 깨닫고 갈등이 발생했을 때 감정적으로 대립하는 것이 아니라 소통을 통해 문제를 해결하는 방법을 익혔습니다. 이러한 소통 경험은 고객 및 타 부서와 원활한 커뮤니케이션이 필수적인 마케팅 업무에서도 큰 강점이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 데이터를 분석하며 온·오프라인 프로모션 전략을 수립하고 운영하고 싶다고 했습니다. 데이터 분석을 활용해 기존에 참여했던 다른 프로젝트나 실무 경험이 있습니까?</a:t>
            </a:r>
            <a:br/>
            <a:r>
              <a:t>(2) 공간정보공학을 복수 전공하며 데이터 분석을 활용한 연구를 진행했다고 하셨습니다. 이 경험이 한국 마사회에 입사했을 때 구체적으로 어떻게 기여할 수 있을까요?</a:t>
            </a:r>
            <a:br/>
            <a:r>
              <a:t>(3) 대학 시절 동아리 연합회 회장으로서 갈등 중재의 경험을 마케팅 업무에서 어떤 식으로 활용할 계획인가요?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있습니다.당시, 옆 팀장은 화학팀 교대근무 업무통보서를 대상자인 교대근무자들만 지정하여 공람하는 방식으로 전달했습니다. 하지만 교대근무자들은 대부분 해당 내용을 읽지 않거나, 읽었어도 이를 중요하게 여기지 </a:t>
            </a:r>
            <a:r>
              <a:rPr u="sng" b="1" sz="1200">
                <a:solidFill>
                  <a:srgbClr val="000000"/>
                </a:solidFill>
                <a:latin typeface="맑은 고딕"/>
              </a:rPr>
              <a:t>(1)않았고, 시간이 지나도 조치가 이루어지지 않았습니다. 결국 팀장이 교대근무자들을 질책했지만,</a:t>
            </a:r>
            <a:r>
              <a:rPr sz="1200">
                <a:solidFill>
                  <a:srgbClr val="000000"/>
                </a:solidFill>
                <a:latin typeface="맑은 고딕"/>
              </a:rPr>
              <a:t>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a:t>
            </a:r>
            <a:r>
              <a:rPr u="sng" b="1" sz="1200">
                <a:solidFill>
                  <a:srgbClr val="000000"/>
                </a:solidFill>
                <a:latin typeface="맑은 고딕"/>
              </a:rPr>
              <a:t>(2) 이로 인해 교대근무자들은 업무 지시를 수동적으로 받아들이게 되었고, 중요 공지는 쉽게 누락되었습니다.이를</a:t>
            </a:r>
            <a:r>
              <a:rPr sz="1200">
                <a:solidFill>
                  <a:srgbClr val="000000"/>
                </a:solidFill>
                <a:latin typeface="맑은 고딕"/>
              </a:rPr>
              <a:t>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a:t>
            </a:r>
            <a:r>
              <a:rPr u="sng" b="1" sz="1200">
                <a:solidFill>
                  <a:srgbClr val="000000"/>
                </a:solidFill>
                <a:latin typeface="맑은 고딕"/>
              </a:rPr>
              <a:t>(3)강화했습니다. 업무적으로 고립되지 않도록 일근 사무실의 주요 이슈를 요약해 전달하고, 중요한 정보가 반드시 공유되도록 하였습니다.</a:t>
            </a:r>
            <a:r>
              <a:rPr sz="1200">
                <a:solidFill>
                  <a:srgbClr val="000000"/>
                </a:solidFill>
                <a:latin typeface="맑은 고딕"/>
              </a:rPr>
              <a:t> 이러한 노력을 통해 업무 지시가 원활하게 전달되었으며, 교대근무자들 또한 업무를 더욱 적극적으로 수행하게 되어 팀장과 교대근무자 간의 갈등도 해소되었습니다. 이 경험을 통해 저는 문제 해결을 위해서는 업무 수행 능력뿐만 아니라, 원활한 소통과 협력이 필수적이라는 점을 깨닫게 되었습니다.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교대근무자들과의 소통 문제를 해결한 경험을 공유해주셨는데, 이 과정에서 상대방의 업무 환경과 상황을 더욱 잘 이해하게 된 결정적인 계기는 무엇이었습니까?</a:t>
            </a:r>
            <a:br/>
            <a:r>
              <a:t>(2) 지원자는 소통의 단절을 해소하기 위해 교대근무자들에게 정보를 요약하여 제공했다고 하셨습니다. 이를 통해 해결한 주요 문제 중 가장 인상적이었던 상황과 그로 인한 결과는 무엇이었습니까?</a:t>
            </a:r>
            <a:br/>
            <a:r>
              <a:t>(3) 지원자는 교대근무자들과의 협업을 통해 팀장과의 갈등도 해소했다고 했습니다. 갈등 해소 이후, 지원자가 경험한 팀의 가장 큰 변화는 무엇이었으며, 이로 인해 지원자가 배운 점은 무엇입니까?</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진행한 프로젝트에서 소통의 어려움을 겪었었던 적이 </a:t>
            </a:r>
            <a:r>
              <a:rPr u="sng" b="1" sz="1200">
                <a:solidFill>
                  <a:srgbClr val="000000"/>
                </a:solidFill>
                <a:latin typeface="맑은 고딕"/>
              </a:rPr>
              <a:t>(1)있습니다. 해당 팀원은 보통 회의 중엔 가만히 있다가 결정 후 개인적으로 자신의 의견을 말하는 경우가 많았습니다. 아무리 제안한 의견이 좋았을지라도 결정된 사안에 반영하기 어려웠으며 다시 회의를 잡기도 힘들었습니다 그래서 다른 팀원들이 부정적인 반응을 자주 보였고,</a:t>
            </a:r>
            <a:r>
              <a:rPr sz="1200">
                <a:solidFill>
                  <a:srgbClr val="000000"/>
                </a:solidFill>
                <a:latin typeface="맑은 고딕"/>
              </a:rPr>
              <a:t> 이는 팀원 간의 갈등으로 이어졌습니다. 갈등을 해결하기 위해 우선 근본적인 원인을 파악하는 것이 중요하다고 생각하여 팀원과 개인적인 대화를 시도했습니다. 그리고 팀원이 의견을 즉흥적으로 표현하는 것에 부담을 느끼고 있으며, 자신의 생각을 정리한 후 의견을 내는 성향이라는 것을 알았습니다 이러한 성향을 고려해 의견 제시에 있어 생기는 부담감을 줄이는 방향으로 천천히 표현 범위를 넓혀 가는 방법을 제안했습니다. 우선 사전에 안건을 공지하고 자유롭게 익명으로 의견을 받았습니다. 이후 취합한 의견을 바탕으로 최선의 결과를 내기 위한 토의를 진행했습니다. 팀원은 미리 자신의 생각을 정리했기 때문에 점차 자기 생각을 편하게 표현하게 되었고, 적극적으로 회의에 참여하게 되었습니다. 이러한 노력으로 팀 내 분위기가 크게 변화했습니다. 과거에는 일부 목소리가 큰 팀원에 의해 회의가 </a:t>
            </a:r>
            <a:r>
              <a:rPr u="sng" b="1" sz="1200">
                <a:solidFill>
                  <a:srgbClr val="000000"/>
                </a:solidFill>
                <a:latin typeface="맑은 고딕"/>
              </a:rPr>
              <a:t>(2)주도되는 경향이 있었는데, 소통방식을 바꾼 후엔 모든 팀원이 의견을 자유롭게 제시하며 적극적으로 회의에 참여하는 분위기가 조성되었습니다. 또한 다양한</a:t>
            </a:r>
            <a:r>
              <a:rPr sz="1200">
                <a:solidFill>
                  <a:srgbClr val="000000"/>
                </a:solidFill>
                <a:latin typeface="맑은 고딕"/>
              </a:rPr>
              <a:t> 의견을 공유하게 되면서 더 창의적이고 혁신적인 결론을 낼 수 있었습니다. 이러한 경험을 통해 모든 사람의 성향이 다르다는 것을 이해하고, 이를 고려하여 소통방식을 수립하는 것이 최적의 결론을 내는 데 있어 중요하다는 것을 깨닫게 되었습니다. 업무에서도 다양한 성향의 타 부서나 고객들과 소통함에 있어 적절한 방식을 수립하고 원활한 의사소통을 위해 </a:t>
            </a:r>
            <a:r>
              <a:rPr u="sng" b="1" sz="1200">
                <a:solidFill>
                  <a:srgbClr val="000000"/>
                </a:solidFill>
                <a:latin typeface="맑은 고딕"/>
              </a:rPr>
              <a:t>(3)노력하겠습니다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시절 프로젝트에서 소통의 어려움을 겪었을 때, 지원자는 근본적인 원인 파악을 위해 어떤 방식으로 팀원과의 대화를 시도했으며 그 과정에서 어떤 내용을 알게 되었나요?</a:t>
            </a:r>
            <a:br/>
            <a:r>
              <a:t>(2) 팀 내 분위기를 개선한 이후, 얻은 창의적이며 혁신적인 결론 중 기억에 남는 것이 있습니까? 그리고 그 결과는 프로젝트 성과에 어떻게 영향을 미쳤나요?</a:t>
            </a:r>
            <a:br/>
            <a:r>
              <a:t>(3) 이후의 업무에서도 다양한 성향의 타 부서와 원활한 소통을 위한 구체적인 방안을 마련하겠다고 하셨는데, 이를 위해 현재 계획 중인 방법이 있습니까?</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경마 방송의 운영 장애 0건을 확보하고, 장애 발생 10초 이내 대응 체계를 구축하는 것을 목표로 설정하였습니다.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이를 위해 체크리스트 기반 점검 시스템 운영 </a:t>
            </a:r>
            <a:r>
              <a:rPr u="sng" b="1" sz="1200">
                <a:solidFill>
                  <a:srgbClr val="000000"/>
                </a:solidFill>
                <a:latin typeface="맑은 고딕"/>
              </a:rPr>
              <a:t>(1)경험을 적극 활용하겠습니다. 현재 방송 송출 운영을 담당하며 총 38개 장비</a:t>
            </a:r>
            <a:r>
              <a:rPr sz="1200">
                <a:solidFill>
                  <a:srgbClr val="000000"/>
                </a:solidFill>
                <a:latin typeface="맑은 고딕"/>
              </a:rPr>
              <a:t> 체크리스트 및 11개 모니터링 체크리스트를 운영하여 주요 장비 상태를 점검하고 있으며, 16개월 연속 무장애 송출을 기록하였습니다. 또한, 장비 성능을 정기적으로 최적화하여 장애 발생 가능성을 최소화하였습니다. 아울러, 파이썬을 활용한 검수 자동화 시스템을 도입하여 방송 운영 안정성을 강화하였습니다. 기존에는 동일 편성인 </a:t>
            </a:r>
            <a:r>
              <a:rPr u="sng" b="1" sz="1200">
                <a:solidFill>
                  <a:srgbClr val="000000"/>
                </a:solidFill>
                <a:latin typeface="맑은 고딕"/>
              </a:rPr>
              <a:t>(2)두 개의 채널 운행표를 수작업으로 비교 및 검수해야 했으며, 1회 검수에 평균 120분이 소요되고 인적 오류 가능성이 높았습니다. 이를 해결하기 위해 파이썬</a:t>
            </a:r>
            <a:r>
              <a:rPr sz="1200">
                <a:solidFill>
                  <a:srgbClr val="000000"/>
                </a:solidFill>
                <a:latin typeface="맑은 고딕"/>
              </a:rPr>
              <a:t> 기반 운행표 비교 검수 프로그램을 개발하여 검수 절차를 자동화하고, 월 평균 13.2건의 잠재적 장애를 사전에 예방할 수 있었습니다. 또한, 장애 대응 매뉴얼을 제작하여 실시간 방송 </a:t>
            </a:r>
            <a:r>
              <a:rPr u="sng" b="1" sz="1200">
                <a:solidFill>
                  <a:srgbClr val="000000"/>
                </a:solidFill>
                <a:latin typeface="맑은 고딕"/>
              </a:rPr>
              <a:t>(3)장애 대응 체계를 개선하였습니다. 장애 발생 시 신속한 조치가 가능하도록 주요 장애 유형 10개를</a:t>
            </a:r>
            <a:r>
              <a:rPr sz="1200">
                <a:solidFill>
                  <a:srgbClr val="000000"/>
                </a:solidFill>
                <a:latin typeface="맑은 고딕"/>
              </a:rPr>
              <a:t> 정리하여 대응 프로세스를 매뉴얼화하였으며, 이를 통해 긴급 장애 발생 시 기존 대비 대응 시간을 30퍼센트 단축하였습니다.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구축한 '체크리스트 기반 점검 시스템' 운영 경험을 기반으로 장애 발생 시 어떻게 신속한 대응을 할 수 있을지 설명해 주세요.</a:t>
            </a:r>
            <a:br/>
            <a:r>
              <a:t>(2) 파이썬을 활용한 검수 자동화 시스템을 도입하는 과정에서 가장 큰 도전 과제는 무엇이었으며, 이를 어떻게 극복하셨나요?</a:t>
            </a:r>
            <a:br/>
            <a:r>
              <a:t>(3) 장애 대응 매뉴얼을 제작하여 10개의 주요 장애 유형을 정리했는데, 이 중 가장 흔하게 발생하는 장애 유형과 그에 따른 구체적인 대응 방식을 설명해 주세요.</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a:t>
            </a:r>
            <a:r>
              <a:rPr u="sng" b="1" sz="1200">
                <a:solidFill>
                  <a:srgbClr val="000000"/>
                </a:solidFill>
                <a:latin typeface="맑은 고딕"/>
              </a:rPr>
              <a:t>(1)이를 해결하기 위해 신입 팀원과 기존 팀원 간의 소통을 강화하는 방안을 마련하였습니다. Google Form을 활용하여 신입 팀원들의 어려움을 조사한 결과로는</a:t>
            </a:r>
            <a:r>
              <a:rPr sz="1200">
                <a:solidFill>
                  <a:srgbClr val="000000"/>
                </a:solidFill>
                <a:latin typeface="맑은 고딕"/>
              </a:rPr>
              <a:t> 경기 기회 부족, 기존 팀원과의 소통 부족, 일정 조율 문제가 주요 원인이었습니다. 이를 바탕으로 1대1 멘토링 시스템을 도입하여 기존 팀원들이 신입 팀원들에게 전술을 지도하며 친밀도를 높이도록 노력하였습니다. 그러나 시행 초기, </a:t>
            </a:r>
            <a:r>
              <a:rPr u="sng" b="1" sz="1200">
                <a:solidFill>
                  <a:srgbClr val="000000"/>
                </a:solidFill>
                <a:latin typeface="맑은 고딕"/>
              </a:rPr>
              <a:t>(2)기존 팀원들의 학업과 개인 일정으로 인해 멘토링 시간이 부족한 문제가</a:t>
            </a:r>
            <a:r>
              <a:rPr sz="1200">
                <a:solidFill>
                  <a:srgbClr val="000000"/>
                </a:solidFill>
                <a:latin typeface="맑은 고딕"/>
              </a:rPr>
              <a:t> 발생하였습니다. 문제를 극복하기 위해 팀 회식과 개별 연락을 통해 기존 팀원들의 의견을 수렴하고, 유연한 멘토링 운영 방식을 논의하였습니다. 그 결과, 경기 후 30분 피드백을 제공하는 방식으로 개선하였으며, 멘토링이 기술 교육을 넘어 팀워크 형성에도 기여할 수 있도록 신입 팀원들에게 경기 전 전술 브리핑을 맡기는 방식으로 조정하였습니다. 이러한 노력을 통해 참여하는 신입 팀원이 기존보다 200퍼센트 </a:t>
            </a:r>
            <a:r>
              <a:rPr u="sng" b="1" sz="1200">
                <a:solidFill>
                  <a:srgbClr val="000000"/>
                </a:solidFill>
                <a:latin typeface="맑은 고딕"/>
              </a:rPr>
              <a:t>(3)이상 증가하였으며, 팀원 간 소통이 원활해져 경기 중 팀워크가 향상되었습니다. 결국 추계대회에서 2위라는 성과를</a:t>
            </a:r>
            <a:r>
              <a:rPr sz="1200">
                <a:solidFill>
                  <a:srgbClr val="000000"/>
                </a:solidFill>
                <a:latin typeface="맑은 고딕"/>
              </a:rPr>
              <a:t> 거두었습니다. 이 경험을 통해 저는 소통과 협력이 성과에 미치는 영향을 배웠으며, 문제 해결을 위해서는 근본적인 원인을 분석하고 팀원들과 협력하여 최적의 해결책을 찾는 과정이 중요함을 깨달았습니다.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Google Form을 활용해 신입 팀원의 어려움을 조사한 결과로 확인된 주요 원인 중, '기존 팀원과의 소통 부족' 문제를 해결하기 위해 구체적으로 어떤 노력을 기울였는지 설명해 주세요.</a:t>
            </a:r>
            <a:br/>
            <a:r>
              <a:t>(2) 1대1 멘토링 시스템을 도입한 후, 학업과 개인 일정으로 인해 부족한 멘토링 시간을 어떻게 조정하고 개선하셨는지 구체적으로 설명해 주세요.</a:t>
            </a:r>
            <a:br/>
            <a:r>
              <a:t>(3) 팀워크 향상의 결과로 추계대회에서 성과를 거두셨다고 하셨는데, 이 경험이 마사회 방송 기술 직무에서 어떻게 적용될 수 있을지 설명해 주세요.</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두 직장에서 상반된 마케팅 전략을 경험한 바가 있기에 이는 목표 달성에 기여할 것입니다. 첫 직장에서는 SNS, 이벤트 등 다양한 홍보 전략을 통해 신규 회원을 유치했습니다. 이를 통해 다각적인 </a:t>
            </a:r>
            <a:r>
              <a:rPr u="sng" b="1" sz="1200">
                <a:solidFill>
                  <a:srgbClr val="000000"/>
                </a:solidFill>
                <a:latin typeface="맑은 고딕"/>
              </a:rPr>
              <a:t>(1)마케팅 방안을 모색하는 역량을 함양했습니다. 두 번째 직장에서는 기존 회원 유지에 집중하는 경향을 보였으나, 신규 회원 유치의</a:t>
            </a:r>
            <a:r>
              <a:rPr sz="1200">
                <a:solidFill>
                  <a:srgbClr val="000000"/>
                </a:solidFill>
                <a:latin typeface="맑은 고딕"/>
              </a:rPr>
              <a:t> </a:t>
            </a:r>
            <a:r>
              <a:rPr u="sng" b="1" sz="1200">
                <a:solidFill>
                  <a:srgbClr val="000000"/>
                </a:solidFill>
                <a:latin typeface="맑은 고딕"/>
              </a:rPr>
              <a:t>(2)필요성을 제기하고 전 직장의 경험을 토대로 개선된 전략을 제안했습니다. 예를 들어 기존에 쓰던 유일한 플랫폼에서 다각화하여</a:t>
            </a:r>
            <a:r>
              <a:rPr sz="1200">
                <a:solidFill>
                  <a:srgbClr val="000000"/>
                </a:solidFill>
                <a:latin typeface="맑은 고딕"/>
              </a:rPr>
              <a:t>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저는 지도자로서의 역량을 발휘해 신규 회원의 90%이상을 재방문 시킨 경험이 있습니다.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a:t>
            </a:r>
            <a:r>
              <a:rPr u="sng" b="1" sz="1200">
                <a:solidFill>
                  <a:srgbClr val="000000"/>
                </a:solidFill>
                <a:latin typeface="맑은 고딕"/>
              </a:rPr>
              <a:t>(3)것 입니다. 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경험한 두 직장의 상반된 마케팅 전략이 승마 대중화에 어떻게 독창적으로 적용될 수 있을지 설명해주세요.</a:t>
            </a:r>
            <a:br/>
            <a:r>
              <a:t>(2) 기존 회원의 유지와 신규 회원의 유치 전략 간 균형을 맞추기 위한 구체적인 계획을 제시해 주십시오.</a:t>
            </a:r>
            <a:br/>
            <a:r>
              <a:t>(3) 한국마사회에서 시행하는 프로그램에 지원자의 지도역량을 어떻게 융합할 계획인지 설명해주세요.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이후 '무엇을, 왜, 어떻게' 해야 하는지를 설명하고 합의점을 찾아, 승마장 규칙 준수에 대한 원활한 소통을 </a:t>
            </a:r>
            <a:r>
              <a:rPr u="sng" b="1" sz="1200">
                <a:solidFill>
                  <a:srgbClr val="000000"/>
                </a:solidFill>
                <a:latin typeface="맑은 고딕"/>
              </a:rPr>
              <a:t>(1)이뤘습니다. 더불어 회원들의 안전을 위해 저는 기승 전 안전 교육을 강화하고, 기승 중에는 회원들의 행동을 면밀히 관찰하며 위험 행동을 즉시 교정했습니다. 그리고 기승 후에는 회원 스스로 안전 수칙 준수에 대한 평가를 하게 하고 그것을 당일 전반적인 기승에 대한 피드백과 곁들였습니다. 그 결과 위험한 행동이 약 70~80% 감소했고, 규칙을 준수하는</a:t>
            </a:r>
            <a:r>
              <a:rPr sz="1200">
                <a:solidFill>
                  <a:srgbClr val="000000"/>
                </a:solidFill>
                <a:latin typeface="맑은 고딕"/>
              </a:rPr>
              <a:t> 분위기가 자연스럽게 형성되었습니다. 이 경험을 통해 다양한 배경의 사람들과 효과적으로 소통하고 협력하는 능력을 키웠습니다. 이는 한국마사회에 입사하게 </a:t>
            </a:r>
            <a:r>
              <a:rPr u="sng" b="1" sz="1200">
                <a:solidFill>
                  <a:srgbClr val="000000"/>
                </a:solidFill>
                <a:latin typeface="맑은 고딕"/>
              </a:rPr>
              <a:t>(2)된다면 팀원들과 협력하여 목표를 달성하는 데 기여할 것입니다.(3)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위험한 행동이 감소한 경험을 한국마사회 팀과의 협력에 어떻게 활용할 것인지 설명해주세요.</a:t>
            </a:r>
            <a:br/>
            <a:r>
              <a:t>(2) 승마장에서의 회원 안전 교육 개선 시도는 이후의 결과로 어떤 구체적인 변화나 성과를 가져왔나요?</a:t>
            </a:r>
            <a:br/>
            <a:r>
              <a:t>(3) 효과적으로 다양한 배경의 사람과 소통하고 협력하게 된 경험을 새로운 업무 환경에 어떻게 적용할 계획인가요?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a:t>
            </a:r>
            <a:r>
              <a:rPr u="sng" b="1" sz="1200">
                <a:solidFill>
                  <a:srgbClr val="000000"/>
                </a:solidFill>
                <a:latin typeface="맑은 고딕"/>
              </a:rPr>
              <a:t>(1)한국마사회법 40조에 의한 현재의 자금 운용이 효율적으로 이뤄지고 있는지</a:t>
            </a:r>
            <a:r>
              <a:rPr sz="1200">
                <a:solidFill>
                  <a:srgbClr val="000000"/>
                </a:solidFill>
                <a:latin typeface="맑은 고딕"/>
              </a:rPr>
              <a:t> 파악하려 합니다. 벤치마크 포트폴리오 수익률과의 차이를 자산배분능력과 종목선정능력으로 구분해 분석하고, 문제점이 있다면 특정 자산의 비율을 어느 정도 조정해야 하는지 제시하겠습니다. 실제로 예금보험공사에서 일을 할 때 해당 아이디어에서 착안하여 저축은행 대출 포트폴리오의 연체율을 위와 같은 방식으로 분석한 경험이 있습니다. 이 분석으로 각 </a:t>
            </a:r>
            <a:r>
              <a:rPr u="sng" b="1" sz="1200">
                <a:solidFill>
                  <a:srgbClr val="000000"/>
                </a:solidFill>
                <a:latin typeface="맑은 고딕"/>
              </a:rPr>
              <a:t>(2)저축은행의 대출 포트폴리오를 벤치마크 포트폴리오와 비교 분석하고 관리 감독의 시사점에 대해 구체적인 결론에 도달할 수 있었습니다. 분석 자료를 보고할 때는 엑셀과 R을 적절히 활용하여 전달력을 높이겠습니다. 그동안</a:t>
            </a:r>
            <a:r>
              <a:rPr sz="1200">
                <a:solidFill>
                  <a:srgbClr val="000000"/>
                </a:solidFill>
                <a:latin typeface="맑은 고딕"/>
              </a:rPr>
              <a:t> 교재 독학 및 수업을 통해 R 다루는 방법을 익히고 저출산에 대한 보고서를 작성하는 등 프로그램 활용 연습을 해왔습니다.</a:t>
            </a:r>
            <a:r>
              <a:rPr u="sng" b="1" sz="1200">
                <a:solidFill>
                  <a:srgbClr val="000000"/>
                </a:solidFill>
                <a:latin typeface="맑은 고딕"/>
              </a:rPr>
              <a:t>(3) R에서 다양한 패키지를 활용하여 분석 자료를 시각화하며 업무의 효과성과 효율성을 높이겠습니다.또한, 외부 리스크를 파악하고 리스크가 회사의 자본 구조에 미치는 영향을</a:t>
            </a:r>
            <a:r>
              <a:rPr sz="1200">
                <a:solidFill>
                  <a:srgbClr val="000000"/>
                </a:solidFill>
                <a:latin typeface="맑은 고딕"/>
              </a:rPr>
              <a:t> 파악하는 것이 목표입니다. 예금보험공사에서 일을 하며 한국은행에서 발행한 금융안정보고서를 검토하고 가상 시나리오상의 저축은행 자본비율 변화에 대해 실증분석을 한 적 있습니다. 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자산배분능력과 종목선정능력을 통해 자금 운용의 효율성을 높이고자 했다고 하셨습니다. 과거 이러한 분석을 통해 실제로 성과를 거둔 구체적인 사례를 하나 더 공유해 주실 수 있나요?</a:t>
            </a:r>
            <a:br/>
            <a:r>
              <a:t>(2) 저축은행 대출 포트폴리오의 분석 경험과 R 프로그램 활용 능력을 바탕으로, 입사 후 한국마사회의 어떤 재무 데이터 분석에 기여할 수 있을지 예를 들어 설명해주시겠어요?</a:t>
            </a:r>
            <a:br/>
            <a:r>
              <a:t>(3) 금융안정보고서를 검토하는 과정에서 한국은행 보고서를 재검증하며 발견한 문제점을 어떻게 해결하고, 그 결과 조직에 어떤 긍정적인 변화를 가져왔는지 추가로 설명해 줄 수 있나요?</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부동산학회의 투자제안서를 작성하는 과정에서 협력에 어려움이 있었습니다. 당시 대상 건물의 저층부 소유권이 구분 소유로 </a:t>
            </a:r>
            <a:r>
              <a:rPr u="sng" b="1" sz="1200">
                <a:solidFill>
                  <a:srgbClr val="000000"/>
                </a:solidFill>
                <a:latin typeface="맑은 고딕"/>
              </a:rPr>
              <a:t>(1)되어있어서 진행이 쉽지 않았습니다. 의견 중 먼저 매입을 하고 모든 소유주가 소유권을 팔 때까지 개발을 유보해 상권을 죽이자는 방안이 (2)있었습니다. 저는 이것이 도덕적으로도, 경제적으로도 옳지 않다고 판단했습니다. 대안이 없는 의견의 대립은 분위기를 안 좋게 만들었습니다. 결국 의견이 다른 학회원에게 해당 방법을 사용했을 시 오히려 지역사회의 분위기에 해를</a:t>
            </a:r>
            <a:r>
              <a:rPr sz="1200">
                <a:solidFill>
                  <a:srgbClr val="000000"/>
                </a:solidFill>
                <a:latin typeface="맑은 고딕"/>
              </a:rPr>
              <a:t>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그리고 논의를 거치며 구분 소유권자들을 사업의 지분출자자로 참여시킬 것을 제안해 그들과 수익을 일부 공유하면서, 개발을 원활히 진행하는 것이 장기적으로 이득이 된다는 방향으로 결론을 도출했습니다. 저와 대척점에 있는 의견이라도 존중하고 경청하며, 상대방의 기분을 상하지 않게 </a:t>
            </a:r>
            <a:r>
              <a:rPr u="sng" b="1" sz="1200">
                <a:solidFill>
                  <a:srgbClr val="000000"/>
                </a:solidFill>
                <a:latin typeface="맑은 고딕"/>
              </a:rPr>
              <a:t>(3)만든 것이 핵심이었습니다. 그 결과 작업을 진행할 때 무임승차를 방지하고 적극적인 참여를 유도할 수 있었다고 생각합니다. 경제학회에서 매거진을 작성할 때 소통이 부족해 어려움을 겪었던 사례가 있었습니다. 당시 제가 맡은 특집은 4인 1조로 한국 증시가</a:t>
            </a:r>
            <a:r>
              <a:rPr sz="1200">
                <a:solidFill>
                  <a:srgbClr val="000000"/>
                </a:solidFill>
                <a:latin typeface="맑은 고딕"/>
              </a:rPr>
              <a:t> 주제였는데, 각자 자기가 담당하는 기사에만 초점을 두고 큰 틀을 보지 못했습니다. 네 개의 개별적인 기사는 모두 좋은 글이었지만 네 개의 기사를 이어서 읽었을 때 특집에서 말하고자 하는 바를 명확히 알 수 없었습니다. 결국 기사 작성을 멈추고 함께 흐름을 이야기하는 시간을 가졌습니다. 현재 국내외 증시 현황과 코리아 디스카운트를 분석하고 한국의 밸류업 프로그램을 어떠한 방식으로 도입하는 것이 전반적으로 이로울지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소유권 문제로 어려움을 겪었던 투자제안서 작성에서 얻은 경험을 바탕으로, 부재중인 이해관계자가 있는 프로젝트를 회사 내에서 진행할 때 어떻게 대처하겠습니까?</a:t>
            </a:r>
            <a:br/>
            <a:r>
              <a:t>(2) 투자제안서를 작성할 때 의견 대립을 해결하기 위해 논리적으로 설득했다고 하셨습니다. 다른 프로젝트에서 유사한 상황이 발생했을 때, 어떤 논리적 접근 방식을 시도했으며 그 결과는 어떠했는지 궁금합니다.</a:t>
            </a:r>
            <a:br/>
            <a:r>
              <a:t>(3) 경제학회 매거진 작성 과정에서 기사의 통합적인 흐름을 잡기 위해 시도한 조치들은 무엇이었으며, 이러한 조치가 협업 프로젝트 전체에 어떤 긍정적인 변화를 가져왔습니까?</a:t>
            </a:r>
          </a:p>
        </p:txBody>
      </p:sp>
    </p:spTree>
  </p:cSld>
  <p:clrMapOvr>
    <a:masterClrMapping/>
  </p:clrMapOvr>
</p:sld>
</file>

<file path=ppt/slides/slide3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대중적인 여가 문화 조성, 국민 행복 증진]1. 한국마사회의 경마 시행 사업을 국민에게 홍보하고, 경마에 대한 2030세대의 인식을 제고하여 신규 고객을 창출하겠습니다. 광고 동아리 팀원들과 함께 '지그재그' 쇼핑몰 광고 기획안을 만들고 발표한 경험이 있습니다. 쇼핑몰 시장과 소비자를 분석하고 </a:t>
            </a:r>
            <a:r>
              <a:rPr u="sng" b="1" sz="1200">
                <a:solidFill>
                  <a:srgbClr val="000000"/>
                </a:solidFill>
                <a:latin typeface="맑은 고딕"/>
              </a:rPr>
              <a:t>(1)아이디어 회의를 거쳐서 홍보가 부족한 30대, 40대 여성을 대상으로 '내일만큼은 자유롭게, 그리고 회복되는 일상' 콘셉트를 도출했습니다. 그것을 토대로 보도블록 광고, 휴일 (2)계획 또는 휴일 후기 사연 이벤트, 그리고 카카오톡 플러스 친구를 활용하는 마케팅 전략을 기획했고, 기획안을 PPT로 만들어서 동아리 사람들 앞에서 발표했습니다. 광고 기획 경험을</a:t>
            </a:r>
            <a:r>
              <a:rPr sz="1200">
                <a:solidFill>
                  <a:srgbClr val="000000"/>
                </a:solidFill>
                <a:latin typeface="맑은 고딕"/>
              </a:rPr>
              <a:t> 활용하여 동료들과 협력해서 경마 홍보 계획을 수립하고 시행하겠습니다. 특히, 2030세대가 많이 모이는 장소에서 팝업스토어를 열어 한국마사회의 경마 시행을 홍보하는 활동을 추진하겠습니다. 경마와 베팅 승식, 마권 발매 </a:t>
            </a:r>
            <a:r>
              <a:rPr u="sng" b="1" sz="1200">
                <a:solidFill>
                  <a:srgbClr val="000000"/>
                </a:solidFill>
                <a:latin typeface="맑은 고딕"/>
              </a:rPr>
              <a:t>(3)방법을 알리고, 직접 체험하는 기회를 제공하여 관심을 끌겠습니다. 예를 들어 더비온 앱을 다운받아 직접 체험해 볼 수 있는</a:t>
            </a:r>
            <a:r>
              <a:rPr sz="1200">
                <a:solidFill>
                  <a:srgbClr val="000000"/>
                </a:solidFill>
                <a:latin typeface="맑은 고딕"/>
              </a:rPr>
              <a:t> 행사를 개최할 수 있습니다. 직접 국민에게 다가가 건전한 경마 문화를 알리고, 긍정적인 인식을 심어주겠습니다.2. 한국마사회의 고객 서비스를 향상해 고객 만족도를 높이겠습니다. 한국수력원자력에서 인턴으로 신원 확인증 발급 업무와 출입 절차 안내 업무를 수행하면서 친절한 태도로 방문객과 단체 견학을 맞이했고, 질서 정연하고 신속하게 업무를 수행했습니다. 그리고 OO대학교 OO문화원 고객센터에서 상담원으로 일했을 당시에는 매뉴얼에 따라 정확하게 고객을 응대했고, 하루에 가장 많이 고객을 상담했습니다. 대학생 행정체험단으로 주민센터에서 근무했을 때는 공무원들과 소통하며 문제를 해결했고 코로나19 방역 지침을 준수했습니다. 다양한 경험을 통해 개발한 의사소통 역량과 고객 지향 역량을 활용하여 고객 만족 경영을 실천하고 국민 행복을 증진하여 한국마사회의 지속 성장을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지원자께서는 광고 기획 경험을 통해 경마 홍보 계획을 수립하고 시행하겠다고 하셨습니다. 이전 광고 기획에서 사용한 도구나 기법 중에서 경마 홍보에 특히 유용할 것 같은 부분이 있다면 무엇인지 말씀해 주시겠습니까?</a:t>
            </a:r>
            <a:br/>
            <a:r>
              <a:t>(2) 기존의 광고 기획에서는 30대, 40대 여성을 대상으로 하셨는데, 2030세대를 대상으로 할 때 접근 방법을 어떻게 바꾸셨습니까?</a:t>
            </a:r>
            <a:br/>
            <a:r>
              <a:t>(3) 지원자께서는 한국수력원자력 인턴 경험을 통해 고객 지향 역량을 개발했다고 하셨습니다. 이 경험에서 가장 도움이 된 학습이나 깨달음이 무엇이었는지 구체적으로 말씀해 주실 수 있으신가요?</a:t>
            </a:r>
          </a:p>
        </p:txBody>
      </p:sp>
    </p:spTree>
  </p:cSld>
  <p:clrMapOvr>
    <a:masterClrMapping/>
  </p:clrMapOvr>
</p:sld>
</file>

<file path=ppt/slides/slide3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돈가스집에서 아르바이트했을 당시 손님에게 큰소리를 들었던 경험이 있습니다. 그곳은 사람들이 항상 줄 서서 먹는 식당이었기 때문에 매우 바빴고, 직원 간 분업이 확실하게 되어있었습니다. 제가 서빙을 하고 있었을 때, 한 손님이 저를 계속 부르셨습니다. 하지만 저는 서빙 업무만 해야 했기 때문에 손님의 부름에 응답하지 못했고, 결국 손님은 저에게 화를 내셨습니다. 매니저님께서 손님에게 가서 서빙 업무만 하고 있는 직원이라 제대로 대처하지 못했다고 상황을 설명해 드렸고, 죄송하다고 사과하셨습니다. 무전기로 다른 직원들에게 도움을 요청해야 했는데 너무 바빠서 무전기를 사용하지 못했습니다. 일이 끝난 후에 매니저님께 죄송하다고 말씀드렸더니 매니저님께서 이해해 주셨고 다음부턴 무전기를 사용하라고 말씀하셨습니다. 그래서 그 이후로는 일을 시작하기 전에 무전기가 잘 작동되는지 항상 확인했고, 필요한 상황에 바로 무전기를 사용하여 동료들과 소통하며 협력했습니다.그 결과, 바쁘고 정신없는 환경에서도 각자 자신의 업무뿐만 아니라 동료의 업무도 도우며 문제해결에 집중했습니다. 제가 무거운 판을 들고 음식을 서빙하다가 실수로 음식을 쏟고 그릇을 깨뜨린 적이 있었습니다. 그때 당황해서 어쩔 줄 몰라 하고 있었는데 동료들이 한마음으로 모여서 함께 치워주었습니다. 아무도 실수를 질책하지 않고 위기 상황을 같이 해결해 줘서 고마웠고, 협업의 중요성을 깨달았습니다. 그래서 제가 맡은 일이 아니더라도 도움이 필요할 땐 발 벗고 나섰습니다. 계산 담당인 매니저님께서 잠시 자리를 비워서 손님이 기다리고 있는 상황을 보고서는 바로 달려가서 계산 업무를 대신했습니다. </a:t>
            </a:r>
            <a:r>
              <a:rPr u="sng" b="1" sz="1200">
                <a:solidFill>
                  <a:srgbClr val="000000"/>
                </a:solidFill>
                <a:latin typeface="맑은 고딕"/>
              </a:rPr>
              <a:t>(1)주어진 일이 아니었지만, 다른 식당 아르바이트에서 계산하는 방법을 배워서 할 줄 아는 일이었기 때문에 적극적으로 행동했습니다. 그 결과, 매니저님께서</a:t>
            </a:r>
            <a:r>
              <a:rPr sz="1200">
                <a:solidFill>
                  <a:srgbClr val="000000"/>
                </a:solidFill>
                <a:latin typeface="맑은 고딕"/>
              </a:rPr>
              <a:t> 신속한 판단 능력과 유연한 대처 능력을 칭찬해 주셨습니다. 그렇게 동료들과 협력하여 맛집이라는 명성에 걸맞게 맛있는 음식과 최고의 서비스를 제공했습니다.</a:t>
            </a:r>
            <a:r>
              <a:rPr u="sng" b="1" sz="1200">
                <a:solidFill>
                  <a:srgbClr val="000000"/>
                </a:solidFill>
                <a:latin typeface="맑은 고딕"/>
              </a:rPr>
              <a:t>(2)(3)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돈가스집 아르바이트 당시 무거운 판을 들고 서빙하다가 실수로 음식을 쏟았다고 하셨습니다. 이러한 실수를 방지하기 위해 이후에는 어떤 주의사항을 적용하셨는지 설명해 주실 수 있을까요?</a:t>
            </a:r>
            <a:br/>
            <a:r>
              <a:t>(2) 매니저님의 부재 시 계산 업무를 지원했다고 하셨습니다. 이러한 상황에서 다른 직원들과의 커뮤니케이션은 어떻게 구성하게 되었는지 말씀해 주십시오.</a:t>
            </a:r>
            <a:br/>
            <a:r>
              <a:t>(3) 돈가스집에서 아르바이트했던 경험을 바탕으로 지원자는 문제 상황에 대한 대처 능력을 개발했다고 하셨습니다. 이전에 비슷한 문제 상황에 직면했을 때와는 어떻게 대응이 달랐는지 비교해 주실 수 있습니까?</a:t>
            </a:r>
          </a:p>
        </p:txBody>
      </p:sp>
    </p:spTree>
  </p:cSld>
  <p:clrMapOvr>
    <a:masterClrMapping/>
  </p:clrMapOvr>
</p:sld>
</file>

<file path=ppt/slides/slide3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a:t>
            </a:r>
            <a:r>
              <a:rPr u="sng" b="1" sz="1200">
                <a:solidFill>
                  <a:srgbClr val="000000"/>
                </a:solidFill>
                <a:latin typeface="맑은 고딕"/>
              </a:rPr>
              <a:t>(1)법률과 시행령 등 관련된 법률을 면밀하게 분석하여 마사회에서 수행될 수 있는 법령과 규정의 제정과 개정 업무에 객관성을 확보하도록 해석 및 적용을 하여 마사회 운영의 효율성 및 책임성 강화를 위하여 노력하고자 하며 법률 분쟁에 있어서는 각 부서에 필요로 하는 법률 수요가 무엇인지 파악하고 해당 부서의 분쟁을 사전에 예방하기</a:t>
            </a:r>
            <a:r>
              <a:rPr sz="1200">
                <a:solidFill>
                  <a:srgbClr val="000000"/>
                </a:solidFill>
                <a:latin typeface="맑은 고딕"/>
              </a:rPr>
              <a:t>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해당 경험을 바탕으로 공정관리부에서 경마의 신뢰성을 제고하기 위하여 노력하여 경마를 관람하며 여가선용하는 국민이 의문점을 </a:t>
            </a:r>
            <a:r>
              <a:rPr u="sng" b="1" sz="1200">
                <a:solidFill>
                  <a:srgbClr val="000000"/>
                </a:solidFill>
                <a:latin typeface="맑은 고딕"/>
              </a:rPr>
              <a:t>(2)가지지 않도록 경마시행 규정과 시행세칙을 분석하여 공정한 경마기 시행될 수 있도록 비위 및 공정 분야에 있어 규정과 절차를 보완하여 경마 품질 향상을 할 수 있도록 노력하고자 합니다. 또한 심판처에서 심판제도 연구 및 개선과 심판제재기준 정립에 관한 사항</a:t>
            </a:r>
            <a:r>
              <a:rPr sz="1200">
                <a:solidFill>
                  <a:srgbClr val="000000"/>
                </a:solidFill>
                <a:latin typeface="맑은 고딕"/>
              </a:rPr>
              <a:t>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a:t>
            </a:r>
            <a:r>
              <a:rPr u="sng" b="1" sz="1200">
                <a:solidFill>
                  <a:srgbClr val="000000"/>
                </a:solidFill>
                <a:latin typeface="맑은 고딕"/>
              </a:rPr>
              <a:t>(3)성장하며 경마가 레저로서 국민의 여가생활이 될 수 있도록 하여 경마 인구의 지속적인 유입으로 부가가치 창출이 이루어져 마사회의 수익이 성장할 수 있도록 노력하고 공기업으로서 공익성도 중시하여 불법경마와 같은 분야를 근절하여 건전레저가 가능하도록 하고자 합니다. 해당 목표를 달성하여 경마의 지속가능성을 확보하고</a:t>
            </a:r>
            <a:r>
              <a:rPr sz="1200">
                <a:solidFill>
                  <a:srgbClr val="000000"/>
                </a:solidFill>
                <a:latin typeface="맑은 고딕"/>
              </a:rPr>
              <a:t>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법무지원부에서 법률 분석 업무를 수행한다고 했습니다. 이전에 특정 법률을 면밀히 분석하고 해석하여 현실에 적용해 본 경험이 있나요? 그 경험이 마사회 법률 업무에 어떻게 기여할 수 있을까요?</a:t>
            </a:r>
            <a:br/>
            <a:r>
              <a:t>(2) 공정관리부에서 경마 신뢰성 제고를 위해 노력하고자 한다고 하셨는데, 이전에 공정성을 문제삼는 프로젝트나 상황을 경험한 적이 있나요? 이 경험을 마사회에서 어떻게 활용할 계획인가요?</a:t>
            </a:r>
            <a:br/>
            <a:r>
              <a:t>(3) 심판처에서 법적 분쟁을 사전에 차단하고자 한다고 말씀하셨습니다. 지원자는 이전에 어떤 방식으로 문제를 예측하고 예방하여 성과를 낸 경험이 있는지 말씀해 주실 수 있나요?</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a:t>
            </a:r>
            <a:r>
              <a:rPr u="sng" b="1" sz="1200">
                <a:solidFill>
                  <a:srgbClr val="000000"/>
                </a:solidFill>
                <a:latin typeface="맑은 고딕"/>
              </a:rPr>
              <a:t>(1)수립, 고객 관리 등 한국마사회의 다양한 판매마케팅 업무를 수행하기 위해 이론적, 업무적 역량을 체계적으로 길러왔습니다.첫째, 경영지도사(마케팅)</a:t>
            </a:r>
            <a:r>
              <a:rPr sz="1200">
                <a:solidFill>
                  <a:srgbClr val="000000"/>
                </a:solidFill>
                <a:latin typeface="맑은 고딕"/>
              </a:rPr>
              <a:t> 자격증을 취득하며 심도 있는 전공 지식을 쌓았습니다. 또한 사회조사분석사 2급을 취득하며 통계학 공부를 병행하였습니다.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기여하겠습니다.둘째, 국제미술전시회 기관의 마케팅 관련 부서에서 인턴으로 근무하며 SNS 홍보, 외신 기자 응대, 개막식 행사 진행 등 다양한 마케팅 업무를 수행하였습니다. 개막식 행사에서는 내국인은 물론 외국인들에게 직접 전시 도록과 티켓을 </a:t>
            </a:r>
            <a:r>
              <a:rPr u="sng" b="1" sz="1200">
                <a:solidFill>
                  <a:srgbClr val="000000"/>
                </a:solidFill>
                <a:latin typeface="맑은 고딕"/>
              </a:rPr>
              <a:t>(2)판매하였습니다. 단순히 물건을 주고 돈을 계산하는 역할에 그치지 않고 외국인들에게 먼저 말을 걸며 적극적으로 판매용품을 홍보하였습니다.</a:t>
            </a:r>
            <a:r>
              <a:rPr sz="1200">
                <a:solidFill>
                  <a:srgbClr val="000000"/>
                </a:solidFill>
                <a:latin typeface="맑은 고딕"/>
              </a:rPr>
              <a:t> 그 결과 예상 판매량의 30%를 초과하는 실적을 달성하였습니다. 이러한 판매 경험을 바탕으로 실제 판매마케팅 업무를 수행하며 높은 성과를 달성하겠습니다.저의 이론적, 업무적 역량을 기반으로 한국마사회의 경마·승마 콘텐츠를 보다 친숙하고 매력적인 문화 상품으로 포지셔닝하겠습니다. SNS 등 온라인 마케팅을 강화하여 젊은 층과 해외 고객의 관심을 유도하고, 타 기업 및 문화 단체와의 제휴를 통해 다양한 이벤트와 공동 마케팅을 기획하겠습니다. 이를 통해 말산업의 대중화와 글로벌 시장 </a:t>
            </a:r>
            <a:r>
              <a:rPr u="sng" b="1" sz="1200">
                <a:solidFill>
                  <a:srgbClr val="000000"/>
                </a:solidFill>
                <a:latin typeface="맑은 고딕"/>
              </a:rPr>
              <a:t>(3)확장을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경영지도사(마케팅) 자격증과 사회조사분석사 2급을 취득하며 쌓은 지식을 회사의 어떤 구체적인 마케팅 전략에 활용하고 싶으신가요?</a:t>
            </a:r>
            <a:br/>
            <a:r>
              <a:t>(2) 지원자는 국제미술전시회에서 예상 판매량의 30%를 초과하는 실적을 달성했다고 하셨는데, 그 과정에서 가장 어려웠던 점은 무엇이었고, 이를 어떻게 극복하셨나요?</a:t>
            </a:r>
            <a:br/>
            <a:r>
              <a:t>(3) 지원자가 말산업의 대중화와 글로벌 시장 확장을 위해 계획하고 있는 타 기업 및 문화 단체와의 제휴를 통한 이벤트 기획에 대해 예를 들어 설명해 주실 수 있나요?</a:t>
            </a:r>
          </a:p>
        </p:txBody>
      </p:sp>
    </p:spTree>
  </p:cSld>
  <p:clrMapOvr>
    <a:masterClrMapping/>
  </p:clrMapOvr>
</p:sld>
</file>

<file path=ppt/slides/slide3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a:t>
            </a:r>
            <a:r>
              <a:rPr sz="1200">
                <a:solidFill>
                  <a:srgbClr val="000000"/>
                </a:solidFill>
                <a:latin typeface="맑은 고딕"/>
              </a:rPr>
              <a:t> 해결하는 과정을 거쳤습니다. 해당 과제를 해결하기 위하여 같은 그룹에 있던 팀원이 자신이 맡은 과제에 불만이 있었는지 과제를 성실하게 하지 않아 협력에 어려움이 있었습니다. 해당 팀원과 소통을 일반적으로 진행하기 위해서 나와 친밀해지면 상대방도 나를 이해해줄 것이다. 라는 </a:t>
            </a:r>
            <a:r>
              <a:rPr u="sng" b="1" sz="1200">
                <a:solidFill>
                  <a:srgbClr val="000000"/>
                </a:solidFill>
                <a:latin typeface="맑은 고딕"/>
              </a:rPr>
              <a:t>(2)생각을 가지고 먼저 다가가서 개인적인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a:t>
            </a:r>
            <a:r>
              <a:rPr sz="1200">
                <a:solidFill>
                  <a:srgbClr val="000000"/>
                </a:solidFill>
                <a:latin typeface="맑은 고딕"/>
              </a:rPr>
              <a:t> 과제 맡은 부분에 대하여 구체적으로 배정을 다시하도록 토론을 통하여 각각 잘할 수 잇는 부분에 대해서 과제를 다시 정하였고 점심도 같이 먹으며 다른 팀원들과도 원활하게 소통할 수 있었습니다. 이후 실무지식을 얻기 위해서는 실무과정을 진행해준 회사의 실무자분께서 알려주어야 했는데 실무자분께 어떤 문서를 봐야 하는지 해당 문서에 어떤 부분을 봐야 하는지 팀원들과 같이 필요한 부분을 </a:t>
            </a:r>
            <a:r>
              <a:rPr u="sng" b="1" sz="1200">
                <a:solidFill>
                  <a:srgbClr val="000000"/>
                </a:solidFill>
                <a:latin typeface="맑은 고딕"/>
              </a:rPr>
              <a:t>(3)정리하고 찾아가 문의를 드렸고 요점을 정리해서 문서로 드리고 구두로도 설명을 드리니 빠르게 알려주어서 실무적인 부분도 해결할 수 있었습니다. 해당 과제를 수행하면서 모르는 사람이라도 협력하기 위해서 필요한 부분에 대하여 찾아보고 다가가서 질의하면 성과를 낼 수 있다는 점과 타인과 협력에 어려움이 있을 때 나에 대해서 먼저 보여주고 팀원과 같은 구성원이 있을 때 상대방에 대한 이해와 구성원</a:t>
            </a:r>
            <a:r>
              <a:rPr sz="1200">
                <a:solidFill>
                  <a:srgbClr val="000000"/>
                </a:solidFill>
                <a:latin typeface="맑은 고딕"/>
              </a:rPr>
              <a:t>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기업법무 실무 과목에서 팀원과의 협력 경험을 적어주셨습니다. 다른 프로젝트에서 지식이 다른 팀원과 협력을 성공적으로 이끈 또 다른 경험이 있으면 소개해 주실 수 있으신가요?</a:t>
            </a:r>
            <a:br/>
            <a:r>
              <a:t>(2) 당신은 팀원과의 개인적 소통을 통해 협력을 유도했다고 하셨습니다. 이러한 접근 방식을 활용하여 성과를 낸 다른 사례가 있나요? 그 당시 어떤 변화와 성과가 있었나요?</a:t>
            </a:r>
            <a:br/>
            <a:r>
              <a:t>(3) 실무 지식을 얻기 위한 실무자와의 소통 경험을 통해 무엇을 배웠나요? 이 경험을 기반으로 마사회에서 법률 자문 업무 시 적용하고자 하는 방법이 있다면 무엇인가요?</a:t>
            </a:r>
          </a:p>
        </p:txBody>
      </p:sp>
    </p:spTree>
  </p:cSld>
  <p:clrMapOvr>
    <a:masterClrMapping/>
  </p:clrMapOvr>
</p:sld>
</file>

<file path=ppt/slides/slide3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자회사 위수탁 계약을 효과적으로 이행 및 관리하고 상생협력 방안을 실행하고 싶습니다. 저는 다음 두 가지 역량과 경험을 바탕으로 해당 업무 수행에 기여하겠습니다.첫 번째, 일정 계획 수립 및 관리 능력입니다. 현재 타 공단에서 </a:t>
            </a:r>
            <a:r>
              <a:rPr u="sng" b="1" sz="1200">
                <a:solidFill>
                  <a:srgbClr val="000000"/>
                </a:solidFill>
                <a:latin typeface="맑은 고딕"/>
              </a:rPr>
              <a:t>(1)급여 업무를 맡고 있습니다. 자격을 바탕으로 급여가 최종 산정되는 것이기에, 자격 부서에서 매달 공람 되는 “자격 처리 업무 일정” 달력을 보고, 그 달의 보험료 납부 마감일, 수납 반영일</a:t>
            </a:r>
            <a:r>
              <a:rPr sz="1200">
                <a:solidFill>
                  <a:srgbClr val="000000"/>
                </a:solidFill>
                <a:latin typeface="맑은 고딕"/>
              </a:rPr>
              <a:t> 등을 확인하여 제 달력에 메모하고 주요 마감일은 리마인더를 설정했습니다. 또한 퇴근 전 10분 동안은 내일 일정을 정리하고, 출근 후에는 오늘 지급 결정이 가능한 건들만 </a:t>
            </a:r>
            <a:r>
              <a:rPr u="sng" b="1" sz="1200">
                <a:solidFill>
                  <a:srgbClr val="000000"/>
                </a:solidFill>
                <a:latin typeface="맑은 고딕"/>
              </a:rPr>
              <a:t>(2)따로 모아두고 그 중에서도 긴급/중요도에 따라 청구서를 정리하였습니다. 사전청구의 경우, 수급권 발생일을 기준으로 순서대로 서류를 정리하여 적기에 지급할 수 있도록</a:t>
            </a:r>
            <a:r>
              <a:rPr sz="1200">
                <a:solidFill>
                  <a:srgbClr val="000000"/>
                </a:solidFill>
                <a:latin typeface="맑은 고딕"/>
              </a:rPr>
              <a:t> 했습니다. 공문 회신이 필요한 특수 사례의 경우는 유선 문의가 오자마자 공문을 보내 추후 청구 시 신속한 지급을 가능케 하였습니다. 그 결과 사후 업무 부담이 50% 경감되었고 고객의 만족도 역시 제고되었습니다. 한국마사회의 자회사 위수탁 계약은 체계적 일정 관리를 </a:t>
            </a:r>
            <a:r>
              <a:rPr u="sng" b="1" sz="1200">
                <a:solidFill>
                  <a:srgbClr val="000000"/>
                </a:solidFill>
                <a:latin typeface="맑은 고딕"/>
              </a:rPr>
              <a:t>(3)바탕으로 한 계약 체결 및 갱신, 이행 점검 등을 필요로 합니다. 따라서 일정별 주요 업무를 꼼꼼히 체크하여 업무 누락을 방지하겠습니다.두 번째,</a:t>
            </a:r>
            <a:r>
              <a:rPr sz="1200">
                <a:solidFill>
                  <a:srgbClr val="000000"/>
                </a:solidFill>
                <a:latin typeface="맑은 고딕"/>
              </a:rPr>
              <a:t> 협상 교섭력입니다. 타 공단 노동조합 사무장으로 일할 당시, 중식 시간 내방 민원을 특정 부서가 전담하여 응대하는 것에 대해 불만이 제기된 적이 있습니다. 지사가 속한 지역본부 권역 내 지부장님들께 협조 메일을 돌려 각 지사의 중식 시간 민원 근무 현황을 파악하고 현장의 실제 운영 상황을 수집하였습니다. 당장 내일부터 현행 제도를 바꾸기엔 업무 부담 문제가 크다는 우려를 받아들여, 1주일의 정비 시간을 거쳐 단계적으로 도입하기로 하였습니다. 이처럼 한국마사회의 자회사와의 계약에서도 수집된 정보를 바탕으로 하여 동종 업계 평균 계약 조건을 반영하면서도 현장 부담을 최소화한 협상 방안을 도출하겠습니다.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자격 처리 업무 일정 관리를 통해 급여 업무를 수행했다고 언급하였습니다. 이 과정에서 경험한 가장 큰 도전 과제와 이를 어떻게 극복했는지 설명해 주시겠습니까?</a:t>
            </a:r>
            <a:br/>
            <a:r>
              <a:t>(2) 지원자의 경험에서 공문 회신이 필요한 특수 사례에 대해 언급하셨는데, 이러한 특수 사례 중 가장 복잡했던 사례는 무엇이었는지, 그리고 어떻게 대응하셨는지 자세히 말씀해 주세요.</a:t>
            </a:r>
            <a:br/>
            <a:r>
              <a:t>(3) 타 공단 노동조합 사무장으로 근무할 당시 중식 시간 민원 응대를 개선한 경험이 있다고 하셨습니다. 그 과정에서 팀원들과의 갈등이 있었는지, 있었다면 어떻게 해결하셨는지 구체적으로 설명해 주세요.</a:t>
            </a:r>
          </a:p>
        </p:txBody>
      </p:sp>
    </p:spTree>
  </p:cSld>
  <p:clrMapOvr>
    <a:masterClrMapping/>
  </p:clrMapOvr>
</p:sld>
</file>

<file path=ppt/slides/slide3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지역아동센터에서 수업 태도가 불량한 초등학교 고학년 아이들을 대상으로 영어 </a:t>
            </a:r>
            <a:r>
              <a:rPr u="sng" b="1" sz="1200">
                <a:solidFill>
                  <a:srgbClr val="000000"/>
                </a:solidFill>
                <a:latin typeface="맑은 고딕"/>
              </a:rPr>
              <a:t>(1)교육봉사를 진행하여, 아이들의 영어 성적을 향상시킨 경험이 있습니다.아이들에게 영단어와 독해를 가르치는 것이 주된 수업 내용이었는데,</a:t>
            </a:r>
            <a:r>
              <a:rPr sz="1200">
                <a:solidFill>
                  <a:srgbClr val="000000"/>
                </a:solidFill>
                <a:latin typeface="맑은 고딕"/>
              </a:rPr>
              <a:t> 아이들은 모두 영어에 흥미를 느끼지 못하고 거부감을 표출하였습니다. 양질의 수업이 이루어지기 위해서는 상호작용이 중요한데, 아이들이 수업을 잘 따라와 주지 않아 협력에 어려움을 겪었습니다. 아이들을 이해하고 설득하기 위해, 의사소통시 집중력을 발휘하려 노력했습니다. 우선 영어가 싫은 이유를 물어보고, 집중하여 끝까지 들으며 그들의 입장에서 최대한 생각하고 있음을 표현하였습니다. 아이들의 입장에 이입해서 들으며 공감적 반응을 크게 해주니 긍정적인 대화 분위기가 형성되었습니다. 편하게 이야기를 나누다 보니, 아이들이 공통적으로 “해외여행”과 "엔터테인먼트 콘텐츠"에 큰 관심을 보이는 것을 </a:t>
            </a:r>
            <a:r>
              <a:rPr u="sng" b="1" sz="1200">
                <a:solidFill>
                  <a:srgbClr val="000000"/>
                </a:solidFill>
                <a:latin typeface="맑은 고딕"/>
              </a:rPr>
              <a:t>(2)파악하였습니다. 이에 아이디어를 얻어, 해외여행시 영어의 유용성에 대해 설명하고, 저의 관련 경험까지 덧붙이자, 아이들의 눈빛이 반짝거리며 태도가 달라지는 게 느껴졌습니다. 이에 "여행"과 관련된</a:t>
            </a:r>
            <a:r>
              <a:rPr sz="1200">
                <a:solidFill>
                  <a:srgbClr val="000000"/>
                </a:solidFill>
                <a:latin typeface="맑은 고딕"/>
              </a:rPr>
              <a:t> 콘텐츠를 다루는 것으로 영어 수업을 시작하면 아이들의 영어에 대한 흥미를 키워줄 수 있겠다고 생각하였습니다. 그래서 기존 교재가 아니라, 센터 내 있는 영어책 중 “여행” 테마를 다룬 단원만 모아 수업을 진행하였습니다. 아이들은 지문 속 여행자의 상황이 마치 본인의 상황이라고 상상하며 재미를 느꼈고, 여행에 관련된 단어들도 즐겁게 외워나갔습니다. 이 외에도, 아이들의 관심사에 맞게 노래나 </a:t>
            </a:r>
            <a:r>
              <a:rPr u="sng" b="1" sz="1200">
                <a:solidFill>
                  <a:srgbClr val="000000"/>
                </a:solidFill>
                <a:latin typeface="맑은 고딕"/>
              </a:rPr>
              <a:t>(3)영화/드라마 속 한 장면을 수업 교재로 활용하여 동적인 수업 분위기를 조성하였습니다.아이들의 영어에 대한 내적 동기를 충족시켜 주니 수업이 성공적으로 진행되었고,</a:t>
            </a:r>
            <a:r>
              <a:rPr sz="1200">
                <a:solidFill>
                  <a:srgbClr val="000000"/>
                </a:solidFill>
                <a:latin typeface="맑은 고딕"/>
              </a:rPr>
              <a:t> 그 결과 아이들의 영어 성적은 우상향했습니다. 이와 같이, 상황 분석 및 소통 역량을 활용해 부서 간 원활한 협업을 이끌어 한국마사회 조직 운영의 생산성을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지역아동센터에서 영어 교육봉사를 진행하며 아이들의 성적 향상에 기여하셨다고 했습니다. 이 과정에서 가장 뜻깊은 변화나 성장이 있었다면 무엇이었는지 설명해주실 수 있나요?</a:t>
            </a:r>
            <a:br/>
            <a:r>
              <a:t>(2) 수업 내용에 아이들의 흥미를 높이기 위해 다양한 콘텐츠를 활용하셨다고 했습니다. 이러한 콘텐츠 활용이 왜 중요한지, 또 어떤 구체적인 효과가 있었는지 설명해 주실 수 있나요?</a:t>
            </a:r>
            <a:br/>
            <a:r>
              <a:t>(3) 아이들의 영어 성적이 향상되었다고 하였는데, 이를 유지하거나 더 발전시키기 위해 추가적으로 어떤 방법을 사용하고자 계획하셨는지 궁금합니다.</a:t>
            </a:r>
          </a:p>
        </p:txBody>
      </p:sp>
    </p:spTree>
  </p:cSld>
  <p:clrMapOvr>
    <a:masterClrMapping/>
  </p:clrMapOvr>
</p:sld>
</file>

<file path=ppt/slides/slide3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a:t>
            </a:r>
            <a:r>
              <a:rPr u="sng" b="1" sz="1200">
                <a:solidFill>
                  <a:srgbClr val="000000"/>
                </a:solidFill>
                <a:latin typeface="맑은 고딕"/>
              </a:rPr>
              <a:t>(1)우수한 장제사를 키워내는 것입니다. 이를 위해, 국내외 대회에서 쌓은 경험과 전문성을 바탕으로 체계적인 교육 프로그램을 개발하고, 디지털 콘텐츠를 활용해 교육의</a:t>
            </a:r>
            <a:r>
              <a:rPr sz="1200">
                <a:solidFill>
                  <a:srgbClr val="000000"/>
                </a:solidFill>
                <a:latin typeface="맑은 고딕"/>
              </a:rPr>
              <a:t> 접근성을 높이겠습니다.저는 국내에서 10회 이상의 우승과 5회의 한국 대표 국제 대회 참가, 22/23/24년 </a:t>
            </a:r>
            <a:r>
              <a:rPr u="sng" b="1" sz="1200">
                <a:solidFill>
                  <a:srgbClr val="000000"/>
                </a:solidFill>
                <a:latin typeface="맑은 고딕"/>
              </a:rPr>
              <a:t>(2)마사회장배 장제 대회 우승, 국가자격심사위원, 2급 모의시험 대표 장제사 등의 성과를 이루었으며, 특히 2023년에는</a:t>
            </a:r>
            <a:r>
              <a:rPr sz="1200">
                <a:solidFill>
                  <a:srgbClr val="000000"/>
                </a:solidFill>
                <a:latin typeface="맑은 고딕"/>
              </a:rPr>
              <a:t> 국제장제대회에 출전하여 호주, 미국, 일본 등 여러 나라의 경쟁자들과 경쟁하여 3위를 달성하였습니다.저는 5번의 국제 대회 경험을 통하여 전문성 강화 해외의 체계적인 교육을 체득하여 성장할 수 있었고 이와 같은 전문성을 인정받아 국가자격 심사위원에 발탁되었습니다.또한, 국가자격심사위원으로 활동하며 체계적인 교육 노하우를 쌓았고, 이를 바탕으로 장제사 협회에서 3년간 5명의 합격생을 배출하는 </a:t>
            </a:r>
            <a:r>
              <a:rPr u="sng" b="1" sz="1200">
                <a:solidFill>
                  <a:srgbClr val="000000"/>
                </a:solidFill>
                <a:latin typeface="맑은 고딕"/>
              </a:rPr>
              <a:t>(3)성과를 이루었습니다. 하지만 현장 교육의 한계를 느끼게 되었고, 더 많은 사람들에게 효과적으로 지식을 전달하기</a:t>
            </a:r>
            <a:r>
              <a:rPr sz="1200">
                <a:solidFill>
                  <a:srgbClr val="000000"/>
                </a:solidFill>
                <a:latin typeface="맑은 고딕"/>
              </a:rPr>
              <a:t> 위해 고민한 끝에 유튜브에 교육 영상 5편을 제작하고 배포했습니다. 이를 통해 디지털 콘텐츠가 교육의 접근성을 높이는 데 얼마나 큰 역할을 할 수 있는지 직접 경험했습니다.마사회는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국내외 대회에서의 경험을 바탕으로 장제사의 국제 경쟁력을 높이기 위한 구체적인 전략은 무엇이라고 생각하시나요?</a:t>
            </a:r>
            <a:br/>
            <a:r>
              <a:t>(2) 장제사 교육 프로그램 개발의 일환으로 디지털 콘텐츠의 교육 접근성을 높이는 역할을 말씀하셨는데, 이로 인해 어떤 변화를 예상하시고, 이를 통해 마사회에 얼마나 기여할 수 있는지 설명해 주세요.</a:t>
            </a:r>
            <a:br/>
            <a:r>
              <a:t>(3) 지원자는 디지털 콘텐츠를 활용한 교육 영상 제작 경험이 있다고 하셨습니다. 그 과정에서 가장 어려웠던 점은 무엇이며, 이를 어떻게 극복하셨는지요?</a:t>
            </a:r>
          </a:p>
        </p:txBody>
      </p:sp>
    </p:spTree>
  </p:cSld>
  <p:clrMapOvr>
    <a:masterClrMapping/>
  </p:clrMapOvr>
</p:sld>
</file>

<file path=ppt/slides/slide3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a:t>
            </a:r>
            <a:r>
              <a:rPr u="sng" b="1" sz="1200">
                <a:solidFill>
                  <a:srgbClr val="000000"/>
                </a:solidFill>
                <a:latin typeface="맑은 고딕"/>
              </a:rPr>
              <a:t>(1)한국 대표 장제사들과 함께 모여 연습을 하던 중 편자의 가장 큰 채점 포인트인 “플레이트”를 만들며 팀원들과의 갈등을 경험했습니다.제 방식은 한쪽에만 작업이 들어가기 때문에 시간이 절감되었으나 대회에서 요구하는 정도의 플레이트가 나오지 않았고 다른 방식은 양쪽을 모두</a:t>
            </a:r>
            <a:r>
              <a:rPr sz="1200">
                <a:solidFill>
                  <a:srgbClr val="000000"/>
                </a:solidFill>
                <a:latin typeface="맑은 고딕"/>
              </a:rPr>
              <a:t> 작업하기에 </a:t>
            </a:r>
            <a:r>
              <a:rPr u="sng" b="1" sz="1200">
                <a:solidFill>
                  <a:srgbClr val="000000"/>
                </a:solidFill>
                <a:latin typeface="맑은 고딕"/>
              </a:rPr>
              <a:t>(2)필요한 플레이트의 넓이가 충족이 되지만 2배의 시간을 소요해야만 했습니다.이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플레이트를 모두 가져갈</a:t>
            </a:r>
            <a:r>
              <a:rPr sz="1200">
                <a:solidFill>
                  <a:srgbClr val="000000"/>
                </a:solidFill>
                <a:latin typeface="맑은 고딕"/>
              </a:rPr>
              <a:t>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되었습니다.이 경험을 통해 저는 팀워크와 소통의 중요성을 깊이 깨달았고, 문제 해결을 위해 다양한 의견을 수용하고 결합하는 능력을 키울 수 있었습니다. 또한, 이러한 과정을 통해 </a:t>
            </a:r>
            <a:r>
              <a:rPr u="sng" b="1" sz="1200">
                <a:solidFill>
                  <a:srgbClr val="000000"/>
                </a:solidFill>
                <a:latin typeface="맑은 고딕"/>
              </a:rPr>
              <a:t>(3)저뿐만 아니라 팀원들 모두가 한 단계 더 성장할 수 있는 계기가 되었습니다. 그 결과 국제 대회 입상과 국내 대회 우승이라는 성과를 이뤄낼 수 있었습니다.이러한</a:t>
            </a:r>
            <a:r>
              <a:rPr sz="1200">
                <a:solidFill>
                  <a:srgbClr val="000000"/>
                </a:solidFill>
                <a:latin typeface="맑은 고딕"/>
              </a:rPr>
              <a:t> 경험은 마사회 업무에도 도움 될 것입니다. 마사회는 다양한 부서와 직군이 협력해야 하는 조직입니다. 특히, 마주, 관리사, 장제사 등 각자의 이해관계가 얽혀 있는 만큼, 원활한 소통과 협력이 필수적입니다. 저는 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국제 대회에서 팀원들과 문제 해결을 위해 협업하셨던 경험이 있다고 하셨는데, 이러한 경험이 마사회에서의 업무 협력에 어떻게 적용될 수 있을까요?</a:t>
            </a:r>
            <a:br/>
            <a:r>
              <a:t>(2) 지원자는 편자를 만들 때 두 방법의 장점을 결합한 해결책을 도출했다고 하셨습니다. 이 과정에서 팀원과의 의사소통 방식에 대해 구체적으로 설명해 주세요.</a:t>
            </a:r>
            <a:br/>
            <a:r>
              <a:t>(3) 마사회에서 다양한 직군과의 협력이 중요하다고 생각하신다고 했는데, 구체적으로 어떤 직군과의 협력에서 시너지를 창출할 수 있다고 보시나요?</a:t>
            </a:r>
          </a:p>
        </p:txBody>
      </p:sp>
    </p:spTree>
  </p:cSld>
  <p:clrMapOvr>
    <a:masterClrMapping/>
  </p:clrMapOvr>
</p:sld>
</file>

<file path=ppt/slides/slide3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a:t>
            </a:r>
            <a:r>
              <a:rPr u="sng" b="1" sz="1200">
                <a:solidFill>
                  <a:srgbClr val="000000"/>
                </a:solidFill>
                <a:latin typeface="맑은 고딕"/>
              </a:rPr>
              <a:t>(1)생각합니다. 저는 맞춤형 프로그램 개발과 효과적인 홍보를 통해 고객 만족도를 높이고, 말 산업에 대한 친숙도를 증대시키는 데 이바지할 수 있습니다. 저는 고객</a:t>
            </a:r>
            <a:r>
              <a:rPr sz="1200">
                <a:solidFill>
                  <a:srgbClr val="000000"/>
                </a:solidFill>
                <a:latin typeface="맑은 고딕"/>
              </a:rPr>
              <a:t> 맞춤형 프로그램을 기획하여, 국민 복지 증진과 조직 발전에 이바지한 경험이 있습니다. 현재, SOC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고객 맞춤형 소통이 우선 </a:t>
            </a:r>
            <a:r>
              <a:rPr u="sng" b="1" sz="1200">
                <a:solidFill>
                  <a:srgbClr val="000000"/>
                </a:solidFill>
                <a:latin typeface="맑은 고딕"/>
              </a:rPr>
              <a:t>(2)되어야한다 생각하여, ‘전세사기피해지원 간담회’를 기획하였습니다. 채권 보전을 위한 핵심 내용을 정리한 팸플릿을 제작하였으며, 관할 지방자치단체와 협업하여 지원 제도를 소개하는 등의</a:t>
            </a:r>
            <a:r>
              <a:rPr sz="1200">
                <a:solidFill>
                  <a:srgbClr val="000000"/>
                </a:solidFill>
                <a:latin typeface="맑은 고딕"/>
              </a:rPr>
              <a:t> 다양한 맞춤형 프로그램을 구성하였습니다. 간담회는 성공적으로 개최되었으며, 실질적인 피해 지원 </a:t>
            </a:r>
            <a:r>
              <a:rPr u="sng" b="1" sz="1200">
                <a:solidFill>
                  <a:srgbClr val="000000"/>
                </a:solidFill>
                <a:latin typeface="맑은 고딕"/>
              </a:rPr>
              <a:t>(3)방안을 마련하는 데 기여할 수 있었습니다. 또한, 신속한 채권 회수를 위해 고객 및 신용보증보험사의 의견을 적극적으로 수렴하고, 이를 반영하여 업무 프로세스를 개선하였습니다. 그 결과, 약</a:t>
            </a:r>
            <a:r>
              <a:rPr sz="1200">
                <a:solidFill>
                  <a:srgbClr val="000000"/>
                </a:solidFill>
                <a:latin typeface="맑은 고딕"/>
              </a:rPr>
              <a:t>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SOC 공기업에서 기금 및 채권 관리 업무를 수행하신 경험이 있다고 하셨습니다. 이 경험을 통해 한국마사회에서 어떻게 기여하실 계획인지 구체적으로 설명해 주시겠습니까?</a:t>
            </a:r>
            <a:br/>
            <a:r>
              <a:t>(2) 한국마사회에서 고객 맞춤형 서비스를 제공하고자 하신다고 하셨는데, 이전에 맞춤형 프로그램을 기획할 때 가장 중점을 두었던 부분은 무엇이었으며, 그 경험에서 학습한 것을 어떻게 활용하실 계획인지 말씀해 주세요.</a:t>
            </a:r>
            <a:br/>
            <a:r>
              <a:t>(3) 지원자께서는 전세사기피해지원 간담회를 기획하며 높은 고객 만족도를 달성하셨습니다. 이 경험이 향후 한국마사회에서 발휘할 수 있는 가장 큰 강점은 무엇이라고 생각하시나요?</a:t>
            </a:r>
          </a:p>
        </p:txBody>
      </p:sp>
    </p:spTree>
  </p:cSld>
  <p:clrMapOvr>
    <a:masterClrMapping/>
  </p:clrMapOvr>
</p:sld>
</file>

<file path=ppt/slides/slide3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잡다.]학생회 복지팀장을 맡으며, 새로운 복지사업을 </a:t>
            </a:r>
            <a:r>
              <a:rPr u="sng" b="1" sz="1200">
                <a:solidFill>
                  <a:srgbClr val="000000"/>
                </a:solidFill>
                <a:latin typeface="맑은 고딕"/>
              </a:rPr>
              <a:t>(1)추진하였지만, 증가하는 운영비로 구성원과 갈등을 겪었던 경험이 있습니다. 저는 고객과의 효과적인 소통을 통해 근거를 찾고, 이를 활용하여 구성원을 설득하였으며 협력을 성공적으로 이끌어</a:t>
            </a:r>
            <a:r>
              <a:rPr sz="1200">
                <a:solidFill>
                  <a:srgbClr val="000000"/>
                </a:solidFill>
                <a:latin typeface="맑은 고딕"/>
              </a:rPr>
              <a:t> 냈습니다.복지팀장 취임 초, 기존 복지 사업의 실효성에 대한 문제의식을 느끼고 새로운 복지사업인 ‘생활물품임대사업’을 기획, 운영하였습니다. 사업 초기,</a:t>
            </a:r>
            <a:r>
              <a:rPr u="sng" b="1" sz="1200">
                <a:solidFill>
                  <a:srgbClr val="000000"/>
                </a:solidFill>
                <a:latin typeface="맑은 고딕"/>
              </a:rPr>
              <a:t>(2) 낮은 물품 회수율 탓에 운영비는 지속해서 증가하였습니다. 결국, 학생회 총무팀은 사업 폐지를 제안하며, 저희 팀과 갈등을 겪었습니다. 저는 학우들의 복지증진을 위해 꼭</a:t>
            </a:r>
            <a:r>
              <a:rPr sz="1200">
                <a:solidFill>
                  <a:srgbClr val="000000"/>
                </a:solidFill>
                <a:latin typeface="맑은 고딕"/>
              </a:rPr>
              <a:t> 필요한 사업이라 생각했기에, 낮은 회수율의 원인을 찾기 위하여 노력하였습니다. 원인을 찾기 위해서는 고객과의 소통이 우선 되어야한다고 생각했으며, 여러 학우와 효과적인 소통을 위하여, 설문조사를 시행하였습니다. 설문조사 결과, 높은 사업 만족도를 확인하였지만, 학우들이 가장 불편하게 느끼는 부분은 반납 시간이 제한적이라는 점이었습니다. 저는 낮은 회수율의 원인이 반납시간의 제한에 기인한다고 판단하였으며, 이를 해결하기 위해 ‘URL 신청서’와 ‘무인반납제도’를 신설하여 회수율을 재차 높일 수 있었습니다. 저는 학우들의 만족도 지수와 사업 개선 방안을 제시함으로써 학생회 총무팀의 협력을 성공적으로 이끌어 냈습니다. 결과적으로 </a:t>
            </a:r>
            <a:r>
              <a:rPr u="sng" b="1" sz="1200">
                <a:solidFill>
                  <a:srgbClr val="000000"/>
                </a:solidFill>
                <a:latin typeface="맑은 고딕"/>
              </a:rPr>
              <a:t>(3)학우들이 선정한 가장 만족도 높은 학생회 사업이었다는 평가를 받았으며, 우수한 평가를 바탕으로 타 학과에도 관련 사업을 공유하는 성과를 이루어냈습니다. 이러한 경험은 사업 운영 시, 고객과의</a:t>
            </a:r>
            <a:r>
              <a:rPr sz="1200">
                <a:solidFill>
                  <a:srgbClr val="000000"/>
                </a:solidFill>
                <a:latin typeface="맑은 고딕"/>
              </a:rPr>
              <a:t>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학생회 복지팀장으로서 운영비 증가로 인한 갈등을 해결한 경험을 한국마사회에서의 직무에 어떻게 활용할 계획인가요?</a:t>
            </a:r>
            <a:br/>
            <a:r>
              <a:t>(2) 생활물품임대사업의 낮은 회수율을 해결하기 위해 시행한 구체적인 전략 중 하나를 더 깊이 설명해 주실 수 있나요? 그 과정에서 배운 점은 무엇이었나요?</a:t>
            </a:r>
            <a:br/>
            <a:r>
              <a:t>(3) 학생회 복지팀에서의 성공적인 소통 경험이 한국마사회에서의 고객 및 구성원과의 관계 형성에 어떻게 기여한다고 보십니까?</a:t>
            </a:r>
          </a:p>
        </p:txBody>
      </p:sp>
    </p:spTree>
  </p:cSld>
  <p:clrMapOvr>
    <a:masterClrMapping/>
  </p:clrMapOvr>
</p:sld>
</file>

<file path=ppt/slides/slide3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한국마사회법 등 관계 법률에 따라 대한민국에서 유일하게 경마를 시행할 수 있는 기관입니다. 우리 사회에 스며든 것과 다르게 여전히 경마는 국민 대다수에게는 도박 그뿐이지만, 마사회는 경마의 공정한 시행과 말산업 육성을 통해 축산의 발전과 국민의 복지 및 여가 선용에 이바지해야 합니다. 법무직 지원자로서 마사회가 당면할 각종 법적 리스크를 최소화하고, </a:t>
            </a:r>
            <a:r>
              <a:rPr u="sng" b="1" sz="1200">
                <a:solidFill>
                  <a:srgbClr val="000000"/>
                </a:solidFill>
                <a:latin typeface="맑은 고딕"/>
              </a:rPr>
              <a:t>(1)예상할 수 있는 문제를 예방함으로써 마사회와 대한민국 사회가 지속가능한 발전을 하도록 만드는 것이 목표입니다. 이를 위해 도박중독 예방, 퇴역마 관리 등에 대한 제도 정비 및 구축과 불법 도박 단속, 계약 관계에</a:t>
            </a:r>
            <a:r>
              <a:rPr sz="1200">
                <a:solidFill>
                  <a:srgbClr val="000000"/>
                </a:solidFill>
                <a:latin typeface="맑은 고딕"/>
              </a:rPr>
              <a:t> 대한 충실한 검토 등 내·외부 법률문제에 대한 적절한 대응에 힘쓸 것입니다.저는 법을 배운 것에만 그친 것이 아니라 경제·경영에 대한 기초적인 지식, 사회인으로서의 기본 소양을 갖추기 위해서 부단히 노력해 왔으며, 또한 그렇게 배운 걸 일상에 적용함으로써 제 사회적 안전을 확보했을 뿐만 아니라 가족과 지인에게 위험을 근본적으로 피할 수 있도록 도움을 줘 왔습니다. 근래엔 자주 이용하던 스터디카페의 점주와 친분이 생겨서 부분적으로 관리를 부탁받았을 때 이미 발생했거나 가까운 시점에 발생이 예상되는 문제점 또는 갈등에 대해 </a:t>
            </a:r>
            <a:r>
              <a:rPr u="sng" b="1" sz="1200">
                <a:solidFill>
                  <a:srgbClr val="000000"/>
                </a:solidFill>
                <a:latin typeface="맑은 고딕"/>
              </a:rPr>
              <a:t>(2)원인부터 없애는 대응책을 선제적으로, 적극적으로 제안하기도 했습니다. 그 과정에서 법적, 경영적 통찰을 담았습니다.마사회는 현재도 유캔센터를 통해 도박중독 예방</a:t>
            </a:r>
            <a:r>
              <a:rPr sz="1200">
                <a:solidFill>
                  <a:srgbClr val="000000"/>
                </a:solidFill>
                <a:latin typeface="맑은 고딕"/>
              </a:rPr>
              <a:t> 및 상담 사업을 운영하고 </a:t>
            </a:r>
            <a:r>
              <a:rPr u="sng" b="1" sz="1200">
                <a:solidFill>
                  <a:srgbClr val="000000"/>
                </a:solidFill>
                <a:latin typeface="맑은 고딕"/>
              </a:rPr>
              <a:t>(3)있으나, 도박 그 이상도 그 이하도 아닌 경마에 대한 인식을 바꾸고 '한 번 빠지면 끝장'이라는 식의 막연한 공포만을 조장하는 기존 교육의 프레임을 바꾸기 위해서 경륜, 경정, 카지노 등 다른 사행산업들과 연계하여 유관기관과 협조하여 체계적 교육을 제도화할 필요가 있습니다. 또한 경주마의 소유권은</a:t>
            </a:r>
            <a:r>
              <a:rPr sz="1200">
                <a:solidFill>
                  <a:srgbClr val="000000"/>
                </a:solidFill>
                <a:latin typeface="맑은 고딕"/>
              </a:rPr>
              <a:t> 개인에게 있지만, 높아진 사회적 관심과 우려에 대응하기 위해서 마사회는 관리 주체로서 퇴역마에 대한 일정 기간의 이력 추적 등을 추진하여 대외 이미지 악화를 방지할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지원자께서는 도박중독 예방과 퇴역마 관리 등에 대한 제도 정비 및 구축을 목표로 하고 계신다고 하셨는데, 과거에 이러한 제도의 필요성을 실감한 경험이 있다면 자세히 설명해 주시겠습니까?</a:t>
            </a:r>
            <a:br/>
            <a:r>
              <a:t>(2) 스터디카페 점주와의 사례에서 제안했던 '선제적 대응책' 중 법적, 경영적 통찰을 활용한 구체적인 예가 있다면 설명해 주시겠습니까?</a:t>
            </a:r>
            <a:br/>
            <a:r>
              <a:t>(3) 경마에 대한 인식 개선을 위해 다른 사행산업들과의 협력을 언급하셨는데, 어떤 방식의 협력을 구상하고 있는지 구체적으로 설명해 주시겠습니까?</a:t>
            </a:r>
          </a:p>
        </p:txBody>
      </p:sp>
    </p:spTree>
  </p:cSld>
  <p:clrMapOvr>
    <a:masterClrMapping/>
  </p:clrMapOvr>
</p:sld>
</file>

<file path=ppt/slides/slide3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법무직은 상충하는 이해관계를 조율하고 합의점을 도출함으로써 대외 이미지 악화를 예방하고 안정적인 조직 운영을 지원합니다. 단순한 법적 해석을 넘어 실질적인 협력을 이끌어내는 것이 중요합니다. 과거 저는 대학 시절과 군 복무 중 이러한 </a:t>
            </a:r>
            <a:r>
              <a:rPr u="sng" b="1" sz="1200">
                <a:solidFill>
                  <a:srgbClr val="000000"/>
                </a:solidFill>
                <a:latin typeface="맑은 고딕"/>
              </a:rPr>
              <a:t>(1)경험을 쌓았습니다.대학 시절, 온라인 연합동아리의 부대표 겸 여름 MT의 진행단장으로 활동하며 행사를 기획하고 진행을 총괄했습니다. 미리 매뉴얼을 작성하여 그에 따라 행사를 실시했지만, MT 첫날 후배 스태프가 매뉴얼과 다른 방식으로 진행할 것을 요구했습니다. 예상치 못한 요구에 당혹스러웠지만, 이미 행사가 진행 중이기에 계획을 바꾸는 것은 어렵다고 보고 거절했습니다. 그날 밤에 후배와의 피드백</a:t>
            </a:r>
            <a:r>
              <a:rPr sz="1200">
                <a:solidFill>
                  <a:srgbClr val="000000"/>
                </a:solidFill>
                <a:latin typeface="맑은 고딕"/>
              </a:rPr>
              <a:t> 시간을 </a:t>
            </a:r>
            <a:r>
              <a:rPr u="sng" b="1" sz="1200">
                <a:solidFill>
                  <a:srgbClr val="000000"/>
                </a:solidFill>
                <a:latin typeface="맑은 고딕"/>
              </a:rPr>
              <a:t>(2)마련하여, 그렇게 결정한 이유를 설명하며 이해를 구했고 후배의 입장을 확인하면서 갈등을 봉합했습니다. 의견 충돌 시 즉흥적인 대응보다는 현 상황을 고려한 대응이 중요하며 다만 입장 차이를 좁힐 수 있는 노력이 필요하다는 인식을 얻었습니다.군 복무 때는 십수 년간 쓰인 노후화된 작전 브리핑 프레젠테이션 양식 개선 작업을 (3)자발적으로 추진했습니다. 그 과정에서 브리핑의 대상인 각 부대장과 부대원들에게 수정안을 들고 다니며 개선의 필요성과 바뀌는 부분을 설명하고 다양한 의견을 반영하여 수정해 나갔습니다. 청자의 입장에서 더욱 효과적으로 작전 상황을 인식할 수 있도록</a:t>
            </a:r>
            <a:r>
              <a:rPr sz="1200">
                <a:solidFill>
                  <a:srgbClr val="000000"/>
                </a:solidFill>
                <a:latin typeface="맑은 고딕"/>
              </a:rPr>
              <a:t> 정보의 간결성, 명확성에 방점을 찍어서 개선해 나갔습니다. 결국 변경된 양식이 적용되어서 각 부대장과 그 밖의 직근 상관들, 그리고 부대원들로부터 긍정적인 평가를 받을 수 있었습니다.법무직은 법이라는 특수하고도 전문적인 지식을 활용할 뿐이지 입장 차이를 조율한다는 본질은 크게 다르지 않다고 봅니다. 갖가지 법적 사무를 수행하는 과정에서 조직이 직면할 위험을 최소화하여, 안정적인 경영을 이뤄질 수 있도록 노력하겠습니다. 또한 열린 마음으로써 여러 구성원의 의견을 듣고 조율해 나감으로써 마사회의 경영 목표를 달성하는 데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시절 MT 진행 시 예상치 못한 요구를 해결한 경험을 바탕으로, 법무직 업무 수행에서 비슷한 상황이 발생한다면 어떻게 대응할지 구체적으로 말씀해 주시겠습니까?</a:t>
            </a:r>
            <a:br/>
            <a:r>
              <a:t>(2) 군 복무 중 프레젠테이션 양식을 개선한 경험에 대해 말씀해주셨는데, 이를 통해 법무직 업무에서 발휘할 수 있는 구체적인 강점은 무엇이라고 생각하십니까?</a:t>
            </a:r>
            <a:br/>
            <a:r>
              <a:t>(3) 법무직에서 법적 사무 수행 시 조직의 위험을 최소화하려는 노력이 중요하다고 하셨습니다. 과거 경험 중 이러한 노력을 실천해본 사례가 있으면 말씀해 주시겠습니까?</a:t>
            </a:r>
          </a:p>
        </p:txBody>
      </p:sp>
    </p:spTree>
  </p:cSld>
  <p:clrMapOvr>
    <a:masterClrMapping/>
  </p:clrMapOvr>
</p:sld>
</file>

<file path=ppt/slides/slide3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일하고 싶은 부서는 많으나, 그 중에서 제일은 고객서비스본부에 속해 있는 사업기획처 혹은 사업관리처에서 발매담당을 지원하고 싶습니다. 지원사유는 저는 고객님 눈높이에 맞춰서 고객님 입장에서 한번 더 생각하여 </a:t>
            </a:r>
            <a:r>
              <a:rPr u="sng" b="1" sz="1200">
                <a:solidFill>
                  <a:srgbClr val="000000"/>
                </a:solidFill>
                <a:latin typeface="맑은 고딕"/>
              </a:rPr>
              <a:t>(1)안내를 지원하는 재주가 있습니다. 전직장에서 수급자 확인서를 발급할 당시에 사무실 바닥에 화살표 표시로 "확인서 발급은 여기로 오세요"라고 표기하여 한번에 고객님들이 주변 직원들에게 여쭈지 않고, 한번에 찾아와</a:t>
            </a:r>
            <a:r>
              <a:rPr sz="1200">
                <a:solidFill>
                  <a:srgbClr val="000000"/>
                </a:solidFill>
                <a:latin typeface="맑은 고딕"/>
              </a:rPr>
              <a:t> 발급하여 내외부 고객만족도를 제고하고,</a:t>
            </a:r>
            <a:r>
              <a:rPr u="sng" b="1" sz="1200">
                <a:solidFill>
                  <a:srgbClr val="000000"/>
                </a:solidFill>
                <a:latin typeface="맑은 고딕"/>
              </a:rPr>
              <a:t>(2) 수급자 확인서 발급율을 높인 적이 있습니다. 아울러 긴급노후자금 대부업무 수행시에 대부를 받게 되면 예상되는 애로사항들을 살펴서 최대한 고객님 입장에서, 우리 회사 측에서 쌍방으로 유리한 쪽으로 한번 더 살펴서 설명하는 자세도</a:t>
            </a:r>
            <a:r>
              <a:rPr sz="1200">
                <a:solidFill>
                  <a:srgbClr val="000000"/>
                </a:solidFill>
                <a:latin typeface="맑은 고딕"/>
              </a:rPr>
              <a:t> 가지고 있습니다. 해당 경험은 작게는 발매담당 지원직들의 애로사항을 살펴 우리 회사의 입장과 서로 맞추고, 크게는 마사회의 수익 향상에 미약하게나마 기여할 것으로 기대됩니다. 두번째 일하고 싶은 부서는 경영관리본부에 </a:t>
            </a:r>
            <a:r>
              <a:rPr u="sng" b="1" sz="1200">
                <a:solidFill>
                  <a:srgbClr val="000000"/>
                </a:solidFill>
                <a:latin typeface="맑은 고딕"/>
              </a:rPr>
              <a:t>(3)속해있는 경영지원처 계약부에서 일하고 싶습니다. 보건복지부에서 취약계층에게 마스크를 배부하라는 지침에 따라 마스크 배부업무를 맡은 경험이 있습니다. 부에서 내려준 예산을</a:t>
            </a:r>
            <a:r>
              <a:rPr sz="1200">
                <a:solidFill>
                  <a:srgbClr val="000000"/>
                </a:solidFill>
                <a:latin typeface="맑은 고딕"/>
              </a:rPr>
              <a:t> 수용하여 마스크구입처를 1) 예산 절감 2) 기능성 중시/ 두가지 기준에 따라 계약을 하여 구입, 검수조서를 작성하여 실제로 취약계층에게 마스크를 배부한 경험이 있습니다. 마스크 배부사업 추진경험은 의사소통을 구체적으로 첫째, 추진기한에 맞춰서 어떤 방법으로 의사소통을 해야 할지와 둘째, 구체적으로 필요한 사항들을 정리하여 일목요연하게 요청하는 방법에 대해 배웠습니다. 입사하게 되어 계약부에서 일한다면 제 경험과 배운 점들을 살려서 일할 수 있을 것으로 기대중입니다. 다음으로 어느 부서든 열심히 일한 경험과 재주를 살려 일하겠습니다. 이 모든 경험이 마사회라는 목표를 위해 쌓아온 건 아닐까 생각이 듭니다.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전직장에서 수급자 확인서 발급 과정을 개선하기 위해 어떤 구체적인 전략을 사용하셨는지 설명해 주실 수 있나요?</a:t>
            </a:r>
            <a:br/>
            <a:r>
              <a:t>(2) 긴급노후자금 대부업무 수행 시 고객 입장을 고려한 설명 방식을 사용했다고 하셨는데, 이를 통해 어떤 구체적인 성과를 이루셨나요?</a:t>
            </a:r>
            <a:br/>
            <a:r>
              <a:t>(3) 지원자가 수행한 마스크 배부 업무에서 예산 절감을 위해 구체적으로 어떤 과정을 거쳐 구입처를 선정하셨나요?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경우도 있었습니다.저는 이러한 어려움을 극복하기 위해 단순 공문 협조 요청이 아니라 학교 </a:t>
            </a:r>
            <a:r>
              <a:rPr u="sng" b="1" sz="1200">
                <a:solidFill>
                  <a:srgbClr val="000000"/>
                </a:solidFill>
                <a:latin typeface="맑은 고딕"/>
              </a:rPr>
              <a:t>(1)교장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 저는 시험 후 시설 정리 및 철저한 수험자 관리를 약속했고, 규정이 (2)허락하는 범위에서 비용 외적으로 추가적인 편의를 제공하였습니다. 이러한 전략을 바탕으로 설득을 지속한 끝에 3개의 신규 시험장을 추가로</a:t>
            </a:r>
            <a:r>
              <a:rPr sz="1200">
                <a:solidFill>
                  <a:srgbClr val="000000"/>
                </a:solidFill>
                <a:latin typeface="맑은 고딕"/>
              </a:rPr>
              <a:t> 확보하는 성과를 거두었습니다.시험장을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a:t>
            </a:r>
            <a:r>
              <a:rPr u="sng" b="1" sz="1200">
                <a:solidFill>
                  <a:srgbClr val="000000"/>
                </a:solidFill>
                <a:latin typeface="맑은 고딕"/>
              </a:rPr>
              <a:t>(3)체계를 마련하고, 시험 중 발생하는 이슈를 즉각 해결할 수 있도록 대응했습니다.이러한</a:t>
            </a:r>
            <a:r>
              <a:rPr sz="1200">
                <a:solidFill>
                  <a:srgbClr val="000000"/>
                </a:solidFill>
                <a:latin typeface="맑은 고딕"/>
              </a:rPr>
              <a:t> 노력 덕분에 필답형 11개, 작업형 12개 모든 시험장에서 단 한 건의 사고 없이 시험을 잘 마무리할 수 있었습니다. 이 경험을 통해 이해관계자들의 입장을 고려한 협상력과 소통 능력의 중요성을 배웠습니다.한국마사회는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시험장 확보 과정에서 학교 측과의 협상에서 가장 크게 부딪혔던 문제는 무엇이었고, 어떤 해결책을 제시했습니까?</a:t>
            </a:r>
            <a:br/>
            <a:r>
              <a:t>(2) 수험자 관리를 철저히 하겠다고 약속하며 추가 시험장을 확보했는데, 구체적으로 어떠한 관리를 약속하셨고, 이는 어떤 결과로 이어졌나요?</a:t>
            </a:r>
            <a:br/>
            <a:r>
              <a:t>(3) 지원자는 시험 집행 과정에서 감독과 관계자들에게 예상되는 문제 상황에 대한 대처 방안을 공유했다고 했습니다. 당시 예상했던 문제 중 실제로 발생한 문제는 무엇이었고, 어떻게 대응하셨나요?</a:t>
            </a:r>
          </a:p>
        </p:txBody>
      </p:sp>
    </p:spTree>
  </p:cSld>
  <p:clrMapOvr>
    <a:masterClrMapping/>
  </p:clrMapOvr>
</p:sld>
</file>

<file path=ppt/slides/slide3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[첫인상은 별로지만 나중엔 좋은 사람, 그리운 사람이야] 처음 입사할 당시에 처음 소속된 팀에서 제가 가진 특성때문에 팀원들의 업무과중이 생기지 않을까, 어떻게 회사내에서 1인분을 하게끔 가르쳐야 하나라고 갈등상황이 종종 생깁니다. 하지만 이에 굴하지 않고, 새로 발령이 나 팀을 나갈 때는 "약간의 적응기간은 필요하지만 쟤는 일은 잘해"라는 평을 받고 싶었습니다. 그래서 일을 잘해내려면 무엇이 중요할까를 주변 선배나 </a:t>
            </a:r>
            <a:r>
              <a:rPr u="sng" b="1" sz="1200">
                <a:solidFill>
                  <a:srgbClr val="000000"/>
                </a:solidFill>
                <a:latin typeface="맑은 고딕"/>
              </a:rPr>
              <a:t>(1)직장상사에게 여쭈고, 일할때 더 할 수 있는 건 없는지 살피기 시작하였습니다. 그 결과 우선 일을 잘하려면 [소통원활]이 중요합니다. 소통을 막힘없이 잘하려면 제일 먼저 [1) 친절하게 인사하기]가 기본입니다.</a:t>
            </a:r>
            <a:r>
              <a:rPr sz="1200">
                <a:solidFill>
                  <a:srgbClr val="000000"/>
                </a:solidFill>
                <a:latin typeface="맑은 고딕"/>
              </a:rPr>
              <a:t> 회사에 출퇴근하거나 손님이 오셨다 가시거나 할 때 일거리를 줘서 고맙다는 심정으로 인사를 열심히 했습니다. 다음은 [2) 적극적으로 경청하기]입니다. 인사를 하고 난 다음에는 상대방이 필요로 하는 사항이 뭔지 잘 듣고, 중요사항은 메모해가며 들었습니다. 그리고 상대방이 원하는 </a:t>
            </a:r>
            <a:r>
              <a:rPr u="sng" b="1" sz="1200">
                <a:solidFill>
                  <a:srgbClr val="000000"/>
                </a:solidFill>
                <a:latin typeface="맑은 고딕"/>
              </a:rPr>
              <a:t>(2)것에 적절한 대답을 하기 위해 꼭 이야기할 사항은 간략히 [3)메모]한 다음에 의사소통예상흐름을 대충 그려보고 말하는 버릇을 들였습니다. 이렇게 했더니 말로 실수하는 경우는 별로</a:t>
            </a:r>
            <a:r>
              <a:rPr sz="1200">
                <a:solidFill>
                  <a:srgbClr val="000000"/>
                </a:solidFill>
                <a:latin typeface="맑은 고딕"/>
              </a:rPr>
              <a:t> 없어졌습니다. 소통이 잘되고 나면 </a:t>
            </a:r>
            <a:r>
              <a:rPr u="sng" b="1" sz="1200">
                <a:solidFill>
                  <a:srgbClr val="000000"/>
                </a:solidFill>
                <a:latin typeface="맑은 고딕"/>
              </a:rPr>
              <a:t>(3)[4)맡은 1인분을 해내기]도 중요합니다. 제 특성상 적응기간이 필요하여 빼앗긴 업무들을 다시 되찾아오는 동안에는 제가 맡은 업무를 지침이 업데이트될때마다 메뉴얼화하고 도식화하였습니다.</a:t>
            </a:r>
            <a:r>
              <a:rPr sz="1200">
                <a:solidFill>
                  <a:srgbClr val="000000"/>
                </a:solidFill>
                <a:latin typeface="맑은 고딕"/>
              </a:rPr>
              <a:t> 그리고 인수인계를 할 때 대비하여 제 업무에 대해 한 개도 모르는 사람 입장에서 본 인수인계서도 작성해보았습니다. 더 나아가 민원응대메뉴얼을 만들어보기도 하였습니다. 그래도 업무가 미흡하면 시간외 근무도 불사하며 열심히 일하였습니다. 4가지 전략으로 원하는 대로 "조금 적응기간은 필요하지만 일은 해내는 사람"이라는 평판을 들을 수 있었습니다. 해당 경험은 마사회에서도 똑같은 원리로 팀워크에 기여할 수 있을 것입니다.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처음 입사했을 때 소통을 원활히 하기 위해 여러 노력을 기울였다고 했습니다. 지원자가 말하신 '적극적으로 경청하기' 전략이 실제 업무 환경에서 어떻게 작용했는지 설명해 주세요.</a:t>
            </a:r>
            <a:br/>
            <a:r>
              <a:t>(2) 지원자는 업무 적응이 느린 자신의 스타일을 극복하기 위해 메뉴얼화 작업을 진행하셨다고 했습니다. 이러한 메뉴얼이 실질적으로 업무 성과에 미친 영향은 무엇인가요?</a:t>
            </a:r>
            <a:br/>
            <a:r>
              <a:t>(3) 민원응대메뉴얼을 만들어보셨다고 했습니다. 이러한 메뉴얼 제작 과정에서 가장 중요한 점은 무엇이라고 생각하시나요?</a:t>
            </a:r>
          </a:p>
        </p:txBody>
      </p:sp>
    </p:spTree>
  </p:cSld>
  <p:clrMapOvr>
    <a:masterClrMapping/>
  </p:clrMapOvr>
</p:sld>
</file>

<file path=ppt/slides/slide3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데이터 분석을 통해 고객 특성을 정확하게 파악하고, 그에 맞는 고객 맞춤형 프로모션과 서비스를 제공하여, 결과적으로 한국마사회의 고객에게 만족스러운 여가 경험을 제공하고자 합니다. 저는 OO공단에서 근무하며 고객들이 자주 묻는 </a:t>
            </a:r>
            <a:r>
              <a:rPr u="sng" b="1" sz="1200">
                <a:solidFill>
                  <a:srgbClr val="000000"/>
                </a:solidFill>
                <a:latin typeface="맑은 고딕"/>
              </a:rPr>
              <a:t>(1)질문들을 파악하고 이를 체계화된 문서로 정리하여 동료들과 공유함으로써 고객 편의 및 실무 능력을 향상시켰습니다. 반복적으로 접수되는 고객의</a:t>
            </a:r>
            <a:r>
              <a:rPr sz="1200">
                <a:solidFill>
                  <a:srgbClr val="000000"/>
                </a:solidFill>
                <a:latin typeface="맑은 고딕"/>
              </a:rPr>
              <a:t>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a:t>
            </a:r>
            <a:r>
              <a:rPr u="sng" b="1" sz="1200">
                <a:solidFill>
                  <a:srgbClr val="000000"/>
                </a:solidFill>
                <a:latin typeface="맑은 고딕"/>
              </a:rPr>
              <a:t>(2)당시 설문조사를 통해 이용률 감소의 원인을 파악하고 공간 운영 방식을 개선하여 공간 이용률을 제고한 경험이 있습니다. 설문조사를 통해 신입생들의 이용률 감소 원인을 파악하고, 공간 운영 방식을 대화가</a:t>
            </a:r>
            <a:r>
              <a:rPr sz="1200">
                <a:solidFill>
                  <a:srgbClr val="000000"/>
                </a:solidFill>
                <a:latin typeface="맑은 고딕"/>
              </a:rPr>
              <a:t> 가능한 커뮤니티 공간으로 바꾸어 이용률을 200% 이상 증가시킬 수 있었습니다. 이와 같이 데이터를 기반으로 고객의 </a:t>
            </a:r>
            <a:r>
              <a:rPr u="sng" b="1" sz="1200">
                <a:solidFill>
                  <a:srgbClr val="000000"/>
                </a:solidFill>
                <a:latin typeface="맑은 고딕"/>
              </a:rPr>
              <a:t>(3)요구를 반영하고, 그에 맞는 서비스를 기획하는 능력은 한국마사회에서 고객 맞춤형 마케팅 전략을 성공적으로 수행하는 데 큰 자산이</a:t>
            </a:r>
            <a:r>
              <a:rPr sz="1200">
                <a:solidFill>
                  <a:srgbClr val="000000"/>
                </a:solidFill>
                <a:latin typeface="맑은 고딕"/>
              </a:rPr>
              <a:t>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고객의 반복적인 질문들을 체계화하여 FAQ로 정리한 경험을 말씀하셨습니다. 이러한 경험을 기반으로 한국마사회에서 어떤 방식으로 고객과의 직접적인 소통을 개선할 수 있을 것이라고 생각하십니까?</a:t>
            </a:r>
            <a:br/>
            <a:r>
              <a:t>(2) 당신은 데이터를 활용하여 신입생 라운지 이용률을 200% 이상 증가시킨 경험이 있다고 했습니다. 이러한 데이터 기반 접근 방식을 한국마사회에서 어떻게 응용할 계획인지 설명해 주세요.</a:t>
            </a:r>
            <a:br/>
            <a:r>
              <a:t>(3) 고객 데이터를 심층적으로 분석하고 맞춤형 서비스를 제공하겠다고 하셨는데, 현재 데이터 분석 툴 중에서 가장 효율적으로 고객 특성을 파악할 수 있다고 생각하는 툴과 그 이유는 무엇인가요?</a:t>
            </a:r>
          </a:p>
        </p:txBody>
      </p:sp>
    </p:spTree>
  </p:cSld>
  <p:clrMapOvr>
    <a:masterClrMapping/>
  </p:clrMapOvr>
</p:sld>
</file>

<file path=ppt/slides/slide3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a:t>
            </a:r>
            <a:r>
              <a:rPr u="sng" b="1" sz="1200">
                <a:solidFill>
                  <a:srgbClr val="000000"/>
                </a:solidFill>
                <a:latin typeface="맑은 고딕"/>
              </a:rPr>
              <a:t>(1)협력에 어려움을 겪은 경험이 있습니다. 당시 강의를 수강하는 학우 중 삼분의 일이 외국인 유학생이었습니다. 한국어로</a:t>
            </a:r>
            <a:r>
              <a:rPr sz="1200">
                <a:solidFill>
                  <a:srgbClr val="000000"/>
                </a:solidFill>
                <a:latin typeface="맑은 고딕"/>
              </a:rPr>
              <a:t>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a:t>
            </a:r>
            <a:r>
              <a:rPr u="sng" b="1" sz="1200">
                <a:solidFill>
                  <a:srgbClr val="000000"/>
                </a:solidFill>
                <a:latin typeface="맑은 고딕"/>
              </a:rPr>
              <a:t>(2)점을 강조해야 했습니다. 유학생 학우가 팀 프로젝트에 기여할 수 있는 방안을 고민해보니, 학우가 자국의 사례를 제공할 경우 발표의 내용이</a:t>
            </a:r>
            <a:r>
              <a:rPr sz="1200">
                <a:solidFill>
                  <a:srgbClr val="000000"/>
                </a:solidFill>
                <a:latin typeface="맑은 고딕"/>
              </a:rPr>
              <a:t> 더욱 풍부해져 높은 평가를 받을 수 있을 것이라는 생각이 들었습니다. 이후 팀 회의 과정에서 유학생 학우 출신 국가의 사례를 추가할 것을 건의하였고, 팀원들의 동의를 거쳐 다양한 사례를 보고서에 반영하였습니다. 그 결과, 팀원 간의 협력이 더욱 원활해졌고 발표에서도 다른 조와 달리 내용이 </a:t>
            </a:r>
            <a:r>
              <a:rPr u="sng" b="1" sz="1200">
                <a:solidFill>
                  <a:srgbClr val="000000"/>
                </a:solidFill>
                <a:latin typeface="맑은 고딕"/>
              </a:rPr>
              <a:t>(3)풍부하다는 평가를 받을 수 있었습니다. 이 경험을 통해 문제를 해결하기 위해 다각도로 접근하는 능력을 기르게 되었으며, 효율성과 공정성은 서로 배타적인 가치가 아니라 서로를</a:t>
            </a:r>
            <a:r>
              <a:rPr sz="1200">
                <a:solidFill>
                  <a:srgbClr val="000000"/>
                </a:solidFill>
                <a:latin typeface="맑은 고딕"/>
              </a:rPr>
              <a:t> 보완하며 함께 성취할 수 있는 가치라는 중요한 교훈을 얻었습니다.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 저는 한국마사회의 일원이 되어, 상기의 협력의 경험을 바탕으로 내외부 관련자와의 협력을 강화하고,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프로젝트의 경험에서 유학생과의 협력이 프로젝트의 질을 향상시켰다고 하셨습니다. 이 경험이 한국마사회에서 다문화 배경을 가진 고객 관리에 어떤 방식으로 도움이 될 수 있을까요?</a:t>
            </a:r>
            <a:br/>
            <a:r>
              <a:t>(2) 유학생 학우가 자국의 사례를 제공함으로써 발표의 내용이 풍부해졌다고 했습니다. 한국마사회에서 일할 때 어떻게 외부의 다양한 의견과 사례를 현재의 문제 해결에 적용할 수 있을까요?</a:t>
            </a:r>
            <a:br/>
            <a:r>
              <a:t>(3) 효율성과 공정성은 서로 배타적인 가치가 아니라 보완적으로 함께 성취할 수 있는 가치라는 교훈을 얻었다고 하셨습니다. 이 교훈을 바탕으로 한국마사회에서 구현하고자 하는 조직문화는 무엇입니까?</a:t>
            </a:r>
          </a:p>
        </p:txBody>
      </p:sp>
    </p:spTree>
  </p:cSld>
  <p:clrMapOvr>
    <a:masterClrMapping/>
  </p:clrMapOvr>
</p:sld>
</file>

<file path=ppt/slides/slide3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 해당 경험을 토대로 공사품질을 높여</a:t>
            </a:r>
            <a:r>
              <a:rPr sz="1200">
                <a:solidFill>
                  <a:srgbClr val="000000"/>
                </a:solidFill>
                <a:latin typeface="맑은 고딕"/>
              </a:rPr>
              <a:t> 국민들이 믿고 이용할 수 있는 사업장을 구축하겠습니다.두 번째로, 기존 설비 에너지효율 개선을 통해 친환경 사업장 조성에 기여하겠습니다. 도로조명설비 설계 업무 및 LED 교체 공사를 담당한 경험이 있습니다. 한국마사회 소관 시설물에 대기전력 차단 설비, 고효율 기자재, LED 조명 설치, 태양광 발전 시스템 등을 설계검토하고 반영하여 </a:t>
            </a:r>
            <a:r>
              <a:rPr u="sng" b="1" sz="1200">
                <a:solidFill>
                  <a:srgbClr val="000000"/>
                </a:solidFill>
                <a:latin typeface="맑은 고딕"/>
              </a:rPr>
              <a:t>(2)저탄소의 클린한 기반 조성을 이뤄내겠습니다. 최신 친환경에너지 산업 동향을 이해하기 위해 노력하고</a:t>
            </a:r>
            <a:r>
              <a:rPr sz="1200">
                <a:solidFill>
                  <a:srgbClr val="000000"/>
                </a:solidFill>
                <a:latin typeface="맑은 고딕"/>
              </a:rPr>
              <a:t> 있습니다. 에너지 관련 기사를 꾸준히 읽으며 신재생에너지와 탄소중립에 대한 이해도를 높일 수 있었습니다. 한국마사회는 2030년까지 제로에너지 건축물 인증확대, 점진적 신재생에너지 확대를 목표로 하고 있습니다. 꾸준히 쌓아온 배경지식을 바탕으로 한국마사회가 친환경 말산업 생태계를 </a:t>
            </a:r>
            <a:r>
              <a:rPr u="sng" b="1" sz="1200">
                <a:solidFill>
                  <a:srgbClr val="000000"/>
                </a:solidFill>
                <a:latin typeface="맑은 고딕"/>
              </a:rPr>
              <a:t>(3)실현하는데 이바지하겠습니다.마지막으로, 한국마사회를 대표하는 전기분야 전문가로 성장하기 위해 건축전기기술사 자격증을 취득하겠습니다.</a:t>
            </a:r>
            <a:r>
              <a:rPr sz="1200">
                <a:solidFill>
                  <a:srgbClr val="000000"/>
                </a:solidFill>
                <a:latin typeface="맑은 고딕"/>
              </a:rPr>
              <a:t>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당신이 이전 경험에서 개발한 공사품질 향상 전략을 한국마사회의 설비에 어떻게 적용하여 신뢰도 높은 전원공급 시스템을 구축할 계획인가요?</a:t>
            </a:r>
            <a:br/>
            <a:r>
              <a:t>(2) 한국마사회의 2030년 목표인 제로에너지 건축물 인증 확대에 기여하기 위한 구체적인 계획을 설명해 주십시오. 이 목표에 대해 연구하거나 학습한 사례가 있습니까?</a:t>
            </a:r>
            <a:br/>
            <a:r>
              <a:t>(3) 지원자는 건축전기기술사 자격증 취득을 통해 어떤 전문성을 개발하고자 하며, 이를 한국마사회에서 어떻게 활용할 계획인가요?</a:t>
            </a:r>
          </a:p>
        </p:txBody>
      </p:sp>
    </p:spTree>
  </p:cSld>
  <p:clrMapOvr>
    <a:masterClrMapping/>
  </p:clrMapOvr>
</p:sld>
</file>

<file path=ppt/slides/slide3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 팀워크가 맞지 않으면 진행이 어려울 것이라 판단했고 이를 중재하기 위한 방법을 고안하였습니다. 팀원의 전공이 </a:t>
            </a:r>
            <a:r>
              <a:rPr u="sng" b="1" sz="1200">
                <a:solidFill>
                  <a:srgbClr val="000000"/>
                </a:solidFill>
                <a:latin typeface="맑은 고딕"/>
              </a:rPr>
              <a:t>(1)연극영화과라는 것과 당시 준비 중인 행사로 여유가 없다는 것을 감안하여, 발표 업무를 맡기는 것으로 업무분담을 구상하였습니다. 전공을 고려해 팀원이 가장 (2)자신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a:t>
            </a:r>
            <a:r>
              <a:rPr sz="1200">
                <a:solidFill>
                  <a:srgbClr val="000000"/>
                </a:solidFill>
                <a:latin typeface="맑은 고딕"/>
              </a:rPr>
              <a:t> 업무에 대해서는 </a:t>
            </a:r>
            <a:r>
              <a:rPr u="sng" b="1" sz="1200">
                <a:solidFill>
                  <a:srgbClr val="000000"/>
                </a:solidFill>
                <a:latin typeface="맑은 고딕"/>
              </a:rPr>
              <a:t>(3)최대한 나머지 팀원들과 함께 진행했습니다. 연극영화과 학생도 발표를 담당하니 오히려 추후에는 조사하는 내용에 관심을 가졌고 PPT 제작에도 의견을 제시했습니다. 팀원들과 서로 원만하게</a:t>
            </a:r>
            <a:r>
              <a:rPr sz="1200">
                <a:solidFill>
                  <a:srgbClr val="000000"/>
                </a:solidFill>
                <a:latin typeface="맑은 고딕"/>
              </a:rPr>
              <a:t> 팀 과제를 진행할 수 있었으며 최종 발표에서 조별 평가 1위에 달성하였습니다. 이를 통해 역할 배분을 함에 있어서 팀원의 상황과 특성을 고려하는 것이 중요함을 느꼈습니다.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연극영화과 팀원에게 발표를 맡기기로 한 결정의 근거가 되었던 다른 대안들은 무엇이 있었고, 각각의 장단점은 어떠했나요?</a:t>
            </a:r>
            <a:br/>
            <a:r>
              <a:t>(2) 프로젝트에서 팀원의 전공을 고려한 역할 배분의 결과로 이루어진 변화와 이를 통해 얻은 교훈이 향후 팀 관리에 어떻게 기여할 것이라고 생각합니까?</a:t>
            </a:r>
            <a:br/>
            <a:r>
              <a:t>(3) 팀 과제 진행 중 발생한 갈등 상황에서 중재를 주도하며 얻은 통찰이 향후 한국마사회에서의 협력적 업무 환경 조성에 어떻게 활용될 수 있을까요?</a:t>
            </a:r>
          </a:p>
        </p:txBody>
      </p:sp>
    </p:spTree>
  </p:cSld>
  <p:clrMapOvr>
    <a:masterClrMapping/>
  </p:clrMapOvr>
</p:sld>
</file>

<file path=ppt/slides/slide3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 저는 '열정'이 넘칩니다! - 같은 부서 OO님께서 최근 이렇게 말씀하셨습니다. "정 OO을 보면, 입사 초기 때의 내가 생각나요. 그땐 휴일에 회사를</a:t>
            </a:r>
            <a:r>
              <a:rPr sz="1200">
                <a:solidFill>
                  <a:srgbClr val="000000"/>
                </a:solidFill>
                <a:latin typeface="맑은 고딕"/>
              </a:rPr>
              <a:t> 쉬어야 한다는 게 너무 싫었어요. 일주일 내내 출근하고 싶었다니까요. 일을 배워 나가고 업무를 익히면 익힐수록 재밌어하고 흥미로워했던 그때의 내 모습이 정 OO을 보면 떠오르네요." 이렇게 웃으시며 저에게 칭찬의 말씀을 해 주셨습니다. OO님께서 적어도 일에 대한 저의 '열정' 하나 만큼은 진심을 담아 격려해 주시는 것 같아서 </a:t>
            </a:r>
            <a:r>
              <a:rPr u="sng" b="1" sz="1200">
                <a:solidFill>
                  <a:srgbClr val="000000"/>
                </a:solidFill>
                <a:latin typeface="맑은 고딕"/>
              </a:rPr>
              <a:t>(2)마음이 뿌듯했습니다. 빠른 시간 안에 저에게 기대되는 것 이상의 업무적 성과를 내고자 하는 마음으로 열심을 다해 달려왔던 제 노력이 그 칭찬의 말씀으로 인해 전부 보상받는 것 같았습니다.□ 저는 '책임감'이</a:t>
            </a:r>
            <a:r>
              <a:rPr sz="1200">
                <a:solidFill>
                  <a:srgbClr val="000000"/>
                </a:solidFill>
                <a:latin typeface="맑은 고딕"/>
              </a:rPr>
              <a:t> 남다릅니다! - 전임자께 업무 관련 질문을 드렸을 때, 본인도 잘 알지 못한다는 답변을 많이 들었습니다. 처음에는 막막했습니다. 하지만 제 이름을 걸고 하는 일을 대충대충, 이전에 하던 대로만 할 수는 없었습니다. 전자문서함에 최근 5년 동안의 해당 업무 관련 문서를 샅샅이 분석했고 우리 지사에 계신 </a:t>
            </a:r>
            <a:r>
              <a:rPr u="sng" b="1" sz="1200">
                <a:solidFill>
                  <a:srgbClr val="000000"/>
                </a:solidFill>
                <a:latin typeface="맑은 고딕"/>
              </a:rPr>
              <a:t>(3)선배님들에 한정하지 않고 공단 내의 해당 직무 분야의 최고 전문가를 수소문하여 제가 궁금했던 부분들에 대해 명쾌한 답변을 얻어냈습니다. 관련 법령, 회사 내규를 찾아보다 청사 문을 닫아야 하는 자정까지 회사에 남았던 날도 꽤 있었습니다.□</a:t>
            </a:r>
            <a:r>
              <a:rPr sz="1200">
                <a:solidFill>
                  <a:srgbClr val="000000"/>
                </a:solidFill>
                <a:latin typeface="맑은 고딕"/>
              </a:rPr>
              <a:t> 제 넘치는 '열정'과 남다른 '책임감'으로 한국경마의 위상을 드높여 세계 일류 말산업 강국으로 나아가는 그 힘찬 여정에 함께 하고 싶습니다! - 코로나19 여파로 한국경마가 중단되며 말산업이 붕괴될 위험도 있었지만 수출판로를 확보하는 등 공격적인 전략으로 위기를 극복해낸 한국마사회 선배님들의 노력과 지혜를 이어받아 유사 문화권 국가에 대한 수출 확대, 공기업이 경기시행을 주관하기에 공정성이 담보되는 한국경마의 특성을 활용한 신규 수출국가 확보 등에 제 모든 역량을 쏟고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일을 배우고 익히는 과정에서 무엇이 가장 즐거웠으며, 그것이 현재의 경력에 어떻게 기여했는지 구체적으로 설명해주실 수 있나요?</a:t>
            </a:r>
            <a:br/>
            <a:r>
              <a:t>(2) 전자문서함에서 5년 동안의 문서를 분석하는 과정에서 발견한 중요한 인사이트는 무엇이었고, 이를 통해 어떤 결과를 만들어냈는지 말씀해주시겠어요?</a:t>
            </a:r>
            <a:br/>
            <a:r>
              <a:t>(3) 지원자는 글로벌 시장에서 한국경마의 위상을 높이기 위해 구체적으로 어떤 역량을 발휘할 수 있을지, 그리고 그 역량을 어떻게 강화해나갈 계획인지 설명해주십시오.</a:t>
            </a:r>
          </a:p>
        </p:txBody>
      </p:sp>
    </p:spTree>
  </p:cSld>
  <p:clrMapOvr>
    <a:masterClrMapping/>
  </p:clrMapOvr>
</p:sld>
</file>

<file path=ppt/slides/slide3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"규정대로 했는데 무슨 문제가 있는 거냐?'" - 최근 타 부서의 한 직원이 올린 전자결재 문서를 부서 OO님께서 보시고 '스캔본이 누락됐으니 반송 </a:t>
            </a:r>
            <a:r>
              <a:rPr u="sng" b="1" sz="1200">
                <a:solidFill>
                  <a:srgbClr val="000000"/>
                </a:solidFill>
                <a:latin typeface="맑은 고딕"/>
              </a:rPr>
              <a:t>(1)조치하고 담당자에게 내용을 전하라'고 말씀하셨습니다. 저는 반송 후 담당자에게 내용을 전파했습니다. 그랬더니 그는 "규정에 '원본만' 제출하면 된다. 규정은 확인해보고 반송 한 것입니까?" 라고 반문했습니다. - 그의 말을 듣고 '아차'</a:t>
            </a:r>
            <a:r>
              <a:rPr sz="1200">
                <a:solidFill>
                  <a:srgbClr val="000000"/>
                </a:solidFill>
                <a:latin typeface="맑은 고딕"/>
              </a:rPr>
              <a:t> 싶었고 저는 즉시 해당 규정을 직접 확인하기 시작했습니다. 공단의 내규에서부터 시작해 모법을 타고 올라가 「공공기록물 관리에 관한 법률 시행령」 *별표* 상의 '기록물의 보존방법별 구분 기준'에 따라 그 문서는 원본과 보존매체(스캔본)를 함께 보존하는 방법으로 관리하여야 한다는 것을 확인했습니다. 결국 그 담당자의 '규정 대로 했는데 무슨 문제가 있는 거냐?' 는 말은 틀린 말이었던 것입니다. - 그 업무는 지속·반복될 유형이었기에 지사 내의 모든 </a:t>
            </a:r>
            <a:r>
              <a:rPr u="sng" b="1" sz="1200">
                <a:solidFill>
                  <a:srgbClr val="000000"/>
                </a:solidFill>
                <a:latin typeface="맑은 고딕"/>
              </a:rPr>
              <a:t>(2)직원들에게 그 내용에 대한 명확한 기준을 공지할 필요가 있었습니다. 반송 조치 했던 그 담당자에게도 따로 연락해서 상황을 설명했습니다. - 같은 공간에서 공식·비공식적으로 계속 소통하며 협력해야 할 상대이기도 했던 그였기 때문에</a:t>
            </a:r>
            <a:r>
              <a:rPr sz="1200">
                <a:solidFill>
                  <a:srgbClr val="000000"/>
                </a:solidFill>
                <a:latin typeface="맑은 고딕"/>
              </a:rPr>
              <a:t> </a:t>
            </a:r>
            <a:r>
              <a:rPr u="sng" b="1" sz="1200">
                <a:solidFill>
                  <a:srgbClr val="000000"/>
                </a:solidFill>
                <a:latin typeface="맑은 고딕"/>
              </a:rPr>
              <a:t>(3)이성적인 부분을 고려함과 동시에 감성적으로도 접근을 해야할 필요가 있다고 생각했습니다. 반송 조치 시 다소 신경질적인 반응을 보였던 점이 계속 마음에 걸렸었기에 우선 감성적으로 위로해드린 후에 차분히 현행 규정에 대해 쉽게 이해하실 수 있도록 안내했습니다. - 비로소 그분도 '반송된 건부터 다시 작업해서 결재를 올리겠다,</a:t>
            </a:r>
            <a:r>
              <a:rPr sz="1200">
                <a:solidFill>
                  <a:srgbClr val="000000"/>
                </a:solidFill>
                <a:latin typeface="맑은 고딕"/>
              </a:rPr>
              <a:t> 그리고 마음 상하지 않게 친절하게 안내해줘서 고맙다'고 말했습니다. - 소통, 협력에 어려움이 있을 때는 사실 관계 파악에 근거한 이성적 접근과 '사람'의 마음까지 함께 살필 수 있는 감성적 접근이 동시에 이뤄져야 효과적으로 소통의 상대방인 '사람'을 감화시킬 수 있음을 깨닫게 된 귀한 사례였습니다.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규정을 확인하는 도중 가장 어려웠던 부분은 무엇이었으며, 그 어려움을 어떻게 극복하셨나요?</a:t>
            </a:r>
            <a:br/>
            <a:r>
              <a:t>(2) 반송된 담당자와의 소통에서 감성적인 접근을 했다고 언급하셨는데, 이것이 향후 유사한 협력 상황에서 어떻게 적용될 수 있을 것이라 생각하시나요?</a:t>
            </a:r>
            <a:br/>
            <a:r>
              <a:t>(3) 소통과 협력에서 이성을 바탕으로 하면서도 감성을 함께 활용했다고 하셨습니다. 이와 관련된 또 다른 사례가 있다면, 그 경험이 현재 직무 수행에 어떤 도움을 주었는지 알려주실 수 있나요?</a:t>
            </a:r>
          </a:p>
        </p:txBody>
      </p:sp>
    </p:spTree>
  </p:cSld>
  <p:clrMapOvr>
    <a:masterClrMapping/>
  </p:clrMapOvr>
</p:sld>
</file>

<file path=ppt/slides/slide3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과거 육성마 장제 보조 경험에서 보행 불안정 </a:t>
            </a:r>
            <a:r>
              <a:rPr u="sng" b="1" sz="1200">
                <a:solidFill>
                  <a:srgbClr val="000000"/>
                </a:solidFill>
                <a:latin typeface="맑은 고딕"/>
              </a:rPr>
              <a:t>(1)원인을 분석할 때, 기록 양식과 기재 방식의 차이로 인해 비교 분석이 어려웠습니다. 이후 선배님들과 협의하여 기록 양식을 정리하고, 보행 영상과 발굽</a:t>
            </a:r>
            <a:r>
              <a:rPr sz="1200">
                <a:solidFill>
                  <a:srgbClr val="000000"/>
                </a:solidFill>
                <a:latin typeface="맑은 고딕"/>
              </a:rPr>
              <a:t> 각도 데이터를 함께 관리하는 방법을 제안한 경험이 있습니다. 이 과정에서 데이터 표준화와 정보 공유의 중요성을 현장에서 직접 배웠습니다.이를 실현하기 위해, 표준화 과정에서는 현장에서 쉽게 기록하고 공유할 수 있는 장제 전·중·후 단계별 체크리스트를 구성하겠습니다. 이를 통해 빠르고 정확한 정보 관리 체계를 구축하는 데 힘쓰겠습니다. 장제 전에는 과거 </a:t>
            </a:r>
            <a:r>
              <a:rPr u="sng" b="1" sz="1200">
                <a:solidFill>
                  <a:srgbClr val="000000"/>
                </a:solidFill>
                <a:latin typeface="맑은 고딕"/>
              </a:rPr>
              <a:t>(2)이력과 현재 보행 영상을 확인하고, 장제 중에는 편자 종류와 장제 방식, 특이사항을 즉시 기록하며, 장제 후에는 보행 변화와 관리사의 의견을 추가하여 기록의</a:t>
            </a:r>
            <a:r>
              <a:rPr sz="1200">
                <a:solidFill>
                  <a:srgbClr val="000000"/>
                </a:solidFill>
                <a:latin typeface="맑은 고딕"/>
              </a:rPr>
              <a:t> 편의성, 정확성, 신뢰성을 높이겠습니다.입사 후 1년 차에는 이러한 표준화 및 </a:t>
            </a:r>
            <a:r>
              <a:rPr u="sng" b="1" sz="1200">
                <a:solidFill>
                  <a:srgbClr val="000000"/>
                </a:solidFill>
                <a:latin typeface="맑은 고딕"/>
              </a:rPr>
              <a:t>(3)체크리스트 기반 기록 방식을 현장에 정착시키고, 3년 차에는 축적된 데이터를 분석하여 보행 이상 원인과 장제 방식 간의 상관관계를 진단하는 분석 시스템을 구축할 계획입니다. 5년 차에는 데이터를 바탕으로</a:t>
            </a:r>
            <a:r>
              <a:rPr sz="1200">
                <a:solidFill>
                  <a:srgbClr val="000000"/>
                </a:solidFill>
                <a:latin typeface="맑은 고딕"/>
              </a:rPr>
              <a:t>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과거 육성마 장제 보조 경험에서 기록 양식과 기재 방식의 차이로 인해 어려움을 겪었다고 하셨습니다. 이에 대한 구체적인 예를 들어 설명해주실 수 있나요?</a:t>
            </a:r>
            <a:br/>
            <a:r>
              <a:t>(2) 데이터 표준화를 통해 예상되는 가장 큰 도전과제는 무엇이며, 이를 성공적으로 극복하기 위한 전략은 무엇이라고 생각하시나요?</a:t>
            </a:r>
            <a:br/>
            <a:r>
              <a:t>(3) 입사 후 5년 차에 맞춤형 장제 가이드를 개발하겠다고 하셨습니다. 이 가이드의 개발을 위해 어떤 데이터를 특히 중점적으로 분석할 계획인가요?</a:t>
            </a:r>
          </a:p>
        </p:txBody>
      </p:sp>
    </p:spTree>
  </p:cSld>
  <p:clrMapOvr>
    <a:masterClrMapping/>
  </p:clrMapOvr>
</p:sld>
</file>

<file path=ppt/slides/slide3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강습생 한 명 한 명의 성향과 수준을 먼저 파악하는 것부터 시작했습니다.이후 강습 전후로 개별 대화를 늘려, 어려운 점이나 궁금한 내용을 직접 확인하며 소통을 강화했습니다. 또한, 습득 속도와 스타일이 다르다는 점을 감안해 강습 방법도 유연하게 조정했습니다. 동작 하나를 배우더라도 충분히 이해하고 넘어갈 수 있도록 진도를 조절하고, 중간중간 흥미 요소도 추가해 강습 자체를 즐거운 경험으로 바꿨습니다.이 과정에서 가장 크게 배운 점은 상대 입장에서 </a:t>
            </a:r>
            <a:r>
              <a:rPr u="sng" b="1" sz="1200">
                <a:solidFill>
                  <a:srgbClr val="000000"/>
                </a:solidFill>
                <a:latin typeface="맑은 고딕"/>
              </a:rPr>
              <a:t>(1)생각하는 역지사지 소통의 중요성이었습니다. 아는 것을 일방적으로 전달하는 것이 아니라, 상대가 어떻게 받아들이는지를 살피는 과정이</a:t>
            </a:r>
            <a:r>
              <a:rPr sz="1200">
                <a:solidFill>
                  <a:srgbClr val="000000"/>
                </a:solidFill>
                <a:latin typeface="맑은 고딕"/>
              </a:rPr>
              <a:t> 진정한 소통이라는 것을 깨달았습니다. 이러한 변화 덕분에 강습생들의 참여도와 실력 향상은 물론, 강습 만족도도 크게 높아졌습니다. 일부 강습생들은 목표로 했던 자격증도 취득했습니다.이 경험은 마사회에서도 큰 자산이 될 것입니다.</a:t>
            </a:r>
            <a:r>
              <a:rPr u="sng" b="1" sz="1200">
                <a:solidFill>
                  <a:srgbClr val="000000"/>
                </a:solidFill>
                <a:latin typeface="맑은 고딕"/>
              </a:rPr>
              <a:t>(2) 장제 업무는 말 관리사, 수의사, 조교사 등 다양한 직군과 협업하는 일이 많습니다. 서로의 역할과 입장을 이해하고, 각자의</a:t>
            </a:r>
            <a:r>
              <a:rPr sz="1200">
                <a:solidFill>
                  <a:srgbClr val="000000"/>
                </a:solidFill>
                <a:latin typeface="맑은 고딕"/>
              </a:rPr>
              <a:t> 언어로 소통하는 역지사지의 자세는 원활한 협업의 기본입니다. 저는 이 경험을 바탕으로, 현장과 본부, 사람과 데이터를 잇는 소통 중심형 장제 담당자로 성장해, 다양한 현장 구성원들과 신뢰를 쌓으며 협업을 </a:t>
            </a:r>
            <a:r>
              <a:rPr u="sng" b="1" sz="1200">
                <a:solidFill>
                  <a:srgbClr val="000000"/>
                </a:solidFill>
                <a:latin typeface="맑은 고딕"/>
              </a:rPr>
              <a:t>(3)통해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스키 강습 중 '흥미 요소 추가'가 강습생들의 참여를 유도하는 데 어떤 방식으로 기여했는지 상세히 설명해주실 수 있나요?</a:t>
            </a:r>
            <a:br/>
            <a:r>
              <a:t>(2) 강습생들이 목표로 한 자격증을 취득할 수 있었던 특별한 전략이나 방식이 있었는지 궁금합니다. 구체적으로 어떤 방법을 사용하셨나요?</a:t>
            </a:r>
            <a:br/>
            <a:r>
              <a:t>(3) 말 관리사, 수의사, 조교사 등과의 상호 협업에서 역지사지 소통 방식을 어떻게 적용하고자 하셨는지, 구체적인 미래 계획이나 사례가 있으면 말씀해 주세요.</a:t>
            </a:r>
          </a:p>
        </p:txBody>
      </p:sp>
    </p:spTree>
  </p:cSld>
  <p:clrMapOvr>
    <a:masterClrMapping/>
  </p:clrMapOvr>
</p:sld>
</file>

<file path=ppt/slides/slide3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(1)[경마장의 생활 공원화] 저는 입사하게 된다면 시민 누구나 편히 경마장에 와서 공원 나들이를 즐길 수 있는 안락한</a:t>
            </a:r>
            <a:r>
              <a:rPr sz="1200">
                <a:solidFill>
                  <a:srgbClr val="000000"/>
                </a:solidFill>
                <a:latin typeface="맑은 고딕"/>
              </a:rPr>
              <a:t> 가족 공원화하는데 큰 도움이 되고싶습니다. 경마를 즐기는 것 뿐만 아니라 승마 체험이나 공원 관람, 그리고 말에 관한 다양한 굿즈 판매도 생각해 볼 수 있습니다. 이를 위해서는 말과 시설에 대한 다양한 지식도 필요하겠지만, </a:t>
            </a:r>
            <a:r>
              <a:rPr u="sng" b="1" sz="1200">
                <a:solidFill>
                  <a:srgbClr val="000000"/>
                </a:solidFill>
                <a:latin typeface="맑은 고딕"/>
              </a:rPr>
              <a:t>(2)무엇보다도 고객을 위해 친절하게 봉사하는 마음이 가장 크게 요구될 것입니다.[친절한 응대] 저는 과거 공공기관에서 민원 안내 일을 했던 적이 있습니다.</a:t>
            </a:r>
            <a:r>
              <a:rPr sz="1200">
                <a:solidFill>
                  <a:srgbClr val="000000"/>
                </a:solidFill>
                <a:latin typeface="맑은 고딕"/>
              </a:rPr>
              <a:t> 당시 다양한 민원 서류를 발급해 드리는 일을 하고 있었는데, 그때마다 정확하고 자세하게 설명을 여러 번 해드리게 되었고, 이에 고객님들로부터 친절하다는 칭찬을 많이 받게 되었습니다. 고객들에게 편안한 여가 생활을 제공해 드려야 하는 것이 한국마사회 본연의 의미인 만큼, 친절하고 세심한 고객 응대는 직원으로서 필요한 매우 중요한 장점이라고 생각합니다. 또한 과거 레스토랑에서 </a:t>
            </a:r>
            <a:r>
              <a:rPr u="sng" b="1" sz="1200">
                <a:solidFill>
                  <a:srgbClr val="000000"/>
                </a:solidFill>
                <a:latin typeface="맑은 고딕"/>
              </a:rPr>
              <a:t>(3)아르바이트를 했던 경험이 있었습니다. 홀에서 서빙을 담당했었는데 하루는 일가족분이 어린 아이들을 데리고 와서 음식을 주문하였습니다. 아이가 먹을 음식을 아이</a:t>
            </a:r>
            <a:r>
              <a:rPr sz="1200">
                <a:solidFill>
                  <a:srgbClr val="000000"/>
                </a:solidFill>
                <a:latin typeface="맑은 고딕"/>
              </a:rPr>
              <a:t> 앞에 내려 놓는 순간 어린 아이가 뜨거운 스테이크 소스를 손으로 내리쳐 소스가 피부에 튀자 놀라서 울기 시작했습니다. 이에 부모님은 왜 어린이 앞에 뜨거운 것을 놓았느냐며 저에게 화를 내셨습니다. 그런데 사실 해당 아이가 먹을 음식을 그 앞에 놓았던 것이라서 제가 잘못한 점은 적어보였을지라도, 우선 놀라 다친 피해자가 있었기에 저는 부모님께 사과를 드리고 가게에 구비되어 있던 상비 연고를 가져다 드린 후에 재차 아이의 상태를 확인하였습니다. 식사를 다 마치실 때 쯤 다시 한 번 아이의 상태를 여쭈어 보며 걱정의 말씀을 전하였고 이에 부모님은 괜찮다고 말씀해주셨습니다. 업무상 고객 응대 시 누구의 잘못인지를 따지기보다 실질적인 피해를 당한 고객 마음을 우선 헤아려드리는 것이 한국마사회 직원이 갖추어야 할 올바른 태도일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지원자의 경마장 시민 공원화 구상에서 가장 먼저 실현하고 싶은 것은 무엇이며, 이를 추진하기 위한 구체적 전략은 무엇인가요?</a:t>
            </a:r>
            <a:br/>
            <a:r>
              <a:t>(2) 과거 공공기관의 경험을 바탕으로, 경마장에서 고객 응대 시 예상되는 주요 도전 과제는 무엇이며, 이를 어떻게 해결할 계획인가요?</a:t>
            </a:r>
            <a:br/>
            <a:r>
              <a:t>(3) 레스토랑 아르바이트 경험에서 얻은 교훈을 바탕으로, 가상의 긴급상황을 가정할 때 한국마사회에서 어떤 방식으로 고객 문제를 해결할 계획인가요?</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강화조경 공사의 </a:t>
            </a:r>
            <a:r>
              <a:rPr u="sng" b="1" sz="1200">
                <a:solidFill>
                  <a:srgbClr val="000000"/>
                </a:solidFill>
                <a:latin typeface="맑은 고딕"/>
              </a:rPr>
              <a:t>(1)품질은 설계도서의 정확성과 시공 완성도에 달려 있습니다. 인턴 경험을 통해 설계도서 사전 검토의 중요성을</a:t>
            </a:r>
            <a:r>
              <a:rPr sz="1200">
                <a:solidFill>
                  <a:srgbClr val="000000"/>
                </a:solidFill>
                <a:latin typeface="맑은 고딕"/>
              </a:rPr>
              <a:t> 깨달았으며, 입사 후 이를 더욱 강화하여 시공 단계에서 발생할 수 있는 문제를 사전에 예측하고 개선하는 역할을 수행하겠습니다. 또한, 조경 구조물 </a:t>
            </a:r>
            <a:r>
              <a:rPr u="sng" b="1" sz="1200">
                <a:solidFill>
                  <a:srgbClr val="000000"/>
                </a:solidFill>
                <a:latin typeface="맑은 고딕"/>
              </a:rPr>
              <a:t>(2)및 시설물 공사에 대한 시공 관리 능력을 길러 타 직무와 협력하여 최적의 시공 방안을 적용할 것입니다.2. 유지·관리가</a:t>
            </a:r>
            <a:r>
              <a:rPr sz="1200">
                <a:solidFill>
                  <a:srgbClr val="000000"/>
                </a:solidFill>
                <a:latin typeface="맑은 고딕"/>
              </a:rPr>
              <a:t>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a:t>
            </a:r>
            <a:r>
              <a:rPr u="sng" b="1" sz="1200">
                <a:solidFill>
                  <a:srgbClr val="000000"/>
                </a:solidFill>
                <a:latin typeface="맑은 고딕"/>
              </a:rPr>
              <a:t>(3)관리 시스템 구축조경 공사는 여러 부서 및 이해관계자와의 협업이 필수적입니다. 저는 의사소통 및 문제 해결 능력을</a:t>
            </a:r>
            <a:r>
              <a:rPr sz="1200">
                <a:solidFill>
                  <a:srgbClr val="000000"/>
                </a:solidFill>
                <a:latin typeface="맑은 고딕"/>
              </a:rPr>
              <a:t>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조경의 품질 향상을 위해 설계도서 사전 검토의 중요성을 깨달았다고 자소서에 쓰셨습니다. 과거 어떤 인턴 경험에서 이러한 중요성을 깨닫게 되었는지 구체적으로 설명해 주시겠습니까?</a:t>
            </a:r>
            <a:br/>
            <a:r>
              <a:t>(2) 지원자는 타 직무와의 협력을 통해 최적의 시공 방안을 적용하겠다고 하셨는데, 이전에 다른 직무와 협력하여 문제를 해결했던 사례가 있나요? 있다면 어떤 문제였고 어떻게 협력했는지 설명해 주세요.</a:t>
            </a:r>
            <a:br/>
            <a:r>
              <a:t>(3) 유지 관리 비용 절감을 위해 예산과 자원을 효율적으로 활용하고자 한다고 밝혔습니다. 지원자가 고려한 예산 및 자원 활용 전략 중 효과적이라고 생각되는 방법을 설명해 주세요.</a:t>
            </a:r>
          </a:p>
        </p:txBody>
      </p:sp>
    </p:spTree>
  </p:cSld>
  <p:clrMapOvr>
    <a:masterClrMapping/>
  </p:clrMapOvr>
</p:sld>
</file>

<file path=ppt/slides/slide3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(1)[조장으로의 역할] 대학 복학 후 첫 조모임이 기억이 납니다. 교수님께서 임의로 편성하신 조에서 제가 조장을 자청하여 맡게 되었습니다. 이에 한 학기 동안 조모임의 전반적인 것들을 도맡아 조원들을 이끌어 나가게 되었습니다.</a:t>
            </a:r>
            <a:r>
              <a:rPr sz="1200">
                <a:solidFill>
                  <a:srgbClr val="000000"/>
                </a:solidFill>
                <a:latin typeface="맑은 고딕"/>
              </a:rPr>
              <a:t> 그런데 조원들 중 한 명은 취업준비를 하고 있었던 졸업반 선배님이었습니다. 그분은 취업 준비 때문에 조모임에 열심히 참여하기 어렵다고 말했고, 이에 다른 조원들은 불만을 갖게 되었습니다. 그리하여 대화를 해본 결과 그 졸업반 선배님은 조모임에 잘 참석하지 </a:t>
            </a:r>
            <a:r>
              <a:rPr u="sng" b="1" sz="1200">
                <a:solidFill>
                  <a:srgbClr val="000000"/>
                </a:solidFill>
                <a:latin typeface="맑은 고딕"/>
              </a:rPr>
              <a:t>(2)못하더라도 차후 PPT 제작을 담당하는 것으로 조율하여 조원들의 불만을 해소하도록 하였습니다. 저는 각자에게 임무를 할당하였고 그것들을 취합하여 보고서를 작성하였습니다. 그리고 해당 내용을 제가 직접 애니메이션 콘티 형태로 종이에 그림으로</a:t>
            </a:r>
            <a:r>
              <a:rPr sz="1200">
                <a:solidFill>
                  <a:srgbClr val="000000"/>
                </a:solidFill>
                <a:latin typeface="맑은 고딕"/>
              </a:rPr>
              <a:t> 그려서, PPT 제작을 맡은 졸업반 조원이 작업을 원활하게 할 수 있게 하여 넘겨주기도 하였습니다. 이렇게 조장으로써 조원 간 역할을 융화시켜서 학기 말에 있었던 조별 발표는 성공적으로 마무리 할 수 있게 되었습니다.[조직을 위한 설득] 고등학교 </a:t>
            </a:r>
            <a:r>
              <a:rPr u="sng" b="1" sz="1200">
                <a:solidFill>
                  <a:srgbClr val="000000"/>
                </a:solidFill>
                <a:latin typeface="맑은 고딕"/>
              </a:rPr>
              <a:t>(3)축제 때 있었던 일입니다. 당시 소속된 동아리의 축제 행사를 진행해야 하는 상황이었는데, 이를 진행하려면 물품을 구입하고 행사를 준비하는데</a:t>
            </a:r>
            <a:r>
              <a:rPr sz="1200">
                <a:solidFill>
                  <a:srgbClr val="000000"/>
                </a:solidFill>
                <a:latin typeface="맑은 고딕"/>
              </a:rPr>
              <a:t> 드는 재정이 필요하였습니다. 같은 동아리 친구들과 상의한 결과 그 돈을 마련하기 위해 학교 주변 가게들의 홍보 문구를 넣은 학교 축제 안내 팜플릿을 제작하고, 가게로부터 그에 대한 지원비를 받아 재정적인 도움을 마련해보기로 하였습니다. 이를 위하여 주변 상점을 방문하여 부탁을 드렸습니다. 학생들이 와서 이러한 홍보 및 지원을 부탁드리는 것을 귀찮아하시는 주인분들도 계셨지만, 이러한 팜플릿이 주변 학생들과 축제 방문자들에게 가게 안내를 하는 것에 도움이 될 것이라 잘 설명드리니 몇 몇 곳에서 지원을 받을 수가 있었습니다. 생전 처음 해보는 일이라 어색함도 있었지만 이렇게 부딪혀 도전해보면 생각해보지 못 한 결과를 얻어낼 수 있다는 자신감을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 조모임에서 조장 역할을 맡으며 얻은 경험을 통해, 현재의 팀 프로젝트에서 리더로서 직면할 수 있는 도전은 무엇이고, 이를 어떻게 극복할 계획인가요?</a:t>
            </a:r>
            <a:br/>
            <a:r>
              <a:t>(2) 고등학교 축제 때의 경험을 바탕으로, 지원자가 앞으로 조직 내에서 자금을 조달하거나 설득해야 할 상황에서 어떤 접근 방식을 취할 것인지 설명해주세요.</a:t>
            </a:r>
            <a:br/>
            <a:r>
              <a:t>(3) 지원자가 설득을 통해 얻은 자신감을 한국마사회에서 어떤 식으로 활용할 계획인가요?</a:t>
            </a:r>
          </a:p>
        </p:txBody>
      </p:sp>
    </p:spTree>
  </p:cSld>
  <p:clrMapOvr>
    <a:masterClrMapping/>
  </p:clrMapOvr>
</p:sld>
</file>

<file path=ppt/slides/slide3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저는 안전관리 경험을 바탕으로 발주기 시스템의 안전성을 강화하고, 출발 과정에서 발생할 수 있는 위험 요소를 사전에 예방하는 역할을 수행하고자 </a:t>
            </a:r>
            <a:r>
              <a:rPr u="sng" b="1" sz="1200">
                <a:solidFill>
                  <a:srgbClr val="000000"/>
                </a:solidFill>
                <a:latin typeface="맑은 고딕"/>
              </a:rPr>
              <a:t>(1)지원하였습니다.현재 마사회에서는 국산 및 외산 발주기를 혼용하여 사용하고 있습니다. 하지만 기기별 성능 차이와 유지보수의 어려움이 존재합니다.</a:t>
            </a:r>
            <a:r>
              <a:rPr sz="1200">
                <a:solidFill>
                  <a:srgbClr val="000000"/>
                </a:solidFill>
                <a:latin typeface="맑은 고딕"/>
              </a:rPr>
              <a:t> 저는 이를 해결하여 발주기의 </a:t>
            </a:r>
            <a:r>
              <a:rPr u="sng" b="1" sz="1200">
                <a:solidFill>
                  <a:srgbClr val="000000"/>
                </a:solidFill>
                <a:latin typeface="맑은 고딕"/>
              </a:rPr>
              <a:t>(2)성능을 일관되게 유지하고 안전성을 확보하는 것을 목표로 삼고 있습니다. 이를 통해 기수와 경주마가 최적의 환경에서</a:t>
            </a:r>
            <a:r>
              <a:rPr sz="1200">
                <a:solidFill>
                  <a:srgbClr val="000000"/>
                </a:solidFill>
                <a:latin typeface="맑은 고딕"/>
              </a:rPr>
              <a:t>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a:t>
            </a:r>
            <a:r>
              <a:rPr u="sng" b="1" sz="1200">
                <a:solidFill>
                  <a:srgbClr val="000000"/>
                </a:solidFill>
                <a:latin typeface="맑은 고딕"/>
              </a:rPr>
              <a:t>(3)발주기 운영 중 다양한 기계적 결함, 전기적 문제, 돌발 상황 발생 시 신속한 대응이 가능하도록 위험요소 분석 및 대응 프로세스를</a:t>
            </a:r>
            <a:r>
              <a:rPr sz="1200">
                <a:solidFill>
                  <a:srgbClr val="000000"/>
                </a:solidFill>
                <a:latin typeface="맑은 고딕"/>
              </a:rPr>
              <a:t> 구축하겠습니다. 이를 통해 긴급 상황 시 기수와 말의 안전을 최우선으로 고려한 조치를 마련할 것입니다.출발 업무는 다양한 관계자와의 협업이 필수적입니다. 저는 기수, 조교사, 경주 심판 등과 긴밀히 소통하며 안전하고 공정한 경주 운영을 지원하는 역할을 하겠습니다. 또한, 유지보수 매뉴얼 정비 및 출발 과정 긴급 대응 프로세스를 강화하겠습니다.발주기는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발주기 시스템의 안전성을 강화하고자 지원하셨습니다. 과거에 수행한 안전관리에서 효율성을 높이는 방법을 구체적으로 설명해 주실 수 있나요?</a:t>
            </a:r>
            <a:br/>
            <a:r>
              <a:t>(2) 국산 및 외산 발주기의 성능 차이와 유지보수의 어려움을 극복하기 위한 구체적인 계획은 무엇인가요?</a:t>
            </a:r>
            <a:br/>
            <a:r>
              <a:t>(3) 발주기의 전기적 문제나 돌발 상황을 신속하게 대응하기 위한 위험 요소 분석 및 대응 프로세스를 구축하신 경험이 있으신가요?</a:t>
            </a:r>
          </a:p>
        </p:txBody>
      </p:sp>
    </p:spTree>
  </p:cSld>
  <p:clrMapOvr>
    <a:masterClrMapping/>
  </p:clrMapOvr>
</p:sld>
</file>

<file path=ppt/slides/slide3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a:t>
            </a:r>
            <a:r>
              <a:rPr u="sng" b="1" sz="1200">
                <a:solidFill>
                  <a:srgbClr val="000000"/>
                </a:solidFill>
                <a:latin typeface="맑은 고딕"/>
              </a:rPr>
              <a:t>(1)내려왔습니다. 하지만 업무 경험이 있는 직원이 없었고, 처음에는 아무도 이를 맡으려 하지 않았습니다. 위험성평가 업무가 익숙하지 않은 직원들은 책임을 회피하려 했고, 업무에 대한 관심도</a:t>
            </a:r>
            <a:r>
              <a:rPr sz="1200">
                <a:solidFill>
                  <a:srgbClr val="000000"/>
                </a:solidFill>
                <a:latin typeface="맑은 고딕"/>
              </a:rPr>
              <a:t>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a:t>
            </a:r>
            <a:r>
              <a:rPr u="sng" b="1" sz="1200">
                <a:solidFill>
                  <a:srgbClr val="000000"/>
                </a:solidFill>
                <a:latin typeface="맑은 고딕"/>
              </a:rPr>
              <a:t>(2)직원은 실무자 의견을 수집하도록하고, 사무 업무가 익숙한 직원은 관련 문서를 정리하도록 했습니다.저는 (3)팀원들의 의견을 적극적으로 청취하며, 모두가 효과적으로 참여할 수 있도록 유도했습니다.처음에는 의견 차이로 갈등이 발생하기도 했지만,</a:t>
            </a:r>
            <a:r>
              <a:rPr sz="1200">
                <a:solidFill>
                  <a:srgbClr val="000000"/>
                </a:solidFill>
                <a:latin typeface="맑은 고딕"/>
              </a:rPr>
              <a:t> 서로의 강점을 활용하여 협업할 수 있도록 조율하며 신뢰를 쌓아갔습니다. 그 결과, 부서는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되었습니다.이 경험을 통해 저는 갈등이 있는 상황에서도 원활한 소통과 협업을 통해 문제를 해결하는 능력을 키울 수 있었습니다. 마사회에서도 출발 업무는 다양한 관계자와의 협업이 중요한 업무입니다. 저는 경험을 바탕으로, 발주기 운영과 점검체계 구축 과정에서 소통하며 효율적인 협업을 이끌어낼 자신이 있습니다.또한,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위험성 평가 시스템을 도입하며 처음엔 직원들이 맡으려 하지 않았다고 했습니다. 이를 해결하신 과정을 상세히 설명해 주세요.</a:t>
            </a:r>
            <a:br/>
            <a:r>
              <a:t>(2) 팀 내에서 의견 차이로 갈등을 조율한 방법을 더 자세히 설명해 주시겠어요?</a:t>
            </a:r>
            <a:br/>
            <a:r>
              <a:t>(3) 위험성 평가를 성공적으로 수행하고 본사 평가에서 우수 등급을 획득한 과정을 구체적으로 설명해 주실 수 있나요?</a:t>
            </a:r>
          </a:p>
        </p:txBody>
      </p:sp>
    </p:spTree>
  </p:cSld>
  <p:clrMapOvr>
    <a:masterClrMapping/>
  </p:clrMapOvr>
</p:sld>
</file>

<file path=ppt/slides/slide3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한국마사회에서 고민하는 주요 문제 중 하나는 경주 퇴역마입니다. 한국마사회는 말 등록복지센터로 개편하고 승용마 전환과 재활을 위한 기금 조성을 확대하며 주요 정책을 시행 중이지만 대중들의 관심과 말 등록 이력제 의무화에선 부족함이 있습니다. 이러한 점에서 저는 이전에 지녀왔던 동물복지에 관한 관심과 서포터즈 경험을 활용하여 경주 퇴역마가 </a:t>
            </a:r>
            <a:r>
              <a:rPr u="sng" b="1" sz="1200">
                <a:solidFill>
                  <a:srgbClr val="000000"/>
                </a:solidFill>
                <a:latin typeface="맑은 고딕"/>
              </a:rPr>
              <a:t>(1)지닌 새로운 삶의 모습과 가치를 알리고자 합니다.동물 복지에 대한 관심은 한국생명공학연구원 국가영장류센터에서 4개월간 실습을 하면서 더욱 깊어졌습니다. 실험동물로 사육되던 약 400여마리의</a:t>
            </a:r>
            <a:r>
              <a:rPr sz="1200">
                <a:solidFill>
                  <a:srgbClr val="000000"/>
                </a:solidFill>
                <a:latin typeface="맑은 고딕"/>
              </a:rPr>
              <a:t> 원숭이들이 있었지만 검역 및 방역 문제로 자유롭게 활동하는데 제약이 있는 것을 보면서 안타까움을 느꼈습니다. 그래서 센터 내부에서 이루어지고 있는 영장류 복지를 조사해 본 결과 3Rs 정신(대체, 감소, 개선)을 바탕으로 윤리적 연구를 수행하며, 영장류 사육동 내부에 미니 연못 개설 및 행동 풍부화를 위한 시설물들을 도입하여 복지에 힘쓰고 있음을 알게 되었습니다. 이러한 과정에서 </a:t>
            </a:r>
            <a:r>
              <a:rPr u="sng" b="1" sz="1200">
                <a:solidFill>
                  <a:srgbClr val="000000"/>
                </a:solidFill>
                <a:latin typeface="맑은 고딕"/>
              </a:rPr>
              <a:t>(2)자연스럽게 복지 사각지대에 놓인 경주 퇴역마에 대한 이야기도 접하게 되었습니다. 입사 후 저는 경주 퇴역마들이 여생을 보다 나은 환경에서 보낼 수 있도록 적극적으로 알리며 기존의 문제 개선에 기여하고 싶습니다.이를 위해 저는 한돈자조금관리위원회에서 6개월 간 서포터즈 활동을 하며 SNS를 (3)통해 한돈의 우수성을 알리고 소비에 기여했던 경험을 활용하겠습니다. 리더로서 활동하며 팀원들과 일주일에 2~3번씩 돼지고기의 오해와 진실에 관련된 콘텐츠부터 한돈을 활용한 레시피를 제공하는 콘텐츠, 퀴즈와 로고 인증샷</a:t>
            </a:r>
            <a:r>
              <a:rPr sz="1200">
                <a:solidFill>
                  <a:srgbClr val="000000"/>
                </a:solidFill>
                <a:latin typeface="맑은 고딕"/>
              </a:rPr>
              <a:t> 같은 이벤트를 계획적으로 실행했습니다. 이 방법으로 약 3583명에 달하는 팔로워들을 얻으며 10개의 팀 중 최우수팀으로 선정되었습니다. 실무에서도 말 복지와 관련된 다양한 지식과 저만의 창의적 사고를 바탕으로 한국마사회의 현안을 해결할 수 있는 방안을 제안하겠습니다.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동물복지에 대한 관심을 키우게 된 계기와 이를 경주 퇴역마 복지에 어떻게 적용할 계획인지 말씀해 주시기 바랍니다.</a:t>
            </a:r>
            <a:br/>
            <a:r>
              <a:t>(2) 한돈자조금관리위원회에서의 서포터즈 경험을 통해 얻은 교훈 중, 한국마사회에서 어떻게 활용할 수 있을지 구체적으로 설명해 주세요.</a:t>
            </a:r>
            <a:br/>
            <a:r>
              <a:t>(3) 경주 퇴역마의 복지 향상을 위해 구체적으로 어떤 새로운 방안을 제안할 계획인지 말씀해 주세요.</a:t>
            </a:r>
          </a:p>
        </p:txBody>
      </p:sp>
    </p:spTree>
  </p:cSld>
  <p:clrMapOvr>
    <a:masterClrMapping/>
  </p:clrMapOvr>
</p:sld>
</file>

<file path=ppt/slides/slide3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실험실에서 활동했을 </a:t>
            </a:r>
            <a:r>
              <a:rPr u="sng" b="1" sz="1200">
                <a:solidFill>
                  <a:srgbClr val="000000"/>
                </a:solidFill>
                <a:latin typeface="맑은 고딕"/>
              </a:rPr>
              <a:t>(1)때 의외로 마주해야 했던 문제는 언어적인 부분이었습니다. 한국에 온 지 3년 정도 된 중국인 사수분과 함께 일하면서 대부분을 영어로 이야기해야 했지만 발음이 다소 알아듣기 힘든 부분이 있었습니다.</a:t>
            </a:r>
            <a:r>
              <a:rPr sz="1200">
                <a:solidFill>
                  <a:srgbClr val="000000"/>
                </a:solidFill>
                <a:latin typeface="맑은 고딕"/>
              </a:rPr>
              <a:t> 실험실 내에서 자주 사용하는 용어들도 어려운 점이 많았기에 어떻게 이를 해결할지 고민했습니다.첫 번째, 사수분께 가능하면 천천히 설명해달라고 부탁을 드리고 작은 수첩을 항상 가지고 다니며 실험 과정 및 용어들을 적고 복습했습니다. 파스퇴르 파이펫, 코니컬 튜브, 볼텍싱 등 기본 용어부터 빠르게 숙지한 후 반복적으로 실험 과정을 시뮬레이션해 보기도 했습니다. 두 번째, 실험이 끝나면 제 방식대로 프로토콜을 사진과 함께 정리한 후 사수분께 제대로 이해한 게 맞는지 확인하여 2차 검증도 받았습니다. </a:t>
            </a:r>
            <a:r>
              <a:rPr u="sng" b="1" sz="1200">
                <a:solidFill>
                  <a:srgbClr val="000000"/>
                </a:solidFill>
                <a:latin typeface="맑은 고딕"/>
              </a:rPr>
              <a:t>(2)스스로 cell의 media 색이 변하는 이유를 찾아보기도 하고 실험실에서 낸 논문들을 찾아 읽어보며 지속해서 노력했기에 구성원들에게 인정도 받을 수 있었습니다.이후에는 사수분의 노하우를 적극적으로 배웠습니다. 예를 들면 세포 배양을 위한 media</a:t>
            </a:r>
            <a:r>
              <a:rPr sz="1200">
                <a:solidFill>
                  <a:srgbClr val="000000"/>
                </a:solidFill>
                <a:latin typeface="맑은 고딕"/>
              </a:rPr>
              <a:t> change나 passage 과정에서 suction 후 </a:t>
            </a:r>
            <a:r>
              <a:rPr u="sng" b="1" sz="1200">
                <a:solidFill>
                  <a:srgbClr val="000000"/>
                </a:solidFill>
                <a:latin typeface="맑은 고딕"/>
              </a:rPr>
              <a:t>(3)tip을 뺄 때 고무호스의 끝부분이 위쪽을 향하게 하거나 plate의 뚜껑이 클린벤치의 바닥이나 기구에 닿지 않게 주의하는 등의 팁을 익혔습니다. 이러한 노하우를 통해 부족한 점을 채우고 실험의 정확성을 높이게 되어 나중에 제가 14일간 직접 역분화줄기세포 배양을 진행했을 때는</a:t>
            </a:r>
            <a:r>
              <a:rPr sz="1200">
                <a:solidFill>
                  <a:srgbClr val="000000"/>
                </a:solidFill>
                <a:latin typeface="맑은 고딕"/>
              </a:rPr>
              <a:t> 오염 없이 성공적으로 마무리할 수 있었습니다. 이외에도 Cell sampling, stock, passage, PCR, western blot과 같은 부분도 자료로 만들어 내부에 실험실 구성원들과 공유함으로써 도움을 드릴 수 있었습니다.더 나은 소통은 부족함을 개선하고 능동적으로 노력할 때 가능해짐을 배운 경험이었습니다. 입사 후에도 다양한 배경과 문화를 가진 사람들을 마주할 때 이러한 자세로 서로의 좋은 점을 배우고 협력하는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실험실에서 겪었던 언어 장벽 문제를 해결하며 배운 경험을 회사 내에서 어떻게 적용할 계획인지 설명해 주세요.</a:t>
            </a:r>
            <a:br/>
            <a:r>
              <a:t>(2) 사수분과의 소통을 통해 실험실 내에서 어떤 성과를 이뤘는지, 그 성과가 향후 협업에 어떤 영향을 미칠 것이라고 생각하는지 말씀해 주세요.</a:t>
            </a:r>
            <a:br/>
            <a:r>
              <a:t>(3) 14일간 역분화줄기세포 배양을 성공적으로 마무리한 과정에서 가장 어려웠던 점과 그것을 어떻게 극복하였는지 상세히 설명해 주세요.</a:t>
            </a:r>
          </a:p>
        </p:txBody>
      </p:sp>
    </p:spTree>
  </p:cSld>
  <p:clrMapOvr>
    <a:masterClrMapping/>
  </p:clrMapOvr>
</p:sld>
</file>

<file path=ppt/slides/slide3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마사회가 추구하는 디지털 전환에 기여하고자 합니다. 4차 산업 시대에 마사회는 기관 고유 산업에 AI를 적용하고, DX 위원회 및 데이터 기반 행정을 통해 미래 공공행정의 청사진을 제시하고 있습니다. 이에 발맞추어, 저는 디지털 도구를 적절히 활용해 마사회 행정 프로세스를 개선하고, 디지털 마인드셋 확산에 노력하겠습니다. 비록 부족하지만, 개별 수학한 직무지식과 유사한 경험을 바탕으로 마사회 행정 품질을 향상시키고, 종국적으로 올바른 정책과 (</a:t>
            </a:r>
            <a:r>
              <a:rPr u="sng" b="1" sz="1200">
                <a:solidFill>
                  <a:srgbClr val="000000"/>
                </a:solidFill>
                <a:latin typeface="맑은 고딕"/>
              </a:rPr>
              <a:t>1)성과가 구현되도록 최선을 다하겠습니다. 연구원에서 근무 당시 ERP </a:t>
            </a:r>
            <a:r>
              <a:rPr sz="1200">
                <a:solidFill>
                  <a:srgbClr val="000000"/>
                </a:solidFill>
                <a:latin typeface="맑은 고딕"/>
              </a:rPr>
              <a:t>개선안을 제시하여 대외/정부 정책 지원 활동 DB의 활용성을 높인 경험이 있습니다. 연구직 직원들이 작성한 활동 신청서를 통해 생성된 데이터는 매년 2,500여 건에 달했습니다. 그런데 사내 ERP가 있음에도 불구하고 행정 부서에서는 별도 엑셀 파일을 제작하여 관리하고 있었습니다. 그 이유는 ERP에서 Export가 불가능한 데이터가 많고, 활동 항목의 분류 필터가 현행과 맞지 않아 (</a:t>
            </a:r>
            <a:r>
              <a:rPr u="sng" b="1" sz="1200">
                <a:solidFill>
                  <a:srgbClr val="000000"/>
                </a:solidFill>
                <a:latin typeface="맑은 고딕"/>
              </a:rPr>
              <a:t>2)실용성이 부족했기 때문입니다. 저는 ERP 시스템의 개선을 제안했습니다. DB를 이원적으로 관리하고 수동으로 업데이트하는 </a:t>
            </a:r>
            <a:r>
              <a:rPr sz="1200">
                <a:solidFill>
                  <a:srgbClr val="000000"/>
                </a:solidFill>
                <a:latin typeface="맑은 고딕"/>
              </a:rPr>
              <a:t>방식은 오류와 혼란을 초래하며, 외부 요청에 신속하게 대응하기 어렵다는 점을 인식했습니다. DB 관리의 주요 요소인 데이터 동시성과 공유성을 회복하고, 누구나 신속하고 정확하게 자료에 접근할 수 있도록 해야 했습니다. 여러 부서와 논의 후, 다음과 같이 모형을 변경했습니다. 먼저, 모든 활동 자료를 스프레드시트 형태로 추출할 수 있게 변경하고, 활동분류 (</a:t>
            </a:r>
            <a:r>
              <a:rPr u="sng" b="1" sz="1200">
                <a:solidFill>
                  <a:srgbClr val="000000"/>
                </a:solidFill>
                <a:latin typeface="맑은 고딕"/>
              </a:rPr>
              <a:t>3)항목을 현행화하여 데이터를 보다 효율적으로 활용하게 했습니다. 또한, 행정직과 연구직이 상이하게 </a:t>
            </a:r>
            <a:r>
              <a:rPr sz="1200">
                <a:solidFill>
                  <a:srgbClr val="000000"/>
                </a:solidFill>
                <a:latin typeface="맑은 고딕"/>
              </a:rPr>
              <a:t>보는 화면 구성을 통일하여 업무 논의 시 발생할 수 있는 오해를 없앴습니다. 덕분에, 기존에 요구자료 대응에 2시간 이상 소요되던 작업이 30분 이내로 단축되었습니다. 또한, 사업관리, 예산 등 대량 데이터를 관리하는 직원들과 사례를 공유함으로써 사내 행정 과정을 한층 더 개선할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연구원에서 ERP 개선안을 제시하여 많은 변화와 성과를 이루었다고 하셨습니다. 이 경험을 통해 배운 가장 큰 교훈이나 인사이트는 무엇이었으며, 앞으로의 디지털 전환에서 어떻게 활용할 계획인지 설명해 주세요.</a:t>
            </a:r>
            <a:br/>
            <a:r>
              <a:t>(2) ERP 시스템 개선을 위해 여러 부서와 논의했다고 하셨습니다. 이 과정에서 가장 어려웠던 점은 무엇이었으며, 어떻게 해결하셨나요?</a:t>
            </a:r>
            <a:br/>
            <a:r>
              <a:t>(3) 지원자는 ERP 개선을 통해 얻은 성과를 다른 부서와 공유하셨다고 하셨습니다. 이 성과 공유를 통해 어떤 추가적인 변화나 개선이 있었는지 구체적으로 설명해 주세요.</a:t>
            </a:r>
          </a:p>
        </p:txBody>
      </p:sp>
    </p:spTree>
  </p:cSld>
  <p:clrMapOvr>
    <a:masterClrMapping/>
  </p:clrMapOvr>
</p:sld>
</file>

<file path=ppt/slides/slide3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연구원 중앙연구심의회 담당 당시 회의록 작성에 특히 많은 시간이 소요되었습니다. 왜냐하면 5개 연구본부의 소회의 자료를 받아야 했기 때문입니다. 전임자는 자료 수령과 회의록 작성으로 큰 스트레스를 받았고, 소회의가 늦어질수록 자료 수령이 지연되어 중앙회의 전날에는 추가 근무를 해야 했습니다. 소회의 담당 사무원들과 자주 갈등이 있었고, 저 역시 비슷한 고충을 겪었습니다. 모두 변화가 필요하다고 느꼈지만, 선뜻 나서는 이는 없었습니다. 저는 여러 차례 본부별 사무원들을 직접 찾아가 상황을 설명하고 협조를 요청했습니다. 자료 작성 지연 원인, 작성에 필요한 시간, 본부별로 상이한 양식 사용 등의 문제를 함께 논의하며 해결책을 모색했습니다. 먼저, 소회의가 중앙회의 3일 전에 개최되도록 연구본부장님들께 부탁드렸습니다. 본부 소회의에서 결정된 사안이 중앙회의에서 회부되지 않는 불상사가 왜 발생하는지 문제 원인과 대안을 말씀드렸고, 상황 여건상 불가할 시 서면심의제를 이용해주실 것을 건의했습니다. 본부에서 간과하고 소회의 사무원들 주저했던 이 요청은 회의준비 첫 단추를 꿰는 가장 주요한 것이었습니다. 또한 저는 규정심사위원회에 안건을 상정하여 본부별 소회의록 양식을 중앙회의 기준에 맞추도록 변경했습니다. 이를 통해 본부 간 자료 비교가 용이해지면서 오류를 쉽게 발견할 수 있었고, 부서 간 참고하면서 사무원들의 회의록 작성도 (</a:t>
            </a:r>
            <a:r>
              <a:rPr u="sng" b="1" sz="1200">
                <a:solidFill>
                  <a:srgbClr val="000000"/>
                </a:solidFill>
                <a:latin typeface="맑은 고딕"/>
              </a:rPr>
              <a:t>1)수월해졌습니다. 업무 흐름의 병목현상들을 제거하자 제 회의록 작성 시간 역시 단축되어 제때 회의준비를 마칠 수 있었습니다. </a:t>
            </a:r>
            <a:r>
              <a:rPr sz="1200">
                <a:solidFill>
                  <a:srgbClr val="000000"/>
                </a:solidFill>
                <a:latin typeface="맑은 고딕"/>
              </a:rPr>
              <a:t>처음에는 쉽지 않았습니다. 업무를 인수할 당시, 사무원들에게 저는 또 하나의 부담스러운 담당자로 여겨졌을 수도 있습니다. 하지만 1년 동안 그들과 함께 어려움에 공감하고, 실수를 (</a:t>
            </a:r>
            <a:r>
              <a:rPr u="sng" b="1" sz="1200">
                <a:solidFill>
                  <a:srgbClr val="000000"/>
                </a:solidFill>
                <a:latin typeface="맑은 고딕"/>
              </a:rPr>
              <a:t>2)메워주며, 때로는 커피로 고마움을 표하면서 끈끈한 유대감이 생겨났습니다. 저는 이런 동료애가 그들의 협력을 이끌어내는 데 중요한 역할을 </a:t>
            </a:r>
            <a:r>
              <a:rPr sz="1200">
                <a:solidFill>
                  <a:srgbClr val="000000"/>
                </a:solidFill>
                <a:latin typeface="맑은 고딕"/>
              </a:rPr>
              <a:t>했다고 생각하며, 향후 직장에서도 팀워크와 협력 관계를 구축하는 데 유효할 것이라고 믿습니다.(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본부별 소회의 자료와 양식들의 단일화를 이루셨다고 했습니다. 이 변화는 실질적으로 회의 효율성을 어떻게 향상시켰나요?</a:t>
            </a:r>
            <a:br/>
            <a:r>
              <a:t>(2) 지원자는 회의 준비에 있어서 여러 부서와의 갈등을 조정하시면서 문제를 해결하셨다고 언급하셨습니다. 이 과정을 통해 구축된 유대감은 어떤 형태로 나타났으며, 향후 다른 팀이나 부서와의 협력에 어떻게 적용할 계획이신가요?</a:t>
            </a:r>
            <a:br/>
            <a:r>
              <a:t>(3) 처음에는 회의록 작성 업무를 맡으면서 사무원들과의 관계에서 어려움을 겪으셨다고 했습니다. 이와 같은 초기의 신뢰 형성을 어려워하는 사람들에게 조언을 해주신다면 무엇일까요?</a:t>
            </a:r>
          </a:p>
        </p:txBody>
      </p:sp>
    </p:spTree>
  </p:cSld>
  <p:clrMapOvr>
    <a:masterClrMapping/>
  </p:clrMapOvr>
</p:sld>
</file>

<file path=ppt/slides/slide3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 경마 고객의 연령은 5060이 80%로 그 비율이 매우 높은 상황으로, 이렇게 특정 연령층에 집중된 구조가 지속된다면 장기적으로 경마산업은 위기를 맞을 것입니다. 이에 저는 마사회의 브랜드 이미지를 개선하고, 2040 고객층을 확보하는 마케팅 전략을 수립하는 것을 목표로 하고 있습니다. 이를 위해 CS 실무 경험을 통한 데이터 분석 능력, 기획 실무경험과 PPT 역량을 바탕으로 마사회의 도약에 </a:t>
            </a:r>
            <a:r>
              <a:rPr u="sng" b="1" sz="1200">
                <a:solidFill>
                  <a:srgbClr val="000000"/>
                </a:solidFill>
                <a:latin typeface="맑은 고딕"/>
              </a:rPr>
              <a:t>(1)기여하고자 합니다.[데이터 분석 능력 : 고객 접점에서 답을 찾다]고객확보의 첫걸음은 '고객을 이해하는 것'입니다. 지사 CS 업무를 수행하며,</a:t>
            </a:r>
            <a:r>
              <a:rPr sz="1200">
                <a:solidFill>
                  <a:srgbClr val="000000"/>
                </a:solidFill>
                <a:latin typeface="맑은 고딕"/>
              </a:rPr>
              <a:t> 고객데이터를 분석해 만족도 향상 방안을 고민했습니다. 기존 </a:t>
            </a:r>
            <a:r>
              <a:rPr u="sng" b="1" sz="1200">
                <a:solidFill>
                  <a:srgbClr val="000000"/>
                </a:solidFill>
                <a:latin typeface="맑은 고딕"/>
              </a:rPr>
              <a:t>(2)CS활동은 만족도 조사 후 사은품 지급과 해피콜 등 사후 관리에 집중되어있었지만, 저는 데이터 분석을 통해 MOT(고객접점 경험)의 중요성을 파악했습니다. 이에 고객 접점 부서를</a:t>
            </a:r>
            <a:r>
              <a:rPr sz="1200">
                <a:solidFill>
                  <a:srgbClr val="000000"/>
                </a:solidFill>
                <a:latin typeface="맑은 고딕"/>
              </a:rPr>
              <a:t> 대상으로 직접 CS자료를 제작하고, 연령층별 맞춤형 사은품을 기획하여 서비스 현장에서 직접 제공하는 방식으로 개선했습니다. 이를 통해 CS 최하위 사업소를 2등으로 끌어올려 CS 향상도 부문 본부 1위를 달성했습니다. 이러한 경험을 활용하여 마사회에서도 소비자 데이터를 분석하고 고객 니즈를 파악하여 맞춤형 프로모션을 기획하겠습니다.[PPT 제작 능력 : 효과적인 컨텐츠 제작의 힘]대학시절 공모전과 광고회사 인턴경험을 통해 쌓은 PPT 역량으로 한전에서 인사기획 업무를 수행했습니다. 이 </a:t>
            </a:r>
            <a:r>
              <a:rPr u="sng" b="1" sz="1200">
                <a:solidFill>
                  <a:srgbClr val="000000"/>
                </a:solidFill>
                <a:latin typeface="맑은 고딕"/>
              </a:rPr>
              <a:t>(3)과정에서 'What(어떤 메시지를 전달하는지)' 못지않은 'How(어떻게 메시지를 효과적으로 전달하는지)'의 중요성을 깨달았습니다. 이후 지속적으로 기획력과</a:t>
            </a:r>
            <a:r>
              <a:rPr sz="1200">
                <a:solidFill>
                  <a:srgbClr val="000000"/>
                </a:solidFill>
                <a:latin typeface="맑은 고딕"/>
              </a:rPr>
              <a:t> PPT 능력을 키웠고, 덕분에 처음에는 작은 시각자료 제작에 불과했던 업무 범위가 확대되어 연간 30건 이상의 주요 보고자료를 제작하며 경영진 및 노조와의 원활한 소통을 지원했습니다. 이를 통해 제도의 적기 도입에 기여하며 조직의 성과 향상을 이끌었습니다. 마사회에서도 광고 및 홍보 콘텐츠 기획에 이러한 경험을 적극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지사의 CS 업무를 수행하며 만족도 향상 방안을 고민했다고 했는데, 구체적으로 어떤 데이터를 분석하고 어떤 방식으로 기획을 개선했는지 더 말씀해 주실 수 있나요?</a:t>
            </a:r>
            <a:br/>
            <a:r>
              <a:t>(2) 데이터 분석을 통해 고객 접점에서의 중요성을 파악하셨다고 했습니다. 이러한 분석 결과를 바탕으로 했던 가장 성공적인 CS 프로젝트는 무엇이었으며, 어떤 성과를 거두셨는지 설명 부탁드립니다.</a:t>
            </a:r>
            <a:br/>
            <a:r>
              <a:t>(3) 대학시절 공모전과 인턴 경험을 통해 얻은 PPT 제작 능력이 경영진 및 노조와의 원활한 소통을 지원했다고 했는데, 이 능력이 구체적으로 어떤 방식으로 도움이 되었는지 예를 들어 설명해 주세요.</a:t>
            </a:r>
          </a:p>
        </p:txBody>
      </p:sp>
    </p:spTree>
  </p:cSld>
  <p:clrMapOvr>
    <a:masterClrMapping/>
  </p:clrMapOvr>
</p:sld>
</file>

<file path=ppt/slides/slide3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소통이 업무 효율성을 만든다]한전에서 인사기획 </a:t>
            </a:r>
            <a:r>
              <a:rPr u="sng" b="1" sz="1200">
                <a:solidFill>
                  <a:srgbClr val="000000"/>
                </a:solidFill>
                <a:latin typeface="맑은 고딕"/>
              </a:rPr>
              <a:t>(1)업무를 수행하며, 경영진 보고자료 PT를 제작하는 과정에서 상사와의 의견차이로 인해 어려움을 겪은 경험이 있습니다. 신속한 의사결정이 필요한 상황이였지만, 상사의 요청이 구체적이지 않아 방향을 잡기가 어려웠고 결과물 수정이 반복되면서 업무 효율성이 저하되었습니다. 초반에는 상사의 요청사항을 그대로 반영했지만, 결과물이 상사의 기대와 달라 오히려 수정이 잦아졌습니다. 이에, 저는 단순히 피드백을 기다리기보다 먼저 적극적으로</a:t>
            </a:r>
            <a:r>
              <a:rPr sz="1200">
                <a:solidFill>
                  <a:srgbClr val="000000"/>
                </a:solidFill>
                <a:latin typeface="맑은 고딕"/>
              </a:rPr>
              <a:t> 소통하는 전략을 선택했습니다. 먼저, 상사가 원하는 방향을 명확히 하기위해, 작업 전 </a:t>
            </a:r>
            <a:r>
              <a:rPr u="sng" b="1" sz="1200">
                <a:solidFill>
                  <a:srgbClr val="000000"/>
                </a:solidFill>
                <a:latin typeface="맑은 고딕"/>
              </a:rPr>
              <a:t>(2)초안의 핵심내용을 요약하여 공유했습니다. 이를 통해 상사가 전반적인 흐름을 빠르게 검토하고, 방향성을 조정할 수 있도록 유도했습니다. 또한, 지시가 명확하지 않은 부분에 대해서는 여러 가지 버전으로 제작하여 비교 후 신속한 의사결정이 이루어질 수 있도록 지원했습니다. 이러한 방식으로 처음보다 피드백 횟수를</a:t>
            </a:r>
            <a:r>
              <a:rPr sz="1200">
                <a:solidFill>
                  <a:srgbClr val="000000"/>
                </a:solidFill>
                <a:latin typeface="맑은 고딕"/>
              </a:rPr>
              <a:t> 50% 이상 줄이고, 수정 소요 시간을 크게 단축할 수 있었습니다. 끝으로, 단순한 디자인 수정이 아니라, 논리적 흐름을 보완해 설득력을 높히는 방안을 함께 제시했습니다. 이를 통해 상사에게 제안력과 기획력을 인정받으며, 업무 범위도 넓힐 수 있었습니다. 이 경험을 통해, 단순히 수동적으로 주어진 업무를 수행하는 것이 아니라, 능동적으로 소통하며 협력하는 것이 중요하다는 점을 배웠습니다. 소통 과정이 당장은 비효율적으로 보일 수 있지만, 오히려 효율성과 효과성을 극대화하는 방법임을 깨달았습니다. 마사회에서도 마케팅 업무를 수행하며, 다양한 부서 및 외부 기관과 협업할 일이 많이 생길 것입니다. 저는 위와 같은 경험을 바탕으로, 이해관계자들과의 원활한 소통을 통해 마케팅 기획 과정에서 시너지를 극대화 하고, 효과적인 전략을 수립하는데 기여하겠습니다.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인사기획 업무를 수행하며 상사와의 의견 차이로 인한 어려움을 어떻게 극복했는지 구체적으로 말씀해주셨는데, 이러한 경험이 팀워크에 어떤 영향을 미쳤는지에 대해 말씀해 주세요.</a:t>
            </a:r>
            <a:br/>
            <a:r>
              <a:t>(2) 상사의 요청을 명확하게 하기 위해 여러 가지 버전으로 작업물을 제작했다고 했습니다. 이 방법이 효과적으로 작용했던 사례가 있는지 알고 싶습니다.</a:t>
            </a:r>
            <a:br/>
            <a:r>
              <a:t>(3) 마케팅 업무에서 다양한 부서 및 외부 기관과의 협업을 언급하셨습니다. 이 과정에서 겪었던 주요 도전 과제는 무엇이었으며, 이를 어떻게 해결하셨는지에 대해 이야기해 주세요.</a:t>
            </a:r>
          </a:p>
        </p:txBody>
      </p:sp>
    </p:spTree>
  </p:cSld>
  <p:clrMapOvr>
    <a:masterClrMapping/>
  </p:clrMapOvr>
</p:sld>
</file>

<file path=ppt/slides/slide3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조경직 직원으로서 우선 경마장이자 공원이라는 시설의 특징을 파악하고 시설유지관리의 전문성을 확보하고자 합니다. 이를 바탕으로 경마공원의 특성을 반영하는 고객친화적이고 실용적인 조경공간들을 조성하여, 고객들이 경마공원을 단순한 경마장 그 </a:t>
            </a:r>
            <a:r>
              <a:rPr u="sng" b="1" sz="1200">
                <a:solidFill>
                  <a:srgbClr val="000000"/>
                </a:solidFill>
                <a:latin typeface="맑은 고딕"/>
              </a:rPr>
              <a:t>(1)이상의 의미를 지닌 공간으로 인식하도록 경마공원을 발전시키는데 기여할 것입니다. 이러한 목표 달성을 위해 개발사업과</a:t>
            </a:r>
            <a:r>
              <a:rPr sz="1200">
                <a:solidFill>
                  <a:srgbClr val="000000"/>
                </a:solidFill>
                <a:latin typeface="맑은 고딕"/>
              </a:rPr>
              <a:t>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조경 식재 및 시설물의 상태를 면밀히 점검하고, 필요한 개선 작업을 신속하고 효율적으로 처리하는 능력을 키우는 데 도움이 </a:t>
            </a:r>
            <a:r>
              <a:rPr u="sng" b="1" sz="1200">
                <a:solidFill>
                  <a:srgbClr val="000000"/>
                </a:solidFill>
                <a:latin typeface="맑은 고딕"/>
              </a:rPr>
              <a:t>(2)되었습니다. 또한 지속 가능한 관리방안과 조경의 기능적, 미적 요소를 조화롭게 유지할 수 있는 방법을 고민해 왔으며, 실제로 이용객의 동선과 행태를 관찰하고 유사사례 벤치마킹을 실시하여 공간의</a:t>
            </a:r>
            <a:r>
              <a:rPr sz="1200">
                <a:solidFill>
                  <a:srgbClr val="000000"/>
                </a:solidFill>
                <a:latin typeface="맑은 고딕"/>
              </a:rPr>
              <a:t> 효율성 및 이용객의 심리적 만족감을 높일 수 있도록 개선한 경험이 </a:t>
            </a:r>
            <a:r>
              <a:rPr u="sng" b="1" sz="1200">
                <a:solidFill>
                  <a:srgbClr val="000000"/>
                </a:solidFill>
                <a:latin typeface="맑은 고딕"/>
              </a:rPr>
              <a:t>(3)있습니다. 이를 통해 한국마사회에서도 시설 유지관리 전문성을 빠르게 확보하고 효율적인 유지관리를 실시하고자 합니다. 또한, 개발사업 업무 시 공원 조성사업의 설계안 및 관계 법규를 검토하고</a:t>
            </a:r>
            <a:r>
              <a:rPr sz="1200">
                <a:solidFill>
                  <a:srgbClr val="000000"/>
                </a:solidFill>
                <a:latin typeface="맑은 고딕"/>
              </a:rPr>
              <a:t>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개발사업과 시설관리 경험을 두루 가지고 있다고 하셨습니다. 이 경험을 통해 해결했던 시설 유지관리의 큰 도전 과제는 무엇이었고, 어떻게 해결했는지 설명해 주실 수 있나요?</a:t>
            </a:r>
            <a:br/>
            <a:r>
              <a:t>(2) 지원자는 경마공원의 조경공간 개선에 대해 언급하셨는데, 과거에 조경공간을 고객 친화적으로 조성하기 위해 어떤 식으로 이용객의 행동을 분석하고 반영한 사례가 있나요?</a:t>
            </a:r>
            <a:br/>
            <a:r>
              <a:t>(3) 지원자는 한국마사회에 입사 후 공원을 발전시키는 것이 최종 목표라고 하셨는데, 이 목표를 달성하기 위해 현재까지 준비해온 가장 가치 있는 역량이나 기술은 무엇이라고 생각하시나요?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기간 동안 여러 공정이 </a:t>
            </a:r>
            <a:r>
              <a:rPr u="sng" b="1" sz="1200">
                <a:solidFill>
                  <a:srgbClr val="000000"/>
                </a:solidFill>
                <a:latin typeface="맑은 고딕"/>
              </a:rPr>
              <a:t>(1)협력해야 하는 아파트 조경 준공 검사를 수행한 경험이 있습니다. 아파트 준공 공사는 설계대로 시공이</a:t>
            </a:r>
            <a:r>
              <a:rPr sz="1200">
                <a:solidFill>
                  <a:srgbClr val="000000"/>
                </a:solidFill>
                <a:latin typeface="맑은 고딕"/>
              </a:rPr>
              <a:t> 이루어졌는지, 시공 오류는 없는지 확인하는 업무였습니다. 현장에서 멘토님께서 지적하신 사항들을 기록했지만, 생소한 용어가 많아 내용을 정확히 이해하는 데 어려움을 겪었습니다.이를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깨달았습니다.둘째, 각 공정 간의 연계성을 이해하고 현장 상황에 맞게 검토하는 것이 필요하다는 점입니다. 예를 들어, 수목을 식재할 때 뿌리분 마대가 </a:t>
            </a:r>
            <a:r>
              <a:rPr u="sng" b="1" sz="1200">
                <a:solidFill>
                  <a:srgbClr val="000000"/>
                </a:solidFill>
                <a:latin typeface="맑은 고딕"/>
              </a:rPr>
              <a:t>(2)노출되지 않도록 해야 하지만, 현장에서 확인해 보니 지하에 매설된 관로로 인해 수목을 상식해야 했고, 그 과정에서 뿌리분 마대가 드러난 사례가 있었습니다. 이러한 문제를 이해하고 해결 방안을 고민하는 과정에서 협업의 중요성을 더욱 실감하게 되었습니다.이후 저는 현장에서 빠르게 문제를 파악할</a:t>
            </a:r>
            <a:r>
              <a:rPr sz="1200">
                <a:solidFill>
                  <a:srgbClr val="000000"/>
                </a:solidFill>
                <a:latin typeface="맑은 고딕"/>
              </a:rPr>
              <a:t> 수 있도록 인턴기간동안 조경 관련 지침을 꾸준히 학습하였고, 인턴종료후에는 조경설계도서를 보며 조경에 관한 </a:t>
            </a:r>
            <a:r>
              <a:rPr u="sng" b="1" sz="1200">
                <a:solidFill>
                  <a:srgbClr val="000000"/>
                </a:solidFill>
                <a:latin typeface="맑은 고딕"/>
              </a:rPr>
              <a:t>(3)지식을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아파트 준공 공사 시 현장에서 멘토님이 지적하신 사항 중 가장 어려웠던 것과 그 해소 방안을 설명해 주세요.</a:t>
            </a:r>
            <a:br/>
            <a:r>
              <a:t>(2) 지하 관로로 인해 발생한 뿌리분 마대 노출 문제를 해결했던 과정에서 어떤 구체적인 조치를 취하셨는지 말씀해 주세요.</a:t>
            </a:r>
            <a:br/>
            <a:r>
              <a:t>(3) 지원자가 인턴 기간 동안 조경 관련 지침 학습을 꾸준히 진행했다고 하셨습니다. 그 경험이 실제 시공 현장 문제 해결에 어떻게 적용되었는지 설명해 주시겠습니까?</a:t>
            </a:r>
          </a:p>
        </p:txBody>
      </p:sp>
    </p:spTree>
  </p:cSld>
  <p:clrMapOvr>
    <a:masterClrMapping/>
  </p:clrMapOvr>
</p:sld>
</file>

<file path=ppt/slides/slide3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‘상대방의 입장에서 생각해보는 것’이 </a:t>
            </a:r>
            <a:r>
              <a:rPr u="sng" b="1" sz="1200">
                <a:solidFill>
                  <a:srgbClr val="000000"/>
                </a:solidFill>
                <a:latin typeface="맑은 고딕"/>
              </a:rPr>
              <a:t>(1)소통을 원활하게 만들 수 있는 첫 걸음이라는 마음으로 민원인의 입장을 이해하려고 노력했습니다. 이에 그들의 요구가 단순히 법적인 문제에 그치지 않고, 개인적인 불만에서</a:t>
            </a:r>
            <a:r>
              <a:rPr sz="1200">
                <a:solidFill>
                  <a:srgbClr val="000000"/>
                </a:solidFill>
                <a:latin typeface="맑은 고딕"/>
              </a:rPr>
              <a:t> 비롯된 부분이 있다는 점을 파악하고, 민원인의 감정을 헤아리며 대화를 시작했습니다. 저는 이 과정에서 민원인과의 대면회의를 여러차례 주도하고 이야기를 </a:t>
            </a:r>
            <a:r>
              <a:rPr u="sng" b="1" sz="1200">
                <a:solidFill>
                  <a:srgbClr val="000000"/>
                </a:solidFill>
                <a:latin typeface="맑은 고딕"/>
              </a:rPr>
              <a:t>(2)경청하며, 그들의 상황을 존중하고 있다는 신뢰 및 유대관계를 쌓는 데 주력했습니다.그 후, 법적 검토를 거쳐 가능한 해결 방안을 찾기 위해 연구용역을 발주하고 현장조사를 나가며, 법적 기준을</a:t>
            </a:r>
            <a:r>
              <a:rPr sz="1200">
                <a:solidFill>
                  <a:srgbClr val="000000"/>
                </a:solidFill>
                <a:latin typeface="맑은 고딕"/>
              </a:rPr>
              <a:t> 충족하면서도 민원인의 요구를 최대한 반영할 수 있는 타협점을 찾았고 </a:t>
            </a:r>
            <a:r>
              <a:rPr u="sng" b="1" sz="1200">
                <a:solidFill>
                  <a:srgbClr val="000000"/>
                </a:solidFill>
                <a:latin typeface="맑은 고딕"/>
              </a:rPr>
              <a:t>(3)최종적으로 모두가 수용할 수 있는 협의점을 도출하였습니다.이 경험을 통해, 저는 갈등 상황에서도 회피가 아닌 열린 마음으로 소통하며, 상대방의 입장을 존중하는것이 얼마나 중요한지를 배웠습니다. 또한, 법적 검토와 협력적인 태도를</a:t>
            </a:r>
            <a:r>
              <a:rPr sz="1200">
                <a:solidFill>
                  <a:srgbClr val="000000"/>
                </a:solidFill>
                <a:latin typeface="맑은 고딕"/>
              </a:rPr>
              <a:t> 통해 복잡한 상황을 해결할 수 있다는 자신감을 얻었습니다. 앞으로도 어떠한 업무 상황에서도, 열린 마음으로 소통하고, 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민원 처리 과정에서 상대방과의 유대감을 쌓기 위해 경청하는 자세가 중요하다고 말씀하셨는데, 지원자가 과거에 비슷한 문제를 겪을 때 유사한 접근 방식을 사용한 경험이 있다면 무엇이었으며, 그 결과는 어땠나요?</a:t>
            </a:r>
            <a:br/>
            <a:r>
              <a:t>(2) 민원인과의 소통 문제를 해결하기 위해 연구용역을 발주하셨다고 했습니다. 당시 어떤 내용을 중점적으로 연구하였고, 그 연구결과가 최종 해결에 어떻게 기여했는지 구체적으로 설명해 주세요.</a:t>
            </a:r>
            <a:br/>
            <a:r>
              <a:t>(3) 당신이 갈등 상황을 해결하면서 얻은 자신감 있는 자세가 어떤 다른 업무 상황에서도 발휘된 사례에 대해 설명해 주시겠습니까?</a:t>
            </a:r>
          </a:p>
        </p:txBody>
      </p:sp>
    </p:spTree>
  </p:cSld>
  <p:clrMapOvr>
    <a:masterClrMapping/>
  </p:clrMapOvr>
</p:sld>
</file>

<file path=ppt/slides/slide3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첫 번째는 직무와 연관된 다양한 사람들과 좋은 관계를 유지하고 소통 </a:t>
            </a:r>
            <a:r>
              <a:rPr u="sng" b="1" sz="1200">
                <a:solidFill>
                  <a:srgbClr val="000000"/>
                </a:solidFill>
                <a:latin typeface="맑은 고딕"/>
              </a:rPr>
              <a:t>(1)능력을 갖추는 것입니다. 말의 주변에는 먼저 마주와 기수가 있고, 말을 관리하는 조교사, 조련사,</a:t>
            </a:r>
            <a:r>
              <a:rPr sz="1200">
                <a:solidFill>
                  <a:srgbClr val="000000"/>
                </a:solidFill>
                <a:latin typeface="맑은 고딕"/>
              </a:rPr>
              <a:t> 관리사 등이 있다고 알고 있습니다. 말 관계자들과 매끄럽게 소통하여 말의 내원 전 상태가 어땠는지, 어디를 불편해했는지 대화를 통해 말의 정보를 얻고 치료 방법을 결정하는 수의사가 되고 싶습니다.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a:t>
            </a:r>
            <a:r>
              <a:rPr u="sng" b="1" sz="1200">
                <a:solidFill>
                  <a:srgbClr val="000000"/>
                </a:solidFill>
                <a:latin typeface="맑은 고딕"/>
              </a:rPr>
              <a:t>(2)이 경험을 바탕으로 원하는 바를 이룰 수 있다고 믿습니다.두 번째는 말 의료, 복지에</a:t>
            </a:r>
            <a:r>
              <a:rPr sz="1200">
                <a:solidFill>
                  <a:srgbClr val="000000"/>
                </a:solidFill>
                <a:latin typeface="맑은 고딕"/>
              </a:rPr>
              <a:t> 대한 전문적인 지식과 경험을 쌓아 2차 진료 기관에 어울리는 수의사가 되는 것입니다. 사내 또는 외부에서 진행하는 다양한 교육 기회에 적극적으로 참가하고 말 의학이나 복지에 관한 책이나 문헌도 따로 공부하고 싶습니다. 예를 들어 </a:t>
            </a:r>
            <a:r>
              <a:rPr u="sng" b="1" sz="1200">
                <a:solidFill>
                  <a:srgbClr val="000000"/>
                </a:solidFill>
                <a:latin typeface="맑은 고딕"/>
              </a:rPr>
              <a:t>(3)마사회 관할 동물병원은 상위 진료 기관이기 때문에 응급 산통 수술과 같은 응급 상황이 발생할 수 있다고 들었습니다. 응급 상황에서는 환축 바이탈에서 고려해야</a:t>
            </a:r>
            <a:r>
              <a:rPr sz="1200">
                <a:solidFill>
                  <a:srgbClr val="000000"/>
                </a:solidFill>
                <a:latin typeface="맑은 고딕"/>
              </a:rPr>
              <a:t> 할 요소가 많기 때문에 필요한 응급 약물을 미리 준비해 두고 어떠한 상황에서도 침착하게 대처할 수 있는 준비가 되어 있어야 합니다.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말의 정보를 얻고 치료 방법을 결정하는 수의사가 되고 싶다는 목표를 가지고 계신데, 이를 위해 과거 어떤 사례에서 성공적으로 정보를 수집하고 결정한 경험이 있는지 말씀해 주세요.</a:t>
            </a:r>
            <a:br/>
            <a:r>
              <a:t>(2) 마사회에서는 응급 산통 수술과 같은 응급 상황이 발생할 수 있다고 하셨습니다. 과거에 비슷한 응급 상황에서 어떻게 대처하셨으며, 그 경험이 당신에게 어떤 영향을 미쳤나요?</a:t>
            </a:r>
            <a:br/>
            <a:r>
              <a:t>(3) 2차 동물 병원에서의 경험이 현재 목표를 이루는 데 어떻게 도움이 될 것이라고 생각하시나요? 구체적인 예시를 들어 설명해 주세요.</a:t>
            </a:r>
          </a:p>
        </p:txBody>
      </p:sp>
    </p:spTree>
  </p:cSld>
  <p:clrMapOvr>
    <a:masterClrMapping/>
  </p:clrMapOvr>
</p:sld>
</file>

<file path=ppt/slides/slide3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 병원에서 근무하면서 타인과 소통할 일도 어려움을 겪는 상황도 많이 있었습니다. 상대는 크게 원장, </a:t>
            </a:r>
            <a:r>
              <a:rPr u="sng" b="1" sz="1200">
                <a:solidFill>
                  <a:srgbClr val="000000"/>
                </a:solidFill>
                <a:latin typeface="맑은 고딕"/>
              </a:rPr>
              <a:t>(1)보호자, 간호사 이렇게 세 가지 그룹으로 분류할 수가 있었습니다. 세 그룹과 돌아가면서 갈등 상황이 발생했습니다. 저는 반복되는 갈등 상황을 해결하기</a:t>
            </a:r>
            <a:r>
              <a:rPr sz="1200">
                <a:solidFill>
                  <a:srgbClr val="000000"/>
                </a:solidFill>
                <a:latin typeface="맑은 고딕"/>
              </a:rPr>
              <a:t> 위해 각자의 목적과 입장을 이해하기 위해 노력했습니다.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a:t>
            </a:r>
            <a:r>
              <a:rPr u="sng" b="1" sz="1200">
                <a:solidFill>
                  <a:srgbClr val="000000"/>
                </a:solidFill>
                <a:latin typeface="맑은 고딕"/>
              </a:rPr>
              <a:t>(2)있는 경우가 많았습니다. 그리고 보호자의 경우 반려 동물에 대한 애정이 가족 같은 경우가 많았습니다.</a:t>
            </a:r>
            <a:r>
              <a:rPr sz="1200">
                <a:solidFill>
                  <a:srgbClr val="000000"/>
                </a:solidFill>
                <a:latin typeface="맑은 고딕"/>
              </a:rPr>
              <a:t> 그렇기 때문에 수의사로서 허점을 보이거나 실수를 하지 않도록 주의하였습니다. 보호자의 입장이 되어 동물의 상황을 이해하고 주증을 해결하기 위해 함께 고민했습니다. 그럼으로써 </a:t>
            </a:r>
            <a:r>
              <a:rPr u="sng" b="1" sz="1200">
                <a:solidFill>
                  <a:srgbClr val="000000"/>
                </a:solidFill>
                <a:latin typeface="맑은 고딕"/>
              </a:rPr>
              <a:t>(3)재진을 오는 환자들도 많아지고 특별히 저를 찾는 보호자들도 나타났습니다. 간호사들과는 처음 일을 시작할 때 갈등을 겪었습니다. 예를 들어 처음 수술실에 들어가거나</a:t>
            </a:r>
            <a:r>
              <a:rPr sz="1200">
                <a:solidFill>
                  <a:srgbClr val="000000"/>
                </a:solidFill>
                <a:latin typeface="맑은 고딕"/>
              </a:rPr>
              <a:t>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동물 병원에서 원장과의 갈등 상황을 반복해서 겪으셨다고 했는데, 그 중 기억에 남는 갈등 상황은 어떤 것이었으며, 이를 해결하기 위해 어떤 노력을 하셨나요?</a:t>
            </a:r>
            <a:br/>
            <a:r>
              <a:t>(2) 보호자들과 재진 환자들이 많아졌다고 말씀하셨습니다. 보호자들과의 어떤 소통 방식이 특히 효과적이었다고 느끼셨나요?</a:t>
            </a:r>
            <a:br/>
            <a:r>
              <a:t>(3) 간호사와의 초기 갈등을 극복하고 나서, 응급 상황에서 자신감 있게 지시를 내릴 수 있게 되었다고 하셨습니다. 그 과정에서 가장 중요했다고 생각하는 변화는 무엇인가요?</a:t>
            </a:r>
          </a:p>
        </p:txBody>
      </p:sp>
    </p:spTree>
  </p:cSld>
  <p:clrMapOvr>
    <a:masterClrMapping/>
  </p:clrMapOvr>
</p:sld>
</file>

<file path=ppt/slides/slide3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오늘날 우리나라는 물질적인 측면에서의 국민소득 증가에 따라 삶의 질 또한 제고되면서 과거 고도 산업화시기와는 달리 개개인의 행복추구와 여유의 만끽 및 즐길거리에 대한 다양한 수요가 폭증하는 변곡점에 와 있다고 할 수 있을 것입니다. 이와 같은 시대적인 변화상을 잘 대변해주는 것이 요즈음의 지친 현대인의 일상에 대한 ´힐링´의 화두가 우리 사회에서 크게 </a:t>
            </a:r>
            <a:r>
              <a:rPr u="sng" b="1" sz="1200">
                <a:solidFill>
                  <a:srgbClr val="000000"/>
                </a:solidFill>
                <a:latin typeface="맑은 고딕"/>
              </a:rPr>
              <a:t>(1)회자된다든가 애완동물 시장이 크게 성장하고 있다는 점일 것입니다. 이러한 현실 속에서</a:t>
            </a:r>
            <a:r>
              <a:rPr sz="1200">
                <a:solidFill>
                  <a:srgbClr val="000000"/>
                </a:solidFill>
                <a:latin typeface="맑은 고딕"/>
              </a:rPr>
              <a:t> 한국마사회는 삭막한 기계문명에 둘러싸인 도시생활 </a:t>
            </a:r>
            <a:r>
              <a:rPr u="sng" b="1" sz="1200">
                <a:solidFill>
                  <a:srgbClr val="000000"/>
                </a:solidFill>
                <a:latin typeface="맑은 고딕"/>
              </a:rPr>
              <a:t>(2)속에서 자연을 접할 기회가 적은 현대인들에게 정서적인 측면에서 살아있는</a:t>
            </a:r>
            <a:r>
              <a:rPr sz="1200">
                <a:solidFill>
                  <a:srgbClr val="000000"/>
                </a:solidFill>
                <a:latin typeface="맑은 고딕"/>
              </a:rPr>
              <a:t> 생명체인 말과의 교감을 통한 심리적 위안효과를 줌으로써 </a:t>
            </a:r>
            <a:r>
              <a:rPr u="sng" b="1" sz="1200">
                <a:solidFill>
                  <a:srgbClr val="000000"/>
                </a:solidFill>
                <a:latin typeface="맑은 고딕"/>
              </a:rPr>
              <a:t>(3)궁극적으로 국민의 복리증진이란 공익적 가치의 실현에 일조하고 있습니다. 아울러 앞으로의 미래비전 제시를 통해 사회 전체에 만연한 경마에 대한</a:t>
            </a:r>
            <a:r>
              <a:rPr sz="1200">
                <a:solidFill>
                  <a:srgbClr val="000000"/>
                </a:solidFill>
                <a:latin typeface="맑은 고딕"/>
              </a:rPr>
              <a:t> 부정적 인식을 차차 극복해 나가면서 건전한 경마문화를 조성해 나가고 장기적으로는 승마 대중화 등 말산업의 다양한 창조적 융합발전을 도모하는 바 저는 그 일원이 되어 이를 통한 국가경제발전 및 국민의 문화,레저생활 향상에 기여해보고 싶었습니다. 한편 저는 학창시절부터 기업법전문 변호사를 꿈꾸며 법률관련 국가시험에 매진하면서 국내외 법령자료와 최신판례에 대한 이해를 증진시키기 위하여 부단히 노력하였습니다. 아울러 모 기업 법무팀원으로 재직 시 주요 계약서작성 및 검토업무를 비롯하여 회사관련 민사소송 및 행정심판,행정소송 지원업무와 함께 재직 중이던 회사가 진행하던 다양한 신규 및 기존사업관련 법적 리스크 관리사무를 처리하였던 기업법무관련 직무경력도 있습니다.이와 같은 경험과 역량을 지닌 저는 앞으로 한국마사회 입사 후 법률관련 지식과 경험을 더욱 더 쌓아 나가면서 한국마사회가 국내의 신시장을 개척하고 새로운 사업모델을 기획,집행하는 과정에서 필요로 하는 법률자문의 제공과 소송수행 지원 등을 통해 한국마사회의 발전에 이바지해보고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해외 법령자료와 최신판례에 대한 이해를 증진시키기 위해 노력했다고 하셨는데, 이 과정에서 가장 도전적이었던 순간이 무엇이었으며, 어떻게 극복하셨는지 설명해 주세요.</a:t>
            </a:r>
            <a:br/>
            <a:r>
              <a:t>(2) 한국마사회 입사 후 '말산업의 다양한 창조적 융합발전'에 기여한다고 하셨는데, 이를 위해 어떤 구체적인 계획이나 비전을 가지고 계신가요?</a:t>
            </a:r>
            <a:br/>
            <a:r>
              <a:t>(3) 당신이 법무팀원으로 재직하며 담당했던 '신규 및 기존사업관련 법적 리스크 관리사무'에 대해 구체적인 사례와 그 성과를 말씀해 주실 수 있나요?</a:t>
            </a:r>
          </a:p>
        </p:txBody>
      </p:sp>
    </p:spTree>
  </p:cSld>
  <p:clrMapOvr>
    <a:masterClrMapping/>
  </p:clrMapOvr>
</p:sld>
</file>

<file path=ppt/slides/slide3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2019년 연말 즈음에 저는 고교 </a:t>
            </a:r>
            <a:r>
              <a:rPr u="sng" b="1" sz="1200">
                <a:solidFill>
                  <a:srgbClr val="000000"/>
                </a:solidFill>
                <a:latin typeface="맑은 고딕"/>
              </a:rPr>
              <a:t>(1)동문회장을 보좌하는 총무로서 재학생들만이 아니라 졸업하신 선배님들의 경우 그 가족들까지 대동하여 대규모로 거행하는 카니발이란 연례 동문회행사의 성공적인 개최에 (2)일조했던 경험이 있었습니다.구체적으로 그 전 해까지만 하더라도 관례적으로 대학 본관건물에 있는 연회홀에서 성대한 규모로 이를 치르느라 상당한 비용이 소요됐었기 때문에 참석자 당 5만원씩을 지참하게 했었는데 비싼 값을</a:t>
            </a:r>
            <a:r>
              <a:rPr sz="1200">
                <a:solidFill>
                  <a:srgbClr val="000000"/>
                </a:solidFill>
                <a:latin typeface="맑은 고딕"/>
              </a:rPr>
              <a:t> 지불하고서 준비한 자리에 비해 매 해 실제로 참석하는 인원은 항시 적었던지라 음식과 돈 낭비의 문제가 누차 </a:t>
            </a:r>
            <a:r>
              <a:rPr u="sng" b="1" sz="1200">
                <a:solidFill>
                  <a:srgbClr val="000000"/>
                </a:solidFill>
                <a:latin typeface="맑은 고딕"/>
              </a:rPr>
              <a:t>(3)지적되곤 했었습니다.그런 까닭에 저는 이 때 실무책임자로서 다른 학교들의 동문회 실태를 살펴보고 아울러 주변의 괜찮은 연회공간을 직접 물색한 후 그 해의 모임은 학교 앞의 적당한 규모의 주점을 저녁에 통째로 빌려 거기에서 조촐하게 개최하자고 주장하였습니다.그렇게</a:t>
            </a:r>
            <a:r>
              <a:rPr sz="1200">
                <a:solidFill>
                  <a:srgbClr val="000000"/>
                </a:solidFill>
                <a:latin typeface="맑은 고딕"/>
              </a:rPr>
              <a:t> 한다면 불필요한 낭비를 줄일 수 있고 또한 다른 손님들의 출입으로 인해 동문회가 방해받는 일도 없이 훨씬 더 친밀하고 아늑한 분위기를 즐길 수 있을 뿐만 아니라 주점 주인께도 평소의 주말저녁 매출에 비해 많은 돈을 벌 수 있게 해 드리는 것이니 여러모로 이로운 일이라고 설득했던 것입니다.처음에는 기존의 관행을 고수하며 이에 반대하던 선배들도 제 끈질긴 설득에 결국엔 동의하였으며 이를 통해 예전엔 뷔페음식 등을 먹느라 모임에 다소 소홀하던 분위기를 구성원들의 교류와 소통이 넘치는 장으로 변모시킬 수 있었습니다.이를 통해 명백하게 부당한 일임에도 다수가 침묵한다고 하여 움츠러들지 말고 적극적인 문제제기를 통해 이를 개선하려는 노력을 기울인다면 공동체 전체의 이익이 될 수 있음을 배울 수 있었습니다.아울러 이러한 경험으로부터 저는 명확한 사실자료에 근거한 타협안 제시 및 상대의 입장을 경청하고 존중하는 태도 견지가 조직의 성과창출을 위해 다양한 구성원들과 협업하는 과정에서 중요하다는 점을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동문회 행사에서 기존의 관행을 버리고 새로운 방식으로 성공을 이끌었습니다. 이 경험에서 얻은 교훈을 바탕으로 한국마사회에서의 문제 해결에 어떻게 적용할 계획인가요?</a:t>
            </a:r>
            <a:br/>
            <a:r>
              <a:t>(2) 비용 절감과 같은 실무책임자로서의 장점을 발휘한 부분은 구체적으로 어떤 방법을 활용했는지 말씀해 주세요.</a:t>
            </a:r>
            <a:br/>
            <a:r>
              <a:t>(3) 당신의 설득을 통해 얻은 가장 큰 성과는 무엇이었으며, 이러한 소통 능력이 향후 직장 내 커뮤니케이션에 어떻게 도움이 될 것이라 생각하나요?</a:t>
            </a:r>
          </a:p>
        </p:txBody>
      </p:sp>
    </p:spTree>
  </p:cSld>
  <p:clrMapOvr>
    <a:masterClrMapping/>
  </p:clrMapOvr>
</p:sld>
</file>

<file path=ppt/slides/slide3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a:t>
            </a:r>
            <a:r>
              <a:rPr u="sng" b="1" sz="1200">
                <a:solidFill>
                  <a:srgbClr val="000000"/>
                </a:solidFill>
                <a:latin typeface="맑은 고딕"/>
              </a:rPr>
              <a:t>(1)해외 수출 확대 등 계속해서 해외사업을 확장하고 있습니다. 미국에서 유튜버의 일을 도울 때, 한국어와 영어 버전 두 가지 영상을</a:t>
            </a:r>
            <a:r>
              <a:rPr sz="1200">
                <a:solidFill>
                  <a:srgbClr val="000000"/>
                </a:solidFill>
                <a:latin typeface="맑은 고딕"/>
              </a:rPr>
              <a:t> 촬영 및 제작하며 미국식 유머를 이해하고 한국어로 번역하는 것에 어려움을 느껴 원어민 친구들에게 물어보고 해결했던 경험이 있습니다. 이처럼 글로벌 시장에서 각 문화별 차이를 이해하고 컨텐츠를 제작했던 경험을 살려, 해외 말산업 시장 조사 및 각국의 문화적 특성을 반영한 맞춤형 마케팅 전략을 수립하겠습니다. 또, 각종 행사 및 촬영장에서 쌓은 글로벌 커뮤니케이션 역량을 활용하여 해외 고객을 대상으로 전략적 홍보를 펼침으로써 한국마사회의 브랜드 가치를 효과적으로 알리고 싶습니다.2. 말산업을 통한 고부가가치 창출 및 브랜드 강화를 이끌어 내겠습니다.말산업은 말의 생산·육성·유통을 넘어 경마, 레저, 관광 등 다양한 산업까지 포괄하는 사업입니다. 재직 중인 공단에서 지원 시장의 문화·관광자원을 발굴하고 이를 바탕으로 </a:t>
            </a:r>
            <a:r>
              <a:rPr u="sng" b="1" sz="1200">
                <a:solidFill>
                  <a:srgbClr val="000000"/>
                </a:solidFill>
                <a:latin typeface="맑은 고딕"/>
              </a:rPr>
              <a:t>(2)(3)주고객층을 타겟으로 한 관광 프로그램을 기획했습니다. 예를 들어, DMZ 인근의 전통시장의 경우 외국인 관광객을 대상으로 한 팸투어를 개발하여 큰 호응을 얻기도 했습니다. 이러한 경험을 바탕으로</a:t>
            </a:r>
            <a:r>
              <a:rPr sz="1200">
                <a:solidFill>
                  <a:srgbClr val="000000"/>
                </a:solidFill>
                <a:latin typeface="맑은 고딕"/>
              </a:rPr>
              <a:t>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유튜버의 작업을 도왔던 경험을 통해 학습한 글로벌 커뮤니케이션 역량을 구체적으로 설명해주실 수 있나요?</a:t>
            </a:r>
            <a:br/>
            <a:r>
              <a:t>(2) 재직 중 공단에서 기획했던 관광 프로그램의 반응을 통해 배운 점들이 한국마사회에서 어떻게 활용될 수 있을까요?</a:t>
            </a:r>
            <a:br/>
            <a:r>
              <a:t>(3) 지원자는 다양한 고객층을 분석하여 말산업의 부가가치를 창출하고자 한다고 하셨는데, 이를 위해 어떤 분석 기법이나 도구를 사용할 계획인지 설명해주세요.</a:t>
            </a:r>
          </a:p>
        </p:txBody>
      </p:sp>
    </p:spTree>
  </p:cSld>
  <p:clrMapOvr>
    <a:masterClrMapping/>
  </p:clrMapOvr>
</p:sld>
</file>

<file path=ppt/slides/slide3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업무 효율성 달성정부출연연구기관에서 연구과제를 수행하며 소통과 피드백을 통해 업무의 효율성을 이끌어낸 경험이 있습니다. 총괄 지원을 맡아 각 지역별, 분야별 연구과제를 동시에 관리함에 따라 사업 담당자들과의 지속적인 소통 및 인수인계에 </a:t>
            </a:r>
            <a:r>
              <a:rPr u="sng" b="1" sz="1200">
                <a:solidFill>
                  <a:srgbClr val="000000"/>
                </a:solidFill>
                <a:latin typeface="맑은 고딕"/>
              </a:rPr>
              <a:t>(1)어려움을 겪었습니다. 또, 이로 인해 업무 협의 과정에서 난관에 부딪히기도 했습니다. 이러한 문제를 해결하기 위해 전체 자료를 분석한 결과, 연구자들이 각자</a:t>
            </a:r>
            <a:r>
              <a:rPr sz="1200">
                <a:solidFill>
                  <a:srgbClr val="000000"/>
                </a:solidFill>
                <a:latin typeface="맑은 고딕"/>
              </a:rPr>
              <a:t>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이후, 연구 자료 및 데이터를 효과적으로 관리할 수 있도록 직접 '사업 조서 관리카드' 양식을 작성했습니다. 불필요한 항목을 줄이고 자주 활용하는 정보를 쉽게 입력할 수 있도록 지속적인 소통과 피드백을 통해 양식을 완성했습니다.해당 양식을 연구자들에게 설명할 때에는 단순한 형식 변경이 아니라 업무의 효율성을 높이는 도구라는 점을 설명했습니다. 또, 도입 단계에서는 제가 직접 입력한 예시를 공유하고 자료 입력을 도와줌으로써 연구자들이 새 </a:t>
            </a:r>
            <a:r>
              <a:rPr u="sng" b="1" sz="1200">
                <a:solidFill>
                  <a:srgbClr val="000000"/>
                </a:solidFill>
                <a:latin typeface="맑은 고딕"/>
              </a:rPr>
              <a:t>(2)양식에 적응할 수 있도록 지원했습니다. 이처럼 명확한 기준을 활용한 데이터 관리를 통해 연구 진행 상황을 보다 체계적으로 관리할 수 있게 됨으로써 프로젝트의 성격에 맞는 사업 발굴 및 협의가 효과적으로 이루어졌습니다.</a:t>
            </a:r>
            <a:r>
              <a:rPr sz="1200">
                <a:solidFill>
                  <a:srgbClr val="000000"/>
                </a:solidFill>
                <a:latin typeface="맑은 고딕"/>
              </a:rPr>
              <a:t> 또한, 신규 연구진이 업무를 인계받아 변경 계획을 수립하는 일이 수월해져 업무 연속성이 강화되기도 했습니다.이러한 경험을 바탕으로 입사 </a:t>
            </a:r>
            <a:r>
              <a:rPr u="sng" b="1" sz="1200">
                <a:solidFill>
                  <a:srgbClr val="000000"/>
                </a:solidFill>
                <a:latin typeface="맑은 고딕"/>
              </a:rPr>
              <a:t>(3)후에도 업무 관계자들과 적극적으로 소통함으로써 업무 프로세스의 효율성을 높이겠습니다. 또, 현장과 업무에 대한 이해가</a:t>
            </a:r>
            <a:r>
              <a:rPr sz="1200">
                <a:solidFill>
                  <a:srgbClr val="000000"/>
                </a:solidFill>
                <a:latin typeface="맑은 고딕"/>
              </a:rPr>
              <a:t>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연구자별로 의견을 듣고 기존 방식의 문제점을 파악한 과정에서 가장 도전적이었던 부분은 무엇이었으며, 이를 어떻게 극복하셨나요?</a:t>
            </a:r>
            <a:br/>
            <a:r>
              <a:t>(2) 지원자가 개발한 '사업 조서 관리카드' 양식의 도입 후 가장 큰 업무 효율화 성과는 무엇이었으며, 이를 한국마사회에서 어떻게 발전시킬 수 있을지 논의해봅시다.</a:t>
            </a:r>
            <a:br/>
            <a:r>
              <a:t>(3) 신규 연구진의 업무 인계 과정에서 계획 수립이 수월해진 경험을 기반으로, 한국마사회에 입사 후 인수인계 시스템을 어떻게 개선할 계획인지 설명해주실 수 있나요?</a:t>
            </a:r>
          </a:p>
        </p:txBody>
      </p:sp>
    </p:spTree>
  </p:cSld>
  <p:clrMapOvr>
    <a:masterClrMapping/>
  </p:clrMapOvr>
</p:sld>
</file>

<file path=ppt/slides/slide3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마사회는 말 산업을 통해 국가 경제와 국민의 여가 선용에 기여하고 국민의 행복을 증진하는 목표를 가지고 있습니다. 제가 마사회에 입사하게 된다면, 정확한 도핑 검사 및 공정한 경기 운영에 기여하는 도핑 화학자가 되겠습니다.도핑 직무는 경주마와 기수의 혈액과 소변에서 총 630여 종의 약물 유무를 확인하는 스크리닝 검사를 포함하며, 말의 모근을 의뢰받아 말 유전자 검사 분석을 통해 혈통 등록을 진행하고 있습니다. 이러한 업무에서는 정밀한 </a:t>
            </a:r>
            <a:r>
              <a:rPr u="sng" b="1" sz="1200">
                <a:solidFill>
                  <a:srgbClr val="000000"/>
                </a:solidFill>
                <a:latin typeface="맑은 고딕"/>
              </a:rPr>
              <a:t>(1)데이터 분석 능력이 매우 중요하다고 생각합니다.저는 화학 분야를 전공하며 화학 (2)물질 분석에 대한 깊은 이해를 쌓았습니다. 학부 시절, 저는 분석 장비를 운용하고 다양한 화학 물질을 분석하는 경험을 했고, 전문적인 직무 역량을</a:t>
            </a:r>
            <a:r>
              <a:rPr sz="1200">
                <a:solidFill>
                  <a:srgbClr val="000000"/>
                </a:solidFill>
                <a:latin typeface="맑은 고딕"/>
              </a:rPr>
              <a:t> 더욱 강화하고자 OO 연구원과 OO 청의 분석실에서 인턴으로 근무하면서 실험 분석 능력을 기를 수 있었습니다. OO 청의 분석실에서는 고추의 지방 함량 측정 및 금속 함유량 확인을 위해 XRF를 사용하여 정성 및 정량 분석을 수행하였습니다. 또한, OO 연구원에서는 MOF의 합성과 XRD, TGA 등의 기기를 활용해 분석한 경험이 있습니다. 이 과정에서 등온 흡착선을 통한 대략적인 Pore size 측정과 Specific Surface Area 계산을 수행했습니다.인턴 기간 동안 저는 물질의 성분, 조성, 구조를 확인하기 위해 다양한 분석 기기를 활용하고, 시료 채취 및 데이터 해석, 결과 보고서 작성 등 모든 과정을 정확히 수행했습니다. 이러한 화학물질 분석 능력을 바탕으로 도핑 검사에서 화학적 특성을 정확히 </a:t>
            </a:r>
            <a:r>
              <a:rPr u="sng" b="1" sz="1200">
                <a:solidFill>
                  <a:srgbClr val="000000"/>
                </a:solidFill>
                <a:latin typeface="맑은 고딕"/>
              </a:rPr>
              <a:t>(3)분석하고, 품질 관리 업무를 성실히 수행하겠습니다.또한, MSDS 및 실험실 안전 관련 지식의 중요성을 인식하여 실험실 안전 교육을 지속해서 받아왔습니다. 앞으로도 안전 관리의</a:t>
            </a:r>
            <a:r>
              <a:rPr sz="1200">
                <a:solidFill>
                  <a:srgbClr val="000000"/>
                </a:solidFill>
                <a:latin typeface="맑은 고딕"/>
              </a:rPr>
              <a:t> 중요성을 인식하고 실천할 것입니다.이런 자기 계발 노력과 실무 경험을 통해 경마 화학자로서 도핑 검사 분야의 전문성을 강화하고, 한국 마사회의 목표에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 연구원과 OO 청에서 인턴 경험을 통해 화학적 분석 능력을 키웠다고 하셨습니다. 그 중 가장 도전적이었던 프로젝트는 무엇이었고, 이를 극복하기 위해 어떤 방식을 사용하셨나요?</a:t>
            </a:r>
            <a:br/>
            <a:r>
              <a:t>(2) 지원자가 다양한 분석 장비를 다루어본 경험을 강조했는데, 한국 마사회에서 도핑 검사 시 주로 사용하는 분석 기기 중 특히 사용해보고 싶은 장비가 있다면 무엇이며 그 이유는 무엇인가요?</a:t>
            </a:r>
            <a:br/>
            <a:r>
              <a:t>(3) 지원자는 MSDS 및 실험실 안전 교육을 지속적으로 받았다는 점을 강조했습니다. 이를 통해 습득한 안전 관리 방법 중 한국 마사회에서 활용할 수 있는 사례를 구체적으로 설명해 주세요.</a:t>
            </a:r>
          </a:p>
        </p:txBody>
      </p:sp>
    </p:spTree>
  </p:cSld>
  <p:clrMapOvr>
    <a:masterClrMapping/>
  </p:clrMapOvr>
</p:sld>
</file>

<file path=ppt/slides/slide3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 연구원에서 인턴 연구원으로 근무하면서 Solvothermal Method를 이용해 금속 유기물 구조체(MOF)를 합성하는 실험을 수행했습니다. 초기 실험 과정에서 금속, 리간드, 용매의 비율을 조정하며 다양한 MOF 샘플을 제작했으나, 예상과 다르게 합성 결과가 나오거나 원하는 결정을 얻지 못하는 문제가 발생했습니다. 특히, 특정 비율에서 결정의 형상이 이상하게 형성되거나 합성이 실패하는 경우가 잦아, 연구에 참여하는 다른 인턴 연구원들이 다른 실험 조건을 제안하는 과정에서 갈등이 생겼습니다.이를 해결하기 위해, 저는 팀원들과의 원활한 소통을 위해 정기적인 회의 시간을 설정했습니다. 각자의 실험 조건과 결과를 공유하고, 서로의 의견을 경청하는 시간을 마련했습니다. 이를 통해 팀원들이 </a:t>
            </a:r>
            <a:r>
              <a:rPr u="sng" b="1" sz="1200">
                <a:solidFill>
                  <a:srgbClr val="000000"/>
                </a:solidFill>
                <a:latin typeface="맑은 고딕"/>
              </a:rPr>
              <a:t>(1)자신의 의견을 자유롭게 표현할 (2)수 있는 환경을 조성했습니다. 저는 팀원들의 의견을 경청하고 그들의 생각을 이해하기 위해 노력했습니다. 상대방의 의견에 공감하며 존중을</a:t>
            </a:r>
            <a:r>
              <a:rPr sz="1200">
                <a:solidFill>
                  <a:srgbClr val="000000"/>
                </a:solidFill>
                <a:latin typeface="맑은 고딕"/>
              </a:rPr>
              <a:t> 표하고, 제 의견을 제시할 때는 MOF의 결정성 최적화를 목표로 논리를 전개했습니다. 저의 의견의 타당성을 높이기 위해 기존의 실험 노트의 합성 방법을 분석하고, 각 변수의 영향을 파악하기 위한 20여 가지의 실험을 계획했습니다. 특히, 미세한 합성 조건의 변화가 MOF의 특성에 큰 영향을 미친다는 점을 인식하고, 조건을 반복적으로 조정하며 비교 분석을 통해 최적의 조건을 찾아냈습니다. 서로의 의견을 제시하면서 체계적인 접근을 통해 다 같이 최적의 </a:t>
            </a:r>
            <a:r>
              <a:rPr u="sng" b="1" sz="1200">
                <a:solidFill>
                  <a:srgbClr val="000000"/>
                </a:solidFill>
                <a:latin typeface="맑은 고딕"/>
              </a:rPr>
              <a:t>(3)비율을 찾아내어 높은 결정성의 TI-MOF를 성공적으로 합성할 수 있었습니다. 그리고 팀원들 간의 소통이 원활해지면서 각자의 실험 결과를 공유하여 팀 전체의 연구 효율성을 높일 수 있었고 팀원들 간의 신뢰와</a:t>
            </a:r>
            <a:r>
              <a:rPr sz="1200">
                <a:solidFill>
                  <a:srgbClr val="000000"/>
                </a:solidFill>
                <a:latin typeface="맑은 고딕"/>
              </a:rPr>
              <a:t> 이해가 증진되었습니다. 이 경험을 통해 상대방의 의견을 경청하고 존중하는 것이 얼마나 중요한지를 깨달았습니다. 향후 업무 수행 중 갈등 상황이 발생했을 때, 저는 이러한 경험을 바탕으로 서로의 의견을 존중하고 이해하려는 자세를 가지고 유연하게 대처하겠습니다.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MOF 합성 중 발생한 팀 갈등을 해결하기 위해 어떤 종류의 실험 조건을 제안하셨고, 그 결과는 어땠는지 구체적으로 설명해 주세요.</a:t>
            </a:r>
            <a:br/>
            <a:r>
              <a:t>(2) 지원자는 정기적인 회의를 통한 문제 해결 방식을 제안하셨는데, 이 방법 외에 갈등 해결을 위해 시도해 볼 수 있었던 다른 접근 방식은 무엇이었을까요?</a:t>
            </a:r>
            <a:br/>
            <a:r>
              <a:t>(3) Solvothermal Method를 활용한 MOF 합성 과정에서 팀 워크를 통해 얻게 된 가장 큰 교훈은 무엇이었고, 이를 한국 마사회에서 어떻게 적용할 계획인가요?</a:t>
            </a:r>
          </a:p>
        </p:txBody>
      </p:sp>
    </p:spTree>
  </p:cSld>
  <p:clrMapOvr>
    <a:masterClrMapping/>
  </p:clrMapOvr>
</p:sld>
</file>

<file path=ppt/slides/slide3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목표는 경마를 누구나 즐길 수 있는 여가 문화로 만드는 것입니다.이를 위해 고객의 입장에서 다양한 요구를 반영해 서비스 개선과 마케팅 전략을 수립하는 것이 중요하다고 생각합니다.첫째, 고객 신뢰를 높이는 방안을 </a:t>
            </a:r>
            <a:r>
              <a:rPr u="sng" b="1" sz="1200">
                <a:solidFill>
                  <a:srgbClr val="000000"/>
                </a:solidFill>
                <a:latin typeface="맑은 고딕"/>
              </a:rPr>
              <a:t>(1)고민하겠습니다.과거 주점 아르바이트에서 고객의 신뢰를 얻기 위해 과일소주 제조 방식을 변경한 경험이 있습니다.기존에는 주방에서 미리</a:t>
            </a:r>
            <a:r>
              <a:rPr sz="1200">
                <a:solidFill>
                  <a:srgbClr val="000000"/>
                </a:solidFill>
                <a:latin typeface="맑은 고딕"/>
              </a:rPr>
              <a:t> 술을 제조하여 제공했지만, 저는 고객 테이블 직접 과일소주를 만드는 방식으로 변경했습니다.이 방식은 고객들이 술 제조 과정을 직접 확인할 수 있어서 술 재사용에 대한 걱정을 없앨 수 있었고 매출 향상으로 이어졌습니다.경마에 직접 참여하고 그 과정을 </a:t>
            </a:r>
            <a:r>
              <a:rPr u="sng" b="1" sz="1200">
                <a:solidFill>
                  <a:srgbClr val="000000"/>
                </a:solidFill>
                <a:latin typeface="맑은 고딕"/>
              </a:rPr>
              <a:t>(2)고객의 입장에서 평가하며 경마의 신뢰도를 높일 방법을 찾아보겠습니다.둘째, 경마공원이 남녀노소 누구나 찾는 공간이 되도록 하겠습니다.한국중부발전에서</a:t>
            </a:r>
            <a:r>
              <a:rPr sz="1200">
                <a:solidFill>
                  <a:srgbClr val="000000"/>
                </a:solidFill>
                <a:latin typeface="맑은 고딕"/>
              </a:rPr>
              <a:t> 인턴으로 근무할 때 근무 여건 상 사내 행사에 참여가 어렵다는 현장직군 직원들의 요구를 반영하여 전 직원이 만족할 수 있는 이벤트를 기획했었습니다.추석을 앞두고 각 부서에 직접 방문하여 인삿말과 함께 졸음을 방지할 수 있도록 졸음껌을 나누어 주는 이벤트를 진행했으며, 설문조사에서 기존에 잘 </a:t>
            </a:r>
            <a:r>
              <a:rPr u="sng" b="1" sz="1200">
                <a:solidFill>
                  <a:srgbClr val="000000"/>
                </a:solidFill>
                <a:latin typeface="맑은 고딕"/>
              </a:rPr>
              <a:t>(3)참여하지 못했던 직원들에게 호평을 받았습니다.이처럼 모든 방문객이 즐길 수 있는 다양한 체험 행사와 문화 프로그램을 기획하여 경마에</a:t>
            </a:r>
            <a:r>
              <a:rPr sz="1200">
                <a:solidFill>
                  <a:srgbClr val="000000"/>
                </a:solidFill>
                <a:latin typeface="맑은 고딕"/>
              </a:rPr>
              <a:t> 대한 부정적 인식을 개선하고 고객 층을 넓히겠습니다.셋째, 데이터 분석을 활용해 맞춤형 마케팅 전략을 수립하겠습니다.저는 사회조사분석사와 데이터분석준전문가 자격증을 취득하여 고객 데이터를 효과적으로 활용하는 방법을 익혔습니다.실무 적용을 위해 분석 역량을 더욱 발전시켜서 고객의 데이터를 분석하고 서비스 개선 방안과 마케팅 전략을 제안하겠습니다.이를 통해 한국마사회가 보다 체계적이고 효율적인 데이터 기반 마케팅을 실현할 수 있을 것입니다.앞으로도 경마가 누구나 즐길 수 있는 문화로 자리 잡을 수 있도록 지속적으로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과일소주 제조 방식 변경을 통해 고객의 신뢰를 얻고 매출이 향상되었다고 했습니다. 고객의 긍정적인 반응 외에 이 방식을 도입하면서 어려웠던 점이 있었다면 무엇이었고, 이를 어떻게 극복했는지 설명해 주시겠어요?</a:t>
            </a:r>
            <a:br/>
            <a:r>
              <a:t>(2) 경마공원을 남녀노소 누구나 찾는 공간으로 만들기 위해 기획하신 이벤트에 대해 말씀하셨습니다. 이와 같은 이벤트를 기획할 때 가장 우선으로 고려해야 할 요소는 무엇이고, 그러한 요소를 어떻게 반영할 계획인가요?</a:t>
            </a:r>
            <a:br/>
            <a:r>
              <a:t>(3) 데이터 분석을 활용하여 맞춤형 마케팅 전략을 수립할 계획이라고 하셨습니다. 데이터 분석을 통해 얻으려는 정보가 실제 비즈니스 전략 개선에 어떻게 기여할 수 있을지 사례를 들어 설명해주세요.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방송 기술직에 입사하여, 경마 중계 및 각종 행사에서 장애 없는 원활한 방송 환경을 조성하는 데 기여하고 싶습니다. 이를 위해 최신 방송 장비 운용 능력을 익히고, 돌발 상황에서도 즉각적인 문제 해결이 가능한 기술적 대응력을 키울 것입니다. 또한, 선배들과의 협업을 통해 실무 역량을 다지며, 신기술 도입과 효율적인 방송 운영 </a:t>
            </a:r>
            <a:r>
              <a:rPr u="sng" b="1" sz="1200">
                <a:solidFill>
                  <a:srgbClr val="000000"/>
                </a:solidFill>
                <a:latin typeface="맑은 고딕"/>
              </a:rPr>
              <a:t>(1)방안을 연구하여 조직 발전에 기여하고자 합니다.어린 시절부터 저는 맡은 바 역할을 끝까지 해내는 책임감이 몸에 배어 있었습니다. 초등학생 시절, 학교 방송부원으로 활동하며 다양한</a:t>
            </a:r>
            <a:r>
              <a:rPr sz="1200">
                <a:solidFill>
                  <a:srgbClr val="000000"/>
                </a:solidFill>
                <a:latin typeface="맑은 고딕"/>
              </a:rPr>
              <a:t> 방송 업무를 수행하였습니다. 특히, 운동회 날은 방송부의 역할이 더욱 중요한 </a:t>
            </a:r>
            <a:r>
              <a:rPr u="sng" b="1" sz="1200">
                <a:solidFill>
                  <a:srgbClr val="000000"/>
                </a:solidFill>
                <a:latin typeface="맑은 고딕"/>
              </a:rPr>
              <a:t>(2)날이었고, 원활한 진행을 위해 각 부원들은 정해진 시간에 맞춰 교대로 업무를 맡기로 되어 있었습니다.하지만 당일, 저와 함께 교대하기로 한 친구가 부모님과 시간을 보내느라 정해진 시간에 나타나지 않았고, 전화 연락도 닿지 않았습니다. 비록 어린 나이였지만, 저는 그 자리를 지켜야 한다는 책임감을 가지고 끝까지 방송을 운영하였습니다. 음향 조절부터 진행 멘트 송출까지 혼자서 감당해야</a:t>
            </a:r>
            <a:r>
              <a:rPr sz="1200">
                <a:solidFill>
                  <a:srgbClr val="000000"/>
                </a:solidFill>
                <a:latin typeface="맑은 고딕"/>
              </a:rPr>
              <a:t> 했고, 처음 겪는 긴급한 상황 속에서도 차분하게 업무를 수행하며 운동회를 성공적으로 마칠 수 있도록 최선을 다했습니다.이 경험을 통해 저는 위기 상황에서도 침착함을 유지하며 주어진 역할을 완수하는 것이 조직의 원활한 운영에 얼마나 중요한지 깨닫게 되었습니다. 또한, 예상치 </a:t>
            </a:r>
            <a:r>
              <a:rPr u="sng" b="1" sz="1200">
                <a:solidFill>
                  <a:srgbClr val="000000"/>
                </a:solidFill>
                <a:latin typeface="맑은 고딕"/>
              </a:rPr>
              <a:t>(3)못한 돌발 상황에서도 신속하게 대처하고 해결책을 찾는 문제해결능력을 기를 수 있었습니다. 이러한 경험은 방송 기술직에 필요한 긴급 대응력과 책임감, 조직 운영의 중요성을 깊이</a:t>
            </a:r>
            <a:r>
              <a:rPr sz="1200">
                <a:solidFill>
                  <a:srgbClr val="000000"/>
                </a:solidFill>
                <a:latin typeface="맑은 고딕"/>
              </a:rPr>
              <a:t> 이해하는 계기가 되었습니다. 입사 후, 저는 위와 같은 경험을 바탕으로 한국마사회의 방송 품질을 향상시키고, 국민들에게 신뢰받는 방송 환경을 만들기 위해 노력할 것입니다. 방송 기술직의 핵심 가치인 정확성, 신속성, 책임감을 바탕으로 한국마사회에서 안정적인 방송 운영에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어린 시절부터 맡은 바 역할을 끝까지 해내는 책임감을 강조하셨습니다. 이 경험이 한국마사회 방송 기술직에서 수행하게 될 중요한 업무 중 하나에 어떻게 적용될 수 있을지 설명해주시겠습니까?</a:t>
            </a:r>
            <a:br/>
            <a:r>
              <a:t>(2) 초등학생 시절 방송부의 활동에서 긴급 상황 시 차분하게 대응한 경험이 있다고 하셨습니다. 이 경험을 바탕으로 한국마사회 방송 기술직에서 비슷한 긴급 상황이 발생했을 때 어떤 식으로 문제 해결을 할 계획인지 말씀해주시겠습니까?</a:t>
            </a:r>
            <a:br/>
            <a:r>
              <a:t>(3) 기존에 경험했던 방송 환경과 한국마사회에서 예상되는 방송 환경의 차이점을 분석하고, 그 차이점을 어떻게 극복할 것인지 설명해 주실 수 있나요?</a:t>
            </a:r>
          </a:p>
        </p:txBody>
      </p:sp>
    </p:spTree>
  </p:cSld>
  <p:clrMapOvr>
    <a:masterClrMapping/>
  </p:clrMapOvr>
</p:sld>
</file>

<file path=ppt/slides/slide3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한국중부발전에서 인턴으로 근무할 때 약 500개의 컨테이너 현황 조사를 맡게 되었습니다.A 주임은 업무의 신속성을 위해 표본 조사를 주장했고, B 주임은 모든 컨테이너를 전수조사하자는 의견을 제시했습니다.이로 인해 저는 어느 방식으로 진행해야 할지 고민하며 갈등을 겪었습니다.처음에는 연차가 높은 A 주임의 지시를 따랐습니다.</a:t>
            </a:r>
            <a:r>
              <a:rPr u="sng" b="1" sz="1200">
                <a:solidFill>
                  <a:srgbClr val="000000"/>
                </a:solidFill>
                <a:latin typeface="맑은 고딕"/>
              </a:rPr>
              <a:t>(1) 하지만 조사 중 누락된 컨테이너나 기한 경과 컨테이너가 드물게 발견되었고, A 주임은 "이 정도 오차는 괜찮다"며 전수조사에 반대했습니다. 반면</a:t>
            </a:r>
            <a:r>
              <a:rPr sz="1200">
                <a:solidFill>
                  <a:srgbClr val="000000"/>
                </a:solidFill>
                <a:latin typeface="맑은 고딕"/>
              </a:rPr>
              <a:t> B 주임은 정확한 조사를 위해 전수조사를 해야 한다고 주장하며 갈등은 깊어졌습니다.저는 정확한 조사가 필요하다고 생각해서 A 주임을 설득할 방법을 고민했습니다. 그래서 둘이 식사할 기회를 마련했습니다.A </a:t>
            </a:r>
            <a:r>
              <a:rPr u="sng" b="1" sz="1200">
                <a:solidFill>
                  <a:srgbClr val="000000"/>
                </a:solidFill>
                <a:latin typeface="맑은 고딕"/>
              </a:rPr>
              <a:t>(2)주임의 이야기를 들어보니, 업무 과다로 인한 스트레스와 부족한 시간이 원인이라고 생각되었습니다.저는 컨테이너를 위치별로 나누고 각 관리</a:t>
            </a:r>
            <a:r>
              <a:rPr sz="1200">
                <a:solidFill>
                  <a:srgbClr val="000000"/>
                </a:solidFill>
                <a:latin typeface="맑은 고딕"/>
              </a:rPr>
              <a:t> 부서 담당자에게 미리 연락을 취해 동선과 조사 시간을 최소화하겠다고 제안했습니다.덧붙여, 컨테이너 목록을 하나의 엑셀 </a:t>
            </a:r>
            <a:r>
              <a:rPr u="sng" b="1" sz="1200">
                <a:solidFill>
                  <a:srgbClr val="000000"/>
                </a:solidFill>
                <a:latin typeface="맑은 고딕"/>
              </a:rPr>
              <a:t>(3)파일로 정리하한 효율적인 시스템을 만들겠다고 했습니다.A 주임은 제 제안을 수용하고 전수조사를 하기로 했습니다.조사 결과, 규정 위반 컨테이너를 20개</a:t>
            </a:r>
            <a:r>
              <a:rPr sz="1200">
                <a:solidFill>
                  <a:srgbClr val="000000"/>
                </a:solidFill>
                <a:latin typeface="맑은 고딕"/>
              </a:rPr>
              <a:t> 이상 발견할 수 있었고 해당 컨테이너들을 규정에 맞게 조치했습니다.그리고 실제 컨테이너 현황을 정확하게 기록한 하나의 엑셀 파일을 완성함으로써 기존에 산재되어 있던 여러 파일에서 정보를 찾는 데 드는 시간을 대폭 절감할 수 있었습니다.이 엑셀 파일은 본부 내 모든 컨테이너를 전수조사해서 작성했기 때문에 정확했으며, 필터 기능을 활용하여 연도나 위치 등 원하는 기준에 따라 빠르게 확인이 가능했습니다.이는 이후에도 컨테이너 관리에 지속적으로 활용되었습니다.이 경험을 통해 문제 해결에서 상대방의 입장을 이해하고 그에 맞는 방안을 제시하는 것의 중요성을 깊이 느꼈습니다.또한, 효율성과 정확성을 동시에 고려하면서 문제를 해결하는 방법을 찾는 습관을 기르게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기간 동안 컨테이너 조사를 진행하며 A 주임과 B 주임의 갈등을 해결하셨습니다. A 주임을 설득하기 위해 식사 자리를 마련한 후, A 주임과의 대화에서 얻은 가장 중요한 교훈은 무엇이었나요?</a:t>
            </a:r>
            <a:br/>
            <a:r>
              <a:t>(2) 컨테이너 현황을 전수조사하고 나서 규정 위반 컨테이너를 20개 이상 발견했다고 하셨습니다. 조사 중 가장 예상치 못했던 발견이나 이슈가 있었다면 어떻게 대응하셨는지 구체적으로 설명해 주세요.</a:t>
            </a:r>
            <a:br/>
            <a:r>
              <a:t>(3) 지원자는 컨테이너 관리 시스템을 효율적으로 개선했다고 설명하셨습니다. 이런 시스템 구축 경험이 앞으로 다른 업무에서도 어떻게 활용될 수 있을까요?</a:t>
            </a:r>
          </a:p>
        </p:txBody>
      </p:sp>
    </p:spTree>
  </p:cSld>
  <p:clrMapOvr>
    <a:masterClrMapping/>
  </p:clrMapOvr>
</p:sld>
</file>

<file path=ppt/slides/slide3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파악]1년 이내에 ERP 시스템을 통해 [적요별 업무 히스토리]를 명확하게 정리하고 분석하는 능력을 갖추는 것을 목표로 하겠습니다. 동남합성에서 처음 세무조정 업무를 맡았을 때, 업무 히스토리를 충분히 숙지하지 못해 선배들에게 도움을 요청했던 경험이 있습니다. 특히, 학습 과정에서 중요하게 생각하지 않았던 </a:t>
            </a:r>
            <a:r>
              <a:rPr u="sng" b="1" sz="1200">
                <a:solidFill>
                  <a:srgbClr val="000000"/>
                </a:solidFill>
                <a:latin typeface="맑은 고딕"/>
              </a:rPr>
              <a:t>(1)잡손실 계정과목에서 손금불산입 여부를 검토하고 판단하는 과정에서 어려움을 느꼈습니다. 이를 통해 업무 히스토리 파악이 실무에서</a:t>
            </a:r>
            <a:r>
              <a:rPr sz="1200">
                <a:solidFill>
                  <a:srgbClr val="000000"/>
                </a:solidFill>
                <a:latin typeface="맑은 고딕"/>
              </a:rPr>
              <a:t> 필수적이라는 점을 깨달았고, 한국마사회에서는 ERP 시스템을 활용하여 거래 정보를 사전에 파악함으로써 업무에 차질이 없도록 준비하겠습니다.입사 후 3~5년 : [업무 히스토리 창조]3~5년 내에는 실무진의 핵심으로서 업무 </a:t>
            </a:r>
            <a:r>
              <a:rPr u="sng" b="1" sz="1200">
                <a:solidFill>
                  <a:srgbClr val="000000"/>
                </a:solidFill>
                <a:latin typeface="맑은 고딕"/>
              </a:rPr>
              <a:t>(2)히스토리를 창조하고, [재무 분석]과 [세법 검토]를 주도적으로 수행할 수 있는 전문가로 성장하겠습니다. 저는 대학 시절 [학생회 회계부서]에서 활동하며</a:t>
            </a:r>
            <a:r>
              <a:rPr sz="1200">
                <a:solidFill>
                  <a:srgbClr val="000000"/>
                </a:solidFill>
                <a:latin typeface="맑은 고딕"/>
              </a:rPr>
              <a:t>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수행할 수 있도록 하겠습니다.입사 후 10년 : 조직의 재정 운영을 책임지는 핵심 인력ERP 시스템의 데이터를 기반으로 경영진에게 재무 보고서를 제공하여 경영진의 합리적인 의사 결정을 지원하고, 경영진의 의사와 일치하는 장기적인 재무 전략 수립을 수립하는 데 기여하겠습니다. 더 나아가, 다양한 부서 및 이해관계자와 원활히 협업하여 재정 운영의 투명성과 효율성을 극대화하는 </a:t>
            </a:r>
            <a:r>
              <a:rPr u="sng" b="1" sz="1200">
                <a:solidFill>
                  <a:srgbClr val="000000"/>
                </a:solidFill>
                <a:latin typeface="맑은 고딕"/>
              </a:rPr>
              <a:t>(3)역할을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ERP 시스템을 활용하여 거래 정보를 사전에 파악하기 위해 어떤 구체적인 전략을 계획하고 계신가요?</a:t>
            </a:r>
            <a:br/>
            <a:r>
              <a:t>(2) 대학 시절 학생회 회계부서 활동이 현재 회계 및 재무 분야에서의 중요한 역량 개발에 어떤 영향을 미쳤나요?</a:t>
            </a:r>
            <a:br/>
            <a:r>
              <a:t>(3) 입사 후 10년 내에 경영진의 의사 결정 지원을 어떻게 체계적으로 구축할 계획인가요?</a:t>
            </a:r>
          </a:p>
        </p:txBody>
      </p:sp>
    </p:spTree>
  </p:cSld>
  <p:clrMapOvr>
    <a:masterClrMapping/>
  </p:clrMapOvr>
</p:sld>
</file>

<file path=ppt/slides/slide3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업무를 수행하면서 타인과의 소통 및 협력에 어려움을 겪었던 경험 중 하나는 </a:t>
            </a:r>
            <a:r>
              <a:rPr u="sng" b="1" sz="1200">
                <a:solidFill>
                  <a:srgbClr val="000000"/>
                </a:solidFill>
                <a:latin typeface="맑은 고딕"/>
              </a:rPr>
              <a:t>(1)저희 팀 외의 직원을 대상으로 올바른 회계처리 방법을 설명하고 협조를 끌어낸 사례입니다. 동남합성에서 근무하던 당시, 회사는 업무위탁 개념으로 일정 금액을 A에게 지출한 후</a:t>
            </a:r>
            <a:r>
              <a:rPr sz="1200">
                <a:solidFill>
                  <a:srgbClr val="000000"/>
                </a:solidFill>
                <a:latin typeface="맑은 고딕"/>
              </a:rPr>
              <a:t>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이 경험을 바탕으로 앞으로도 명확한 회계 기준을 준수하며, 조직 내에서 원활한 </a:t>
            </a:r>
            <a:r>
              <a:rPr u="sng" b="1" sz="1200">
                <a:solidFill>
                  <a:srgbClr val="000000"/>
                </a:solidFill>
                <a:latin typeface="맑은 고딕"/>
              </a:rPr>
              <a:t>(2)소통과 협력을 이끌어낼 수 있는 재경 전문가로 성장해 나가기 위해 노력하겠습니다.(3)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동남합성에서 올바른 회계 처리 방법을 설명하면서 직장 동료에게 설득력을 높이기 위해 어떤 구체적인 커뮤니케이션 기술을 활용하셨나요?</a:t>
            </a:r>
            <a:br/>
            <a:r>
              <a:t>(2) 회계의 원칙을 준수하면서 겪었던 가장 큰 도전은 무엇이었으며, 이를 어떻게 극복하셨나요?</a:t>
            </a:r>
            <a:br/>
            <a:r>
              <a:t>(3) 앞으로 명확한 회계 기준을 준수하며 팀 내에서 소통과 협력을 이끌어내기 위해 어떤 계획이나 목표를 가지고 계신가요?</a:t>
            </a:r>
          </a:p>
        </p:txBody>
      </p:sp>
    </p:spTree>
  </p:cSld>
  <p:clrMapOvr>
    <a:masterClrMapping/>
  </p:clrMapOvr>
</p:sld>
</file>

<file path=ppt/slides/slide3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a:t>
            </a:r>
            <a:r>
              <a:rPr u="sng" b="1" sz="1200">
                <a:solidFill>
                  <a:srgbClr val="000000"/>
                </a:solidFill>
                <a:latin typeface="맑은 고딕"/>
              </a:rPr>
              <a:t>(1)저의 도움을 받고 성장해 가는 다른 이들을 보면서 기쁨을 느꼈습니다. 그래서 주기적으로 봉사활동을 진행하고 해외봉사단에도 참가하였으며</a:t>
            </a:r>
            <a:r>
              <a:rPr sz="1200">
                <a:solidFill>
                  <a:srgbClr val="000000"/>
                </a:solidFill>
                <a:latin typeface="맑은 고딕"/>
              </a:rPr>
              <a:t> 매 학기 튜터링 활동으로 어떤 이들의 목표 달성을 위해 큰 노력을 하였습니다. 이런 활동들을 통해 저는 나중에 사회에 공헌할 수 있는 일을 하는 것을 목표로 하였고 국민 행복을 증진하는 한국마사회에 근무하면 저의 비전을 실현할 수 있다고 생각하였습니다. 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 한국마사회는 말산업을 통한 국가 경제 발전과 국민의 </a:t>
            </a:r>
            <a:r>
              <a:rPr u="sng" b="1" sz="1200">
                <a:solidFill>
                  <a:srgbClr val="000000"/>
                </a:solidFill>
                <a:latin typeface="맑은 고딕"/>
              </a:rPr>
              <a:t>(2)건전한 여가 선용을 위해 운영되는 국내 유일의 말산업 육성을 전담하는 중요한 기관입니다. 따라서 한국마사회의 국가적 책임을</a:t>
            </a:r>
            <a:r>
              <a:rPr sz="1200">
                <a:solidFill>
                  <a:srgbClr val="000000"/>
                </a:solidFill>
                <a:latin typeface="맑은 고딕"/>
              </a:rPr>
              <a:t> 가지고 저의 역할을 충실히 수행할 것입니다. 또한 저는 입사를 하고 나서도 공익을 </a:t>
            </a:r>
            <a:r>
              <a:rPr u="sng" b="1" sz="1200">
                <a:solidFill>
                  <a:srgbClr val="000000"/>
                </a:solidFill>
                <a:latin typeface="맑은 고딕"/>
              </a:rPr>
              <a:t>(3)실현한다는 사명감을 가지고 맡은 바에 최선을 다할 것입니다. 항상 작은 것이라도 고객의 소리를 귀담아들으면서 업무를 수행하고 입사 이후</a:t>
            </a:r>
            <a:r>
              <a:rPr sz="1200">
                <a:solidFill>
                  <a:srgbClr val="000000"/>
                </a:solidFill>
                <a:latin typeface="맑은 고딕"/>
              </a:rPr>
              <a:t> 근무 시간 외적으로도 한국마사회엔젤스, 사회공익 승마지원 사업 등의 봉사활동,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주기적으로 봉사활동을 진행하고 해외봉사단에도 참가하셨다고 하셨는데, 이 과정에서 가장 기억에 남는 순간이나 도전 과제는 무엇이었으며, 이를 어떻게 극복하셨나요?</a:t>
            </a:r>
            <a:br/>
            <a:r>
              <a:t>(2) 한국마사회의 국가적 책임을 가지고 역할을 충실히 수행할 것이라고 하셨습니다. 본인이 생각하는 한국마사회의 국가적 책임이란 무엇인지 구체적으로 설명해주세요.</a:t>
            </a:r>
            <a:br/>
            <a:r>
              <a:t>(3) 한국마사회에 입사 후, 공익을 실현하기 위해 고객의 소리를 귀담아 들으면서 업무를 수행하겠다고 하셨는데, 이전 경험에서 고객의 소리를 반영하여 개선한 사례가 있다면 무엇인가요?</a:t>
            </a:r>
          </a:p>
        </p:txBody>
      </p:sp>
    </p:spTree>
  </p:cSld>
  <p:clrMapOvr>
    <a:masterClrMapping/>
  </p:clrMapOvr>
</p:sld>
</file>

<file path=ppt/slides/slide3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a:t>
            </a:r>
            <a:r>
              <a:rPr u="sng" b="1" sz="1200">
                <a:solidFill>
                  <a:srgbClr val="000000"/>
                </a:solidFill>
                <a:latin typeface="맑은 고딕"/>
              </a:rPr>
              <a:t>(1)진행하였습니다. 캄보디아 초등학교에서는 오전반과 오후반이 나누어져 있어 학생들은 오전, 오후 중에 한 타임만 수업을 듣고 귀가하였습니다. 저는 준비한</a:t>
            </a:r>
            <a:r>
              <a:rPr sz="1200">
                <a:solidFill>
                  <a:srgbClr val="000000"/>
                </a:solidFill>
                <a:latin typeface="맑은 고딕"/>
              </a:rPr>
              <a:t> 수업을 어떻게 분배해야 효율적으로 수업을 진행할 수 있을지 팀원들과 함께 회의하였습니다. 그러나 아무래도 기후와 환경이 다른 타국에서 교육봉사뿐만 아니라 환경 및 시설 봉사로 다들 지친 상태라 힘들 것 같은 수업을 맡기 꺼리는 모습을 보였습니다. 부원들 심정에 공감하였지만, 이대로 아무도 적극적으로 나서지 않는다면 현지 학생들에게 부정적인 인식을 </a:t>
            </a:r>
            <a:r>
              <a:rPr u="sng" b="1" sz="1200">
                <a:solidFill>
                  <a:srgbClr val="000000"/>
                </a:solidFill>
                <a:latin typeface="맑은 고딕"/>
              </a:rPr>
              <a:t>(2)심어줄 수도 있고 나아가 한국에 대한 이미지가 별로 좋게 남지 않을 것 같다는 생각하였습니다. 그래서 저는 부원들을 격려하면서 각 수업에 특화된 전공과 특기를 가진 부원들을 먼저 배치하여 자기 전공을 살려 최대한</a:t>
            </a:r>
            <a:r>
              <a:rPr sz="1200">
                <a:solidFill>
                  <a:srgbClr val="000000"/>
                </a:solidFill>
                <a:latin typeface="맑은 고딕"/>
              </a:rPr>
              <a:t> 효과적으로 수업을 진행할 수 있도록 하였습니다.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이런 경험을 통해 저는 각자의 강점과 능력이 적재적소에 배치되면 개인이 업무를 수행하는 것 이상의 결과를 만들 수 있다는 것을 깨닫게 되었고 조직 내에서 협업과 소통의 중요성을 느끼게 되었습니다.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현지 초등학생들을 대상으로 진행한 수업 시간표 계획을 어떻게 수립하셨으며, 이 과정에서 어떤 새로운 방법론이나 전략을 도입하셨는지 설명해주시면 감사하겠습니다.</a:t>
            </a:r>
            <a:br/>
            <a:r>
              <a:t>(2) 동계 캄보디아 해외봉사단 팀장으로서 팀원들이 지치지 않도록 배치를 조정하셨다고 했습니다. 이때 팀원들을 어떻게 설득하고 동기부여 했는지 구체적으로 말씀해 주세요.</a:t>
            </a:r>
            <a:br/>
            <a:r>
              <a:t>(3) 캄보디아 봉사 활동의 교훈으로 각자의 강점을 적재적소에 배치하면 더 큰 성과를 낼 수 있다고 하셨습니다. 이런 인사이트를 다른 상황에서 적용한 사례가 있다면 무엇인가요?</a:t>
            </a:r>
          </a:p>
        </p:txBody>
      </p:sp>
    </p:spTree>
  </p:cSld>
  <p:clrMapOvr>
    <a:masterClrMapping/>
  </p:clrMapOvr>
</p:sld>
</file>

<file path=ppt/slides/slide3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경쟁력을 강화하는 분석력] 입사 후 고객 데이터 기반으로 한 마케팅 전략을 개발하여 렛츠런파크 방문율을 연간 15% 이상 증가시키는 것을 목표로 삼고 있습니다. 렛츠런파크가 단순한 경마장 그 이상의 가치를 제공할 수 있는 잠재력을 가지고 있는 만큼 다양한 캠페인과 프로그램을 기획하여 인지도를 높일 계획입니다. 장기적으로는 직접 기획한 프로모션으로 한국마사회에 대한 긍정적인 </a:t>
            </a:r>
            <a:r>
              <a:rPr u="sng" b="1" sz="1200">
                <a:solidFill>
                  <a:srgbClr val="000000"/>
                </a:solidFill>
                <a:latin typeface="맑은 고딕"/>
              </a:rPr>
              <a:t>(1)인식을 확대하고 글로벌 TOP 5 말산업 선도기업으로 향하는 발걸음에 동참하고 싶습니다. 저는 기업의 방향성과 부합하는 사업 전략을 수립하고</a:t>
            </a:r>
            <a:r>
              <a:rPr sz="1200">
                <a:solidFill>
                  <a:srgbClr val="000000"/>
                </a:solidFill>
                <a:latin typeface="맑은 고딕"/>
              </a:rPr>
              <a:t> 기획하기 위해 분석력을 쌓았습니다. 1년간 광고동아리 활동을 하면서 FGI 조사를 실시하여 목표 타깃에 니즈에 맞는 전략을 개발하였고, 실현 가능성이 높은 기획서로 총 2번의 공모전에서 각각 대상과 최우수상을 받았습니다. 또한 </a:t>
            </a:r>
            <a:r>
              <a:rPr u="sng" b="1" sz="1200">
                <a:solidFill>
                  <a:srgbClr val="000000"/>
                </a:solidFill>
                <a:latin typeface="맑은 고딕"/>
              </a:rPr>
              <a:t>(2)국민체육진흥공단 경륜 사업장에서 근무하며 베팅사업의 운영 방식을 이해하고 고객 행동 패턴을 분석하는 기회를 가질</a:t>
            </a:r>
            <a:r>
              <a:rPr sz="1200">
                <a:solidFill>
                  <a:srgbClr val="000000"/>
                </a:solidFill>
                <a:latin typeface="맑은 고딕"/>
              </a:rPr>
              <a:t> 수 있었습니다. 일례로 왕중왕전 기간 예상되는 고객 불편을 미리 예방하고자 유인 발매의 혼잡도를 완화할 수 있는 고객 사은행사를 직접 기획·운영한 경험이 있습니다. 400명을 대상으로 한 설문조사를 분석한 토대로 '라면 세트'를 최적의 사은품으로 선정하였습니다. 이를 바탕으로 "왕중왕전 </a:t>
            </a:r>
            <a:r>
              <a:rPr u="sng" b="1" sz="1200">
                <a:solidFill>
                  <a:srgbClr val="000000"/>
                </a:solidFill>
                <a:latin typeface="맑은 고딕"/>
              </a:rPr>
              <a:t>(3)제대로 즐길라면"이라는 컨셉을 도출하여 홍보한 결과, 무인발매금액이 약 6,000만 원 상승하며 유인발매의 혼잡한 투표 상황을</a:t>
            </a:r>
            <a:r>
              <a:rPr sz="1200">
                <a:solidFill>
                  <a:srgbClr val="000000"/>
                </a:solidFill>
                <a:latin typeface="맑은 고딕"/>
              </a:rPr>
              <a:t> 효과적으로 해소할 수 있었습니다. 이처럼 한국마사회에 입사하게 된다면 초기에는 산업에 대한 이해도를 바탕으로 전체적인 업무 시스템과 경영환경의 변화를 깊이 파악하는 데 집중하겠습니다. 이후 분석력을 활용해 데이터에서 인사이트를 도출하여 필요한 정보를 제공하고 의견을 제시하며 제가 맡은 사업의 경쟁력을 강화하겠습니다. 궁극적으로 고객만족도를 높일 수 있는 마케팅 전략을 지속적으로 개발하며 고객 접점을 확장해 나가는 한국마사회의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1년간 광고동아리 활동을 통해 공모전에서 대상과 최우수상을 받은 경험이 지원자의 분석력에 어떻게 기여했는지 구체적으로 설명해 주시겠습니까?</a:t>
            </a:r>
            <a:br/>
            <a:r>
              <a:t>(2) 지원자는 국민체육진흥공단 경륜 사업장에서 고객 행동 패턴을 분석한 경험이 있다고 하셨는데, 이를 통해 어떤 구체적인 통찰을 얻었으며 이러한 통찰이 렛츠런파크의 마케팅 전략에 어떻게 적용될 수 있을까요?</a:t>
            </a:r>
            <a:br/>
            <a:r>
              <a:t>(3) 당신이 기획한 '라면 세트' 사은행사가 무인발매금액 상승에 성공적이었다고 언급했는데, 이러한 경험을 바탕으로 입사 후 어떤 방식으로 고객 경험을 개선할 계획인지 말씀해 주세요.</a:t>
            </a:r>
          </a:p>
        </p:txBody>
      </p:sp>
    </p:spTree>
  </p:cSld>
  <p:clrMapOvr>
    <a:masterClrMapping/>
  </p:clrMapOvr>
</p:sld>
</file>

<file path=ppt/slides/slide3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A0100199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낮은 의욕을 해결한 방법은?] 학부 시절, 중국과 싱가포르에서 온 유학생들과 한 팀을 이루어 협업하던 중 발생한 갈등을 해결하고 </a:t>
            </a:r>
            <a:r>
              <a:rPr u="sng" b="1" sz="1200">
                <a:solidFill>
                  <a:srgbClr val="000000"/>
                </a:solidFill>
                <a:latin typeface="맑은 고딕"/>
              </a:rPr>
              <a:t>(1)성공적으로 마친 경험이 있습니다. 5명의 팀원을 이끄는 조장으로서 환경 변화에 따른 조직개편 사례를 분석하는 과제를 수행하면서 언어적 차이로 인해 팀원들과</a:t>
            </a:r>
            <a:r>
              <a:rPr sz="1200">
                <a:solidFill>
                  <a:srgbClr val="000000"/>
                </a:solidFill>
                <a:latin typeface="맑은 고딕"/>
              </a:rPr>
              <a:t> 의사소통에 어려움이 있었습니다. 의견을 수용하는 과정에서 아이디어를 적극적으로 펼치지 못하는 사람들이 생겼고 이에 특정 팀원들에게만 책임이 가중된다는 불만이 나왔습니다. 또한 작업 방향에 대한 합의가 이루어지지 않아 취합 과정에서 오차 및 오류를 교정하는 데 더 많은 시간이 소요되었습니다. 이를 </a:t>
            </a:r>
            <a:r>
              <a:rPr u="sng" b="1" sz="1200">
                <a:solidFill>
                  <a:srgbClr val="000000"/>
                </a:solidFill>
                <a:latin typeface="맑은 고딕"/>
              </a:rPr>
              <a:t>(2)해결하고자 Google docs를 활용한 실시간 협업을 제안하였습니다. 기존의 구두 회의 대신 해당 도구를 활용함으로써 팀원들이 단일 문서에서 실시간으로 진행 상황을 확인하고 작업할</a:t>
            </a:r>
            <a:r>
              <a:rPr sz="1200">
                <a:solidFill>
                  <a:srgbClr val="000000"/>
                </a:solidFill>
                <a:latin typeface="맑은 고딕"/>
              </a:rPr>
              <a:t> 수 있게 되었습니다. 이러한 방식은 각자의 역할에 대한 책임감을 높였으며, 작업 진행 상황을 더욱 효율적으로 관리하는 데 도움이 되었습니다. 더 나아가 수정이 필요하거나 의견을 구해야 하는 부분에 대해 중국어, 영어로 번역한 요약본을 공유하여 </a:t>
            </a:r>
            <a:r>
              <a:rPr u="sng" b="1" sz="1200">
                <a:solidFill>
                  <a:srgbClr val="000000"/>
                </a:solidFill>
                <a:latin typeface="맑은 고딕"/>
              </a:rPr>
              <a:t>(3)팀원들의 편리성을 높였습니다. 자유롭게 의견을 내고 실시간으로 진행 상황이 공유되는 환경을 조성하자 팀원들 간의 관계가 회복되며 회의마다 활발한 참여가 오고 갔습니다. 그 결과, 명확한</a:t>
            </a:r>
            <a:r>
              <a:rPr sz="1200">
                <a:solidFill>
                  <a:srgbClr val="000000"/>
                </a:solidFill>
                <a:latin typeface="맑은 고딕"/>
              </a:rPr>
              <a:t> 방향성을 가진 결과물로 해당 수업에서 가장 높은 성적을 얻을 수 있었습니다. 이러한 경험을 통해 공동의 목표 달성에 있어 적절한 소통 도구의 선택과 올바른 의사소통이 핵심 요소임을 깨달았습니다. 또한 팀워크를 강화하기 위해서는 개개인의 의견을 존중하며 협력하는 태도가 중요하다는 점도 깊이 이해하게 되었습니다. 입사 후에도 이러한 깨달음을 실천하며 팀 내 원활한 소통을 위해 솔선수범하는 자세를 보여드리겠습니다. 특히, 팀원들의 어려움이나 갈등을 빠르게 파악하고 적극적으로 도움으로써 효율적인 업무 수행과 팀의 성과 향상에 기여하는 든든한 조력자가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팀원의 언어적 차이로 인한 갈등을 해결하기 위한 과정에서 특히 도전적이었던 순간은 무엇이었으며, 그 도전을 어떻게 극복하였는지 설명해 주실 수 있나요?</a:t>
            </a:r>
            <a:br/>
            <a:r>
              <a:t>(2) Google Docs를 활용하여 팀의 작업 효율성을 높인 방법이 인상적인데, 이러한 기술적 도구를 사용하면서 어떤 점에서 특히 효과적이라고 느꼈는지 설명해 주시겠습니까?</a:t>
            </a:r>
            <a:br/>
            <a:r>
              <a:t>(3) 유학생들과의 협업을 통해 얻은 소통과 협력의 중요성에 대한 깨달음을 구체적으로 설명해 주시고, 이러한 점을 입사 후 어떻게 실천할 계획인가요?</a:t>
            </a:r>
          </a:p>
        </p:txBody>
      </p:sp>
    </p:spTree>
  </p:cSld>
  <p:clrMapOvr>
    <a:masterClrMapping/>
  </p:clrMapOvr>
</p:sld>
</file>

<file path=ppt/slides/slide3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[전문적 지식과 다양한 실무 경험을 가진 준비된 홀스맨] 저는 한국 마사회 입사하여 두바이 월드컵 우승마를 만드는 실무에 적용 가능한 인프라를 구축하는 것을 목표로 삼고 있습니다. 우수한 말과 실무에 적합한 인프라를 만들기 위해서는 말에 대한 전문적인 지식과 실무 경험이 필요하다 생각하였습니다, 저는 고등학교부터 대학교까지 말 관련 학과를 전공하여 말 보건학, 사료학, 마술학 등등의 교육 과정을 이수하였으며, 우수한 성적을 거두었습니다. 이를 통해 말 산업과 말에 대한 전문적인 지식과 이해도를 갖추게 되었습니다. 그뿐만 아니라 저는 책에서 배울 수 없는 실무경험을 쌓기 위하여 생산 목장, 육성 목장, 승마장 등 다양한 실무의 경험을 쌓았습니다. 생산 목장에서는 교배, 임신, 분만, 모마와 망아지 관리, 둔감화 순치, 사양관리, 목초지 관리 등의 업무를 주도적으로 수행하였으며, 말을 잘 키우기 위해서는 사양관리뿐만 아니라 말의 </a:t>
            </a:r>
            <a:r>
              <a:rPr u="sng" b="1" sz="1200">
                <a:solidFill>
                  <a:srgbClr val="000000"/>
                </a:solidFill>
                <a:latin typeface="맑은 고딕"/>
              </a:rPr>
              <a:t>(1)상태, 걸음걸이, 체형의 변화를 관찰하고 기록하는 것이 중요합니다. 생산 목장의 경험을 바탕으로 말의 전반적인 말 관리 업무를</a:t>
            </a:r>
            <a:r>
              <a:rPr sz="1200">
                <a:solidFill>
                  <a:srgbClr val="000000"/>
                </a:solidFill>
                <a:latin typeface="맑은 고딕"/>
              </a:rPr>
              <a:t> 꼼꼼하고 정확하게 수행할 수 있습니다. 말을 트레이닝하는 것도 매우 중요합니다. 육성 목장에서 주로 기승 순치와 출발대 적응 훈련, 언덕 주로 훈련을 진행하였으며, 그 과정에서 개체의 특성과 </a:t>
            </a:r>
            <a:r>
              <a:rPr u="sng" b="1" sz="1200">
                <a:solidFill>
                  <a:srgbClr val="000000"/>
                </a:solidFill>
                <a:latin typeface="맑은 고딕"/>
              </a:rPr>
              <a:t>(2)장단점을 정확하게 이해하며, 말 성향에 맞춘 훈련을 진행할 수 있는 능력을 길렀으며, 훈련 중 중단시점을 정확히 파악하는 능력 또한 갖출</a:t>
            </a:r>
            <a:r>
              <a:rPr sz="1200">
                <a:solidFill>
                  <a:srgbClr val="000000"/>
                </a:solidFill>
                <a:latin typeface="맑은 고딕"/>
              </a:rPr>
              <a:t> 수 있었습니다. 이 경험을 통해 저는 말의 특성에 맞는 훈련프로그램을 개발하고 적용할 수 있는 능력을 갖추게 되었습니다. </a:t>
            </a:r>
            <a:r>
              <a:rPr u="sng" b="1" sz="1200">
                <a:solidFill>
                  <a:srgbClr val="000000"/>
                </a:solidFill>
                <a:latin typeface="맑은 고딕"/>
              </a:rPr>
              <a:t>(3)승마장에서는 노하우를 공유하는 시간을 통해 의사소통 능력을 기를 수 있었습니다. 이러한 경험을 바탕으로 현재 말산업계의 종사하는 사람들과</a:t>
            </a:r>
            <a:r>
              <a:rPr sz="1200">
                <a:solidFill>
                  <a:srgbClr val="000000"/>
                </a:solidFill>
                <a:latin typeface="맑은 고딕"/>
              </a:rPr>
              <a:t> 소통하며 한국 환경에 맞는 시스템을 적용하여 두바이 월드컵 우승마를 다수 배출하는 인프라 만들고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말의 전반적인 관리 업무를 꼼꼼하고 정확하게 수행할 수 있다고 했습니다. 이전 직장에서 주도적으로 수행한 관리 업무 중 가장 어려운 상황이나 예기치 못한 어려움이 있었다면 어떤 것이 있었고, 어떻게 해결하셨나요?</a:t>
            </a:r>
            <a:br/>
            <a:r>
              <a:t>(2) 육성 목장에서의 경험이 말의 특성에 맞는 훈련프로그램을 개발하는 데 어떻게 기여했는지 좀 더 구체적으로 설명해 주실 수 있나요? 특정 사례를 들어 주셔도 좋습니다.</a:t>
            </a:r>
            <a:br/>
            <a:r>
              <a:t>(3) 승마장에서의 의사소통 능력 향상이 말산업계 종사자들과 소통하며 한국 환경에 맞는 시스템을 적용하는 데 어떻게 도움이 될 것이라고 생각하십니까?</a:t>
            </a:r>
          </a:p>
        </p:txBody>
      </p:sp>
    </p:spTree>
  </p:cSld>
  <p:clrMapOvr>
    <a:masterClrMapping/>
  </p:clrMapOvr>
</p:sld>
</file>

<file path=ppt/slides/slide3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[따돌림을 극복한 중학생]어릴 적 저희 집은 경제적으로 어려웠기에, 저는 자신감이 부족한 소심한 아이였습니다. 그런한 성격 탓에 저는 중학교를 입학한 지 얼마 되지 않아 남자아이들에게서 따돌림을 받았습니다. 처음엔 그들이 너무 미웠고 가난한 가정환경 탓에 저는 스스로 자존감을 깎아내리며 살다 보니 하루하루가 힘들었고, 학교에 가기 싫었습니다. 하지만 부모님께 알리고 싶지않았고, 혼자 해결하고 싶었습니다. 그렇게 저는 소심한 성격을 고쳐보기로 결심하였습니다. 처음엔 눈을 마주치지 못하고 피해 다니며, 혼자 조용히 주변을 서성 였습니다, 하지만 저는 포기하지 않고, 친구들이 축구를 할 때 볼보이를 자처하면서 같은 공간에 어떻게든 </a:t>
            </a:r>
            <a:r>
              <a:rPr u="sng" b="1" sz="1200">
                <a:solidFill>
                  <a:srgbClr val="000000"/>
                </a:solidFill>
                <a:latin typeface="맑은 고딕"/>
              </a:rPr>
              <a:t>(1)있어보고, 급식 시간에 말을 걸어주지 않아도 친구들 옆에 앉아서 먹었습니다, 시간이 지나 저는 친구들에게 먼저 인사를</a:t>
            </a:r>
            <a:r>
              <a:rPr sz="1200">
                <a:solidFill>
                  <a:srgbClr val="000000"/>
                </a:solidFill>
                <a:latin typeface="맑은 고딕"/>
              </a:rPr>
              <a:t> 건네고, 가벼운 농담을 하면서 친구들에게 먼저 다가갔습니다. 그렇게 한두 명씩 친해지고 저 또한 점점 자신감이 붙게 되어 꾸준히 친구들에게 먼저 다가가 인사도 하고 농담하고, 가벼운 장난도 치다 </a:t>
            </a:r>
            <a:r>
              <a:rPr u="sng" b="1" sz="1200">
                <a:solidFill>
                  <a:srgbClr val="000000"/>
                </a:solidFill>
                <a:latin typeface="맑은 고딕"/>
              </a:rPr>
              <a:t>(2)보니 친구들도 먼저 같이 축구하자면서 다가와 주었고 이것을 계기로 빠르게 관계는 회복되었습니다. 저는 그렇게 따돌림과 제 소심한 성격을 극복할 수 있었습니다. 시간이 지나 따돌림을 주도했던 친구가</a:t>
            </a:r>
            <a:r>
              <a:rPr sz="1200">
                <a:solidFill>
                  <a:srgbClr val="000000"/>
                </a:solidFill>
                <a:latin typeface="맑은 고딕"/>
              </a:rPr>
              <a:t> 저에게 그때는 미안했다고, 자기가 그때는 너무 어렸고 철이 없었다며 사과를 하였습니다. 이제 친구가 되어버린 그 친구를 저는 </a:t>
            </a:r>
            <a:r>
              <a:rPr u="sng" b="1" sz="1200">
                <a:solidFill>
                  <a:srgbClr val="000000"/>
                </a:solidFill>
                <a:latin typeface="맑은 고딕"/>
              </a:rPr>
              <a:t>(3)“신경 쓰지 말라고 우리는 어렸고, 지금은 잘 지내니 우린 아무 일도 없었던 거라고” 용서를 했습니다. 지금 그 친구를</a:t>
            </a:r>
            <a:r>
              <a:rPr sz="1200">
                <a:solidFill>
                  <a:srgbClr val="000000"/>
                </a:solidFill>
                <a:latin typeface="맑은 고딕"/>
              </a:rPr>
              <a:t> 포함한 친구들은 지금은 저에게 있어 크나큰 버팀목 되었습니다. 중학생 때의 따돌림의 경험을 통해 저는 자신감을 되찾고, 소심했던 저의 성격을 고칠 수 있었습니다. 또한 자신의 단점을 마주하고 이해하고 극복하는 법을 알았습니다. 저는 따돌림을 당했던 제 어린 시절의 경험으로 어려운 상황에서도 원활하게 소통하고 협력하는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어려운 중학생 시절의 경험을 바탕으로 자신감을 되찾고 성격을 변화시킬 수 있었다고 적으셨습니다. 당시 본인의 변화 과정을 통해 배우게 된 가장 큰 교훈은 무엇이었나요?</a:t>
            </a:r>
            <a:br/>
            <a:r>
              <a:t>(2) 따돌림을 주도했던 친구와의 관계 회복 과정에서 가장 어려웠던 순간은 무엇이었고, 이를 어떻게 극복할 수 있었는지 구체적으로 설명해주실 수 있나요?</a:t>
            </a:r>
            <a:br/>
            <a:r>
              <a:t>(3) 중학교 당시 자신감을 되찾으며 소통과 협력을 원활하게 할 수 있게 되었다고 하셨습니다. 이 경험이 현재 대인 관계에서 긍정적으로 작용한 사례가 있나요?</a:t>
            </a:r>
          </a:p>
        </p:txBody>
      </p:sp>
    </p:spTree>
  </p:cSld>
  <p:clrMapOvr>
    <a:masterClrMapping/>
  </p:clrMapOvr>
</p:sld>
</file>

<file path=ppt/slides/slide3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(1)법무 지식과 소통 역량을 바탕으로 안정적인 한국마사회 운영에 기여하여, 조직과 함께 발전하는 법무 전문</a:t>
            </a:r>
            <a:r>
              <a:rPr sz="1200">
                <a:solidFill>
                  <a:srgbClr val="000000"/>
                </a:solidFill>
                <a:latin typeface="맑은 고딕"/>
              </a:rPr>
              <a:t> 사원이 되고 싶습니다. 작년 전자 마권 발매 서비스 개시에 따라 고객의 접근성을 확보하며, 한국마사회는 온라인 시장으로 첫발을 딛게 되었습니다. 이와 같은 말 산업의 성장과 현대화 속에서 관계 법령 및 제도의 변화에 적절히 대응하며, 조직의 입장을 정확히 파악하고 행동하겠습니다.먼저, 공법과 민법에 관한 꾸준한 공부를 통해 법무 업무의 바탕이 될 법학 이해도를 갖게 되었습니다. 한국마사회법과 국가계약법 등 기관 관련 법과 제도를 익히기 위해 지속해서 공부하고 있으며, 입사 후 관계 법령의 제정 및 개정에 따른 사무, 분쟁 지원과 계약 관리 업무에 숙달하고 정확하게 수행하겠습니다. 다양한 법무 업무를 경험한 후, 대학원에 </a:t>
            </a:r>
            <a:r>
              <a:rPr u="sng" b="1" sz="1200">
                <a:solidFill>
                  <a:srgbClr val="000000"/>
                </a:solidFill>
                <a:latin typeface="맑은 고딕"/>
              </a:rPr>
              <a:t>(2)진학하여 공공행정 및 법학 연구를 통해 한국마사회 맞춤형 법무 전문가로 발전하겠습니다. 다음으로, 도서관</a:t>
            </a:r>
            <a:r>
              <a:rPr sz="1200">
                <a:solidFill>
                  <a:srgbClr val="000000"/>
                </a:solidFill>
                <a:latin typeface="맑은 고딕"/>
              </a:rPr>
              <a:t> 근무 경험을 통해 적극적 소통 역량을 개발했습니다. 교내 연구자들과 협력 기관이 필요로 하는 자료를 조달하며 연구 지원 업무를 수행하였고, 상호대차 온라인 시스템을 관리하며 관련 문의에 응했습니다. 특히, 온라인 서비스 이용에 익숙지 </a:t>
            </a:r>
            <a:r>
              <a:rPr u="sng" b="1" sz="1200">
                <a:solidFill>
                  <a:srgbClr val="000000"/>
                </a:solidFill>
                <a:latin typeface="맑은 고딕"/>
              </a:rPr>
              <a:t>(3)않은 연구실에 직접 방문하여 안내문을 전달하고 이용법을 알려주며 적극 행정의 실현을 위해</a:t>
            </a:r>
            <a:r>
              <a:rPr sz="1200">
                <a:solidFill>
                  <a:srgbClr val="000000"/>
                </a:solidFill>
                <a:latin typeface="맑은 고딕"/>
              </a:rPr>
              <a:t> 노력했습니다. 소통 역량을 활용하여 협력 기관과 고객, 조직 내 구성원들의 의견에 귀를 기울여 이용자의 편익과 업무 효율 증진에 기여하겠습니다.마지막으로, 교내 사회적 기업 수업을 수강하며 기업의 사회 기여와 지속 가능한 경영을 공부한 경험이 있습니다. 지속 가능한 경영 정책과 매출의 관계, 통합적 리스크 관리 연구 사례를 접하여 사회 책임과 위험 관리의 중요성을 확인했습니다. 조직 내부에서 세심한 관심을 통해 법적 및 사회적 잠재 위험을 파악하고, 노동자와 이용자 보호 정책에 앞장서 안정적인 경영 환경 조성에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법무 지식과 소통 역량을 바탕으로 안정적인 한국마사회 운영에 어떻게 구체적으로 기여할 계획인지 설명해 주시겠습니까?</a:t>
            </a:r>
            <a:br/>
            <a:r>
              <a:t>(2) 도서관 근무 경험을 통해 개발한 소통 역량이 한국마사회 내에서 어떤 업무 상황에서 중요한 역할을 할 수 있을지 예를 들어 설명해 주시겠습니까?</a:t>
            </a:r>
            <a:br/>
            <a:r>
              <a:t>(3) 교내 사회적 기업 수업에서 배운 지속 가능한 경영 정책이 법무 업무에 어떻게 적용될 수 있을지 구체적인 예시를 들어 설명해 주실 수 있나요?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a:t>
            </a:r>
            <a:r>
              <a:rPr u="sng" b="1" sz="1200">
                <a:solidFill>
                  <a:srgbClr val="000000"/>
                </a:solidFill>
                <a:latin typeface="맑은 고딕"/>
              </a:rPr>
              <a:t>(1)접근이 쉬운 대상 위주로 인터뷰를 진행하려 했습니다.처음에는 저도 답답함을 느꼈지만, 팀원들의 우려를 이해하고 설득하기 위해 소통 방식을 바꾸기로</a:t>
            </a:r>
            <a:r>
              <a:rPr sz="1200">
                <a:solidFill>
                  <a:srgbClr val="000000"/>
                </a:solidFill>
                <a:latin typeface="맑은 고딕"/>
              </a:rPr>
              <a:t> 했습니다. 먼저, 각자의 입장을 정리한 후, 직접 인터뷰의 필요성을 논리적으로 설명했습니다.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a:t>
            </a:r>
            <a:r>
              <a:rPr u="sng" b="1" sz="1200">
                <a:solidFill>
                  <a:srgbClr val="000000"/>
                </a:solidFill>
                <a:latin typeface="맑은 고딕"/>
              </a:rPr>
              <a:t>(2)어려운 팀원은 서면 답변을 정리하는 방식으로 조율했습니다.그 결과, 저는</a:t>
            </a:r>
            <a:r>
              <a:rPr sz="1200">
                <a:solidFill>
                  <a:srgbClr val="000000"/>
                </a:solidFill>
                <a:latin typeface="맑은 고딕"/>
              </a:rPr>
              <a:t> 경찰서와 소방서를 방문해 방사선 측정기 사용자들과 인터뷰를 성사시켰고, 예상과 다른 시장 니즈를 발견할 수 있었습니다.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a:t>
            </a:r>
            <a:r>
              <a:rPr u="sng" b="1" sz="1200">
                <a:solidFill>
                  <a:srgbClr val="000000"/>
                </a:solidFill>
                <a:latin typeface="맑은 고딕"/>
              </a:rPr>
              <a:t>(3)중요하다는 것을 배웠습니다. 이후 저는 협업할 때 의견 차이가 생기면 상대방의 논리를 이해하고, 구체적인 해결책을 함께 고민하는 방식을 우선적으로 적용하고 있습니다. 한국마사회에서도</a:t>
            </a:r>
            <a:r>
              <a:rPr sz="1200">
                <a:solidFill>
                  <a:srgbClr val="000000"/>
                </a:solidFill>
                <a:latin typeface="맑은 고딕"/>
              </a:rPr>
              <a:t> 다양한 부서 및 고객과 협력할 일이 많을 것으로 예상되며,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미국 창업 교육 프로그램에서 언어 장벽과 접근성 문제를 극복하기 위해 팀원들과의 소통 방식을 어떻게 바꿨는지, 그 과정에서 얻은 기술 중 가장 가치 있는 것은 무엇이라고 생각하십니까?</a:t>
            </a:r>
            <a:br/>
            <a:r>
              <a:t>(2) 경찰서와 소방서를 방문해 예상과 다른 시장 니즈를 발견했다고 하셨는데, 이 경험이 조직 내 다른 부서와의 협업에 어떻게 도움이 될 것이라고 보십니까?</a:t>
            </a:r>
            <a:br/>
            <a:r>
              <a:t>(3) '상대방의 입장을 고려한 설득과 행동을 통한 신뢰 형성'을 중요하게 여기게 된 계기와 이러한 접근법이 입사 후 업무에 어떻게 반영될 수 있을까요?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회사에서 근무할 당시, 저는 연차는 저보다 오래되었지만 직급은 낮은 한 직원분과 함께 업무를 진행해야 했습니다. 조직 내에서는 제가 그 직원분에게 업무를 지시할 수 있는 위치였지만, 그 직원분은 이를 탐탁지 않게 여겼고 제 말을 듣기 싫어하는 태도를 보였습니다. 그러던 중, 그 직원분이 주식양도양수 계약서를 작성하는 과정에서 동명이인의 정보를 잘못 기재하는 실수를 한 사실이 드러났습니다. 이 문제를 알게되신 대표님께서는 상당히 감정적으로 그 직원을 대하셨습니다. 계약 금액이 워낙 컸던 터라 그 직원은 심리적으로 위축되어 아무런 조치도 취하지 못하고 있었습니다. 저는 이 상황을 보고 가만히 있을 수 없었고 문제 </a:t>
            </a:r>
            <a:r>
              <a:rPr u="sng" b="1" sz="1200">
                <a:solidFill>
                  <a:srgbClr val="000000"/>
                </a:solidFill>
                <a:latin typeface="맑은 고딕"/>
              </a:rPr>
              <a:t>(1)해결을 위해 적극적으로 나서기로 했습니다.우선 그분을 비난하기보다는, 문제 해결이 최우선임을 강조하며 다독여주고 그 직원분이 심리적</a:t>
            </a:r>
            <a:r>
              <a:rPr sz="1200">
                <a:solidFill>
                  <a:srgbClr val="000000"/>
                </a:solidFill>
                <a:latin typeface="맑은 고딕"/>
              </a:rPr>
              <a:t> 안정을 </a:t>
            </a:r>
            <a:r>
              <a:rPr u="sng" b="1" sz="1200">
                <a:solidFill>
                  <a:srgbClr val="000000"/>
                </a:solidFill>
                <a:latin typeface="맑은 고딕"/>
              </a:rPr>
              <a:t>(2)찾도록 도왔습니다.이후, 함께 계약 당사자를 직접 찾아가 설득하며 문제를 원만하게 해결하였습니다. 저는 단순히 업무 지시를 내리는 것이 아니라, 직접 문제 해결 과정에 참여함으로써 신뢰를 쌓고자 했습니다. 이러한 태도가 상대방에게도 전달되었는지, 사건 이후 그 직원분은 저를 상사로 인정하며 더 원활한 협업이 이루어졌습니다.이 경험을 통해 저는 조직 내에서 갈등이 발생했을 때, 감정적으로 대응하기 보다는상대방의 입장을 진심으로 이해하고 문제를 함께 해결하는 과정이 결국 더 큰 신뢰를</a:t>
            </a:r>
            <a:r>
              <a:rPr sz="1200">
                <a:solidFill>
                  <a:srgbClr val="000000"/>
                </a:solidFill>
                <a:latin typeface="맑은 고딕"/>
              </a:rPr>
              <a:t> 만든다는 것을 몸소 경험했습니다. 이러한 </a:t>
            </a:r>
            <a:r>
              <a:rPr u="sng" b="1" sz="1200">
                <a:solidFill>
                  <a:srgbClr val="000000"/>
                </a:solidFill>
                <a:latin typeface="맑은 고딕"/>
              </a:rPr>
              <a:t>(3)경험은 향후 조직 내에서 협업을 강화하고, 원활한 소통을 이끌어가는 데 큰 자산이 될 것이라 생각합니다.입사 후에도 저는 한국마사회의 방송 기술직으로서 다양한 부서 및</a:t>
            </a:r>
            <a:r>
              <a:rPr sz="1200">
                <a:solidFill>
                  <a:srgbClr val="000000"/>
                </a:solidFill>
                <a:latin typeface="맑은 고딕"/>
              </a:rPr>
              <a:t> 팀원들과 협력해야 하는 상황이 많을 것입니다. 만약 의사소통의 어려움이 발생하더라도, 감정적인 대립보다는 문제 해결을 위한 논리적 접근과 적극적인 협력을 통해 신뢰를 쌓아 나갈 것입니다. 이를 바탕으로, 한국마사회의 방송 기술직 업무가 더욱 원활하게 운영될 수 있도록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이전 회사에서 신뢰를 쌓기 위해 직접 문제 해결에 참여하신 경험이 있다고 하셨습니다. 한국마사회 방송 기술직에서도 이러한 접근 방식을 어떻게 적용하여 팀원들과 신뢰를 형성할 것인지 말씀해주시기 바랍니다.</a:t>
            </a:r>
            <a:br/>
            <a:r>
              <a:t>(2) 조직 내 갈등을 해결하기 위해 상대방의 입장을 이해하고 문제를 함께 해결했다고 하셨습니다. 그 과정에서 배운 구체적인 방법이나 기술이 있다면 설명해주시겠습니까?</a:t>
            </a:r>
            <a:br/>
            <a:r>
              <a:t>(3) 입사 후, 다양한 부서 및 팀원들과 협력하는 상황에서 지원자가 겪을 수 있는 의사소통의 어려움은 무엇이라고 생각하며, 이를 극복하기 위해 미리 준비하고 있는 전략이 있나요?</a:t>
            </a:r>
          </a:p>
        </p:txBody>
      </p:sp>
    </p:spTree>
  </p:cSld>
  <p:clrMapOvr>
    <a:masterClrMapping/>
  </p:clrMapOvr>
</p:sld>
</file>

<file path=ppt/slides/slide4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집단상담 개발 팀 프로젝트에서 조장으로 활동하며 협업 과정의 어려움을 극복한 경험이 있습니다. 영어로 진행되는 수업이라 외국 교환 학생들의 수강이 많았고, </a:t>
            </a:r>
            <a:r>
              <a:rPr u="sng" b="1" sz="1200">
                <a:solidFill>
                  <a:srgbClr val="000000"/>
                </a:solidFill>
                <a:latin typeface="맑은 고딕"/>
              </a:rPr>
              <a:t>(1)팀원 6명 중 4명도 외국에서 온 학생들이었습니다. 팀원들 모두 과제 진행에 열정적인 모습을 보였지만, 해외 학생들은 국내 대학생들이 자주 사용하는 발표 및 설문 제작 도구,</a:t>
            </a:r>
            <a:r>
              <a:rPr sz="1200">
                <a:solidFill>
                  <a:srgbClr val="000000"/>
                </a:solidFill>
                <a:latin typeface="맑은 고딕"/>
              </a:rPr>
              <a:t> 데이터 처리 프로그램의 활용에 서툴렀습니다. 때문에 역할 분배 과정에서 중요 업무들을 꺼리는 상황이 발생하였고, 많은 양의 업무를 소수 인원이 담당하는 방식을 띠며 팀 내 갈등으로 이어졌습니다. 상황을 해결하기 위해 근본적인 원인을 생각해 보았습니다. 대학 커리큘럼에 따른 과제 방식과 경험의 차이가, 개발 역량에 따른 특정 업무 기피로 이어졌다고 생각했습니다. 이를 해결하기 위해, 스터디 모임을 개설하여 </a:t>
            </a:r>
            <a:r>
              <a:rPr u="sng" b="1" sz="1200">
                <a:solidFill>
                  <a:srgbClr val="000000"/>
                </a:solidFill>
                <a:latin typeface="맑은 고딕"/>
              </a:rPr>
              <a:t>(2)팀원들과 지식을 공유하자고 제안했습니다. 거절할 줄 알았던 인원들도 배움에 대한 열정과 자신의 장점을 말하며 참여하였고, 함께 공부하는 모임을 만들게 되었습니다. 해외 학생들이 어려워하는 통계</a:t>
            </a:r>
            <a:r>
              <a:rPr sz="1200">
                <a:solidFill>
                  <a:srgbClr val="000000"/>
                </a:solidFill>
                <a:latin typeface="맑은 고딕"/>
              </a:rPr>
              <a:t> 프로그램의 사용법과 설문 제작 및 데이터 분석 매뉴얼을 알려주었습니다. 그들은 해외 자료의 정확한 이해에 강점이 있었고, 저와 한국 학생도 부족한 부분에 도움을 받으며 함께 </a:t>
            </a:r>
            <a:r>
              <a:rPr u="sng" b="1" sz="1200">
                <a:solidFill>
                  <a:srgbClr val="000000"/>
                </a:solidFill>
                <a:latin typeface="맑은 고딕"/>
              </a:rPr>
              <a:t>(3)성장하게 되었습니다. 팀원에게 알려주려는 분야를 스스로 공부하고 복습하다 보니, 이후 회의 과정에서</a:t>
            </a:r>
            <a:r>
              <a:rPr sz="1200">
                <a:solidFill>
                  <a:srgbClr val="000000"/>
                </a:solidFill>
                <a:latin typeface="맑은 고딕"/>
              </a:rPr>
              <a:t> 과제 전체의 완성도가 높아지고 있음을 느꼈습니다. 스터디 과정에서 형성된 유대감은 의견 불일치 문제도 매끄럽게 해결하도록 도왔습니다. 이후 발표와 평가 과정을 거쳤고 수업 내 팀 중 가장 높은 점수를 받으며 프로젝트를 마무리하게 되었습니다. 협력의 어려움을 해결하기 위해 원인을 파악하고, 상대방에게 먼저 다가가 해결책과 의견을 제안하는 자세가 중요함을 알게 되었습니다. 또한, 협업 과정에서 서로의 부족한 부분을 인지하고 보완하는 관계를 구축한다면 팀 전체 역량의 발전으로 이어짐을 느꼈습니다. 업무에서 발생하는 어려움도 위와 같은 태도를 견지하고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조장으로 활동하면서 팀 내 갈등을 해결하기 위해 구체적으로 어떤 방식으로 팀원 간 관계 개선을 도모했는지 설명해 주시겠습니까?</a:t>
            </a:r>
            <a:br/>
            <a:r>
              <a:t>(2) 해외 학생과의 협업 과정을 통해 어떤 인사이트를 얻었으며, 이러한 경험이 향후 팀 프로젝트의 리더십에 어떻게 기여할 것이라고 생각하십니까?</a:t>
            </a:r>
            <a:br/>
            <a:r>
              <a:t>(3) 팀 프로젝트의 성공적인 마무리를 통해 얻은 가장 중요한 교훈은 무엇이며, 이를 한국마사회에서의 직무에 어떻게 반영할 계획인지 설명해 주십시오.</a:t>
            </a:r>
          </a:p>
        </p:txBody>
      </p:sp>
    </p:spTree>
  </p:cSld>
  <p:clrMapOvr>
    <a:masterClrMapping/>
  </p:clrMapOvr>
</p:sld>
</file>

<file path=ppt/slides/slide4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101전 101패 경주마 차밍걸에 관한 책을 예전에 본적이 있습니다. 1승도 하지 못하고 </a:t>
            </a:r>
            <a:r>
              <a:rPr u="sng" b="1" sz="1200">
                <a:solidFill>
                  <a:srgbClr val="000000"/>
                </a:solidFill>
                <a:latin typeface="맑은 고딕"/>
              </a:rPr>
              <a:t>(1)은퇴하였지만 포기하지 않는 경주마로 많은 사랑을 받았습니다. 퇴역한 경주마들이 재사회화교육을 통하여 승용마로 전환하여 재활힐링승마,</a:t>
            </a:r>
            <a:r>
              <a:rPr sz="1200">
                <a:solidFill>
                  <a:srgbClr val="000000"/>
                </a:solidFill>
                <a:latin typeface="맑은 고딕"/>
              </a:rPr>
              <a:t> 사회공익힐링승마 등 공익적 차원에서의 승마지원사업이 활성화되는 방향으로 나아가야한다고 생각합니다. 공공기관에서 지방자치단체와 협력하여 저소득계층 등 사회취약계층을 위한 업무를 수행하였는데 이를 바탕으로 </a:t>
            </a:r>
            <a:r>
              <a:rPr u="sng" b="1" sz="1200">
                <a:solidFill>
                  <a:srgbClr val="000000"/>
                </a:solidFill>
                <a:latin typeface="맑은 고딕"/>
              </a:rPr>
              <a:t>(2)지방자치단체, 공공기관, 공공병원, 교육청 등 타기관과 협력하여 사회공헌 프로그램을 개발하는데 있어서 제가 보탬이 될 수 있다고 생각합니다. 또한 저처럼 살아오면서 한번도 승마경험을 하지</a:t>
            </a:r>
            <a:r>
              <a:rPr sz="1200">
                <a:solidFill>
                  <a:srgbClr val="000000"/>
                </a:solidFill>
                <a:latin typeface="맑은 고딕"/>
              </a:rPr>
              <a:t> 못한 일반인들도 힐링승마를 체험할 수 있고 더 나아가서 취미 승마인으로 발전할 수 있는 여건을 만드는 데 일조하여 일반인과 승마의 벽을 허무는데 기여하고 싶습니다. 그리고 공공기관에서 4대보험 자격 취득, 상실, 납부예외 등 사회보험관련 업무를 담당하였는데 총무분야의 복리후생지원 업무를 수행함에 있어서도 제가 도움이 될 수 있다고 생각합니다. 경마공원을 주변 자연과 어우러진 문화예술복합공간으로 만들어 휴일에 지역주민뿐만 아니라 타지에서도 찾아오는 명소가 되었으면 합니다. 각종 지역 행사, 전시회를 연계해서 개최하고, 재즈페스티벌 등 음악회도 정기적으로 연다면 </a:t>
            </a:r>
            <a:r>
              <a:rPr u="sng" b="1" sz="1200">
                <a:solidFill>
                  <a:srgbClr val="000000"/>
                </a:solidFill>
                <a:latin typeface="맑은 고딕"/>
              </a:rPr>
              <a:t>(3)경마공원에 대한 이미지가 과거와는 다른 곳으로 탈바꿈 할 수 있다고 생각합니다. 경마산업의 미래는 4차산업 기술을 경마산업에 어떻게 활용하고 홍보할 것인가에 달려있다고 봅니다. 메타버스에서</a:t>
            </a:r>
            <a:r>
              <a:rPr sz="1200">
                <a:solidFill>
                  <a:srgbClr val="000000"/>
                </a:solidFill>
                <a:latin typeface="맑은 고딕"/>
              </a:rPr>
              <a:t> 아바타를 이용하여 경마공원 안을 여기저기 살펴볼 수 있고 증강현실을 이용하여 마치 실제로 승마를 체험하는 것처럼 경험할 수 있으며 가상현실을 통해서는 경주마를 타고 우승을 노리는 기수가 되어보는 다이나믹한 체험을 선사해줄 것 입니다. 오프라인과 온라인 모두에서 경마공원이 삶에 지친 사람들에게 일상에서 벗어나는 경험을 선사함으로써 치유와 힐링의 공간으로 나아갈 수 있도록 일조하고자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지원자께서는 퇴역한 경주마들이 재사회화교육을 통해 사회공익적 차원의 승마지원사업을 활성화해야 한다고 하셨습니다. 이러한 프로젝트를 추진하면서 예상되는 주요 도전 과제는 무엇이며, 어떻게 극복할 계획인가요?</a:t>
            </a:r>
            <a:br/>
            <a:r>
              <a:t>(2) 지방자치단체와 공공기관과의 협력을 통해 사회공헌 프로그램을 개발하는 경험이 있다고 하셨습니다. 과거에 이 협력 과정에서 직면한 가장 큰 어려움은 무엇이었고, 그것을 어떻게 해결하셨나요?</a:t>
            </a:r>
            <a:br/>
            <a:r>
              <a:t>(3) 경마공원에 4차산업 기술을 활용하려는 계획에 대해 구체적인 예시를 드셨습니다. 이러한 기술을 적용할 경우 예상되는 사용자 경험의 변화는 무엇이며, 이를 통해 지원자는 어떤 성과를 기대하는지 설명해 주세요.</a:t>
            </a:r>
          </a:p>
        </p:txBody>
      </p:sp>
    </p:spTree>
  </p:cSld>
  <p:clrMapOvr>
    <a:masterClrMapping/>
  </p:clrMapOvr>
</p:sld>
</file>

<file path=ppt/slides/slide4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직장인들이 근무를 하게 되면 보통 사무실 청소는 환경미화 업무를 담당하는 인력을 별도로 고용해서 그 인력이 청소업무를 수행하게 하거나 혹은 외부 청소용역업체를 통해서 수행하는 곳이 대부분일 것입니다. 제가 근무했던 곳은 사무실 청소를 직원들이 자체적으로 해야만 하는 환경이였습니다. 예를 들면 쓰레기통 비우기, 사무실 바닥 , 화장실 등 많은 청소구역 중에서 서로 분담을 해야하는데 이러한 청소구역을 둘러싸고 의견이 일치하지 않았고 갈등의 요소가 되었습니다. 화장실 청소 같은 경우에는 화장실 시설환경이 좋은 편이 아니였고 외부 사람들도 쓸 수 있는 </a:t>
            </a:r>
            <a:r>
              <a:rPr u="sng" b="1" sz="1200">
                <a:solidFill>
                  <a:srgbClr val="000000"/>
                </a:solidFill>
                <a:latin typeface="맑은 고딕"/>
              </a:rPr>
              <a:t>(1)구조였기 때문에 청소하기가 상당히 성가셔서 직원들이 기피하는 청소구역이기도 하였고 더군다나 평소 출근시간 보다 좀 더 일찍 출근해야</a:t>
            </a:r>
            <a:r>
              <a:rPr sz="1200">
                <a:solidFill>
                  <a:srgbClr val="000000"/>
                </a:solidFill>
                <a:latin typeface="맑은 고딕"/>
              </a:rPr>
              <a:t> 하는 번거로움도 가지고 있었습니다. 직원들간에 청소구역을 서로 돌아가면서 맡는 방법도 있었습니다만 직원들 중에는 이렇게 </a:t>
            </a:r>
            <a:r>
              <a:rPr u="sng" b="1" sz="1200">
                <a:solidFill>
                  <a:srgbClr val="000000"/>
                </a:solidFill>
                <a:latin typeface="맑은 고딕"/>
              </a:rPr>
              <a:t>(2)청소를 직접 해야만 하는 상황을 납득하지 못하는 직원도 있었고 원치 않는 화장실 청소를 해야하는 것에 있어서도 껄끄러워하는 모습을 보였습니다. 상황이 이렇게 되니 사무실</a:t>
            </a:r>
            <a:r>
              <a:rPr sz="1200">
                <a:solidFill>
                  <a:srgbClr val="000000"/>
                </a:solidFill>
                <a:latin typeface="맑은 고딕"/>
              </a:rPr>
              <a:t> 분위기가 무겁게 느껴졌고 좋지 않게 흘러가는 모습에 마음이 불편하였습니다. 저는 이런 분위기를 바꿔보고자 자진해서 화장실 청소를 전담하였습니다. 그때부터 매일 출근하자마자 화장실 청소를 </a:t>
            </a:r>
            <a:r>
              <a:rPr u="sng" b="1" sz="1200">
                <a:solidFill>
                  <a:srgbClr val="000000"/>
                </a:solidFill>
                <a:latin typeface="맑은 고딕"/>
              </a:rPr>
              <a:t>(3)1년 6개월정도 하였는데 역시나 생각만큼 녹록지 않았습니다. 사무실과 집까지의 거리가 멀었었고 평소보다 30분 일찍 출근해서 청소를 해야했기에 처음에는 고단함이 있었는데 화장실을 깨끗하게 청소하면서 하루를</a:t>
            </a:r>
            <a:r>
              <a:rPr sz="1200">
                <a:solidFill>
                  <a:srgbClr val="000000"/>
                </a:solidFill>
                <a:latin typeface="맑은 고딕"/>
              </a:rPr>
              <a:t> 시작하니 상쾌하면서 동시에 후련하였고 어느 순간 오히려 화장실 청소를 하지 않으면 뭔가 허전한 느낌이 들었습니다. 선의로 시작한 화장실 청소로 인하여 사무실 분위기는 달라지게 되었습니다. 그 이후로 직원들이 서로 돕는 모습이 자연스럽게 나오게 되었고 사소한 일이지만 먼저 나서서 희생하는 모습을 보여준다면 서로 협력하는 분위기로 만들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사무실 청소를 직원들이 직접 해야 하는 환경에서 갈등을 해결하기 위해 지원자께서 취한 방법이 화장실 청소 전담이었습니다. 그 이후 변화된 직원들간의 협력 분위기를 지속적으로 유지하기 위해 어떤 노력을 기울였나요?</a:t>
            </a:r>
            <a:br/>
            <a:r>
              <a:t>(2) 초기에 화장실 청소를 전담하기로 결정한 후, 예상하지 못했던 추가적인 어려움이 있었다면 무엇이었습니까? 이를 어떻게 극복하셨는지 말씀해 주세요.</a:t>
            </a:r>
            <a:br/>
            <a:r>
              <a:t>(3) 지속적인 화장실 청소가 사무실의 팀워크에 미친 영향에 대해 언급하셨습니다. 만약 팀 분위기가 다시 나빠지기 시작한다면, 이번에는 어떤 접근 방식을 사용할 계획인지 설명해 주세요.</a:t>
            </a:r>
          </a:p>
        </p:txBody>
      </p:sp>
    </p:spTree>
  </p:cSld>
  <p:clrMapOvr>
    <a:masterClrMapping/>
  </p:clrMapOvr>
</p:sld>
</file>

<file path=ppt/slides/slide4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꼼꼼함과 정확성을 갖춘 직무 역량과 협조적인 자세를 가진 재무회계관리 담당자가 되어, 한국마사회의 재무안정성과 성장성을 균형있게 관리하고 싶습니다. 이를 통해 한국마사회가 국제 최상위 말산업 선도기업으로 성장하는 데 최선을 다하고 싶습니다. 먼저 직무 역량과 관련하여, 경영학 전반, 회계학, 세법 등을 두루 공부하며 경영및 회계 업무처리에 필요한 직무 지식을 쌓았습니다. 또한 컴퓨터 활용능력 자격증을 취득하며 정확한 자료 입력 및 요약, 문서 관리 방법을 습득하였고, 전산회계 자격증을 취득하며 전표 입력 및 부가가치세 신고서 작성 방법을 </a:t>
            </a:r>
            <a:r>
              <a:rPr u="sng" b="1" sz="1200">
                <a:solidFill>
                  <a:srgbClr val="000000"/>
                </a:solidFill>
                <a:latin typeface="맑은 고딕"/>
              </a:rPr>
              <a:t>(1)익혔습니다. 현재는 ERP 업무 역량을 키우기 위해 노력하고 있습니다. 이에 더해 영어 자격증을 높은 점수로 취득하며 한국마사회에서</a:t>
            </a:r>
            <a:r>
              <a:rPr sz="1200">
                <a:solidFill>
                  <a:srgbClr val="000000"/>
                </a:solidFill>
                <a:latin typeface="맑은 고딕"/>
              </a:rPr>
              <a:t> 발생하는 다양한 업무 상황에 대처할 수 있는 역량 역시 키워왔습니다. 이러한 역량을 바탕으로 경영 및 재무회계 업무에 필요한 문서 작성과 전표 및 원가 관리 업무를 정확하고 꼼꼼하게 수행하고 싶습니다. 실무 경험으로는 00공사 인턴 중 계약 업무를 보조하며 결재문서 작성 및 회계정보시스템에서 필요 전표를 추출하는 업무를 수행하였습니다. 또한 우선구매 제도와 관련하여 특정 지표 실적 달성 금액을 정리하였고, 이 </a:t>
            </a:r>
            <a:r>
              <a:rPr u="sng" b="1" sz="1200">
                <a:solidFill>
                  <a:srgbClr val="000000"/>
                </a:solidFill>
                <a:latin typeface="맑은 고딕"/>
              </a:rPr>
              <a:t>(2)경험을 기반으로 우선구매 실적 개선 방안을 분석하여 제시하기도 했습니다. 이를 기반으로 입사 후 실무 역량을 꾸준히 개발해 나가며 재무적</a:t>
            </a:r>
            <a:r>
              <a:rPr sz="1200">
                <a:solidFill>
                  <a:srgbClr val="000000"/>
                </a:solidFill>
                <a:latin typeface="맑은 고딕"/>
              </a:rPr>
              <a:t> 목표 달성에 기여하고 싶습니다.또한 재무 및 회계 업무를 협조적인 태도로로 수행하고 싶습니다. 계약 업무와 관련하여 매일 관련 부서 문의 전화에 응대하며 배운 점은 업무 진행에 있어 항상 협력과 소통이 필요하다는 것입니다. 예를 들어, 발주 </a:t>
            </a:r>
            <a:r>
              <a:rPr u="sng" b="1" sz="1200">
                <a:solidFill>
                  <a:srgbClr val="000000"/>
                </a:solidFill>
                <a:latin typeface="맑은 고딕"/>
              </a:rPr>
              <a:t>(3)부서와 항상 열린 마음으로 소통해야 하며, 예산운용 관련 세부 사항을 전 부서와 공유해야 함을 깨달았습니다. 이렇게 협력과 소통의 중요성을 인식하고 있기 때문에, 한국마사회에서도 항상 협조적이고 소통하는 재무회계</a:t>
            </a:r>
            <a:r>
              <a:rPr sz="1200">
                <a:solidFill>
                  <a:srgbClr val="000000"/>
                </a:solidFill>
                <a:latin typeface="맑은 고딕"/>
              </a:rPr>
              <a:t> 관리 담당자로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재무회계관리 업무를 수행하며 ERP 업무 역량 개발을 위해 노력 중이라고 언급했습니다. 구체적으로 ERP를 어떻게 활용하여 한국마사회에 기여할 계획인지 설명해 주시겠습니까?</a:t>
            </a:r>
            <a:br/>
            <a:r>
              <a:t>(2) 지원자는 00공사 인턴십에서 결재문서 작성과 회계정보시스템 활용 경험이 있다고 했습니다. 그 경험이 현재 지원한 직무에 어떻게 연결될 수 있는지 더 상세히 설명해 주세요.</a:t>
            </a:r>
            <a:br/>
            <a:r>
              <a:t>(3) 계약 업무와 관련하여 매일 관련 부서 문의 전화에 응대한 경험을 바탕으로 협력과 소통의 중요성을 깨달았다고 했습니다. 이를 통해 한국마사회에서의 협업 문화에 어떻게 기여할 수 있을지를 구체적으로 알려주세요.</a:t>
            </a:r>
          </a:p>
        </p:txBody>
      </p:sp>
    </p:spTree>
  </p:cSld>
  <p:clrMapOvr>
    <a:masterClrMapping/>
  </p:clrMapOvr>
</p:sld>
</file>

<file path=ppt/slides/slide4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ESG사업 기획 팀프로젝트와 관련하여 팀원과의 협력에 어려움이 </a:t>
            </a:r>
            <a:r>
              <a:rPr u="sng" b="1" sz="1200">
                <a:solidFill>
                  <a:srgbClr val="000000"/>
                </a:solidFill>
                <a:latin typeface="맑은 고딕"/>
              </a:rPr>
              <a:t>(1)있었으나 구체적인 의견 제시와 적극적 소통을 통해 성공적으로 마무리 한 경험이 있습니다. 이 팀프로젝트는 기존 기업 또는 신규 기업의 수익성 ESG 사업을 기획해보는 활동이었습니다. 그런데 사업 기획 아이디어</a:t>
            </a:r>
            <a:r>
              <a:rPr sz="1200">
                <a:solidFill>
                  <a:srgbClr val="000000"/>
                </a:solidFill>
                <a:latin typeface="맑은 고딕"/>
              </a:rPr>
              <a:t> 수집을 위한 초기 단계에서 어려움이 있었습니다. 팀원들이 모두 이전까지 존재하지 않았던 상품이나 서비스를 개발하는 과정에 초점을 맞추다 보니, 시간이 지나도 쉽게 아이디어를 구상하기 어려웠습니다. 저는 주어진 기한 내에 팀 과제를 완성할 수 있도록 기존 기업의 사업을 ESG 측면에서 개선하는 방안을 선택해보자고 제안하였습니다. 그런데 팀원들은 기존 기업 대상 프로젝트는 창의성이 떨어질 수 있음을 제시하며 제 대안에 쉽게 동의하지 않았습니다. 따라서 저는 제 제안의 설득력을 키워 다시 제안하였습니다. 구체적으로 사업을 선정하고, 그 사업의 현황과 ESG개선 방향을 작성하여 팀원들에게 공유하였습니다. 이에 팀원들은 기존 사업을 통해서도 충분히 창의적인 결과물을 도출할 수 있다는 제 의견에 동의하기 시작하였습니다. 그 이후 팀원들과 적극적으로 소통하고 협력하며 제가 제시했던 초안을 훨씬 완성도 높은 결과물로 발전시켜 완성할 수 있었습니다. 이러한 협력 및 소통 경험을 통해 성장한 점은, 의사소통과정에서 제 자신의 생각과 의견을 결국 타인이 수용하고 이해할 수 있도록 변환하는 과정이 굉장히 중요하다는 </a:t>
            </a:r>
            <a:r>
              <a:rPr u="sng" b="1" sz="1200">
                <a:solidFill>
                  <a:srgbClr val="000000"/>
                </a:solidFill>
                <a:latin typeface="맑은 고딕"/>
              </a:rPr>
              <a:t>(2)것입니다. 같은 의견을 제시하더라도 명확하고 합리적인 설명과 근거가 갖추어졌을 때 훨씬 큰 효과를 만들 수 있음을 깨달았습니다. 한국마사회의 지출 및 회계, 예산관리 업무를 수행할 때 특히 타 부서와의 협력이 중요하다고 생각하며 그와 관련된 규정이나 원칙에 대해 설명하는 상황이 더러 발생할 것이라고 생각합니다.</a:t>
            </a:r>
            <a:r>
              <a:rPr sz="1200">
                <a:solidFill>
                  <a:srgbClr val="000000"/>
                </a:solidFill>
                <a:latin typeface="맑은 고딕"/>
              </a:rPr>
              <a:t> 이 때에 직원분들과 소통하는 과정에서 항상 상대방의 시각과 이해를 점검하며 원활한 소통이 이루어질 수 있도록 노력하고 싶습니다.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ESG사업 기획 팀프로젝트에서 발생했던 초기 아이디어 수집의 어려움을 극복한 사례를 언급했습니다. 이 경험이 한국마사회의 재무회계 분야에서 발생할 수 있는 문제 해결에 어떻게 도움이 될 수 있을 것이라 생각하십니까?</a:t>
            </a:r>
            <a:br/>
            <a:r>
              <a:t>(2) 의견을 제시할 때 명확하고 합리적인 설명과 근거가 큰 효과를 만든다고 깨달았다고 했습니다. 한국마사회에서 이런 능력을 어디에 활용할 수 있을지 견해를 말씀해주시겠어요?</a:t>
            </a:r>
            <a:br/>
            <a:r>
              <a:t>(3) 지출 및 회계, 예산관리 업무에서 타 부서와의 협력이 중요하다고 생각한다고 했습니다. 이전 협력 경험을 바탕으로 이러한 협력을 어떤 방식으로 이끌어 나갈 계획인지 구체적으로 설명해 주시겠습니까?</a:t>
            </a:r>
          </a:p>
        </p:txBody>
      </p:sp>
    </p:spTree>
  </p:cSld>
  <p:clrMapOvr>
    <a:masterClrMapping/>
  </p:clrMapOvr>
</p:sld>
</file>

<file path=ppt/slides/slide4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(1)끊임없이 새로운 것을 경험하고 배움으로써 마사회에서 근무하며 말 산업의 발전과 지역사회 공헌 등에 기여할</a:t>
            </a:r>
            <a:r>
              <a:rPr sz="1200">
                <a:solidFill>
                  <a:srgbClr val="000000"/>
                </a:solidFill>
                <a:latin typeface="맑은 고딕"/>
              </a:rPr>
              <a:t> 수 있기를 희망하고 있습니다. 여행을 다니면서 말이 관광에 이용되는 경우를 본 경험이 있습니다. 먼저, 제주도에서 승마 체험을 한 경험이 있습니다. 도움을 주시는 분이 말의 </a:t>
            </a:r>
            <a:r>
              <a:rPr u="sng" b="1" sz="1200">
                <a:solidFill>
                  <a:srgbClr val="000000"/>
                </a:solidFill>
                <a:latin typeface="맑은 고딕"/>
              </a:rPr>
              <a:t>(2)고삐를 잡은 채로 옆에서 걷고, 저는 안장 위에 앉아, 원형 마장을 한 번 돌아 본 것이 전부였지만, 몇 년이 지난 지금까지 기억에 남는 경험입니다. 또한 뉴욕의 센트럴파크에서</a:t>
            </a:r>
            <a:r>
              <a:rPr sz="1200">
                <a:solidFill>
                  <a:srgbClr val="000000"/>
                </a:solidFill>
                <a:latin typeface="맑은 고딕"/>
              </a:rPr>
              <a:t> 마차들이 관광객들을 태우고 지나가는 것을 본 경험이 있습니다. 이러한 말을 이용한 관광 상품이 서울의 경복궁, 여주의 왕릉, 경주의 첨성대 등 자연과 역사가 어우러진 다양한 공간에서 활성화될 수 있을 것이라고 생각합니다. 승마 체험, 마차 등의 말을 이용한 관광 상품을 개발하여, 한국의 관광 문화를 더욱 풍요롭게 함과 동시에 말 </a:t>
            </a:r>
            <a:r>
              <a:rPr u="sng" b="1" sz="1200">
                <a:solidFill>
                  <a:srgbClr val="000000"/>
                </a:solidFill>
                <a:latin typeface="맑은 고딕"/>
              </a:rPr>
              <a:t>(3)산업의 확대를 도모할 수 있을 것입니다.학습 봉사, 유기견 센터 봉사, 도배 봉사 등 다양한 봉사활동을 한 경험이 있습니다. 이러한 경험을</a:t>
            </a:r>
            <a:r>
              <a:rPr sz="1200">
                <a:solidFill>
                  <a:srgbClr val="000000"/>
                </a:solidFill>
                <a:latin typeface="맑은 고딕"/>
              </a:rPr>
              <a:t> 바탕으로 지역사회 공헌을 위한 여러 사업을 구상하고 기획할 수 있을 것입니다. 여러 봉사를 하면서 더 나은 봉사 서비스를 제공하기 위해 보완되었으면 하는 점들을 알게 되었습니다.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끊임없이 새로운 것을 배우는 과정을 통해 말 산업에 어떻게 기여할 계획인지 설명해주시겠습니까?</a:t>
            </a:r>
            <a:br/>
            <a:r>
              <a:t>(2) 승마 체험 및 마차 관광 상품을 개발하는 과정에서 예상되는 주요 도전 과제는 무엇이라고 생각하십니까?</a:t>
            </a:r>
            <a:br/>
            <a:r>
              <a:t>(3) 여러 가지 봉사활동 경험을 통해 얻게 된 구체적인 지역사회 공헌 사업의 예시를 하나 들어주시겠습니까?</a:t>
            </a:r>
          </a:p>
        </p:txBody>
      </p:sp>
    </p:spTree>
  </p:cSld>
  <p:clrMapOvr>
    <a:masterClrMapping/>
  </p:clrMapOvr>
</p:sld>
</file>

<file path=ppt/slides/slide4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동아리 활동으로 외교 이슈에 관한 공연 준비를 한 경험이 있습니다. 총 4개월간 공연 준비를 </a:t>
            </a:r>
            <a:r>
              <a:rPr u="sng" b="1" sz="1200">
                <a:solidFill>
                  <a:srgbClr val="000000"/>
                </a:solidFill>
                <a:latin typeface="맑은 고딕"/>
              </a:rPr>
              <a:t>(1)하고 공연이 임박한 마지막 한 달은 밤을 새워야</a:t>
            </a:r>
            <a:r>
              <a:rPr sz="1200">
                <a:solidFill>
                  <a:srgbClr val="000000"/>
                </a:solidFill>
                <a:latin typeface="맑은 고딕"/>
              </a:rPr>
              <a:t> 하는 고된 일정이었습니다. 힘든 일정으로 인해 </a:t>
            </a:r>
            <a:r>
              <a:rPr u="sng" b="1" sz="1200">
                <a:solidFill>
                  <a:srgbClr val="000000"/>
                </a:solidFill>
                <a:latin typeface="맑은 고딕"/>
              </a:rPr>
              <a:t>(2)예민해져 갈등이 생기기도 쉬웠으나 갈등을 예방하는 능력을 발휘한 경험이</a:t>
            </a:r>
            <a:r>
              <a:rPr sz="1200">
                <a:solidFill>
                  <a:srgbClr val="000000"/>
                </a:solidFill>
                <a:latin typeface="맑은 고딕"/>
              </a:rPr>
              <a:t> 있습니다.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전체 회의 시간에 공연 내용이 계속 변하고 있는데도 충분한 고려 없이 소품을 </a:t>
            </a:r>
            <a:r>
              <a:rPr u="sng" b="1" sz="1200">
                <a:solidFill>
                  <a:srgbClr val="000000"/>
                </a:solidFill>
                <a:latin typeface="맑은 고딕"/>
              </a:rPr>
              <a:t>(3)요청해서 불필요한 지출이 생기고 있음을 알려주었고, 소품이 필요한지 여부가 확실해졌을 때 구매를 요청해달라고 하였습니다. 소품이</a:t>
            </a:r>
            <a:r>
              <a:rPr sz="1200">
                <a:solidFill>
                  <a:srgbClr val="000000"/>
                </a:solidFill>
                <a:latin typeface="맑은 고딕"/>
              </a:rPr>
              <a:t> 필요한지 여부가 확실해졌을 때 구매를 요청해달라고 요청한 뒤로는 불필요한 소품을 사는 일이 생기지 않았습니다. 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공연 준비에서 소품 담당으로서 문제를 해결한 경험을 통해 다른 프로젝트에서 어떻게 적용할 수 있는지 설명해 주세요.</a:t>
            </a:r>
            <a:br/>
            <a:r>
              <a:t>(2) 갈등 예방 능력 발휘와 관련하여, 이러한 능력을 직장 내에서 어떻게 활용할 생각인지 말씀해 주세요.</a:t>
            </a:r>
            <a:br/>
            <a:r>
              <a:t>(3) 팀 내 발생할 수 있는 문제를 선제적으로 파악해서 해결하기 위해 어떤 방법을 사용할 계획인지 설명해 주세요.</a:t>
            </a:r>
          </a:p>
        </p:txBody>
      </p:sp>
    </p:spTree>
  </p:cSld>
  <p:clrMapOvr>
    <a:masterClrMapping/>
  </p:clrMapOvr>
</p:sld>
</file>

<file path=ppt/slides/slide4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인사부서에서 전문성을 갖춘 HR 담당자로 성장하는 것을 목표로 하고 있습니다. 입사 후에는 채용 및 노무관리 업무를 중심으로 경험을 쌓고, 중장기적으로는 교육훈련 체계 수립 및 운영까지 맡을 수 있는 인재로 성장하고자 합니다. 특히, 업무 전문성을 강화하기 위해 입사 후 공인노무사 자격증 취득을 목표로 체계적으로 학습할 계획입니다. 저는 </a:t>
            </a:r>
            <a:r>
              <a:rPr u="sng" b="1" sz="1200">
                <a:solidFill>
                  <a:srgbClr val="000000"/>
                </a:solidFill>
                <a:latin typeface="맑은 고딕"/>
              </a:rPr>
              <a:t>(1)3년간 학교 교육행정직으로 근무하며 보수 관련 업무, 교육공무직 인사 및 복무관리 업무를 담당했던 경험을 적극적으로 활용하고자 합니다. 급여 지급 및 퇴직금 관리,4대보험 관리,교육공무직 인사 및 복무관리</a:t>
            </a:r>
            <a:r>
              <a:rPr sz="1200">
                <a:solidFill>
                  <a:srgbClr val="000000"/>
                </a:solidFill>
                <a:latin typeface="맑은 고딕"/>
              </a:rPr>
              <a:t> 등의 실무 경험은 한국마사회 인사부서 업무를 빠르게 이해하고, 현장 중심의 실효성 있는 인사관리를 수행하는 데 큰 </a:t>
            </a:r>
            <a:r>
              <a:rPr u="sng" b="1" sz="1200">
                <a:solidFill>
                  <a:srgbClr val="000000"/>
                </a:solidFill>
                <a:latin typeface="맑은 고딕"/>
              </a:rPr>
              <a:t>(2)강점이 될 것입니다.또한, 현재 재직중인 공기업의 법무 관련 부서에서 사규 업무를 담당하고 있습니다. 특히 인사규정, 보수규정, 취업규칙 개정 시 근로기준법을 비롯한 관련 (3)법령을 면밀히 분석 및 검토하고, 부서 간 협의를 통해 규정 개정안을 검토하는 업무를 수행해 왔습니다. 이러한 경험은 인사·노무 관련 법적 리스크를 사전에 예방하고, 제도 운영의 법적 타당성을 확보하는 데 중요한 자산이 될 것이라 생각합니다.아울러, 다양한 부서와의 협업 과정에서 원활한 소통과 조율 능력을 갖추게 되었으며,</a:t>
            </a:r>
            <a:r>
              <a:rPr sz="1200">
                <a:solidFill>
                  <a:srgbClr val="000000"/>
                </a:solidFill>
                <a:latin typeface="맑은 고딕"/>
              </a:rPr>
              <a:t> 인사·노무 쟁점 발생 시 법적 근거를 바탕으로 합리적 대안을 제시하는 역량도 키웠습니다. 이러한 경험은 한국마사회와 같은 공공기관에서 노사관계의 안정적 운영과 공정한 인사관리 체계를 구축하는 데 실질적 강점이 될 것입니다.입사 후 이러한 경험과 역량을 기반으로 공정하고 투명한 채용·인사관리 업무에 기여하는 것은 물론, 전문자격증인 공인노무사 취득을 통해 한 단계 더 전문성을 높여 한국마사회 인사 전문가로 성장하겠습니다. 나아가 경마산업의 특수성을 반영한 맞춤형 인재관리 방안과 교육훈련 체계를 마련함으로써, 한국마사회가 국민에게 신뢰받는 공기업으로 자리매김하는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공인노무사 자격증 취득을 목표로 하고 있는데, 이 목표를 이루기 위해 어떤 구체적인 학습 계획을 세우고 계신지 설명해 주시겠습니까?</a:t>
            </a:r>
            <a:br/>
            <a:r>
              <a:t>(2) 학교 교육행정직에서의 실무 경험을 통해 배운 가장 중요한 교훈이 무엇인지, 그리고 그것이 한국마사회에 어떻게 기여할 수 있다고 생각하시는지 설명 부탁드립니다.</a:t>
            </a:r>
            <a:br/>
            <a:r>
              <a:t>(3) 현재 재직중인 공기업에서 법무 관련 부서 업무를 수행하면서 겪었던 가장 어려운 상황은 무엇이었으며, 이를 해결하기 위해 어떤 방식으로 접근하셨는지 구체적으로 말씀해 주세요.</a:t>
            </a:r>
          </a:p>
        </p:txBody>
      </p:sp>
    </p:spTree>
  </p:cSld>
  <p:clrMapOvr>
    <a:masterClrMapping/>
  </p:clrMapOvr>
</p:sld>
</file>

<file path=ppt/slides/slide4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지난 직장 신규 시절, 공무직 연차수당을 잘못 지급한 경험이 있습니다. 발령받은 지 얼마 되지 않아 업무가 미숙한 상태였는데, 한 공무직 직원분께서 전년도 연차수당이 잘못 지급되었다며 민원을 제기하셨습니다. 수당 지급 내역을 확인한 결과, 연차 개수가 잘못 산정되어 수당이 과소 지급된 사실을 발견했습니다. 이후 해당 내역을 다시 정산하여 차액분을 소급 지급함으로써 문제는 해결되었지만, 저는 이 과정에서 단순 실수 이상의 근본적인 문제를 깨달았습니다.당시 저는 공무직 보수 관련 실무 지식이 부족했던 것도 원인이었지만, 무엇보다 공무직 직원분들과의 소통이 매우 부족했다는 점이 가장 큰 문제라고 느꼈습니다. 연차수당 지급 전에 사전에 내역을 공유하고 확인하는 절차만 거쳤어도, 이러한 오류를 사전에 방지할 수 있었을 것입니다. 또한, 신규 직원으로서 스스로 업무를 해결하려다 </a:t>
            </a:r>
            <a:r>
              <a:rPr u="sng" b="1" sz="1200">
                <a:solidFill>
                  <a:srgbClr val="000000"/>
                </a:solidFill>
                <a:latin typeface="맑은 고딕"/>
              </a:rPr>
              <a:t>(1)보니, 선배나 전임자에게 먼저 물어보고 확인하지 않았던 것도 문제점이라고 생각했습니다.이 경험을 계기로, 일차적으로 업무 지침과 관련 법령을 철저히 숙지하며 실무 지식을 보완하는 데 힘썼습니다. 아울러, 공무직 담당자로서 직원분들과의 커뮤니케이션을 보다 적극적으로 하기 (2)위해 노력했습니다. 특히, 급여·연차수당·퇴직금 등 보수 관련 업무에서는 지급 전에 내역을 투명하게 공유하고, 궁금한 점은 사전에 질의받아 함께 확인하는 프로세스를 구축했습니다. 이러한 노력을 통해 이후 급여 관련 민원과 실수는 크게 줄일 수 있었습니다.이 경험은 업무 지식뿐만 아니라, 원활한 소통과 협력의 중요성을 깊이 깨닫게 (3)해 준 소중한 계기였습니다. 한국마사회에서도 다양한 이해관계자들과 적극적으로 소통하고, 업무의 정확성과 신뢰도를 높이기 위해 끊임없이 개선하는 책임감 있는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신규 시절 공무직 연차수당을 잘못 지급한 후, 절차를 보다 안정시키기 위해 어떤 프로세스를 구축하셨는지 자세히 설명해 주실 수 있나요?</a:t>
            </a:r>
            <a:br/>
            <a:r>
              <a:t>(2) 지원자는 공무직 담당자로서 직원들과의 커뮤니케이션 향상을 노력했다고 하셨는데, 이 과정에서 가장 도움이 되었던 구체적인 전략이나 방법은 어떤 것이었나요?</a:t>
            </a:r>
            <a:br/>
            <a:r>
              <a:t>(3) 이전 경험을 통해 업무의 정확성과 신뢰도를 높이기 위해 개선했던 과정이나 시스템이 있었다면, 그것이 앞으로의 직장 생활에 어떻게 적용될 수 있을지 설명해 주십시오.</a:t>
            </a:r>
          </a:p>
        </p:txBody>
      </p:sp>
    </p:spTree>
  </p:cSld>
  <p:clrMapOvr>
    <a:masterClrMapping/>
  </p:clrMapOvr>
</p:sld>
</file>

<file path=ppt/slides/slide4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a:t>
            </a:r>
            <a:r>
              <a:rPr u="sng" b="1" sz="1200">
                <a:solidFill>
                  <a:srgbClr val="000000"/>
                </a:solidFill>
                <a:latin typeface="맑은 고딕"/>
              </a:rPr>
              <a:t>(1)발생하여 지급이 지연되었는 경험이 있었고 짧은 시간에 복구되었지만, 급히 자금이 필요한 고객들이 불만을 토로하는 모습을 보며, 고객에게 큰 불편을 초래할 수 있다는 것을 실감했습니다.</a:t>
            </a:r>
            <a:r>
              <a:rPr sz="1200">
                <a:solidFill>
                  <a:srgbClr val="000000"/>
                </a:solidFill>
                <a:latin typeface="맑은 고딕"/>
              </a:rPr>
              <a:t> 특히, 경마장에서 경마 경기를 관람할 당시 마권 판매 마감 5분 전에 </a:t>
            </a:r>
            <a:r>
              <a:rPr u="sng" b="1" sz="1200">
                <a:solidFill>
                  <a:srgbClr val="000000"/>
                </a:solidFill>
                <a:latin typeface="맑은 고딕"/>
              </a:rPr>
              <a:t>(2)발권기 앞에 몰리는 사람들을 보며,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a:t>
            </a:r>
            <a:r>
              <a:rPr sz="1200">
                <a:solidFill>
                  <a:srgbClr val="000000"/>
                </a:solidFill>
                <a:latin typeface="맑은 고딕"/>
              </a:rPr>
              <a:t> 당시 밝은 분위기에 경기를 관람하고 즐기는 관중을 보면서 경마가 여타 스포츠와 다르지 않다는 것을 느꼈습니다. 더 나아가, 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학부시절 </a:t>
            </a:r>
            <a:r>
              <a:rPr u="sng" b="1" sz="1200">
                <a:solidFill>
                  <a:srgbClr val="000000"/>
                </a:solidFill>
                <a:latin typeface="맑은 고딕"/>
              </a:rPr>
              <a:t>(3)flutter를 활용한 다이어트 앱을 만들고 그 안에 알람,팝업표출 기능을 구현하여 다이어트에 성공할수 있게끔 하였고 파이썬을 활용하여 수질데이터를 가지고 데이터분석을 진행하여 강수여부에 따른 수질오염</a:t>
            </a:r>
            <a:r>
              <a:rPr sz="1200">
                <a:solidFill>
                  <a:srgbClr val="000000"/>
                </a:solidFill>
                <a:latin typeface="맑은 고딕"/>
              </a:rPr>
              <a:t>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입사 후에는 이러한 역량을 바탕으로 안정적이고 신뢰할 수 있는 전산 시스템 운영을 위해 지속적으로 노력하면서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연금공단에서 근무하던 중 시스템 장애 경험을 언급하셨는데, 당시 장애를 신속하게 해결하기 위해 어떤 구체적인 조치를 취하셨고, 그 경험이 향후 시스템 운영에 어떤 교훈을 제공했습니까?</a:t>
            </a:r>
            <a:br/>
            <a:r>
              <a:t>(2) 경마장의 전산시스템 관리 중요성을 인식하셨다고 하셨는데, 실제 스포츠 경기 관람과 비교했을 때 특히 경마 전산 시스템 관리에서 중요한 측면은 무엇이라고 생각하십니까?</a:t>
            </a:r>
            <a:br/>
            <a:r>
              <a:t>(3) 정보처리기사 필기와 리눅스 자격증을 취득하셨습니다. 이러한 자격들이 실제 전산 시스템 운영 업무에서 어떤 방식으로 기여할 수 있을지 구체적으로 설명해주실 수 있나요?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저는 다양한 테마의 지식, 기술들을 공부하면서 역량을 쌓아 왔습니다. 이를 통해 한국마사회의 지속적인 IT 발전에 </a:t>
            </a:r>
            <a:r>
              <a:rPr u="sng" b="1" sz="1200">
                <a:solidFill>
                  <a:srgbClr val="000000"/>
                </a:solidFill>
                <a:latin typeface="맑은 고딕"/>
              </a:rPr>
              <a:t>(1)기여하겠습니다.올해 들어서 가장 화젯거리인 IT 기술은 생성형 AI와 RAG라고 생각합니다. 저는 SW 교육 프로그램에서 해당 기술을 이용한 서비스를 개발했고, 우수상을 수상한 경험이 있습니다. 이 기술을 한국마사회에</a:t>
            </a:r>
            <a:r>
              <a:rPr sz="1200">
                <a:solidFill>
                  <a:srgbClr val="000000"/>
                </a:solidFill>
                <a:latin typeface="맑은 고딕"/>
              </a:rPr>
              <a:t>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a:t>
            </a:r>
            <a:r>
              <a:rPr u="sng" b="1" sz="1200">
                <a:solidFill>
                  <a:srgbClr val="000000"/>
                </a:solidFill>
                <a:latin typeface="맑은 고딕"/>
              </a:rPr>
              <a:t>(2)지속적인 고객 유치로 이어질 수 있다고 생각합니다.시스템 운영 경험도 보유하고 있습니다. 가장 최근 진행한 웹 개발 프로젝트에서는 인프라 구축을 담당하며 AWS</a:t>
            </a:r>
            <a:r>
              <a:rPr sz="1200">
                <a:solidFill>
                  <a:srgbClr val="000000"/>
                </a:solidFill>
                <a:latin typeface="맑은 고딕"/>
              </a:rPr>
              <a:t> EC2 서버를 이용한 배포 및 운영을 수행했습니다. Docker를 활용해 개발 환경을 구성하고, Django를 </a:t>
            </a:r>
            <a:r>
              <a:rPr u="sng" b="1" sz="1200">
                <a:solidFill>
                  <a:srgbClr val="000000"/>
                </a:solidFill>
                <a:latin typeface="맑은 고딕"/>
              </a:rPr>
              <a:t>(3)기반으로 백엔드를 개발했으며, FastAPI를 활용한 API 구축을 통해 AI 데이터를 효율적으로 관리할 수 있도록 설계했습니다. 또한, Pandas를 활용하여 사용자 데이터를 분석 및</a:t>
            </a:r>
            <a:r>
              <a:rPr sz="1200">
                <a:solidFill>
                  <a:srgbClr val="000000"/>
                </a:solidFill>
                <a:latin typeface="맑은 고딕"/>
              </a:rPr>
              <a:t>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생성형 AI와 RAG를 활용한 프로젝트에서 우수상을 수상하셨다고 했습니다. 이 경험이 지원자가 제안한 한국마사회의 '챗봇' 서비스 구현에 어떻게 기여할 수 있을지 구체적으로 설명해 주시겠습니까?</a:t>
            </a:r>
            <a:br/>
            <a:r>
              <a:t>(2) AWS EC2 서버, Docker, Django, FastAPI를 이용하여 웹 개발 프로젝트를 담당하셨다고 했는데, 이 중 특정 기술이 한국마사회 시스템에 어떤 식으로 가장 크게 기여할 수 있다고 생각하십니까?</a:t>
            </a:r>
            <a:br/>
            <a:r>
              <a:t>(3) Pandas와 MariaDB를 활용한 경험을 통해 업무 효율성과 고객 경험을 어떻게 향상시킬 수 있는지, 이를 통해 한국마사회에서 어떻게 역할을 하고 싶으신지 설명해주세요.</a:t>
            </a:r>
          </a:p>
        </p:txBody>
      </p:sp>
    </p:spTree>
  </p:cSld>
  <p:clrMapOvr>
    <a:masterClrMapping/>
  </p:clrMapOvr>
</p:sld>
</file>

<file path=ppt/slides/slide4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(1)[말보다 먼저 행동으로 보여주어 주장이 강한 팀원 설득하였고 좋은 결과 쟁취] 웹 만들기 프로젝트에서 직접 만들지 않고 외주를 맡기자고 주장하는 팀분위기를 쇄신하여 정정당당하게 결과물을 만들어냈으며 좋은 점수를 받았던 경험이 있습니다. 당시 전공시간에 배운 내용을 토대로 웹 서비스를 만드는 프로젝트가 있었습니다. 하지만 다들 기말고사 시험과 겹쳐서 프로젝트 할 시간이 부족했으며 웹제작은 처음이라 진행도가 더뎠습니다. 팀원중 한명이 우리는</a:t>
            </a:r>
            <a:r>
              <a:rPr sz="1200">
                <a:solidFill>
                  <a:srgbClr val="000000"/>
                </a:solidFill>
                <a:latin typeface="맑은 고딕"/>
              </a:rPr>
              <a:t> 좋은 학점만 받으면 된다.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수업시간에 배웠던 최단거리 알고리즘 중 하나인 ‘다익스트라알고리즘’</a:t>
            </a:r>
            <a:r>
              <a:rPr u="sng" b="1" sz="1200">
                <a:solidFill>
                  <a:srgbClr val="000000"/>
                </a:solidFill>
                <a:latin typeface="맑은 고딕"/>
              </a:rPr>
              <a:t>(2)을 토대로 방향성을 잡고 세부내용을 추가하였습니다. 처음에는 많이 힘들어했었고 다들 억지로 하는 듯한 모습을 보였었지만 틀이 서서히 갖춰지자 (3)팀원 모두 열정적으로 작업을 하였고 그 결과 프로젝트 발표에서 좋은 평가를 받았습니다. 발매 및 전산시스템을 운영하고 관리하는데 있어 예기치</a:t>
            </a:r>
            <a:r>
              <a:rPr sz="1200">
                <a:solidFill>
                  <a:srgbClr val="000000"/>
                </a:solidFill>
                <a:latin typeface="맑은 고딕"/>
              </a:rPr>
              <a:t> 못한 상황이 발생할 수 있습니다. 장애발생 후 시간이 지체되면 피해는 오로지 고객들에게 돌아갈 것입니다.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웹 프로젝트에서 외주를 맡기자는 팀원의 강한 주장을 어떻게 설득하여 직접 프로젝트를 수행하게 되었는지, 구체적인 방법이나 전략이 있었다면 설명 부탁드립니다.</a:t>
            </a:r>
            <a:br/>
            <a:r>
              <a:t>(2) 프로젝트 발표에서 좋은 평가를 받았다고 하셨습니다. 당시 프로젝트에서 구체적으로 어떤 부분이 높은 평가를 받았는지, 팀원들의 노력은 어떤 방식으로 기여했는지 설명해주실 수 있나요?</a:t>
            </a:r>
            <a:br/>
            <a:r>
              <a:t>(3) 불가피한 상황에서 지체된 고객 피해를 최소화하기 위한 시스템 안정화 방안으로 지원자가 생각하는 가장 효과적인 방법은 무엇인가요?</a:t>
            </a:r>
          </a:p>
        </p:txBody>
      </p:sp>
    </p:spTree>
  </p:cSld>
  <p:clrMapOvr>
    <a:masterClrMapping/>
  </p:clrMapOvr>
</p:sld>
</file>

<file path=ppt/slides/slide4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운용하는 말들은 경주와 훈련 등의 고강도 활동을 하기 때문에 항상 긴장과 부상의 위험에 노출되어 있다고 할 수 있습니다. 특히 전염성 질병이나 근골격계 질환이 빈번하게 발생할 수 있습니다. 이를 예방하고 관리하는 시스템을 구축하여 마사회 내 말들의 질병 발생률을 최소화하고, 건강한 환경을 조성하는 것이 필요할 것입니다. 다시 말해 말의 신체 상태를 과학적으로 분석하여 부상을 예방하고, 경주 중 발생할 수 있는 사고를 최소화하기 위해서는 말들의 건강과 복지를 철저히 관리하고 개선하는 것이 중요합니다. 따라서 수의사로서 질병 예방, 치료, 및 회복 </a:t>
            </a:r>
            <a:r>
              <a:rPr u="sng" b="1" sz="1200">
                <a:solidFill>
                  <a:srgbClr val="000000"/>
                </a:solidFill>
                <a:latin typeface="맑은 고딕"/>
              </a:rPr>
              <a:t>(1)관리에 주력하여 말들이 최상의 건강 상태에서 활동할 수 있도록 지원하고, 말들의 생명과 복지를 보호하는 데 기여하고자 합니다.</a:t>
            </a:r>
            <a:r>
              <a:rPr sz="1200">
                <a:solidFill>
                  <a:srgbClr val="000000"/>
                </a:solidFill>
                <a:latin typeface="맑은 고딕"/>
              </a:rPr>
              <a:t> 또한, 말의 경기력 향상과 </a:t>
            </a:r>
            <a:r>
              <a:rPr u="sng" b="1" sz="1200">
                <a:solidFill>
                  <a:srgbClr val="000000"/>
                </a:solidFill>
                <a:latin typeface="맑은 고딕"/>
              </a:rPr>
              <a:t>(2)직결되는 건강 관리 체계를 구축하고 싶습니다. 예를 들어 말의 정신적 건강을 위한 환경 개선이나, 충분한 휴식과 사회적 상호작용을 고려한 관리 방안 등을 생각할</a:t>
            </a:r>
            <a:r>
              <a:rPr sz="1200">
                <a:solidFill>
                  <a:srgbClr val="000000"/>
                </a:solidFill>
                <a:latin typeface="맑은 고딕"/>
              </a:rPr>
              <a:t> 수 있을 것입니다. 이를 위해 동물복지에 대한 이해를 바탕으로, 말들이 스트레스를 최소화하고 최상의 환경에서 생활할 수 있도록 관리 프로그램을 마련하는 것도 한 방법이라 할 것입니다. 말들이 보다 자연스러운 환경에서 건강하게 생활할 수 있어 인간과 상호작용할 수 있는 환경을 </a:t>
            </a:r>
            <a:r>
              <a:rPr u="sng" b="1" sz="1200">
                <a:solidFill>
                  <a:srgbClr val="000000"/>
                </a:solidFill>
                <a:latin typeface="맑은 고딕"/>
              </a:rPr>
              <a:t>(3)제공하거나, 스트레스 감소를 위한 관리 시스템을 개발하는 등의 복지 중심 프로그램을 설계할 수 있을 것입니다. 이러한 노력으로 신체적 정신적으로 건강한 말을</a:t>
            </a:r>
            <a:r>
              <a:rPr sz="1200">
                <a:solidFill>
                  <a:srgbClr val="000000"/>
                </a:solidFill>
                <a:latin typeface="맑은 고딕"/>
              </a:rPr>
              <a:t> 육성하여 고객들 및 지역사회에 지원한다면 한국 마사회의 전략과제 중 하나인 고객이 행복한 여가문화 조성에도 이바지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말들의 건강 관리 체계를 통한 경기력 향상을 목표로 하신다고 했는데, 이를 위한 구체적 전략 혹은 사례가 있으신가요?</a:t>
            </a:r>
            <a:br/>
            <a:r>
              <a:t>(2) 지원자는 말의 정신적 건강을 위한 환경 개선의 중요성을 언급하셨는데, 이전에 유사한 환경 개선을 통해 동물 복지를 향상시킨 경험이 있다면 설명해 주시겠습니까?</a:t>
            </a:r>
            <a:br/>
            <a:r>
              <a:t>(3) 말들의 스트레스를 최소화하고 최상의 환경에서 생활할 수 있도록 관리 프로그램을 마련한다고 하셨는데, 구체적으로 어떠한 프로그램을 구상하고 계십니까?</a:t>
            </a:r>
          </a:p>
        </p:txBody>
      </p:sp>
    </p:spTree>
  </p:cSld>
  <p:clrMapOvr>
    <a:masterClrMapping/>
  </p:clrMapOvr>
</p:sld>
</file>

<file path=ppt/slides/slide4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국제회의에 대비하기 위해 자료를 준비하는 과정에서 구성원간의 소통에 어려움을 겪은 경험이 있습니다. 저는 자료의 완성도를 높이기 위해 세부적인 사항까지 꼼꼼히 준비하려 했지만, 일부 구성원들은 자신의 담당업무를 우선시하며 자료준비에 회의적인 모습을 보이기도 했습니다. 서로의 입장차이로 인해 자료준비 과정중 의견 충돌이 자주 발생했고, 협력적인 분위기가 형성되지 않았습니다. 왜냐하면 자신의 입장을 중시하는 태도로 인해 </a:t>
            </a:r>
            <a:r>
              <a:rPr u="sng" b="1" sz="1200">
                <a:solidFill>
                  <a:srgbClr val="000000"/>
                </a:solidFill>
                <a:latin typeface="맑은 고딕"/>
              </a:rPr>
              <a:t>(1)상대방의 입장을 충분히 생각하지 않은 사실과 명확하지 않은 업무분장 및 어떤 부분을 우선시할지에 대한 명확한 합의 부족, 업무의 중대성에 대한 입장차이 때문입니다.</a:t>
            </a:r>
            <a:r>
              <a:rPr sz="1200">
                <a:solidFill>
                  <a:srgbClr val="000000"/>
                </a:solidFill>
                <a:latin typeface="맑은 고딕"/>
              </a:rPr>
              <a:t> 문제를 해결하기 위해 회의 시작 전 서로의 의견을 자유롭게 말할 수 있는 분위기를 조성했고, 모든 의견을 기록한 후 우선순위를 정하는 방식으로 논의 방향을 조율했습니다. 또한 의견 충돌이 발생했을 때는 감정적인 </a:t>
            </a:r>
            <a:r>
              <a:rPr u="sng" b="1" sz="1200">
                <a:solidFill>
                  <a:srgbClr val="000000"/>
                </a:solidFill>
                <a:latin typeface="맑은 고딕"/>
              </a:rPr>
              <a:t>(2)반응을 자제하고, 상대방의 입장을 먼저 경청한 뒤 제 의견을 설명하는 방식으로 소통했습니다.그 결과 서로의 입장에</a:t>
            </a:r>
            <a:r>
              <a:rPr sz="1200">
                <a:solidFill>
                  <a:srgbClr val="000000"/>
                </a:solidFill>
                <a:latin typeface="맑은 고딕"/>
              </a:rPr>
              <a:t> 대해 이해가 되면서 신뢰가 형성되었고, 보다 협력적인 분위기에서 회의 자료를 작성할 수 있었습니다. 최종 자료는 모두가 동의한 방향으로 완성되었고, 모두가 만족하는 자료를 준비해서 회의를 무사히 마칠수 있었습니다. 무엇보다 팀원들과의 갈등이 줄어들면서 </a:t>
            </a:r>
            <a:r>
              <a:rPr u="sng" b="1" sz="1200">
                <a:solidFill>
                  <a:srgbClr val="000000"/>
                </a:solidFill>
                <a:latin typeface="맑은 고딕"/>
              </a:rPr>
              <a:t>(3)팀워크가 강화되었고, 서로의 장점을 활용해 업무를 분담하는 방식으로 성과를 높일 수 있었습니다.이번 경험을 통해 효율적인 소통을 위해서는</a:t>
            </a:r>
            <a:r>
              <a:rPr sz="1200">
                <a:solidFill>
                  <a:srgbClr val="000000"/>
                </a:solidFill>
                <a:latin typeface="맑은 고딕"/>
              </a:rPr>
              <a:t> 자신의 의견만 주장하기보다 상대방의 입장에 대해 생각하고 상대방의 의견을 경청하고 조율하는 과정이 매우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국제회의 준비 과정에서 경험하신 의견 충돌 상황에서, 반대의견을 효과적으로 경청하고 조율했던 구체적인 방법을 공유해주실 수 있나요?</a:t>
            </a:r>
            <a:br/>
            <a:r>
              <a:t>(2) 회의 자료가 모두가 동의한 방향으로 완성되었다고 하셨는데, 서로의 입장 차이를 극복하고 합의에 도달했던 결정적인 순간은 언제였나요?</a:t>
            </a:r>
            <a:br/>
            <a:r>
              <a:t>(3) 효율적 소통을 위해 상대방의 의견을 경청하는 것이 중요하다고 하셨는데, 이를 위해 특별히 적용한 기술이나 방법이 있으신가요?</a:t>
            </a:r>
          </a:p>
        </p:txBody>
      </p:sp>
    </p:spTree>
  </p:cSld>
  <p:clrMapOvr>
    <a:masterClrMapping/>
  </p:clrMapOvr>
</p:sld>
</file>

<file path=ppt/slides/slide4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a:t>
            </a:r>
            <a:r>
              <a:rPr u="sng" b="1" sz="1200">
                <a:solidFill>
                  <a:srgbClr val="000000"/>
                </a:solidFill>
                <a:latin typeface="맑은 고딕"/>
              </a:rPr>
              <a:t>(1)등을 위해 아래와 같이 제 직무역량을 활용하고 꾸준히 발전해 나가도록 하겠습니다. 1.</a:t>
            </a:r>
            <a:r>
              <a:rPr sz="1200">
                <a:solidFill>
                  <a:srgbClr val="000000"/>
                </a:solidFill>
                <a:latin typeface="맑은 고딕"/>
              </a:rPr>
              <a:t> 민사법적 지식을 보다 발전시켜 소송 수행을 지원하고 사내 규칙 제개정의 업무를 원만하게 수행하기 위해 노력하겠습니다. 2. 노무사 시험준비를 하면서 습득한 노동법적 지식은 직장내 괴롭힘 기타 노사관계법령 위반 행위 등 발생 가능한 다양한 리스크를 방지하는데 활용하겠습니다. 특히 명기수 육성과 명마 관리에 필요한 핵심 인적자원의 관리를 위해 효율적인 방법을 꾸준히 </a:t>
            </a:r>
            <a:r>
              <a:rPr u="sng" b="1" sz="1200">
                <a:solidFill>
                  <a:srgbClr val="000000"/>
                </a:solidFill>
                <a:latin typeface="맑은 고딕"/>
              </a:rPr>
              <a:t>(2)연구하겠습니다. 경영학과 인사노무관리 분야 공부도 지속하여 노사 상생과 성과창출 과정의 합리성을</a:t>
            </a:r>
            <a:r>
              <a:rPr sz="1200">
                <a:solidFill>
                  <a:srgbClr val="000000"/>
                </a:solidFill>
                <a:latin typeface="맑은 고딕"/>
              </a:rPr>
              <a:t> 제고하도록 노력하겠습니다. 3. 법무사, 노무사, 공인중개사 자격증 취득을 위한 준비과정에서 다양한 실무 법령을 체계 적합적으로 해석할 수 있는 역량을 갖추기 위해 노력해왔습니다. 법의 내용과 구조를 익히는 것은 물론 리걸마인드를 체화하기 위한 과정에서 취득한 역량을 한국마사회에서 말산업 육성법 등 유관법령에 대한 균형감이 있는 해석과 발전방향을 연구하는데 활용하겠습니다.4. 실무교육 및 이후의 실무 경험을 통해 습득된 노하우는 각종 계약체결, 중요 문서 작성 등에 유용히 쓰일 수 있도록 하겠습니다. 특히 고객을 상대하며 더욱 투철해진 책임감, 봉사정신으로 국민을 위해 </a:t>
            </a:r>
            <a:r>
              <a:rPr u="sng" b="1" sz="1200">
                <a:solidFill>
                  <a:srgbClr val="000000"/>
                </a:solidFill>
                <a:latin typeface="맑은 고딕"/>
              </a:rPr>
              <a:t>(3)보람있게 일하고자 하며 사내에서 협업하는 과정에서도 애사심을 토대로 항상 친절히 대응하고</a:t>
            </a:r>
            <a:r>
              <a:rPr sz="1200">
                <a:solidFill>
                  <a:srgbClr val="000000"/>
                </a:solidFill>
                <a:latin typeface="맑은 고딕"/>
              </a:rPr>
              <a:t>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민사법적 지식을 발전시켜 소송 수행을 지원하려고 노력한다고 했습니다. 지금까지 경험한 소송 수행 준비 과정에서 배운 점이 있다면 무엇입니까?</a:t>
            </a:r>
            <a:br/>
            <a:r>
              <a:t>(2) 지원자는 법무사, 노무사, 공인중개사 자격증 취득을 위한 준비과정에서 법령을 해석할 수 있는 역량을 갖추기 위해 노력했다고 했습니다. 이 경험이 특히 한국마사회에서 말산업 육성법 관련 업무에 어떻게 활용될 수 있다고 생각하십니까?</a:t>
            </a:r>
            <a:br/>
            <a:r>
              <a:t>(3) 공기업 직원으로서의 윤리적 문제를 고민할 것이며 특정 목표 달성에 기여하고 싶다고 하셨습니다. 과거에 직장에서 윤리적 딜레마를 겪었던 순간이 있었는지, 그리고 어떻게 해결했는지 궁금합니다.</a:t>
            </a:r>
          </a:p>
        </p:txBody>
      </p:sp>
    </p:spTree>
  </p:cSld>
  <p:clrMapOvr>
    <a:masterClrMapping/>
  </p:clrMapOvr>
</p:sld>
</file>

<file path=ppt/slides/slide4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사내 소통은 물론 특히 마사회를 이용하는 국민과 내부 직원관계에서 이해와 공감대의 형성은 전략 수행에 핵심 요소라고 생각합니다. 중개사 실무과정은 당사자 입장 조율이 주 업무라 할 정도로 갈등 </a:t>
            </a:r>
            <a:r>
              <a:rPr u="sng" b="1" sz="1200">
                <a:solidFill>
                  <a:srgbClr val="000000"/>
                </a:solidFill>
                <a:latin typeface="맑은 고딕"/>
              </a:rPr>
              <a:t>(1)상황이 빈번합니다. 직원사이, 고객과의 갈등, 심지어는 경쟁 중개사와의 갈등 상황도 발생합니다. 저는 이러한 상황에서 소통이나 협력이</a:t>
            </a:r>
            <a:r>
              <a:rPr sz="1200">
                <a:solidFill>
                  <a:srgbClr val="000000"/>
                </a:solidFill>
                <a:latin typeface="맑은 고딕"/>
              </a:rPr>
              <a:t> 쉽지 않은 문제라고 깨달았으며 이를 극복하기 위해 점차 구체적인 방안을 마련해야겠다고 생각했습니다.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a:t>
            </a:r>
            <a:r>
              <a:rPr u="sng" b="1" sz="1200">
                <a:solidFill>
                  <a:srgbClr val="000000"/>
                </a:solidFill>
                <a:latin typeface="맑은 고딕"/>
              </a:rPr>
              <a:t>(2)조건 및 특약 등 대안을 제시하였습니다. 그 결과 양 당사자는 제로섬이 아닌 플러스섬으로 결론이 되어 만족할 수 있었습니다. 2.구조적</a:t>
            </a:r>
            <a:r>
              <a:rPr sz="1200">
                <a:solidFill>
                  <a:srgbClr val="000000"/>
                </a:solidFill>
                <a:latin typeface="맑은 고딕"/>
              </a:rPr>
              <a:t> 갈등이는 주로 시스템 결함으로 발생합니다. 동료가 일을 게을리한다고 판단되면 업무 공정성의식이 저하되고 성과창출에 방해가 됩니다. 이 경우 적절한 업무분장을 하는 것이 중요합니다. 업무 분장이 체계화됨에 따라 직무 만족도와 </a:t>
            </a:r>
            <a:r>
              <a:rPr u="sng" b="1" sz="1200">
                <a:solidFill>
                  <a:srgbClr val="000000"/>
                </a:solidFill>
                <a:latin typeface="맑은 고딕"/>
              </a:rPr>
              <a:t>(3)성과도 모두 높아지는 것을 경험하였습니다. 3.상대적 차이(다름의 문제)로 인한 갈등이는 가치관, 경험의 차이에서 주로 발생합니다. 중개 수익 향상을</a:t>
            </a:r>
            <a:r>
              <a:rPr sz="1200">
                <a:solidFill>
                  <a:srgbClr val="000000"/>
                </a:solidFill>
                <a:latin typeface="맑은 고딕"/>
              </a:rPr>
              <a:t> 위해 DB정리가 우선이라 생각할 수 있고 누군가는 다양한 인맥관리가 먼저라 생각할 수 있습니다.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중개사 실무과정에서의 갈등 상황을 극복하기 위해 마련한 구체적인 방안이 있었고, 이를 통해 어떤 실질적인 성과를 얻었는지 설명해주실 수 있나요?</a:t>
            </a:r>
            <a:br/>
            <a:r>
              <a:t>(2) 구조적 갈등이 발생할 때 경험한 시스템의 결함을 어떻게 인식하고 해결해왔는지, 구체적인 예를 들어 설명해주실 수 있나요?</a:t>
            </a:r>
            <a:br/>
            <a:r>
              <a:t>(3) 상대적 차이에서 비롯된 갈등을 해결하는 과정에서 상대방의 개별적 합리성을 어떻게 인정하고 함께 문제를 해결하셨는지 자세히 설명해주세요.</a:t>
            </a:r>
          </a:p>
        </p:txBody>
      </p:sp>
    </p:spTree>
  </p:cSld>
  <p:clrMapOvr>
    <a:masterClrMapping/>
  </p:clrMapOvr>
</p:sld>
</file>

<file path=ppt/slides/slide4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목표입니다.입사 후에는 실무자로서 업무의 기초를 다지기 위해 한국마사회의 재무 구조 및 규정과 예산 절차를 철저히 숙지하겠습니다. 기록물과 선배 직원들의 사례를 참고하며 업무 절차를 파악하고, 협업이 필요한 경우 적극적으로 소통하며 동료직원으로서 신뢰를 쌓겠습니다.업무에 충분히 적응한 후에는 저 스스로 부족하다고 느끼는 회계감사기준과 세법에 대해 추가적으로 공부하며 업무 역량을 강화하겠습니다. 5년 이상 경력을 쌓은 후에는 공공기관 경영 성과 평가에 대해 공부하며 기관의 정량적 성과와 </a:t>
            </a:r>
            <a:r>
              <a:rPr u="sng" b="1" sz="1200">
                <a:solidFill>
                  <a:srgbClr val="000000"/>
                </a:solidFill>
                <a:latin typeface="맑은 고딕"/>
              </a:rPr>
              <a:t>(1)정성적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a:t>
            </a:r>
            <a:r>
              <a:rPr sz="1200">
                <a:solidFill>
                  <a:srgbClr val="000000"/>
                </a:solidFill>
                <a:latin typeface="맑은 고딕"/>
              </a:rPr>
              <a:t> 위해서는 </a:t>
            </a:r>
            <a:r>
              <a:rPr u="sng" b="1" sz="1200">
                <a:solidFill>
                  <a:srgbClr val="000000"/>
                </a:solidFill>
                <a:latin typeface="맑은 고딕"/>
              </a:rPr>
              <a:t>(2)재무회계 관련 지식과 예산 분석 능력이 필요하다고 생각합니다. 이를 위해 다음과 같은 노력을 기울였습니다.학부 시절 재무회계</a:t>
            </a:r>
            <a:r>
              <a:rPr sz="1200">
                <a:solidFill>
                  <a:srgbClr val="000000"/>
                </a:solidFill>
                <a:latin typeface="맑은 고딕"/>
              </a:rPr>
              <a:t> 및 재무관리 과목을 학습하였고 재경관리사 자격증 등을 취득하며 회계 관련 지식을 쌓기 위해 노력해왔습니다. 한국마사회에서 회계사무 </a:t>
            </a:r>
            <a:r>
              <a:rPr u="sng" b="1" sz="1200">
                <a:solidFill>
                  <a:srgbClr val="000000"/>
                </a:solidFill>
                <a:latin typeface="맑은 고딕"/>
              </a:rPr>
              <a:t>(3)업무 및 내부통제 점검 업무를 수행하는데 이러한 이론적 지식을 효과적으로 활용하겠습니다.더불어 연금 기관 재직 중 고객 세미나 기획 업무를 통해 사업 예산을 체계적으로 편성하고 집행한</a:t>
            </a:r>
            <a:r>
              <a:rPr sz="1200">
                <a:solidFill>
                  <a:srgbClr val="000000"/>
                </a:solidFill>
                <a:latin typeface="맑은 고딕"/>
              </a:rPr>
              <a:t> 경험이 있습니다. 해당 경험을 통해 비용 효율성에 대해 분석하는 능력을 길렀고, 당시 조직 내 예산절감 우수사례로 선정되기도 했습니다.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장기적으로 한국마사회와 말 산업에 기여하고자 하는 목표를 이루기 위해 필요한 추가적인 역량이나 계획은 무엇인지 이야기해 주실 수 있나요?</a:t>
            </a:r>
            <a:br/>
            <a:r>
              <a:t>(2) 지원자가 한국마사회에서 회계사무 업무와 내부통제 점검 업무를 수행할 때, 이전의 학습과 자격증 취득 경험을 어떻게 활용할 계획인지 상세히 설명해 주시겠습니까?</a:t>
            </a:r>
            <a:br/>
            <a:r>
              <a:t>(3) 연금 기관 재직 시 기획한 고객 세미나의 구체적인 내용과 이 경험을 통해 어떻게 예산 효율성을 극대화할 수 있었는지 설명해 주시겠습니까?</a:t>
            </a:r>
          </a:p>
        </p:txBody>
      </p:sp>
    </p:spTree>
  </p:cSld>
  <p:clrMapOvr>
    <a:masterClrMapping/>
  </p:clrMapOvr>
</p:sld>
</file>

<file path=ppt/slides/slide4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a:t>
            </a:r>
            <a:r>
              <a:rPr u="sng" b="1" sz="1200">
                <a:solidFill>
                  <a:srgbClr val="000000"/>
                </a:solidFill>
                <a:latin typeface="맑은 고딕"/>
              </a:rPr>
              <a:t>(1)운용사를 관리하는 업무를 맡아 수행하며 관련 규정 개정을 위해 유관 부서와 협력했던 경험이 있습니다.당시</a:t>
            </a:r>
            <a:r>
              <a:rPr sz="1200">
                <a:solidFill>
                  <a:srgbClr val="000000"/>
                </a:solidFill>
                <a:latin typeface="맑은 고딕"/>
              </a:rPr>
              <a:t>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a:t>
            </a:r>
            <a:r>
              <a:rPr u="sng" b="1" sz="1200">
                <a:solidFill>
                  <a:srgbClr val="000000"/>
                </a:solidFill>
                <a:latin typeface="맑은 고딕"/>
              </a:rPr>
              <a:t>(2)직원은 개정 업무에 착수했고, 규정 개정 위원회 업무를 담당하는 다른 부서와 협력하게 되었습니다.해당 부서에서는 약 1개월 전 인사 발령으로 위원회 담당 직원이 변경되었고, 새로운 담당자는 업무의 세부 사항을 파악하는 과정 중이었습니다. 저희 부서는</a:t>
            </a:r>
            <a:r>
              <a:rPr sz="1200">
                <a:solidFill>
                  <a:srgbClr val="000000"/>
                </a:solidFill>
                <a:latin typeface="맑은 고딕"/>
              </a:rPr>
              <a:t>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담당 직원의 이견에 대해 경청하고 절충안을 마련하기 위해 노력했습니다. 담당 직원이 지적한 다른 조항의 관련성을 인지하고,</a:t>
            </a:r>
            <a:r>
              <a:rPr u="sng" b="1" sz="1200">
                <a:solidFill>
                  <a:srgbClr val="000000"/>
                </a:solidFill>
                <a:latin typeface="맑은 고딕"/>
              </a:rPr>
              <a:t>(3) 업무 부담을 최소화하면서 모든 사항을 포괄하는 절충안을 도출했습니다.마지막으로, 후속 업무 일정에 대해 여러 차례 검토했습니다. 개정 업무 일정이 지연되더라도 후속 업무에 차질이 없어야</a:t>
            </a:r>
            <a:r>
              <a:rPr sz="1200">
                <a:solidFill>
                  <a:srgbClr val="000000"/>
                </a:solidFill>
                <a:latin typeface="맑은 고딕"/>
              </a:rPr>
              <a:t> 전체적인 업무 추진 과정에서도 갈등이 줄어들 거라고 생각했기 때문입니다.이러한 노력 덕분에 처음 의도했던 바를 반영하여 기한 내에 규정을 성공적으로 개정할 수 있었습니다. 다음 달 전략적 자산 배분으로 운용사 자금 회수를 규정에 맞춰 진행할 수 있었고, 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위탁 운용사 관리 규정을 개정할 때, 선임 직원과의 협력 과정에서 특별히 기억에 남는 도전이나 문제 해결 사례가 있었는지 구체적으로 말씀해 주시겠습니까?</a:t>
            </a:r>
            <a:br/>
            <a:r>
              <a:t>(2) 규정 개정 과정에서 타 부서와의 협력이 중요했다면, 그 과정에서 발생했던 가장 큰 어려움은 무엇이었고 이를 어떻게 해결하셨나요?</a:t>
            </a:r>
            <a:br/>
            <a:r>
              <a:t>(3) 규정 개정 후 실제 업무에 어떤 변화가 있었고, 이로 인해 조직 내에서 얻은 중요한 교훈이나 배움이 있다면 무엇인지 설명해 주시겠습니까?</a:t>
            </a:r>
          </a:p>
        </p:txBody>
      </p:sp>
    </p:spTree>
  </p:cSld>
  <p:clrMapOvr>
    <a:masterClrMapping/>
  </p:clrMapOvr>
</p:sld>
</file>

<file path=ppt/slides/slide4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[콘텐츠와 IP를 활용한 새로운 사업]국내의 새로운 고객 유입을 위한 디지털 콘텐츠와 IP 시장 활성화를 바탕으로 한국마사회의 사회적 가치 증진에 기여하고, 말산업을 콘텐츠 사업으로 도약시킨다는 비전을 현실로 만들고 싶습니다. 한국마사회는 젊은 고객 유입이 부족합니다. 미래의 꾸준한 성장과 수익을 위한 새로운 고객 유입이 필요한 상황이라고 판단됩니다. 이를 위해 말산업 확대를 위한 새로운 시도를 해보고 싶습니다. ESG 경영과 연계된 대국민 말산업 콘텐츠 경진대회는 청년들의 참여를 이끌 것이고 각 지역에 위치한 경마장의 관광 자원화도 가능하다고 생각합니다. 또 한 가지는 모바일 게임 </a:t>
            </a:r>
            <a:r>
              <a:rPr u="sng" b="1" sz="1200">
                <a:solidFill>
                  <a:srgbClr val="000000"/>
                </a:solidFill>
                <a:latin typeface="맑은 고딕"/>
              </a:rPr>
              <a:t>(1)제작입니다. 한국마사회의 말들을 캐릭터화해서 키우는 모바일 앱을 도입한다면 젊은 세대의 게임에 대한 관심이 말과 한국의 말산업으로까지 이어질 수 있습니다. 실제</a:t>
            </a:r>
            <a:r>
              <a:rPr sz="1200">
                <a:solidFill>
                  <a:srgbClr val="000000"/>
                </a:solidFill>
                <a:latin typeface="맑은 고딕"/>
              </a:rPr>
              <a:t> 한국마사회의 말과 게임의 말 캐릭터를 연결해서 모바일 앱을 통해 말을 가꾸고 응원하여 경주마로서 도약을 체험한다면 경마를 포함한 말산업 전반에 동력이 될 것입니다. 이를 구체화하기 위해서는 한국마사회의 여러 부서와 외부 업체와의 협력이 필요합니다. 00공공기관에서 국제업무를 맡으며 해외의 </a:t>
            </a:r>
            <a:r>
              <a:rPr u="sng" b="1" sz="1200">
                <a:solidFill>
                  <a:srgbClr val="000000"/>
                </a:solidFill>
                <a:latin typeface="맑은 고딕"/>
              </a:rPr>
              <a:t>(2)공공기관과 우리나라의 변리사, 대학교 교수, 농기계 업체 등 여러 업체와 한꺼번에 일을 했던 경험으로 의사소통 능력, 문제해결 능력 그리고 사업 진행 능력을 길렀습니다. 이를 통해 꿈을 현실로 만들고 싶습니다.이를 위해 첫 번째로 게임에 대한 지식재산권(IP) 확보가 필요합니다.</a:t>
            </a:r>
            <a:r>
              <a:rPr sz="1200">
                <a:solidFill>
                  <a:srgbClr val="000000"/>
                </a:solidFill>
                <a:latin typeface="맑은 고딕"/>
              </a:rPr>
              <a:t> 말 캐릭터에 대한 IP를 확보하고 관리하는 것은 세계 유수 경마장들을 넘어설 수 있다고 확신합니다. 저는 00공공기관에서 개도국의 특허 등록을 지원하는 업무를 수행하며 쌓은 IP </a:t>
            </a:r>
            <a:r>
              <a:rPr u="sng" b="1" sz="1200">
                <a:solidFill>
                  <a:srgbClr val="000000"/>
                </a:solidFill>
                <a:latin typeface="맑은 고딕"/>
              </a:rPr>
              <a:t>(3)이해도와 경험을 통해 성공적으로 한국마사회의 IP를 관리할 수 있습니다. 나아가 IP를 활용하여 브랜드를 만드는 등의 부가가치를 창출했던 경험을 한국마사회에도 적용하여 IP를</a:t>
            </a:r>
            <a:r>
              <a:rPr sz="1200">
                <a:solidFill>
                  <a:srgbClr val="000000"/>
                </a:solidFill>
                <a:latin typeface="맑은 고딕"/>
              </a:rPr>
              <a:t> 이용한 자본 창출을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제안한 모바일 게임 제작을 통해 젊은 세대의 참여를 유도하고자 했다고 했습니다. 이전에 유사한 방법으로 새로운 고객층을 유치했던 경험이 있으신가요?</a:t>
            </a:r>
            <a:br/>
            <a:r>
              <a:t>(2) 한국마사회의 여러 부서 및 외부 업체와의 협력의 중요성을 언급하셨는데, 과거의 어떤 프로젝트에서 이러한 협력이 성공적으로 이루어졌는지 구체적으로 설명해 주시겠습니까?</a:t>
            </a:r>
            <a:br/>
            <a:r>
              <a:t>(3) IP 확보 및 관리에 대한 경험이 있다고 하셨습니다. 과거에 IP를 활용하여 실질적인 수익 창출로 이어진 사례가 있다면 말씀해 주세요.</a:t>
            </a:r>
          </a:p>
        </p:txBody>
      </p:sp>
    </p:spTree>
  </p:cSld>
  <p:clrMapOvr>
    <a:masterClrMapping/>
  </p:clrMapOvr>
</p:sld>
</file>

<file path=ppt/slides/slide4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[교육을 통한 설득과 갈등 원인 해결]지식재산에 </a:t>
            </a:r>
            <a:r>
              <a:rPr u="sng" b="1" sz="1200">
                <a:solidFill>
                  <a:srgbClr val="000000"/>
                </a:solidFill>
                <a:latin typeface="맑은 고딕"/>
              </a:rPr>
              <a:t>(1)대한 이해도를 높이기 위한 교육을 제안하여 우즈베키스탄과의 공동연구 사업의 원활한 진행에 기여하였습니다.00공공기관에서 국제 지식재산 나눔 사업 중 하나인 지식재산(IP) 공동연구 사업 지원을 맡은 경험이 있습니다. IP 공동연구 사업은 개도국의 연구 기관과</a:t>
            </a:r>
            <a:r>
              <a:rPr sz="1200">
                <a:solidFill>
                  <a:srgbClr val="000000"/>
                </a:solidFill>
                <a:latin typeface="맑은 고딕"/>
              </a:rPr>
              <a:t> 우리나라의 연구 기관이 함께 공동연구를 진행하여 개도국의 수요에 맞는 특허 등록을 돕고 지식재산의 중요성을 전파하고 교육하는 사업입니다.매달 사업의 이해관계자분들과 함께 실무회의를 진행하는데 우리나라 연구진분들이 IP 공동연구 사업의 취지에 부합하지 않은 연구 주제를 계속해서 주장하셨고 변리사님의 설득에도 주장을 바꾸시지 않으셨습니다. 명확한 주제가 정해지지 않은 채 시간은 흘러갔습니다. 저는 연구 기관 연구진들이 지식재산에 대한 이해도가 낮은 것이 이 상황의 원인이라 생각했습니다. 다음 실무회의 때 변리사님과 직접 연구 기관을 찾아가 회의와 더불어 2시간 정도의 지식재산 교육을 진행할 것을 제안드렸습니다. 과장님과 변리사님 그리고 연구진분들 모두 동의를 해주셨고, </a:t>
            </a:r>
            <a:r>
              <a:rPr u="sng" b="1" sz="1200">
                <a:solidFill>
                  <a:srgbClr val="000000"/>
                </a:solidFill>
                <a:latin typeface="맑은 고딕"/>
              </a:rPr>
              <a:t>(2)저는 변리사님을 도와 지식재산 교육자료를 검토하며 지식재산 교육을 준비했습니다. 다행히 연구진분들은 교육을 통해 특허의 활용과 특허 등록의 요건들을 이해하셨고 높은 만족도를 보이셨습니다.</a:t>
            </a:r>
            <a:r>
              <a:rPr sz="1200">
                <a:solidFill>
                  <a:srgbClr val="000000"/>
                </a:solidFill>
                <a:latin typeface="맑은 고딕"/>
              </a:rPr>
              <a:t> 이후 진행한 실무회의에서 연구진분들과 함께 연구 주제를 검토하였습니다. 연구 주제로 3건 정도가 정리되었고, 이후 PCT를 이용한 2건을 우즈베키스탄 해외 특허 출원도 진행하여 사업을 성공적으로 마무리하였습니다. 한국마사회의 말산업도 혼자 하는 것이 아닌 여러 사람과의 협력이 필수라고 생각합니다. 이러한 경험을 통해 배운 의사소통 능력과 갈등 해결 능력을 바탕으로 한국마사회 공적 기능을 강화하겠습니다.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지식재산의 중요성을 우즈베키스탄 연구진에게 교육한 경험을 말씀하셨습니다. 이외의 문화적 차이를 극복하며 교육을 성공적으로 진행한 다른 경험이 있을까요?</a:t>
            </a:r>
            <a:br/>
            <a:r>
              <a:t>(2) 연구 주제를 명확히 하는 데 교육이 중요한 역할을 했다고 하셨습니다. 다른 프로젝트에서 주제를 명확히 정하는 과정에 기여한 사례를 이야기해 주시겠습니까?</a:t>
            </a:r>
            <a:br/>
            <a:r>
              <a:t>(3) 한국마사회 말산업의 공적 기능을 강화하겠다고 하셨습니다. 비슷한 공공의 목표를 달성하기 위해 팀 내에서 구체적으로 어떤 기여를 했는지 사례를 들어 설명해 주세요.</a:t>
            </a:r>
          </a:p>
        </p:txBody>
      </p:sp>
    </p:spTree>
  </p:cSld>
  <p:clrMapOvr>
    <a:masterClrMapping/>
  </p:clrMapOvr>
</p:sld>
</file>

<file path=ppt/slides/slide4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a:t>
            </a:r>
            <a:r>
              <a:rPr u="sng" b="1" sz="1200">
                <a:solidFill>
                  <a:srgbClr val="000000"/>
                </a:solidFill>
                <a:latin typeface="맑은 고딕"/>
              </a:rPr>
              <a:t>(1)인식이 형성되고, 고객만족도로 이어진다고 생각합니다.이를 위해 OO공사에서 수행했던 고객만족도 및 청렴도 관리 경험을 적극 활용하고자 합니다. 당시 본부 방문 고객에게 긍정적 첫인상을 주기 위해 직원 대상 청렴 다짐 캠페인을</a:t>
            </a:r>
            <a:r>
              <a:rPr sz="1200">
                <a:solidFill>
                  <a:srgbClr val="000000"/>
                </a:solidFill>
                <a:latin typeface="맑은 고딕"/>
              </a:rPr>
              <a:t> 실시하고, 직원들이 작성한 문구로 청렴 게시판을 제작하였습니다. 또한, 청렴 크로샷 발송, 월별 직원 청렴 교육 등을 진행하며 본부의 청렴도 및 고객만족도 점수를 높이는 데 기여했습니다. 이러한 경험을 바탕으로, 입사 후에도 투명한 업무 수행과 효과적인 경영 지원을 통해 마사회의 청렴도와 고객만족도를 향상하겠습니다.두 </a:t>
            </a:r>
            <a:r>
              <a:rPr u="sng" b="1" sz="1200">
                <a:solidFill>
                  <a:srgbClr val="000000"/>
                </a:solidFill>
                <a:latin typeface="맑은 고딕"/>
              </a:rPr>
              <a:t>(2)번째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(3)해소하며, 젊은 층을 유입하는 것이 중요하다고 생각합니다. 이를 위해서는 연령별 맞춤형 홍보 콘텐츠를 개발하고, 홍보 전략을 다각화해야 합니다.저는 OO공사에서 홍보 업무를 담당하며 타 기관 사례를 벤치마킹하여 시기별, 장소별 홍보 전략을</a:t>
            </a:r>
            <a:r>
              <a:rPr sz="1200">
                <a:solidFill>
                  <a:srgbClr val="000000"/>
                </a:solidFill>
                <a:latin typeface="맑은 고딕"/>
              </a:rPr>
              <a:t> 기획하고, 연령대별 맞춤형 홍보 방안을 마련한 경험이 있습니다. 또한, 보도자료를 작성하여 언론 홍보도 진행하였습니다. 이를 바탕으로 마사회의 지역사회 공헌 및 ESG 경영 활동을 효과적으로 홍보하고, 다양한 연령층을 타겟으로 한 콘텐츠와 이벤트를 기획하여 말 산업을 하나의 문화로 정착시키는 데 기여하겠습니다.향후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OO공사에서 청렴도 및 고객만족도 관리 경험을 한국마사회에 어떻게 구체적으로 적용할 계획인가요?</a:t>
            </a:r>
            <a:br/>
            <a:r>
              <a:t>(2) 지원자가 생각하는 글로벌 Top 5 말산업 선도기업이 되기 위해 반드시 해결해야 하는 가장 중요한 과제는 무엇이라고 보나요?</a:t>
            </a:r>
            <a:br/>
            <a:r>
              <a:t>(3) 홍보 전략을 다각화한다고 했는데, 구체적으로 어떠한 홍보 방법을 고려하고 있나요? 그리고 이 방법들이 젊은 층 유입과 어떻게 연결될 수 있나요?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a:t>
            </a:r>
            <a:r>
              <a:rPr u="sng" b="1" sz="1200">
                <a:solidFill>
                  <a:srgbClr val="000000"/>
                </a:solidFill>
                <a:latin typeface="맑은 고딕"/>
              </a:rPr>
              <a:t>(1)당시 팀원들은 취업 준비와 개인 사정으로 인해 프로젝트에 충분히 참여하려고 하지 않았습니다. 하지만 저는 팀의 목표를 이루기 위해서 팀원들의 참여가 필수 불가결하다고 생각해 적극적으로 팀원들의</a:t>
            </a:r>
            <a:r>
              <a:rPr sz="1200">
                <a:solidFill>
                  <a:srgbClr val="000000"/>
                </a:solidFill>
                <a:latin typeface="맑은 고딕"/>
              </a:rPr>
              <a:t> 이견을 조율하려 했으나 생각보다 어려움을 겪었습니다.처음에는 개인적으로 목표한 성과를 달성하고 싶어 </a:t>
            </a:r>
            <a:r>
              <a:rPr u="sng" b="1" sz="1200">
                <a:solidFill>
                  <a:srgbClr val="000000"/>
                </a:solidFill>
                <a:latin typeface="맑은 고딕"/>
              </a:rPr>
              <a:t>(2)팀원들을 설득했지만 팀원들의 우선순위가 프로젝트보다 개인 사정에 있다는 점을 깨닫고 방향을 조정해야 한다고 판단했습니다. 이에 따라 프로젝트의 규모를 축소하고 현실적인 목표를 설정하여</a:t>
            </a:r>
            <a:r>
              <a:rPr sz="1200">
                <a:solidFill>
                  <a:srgbClr val="000000"/>
                </a:solidFill>
                <a:latin typeface="맑은 고딕"/>
              </a:rPr>
              <a:t> 팀원들의 의견을 존중하는 방식으로 계획을 수정했습니다. 이러한 과정을 거친 결과, 제한된 시간과 자원 속에서도 프로젝트를 완성할 수 있었습니다.또한, 상대방이 제 의견을 들어주지 않을 때 겪었던 어려움도 있습니다. 저는 타인을 배려하고 이해하는 것을 중요하게 여기며, 의견 차이가 발생할 때는 상대방의 생각을 존중하려 노력했습니다. 하지만 </a:t>
            </a:r>
            <a:r>
              <a:rPr u="sng" b="1" sz="1200">
                <a:solidFill>
                  <a:srgbClr val="000000"/>
                </a:solidFill>
                <a:latin typeface="맑은 고딕"/>
              </a:rPr>
              <a:t>(3)상대방이 제 의견을 전혀 고려하지 않을 때는 소통을 통한 관계 개선의 의지를 잃기도 했습니다. 이러한 상황을 극복하기 위해 상대방의 입장에서 문제를 바라보려 했고, 제 의견을 보다 논리적이고 명확하게 전달하는</a:t>
            </a:r>
            <a:r>
              <a:rPr sz="1200">
                <a:solidFill>
                  <a:srgbClr val="000000"/>
                </a:solidFill>
                <a:latin typeface="맑은 고딕"/>
              </a:rPr>
              <a:t> 방법을 고민했습니다.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목표를 조정하고 현실적인 목표를 설정하셨다고 했습니다. 이 과정에서 가장 큰 어려움은 무엇이었고, 이를 어떻게 극복하셨는지 자세히 설명해 주시겠습니까?</a:t>
            </a:r>
            <a:br/>
            <a:r>
              <a:t>(2) 팀 프로젝트의 규모를 축소하고 계획을 수정함으로써 얻은 가장 큰 교훈은 무엇이며, 이를 바탕으로 미래의 프로젝트에서 다른 접근을 시도할 계획이 있으신가요?</a:t>
            </a:r>
            <a:br/>
            <a:r>
              <a:t>(3) 타인의 의견을 존중하면서도 본인의 의견을 효과적으로 전달하는 방법을 고민했다고 하셨는데, 이를 활용하여 한국마사회에서 어떤 개선점을 이루고 싶으신지 예시를 들어주실 수 있나요?</a:t>
            </a:r>
          </a:p>
        </p:txBody>
      </p:sp>
    </p:spTree>
  </p:cSld>
  <p:clrMapOvr>
    <a:masterClrMapping/>
  </p:clrMapOvr>
</p:sld>
</file>

<file path=ppt/slides/slide4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a:t>
            </a:r>
            <a:r>
              <a:rPr u="sng" b="1" sz="1200">
                <a:solidFill>
                  <a:srgbClr val="000000"/>
                </a:solidFill>
                <a:latin typeface="맑은 고딕"/>
              </a:rPr>
              <a:t>(1)이윤 창출로도 이어질 것으로 판단했습니다.갈등 해결을 위해 협의체를 구성하고 회의를 진행하였습니다. 문제 상황 (2)및 양측 의견을 표로 정리하였고, ‘직원(고객) 대상 만족스러운 식사 제공’이라는 공동의 목표를 제시하며 서로 이득이 될 수 있는 방안을 논의했습니다. 그 결과, 배식대 2개를 운영하되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a:t>
            </a:r>
            <a:r>
              <a:rPr sz="1200">
                <a:solidFill>
                  <a:srgbClr val="000000"/>
                </a:solidFill>
                <a:latin typeface="맑은 고딕"/>
              </a:rPr>
              <a:t>니다. 둘째, 식권을 내야만 통과할 수 있는 바리케이드 형태의 통로를 만들어 직원들이 자연스럽게 식권을 제출하거나 사원증을 태그하도록 </a:t>
            </a:r>
            <a:r>
              <a:rPr u="sng" b="1" sz="1200">
                <a:solidFill>
                  <a:srgbClr val="000000"/>
                </a:solidFill>
                <a:latin typeface="맑은 고딕"/>
              </a:rPr>
              <a:t>(3)유도하는 방안이었습니다.이 해결책을 도입한 결과, 구내식당 운영 효율성이 향상되었습니다. 배식대 2개 운영으로 직원들의 대기 시간이 단축되었고, 유동적 운영 방식으로 잔반 발생량이 감소했습니다. 또한,</a:t>
            </a:r>
            <a:r>
              <a:rPr sz="1200">
                <a:solidFill>
                  <a:srgbClr val="000000"/>
                </a:solidFill>
                <a:latin typeface="맑은 고딕"/>
              </a:rPr>
              <a:t> 식권 확인 절차가 명확해지면서 운영상의 혼선이 줄어 수급업체 측에서도 만족도가 높아졌습니다.이 경험을 통해 이해관계로 인한 갈등 발생 시, 각자의 입장을 고려하면서도 공동 목표를 설정하고 실질적 해결책을 마련하는 것이 중요하다는 것을 깨달았습니다.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배식대 수와 관련한 문제 해결 과정에서 지원자는 가장 어려운 점이 무엇이었고 어떻게 이를 극복했나요?</a:t>
            </a:r>
            <a:br/>
            <a:r>
              <a:t>(2) 협의체를 구성할 때, 지원자는 어떤 기준으로 구성원을 선택했나요? 그리고 구성원의 의견을 조화를 이루는 과정에서 배운 점을 공유해주세요.</a:t>
            </a:r>
            <a:br/>
            <a:r>
              <a:t>(3) 구내식당 운영 효율성을 높인 후, 지원자가 추가적으로 제안하거나 개선하고자 했던 사항이 있었는지, 있었다면 구체적으로 설명해주세요.</a:t>
            </a:r>
          </a:p>
        </p:txBody>
      </p:sp>
    </p:spTree>
  </p:cSld>
  <p:clrMapOvr>
    <a:masterClrMapping/>
  </p:clrMapOvr>
</p:sld>
</file>

<file path=ppt/slides/slide4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인적자원 관리 및 노사관계 관리 고도화에 기여하고 싶습니다. 평소에도 저는 조직에서 업무를 수행하는 주체는 결국 사람이기에 올바른 인적자원 </a:t>
            </a:r>
            <a:r>
              <a:rPr u="sng" b="1" sz="1200">
                <a:solidFill>
                  <a:srgbClr val="000000"/>
                </a:solidFill>
                <a:latin typeface="맑은 고딕"/>
              </a:rPr>
              <a:t>(1)관리와 원활한 노사관계를 통한 직무 만족도 향상은 경영 효율화의 핵심이고, 경쟁력을</a:t>
            </a:r>
            <a:r>
              <a:rPr sz="1200">
                <a:solidFill>
                  <a:srgbClr val="000000"/>
                </a:solidFill>
                <a:latin typeface="맑은 고딕"/>
              </a:rPr>
              <a:t> 제고하는 데 있어 필수적인 요인이라고 생각해왔습니다. 이 목표를 달성하기 위해 저는 크게 두 가지 측면에서 방향성을 제시하고 싶습니다.첫 번째, 인적자원 관리 측면입니다. 적재적소에 인원을 배치함으로써 직원들의 적성을 살릴 수 있는 업무 환경을 조성하여 개개인의 업무 효율성을 향상시키고 이를 바탕으로 한국마사회의 혁신 및 성장 동력 확보에 이바지하고 싶습니다. 학교에서 여러 경영학 수업을 수강하며 학습한 인적자원관리 및 인사 업무에 관한 이론적 지식을, 업무를 수행하며 실전에 적용함으로써 </a:t>
            </a:r>
            <a:r>
              <a:rPr u="sng" b="1" sz="1200">
                <a:solidFill>
                  <a:srgbClr val="000000"/>
                </a:solidFill>
                <a:latin typeface="맑은 고딕"/>
              </a:rPr>
              <a:t>(2)이론과 실무가 무엇이 다른지 이해하고 상황에 알맞게 적용할 것입니다.두 번째,</a:t>
            </a:r>
            <a:r>
              <a:rPr sz="1200">
                <a:solidFill>
                  <a:srgbClr val="000000"/>
                </a:solidFill>
                <a:latin typeface="맑은 고딕"/>
              </a:rPr>
              <a:t> 노사관계 관리 측면에서는 부당노동행위, 관련 법령 위반 등 예방을 위해 사전적으로 관리되어야 할 리스크 요소를 파악하고 적절한 관리 </a:t>
            </a:r>
            <a:r>
              <a:rPr u="sng" b="1" sz="1200">
                <a:solidFill>
                  <a:srgbClr val="000000"/>
                </a:solidFill>
                <a:latin typeface="맑은 고딕"/>
              </a:rPr>
              <a:t>(3)방법을 제시하여 잠재적으로 존재할 수 있는 노무 리스크를 감소시키는</a:t>
            </a:r>
            <a:r>
              <a:rPr sz="1200">
                <a:solidFill>
                  <a:srgbClr val="000000"/>
                </a:solidFill>
                <a:latin typeface="맑은 고딕"/>
              </a:rPr>
              <a:t> 것입니다. 이를 통해 한국마사회의 ESG 기반 책임 경영 고도화를 이룰 수 있을 것입니다. 공무원 수험 생활 중 근로기준법 및 노동조합법 등 관련 법령을 공부하였고 OO공기업 노무부서에서 인턴으로 근무하며 관련 지식들이 현장에서 적용되는 것을 경험했습니다. 이러한 경험을 바탕으로 저도 관련 법령의 올바른 적용으로 리스크를 감소시키고 궁극적으로는 ESG 기반 책임경영 고도화를 달성하겠습니다.저는 목표를 달성해나가는 과정에서 이해관계자 양측의 의견을 충분히 수렴하고 조정하여 모두가 만족할 수 있는 방향으로 합리적인 해결방법을 제시하는 실무자로서 성장해나가겠습니다. 그 과정에 노동자 측과 사측, 결정권자와 피 결정권자 사이에서 윤활유와 같은 역할을 하며 한국 마사회에서 조직의 지속 가능한 성장과 직원들의 행복한 근무 환경을 구축해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한국마사회의 인적자원 관리 고도화에 기여하고 싶다고 하셨는데, 과거에 인적자원 관리와 관련하여 구체적으로 어떤 프로젝트를 수행하였나요?</a:t>
            </a:r>
            <a:br/>
            <a:r>
              <a:t>(2) 지원자가 배운 근로기준법 및 노동조합법이 실무에서 어떻게 적용되었는지 예시를 들어 설명해 주실 수 있나요?</a:t>
            </a:r>
            <a:br/>
            <a:r>
              <a:t>(3) 지원자는 OO공기업에서 인턴 경험이 있다고 했습니다. 해당 인턴 근무 중에 구체적으로 어떤 목표를 세우고 달성하였는지 말씀해주시겠습니까?</a:t>
            </a:r>
          </a:p>
        </p:txBody>
      </p:sp>
    </p:spTree>
  </p:cSld>
  <p:clrMapOvr>
    <a:masterClrMapping/>
  </p:clrMapOvr>
</p:sld>
</file>

<file path=ppt/slides/slide4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친구들과 함께 취미로 밴드를 운영하고 있습니다. 합주 날 갑자기 친구 A가 늦을 수도 있다는 말만 남기고 연락이 되지 않으며 결국 합주에 불참했습니다. 다른 친구들은 이미 합주실에 모였기에 우리끼리라도 할 수 있는 만큼만 연습하고 가자는 의견이었으나, 친구 B는 A가 없으니 자기도 안 가겠다며 합주에 </a:t>
            </a:r>
            <a:r>
              <a:rPr u="sng" b="1" sz="1200">
                <a:solidFill>
                  <a:srgbClr val="000000"/>
                </a:solidFill>
                <a:latin typeface="맑은 고딕"/>
              </a:rPr>
              <a:t>(1)불참했습니다. 그렇게 두 명이 불참해 그날 모임은 취소되었습니다.친구들의 비협조적인 태도에 처음에는 화가 많이 났습니다. 그 당시 공연이 얼마 남지 않은 상황이었기 때문입니다. 공연을 성공적으로 끝내고 싶었기 때문에 약간의 시간이 지나 화를 추스른 후 두</a:t>
            </a:r>
            <a:r>
              <a:rPr sz="1200">
                <a:solidFill>
                  <a:srgbClr val="000000"/>
                </a:solidFill>
                <a:latin typeface="맑은 고딕"/>
              </a:rPr>
              <a:t> 친구 모두에게 연락하여 각각의 행동에 대한 자세한 이유를 들었습니다. 친구 A는 갑작스럽게 교수님과의 면담 약속이 잡혀 연락을 못한 것이었습니다. 친구 B는 그 합주가 전적으로 A의 연습 부족 때문에 잡은 약속이며, 그렇기에 A가 없으면 의미가 없다고 생각했기에 불참한 것이었습니다.저는 불참한 친구들의 자초지종을 들으며 제게 납득이 가지 않을지라도 거기에는 각자의 이유가 있을 수 있음을 이해했습니다. 그래서 저는 A에게는 비슷한 일이 생길 경우 기다리는 사람을 생각해 신경써서 연락을 달라는 피드백을, B에게는 소통 없이 행동하면 다른 사람들이 당황하고 오해할 수 </a:t>
            </a:r>
            <a:r>
              <a:rPr u="sng" b="1" sz="1200">
                <a:solidFill>
                  <a:srgbClr val="000000"/>
                </a:solidFill>
                <a:latin typeface="맑은 고딕"/>
              </a:rPr>
              <a:t>(2)있다는 피드백을 해주었습니다.다행히도 친구 A, B 둘 다 피드백을 긍정적으로 (3)받아들여 주었습니다. 공연 또한 성공적으로 마칠 수 있었습니다. 그 이후로 갑자기 생긴 일에</a:t>
            </a:r>
            <a:r>
              <a:rPr sz="1200">
                <a:solidFill>
                  <a:srgbClr val="000000"/>
                </a:solidFill>
                <a:latin typeface="맑은 고딕"/>
              </a:rPr>
              <a:t> 대비해 의논을 통해 서로의 역량을 고려해 부 담당을 만드는 등 대안을 마련해 놓는 습관을 들였습니다. 또한 곡 선정 등의 다른 토의 사항에서도 모두 상대방의 입장을 충분히 고려하여 의사결정을 하게 되었습니다. 이를 바탕으로 저와 친구들은 갈등 없이 원활하게 밴드를 운영해 나갈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밴드 운영에서 다룬 갈등 상황을 직장 내 팀 프로젝트에서 어떻게 적용할 수 있을까요?</a:t>
            </a:r>
            <a:br/>
            <a:r>
              <a:t>(2) 지원자가 밴드 활동 중 갈등 해결을 위해 사전적으로 마련한 대안의 구체적인 내용은 무엇인가요?</a:t>
            </a:r>
            <a:br/>
            <a:r>
              <a:t>(3) 지원자는 공연 후 서로의 역량을 고려해 부 담당을 만드는 습관을 들였다고 했습니다. 해당 과정에서 지원자의 주 역할은 무엇이었나요?</a:t>
            </a:r>
          </a:p>
        </p:txBody>
      </p:sp>
    </p:spTree>
  </p:cSld>
  <p:clrMapOvr>
    <a:masterClrMapping/>
  </p:clrMapOvr>
</p:sld>
</file>

<file path=ppt/slides/slide4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저의 목표는 20 ~ 40대까지의 사람들이 경마에 대해 가지고 있는 사행성의 이미지를 옅게 하고, 말 산업에 사람들이 </a:t>
            </a:r>
            <a:r>
              <a:rPr u="sng" b="1" sz="1200">
                <a:solidFill>
                  <a:srgbClr val="000000"/>
                </a:solidFill>
                <a:latin typeface="맑은 고딕"/>
              </a:rPr>
              <a:t>(1)관심을 가질 수 있도록 경영계획을 수립해 보는 것입니다. 이를 위해 말산업 생태계의 가치 창출 확대라는 전략 목표에 주목하고 있습니다.</a:t>
            </a:r>
            <a:r>
              <a:rPr sz="1200">
                <a:solidFill>
                  <a:srgbClr val="000000"/>
                </a:solidFill>
                <a:latin typeface="맑은 고딕"/>
              </a:rPr>
              <a:t> 현재 마사회는 </a:t>
            </a:r>
            <a:r>
              <a:rPr u="sng" b="1" sz="1200">
                <a:solidFill>
                  <a:srgbClr val="000000"/>
                </a:solidFill>
                <a:latin typeface="맑은 고딕"/>
              </a:rPr>
              <a:t>(2)경마공원, 렛츠런파크 놀라운지 등을 통하여 말산업에 대한 이미지 개선을 위하여 지속적인 노력을 하고 있습니다. 저는 여기에서 더 나아가 경주마 생애지원사업을 조금 더 개선할 수</a:t>
            </a:r>
            <a:r>
              <a:rPr sz="1200">
                <a:solidFill>
                  <a:srgbClr val="000000"/>
                </a:solidFill>
                <a:latin typeface="맑은 고딕"/>
              </a:rPr>
              <a:t> 있다면 이미지에 더욱 긍정적인 영향을 줄 수 있을 것이라고 생각합니다. 현재 생애지원사업에서는 현역일 때는 경주마로, 은퇴 후에는 승용전환으로써 삶을 보장하도록 하고 있습니다. 사업목표가 사람들의 관심을 받는 기간을 늘리고 말에 친숙하게 만들어보겠다고 해석이 되는데, 저는 여기에 기수, 조교사, 마주 등의 여러 이해관계자의 상황을 담는 방향으로 조직이 나아갈 수 있도록 해 보고자 합니다.저는 생물학과 졸업을 하고 현재 전공과 다른 사무직을 준비하고 있는데, 이 과정에서 나아갈 우선순위를 정하고 긍정적인 마인드로 자기점검을 하며 나아가 왔습니다. 이 과정에서 가장 발전하게 된 점은 발전가능성이 보이는 부분을 잘 발견하고 이를 성공적으로 개발시키는 </a:t>
            </a:r>
            <a:r>
              <a:rPr u="sng" b="1" sz="1200">
                <a:solidFill>
                  <a:srgbClr val="000000"/>
                </a:solidFill>
                <a:latin typeface="맑은 고딕"/>
              </a:rPr>
              <a:t>(3)능력입니다. 실제로 재경관리사나 신용분석사 자격증을 무난하게 취득하고, 시사를 보며 생각하는 시간을 가지게 된 데에는 이 능력이 영향을</a:t>
            </a:r>
            <a:r>
              <a:rPr sz="1200">
                <a:solidFill>
                  <a:srgbClr val="000000"/>
                </a:solidFill>
                <a:latin typeface="맑은 고딕"/>
              </a:rPr>
              <a:t> 미쳤다고 생각합니다. 마사회에서 이루고자 하는 목표의 달성을 위해서 저는 이 역량이 도움이 될 것이라 믿습니다. 경영계획의 수립에 있어서 좋은 아이디어로 사업이 나아갈 방향을 이해함에 있어 가능성을 잘 찾는 저의 눈이 도움이 될 것이라 생각합니다. 또한 이 사업이 재무적 혹은 사회적인 성과로 연결되는 지 파악해야 한다고 생각하는데, 저는 어느 정도의 회계지식과 재무재표를 분석해본 경험을 가지고 있어 해당 업무를 이해하고 수행하는 것이 가능할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 산업 생태계의 가치 창출 확대라는 전략 목표를 달성하기 위해, 지원자가 생각하는 가장 큰 도전과 그 도전을 극복하기 위해 준비된 역량이나 경험은 무엇입니까?</a:t>
            </a:r>
            <a:br/>
            <a:r>
              <a:t>(2) 지원자는 경주마 생애지원사업에서 개선할 부분에 대해 언급했는데, 구체적으로 어떤 방식으로 개선할 계획이며, 이전의 어떤 경험이 이를 추진하는 데 도움이 될 것이라 생각하십니까?</a:t>
            </a:r>
            <a:br/>
            <a:r>
              <a:t>(3) 경영계획의 수립에 있어서 지원자가 가진 회계지식과 재무재표 분석 경험이 어떤 실질적인 도움을 줄 수 있을지 구체적인 예를 들어 말씀해 주세요.</a:t>
            </a:r>
          </a:p>
        </p:txBody>
      </p:sp>
    </p:spTree>
  </p:cSld>
  <p:clrMapOvr>
    <a:masterClrMapping/>
  </p:clrMapOvr>
</p:sld>
</file>

<file path=ppt/slides/slide4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(1)컴퓨터공학과 전공수업을 들으면서 조별 과제와 개개인의 계발을 위해 학습 방식에 변화를 주었던 경험이 있습니다.</a:t>
            </a:r>
            <a:r>
              <a:rPr sz="1200">
                <a:solidFill>
                  <a:srgbClr val="000000"/>
                </a:solidFill>
                <a:latin typeface="맑은 고딕"/>
              </a:rPr>
              <a:t> 3학년 때 당시에 빅데이터에 대한 이야기가 한창 나올 때라 관심이 가게 되어 컴퓨터공학과 전공기초수업을 들은 적이 있습니다. 해당 수업에서 저와 같은 생각으로 온 비전공자 두 명과 과제 조가 묶이게 되었습니다. 수업의 초반에는 간단한 내용들로 구성된 과제가 나왔고 서로 바쁘기도 해서 제대로 된 협력 없이 개개인이 해오고 비교해보는 방식으로 과제를 진행했습니다. 하지만 시간이 지나 수업의 난이도가 점차 올라갔고, 3주차를 넘어서기 시작하면서 과제에 대해 해답을 내놓는 과정이 셋이 전부 달라지기 시작했습니다. 이 때부터 같이 과제를 해야만 </a:t>
            </a:r>
            <a:r>
              <a:rPr u="sng" b="1" sz="1200">
                <a:solidFill>
                  <a:srgbClr val="000000"/>
                </a:solidFill>
                <a:latin typeface="맑은 고딕"/>
              </a:rPr>
              <a:t>(2)하겠다고 느낀 저는 겹치는 공강시간이나 저녁시간을 잡아서 함께 만들어서 제출하는 게 좋지 않겠냐고 조원들에게 의견을 물었습니다. 느낀 게 비슷했는지 두 명 모두 모여 하는 것에 동의했습니다.일단은</a:t>
            </a:r>
            <a:r>
              <a:rPr sz="1200">
                <a:solidFill>
                  <a:srgbClr val="000000"/>
                </a:solidFill>
                <a:latin typeface="맑은 고딕"/>
              </a:rPr>
              <a:t> 수업 내용을 모였을 때 한 번 정리하고 나서 과제에 임하는 것이 좋다고 생각했습니다. 그래서 함께 만났을 때 20분간 수업 내용을 간략히 확인한 후, 주마다 주어지는 조 과제를 두고 어떤 명령어와 논리 구조를 사용해서 구성하면 좋을 지에 대해서 이야기를 시작했습니다. 대략적인 구조를 정한 후에는 해당 구조로 코딩을 각자 30분 정도 만들어 보고, 서로가 만든 것들을 비교해보며 하나로 통합된 결과물을 만들었습니다. 모여서 하기 전에 통일되어 있지 않는 각자의 과제를 합쳐야 했지만, 함께 모여서 했을 때에는 비슷한 맥락의 코딩이 일차적으로 나와 서로 참고할 만한 부분이 많았습니다. 이후 각자의 결과물에서 좋은 부분들을 받아들여 합치면서 확실히 압축된 코딩이 나오게 되었습니다. </a:t>
            </a:r>
            <a:r>
              <a:rPr u="sng" b="1" sz="1200">
                <a:solidFill>
                  <a:srgbClr val="000000"/>
                </a:solidFill>
                <a:latin typeface="맑은 고딕"/>
              </a:rPr>
              <a:t>(3)이는 성공적인 조별 과제 제출로 이어질 수 있었습니다. 그뿐 아니라 실제 코딩을 하는 것으로 진행된 중간과 기말 고사에서도 도움이 되어 셋 모두가 끝까지 수업을 잘 마무리</a:t>
            </a:r>
            <a:r>
              <a:rPr sz="1200">
                <a:solidFill>
                  <a:srgbClr val="000000"/>
                </a:solidFill>
                <a:latin typeface="맑은 고딕"/>
              </a:rPr>
              <a:t> 지을 수 있는 데 도움이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컴퓨터공학과 전공 수업 내 조별 과제에서 결정한 학습 방식을 통해 얻은 가장 큰 교훈은 무엇이며, 이러한 교훈이 향후 팀 프로젝트에 어떻게 기여할 것이라 생각하십니까?</a:t>
            </a:r>
            <a:br/>
            <a:r>
              <a:t>(2) 조별 과제의 난이도가 올라갔을 때, 지원자가 제안한 방식으로 협력을 시작했는데, 그 과정에서 직면한 가장 큰 문제와 그 문제를 어떻게 해결했는지 설명해 주세요.</a:t>
            </a:r>
            <a:br/>
            <a:r>
              <a:t>(3) 조별 과제를 통해 만들어낸 결과물이 실제 코딩 시험에서도 도움이 되었다고 하셨는데, 학습했던 내용이 시험에서 어떻게 응용되었는지 구체적으로 설명해 주세요.</a:t>
            </a:r>
          </a:p>
        </p:txBody>
      </p:sp>
    </p:spTree>
  </p:cSld>
  <p:clrMapOvr>
    <a:masterClrMapping/>
  </p:clrMapOvr>
</p:sld>
</file>

<file path=ppt/slides/slide4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a:t>
            </a:r>
            <a:r>
              <a:rPr u="sng" b="1" sz="1200">
                <a:solidFill>
                  <a:srgbClr val="000000"/>
                </a:solidFill>
                <a:latin typeface="맑은 고딕"/>
              </a:rPr>
              <a:t>(1) 지역사회 및 유관 기관과 소통하고 협업을 통해 말산업 전체의 규모를 키우고 일자리를 창출하는</a:t>
            </a:r>
            <a:r>
              <a:rPr sz="1200">
                <a:solidFill>
                  <a:srgbClr val="000000"/>
                </a:solidFill>
                <a:latin typeface="맑은 고딕"/>
              </a:rPr>
              <a:t> 것이 필요합니다. 저는 서울주택도시공사에서 근무하며 다양한 민원을 접수하고 적극적으로 소통함으로써 업무절차를 개선하고 고객들의 요구를 해결해왔습니다. 그리고 사회복지법인 등 다양한 이해관계자들과 협력하여 취약계층 일자리 상담 및 알선 지원하였으며 </a:t>
            </a:r>
            <a:r>
              <a:rPr u="sng" b="1" sz="1200">
                <a:solidFill>
                  <a:srgbClr val="000000"/>
                </a:solidFill>
                <a:latin typeface="맑은 고딕"/>
              </a:rPr>
              <a:t>(2)지역 임대주택 입주민들을 대상으로 직접 고용하는 일자리 창출 업무를 수행하였습니다. 또한 임대주택 관리업체 등 다양한</a:t>
            </a:r>
            <a:r>
              <a:rPr sz="1200">
                <a:solidFill>
                  <a:srgbClr val="000000"/>
                </a:solidFill>
                <a:latin typeface="맑은 고딕"/>
              </a:rPr>
              <a:t> 용역업체를 선정하고 관리·감독하고 비용을 지출하였습니다. 이처럼 저의 경험과 직무역량을 바탕으로 현장방문, 전화통화 등으로 다양한 이해관계자들과 적극적으로 소통하고 온라인을 </a:t>
            </a:r>
            <a:r>
              <a:rPr u="sng" b="1" sz="1200">
                <a:solidFill>
                  <a:srgbClr val="000000"/>
                </a:solidFill>
                <a:latin typeface="맑은 고딕"/>
              </a:rPr>
              <a:t>(3)통해 국민 의견 파악을 하겠습니다. 이를 근거로 지역사회와 함께 생애 첫 승마지원사업, 지역 대표 자연경관</a:t>
            </a:r>
            <a:r>
              <a:rPr sz="1200">
                <a:solidFill>
                  <a:srgbClr val="000000"/>
                </a:solidFill>
                <a:latin typeface="맑은 고딕"/>
              </a:rPr>
              <a:t> 외승 코스 개발, 승마·마차를 이용한 유적지 탐방, 주말 반려마 농장 체험 등 다양한 프로그램을 개발 및 지원하고 협력업체를 관리감독하여 지역경제 활성화 및 일자리 창출이라는 상생과 공존이라는 동반 성장의 가시적인 성과를 도출하겠습니다.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서울주택도시공사에서 다양한 민원을 해결하면서 업무절차를 개선해 왔다고 언급하셨는데, 구체적으로 어떤 절차를 개선하셨으며 그 과정에서 가장 큰 도전은 무엇이었습니까?</a:t>
            </a:r>
            <a:br/>
            <a:r>
              <a:t>(2) 서울주택도시공사에서 협력업체를 관리·감독했다고 하셨습니다. 이러한 경험을 한국마사회에서 어떻게 활용할 계획인지 설명해 주시겠습니까?</a:t>
            </a:r>
            <a:br/>
            <a:r>
              <a:t>(3) 생애주기별 말산업과 관련하여 지원자가 구체적으로 기여할 수 있는 부분에 대해 더 자세히 설명해 주시겠습니까?</a:t>
            </a:r>
          </a:p>
        </p:txBody>
      </p:sp>
    </p:spTree>
  </p:cSld>
  <p:clrMapOvr>
    <a:masterClrMapping/>
  </p:clrMapOvr>
</p:sld>
</file>

<file path=ppt/slides/slide4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(1)[귀 기울임과 공감으로 소통의 시작]대화가 어려운 고객의 민원 해결 과정에서 귀 기울임과 공감을 통해</a:t>
            </a:r>
            <a:r>
              <a:rPr sz="1200">
                <a:solidFill>
                  <a:srgbClr val="000000"/>
                </a:solidFill>
                <a:latin typeface="맑은 고딕"/>
              </a:rPr>
              <a:t> 어려움을 극복했습니다. 당시 민원인은 주거복지 상담 후 임대주택 청약신청을 하였으나 당첨되지 않았고 입주하기 원하던 세대는 장기간 공가 세대로 남아있다는 것을 알게 되었습니다.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바탕으로 하나하나 설명해드리며 민원을 해결하였습니다. </a:t>
            </a:r>
            <a:r>
              <a:rPr u="sng" b="1" sz="1200">
                <a:solidFill>
                  <a:srgbClr val="000000"/>
                </a:solidFill>
                <a:latin typeface="맑은 고딕"/>
              </a:rPr>
              <a:t>(2)이를 통해 자신의 주장을 관철시키고 문제해결을 위한 논거를 제시하며 설명하는 것도 중요하지만 이에</a:t>
            </a:r>
            <a:r>
              <a:rPr sz="1200">
                <a:solidFill>
                  <a:srgbClr val="000000"/>
                </a:solidFill>
                <a:latin typeface="맑은 고딕"/>
              </a:rPr>
              <a:t> 앞서 상대방의 이야기를 경청하고 공감하는 것이 소통의 시작임을 배우게 되었습니다. 이후 고객을 응대하거나 타인과 협업하는 과정에 적용하였고, 그 결과 </a:t>
            </a:r>
            <a:r>
              <a:rPr u="sng" b="1" sz="1200">
                <a:solidFill>
                  <a:srgbClr val="000000"/>
                </a:solidFill>
                <a:latin typeface="맑은 고딕"/>
              </a:rPr>
              <a:t>(3)다양한 민원인들을 보다 원할히 응대하면서 민원을 해결할 수 있었으며, 홈페이지 리뉴얼에 따른 자료수집</a:t>
            </a:r>
            <a:r>
              <a:rPr sz="1200">
                <a:solidFill>
                  <a:srgbClr val="000000"/>
                </a:solidFill>
                <a:latin typeface="맑은 고딕"/>
              </a:rPr>
              <a:t> 및 업로드 과업 수행 과정에서 동료 직원들과 업무분장상 서로 자신의 일이 아니라며 협력에 어려움이 발생하는 상황에서도 상대방의 입장을 경청하고 공감함으로써 양보와 타협을 도출하여 협력을 이끌어낼 수 있었습니다.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고객의 민원 해결 과정에서 귀 기울임과 공감을 통해 문제를 해결했다고 하셨습니다. 다른 환경에서도 이 방법을 활용하기 위해 어떤 노력을 하고 계신지 설명해 주실 수 있나요?</a:t>
            </a:r>
            <a:br/>
            <a:r>
              <a:t>(2) 지원자가 다양한 민원을 원활하게 해결하면서 개선된 점이 있다고 하셨습니다. 이러한 개선된 점들이 고객 만족도에 어떤 영향을 미쳤는지 구체적으로 설명해 주세요.</a:t>
            </a:r>
            <a:br/>
            <a:r>
              <a:t>(3) 홈페이지 리뉴얼 과정에서 동료 간의 협업 문제를 해결했다고 하셨는데, 그 구체적인 상황과 해결 과정에서 가장 중요했던 요인은 무엇이라고 생각하십니까?</a:t>
            </a:r>
          </a:p>
        </p:txBody>
      </p:sp>
    </p:spTree>
  </p:cSld>
  <p:clrMapOvr>
    <a:masterClrMapping/>
  </p:clrMapOvr>
</p:sld>
</file>

<file path=ppt/slides/slide4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경마, 모두가 즐기는 경마를 위해] 한국 사회는 도박에 대한 뿌리 깊은 불신이 있었습니다. 그러한 기조에 따라 대한민국 국적자에게 인정된 도박은 7종 밖에 없으며 한국마사회가 주관하는 경마가 그중 하나입니다. 하지만 축구,야구등 스포츠 그 자체로 인정받는 경우와 다르게 경마는 그 자체가 스포츠가 아닌 도박으로 인식하고 홍보, </a:t>
            </a:r>
            <a:r>
              <a:rPr u="sng" b="1" sz="1200">
                <a:solidFill>
                  <a:srgbClr val="000000"/>
                </a:solidFill>
                <a:latin typeface="맑은 고딕"/>
              </a:rPr>
              <a:t>(1)경마 중계조차 조심스럽게 이루어지고 있습니다.경마가</a:t>
            </a:r>
            <a:r>
              <a:rPr sz="1200">
                <a:solidFill>
                  <a:srgbClr val="000000"/>
                </a:solidFill>
                <a:latin typeface="맑은 고딕"/>
              </a:rPr>
              <a:t> 스포츠 활동으로 인정받기 위해선 다양한 분야에서 적극적인 노력이 필요하다고 생각하고 법무직으로서 저의 역량을 활용할 방안을 생각해 </a:t>
            </a:r>
            <a:r>
              <a:rPr u="sng" b="1" sz="1200">
                <a:solidFill>
                  <a:srgbClr val="000000"/>
                </a:solidFill>
                <a:latin typeface="맑은 고딕"/>
              </a:rPr>
              <a:t>(2)보았습니다.첫째, 저는 대학의 취/창업센터에서 근로장학생으로 일했습니다. 학생들을 지원하고 법률상담을 하는 업무상 개인적인 상담을</a:t>
            </a:r>
            <a:r>
              <a:rPr sz="1200">
                <a:solidFill>
                  <a:srgbClr val="000000"/>
                </a:solidFill>
                <a:latin typeface="맑은 고딕"/>
              </a:rPr>
              <a:t> 해보기도 했었는데, 도박과 관련된 </a:t>
            </a:r>
            <a:r>
              <a:rPr u="sng" b="1" sz="1200">
                <a:solidFill>
                  <a:srgbClr val="000000"/>
                </a:solidFill>
                <a:latin typeface="맑은 고딕"/>
              </a:rPr>
              <a:t>(3)상담도 있었습니다. 대게 불법도박의 경우 리스크가 있지만 높은 배당률로 인해서 합법적인 이용자들이 불법도박에 유입이</a:t>
            </a:r>
            <a:r>
              <a:rPr sz="1200">
                <a:solidFill>
                  <a:srgbClr val="000000"/>
                </a:solidFill>
                <a:latin typeface="맑은 고딕"/>
              </a:rPr>
              <a:t> 되는 경우가 많습니다.이들은 불법 업체들에 피해를 보았어도 알리기 힘들기 때문에 마사회에서 이들을 지원하고 얻은 정보를 통해서 도박 단속에 활용한다면 불법 경마를 줄이면서 좀 더 자유롭게 경마를 국민께 제공할 수 있다고 생각합니다.둘째, 대한민국 내에서 반려동물의 양육률이 28.2%가 되는 등 동물에 대한 관심이 커지고 있습니다. 이에 따라 마사회에도 동물 복지에 대한 움직임을 요구하고 있습니다. 저는 인터넷 언론사에서 기자로 활동하면서 친환경 및 동물권에 관한 주제로 많은 기사를 작성했었고 관련 주제에 대해 많이 연구했습니다. 또한 대학에서 환경법과 보험법을 배우면서 동물과 관련된 국내 및 해외의 법리적인 차이 배웠습니다.이러한 지식을 활용하여 동물권을 주장하는 인원들을 설득하고 포섭하여 이들이 마사회에 우호적인 인원들이 되도록 노력하겠습니다. 앞선 역량을 토대로 마사회 업무를 익히고 궁극적으로 말 관련 법률 전문가가 되는 것이 목표입니다. 그렇게 쌓은 지식을 활용하여 경마가 스포츠로서 자리 잡을 수 있게 법제 업무를 수행하고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대학의 취/창업센터에서의 근로장학생 활동을 통해 도박 관련 상담을 해본 경험이 있다고 하셨습니다. 이 경험이 한국마사회에서 불법도박 단속 업무에 어떻게 구체적으로 활용될 수 있을지 말씀해 주시겠습니까?</a:t>
            </a:r>
            <a:br/>
            <a:r>
              <a:t>(2) 지원자께서 언론사에서 기자로 활동하면서 친환경 및 동물권에 관한 기사를 작성하셨다고 하셨습니다. 언론사에서의 경험을 통해 얻은 가장 중요한 교훈이 무엇인지, 그것이 법무직에서의 역할 수행에 어떻게 도움이 된다고 생각하시는지 설명해 주시겠습니까?</a:t>
            </a:r>
            <a:br/>
            <a:r>
              <a:t>(3) 지원자께서 동물권을 주장하는 사람들을 설득하고 포섭하겠다고 언급하셨는데, 이를 위해 구체적으로 어떤 전략이나 접근 방식을 사용할 계획이신가요?</a:t>
            </a:r>
          </a:p>
        </p:txBody>
      </p:sp>
    </p:spTree>
  </p:cSld>
  <p:clrMapOvr>
    <a:masterClrMapping/>
  </p:clrMapOvr>
</p:sld>
</file>

<file path=ppt/slides/slide4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[위기를 기회로! 꾸준하고 투명한 자세가 신뢰를 회복한다!]제가 동아리 회장직에 취임했을 때 전 기수 회장단에게 인수인계를 받게 되었습니다. 예상했던 것보다 동아리 자금이 매우 부족했었습니다. 이유를 찾기 위해 사용내력을 조사했지만 기록이 미비하여 추적이 불가능했습니다. 해당 사실이 알려지고 이에 대한 해명이 잘 이루어지지 않게 되니 동아리원 간의 불신과 갈등이 생겼습니다.저는 동아리 회장으로서 갈등을 봉합하는 것을 최우선 임무로 정했습니다. 문제의 원인이 소통의 부재라 생각하여 이를 해결하기 위해 적절한 시기에 정확한 </a:t>
            </a:r>
            <a:r>
              <a:rPr u="sng" b="1" sz="1200">
                <a:solidFill>
                  <a:srgbClr val="000000"/>
                </a:solidFill>
                <a:latin typeface="맑은 고딕"/>
              </a:rPr>
              <a:t>(1)정보를 동아리원에게 제공 후 피드백을 받는다는</a:t>
            </a:r>
            <a:r>
              <a:rPr sz="1200">
                <a:solidFill>
                  <a:srgbClr val="000000"/>
                </a:solidFill>
                <a:latin typeface="맑은 고딕"/>
              </a:rPr>
              <a:t> 방향성을 정하고 구체적인 계획을 만들었습니다.첫째. 전임 회장단의 사과와 함께 이전의 자금을 최대한 카드 및 이체 명세 등을 확인하여 동아리원에게 공개둘째. 임기 동안의 예산안 및 매월 월간 계획과 평가 공개셋째. 매주 자금 실사용 </a:t>
            </a:r>
            <a:r>
              <a:rPr u="sng" b="1" sz="1200">
                <a:solidFill>
                  <a:srgbClr val="000000"/>
                </a:solidFill>
                <a:latin typeface="맑은 고딕"/>
              </a:rPr>
              <a:t>(2)내역 공지넷째. 동아리원의 피드백 및 의견을</a:t>
            </a:r>
            <a:r>
              <a:rPr sz="1200">
                <a:solidFill>
                  <a:srgbClr val="000000"/>
                </a:solidFill>
                <a:latin typeface="맑은 고딕"/>
              </a:rPr>
              <a:t> 수렴하는 시간을 만듦앞선 4가지 방안을 최선을 다해 수행한 결과 처음 몇주는 분위기가 냉랭했으나 첫 월간 평가 이후부턴 서로 피드백을 주고받으면서 이해를 구하고 동아리 활동 계획에도 각자의 의견이 반영되면서 다시 </a:t>
            </a:r>
            <a:r>
              <a:rPr u="sng" b="1" sz="1200">
                <a:solidFill>
                  <a:srgbClr val="000000"/>
                </a:solidFill>
                <a:latin typeface="맑은 고딕"/>
              </a:rPr>
              <a:t>(3)활기가 돌기 시작했습니다. 최종적으로</a:t>
            </a:r>
            <a:r>
              <a:rPr sz="1200">
                <a:solidFill>
                  <a:srgbClr val="000000"/>
                </a:solidFill>
                <a:latin typeface="맑은 고딕"/>
              </a:rPr>
              <a:t> 임기 막바지에는 동아리원 대다수의 의견이 반영되어선지 동아리 활동의 참여율도 높아지고 유대감도 많이 쌓였다고 생각합니다. 저의 퇴임 이후에도 동아리의 앞선 방안들이 동아리의 전통으로 남아 지금까지 유지되는 중이라고 합니다.앞선 갈등이 해결된 이유로 꾸준함과 투명성을 꼽고 싶습니다. 깨어진 신뢰는 회복할 수 없습니다. 신뢰는 다시 쌓아야 하는 것입니다. 새로운 약속으로써 계획을 공표하고 이를 성실히 수행하면서 신뢰를 쌓을 수 있었습니다. 그리고 의사결정과정에 동아리원이 적극적으로 참여하게 되면서 투명성이 높아지고 스스로 결정했기 때문에 참여율이 높아졌다 생각합니다.한국마사회의 직원으로서 꾸준함과 투명한 업무처리로 국민의 신뢰를 얻기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동아리 회장직 수행 중 예산안 및 월간 계획을 공개함으로써 투명성을 높이셨다고 했습니다. 이 과정에서 가장 큰 도전은 무엇이었고, 이를 극복하기 위해 어떤 조치를 취하셨는지 구체적으로 설명해 주실 수 있습니까?</a:t>
            </a:r>
            <a:br/>
            <a:r>
              <a:t>(2) 동아리의 전통으로 남은 방안을 마련하셨다고 했습니다. 이러한 방안을 마련하는 과정에서 지원자가 맡았던 구체적인 역할과 기여를 말씀해 주실 수 있나요?</a:t>
            </a:r>
            <a:br/>
            <a:r>
              <a:t>(3) 지원자께서 동아리원들과의 소통을 통해 신뢰를 회복했다고 했습니다. 이 경험이 향후 한국마사회에서 다양한 이해관계자와의 관계 형성에 어떻게 도움이 될 것이라 생각하십니까?</a:t>
            </a:r>
          </a:p>
        </p:txBody>
      </p:sp>
    </p:spTree>
  </p:cSld>
  <p:clrMapOvr>
    <a:masterClrMapping/>
  </p:clrMapOvr>
</p:sld>
</file>

<file path=ppt/slides/slide4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축산분야의 주요 업무는 명마 생산이라고 생각되지만, 퇴역마를 어떻게 활용하는지도 좌시할 수 없는 중요한 일입니다.대한민국이 초고령사회에 진입하는 사회적 변화에 따라 마사회에서 2023년도, 처음으로 60세 이상 시니어 계층에게 재활승마체험을 제공하는 실버힐링승마 프로그램이 시행되었다는 기사를 보았습니다. 이 기사를 통해 퇴역 경주마들에게 새로운 미래를 열어줄 수 있다는 가능성과, 말이라는 동물이 가질 새로운 역할을 보았습니다.말은 과거와는 달리 용도가 굉장히 줄어든 동물입니다. </a:t>
            </a:r>
            <a:r>
              <a:rPr u="sng" b="1" sz="1200">
                <a:solidFill>
                  <a:srgbClr val="000000"/>
                </a:solidFill>
                <a:latin typeface="맑은 고딕"/>
              </a:rPr>
              <a:t>(1)경마, 승마, 종마 세 역할이 주류이고, 마사회라는 이름에는 경마산업의 그림자가 넓게 드리워져 있습니다. 그러나, 마사회는 실제로는 노인을 위한 복지 프로그램에서</a:t>
            </a:r>
            <a:r>
              <a:rPr sz="1200">
                <a:solidFill>
                  <a:srgbClr val="000000"/>
                </a:solidFill>
                <a:latin typeface="맑은 고딕"/>
              </a:rPr>
              <a:t> 좋은 반응을 냈고, 승마체험 등도 꾸준히 개최하고 있습니다. 저는 이것이 말과 </a:t>
            </a:r>
            <a:r>
              <a:rPr u="sng" b="1" sz="1200">
                <a:solidFill>
                  <a:srgbClr val="000000"/>
                </a:solidFill>
                <a:latin typeface="맑은 고딕"/>
              </a:rPr>
              <a:t>(2)사람의 상생이라는 목적을 위해, 마사회가 가진 스스로의 이미지를 변화시킨 시도로 보고 있습니다. 또한,</a:t>
            </a:r>
            <a:r>
              <a:rPr sz="1200">
                <a:solidFill>
                  <a:srgbClr val="000000"/>
                </a:solidFill>
                <a:latin typeface="맑은 고딕"/>
              </a:rPr>
              <a:t> 동물복지의 관심이 </a:t>
            </a:r>
            <a:r>
              <a:rPr u="sng" b="1" sz="1200">
                <a:solidFill>
                  <a:srgbClr val="000000"/>
                </a:solidFill>
                <a:latin typeface="맑은 고딕"/>
              </a:rPr>
              <a:t>(3)커져 퇴역마들의 활용에 관심이 집중된 이 시기에, 이를 잘 이용하면 마사회의 기업 이미지를 더욱 향상시킬 수 있을 것입니다.저는 과거 승마장에서 일하며</a:t>
            </a:r>
            <a:r>
              <a:rPr sz="1200">
                <a:solidFill>
                  <a:srgbClr val="000000"/>
                </a:solidFill>
                <a:latin typeface="맑은 고딕"/>
              </a:rPr>
              <a:t> 어린 학생들의 체험승마를 도와준 적이 있습니다. 그때, 학생들은 말이라는 동물에게서 즐거운 경험을 만들어주는 고마운 친구라는 생각을 가지고 있었습니다. 그렇기에 퇴역 경주마를 순치시킨 뒤, 학교에 일일 마장을 설치하거나 근처 경마장의 마주가 대여를 해주는 식으로 퇴역마의 새로운 일자리를 창출하는 동시에 학생들에게 말을 접할 수 있는 기회를 주고 싶습니다.입시스트레스나 왕따 등 여러 요인으로 한국의 청소년 자살률은 매년 꾸준히 증가하고 있습니다. 만약 학생들에게 말을 접할 수 있는 기회를 만들어준다면, 일종의 애니멀 테라피로서 정신적 위안이 될 수 있고, 이로 인해 좋은 인상이 심어지면 훗날 성인이 된 뒤에도 말이라는 동물을 긍정적으로 생각할 가능성이 큽니다.말이라는 동물의 긍정적 인식을 바탕으로 추후 마사회가 만들어갈 인마친화적인 미래에 조금이나마 보태고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생각하는 '말과 사람의 상생'을 위한 마사회의 이미지를 변화시키기 위한 실행 가능한 다른 방법을 제안해 주시겠습니까?</a:t>
            </a:r>
            <a:br/>
            <a:r>
              <a:t>(2) 지원자는 승마장에서 어린 학생들을 도와준 경험을 언급하셨는데, 이 경험이 마사회에서의 업무에 어떻게 긍정적으로 기여할 수 있을지 구체적으로 설명해주시겠습니까?</a:t>
            </a:r>
            <a:br/>
            <a:r>
              <a:t>(3) 퇴역 경주마를 새로운 목적으로 활용하기 위한 구체적인 계획이나 전략을 가지고 계신다면 말씀해주시기 바랍니다.</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공기업에서는 회계 및 경영관리를 위해 ERP 시스템을 활용하는 것으로 알고 있습니다. 이에 입사 후 ERP 시스템을 빠르게 익혀 실무에 적용하고, 팀에 기여하는 인재가 되는 것을 목표로 삼고 있습니다. 이를 위해 사수님께 적극적으로 배우고, 매일 꾸준히 학습하는 자세를 유지하며 ERP 시스템을 효과적으로 활용하여 성과 평가에 기여하겠습니다.이 목표를 </a:t>
            </a:r>
            <a:r>
              <a:rPr u="sng" b="1" sz="1200">
                <a:solidFill>
                  <a:srgbClr val="000000"/>
                </a:solidFill>
                <a:latin typeface="맑은 고딕"/>
              </a:rPr>
              <a:t>(1)달성하기 위해 저는 한국전력기술에서 경영 실적 평가 실무를 경험하고, 직접 실사에 참여했던 경험을</a:t>
            </a:r>
            <a:r>
              <a:rPr sz="1200">
                <a:solidFill>
                  <a:srgbClr val="000000"/>
                </a:solidFill>
                <a:latin typeface="맑은 고딕"/>
              </a:rPr>
              <a:t> 적극적으로 활용할 것입니다. 특히, ALIO를 </a:t>
            </a:r>
            <a:r>
              <a:rPr u="sng" b="1" sz="1200">
                <a:solidFill>
                  <a:srgbClr val="000000"/>
                </a:solidFill>
                <a:latin typeface="맑은 고딕"/>
              </a:rPr>
              <a:t>(2)활용하여 타 공공기관과 한국전력기술의 영업이익률을 비교·분석하는 업무를 수행하며 공공기관의 경영데이터를 관리하고</a:t>
            </a:r>
            <a:r>
              <a:rPr sz="1200">
                <a:solidFill>
                  <a:srgbClr val="000000"/>
                </a:solidFill>
                <a:latin typeface="맑은 고딕"/>
              </a:rPr>
              <a:t> 분석하는 역량을 키웠습니다. 이를 통해 대량의 데이터를 정리하고 활용하는 방법을 익혔으며, 수치 분석을 기반으로 경영평가 실무를 지원했습니다. 이러한 경험은 ERP 시스템을 활용할 때 데이터를 체계적으로 분석하는 데 도움이 될 것으로 생각합니다. 입사 후에는 ERP 시스템이 실무에서 </a:t>
            </a:r>
            <a:r>
              <a:rPr u="sng" b="1" sz="1200">
                <a:solidFill>
                  <a:srgbClr val="000000"/>
                </a:solidFill>
                <a:latin typeface="맑은 고딕"/>
              </a:rPr>
              <a:t>(3)어떻게 활용되는지 신속하게 파악하고, 사수님과 팀원들에게 적극적인 자세로 배우며 업무 효율성을 높일 것입니다.</a:t>
            </a:r>
            <a:r>
              <a:rPr sz="1200">
                <a:solidFill>
                  <a:srgbClr val="000000"/>
                </a:solidFill>
                <a:latin typeface="맑은 고딕"/>
              </a:rPr>
              <a:t> 또한 기존의 ALIO를 통한 분석한 경험을 살려 ERP 시스템 내에서도 공공기관 경영 데이터를 효과적으로 활용할 수 있도록 노력하겠습니다. 더 나아가 업무 자동화 기능을 익혀 실무 처리 속도를 향상시키겠습니다. 이러한 노력을 통해 입사 후, ERP 시스템을 능숙하게 활용하여 팀의 원활한 업무 수행을 지원하고, 경영 데이터 분석 및 활용 역량을 더욱 강화하겠습니다. 또한, 끊임없이 학습하며 팀 내에서 신뢰받는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ERP 시스템 외에도 ALIO를 활용한 경험을 언급하셨습니다. 그렇다면 ALIO 시스템과 ERP 시스템을 비교했을 때, 각 시스템의 강점과 약점은 무엇이라고 생각하시는지 말씀해주시기 바랍니다.</a:t>
            </a:r>
            <a:br/>
            <a:r>
              <a:t>(2) 지원자는 한국전력기술에서 경영 실적 평가 실무를 경험했다고 하셨는데, 이 과정에서 가장 큰 어려움은 무엇이었고, 그것을 어떻게 극복하셨는지 구체적으로 말씀해주십시오.</a:t>
            </a:r>
            <a:br/>
            <a:r>
              <a:t>(3) 입사 후 팀의 원활한 업무 수행을 지원하겠다고 하셨는데, 과거에 팀의 업무 효율성을 높이기 위해 어떤 노력을 기울이셨는지 구체적인 사례를 들어 설명해주시기 바랍니다.</a:t>
            </a:r>
          </a:p>
        </p:txBody>
      </p:sp>
    </p:spTree>
  </p:cSld>
  <p:clrMapOvr>
    <a:masterClrMapping/>
  </p:clrMapOvr>
</p:sld>
</file>

<file path=ppt/slides/slide4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(1)과거 한 조별과제에 참여하게 되었을 당시, 특정 조원이 제</a:t>
            </a:r>
            <a:r>
              <a:rPr sz="1200">
                <a:solidFill>
                  <a:srgbClr val="000000"/>
                </a:solidFill>
                <a:latin typeface="맑은 고딕"/>
              </a:rPr>
              <a:t> 보고서를 상당히 비슷하게 베끼는 일이 있었습니다. 실험은 조별이었으나 보고서는 개인 작성이었고, 당시 조장을 맡았던 저는 참고만 하겠다는 조원의 부탁에 어디까지나 하나의 예시로서 보고서를 보여줬던 것이었음에도, 한 조원이 제 보고서를 타인의 시선으로 봐도 유사성을 지적할 정도로 카피했던 것이었습니다.여러 차례 조원과의 대화로 형식과 내용상의 유사성을 말씀드리고 어떻게 바꾸면 좋겠다는 식의 세부적인 피드백을 제시해 드렸으나, 조원은 자신의 잘못임을 애초에 인정하지 않는 모습을 보였습니다. 저는 조원 스스로 수정할 기회를 주면서도, 팀 전체의 분위기와 협업을 고려하여 해결책을 고민했습니다. 변하지 않는 태도에 저는 해당 조원에 관해 모든 관련 과정과 증거를 문서화한 뒤, 교수님에게 상황을 보고드렸습니다.모방행위는 규모는 작으나 조직사회 내 빈번하게 일어나고, 더불어 ‘참고’라는 미명 아래 양심의 가책도 덜 느낄 가능성이 높습니다. 게다가, 이를 시작으로 전반적인 조직 내 분위기가 부정적으로 변하고 팀의 전체적인 성과가 평가절하될 수 있습니다.조장이라는 위치에서, 조원의 개인적인 이익만을 위해 타인의 성과를 무시하고 </a:t>
            </a:r>
            <a:r>
              <a:rPr u="sng" b="1" sz="1200">
                <a:solidFill>
                  <a:srgbClr val="000000"/>
                </a:solidFill>
                <a:latin typeface="맑은 고딕"/>
              </a:rPr>
              <a:t>(2)협력하는 (3)분위기를 망치려는 행동을 마냥 좌시할 수는 없었습니다. 단순히 제 보고서를 베꼈기 때문이 아니라, 다른 팀원의 보고서였어도 저는 똑같이 행동했을 겁니다.이 사건으로 저는 공적인 관계에서 사람을 신뢰하며 동시에 원칙을 지키는 것이 얼마나 중요한지 깨닫게 되었습니다. 타인과의 협력이 필수적인 관계에서조차</a:t>
            </a:r>
            <a:r>
              <a:rPr sz="1200">
                <a:solidFill>
                  <a:srgbClr val="000000"/>
                </a:solidFill>
                <a:latin typeface="맑은 고딕"/>
              </a:rPr>
              <a:t> 개인은 어떻게든 최대의 이익을 얻기 위해 노력합니다. 이 경험을 통해 공적인 관계에서의 원칙과 대응 방법에 대한 교훈을 얻었으며, 조직 내 윤리의식과 신뢰 구축의 중요성을 깨닫게 되었습니다. 이후 다른 조별과제의 장으로서는, 원칙을 준수하면서도 각 조원들과 공정하게 소통하려는 태도를 취했으며, 윤리적인 문제를 직면했을 때 주저하지 않고 해결책을 찾으려는 자세를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당시 조장의 위치에서 같은 상황이 다시 발생한다면, 전에 사용한 방법 외에 어떤 방식을 추가로 사용할 예정이신가요?</a:t>
            </a:r>
            <a:br/>
            <a:r>
              <a:t>(2) 조별과제에서 윤리적인 문제를 직면했을 때 주저하지 않고 대응할 수 있었던 자신감의 근원이 무엇인지 궁금합니다.</a:t>
            </a:r>
            <a:br/>
            <a:r>
              <a:t>(3) 지원자는 윤리적인 문제를 직접 해결한 경험이 있다고 하셨는데, 이를 통해 얻은 교훈을 실제로 조직 내에서 어떻게 적용하실 계획인가요?</a:t>
            </a:r>
          </a:p>
        </p:txBody>
      </p:sp>
    </p:spTree>
  </p:cSld>
  <p:clrMapOvr>
    <a:masterClrMapping/>
  </p:clrMapOvr>
</p:sld>
</file>

<file path=ppt/slides/slide4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대상자의 특성에 맞춰 사업 운영 방식을 달리하고자 현장을 방문하여 직접 </a:t>
            </a:r>
            <a:r>
              <a:rPr u="sng" b="1" sz="1200">
                <a:solidFill>
                  <a:srgbClr val="000000"/>
                </a:solidFill>
                <a:latin typeface="맑은 고딕"/>
              </a:rPr>
              <a:t>(1)의견을 들었습니다. 도움이 필요한 사회 취약 계층을 위해 기존의 형식적인 행사 대신, 자발적으로 참여할 수 있는 부스를 운영하였고, 사업 개선을 위한 현장 의견을 수집했습니다. 이러한 현장</a:t>
            </a:r>
            <a:r>
              <a:rPr sz="1200">
                <a:solidFill>
                  <a:srgbClr val="000000"/>
                </a:solidFill>
                <a:latin typeface="맑은 고딕"/>
              </a:rPr>
              <a:t> 중심의 데이터를 바탕으로 계약서 서식 활용법 안내 창구 활성화 및 홈페이지 UI 개선을 통해 편의성을 강화함으로써, 전년도 대비 전자계약 지원 서비스 220% 이상의 참여자 유치 </a:t>
            </a:r>
            <a:r>
              <a:rPr u="sng" b="1" sz="1200">
                <a:solidFill>
                  <a:srgbClr val="000000"/>
                </a:solidFill>
                <a:latin typeface="맑은 고딕"/>
              </a:rPr>
              <a:t>(2)등 담당 사업을 성공적으로 운영할 수 있었습니다. 또한, 사업 추진 간에 대상자의 차이를 이해하고</a:t>
            </a:r>
            <a:r>
              <a:rPr sz="1200">
                <a:solidFill>
                  <a:srgbClr val="000000"/>
                </a:solidFill>
                <a:latin typeface="맑은 고딕"/>
              </a:rPr>
              <a:t> 신뢰도 있는 답변을 위해 담당 사업의 전문가가 되기 위해 노력했습니다. 사업 근거법을 숙지하였고, 지난 3년간의 2,300여 건의 이전 신고 사례를 데이터베이스에 등록하는 과정을 통해 고객화 및 차별화된 사업 수행 능력을 향상했습니다. </a:t>
            </a:r>
            <a:r>
              <a:rPr u="sng" b="1" sz="1200">
                <a:solidFill>
                  <a:srgbClr val="000000"/>
                </a:solidFill>
                <a:latin typeface="맑은 고딕"/>
              </a:rPr>
              <a:t>(3)위와 같은 역량을 기반으로, 사업 대상자의 욕구가 다름을 이해하고 적극 행정을 위해 끊임없이 노력하며, 모두가 만족할 수 있는 행정 서비스를 제공하겠습니다.</a:t>
            </a:r>
            <a:r>
              <a:rPr sz="1200">
                <a:solidFill>
                  <a:srgbClr val="000000"/>
                </a:solidFill>
                <a:latin typeface="맑은 고딕"/>
              </a:rPr>
              <a:t> 한국마사회 입사 이후에도 경마 산업의 발전과 사회 공헌에 이르기까지 국민의 행복 증진에 앞장서기 위하여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현장에서 수집한 데이터로 어떻게 계약서 서식 활용법을 개선하셨고, 이로 인해 어떤 구체적인 성과를 이루셨는지 설명해 주세요.</a:t>
            </a:r>
            <a:br/>
            <a:r>
              <a:t>(2) 지원자가 맡으셨던 사업의 전문가가 되기 위해 구체적으로 어떤 방법과 노력을 기울이셨는지 설명해 주세요.</a:t>
            </a:r>
            <a:br/>
            <a:r>
              <a:t>(3) 한국마사회 입사 후 지원자가 현장의 목소리를 듣기 위해 계획하고 있는 구체적인 활동이나 전략이 있으면 말씀해 주세요.</a:t>
            </a:r>
          </a:p>
        </p:txBody>
      </p:sp>
    </p:spTree>
  </p:cSld>
  <p:clrMapOvr>
    <a:masterClrMapping/>
  </p:clrMapOvr>
</p:sld>
</file>

<file path=ppt/slides/slide4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팀 회의에서 해당 안건을 제안하였으나, 팀원들은 해당 신고까지 접수한다면 업무 과중이 발생할 수 </a:t>
            </a:r>
            <a:r>
              <a:rPr u="sng" b="1" sz="1200">
                <a:solidFill>
                  <a:srgbClr val="000000"/>
                </a:solidFill>
                <a:latin typeface="맑은 고딕"/>
              </a:rPr>
              <a:t>(1)있다는 우려를 표했습니다. 저는 민원인이 제삼자에게 법률 상담 안내를 할 수 있도록 돕는 프로세스가 있다면 권리 보호의 사각지대를 해소할 수 있겠다고 판단했습니다. 따라서</a:t>
            </a:r>
            <a:r>
              <a:rPr sz="1200">
                <a:solidFill>
                  <a:srgbClr val="000000"/>
                </a:solidFill>
                <a:latin typeface="맑은 고딕"/>
              </a:rPr>
              <a:t> 성급하게 안 된다고 말씀드리기보다, 다른 신고 접수 방식을 안내해 드리기 위해서 홈페이지 안내 문구를 개설하였고 관련 내용 사전 법률 검토 및 접수 서식 개발을 수행하였습니다. 즉, 기존 민원서류 접수 및 팀장님 구두 보고 방식에서 법률적 검토 요청을 자동화하는 방식으로 프로세스를 개선 하였습니다. 해당 프로세스 개선을 통해 제삼자 신고 접수 시, 유/무선상 효과적으로 대응하여 안정적인 접수 처리를 할 수 있었습니다. 더불어 </a:t>
            </a:r>
            <a:r>
              <a:rPr u="sng" b="1" sz="1200">
                <a:solidFill>
                  <a:srgbClr val="000000"/>
                </a:solidFill>
                <a:latin typeface="맑은 고딕"/>
              </a:rPr>
              <a:t>(2)팀원의 업무 과중을 예방하기 위해 구체적 응대 지침을 제작/배포하고, 신규 홈페이지 개설에 해당 프로세스를 반영하여 기존 2주가 소요되던</a:t>
            </a:r>
            <a:r>
              <a:rPr sz="1200">
                <a:solidFill>
                  <a:srgbClr val="000000"/>
                </a:solidFill>
                <a:latin typeface="맑은 고딕"/>
              </a:rPr>
              <a:t> 행정 처리 시간을 5일 이상 단축하여 업무 효율성을 개선하였습니다. 그러한 결과 팀원들도 해당 프로세스에 긍정적 참여 의사를 밝혀 성공적인 매뉴얼 유지/보수와 더불어 다수 신고를 법률 상담으로 연계하여 25% 이상의 추가 </a:t>
            </a:r>
            <a:r>
              <a:rPr u="sng" b="1" sz="1200">
                <a:solidFill>
                  <a:srgbClr val="000000"/>
                </a:solidFill>
                <a:latin typeface="맑은 고딕"/>
              </a:rPr>
              <a:t>(3)상담을 접수하였습니다. 단순한 해결책에 안주하기보다 재고하여 팀원들과 함께 긍정적으로 소통할 때, 더 나은 공공의 이익으로 이어집니다.</a:t>
            </a:r>
            <a:r>
              <a:rPr sz="1200">
                <a:solidFill>
                  <a:srgbClr val="000000"/>
                </a:solidFill>
                <a:latin typeface="맑은 고딕"/>
              </a:rPr>
              <a:t> 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제삼자 신고 접수를 개선하기 위해 지원자가 겪었던 가장 큰 도전은 무엇이었고, 이를 어떻게 극복하셨는지 말씀해 주세요.</a:t>
            </a:r>
            <a:br/>
            <a:r>
              <a:t>(2) 지원자의 소통 원칙을 바탕으로 이루어진 '법률적 검토 요청 자동화' 프로세스 개선이 팀에 어떤 추가적인 변화를 가져왔는지 구체적으로 설명해주세요.</a:t>
            </a:r>
            <a:br/>
            <a:r>
              <a:t>(3) 국민의 이익을 위해 혁신적으로 기여할 수 있는 지원자의 추가적인 아이디어가 있다면 말씀해 주세요.</a:t>
            </a:r>
          </a:p>
        </p:txBody>
      </p:sp>
    </p:spTree>
  </p:cSld>
  <p:clrMapOvr>
    <a:masterClrMapping/>
  </p:clrMapOvr>
</p:sld>
</file>

<file path=ppt/slides/slide4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(1)방문자 분석 및 홍보를 통한 렛츠런파크 활성화 한국마사회는 경마뿐만 아니라 렛츠런파크 내 여러 시설과 행사를 통해 방문자들에게 다양한 경험을 제공하고 있습니다. 따라서 제가</a:t>
            </a:r>
            <a:r>
              <a:rPr sz="1200">
                <a:solidFill>
                  <a:srgbClr val="000000"/>
                </a:solidFill>
                <a:latin typeface="맑은 고딕"/>
              </a:rPr>
              <a:t> 입사 후 이루고자 하는 목표는 '방문자 분석과 홍보 전략을 통해 신규 고객 유입을 확대하고, 기존 방문객의 재방문율을 높이는 것'으로 설정하였습니다. 또한, 이를 통해 고객의 체류 시간을 늘려서 마권 구매 활성화에 기여하고 싶습니다. 렛츠런파크의 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현대백화점에서 5년간 근무하며, CRM을 활용한 타겟 마케팅을 통해 고객 데이터를 분석하고 맞춤형 사은행사를 진행했습니다. 고객의 연령대, </a:t>
            </a:r>
            <a:r>
              <a:rPr u="sng" b="1" sz="1200">
                <a:solidFill>
                  <a:srgbClr val="000000"/>
                </a:solidFill>
                <a:latin typeface="맑은 고딕"/>
              </a:rPr>
              <a:t>(2)성별, 객단가 등을 분석하여 다양한 프로모션을 진행했으며, 특히 명절 시즌에는 명절 선물 상품을 대량 구매한 법인 고객을 대상으로 ‘우수 고객 대상 GIFT 증정 프로모션’을 기획한 경험이 있습니다. 또한, 이를 더욱더 효과적으로 홍보하기 위하여 카카오 플러스 친구, 문자</a:t>
            </a:r>
            <a:r>
              <a:rPr sz="1200">
                <a:solidFill>
                  <a:srgbClr val="000000"/>
                </a:solidFill>
                <a:latin typeface="맑은 고딕"/>
              </a:rPr>
              <a:t> 등을 활용하여 홍보를 </a:t>
            </a:r>
            <a:r>
              <a:rPr u="sng" b="1" sz="1200">
                <a:solidFill>
                  <a:srgbClr val="000000"/>
                </a:solidFill>
                <a:latin typeface="맑은 고딕"/>
              </a:rPr>
              <a:t>(3)진행했습니다. 그 결과, 객단가를 크게 올리면서 당시 부진했던 매출이 7.6% 증가했습니다. 이러한 경험을 바탕으로, 렛츠런파크의 신규 고객 유입과 기존 고객의 재방문을 유도할 수 있도록 고객 데이터 기반의 마케팅 전략을 수립하고, 성과를 지속적으로 분석하여 개선해</a:t>
            </a:r>
            <a:r>
              <a:rPr sz="1200">
                <a:solidFill>
                  <a:srgbClr val="000000"/>
                </a:solidFill>
                <a:latin typeface="맑은 고딕"/>
              </a:rPr>
              <a:t>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렛츠런파크에서 신규 고객 유입과 재방문율을 높이는 목표 설정을 하셨는데, 이를 위한 방문자 분석 및 홍보 전략 구체화를 위한 사전 준비 단계는 무엇입니까?</a:t>
            </a:r>
            <a:br/>
            <a:r>
              <a:t>(2) 현대백화점에서 고객 데이터를 활용한 경험이 있으신데, 렛츠런파크에서의 데이터 분석에 어떤 새로운 방식이나 기술을 시도할 계획인가요?</a:t>
            </a:r>
            <a:br/>
            <a:r>
              <a:t>(3) 지난 경험에서는 주로 어떤 고객 데이터를 중점적으로 분석하셨고, 이러한 경험이 현재의 직무에 어떻게 기여할 수 있을까요?</a:t>
            </a:r>
          </a:p>
        </p:txBody>
      </p:sp>
    </p:spTree>
  </p:cSld>
  <p:clrMapOvr>
    <a:masterClrMapping/>
  </p:clrMapOvr>
</p:sld>
</file>

<file path=ppt/slides/slide4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a:t>
            </a:r>
            <a:r>
              <a:rPr u="sng" b="1" sz="1200">
                <a:solidFill>
                  <a:srgbClr val="000000"/>
                </a:solidFill>
                <a:latin typeface="맑은 고딕"/>
              </a:rPr>
              <a:t>(1)인테리어, 소방, 전기 등의 백화점 기준과 법적 사항을 준수하는 데에 어려움이 있었습니다. 또한, 각 업체 담당자에게 법적 사항을 안내하고 체크리스트를</a:t>
            </a:r>
            <a:r>
              <a:rPr sz="1200">
                <a:solidFill>
                  <a:srgbClr val="000000"/>
                </a:solidFill>
                <a:latin typeface="맑은 고딕"/>
              </a:rPr>
              <a:t> 배포해도 법적인 조치에 대한 경각심이 다소 부족했습니다. 그리고 필요한 자료를 기한 내 </a:t>
            </a:r>
            <a:r>
              <a:rPr u="sng" b="1" sz="1200">
                <a:solidFill>
                  <a:srgbClr val="000000"/>
                </a:solidFill>
                <a:latin typeface="맑은 고딕"/>
              </a:rPr>
              <a:t>(2)제출하지 않아 일정이 지연되는 문제도 발생했습니다. 이러한 문제들을 해결하기 위해 각 업체와 적극적으로 소통하며 어떤 부분에서 가장 어려움을 느끼는지, 규정을 이해하기 힘든 이유가 무엇인지 등 문제를</a:t>
            </a:r>
            <a:r>
              <a:rPr sz="1200">
                <a:solidFill>
                  <a:srgbClr val="000000"/>
                </a:solidFill>
                <a:latin typeface="맑은 고딕"/>
              </a:rPr>
              <a:t> 구체적으로 확인한 후, 이를 해결할 수 있는 방법을 세 가지 시도했습니다. 첫째, 업체 담당자의 이해를 높이기 위해 두 차례의 입점 안내 간담회를 열었습니다. 각 파트의 담당자가 프레젠테이션을 제작했으며, </a:t>
            </a:r>
            <a:r>
              <a:rPr u="sng" b="1" sz="1200">
                <a:solidFill>
                  <a:srgbClr val="000000"/>
                </a:solidFill>
                <a:latin typeface="맑은 고딕"/>
              </a:rPr>
              <a:t>(3)발표를 통해 규정 사항을 이해하기 쉽게 설명했습니다. 둘째, ‘업체 인테리어 검수’를 기존 2회에서 5회로 늘려 세부 사항까지 확인할 수 있도록 했습니다. 셋째, 빠른 문제 해결을 위해 질의응답 게시판을 운영하여 가능한</a:t>
            </a:r>
            <a:r>
              <a:rPr sz="1200">
                <a:solidFill>
                  <a:srgbClr val="000000"/>
                </a:solidFill>
                <a:latin typeface="맑은 고딕"/>
              </a:rPr>
              <a:t> 한 빠르게 문의에 답변했습니다. 이러한 노력 덕분에 모든 업체가 백화점 기준 및 법적 요건을 준수하고, 성공적으로 입점 및 오픈할 수 있었습니다. 또한, 간담회 자료는 다른 지점에도 공유되어 추후 지점 리뉴얼이나 업체 입점 시 활용되었습니다. 이 경험을 통해 문제를 해결할 때 한 가지 방법만 시도하기보다, 상황에 맞게 여러 방법을 시도하면서 해결책을 찾아가는 것이 중요하다는 것을 배웠습니다.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현대백화점 지점 리뉴얼 공사에 참여하면서 새롭게 접근하신 방법 중 가장 효과적이었던 것은 무엇이며 그 이유는 무엇입니까?</a:t>
            </a:r>
            <a:br/>
            <a:r>
              <a:t>(2) 법적 사항에 경각심이 부족했던 업체를 대상으로 한 간담회 진행 시, 특히 강조했던 주제가 있었다면 무엇인지 말씀해 주시겠어요?</a:t>
            </a:r>
            <a:br/>
            <a:r>
              <a:t>(3) 문제를 해결하기 위해 시도한 세 가지 방법 중 가장 성공적이었던 사례를 소개하고, 이 방법이 다른 지점에서도 공유되었을 정도로 효과적일 수 있었던 요인은 무엇인지 설명해주세요.</a:t>
            </a:r>
          </a:p>
        </p:txBody>
      </p:sp>
    </p:spTree>
  </p:cSld>
  <p:clrMapOvr>
    <a:masterClrMapping/>
  </p:clrMapOvr>
</p:sld>
</file>

<file path=ppt/slides/slide4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(1)[경주퇴역마의 복지 마련]경주마로서 최선을 다해 수익을 안겨주었던 말들의 퇴역 후 용도 전환 및 복지 체계를 마련하여 말들의 가치를</a:t>
            </a:r>
            <a:r>
              <a:rPr sz="1200">
                <a:solidFill>
                  <a:srgbClr val="000000"/>
                </a:solidFill>
                <a:latin typeface="맑은 고딕"/>
              </a:rPr>
              <a:t>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a:t>
            </a:r>
            <a:r>
              <a:rPr u="sng" b="1" sz="1200">
                <a:solidFill>
                  <a:srgbClr val="000000"/>
                </a:solidFill>
                <a:latin typeface="맑은 고딕"/>
              </a:rPr>
              <a:t>(2)숙제입니다.경주퇴역마의 동물복지를 위해 먼저 거론되고 있는 이력제는 현재 도입은 되고 있으나 정확성은 떨어져 지지부진한 성적을 내고 있습니다. 이런 이력제는 제가 축산 기관에서 근무하며 맡았던 주요 업무 중 하나로 출생에서 최종 소비지까지의</a:t>
            </a:r>
            <a:r>
              <a:rPr sz="1200">
                <a:solidFill>
                  <a:srgbClr val="000000"/>
                </a:solidFill>
                <a:latin typeface="맑은 고딕"/>
              </a:rPr>
              <a:t> 전 과정을 점검했습니다. 그렇기에 관련 데이터를 가진다면 현재 퇴역마 이력제의 부족한 점을 파악하여 보완점을 찾는데 크게 기여할 수 있을 것입니다. 또한, 현장 실사 등을 통해 </a:t>
            </a:r>
            <a:r>
              <a:rPr u="sng" b="1" sz="1200">
                <a:solidFill>
                  <a:srgbClr val="000000"/>
                </a:solidFill>
                <a:latin typeface="맑은 고딕"/>
              </a:rPr>
              <a:t>(3)퇴역마의 용도가 전산에 표기된 대로 운용이 되고 있는지 파악하여 현 실태까지 조사할 수 있습니다.그리고 복지 환경을 개선하는 것으로 퇴역마를 위한 보금자리를 마련 및 복지 프로그램 마련하고 산업적으로 다시 활용할 방법을 모색하는 것입니다. 축산 기관에서 근무 당시 특정 지역과 협업으로 한우사관학교를</a:t>
            </a:r>
            <a:r>
              <a:rPr sz="1200">
                <a:solidFill>
                  <a:srgbClr val="000000"/>
                </a:solidFill>
                <a:latin typeface="맑은 고딕"/>
              </a:rPr>
              <a:t> 운영했던 적이 있습니다. 지역 내 농가가 고급 한우를 생산할 수 있도록 기술적인 부분, 즉 노하우를 제공하고 우수 농가를 초빙하여 육성 방법을 전수하는 등의 활동을 진행했습니다.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퇴역마의 복지 환경을 조성하며 실제로 참여했던 경험에 대해 좀 더 자세히 말씀해 주실 수 있나요? 특히 어떤 방식으로 이런 환경을 직접 개선하려고 노력하셨는지 구체적인 사례가 궁금합니다.</a:t>
            </a:r>
            <a:br/>
            <a:r>
              <a:t>(2) 경주퇴역마의 이력제를 개선하는 과정에서 어떤 데이터를 주로 활용하셨는지, 그리고 그 데이터를 분석하여 부족한 점을 찾아낸 방법에 대해 설명해 주세요.</a:t>
            </a:r>
            <a:br/>
            <a:r>
              <a:t>(3) 퇴역마 복지 프로그램 운영을 위해 사관학교와 같은 프로그램을 마련했다고 하셨는데, 이 프로그램의 구성 요소는 무엇이고 장기적으로 어떻게 발전시키고자 하시는지 설명해 주세요.</a:t>
            </a:r>
          </a:p>
        </p:txBody>
      </p:sp>
    </p:spTree>
  </p:cSld>
  <p:clrMapOvr>
    <a:masterClrMapping/>
  </p:clrMapOvr>
</p:sld>
</file>

<file path=ppt/slides/slide4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정보보안 감사 대비 자료를 준비하며 업무적으로 마찰이 발생하기 시작했습니다.정보보안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예를 들어 동료의 업무 결과를 두고 한 번 검토해 봤는지, 완벽하게 작성했는지 등을 되물어 </a:t>
            </a:r>
            <a:r>
              <a:rPr u="sng" b="1" sz="1200">
                <a:solidFill>
                  <a:srgbClr val="000000"/>
                </a:solidFill>
                <a:latin typeface="맑은 고딕"/>
              </a:rPr>
              <a:t>(1)결과를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a:t>
            </a:r>
            <a:r>
              <a:rPr sz="1200">
                <a:solidFill>
                  <a:srgbClr val="000000"/>
                </a:solidFill>
                <a:latin typeface="맑은 고딕"/>
              </a:rPr>
              <a:t> 보여줬습니다. 최종적으로 같은 업무를 반복하는 일을 줄어들었고, </a:t>
            </a:r>
            <a:r>
              <a:rPr u="sng" b="1" sz="1200">
                <a:solidFill>
                  <a:srgbClr val="000000"/>
                </a:solidFill>
                <a:latin typeface="맑은 고딕"/>
              </a:rPr>
              <a:t>(2)정보보안 감사 전까지 준비를 잘 마무리하여 원활하게 감사에 응하게 되었습니다. 감사 결과는 한 번의 지적 사항 없이 원활히 대응하여 지원에 계신 직원분들께 칭찬과 인정을 받게 되었습니다.사회적 및 업무적으로 앞으로 나아가야 할 때 타인과 부딪혀 힘이 들 수는 있지만 조율할</a:t>
            </a:r>
            <a:r>
              <a:rPr sz="1200">
                <a:solidFill>
                  <a:srgbClr val="000000"/>
                </a:solidFill>
                <a:latin typeface="맑은 고딕"/>
              </a:rPr>
              <a:t> 수 있는 방안과 환경을 제시해 나가겠습니다.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피드백과 칭찬을 통해 동료의 업무 스타일을 개선한 경험이 흥미롭습니다. 이 과정에서 지원자는 어떤 구체적인 피드백을 제공했으며, 이를 통해 얻은 가장 큰 교훈은 무엇이었습니까?</a:t>
            </a:r>
            <a:br/>
            <a:r>
              <a:t>(2) 동료가 속도보다는 꼼꼼함에 치중하기 시작했다고 하셨는데, 이 동료와의 협업을 통해 얻게 된 팀워크 관련 중요한 경험이나 배운 점이 있다면 말씀해 주세요.</a:t>
            </a:r>
            <a:br/>
            <a:r>
              <a:t>(3) 최종 감사 결과에서 칭찬을 받으셨다고 했습니다. 이 과정에서 어떤 전략을 통해 담당 업무를 추진했는지, 그리고 어떻게 준비했는지에 대해 구체적으로 설명해 주실 수 있나요?</a:t>
            </a:r>
          </a:p>
        </p:txBody>
      </p:sp>
    </p:spTree>
  </p:cSld>
  <p:clrMapOvr>
    <a:masterClrMapping/>
  </p:clrMapOvr>
</p:sld>
</file>

<file path=ppt/slides/slide4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a:t>
            </a:r>
            <a:r>
              <a:rPr u="sng" b="1" sz="1200">
                <a:solidFill>
                  <a:srgbClr val="000000"/>
                </a:solidFill>
                <a:latin typeface="맑은 고딕"/>
              </a:rPr>
              <a:t>(1)2017년에는 젊은 세대의 유입을 목표로 2040세대 전용 공간인 ‘놀라운지’를 도입하였고, 2024년에는 ‘벚꽃야간경마’와 ‘가을야간경마’를</a:t>
            </a:r>
            <a:r>
              <a:rPr sz="1200">
                <a:solidFill>
                  <a:srgbClr val="000000"/>
                </a:solidFill>
                <a:latin typeface="맑은 고딕"/>
              </a:rPr>
              <a:t> 확대 </a:t>
            </a:r>
            <a:r>
              <a:rPr u="sng" b="1" sz="1200">
                <a:solidFill>
                  <a:srgbClr val="000000"/>
                </a:solidFill>
                <a:latin typeface="맑은 고딕"/>
              </a:rPr>
              <a:t>(2)시행하며, 전 연령층이 즐길 수 있는 프로그램을 마련하고 있습니다.그럼에도 불구하고 ‘사행성’이라는 키워드와 경마를 완전히 분리하기 어려워 일부 고객들에게는 여전히 ‘경마 공원’이라는 장소가 (3)진입장벽이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생각합니다.저는 주한일본대사관 공보문화원 리포터로 활동하며,</a:t>
            </a:r>
            <a:r>
              <a:rPr sz="1200">
                <a:solidFill>
                  <a:srgbClr val="000000"/>
                </a:solidFill>
                <a:latin typeface="맑은 고딕"/>
              </a:rPr>
              <a:t> 팔로워가 원하는 콘텐츠를 고민해 ‘좋아요’ 수를 3배 이상 증가시킨 경험이 있습니다. 당시 일본문화원 SNS에서 반응이 좋았던 ‘여행’이라는 소재로 콘텐츠를 기획하였으나, 중간평가에서 “코로나19로 양국 간 여행이 제한적인 상황에서 적절하지 않은 콘텐츠”라는 피드백을 받았습니다. 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있었습니다.팔로워에게 많은 공감을 이끈 콘텐츠로 성과를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경마와 '사행성'이라는 키워드를 분리하는 것의 중요성을 언급하셨습니다. 렛츠런파크에서 이러한 인식을 바꾸기 위한 구체적인 프로그램이나 행사를 제안할 때, 어떤 전략을 세우셨나요?</a:t>
            </a:r>
            <a:br/>
            <a:r>
              <a:t>(2) 한국마사회에서 경마의 대중화를 위한 프로그램을 기획하고 싶다고 하셨습니다. 과거 주한일본대사관 공보문화원에서 콘텐츠를 기획할 때, '여행'이라는 테마를 어떻게 변형하여 팔로워의 호응을 얻었는지 설명해 주실 수 있나요?</a:t>
            </a:r>
            <a:br/>
            <a:r>
              <a:t>(3) 팔로워들이 원하는 콘텐츠 주제로 '책 속으로 떠나는 여행'을制作했다고 적어주셨는데, 이 경험을 통해 배운 점이 한국마사회에서의 기획업무에 어떻게 기여할 수 있을지 말씀해 주시겠어요?</a:t>
            </a:r>
          </a:p>
        </p:txBody>
      </p:sp>
    </p:spTree>
  </p:cSld>
  <p:clrMapOvr>
    <a:masterClrMapping/>
  </p:clrMapOvr>
</p:sld>
</file>

<file path=ppt/slides/slide4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a:t>
            </a:r>
            <a:r>
              <a:rPr u="sng" b="1" sz="1200">
                <a:solidFill>
                  <a:srgbClr val="000000"/>
                </a:solidFill>
                <a:latin typeface="맑은 고딕"/>
              </a:rPr>
              <a:t>(1)20명의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a:t>
            </a:r>
            <a:r>
              <a:rPr sz="1200">
                <a:solidFill>
                  <a:srgbClr val="000000"/>
                </a:solidFill>
                <a:latin typeface="맑은 고딕"/>
              </a:rPr>
              <a:t> 기존 방식으로는 충분한 논의와 의견 수렴이 이루어지기 어렵다고 판단했습니다.이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있었습니다.둘째, 신입 학회원들이 활동에 </a:t>
            </a:r>
            <a:r>
              <a:rPr u="sng" b="1" sz="1200">
                <a:solidFill>
                  <a:srgbClr val="000000"/>
                </a:solidFill>
                <a:latin typeface="맑은 고딕"/>
              </a:rPr>
              <a:t>(2)쉽게 적응할 수 있도록 짝 선배-짝 후배 시스템을 도입했습니다. 기존 학회원과 신입 학회원을 멘토-멘티 (3)관계로 만들어, 함께 출사를 나가고 피드백을 주고받으며 서로 간 교류를 활발하게 했습니다. 이를 통해 신입 학회원들은 보다 편안한 분위기에서 학회 활동에</a:t>
            </a:r>
            <a:r>
              <a:rPr sz="1200">
                <a:solidFill>
                  <a:srgbClr val="000000"/>
                </a:solidFill>
                <a:latin typeface="맑은 고딕"/>
              </a:rPr>
              <a:t> 참여하며, 사진전 준비 과정에서도 의견 교류가 편하게 이루어졌습니다.초반에 준비 과정이 지연되었지만, 소통 방식을 개선한 후에는 논의가 훨씬 효율적으로 이루어졌습니다. 이를 통해 더욱 완성도 높은 사진전을 기한 내에 개최할 수 있었습니다. 또한, 제가 제안한 온라인 카페 활용 방식은 이후 기수에서도 계속 유지되며 학회원들의 의견을 수렴하고 소통을 원활하게 하는 중요한 채널로 자리 잡았습니다.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보도사진학회에서 신입 학회원들이 의견을 내기 어려운 분위기를 체감했다고 하셨습니다. 당시 문제 해결을 위해 어떤 방식으로 학회원들이 의견을 부담 없이 공유할 수 있도록 했나요?</a:t>
            </a:r>
            <a:br/>
            <a:r>
              <a:t>(2) 소통 방식을 개선한 후 사진전 준비가 훨씬 효율적으로 이루어졌다고 하셨습니다. 이 경험을 기반으로 마사회에서 어떤 방식으로 협력과 소통을 촉진할 계획인가요?</a:t>
            </a:r>
            <a:br/>
            <a:r>
              <a:t>(3) 온라인 카페 활용 방식이 이후에도 유지되었다고 했는데, 이를 통해 구체적으로 어떤 변화나 성과가 있었나요?</a:t>
            </a:r>
          </a:p>
        </p:txBody>
      </p:sp>
    </p:spTree>
  </p:cSld>
  <p:clrMapOvr>
    <a:masterClrMapping/>
  </p:clrMapOvr>
</p:sld>
</file>

<file path=ppt/slides/slide4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기승조교 및 말관리 분야 입사 후 저의 구체적인 목표는 3년 내 마필 건강 관리 시스템을 디지털화하고, 5년 내 한국마사회의 마필 관리 수준을 국제적 수준으로 끌어올리는 것입니다. 이러한 목표 달성을 위해 저는 다양한 경험과 직무역량을 적극 활용하고자 합니다.저는 14살부터 시작한 승마 경험과 고등학교에서 받은 체계적인 교육을 통해 마필 관리에 대한 깊은 이해를 갖추었습니다. 특히 첫 직장에서 선수용 말을 관리하며 얻은 실전 경험은 마필의 건강 상태를 정확히 파악하고 기록하는 </a:t>
            </a:r>
            <a:r>
              <a:rPr u="sng" b="1" sz="1200">
                <a:solidFill>
                  <a:srgbClr val="000000"/>
                </a:solidFill>
                <a:latin typeface="맑은 고딕"/>
              </a:rPr>
              <a:t>(1)능력을 키우는 데 큰 도움이 되었습니다. 이러한 경험을 바탕으로 마필의 건강 데이터를 체계적으로 수집하고 분석할 수 있는 디지털 시스템 구축에 기여하고자 합니다. 승마센터 실장으로 근무하며</a:t>
            </a:r>
            <a:r>
              <a:rPr sz="1200">
                <a:solidFill>
                  <a:srgbClr val="000000"/>
                </a:solidFill>
                <a:latin typeface="맑은 고딕"/>
              </a:rPr>
              <a:t> 전반적인 운영 시스템을 구축한 경험을 활용하여 마필 </a:t>
            </a:r>
            <a:r>
              <a:rPr u="sng" b="1" sz="1200">
                <a:solidFill>
                  <a:srgbClr val="000000"/>
                </a:solidFill>
                <a:latin typeface="맑은 고딕"/>
              </a:rPr>
              <a:t>(2)개체별 건강 기록, 운동 이력, 영양 관리 등을 통합적으로 관리할 수 있는 플랫폼 개발에 참여하겠습니다.다음으로 국제 수준의 마필 관리 체계 확립을</a:t>
            </a:r>
            <a:r>
              <a:rPr sz="1200">
                <a:solidFill>
                  <a:srgbClr val="000000"/>
                </a:solidFill>
                <a:latin typeface="맑은 고딕"/>
              </a:rPr>
              <a:t> </a:t>
            </a:r>
            <a:r>
              <a:rPr u="sng" b="1" sz="1200">
                <a:solidFill>
                  <a:srgbClr val="000000"/>
                </a:solidFill>
                <a:latin typeface="맑은 고딕"/>
              </a:rPr>
              <a:t>(3)위해 노력하겠습니다. 저는 다양한 대회 참가 경험을 통해 마필 관리 기준에 대한 이해도를 높였습니다.</a:t>
            </a:r>
            <a:r>
              <a:rPr sz="1200">
                <a:solidFill>
                  <a:srgbClr val="000000"/>
                </a:solidFill>
                <a:latin typeface="맑은 고딕"/>
              </a:rPr>
              <a:t> 이를 바탕으로 한국마사회의 마필 관리 수준을 국제적 기준에 맞추는 데 기여하고자 합니다. 구체적으로 선수와 말의 장비 관리법, 말의 컨디셔닝 기술 등을 국제 기준에 맞춰 표준화하고 매뉴얼화하는 작업을 주도하겠습니다.마지막으로 팀워크와 의사소통을 통한 조직 문화 개선에 기여하고자 합니다. 승마센터에서의 경험을 통해 얻은 원활한 소통 능력과 다양한 관계자들의 요구를 조율하는 능력을 활용하여 마필 관리팀 내의 협력 체계를 강화하겠습니다. 특히 마필의 상태에 대한 정보를 정확히 전달하고, 팀원들 간의 효과적인 의사소통 채널을 확립하여 업무 효율성을 높이는 데 기여하겠습니다.이러한 노력을 통해 한국마사회의 마필 관리 수준을 한 단계 높이고, 한국 말산업의 국제 경쟁력 강화에 기여하고자 합니다.제가 쌓아온 실무 경험과 전문 지식을 바탕으로 한국마사회의 발전에 이바지할 수 있기를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승마센터 실장으로서의 경험을 바탕으로 마필 개체별 통합 관리 플랫폼 개발에 참여하고자 한다고 했는데, 이 과정에서 기존 시스템에서 개선해야 할 점은 무엇이라고 생각합니까?</a:t>
            </a:r>
            <a:br/>
            <a:r>
              <a:t>(2) 지원자가 5년 내 한국마사회의 마필 관리 수준을 국제적 수준으로 끌어올리겠다고 했는데, 이를 위해 선수와 말의 장비 관리법을 국제 기준에 맞춰 표준화하려는 계획의 구체적인 내용과 예상되는 도전과제는 무엇입니까?</a:t>
            </a:r>
            <a:br/>
            <a:r>
              <a:t>(3) 국제 대회 참가 경험을 언급하셨는데, 이 경험이 향후 한국마사회의 마필 관리 기준을 국제적으로 맞추는 데 어떻게 기여할 수 있을 것으로 생각합니까?</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조교로 근무하면서 교수님과 프로그램 진행 방식에 대한 의견 차이로 인해 소통에 어려움을 겪은 경험이 있습니다. 당시 저는 교수님과 협력하여 학생들을 대상으로 진행되는 프로그램을 기획하는 </a:t>
            </a:r>
            <a:r>
              <a:rPr u="sng" b="1" sz="1200">
                <a:solidFill>
                  <a:srgbClr val="000000"/>
                </a:solidFill>
                <a:latin typeface="맑은 고딕"/>
              </a:rPr>
              <a:t>(1)역할을 맡았는데, 참여율 저조라는 문제가 발생했습니다. 문제의 원인을 찾는 과정에서 교수님과 이견이 생겼습니다.</a:t>
            </a:r>
            <a:r>
              <a:rPr sz="1200">
                <a:solidFill>
                  <a:srgbClr val="000000"/>
                </a:solidFill>
                <a:latin typeface="맑은 고딕"/>
              </a:rPr>
              <a:t> 저는 참여율 저조의 원인이 학생들의 니즈를 반영하지 못했기 때문이라 판단해서 진행방식의 변화가 필요하다고 생각했고, 교수님께는 학생들의 낮은 관심도가 원인이라 보고 </a:t>
            </a:r>
            <a:r>
              <a:rPr u="sng" b="1" sz="1200">
                <a:solidFill>
                  <a:srgbClr val="000000"/>
                </a:solidFill>
                <a:latin typeface="맑은 고딕"/>
              </a:rPr>
              <a:t>(2)과목 종류를 변경하는 것이 해결책이라고 판단하셨습니다.단순히 제 의견을 주장하는 대신, 객관적인 데이터를 통해</a:t>
            </a:r>
            <a:r>
              <a:rPr sz="1200">
                <a:solidFill>
                  <a:srgbClr val="000000"/>
                </a:solidFill>
                <a:latin typeface="맑은 고딕"/>
              </a:rPr>
              <a:t> 문제를 분석하기 위해 전년도 만족도 조사 및 </a:t>
            </a:r>
            <a:r>
              <a:rPr u="sng" b="1" sz="1200">
                <a:solidFill>
                  <a:srgbClr val="000000"/>
                </a:solidFill>
                <a:latin typeface="맑은 고딕"/>
              </a:rPr>
              <a:t>(3)참여자 설문조사를 진행했습니다. 그 결과, 학생들은 실무 역량 강화를 원했지만, 기존 프로그램이 이론</a:t>
            </a:r>
            <a:r>
              <a:rPr sz="1200">
                <a:solidFill>
                  <a:srgbClr val="000000"/>
                </a:solidFill>
                <a:latin typeface="맑은 고딕"/>
              </a:rPr>
              <a:t> 중심으로만 운영되어 실질적인 도움이 부족하다는 점을 확인할 수 있었습니다. 또한 실무 중심 교육을 통해 취업률을 높인다면 학과의 평가 점수를 높게 받을 수 있다는 것을 파악했습니다. 이 자료들을 바탕으로 교수님께 기존 방식이 학생들의 요구를 반영하지 못해 참여율 저조로 이어졌다는 점을 우선 설명해 드리고, 진행 방식을 전공 이론 수업과 실무 교육을 격주로 병행하는 절충안을 제안했습니다. 처음에는 교수님께서 변화를 긍정적으로 받아들이진 않으셨지만, 객관적인 데이터를 바탕으로 문제의 원인을 명확히 제시함으로써 제 의견을 받아들여 주셨습니다. 그 결과, 프로그램 참여율이 증가했고, 학생들의 학습 만족도 또한 향상되는 긍정적인 변화를 이끌어냈습니다. 이 경험을 통해, 저는 소통과 협력에서 중요한 것은 단순한 주장보다 객관적인 데이터를 활용해 논리적으로 설득하고 실현 가능한 해결책을 제시하는 것임을 배웠습니다. 입사 후 협력에 어려움을 겪는 상황이 온다면, 논리적 접근 방식을 바탕으로 조직 내에서 원활한 협력을 이끌어나가겠습니다.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 참여율 저조 문제 해결 과정에서 교수와의 소통을 개선하기 위해 시도했던 다른 방법들은 무엇이었는지, 그리고 그 결과는 어땠는지 말씀해주십시오.</a:t>
            </a:r>
            <a:br/>
            <a:r>
              <a:t>(2) 교수님을 설득하여 프로그램 방식을 변경하셨다고 했습니다. 이 과정에서 가장 중요한 설득 포인트는 무엇이었고, 이를 뒷받침하기 위해 어떤 데이터를 사용했는지 구체적으로 설명해주시기 바랍니다.</a:t>
            </a:r>
            <a:br/>
            <a:r>
              <a:t>(3) 당시 프로그램의 참여율 증대를 통해 학과 평가 점수를 높일 수 있었다고 했는데, 이후 해당 경험이 다른 학과 또는 프로그램에 적용된 사례가 있었는지 설명해주십시오.</a:t>
            </a:r>
          </a:p>
        </p:txBody>
      </p:sp>
    </p:spTree>
  </p:cSld>
  <p:clrMapOvr>
    <a:masterClrMapping/>
  </p:clrMapOvr>
</p:sld>
</file>

<file path=ppt/slides/slide4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승마센터 실장으로 근무하며 겪은 소통과 협력의 어려움, 그리고 </a:t>
            </a:r>
            <a:r>
              <a:rPr u="sng" b="1" sz="1200">
                <a:solidFill>
                  <a:srgbClr val="000000"/>
                </a:solidFill>
                <a:latin typeface="맑은 고딕"/>
              </a:rPr>
              <a:t>(1)이를 극복한 경험에 대해 말씀드리겠습니다.프리랜서에서 정규직으로 전환되어 새로 인수된 센터 운영을 맡게 되었을 때, 경험 부족으로 초기에 많은 어려움을 겪었습니다.</a:t>
            </a:r>
            <a:r>
              <a:rPr sz="1200">
                <a:solidFill>
                  <a:srgbClr val="000000"/>
                </a:solidFill>
                <a:latin typeface="맑은 고딕"/>
              </a:rPr>
              <a:t> 회원, 소속 선수, 직원들과의 폭넓은 소통이 필요했고, 다양한 요구사항을 조율하는 과정에서 미숙함을 느꼈습니다. 예를 들어 회원들의 요구사항과 센터 운영 방침 사이의 균형을 잡거나, 선수들의 훈련 일정과 일반 회원들의 이용 시간을 조정하는 것이 쉽지 않았습니다.지속적인 노력으로 센터는 성장하여 2호점까지 오픈하게 되었고, 저는 두 승마장을 총괄하는 실장으로 승진했습니다. </a:t>
            </a:r>
            <a:r>
              <a:rPr u="sng" b="1" sz="1200">
                <a:solidFill>
                  <a:srgbClr val="000000"/>
                </a:solidFill>
                <a:latin typeface="맑은 고딕"/>
              </a:rPr>
              <a:t>(2)하지만 책임과 관리 범위가 넓어지면서 새로운 도전에 직면했습니다. 특히 직원 수 증가로 의사소통 문제가 두드러졌습니다. 예를 들어 대표님의 지시사항 전달 누락이나 연장자 직원들에</a:t>
            </a:r>
            <a:r>
              <a:rPr sz="1200">
                <a:solidFill>
                  <a:srgbClr val="000000"/>
                </a:solidFill>
                <a:latin typeface="맑은 고딕"/>
              </a:rPr>
              <a:t> 대한 지시의 어려움 등이 발생했습니다.이를 해결하기 위해 다음과 같은 노력을 기울였습니다:첫째, 퇴근 후 정기적인 식사 자리를 마련하여 직원들과의 비공식적 대화 기회를 늘렸습니다. 이를 통해 직원들과의 거리감을 좁힐 수 있었습니다.둘째, 중요 전달사항에 대해 메시지로 공지한 후 서면으로 전달하는 이중 </a:t>
            </a:r>
            <a:r>
              <a:rPr u="sng" b="1" sz="1200">
                <a:solidFill>
                  <a:srgbClr val="000000"/>
                </a:solidFill>
                <a:latin typeface="맑은 고딕"/>
              </a:rPr>
              <a:t>(3)확인 시스템을 도입했습니다. 이는 모든 직원이 동일한 정보를 공유할 수 있도록 하는 데 큰 도움이 되었습니다.셋째,</a:t>
            </a:r>
            <a:r>
              <a:rPr sz="1200">
                <a:solidFill>
                  <a:srgbClr val="000000"/>
                </a:solidFill>
                <a:latin typeface="맑은 고딕"/>
              </a:rPr>
              <a:t> 직원들의 의견을 경청하고 불편사항을 대표님께 전달하는 가교 역할을 수행하였으며, 직원들은 자신들의 목소리가 경영진에게 전달된다는 신뢰를 갖게 되었습니다.이러한 노력의 결과 직원들의 근무 환경이 개선되었고, 팀 내 의사소통이 원활해지고 업무 효율성이 크게 향상되었으며, 직원들과의 신뢰 관계가 강화되어 더 협력적이고 긍정적인 업무 분위기가 조성되었습니다. 이 경험을 통해 조직 내 효과적인 소통의 중요성과 리더로서의 역할에 대해 깊이 이해하게 되었습니다. 앞으로 한국마사회에서도 이러한 경험을 바탕으로 원활한 소통과 협력을 통해 조직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정규직 전환 후 신규 센터 운영을 맡으며 가장 큰 도전에 직면했다고 했는데, 이때 지원자가 가장 어려움을 느꼈던 부분과 그를 극복하는 데 결정적인 역할을 한 지원자의 역량은 무엇이었습니까?</a:t>
            </a:r>
            <a:br/>
            <a:r>
              <a:t>(2) 승마센터에서의 직원들과 소통의 어려움을 극복한 과정에서, 지원자가 특히 중요한 역할을 했다고 생각하는 세부적인 조치가 무엇이었나요?</a:t>
            </a:r>
            <a:br/>
            <a:r>
              <a:t>(3) 두 승마장을 총괄하게 되면서 직면한 새로운 도전 중 직원 수 증가로 인한 의사소통 문제를 해결할 때 적용한 이중 확인 시스템의 효과에 대해 구체적으로 설명해 주실 수 있나요?</a:t>
            </a:r>
          </a:p>
        </p:txBody>
      </p:sp>
    </p:spTree>
  </p:cSld>
  <p:clrMapOvr>
    <a:masterClrMapping/>
  </p:clrMapOvr>
</p:sld>
</file>

<file path=ppt/slides/slide4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(1)경마의 부정적 이미지를 개선하고 스포츠 엔터테인먼트로서의 가치를 더욱 강화하고자 합니다. 최근 스포츠는</a:t>
            </a:r>
            <a:r>
              <a:rPr sz="1200">
                <a:solidFill>
                  <a:srgbClr val="000000"/>
                </a:solidFill>
                <a:latin typeface="맑은 고딕"/>
              </a:rPr>
              <a:t> 단순한 경기 관람을 넘어 커뮤니티와 체험이 결합된 하나의 문화 콘텐츠로 발전하고 있습니다. 이에 맞춰 경마도 베팅 중심의 인식을 탈피하고, 스포츠적 가치를 강화하여 더 많은 팬층을 유입할 필요가 있습니다. 이를 위해 저는 크게 두 가지의 전략을 마련하였습니다.먼저 스토리텔링 마케팅을 도입하겠습니다. 많은 스포츠가 선수들의 이야기와 명승부를 통해 팬들의 응원을 얻는 것처럼, 경마도 기수와 경주마가 함께 만들어가는 과정과 감동적인 순간을 </a:t>
            </a:r>
            <a:r>
              <a:rPr u="sng" b="1" sz="1200">
                <a:solidFill>
                  <a:srgbClr val="000000"/>
                </a:solidFill>
                <a:latin typeface="맑은 고딕"/>
              </a:rPr>
              <a:t>(2)효과적으로 전달해야 합니다. 저는 지방자치단체 및 주류 회사 서포터즈로 활동하면서 브랜드 홍보를 위한 SNS 콘텐츠를 기획하고</a:t>
            </a:r>
            <a:r>
              <a:rPr sz="1200">
                <a:solidFill>
                  <a:srgbClr val="000000"/>
                </a:solidFill>
                <a:latin typeface="맑은 고딕"/>
              </a:rPr>
              <a:t> 제작하였던 적이 있습니다. 브랜드의 정체성과 메시지를 효과적으로 전달하기 위해 시각적 요소와 트렌드를 반영하였고, 그 결과 높은 조회수를 기록하며 홍보 효과를 극대화할 수 있었습니다. 이 경험을 바탕으로 경마의 스토리를 다양한 디지털 콘텐츠로 구현하여 보다 많은 사람들이 경마의 매력을 쉽고 흥미롭게 경험할 수 있도록 하겠습니다.다음으로 CRM 기반 맞춤형 고객 전략을 강화하겠습니다. 스포츠 시장에서는 단순한 일회성 방문보다 지속적인 </a:t>
            </a:r>
            <a:r>
              <a:rPr u="sng" b="1" sz="1200">
                <a:solidFill>
                  <a:srgbClr val="000000"/>
                </a:solidFill>
                <a:latin typeface="맑은 고딕"/>
              </a:rPr>
              <a:t>(3)관심과 참여를 유도하는 것이 중요합니다. 이를 위해서는 개별 고객의 선호를 반영한 맞춤형 서비스와</a:t>
            </a:r>
            <a:r>
              <a:rPr sz="1200">
                <a:solidFill>
                  <a:srgbClr val="000000"/>
                </a:solidFill>
                <a:latin typeface="맑은 고딕"/>
              </a:rPr>
              <a:t> 혜택을 제공하여 고객들이 경마를 반복적으로 경험하고 몰입할 수 있도록 해야 합니다. 저는 공항철도에서 AI 기반 고객 응대 시스템 개발 및 데이터 분석을 수행한 경험이 있습니다. 고객들의 주요 문의 유형을 분석하고 이를 기반으로 자동 응답 시스템을 구축하였습니다. 이 과정에서 데이터를 수집하고 패턴을 분석하여 고객들이 가장 궁금해하는 정보와 필요한 서비스를 효과적으로 제공하는 방안을 고민하였습니다. 이러한 역량을 활용하여 한국마사회에서도 고객 데이터를 정밀하게 분석하여 개인화된 콘텐츠와 차별화된 혜택을 제공하고 선호와 관심사를 반영한 맞춤형 마케팅을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경마의 부정적 이미지를 개선하기 위해 어떤 방식으로 스토리텔링 마케팅을 도입하려고 계획하셨나요? 그리고 이러한 접목으로 달성할 수 있는 기대 효과는 무엇이라고 생각하시나요?</a:t>
            </a:r>
            <a:br/>
            <a:r>
              <a:t>(2) 지원자가 지방자치단체 및 주류 회사 서포터즈로서 브랜드 홍보를 위한 SNS 콘텐츠를 기획했을 때, 구체적으로 어떤 시각적 요소와 트렌드를 활용했는지 설명해주시겠습니까?</a:t>
            </a:r>
            <a:br/>
            <a:r>
              <a:t>(3) CRM 기반 맞춤형 고객 전략 강화를 위한 AI 기반 고객 응대 시스템 개발 경험에서 얻은 구체적인 통찰력이나 배운 점은 무엇이며, 이를 한국마사회의 고객 데이터 분석에 어떻게 활용할 계획이신가요?</a:t>
            </a:r>
          </a:p>
        </p:txBody>
      </p:sp>
    </p:spTree>
  </p:cSld>
  <p:clrMapOvr>
    <a:masterClrMapping/>
  </p:clrMapOvr>
</p:sld>
</file>

<file path=ppt/slides/slide4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(1)지방자치단체 SNS 서포터즈로 활동하며 다양한 연령층의 홍보대사들과 협업하여 지역 홍보 콘텐츠를 제작한 경험이 있습니다. 당시 초기 기획 단계에서</a:t>
            </a:r>
            <a:r>
              <a:rPr sz="1200">
                <a:solidFill>
                  <a:srgbClr val="000000"/>
                </a:solidFill>
                <a:latin typeface="맑은 고딕"/>
              </a:rPr>
              <a:t> 세대 간 차이로 인해 어려움을 겪었습니다. 중장년층 홍보대사들은 지역에 대한 이해도가 높았지만 SNS를 활용한 디지털 홍보 방식에는 익숙하지 않았고, 반면 저는 디지털 콘텐츠 제작 경험은 많았으나 지역의 특성에 대한 이해가 부족했습니다. 서로 다른 방식과 시각 차이로 인해 기획 방향을 조율하는 과정에서 혼선이 발생했습니다.이러한 문제를 해결하기 위해 저는 각 세대의 강점을 살리면서도 협업이 원활하게 이루어질 방법을 고민했습니다. 먼저 뉴트로 콘셉트를 도입하여 중장년층이 익숙한 요소를 활용하면서도 젊은 층이 흥미를 가질 수 있도록 기획 방향을 조정했습니다. 또한 홍보 콘텐츠 제작 과정에서 세대 간 역할을 명확히 분배하는 방안을 제안했습니다. 중장년층 홍보대사들이 촬영을 담당하면 저는 이를 디지털 </a:t>
            </a:r>
            <a:r>
              <a:rPr u="sng" b="1" sz="1200">
                <a:solidFill>
                  <a:srgbClr val="000000"/>
                </a:solidFill>
                <a:latin typeface="맑은 고딕"/>
              </a:rPr>
              <a:t>(2)콘텐츠로 가공하여 시각적 요소와 트렌디한 편집을 더하는 방식이었습니다. 뿐만 아니라 세대 간 소통이 원활해질 수 있도록 협업 방식을 개선했습니다.</a:t>
            </a:r>
            <a:r>
              <a:rPr sz="1200">
                <a:solidFill>
                  <a:srgbClr val="000000"/>
                </a:solidFill>
                <a:latin typeface="맑은 고딕"/>
              </a:rPr>
              <a:t> 기존에는 개별적으로 작업한 후 결과물을 공유하였다면 이후에는 함께 기획하고 즉각적으로 피드백을 주고받을 수 있도록 회의 방식을 변경했습니다. 또한 디지털 툴 사용이 익숙하지 않은 팀원들을 위해 간단한 가이드라인을 제공하여 원활한 협업을 유도했습니다. 이러한 노력을 통해 팀원 간의 이해도가 높아졌고 콘텐츠 제작 속도와 품질도 크게 향상되었습니다.그 결과 SNS 채널 최고 방문자 수 기록이라는 기대 이상의 성과를 </a:t>
            </a:r>
            <a:r>
              <a:rPr u="sng" b="1" sz="1200">
                <a:solidFill>
                  <a:srgbClr val="000000"/>
                </a:solidFill>
                <a:latin typeface="맑은 고딕"/>
              </a:rPr>
              <a:t>(3)거두었습니다. 차이를 인정하고 서로를 존중하는 열린 소통의 자세를 견지하여 세대 간의 성공적인 융합을 이끌어냈기 때문이라고</a:t>
            </a:r>
            <a:r>
              <a:rPr sz="1200">
                <a:solidFill>
                  <a:srgbClr val="000000"/>
                </a:solidFill>
                <a:latin typeface="맑은 고딕"/>
              </a:rPr>
              <a:t> 생각합니다. 다양한 세대의 사람들과 관계를 맺고 협력하여 성과를 냈던 이와 같은 경험을 통해, 향후 한국마사회에서도 다양한 이해관계자들과 협력하여 최적의 해결책을 도출하고 효과적인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지방자치단체 SNS 서포터즈로 일하며, 세대 간 차이로 인한 혼선을 조정하고 뉴트로 콘셉트를 도입했던 과정에서 가장 어려웠던 부분은 무엇이었습니까?</a:t>
            </a:r>
            <a:br/>
            <a:r>
              <a:t>(2) 세대 간 소통의 원활함을 위해 협업 방식을 개선했던 구체적인 방식 중 가장 효과적이었던 것은 무엇이었으며, 그 이유는 무엇이라고 생각하시나요?</a:t>
            </a:r>
            <a:br/>
            <a:r>
              <a:t>(3) 다양한 세대와의 협력 경험을 통해 얻은 성과 중 가장 기억에 남는 성과나 깨달음이 있다면 무엇인지, 그리고 이를 한국마사회에서 어떻게 적용할 수 있을지 설명해주시겠습니까?</a:t>
            </a:r>
          </a:p>
        </p:txBody>
      </p:sp>
    </p:spTree>
  </p:cSld>
  <p:clrMapOvr>
    <a:masterClrMapping/>
  </p:clrMapOvr>
</p:sld>
</file>

<file path=ppt/slides/slide4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 더하여 누구나 쉽게 승마를</a:t>
            </a:r>
            <a:r>
              <a:rPr sz="1200">
                <a:solidFill>
                  <a:srgbClr val="000000"/>
                </a:solidFill>
                <a:latin typeface="맑은 고딕"/>
              </a:rPr>
              <a:t> 즐길 수 있는 기회를 마련하고 국민 모두의 여가생활로 자리 잡히도록 기여하는 데 앞장서고 싶습니다. 흔히 한국 마사회라고 하면 대부분의 사람은 경마 사업만 중점적으로 시행한다고 생각합니다. 하지만 승마를 즐겨하는 저로서는 말 산업 육성의 발전에도 꾸준한 힘을 쏟고 있으며 국민의 복지 증진과 여가선용에 기여하는 사업에 관심이 갔고 매력적으로 느껴졌습니다. 세대가 변화할수록 사람들은 신체, 정신, 환경, 사회적 건강을 바탕으로 멋진 인생을 실현하고자 합니다. 이런 ‘웰니스’ 추구에 맞게 말과 함께하며 얻을 수 있는 특별한 </a:t>
            </a:r>
            <a:r>
              <a:rPr u="sng" b="1" sz="1200">
                <a:solidFill>
                  <a:srgbClr val="000000"/>
                </a:solidFill>
                <a:latin typeface="맑은 고딕"/>
              </a:rPr>
              <a:t>(2)경험을 바탕으로 건전하고 흥미로운 여가생활이라는 긍정적 인식을 심어줄 것입니다. 본래 사람과 일에 있어</a:t>
            </a:r>
            <a:r>
              <a:rPr sz="1200">
                <a:solidFill>
                  <a:srgbClr val="000000"/>
                </a:solidFill>
                <a:latin typeface="맑은 고딕"/>
              </a:rPr>
              <a:t> 편견이 없고 장애인스포츠에도 관심이 있어 재활승마를 포함한 장애 유형별 지도 방법을 학습한 적이 있습니다. 장애인들에게 차별 없는 환경에서 함께 할 수 있는 지속 가능한 운동 경험을 제공함으로써 승마 활성화와 말 산업 성장이 강화될 수 있을 </a:t>
            </a:r>
            <a:r>
              <a:rPr u="sng" b="1" sz="1200">
                <a:solidFill>
                  <a:srgbClr val="000000"/>
                </a:solidFill>
                <a:latin typeface="맑은 고딕"/>
              </a:rPr>
              <a:t>(3)것입니다. 평소 말의 상태를 꼼꼼히 살피고 관리하는 것에 자신 있으며 주위에서 차분하고 세심하다는 이야기를 자주 듣습니다.</a:t>
            </a:r>
            <a:r>
              <a:rPr sz="1200">
                <a:solidFill>
                  <a:srgbClr val="000000"/>
                </a:solidFill>
                <a:latin typeface="맑은 고딕"/>
              </a:rPr>
              <a:t> 그 예로 나이가 많고 다리가 좋지 않은 말과 약 5년가량 호흡을 맞춘 적이 있습니다.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자소서에서 언급한 승마 대중화 및 활성화를 이룩하기 위한 구체적인 방식에 대해 말씀해 주실 수 있나요? 특히 이를 통해 어떤 성과를 기대하고 있는지 궁금합니다.</a:t>
            </a:r>
            <a:br/>
            <a:r>
              <a:t>(2) 장애인스포츠에 관심을 갖고 재활승마를 학습하셨다고 적었는데, 이를 활용하여 말 산업 성장과 승마 활성화를 어떻게 도모할 계획인지 설명해 주실 수 있습니까?</a:t>
            </a:r>
            <a:br/>
            <a:r>
              <a:t>(3) 나이가 많고 다리가 좋지 않은 말과의 5년간의 경험에서 얻은 교훈이나 배운 점이 있다면 무엇인지 말씀해 주실 수 있나요?</a:t>
            </a:r>
          </a:p>
        </p:txBody>
      </p:sp>
    </p:spTree>
  </p:cSld>
  <p:clrMapOvr>
    <a:masterClrMapping/>
  </p:clrMapOvr>
</p:sld>
</file>

<file path=ppt/slides/slide4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현재는 집단에서 주로 발생하는 분쟁 </a:t>
            </a:r>
            <a:r>
              <a:rPr u="sng" b="1" sz="1200">
                <a:solidFill>
                  <a:srgbClr val="000000"/>
                </a:solidFill>
                <a:latin typeface="맑은 고딕"/>
              </a:rPr>
              <a:t>(1)상황에 중재자 역할을 도맡아 하거나, 협력 상황에서 구성원의 사기를 북돋아 주고 훌륭한 방향으로 이끄는 역할에 특히 자신 있습니다. 하지만 처음부터 이랬던 것은 아닙니다.</a:t>
            </a:r>
            <a:r>
              <a:rPr sz="1200">
                <a:solidFill>
                  <a:srgbClr val="000000"/>
                </a:solidFill>
                <a:latin typeface="맑은 고딕"/>
              </a:rPr>
              <a:t> 과거 집단 내에서 의견을 물어보면 내성적인 성격 탓에 특별한 이유가 없는 한 아무거나 괜찮다고 답했던 적이 종종 있었습니다. 여러 사람과 있을 때 내가 하고 싶은 일을 하면 마음이 불편했습니다. 이 </a:t>
            </a:r>
            <a:r>
              <a:rPr u="sng" b="1" sz="1200">
                <a:solidFill>
                  <a:srgbClr val="000000"/>
                </a:solidFill>
                <a:latin typeface="맑은 고딕"/>
              </a:rPr>
              <a:t>(2)때문에 손해 보더라도 상대방을 배려해서 그들이 원하는 것을 하는 게 마음이 편했습니다. 하지만 이런 이유를 상대에게 제대로</a:t>
            </a:r>
            <a:r>
              <a:rPr sz="1200">
                <a:solidFill>
                  <a:srgbClr val="000000"/>
                </a:solidFill>
                <a:latin typeface="맑은 고딕"/>
              </a:rPr>
              <a:t> 표현하지 못해 타인과 함께하는 일에는 관심도 없고 귀찮게 여긴다는 둥 일방적인 오해를 받았습니다. 제 의견은 묻지 않고 무시하는 일도 빈번히 발생했습니다. 그러던 중 감정과 생각을 제발 표현하라고 부탁하는 동료의 말에 문득 나부터 바뀌는 것이 중요하다는 생각이 들었습니다. 매일 하루 동안 가장 크게 느꼈던 감정을 글로 솔직하게 표현하는 연습을 했습니다.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마사회라는 또 하나의 작은 사회 속에서 동료들과 조화롭게 서로의 이견을 조율하고 맞춰나가는 것이 향후 </a:t>
            </a:r>
            <a:r>
              <a:rPr u="sng" b="1" sz="1200">
                <a:solidFill>
                  <a:srgbClr val="000000"/>
                </a:solidFill>
                <a:latin typeface="맑은 고딕"/>
              </a:rPr>
              <a:t>(3)지원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중재자 역할을 수행하며 집단 분쟁 상황을 해결한 경험에 대해 구체적인 사례를 들어 주실 수 있나요? 이 경험을 통해 무엇을 배웠는지도 궁금합니다.</a:t>
            </a:r>
            <a:br/>
            <a:r>
              <a:t>(2) 지원자는 과거에 의견을 묻는 상황에서 내성적 성격으로 인해 자유롭게 의사를 표현하지 못했다고 하셨습니다. 이 경험을 극복하기 위해 구체적으로 어떤 방법을 적용했는지 설명해 주실 수 있겠습니까?</a:t>
            </a:r>
            <a:br/>
            <a:r>
              <a:t>(3) 마사회라는 조직에서 지원자가 조화롭게 이견을 조율할 때, 현재까지의 경험을 어떻게 적용할 계획인가요?</a:t>
            </a:r>
          </a:p>
        </p:txBody>
      </p:sp>
    </p:spTree>
  </p:cSld>
  <p:clrMapOvr>
    <a:masterClrMapping/>
  </p:clrMapOvr>
</p:sld>
</file>

<file path=ppt/slides/slide4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경마장에서 가장 중요한 것은 원활한 경기 진행이라고 생각합니다.특히 경주의 시작점인 출발대에서 안전이 보장되지 않는다면 경주마의 부상이나 경기 지연으로 인해 경마팬들의 신뢰가 흔들릴 수 있으며 이는 공정한 경마 </a:t>
            </a:r>
            <a:r>
              <a:rPr u="sng" b="1" sz="1200">
                <a:solidFill>
                  <a:srgbClr val="000000"/>
                </a:solidFill>
                <a:latin typeface="맑은 고딕"/>
              </a:rPr>
              <a:t>(1)운영에도 부정적인 영향을 미칠 것입니다.출발대는 곧 시작될 경주 때문에 흥분한 경주마들로 인해 위험한 상황이 자주 발생합니다.</a:t>
            </a:r>
            <a:r>
              <a:rPr sz="1200">
                <a:solidFill>
                  <a:srgbClr val="000000"/>
                </a:solidFill>
                <a:latin typeface="맑은 고딕"/>
              </a:rPr>
              <a:t> 저는 이러한 위험을 줄이고 동료들의 부상을 예방하는 데 기여하는 직원이 되고자 합니다. 이를 위해 경주마의 돌발 행동과 외부 위험 요소를 사전에 파악하고 예방하는 방법을 </a:t>
            </a:r>
            <a:r>
              <a:rPr u="sng" b="1" sz="1200">
                <a:solidFill>
                  <a:srgbClr val="000000"/>
                </a:solidFill>
                <a:latin typeface="맑은 고딕"/>
              </a:rPr>
              <a:t>(2)공부해 왔습니다. 안전한 출발을 위한 출발 장구 사용법, 출발대 내에서 기립 방지를 위한 조치, 돌발 상황 발생 시 신속한 판단과 해결 능력을 갖추고 있습니다.예를 들어</a:t>
            </a:r>
            <a:r>
              <a:rPr sz="1200">
                <a:solidFill>
                  <a:srgbClr val="000000"/>
                </a:solidFill>
                <a:latin typeface="맑은 고딕"/>
              </a:rPr>
              <a:t> 평소에는 왼쪽으로 돌던 말이 출발대 뒤에서는 오른쪽으로 돌아야 진입이 수월한 경우가 있으며 좌우 로프를 활용하는 등 원활한 진입을 돕는 업무를 수행하며 </a:t>
            </a:r>
            <a:r>
              <a:rPr u="sng" b="1" sz="1200">
                <a:solidFill>
                  <a:srgbClr val="000000"/>
                </a:solidFill>
                <a:latin typeface="맑은 고딕"/>
              </a:rPr>
              <a:t>(3)출발 업무 시 발생할 수 있는 다양한 상황에 대비할 수 있습니다.돌발 상황에서 빠른 대처 능력은 필수적입니다. 신속하게 대응하지 못하면</a:t>
            </a:r>
            <a:r>
              <a:rPr sz="1200">
                <a:solidFill>
                  <a:srgbClr val="000000"/>
                </a:solidFill>
                <a:latin typeface="맑은 고딕"/>
              </a:rPr>
              <a:t> 경주마가 더욱 흥분하여 부상의 위험이 커지고 경기 지연으로 이어질 수 있기 때문입니다.주행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심사가 끝난 후 해당 경주마의 조원이 "너 아니었으면 말이 위험할 뻔했다"라며 감사 인사를 전했을 때 큰 보람을 느꼈습니다.저는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경마장의 원활한 경기 진행에 기여하기 위해 경주마의 돌발 행동과 외부 위험 요소를 사전에 파악하고 예방하는 방법을 어떻게 활용하셨는지 자세히 설명해주실 수 있나요?</a:t>
            </a:r>
            <a:br/>
            <a:r>
              <a:t>(2) 평소에 경주마의 진입을 도울 때 좌우 로프를 어떻게 활용하셨는지, 그리고 이러한 기술이 다른 직원들과 협업할 때 어떤 도움이 되었는지 구체적으로 이야기해 주세요.</a:t>
            </a:r>
            <a:br/>
            <a:r>
              <a:t>(3) 출발대 옆 칸의 경주마가 기립하는 상황에서 신속한 대처를 보여주셨는데, 그 경험이 이후의 안전 관리 업무에 어떤 영향을 미쳤는지 설명해주시겠습니까?</a:t>
            </a:r>
          </a:p>
        </p:txBody>
      </p:sp>
    </p:spTree>
  </p:cSld>
  <p:clrMapOvr>
    <a:masterClrMapping/>
  </p:clrMapOvr>
</p:sld>
</file>

<file path=ppt/slides/slide4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협력후배와의 의견 차이로 인해 협업에 어려움을 겪었던 경험이 있습니다. 당시 저는 장제와 치료 출발순치를 맡았고 후배는 사양 관리를 담당하는 역할이었습니다. 각자의 업무에 집중하며 최선을 다했지만 점차 팀의 공동 목표에서 벗어나고 있음을 깨닫게 되었습니다. 특히 후배가 맡은 사양 관리가 원활하지 않아 관리하던 말들이 좋은 성적을 내지 못하는 상황이 발생했습니다.말들의 체중이 목표치를 초과하는 </a:t>
            </a:r>
            <a:r>
              <a:rPr u="sng" b="1" sz="1200">
                <a:solidFill>
                  <a:srgbClr val="000000"/>
                </a:solidFill>
                <a:latin typeface="맑은 고딕"/>
              </a:rPr>
              <a:t>(1)일이 잦아졌고 이로 인해 운동기 질환이 발생하며 경주 성적에도 부정적인 영향을 미쳤습니다.이 문제를 해결하기 위해 저는 소통 방식을 바꾸기로 결심했습니다. 점심시간을 활용해</a:t>
            </a:r>
            <a:r>
              <a:rPr sz="1200">
                <a:solidFill>
                  <a:srgbClr val="000000"/>
                </a:solidFill>
                <a:latin typeface="맑은 고딕"/>
              </a:rPr>
              <a:t> 팀원들과 개선 방안을 논의하며 자유롭게 의견을 나눌 수 있도록 유도했습니다. 이를 </a:t>
            </a:r>
            <a:r>
              <a:rPr u="sng" b="1" sz="1200">
                <a:solidFill>
                  <a:srgbClr val="000000"/>
                </a:solidFill>
                <a:latin typeface="맑은 고딕"/>
              </a:rPr>
              <a:t>(2)통해 각자의 업무뿐만 아니라 서로의 역할과 어려움에 대해서도 이해할 수 있는 계기가 되었습니다.후배와 개별 면담을 진행하며 팀의 궁극적인</a:t>
            </a:r>
            <a:r>
              <a:rPr sz="1200">
                <a:solidFill>
                  <a:srgbClr val="000000"/>
                </a:solidFill>
                <a:latin typeface="맑은 고딕"/>
              </a:rPr>
              <a:t> 목표가 ‘좋은 성적을 내는 말 관리’임을 강조하고 사양 관리가 전체 성과에 미치는 영향을 설명했습니다.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a:t>
            </a:r>
            <a:r>
              <a:rPr u="sng" b="1" sz="1200">
                <a:solidFill>
                  <a:srgbClr val="000000"/>
                </a:solidFill>
                <a:latin typeface="맑은 고딕"/>
              </a:rPr>
              <a:t>(3)서로의 의견을 조율하고 공통된 목표를 향해 함께 나아가는 과정이라는 것을 몸소 경험했습니다.이후에도 저는 팀워크가</a:t>
            </a:r>
            <a:r>
              <a:rPr sz="1200">
                <a:solidFill>
                  <a:srgbClr val="000000"/>
                </a:solidFill>
                <a:latin typeface="맑은 고딕"/>
              </a:rPr>
              <a:t>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후배와의 소통 방식을 바꾸기로 결심하게 된 계기를 조금 더 구체적으로 설명해주실 수 있나요?</a:t>
            </a:r>
            <a:br/>
            <a:r>
              <a:t>(2) 팀의 공동 목표를 강조하고 사양 관리의 중요성을 설명하는 과정에서 가장 큰 도전은 무엇이었으며, 이를 어떻게 극복하셨는지 말씀해 주시기 바랍니다.</a:t>
            </a:r>
            <a:br/>
            <a:r>
              <a:t>(3) 팀워크가 중요한 환경에서 협력을 이끌어나가는 과정에서 배운 점이나 앞으로의 계획이 있다면 무엇인지 공유해 주실 수 있을까요?</a:t>
            </a:r>
          </a:p>
        </p:txBody>
      </p:sp>
    </p:spTree>
  </p:cSld>
  <p:clrMapOvr>
    <a:masterClrMapping/>
  </p:clrMapOvr>
</p:sld>
</file>

<file path=ppt/slides/slide4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입사 주기에 걸맞은 교육 프로그램에 성실히 임하여 직급에 맞는 역량을 갖춘 인력이 되기 위해 노력하겠습니다. 특히 재경직으로서 정확한 경영 실적 분석과 효율적인 예산 편성을 통해 재무성과관리의 건전성을 높이는 일에 이바지하고 </a:t>
            </a:r>
            <a:r>
              <a:rPr u="sng" b="1" sz="1200">
                <a:solidFill>
                  <a:srgbClr val="000000"/>
                </a:solidFill>
                <a:latin typeface="맑은 고딕"/>
              </a:rPr>
              <a:t>(1)싶습니다. 입사 초기에는 적극적인 태도로 조직에 적응하는 것을 목표로 하겠습니다. 과거 공공기관 체험형 인턴으로서 눈과 귀를 열고 할 수 있는 일을 찾아 나섰고, 과자나 비품 관리부터 업무와 관련된 문서 작성까지</a:t>
            </a:r>
            <a:r>
              <a:rPr sz="1200">
                <a:solidFill>
                  <a:srgbClr val="000000"/>
                </a:solidFill>
                <a:latin typeface="맑은 고딕"/>
              </a:rPr>
              <a:t> 수행할 수 있었습니다. 이러한 태도로 임하여 새로운 환경에 적응하는 것뿐만 아니라 한국마사회에 계시는 상사분들과 좋은 관계를 형성하고, 업무에 대한 이해도를 높이기 위해 다양한 업무에 관심을 가지겠습니다. 이후 중기적으로 경영 실적보고서 </a:t>
            </a:r>
            <a:r>
              <a:rPr u="sng" b="1" sz="1200">
                <a:solidFill>
                  <a:srgbClr val="000000"/>
                </a:solidFill>
                <a:latin typeface="맑은 고딕"/>
              </a:rPr>
              <a:t>(2)작성에 이바지하는 것을 목표로 하겠습니다. 이러한 목표를 달성하기 위해 과거 전산회계 1급 취득을 통해 높였던 계정과목에</a:t>
            </a:r>
            <a:r>
              <a:rPr sz="1200">
                <a:solidFill>
                  <a:srgbClr val="000000"/>
                </a:solidFill>
                <a:latin typeface="맑은 고딕"/>
              </a:rPr>
              <a:t> 대한 이해와 프로그램 활용 경험을 바탕으로 회계 처리, 세무 신고 등의 기본적인 실무를 성실히 수행하겠습니다. 실무 경험을 쌓음으로써 거시적 관점에서 재무관리 업무의 프로세스에 대한 감각을 익히고, 보고서 작성 기술을 바탕으로 개선된 성과를 명확하게 </a:t>
            </a:r>
            <a:r>
              <a:rPr u="sng" b="1" sz="1200">
                <a:solidFill>
                  <a:srgbClr val="000000"/>
                </a:solidFill>
                <a:latin typeface="맑은 고딕"/>
              </a:rPr>
              <a:t>(3)드러내는 보고서를 작성할 수 있도록 노력하겠습니다. 마지막으로는 한국마사회의 전략적 의사결정에</a:t>
            </a:r>
            <a:r>
              <a:rPr sz="1200">
                <a:solidFill>
                  <a:srgbClr val="000000"/>
                </a:solidFill>
                <a:latin typeface="맑은 고딕"/>
              </a:rPr>
              <a:t> 필요한 정보를 제공하는 것을 목표로 하겠습니다. 과거 데이터 분석 준전문가, 사회조사분석사 2급 자격을 취득하며 데이터를 처리하는 능력의 중요성을 체감할 수 있었습니다. 한국마사회의 목표를 이해하여 철저한 재무 데이터 조사 및 분석을 통해 재무적 관점에서 올바른 의사결정을 지원하는 유용한 정보를 제공하는 일에 노력을 기울이겠습니다.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재경직에서의 초기 목표로 조직 적응을 강조하셨는데, 과거 공공기관 체험형 인턴 경험 중 이러한 적응 과정 속에서 직면했던 가장 큰 도전 과제는 무엇이었으며, 이를 어떻게 극복하셨나요?</a:t>
            </a:r>
            <a:br/>
            <a:r>
              <a:t>(2) 전산회계 1급 취득을 통해 계정과목에 대한 이해를 높였다고 언급하셨습니다. 이 경험을 통해 얻게 된 가장 큰 교훈은 무엇이며, 이를 어떻게 실무에 적용할 계획이신가요?</a:t>
            </a:r>
            <a:br/>
            <a:r>
              <a:t>(3) 데이터 분석 준전문가와 사회조사분석사 2급 자격 취득이 재무 데이터 조사 및 분석에 어떤 영향을 미쳤고, 지원자가 생각하는 재무적 관점에서 올바른 의사결정을 위한 가장 중요한 요소는 무엇이라고 생각하시나요?</a:t>
            </a:r>
          </a:p>
        </p:txBody>
      </p:sp>
    </p:spTree>
  </p:cSld>
  <p:clrMapOvr>
    <a:masterClrMapping/>
  </p:clrMapOvr>
</p:sld>
</file>

<file path=ppt/slides/slide4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아르바이트 경험에서 경청과 근거 제시를 통해 이견을 조율하고 협력한 경험이 </a:t>
            </a:r>
            <a:r>
              <a:rPr u="sng" b="1" sz="1200">
                <a:solidFill>
                  <a:srgbClr val="000000"/>
                </a:solidFill>
                <a:latin typeface="맑은 고딕"/>
              </a:rPr>
              <a:t>(1)있습니다. 행사에서 다른 아르바이트생 두 명과 함께 어린이들이 에코백을 색칠할 수 있는 체험용 부스의 진행을 맡았었습니다. 첫날 행사를 진행하며 말없이 상자에서 에코백을 가져가시거나 팸플릿을 넣을 용도로 에코백을 요구하는 등의 예상치 못한 수요가 많다고 느꼈습니다. 그래서 원활한 부스 운영을 (2)위해서 재고관리 방안이 필요한 것 같다는 이야기를 전하였지만, 다른 분은 저의 이야기에 공감하지 못하는 상황이 발생하였습니다. 처음에는 재고 관리에 대해 의견이 차이가 나는 것을 이해하기 어려웠습니다. 그러나 상대방의 이야기를 끝까지 들으며 재고는 충분하다는 이유로 생각의 차이가 있다는 것을 파악할 수 있었습니다. 그래서 서로 다른 의견을 좁힐 방안을 고민해 보았습니다. 구체적인 근거가 (3)필요하다는 생각에 저는 행사 첫날 소진된 에코백 상자의 개수를 토대로 하루 동안 사용한 에코백의 수량을 추정하였습니다. 오늘과 같은 에코백 수요 추세가 이어지거나 증가하는 경우, 마지막 날에는 에코백이 모자랄 수도 있다는 이야기를 전하였습니다. 구체적인 수치와 상황을 제시하자 다른 아르바이트생분도 저의 의견에 수긍해 주었습니다. 대화를 통해 지속적으로 재고 수준을 체크하고 안내문을 작성해 부스에 부착하기로 결론 낼 수 있었습니다.</a:t>
            </a:r>
            <a:r>
              <a:rPr sz="1200">
                <a:solidFill>
                  <a:srgbClr val="000000"/>
                </a:solidFill>
                <a:latin typeface="맑은 고딕"/>
              </a:rPr>
              <a:t> 이후 한 시간 간격으로 돌아가며 재고의 수량을 파악하고, 부스 의도와 관계없는 수요에는 고객의 양해를 구하는 안내문을 부스 곳곳에 부착하여 행사를 운영하였습니다. 그 결과, 행사를 진행하는 동안 체험용 수요를 우선하여 준비한 재고를 거의 다 소진하여 무사히 행사를 마칠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행사 부스 운영 당시 예상치 못한 상황에 직면했을 때 어떻게 대처하셨나요? 구체적인 재고 관리 방안을 마련함으로써 어떤 점이 개선되었는지 설명해주세요.</a:t>
            </a:r>
            <a:br/>
            <a:r>
              <a:t>(2) 재고 관리를 위한 객관적인 근거 제시가 다른 아르바이트생들과의 협력에 어떤 영향을 미쳤으며, 이 경험을 통해 배운 팀 협력의 중요한 요소는 무엇인지 말씀해주시겠어요?</a:t>
            </a:r>
            <a:br/>
            <a:r>
              <a:t>(3) 에코백 재고 관리 문제를 해결하기 위한 '재고 수량 체크 및 안내문 부착'과 같은 대책이 결과적으로 행사 운영에 어떻게 기여했는지 구체적인 사례를 들어서 설명해주세요.</a:t>
            </a:r>
          </a:p>
        </p:txBody>
      </p:sp>
    </p:spTree>
  </p:cSld>
  <p:clrMapOvr>
    <a:masterClrMapping/>
  </p:clrMapOvr>
</p:sld>
</file>

<file path=ppt/slides/slide4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 직무에서 '고객 경험 향상'과 '원활한 의사소통'을 통해 경마산업의 경쟁력을 강화하는 것이 목표입니다. '글로벌 TOP5 말산업 선도기업'으로 거듭나기 위해 경마고객 중심의 마케팅 전략을 수립하고, 온라인 발매 서비스의 접근성을 높이고 싶습니다. 또한 다양한 </a:t>
            </a:r>
            <a:r>
              <a:rPr u="sng" b="1" sz="1200">
                <a:solidFill>
                  <a:srgbClr val="000000"/>
                </a:solidFill>
                <a:latin typeface="맑은 고딕"/>
              </a:rPr>
              <a:t>(1)이해관계자들과의 원활한 협업을 통해 경마산업의 지속 가능한 성장을 이루겠습니다.인천국제공항공사에서</a:t>
            </a:r>
            <a:r>
              <a:rPr sz="1200">
                <a:solidFill>
                  <a:srgbClr val="000000"/>
                </a:solidFill>
                <a:latin typeface="맑은 고딕"/>
              </a:rPr>
              <a:t> 대규모 여객처리 업무를 지원하며 고객 만족 역량을 키웠습니다. 약 2,000명 규모의 가상여객을 대상으로 안내 문자를 전송하고 문의에 대응하는 과정에서 간결하고 명확한 커뮤니케이션의 중요성을 배웠습니다. </a:t>
            </a:r>
            <a:r>
              <a:rPr u="sng" b="1" sz="1200">
                <a:solidFill>
                  <a:srgbClr val="000000"/>
                </a:solidFill>
                <a:latin typeface="맑은 고딕"/>
              </a:rPr>
              <a:t>(2)또한 여객 이동 동선을 분석하고 불편 사항을 개선하는 보고서를 작성하였습니다. 이를 통해 고객의 입장에서 불편</a:t>
            </a:r>
            <a:r>
              <a:rPr sz="1200">
                <a:solidFill>
                  <a:srgbClr val="000000"/>
                </a:solidFill>
                <a:latin typeface="맑은 고딕"/>
              </a:rPr>
              <a:t> 사항을 파악하고 개선점을 도출하는 능력을 길렀습니다.이 경험을 활용하여 고객 경험 개선과 마케팅 전략 수립에 기여하겠습니다. </a:t>
            </a:r>
            <a:r>
              <a:rPr u="sng" b="1" sz="1200">
                <a:solidFill>
                  <a:srgbClr val="000000"/>
                </a:solidFill>
                <a:latin typeface="맑은 고딕"/>
              </a:rPr>
              <a:t>(3)고객이 온라인 발매 서비스에 쉽게 접근할 수 있도록 고객 여정을 분석하고, 효과적인 정보 전달 방안을 모색하겠습니다.</a:t>
            </a:r>
            <a:r>
              <a:rPr sz="1200">
                <a:solidFill>
                  <a:srgbClr val="000000"/>
                </a:solidFill>
                <a:latin typeface="맑은 고딕"/>
              </a:rPr>
              <a:t> 또한, 고객 피드백을 반영하여 이용 편의성을 높이는 마케팅 활동을 기획하여 신규 고객 유입과 기존 고객 충성도 강화를 목표로 하겠습니다.한국은행에서 통계조사보조원으로 근무하며 설명력과 의사소통 능력을 키웠습니다. 수백 개 기업 담당자를 설득하여 통계조사를 독려하는 업무를 수행했습니다. 응답 일정을 조율하고, 팩스나 구두 응답 등의 응답방식을 제안하는 등 다양한 전략을 활용해 응답률 93%를 달성했습니다. 담당자들이 적극적으로 응답하도록 설득하는 과정에서 상대방을 이해시키는 능력을 배웠습니다. 이 경험을 바탕으로 내부 부서를 비롯해 경마 유관 단체와의 원활한 의사소통을 통해 마케팅 전략이 효과적으로 실행될 수 있도록 조율하는 역할을 수행하겠습니다. 설명력과 의사소통 기술을 활용해 각 단체 및 내부 조직과 긴밀한 협력 관계를 구축하겠습니다. 신뢰를 바탕으로 지속 가능한 마케팅 전략을 추진하여 경마산업의 성장과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인천국제공항공사에서 여객처리 업무를 지원하면서 어떤 고객 만족 역량을 키웠는지, 구체적인 사례와 함께 설명해 주시겠습니까?</a:t>
            </a:r>
            <a:br/>
            <a:r>
              <a:t>(2) 경마산업에서 고객 경험을 개선하기 위해 어떤 마케팅 전략을 수립할 계획인지, 지원자의 인천공항 경험을 어떻게 적용할 것인지 설명해 주시겠습니까?</a:t>
            </a:r>
            <a:br/>
            <a:r>
              <a:t>(3) 한국은행에서의 경험을 통해 내부 부서 및 경마 유관 단체와의 의사소통에 어떻게 기여할 수 있을 것인지, 구체적인 방안을 말씀해 주시겠습니까?</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경주마가 안정적으로 출발할 수 있도록 환경을 조성하며, 돌발 상황을 예방하는 역할에 중점을 둘 것입니다.이를 위해 세밀한 점검 습관과 신중한 </a:t>
            </a:r>
            <a:r>
              <a:rPr u="sng" b="1" sz="1200">
                <a:solidFill>
                  <a:srgbClr val="000000"/>
                </a:solidFill>
                <a:latin typeface="맑은 고딕"/>
              </a:rPr>
              <a:t>(1)업무 태도를 활용할 계획입니다. 대학원 연구실 행정 업무를 담당하며 연구비 내역을 정확히 정리하고 데이터를 체계적으로 관리할 수 있었습니다. 작은 오류도 큰 문제로 이어질 수 있기에 철저한 점검과 반복 확인을</a:t>
            </a:r>
            <a:r>
              <a:rPr sz="1200">
                <a:solidFill>
                  <a:srgbClr val="000000"/>
                </a:solidFill>
                <a:latin typeface="맑은 고딕"/>
              </a:rPr>
              <a:t> 습관화했습니다. </a:t>
            </a:r>
            <a:r>
              <a:rPr u="sng" b="1" sz="1200">
                <a:solidFill>
                  <a:srgbClr val="000000"/>
                </a:solidFill>
                <a:latin typeface="맑은 고딕"/>
              </a:rPr>
              <a:t>(2)따라서 출발 신호 업무에서도 이러한 경험을 바탕으로 실수를 줄이고 정확성을 유지하는 데 다음 두 가지 부분에 집중할 것입니다. 첫째, 출발 전 경주마는 작은 자극에도 민감하게 반응할 수</a:t>
            </a:r>
            <a:r>
              <a:rPr sz="1200">
                <a:solidFill>
                  <a:srgbClr val="000000"/>
                </a:solidFill>
                <a:latin typeface="맑은 고딕"/>
              </a:rPr>
              <a:t> 있기 때문에 출발 환경을 조성하고, 경주마의 긴장도를 낮추는 것이 중요합니다. 이를 위해서 입사 후 경주마의 행동 패턴을 학습하고, 출발 과정에서 불안 요소를 줄이는 방법을 익혀 실무에 </a:t>
            </a:r>
            <a:r>
              <a:rPr u="sng" b="1" sz="1200">
                <a:solidFill>
                  <a:srgbClr val="000000"/>
                </a:solidFill>
                <a:latin typeface="맑은 고딕"/>
              </a:rPr>
              <a:t>(3)적용할 계획입니다. 그리고 출발대에서는 예상치 못한 변수가 발생할 수 있으며, 운영원은 이를 빠르게 인지하고 적절히 대응해야</a:t>
            </a:r>
            <a:r>
              <a:rPr sz="1200">
                <a:solidFill>
                  <a:srgbClr val="000000"/>
                </a:solidFill>
                <a:latin typeface="맑은 고딕"/>
              </a:rPr>
              <a:t>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출발 프로세스의 개선점을 찾아 더욱 안정적인 운영이 이루어지도록 기여하겠습니다.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출발 운영원으로 활동하면서 발생할 수 있는 돌발 상황의 예시와 이를 대비하기 위해 구체적으로 어떤 방법을 도입할 계획인지 설명해 주시겠습니까?</a:t>
            </a:r>
            <a:br/>
            <a:r>
              <a:t>(2) 대학원 연구실 행정 업무에서 작은 오류가 큰 문제로 이어지는 사례가 있었나요? 만약 있었다면, 그 경험을 어떻게 출발 운영에 적용할 수 있을지 구체적으로 말씀해 주세요.</a:t>
            </a:r>
            <a:br/>
            <a:r>
              <a:t>(3) 경주마의 행동 패턴을 어떻게 학습할 계획인지, 이를 위해 사용할 구체적인 방법이나 자료가 있는지 설명해 주시겠습니까?</a:t>
            </a:r>
          </a:p>
        </p:txBody>
      </p:sp>
    </p:spTree>
  </p:cSld>
  <p:clrMapOvr>
    <a:masterClrMapping/>
  </p:clrMapOvr>
</p:sld>
</file>

<file path=ppt/slides/slide4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방과 후 영어교사로 활동하면서 학생, 학교 선생님, 학부모님과의 소통으로 새로운 교육방식을 제시하여 성과를 얻었습니다. 학생들은 영어에 대한 거부감이 강하고 수업 태도도 좋지 않아 기존 교재를 활용한 수업이 어려운 상황이었습니다. 이를 해결하기 위해 학생들이 </a:t>
            </a:r>
            <a:r>
              <a:rPr u="sng" b="1" sz="1200">
                <a:solidFill>
                  <a:srgbClr val="000000"/>
                </a:solidFill>
                <a:latin typeface="맑은 고딕"/>
              </a:rPr>
              <a:t>(1)학습에 흥미를 느낄 수 있도록 수업 방식을 변화시키기로 결정했습니다.먼저, 학교 선생님과 학부모님들과 협의하여 수업 운영 방향을 (2)결정하였습니다. 학교 선생님들은 학생들의 출석률이 높아지기를 원했고, 학부모님들은 자녀가 시험을 잘 치르기를 바랐습니다. 이러한 요구 사항을 조율하여 시험 기간에는</a:t>
            </a:r>
            <a:r>
              <a:rPr sz="1200">
                <a:solidFill>
                  <a:srgbClr val="000000"/>
                </a:solidFill>
                <a:latin typeface="맑은 고딕"/>
              </a:rPr>
              <a:t> 교과서를 활용한 학습을 진행하고, 그 외 기간에는 학생들의 흥미를 유도하는 방식으로 수업을 운영하기로 결정하였습니다.다음으로, 학생들과의 소통을 통해 참여형 수업 방식을 도입하였습니다. 학생들이 부담을 느끼지 않도록 어려운 이론보다는 핵심 개념을 간단하고 명확하게 전달하고, 학습의 흥미를 유도하기 위해 다양한 방법을 도입하였습니다. 학창시절 경험했던 재미있는 이야기를 들려주고, 영어 회화와 관련된 흥미로운 동영상을 시청하며, </a:t>
            </a:r>
            <a:r>
              <a:rPr u="sng" b="1" sz="1200">
                <a:solidFill>
                  <a:srgbClr val="000000"/>
                </a:solidFill>
                <a:latin typeface="맑은 고딕"/>
              </a:rPr>
              <a:t>(3)영어로 된 만화영화를 활용하여 자연스럽게 영어에 노출될 수 있도록 하였습니다. 마지막으로, 각 학생의 학습 성과를 관리하고 맞춤형 피드백을 제공하였습니다.</a:t>
            </a:r>
            <a:r>
              <a:rPr sz="1200">
                <a:solidFill>
                  <a:srgbClr val="000000"/>
                </a:solidFill>
                <a:latin typeface="맑은 고딕"/>
              </a:rPr>
              <a:t> 학생 개개인의 학습 속도와 이해도를 지속적으로 점검하며 부족한 부분을 보완하였고, 시험 기간에는 학생들의 궁금증을 적극적으로 해결하며 체계적인 학습 목표를 설정하여 학습할 수 있도록 도왔습니다.그 결과 학생들의 학습 태도가 긍정적으로 변화하였고 성적 또한 향상되었습니다. 특히 가장 성적이 많이 오른 학생은 30점 대에서 70점 대로 향상되는 성과를 거두었습니다. 학생들로부터 우수한 강의 평가를 받았으며 마지막 수업 날 학생들이 손수 작성한 롤링 페이퍼를 선물로 받을 정도로 학생들과의 신뢰가 형성되었습니다. 이러한 경험을 통해 상대방의 입장에서 고민하고 접근하는 것이 원활한 소통의 핵심임을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방과 후 영어교사로 활동하면서 학생들의 학습 태도를 변화시키기 위해 가장 효과적이었던 방법은 무엇이었으며, 그 이유는 무엇인지 설명해 주시겠습니까?</a:t>
            </a:r>
            <a:br/>
            <a:r>
              <a:t>(2) 학교 선생님과 학부모님과의 협의 과정을 통해 배운 점이 있다면 무엇이며, 이러한 교훈을 다른 협동 작업에서 어떻게 적용할 것인지 말씀해 주시겠습니까?</a:t>
            </a:r>
            <a:br/>
            <a:r>
              <a:t>(3) 방과 후 교사로서 학생의 성적 향상뿐만 아니라 어떤 신뢰 관계를 형성할 수 있었고, 이를 통해 얻은 가장 큰 성과는 무엇이었는지 설명해 주시겠습니까?</a:t>
            </a:r>
          </a:p>
        </p:txBody>
      </p:sp>
    </p:spTree>
  </p:cSld>
  <p:clrMapOvr>
    <a:masterClrMapping/>
  </p:clrMapOvr>
</p:sld>
</file>

<file path=ppt/slides/slide4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(1)[경마시설의 효율적인 관리와 안전한 공간 형성] 한국마사회에 건축직으로 입사 후 경마시설의 효율적인 시설물</a:t>
            </a:r>
            <a:r>
              <a:rPr sz="1200">
                <a:solidFill>
                  <a:srgbClr val="000000"/>
                </a:solidFill>
                <a:latin typeface="맑은 고딕"/>
              </a:rPr>
              <a:t>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a:t>
            </a:r>
            <a:r>
              <a:rPr u="sng" b="1" sz="1200">
                <a:solidFill>
                  <a:srgbClr val="000000"/>
                </a:solidFill>
                <a:latin typeface="맑은 고딕"/>
              </a:rPr>
              <a:t>(2)공공기관에서 사옥관리 업무를 1년간 맡았습니다.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a:t>
            </a:r>
            <a:r>
              <a:rPr sz="1200">
                <a:solidFill>
                  <a:srgbClr val="000000"/>
                </a:solidFill>
                <a:latin typeface="맑은 고딕"/>
              </a:rPr>
              <a:t> 하절기와 동절기에는 에너지 사용량을 조절하여 정부의 에너지 규제를 준수하면서도 직원들의 편의를 </a:t>
            </a:r>
            <a:r>
              <a:rPr u="sng" b="1" sz="1200">
                <a:solidFill>
                  <a:srgbClr val="000000"/>
                </a:solidFill>
                <a:latin typeface="맑은 고딕"/>
              </a:rPr>
              <a:t>(3)도모했습니다. 이러한 업무 경험으로 시설물의 효율적인 관리와 체계적인 유지보수의 중요성을 알게 되었습니다. 안전한 공간 형성 측면에서는</a:t>
            </a:r>
            <a:r>
              <a:rPr sz="1200">
                <a:solidFill>
                  <a:srgbClr val="000000"/>
                </a:solidFill>
                <a:latin typeface="맑은 고딕"/>
              </a:rPr>
              <a:t> 공공기관에서 사옥신축 업무를 2년간 수행했습니다. 정부부처와 총사업비 협의를 통해 안전한 인재개발원 설립을 위한 예산 확보 노력을 했고 시공 단계 전 계획단계와 설계단계를 거치면서 안정적인 인재개발원 설계에 참여했습니다. 타 기관 벤치마킹을 통해 필요한 실들을 구성하였고 BF 등 관련법령을 설계단계 때 반영하여 시공단계에서 설계변경을 최소화하도록 하였습니다.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 후, 현재의 업무 경험을 바탕으로 어떻게 경마시설의 신축 및 유지보수 과정에서의 효율적인 시설물 관리를 기여할 수 있을지 말씀해 주실 수 있나요?</a:t>
            </a:r>
            <a:br/>
            <a:r>
              <a:t>(2) 공공기관에서의 사옥 관리 경험이 한국마사회에서의 건축업무에 어떤 방식으로 도움이 될 수 있을지 구체적인 예를 들어 설명해 주십시오.</a:t>
            </a:r>
            <a:br/>
            <a:r>
              <a:t>(3) 지원자는 공공기관에서 사옥신축 업무를 수행했다고 하셨는데, 이 과정에서 가장 힘들었던 시공 단계와 이를 어떻게 극복하셨는지 구체적으로 설명해 주시겠습니까?</a:t>
            </a:r>
          </a:p>
        </p:txBody>
      </p:sp>
    </p:spTree>
  </p:cSld>
  <p:clrMapOvr>
    <a:masterClrMapping/>
  </p:clrMapOvr>
</p:sld>
</file>

<file path=ppt/slides/slide4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(1)[공정 조율을 통한 협력 유도 및 갈등 예방] 산업플랜트 현장에서 공장건축 시공관리를 담당할</a:t>
            </a:r>
            <a:r>
              <a:rPr sz="1200">
                <a:solidFill>
                  <a:srgbClr val="000000"/>
                </a:solidFill>
                <a:latin typeface="맑은 고딕"/>
              </a:rPr>
              <a:t> 당시 시공과정에서 현장 작업자들과의 협력에 문제를 겪은 경험이 있습니다. 하나의 업체만 공사에 참여하는 것이 아니라 콘크리트, 철골, 판넬, 조적, 도장 등 다양한 업체들이 함께 작업을 했기 때문에 각 업체 간 공정 조율이 원활하지 않으면 시공 일정이 지연될 수 있었습니다. 예를 들어, 콘크리트 바닥공사가 완료된 후에야 철골 세우기 작업을 진행할 수 있었고, 기계설비가 설치되기 전에 도장작업이 완료되어야 했습니다. 하지만 각 업체는 자신들의 일정을 우선시하다 보니, 공정 간 </a:t>
            </a:r>
            <a:r>
              <a:rPr u="sng" b="1" sz="1200">
                <a:solidFill>
                  <a:srgbClr val="000000"/>
                </a:solidFill>
                <a:latin typeface="맑은 고딕"/>
              </a:rPr>
              <a:t>(2)조율에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a:t>
            </a:r>
            <a:r>
              <a:rPr sz="1200">
                <a:solidFill>
                  <a:srgbClr val="000000"/>
                </a:solidFill>
                <a:latin typeface="맑은 고딕"/>
              </a:rPr>
              <a:t> 해준다면 공정 간 갈등을 예방할 수 있을 것이라고 생각했습니다. 그래서 아침 툴박스 </a:t>
            </a:r>
            <a:r>
              <a:rPr u="sng" b="1" sz="1200">
                <a:solidFill>
                  <a:srgbClr val="000000"/>
                </a:solidFill>
                <a:latin typeface="맑은 고딕"/>
              </a:rPr>
              <a:t>(3)미팅시간에 주요공정 관리자를 모아 당일 작업을 협의를 할 수 있는 시간을 만들었습니다. 또한 시공 중에도 예상치 못한 변수가 발생할 수 있기 때문에 현장 곳곳을 직접 돌아다니며 문제 발생 시 업체 간</a:t>
            </a:r>
            <a:r>
              <a:rPr sz="1200">
                <a:solidFill>
                  <a:srgbClr val="000000"/>
                </a:solidFill>
                <a:latin typeface="맑은 고딕"/>
              </a:rPr>
              <a:t> 즉각적인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특히 각 업체가 서로의 상황을 이해하고 조율하기 위해 직접적인 공통의 협의시간을 확보하는 것이 매우 효과적이라는 것을 느꼈습니다.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산업플랜트 현장에서 공장건축 시공관리를 담당하셨는데, 이러한 경험이 경마시설의 시공 및 유지보수 과정에서 어떻게 유용할지 말씀해 주실 수 있나요?</a:t>
            </a:r>
            <a:br/>
            <a:r>
              <a:t>(2) 업체 간 갈등을 예방하기 위해 시도했던 방법 중 가장 효과적이었던 방식과 구체적인 성과에 대해 말씀해 주시겠습니까?</a:t>
            </a:r>
            <a:br/>
            <a:r>
              <a:t>(3) 타 기관 벤치마킹을 통해 이루어진 성과가 있었다고 하셨는데, 어떤 구체적인 성과가 있었으며 이 성과를 통해 얻은 교훈은 무엇인지 설명해 주실 수 있을까요?</a:t>
            </a:r>
          </a:p>
        </p:txBody>
      </p:sp>
    </p:spTree>
  </p:cSld>
  <p:clrMapOvr>
    <a:masterClrMapping/>
  </p:clrMapOvr>
</p:sld>
</file>

<file path=ppt/slides/slide4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a:t>
            </a:r>
            <a:r>
              <a:rPr u="sng" b="1" sz="1200">
                <a:solidFill>
                  <a:srgbClr val="000000"/>
                </a:solidFill>
                <a:latin typeface="맑은 고딕"/>
              </a:rPr>
              <a:t>(1)제공하여 조직의 안정성과 신뢰성을 높이는 것을 목표로 하고 있습니다. 구체적으로는 이를 위하여 첫 번째로 한국마사회 업무를 원활히 수행하기 위해서 주된 사업인 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a:t>
            </a:r>
            <a:r>
              <a:rPr u="sng" b="1" sz="1200">
                <a:solidFill>
                  <a:srgbClr val="000000"/>
                </a:solidFill>
                <a:latin typeface="맑은 고딕"/>
              </a:rPr>
              <a:t>(2)강화에 노력하겠습니다. 한국마사회의 사업과 연관된 법령의 주요내용을 숙지하고, 한국마사회가 체결하는 계약이 법률적으로 타당한지 검토하고, 공정하고 투명한 계약 체결을</a:t>
            </a:r>
            <a:r>
              <a:rPr sz="1200">
                <a:solidFill>
                  <a:srgbClr val="000000"/>
                </a:solidFill>
                <a:latin typeface="맑은 고딕"/>
              </a:rPr>
              <a:t> 지원하는 역할을 수행하겠습니다. 마지막으로 세 번째로 법적 리스크 관리 강화에 노력하겠습니다. 관련 법령 및 예규, 회사의 계약관련 규정에 대한 이해를 바탕으로, 한국마사회가 계약에 있어 관련된 리스크를 선별하고 직면할 수 있는 법적 분쟁을 사전에 예방하고, 법률적 검토를 철저히 </a:t>
            </a:r>
            <a:r>
              <a:rPr u="sng" b="1" sz="1200">
                <a:solidFill>
                  <a:srgbClr val="000000"/>
                </a:solidFill>
                <a:latin typeface="맑은 고딕"/>
              </a:rPr>
              <a:t>(3)수행하여 법적 리스크를 최소화하겠습니다. 위 목표를 달성하기 위해 법학적 역량을 활용하겠습니다. 학부 시절부터 법률적 사고를 배양하고</a:t>
            </a:r>
            <a:r>
              <a:rPr sz="1200">
                <a:solidFill>
                  <a:srgbClr val="000000"/>
                </a:solidFill>
                <a:latin typeface="맑은 고딕"/>
              </a:rPr>
              <a:t> 법체계의 원리를 제대로 인식하기 위해 다양한 법학 전공 수업을 수강하고 좋은 성적을 거두었습니다. 이에 더해 금융공기업에서 인턴 활동을 통하여 법 적용 및 활용에 대한 노하우를 습득하였습니다.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 입사 후 경마사업에 대한 이해를 높이는 것을 목표로 하셨다고 했습니다. 이 목표를 달성하기 위한 단계별 계획이나 전략은 어떻게 세우셨나요?</a:t>
            </a:r>
            <a:br/>
            <a:r>
              <a:t>(2) 한국마사회의 유관 법령 이해를 바탕으로 계약 자문 지원을 강화하려고 하신다고 했습니다. 과거에 법령 이해가 부족하여 문제가 발생했던 경험이 있나요? 그 경험을 통해 무엇을 배우셨나요?</a:t>
            </a:r>
            <a:br/>
            <a:r>
              <a:t>(3) 법적 리스크 관리 강화를 위해 법학적 역량을 활용하시겠다고 하셨습니다. 이전에 법적 리스크를 최소화한 경험이 있다면 그것이 어떻게 현재 지원자의 직무 수행에 도움이 될 것이라고 생각하시나요?</a:t>
            </a:r>
          </a:p>
        </p:txBody>
      </p:sp>
    </p:spTree>
  </p:cSld>
  <p:clrMapOvr>
    <a:masterClrMapping/>
  </p:clrMapOvr>
</p:sld>
</file>

<file path=ppt/slides/slide4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하지만 단체활동보다는 개인의 학습을 우선시하는 학회원과의 갈등이 </a:t>
            </a:r>
            <a:r>
              <a:rPr u="sng" b="1" sz="1200">
                <a:solidFill>
                  <a:srgbClr val="000000"/>
                </a:solidFill>
                <a:latin typeface="맑은 고딕"/>
              </a:rPr>
              <a:t>(1)발생하였습니다. 참여를 통한 협력과 팀워크 형성을 위해 세 가지 노력을 중점적으로 기울였습니다.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두 번째로 상대방의</a:t>
            </a:r>
            <a:r>
              <a:rPr sz="1200">
                <a:solidFill>
                  <a:srgbClr val="000000"/>
                </a:solidFill>
                <a:latin typeface="맑은 고딕"/>
              </a:rPr>
              <a:t> 입장에서 서로 간에 공통적으로 동의할 수 있는 점을 탐지하였습니다. 위 상황에서도 상호 간에는 법학적 지식 향상 추구라는 공통점을 찾을 수 있었습니다. 마지막으로 열린 대화를 통해 어려움을 극복하기 위한 합리적인 해결 방안을 모색하였습니다.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a:t>
            </a:r>
            <a:r>
              <a:rPr u="sng" b="1" sz="1200">
                <a:solidFill>
                  <a:srgbClr val="000000"/>
                </a:solidFill>
                <a:latin typeface="맑은 고딕"/>
              </a:rPr>
              <a:t>(2)주제가 되는 분야의 다양한 판례에 대하여 심도 있게 분석과 연구를 바탕으로 준비를 하는 것이므로 학습에도 도움이 된다는 점을 내세워 학회원들을 설득하였습니다. 이러한 노력을 통하여 참여를 이끌어 낼 수 있었고 그 결과 성공적인 형사 모의 재판을 같이 만들어 나갈 수</a:t>
            </a:r>
            <a:r>
              <a:rPr sz="1200">
                <a:solidFill>
                  <a:srgbClr val="000000"/>
                </a:solidFill>
                <a:latin typeface="맑은 고딕"/>
              </a:rPr>
              <a:t> 있었습니다. 향후 한국마사회 업무 수행 중에 타인과 소통이나 협력을 </a:t>
            </a:r>
            <a:r>
              <a:rPr u="sng" b="1" sz="1200">
                <a:solidFill>
                  <a:srgbClr val="000000"/>
                </a:solidFill>
                <a:latin typeface="맑은 고딕"/>
              </a:rPr>
              <a:t>(3)함에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모의 재판 진행 시 개인의 학습 우선시와 참여를 강조하는 갈등을 어떻게 해결하셨나요? 그때 얻은 경험이 현재의 팀 프로젝트에 어떻게 적용될 수 있을까요?</a:t>
            </a:r>
            <a:br/>
            <a:r>
              <a:t>(2) 형사 모의 재판 준비가 학회원들을 설득하는 데 도움이 되었다고 하셨습니다. 당시 어떤 구체적인 방법으로 학회원들의 마음을 움직일 수 있었나요?</a:t>
            </a:r>
            <a:br/>
            <a:r>
              <a:t>(3) 형사 모의 재판의 성공적인 결과가 향후 한국마사회 업무에 어떤 식으로 긍정적인 영향을 미칠 것이라고 생각하시나요?</a:t>
            </a:r>
          </a:p>
        </p:txBody>
      </p:sp>
    </p:spTree>
  </p:cSld>
  <p:clrMapOvr>
    <a:masterClrMapping/>
  </p:clrMapOvr>
</p:sld>
</file>

<file path=ppt/slides/slide4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a:t>
            </a:r>
            <a:r>
              <a:rPr u="sng" b="1" sz="1200">
                <a:solidFill>
                  <a:srgbClr val="000000"/>
                </a:solidFill>
                <a:latin typeface="맑은 고딕"/>
              </a:rPr>
              <a:t>(1)담당자로서 명도 소송 지원 업무, 임차권 등기 설정과 보험금 청구 및 공시송달 신청 등 회수되지 않은 채권관리 업무를 주로 수행해왔습니다.</a:t>
            </a:r>
            <a:r>
              <a:rPr sz="1200">
                <a:solidFill>
                  <a:srgbClr val="000000"/>
                </a:solidFill>
                <a:latin typeface="맑은 고딕"/>
              </a:rPr>
              <a:t> 부동산 계약과 관련된 다양한 분쟁 상황에서 여러 소송의 제기 및 대응 그리고 수행 지원 및 후속 처리, 계약서상 조항의 해석이나 적용 등에서 분쟁을 </a:t>
            </a:r>
            <a:r>
              <a:rPr u="sng" b="1" sz="1200">
                <a:solidFill>
                  <a:srgbClr val="000000"/>
                </a:solidFill>
                <a:latin typeface="맑은 고딕"/>
              </a:rPr>
              <a:t>(2)해결한 실무 경험을 통해 한국마사회에서 지속가능한 경영 확립이라는 목표 달성에 기여하고 싶습니다. 다음으로 노사관계 관리</a:t>
            </a:r>
            <a:r>
              <a:rPr sz="1200">
                <a:solidFill>
                  <a:srgbClr val="000000"/>
                </a:solidFill>
                <a:latin typeface="맑은 고딕"/>
              </a:rPr>
              <a:t> 역시 법무 담당자로서 맞닥뜨려야 하는 필수 과제라고 볼 수 있습니다. 저는 00대학교 인턴으로 관련 부서에서 근무하면서 인사 관련 분쟁 해결과 소송 지원 업무를 수행한 경험이 있습니다. 해당 경험을 통해서 한국마사회에서 노사관계가 원활하게 유지되고, 여러 노사 관련 분쟁들이 잘 </a:t>
            </a:r>
            <a:r>
              <a:rPr u="sng" b="1" sz="1200">
                <a:solidFill>
                  <a:srgbClr val="000000"/>
                </a:solidFill>
                <a:latin typeface="맑은 고딕"/>
              </a:rPr>
              <a:t>(3)해결되는 데 기여할 수 있는 기회가 있다면 좋을 것 같습니다.마지막으로 경마 비위 조사 및 불법 경마 단속 업무를 수행해보고 싶습니다.</a:t>
            </a:r>
            <a:r>
              <a:rPr sz="1200">
                <a:solidFill>
                  <a:srgbClr val="000000"/>
                </a:solidFill>
                <a:latin typeface="맑은 고딕"/>
              </a:rPr>
              <a:t> 한국마사회에서는 불법 경마 관련 문제가 주요 이슈이며, 여러 매체들이 다양화됨에 따라 이러한 불법경마를 시도하는 방법도 다양화될 수 있습니다. 이를 막기 위해서는 우선적으로 기본을 지키는 것이 가장 중요하다고 생각합니다.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한국토지주택공사에서 수행한 '명도 소송 지원 업무'에서 구체적으로 어떠한 역할을 했으며 이 경험이 어떻게 한국마사회에서의 목표 달성에 기여할 것이라고 생각합니까?</a:t>
            </a:r>
            <a:br/>
            <a:r>
              <a:t>(2) 00대학교 인턴 경험을 통해 인사 관련 분쟁을 해결했다고 하셨는데, 구체적으로 어떤 사례가 있었고 이를 통해 무엇을 배웠습니까?</a:t>
            </a:r>
            <a:br/>
            <a:r>
              <a:t>(3) 불법 경마 관련 문제를 해결하기 위해 어떤 구체적인 행동 계획을 가지고 있으며, 그 과정에서 법무 담당자로서 지원자의 역할은 무엇입니까?</a:t>
            </a:r>
          </a:p>
        </p:txBody>
      </p:sp>
    </p:spTree>
  </p:cSld>
  <p:clrMapOvr>
    <a:masterClrMapping/>
  </p:clrMapOvr>
</p:sld>
</file>

<file path=ppt/slides/slide4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a:t>
            </a:r>
            <a:r>
              <a:rPr u="sng" b="1" sz="1200">
                <a:solidFill>
                  <a:srgbClr val="000000"/>
                </a:solidFill>
                <a:latin typeface="맑은 고딕"/>
              </a:rPr>
              <a:t>(1)인턴으로서 맡은 업무는 출입국 민원 안내 업무 그리고 재심사 행정 업무 보조 및 입국 불허자들과 강제퇴거자들 보호 업무를 수행했습니다. 해당 업무를 처음 맡을 때는</a:t>
            </a:r>
            <a:r>
              <a:rPr sz="1200">
                <a:solidFill>
                  <a:srgbClr val="000000"/>
                </a:solidFill>
                <a:latin typeface="맑은 고딕"/>
              </a:rPr>
              <a:t> 복잡한 지식을 요하는 업무는 아니라는 생각에 안일하게 생각했었습니다. 하지만 다양한 국적의 민원인들과 소통하는 일은 생각만큼 쉬운 일이 절대 아니었습니다.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a:t>
            </a:r>
            <a:r>
              <a:rPr u="sng" b="1" sz="1200">
                <a:solidFill>
                  <a:srgbClr val="000000"/>
                </a:solidFill>
                <a:latin typeface="맑은 고딕"/>
              </a:rPr>
              <a:t>(2)역량을 키울 수 있었습니다. 인턴 종료 시에 우수 인턴으로 선정되면서 저의 노력을 인정받을 수 있었던 소중한 경험입니다.또한 한국토지주택공사에서 체험형</a:t>
            </a:r>
            <a:r>
              <a:rPr sz="1200">
                <a:solidFill>
                  <a:srgbClr val="000000"/>
                </a:solidFill>
                <a:latin typeface="맑은 고딕"/>
              </a:rPr>
              <a:t> 인턴부터 정규직으로 근무하면서 여러 민원인들과 대면 혹은 전화 상담 업무를 주로 수행해왔습니다. 공사에 납부해야 하는 임대료를 장기 체납하는 입주자들 그리고 지원금을 반환하지 않으려는 임대인 등 </a:t>
            </a:r>
            <a:r>
              <a:rPr u="sng" b="1" sz="1200">
                <a:solidFill>
                  <a:srgbClr val="000000"/>
                </a:solidFill>
                <a:latin typeface="맑은 고딕"/>
              </a:rPr>
              <a:t>(3)여러 유형의 민원인들을 상대하면서 많은 것을 배울 수 있었습니다. 거짓말을 하거나 본인의 사정을 계속해서 얘기하고, 폭언이나 욕설을 하는 목소리를</a:t>
            </a:r>
            <a:r>
              <a:rPr sz="1200">
                <a:solidFill>
                  <a:srgbClr val="000000"/>
                </a:solidFill>
                <a:latin typeface="맑은 고딕"/>
              </a:rPr>
              <a:t>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 사람을 상대하는 일은 감정 노동이기에 지치기도 하고 때로는 이유 모를 공허함을 느끼기도 했습니다.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출입국 외국인 사무소 인턴으로서 출입국 관련 민원업무를 수행할 때 직면한 가장 큰 도전 과제는 무엇이었고, 주변 직원의 도움 외에 지원자 스스로 어떻게 이를 극복했습니까?</a:t>
            </a:r>
            <a:br/>
            <a:r>
              <a:t>(2) 한국토지주택공사에서 다양한 유형의 민원인들을 대상으로 한 경험을 통해 배운 교훈 중 한국마사회에서 적용될 수 있는 부분은 무엇입니까?</a:t>
            </a:r>
            <a:br/>
            <a:r>
              <a:t>(3) 공공기관 임직원으로서 그리고 법무 담당자로서의 책임감으로 긴 대화를 통해 성과를 남겼다고 하셨는데, 구체적으로 어떤 사례에서 그러한 성취감을 느꼈습니까?</a:t>
            </a:r>
          </a:p>
        </p:txBody>
      </p:sp>
    </p:spTree>
  </p:cSld>
  <p:clrMapOvr>
    <a:masterClrMapping/>
  </p:clrMapOvr>
</p:sld>
</file>

<file path=ppt/slides/slide4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경영지원직에 입사하여 이루고자 하는 목표는 지속가능한 사회공헌 프로그램 개발을 통하여 경마 및 승마의 활성화에 기여하는 것입니다. 이를 위해서는 도움이 필요한 계층을 발굴하고, 이들에게 필요한 프로그램을 기획하는 역량이 필요하다고 생각합니다. 저는 이러한 능력을 함양하기 위해 </a:t>
            </a:r>
            <a:r>
              <a:rPr u="sng" b="1" sz="1200">
                <a:solidFill>
                  <a:srgbClr val="000000"/>
                </a:solidFill>
                <a:latin typeface="맑은 고딕"/>
              </a:rPr>
              <a:t>(1)마케팅 대외활동에 참여하며 기획 및 홍보 전략을 익히고 실무 감각을 키웠습니다. 또한, 사회공헌 프로그램 개발에 대상자의 요구를 정확히 파악하고, 원활한 협력을 이끌어내는</a:t>
            </a:r>
            <a:r>
              <a:rPr sz="1200">
                <a:solidFill>
                  <a:srgbClr val="000000"/>
                </a:solidFill>
                <a:latin typeface="맑은 고딕"/>
              </a:rPr>
              <a:t> 소통 능력이 핵심 요소이기에 학창 시절부터 </a:t>
            </a:r>
            <a:r>
              <a:rPr u="sng" b="1" sz="1200">
                <a:solidFill>
                  <a:srgbClr val="000000"/>
                </a:solidFill>
                <a:latin typeface="맑은 고딕"/>
              </a:rPr>
              <a:t>(2)다양한 대외활동 경험을 통해 이를 강화하였습니다. 가장 기억에 남는 경험은 어르신들을 대상으로 한 스마트폰 활용 교육 봉사활동입니다. 자녀나 손주와 떨어져 지내는 (3)어르신들이 스마트폰을 통해 가족과 원활하게 소통할 수 있도록 돕고자 시작한 봉사활동이었습니다. 처음에는 세대 차이로 인해 원활한 소통이 가능할지에 대한</a:t>
            </a:r>
            <a:r>
              <a:rPr sz="1200">
                <a:solidFill>
                  <a:srgbClr val="000000"/>
                </a:solidFill>
                <a:latin typeface="맑은 고딕"/>
              </a:rPr>
              <a:t> 걱정과 어르신들께 익숙하지 않은 기기를 어떻게 쉽게 설명해야할지에 대한 고민이 컸습니다. 이를 해결하기 위해 강의 시작 전에 조원들끼리의 역할극을 통하여 어르신들의 관심을 유도하였습니다. 그리고 어려운 용어를 배제하고, 실생활에 유용한 애플리케이션과 기능을 중심으로 교육을 진행하였습니다. 처음에는 스마트폰 사용을 어려워하시던 분들이 교육을 통해 직접 사진을 보내고 애플리케이션을 활용하는 모습을 보며 큰 보람을 느꼈습니다. 또한, 저 역시 어르신들께 따뜻한 격려와 감사를 받으며, 상대방의 입장에서 생각하고 소통하는 것이야말로 원활한 커뮤니케이션의 핵심이라는 점을 깨닫게 되었습니다. 이러한 경험을 바탕으로, 저는 한국마사회에 입사한 후 사회공헌 프로그램을 기획하고, 효과적인 홍보 전략을 활용하여 지속가능한 참여를 유도하는 역할을 수행하겠습니다. 나아가, 프로그램 참여를 이끌어 대중과의 소통을 기반으로 경마 및 승마 산업에 대한 긍정적인 인식을 확대하는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마케팅 대외활동을 통해 기획 및 홍보 전략을 익혔다고 하셨는데, 구체적으로 어떤 활동에서 어떤 전략을 배우셨는지 설명해 주실 수 있나요?</a:t>
            </a:r>
            <a:br/>
            <a:r>
              <a:t>(2) 사회공헌 프로그램 기획 시 대상자의 요구를 정확히 파악하는 것이 중요하다고 하셨습니다. 어떤 방법으로 요구를 파악할 계획이신지 구체적으로 설명해 주실 수 있나요?</a:t>
            </a:r>
            <a:br/>
            <a:r>
              <a:t>(3) 어르신들을 대상으로 한 스마트폰 활용 교육 봉사활동에서 어떤 방식으로 교육 과정을 설계하셨는지, 그 과정에서 가장 크게 배운 점은 무엇인지 말씀해 주세요.</a:t>
            </a:r>
          </a:p>
        </p:txBody>
      </p:sp>
    </p:spTree>
  </p:cSld>
  <p:clrMapOvr>
    <a:masterClrMapping/>
  </p:clrMapOvr>
</p:sld>
</file>

<file path=ppt/slides/slide4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학창 시절 마케팅 관련 대외활동에 참여하며 조원들과의 소통을 통해 문제를 해결하고 협력을 이끌어 목표를 달성한 경험이 있습니다. 대외활동 초반에는 모든 조원이 높은 열의를 가지고 참여했지만, 시간이 지나며 학업과 시험 일정이 겹치면서 점차 지쳐갔습니다. 그로 인해 아이디어 논의 과정에서 의견 충돌이 잦아졌고, 일부 조원들은 모임에 불참하기까지 했습니다. 특히 조장은 "소극적인 팀원들과 함께하기 어렵다"며 참여하는 인원만으로 활동을 지속하겠다고 하였습니다.그러나 저는 조별 과제의 핵심은 모든 조원의 협업에 있으며, </a:t>
            </a:r>
            <a:r>
              <a:rPr u="sng" b="1" sz="1200">
                <a:solidFill>
                  <a:srgbClr val="000000"/>
                </a:solidFill>
                <a:latin typeface="맑은 고딕"/>
              </a:rPr>
              <a:t>(1)갈등을 해결하고 모두가 참여할 수 있도록 조율하는 것이 중요하다고 판단했습니다. 이에 조장과 불참하는 조원들을 설득하여 모두가 모이는 자리를 마련했고, 솔직한 대화를 통해 갈등의 원인을 파악했습니다. 그 결과, 일부 조원들은 회의 (2)분위기가 지나치게 강압적이라 부담을 느꼈고, 조장은 팀을 이끌어야 한다는 책임감 속에서 (3)다소 강압적인 태도를 보였다는 점을 깨닫게 되었습니다.이후에는 매주 정기적인 의견 교환 시간을 마련하고, 자유로운 토론을 위해 '바로 비판 금지' 규칙을 도입하여 자유롭게 의견을 제안하고 논의하는 분위기를</a:t>
            </a:r>
            <a:r>
              <a:rPr sz="1200">
                <a:solidFill>
                  <a:srgbClr val="000000"/>
                </a:solidFill>
                <a:latin typeface="맑은 고딕"/>
              </a:rPr>
              <a:t> 만들었습니다. 이러한 변화 덕분에 팀워크가 강화되었고, 더 창의적이고 실용적인 아이디어가 나오면서 프로젝트의 완성도가 크게 향상되었습니다. 그 결과, 지역 예선에서 1위를 차지하고 전국 대회에서도 수상하는 성과를 거둘 수 있었습니다.이 경험을 통해 서로의 입장을 이해하며 적극적으로 소통한다면 어떠한 문제도 해결할 수 있다는 자신감을 얻었습니다. 따라서 한국마사회에 입사하여 고객과 원활히 소통하며 그들의 요구를 경청하고, 만족도를 높이는 데 이바지하겠습니다. 또한, 경영지원직은 동료들과 협력하여 조직의 운영을 지원하는 직무인 만큼, 저의 소통 능력을 발휘하여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조장의 강압적인 태도를 개선하기 위해 어떤 접근 방식을 사용하셨고, 그 결과 조장이 변화한 구체적인 사례가 있다면 말씀해 주십시오.</a:t>
            </a:r>
            <a:br/>
            <a:r>
              <a:t>(2) 대외활동에서 의견 충돌을 해결하기 위해 마련하셨던 솔직한 대화의 자리에서 팀원들은 어떤 반응을 보였는지, 이 자리가 팀 프로젝트 완료에 어떤 변화를 주었는지 말씀해 주세요.</a:t>
            </a:r>
            <a:br/>
            <a:r>
              <a:t>(3) 자유로운 토론 분위기를 만들기 위해 도입하신 "바로 비판 금지" 규칙이 팀의 대화 흐름에 어떤 영향을 주었는지에 대해 설명해 주세요.</a:t>
            </a:r>
          </a:p>
        </p:txBody>
      </p:sp>
    </p:spTree>
  </p:cSld>
  <p:clrMapOvr>
    <a:masterClrMapping/>
  </p:clrMapOvr>
</p:sld>
</file>

<file path=ppt/slides/slide4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이때, 경주권을 오프라인으로 구매하는 고객들이 여러 창구를 이용하여 1회 구매 한도를 초과하는 모습을 볼 수 있었습니다. 이 문제는 고객들이 신고하거나 적발되는 경우에만 제재할 수 있었으며, 경주일에는 너무 많은 고객이 몰려 이를 감시하기 어려웠습니다. </a:t>
            </a:r>
            <a:r>
              <a:rPr u="sng" b="1" sz="1200">
                <a:solidFill>
                  <a:srgbClr val="000000"/>
                </a:solidFill>
                <a:latin typeface="맑은 고딕"/>
              </a:rPr>
              <a:t>(1)그러나 2024년부터 시행 중인 온라인 마권 발매 애플리케이션인 '더비 온'을 적극 활용하면 실명 거래제를 확대하여 한도 초과 구매를 효과적으로 막을 수 있을 것입니다.하지만, 더비</a:t>
            </a:r>
            <a:r>
              <a:rPr sz="1200">
                <a:solidFill>
                  <a:srgbClr val="000000"/>
                </a:solidFill>
                <a:latin typeface="맑은 고딕"/>
              </a:rPr>
              <a:t> 온 애플리케이션에는 고객들이 불편함을 느낄만한 제약 사항이 있다는 한계가 있습니다. 1회 구매 한도 5만원, 아이폰 사용 불가 등의 문제로 인해 젊은 고객층의 유입이 제한적이고, 고령층 고객의 경우 지문인식에 어려움을 겪는 경우가 많습니다. 이러한 </a:t>
            </a:r>
            <a:r>
              <a:rPr u="sng" b="1" sz="1200">
                <a:solidFill>
                  <a:srgbClr val="000000"/>
                </a:solidFill>
                <a:latin typeface="맑은 고딕"/>
              </a:rPr>
              <a:t>(2)문제를 해결하기 위해 사용자의 편의를 고려한 앱 개선 방안을 마련하는 것이 중요하다고 생각합니다. 입사한다면, 더비 온의 확장이 경마 사업의 건전화와</a:t>
            </a:r>
            <a:r>
              <a:rPr sz="1200">
                <a:solidFill>
                  <a:srgbClr val="000000"/>
                </a:solidFill>
                <a:latin typeface="맑은 고딕"/>
              </a:rPr>
              <a:t> 수익화 모두에 효과적인 방안임을 적극적으로 어필하며, 실질적인 개선책을 제시하고 경마 사업의 성장에 기여하고 </a:t>
            </a:r>
            <a:r>
              <a:rPr u="sng" b="1" sz="1200">
                <a:solidFill>
                  <a:srgbClr val="000000"/>
                </a:solidFill>
                <a:latin typeface="맑은 고딕"/>
              </a:rPr>
              <a:t>(3)싶습니다.또한, 경마 사업의 지속적인 성장을 위해서는 고객의 욕구를 파악하고, 맞춤형 마케팅 전략을 수립하는 것이 중요합니다.</a:t>
            </a:r>
            <a:r>
              <a:rPr sz="1200">
                <a:solidFill>
                  <a:srgbClr val="000000"/>
                </a:solidFill>
                <a:latin typeface="맑은 고딕"/>
              </a:rPr>
              <a:t>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'더비 온' 애플리케이션의 실명 거래제를 확대하여 한도 초과 구매를 막으려는 계획을 갖고 있다고 하셨는데, 이전에 경마, 경정 사업장에서 이와 유사한 프로젝트에 참여한 경험이 있으신가요? 이 경험이 없다면, 이를 효과적으로 도입하기 위한 구체적인 방법론을 설명해 주세요.</a:t>
            </a:r>
            <a:br/>
            <a:r>
              <a:t>(2) 입사 후 '더비 온'의 확장을 통해 경마 사업에 기여하고자 하신다고 하셨습니다. 그 기여가 수익화뿐만 아니라 건전화에도 효과적일 수 있다고 하셨는데, 구체적으로 어떤 방안으로 건전성을 강화할 계획이신가요?</a:t>
            </a:r>
            <a:br/>
            <a:r>
              <a:t>(3) 기존 고객층이 고령층 중심이라고 하셨는데, 젊은 고객층을 유입하기 위해 어떤 마케팅 전략을 계획하고 계시고, 과거에 이와 비슷한 과제를 해결했던 경험이 있다면 그것을 어떻게 적용할 것인지 설명해 주세요.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a:t>
            </a:r>
            <a:r>
              <a:rPr u="sng" b="1" sz="1200">
                <a:solidFill>
                  <a:srgbClr val="000000"/>
                </a:solidFill>
                <a:latin typeface="맑은 고딕"/>
              </a:rPr>
              <a:t>(1)부족으로 협업이 원활하지 않은 문제를 경험했습니다. 연령과 경력이 다양한 직원들이 각자의 방식대로 일하면서 업무 배분이 불균형해졌습니다. 일부 직원은 고객 응대를 부담스러워하며 재고 관리에 집중했고, 다른</a:t>
            </a:r>
            <a:r>
              <a:rPr sz="1200">
                <a:solidFill>
                  <a:srgbClr val="000000"/>
                </a:solidFill>
                <a:latin typeface="맑은 고딕"/>
              </a:rPr>
              <a:t>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역할을 명확히 조정하고 일정 주기로 교대하는 방식으로 업무 부담을 줄였습니다. 또한, 업무 종료 후 </a:t>
            </a:r>
            <a:r>
              <a:rPr u="sng" b="1" sz="1200">
                <a:solidFill>
                  <a:srgbClr val="000000"/>
                </a:solidFill>
                <a:latin typeface="맑은 고딕"/>
              </a:rPr>
              <a:t>(2)간단한 피드백 시간을 마련해 직원들이 협업 방식을 개선할 기회를 가졌습니다.그 결과, 직원 간 소통이 활발해지고 업무가 균형을 이루면서 운영 효율이 향상되었습니다. 기존에 고객 응대를 기피하던 직원들도</a:t>
            </a:r>
            <a:r>
              <a:rPr sz="1200">
                <a:solidFill>
                  <a:srgbClr val="000000"/>
                </a:solidFill>
                <a:latin typeface="맑은 고딕"/>
              </a:rPr>
              <a:t> 점차 자신감을 갖게 되었고 서로의 </a:t>
            </a:r>
            <a:r>
              <a:rPr u="sng" b="1" sz="1200">
                <a:solidFill>
                  <a:srgbClr val="000000"/>
                </a:solidFill>
                <a:latin typeface="맑은 고딕"/>
              </a:rPr>
              <a:t>(3)업무를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이어졌습니다.출발 업무</a:t>
            </a:r>
            <a:r>
              <a:rPr sz="1200">
                <a:solidFill>
                  <a:srgbClr val="000000"/>
                </a:solidFill>
                <a:latin typeface="맑은 고딕"/>
              </a:rPr>
              <a:t> 또한 출발 운영원, 심판, 기수 등과 협업이 필수적인 직무입니다. 저는 다양한 성향과 업무 방식을 가진 사람들과 협력한 경험을 바탕으로 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의류 매장에서 근무할 때 연령과 경력이 다양한 직원들 간의 역할 조율을 위해 구체적으로 어떤 소통 방식을 적용했는지 설명해 주실 수 있나요?</a:t>
            </a:r>
            <a:br/>
            <a:r>
              <a:t>(2) 고객 응대, 재고 관리, 계산대 운영 등의 역할을 명확히 조정했다고 하셨는데, 이를 통해 발생한 구체적인 변화나 성과가 무엇인지 말씀해 주세요.</a:t>
            </a:r>
            <a:br/>
            <a:r>
              <a:t>(3) 매니저로서 팀워크를 강화하는 과정에서 직면했던 가장 큰 도전은 무엇이었으며, 이를 어떻게 극복했는지 구체적으로 설명해 주시겠습니까?</a:t>
            </a:r>
          </a:p>
        </p:txBody>
      </p:sp>
    </p:spTree>
  </p:cSld>
  <p:clrMapOvr>
    <a:masterClrMapping/>
  </p:clrMapOvr>
</p:sld>
</file>

<file path=ppt/slides/slide4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근무하며 관점의 차이로 협업에 어려움이 있었지만 원만하게 조정했던 경험이 있습니다.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저는 입사한 지 얼마 안 된 </a:t>
            </a:r>
            <a:r>
              <a:rPr u="sng" b="1" sz="1200">
                <a:solidFill>
                  <a:srgbClr val="000000"/>
                </a:solidFill>
                <a:latin typeface="맑은 고딕"/>
              </a:rPr>
              <a:t>(1)상황이었기에 조언을 받아들이고 업무수행 방식을 수정했습니다. 하지만 방법만 알려주는 서비스는 고객의 어려움을 해결하지 못했고, 불만을 표시하는 고객은 점점 더 많아졌습니다.</a:t>
            </a:r>
            <a:r>
              <a:rPr sz="1200">
                <a:solidFill>
                  <a:srgbClr val="000000"/>
                </a:solidFill>
                <a:latin typeface="맑은 고딕"/>
              </a:rPr>
              <a:t> 저는 문제를 해결하기 위해서는 동료와 제 관점을 절충하는 것이 필요하다고 생각했습니다. 이에 고객들이 요청하는 업무를 단순히 대신해 드리는 것이 아니라, 고객들이 필요한 정보를 찾기 위해서는 어떤 버튼을 누르면 되는지, 그리고 </a:t>
            </a:r>
            <a:r>
              <a:rPr u="sng" b="1" sz="1200">
                <a:solidFill>
                  <a:srgbClr val="000000"/>
                </a:solidFill>
                <a:latin typeface="맑은 고딕"/>
              </a:rPr>
              <a:t>(2)어떤 절차를 통해 입장권을 구매할 수 있는지 등을 대신 해드리며 설명을 함께 해드렸습니다. 물론 처음 고객들은 사용법을 가르쳐드려도 적극적으로 배울 의지를 보이지 않았습니다.</a:t>
            </a:r>
            <a:r>
              <a:rPr sz="1200">
                <a:solidFill>
                  <a:srgbClr val="000000"/>
                </a:solidFill>
                <a:latin typeface="맑은 고딕"/>
              </a:rPr>
              <a:t> 하지만 자주 오시는 고객들께 지속해서 설명을 해드리니 그 후에는 기본적인 기능을 원활하게 사용할 수 있을 정도로 발전하였습니다. 이러한 방법을 적용한 후 고객들이 </a:t>
            </a:r>
            <a:r>
              <a:rPr u="sng" b="1" sz="1200">
                <a:solidFill>
                  <a:srgbClr val="000000"/>
                </a:solidFill>
                <a:latin typeface="맑은 고딕"/>
              </a:rPr>
              <a:t>(3)설명에 만족하여 기본적인 애플리케이션 업무를 부탁하는 빈도가 줄었고, 그로 인해 저희는 주어진</a:t>
            </a:r>
            <a:r>
              <a:rPr sz="1200">
                <a:solidFill>
                  <a:srgbClr val="000000"/>
                </a:solidFill>
                <a:latin typeface="맑은 고딕"/>
              </a:rPr>
              <a:t> 업무에 더욱 집중할 수 있었습니다. 저는 이를 바탕으로 해당 업무에 대해 동료와 다시 논의한 후, 개선된 방안으로 업무를 수행하기로 합의할 수 있었습니다. 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고객의 애플리케이션 사용 문제를 해결하기 위해 동료와의 협업 방식을 수정했다고 하셨습니다. 이런 방식으로 문제를 해결한 후, 고객과의 관계나 신뢰도가 어떻게 변했는지 구체적인 사례를 들어 설명해 주세요.</a:t>
            </a:r>
            <a:br/>
            <a:r>
              <a:t>(2) 고령층 고객이 애플리케이션을 사용하는 데 어려움을 겪는 상황을 돕기 위해 주어진 업무를 조정했다고 했습니다. 이러한 조정 이후, 기존의 방식과 비교하여 어떤 점이 개선되었고, 그로 인해 얻게 된 새로운 기회나 도전은 무엇이었는지 설명해 주세요.</a:t>
            </a:r>
            <a:br/>
            <a:r>
              <a:t>(3) 동료와의 조언을 받아들여 업무 방식을 수정한 후에, 그것이 추후 다른 업무나 프로젝트에서도 적용할 수 있는 유익한 경험이 되었나요? 그 경험이 어떻게 다른 상황에서 적용되었는지 구체적으로 설명해 주세요.</a:t>
            </a:r>
          </a:p>
        </p:txBody>
      </p:sp>
    </p:spTree>
  </p:cSld>
  <p:clrMapOvr>
    <a:masterClrMapping/>
  </p:clrMapOvr>
</p:sld>
</file>

<file path=ppt/slides/slide4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a:t>
            </a:r>
            <a:r>
              <a:rPr u="sng" b="1" sz="1200">
                <a:solidFill>
                  <a:srgbClr val="000000"/>
                </a:solidFill>
                <a:latin typeface="맑은 고딕"/>
              </a:rPr>
              <a:t>(1)통해 국가의 경제발전과 국민의 여가선용에 이바지함을 목표로</a:t>
            </a:r>
            <a:r>
              <a:rPr sz="1200">
                <a:solidFill>
                  <a:srgbClr val="000000"/>
                </a:solidFill>
                <a:latin typeface="맑은 고딕"/>
              </a:rPr>
              <a:t>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한국마사회의 각종 사업에 있어서 법률적인 문제를 사전적으로 예방하고 사후적으로 해결하는 역할을 맡아 공익성에 기여하고 싶습니다.둘째는 ‘효율성’입니다. 공익성만을 추구해 법률적 제한만을 위주로 한다면 가치창출이 효과적으로 달성되기 어렵습니다. </a:t>
            </a:r>
            <a:r>
              <a:rPr u="sng" b="1" sz="1200">
                <a:solidFill>
                  <a:srgbClr val="000000"/>
                </a:solidFill>
                <a:latin typeface="맑은 고딕"/>
              </a:rPr>
              <a:t>(2)따라서 각 사업들이 진행과정상 법률적 문제에 부딪혔을 때, 조직의 입장에서 해당 사업의</a:t>
            </a:r>
            <a:r>
              <a:rPr sz="1200">
                <a:solidFill>
                  <a:srgbClr val="000000"/>
                </a:solidFill>
                <a:latin typeface="맑은 고딕"/>
              </a:rPr>
              <a:t> 효과를 극대화 할 수 있도록 효율적인 법률적 솔루션을 찾는 업무를 수행하고 싶습니다.위 목표 달성을 위해 저는 다음과 같이 제 경험과 직무역량을 활용하고자 합니다.첫째, 지성적, 이성적 능력의 </a:t>
            </a:r>
            <a:r>
              <a:rPr u="sng" b="1" sz="1200">
                <a:solidFill>
                  <a:srgbClr val="000000"/>
                </a:solidFill>
                <a:latin typeface="맑은 고딕"/>
              </a:rPr>
              <a:t>(3)활용입니다. 법학전문대학원(로스쿨)을 졸업한 법학전문석사로서 쌓아온 민사적, 형사적, 공법적 법률에</a:t>
            </a:r>
            <a:r>
              <a:rPr sz="1200">
                <a:solidFill>
                  <a:srgbClr val="000000"/>
                </a:solidFill>
                <a:latin typeface="맑은 고딕"/>
              </a:rPr>
              <a:t>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삼성 드림클래스 강사로서 저소득층 중학생들을 가르쳤던 사회기여사업의 경험을 활용하고, 다양한 생각과 차이에 대해 적응하고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한국마사회의 법무 분야에서 공익성과 효율성을 목표로 제시하셨습니다. 법률적 문제를 사전적으로 예방한다고 하셨는데, 지원자가 이전에 수행한 구체적인 예방 경험이나 실패 사례가 있었는지, 그 경험을 통해 무엇을 배웠는지 말씀해 주시겠습니까?</a:t>
            </a:r>
            <a:br/>
            <a:r>
              <a:t>(2) 지원자는 법학전문대학원을 졸업하고 한국산업은행, 한국예탁결제원에서의 경험을 언급하셨습니다. 이 중 하나의 경험을 선택하여, 그 경험이 어떻게 법무 실무 역량의 향상에 기여했는지 구체적인 사례를 들어 설명해 주시겠습니까?</a:t>
            </a:r>
            <a:br/>
            <a:r>
              <a:t>(3) 지원자는 삼성 드림클래스 강사로서 사회기여 경험이 있다고 하셨습니다. 이 경험이 한국마사회의 사회공헌사업에 어떻게 기여할 수 있는지를 설명해 주시겠습니까?</a:t>
            </a:r>
          </a:p>
        </p:txBody>
      </p:sp>
    </p:spTree>
  </p:cSld>
  <p:clrMapOvr>
    <a:masterClrMapping/>
  </p:clrMapOvr>
</p:sld>
</file>

<file path=ppt/slides/slide4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a:t>
            </a:r>
            <a:r>
              <a:rPr u="sng" b="1" sz="1200">
                <a:solidFill>
                  <a:srgbClr val="000000"/>
                </a:solidFill>
                <a:latin typeface="맑은 고딕"/>
              </a:rPr>
              <a:t>(1)사례입니다. 보고서 작성 및 발표 업무를 수행하던 중 상사분들께 중간중간 검토를 받았는데, 상사분들 각자가 요구해주시는 방향들이 달라 어느 방향으로 작성하고 수정을 해야할지 많이 혼란스러웠습니다. 저는 이를 해결하기 위해 모두가 모인 팀 회의 시간에, 각 상사분들께서 기분이 상하시지는 않으시도록</a:t>
            </a:r>
            <a:r>
              <a:rPr sz="1200">
                <a:solidFill>
                  <a:srgbClr val="000000"/>
                </a:solidFill>
                <a:latin typeface="맑은 고딕"/>
              </a:rPr>
              <a:t> 조심스럽게 해당 업무 사안을 말씀드렸고, 이에 대해 각 상사분들께서는 해당 사안을 몰랐기에 잘 전달해주었다고 말씀 주시면서, 저와 함께 서로 대화들을 통해 각 방향들을 조정해주셨습니다. 그 과정을 통해 저는 더 좋은 방향으로 업무가 진행될 수 있도록 해주는 소통, 공감, 배려의 힘과 소통창구의 중요성을 </a:t>
            </a:r>
            <a:r>
              <a:rPr u="sng" b="1" sz="1200">
                <a:solidFill>
                  <a:srgbClr val="000000"/>
                </a:solidFill>
                <a:latin typeface="맑은 고딕"/>
              </a:rPr>
              <a:t>(2)깨달았고, 그 이후에는 더욱 활발히 소통할 수 있도록 노력하게 되었습니다.둘째로, 학교에서 조별 과제를 하며 경험했던 사례입니다. 저희 조는 중간 성적에서 11개의 조 중에서 가장 낮은 점수를</a:t>
            </a:r>
            <a:r>
              <a:rPr sz="1200">
                <a:solidFill>
                  <a:srgbClr val="000000"/>
                </a:solidFill>
                <a:latin typeface="맑은 고딕"/>
              </a:rPr>
              <a:t> 받게 되었기에 토론을 통해 해결방안을 모색하기 시작하였습니다. 어떤 조원분은, 능력이 부족하더라도 여러 분석 수단들을 적용해야 좋은 점수를 받을 수 있을 것이라고 </a:t>
            </a:r>
            <a:r>
              <a:rPr u="sng" b="1" sz="1200">
                <a:solidFill>
                  <a:srgbClr val="000000"/>
                </a:solidFill>
                <a:latin typeface="맑은 고딕"/>
              </a:rPr>
              <a:t>(3)주장하였으나 다른 조원분은, 그럴 경우 역효과가 발생하게 되어 더 안 좋은 점수를 받을 것이라고 주장하였습니다. 이 상황에서</a:t>
            </a:r>
            <a:r>
              <a:rPr sz="1200">
                <a:solidFill>
                  <a:srgbClr val="000000"/>
                </a:solidFill>
                <a:latin typeface="맑은 고딕"/>
              </a:rPr>
              <a:t> 저는 교수님과 면담을 하고 선배님들의 의견을 들어보는 것이 좋을 것 같다는 방법을 제시하였습니다. 교수님과 여러 선배님들께서는, 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인턴 경험 중 상사들의 상반된 요구를 조율했다고 하셨습니다. 이 경험에서 얻은 '소통창구의 중요성'은 이후 어떤 다른 팀 프로젝트에서 구체적으로 어떻게 활용되었나요?</a:t>
            </a:r>
            <a:br/>
            <a:r>
              <a:t>(2) 학교 조별 과제의 중간 성적이 낮았을 때 교수님과 선배님들을 통해 해결책을 찾았다고 하셨습니다. 이 경험 이후 유사한 상황에서 능동적으로 문제를 해결할 수 있었던 경험이 있는지, 있다면 어떻게 해결했는지 공유해 주시겠습니까?</a:t>
            </a:r>
            <a:br/>
            <a:r>
              <a:t>(3) 조별 과제를 통해 깨달은 '합의된 기준'을 찾는 것이 가지고 있는 중요성을 언급하셨습니다. 이 개념을 한국마사회에서 어떻게 적용하고 싶으신지 구체적인 계획을 말씀해 주시겠습니까?</a:t>
            </a:r>
          </a:p>
        </p:txBody>
      </p:sp>
    </p:spTree>
  </p:cSld>
  <p:clrMapOvr>
    <a:masterClrMapping/>
  </p:clrMapOvr>
</p:sld>
</file>

<file path=ppt/slides/slide4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렛츠런 파크를 단순한 경마장이 아닌, 방문객이 자연 속에서 특별한 경험을 할 수 있는 공간으로 조성하겠습니다. 계절별 테마 정원, 자연 체험 행사 등을 기획하여 실현하고자 합니다.이를 위해 조경 공간 운영 및 문제 해결 역량을 활용하겠습니다. 수목원에서 일할 당시, 두 개의 전시 일정이 겹쳐 계획된 장소를 변경해야 했습니다. 이에 타 부서와 </a:t>
            </a:r>
            <a:r>
              <a:rPr u="sng" b="1" sz="1200">
                <a:solidFill>
                  <a:srgbClr val="000000"/>
                </a:solidFill>
                <a:latin typeface="맑은 고딕"/>
              </a:rPr>
              <a:t>(1)협의하며 도면을 검토하고 현장을 측정해 최적의 공간을 확보했습니다. 이러한 경험을 바탕으로, 렛츠런</a:t>
            </a:r>
            <a:r>
              <a:rPr sz="1200">
                <a:solidFill>
                  <a:srgbClr val="000000"/>
                </a:solidFill>
                <a:latin typeface="맑은 고딕"/>
              </a:rPr>
              <a:t> 파크에서도 방문객 동선을 고려한 효율적인 공간 조성과 조경 기획을 추진하겠습니다.또한, 조경을 활용한 행사 기획 및 홍보 경험을 바탕으로 방문객 맞춤형 프로그램을 </a:t>
            </a:r>
            <a:r>
              <a:rPr u="sng" b="1" sz="1200">
                <a:solidFill>
                  <a:srgbClr val="000000"/>
                </a:solidFill>
                <a:latin typeface="맑은 고딕"/>
              </a:rPr>
              <a:t>(2)개발하겠습니다. 크리스마스, 설 등 행사에서 배너·안내서 제작 및 SNS 홍보를 담당하며 방문객의 관심을 유도하는 콘텐츠 기획의 중요성을 배웠습니다. 이를 바탕으로, 렛츠런 파크의 조경 요소를</a:t>
            </a:r>
            <a:r>
              <a:rPr sz="1200">
                <a:solidFill>
                  <a:srgbClr val="000000"/>
                </a:solidFill>
                <a:latin typeface="맑은 고딕"/>
              </a:rPr>
              <a:t> 활용한 테마 행사 및 체험형 정원 프로그램을 기획해 방문객 체류 시간을 늘리고 만족도를 높이겠습니다.행정적 역량 또한 원활한 사업 추진에 기여할 것입니다. ERP를 활용한 통계 보고서 작성을 통해 데이터를 정리하는 능력을 길렀으며, </a:t>
            </a:r>
            <a:r>
              <a:rPr u="sng" b="1" sz="1200">
                <a:solidFill>
                  <a:srgbClr val="000000"/>
                </a:solidFill>
                <a:latin typeface="맑은 고딕"/>
              </a:rPr>
              <a:t>(3)품의서·지출결의서 작성 등을 수행하며 예산 관리 및 행정 절차를 익혔습니다. 이를 바탕으로 조경 프로젝트의 예산을 효율적으로 운영하고, 원활한 사업 진행을 지원하겠습니다.마지막으로, 조경</a:t>
            </a:r>
            <a:r>
              <a:rPr sz="1200">
                <a:solidFill>
                  <a:srgbClr val="000000"/>
                </a:solidFill>
                <a:latin typeface="맑은 고딕"/>
              </a:rPr>
              <a:t> 계획에 기능성과 미적 요소를 조화롭게 반영하겠습니다. 고객들의 피드백과 민원 등을 통해 공간의 미적 요소가 방문객 만족도에 미치는 영향을 체감했으며, 이를 바탕으로 화훼장식기사 취득 등을 공부하며 조경 기획 시 편의성과 심미성을 균형 있게 고려하는 역량을 길렀습니다. 이를 렛츠런 파크의 특성에 맞게 적용하여 차별화된 조경 기획을 추진하겠습니다.이처럼 조경 운영, 행사 기획, 행정 지원 역량을 바탕으로 렛츠런 파크가 단순한 방문지가 아닌 ‘머물고 싶은 공간’이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수목원에서의 전시 일정 조율 경험을 통해 렛츠런 파크에서 방문객 동선을 고려한 효율적인 공간 조성을 어떻게 구현할 계획인지 설명해 주시겠습니까?</a:t>
            </a:r>
            <a:br/>
            <a:r>
              <a:t>(2) 행사 기획 및 홍보 경험을 통해 렛츠런 파크의 방문객 맞춤형 프로그램 개발에 있어 어떤 독창적인 아이디어를 제안할 수 있는지 간단히 설명해 주시겠습니까?</a:t>
            </a:r>
            <a:br/>
            <a:r>
              <a:t>(3) 조경 프로젝트의 예산을 효율적으로 운영하기 위해 활용할 수 있는 ERP 활용 능력에 대해 구체적으로 어떻게 기여할 계획인지 설명해 주시겠습니까?</a:t>
            </a:r>
          </a:p>
        </p:txBody>
      </p:sp>
    </p:spTree>
  </p:cSld>
  <p:clrMapOvr>
    <a:masterClrMapping/>
  </p:clrMapOvr>
</p:sld>
</file>

<file path=ppt/slides/slide4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수목원에서 근무하며 실의 연간 업무 일정과 세부 계획을 취합하는 업무를 담당한 적이 있습니다. 하지만 각 부서 일정이 확정되지 않았거나 바쁜 일정으로 인해 담당자들의 회신이 지연되면서 업무에 어려움이 있었습니다. 반면, 상사분께서는 조속한 일정 취합을 원하셨기 때문에 조율이 쉽지 않았습니다.이 문제를 해결하기 위해, 저는 우선 취합 </a:t>
            </a:r>
            <a:r>
              <a:rPr u="sng" b="1" sz="1200">
                <a:solidFill>
                  <a:srgbClr val="000000"/>
                </a:solidFill>
                <a:latin typeface="맑은 고딕"/>
              </a:rPr>
              <a:t>(1)기한 전에 사전 안내 메일을 보내고, 회신이 없으면 메신저로 재요청하였습니다. 그래도 응답이 없으면 직접 방문하여 필요한 정보를 확보했습니다. 또한, 상사에게 보고할 때 특정 (2)담당자의 회신이 없다는 점을 직접 언급하기보다는, 진행 상황을 중간보고 형식으로 전달하며 일정 조정의 필요성을 설명했습니다. 이를 통해 상사의 이해를 얻을 수 (3)있었고, 보다 현실적인 일정 조정이 가능해졌습니다.이 과정에서 상대방의 업무 환경을 고려한 소통 방식이 중요하다는 점을 배웠습니다. 단순한 회신 요청이 아니라 필요한 정보를 명확히 제시하고,</a:t>
            </a:r>
            <a:r>
              <a:rPr sz="1200">
                <a:solidFill>
                  <a:srgbClr val="000000"/>
                </a:solidFill>
                <a:latin typeface="맑은 고딕"/>
              </a:rPr>
              <a:t> 기한을 조정할 수 있는 여지를 두어 담당자들의 부담을 줄였습니다. 또한, 직접 방문할 때는 상대방이 비교적 여유로운 시간을 고려하여 찾아가 대화를 나누었습니다.그 결과, 최종 기한 내에 연간 업무 일정과 세부 계획을 성공적으로 취합할 수 있었습니다. 이후 유사한 일정표 작성 업무도 맡게 되었으며, 제가 정리한 자료는 공간 예약 시스템 구축에 참고 자료로 활용되었습니다. 또한, 부서 간 협업이 필요한 업무에서도 상대방의 입장을 고려하며 효과적인 소통 방식을 적용하는 데 익숙해졌습니다. 앞으로도 이러한 경험을 바탕으로 원활한 협력과 효율적인 업무 추진에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각 부서가 바쁜 일정으로 회신 지연 문제를 겪었을 때, 지원자는 직접 방문하여 정보를 확보했다고 했습니다. 이런 접근법이 어떤 상황에서 특히 효과적이었다고 판단하시는지 말씀해 주시겠습니까?</a:t>
            </a:r>
            <a:br/>
            <a:r>
              <a:t>(2) 수목원 근무 시 일정 취합을 위한 소통 방식을 개선하며 얻은 성과를 바탕으로, 향후 부서 간 협업에서 어떻게 그 경험을 활용할 계획이신지 설명해 주시겠습니까?</a:t>
            </a:r>
            <a:br/>
            <a:r>
              <a:t>(3) 상사와의 소통에서 일정 조정의 필요성을 설명하며 상사의 이해를 이끌어냈다고 했습니다. 이러한 경험을 통해 배운 교훈이나 개선할 점이 있었는지 공유해 주시겠습니까?</a:t>
            </a:r>
          </a:p>
        </p:txBody>
      </p:sp>
    </p:spTree>
  </p:cSld>
  <p:clrMapOvr>
    <a:masterClrMapping/>
  </p:clrMapOvr>
</p:sld>
</file>

<file path=ppt/slides/slide4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혁신 - 스마트 시설통합관리시스템 구축]한국마사회와 함께 VISION 2037 경영 목표를 공유하며, 디지털 혁신을 요구하는 시대 변화에 대응하기 위해 '스마트 시설통합관리시스템 구축'을 목표로 설정했습니다. 입사 후 일일 평균 만 명에 달하는 시민들의 안전 관리와 시설 유지 관리를 더욱 효율적으로 수행하고자 합니다.1. AI를 </a:t>
            </a:r>
            <a:r>
              <a:rPr u="sng" b="1" sz="1200">
                <a:solidFill>
                  <a:srgbClr val="000000"/>
                </a:solidFill>
                <a:latin typeface="맑은 고딕"/>
              </a:rPr>
              <a:t>(1)활용한 지능형 영상 모니터링 시스템 구축육군 통신 장교로 사단 내 전화망, 네트워크 설비, CCTV 등을 운용하고 유지 관리한 경험이 있습니다. 당시 CCTV 설비의 중요성을</a:t>
            </a:r>
            <a:r>
              <a:rPr sz="1200">
                <a:solidFill>
                  <a:srgbClr val="000000"/>
                </a:solidFill>
                <a:latin typeface="맑은 고딕"/>
              </a:rPr>
              <a:t> 잘 인식하고 있었지만, 결국 사람이 화면을 지속적으로 모니터링해야 한다는 한계를 느꼈습니다.건축물과 시설물의 CCTV 설치 공사를 설계하고, 공사 감독을 맡았던 경험을 바탕으로, 입사 후 기존 CCTV 설비를 활용한 AI 기반 영상 분석 서버를 도입하겠습니다. 이를 통해 화재, 구조 신호, 침입, 배회, 쓰러짐 등을 자동 감지하여 TTS 및 SMS 알림을 발생시키겠습니다. 또한, </a:t>
            </a:r>
            <a:r>
              <a:rPr u="sng" b="1" sz="1200">
                <a:solidFill>
                  <a:srgbClr val="000000"/>
                </a:solidFill>
                <a:latin typeface="맑은 고딕"/>
              </a:rPr>
              <a:t>(2)IP 스피커와 연계된 경고 방송 시스템을 구축하여 지능형 영상 감시 체계를 마련하겠습니다. 2. 고품질 유지 및 효율적 설비 관리를 위한</a:t>
            </a:r>
            <a:r>
              <a:rPr sz="1200">
                <a:solidFill>
                  <a:srgbClr val="000000"/>
                </a:solidFill>
                <a:latin typeface="맑은 고딕"/>
              </a:rPr>
              <a:t> 감시 시스템 구축정수장에서 근무하며 다양한 통신 설비들을 운용하고 유지 관리하면서, </a:t>
            </a:r>
            <a:r>
              <a:rPr u="sng" b="1" sz="1200">
                <a:solidFill>
                  <a:srgbClr val="000000"/>
                </a:solidFill>
                <a:latin typeface="맑은 고딕"/>
              </a:rPr>
              <a:t>(3)효율적인 유지 관리 시스템이 중요하다고 느껴왔습니다. 경마장에는 경마 방송과 영상 출력을 위한 다양한 방송 설비와 시설 유지 관리를 위한 설비들(무선 통신 설비(WIFI6), 네트워크 설비, UPS 등)이 운용되고</a:t>
            </a:r>
            <a:r>
              <a:rPr sz="1200">
                <a:solidFill>
                  <a:srgbClr val="000000"/>
                </a:solidFill>
                <a:latin typeface="맑은 고딕"/>
              </a:rPr>
              <a:t> 있습니다. 입사 후 설비 상태를 한눈에 확인할 수 있는 모니터링 시스템을 구축하여 업무 효율성을 높이겠습니다.그리고 댐과 정수장 통합 관제 센터를 설계하고, 공사하고 운영했던 경험이 있습니다. 이를 바탕으로, IP wall controller를 통해 무선 통신 속도, 방송 스피커 상태, 네트워크 트래픽 및 회선 상태, UPS 배터리 상태 등 주요 데이터를 한눈에 감시할 수 있는 설비 모니터링 시스템을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육군 통신 장교로서 CCTV를 포함한 네트워크 설비를 운용하고 유지 관리한 경험을 바탕으로, AI 기반 영상 분석 서버 도입을 계획하고 있습니다. 당시의 구체적인 역할과 직무에서 얻은 교훈이 무엇인지, 이를 어떻게 회사에 기여할 수 있을지 설명해주세요.</a:t>
            </a:r>
            <a:br/>
            <a:r>
              <a:t>(2) 정수장에서 근무했던 경험을 통해 효율적인 유지 관리 시스템의 중요성을 느꼈다고 하셨습니다. 지원자가 입사 후 구축하고자 하는 모니터링 시스템의 차별점과 기대 효과는 무엇인가요?</a:t>
            </a:r>
            <a:br/>
            <a:r>
              <a:t>(3) 댐과 정수장 통합 관제 센터를 설계하고 운영했던 경험을 통해 배운 점이 무엇이며, 이 경험이 입사 후 추진하시려는 프로젝트에 어떻게 긍정적인 영향을 미칠 것이라 생각하시나요?</a:t>
            </a:r>
          </a:p>
        </p:txBody>
      </p:sp>
    </p:spTree>
  </p:cSld>
  <p:clrMapOvr>
    <a:masterClrMapping/>
  </p:clrMapOvr>
</p:sld>
</file>

<file path=ppt/slides/slide4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[협업을 통한 시공 관리 효율화 및 품질 향상]총사업비 관리 대상 정수장 증설 사업을 추진하며, 사업 부서에서 근무할 때는 통신 분야 공사, 자재 발주, 제작도서 승인 등을 추진하고, 운영 부서에서 </a:t>
            </a:r>
            <a:r>
              <a:rPr u="sng" b="1" sz="1200">
                <a:solidFill>
                  <a:srgbClr val="000000"/>
                </a:solidFill>
                <a:latin typeface="맑은 고딕"/>
              </a:rPr>
              <a:t>(1)근무할 때는 해당 정수장에서 공사 관리와 운영 관리를 수행한 경험이 있습니다. 두 부서 모두 정수장 증설이라는 하나의 목표를 가지고 있었지만, 제한된 시간 내에 시공해야 하는 사업 부서와 현재 정수장 운영에 지장이 가지 않도록 해야 하는 운영 부서의</a:t>
            </a:r>
            <a:r>
              <a:rPr sz="1200">
                <a:solidFill>
                  <a:srgbClr val="000000"/>
                </a:solidFill>
                <a:latin typeface="맑은 고딕"/>
              </a:rPr>
              <a:t> 입장은 매우 달랐습니다. 이로 인해 협업 및 사업 추진이 원활하지 않았습니다. 사업 부서와 운영 부서를 모두 경험한 유일한 직원이었던 저는 양쪽의 입장과 책임을 이해하며 원활한 협업을 위해 다양한 노력을 기울였습니다.첫째, 사업 부서와 </a:t>
            </a:r>
            <a:r>
              <a:rPr u="sng" b="1" sz="1200">
                <a:solidFill>
                  <a:srgbClr val="000000"/>
                </a:solidFill>
                <a:latin typeface="맑은 고딕"/>
              </a:rPr>
              <a:t>(2)운영 부서 간 정기적인 소통 간담회를 추진했습니다. 각자의 미션에만 집중하고 교류가 부족했던 탓에 여러 오해와 불필요한 업무 갈등이 발생했습니다. 이를 해결하기 위해 딱딱한 공정회의 대신</a:t>
            </a:r>
            <a:r>
              <a:rPr sz="1200">
                <a:solidFill>
                  <a:srgbClr val="000000"/>
                </a:solidFill>
                <a:latin typeface="맑은 고딕"/>
              </a:rPr>
              <a:t> 소통 간담회를 추진하여 직원들이 서로 친목을 다지고 의견을 자유롭게 제시하도록 했습니다. 그 결과, 서로의 입장 차이에서 오는 과제와 어려움에 대해 함께 논의하고 해결하는 생산적인 회의가 되었고, 직원들 간 신뢰도가 깊어졌습니다.둘째, 운영 부서 </a:t>
            </a:r>
            <a:r>
              <a:rPr u="sng" b="1" sz="1200">
                <a:solidFill>
                  <a:srgbClr val="000000"/>
                </a:solidFill>
                <a:latin typeface="맑은 고딕"/>
              </a:rPr>
              <a:t>(3)직원들과 사업 관련 스터디 모임을 추진했습니다. 운영 부서 직원들은 설비 운영 및 유지관리에 집중되어 있는 업무 특성상 사업에 대한 이해도가 부족했습니다. 관련 실무자들을 모아 매주 금요일에 차주 공정 현황과 이슈를 공유하며 사업에 대해 명확히 파악하고, 준공 후 시설 운영을 위한</a:t>
            </a:r>
            <a:r>
              <a:rPr sz="1200">
                <a:solidFill>
                  <a:srgbClr val="000000"/>
                </a:solidFill>
                <a:latin typeface="맑은 고딕"/>
              </a:rPr>
              <a:t> 의견을 적극 반영하도록 했습니다. 그 결과, 개인적으로는 설비 유지관리에 대한 이해도가 향상되었으며, 운영 직원들의 자발적인 참여로 시공 관리 효율성이 높아져 그 결과물의 품질도 크게 향상되었습니다.통신 직무 특성상 다양한 부서 직원들과의 협업이 필수적인 만큼, 이러한 경험을 통해 열린 마음으로 소통하고 시너지를 이끌어내어 마사회의 목표 달성에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사업 부서와 운영 부서의 입장 차이를 이해하며 양측의 협업을 이끌어냈다고 하셨습니다. 이 과정에서가장 어려웠던 점은 무엇이었고, 이를 어떻게 극복했는지 구체적으로 설명해주세요.</a:t>
            </a:r>
            <a:br/>
            <a:r>
              <a:t>(2) 운영 부서와 사업 부서 간 정기적인 소통 간담회를 추진하여 두 부서 간의 관계 및 사업 진행에 어떤 변화를 가져왔는지 설명해주세요.</a:t>
            </a:r>
            <a:br/>
            <a:r>
              <a:t>(3) 운영 부서 직원들의 시공 관리 효율성과 이해도를 높이기 위해 실무자 스터디 모임을 추진한 결과, 개인적으로 느낀 가장 큰 변화나 배움이 무엇이었나요?</a:t>
            </a:r>
          </a:p>
        </p:txBody>
      </p:sp>
    </p:spTree>
  </p:cSld>
  <p:clrMapOvr>
    <a:masterClrMapping/>
  </p:clrMapOvr>
</p:sld>
</file>

<file path=ppt/slides/slide4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 후 회사의 새로운 사회공헌 프로그램을 기획하고 싶습니다. 한국마사회는 경마로 발생한 재원을 바탕으로 국가 재정에 기여할 뿐만 아니라, 취약계층을 위한 힐링승마, 교통약자를 위한 국민드림마차, 그리고 전 임직원이 봉사에 참여하는 한국마사회 엔젤스 등 사회공헌을 위해 이미 많은 노력을 기울이고 있는 것으로 알고 있습니다. 사회공헌 활동을 더욱 확대한다면, ESG 경영을 실천하고 한국마사회의 대외적 이미지를 향상하며 나아가 회사 홍보에도 기여할 수 있겠다는 생각에 이러한 목표를 설정하였습니다. 저는 과거 보육원 교육 봉사 활동에 참여하여 기존의 교육 방식을 개선해 본 경험이 있습니다. 당시 제가 맡았던 아이는 인쇄물로 한글 자모음을 공부하고 있었습니다. 하지만 이 인쇄물만으로는 아이가 집중을 </a:t>
            </a:r>
            <a:r>
              <a:rPr u="sng" b="1" sz="1200">
                <a:solidFill>
                  <a:srgbClr val="000000"/>
                </a:solidFill>
                <a:latin typeface="맑은 고딕"/>
              </a:rPr>
              <a:t>(1)유지하는 것을 힘들어하고 학습에 흥미를 점점 잃어가는 것처럼 보였습니다. 다른 봉사활동 동기와 이런 고민을 공유하여 보육원 선생님과 대화를 나누었고,</a:t>
            </a:r>
            <a:r>
              <a:rPr sz="1200">
                <a:solidFill>
                  <a:srgbClr val="000000"/>
                </a:solidFill>
                <a:latin typeface="맑은 고딕"/>
              </a:rPr>
              <a:t> 선생님께서는 다른 아동에게 위화감을 주지 않는 선에서 교육 방식은 자유롭게 해도 괜찮다고 말씀해 주셨습니다. 동기와 의논한 끝에, 기존의 인쇄물에 더하여 인터넷에서 찾은 놀이 형태로 된 한글 교육 자료로 동기의 아동과 함께 학습하는 방식을 병행하였습니다. 이후 </a:t>
            </a:r>
            <a:r>
              <a:rPr u="sng" b="1" sz="1200">
                <a:solidFill>
                  <a:srgbClr val="000000"/>
                </a:solidFill>
                <a:latin typeface="맑은 고딕"/>
              </a:rPr>
              <a:t>(2)아이의 수업 집중도가 훨씬 좋아졌고, 한글 자음 숙지라는 목표를 이룰 수 있었습니다. 이렇게 봉사활동에서 습득한 사회공헌에 대한 의지와 협업 및</a:t>
            </a:r>
            <a:r>
              <a:rPr sz="1200">
                <a:solidFill>
                  <a:srgbClr val="000000"/>
                </a:solidFill>
                <a:latin typeface="맑은 고딕"/>
              </a:rPr>
              <a:t> 문제해결 역량을 바탕으로 우선 현재 한국마사회의 사회공헌 프로그램의 운영에 참여하고 싶습니다. 프로그램 운영에 참여하면서 사회 취약 계층의 </a:t>
            </a:r>
            <a:r>
              <a:rPr u="sng" b="1" sz="1200">
                <a:solidFill>
                  <a:srgbClr val="000000"/>
                </a:solidFill>
                <a:latin typeface="맑은 고딕"/>
              </a:rPr>
              <a:t>(3)니즈를 파악하고, 프로그램을 더욱 발전시킬 방법과 기존의 프로그램이 닿지 않는 영역에 대해 고민하겠습니다. 또한 외부 관계자와의 협업 역량을 기르고 그들과 지속적인 관계를 구축하겠습니다. 이를 바탕으로</a:t>
            </a:r>
            <a:r>
              <a:rPr sz="1200">
                <a:solidFill>
                  <a:srgbClr val="000000"/>
                </a:solidFill>
                <a:latin typeface="맑은 고딕"/>
              </a:rPr>
              <a:t> 한국마사회에 적합한 새로운 사회공헌 프로그램을 기획하고 실행하여 한국마사회가 국민들에게 사회적인 기업으로 확실하게 인식될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과거 보육원 봉사 시 어떤 창의적인 방법으로 아이의 집중도를 향상시켰는지 구체적으로 설명해 주실 수 있나요?</a:t>
            </a:r>
            <a:br/>
            <a:r>
              <a:t>(2) 사회공헌 프로그램을 기획하게 될 경우, 현재 한국마사회 프로그램이 처리하지 못하는 사회적 니즈는 무엇이라고 생각하시나요?</a:t>
            </a:r>
            <a:br/>
            <a:r>
              <a:t>(3) 지원자는 보육원 교육 봉사 경험에서 무엇을 배웠고, 그 배움을 한국마사회에서 어떻게 활용할 계획인가요?</a:t>
            </a:r>
          </a:p>
        </p:txBody>
      </p:sp>
    </p:spTree>
  </p:cSld>
  <p:clrMapOvr>
    <a:masterClrMapping/>
  </p:clrMapOvr>
</p:sld>
</file>

<file path=ppt/slides/slide4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과 행사 운영 형태와 관련한 견해 차이로 동기들과 협력에 차질을 겪었던 </a:t>
            </a:r>
            <a:r>
              <a:rPr u="sng" b="1" sz="1200">
                <a:solidFill>
                  <a:srgbClr val="000000"/>
                </a:solidFill>
                <a:latin typeface="맑은 고딕"/>
              </a:rPr>
              <a:t>(1)것을 극복해 본 경험이 있습니다. 당시 과 행사로 교내 부스 운영을 할지와 교외 식당 운영을 할지로 의견이 나뉘어서 대립하였습니다. 부스 운영을</a:t>
            </a:r>
            <a:r>
              <a:rPr sz="1200">
                <a:solidFill>
                  <a:srgbClr val="000000"/>
                </a:solidFill>
                <a:latin typeface="맑은 고딕"/>
              </a:rPr>
              <a:t> 주장한 동기들은 교외 식당 운영은 식당 대관료가 비싸 금전적 손실이 크게 발생할 수 있는 점을 염려하였습니다. 또한 부스 운영 방식이 보편적이기에 많은 정보를 바탕으로 좀 더 안정적으로 운영할 수 있다는 점을 근거로 들었습니다. 이에 저를 포함한 교외 식당 운영을 주장하는 동기들은, 교내 부스 시즌 초기와 달리 시간이 지나 학생들의 흥미가 떨어지면서 참여율이 저조한 부스들을 종종 함께 목격했던 점을 언급하며 공감을 </a:t>
            </a:r>
            <a:r>
              <a:rPr u="sng" b="1" sz="1200">
                <a:solidFill>
                  <a:srgbClr val="000000"/>
                </a:solidFill>
                <a:latin typeface="맑은 고딕"/>
              </a:rPr>
              <a:t>(2)구했습니다. 또한 최근 부스 운영으로 적자를 봤던 다른 과들의 회계 내역을 보여주었습니다. 높은 식당 대관료에 대한 걱정은 저희도 공감을 표하며 최대한 저렴한</a:t>
            </a:r>
            <a:r>
              <a:rPr sz="1200">
                <a:solidFill>
                  <a:srgbClr val="000000"/>
                </a:solidFill>
                <a:latin typeface="맑은 고딕"/>
              </a:rPr>
              <a:t> 곳을 찾는 방안을 제안하였습니다. 나아가 부족한 정보는 앞서 성공적으로 교외 식당 운영을 했던 과 선배들에게 조언을 구해보자 제안하였고, 반대하던 동기들도 이러한 의견에 동조해 주었습니다. 의견 대립이 해결되면서 동기 간 소통이 </a:t>
            </a:r>
            <a:r>
              <a:rPr u="sng" b="1" sz="1200">
                <a:solidFill>
                  <a:srgbClr val="000000"/>
                </a:solidFill>
                <a:latin typeface="맑은 고딕"/>
              </a:rPr>
              <a:t>(3)더욱 매끄러워져 자잘한 의견 차이는 쉽게 좁혀나갔습니다. 또한 서로에 대한 신뢰가 높아져 협력을 바탕으로 행사 준비가 원활히 이루어졌습니다. 선배들에게도 조언을 구하며 꼼꼼히 준비하였고, 많은 손님이 방문하여 식당 대관료 60만원을 제하고도</a:t>
            </a:r>
            <a:r>
              <a:rPr sz="1200">
                <a:solidFill>
                  <a:srgbClr val="000000"/>
                </a:solidFill>
                <a:latin typeface="맑은 고딕"/>
              </a:rPr>
              <a:t> 40만원이라는 유례없는 큰 수익을 남길 수 있었습니다. 당시의 경험을 통해 조직 생활에서는 의견 차이가 발생할 가능성이 높기에, 이를 잘 조정하는 것이 중요하다는 것을 깨달을 수 있었습니다. 한국마사회에서 일을 하다가 동료들과 의견 차이가 발생했을 경우에도 대화를 통해 견해 차이가 발생하는 부분을 정확히 확인하고자 노력하겠습니다. 또한 저의 의견만을 강요하지 않고 서로의 의견에 대한 공감을 바탕으로 합의점을 찾아 같은 방향성을 가지고 협력이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과 행사 운영 당시 겪었던 견해 차이를 극복하기 위해 어떤 전략을 사용했으며, 그 전략이 효과적이었던 이유는 무엇인가요?</a:t>
            </a:r>
            <a:br/>
            <a:r>
              <a:t>(2) 동료들과의 의견 대립에서 상대방의 의견을 효과적으로 반영하기 위해 사용했던 접근법은 무엇이었으며, 그 결과 어떤 변화가 있었나요?</a:t>
            </a:r>
            <a:br/>
            <a:r>
              <a:t>(3) 협력을 통해 얻은 신뢰와 결과적으로 얻은 수익이 지원자에게 어떤 영향을 미쳤으며, 이를 한국마사회에서 어떻게 응용할 수 있을까요?</a:t>
            </a:r>
          </a:p>
        </p:txBody>
      </p:sp>
    </p:spTree>
  </p:cSld>
  <p:clrMapOvr>
    <a:masterClrMapping/>
  </p:clrMapOvr>
</p:sld>
</file>

<file path=ppt/slides/slide4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a:t>
            </a:r>
            <a:r>
              <a:rPr u="sng" b="1" sz="1200">
                <a:solidFill>
                  <a:srgbClr val="000000"/>
                </a:solidFill>
                <a:latin typeface="맑은 고딕"/>
              </a:rPr>
              <a:t>(1)사업성과의 효과적 홍보]- 카드뉴스, 인터뷰 영상 등 다양한 형태의 콘텐츠 제작을 돕고싶습니다. 온라인수출 우수사례집</a:t>
            </a:r>
            <a:r>
              <a:rPr sz="1200">
                <a:solidFill>
                  <a:srgbClr val="000000"/>
                </a:solidFill>
                <a:latin typeface="맑은 고딕"/>
              </a:rPr>
              <a:t> 제작 경험을 통해 기업의 성과를 스토리텔링 방식으로 전달해본 적이 있습니다. 우수 기업 대상 성과 도출, 이를 시각적으로 구성하는 작업을 담당하였습니다. 또한, 이를 바탕으로 뉴스기사 초안을 작성하였습니다. 이를 통해 입사 후 각 매체 별 적합한 홍보 자료를 작성할 수 있습니다.- SNS 및 플랫폼을 적극 활용하여 홍보 효과를 극대화하겠습니다. 사회조사분석사, GA4(데이터분석도구) 활용능력과 </a:t>
            </a:r>
            <a:r>
              <a:rPr u="sng" b="1" sz="1200">
                <a:solidFill>
                  <a:srgbClr val="000000"/>
                </a:solidFill>
                <a:latin typeface="맑은 고딕"/>
              </a:rPr>
              <a:t>(2)같은 분석력을 통해 지속적으로 홍보 성과를 모니터링하여 방법, 시기를 조정하여 시행하겠습니다. 실제로 저는 구글 광고 시행 후 이를 모니터링하여, 도달율을 높이도록 광고 방법을 수정해 광고비용을</a:t>
            </a:r>
            <a:r>
              <a:rPr sz="1200">
                <a:solidFill>
                  <a:srgbClr val="000000"/>
                </a:solidFill>
                <a:latin typeface="맑은 고딕"/>
              </a:rPr>
              <a:t> 30% 줄인 적이 있습니다.</a:t>
            </a:r>
            <a:r>
              <a:rPr u="sng" b="1" sz="1200">
                <a:solidFill>
                  <a:srgbClr val="000000"/>
                </a:solidFill>
                <a:latin typeface="맑은 고딕"/>
              </a:rPr>
              <a:t>(3) - 대내외 보고자료 작성을 통해 이해관계자의 신뢰를 쌓겠습니다. 매주 주간회의자료를 취합 및 요약하여 이사님 보고 자료를 만들었습니다. 적합한 어휘와 표를 사용하여 구조화했으며, 피드백받아 이해하기</a:t>
            </a:r>
            <a:r>
              <a:rPr sz="1200">
                <a:solidFill>
                  <a:srgbClr val="000000"/>
                </a:solidFill>
                <a:latin typeface="맑은 고딕"/>
              </a:rPr>
              <a:t>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기업의 성과를 스토리텔링 방식으로 전달한 경험이 있다고 하셨습니다. 구체적으로 어떤 스토리텔링 기법을 활용하셨으며, 이 경험을 통해 무엇을 배웠는지 설명해 주십시오.</a:t>
            </a:r>
            <a:br/>
            <a:r>
              <a:t>(2) 구글 광고 모니터링 경험을 통한 광고비 30% 절감 사례가 인상적입니다. 이 경험에서 어떤 도전과 어려움을 마주했으며, 이를 어떻게 극복하셨는지에 대해 설명해 주십시오.</a:t>
            </a:r>
            <a:br/>
            <a:r>
              <a:t>(3) 이해관계자와의 신뢰 구축을 위해 대내외 보고자료를 작성하신 경험이 있다고 하셨습니다. 이 과정에서 특별히 강조했던 요소나 기법이 있다면 무엇이었고, 그 결과 어떤 변화가 있었는지 말씀해 주십시오.</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경마 및 말 산업의 발전과 즐거운 경마 경험을 제공하는 Racing Chemist가 되겠습니다.경마의 핵심 가치는 </a:t>
            </a:r>
            <a:r>
              <a:rPr u="sng" b="1" sz="1200">
                <a:solidFill>
                  <a:srgbClr val="000000"/>
                </a:solidFill>
                <a:latin typeface="맑은 고딕"/>
              </a:rPr>
              <a:t>(1)공정성과 신뢰성입니다. 도핑 검사는 경주마의 운동 능력을 인위적으로 조작하는 것을 방지하고, 경기의 공정성을 보장하는 역할을 합니다. 또한, 유전자 검사는</a:t>
            </a:r>
            <a:r>
              <a:rPr sz="1200">
                <a:solidFill>
                  <a:srgbClr val="000000"/>
                </a:solidFill>
                <a:latin typeface="맑은 고딕"/>
              </a:rPr>
              <a:t> 경주마의 DNA를 분석하고 혈통을 관리하는 말 산업의 경쟁력에 중요한 업무입니다. 분석기기 활용 능력과 실험 경험을 바탕으로 도핑 및 유전자 검사의 신뢰성을 높이고, 공정한 경마 환경 조성에 기여하겠습니다.유기합성 연구실에서 학부 연구생으로 활동하며 LC/MS, NMR 등을 활용한 정량 및 정성 </a:t>
            </a:r>
            <a:r>
              <a:rPr u="sng" b="1" sz="1200">
                <a:solidFill>
                  <a:srgbClr val="000000"/>
                </a:solidFill>
                <a:latin typeface="맑은 고딕"/>
              </a:rPr>
              <a:t>(2)분석을 수행한 경험이 있습니다. 실험 과정에서 예상과 다른 결과가 나왔을 때 원인을 분석하고, 합성 조건을 조정하여 최적화하는 과정에서 문제해결 능력과</a:t>
            </a:r>
            <a:r>
              <a:rPr sz="1200">
                <a:solidFill>
                  <a:srgbClr val="000000"/>
                </a:solidFill>
                <a:latin typeface="맑은 고딕"/>
              </a:rPr>
              <a:t> 데이터 해석 역량을 기를 수 있었습니다. 또한, 반복 실험을 통해 결과의 정확도를 높이는 실험의 재현성도 확보했으며, 외부 교육을 </a:t>
            </a:r>
            <a:r>
              <a:rPr u="sng" b="1" sz="1200">
                <a:solidFill>
                  <a:srgbClr val="000000"/>
                </a:solidFill>
                <a:latin typeface="맑은 고딕"/>
              </a:rPr>
              <a:t>(3)통해 HPLC와 GC 장비 이론 및 운용법을 익히며 분석기기 활용 역량도 강화했습니다.이러한 경험을 바탕으로 도핑 검사에서 금지 약물을</a:t>
            </a:r>
            <a:r>
              <a:rPr sz="1200">
                <a:solidFill>
                  <a:srgbClr val="000000"/>
                </a:solidFill>
                <a:latin typeface="맑은 고딕"/>
              </a:rPr>
              <a:t> 철저히 검출하고, 신뢰성 높은 데이터를 확보하여 판정 정확도를 높이겠습니다. 또한, 국제공인시험기관 자격을 유지하기 위해 내·외부 심사 및 국제 비교숙련도 시험에 적극적으로 참여하겠습니다. 최신 분석 기술을 지속적으로 습득하고, 국제공인시험기관 기준에 맞는 신뢰성 있는 시험을 통해 IFHA 표준시험기관 인증 취득에 기여하겠습니다. 나아가, 유전자 검사 기술을 활용하여 한국마사회의 K-NICKS 프로젝트 및 해외종축사업의 발전에 이바지하겠습니다. 경마는 혈통 스포츠라고 불릴 만큼 유전적 특성이 경기력에 큰 영향을 미칩니다. 신뢰성 높은 유전자 검사를 수행하여 우수한 경주마를 선별하고, 국산 경주마의 품질 향상과 산업의 글로벌 경쟁력 강화를 이끌겠습니다. 이를 바탕으로 한국마사회 도핑검사소의 신뢰도를 높이고, 한국 말 산업의 경쟁력을 강화하는 도핑검사원이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경마의 공정성과 신뢰성을 위해 도핑 및 유전자 검사의 신뢰성을 높이겠다고 하셨습니다. 과거 유기합성 연구실에서의 분석 실험 경험이 해당 직무에 어떻게 구체적으로 기여할 것이라고 생각하십니까?</a:t>
            </a:r>
            <a:br/>
            <a:r>
              <a:t>(2) 국제공인시험기관 자격을 유지하기 위해 어떤 종류의 국제 비교숙련도 시험에 참여해보고 싶으신가요?</a:t>
            </a:r>
            <a:br/>
            <a:r>
              <a:t>(3) IFHA 표준시험기관 인증 취득에 기여하여 한국 마사회의 국제적인 입지를 어떻게 강화할 계획인지 설명해주실 수 있을까요?</a:t>
            </a:r>
          </a:p>
        </p:txBody>
      </p:sp>
    </p:spTree>
  </p:cSld>
  <p:clrMapOvr>
    <a:masterClrMapping/>
  </p:clrMapOvr>
</p:sld>
</file>

<file path=ppt/slides/slide4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도출]플랫폼 마케팅 업무를 위한 과업지시서 작성 중, </a:t>
            </a:r>
            <a:r>
              <a:rPr u="sng" b="1" sz="1200">
                <a:solidFill>
                  <a:srgbClr val="000000"/>
                </a:solidFill>
                <a:latin typeface="맑은 고딕"/>
              </a:rPr>
              <a:t>(1)SNS 홍보 효과를 측정하는 핵심 성과 지표를 설정하는 과정에서 과장님과 의견 차이가 있었습니다.저는 광고비 투입 대비 효과(사이트 유입률 등) 를 반영해야 한다고 주장했고, 과장님은</a:t>
            </a:r>
            <a:r>
              <a:rPr sz="1200">
                <a:solidFill>
                  <a:srgbClr val="000000"/>
                </a:solidFill>
                <a:latin typeface="맑은 고딕"/>
              </a:rPr>
              <a:t> 기존에 사용하던 SNS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 설명하였지만 제 의견이 받아들여지지 않았습니다.이에, 다음의 세 가지 접근법을 사용하기로 했습니다.1. 구두로 보고드린 데이터를 엑셀로 시각화하여, 상관관계가 없다는 점을 명확히 드러냈습니다.2. 유사 플랫폼의 과업지시서에서도 광고비 투입 대비 효과 지표를 채택하며, 이 방식이 </a:t>
            </a:r>
            <a:r>
              <a:rPr u="sng" b="1" sz="1200">
                <a:solidFill>
                  <a:srgbClr val="000000"/>
                </a:solidFill>
                <a:latin typeface="맑은 고딕"/>
              </a:rPr>
              <a:t>(2)업계 트렌드임을 보여주는 사례를 수집했습니다.3. 과장님의 의견도 존중하기 위해, 기존 SNS 지표를 배제하는 것이 아니라, 광고비 투입 대비 효과 지표와 병행하며, 점진적으로 바꿔나가자는 절충안을 마련했습니다.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있었습니다.이를 통해, 갈등 상황에서는 감정적 대응보단 데이터를 기반으로, 시각적으로 (3)설득하는 것이 중요하며, 상대방을 고려하여 절충안을 제시하는 것이 더 좋은 결과로 이어질 수 있다는</a:t>
            </a:r>
            <a:r>
              <a:rPr sz="1200">
                <a:solidFill>
                  <a:srgbClr val="000000"/>
                </a:solidFill>
                <a:latin typeface="맑은 고딕"/>
              </a:rPr>
              <a:t>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플랫폼 마케팅 업무에서 과장님과 의견 차이를 조정했던 사례가 있었는데, 이 과정에서 가장 어려웠던 점과 그것을 어떻게 극복하셨는지에 대해 자세히 설명해 주십시오.</a:t>
            </a:r>
            <a:br/>
            <a:r>
              <a:t>(2) 과장님과 합의에 이르기 위해 사용하셨던 세 가지 접근법 중, 가장 효과적이었던 방법은 무엇이었고, 이를 통해 얻게 된 가장 큰 성과는 무엇이었는지 설명해 주십시오.</a:t>
            </a:r>
            <a:br/>
            <a:r>
              <a:t>(3) 데이터를 기반으로 설득하는 과정을 통해 배우신 교훈이 있다고 하셨습니다. 이 경험을 바탕으로, 향후 비슷한 상황에서 어떻게 더 나은 결과를 도출할 계획인지 설명해 주십시오.</a:t>
            </a:r>
          </a:p>
        </p:txBody>
      </p:sp>
    </p:spTree>
  </p:cSld>
  <p:clrMapOvr>
    <a:masterClrMapping/>
  </p:clrMapOvr>
</p:sld>
</file>

<file path=ppt/slides/slide4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야학에서 봉사활동을 하며, 기존 교육 방식의 한계를 인식하고 개선했던 경험이 있습니다.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하지만 수업 방식을 바꾸는 과정에서 학생들의 반발이 있었습니다. 익숙한 방식에서 벗어나는 것에 </a:t>
            </a:r>
            <a:r>
              <a:rPr u="sng" b="1" sz="1200">
                <a:solidFill>
                  <a:srgbClr val="000000"/>
                </a:solidFill>
                <a:latin typeface="맑은 고딕"/>
              </a:rPr>
              <a:t>(1)대한 부담이 컸기 때문입니다.이 문제를 해결하기 위해 학생들이 흥미를 느낄 수 있는 자료를 직접 만들어 수업을 진행했습니다.</a:t>
            </a:r>
            <a:r>
              <a:rPr sz="1200">
                <a:solidFill>
                  <a:srgbClr val="000000"/>
                </a:solidFill>
                <a:latin typeface="맑은 고딕"/>
              </a:rPr>
              <a:t> 또한 사진 묘사하기, 병원 문진표 작성 등 다양한 콘텐츠를 기획했습니다. 학생들과 소통하며 의견을 반영하는 방식으로 운영하여 참여도를 높였습니다. 그 결과, 처음에는 어려워하던 학생들도 점차 수업에 적극적으로 참여했고, 몇몇 학생들은 “이 선생님 수업이 제일 재미있다”는 피드백을 주기도 했습니다.이 경험을 바탕으로, 입사 후 힐링승마 프로그램의 대상에 '쉬었음 청년'을 추가하여 사회적 문제 해결에 기여하고 싶습니다. 프로그램을 진행하는 과정에서 '쉬었음청년'의 심리적 부담을 줄이는 콘텐츠와 방식을 </a:t>
            </a:r>
            <a:r>
              <a:rPr u="sng" b="1" sz="1200">
                <a:solidFill>
                  <a:srgbClr val="000000"/>
                </a:solidFill>
                <a:latin typeface="맑은 고딕"/>
              </a:rPr>
              <a:t>(2)개발하고, 개인 맞춤형 참여 유도 방안을 적용하고 싶습니다. 결과적으로는 2024년 3,437명이었던 힐링승마 참여 인원을 4,000명까지 늘려보고 싶습니다.'쉬었음청년'을 위한 힐링승마 지원사업은 마사회의 ESG 경영을 강화하는 전략적 사회공헌활동이 될 수 있다고 생각합니다.</a:t>
            </a:r>
            <a:r>
              <a:rPr sz="1200">
                <a:solidFill>
                  <a:srgbClr val="000000"/>
                </a:solidFill>
                <a:latin typeface="맑은 고딕"/>
              </a:rPr>
              <a:t>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a:t>
            </a:r>
            <a:r>
              <a:rPr u="sng" b="1" sz="1200">
                <a:solidFill>
                  <a:srgbClr val="000000"/>
                </a:solidFill>
                <a:latin typeface="맑은 고딕"/>
              </a:rPr>
              <a:t>(3)과제인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야학에서의 기존 교육 방식 개선 과정에서 학생들의 반발을 극복하기 위해 사용한 구체적인 자료나 콘텐츠에 대해 설명해 주시겠습니까?</a:t>
            </a:r>
            <a:br/>
            <a:r>
              <a:t>(2) 힐링승마 프로그램의 대상 확대를 계획하셨는데, '쉬었음 청년'을 위한 콘텐츠를 개발하면서 어떤 심리적 특징에 중점을 두고자 하셨는지 말씀해 주세요.</a:t>
            </a:r>
            <a:br/>
            <a:r>
              <a:t>(3) 마사회의 ESG 경영 강화를 위한 전략적 사회공헌활동으로서 힐링승마 프로그램이 어떤 방식으로 기여할 수 있을지 구체적으로 설명해 주시겠어요?</a:t>
            </a:r>
          </a:p>
        </p:txBody>
      </p:sp>
    </p:spTree>
  </p:cSld>
  <p:clrMapOvr>
    <a:masterClrMapping/>
  </p:clrMapOvr>
</p:sld>
</file>

<file path=ppt/slides/slide4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a:t>
            </a:r>
            <a:r>
              <a:rPr u="sng" b="1" sz="1200">
                <a:solidFill>
                  <a:srgbClr val="000000"/>
                </a:solidFill>
                <a:latin typeface="맑은 고딕"/>
              </a:rPr>
              <a:t>(1)그것을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특히, 기준에 맞지 않는 사진을 제출하는 문제가 가장 많았고, 동의서와</a:t>
            </a:r>
            <a:r>
              <a:rPr sz="1200">
                <a:solidFill>
                  <a:srgbClr val="000000"/>
                </a:solidFill>
                <a:latin typeface="맑은 고딕"/>
              </a:rPr>
              <a:t> 인감증명서의 도장이 일치하지 않아 보완 요청이 반복되는 상황이었습니다. 또한 팀원들 역시 행정 서류 검토 경험이 부족했고, 사업 대상 품목이 모호해 담당 과장님께 여러 번 여쭤봐야 했던 것도 문제였습니다. 이는 업무 지연으로 이어졌고 결국 첫 해에는 사업 일정이 일주일 정도 지연되기도 했습니다. 이러한 문제를 해결하기 위해 두 번째 해에는 미리 반복되는 보완 요청 사항을 정리하여 안내 드렸고, 사진 촬영 기준을 쉽게 </a:t>
            </a:r>
            <a:r>
              <a:rPr u="sng" b="1" sz="1200">
                <a:solidFill>
                  <a:srgbClr val="000000"/>
                </a:solidFill>
                <a:latin typeface="맑은 고딕"/>
              </a:rPr>
              <a:t>(2)확인할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a:t>
            </a:r>
            <a:r>
              <a:rPr sz="1200">
                <a:solidFill>
                  <a:srgbClr val="000000"/>
                </a:solidFill>
                <a:latin typeface="맑은 고딕"/>
              </a:rPr>
              <a:t> 소통 방식을 제안했습니다.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이 경험을 통해 단순히 정보를 전달하는 것이 아니라 상대방이 쉽게 이해할 수 있도록 소통하는 것이 중요하다는 점을 배웠습니다. 또한 반복되는 문제를 최소화하기 위해 사전 준비와 효율적인 협업 방식이 필요하다는 것을 깨달았습니다. 한국마사회에서도 행정 지원 및 문서 관리 과정에서 불필요한 반복 업무를 줄이고, 내부 소통 방식을 개선하여 조직 운영의 효율성을 높이는 역할을 수행하겠습니다.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OO공기업에서 아르바이트를 하면서 서류 누락 문제를 해결하기 위해 사용한 구체적인 소통 방식에 대해 설명해 주실 수 있나요?</a:t>
            </a:r>
            <a:br/>
            <a:r>
              <a:t>(2) 행정 서류 검토의 효율화를 위해 제안하신 소통 방식이 팀원들에게 어떤 영향을 미쳤는지 좀 더 자세히 이야기해 주세요.</a:t>
            </a:r>
            <a:br/>
            <a:r>
              <a:t>(3) 한국마사회에 입사 후, 이전 경험을 바탕으로 내부 소통 방식을 개선하기 위해 어떤 구체적인 방안을 실행하고 싶은지 말씀해 주세요.</a:t>
            </a:r>
          </a:p>
        </p:txBody>
      </p:sp>
    </p:spTree>
  </p:cSld>
  <p:clrMapOvr>
    <a:masterClrMapping/>
  </p:clrMapOvr>
</p:sld>
</file>

<file path=ppt/slides/slide4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유치하고,회사의 내부 고객이라 할 수 있는 </a:t>
            </a:r>
            <a:r>
              <a:rPr u="sng" b="1" sz="1200">
                <a:solidFill>
                  <a:srgbClr val="000000"/>
                </a:solidFill>
                <a:latin typeface="맑은 고딕"/>
              </a:rPr>
              <a:t>(1)직원들의 원활한 업무를 지원하며유익한 제도와 사내 행사를 기획하여 한국마사회의 '대내외적인 고객 만족도’를 높이고 싶습니다.금융 창구에서 매일 80여명의 고객님들께 맞춤형 금융 서비스를</a:t>
            </a:r>
            <a:r>
              <a:rPr sz="1200">
                <a:solidFill>
                  <a:srgbClr val="000000"/>
                </a:solidFill>
                <a:latin typeface="맑은 고딕"/>
              </a:rPr>
              <a:t> 제공하여 조직 목표 달성에 기여한 경험이 있습니다.수수료를 내며 폰뱅킹만 사용하시는 고객님께 스마트뱅킹 설치를 도와드렸고편리한 기능을 알려준 것에 </a:t>
            </a:r>
            <a:r>
              <a:rPr u="sng" b="1" sz="1200">
                <a:solidFill>
                  <a:srgbClr val="000000"/>
                </a:solidFill>
                <a:latin typeface="맑은 고딕"/>
              </a:rPr>
              <a:t>(2)대한 감사인사와 함께 남편분과 재방문하셔서 정기예금 1억원을 예치하셨습니다.고객 입장에서 생각하고 진심으로 임했던 영업활동이 쌓여고객만족도 5점 만점 중 4.8점을 받았고 분기별 예금목표에</a:t>
            </a:r>
            <a:r>
              <a:rPr sz="1200">
                <a:solidFill>
                  <a:srgbClr val="000000"/>
                </a:solidFill>
                <a:latin typeface="맑은 고딕"/>
              </a:rPr>
              <a:t> 달성하여 조직 포상을 받게 되었습니다.경마일에 사무직 직원들도 </a:t>
            </a:r>
            <a:r>
              <a:rPr u="sng" b="1" sz="1200">
                <a:solidFill>
                  <a:srgbClr val="000000"/>
                </a:solidFill>
                <a:latin typeface="맑은 고딕"/>
              </a:rPr>
              <a:t>(3)현장에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제시하겠습니다.공기업</a:t>
            </a:r>
            <a:r>
              <a:rPr sz="1200">
                <a:solidFill>
                  <a:srgbClr val="000000"/>
                </a:solidFill>
                <a:latin typeface="맑은 고딕"/>
              </a:rPr>
              <a:t> 인턴 당시, 장거리 출퇴근하는 직원들을 위한 교통혜택 검토 보고서를 작성하며 실무 역량을 길렀습니다.자료조사부터 검토의견까지 일임한 업무였기에 부담감이 막심했고 초반에는 교통수단별 제휴혜택을 나열한 정리글에 불과했습니다.멘토이신 과장님과 차장님의 도움을 받아 수시로 피드백 요청을 드리고 수정을 반복한 결과, 붙임자료로 운영방안까지 마련하여 검토 보고서를 완성하였습니다.자료를 보지 않고 설명할 수 있을 정도로 발표 연습하여 검토결과를 직접 처장님께 보고드렸습니다.제가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 금융 창구에서 고객님께 스마트뱅킹을 안내하며 고객만족도 4.8점을 달성한 경험이 있다 하셨는데, 이러한 경험을 한국마사회에서 어떻게 활용하여 고객 만족도를 높일 계획이신가요?</a:t>
            </a:r>
            <a:br/>
            <a:r>
              <a:t>(2) 경마일에 사무직 직원이 현장 업무를 지원한다고 하셨습니다. 이와 같은 상황에서 지원자가 제안할 수 있는 구체적인 아이디어가 있다면 무엇인가요?</a:t>
            </a:r>
            <a:br/>
            <a:r>
              <a:t>(3) 공기업 인턴 당시 작성한 '교통혜택 검토 보고서'가 실무회의를 기반으로 사용되었다고 하셨습니다. 이러한 경험을 통해 지원자가 배운 점은 무엇이며, 이를 향후 기획업무에 어떻게 적용할 생각이신가요?</a:t>
            </a:r>
          </a:p>
        </p:txBody>
      </p:sp>
    </p:spTree>
  </p:cSld>
  <p:clrMapOvr>
    <a:masterClrMapping/>
  </p:clrMapOvr>
</p:sld>
</file>

<file path=ppt/slides/slide4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a:t>
            </a:r>
            <a:r>
              <a:rPr u="sng" b="1" sz="1200">
                <a:solidFill>
                  <a:srgbClr val="000000"/>
                </a:solidFill>
                <a:latin typeface="맑은 고딕"/>
              </a:rPr>
              <a:t>(1)나의 업무에 영향이 끼친다면 본인이 업무 책임감이 없는 것이다"라는 따끔한 조언을 해주셨습니다.내심 인턴으로서 직원들과 소통하는 것이 조심스러워 ‘메일’이라는 소극적인 방법만을 택해 업무를 완수하려 한 스스로를</a:t>
            </a:r>
            <a:r>
              <a:rPr sz="1200">
                <a:solidFill>
                  <a:srgbClr val="000000"/>
                </a:solidFill>
                <a:latin typeface="맑은 고딕"/>
              </a:rPr>
              <a:t> </a:t>
            </a:r>
            <a:r>
              <a:rPr u="sng" b="1" sz="1200">
                <a:solidFill>
                  <a:srgbClr val="000000"/>
                </a:solidFill>
                <a:latin typeface="맑은 고딕"/>
              </a:rPr>
              <a:t>(2)반성하며말씀드릴 내용을 메모하여 정리한 후 해당 부서로 직접 찾아갔습니다.담당 대리님께서는 많은 통화로</a:t>
            </a:r>
            <a:r>
              <a:rPr sz="1200">
                <a:solidFill>
                  <a:srgbClr val="000000"/>
                </a:solidFill>
                <a:latin typeface="맑은 고딕"/>
              </a:rPr>
              <a:t> 자리를 비우지 못해 수합이 늦어졌다고 미안해하시며 바로 보내주겠다고 말씀하셨고 10분내로 명단을 받아볼 수 있었습니다.‘왜 진작 찾아 뵙고 직접 말씀드리지 못했을까’ 싶었을 정도로 오해가 풀리고 빠르게 문제가 해결되는 것을 보면서적극적으로 소통하는 것에 용기를 얻었고이후 20개 경기 종목별 일정을 조율할 때, </a:t>
            </a:r>
            <a:r>
              <a:rPr u="sng" b="1" sz="1200">
                <a:solidFill>
                  <a:srgbClr val="000000"/>
                </a:solidFill>
                <a:latin typeface="맑은 고딕"/>
              </a:rPr>
              <a:t>(3)여유시간을 여쭙는 등 먼저 직원분들께 다가갔습니다.그 결과, 주어진 7일의 소통기간을 단축하여 5일만에 20개 전 종목 경기를</a:t>
            </a:r>
            <a:r>
              <a:rPr sz="1200">
                <a:solidFill>
                  <a:srgbClr val="000000"/>
                </a:solidFill>
                <a:latin typeface="맑은 고딕"/>
              </a:rPr>
              <a:t>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멘토 과장님의 조언을 통해 메일 대신 직접 방문하여 문제를 해결했는데, 이 경험이 이후 타 부서와의 협력에 어떻게 도움이 되었나요?</a:t>
            </a:r>
            <a:br/>
            <a:r>
              <a:t>(2) 지원자가 소통의 어려움을 극복한 후, 20개 경기를 7일이 아닌 5일 만에 모두 마쳤다고 했습니다. 이 과정을 통해 배운 가장 큰 교훈은 무엇이며, 이를 업무에 앞으로 어떻게 활용하실 계획인가요?</a:t>
            </a:r>
            <a:br/>
            <a:r>
              <a:t>(3) 성실인턴으로 선정될 정도의 적극성을 보이셨는데, 이러한 적극적인 태도가 사내에서 동료들과의 협업에 어떤 긍정적인 영향을 미칠 수 있을 것이라 생각하시나요?</a:t>
            </a:r>
          </a:p>
        </p:txBody>
      </p:sp>
    </p:spTree>
  </p:cSld>
  <p:clrMapOvr>
    <a:masterClrMapping/>
  </p:clrMapOvr>
</p:sld>
</file>

<file path=ppt/slides/slide4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a:t>
            </a:r>
            <a:r>
              <a:rPr u="sng" b="1" sz="1200">
                <a:solidFill>
                  <a:srgbClr val="000000"/>
                </a:solidFill>
                <a:latin typeface="맑은 고딕"/>
              </a:rPr>
              <a:t>(1)있습니다. 하지만 저는 이런 선입견에서 벗어나, 말과 인간이 함께 공존하고 어우러져 살아갈 수 있는 ‘하나의 산업’을 만들어</a:t>
            </a:r>
            <a:r>
              <a:rPr sz="1200">
                <a:solidFill>
                  <a:srgbClr val="000000"/>
                </a:solidFill>
                <a:latin typeface="맑은 고딕"/>
              </a:rPr>
              <a:t> 나가는 기업이라는 좋은 인식을 새길 수 있도록 다양한 말산업 콘텐츠를 끊임없이 개발하고 싶습니다. 이의 목표를 달성하기 위한 첫 </a:t>
            </a:r>
            <a:r>
              <a:rPr u="sng" b="1" sz="1200">
                <a:solidFill>
                  <a:srgbClr val="000000"/>
                </a:solidFill>
                <a:latin typeface="맑은 고딕"/>
              </a:rPr>
              <a:t>(2)번째 걸음은 말의 복지 증진이라고 생각합니다. 최근 논쟁거리가 되었던“공주폐마목장”같은 경우에도 과반수가 경주 퇴역마들이었습니다. 이 말들은 사업성이 떨어진다는 이유로 민간승마장들에게 버려졌고, 결국엔</a:t>
            </a:r>
            <a:r>
              <a:rPr sz="1200">
                <a:solidFill>
                  <a:srgbClr val="000000"/>
                </a:solidFill>
                <a:latin typeface="맑은 고딕"/>
              </a:rPr>
              <a:t>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a:t>
            </a:r>
            <a:r>
              <a:rPr u="sng" b="1" sz="1200">
                <a:solidFill>
                  <a:srgbClr val="000000"/>
                </a:solidFill>
                <a:latin typeface="맑은 고딕"/>
              </a:rPr>
              <a:t>(3)생각합니다. 둘째, 말이라는 동물은 인간을 위해 평생을 봉사하는 동물입니다. 제가 취득한 재활승마지도사라는 자격증을 적극적으로 활용하여, 장애인 비장애인 모두가</a:t>
            </a:r>
            <a:r>
              <a:rPr sz="1200">
                <a:solidFill>
                  <a:srgbClr val="000000"/>
                </a:solidFill>
                <a:latin typeface="맑은 고딕"/>
              </a:rPr>
              <a:t> 안전하고 삶의 가치를 높이며, 말들 역시 편안한 안식처와 그에 대한 대우를 받을 수 있도록 안정된 승마의 배경을 만들어주고 싶습니다.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'말산업 콘텐츠 개발'을 통해 경마에 대한 편견을 바꾸고자 하셨습니다. 지원자가 생각하는 효과적이고 혁신적인 말산업 콘텐츠의 예시나 아이디어가 있다면 말씀해 주세요.</a:t>
            </a:r>
            <a:br/>
            <a:r>
              <a:t>(2) 지원자가 언급한 '공주폐마목장' 사례를 통해 말 복지를 증진시키기 위해 구체적으로 어떤 방안을 제안할 수 있을까요? 또한, 이 방안이 한국마사회에서 어떻게 실현될 수 있을지 설명해 주세요.</a:t>
            </a:r>
            <a:br/>
            <a:r>
              <a:t>(3) 재활승마지도사 자격증을 통해 특히 장애인들을 위한 말산업 발전을 이루고자 했는데, 이를 위해 구체적으로 어떤 활동을 하고 싶으신가요?</a:t>
            </a:r>
          </a:p>
        </p:txBody>
      </p:sp>
    </p:spTree>
  </p:cSld>
  <p:clrMapOvr>
    <a:masterClrMapping/>
  </p:clrMapOvr>
</p:sld>
</file>

<file path=ppt/slides/slide4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항상 본 운동 전후로 조마삭과 워킹머신을 돌려 말을 운동시켜야 했습니다. 그렇게 하면 마리당 최소 1시간 정도 소요되었고, 인당 배정되는 말은 10마리씩이여서 직원들 간의 협력은 필수였습니다.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a:t>
            </a:r>
            <a:r>
              <a:rPr u="sng" b="1" sz="1200">
                <a:solidFill>
                  <a:srgbClr val="000000"/>
                </a:solidFill>
                <a:latin typeface="맑은 고딕"/>
              </a:rPr>
              <a:t>(1)배우고 잘해야겠다는 생각이 들어 A 직원이 하는 것을 따라 해보았고, 어디서 문제가 발생하였는지 파악할 수 있었습니다. 말은 발이 생명이라 생각해서 귀찮아도 정석대로 관리 해주는 반면, A 직원은 상사가 지켜볼 당시 운동만 열심히 하고 그 후의</a:t>
            </a:r>
            <a:r>
              <a:rPr sz="1200">
                <a:solidFill>
                  <a:srgbClr val="000000"/>
                </a:solidFill>
                <a:latin typeface="맑은 고딕"/>
              </a:rPr>
              <a:t> 관리는 제대로 안해줬기 때문에 일이 일찍 끝나 결과의 차이가 생길 수밖에 없었습니다. 상대에게 ‘이건 이렇게 하면 안 되지 않느냐’라며 </a:t>
            </a:r>
            <a:r>
              <a:rPr u="sng" b="1" sz="1200">
                <a:solidFill>
                  <a:srgbClr val="000000"/>
                </a:solidFill>
                <a:latin typeface="맑은 고딕"/>
              </a:rPr>
              <a:t>(2)불만을 표했지만, 말하지 않으면 아무도 모른다, 어차피 말들은 관리하는 사람이 매번 바뀌니 티가</a:t>
            </a:r>
            <a:r>
              <a:rPr sz="1200">
                <a:solidFill>
                  <a:srgbClr val="000000"/>
                </a:solidFill>
                <a:latin typeface="맑은 고딕"/>
              </a:rPr>
              <a:t> 안 난다고 이야기하였습니다. 하지만 제일 중요한 관리를 빼먹는다는 것은 있을 수 없다고 생각했고, 이미 말들의 건강 상태가 나빠진 상태여서 각자 부족하다 생각되는 부분을 서로가 채워주어 보자 하고 합의했습니다. 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a:t>
            </a:r>
            <a:r>
              <a:rPr u="sng" b="1" sz="1200">
                <a:solidFill>
                  <a:srgbClr val="000000"/>
                </a:solidFill>
                <a:latin typeface="맑은 고딕"/>
              </a:rPr>
              <a:t>(3)단계 더 성장하였습니다.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a:t>
            </a:r>
            <a:r>
              <a:rPr sz="1200">
                <a:solidFill>
                  <a:srgbClr val="000000"/>
                </a:solidFill>
                <a:latin typeface="맑은 고딕"/>
              </a:rPr>
              <a:t>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이전 직장에서 '말의 발 관리' 측면에서 동료와 의견 차이를 조율하고 개선을 이뤄냈던 과정에서 어떤 부분이 가장 성장을 이끌었다고 생각하십니까?</a:t>
            </a:r>
            <a:br/>
            <a:r>
              <a:t>(2) 업무 효율성과 말 건강 관리를 동시에 개선하기 위한 향후 지원자의 계획이나 전략이 있다면 무엇인가요?</a:t>
            </a:r>
            <a:br/>
            <a:r>
              <a:t>(3) 지원자는 대화를 통해 어려움을 극복했다고 하셨는데, 이 경험이 이후 의사소통 방법에 어떤 영향을 미쳤고 어떻게 적용하고 계신가요?</a:t>
            </a:r>
          </a:p>
        </p:txBody>
      </p:sp>
    </p:spTree>
  </p:cSld>
  <p:clrMapOvr>
    <a:masterClrMapping/>
  </p:clrMapOvr>
</p:sld>
</file>

<file path=ppt/slides/slide4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한국마사회에 입사하여 사용자 중심의 정보인프라를 구축하고, 발생할 수 있는 문제에 대해 예측 및 해결하는 데 기여하고 싶습니다.</a:t>
            </a:r>
            <a:r>
              <a:rPr u="sng" b="1" sz="1200">
                <a:solidFill>
                  <a:srgbClr val="000000"/>
                </a:solidFill>
                <a:latin typeface="맑은 고딕"/>
              </a:rPr>
              <a:t>(1)사용자 요구사항을 기반으로 관리 시스템을 개발하여 업무의 효율성 및 편리성을 증진시킨 경험이 있습니다. 당시,</a:t>
            </a:r>
            <a:r>
              <a:rPr sz="1200">
                <a:solidFill>
                  <a:srgbClr val="000000"/>
                </a:solidFill>
                <a:latin typeface="맑은 고딕"/>
              </a:rPr>
              <a:t> 스피커 제조 회사의 재고 및 발주, 판매 관리 시스템이 구축되어 있지 않았고 수기로 작성하여 관리하는 불편함이 있었습니다. 업무 효율성 증진을 위해 새로운 관리 시스템의 개발이 필요하다고 판단하였습니다. 먼저, 직원들의 요구사항을 인터뷰하여 취합하였고 필수적으로 구현될 필요가 있는 기능들만 모아서 프로토타입을 만들었습니다. 또한, 지속적으로 </a:t>
            </a:r>
            <a:r>
              <a:rPr u="sng" b="1" sz="1200">
                <a:solidFill>
                  <a:srgbClr val="000000"/>
                </a:solidFill>
                <a:latin typeface="맑은 고딕"/>
              </a:rPr>
              <a:t>(2)요구사항을 수집하여 반영하는 것이 중요하다고 생각하였습니다. 이에, 3번의 프로토타입 개발 과정을 거쳐 추가로 구현되거나 개선될 필요가 있는 부분을 조사하여 관리 시스템에</a:t>
            </a:r>
            <a:r>
              <a:rPr sz="1200">
                <a:solidFill>
                  <a:srgbClr val="000000"/>
                </a:solidFill>
                <a:latin typeface="맑은 고딕"/>
              </a:rPr>
              <a:t> 반영하였습니다.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a:t>
            </a:r>
            <a:r>
              <a:rPr u="sng" b="1" sz="1200">
                <a:solidFill>
                  <a:srgbClr val="000000"/>
                </a:solidFill>
                <a:latin typeface="맑은 고딕"/>
              </a:rPr>
              <a:t>(3)미래에도 시스템개발 및 유지 보수에 대한 중요성은 점점 커질 것이고, 개발될 시스템의 중심에는 사용자가 가장 우선시되어야 할 것입니다. 먼저, 구축된 정보시스템을 파악하고 이와 관련하여 자주</a:t>
            </a:r>
            <a:r>
              <a:rPr sz="1200">
                <a:solidFill>
                  <a:srgbClr val="000000"/>
                </a:solidFill>
                <a:latin typeface="맑은 고딕"/>
              </a:rPr>
              <a:t>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'사용자 중심의 정보인프라 구축'에 기여하고 싶다고 하셨는데, 이에 대한 구체적인 계획이나 전략은 무엇인지 설명해 주실 수 있으신가요?</a:t>
            </a:r>
            <a:br/>
            <a:r>
              <a:t>(2) 새로운 관리 시스템을 개발하면서 3번의 프로토타입 개발 과정을 거쳤다고 하셨습니다. 각 프로토타입 개발 단계에서 주로 어떤 문제들을 발견하고 개선하셨나요?</a:t>
            </a:r>
            <a:br/>
            <a:r>
              <a:t>(3) 개발한 시스템이 사용자의 업무 효율성을 약 30% 증진시켰다고 하셨는데, 이 수치에 대한 구체적인 측정 방법은 무엇인가요?</a:t>
            </a:r>
          </a:p>
        </p:txBody>
      </p:sp>
    </p:spTree>
  </p:cSld>
  <p:clrMapOvr>
    <a:masterClrMapping/>
  </p:clrMapOvr>
</p:sld>
</file>

<file path=ppt/slides/slide4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어려운 업무를 맡지 </a:t>
            </a:r>
            <a:r>
              <a:rPr u="sng" b="1" sz="1200">
                <a:solidFill>
                  <a:srgbClr val="000000"/>
                </a:solidFill>
                <a:latin typeface="맑은 고딕"/>
              </a:rPr>
              <a:t>(1)않으려는 팀원들을 설득하여 프로젝트를 완수한 경험이 있습니다.빅데이터를 활용한 예측 모델 개발이라는 주제로 프로젝트를 수행하던</a:t>
            </a:r>
            <a:r>
              <a:rPr sz="1200">
                <a:solidFill>
                  <a:srgbClr val="000000"/>
                </a:solidFill>
                <a:latin typeface="맑은 고딕"/>
              </a:rPr>
              <a:t>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a:t>
            </a:r>
            <a:r>
              <a:rPr u="sng" b="1" sz="1200">
                <a:solidFill>
                  <a:srgbClr val="000000"/>
                </a:solidFill>
                <a:latin typeface="맑은 고딕"/>
              </a:rPr>
              <a:t>(2)담당하는 문제점이 있었습니다. 먼저, 팀원들의 의견을 취합하여 타협점을 찾기 위해 노력하였습니다. 이를 통해, 공평성의 측면에서는 모두가 균등하게 수행할 필요가</a:t>
            </a:r>
            <a:r>
              <a:rPr sz="1200">
                <a:solidFill>
                  <a:srgbClr val="000000"/>
                </a:solidFill>
                <a:latin typeface="맑은 고딕"/>
              </a:rPr>
              <a:t> 있지만 개인의 능력 또한 고려할 필요가 있다고 판단하였습니다. 이에, </a:t>
            </a:r>
            <a:r>
              <a:rPr u="sng" b="1" sz="1200">
                <a:solidFill>
                  <a:srgbClr val="000000"/>
                </a:solidFill>
                <a:latin typeface="맑은 고딕"/>
              </a:rPr>
              <a:t>(3)주제에 대해 어려움을 느끼는 팀원들에게 상대적으로 낮은 강도의 업무를 부여하되 어려운 업무를 담당하는 팀원들을 보조할 것을 제안하였습니다. 또한,</a:t>
            </a:r>
            <a:r>
              <a:rPr sz="1200">
                <a:solidFill>
                  <a:srgbClr val="000000"/>
                </a:solidFill>
                <a:latin typeface="맑은 고딕"/>
              </a:rPr>
              <a:t> 프로젝트 로드맵을 작성하고 진행 단계 별로 세분화하였습니다. 로드맵을 통해서, 팀원들이 담당한 업무를 체크하고 프로젝트에 기여한 정도를 알 수 있었기에 균등하게 업무가 분배될 것이라 판단하였습니다.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팀원들이 맡기 어려워했던 '빅데이터를 활용한 예측 모델 개발' 프로젝트에서 구체적으로 어떤 역할을 맡으셨고, 이를 수행하면서 배운 점은 무엇인가요?</a:t>
            </a:r>
            <a:br/>
            <a:r>
              <a:t>(2) 어려운 업무를 맡아 수행하는 팀원들을 보조하기 위해 제안하셨던 방법들이 실제 프로젝트에 어떤 긍정적인 영향을 주었는지 구체적인 사례를 들어 설명해 주실 수 있나요?</a:t>
            </a:r>
            <a:br/>
            <a:r>
              <a:t>(3) 프로젝트 로드맵을 작성하여 모든 팀원이 균등하게 업무를 수행할 수 있도록 하셨다고 했는데, 이 로드맵 작성을 통해 어떻게 팀 내 갈등을 해결할 수 있었는지 설명해주시겠어요?</a:t>
            </a:r>
          </a:p>
        </p:txBody>
      </p:sp>
    </p:spTree>
  </p:cSld>
  <p:clrMapOvr>
    <a:masterClrMapping/>
  </p:clrMapOvr>
</p:sld>
</file>

<file path=ppt/slides/slide4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a:t>
            </a:r>
            <a:r>
              <a:rPr u="sng" b="1" sz="1200">
                <a:solidFill>
                  <a:srgbClr val="000000"/>
                </a:solidFill>
                <a:latin typeface="맑은 고딕"/>
              </a:rPr>
              <a:t>(1)데이터 분석을 통한 맞춤형 마케팅 전략 수립]입사 후 한국마사회의 디지털 마케팅 전략을 고도화하여 온라인 마권발매 서비스의 확산과 디지털 전환을 가속화하는 데 기여하겠습니다. 이를 통해</a:t>
            </a:r>
            <a:r>
              <a:rPr sz="1200">
                <a:solidFill>
                  <a:srgbClr val="000000"/>
                </a:solidFill>
                <a:latin typeface="맑은 고딕"/>
              </a:rPr>
              <a:t> 건전한 경마문화를 정착시키고 국민의 여가 및 스포츠 문화 향상에 이바지하겠습니다. 또한, 글로벌 </a:t>
            </a:r>
            <a:r>
              <a:rPr u="sng" b="1" sz="1200">
                <a:solidFill>
                  <a:srgbClr val="000000"/>
                </a:solidFill>
                <a:latin typeface="맑은 고딕"/>
              </a:rPr>
              <a:t>(2)시장에서 한국 경마의 경쟁력을 강화하고, 브랜드 인지도를 확대하여 전 세계에 한국 경마의 우수성을 알리겠습니다. 이를 위해 글로벌 역량과 데이터 분석을 통한 마케팅 기획 능력을 쌓아왔습니다. 첫째, 글로벌 마케팅 콘텐츠를 기획하고 실행하여 해외 시장을 개척한 경험이 있습니다.</a:t>
            </a:r>
            <a:r>
              <a:rPr sz="1200">
                <a:solidFill>
                  <a:srgbClr val="000000"/>
                </a:solidFill>
                <a:latin typeface="맑은 고딕"/>
              </a:rPr>
              <a:t> 일본, 대만, 베트남에서 반려동물용품 브랜드를 담당하여 숏폼 영상을 제작해 2주간 SNS 마케팅을 진행했습니다.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a:t>
            </a:r>
            <a:r>
              <a:rPr u="sng" b="1" sz="1200">
                <a:solidFill>
                  <a:srgbClr val="000000"/>
                </a:solidFill>
                <a:latin typeface="맑은 고딕"/>
              </a:rPr>
              <a:t>(3)잠재고객을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a:t>
            </a:r>
            <a:r>
              <a:rPr sz="1200">
                <a:solidFill>
                  <a:srgbClr val="000000"/>
                </a:solidFill>
                <a:latin typeface="맑은 고딕"/>
              </a:rPr>
              <a:t> 시장에서 경쟁력을 확보할 수 있도록 글로벌 고객 유치를 위한 맞춤형 마케팅을 시행하겠습니다.둘째, 마케팅팀 인턴으로 근무하며 가구 브랜드의 광고 콘텐츠를 제작했던 경험이 있습니다. 브랜드 인지도 및 전환율 향상을 목표로 성과 데이터를 분석하고 이를 바탕으로 플러스친구 및 검색광고, 앱 광고 소재 등의 콘텐츠를 제작했습니다. 특히 전환 증대를 목적으로 고객의 시선을 끌 수 있는 메시지와 이미지 배치를 통해 플러스친구의 전년 대비 주문금액을 180% 증가시키는 성과를 올렸습니다.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글로벌 시장에서 한국 경마의 경쟁력을 강화하고 브랜드 인지도를 확대하고자 합니다. 해외 시장 개척 경험에서 얻은 교훈은 무엇이며, 이를 한국 경마에 적용한다면 어떤 구체적인 방법으로 실현하실 계획인지 설명해 주세요.</a:t>
            </a:r>
            <a:br/>
            <a:r>
              <a:t>(2) 반려동물용품 브랜드의 해외 시장 개척 시, 숏폼 영상과 카드뉴스 전략으로 많은 성과를 올리셨다고 했습니다. 이러한 경험을 바탕으로 한국마사회의 디지털 마케팅을 고도화하기 위해 새로운 방안을 제시할 수 있는 분야는 무엇인지 구체적으로 설명해 주세요.</a:t>
            </a:r>
            <a:br/>
            <a:r>
              <a:t>(3) 마케팅팀 인턴 경험을 통해 고객 시선을 끌 수 있는 광고 콘텐츠를 제작하고 성과를 올리신 경험이 있다고 하셨습니다. 한국마사회에서 유사한 방식으로 새로운 고객층을 유치하기 위해 어떤 전략을 시도할 계획인지 설명해 주세요.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적극적인 참여를 이끌어 협업을 개선한 경험이 있습니다.플랜트 교육에서 공정을 설계하고 효율을 분석하는 팀 과제가 주어졌습니다. 팀장으로서 과제를 주도적으로 진행하던 도중, 몇몇 팀원이 소극적으로 임한다는 사실을 깨달았습니다. 처음에는 갈등을 피하고자 문제를 제기하기보다는 제 몫을 더 맡아서 진행하며 해결하려 했습니다. 하지만 다른 팀원들도 점차 연쇄적으로 동기부여가 약해지면서 </a:t>
            </a:r>
            <a:r>
              <a:rPr u="sng" b="1" sz="1200">
                <a:solidFill>
                  <a:srgbClr val="000000"/>
                </a:solidFill>
                <a:latin typeface="맑은 고딕"/>
              </a:rPr>
              <a:t>(1)협업의 효율성이 급격히 저하되었습니다. 이대로는 과제 완수가 어렵겠다고 판단하여, 팀원들과 소통을 통해 근본적인 문제를 해결해야겠다고 결심했습니다.먼저,</a:t>
            </a:r>
            <a:r>
              <a:rPr sz="1200">
                <a:solidFill>
                  <a:srgbClr val="000000"/>
                </a:solidFill>
                <a:latin typeface="맑은 고딕"/>
              </a:rPr>
              <a:t> 팀원들과 편하게 대화할 시간을 </a:t>
            </a:r>
            <a:r>
              <a:rPr u="sng" b="1" sz="1200">
                <a:solidFill>
                  <a:srgbClr val="000000"/>
                </a:solidFill>
                <a:latin typeface="맑은 고딕"/>
              </a:rPr>
              <a:t>(2)마련하기 위해 함께 점심을 먹자고 제안했습니다. 그 과정에서 과제가 진행될수록 과제의 난이도가 높아져 일부 팀원들이 내용을 이해하지 못해 자신감을</a:t>
            </a:r>
            <a:r>
              <a:rPr sz="1200">
                <a:solidFill>
                  <a:srgbClr val="000000"/>
                </a:solidFill>
                <a:latin typeface="맑은 고딕"/>
              </a:rPr>
              <a:t> 잃었고, 점점 소극적으로 변했다는 사실을 알게 되었습니다. 이를 해결하기 위해 팀 내 자체 질의응답 시간을 도입해 모르는 내용을 자유롭게 </a:t>
            </a:r>
            <a:r>
              <a:rPr u="sng" b="1" sz="1200">
                <a:solidFill>
                  <a:srgbClr val="000000"/>
                </a:solidFill>
                <a:latin typeface="맑은 고딕"/>
              </a:rPr>
              <a:t>(3)질문하고 해결할 수 있도록 했으며, 교육이 끝난 후 공정 관련 전공 지식을 함께 정리하고 공부하며 팀원들의 이해도를 높이는 시간을</a:t>
            </a:r>
            <a:r>
              <a:rPr sz="1200">
                <a:solidFill>
                  <a:srgbClr val="000000"/>
                </a:solidFill>
                <a:latin typeface="맑은 고딕"/>
              </a:rPr>
              <a:t> 가졌습니다. 이런 노력을 통해 팀원들은 점점 자신감을 되찾으며 능동적으로 의견을 내기 시작했고, 점점 과제에 적극적으로 참여하게 되었습니다. 소극적이던 팀원들까지 적극적으로 참여하면서 팀 분위기가 밝아지고 협업의 효율성도 크게 향상되었습니다. 그 결과, 모든 팀원이 각자의 역할을 충실히 수행하며 과제를 성공적으로 완수할 수 있었습니다.이 경험을 통해 팀워크에서 중요한 것은 단순히 역할을 나누는 것이 아니라, 팀원들이 적극적으로 참여할 수 있는 환경을 만드는 것이라는 것을 깨달았습니다. 또한, 갈등 상황을 회피하기보다는 능동적인 소통이 협력을 강화하는 것임을 경험했습니다. 입사 후 예상하지 못했던 문제를 만나더라도 팀원들과 적극적으로 소통하며 유기적으로 협력해 해결책을 찾아내고, 공동의 목표를 달성하며 성과를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팀원들의 자신감을 회복시키기 위해 팀 내 질의응답 시간을 도입했다고 하셨는데, 이에 대한 팀원들의 반응과 어떤 식으로 그 효과를 측정하셨는지요?</a:t>
            </a:r>
            <a:br/>
            <a:r>
              <a:t>(2) 교육이 끝난 후 공정 관련 전공 지식을 함께 공부하며 이해도를 높였다는 점에서, 향후 기업 내에서 어떤 교육 프로그램을 만들 계획이신가요?</a:t>
            </a:r>
            <a:br/>
            <a:r>
              <a:t>(3) 협업의 효율성을 크게 향상시킨 후, 과제를 성공적으로 완수했다고 하셨습니다. 이러한 경험을 향후 우리 회사에서 맡게 될 프로젝트에 어떻게 활용할 것인가요?</a:t>
            </a:r>
          </a:p>
        </p:txBody>
      </p:sp>
    </p:spTree>
  </p:cSld>
  <p:clrMapOvr>
    <a:masterClrMapping/>
  </p:clrMapOvr>
</p:sld>
</file>

<file path=ppt/slides/slide4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판매 </a:t>
            </a:r>
            <a:r>
              <a:rPr u="sng" b="1" sz="1200">
                <a:solidFill>
                  <a:srgbClr val="000000"/>
                </a:solidFill>
                <a:latin typeface="맑은 고딕"/>
              </a:rPr>
              <a:t>(1)실적을 채워야 하는 목표를 가지고 있었습니다. 그러나 다른 팀원들은 인턴이라는 이유로 실적 달성에 큰 관심을 두지 않았고,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a:t>
            </a:r>
            <a:r>
              <a:rPr sz="1200">
                <a:solidFill>
                  <a:srgbClr val="000000"/>
                </a:solidFill>
                <a:latin typeface="맑은 고딕"/>
              </a:rPr>
              <a:t> 고객은 상대적으로 적은 상황이었습니다. 저는 예매창구에서 줄을 서 있던 고객들에게 직접 다가가 자동발매기를 이용해 오래 기다릴 필요 없이 빠르게 표를 예매할 수 있다고 </a:t>
            </a:r>
            <a:r>
              <a:rPr u="sng" b="1" sz="1200">
                <a:solidFill>
                  <a:srgbClr val="000000"/>
                </a:solidFill>
                <a:latin typeface="맑은 고딕"/>
              </a:rPr>
              <a:t>(2)안내했습니다.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a:t>
            </a:r>
            <a:r>
              <a:rPr sz="1200">
                <a:solidFill>
                  <a:srgbClr val="000000"/>
                </a:solidFill>
                <a:latin typeface="맑은 고딕"/>
              </a:rPr>
              <a:t> 참여하기 시작했습니다. 서로 의견을 교환하며 더 효과적인 안내 방법을 고민했고, 자연스럽게 협력하는 분위기가 형성되었습니다.결과적으로, 자동발매기를 이용한 예매가 활발히 이루어졌고, 팀은 목표 실적을 달성할 수 있었습니다. 그 덕분에 팀 전체가 우수 인턴으로 선정되는 성과를 이루었습니다. 이 </a:t>
            </a:r>
            <a:r>
              <a:rPr u="sng" b="1" sz="1200">
                <a:solidFill>
                  <a:srgbClr val="000000"/>
                </a:solidFill>
                <a:latin typeface="맑은 고딕"/>
              </a:rPr>
              <a:t>(3)경험을 통해 저는 적극적인 자세의 중요성을 배울 수 있었습니다. 또한, 함께 목표를 공유하고 실천할 방법을 고민할 때 팀원들의 적극적인 참여를 끌어낼 수 있음을 배웠습니다. 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철도기업 인턴 경험으로 자동발매기 예매 목표를 성공적으로 달성한 사례를 들려주셨습니다. 이 과정에서 겪었던 가장 큰 도전은 무엇이었고, 어떻게 극복하셨는지 구체적으로 설명해 주세요.</a:t>
            </a:r>
            <a:br/>
            <a:r>
              <a:t>(2) 자동발매기 활용을 독려하는 과정에서 팀원들과의 소통이 효과적이었다고 설명하셨습니다. 이 경험을 바탕으로 팀원들의 의견을 효과적으로 반영하기 위한 구체적인 방법을 제안해 주세요.</a:t>
            </a:r>
            <a:br/>
            <a:r>
              <a:t>(3) 우수 인턴으로 선정된 후 적극적인 자세의 중요성을 배웠다고 하셨습니다. 이러한 자세가 한국마사회에서도 긍정적인 변화를 이끌어낼 수 있다면, 그 변화를 구체적으로 어떻게 구현할 계획인지 말씀해 주세요.</a:t>
            </a:r>
          </a:p>
        </p:txBody>
      </p:sp>
    </p:spTree>
  </p:cSld>
  <p:clrMapOvr>
    <a:masterClrMapping/>
  </p:clrMapOvr>
</p:sld>
</file>

<file path=ppt/slides/slide4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a:t>
            </a:r>
            <a:r>
              <a:rPr u="sng" b="1" sz="1200">
                <a:solidFill>
                  <a:srgbClr val="000000"/>
                </a:solidFill>
                <a:latin typeface="맑은 고딕"/>
              </a:rPr>
              <a:t>(1)중심적인 사고를 바탕으로 UI/UX를 개선한 경험이 있습니다. 사용자 행동 분석을 통해 정보를 체계적으로 분류하고, 주요 정보에 대한 접근성을 높여 빠르고 편리한 탐색이 가능하도록 했습니다.</a:t>
            </a:r>
            <a:r>
              <a:rPr sz="1200">
                <a:solidFill>
                  <a:srgbClr val="000000"/>
                </a:solidFill>
                <a:latin typeface="맑은 고딕"/>
              </a:rPr>
              <a:t> 또한, 아이콘과 색상 대비를 최적화하여 가시성을 향상했으며, 반응형 디자인을 적용해 다양한 환경에 대한 호환성을 높였습니다. 이를 통해 사용자들의 체류 시간이 </a:t>
            </a:r>
            <a:r>
              <a:rPr u="sng" b="1" sz="1200">
                <a:solidFill>
                  <a:srgbClr val="000000"/>
                </a:solidFill>
                <a:latin typeface="맑은 고딕"/>
              </a:rPr>
              <a:t>(2)25% 향상된 것을 바탕으로 정보를 더욱 쉽게 습득하고 있음을 확인하였습니다. 둘째, F&amp;B 컨설팅을 수행하며 유연한 사고로 매출 증가를 이끌어낸 경험이 있습니다.</a:t>
            </a:r>
            <a:r>
              <a:rPr sz="1200">
                <a:solidFill>
                  <a:srgbClr val="000000"/>
                </a:solidFill>
                <a:latin typeface="맑은 고딕"/>
              </a:rPr>
              <a:t>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호기심을 자극하는 외부 간판을 추가 설치하여 고객들이 쉽게 식당을 인식하고 유입할 수 있도록 했습니다.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a:t>
            </a:r>
            <a:r>
              <a:rPr u="sng" b="1" sz="1200">
                <a:solidFill>
                  <a:srgbClr val="000000"/>
                </a:solidFill>
                <a:latin typeface="맑은 고딕"/>
              </a:rPr>
              <a:t>(3)경마공원이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맡은 웹/앱 설계 프로젝트에서 사용자 행동 분석을 통해 정보를 체계적으로 분류한 방법과 그로 인한 성과에 대해 구체적으로 설명해주실 수 있나요?</a:t>
            </a:r>
            <a:br/>
            <a:r>
              <a:t>(2) F&amp;B 컨설팅 프로젝트에서 제한된 예산 내에서 새로운 해결책을 제시한 구체적인 전략과, 다른 컨설팅 업체와 차별화된 점은 무엇이었는지 설명해 주세요.</a:t>
            </a:r>
            <a:br/>
            <a:r>
              <a:t>(3) 경마공원을 더 친숙하고 즐거운 복합문화 공간으로 만들기 위해 지원자가 제안할 수 있는 구체적인 아이디어는 무엇인지 말씀해 주실 수 있을까요?</a:t>
            </a:r>
          </a:p>
        </p:txBody>
      </p:sp>
    </p:spTree>
  </p:cSld>
  <p:clrMapOvr>
    <a:masterClrMapping/>
  </p:clrMapOvr>
</p:sld>
</file>

<file path=ppt/slides/slide4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디렉터로서 비대면 환경에서 팀원들과 협업 프로젝트를 </a:t>
            </a:r>
            <a:r>
              <a:rPr u="sng" b="1" sz="1200">
                <a:solidFill>
                  <a:srgbClr val="000000"/>
                </a:solidFill>
                <a:latin typeface="맑은 고딕"/>
              </a:rPr>
              <a:t>(1)진행하면서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비대면 업무를 진행할 때는 업무의 전달과 확인이 더욱 중요했기 때문에 문제의 해결이 시급한 상황이었습니다.</a:t>
            </a:r>
            <a:r>
              <a:rPr u="sng" b="1" sz="1200">
                <a:solidFill>
                  <a:srgbClr val="000000"/>
                </a:solidFill>
                <a:latin typeface="맑은 고딕"/>
              </a:rPr>
              <a:t>(2) 기존에는 업무 지시를 다양한 채널을 이용하여 전달하다 보니 정보의 양이 많고, 통일되어 있지 않아 몇몇 정보를 놓치는 팀원들이 발생하였습니다. 이를 해결하기 위해, 저는 첫 번째로 업무 지시와 확인에 대한 구체적인 메뉴얼과 과업을 공유하는 전용 채널을 따로 만들었습니다. 모든 업무 지시에는 반드시 답신을 확인했다는 반응을 요구하였고, 이를 20분 이내에 확인하지 않으면 경고성 알림이 울리도록 장치를 마련하였습니다. 경고가 4회 이상 누적된 팀원에게는 페널티를 부여하기로 (3)했습니다.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a:t>
            </a:r>
            <a:r>
              <a:rPr sz="1200">
                <a:solidFill>
                  <a:srgbClr val="000000"/>
                </a:solidFill>
                <a:latin typeface="맑은 고딕"/>
              </a:rPr>
              <a:t> 보이는 등의 긍정적인 개선을 보여주었습니다. 이를 통해 업무의 중복이나 잘못된 의사소통으로 인한 시간 낭비를 크게 줄일 수 있었고, 업무 효율성이 크게 향상되었습니다.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비대면 환경에서 팀원들과의 협업 프로젝트를 통해 비효율적인 업무 상황을 개선한 경험 중, 지시사항 메뉴얼을 제작한 과정과 반응을 확인하는 체계를 구축한 과정에 대해 자세히 설명해 주세요.</a:t>
            </a:r>
            <a:br/>
            <a:r>
              <a:t>(2) 업무 전달을 위한 특정 전용 채널의 활용이 팀 내 의사소통에 어떤 긍정적인 영향을 미쳤는지, 이후 프로젝트 진행 상황에 대한 상세한 설명을 부탁드립니다.</a:t>
            </a:r>
            <a:br/>
            <a:r>
              <a:t>(3) 지원자가 의사소통 체계 확립 및 동기부여 전략을 도입한 후, 팀원들의 반응과 지원자가 조성한 업무 환경이 어떻게 개선되었는지 구체적인 사례를 들어 설명해 주세요.</a:t>
            </a:r>
          </a:p>
        </p:txBody>
      </p:sp>
    </p:spTree>
  </p:cSld>
  <p:clrMapOvr>
    <a:masterClrMapping/>
  </p:clrMapOvr>
</p:sld>
</file>

<file path=ppt/slides/slide4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두가지 분야의 전문가가 되고 싶습니다. 첫째, 인적자원관리 및 경영지원의 전문가가 되고 싶습니다. 학창시절 인적자원의 이해 과목을 수강했고, 이를 바탕으로 공사현장을 지원하는 업무를 한 경험이 있습니다. 그 과정에서 공사의 강도와 특성을 맞춰 인적자원인 인원을 할당하여 각 현장에 </a:t>
            </a:r>
            <a:r>
              <a:rPr u="sng" b="1" sz="1200">
                <a:solidFill>
                  <a:srgbClr val="000000"/>
                </a:solidFill>
                <a:latin typeface="맑은 고딕"/>
              </a:rPr>
              <a:t>(1)배치하였습니다. 그리고 물적자원인 배차를 적시에 신청하고 부식도 배부하였습니다. 그리하여 기한 내에 공사를 완료하였습니다. 인력 배치와 자원 지원으로써 업무가 완료가 되고 그로 인하여 구성원들이 만족하고 이 후 편리하게 생활하는 것을 보고 저도 만족하고 희열을</a:t>
            </a:r>
            <a:r>
              <a:rPr sz="1200">
                <a:solidFill>
                  <a:srgbClr val="000000"/>
                </a:solidFill>
                <a:latin typeface="맑은 고딕"/>
              </a:rPr>
              <a:t> 느꼈습니다. 한국마사회는 부지가 넓고 </a:t>
            </a:r>
            <a:r>
              <a:rPr u="sng" b="1" sz="1200">
                <a:solidFill>
                  <a:srgbClr val="000000"/>
                </a:solidFill>
                <a:latin typeface="맑은 고딕"/>
              </a:rPr>
              <a:t>(2)시설물이 많다는 것을 현직원 인터뷰와 기사로 접해서 알고 있습니다. 제가 이 분야의 업무를 담당하여 한국마사회의</a:t>
            </a:r>
            <a:r>
              <a:rPr sz="1200">
                <a:solidFill>
                  <a:srgbClr val="000000"/>
                </a:solidFill>
                <a:latin typeface="맑은 고딕"/>
              </a:rPr>
              <a:t> 원활한 경영에 도움이 되고 싶습니다. 둘째, 산업안전보건 분야의 전문가가 되고 싶습니다. 중대재해처벌법과 관련된 기사가 나올 때마다 이슈가 되고, 사업주와 경영책임자등의 안전 및 보건 확보의무가 강화되고 있습니다. 나날이 더 비중이 커지는 안전분야의 업무를 담당하여 한국마사회를 무사고의 안전한 회사로 만들고 싶습니다. 저는 전 근무지에서 산업안전보건법에 따른 위험성평가 기준에 따라 근무자의 안전을 책임지는 역할을 했습니다. 예를 들어 작업 전 그 날의 안전점검회의 실시를 통해 근로자의 보호구 준비나 착용 상태를 점검하고, 안전수칙 숙지를 </a:t>
            </a:r>
            <a:r>
              <a:rPr u="sng" b="1" sz="1200">
                <a:solidFill>
                  <a:srgbClr val="000000"/>
                </a:solidFill>
                <a:latin typeface="맑은 고딕"/>
              </a:rPr>
              <a:t>(3)점검함으로써 근로자의 안전을 확보했습니다. 고객의 안전을 책임지는 업무도 수행했습니다. 엘리베이터의 갇힌 고객을 구조하고, 낮에 떡을 먹고 호흡 곤란을</a:t>
            </a:r>
            <a:r>
              <a:rPr sz="1200">
                <a:solidFill>
                  <a:srgbClr val="000000"/>
                </a:solidFill>
                <a:latin typeface="맑은 고딕"/>
              </a:rPr>
              <a:t> 겪던 경로 고객을 응급조치 후 119구급대에 인계한 경험도 있습니다. 직원들 대상으로 공기호흡기 착용법을 강의한 경험도 있습니다. 이를 바탕으로 한국마사회의 안전한 사업장 조성에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인적자원과 물적자원 관리 경험을 통해 배운 가장 중요한 교훈이 무엇이었고, 이를 한국마사회에서 어떻게 적용할 계획인지 말씀해 주세요.</a:t>
            </a:r>
            <a:br/>
            <a:r>
              <a:t>(2) 지원자는 현직원 인터뷰와 기사를 통해 한국마사회의 특성을 이해했다고 말씀하셨는데, 이러한 정보를 어떻게 수집하셨고, 수집한 정보가 업무 수행에 어떻게 활용될 수 있을지 구체적으로 말씀해 주세요.</a:t>
            </a:r>
            <a:br/>
            <a:r>
              <a:t>(3) 전 근무지에서 수행한 안전 업무 중 가장 도전적이었던 업무는 무엇이었고, 그 도전을 극복하기 위해 어떤 전략을 사용하셨는지 설명해 주세요.</a:t>
            </a:r>
          </a:p>
        </p:txBody>
      </p:sp>
    </p:spTree>
  </p:cSld>
  <p:clrMapOvr>
    <a:masterClrMapping/>
  </p:clrMapOvr>
</p:sld>
</file>

<file path=ppt/slides/slide4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댄스 스포츠를 배우면서 타인과의 소통과 협력을 이루어냈던 경험이 있습니다. 제가 배운 댄스 스포츠는 라틴 댄스 중 하나인 룸바였습니다. 이 종목의 가장 큰 특징은 좋은 결과를 내기 위해서는 반드시 소통과 협력이 필요하다는 것입니다. </a:t>
            </a:r>
            <a:r>
              <a:rPr u="sng" b="1" sz="1200">
                <a:solidFill>
                  <a:srgbClr val="000000"/>
                </a:solidFill>
                <a:latin typeface="맑은 고딕"/>
              </a:rPr>
              <a:t>(1)그래서 저는 소통과 협력을 잘 이끌어 내기 위하여 다음과 같은 전략을 이용하였습니다. 첫 번째는 모든 일의 기본인 출석을 게을리 하지 않는 것이었습니다. 룸바는 파트너가 없이 혼자서는 출 수가 없는 춤입니다. 그래서 강의 시간과 출석을 반드시 지키며 상대방과 대면하는 시간과 횟수를 늘렸습니다. 이 과정에서 상대방과의 신뢰를</a:t>
            </a:r>
            <a:r>
              <a:rPr sz="1200">
                <a:solidFill>
                  <a:srgbClr val="000000"/>
                </a:solidFill>
                <a:latin typeface="맑은 고딕"/>
              </a:rPr>
              <a:t> 쌓으며 좋은 소통을 할 수 있는 환경을 만들었습니다. 두 번째는 본인의 실력을 키우는 것이었습니다. 우선적으로 댄스 루틴과 스텝을 철저하게 암기하였습니다. 파트너 중 한명이라도 순서를 잊어버리면 춤을 완성하는 것은 불가능하기 때문이었습니다. 먼저 스스로에게 엄격해지고 역할을 충실하게 수행함으로써 협력에 필요한 대등한 당사자로서의 조건 달성하였습니다. 세 번째는 반복적인 대화와 토론을 하는 것이었습니다. 나와 다른 상대방의 신장, 보폭, 박자의 격차를 이해하고 좁혀가기 위해 반복적인 대화를 했습니다. </a:t>
            </a:r>
            <a:r>
              <a:rPr u="sng" b="1" sz="1200">
                <a:solidFill>
                  <a:srgbClr val="000000"/>
                </a:solidFill>
                <a:latin typeface="맑은 고딕"/>
              </a:rPr>
              <a:t>(2)그 결과 조화롭게 조율하면서 댄스를 완성시킬 수 있었습니다. 그 이전까지 저는 풀코스 마라톤, 암벽 등반, 자전거 라이딩, 수영 등 혼자서 하는 스포츠만 좋아하는 경향이 있었습니다. 그러나 타인과의 소통과 협력없이는 달성할 수 없는 댄스 스포츠에 도전함으로써 나의</a:t>
            </a:r>
            <a:r>
              <a:rPr sz="1200">
                <a:solidFill>
                  <a:srgbClr val="000000"/>
                </a:solidFill>
                <a:latin typeface="맑은 고딕"/>
              </a:rPr>
              <a:t> 의견도 제시하고 타인의 </a:t>
            </a:r>
            <a:r>
              <a:rPr u="sng" b="1" sz="1200">
                <a:solidFill>
                  <a:srgbClr val="000000"/>
                </a:solidFill>
                <a:latin typeface="맑은 고딕"/>
              </a:rPr>
              <a:t>(3)의견도 받아들이며 서로 조율해가며 나와 다른 타인과 함께 하나의 완성품을 만들어 내는 경험을 할 수 있었습니다. 이 경험를 바탕으로 한국마사회에서 동료들과 함께 성장하고 발전해 나가는 직원이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댄스 스포츠에서 상대방과의 신뢰를 쌓기 위해 어떤 구체적인 행동을 하셨는지, 그 과정에서 발생한 도전과 극복 과정에 대해 설명해 주세요.</a:t>
            </a:r>
            <a:br/>
            <a:r>
              <a:t>(2) 댄스 스포츠 외에도 혼자 하는 스포츠를 선호하셨다고 했는데, 그 경험들이 지원자의 팀워크 능력에 어떻게 기여했는지 말씀해 주세요.</a:t>
            </a:r>
            <a:br/>
            <a:r>
              <a:t>(3) 댄스 스포츠의 경험이 지원자의 직장 내 소통 및 협력 방식에 어떤 영향을 미쳤는지, 특히 어려운 상황에서 어떻게 활용되었는지 설명해 주세요.</a:t>
            </a:r>
          </a:p>
        </p:txBody>
      </p:sp>
    </p:spTree>
  </p:cSld>
  <p:clrMapOvr>
    <a:masterClrMapping/>
  </p:clrMapOvr>
</p:sld>
</file>

<file path=ppt/slides/slide4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경마 등 산업의 최종 단계뿐만 아니라 생산, 관리에서도 복지에 대한 인식개선이 이루어져야 합니다. 한국 마사회는 말 생애주기 복지 강화, 말 복지 사각지대 예방지원 등 다양한 노력을 하고 있습니다. 하지만 퇴역마 관리의 권한이 마주에게 있어 일부 말이 방치되는 사례가 발생하고 있기 때문에 적극적인 지원 정책 및 교육이 필요합니다. 이를 위해 우선적으로 마주와 농장주를 </a:t>
            </a:r>
            <a:r>
              <a:rPr u="sng" b="1" sz="1200">
                <a:solidFill>
                  <a:srgbClr val="000000"/>
                </a:solidFill>
                <a:latin typeface="맑은 고딕"/>
              </a:rPr>
              <a:t>(1)대상으로 동물복지 교육을 강화하고, 주기적인 현장 점검을 통한 사각지대 예방을 통해 말 복지 향상에 기여하고 싶습니다. 저는 축산학을 전공하면서 사양, 영양,</a:t>
            </a:r>
            <a:r>
              <a:rPr sz="1200">
                <a:solidFill>
                  <a:srgbClr val="000000"/>
                </a:solidFill>
                <a:latin typeface="맑은 고딕"/>
              </a:rPr>
              <a:t> 번식 등 전문 지식을 쌓았으며,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a:t>
            </a:r>
            <a:r>
              <a:rPr u="sng" b="1" sz="1200">
                <a:solidFill>
                  <a:srgbClr val="000000"/>
                </a:solidFill>
                <a:latin typeface="맑은 고딕"/>
              </a:rPr>
              <a:t>(2)교육 효과를 높이기 위해서는 단순한 정보 제공보다 현장 친화적이고 실효성 있는 교육이 필요하다는 점을 깨달았습니다.이 경험을 바탕으로 현재 수행하고</a:t>
            </a:r>
            <a:r>
              <a:rPr sz="1200">
                <a:solidFill>
                  <a:srgbClr val="000000"/>
                </a:solidFill>
                <a:latin typeface="맑은 고딕"/>
              </a:rPr>
              <a:t> 있는 말 복지 교육에 말의 영양생리, 번식에 대한 교육을 추가하여 마주 및 농장주가 동물복지에 </a:t>
            </a:r>
            <a:r>
              <a:rPr u="sng" b="1" sz="1200">
                <a:solidFill>
                  <a:srgbClr val="000000"/>
                </a:solidFill>
                <a:latin typeface="맑은 고딕"/>
              </a:rPr>
              <a:t>(3)필요한 관리의 중요성을 깊이 이해하고 실천할 수 있도록 맞춤형 교육을 기획하고 싶습니다. 더</a:t>
            </a:r>
            <a:r>
              <a:rPr sz="1200">
                <a:solidFill>
                  <a:srgbClr val="000000"/>
                </a:solidFill>
                <a:latin typeface="맑은 고딕"/>
              </a:rPr>
              <a:t>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축산물 교육 기관에서 위생교육 지원업무를 수행하며 교육 효과를 높이기 위한 방안을 고민했다고 했는데, 당시에 당신이 생각했던 최고 효과의 교육 방식과 관련하여 구체적으로 어떤 전략을 사용했는지 설명해 주실 수 있습니까?</a:t>
            </a:r>
            <a:br/>
            <a:r>
              <a:t>(2) 지원자는 전공 지식을 활용하여 맞춤형 교육을 기획하고자 한다고 했습니다. 현재 준비 중이거나 계획 중인 맞춤형 교육의 주요 내용과 기대 효과는 무엇인지 설명해 주시겠습니까?</a:t>
            </a:r>
            <a:br/>
            <a:r>
              <a:t>(3) 말 복지 사각지대를 예방하기 위해 도입할 점검 시스템의 구체적인 예시나 구조에 대해 설명해 주실 수 있습니까? 이 시스템이 어떻게 효과적인 결과를 가져올 수 있을까요?</a:t>
            </a:r>
          </a:p>
        </p:txBody>
      </p:sp>
    </p:spTree>
  </p:cSld>
  <p:clrMapOvr>
    <a:masterClrMapping/>
  </p:clrMapOvr>
</p:sld>
</file>

<file path=ppt/slides/slide4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전략]축산 프로그램 학술 대회에서 순차적인 질의 응답 방식을 활용해 소통을 이끌어내며 공동의 성과를 거둔 경험이 있습니다. 당시 ‘</a:t>
            </a:r>
            <a:r>
              <a:rPr u="sng" b="1" sz="1200">
                <a:solidFill>
                  <a:srgbClr val="000000"/>
                </a:solidFill>
                <a:latin typeface="맑은 고딕"/>
              </a:rPr>
              <a:t>(1)미래의 양돈 산업’이라는 주제로 논의가 진행되었고, 팀원들은 적극적으로 의견을 제시했습니다. 그러나 한쪽은 양돈업이 동물복지를</a:t>
            </a:r>
            <a:r>
              <a:rPr sz="1200">
                <a:solidFill>
                  <a:srgbClr val="000000"/>
                </a:solidFill>
                <a:latin typeface="맑은 고딕"/>
              </a:rPr>
              <a:t>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 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a:t>
            </a:r>
            <a:r>
              <a:rPr u="sng" b="1" sz="1200">
                <a:solidFill>
                  <a:srgbClr val="000000"/>
                </a:solidFill>
                <a:latin typeface="맑은 고딕"/>
              </a:rPr>
              <a:t>(2)논의의 초점을 맞춰나갈 수 있었습니다.이러한 과정을 통해 한쪽 측면에서 고려하지 못했던 소비적인</a:t>
            </a:r>
            <a:r>
              <a:rPr sz="1200">
                <a:solidFill>
                  <a:srgbClr val="000000"/>
                </a:solidFill>
                <a:latin typeface="맑은 고딕"/>
              </a:rPr>
              <a:t> </a:t>
            </a:r>
            <a:r>
              <a:rPr u="sng" b="1" sz="1200">
                <a:solidFill>
                  <a:srgbClr val="000000"/>
                </a:solidFill>
                <a:latin typeface="맑은 고딕"/>
              </a:rPr>
              <a:t>(3)측면에 대해 듣고 배울 수 있었으며 관련한 내용을 담아 완성도 높은 결과물을 도출할 수 있었습니다.</a:t>
            </a:r>
            <a:r>
              <a:rPr sz="1200">
                <a:solidFill>
                  <a:srgbClr val="000000"/>
                </a:solidFill>
                <a:latin typeface="맑은 고딕"/>
              </a:rPr>
              <a:t> 그 결과 학술 대회에서 우수상을 수상하는 성과를 낼 수 있었습니다. 이 경험을 통해 저는 의견 차이가 클수록 소통을 통해 상호 이해와 존중이 중요하다는 점을 깨달았습니다.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축산 프로그램 학술 대회에서 중재자의 역할을 맡아 소통의 문제를 해결하셨다고 했는데, 그 과정에서 가장 기억에 남는 도전과 이를 극복했던 방식을 말씀해 주세요.</a:t>
            </a:r>
            <a:br/>
            <a:r>
              <a:t>(2) 의견 차이를 극복하는 과정에서 새로운 정보나 관점을 얻게 되었다고 했습니다. 이와 관련하여 팀원 간 소통을 통해 얻은 가장 중요한 통찰은 무엇이었으며, 이를 어떻게 적용할 계획인지 말씀해 주세요.</a:t>
            </a:r>
            <a:br/>
            <a:r>
              <a:t>(3) 학술 대회에서 우수상을 수상했다고 했는데, 이 성과가 본인의 전문성이나 소통 능력 향상에 어떤 영향을 미쳤는지 구체적으로 설명해 주시겠습니까?</a:t>
            </a:r>
          </a:p>
        </p:txBody>
      </p:sp>
    </p:spTree>
  </p:cSld>
  <p:clrMapOvr>
    <a:masterClrMapping/>
  </p:clrMapOvr>
</p:sld>
</file>

<file path=ppt/slides/slide4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이루고자 하는 목표는 재활 및 힐링승마의 저변 확대입니다. 현재 한국마사회는 말산업 종합계획을 통해 재활승마의 활성화를 추진하고 있으며, 참여대상 확대와 공공승마시설에 재활힐링승마센터를 확산하려는 계획을 가지고 있습니다. 저는 이러한 목표에 기여하고자 합니다. 저는 말산업전문인력양성기관에서 재활승마에 대한 체계적인 이론 교육을 이수하였으며, 다양한 신체·정신장애 유형의 재활승마 참가자들을 지도하며 실무적 경험을 쌓았습니다. 또한 재활승마지도사 국가자격증을 취득하고, 아동 교육시설, 지역사회 문화센터, 노인요양시설 등에 재활· 힐링승마 프로그램에 봉사활동 및 업무지원의 경험이 있습니다. 특히, 소수의 재활승마 팀을 </a:t>
            </a:r>
            <a:r>
              <a:rPr u="sng" b="1" sz="1200">
                <a:solidFill>
                  <a:srgbClr val="000000"/>
                </a:solidFill>
                <a:latin typeface="맑은 고딕"/>
              </a:rPr>
              <a:t>(1)구성하여 교육·민간 승마시설에서 3개월간 위탁지도한 경험은 실무 역량을 더욱 강화하는 계기가 되었습니다. 재활 및 힐링승마의 저변 확대를 위해서는 기관 및 단체 대상의 적극적인 홍보와</a:t>
            </a:r>
            <a:r>
              <a:rPr sz="1200">
                <a:solidFill>
                  <a:srgbClr val="000000"/>
                </a:solidFill>
                <a:latin typeface="맑은 고딕"/>
              </a:rPr>
              <a:t> 체험 기회 제공이 필수적이라 생각합니다. 국내에서 재활승마 프로그램에 참여하는 방법은 수동적이라고 </a:t>
            </a:r>
            <a:r>
              <a:rPr u="sng" b="1" sz="1200">
                <a:solidFill>
                  <a:srgbClr val="000000"/>
                </a:solidFill>
                <a:latin typeface="맑은 고딕"/>
              </a:rPr>
              <a:t>(2)생각됩니다. 한국마사회에서 운영하는 재활힐링사업에 참여하거나 수소문하여 개별적으로 승마장을 이용하는 등에 방법뿐입니다. 이를 개선하기 위해 한국마사회가 운영하는 홍보 채널과 공식 sns를 이용하여 기관과</a:t>
            </a:r>
            <a:r>
              <a:rPr sz="1200">
                <a:solidFill>
                  <a:srgbClr val="000000"/>
                </a:solidFill>
                <a:latin typeface="맑은 고딕"/>
              </a:rPr>
              <a:t> 단체에 재활승마를 알리고, 재활승마가 낯선 기관에는 체험 기회를 제공함으로써 자연스럽게 확산될 수 있도록 하겠습니다. 수요가 지속적으로 </a:t>
            </a:r>
            <a:r>
              <a:rPr u="sng" b="1" sz="1200">
                <a:solidFill>
                  <a:srgbClr val="000000"/>
                </a:solidFill>
                <a:latin typeface="맑은 고딕"/>
              </a:rPr>
              <a:t>(3)이루어지기 위해서는 시설에 대한 투자도 꼭 필요하다고 생각됩니다. 국내엔 아직 재활승마를 하기엔 부적합한 환경이 갖추어진 곳이 많아 효과적 재활승마를 하긴 어렵습니다. 일반</a:t>
            </a:r>
            <a:r>
              <a:rPr sz="1200">
                <a:solidFill>
                  <a:srgbClr val="000000"/>
                </a:solidFill>
                <a:latin typeface="맑은 고딕"/>
              </a:rPr>
              <a:t> 승마장 컨설팅 사업의 경험을 토대로 한국만의 재활승마 시설 표준화를 만들어 최소한의 기준을 공공이나 민간 승마장에 보급하는 것도 재활승마 활성화에 기여할 수 있습니다. 저의 경험과 역량을 바탕으로 수동적인 참여 방식에서 벗어나 보다 체계적으로 운영될 수 있도록 홍보 및 운영 전략을 강화하여 한국마사회의 재활 및 힐링승마 사업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재활 및 힐링승마의 저변 확대를 목표로 하고 계신데, 소수의 재활승마 팀을 구성하여 교육·민간 승마시설에서 위탁지도한 경험이 어떻게 실무 역량을 강화하는 데 기여했는지 상세히 설명해 주십시오.</a:t>
            </a:r>
            <a:br/>
            <a:r>
              <a:t>(2) 국내 재활승마 참여가 수동적이라고 말씀하셨습니다. 한국마사회의 홍보 채널과 SNS를 활용해 더 적극적인 참여를 이끌어내기 위한 구체적인 전략을 어떻게 세우셨는지 설명해 주십시오.</a:t>
            </a:r>
            <a:br/>
            <a:r>
              <a:t>(3) 지원자는 일반 승마장 컨설팅 사업의 경험을 통해 한국만의 재활승마 시설 표준화를 만드려 한다고 하셨는데, 그 과정에서 가장 큰 도전 과제는 무엇이었고, 이를 어떻게 극복하셨습니까?</a:t>
            </a:r>
          </a:p>
        </p:txBody>
      </p:sp>
    </p:spTree>
  </p:cSld>
  <p:clrMapOvr>
    <a:masterClrMapping/>
  </p:clrMapOvr>
</p:sld>
</file>

<file path=ppt/slides/slide4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건설기계를 차량 등록하는 업무를 담당하게 된 적이 있습니다. 이전에도 구입한 건설기계의 등록 문서를 참고하면 어렵지 않을 것이라 생각했습니다. 실제로는 전반적인 절차를 알 수 있는 문서가 다수 유실되었고 결재 과정도 달라져 모든 과정을 새로 정립하게 되었습니다. 또한 차량 등록에 필요한 예산을 타 부서 사업비로 집행해야 했기에 타 부서와 긴밀한 협력도 필요했습니다. 먼저 직장 내 비슷한 자산이 어떤 과정을 거쳐 구입 및 등록되었는지 조사하며 업무의 흐름을 파악했습니다. 이후 가장 어려웠던 예산 설정 과정이 있었습니다. </a:t>
            </a:r>
            <a:r>
              <a:rPr u="sng" b="1" sz="1200">
                <a:solidFill>
                  <a:srgbClr val="000000"/>
                </a:solidFill>
                <a:latin typeface="맑은 고딕"/>
              </a:rPr>
              <a:t>(1)납부해야 하는 세금의 용어와 책정 방식이 생소하여 이해하는 데 어려움이 있었고, 이를 해결하기 위해 부서 내 차량 등록 사례를 조사하고, 건설기계</a:t>
            </a:r>
            <a:r>
              <a:rPr sz="1200">
                <a:solidFill>
                  <a:srgbClr val="000000"/>
                </a:solidFill>
                <a:latin typeface="맑은 고딕"/>
              </a:rPr>
              <a:t> 업체와 시청 담당부서에 직접 문의하며 세금의 정보 및 책정 예산을 파악 히였습니다. 타 부서장의 원활한 결재를 받기 위해 예산 </a:t>
            </a:r>
            <a:r>
              <a:rPr u="sng" b="1" sz="1200">
                <a:solidFill>
                  <a:srgbClr val="000000"/>
                </a:solidFill>
                <a:latin typeface="맑은 고딕"/>
              </a:rPr>
              <a:t>(2)관련 용어와 차량 등록 절차를 철저히 숙지한 후, 결재 서류에 차량의 구매에 목적 및 활용에 대해 논리적으로</a:t>
            </a:r>
            <a:r>
              <a:rPr sz="1200">
                <a:solidFill>
                  <a:srgbClr val="000000"/>
                </a:solidFill>
                <a:latin typeface="맑은 고딕"/>
              </a:rPr>
              <a:t> 작성했습니다. 또한, 부서장께서 쉽게 이해하실 수 있도록 직접 설명을 드렸기에 결재를 받을 수 있었습니다. 예산 집행 단계에서 예상치 못한 초과 비용이 발생했지만, 신속하게 부서장과 협의하여 예산 변경 문서를 작성하여 문제를 원활히 해결할 수 있었습니다. </a:t>
            </a:r>
            <a:r>
              <a:rPr u="sng" b="1" sz="1200">
                <a:solidFill>
                  <a:srgbClr val="000000"/>
                </a:solidFill>
                <a:latin typeface="맑은 고딕"/>
              </a:rPr>
              <a:t>(3)최종적으로 차량 등록은 문제없이 완료되었으며, 이 과정에서 타 부서와의 협력이 얼마나 중요한지를 깨닫게 되었습니다.</a:t>
            </a:r>
            <a:r>
              <a:rPr sz="1200">
                <a:solidFill>
                  <a:srgbClr val="000000"/>
                </a:solidFill>
                <a:latin typeface="맑은 고딕"/>
              </a:rPr>
              <a:t> 이 경험을 통해 복잡한 행정 절차와 예산 관리 역량을 키울 수 있었고, 업무에 대한 전문성을 갖추는 것이 원활한 소통의 핵심이라는 점을 배웠습니다. 또한, 가장 큰 변화는 저 자신에 대한 믿음이 생겼다는 점입니다. 복잡한 업무가 주어지면 걱정부터 앞섰지만, 이제는 자신있게 업무에 임하고 실수하지 않게 업무의 전문성을 올리기 위해 노력하게 되었습니다. 나아가 타 부서와의 협력에서도 능동적으로 소통하는 태도를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예산 설정 과정에서 납부 세금의 용어와 책정 방식이 생소했다는 점을 극복하기 위해 어떤 접근 방식을 취하셨는지, 그리고 그 과정에서 어떤 점을 배우셨는지 구체적으로 말씀해 주세요.</a:t>
            </a:r>
            <a:br/>
            <a:r>
              <a:t>(2) 타 부서와의 협력을 통해 차량 등록 업무를 원활히 수행하셨다고 했는데, 부서장께 결재를 쉽게 받기 위해 어떤 방식으로 설명을 드렸는지 더 자세히 말씀해 주시겠습니까?</a:t>
            </a:r>
            <a:br/>
            <a:r>
              <a:t>(3) 복잡한 행정 절차와 예산 관리 역량을 키우셨다고 했습니다. 이러한 역량이 향후 직무에서 어떻게 기여할 수 있을지 예를 들어 설명해 주세요.</a:t>
            </a:r>
          </a:p>
        </p:txBody>
      </p:sp>
    </p:spTree>
  </p:cSld>
  <p:clrMapOvr>
    <a:masterClrMapping/>
  </p:clrMapOvr>
</p:sld>
</file>

<file path=ppt/slides/slide4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저는 수의학적 전문성과 데이터 분석 경험을 바탕으로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a:t>
            </a:r>
            <a:r>
              <a:rPr u="sng" b="1" sz="1200">
                <a:solidFill>
                  <a:srgbClr val="000000"/>
                </a:solidFill>
                <a:latin typeface="맑은 고딕"/>
              </a:rPr>
              <a:t>(1)기존에 수행했던 대규모 검역 경험을 활용하여 마사회 내 말 질병 모니터링 및 검역 프로세스를 검토하고 개선해보고 싶습니다. 특수검역과에서 수행한 5000두</a:t>
            </a:r>
            <a:r>
              <a:rPr sz="1200">
                <a:solidFill>
                  <a:srgbClr val="000000"/>
                </a:solidFill>
                <a:latin typeface="맑은 고딕"/>
              </a:rPr>
              <a:t> 이상의 말 검역 경험과 해외 위험평가 업무를 바탕으로, 검역 관련 업무에도 원활하게 대응하고, 해외에서 유입될 가능성이 있는 말 질병에 대한 선제적 대응 체계를 구축하겠습니다. 또한, 기존의 방식과 더불어 AI </a:t>
            </a:r>
            <a:r>
              <a:rPr u="sng" b="1" sz="1200">
                <a:solidFill>
                  <a:srgbClr val="000000"/>
                </a:solidFill>
                <a:latin typeface="맑은 고딕"/>
              </a:rPr>
              <a:t>(2)기반의 데이터 분석을 접목하여 말 질병 발생 예측 모델을 개발함으로써, 경주마의 건강을 체계적으로 관리할 수 있는 시스템을 고도화하여 최근의</a:t>
            </a:r>
            <a:r>
              <a:rPr sz="1200">
                <a:solidFill>
                  <a:srgbClr val="000000"/>
                </a:solidFill>
                <a:latin typeface="맑은 고딕"/>
              </a:rPr>
              <a:t> 질병 진단 방향에 부합하도록 하고 싶습니다..또한, 저는 아프리카돼지열병(ASF)과 코로나19 등의 연구 경험을 </a:t>
            </a:r>
            <a:r>
              <a:rPr u="sng" b="1" sz="1200">
                <a:solidFill>
                  <a:srgbClr val="000000"/>
                </a:solidFill>
                <a:latin typeface="맑은 고딕"/>
              </a:rPr>
              <a:t>(3)바탕으로, 말 질병 관련 데이터를 체계적으로 수집하고 분석하여, 검역 및 방역 정책 수립에 기여하고자 합니다. 이를 통해 말 산업의 지속</a:t>
            </a:r>
            <a:r>
              <a:rPr sz="1200">
                <a:solidFill>
                  <a:srgbClr val="000000"/>
                </a:solidFill>
                <a:latin typeface="맑은 고딕"/>
              </a:rPr>
              <a:t>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 질병 모니터링 및 검역 프로세스를 개선하기 위한 지원자의 구체적인 경험과 수행했던 방법이 무엇이었는지 설명해 주실 수 있나요?</a:t>
            </a:r>
            <a:br/>
            <a:r>
              <a:t>(2) 지원자가 제안한 AI 기반의 말 질병 발생 예측 모델을 개발하면서 가장 중점적으로 고려해야 할 기술적 요소나 접근 방식은 무엇입니까?</a:t>
            </a:r>
            <a:br/>
            <a:r>
              <a:t>(3) 말 산업의 지속 가능성을 확보하기 위해 데이터 수집 및 분석에서 중요한 점은 무엇이라고 생각하십니까? 그리고 이를 국내 경마 산업 성장에 어떻게 적용하실 계획인가요?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직무에 입사하여 데이터 기반 경영 지원 체계를 구축하고, 내부 의사결정 프로세스를 최적화하는 것을 목표로 하고 있습니다. 특히, 빅데이터 분석을 활용하여 고객 맞춤형 서비스 및 운영 효율성을 극대화하는 데 기여하고자 합니다.저는 OO 문화재단에서 데이터 기반의 업무 프로세스 개선 </a:t>
            </a:r>
            <a:r>
              <a:rPr u="sng" b="1" sz="1200">
                <a:solidFill>
                  <a:srgbClr val="000000"/>
                </a:solidFill>
                <a:latin typeface="맑은 고딕"/>
              </a:rPr>
              <a:t>(1)경험을 쌓았습니다. 당시 공연 신청자를 관리하는 업무를 담당했으며, 신청자 대다수가 노년층이라 서류 누락 문제가 빈번하게 발생했습니다. 이를 해결하기 위해 엑셀을 활용한 데이터 정리 시스템을 구축하였고,</a:t>
            </a:r>
            <a:r>
              <a:rPr sz="1200">
                <a:solidFill>
                  <a:srgbClr val="000000"/>
                </a:solidFill>
                <a:latin typeface="맑은 고딕"/>
              </a:rPr>
              <a:t> 직접 연락을 통해 보완 절차를 안내하는 프로세스를 도입하여 신청 누락률 0%를 달성하였습니다.또한, OO 공공기관에서 근무하며 설문 기획 및 데이터 분석을 통한 정책 개선 업무를 수행했습니다. SPSS를 활용하여 설문 문항을 설계하고 응답 데이터를 분석했으며, 이를 통해 정책 개선 방향을 제시하였습니다. 이 경험을 통해 데이터 분석이 조직 운영 및 정책 결정에 필수적이라는 점을 깨달았고, 이후 </a:t>
            </a:r>
            <a:r>
              <a:rPr u="sng" b="1" sz="1200">
                <a:solidFill>
                  <a:srgbClr val="000000"/>
                </a:solidFill>
                <a:latin typeface="맑은 고딕"/>
              </a:rPr>
              <a:t>(2)데이터 분석 자격증인 ADsP(데이터 분석 준전문가) 자격증을 취득하며 전문성을 강화하였습니다.이러한</a:t>
            </a:r>
            <a:r>
              <a:rPr sz="1200">
                <a:solidFill>
                  <a:srgbClr val="000000"/>
                </a:solidFill>
                <a:latin typeface="맑은 고딕"/>
              </a:rPr>
              <a:t> 경험을 바탕으로, 한국마사회에서도 경영 데이터를 분석하여 의사결정 과정을 원활히 지원하고, 데이터 기반의 고객 맞춤형 서비스 개선에 기여하고자 합니다. 예를 들어, 마사회에서 운영하는 ‘전자카드 4.0’ 앱의 고객 데이터를 분석하여 고객 맞춤형 마케팅 전략을 </a:t>
            </a:r>
            <a:r>
              <a:rPr u="sng" b="1" sz="1200">
                <a:solidFill>
                  <a:srgbClr val="000000"/>
                </a:solidFill>
                <a:latin typeface="맑은 고딕"/>
              </a:rPr>
              <a:t>(3)수립하고, 경주 일정 및 이벤트 기획을 데이터 기반으로 최적화할 수 있습니다. 또한, 내부 보고서 작성 및 경영 성과 분석 시, 데이터</a:t>
            </a:r>
            <a:r>
              <a:rPr sz="1200">
                <a:solidFill>
                  <a:srgbClr val="000000"/>
                </a:solidFill>
                <a:latin typeface="맑은 고딕"/>
              </a:rPr>
              <a:t>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OO 문화재단에서 신청자 누락률 0%를 달성했다고 하셨는데, 구체적으로 어떤 조치를 통해 이 성과를 이루어냈는지 다른 개선 방안과 비교하여 설명해 주실 수 있나요?</a:t>
            </a:r>
            <a:br/>
            <a:r>
              <a:t>(2) 데이터 분석 자격증인 ADsP를 취득하게 된 계기는 무엇이며, 이를 통해 지원자가 가장 크게 배운 점은 무엇인가요?</a:t>
            </a:r>
            <a:br/>
            <a:r>
              <a:t>(3) 마사회의 '전자카드 4.0' 앱의 고객 데이터를 통해 어떤 종류의 마케팅 전략을 세울 수 있을지 구체적인 예를 들어 설명해 주실 수 있나요?</a:t>
            </a:r>
          </a:p>
        </p:txBody>
      </p:sp>
    </p:spTree>
  </p:cSld>
  <p:clrMapOvr>
    <a:masterClrMapping/>
  </p:clrMapOvr>
</p:sld>
</file>

<file path=ppt/slides/slide4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부서간 이해관계의 차이에 따라 이를 조율해본 경험이 있습니다. 이 건은 2019년 국내 ASF유입 전에 방역 정책 수립을 위해 ASF의 국내 유입 경로를 분석해야 했고, 데이터 기반의 분석 </a:t>
            </a:r>
            <a:r>
              <a:rPr u="sng" b="1" sz="1200">
                <a:solidFill>
                  <a:srgbClr val="000000"/>
                </a:solidFill>
                <a:latin typeface="맑은 고딕"/>
              </a:rPr>
              <a:t>(1)보고서에서는 그 당시 유입 가능성이 가장 높은 경로에 대한 추정을 하였습니다. 그러나 각 부서의 관점이 달라 연구 방향을 조율하는 데 어려움이 있었습니다. 특히, 질병진단과</a:t>
            </a:r>
            <a:r>
              <a:rPr sz="1200">
                <a:solidFill>
                  <a:srgbClr val="000000"/>
                </a:solidFill>
                <a:latin typeface="맑은 고딕"/>
              </a:rPr>
              <a:t> 관련된 부서는 실질적인 예찰물량 증가에 따른 진단검사 과중의 어려움을 호소한 반면, 방역과 검역 </a:t>
            </a:r>
            <a:r>
              <a:rPr u="sng" b="1" sz="1200">
                <a:solidFill>
                  <a:srgbClr val="000000"/>
                </a:solidFill>
                <a:latin typeface="맑은 고딕"/>
              </a:rPr>
              <a:t>(2)관련 부서에서는 기존과 유사한 검역 및 방역 인력 확충 및 강화의 방식으로 문제를 해결하고자 하였습니다. 이 때문에 처음에는 담당자 간 소통이 원활하지</a:t>
            </a:r>
            <a:r>
              <a:rPr sz="1200">
                <a:solidFill>
                  <a:srgbClr val="000000"/>
                </a:solidFill>
                <a:latin typeface="맑은 고딕"/>
              </a:rPr>
              <a:t> 않아 진행이 원활하지 못한 문제가 있었습니다. 각 부서의 이해관계가 무엇보다 달랐고, 그 때문에 많은 노력을 들인 분석 결과에 대해서도 스스로 효용성에 대해 의문을 가져보는 시간도 있었습니다. 하지만 이러한 문제를 해결하기 위해 저는 초기 </a:t>
            </a:r>
            <a:r>
              <a:rPr u="sng" b="1" sz="1200">
                <a:solidFill>
                  <a:srgbClr val="000000"/>
                </a:solidFill>
                <a:latin typeface="맑은 고딕"/>
              </a:rPr>
              <a:t>(3)보고서를 회람하여 여러 번의 동료 피드백을 통한 수정과 보고를 반복하면서 분석 결과를 보다 직관적이고 정책 결정에</a:t>
            </a:r>
            <a:r>
              <a:rPr sz="1200">
                <a:solidFill>
                  <a:srgbClr val="000000"/>
                </a:solidFill>
                <a:latin typeface="맑은 고딕"/>
              </a:rPr>
              <a:t> 필요한 방향으로 제공할 수 있도록 수정하였습니다. 관련 전문가 분들께 리뷰를 받기도 하였습니다. 또한, 정기적인 회의를 통해 각 담당자의 우려 사항을 공유하고, 분석 방향을 조율하는 과정을 거쳤습니다.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ASF 유입 경로 분석 프로젝트에서 부서 간의 관점 차이를 조율했던 구체적인 방법 중 가장 효과적이었다고 판단한 것은 무엇이었나요?</a:t>
            </a:r>
            <a:br/>
            <a:r>
              <a:t>(2) 최초 보고서를 회람하고 동료 피드백을 통해 수정한 이후, 보고서의 효용성이나 직관성을 어떻게 개선하였는지 구체적으로 설명해 주세요.</a:t>
            </a:r>
            <a:br/>
            <a:r>
              <a:t>(3) 해외 사례를 근거로 검역 및 방역 정책의 효과성을 높이기 위해 다른 어떤 방법을 시도할 수 있었을까요? 그 선택이 왜 중요했는지 설명해주세요.</a:t>
            </a:r>
          </a:p>
        </p:txBody>
      </p:sp>
    </p:spTree>
  </p:cSld>
  <p:clrMapOvr>
    <a:masterClrMapping/>
  </p:clrMapOvr>
</p:sld>
</file>

<file path=ppt/slides/slide4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국내산 젖소 정액의 판매량이 감소하는 문제를 해결하기 위해 정액 판매 TF팀을 운영한 경험이 있습니다.우선, 분기별 1회 생산팀, 판매팀, 지역축협과 함께 워크숍을 개최했습니다. 이를 통해 농가와 대리점이 겪는 실질적인 문제를 파악할 수 있었으며, </a:t>
            </a:r>
            <a:r>
              <a:rPr u="sng" b="1" sz="1200">
                <a:solidFill>
                  <a:srgbClr val="000000"/>
                </a:solidFill>
                <a:latin typeface="맑은 고딕"/>
              </a:rPr>
              <a:t>(1)판매량 감소의 주요 원인은 액체질소 지원 중단과 지자체 지원 사업 참여율 저조임을 확인했습니다.첫째, 액체질소</a:t>
            </a:r>
            <a:r>
              <a:rPr sz="1200">
                <a:solidFill>
                  <a:srgbClr val="000000"/>
                </a:solidFill>
                <a:latin typeface="맑은 고딕"/>
              </a:rPr>
              <a:t> 지원 문제를 해결하기 위해 과거 5년간의 판매 데이터를 분석했고, 액체질소 지원 중단 이후 최근 2년간 판매량이 지속적으로 감소하고 있음을 확인했습니다. 대리점은 자체적으로 액체질소를 구매해야 했고, 농가는 액체질소 부족으로 품질 유지에 어려움을 겪었습니다. 이를 해결하기 위해 정액 구매량에 비례하여 액체질소를 지원해 품질 유지 문제를 해결하는 동시에 농가의 만족도를 높여 판매량 증가를 이끌었습니다.둘째, 지자체 지원 </a:t>
            </a:r>
            <a:r>
              <a:rPr u="sng" b="1" sz="1200">
                <a:solidFill>
                  <a:srgbClr val="000000"/>
                </a:solidFill>
                <a:latin typeface="맑은 고딕"/>
              </a:rPr>
              <a:t>(2)사업 참여율을 높이기 위한 전략을 수립했습니다. 농가들이 지자체의 지원 사업을 통해 정액을 공동구매하는 경우가 많았기 때문에, 이를</a:t>
            </a:r>
            <a:r>
              <a:rPr sz="1200">
                <a:solidFill>
                  <a:srgbClr val="000000"/>
                </a:solidFill>
                <a:latin typeface="맑은 고딕"/>
              </a:rPr>
              <a:t> 활용하기 위해 지자체를 대상으로 직접 판촉 행사를 진행했습니다.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초과, 전년 대비 27% 증가라는 성과를 거둘 수 있었습니다.농가와 직접적인 교감을 통해 판매량을 증가시킨 경험을 바탕으로 현장과 직접적인 교감을 통해 고객의 니즈를 파악하고, 마케팅 전략을 수립해 매출을 증가시켜 축산발전기금 조성에 </a:t>
            </a:r>
            <a:r>
              <a:rPr u="sng" b="1" sz="1200">
                <a:solidFill>
                  <a:srgbClr val="000000"/>
                </a:solidFill>
                <a:latin typeface="맑은 고딕"/>
              </a:rPr>
              <a:t>(3)기여하겠습니다.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과거 5년간의 판매 데이터를 분석했다고 언급했는데, 이 과정에서 특별한 데이터 분석 도구나 기술을 사용했는지, 만약 있다면 어떻게 적용했는지 설명해주시겠습니까?</a:t>
            </a:r>
            <a:br/>
            <a:r>
              <a:t>(2) 지자체와의 판촉 행사에서 비즈니스 관계를 어떻게 구축하고 유지했는지 설명해주실 수 있습니까? 특히, 처음 파트너십을 형성할 때 어떤 전략을 사용하셨는지 궁금합니다.</a:t>
            </a:r>
            <a:br/>
            <a:r>
              <a:t>(3) 현장에서 직접적인 교감을 통해 고객의 니즈를 파악했다고 했는데, 이를 통해 어떤 새로운 통찰이나 교훈을 얻었고 이러한 통찰이 앞으로의 마케팅 전략에 어떻게 반영되었는지 알려주시겠습니까?</a:t>
            </a:r>
          </a:p>
        </p:txBody>
      </p:sp>
    </p:spTree>
  </p:cSld>
  <p:clrMapOvr>
    <a:masterClrMapping/>
  </p:clrMapOvr>
</p:sld>
</file>

<file path=ppt/slides/slide4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a:t>
            </a:r>
            <a:r>
              <a:rPr u="sng" b="1" sz="1200">
                <a:solidFill>
                  <a:srgbClr val="000000"/>
                </a:solidFill>
                <a:latin typeface="맑은 고딕"/>
              </a:rPr>
              <a:t>(1)학우가 없어 같은 수업을 듣는 두 명에게 공모전을 제안했습니다. 갑작스러운 요청에 당황할 수 있겠다고 생각해, 제 상황을 설명하고</a:t>
            </a:r>
            <a:r>
              <a:rPr sz="1200">
                <a:solidFill>
                  <a:srgbClr val="000000"/>
                </a:solidFill>
                <a:latin typeface="맑은 고딕"/>
              </a:rPr>
              <a:t> 공모전 주제와 구성안을 설득력 있게 전달했습니다. 다행히 두 학우는 수락했고, 전공지식을 활용해 약 2개월간 공모전을 준비했습니다.그러나 초면인 팀원 간 소통의 어려움이 있었습니다. 이를 해결하기 위해 저는 첫째, 주 1회 대면 회의 진행하기 둘째, 모든 자료를 구글 드라이브에 공유할 것을 </a:t>
            </a:r>
            <a:r>
              <a:rPr u="sng" b="1" sz="1200">
                <a:solidFill>
                  <a:srgbClr val="000000"/>
                </a:solidFill>
                <a:latin typeface="맑은 고딕"/>
              </a:rPr>
              <a:t>(2)제안했습니다. 덕분에 소통이 원활해지고, 자료도 체계적으로 정리할 수 있었습니다.문제는 설문조사 결과를 시각화하는 방식에서 발생했습니다. 표로 나타낼지,</a:t>
            </a:r>
            <a:r>
              <a:rPr sz="1200">
                <a:solidFill>
                  <a:srgbClr val="000000"/>
                </a:solidFill>
                <a:latin typeface="맑은 고딕"/>
              </a:rPr>
              <a:t> 그래프로 표현할지에 대한 의견 차이가 발생했습니다.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생각합니다.이러한 </a:t>
            </a:r>
            <a:r>
              <a:rPr u="sng" b="1" sz="1200">
                <a:solidFill>
                  <a:srgbClr val="000000"/>
                </a:solidFill>
                <a:latin typeface="맑은 고딕"/>
              </a:rPr>
              <a:t>(3)역지사지의 소통 능력을 바탕으로 고객의 니즈를 파악한 맞춤형 마케팅 전략을 수립하고, 내부 협업을 원활하게 조율하며, 조직 내 신뢰를 쌓아가겠습니다.</a:t>
            </a:r>
            <a:r>
              <a:rPr sz="1200">
                <a:solidFill>
                  <a:srgbClr val="000000"/>
                </a:solidFill>
                <a:latin typeface="맑은 고딕"/>
              </a:rPr>
              <a:t>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학술 공모전을 준비하며 팀원 모집을 리더로서 진행했다고 하셨는데, 지원자가 팀 리더로서 가장 큰 도전과제는 무엇이었으며, 이를 어떻게 극복했는지 구체적으로 이야기해 주세요.</a:t>
            </a:r>
            <a:br/>
            <a:r>
              <a:t>(2) 주 1회 대면 회의와 구글 드라이브를 통한 소통 방식을 제안했다고 했는데, 이러한 소통 방식이 팀의 성과에 어떤 측면에서 크게 기여했는지 구체적인 사례를 들어 설명해 주시겠습니까?</a:t>
            </a:r>
            <a:br/>
            <a:r>
              <a:t>(3) 역지사지의 소통 능력을 바탕으로 향후 한국마사회 내에서 구체적으로 어떤 방식으로 이를 활용하여 기여할 수 있을지 설명해 주시겠습니까?</a:t>
            </a:r>
          </a:p>
        </p:txBody>
      </p:sp>
    </p:spTree>
  </p:cSld>
  <p:clrMapOvr>
    <a:masterClrMapping/>
  </p:clrMapOvr>
</p:sld>
</file>

<file path=ppt/slides/slide4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저의 목표는 마사회를 이용하는 고객분들의 편의와 만족으로 이어질 수 있는 방송 기술의 전문성을 갖추고 선도하는 ‘방송 기술인’이 되는 것입니다. 이를 위해 방송 기술 지원, 방송 장비 설치 등의 관련 직무를 경험하고 익히며 종합적인 역량을 쌓아 나가겠습니다.첫째, 신입으로서 접하는 다양한 방송 기술 업무를 정확하고 체계적으로 숙지할 수 있도록 노력할 </a:t>
            </a:r>
            <a:r>
              <a:rPr u="sng" b="1" sz="1200">
                <a:solidFill>
                  <a:srgbClr val="000000"/>
                </a:solidFill>
                <a:latin typeface="맑은 고딕"/>
              </a:rPr>
              <a:t>(1)것입니다. 선배님들의 업무 설명으로 직무에 대한 기초지식과 업무 내용을 습득하고, 직무를 수행하면서 발생하는 상황별</a:t>
            </a:r>
            <a:r>
              <a:rPr sz="1200">
                <a:solidFill>
                  <a:srgbClr val="000000"/>
                </a:solidFill>
                <a:latin typeface="맑은 고딕"/>
              </a:rPr>
              <a:t> 해결 과제에 따라 질문과 답을 얻음과 동시에 부족한 부분은 스스로 학습과 정보탐색을 통하여 그 정보를 매뉴얼로 정리하고 유사하거나 추가하여야 하는 정보를 추가 정리하여 기존 정보에 가지를 뻗어나가는 방식으로 사례별 방송 기술 업무에 대한 기반을 닦아 나가도록 하고자 합니다. 또한 상사, 선배, 동료와의 꾸준한 소통으로 업무적, 정서적인 경험 </a:t>
            </a:r>
            <a:r>
              <a:rPr u="sng" b="1" sz="1200">
                <a:solidFill>
                  <a:srgbClr val="000000"/>
                </a:solidFill>
                <a:latin typeface="맑은 고딕"/>
              </a:rPr>
              <a:t>(2)교류를 통하여 업무적 신뢰감을 쌓아가겠습니다.둘째, 입사 전 수행 했던</a:t>
            </a:r>
            <a:r>
              <a:rPr sz="1200">
                <a:solidFill>
                  <a:srgbClr val="000000"/>
                </a:solidFill>
                <a:latin typeface="맑은 고딕"/>
              </a:rPr>
              <a:t> 정보통신 라인 가설 및 포설, 장비 관리 운영, 유지보수, 고장 분석 및 정비 경험과, 음향 방송 시스템 운영 및 관리, 화상회의 지원 등의 방송 업무 경험, 방송통신기사 자격을 취득하며 쌓은 지식과 이해를 바탕으로 방송에 적용되는 기준법령과 기술, 방송 신호 및 장비의 성능 파악 및 분석, 아웃소싱 관리 등의 과정을 두루 거친 경험을 바탕으로 마사회 방송 기술 직무에 대한 이해와 업무의 폭을 넓혀나가겠습니다.셋째, 다년간 여러 직무를 거치며 </a:t>
            </a:r>
            <a:r>
              <a:rPr u="sng" b="1" sz="1200">
                <a:solidFill>
                  <a:srgbClr val="000000"/>
                </a:solidFill>
                <a:latin typeface="맑은 고딕"/>
              </a:rPr>
              <a:t>(3)얻게 된 저의 직무 경험과 역량을 신기술과 접목하여 방송 운영계획 수립과 경마방송국의 종합적인 시스템 설계를 담당하는</a:t>
            </a:r>
            <a:r>
              <a:rPr sz="1200">
                <a:solidFill>
                  <a:srgbClr val="000000"/>
                </a:solidFill>
                <a:latin typeface="맑은 고딕"/>
              </a:rPr>
              <a:t> 전문성을 갖춘 방송 통신 기술인이 되겠습니다. 또한 실무를 통하여 경험한 업무적인 노하우를 기반으로 마사회 방송 통신 기술의 개선점과 나아가야 할 방향을 제시하고 그에 따른 안정적이고 효율적인 시스템을 구축하여 마사회 방송 기술을 선도하고 기여하는 방송기술인으로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다양한 방송 기술 업무에 대해 스스로 학습과 정보탐색을 통해 매뉴얼을 정리한다고 하셨습니다. 이러한 매뉴얼을 개선하기 위해 어떤 노력을 기울였고, 그 결과는 어땠는지 설명해 주세요.</a:t>
            </a:r>
            <a:br/>
            <a:r>
              <a:t>(2) 지원자가 경험한 정보통신 라인 가설을 통해 얻은 가장 큰 교훈은 무엇이며, 이를 방송 기술 직무에 어떻게 적용할 계획인가요?</a:t>
            </a:r>
            <a:br/>
            <a:r>
              <a:t>(3) 신기술을 접목하여 방송 운영계획 수립을 목표로 하신다고 했습니다. 이런 신기술 중 현재 특히 주목하고 있는 기술이 있다면 무엇이고 어떻게 활용할 계획인가요?</a:t>
            </a:r>
          </a:p>
        </p:txBody>
      </p:sp>
    </p:spTree>
  </p:cSld>
  <p:clrMapOvr>
    <a:masterClrMapping/>
  </p:clrMapOvr>
</p:sld>
</file>

<file path=ppt/slides/slide4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통신사에 재직했던 때, 우리 팀은 팀원마다 동 단위로 담당 지역을 설정하고, 지역에서 발생하는 모든 업무를 처리하였습니다. 업무 처리량에 따라 성과로 반영되었기 때문에 더 많은 업무를 처리하고 싶어 했습니다. 그러나 각자 담당 지역이 다르다 보니, 업무량에 대한 지역 편차가 있었고, 특히 일부 팀원의 담당 지역의 업무량이 많아 실적과 성과보수를 독차지하게 되면서 다른 팀원들로부터 잦은 불만이 이어졌습니다. 이 문제로 팀 내 분위기가 와해하는 것을 볼 수 없었던 저는 팀장님께 상의를 드린 후, 팀 내 회의를 통해 서로 간의 의견을 나누고 그 이견을 조율하고자 자리를 마련하였습니다.업무량이 많은 지역의 팀원은 본인 지역에서 실적을 많이 가져가는 것은 사실이나, 이미 그 지역에서의 기반을 다지는 데 큰 노력을 기울였고 지역을 이동하면 새로운 기반을 다지는 데 많은 시간이 소요되며 이는 곧 업무 처리량의 저하로 이어질 것이라는 </a:t>
            </a:r>
            <a:r>
              <a:rPr u="sng" b="1" sz="1200">
                <a:solidFill>
                  <a:srgbClr val="000000"/>
                </a:solidFill>
                <a:latin typeface="맑은 고딕"/>
              </a:rPr>
              <a:t>(1)우려를 나타냈습니다. 이는 타당한 의견이었지만 저는 지역 간의 업무량을 인위적으로 늘릴 수 없는 상태에서 가장 업무량이</a:t>
            </a:r>
            <a:r>
              <a:rPr sz="1200">
                <a:solidFill>
                  <a:srgbClr val="000000"/>
                </a:solidFill>
                <a:latin typeface="맑은 고딕"/>
              </a:rPr>
              <a:t> 많은 지역을 독점하는 것은 팀원 간의 의욕 저하와 동반성장에도 문제가 될 수 있으니 3개월 간격으로 지역 순환을 하되 담당 지역의 업무 기반 정보를 공유하여 새로운 지역에 쉽고 빠르게 적응하게 하면 업무 처리량 유지를 기대할 수 있다는 점을 들어 설득했습니다. 해당 팀원은 업무량이 많아 실적은 좋았지만 많은 업무량을 처리해야 해서 시간과 체력적인 부담이 있었다며 논의 끝에 </a:t>
            </a:r>
            <a:r>
              <a:rPr u="sng" b="1" sz="1200">
                <a:solidFill>
                  <a:srgbClr val="000000"/>
                </a:solidFill>
                <a:latin typeface="맑은 고딕"/>
              </a:rPr>
              <a:t>(2)제가 냈던 의견을 수용하기로 하였습니다.그 후 담당 지역을 3개월마다 순환하게 되었고, 결과적으로 이를 통해 성과가 고르게 분배되어 회사와</a:t>
            </a:r>
            <a:r>
              <a:rPr sz="1200">
                <a:solidFill>
                  <a:srgbClr val="000000"/>
                </a:solidFill>
                <a:latin typeface="맑은 고딕"/>
              </a:rPr>
              <a:t> 팀원 모두를 만족시키는 동시에 함께 성장할 수 있는 기반을 마련하게 되었습니다. 저는 이때의 일을 계기로 충분한 소통만이 갈등을 해결하고 협업의 시너지 효과를 </a:t>
            </a:r>
            <a:r>
              <a:rPr u="sng" b="1" sz="1200">
                <a:solidFill>
                  <a:srgbClr val="000000"/>
                </a:solidFill>
                <a:latin typeface="맑은 고딕"/>
              </a:rPr>
              <a:t>(3)최대한으로 누릴 수 있다는 것을 깨달았으며 이후 어떤 일을 시작하기 전에 부서원들과 원만한 대인관계를 유지하며 최대한 소통을 하려 노력하고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부서내 업무량 불균형 문제를 해결하기 위해 지역 순환 방안을 도입하셨는데, 실제로 이 방안이 팀 내 소통 방식에 미친 영향은 어떤 것이 있었나요?</a:t>
            </a:r>
            <a:br/>
            <a:r>
              <a:t>(2) 당신이 제안한 지역 순환 방안이 팀 분위기에 실질적으로 기여한 결과나 사례가 있다면 설명해 주세요.</a:t>
            </a:r>
            <a:br/>
            <a:r>
              <a:t>(3) 지원자는 갈등 해결에서 소통의 중요성을 깨달았다고 했습니다. 실제로 소통에서 가장 중점을 두는 요소는 무엇이며, 이를 통해 이룬 성과가 있다면 무엇인가요?</a:t>
            </a:r>
          </a:p>
        </p:txBody>
      </p:sp>
    </p:spTree>
  </p:cSld>
  <p:clrMapOvr>
    <a:masterClrMapping/>
  </p:clrMapOvr>
</p:sld>
</file>

<file path=ppt/slides/slide4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글로벌 말산업 선도기업이라는 비전을 실현하기 위해 최근 새로운 성과지표를 마련한 바 있습니다. 그중 당기순이익의 확대 및 매출 확대라는 기관의 목표가 실현될 수 있도록 재무구조 건전성의 향상에 기여하고 싶습니다. 이와 같은 직무를 수행하기 위해 그동안 직무 지식을 꾸준히 쌓아 왔습니다. 학부에서 경영학을 심화 전공하였습니다. 재무회계, 원가관리 회계, 세무회계 과목을 학습하여 재경관리사 자격증을 취득하였습니다. 또한 재무회계와 원가관리 회계를 더욱 심도 있게 학습하여 기업회계 1급 자격증도 </a:t>
            </a:r>
            <a:r>
              <a:rPr u="sng" b="1" sz="1200">
                <a:solidFill>
                  <a:srgbClr val="000000"/>
                </a:solidFill>
                <a:latin typeface="맑은 고딕"/>
              </a:rPr>
              <a:t>(1)취득한 바 있습니다. 한편 학부 동아리 세미나 활동에 참여하여 시사 문제에 대해 구성원들과 문제에 대한 분석과 토의를 진행하며 해결 방안을 모색하였습니다.</a:t>
            </a:r>
            <a:r>
              <a:rPr sz="1200">
                <a:solidFill>
                  <a:srgbClr val="000000"/>
                </a:solidFill>
                <a:latin typeface="맑은 고딕"/>
              </a:rPr>
              <a:t> 이를 통해 다양한 분야에 대한 시야를 넓히고, 문제 상황에 대한 분석력과 해결력을 기를 수 있었습니다.이러한 경험과 역량을 활용해 아래와 같이 실천하겠습니다. 예산관리 및 성과관리 측면에서 우선 재무 분석에 있어서 </a:t>
            </a:r>
            <a:r>
              <a:rPr u="sng" b="1" sz="1200">
                <a:solidFill>
                  <a:srgbClr val="000000"/>
                </a:solidFill>
                <a:latin typeface="맑은 고딕"/>
              </a:rPr>
              <a:t>(2)이전에 반영되지 않았던 비재무적 요인이 충분히 고려될 수 있게</a:t>
            </a:r>
            <a:r>
              <a:rPr sz="1200">
                <a:solidFill>
                  <a:srgbClr val="000000"/>
                </a:solidFill>
                <a:latin typeface="맑은 고딕"/>
              </a:rPr>
              <a:t> 하겠습니다.</a:t>
            </a:r>
            <a:r>
              <a:rPr u="sng" b="1" sz="1200">
                <a:solidFill>
                  <a:srgbClr val="000000"/>
                </a:solidFill>
                <a:latin typeface="맑은 고딕"/>
              </a:rPr>
              <a:t>(3) 사업 실적 예측 시 경제 현황과 레저 사업환경을 면밀히 분석하여 영향을 미칠 수 있는 요인들이 반영될 수 있게 하겠습니다. 한편 기관은</a:t>
            </a:r>
            <a:r>
              <a:rPr sz="1200">
                <a:solidFill>
                  <a:srgbClr val="000000"/>
                </a:solidFill>
                <a:latin typeface="맑은 고딕"/>
              </a:rPr>
              <a:t> 현재 매출 증가율 대비 비용이 더욱 크게 상승하고 있습니다. 비록 당기순이익의 지속적인 상승세를 예측하긴 하지만, 재무적 리스크를 미리 예방하기 위해 판매관리비에 있어 감축할 수 있는 부분을 검토해 찾아내고, 지속해서 모니터링해 나가겠습니다.회계적 측면에서 계속성의 원칙에 의거 회계 관습을 이어가며 실적관리의 신뢰성을 높이겠습니다. 특히 자본적 지출과 수익적 지출을 구분해 기간 손익을 정확히 측정하겠습니다. 또한 부가가치세 신고와 원천세 등의 신고 기한을 정확히 지키며 현장 부서에서 발생한 거래를 발생주의 원칙에 따라 정확히 반영하겠습니다. 특히 방대한 사업과 결산을 위해 월별 명세 작업을 실시하며 결산 소요를 감축하겠습니다.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학부 동아리 세미나 활동에 참여하셨다고 했습니다. 그 경험이 재무 분석 시 경제 현황 및 레저 사업환경 분석에 어떤 실질적 도움을 주었나요?</a:t>
            </a:r>
            <a:br/>
            <a:r>
              <a:t>(2) 당기순이익의 확대를 위해 '판매관리비 감축'을 말씀하셨는데, 이전에 판매관리비를 감축한 경험이 있다면 그 상황과 결과에 대해 설명해 주시겠습니까?</a:t>
            </a:r>
            <a:br/>
            <a:r>
              <a:t>(3) 회계적 측면에서 지원자는 '계속성의 원칙'을 적용하겠다고 했습니다. 이전 직장이나 학부 과정에서 이 원칙을 실질적으로 적용한 사례가 있습니까?</a:t>
            </a:r>
          </a:p>
        </p:txBody>
      </p:sp>
    </p:spTree>
  </p:cSld>
  <p:clrMapOvr>
    <a:masterClrMapping/>
  </p:clrMapOvr>
</p:sld>
</file>

<file path=ppt/slides/slide4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생활을 하며 한국으로 유학을 온 학생들과 함께 수업을 들었습니다. 같은 시기에 입학했지만, 시간이 지나도 유학생들은 한국 생활과 학교생활에 있어 큰 어려움을 겪고 있었습니다. 국제 협력 담당 교수님이 유학생 멘토링 프로그램을 신설하셨고 유학생들과 교류하며 도움을 주기 위해 자원하였습니다.제가 담당했던 멘티는 저의 또래로 한국어와 영어에 익숙하지 않은 중국인 유학생이었습니다. 수업 내용을 이해하는 데 어려움을 겪는 것은 물론 한국 유학 생활에서도 고립감을 느끼고 있다는 것을 알게 되었습니다. 우선 한국 생활 자체에 익숙해질 수 있게끔 또래의 유대감을 형성해 본다면 고립감을 조금이나마 해소할 수 있지 않을까 생각했습니다. 마찬가지로 저도 중국인 유학생에 대한 이해를 고취하고자 멘티의 문화를 경험해 보기로 했습니다. 구체적인 계획을 세워, 서울 소재에서 멘티가 좋아하는 중국 요리를 먹고 대화하며 저에 대해 편안함을 느낄 수 있도록 하였습니다. 함께하는 자리에 저와 친한 한국인 친구 한 명을 더 섭외하여 문화 교류의 장이 될 수 있도록 분위기를 형성하였습니다. 이를 통해 멘티의 취향에 대해 이해하고, 아시아인으로서 공감을 토대로 </a:t>
            </a:r>
            <a:r>
              <a:rPr u="sng" b="1" sz="1200">
                <a:solidFill>
                  <a:srgbClr val="000000"/>
                </a:solidFill>
                <a:latin typeface="맑은 고딕"/>
              </a:rPr>
              <a:t>(1)더욱 가까워질 수 있었습니다. 전공 수업 조별 활동에서의 어려움은 공강 시간을 활용해 그림을 그리는 등 방법을 동원해 학습한</a:t>
            </a:r>
            <a:r>
              <a:rPr sz="1200">
                <a:solidFill>
                  <a:srgbClr val="000000"/>
                </a:solidFill>
                <a:latin typeface="맑은 고딕"/>
              </a:rPr>
              <a:t> 내용을 충분히 이해할 수 있도록 하였습니다. 결과적으로 멘티에게 </a:t>
            </a:r>
            <a:r>
              <a:rPr u="sng" b="1" sz="1200">
                <a:solidFill>
                  <a:srgbClr val="000000"/>
                </a:solidFill>
                <a:latin typeface="맑은 고딕"/>
              </a:rPr>
              <a:t>(2)신뢰감을 형성하여 한국 생활 2년 만의 첫 한국인 친구가 될 수 있었으며, 평소에도 안부를 주고받으며 응원하는 사이가 되면서 멘토링 프로그램을</a:t>
            </a:r>
            <a:r>
              <a:rPr sz="1200">
                <a:solidFill>
                  <a:srgbClr val="000000"/>
                </a:solidFill>
                <a:latin typeface="맑은 고딕"/>
              </a:rPr>
              <a:t> 성공적으로 마칠 수 있었습니다. 멘티가 부모님을 초청해 한국 여행을 할 만큼 우리나라에 대한 긍정적 </a:t>
            </a:r>
            <a:r>
              <a:rPr u="sng" b="1" sz="1200">
                <a:solidFill>
                  <a:srgbClr val="000000"/>
                </a:solidFill>
                <a:latin typeface="맑은 고딕"/>
              </a:rPr>
              <a:t>(3)인식을 심어주었습니다. 저 또한 이를 통해 중국의 문화와 생활을 익히며 좀 더 넓은 시야를 축적하였습니다.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멘토로서 멘티와의 문화 교류를 통해 얻은 가장 큰 배움이 무엇이었는지와 그 배움이 현재의 당신에게 어떻게 영향을 미쳤는지 설명해 주십시오.</a:t>
            </a:r>
            <a:br/>
            <a:r>
              <a:t>(2) 멘토링 프로그램 외에도 대인관계나 소통에 어려움을 겪었던 상황이 있었다면, 그것을 어떻게 극복하셨는지 구체적으로 설명 부탁드립니다.</a:t>
            </a:r>
            <a:br/>
            <a:r>
              <a:t>(3) 멘토링 프로그램을 통해 '첫 한국인 친구'가 된 상황에서, 당신과 멘티 사이의 신뢰 형성은 어떻게 이루어졌는지 구체적인 사례를 들어 설명해 주세요.</a:t>
            </a:r>
          </a:p>
        </p:txBody>
      </p:sp>
    </p:spTree>
  </p:cSld>
  <p:clrMapOvr>
    <a:masterClrMapping/>
  </p:clrMapOvr>
</p:sld>
</file>

<file path=ppt/slides/slide4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[2030세대가 즐기는 새로운 경마문화]저는 판매 마케팅 직무 신입사원으로서, ‘2030세대 맞춤형 마케팅 전략’을 수립하여 젊은 층들이 자연스럽게 찾고 즐길 수 있는 공간으로 만들겠습니다.첫째, 한국마사회만의 ‘경마장 트렌드 문화’를 새롭게 정착시키겠습니다.2030 세대에게 경마장은 단순한 경기 관람 장소가 아니라, 색다른 문화를 경험하는 공간이어야 한다고 </a:t>
            </a:r>
            <a:r>
              <a:rPr u="sng" b="1" sz="1200">
                <a:solidFill>
                  <a:srgbClr val="000000"/>
                </a:solidFill>
                <a:latin typeface="맑은 고딕"/>
              </a:rPr>
              <a:t>(1)생각합니다. 따라서, 경마 유니폼, 드레스코드, 마스코트 굿즈 등을 활용해 경마장 방문을 ‘하나의 놀이</a:t>
            </a:r>
            <a:r>
              <a:rPr sz="1200">
                <a:solidFill>
                  <a:srgbClr val="000000"/>
                </a:solidFill>
                <a:latin typeface="맑은 고딕"/>
              </a:rPr>
              <a:t> 문화’로 정착시키겠습니다. 한국수자원공사 인재경영처 청년인턴 당시, 물빛 축제, 플로깅, 스포츠데이 등 다양한 행사에 참여하였고, 기업 마스코트를 SNS로 홍보하고 굿즈 사용을 유도하는 바이럴 마케팅 사례를 직접 경험하였습니다. 또한, 학부 시절 친환경 차량용 우산 아이디어를 기획하고 마케팅 전략을 제안하며 창의력과 마케팅 기획 역량을 강화할 수 있었습니다. 이러한 경험을 바탕으로 2030 세대가 적극적으로 입고, 찍고, 공유하는 새로운 트렌드 문화를 만들어 경마장을 자연스럽게 찾도록 만들겠습니다.둘째, ‘2030세대 맞춤형 O2O 마케팅’으로 젊은 세대들의 </a:t>
            </a:r>
            <a:r>
              <a:rPr u="sng" b="1" sz="1200">
                <a:solidFill>
                  <a:srgbClr val="000000"/>
                </a:solidFill>
                <a:latin typeface="맑은 고딕"/>
              </a:rPr>
              <a:t>(2)디지털 경험을 강화하겠습니다. 2030 세대가 경마를 처음 접할 때, 가장 큰 진입장벽은 ‘배움의 어려움’이라고 생각합니다. 따라서, 전자카드 어플 내 모바일 친화적인</a:t>
            </a:r>
            <a:r>
              <a:rPr sz="1200">
                <a:solidFill>
                  <a:srgbClr val="000000"/>
                </a:solidFill>
                <a:latin typeface="맑은 고딕"/>
              </a:rPr>
              <a:t> 경마 가이드, AI를 이용한 실시간 인기마 추천 기능 등을 도입하여 </a:t>
            </a:r>
            <a:r>
              <a:rPr u="sng" b="1" sz="1200">
                <a:solidFill>
                  <a:srgbClr val="000000"/>
                </a:solidFill>
                <a:latin typeface="맑은 고딕"/>
              </a:rPr>
              <a:t>(3)MZ세대 맞춤형 카테고리를 생성하고, 자연스럽게 경마장을 방문할 수 있도록 유도하겠습니다. 저는 공공기관 행정 인턴 당시, OO시 전통시장 비활성화</a:t>
            </a:r>
            <a:r>
              <a:rPr sz="1200">
                <a:solidFill>
                  <a:srgbClr val="000000"/>
                </a:solidFill>
                <a:latin typeface="맑은 고딕"/>
              </a:rPr>
              <a:t> 문제를 지역 특화 배달 앱과 연계하여 우수 시책으로 선정된 경험이 있습니다. 이 경험을 살려, ‘사회조사분석사 2급’ 자격증과 문제 해결 역량을 활용해 젊은 층의 진입장벽을 체계적으로 분석하고, O2O 마케팅 전략을 통해 이를 개선하겠습니다.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한국수자원공사 인재경영처 청년인턴 당시, 마스코트를 SNS로 홍보하는 바이럴 마케팅 사례를 직접 경험했습니다. 이 경험을 어떻게 한국마사회에서 경마장을 '하나의 놀이 문화'로 정착시키는 데 활용할 계획인가요?</a:t>
            </a:r>
            <a:br/>
            <a:r>
              <a:t>(2) 경마장의 진입장벽 해소를 위해 전자카드 어플 내 다양한 기능을 도입하겠다고 하셨습니다. 이러한 기획에서 소비자 경험을 어떻게 배려하고자 하시나요?</a:t>
            </a:r>
            <a:br/>
            <a:r>
              <a:t>(3) OO시 전통시장 활성화 시책을 선정된 경험을 바탕으로, 젊은 층의 경마장 경험 개선을 위해 어떤 특정 전략을 계획 중인가요?</a:t>
            </a:r>
          </a:p>
        </p:txBody>
      </p:sp>
    </p:spTree>
  </p:cSld>
  <p:clrMapOvr>
    <a:masterClrMapping/>
  </p:clrMapOvr>
</p:sld>
</file>

<file path=ppt/slides/slide4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협력으로 만들어낸 최고의 성과]저는 반려동물 배변봉투 친환경 프로세스 아이디어로 팀 프로젝트를 진행하며 협업 속 어려움을 극복한 경험이 있습니다. 총 4명이 한 팀이 되어 교내, 교외 대회를 준비하였고, 교내 대회에서 기대에 못 미치는 성적을 받으면서 팀 사기가 저하되는 문제가 발생했습니다. 이 과정에서 팀원 간 의사소통이 줄고, 준비도 비효율적으로 진행되는 상황이었습니다. 이에 저는 팀워크를 회복하고 일주일 남은 교외 대회를 성공적으로 이끌기 위해 해결책을 모색하였습니다.먼저, 교내 대회 실패 원인을 명확히 분석하기 위해 교수님과 선배들께 피드백을 요청하였습니다. 그 결과, 아이디어의 기술적 구현 가능성이 부족하다는 점이 문제로 지적되었습니다. 이를 </a:t>
            </a:r>
            <a:r>
              <a:rPr u="sng" b="1" sz="1200">
                <a:solidFill>
                  <a:srgbClr val="000000"/>
                </a:solidFill>
                <a:latin typeface="맑은 고딕"/>
              </a:rPr>
              <a:t>(1)팀원들에게 공유한 후, 한정된 시간 내에 아이디어의 보완이 어렵다는 현실을 인정하고, 대신 ‘시장성’과 ‘사회적 가치 실현’을 강조하는</a:t>
            </a:r>
            <a:r>
              <a:rPr sz="1200">
                <a:solidFill>
                  <a:srgbClr val="000000"/>
                </a:solidFill>
                <a:latin typeface="맑은 고딕"/>
              </a:rPr>
              <a:t> 방향으로 보완하기로 결정하였습니다. 둘째로, 남은 시간을 </a:t>
            </a:r>
            <a:r>
              <a:rPr u="sng" b="1" sz="1200">
                <a:solidFill>
                  <a:srgbClr val="000000"/>
                </a:solidFill>
                <a:latin typeface="맑은 고딕"/>
              </a:rPr>
              <a:t>(2)효율적으로 사용하기 위해 보완할 자료의 순서와 진행 상태를 함께 정리한 ‘일 처리 목록’을 작성하였습니다. 진행</a:t>
            </a:r>
            <a:r>
              <a:rPr sz="1200">
                <a:solidFill>
                  <a:srgbClr val="000000"/>
                </a:solidFill>
                <a:latin typeface="맑은 고딕"/>
              </a:rPr>
              <a:t> 전-진행 중-진행 완료로 나누어 팀원이 각자의 업무를 한 눈에 파악할 수 있도록 설계하였고, 확실한 역할 분담으로 협업을 원활하게 만들었습니다. 또한, 작은 목표를 설정하고 달성할 때마다 팀원들과 공유하며 동기를 부여했고, 팀 사기가 점차 회복되었습니다.그 결과, 교외 대회는 의견 조율을 바탕으로 보완 방향을 명확하게 설정하고, 과업을 효율적으로 관리하며 ‘대상’을 수상할 수 있었습니다. 이 경험을 통해 의사소통과 협업의 중요성을 체감하며, 효과적인 문제 해결이 팀 성과에 직결된다는 점을 배울 수 있었습니다.한국마사회 근무 시에도 다양한 부서와 협력하는 과정에서 의견 차이가 발생할 경우, 열린 자세로 피드백을 수용하고 </a:t>
            </a:r>
            <a:r>
              <a:rPr u="sng" b="1" sz="1200">
                <a:solidFill>
                  <a:srgbClr val="000000"/>
                </a:solidFill>
                <a:latin typeface="맑은 고딕"/>
              </a:rPr>
              <a:t>(3)현실적인 해결 방안을 제시하며 팀 목표 달성에 기여하겠습니다. 또한, 업무 진행 시 작은 목표를 설정하고 단계 별로 성취해 나가는 실행력으로 조직 내 효율성을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교내 대회 실패 후 의견 조율을 통해 교외 대회에서 대상을 수상하게 되었다고 했습니다. 교내 대회 실패가 팀의 어떤 실질적인 변화를 이끌어냈나요?</a:t>
            </a:r>
            <a:br/>
            <a:r>
              <a:t>(2) 지원자는 교내 대회 실패 원인을 분석하기 위해 교수님과 선배들께 피드백을 요청했는데, 그 과정에서 어떤 구체적인 내용이 지적되었고, 이를 어떻게 개선했나요?</a:t>
            </a:r>
            <a:br/>
            <a:r>
              <a:t>(3) 교외 대회에서 대상을 획득한 경험을 바탕으로, 한국마사회 근무 중 협업 과정에서 발생할 의견 차이를 어떻게 조율해 나갈 계획인가요?</a:t>
            </a:r>
          </a:p>
        </p:txBody>
      </p:sp>
    </p:spTree>
  </p:cSld>
  <p:clrMapOvr>
    <a:masterClrMapping/>
  </p:clrMapOvr>
</p:sld>
</file>

<file path=ppt/slides/slide4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유소년 승마를 기반으로 가족 단위 승마 문화를 정착시키고, 승마 대중화를 이루고자 합니다. 승마 대중화를 위해서는 지속적으로 접할 수 있는 </a:t>
            </a:r>
            <a:r>
              <a:rPr u="sng" b="1" sz="1200">
                <a:solidFill>
                  <a:srgbClr val="000000"/>
                </a:solidFill>
                <a:latin typeface="맑은 고딕"/>
              </a:rPr>
              <a:t>(1)환경이 필요합니다. 저는 10년 이상 국가대표 코치의 지도하에 마장마술과 장애물 훈련을 수행하며 20,000시간 (2)이상 기승 경험을 쌓았고, 100마리 이상의 말을 조련해 왔습니다. 또한, 프리랜서 승마 코치로서 다양한 연령층을 지도하며 맞춤형</a:t>
            </a:r>
            <a:r>
              <a:rPr sz="1200">
                <a:solidFill>
                  <a:srgbClr val="000000"/>
                </a:solidFill>
                <a:latin typeface="맑은 고딕"/>
              </a:rPr>
              <a:t> 교육법을 연구하고 적용한 경험이 있습니다.단기적으로는 유소년 승마 프로그램의 커리큘럼을 정비하고, 교육용 말 훈련과 관리 시스템을 구축하겠습니다. 개체별 맞춤 조련 방법을 연구·적용한 경험을 살려, 퇴역 경주마나 어린 말을 교육용 말로 순치하는 과정을 체계화하고자 합니다. 또한, 승마 기승 기술 및 마필 관리 과목을 전공하며 습득한 스포츠 교육학적 지식을 활용하여 효과적인 교육 시스템을 마련하겠습니다. 그리고 힐링 승마, 찾아가는 유소년 승마 강습회와 같이 남녀노소 누구나 즐길 수 있는 승마 프로그램을 기획하겠습니다.중·장기적으로는 유소년 승마 교육 효과를 극대화하는 신규 프로그램을 기획하고, 승마 대중화를 위한 환경을 조성하겠습니다. ‘승마 챌린지’ 같은 도전형 프로그램을 도입하고 부모 참여형 승마 수업을 운영하여 가족 단위 승마 활성화를 유도하겠습니다. 이를 통해 유소년들이 단기 체험이 아닌 지속적인 </a:t>
            </a:r>
            <a:r>
              <a:rPr u="sng" b="1" sz="1200">
                <a:solidFill>
                  <a:srgbClr val="000000"/>
                </a:solidFill>
                <a:latin typeface="맑은 고딕"/>
              </a:rPr>
              <a:t>(3)성장 기회를 가질 수 있게 하겠습니다. 또한, 승마 유치원과 승마 파크를 조성하여 기승과 마방 체험 등 말과의 교감을 돕는</a:t>
            </a:r>
            <a:r>
              <a:rPr sz="1200">
                <a:solidFill>
                  <a:srgbClr val="000000"/>
                </a:solidFill>
                <a:latin typeface="맑은 고딕"/>
              </a:rPr>
              <a:t> 교육을 시행하고, 승마 체험과 관광을 결합한 복합 문화공간으로 발전시켜 승마 대중화에 적극적으로 앞장서겠습니다.헬렌 톰슨은 말을 타는 것은 자유를 얻는 것이라고 말했습니다. 저에게 승마는 자유와 교감의 기쁨을 주었고, 저는 이러한 경험을 더 많은 사람들에게 전하고 싶습니다. 말 조련과 교육 경험을 바탕으로 교육 환경을 개선하고, 유소년 승마를 기반으로 가족 중심의 승마 문화를 확산시켜 승마 대중화에 이바지하는 승마 교관이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‘승마 대중화를 위해서는 지속적으로 접할 수 있는 환경이 필요하다’고 작성하셨습니다. 이와 관련하여 기존 환경의 어떤 점이 부족하다고 느끼셨으며, 이를 어떻게 보완할 계획인지 구체적으로 설명해 주세요.</a:t>
            </a:r>
            <a:br/>
            <a:r>
              <a:t>(2) 지원자가 프리랜서 승마 코치로서 다양한 연령층을 지도하며 맞춤형 교육법을 연구하고 적용한 경험이 있다고 했습니다. 이런 경험을 통해 가장 인상 깊었던 도전이나 기억에 남는 순간이 있다면 무엇이며, 그 경험이 향후 목표 달성에 어떻게 기여할 것이라고 생각하는지 설명해 주세요.</a:t>
            </a:r>
            <a:br/>
            <a:r>
              <a:t>(3) 지원자는 유소년 승마 교육 효과를 극대화하는 신규 프로그램 기획을 목표로 하셨습니다. 이전에 기획했던 프로그램 중 가장 성공적이었던 사례는 무엇이었으며, 그 성공 요인을 현재 입사 후 목표에 어떻게 적용할 생각인지 말씀해 주세요.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MZ세대의 말 산업에 대한 관심을 높이고, 렛츠런파크 방문객 중 MZ세대의 비중을 확대하여 렛츠런파크를 다양한 체험이 가능한 복합 문화공간으로 인식하도록 만드는 데 기여하고 싶습니다.한국마사회는 놀라운지 개설, 체험 프로그램 운영, 벚꽃·가을 축제 개최, 말마의 굿즈 등을 통해 젊은 층의 유입을 시도하고 있습니다. 저는 이러한 요소들을 더욱 효과적으로 알리기 위해, SNS 홍보 전략을 강화하고자 합니다. 특히, 최근 ‘무해력’ 트렌드에 맞춰 말마를 적극적으로 활용하는 것이 중요하다고 생각합니다. 이를 위해 </a:t>
            </a:r>
            <a:r>
              <a:rPr u="sng" b="1" sz="1200">
                <a:solidFill>
                  <a:srgbClr val="000000"/>
                </a:solidFill>
                <a:latin typeface="맑은 고딕"/>
              </a:rPr>
              <a:t>(1)팝업스토어 등에서 말마의 인스타그램을 팔로우하는 이벤트를 진행하고, 말마의 인스타그램에 웹툰, 밈을 활용한</a:t>
            </a:r>
            <a:r>
              <a:rPr sz="1200">
                <a:solidFill>
                  <a:srgbClr val="000000"/>
                </a:solidFill>
                <a:latin typeface="맑은 고딕"/>
              </a:rPr>
              <a:t>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높였습니다.이러한 역량을 활용해 인천국제공항공사에서 인턴으로 근무할 </a:t>
            </a:r>
            <a:r>
              <a:rPr u="sng" b="1" sz="1200">
                <a:solidFill>
                  <a:srgbClr val="000000"/>
                </a:solidFill>
                <a:latin typeface="맑은 고딕"/>
              </a:rPr>
              <a:t>(2)때, 공항 홍보 영상 제작 프로젝트를 수행하여 전체 7개 조 중 1위를 기록한 경험이 있습니다.</a:t>
            </a:r>
            <a:r>
              <a:rPr sz="1200">
                <a:solidFill>
                  <a:srgbClr val="000000"/>
                </a:solidFill>
                <a:latin typeface="맑은 고딕"/>
              </a:rPr>
              <a:t> 당시 저는 리더 역할을 맡았으며, 저의 마케팅 지식을 활용해 영상의 방향을 제시했습니다. 우선 인턴이 공항을 직접 소개하며 숏폼 </a:t>
            </a:r>
            <a:r>
              <a:rPr u="sng" b="1" sz="1200">
                <a:solidFill>
                  <a:srgbClr val="000000"/>
                </a:solidFill>
                <a:latin typeface="맑은 고딕"/>
              </a:rPr>
              <a:t>(3)영상이라는 점에서 영상의 타깃을 청년층으로 잡았습니다. 자신과 유사성이 높을수록 메시지를 더 잘 수용하며, 숏폼은 주로 청년층이 이용하는 콘텐츠이기 때문입니다.</a:t>
            </a:r>
            <a:r>
              <a:rPr sz="1200">
                <a:solidFill>
                  <a:srgbClr val="000000"/>
                </a:solidFill>
                <a:latin typeface="맑은 고딕"/>
              </a:rPr>
              <a:t>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자소서에 언급한 '무해력 트렌드'와 관련하여 MZ세대를 타겟으로 한 마케팅 전략에서 어떻게 이를 활용했는지 설명해주시겠습니까?</a:t>
            </a:r>
            <a:br/>
            <a:r>
              <a:t>(2) 소비자 심리학과 커뮤니케이션 심리학을 수강하면서 얻은 지식 중 특히 MZ세대를 겨냥한 마케팅에 어떻게 적용되었다고 생각하십니까?</a:t>
            </a:r>
            <a:br/>
            <a:r>
              <a:t>(3) 인천국제공항공사에서 수행한 공항 홍보 영상 제작 프로젝트에서 7개 조 중 1위를 기록한 경험이 있는데, 그 경험이 향후 한국마사회의 SNS 홍보 전략에 어떻게 기여할 것으로 예상하시나요?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‘아름다운 가게’에서 봉사활동을 하며 사회공헌과 협업을 통해 문제를 해결했던 경험이 있습니다. 당시 신상품 판매가 저조했지만, 봉사자들은 기존 방식대로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a:t>
            </a:r>
            <a:r>
              <a:rPr u="sng" b="1" sz="1200">
                <a:solidFill>
                  <a:srgbClr val="000000"/>
                </a:solidFill>
                <a:latin typeface="맑은 고딕"/>
              </a:rPr>
              <a:t>(1)처음에는 변화에 대한 거부감이 있었지만, 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a:t>
            </a:r>
            <a:r>
              <a:rPr u="sng" b="1" sz="1200">
                <a:solidFill>
                  <a:srgbClr val="000000"/>
                </a:solidFill>
                <a:latin typeface="맑은 고딕"/>
              </a:rPr>
              <a:t>(2)진행하는 문화가 자리 잡았습니다.이 경험을 통해 저는 소통과 협력의 핵심은 상대방의 입장을 이해하고, 객관적인 데이터를 활용해 합리적인 해결책을 제시하는 것임을 배웠습니다. 또한, 사회공헌 활동에서도</a:t>
            </a:r>
            <a:r>
              <a:rPr sz="1200">
                <a:solidFill>
                  <a:srgbClr val="000000"/>
                </a:solidFill>
                <a:latin typeface="맑은 고딕"/>
              </a:rPr>
              <a:t> 문제 해결 중심의 접근이 필요하며, 실질적인 기여를 위해 체계적인 전략이 중요하다는 점을 깨달았습니다.이 경험을 바탕으로, 한국마사회에서도 데이터 분석을 활용한 사회공헌 활동 기획 및 운영에 기여하고자 합니다. 특히, 마사회는 ESG 경영 및 지역사회 공헌 활동을 추진하고 있으며, 저는 정량적인 데이터를 기반으로 사회공헌 프로그램의 효과를 분석하고 개선하는 업무를 수행하고 싶습니다.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‘아름다운 가게’에서 신상품 홍보 방식을 개선하면서 기존 봉사자들이 변화에 긍정적으로 반응하도록 만들기 위해 어떠한 설득 전략을 사용하였나요?</a:t>
            </a:r>
            <a:br/>
            <a:r>
              <a:t>(2) 신상품 매출 증가에 따른 봉사자들의 반응 변화에 대해 말씀해 주셨는데, 이 과정에서 지원자가 가장 어려움을 느꼈던 부분은 무엇이었나요?</a:t>
            </a:r>
            <a:br/>
            <a:r>
              <a:t>(3) 지원자는 한국마사회에서의 사회공헌 프로그램 효과를 정량적으로 분석하고 개선하고자 한다고 했습니다. 이를 위해 구체적으로 어떤 데이터를 수집하고 어떻게 활용하시겠습니까?</a:t>
            </a:r>
          </a:p>
        </p:txBody>
      </p:sp>
    </p:spTree>
  </p:cSld>
  <p:clrMapOvr>
    <a:masterClrMapping/>
  </p:clrMapOvr>
</p:sld>
</file>

<file path=ppt/slides/slide5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협업 과정에서 갈등을 해결하는 능력이 중요하다고 생각하며 이를 위해 경청, 문제 본질 파악, 합의점 도출을 통한 해결 방식을 적용해 왔습니다.첫 번째 경험은 동료 코치와의 의견 차이 해결 사례입니다.협동 수업을 진행하던 중, 기승자의 훈련 방식에 대한 의견 차이가 </a:t>
            </a:r>
            <a:r>
              <a:rPr u="sng" b="1" sz="1200">
                <a:solidFill>
                  <a:srgbClr val="000000"/>
                </a:solidFill>
                <a:latin typeface="맑은 고딕"/>
              </a:rPr>
              <a:t>(1)발생했습니다. 저는 마장마술 기반 기초 훈련과 말의 점핑능력을 키우는 것이 중요하다고 생각했고, 동료 코치는 시합에서 발생하는 돌발 상황에 대한 대처 능력이 더 필요하다고 주장했습니다. 각자의 방식이 모두 필요하지만, 제한된 시간 내에 효과적으로</a:t>
            </a:r>
            <a:r>
              <a:rPr sz="1200">
                <a:solidFill>
                  <a:srgbClr val="000000"/>
                </a:solidFill>
                <a:latin typeface="맑은 고딕"/>
              </a:rPr>
              <a:t> 훈련을 진행해야 하는 상황이었습니다. 저는 먼저 동료 코치의 의견을 경청하며 그의 우려를 파악했습니다. 이후 협의를 통해 훈련을 역할별로 분담하기로 했습니다.</a:t>
            </a:r>
            <a:r>
              <a:rPr u="sng" b="1" sz="1200">
                <a:solidFill>
                  <a:srgbClr val="000000"/>
                </a:solidFill>
                <a:latin typeface="맑은 고딕"/>
              </a:rPr>
              <a:t>(2) 레슨 초반에는 제가 담당하여 말의 반응성을 최적화하고, 후반에는 동료 코치가 기승자의 돌발 상황 대처 능력을 강화하는 실전 훈련을 진행하도록 조정했습니다. 학생들은 두 가지 방식의 훈련을 효과적으로 병행하며 실력을 향상했고, 첫 대회에서</a:t>
            </a:r>
            <a:r>
              <a:rPr sz="1200">
                <a:solidFill>
                  <a:srgbClr val="000000"/>
                </a:solidFill>
                <a:latin typeface="맑은 고딕"/>
              </a:rPr>
              <a:t> 수상하는 성과를 거두었습니다.두 번째 경험은 학부모와의 훈련 강도 조율 사례입니다.학부모는 말을 아끼는 마음에 하루 1회 훈련을 희망했지만, 저는 말의 흥분도 관리를 위해 하루 2회 필요하다고 판단했습니다. 훈련 부족 시 말의 에너지 과잉으로 인한 돌발 행동이 안전사고로 </a:t>
            </a:r>
            <a:r>
              <a:rPr u="sng" b="1" sz="1200">
                <a:solidFill>
                  <a:srgbClr val="000000"/>
                </a:solidFill>
                <a:latin typeface="맑은 고딕"/>
              </a:rPr>
              <a:t>(3)이어질 수 있는 위험이 있었습니다. 학부모의 걱정을 해소하면서도 말과 기승자의 안전을 동시에 보장하는 훈련</a:t>
            </a:r>
            <a:r>
              <a:rPr sz="1200">
                <a:solidFill>
                  <a:srgbClr val="000000"/>
                </a:solidFill>
                <a:latin typeface="맑은 고딕"/>
              </a:rPr>
              <a:t> 방안을 마련해야 했습니다. 저는 학부모에게 충분한 운동의 필요성을 사례와 함께 설명하고, 위험 요소를 논리적으로 전달했습니다. 또한, 오전에는 제가, 오후에는 학생이 훈련하는 방식을 도입하여 훈련 강도를 점진적으로 늘리는 방법을 제안했습니다. 학부모는 높은 훈련 강도의 필요성을 이해하였고 학생은 처음으로 경기를 완주하며 실력을 입증했습니다.이러한 경험을 통해 저는 의견 차이를 조율하고 효과적인 협력 방안을 도출하는 것이 승마 교관에게 필수적인 역량임을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동료 코치와의 의견 차이를 해결하여 학생들이 첫 대회에서 수상하는 성과를 거두었다고 했습니다. 이후 이런 경험이 동료와의 협업 과정에서 어떤 변화를 가져왔고, 더 나아가 어떻게 팀 내 영향력을 발휘했다고 생각하시는지 사례로 말씀해 주세요.</a:t>
            </a:r>
            <a:br/>
            <a:r>
              <a:t>(2) 학부모의 반대를 설득하여 훈련 강도를 늘리면서 학생의 성과를 이끌어내셨다고 했습니다. 이 경험을 통해 달성한 가장 중요한 교훈은 무엇이며, 비슷한 상황에서 다른 접근 방법이 필요하다고 느낀 적이 있는지 설명해 주세요.</a:t>
            </a:r>
            <a:br/>
            <a:r>
              <a:t>(3) 지원자는 의견 차이를 조율하는 능력이 승마 교관에게 필수적이라고 깨달았다고 했습니다. 이러한 깨달음을 바탕으로 미래의 문제 해결에 어떻게 적용하고 발전시키실 계획인지 설명 부탁드립니다.</a:t>
            </a:r>
          </a:p>
        </p:txBody>
      </p:sp>
    </p:spTree>
  </p:cSld>
  <p:clrMapOvr>
    <a:masterClrMapping/>
  </p:clrMapOvr>
</p:sld>
</file>

<file path=ppt/slides/slide5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이루고자 하는 목표는 두 가지가 있습니다.하나는 한국마사회 및 경마에 대한 부정적 인식을 해소하는 것 및 다른 하나는 사회공헌 활동에 참여하는 것 입니다.주변 지인들에 경마에 대한 </a:t>
            </a:r>
            <a:r>
              <a:rPr u="sng" b="1" sz="1200">
                <a:solidFill>
                  <a:srgbClr val="000000"/>
                </a:solidFill>
                <a:latin typeface="맑은 고딕"/>
              </a:rPr>
              <a:t>(1)이야기를 하면 부정적인 측면이 많이 보였으며, 한국마사회 창립 제 74주년 기념식 기사에 나와있는 편견을 바꾸기 위한 시도를 해보려고 하며, 그 과정 중 하나로 로컬푸드업체와의 협업으로 농민분들과의 직거래 장터를 개최했던 경험으로 사회공헌</a:t>
            </a:r>
            <a:r>
              <a:rPr sz="1200">
                <a:solidFill>
                  <a:srgbClr val="000000"/>
                </a:solidFill>
                <a:latin typeface="맑은 고딕"/>
              </a:rPr>
              <a:t> 및 국민들의 인식을 바꾸어보고자 합니다.ESG 및 사회공헌으로 외부 강의를 들었던 적이 있습니다. 강의에 주요 내용은 ESG 및 사회공헌은 회사의 주요 사업과 연계하여 하는 것 이었습니다. 하여 저의 목표 중 하나인 사회공헌은 로컬푸드 및 농민분들과 함께 진행했던 직거래장터 및 청년 혹은 신규 창업자들을 위한 판매부스를 진행하고자 합니다. 하지만 </a:t>
            </a:r>
            <a:r>
              <a:rPr u="sng" b="1" sz="1200">
                <a:solidFill>
                  <a:srgbClr val="000000"/>
                </a:solidFill>
                <a:latin typeface="맑은 고딕"/>
              </a:rPr>
              <a:t>(2)이미 한국마사회에서는 도농상생협력장터를 진행하고 있어 저는 그 규모 및 기간을 키워보고자 합니다. 또한, 장사를 하시는 분들과의 협의를 통해 좀 더 시민분들께서 찾아와 주실 수 있는 그런 환경을 만들고자 합니다. 구체적으로 자릿세를 면제하여 가격을</a:t>
            </a:r>
            <a:r>
              <a:rPr sz="1200">
                <a:solidFill>
                  <a:srgbClr val="000000"/>
                </a:solidFill>
                <a:latin typeface="맑은 고딕"/>
              </a:rPr>
              <a:t> 인하하는 방식을 생각하고 있습니다.사회공헌 및 부정적 인식의 해소는 기존에 홍보를 진행했던 </a:t>
            </a:r>
            <a:r>
              <a:rPr u="sng" b="1" sz="1200">
                <a:solidFill>
                  <a:srgbClr val="000000"/>
                </a:solidFill>
                <a:latin typeface="맑은 고딕"/>
              </a:rPr>
              <a:t>(3)사항 카카오채널 및 현장 홍보(리플렛 배포 및 현수막 제작 설치)를 했던 경험으로 경마에 대한 정확한 인식 확립 및 행사에 대한 홍보를 진행하고자 합니다.부정적 인식의 감소는 연락 및 현장에서의 대응에도 중요한 영향을 받는다고 생각합니다. 하여</a:t>
            </a:r>
            <a:r>
              <a:rPr sz="1200">
                <a:solidFill>
                  <a:srgbClr val="000000"/>
                </a:solidFill>
                <a:latin typeface="맑은 고딕"/>
              </a:rPr>
              <a:t> 민원 연락을 많이 했던 경험으로 고객서비스(CS)관련 전화친절도를 향상시키도록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부정적 인식을 해소하기 위해 구체적인 로컬푸드 직거래 장터를 개최하셨던 경험을 통해 얻은 교훈이나 인사이트는 무엇이며, 이를 한국마사회에서 어떻게 적용할 수 있을 거라고 생각하시나요?</a:t>
            </a:r>
            <a:br/>
            <a:r>
              <a:t>(2) 현재 한국마사회에서 이미 진행되고 있는 도농상생협력장터의 규모와 기간을 확장하기 위해 필요한 주요 자원이나 협력 파트너는 무엇이라고 생각하시며, 과거에 어떠한 방식으로 자원을 조달하시거나 협력을 이끌어낸 경험이 있나요?</a:t>
            </a:r>
            <a:br/>
            <a:r>
              <a:t>(3) 경마에 대한 부정적 인식을 개선하기 위한 당신의 전략 아웃라인 내에서 카카오채널 및 현장 홍보를 활용한 경험을 바탕으로 추가적으로 고려하고 있는 혁신적인 홍보 방안이 있다면 무엇인가요?</a:t>
            </a:r>
          </a:p>
        </p:txBody>
      </p:sp>
    </p:spTree>
  </p:cSld>
  <p:clrMapOvr>
    <a:masterClrMapping/>
  </p:clrMapOvr>
</p:sld>
</file>

<file path=ppt/slides/slide5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발전소에 있었을 당시에 설비 개선을 두고 상주 협력사와 관리직 및 공사 업체와 사전 이야기를 진행했던 적이 있습니다. 당시 협력사측 </a:t>
            </a:r>
            <a:r>
              <a:rPr u="sng" b="1" sz="1200">
                <a:solidFill>
                  <a:srgbClr val="000000"/>
                </a:solidFill>
                <a:latin typeface="맑은 고딕"/>
              </a:rPr>
              <a:t>(1)및 관리직에서 요구하는 사항이 있었고 그걸 적용시키기 위한 업체와의 사전 만남으로 관리측에서 요구한 내용은 장주기 정비기간에 연료가 다른 발전기로 넘어가는 것을 99.9% 잡는 것이었으며 상주 협력사는 관련으로 설비 개선을 요구했습니다. 또한, 관리자측에서 진행하는 공사는 추후 이동통로 간섭 및 설비 설치, 해제를 진행하여야 하여 운영하기가</a:t>
            </a:r>
            <a:r>
              <a:rPr sz="1200">
                <a:solidFill>
                  <a:srgbClr val="000000"/>
                </a:solidFill>
                <a:latin typeface="맑은 고딕"/>
              </a:rPr>
              <a:t> 힘들다고 하였습니다. 초기 계획에는 요구 안을 전부 적용이 </a:t>
            </a:r>
            <a:r>
              <a:rPr u="sng" b="1" sz="1200">
                <a:solidFill>
                  <a:srgbClr val="000000"/>
                </a:solidFill>
                <a:latin typeface="맑은 고딕"/>
              </a:rPr>
              <a:t>(2)불가능 하였으며 이동통로의 간섭으로 안전상 문제가 있을 수 있었습니다. 공사 업체측을 제외한 협력사와 관리직 간의 대화가 계속 이이졌으며, 요구 사항을 받아들여 적용 하는 방향으로 계획을 수정하여 공사 업체측에</a:t>
            </a:r>
            <a:r>
              <a:rPr sz="1200">
                <a:solidFill>
                  <a:srgbClr val="000000"/>
                </a:solidFill>
                <a:latin typeface="맑은 고딕"/>
              </a:rPr>
              <a:t> 문의를 진행하였습니다. 하여 계획을 수정 기존 설비 </a:t>
            </a:r>
            <a:r>
              <a:rPr u="sng" b="1" sz="1200">
                <a:solidFill>
                  <a:srgbClr val="000000"/>
                </a:solidFill>
                <a:latin typeface="맑은 고딕"/>
              </a:rPr>
              <a:t>(3)개선 및 추가 장치 설치로 진행하였습니다. 결과적으로 설비는 개선하여 당시 측정 결과 연료가 넘어가는(미싱) 현상을 99.9%까지 잡아 낼 수 있었으며, 정비의 효율화를 진행할 수 있었습니다.</a:t>
            </a:r>
            <a:r>
              <a:rPr sz="1200">
                <a:solidFill>
                  <a:srgbClr val="000000"/>
                </a:solidFill>
                <a:latin typeface="맑은 고딕"/>
              </a:rPr>
              <a:t> 하지만, 소모성 제품(고무벨트)의 사용은 지속적인 정비를 요구하여 관련 사항은 추가적인 개선이 필요한 것으로 마무리 되었습니다.현장과 관리직 간의 서로에 대한 골도 있어 처음 관련 이야기가 나왔을 때는 반발도 있었습니다. 당시 저는 현장의 이야기를 충분히 들어주었으며 이 건이 반드시 필요로 하는 사항이라는 것을 말씀드렸습니다. 현장에서도 이 건이 필요하다는 것은 인지해주셨으며 단지 관련 일이 늘어나는 것에 대한 불만이 있었습니다. 하여, 필요하신 요구 사항을 받아들여 최대한 적용하는 식으로 상사에게 이야기하여 진행하였습니다. 관련 일이 있은 후 협력사와 더욱 많은 소통을 진행하였으며 제일 큰 개선점은 서로간의 협력이 편해진 점이라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발전소 근무 당시, 요구 사항을 받아들여 계획을 수정하여 설비 개선을 이루어낸 과정에서 가장 도전적이거나 예기치 못한 상황이 있었다면 무엇이었고, 그 상황을 어떻게 극복하셨습니까?</a:t>
            </a:r>
            <a:br/>
            <a:r>
              <a:t>(2) 업무 중 소모성 제품의 사용이 지속적인 정비를 요구한다는 문제에 대응하기 위해 과거에 여러 이해당사자들과 협력하여 문제를 해결한 경험이 있다면 설명해주시겠습니까? 해당 경험에 대한 구체적인 성과는 무엇이었나요?</a:t>
            </a:r>
            <a:br/>
            <a:r>
              <a:t>(3) 협력업체와 관리직 간의 소통을 원활히 하기 위해 다양한 대화를 진행하였다고 했는데, 구체적으로 어떤 방법을 사용하여 소통의 효율성을 높였으며, 그 결과는 어땠나요?</a:t>
            </a:r>
          </a:p>
        </p:txBody>
      </p:sp>
    </p:spTree>
  </p:cSld>
  <p:clrMapOvr>
    <a:masterClrMapping/>
  </p:clrMapOvr>
</p:sld>
</file>

<file path=ppt/slides/slide5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재활승마의 확대저는 현재 마사회에서 제공하는 서비스 중 하나인 재활승마를 더 확대하여 퇴역마의 승용마 전환율 상승, 말 복지 증진에 힘쓰고 싶습니다. 현재 경주마에서 은퇴한 말 중 승용 전환이 되는 말이 약 40% 정도라고 알고 있습니다. 경주마의 은퇴 시기가 7세 즈음인 것을 감안하면, 매년 많은 수의 퇴역마가 누적됨을 알 수 있습니다.저는 장애인 관련 부서에서 </a:t>
            </a:r>
            <a:r>
              <a:rPr u="sng" b="1" sz="1200">
                <a:solidFill>
                  <a:srgbClr val="000000"/>
                </a:solidFill>
                <a:latin typeface="맑은 고딕"/>
              </a:rPr>
              <a:t>(1)근무하면서 많은 어린 장애인 보호자가 재활 프로그램을 찾지 못해 힘들어함을 알게 되었습니다. 또한 보호자가 직접 찾아다녀야만 이런 서비스나</a:t>
            </a:r>
            <a:r>
              <a:rPr sz="1200">
                <a:solidFill>
                  <a:srgbClr val="000000"/>
                </a:solidFill>
                <a:latin typeface="맑은 고딕"/>
              </a:rPr>
              <a:t> 센터를 이용할 수 있는 것이 큰 부담이라는 것도 많은 민원인을 상대하며 알 수 있었습니다. 그래서 저는 장애인과 보호자의 심신 안정과 재활에 도움이 되는 재활 승마가 더 확대된다면 장애인 복지 서비스의 </a:t>
            </a:r>
            <a:r>
              <a:rPr u="sng" b="1" sz="1200">
                <a:solidFill>
                  <a:srgbClr val="000000"/>
                </a:solidFill>
                <a:latin typeface="맑은 고딕"/>
              </a:rPr>
              <a:t>(2)다양화에 마사회가 기여할 수 있을 것이라고 생각했습니다. 또한 이렇게 재활 승마의 수요가 늘어난다면,</a:t>
            </a:r>
            <a:r>
              <a:rPr sz="1200">
                <a:solidFill>
                  <a:srgbClr val="000000"/>
                </a:solidFill>
                <a:latin typeface="맑은 고딕"/>
              </a:rPr>
              <a:t> 퇴역마의 수요도 자연히 늘어 말 복지 증진에도 도움이 될 것입니다.이를 위해 저는 제가 많은 장애인 민원을 상대하며 느꼈던 '직접 서비스를 찾아다니기 힘든 점',</a:t>
            </a:r>
            <a:r>
              <a:rPr u="sng" b="1" sz="1200">
                <a:solidFill>
                  <a:srgbClr val="000000"/>
                </a:solidFill>
                <a:latin typeface="맑은 고딕"/>
              </a:rPr>
              <a:t>(3) '비슷한 재활 서비스만 제공되는 점' 등의 애로사항을 반영한 재활승마 프로그램을 기획하고 싶습니다. 또한 단순히 기획/실행에서</a:t>
            </a:r>
            <a:r>
              <a:rPr sz="1200">
                <a:solidFill>
                  <a:srgbClr val="000000"/>
                </a:solidFill>
                <a:latin typeface="맑은 고딕"/>
              </a:rPr>
              <a:t> 그치지 않고 각 장애인복지센터, 장애인 관련 기관과 연계하여 장애인이 직접 찾아다니지 않고 원래 다니던 센터에서 손쉽게 참가할 수 있게 하고 싶습니다. 이렇게 장애인 센터와 연계하였을 때는 전문가 소견 상 재활 승마가 가능하거나 효과가 있을 것으로 예상되는 대상자를 알 수 있으므로 재활 승마가 필요한 사람들이 프로그램을 이용할 수 있게 도울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재활승마 확대를 통해 말 복지가 개선될 것이라고 말씀하셨습니다. 이 목표를 이루기 위해 실질적으로 어떤 전략을 구상하셨나요?</a:t>
            </a:r>
            <a:br/>
            <a:r>
              <a:t>(2) 지원자는 장애인 관련 부서에서 근무하면서 힘들었던 점을 재활승마 프로그램에 어떻게 반영하고자 하나요?</a:t>
            </a:r>
            <a:br/>
            <a:r>
              <a:t>(3) 장애인복지센터와의 연계를 통해 재활승마 프로그램을 운영하고자 하셨습니다. 그 과정에서 어떤 어려움이 있을 수 있고, 이를 해결하기 위한 방안을 어떻게 계획하고 계신가요?</a:t>
            </a:r>
          </a:p>
        </p:txBody>
      </p:sp>
    </p:spTree>
  </p:cSld>
  <p:clrMapOvr>
    <a:masterClrMapping/>
  </p:clrMapOvr>
</p:sld>
</file>

<file path=ppt/slides/slide5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의사소통에 어려움이 있는 고객을 적극적으로 안내하며 고객 입장에서 이해하기 쉬운 안내 방법을 찾은 경험이 있습니다.역무원으로 근무하며, 다양한 의사소통의 어려움에 마주하게 되었습니다. 특히 문제가 </a:t>
            </a:r>
            <a:r>
              <a:rPr u="sng" b="1" sz="1200">
                <a:solidFill>
                  <a:srgbClr val="000000"/>
                </a:solidFill>
                <a:latin typeface="맑은 고딕"/>
              </a:rPr>
              <a:t>(1)되는 경우가, 한국어도 영어도 하지 못하는 외국인 고객을 도와야 할 때였습니다. 원하는 지역의 이름만 알고 매표실에 찾아와 기차표를 달라고 하시는 경우가 많은데 의사소통이 전혀 통하지 않아 안내에 시간이</a:t>
            </a:r>
            <a:r>
              <a:rPr sz="1200">
                <a:solidFill>
                  <a:srgbClr val="000000"/>
                </a:solidFill>
                <a:latin typeface="맑은 고딕"/>
              </a:rPr>
              <a:t> 오래 걸리고 오승의 위험도 높았기 때문입니다.한번은, 직행으로 해당 지역에 갈 수 없는 표를 원하는 고객이 오신적이 있습니다. 환승을 하셔야 함을 설명해드려야 하는데 의사소통이 전혀 되지 않음을 느낀 저는, 교대를 위해 </a:t>
            </a:r>
            <a:r>
              <a:rPr u="sng" b="1" sz="1200">
                <a:solidFill>
                  <a:srgbClr val="000000"/>
                </a:solidFill>
                <a:latin typeface="맑은 고딕"/>
              </a:rPr>
              <a:t>(2)대기하고 있던 동료에게 자리를 맡기고 외국인 고객을 역무실로 모셨습니다. 그리고 열차 시간표와 번역기 앱 등을 사용하여 설명을 하기 시작했습니다. 하지만 너무 글씨가 많은 시간표를 사용하니</a:t>
            </a:r>
            <a:r>
              <a:rPr sz="1200">
                <a:solidFill>
                  <a:srgbClr val="000000"/>
                </a:solidFill>
                <a:latin typeface="맑은 고딕"/>
              </a:rPr>
              <a:t> 고객께서 무엇이 역명인지 기억하지 못하는 문제가 발생함을 알게 되었습니다.</a:t>
            </a:r>
            <a:r>
              <a:rPr u="sng" b="1" sz="1200">
                <a:solidFill>
                  <a:srgbClr val="000000"/>
                </a:solidFill>
                <a:latin typeface="맑은 고딕"/>
              </a:rPr>
              <a:t>(3) 그래서 저는 곧바로 역명과 시간만 쓰여있는 시간표를 가져왔고, 이후로는 고객님께서 정확한 곳에 집중하셔서 설명이 빠르게 진전되었습니다. 저는 이때 고객의 입장에서 생각하는 안내가 얼마나 중요한지를 한 번 더 배울 수 있었습니다.그래서</a:t>
            </a:r>
            <a:r>
              <a:rPr sz="1200">
                <a:solidFill>
                  <a:srgbClr val="000000"/>
                </a:solidFill>
                <a:latin typeface="맑은 고딕"/>
              </a:rPr>
              <a:t> 저는 동료들에게 역명과 시간만 나오는 환승 시간표 인쇄 방법을 공유하였고, 매표창구 모니터에 이를 포스트잇으로 적어두었습니다. 그 결과, 의사소통에 어려움이 있는 고령 고객이나 외국인 고객을 안내할 때는 해당 시간표를 인쇄하여 빠르게 안내할 수 있게 되었습니다. 또한 포기하지 않고 고객을 응대하는 모습이 인상 깊었다며 동료 직원분들께 칭찬을 받기도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의사소통 어려움이 있는 고객에게 안내할 때 직면했던 가장 큰 도전은 무엇이었고, 그 경험에서 배운 교훈은 무엇이었나요?</a:t>
            </a:r>
            <a:br/>
            <a:r>
              <a:t>(2) 외국인 고객을 위해 시간표를 개선한 후, 다른 고객을 응대한 사례가 있다면 공유 부탁드립니다.</a:t>
            </a:r>
            <a:br/>
            <a:r>
              <a:t>(3) 포스트잇을 활용한 동료와의 협업 방식이 회사 전반에 긍정적인 영향을 미쳤다고 말씀하셨는데, 그 외의 다른 개선 방안이 있다면 무엇인가요?</a:t>
            </a:r>
          </a:p>
        </p:txBody>
      </p:sp>
    </p:spTree>
  </p:cSld>
  <p:clrMapOvr>
    <a:masterClrMapping/>
  </p:clrMapOvr>
</p:sld>
</file>

<file path=ppt/slides/slide5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a:t>
            </a:r>
            <a:r>
              <a:rPr u="sng" b="1" sz="1200">
                <a:solidFill>
                  <a:srgbClr val="000000"/>
                </a:solidFill>
                <a:latin typeface="맑은 고딕"/>
              </a:rPr>
              <a:t>(1)마사회 법무직의 주요 업무를 충실히 수행하겠습니다. 노사관계 관리, 경마비위 조사, 불법경마 단속 및 이용자</a:t>
            </a:r>
            <a:r>
              <a:rPr sz="1200">
                <a:solidFill>
                  <a:srgbClr val="000000"/>
                </a:solidFill>
                <a:latin typeface="맑은 고딕"/>
              </a:rPr>
              <a:t> 보호 업무 등 법무 전반의 역할을 수행하며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u="sng" b="1" sz="1200">
                <a:solidFill>
                  <a:srgbClr val="000000"/>
                </a:solidFill>
                <a:latin typeface="맑은 고딕"/>
              </a:rPr>
              <a:t>(2)법원에서 공개재판을 모니터링하여 법관들의 태도와 법정에서의 문제점을 찾아내어 보고서를 작성하여 시민단체에 제공하는 봉사를 한</a:t>
            </a:r>
            <a:r>
              <a:rPr sz="1200">
                <a:solidFill>
                  <a:srgbClr val="000000"/>
                </a:solidFill>
                <a:latin typeface="맑은 고딕"/>
              </a:rPr>
              <a:t> 적이 있습니다. 이러한 자세로 마사회의 투명성과 공정성을 만들어 가는데에 노력하겠습니다. 타 부서와 고객들과의 원활한 의사소통, 인간관계 형성에 노력하겠습니다. 저는 다양한 아르바이트 경험으로 다양한 계층, 연령의 사람들과 소통하고 협력해 본 적이 있습니다. 이러한 경험을 바탕으로 타 부서와의 소통과 문제해결, 고객들과의 지속적인 협력적인 관계를 유지하는데에 앞장 서겠습니다. 둘째, 마사회 </a:t>
            </a:r>
            <a:r>
              <a:rPr u="sng" b="1" sz="1200">
                <a:solidFill>
                  <a:srgbClr val="000000"/>
                </a:solidFill>
                <a:latin typeface="맑은 고딕"/>
              </a:rPr>
              <a:t>(3)업무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a:t>
            </a:r>
            <a:r>
              <a:rPr sz="1200">
                <a:solidFill>
                  <a:srgbClr val="000000"/>
                </a:solidFill>
                <a:latin typeface="맑은 고딕"/>
              </a:rPr>
              <a:t> 대해서도 해보고 싶습니다.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마사회 법무직에서 노사관계 관리와 경마비위 조사에 대해 언급하셨는데, 이 중에서 가장 도전적이라 느꼈던 부분은 무엇이며, 그에 대한 해결 방안을 어떻게 구상하고 계신가요?</a:t>
            </a:r>
            <a:br/>
            <a:r>
              <a:t>(2) 법원에서 시민단체에 제공할 보고서를 작성하는 봉사 경험을 통해 지원자가 느낀 가장 큰 배움은 무엇이었으며, 이를 마사회 투명성과 공정성을 위해 어떻게 활용할 계획인가요?</a:t>
            </a:r>
            <a:br/>
            <a:r>
              <a:t>(3) 부동산 중개법인에서의 경험을 통해 얻은 노하우를 바탕으로 마사회에서 계약 관련 업무를 수행할 때 어떤 점을 중점적으로 고려하고자 하시나요?</a:t>
            </a:r>
          </a:p>
        </p:txBody>
      </p:sp>
    </p:spTree>
  </p:cSld>
  <p:clrMapOvr>
    <a:masterClrMapping/>
  </p:clrMapOvr>
</p:sld>
</file>

<file path=ppt/slides/slide5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a:t>
            </a:r>
            <a:r>
              <a:rPr u="sng" b="1" sz="1200">
                <a:solidFill>
                  <a:srgbClr val="000000"/>
                </a:solidFill>
                <a:latin typeface="맑은 고딕"/>
              </a:rPr>
              <a:t>(1)출구조사는 투표를 마치고 나오는 사람들을 대상으로 진행되었으며, 응답률이 낮은 것이 가장 큰 문제였습니다. 또한, 팀원들 간 소통이</a:t>
            </a:r>
            <a:r>
              <a:rPr sz="1200">
                <a:solidFill>
                  <a:srgbClr val="000000"/>
                </a:solidFill>
                <a:latin typeface="맑은 고딕"/>
              </a:rPr>
              <a:t> 부족했고, 장시간 야외에서 서서 근무해야 했기 때문에 체력적인 부담도 상당했습니다.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a:t>
            </a:r>
            <a:r>
              <a:rPr u="sng" b="1" sz="1200">
                <a:solidFill>
                  <a:srgbClr val="000000"/>
                </a:solidFill>
                <a:latin typeface="맑은 고딕"/>
              </a:rPr>
              <a:t>(2) 한번은 광고된 매물에 대한 고객 문의가 들어왔습니다. 저는 공인중개사법 제25조에 명시된 중개대상물 설명의무를 준수하기 위해 상세한 정보를 제공하려</a:t>
            </a:r>
            <a:r>
              <a:rPr sz="1200">
                <a:solidFill>
                  <a:srgbClr val="000000"/>
                </a:solidFill>
                <a:latin typeface="맑은 고딕"/>
              </a:rPr>
              <a:t> 했습니다. 그러나 선배 중개사분께서는 초기 상담에서 너무 많은 정보를 제공하면 협상에서 불리할 수 있다고 조언하셨습니다. 처음에는 이러한 조언을 이해하기 어려웠지만, </a:t>
            </a:r>
            <a:r>
              <a:rPr u="sng" b="1" sz="1200">
                <a:solidFill>
                  <a:srgbClr val="000000"/>
                </a:solidFill>
                <a:latin typeface="맑은 고딕"/>
              </a:rPr>
              <a:t>(3)업무를 진행하며 그 이유를 깨닫게 되었습니다. 고객 문의는 많았지만 실제 계약으로 이어지는 경우는 적었고, 선배들은 적절한 시점에 필요한 정보를</a:t>
            </a:r>
            <a:r>
              <a:rPr sz="1200">
                <a:solidFill>
                  <a:srgbClr val="000000"/>
                </a:solidFill>
                <a:latin typeface="맑은 고딕"/>
              </a:rPr>
              <a:t> 제공하며 협상을 유리하게 이끌어 가셨습니다. 이 경험을 통해 조직 내 선배들의 노하우를 배우고 적용하는 것이 중요함을 인식하게 되었습니다. 이를 통해 고객과의 신뢰를 유지하고 조직 내 협업도 원활하게 이루어졌습니다.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선거 출구조사 아르바이트에서 팀원들과의 소통 부족 문제를 해결했던 방식 중 특히 효과적이었던 방법은 무엇이었고, 이를 마사회 법무직의 의사소통 문제 해결에 어떻게 적용할 수 있을까요?</a:t>
            </a:r>
            <a:br/>
            <a:r>
              <a:t>(2) 부동산중개법인에서 경험한 선배 중개사의 조언을 통해 배운 점을 마사회에서 어떻게 활용하여 고객과 신뢰를 구축할 것인가요?</a:t>
            </a:r>
            <a:br/>
            <a:r>
              <a:t>(3) 지원자가 경험한 상황에 맞는 의사소통 전략의 필요성을 깨달았던 구체적인 사례나 순간에 대해 설명해주시겠어요? 그리고 이 경험이 향후 마사회 업무에 어떻게 도움이 될 것이라고 생각하나요?</a:t>
            </a:r>
          </a:p>
        </p:txBody>
      </p:sp>
    </p:spTree>
  </p:cSld>
  <p:clrMapOvr>
    <a:masterClrMapping/>
  </p:clrMapOvr>
</p:sld>
</file>

<file path=ppt/slides/slide5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경영지원 분야에서 경마산업의 지속 가능한 성장을 도모하고, 선진국형 경마 문화를 조성하는 데 기여하고 싶습니다. 현재 한국 </a:t>
            </a:r>
            <a:r>
              <a:rPr u="sng" b="1" sz="1200">
                <a:solidFill>
                  <a:srgbClr val="000000"/>
                </a:solidFill>
                <a:latin typeface="맑은 고딕"/>
              </a:rPr>
              <a:t>(1)경마는 사행성이 강하다는 인식으로 인해 축구와 야구 등 다른 스포츠처럼 (2)건전하지 않다는 오해를 받고 있으며, 이로 인해 규제 중심의 정책이 시행되고 있습니다. 경마선진국을 벤치마킹하여, 경마의 레저스포츠적 가치를 부각시켜 국내 경마</a:t>
            </a:r>
            <a:r>
              <a:rPr sz="1200">
                <a:solidFill>
                  <a:srgbClr val="000000"/>
                </a:solidFill>
                <a:latin typeface="맑은 고딕"/>
              </a:rPr>
              <a:t>팬층을 확대하고 대중적 인식을 개선할 필요성이 큽니다. 이러한 인식 개선을 위해서는 단순한 판매 및 마케팅 활동을 넘어, 지역상생·대외협력 등 경영지원 전반에서 종합적인 접근이 필요합니다.저는 행정학을 전공하며 정책학, 공공정책형성, 지방행정 등을 수강하며 정책 수립과 집행에 관한 </a:t>
            </a:r>
            <a:r>
              <a:rPr u="sng" b="1" sz="1200">
                <a:solidFill>
                  <a:srgbClr val="000000"/>
                </a:solidFill>
                <a:latin typeface="맑은 고딕"/>
              </a:rPr>
              <a:t>(3)이론적 지식을 학습하고, 정책사업의 추진에 앞서 적절성 및 타당성을 분석하고 계량화를 통해 공공정책</a:t>
            </a:r>
            <a:r>
              <a:rPr sz="1200">
                <a:solidFill>
                  <a:srgbClr val="000000"/>
                </a:solidFill>
                <a:latin typeface="맑은 고딕"/>
              </a:rPr>
              <a:t> 사업의 최적화를 도모하는 방법론을 배웠습니다. 또한 지역특성에 맞는 정책을 추진함으로써 지역발전을 이끌어 낸 정책 사례들을 공부하였습니다.또한 저는 한 공단에서 청년인턴 경험을 통해 공공기관의 업무 프로세스를 경험하고 공공기관 직원으로서 가져야 할 사회적 책임감과 행동 규범을 배울 수 있었습니다. 또한 다양한 이해관계자의 의견을 조정하고 그들과 소통하는 방법에 대해 고민했습니다.이를 바탕으로, 한국마사회에서 경마가 단순한 베팅 산업이 아닌 레저스포츠로 자리 잡을 수 있도록 관련 사업을 기획하고 실행하는 일을 하고 싶습니다. 경마공원을 소풍, 가족모임, 직장인 회식, 학회 개최 등 레저 문화 중심지로 만들 수 있도록 지역사회와 연계한 문화행사를 확대하겠습니다. 또한 흥미로운 비하인드 스토리를 가진 말과 스타 기수들을 발굴하여 이들에 대한 스토리텔링 콘텐츠를 기획하고 말과 기수를 응원하는 레저스포츠 문화를 조성하는 데 기여하겠습니다. 또한, 주요 정책성과 및 사업실적 홍보 콘텐츠를 제작하여 경마의 사회적 가치를 널리 알리고, 산업에 대한 긍정적인 인식을 확산시키겠습니다.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경마공원을 소풍, 가족모임, 직장인 회식 장소로 발전시키겠다고 하셨습니다. 과거 행정학 전공 지식을 현업에서 어떻게 활용하여 이러한 목표를 이루셨나요?</a:t>
            </a:r>
            <a:br/>
            <a:r>
              <a:t>(2) 경마 선진국을 벤치마킹하여 국내 경마 팬층 확대를 목표로 하셨습니다. 구체적으로 어떤 선진국의 사례를 참조하셨고, 그것이 국내에서 어떻게 적용될 수 있다고 생각하시는지 말씀해 주세요.</a:t>
            </a:r>
            <a:br/>
            <a:r>
              <a:t>(3) 지원자가 한국마사회에 입사하여 경마의 레저스포츠적 가치를 부각시키고 싶다고 하셨습니다. 이전 청년인턴 경험을 통해 얻은 역량이 어떻게 이 목표를 지원할 것인지 설명해 주시겠어요?</a:t>
            </a:r>
          </a:p>
        </p:txBody>
      </p:sp>
    </p:spTree>
  </p:cSld>
  <p:clrMapOvr>
    <a:masterClrMapping/>
  </p:clrMapOvr>
</p:sld>
</file>

<file path=ppt/slides/slide5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(1)명확한 의사소통과 상대방을 배려하는 유연한 태도를 통해 협업 시 발생하는 어긋남을 슬기롭게 극복하였습니다.한 공단에서 인턴으로 근무할 때, 동료와 전화안내 업무를 나눠 진행했는데, 각자의 업무에 집중하다 보니 업무 진행 상황이 충분히 공유되지 않아 고객 응대에 어려움이 있었습니다. 고객이 전화를 받지 못해서 다시 연락을 주셨을 때 다른</a:t>
            </a:r>
            <a:r>
              <a:rPr sz="1200">
                <a:solidFill>
                  <a:srgbClr val="000000"/>
                </a:solidFill>
                <a:latin typeface="맑은 고딕"/>
              </a:rPr>
              <a:t> 동료의 업무 진행 상황을 </a:t>
            </a:r>
            <a:r>
              <a:rPr u="sng" b="1" sz="1200">
                <a:solidFill>
                  <a:srgbClr val="000000"/>
                </a:solidFill>
                <a:latin typeface="맑은 고딕"/>
              </a:rPr>
              <a:t>(2)모르니 안내가 제대로 이루어지지 않았습니다. 또한, 업무에 대한 설명을 요청했을 때 정보가 다소 축약되어 전달되다 보니 세부적인 맥락을 이해하는 데 시간이 필요했습니다. 이러한 상황에서 소통의 정확성을 높여 업무의 빈틈을 줄이고, 업무 협조가 원활하게 이루어지도록 해야 했습니다.저는</a:t>
            </a:r>
            <a:r>
              <a:rPr sz="1200">
                <a:solidFill>
                  <a:srgbClr val="000000"/>
                </a:solidFill>
                <a:latin typeface="맑은 고딕"/>
              </a:rPr>
              <a:t> 동료의 업무 부담을 고려하면서도 원활한 협업을 위해 정보 공유의 필요성을 자연스럽게 강조했습니다. 업무 요청 시에는 사유와 배경을 충분히 설명하고, 마감 시한을 명확히 전달하여 협업 시 발생하는 빈 틈을 줄이고 </a:t>
            </a:r>
            <a:r>
              <a:rPr u="sng" b="1" sz="1200">
                <a:solidFill>
                  <a:srgbClr val="000000"/>
                </a:solidFill>
                <a:latin typeface="맑은 고딕"/>
              </a:rPr>
              <a:t>(3)정보가 원활하게 공유될 수 있도록 하였습니다. 상대방이 해야 할 업무 역할에 대해서는 명확하게 요청하되, 상대방 입장에서 다양한 대안을 고려하여 상대를 배려하고자 했습니다. 예를 들어, 같은 세무대행업체를 쓰는 곳은 한 데 묶어 제가 일괄로 처리하여 동료의</a:t>
            </a:r>
            <a:r>
              <a:rPr sz="1200">
                <a:solidFill>
                  <a:srgbClr val="000000"/>
                </a:solidFill>
                <a:latin typeface="맑은 고딕"/>
              </a:rPr>
              <a:t> 업무 부담을 줄이고 일의 효율도 제고하였습니다. 그 결과, 동료와의 소통이 원활해지며 협업이 한층 더 수월해졌고, 고객 응대도 보다 정확하게 이루어질 수 있었습니다. 나아가, 업무 공유의 중요성이 팀 전체에 확산되면서 자발적으로 정보를 공유하는 분위기가 형성되었습니다. 서로의 진행 상황을 투명하게 공유하면서 업무 속도와 정확도가 향상되었고, 고객의 재문의율도 눈에 띄게 줄어들었습니다.이 경험을 통해 효과적인 소통은 단순한 정보 전달이 아니라 상대방의 입장을 고려한 방식과 태도를 함께 갖춰야 한다는 점을 배웠습니다. 이후 저는 협업할 때 상대방이 업무를 수행하는 방식과 어려움을 이해하려 노력하고, 보다 명확하고 배려 깊은 소통을 실천하고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고객 응대의 어려움을 극복하기 위해 명확한 의사소통을 강조하셨습니다. 이 경험을 통해 습득한 명확한 의사소통 기술을 실무에서 어떻게 적용하셨나요?</a:t>
            </a:r>
            <a:br/>
            <a:r>
              <a:t>(2) 업무 프로세스의 효율성을 높이기 위해 정보를 일괄적으로 처리하셨다고 했습니다. 이 방법이 다른 프로젝트에서도 적용 가능한 것인지 설명해 주세요.</a:t>
            </a:r>
            <a:br/>
            <a:r>
              <a:t>(3) 동료와의 협업에서 상대방도 고려한 소통 방식을 배우셨다고 하셨습니다. 그 배움을 통해 다른 상황에서도 문제를 해결한 사례가 있나요?</a:t>
            </a:r>
          </a:p>
        </p:txBody>
      </p:sp>
    </p:spTree>
  </p:cSld>
  <p:clrMapOvr>
    <a:masterClrMapping/>
  </p:clrMapOvr>
</p:sld>
</file>

<file path=ppt/slides/slide5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국민 여가선용에 함께 기여하고 싶어 한국마사회에 지원하게 되었습니다.저는 학창시절 교내 총무처 근로장학생 </a:t>
            </a:r>
            <a:r>
              <a:rPr u="sng" b="1" sz="1200">
                <a:solidFill>
                  <a:srgbClr val="000000"/>
                </a:solidFill>
                <a:latin typeface="맑은 고딕"/>
              </a:rPr>
              <a:t>(1)경험과 재직 중인 기관의 기계설비 유지관리 담당업무를 수행했습니다. 이에 기계설비 분야를 담당하는 데에 있어 필요한 설계도서 작성 및 도면 독도법과 공사 계약에 관한 문서를</a:t>
            </a:r>
            <a:r>
              <a:rPr sz="1200">
                <a:solidFill>
                  <a:srgbClr val="000000"/>
                </a:solidFill>
                <a:latin typeface="맑은 고딕"/>
              </a:rPr>
              <a:t> 검토하는 역량을 길러왔습니다.학창시절 1년간 교내 총무처 시설부서에서 근무하면서, 선임 직원분이 진행하는 공사내역 및 시방서 작성을 도와드렸던 경험이 있습니다. 이 과정에서 </a:t>
            </a:r>
            <a:r>
              <a:rPr u="sng" b="1" sz="1200">
                <a:solidFill>
                  <a:srgbClr val="000000"/>
                </a:solidFill>
                <a:latin typeface="맑은 고딕"/>
              </a:rPr>
              <a:t>(2)내역서의 기본 구성과 특정 공사 시방서를 작성할 때, 참고해야 할 자료를 찾아 적용하는 방법을 배울 수 있었습니다.또한 현 재직 중인 기관에서 지속적으로 문제가 있던 설비에 대해</a:t>
            </a:r>
            <a:r>
              <a:rPr sz="1200">
                <a:solidFill>
                  <a:srgbClr val="000000"/>
                </a:solidFill>
                <a:latin typeface="맑은 고딕"/>
              </a:rPr>
              <a:t> 근본원인을 파악하여 이를 해결했던 경험이 있습니다. 이 과정에서 초기 계획에 도출된 자재 </a:t>
            </a:r>
            <a:r>
              <a:rPr u="sng" b="1" sz="1200">
                <a:solidFill>
                  <a:srgbClr val="000000"/>
                </a:solidFill>
                <a:latin typeface="맑은 고딕"/>
              </a:rPr>
              <a:t>(3)및 공사단가와 다른 새로운 설비에 대한 자재 및 노임단가를 찾아 적용하여 공사를 진행했던 경험이 있습니다.해당 역량을 바탕으로 기계설비의 운영 및 유지보수 업무를 수행할 수 있으리라</a:t>
            </a:r>
            <a:r>
              <a:rPr sz="1200">
                <a:solidFill>
                  <a:srgbClr val="000000"/>
                </a:solidFill>
                <a:latin typeface="맑은 고딕"/>
              </a:rPr>
              <a:t> 생각합니다. 우선 마사회를 방문하는 고객들이 가장 피부로 느끼는 분야가 냉동공조 영역이라는 점에서 주기적인 설비점검을 시행할 것입니다.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교내 총무처 근로장학생으로 근무하며 얻은 구체적인 경험 중, 특히 어려웠던 순간이 있었다면 무엇이며, 이를 어떻게 극복했는지 말씀해주실 수 있나요?</a:t>
            </a:r>
            <a:br/>
            <a:r>
              <a:t>(2) 기계설비의 효율적 운영을 위해 설정한 설비점검 주기 및 수행 방식에 대해 구체적으로 설명해 주시겠습니까?</a:t>
            </a:r>
            <a:br/>
            <a:r>
              <a:t>(3) 냉동공조분야 최상위 자격 취득을 목표로 삼으셨습니다. 이를 위한 학습 계획이나 구체적인 준비 과정에 대해 설명해 주실 수 있나요?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저는 ‘중대재해 10년 연속 ZERO’를 달성하고 싶습니다. 경마장, </a:t>
            </a:r>
            <a:r>
              <a:rPr u="sng" b="1" sz="1200">
                <a:solidFill>
                  <a:srgbClr val="000000"/>
                </a:solidFill>
                <a:latin typeface="맑은 고딕"/>
              </a:rPr>
              <a:t>(1)승마시설, 훈련장, 마사 등 다양한 건축 및 산업시설을 운영하며, 근로자와 고객의 안전을 보장해야 하는 책임이 있기 때문입니다.</a:t>
            </a:r>
            <a:r>
              <a:rPr sz="1200">
                <a:solidFill>
                  <a:srgbClr val="000000"/>
                </a:solidFill>
                <a:latin typeface="맑은 고딕"/>
              </a:rPr>
              <a:t> 또한 중대재해처벌법 시행 이후 기업의 안전관리 책임이 강화되면서 ‘중대재해 ZERO’ </a:t>
            </a:r>
            <a:r>
              <a:rPr u="sng" b="1" sz="1200">
                <a:solidFill>
                  <a:srgbClr val="000000"/>
                </a:solidFill>
                <a:latin typeface="맑은 고딕"/>
              </a:rPr>
              <a:t>(2)목표 달성이 매우 중요한 과제라고 생각했습니다.이와 관련하여 한국산업안전보건공단에서 약 6개월간 인턴으로 근무한 경험이 있습니다. 건설현장 안전점검 감독보조로서,</a:t>
            </a:r>
            <a:r>
              <a:rPr sz="1200">
                <a:solidFill>
                  <a:srgbClr val="000000"/>
                </a:solidFill>
                <a:latin typeface="맑은 고딕"/>
              </a:rPr>
              <a:t> 중대재해 사례들을 공부하고 다양한 건설현장의 위험요인을 파악하고자 했습니다. 상사분과 한 사업장의 현장점검 당시, 해당 사업장에서 계단의 강관 난간대 해체 후 작업자의 추락 발생 가능성을 발견하였습니다. </a:t>
            </a:r>
            <a:r>
              <a:rPr u="sng" b="1" sz="1200">
                <a:solidFill>
                  <a:srgbClr val="000000"/>
                </a:solidFill>
                <a:latin typeface="맑은 고딕"/>
              </a:rPr>
              <a:t>(3)이를 해결하고자 저는 ‘수직보호망 설치’라는 대안책을 제시하였습니다. 작업자의 추락 방지뿐만 아니라 심리적 안정감을 주며 작업 도중 떨어지는 도구 및 파편으로 인한 2차 사고 예방에 효과적이라고</a:t>
            </a:r>
            <a:r>
              <a:rPr sz="1200">
                <a:solidFill>
                  <a:srgbClr val="000000"/>
                </a:solidFill>
                <a:latin typeface="맑은 고딕"/>
              </a:rPr>
              <a:t> 생각했습니다. 이후 저의 의견이 위험요인 보완사항 보고서에도 추가되었고 강관 난간대 해체 이후 안전사고 없이 공사를 진행할 수 있었습니다. 이 경험을 통해 건설현장의 중대재해 감축을 위해서는 적극성이 중요하다는 것을 느꼈습니다. 중대재해는 특별한 상황이 아니라 일상에서 발생하기 때문에 사소한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'중대재해 ZERO'를 목표로 할 때, 예상되는 가장 큰 도전과제가 무엇이라고 생각하나요? 그리고 이를 극복하기 위해 어떤 구체적인 전략을 가지고 계신가요?</a:t>
            </a:r>
            <a:br/>
            <a:r>
              <a:t>(2) 한국산업안전보건공단에서 인턴으로 근무할 때 건설현장 안전점검을 어떻게 적용했는지 구체적으로 설명해주시고, 이 경험이 한국마사회에서의 업무에 어떻게 활용될 수 있다고 생각하나요?</a:t>
            </a:r>
            <a:br/>
            <a:r>
              <a:t>(3) 건설현장에서 발생할 수 있는 추락 사고를 예방하기 위해 수직보호망 설치를 제안하셨는데, 이 외에 다른 안전 개선 방안은 어떤 것이 있었고 그 중 가장 유용한 것은 무엇이었나요?</a:t>
            </a:r>
          </a:p>
        </p:txBody>
      </p:sp>
    </p:spTree>
  </p:cSld>
  <p:clrMapOvr>
    <a:masterClrMapping/>
  </p:clrMapOvr>
</p:sld>
</file>

<file path=ppt/slides/slide5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소속된 팀에서 결정된 세부 사항이 </a:t>
            </a:r>
            <a:r>
              <a:rPr u="sng" b="1" sz="1200">
                <a:solidFill>
                  <a:srgbClr val="000000"/>
                </a:solidFill>
                <a:latin typeface="맑은 고딕"/>
              </a:rPr>
              <a:t>(1)타부서와 이견이 있어 어려움을 겪었던 적이 있습니다.재직 중인 기관에서 근무하면서 갑작스럽게</a:t>
            </a:r>
            <a:r>
              <a:rPr sz="1200">
                <a:solidFill>
                  <a:srgbClr val="000000"/>
                </a:solidFill>
                <a:latin typeface="맑은 고딕"/>
              </a:rPr>
              <a:t> 발생한 상황에서 기계설비 담당자로서 문제를 해결했던 경험이 있습니다.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a:t>
            </a:r>
            <a:r>
              <a:rPr u="sng" b="1" sz="1200">
                <a:solidFill>
                  <a:srgbClr val="000000"/>
                </a:solidFill>
                <a:latin typeface="맑은 고딕"/>
              </a:rPr>
              <a:t>(2)및 추가설비를 도입하여 해당 문제를 해결했던 경험이 있습니다. 이 과정에서 위기 대응 상황에서 상급부서의 긴급지원 부서의 설비 담당자분과 설비개선 세부사항에 의견이</a:t>
            </a:r>
            <a:r>
              <a:rPr sz="1200">
                <a:solidFill>
                  <a:srgbClr val="000000"/>
                </a:solidFill>
                <a:latin typeface="맑은 고딕"/>
              </a:rPr>
              <a:t> 일치하지 않는 사항이 있었습니다.상급부서에서 제시한 의견과 팀 내 협의를 통해 확정된 사항 내에서 서로 주안점이 달라 의견이 일치하지 않았습니다. 기계설비 담당자로서 제시한 의견은 단독근무지역이라는 특성과 안전을 고려했다는 점을 근거로 들어, 상급부서 담당자분을 설득하여 상황을 해결할 수 있었습니다.또한 설득과정에서 </a:t>
            </a:r>
            <a:r>
              <a:rPr u="sng" b="1" sz="1200">
                <a:solidFill>
                  <a:srgbClr val="000000"/>
                </a:solidFill>
                <a:latin typeface="맑은 고딕"/>
              </a:rPr>
              <a:t>(3)상급부서에서 제시한 의견에 대한 배경 역시 파악할 수 있었습니다. 관리하는 설비는 지침상 문제가 발생</a:t>
            </a:r>
            <a:r>
              <a:rPr sz="1200">
                <a:solidFill>
                  <a:srgbClr val="000000"/>
                </a:solidFill>
                <a:latin typeface="맑은 고딕"/>
              </a:rPr>
              <a:t> 시 일정기간 내 조치를 취해야 하며, 이에 상급부서에서 제시한 조치가 가장 신속할 수 있으나 안전관련 문제이기에 재고해야 한다고 말씀해 주셨습니다.기존 업무를 진행하는 방식과 달리 팀 전체가 한 문제를 해결하고자 고민하고 또한 의견이 일치하지 않는 직원을 설득하는 등 여러 우여곡절 끝에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외부 요인으로 인해 측정값이 비정상적으로 상승한 상황에서 팀 내 협의를 통해 결정한 생산설비 라인수정 및 추가설비 도입 과정에서 유의했던 점이 있다면 무엇인가요?</a:t>
            </a:r>
            <a:br/>
            <a:r>
              <a:t>(2) 상급부서의 조치와 팀의 조치 간의 주안점 차이로 인한 설득 과정에서 지원자가 구체적으로 사용한 논리나 근거가 무엇이었는지 설명해주실 수 있나요?</a:t>
            </a:r>
            <a:br/>
            <a:r>
              <a:t>(3) 의견이 일치하지 않는 직원을 설득했던 과정 중, 가장 중요한 키 포인트는 무엇이었다고 생각하시나요?</a:t>
            </a:r>
          </a:p>
        </p:txBody>
      </p:sp>
    </p:spTree>
  </p:cSld>
  <p:clrMapOvr>
    <a:masterClrMapping/>
  </p:clrMapOvr>
</p:sld>
</file>

<file path=ppt/slides/slide5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 데이터 분석에 있어서 저는 여러 경험을 보유하고 </a:t>
            </a:r>
            <a:r>
              <a:rPr u="sng" b="1" sz="1200">
                <a:solidFill>
                  <a:srgbClr val="000000"/>
                </a:solidFill>
                <a:latin typeface="맑은 고딕"/>
              </a:rPr>
              <a:t>(1)있습니다. SQLD와 DAsP, 빅데이터분석기사 등 데이터 구조와 데이터 분석에 관한 자격증을 보유하고 있고, 데이터베이스부터</a:t>
            </a:r>
            <a:r>
              <a:rPr sz="1200">
                <a:solidFill>
                  <a:srgbClr val="000000"/>
                </a:solidFill>
                <a:latin typeface="맑은 고딕"/>
              </a:rPr>
              <a:t> 데이터 마이닝, 빅데이터 분석 방법론 등 데이터와 관련된 다양한 학교 수업을 </a:t>
            </a:r>
            <a:r>
              <a:rPr u="sng" b="1" sz="1200">
                <a:solidFill>
                  <a:srgbClr val="000000"/>
                </a:solidFill>
                <a:latin typeface="맑은 고딕"/>
              </a:rPr>
              <a:t>(2)수강하며 기초 이론을 탄탄하게 쌓았습니다. 여러 프로젝트를 수행하기도 하였는데, 산학협력프로젝트를 약 10개월 간</a:t>
            </a:r>
            <a:r>
              <a:rPr sz="1200">
                <a:solidFill>
                  <a:srgbClr val="000000"/>
                </a:solidFill>
                <a:latin typeface="맑은 고딕"/>
              </a:rPr>
              <a:t> 수행하며 웹 페이지와 회사 DB를 연동하여 데이터를 입출력하는 프로젝트를 수행하였고, 통합 일정관리 앱 프로젝트에서 백엔드를 맡아 데이터 구조 설계부터 Express.js 기반의 REST API 구현을 맡은 경험도 있습니다. 또한 소음공학 SI 기업에서 약 3개월 간 인턴쉽을 </a:t>
            </a:r>
            <a:r>
              <a:rPr u="sng" b="1" sz="1200">
                <a:solidFill>
                  <a:srgbClr val="000000"/>
                </a:solidFill>
                <a:latin typeface="맑은 고딕"/>
              </a:rPr>
              <a:t>(3)수행하며 회사 API의 데이터 구조 최적화와 MQTT 프로토콜의 기능개발을 수행하기도 힜습니다. 이러한 경험과 직무역량을</a:t>
            </a:r>
            <a:r>
              <a:rPr sz="1200">
                <a:solidFill>
                  <a:srgbClr val="000000"/>
                </a:solidFill>
                <a:latin typeface="맑은 고딕"/>
              </a:rPr>
              <a:t>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경마 데이터와 AI 기술을 결합한 대화형 서비스를 제공하고 싶다고 했습니다. 이전에 수행한 AI 관련 프로젝트 중 어떤 난관이 있었고 이를 어떻게 해결했는지 설명해 주실 수 있나요?</a:t>
            </a:r>
            <a:br/>
            <a:r>
              <a:t>(2) 지원자가 SQLD, DAsP, 빅데이터분석기사 등 다양한 자격증을 보유하고 있다고 하셨는데, 실무에서 가장 유용했던 자격증은 무엇이었고, 그 이유는 무엇인가요?</a:t>
            </a:r>
            <a:br/>
            <a:r>
              <a:t>(3) 지원자는 소음공학 SI 기업에서 인턴십을 하며 어떤 특정 프로젝트에 참여했으며, 그 결과가 지원자의 직무 역량에 어떤 영향을 미쳤는지 말씀해 주실 수 있나요?</a:t>
            </a:r>
          </a:p>
        </p:txBody>
      </p:sp>
    </p:spTree>
  </p:cSld>
  <p:clrMapOvr>
    <a:masterClrMapping/>
  </p:clrMapOvr>
</p:sld>
</file>

<file path=ppt/slides/slide5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a:t>
            </a:r>
            <a:r>
              <a:rPr u="sng" b="1" sz="1200">
                <a:solidFill>
                  <a:srgbClr val="000000"/>
                </a:solidFill>
                <a:latin typeface="맑은 고딕"/>
              </a:rPr>
              <a:t>(1)겪은 경험이 있습니다. 당시 저는 중간 반의 담임을 맡고 있었고, 신규 등록하신 학부모님께서</a:t>
            </a:r>
            <a:r>
              <a:rPr sz="1200">
                <a:solidFill>
                  <a:srgbClr val="000000"/>
                </a:solidFill>
                <a:latin typeface="맑은 고딕"/>
              </a:rPr>
              <a:t>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a:t>
            </a:r>
            <a:r>
              <a:rPr u="sng" b="1" sz="1200">
                <a:solidFill>
                  <a:srgbClr val="000000"/>
                </a:solidFill>
                <a:latin typeface="맑은 고딕"/>
              </a:rPr>
              <a:t>(2)모습을 보였습니다. 이를 근거로 학부모님께 설명드렸으나, 더 수준 높은 수업을 받기를 원하신다며 반 이동을 또다시</a:t>
            </a:r>
            <a:r>
              <a:rPr sz="1200">
                <a:solidFill>
                  <a:srgbClr val="000000"/>
                </a:solidFill>
                <a:latin typeface="맑은 고딕"/>
              </a:rPr>
              <a:t> 요청하셨습니다. 문제를 해결하기 위해 저는 우선 소통 방식을 공감과 이해로 바꾸어, 학부모님의 요청 배경과 우려 사항을 자세히 경청하고, 학부모님의 입장을 이해하고 공감하였습니다. 또한 공감만으로는 문제를 해결할 수 없기에, 현실적인 문제 해결 방안을 고민해 보았습니다. 학원에서 사용하던 커스텀 문제은행 시스템을 이용하여 </a:t>
            </a:r>
            <a:r>
              <a:rPr u="sng" b="1" sz="1200">
                <a:solidFill>
                  <a:srgbClr val="000000"/>
                </a:solidFill>
                <a:latin typeface="맑은 고딕"/>
              </a:rPr>
              <a:t>(3)해당 학생에게 맞춤형으로 상위 반에 준하는 수준의 추가 심화 숙제와 피드백을 제공하겠다고 제안드렸습니다. 물론 다른 학생들과의 형평성을 고려하여, 추가 숙제를</a:t>
            </a:r>
            <a:r>
              <a:rPr sz="1200">
                <a:solidFill>
                  <a:srgbClr val="000000"/>
                </a:solidFill>
                <a:latin typeface="맑은 고딕"/>
              </a:rPr>
              <a:t> 원하는 학생들에게도 동일한 숙제와 피드백을 제공하였습니다. 그 결과 대부분의 학생들이 실력 상승을 보여, 여러 학생들이 반 상승에 성공하였으며 기말고사에서 훌륭한 성적을 거두었습니다.감정적인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 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수학학원 정규강사로 근무하면서 학부모님과 소통 문제를 해결한 경험이 있으셨는데, 이러한 경험이 지원자의 커뮤니케이션 역량에 어떤 식으로 개선을 가져왔나요?</a:t>
            </a:r>
            <a:br/>
            <a:r>
              <a:t>(2) 지원자가 학원에서 맞춤형 추가 심화 숙제를 제공하였는데, 이 과정에서 직면했던 가장 큰 어려움은 무엇이었으며, 이를 어떻게 극복하였습니까?</a:t>
            </a:r>
            <a:br/>
            <a:r>
              <a:t>(3) 지원자는 원칙과 융통성 사이의 균형을 중요시한다고 하셨습니다. 이 균형을 실제로 어떻게 업무나 프로젝트에 적용하셨는지 구체적인 사례를 들어 설명해 주세요.</a:t>
            </a:r>
          </a:p>
        </p:txBody>
      </p:sp>
    </p:spTree>
  </p:cSld>
  <p:clrMapOvr>
    <a:masterClrMapping/>
  </p:clrMapOvr>
</p:sld>
</file>

<file path=ppt/slides/slide5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시청자의 입장에서 더 높은 품질의 영상을 제공하기 위해 노력하겠습니다.방송국 스튜디오를 견학했을 때, 촬영장 내의 모니터링 장비로 보는 화면 품질과 실제 송출이 이루어져 가정에서 TV로 보는 화면 품질의 차이를 직접 경험한 적이 있습니다. 이를 통해 제가 방송 기술직으로 일하게 된다면 촬영 원본과 시청자가 보는 영상 간의 품질 차이를 최소화하는데 노력해야겠다고 생각했습니다.경마와 같은 역동적인 장면이 주된 </a:t>
            </a:r>
            <a:r>
              <a:rPr u="sng" b="1" sz="1200">
                <a:solidFill>
                  <a:srgbClr val="000000"/>
                </a:solidFill>
                <a:latin typeface="맑은 고딕"/>
              </a:rPr>
              <a:t>(1)영상에서는 그만큼 영상의 품질도 높아야 한다고 생각합니다. 현재 더비온에서 제공되고 있는 VOD의 프레임레이트인 30FPS를 60FPS까지 높인다면 시청자들은 더 실감 나는 경마를 즐길 수 (2)있을 것입니다. 그리고 최근 스마트 TV와 같은 커넥트 TV 이용자가 늘어나고 있는 추세를 고려할 때, 스마트폰과 같은 작은 디스플레이가 아닌 TV와 같은 큰 디스플레이의 재생 환경에 적합한 품질 개선 또한 필요하다고 생각합니다. 더비온과</a:t>
            </a:r>
            <a:r>
              <a:rPr sz="1200">
                <a:solidFill>
                  <a:srgbClr val="000000"/>
                </a:solidFill>
                <a:latin typeface="맑은 고딕"/>
              </a:rPr>
              <a:t> 유튜브 채널에 업로드되는 영상의 해상도와 비트 </a:t>
            </a:r>
            <a:r>
              <a:rPr u="sng" b="1" sz="1200">
                <a:solidFill>
                  <a:srgbClr val="000000"/>
                </a:solidFill>
                <a:latin typeface="맑은 고딕"/>
              </a:rPr>
              <a:t>(3)레이트를 지금보다 더 높인다면 큰 디스플레이에서의 시청 환경을 개선할 수 있고 그에 따라 시청자들의 만족도도 높아질 것입니다. 둘째, 시청자의 흥미를 높이는 시청 환경을 제공하기 위해 노력하겠습니다.국제</a:t>
            </a:r>
            <a:r>
              <a:rPr sz="1200">
                <a:solidFill>
                  <a:srgbClr val="000000"/>
                </a:solidFill>
                <a:latin typeface="맑은 고딕"/>
              </a:rPr>
              <a:t> 방송 미디어 음향 조명 전시회 ‘KOBA’에 참관했을 때 처음 접하게 된 ‘피사체 추적을 이용한 AI 기반 멀티 캠 제작 기술’을 경마 영상에도 적용시켜 보겠습니다. 이 기술을 활용해서 하나의 영상에 말 한 마리만 클로즈업 된 각각의 영상을 생성하고 멀티뷰 형태로 제공한다면 시청자는 말이나 기수의 움직임을 더욱 세밀하게 관찰할 수 있고 말의 컨디션이나 기수의 전략을 분석하는 등 지금보다 더 흥미롭게 경기를 관람할 수 있을 것입니다.아직 배워야 할 부분이 많지만 정보통신기사와 방송통신기사 자격증을 취득하며 배운 내용을 바탕으로 위와 같은 시청 환경 개선을 통해 한국마사회의 디지털 콘텐츠 경쟁력을 높이고 시청자들에게 더 향상된 경마 관람 환경을 제공하는데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더비온의 VOD 프레임레이트를 60FPS로 높이고자 한다고 했습니다. 이 목표를 달성하기 위해 발생할 수 있는 기술적인 도전 과제는 무엇이라고 생각하십니까?</a:t>
            </a:r>
            <a:br/>
            <a:r>
              <a:t>(2) 스마트 TV와 같은 커넥트 TV 이용자 증가에 따라 큰 디스플레이에 적합한 품질 개선이 필요하다고 언급하셨습니다. 구체적으로 어떤 기술적 접근 방식을 통해 이를 구현할 계획이신가요?</a:t>
            </a:r>
            <a:br/>
            <a:r>
              <a:t>(3) KOBA 전시회에서 접한 '피사체 추적을 이용한 AI 기반 멀티 캠 제작 기술'을 경마 영상에 적용한다고 했습니다. 실행 중 예상되는 주요 도전과제는 무엇이라고 생각하십니까?</a:t>
            </a:r>
          </a:p>
        </p:txBody>
      </p:sp>
    </p:spTree>
  </p:cSld>
  <p:clrMapOvr>
    <a:masterClrMapping/>
  </p:clrMapOvr>
</p:sld>
</file>

<file path=ppt/slides/slide5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A0100259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서로 다른 팀 간의 소통으로 문제를 해결하고 원활한 프로젝트 진행에 기여했습니다.제가 조연출 업무를 수행하고 있을 </a:t>
            </a:r>
            <a:r>
              <a:rPr u="sng" b="1" sz="1200">
                <a:solidFill>
                  <a:srgbClr val="000000"/>
                </a:solidFill>
                <a:latin typeface="맑은 고딕"/>
              </a:rPr>
              <a:t>(1)때의 일입니다. 연출팀과 촬영팀이 서로 다른 회사 소속으로 고용되어 온 상황이었기 때문에 두 팀 간의 소통은 원활하지 않았고 서로를 돕기보다는 각자의 업무에만 집중하는 분위기가 형성되어 있었습니다. 녹화가 진행되던 중 광고주가 모니터링하는 모니터</a:t>
            </a:r>
            <a:r>
              <a:rPr sz="1200">
                <a:solidFill>
                  <a:srgbClr val="000000"/>
                </a:solidFill>
                <a:latin typeface="맑은 고딕"/>
              </a:rPr>
              <a:t> 장비의 신호가 주기적으로 끊어지는 문제가 발생했습니다. 그 장비는 촬영팀의 담당이었고 문제가 지속된다면 광고주로부터 제작진 전체의 신뢰가 떨어지고 녹화 지연으로 인해 많은 사람들에게 피해가 갈 수 있는 상황이었습니다.저는 이 상황을 PD에게 보고하며 촬영팀을 도와야 하는 이유를 설명했습니다. PD는 다른 소속 팀의 문제라는 이유로 망설였지만, 문제가 지속된다면 저희를 고용한 회사와 저희 연출팀에도 영향을 미칠 수 있다는 점을 강조하여 허락을 </a:t>
            </a:r>
            <a:r>
              <a:rPr u="sng" b="1" sz="1200">
                <a:solidFill>
                  <a:srgbClr val="000000"/>
                </a:solidFill>
                <a:latin typeface="맑은 고딕"/>
              </a:rPr>
              <a:t>(2)받을 수 있었습니다. 그 후 촬영팀과 직접 소통해 보니 케이블의 문제로 보였지만 촬영팀이 교체한 케이블 또한 문제가 발생하고 있는 상황이었고 저는 연출팀이 보유하고 있던 케이블로 (3)교체하여 문제를 해결할 수 있었습니다.결과적으로 모니터 장비의 문제가 신속하게 해결되면서 일정에도 문제없이 녹화가 이어질 수 있었습니다. 이 일을 계기로 연출팀과 촬영팀</a:t>
            </a:r>
            <a:r>
              <a:rPr sz="1200">
                <a:solidFill>
                  <a:srgbClr val="000000"/>
                </a:solidFill>
                <a:latin typeface="맑은 고딕"/>
              </a:rPr>
              <a:t> 간의 소통이 처음보다 원활해지며 서로 협력하려는 분위기가 형성되었고 광고주로부터 긍정적인 반응도 얻어내며 프로젝트를 마칠 수 있었습니다. 처음에는 각자 맡은 일만 잘 수행하는 것이 효율적이라고 생각했지만 이러한 경험을 통해 단순히 주어진 역할에만 집중하는 것이 아니라 타인과 소통하며 문제가 발생했을 때 해결책을 주도적으로 제시하는 것이 협업에서 중요한 요소가 될 수 있다는 것을 깨달았습니다. 또한 프로젝트의 원활한 진행에 있어 팀 간의 소통과 협력이 중요하다는 것도 배우게 되었습니다. 부족한 경험이지만 타인과의 소통과 협업을 통해 문제를 해결하고 업무에 긍정적인 영향을 미칠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연출팀과 촬영팀의 소통 문제를 해결하기 위해 지원자가 한 행동 중, 가장 효과적이었다고 생각하는 부분은 어떤 것이었나요?</a:t>
            </a:r>
            <a:br/>
            <a:r>
              <a:t>(2) 지원자는 광고주로부터 긍정적인 반응을 이끌어냈다고 했습니다. 이러한 결과가 차후 팀의 프로젝트 진행에 어떤 영향을 미쳤다고 생각하십니까?</a:t>
            </a:r>
            <a:br/>
            <a:r>
              <a:t>(3) 각자 맡은 일만 잘 수행하는 것이 효율적이라고 처음에 생각했다고 하셨습니다. 지원자는 이러한 생각을 변화하게 만든 계기는 무엇이었나요?</a:t>
            </a:r>
          </a:p>
        </p:txBody>
      </p:sp>
    </p:spTree>
  </p:cSld>
  <p:clrMapOvr>
    <a:masterClrMapping/>
  </p:clrMapOvr>
</p:sld>
</file>

<file path=ppt/slides/slide5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맞는 실험 환경을 유지하는 데 기여하여 IFHA 표준시험기관 인증 획득이 목표입니다. IFHA 표준시험기관 인증은 한국마사회 도핑검사소가 글로벌 수준의 도핑 검사 기관으로 자리 잡는 데 필수적이며, 경마의 </a:t>
            </a:r>
            <a:r>
              <a:rPr u="sng" b="1" sz="1200">
                <a:solidFill>
                  <a:srgbClr val="000000"/>
                </a:solidFill>
                <a:latin typeface="맑은 고딕"/>
              </a:rPr>
              <a:t>(1)공정성을 확보하고 한국 말산업의 국제적 신뢰도를 높이는 핵심 과제입니다. 저는 도핑</a:t>
            </a:r>
            <a:r>
              <a:rPr sz="1200">
                <a:solidFill>
                  <a:srgbClr val="000000"/>
                </a:solidFill>
                <a:latin typeface="맑은 고딕"/>
              </a:rPr>
              <a:t> 검사가 단순한 분석 업무를 넘어 공정한 경쟁 환경을 조성하고, 스포츠 </a:t>
            </a:r>
            <a:r>
              <a:rPr u="sng" b="1" sz="1200">
                <a:solidFill>
                  <a:srgbClr val="000000"/>
                </a:solidFill>
                <a:latin typeface="맑은 고딕"/>
              </a:rPr>
              <a:t>(2)윤리를 준수하며, 더 나아가 선한 영향력을 행사하는 일이라고 생각합니다. 이러한 가치관을 바탕으로 신뢰도 높은 검사 시스템 구축에 기여하며,</a:t>
            </a:r>
            <a:r>
              <a:rPr sz="1200">
                <a:solidFill>
                  <a:srgbClr val="000000"/>
                </a:solidFill>
                <a:latin typeface="맑은 고딕"/>
              </a:rPr>
              <a:t> 한국마사회 도핑검사소가 세계 최고의 운영 능력을 갖춘 도핑 검사 기관으로 성장하는 데 힘쓰겠습니다. 저는 한국수자원공사에서 체험형 인턴으로 근무하며 OO댐의 기초 수질 </a:t>
            </a:r>
            <a:r>
              <a:rPr u="sng" b="1" sz="1200">
                <a:solidFill>
                  <a:srgbClr val="000000"/>
                </a:solidFill>
                <a:latin typeface="맑은 고딕"/>
              </a:rPr>
              <a:t>(3)조사 업무를 수행했습니다. 수질 데이터의 신뢰도를 확보하고, 신속한 오염 여부 파악이 핵심 과제였습니다. 이를 위해 수질오염공정시험법에</a:t>
            </a:r>
            <a:r>
              <a:rPr sz="1200">
                <a:solidFill>
                  <a:srgbClr val="000000"/>
                </a:solidFill>
                <a:latin typeface="맑은 고딕"/>
              </a:rPr>
              <a:t> 명시된 실험 방법을 철저히 준수하며 분석을 수행하여 데이터의 정확도를 높이는 데 집중했습니다.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수질조사 업무를 수행하면서 실험 방법을 어떻게 철저히 준수했는지 구체적으로 설명해 주시겠습니까?</a:t>
            </a:r>
            <a:br/>
            <a:r>
              <a:t>(2) 한국마사회 도핑검사소에서의 품질 관리 프로세스를 통해 얻은 성과를 측정할 수 있는 지표는 무엇이라고 생각하십니까?</a:t>
            </a:r>
            <a:br/>
            <a:r>
              <a:t>(3) 도핑 검사에서 선한 영향력을 행사한다고 하셨는데, 구체적으로 어떤 방식으로 사회나 업계에 긍정적인 영향을 줄 수 있을 것으로 기대하십니까?</a:t>
            </a:r>
          </a:p>
        </p:txBody>
      </p:sp>
    </p:spTree>
  </p:cSld>
  <p:clrMapOvr>
    <a:masterClrMapping/>
  </p:clrMapOvr>
</p:sld>
</file>

<file path=ppt/slides/slide5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업무량 증가로 인해 팀원 간 업무 상황 공유가 원활하지 않아 업무 누락이 발생한 상황에서, 자발적으로 회의를 제안해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a:t>
            </a:r>
            <a:r>
              <a:rPr u="sng" b="1" sz="1200">
                <a:solidFill>
                  <a:srgbClr val="000000"/>
                </a:solidFill>
                <a:latin typeface="맑은 고딕"/>
              </a:rPr>
              <a:t>(1)돌아가며 비상 당직을 서고 휴무로 자리를 비우는 일이 많아지면서, 장비 점검이 누락되었고 문제를 사전에 발견하지 못했습니다. 당시 조류경보제 발령 기간으로 주 2회 필수적으로 수질 조사를</a:t>
            </a:r>
            <a:r>
              <a:rPr sz="1200">
                <a:solidFill>
                  <a:srgbClr val="000000"/>
                </a:solidFill>
                <a:latin typeface="맑은 고딕"/>
              </a:rPr>
              <a:t> 수행해야 했기에 신속한 해결이 필요했습니다. 이에 저는 문제 해결을 위한 팀원 간 회의를 제안했고, 해결 방안을 함께 모색했습니다. 논의 끝에 홍수기에 전체적인 업무량이 증가하면서 장비 점검에 대한 책임 소재가 불분명해졌다는 점을 파악할 수 있었습니다. 이에 따라 조사 업무를 맡은 제가 장비 유지관리까지 추가로 담당하기로 했습니다. 이후 장비 사용 후 </a:t>
            </a:r>
            <a:r>
              <a:rPr u="sng" b="1" sz="1200">
                <a:solidFill>
                  <a:srgbClr val="000000"/>
                </a:solidFill>
                <a:latin typeface="맑은 고딕"/>
              </a:rPr>
              <a:t>(2)세척, 사용 전날 이상 여부 점검 등의 절차를 체크리스트로 만들어 관리 체계를 정비했습니다. 또한, 팀원 간 소통</a:t>
            </a:r>
            <a:r>
              <a:rPr sz="1200">
                <a:solidFill>
                  <a:srgbClr val="000000"/>
                </a:solidFill>
                <a:latin typeface="맑은 고딕"/>
              </a:rPr>
              <a:t> 부재로 인한 문제 재발을 방지하기 위해 개선책을 마련했습니다. 장비 점검 체크리스트를 부서 게시판에 공지하고, 팀원들이 바빠 확인하지 못할 경우를 대비해 구두로도 전달했습니다. 이러한 관리와 소통 체계 덕분에 이후 기초 수질 </a:t>
            </a:r>
            <a:r>
              <a:rPr u="sng" b="1" sz="1200">
                <a:solidFill>
                  <a:srgbClr val="000000"/>
                </a:solidFill>
                <a:latin typeface="맑은 고딕"/>
              </a:rPr>
              <a:t>(3)조사 업무는 단 한 건의 일정 변경 없이 예정대로 업무가 진행되었고, 최종적으로 홍수기에 OO댐으로 유입된 다양한 오염원을 신속하게 파악하고 대응하여</a:t>
            </a:r>
            <a:r>
              <a:rPr sz="1200">
                <a:solidFill>
                  <a:srgbClr val="000000"/>
                </a:solidFill>
                <a:latin typeface="맑은 고딕"/>
              </a:rPr>
              <a:t>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예비 장비 고장으로 업무 중단 문제가 발생했을 때, 그 상황에서 어떻게 긴급 대응 방안을 마련하셨는지 상세히 설명해 주세요.</a:t>
            </a:r>
            <a:br/>
            <a:r>
              <a:t>(2) 팀원들과의 소통 부재 문제를 해결하기 위해 구체적으로 어떤 소통 방법을 활용하셨는지 예시를 들어 설명해 주시겠습니까?</a:t>
            </a:r>
            <a:br/>
            <a:r>
              <a:t>(3) 장비 점검 체크리스트를 만들고 이를 팀에 알렸을 때, 팀의 반응은 어땠으며 이후 업무가 어떻게 개선되었는지 구체적으로 설명해 주시겠습니까?</a:t>
            </a:r>
          </a:p>
        </p:txBody>
      </p:sp>
    </p:spTree>
  </p:cSld>
  <p:clrMapOvr>
    <a:masterClrMapping/>
  </p:clrMapOvr>
</p:sld>
</file>

<file path=ppt/slides/slide5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a:t>
            </a:r>
            <a:r>
              <a:rPr u="sng" b="1" sz="1200">
                <a:solidFill>
                  <a:srgbClr val="000000"/>
                </a:solidFill>
                <a:latin typeface="맑은 고딕"/>
              </a:rPr>
              <a:t>(1)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a:t>
            </a:r>
            <a:r>
              <a:rPr sz="1200">
                <a:solidFill>
                  <a:srgbClr val="000000"/>
                </a:solidFill>
                <a:latin typeface="맑은 고딕"/>
              </a:rPr>
              <a:t>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a:t>
            </a:r>
            <a:r>
              <a:rPr u="sng" b="1" sz="1200">
                <a:solidFill>
                  <a:srgbClr val="000000"/>
                </a:solidFill>
                <a:latin typeface="맑은 고딕"/>
              </a:rPr>
              <a:t>(2)있을지 고민했습니다. 점차 조직에 적응하면서, 실질적인 도움이 되는 방향으로 움직이면서 일을 했습니다. 해당 기관이 고객 응대가 주된 업무였기에,</a:t>
            </a:r>
            <a:r>
              <a:rPr sz="1200">
                <a:solidFill>
                  <a:srgbClr val="000000"/>
                </a:solidFill>
                <a:latin typeface="맑은 고딕"/>
              </a:rPr>
              <a:t> 직원분께 요청하여 고객 상담을 참관하였고 상담 흐름을 배워두었습니다.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조직 내에서 조금 더 공부하면서 도움이 될 수 있는 부분이 무엇인지 고민하고 노력하는 태도가 중요하다는 것을 깨달았습니다. 이러한 </a:t>
            </a:r>
            <a:r>
              <a:rPr u="sng" b="1" sz="1200">
                <a:solidFill>
                  <a:srgbClr val="000000"/>
                </a:solidFill>
                <a:latin typeface="맑은 고딕"/>
              </a:rPr>
              <a:t>(3)경험을 한국마사회 경영지원직에서도 활용하고 싶습니다. 직원들에게 기관에 대한 정보를 공유하고, 사내외 구성원들의 니즈를 파악해 만족도를 높일 수 있는 방안을</a:t>
            </a:r>
            <a:r>
              <a:rPr sz="1200">
                <a:solidFill>
                  <a:srgbClr val="000000"/>
                </a:solidFill>
                <a:latin typeface="맑은 고딕"/>
              </a:rPr>
              <a:t> 고민하며, 행사관리와 사회 공헌 활동 등을 통해 조직 운영의 조력자로서 경영 관리자가 되고 싶습니다. 이러한 역할을 수행하는 데 있어서 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단순 업무를 어떻게 발전시켜 창구 업무까지 맡게 되었는지, 그 과정에서 가장 어려운 점과 이를 해결한 방법은 무엇인가요?</a:t>
            </a:r>
            <a:br/>
            <a:r>
              <a:t>(2) 금융기관에서 고객 응대를 배우고 상담 업무를 수행하며 얻은 가장 큰 교훈은 무엇이며, 이러한 교훈을 어떻게 한국마사회 경영지원직에 적용하실 계획인가요?</a:t>
            </a:r>
            <a:br/>
            <a:r>
              <a:t>(3) 한국마사회 경영지원직에서 조직 운영의 조력자로서 경영 관리자가 되고 싶다고 하셨습니다. 지원자는 본인의 어떤 역량이 이 역할을 수행하는 데 도움이 될 것이라고 생각하시나요?</a:t>
            </a:r>
          </a:p>
        </p:txBody>
      </p:sp>
    </p:spTree>
  </p:cSld>
  <p:clrMapOvr>
    <a:masterClrMapping/>
  </p:clrMapOvr>
</p:sld>
</file>

<file path=ppt/slides/slide5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a:t>
            </a:r>
            <a:r>
              <a:rPr u="sng" b="1" sz="1200">
                <a:solidFill>
                  <a:srgbClr val="000000"/>
                </a:solidFill>
                <a:latin typeface="맑은 고딕"/>
              </a:rPr>
              <a:t>(1)시작하면서,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이러한 분위기 속에서는 제대로 된 결과물을 만들기 어려웠기에, 역할을 명확히 나눠 책임을 지는 것이 해결책이라고 판단했습니다. 먼저</a:t>
            </a:r>
            <a:r>
              <a:rPr sz="1200">
                <a:solidFill>
                  <a:srgbClr val="000000"/>
                </a:solidFill>
                <a:latin typeface="맑은 고딕"/>
              </a:rPr>
              <a:t> 동료끼리 모여 각자 맡고 싶은 역할을 파악했지만, 겹치는 부분이 있어 조율이 필요했습니다. 특히, 주변인에게 좋은 평가를 받고 싶어 하는 동료에게는 ‘센스가 좋으니 가장 중요한 부분인 기관명 9행시와 대본 작성을 맡아주면 좋겠다’라고 먼저 강점을 인정해 주며 역할을 조정하려고 했습니다. </a:t>
            </a:r>
            <a:r>
              <a:rPr u="sng" b="1" sz="1200">
                <a:solidFill>
                  <a:srgbClr val="000000"/>
                </a:solidFill>
                <a:latin typeface="맑은 고딕"/>
              </a:rPr>
              <a:t>(2)그러자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이렇게 조율한 결과, 영상은 직원들로부터 좋은 평가를 받을 수 있었습니다. 이 경험을 통해 같이 일하는 동료가 있을 때는 누가 더 중요한 역할을 하는지에 (3)대한 불만이 생길 수 있기 때문에, 미리 역할을 조율함으로써 불필요한 경쟁을 줄이고, 각자의 성과가 자연스럽게 드러날 수 있는 구조가 필요하다는 것을 알게 됐습니다. 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공로 연수식 영상 제작 과정에서 팀 내 갈등을 해결하기 위해 지원자가 구체적으로 어떤 방법을 사용했는지 설명해주세요.</a:t>
            </a:r>
            <a:br/>
            <a:r>
              <a:t>(2) 영상 제작 팀의 갈등 상황에서, 지원자가 동료의 강점을 칭찬하며 역할을 조정한 방법이 효과적이었던 이유는 무엇이라고 생각하시나요?</a:t>
            </a:r>
            <a:br/>
            <a:r>
              <a:t>(3) 건강보험심사평가원에서의 영상 제작 경험이 향후 다른 팀 프로젝트들에 어떻게 긍정적으로 기여할 수 있을지 설명해주세요.</a:t>
            </a:r>
          </a:p>
        </p:txBody>
      </p:sp>
    </p:spTree>
  </p:cSld>
  <p:clrMapOvr>
    <a:masterClrMapping/>
  </p:clrMapOvr>
</p:sld>
</file>

<file path=ppt/slides/slide5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분석한 경험이 있습니다. 서울은 비전127 고화질 영상과 우수한 음향 설비를 갖추었지만, </a:t>
            </a:r>
            <a:r>
              <a:rPr u="sng" b="1" sz="1200">
                <a:solidFill>
                  <a:srgbClr val="000000"/>
                </a:solidFill>
                <a:latin typeface="맑은 고딕"/>
              </a:rPr>
              <a:t>(1)부산은 노후 스피커, 제주는 전광판 화질 저하 문제가 있었습니다. 4K, HDR 등 최신 방송기술을 꾸준히 공부해 온 경험을 바탕으로, 입사 후 노후 방송 시스템을</a:t>
            </a:r>
            <a:r>
              <a:rPr sz="1200">
                <a:solidFill>
                  <a:srgbClr val="000000"/>
                </a:solidFill>
                <a:latin typeface="맑은 고딕"/>
              </a:rPr>
              <a:t> 개선하고, 영천경마공원에 경쟁력 있는 방송 인프라를 구축해 고객 만족도를 높이겠습니다.2. 방송 장비 및 시스템 유지보수부조정실에서 AMU, VMU 등 </a:t>
            </a:r>
            <a:r>
              <a:rPr u="sng" b="1" sz="1200">
                <a:solidFill>
                  <a:srgbClr val="000000"/>
                </a:solidFill>
                <a:latin typeface="맑은 고딕"/>
              </a:rPr>
              <a:t>(2)방송 장비를 운용하며 화면 레퍼런스 문제 해결, 고장 모니터 정비 등 유지보수</a:t>
            </a:r>
            <a:r>
              <a:rPr sz="1200">
                <a:solidFill>
                  <a:srgbClr val="000000"/>
                </a:solidFill>
                <a:latin typeface="맑은 고딕"/>
              </a:rPr>
              <a:t>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저는 AI 기사 스크랩 프로그램을 </a:t>
            </a:r>
            <a:r>
              <a:rPr u="sng" b="1" sz="1200">
                <a:solidFill>
                  <a:srgbClr val="000000"/>
                </a:solidFill>
                <a:latin typeface="맑은 고딕"/>
              </a:rPr>
              <a:t>(3)직접 개발해 보도부에 배포했고, 기사 검색 시간을 40분에서 5분으로 크게 단축한 경험이 있습니다. 입사 후에도 AI를 활용해 업무 시스템을 개선하고,</a:t>
            </a:r>
            <a:r>
              <a:rPr sz="1200">
                <a:solidFill>
                  <a:srgbClr val="000000"/>
                </a:solidFill>
                <a:latin typeface="맑은 고딕"/>
              </a:rPr>
              <a:t> AI 트래킹 카메라를 활용해 말 번호와 색상 등 객체를 실시간으로 인식하여 차별화된 화면을 구현하겠습니다.2. 공간음향 및 XR, 클라우드를 활용한 몰입감 제공콘서트 음향을 믹싱하며, 관객 응원 소리에 방향감을 부여해 생동감 있는 사운드를 구현한 경험이 있습니다. 입사 후에도 바이노럴 믹싱, 객체기반 돌비 애트모스 등 공간음향을 활용해 말발굽 소리와 응원 소리에 입체감을 부여하고, 온라인 고객에게 현장감을 제공하겠습니다.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TV 및 스마트 기기 사용자들에게 더욱 향상된 시청 경험을 제공하기 위한 방송 시스템 개선 방법으로 어떤 것들이 있는지 구체적으로 설명해 주실 수 있나요?</a:t>
            </a:r>
            <a:br/>
            <a:r>
              <a:t>(2) 지원자는 입사 후, 영천경마공원에 경쟁력 있는 방송 인프라를 구축하고자 하셨는데, 이를 위해 어떠한 단계적인 계획을 세우고 있는지 자세히 설명해 주세요.</a:t>
            </a:r>
            <a:br/>
            <a:r>
              <a:t>(3) AI 트래킹 카메라를 활용하여 차별화된 화면을 구현한다고 하셨는데, 해당 기술이 어떻게 경마 콘텐츠에 효과적으로 적용될 수 있을지 예를 들어 이야기해 주시겠어요?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a:t>
            </a:r>
            <a:r>
              <a:rPr u="sng" b="1" sz="1200">
                <a:solidFill>
                  <a:srgbClr val="000000"/>
                </a:solidFill>
                <a:latin typeface="맑은 고딕"/>
              </a:rPr>
              <a:t>(1)역할을 맡은 팀원이 오류와 (2)해결방안을 찾는 과정에서 어려움을 호소하였고 소요시간이 예상보다 길어지는 문제가 발생하였습니다. 저는 문제의 해결을 위해 팀원들과의 소통과 피드백이 필요하다고 생각했습니다. 이를 위해 화상회의 앱을 사용함으로써 실시간으로 정보를 공유했고, 그 결과 업무 방식이 비효율적이라는 것을 파악했습니다. 기존의 방식은 주말마다 리모델링 개선점을 확인 후 안전진단을 실행하는 (3)것이었습니다. 이를 개선하여 이틀에 한 번씩 화상회의 화면공유를 통해 안전진단과 리모델링 업무를 융합하여 ‘안전한 리모델링 개선점 도출’을 목표로 프로젝트를 효율적으로 진행하였습니다. 해당 방식에 따라 리모델링 과정 중</a:t>
            </a:r>
            <a:r>
              <a:rPr sz="1200">
                <a:solidFill>
                  <a:srgbClr val="000000"/>
                </a:solidFill>
                <a:latin typeface="맑은 고딕"/>
              </a:rPr>
              <a:t> 안전진단을 실시하여 3번 만에 리모델링을 완성할 수 있었고 그 결과 졸업작품전의 최우수작품에 선정되었습니다.이 경험을 바탕으로 팀원의 고충을 이해하고 공동의 목표를 추구함으로써 프로젝트를 협력하며 진행하기 위해서는 적극적인 의사소통이 중요하다는 것을 배웠습니다.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건축종합설계 프로젝트에서 리모델링 과정 중 발생했던 문제를 해결하기 위한 소통 방식은 무엇이었나요? 이 방식을 한국마사회에서 어떻게 접목할 계획이신가요?</a:t>
            </a:r>
            <a:br/>
            <a:r>
              <a:t>(2) 프로젝트에서 사용한 '화상회의 앱'을 통한 실시간 정보 공유는 팀의 효율성을 어떻게 향상시켰나요? 이러한 디지털 커뮤니케이션 방식의 다른 장점을 들어 설명해 주세요.</a:t>
            </a:r>
            <a:br/>
            <a:r>
              <a:t>(3) 졸업작품전에서 최우수작품에 선정된 결과를 이루게 된 결정적인 요소는 무엇이라고 생각하며, 이러한 요소들이 한국마사회에서 맡은 직무에서도 어떻게 발휘될 수 있을까요?</a:t>
            </a:r>
          </a:p>
        </p:txBody>
      </p:sp>
    </p:spTree>
  </p:cSld>
  <p:clrMapOvr>
    <a:masterClrMapping/>
  </p:clrMapOvr>
</p:sld>
</file>

<file path=ppt/slides/slide5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a:t>
            </a:r>
            <a:r>
              <a:rPr u="sng" b="1" sz="1200">
                <a:solidFill>
                  <a:srgbClr val="000000"/>
                </a:solidFill>
                <a:latin typeface="맑은 고딕"/>
              </a:rPr>
              <a:t>(1)소통의 중요성]신입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 또한 새로 온 뉴스 AD가 자주 잘못된 콜사인을 하여 감독들과 편집 요원들이 이를 신뢰하지</a:t>
            </a:r>
            <a:r>
              <a:rPr sz="1200">
                <a:solidFill>
                  <a:srgbClr val="000000"/>
                </a:solidFill>
                <a:latin typeface="맑은 고딕"/>
              </a:rPr>
              <a:t>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 다음과 같이 노력했습니다.먼저, 팀원들과 신뢰와 친밀감을 쌓기 위해 정기적인 식사 모임을 마련했습니다.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a:t>
            </a:r>
            <a:r>
              <a:rPr u="sng" b="1" sz="1200">
                <a:solidFill>
                  <a:srgbClr val="000000"/>
                </a:solidFill>
                <a:latin typeface="맑은 고딕"/>
              </a:rPr>
              <a:t>(2) 이를 통해 협업은 단순히 주어진 역할을 잘 수행하는 것뿐만 아니라, 서로의 입장을 이해하고 적극적으로 조율해 나가는 과정이라는 것을 배웠습니다.[성과: 협업 경험을 바탕으로</a:t>
            </a:r>
            <a:r>
              <a:rPr sz="1200">
                <a:solidFill>
                  <a:srgbClr val="000000"/>
                </a:solidFill>
                <a:latin typeface="맑은 고딕"/>
              </a:rPr>
              <a:t> 성공적으로 마친 2024 국회의원 선거 방송]뉴스 생방송을 통해 쌓은 협업 경험은 국회의원 선거 방송 제작에 큰 도움이 되었습니다. 특히 선거 투개표 방송에서 4곳의 현장을 IP 코덱 또는 LTE 장비를 활용해 동시 연결해야 했는데, 이를 위해 리허설을 진행하면서 기자들과 지속적으로 소통했습니다. 현장 요구 사항과 기술적인 제약을 균형 있게 고려하며 철저히 </a:t>
            </a:r>
            <a:r>
              <a:rPr u="sng" b="1" sz="1200">
                <a:solidFill>
                  <a:srgbClr val="000000"/>
                </a:solidFill>
                <a:latin typeface="맑은 고딕"/>
              </a:rPr>
              <a:t>(3)사전 점검한 결과, 안정적인 유, 무선 통신 환경을 구축하여 생방송을 성공적으로 마칠 수 있었습니다. 입사 후에도 팀원들과 적극적으로 소통하고 협업하여, 안정적인 경마 방송 서비스를</a:t>
            </a:r>
            <a:r>
              <a:rPr sz="1200">
                <a:solidFill>
                  <a:srgbClr val="000000"/>
                </a:solidFill>
                <a:latin typeface="맑은 고딕"/>
              </a:rPr>
              <a:t>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뉴스 생방송 제작 당시에 겪었던 커뮤니케이션 문제들을 극복하는 과정에서 가장 크게 변화된 본인의 모습을 설명해 주시겠어요?</a:t>
            </a:r>
            <a:br/>
            <a:r>
              <a:t>(2) 정기적인 식사 모임을 통해 팀원들과 신뢰를 쌓았다 하셨는데, 이러한 활동이 현장의 업무 환경에 구체적으로 어떤 영향을 미쳤는지 예를 들어 설명해 주실 수 있나요?</a:t>
            </a:r>
            <a:br/>
            <a:r>
              <a:t>(3) 국회의원 선거 방송 제작 시, 복수의 장소를 동시에 연결하기 위해 여러 통신 장비를 사용하셨다고 했습니다. 이러한 경험이 향후 지원자의 경마 방송 제작에 어떻게 활용될 수 있을지 설명해 주세요.</a:t>
            </a:r>
          </a:p>
        </p:txBody>
      </p:sp>
    </p:spTree>
  </p:cSld>
  <p:clrMapOvr>
    <a:masterClrMapping/>
  </p:clrMapOvr>
</p:sld>
</file>

<file path=ppt/slides/slide5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[회계 지식을 갖춘 꼼꼼하고 투명한 인재]한국마사회에 입사하여 이루고자 하는 목표는 수익성과 공공성을 조화롭게 관리하여 재무 건전성을 확보하고, 투명한 회계처리로 신뢰성을 높이는 것입니다. 한국마사회는 경마 사업을 통해 수익을 창출하고, 이를 말 산업 육성 및 사회공헌사업에 활용하며 수익성과 공공성을 동시에 추구하는 기관입니다. 따라서 그 특성에 맞게 예산을 수립하고 성과를 향상시키는 것과, 신뢰성 있는 회계 관리가 모두 중요하다고 생각합니다.이 목표를 달성하기 위해 </a:t>
            </a:r>
            <a:r>
              <a:rPr u="sng" b="1" sz="1200">
                <a:solidFill>
                  <a:srgbClr val="000000"/>
                </a:solidFill>
                <a:latin typeface="맑은 고딕"/>
              </a:rPr>
              <a:t>(1)활용할 제 경험과 역량은 크게 두 가지입니다.첫째, 공인회계사 시험 준비와 재경관리사 자격증 취득 과정에서 재무회계, 원가관리회계 등 전문적인 회계 지식을 습득했습니다. 특히, 자산과 부채,</a:t>
            </a:r>
            <a:r>
              <a:rPr sz="1200">
                <a:solidFill>
                  <a:srgbClr val="000000"/>
                </a:solidFill>
                <a:latin typeface="맑은 고딕"/>
              </a:rPr>
              <a:t> 자본의 변동을 정확하게 기록하고 재무제표에 반영하는 방법을 학습하면서 </a:t>
            </a:r>
            <a:r>
              <a:rPr u="sng" b="1" sz="1200">
                <a:solidFill>
                  <a:srgbClr val="000000"/>
                </a:solidFill>
                <a:latin typeface="맑은 고딕"/>
              </a:rPr>
              <a:t>(2)정확성과 신뢰성을 갖춘 회계처리의 중요성을 배웠습니다.이를 바탕으로 한국마사회의 주요 사업의 수익과 비용 구조를 명확하게 이해하여 재무제표를 작성하고, 재무현황을 분석하여 예산의 효율성을 높이고 재무 건전성 확보에</a:t>
            </a:r>
            <a:r>
              <a:rPr sz="1200">
                <a:solidFill>
                  <a:srgbClr val="000000"/>
                </a:solidFill>
                <a:latin typeface="맑은 고딕"/>
              </a:rPr>
              <a:t> 기여하겠습니다.둘째, 동아리 총무로서 체계적이고 투명한 예산 운영을 통해 구성원의 신뢰를 얻은 경험이 있습니다. 사격동아리에서 총무를 맡아 활동하면서, 모든 수입과 지출 내역을 항목별로 구분하고 증빙자료를 첨부하여 엑셀로 꼼꼼하게 기록하였습니다. 또한, 동아리 부원들이 언제든지 자료를 확인할 수 있도록 공유하고, 관련 질의에도 성실하게 답하며 부원들의 신뢰를 얻었습니다.이 경험을 통해 체계적이고 투명한 재무회계관리가 조직의 신뢰 형성에 중요하다는 점을 배웠습니다. </a:t>
            </a:r>
            <a:r>
              <a:rPr u="sng" b="1" sz="1200">
                <a:solidFill>
                  <a:srgbClr val="000000"/>
                </a:solidFill>
                <a:latin typeface="맑은 고딕"/>
              </a:rPr>
              <a:t>(3)한국마사회 입사 후에도 이 경험을 바탕으로 법적 기준과 내부 규정을 철저히 준수하며 효율적이고 투명하게 회계 업무를 수행하겠습니다.입사 후 회계 지식과 예산 운영 역량을 바탕으로</a:t>
            </a:r>
            <a:r>
              <a:rPr sz="1200">
                <a:solidFill>
                  <a:srgbClr val="000000"/>
                </a:solidFill>
                <a:latin typeface="맑은 고딕"/>
              </a:rPr>
              <a:t> 재무회계관리 업무에 빠르게 적응하겠습니다. 나아가, 변화하는 회계 기준과 내부 규정을 꾸준히 학습하여 한국마사회가 재무 목표를 달성하고 성과를 향상하는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공인회계사 시험 준비와 재경관리사 자격증 취득 과정에서 가장 어려웠던 점은 무엇이었으며, 이를 극복하기 위해 어떤 전략을 사용하셨는지 설명해주시겠습니까?</a:t>
            </a:r>
            <a:br/>
            <a:r>
              <a:t>(2) 지원자가 동아리 총무로서 체계적이고 투명한 예산 운영을 통해 신뢰를 얻었다고 하셨는데, 이를 통해 얻은 구체적인 성과나 피드백이 있다면 무엇인지 말씀해주시겠습니까?</a:t>
            </a:r>
            <a:br/>
            <a:r>
              <a:t>(3) 한국마사회 입사 후 변화하는 회계 기준과 내부 규정을 어떻게 학습하고 적용할 계획인지, 과거에 이를 학습한 효율적인 방법이 있었다면 설명해주시겠습니까?</a:t>
            </a:r>
          </a:p>
        </p:txBody>
      </p:sp>
    </p:spTree>
  </p:cSld>
  <p:clrMapOvr>
    <a:masterClrMapping/>
  </p:clrMapOvr>
</p:sld>
</file>

<file path=ppt/slides/slide5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[소통으로 되찾은 순찰 활동의 의미]교내 순찰 활동에서 순찰 방식 차이로 인한 협력의 어려움을 극복한 경험이 있습니다. 순찰 활동은 교내 안전을 지키고 에너지를 절약하기 위한 활동으로, 캠퍼스 내부를 순찰하며 외부인 출입 여부를 점검하고 불필요한 전등을 소등하는 역할이었습니다. 대부분의 부원은 </a:t>
            </a:r>
            <a:r>
              <a:rPr u="sng" b="1" sz="1200">
                <a:solidFill>
                  <a:srgbClr val="000000"/>
                </a:solidFill>
                <a:latin typeface="맑은 고딕"/>
              </a:rPr>
              <a:t>(1)성실하게 활동했으나, 일부 부원은 순찰을 제대로 하지 않고 장부에 이름만 적은 뒤 활동을 빠르게 마치는 경우가 있었습니다. 저는 이렇게 형식적인 활동이 반복된다면 교내 안전을 지키는 순찰</a:t>
            </a:r>
            <a:r>
              <a:rPr sz="1200">
                <a:solidFill>
                  <a:srgbClr val="000000"/>
                </a:solidFill>
                <a:latin typeface="맑은 고딕"/>
              </a:rPr>
              <a:t> 활동의 의미가 점점 퇴색될 것이라고 생각했습니다.저는 먼저 부원들과 자연스럽게 대화를 시도하면서 순찰 중 불편하거나 어려운 점에 대해서 의견을 나누었습니다. 이 과정에서 많은 부원들이 순찰 활동이 형식적으로 진행되고 있다는 점에 공감하고 있다는 </a:t>
            </a:r>
            <a:r>
              <a:rPr u="sng" b="1" sz="1200">
                <a:solidFill>
                  <a:srgbClr val="000000"/>
                </a:solidFill>
                <a:latin typeface="맑은 고딕"/>
              </a:rPr>
              <a:t>(2)것을 알게 되었습니다. 그래서 저는 회의에서 순찰 활동을 체계적으로 진행하기 위한 방법을 안건으로 토의하는 것을 제안하였습니다. 그 결과, 활동 사진을 단체 채팅방에 공유하는 방안이 도출되었습니다.하지만 일부 동료들은 사진을 올리는</a:t>
            </a:r>
            <a:r>
              <a:rPr sz="1200">
                <a:solidFill>
                  <a:srgbClr val="000000"/>
                </a:solidFill>
                <a:latin typeface="맑은 고딕"/>
              </a:rPr>
              <a:t> 것이 번거롭고 감시받는 것 같다며 반대했습니다. 이에 저는 다른 동료들이 활동하는 모습을 보며 서로간의 신뢰를 쌓을 수 있다는 긍정적인 </a:t>
            </a:r>
            <a:r>
              <a:rPr u="sng" b="1" sz="1200">
                <a:solidFill>
                  <a:srgbClr val="000000"/>
                </a:solidFill>
                <a:latin typeface="맑은 고딕"/>
              </a:rPr>
              <a:t>(3)측면을 강조하며 설득했습니다. 또한, 사진을 올리는 횟수를 주 1회로 조정하는 대안을 제안했습니다. 결국 제안이 받아들여졌고, 사진을 공유하는 방식이 정착되었습니다. 이후 동료들은 활동에 더욱 책임감을 가지고 임했으며,</a:t>
            </a:r>
            <a:r>
              <a:rPr sz="1200">
                <a:solidFill>
                  <a:srgbClr val="000000"/>
                </a:solidFill>
                <a:latin typeface="맑은 고딕"/>
              </a:rPr>
              <a:t> 서로를 독려하는 분위기도 형성되었습니다. 그리고 실제로 수상한 외부인을 신고하거나 고장난 시설을 발견해 조치하는 성과도 낼 수 있었습니다.이 경험을 통해 조직 공동의 목표를 달성하기 위해서는 동료 간의 협력이 중요하며, 문제가 발생했을 때에는 열린 소통을 통해 해결책을 함께 모색하고 의견을 절충하는 것이 중요하다는 것을 배웠습니다. 한국마사회에서도 구성원들과 적극적으로 소통하며 협력적인 조직 문화를 조성하고, 공동의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순찰 활동 중 부원들과의 대화를 통해 형식적 진행에 대한 공감을 얻었다고 하셨는데, 이때 가장 효과적이었던 소통 방식은 무엇이었나요?</a:t>
            </a:r>
            <a:br/>
            <a:r>
              <a:t>(2) 순찰 활동의 개선책으로 사진 공유 방안을 도입했을 때, 지원자가 제안한 다른 대안이 있었는지, 있었다면 그것은 무엇이었는지 설명해주시겠습니까?</a:t>
            </a:r>
            <a:br/>
            <a:r>
              <a:t>(3) 순찰 활동 개선 후 부원들의 책임감 및 성과가 향상되었다고 하셨는데, 이 변화가 조직의 목표 달성에 어떻게 기여했는지 구체적으로 말씀해주시겠습니까?</a:t>
            </a:r>
          </a:p>
        </p:txBody>
      </p:sp>
    </p:spTree>
  </p:cSld>
  <p:clrMapOvr>
    <a:masterClrMapping/>
  </p:clrMapOvr>
</p:sld>
</file>

<file path=ppt/slides/slide5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렛츠런파크의 유지관리 시스템을 강화하고, 기존 공간을 활용하여 재방문하고 싶은 공간을 기획하고 싶습니다.저는 단지를 조성하는 사업단에서 근무하며 </a:t>
            </a:r>
            <a:r>
              <a:rPr u="sng" b="1" sz="1200">
                <a:solidFill>
                  <a:srgbClr val="000000"/>
                </a:solidFill>
                <a:latin typeface="맑은 고딕"/>
              </a:rPr>
              <a:t>(1)논생물조사, 쌀 기부 행사와 같은 사회공헌 활동을 기획하고 보조한 경험이 있습니다. 기부 행사를 위한 쌀 포장지 제작 업무를 수행하여 비용을 절감하고 창의적인</a:t>
            </a:r>
            <a:r>
              <a:rPr sz="1200">
                <a:solidFill>
                  <a:srgbClr val="000000"/>
                </a:solidFill>
                <a:latin typeface="맑은 고딕"/>
              </a:rPr>
              <a:t> 디자인으로 만족도를 높이는 성과를 거두었습니다. 이러한 경험들은 조경 관련 각종 행사를 기획하고 시행하는 </a:t>
            </a:r>
            <a:r>
              <a:rPr u="sng" b="1" sz="1200">
                <a:solidFill>
                  <a:srgbClr val="000000"/>
                </a:solidFill>
                <a:latin typeface="맑은 고딕"/>
              </a:rPr>
              <a:t>(2)능력에도 기여할 수 있을 것이라 확신합니다.또한, 조경 유지관리의 중요성을 현장으로 배우고 문제를 해결한 경험이 있습니다. 2023년에 조성된 공원과 가로수의</a:t>
            </a:r>
            <a:r>
              <a:rPr sz="1200">
                <a:solidFill>
                  <a:srgbClr val="000000"/>
                </a:solidFill>
                <a:latin typeface="맑은 고딕"/>
              </a:rPr>
              <a:t> 토양 상태가 적절하지 않아 다수의 수목이 고사하는 문제가 발생하였습니다. 이를 해결하기 위해 저는 현장과 도면, 내역서를 비교해 하자 수목의 위치와 상태를 파악하고 시공사와 협의하여 적절한 하자 조치를 취할 수 있도록 보조하였습니다. 지자체 이관을 위해 여름철 10개 이상의 공원에서 하자 수목 검수를 100% 완료하며 협동심과 끈기를 배웠으며 수종별로 토양, 기후, 관수, 배수 등 다양한 문제들로 식물들이 고사한다는 사실을 현장을 경험하며 이해할 수 있었습니다. 이러한 경험과 역량을 바탕으로 입사 후 폭우나 폭설로 인한 수목 피해를 체계적으로 조사하고, 피해 원인을 분석하여 수목 고사를 최소화하는 전략을 수립하고자 합니다. 단순히 새로운 시설을 조성하는 것이 아닌 기존 시설을 정비하고 </a:t>
            </a:r>
            <a:r>
              <a:rPr u="sng" b="1" sz="1200">
                <a:solidFill>
                  <a:srgbClr val="000000"/>
                </a:solidFill>
                <a:latin typeface="맑은 고딕"/>
              </a:rPr>
              <a:t>(3)노후화된 부분을 개선하여 지속 가능한 경관을 조성할 계획입니다. 사계절 내내 방문객이 찾고 싶은 공간을 만들기 위해 계절별 특성을 고려한 식재 계획을 도입할 것입니다.제가</a:t>
            </a:r>
            <a:r>
              <a:rPr sz="1200">
                <a:solidFill>
                  <a:srgbClr val="000000"/>
                </a:solidFill>
                <a:latin typeface="맑은 고딕"/>
              </a:rPr>
              <a:t> 렛츠런파크에 직접 방문해 보니 경마 관람객은 주로 40대 이상이지만, 공원 이용객의 상당수는 그들의 자녀들이었습니다. 이에 따라 어린이들이 즐길 수 있는 체험형 프로그램과 가족 단위 방문객을 유치할 수 있는 행사를 기획하여 공원의 활용도를 높이고, 한국마사회의 성장과 브랜드 가치를 강화하는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쌀 기부 행사에서 비용을 절감하고 만족도를 높이는 성과를 달성했다고 하셨는데, 이 과정에서 가장 큰 어려움과 이를 극복한 방법에 대해 구체적으로 설명해 주실 수 있나요?</a:t>
            </a:r>
            <a:br/>
            <a:r>
              <a:t>(2) 조경 유지관리의 중요성을 배운 경험과 문제 해결 사례에서 가장 인상 깊었던 문제점은 무엇이었고, 해당 문제를 해결하면서 어떤 교훈을 배웠나요?</a:t>
            </a:r>
            <a:br/>
            <a:r>
              <a:t>(3) 렛츠런파크의 경마 관람객과 공원 이용객의 주요 연령층을 분석하셨다고 했습니다. 이 분석을 바탕으로 어떤 구체적인 프로그램이나 행사를 기획하셨는지, 그리고 그것이 목표했던 효용을 가져올 것이라 예측하시는지 알려주세요.</a:t>
            </a:r>
          </a:p>
        </p:txBody>
      </p:sp>
    </p:spTree>
  </p:cSld>
  <p:clrMapOvr>
    <a:masterClrMapping/>
  </p:clrMapOvr>
</p:sld>
</file>

<file path=ppt/slides/slide5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협력에서 어려움을 겪었던 사례는 업무 중 논 생물 조사 프로그램을 </a:t>
            </a:r>
            <a:r>
              <a:rPr u="sng" b="1" sz="1200">
                <a:solidFill>
                  <a:srgbClr val="000000"/>
                </a:solidFill>
                <a:latin typeface="맑은 고딕"/>
              </a:rPr>
              <a:t>(1)담당했던 경험입니다. 협력 업체와 피드백을 주고받는 과정에서 의논했던 내용에 관한 보완이 미흡하였습니다. 그 후, 협력 업체로부터 현장 준비가 원활하게 진행되고 있다는 보고를 받고 이를 신뢰하였지만,</a:t>
            </a:r>
            <a:r>
              <a:rPr sz="1200">
                <a:solidFill>
                  <a:srgbClr val="000000"/>
                </a:solidFill>
                <a:latin typeface="맑은 고딕"/>
              </a:rPr>
              <a:t> 직접 점검한 결과 도로 변경 사항이 반영되지 않았습니다. 예상과 달리 준비가 미흡했던 상황을 통해 단순한 보고 수신만으로는 업무의 정확성을 보장할 수 없으며, 직접 확인하고 </a:t>
            </a:r>
            <a:r>
              <a:rPr u="sng" b="1" sz="1200">
                <a:solidFill>
                  <a:srgbClr val="000000"/>
                </a:solidFill>
                <a:latin typeface="맑은 고딕"/>
              </a:rPr>
              <a:t>(2)검토하는 과정이 필수적이라는 점을 깨닫게 되었습니다.이를 극복하기 위해 의사전달을 명확히 하는 것에 초점을 맞추었습니다. 이전처럼 구두로만 전달하는</a:t>
            </a:r>
            <a:r>
              <a:rPr sz="1200">
                <a:solidFill>
                  <a:srgbClr val="000000"/>
                </a:solidFill>
                <a:latin typeface="맑은 고딕"/>
              </a:rPr>
              <a:t> 방식에서 벗어나 단체 채팅방을 개설하여 모든 구성원이 내용을 공유할 수 있도록 하였습니다. 이를 통해 누락된 사항을 실시간으로 확인할 수 있도록 소통의 효율성을 높였습니다. 또한, 사전 점검 리스트를 도입하여 협력 업체가 스스로 빠진 부분을 확인할 수 있도록 유도하였습니다.행사 전날 직접 현장을 방문하여 도로 변경 사항을 최종적으로 확인하는 단계를 추가하였으며, </a:t>
            </a:r>
            <a:r>
              <a:rPr u="sng" b="1" sz="1200">
                <a:solidFill>
                  <a:srgbClr val="000000"/>
                </a:solidFill>
                <a:latin typeface="맑은 고딕"/>
              </a:rPr>
              <a:t>(3)지도를 제작하여 행사 당일 혼선을 방지하였습니다. 이러한 사전 점검 과정을 통해 업무의 정확성을 높일 수 있었으며, 결국 행사를 성공적으로 마무리할 수 있었습니다.당시에는</a:t>
            </a:r>
            <a:r>
              <a:rPr sz="1200">
                <a:solidFill>
                  <a:srgbClr val="000000"/>
                </a:solidFill>
                <a:latin typeface="맑은 고딕"/>
              </a:rPr>
              <a:t> 갈등을 해결하는 방법을 두고 고민이 많았지만, 혼자서 모든 문제를 해결하려 하기보다는 협력 업체가 업무를 원활하게 수행할 수 있는 환경을 조성하는 것이 중요하다는 점을 깨달았습니다. 이후 유사한 협업 상황에서도 같은 방식을 적용하여 업무의 신속성과 정확성을 높이는 데 기여할 수 있었습니다.이번 경험을 통해 저는 효과적인 협업이란 상대방을 이해하는 과정에서 시작된다는 것을 배웠습니다. 또한, 모든 업무에서 주도적인 태도를 가지고 직접 확인하는 과정이 필요하다는 점을 실감하였습니다. 앞으로도 이러한 태도를 바탕으로 협업의 효율성을 높이고, 조직의 원활한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논 생물 조사 프로그램에서 협력 업체와의 소통 과정에서 실수를 인지했을 때, 이를 처음 해결하려고 생각했던 방법과 실제로 적용된 방법은 무엇이었는지 차이를 설명해 주실 수 있나요?</a:t>
            </a:r>
            <a:br/>
            <a:r>
              <a:t>(2) 협력 업체와의 소통을 개선하기 위해 도입한 단체 채팅방과 사전 점검 리스트가 행사 성공에 어떻게 기여했는지 구체적인 사례를 통해 설명해 주세요.</a:t>
            </a:r>
            <a:br/>
            <a:r>
              <a:t>(3) 소통과 협력 과정에서 중요한 점은 상대방을 이해하는 과정이라고 하셨는데, 이를 통해 조직의 원활한 운영에 어떤 구체적인 변화를 기대하시나요?</a:t>
            </a:r>
          </a:p>
        </p:txBody>
      </p:sp>
    </p:spTree>
  </p:cSld>
  <p:clrMapOvr>
    <a:masterClrMapping/>
  </p:clrMapOvr>
</p:sld>
</file>

<file path=ppt/slides/slide5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(1)도핑 직렬에서 가장 중요한 것은 정확한 도핑검사를 바탕으로 경마의 공정성을 확보해 고객들의 신뢰를</a:t>
            </a:r>
            <a:r>
              <a:rPr sz="1200">
                <a:solidFill>
                  <a:srgbClr val="000000"/>
                </a:solidFill>
                <a:latin typeface="맑은 고딕"/>
              </a:rPr>
              <a:t> 얻는 것이라 생각합니다.세계적 역량을 갖춘 분석화학 전문가가 되어 한국마사회의 도핑검사소가 국제적인 인정을 계속해서 받도록 기여하는 것이 목표입니다.자연과학 및 공학 과목들을 학습하며 지식과 더불어 추론 및 문제 해결력을 길렀습니다. 또한 </a:t>
            </a:r>
            <a:r>
              <a:rPr u="sng" b="1" sz="1200">
                <a:solidFill>
                  <a:srgbClr val="000000"/>
                </a:solidFill>
                <a:latin typeface="맑은 고딕"/>
              </a:rPr>
              <a:t>(2)단순 학습에만 그치지 않고 다양한 실험 과목과 연구 인턴십을 통해 배웠던 것들을 직접 적용하며</a:t>
            </a:r>
            <a:r>
              <a:rPr sz="1200">
                <a:solidFill>
                  <a:srgbClr val="000000"/>
                </a:solidFill>
                <a:latin typeface="맑은 고딕"/>
              </a:rPr>
              <a:t> 이론과 실제 상황을 접목시키는 경험을 하였습니다.물리화학 연구실에서 연구 인턴십을 수행하며 논문 학습, 실험, Lab Meeting 등 연구실 활동에 참여해 물질분석에 대한 지식과 기기조작 등을 경험했습니다. 기기분석, 분광학 등 물리화학이 바탕이 되는 과목들의 지식을 쌓을 수 있었고 과제를 수행하며 분석력을 길렀습니다. 이를 바탕으로 분석 기술 원리, 최신 기술 동향을 학습하고 새로운 분석기기 및 방법에 관련된 논문 등을 읽으며 교묘해지고 있는 도핑 기법을 </a:t>
            </a:r>
            <a:r>
              <a:rPr u="sng" b="1" sz="1200">
                <a:solidFill>
                  <a:srgbClr val="000000"/>
                </a:solidFill>
                <a:latin typeface="맑은 고딕"/>
              </a:rPr>
              <a:t>(3)적발해낼 수 있는 역량을 기르겠습니다.도핑검사의 신뢰도를 확보하기 위해 공신력 있는 인증을 받는 것</a:t>
            </a:r>
            <a:r>
              <a:rPr sz="1200">
                <a:solidFill>
                  <a:srgbClr val="000000"/>
                </a:solidFill>
                <a:latin typeface="맑은 고딕"/>
              </a:rPr>
              <a:t> 또한 중요한 목표입니다.ISO 17025 국제공인시험기관 지위 유지 및 2029년 IFHA 표준시험기관 인증 획득을 위해 전문성을 기르며 KOLAS, AORC 등 외부 기관과 협업하겠습니다.방사능 규제기관에서 인턴으로 근무하며 습득한 시료 전처리 및 분석 경험을 바탕으로 가스/액체 크로마토그래피, 질량분석기 등 분석 장비의 사용법 및 시료 관리법을 익히며 신뢰도 높은 도핑검사가 이루어질 수 있도록 노력하겠습니다.각종 정보를 수집/정리하고 분석해 관계자와 공유하며 중간보고에 힘써 변수 발생 시 조직적으로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도핑 직렬에서 경마의 공정성을 확보한다고 하셨는데, 이전에 관련 공정성을 확보하는 과정에서 어려움을 겪으셨던 경험이 있으신가요? 그 경험을 통해 무엇을 배웠는지 궁금합니다.</a:t>
            </a:r>
            <a:br/>
            <a:r>
              <a:t>(2) 연구 인턴십을 통해 실험과 연구실 활동을 경험하셨다고 했습니다. 그 중 가장 도전적이었던 부분과 이를 극복하는 과정에서 배운 점은 무엇인가요?</a:t>
            </a:r>
            <a:br/>
            <a:r>
              <a:t>(3) ISO 17025 국제공인시험기관 지위 유지라는 목표를 설정하셨는데, 이를 성취하는 데 필요한 중요한 요소는 무엇이라고 생각하시나요?</a:t>
            </a:r>
          </a:p>
        </p:txBody>
      </p:sp>
    </p:spTree>
  </p:cSld>
  <p:clrMapOvr>
    <a:masterClrMapping/>
  </p:clrMapOvr>
</p:sld>
</file>

<file path=ppt/slides/slide5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축구동아리 활동 당시 출석자 수에 따라 학교 운동장 사용의 우선권이 주어졌습니다.이를 획득하기 위해 적극적인 참여도가 필요했지만 동아리 </a:t>
            </a:r>
            <a:r>
              <a:rPr u="sng" b="1" sz="1200">
                <a:solidFill>
                  <a:srgbClr val="000000"/>
                </a:solidFill>
                <a:latin typeface="맑은 고딕"/>
              </a:rPr>
              <a:t>(1)내에 친목과 개인 운동이 목적인 사람들과 훈련 및 교내 대회를 준비하는 사람들로 나뉘어 있었습니다.저는 후자에 속했고 두 그룹 사이의 갈등이</a:t>
            </a:r>
            <a:r>
              <a:rPr sz="1200">
                <a:solidFill>
                  <a:srgbClr val="000000"/>
                </a:solidFill>
                <a:latin typeface="맑은 고딕"/>
              </a:rPr>
              <a:t> 발생하였습니다.공동의 목표를 상기시키고 함께 나아갈 수 있는 방향을 제시하는 것이 건설적인 문제 해결 방법이라고 생각했습니다.먼저 상대방의 의견을 경청했고, 친목 활동과 자유 운동도 중요하다는 의견에 충분히 공감하였습니다.이를 충족하기 위해 회식 빈도수와 자유 경기 시간을 높이는 대안을 건의했습니다.다음으로, 동아리의 성과를 내는 것 또한 중요하다는 의견을 피력하여 출석자 수가 적어지면 운동장을 사용하지 못해 장소 선정이 어려운 점을 설명했고 훈련 및 시합에 참여하지 못하는 부원도 출석사진 촬영에 참석한다면 </a:t>
            </a:r>
            <a:r>
              <a:rPr u="sng" b="1" sz="1200">
                <a:solidFill>
                  <a:srgbClr val="000000"/>
                </a:solidFill>
                <a:latin typeface="맑은 고딕"/>
              </a:rPr>
              <a:t>(2)활동에 제약이 없음을 제시했습니다.서로의 입장을 충분히 고려하고 최대한 양보하면 타협점을 찾아</a:t>
            </a:r>
            <a:r>
              <a:rPr sz="1200">
                <a:solidFill>
                  <a:srgbClr val="000000"/>
                </a:solidFill>
                <a:latin typeface="맑은 고딕"/>
              </a:rPr>
              <a:t> 합의할 수 있다고 믿었습니다.참석을 독려하고 즐겁게 동아리 활동을 할 수 있게 벌금 등 제재를 최소화한 결과 참여도가 </a:t>
            </a:r>
            <a:r>
              <a:rPr u="sng" b="1" sz="1200">
                <a:solidFill>
                  <a:srgbClr val="000000"/>
                </a:solidFill>
                <a:latin typeface="맑은 고딕"/>
              </a:rPr>
              <a:t>(3)증가하여 운동장 사용횟수를 주 3회로 늘릴 수 있었고 모이기 좋은 저녁 시간대 사용권한을 얻었습니다.제 입장만을 고려하고 손해를</a:t>
            </a:r>
            <a:r>
              <a:rPr sz="1200">
                <a:solidFill>
                  <a:srgbClr val="000000"/>
                </a:solidFill>
                <a:latin typeface="맑은 고딕"/>
              </a:rPr>
              <a:t> 보지 않으려 강요하는 것보다 먼저 상대방의 입장에서 생각하고 공감하는 것이 가장 중요하다는 점을 상기하였습니다. 방향이 다르더라도 공동의 목표를 상기시키고 함께 나아갈 수 있는 방향을 제시하는 것이 건설적인 문제 해결 방식이라고 생각합니다. 항상 상대방의 입장을 생각하며 함께 목표를 향해 나아가겠습니다.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축구동아리에서의 갈등을 해결하며 얻으신 가장 큰 교훈은 무엇이며, 이 경험이 이후 다른 협력 상황에서 어떻게 적용되었나요?</a:t>
            </a:r>
            <a:br/>
            <a:r>
              <a:t>(2) 동아리 활동 시 제재를 최소화한 방법으로 참여도 증가를 이루셨다고 했는데, 그 과정에서 가장 어려웠던 점은 무엇이었고 어떻게 극복하셨나요?</a:t>
            </a:r>
            <a:br/>
            <a:r>
              <a:t>(3) 지원자는 갈등 해소 시 상대방의 입장을 생각하고 공감하는 것을 강조하셨습니다. 이와 관련하여 상대방과 공감대 형성을 위해 특별히 신경 쓰는 부분이 있나요?</a:t>
            </a:r>
          </a:p>
        </p:txBody>
      </p:sp>
    </p:spTree>
  </p:cSld>
  <p:clrMapOvr>
    <a:masterClrMapping/>
  </p:clrMapOvr>
</p:sld>
</file>

<file path=ppt/slides/slide5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주요 사업계획 수립 및 지원 업무를 담당하는 직원으로서 한국마사회의 경영목표 달성에 </a:t>
            </a:r>
            <a:r>
              <a:rPr u="sng" b="1" sz="1200">
                <a:solidFill>
                  <a:srgbClr val="000000"/>
                </a:solidFill>
                <a:latin typeface="맑은 고딕"/>
              </a:rPr>
              <a:t>(1)기여하겠습니다. 특히 관련 업무경험 등을 바탕으로 해당 업무 프로세스 개선, 데이터 기반 의사결정 지원 및 이해관계자 협업을</a:t>
            </a:r>
            <a:r>
              <a:rPr sz="1200">
                <a:solidFill>
                  <a:srgbClr val="000000"/>
                </a:solidFill>
                <a:latin typeface="맑은 고딕"/>
              </a:rPr>
              <a:t> 적극 지원하겠습니다.타 기관에서 IT부서와 함께 신규 예산프로그램 구축, 상가 시설물 고장 및 체납 관리 </a:t>
            </a:r>
            <a:r>
              <a:rPr u="sng" b="1" sz="1200">
                <a:solidFill>
                  <a:srgbClr val="000000"/>
                </a:solidFill>
                <a:latin typeface="맑은 고딕"/>
              </a:rPr>
              <a:t>(2)전산 시스템 개발에 참여하여 기존 업무 방식을 디지털 전환하고 업무 효율성을 증대시킨 경험이 있습니다. 이러한 경험을 바탕으로 한국마사회에서도</a:t>
            </a:r>
            <a:r>
              <a:rPr sz="1200">
                <a:solidFill>
                  <a:srgbClr val="000000"/>
                </a:solidFill>
                <a:latin typeface="맑은 고딕"/>
              </a:rPr>
              <a:t> 업무 중 디지털 전환이 가능한 작업을 발굴하고 DB 구축 및 업무 효율화를 위해 노력하겠습니다. 또한 확보된 DB를 토대로 위험개소 사전 파악, 특이동향 사전 점검 등을 통해 업무상 문제가 발생할 수 있는 부분에 대한 사전 대처가 효과적으로 이루어질 수 있도록 지원하겠습니다. 아울러 통계학 전공 및 2019년부터 2023년까지 4년간의 부서 주요사업 담당자 경험, 기관 주요 KPI 관리 및 기관 경영평가 보고서 작성 경험을 바탕으로 한국마사회의 주요 경영지표 관리, 사업성과 분석을 진행하고 해당 분석 내용을 바탕으로 보다 적합한 차년도 또는 중장기 사업계획이 수립될 수 있도록 지원하는 역할을 다하겠습니다. 아울러 필요한 경우 신규지표 신설 또는 기존지표의 개선을 병행하여 경영목표의 보다 효과적인 달성에 기여하겠습니다. 마지막으로 기관 사업 관련 홍보활동, 민간사업자 협업 사업개발 경험 등을 바탕으로 이해관계자와 협력하여 한국마사회에 대한 긍정적 이미지 제고 및 원활한 경영활동이 이루어질 수 있도록 지원하겠습니다. 특정 고객층을 대상으로 찾아가는 안전교육 및 </a:t>
            </a:r>
            <a:r>
              <a:rPr u="sng" b="1" sz="1200">
                <a:solidFill>
                  <a:srgbClr val="000000"/>
                </a:solidFill>
                <a:latin typeface="맑은 고딕"/>
              </a:rPr>
              <a:t>(3)홍보활동을 시행한 경험을 바탕으로 경마산업에 대한 홍보를 강화하고 사업개발 및 예산 업무 경험을 토대로 이해관계자와 소통, 협의하여 경영목표</a:t>
            </a:r>
            <a:r>
              <a:rPr sz="1200">
                <a:solidFill>
                  <a:srgbClr val="000000"/>
                </a:solidFill>
                <a:latin typeface="맑은 고딕"/>
              </a:rPr>
              <a:t> 달성에 필요한 예산, 자원 확보를 적극 지원하는 직원이 되겠습니다.이를 통해 한국마사회가 글로벌 TOP 5 말산업 선도기업으로 자리매김하는데 역할을 다하는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한국마사회의 경영목표 달성을 위해 데이터 기반 의사결정을 어떻게 구체적으로 지원할 계획인가요?</a:t>
            </a:r>
            <a:br/>
            <a:r>
              <a:t>(2) 타 기관에서 전산 시스템 개발 경험을 통해 한국마사회에서 디지털 전환을 어떻게 추진하고자 하시는지요?</a:t>
            </a:r>
            <a:br/>
            <a:r>
              <a:t>(3) 특정 고객층을 대상으로 한 경험을 바탕으로, 경마산업 홍보를 강화하기 위한 구체적인 계획이 있으신가요?</a:t>
            </a:r>
          </a:p>
        </p:txBody>
      </p:sp>
    </p:spTree>
  </p:cSld>
  <p:clrMapOvr>
    <a:masterClrMapping/>
  </p:clrMapOvr>
</p:sld>
</file>

<file path=ppt/slides/slide5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 기관에서 민원인 및 이해관계자와의 지속적인 소통으로 장기민원을 해소하고 사업 정상추진 기반을 마련했습니다.사업개발관리 업무 수행 당시 민간사업자의 부실로 시설물 준공 이후에도 4년 간 기계약자들이 입주하지 못하고 있는 사업을 인계 받았습니다. 당시 입주가 계속 지연되자 기계약자들은 기관에 관리감독 부실을 이유로 투자원금 및 이자 반환을 요구하는 상황이었는데, 법률자문 결과 해당 계약이 민간사업자와 기계약자 간 체결되어 기관이 계약 당사자가 아닌 점, 관련 협약 조항 등을 살펴보았을 때, 기관이 투자금을 반환 할 근거가 없으며 반환 할 경우 업무상 배임이 적용될 여지가 있다는 답변을 </a:t>
            </a:r>
            <a:r>
              <a:rPr u="sng" b="1" sz="1200">
                <a:solidFill>
                  <a:srgbClr val="000000"/>
                </a:solidFill>
                <a:latin typeface="맑은 고딕"/>
              </a:rPr>
              <a:t>(1)받았습니다. 이러한 부분을 설명하였음에도 기계약자들은 계속하여 기관의 책임을 강조하며 투자금 반환을 기관에 요구하였고, 이에 협의를 통해</a:t>
            </a:r>
            <a:r>
              <a:rPr sz="1200">
                <a:solidFill>
                  <a:srgbClr val="000000"/>
                </a:solidFill>
                <a:latin typeface="맑은 고딕"/>
              </a:rPr>
              <a:t> 다른 방안을 찾고자 노력하였습니다.우선 기계약자들과 월 1회 정례적인 회의를 마련하여 사업의 추진 변경내역을 설명하고 투자금 반환은 민간사업자를 통해 이루어져야 함을 계속하여 안내하였습니다. 한편 민간사업자에게도 지속적으로 사업계획서 및 추진내역을 요구하여 사업 추진가능성을 검토하였고, 협약해지 예고 및 사업추진 회의를 통해 자금역량을 갖춘 구성원의 추가를 압박하였습니다. 이러한 노력을 통해 협의 1년 만에 민간사업자가 자금력을 갖춘 신규법인을 사업의 운영법인으로 유치할 수 있었고, 이후 2년 동안 해당 운영법인과 함께 기계약자의 투자금 반환 요구에 대한 협의를 계속하여 진행하였습니다. 최종 협의 결과 </a:t>
            </a:r>
            <a:r>
              <a:rPr u="sng" b="1" sz="1200">
                <a:solidFill>
                  <a:srgbClr val="000000"/>
                </a:solidFill>
                <a:latin typeface="맑은 고딕"/>
              </a:rPr>
              <a:t>(2)기계약자들에게 이자 없이 투자원금만을 운영법인이 반환하여 계약을 해지하고, 운영법인은 조건부 사업기간 연장을 받아 시설물을 정비 후</a:t>
            </a:r>
            <a:r>
              <a:rPr sz="1200">
                <a:solidFill>
                  <a:srgbClr val="000000"/>
                </a:solidFill>
                <a:latin typeface="맑은 고딕"/>
              </a:rPr>
              <a:t> 새롭게 사업을 진행한다는 합의안을 </a:t>
            </a:r>
            <a:r>
              <a:rPr u="sng" b="1" sz="1200">
                <a:solidFill>
                  <a:srgbClr val="000000"/>
                </a:solidFill>
                <a:latin typeface="맑은 고딕"/>
              </a:rPr>
              <a:t>(3)도출할 수 있었습니다. 이후 감독기관, 의회 보고를 거쳐 기계약자 14명 중 11명에 대한 반환을 진행하고 미합의 3명에 대해서는 소송을</a:t>
            </a:r>
            <a:r>
              <a:rPr sz="1200">
                <a:solidFill>
                  <a:srgbClr val="000000"/>
                </a:solidFill>
                <a:latin typeface="맑은 고딕"/>
              </a:rPr>
              <a:t> 통해 장기민원을 해소하였고, 운영법인이 정비 및 신규 임차인 모집을 시행하여 사업 시설물의 정상 개장까지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장기민원 해결 과정에서 월 1회 정례회의를 마련했다고 하셨는데, 이 회의를 통해 어떠한 변화가 발생했는지 구체적으로 설명해 주실 수 있나요?</a:t>
            </a:r>
            <a:br/>
            <a:r>
              <a:t>(2) 신규 운영법인을 유치하는 과정에서 추가적으로 시행한 전략이나 방법이 있다면 무엇이었으며, 이를 통해 얻은 교훈에 대해 말씀해 주세요.</a:t>
            </a:r>
            <a:br/>
            <a:r>
              <a:t>(3) 기계약자 14명 중 11명의 반환을 진행하고, 소송을 통한 장기민원 해소 과정에서 겪은 가장 큰 도전과 극복 방법은 무엇이었나요?</a:t>
            </a:r>
          </a:p>
        </p:txBody>
      </p:sp>
    </p:spTree>
  </p:cSld>
  <p:clrMapOvr>
    <a:masterClrMapping/>
  </p:clrMapOvr>
</p:sld>
</file>

<file path=ppt/slides/slide5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저의 목표는 제 역량을 발휘해 경마에 대한 인식을 개선하고, 경마가 국민 레저스포츠의 하나로 자리 잡을 수 있도록 기여하는 것입니다. 저는 분석력과 기획력을 갖추고 있습니다. 중국 유학 당시, 동아리의 참석률 저조 문제를 해결하기 위해 맞춤형 </a:t>
            </a:r>
            <a:r>
              <a:rPr u="sng" b="1" sz="1200">
                <a:solidFill>
                  <a:srgbClr val="000000"/>
                </a:solidFill>
                <a:latin typeface="맑은 고딕"/>
              </a:rPr>
              <a:t>(1)프로그램을 기획하여 구성원들로부터 긍정적인 피드백을 받은 경험이 있습니다.우선, 타 대학 유사 동아리의 프로그램을 조사하고 우리 동아리의 문제점을 분석했습니다. 또한, 동아리원들의 관심사를</a:t>
            </a:r>
            <a:r>
              <a:rPr sz="1200">
                <a:solidFill>
                  <a:srgbClr val="000000"/>
                </a:solidFill>
                <a:latin typeface="맑은 고딕"/>
              </a:rPr>
              <a:t> 파악하기 위해 설문조사를 진행한 결과, 발표 중심의 활동이 흥미를 유발하지 못한다는 점을 발견했습니다. 이에 따라 구성원의 니즈와 동아리 실정에 맞게 ＇활동＇ 중심의 프로그램을 기획했습니다. 특히, </a:t>
            </a:r>
            <a:r>
              <a:rPr u="sng" b="1" sz="1200">
                <a:solidFill>
                  <a:srgbClr val="000000"/>
                </a:solidFill>
                <a:latin typeface="맑은 고딕"/>
              </a:rPr>
              <a:t>(2)설문조사에서 가장 높은 관심도를 보인 ＇음식＇을 주제로 삼아 다양한 국가 음식을 함께 경험하고 토론하는 프로그램을 도입했습니다. 그 결과, 출석률이 크게 상승했으며, 신규 동아리원 모집 시 가장 먼저</a:t>
            </a:r>
            <a:r>
              <a:rPr sz="1200">
                <a:solidFill>
                  <a:srgbClr val="000000"/>
                </a:solidFill>
                <a:latin typeface="맑은 고딕"/>
              </a:rPr>
              <a:t> 마감되는 성과를 거두었습니다.저는 분석력과 기획력을 바탕으로 경마 산업의 대외 환경을 면밀히 조사하고, 이를 토대로 국민에게 효과적으로 전달할 조직의 강점을 도출하겠습니다. </a:t>
            </a:r>
            <a:r>
              <a:rPr u="sng" b="1" sz="1200">
                <a:solidFill>
                  <a:srgbClr val="000000"/>
                </a:solidFill>
                <a:latin typeface="맑은 고딕"/>
              </a:rPr>
              <a:t>(3)우선, 시장 동향과 소비자 인식을 분석하여 우리나라 유일의 합법 경마라는 점이 지닌 사회적 가치와 경쟁력을 구체화하겠습니다. 또한, 중독 예방을 위한 한국마사회의 역할과 공익적 노력을 콘텐츠화하여 국민의 신뢰를 높이겠습니다.나아가, MZ세대를 대상으로 한 행사 기획을 통해 경마가 모두가 즐길 수 있는 레저스포츠라는 인식을 확산시키겠습니다. 이를 위해 성공적인 MZ 세대 마케팅 사례를 분석하고, 경마의 특성을 반영한 맞춤형 프로그램을 기획 및 행정적으로 지원하겠습니다. 이러한 시도를 통해 한국마사회의</a:t>
            </a:r>
            <a:r>
              <a:rPr sz="1200">
                <a:solidFill>
                  <a:srgbClr val="000000"/>
                </a:solidFill>
                <a:latin typeface="맑은 고딕"/>
              </a:rPr>
              <a:t> 지속적인 발전에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중국 유학 당시 동아리 참석률 문제를 해결하기 위해 어떤 과정을 통해 맞춤형 프로그램을 기획했나요?</a:t>
            </a:r>
            <a:br/>
            <a:r>
              <a:t>(2) 경마 산업의 대외 환경을 조사하고 이를 토대로 조직의 강점을 도출하는 과정에서 어떤 구체적인 방법을 사용할 계획인지 알려주세요.</a:t>
            </a:r>
            <a:br/>
            <a:r>
              <a:t>(3) MZ세대를 대상으로 한 행사 기획에서 어떤 성공적인 사례를 분석하여 경마의 특성을 반영한 프로그램을 기획하려 하나요?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입사 후 목표는 크게 단기적인 목표와 장기적인 목표가 있습니다.단기적인 목표는 보다 빨리 실무에 적응하는 것입니다. 이를 위해선 마사회 전기 설비 계통도를 </a:t>
            </a:r>
            <a:r>
              <a:rPr u="sng" b="1" sz="1200">
                <a:solidFill>
                  <a:srgbClr val="000000"/>
                </a:solidFill>
                <a:latin typeface="맑은 고딕"/>
              </a:rPr>
              <a:t>(1)숙지하고 부족한 부분을 위해 스스로 업무 학습을 하는 것이 중요하다고 생각합니다.</a:t>
            </a:r>
            <a:r>
              <a:rPr sz="1200">
                <a:solidFill>
                  <a:srgbClr val="000000"/>
                </a:solidFill>
                <a:latin typeface="맑은 고딕"/>
              </a:rPr>
              <a:t> 저는 에너지 분야 공기업 인턴 활동을 하면서 전기 설비 계통도를 보는 방법을 학습하고 현직자분들이 어떻게 안전에 유의하며 전기 설비를 정비하는지 알 수 있었습니다. 또한 편의점 아르바이트를 하면서 제품의 인기를 고려한 발주 수정을 건의하거나 손님과 업무 측면에서 더 좋은 구조물의 배치 변경을 건의하는 등 주어진 업무만 하지 않고 </a:t>
            </a:r>
            <a:r>
              <a:rPr u="sng" b="1" sz="1200">
                <a:solidFill>
                  <a:srgbClr val="000000"/>
                </a:solidFill>
                <a:latin typeface="맑은 고딕"/>
              </a:rPr>
              <a:t>(2)주도적으로 업무에 임하였습니다. 인턴 경험을</a:t>
            </a:r>
            <a:r>
              <a:rPr sz="1200">
                <a:solidFill>
                  <a:srgbClr val="000000"/>
                </a:solidFill>
                <a:latin typeface="맑은 고딕"/>
              </a:rPr>
              <a:t> 통해 전기 설비 계통도를 보다 빨리 숙지하고 편의점 아르바이트 경험을 통해 주도적으로 업무를 학습하며 업무 적응 기간을 단축하도록 하겠습니다.장기적인 목표는 몇 년을 근무하던 항상 안전에 유의하며 해박한 전기 설비 지식을 지닌 전기전문인이 되는 것입니다. 이를 위해 전기기술사 자격증을 취득하여 </a:t>
            </a:r>
            <a:r>
              <a:rPr u="sng" b="1" sz="1200">
                <a:solidFill>
                  <a:srgbClr val="000000"/>
                </a:solidFill>
                <a:latin typeface="맑은 고딕"/>
              </a:rPr>
              <a:t>(3)전기 설비 분야에서 이론과 실무를 겸비한 전문가로 거듭나는 것이 목표입니다. 이를 위해 회사에서 제공하는</a:t>
            </a:r>
            <a:r>
              <a:rPr sz="1200">
                <a:solidFill>
                  <a:srgbClr val="000000"/>
                </a:solidFill>
                <a:latin typeface="맑은 고딕"/>
              </a:rPr>
              <a:t> 교육 기회를 적극 활용하고, 선배 및 동료들과 협력하며 실무 역량을 키워나가겠습니다. 특히 저는 군대에서 보일러 관리 업무를 수행하며 설비 유지보수 및 안전 관리의 중요성을 몸소 배운 경험이 있습니다. 당시 열악한 점검 환경에서 업무하면서 작은 결함도 안전사고로 이어질 수 있었기에 사소한 부분도 지나치지 않는 안전에 대한 마음가짐의 중요성을 깨달았습니다. 이러한 경험을 바탕으로 전기 설비 분야에서도 안전을 최우선으로 고려하며, 철저한 점검과 예방 조치를 통해 무사고 작업 환경을 유지하는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에너지 분야 공기업 인턴 활동 중 전기 설비 계통도를 학습했다는 경험이 있는데, 이 경험이 마사회에서의 업무 적응에 어떻게 도움이 될 것이라고 생각하는지 구체적으로 설명해 주시겠습니까?</a:t>
            </a:r>
            <a:br/>
            <a:r>
              <a:t>(2) 전기기술사 자격증 취득이 장기 목표라고 하셨는데, 자격증 취득 후 전기 설비 분야에서 구체적으로 어떤 전문 역량을 발휘하고 싶으신가요?</a:t>
            </a:r>
            <a:br/>
            <a:r>
              <a:t>(3) 군대에서의 보일러 관리 업무 경험이 안전 관리의 중요성을 깨닫게 해주었다고 하셨는데, 그 경험이 전기 설비 분야에서의 안전 관리에 어떻게 적용될 수 있을까요?</a:t>
            </a:r>
          </a:p>
        </p:txBody>
      </p:sp>
    </p:spTree>
  </p:cSld>
  <p:clrMapOvr>
    <a:masterClrMapping/>
  </p:clrMapOvr>
</p:sld>
</file>

<file path=ppt/slides/slide5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면밀한 소통을 통해 중국인 학우들의 참여를 이끌어냈고, 함께 협력하여 성공적으로 조별과제를 완성한 경험이 있습니다. 저는 중국인 학우 4명과 함께 조를 이루어 한국 기업의 중국 진출 사례에 대한 과제를 수행하게 되었습니다. 하지만 중국인 학우들의 과제 참여율이 떨어지는 상황에 직면했습니다. 저는 소통을 통해 원인을 파악하고 해결책을 모색하고자 했습니다.우선 </a:t>
            </a:r>
            <a:r>
              <a:rPr u="sng" b="1" sz="1200">
                <a:solidFill>
                  <a:srgbClr val="000000"/>
                </a:solidFill>
                <a:latin typeface="맑은 고딕"/>
              </a:rPr>
              <a:t>(1)원인을 파악하기 위해 중국인 학우들과 수업 외 시간에 만나 대화를 나누었습니다. 대화를 통해 한국어에 능숙하지 못해 수업을 따라가는 것조차 힘겨워하고 있다는 것을 알게 되었습니다. 저 역시도 외국어를 전공하는 (2)학생으로서 이들의 어려움에 깊이 공감할 수 있었고, 공감과 이해를 표현하며 심리적 거리감을 줄였습니다. 또한, 학우들이 더 쉽게 과제에 몰입할 수 있도록 그들이 공통으로 관심을 가지는 주제를 반영할 것을 제안했습니다. 당시 한국 화장품 브랜드가 중국에서 큰 성공을 거두고 있었기 때문에, 이를 조사 대상으로 선정하여 학우들의 흥미를 유도했습니다.</a:t>
            </a:r>
            <a:r>
              <a:rPr sz="1200">
                <a:solidFill>
                  <a:srgbClr val="000000"/>
                </a:solidFill>
                <a:latin typeface="맑은 고딕"/>
              </a:rPr>
              <a:t> 과제 진행 과정에서도 원활한 협업을 위해 지속적으로 소통하고자 했습니다. 먼저 조원들의 언어적 부담을 줄이기 위해 역할을 </a:t>
            </a:r>
            <a:r>
              <a:rPr u="sng" b="1" sz="1200">
                <a:solidFill>
                  <a:srgbClr val="000000"/>
                </a:solidFill>
                <a:latin typeface="맑은 고딕"/>
              </a:rPr>
              <a:t>(3)조정하고, 어려운 부분이 있으면 언제든 도와주겠다고 약속하며 적극적인 참여를 독려했습니다. 또한, 번역 과정에서 의미가 정확히 전달되는지 확인하기 위해 자주 모여 내용을 점검하고</a:t>
            </a:r>
            <a:r>
              <a:rPr sz="1200">
                <a:solidFill>
                  <a:srgbClr val="000000"/>
                </a:solidFill>
                <a:latin typeface="맑은 고딕"/>
              </a:rPr>
              <a:t> 피드백을 주고받으며 완성도를 높였습니다. 학우들이 의견을 자유롭게 개진할 수 있도록 유도하고, 소통이 원활하게 이루어질 수 있도록 분위기를 조성하는 것도 중요하게 생각했습니다.그 결과 계획했던 일정보다 3일 앞당겨 과제를 완성했고, 과제 내용 발표 후 교수님께서 예상했던 것보다 더 좋은 팀워크를 보여주었다는 피드백을 해주셨습니다. 더불어 조원 모두가 과제 점수 최고점을 받는 성과를 내며 성공적으로 과제를 마무리할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중국인 학우들이 참여를 끌어내기 위해 제안했던 주제 선정 과정에서 지원자는 어떤 기준을 사용했나요?</a:t>
            </a:r>
            <a:br/>
            <a:r>
              <a:t>(2) 조별과제 진행 과정에서 조원들의 언어적 부담을 줄이기 위해 어떤 구체적인 방법들을 사용했나요?</a:t>
            </a:r>
            <a:br/>
            <a:r>
              <a:t>(3) 조별과제 발표 후 예상보다 더 좋은 팀워크를 보여주었다는 피드백을 받았다는데, 이 과정에서 지원자는 어떤 역할을 했는지 구체적으로 설명해주세요.</a:t>
            </a:r>
          </a:p>
        </p:txBody>
      </p:sp>
    </p:spTree>
  </p:cSld>
  <p:clrMapOvr>
    <a:masterClrMapping/>
  </p:clrMapOvr>
</p:sld>
</file>

<file path=ppt/slides/slide5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경영 지원 분야로 입사하여 ○○시 근무 경력과 운동 클럽 경험을 바탕으로 고객과 유관 단체, 직원 등 모두에게 청렴하고 신뢰받을 수 있는 고객 서비스 향상에 이바지하는 것이 목표입니다. ○○시 </a:t>
            </a:r>
            <a:r>
              <a:rPr u="sng" b="1" sz="1200">
                <a:solidFill>
                  <a:srgbClr val="000000"/>
                </a:solidFill>
                <a:latin typeface="맑은 고딕"/>
              </a:rPr>
              <a:t>(1)근무 시 국민을 제일 많이 대면하는 부서를 시작으로 여러 부서를 순환 근무하며 단속 민원, 총무 및 사업 총괄 업무 능력을 길렀습니다.</a:t>
            </a:r>
            <a:r>
              <a:rPr sz="1200">
                <a:solidFill>
                  <a:srgbClr val="000000"/>
                </a:solidFill>
                <a:latin typeface="맑은 고딕"/>
              </a:rPr>
              <a:t> 외부 단속 민원을 통해 객관적이고 공정한 업무처리뿐만 아니라 총무 업무로 내부 직원과의 마찰을 원활한 소통과 이해로 해결하였습니다. 더하여 저에겐 어렸을 적부터 운동 클럽 생활을 경험하며 셀 수 </a:t>
            </a:r>
            <a:r>
              <a:rPr u="sng" b="1" sz="1200">
                <a:solidFill>
                  <a:srgbClr val="000000"/>
                </a:solidFill>
                <a:latin typeface="맑은 고딕"/>
              </a:rPr>
              <a:t>(2)없는 노력과 땀으로 조직에 대한 적응 능력과 목표를 향해 나아가고자 하는 끈기가 있습니다. 당시에 많은 팀 동료들과</a:t>
            </a:r>
            <a:r>
              <a:rPr sz="1200">
                <a:solidFill>
                  <a:srgbClr val="000000"/>
                </a:solidFill>
                <a:latin typeface="맑은 고딕"/>
              </a:rPr>
              <a:t> 같이 우승이라는 목표를 설정하고 매일 훈련하면서 서로 부족한 면을 보완하고 포용해 주며 끊임없는 소통과 이해로 ○○시 우승도 경험하였습니다.이러한 경험을 종합하여 한국마사회에서도 여러 민원 업무를 </a:t>
            </a:r>
            <a:r>
              <a:rPr u="sng" b="1" sz="1200">
                <a:solidFill>
                  <a:srgbClr val="000000"/>
                </a:solidFill>
                <a:latin typeface="맑은 고딕"/>
              </a:rPr>
              <a:t>(3)파악하면서 외부 고객의 요구 사항을 고객의 입장에서 한 번 더 생각하고 원활한 소통과 협업으로 신속하고</a:t>
            </a:r>
            <a:r>
              <a:rPr sz="1200">
                <a:solidFill>
                  <a:srgbClr val="000000"/>
                </a:solidFill>
                <a:latin typeface="맑은 고딕"/>
              </a:rPr>
              <a:t> 규정에 맞게 처리하여 청렴하고 고객에게 신뢰받는 한국마사회가 되도록 하겠습니다. 외부 고객뿐만 아니라 내부 직원들을 지원하고 유관 단체와의 협업하는 업무 또한 공정한 원칙과 이해, 끊임없는 소통과 포용으로 마주하고 해결해나가겠습니다. 또한 한국마사회 입사 후 체계적인 훈련을 하면서 적응, 소통 능력을 향상시켜나가겠습니다. 추후 회사에서 어떠한 업무를 처리함에 있어서 모두에게 인정받을 수 있는 상황이 올 때까지 노력하여 한국마사회에 긍정적인 요소로 꾸준히 발전시키겠습니다.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'여러 부서를 순환 근무하며 단속 민원, 총무 및 사업 총괄 업무 능력을 길렀다'고 언급하였습니다. 이러한 다양한 부서 경험 중 가장 도전적이었던 경험은 무엇이며, 그 경험이 이후의 경력에 어떠한 영향을 주었습니까?</a:t>
            </a:r>
            <a:br/>
            <a:r>
              <a:t>(2) 지원자는 운동 클럽에서의 경험을 통해 조직에 대한 적응 능력과 목표를 향한 끈기를 얻었다고 언급하셨습니다. 이러한 경험이 한국마사회에서 어떻게 구체적으로 적용될 수 있을지 말씀해주실 수 있나요?</a:t>
            </a:r>
            <a:br/>
            <a:r>
              <a:t>(3) 당신의 경험을 통해 '외부 고객뿐만 아니라 내부 직원들을 지원하고 유관 단체와의 협업하는 업무'에 대한 구체적인 사례나 접근 방식을 설명해주실 수 있나요?</a:t>
            </a:r>
          </a:p>
        </p:txBody>
      </p:sp>
    </p:spTree>
  </p:cSld>
  <p:clrMapOvr>
    <a:masterClrMapping/>
  </p:clrMapOvr>
</p:sld>
</file>

<file path=ppt/slides/slide5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 ○○구청에서 타 부서와 민원 강도와 발생 빈도가 높은 현장을 돌아보며 신속하게 </a:t>
            </a:r>
            <a:r>
              <a:rPr u="sng" b="1" sz="1200">
                <a:solidFill>
                  <a:srgbClr val="000000"/>
                </a:solidFill>
                <a:latin typeface="맑은 고딕"/>
              </a:rPr>
              <a:t>(1)해결하고 국민들이 보다 더 살기 좋은 도시를 만들자는 취지를 가진 업무가 있었습니다.저는 각 구역 별 민원</a:t>
            </a:r>
            <a:r>
              <a:rPr sz="1200">
                <a:solidFill>
                  <a:srgbClr val="000000"/>
                </a:solidFill>
                <a:latin typeface="맑은 고딕"/>
              </a:rPr>
              <a:t> 사항을 유형 별로 분류하고 취합하여 담당 부서로 보내 해결 방법을 찾고 검토하는 업무를 진행 중에 있었는데 어느 부서 담당자에게 '이것은 우리 업무가 아니다'는 말을 듣게 되었습니다. 제가 생각했던 방향과 맞지 않아 처음엔 당황하였고 이해할 수 없었지만 전문적인 지식을 가진 담당자에 말을 무시할 수는 없었기에 다른 담당 부서를 찾으려고 하였지만 딱히 빠른 시간 내에 해결책을 찾지는 못했습니다. 하지만 저는 </a:t>
            </a:r>
            <a:r>
              <a:rPr u="sng" b="1" sz="1200">
                <a:solidFill>
                  <a:srgbClr val="000000"/>
                </a:solidFill>
                <a:latin typeface="맑은 고딕"/>
              </a:rPr>
              <a:t>(2)단순하게 타 부서에게 결정을 미루지 않았고 부서 별 업무를 확실하게 찾아봄과 동시에 상급자의 도움 등을</a:t>
            </a:r>
            <a:r>
              <a:rPr sz="1200">
                <a:solidFill>
                  <a:srgbClr val="000000"/>
                </a:solidFill>
                <a:latin typeface="맑은 고딕"/>
              </a:rPr>
              <a:t> 받아 알맞은 부서를 찾아 위와 같은 어려움을 해결하였습니다. 이러한 사례를 겪은 후 저에게 많은 변화가 있었다고 생각하였습니다. 우선적으로 '내 생각이 맞다'는 제 마음 속에 있던 이기심을 내려놓았습니다. 그에 따라 이후에도 업무를 처리하면서 제가 인지하지 못했던 분야에 대해 지식을 </a:t>
            </a:r>
            <a:r>
              <a:rPr u="sng" b="1" sz="1200">
                <a:solidFill>
                  <a:srgbClr val="000000"/>
                </a:solidFill>
                <a:latin typeface="맑은 고딕"/>
              </a:rPr>
              <a:t>(3)습득하면서 나아가니 기계적인 민원의 분류가 아닌 상황의 문제점을 깊게 들여다보고 궁극적인 원인을 찾아 이에 따른 해결</a:t>
            </a:r>
            <a:r>
              <a:rPr sz="1200">
                <a:solidFill>
                  <a:srgbClr val="000000"/>
                </a:solidFill>
                <a:latin typeface="맑은 고딕"/>
              </a:rPr>
              <a:t> 방안을 담당 부서와 함께 고민하고 찾아보았습니다. 더하여 상급자 뿐만 아니라 저보다 경험이 많은 타인에게 적극적으로 조언을 구하게 되어 문제 해결에 대한 업무 처리 능률이 시간이 지날수록 향상되는 모습을 스스로가 느끼게 되었습니다. 이에 따라 점점 인정을 받는 생각이 들었고 보다 더 큰 의지와 동기를 가지고 최선을 다해 맡은 모든 업무를 처리하였습니다.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'타 부서와의 협업 과정에서 '이것은 우리 업무가 아니다'는 말을 들었다'고 하셨습니다. 당시 협업 과정에서 상대방의 어려움을 이해하고 이를 해결하기 위해 당신이 취한 구체적인 조치는 무엇이었나요?</a:t>
            </a:r>
            <a:br/>
            <a:r>
              <a:t>(2) 직무 수행 중에 '내 생각이 맞다'는 이기심을 내려놓고 새로운 시각을 얻었다고 하셨습니다. 이러한 시각의 전환이 이후 업무에서 어떻게 반영되었는지 사례로 설명해주실 수 있나요?</a:t>
            </a:r>
            <a:br/>
            <a:r>
              <a:t>(3) 문제 해결에 있어 상급자뿐만 아니라 경험 많은 타인의 조언을 적극적으로 구했다고 하셨습니다. 구체적으로 어떠한 조언이 문제 해결의 돌파구가 되었으며, 이를 통해 어떤 성과를 이루었나요?</a:t>
            </a:r>
          </a:p>
        </p:txBody>
      </p:sp>
    </p:spTree>
  </p:cSld>
  <p:clrMapOvr>
    <a:masterClrMapping/>
  </p:clrMapOvr>
</p:sld>
</file>

<file path=ppt/slides/slide5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축산 직렬로 입사한다면 말산업 육성 종합계획 중 말산업 가치 창출 확대 전략 - 국산마 경쟁력 강화 추진 과제에 힘을 보태고 싶습니다.빅데이터 분석최근 행정안전부에서 데이터분석 공모전을 비롯해 다양한 국가기관들이 빅데이터와 AI를 정책에 활용하고 있습니다. 이러한 변화 속에서 빅데이터 분석은 단순한 선택이 아닌 필수적인 요소가 되었습니다. 저는 이에 발맞추어 AI를 </a:t>
            </a:r>
            <a:r>
              <a:rPr u="sng" b="1" sz="1200">
                <a:solidFill>
                  <a:srgbClr val="000000"/>
                </a:solidFill>
                <a:latin typeface="맑은 고딕"/>
              </a:rPr>
              <a:t>(1)활용한 데이터 분석 과제의 용역 감독을 수행한 경험이 있습니다. 해당 프로젝트에서 데이터 분석 및 상관관계 (2)파악, 과거 데이터 분포를 기반으로 데이터를 예측하여 사업이 효율적으로 운영될 수 있도록 지원하였습니다. 이러한 경험을 바탕으로</a:t>
            </a:r>
            <a:r>
              <a:rPr sz="1200">
                <a:solidFill>
                  <a:srgbClr val="000000"/>
                </a:solidFill>
                <a:latin typeface="맑은 고딕"/>
              </a:rPr>
              <a:t> 한국마사회에 축적된 데이터(말 육성 기간별 사료 섭취량, 증체량 등)를 분석하고, 말 육성 및 조련에 영향을 미치는 인자 간의 상관관계를 도출해내 표준 육성 및 조련시스템을 구축하여 국산마의 생산성과 경쟁력을 높이는 데 기여하겠습니다.현장 경험말산업은 단순한 이론적 접근만으로는 운영될 수 없으며,</a:t>
            </a:r>
            <a:r>
              <a:rPr u="sng" b="1" sz="1200">
                <a:solidFill>
                  <a:srgbClr val="000000"/>
                </a:solidFill>
                <a:latin typeface="맑은 고딕"/>
              </a:rPr>
              <a:t>(3) 현장에서는 수많은 예측 불가능한 변수가 존재합니다. 따라서 실질적인 경험과 문제 해결 능력이 필수입니다.저는 약 7개월 동안 농장에서 송아지를</a:t>
            </a:r>
            <a:r>
              <a:rPr sz="1200">
                <a:solidFill>
                  <a:srgbClr val="000000"/>
                </a:solidFill>
                <a:latin typeface="맑은 고딕"/>
              </a:rPr>
              <a:t> 대상으로 실험을 진행한 경험이 있습니다. 실험 과정에서 송아지의 질병 감염 등 예상하지 못한 문제들이 발생하였지만, 적절한 현장 대응을 통해 실험을 성공적으로 수행하였습니다. 이러한 경험을 통해 이론과 실제의 차이를 몸소 깨달았으며, 현장에서의 문제 해결 역량을 키울 수 있었습니다. 한국마사회에 입사한다면 현장(농장)과 사무실 간의 가교역할을 수행하여, 실무와 행정 사이에서 원활한 조율을 담당하겠습니다. 그동안 수행한 직무 경험 "빅데이터 분석과 실제 농장 실험 경험"을 바탕으로 말 육성 및 조련시스템을 과학적 접근 방식을 정립하고, 실무와 행정 간의 연결고리 역할을 수행하여 말산업 육성의 효율성을 높일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AI를 활용해 데이터 분석 과제를 수행한 경험이 있다고 하셨습니다. 이 경험을 통해 직면했던 가장 큰 도전과 그것을 극복하는 과정에서 배운 교훈이 있다면 무엇인지 설명해주세요.</a:t>
            </a:r>
            <a:br/>
            <a:r>
              <a:t>(2) 지원자는 한국마사회에 입사 후 말산업 효율성을 높이겠다고 하셨습니다. 이를 위한 구체적인 데이터 분석 방법론이나 도구를 사용한 적이 있다면 예시를 들어 설명해주실 수 있을까요?</a:t>
            </a:r>
            <a:br/>
            <a:r>
              <a:t>(3) 지원자는 현장 실험에서 예상치 못한 문제를 성공적으로 해결했다고 하셨습니다. 그 과정에서 사용한 문제 해결 전략이나 접근 방식을 자세히 설명해 주세요.</a:t>
            </a:r>
          </a:p>
        </p:txBody>
      </p:sp>
    </p:spTree>
  </p:cSld>
  <p:clrMapOvr>
    <a:masterClrMapping/>
  </p:clrMapOvr>
</p:sld>
</file>

<file path=ppt/slides/slide5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축산식품을 개발하는 창업동아리에서 생산 팀장으로 활동하며, 예상치 못한 갈등을 겪으며 이를 해결하기 위해 노력한 경험이 있습니다.창업동아리 대회 준비 과정에서 식품 </a:t>
            </a:r>
            <a:r>
              <a:rPr u="sng" b="1" sz="1200">
                <a:solidFill>
                  <a:srgbClr val="000000"/>
                </a:solidFill>
                <a:latin typeface="맑은 고딕"/>
              </a:rPr>
              <a:t>(1)아이템을 기획하고 개발하는 활동을 진행했습니다. 그러나 중간 대회에서 다른 팀과 아이템이 중복되면서 문제가 발생했습니다. 지도교수님께서는 한 조의 메뉴를 변경하는 것이 좋겠다는 의견을 주셨고, 이에 따라 한 팀이 메뉴를 조정해야 하는 상황이 발생했습니다.서로가 양보하기 어려운 상황에서 단순한 감정적 대립이 아닌, 모두가 납득할</a:t>
            </a:r>
            <a:r>
              <a:rPr sz="1200">
                <a:solidFill>
                  <a:srgbClr val="000000"/>
                </a:solidFill>
                <a:latin typeface="맑은 고딕"/>
              </a:rPr>
              <a:t> 수 있는 </a:t>
            </a:r>
            <a:r>
              <a:rPr u="sng" b="1" sz="1200">
                <a:solidFill>
                  <a:srgbClr val="000000"/>
                </a:solidFill>
                <a:latin typeface="맑은 고딕"/>
              </a:rPr>
              <a:t>(2)해결책을 마련하는 것이 중요하다고 판단했습니다. 팀원들과 논의한 끝에, 우리 팀이 메뉴를 변경하는 대신, 상대 팀이 우리 팀의 재료비를 일부 지원하는 거래를 제안하였습니다. 이를 통해 상대</a:t>
            </a:r>
            <a:r>
              <a:rPr sz="1200">
                <a:solidFill>
                  <a:srgbClr val="000000"/>
                </a:solidFill>
                <a:latin typeface="맑은 고딕"/>
              </a:rPr>
              <a:t> 팀은 본래 기획한 제품을 유지할 수 있었고, 우리 팀은 추가적인 재료비를 확보하여 새로운 아이템을 더욱 완성도 있게 개발할 기회를 얻게 되었습니다.새로운 아이템을 개발하는 과정에서 기존 아이템을 변경해야 했기 때문에 짧은 시간 내에 새로운 제품을 기획하고 실현하는 것이 핵심 과제였습니다. 이에 따라 우리 팀은 아이디어 회의를 거쳐 ‘매직 큐브’라는 새로운 식품을 개발하였습니다. 매직 큐브는 3가지 맛의 우유에 연유를 섞어 </a:t>
            </a:r>
            <a:r>
              <a:rPr u="sng" b="1" sz="1200">
                <a:solidFill>
                  <a:srgbClr val="000000"/>
                </a:solidFill>
                <a:latin typeface="맑은 고딕"/>
              </a:rPr>
              <a:t>(3)음료에 넣어 먹는 제품으로, 조리 과정이 간단하여 준비 시간을 단축할 수 있었습니다. 또한, 상대 팀과의 협상을 통해 추가로 확보한 재료비를 활용하여 더 많은 양을 생산할 수 있었고, 목표했던 판매량을 초과하는 성과를 거둘</a:t>
            </a:r>
            <a:r>
              <a:rPr sz="1200">
                <a:solidFill>
                  <a:srgbClr val="000000"/>
                </a:solidFill>
                <a:latin typeface="맑은 고딕"/>
              </a:rPr>
              <a:t> 수 있었습니다.이 경험을 통해 저는 갈등 상황에서 감정적으로 대응하기보다, 합리적인 해결책을 모색하여 모두가 만족할 수 있는 결과를 끌어내는 것이 중요하다는 것을 배웠습니다. 또한, 소통과 협력을 통해 문제를 해결하는 능력을 키울 수 있었습니다. 직장 생활에서도 다양한 이해관계 속에서 갈등이 발생할 수 있지만, 저는 이를 침착하게 해결하고 상대방과의 협력을 통해 최선의 결과를 도출하는 문제해결 능력을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창업동아리에서 팀 간의 메뉴 중복 문제를 해결하셨는데, 그 과정에서 팀원 간의 의견 차이를 조율하는 데 어떤 방법을 활용하셨나요?</a:t>
            </a:r>
            <a:br/>
            <a:r>
              <a:t>(2) 팀의 메뉴를 변경하는 대신 상대 팀으로부터 재료비 지원을 제안했다고 하셨습니다. 이 협상이 이후 팀 프로젝트에 어떠한 긍정적인 영향을 미쳤는지 구체적으로 설명해주세요.</a:t>
            </a:r>
            <a:br/>
            <a:r>
              <a:t>(3) 지원자는 갈등 해결 과정에서 배운 점이 있다고 했습니다. 이러한 통찰력을 직장 생활에서 발휘하려면 어떻게 할 계획인지 말씀해 주실 수 있나요?</a:t>
            </a:r>
          </a:p>
        </p:txBody>
      </p:sp>
    </p:spTree>
  </p:cSld>
  <p:clrMapOvr>
    <a:masterClrMapping/>
  </p:clrMapOvr>
</p:sld>
</file>

<file path=ppt/slides/slide5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업장을 방문하는 모든 고객이 서비스에서 불편감을 느끼지 않고 각자의 만족도를 극대화하여 경마장을 지속적 문화 향유 공간으로 자리 잡도록 만들고 싶습니다.저는 현재 하루 평균 600~700명이 방문하면서도 업무처리 창구는 8개뿐이어서 항상 일손이 부족한 곳에서 일을 하고 있습니다. 그 때문에 모든 민원인은 건물에 들어서자마자 어떠한 설명이나 번호표 없이 바로 민원 안내 데스크에 줄을 서서 안내받아야 합니다.</a:t>
            </a:r>
            <a:r>
              <a:rPr u="sng" b="1" sz="1200">
                <a:solidFill>
                  <a:srgbClr val="000000"/>
                </a:solidFill>
                <a:latin typeface="맑은 고딕"/>
              </a:rPr>
              <a:t>(1) 저는 직원이었기에 이를 당연하게 느꼈지만, 막상 민원인의 입장에서 생각해보니 그 방식이 불쾌하고 불편할 수 있다는 생각이 들었고, 이를</a:t>
            </a:r>
            <a:r>
              <a:rPr sz="1200">
                <a:solidFill>
                  <a:srgbClr val="000000"/>
                </a:solidFill>
                <a:latin typeface="맑은 고딕"/>
              </a:rPr>
              <a:t> 개선하기 위해 입구부터 안내서를 곳곳에 </a:t>
            </a:r>
            <a:r>
              <a:rPr u="sng" b="1" sz="1200">
                <a:solidFill>
                  <a:srgbClr val="000000"/>
                </a:solidFill>
                <a:latin typeface="맑은 고딕"/>
              </a:rPr>
              <a:t>(2)부착하기도 했습니다.이러한 측면에서 제 강점은 '지피지기'를 잘 한다는 것입니다. 제 입장이나 (3)가지고 있는 배경지식을 머리에서 지우고 처음 방문한 사람이 어떻게 느낄지, 다른 사람의 눈에는 이 시스템이나 시설이 어떻게 보일지를 생각해 보는 습관을 지니고 있습니다. 한 장소에서 오래 일하다 보면</a:t>
            </a:r>
            <a:r>
              <a:rPr sz="1200">
                <a:solidFill>
                  <a:srgbClr val="000000"/>
                </a:solidFill>
                <a:latin typeface="맑은 고딕"/>
              </a:rPr>
              <a:t> 업장의 분위기나 시스템이 처음 방문한 사람에게 어떻게 보일지에 대해 인지하지 못하거나, 관심이 없어질 수도 있습니다. 하지만 저는 제 강점을 살려 고객의 시각에서 고객만족도 제고를 위해 어떤 부분이 개선되어야 할지를 끊임없이 고민하겠습니다. 특히 한국마사회의 주된 업장인 렛츠런파크를 단발성 방문이 아니라 한 고객이 생애를 걸쳐 여러 번 방문하고자 하는 공간으로 만들고 싶습니다. 이를 위해 어린아이를 위한 서비스부터 중장년 및 노년층을 위한 타겟팅 서비스까지 여러 세대를 위한 이벤트와 놀거리를 골고루 배치하여 나이와 관계없이 경마장을 방문할 수 있도록 장기적인 업무 플랜을 기획하고 실천하겠습니다.이를 통해 최근 큰 인기를 끌고 있는 다른 스포츠들처럼, 누구나 한 번쯤은 놀러 와보고 싶은 경마장을 구축하여 승마도 국내 대중 스포츠가 될 수 있게 만들고 싶다는 장기적인 가장 큰 목표를 이루고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당신이 '지피지기'의 강점을 활용해 고객만족도를 개선하고자 했을 때, 이전에 비슷한 접근을 했던 경험이 있다면 그 사례를 설명하실 수 있나요?</a:t>
            </a:r>
            <a:br/>
            <a:r>
              <a:t>(2) 렛츠런파크를 단발성 방문이 아닌 생애 동안 여러 번 방문하고자 하는 공간으로 만들고자 했을 때, 구체적으로 어떤 이벤트와 놀거리 배치를 고려했는지 상세히 설명해 주시겠어요?</a:t>
            </a:r>
            <a:br/>
            <a:r>
              <a:t>(3) 지원자가 한국마사회의 업장에서 고객 만족도를 극대화시키기 위해 기획한 중장년 및 노년층을 위한 타겟팅 서비스의 예시를 좀 더 구체적으로 설명해 주세요. 이를 구현하기 위해 어떤 전략을 사용할 계획인가요?</a:t>
            </a:r>
          </a:p>
        </p:txBody>
      </p:sp>
    </p:spTree>
  </p:cSld>
  <p:clrMapOvr>
    <a:masterClrMapping/>
  </p:clrMapOvr>
</p:sld>
</file>

<file path=ppt/slides/slide5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면허시험장에서 근무하며 외국인과의 소통이 원활하지 못했지만, 여러 방법을 통해 개선한 경험이 있습니다. 현재 저는 한 면허시험장에서 일반 창구 업무 및 외국면허 교환 업무를 맡고 있습니다. 따라서 한국인뿐만 아니라 외국인과의 소통도 원활히 수행해야 하나, 언어의 장벽으로 인해 완전한 소통이 어려웠습니다. 특히 외국면허 교환 업무는 일반 업무와 달리 필요한 서류가 많고, 그 서류가 모두 오류나 위조가 없다고 확인되어야만 업무 처리가 가능합니다. 이를 반려하는 경우에는 해당 민원인을 이해시켜야 하며, 이후에 통과되어 면허를 교환하기 위해서는 어떻게 해야 하는지도 고지해야 했습니다. </a:t>
            </a:r>
            <a:r>
              <a:rPr u="sng" b="1" sz="1200">
                <a:solidFill>
                  <a:srgbClr val="000000"/>
                </a:solidFill>
                <a:latin typeface="맑은 고딕"/>
              </a:rPr>
              <a:t>(1)하지만 사람마다 문제가 되는 서류나 지점이 모두 달랐기에 간단한 매뉴얼만을 가지고 대처하기가 어려웠습니다.따라서 저는 필요한</a:t>
            </a:r>
            <a:r>
              <a:rPr sz="1200">
                <a:solidFill>
                  <a:srgbClr val="000000"/>
                </a:solidFill>
                <a:latin typeface="맑은 고딕"/>
              </a:rPr>
              <a:t> 각 서류에서 발생할 수 있는 오류에 대해 여러 상황을 설정해 놓고, 미리 메모장에 이에 대한 설명을 적어두어 그때그때 이를 </a:t>
            </a:r>
            <a:r>
              <a:rPr u="sng" b="1" sz="1200">
                <a:solidFill>
                  <a:srgbClr val="000000"/>
                </a:solidFill>
                <a:latin typeface="맑은 고딕"/>
              </a:rPr>
              <a:t>(2)활용하여 번역기를 바로 이용할 수 있도록 준비해 두었습니다. 또한 민원인이 이후 가져와야 할 서류 목록을</a:t>
            </a:r>
            <a:r>
              <a:rPr sz="1200">
                <a:solidFill>
                  <a:srgbClr val="000000"/>
                </a:solidFill>
                <a:latin typeface="맑은 고딕"/>
              </a:rPr>
              <a:t> 미리 자세히 작성해서 준비해 두고 이를 민원인에게 배부하여 </a:t>
            </a:r>
            <a:r>
              <a:rPr u="sng" b="1" sz="1200">
                <a:solidFill>
                  <a:srgbClr val="000000"/>
                </a:solidFill>
                <a:latin typeface="맑은 고딕"/>
              </a:rPr>
              <a:t>(3)이후 면허시험장에 전화하거나 방문하지 않고도 스스로 확인할 수 있도록 했습니다. 그 결과 의사소통의 지연과 적은 창구 수로 인해 항상 길었던 민원 대기</a:t>
            </a:r>
            <a:r>
              <a:rPr sz="1200">
                <a:solidFill>
                  <a:srgbClr val="000000"/>
                </a:solidFill>
                <a:latin typeface="맑은 고딕"/>
              </a:rPr>
              <a:t> 시간이 훨씬 줄어들었습니다. 또한 민원인에게 말로만 설명하는 것이 아니라, 함께 미리 만들어 놓은 시각 자료를 보며 이야기하니 민원인들의 이해 부족으로 인한 업무 지연이 감소했습니다. 또한 눈에 보이지는 않지만 민원인과의 소통 과정에서 민원인의 이해와 상호 간 소통이 향상되어 복잡한 외국면허 교환 업무 처리 과정을 이전보다 더 잘 따라주시는 분이 많았습니다.이 과정에서 실시간 대면 소통뿐만 아니라 평소에 소통을 위한 철저한 준비를 해두는 것이 매우 효과적임을 알게 되었고, 역시 모든 업무 처리에 있어 철저한 준비가 필요하며 이것은 항상 유효하다는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외국면허 교환 업무 중 발생할 수 있는 오류에 대비하여 여러 상황을 설정한 방식을 구체적으로 설명해 주시겠어요? 이를 통해 얻은 가장 큰 교훈은 무엇이었나요?</a:t>
            </a:r>
            <a:br/>
            <a:r>
              <a:t>(2) 일반 창구 업무와 외국면허 교환 업무를 수행하실 때, 의사소통의 지연을 줄이기 위해 했던 다양한 시도 중 가장 효과적이었던 것과 그 이유를 알려주실 수 있나요?</a:t>
            </a:r>
            <a:br/>
            <a:r>
              <a:t>(3) 민원인과의 소통 향상을 위해 시각 자료를 활용하신 경험이 있는데, 이와 유사한 경험이 다른 업무에서도 있었는지 설명해 주시겠어요?</a:t>
            </a:r>
          </a:p>
        </p:txBody>
      </p:sp>
    </p:spTree>
  </p:cSld>
  <p:clrMapOvr>
    <a:masterClrMapping/>
  </p:clrMapOvr>
</p:sld>
</file>

<file path=ppt/slides/slide5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a:t>
            </a:r>
            <a:r>
              <a:rPr u="sng" b="1" sz="1200">
                <a:solidFill>
                  <a:srgbClr val="000000"/>
                </a:solidFill>
                <a:latin typeface="맑은 고딕"/>
              </a:rPr>
              <a:t>(1)저는 이러한 변화에 맞춰 새로운 방송 신호 시스템을 연구하고 도입하는 전문 방송기술인 역할을</a:t>
            </a:r>
            <a:r>
              <a:rPr sz="1200">
                <a:solidFill>
                  <a:srgbClr val="000000"/>
                </a:solidFill>
                <a:latin typeface="맑은 고딕"/>
              </a:rPr>
              <a:t> 수행하고 싶습니다.과거 TD 업무를 하며 방송 </a:t>
            </a:r>
            <a:r>
              <a:rPr u="sng" b="1" sz="1200">
                <a:solidFill>
                  <a:srgbClr val="000000"/>
                </a:solidFill>
                <a:latin typeface="맑은 고딕"/>
              </a:rPr>
              <a:t>(2)신호 시스템을 깊이 이해하기 위해 도면을 분석하고 자발적으로 장비실 개략도를 작성한 경험이 있습니다. 단순히 장비의</a:t>
            </a:r>
            <a:r>
              <a:rPr sz="1200">
                <a:solidFill>
                  <a:srgbClr val="000000"/>
                </a:solidFill>
                <a:latin typeface="맑은 고딕"/>
              </a:rPr>
              <a:t>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HD 방송 시스템을 운용하며 UHD 화질 도입 시 필요한 변경 사항을 방송과 기술 잡지 </a:t>
            </a:r>
            <a:r>
              <a:rPr u="sng" b="1" sz="1200">
                <a:solidFill>
                  <a:srgbClr val="000000"/>
                </a:solidFill>
                <a:latin typeface="맑은 고딕"/>
              </a:rPr>
              <a:t>(3)등을 참고하여 스스로 연구하는 등 방송 기술 발전에 대한 관심을 지속해서 가져왔습니다.따라서 입사 하게 된다면</a:t>
            </a:r>
            <a:r>
              <a:rPr sz="1200">
                <a:solidFill>
                  <a:srgbClr val="000000"/>
                </a:solidFill>
                <a:latin typeface="맑은 고딕"/>
              </a:rPr>
              <a:t>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기존의 경험을 바탕으로 현재의 시스템을 분석하고, 개선할 수 있는 부분을 연구하며,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과거 TD 업무를 수행하며 방송 신호 시스템 이해를 위해 본인이 자발적으로 시작한 프로젝트는 어떤 측면에서 가장 큰 도전이었나요?</a:t>
            </a:r>
            <a:br/>
            <a:r>
              <a:t>(2) HD 방송 시스템 운용 경험을 통해 후배들에게 유용한 자료 제공 외에 다른 성과는 무엇이 있었나요?</a:t>
            </a:r>
            <a:br/>
            <a:r>
              <a:t>(3) 기존 시스템 분석과 개선을 통한 결과가 방송에 미친 긍정적인 영향은 무엇이라고 생각합니까?</a:t>
            </a:r>
          </a:p>
        </p:txBody>
      </p:sp>
    </p:spTree>
  </p:cSld>
  <p:clrMapOvr>
    <a:masterClrMapping/>
  </p:clrMapOvr>
</p:sld>
</file>

<file path=ppt/slides/slide5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의사소통]과거 재직했을 당시 방송 신호 송출 장비의 원격제어시스템을 도입하였습니다. 기존에 있던 시스템을 사용하는 것이 아니라 새로 만들어야 했기에 원격제어 시스템 제작을 외주 업체에 맡겼습니다. 하지만 업체 측이 방송 </a:t>
            </a:r>
            <a:r>
              <a:rPr u="sng" b="1" sz="1200">
                <a:solidFill>
                  <a:srgbClr val="000000"/>
                </a:solidFill>
                <a:latin typeface="맑은 고딕"/>
              </a:rPr>
              <a:t>(1)시스템을 바라보는 시각과 현업자들이 바라보는 시각이 달라 갈등이 생겼습니다. 이때 중간에 위치하면서 각자의 의견을 취합하고 소통하며 건강한 의사소통으로 갈등을 해결하기 위해 노력했습니다.초반에는 무리 없이 잘 진행되었지만, 시간이 지나고 원격제어시스템이 다 완성이</a:t>
            </a:r>
            <a:r>
              <a:rPr sz="1200">
                <a:solidFill>
                  <a:srgbClr val="000000"/>
                </a:solidFill>
                <a:latin typeface="맑은 고딕"/>
              </a:rPr>
              <a:t> 되어 갈때 쯤 현업자들의 요구사항이 많아졌습니다. 처음엔 업체 측에 바로 요구했지만, 요구사항도 많아지고 밀려서 점점 즉각적으로 반영해 주지 않는 상황이 발생했습니다. 그렇기에 </a:t>
            </a:r>
            <a:r>
              <a:rPr u="sng" b="1" sz="1200">
                <a:solidFill>
                  <a:srgbClr val="000000"/>
                </a:solidFill>
                <a:latin typeface="맑은 고딕"/>
              </a:rPr>
              <a:t>(2)업체는 이내 빠르게 현업자들의 신뢰를 (3)잃어갔으며, 이후 서로 소통하지 않으려는 태도로 변해갔습니다. 하지만 저는 서로 적대시하는 것보단 소통으로 원활하게 업무를 마쳐야 한다는 생각이 들었습니다. 따라서 업체 측의 입장도 들으면서 왜 즉각적으로</a:t>
            </a:r>
            <a:r>
              <a:rPr sz="1200">
                <a:solidFill>
                  <a:srgbClr val="000000"/>
                </a:solidFill>
                <a:latin typeface="맑은 고딕"/>
              </a:rPr>
              <a:t>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각자 요구한 수정 사항에 대한 의견을 취합해 하나의 문서로 만드는 방법이 채택되어 업체에 수정 사항에 관한 문서를 만들어 전달했습니다. 중간에서 소통으로 각자의 의견을 이해하고 재빠른 해결 방안을 고안해 낸 결과, 원격제어시스템 개발이 예상보다 빨리 잘 마무리되었습니다. 이 경험으로부터 건강한 소통의 중요성을 깨달아 협력 상황에서 생긴 갈등을 어느 의견에 치우치지 않고 건강한 의사소통으로 해결하는 방법을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중간자의 입장에서 갈등 해결을 위해 어떤 방식을 사용했으며, 이를 통해 가장 크게 배운 점은 무엇인가요?</a:t>
            </a:r>
            <a:br/>
            <a:r>
              <a:t>(2) 원격제어시스템 개발 과정에서 타인과의 건강한 소통을 통해 배운 교훈을 어떻게 실제 업무에 적용하고 있나요?</a:t>
            </a:r>
            <a:br/>
            <a:r>
              <a:t>(3) 소통의 중요성을 깨달은 후, 협력 상황에서 갈등을 예방하는 전략으로 어떤 것을 시작하였는지 설명해 주세요.</a:t>
            </a:r>
          </a:p>
        </p:txBody>
      </p:sp>
    </p:spTree>
  </p:cSld>
  <p:clrMapOvr>
    <a:masterClrMapping/>
  </p:clrMapOvr>
</p:sld>
</file>

<file path=ppt/slides/slide5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제가 생각하는 훌륭한 시스템이란, 고객이 불편함 </a:t>
            </a:r>
            <a:r>
              <a:rPr u="sng" b="1" sz="1200">
                <a:solidFill>
                  <a:srgbClr val="000000"/>
                </a:solidFill>
                <a:latin typeface="맑은 고딕"/>
              </a:rPr>
              <a:t>(1)없이 이용할 수 있는 안정적인 시스템입니다. 이러한 시스템을 만들기 위해서는 다양한 시나리오에서 발생할 수 있는 문제를 사전에 예측하고 예방하는 능력, 그리고 신속한 장애 대응 능력이 필수적이라고 생각합니다.제가 마사회의</a:t>
            </a:r>
            <a:r>
              <a:rPr sz="1200">
                <a:solidFill>
                  <a:srgbClr val="000000"/>
                </a:solidFill>
                <a:latin typeface="맑은 고딕"/>
              </a:rPr>
              <a:t> 시스템 운영자가 된다면, 보유한 시스템의 상태를 매일 매일 확인하고, 이상 징후를 사전에 </a:t>
            </a:r>
            <a:r>
              <a:rPr u="sng" b="1" sz="1200">
                <a:solidFill>
                  <a:srgbClr val="000000"/>
                </a:solidFill>
                <a:latin typeface="맑은 고딕"/>
              </a:rPr>
              <a:t>(2)파악하여 장애를 예방하겠습니다. 저는 도서 추천 시스템 개발을 하면서 기존의 시스템이 도서 상세 정보, 추천 도서 목록을 하나의 API를 사용하여</a:t>
            </a:r>
            <a:r>
              <a:rPr sz="1200">
                <a:solidFill>
                  <a:srgbClr val="000000"/>
                </a:solidFill>
                <a:latin typeface="맑은 고딕"/>
              </a:rPr>
              <a:t> 비효율적으로 느린 점을 발견하였습니다. 저는 이를 나누는 것에 대해 회사에 제안을 하였고, 감사하게도 제 의견을 수용하여 </a:t>
            </a:r>
            <a:r>
              <a:rPr u="sng" b="1" sz="1200">
                <a:solidFill>
                  <a:srgbClr val="000000"/>
                </a:solidFill>
                <a:latin typeface="맑은 고딕"/>
              </a:rPr>
              <a:t>(3)나누는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a:t>
            </a:r>
            <a:r>
              <a:rPr sz="1200">
                <a:solidFill>
                  <a:srgbClr val="000000"/>
                </a:solidFill>
                <a:latin typeface="맑은 고딕"/>
              </a:rPr>
              <a:t>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안정적인 시스템을 위해 다양한 시나리오에서 문제를 예측하는 능력이 필요하다고 하셨는데, 이를 키우기 위해 어떤 방식으로 노력해 왔는지 구체적으로 설명해 주세요.</a:t>
            </a:r>
            <a:br/>
            <a:r>
              <a:t>(2) 지원자는 도서 추천 시스템 개발을 통해 시스템 성능을 모니터링하는 것의 중요성을 체험했다고 했습니다. 이 경험을 통해 얻은 교훈을 마사회 시스템에 어떻게 적용하고자 하나요?</a:t>
            </a:r>
            <a:br/>
            <a:r>
              <a:t>(3) 도서관 자료검색 개발업체에서의 AS 담당 업무 경험이 한국마사회 IT 시스템 운영 직무에 어떻게 기여할 수 있을지 설명해 주세요.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(1)편의점 아르바이트를 하던 중, 동료와 음식물 쓰레기 보관 방법에 대해 갈등을 겪었던 경험이 있습니다. 코로나 유행으로 매장 식사가 제한되어 음식물 쓰레기의 양이 현저히 적었고, 쓰레기봉투가 채워질 때까지 보관해야 했습니다. 이때, 동료는 여름철 더위로 인해 구더기가 생길 수 있다며 냉동고에 보관하자고 했고, 저는 냉동고에는 제품이 있었기에 상온에서 보관하는 것이 위생적이라고 주장했습니다.처음에는 각자의 주장에 대해 고집을 부리며 해결이</a:t>
            </a:r>
            <a:r>
              <a:rPr sz="1200">
                <a:solidFill>
                  <a:srgbClr val="000000"/>
                </a:solidFill>
                <a:latin typeface="맑은 고딕"/>
              </a:rPr>
              <a:t> 어려웠습니다. 하지만 서로의 주장이 합리적이라는 점을 인지하였고 점차 상대방의 우려와 이유를 이해하게 되었습니다. 이에 두 사람이 모두 만족할 만한 해결 방안을 모색하기로 하였습니다. 제가 일했던 편의점의 경우 유통기한이 지난 폐기품은 점장님이 개인적으로 가지고 가셨습니다. 저는 폐기품의 일부를 음식물 쓰레기로 처리하는 것을 점장님께 건의하였고 이 방안을 실행하였습니다. 이 방법을 통해 쓰레기의 보관 기간을 줄일 수 있었고, 위생적인 문제도 </a:t>
            </a:r>
            <a:r>
              <a:rPr u="sng" b="1" sz="1200">
                <a:solidFill>
                  <a:srgbClr val="000000"/>
                </a:solidFill>
                <a:latin typeface="맑은 고딕"/>
              </a:rPr>
              <a:t>(2)해결할 수 있었습니다.위 경험에서 만약 저희가 계속 고집을 부렸다면 해결 방안도 못 찾고 분위기도 저하되어 업무 효율이 떨어졌을 거라 생각합니다. 따라서 바람직한 사내 협력이란 각자 (3)생각하지 못했던 부분이나 부족했던 부분을 채워주며 최선의 해결 방안을 모색하고, 사내 분위기 저하를 방지하여 업무 효율을 높이는 것임을 배울 수 있었습니다.공기업은 개인의 이익보단 공공의 이익을 중시합니다. 이에 저는 개인의 성장뿐만 아니라 조직의 성장도 중요하다고 생각합니다. 만약 입사하게 된다면 다양한 협력 상황에서 바람직한 협력을 바탕으로 문제를 해결하며 조직의 성장에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편의점 아르바이트에서 겪은 음식물 쓰레기 보관 갈등을 해결했던 경험이 앞으로 다양한 협력 상황에서 어떻게 활용될 수 있을까요?</a:t>
            </a:r>
            <a:br/>
            <a:r>
              <a:t>(2) 고집을 부리지 않고 상호 이해를 통해 문제를 해결한 경험이 인상적입니다. 이 경험을 통해 배운 점을 바탕으로 공기업에서 어떤 방식으로 협력 관계를 구축할 계획인지 설명해 주세요.</a:t>
            </a:r>
            <a:br/>
            <a:r>
              <a:t>(3) 바람직한 사내 협력의 중요성에 대해 말씀하셨습니다. 만약 입사하게 된다면, 사내 분위기 저하를 방지하고 업무 효율을 높이기 위해 어떤 구체적인 방법을 활용하고 싶으신가요?</a:t>
            </a:r>
          </a:p>
        </p:txBody>
      </p:sp>
    </p:spTree>
  </p:cSld>
  <p:clrMapOvr>
    <a:masterClrMapping/>
  </p:clrMapOvr>
</p:sld>
</file>

<file path=ppt/slides/slide5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a:t>
            </a:r>
            <a:r>
              <a:rPr u="sng" b="1" sz="1200">
                <a:solidFill>
                  <a:srgbClr val="000000"/>
                </a:solidFill>
                <a:latin typeface="맑은 고딕"/>
              </a:rPr>
              <a:t>(1)추천 키오스크를 커스터마이징 해달라는 요구와 관련하여 어려움을 겪었던 일이 있습니다.제가 담당자로서 담당하고 있었던 ㅇㅇ어린이도서관으로부터 키오스크를 어린이 (2)도서 위주로 추천해 주고, 어린이에게 맞게 전반적으로 UI를 바꿔 달라는 요구사항을 받았습니다. 그러나 당시 제가 소속되었던 회사에서는 단일한 솔루션만을 제공하고 있었고, 키오스크의 화면을 하나의 도서관만을 위해 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a:t>
            </a:r>
            <a:r>
              <a:rPr sz="1200">
                <a:solidFill>
                  <a:srgbClr val="000000"/>
                </a:solidFill>
                <a:latin typeface="맑은 고딕"/>
              </a:rPr>
              <a:t> UI를 사용할 수 없는 것이 당연하다고 이해가 되었습니다. 그래서 저는 우선 도서관 측에 저희 회사의 현재 상황을 설명드리면서 우선 양해를 부탁드렸습니다.저는 회사에 부담을 주지 않으면서 제가 담당자로서 도서관의 요구사항 중에서 할 수 있는 부분에 대해서 </a:t>
            </a:r>
            <a:r>
              <a:rPr u="sng" b="1" sz="1200">
                <a:solidFill>
                  <a:srgbClr val="000000"/>
                </a:solidFill>
                <a:latin typeface="맑은 고딕"/>
              </a:rPr>
              <a:t>(3)생각해봤습니다.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의외로 도서관으로부터</a:t>
            </a:r>
            <a:r>
              <a:rPr sz="1200">
                <a:solidFill>
                  <a:srgbClr val="000000"/>
                </a:solidFill>
                <a:latin typeface="맑은 고딕"/>
              </a:rPr>
              <a:t> 긍정적인 반응을 얻을 수 있었습니다.저는 이러한 경험을 통해 여러 이해관계자의 상황을 최대한 이해하려고 먼저 노력을 해야 한다는 것을 배웠습니다.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도서관 키오스크의 커스터마이징 업무에서 고객사의 요구사항을 충족시키기 위해 어떤 혁신적 접근법을 사용했는지 자세히 설명해 주시겠어요?</a:t>
            </a:r>
            <a:br/>
            <a:r>
              <a:t>(2) 단일 솔루션 제공 시스템을 시행하면서 직면했던 가장 큰 도전 과제가 무엇이었고, 이를 극복하기 위해 어떤 전략을 사용했는지 구체적으로 말씀해 주세요.</a:t>
            </a:r>
            <a:br/>
            <a:r>
              <a:t>(3) 다양한 이해관계자의 요구를 조정하여 합의점을 도출한 경험이 향후 업무에서 어떤 방식으로 활용될 수 있을까요?</a:t>
            </a:r>
          </a:p>
        </p:txBody>
      </p:sp>
    </p:spTree>
  </p:cSld>
  <p:clrMapOvr>
    <a:masterClrMapping/>
  </p:clrMapOvr>
</p:sld>
</file>

<file path=ppt/slides/slide5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저는 정보보호컨설팅 업체에서 3년간 근무하며, 여러 공공기관의 기술적 보안 </a:t>
            </a:r>
            <a:r>
              <a:rPr u="sng" b="1" sz="1200">
                <a:solidFill>
                  <a:srgbClr val="000000"/>
                </a:solidFill>
                <a:latin typeface="맑은 고딕"/>
              </a:rPr>
              <a:t>(1)취약점 및 정보보호 관리체계를 개선한 경험이 있습니다. 주요정보통신기반시설 및 전자금융기반시설 기술적 취약점 진단(인프라, 웹, 모바일)을 수행하였으며,</a:t>
            </a:r>
            <a:r>
              <a:rPr sz="1200">
                <a:solidFill>
                  <a:srgbClr val="000000"/>
                </a:solidFill>
                <a:latin typeface="맑은 고딕"/>
              </a:rPr>
              <a:t>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통한 임직원 보안 인식 제고 활동을 수행하기도 했습니다.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이처럼 다양한 정보보호 컨설팅을 수행하며 얻은 경험과 지식을 기반으로, 한국마사회의 인증심사 준비 및 대응 업무를 </a:t>
            </a:r>
            <a:r>
              <a:rPr u="sng" b="1" sz="1200">
                <a:solidFill>
                  <a:srgbClr val="000000"/>
                </a:solidFill>
                <a:latin typeface="맑은 고딕"/>
              </a:rPr>
              <a:t>(2)수행하여 원활하게 인증을 받을 수 있도록 지원하겠습니다. 저는 개인정보 보호법에 대한 이해가 깊으며, 개인정보 영향평가 전문인력(PIA) 자격을 보유하고 있습니다. 공공기관의 개인정보 영향평가를 수행하고,</a:t>
            </a:r>
            <a:r>
              <a:rPr sz="1200">
                <a:solidFill>
                  <a:srgbClr val="000000"/>
                </a:solidFill>
                <a:latin typeface="맑은 고딕"/>
              </a:rPr>
              <a:t> 미이행 항목을 개선하도록 개선 방향을 제시하였습니다. 이러한 경험은 한국마사회의 개인정보처리시스템 구축·운용 및 변경 시 수행하는 개인정보 </a:t>
            </a:r>
            <a:r>
              <a:rPr u="sng" b="1" sz="1200">
                <a:solidFill>
                  <a:srgbClr val="000000"/>
                </a:solidFill>
                <a:latin typeface="맑은 고딕"/>
              </a:rPr>
              <a:t>(3)영향평가 사업에 도움이 될 것이며, 개인정보 침해 위험을 최소화하도록 노력하겠습니다. 또한, 인프라, 웹, 모바일, 클라우드 등 기술적 취약점 진단 경험 및 역량을 보유하고</a:t>
            </a:r>
            <a:r>
              <a:rPr sz="1200">
                <a:solidFill>
                  <a:srgbClr val="000000"/>
                </a:solidFill>
                <a:latin typeface="맑은 고딕"/>
              </a:rPr>
              <a:t> 있습니다. 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참여했던 주요정보통신기반시설 및 전자금융기반시설 기술적 취약점 진단 프로젝트의 구체적인 상황과 그 과정에서 직면했던 도전 과제는 무엇이었으며, 이를 어떻게 극복하셨나요?</a:t>
            </a:r>
            <a:br/>
            <a:r>
              <a:t>(2) 개인정보보호수준평가 S등급을 받은 경험을 통해 배운 점이 있다면 무엇인지, 그리고 한국마사회에서 이 경험을 어떻게 활용할 계획인지 말씀해 주세요.</a:t>
            </a:r>
            <a:br/>
            <a:r>
              <a:t>(3) ISMS-P, ISO27001 등 인증 심사 준비 경험을 바탕으로, 한국마사회의 보안 인증 심사 준비를 위해 어떤 구체적인 전략을 계획하고 계신가요?</a:t>
            </a:r>
          </a:p>
        </p:txBody>
      </p:sp>
    </p:spTree>
  </p:cSld>
  <p:clrMapOvr>
    <a:masterClrMapping/>
  </p:clrMapOvr>
</p:sld>
</file>

<file path=ppt/slides/slide5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 영향평가 이행점검 과업이 포함된 정보보안 통합컨설팅 프로젝트에 참여하여 업무를 수행하고 있었습니다.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a:t>
            </a:r>
            <a:r>
              <a:rPr u="sng" b="1" sz="1200">
                <a:solidFill>
                  <a:srgbClr val="000000"/>
                </a:solidFill>
                <a:latin typeface="맑은 고딕"/>
              </a:rPr>
              <a:t>(1)통해 현행화된 개인정보 및 기관의 정보를 반영하여 개인정보처리방침을 작성했습니다. 그러나 개인정보처리시스템의 서비스가 아직 오픈되지 않아, 수탁자 정보에 대한 확인이 필요했습니다. 시간이</a:t>
            </a:r>
            <a:r>
              <a:rPr sz="1200">
                <a:solidFill>
                  <a:srgbClr val="000000"/>
                </a:solidFill>
                <a:latin typeface="맑은 고딕"/>
              </a:rPr>
              <a:t> 촉박한 상황에서 개인정보처리방침 수탁자 정보를 공백으로 남긴 채 초안을 작성한 후, 담당자분에게 기입을 요청드렸습니다.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마감 시간에 쫓겨 담당자분에게 직접 위탁 정보를 기입해달라고 요청하는 실수를 범했습니다. 외부 인력인 저보다 기관의 내부 인력이 위탁 정보에 </a:t>
            </a:r>
            <a:r>
              <a:rPr u="sng" b="1" sz="1200">
                <a:solidFill>
                  <a:srgbClr val="000000"/>
                </a:solidFill>
                <a:latin typeface="맑은 고딕"/>
              </a:rPr>
              <a:t>(2)대해 더 잘 알고 있을 것이라고 판단하여 컨설턴트로서 전문성과 책임을 다하지 않은 것이었습니다. 개인정보처리시스템의 위수탁 정보를 파악하기 위해, 전년도 영향평가 결과 보고서에 기재된 수탁자에게 연락을 드려 위수탁 계약의 변경</a:t>
            </a:r>
            <a:r>
              <a:rPr sz="1200">
                <a:solidFill>
                  <a:srgbClr val="000000"/>
                </a:solidFill>
                <a:latin typeface="맑은 고딕"/>
              </a:rPr>
              <a:t> 사항, 위탁 기간, 재위탁 여부, 추가 위탁 기관 여부를 확인하여, 위수탁 정보를 현행화하여 개인정보처리방침을 완성했습니다. 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개인정보처리방침 초기 제정안을 작성하는 과정에서 시간에 쫓기는 상황 속에서 했던 결정 중 하나를 상세히 설명해 주세요.</a:t>
            </a:r>
            <a:br/>
            <a:r>
              <a:t>(2) 개인정보처리시스템의 위수탁 정보를 확인하기 위한 과정에서 담당자와의 의견 차이를 어떻게 조율하셨는지, 그 경험에서 얻은 교훈은 무엇이었나요?</a:t>
            </a:r>
            <a:br/>
            <a:r>
              <a:t>(3) 이전 프로젝트에서 담당자로부터 도움을 받지 않고 문제를 스스로 해결한 경험이 한국마사회에서 어떻게 긍정적인 영향을 미칠 수 있을지 설명해 주세요.</a:t>
            </a:r>
          </a:p>
        </p:txBody>
      </p:sp>
    </p:spTree>
  </p:cSld>
  <p:clrMapOvr>
    <a:masterClrMapping/>
  </p:clrMapOvr>
</p:sld>
</file>

<file path=ppt/slides/slide5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싶습니다.다양한 지역 축제에서 자원봉사자로서 활동하며 </a:t>
            </a:r>
            <a:r>
              <a:rPr u="sng" b="1" sz="1200">
                <a:solidFill>
                  <a:srgbClr val="000000"/>
                </a:solidFill>
                <a:latin typeface="맑은 고딕"/>
              </a:rPr>
              <a:t>(1)시민들이 축제를 온전히 즐길 수 있도록 지원한 경험이 있습니다. 시민들에게 번호표를</a:t>
            </a:r>
            <a:r>
              <a:rPr sz="1200">
                <a:solidFill>
                  <a:srgbClr val="000000"/>
                </a:solidFill>
                <a:latin typeface="맑은 고딕"/>
              </a:rPr>
              <a:t> 배부하며 축제 진행 상황을 관리하였습니다. 시민들의 민원 사항이나 질문 사항을 응대하며 돌발적으로 발생하는 문제를 신속하게 해결하는 능력과 고객 응대 능력을 </a:t>
            </a:r>
            <a:r>
              <a:rPr u="sng" b="1" sz="1200">
                <a:solidFill>
                  <a:srgbClr val="000000"/>
                </a:solidFill>
                <a:latin typeface="맑은 고딕"/>
              </a:rPr>
              <a:t>(2)길렀습니다.또한, 한국국제교류재단이 주최한 해외 사업 프로젝트 공모전에 우리 팀이 기획했던 사업이 10개의 프로젝트</a:t>
            </a:r>
            <a:r>
              <a:rPr sz="1200">
                <a:solidFill>
                  <a:srgbClr val="000000"/>
                </a:solidFill>
                <a:latin typeface="맑은 고딕"/>
              </a:rPr>
              <a:t> 중 하나로 선정되어 실제로 진행했던 경험이 있습니다. 사업의 주요 대상자인 아동들의 선호도와 기대를 반영하여 프로그램을 구성하기 위해 노력하였습니다. 프로젝트 종료 후 설문조사 </a:t>
            </a:r>
            <a:r>
              <a:rPr u="sng" b="1" sz="1200">
                <a:solidFill>
                  <a:srgbClr val="000000"/>
                </a:solidFill>
                <a:latin typeface="맑은 고딕"/>
              </a:rPr>
              <a:t>(3)결과, 10점 만점 중 9.5점의 높은 만족도를 얻을 수 있었습니다. 약 5개월 간의</a:t>
            </a:r>
            <a:r>
              <a:rPr sz="1200">
                <a:solidFill>
                  <a:srgbClr val="000000"/>
                </a:solidFill>
                <a:latin typeface="맑은 고딕"/>
              </a:rPr>
              <a:t> 준비기간과 2주 간의 프로젝트 운영을 통해 목표를 성공적으로 달성하기 위한 사업계획서 작성 방법과 일정 관리 방법을 학습하였습니다.이러한 경험을 바탕으로 입사 후 선배님들을 따라 행사 기획 및 진행 기법에 대한 실무적인 지식과 경험을 지속적으로 쌓아 나갈 것입니다. 고객 데이터 분석을 통해 고객의 행동 및 선호도에 대한 인사이트를 도출하는 프로세스 방법을 익히며 고객 맞춤형 행사를 기획해 보고 싶습니다.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다양한 지역 축제에서 자원봉사자로 활동했다고 했습니다. 그 중 가장 기억에 남는 축제의 구체적인 상황과 지원자가 맡은 역할에 대해 설명해 주시겠습니까?</a:t>
            </a:r>
            <a:br/>
            <a:r>
              <a:t>(2) 해외 사업 프로젝트 공모전에서 성공적인 결과를 이끌어내기 위해 아동들의 선호도와 기대를 반영하려고 노력했다고 하셨습니다. 구체적으로 어떤 방법을 사용하였고, 가장 큰 어려움은 무엇이었으며, 어떻게 해결했는지 설명해 주시겠습니까?</a:t>
            </a:r>
            <a:br/>
            <a:r>
              <a:t>(3) 한국마사회에서 고객 데이터 분석을 통해 맞춤형 행사를 기획하고 싶다고 하셨습니다. 과거 경험 중 데이터 분석을 활용하여 문제를 해결한 사례가 있다면 공유해 주시겠습니까?</a:t>
            </a:r>
          </a:p>
        </p:txBody>
      </p:sp>
    </p:spTree>
  </p:cSld>
  <p:clrMapOvr>
    <a:masterClrMapping/>
  </p:clrMapOvr>
</p:sld>
</file>

<file path=ppt/slides/slide5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한국전력공사에서 6개월간 청년인턴으로 근무하며, 2명의 사무직 인턴 동료와 함께 기술직 업무를 수행한 경험이 있습니다. 전력 설비 도면상의 </a:t>
            </a:r>
            <a:r>
              <a:rPr u="sng" b="1" sz="1200">
                <a:solidFill>
                  <a:srgbClr val="000000"/>
                </a:solidFill>
                <a:latin typeface="맑은 고딕"/>
              </a:rPr>
              <a:t>(1)수치와 엑셀 파일의 내용을 비교하며 도면의 이름과 데이터를 수정하는 업무였습니다. 기술직 업무임에도 불구하고 완수하고자 하는 공동의 목표를 달성하기 위해 인턴 동료들과</a:t>
            </a:r>
            <a:r>
              <a:rPr sz="1200">
                <a:solidFill>
                  <a:srgbClr val="000000"/>
                </a:solidFill>
                <a:latin typeface="맑은 고딕"/>
              </a:rPr>
              <a:t>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a:t>
            </a:r>
            <a:r>
              <a:rPr u="sng" b="1" sz="1200">
                <a:solidFill>
                  <a:srgbClr val="000000"/>
                </a:solidFill>
                <a:latin typeface="맑은 고딕"/>
              </a:rPr>
              <a:t>(2)진행 상황에 대한 소통이 부족했던 것이 원인이었습니다. 처음에는 당황하기도 하였지만, 신속히 문제를 해결하여 업무에 복귀하는 것이</a:t>
            </a:r>
            <a:r>
              <a:rPr sz="1200">
                <a:solidFill>
                  <a:srgbClr val="000000"/>
                </a:solidFill>
                <a:latin typeface="맑은 고딕"/>
              </a:rPr>
              <a:t> 더욱 중요하다고 생각하여 인턴 동료들에게 수정 양식을 통일하는 것에 대해 제안하였습니다. 인턴 동료들의 동의를 얻은 </a:t>
            </a:r>
            <a:r>
              <a:rPr u="sng" b="1" sz="1200">
                <a:solidFill>
                  <a:srgbClr val="000000"/>
                </a:solidFill>
                <a:latin typeface="맑은 고딕"/>
              </a:rPr>
              <a:t>(3)후, 함께 업무 매뉴얼을 작성하기로 하였습니다. 인턴 동료들과 적극적으로 의견을 주고받으며 보완해야 할 점들을 정리하였고,</a:t>
            </a:r>
            <a:r>
              <a:rPr sz="1200">
                <a:solidFill>
                  <a:srgbClr val="000000"/>
                </a:solidFill>
                <a:latin typeface="맑은 고딕"/>
              </a:rPr>
              <a:t> 서로의 의견을 경청하며 하나의 업무 매뉴얼을 완성하였습니다.그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있었습니다.이러한 경험을 통해 조직 구성원들과의 협업에서 가장 중요한 것은 적극적인 소통과 자유로운 의견 개진이라는 것을 깨달았습니다.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한국전력공사에서 인턴으로 근무할 때 교대 근무 일정을 수립하여 업무를 진행했다고 했습니다. 이 과정에서 전체 팀의 협업을 위해 어떤 원칙을 세우고 어떻게 실천했는지 구체적으로 설명해 주시겠습니까?</a:t>
            </a:r>
            <a:br/>
            <a:r>
              <a:t>(2) 도면 이름과 데이터의 양식 통일 문제를 해결하기 위해 매뉴얼을 작성했다고 하셨습니다. 매뉴얼 작성 시 가장 중점을 두었던 부분은 무엇이었으며, 이를 통해 얻은 교훈은 무엇입니까?</a:t>
            </a:r>
            <a:br/>
            <a:r>
              <a:t>(3) 인턴 동료와의 협업을 통해 업무의 효율성을 높여 마감 기한을 앞당겼다고 하셨습니다. 이러한 효율성을 다른 대외 활동이나 학업에 적용했던 사례가 있는지 말씀해 주시겠습니까?</a:t>
            </a:r>
          </a:p>
        </p:txBody>
      </p:sp>
    </p:spTree>
  </p:cSld>
  <p:clrMapOvr>
    <a:masterClrMapping/>
  </p:clrMapOvr>
</p:sld>
</file>

<file path=ppt/slides/slide5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운영될 수 있도록 지원하겠습니다. 특히, 다문화가정 출신 승마 선수 직업 프로그램 기획, 재활승마 봉사활동 국내 대학 확대 등 한국마사회의 사회적 가치를 강화하는 데 기여하고자 합니다.경영지원 직무는 법적 절차를 준수하며 조직 운영의 효율성을 극대화하는 역할을 한다고 생각합니다. 이는 교수와 학생을 지원하는 교직원 업무와도 공통점이 </a:t>
            </a:r>
            <a:r>
              <a:rPr u="sng" b="1" sz="1200">
                <a:solidFill>
                  <a:srgbClr val="000000"/>
                </a:solidFill>
                <a:latin typeface="맑은 고딕"/>
              </a:rPr>
              <a:t>(1)있습니다. 저는 이전 직장에서 징계위원회 운영을 통해 인사 관련 법규와 절차를 숙지하였고, 연구비 신청 시스템을 구축하여 예산 기획</a:t>
            </a:r>
            <a:r>
              <a:rPr sz="1200">
                <a:solidFill>
                  <a:srgbClr val="000000"/>
                </a:solidFill>
                <a:latin typeface="맑은 고딕"/>
              </a:rPr>
              <a:t> 및 배정의 효율성을 높였습니다. 또한, 장학금 예산 배정 시스템을 간소화하여 행정업무의 속도를 개선한 경험이 있습니다. 이를 바탕으로 </a:t>
            </a:r>
            <a:r>
              <a:rPr u="sng" b="1" sz="1200">
                <a:solidFill>
                  <a:srgbClr val="000000"/>
                </a:solidFill>
                <a:latin typeface="맑은 고딕"/>
              </a:rPr>
              <a:t>(2)한국마사회에서도 인사 및 예산 관리의 효율성을 높이고, 사회공헌 활동이 체계적으로 운영될 수 있도록 지원하겠습니다.사회공헌</a:t>
            </a:r>
            <a:r>
              <a:rPr sz="1200">
                <a:solidFill>
                  <a:srgbClr val="000000"/>
                </a:solidFill>
                <a:latin typeface="맑은 고딕"/>
              </a:rPr>
              <a:t> 활동의 기획 및 수행에 필요한 핵심 역량은 ‘세상에 대한 관심과 애정’이라고 생각합니다. 저는 국제 교류 봉사단체 활동(307시간), 다문화가정 축구교실 교육활동(26시간), 저소득층 중고등학생 멘토링(60시간) 등 3년 동안 총 393시간의 봉사활동을 하며 다양한 배경을 가진 사람들과 소통하는 법을 배웠습니다.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경영지원 업무에서 법적 절차 준수의 중요성을 강조하셨습니다. 이전 직장에서 인사 관련 법규와 절차를 숙지하며 구체적으로 어떤 어려움을 경험하셨고, 이를 어떻게 극복하셨는지 설명해 주세요.</a:t>
            </a:r>
            <a:br/>
            <a:r>
              <a:t>(2) 장학금 예산 배정 시스템을 간소화하여 행정업무 속도를 개선한 경험이 있다고 하셨습니다. 이 개선을 위해 어떤 구체적인 단계나 방법을 사용하셨는지 말씀해 주시겠습니까?</a:t>
            </a:r>
            <a:br/>
            <a:r>
              <a:t>(3) 한국마사회 인턴 경험을 통해 경마에 대한 긍정적 인식을 확인했다고 하셨습니다. 이 경험을 통해 어떤 인사이트를 얻었고, 이를 실제 업무에 어떻게 적용할 계획인지 설명해 주세요.</a:t>
            </a:r>
          </a:p>
        </p:txBody>
      </p:sp>
    </p:spTree>
  </p:cSld>
  <p:clrMapOvr>
    <a:masterClrMapping/>
  </p:clrMapOvr>
</p:sld>
</file>

<file path=ppt/slides/slide5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a:t>
            </a:r>
            <a:r>
              <a:rPr u="sng" b="1" sz="1200">
                <a:solidFill>
                  <a:srgbClr val="000000"/>
                </a:solidFill>
                <a:latin typeface="맑은 고딕"/>
              </a:rPr>
              <a:t>(1)징계 규정 개정 업무를 수행하며 이러한 역량을 발휘한 경험이 있습니다.행정소송이 걸린 징계 업무를 수행하면서</a:t>
            </a:r>
            <a:r>
              <a:rPr sz="1200">
                <a:solidFill>
                  <a:srgbClr val="000000"/>
                </a:solidFill>
                <a:latin typeface="맑은 고딕"/>
              </a:rPr>
              <a:t> 법과 규정에는 사각지대가 있음을 알게 되었습니다. 당시 징계 시효 도과로 성 비위 학생 징계가 불가해지자, 피해 학생 보호를 위해 타 대학 규정을 조사한 결과, 소속 대학만 시효 규정을 두고 있음을 발견했습니다. 이에 따라 시효 폐지를 위한 근거 마련이 필요했고, 학사 규정과의 </a:t>
            </a:r>
            <a:r>
              <a:rPr u="sng" b="1" sz="1200">
                <a:solidFill>
                  <a:srgbClr val="000000"/>
                </a:solidFill>
                <a:latin typeface="맑은 고딕"/>
              </a:rPr>
              <a:t>(2)위배 여부 확인을 위해 교무과, 학사과, 법무팀 등 여러 부서에 협조를 요청하였습니다. 하지만 당시 교육부 국정감사 일정과</a:t>
            </a:r>
            <a:r>
              <a:rPr sz="1200">
                <a:solidFill>
                  <a:srgbClr val="000000"/>
                </a:solidFill>
                <a:latin typeface="맑은 고딕"/>
              </a:rPr>
              <a:t> 겹쳐 협업이 어려운 상황이었습니다. 저는 우선 징계위원회 심의 날짜 조정 가능 여부를 파악한 후, 자료 회신 기간을 최대한 확보하여 부서 간 부담을 줄이고자 했습니다.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a:t>
            </a:r>
            <a:r>
              <a:rPr u="sng" b="1" sz="1200">
                <a:solidFill>
                  <a:srgbClr val="000000"/>
                </a:solidFill>
                <a:latin typeface="맑은 고딕"/>
              </a:rPr>
              <a:t>(3)되었습니다. 또한, 해당 개정이 네이버 기사로 보도되며 공적인 변화로 인정받았고, 저는 이 과정에서 보여준 노력과 협업의</a:t>
            </a:r>
            <a:r>
              <a:rPr sz="1200">
                <a:solidFill>
                  <a:srgbClr val="000000"/>
                </a:solidFill>
                <a:latin typeface="맑은 고딕"/>
              </a:rPr>
              <a:t> 성과를 인정받아 우수 친절 직원상을 수상하였습니다.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 징계 규정 개정을 진행하며 법과 규정의 사각지대를 발견하셨다고 했습니다. 이러한 사각지대 해결을 위해 타 대학 규정을 조사하는 과정에서 가장 큰 도전 과제는 무엇이었으며, 이를 해결하기 위해 어떤 전략을 사용하셨나요?</a:t>
            </a:r>
            <a:br/>
            <a:r>
              <a:t>(2) 여러 부서와의 협업이 어려운 상황이었음에도 불구하고 협업을 원활하게 진행하셨습니다. 이 과정에서 효과적인 소통과 협업을 위한 지원자의 접근 방식에 대해 구체적으로 설명해 주세요.</a:t>
            </a:r>
            <a:br/>
            <a:r>
              <a:t>(3) 개정안이 네이버 기사로 보도되며 공적으로 인정받은 경험이 있다고 하셨습니다. 지원자는 이 경험을 통해 어떤 교훈을 얻었고, 이러한 교훈이 향후 조직 내에서의 역할 수행에 어떻게 기여할 것인지 말씀해주세요.</a:t>
            </a:r>
          </a:p>
        </p:txBody>
      </p:sp>
    </p:spTree>
  </p:cSld>
  <p:clrMapOvr>
    <a:masterClrMapping/>
  </p:clrMapOvr>
</p:sld>
</file>

<file path=ppt/slides/slide5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Knowing person이 아닌 Doing person입니다. 입사 후 1년의 사이클이 돌아가는 동안 주어진 경영지원의 업무를 완벽하게 소화해낼 정도로 습득한 후 회계, 계약, 예산관리를 넘어서 판매마케팅 등 주력분야가 아닌 부분까지 저를 </a:t>
            </a:r>
            <a:r>
              <a:rPr u="sng" b="1" sz="1200">
                <a:solidFill>
                  <a:srgbClr val="000000"/>
                </a:solidFill>
                <a:latin typeface="맑은 고딕"/>
              </a:rPr>
              <a:t>(1)필요로 하는 평가를 받을 수 있도록 꾸준히 성장할 것입니다.</a:t>
            </a:r>
            <a:r>
              <a:rPr sz="1200">
                <a:solidFill>
                  <a:srgbClr val="000000"/>
                </a:solidFill>
                <a:latin typeface="맑은 고딕"/>
              </a:rPr>
              <a:t> 학과 내 전체 업무를 기획·총괄했던 경험과 약 3년간의 인사, 채용, 회계, 서무, 행사 등 </a:t>
            </a:r>
            <a:r>
              <a:rPr u="sng" b="1" sz="1200">
                <a:solidFill>
                  <a:srgbClr val="000000"/>
                </a:solidFill>
                <a:latin typeface="맑은 고딕"/>
              </a:rPr>
              <a:t>(2)공공기관 실무 경험 그리고 3개의 정부지원사업을 운영했던 경험을 통해 빠르게 적응하며 경력자만의 수월한</a:t>
            </a:r>
            <a:r>
              <a:rPr sz="1200">
                <a:solidFill>
                  <a:srgbClr val="000000"/>
                </a:solidFill>
                <a:latin typeface="맑은 고딕"/>
              </a:rPr>
              <a:t> 업무처리 그리고 사내 분위기를 파악하며 조직 내에서 필요한 사람이 되기 위해 노력할 것입니다. 제 인생관인 '필요한 사람이 되자'라는 가훈은 어느 분야에서나 겉돌지 않고 피해 주지 않으며 필요한 사람이 되기 위해 노력하게 하였습니다.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a:t>
            </a:r>
            <a:r>
              <a:rPr u="sng" b="1" sz="1200">
                <a:solidFill>
                  <a:srgbClr val="000000"/>
                </a:solidFill>
                <a:latin typeface="맑은 고딕"/>
              </a:rPr>
              <a:t>(3)실행 능력으로 이어졌습니다. 이러한 능력으로 입사 후 사내 분위기와</a:t>
            </a:r>
            <a:r>
              <a:rPr sz="1200">
                <a:solidFill>
                  <a:srgbClr val="000000"/>
                </a:solidFill>
                <a:latin typeface="맑은 고딕"/>
              </a:rPr>
              <a:t> 해야 할 업무, 그리고 부서 간 이해관계를 파악하여 주어진 업무와 역할에 확실한 담당자가 될 것입니다. ○○대학교 ○○산학협력단에서 정부지원사업의 사업계획서를 작성했을 때, 기한 내 제출을 성공했지만 체력 관리 부족으로 며칠간 휴식을 취해야 했던 경험이 있습니다. 무작정 업무에 몰두하기 보다는 효율적인 업무 방식을 찾아야 한다는 교훈을 얻었습니다. 이후 이직한 공공기관에서는 업무를 영리하게 처리하며 일과 건강 모두 챙길 수 있는 방법을 터득했습니다.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공공기관에서 3개의 정부지원사업을 운영하면서 맞닥뜨렸던 가장 큰 도전은 무엇이었으며, 이를 극복하는 과정에서 어떤 중요한 교훈을 얻으셨습니까?</a:t>
            </a:r>
            <a:br/>
            <a:r>
              <a:t>(2) 지원자는 학과 내 전체 업무를 기획·총괄했던 경험을 통해 어떤 구체적인 기술을 습득했으며 이를 현재의 직무에 어떻게 적용하고자 하십니까?</a:t>
            </a:r>
            <a:br/>
            <a:r>
              <a:t>(3) ○○대학교 ○○산학협력단에서 업무를 수행할 때 체력 관리 부족으로 인해 어려움을 겪으셨다는데, 이를 극복하기 위해 어떤 새로운 업무 방식을 도입하셨습니까?</a:t>
            </a:r>
          </a:p>
        </p:txBody>
      </p:sp>
    </p:spTree>
  </p:cSld>
  <p:clrMapOvr>
    <a:masterClrMapping/>
  </p:clrMapOvr>
</p:sld>
</file>

<file path=ppt/slides/slide5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유연한 사고로 긴급한 상황의 선례를 남겼습니다. 비정규직(임시직) 채용 과정에서 서류평가가 완료된 후 합격자 발표와 동시에 필기·면접전형에 날짜를 맞춰 외부위원을 위촉을 준비해야 했습니다. 지침에 따라 임시직 </a:t>
            </a:r>
            <a:r>
              <a:rPr u="sng" b="1" sz="1200">
                <a:solidFill>
                  <a:srgbClr val="000000"/>
                </a:solidFill>
                <a:latin typeface="맑은 고딕"/>
              </a:rPr>
              <a:t>(1)채용의 평가위원은 채용을 요청했던 해당</a:t>
            </a:r>
            <a:r>
              <a:rPr sz="1200">
                <a:solidFill>
                  <a:srgbClr val="000000"/>
                </a:solidFill>
                <a:latin typeface="맑은 고딕"/>
              </a:rPr>
              <a:t>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같다는 답변을 받았습니다. 바로 선배님들께 자문했으나, 과거에 유사한 사례가 없었습니다. 고민 끝에 화상 면접 진행 가능 여부를 </a:t>
            </a:r>
            <a:r>
              <a:rPr u="sng" b="1" sz="1200">
                <a:solidFill>
                  <a:srgbClr val="000000"/>
                </a:solidFill>
                <a:latin typeface="맑은 고딕"/>
              </a:rPr>
              <a:t>(2)떠올렸고, 지침을 찾아 화상으로 면접진행 가능하다는 확신을 했습니다. 즉시 예약했던 회의실을 취소하고 평가위원분과 면접 대상자분들이</a:t>
            </a:r>
            <a:r>
              <a:rPr sz="1200">
                <a:solidFill>
                  <a:srgbClr val="000000"/>
                </a:solidFill>
                <a:latin typeface="맑은 고딕"/>
              </a:rPr>
              <a:t> 함께 화면을 볼 수 있는 회의실로 변경하여 기관 내 회의실 업무를 담당하는 사회복무요원분들에게 요청 후 새롭게 세팅하였습니다. 또한, 동시에 채용 프로그램을 외부에서도 접속할 수 있도록 새롭게 세팅하고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a:t>
            </a:r>
            <a:r>
              <a:rPr u="sng" b="1" sz="1200">
                <a:solidFill>
                  <a:srgbClr val="000000"/>
                </a:solidFill>
                <a:latin typeface="맑은 고딕"/>
              </a:rPr>
              <a:t>(3)이후 유사한 상황에 활용할 수 있는 선례를 남겼습니다. 당시 갑작스러운 야근에도 긴급한 상황의 대처방안 중 하나의 선례를</a:t>
            </a:r>
            <a:r>
              <a:rPr sz="1200">
                <a:solidFill>
                  <a:srgbClr val="000000"/>
                </a:solidFill>
                <a:latin typeface="맑은 고딕"/>
              </a:rPr>
              <a:t>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비정규직 채용 과정에서 외부위원 위촉과정에서 발생한 긴급 상황을 어떻게 유연한 사고로 해결하셨는지 구체적으로 설명해 주실 수 있습니까?</a:t>
            </a:r>
            <a:br/>
            <a:r>
              <a:t>(2) 면접 전날 센터장님의 불참으로 인해 화상 면접을 진행하기로 결정하셨는데, 당시 빠른 해결을 위해 특히 주의한 점은 무엇이었습니까?</a:t>
            </a:r>
            <a:br/>
            <a:r>
              <a:t>(3) 지원자는 이번 경험을 통해 문제 해결 능력을 확장했다고 하셨습니다. 현재의 직무에서 비슷한 상황이 발생했을 때 어떻게 대응할 계획이신가요?</a:t>
            </a:r>
          </a:p>
        </p:txBody>
      </p:sp>
    </p:spTree>
  </p:cSld>
  <p:clrMapOvr>
    <a:masterClrMapping/>
  </p:clrMapOvr>
</p:sld>
</file>

<file path=ppt/slides/slide5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a:t>
            </a:r>
            <a:r>
              <a:rPr u="sng" b="1" sz="1200">
                <a:solidFill>
                  <a:srgbClr val="000000"/>
                </a:solidFill>
                <a:latin typeface="맑은 고딕"/>
              </a:rPr>
              <a:t>(1)수 있는 리스크를 최소화하고 법적 안정성을 확보하는 것이 가장 큰 목표입니다. 특히, 온라인 마권 발매와 관련된 법적 쟁점을</a:t>
            </a:r>
            <a:r>
              <a:rPr sz="1200">
                <a:solidFill>
                  <a:srgbClr val="000000"/>
                </a:solidFill>
                <a:latin typeface="맑은 고딕"/>
              </a:rPr>
              <a:t> 신속하게 파악하고, 사전적인 예방 조치를 통해 법적 리스크를 </a:t>
            </a:r>
            <a:r>
              <a:rPr u="sng" b="1" sz="1200">
                <a:solidFill>
                  <a:srgbClr val="000000"/>
                </a:solidFill>
                <a:latin typeface="맑은 고딕"/>
              </a:rPr>
              <a:t>(2)최소화하고자 합니다. 또한, 모호한 문구나 불확실성을 구체화하는 계약서 검토를 통해 계약 체결 단계에서부터 법적 리스크를 차단하여 안정적인 경영 환경을 조성하는 역할을 수행하고자 합니다.이를</a:t>
            </a:r>
            <a:r>
              <a:rPr sz="1200">
                <a:solidFill>
                  <a:srgbClr val="000000"/>
                </a:solidFill>
                <a:latin typeface="맑은 고딕"/>
              </a:rPr>
              <a:t> 위해, 공공기관 계약 검토 및 법적 리스크 관리 경험을 바탕으로 마사회 법무 업무에 기여하고자 합니다. 해양기상관측장비 사업 업무 지원을 담당했을 때, 수탁업체와의 계약 검토 및 계약서 내 법적 조항을 분석하고 검토하는 과정을 지원했습니다. 이 과정에서 이해관계자들과 협력하며, 계약서 조항의 모호성을 구체화하고, 법적 안정성을 확보하는 경험을 쌓았습니다. 이러한 </a:t>
            </a:r>
            <a:r>
              <a:rPr u="sng" b="1" sz="1200">
                <a:solidFill>
                  <a:srgbClr val="000000"/>
                </a:solidFill>
                <a:latin typeface="맑은 고딕"/>
              </a:rPr>
              <a:t>(3)경험을 바탕으로, 마사회의 계약 관리 업무를 수행함에 있어서도 계약 검토 과정에서 발생할 수 있는 법적 불확실성을 명확히 하고, 리스크를 최소화하갰습니다.일자리안정자금 업무를 수행하며,</a:t>
            </a:r>
            <a:r>
              <a:rPr sz="1200">
                <a:solidFill>
                  <a:srgbClr val="000000"/>
                </a:solidFill>
                <a:latin typeface="맑은 고딕"/>
              </a:rPr>
              <a:t> 이해관계자와 원활하게 협상하고 조율하는 역량을 향상시켰습니다. 지원금이 중단되거나 환수되는 경우, 민원인에게 과거 유사 사례를 근거로 법적 타당성을 설명하여 이의제기 발생 건수를 50% 이상 감소시켰습니다.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마사회에 입사 후 법무 관리 업무를 수행함에 있어서 사전 예방 조치를 어떻게 구체적으로 계획하고 계신지 말씀해 주시겠습니까?</a:t>
            </a:r>
            <a:br/>
            <a:r>
              <a:t>(2) 공공기관 계약 검토 경험을 바탕으로, 한국마사회의 계약서 검토 시 어떤 부분을 가장 중점적으로 살피실 것인지 설명 부탁드립니다.</a:t>
            </a:r>
            <a:br/>
            <a:r>
              <a:t>(3) 일자리안정자금 업무 경험을 통해 쌓으신 협상과 조율 능력을 마사회 업무에 어떻게 접목시키실 계획인가요?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판매 마케팅 분야에 지원하며, 공원 활성화와 고객 경험 혁신을 목표로 하고 </a:t>
            </a:r>
            <a:r>
              <a:rPr u="sng" b="1" sz="1200">
                <a:solidFill>
                  <a:srgbClr val="000000"/>
                </a:solidFill>
                <a:latin typeface="맑은 고딕"/>
              </a:rPr>
              <a:t>(1)있습니다. 특히, 고객 데이터를 분석하여 맞춤형 마케팅을 추진하고, 마권 발매 사업의 운영 효율성을 개선하며, CS 관리 체계를</a:t>
            </a:r>
            <a:r>
              <a:rPr sz="1200">
                <a:solidFill>
                  <a:srgbClr val="000000"/>
                </a:solidFill>
                <a:latin typeface="맑은 고딕"/>
              </a:rPr>
              <a:t> 정비해 고객 만족도를 극대화하겠습니다.데이터 활용 능력과 문제 해결 역량을 적극 활용해 이를 달성하겠습니다. 학창 시절 Stata와 엑셀을 사용해 통계 분석과 보고서를 작성하며, 수치 기반 의사 결정을 훈련했습니다. 이후 실무에서도 VLOOKUP 등 엑셀 기능을 활용해 대규모 데이터를 신속하게 관리하며 업무 속도를 향상시켰습니다. 이러한 경험을 바탕으로 한국마사회에서도 데이터 분석을 통해 효과적인 마케팅 전략을 </a:t>
            </a:r>
            <a:r>
              <a:rPr u="sng" b="1" sz="1200">
                <a:solidFill>
                  <a:srgbClr val="000000"/>
                </a:solidFill>
                <a:latin typeface="맑은 고딕"/>
              </a:rPr>
              <a:t>(2)수립하겠습니다.또한, 적극적인 문제 해결을 통해 고객 중심 서비스를 실현하겠습니다. 과거 임대주택 공급 업무 수행 시,</a:t>
            </a:r>
            <a:r>
              <a:rPr sz="1200">
                <a:solidFill>
                  <a:srgbClr val="000000"/>
                </a:solidFill>
                <a:latin typeface="맑은 고딕"/>
              </a:rPr>
              <a:t> 자격 요건이 맞지 않는 고객에게 단순히 불가를 통보하는 대신 관련 지침을 검토한 후, 지자체 및 유관 부서와 협력해 해결 방안을 도출해 이를 안내했습니다. 이를 통해 고객 만족도를 높이는 </a:t>
            </a:r>
            <a:r>
              <a:rPr u="sng" b="1" sz="1200">
                <a:solidFill>
                  <a:srgbClr val="000000"/>
                </a:solidFill>
                <a:latin typeface="맑은 고딕"/>
              </a:rPr>
              <a:t>(3)동시에 정책적 유연성을 확보했습니다. 한국마사회에서도 고객 불편 사항을 단순 응대에 그치지 않고 근본적인 해결책을 마련해 서비스 개선을 이끌어내겠습니다.조직 운영</a:t>
            </a:r>
            <a:r>
              <a:rPr sz="1200">
                <a:solidFill>
                  <a:srgbClr val="000000"/>
                </a:solidFill>
                <a:latin typeface="맑은 고딕"/>
              </a:rPr>
              <a:t> 효율성을 개선한 경험도 있습니다. 공가율이 40%에 달하던 지사의 문제를 해결하기 위해 시장 조사와 현장 분석을 통해 임대 수요 부족의 원인을 파악했습니다. 맞춤형 전략으로 주택 유형 전환을 실행하고, 지자체와 협력해 주거 취약계층을 위한 우선 공급 시스템을 도입한 결과, 공가율을 17%까지 낮추며 조직 운영 효율성을 크게 향상시켰습니다.이러한 경험을 바탕으로 한국마사회에서도 고객층을 세분화해 효과적인 마케팅 전략을 수립하고, 고객 피드백을 반영해 서비스 개선을 주도하겠습니다. 또한, 마케팅과 고객 서비스가 유기적으로 연계된 환경을 조성해 브랜드 가치를 높이고, 한국마사회의 성장을 이끄는 핵심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고객 데이터를 분석하여 맞춤형 마케팅을 추진하겠다고 하셨는데, 과거에 수행한 데이터 분석 프로젝트 중 가장 어려웠던 점은 무엇이었으며, 이를 어떻게 극복하셨는지 구체적으로 설명해 주시겠습니까?</a:t>
            </a:r>
            <a:br/>
            <a:r>
              <a:t>(2) CS 관리 체계를 정비하여 고객 만족도를 극대화하겠다는 목표를 가지고 계신데, 과거 경험에서 고객 만족도를 높이기 위해 가장 효과적이었던 전략은 무엇이었으며, 이를 한국마사회에서 어떻게 적용할 계획이신가요?</a:t>
            </a:r>
            <a:br/>
            <a:r>
              <a:t>(3) 임대 수요 부족의 원인을 파악하고 공가율을 낮춘 경험을 토대로, 한국마사회에서 비슷한 문제를 만났을 때 어떻게 접근해 문제를 해결하실 계획이신가요?</a:t>
            </a:r>
          </a:p>
        </p:txBody>
      </p:sp>
    </p:spTree>
  </p:cSld>
  <p:clrMapOvr>
    <a:masterClrMapping/>
  </p:clrMapOvr>
</p:sld>
</file>

<file path=ppt/slides/slide5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a:t>
            </a:r>
            <a:r>
              <a:rPr u="sng" b="1" sz="1200">
                <a:solidFill>
                  <a:srgbClr val="000000"/>
                </a:solidFill>
                <a:latin typeface="맑은 고딕"/>
              </a:rPr>
              <a:t>(1)계약서 해석의 명확화]계약서 상의 불가항력 조항 해석을 두고 해석 차이가 발생했지만, 선례를 기반으로 한 논리적 접근과 적극적인 소통을 통해 이를 극복한 경험이 있습니다. 해양기상관측장비</a:t>
            </a:r>
            <a:r>
              <a:rPr sz="1200">
                <a:solidFill>
                  <a:srgbClr val="000000"/>
                </a:solidFill>
                <a:latin typeface="맑은 고딕"/>
              </a:rPr>
              <a:t> 유지보수 사업에서 예상치 못한 날씨 변화와 부품 수급 문제로 인해, 수탁 업체가 계약서 상 정해진 기한 내에 문제 처리를 완료하기 어려운 상황이 발생했습니다. 이에 수탁 업체는 불가항력 조항을 근거로 </a:t>
            </a:r>
            <a:r>
              <a:rPr u="sng" b="1" sz="1200">
                <a:solidFill>
                  <a:srgbClr val="000000"/>
                </a:solidFill>
                <a:latin typeface="맑은 고딕"/>
              </a:rPr>
              <a:t>(2)일정 연장과 패널티 면제를 요청했습니다. 그러나 계약서에는 일정 내 처리를 원칙으로 하며, 불가항력 사유의 인정 범위가 명확하지 않았기 때문에, 내부적으로 이를 어떻게 해석할</a:t>
            </a:r>
            <a:r>
              <a:rPr sz="1200">
                <a:solidFill>
                  <a:srgbClr val="000000"/>
                </a:solidFill>
                <a:latin typeface="맑은 고딕"/>
              </a:rPr>
              <a:t> 지에 대한 논의가 필요했습니다.이 과정에서 저는 </a:t>
            </a:r>
            <a:r>
              <a:rPr u="sng" b="1" sz="1200">
                <a:solidFill>
                  <a:srgbClr val="000000"/>
                </a:solidFill>
                <a:latin typeface="맑은 고딕"/>
              </a:rPr>
              <a:t>(3)수탁 업체와 내부 실무진 간의 원활한 의사소통을 돕고, 불가항력 조항 해석의 법적 해석을 조사하는 역할을 수행했습니다. 수탁 업체의 주장을 검토하고, 기상이변 및 부품 수급 차질이 불가항력에</a:t>
            </a:r>
            <a:r>
              <a:rPr sz="1200">
                <a:solidFill>
                  <a:srgbClr val="000000"/>
                </a:solidFill>
                <a:latin typeface="맑은 고딕"/>
              </a:rPr>
              <a:t> 해당하는지 세부적으로 검토했습니다. 조항의 적용 여부가 불명확했기 때문에, 과거 유사 계약 사례 및 공공기관의 판례를 조사하여 객관적인 해석 기준을 마련했습니다. 이를 바탕으로, 팀장님께 법적 근거와 선례를 제시하여 조항을 유연하게 해석하는 방향을 제안 드렸습니다. 그 결과, 수탁업체와의 협의를 통해 일정 조정과 패널티 면제에 대한 합의점을 도출할 수 있었습니다.이 경험을 통해 법적 분쟁을 예방하려면 법적 근거와 선례를 바탕으로 계약서 조항을 명확히 해석하는 것이 중요함을 깨달았습니다. 또한, 이해관계자와의 적극적 소통이 원만한 합의를 이끄는 핵심 요소임을 체감했습니다. 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불가항력 조항 해석 시에 발생한 문제를 해결하기 위해 사용한 구체적인 소통 방법에는 어떤 것들이 있었나요?</a:t>
            </a:r>
            <a:br/>
            <a:r>
              <a:t>(2) 선례를 기반으로 한 논리적 접근을 통해 계약서 해석을 명확히 한 경험을 한국마사회의 계약 관리에 어떻게 적용할 계획인지 설명해 주세요.</a:t>
            </a:r>
            <a:br/>
            <a:r>
              <a:t>(3) 과거 유사 사례 및 공공기관 판례를 조사하는 과정에서 무엇을 가장 중점적으로 고려하셨나요?</a:t>
            </a:r>
          </a:p>
        </p:txBody>
      </p:sp>
    </p:spTree>
  </p:cSld>
  <p:clrMapOvr>
    <a:masterClrMapping/>
  </p:clrMapOvr>
</p:sld>
</file>

<file path=ppt/slides/slide5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a:t>
            </a:r>
            <a:r>
              <a:rPr sz="1200">
                <a:solidFill>
                  <a:srgbClr val="000000"/>
                </a:solidFill>
                <a:latin typeface="맑은 고딕"/>
              </a:rPr>
              <a:t>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온라인 불법경마 단속 건수도 증가하고 있습니다. 따라서, 이들에 대한 적절한 법적 조치를 통해 마사회의 법률 리스크를 차단하는 것이 입사 후 목표입니다. 저는 최근 법무부 산하 교정기관에서 소송 업무를 담당하면서 법원 대응 및 </a:t>
            </a:r>
            <a:r>
              <a:rPr u="sng" b="1" sz="1200">
                <a:solidFill>
                  <a:srgbClr val="000000"/>
                </a:solidFill>
                <a:latin typeface="맑은 고딕"/>
              </a:rPr>
              <a:t>(2)수사기관과 협력하며 법률 리스크를 차단한 경험이 있습니다. 기관과 관련된 민사소송, 행정소송 등의 소송을 직접 수행하였으며, 고소 및 고발 사건 등의 수사 과정에</a:t>
            </a:r>
            <a:r>
              <a:rPr sz="1200">
                <a:solidFill>
                  <a:srgbClr val="000000"/>
                </a:solidFill>
                <a:latin typeface="맑은 고딕"/>
              </a:rPr>
              <a:t> 협력하였습니다. 약 30건의 소송을 직접 수행하였으며, 고소 및 고발 사건 약 60여건에 협력하였습니다. 그 중 기관의 패소가 확정된 경우는 0건이었습니다.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a:t>
            </a:r>
            <a:r>
              <a:rPr u="sng" b="1" sz="1200">
                <a:solidFill>
                  <a:srgbClr val="000000"/>
                </a:solidFill>
                <a:latin typeface="맑은 고딕"/>
              </a:rPr>
              <a:t>(3)이러한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불법경마와 경마 비위행위를 차단하기 위해 제안한 방안은 무엇이며, 이러한 방안을 통해 마사회에 어떤 구체적인 기여를 할 수 있다고 생각하나요?</a:t>
            </a:r>
            <a:br/>
            <a:r>
              <a:t>(2) 교정기관에서 수행한 약 30건의 소송에서 패소가 확정된 경우가 없었다고 하셨는데, 이를 통해 얻은 가장 큰 교훈이나 배운 점은 무엇이며 이들 경험이 경마 산업에서 어떻게 적용될 수 있는지 설명해주시겠어요?</a:t>
            </a:r>
            <a:br/>
            <a:r>
              <a:t>(3) 지원자가 마사회의 일원이 되었을 때, 법률 지식을 어떻게 활용하여 불법 행위들을 사전에 차단하고 건전한 경마 문화 조성에 기여할 계획인지 구체적인 사례를 들어 설명해 주시겠어요?</a:t>
            </a:r>
          </a:p>
        </p:txBody>
      </p:sp>
    </p:spTree>
  </p:cSld>
  <p:clrMapOvr>
    <a:masterClrMapping/>
  </p:clrMapOvr>
</p:sld>
</file>

<file path=ppt/slides/slide5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(1)&lt;설득을 통해 협력을 이끌어내어 업무를 적법하게 처리하다&gt; 교정기관에서 일하던 때, 저의 “법률 준수”와 다른 직원분의 “효율성 중시”가 서로 충돌하여 협력에 어려움을 겪었던 상황이 있었습니다. 이때, 저는 “법률 준수”를 위해 법률 조항을 근거로 그 직원을 설득하여 협력을 이끌어내었고, 업무를 적법하게</a:t>
            </a:r>
            <a:r>
              <a:rPr sz="1200">
                <a:solidFill>
                  <a:srgbClr val="000000"/>
                </a:solidFill>
                <a:latin typeface="맑은 고딕"/>
              </a:rPr>
              <a:t> 처리한 경험이 있습니다.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a:t>
            </a:r>
            <a:r>
              <a:rPr u="sng" b="1" sz="1200">
                <a:solidFill>
                  <a:srgbClr val="000000"/>
                </a:solidFill>
                <a:latin typeface="맑은 고딕"/>
              </a:rPr>
              <a:t>(2)영상 접근 권한을 주면, 영상 찾는 것을 함께 도와주겠다”고 말하였습니다. 설득 끝에, 다행히 그 직원분도 수긍하였습니다. 이후, 이틀이라는 기간 동안의 협업 끝에 업무를 (3)적법하게 처리할 수 있었습니다.또한, 일일이 영상을 찾아야 하는 “비효율성”을 개선하기 위해, “영상 촬영 대장”을 마련하였습니다.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영상 보관 담당 직원을 설득하는 과정에서 사용한 전략은 무엇이었으며, 이를 통해 얻은 가장 큰 성과는 무엇이라고 생각하시나요?</a:t>
            </a:r>
            <a:br/>
            <a:r>
              <a:t>(2) 이번 경험을 통해 지원자가 배운 팀 내 소통과 협력의 중요성에 대해 설명해주시고, 이 경험이 회사 생활에서 어떻게 활용될 수 있을까요?</a:t>
            </a:r>
            <a:br/>
            <a:r>
              <a:t>(3) 비효율성을 개선하기 위해 도입한 '영상 촬영 대장'의 구체적인 내용과 이 도입이 업무 프로세스에 미친 영향을 설명해 주시겠어요?</a:t>
            </a:r>
          </a:p>
        </p:txBody>
      </p:sp>
    </p:spTree>
  </p:cSld>
  <p:clrMapOvr>
    <a:masterClrMapping/>
  </p:clrMapOvr>
</p:sld>
</file>

<file path=ppt/slides/slide5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불법 경마 단속과 건전한 경마 문화 정착을 위한 일을 하고 싶습니다. 불법 경마는 한국마사회의 재정 건전성을 위협하고 경마 산업의 공정성을 저해할 수 있기 때문에, 한국마사회는 내부 감사 체계 강화와 유관기관과의 협력을 통해 단속을 강화하는 한편, 경마에 대한 인식 개선을 위한 프로그램도 운영하고 있습니다. 이러한 노력에 동참하여 불법 경마를 근절하고 건전한 경마 문화를 </a:t>
            </a:r>
            <a:r>
              <a:rPr u="sng" b="1" sz="1200">
                <a:solidFill>
                  <a:srgbClr val="000000"/>
                </a:solidFill>
                <a:latin typeface="맑은 고딕"/>
              </a:rPr>
              <a:t>(1)정착시키는데 기여하고자 합니다.먼저, 저는 공단에서 정부 지원금 심사 및 지급 업무를 담당하며 규정을 기반으로 서류의 적격 여부를 검토하고 관리한 경험이 있습니다.</a:t>
            </a:r>
            <a:r>
              <a:rPr sz="1200">
                <a:solidFill>
                  <a:srgbClr val="000000"/>
                </a:solidFill>
                <a:latin typeface="맑은 고딕"/>
              </a:rPr>
              <a:t> 이를 통해 법률 검토 및 규정 관리 역량을 </a:t>
            </a:r>
            <a:r>
              <a:rPr u="sng" b="1" sz="1200">
                <a:solidFill>
                  <a:srgbClr val="000000"/>
                </a:solidFill>
                <a:latin typeface="맑은 고딕"/>
              </a:rPr>
              <a:t>(2)쌓았으며, 이러한 역량은 한국마사회에서 불법 경마 단속의 법적 근거를 강화하고, 운영자와 이용자에 대한 제재 조항을 보완하는 역할을 수행하는데 도움이 될 것입니다.또한, 대학병원 연구관리팀에서 9년간 누적된 매입세액공제액 연구비 환입 문제를 해결하는</a:t>
            </a:r>
            <a:r>
              <a:rPr sz="1200">
                <a:solidFill>
                  <a:srgbClr val="000000"/>
                </a:solidFill>
                <a:latin typeface="맑은 고딕"/>
              </a:rPr>
              <a:t> 과정에서 전산팀, 재무팀, 연구자들과 협력하여 전표 처리 및 연구비 반영 프로세스를 구축한 경험이 </a:t>
            </a:r>
            <a:r>
              <a:rPr u="sng" b="1" sz="1200">
                <a:solidFill>
                  <a:srgbClr val="000000"/>
                </a:solidFill>
                <a:latin typeface="맑은 고딕"/>
              </a:rPr>
              <a:t>(3)있습니다. 이러한 부서 간 협업 경험을 바탕으로, 한국마사회에서도 유관 기관과 협력하여 불법 경마 신고 제도를 개선하고 단속 체계를 정비하는 활동을</a:t>
            </a:r>
            <a:r>
              <a:rPr sz="1200">
                <a:solidFill>
                  <a:srgbClr val="000000"/>
                </a:solidFill>
                <a:latin typeface="맑은 고딕"/>
              </a:rPr>
              <a:t> 하고 싶습니다.마지막으로, 산학협력단 기술사업화팀에서 기술이전 표준계약서 제정 용역에 참여하고 계약 체결 업무를 수행하면서, 계약 검토와 리스크 관리 역량을 키웠습니다. 협상과 계약서 작성, 법적 검토를 통해 발생할 수 있는 리스크를 최소화한 경험은 한국마사회에서도 불법 경마 관련 계약과 법적 리스크를 사전에 차단하는 데 유용하게 활용될 것입니다.이러한 역량을 바탕으로, 한국마사회가 보다 체계적으로 불법 경마를 단속할 수 있도록 지원하고, 건전한 경마 문화 정착을 위한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공단에서 법률 검토 및 규정 관리 역량을 쌓았다고 했는데, 이 경험을 통해 구체적으로 어떤 법적 상황에 대처한 경험이 있었는지, 그리고 그 과정에서 얻게 된 교훈이 무엇인지 설명해 주시겠습니까?</a:t>
            </a:r>
            <a:br/>
            <a:r>
              <a:t>(2) 대학병원 연구관리팀에서의 경험이 한국마사회의 유관 기관과의 협력에 어떻게 구체적으로 기여할 것이라고 생각하십니까? 이런 협업을 통해 어떤 성과를 기대하고 계신가요?</a:t>
            </a:r>
            <a:br/>
            <a:r>
              <a:t>(3) 기술사업화팀에서의 경험에서 배운 계약 관리 역량을 활용하여 한국마사회에서 불법 경마를 단속할 때 발생할 수 있는 문제를 어떻게 해결할 계획인가요?</a:t>
            </a:r>
          </a:p>
        </p:txBody>
      </p:sp>
    </p:spTree>
  </p:cSld>
  <p:clrMapOvr>
    <a:masterClrMapping/>
  </p:clrMapOvr>
</p:sld>
</file>

<file path=ppt/slides/slide5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A0100279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처음으로 신규 사업의 사업계획서를 작성하는 </a:t>
            </a:r>
            <a:r>
              <a:rPr u="sng" b="1" sz="1200">
                <a:solidFill>
                  <a:srgbClr val="000000"/>
                </a:solidFill>
                <a:latin typeface="맑은 고딕"/>
              </a:rPr>
              <a:t>(1)업무를 맡게 되었는데, 이를 수행하는 과정에서 효과적인 협업을 위해 적극적인 소통이 얼마나 중요한지 직접 경험하게</a:t>
            </a:r>
            <a:r>
              <a:rPr sz="1200">
                <a:solidFill>
                  <a:srgbClr val="000000"/>
                </a:solidFill>
                <a:latin typeface="맑은 고딕"/>
              </a:rPr>
              <a:t> 되었습니다. 우선 기존의 여러 사업계획서를 참고하며 나름대로 논리를 구성해 작성했지만 여러 차례 수정 요청을 받았습니다. 또한, 처음 </a:t>
            </a:r>
            <a:r>
              <a:rPr u="sng" b="1" sz="1200">
                <a:solidFill>
                  <a:srgbClr val="000000"/>
                </a:solidFill>
                <a:latin typeface="맑은 고딕"/>
              </a:rPr>
              <a:t>(2)사업계획서를 작성하는 입장에서 회의에서도 소극적인 태도를 보였고, 논의 과정에서 제 의견을 충분히 전달하지 못하는 어려움을 겪었습니다.이러한 문제를 해결하기 위해 저는 먼저 회의에서 적극적으로 참여하는 태도를 가지기로 했습니다. 단순히 피드백을 듣고 반영하는 것을 넘어서, 제가 작성한</a:t>
            </a:r>
            <a:r>
              <a:rPr sz="1200">
                <a:solidFill>
                  <a:srgbClr val="000000"/>
                </a:solidFill>
                <a:latin typeface="맑은 고딕"/>
              </a:rPr>
              <a:t> 내용을 도식화하여 팀원들에게 설명하는 방식을 시도했습니다. 이를 통해 제 의도를 보다 명확히 전달할 수 있었고, 팀원들의 피드백도 구체적으로 받을 수 있었습니다. 특히, 저는 실무 적용성을 강조한 구체적인 전략을 중심으로 구성했는데, 상사는 사업의 차별성, 전체적인 관점에서의 전략을 중점적으로 고려해야 한다고 말씀하셨습니다. 이를 계기로 </a:t>
            </a:r>
            <a:r>
              <a:rPr u="sng" b="1" sz="1200">
                <a:solidFill>
                  <a:srgbClr val="000000"/>
                </a:solidFill>
                <a:latin typeface="맑은 고딕"/>
              </a:rPr>
              <a:t>(3)실무적인 관점에서만 접근하는 것이 아니라 심사위원의 입장에서 사업계획서를 이해하기 쉽게 작성해야 한다는 점을 인식하게 되었습니다.또한, 해당 사업이 서면평가보다 발표평가의 비중이 컸던 만큼 발표 시 효과적으로 전달될 수 있도록 문서 내용을 수정하고, 팀원들과 논의하며 보다 설득력 있는 방향으로</a:t>
            </a:r>
            <a:r>
              <a:rPr sz="1200">
                <a:solidFill>
                  <a:srgbClr val="000000"/>
                </a:solidFill>
                <a:latin typeface="맑은 고딕"/>
              </a:rPr>
              <a:t> 발전시켰습니다. 이러한 과정을 거치며 협업 방식에도 변화가 있었습니다. 초반에는 피드백을 단순히 반영하는 데 그쳤다면, 이후에는 제 의견을 논리적으로 설명하고, 팀원들과 적극적으로 논의하며 최적의 방향을 모색하는 방식으로 발전했습니다. 그 결과, 사업계획서의 완성도가 높아졌고, 체계적인 구성을 갖출 수 있었습니다.이 경험을 통해 효과적인 협업을 위해서는 적극적인 소통을 통해 문제를 해결하는 능력이 중요하다는 점을 배웠습니다. 한국마사회에 입사 후 협업 과정에서도 능동적인 태도로 문제를 해결하고, 최상의 결과를 도출하기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신규 사업의 사업계획서를 작성할 당시, 수차례의 수정 요청을 받았다고 적어주셨습니다. 어떤 부분에서 가장 큰 어려움을 겪으셨고, 이를 어떻게 해결하셨는지 구체적인 예를 들어 설명해 주시겠습니까?</a:t>
            </a:r>
            <a:br/>
            <a:r>
              <a:t>(2) 회의에서 소극적인 태도를 극복하기 위해 구체적으로 어떠한 전략을 사용하셨는지, 이 변화가 이후의 협업에 어떤 긍정적 영향을 미쳤는지 설명해 주세요.</a:t>
            </a:r>
            <a:br/>
            <a:r>
              <a:t>(3) 사업계획서 발표 평가의 비중이 컸다고 하셨는데, 발표 준비를 위해 구체적으로 어떤 방법을 사용하셨는지, 그 결과로 발생한 변화와 주요 성과는 무엇이었는지 말씀해 주시겠습니까?</a:t>
            </a:r>
          </a:p>
        </p:txBody>
      </p:sp>
    </p:spTree>
  </p:cSld>
  <p:clrMapOvr>
    <a:masterClrMapping/>
  </p:clrMapOvr>
</p:sld>
</file>

<file path=ppt/slides/slide5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경마공원을 더욱 활발한 소통과 교류의 공간으로 만드는데 기여하고 싶습니다.최근 한국마사회는 </a:t>
            </a:r>
            <a:r>
              <a:rPr u="sng" b="1" sz="1200">
                <a:solidFill>
                  <a:srgbClr val="000000"/>
                </a:solidFill>
                <a:latin typeface="맑은 고딕"/>
              </a:rPr>
              <a:t>(1)경마장을 단순한 베팅 공간에서 벗어나 가족 친화적인 종합 레저스포츠 공간으로 변모시키기 위해 다양한 노력을 기울이고 있습니다. 렛츠런파크에서는 계절별 축제와 문화 행사가 열리고, 자연스레</a:t>
            </a:r>
            <a:r>
              <a:rPr sz="1200">
                <a:solidFill>
                  <a:srgbClr val="000000"/>
                </a:solidFill>
                <a:latin typeface="맑은 고딕"/>
              </a:rPr>
              <a:t> 가족 단위 방문객들이 늘어나면서 블로그나 SNS에서는 ‘주말 나들이 명소’로 추천되는 글들이 눈에 띄게 많아졌습니다. 이러한 변화 속에서 판매마케팅 직무를 통해 더 많은 사람들이 경마공원의 새로운 매력을 발견할 수 있도록 다양한 행사를 </a:t>
            </a:r>
            <a:r>
              <a:rPr u="sng" b="1" sz="1200">
                <a:solidFill>
                  <a:srgbClr val="000000"/>
                </a:solidFill>
                <a:latin typeface="맑은 고딕"/>
              </a:rPr>
              <a:t>(2)기획하고 운영하는 일에 참여하고 싶습니다.한국마사회 판매마케팅 직무에서는 고객의 특성을 정확히 파악하는 것이 업무에 기본이자 시작이라 생각합니다. 2년간의 패밀리레스토랑 아르바이트와 공기업에서의 민원</a:t>
            </a:r>
            <a:r>
              <a:rPr sz="1200">
                <a:solidFill>
                  <a:srgbClr val="000000"/>
                </a:solidFill>
                <a:latin typeface="맑은 고딕"/>
              </a:rPr>
              <a:t> 응대 업무를 통해 다양한 성격과 요구를 가진 사람들과 소통하는 법을 배웠습니다. 여러 상황에서 발생하는 민원인의 요구사항을 정확히 파악하고 적절한 해결책을 제시해보기도 </a:t>
            </a:r>
            <a:r>
              <a:rPr u="sng" b="1" sz="1200">
                <a:solidFill>
                  <a:srgbClr val="000000"/>
                </a:solidFill>
                <a:latin typeface="맑은 고딕"/>
              </a:rPr>
              <a:t>(3)하였습니다. 추후 발생할 내부 직원들과의 소통 뿐만 아니라 행사를 준비하며 만날 여러 이해관계자들과의 소통까지도 자신 있습니다.한편</a:t>
            </a:r>
            <a:r>
              <a:rPr sz="1200">
                <a:solidFill>
                  <a:srgbClr val="000000"/>
                </a:solidFill>
                <a:latin typeface="맑은 고딕"/>
              </a:rPr>
              <a:t> 대학 시절 참여했던 뮤직페스티벌 자원봉사 경험은 행사 운영의 실제를 배울 수 있는 기회였습니다. 무대 뒤에서 행사 운영을 돕는 동안, 다양한 연령층과 취향을 가진 사람들이 하나의 주제로 모여 즐거움을 나누는 모습을 관찰할 수 있었습니다. 이런 경험을 살려 경마공원에서도 말이라는 주제를 중심으로 세대와 취향을 아우르는 프로그램을 만들어가고 싶습니다. 더 나아가 사회조사분석사 자격증을 취득하며 배운 통계 프로그램 활용 능력을 바탕으로, 방문객 데이터를 분석해 트렌드를 파악하고 고객의 니즈를 발견하는 데 힘쓰고 싶습니다. 해외 유명 경마공원의 성공 사례를 벤치마킹해 한국 실정에 맞게 적용하는 방안도 모색하겠습니다.이러한 경험과 역량을 바탕으로 경마공원으로 남녀노소 누구나 발걸음이 끊이지 않을 수 있게 노력하고 고민하는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경마공원을 가족 친화적인 종합 레저스포츠 공간으로 변모시키기 위한 한국마사회의 노력에 대해 구체적으로 어떤 점에서 기여하실 수 있을지 말씀해 주시겠습니까?</a:t>
            </a:r>
            <a:br/>
            <a:r>
              <a:t>(2) 과거에 경험하셨던 패밀리레스토랑 아르바이트와 공기업의 민원 응대 업무가 한국마사회에서의 고객 특성 파악에 어떻게 도움이 될 수 있을까요?</a:t>
            </a:r>
            <a:br/>
            <a:r>
              <a:t>(3) 뮤직페스티벌 자원봉사 경험을 통해 행사 운영의 실제를 배웠다고 하셨는데, 경마공원에서의 행사 기획과 운영에 있어 어떤 새로운 프로그램을 구상하고 계신가요?</a:t>
            </a:r>
          </a:p>
        </p:txBody>
      </p:sp>
    </p:spTree>
  </p:cSld>
  <p:clrMapOvr>
    <a:masterClrMapping/>
  </p:clrMapOvr>
</p:sld>
</file>

<file path=ppt/slides/slide5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금융 관련 공기업에서 인턴으로 근무하며 대출 심사 업무를 수행할 당시 팀 내 소통 부재로 인한 업무 비효율이 발생했고, 이를 해결하기 위해 노력한 경험이 있습니다.당시 대출 심사 업무는 주평균 50건 이상의 심사 건수와 복잡한 절차로 인해, 규정에 명시되지 않은 </a:t>
            </a:r>
            <a:r>
              <a:rPr u="sng" b="1" sz="1200">
                <a:solidFill>
                  <a:srgbClr val="000000"/>
                </a:solidFill>
                <a:latin typeface="맑은 고딕"/>
              </a:rPr>
              <a:t>(1)상황이 자주 발생했습니다. 특히 인턴들의 경우 예상하지 못한 상황 처리에 많은 시간이 소요되어, 전체적인 업무 지연이 종종 발생하기도 하였습니다. 더 큰 문제는 팀원들 간 소통이 원활하지 (2)않아, 유사한 문제를 공유하지 않고 각자 해결하느라 시간을 낭비하고 있었다는 점이었습니다.이러한 소통의 어려움을 극복하기 위해 저는 두 가지 방안을 제안했습니다. 첫째, 심사 과정에서 발생하는 고객 문의와 상황별</a:t>
            </a:r>
            <a:r>
              <a:rPr sz="1200">
                <a:solidFill>
                  <a:srgbClr val="000000"/>
                </a:solidFill>
                <a:latin typeface="맑은 고딕"/>
              </a:rPr>
              <a:t> 대처 방안을 엑셀 파일로 정리했습니다. 빈도수가 높은 문의사항과 처리 방법을 카테고리별로 분류하고, 실제 처리 사례를 함께 기재하여 실무에 즉시 활용할 수 있는 </a:t>
            </a:r>
            <a:r>
              <a:rPr u="sng" b="1" sz="1200">
                <a:solidFill>
                  <a:srgbClr val="000000"/>
                </a:solidFill>
                <a:latin typeface="맑은 고딕"/>
              </a:rPr>
              <a:t>(3)데이터베이스를 구축했습니다. 둘째, 매주 '케이스 공유 세션'을 제안하여 실행했습니다. 이 시간을 통해 한 주간 발생했던 특이 케이스와 처리 방법을 공유하였고, 서로의 의견을</a:t>
            </a:r>
            <a:r>
              <a:rPr sz="1200">
                <a:solidFill>
                  <a:srgbClr val="000000"/>
                </a:solidFill>
                <a:latin typeface="맑은 고딕"/>
              </a:rPr>
              <a:t> 자유롭게 나누며 더 나은 대응 방안을 함께 고민했습니다.이러한 노력의 결과, 팀 내 소통이 활성화되어 업무 효율성이 크게 향상되었습니다. 건당 평균 처리 시간이 30분에서 15분으로 단축되었고, 인턴들의 업무 만족도도 크게 상승했습니다. 또한 서로의 경험과 노하우를 지속적으로 공유하며 협력하는 분위기가 형성되었고, 업무에 대한 자신감과 책임감도 높아졌습니다.이 경험을 통해 조직 내 소통의 어려움을 극복하기 위해서는 문제 인식에서 그치지 않고, 구체적인 해결책을 제시하고 실행하는 주도적 태도가 중요하다는 것을 배웠습니다. 한국마사회에서도 이러한 경험을 바탕으로 원활한 소통과 협력을 통해 조직의 성과 향상에 기여하는 인재가 될 수 있도록 항상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금융 공기업 인턴 경험에서, 고객 문의와 대처 방안을 엑셀 파일로 정리하며 데이터베이스를 구축한 방법을 조금 더 상세히 설명해 주시겠습니까?</a:t>
            </a:r>
            <a:br/>
            <a:r>
              <a:t>(2) 케이스 공유 세션을 제안하고 실행하여 팀 내 소통을 활성화한 경험을 바탕으로, 앞으로 타 조직에서도 비슷한 문제를 해결하기 위해 어떤 방안을 제안하실 수 있을까요?</a:t>
            </a:r>
            <a:br/>
            <a:r>
              <a:t>(3) 대출 심사 업무 처리 시간을 절감하고, 팀 내부의 업무 만족도를 높인 경험이 앞으로 한국마사회에서 어떻게 적용될 수 있을까요?</a:t>
            </a:r>
          </a:p>
        </p:txBody>
      </p:sp>
    </p:spTree>
  </p:cSld>
  <p:clrMapOvr>
    <a:masterClrMapping/>
  </p:clrMapOvr>
</p:sld>
</file>

<file path=ppt/slides/slide5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경영지원 분야에서 고객 전문가로 거듭나고자 합니다. 경마공원을 찾는 고객들에게 긍정적 이미지 제공을 통해 지속적으로 관계가 유지되도록 하는 고객 관리 전문가가 되겠습니다.경영지원 분야에서 가장 필요한 역량은 다양한 고객 응대 </a:t>
            </a:r>
            <a:r>
              <a:rPr u="sng" b="1" sz="1200">
                <a:solidFill>
                  <a:srgbClr val="000000"/>
                </a:solidFill>
                <a:latin typeface="맑은 고딕"/>
              </a:rPr>
              <a:t>(1)경험이라고 생각합니다. 고객의 돌발적인 요구에도 당황하지 않고 업무를 수행할 수 있는 능력은 경험에서 비롯되기 때문입니다. 외부 고객과의 접점에서 긍정적 관계 형성을</a:t>
            </a:r>
            <a:r>
              <a:rPr sz="1200">
                <a:solidFill>
                  <a:srgbClr val="000000"/>
                </a:solidFill>
                <a:latin typeface="맑은 고딕"/>
              </a:rPr>
              <a:t> 통해 기업의 경영 목표를 달성하는 것이 제가 광고홍보학을 </a:t>
            </a:r>
            <a:r>
              <a:rPr u="sng" b="1" sz="1200">
                <a:solidFill>
                  <a:srgbClr val="000000"/>
                </a:solidFill>
                <a:latin typeface="맑은 고딕"/>
              </a:rPr>
              <a:t>(2)전공하면서 가장 흥미롭게 느꼈던 부분이기도 합니다. 대학 시절 홍보 대행사에서 고객 분석을 하는 보조 업무를 맡은 경험이 있습니다. 다양한 제품에 대한 홍보 콘텐츠를 작성해야 했기</a:t>
            </a:r>
            <a:r>
              <a:rPr sz="1200">
                <a:solidFill>
                  <a:srgbClr val="000000"/>
                </a:solidFill>
                <a:latin typeface="맑은 고딕"/>
              </a:rPr>
              <a:t> 때문에 고객의 연령층도, 요구사항도 다양하였습니다. 일과를 마친 후에 고객들이 자주 사용하는 온라인 커뮤니티를 방문하여 고객들에게 친근하게 접근하는 방안을 </a:t>
            </a:r>
            <a:r>
              <a:rPr u="sng" b="1" sz="1200">
                <a:solidFill>
                  <a:srgbClr val="000000"/>
                </a:solidFill>
                <a:latin typeface="맑은 고딕"/>
              </a:rPr>
              <a:t>(3)고민하였습니다. 고객들이 어떤 서비스를 선호하고, 어떤 보상을 받고 싶어 하는지를 연구하여 이벤트를 진행하기도 하였습니다. 프랜차이즈 매장에서 1년간 고객을 응대한 경험도</a:t>
            </a:r>
            <a:r>
              <a:rPr sz="1200">
                <a:solidFill>
                  <a:srgbClr val="000000"/>
                </a:solidFill>
                <a:latin typeface="맑은 고딕"/>
              </a:rPr>
              <a:t> 있습니다. 항상 매장에 오는 노년의 단골 고객은 매장의 층계를 올라 주문을 하는 것도 불편한 상황이 있었습니다. 그 고객이 올 때면 늘 매장 밖으로 나가 허리를 숙여 고객에게 귀를 기울인 채로 주문을 받았습니다. 해당 경험을 통해 고객이 다가오기를 기다리는 것보다 먼저 다가가는 것의 중요성도 깨닫게 되었습니다.공공기관에서 근무하며 지자체 공무원을 상대로 업무를 수행하기도 하였습니다. 전문적인 고객인 공무원과의 소통은 늘 규정과 정확한 수치를 근거로 이루어졌습니다. 지자체의 요구 사항을 대응하기 위해 관련 법령을 공부하고, 정확하고 신속하게 근거자료를 작성하고자 했습니다. 해당 경험을 통해 저의 고객 응대 역량은 보다 더 전문성을 갖추게 되었습니다.위와 같은 다양한 고객 응대 역량을 활용하여 한국마사회의 일반 고객 및 유관기관 등 전문적인 고객을 아우르는 고객 관리 전문가로 발돋움하겠습니다.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고객 관리 전문가가 되기 위해 다양한 고객 응대 경험이 중요하다고 하셨는데, 특히 어떤 경험이 가장 지원자의 역량 개발에 기여했다고 생각하시나요?</a:t>
            </a:r>
            <a:br/>
            <a:r>
              <a:t>(2) 상품 홍보 콘텐츠를 작성할 때 고객의 연령층과 요구 사항을 어떻게 분석하고 반영하셨나요?</a:t>
            </a:r>
            <a:br/>
            <a:r>
              <a:t>(3) 매장에서의 단골 손님 응대 경험에서 고객과의 관계 형성에 대해 배운 점은 무엇이며, 이것이 향후 고객 관리에 어떻게 기여할 수 있을까요?</a:t>
            </a:r>
          </a:p>
        </p:txBody>
      </p:sp>
    </p:spTree>
  </p:cSld>
  <p:clrMapOvr>
    <a:masterClrMapping/>
  </p:clrMapOvr>
</p:sld>
</file>

<file path=ppt/slides/slide5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학생회 구성원들과 협력하여 문제를 해결한 경험이 있습니다. 기존 학생회의 가장 큰 고민은 학부 행사에 대한 학부생들의 참여율을 높이는 방법이었습니다. 새로운 학생회로 출범하면서 이 문제를 해결하고자 하였습니다. 학부생들을 대상으로 설문조사를 한 결과, 참여율이 낮았던 원인은 기존 학생회와 학생들 사이 </a:t>
            </a:r>
            <a:r>
              <a:rPr u="sng" b="1" sz="1200">
                <a:solidFill>
                  <a:srgbClr val="000000"/>
                </a:solidFill>
                <a:latin typeface="맑은 고딕"/>
              </a:rPr>
              <a:t>(1)소통의 부재 때문이었습니다.학부생들과 적극적으로 소통하는 방법을 팀원들과 고민하였습니다. 쉽게 참신한 방법이 떠오르지는</a:t>
            </a:r>
            <a:r>
              <a:rPr sz="1200">
                <a:solidFill>
                  <a:srgbClr val="000000"/>
                </a:solidFill>
                <a:latin typeface="맑은 고딕"/>
              </a:rPr>
              <a:t> 않았습니다. 팀원들은 저와 많은 나이 차이가 났고, 저와의 </a:t>
            </a:r>
            <a:r>
              <a:rPr u="sng" b="1" sz="1200">
                <a:solidFill>
                  <a:srgbClr val="000000"/>
                </a:solidFill>
                <a:latin typeface="맑은 고딕"/>
              </a:rPr>
              <a:t>(2)학번 차이 때문에 편하게 의견을 내놓지 못하는 것 같았습니다. 우선 팀원들과의 심리적 거리를 좁히는 것부터 시작해야겠다고 느꼈습니다. 학생회 공동의 목표</a:t>
            </a:r>
            <a:r>
              <a:rPr sz="1200">
                <a:solidFill>
                  <a:srgbClr val="000000"/>
                </a:solidFill>
                <a:latin typeface="맑은 고딕"/>
              </a:rPr>
              <a:t> 달성을 위해서는 외부 </a:t>
            </a:r>
            <a:r>
              <a:rPr u="sng" b="1" sz="1200">
                <a:solidFill>
                  <a:srgbClr val="000000"/>
                </a:solidFill>
                <a:latin typeface="맑은 고딕"/>
              </a:rPr>
              <a:t>(3)고객도 중요하지만 내부 고객인 학생회 구성원들의 목소리부터 들어야 한다고 생각했습니다.이후 회의를 진행하기 전에 항상 팀원들이 쓰는 용어와 관심사들을 알아보고 준비해 갔습니다.</a:t>
            </a:r>
            <a:r>
              <a:rPr sz="1200">
                <a:solidFill>
                  <a:srgbClr val="000000"/>
                </a:solidFill>
                <a:latin typeface="맑은 고딕"/>
              </a:rPr>
              <a:t> 회의를 진행하는 종종 준비해 갔던 것들을 활용하니 분위기가 훨씬 즐거워졌고, 팀원들과의 거리감도 차츰 줄어들었습니다. 점점 팀원들은 본인의 의견을 편하게 제시하기 시작하였습니다. 저는 팀원들의 의견을 취합하여 각각의 개선점과 실현 방안을 제시하며 구체화하였습니다. 대자보나 게시판을 사용하여 단순히 행사 정보를 전달하던 수준에서 그치지 않고, SNS 채널을 활용하여 학부생들이 언제든 의견을 내고, 반영할 수 있도록 하였습니다. 해당 방안을 활용하여 학생회는 학부생들과 더욱 적극적으로 소통할 수 있었고, 학부 행사에 대한 학생들의 참여율도 높아졌습니다.위와 같은 경험을 통해 좋은 협력이나 소통은 단순히 상대의 의견을 잘 듣는다고 이루어지는 것이 아님을 느꼈습니다. 잘 듣기 위한 준비와 상대의 의견에 대한 피드백 역시 마련되어 있을 때, 긍정적인 의사소통이 이루어진다는 것을 깨달았습니다. 해당 경험에서 내, 외부 고객의 관심사에 대한 세심한 관찰 능력과, 요구 사항에 대해 신속하고 정확한 피드백을 제공하는 태도를 체득할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학생회에서 학부생과의 소통을 개선하기 위해 구체적으로 어떤 전략을 사용했는지 설명 부탁드립니다.</a:t>
            </a:r>
            <a:br/>
            <a:r>
              <a:t>(2) 팀원들과의 심리적 거리를 좁히기 위해 어떤 방법을 사용했으며, 그것이 팀의 성과에 어떤 변화를 가져왔나요?</a:t>
            </a:r>
            <a:br/>
            <a:r>
              <a:t>(3) 내부 고객인 학생회 구성원들과의 소통을 개선하려고 시도했던 구체적인 노력에 대해 자세히 설명해 주세요.</a:t>
            </a:r>
          </a:p>
        </p:txBody>
      </p:sp>
    </p:spTree>
  </p:cSld>
  <p:clrMapOvr>
    <a:masterClrMapping/>
  </p:clrMapOvr>
</p:sld>
</file>

<file path=ppt/slides/slide5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경주마 도핑 검사 효율화 및 신뢰성 있는 검사 시스템 구축을 목표로 삼고 있습니다. 경마는 공정성과 신뢰성이 중요한 스포츠로 도핑 검사의 높은 기술력은 국제적인 경쟁력 강화와 경마 인식 개선에 바탕이 됩니다. 도핑 물질이 체내에서 빠르게 배출되기 때문에 검사 시간을 단축하는 것이 중요한 요소입니다. 현재는 많은 시간과 비용이 소모되며, 도핑 방법이 점차 고도화됨에 따라 기존 </a:t>
            </a:r>
            <a:r>
              <a:rPr u="sng" b="1" sz="1200">
                <a:solidFill>
                  <a:srgbClr val="000000"/>
                </a:solidFill>
                <a:latin typeface="맑은 고딕"/>
              </a:rPr>
              <a:t>(1)검사법으로는 검출이 어려운 새로운 물질들이 등장하고 있습니다. 23년 마사회가 발표한 PCR을 이용한 DNA 분석기술 자체 개발은 깊은 인상을</a:t>
            </a:r>
            <a:r>
              <a:rPr sz="1200">
                <a:solidFill>
                  <a:srgbClr val="000000"/>
                </a:solidFill>
                <a:latin typeface="맑은 고딕"/>
              </a:rPr>
              <a:t> 주었습니다. 뿐만 아니라 28년 연속 국제숙련도시험에서 100% 합격을 기록하며 수준 높은 도핑 검사 기술을 갖추고 있습니다. 이러한 성과를 바탕으로 저는 입사 후 시료 특성 및 도핑 검사 방법, 관련 규정을 실무에서 배우고 팀원들과 </a:t>
            </a:r>
            <a:r>
              <a:rPr u="sng" b="1" sz="1200">
                <a:solidFill>
                  <a:srgbClr val="000000"/>
                </a:solidFill>
                <a:latin typeface="맑은 고딕"/>
              </a:rPr>
              <a:t>(2)협력하여 검사 시간 단축과 비용 절감을 위한 시스템 개발하고 싶습니다. 이를 통해 마사회가 경마의 공정성을 확립하는 데</a:t>
            </a:r>
            <a:r>
              <a:rPr sz="1200">
                <a:solidFill>
                  <a:srgbClr val="000000"/>
                </a:solidFill>
                <a:latin typeface="맑은 고딕"/>
              </a:rPr>
              <a:t> </a:t>
            </a:r>
            <a:r>
              <a:rPr u="sng" b="1" sz="1200">
                <a:solidFill>
                  <a:srgbClr val="000000"/>
                </a:solidFill>
                <a:latin typeface="맑은 고딕"/>
              </a:rPr>
              <a:t>(3)기여하고, 보다 신뢰성 높은 시스템을 구축하는 데 중요한 역할을 하고 싶습니다.저는 화학과를 졸업하며 기술원에서 인턴 ,분석기기</a:t>
            </a:r>
            <a:r>
              <a:rPr sz="1200">
                <a:solidFill>
                  <a:srgbClr val="000000"/>
                </a:solidFill>
                <a:latin typeface="맑은 고딕"/>
              </a:rPr>
              <a:t> 세미나를 통해 실험실에서 필요한 기초 분석 기술을 익혔습니다. 화학분석기사, 위험물 산업기사, 산업안전기사 자격증을 취득하여 실험실 안전사고에 대한 대처 능력과 화학 물질 관리에서 탄탄한 기초를 다졌습니다. 이러한 배경은 도핑 검사에서 사용하는 화학 분석 기법과 유해화학물질 관리법을 철저히 준수하는 데 유용할 것입니다. 컴퓨터활용능력 1급을 취득하고, 공공기관 인턴을 하며 엑셀을 다루는 등 사무 업무를 하였고 공공기관의 내부 문화 및 업무 과정, 부서 간 협업의 중요성에 대해 배웠습니다. 제 경험과 역량을 바탕으로, 마사회 도핑 직무에서 도핑 검사의 정확성과 효율성을 높이고, 검사 비용 절감을 위한 새로운 기술 개발에 기여할 수 있을 것입니다. 이를 통해, 경마의 공정성을 더욱 확립하고, 마사회가 글로벌 수준의 도핑 검사 시스템을 운영할 수 있도록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마사회의 도핑 검사 시스템에서 국제 경쟁력을 확보하기 위한 구체적인 기술적 개입 방안을 제안해 주실 수 있나요?</a:t>
            </a:r>
            <a:br/>
            <a:r>
              <a:t>(2) 경주마 도핑 검사 효율화를 위한 새로운 시스템 개발 과정에서 팀원들과의 협력 중 예상되는 어려움은 무엇이며, 이러한 어려움을 어떻게 극복해 나갈 계획인가요?</a:t>
            </a:r>
            <a:br/>
            <a:r>
              <a:t>(3) 화학과 졸업과 관련 자격증을 통해 얻은 경험이 실제 도핑 검사 시간 단축과 비용 절감 시스템 개발에서 어떻게 중요한 역할을 할 수 있습니까?</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저보다 직급은 낮지만, 나이와 경력이 많은 동료들과 협업하는 과정에서 그들의 경험을 존중하며 조직에 빠르게 적응할 수 있었습니다. 당시 저는 조직 내에서 중요한 역할을 맡고</a:t>
            </a:r>
            <a:r>
              <a:rPr sz="1200">
                <a:solidFill>
                  <a:srgbClr val="000000"/>
                </a:solidFill>
                <a:latin typeface="맑은 고딕"/>
              </a:rPr>
              <a:t> 있었지만, 팀원들은 오랜 기간 해당 업무를 담당해 온 경험이 많아 제 의견을 효과적으로 전달하고 이해시키는 과정이 필요했습니다.그들의 의견 중 합리적인 제안은 적극 수용하고, 반대로 개선이 필요한 부분은 논리적으로 설명하며 조율해 나갔습니다. 처음에는 쉽지 않았지만, 한 분이 먼저 마음을 열면서 점차 팀 전체로 신뢰가 확산되었습니다. 이를 통해 탄탄한 팀워크를 구축할 수 있었고, 팀원들의 경험 또한 저에게 중요한 </a:t>
            </a:r>
            <a:r>
              <a:rPr u="sng" b="1" sz="1200">
                <a:solidFill>
                  <a:srgbClr val="000000"/>
                </a:solidFill>
                <a:latin typeface="맑은 고딕"/>
              </a:rPr>
              <a:t>(2)업무 노하우가 되었습니다.그러나 한 분은 끝까지 저에게 마음을 열어주지 않았습니다. 이에 저는 개별적으로 대화를 시도하며 그분의 입장을 경청했습니다. 그 과정에서</a:t>
            </a:r>
            <a:r>
              <a:rPr sz="1200">
                <a:solidFill>
                  <a:srgbClr val="000000"/>
                </a:solidFill>
                <a:latin typeface="맑은 고딕"/>
              </a:rPr>
              <a:t> 업무 경험 차이에서 오는 불안과 신뢰 부족을 느끼고 있다는 점을 알게 되었습니다. 이를 해결하기 위해 저는 먼저 그분들의 전문성을 인정하며 직접 배우는 자세를 취했습니다. 팀원들의 업무를 익히고 노하우를 배우면서 중요한 순간에는 솔선수범하여 문제 해결에 기여했습니다.특히, 고객 민원 처리 과정에서 발생한 문제가 전환점이 되었습니다. 팀원들이 해결하기 어려워하던 민원을 제가 먼저 담당하고 해결책을 제시하자, 팀원들은 제 </a:t>
            </a:r>
            <a:r>
              <a:rPr u="sng" b="1" sz="1200">
                <a:solidFill>
                  <a:srgbClr val="000000"/>
                </a:solidFill>
                <a:latin typeface="맑은 고딕"/>
              </a:rPr>
              <a:t>(3)실무 역량을 인정하기 시작했습니다. 이후 의사결정 과정에서도 팀원들의 의견을 적극 반영하며 함께 논의하는 문화를 형성하였고,</a:t>
            </a:r>
            <a:r>
              <a:rPr sz="1200">
                <a:solidFill>
                  <a:srgbClr val="000000"/>
                </a:solidFill>
                <a:latin typeface="맑은 고딕"/>
              </a:rPr>
              <a:t> 자연스럽게 협업의 시너지를 이끌어냈습니다.이러한 변화가 쌓이며 팀의 성과가 향상되고 업무 효율성이 개선되었습니다. 또한, 각자의 경험을 공유하며 배우는 문화가 정착되었고 조직 내 소통도 더욱 원활해졌습니다.이 경험을 통해 저는 조직 내에서 상대방의 경험을 존중하고 먼저 다가서는 노력이 협업의 핵심임을 더욱 깊이 이해하게 되었습니다. 한국마사회에서도 이러한 경험을 바탕으로 원활한 소통과 협업을 이끌어내며, 구성원들과 함께 성장하는 환경을 조성하겠습니다.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경력이 많은 동료들과 협업할 때 그들의 경험을 존중하시며 적응하셨다고 했습니다. 그중 기억에 남는 동료의 조언이나 경험은 무엇이었으며, 직무에 어떤 영향을 미쳤나요?</a:t>
            </a:r>
            <a:br/>
            <a:r>
              <a:t>(2) 한 팀원이 끝까지 마음을 열지 않아 개별적으로 대화를 시도하셨다고 했습니다. 그분과의 대화에서 어떤 소통 전략이 가장 효과적이었는지 구체적으로 설명해주시고, 이 경험이 향후 팀 내 소통에 어떤 식으로 기여할 수 있을까요?</a:t>
            </a:r>
            <a:br/>
            <a:r>
              <a:t>(3) 어려운 고객 민원을 먼저 해결하셨다고 했는데, 구체적인 사례를 설명해주시고, 이를 해결하는 과정에서 어떤 역량을 새로이 개발하거나 강화했는지 말씀해주실 수 있나요?</a:t>
            </a:r>
          </a:p>
        </p:txBody>
      </p:sp>
    </p:spTree>
  </p:cSld>
  <p:clrMapOvr>
    <a:masterClrMapping/>
  </p:clrMapOvr>
</p:sld>
</file>

<file path=ppt/slides/slide5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카페 아르바이트 중 교대 근무자와의 인수인계 과정에서 소통의 어려움을 겪었습니다. 교대 근무가 이루어질 때마다 업무 내용의 누락이나 전달되지 않은 상황이 발생했고 그로 인해 혼선이 일어났습니다. 처음에는 그 문제를 단순히 업무 처리 미숙으로 생각했지만 점차 이를 해결하기 위해 동료들과 대화를 시도하면서 문제의 근본적인 </a:t>
            </a:r>
            <a:r>
              <a:rPr u="sng" b="1" sz="1200">
                <a:solidFill>
                  <a:srgbClr val="000000"/>
                </a:solidFill>
                <a:latin typeface="맑은 고딕"/>
              </a:rPr>
              <a:t>(1)원인이 소통의 부재와 업무 매뉴얼의 부재에 있다는 것을 깨달았습니다.문제가 지속되자 대화를 요청하게 되었고, 예상과는 달리 동료는 자신도 많은 업무를</a:t>
            </a:r>
            <a:r>
              <a:rPr sz="1200">
                <a:solidFill>
                  <a:srgbClr val="000000"/>
                </a:solidFill>
                <a:latin typeface="맑은 고딕"/>
              </a:rPr>
              <a:t> 처리하고 있다는 불만을 표출했습니다. 이 </a:t>
            </a:r>
            <a:r>
              <a:rPr u="sng" b="1" sz="1200">
                <a:solidFill>
                  <a:srgbClr val="000000"/>
                </a:solidFill>
                <a:latin typeface="맑은 고딕"/>
              </a:rPr>
              <a:t>(2)상황에서 감정적으로 대응하기보다 마음을 가라앉히고 이후 매장을 방문하여 다시 대화를 요청했습니다. 대화 과정에서 교대 근무자가 시간대 변경 후에 새로운 업무에 대한 충분한</a:t>
            </a:r>
            <a:r>
              <a:rPr sz="1200">
                <a:solidFill>
                  <a:srgbClr val="000000"/>
                </a:solidFill>
                <a:latin typeface="맑은 고딕"/>
              </a:rPr>
              <a:t> 이해가 부족하다는 사실을 알게 되었고, 매뉴얼 부재로 인해 예전 업무를 계속 처리하고 있었던 것이 문제의 원인임을 </a:t>
            </a:r>
            <a:r>
              <a:rPr u="sng" b="1" sz="1200">
                <a:solidFill>
                  <a:srgbClr val="000000"/>
                </a:solidFill>
                <a:latin typeface="맑은 고딕"/>
              </a:rPr>
              <a:t>(3)확인할 수 있었습니다. 이를 통해 동료가 겪고 있는 업무에 대한 어려움과 스트레스를 이해하게 되었고, 저는 소통을 개선하고 업무를 효율적으로 관리하기 위해 적극적으로</a:t>
            </a:r>
            <a:r>
              <a:rPr sz="1200">
                <a:solidFill>
                  <a:srgbClr val="000000"/>
                </a:solidFill>
                <a:latin typeface="맑은 고딕"/>
              </a:rPr>
              <a:t> 나섰습니다. 다른 동료들과의 소통을 통해 각각의 시간대에서 겪고 있는 문제점과 불편 사항을 수집하고, 각각의 시간대의 업무 매뉴얼을 작성하여 교대 근무자들이 각 시간대에 맡은 업무를 명시하였습니다. 그 결과 매뉴얼을 도입함으로써 교대 근무자들이 각자 맡은 업무에 대해 명확하게 이해할 수 있게 되었으며, 업무 효율성이 향상되었습니다. 또한 새로운 근무자들이 참고할 수 있도록 함으로써, 위와 같은 일을 예방하였습니다. 이 경험을 통해 소통의 중요성과 문제 해결 능력을 배웠습니다. 업무의 흐름과 절차를 체계적으로 정리하고 매뉴얼을 통해 지침을 명확히 제시하는 것이 얼마나 중요한지 깨달았습니다. 또한, 주도적으로 문제를 해결하고 협력적인 분위기를 만드는 것이 업무 효율성을 높이는 데 큰 도움이 된다는 점을 확인할 수 있었습니다. 이러한 경험을 바탕으로 업무를 효율적으로 개선하고, 팀워크를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당신이 교대 근무자와 대화를 시도할 때 직면했던 가장 큰 난관은 무엇이었으며, 그 경험이 이후의 협력적인 문제 해결에 어떻게 영향을 미쳤나요?</a:t>
            </a:r>
            <a:br/>
            <a:r>
              <a:t>(2) 소통 부족으로 인한 문제 해결 과정에서 다른 동료들과의 협력 방법에 대해 구체적으로 설명해 주시겠어요?</a:t>
            </a:r>
            <a:br/>
            <a:r>
              <a:t>(3) 교대 근무자와의 소통 문제를 해결하기 위해 작성한 매뉴얼이 업무 효율성 향상에 정확히 어떻게 기여했는지 설명해 주세요.</a:t>
            </a:r>
          </a:p>
        </p:txBody>
      </p:sp>
    </p:spTree>
  </p:cSld>
  <p:clrMapOvr>
    <a:masterClrMapping/>
  </p:clrMapOvr>
</p:sld>
</file>

<file path=ppt/slides/slide5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a:t>
            </a:r>
            <a:r>
              <a:rPr u="sng" b="1" sz="1200">
                <a:solidFill>
                  <a:srgbClr val="000000"/>
                </a:solidFill>
                <a:latin typeface="맑은 고딕"/>
              </a:rPr>
              <a:t>(1)검사 역량을 강화하겠습니다. 현재 화학분석기사 자격증을 보유하고 있습니다. 화학물질의 구조와 특성, 분석계획 수립에서부터 결과 해석까지 공부해 볼 수 있었고 분석기법에</a:t>
            </a:r>
            <a:r>
              <a:rPr sz="1200">
                <a:solidFill>
                  <a:srgbClr val="000000"/>
                </a:solidFill>
                <a:latin typeface="맑은 고딕"/>
              </a:rPr>
              <a:t> 대한 이해와 실험 기기 활용 능력을 갖출 수 있었습니다. 검체 전처리 및 분석기법의 정밀도 향상을 통해 공정하고 신뢰성 있는 결과를 도출하겠습니다.둘째, 한국마사회가 미래에도 </a:t>
            </a:r>
            <a:r>
              <a:rPr u="sng" b="1" sz="1200">
                <a:solidFill>
                  <a:srgbClr val="000000"/>
                </a:solidFill>
                <a:latin typeface="맑은 고딕"/>
              </a:rPr>
              <a:t>(2)최고 수준의 검사 기관으로 인정받기 위해 노력하겠습니다. 신규 금지 약물들의 검출 기술을 개발하고 데이터 분석을 통해 도핑 패턴을 예측하여 도핑 방지 시스템을 만들겠습니다.</a:t>
            </a:r>
            <a:r>
              <a:rPr sz="1200">
                <a:solidFill>
                  <a:srgbClr val="000000"/>
                </a:solidFill>
                <a:latin typeface="맑은 고딕"/>
              </a:rPr>
              <a:t>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a:t>
            </a:r>
            <a:r>
              <a:rPr u="sng" b="1" sz="1200">
                <a:solidFill>
                  <a:srgbClr val="000000"/>
                </a:solidFill>
                <a:latin typeface="맑은 고딕"/>
              </a:rPr>
              <a:t>(3)학과의 수업을 들으며 생물에 대한 기초지식을 쌓았습니다. 그리고 AI와 같은 첨단기술을 분석기법에 적용하려면 데이터 분석 능력이 필요하다고 생각했습니다. '빅데이터 분석</a:t>
            </a:r>
            <a:r>
              <a:rPr sz="1200">
                <a:solidFill>
                  <a:srgbClr val="000000"/>
                </a:solidFill>
                <a:latin typeface="맑은 고딕"/>
              </a:rPr>
              <a:t> 첫걸음 시작하기'와 같은 데이터 분석 관련 수업을 들으며 첨단기술에 대한 지식을 쌓고자 했습니다. 미래 첨단 분석기법을 활용해서 국제 수준의 도핑 관리 시스템을 구축하는데 일조하겠습니다.셋째, 국제공인 시험기관 유지에 기여하겠습니다. ISO/IEC 17025 인증을 획득한 기관으로써 검사 성적서의 국제 공신력을 가지고 있습니다.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화학분석기사 자격증을 통해 익힌 분석기법을 한국마사회 도핑 검사업무에 어떻게 접목시킬 계획인지 구체적으로 설명해 주시겠습니까?</a:t>
            </a:r>
            <a:br/>
            <a:r>
              <a:t>(2) 신규 금지 약물 검출 기술 개발에 있어 과거의 학습 경험이 어떻게 도움이 되었는지 구체적으로 설명해 주실 수 있나요?</a:t>
            </a:r>
            <a:br/>
            <a:r>
              <a:t>(3) ISO/IEC 17025 인증과 관련하여 지원자가 수강한 교육이 검사 성적서의 국제 공신력에 어떻게 기여할 계획인지 구체적으로 설명해 주세요.</a:t>
            </a:r>
          </a:p>
        </p:txBody>
      </p:sp>
    </p:spTree>
  </p:cSld>
  <p:clrMapOvr>
    <a:masterClrMapping/>
  </p:clrMapOvr>
</p:sld>
</file>

<file path=ppt/slides/slide5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a:t>
            </a:r>
            <a:r>
              <a:rPr u="sng" b="1" sz="1200">
                <a:solidFill>
                  <a:srgbClr val="000000"/>
                </a:solidFill>
                <a:latin typeface="맑은 고딕"/>
              </a:rPr>
              <a:t>(1)중급신소재 및 실험’ 과목에서 ‘GO/PMMA composite’ 프로젝트를 수행했습니다. 목표는 GO/PMMA 복합체의 합성과 전기전도성 측정이었습니다. 수업시간에 배웠던 장비를 이용해</a:t>
            </a:r>
            <a:r>
              <a:rPr sz="1200">
                <a:solidFill>
                  <a:srgbClr val="000000"/>
                </a:solidFill>
                <a:latin typeface="맑은 고딕"/>
              </a:rPr>
              <a:t>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a:t>
            </a:r>
            <a:r>
              <a:rPr u="sng" b="1" sz="1200">
                <a:solidFill>
                  <a:srgbClr val="000000"/>
                </a:solidFill>
                <a:latin typeface="맑은 고딕"/>
              </a:rPr>
              <a:t>(2)4pp(4-point-probe)장비로 전도성을 비교하는 것이 계획이었습니다. 하지만 합성물질의 저항이 커서 4pp로는 측정되지 않았고, 실험을 포기해야 할</a:t>
            </a:r>
            <a:r>
              <a:rPr sz="1200">
                <a:solidFill>
                  <a:srgbClr val="000000"/>
                </a:solidFill>
                <a:latin typeface="맑은 고딕"/>
              </a:rPr>
              <a:t> 상황에 이르렀습니다. 목표 달성을 하지 못하게 될 위기였습니다. </a:t>
            </a:r>
            <a:r>
              <a:rPr u="sng" b="1" sz="1200">
                <a:solidFill>
                  <a:srgbClr val="000000"/>
                </a:solidFill>
                <a:latin typeface="맑은 고딕"/>
              </a:rPr>
              <a:t>(3)까다로운 합성과정으로 4번의 반복실험을 진행한 상황이어서 팀원 모두 지쳐있었습니다. 결과 발표까지 얼마 남아 있지 않았고, 결론 도출을 하지 못한 상태였습니다. 일부 팀원은 했던 결과물까지만</a:t>
            </a:r>
            <a:r>
              <a:rPr sz="1200">
                <a:solidFill>
                  <a:srgbClr val="000000"/>
                </a:solidFill>
                <a:latin typeface="맑은 고딕"/>
              </a:rPr>
              <a:t> 제출하자고 했습니다. 그러나 저는 한 달간의 프로젝트를 이대로 끝내고 싶지 않았습니다. 그날 집으로 돌아와 그동안 배웠던 전공서적들을 찾아보았습니다. bandgap을 이용하여 전기전도도 차이를 알 수 있음을 생각해냈고 uv/vis 장치로 각각 적절한 용매에 녹인 PMMA와 GO/PMMA의 흡광도를 측정한 후 bandgap을 비교했습니다. PMMA보다 bandgap이 작아지는 것을 보고 전도성이 증가한다는 결론을 도출했습니다. 실험을 포기할 수도 있었지만, 팀원과 힘을 합쳐 끈질긴 탐구 끝에 성공적으로 실험을 끝내 A+이라는 좋은 성적을 받았습니다.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‘GO/PMMA composite’ 프로젝트에서 겪었던 가장 큰 어려움은 무엇이었으며 이를 어떻게 극복하셨나요?</a:t>
            </a:r>
            <a:br/>
            <a:r>
              <a:t>(2) 프로젝트를 진행하면서 팀원과의 소통에서 어떤 부분이 가장 도전적이었으며, 이를 어떻게 해결하셨나요?</a:t>
            </a:r>
            <a:br/>
            <a:r>
              <a:t>(3) 프로젝트의 결과 발표까지 얼마 남지 않은 시점에서 프로젝트 마무리를 위해 어떤 전략을 사용하셨나요?</a:t>
            </a:r>
          </a:p>
        </p:txBody>
      </p:sp>
    </p:spTree>
  </p:cSld>
  <p:clrMapOvr>
    <a:masterClrMapping/>
  </p:clrMapOvr>
</p:sld>
</file>

<file path=ppt/slides/slide5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[매출채권 관련 관리회계 업무 경험]보고서 등의 작성 및 관리, 내부통제 운영 관련하여 경영실적 </a:t>
            </a:r>
            <a:r>
              <a:rPr u="sng" b="1" sz="1200">
                <a:solidFill>
                  <a:srgbClr val="000000"/>
                </a:solidFill>
                <a:latin typeface="맑은 고딕"/>
              </a:rPr>
              <a:t>(1)평가결과와 경영평가 지적사항에 따라 보고서를 작성하고 내부통제 관련하여 개선해 나가겠습니다. 매출채권 관련 관리회계(여신관리)</a:t>
            </a:r>
            <a:r>
              <a:rPr sz="1200">
                <a:solidFill>
                  <a:srgbClr val="000000"/>
                </a:solidFill>
                <a:latin typeface="맑은 고딕"/>
              </a:rPr>
              <a:t> 업무 경험이 있어 업무에 빠르게 적응할 수 있다고 생각합니다. 매월 판매 계획을 가지고 앞으로 1년간 여신/유보금을 전망하는 엑셀 자료를 만들고 있습니다. 매월 수금하지 못한 </a:t>
            </a:r>
            <a:r>
              <a:rPr u="sng" b="1" sz="1200">
                <a:solidFill>
                  <a:srgbClr val="000000"/>
                </a:solidFill>
                <a:latin typeface="맑은 고딕"/>
              </a:rPr>
              <a:t>(2)여신/유보금 현황 또한 액수를 업데이트하여 엑셀 자료를 만들고</a:t>
            </a:r>
            <a:r>
              <a:rPr sz="1200">
                <a:solidFill>
                  <a:srgbClr val="000000"/>
                </a:solidFill>
                <a:latin typeface="맑은 고딕"/>
              </a:rPr>
              <a:t> 있습니다. 필요한 자료를 수취하고 송부하기 위해 영업팀, 자금팀과 의사소통을 하였습니다. 업무를 정확하게 하기 위해 매뉴얼을 만들었습니다. 업무를 빠르게 하기 위해 엑셀 공부를 하였습니다.[재무와 회계]재무분석 및 리스크관리, 회계정보시스템 운용 관련하여 정확한 재무, 회계 자료를 산출하고 관계자 분들에게 재무, 회계 관련 인사이트를 제공하겠습니다. 매출채권 관련 관리회계(여신관리) 업무를 하며 재무와 회계 지식이 필요함을 느껴 재무와 회계를 공부하였습니다. </a:t>
            </a:r>
            <a:r>
              <a:rPr u="sng" b="1" sz="1200">
                <a:solidFill>
                  <a:srgbClr val="000000"/>
                </a:solidFill>
                <a:latin typeface="맑은 고딕"/>
              </a:rPr>
              <a:t>(3)대학생과 입사 전에 수학과 금융사회, 회계원리를 수강하고 CPA 준비를 하며 재무와 회계를 공부하였습니다. 입사 후 재무 관련하여 투자자산운용사</a:t>
            </a:r>
            <a:r>
              <a:rPr sz="1200">
                <a:solidFill>
                  <a:srgbClr val="000000"/>
                </a:solidFill>
                <a:latin typeface="맑은 고딕"/>
              </a:rPr>
              <a:t> 자격증을 취득하였습니다. 회계 관련하여 재경관리사를 취득하였습니다.[경제학과 데이터 분석]경영성과 관리, 보수 및 복지제도 운영 관련하여 최소한의 비용으로 최대의 이익을 가져올 수 있는 방안을 마련하고 싶습니다. 계량경제학, 법경제학, 공공및정치경제, 게임이론과 응용, 재정학, 산업조직론 등 경제학의 많은 분야를 공부하였습니다. 경제학에 수학이 중요하다고 생각해 선형대수를 들었습니다. 통계학과 전공과목인 선형대수는 어려웠고 처음 성적은 C+를 받았습니다. 졸업할 때까지 세 번의 재수강 중 하나가 선형대수였습니다. 결국엔 A-를 받았는데 제가 대학생 때 전공 과목 아닌 과목에 가장 열정을 쏟아 부은 것 같습니다. 이러한 데이터 분석과 관련하여 데이터분석준전문가 자격증도 취득하였습니다.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매출채권 관련 관리회계 업무에서 풍부한 경험을 보유하셨다고 언급하셨는데, 이 경험을 통해 가장 어려웠던 상황과 이를 어떻게 극복했는지 구체적으로 설명해주시겠습니까?</a:t>
            </a:r>
            <a:br/>
            <a:r>
              <a:t>(2) 당신의 경험에서 영업팀, 자금팀과의 소통을 강조한 부분이 있습니다. 이와 관련하여 소통 과정에서 발생했던 문제를 해결한 특정 사례를 말씀해주시겠습니까?</a:t>
            </a:r>
            <a:br/>
            <a:r>
              <a:t>(3) 투자자산운용사와 재경관리사 자격증 취득이 실제 업무 수행에 어떤 영향을 미쳤는지 설명해 주시고, 이 자격증을 취득하는 과정에서 가장 힘든 점이 무엇이었는지 말씀해 주실 수 있나요?</a:t>
            </a:r>
          </a:p>
        </p:txBody>
      </p:sp>
    </p:spTree>
  </p:cSld>
  <p:clrMapOvr>
    <a:masterClrMapping/>
  </p:clrMapOvr>
</p:sld>
</file>

<file path=ppt/slides/slide5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[회사 적응]전 회사에 입사함으로써 얻는 기쁨이 많았지만 그만큼 어려운 점도 있었다고 생각합니다. 사회생활을 하는 것은 그 때가 처음이어서 긴장을 했습니다. 입사하고 한 달 동안은 동기들과 본사가 아닌 연수원과 공장에서 교육을 받았습니다. 그곳에서는 서로가 처음 보는 신입이었기에 서로 어떤 사람인지 궁금해하면서 친해졌습니다.본사에 </a:t>
            </a:r>
            <a:r>
              <a:rPr u="sng" b="1" sz="1200">
                <a:solidFill>
                  <a:srgbClr val="000000"/>
                </a:solidFill>
                <a:latin typeface="맑은 고딕"/>
              </a:rPr>
              <a:t>(1)올라와서 팀에 배정되어 본격적으로 회사 생활을 하였습니다. 팀원분들께서 잘해주셨지만 업무를 배우는 것이 쉽지 않았습니다. 업무를 하다보면 시간이</a:t>
            </a:r>
            <a:r>
              <a:rPr sz="1200">
                <a:solidFill>
                  <a:srgbClr val="000000"/>
                </a:solidFill>
                <a:latin typeface="맑은 고딕"/>
              </a:rPr>
              <a:t> 너무 빨리 갔지만 선배님들께서 하시는 일에 비하면 한 것이 없었습니다. 남에게 </a:t>
            </a:r>
            <a:r>
              <a:rPr u="sng" b="1" sz="1200">
                <a:solidFill>
                  <a:srgbClr val="000000"/>
                </a:solidFill>
                <a:latin typeface="맑은 고딕"/>
              </a:rPr>
              <a:t>(2)피해를 끼치지 않으려는 저의 성격상 저의 업무에 만족하지 못하였습니다. 입사 초기에는 퇴근해서 집에 도착해서 저녁</a:t>
            </a:r>
            <a:r>
              <a:rPr sz="1200">
                <a:solidFill>
                  <a:srgbClr val="000000"/>
                </a:solidFill>
                <a:latin typeface="맑은 고딕"/>
              </a:rPr>
              <a:t> 먹고 바로 잤습니다. 어떻게 하면 회사에 잘 적응할지 생각해보았습니다.첫 번째는 팀원과의 긍정적인 대화를 한 것입니다. 이를 통해 적응에 대한 의지와 팀원들에 대한 감사함을 보였습니다.두 번째는 엑셀, 회계, 무역영어 등 </a:t>
            </a:r>
            <a:r>
              <a:rPr u="sng" b="1" sz="1200">
                <a:solidFill>
                  <a:srgbClr val="000000"/>
                </a:solidFill>
                <a:latin typeface="맑은 고딕"/>
              </a:rPr>
              <a:t>(3)업무 공부를 한 것입니다. 사수님께서 업무에 빠르게 적응하기 위해 퇴근 후 공부하라고 하셔서 아침이나 주말에 공부하였습니다.세 번째는 동기들하고 잘 지내는 것이었습니다.</a:t>
            </a:r>
            <a:r>
              <a:rPr sz="1200">
                <a:solidFill>
                  <a:srgbClr val="000000"/>
                </a:solidFill>
                <a:latin typeface="맑은 고딕"/>
              </a:rPr>
              <a:t> 동기들과 많이 친해져서 같이 점심과 저녁을 먹으면서 서로 어떻게 지내는지 말하면서 스트레스를 많이 해소할 수 있었습니다.네 번째는 헬스장을 가는 것이었습니다. 헬스장을 10년 넘게 다녔습니다. 입사 직후에는 한동한 피곤해서 퇴근하고 갈 수가 없었습니다. 그럼에도 불구하고 건강하게 직장 생활을 하기 위해 헬스장을 꾸준히 다니고 있습니다. 이러한 네 가지 방법으로 회사에 잘 적응하였습니다.저는 팀 내에서 더욱 활발히 소통하고 협력할 수 있게 되었습니다. 이는 팀 전체의 성과 향상에도 기여했습니다. 제 자신에 대한 신뢰가 생기면서 업무에 대한 만족도가 높아졌습니다. 이러한 변화는 저의 직장 생활을 더욱 긍정적으로 만들어주었습니다. 앞으로의 경력에도 큰 도움이 될 것이라고 확신합니다.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회사에서 적응하는 과정에서 동기들과의 관계 형성이 중요했음을 언급하셨는데, 지원자가 친밀함을 쌓기 위해 사용한 구체적인 방법은 무엇이었고, 이를 통해 얻은 가장 큰 교훈이나 변화가 무엇이었나요?</a:t>
            </a:r>
            <a:br/>
            <a:r>
              <a:t>(2) 업무 적응을 위해 여러 가지 개인적인 노력을 하셨다고 했습니다. 특히, 퇴근 후나 주말에 진행한 공부 방법이 어떤 도움이 되었는지 명확한 사례를 들어 설명해주시겠습니까?</a:t>
            </a:r>
            <a:br/>
            <a:r>
              <a:t>(3) 입사 초기 헬스장을 다녔던 경험이 직장 적응과 스트레스 관리에 어떻게 기여했다고 생각하시나요? 그리고 이를 통해 얻은 건강상 또는 정신적인 변화에 대해 말씀해 주시겠습니까?</a:t>
            </a:r>
          </a:p>
        </p:txBody>
      </p:sp>
    </p:spTree>
  </p:cSld>
  <p:clrMapOvr>
    <a:masterClrMapping/>
  </p:clrMapOvr>
</p:sld>
</file>

<file path=ppt/slides/slide5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"공익 기여를 위한 법무 직무의 비전"입사 후, 저의 목표는 한국마사회의 법률 리스크를 최소화하여 경마 운영에 안정성을 확보하는 것입니다. 경마가 운영되는 과정에서 부동산 계약 등 다양한 계약이 체결되며, 이러한 </a:t>
            </a:r>
            <a:r>
              <a:rPr u="sng" b="1" sz="1200">
                <a:solidFill>
                  <a:srgbClr val="000000"/>
                </a:solidFill>
                <a:latin typeface="맑은 고딕"/>
              </a:rPr>
              <a:t>(1)계약들이 추후에 문제가 발생할 확률을 최대한 줄이는 것이 중요하다고 생각합니다. 계약의 안정성 확보는 사업이 계획에 맞게 진행될 수 있도록 하여 수익성을 제고하고, 공익사업인 도박 중독 예방 상담 등에도 더욱 적극적으로 기여할</a:t>
            </a:r>
            <a:r>
              <a:rPr sz="1200">
                <a:solidFill>
                  <a:srgbClr val="000000"/>
                </a:solidFill>
                <a:latin typeface="맑은 고딕"/>
              </a:rPr>
              <a:t> 수 있게 하여 궁극적으로 경마와 마사회에 대한 국민들의 인식을 변화시킬 수 있다고 생각하기 때문입니다.이러한 목표를 달성하기 위해, 저는 소송법과 마사회법 등 관련 법령을 꾸준히 숙지하고 저의 대인관계능력을 이용하여 동료, 선배님들과 원활한 관계를 유지하여 직간접적으로 실무에 대한 경험을 적극적으로 쌓아갈 계획입니다. 그리고 공인중개사 자격증을 취득하기 위해 학습한 계약 관련 법령과 그 이후 </a:t>
            </a:r>
            <a:r>
              <a:rPr u="sng" b="1" sz="1200">
                <a:solidFill>
                  <a:srgbClr val="000000"/>
                </a:solidFill>
                <a:latin typeface="맑은 고딕"/>
              </a:rPr>
              <a:t>(2)수행한 다수의 임대차 계약 경험을 활용하여 한국마사회에서 체결되는 여러 계약서들을 꼼꼼하게 검토하고 문제를 사전에 예방할 수 있도록 기여할 것입니다.또한, 저의 대인관계를 원활하게 형성하는 능력은 팀 내에서뿐만 아니라 팀 외부와의 협력에서도 활용할 수 있습니다. 협업을 통해 다양한 의견을 수렴하고, 문제 해결에 필요한 정보를 공유함으로써 보다 효과적인 업무 수행이 가능할 것입니다. 그리고 원칙을 준수하여 업무를 처리하려는 저의 태도는 동료 및 상사에게 (3)신뢰를 얻고 협력하는 데 중요한 역할을 할 것입니다.입사 후에는 저에게 부족한 법률 및 규정을 꾸준히 학습하고, 이를 바탕으로 원칙을 준수하여 신뢰받는 한국마사회의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계약의 안정성을 확보하는 것이 수익성 증대와 공익사업 기여에 어떻게 구체적으로 영향을 미칠 수 있다고 생각하시는지 설명 부탁드립니다.</a:t>
            </a:r>
            <a:br/>
            <a:r>
              <a:t>(2) 지원자가 체결한 다양한 임대차 계약 경험은 한국마사회에서 어떤 방식으로 구체적으로 활용될 수 있나요?</a:t>
            </a:r>
            <a:br/>
            <a:r>
              <a:t>(3) 지원자는 대인관계를 활용하여 업무를 수행한다고 했는데, 앞으로 어떤 상황에서 어떻게 대인관계를 활용할 계획이신가요?</a:t>
            </a:r>
          </a:p>
        </p:txBody>
      </p:sp>
    </p:spTree>
  </p:cSld>
  <p:clrMapOvr>
    <a:masterClrMapping/>
  </p:clrMapOvr>
</p:sld>
</file>

<file path=ppt/slides/slide5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”배려로 극복한 갈등 상황“저는 상대방에 대한 배려를 통해 </a:t>
            </a:r>
            <a:r>
              <a:rPr u="sng" b="1" sz="1200">
                <a:solidFill>
                  <a:srgbClr val="000000"/>
                </a:solidFill>
                <a:latin typeface="맑은 고딕"/>
              </a:rPr>
              <a:t>(1)협력적인 관계를 형성하며, 촉박한 기간 내에 업무를 차질 없이 완수한 경험이 있습니다. 이전에 부동산 자산관리팀에서 임대차 계약 업무를 수행할 때, 지국</a:t>
            </a:r>
            <a:r>
              <a:rPr sz="1200">
                <a:solidFill>
                  <a:srgbClr val="000000"/>
                </a:solidFill>
                <a:latin typeface="맑은 고딕"/>
              </a:rPr>
              <a:t> 사무실 이전 일정과 관련해 현장 책임자와 의견 차이가 있었습니다. 지국장님은 월말 마감과 워크숍 등으로 바쁘셔서 이전 업무를 미루자고 하셨지만, 계약기간이 얼마 남지 않은 상황에서 계약 연장이 불가능하다고 판단했습니다. 또한 지국이 본사와 먼 거리에 위치해 있어 직접 방문하는 것은 시간과 비용을 낭비하는 일이었습니다. 그래서 지국장님의 협력이 반드시 필요했습니다.이때 저는 지국장님과 충분한 대화를 통해 현장의 상황을 이해하고, 상대방을 배려하려 노력했습니다. 우선 지국장님의 일정과 현장 상황을 경청한 후, 협력이 어렵다는 입장에 공감하며 최소한의 협력을 부탁드렸습니다. 지국 이전 업무의 절차와 각 단계의 예상 소요 시간을 설명하며, 일정을 미루게 된다면 기간이 부족할 수 있다는 점을 과거 경험을 통해 설득력 있게 전달했습니다. 또한 지국장님의 일정을 최대한 고려하여 업무 계획을 세우고, </a:t>
            </a:r>
            <a:r>
              <a:rPr u="sng" b="1" sz="1200">
                <a:solidFill>
                  <a:srgbClr val="000000"/>
                </a:solidFill>
                <a:latin typeface="맑은 고딕"/>
              </a:rPr>
              <a:t>(2)주말 및 야근 시간과 같은 제가 동원할 수 있는 모든 시간을 활용해 처리할 수 있는 마지노선을 제시하며 협조를 요청했습니다.결국 지국장님께서는 제 배려에 감사하다고 말씀하시며, 일정 중에 시간을 내어 업무를 예상보다 빠르게 처리해 주셨습니다.</a:t>
            </a:r>
            <a:r>
              <a:rPr u="sng" b="1" sz="1200">
                <a:solidFill>
                  <a:srgbClr val="000000"/>
                </a:solidFill>
                <a:latin typeface="맑은 고딕"/>
              </a:rPr>
              <a:t>(3) 덕분에 평균 3개월이 소요되는 지국 이전 업무를 단 3주 안에 완료할 수 있었습니다. 이러한 경험은 협력에 필요한 자세와 중요성을 깨닫게 해주었고 제가 한국마사회에서 동료 및 선배님들과 협력하여 어려운 업무도 잘 수행하는 데 크게 기여할 것이라 확신합니다.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부동산 자산관리팀에서의 경험을 바탕으로 지원자가 팀 내 갈등을 예방하기 위해 어떤 전략을 사용할 계획인가요?</a:t>
            </a:r>
            <a:br/>
            <a:r>
              <a:t>(2) 지원자는 지국장님과의 갈등을 배려로 해결했다고 했는데, 이후 한국마사회에서 비슷한 상황이 발생하면 어떻게 대응하실 예정인가요?</a:t>
            </a:r>
            <a:br/>
            <a:r>
              <a:t>(3) 평균적으로 3개월이 걸릴 업무를 3주 안에 완료할 수 있었던 이렇게 빠르게 처리할 수 있었던 주요 원인이 무엇이라고 생각하시나요?</a:t>
            </a:r>
          </a:p>
        </p:txBody>
      </p:sp>
    </p:spTree>
  </p:cSld>
  <p:clrMapOvr>
    <a:masterClrMapping/>
  </p:clrMapOvr>
</p:sld>
</file>

<file path=ppt/slides/slide5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a:t>
            </a:r>
            <a:r>
              <a:rPr u="sng" b="1" sz="1200">
                <a:solidFill>
                  <a:srgbClr val="000000"/>
                </a:solidFill>
                <a:latin typeface="맑은 고딕"/>
              </a:rPr>
              <a:t>(1)경마를 추진하고 있다는 점에서, 저의 목표는 회사의 비전 달성에 기여할 것입니다.저는 공연 문화에 관심이 많아 밴드 동아리에서</a:t>
            </a:r>
            <a:r>
              <a:rPr sz="1200">
                <a:solidFill>
                  <a:srgbClr val="000000"/>
                </a:solidFill>
                <a:latin typeface="맑은 고딕"/>
              </a:rPr>
              <a:t> </a:t>
            </a:r>
            <a:r>
              <a:rPr u="sng" b="1" sz="1200">
                <a:solidFill>
                  <a:srgbClr val="000000"/>
                </a:solidFill>
                <a:latin typeface="맑은 고딕"/>
              </a:rPr>
              <a:t>(2)활동하고 여러 밴드 공연 및 음악 페스티벌을 체험하여 팬덤이 성장하는 과정과 그 중심의 마케팅</a:t>
            </a:r>
            <a:r>
              <a:rPr sz="1200">
                <a:solidFill>
                  <a:srgbClr val="000000"/>
                </a:solidFill>
                <a:latin typeface="맑은 고딕"/>
              </a:rPr>
              <a:t> 전략을 직접 체감했습니다. SNS 콘텐츠가 활발하게 공유될수록 인기가 급격히 확산되는 과정을 목격하였고, 팬덤 형성에서 디지털 콘텐츠의 중요성을 인식하게 되었습니다. 공연 관람 후 블로그와 같은 콘텐츠 기반 SNS를 활용하여 관람 후기뿐만 아니라 아티스트에 대한 부가적 정보를 업로드하며, 게시물 반응과 콘텐츠의 관계, 트래픽 증가 추이 등 통계 자료를 분석하였습니다.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a:t>
            </a:r>
            <a:r>
              <a:rPr u="sng" b="1" sz="1200">
                <a:solidFill>
                  <a:srgbClr val="000000"/>
                </a:solidFill>
                <a:latin typeface="맑은 고딕"/>
              </a:rPr>
              <a:t>(3)예를 들어, 최근 팬덤이 확대된 야구나 배구의 사례를 보면, 단순히 경기 정보만 제공하는</a:t>
            </a:r>
            <a:r>
              <a:rPr sz="1200">
                <a:solidFill>
                  <a:srgbClr val="000000"/>
                </a:solidFill>
                <a:latin typeface="맑은 고딕"/>
              </a:rPr>
              <a:t>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밴드 공연 및 음악 페스티벌을 통해 팬덤이 성장하는 과정을 체감하셨다고 했습니다. 팬덤 형성에 있어 가장 인상 깊었던 마케팅 전략은 무엇이었으며, 이를 경마 팬덤 확대에 어떻게 적용할 수 있을까요?</a:t>
            </a:r>
            <a:br/>
            <a:r>
              <a:t>(2) SNS 콘텐츠가 활발하게 공유될수록 인기가 확산되는 과정을 목격했다고 하셨습니다. 이런 경험을 경마의 디지털 콘텐츠 기획에 구체적으로 어떻게 활용하실 계획인가요?</a:t>
            </a:r>
            <a:br/>
            <a:r>
              <a:t>(3) 야구나 배구의 사례를 통해 팬덤 확대 방법을 제시하셨습니다. 경마 팬덤 확대를 위해 구상 중인 콘텐츠 아이디어를 하나 더 말씀해주실 수 있나요?</a:t>
            </a:r>
          </a:p>
        </p:txBody>
      </p:sp>
    </p:spTree>
  </p:cSld>
  <p:clrMapOvr>
    <a:masterClrMapping/>
  </p:clrMapOvr>
</p:sld>
</file>

<file path=ppt/slides/slide5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 소통을 체계화하여 운영의 효율성과 고객만족도를 동시에 높인 경험이</a:t>
            </a:r>
            <a:r>
              <a:rPr sz="1200">
                <a:solidFill>
                  <a:srgbClr val="000000"/>
                </a:solidFill>
                <a:latin typeface="맑은 고딕"/>
              </a:rPr>
              <a:t> 있습니다.실내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판단하였습니다.이것을 해결하기 위해, 기존의 팀 내 소통에 더해 다른 팀과의 실시간 소통을 제의하였습니다. 의견이 긍정적으로 반영되어, 관리자만 소통하였던 팀 간 무전 소통을 일반 근무자도 활용하게 되었습니다. 업무 시작 전 당일의 단체 고객 일정을 공유하고 변경 사항이 발생하면 즉시 무전으로 소통하여 전체 운영 흐름을 조율하였습니다. 또한 일반운영팀에는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a:t>
            </a:r>
            <a:r>
              <a:rPr u="sng" b="1" sz="1200">
                <a:solidFill>
                  <a:srgbClr val="000000"/>
                </a:solidFill>
                <a:latin typeface="맑은 고딕"/>
              </a:rPr>
              <a:t>(2)효율적인 시간 분배와 인솔이 가능해져 더 이상 체험 시간이 지연되는 문제가 발생하지 않았고</a:t>
            </a:r>
            <a:r>
              <a:rPr sz="1200">
                <a:solidFill>
                  <a:srgbClr val="000000"/>
                </a:solidFill>
                <a:latin typeface="맑은 고딕"/>
              </a:rPr>
              <a:t> 기존 </a:t>
            </a:r>
            <a:r>
              <a:rPr u="sng" b="1" sz="1200">
                <a:solidFill>
                  <a:srgbClr val="000000"/>
                </a:solidFill>
                <a:latin typeface="맑은 고딕"/>
              </a:rPr>
              <a:t>(3)150명으로 제한되었던 단체 고객 수용 인원을 200명까지 확대하였습니다.</a:t>
            </a:r>
            <a:r>
              <a:rPr sz="1200">
                <a:solidFill>
                  <a:srgbClr val="000000"/>
                </a:solidFill>
                <a:latin typeface="맑은 고딕"/>
              </a:rPr>
              <a:t>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조직 내 소통을 체계화하여 고객 만족도를 높였다고 하셨습니다. 다른 환경에서도 원활한 소통을 위해 어떤 방식으로 이를 재현할 수 있을까요?</a:t>
            </a:r>
            <a:br/>
            <a:r>
              <a:t>(2) 체험 시간이 지연되는 문제가 발생하지 않았다고 하셨습니다. 이런 문제를 해결하기 위해 가장 효과적이었다고 생각되는 조치는 무엇이었나요?</a:t>
            </a:r>
            <a:br/>
            <a:r>
              <a:t>(3) 기존 150명으로 제한되었던 고객 수를 200명으로 확대했다고 하셨습니다. 이 성과를 통해 어떤 교훈을 얻었으며, 비슷한 상황에서 어떤 개선을 더 이루고 싶으신가요?</a:t>
            </a:r>
          </a:p>
        </p:txBody>
      </p:sp>
    </p:spTree>
  </p:cSld>
  <p:clrMapOvr>
    <a:masterClrMapping/>
  </p:clrMapOvr>
</p:sld>
</file>

<file path=ppt/slides/slide5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(1)한국마사회에서 생애주기별 마케팅프로그램을 기획하여 경마의 대중화를 이루고 싶습니다. 한국마사회는</a:t>
            </a:r>
            <a:r>
              <a:rPr sz="1200">
                <a:solidFill>
                  <a:srgbClr val="000000"/>
                </a:solidFill>
                <a:latin typeface="맑은 고딕"/>
              </a:rPr>
              <a:t> 취약계층과 지역사회에 대한 지원 프로그램과 국민 레저 활동 지원, 공정한 경마 시행을 통해 국민 생활 전반의 활동을 지원하고 있습니다. 말산업이라는 독특한 브랜드자산이 있고 다양한 계층과 연령의 국민에게 다가갈 수 있다는 점에서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a:t>
            </a:r>
            <a:r>
              <a:rPr u="sng" b="1" sz="1200">
                <a:solidFill>
                  <a:srgbClr val="000000"/>
                </a:solidFill>
                <a:latin typeface="맑은 고딕"/>
              </a:rPr>
              <a:t>(2)통해 홍보 방안을 작성하면서 기업 데이터 분석 경험과 마케팅 관련 지식을 쌓을 수 있었습니다. 졸업 이후에는 철도기업에 재직하며 다양한 유형의 고객 민원 응대 방법에 대해</a:t>
            </a:r>
            <a:r>
              <a:rPr sz="1200">
                <a:solidFill>
                  <a:srgbClr val="000000"/>
                </a:solidFill>
                <a:latin typeface="맑은 고딕"/>
              </a:rPr>
              <a:t> 배우고 규정에 따른 민원 처리 절차에 대해 배웠습니다.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a:t>
            </a:r>
            <a:r>
              <a:rPr u="sng" b="1" sz="1200">
                <a:solidFill>
                  <a:srgbClr val="000000"/>
                </a:solidFill>
                <a:latin typeface="맑은 고딕"/>
              </a:rPr>
              <a:t>(3)직무에서 활용하겠습니다.입사 후 한국마사회에서 단기적으로는 지역 주민이나 경마 방문 고객에 대한 관심을 이끌고 서비스를 제고하기</a:t>
            </a:r>
            <a:r>
              <a:rPr sz="1200">
                <a:solidFill>
                  <a:srgbClr val="000000"/>
                </a:solidFill>
                <a:latin typeface="맑은 고딕"/>
              </a:rPr>
              <a:t>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장기적으로는 마케팅 동향과 지식을 지속적으로 공부하여 젊은 세대와 외국인과 같은 새로운 고객을 유치하겠습니다.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경마의 대중화를 위해 생애주기별 마케팅 프로그램을 기획하고 싶다고 하셨는데, 과거에 어떤 마케팅 경험을 통해 이러한 목표를 세우게 되었는지 구체적으로 설명해 주세요.</a:t>
            </a:r>
            <a:br/>
            <a:r>
              <a:t>(2) 철도기업 재직 시, 민원 처리 절차를 배우고 이를 환경 개선 사례로 보고하여 좋은 평가를 받으셨다고 했습니다. 당시 어떤 구체적인 문제를 해결했는지와 그 결과 어떤 변화를 이끌어냈는지 말씀해 주세요.</a:t>
            </a:r>
            <a:br/>
            <a:r>
              <a:t>(3) 장기적인 목표로 젊은 세대와 외국인 고객을 유치하겠다고 하셨는데, 이를 위해 구체적으로 어떤 마케팅 전략을 고려하고 계신지 말씀해 주세요.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건전하고 투명한 경마 문화를 조성해서 국민에게 신뢰와 즐거움을 주고, 나아가 말산업에서의 경쟁력 향상에 기여하는 것이 목표입니다. 이러한 비전 실현을 방해하는 가장 큰 요소는 불법경마입니다. 국내 뿐만 아니라 해외에서도 불법경마 사이트를 개설하는 사례가 급증하고 있습니다. 한국마사회는 신고 포상금 제도 및 국민참여모니터링단 운영 등의 </a:t>
            </a:r>
            <a:r>
              <a:rPr u="sng" b="1" sz="1200">
                <a:solidFill>
                  <a:srgbClr val="000000"/>
                </a:solidFill>
                <a:latin typeface="맑은 고딕"/>
              </a:rPr>
              <a:t>(1)다양한 정책을 통해 불법경마에 대응하고 있습니다.저는 법학을 전공함으로써 다양한 법령을 수강하면서</a:t>
            </a:r>
            <a:r>
              <a:rPr sz="1200">
                <a:solidFill>
                  <a:srgbClr val="000000"/>
                </a:solidFill>
                <a:latin typeface="맑은 고딕"/>
              </a:rPr>
              <a:t> 법을 분석하고 적용할 수 있는 역량을 키웠습니다. 또한 단순히 강의를 듣는 것에 그치지 않고, 전공스터디에 참여해서 학우들과 의견을 공유하며 법학에 대한 이해도와 시야를 넓혔습니다. 그리고 교수님 연구보조 업무를 1년 정도 맡으면서 학생들의 질의에 답변했던 경험도 </a:t>
            </a:r>
            <a:r>
              <a:rPr u="sng" b="1" sz="1200">
                <a:solidFill>
                  <a:srgbClr val="000000"/>
                </a:solidFill>
                <a:latin typeface="맑은 고딕"/>
              </a:rPr>
              <a:t>(2)있습니다. 이 과정에서 수강생들이 어려워하는 부분을 최대한 쉽게 설명할 수 있는 방식을</a:t>
            </a:r>
            <a:r>
              <a:rPr sz="1200">
                <a:solidFill>
                  <a:srgbClr val="000000"/>
                </a:solidFill>
                <a:latin typeface="맑은 고딕"/>
              </a:rPr>
              <a:t> 지속적으로 고민했습니다. 뿐만 아니라, 근로장학생과 인턴 경험을 하면서 행정업무를 수행했고, 이를 통해 문서를 효율적으로 작성하고 관리할 수 있는 능력을 길렀습니다.입사하게 된다면 먼저 직무에 필요한 법령이나 규정을 신속하게 습득하고 이를 올바르게 적용할 수 있는 역량을 갖추겠습니다. 사업을 </a:t>
            </a:r>
            <a:r>
              <a:rPr u="sng" b="1" sz="1200">
                <a:solidFill>
                  <a:srgbClr val="000000"/>
                </a:solidFill>
                <a:latin typeface="맑은 고딕"/>
              </a:rPr>
              <a:t>(3)시행할 때 필요한 계약서 등을 꼼꼼하게 검토해서 발생할 수 있는 법적 분쟁을 미리 예방하겠습니다. 또한 불법경마 근절을 위한 정책이나 제도에 대한 법적 검토를 통해 실효성을 높일 수 있는 개선안을</a:t>
            </a:r>
            <a:r>
              <a:rPr sz="1200">
                <a:solidFill>
                  <a:srgbClr val="000000"/>
                </a:solidFill>
                <a:latin typeface="맑은 고딕"/>
              </a:rPr>
              <a:t> 제시하겠습니다. 특히 불법경마 사이트 대다수가 해외에서 개설되고 있는 만큼, 해외 사례와 국제 규정을 분석해서 국제적으로 대응할 수 있는 체계를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법학 전공과 교수님 연구보조 경험을 통해 키운 법을 분석하고 적용하는 역량을 구체적으로 설명해주시고, 이러한 역량이 한국마사회에서의 업무에 어떻게 기여할 수 있는지 말씀해 주시겠습니까?</a:t>
            </a:r>
            <a:br/>
            <a:r>
              <a:t>(2) 지원자는 근로장학생과 인턴 경험을 통해 문서 작성 및 관리 능력을 키웠다고 했습니다. 이를 통해 실제로 어떤 성과를 얻었는지, 그리고 한국마사회에서 이 능력을 어떻게 활용할 계획인지 설명해 주시기 바랍니다.</a:t>
            </a:r>
            <a:br/>
            <a:r>
              <a:t>(3) 불법경마 근절을 위한 정책 제안 시 어떤 국제 규정과 해외 사례를 분석할 계획인지, 그리고 이를 통해 어떠한 실효성 있는 정책을 제시하려는지 구체적으로 설명해 주세요.</a:t>
            </a:r>
          </a:p>
        </p:txBody>
      </p:sp>
    </p:spTree>
  </p:cSld>
  <p:clrMapOvr>
    <a:masterClrMapping/>
  </p:clrMapOvr>
</p:sld>
</file>

<file path=ppt/slides/slide5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a:t>
            </a:r>
            <a:r>
              <a:rPr u="sng" b="1" sz="1200">
                <a:solidFill>
                  <a:srgbClr val="000000"/>
                </a:solidFill>
                <a:latin typeface="맑은 고딕"/>
              </a:rPr>
              <a:t>(1)것이 가장 중요하다 생각하였습니다. 따라서 팀워크를 키우고 서로 협력하여 효율적인 업무방법을 찾고자 하였습니다.</a:t>
            </a:r>
            <a:r>
              <a:rPr sz="1200">
                <a:solidFill>
                  <a:srgbClr val="000000"/>
                </a:solidFill>
                <a:latin typeface="맑은 고딕"/>
              </a:rPr>
              <a:t> 먼저 사업계획서와 시행령을 참고하여 </a:t>
            </a:r>
            <a:r>
              <a:rPr u="sng" b="1" sz="1200">
                <a:solidFill>
                  <a:srgbClr val="000000"/>
                </a:solidFill>
                <a:latin typeface="맑은 고딕"/>
              </a:rPr>
              <a:t>(2)고객에게 안내하기 쉽도록 이미지 파일과 안내 대본을 만들어 공유하였습니다. 그리고 엑셀 형식이나 우편 자료를</a:t>
            </a:r>
            <a:r>
              <a:rPr sz="1200">
                <a:solidFill>
                  <a:srgbClr val="000000"/>
                </a:solidFill>
                <a:latin typeface="맑은 고딕"/>
              </a:rPr>
              <a:t> 팀원과 공유 파일로 만들어 업무 효율성을 높이고자 하였습니다. 그리고 매일 아침 짧은 회의를 통해 진행 상황과 특이 사항을 공유하였습니다. 그 과정에서 서로 업무적으로 부족한 점을 인정하고 다른 팀원이 제시하는 더 나은 방향이 있다면 적극적으로 수용하고자 하였습니다. 그리고 먼저 나서서 맡은 업무가 끝나면 다른 팀원 업무를 </a:t>
            </a:r>
            <a:r>
              <a:rPr u="sng" b="1" sz="1200">
                <a:solidFill>
                  <a:srgbClr val="000000"/>
                </a:solidFill>
                <a:latin typeface="맑은 고딕"/>
              </a:rPr>
              <a:t>(3)돕고자 하였습니다. 그 결과 기존의 3~5건 이상이었던 고객 평균 대기건수가 1건 이하로 감소하며 기간 내 업무를 마칠 수 있었고, 아르바이트</a:t>
            </a:r>
            <a:r>
              <a:rPr sz="1200">
                <a:solidFill>
                  <a:srgbClr val="000000"/>
                </a:solidFill>
                <a:latin typeface="맑은 고딕"/>
              </a:rPr>
              <a:t> 연장 제의 또한 받게 되었습니다.비록 사소한 업무라도 팀을 위해 솔선수범할 때 팀 전체의 업무 효율이 증가한다는 것을 배웠고, 이를 통해 팀 전체가 서로를 위해 배려하는 분위기로 나아갈 수 있다는 것을 느꼈습니다. 또한 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공공기관에서 팀워크 개선을 위해 매일 아침 짧은 회의를 진행하셨다고 했습니다. 이러한 회의를 통해 팀의 협력을 어떻게 효과적으로 이끌어내셨는지 구체적인 사례를 들어 설명해 주세요.</a:t>
            </a:r>
            <a:br/>
            <a:r>
              <a:t>(2) 업무를 효율적으로 완료하기 위해 다양한 공유 파일을 활용하셨다고 했는데, 이러한 접근 방식이 팀의 업무 진행에 어떤 긍정적인 영향을 미쳤는지 말씀해 주세요.</a:t>
            </a:r>
            <a:br/>
            <a:r>
              <a:t>(3) 지원자는 팀원들을 돕기 위해 솔선수범하셨다고 했습니다. 이런 행동이 팀의 전반적인 성과에 어떤 영향을 미쳤고, 이를 통해 얻은 교훈은 무엇인지 설명해 주세요.</a:t>
            </a:r>
          </a:p>
        </p:txBody>
      </p:sp>
    </p:spTree>
  </p:cSld>
  <p:clrMapOvr>
    <a:masterClrMapping/>
  </p:clrMapOvr>
</p:sld>
</file>

<file path=ppt/slides/slide5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정보보안 직무는 과거 동일한 직무를 하였을 때 가장 즐겁게 했던 업무였고 업무를 할수록 발전과 보람을 느낄 수 있었습니다. 때문에 채용공고를 보고 고민 없이 지원을 하게 되었습니다. 입사를 하게 된다면 직무에 관한 두 가지 목표가 있습니다. 첫째, 구축되어 있는 정보보호 시스템을 적극 활용하되, 개선 사항이 있다면 개선 방안을 도출하는 </a:t>
            </a:r>
            <a:r>
              <a:rPr u="sng" b="1" sz="1200">
                <a:solidFill>
                  <a:srgbClr val="000000"/>
                </a:solidFill>
                <a:latin typeface="맑은 고딕"/>
              </a:rPr>
              <a:t>(1)것입니다. 저는 주어진 환경과 예산 내에서 효율을 극대화 하는 것이 가장 현명한 업무 처리 방법이라고 생각하고 있습니다. 모든 조직은 각자의 환경에 맞는 네트워크 구조를 가지고 있고 이에 맞는 정보보호 시스템 구축이 되어 있습니다.</a:t>
            </a:r>
            <a:r>
              <a:rPr sz="1200">
                <a:solidFill>
                  <a:srgbClr val="000000"/>
                </a:solidFill>
                <a:latin typeface="맑은 고딕"/>
              </a:rPr>
              <a:t> 구축되어 있는 정보보호 시스템의 기능이 누락되지 않고 100% 발휘되도록 할 것이며, 취약점이 발생하거나 개선 사항이 있다면 개선 방안을 도출하여 건의 후 개선할 수 있도록 하겠습니다. 이를 위해 사이버방호실장 업무 수행간 보안지도 방문시 많은 조직들의 </a:t>
            </a:r>
            <a:r>
              <a:rPr u="sng" b="1" sz="1200">
                <a:solidFill>
                  <a:srgbClr val="000000"/>
                </a:solidFill>
                <a:latin typeface="맑은 고딕"/>
              </a:rPr>
              <a:t>(2)네트워크, 정보보호 시스템을 확인했던 경험과 역량을 적극 활용할 수 있도록 하겠습니다. 둘째, 기관의 보안 의식 강화를 위해 노력하겠습니다.</a:t>
            </a:r>
            <a:r>
              <a:rPr sz="1200">
                <a:solidFill>
                  <a:srgbClr val="000000"/>
                </a:solidFill>
                <a:latin typeface="맑은 고딕"/>
              </a:rPr>
              <a:t> 공공기관에도 미래에는 기업과 같이 정보보호 최고책임자(CISO)를 지정하여 정보보호 업무를 총괄하는 등 제도 개선이 될 것이라 생각합니다. 제도의 </a:t>
            </a:r>
            <a:r>
              <a:rPr u="sng" b="1" sz="1200">
                <a:solidFill>
                  <a:srgbClr val="000000"/>
                </a:solidFill>
                <a:latin typeface="맑은 고딕"/>
              </a:rPr>
              <a:t>(3)개선과 동시에 정보보호 관련 전문가들의 양성이 중요하다고 생각이 되며 저 또한 전문성을 높이기 위해 노력하고 있습니다. 또한 기관의 모든 구성원들의 보안 의식을 강화하는 것이 중요하다고 생각합니다. 지속적인 교육과 행동화 등을 통한 구성원들의 보안 의식 수준을 향상을 통해 사이버 위협에 대응하는</a:t>
            </a:r>
            <a:r>
              <a:rPr sz="1200">
                <a:solidFill>
                  <a:srgbClr val="000000"/>
                </a:solidFill>
                <a:latin typeface="맑은 고딕"/>
              </a:rPr>
              <a:t> 것이 목표입니다. 정보보안기사 등 자격증을 취득하며 개인정보보호법을 공부하였고 더 전문성을 높이기 위해 개인정보관리사(CPPG) 공부를 하고 있습니다. 개인정보보호에 대한 지속적인 공부 및 자격증 취득을 통해 개인정보보호법 준수, 개인정보 보호조치 기준에 맞는 한국마사회 기관 운영이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정보보호 시스템의 취약점 발생 시 개선 방안을 도출할 계획이라고 했습니다. 과거 어떤 계기로 효율적인 개선 방안을 도출한 경험이 있는지 설명해 주십시오.</a:t>
            </a:r>
            <a:br/>
            <a:r>
              <a:t>(2) 지원자는 기관의 보안 의식을 강화하기 위해 노력할 계획입니다. 과거의 경험 중에서 보안 의식을 개선하기 위해 어떤 해결책을 제시했었는지 구체적으로 설명해 주실 수 있을까요?</a:t>
            </a:r>
            <a:br/>
            <a:r>
              <a:t>(3) 정보보안기사 자격증 이외에 개인정보관리사(CPPG)를 취득하기 위해서는 어떤 추가적인 준비가 필요하다고 생각하는지, 그리고 이 자격증이 직무에 어떻게 기여할 것이라 보는지 설명해 주십시오.</a:t>
            </a:r>
          </a:p>
        </p:txBody>
      </p:sp>
    </p:spTree>
  </p:cSld>
  <p:clrMapOvr>
    <a:masterClrMapping/>
  </p:clrMapOvr>
</p:sld>
</file>

<file path=ppt/slides/slide5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육군학생군사학교 전산실장으로 근무하였을 때 전산실로 전산 관련 지원 요청 전화가 정말 많이 왔었고, 조직 특성상 전국 학군단 등 대응해 줘야 하는 부서들이 많아 평소 업무 시간 전·후에도 </a:t>
            </a:r>
            <a:r>
              <a:rPr u="sng" b="1" sz="1200">
                <a:solidFill>
                  <a:srgbClr val="000000"/>
                </a:solidFill>
                <a:latin typeface="맑은 고딕"/>
              </a:rPr>
              <a:t>(1)저에게 개인 핸드폰으로 연락이 오는 등 업무 요청이 많았습니다. 업무에 비해 전산실의 구성원은 3명으로, 인력 부족의 문제가 있었고 당장의</a:t>
            </a:r>
            <a:r>
              <a:rPr sz="1200">
                <a:solidFill>
                  <a:srgbClr val="000000"/>
                </a:solidFill>
                <a:latin typeface="맑은 고딕"/>
              </a:rPr>
              <a:t> 인력 증원은 어려운 상황이었습니다. 특히 정보보호 장비(NAC)에서 정책에 의해 일반 사용자들의 PC가 차단되어 버리면 PC를 사용할 수 없었고 전산실 관리자의 안내와 조치가 불가피한 상황이 많았습니다. 일찍 출근한 사용자들에게 이런 상황이 생기면 출근은 했지만 업무를 하지 못하는 상황이 생겨 저는 항상 일찍 출근하여 대응을 해주었습니다. 하지만 혼자서는 버거움을 느껴 부서원들에게 업무 시간보다 30분만 일찍 와서 같이 대응하자고 하였으나 다른 부서원은 항상 업무 시간에 딱 맞춰 출근하고 싶어 하여 서로의 의견이 달랐습니다. 저는 업무를 </a:t>
            </a:r>
            <a:r>
              <a:rPr u="sng" b="1" sz="1200">
                <a:solidFill>
                  <a:srgbClr val="000000"/>
                </a:solidFill>
                <a:latin typeface="맑은 고딕"/>
              </a:rPr>
              <a:t>(2)최우선으로 생각하는 가치관을 가지고 있었고, 부서장이었기 때문에 타 부서들에게 최대한 열심히 지원을 해주고 싶었습니다. 하지만 업무 시간이 정해져 있기 때문에 (3)조기 출근 등은 강제할 수는 없어 부서원들과 충분한 대화를 하였고 제가 일찍 나와서 대응을 하되 업무 시간 중의 임무 분담을 좀 더 세분화하여 부담을 줄일 수 있었고 모두에게 긍정적인 영향을 줄 수 있었습니다.또한 PC 차단의 주요 원인은</a:t>
            </a:r>
            <a:r>
              <a:rPr sz="1200">
                <a:solidFill>
                  <a:srgbClr val="000000"/>
                </a:solidFill>
                <a:latin typeface="맑은 고딕"/>
              </a:rPr>
              <a:t> 백신 패턴 등 보안 업데이트의 미실시가 다수였기 때문에 이에 대한 매뉴얼을 쉽게 작성하여 배포하였고, 지속적으로 강조하여 문제의 원인을 최대한 줄일 수 있었습니다. 이 사례를 통해 업무 의욕이나 열정도 중요하지만, 부서 내 소통과 관련하여 부서원의 입장에서 생각하는 관리자로서의 성숙함을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육군학생군사학교 전산실장으로 근무하면서 경험했던 인력 부족 상황을 다른 방법으로 해결하려고 시도한 바가 있다면 설명해 주십시오.</a:t>
            </a:r>
            <a:br/>
            <a:r>
              <a:t>(2) 조직 구성원들과의 대화 후 업무 분담을 세분화했다고 했습니다. 이 과정에서 지원자가 가장 중점을 둔 부분은 무엇이었으며, 어떻게 실행하였는지 상세히 설명해 주십시오.</a:t>
            </a:r>
            <a:br/>
            <a:r>
              <a:t>(3) PC 차단 문제를 해결하기 위해 매뉴얼을 작성하고 배포했다고 했습니다. 이와 관련해 사용자의 피드백을 반영한 사례가 있으면 설명해 주십시오.</a:t>
            </a:r>
          </a:p>
        </p:txBody>
      </p:sp>
    </p:spTree>
  </p:cSld>
  <p:clrMapOvr>
    <a:masterClrMapping/>
  </p:clrMapOvr>
</p:sld>
</file>

<file path=ppt/slides/slide5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따라서 입사후 CS마케팅 운영 경험을 쌓아 한국마사회의 고객만족경영 전문가로 거듭나고자 합니다.해당 업무를 </a:t>
            </a:r>
            <a:r>
              <a:rPr u="sng" b="1" sz="1200">
                <a:solidFill>
                  <a:srgbClr val="000000"/>
                </a:solidFill>
                <a:latin typeface="맑은 고딕"/>
              </a:rPr>
              <a:t>(1)수행하기 위해서는 고객의 요구를 분석하고, 근거에 따라 기획하는 역량이 필수적입니다. 고객의 니즈를 파악하지 않고 진행되는 기획은</a:t>
            </a:r>
            <a:r>
              <a:rPr sz="1200">
                <a:solidFill>
                  <a:srgbClr val="000000"/>
                </a:solidFill>
                <a:latin typeface="맑은 고딕"/>
              </a:rPr>
              <a:t>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a:t>
            </a:r>
            <a:r>
              <a:rPr u="sng" b="1" sz="1200">
                <a:solidFill>
                  <a:srgbClr val="000000"/>
                </a:solidFill>
                <a:latin typeface="맑은 고딕"/>
              </a:rPr>
              <a:t>(2)활용하자는 의견도 있었지만, 타겟층과 제품 차별화를 고려하여 새로운 접근을 하고자 하였습니다. 서점 트렌드 조사와</a:t>
            </a:r>
            <a:r>
              <a:rPr sz="1200">
                <a:solidFill>
                  <a:srgbClr val="000000"/>
                </a:solidFill>
                <a:latin typeface="맑은 고딕"/>
              </a:rPr>
              <a:t> 유관업체의 발행물 등을 분석하여 핵심 </a:t>
            </a:r>
            <a:r>
              <a:rPr u="sng" b="1" sz="1200">
                <a:solidFill>
                  <a:srgbClr val="000000"/>
                </a:solidFill>
                <a:latin typeface="맑은 고딕"/>
              </a:rPr>
              <a:t>(3)키워드를 발굴하였고, 그 과정에서 조사를 바탕으로 고객의 동향과 수요를 반영한 기획안을 작성하여 설득력을 얻을</a:t>
            </a:r>
            <a:r>
              <a:rPr sz="1200">
                <a:solidFill>
                  <a:srgbClr val="000000"/>
                </a:solidFill>
                <a:latin typeface="맑은 고딕"/>
              </a:rPr>
              <a:t> 수 있었습니다.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유아 대상 학습 도서 시리즈를 기획하시면서 서점 트렌드 조사와 유관업체 발행물을 분석했다고 하셨는데, 그 과정에서 가장 눈에 띄었던 소비자의 니즈는 무엇이었으며 이를 기획에 어떻게 반영하셨습니까?</a:t>
            </a:r>
            <a:br/>
            <a:r>
              <a:t>(2) 한국마사회에 입사하여 더비온 데이터를 활용하여 고객군을 세분화할 계획이라고 하셨습니다. 이를 위한 구체적인 전략이나 방법론이 있거나 이전에 유사한 방법론을 활용하신 경험이 있는지 설명해 주십시오.</a:t>
            </a:r>
            <a:br/>
            <a:r>
              <a:t>(3) 지원자는 디지털 마케팅을 통해 경마의 대중적 이미지를 강화하고자 하셨습니다. 이전 경험 중 디지털 마케팅을 활용해 성과를 낸 사례가 있다면 말씀해 주십시오.</a:t>
            </a:r>
          </a:p>
        </p:txBody>
      </p:sp>
    </p:spTree>
  </p:cSld>
  <p:clrMapOvr>
    <a:masterClrMapping/>
  </p:clrMapOvr>
</p:sld>
</file>

<file path=ppt/slides/slide5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효과적인 메시지 전달과 입장 차이 조정을 통해 협업을 원활히 이끌어낸 경험이 있습니다.저는 디자이너로서 일러스트를 발주하고 피드백하는 업무를 맡았습니다. 이 과정에서 다양한 기획 담당자들의 의견을 검토하고 종합하여 일러스트레이터 측에 전달하는 역할을 수행했습니다.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이미지 레퍼런스를 활용하기로 했습니다. 먼저, 편집자와 협의하여 </a:t>
            </a:r>
            <a:r>
              <a:rPr u="sng" b="1" sz="1200">
                <a:solidFill>
                  <a:srgbClr val="000000"/>
                </a:solidFill>
                <a:latin typeface="맑은 고딕"/>
              </a:rPr>
              <a:t>(1)원하는 방향성을 시각적으로 정리한 후, 이를 바탕으로 일러스트레이터에게 수정 방향을 보다 명확하게 전달하였습니다.해당 조치로 피드백의</a:t>
            </a:r>
            <a:r>
              <a:rPr sz="1200">
                <a:solidFill>
                  <a:srgbClr val="000000"/>
                </a:solidFill>
                <a:latin typeface="맑은 고딕"/>
              </a:rPr>
              <a:t> </a:t>
            </a:r>
            <a:r>
              <a:rPr u="sng" b="1" sz="1200">
                <a:solidFill>
                  <a:srgbClr val="000000"/>
                </a:solidFill>
                <a:latin typeface="맑은 고딕"/>
              </a:rPr>
              <a:t>(2)명확성과 전달력이 향상되었습니다. 또한 서로를 이해하게 되면서 불필요한 갈등이 줄어들었고, 업무 협의 과정이 원만해졌습니다. 결과적으로,</a:t>
            </a:r>
            <a:r>
              <a:rPr sz="1200">
                <a:solidFill>
                  <a:srgbClr val="000000"/>
                </a:solidFill>
                <a:latin typeface="맑은 고딕"/>
              </a:rPr>
              <a:t> 프로젝트가 계획된 일정대로 마무리될 수 있었고, 작업물의 완성도도 향상되었습니다. 이는 협업 과정에서 상대방의 직무와 입장을 이해하고 존중하며 소통하는 것의 중요성을 깨닫는 계기가 되었습니다. 경험을 토대로 한국마사회에 </a:t>
            </a:r>
            <a:r>
              <a:rPr u="sng" b="1" sz="1200">
                <a:solidFill>
                  <a:srgbClr val="000000"/>
                </a:solidFill>
                <a:latin typeface="맑은 고딕"/>
              </a:rPr>
              <a:t>(3)입사하여서도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일러스트 피드백 과정에서, 반복적인 수정 요구에 대한 이해를 높이기 위해 어떤 이미지 레퍼런스를 사용했으며, 그 경로나 방식은 무엇이었는지 구체적으로 말씀해 주세요.</a:t>
            </a:r>
            <a:br/>
            <a:r>
              <a:t>(2) 편집자와 협의하여 원하는 방향성을 시각적으로 정리한 후 수정 방향을 명확히 전달하셨다고 했습니다. 구체적으로 어떤 방식이나 도구를 사용해 시각화를 수행하셨는지 알려주시겠습니까?</a:t>
            </a:r>
            <a:br/>
            <a:r>
              <a:t>(3) 이번 경험을 통해 깨달은 '협업 과정에서 상대방의 직무와 입장을 이해하고 존중하는 것'이 중요하다고 했습니다. 이 경험의 교훈을 향후 다른 협업 상황에서는 어떻게 적용할 계획이신가요?</a:t>
            </a:r>
          </a:p>
        </p:txBody>
      </p:sp>
    </p:spTree>
  </p:cSld>
  <p:clrMapOvr>
    <a:masterClrMapping/>
  </p:clrMapOvr>
</p:sld>
</file>

<file path=ppt/slides/slide5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이전 직장에서 질병관리청 주관의 데이터셋 구축 프로젝트를 두 차례 총괄한 경험이 있습니다. 약 30만 건 이상의 의료 데이터를 전처리 및 정제 등을 통해 데이터의 안정성과 신뢰성을 확보하며 </a:t>
            </a:r>
            <a:r>
              <a:rPr u="sng" b="1" sz="1200">
                <a:solidFill>
                  <a:srgbClr val="000000"/>
                </a:solidFill>
                <a:latin typeface="맑은 고딕"/>
              </a:rPr>
              <a:t>(1)품질 관리를 진행하였습니다. 동일한 프로젝트를 두 차례 총괄하면서, 국가 기관이 요구하는 데이터의 품질 수준에 대해서 이해하고, 자체적으로 품질 관리 프로세스를</a:t>
            </a:r>
            <a:r>
              <a:rPr sz="1200">
                <a:solidFill>
                  <a:srgbClr val="000000"/>
                </a:solidFill>
                <a:latin typeface="맑은 고딕"/>
              </a:rPr>
              <a:t> 체계화하여, 2차 프로젝트 진행 시에는 이전보다 더 나은 데이터셋을 구축하였습니다. 또한, 프로젝트 책임자로서, 행정 처리 및 보고서 작성을 전반적으로 담당하고, 주관 기관 및 타 기업과의 커뮤니케이션을 </a:t>
            </a:r>
            <a:r>
              <a:rPr u="sng" b="1" sz="1200">
                <a:solidFill>
                  <a:srgbClr val="000000"/>
                </a:solidFill>
                <a:latin typeface="맑은 고딕"/>
              </a:rPr>
              <a:t>(2)주도하며 프로젝트를 성공적으로 수행하였습니다. 프로젝트 총괄 경험을 통해, 시스템 운영에 필요한 기술적인 하드 스킬은 물론, 부서 간 원활한 소통 능력과 같은 소프트 스킬 역량</a:t>
            </a:r>
            <a:r>
              <a:rPr sz="1200">
                <a:solidFill>
                  <a:srgbClr val="000000"/>
                </a:solidFill>
                <a:latin typeface="맑은 고딕"/>
              </a:rPr>
              <a:t> 또한 키울 수 있었습니다. 이러한 경험은 신뢰와 협력을 중시하는 한국마사회의 방향성과 일치한다고 생각합니다.입사 후 저는 발매전산 시스템의 안정성 진단과 지속적 개선을 목표로 삼겠습니다. 경마 컨텐츠는 한국마사회의 주요 사업 중 하나로 다수의 소비자들이 실시간으로 이용하는 시스템이기에 </a:t>
            </a:r>
            <a:r>
              <a:rPr u="sng" b="1" sz="1200">
                <a:solidFill>
                  <a:srgbClr val="000000"/>
                </a:solidFill>
                <a:latin typeface="맑은 고딕"/>
              </a:rPr>
              <a:t>(3)다른 시스템보다 더 체계적이고 신속한 대응 체계가 필요하다고 생각합니다. 따라서, 현재 운영 중인 시스템과 데이터 처리 프로세스의 문제점을 철저히 분석하여, 체계적인 모니터링 시스템과</a:t>
            </a:r>
            <a:r>
              <a:rPr sz="1200">
                <a:solidFill>
                  <a:srgbClr val="000000"/>
                </a:solidFill>
                <a:latin typeface="맑은 고딕"/>
              </a:rPr>
              <a:t> 예측 모델을 도입함으로써 사고 예방 및 신속한 대응 체계를 구축할 것입니다. 또한, 다양한 부서 및 외부 전문가와의 협력을 통해 업무 효율을 극대화하며, 정기적인 보고서 작성과 성과 공유를 통해 청렴한 조직 문화를 만들어 나가겠습니다.나아가, 시스템 자동화 및 최적화 방안을 지속적으로 모색하고, 최신 IT 트렌드와 디지털 전환 기술을 습득함으로써 조직 경쟁력 강화에 기여할 것입니다. 이러한 노력을 바탕으로 한국마사회가 추구하는 혁신과 신뢰를 실현하는 시스템 운영 전문가로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데이터셋 구축 프로젝트를 두 차례 총괄하면서 국가 기관이 요구하는 품질 수준을 이해했다고 했는데, 구체적으로 어떤 기준을 통해 품질 수준을 평가하였는지 설명해 주실 수 있습니까?</a:t>
            </a:r>
            <a:br/>
            <a:r>
              <a:t>(2) 프로젝트 책임자로서 주관 기관 및 타 기업과의 커뮤니케이션을 주도했다고 하셨습니다. 이 과정에서 가장 큰 어려움은 무엇이었으며, 어떻게 극복하셨는지 구체적으로 말씀해 주세요.</a:t>
            </a:r>
            <a:br/>
            <a:r>
              <a:t>(3) 발매전산 시스템의 안정성 진단과 개선을 목표로 한다고 하셨는데, 입사 후 가장 먼저 도입하고 싶은 예측 모델과 그 이유는 무엇입니까?</a:t>
            </a:r>
          </a:p>
        </p:txBody>
      </p:sp>
    </p:spTree>
  </p:cSld>
  <p:clrMapOvr>
    <a:masterClrMapping/>
  </p:clrMapOvr>
</p:sld>
</file>

<file path=ppt/slides/slide5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이전 직장에서 프로젝트의 마감일이 임박할 때마다 팀원들이 서로 돕는 문화에서 일했습니다. 이러한 협력 방식은 단기적인 문제 해결에는 효과적이었으나, 동시에 진행 중인 다른 프로젝트의 마감일을 지키지 못하는 문제를 야기했습니다. 한 프로젝트에 집중하면서 다른 업무의 일정을 지키지 못하는 상황이 반복되었고, 이는 프로젝트 성과에도 부정적인 영향을 미쳤습니다. 실제로, 다른 프로젝트에 동원되어 제가 진행하던 프로젝트의 계획을 지키지 못하면서, 관련 기관에 양해를 구할 수밖에 없었습니다. 그 결과, 마감일을 준수하지 못할 뿐만 아니라, 데이터 검수 시간이 부족하여 데이터 품질에도 문제가 있었습니다. 또한, 기존의 프로젝트 계획을 준수하지 못하면서, 월간 회의가 무의미하게 진행되기도 하였습니다.이를 극복하기 위해 먼저 각 프로젝트에 대해 구체적인 시간 배분과 우선순위를 재정립하는 계획을 수립하였습니다. 각 업무에 할당할 시간을 명확히 하고, 정기적인 진행 상황 체크와 일정 조율 회의를 도입하여, 예상치 못한 문제가 발생했을 때도 신속히 대응할 수 있는 </a:t>
            </a:r>
            <a:r>
              <a:rPr u="sng" b="1" sz="1200">
                <a:solidFill>
                  <a:srgbClr val="000000"/>
                </a:solidFill>
                <a:latin typeface="맑은 고딕"/>
              </a:rPr>
              <a:t>(1)시스템을 구축했습니다. 이 과정에서 팀원들과의 적극적인 소통을 통해 각자의 역할과 책임을 재확인하고, 협업 방식에 대한 의견을 수렴하였습니다.그 결과, 전반적인 프로젝트의 일정 준수율이 크게 향상되었고, 팀 내 협력 체계 또한 개선되었습니다. 구체적으로,</a:t>
            </a:r>
            <a:r>
              <a:rPr sz="1200">
                <a:solidFill>
                  <a:srgbClr val="000000"/>
                </a:solidFill>
                <a:latin typeface="맑은 고딕"/>
              </a:rPr>
              <a:t> 제가 담당한 2번째 프로젝트는 이전의 동일한 프로젝트 대비 약 3개월 단축하였으며, 데이터 검수 및 정제를 체계적으로 진행하면서 </a:t>
            </a:r>
            <a:r>
              <a:rPr u="sng" b="1" sz="1200">
                <a:solidFill>
                  <a:srgbClr val="000000"/>
                </a:solidFill>
                <a:latin typeface="맑은 고딕"/>
              </a:rPr>
              <a:t>(2)데이터 품질도 향상되었습니다. 또한, 관련 기관에 프로젝트 세부 계획을 명확히 제시 하면서, 격주로 진행하던 회의에서 유의미한 의견 조율이 가능했습니다. 이 경험은 단순한</a:t>
            </a:r>
            <a:r>
              <a:rPr sz="1200">
                <a:solidFill>
                  <a:srgbClr val="000000"/>
                </a:solidFill>
                <a:latin typeface="맑은 고딕"/>
              </a:rPr>
              <a:t> </a:t>
            </a:r>
            <a:r>
              <a:rPr u="sng" b="1" sz="1200">
                <a:solidFill>
                  <a:srgbClr val="000000"/>
                </a:solidFill>
                <a:latin typeface="맑은 고딕"/>
              </a:rPr>
              <a:t>(3)협력의 어려움을 극복한 것만 아니라, 체계적인 계획 수립과 소통의 중요성을 다시 한번 깨닫게 해주었으며, 향후 조직 내 다양한 협업 환경에서도 적응할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팀원들과의 소통을 통한 프로젝트 일정 준수 향상 과정에서, 구체적으로 어떤 방법을 통해 팀원들의 적극적인 참여를 유도하였나요?</a:t>
            </a:r>
            <a:br/>
            <a:r>
              <a:t>(2) 두 번째 프로젝트를 3개월 단축했다고 하였는데, 가장 효과적인 일정 단축 요인은 무엇이었는지 설명해 주실 수 있습니까?</a:t>
            </a:r>
            <a:br/>
            <a:r>
              <a:t>(3) 격주로 진행하던 회의에서 유의미한 의견 조율이 가능했다고 하셨습니다. 구체적으로 어떤 사례가 있었으며, 그로 인해 프로젝트에 어떤 긍정적인 변화가 있었는지 설명 부탁드립니다.</a:t>
            </a:r>
          </a:p>
        </p:txBody>
      </p:sp>
    </p:spTree>
  </p:cSld>
  <p:clrMapOvr>
    <a:masterClrMapping/>
  </p:clrMapOvr>
</p:sld>
</file>

<file path=ppt/slides/slide5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'안정성 99.9% 수준의 온라인 마권 발매 시스템을 개발하다.' 개발 업무를 하다 보면 개발자가 놓치기 쉬운 것이 유지 보수 관점입니다. 안정적인 시스템을 개발하기 위해선 '지금은 운영이 잘 되고 있으니 괜찮아. 나중에 고치자.', '이슈가 생기면 고치면 되지 뭐.' 와 같은 관점은 지양해야 합니다.특히 마권 발매 시스템과 같이 이용자들의 구매금액이 반영되는 경우 시스템의 안정성이 무엇보다 중요합니다.안정성이 높은 시스템을 구현하려면 무엇보다 긴급한 이슈 발생 시 신속한 대응이 </a:t>
            </a:r>
            <a:r>
              <a:rPr u="sng" b="1" sz="1200">
                <a:solidFill>
                  <a:srgbClr val="000000"/>
                </a:solidFill>
                <a:latin typeface="맑은 고딕"/>
              </a:rPr>
              <a:t>(1)가능하도록 설계되어야 하는데 유지 보수 측면을 최우선으로 고려해야 합니다. OO공사 프로젝트를 수행하면서 유지 보수가 용이한 소스코드를 작성하기 위해 변수명과 같은 사소한 부분을 (2)놓치지 않도록 고민했습니다.더 나아가 서비스 로직을 간결하게 작성할 수 있도록 비즈니스 로직을 정확하게 이해하려는 습관을 들였습니다.</a:t>
            </a:r>
            <a:r>
              <a:rPr sz="1200">
                <a:solidFill>
                  <a:srgbClr val="000000"/>
                </a:solidFill>
                <a:latin typeface="맑은 고딕"/>
              </a:rPr>
              <a:t> 수행하면서 느낀 점은 기존 소스코드의 장점은 적극적으로 취하되 개선이 필요한 부분에 대해 집요하게 고민하는 자세가 필요하다고 생각합니다. 한국마사회 입사 후 제가 프로젝트에서 경험했던 유지 보수성 높은 소스코드 구현, MSA 구조의 이해를 </a:t>
            </a:r>
            <a:r>
              <a:rPr u="sng" b="1" sz="1200">
                <a:solidFill>
                  <a:srgbClr val="000000"/>
                </a:solidFill>
                <a:latin typeface="맑은 고딕"/>
              </a:rPr>
              <a:t>(3)기반으로 현재 구축된 온라인 마권 인프라를 빠르게 습득해 안정성 높은 시스템 운영에 기여할 수 있도록 하겠습니다. - '데이터를 활용해 말 산업 활성화에 기여하다.' 한국마사회는 데이터 기반 행정을</a:t>
            </a:r>
            <a:r>
              <a:rPr sz="1200">
                <a:solidFill>
                  <a:srgbClr val="000000"/>
                </a:solidFill>
                <a:latin typeface="맑은 고딕"/>
              </a:rPr>
              <a:t> 바탕으로 3년 연속 우수 등급을 달성했습니다. 이는 현재까지 축적된 데이터의 구조가 잘 활용될 수 있도록 설계되었다고 볼 수 있습니다.양질의 데이터를 공공데이터로써 개방하고 이를 개발자, 시민들이 적극적으로 활용해 다양한 관점에서 말 산업에 활용할 수 있도록 제공해야 할 것입니다.신규 데이터 구축 시 경마 산업에 대한 전반적인 이해를 바탕으로 데이터 표준화에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안정성 있는 시스템을 위해 변수명과 같은 사소한 부분을 놓치지 않도록 고민했다고 하셨는데, 구체적으로 어떤 방식으로 변수명을 관리하고 유지보수에 기여했는지 설명해 주시겠습니까?</a:t>
            </a:r>
            <a:br/>
            <a:r>
              <a:t>(2) 비즈니스 로직을 정확하게 이해하려는 습관을 들였다고 하셨는데, 이러한 이해가 시스템의 안정성에 어떤 영향을 미쳤는지 구체적인 사례를 들어 설명해 주실 수 있습니까?</a:t>
            </a:r>
            <a:br/>
            <a:r>
              <a:t>(3) 한국마사회에 입사 후, 현재 구축된 온라인 마권 인프라를 빠르게 습득한다고 하셨습니다. 기존 시스템 이해를 위해 어떤 학습 방법이나 기술을 활용할 계획입니까?</a:t>
            </a:r>
          </a:p>
        </p:txBody>
      </p:sp>
    </p:spTree>
  </p:cSld>
  <p:clrMapOvr>
    <a:masterClrMapping/>
  </p:clrMapOvr>
</p:sld>
</file>

<file path=ppt/slides/slide5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'개인의 역량은 다양한 관점에서 발현될 수 있다.' 작년부터 OO공사 사이트 개발 및 유지 보수 프로젝트 수행을 하면서 팀장님과 팀원들 사이에서 중간 역할을 수행하고 있습니다. 프로젝트 전반적인 일감을 관리하며 완료된 일감은 팀장님께 보고드리고 새로운 일감이 생기면 팀원들에게 </a:t>
            </a:r>
            <a:r>
              <a:rPr u="sng" b="1" sz="1200">
                <a:solidFill>
                  <a:srgbClr val="000000"/>
                </a:solidFill>
                <a:latin typeface="맑은 고딕"/>
              </a:rPr>
              <a:t>(1)나눠주곤 했습니다.역할 특성상 팀 구성원 모두와 원활하게 소통하는 역량이 무엇보다 중요했고 시행착오도 많이 겪었습니다. 저는 크게 2가지 관점에서 팀원들과의 소통에 대한 어려움을 해결하기 위해 노력했습니다. 첫째, 일감 분배할 때</a:t>
            </a:r>
            <a:r>
              <a:rPr sz="1200">
                <a:solidFill>
                  <a:srgbClr val="000000"/>
                </a:solidFill>
                <a:latin typeface="맑은 고딕"/>
              </a:rPr>
              <a:t> 설명을 구체화하기 위해 말로만 설명하지 않고 도식화를 할 수 있도록 노력했습니다.텍스트로 내용을 전달하는 경우 정확하게 전달되지 않는 경우가 종종 있었습니다. 이를 해결하기 위해 눈높이에 맞춰 도식화해서 설명하니 소통이 잘못되는 상황과 설명하는 시간이 </a:t>
            </a:r>
            <a:r>
              <a:rPr u="sng" b="1" sz="1200">
                <a:solidFill>
                  <a:srgbClr val="000000"/>
                </a:solidFill>
                <a:latin typeface="맑은 고딕"/>
              </a:rPr>
              <a:t>(2)많이 줄어들었습니다.그 결과 빠르게 필요한 내용을 전달하고 소통에 대한 시행착오를 줄여 업무를 시간 내에 처리하는 비율이 높아졌습니다. 둘째, 팀 구성원 개인의 역량을 파악할 수 있도록 노력했습니다.하나의</a:t>
            </a:r>
            <a:r>
              <a:rPr sz="1200">
                <a:solidFill>
                  <a:srgbClr val="000000"/>
                </a:solidFill>
                <a:latin typeface="맑은 고딕"/>
              </a:rPr>
              <a:t> 팀에는 여러 명의 구성원이 있습니다. 팀을 </a:t>
            </a:r>
            <a:r>
              <a:rPr u="sng" b="1" sz="1200">
                <a:solidFill>
                  <a:srgbClr val="000000"/>
                </a:solidFill>
                <a:latin typeface="맑은 고딕"/>
              </a:rPr>
              <a:t>(3)하나로 이끌어가려면 팀 구성원이라는 의식을 가질 수 있도록 하는 게 중요했습니다.그중 개인의</a:t>
            </a:r>
            <a:r>
              <a:rPr sz="1200">
                <a:solidFill>
                  <a:srgbClr val="000000"/>
                </a:solidFill>
                <a:latin typeface="맑은 고딕"/>
              </a:rPr>
              <a:t> 역량을 파악하고 적절한 일감을 나눠줌으로써 개인의 성취감을 느낄 수 있게 하고 팀에 기여하고 있다는 마음을 가질 수 있게 도움을 주기도 했습니다.때때로 힘든 일이 있거나 업무에 어려움이 있다고 판단되면 팀원들과 이야기를 나누는 시간도 가졌습니다. 하나의 팀으로 소통하고 신속하게 업무처리한 노력 덕분에 우리 회사에 대한 신뢰도가 높아졌습니다. 그 결과 공사에서 우수한 업체에게 주는 표창장을 수여하는 쾌거를 이룰 수 있었습니다. 한국마사회 입사 후 경험을 통해 얻은 탄탄한 소통 역량, 팔로워십을 바탕으로 조직의 비전을 이루기 위해 노력하는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수행 중 팀원들과 소통에 어려움을 겪었으나 이를 극복하고자 도식화를 활용했다고 하셨습니다. 도식화를 통해 개선된 소통의 구체적인 예시를 하나 말씀해 주실 수 있습니까?</a:t>
            </a:r>
            <a:br/>
            <a:r>
              <a:t>(2) 팀 구성원의 역량을 파악하고 적절한 일감을 나눠주었다고 하셨습니다. 각각의 역량을 어떻게 평가하고 일감을 분배하셨는지 구체적인 전략이 있다면 공유 부탁드립니다.</a:t>
            </a:r>
            <a:br/>
            <a:r>
              <a:t>(3) 팀의 신뢰도를 높여 표창장을 받게 된 방법으로 하나의 팀으로 소통하였다고 하셨는데, 이때 활용된 소통 전략이나 기법이 무엇이었는지 상세히 설명해 주시겠습니까?</a:t>
            </a:r>
          </a:p>
        </p:txBody>
      </p:sp>
    </p:spTree>
  </p:cSld>
  <p:clrMapOvr>
    <a:masterClrMapping/>
  </p:clrMapOvr>
</p:sld>
</file>

<file path=ppt/slides/slide5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송출을 바탕으로 한 경마 방송 수출국 확대]한국마사회 방송기술직에 입사 후 이루고자 하는 목표는 안정적인 송출 시스템 관리를 통해 전 세계 경마 방송 수출국 2배 확대입니다. 한국마사회는 2013년 싱가포르 시범 송출을 시작으로 2022년 기준 23개국을 대상으로 한국 경주 실황을 수출하며 '글로벌 Top 5 말산업 선도기업' 비전 달성하기 위해 노력하고 있습니다. 이러한 노력을 바탕으로 지난해 1258억원의 매출과 함께 누적 7500억원의 매출을 달성하며 한국 경마의 글로벌 성장세를 이끌고 있습니다.이러한 말산업 선도기업 비전의 성공적인 전개를 위해서는 안정적이고 신뢰할 수 있는 송출 시스템 관리 및 네트워크 관리가 필수적입니다. 안정적인 송출 시스템 구축을 위해서는 카메라, 인코더, 디코더, 미디어 서버에 걸치는 방송 송출 과정을 알아야 하며 기술 고도화를 위해 장비 간 호환성을 파악할 수 있어야 합니다. 이에 저는 서울시 </a:t>
            </a:r>
            <a:r>
              <a:rPr u="sng" b="1" sz="1200">
                <a:solidFill>
                  <a:srgbClr val="000000"/>
                </a:solidFill>
                <a:latin typeface="맑은 고딕"/>
              </a:rPr>
              <a:t>(1)내 도시고속도로를 중심으로 구축된 광통신망을 운영하며 도시고속도로 위의 카메라로부터 영상을 끊김이 없이 받아와 제공해 본 경험이 있습니다. 현장에서</a:t>
            </a:r>
            <a:r>
              <a:rPr sz="1200">
                <a:solidFill>
                  <a:srgbClr val="000000"/>
                </a:solidFill>
                <a:latin typeface="맑은 고딕"/>
              </a:rPr>
              <a:t> 센터까지 </a:t>
            </a:r>
            <a:r>
              <a:rPr u="sng" b="1" sz="1200">
                <a:solidFill>
                  <a:srgbClr val="000000"/>
                </a:solidFill>
                <a:latin typeface="맑은 고딕"/>
              </a:rPr>
              <a:t>(2)거리가 멀다는 점을 고려하여 아날로그 카메라로부터 신호를 디지털로 변환하여 광통신을 통해 센터로 정보를 받을 수 있도록 했으며 센터 내에서는 인코더를 통해 스위치를 거쳐 영상 백본에 압축된 영상을 저장하는 일련의 과정을 이해하며 실시간으로</a:t>
            </a:r>
            <a:r>
              <a:rPr sz="1200">
                <a:solidFill>
                  <a:srgbClr val="000000"/>
                </a:solidFill>
                <a:latin typeface="맑은 고딕"/>
              </a:rPr>
              <a:t> 영상을 어떻게 받아오고 저장하는지 과정을 이해한 경험이 있습니다.아날로그 카메라로부터 영상 백본까지 구성을 파악하고 제공해 본 경험을 바탕으로 안정적인 송출을 위해 RTMP와 SRT와 같은 적절한 스트리밍 </a:t>
            </a:r>
            <a:r>
              <a:rPr u="sng" b="1" sz="1200">
                <a:solidFill>
                  <a:srgbClr val="000000"/>
                </a:solidFill>
                <a:latin typeface="맑은 고딕"/>
              </a:rPr>
              <a:t>(3)프로토콜을 선택하여 프로토콜뿐만 아니라 전체적인 송출 인프라를 관리토록 하겠습니다. 더해서 영상 해외 송출을 위한 중계망에 대한</a:t>
            </a:r>
            <a:r>
              <a:rPr sz="1200">
                <a:solidFill>
                  <a:srgbClr val="000000"/>
                </a:solidFill>
                <a:latin typeface="맑은 고딕"/>
              </a:rPr>
              <a:t> 지식도 갖추며 안정적인 송출 인프라를 바탕으로 경마 방송 수출국 확대에 이바지할 수 있는 방송기술인으로 거듭나도록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서울시 내 도시고속도로 광통신망 운영 경험을 통해 얻게 된 가장 중요한 교훈은 무엇이며, 이를 한국마사회에서 어떻게 적용할 계획인가요?</a:t>
            </a:r>
            <a:br/>
            <a:r>
              <a:t>(2) 광통신망에서 아날로그 카메라를 디지털로 변환하여 정보를 전달하는 과정에서 직면했던 가장 큰 기술적 도전은 무엇이었고, 이를 어떻게 해결했나요?</a:t>
            </a:r>
            <a:br/>
            <a:r>
              <a:t>(3) 경마 방송 수출국 확대를 목표로 할 때, 당신이 RTMP와 SRT 프로토콜 선택에서 중요하게 고려하는 요소는 무엇인가요?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A0100029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공항서비스 개선을 위한 아이디어를 제시하는 공모전에 참여해서 팀원과의 갈등을 극복하고 우수상을 탔던 경험이 있습니다. </a:t>
            </a:r>
            <a:r>
              <a:rPr u="sng" b="1" sz="1200">
                <a:solidFill>
                  <a:srgbClr val="000000"/>
                </a:solidFill>
                <a:latin typeface="맑은 고딕"/>
              </a:rPr>
              <a:t>(1)팀원과 가까운 공항에 방문 후, 각자 아이디어를 생각해서 공유했습니다. 저는 공항 바닥에 길안내 스티커를 부착하자는 아이디어를 제시했습니다.</a:t>
            </a:r>
            <a:r>
              <a:rPr sz="1200">
                <a:solidFill>
                  <a:srgbClr val="000000"/>
                </a:solidFill>
                <a:latin typeface="맑은 고딕"/>
              </a:rPr>
              <a:t> 공항에 방문했을 때, 특히 노년층이 공항 시설의 위치를 찾는 데 어려움을 겪는 모습을 목격했기 때문입니다. 팀원은 여름철 폭우로 인해 </a:t>
            </a:r>
            <a:r>
              <a:rPr u="sng" b="1" sz="1200">
                <a:solidFill>
                  <a:srgbClr val="000000"/>
                </a:solidFill>
                <a:latin typeface="맑은 고딕"/>
              </a:rPr>
              <a:t>(2)방문객들의 신발이 젖어 불편을 겪는 상황을 해소하기 위해 신발 건조기 비치를 주장했습니다.이렇게 서로의 의견이 갈리면서 잠시 교착상태에 빠지기도 했습니다.</a:t>
            </a:r>
            <a:r>
              <a:rPr sz="1200">
                <a:solidFill>
                  <a:srgbClr val="000000"/>
                </a:solidFill>
                <a:latin typeface="맑은 고딕"/>
              </a:rPr>
              <a:t> 이를 해결하기 위해 먼저 팀원 아이디어의 창의성을 인정하고 존중했습니다. 팀원의 아이디어는 비 오는 날 방문객의 쾌적함을 도모할 수 있는 발상이라는 점에서 인상적이었습니다. 그리고 서로의 아이디어를 구체화해서 비교하는 시간을 가졌습니다. 저는 경제적인 이유를 들어서 제 아이디어를 채택하자고 조심스럽게 설득했습니다. 먼저 예산이었습니다. 공모전 심사 기준에 경제성을 평가하는 항목이 있었고, 신발 건조기를 구매하는 데 필요한 예산이 더 많았습니다. 또한 1년 중 </a:t>
            </a:r>
            <a:r>
              <a:rPr u="sng" b="1" sz="1200">
                <a:solidFill>
                  <a:srgbClr val="000000"/>
                </a:solidFill>
                <a:latin typeface="맑은 고딕"/>
              </a:rPr>
              <a:t>(3)여름을 제외한 대부분의 시기에는 신발 건조기의 활용성이 떨어질 것이라는 점도 이유로 제시했습니다.</a:t>
            </a:r>
            <a:r>
              <a:rPr sz="1200">
                <a:solidFill>
                  <a:srgbClr val="000000"/>
                </a:solidFill>
                <a:latin typeface="맑은 고딕"/>
              </a:rPr>
              <a:t> 이러한 협업의 과정을 거친 후 팀원도 제 의견에 동의했고, 최종적으로 입상이라는 결과를 얻게 되었습니다. 이 모든 과정을 거치면서 팀원의 의견을 존중하는 법과 설득을 하는 방식, 무언가를 분석하는 방법에 대해 배울 수 있었습니다. 제가 입사하게 된다면, 이 경험을 토대로 항상 열린 마음으로 동료와 소통함으로써 조직의 화합에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공모전에서 팀원과 갈등을 해결하고 우수상을 받았던 경험을 말씀하셨습니다. 그 과정에서 팀의 리더로서 구체적으로 어떤 역할을 맡았고, 그 결과가 주는 의미를 설명해 주시겠습니까?</a:t>
            </a:r>
            <a:br/>
            <a:r>
              <a:t>(2) 지원자가 제안한 '공항 바닥 길안내 스티커' 아이디어가 수상하게 된 주요 요인들을 구체적으로 설명하고, 이러한 아이디어 발상을 한국마사회에서는 어떻게 활용할 계획인지 이야기를 나눠 봅시다.</a:t>
            </a:r>
            <a:br/>
            <a:r>
              <a:t>(3) 팀원 의견을 존중하고 설득하는 방식을 배웠다고 언급했는데, 이러한 경험을 토대로 한국마사회에서 협업할 때 어떻게 다른 직원들과 소통할 계획인지 보다 구체적으로 이야기해 주시겠어요?</a:t>
            </a:r>
          </a:p>
        </p:txBody>
      </p:sp>
    </p:spTree>
  </p:cSld>
  <p:clrMapOvr>
    <a:masterClrMapping/>
  </p:clrMapOvr>
</p:sld>
</file>

<file path=ppt/slides/slide5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 소비층 타겟팅 - 컬러 마케팅을 통한 절충안 마련]온라인 출시를 준비하는 1인 기업을 위한 마케팅 제안 공모전에서 서로의 의견을 굽히지 않아 어려움을 겪었으나, 객관적인 분석을 통해 팀원 간 갈등을 조율했던 경험이 있습니다. 양말, 목도리와 같은 액세서리와 디퓨저를 </a:t>
            </a:r>
            <a:r>
              <a:rPr u="sng" b="1" sz="1200">
                <a:solidFill>
                  <a:srgbClr val="000000"/>
                </a:solidFill>
                <a:latin typeface="맑은 고딕"/>
              </a:rPr>
              <a:t>(1)판매하는 기업의 마케팅 방안을 논의하는 과정에서, 판매하는 다양한 제품을 한 세트로 구성하자는 의견과 구성품이 조화롭지 않으므로</a:t>
            </a:r>
            <a:r>
              <a:rPr sz="1200">
                <a:solidFill>
                  <a:srgbClr val="000000"/>
                </a:solidFill>
                <a:latin typeface="맑은 고딕"/>
              </a:rPr>
              <a:t> 개별 판매하자는 의견이 충돌하면서 회의가 감정싸움으로 번지는 난관을 겪었습니다.우선 팀원들의 의견이 모두 일리 있었기에, '틀린 말이 없으니, 두 의견의 절충안을 찾아보자'고 다독였습니다. 이후 사이트 방문자 분석을 통해 20~30대 여성이 주 소비층임을 파악하고, 이들을 타겟팅하는 방안에 집중했습니다. SNS와 타사 홍보페이지들을 레퍼런스로 활용하였고, 계절별 텀블러 디자인을 통해 소비자 호응도와 수익을 증대한 사례에 착안하여, 계절별 색감을 활용한 세트 상품 기획을 콘셉트로 제안했습니다. 다양한 제품을 한 </a:t>
            </a:r>
            <a:r>
              <a:rPr u="sng" b="1" sz="1200">
                <a:solidFill>
                  <a:srgbClr val="000000"/>
                </a:solidFill>
                <a:latin typeface="맑은 고딕"/>
              </a:rPr>
              <a:t>(2)세트로 묶고 구성품의 조화로움까지 고려할 수 있었기에 팀원들에게 만장일치로 지지를 받았고, 컬러 선정 및 세트 상품 요소 구성까지 순조롭게 진행할</a:t>
            </a:r>
            <a:r>
              <a:rPr sz="1200">
                <a:solidFill>
                  <a:srgbClr val="000000"/>
                </a:solidFill>
                <a:latin typeface="맑은 고딕"/>
              </a:rPr>
              <a:t> 수 있었습니다. 회사 관계자분께서도 이를 반영해 </a:t>
            </a:r>
            <a:r>
              <a:rPr u="sng" b="1" sz="1200">
                <a:solidFill>
                  <a:srgbClr val="000000"/>
                </a:solidFill>
                <a:latin typeface="맑은 고딕"/>
              </a:rPr>
              <a:t>(3)계절에 따라 웹사이트 디자인과 상품 구성을 바꿀 수 있도록 적극적으로 지지해 주셨습니다. 그 결과, 판매량이</a:t>
            </a:r>
            <a:r>
              <a:rPr sz="1200">
                <a:solidFill>
                  <a:srgbClr val="000000"/>
                </a:solidFill>
                <a:latin typeface="맑은 고딕"/>
              </a:rPr>
              <a:t> 감소하기 이전보다 10% 더 높은 판매량을 기록했고, 제품 재구매율 또한 10% 상승시킬 수 있었습니다.해당 경험을 통해 다양한 아이디어를 수렴하며 갈등이 발생할 수 있으나, 이를 가라앉히고 적절히 활용한 절충안을 찾는다면 완성도 높은 결론을 도출할 수 있음을 배웠습니다. 또한, 구성원 각자의 의견이 반영된 결과물은 참여 의지를 높여 더 나은 성과로 이어진다는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마케팅 방안을 논의하면서 감정싸움으로 번지지 않기 위해 구체적으로 어떤 중재 방법을 사용했나요?</a:t>
            </a:r>
            <a:br/>
            <a:r>
              <a:t>(2) 마케팅 제안 공모전에서 팀원들의 의견 조율 과정에서 왜 '계절별 색감을 활용한 세트 상품 기획'이 효과적이었다고 생각하나요?</a:t>
            </a:r>
            <a:br/>
            <a:r>
              <a:t>(3) 당신이 제안한 절충안이 팀원들에게 만장일치로 지지를 받게 된 가장 큰 이유는 무엇이라고 생각하나요?</a:t>
            </a:r>
          </a:p>
        </p:txBody>
      </p:sp>
    </p:spTree>
  </p:cSld>
  <p:clrMapOvr>
    <a:masterClrMapping/>
  </p:clrMapOvr>
</p:sld>
</file>

<file path=ppt/slides/slide5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인턴으로 근무하며 적극적인 태도와 꼼꼼한 업무처리로 상사에게 긍정적인 평가를 받았습니다. 단기간 근무하는 인턴 특성상 전담 업무가 주어지지 </a:t>
            </a:r>
            <a:r>
              <a:rPr u="sng" b="1" sz="1200">
                <a:solidFill>
                  <a:srgbClr val="000000"/>
                </a:solidFill>
                <a:latin typeface="맑은 고딕"/>
              </a:rPr>
              <a:t>(1)않았습니다. 따라서 멘토 과장님께 제가 할 수 있는 업무를 정중하게 요청드렸고, 입회검사기록서를 분류, 편철하고 그 데이터를 검증하는 업무를 담당하게 되었습니다. 업무를</a:t>
            </a:r>
            <a:r>
              <a:rPr sz="1200">
                <a:solidFill>
                  <a:srgbClr val="000000"/>
                </a:solidFill>
                <a:latin typeface="맑은 고딕"/>
              </a:rPr>
              <a:t>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이 경험을 통해 적극적으로 </a:t>
            </a:r>
            <a:r>
              <a:rPr u="sng" b="1" sz="1200">
                <a:solidFill>
                  <a:srgbClr val="000000"/>
                </a:solidFill>
                <a:latin typeface="맑은 고딕"/>
              </a:rPr>
              <a:t>(2)배우려는 태도는 동료와 상사의 마음을 열게 할 수 있다는 것을 깨달았습니다. 신입사원으로서 항상 적극적인 자세로 업무에 임하겠습니다.[탄탄한 기초 위에 쌓아 올리는 실무 역량]업무와 방송설비에</a:t>
            </a:r>
            <a:r>
              <a:rPr sz="1200">
                <a:solidFill>
                  <a:srgbClr val="000000"/>
                </a:solidFill>
                <a:latin typeface="맑은 고딕"/>
              </a:rPr>
              <a:t> 대해 숙지한 지식을 바탕으로 ICT 및 네트워크 기술을 활용해 차세대 </a:t>
            </a:r>
            <a:r>
              <a:rPr u="sng" b="1" sz="1200">
                <a:solidFill>
                  <a:srgbClr val="000000"/>
                </a:solidFill>
                <a:latin typeface="맑은 고딕"/>
              </a:rPr>
              <a:t>(3)방송시스템 구축에 기여하고 싶습니다. 현대의 방송시스템은 디지털화 및 네트워크 기반으로 개편되고 있으며,</a:t>
            </a:r>
            <a:r>
              <a:rPr sz="1200">
                <a:solidFill>
                  <a:srgbClr val="000000"/>
                </a:solidFill>
                <a:latin typeface="맑은 고딕"/>
              </a:rPr>
              <a:t>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정보통신설비 유지보수 업무를 하며 스위치, 허브, NAS 및 서버, NMS 등의 네트워크 장비를 다룬 경험이 있습니다.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인턴 경험에서 주어진 업무가 아닌 일을 맡아 처리했다고 했는데, 그 과정에서 지원자가 특히 주도적이라고 느낀 순간이 있었다면 그 경험을 통해 얻은 교훈은 무엇이었나요?</a:t>
            </a:r>
            <a:br/>
            <a:r>
              <a:t>(2) ICT 및 네트워크 기술을 활용하여 차세대 방송시스템 구축에 기여하고 싶다고 하셨습니다. 과거에 네트워크 관련 지식을 습득하며 도전적이었던 프로젝트나 과제에 대해 말씀해주시겠습니까?</a:t>
            </a:r>
            <a:br/>
            <a:r>
              <a:t>(3) 지원자가 구현한 간단한 테스트베드 시스템이 회사의 업무에 어떻게 구체적으로 기여할 수 있는지를 설명해주시겠습니까?</a:t>
            </a:r>
          </a:p>
        </p:txBody>
      </p:sp>
    </p:spTree>
  </p:cSld>
  <p:clrMapOvr>
    <a:masterClrMapping/>
  </p:clrMapOvr>
</p:sld>
</file>

<file path=ppt/slides/slide5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a:t>
            </a:r>
            <a:r>
              <a:rPr u="sng" b="1" sz="1200">
                <a:solidFill>
                  <a:srgbClr val="000000"/>
                </a:solidFill>
                <a:latin typeface="맑은 고딕"/>
              </a:rPr>
              <a:t>(1)존중과 경청]저는 상대방의 의견을 존중하며 경청하는 태도를 통해 협력적인 분위기를 조성했던 경험이 있습니다. 교양수업에서 사업 제안서를 작성하는 조별 과제를 수행하던 중 마케팅 부문과 원자재</a:t>
            </a:r>
            <a:r>
              <a:rPr sz="1200">
                <a:solidFill>
                  <a:srgbClr val="000000"/>
                </a:solidFill>
                <a:latin typeface="맑은 고딕"/>
              </a:rPr>
              <a:t> 수급 부문의 예산 할당 과정에서 의견 충돌이 있었습니다.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a:t>
            </a:r>
            <a:r>
              <a:rPr u="sng" b="1" sz="1200">
                <a:solidFill>
                  <a:srgbClr val="000000"/>
                </a:solidFill>
                <a:latin typeface="맑은 고딕"/>
              </a:rPr>
              <a:t>(2)본인의 의견만을 관철시키려 했습니다. 저는 우선 조원의 주장이 다소 고집스럽더라도 의견을 끝까지</a:t>
            </a:r>
            <a:r>
              <a:rPr sz="1200">
                <a:solidFill>
                  <a:srgbClr val="000000"/>
                </a:solidFill>
                <a:latin typeface="맑은 고딕"/>
              </a:rPr>
              <a:t> 모두 경청하였습니다. 상대방의 주장과 근거가 설령 잘못된 정보에 기인한 것일지라도 다 듣고 납득시키려고 노력하였습니다. 저는 실제 기업들의 유사 성격의 제품 마케팅 성공 </a:t>
            </a:r>
            <a:r>
              <a:rPr u="sng" b="1" sz="1200">
                <a:solidFill>
                  <a:srgbClr val="000000"/>
                </a:solidFill>
                <a:latin typeface="맑은 고딕"/>
              </a:rPr>
              <a:t>(3)사례를 근거로 들어 이견을 조정했습니다. 또한 해당 조원의 의견을 일정 부분 반영하여 더 좋은 결과를 도출했습니다. 마케팅 부문의 예산을 본 예산에 재배치해 원자재 예산을 확보했고, 이를 통해 생산 비용을 절감하고 판매 단가 상승을 방지하는</a:t>
            </a:r>
            <a:r>
              <a:rPr sz="1200">
                <a:solidFill>
                  <a:srgbClr val="000000"/>
                </a:solidFill>
                <a:latin typeface="맑은 고딕"/>
              </a:rPr>
              <a:t> 방향으로 조정했습니다. 결과적으로 저렴한 판매 가격을 활용해 홍보 효과도 증대시킬 수 있어 기존보다 10% 가량의 예산을 절감할 수 있었습니다. 이 경험을 통해 서로의 의견을 존중하고 합리적으로 조정하는 능력을 키울 수 있었습니다.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사업 제안서를 작성하며 있었던 의견 충돌 상황에서 당신이 취한 행동 중 다른 사람과의 차이를 만든 결정적 요소는 무엇이라고 보십니까?</a:t>
            </a:r>
            <a:br/>
            <a:r>
              <a:t>(2) 예산 재배치 과정에서 상대방의 의견을 일정 부분 반영했다고 하셨는데, 그로 인해 예산을 절감할 수 있었다고 합니다. 어떤 방법으로 이견을 조정했는지 구체적으로 설명해주시겠습니까?</a:t>
            </a:r>
            <a:br/>
            <a:r>
              <a:t>(3) 교양수업에서의 경험이 미래 동료들과의 협업에 어떻게 긍정적인 영향을 미칠 수 있을지에 대한 생각을 말씀해주시겠습니까?</a:t>
            </a:r>
          </a:p>
        </p:txBody>
      </p:sp>
    </p:spTree>
  </p:cSld>
  <p:clrMapOvr>
    <a:masterClrMapping/>
  </p:clrMapOvr>
</p:sld>
</file>

<file path=ppt/slides/slide5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입사하게 된다면, 저는 한국마사회의 비전 2037이 현실로 이루어 질 수 있도록 </a:t>
            </a:r>
            <a:r>
              <a:rPr u="sng" b="1" sz="1200">
                <a:solidFill>
                  <a:srgbClr val="000000"/>
                </a:solidFill>
                <a:latin typeface="맑은 고딕"/>
              </a:rPr>
              <a:t>(1)하는 굳건한 지지대가 되고 싶습니다. 현재 말 산업은 단순히 경마를 넘어, 여러가지 잠재력을 지니고 있습니다. 다른 국가들은</a:t>
            </a:r>
            <a:r>
              <a:rPr sz="1200">
                <a:solidFill>
                  <a:srgbClr val="000000"/>
                </a:solidFill>
                <a:latin typeface="맑은 고딕"/>
              </a:rPr>
              <a:t> 이미 승마를 이용한 심리 안정 프로그램을 시행하고 있거나 말 관련 캐릭터 사업으로 다양한 세대에게 말산업의 매력을 호소하고 있습니다. 앞으로 한국마사회가 지속가능한 경영이 가능하게 하려면 국제 경쟁력과 국민들에게 친숙하게 인식되어야 하며, 저의 경험과 직무역량으로 한국마사회가 제시한 전략 과제에 이바지 할 자신이 있습니다.저는 그 동안 다양한 연구소 및 기관에서 근무한 경험이 있으며, 재직중 저는 기관 운영에 필요한 지원 사업 기획, 구매 기획, 행사 총괄 기획, 타 기관들과 대외 협력 경험이 있습니다. 저는 비전 2037 목표를 성공적으로 달성할 수 </a:t>
            </a:r>
            <a:r>
              <a:rPr u="sng" b="1" sz="1200">
                <a:solidFill>
                  <a:srgbClr val="000000"/>
                </a:solidFill>
                <a:latin typeface="맑은 고딕"/>
              </a:rPr>
              <a:t>(2)있도록 비전 2037에 필요한 다양한 지원 사업들이 원활하게 개최될 수 있도록 묵묵히 지원을 할 것입니다. 저는 영어권 국가에서 6년 체류한 경험이 있습니다.</a:t>
            </a:r>
            <a:r>
              <a:rPr sz="1200">
                <a:solidFill>
                  <a:srgbClr val="000000"/>
                </a:solidFill>
                <a:latin typeface="맑은 고딕"/>
              </a:rPr>
              <a:t> 미국 및 영국 등 말 산업 선발 국가들의 사례를 적극적으로 공부하여 한국마사회에 필요한 경영 지원 프로그램들을 기획하고자 합니다. 아동청소년학을 </a:t>
            </a:r>
            <a:r>
              <a:rPr u="sng" b="1" sz="1200">
                <a:solidFill>
                  <a:srgbClr val="000000"/>
                </a:solidFill>
                <a:latin typeface="맑은 고딕"/>
              </a:rPr>
              <a:t>(3)전공한 경혐과 어린이-청소년 관련 기관에서 재직한 경험을 살려, 말 산업이 미래 세대에게도 친숙한 여가 프로그램으로 인식 될 수 있도록 다양한 사회 공헌 프로그램을 기획하거나</a:t>
            </a:r>
            <a:r>
              <a:rPr sz="1200">
                <a:solidFill>
                  <a:srgbClr val="000000"/>
                </a:solidFill>
                <a:latin typeface="맑은 고딕"/>
              </a:rPr>
              <a:t> 지원하여 한국마사회가 국민들에게 더 긍정적으로 인식되거나, 어린이 청소년이 '말'에 대하여 친숙함을 가지도록 하고 싶습니다.또한 저는 재직한 연구소 및 기관에서 매출, 자산을 관리한 경력이 있으며 해외 업체와 직접 구매 계약을 주도한 경험이 있습니다. 이 경험을 살려서 한국마사회가 국제 경쟁력을 갖추고 고객이 만족하는 여가 시설 사업에 필요한 구매 계약, 매출 및 자산 관리 프로세스에 참여하고 싶습니다. 저의 경험과 직무역량을 살려 한국마사회와 함께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한국마사회의 비전 2037을 성공적으로 달성하기 위해 지원자가 생각하는 가장 중요한 전략 과제는 무엇이며, 이를 위해 본인의 경험을 어떻게 활용할 계획인지 설명해 주세요.</a:t>
            </a:r>
            <a:br/>
            <a:r>
              <a:t>(2) 영어권 국가에서의 6년 체류 경험이 한국마사회의 국제 경쟁력 확보에 어떻게 기여할 수 있을지 구체적인 예시와 함께 설명해 주세요.</a:t>
            </a:r>
            <a:br/>
            <a:r>
              <a:t>(3) 어린이 및 청소년에게 친숙한 여가 프로그램을 기획할 때, 과거에 어떻게 관련 경험을 활용해왔으며 이를 통해 어떠한 성과를 기대하십니까?</a:t>
            </a:r>
          </a:p>
        </p:txBody>
      </p:sp>
    </p:spTree>
  </p:cSld>
  <p:clrMapOvr>
    <a:masterClrMapping/>
  </p:clrMapOvr>
</p:sld>
</file>

<file path=ppt/slides/slide5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한국잡월드에 재직하면서 기관 청년 관련 공모전을 총괄한 경험이 </a:t>
            </a:r>
            <a:r>
              <a:rPr u="sng" b="1" sz="1200">
                <a:solidFill>
                  <a:srgbClr val="000000"/>
                </a:solidFill>
                <a:latin typeface="맑은 고딕"/>
              </a:rPr>
              <a:t>(1)있습니다. 기관에서 처음으로 개최되는 청년 공모전을 총괄하는 과정에서 저는 기관 내부 부서 사람들 및 외부 사람들과 소통 및 일정을 조율하는 과정에서 어려움을 느끼었으나, 소통 대상자들의 상황을 먼저 생각하는 태도를 견지하여</a:t>
            </a:r>
            <a:r>
              <a:rPr sz="1200">
                <a:solidFill>
                  <a:srgbClr val="000000"/>
                </a:solidFill>
                <a:latin typeface="맑은 고딕"/>
              </a:rPr>
              <a:t> 협력을 요청하여 성공적으로 공모전을 개최할 수 있었습니다. 또한 기관 역시 추후 청년 공모전 개최를 </a:t>
            </a:r>
            <a:r>
              <a:rPr u="sng" b="1" sz="1200">
                <a:solidFill>
                  <a:srgbClr val="000000"/>
                </a:solidFill>
                <a:latin typeface="맑은 고딕"/>
              </a:rPr>
              <a:t>(2)확정하였으며, 저는 기관 후임자들이 참고할 수 있는 성공적인 선례들을 남길 수 있었습니다.기관 역사상 처음으로 있는 공모전이어서 저는 먼저 비슷한</a:t>
            </a:r>
            <a:r>
              <a:rPr sz="1200">
                <a:solidFill>
                  <a:srgbClr val="000000"/>
                </a:solidFill>
                <a:latin typeface="맑은 고딕"/>
              </a:rPr>
              <a:t> 행사를 진행한 기관들에게 연락하여 먼저 공모전 진행 관련 노하우를 배운 이후, 행사 전문 업체와 계약을 하였습니다. 이후 저는 행사를 준비하는 과정에서 기관 내, 외부 사람들의 이해 관계 조율에 있어 어려움을 겪었습니다. 기관 내 홍보 담당 부서- 자회사 홍보 담당자-공모전 대행 업체 디자인 담당자와의 역할 분담, </a:t>
            </a:r>
            <a:r>
              <a:rPr u="sng" b="1" sz="1200">
                <a:solidFill>
                  <a:srgbClr val="000000"/>
                </a:solidFill>
                <a:latin typeface="맑은 고딕"/>
              </a:rPr>
              <a:t>(3)행사 진행 도중 자회사-대행사 간의 업무 분장, 시설 관리 담당자의 근무 일정 조율에서 저는 소통 과정에서 오해를 사지 않을까 우려하였습니다.따라서 저는 공모전을 진행하는데 앞서 저는 기관 내 외부 담당자들과 소통하기 이전, 타 기관 선례 데이터와 기관 내규를</a:t>
            </a:r>
            <a:r>
              <a:rPr sz="1200">
                <a:solidFill>
                  <a:srgbClr val="000000"/>
                </a:solidFill>
                <a:latin typeface="맑은 고딕"/>
              </a:rPr>
              <a:t> 바탕으로 해결책도 함께 준비하여 설득하기로 하였습니다. 먼저 홍보의 경우에는 기관은 공문 발송, 업체는 포스터 디자인 이렇게 명확히 역할을 분담한 이후, 상사에게 진행 과정을 보고하여 이해 충돌 및 오해를 방지하고자 하였습니다. 공모전 일정에 대해는 최소 3일 동안 야간 개최되어야 질적으로 훌륭한 작품이 나올 수 있다는 점을 상사들과 현장 담당자들에게 데이터를 바탕으로 설득하였습니다. 또한 해당 과정에서 발생하는 자회사 직원들의 야간 근로를 최소화 하고자 야간에는 참가자들에게 활동 부분 제한을 두었습니다. 일방적으로 소통하기 보다 타인의 입장으로 고려한 이후 오해 소지가 없도록 역할 분담을 제시하여 공모전을 성공적으로 개최할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청년 공모전 총괄 시 기관 내부 및 외부와의 소통 어려움을 극복하기 위한 가장 효과적인 전략은 무엇이었고, 이러한 경험이 이후 협력 프로젝트에 어떤 영향을 미쳤는지 설명하세요.</a:t>
            </a:r>
            <a:br/>
            <a:r>
              <a:t>(2) 기관 역사상 처음 개최했던 공모전에서 다른 기관의 노하우를 배우고 이를 적용한 사례가 있다면 구체적으로 설명해 주세요.</a:t>
            </a:r>
            <a:br/>
            <a:r>
              <a:t>(3) 공모전 개최 과정에서 자회사와 대행사의 업무 분장을 조율할 때 겪은 도전 과제와 그 해결 과정을 설명해 주세요. 이러한 경험이 '오해를 방지'하고 '성공적'으로 협력하게 하는데 어떻게 도움이 되었는지 듣고 싶습니다.</a:t>
            </a:r>
          </a:p>
        </p:txBody>
      </p:sp>
    </p:spTree>
  </p:cSld>
  <p:clrMapOvr>
    <a:masterClrMapping/>
  </p:clrMapOvr>
</p:sld>
</file>

<file path=ppt/slides/slide5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 가능한 고객 맞춤형 사회공헌 프로그램을 기획하여 공정한 여가생활의 기회를 제공하고 승마를 온 국민이 함께 즐기는 레저 스포츠로 자리매김할 수 있도록 도모하는 것이 입사 후 저의 목표입니다. 최근 한국마사회는 재활 승마와 힐링승마 사업 </a:t>
            </a:r>
            <a:r>
              <a:rPr u="sng" b="1" sz="1200">
                <a:solidFill>
                  <a:srgbClr val="000000"/>
                </a:solidFill>
                <a:latin typeface="맑은 고딕"/>
              </a:rPr>
              <a:t>(1)확대를 통해 공익 실현과 승마의 대중화를 강구하고 있습니다. 이에 입사 후 내부 봉사 프로그램 개발 업무를 담당하여 사회 기여</a:t>
            </a:r>
            <a:r>
              <a:rPr sz="1200">
                <a:solidFill>
                  <a:srgbClr val="000000"/>
                </a:solidFill>
                <a:latin typeface="맑은 고딕"/>
              </a:rPr>
              <a:t>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승마체험이 아닌 일상에서 쉽게 즐길 수 있는 스포츠로 자리매김하는 데 기여하고 싶습니다. 나아가, 이러한 프로그램의 기획은 승마는 부유층의 전유물이라는 고정관념을 깰 뿐 아니라 말 산업의 지속적인 성장과 지역 경제 발전으로 이어질 것이라고 확신합니다. 효과적인 사회공헌 프로그램은 제도 기획 단계에서 고객의 니즈를 충분히 반영할 뿐 아니라, 프로그램이 지속될 수 있도록 관련 법과 규제를 세밀하게 고려하여야 합니다. 저는 법과 규정을 </a:t>
            </a:r>
            <a:r>
              <a:rPr u="sng" b="1" sz="1200">
                <a:solidFill>
                  <a:srgbClr val="000000"/>
                </a:solidFill>
                <a:latin typeface="맑은 고딕"/>
              </a:rPr>
              <a:t>(2)기반으로 민원을 응대하며 프로그램의 기획에 필요한 의사소통역량을 쌓고 법률과 규정에 대해 학습해왔습니다. 먼저, 유선</a:t>
            </a:r>
            <a:r>
              <a:rPr sz="1200">
                <a:solidFill>
                  <a:srgbClr val="000000"/>
                </a:solidFill>
                <a:latin typeface="맑은 고딕"/>
              </a:rPr>
              <a:t>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이러한 경험을 바탕으로 정부 정책과 산업의 동향을 적시에 반영하고 고객의 니즈를 충족하여 오랫동안 </a:t>
            </a:r>
            <a:r>
              <a:rPr u="sng" b="1" sz="1200">
                <a:solidFill>
                  <a:srgbClr val="000000"/>
                </a:solidFill>
                <a:latin typeface="맑은 고딕"/>
              </a:rPr>
              <a:t>(3)지속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사회 공익 승마사업을 세분화하겠다고 하셨습니다. 과거에 세분화를 통해 특정 프로그램이 성공적으로 자리 잡았던 경험이 있으신가요? 있다면 그 경험을 통해 얻은 교훈은 무엇이었나요?</a:t>
            </a:r>
            <a:br/>
            <a:r>
              <a:t>(2) 효과적인 사회공헌 프로그램을 위해서는 관련 법과 규제를 세밀하게 고려하는 것이 필요하다고 언급하셨습니다. 구체적으로 어떤 법 규정이 기존 프로그램 기획에 영향을 미쳤는지 설명해 주실 수 있습니까?</a:t>
            </a:r>
            <a:br/>
            <a:r>
              <a:t>(3) 승마를 대중 스포츠로 만들기 위한 지원자의 계획은 무엇이며, 이를 위해 가장 중요하게 생각하는 요소는 무엇인가요?</a:t>
            </a:r>
          </a:p>
        </p:txBody>
      </p:sp>
    </p:spTree>
  </p:cSld>
  <p:clrMapOvr>
    <a:masterClrMapping/>
  </p:clrMapOvr>
</p:sld>
</file>

<file path=ppt/slides/slide5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제도 변경에 비협조적인 고객사를 설득하여 20여 개의 관리번호를 하나로 통합하여 보험료 적시부과에 기여했던 경험이 있습니다.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a:t>
            </a:r>
            <a:r>
              <a:rPr u="sng" b="1" sz="1200">
                <a:solidFill>
                  <a:srgbClr val="000000"/>
                </a:solidFill>
                <a:latin typeface="맑은 고딕"/>
              </a:rPr>
              <a:t>(1)상황이었습니다. 고객사의 협력을 이끌어 내기 위해 고객사의 입장에서 제도 변경 시 불편한 사항이 무엇인지 생각해보았고, 그</a:t>
            </a:r>
            <a:r>
              <a:rPr sz="1200">
                <a:solidFill>
                  <a:srgbClr val="000000"/>
                </a:solidFill>
                <a:latin typeface="맑은 고딕"/>
              </a:rPr>
              <a:t> 원인이 고객사 내 본부-사업소 간 소통의 단절에 있음을 인지하였습니다. 이를 해결하기 위해 제도 변경 방법과 향후 업무처리에 대한 매뉴얼을 작성하여 각 사업소로 발송하였고, 클릭 한 번으로 서류접수가 가능하도록 엑셀 파일을 함께 전송하여 고객사 본부의 업무를 덜어내고자 하였습니다. 소통의 부재에 대한 </a:t>
            </a:r>
            <a:r>
              <a:rPr u="sng" b="1" sz="1200">
                <a:solidFill>
                  <a:srgbClr val="000000"/>
                </a:solidFill>
                <a:latin typeface="맑은 고딕"/>
              </a:rPr>
              <a:t>(2)문제가 해결되자 고객사에서 제도 변경에 대해 적극적인 협력을 이끌어 낼 수 있었고, 통합 이후 부가적인 행정 처리에 대해서도 신속히 협조하며 업무를 마무리할 수 있었습니다.</a:t>
            </a:r>
            <a:r>
              <a:rPr sz="1200">
                <a:solidFill>
                  <a:srgbClr val="000000"/>
                </a:solidFill>
                <a:latin typeface="맑은 고딕"/>
              </a:rPr>
              <a:t> 나아가, 이는 원활한 조세 자료 입수와 민원신고 체계 간소화의 밑거름이 되었습니다. 이러한 경험을 통해 적극적으로 고객사를 설득할 수 있었던 사유가 제도 변경의 취지를 분명하게 이해하고 해당 업무처리가 고객사에 도움이 되는 제도 개선의 과정임을 항상 인지하고 있었기 때문임을 </a:t>
            </a:r>
            <a:r>
              <a:rPr u="sng" b="1" sz="1200">
                <a:solidFill>
                  <a:srgbClr val="000000"/>
                </a:solidFill>
                <a:latin typeface="맑은 고딕"/>
              </a:rPr>
              <a:t>(3)깨달았습니다.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관리번호 통합 과정에서 고객사와 소통을 원활하게 하기 위해 매뉴얼을 작성하셨다고 했습니다. 그 매뉴얼 작성 과정을 설명해 주실 수 있나요?</a:t>
            </a:r>
            <a:br/>
            <a:r>
              <a:t>(2) 지원자는 소통의 부재 문제가 해결되었다고 하셨습니다. 이러한 경험을 통해 배운 소통에서 중요한 점은 무엇이며, 이를 이후 다른 프로젝트에 어떻게 적용하셨나요?</a:t>
            </a:r>
            <a:br/>
            <a:r>
              <a:t>(3) 제도의 취지를 분명하게 이해하는 것이 중요했다고 언급하셨습니다. 이전 경험에서 이러한 취지의 중요성을 강조할 수 있었던 상황이나 계기는 무엇이었나요?</a:t>
            </a:r>
          </a:p>
        </p:txBody>
      </p:sp>
    </p:spTree>
  </p:cSld>
  <p:clrMapOvr>
    <a:masterClrMapping/>
  </p:clrMapOvr>
</p:sld>
</file>

<file path=ppt/slides/slide5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a:t>
            </a:r>
            <a:r>
              <a:rPr u="sng" b="1" sz="1200">
                <a:solidFill>
                  <a:srgbClr val="000000"/>
                </a:solidFill>
                <a:latin typeface="맑은 고딕"/>
              </a:rPr>
              <a:t>(1)행적혁신 평가에서 우수 등급을 받았습니다. 지난 수년 간 데이터셋을 준비해가며 꾸준히 개발을 지속한 성과입니다. 여기서 단순히</a:t>
            </a:r>
            <a:r>
              <a:rPr sz="1200">
                <a:solidFill>
                  <a:srgbClr val="000000"/>
                </a:solidFill>
                <a:latin typeface="맑은 고딕"/>
              </a:rPr>
              <a:t> 채찍질 횟수에 따른 규정 위반 탐지를 하는 것을 넘어 고도화된 AI 발전에 기여를 하고 싶습니다. 채찍을 천천히 드는 등 평소와 다른 기수의 손과 다리의 움직임 패턴을 분석해 부정행위를 적발하고, 주행패턴 데이터를 활용해 부적절해 보이는 주행패턴을 감지할 수 있을 것입니다. 또한 더 나아가 기존 데이터와 함께 말의 </a:t>
            </a:r>
            <a:r>
              <a:rPr u="sng" b="1" sz="1200">
                <a:solidFill>
                  <a:srgbClr val="000000"/>
                </a:solidFill>
                <a:latin typeface="맑은 고딕"/>
              </a:rPr>
              <a:t>(2)상태에 대한 조교사의 의견을 종합하여 초행자들도 같이 어렵지 않게 즐길 수 있도록 경기 승률 예측 모델을 만들어 제공하고 싶습니다. 지난 KDT 빅데이터 핀테크 과정에서 CNN, ViT 모델을</a:t>
            </a:r>
            <a:r>
              <a:rPr sz="1200">
                <a:solidFill>
                  <a:srgbClr val="000000"/>
                </a:solidFill>
                <a:latin typeface="맑은 고딕"/>
              </a:rPr>
              <a:t> 통해 한국, 중국, </a:t>
            </a:r>
            <a:r>
              <a:rPr u="sng" b="1" sz="1200">
                <a:solidFill>
                  <a:srgbClr val="000000"/>
                </a:solidFill>
                <a:latin typeface="맑은 고딕"/>
              </a:rPr>
              <a:t>(3)일본인의 얼굴 분류 모델을 만든 경험과 국가법령사무총조사 프로젝트의 경험에서 자연어처리 모델의 데이터 사전을 제작한 경험을 통해 이에 기여하고자</a:t>
            </a:r>
            <a:r>
              <a:rPr sz="1200">
                <a:solidFill>
                  <a:srgbClr val="000000"/>
                </a:solidFill>
                <a:latin typeface="맑은 고딕"/>
              </a:rPr>
              <a:t> 합니다.[웹기반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AI 발전을 위한 데이터셋을 준비하는 과정에서 지원자가 직면했던 가장 큰 기술적 도전과 이를 극복하기 위해 사용한 전략은 무엇이었습니까?</a:t>
            </a:r>
            <a:br/>
            <a:r>
              <a:t>(2) 지원자가 참여한 KDT 빅데이터 핀테크 과정에서의 구체적인 역할과 그 경험이 한국마사회 AI 심판 고도화에 어떻게 기여할 수 있다고 생각합니까?</a:t>
            </a:r>
            <a:br/>
            <a:r>
              <a:t>(3) 한국마사회 웹 서비스의 고객 경험 개선을 목표로 하는 과정에서 새로운 UI/UX 디자인이 가져올 수 있는 잠재적 어려움은 무엇이라고 생각합니까?</a:t>
            </a:r>
          </a:p>
        </p:txBody>
      </p:sp>
    </p:spTree>
  </p:cSld>
  <p:clrMapOvr>
    <a:masterClrMapping/>
  </p:clrMapOvr>
</p:sld>
</file>

<file path=ppt/slides/slide5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a:t>
            </a:r>
            <a:r>
              <a:rPr u="sng" b="1" sz="1200">
                <a:solidFill>
                  <a:srgbClr val="000000"/>
                </a:solidFill>
                <a:latin typeface="맑은 고딕"/>
              </a:rPr>
              <a:t>(1)등의 현대적인 효과와 모바인 친화적인 UI/UX로 개편하는 것이었습니다.프로젝트 초반, 병원 홈페이지를 담당하는 기획 팀과 이를 실제 진행하는 개발 팀과의 소통 방식 차이로 어려움이</a:t>
            </a:r>
            <a:r>
              <a:rPr sz="1200">
                <a:solidFill>
                  <a:srgbClr val="000000"/>
                </a:solidFill>
                <a:latin typeface="맑은 고딕"/>
              </a:rPr>
              <a:t> 있었습니다. 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a:t>
            </a:r>
            <a:r>
              <a:rPr u="sng" b="1" sz="1200">
                <a:solidFill>
                  <a:srgbClr val="000000"/>
                </a:solidFill>
                <a:latin typeface="맑은 고딕"/>
              </a:rPr>
              <a:t>(2)개발을 진행했습니다. 그 결과 초기 설계된 웹사이트가 병원이 원하는 방향과 달랐고, 수정 요청이 많아졌고 결국 기획 전체를 처음부터 다시 하는 사건이 있었습니다.이 문제를 반복하지 않기 다시</a:t>
            </a:r>
            <a:r>
              <a:rPr sz="1200">
                <a:solidFill>
                  <a:srgbClr val="000000"/>
                </a:solidFill>
                <a:latin typeface="맑은 고딕"/>
              </a:rPr>
              <a:t> 기획을 할 때 위해 병원 측과 개발 팀 간의 요구사항을 적어 각각 전달했습니다. 개발 팀은 필요한 px수치를 미리 전달하고, 기획 팀은 PPT형태로 포토샵 등을 활용한 목업 형태를 전달했습니다. 세부적인 내용은 기존의 카카오톡 단체 채팅방을 활용하던 것을 일목요연하게 진행사항을 볼 수 있는 노션을 통해 공유했으며, 이를 확인하기 </a:t>
            </a:r>
            <a:r>
              <a:rPr u="sng" b="1" sz="1200">
                <a:solidFill>
                  <a:srgbClr val="000000"/>
                </a:solidFill>
                <a:latin typeface="맑은 고딕"/>
              </a:rPr>
              <a:t>(3)위해 매주 목요일 정기적인 미팅을 가졌고, 이로 해결되지 않은면 디스코드를 통한 긴급 회의를 진행하는 것으로 소통을 위한 프로세스를 갖춰나갔습니다.이 과정을 통해 병원 측은</a:t>
            </a:r>
            <a:r>
              <a:rPr sz="1200">
                <a:solidFill>
                  <a:srgbClr val="000000"/>
                </a:solidFill>
                <a:latin typeface="맑은 고딕"/>
              </a:rPr>
              <a:t> 개발 진행에 대한 사항을 비교적 빠르게 확인하면서 프로젝트 진행속도가 빨라졌고, 개발 팀은 불필요한 수정사항 반영을 거의 절반 가량 줄일 수 있었습니다. 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외주 프로젝트에서의 요구사항 반영 과정과 비슷한 다른 경험이 있다면, 그 경험에서 배운 점을 이번 성과와 비교해 설명해 주실 수 있습니까?</a:t>
            </a:r>
            <a:br/>
            <a:r>
              <a:t>(2) 병원 홈페이지 리뉴얼 프로젝트에서 팀 간 소통 방식 차이를 극복하기 위해 지원자가 제안한 소통 프로세스 개선 방안이 프로젝트 전체에 어떤 영향을 미쳤습니까?</a:t>
            </a:r>
            <a:br/>
            <a:r>
              <a:t>(3) 지원자가 병원 측과 개발 팀 사이의 의사소통 문제를 해결하면서 배운 가장 중요한 교훈은 무엇이며, 이를 미래의 프로젝트에서 어떻게 적용할 계획입니까?</a:t>
            </a:r>
          </a:p>
        </p:txBody>
      </p:sp>
    </p:spTree>
  </p:cSld>
  <p:clrMapOvr>
    <a:masterClrMapping/>
  </p:clrMapOvr>
</p:sld>
</file>

<file path=ppt/slides/slide5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우리 </a:t>
            </a:r>
            <a:r>
              <a:rPr u="sng" b="1" sz="1200">
                <a:solidFill>
                  <a:srgbClr val="000000"/>
                </a:solidFill>
                <a:latin typeface="맑은 고딕"/>
              </a:rPr>
              <a:t>(1)한국마사회에서 발매 전산, 발매지원 및 통합좌석 시스템의 안정성과 효율성을 향상해 고객 만족도를 높이는 데 기여하고자</a:t>
            </a:r>
            <a:r>
              <a:rPr sz="1200">
                <a:solidFill>
                  <a:srgbClr val="000000"/>
                </a:solidFill>
                <a:latin typeface="맑은 고딕"/>
              </a:rPr>
              <a:t>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JSP, Java, Spring, Oracle DB 활용 역량 습득, WEB/WAS 로그 분석 및 이해 역량 습득○ 웹메일 시스템 운영- 주요 업무 : 스팸 필터 관리, OTP 앱 관리, 스토리지 관리, 오류/기능 문의 응대- 습득 역량 : TCP/IP, SSL/TLS, </a:t>
            </a:r>
            <a:r>
              <a:rPr u="sng" b="1" sz="1200">
                <a:solidFill>
                  <a:srgbClr val="000000"/>
                </a:solidFill>
                <a:latin typeface="맑은 고딕"/>
              </a:rPr>
              <a:t>(2)HTTP/HTTPS, SMTP, IMAP/POP3 등의 프로토콜에 대한 이해, 네트워크 보안에 대한 이해[IT 시스템 관리 역량]○</a:t>
            </a:r>
            <a:r>
              <a:rPr sz="1200">
                <a:solidFill>
                  <a:srgbClr val="000000"/>
                </a:solidFill>
                <a:latin typeface="맑은 고딕"/>
              </a:rPr>
              <a:t> 관련 자격 </a:t>
            </a:r>
            <a:r>
              <a:rPr u="sng" b="1" sz="1200">
                <a:solidFill>
                  <a:srgbClr val="000000"/>
                </a:solidFill>
                <a:latin typeface="맑은 고딕"/>
              </a:rPr>
              <a:t>(3): 정보처리기사, SQLD, 리눅스마스터2급○ 관련 교육 : C언어, 데이터베이스 등 컴퓨터공학 관련 전공 총 72학점</a:t>
            </a:r>
            <a:r>
              <a:rPr sz="1200">
                <a:solidFill>
                  <a:srgbClr val="000000"/>
                </a:solidFill>
                <a:latin typeface="맑은 고딕"/>
              </a:rPr>
              <a:t>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저의 전문성을 키우고 열정을 다해 마권 발매 전산시스템의 안정성을 높이겠습니다. 특히, 시스템 HW/SW 장애 발생 시, 신속한 원인 분석과 대응으로 장애 시간을 최소화하여 고객의 신뢰를 지켜 나가겠습니다.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한국마사회의 고객 만족도를 높이는 데 기여하고자 한다고 했습니다. 구체적으로 지원자가 생각하는 고객 만족도를 높이는 방법은 어떤 것이 있을까요?</a:t>
            </a:r>
            <a:br/>
            <a:r>
              <a:t>(2) CentOS Linux 서버를 개인 프로젝트로 운영하면서 보안 환경을 구축했다고 했습니다. 이 경험이 앞으로 어떤 방식으로 지원자의 직무에 기여할 것이라고 생각하십니까?</a:t>
            </a:r>
            <a:br/>
            <a:r>
              <a:t>(3) 발매 전산 시스템의 안정성을 높이기 위해 신속한 원인 분석과 대응이 필요하다고 했습니다. 지원자가 이전 경험에서 어떻게 신속한 대응을 했는지에 대해 설명해 주시겠습니까?</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마사회에 입사하여 더욱 고객 친화적이고 건전한 레저 문화의 브랜드 이미지를 구축하는 데 </a:t>
            </a:r>
            <a:r>
              <a:rPr u="sng" b="1" sz="1200">
                <a:solidFill>
                  <a:srgbClr val="000000"/>
                </a:solidFill>
                <a:latin typeface="맑은 고딕"/>
              </a:rPr>
              <a:t>(1)기여하고 싶습니다. 이를 위해 마사회 대표 캐릭터인 ‘말마프렌즈’의 홍보를 강화하고, 다양한 디지털 플랫폼을 활용하여 브랜드</a:t>
            </a:r>
            <a:r>
              <a:rPr sz="1200">
                <a:solidFill>
                  <a:srgbClr val="000000"/>
                </a:solidFill>
                <a:latin typeface="맑은 고딕"/>
              </a:rPr>
              <a:t> 가치를 더욱 높이는 것이 목표입니다.</a:t>
            </a:r>
            <a:r>
              <a:rPr u="sng" b="1" sz="1200">
                <a:solidFill>
                  <a:srgbClr val="000000"/>
                </a:solidFill>
                <a:latin typeface="맑은 고딕"/>
              </a:rPr>
              <a:t>(2)이러한 목표를 달성하기 위해 저는 고객과 직접 소통한 경험을 적극 활용할 것입니다.첫째, 저는 카페 및 베이커리 프랜차이즈에서 근무하며 고객 응대와 서비스 제공 경험을 쌓았습니다.</a:t>
            </a:r>
            <a:r>
              <a:rPr sz="1200">
                <a:solidFill>
                  <a:srgbClr val="000000"/>
                </a:solidFill>
                <a:latin typeface="맑은 고딕"/>
              </a:rPr>
              <a:t> 프랜차이즈 매장에서 근무하면서 매달 새로운 신메뉴와 프로모션이 진행되었으며, 이를 효과적으로 고객에게 전달하는 경험을 하였습니다. 특히, 고객과 가장 가까운 거리에서 서비스를 제공하면서 본사의 마케팅 전략이 실제 소비자에게 어떤 영향을 미치는지 직접 확인할 수 있었습니다. 고객 반응을 관찰하며 프로모션이 매출에 미치는 영향을 체감했고, 이를 통해 고객 맞춤형 마케팅 전략의 중요성을 배웠습니다.둘째, 영어 학원 강사로 근무하며 학생들과 ‘성적 향상’이라는 공동 목표를 설정하고 지도한 경험이 있습니다. </a:t>
            </a:r>
            <a:r>
              <a:rPr u="sng" b="1" sz="1200">
                <a:solidFill>
                  <a:srgbClr val="000000"/>
                </a:solidFill>
                <a:latin typeface="맑은 고딕"/>
              </a:rPr>
              <a:t>(3)고객마다 각기 다른 관심사와 니즈를 가지고 있듯이 학생마다 학습 방식의 차이를 가지고 있었습니다. 이를 해결하기 위해 개별</a:t>
            </a:r>
            <a:r>
              <a:rPr sz="1200">
                <a:solidFill>
                  <a:srgbClr val="000000"/>
                </a:solidFill>
                <a:latin typeface="맑은 고딕"/>
              </a:rPr>
              <a:t> 학습 스타일을 분석하고 강의방향을 수정해 나갔던 경험은, 고객 세분화를 기반으로 한 마케팅 전략을 수립하는 역량으로 발전할 수 있었습니다.입사 후에는 이러한 경험을 바탕으로 판매마케팅 직무에서 효과적인 마케팅 전략을 수립하는 데 기여하고 싶습니다. 특히, 말마프렌즈를 활용한 친근한 브랜드 이미지 구축, 유튜브 및 SNS를 활용한 젊은 층 대상 홍보 강화, 경마를 쉽게 이해할 수 있도록 돕는 초보자 가이드 콘텐츠 제작 등의 아이디어를 제안하고 실행하고 싶습니다. 이를 통해 마사회가 단순한 스포츠 운영 기관이 아니라, 보다 많은 사람들이 즐길 수 있는 레저 문화의 중심으로 자리 잡을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 대표 캐릭터인 '말마프렌즈'의 홍보를 강화한다고 하셨습니다. 과거 고객과의 소통 경험을 바탕으로 구체적으로 어떤 방법으로 이를 강화하려 하고 계신가요?</a:t>
            </a:r>
            <a:br/>
            <a:r>
              <a:t>(2) 지원자는 프랜차이즈 매장에서 고객 응대 경험을 쌓았다고 했습니다. 이 경험을 '말마프렌즈' 홍보와 브랜드 가치 강화에 어떻게 접목할 계획인가요?</a:t>
            </a:r>
            <a:br/>
            <a:r>
              <a:t>(3) 입사 후 초보자 가이드 콘텐츠 제작을 통해 쉽게 이해할 수 있는 경마 홍보를 제안하셨는데, 이런 콘텐츠를 만드는 데 어떤 경험이 도움이 될 것 같나요?</a:t>
            </a:r>
          </a:p>
        </p:txBody>
      </p:sp>
    </p:spTree>
  </p:cSld>
  <p:clrMapOvr>
    <a:masterClrMapping/>
  </p:clrMapOvr>
</p:sld>
</file>

<file path=ppt/slides/slide5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a:t>
            </a:r>
            <a:r>
              <a:rPr u="sng" b="1" sz="1200">
                <a:solidFill>
                  <a:srgbClr val="000000"/>
                </a:solidFill>
                <a:latin typeface="맑은 고딕"/>
              </a:rPr>
              <a:t>(1)시스템을 고도화하는 업무를 담당했습니다. 그중 전자결재의 Oracle DBMS의 버전을 19c로 업그레이드하는 과업에서 심각한 소통 문제가 발생한 적이 있었습니다. 해당 업그레이드는 기존 쿼리들의 성능에 영향이 갈 수 있는 만큼 반드시 전자결재 업체와</a:t>
            </a:r>
            <a:r>
              <a:rPr sz="1200">
                <a:solidFill>
                  <a:srgbClr val="000000"/>
                </a:solidFill>
                <a:latin typeface="맑은 고딕"/>
              </a:rPr>
              <a:t>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a:t>
            </a:r>
            <a:r>
              <a:rPr u="sng" b="1" sz="1200">
                <a:solidFill>
                  <a:srgbClr val="000000"/>
                </a:solidFill>
                <a:latin typeface="맑은 고딕"/>
              </a:rPr>
              <a:t>(2)영향도 테스트와 소스 반영에 필요한 시간을 전혀 고려하지 않은 일방적인 통보였습니다.담당자로서 수행사의 일방적인 업무처리에 화가 나기도 했지만, 성공적인 작업을 위해서는 수행사와의 소통과 협력은 물론,</a:t>
            </a:r>
            <a:r>
              <a:rPr sz="1200">
                <a:solidFill>
                  <a:srgbClr val="000000"/>
                </a:solidFill>
                <a:latin typeface="맑은 고딕"/>
              </a:rPr>
              <a:t> 적극적인 대처가 필요하다고 생각했습니다. 그래서 먼저 부장님께 상황을 요약, 정리해 빠르게 보고하고 저와 수행사 그리고 전자결재 업체, 3자 회의를 개최했습니다. </a:t>
            </a:r>
            <a:r>
              <a:rPr u="sng" b="1" sz="1200">
                <a:solidFill>
                  <a:srgbClr val="000000"/>
                </a:solidFill>
                <a:latin typeface="맑은 고딕"/>
              </a:rPr>
              <a:t>(3)그리고 우선 일정을 2주 정도 연기하고, 적극적인 소통을 위해 매일 1회씩 회의를 개최하며 수행사와 전자결재 업체 간의 크고 작은 갈등을 하나씩 해결해 나갔습니다.</a:t>
            </a:r>
            <a:r>
              <a:rPr sz="1200">
                <a:solidFill>
                  <a:srgbClr val="000000"/>
                </a:solidFill>
                <a:latin typeface="맑은 고딕"/>
              </a:rPr>
              <a:t> 그렇게 적극적으로 소통한 덕분에 업그레이드 작업을 무사히 마칠 수 있었습니다. 이 경험을 통해 프로젝트 성공에는 이해관계자 간 원활한 소통과 협력이 핵심임을 깨달았습니다.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경영정보 시스템 고도화 사업에서 소통 문제가 발생했을 때 지원자는 어떻게 갈등을 해결했는지 구체적으로 말씀해 주시겠습니까?</a:t>
            </a:r>
            <a:br/>
            <a:r>
              <a:t>(2) 3자 회의를 개최하여 문제를 해결하셨다고 했습니다. 그 과정을 통해 성취한 결과와 그로 인해 발생한 변화는 무엇이었는지 보다 구체적으로 설명해 주실 수 있을까요?</a:t>
            </a:r>
            <a:br/>
            <a:r>
              <a:t>(3) 전자결재 및 기록관리 시스템을 고도화하면서 발생한 소통 문제 해결 경험을 통해 지원자가 가장 크게 배운 점은 무엇인지 설명해 주세요.</a:t>
            </a:r>
          </a:p>
        </p:txBody>
      </p:sp>
    </p:spTree>
  </p:cSld>
  <p:clrMapOvr>
    <a:masterClrMapping/>
  </p:clrMapOvr>
</p:sld>
</file>

<file path=ppt/slides/slide5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고객들에게 최상의 중계 영상을 제공할 수 있는 역량을 가진 방송 관련 전문가가 되어 한국마사회의 발전과 고객 만족에 기여하고 싶습니다. 저는 평소 스포츠 중계 시청을 취미로 즐기면서 방송 화면, 음향의 상태와 방송 운영이 관람객들의 만족도에 미치는 영향에 </a:t>
            </a:r>
            <a:r>
              <a:rPr u="sng" b="1" sz="1200">
                <a:solidFill>
                  <a:srgbClr val="000000"/>
                </a:solidFill>
                <a:latin typeface="맑은 고딕"/>
              </a:rPr>
              <a:t>(1)대해 크게 공감하고 있습니다. 방송을 통해 실제 경기보다 더 박진감 넘치고 즐거운 경험을 제공할 수도 있지만, 방송에 문제가 생기는 경우 실제 경기에 큰 감동이</a:t>
            </a:r>
            <a:r>
              <a:rPr sz="1200">
                <a:solidFill>
                  <a:srgbClr val="000000"/>
                </a:solidFill>
                <a:latin typeface="맑은 고딕"/>
              </a:rPr>
              <a:t> 있더라도 이를 제대로 전달하지 못하고 고객들에게 실망을 안길 수 있습니다. 고객의 신뢰와 기대에 부응하기 위해서는 고품질의 중계방송 전달이 필수적이기 때문에 쾌적한 방송 송출 및 중계 환경 조성에 기여할 수 있는 전문가가 되는 것이 목표입니다. 전공 스터디와 팀 프로젝트를 운영하면서 </a:t>
            </a:r>
            <a:r>
              <a:rPr u="sng" b="1" sz="1200">
                <a:solidFill>
                  <a:srgbClr val="000000"/>
                </a:solidFill>
                <a:latin typeface="맑은 고딕"/>
              </a:rPr>
              <a:t>(2)구성원에게 더 도움이 될 수 있을 방안을 고민한 경험이 있습니다. 필요한 정보를 수집할 때 어학 능력이 큰 도움이 되었습니다. 영어 포럼이나 자료를 적극적으로 활용해 도움이 될 수 있는 정보를 확보할 수 있었습니다. 어려움이 발생해 해결책을</a:t>
            </a:r>
            <a:r>
              <a:rPr sz="1200">
                <a:solidFill>
                  <a:srgbClr val="000000"/>
                </a:solidFill>
                <a:latin typeface="맑은 고딕"/>
              </a:rPr>
              <a:t> 찾을 때는 제 의견을 제시하면서 </a:t>
            </a:r>
            <a:r>
              <a:rPr u="sng" b="1" sz="1200">
                <a:solidFill>
                  <a:srgbClr val="000000"/>
                </a:solidFill>
                <a:latin typeface="맑은 고딕"/>
              </a:rPr>
              <a:t>(3)구성원의 의견에 경청하고 협력했습니다. 영어 교육봉사에 참여하면서 학생들의 피드백을 수용해 학생들이 만족할 수 있는 수업을 진행할 수 있도록 노력했습니다. 이러한 경험과 직무역량을 바탕으로 목표를</a:t>
            </a:r>
            <a:r>
              <a:rPr sz="1200">
                <a:solidFill>
                  <a:srgbClr val="000000"/>
                </a:solidFill>
                <a:latin typeface="맑은 고딕"/>
              </a:rPr>
              <a:t>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스포츠 중계 시청을 통해 얻은 통찰이 방송 중계 전문가로서 어떤 방식으로 당신의 역량 향상에 기여했는지 설명해 주시겠어요?</a:t>
            </a:r>
            <a:br/>
            <a:r>
              <a:t>(2) 전공 스터디와 팀 프로젝트에서 구성원과 의견을 나누고 해결책을 찾는 과정에서 가장 기억에 남는 구체적인 상황은 무엇이었으며, 그 경험이 추후 팀워크에 어떤 영향을 미쳤는지 설명해 주세요.</a:t>
            </a:r>
            <a:br/>
            <a:r>
              <a:t>(3) 어학 능력을 활용해 스포츠 중계의 질을 개선하기 위해 어떤 방식으로 기술적 자료를 수집하고 활용할 계획인지 말씀해 주시겠어요?</a:t>
            </a:r>
          </a:p>
        </p:txBody>
      </p:sp>
    </p:spTree>
  </p:cSld>
  <p:clrMapOvr>
    <a:masterClrMapping/>
  </p:clrMapOvr>
</p:sld>
</file>

<file path=ppt/slides/slide5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부품으로 교체할지 혹은 계속 사용할지에 대해 의견이 나뉘었고 팀원들을 설득해 부품을 변경한 경험이 있습니다. 해당 부품을 계속 사용할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a:t>
            </a:r>
            <a:r>
              <a:rPr u="sng" b="1" sz="1200">
                <a:solidFill>
                  <a:srgbClr val="000000"/>
                </a:solidFill>
                <a:latin typeface="맑은 고딕"/>
              </a:rPr>
              <a:t>(1)조사 또한 새로 필요하다는 단점이 있었으나 기존 프로젝트의 목표에 부합하는 결과물을 도출하기 용이하며 예산을 초과하지 않는 범위 내에서 프로젝트를 완성할</a:t>
            </a:r>
            <a:r>
              <a:rPr sz="1200">
                <a:solidFill>
                  <a:srgbClr val="000000"/>
                </a:solidFill>
                <a:latin typeface="맑은 고딕"/>
              </a:rPr>
              <a:t> 수 있다는 장점이 있었습니다. 저는 부품을 변경해 프로젝트를 진행하자는 의견을 제시했습니다.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a:t>
            </a:r>
            <a:r>
              <a:rPr u="sng" b="1" sz="1200">
                <a:solidFill>
                  <a:srgbClr val="000000"/>
                </a:solidFill>
                <a:latin typeface="맑은 고딕"/>
              </a:rPr>
              <a:t>(2)팀원들이 제 의견을 긍정적으로 검토해 주셨고, 특히 예산 내에서 프로젝트를 완성할 수 있다는 주장에 공감해 주셔서 부품을 변경할 수 있었습니다. 해당 부품을 변경함으로 인해 같이</a:t>
            </a:r>
            <a:r>
              <a:rPr sz="1200">
                <a:solidFill>
                  <a:srgbClr val="000000"/>
                </a:solidFill>
                <a:latin typeface="맑은 고딕"/>
              </a:rPr>
              <a:t> 사용하게 될 다른 부품들이나 프로그램 및 중간발표, 최종 발표와 보고서에 사용할 자료도 변경하였으며 그로 인해 많은 시간을 투자해야 했지만, 팀원들과의 의사소통이 더 수월해지는 계기가 되었으며 </a:t>
            </a:r>
            <a:r>
              <a:rPr u="sng" b="1" sz="1200">
                <a:solidFill>
                  <a:srgbClr val="000000"/>
                </a:solidFill>
                <a:latin typeface="맑은 고딕"/>
              </a:rPr>
              <a:t>(3)성공적으로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부품 변경 결정 과정에서, 프로젝트의 주제 일관성을 중요하게 여긴 이유는 무엇이며, 이것이 프로젝트 최종 결과에 어떤 긍정적인 영향을 미쳤는지 설명해 주실 수 있나요?</a:t>
            </a:r>
            <a:br/>
            <a:r>
              <a:t>(2) 부품 변경으로 인해 중간 및 최종 발표 자료를 새로 조사하고 변경해야 했다면, 그 과정에서 당신은 어떤 역할을 맡았고 팀의 성공적인 결과를 위한 기여는 무엇이었는지 상세히 설명해 주시겠어요?</a:t>
            </a:r>
            <a:br/>
            <a:r>
              <a:t>(3) 프로젝트 목표와 일관되도록 부품을 변경하기로 결정한 후, 팀원들과의 의사소통이 더 수월해졌다고 했습니다. 이러한 변화가 이후의 프로젝트 진행에 어떤 구체적인 이점을 가져왔나요?</a:t>
            </a:r>
          </a:p>
        </p:txBody>
      </p:sp>
    </p:spTree>
  </p:cSld>
  <p:clrMapOvr>
    <a:masterClrMapping/>
  </p:clrMapOvr>
</p:sld>
</file>

<file path=ppt/slides/slide5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a:t>
            </a:r>
            <a:r>
              <a:rPr u="sng" b="1" sz="1200">
                <a:solidFill>
                  <a:srgbClr val="000000"/>
                </a:solidFill>
                <a:latin typeface="맑은 고딕"/>
              </a:rPr>
              <a:t>(1)지식을 바탕으로 문제가 생기면 문제 원인을 빠르게 파악하고 해결할 수 있다고 생각합니다. 둘째, 문제 해결 능력과 로직</a:t>
            </a:r>
            <a:r>
              <a:rPr sz="1200">
                <a:solidFill>
                  <a:srgbClr val="000000"/>
                </a:solidFill>
                <a:latin typeface="맑은 고딕"/>
              </a:rPr>
              <a:t> 구현 능력입니다. 문제 해결 능력을 키우기 위해서 LeetCode에서 1,000문제 이상의 알고리즘 문제를 풀면서 다양한 </a:t>
            </a:r>
            <a:r>
              <a:rPr u="sng" b="1" sz="1200">
                <a:solidFill>
                  <a:srgbClr val="000000"/>
                </a:solidFill>
                <a:latin typeface="맑은 고딕"/>
              </a:rPr>
              <a:t>(2)문제 해결 방법을 배우며 로직 구현 능력을 키울 수 있었습니다. 이를 바탕으로 현대모비스 알고리즘</a:t>
            </a:r>
            <a:r>
              <a:rPr sz="1200">
                <a:solidFill>
                  <a:srgbClr val="000000"/>
                </a:solidFill>
                <a:latin typeface="맑은 고딕"/>
              </a:rPr>
              <a:t> 경진대회에 참가해서 장려상을 받기도 했습니다. 또한 Java의 swing 라이브러리를 이용해 온라인 게임에서의 단순 반복 클릭 </a:t>
            </a:r>
            <a:r>
              <a:rPr u="sng" b="1" sz="1200">
                <a:solidFill>
                  <a:srgbClr val="000000"/>
                </a:solidFill>
                <a:latin typeface="맑은 고딕"/>
              </a:rPr>
              <a:t>(3)작업을 자동화하는 프로그램을 만들어 본 경험도 있습니다.이런 제 강점을 바탕으로 시스템</a:t>
            </a:r>
            <a:r>
              <a:rPr sz="1200">
                <a:solidFill>
                  <a:srgbClr val="000000"/>
                </a:solidFill>
                <a:latin typeface="맑은 고딕"/>
              </a:rPr>
              <a:t>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그리고 개인적으로 Java, Spring 기반으로 토이 프로젝트를 진행하며 AWS EC2 위에 개발 환경을 구축하고 서비스를 배포해 봄으로써 웹 애플리케이션 구조에 대한 이해도를 많이 키울 수 있었습니다.이러한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문제 해결 능력을 키우기 위해 LeetCode에서 1,000 문제 이상의 알고리즘 문제를 풀었다고 했습니다. 이 경험이 실제 업무에서 문제를 해결하는 데 어떻게 기여했는지 구체적인 사례를 들어 설명해 줄 수 있습니까?</a:t>
            </a:r>
            <a:br/>
            <a:r>
              <a:t>(2) 현대모비스 알고리즘 경진대회에서 장려상을 수상한 경험이 있습니다. 이 경험이 지원자의 기술 역량에 어떻게 기여했으며, 이를 통해 배운 점이 있다면 무엇인지 설명해 주시겠습니까?</a:t>
            </a:r>
            <a:br/>
            <a:r>
              <a:t>(3) 웹 애플리케이션 유지 보수 업무를 수행한 경험이 있다고 하셨습니다. 이 경험을 통해 시스템 운영 직무에 어떤 구체적인 기여를 할 수 있을지 설명해 주시겠습니까?</a:t>
            </a:r>
          </a:p>
        </p:txBody>
      </p:sp>
    </p:spTree>
  </p:cSld>
  <p:clrMapOvr>
    <a:masterClrMapping/>
  </p:clrMapOvr>
</p:sld>
</file>

<file path=ppt/slides/slide5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A0100299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사무보조로 근무하며 겪은 오해와 갈등을 통해 솔직한 대화가 중요하다는 것을 깨닫게 되었습니다. 여기에서 저의 주된 업무는 통계조사보조원분들과 함께 설문지를 우편</a:t>
            </a:r>
            <a:r>
              <a:rPr sz="1200">
                <a:solidFill>
                  <a:srgbClr val="000000"/>
                </a:solidFill>
                <a:latin typeface="맑은 고딕"/>
              </a:rPr>
              <a:t> 및 이메일로 발송하고 응답을 취합하는 것이었습니다. 당시 다른 통계조사보조원분들은 오랜 기간 근무한 상태였고, 전임자의 퇴사 후 제가 합류하면서인지 약간의 텃세를 느꼈습니다.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본인들이 지나치게 엄격한 잣대로 저에게 </a:t>
            </a:r>
            <a:r>
              <a:rPr u="sng" b="1" sz="1200">
                <a:solidFill>
                  <a:srgbClr val="000000"/>
                </a:solidFill>
                <a:latin typeface="맑은 고딕"/>
              </a:rPr>
              <a:t>(2)했던 것들은 전혀 기억하지 못했던 것입니다. 하지만 그래도 이렇게</a:t>
            </a:r>
            <a:r>
              <a:rPr sz="1200">
                <a:solidFill>
                  <a:srgbClr val="000000"/>
                </a:solidFill>
                <a:latin typeface="맑은 고딕"/>
              </a:rPr>
              <a:t> 솔직하게 얘기함으로써 저도 안 좋은 감정은 많이 해소할 수 있어서 그냥 앞으로는 서로 잘 지내기로 하며 좋게 풀어낼 수 있었습니다.이번 일을 겪으면서 사람 관계에서 힘든 점이 있다면 초기에 </a:t>
            </a:r>
            <a:r>
              <a:rPr u="sng" b="1" sz="1200">
                <a:solidFill>
                  <a:srgbClr val="000000"/>
                </a:solidFill>
                <a:latin typeface="맑은 고딕"/>
              </a:rPr>
              <a:t>(3)솔직하게 부드러운 말투로 대화로 풀어 나가는 것이 중요하다고 느꼈습니다. 이번 일도 초기에 제가 겪은 어려움을 솔직하게 얘기했더라면 갈등이 안 생겼을</a:t>
            </a:r>
            <a:r>
              <a:rPr sz="1200">
                <a:solidFill>
                  <a:srgbClr val="000000"/>
                </a:solidFill>
                <a:latin typeface="맑은 고딕"/>
              </a:rPr>
              <a:t> 수도 있다고 생각하기 때문입니다. 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사무보조로 근무하며 오해와 갈등을 겪으셨다고 했습니다. 이러한 우여곡절을 통해 배운 것을 바탕으로, 앞으로 팀 내 갈등 상황을 어떻게 관리하고자 하십니까?</a:t>
            </a:r>
            <a:br/>
            <a:r>
              <a:t>(2) “통계조사보조원분들의 반응은 의외였다”라고 언급하셨습니다. 이러한 사실이 알려졌을 때 지원자는 팀 내 분위기를 어떻게 회복했고, 무엇을 배우셨습니까?</a:t>
            </a:r>
            <a:br/>
            <a:r>
              <a:t>(3) 갈등을 극복한 후의 경험을 바탕으로, 지원자는 대인 관계에서 겪은 어려움을 쉽게 해결하기 위해 어떤 전략을 구상하고 계십니까?</a:t>
            </a:r>
          </a:p>
        </p:txBody>
      </p:sp>
    </p:spTree>
  </p:cSld>
  <p:clrMapOvr>
    <a:masterClrMapping/>
  </p:clrMapOvr>
</p:sld>
</file>

<file path=ppt/slides/slide5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a:t>
            </a:r>
            <a:r>
              <a:rPr u="sng" b="1" sz="1200">
                <a:solidFill>
                  <a:srgbClr val="000000"/>
                </a:solidFill>
                <a:latin typeface="맑은 고딕"/>
              </a:rPr>
              <a:t>(1)최적화라는 두 축을 중심으로 업무에 임하겠습니다.[자동화 시스템 구축을 통한 장애 대응 개선]ERP 및 발매 서버는 실시간 데이터 처리가 필수인 만큼 장애 발생 시 신속한 대응이 중요합니다. 저는 현장실습 프로젝트에서 Open API를 활용하여 에러</a:t>
            </a:r>
            <a:r>
              <a:rPr sz="1200">
                <a:solidFill>
                  <a:srgbClr val="000000"/>
                </a:solidFill>
                <a:latin typeface="맑은 고딕"/>
              </a:rPr>
              <a:t> 발생 시 원인과 요청 정보를 실시간으로 사내 메신저로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a:t>
            </a:r>
            <a:r>
              <a:rPr u="sng" b="1" sz="1200">
                <a:solidFill>
                  <a:srgbClr val="000000"/>
                </a:solidFill>
                <a:latin typeface="맑은 고딕"/>
              </a:rPr>
              <a:t>(2)대응 속도가 향상되어 고객 응대 시간이 30분 이상 단축되는 성과를 얻었습니다. 한국마사회에서도 이러한 자동화 솔루션을 도입하여 ERP 및 발매</a:t>
            </a:r>
            <a:r>
              <a:rPr sz="1200">
                <a:solidFill>
                  <a:srgbClr val="000000"/>
                </a:solidFill>
                <a:latin typeface="맑은 고딕"/>
              </a:rPr>
              <a:t> 서버의 운영 안정성과 유지보수 효율성을 높이겠습니다.[데이터 처리 성능 최적화를 통한 시스템 안정성 강화]ERP 및 경마 시스템은 방대한 데이터를 실시간으로 처리해야 하므로 성능 최적화가 핵심 과제입니다. 저는 ‘썸네일’ 프로젝트에서 Redis 캐싱을 도입해 자주 조회되는 데이터를 메모리에 저장함으로써 실시간 데이터 처리의 응답 속도를 획기적으로 개선한 경험이 있습니다. 초기에는 메모리 사용량 증가라는 도전 과제가 있었지만, 조건부 </a:t>
            </a:r>
            <a:r>
              <a:rPr u="sng" b="1" sz="1200">
                <a:solidFill>
                  <a:srgbClr val="000000"/>
                </a:solidFill>
                <a:latin typeface="맑은 고딕"/>
              </a:rPr>
              <a:t>(3)캐싱 기법을 도입하여 자주 조회되는 데이터만 선별적으로 캐싱함으로써 TPS를 6.5배, 응답 시간을 8.2배 단축하는 성과를 달성했습니다. 한국마사회에서는 대용량 데이터를 효과적으로 관리하고자, 캐싱과</a:t>
            </a:r>
            <a:r>
              <a:rPr sz="1200">
                <a:solidFill>
                  <a:srgbClr val="000000"/>
                </a:solidFill>
                <a:latin typeface="맑은 고딕"/>
              </a:rPr>
              <a:t>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ERP 및 발매 서버의 실시간 데이터 처리에 대해 경험을 말씀하셨는데, 한국마사회에 입사하신다면 실시간 장애 대응을 개선하기 위해 추가적으로 어떤 자동화 시스템을 고려하고 계신가요?</a:t>
            </a:r>
            <a:br/>
            <a:r>
              <a:t>(2) Redis 캐싱을 통한 TPS 향상 경험을 한국마사회에 어떻게 적용할 수 있을지, 기존 시스템에서 예상되는 도전 과제와 해결 방안을 어떻게 계획하셨나요?</a:t>
            </a:r>
            <a:br/>
            <a:r>
              <a:t>(3) ERP 및 경마 시스템의 데이터 처리 성능 최적화와 관련하여, SAP HANA DB 및 RDBMS 최적화 기법을 활용한 구체적인 전략은 무엇이며, 이들이 어떤 이점을 가져올 것이라고 생각하십니까?</a:t>
            </a:r>
          </a:p>
        </p:txBody>
      </p:sp>
    </p:spTree>
  </p:cSld>
  <p:clrMapOvr>
    <a:masterClrMapping/>
  </p:clrMapOvr>
</p:sld>
</file>

<file path=ppt/slides/slide5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팀원 간 협업 방식 차이로 어려움을 겪었습니다. 팀원들은 협업 경험이 부족했고 개발 방식과 코드 </a:t>
            </a:r>
            <a:r>
              <a:rPr u="sng" b="1" sz="1200">
                <a:solidFill>
                  <a:srgbClr val="000000"/>
                </a:solidFill>
                <a:latin typeface="맑은 고딕"/>
              </a:rPr>
              <a:t>(1)스타일에서 의견 차이가 커 진행이 지연되었습니다. 또한, 각자의 관심사와 목표가 달라 역할 분배가 원활하지 않았습니다. 프로젝트를 성공적으로 완수하기 위해서는 원활한 소통과 협력이 필요하다고 판단하였고, 이를 해결하기 위해 적극적으로 나섰습니다. 먼저</a:t>
            </a:r>
            <a:r>
              <a:rPr sz="1200">
                <a:solidFill>
                  <a:srgbClr val="000000"/>
                </a:solidFill>
                <a:latin typeface="맑은 고딕"/>
              </a:rPr>
              <a:t>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하지만 프로젝트 </a:t>
            </a:r>
            <a:r>
              <a:rPr u="sng" b="1" sz="1200">
                <a:solidFill>
                  <a:srgbClr val="000000"/>
                </a:solidFill>
                <a:latin typeface="맑은 고딕"/>
              </a:rPr>
              <a:t>(2)중반, 한 서버 팀원이 맡은 기능을 기한 내 구현하지 못하면서 일정이 지연되었고, 다른 팀원들의 불만이 커졌습니다. 원인을 파악해 보니 해당 팀원은 기술적 어려움을 겪고 있었으나 이를</a:t>
            </a:r>
            <a:r>
              <a:rPr sz="1200">
                <a:solidFill>
                  <a:srgbClr val="000000"/>
                </a:solidFill>
                <a:latin typeface="맑은 고딕"/>
              </a:rPr>
              <a:t> 공유하는 데 부담을 느끼고 있었습니다. 저는 이를 해결하기 위해 두 가지 접근 방식을 시도했습니다. 먼저, 공식 회의 외에도 주 3회 이상 1:1 소통을 </a:t>
            </a:r>
            <a:r>
              <a:rPr u="sng" b="1" sz="1200">
                <a:solidFill>
                  <a:srgbClr val="000000"/>
                </a:solidFill>
                <a:latin typeface="맑은 고딕"/>
              </a:rPr>
              <a:t>(3)진행하며 어려운 점을 편하게 공유할 수 있도록 도왔습니다. 또한, 코드 리뷰를 통해 기술적 피드백을 주고받으며 문제 해결을 함께 도모했습니다. 이와 함께 협업 문화를 개선하기 위해 매주</a:t>
            </a:r>
            <a:r>
              <a:rPr sz="1200">
                <a:solidFill>
                  <a:srgbClr val="000000"/>
                </a:solidFill>
                <a:latin typeface="맑은 고딕"/>
              </a:rPr>
              <a:t> KPT 회고를 진행하며 협업 과정에서 부족했던 점을 공유하고 개선 방향을 논의했습니다.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해커톤에서 다양한 협업 방식을 경험하셨습니다. 팀 내에서 서로 다르게 생각하는 팀원들을 효과적으로 조율하기 위한 다른 전략도 있습니까?</a:t>
            </a:r>
            <a:br/>
            <a:r>
              <a:t>(2) 기술적인 어려움을 겪는 팀원을 도운 방법에 대해 설명하셨는데, 미래의 프로젝트에서도 이러한 상황이 발생할 경우, 어떤 다른 접근 방식을 사용하여 지원할 계획이신가요?</a:t>
            </a:r>
            <a:br/>
            <a:r>
              <a:t>(3) KPT 회고를 통한 협업 문화 개선 경험을 말씀하셨습니다. 이 과정을 통해 배운 가장 중요한 교훈은 무엇이며, 이를 어떻게 한국마사회에 적용하실 예정인가요?</a:t>
            </a:r>
          </a:p>
        </p:txBody>
      </p:sp>
    </p:spTree>
  </p:cSld>
  <p:clrMapOvr>
    <a:masterClrMapping/>
  </p:clrMapOvr>
</p:sld>
</file>

<file path=ppt/slides/slide5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목표] 한국마사회에 입사하여 실무 규정과 시스템을 익히고 부서의 일원으로 융화되는 것이 첫 번째 목표입니다. 공공기관에서 인턴으로 근무를 시작했을 때, 제 예상과 다르게 아무런 일이 없었던 경험이 있습니다. 하급자로서 제 존재를 알리기 위한 준비가 되어 있어야 한다고 생각했습니다.</a:t>
            </a:r>
            <a:r>
              <a:rPr u="sng" b="1" sz="1200">
                <a:solidFill>
                  <a:srgbClr val="000000"/>
                </a:solidFill>
                <a:latin typeface="맑은 고딕"/>
              </a:rPr>
              <a:t>(1) 따라서 내부 자료와 경영평가보고서를 읽으면서 해외사업에 관한 이해를 제고했습니다. 궁금한 점에 대해 질문하며 자연스럽게 선배들과</a:t>
            </a:r>
            <a:r>
              <a:rPr sz="1200">
                <a:solidFill>
                  <a:srgbClr val="000000"/>
                </a:solidFill>
                <a:latin typeface="맑은 고딕"/>
              </a:rPr>
              <a:t> 소통하고 </a:t>
            </a:r>
            <a:r>
              <a:rPr u="sng" b="1" sz="1200">
                <a:solidFill>
                  <a:srgbClr val="000000"/>
                </a:solidFill>
                <a:latin typeface="맑은 고딕"/>
              </a:rPr>
              <a:t>(2)그들의 언어를 습득했습니다. 또한 회식이나 행사에 빠지지</a:t>
            </a:r>
            <a:r>
              <a:rPr sz="1200">
                <a:solidFill>
                  <a:srgbClr val="000000"/>
                </a:solidFill>
                <a:latin typeface="맑은 고딕"/>
              </a:rPr>
              <a:t> 않고 참여하여 사적으로 대화할 수 있는 시간을 만들려 노력했습니다. 그 결과 관심 있던 업무를 받거나 출장에 동행하는 등 구성원으로서 다양한 경험을 쌓을 수 있었습니다. 신입사원이 갖춰야 할 역량 중 하나가 의사소통 능력이라고 생각합니다. 특히 재경 직무는 표준화 수준이 높기 때문에 경험이 풍부한 상사의 조언이 효율적인 업무 처리로 이어질 수 있습니다. 업무에 대한 이해가 부족하거나 확신이 없을 때 팀원에게 적절히 도움을 구하여 정확성을 </a:t>
            </a:r>
            <a:r>
              <a:rPr u="sng" b="1" sz="1200">
                <a:solidFill>
                  <a:srgbClr val="000000"/>
                </a:solidFill>
                <a:latin typeface="맑은 고딕"/>
              </a:rPr>
              <a:t>(3)높이겠습니다. 이를 기반으로 올바른 업무 처리 과정을 반복하며 목적 적합한 정보를 산출하는 데 기여하고 싶습니다.[장기 목표] 저는 향후 조직의 예산</a:t>
            </a:r>
            <a:r>
              <a:rPr sz="1200">
                <a:solidFill>
                  <a:srgbClr val="000000"/>
                </a:solidFill>
                <a:latin typeface="맑은 고딕"/>
              </a:rPr>
              <a:t>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공공기관에서 인턴으로 근무하며 예상과 다르게 아무런 일이 없었던 초기 경험을 극복하기 위해 어떤 구체적인 전략을 사용했는지 설명해주시고, 이러한 경험이 현재 업무에 어떻게 기여할 수 있는지 말씀해 주세요.</a:t>
            </a:r>
            <a:br/>
            <a:r>
              <a:t>(2) 해외사업에 관한 이해를 제고하기 위해 경영 평가 보고서를 읽었다고 하셨는데, 이 과정에서 가장 도전적이었던 부분은 무엇이었고 이를 어떻게 극복했는지 구체적으로 말씀해 주세요.</a:t>
            </a:r>
            <a:br/>
            <a:r>
              <a:t>(3) 재경 직무에서 상사의 조언을 통해 업무의 효율성을 높이고자 했다고 했습니다. 지원자는 이전 직장에서 상사의 피드백을 받아 자신의 업무를 향상시킨 구체적인 사례가 있나요?</a:t>
            </a:r>
          </a:p>
        </p:txBody>
      </p:sp>
    </p:spTree>
  </p:cSld>
  <p:clrMapOvr>
    <a:masterClrMapping/>
  </p:clrMapOvr>
</p:sld>
</file>

<file path=ppt/slides/slide5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(1)네덜란드에 교환학생으로 파견되었을 당시 비협조적인 태도를 보였던 팀원과 기초 통계 문제 풀이 과제를 완수한 경험이 있습니다. 두 명이 팀을 이루어 매주 풀이 과정을 작성한 후 발표해야 했습니다.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a:t>
            </a:r>
            <a:r>
              <a:rPr sz="1200">
                <a:solidFill>
                  <a:srgbClr val="000000"/>
                </a:solidFill>
                <a:latin typeface="맑은 고딕"/>
              </a:rPr>
              <a:t> 의무는 다해야 한다는 입장이었습니다. 교환학생 신분으로 인해 학점에 대한 부담이 적은 상황에서 서로 이해한 바가 달라 발생한 문제임을 알게 되었습니다. 이를 해결하기 위해 저는 과제를 제출하지 않는다면 평가 항목별 과락에 걸려 아예 학점을 인정받지 못할 수 있다는 점을 들어 팀원을 설득했습니다. 이후 수시로 제 풀이를 공유하고 팀원의 의견을 요청하여 참여를 유도했습니다. 또한 팀원에게 좋은 본보기가 될 수 있도록 발표를 도맡으며 </a:t>
            </a:r>
            <a:r>
              <a:rPr u="sng" b="1" sz="1200">
                <a:solidFill>
                  <a:srgbClr val="000000"/>
                </a:solidFill>
                <a:latin typeface="맑은 고딕"/>
              </a:rPr>
              <a:t>(2)열의를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a:t>
            </a:r>
            <a:r>
              <a:rPr sz="1200">
                <a:solidFill>
                  <a:srgbClr val="000000"/>
                </a:solidFill>
                <a:latin typeface="맑은 고딕"/>
              </a:rPr>
              <a:t> 그 결과 매주 점수가 상승하는 추세를 보였고 만점을 받으며 유종의 미를 거뒀습니다. 여럿이 함께 하는 일을 겪으며 타인은 </a:t>
            </a:r>
            <a:r>
              <a:rPr u="sng" b="1" sz="1200">
                <a:solidFill>
                  <a:srgbClr val="000000"/>
                </a:solidFill>
                <a:latin typeface="맑은 고딕"/>
              </a:rPr>
              <a:t>(3)근본적으로 저와 같지 않음을 인정하게 되었습니다. 따라서 조직 내 소통과 협력에 어려움이 있을 때 저를 성찰하는 것이 우선이라고 생각합니다. 부적절한 언행은 없었는지, 주장이 과하진 않았는지 돌아본 후 상대방의 입장이 되어 먼저 다가가겠습니다. 그리고 저도</a:t>
            </a:r>
            <a:r>
              <a:rPr sz="1200">
                <a:solidFill>
                  <a:srgbClr val="000000"/>
                </a:solidFill>
                <a:latin typeface="맑은 고딕"/>
              </a:rPr>
              <a:t>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비협조적인 팀원을 설득하여 과제를 완수했던 경험이 있는데, 그 과정에서 지원자가 가장 크게 배우고 깨달은 교훈은 무엇인가요?</a:t>
            </a:r>
            <a:br/>
            <a:r>
              <a:t>(2) 교환학생 기간 동안 변화된 팀원의 행동을 직접 봤다 하셨는데, 구체적으로 팀원이 어떻게 변해 갔고, 그런 변화가 지원자에게 어떤 의미가 있었는지 말씀해 주세요.</a:t>
            </a:r>
            <a:br/>
            <a:r>
              <a:t>(3) 팀원과 함께 문제를 풀며 오답이 줄었다고 했습니다. 이 과정에서 지원자가 제시한 특정 문제 해결 방법이나 전략이 있다면 설명해 주시겠어요?</a:t>
            </a:r>
          </a:p>
        </p:txBody>
      </p:sp>
    </p:spTree>
  </p:cSld>
  <p:clrMapOvr>
    <a:masterClrMapping/>
  </p:clrMapOvr>
</p:sld>
</file>

<file path=ppt/slides/slide5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a:t>
            </a:r>
            <a:r>
              <a:rPr u="sng" b="1" sz="1200">
                <a:solidFill>
                  <a:srgbClr val="000000"/>
                </a:solidFill>
                <a:latin typeface="맑은 고딕"/>
              </a:rPr>
              <a:t>(1)성과달성에 기여하고 싶습니다. 저는 교육연수 프로그램을 기획 및 운영하는 업무를 수행한 경험이 있습니다.</a:t>
            </a:r>
            <a:r>
              <a:rPr sz="1200">
                <a:solidFill>
                  <a:srgbClr val="000000"/>
                </a:solidFill>
                <a:latin typeface="맑은 고딕"/>
              </a:rPr>
              <a:t> 회당 사내∙외 인원 200명이 대상이 되는 기획업무를 하면서 여러 교육프로그램을 비교분석을 하여 선정하였고 부서 간 협의를 통해 적재적소에 인력을 배치하여 원활히 교육과 행사가 진행되도록 총괄하였습니다. 이 과정에서 더 높은 효율성과 효과성 달성을 위해 VoC 수집 및 분석용 설문지 제작을 주도하였었습니다. 여러 목소리 중 특히 반복적인 부정적 의견에 대해서는 데이터베이스화하여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타 </a:t>
            </a:r>
            <a:r>
              <a:rPr u="sng" b="1" sz="1200">
                <a:solidFill>
                  <a:srgbClr val="000000"/>
                </a:solidFill>
                <a:latin typeface="맑은 고딕"/>
              </a:rPr>
              <a:t>(2)기업 및 기관을 직접 방문하여 벤치마킹하는 등</a:t>
            </a:r>
            <a:r>
              <a:rPr sz="1200">
                <a:solidFill>
                  <a:srgbClr val="000000"/>
                </a:solidFill>
                <a:latin typeface="맑은 고딕"/>
              </a:rPr>
              <a:t> 발로 뛰며 노력한 일에 대해 좋은 결과를 얻으면서 이 직무에 대한 관심과 성취감을 가졌습니다. 이를 계기로 저는 마사회의 판매마케팅 직무에서 관련 경험과 역량을 더욱 발전시키고 싶습니다. 또한 저는 발주처로서 여러 </a:t>
            </a:r>
            <a:r>
              <a:rPr u="sng" b="1" sz="1200">
                <a:solidFill>
                  <a:srgbClr val="000000"/>
                </a:solidFill>
                <a:latin typeface="맑은 고딕"/>
              </a:rPr>
              <a:t>(3)사업분야의 업체와 협력한 경험과 일선에서 민원 응대업무를 한 경험이 있습니다.</a:t>
            </a:r>
            <a:r>
              <a:rPr sz="1200">
                <a:solidFill>
                  <a:srgbClr val="000000"/>
                </a:solidFill>
                <a:latin typeface="맑은 고딕"/>
              </a:rPr>
              <a:t>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지원자의 교육연수 프로그램 기획 및 운영 경험에서 가장 어려운 도전 과제는 무엇이었으며, 그 문제를 어떻게 해결했는지 설명해 주시겠습니까?</a:t>
            </a:r>
            <a:br/>
            <a:r>
              <a:t>(2) 다양한 발주처 및 사업분야의 업체와 협력한 경험이 있다고 하셨는데, 해당 경험에서 가장 기억에 남는 성공적인 협력 사례는 무엇이었으며, 그로 인해 배운 점은 무엇인가요?</a:t>
            </a:r>
            <a:br/>
            <a:r>
              <a:t>(3) 마사회의 판매마케팅 직무에서 차별화된 성과를 이루기 위해, 지원자가 특히 주목하고 있는 전략적 접근 방법은 무엇인지 구체적으로 설명해 주세요.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조별 과제 수행 중, 의견이 맞지 않는 팀원에게 목표를 상기시키고 이와 관련한 근거 및 절충안을 제시하여 갈등을 해결한 적이 있습니다.당시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a:t>
            </a:r>
            <a:r>
              <a:rPr u="sng" b="1" sz="1200">
                <a:solidFill>
                  <a:srgbClr val="000000"/>
                </a:solidFill>
                <a:latin typeface="맑은 고딕"/>
              </a:rPr>
              <a:t>(1)않을 때, 함께 목표에 대한 이해를 일치시킨 뒤 이에 맞춰 설득하는 것이 효과적임을 깨달았습니다. 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(2)이에 맞춰 절충안을 만들어나가도록 하겠습니다.(3)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의견 차이 속에서 상대의 아이디어에서 긍정적인 요소를 찾아내 발전시켰던 구체적인 방법에 대해 말해주시겠습니까?</a:t>
            </a:r>
            <a:br/>
            <a:r>
              <a:t>(2) 조별 과제 수행 중 팀원과 의견이 맞지 않았을 때, '협력의 핵심'으로 느꼈던 부분이 무엇인지 설명해주시겠습니까?</a:t>
            </a:r>
            <a:br/>
            <a:r>
              <a:t>(3) 향후 입사 후 업무 중 갈등 상황에서 지원자가 자소서에서 언급한 갈등 해결 방법을 어떻게 적용할 계획인지 설명해주세요.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영어 학원에서 근무하며 학생들과의 소통에 어려움을 겪은 적이 있습니다. 학생들이 학습에 관한 의견을 내는 것을 어려워하였고 따라서 적극적으로 강사가 피드백과 소통을 요구해야함을 깨달았습니다. 학생 간의 학습 태도와 실력 차이가 크다 보니, 동일한 수업 </a:t>
            </a:r>
            <a:r>
              <a:rPr u="sng" b="1" sz="1200">
                <a:solidFill>
                  <a:srgbClr val="000000"/>
                </a:solidFill>
                <a:latin typeface="맑은 고딕"/>
              </a:rPr>
              <a:t>(1)방식으로는 모든 학생의 이해도를 충족시키기가 어려웠습니다. 특히, 일부 학생들은 수업 속도를 따라가기 힘들어했고, 반대로 일부 학생들은 진도를 너무 쉽게 느끼면서 집중력이 떨어지는 경우가 많았습니다. 이로 인해 학급 분위기가 흐트러지고, 학생들의 수업 만족도가 낮아지는 문제가 발생했습니다.이 문제를 해결하기 위해 저는 먼저 학생들과 개별적으로 소통하며 학습 태도와 어려움을 파악하는 데 집중했습니다. 수업 전과</a:t>
            </a:r>
            <a:r>
              <a:rPr sz="1200">
                <a:solidFill>
                  <a:srgbClr val="000000"/>
                </a:solidFill>
                <a:latin typeface="맑은 고딕"/>
              </a:rPr>
              <a:t> 후에 짧은 </a:t>
            </a:r>
            <a:r>
              <a:rPr u="sng" b="1" sz="1200">
                <a:solidFill>
                  <a:srgbClr val="000000"/>
                </a:solidFill>
                <a:latin typeface="맑은 고딕"/>
              </a:rPr>
              <a:t>(2)면담을 진행하여 학생들의 의견을 들었고, 학습 스타일과 선호하는 수업 방식을 조사했습니다. 이를 바탕으로 학생들을 그룹으로 나누고 차별화된 학습 전략을 도입했습니다. 기본 개념이 부족한 학생들에게는 추가 자료를 제공하고 수업 시간 후 별도로 질문을</a:t>
            </a:r>
            <a:r>
              <a:rPr sz="1200">
                <a:solidFill>
                  <a:srgbClr val="000000"/>
                </a:solidFill>
                <a:latin typeface="맑은 고딕"/>
              </a:rPr>
              <a:t> 받을 </a:t>
            </a:r>
            <a:r>
              <a:rPr u="sng" b="1" sz="1200">
                <a:solidFill>
                  <a:srgbClr val="000000"/>
                </a:solidFill>
                <a:latin typeface="맑은 고딕"/>
              </a:rPr>
              <a:t>(3)수 있도록 하였으며, 실력이 높은 학생들에게는 심화 문제를 제공하여 도전 의식을 자극했습니다.이러한 노력을 통해 학생들의 학습 태도가 점차 개선되었습니다.</a:t>
            </a:r>
            <a:r>
              <a:rPr sz="1200">
                <a:solidFill>
                  <a:srgbClr val="000000"/>
                </a:solidFill>
                <a:latin typeface="맑은 고딕"/>
              </a:rPr>
              <a:t> 또한, 학생들의 만족도가 크게 향상되었으며, 전반적인 성적도 꾸준히 상승하는 결과를 얻을 수 있었습니다. 이 경험을 통해 저는 소통의 중요성과 맞춤형 접근 방식의 필요성을 배울 수 있었습니다. 상대방의 입장을 이해하고 적극적으로 소통하는 것이 문제 해결의 핵심이라는 점을 깨달았으며, 이를 바탕으로 협력과 조정 능력을 키울 수 있었습니다. 마사회에서도 다양한 고객과의 소통이 중요한 만큼, 고객의 니즈를 분석하고 맞춤형 홍보 및 마케팅 전략을 수립하는 데 이러한 경험을 적극적으로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영어 학원에서 학생들과의 소통이 어려웠을 때, 면담을 통해 학습 스타일을 조사하셨다고 했습니다. 이러한 개별적인 데이터 수집 경험이 마사회 고객 분석에 어떻게 기여할 수 있을까요?</a:t>
            </a:r>
            <a:br/>
            <a:r>
              <a:t>(2) 학생들의 학습 태도가 개선되면서 성적이 상승했다고 언급하셨습니다. 마사회의 고객 맞춤형 마케팅에서 어떤 유사한 성과를 기대하나요?</a:t>
            </a:r>
            <a:br/>
            <a:r>
              <a:t>(3) 맞춤형 접근 방식의 중요성을 배우셨다고 했습니다. 이 접근 방식이 마사회의 마케팅 전략에 어떤 영향을 미칠 수 있을까요?</a:t>
            </a:r>
          </a:p>
        </p:txBody>
      </p:sp>
    </p:spTree>
  </p:cSld>
  <p:clrMapOvr>
    <a:masterClrMapping/>
  </p:clrMapOvr>
</p:sld>
</file>

<file path=ppt/slides/slide6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소통과 협업이 어렵다는 평가를 </a:t>
            </a:r>
            <a:r>
              <a:rPr u="sng" b="1" sz="1200">
                <a:solidFill>
                  <a:srgbClr val="000000"/>
                </a:solidFill>
                <a:latin typeface="맑은 고딕"/>
              </a:rPr>
              <a:t>(1)받던 직원이 있어 어려움을 겪었던 적이 있습니다. 전임자 역시 이 직원과 업무적으로 어려움을 호소하여 부서 이동을 하였다고 들었었고, 발령 직후 단시간</a:t>
            </a:r>
            <a:r>
              <a:rPr sz="1200">
                <a:solidFill>
                  <a:srgbClr val="000000"/>
                </a:solidFill>
                <a:latin typeface="맑은 고딕"/>
              </a:rPr>
              <a:t> 그 직원에 대해 파악한 부분은 언행은 직설적이고 적대적이었으며 말수가 적었습니다. 그러나 저는 성실함을 바탕으로 타인에게 저에 대한 신뢰와 믿음을 구축하게 하여 원활한 대인관계를 형성하는 데 자신이 있었습니다.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저는 당장 약간의 희생이 있더라도 조직 또는 팀의 입장에선 결과적으로 긍정적인 영향이 있다고 생각하여 솔선수범하는 자세를 갖고 애매모호한 업무 또는 그가 부재할 때의 업무를 거리낌 없이 처리해 냈습니다.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직접적 소통이 적은 탓에 직원 간 서로 적대적이지 않았나 하는 생각이 들어 저를 매개로 팀 </a:t>
            </a:r>
            <a:r>
              <a:rPr u="sng" b="1" sz="1200">
                <a:solidFill>
                  <a:srgbClr val="000000"/>
                </a:solidFill>
                <a:latin typeface="맑은 고딕"/>
              </a:rPr>
              <a:t>(2)내 소통을 늘리면서 협업은 더욱 원활해졌습니다. 시작은 일방적으로 저만 묵묵히 한 걸음 더 움직였지만, 결과적으론 서로에게 도움이 되는 시너지를</a:t>
            </a:r>
            <a:r>
              <a:rPr sz="1200">
                <a:solidFill>
                  <a:srgbClr val="000000"/>
                </a:solidFill>
                <a:latin typeface="맑은 고딕"/>
              </a:rPr>
              <a:t>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a:t>
            </a:r>
            <a:r>
              <a:rPr u="sng" b="1" sz="1200">
                <a:solidFill>
                  <a:srgbClr val="000000"/>
                </a:solidFill>
                <a:latin typeface="맑은 고딕"/>
              </a:rPr>
              <a:t>(3)협력으로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처음 조직 내에서 소통과 협업이 어려운 직원과의 관계를 형성할 때 가장 중요한 요소는 무엇이라고 생각하며, 그 과정을 통해 배운 교훈이 있나요?</a:t>
            </a:r>
            <a:br/>
            <a:r>
              <a:t>(2) 조직 내 긍정적인 평가를 받게 된 구체적인 활동이나 행동이 있었다면 어떤 것이었는지, 그로 인한 결과를 자세히 설명해 주세요.</a:t>
            </a:r>
            <a:br/>
            <a:r>
              <a:t>(3) 대인관계에서 소통을 통해 협력으로 이어질 수 있음을 깨달은 계기는 무엇이었으며, 이를 직장 내 다른 구성원들에게 어떻게 전파할 계획인가요?</a:t>
            </a:r>
          </a:p>
        </p:txBody>
      </p:sp>
    </p:spTree>
  </p:cSld>
  <p:clrMapOvr>
    <a:masterClrMapping/>
  </p:clrMapOvr>
</p:sld>
</file>

<file path=ppt/slides/slide6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[미래 고객 창출 목표 - 고객 분석을 통한 실전 마케팅 경험] 판매 마케팅 분야에서 '미래 고객 창출'을 업무 목표로 삼아 기업 미션 '2037년 글로벌 TOP5 말 산업 선도 기업' 달성에 기여하겠습니다. 이를 위해 젊은 2040세대 고객을 유치할 마케팅 전략 기획 업무를 수행하며, 장기적으로 경마 산업의 </a:t>
            </a:r>
            <a:r>
              <a:rPr u="sng" b="1" sz="1200">
                <a:solidFill>
                  <a:srgbClr val="000000"/>
                </a:solidFill>
                <a:latin typeface="맑은 고딕"/>
              </a:rPr>
              <a:t>(1)인식 개선과 데이터 기반 CRM 마케팅을 함께 추진해야 합니다. 경마 산업에 대한 부정적인 인식을 완화하고 스포츠 및 레저 산업으로서의 이미지를 정착시키는 것이 필요합니다.</a:t>
            </a:r>
            <a:r>
              <a:rPr sz="1200">
                <a:solidFill>
                  <a:srgbClr val="000000"/>
                </a:solidFill>
                <a:latin typeface="맑은 고딕"/>
              </a:rPr>
              <a:t> 특히 경마 공원의 승마를 필두로 한 스포츠 레저 공간으로 인식시켜야 합니다. 예를 </a:t>
            </a:r>
            <a:r>
              <a:rPr u="sng" b="1" sz="1200">
                <a:solidFill>
                  <a:srgbClr val="000000"/>
                </a:solidFill>
                <a:latin typeface="맑은 고딕"/>
              </a:rPr>
              <a:t>(2)들어 온라인 마권 구매 고객에게 경마 공원 방문 시 추가 혜택을 제공하는 O2O 전략을 통해, 오프라인 고객 접점을 호의적인 경험으로</a:t>
            </a:r>
            <a:r>
              <a:rPr sz="1200">
                <a:solidFill>
                  <a:srgbClr val="000000"/>
                </a:solidFill>
                <a:latin typeface="맑은 고딕"/>
              </a:rPr>
              <a:t> 만들겠습니다. 이어서 데이터 분석 역량을 키우고 실무에서 적용해, 데이터 기반 고객 맞춤형 마케팅 업무에 참여하겠습니다. 예를 들어, 전자카드나 멤버십 </a:t>
            </a:r>
            <a:r>
              <a:rPr u="sng" b="1" sz="1200">
                <a:solidFill>
                  <a:srgbClr val="000000"/>
                </a:solidFill>
                <a:latin typeface="맑은 고딕"/>
              </a:rPr>
              <a:t>(3)데이터를 활용해 잠재고객의 구매 행동과 선호를 반영한 프로모션 및 로열티 프로그램을 운영할 수 있습니다. 미래에는 CRM 마케팅 전략을 고도화해 잠재고객을 유입시키고, 기존 고객의 충성도 역시 높이는 전략을 추진하겠습니다.</a:t>
            </a:r>
            <a:r>
              <a:rPr sz="1200">
                <a:solidFill>
                  <a:srgbClr val="000000"/>
                </a:solidFill>
                <a:latin typeface="맑은 고딕"/>
              </a:rPr>
              <a:t> 이러한 목표 달성을 위해 마케팅 전략 프로젝트 수립 및 실행 경험과 고객 니즈 분석 역량을 활용하겠습니다. 산학협력 식당 프랜차이즈의 배달시장 진출 프로젝트에 참여해, 실제 출시된 상품에 반영되는 성과를 거두었습니다. 이때 시장조사를 통해 핵심 고객층을 재정의하고, 매장 방문객 230명을 대상으로 설문조사를 진행했습니다. 타겟층을 세분화해 추가 인터뷰를 진행해 고객 니즈를 깊이 있게 분석했습니다. 이를 업무에 접목해 효과적인 고객 유입 전략을 마련하겠습니다. 장기적으로는 다양한 마케팅 업무를 수행하며 경마 산업의 지속 가능성을 높이는 데 기여하고자 합니다. 한국마사회가 더욱 폭넓은 고객층을 확보하고, 경마 공원이 복합 문화 공간으로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경마 산업의 인식 개선을 위해 젊은 2040세대 고객 유치를 목표로 하셨다고 했습니다. 이를 위해 구체적으로 어떤 전략을 고려 중이신가요?</a:t>
            </a:r>
            <a:br/>
            <a:r>
              <a:t>(2) 데이터 기반 CRM 마케팅을 통해 고객 충성도를 높이려 한다고 하셨는데, 이전 프로젝트에서의 데이터 분석 경험이 어떻게 도움이 될 것이라 생각하시나요?</a:t>
            </a:r>
            <a:br/>
            <a:r>
              <a:t>(3) 지원자가 산학협력 식당 프랜차이즈의 배달시장 진출 프로젝트에 참여했다고 하셨는데, 그 과정에서 고객 니즈를 분석하며 특히 중점을 둔 사항은 무엇이었나요?</a:t>
            </a:r>
          </a:p>
        </p:txBody>
      </p:sp>
    </p:spTree>
  </p:cSld>
  <p:clrMapOvr>
    <a:masterClrMapping/>
  </p:clrMapOvr>
</p:sld>
</file>

<file path=ppt/slides/slide6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A0100303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[자발적 참여 독려와 열린 소통으로 목표 초과 달성] 동아리에서 축제 기간 주최하는 행사를 홍보해야 했습니다. 야외 홍보 부스에 머무를 인원이 </a:t>
            </a:r>
            <a:r>
              <a:rPr u="sng" b="1" sz="1200">
                <a:solidFill>
                  <a:srgbClr val="000000"/>
                </a:solidFill>
                <a:latin typeface="맑은 고딕"/>
              </a:rPr>
              <a:t>(1)부족해 가입한 지 한 달도 되지 않은 신입 부원들까지 동참하게 되었습니다. 그들은 행사 준비에 부담을 느껴 소극적이었고, 의견을 내는 데도 어려움을 겪고 있었습니다. 공동의 목표인 '행사일 참여 인원 30명 달성' 목표를 위해서는 팀워크가 필요했습니다.</a:t>
            </a:r>
            <a:r>
              <a:rPr sz="1200">
                <a:solidFill>
                  <a:srgbClr val="000000"/>
                </a:solidFill>
                <a:latin typeface="맑은 고딕"/>
              </a:rPr>
              <a:t> 사전에 모여 자기소개와 동아리 가입 계기를 공유하는 시간을 마련했습니다. 이를 통해 부원들 간 공통 관심사를 찾고 자연스럽게 대화를 이어 나갈 수 있었습니다. 이후 회의에서는 비현실적인 아이디어라도 바로 배제하지 않고, 함께 </a:t>
            </a:r>
            <a:r>
              <a:rPr u="sng" b="1" sz="1200">
                <a:solidFill>
                  <a:srgbClr val="000000"/>
                </a:solidFill>
                <a:latin typeface="맑은 고딕"/>
              </a:rPr>
              <a:t>(2)발전시키는 방식으로 논의해 신입 부원들의 의견 개진을 유도했습니다. 그들이 노력하는 모습을 찾아 칭찬하며 사기를 높이려 했고, 신입</a:t>
            </a:r>
            <a:r>
              <a:rPr sz="1200">
                <a:solidFill>
                  <a:srgbClr val="000000"/>
                </a:solidFill>
                <a:latin typeface="맑은 고딕"/>
              </a:rPr>
              <a:t> 부원들도 점차 주도적으로 참여하기 시작했습니다. </a:t>
            </a:r>
            <a:r>
              <a:rPr u="sng" b="1" sz="1200">
                <a:solidFill>
                  <a:srgbClr val="000000"/>
                </a:solidFill>
                <a:latin typeface="맑은 고딕"/>
              </a:rPr>
              <a:t>(3)그런데 한 부원이 정해진 시간에 불참하면서 홍보 일정에 차질이 생기는 문제가 발생했습니다. 즉시 따져 묻기보다 원만한 관계를 유지하는 것이 중요하다고 판단했습니다. 작은 갈등도 조직의 화합을 저해할 수 있다고 생각해 둘만의 식사 자리를 마련했고, 그가 아르바이트</a:t>
            </a:r>
            <a:r>
              <a:rPr sz="1200">
                <a:solidFill>
                  <a:srgbClr val="000000"/>
                </a:solidFill>
                <a:latin typeface="맑은 고딕"/>
              </a:rPr>
              <a:t> 두 개를 병행하고 있어 시간 조율이 어려웠다는 사실을 알게 되었습니다. 어쩔 수 없을 상황을 이해하고 난처함에 공감을 표했습니다. 또한 그가 기여할 수 있는 다른 업무가 있을지 함께 고민했고, 그의 강점인 디자인 툴 활용 능력을 살려 온라인 홍보 이미지 제작을 맡아달라고 제안했습니다. 그는 이를 흔쾌히 수락했고, 이후 모든 부원에게 변경 사항을 공유해 신뢰를 쌓고자 했습니다. 이렇게 유대감을 형성하며 자발적인 참여를 유도한 결과, 행사 당일 40명 이상이 참여해 목표를 초과 달성할 수 있었습니다. 이를 통해 협업에서 각자의 역할과 책임을 분명히 하면서도, 유연한 소통과 배려가 또한 영향을 미친다는 것을 깨달았습니다. 이후에도 조직 내 협업 과정에서 능동적으로 소통하려는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행사 준비 과정에서 신입 부원들의 의견 개진을 유도하며 어려움을 극복했다고 하셨습니다. 당시 지원자가 발견한 신입 부원들의 핵심 어려움은 무엇이었으며, 이를 어떻게 처리하셨나요?</a:t>
            </a:r>
            <a:br/>
            <a:r>
              <a:t>(2) 동아리 행사에서 신입 부원이 힘들어하는 모습을 보셨을 때, 그 상황을 통해 배운 점이 앞으로 문제 해결 과정에서 어떻게 활용될 수 있는지 설명해 주세요.</a:t>
            </a:r>
            <a:br/>
            <a:r>
              <a:t>(3) 한 부원이 정해진 시간에 불참한 문제를 해결하기 위한 접근 방식을 통해 배우신 점은 무엇이고, 이 경험이 조직 내 문제 해결 능력에 어떻게 영향을 미쳤나요?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a:t>
            </a:r>
            <a:r>
              <a:rPr u="sng" b="1" sz="1200">
                <a:solidFill>
                  <a:srgbClr val="000000"/>
                </a:solidFill>
                <a:latin typeface="맑은 고딕"/>
              </a:rPr>
              <a:t>(1)위험성을 경험하였습니다. 특히 자세불량을 보이는 경주마들이 많았고, 이들에 대해 음성애무를 통한 진정효과를 적용하여 긴장을 완화하고 물리적 자극을 최소화한 결과, 경주마들의 출발 준비 상태가</a:t>
            </a:r>
            <a:r>
              <a:rPr sz="1200">
                <a:solidFill>
                  <a:srgbClr val="000000"/>
                </a:solidFill>
                <a:latin typeface="맑은 고딕"/>
              </a:rPr>
              <a:t>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a:t>
            </a:r>
            <a:r>
              <a:rPr u="sng" b="1" sz="1200">
                <a:solidFill>
                  <a:srgbClr val="000000"/>
                </a:solidFill>
                <a:latin typeface="맑은 고딕"/>
              </a:rPr>
              <a:t>(2) 이를 바탕으로 발생할 수 있는 문제를 사전에 예방할 수 있는 방법을 연구해왔습니다. 일본과 호주의</a:t>
            </a:r>
            <a:r>
              <a:rPr sz="1200">
                <a:solidFill>
                  <a:srgbClr val="000000"/>
                </a:solidFill>
                <a:latin typeface="맑은 고딕"/>
              </a:rPr>
              <a:t> 출발대 시스템을 비교하여, 국산 출발대의 장단점을 파악하고, 이를 개선할 방안을 지속적으로 도출하겠습니다. 이를 통해 출발대의 성능을 보완하고, 경주가 원활하게 진행될 수 있도록 기여하겠습니다.결론적으로, 저는 철저한 준비와 신속한 판단력을 바탕으로 출발 업무를 수행하여 공정한 심사를 통해 관계자들의 신뢰를 얻고, 원활한 협업을 통해 완벽한 경주 환경을 만들겠습니다. 또한 출발대의 기능을 숙지하고 지속적으로 개선하여, 안전하고 효율적인 경주 진행에 기여하겠습니다. 출발 직무는 경주마의 적합성을 </a:t>
            </a:r>
            <a:r>
              <a:rPr u="sng" b="1" sz="1200">
                <a:solidFill>
                  <a:srgbClr val="000000"/>
                </a:solidFill>
                <a:latin typeface="맑은 고딕"/>
              </a:rPr>
              <a:t>(3)심사하고 출전 자격을 부여하는 중요한 업무로, 공정한 심사와 경주마의 특이사항</a:t>
            </a:r>
            <a:r>
              <a:rPr sz="1200">
                <a:solidFill>
                  <a:srgbClr val="000000"/>
                </a:solidFill>
                <a:latin typeface="맑은 고딕"/>
              </a:rPr>
              <a:t> 발생 시 신속하고 정확한 판단력이 요구됩니다.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출발보조원으로서 악벽마에 대해 가지게 된 경험을 바탕으로, 입사 후 어떤 방식으로 경주마의 출발 훈련법을 연구 및 적용할 계획인지 구체적으로 설명해 주시겠습니까?</a:t>
            </a:r>
            <a:br/>
            <a:r>
              <a:t>(2) 일본과 호주의 출발대 시스템을 비교하여 국산 출발대의 개선방안을 도출하신 경험을 바탕으로, 한국마사회에서 구체적으로 어떤 개선을 제안할 계획인지 설명해 주시겠습니까?</a:t>
            </a:r>
            <a:br/>
            <a:r>
              <a:t>(3) 경주 출발의 공정성을 강화하기 위한 당신의 판단력을 발휘했던 과거 사례를 들어 주시고, 이 경험이 한국마사회에서 어떻게 응용될 수 있을지 설명해 주시겠습니까?</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일부 규정이 명확하지 않아 판정에 대한 논란이 있었습니다. 판정을 인정하지 않거나 의견 충돌이 잦아지면서 불만이 쌓였고, 이에 대해 조율이 어려웠습니다.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a:t>
            </a:r>
            <a:r>
              <a:rPr u="sng" b="1" sz="1200">
                <a:solidFill>
                  <a:srgbClr val="000000"/>
                </a:solidFill>
                <a:latin typeface="맑은 고딕"/>
              </a:rPr>
              <a:t>(1)'불합격'이라고 말하는 대신, 불합격 사유를 구체적으로 설명하고 그들이 개선할 수 있는 방향을 제시했습니다. 또한, 심사 후에는 개별 상담을</a:t>
            </a:r>
            <a:r>
              <a:rPr sz="1200">
                <a:solidFill>
                  <a:srgbClr val="000000"/>
                </a:solidFill>
                <a:latin typeface="맑은 고딕"/>
              </a:rPr>
              <a:t> 통해 영상 분석을 하고, 훈련법을 제시하며 보완점을 논의했습니다. 이 과정은 응시자들이 자신의 부족한 점을 명확히 이해하고 개선할 수 있도록 </a:t>
            </a:r>
            <a:r>
              <a:rPr u="sng" b="1" sz="1200">
                <a:solidFill>
                  <a:srgbClr val="000000"/>
                </a:solidFill>
                <a:latin typeface="맑은 고딕"/>
              </a:rPr>
              <a:t>(2)돕는 동시에, 저와 응시자 간의 신뢰를 쌓는 데 큰 도움이 되었습니다.이러한 노력 덕분에 심사 분위기는 긍정적으로 바뀌었고,</a:t>
            </a:r>
            <a:r>
              <a:rPr sz="1200">
                <a:solidFill>
                  <a:srgbClr val="000000"/>
                </a:solidFill>
                <a:latin typeface="맑은 고딕"/>
              </a:rPr>
              <a:t> 합격률을 높이는 성과를 거둘 수 있었습니다. 특히, 응시자들의 소통 의지가 변화하였고, 그 결과 회사 수익에도 긍정적인 영향을 미쳤습니다. 이 경험을 통해 소통과 협력의 중요성을 깊이 깨달았으며, 조직 내에서 협업할 때 경청하고 의견을 존중하는 태도가 얼마나 중요한지 실감했습니다.출발부서에서는 경주 진행 시 소통과 협업이 필수적입니다. 과거의 경험을 바탕으로, 출발부서에서도 팀워크 향상에 기여하고 경주가 안전하고 효율적으로 진행될 수 </a:t>
            </a:r>
            <a:r>
              <a:rPr u="sng" b="1" sz="1200">
                <a:solidFill>
                  <a:srgbClr val="000000"/>
                </a:solidFill>
                <a:latin typeface="맑은 고딕"/>
              </a:rPr>
              <a:t>(3)있도록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심사의 공정성을 높이기 위해 도입한 점수제를 회사의 수익 증대에 어떻게 기여했는지 구체적으로 설명해 주실 수 있습니까?</a:t>
            </a:r>
            <a:br/>
            <a:r>
              <a:t>(2) 개별 상담을 통해 영상 분석 및 훈련법 제시를 진행하셨다고 했는데, 이런 방식이 응시자와의 신뢰 구축에 구체적으로 어떤 영향을 미쳤는지 설명해 주시겠습니까?</a:t>
            </a:r>
            <a:br/>
            <a:r>
              <a:t>(3) 출발부서에서 경주가 안전하게 진행될 수 있도록 기여하기 위해, 과거 경험을 통한 구체적인 실행 계획을 말씀해 주시겠습니까?</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목표는 공공기관 사이버보안 부문에서 최고 역량을 갖춘 기관으로 자리매김하는 것입니다.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네트워크접근통제, 방화벽, 망연계시스템 등 다양한 보안 장비를 운영해 본 경험을 활용하여, 위협 IP 및 도메인에 대해 장비에 적절한 정책을 적용하고 내부 네트워크를 보호하겠습니다. 또한, 주기적인 보안 업데이트로 보안 요구사항을 충족하고, 최신 보안 위협에 효과적으로 대응하겠습니다.내부 임직원의 정보보안 인식을 제고하겠습니다. 이메일 모의훈련을 담당하면서 실제 국내로 유입됐던 해킹 메일의 발신자 및 </a:t>
            </a:r>
            <a:r>
              <a:rPr u="sng" b="1" sz="1200">
                <a:solidFill>
                  <a:srgbClr val="000000"/>
                </a:solidFill>
                <a:latin typeface="맑은 고딕"/>
              </a:rPr>
              <a:t>(1)제목을 변형해 직원들에게 실전과 유사한 훈련을 시행함으로써 식별 능력을 향상하고, 대응 역량을</a:t>
            </a:r>
            <a:r>
              <a:rPr sz="1200">
                <a:solidFill>
                  <a:srgbClr val="000000"/>
                </a:solidFill>
                <a:latin typeface="맑은 고딕"/>
              </a:rPr>
              <a:t> 제고할 수 있게 했습니다. 또한, 보안취약부서 관련 키워드 활용 등 기관 실정에 맞는 특별훈련을 시행한 결과로, 산업부 주관 이메일 모의훈련에서 1등을 달성해 장관상을 받았습니다. 최신 위협의 트렌드를 공유하고, 적절한 대응방법을 </a:t>
            </a:r>
            <a:r>
              <a:rPr u="sng" b="1" sz="1200">
                <a:solidFill>
                  <a:srgbClr val="000000"/>
                </a:solidFill>
                <a:latin typeface="맑은 고딕"/>
              </a:rPr>
              <a:t>(2)안내함으로써 내부 인식을 개선할 뿐만 아니라 대외적으로도 좋은 이미지를 가질 수 있게</a:t>
            </a:r>
            <a:r>
              <a:rPr sz="1200">
                <a:solidFill>
                  <a:srgbClr val="000000"/>
                </a:solidFill>
                <a:latin typeface="맑은 고딕"/>
              </a:rPr>
              <a:t> 하겠습니다.대내외적으로 협력체계를 유지하겠습니다. 저는 내부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a:t>
            </a:r>
            <a:r>
              <a:rPr u="sng" b="1" sz="1200">
                <a:solidFill>
                  <a:srgbClr val="000000"/>
                </a:solidFill>
                <a:latin typeface="맑은 고딕"/>
              </a:rPr>
              <a:t>(3)또는 기관 간 우호적인 관계로 보안 수준을 지속적으로 향상하겠습니다.5번의 평가를 준비하며 지표의</a:t>
            </a:r>
            <a:r>
              <a:rPr sz="1200">
                <a:solidFill>
                  <a:srgbClr val="000000"/>
                </a:solidFill>
                <a:latin typeface="맑은 고딕"/>
              </a:rPr>
              <a:t>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산업부 주관 이메일 모의훈련에서 1등을 달성하며 장관상을 받았다고 했습니다. 이 외에도 정보보안 인식을 높이기 위해 수행한 다른 활동이나 성과가 있다면 말씀해 주십시오.</a:t>
            </a:r>
            <a:br/>
            <a:r>
              <a:t>(2) 내부 취약점을 점검하고 시스템 담당 부서와 협력해 보안 조치를 수행한 경험이 있다고 했습니다. 구체적으로 어떤 취약점이었으며, 이를 어떻게 해결하고 협력체계를 유지했는지 설명해 주세요.</a:t>
            </a:r>
            <a:br/>
            <a:r>
              <a:t>(3) 한국마사회의 보안 수준을 한 단계 더 끌어올리기 위해 수검장 구성 및 현장실사 대응에서 어떤 역할을 하셨는지, 그리고 어떤 점이 가장 어려웠고 어떻게 극복했는지 설명해 주시기 바랍니다.</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a:t>
            </a:r>
            <a:r>
              <a:rPr u="sng" b="1" sz="1200">
                <a:solidFill>
                  <a:srgbClr val="000000"/>
                </a:solidFill>
                <a:latin typeface="맑은 고딕"/>
              </a:rPr>
              <a:t>(1)담당하던 중, 인사부에서 채용 업무 위탁과 관련해 정보주체에게 위탁 내용을 고지하지 않은 사실을 발견했습니다. 채용 담당자에게 이 문제를</a:t>
            </a:r>
            <a:r>
              <a:rPr sz="1200">
                <a:solidFill>
                  <a:srgbClr val="000000"/>
                </a:solidFill>
                <a:latin typeface="맑은 고딕"/>
              </a:rPr>
              <a:t> 알렸지만, 담당자는 고지의 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a:t>
            </a:r>
            <a:r>
              <a:rPr u="sng" b="1" sz="1200">
                <a:solidFill>
                  <a:srgbClr val="000000"/>
                </a:solidFill>
                <a:latin typeface="맑은 고딕"/>
              </a:rPr>
              <a:t>(2)되었습니다.2022년 당시, 일반 직원들이 개인정보보호의 중요성을 깊게 인식하지 못하고 있었기에,</a:t>
            </a:r>
            <a:r>
              <a:rPr sz="1200">
                <a:solidFill>
                  <a:srgbClr val="000000"/>
                </a:solidFill>
                <a:latin typeface="맑은 고딕"/>
              </a:rPr>
              <a:t>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 이러한 노력을 통해 품질 부서에서 외부 청렴도 조사를 위해 </a:t>
            </a:r>
            <a:r>
              <a:rPr u="sng" b="1" sz="1200">
                <a:solidFill>
                  <a:srgbClr val="000000"/>
                </a:solidFill>
                <a:latin typeface="맑은 고딕"/>
              </a:rPr>
              <a:t>(3)개인정보 처리를 위탁했지만 고지하지 않은 사례를 발견하고 즉시 고지할 수 있도록 지원했습니다.인식 개선은 시간이 걸리는 과정이지만,</a:t>
            </a:r>
            <a:r>
              <a:rPr sz="1200">
                <a:solidFill>
                  <a:srgbClr val="000000"/>
                </a:solidFill>
                <a:latin typeface="맑은 고딕"/>
              </a:rPr>
              <a:t>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정보주체에게 위탁 내용을 고지하지 않은 문제를 발견했을 때, 그 상황을 해결하기 위해 취했던 첫 번째 조치는 무엇이었으며, 이를 통해 얻은 교훈이 있다면 말씀해주시기 바랍니다.</a:t>
            </a:r>
            <a:br/>
            <a:r>
              <a:t>(2) 당시 채용 담당자가 정보를 공개하는 것에 반발하였다고 했는데, 그런 상황에서 어떻게 그의 이해와 협력을 이끌어내었는지 과정과 전략을 공유해 주세요.</a:t>
            </a:r>
            <a:br/>
            <a:r>
              <a:t>(3) 지원자는 일반 직원들의 개인정보보호 중요성을 인식시키기 위해 전사 정보보안 점검 시 개인정보 처리 준수 여부를 점검 항목에 추가했다고 했습니다. 이를 통해 발생한 구체적인 변화나 개선 사례가 있으면 설명해 주시겠습니까?</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특히 임직원들이 동참하고 국민과 소통할 수 있는 참여형 사회공헌활동을 추진하고 싶습니다.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임직원 활동으로는 지역농산품을 구입해 </a:t>
            </a:r>
            <a:r>
              <a:rPr u="sng" b="1" sz="1200">
                <a:solidFill>
                  <a:srgbClr val="000000"/>
                </a:solidFill>
                <a:latin typeface="맑은 고딕"/>
              </a:rPr>
              <a:t>(1)기부하거나 기업 유튜브를 활용해 지역농산품을 홍보하는 것이 있고, 지역행사로는 지방의 렛츠런파크나 목장에 도착하는 코스로 플로깅이나 마라톤을 진행하는 것이 있습니다. 지역행사는 젊은 세대의 트렌드인</a:t>
            </a:r>
            <a:r>
              <a:rPr sz="1200">
                <a:solidFill>
                  <a:srgbClr val="000000"/>
                </a:solidFill>
                <a:latin typeface="맑은 고딕"/>
              </a:rPr>
              <a:t> 사진인증을 통해 이슈화하여 지역 경마시설과 말산업을 홍보할 수 있고, 환경보호나 주민 여가의 장 마련까지 여러 효과를 볼 수 있을 것입니다.홍보 아웃소싱 기업에서 인턴으로써 사회공헌활동 </a:t>
            </a:r>
            <a:r>
              <a:rPr u="sng" b="1" sz="1200">
                <a:solidFill>
                  <a:srgbClr val="000000"/>
                </a:solidFill>
                <a:latin typeface="맑은 고딕"/>
              </a:rPr>
              <a:t>(2)아이디어를 제안한 경험이 있습니다. 당시 자립청소년을 대상으로 하는 사회공헌활동 기획을 의뢰받은 상황이었고, 저는 고객사의 니즈를 고려하여</a:t>
            </a:r>
            <a:r>
              <a:rPr sz="1200">
                <a:solidFill>
                  <a:srgbClr val="000000"/>
                </a:solidFill>
                <a:latin typeface="맑은 고딕"/>
              </a:rPr>
              <a:t> 사내 수거함을 활용해 업사이클링 제품을 만들어 기부하는 활동을 제안했습니다. 특히 이 과정에서 임직원들의 참여가 더해진다면 더욱 큰 의미를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a:t>
            </a:r>
            <a:r>
              <a:rPr u="sng" b="1" sz="1200">
                <a:solidFill>
                  <a:srgbClr val="000000"/>
                </a:solidFill>
                <a:latin typeface="맑은 고딕"/>
              </a:rPr>
              <a:t>(3)자립청소년 단체에 전달하는 활동으로 최종 선정되었습니다.이러한 경험 외에도 대학시절 행정과 경영을 전공하며 다양한 팀 프로젝트를 진행하였고, 홍보기업 인턴, 공기업 인턴 및 서포터즈 활동을 통해 프로그램 기획,</a:t>
            </a:r>
            <a:r>
              <a:rPr sz="1200">
                <a:solidFill>
                  <a:srgbClr val="000000"/>
                </a:solidFill>
                <a:latin typeface="맑은 고딕"/>
              </a:rPr>
              <a:t> 자료수집 및 문서작성 등 행정 실무 역량을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제안한 지역 행사 중 플로깅이나 마라톤을 통해 지역 경마 시설과 말산업을 홍보하겠다고 하셨는데, 이러한 행사를 기획할 때 어떤 점이 가장 큰 도전일지 설명해 주실 수 있나요?</a:t>
            </a:r>
            <a:br/>
            <a:r>
              <a:t>(2) 홍보 아웃소싱 기업에서 인턴을 하며 임직원들의 참여가 사회공헌활동의 의미를 더 크게 만든다고 느끼셨습니다. 이 경험이 한국마사회에서 임직원 봉사단 활동을 기획할 때 어떻게 기여할 것으로 보시나요?</a:t>
            </a:r>
            <a:br/>
            <a:r>
              <a:t>(3) 대학 시절 행정과 경영을 전공하며 다양한 팀 프로젝트를 진행했다고 하셨습니다. 그 중 가장 기억에 남는 프로젝트는 무엇이었고, 그 프로젝트에서 배운 점을 한국마사회에 어떻게 활용할 계획인가요?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서포터즈 활동을 할 당시, 수소차 홍보 영상을 </a:t>
            </a:r>
            <a:r>
              <a:rPr u="sng" b="1" sz="1200">
                <a:solidFill>
                  <a:srgbClr val="000000"/>
                </a:solidFill>
                <a:latin typeface="맑은 고딕"/>
              </a:rPr>
              <a:t>(1)제작하는 팀 프로젝트를 수행하는 과정에서 팀원들과 일정이 맞지 않는 문제로 갈등을 겪었으나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a:t>
            </a:r>
            <a:r>
              <a:rPr sz="1200">
                <a:solidFill>
                  <a:srgbClr val="000000"/>
                </a:solidFill>
                <a:latin typeface="맑은 고딕"/>
              </a:rPr>
              <a:t>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저는 마감기한이 다가오고 있는 만큼 빠르게 상황을 해결하고자 먼저 나서서 팀원들 개개인과 대화를 시도했습니다. 더 편하게 얘기할 수 있는 상황에서 팀원들의 상황과 생각을 충분히 들어보았고 전체 팀원의 일정 조율은 어렵다고 판단하여, 영상의 구성 자체를 바꾸는 방식으로 대안을 마련했습니다. 기존의 시나리오를 ‘소개편’과 ‘시승편’으로 나누고 스케줄이 맞는 2명씩 촬영을 진행한 후 영상을 연결하는 방식을 제안하였고, 팀원들의 긍정적인 반응으로 이후로는 빠르게 계획을 수립하여 추진할 수 </a:t>
            </a:r>
            <a:r>
              <a:rPr u="sng" b="1" sz="1200">
                <a:solidFill>
                  <a:srgbClr val="000000"/>
                </a:solidFill>
                <a:latin typeface="맑은 고딕"/>
              </a:rPr>
              <a:t>(2)있었습니다. 적극적으로 개별적인 소통을 시도하고, 새로운 대안을 제시하여 팀의 문제를 해결할 수 있었고, 영상을 두 편으로 나눔으로써 영상의 퀄리티까지 높일 수 있었습니다. 결과적으로 팀 영상이 4개의 팀 중 1등으로 선정되어 기업 블로그에 업로드되는 성과까지 낼 수 있었습니다.이러한 (3)경험을 바탕으로 어떠한 갈등이 있더라도 대화하고 소통해야만 해결방법을 찾을 수 있다는 점과 때로는 기존에 생각한 방식을 과감히 포기함으로 더 나은 방향으로 나아갈 수 있다는 점을 배울 수 있었습니다. 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공기업에서 서포터즈로 활동하며 갈등을 겪고 해결했던 경험을 말씀하셨는데, 당시 제안했던 해결방안에 대해 팀원들의 반응은 어땠는지 구체적으로 말씀해 주실 수 있나요?</a:t>
            </a:r>
            <a:br/>
            <a:r>
              <a:t>(2) 팀 프로젝트의 영상이 기업 블로그에 업로드 될 수 있었던 주된 성공 요인은 무엇이라고 생각하시며, 이 경험을 통해 얻은 가장 큰 교훈은 무엇이었나요?</a:t>
            </a:r>
            <a:br/>
            <a:r>
              <a:t>(3) 사람들과의 소통에서 갈등을 해결한 경험에 대해 말씀해 주셨습니다. 한국마사회에서의 직무 수행 시 발생할 수 있는 소통 문제를 예상한다면 어떤 것들이 있을까요?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공정과 정의를 실천하는 공직자로 성장하여 국민에게 신뢰받는 청렴인이 되는 것이</a:t>
            </a:r>
            <a:r>
              <a:rPr sz="1200">
                <a:solidFill>
                  <a:srgbClr val="000000"/>
                </a:solidFill>
                <a:latin typeface="맑은 고딕"/>
              </a:rPr>
              <a:t> 목표입니다. 공공기관은 국민의 신뢰를 바탕으로 운영되기 때문에, 원칙을 준수하는 공정한 태도를 통해 국민과의 신뢰를 유지하는 것이 중요합니다. 이를 위해 여러 공공기관에서 인턴으로 근무할 때에도 사소한 원칙이라도 철저히 지키며, </a:t>
            </a:r>
            <a:r>
              <a:rPr u="sng" b="1" sz="1200">
                <a:solidFill>
                  <a:srgbClr val="000000"/>
                </a:solidFill>
                <a:latin typeface="맑은 고딕"/>
              </a:rPr>
              <a:t>(2)공정한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a:t>
            </a:r>
            <a:r>
              <a:rPr sz="1200">
                <a:solidFill>
                  <a:srgbClr val="000000"/>
                </a:solidFill>
                <a:latin typeface="맑은 고딕"/>
              </a:rPr>
              <a:t> 지인이 임대주택에 입주하게 되어, 당첨 당시 지인의 임대주택 당첨 순번 조회를 요청하였습니다. 간단히 확인할 수 있는 정보라 잠시 고민했지만, 만약 지금 규정을 어긴다면, 나중에 다른 사소한 규정도 쉽게 어길 수 있다는 생각이 들었습니다. 이때 규정을 지키는 것이 법적 의무를 넘어 기관의 신뢰를 지키는 일임을 깨달았습니다. 그 후 고객에게 정중히 거절하며, 업무 지침에 따라 개인정보 열람 가능 대상 범위를 안내하고 민원인을 잘 설득해 마무리하였습니다. 이러한 경험을 통해 원칙을 준수하는 것이 </a:t>
            </a:r>
            <a:r>
              <a:rPr u="sng" b="1" sz="1200">
                <a:solidFill>
                  <a:srgbClr val="000000"/>
                </a:solidFill>
                <a:latin typeface="맑은 고딕"/>
              </a:rPr>
              <a:t>(3)얼마나 중요한 일인지 다시 한 번 확인할 수 있었습니다. 이후 업무 중 정확성을 높이기 위해 불확실한 사항은 항상 업무 지침을 확인하고, 상급자에게 피드백을 구해</a:t>
            </a:r>
            <a:r>
              <a:rPr sz="1200">
                <a:solidFill>
                  <a:srgbClr val="000000"/>
                </a:solidFill>
                <a:latin typeface="맑은 고딕"/>
              </a:rPr>
              <a:t> 정확한 절차를 따랐습니다.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 입사한 후 지원자는 공정과 정의를 실천하는 공직자로 성장하고 싶다고 하셨습니다. 입사 초기에 어떤 방식으로 자신의 목표 실현을 시작하려고 계획하셨나요?</a:t>
            </a:r>
            <a:br/>
            <a:r>
              <a:t>(2) 개인정보보호법을 철저히 지켰던 사례를 통해 얻은 교훈을 한국마사회에서 어떻게 적용하여 국민의 신뢰를 유지할 계획이신가요?</a:t>
            </a:r>
            <a:br/>
            <a:r>
              <a:t>(3) 한국마사회에서 고객이 이해할 수 있는 명확한 규정과 지침으로 안내하는 방식을 통해 이루고자 하는 구체적인 변화는 무엇인가요?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 보고서 작성 과제를 수행하면 만학도 어르신과 다른 팀원들의 협력을 주도적으로</a:t>
            </a:r>
            <a:r>
              <a:rPr sz="1200">
                <a:solidFill>
                  <a:srgbClr val="000000"/>
                </a:solidFill>
                <a:latin typeface="맑은 고딕"/>
              </a:rPr>
              <a:t> 이끌었던 경험이 있습니다.당시, 보고서 작성에 필수적인 인터넷 사용과 한글 작성에 어려움이 있는 만학도 어르신과 같은 팀이 되어 초기 역할분담을 정하기 어려웠습니다. 하지만 다른 팀원들이 어르신과의 소통을 힘들어해 다들 어르신을 도우려 하지 않았고, 각자 맡은 역할만 수행하려는 분위기였습니다. 그렇게 어르신은 과제에 소외되었고, 더 나아가 협력 부족이 우려되는 상황이었습니다.평소 어르신이 수업 중에도 어려움을 많이 겪으시고, 옆자리 학우들에게 항상 도움을 청하는 모습 또한 많이 봤었습니다. 팀워크 저해를 해결하기 위해 자발적으로 어르신을 돕기로 했습니다. 먼저 어르신이 인터넷 사용과 파일 작성에 익숙해질 수 있도록 글자가 크고, 간단한 매뉴얼을 제작했습니다. 단순히 </a:t>
            </a:r>
            <a:r>
              <a:rPr u="sng" b="1" sz="1200">
                <a:solidFill>
                  <a:srgbClr val="000000"/>
                </a:solidFill>
                <a:latin typeface="맑은 고딕"/>
              </a:rPr>
              <a:t>(2)매뉴얼만 드리지 않고, 다른 팀원들도 어르신과 함께 과제를 수행할 수 있는 분위기를 조성하기 위해 수업이</a:t>
            </a:r>
            <a:r>
              <a:rPr sz="1200">
                <a:solidFill>
                  <a:srgbClr val="000000"/>
                </a:solidFill>
                <a:latin typeface="맑은 고딕"/>
              </a:rPr>
              <a:t> 끝난 후 주 2회 강의실에서 함께 연습 시간을 가졌습니다. 연습 시간을 통해 조원 모두가 과제에 적극적으로 협력하고 팀워크를 </a:t>
            </a:r>
            <a:r>
              <a:rPr u="sng" b="1" sz="1200">
                <a:solidFill>
                  <a:srgbClr val="000000"/>
                </a:solidFill>
                <a:latin typeface="맑은 고딕"/>
              </a:rPr>
              <a:t>(3)향상시킬 수 있도록 했습니다. 그 결과 어르신은 자신감이 생겨 이제 맡은 역할도 도움 없이 열심히 하며, 과제에 활발히 참여했습니다. 팀원들 또한 과제에 적극</a:t>
            </a:r>
            <a:r>
              <a:rPr sz="1200">
                <a:solidFill>
                  <a:srgbClr val="000000"/>
                </a:solidFill>
                <a:latin typeface="맑은 고딕"/>
              </a:rPr>
              <a:t> 참여해 협력 부문에서 1위 평가를 받으며 성공적으로 마칠 수 있었습니다.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대학교 보고서 작성 과제에서 만학도 어르신과의 협력을 주도했던 경험이 향후 한국마사회에서 어떤 구체적인 상황에서 활용될 수 있을까요?</a:t>
            </a:r>
            <a:br/>
            <a:r>
              <a:t>(2) 수업 후 주 2회 연습 시간을 가지며 팀워크를 향상시켰다고 하셨습니다. 이 경험을 통해 배운 교훈이 다른 팀워크 상황에서 어떻게 적용될 수 있을까요?</a:t>
            </a:r>
            <a:br/>
            <a:r>
              <a:t>(3) 타 팀원들이 과제에 적극 참여해 협력 부문에서 1위 평가를 받았다고 하셨는데, 이 경험이 지원자에게 준 가장 큰 성과와 교훈은 무엇이었나요?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국민이 한국마사회의 존재 의의와 가치에 공감하도록 하는 것입니다.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코로나19 이후 감소한 이용객 수를 회복하여 매출 및 수익성 개선에도 기여할 수 있을 것입니다. 저는 국어학원에서 강사로 근무하며 타겟 대상에 맞는 홍보방법을 활용하여 백 명 </a:t>
            </a:r>
            <a:r>
              <a:rPr u="sng" b="1" sz="1200">
                <a:solidFill>
                  <a:srgbClr val="000000"/>
                </a:solidFill>
                <a:latin typeface="맑은 고딕"/>
              </a:rPr>
              <a:t>(1)이상의 신규원생을 모집한 경험이 있습니다. 강사의 경력과 커리큘럼을 소개하는 기존의 설명회와는 달리, "매일 사용하는 국어를 학습하기 위해 비용을</a:t>
            </a:r>
            <a:r>
              <a:rPr sz="1200">
                <a:solidFill>
                  <a:srgbClr val="000000"/>
                </a:solidFill>
                <a:latin typeface="맑은 고딕"/>
              </a:rPr>
              <a:t> 지불해야 하는가?"에 대한 의문을 해소하는 것이 잠재고객의 핵심 니즈라는 것을 파악하고 이를 충족시킬 수 있는 자료를 구성하여 발표한 결과였습니다. 이러한 자료 구성 및 스토리텔링 능력을 </a:t>
            </a:r>
            <a:r>
              <a:rPr u="sng" b="1" sz="1200">
                <a:solidFill>
                  <a:srgbClr val="000000"/>
                </a:solidFill>
                <a:latin typeface="맑은 고딕"/>
              </a:rPr>
              <a:t>(2)활용하여 마사회의 사업 성과와 가치를 효과적으로 전달하는 데 기여하겠습니다. 또한 행정공무원으로 근무하며</a:t>
            </a:r>
            <a:r>
              <a:rPr sz="1200">
                <a:solidFill>
                  <a:srgbClr val="000000"/>
                </a:solidFill>
                <a:latin typeface="맑은 고딕"/>
              </a:rPr>
              <a:t> 습득한 행정지원 및 처리업무에 대한 역량과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이와 같은 경험과 직무역량을 바탕으로 실무에 빠르게 적응하고 적기에 </a:t>
            </a:r>
            <a:r>
              <a:rPr u="sng" b="1" sz="1200">
                <a:solidFill>
                  <a:srgbClr val="000000"/>
                </a:solidFill>
                <a:latin typeface="맑은 고딕"/>
              </a:rPr>
              <a:t>(3)업무를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국어학원에서 타겟 대상에 맞는 홍보방법으로 백 명 이상의 신규원생을 모집했다고 하셨습니다. 이 경험을 통해 한국마사회에서 어떤 방식으로 매출 및 수익성 개선에 기여할 계획인지 구체적으로 설명해 주시겠습니까?</a:t>
            </a:r>
            <a:br/>
            <a:r>
              <a:t>(2) 지원자는 행정공무원으로 근무하며 현업 발생 이슈에 대응하는 문제 해결 능력을 습득했다고 언급하셨습니다. 한국마사회에서도 발생할 수 있는 예상되는 이슈와 그에 대한 대응 방안에 대한 계획이 있으신가요?</a:t>
            </a:r>
            <a:br/>
            <a:r>
              <a:t>(3) 한국마사회가 글로벌 TOP5 말산업 선도기업으로 성장하는 데 기여하겠다고 하셨는데, 그 목표 달성을 위해 어떤 구체적인 계획을 가지고 계신가요?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[사용자 불편에 귀기울이는 마사회의 해결사]30여년의 다중운집시설 운영의 노하우를 습득하며 사용자의 불편을 선제적으로 신속하게 처리하는 해결사가 될 것 입니다.한국마사회는 서울, 제주, 부산경남의 경마공원과 26개의 지사를 운영 및 개방하며 30여년간 운영해왔습니다. 경마공원 사용자, 지사 사용자, 직원 등 다양한 연령대 및 이해관계자들의 </a:t>
            </a:r>
            <a:r>
              <a:rPr u="sng" b="1" sz="1200">
                <a:solidFill>
                  <a:srgbClr val="000000"/>
                </a:solidFill>
                <a:latin typeface="맑은 고딕"/>
              </a:rPr>
              <a:t>(1)불편함들을 해결해온 노하우는 국내 유일하며 어디서 배울 수 없다고 생각되어집니다. 이러한 노하우를 이해하고 습득하여 사용자들이 불편함 없이 행복한 삶을 누릴 수 있게 하는 해결사가</a:t>
            </a:r>
            <a:r>
              <a:rPr sz="1200">
                <a:solidFill>
                  <a:srgbClr val="000000"/>
                </a:solidFill>
                <a:latin typeface="맑은 고딕"/>
              </a:rPr>
              <a:t> 되고자 합니다. 또한 습득한 노하우를 바탕으로 기회가 된다면 1단계 영천경마공원, 나아가 2단계 </a:t>
            </a:r>
            <a:r>
              <a:rPr u="sng" b="1" sz="1200">
                <a:solidFill>
                  <a:srgbClr val="000000"/>
                </a:solidFill>
                <a:latin typeface="맑은 고딕"/>
              </a:rPr>
              <a:t>(2)영천경마공원 건설에 노하우를 적용하여 사용자들의 모든 불편함을 미리 해결한 경마공원 건설에 기여하고</a:t>
            </a:r>
            <a:r>
              <a:rPr sz="1200">
                <a:solidFill>
                  <a:srgbClr val="000000"/>
                </a:solidFill>
                <a:latin typeface="맑은 고딕"/>
              </a:rPr>
              <a:t> 싶습니다.저는 한국전력공사에서 변전소 신축의 대관인허가부터 준공, 사용승인, 하자보수까지의 업무를 경험하였습니다.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a:t>
            </a:r>
            <a:r>
              <a:rPr u="sng" b="1" sz="1200">
                <a:solidFill>
                  <a:srgbClr val="000000"/>
                </a:solidFill>
                <a:latin typeface="맑은 고딕"/>
              </a:rPr>
              <a:t>(3)노하우와 더불어 시공 및 안전관리의 경험을 활용하여 사용자들의 불편함을 신속하게 검토하고 안전하게</a:t>
            </a:r>
            <a:r>
              <a:rPr sz="1200">
                <a:solidFill>
                  <a:srgbClr val="000000"/>
                </a:solidFill>
                <a:latin typeface="맑은 고딕"/>
              </a:rPr>
              <a:t>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한국마사회에서 지원자가 이루고자 하는 '경마공원 건설'에서 사용자들의 불편함을 미리 해결하기 위해 어떤 혁신적 방법을 도입하려고 하는지 구체적으로 말씀해 주실 수 있나요?</a:t>
            </a:r>
            <a:br/>
            <a:r>
              <a:t>(2) 지원자가 한국전력공사에서 변전소 신축을 진행할 때 대관인허가부터 준공까지의 전 과정을 경험했다고 했는데, 이 과정에서 가장 도전적이었던 부분과 이를 어떻게 극복했는지 설명해 주시겠습니까?</a:t>
            </a:r>
            <a:br/>
            <a:r>
              <a:t>(3) 지원자는 다수의 이해관계자들과의 원활한 의사소통을 이룰 수 있다고 하셨습니다. 과거 경험을 통해 습득한 의사소통 기술 중 가장 효과적인 방법은 무엇이었는지 설명해 주세요.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공립 교육기관의 행정직원으로 근무하던 당시에 부서 간 기피하는 업무를 </a:t>
            </a:r>
            <a:r>
              <a:rPr u="sng" b="1" sz="1200">
                <a:solidFill>
                  <a:srgbClr val="000000"/>
                </a:solidFill>
                <a:latin typeface="맑은 고딕"/>
              </a:rPr>
              <a:t>(1)조율하여 협력적으로 해결한 경험이 있습니다. 해당 기관에는 임대 통학차량과 관련한 민원이 자주 발생했습니다. 업무분장</a:t>
            </a:r>
            <a:r>
              <a:rPr sz="1200">
                <a:solidFill>
                  <a:srgbClr val="000000"/>
                </a:solidFill>
                <a:latin typeface="맑은 고딕"/>
              </a:rPr>
              <a:t> 상으로는 담당교사가 통학안전을, 행정실장이 차량계약 및 시설안전을 총괄하도록 </a:t>
            </a:r>
            <a:r>
              <a:rPr u="sng" b="1" sz="1200">
                <a:solidFill>
                  <a:srgbClr val="000000"/>
                </a:solidFill>
                <a:latin typeface="맑은 고딕"/>
              </a:rPr>
              <a:t>(2)되어 있었지만 민원이 불거진 이후로는 모두가 관련 업무를 꺼리게 되었습니다. 적대적인 분위기 속에서 통학차량 관련 공문은 아무도 접수하지 않은 채 방치되었고, 상위기관에 자료를 제출해야</a:t>
            </a:r>
            <a:r>
              <a:rPr sz="1200">
                <a:solidFill>
                  <a:srgbClr val="000000"/>
                </a:solidFill>
                <a:latin typeface="맑은 고딕"/>
              </a:rPr>
              <a:t>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기관의 원활한 운영이라는 공동의 목표 달성을 강조하는 저의 취지에 공감하여, 논의 끝에 차량노선 및 탑승자 안전교육에 관한 </a:t>
            </a:r>
            <a:r>
              <a:rPr u="sng" b="1" sz="1200">
                <a:solidFill>
                  <a:srgbClr val="000000"/>
                </a:solidFill>
                <a:latin typeface="맑은 고딕"/>
              </a:rPr>
              <a:t>(3)사항은 교무실에서, 차량 계약내용 및 안전점검은 행정실에서 담당하는 것으로 합의가 이루어졌고 기한을 준수하여 자료를 제출할 수 있었습니다. 일차적으로는 보고자료 작성을 위해 모인 자리였지만, 이전에는</a:t>
            </a:r>
            <a:r>
              <a:rPr sz="1200">
                <a:solidFill>
                  <a:srgbClr val="000000"/>
                </a:solidFill>
                <a:latin typeface="맑은 고딕"/>
              </a:rPr>
              <a:t>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학기 초 각 부서가 저마다의 업무로 가장 바쁜 시기에 팀워크를 다질 수 있었고,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공립 교육기관에서 부서 간의 갈등을 조율하셨다고 하셨습니다. 이러한 경험을 바탕으로 한국마사회의 부서 간 협력을 개선시킬 수 있는 구체적인 전략이 있으신가요?</a:t>
            </a:r>
            <a:br/>
            <a:r>
              <a:t>(2) 당신은 차량 관련 민원이 발생했을 때 서로 협력하여 문제를 해결했다고 했습니다. 비슷한 유형의 문제가 한국마사회에서 발생할 경우, 어떻게 접근하여 해결하실 건가요?</a:t>
            </a:r>
            <a:br/>
            <a:r>
              <a:t>(3) 행정직원으로서 부서 간 업무 조율을 하며 조직의 공동 목표 달성을 위해 노력했다고 하셨습니다. 한국마사회에서 이러한 경험을 활용하여 어떤 목표를 달성하고 싶으신가요?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학교에서 전자 분야를 공부했습니다. 그리고 추가로 통신 분야 기사 자격증 </a:t>
            </a:r>
            <a:r>
              <a:rPr u="sng" b="1" sz="1200">
                <a:solidFill>
                  <a:srgbClr val="000000"/>
                </a:solidFill>
                <a:latin typeface="맑은 고딕"/>
              </a:rPr>
              <a:t>(1)2개(정보통신기사, 무선설비기사)와 전기 분야 기사 자격증 2개(전기기사, 전기공사기사)를 취득하여 총 4개의 기사</a:t>
            </a:r>
            <a:r>
              <a:rPr sz="1200">
                <a:solidFill>
                  <a:srgbClr val="000000"/>
                </a:solidFill>
                <a:latin typeface="맑은 고딕"/>
              </a:rPr>
              <a:t> 자격증을 취득하였습니다. 이렇게 관련 분야들을 학습함으로써 분야 간 기술에 대한 이해와 지식의 폭을 넓힐 수 있었습니다. 그리고 기술에 대한 이해를 더욱 높이기 위해 실무 경험을 쌓고 싶었습니다. 마침 주변에 CCTV 관련 개인 사업하시는 기술자 분이 계셔서 이 분의 보조 역할로 일하기로 하였고 여러 번의 CCTV 설치 공사에 </a:t>
            </a:r>
            <a:r>
              <a:rPr u="sng" b="1" sz="1200">
                <a:solidFill>
                  <a:srgbClr val="000000"/>
                </a:solidFill>
                <a:latin typeface="맑은 고딕"/>
              </a:rPr>
              <a:t>(2)참여하게 되었는데, 이를 통해 책으로만 보던 통신 장비, 기술 등을 직접 보고 사용하며 이론에 대한 이해를 높일 수 있었고 책으로는 학습할 수 없었던 공사 과정을 직접 경험할 수 있었습니다.제가</a:t>
            </a:r>
            <a:r>
              <a:rPr sz="1200">
                <a:solidFill>
                  <a:srgbClr val="000000"/>
                </a:solidFill>
                <a:latin typeface="맑은 고딕"/>
              </a:rPr>
              <a:t> 가진 위와 같은 경험과 지식들을 기반으로 입사 후 이룰 수 있는 다음과 같은 목표들을 세우고 싶습니다.첫 </a:t>
            </a:r>
            <a:r>
              <a:rPr u="sng" b="1" sz="1200">
                <a:solidFill>
                  <a:srgbClr val="000000"/>
                </a:solidFill>
                <a:latin typeface="맑은 고딕"/>
              </a:rPr>
              <a:t>(3)번째, 주어진 직무에 대한 정확한 파악과 회사에 대한 적응을 빠르게 실시하는 것입니다. 주어진 직무를 정확하고 빠르게 파악하여 입사</a:t>
            </a:r>
            <a:r>
              <a:rPr sz="1200">
                <a:solidFill>
                  <a:srgbClr val="000000"/>
                </a:solidFill>
                <a:latin typeface="맑은 고딕"/>
              </a:rPr>
              <a:t> 후 회사 발전에 곧바로 기여할 수 있는 역량을 갖추는 것과 회사의 전체적인 분위기, 문화, 상사 분들의 성향 등을 빠르게 파악하는 것을 통해 회사의 분위기에 긍정적인 영향을 주는 것이 저의 첫 번째 목표입니다.두 번째, 폭넓은 지식과 실무 경험을 이용하여 더욱 유연한 능력을 갖춘 직원이 되는 것입니다. 제가 지원한 통신직 관련 업무를 수행하는 데 통신 지식 뿐만 아니라 실무 경험을 통해 깨달은 점과 지금까지 공부해왔던 전자와 전기 분야의 지식까지 사용한다면 더 획기적인 아이디어를 창출해낼 수 있고 기술적인 문제가 발생했을 때도 문제 발견과 그에 대한 대처를 더욱 효과적으로 할 수 있을 것입니다.세 번째, 항상 책임감을 가지고 최선을 다하는 태도를 유지하는 것입니다. 주어진 직무와 인간관계에 대해 항상 책임감 있는 태도로 임하며 어렵거나 힘든 일일지라도 포기하지 않고 최선을 다하는 직원이 되는 것이 저의 목표입니다.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기사 자격증을 취득한 여러 분야 중, 가장 도전적이었던 자격증은 무엇이었으며 그 자격증을 취득하기 위해 어떤 노력을 기울였는지 설명해주세요.</a:t>
            </a:r>
            <a:br/>
            <a:r>
              <a:t>(2) 지원자가 실무 경험을 쌓기 위해 참여한 여러 번의 CCTV 설치 공사 작업에서 가장 인상 깊었던 프로젝트는 무엇이었으며, 그 과정에서 예상치 못한 문제나 도전 과제는 어떤 것이 있었는지 설명해주시고 이를 어떻게 해결했는지 알려주세요.</a:t>
            </a:r>
            <a:br/>
            <a:r>
              <a:t>(3) 입사 후 주어진 직무를 빠르게 파악하기 위한 지원자만의 전략이나 방법론에 대해 구체적으로 설명해주실 수 있나요?</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아두이노를 이용한 프로젝트를 준비할 때였습니다. 프로젝트는 2인 1조로 진행되었고 저희는 </a:t>
            </a:r>
            <a:r>
              <a:rPr u="sng" b="1" sz="1200">
                <a:solidFill>
                  <a:srgbClr val="000000"/>
                </a:solidFill>
                <a:latin typeface="맑은 고딕"/>
              </a:rPr>
              <a:t>(1)아두이노를 이용한 자율주행 자동차에 대해 구현해보기로 결정했습니다. 초반에 저와 조원 둘 다 아두이노에 대한 지식이 많지 않아서 잘 진행이 되지 않았었고 그 당시의</a:t>
            </a:r>
            <a:r>
              <a:rPr sz="1200">
                <a:solidFill>
                  <a:srgbClr val="000000"/>
                </a:solidFill>
                <a:latin typeface="맑은 고딕"/>
              </a:rPr>
              <a:t> 실력으로 작품 전시일까지 남은 시간과 작품을 완성하기 위해 진행해야 할 남아있는 과정들을 생각해 보니 여유가 많지 않다고 생각하여 모임을 자주 가질 필요가 있다고 생각했습니다. </a:t>
            </a:r>
            <a:r>
              <a:rPr u="sng" b="1" sz="1200">
                <a:solidFill>
                  <a:srgbClr val="000000"/>
                </a:solidFill>
                <a:latin typeface="맑은 고딕"/>
              </a:rPr>
              <a:t>(2)그런데 조원은 먼저 연락하는 일이 거의 없었고 프로젝트에 소극적이어서 항상 제가 먼저 연락하여 모임 날짜를 잡았었는데 그마저도 잡기가 쉽지 않았습니다. 그래서 저는 일단 작품을 진행하기 위해 혼자서 할 수 있는</a:t>
            </a:r>
            <a:r>
              <a:rPr sz="1200">
                <a:solidFill>
                  <a:srgbClr val="000000"/>
                </a:solidFill>
                <a:latin typeface="맑은 고딕"/>
              </a:rPr>
              <a:t> 것들부터 해보려 했습니다. 직접 돌아다니며 프로젝트에 필요한 것들을 구했고, 아두이노 관련 책을 사서 공부했고, 만든 </a:t>
            </a:r>
            <a:r>
              <a:rPr u="sng" b="1" sz="1200">
                <a:solidFill>
                  <a:srgbClr val="000000"/>
                </a:solidFill>
                <a:latin typeface="맑은 고딕"/>
              </a:rPr>
              <a:t>(3)자동차를 박스에 넣어 집까지 가지고 다니며 집에서도 코드를 작성해보며 시험하였습니다. 그렇게 제가 혼자 너무 많은 것들을 진행하는 것이 미안했는지 어느 순간부터 조원은 점점 적극적으로 프로젝트에</a:t>
            </a:r>
            <a:r>
              <a:rPr sz="1200">
                <a:solidFill>
                  <a:srgbClr val="000000"/>
                </a:solidFill>
                <a:latin typeface="맑은 고딕"/>
              </a:rPr>
              <a:t> 참여하기 시작했습니다. 의견 교환도 활발해지고 모임을 잡는 일도 이전보다 훨씬 원활하게 되었습니다. 제가 먼저 모임에 먹을 것을 사가니 다음 모임에서는 조원도 먹을 것을 사오고, 또 몇 시간 동안 진행되며 작품이 마음대로 잘 되지 않는 힘든 상황에서도 유쾌하고 즐거운 분위기를 만들어 극복해 나가는 등의 모임의 분위기도 아주 좋아졌습니다. 즐겁게 모임을 진행하다 보니 조원과의 팀워크가 향상되었고 저희의 코딩 실력도 점점 좋아지게 되어 그렇게 저희는 작품 전시일 전에 작품을 완성하여 전시회에서 여러 사람들의 눈길을 끌 수 있었고 평가도 좋은 결과를 받게 되었습니다. 해야 할 일에 책임감을 가지고 최선을 다함으로써 소극적이던 동료의 마음을 변화 시킬 수 있었고, 그로 인해 팀워크가 향상되고 팀의 능력이 향상되어 기대 이상의 결과를 만들어 냈던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프로젝트 초반에 아두이노에 대한 지식이 많지 않은 상태에서, 지원자께서 어떻게 스스로 배움을 계속해 나갔는지 구체적인 사례를 설명해 주시겠습니까?</a:t>
            </a:r>
            <a:br/>
            <a:r>
              <a:t>(2) 동료의 참여를 독려하기 위하여 지원자가 시도했던 구체적인 방법들 중 가장 효과적이었던 방법은 무엇이었고 그에 대한 동료의 반응은 어땠는지 설명해주세요.</a:t>
            </a:r>
            <a:br/>
            <a:r>
              <a:t>(3) 아두이노 프로젝트를 성공적으로 마무리하면서 지원자가 본인의 팀워크 기술에 있어서 가장 성장했다고 느낀 부분은 무엇인지 말씀해주시겠습니까?</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체계적인 운영 관리와 효율적인 업무 프로세스를 구축하여 조직의 생산성을 (2)극대화하고자 합니다. 저는 탄약 행정 관리를 담당하며 수불 계획에 따른 조직 인원의 작업 계획을 수립하고, 근무일 업무 배치도를</a:t>
            </a:r>
            <a:r>
              <a:rPr sz="1200">
                <a:solidFill>
                  <a:srgbClr val="000000"/>
                </a:solidFill>
                <a:latin typeface="맑은 고딕"/>
              </a:rPr>
              <a:t> 작성한 경험이 있습니다. 이를 바탕으로 한국마사회의 경영지원 직무에서 효과적인 자원 관리와 운영 최적화를 실현할 수 있다고 확신합니다.제가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a:t>
            </a:r>
            <a:r>
              <a:rPr u="sng" b="1" sz="1200">
                <a:solidFill>
                  <a:srgbClr val="000000"/>
                </a:solidFill>
                <a:latin typeface="맑은 고딕"/>
              </a:rPr>
              <a:t>(3)업무는 조직 내 자원과 인력을 효율적으로 운영하는 것이 핵심입니다. 현재 추진 중인 디지털 전환과 ESG 경영 강화에 맞춰 보다 효율적인 지원 시스템을 구축해야</a:t>
            </a:r>
            <a:r>
              <a:rPr sz="1200">
                <a:solidFill>
                  <a:srgbClr val="000000"/>
                </a:solidFill>
                <a:latin typeface="맑은 고딕"/>
              </a:rPr>
              <a:t> 하며, 저의 경험을 바탕으로 업무 프로세스를 정비하고 최적의 운영 방안을 마련할 수 있습니다.또한, 제 업무는 다양한 부서와의 협업이 필수적이었습니다. 각 부서의 인원 차출과 작업 요구를 조율하며 원활한 커뮤니케이션을 통해 업무를 수행했습니다. 이는 한국마사회 경영지원 업무에서도 중요한 요소입니다. 내부 부서와 협업을 통해 경영 활동을 지원하고, 유관 부서 간 업무 조율을 통해 조직 전체의 효율성을 극대화하도록 기여하겠습니다.입사 후에는 한국마사회의 핵심 사업을 이해하고, 조직 운영 최적화를 위한 방안을 연구하겠습니다.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한국마사회 입사 후 생산성을 극대화하기 위한 체계적인 운영 관리 경험을 언급하셨는데, 구체적으로 어떤 운영 관리 시스템을 도입하거나 개선하고자 하십니까?</a:t>
            </a:r>
            <a:br/>
            <a:r>
              <a:t>(2) 탄약 행정 관리에서 수불 계획에 따른 조직 인원의 작업 계획을 수립했던 경험을 한국마사회 경영지원 직무에 어떻게 적용할 계획이신가요?</a:t>
            </a:r>
            <a:br/>
            <a:r>
              <a:t>(3) 현재 한국마사회가 추진 중인 디지털 전환과 ESG 경영 강화와 관련하여 본인의 경험을 어떻게 활용해 기여할 수 있을 것으로 예상하십니까?</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내에서 인원 배치 작업을 하며 본부 탄약운영과와 지원과의 일정 충돌로 인한 인원 부족이 자주 </a:t>
            </a:r>
            <a:r>
              <a:rPr u="sng" b="1" sz="1200">
                <a:solidFill>
                  <a:srgbClr val="000000"/>
                </a:solidFill>
                <a:latin typeface="맑은 고딕"/>
              </a:rPr>
              <a:t>(1)발생했습니다. 운영과는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(2)어렵다는 말만 전달했으나, 이는 받아들여지지 않았고 결국 상급자의 개입을 통해 문제를 해결해야 했습니다. 이를 계기로 저는 상급자가 어떻게 조율하는지를 관찰하며 해결 방안을 익히는 데 집중했습니다.이후 유사한 상황이 반복되었을 때, 저는 소극적인 태도에서 벗어나 직접 해결 방안을 모색했습니다. 먼저, 각 부서를 방문해 우리 조직의 상황과 타</a:t>
            </a:r>
            <a:r>
              <a:rPr sz="1200">
                <a:solidFill>
                  <a:srgbClr val="000000"/>
                </a:solidFill>
                <a:latin typeface="맑은 고딕"/>
              </a:rPr>
              <a:t> 부서의 요구 사항을 설명하고, 이에 맞춰 작성한 초안 인원 배치표를 제시하며 논리적으로 협조를 요청했습니다. 단순히 지원이 어렵다는 입장을 전달하는 것이 아니라, 현실적인 대안을 제시함으로써 문제 해결의 가능성을 높였습니다. 이러한 </a:t>
            </a:r>
            <a:r>
              <a:rPr u="sng" b="1" sz="1200">
                <a:solidFill>
                  <a:srgbClr val="000000"/>
                </a:solidFill>
                <a:latin typeface="맑은 고딕"/>
              </a:rPr>
              <a:t>(3)접근 방식은 대부분의 경우 긍정적인 반응을 이끌어냈고, 부서 간 원만한 협의를 통해 문제를 해결할 수 있었습니다.이러한 방식을 지속적으로 활용한 결과,</a:t>
            </a:r>
            <a:r>
              <a:rPr sz="1200">
                <a:solidFill>
                  <a:srgbClr val="000000"/>
                </a:solidFill>
                <a:latin typeface="맑은 고딕"/>
              </a:rPr>
              <a:t> 부서 간 신뢰가 형성되었습니다. 처음에는 제 요청이 받아들여지기 어려웠지만, 점차 저의 의견이 신뢰를 얻어 이후 더 원활하게 인원 배치 문제를 조율할 수 있었습니다. 나아가, 후임자에게도 문제 해결 방식을 공유하여 같은 어려움을 겪지 않도록 도왔습니다.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두 부서의 일정 충돌 상황에서 상급자의 해결 방안을 관찰한 후, 직접 문제를 해결했던 과정을 통해 배운 점을 한국마사회에서 어떻게 적용할 수 있다고 생각하십니까?</a:t>
            </a:r>
            <a:br/>
            <a:r>
              <a:t>(2) 부서 간 일정 충돌 문제 해결을 위한 대안 제시 및 협조 요청 과정에서 어떤 특별한 전략이 효과적이었으며, 그 경험을 한국마사회에서 어떻게 활용할 계획이신가요?</a:t>
            </a:r>
            <a:br/>
            <a:r>
              <a:t>(3) 후임자에게 문제 해결 방식을 공유하여 조직 내 조율 역량을 향상시켰다고 하셨는데, 이러한 경험이 한국마사회에 입사했을 때 어떤 방식으로 도움이 될 것이라고 보십니까?</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a:t>
            </a:r>
            <a:r>
              <a:rPr u="sng" b="1" sz="1200">
                <a:solidFill>
                  <a:srgbClr val="000000"/>
                </a:solidFill>
                <a:latin typeface="맑은 고딕"/>
              </a:rPr>
              <a:t>(1)온라인 마권 발매가 시행되면서 오프라인 영업장에도 새로운 패러다임이 필요해졌다고 생각합니다.</a:t>
            </a:r>
            <a:r>
              <a:rPr sz="1200">
                <a:solidFill>
                  <a:srgbClr val="000000"/>
                </a:solidFill>
                <a:latin typeface="맑은 고딕"/>
              </a:rPr>
              <a:t>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입사 후 목표를 위해 세 가지 </a:t>
            </a:r>
            <a:r>
              <a:rPr u="sng" b="1" sz="1200">
                <a:solidFill>
                  <a:srgbClr val="000000"/>
                </a:solidFill>
                <a:latin typeface="맑은 고딕"/>
              </a:rPr>
              <a:t>(2)단계의 로드맵을 구상했습니다. 첫째, 준비단계에서는 2025년에 예정된 벚꽃 야간경마와 가을 야간경마 행사를 지원하며, 경마공원의</a:t>
            </a:r>
            <a:r>
              <a:rPr sz="1200">
                <a:solidFill>
                  <a:srgbClr val="000000"/>
                </a:solidFill>
                <a:latin typeface="맑은 고딕"/>
              </a:rPr>
              <a:t> 특성에 맞춘 운영 지식과 기획력을 쌓겠습니다. 저는 이전 직장에서 1,500석 규모의 주차장 콘서트와 야외 행사 부스를 진행한 경험이 있습니다. 이 경험을 바탕으로 행사 진행 프로세스를 빠르게 익히고, 방문객의 니즈와 기대를 파악할 수 있도록 노력하겠습니다. 둘째, 실행단계에서는 주말 집객 이벤트와 사은 행사를 기획하고 홍보했던 경험을 바탕으로, 계절별·기념일별 맞춤형 주말 이벤트를 통해 고객들의 방문 동기를 유도하고 </a:t>
            </a:r>
            <a:r>
              <a:rPr u="sng" b="1" sz="1200">
                <a:solidFill>
                  <a:srgbClr val="000000"/>
                </a:solidFill>
                <a:latin typeface="맑은 고딕"/>
              </a:rPr>
              <a:t>(3)온·오프라인 연계 프로모션을 기획하고자 합니다. 예를 들어, 온라인 마권 구매자에게는 오프라인 경마공원 이벤트 초대권이나 할인 혜택을 제공해 방문을 유도하고, 이를 통해 다시 온라인으로</a:t>
            </a:r>
            <a:r>
              <a:rPr sz="1200">
                <a:solidFill>
                  <a:srgbClr val="000000"/>
                </a:solidFill>
                <a:latin typeface="맑은 고딕"/>
              </a:rPr>
              <a:t>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디지털 전환 과정에서 오프라인 경마공원의 새로운 패러다임을 제시하기 위해 무엇을 우선적으로 고려하셨습니까?</a:t>
            </a:r>
            <a:br/>
            <a:r>
              <a:t>(2) 과거 근무 경험을 통해 얻은 행사 진행 프로세스 지식이 경마공원 대중화에 어떻게 기여할 수 있을까요?</a:t>
            </a:r>
            <a:br/>
            <a:r>
              <a:t>(3) 지원자가 계획한 세 가지 단계의 로드맵 중 유지단계에 대해 더 자세히 설명해 주시고, 이 단계에서 특히 중요하게 생각하시는 부분은 무엇입니까?</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그러나 프로젝트가 진행될수록 자료와 보고서 간의 의도 불일치 문제가 반복되었습니다.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a:t>
            </a:r>
            <a:r>
              <a:rPr u="sng" b="1" sz="1200">
                <a:solidFill>
                  <a:srgbClr val="000000"/>
                </a:solidFill>
                <a:latin typeface="맑은 고딕"/>
              </a:rPr>
              <a:t>(1)느꼈습니다. 문제를 해결하기 위해 저는 팀원들에게 간략하지만 잦은 소통을 하는 ‘스몰회의’ 방식을 제안했습니다.</a:t>
            </a:r>
            <a:r>
              <a:rPr sz="1200">
                <a:solidFill>
                  <a:srgbClr val="000000"/>
                </a:solidFill>
                <a:latin typeface="맑은 고딕"/>
              </a:rPr>
              <a:t> 스몰회의는 20분 정도로 짧게 진행되며, 진행 상황 공유와 간단한 피드백을 주고받는 형식이었습니다. 처음에는 일부 팀원들이 아무리 짧아도 회의 횟수가 늘어나는 것에 대해 우려했으나, 막상 </a:t>
            </a:r>
            <a:r>
              <a:rPr u="sng" b="1" sz="1200">
                <a:solidFill>
                  <a:srgbClr val="000000"/>
                </a:solidFill>
                <a:latin typeface="맑은 고딕"/>
              </a:rPr>
              <a:t>(2)스몰회의를 시작하니 소통의 공백이 줄어들고 의도 불일치 문제가 현저히 감소했습니다. 특히 스몰회의가</a:t>
            </a:r>
            <a:r>
              <a:rPr sz="1200">
                <a:solidFill>
                  <a:srgbClr val="000000"/>
                </a:solidFill>
                <a:latin typeface="맑은 고딕"/>
              </a:rPr>
              <a:t>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프로젝트의 완성도와 효율성이 크게 향상되었고, 최종 발표에서도 높은 평가를 받을 수 있었습니다. 이 경험을 통해 저는 자주 소통해야 신뢰와 </a:t>
            </a:r>
            <a:r>
              <a:rPr u="sng" b="1" sz="1200">
                <a:solidFill>
                  <a:srgbClr val="000000"/>
                </a:solidFill>
                <a:latin typeface="맑은 고딕"/>
              </a:rPr>
              <a:t>(3)효율성이 생기고, 이를 바탕으로 질 높은 소통이 가능해진다는 것을 직접 경험했습니다. 앞으로도</a:t>
            </a:r>
            <a:r>
              <a:rPr sz="1200">
                <a:solidFill>
                  <a:srgbClr val="000000"/>
                </a:solidFill>
                <a:latin typeface="맑은 고딕"/>
              </a:rPr>
              <a:t>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제안한 '스몰회의' 방식은 팀 프로젝트의 어떤 특정 문제를 해결하기 위해 도입되었나요?</a:t>
            </a:r>
            <a:br/>
            <a:r>
              <a:t>(2) '스몰회의'를 도입하면서 초기 반응과 최종적으로 평가된 반응 사이의 변화를 설명해 주시겠습니까?</a:t>
            </a:r>
            <a:br/>
            <a:r>
              <a:t>(3) 자주 소통한다는 원칙이 다른 협업 상황에서도 어떻게 적용될 수 있을지, 이전 경험을 바탕으로 설명해 주세요.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침해사고 대응, 정보보안 정책 및 행정예규의 수립, 조직원의 보안 교육 등을 추진하며 실무 역량을 쌓아왔습니다. 이러한 경험을 바탕으로 </a:t>
            </a:r>
            <a:r>
              <a:rPr u="sng" b="1" sz="1200">
                <a:solidFill>
                  <a:srgbClr val="000000"/>
                </a:solidFill>
                <a:latin typeface="맑은 고딕"/>
              </a:rPr>
              <a:t>(1)한국마사회의 정보보안 수준을 제고하는데 기여하고자 합니다.선제적인 보안 위협 대응체계를 구축하고 내부 보안 문화를 정착하는 것을 목표로 삼겠습니다. 군에서 사이버 위협을 분석하고 대응했던 경험을 살려, 정보보호체계를 보다</a:t>
            </a:r>
            <a:r>
              <a:rPr sz="1200">
                <a:solidFill>
                  <a:srgbClr val="000000"/>
                </a:solidFill>
                <a:latin typeface="맑은 고딕"/>
              </a:rPr>
              <a:t> 체계적으로 개선하겠습니다. 또한, 보안 교육과 모의 해킹훈련 등을 통해 조직원의 보안 인식을 높이고, 실질적인 행동화 보안 수준을 강화하겠습니다. 더불어, 최신 보안 트렌드를 연구하고 지속적인 자기계발 </a:t>
            </a:r>
            <a:r>
              <a:rPr u="sng" b="1" sz="1200">
                <a:solidFill>
                  <a:srgbClr val="000000"/>
                </a:solidFill>
                <a:latin typeface="맑은 고딕"/>
              </a:rPr>
              <a:t>(2)등을 통해 전문성 또한 발전시키겠습니다.장기적으로는 정보보안 전략을 수립하는</a:t>
            </a:r>
            <a:r>
              <a:rPr sz="1200">
                <a:solidFill>
                  <a:srgbClr val="000000"/>
                </a:solidFill>
                <a:latin typeface="맑은 고딕"/>
              </a:rPr>
              <a:t> 전문가로 성장하고 싶습니다.특히, 제로데이 취약점 등 디지털 혁신 과정에서 발생할 수 있는 보안 위협을 사전에 예측하고 대응할 수 있는 체계를 선제적으로 </a:t>
            </a:r>
            <a:r>
              <a:rPr u="sng" b="1" sz="1200">
                <a:solidFill>
                  <a:srgbClr val="000000"/>
                </a:solidFill>
                <a:latin typeface="맑은 고딕"/>
              </a:rPr>
              <a:t>(3)확립하는 데 기여하고 싶습니다.공기업의 중요 데이터와 시스템을 보호하는 업무는 곧 국민의 신뢰를 확보하는 길이라고 생각합니다.이러한 측면에서 실질적인 사이버 위협에</a:t>
            </a:r>
            <a:r>
              <a:rPr sz="1200">
                <a:solidFill>
                  <a:srgbClr val="000000"/>
                </a:solidFill>
                <a:latin typeface="맑은 고딕"/>
              </a:rPr>
              <a:t>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군에서 사이버 위협을 분석하고 대응했던 경험을 바탕으로 한국마사회에 기여할 때, 선제적인 보안 위협 대응 체계를 어떻게 구체적으로 구축할 계획인지 설명해 주시겠습니까?</a:t>
            </a:r>
            <a:br/>
            <a:r>
              <a:t>(2) 최신 보안 트렌드를 연구하고 자기계발을 통해 전문성을 발전시키겠다고 하셨는데, 최근에 주목하는 보안 트렌드가 있다면 이를 어떻게 업무에 적용할 계획인지 말씀해 주세요.</a:t>
            </a:r>
            <a:br/>
            <a:r>
              <a:t>(3) 제로데이 취약점에 대한 대응과 관련하여 지원자는 어떤 방식으로 보안 위협을 사전에 예측하고 대응하는 체계를 확립할 것인지 구체적으로 설명해 주세요.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통솔 경험을 통한 소통의 가치 이해"소통은 단순한 대화가 아니라</a:t>
            </a:r>
            <a:r>
              <a:rPr sz="1200">
                <a:solidFill>
                  <a:srgbClr val="000000"/>
                </a:solidFill>
                <a:latin typeface="맑은 고딕"/>
              </a:rPr>
              <a:t> 상대방을 이해하고 신뢰를 쌓아가는 과정이라는 것을 중대장 경험을 통해 배웠습니다.처음 부임했을 때, 각기 다른 인격을 가진 사람들에게 방향성을 제시해야 한다는 것이 쉽지 않았습니다.명령과 지시 위주의 소통 방식은 오히려 보이지 않는 거리감을 만들었고, </a:t>
            </a:r>
            <a:r>
              <a:rPr u="sng" b="1" sz="1200">
                <a:solidFill>
                  <a:srgbClr val="000000"/>
                </a:solidFill>
                <a:latin typeface="맑은 고딕"/>
              </a:rPr>
              <a:t>(2)일부 불만의 목소리가 들려 더욱 대원들에게 다가가기가 힘들었습니다.이러한 문제를 해결하기 위해 듣고 공감하는 리더십을 실천하기로 결심했습니다.먼저, 생각과 고민을 제대로 이해하기</a:t>
            </a:r>
            <a:r>
              <a:rPr sz="1200">
                <a:solidFill>
                  <a:srgbClr val="000000"/>
                </a:solidFill>
                <a:latin typeface="맑은 고딕"/>
              </a:rPr>
              <a:t> 위해 개인 면담과 소규모 대화 시간을 정기적으로 가졌습니다.특히, 대화를 할 때 일방적으로 업무를 전달하는 것이 아닌 입장을 존중하기 위해 노력했습니다.또한, 대원들의 입장을 공감하기 위해 청소, 페인트 칠 등 중대의 모든 작업을 현장에서 함께 참여했습니다.대원들에게 저를 필두로 우리 모두가 조직의 일부라는 공동체 의식을 느낄 수 있도록 하기 위함이었습니다..점차 </a:t>
            </a:r>
            <a:r>
              <a:rPr u="sng" b="1" sz="1200">
                <a:solidFill>
                  <a:srgbClr val="000000"/>
                </a:solidFill>
                <a:latin typeface="맑은 고딕"/>
              </a:rPr>
              <a:t>(3)대원들은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있었습니다.저는</a:t>
            </a:r>
            <a:r>
              <a:rPr sz="1200">
                <a:solidFill>
                  <a:srgbClr val="000000"/>
                </a:solidFill>
                <a:latin typeface="맑은 고딕"/>
              </a:rPr>
              <a:t>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중대장 경험을 통해 소통의 가치를 이해했다고 하셨는데, 입사 후 한국마사회에서는 어떤 방식으로 소통의 가치를 실현하고자 하십니까?</a:t>
            </a:r>
            <a:br/>
            <a:r>
              <a:t>(2) 명령과 지시 위주 소통 방식의 문제를 듣고 공감하는 리더십으로 해결했다고 하셨습니다. 이 경험을 통해 얻은 교훈을 한국마사회 조직 문화에 어떻게 녹여낼 계획이신가요?</a:t>
            </a:r>
            <a:br/>
            <a:r>
              <a:t>(3) 지원자가 창설했던 계급 구분 없는 밴드 음악 동아리가 병영생활 분위기에 미친 긍정적 효과를 말씀하셨는데, 이런 경험을 바탕으로 한국마사회에 어떻게 밝은 조직 문화를 만들고자 하십니까?</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사행산업통합감독위원회의 통계에 의하면 렛츠런파크의 이용객 수는 2014년 본장과 장외를 합하여 연간 1,500만 명을 기록한 이후 감소하는 추세를 보이고 있습니다. 저의 목표는 기존 방문자의 재방문을 유도하고 신규 고객을 유치함으로써 이러한 추세를 반등시키는 것입니다.위 목표를 달성하기 위해 제가 가진 문제 해결 능력과 계획 수립 능력이 도움이 될 것입니다. 00공사 기술직으로 근무할 당시, 소방시설 개량의 담당자로서 개량 우선순위를 정해야 할 때가 있었습니다. 공사를 위해 제작된 </a:t>
            </a:r>
            <a:r>
              <a:rPr u="sng" b="1" sz="1200">
                <a:solidFill>
                  <a:srgbClr val="000000"/>
                </a:solidFill>
                <a:latin typeface="맑은 고딕"/>
              </a:rPr>
              <a:t>(1)지침서에서는 내용연수를 기준으로 오래된 설비부터 차례대로 교체하도록 하고 있었습니다. 그러나 설치된 지 오래된 설비라</a:t>
            </a:r>
            <a:r>
              <a:rPr sz="1200">
                <a:solidFill>
                  <a:srgbClr val="000000"/>
                </a:solidFill>
                <a:latin typeface="맑은 고딕"/>
              </a:rPr>
              <a:t> 해도 환경이 좋은 곳에 있는 경우 상대적으로 노후화가 덜 되어 교체의 필요성이 낮았지만, 습기가 많고 설비가 외부와 인접한 경우 등 환경이 좋지 않은 곳에 있는 경우에는 내용연수가 지나지 않았음에도 불구하고 설비의 고장이 자주 발생한다는 문제가 있었습니다. 이를 바탕으로 환경이 좋지 않은 곳에 대한 개선 계획을 수립하고, </a:t>
            </a:r>
            <a:r>
              <a:rPr u="sng" b="1" sz="1200">
                <a:solidFill>
                  <a:srgbClr val="000000"/>
                </a:solidFill>
                <a:latin typeface="맑은 고딕"/>
              </a:rPr>
              <a:t>(2)시설 개량을 위해서 소방시설의 현황, 내용연수, 노후화 정도 및 소방시설이 설치된 환경의 적합 (3)정도를 조사한 후 우선순위를 정하여 문제를 해결하였습니다.또한 공사를 시행하기 전, 공사 현장마다 예정공정표를</a:t>
            </a:r>
            <a:r>
              <a:rPr sz="1200">
                <a:solidFill>
                  <a:srgbClr val="000000"/>
                </a:solidFill>
                <a:latin typeface="맑은 고딕"/>
              </a:rPr>
              <a:t> 만들어서 적정한 공사 기간을 계획하였습니다. 소방설비 개량공사는 소방감리원이 투입되어야 하는데, 기간을 너무 길게 산정하면 감리원 투입을 위한 비용이 과대계상 되기 때문에 합리적인 지점을 선정하려 노력하였습니다.이러한 역량을 바탕으로, 우선 렛츠런파크 방문객들의 이용경험과 방문의사에 관한 자료를 수집하여 기초자료를 만들 것입니다. 그리고 방문객들이 어떤 요인 때문에 방문을 주저하는지 파악하고, 개선 계획을 수립 및 실행함으로써 기존 방문자들의 재방문을 유도하겠습니다. 이러한 기존 고객의 입소문을 통해 신규 고객의 흥미까지 유발할 것입니다. 이로써 국가 경제와 국민의 여가선용에 기여한다는 마사회의 목표에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00공사에서 작업 지침서 대신 환경을 고려한 우선순위로 소방시설 개량을 성공적으로 시행한 경험에서 얻은 가장 큰 교훈은 무엇이었나요?</a:t>
            </a:r>
            <a:br/>
            <a:r>
              <a:t>(2) 지원자는 렛츠런파크 방문객의 이용 경험과 방문 의사를 조사하며 어떤 방식으로 데이터를 수집하고 분석하려고 하나요?</a:t>
            </a:r>
            <a:br/>
            <a:r>
              <a:t>(3) 렛츠런파크의 이용객 증가를 위한 구체적인 개선 계획은 어떤 단계로 이루어질 예정인가요?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a:t>
            </a:r>
            <a:r>
              <a:rPr u="sng" b="1" sz="1200">
                <a:solidFill>
                  <a:srgbClr val="000000"/>
                </a:solidFill>
                <a:latin typeface="맑은 고딕"/>
              </a:rPr>
              <a:t>(1)중요성11명이 함께 진행하는 졸업프로젝트에서 모형제작방식에 대하여 의견대립이 발생하였습니다. 한 의견은 외주를 맡기어 직접 제작하지 않고</a:t>
            </a:r>
            <a:r>
              <a:rPr sz="1200">
                <a:solidFill>
                  <a:srgbClr val="000000"/>
                </a:solidFill>
                <a:latin typeface="맑은 고딕"/>
              </a:rPr>
              <a:t> 수고스러움이 덜하는 방향으로 가자라는 의견이였으며 다른의견은 직접 만들고 외주비를 절약하여 중점컨셉이였던 조경에 더 힘쓰자는 것이였습니다. 외주가격은 상당하였으며 마감기한 다가오자 급한 마음에 팀원들은 서로의 의견만 주장하며 모형제작은 진행되지 않았습니다. 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a:t>
            </a:r>
            <a:r>
              <a:rPr u="sng" b="1" sz="1200">
                <a:solidFill>
                  <a:srgbClr val="000000"/>
                </a:solidFill>
                <a:latin typeface="맑은 고딕"/>
              </a:rPr>
              <a:t>(2)시간이 많아졌습니다. 친밀도가 높아지며 작업능률도 향상되었고 직접 제작함에 따라 모형에 대한 애정을 가지게 되며 강요하지 않아도 팀원들은 할당된 시간보다 많은 시간을 할애하며 모형제작에 몰두하였습니다. 그 결과, 외주제작시</a:t>
            </a:r>
            <a:r>
              <a:rPr sz="1200">
                <a:solidFill>
                  <a:srgbClr val="000000"/>
                </a:solidFill>
                <a:latin typeface="맑은 고딕"/>
              </a:rPr>
              <a:t> 예상했던 시간보다 빠르게 모형을 제작하게 되었으며 중점 컨셉이였던 조경에 보다 많은 시간을 할애 할 </a:t>
            </a:r>
            <a:r>
              <a:rPr u="sng" b="1" sz="1200">
                <a:solidFill>
                  <a:srgbClr val="000000"/>
                </a:solidFill>
                <a:latin typeface="맑은 고딕"/>
              </a:rPr>
              <a:t>(3)수 있었습니다. 직접 제작했다는 뿌듯함을 함께 느끼며 모두가 만족하는 높은 퀄리티의 모형을 완성</a:t>
            </a:r>
            <a:r>
              <a:rPr sz="1200">
                <a:solidFill>
                  <a:srgbClr val="000000"/>
                </a:solidFill>
                <a:latin typeface="맑은 고딕"/>
              </a:rPr>
              <a:t> 하게되었습니다.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졸업프로젝트에서 발생한 의견 대립을 해결할 때, 프로젝트 반장으로서 가장 중요하게 생각한 리더십 자질은 무엇이었으며, 이를 통해 배운 점은 무엇인가요?</a:t>
            </a:r>
            <a:br/>
            <a:r>
              <a:t>(2) 팀원들이 모형 제작에 열정을 가지고 몰두할 수 있게 만든 가장 핵심적인 요소는 무엇이었다고 생각하며, 이 요소를 한국마사회에서 어떻게 적용할 수 있을까요?</a:t>
            </a:r>
            <a:br/>
            <a:r>
              <a:t>(3) '조경에 보다 많은 시간을 할애할 수 있었다'는 결과를 통해 얻은 교훈이 무엇인지, 그리고 이를 어떻게 직무 수행에 활용할 계획이신가요?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소방 및 공조설비 부서에서만 근무하다 처음으로 승강기 관련 부서로 배치되어 민원 처리 업무를 담당하게 되었습니다. 그런데 새로운 부서로 이동한 후 민원을 기한이 임박하여 처리하는 경우가 자주 생겼습니다. 처음에는 제 경험 부족으로, 유관부서에 민원 내용을 전달할 때 어려움이 생겼기 때문이라고 생각했습니다. 그래서 이를 해결하기 위해 점심시간과 퇴근 후 시간을 이용하여 승강기 관련 용어를 익히며 업무에 적응하기 위한 노력을 하였습니다.그러나 용어를 익혀도 여전히 민원 처리 속도가 향상되지 않았습니다. 본질적인 문제는 민원 처리 업무가 업무 담당자들의 협조가 필요한 것임에도 불구하고, 담당자들의 차원에서 지체되는 데 있었습니다.</a:t>
            </a:r>
            <a:r>
              <a:rPr u="sng" b="1" sz="1200">
                <a:solidFill>
                  <a:srgbClr val="000000"/>
                </a:solidFill>
                <a:latin typeface="맑은 고딕"/>
              </a:rPr>
              <a:t>(1) 구체적으로, 두 가지 측면이 원인이었습니다. 첫 번째는 업무 담당자들이 너무 바빠서 민원 관련 내용을 늦게 읽는 경우가 많았다는 것이었습니다. 업무 담당자들은 민원 답변을 작성하는 것 외에도 본인 고유의 일이 있기 때문에 제가 메시지를 보낼</a:t>
            </a:r>
            <a:r>
              <a:rPr sz="1200">
                <a:solidFill>
                  <a:srgbClr val="000000"/>
                </a:solidFill>
                <a:latin typeface="맑은 고딕"/>
              </a:rPr>
              <a:t> 때마다 읽기가 어려웠던 </a:t>
            </a:r>
            <a:r>
              <a:rPr u="sng" b="1" sz="1200">
                <a:solidFill>
                  <a:srgbClr val="000000"/>
                </a:solidFill>
                <a:latin typeface="맑은 고딕"/>
              </a:rPr>
              <a:t>(2)상황이었습니다. 두 번째는 답변 검토 문서를 빨리 기안하여도 중간관리자가 에스컬레이터 고장으로 인한 현장 출장으로 자리를 비우는 경우가 잦아 결재를 요청하기가 쉽지 않다는 것이었습니다. 그래서, 첫 번째 문제를 해결하기</a:t>
            </a:r>
            <a:r>
              <a:rPr sz="1200">
                <a:solidFill>
                  <a:srgbClr val="000000"/>
                </a:solidFill>
                <a:latin typeface="맑은 고딕"/>
              </a:rPr>
              <a:t> 위해 메시지를 보낸 후 5분 내로 읽지 않은 업무 담당자에게 직접 가서 민원 내용 확인을 부탁하였습니다. 또한, 두 번째 문제를 해결하기 </a:t>
            </a:r>
            <a:r>
              <a:rPr u="sng" b="1" sz="1200">
                <a:solidFill>
                  <a:srgbClr val="000000"/>
                </a:solidFill>
                <a:latin typeface="맑은 고딕"/>
              </a:rPr>
              <a:t>(3)위해 중간관리자에게 당면한 상황을 전달한 뒤, 휴대폰으로 업무용 프로그램에 접속하여 현장에서도 결재를 하도록 건의하였습니다.</a:t>
            </a:r>
            <a:r>
              <a:rPr sz="1200">
                <a:solidFill>
                  <a:srgbClr val="000000"/>
                </a:solidFill>
                <a:latin typeface="맑은 고딕"/>
              </a:rPr>
              <a:t> 그리고 업무 담당자들이 잊어버리지 않게 메신저로 마감 기한이 임박한 민원을 공지해주어 기한을 지킬 수 있도록 하였습니다.그 결과, 부서별 민원 답변 지연율이 감소하였고, 민원 처리 속도가 빨라지면서 민원인 만족도 평가에서도 긍정적인 반응을 얻을 수 있었습니다. 또한, 업무 담당자들이 민원 업무를 보다 쉽게 처리할 수 있게 되어 전체적인 업무 효율성이 향상되는 결과로 이어지게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승강기 부서로의 이동 후 민원 처리 속도를 높이기 위한 다양한 전략 중 가장 효과적이었다고 생각되는 방법은 무엇인가요?</a:t>
            </a:r>
            <a:br/>
            <a:r>
              <a:t>(2) 중간관리자와의 소통을 통해 업무 프로세스의 변화를 이끌어낸 경험에서 어떤 점이 특히 도전적이었나요?</a:t>
            </a:r>
            <a:br/>
            <a:r>
              <a:t>(3) 민원 처리 후 민원인 만족도에 긍정적인 반응을 얻게 되었는데, 이를 측정하고 개선할 수 있었던 구체적인 지표나 도구는 무엇인가요?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되겠습니다&gt;제 목표는 경마 전문약사라는 새로운 길을 여는 것입니다.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a:t>
            </a:r>
            <a:r>
              <a:rPr u="sng" b="1" sz="1200">
                <a:solidFill>
                  <a:srgbClr val="000000"/>
                </a:solidFill>
                <a:latin typeface="맑은 고딕"/>
              </a:rPr>
              <a:t>(1)것입니다. 저는 '의약화학'을 이수했는데, 약리적 특성을 나타내는 약물별로 가진 구조인 구조-활성 관계(SAR)을 학습했습니다. 또한 '바이오의약품기기분석학'을 이수했고, 해당 과목에서는 다양한 약물에 대한 정량</a:t>
            </a:r>
            <a:r>
              <a:rPr sz="1200">
                <a:solidFill>
                  <a:srgbClr val="000000"/>
                </a:solidFill>
                <a:latin typeface="맑은 고딕"/>
              </a:rPr>
              <a:t> 및 정성분석, 그리고 최근 두각되는 바이오로직스에 대한 분석법을 학습했습니다. 그에 따라 새로운 도핑 남용 우려 약물에 대해서도 전공에서 배운 SAR 및 </a:t>
            </a:r>
            <a:r>
              <a:rPr u="sng" b="1" sz="1200">
                <a:solidFill>
                  <a:srgbClr val="000000"/>
                </a:solidFill>
                <a:latin typeface="맑은 고딕"/>
              </a:rPr>
              <a:t>(2)바이오분석법을 이용해 확인하고 새로운 분석법을 연구 및 개발할 수 있을 것입니다. 그리고 약국에서 환자들과 약물에 대한 상담을 많이 진행했습니다. 약물의 부작용뿐만 아니라 환자들이 기존 약물 혹은 음식과 같이 먹어도 되는지에 대한 약물상호작용 등에 대한 상담을 많이 진행했고, 이를 통해 기수와</a:t>
            </a:r>
            <a:r>
              <a:rPr sz="1200">
                <a:solidFill>
                  <a:srgbClr val="000000"/>
                </a:solidFill>
                <a:latin typeface="맑은 고딕"/>
              </a:rPr>
              <a:t> 경주마들에 대한 영양 및 약물학적인 조언과 교육을 제공할 수 있을 것입니다.또한 유전자검사 업무에 관해서 제가 실습했던 대학원 연구실습에서 했던 유전자 발현 및 </a:t>
            </a:r>
            <a:r>
              <a:rPr u="sng" b="1" sz="1200">
                <a:solidFill>
                  <a:srgbClr val="000000"/>
                </a:solidFill>
                <a:latin typeface="맑은 고딕"/>
              </a:rPr>
              <a:t>(3)조절 연구의 경험이 도움이 될 것입니다. 저는 분자생물학 연구실에서 유전자에 돌연변이가 발생해 종양을 일으키는</a:t>
            </a:r>
            <a:r>
              <a:rPr sz="1200">
                <a:solidFill>
                  <a:srgbClr val="000000"/>
                </a:solidFill>
                <a:latin typeface="맑은 고딕"/>
              </a:rPr>
              <a:t> 암세포의 진행을 막는 유전자인 checkpoint kinase의 발현에 대한 연구를 진행했습니다.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지원자께서 '바이오의약품기기분석학'을 통해 최근 두각되는 바이오로직스에 대한 분석법을 학습했다고 언급하셨는데, 이를 경마 산업에 어떻게 응용할 수 있을지 구체적인 사례를 들어 설명해 주십시오.</a:t>
            </a:r>
            <a:br/>
            <a:r>
              <a:t>(2) 약물도핑과 관련하여 SAR 및 바이오분석법을 통해 새로운 약물 남용을 확인하고 분석법을 개발할 수 있다고 하셨습니다. 이러한 과정에서 예상되는 가장 큰 도전과제는 무엇이었고, 이를 극복하기 위한 전략은 무엇이었습니까?</a:t>
            </a:r>
            <a:br/>
            <a:r>
              <a:t>(3) 말 혈통 유전자 검사 업무에서 최고의 역량을 발휘할 수 있다고 하셨는데, 특정 실험 기법이 말 혈통 유전자 검사에 어떻게 기여할 수 있을지 설명해 주실 수 있을까요?</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(1)&lt;외국인 조원을 포함한 모두가 최고의 성적으로 이끈 조장&gt;대학교에서 수강한 '공학입문설계'에서 저는 조장을 맡아 시너지를 효율적으로 발휘함으로써 조원 모두가 A+을 받는 쾌거를 달성했습니다. 저는 과제물에서 팀원들이 낸 아이디어를 설계노트에 잘 기록해 놓은 다음에 (2)각종 보고서들을 작성했고, 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 그리고 각각 조원들에게 각각 가장 잘 할 수 있는 역할을</a:t>
            </a:r>
            <a:r>
              <a:rPr sz="1200">
                <a:solidFill>
                  <a:srgbClr val="000000"/>
                </a:solidFill>
                <a:latin typeface="맑은 고딕"/>
              </a:rPr>
              <a:t> 배정해줌으로써 효율적으로 성과물을 냈습니다. 그 예로 기말 과제물인 쥐덫을 이용한 주행 자동차 만들기 평가에서 자동차에 LED 램프를 달아 심미성에서 좋은 평가를 거두었고, 기능성 평가인 </a:t>
            </a:r>
            <a:r>
              <a:rPr u="sng" b="1" sz="1200">
                <a:solidFill>
                  <a:srgbClr val="000000"/>
                </a:solidFill>
                <a:latin typeface="맑은 고딕"/>
              </a:rPr>
              <a:t>(3)주행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그 당시에 저는 과대로서</a:t>
            </a:r>
            <a:r>
              <a:rPr sz="1200">
                <a:solidFill>
                  <a:srgbClr val="000000"/>
                </a:solidFill>
                <a:latin typeface="맑은 고딕"/>
              </a:rPr>
              <a:t> 실무실습 희망시기 신청을 모두 받고 마감한 다음에 그 해 겨울방학 때 해외로 코옵체험을 나가는 프로젝트에 대한 신청이 갑자기 새로 개설되는 상황이 발생했습니다. 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조장을 맡아 팀의 성과를 극대화하기 위한 강점을 발휘했다고 언급하셨는데, 그 중에서 가장 도전적이었고 효과적이었던 팀 관리 전략은 무엇이었는지요?</a:t>
            </a:r>
            <a:br/>
            <a:r>
              <a:t>(2) 말레이시아 유학생과의 의사소통을 담당하여 조원 모두가 A+을 목표로 협력했다고 했습니다. 의사소통 과정에서 가장 큰 어려움은 무엇이었으며, 그것을 해결하는 데 사용한 다양한 방법 중 어떤 방법이 가장 효과적이었습니까?</a:t>
            </a:r>
            <a:br/>
            <a:r>
              <a:t>(3) 과대의 역할을 하며 동기들이 겪는 불합리한 상황을 해결했다고 적으셨는데, 구체적으로 어떤 불공정한 상황이었으며, 지원자가 가진 신념이 상황 해결에 어떻게 영향을 미쳤는지 설명해 주실 수 있나요?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구축]저는 한국마사회 시설관리 기계 직무로서 입사 후 이루고자 하는 목표는 "효율적인 기계설비 유지관리 체계 구축"입니다.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a:t>
            </a:r>
            <a:r>
              <a:rPr u="sng" b="1" sz="1200">
                <a:solidFill>
                  <a:srgbClr val="000000"/>
                </a:solidFill>
                <a:latin typeface="맑은 고딕"/>
              </a:rPr>
              <a:t>(1)이해하였습니다. 그와 함께 공조 설비 설계, 공조공학과 같은 공조기에 대한 심화한 과목을 수강하여 이를 통해 공조냉동기계기사를 취득할 수 있었습니다.</a:t>
            </a:r>
            <a:r>
              <a:rPr sz="1200">
                <a:solidFill>
                  <a:srgbClr val="000000"/>
                </a:solidFill>
                <a:latin typeface="맑은 고딕"/>
              </a:rPr>
              <a:t> 이러한 지식은 한국마사회 업무를 수행하는 데 있어 기본적인 지식으로 </a:t>
            </a:r>
            <a:r>
              <a:rPr u="sng" b="1" sz="1200">
                <a:solidFill>
                  <a:srgbClr val="000000"/>
                </a:solidFill>
                <a:latin typeface="맑은 고딕"/>
              </a:rPr>
              <a:t>(2)활용할 수 있을 것입니다.또한 하수처리장에서 인턴으로 근무하며 대용량 하수 처리 설비의 유지 관리를 경험하였습니다. 하수 처리를 위해 매일 순찰을 하며 정기 점검과 예방</a:t>
            </a:r>
            <a:r>
              <a:rPr sz="1200">
                <a:solidFill>
                  <a:srgbClr val="000000"/>
                </a:solidFill>
                <a:latin typeface="맑은 고딕"/>
              </a:rPr>
              <a:t> 점검의 중요성을 </a:t>
            </a:r>
            <a:r>
              <a:rPr u="sng" b="1" sz="1200">
                <a:solidFill>
                  <a:srgbClr val="000000"/>
                </a:solidFill>
                <a:latin typeface="맑은 고딕"/>
              </a:rPr>
              <a:t>(3)배웠습니다. 이러한 경험은 마사회에서 근무하게 된다면 유지관리 체계를 구축하는 데 도움이 될 것입니다.마지막으로 저는 플랜트에서 근무하며 기계 설비 운영 업무를 수행하며 업무를 효율적으로 개선해</a:t>
            </a:r>
            <a:r>
              <a:rPr sz="1200">
                <a:solidFill>
                  <a:srgbClr val="000000"/>
                </a:solidFill>
                <a:latin typeface="맑은 고딕"/>
              </a:rPr>
              <a:t> 본 경험이 있습니다. 플랜트를 운영하는 데 있어 압력과 온도에 따라 예민한 운영이 필수적이었습니다. 저는 회사에서 사용하던 모니터링 프로그램을 적극적으로 편집 및 활용하여 설비 상태를 더욱 효과적으로 감시할 수 있도록 개선하였습니다.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공조냉동기계기사 자격을 취득하였다고 했습니다. 이 자격증을 실무에 어떻게 적용할 계획이며, 특히 한국마사회에서 어떤 기여를 할 수 있을 것이라고 생각하십니까?</a:t>
            </a:r>
            <a:br/>
            <a:r>
              <a:t>(2) 하수처리장에서의 인턴 경험을 기반으로 한국마사회에서 유지관리 체계를 구축할 때 어떤 점을 최우선으로 고려하실 것인지 설명해 주세요.</a:t>
            </a:r>
            <a:br/>
            <a:r>
              <a:t>(3) 지원자는 플랜트 근무 경험을 통해 효율적인 업무 개선을 이루었다고 했습니다. 당시 구체적으로 어떤 방법을 통해 효율성을 개선했는지 설명해 주세요.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해결]저는 졸업 과제에서 제습기를 설계하는 프로젝트를 </a:t>
            </a:r>
            <a:r>
              <a:rPr u="sng" b="1" sz="1200">
                <a:solidFill>
                  <a:srgbClr val="000000"/>
                </a:solidFill>
                <a:latin typeface="맑은 고딕"/>
              </a:rPr>
              <a:t>(1)하며 조원들 간의 의견 차이를 조율하며 의사소통의 중요성을 배웠던 경험이 있습니다. 당시 저는 계획을 세우고 일정에 맞춰 진행하는 것이 중요하다고 생각했지만, 다른 조원은 더 자유로운 분위기에서 유연하게 아이디어를 도출하는 방식을 선호했습니다. 이러한 진행</a:t>
            </a:r>
            <a:r>
              <a:rPr sz="1200">
                <a:solidFill>
                  <a:srgbClr val="000000"/>
                </a:solidFill>
                <a:latin typeface="맑은 고딕"/>
              </a:rPr>
              <a:t>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a:t>
            </a:r>
            <a:r>
              <a:rPr u="sng" b="1" sz="1200">
                <a:solidFill>
                  <a:srgbClr val="000000"/>
                </a:solidFill>
                <a:latin typeface="맑은 고딕"/>
              </a:rPr>
              <a:t>(2)있다고 주장했습니다. 조원 이야기 모두가 충분히 일리 있다고 생각하여 초기 아이디어 도출 단계에서는 자유롭게 의견을 교환하고 그 후 진행 과정에서는 계획을 수립하여 일정과</a:t>
            </a:r>
            <a:r>
              <a:rPr sz="1200">
                <a:solidFill>
                  <a:srgbClr val="000000"/>
                </a:solidFill>
                <a:latin typeface="맑은 고딕"/>
              </a:rPr>
              <a:t> 역할을 명확히 하는 절충안을 마련했습니다. 이를 통해 팀원들의 의견을 모두 반영하면서도 </a:t>
            </a:r>
            <a:r>
              <a:rPr u="sng" b="1" sz="1200">
                <a:solidFill>
                  <a:srgbClr val="000000"/>
                </a:solidFill>
                <a:latin typeface="맑은 고딕"/>
              </a:rPr>
              <a:t>(3)프로젝트가 원활하게 진행될 수 있도록 조율했습니다.이러한 과정을 거치면서 팀원들은 서로의 방식이 가진 장점을 이해하게 되었고 프로젝트의 최종 목표를 위해 협력하는 것이 중요하다는 점을 깨닫게 되었습니다.</a:t>
            </a:r>
            <a:r>
              <a:rPr sz="1200">
                <a:solidFill>
                  <a:srgbClr val="000000"/>
                </a:solidFill>
                <a:latin typeface="맑은 고딕"/>
              </a:rPr>
              <a:t> 또한 창의적인 주제 선정과 동시에 일정 내에 제습기 제작 완료라는 두 가지 목표 모두를 성공적으로 달성할 수 있었습니다. 결국 우리 조는 의사소통을 통해 프로젝트를 성공적으로 마무리할 수 있었으며 완성도 높은 제습기를 설계할 수 있었습니다.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팀 프로젝트에서 의사소통 문제로 일정을 다소 지연했던 경험이 있다고 했습니다. 이러한 상황을 다시 겪게 될 경우 어떤 방식으로 문제를 조기에 해결할 것인지 설명해 주세요.</a:t>
            </a:r>
            <a:br/>
            <a:r>
              <a:t>(2) 당신이 진행했던 프로젝트에 대한 상대방의 반응이나 피드백 중 중요한 내용을 하나 소개해주시고, 이 피드백이 지원자에게 어떤 영향을 미쳤는지 설명해주세요.</a:t>
            </a:r>
            <a:br/>
            <a:r>
              <a:t>(3) 제습기 설계 프로젝트에서 팀원들과의 갈등 조정 경험이 한국마사회에서 다양한 팀과 협력할 때 어떤 방식으로 도움이 될 것이라고 생각하십니까?</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a:t>
            </a:r>
            <a:r>
              <a:rPr u="sng" b="1" sz="1200">
                <a:solidFill>
                  <a:srgbClr val="000000"/>
                </a:solidFill>
                <a:latin typeface="맑은 고딕"/>
              </a:rPr>
              <a:t>(1)서비스 환경을 제공하는 것을 목표로 설정했습니다. 이를 위해 통신 설비 유지·보수 및 공사 관리 업무를 철저히 수행하고,</a:t>
            </a:r>
            <a:r>
              <a:rPr sz="1200">
                <a:solidFill>
                  <a:srgbClr val="000000"/>
                </a:solidFill>
                <a:latin typeface="맑은 고딕"/>
              </a:rPr>
              <a:t> 지속적인 개선을 통해 최적의 통신 인프라 환경을 구축하는 것이 중요하다고 생각합니다.저는 캡스톤 디자인 프로젝트에서 무선통신 모듈과 드론을 활용해 실종자를 탐지하는 시스템을 개발한 경험이 있습니다. 실종자 워치, 드론, 서버에 각각 무선통신 모듈을 장착하고, 워치에서 드론, 드론에서 서버로 데이터를 전송하는 무선 통신 시스템을 </a:t>
            </a:r>
            <a:r>
              <a:rPr u="sng" b="1" sz="1200">
                <a:solidFill>
                  <a:srgbClr val="000000"/>
                </a:solidFill>
                <a:latin typeface="맑은 고딕"/>
              </a:rPr>
              <a:t>(2)구축했습니다. 이러한 경험이 무선 장비의 운영 원리를 이해하고, 유지·보수 업무에서 도움이 될 것이라 생각합니다.</a:t>
            </a:r>
            <a:r>
              <a:rPr sz="1200">
                <a:solidFill>
                  <a:srgbClr val="000000"/>
                </a:solidFill>
                <a:latin typeface="맑은 고딕"/>
              </a:rPr>
              <a:t> 또한, 스마트 팩토리 프로젝트 당시 설비의 센서 데이터를 활용하여 이상 징후를 사전에 감지하는 프로그램을 개발했습니다. 이러한 </a:t>
            </a:r>
            <a:r>
              <a:rPr u="sng" b="1" sz="1200">
                <a:solidFill>
                  <a:srgbClr val="000000"/>
                </a:solidFill>
                <a:latin typeface="맑은 고딕"/>
              </a:rPr>
              <a:t>(3)경험을 바탕으로 통신 설비의 데이터를 분석해 장애를 조기에 발견하고, 보다 안정적인 통신 인프라를 제공하는 데</a:t>
            </a:r>
            <a:r>
              <a:rPr sz="1200">
                <a:solidFill>
                  <a:srgbClr val="000000"/>
                </a:solidFill>
                <a:latin typeface="맑은 고딕"/>
              </a:rPr>
              <a:t> 기여하고 싶습니다.추가로, 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정보통신 시스템의 장애를 최소화하는 목표를 설정했습니다. 캡스톤 디자인 프로젝트에서 실종자를 탐지하는 시스템 개발 경험이 장애 최소화를 위해 어떻게 활용될 수 있을까요?</a:t>
            </a:r>
            <a:br/>
            <a:r>
              <a:t>(2) 스마트 팩토리 프로젝트에서 설비의 센서 데이터를 활용한 경험을 통해, 입사 후 통신 설비의 데이터를 어떻게 분석하고 활용하고 싶으신가요?</a:t>
            </a:r>
            <a:br/>
            <a:r>
              <a:t>(3) 한국해양과학기술원에서 메타데이터를 통해 문제를 해결했던 경험이 있습니다. 이 경험이 한국마사회에서 시설 통신직으로서의 업무에 어떻게 기여할 수 있을까요?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(1)640시간의 데이터 분석 및 인공지능 교육 과정에서 프로젝트 진행 중에 발생한 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a:t>
            </a:r>
            <a:r>
              <a:rPr u="sng" b="1" sz="1200">
                <a:solidFill>
                  <a:srgbClr val="000000"/>
                </a:solidFill>
                <a:latin typeface="맑은 고딕"/>
              </a:rPr>
              <a:t>(2)발생했습니다. 팀원 중 한 명은 공장 방문 경험을 바탕으로 현장감을 살리기 위해 어두운 계열의 템플릿을 사용해야 한다고 주장했습니다.</a:t>
            </a:r>
            <a:r>
              <a:rPr sz="1200">
                <a:solidFill>
                  <a:srgbClr val="000000"/>
                </a:solidFill>
                <a:latin typeface="맑은 고딕"/>
              </a:rPr>
              <a:t>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a:t>
            </a:r>
            <a:r>
              <a:rPr u="sng" b="1" sz="1200">
                <a:solidFill>
                  <a:srgbClr val="000000"/>
                </a:solidFill>
                <a:latin typeface="맑은 고딕"/>
              </a:rPr>
              <a:t>(3)논리적으로 접근했습니다. 먼저 발표장 환경을 보여주는 사진을 공유하며, 조명이 밝은 곳에서 어두운 템플릿을 사용하면 가독성이</a:t>
            </a:r>
            <a:r>
              <a:rPr sz="1200">
                <a:solidFill>
                  <a:srgbClr val="000000"/>
                </a:solidFill>
                <a:latin typeface="맑은 고딕"/>
              </a:rPr>
              <a:t>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 이러한 경험을 바탕으로, 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640시간의 데이터 분석 및 인공지능 교육 과정에서의 프로젝트 경험이 입사 후 팀 내 협력에서 어떻게 발휘될 수 있을지 설명해 주세요.</a:t>
            </a:r>
            <a:br/>
            <a:r>
              <a:t>(2) 발표 자료의 가독성과 전달력에 대해 팀원과의 의견 차이를 극복한 사례를 통해, 상대방의 의견을 존중하며 설득하는 구체적인 방법을 설명해 주세요.</a:t>
            </a:r>
            <a:br/>
            <a:r>
              <a:t>(3) 최종적으로 PPT 템플릿에 대해 팀원과 합의를 이끌어내 성공적인 발표를 마쳤습니다. 이 과정에서 학장상을 받은 것이 팀워크나 개인 발전에 어떤 영향을 미쳤는지 설명해 주세요.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[체계적인 회계 관리로 한국마사회의 지속 성장을 이끌겠습니다]입사 후 목표는 안정적인 자금 운용과 재무 리스크 관리 역량을 갖춘 전문가로 성장하여, 한국마사회의 재무 건전성을 강화하는 것입니다. 이를 위해 철저한 회계 검토와 데이터 관리를 통해 재무 리스크를 최소화하고, </a:t>
            </a:r>
            <a:r>
              <a:rPr u="sng" b="1" sz="1200">
                <a:solidFill>
                  <a:srgbClr val="000000"/>
                </a:solidFill>
                <a:latin typeface="맑은 고딕"/>
              </a:rPr>
              <a:t>(1)보다 안정적인 재무 운영에 기여하겠습니다.공공기관 인턴 경험을 통해 전표 모니터링과 승인 업무를 수행한 경험이 있습니다. 그 과정에서 부정확한</a:t>
            </a:r>
            <a:r>
              <a:rPr sz="1200">
                <a:solidFill>
                  <a:srgbClr val="000000"/>
                </a:solidFill>
                <a:latin typeface="맑은 고딕"/>
              </a:rPr>
              <a:t> 금액 처리가 반복되는 오류를 발견하였고, 이를 방지하기 위해 데이터 검토 체크리스트를 활용하며 보다 체계적인 점검을 수행했습니다. 이를 통해 마감 기한 내 오류를 최소화하는 것이 회계 업무의 신뢰도를 높이는 핵심 요소임을 배웠으며, 데이터의 작은 실수가 기업 재무에 큰 영향을 미칠 수 있음을 깨달았습니다. 이러한 경험을 바탕으로, </a:t>
            </a:r>
            <a:r>
              <a:rPr u="sng" b="1" sz="1200">
                <a:solidFill>
                  <a:srgbClr val="000000"/>
                </a:solidFill>
                <a:latin typeface="맑은 고딕"/>
              </a:rPr>
              <a:t>(2)입사 후에도 철저한 회계 검토와 정확한 정보 처리로 한국마사회의 재무 업무가 더욱 효율적이고</a:t>
            </a:r>
            <a:r>
              <a:rPr sz="1200">
                <a:solidFill>
                  <a:srgbClr val="000000"/>
                </a:solidFill>
                <a:latin typeface="맑은 고딕"/>
              </a:rPr>
              <a:t> 투명하게 운영되도록 기여하겠습니다.또한, 저는 전산회계 1급 자격증을 취득하기 위해 공부하며 재무제표와 회계 원칙에 대한 기본 지식을 </a:t>
            </a:r>
            <a:r>
              <a:rPr u="sng" b="1" sz="1200">
                <a:solidFill>
                  <a:srgbClr val="000000"/>
                </a:solidFill>
                <a:latin typeface="맑은 고딕"/>
              </a:rPr>
              <a:t>(3)쌓았습니다. 이를 바탕으로 입사 초기에는 결산 데이터 관리, 전표 처리 등 기초적인 업무를 수행하며 실무 역량을 키우겠습니다. 이후</a:t>
            </a:r>
            <a:r>
              <a:rPr sz="1200">
                <a:solidFill>
                  <a:srgbClr val="000000"/>
                </a:solidFill>
                <a:latin typeface="맑은 고딕"/>
              </a:rPr>
              <a:t> 재경관리사 자격증을 취득하여 보다 심층적인 회계 지식을 갖추겠습니다. 입사 후 지속적으로 실무 역량을 키워 5년 차에는 재무제표를 직접 작성하며, 재무 데이터를 기반으로 경영진의 의사결정을 지원하는 역할을 수행하고 싶습니다.궁극적인 저의 목표는 정확한 회계 처리를 바탕으로 신뢰할 수 있는 재무 환경을 조성하고, 한국마사회의 지속가능한 성장을 뒷받침하는 것입니다. 이를 통해 말산업을 더욱 활성화하고 국민 여가 선용에 기여하는 기업의 성장에 보탬이 되는 인재로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공공기관 인턴 경험을 통해 전표 모니터링과 승인 업무를 수행하였다고 하셨습니다. 해당 경험을 통해 체득한 가장 중요한 회계 검토 및 데이터 관리 기술은 무엇이며, 이를 한국마사회에 어떻게 적용하고 싶습니까?</a:t>
            </a:r>
            <a:br/>
            <a:r>
              <a:t>(2) 지원자가 전산회계 1급 자격증 취득을 위해 공부하며 재무제표와 회계 원칙에 대한 기본 지식을 쌓았다고 하셨습니다. 이러한 지식을 활용하여 초기 입사 시 어떤 방식으로 기초적인 업무에서 실무 역량을 쌓을 계획인가요?</a:t>
            </a:r>
            <a:br/>
            <a:r>
              <a:t>(3) 입사 후 5년 차에는 재무제표를 직접 작성하며 경영진의 의사결정을 지원하는 역할을 수행하고 싶다고 하셨습니다. 5년 동안 이를 달성하기 위해 어떤 구체적인 경력 개발 단계를 계획하고 있는지 설명해 주세요.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(1)[상대방을 이해하는 것이 소통의 시작]주민센터에서 실습할 당시</a:t>
            </a:r>
            <a:r>
              <a:rPr sz="1200">
                <a:solidFill>
                  <a:srgbClr val="000000"/>
                </a:solidFill>
                <a:latin typeface="맑은 고딕"/>
              </a:rPr>
              <a:t> 내방 고객과 소통에 </a:t>
            </a:r>
            <a:r>
              <a:rPr u="sng" b="1" sz="1200">
                <a:solidFill>
                  <a:srgbClr val="000000"/>
                </a:solidFill>
                <a:latin typeface="맑은 고딕"/>
              </a:rPr>
              <a:t>(2)어려움을 겪었지만, 상대방의 입장을 고려함으로써 이를 극복한 경험이 있습니다. 지역화폐 카드 홍보를 담당하던 중, 한 어르신이 카드 사용 혜택에 대해 오해하시고 불만을 표현하셨습니다. 어르신께서는 혜택이 충분하지 않다고 느끼셨는지 반복적으로 문제를 제기하며 설명을 들어도 이해하지 못하는 모습을 보이셨습니다. 단순한 설명만으로는 불만이 해소되지 않아 더 효과적인 해결책을 고민했습니다.우선, 어르신의 청력이 좋지 않을 가능성을 고려하여, 눈을 맞추고</a:t>
            </a:r>
            <a:r>
              <a:rPr sz="1200">
                <a:solidFill>
                  <a:srgbClr val="000000"/>
                </a:solidFill>
                <a:latin typeface="맑은 고딕"/>
              </a:rPr>
              <a:t> 천천히 큰 소리로 대화하며 중요한 내용을 적어가며 설명했습니다. 또한, 팸플릿을 활용하여 시각적인 자료를 함께 제공하고, 어르신이 이해하기 쉽게 핵심 내용을 간단한 필기로 정리하여 전달했습니다. 추가로, 자주 이용하는 마트와 시장에서의 사용 가능 여부를 명확히 구분해 안내하자, 차츰 내용을 이해하시기 시작했습니다.마침내 어르신은 환한 미소를 지으며 고맙다는 인사를 건네고 만족스럽게 돌아가셨습니다. 이후, 같은 방식으로 다른 고객들에게도 응대하며 소통이 점점 원활해지는 것을 경험할 수 있었습니다이 경험을 통해 상대방의 입장에서 고민하고 맞춤형 소통 방식을 찾는 것이 원활한 소통의 핵심임을 배웠습니다. 또한, 소통 방식에 변화를 주는 작은 노력이 상호 간에 신뢰를 형성하고 긍정적인 결과를 이끌어낼 수 있음을 깨달았습니다. 이러한 </a:t>
            </a:r>
            <a:r>
              <a:rPr u="sng" b="1" sz="1200">
                <a:solidFill>
                  <a:srgbClr val="000000"/>
                </a:solidFill>
                <a:latin typeface="맑은 고딕"/>
              </a:rPr>
              <a:t>(3)깨달음을 바탕으로 한국마사회 재경 업무를 수행하며 내외부 관계자들과 효과적으로 협력하고, 신뢰를 쌓아가는 인재가 되겠습니다. 더불어, 협업이 중요한 재경 업무에서 타 부서와</a:t>
            </a:r>
            <a:r>
              <a:rPr sz="1200">
                <a:solidFill>
                  <a:srgbClr val="000000"/>
                </a:solidFill>
                <a:latin typeface="맑은 고딕"/>
              </a:rPr>
              <a:t> 원활히 소통하며 업무의 정확성과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주민센터 실습 당시 내방 고객과 소통의 어려움을 극복했다고 하셨습니다. 이 경험을 통해 '상대방을 이해하는 것이 소통의 시작'이라는 교훈을 얻었다고 하셨는데, 이러한 교훈이 한국마사회 재경 업무에 어떻게 도움이 될 것이라고 생각하시나요?</a:t>
            </a:r>
            <a:br/>
            <a:r>
              <a:t>(2) 지원자가 지역화폐 카드 홍보 중 한 어르신의 오해를 풀기 위해 여러 소통 방식을 활용했다고 하셨습니다. 이 과정에서 배운 가장 효과적인 소통 방식은 무엇이었으며, 이를 어떻게 실제 업무에서 활용할 계획인지 알려주세요.</a:t>
            </a:r>
            <a:br/>
            <a:r>
              <a:t>(3) 한국마사회 재경 업무에서 내외부 관계자들과 효과적으로 협력하고, 신뢰를 쌓아가는 인재가 되고 싶다고 하셨습니다. 이러한 목표를 달성하기 위해 어떤 구체적인 방안이나 전략을 계획하고 있나요?</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a:t>
            </a:r>
            <a:r>
              <a:rPr u="sng" b="1" sz="1200">
                <a:solidFill>
                  <a:srgbClr val="000000"/>
                </a:solidFill>
                <a:latin typeface="맑은 고딕"/>
              </a:rPr>
              <a:t>(1)직원들이 믿고 법무 업무를 맡길 수 있는 법무 스페셜리스트가 되고자 합니다. 특히 법률 자문과 법령 해석을 통한 규정 관리 전문가로서, 회사에서 믿고 자문을 구할 수 있는 전문인이 되고 싶습니다.저는</a:t>
            </a:r>
            <a:r>
              <a:rPr sz="1200">
                <a:solidFill>
                  <a:srgbClr val="000000"/>
                </a:solidFill>
                <a:latin typeface="맑은 고딕"/>
              </a:rPr>
              <a:t> 재직 중인 회사에서 법령에 따라 운영되는 사업을 맡아 업무를 수행했습니다. 그 과정에서 관계 법령을 수시로 확인하며 내용을 숙지하고, 유관기관 담당자들에게 관계 법령에 대한 안내 </a:t>
            </a:r>
            <a:r>
              <a:rPr u="sng" b="1" sz="1200">
                <a:solidFill>
                  <a:srgbClr val="000000"/>
                </a:solidFill>
                <a:latin typeface="맑은 고딕"/>
              </a:rPr>
              <a:t>(2)및 자문을 제공하였습니다. 뿐만 아니라 해석이 모호한 법률은 본부의 제도 및 법령 담당자와의 논의를 통해 적용 기준을 일치시키기도 했습니다. 일례로 회사의 사업에 참여한 유관기관의 회계정산 업무에서 (3)일부 절차 미비가 발생했을 때, 관련 법규정을 찾아 이를 어떻게 해석하고 적용할 것인지를 고민하고 기존의 판례를 참고하여 해석의 기준을</a:t>
            </a:r>
            <a:r>
              <a:rPr sz="1200">
                <a:solidFill>
                  <a:srgbClr val="000000"/>
                </a:solidFill>
                <a:latin typeface="맑은 고딕"/>
              </a:rPr>
              <a:t> 제시하였습니다.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한국마사회의 법무 직무에 필요한 법률에 대한 이해 및 해석 능력을 가지고 있습니다.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제가 가진 역량을 활용하여 법령의 제개정안을 입안하고 법률 자문을 제공하는 법무 스페셜리스트가 되어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법령의 제개정안을 입안하는 과정에서 과거 어떤 경험이 가장 큰 도움이 되었으며, 한국마사회에서 이를 어떻게 적용하고 싶으신지 말해주시겠습니까?</a:t>
            </a:r>
            <a:br/>
            <a:r>
              <a:t>(2) 지원자가 재직 중인 회사에서 법령을 해석하여 전국 지사가 동일한 방식을 채택하게 된 경험에서 가장 큰 도전 과제는 무엇이었으며, 이를 해결하기 위해 어떤 전략을 사용하셨는지 설명해주시겠습니까?</a:t>
            </a:r>
            <a:br/>
            <a:r>
              <a:t>(3) 지원자가 의사소통능력과 문제해결능력을 발전시켰다고 언급하셨는데, 이 역량이 한국마사회 법무 직무에서 어떻게 활용될 수 있을지 구체적으로 말씀해주세요.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한국마사회가 가족 단위와 젊은 세대를 비롯한 폭넓은 고객층에게 ‘건전하고 즐거운 레저·문화 공간’으로 자리 잡는 것입니다. 이를 위해 젊은 층과 가족 방문율을 높이고, SNS 및 체험형 마케팅을 활용해 마사회의 브랜드 인지도를 강화하는 것을 입사 후 최우선 과제로 삼겠습니다.과거 인턴으로 근무하며, 회사에서 출시한 맥주 홍보 프로젝트를 맡았는데, 광고 </a:t>
            </a:r>
            <a:r>
              <a:rPr u="sng" b="1" sz="1200">
                <a:solidFill>
                  <a:srgbClr val="000000"/>
                </a:solidFill>
                <a:latin typeface="맑은 고딕"/>
              </a:rPr>
              <a:t>(1)예산이 적고 가격이 높아 초기 판매량이 저조했습니다. 이를 해결하고자 편의점 현장 근무를 자청해 고객 동선을 세심히 살펴본 끝에, 여행객이</a:t>
            </a:r>
            <a:r>
              <a:rPr sz="1200">
                <a:solidFill>
                  <a:srgbClr val="000000"/>
                </a:solidFill>
                <a:latin typeface="맑은 고딕"/>
              </a:rPr>
              <a:t> 주 고객이고, 냉장고 앞에서 망설이는 시간이 길다는 점을 파악했습니다. 이를 토대로 기차에서 시원하게 맥주를 마시는 이미지를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a:t>
            </a:r>
            <a:r>
              <a:rPr u="sng" b="1" sz="1200">
                <a:solidFill>
                  <a:srgbClr val="000000"/>
                </a:solidFill>
                <a:latin typeface="맑은 고딕"/>
              </a:rPr>
              <a:t>(2)적용하여, 경마장과 승마 체험 시설에서 방문객의 이동 경로, 흥미 요소, 불편 사항을 체계적으로 분석하고 싶습니다.</a:t>
            </a:r>
            <a:r>
              <a:rPr sz="1200">
                <a:solidFill>
                  <a:srgbClr val="000000"/>
                </a:solidFill>
                <a:latin typeface="맑은 고딕"/>
              </a:rPr>
              <a:t> 특히, 젊은 세대와 가족 단위 고객은 체험과 SNS 공유에 익숙하기 때문에, 쉽고 재미있는 이벤트나 사진·영상 콘텐츠를 활용하면 재방문율과 고객 참여도를 더욱 높일 수 있습니다. 또한, 방문객 </a:t>
            </a:r>
            <a:r>
              <a:rPr u="sng" b="1" sz="1200">
                <a:solidFill>
                  <a:srgbClr val="000000"/>
                </a:solidFill>
                <a:latin typeface="맑은 고딕"/>
              </a:rPr>
              <a:t>(3)데이터를 활용한 마케팅 전략을 적용해, 지역 축제와 연계한 승마 체험 행사를 기획하고, 타깃층별 맞춤형 홍보 캠페인을 운영해 마사회의</a:t>
            </a:r>
            <a:r>
              <a:rPr sz="1200">
                <a:solidFill>
                  <a:srgbClr val="000000"/>
                </a:solidFill>
                <a:latin typeface="맑은 고딕"/>
              </a:rPr>
              <a:t> 브랜드 가치를 더욱 강화하겠습니다.결국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언급한 맥주 홍보 프로젝트에서 판매량을 세 배 이상 증가시킨 전략을 한국마사회에서 어떻게 적용할 계획인지 구체적으로 설명해 주실 수 있습니까?</a:t>
            </a:r>
            <a:br/>
            <a:r>
              <a:t>(2) 마사회의 브랜드 가치를 강화하기 위해 방문객 데이터를 활용한 마케팅 전략을 어떻게 구체적으로 구현할 계획인가요?</a:t>
            </a:r>
            <a:br/>
            <a:r>
              <a:t>(3) 마사회의 활동이 경마를 넘어 문화적 가치를 제공하는 데 기여하려는 구체적인 방안을 제시해 주실 수 있나요?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a:t>
            </a:r>
            <a:r>
              <a:rPr u="sng" b="1" sz="1200">
                <a:solidFill>
                  <a:srgbClr val="000000"/>
                </a:solidFill>
                <a:latin typeface="맑은 고딕"/>
              </a:rPr>
              <a:t>(1)해소하고 협력을 꾀하다]회사 재직 중 타부서의 과장님과 업무분장과 관련한 오해가 빚어져 부서 간의 갈등으로까지 이어질 수 있는 위기에 처했으나, 지속적인 소통 노력을 통해 관계를 개선하고 결과적으로 좋은 성과까지 달성한 적이 있었습니다.당시 저희 부서에서는 타 부서와 공동으로 협업을 해야 하는 업무가 있었는데, 부서원 전원이 바쁜 일정으로 부재한 (2)날이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타부서의 다른 직원과 대화를 통해</a:t>
            </a:r>
            <a:r>
              <a:rPr sz="1200">
                <a:solidFill>
                  <a:srgbClr val="000000"/>
                </a:solidFill>
                <a:latin typeface="맑은 고딕"/>
              </a:rPr>
              <a:t> 부서의 </a:t>
            </a:r>
            <a:r>
              <a:rPr u="sng" b="1" sz="1200">
                <a:solidFill>
                  <a:srgbClr val="000000"/>
                </a:solidFill>
                <a:latin typeface="맑은 고딕"/>
              </a:rPr>
              <a:t>(3)바쁜 상황을 조금 더 상세하게 공유하였고, 부서간 업무협의 회의를 주관할 수 있도록 일정을 잡았습니다. 뿐만 아니라</a:t>
            </a:r>
            <a:r>
              <a:rPr sz="1200">
                <a:solidFill>
                  <a:srgbClr val="000000"/>
                </a:solidFill>
                <a:latin typeface="맑은 고딕"/>
              </a:rPr>
              <a:t> 부서간 점심식사를 함께 하며 대화를 나누는 등 개인 및 부서 차원에서 오해를 풀고 생산적인 관계로 나아가기 위해 노력했습니다.그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이 경험을 통해 불편한 상황에서도 피하지 않고 직접 소통하는 것이 관계 개선의 핵심임을 깨달았고,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 부서와의 업무 협의 중 오해를 풀기 위해 지원자가 주도한 구체적인 행동 중 가장 효과적이었다고 생각하는 것이 무엇이었는지 말씀해주세요.</a:t>
            </a:r>
            <a:br/>
            <a:r>
              <a:t>(2) 지원자는 타 부서와의 관계 개선을 위해 점심식사 등을 통해 대화를 나누었다고 하셨습니다. 이러한 비공식적인 소통 방법이 업무 환경에서 다른 어떤 사례들에 어떻게 응용될 수 있는지 설명해주시겠습니까?</a:t>
            </a:r>
            <a:br/>
            <a:r>
              <a:t>(3) 부서 간 갈등 해결 이후, 지원자가 기관 단위로 요구되는 업무 실적을 조기에 조달성한 경험을 기반으로 한국마사회에서 기여할 수 있는 구체적인 방안을 제시해주실 수 있나요?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합니다.은행 근무를 통해 고객의 니즈를 정확히 파악하고 그에 맞는 솔루션을 제공하는 것이 얼마나 중요한지 배웠습니다. 이를 바탕으로 마사회에서도 고객 특성(연령대, 관심사, 소비 패턴)을 분석하여 맞춤형 마케팅 전략을 수립하고, </a:t>
            </a:r>
            <a:r>
              <a:rPr u="sng" b="1" sz="1200">
                <a:solidFill>
                  <a:srgbClr val="000000"/>
                </a:solidFill>
                <a:latin typeface="맑은 고딕"/>
              </a:rPr>
              <a:t>(1)고객 만족도를 높이는 데 기여할 것입니다. 예를 들어, 경마를 처음 접하는 방문객을 위한 ‘베팅 가이드’를 제공하고, 가족 단위 고객을 대상으로 다양한 체험형 이벤트를 기획하여 고객층을 확장하겠습니다.또한,</a:t>
            </a:r>
            <a:r>
              <a:rPr sz="1200">
                <a:solidFill>
                  <a:srgbClr val="000000"/>
                </a:solidFill>
                <a:latin typeface="맑은 고딕"/>
              </a:rPr>
              <a:t> 방문객의 체류 시간을 늘리기 위해 과천 </a:t>
            </a:r>
            <a:r>
              <a:rPr u="sng" b="1" sz="1200">
                <a:solidFill>
                  <a:srgbClr val="000000"/>
                </a:solidFill>
                <a:latin typeface="맑은 고딕"/>
              </a:rPr>
              <a:t>(2)렛츠런파크에서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a:t>
            </a:r>
            <a:r>
              <a:rPr sz="1200">
                <a:solidFill>
                  <a:srgbClr val="000000"/>
                </a:solidFill>
                <a:latin typeface="맑은 고딕"/>
              </a:rPr>
              <a:t> 수 있도록 하겠습니다.마케팅 전략의 효과를 극대화하기 위해 </a:t>
            </a:r>
            <a:r>
              <a:rPr u="sng" b="1" sz="1200">
                <a:solidFill>
                  <a:srgbClr val="000000"/>
                </a:solidFill>
                <a:latin typeface="맑은 고딕"/>
              </a:rPr>
              <a:t>(3)SMAT(서비스경영자격)을 취득했으며, SQLD 취득을 목표로 학습 중입니다. SMAT을 통해 서비스 운영과 고객 응대 역량을 강화하고, 데이터 분석을 바탕으로 마케팅 기획 방법을 익혔습니다.</a:t>
            </a:r>
            <a:r>
              <a:rPr sz="1200">
                <a:solidFill>
                  <a:srgbClr val="000000"/>
                </a:solidFill>
                <a:latin typeface="맑은 고딕"/>
              </a:rPr>
              <a:t>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마사회에서 당신이 기획하고 싶은 '체험형 이벤트'의 예로 무엇을 생각하고 있으며, 그러한 이벤트가 고객층 확장에 어떻게 기여할 것이라고 생각하십니까?</a:t>
            </a:r>
            <a:br/>
            <a:r>
              <a:t>(2) 가상 경주 체험과 맞춤형 가이드 투어의 구체적인 실행 방안에 대해 설명해주시고, 현재의 체험 공간을 어떻게 더 활성화시킬 계획인지 자세히 알려주세요.</a:t>
            </a:r>
            <a:br/>
            <a:r>
              <a:t>(3) 지원자님께서 SQLD 취득을 목표로 학습 중이라고 하셨는데, 데이터 분석 역량을 키우기 위해 취득 이후에는 어떤 계획을 가지고 계신가요?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a:t>
            </a:r>
            <a:r>
              <a:rPr u="sng" b="1" sz="1200">
                <a:solidFill>
                  <a:srgbClr val="000000"/>
                </a:solidFill>
                <a:latin typeface="맑은 고딕"/>
              </a:rPr>
              <a:t>(1)불필요한 신용카드를 고객에게 권유하고 있었고, 고객에게 충분한 설명 없이 상품을 판매하고 있었습니다. 이로 인해 고객 불만이 제기되었고, 팀 내 갈등이 발생했습니다.이 문제를 해결하기 위해, 저는 후배와 대화를 시작했습니다. 비판보다는 고객과의</a:t>
            </a:r>
            <a:r>
              <a:rPr sz="1200">
                <a:solidFill>
                  <a:srgbClr val="000000"/>
                </a:solidFill>
                <a:latin typeface="맑은 고딕"/>
              </a:rPr>
              <a:t> 신뢰가 가장 중요하다는 점을 강조하며, 실적을 넘어서는 가치를 창출하는 것이 중요하다고 설명했습니다. 고객에게 적합한 상품을 추천하고, 충분한 설명을 통해 고객이 스스로 결정을 내리도록 돕는 것이 더 큰 성과를 만든다는 점을 </a:t>
            </a:r>
            <a:r>
              <a:rPr u="sng" b="1" sz="1200">
                <a:solidFill>
                  <a:srgbClr val="000000"/>
                </a:solidFill>
                <a:latin typeface="맑은 고딕"/>
              </a:rPr>
              <a:t>(2)강조했습니다.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a:t>
            </a:r>
            <a:r>
              <a:rPr sz="1200">
                <a:solidFill>
                  <a:srgbClr val="000000"/>
                </a:solidFill>
                <a:latin typeface="맑은 고딕"/>
              </a:rPr>
              <a:t> 또한 후배는 실적을 올리며 동료들과 좋은 관계를 유지할 수 있었습니다. 후배는 나중에 "고객과의 신뢰를 다시 생각하게 되었고, 더 나은 영업 방식을 실천하게 됐다"고 피드백을 주었습니다.이 </a:t>
            </a:r>
            <a:r>
              <a:rPr u="sng" b="1" sz="1200">
                <a:solidFill>
                  <a:srgbClr val="000000"/>
                </a:solidFill>
                <a:latin typeface="맑은 고딕"/>
              </a:rPr>
              <a:t>(3)경험을 통해 ‘신뢰’와 ‘공정’이 업무에서 가장 중요한 가치임을 깨달았습니다. 마사회에서도 이러한 가치를 바탕으로 동료들과 협력하며, 불합리한 상황을 목격했을 때 이를 해결하는 데 기여할 것입니다. 또한, 동료가 어려움을 겪을 때 도의적이고 긍정적인 조언을</a:t>
            </a:r>
            <a:r>
              <a:rPr sz="1200">
                <a:solidFill>
                  <a:srgbClr val="000000"/>
                </a:solidFill>
                <a:latin typeface="맑은 고딕"/>
              </a:rPr>
              <a:t> 통해 함께 성장할 수 있도록 돕겠습니다.이 경험은 마사회에서 판매마케팅 직무를 수행하는 데 중요한 역량을 쌓는 계기가 되었습니다.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은행 근무 중 후배와의 갈등을 해결할 때 선택하신 대화 방법이 성과를 올리는 데 어떤 효과가 있었다고 생각하십니까?</a:t>
            </a:r>
            <a:br/>
            <a:r>
              <a:t>(2) 고객과의 신뢰 회복이 후배의 영업 실적 향상에 어떻게 기여했다고 보시는지, 구체적인 사례를 들어 설명해주시겠어요?</a:t>
            </a:r>
            <a:br/>
            <a:r>
              <a:t>(3) 지원자님께서 중요하게 생각하시는 '신뢰'와 '공정'의 가치가 마사회의 마케팅 전략에 어떻게 반영될 수 있을지 설명해주시겠어요?</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a:t>
            </a:r>
            <a:r>
              <a:rPr u="sng" b="1" sz="1200">
                <a:solidFill>
                  <a:srgbClr val="000000"/>
                </a:solidFill>
                <a:latin typeface="맑은 고딕"/>
              </a:rPr>
              <a:t>(1)수선유지비로 전용할 수 있음을 파악하였습니다. 수선유지비로 예산을 전용한 후 노후화된</a:t>
            </a:r>
            <a:r>
              <a:rPr sz="1200">
                <a:solidFill>
                  <a:srgbClr val="000000"/>
                </a:solidFill>
                <a:latin typeface="맑은 고딕"/>
              </a:rPr>
              <a:t> 시설 보수에 사용하여 고객만족을 이끌었습니다. 또한 예산 전용을 통해 하반기 예산 집행률 90% 이상을 달성하여 해당 지표에서 높은 점수를 달성하였습니다.한국마사회에서도 유휴 자금 활용도를 높이도록 예산 편성 전략을 수립하겠습니다. 또한 비핵심 자산 매각을 통한 재무구조 개선 전략과 연계하여, 매각 자금이 효과적으로 운용될 수 있도록 자금 배분 체계 및 운용 수익률을 분석하고, 투자 </a:t>
            </a:r>
            <a:r>
              <a:rPr u="sng" b="1" sz="1200">
                <a:solidFill>
                  <a:srgbClr val="000000"/>
                </a:solidFill>
                <a:latin typeface="맑은 고딕"/>
              </a:rPr>
              <a:t>(2)우선순위를 명확히 설정하는 기준을 마련하겠습니다. 특히 자금 운용시 발생할 수 있는 금리 변동, 유동성 리스크를 사전 분석하여</a:t>
            </a:r>
            <a:r>
              <a:rPr sz="1200">
                <a:solidFill>
                  <a:srgbClr val="000000"/>
                </a:solidFill>
                <a:latin typeface="맑은 고딕"/>
              </a:rPr>
              <a:t>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a:t>
            </a:r>
            <a:r>
              <a:rPr u="sng" b="1" sz="1200">
                <a:solidFill>
                  <a:srgbClr val="000000"/>
                </a:solidFill>
                <a:latin typeface="맑은 고딕"/>
              </a:rPr>
              <a:t>(3)예산 낭비를 방지하기 위해 노력한 경험이 있습니다. 도시공사 근무 당시 본사로부터 공사의 청렴시책을 홍보하라는 협조공문을 받았습니다. 당시 연말이라 사무관리비 예산이 부족하였기에</a:t>
            </a:r>
            <a:r>
              <a:rPr sz="1200">
                <a:solidFill>
                  <a:srgbClr val="000000"/>
                </a:solidFill>
                <a:latin typeface="맑은 고딕"/>
              </a:rPr>
              <a:t> 비예산의 방법으로 업무를 진행하고 싶어 좀 더 새로운 홍보방식을 고민하였습니다. 이에 고객이 자주 접하는 객체에 청렴문구를 추가하는 방법을 생각했고 업체에 문의해 본 결과 비예산으로 진행할 수 있어 이를 추진했던 경험이 있습니다.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도시공사에서 예산 전용을 통해 노후화된 시설을 보수하여 고객만족을 이끌었다고 하셨는데, 이를 통해 구체적으로 어떤 고객 만족도를 높이는 변화를 경험하셨는지 말씀해 주세요.</a:t>
            </a:r>
            <a:br/>
            <a:r>
              <a:t>(2) 지원자가 사무관리비 예산이 부족할 때 비예산 방법으로 청렴문구 홍보를 진행했다고 했는데, 이 방법을 추진하면서 부딪힐 수 있었던 어려움과 이를 해결한 구체적인 방법이 무엇인지 설명 부탁드립니다.</a:t>
            </a:r>
            <a:br/>
            <a:r>
              <a:t>(3) 지원자가 자금 운용 시 발생할 수 있는 금리 변동과 유동성 리스크를 사전 분석하여 안정적인 자금조달 전략을 수립하겠다고 했습니다. 과거 경험에서 리스크를 분석하고 대응했던 사례를 설명해 주실 수 있을까요?</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저는 크게 두가지 노력을 </a:t>
            </a:r>
            <a:r>
              <a:rPr u="sng" b="1" sz="1200">
                <a:solidFill>
                  <a:srgbClr val="000000"/>
                </a:solidFill>
                <a:latin typeface="맑은 고딕"/>
              </a:rPr>
              <a:t>(1)기울였습니다. 먼저, 회의에 참여해 공신력 있는 자료를 기반으로 무엇이 회사 차원에서 더 중요한 가치인지 설득하였습니다. 각종 민원 발생 예시 등 공신력 있는</a:t>
            </a:r>
            <a:r>
              <a:rPr sz="1200">
                <a:solidFill>
                  <a:srgbClr val="000000"/>
                </a:solidFill>
                <a:latin typeface="맑은 고딕"/>
              </a:rPr>
              <a:t> 자료를 기반으로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a:t>
            </a:r>
            <a:r>
              <a:rPr u="sng" b="1" sz="1200">
                <a:solidFill>
                  <a:srgbClr val="000000"/>
                </a:solidFill>
                <a:latin typeface="맑은 고딕"/>
              </a:rPr>
              <a:t>(2)통해 경영정보부가 통합 홈페이지의 실효성을 중요하게 생각하고 있음을 파악하였고 이에 공사 통합 체육센터</a:t>
            </a:r>
            <a:r>
              <a:rPr sz="1200">
                <a:solidFill>
                  <a:srgbClr val="000000"/>
                </a:solidFill>
                <a:latin typeface="맑은 고딕"/>
              </a:rPr>
              <a:t> 포탈에서 각 기관의 예약 기능을 통합적으로 운영하는 아이디어를 제시하였습니다. 타 기관을 분석한 결과 통합 페이지를 통해 고객 예약의 접근성을 높이면서 시설 각각의 별도 홈페이지를 유지하고 있는 부분을 확인하였기 때문입니다. 그 결과 의견을 통합할 수 있었고 기존의 체육센터 각각의 포탈사이트를 유지하고 통합 사이트는 예약기능으로 사용할 </a:t>
            </a:r>
            <a:r>
              <a:rPr u="sng" b="1" sz="1200">
                <a:solidFill>
                  <a:srgbClr val="000000"/>
                </a:solidFill>
                <a:latin typeface="맑은 고딕"/>
              </a:rPr>
              <a:t>(3)것으로 결정되었습니다. 그 결과 고객 편의성과 고객 만족도가 더욱 증가할 수 있습니다.한국마사회는 다양한 이해관계자들과</a:t>
            </a:r>
            <a:r>
              <a:rPr sz="1200">
                <a:solidFill>
                  <a:srgbClr val="000000"/>
                </a:solidFill>
                <a:latin typeface="맑은 고딕"/>
              </a:rPr>
              <a:t> 업무를 진행해야 합니다. 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통합 홈페이지 개발 이견을 조정하기 위해 회의에서 공신력 있는 자료를 기반으로 설득을 하셨는데, 이 과정에서 가장 어려웠던 점과 그것을 극복하기 위해 어떤 접근 방식으로 설득하셨는지 더 자세히 설명해 주세요.</a:t>
            </a:r>
            <a:br/>
            <a:r>
              <a:t>(2) 디지털 전환 과정에서 회원의 통합 예약 기능을 제안하셨다고 하셨는데, 이 경험이 실제로 고객들로부터 받은 피드백이나 반응이 어떠했는지 구체적으로 말씀해 주실 수 있을까요?</a:t>
            </a:r>
            <a:br/>
            <a:r>
              <a:t>(3) 한국마사회에서 다양한 이해관계자의 이견을 어떻게 통합하고, 그 과정에서 기존의 도시공사 경험을 어떻게 적용할 계획인지 말씀해 주세요.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스트레스 해소의 중요성이 주목받는 요즘, 건전한 여가문화로서 경·승마의 대중화와 문화적 정착에 </a:t>
            </a:r>
            <a:r>
              <a:rPr u="sng" b="1" sz="1200">
                <a:solidFill>
                  <a:srgbClr val="000000"/>
                </a:solidFill>
                <a:latin typeface="맑은 고딕"/>
              </a:rPr>
              <a:t>(1)기여하고 싶습니다.이를 위해 다음의 세부 목표를 설정하였습니다.첫째, 데이터 분석을 통한 맞춤형 마케팅 전략 실현입니다.마케팅에서</a:t>
            </a:r>
            <a:r>
              <a:rPr sz="1200">
                <a:solidFill>
                  <a:srgbClr val="000000"/>
                </a:solidFill>
                <a:latin typeface="맑은 고딕"/>
              </a:rPr>
              <a:t> 가장 중요한 요소는 고객의 특성을 파악하고, 맞춤형 전략을 수립하는 것입니다.저는 데이터를 바탕으로 업무를 수행하고자 노력해왔습니다.일례로, 공사에서 부서원 전체가 보유 연차의 85% 이상을 사용해야 하는 '일생활조화' 지표의 관리 담당자로서, 3년 연속 최하위를 기록한 원인을 분석했습니다. 잦은 출장 및 행사로 인한 휴가희망일 중복이 연차 사용제한으로 이어짐을 파악하고, 부서원의 연차 사용 현황을 엑셀로 시각화하여 매월 공유하였습니다. 이를 통해 타 부서원의 휴가 일정과 자신의 연차 사용률을 한눈에 파악해 계획적 사용이 가능하게 하였고, 장기휴가 계획을 사전 공유하는 문화를 조성해 자연스럽게 독려하는 분위기를 만들었습니다. 그 결과, 지표 기준을 충족하고 </a:t>
            </a:r>
            <a:r>
              <a:rPr u="sng" b="1" sz="1200">
                <a:solidFill>
                  <a:srgbClr val="000000"/>
                </a:solidFill>
                <a:latin typeface="맑은 고딕"/>
              </a:rPr>
              <a:t>(2)장기휴가, 조기달성 가점까지 획득할 수 있었습니다.저는 충분한 사전 조사를 바탕으로 판매마케팅 업무를 수행하겠습니다. 새로운 고객층인 mz세대의 승마인식</a:t>
            </a:r>
            <a:r>
              <a:rPr sz="1200">
                <a:solidFill>
                  <a:srgbClr val="000000"/>
                </a:solidFill>
                <a:latin typeface="맑은 고딕"/>
              </a:rPr>
              <a:t> 저조원인을 분석하고, 그들이 선호하는 SNS 인증 및 패션트렌드를 활용하여 승마 참여를 홍보하는 등 세심한 맞춤형 마케팅을 실천하겠습니다. 둘째, 고객 서비스 품질 개선입니다.마케팅은 단순한 광고나 홍보를 넘어, 고객이 서비스를 경험하는 전 과정에서 긍정적인 인상을 남기는 것이 핵심입니다. 저는 은행 근무 당시 중장년층 고객의 니즈를 파악하여 업무 대기시간을 단축하고, 단순 업무를 신속히 </a:t>
            </a:r>
            <a:r>
              <a:rPr u="sng" b="1" sz="1200">
                <a:solidFill>
                  <a:srgbClr val="000000"/>
                </a:solidFill>
                <a:latin typeface="맑은 고딕"/>
              </a:rPr>
              <a:t>(3)처리하였습니다. 이에 고객만족향상과 더불어, 추가 계약 달성이라는 성과를 얻기도 했습니다. 저는 항상 고객이 진심으로 만족할 수 있는 서비스를 제공하기 위해 고민하겠습니다. 힐링 승마와 같은 체험형 프로그램에 직접 참여하여 고객의</a:t>
            </a:r>
            <a:r>
              <a:rPr sz="1200">
                <a:solidFill>
                  <a:srgbClr val="000000"/>
                </a:solidFill>
                <a:latin typeface="맑은 고딕"/>
              </a:rPr>
              <a:t> 관점에서 접근하는 등, 고객의 작은 소리에도 귀기울이는 감동 서비스를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데이터 분석을 통한 맞춤형 마케팅 전략을 실현하고자 하는 목표를 세우셨다고 했습니다. 과거의 데이터 분석 경험을 바탕으로 승마의 대중화를 위해 분석해 보고 싶은 구체적인 데이터가 있다면 무엇인지 설명해 주시겠습니까?</a:t>
            </a:r>
            <a:br/>
            <a:r>
              <a:t>(2) MZ세대의 승마인식 저조 원인을 분석하려고 하셨는데, 이를 위해 구체적으로 어떤 방식으로 데이터를 수집하고 분석할 계획인지 말씀해 주시겠습니까?</a:t>
            </a:r>
            <a:br/>
            <a:r>
              <a:t>(3) 고객 서비스 품질 개선과 관련하여 힐링 승마 프로그램에 직접 참여하여 고객의 관점에서 접근하겠다고 하셨습니다. 그 동안 직접 경험을 통해 얻은 고객의 관점을 이해하는 데 중요한 포인트는 무엇인지 설명해 주십시오.</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공사에서 업무 담당자 간 의견 불일치를 조정하며 </a:t>
            </a:r>
            <a:r>
              <a:rPr u="sng" b="1" sz="1200">
                <a:solidFill>
                  <a:srgbClr val="000000"/>
                </a:solidFill>
                <a:latin typeface="맑은 고딕"/>
              </a:rPr>
              <a:t>(1)해결책을 도출한 경험이 있습니다.‘신재생에너지 목표 달성도’라는 내부평가 지표를 관리하는 과정에서 평가 기준에 대한 담당자들의 의견이 엇갈리는 문제가 있었습니다. 각 에너지원별 특성에</a:t>
            </a:r>
            <a:r>
              <a:rPr sz="1200">
                <a:solidFill>
                  <a:srgbClr val="000000"/>
                </a:solidFill>
                <a:latin typeface="맑은 고딕"/>
              </a:rPr>
              <a:t> 따라 담당자들은 자신에게 유리한 공정률 기준을 주장하며 서로 다른 평가 방식을 요구했지만, 전체 성과 관리를 위해서는 일관된 기준이 필요했습니다. 이에 저는 모든 평가 대상이 공정하게 인정받을 수 있는 합리적인 기준을 마련하는 것이 핵심이라고 </a:t>
            </a:r>
            <a:r>
              <a:rPr u="sng" b="1" sz="1200">
                <a:solidFill>
                  <a:srgbClr val="000000"/>
                </a:solidFill>
                <a:latin typeface="맑은 고딕"/>
              </a:rPr>
              <a:t>(2)판단했습니다.우선, 전년도와 해당 연도의 평가 기준 차이를 분석하고, 평가 항목별 중요도를 정리했습니다. 또한, 에너지원별 담당자가 요구하는 기준에 따라 데이터를 분석하고 비교하며, 각 기준이 실제 평가 결과에</a:t>
            </a:r>
            <a:r>
              <a:rPr sz="1200">
                <a:solidFill>
                  <a:srgbClr val="000000"/>
                </a:solidFill>
                <a:latin typeface="맑은 고딕"/>
              </a:rPr>
              <a:t> 미치는 영향을 검토했습니다. 이후, 분석 결과를 바탕으로 각 담당자와 개별적으로 논의하였고, 준공 전 공사의 경우, 현재 공정률을 반영하는 방식으로 합의점을 찾았습니다.그 결과, </a:t>
            </a:r>
            <a:r>
              <a:rPr u="sng" b="1" sz="1200">
                <a:solidFill>
                  <a:srgbClr val="000000"/>
                </a:solidFill>
                <a:latin typeface="맑은 고딕"/>
              </a:rPr>
              <a:t>(3)평가 기준을 성공적으로 확정하고, 최종 보고서를 원활히 작성할 수 있었습니다.이 과정에서 조직 목표 달성을 위한 공감을 얻기 위해서는 개인의 의견이 충분히 고려되어야 하며, 이러한</a:t>
            </a:r>
            <a:r>
              <a:rPr sz="1200">
                <a:solidFill>
                  <a:srgbClr val="000000"/>
                </a:solidFill>
                <a:latin typeface="맑은 고딕"/>
              </a:rPr>
              <a:t> 양방향 소통과정이 조직발전을 위한 원동력이 된다는 것을 깨달았습니다.또한 객관적인 데이터가 뒷받침될 때, 효과적인 설득과 협력이 이뤄질 수 있다는 것도 경험할 수 있었습니다.판매마케팅 업무에서 고객과 이해관계자와의 원활한 소통은 필수적입니다. 서로 다른 입장과 마주할 때, 저는 상대방의 의견에 먼저 귀 기울이며 수렴하는 자세를 갖추겠습니다. 또한 다양한 협업 과정에서 객관적인 데이터를 바탕으로 소통하며, 조직 목표 달성을 위한 최적의 방안을 강구하기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신재생에너지 목표 달성도 지표 관리 과정에서 의견 불일치를 조정했다고 하셨습니다. 이 과정에서 당신이 가장 중점을 둔 조정의 기술이나 방법은 무엇이었습니까?</a:t>
            </a:r>
            <a:br/>
            <a:r>
              <a:t>(2) 각 에너지원별 담당자와의 논의를 통해 평가 기준을 확정한 사례가 있는데, 다양한 의견을 이끌어내기 위해 어떤 방식으로 대화를 진행하셨는지 자세히 설명해 주실 수 있나요?</a:t>
            </a:r>
            <a:br/>
            <a:r>
              <a:t>(3) 업무에서 객관적인 데이터로 설득과 협력을 이끌었다고 하셨는데, 데이터 분석 외에 설득력을 높이기 위해 추가로 활용한 전략이나 기술이 있다면 무엇인지 설명해 주시겠습니까?</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a:t>
            </a:r>
            <a:r>
              <a:rPr u="sng" b="1" sz="1200">
                <a:solidFill>
                  <a:srgbClr val="000000"/>
                </a:solidFill>
                <a:latin typeface="맑은 고딕"/>
              </a:rPr>
              <a:t>(1)신재생에너지를 점진적으로 도입할 계획입니다. 저는 이러한 친환경 에너지 전환 과정에서 전력 공급의 안정성을 유지하는 것이 무엇보다 중요하다고 생각하며, 그 이유는 경마 시설 운영의 원활한 진행과 고객</a:t>
            </a:r>
            <a:r>
              <a:rPr sz="1200">
                <a:solidFill>
                  <a:srgbClr val="000000"/>
                </a:solidFill>
                <a:latin typeface="맑은 고딕"/>
              </a:rPr>
              <a:t> 및 경주마의 안전 확보에 필수적이기 때문입니다. 목표를 달성하기 위해서는 신재생에너지와 주요 전기설비에 대한 이해를 바탕으로, 에너지 전환 과정에서도 안정적인 전력 공급을 유지할 수 있도록 </a:t>
            </a:r>
            <a:r>
              <a:rPr u="sng" b="1" sz="1200">
                <a:solidFill>
                  <a:srgbClr val="000000"/>
                </a:solidFill>
                <a:latin typeface="맑은 고딕"/>
              </a:rPr>
              <a:t>(2)계획을 수립하는 것이 중요하다고 생각합니다. 저는 스마트그리드공학</a:t>
            </a:r>
            <a:r>
              <a:rPr sz="1200">
                <a:solidFill>
                  <a:srgbClr val="000000"/>
                </a:solidFill>
                <a:latin typeface="맑은 고딕"/>
              </a:rPr>
              <a:t> 과목을 통해 태양광 발전설비의 특징과 전력 계통에 미치는 영향을 학습했고, 실무에서 무정전 전원 공급장치를 운영하며 비상 전력 공급의 원리와 중요성을 체득했습니다.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a:t>
            </a:r>
            <a:r>
              <a:rPr u="sng" b="1" sz="1200">
                <a:solidFill>
                  <a:srgbClr val="000000"/>
                </a:solidFill>
                <a:latin typeface="맑은 고딕"/>
              </a:rPr>
              <a:t>(3)중요하다고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a:t>
            </a:r>
            <a:r>
              <a:rPr sz="1200">
                <a:solidFill>
                  <a:srgbClr val="000000"/>
                </a:solidFill>
                <a:latin typeface="맑은 고딕"/>
              </a:rPr>
              <a:t>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신재생에너지를 도입할 때 전력 공급의 안정성을 유지하는 방법에 대해 구체적으로 언급하셨습니다. 이와 관련한 구체적인 사례나 계획을 설명해 주실 수 있나요?</a:t>
            </a:r>
            <a:br/>
            <a:r>
              <a:t>(2) 스마트그리드공학 과목을 통해 태양광 발전설비의 특징을 학습했다고 하셨는데, 이 학습 경험이 실제 업무에서 어떤 방식으로 적용될 것이라고 생각하시나요?</a:t>
            </a:r>
            <a:br/>
            <a:r>
              <a:t>(3) 통제 업무 수행 시 사고 사례를 바탕으로 신속히 진단하고 즉각 조치했던 경험이 있다고 하셨습니다. 구체적인 사례와 그 과정에서 가장 어려웠던 점은 무엇이었나요?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 회의 중 소통 방식의 차이로 인해 논의가 원활하지 않았던 상황에서 협력적인 분위기를 이끌어낸 경험이 있습니다. 교대근무자 근태 관리 업무를 맡은 저는 코로나19로 인한 결원 발생 시 대응 방안을 논의하는 회의에 참여했습니다. 당시 확진자가 빠르게 증가하는 상황이었기 때문에, 효과적인 대체 근무자 투입 방안을 마련하는 것이 무엇보다 중요했습니다. </a:t>
            </a:r>
            <a:r>
              <a:rPr u="sng" b="1" sz="1200">
                <a:solidFill>
                  <a:srgbClr val="000000"/>
                </a:solidFill>
                <a:latin typeface="맑은 고딕"/>
              </a:rPr>
              <a:t>(1)그러나 재택근무 도입으로 인해 회의가 온라인으로 이루어지면서 팀원들 간 소통에 어려움이 생겼습니다. 온라인 방식의 특성상 비언어적인 의사소통이 제한되어 상대방의 기분을 세심히 파악하기 힘든 (2)환경이었습니다. 그로 인해 피드백이 의도와 다르게 받아들여지는 경우가 있었고, 당사자에게는 날 선 비판으로 느껴지기도</a:t>
            </a:r>
            <a:r>
              <a:rPr sz="1200">
                <a:solidFill>
                  <a:srgbClr val="000000"/>
                </a:solidFill>
                <a:latin typeface="맑은 고딕"/>
              </a:rPr>
              <a:t> 했습니다. 이 과정에서 일부 팀원들은 감정이 상하면서 회의 분위기가 경직되었고, 논의가 원활하게 진행되지 않았습니다. 저는 부정적인 감정에 압도된 상태에서는 해결책을 제시하더라도 받아들이기 어렵다고 생각하여, 먼저 팀원 각자와 대화를 나누며 피드백 과정에서 느꼈던 불편한 점을 진심으로 들어주었습니다.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a:t>
            </a:r>
            <a:r>
              <a:rPr u="sng" b="1" sz="1200">
                <a:solidFill>
                  <a:srgbClr val="000000"/>
                </a:solidFill>
                <a:latin typeface="맑은 고딕"/>
              </a:rPr>
              <a:t>(3)분위기를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a:t>
            </a:r>
            <a:r>
              <a:rPr sz="1200">
                <a:solidFill>
                  <a:srgbClr val="000000"/>
                </a:solidFill>
                <a:latin typeface="맑은 고딕"/>
              </a:rPr>
              <a:t>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회의에서 팀원들과의 소통이 어려웠던 경우, 지원자는 팀원들과의 대화에서 어떤 반응을 보였고 이를 어떻게 개선해 나갔는지 구체적으로 설명해 주실 수 있나요?</a:t>
            </a:r>
            <a:br/>
            <a:r>
              <a:t>(2) 지원자는 팀원 각자와의 대화를 통해 피드백 과정의 불편함을 경청했다고 하셨습니다. 그 과정에서 가장 도움이 되었던 경청 방법은 무엇이었으며, 이를 통해 얻은 교훈은 무엇인가요?</a:t>
            </a:r>
            <a:br/>
            <a:r>
              <a:t>(3) 상대방의 감정을 존중하는 소통 방식이 중요하다고 하셨습니다. 구체적으로 어떤 소통 방식이 효과적이었으며, 그것이 어떻게 팀 분위기에 긍정적인 영향을 미쳤는지 이야기해 주실 수 있을까요?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A0100050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잘하겠습니다]입사 후 가장 먼저 이루고 싶은 목표는 ‘정확한 절차 숙지와 신속한 현장 대응’입니다. 기존 지침과 매뉴얼을 철저히 숙지하고, 선배님들의 노하우를 배우며 실수 없이 운영하는 데 힘을 보태겠습니다.[후방조치 위원: 말의 돌발 행동을 빠르게 제어] 후방조치 위원의 역할을 맡는다면, 말이 출발대 진입을 하는 과정에서 제가 배운 승마 경험과 위험 징후를 미리 파악하는 </a:t>
            </a:r>
            <a:r>
              <a:rPr u="sng" b="1" sz="1200">
                <a:solidFill>
                  <a:srgbClr val="000000"/>
                </a:solidFill>
                <a:latin typeface="맑은 고딕"/>
              </a:rPr>
              <a:t>(1)습관을 십분 활용하겠습니다. 말의 초조한 움직임이나 거부 자세를 인지하는 즉시, 팀원에게 상황을</a:t>
            </a:r>
            <a:r>
              <a:rPr sz="1200">
                <a:solidFill>
                  <a:srgbClr val="000000"/>
                </a:solidFill>
                <a:latin typeface="맑은 고딕"/>
              </a:rPr>
              <a:t> 공유하고 대응 태세를 취해 경주가 원활히 시작될 수 있도록 노력하겠습니다. 승마 동아리에서 익혔던 말과의 교감 능력을 바탕으로 돌발상황 발생 시 말을 흥분시키지 않고 자연스럽게 출발대 진입을 유도하겠습니다.[통신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a:t>
            </a:r>
            <a:r>
              <a:rPr u="sng" b="1" sz="1200">
                <a:solidFill>
                  <a:srgbClr val="000000"/>
                </a:solidFill>
                <a:latin typeface="맑은 고딕"/>
              </a:rPr>
              <a:t>(2)쌓겠습니다. 관광기업에서 근무를 하며 습득한 OA프로그램 사용 능력은 사무 업무의 능률을 높이는 데</a:t>
            </a:r>
            <a:r>
              <a:rPr sz="1200">
                <a:solidFill>
                  <a:srgbClr val="000000"/>
                </a:solidFill>
                <a:latin typeface="맑은 고딕"/>
              </a:rPr>
              <a:t> 큰 도움이 될 것입니다.[신호 위원: 정확한 신호를 통한 경주 지연 방지]신호 위원으로서 여러 말이 출발대에 제대로 정렬한 시점에 정확한 신호를 </a:t>
            </a:r>
            <a:r>
              <a:rPr u="sng" b="1" sz="1200">
                <a:solidFill>
                  <a:srgbClr val="000000"/>
                </a:solidFill>
                <a:latin typeface="맑은 고딕"/>
              </a:rPr>
              <a:t>(3)보내어 매끄러운 경기 진행을 유도하겠습니다. 대학 시절 프로젝트 활동을 통해 습득한 '위험 요인 파악-위험성</a:t>
            </a:r>
            <a:r>
              <a:rPr sz="1200">
                <a:solidFill>
                  <a:srgbClr val="000000"/>
                </a:solidFill>
                <a:latin typeface="맑은 고딕"/>
              </a:rPr>
              <a:t>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승마 동아리에서 익혔다고 언급한 교감 능력은 후방조치 위원 활동에서 어떻게 활용될 수 있을까요? 구체적인 사례를 들어 설명해 주세요.</a:t>
            </a:r>
            <a:br/>
            <a:r>
              <a:t>(2) 관광기업에서 습득한 OA프로그램 사용 능력이 통신 위원의 업무에 어떻게 기여할 수 있을지 구체적으로 설명해 주실 수 있을까요?</a:t>
            </a:r>
            <a:br/>
            <a:r>
              <a:t>(3) 위험성 평가 3단계 판단법을 다른 위원들과의 소통에 어떻게 적용하여 신호의 정확성을 높였는지, 구체적인 사례가 있다면 말씀해 주세요.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