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Pr>
              <a:defRPr b="1" sz="2000"/>
            </a:pPr>
            <a:r>
              <a:t>지원자 ID: C0100001</a:t>
            </a:r>
          </a:p>
        </p:txBody>
      </p:sp>
      <p:sp>
        <p:nvSpPr>
          <p:cNvPr id="4" name="TextBox 3"/>
          <p:cNvSpPr txBox="1"/>
          <p:nvPr/>
        </p:nvSpPr>
        <p:spPr>
          <a:xfrm>
            <a:off x="457200" y="914400"/>
            <a:ext cx="8229600" cy="1828800"/>
          </a:xfrm>
          <a:prstGeom prst="rect">
            <a:avLst/>
          </a:prstGeom>
          <a:noFill/>
        </p:spPr>
        <p:txBody>
          <a:bodyPr wrap="square">
            <a:spAutoFit/>
          </a:bodyPr>
          <a:lstStyle/>
          <a:p/>
          <a:p>
            <a:r>
              <a:t>[트렌드를 반영한 아이디어로 만든 분석적 사고]현재 전 세계적으로 친환경 제품 소비를 추구하는 소비자가 증가하고 있으며, ESG 수출 장벽이 강화되는 추세입니다. 하지만 </a:t>
            </a:r>
            <a:r>
              <a:rPr u="sng"/>
              <a:t>(1)중소기업은 ESG 경영 전환에 애로사항이 있다는 보고서를 읽었고, 저는 중소벤처기업의 글로벌 경쟁력 강화에 도움이 되고</a:t>
            </a:r>
            <a:r>
              <a:t>자 정책 아이디어 공모전에 출전했습니다.중소기업이 ESG 경영에 있어 </a:t>
            </a:r>
            <a:r>
              <a:rPr u="sng"/>
              <a:t>(2)가장 필요하지만 어려운 점이 ‘친환경 패키지’라는 것을 파악해 ‘친환경 패키지 바우처 지원’의 아이디어를 구상했습니다. 제조 중소기업과 (3)친환경 패키지 중소기업을 연결하여 상생협력 구축 체계를 만들고, 해외 진출을 도울 수 있</a:t>
            </a:r>
            <a:r>
              <a:t>는 아이디어를 제시했습니다. 아이디어는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5" name="TextBox 4"/>
          <p:cNvSpPr txBox="1"/>
          <p:nvPr/>
        </p:nvSpPr>
        <p:spPr>
          <a:xfrm>
            <a:off x="457200" y="3200400"/>
            <a:ext cx="8229600" cy="2743200"/>
          </a:xfrm>
          <a:prstGeom prst="rect">
            <a:avLst/>
          </a:prstGeom>
          <a:noFill/>
        </p:spPr>
        <p:txBody>
          <a:bodyPr wrap="square">
            <a:spAutoFit/>
          </a:bodyPr>
          <a:lstStyle/>
          <a:p>
            <a:r>
              <a:t>질문 리스트:</a:t>
            </a:r>
          </a:p>
          <a:p>
            <a:r>
              <a:t>- (1) 중소기업의 ESG 경영 전환에 있어서 가장 큰 애로사항으로 친환경 패키지를 선택하신 이유는 무엇인가요?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Pr>
              <a:defRPr b="1" sz="2000"/>
            </a:pPr>
            <a:r>
              <a:t>지원자 ID: </a:t>
            </a:r>
          </a:p>
        </p:txBody>
      </p:sp>
      <p:sp>
        <p:nvSpPr>
          <p:cNvPr id="4" name="TextBox 3"/>
          <p:cNvSpPr txBox="1"/>
          <p:nvPr/>
        </p:nvSpPr>
        <p:spPr>
          <a:xfrm>
            <a:off x="457200" y="914400"/>
            <a:ext cx="8229600" cy="1828800"/>
          </a:xfrm>
          <a:prstGeom prst="rect">
            <a:avLst/>
          </a:prstGeom>
          <a:noFill/>
        </p:spPr>
        <p:txBody>
          <a:bodyPr wrap="square">
            <a:spAutoFit/>
          </a:bodyPr>
          <a:lstStyle/>
          <a:p/>
          <a:p>
            <a:r>
              <a:t/>
            </a:r>
            <a:r>
              <a:rPr u="sng"/>
              <a:t/>
            </a:r>
            <a:r>
              <a:t/>
            </a:r>
            <a:r>
              <a:rPr u="sng"/>
              <a:t/>
            </a:r>
          </a:p>
        </p:txBody>
      </p:sp>
      <p:sp>
        <p:nvSpPr>
          <p:cNvPr id="5" name="TextBox 4"/>
          <p:cNvSpPr txBox="1"/>
          <p:nvPr/>
        </p:nvSpPr>
        <p:spPr>
          <a:xfrm>
            <a:off x="457200" y="3200400"/>
            <a:ext cx="8229600" cy="2743200"/>
          </a:xfrm>
          <a:prstGeom prst="rect">
            <a:avLst/>
          </a:prstGeom>
          <a:noFill/>
        </p:spPr>
        <p:txBody>
          <a:bodyPr wrap="square">
            <a:spAutoFit/>
          </a:bodyPr>
          <a:lstStyle/>
          <a:p>
            <a:r>
              <a:t>질문 리스트:</a:t>
            </a:r>
          </a:p>
          <a:p>
            <a:r>
              <a:t>- (2) 친환경 패키지 바우처 지원 아이디어의 실천 가능성을 높이기 위해 어떤 전략을 사용했나요?</a:t>
            </a:r>
          </a:p>
          <a:p>
            <a:r>
              <a:t>- (3) 정책 아이디어 공모전에서 대상을 수상하게 된 결정적 요소는 무엇이라고 생각하시나요?</a:t>
            </a:r>
          </a:p>
          <a:p>
            <a:r>
              <a:t>- (2) '여유로운 리더십'을 통해 구체적으로 어떻게 팀 프로젝트 1위를 달성할 수 있었나요?</a:t>
            </a:r>
          </a:p>
          <a:p>
            <a:r>
              <a:t>- (3) 의사소통 부족 문제를 해결하는 데 가장 효과적이었던 방법은 무엇이었나요?</a:t>
            </a:r>
          </a:p>
          <a:p>
            <a:r>
              <a:t>- (2) 학생들의 질문이 예상보다 적었던 이유를 어떻게 분석하셨나요?</a:t>
            </a:r>
          </a:p>
          <a:p>
            <a:r>
              <a:t>- (3) 멘토단 운영 시 학년별 프로그램 차별화를 통해 얻은 가장 큰 성과는 무엇이었나요?</a:t>
            </a:r>
          </a:p>
          <a:p>
            <a:r>
              <a:t>- (2) 농산물수입동향보고서 작성 과정에서 어떤 어려움을 겪었고, 어떻게 극복하셨나요?</a:t>
            </a:r>
          </a:p>
          <a:p>
            <a:r>
              <a:t>- (3) 외국어 소통능력을 통해 글로벌 농산물 시장의 이해를 어떻게 넓히셨나요?</a:t>
            </a:r>
          </a:p>
          <a:p>
            <a:r>
              <a:t>- (2) 갈등 상황에서 팀원들을 설득하는 데 사용한 전략은 무엇이었나요?</a:t>
            </a:r>
          </a:p>
          <a:p>
            <a:r>
              <a:t>- (3) 회사의 조직 문화를 개선하기 위해 배려와 소통을 어떻게 활용할 계획인가요?</a:t>
            </a:r>
          </a:p>
          <a:p>
            <a:r>
              <a:t>- (2) '디스 모닝 잉글리시' 콘텐츠 제작을 통해 어떤 변화를 이끌어냈나요?</a:t>
            </a:r>
          </a:p>
          <a:p>
            <a:r>
              <a:t>- (3) 문제 해결을 위한 근본 원인 파악과 분석적 접근을 어떻게 진행하셨나요?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Pr>
              <a:defRPr b="1" sz="2000"/>
            </a:pPr>
            <a:r>
              <a:t>지원자 ID: C0100001</a:t>
            </a:r>
          </a:p>
        </p:txBody>
      </p:sp>
      <p:sp>
        <p:nvSpPr>
          <p:cNvPr id="4" name="TextBox 3"/>
          <p:cNvSpPr txBox="1"/>
          <p:nvPr/>
        </p:nvSpPr>
        <p:spPr>
          <a:xfrm>
            <a:off x="457200" y="914400"/>
            <a:ext cx="8229600" cy="1828800"/>
          </a:xfrm>
          <a:prstGeom prst="rect">
            <a:avLst/>
          </a:prstGeom>
          <a:noFill/>
        </p:spPr>
        <p:txBody>
          <a:bodyPr wrap="square">
            <a:spAutoFit/>
          </a:bodyPr>
          <a:lstStyle/>
          <a:p/>
          <a:p>
            <a:r>
              <a:t>[앞에서 이끄는 리더에서 함께 여유를 만드는 리더로]중소기업의 해외 마케팅 지원 프로젝트를 시작하며 저는 리더로서 다양한 결과물을 만들고자 진행률에 집중했습니다. 온라인 홍보물 제작을 목표로 회의를 진행했지만, </a:t>
            </a:r>
            <a:r>
              <a:rPr u="sng"/>
              <a:t>(1)회의 이후에 한 팀원이 프로젝트의 속도를 따라오기 힘들다며 프로젝트를 포기하겠다는 (2)의사를 밝혔습니다.이는 진행 속도에 대한 의견 차이와 갈등으로 이어졌고, 저는 의욕적인 마음에 앞에서 이끌기</a:t>
            </a:r>
            <a:r>
              <a:t>만 했다는 것을 느꼈습니다. 그래서 의사소통을 보완하며 ‘여유로운 리더십’을 전달하려고 했습니다. 먼저, 회의 안건을 미리 공지하여 팀원들에게 생각할 여유를 주었습니다. 그리고 매 회의의 내용을 정리하여 진행 방향을 공유했습니다. 이를 통해 더 많은 아이디어가 </a:t>
            </a:r>
            <a:r>
              <a:rPr u="sng"/>
              <a:t>(3)도출되며 캐릭터 만화, 퀴즈 등 창의적인 홍보물로 팀 프로젝트 1위를 달성했습니다.팀 활동</a:t>
            </a:r>
            <a:r>
              <a:t>에 있어서 의사소통의 중요성을 크게 깨닫게 된 경험이었으며, 의사소통 부족 문제를 능동적으로 해결하는 리더십을 배울 수 있었습니다.</a:t>
            </a:r>
          </a:p>
        </p:txBody>
      </p:sp>
      <p:sp>
        <p:nvSpPr>
          <p:cNvPr id="5" name="TextBox 4"/>
          <p:cNvSpPr txBox="1"/>
          <p:nvPr/>
        </p:nvSpPr>
        <p:spPr>
          <a:xfrm>
            <a:off x="457200" y="3200400"/>
            <a:ext cx="8229600" cy="2743200"/>
          </a:xfrm>
          <a:prstGeom prst="rect">
            <a:avLst/>
          </a:prstGeom>
          <a:noFill/>
        </p:spPr>
        <p:txBody>
          <a:bodyPr wrap="square">
            <a:spAutoFit/>
          </a:bodyPr>
          <a:lstStyle/>
          <a:p>
            <a:r>
              <a:t>질문 리스트:</a:t>
            </a:r>
          </a:p>
          <a:p>
            <a:r>
              <a:t>- (1) 팀원이 프로젝트 포기를 고려했던 상황에서 리더로서 어떤 변화가 필요했나요?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Pr>
              <a:defRPr b="1" sz="2000"/>
            </a:pPr>
            <a:r>
              <a:t>지원자 ID: C0100001</a:t>
            </a:r>
          </a:p>
        </p:txBody>
      </p:sp>
      <p:sp>
        <p:nvSpPr>
          <p:cNvPr id="4" name="TextBox 3"/>
          <p:cNvSpPr txBox="1"/>
          <p:nvPr/>
        </p:nvSpPr>
        <p:spPr>
          <a:xfrm>
            <a:off x="457200" y="914400"/>
            <a:ext cx="8229600" cy="1828800"/>
          </a:xfrm>
          <a:prstGeom prst="rect">
            <a:avLst/>
          </a:prstGeom>
          <a:noFill/>
        </p:spPr>
        <p:txBody>
          <a:bodyPr wrap="square">
            <a:spAutoFit/>
          </a:bodyPr>
          <a:lstStyle/>
          <a:p/>
          <a:p>
            <a:r>
              <a:t>[다각도로 원인을 파악하고, 근본적으로 해결하는 과정]멘토단에서 초, 중, 고등학생들을 위한 전공 프로그램을 운영하며 프로그램이 예상보다 빨리 끝나 공백이 발생한다는 문제가 있었습니다. 처음엔 단순히 수업의 양이 부족하다고 생각하여 내용을 추가했지만,</a:t>
            </a:r>
            <a:r>
              <a:rPr u="sng"/>
              <a:t>(1) 문제는 계속 반복되었습니다. 원인을 정확하게 파악하기 위해 입학처 선생님과 수강생에게 피드백을 받았고, 수업</a:t>
            </a:r>
            <a:r>
              <a:t>을 </a:t>
            </a:r>
            <a:r>
              <a:rPr u="sng"/>
              <a:t>(2)녹화해 분석했습니다.피드백을 통해 학년에 따른 수업 내용의 차이가 필요함을 (3)알게 되었고, 녹화를 통해 학생들의 질문이 예상보다 적다는 공통점을 파악했습니다. 이에 학년별 프로그램 차별화를 통해 수업</a:t>
            </a:r>
            <a:r>
              <a:t>의 질을 높이고, 학생들의 흥미를 자극하는 수업을 기획했습니다. 이를 통해 수업 공백을 줄였고, 학생들의 만족도를 약 50%에서 90%로 향상할 수 있었습니다.앞으로의 업무 과정에서 발생하는 문제의 원인은 하나보다 많을 것입니다. 여러 측면에서 문제의 원인을 파악하고, 이를 근본적으로 보완하며 최선의 결과에 도달하겠습니다.</a:t>
            </a:r>
          </a:p>
        </p:txBody>
      </p:sp>
      <p:sp>
        <p:nvSpPr>
          <p:cNvPr id="5" name="TextBox 4"/>
          <p:cNvSpPr txBox="1"/>
          <p:nvPr/>
        </p:nvSpPr>
        <p:spPr>
          <a:xfrm>
            <a:off x="457200" y="3200400"/>
            <a:ext cx="8229600" cy="2743200"/>
          </a:xfrm>
          <a:prstGeom prst="rect">
            <a:avLst/>
          </a:prstGeom>
          <a:noFill/>
        </p:spPr>
        <p:txBody>
          <a:bodyPr wrap="square">
            <a:spAutoFit/>
          </a:bodyPr>
          <a:lstStyle/>
          <a:p>
            <a:r>
              <a:t>질문 리스트:</a:t>
            </a:r>
          </a:p>
          <a:p>
            <a:r>
              <a:t>- (1) 수업 공백 문제를 분석하기 위해 사용했던 방법 중 가장 효과적이었던 것은 무엇인가요?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Pr>
              <a:defRPr b="1" sz="2000"/>
            </a:pPr>
            <a:r>
              <a:t>지원자 ID: C0100002</a:t>
            </a:r>
          </a:p>
        </p:txBody>
      </p:sp>
      <p:sp>
        <p:nvSpPr>
          <p:cNvPr id="4" name="TextBox 3"/>
          <p:cNvSpPr txBox="1"/>
          <p:nvPr/>
        </p:nvSpPr>
        <p:spPr>
          <a:xfrm>
            <a:off x="457200" y="914400"/>
            <a:ext cx="8229600" cy="1828800"/>
          </a:xfrm>
          <a:prstGeom prst="rect">
            <a:avLst/>
          </a:prstGeom>
          <a:noFill/>
        </p:spPr>
        <p:txBody>
          <a:bodyPr wrap="square">
            <a:spAutoFit/>
          </a:bodyPr>
          <a:lstStyle/>
          <a:p/>
          <a:p>
            <a:r>
              <a:t>대학에서 경영학과 중어중문학을 전공하며 배운 지식들을 </a:t>
            </a:r>
            <a:r>
              <a:rPr u="sng"/>
              <a:t>(1)실무에 적용하기 위해 ○○공사에서 인턴과 계약직 사원으로 근무했습니다. 국제곡물정보와 해외농산물수입정보를 조사하</a:t>
            </a:r>
            <a:r>
              <a:t>며 농산물 가격 변동을 파악하고 선제적으로 </a:t>
            </a:r>
            <a:r>
              <a:rPr u="sng"/>
              <a:t>(2)관리함으로써, 수급관리에 대한 실무 경험을 쌓고자 노력하였습니다.특히 농산물수입동향보고서 작성과 해외수입정보검증회의 개최</a:t>
            </a:r>
            <a:r>
              <a:t>를 통해 수입농산물과 관세제도에 대한 전문지식을 쌓았으며, </a:t>
            </a:r>
            <a:r>
              <a:rPr u="sng"/>
              <a:t>(3)외신보도모니터링과 해외 모니터들과의 소통을 통해 실무적 외국어 능력도 향상시켰습니다. 이를 통해 농산물수급관리와 수입동향조사에 필요한 분석력 및 전문성을 갖출 수 있었습니다.입사 후 이러한 경험을 바탕으로 공사의 핵심사업인 농산</a:t>
            </a:r>
            <a:r>
              <a:t>물 수급관리 업무에 기여하고자 합니다. 수입정보조사와 관세제도에 대한 지식을 활용해 시장 변화에 선제적으로 대응할 수 있는 전략을 수립하고, 외국어 소통능력을 적극 활용하여 글로벌 농산물시장에 대한 이해를 넓혀 수급 안정화에 이바지하는 인재가 되겠습니다.</a:t>
            </a:r>
          </a:p>
        </p:txBody>
      </p:sp>
      <p:sp>
        <p:nvSpPr>
          <p:cNvPr id="5" name="TextBox 4"/>
          <p:cNvSpPr txBox="1"/>
          <p:nvPr/>
        </p:nvSpPr>
        <p:spPr>
          <a:xfrm>
            <a:off x="457200" y="3200400"/>
            <a:ext cx="8229600" cy="2743200"/>
          </a:xfrm>
          <a:prstGeom prst="rect">
            <a:avLst/>
          </a:prstGeom>
          <a:noFill/>
        </p:spPr>
        <p:txBody>
          <a:bodyPr wrap="square">
            <a:spAutoFit/>
          </a:bodyPr>
          <a:lstStyle/>
          <a:p>
            <a:r>
              <a:t>질문 리스트:</a:t>
            </a:r>
          </a:p>
          <a:p>
            <a:r>
              <a:t>- (1) 국제곡물정보와 해외농산물수입정보를 조사할 때 어떤 방법론을 사용하셨나요?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Pr>
              <a:defRPr b="1" sz="2000"/>
            </a:pPr>
            <a:r>
              <a:t>지원자 ID: C0100002</a:t>
            </a:r>
          </a:p>
        </p:txBody>
      </p:sp>
      <p:sp>
        <p:nvSpPr>
          <p:cNvPr id="4" name="TextBox 3"/>
          <p:cNvSpPr txBox="1"/>
          <p:nvPr/>
        </p:nvSpPr>
        <p:spPr>
          <a:xfrm>
            <a:off x="457200" y="914400"/>
            <a:ext cx="8229600" cy="1828800"/>
          </a:xfrm>
          <a:prstGeom prst="rect">
            <a:avLst/>
          </a:prstGeom>
          <a:noFill/>
        </p:spPr>
        <p:txBody>
          <a:bodyPr wrap="square">
            <a:spAutoFit/>
          </a:bodyPr>
          <a:lstStyle/>
          <a:p/>
          <a:p>
            <a:r>
              <a:t>외국인유학생서포터즈 활동 </a:t>
            </a:r>
            <a:r>
              <a:rPr u="sng"/>
              <a:t>(1)당시, 중국인 팀원의 소극적인 태도로 인해 다른 팀원들이 그 친구의 퇴출을 주장하며 갈등이 발생했습니다. 당시 저는 팀원들</a:t>
            </a:r>
            <a:r>
              <a:t>의 의견을 존중하면서도 서포터즈 간의 원만한 관계 유지를 위해 갈등을 해결하고자 </a:t>
            </a:r>
            <a:r>
              <a:rPr u="sng"/>
              <a:t>(2)노력했습니다.우선 중국인 친구와의 면담을 통해 한국어가 서툴러 회의내용을 이해하고 맡은 업무 수행하는</a:t>
            </a:r>
            <a:r>
              <a:t>데 어려움을 겪고 있다는 점을 알게 되었습니다. 따라서 팀원들에게 상황을 설명하고, 퇴출보다는 그 친구의 역할을 조정하는 방향으로 함께 해결해보자고 설득했습니다. 이후 그 친구에게 회의내용을 </a:t>
            </a:r>
            <a:r>
              <a:rPr u="sng"/>
              <a:t>(3)중국어로 다시 설명해주고, 중국어 통번역 업무를 맡기며 역할을 재조정했습니다. 그 결과 중국</a:t>
            </a:r>
            <a:r>
              <a:t>인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5" name="TextBox 4"/>
          <p:cNvSpPr txBox="1"/>
          <p:nvPr/>
        </p:nvSpPr>
        <p:spPr>
          <a:xfrm>
            <a:off x="457200" y="3200400"/>
            <a:ext cx="8229600" cy="2743200"/>
          </a:xfrm>
          <a:prstGeom prst="rect">
            <a:avLst/>
          </a:prstGeom>
          <a:noFill/>
        </p:spPr>
        <p:txBody>
          <a:bodyPr wrap="square">
            <a:spAutoFit/>
          </a:bodyPr>
          <a:lstStyle/>
          <a:p>
            <a:r>
              <a:t>질문 리스트:</a:t>
            </a:r>
          </a:p>
          <a:p>
            <a:r>
              <a:t>- (1) 중국인 팀원의 소극적인 태도를 극복하기 위해 어떤 조치를 취했나요?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Pr>
              <a:defRPr b="1" sz="2000"/>
            </a:pPr>
            <a:r>
              <a:t>지원자 ID: C0100002</a:t>
            </a:r>
          </a:p>
        </p:txBody>
      </p:sp>
      <p:sp>
        <p:nvSpPr>
          <p:cNvPr id="4" name="TextBox 3"/>
          <p:cNvSpPr txBox="1"/>
          <p:nvPr/>
        </p:nvSpPr>
        <p:spPr>
          <a:xfrm>
            <a:off x="457200" y="914400"/>
            <a:ext cx="8229600" cy="1828800"/>
          </a:xfrm>
          <a:prstGeom prst="rect">
            <a:avLst/>
          </a:prstGeom>
          <a:noFill/>
        </p:spPr>
        <p:txBody>
          <a:bodyPr wrap="square">
            <a:spAutoFit/>
          </a:bodyPr>
          <a:lstStyle/>
          <a:p/>
          <a:p>
            <a:r>
              <a:t>영어라디오방송을 진행하며, 낮은 프로그램 청취율 문제를 해결하고자 했던 경험이 있습니다. 처음에는 청취율 상승을 </a:t>
            </a:r>
            <a:r>
              <a:rPr u="sng"/>
              <a:t>(1)목표로 프로그램 홍보를 강화하는 데 집중했지만, 홍보만으로는 청취율이 크게 개선되지 않아 원인 파악에 실패했음</a:t>
            </a:r>
            <a:r>
              <a:t>을 깨달았습니다.청취자들의 요구를 제대로 이해하기 위해, 영어라디오를 듣는 목적을 </a:t>
            </a:r>
            <a:r>
              <a:rPr u="sng"/>
              <a:t>(2)분석했습니다. 이를 통해 대부분의 청취자들이 영어학습을 위해 라디오를 청취한다는 것을 알게 되었고 따라서 영어학습 콘텐츠를 강화하는 것이 필요하다고 판단했습니다</a:t>
            </a:r>
            <a:r>
              <a:t>. 그 결과 영어표현을 설명하는 ‘디스 모닝 잉글리시’라는 콘텐츠를 제작해 라디오 프로그램에 추가했고, 콘텐츠를 오디오클립에도 게시하여 청취자들이 </a:t>
            </a:r>
            <a:r>
              <a:rPr u="sng"/>
              <a:t>(3)반복 청취할 수 있도록 유도했습니다.이 전략을 통해 청취율은 점차 상승하기 시작했고, 오디오클</a:t>
            </a:r>
            <a:r>
              <a:t>립 구독자 수는 6개월 만에 3,000명에 이르는 큰 성과를 거둘 수 있었습니다. 이 경험을 통해 문제해결을 위해서 근본적 원인 파악과 분석적 접근이 중요하다는 것을 알 수 있었습니다.</a:t>
            </a:r>
          </a:p>
        </p:txBody>
      </p:sp>
      <p:sp>
        <p:nvSpPr>
          <p:cNvPr id="5" name="TextBox 4"/>
          <p:cNvSpPr txBox="1"/>
          <p:nvPr/>
        </p:nvSpPr>
        <p:spPr>
          <a:xfrm>
            <a:off x="457200" y="3200400"/>
            <a:ext cx="8229600" cy="2743200"/>
          </a:xfrm>
          <a:prstGeom prst="rect">
            <a:avLst/>
          </a:prstGeom>
          <a:noFill/>
        </p:spPr>
        <p:txBody>
          <a:bodyPr wrap="square">
            <a:spAutoFit/>
          </a:bodyPr>
          <a:lstStyle/>
          <a:p>
            <a:r>
              <a:t>질문 리스트:</a:t>
            </a:r>
          </a:p>
          <a:p>
            <a:r>
              <a:t>- (1) 영어라디오 프로그램의 청취율 향상을 위해 어떤 분석을 수행했나요?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