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Lst>
  <p:sldSz cx="7560000" cy="10692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2743200" cy="457200"/>
          </a:xfrm>
          <a:prstGeom prst="rect">
            <a:avLst/>
          </a:prstGeom>
          <a:noFill/>
        </p:spPr>
        <p:txBody>
          <a:bodyPr wrap="none">
            <a:spAutoFit/>
          </a:bodyPr>
          <a:lstStyle/>
          <a:p/>
          <a:p>
            <a:pPr algn="l"/>
            <a:r>
              <a:rPr b="1" sz="1000">
                <a:latin typeface="맑은 고딕"/>
              </a:rPr>
              <a:t>수험번호 : </a:t>
            </a:r>
            <a:r>
              <a:rPr b="0" sz="1000">
                <a:latin typeface="맑은 고딕"/>
              </a:rPr>
              <a:t>C0100001
</a:t>
            </a:r>
            <a:r>
              <a:rPr b="1" sz="1000">
                <a:latin typeface="맑은 고딕"/>
              </a:rPr>
              <a:t>지원분야 : </a:t>
            </a:r>
            <a:r>
              <a:rPr b="0" sz="1000">
                <a:latin typeface="맑은 고딕"/>
              </a:rPr>
              <a:t>전산업무 지원직</a:t>
            </a:r>
          </a:p>
        </p:txBody>
      </p:sp>
      <p:sp>
        <p:nvSpPr>
          <p:cNvPr id="4" name="TextBox 3"/>
          <p:cNvSpPr txBox="1"/>
          <p:nvPr/>
        </p:nvSpPr>
        <p:spPr>
          <a:xfrm>
            <a:off x="457200" y="109728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554480"/>
            <a:ext cx="6858000" cy="457200"/>
          </a:xfrm>
          <a:prstGeom prst="rect">
            <a:avLst/>
          </a:prstGeom>
          <a:noFill/>
        </p:spPr>
        <p:txBody>
          <a:bodyPr wrap="square">
            <a:spAutoFit/>
          </a:bodyPr>
          <a:lstStyle/>
          <a:p/>
          <a:p>
            <a:pPr algn="l">
              <a:defRPr sz="1000" b="0">
                <a:solidFill>
                  <a:srgbClr val="000000"/>
                </a:solidFill>
                <a:latin typeface="맑은 고딕"/>
              </a:defRPr>
            </a:pPr>
            <a:r>
              <a:t>질문 : ㅁㄴㄹㄴㅁㄹㄴㅁㅇㄹㅇㄹㄴㄹㄴㅁㅇㄻㄴㅇㄹㄴㅁㅇㄹㄴㅁㅇㄹㄴㅁㅇㄹㄴㅁㅇㄻㄴㅇㄻㄴㅇㄹㄴㅁㅇㄻㄻㄴㄹㄴㅁㅇㄻㅇㄻㄴㅇㄹㄴㅁㅇㄹ</a:t>
            </a:r>
          </a:p>
        </p:txBody>
      </p:sp>
      <p:sp>
        <p:nvSpPr>
          <p:cNvPr id="6" name="Rectangle 5"/>
          <p:cNvSpPr/>
          <p:nvPr/>
        </p:nvSpPr>
        <p:spPr>
          <a:xfrm>
            <a:off x="457200" y="1691639"/>
            <a:ext cx="68580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600199"/>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[트렌드를 반영한 아이디어로 만든 분석적 사고]현재 전 세계적으로 친환경 제품 소비를 추구하는 소비자가 증가하고 있으며, ESG 수출 장벽이 강화되는 추세입니다. 하지만 중소기업은 ESG 경영 </a:t>
            </a:r>
            <a:r>
              <a:rPr u="sng" b="1" sz="1200">
                <a:solidFill>
                  <a:srgbClr val="000000"/>
                </a:solidFill>
                <a:latin typeface="맑은 고딕"/>
              </a:rPr>
              <a:t>(1)전환에 애로사항이 있다는 보고서를 읽었고, 저는 중소벤처기업의 글로벌 경쟁력 강화에 도움이 되고자 정책 아이디어 공모전에 (2)출전했습니다.중소기업이 ESG 경영에 있어 가장 필요하지만 어려운 점이 ‘친환경 패키지’라는 것을 파악해 ‘친환경 패키지 바우처 지원’의</a:t>
            </a:r>
            <a:r>
              <a:rPr sz="1200">
                <a:solidFill>
                  <a:srgbClr val="000000"/>
                </a:solidFill>
                <a:latin typeface="맑은 고딕"/>
              </a:rPr>
              <a:t> 아이디어를 구상했습니다. 제조 중소기업과 친환경 패키지 중소기업을 연결하여 상생협력 구축 체계를 만들고, 해외 진출을 도울 수 있는 아이디어를 제시했습니다. 아이디어는 구체적이고 실천 가능성이 높다는 피드백을 받으며 대상을 수상했습니다.저는 니즈 파악부터 개선 방안 기획까지의 과정에서 ‘분석적 사고’라는 직무 역량을 만들었습니다. 앞으로도 창의성을 바탕으로 개선 방안을 제시하고, 기업과 국민의 행복을 더하는 직원이 되겠습니다.
[트렌드를 반영한 아이디어로 만든 분석적 사고]현재 전 세계적으로 친환경 제품 소비를 추구하는 소비자가 증가하고 있으며, ESG 수출 장벽이 강화되는 추세입니다. 하지만 중소기업은 ESG 경영 (1)전환에 애로사항이 있다는 보고서를 읽었고, 저는 중소벤처기업의 글로벌 경쟁력 강화에 도움이 되고자 정책 아이디어 공모전에 (2)출전했습니다.중소기업이 ESG 경영에 있어 가장 필요하지만 어려운 점이 ‘친환경 패키지’라는 것을 파악해 ‘친환경 패키지 바우처 지원’의 아이디어를 구상했습니다. 제조 중소기업과 친환경 패키지 중소기업을 연결하여 상생협력 구축 체계를 만들고, 해외 진출을 도울 수 있는 아이디어를 제시했습니다. 아이디어는 구체적이고 실천 가능성이 높다는 피드백을 받으며 대상을 수상했습니다.저는 니즈 파악부터 개선 방안 기획까지의 과정에서 ‘분석적 사고’라는 직무 역량을 만들었습니다. 앞으로도 창의성을 바탕으로 개선 방안을 제시하고, 기업과 국민의 행복을 더하는 직원이 되겠습니다.</a:t>
            </a:r>
          </a:p>
        </p:txBody>
      </p:sp>
      <p:sp>
        <p:nvSpPr>
          <p:cNvPr id="8" name="TextBox 7"/>
          <p:cNvSpPr txBox="1"/>
          <p:nvPr/>
        </p:nvSpPr>
        <p:spPr>
          <a:xfrm>
            <a:off x="457200" y="9459468"/>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10053828"/>
            <a:ext cx="68580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10373868"/>
            <a:ext cx="68580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latin typeface="맑은 고딕"/>
              </a:defRPr>
            </a:pPr>
            <a:r>
              <a:t>(1) 중소기업의 ESG 경영 전환에서 가장 어려웠던 문제는 무엇이며, 이를 해결하기 위한 구체적인 과정은 무엇이었나요?</a:t>
            </a:r>
            <a:br/>
            <a:r>
              <a:t>(2) 정책 아이디어 공모전에 출전하게 된 계기는 무엇인가요?</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2743200" cy="457200"/>
          </a:xfrm>
          <a:prstGeom prst="rect">
            <a:avLst/>
          </a:prstGeom>
          <a:noFill/>
        </p:spPr>
        <p:txBody>
          <a:bodyPr wrap="none">
            <a:spAutoFit/>
          </a:bodyPr>
          <a:lstStyle/>
          <a:p/>
          <a:p>
            <a:pPr algn="l"/>
            <a:r>
              <a:rPr b="1" sz="1000">
                <a:latin typeface="맑은 고딕"/>
              </a:rPr>
              <a:t>수험번호 : </a:t>
            </a:r>
            <a:r>
              <a:rPr b="0" sz="1000">
                <a:latin typeface="맑은 고딕"/>
              </a:rPr>
              <a:t>C0100001
</a:t>
            </a:r>
            <a:r>
              <a:rPr b="1" sz="1000">
                <a:latin typeface="맑은 고딕"/>
              </a:rPr>
              <a:t>지원분야 : </a:t>
            </a:r>
            <a:r>
              <a:rPr b="0" sz="1000">
                <a:latin typeface="맑은 고딕"/>
              </a:rPr>
              <a:t>회계비서</a:t>
            </a:r>
          </a:p>
        </p:txBody>
      </p:sp>
      <p:sp>
        <p:nvSpPr>
          <p:cNvPr id="4" name="TextBox 3"/>
          <p:cNvSpPr txBox="1"/>
          <p:nvPr/>
        </p:nvSpPr>
        <p:spPr>
          <a:xfrm>
            <a:off x="457200" y="109728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554480"/>
            <a:ext cx="6858000" cy="457200"/>
          </a:xfrm>
          <a:prstGeom prst="rect">
            <a:avLst/>
          </a:prstGeom>
          <a:noFill/>
        </p:spPr>
        <p:txBody>
          <a:bodyPr wrap="square">
            <a:spAutoFit/>
          </a:bodyPr>
          <a:lstStyle/>
          <a:p/>
          <a:p>
            <a:pPr algn="l">
              <a:defRPr sz="1000" b="0">
                <a:solidFill>
                  <a:srgbClr val="000000"/>
                </a:solidFill>
                <a:latin typeface="맑은 고딕"/>
              </a:defRPr>
            </a:pPr>
            <a:r>
              <a:t>질문 : d</a:t>
            </a:r>
          </a:p>
        </p:txBody>
      </p:sp>
      <p:sp>
        <p:nvSpPr>
          <p:cNvPr id="6" name="Rectangle 5"/>
          <p:cNvSpPr/>
          <p:nvPr/>
        </p:nvSpPr>
        <p:spPr>
          <a:xfrm>
            <a:off x="457200" y="1691639"/>
            <a:ext cx="68580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600199"/>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[앞에서 이끄는 리더에서 함께 여유를 만드는 </a:t>
            </a:r>
            <a:r>
              <a:rPr u="sng" b="1" sz="1200">
                <a:solidFill>
                  <a:srgbClr val="000000"/>
                </a:solidFill>
                <a:latin typeface="맑은 고딕"/>
              </a:rPr>
              <a:t>(1)리더로]중소기업의 해외 마케팅 지원 프로젝트를 시작하며 저는 리더로서 다양한 결과물을 만들고자 진행률에 집중했습니다. 온라인 홍보물 제작을 목표로 회의를 진행했지만,</a:t>
            </a:r>
            <a:r>
              <a:rPr sz="1200">
                <a:solidFill>
                  <a:srgbClr val="000000"/>
                </a:solidFill>
                <a:latin typeface="맑은 고딕"/>
              </a:rPr>
              <a:t> 회의 이후에 한 팀원이 프로젝트의 속도를 따라오기 힘들다며 프로젝트를 포기하겠다는 의사를 밝혔습니다.이는 진행 속도에 대한 의견 </a:t>
            </a:r>
            <a:r>
              <a:rPr u="sng" b="1" sz="1200">
                <a:solidFill>
                  <a:srgbClr val="000000"/>
                </a:solidFill>
                <a:latin typeface="맑은 고딕"/>
              </a:rPr>
              <a:t>(2)차이와 갈등으로 이어졌고, 저는 의욕적인 마음에 앞에서 이끌기만 했다는 것을 느꼈습니다. 그래서 의사소통을 보완하며 ‘여유로운 리더십’을 전달하려고</a:t>
            </a:r>
            <a:r>
              <a:rPr sz="1200">
                <a:solidFill>
                  <a:srgbClr val="000000"/>
                </a:solidFill>
                <a:latin typeface="맑은 고딕"/>
              </a:rPr>
              <a:t> 했습니다. 먼저, 회의 안건을 미리 공지하여 팀원들에게 생각할 여유를 주었습니다. 그리고 매 회의의 내용을 정리하여 진행 방향을 공유했습니다. 이를 통해 더 많은 아이디어가 도출되며 캐릭터 만화, 퀴즈 등 창의적인 홍보물로 팀 프로젝트 1위를 달성했습니다.팀 활동에 있어서 의사소통의 중요성을 크게 깨닫게 된 경험이었으며, 의사소통 부족 문제를 능동적으로 해결하는 리더십을 배울 수 있었습니다.</a:t>
            </a:r>
          </a:p>
        </p:txBody>
      </p:sp>
      <p:sp>
        <p:nvSpPr>
          <p:cNvPr id="8" name="TextBox 7"/>
          <p:cNvSpPr txBox="1"/>
          <p:nvPr/>
        </p:nvSpPr>
        <p:spPr>
          <a:xfrm>
            <a:off x="457200" y="7173468"/>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767828"/>
            <a:ext cx="68580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8087867"/>
            <a:ext cx="68580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latin typeface="맑은 고딕"/>
              </a:defRPr>
            </a:pPr>
            <a:r>
              <a:t>(1) 프로젝트 속도와 관련하여 팀원들과의 갈등을 어떻게 해결하셨나요?</a:t>
            </a:r>
            <a:br/>
            <a:r>
              <a:t>(2) 팀원들이 프로젝트에 더 많은 아이디어를 내도록 독려하기 위해 어떤 방법을 사용했나요?</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2743200" cy="457200"/>
          </a:xfrm>
          <a:prstGeom prst="rect">
            <a:avLst/>
          </a:prstGeom>
          <a:noFill/>
        </p:spPr>
        <p:txBody>
          <a:bodyPr wrap="none">
            <a:spAutoFit/>
          </a:bodyPr>
          <a:lstStyle/>
          <a:p/>
          <a:p>
            <a:pPr algn="l"/>
            <a:r>
              <a:rPr b="1" sz="1000">
                <a:latin typeface="맑은 고딕"/>
              </a:rPr>
              <a:t>수험번호 : </a:t>
            </a:r>
            <a:r>
              <a:rPr b="0" sz="1000">
                <a:latin typeface="맑은 고딕"/>
              </a:rPr>
              <a:t>C0100002
</a:t>
            </a:r>
            <a:r>
              <a:rPr b="1" sz="1000">
                <a:latin typeface="맑은 고딕"/>
              </a:rPr>
              <a:t>지원분야 : </a:t>
            </a:r>
            <a:r>
              <a:rPr b="0" sz="1000">
                <a:latin typeface="맑은 고딕"/>
              </a:rPr>
              <a:t>테스트직업입니다</a:t>
            </a:r>
          </a:p>
        </p:txBody>
      </p:sp>
      <p:sp>
        <p:nvSpPr>
          <p:cNvPr id="4" name="TextBox 3"/>
          <p:cNvSpPr txBox="1"/>
          <p:nvPr/>
        </p:nvSpPr>
        <p:spPr>
          <a:xfrm>
            <a:off x="457200" y="109728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554480"/>
            <a:ext cx="6858000" cy="457200"/>
          </a:xfrm>
          <a:prstGeom prst="rect">
            <a:avLst/>
          </a:prstGeom>
          <a:noFill/>
        </p:spPr>
        <p:txBody>
          <a:bodyPr wrap="square">
            <a:spAutoFit/>
          </a:bodyPr>
          <a:lstStyle/>
          <a:p/>
          <a:p>
            <a:pPr algn="l">
              <a:defRPr sz="1000" b="0">
                <a:solidFill>
                  <a:srgbClr val="000000"/>
                </a:solidFill>
                <a:latin typeface="맑은 고딕"/>
              </a:defRPr>
            </a:pPr>
            <a:r>
              <a:t>질문 : ㅁㄴㄹㄴㅁㄹㄴㅁㅇㄹㅇㄹㄴㄹㄴㅁㅇㄻㄴㅇㄹㄴㅁㅇㄹㄴㅁㅇㄹㄴㅁㅇㄹㄴㅁㅇㄻㄴㅇㄻㄴㅇㄹㄴㅁㅇㄻㄻㄴㄹㄴㅁㅇㄻㅇㄻㄴㅇㄹㄴㅁㅇㄹ</a:t>
            </a:r>
          </a:p>
        </p:txBody>
      </p:sp>
      <p:sp>
        <p:nvSpPr>
          <p:cNvPr id="6" name="Rectangle 5"/>
          <p:cNvSpPr/>
          <p:nvPr/>
        </p:nvSpPr>
        <p:spPr>
          <a:xfrm>
            <a:off x="457200" y="1691639"/>
            <a:ext cx="68580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600199"/>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대학에서 경영학과 중어중문학을 전공하며 배운 지식들을 실무에 </a:t>
            </a:r>
            <a:r>
              <a:rPr u="sng" b="1" sz="1200">
                <a:solidFill>
                  <a:srgbClr val="000000"/>
                </a:solidFill>
                <a:latin typeface="맑은 고딕"/>
              </a:rPr>
              <a:t>(1)적용하기 위해 ○○공사에서 인턴과 계약직 사원으로 근무했습니다. 국제곡물정보와 해외농산물수입정보를 조사하며 농산물 가격 변동을 파악하고 선제적으로 관리함으로써, 수급관리에</a:t>
            </a:r>
            <a:r>
              <a:rPr sz="1200">
                <a:solidFill>
                  <a:srgbClr val="000000"/>
                </a:solidFill>
                <a:latin typeface="맑은 고딕"/>
              </a:rPr>
              <a:t> 대한 실무 경험을 쌓고자 노력하였습니다.특히 농산물수입동향보고서 작성과 해외수입정보검증회의 개최를 통해 수입농산물과 관세제도에 대한 전문지식을 쌓았으며, 외신보도모니터링과 해외 모니터들과의 소통을 통해 실무적 외국어 능력도 향상시켰습니다. 이를 통해 농산물수급관리와 수입동향조사에 필요한 분석력 및 전문성을 갖출 수 있었습니다.입사 후 이러한 경험을 바탕으로 공사의 핵심사업인 </a:t>
            </a:r>
            <a:r>
              <a:rPr u="sng" b="1" sz="1200">
                <a:solidFill>
                  <a:srgbClr val="000000"/>
                </a:solidFill>
                <a:latin typeface="맑은 고딕"/>
              </a:rPr>
              <a:t>(2)농산물 수급관리 업무에 기여하고자 합니다. 수입정보조사와 관세제도에 대한 지식을 활용해 시장 변화에 선제적으로 대응할 수 있는 전략을 수립하고, 외국어 소통능력을</a:t>
            </a:r>
            <a:r>
              <a:rPr sz="1200">
                <a:solidFill>
                  <a:srgbClr val="000000"/>
                </a:solidFill>
                <a:latin typeface="맑은 고딕"/>
              </a:rPr>
              <a:t> 적극 활용하여 글로벌 농산물시장에 대한 이해를 넓혀 수급 안정화에 이바지하는 인재가 되겠습니다.</a:t>
            </a:r>
          </a:p>
        </p:txBody>
      </p:sp>
      <p:sp>
        <p:nvSpPr>
          <p:cNvPr id="8" name="TextBox 7"/>
          <p:cNvSpPr txBox="1"/>
          <p:nvPr/>
        </p:nvSpPr>
        <p:spPr>
          <a:xfrm>
            <a:off x="457200" y="7136892"/>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731252"/>
            <a:ext cx="68580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8051292"/>
            <a:ext cx="68580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latin typeface="맑은 고딕"/>
              </a:defRPr>
            </a:pPr>
            <a:r>
              <a:t>(1) ○○공사에서 인턴과 계약직 사원으로 근무하면서 얻은 가장 큰 실무 경험은 무엇이었나요?</a:t>
            </a:r>
            <a:br/>
            <a:r>
              <a:t>(2) 농산물 수급관리 업무에서 외국어 소통 능력을 어떻게 활용할 계획인가요?</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2743200" cy="457200"/>
          </a:xfrm>
          <a:prstGeom prst="rect">
            <a:avLst/>
          </a:prstGeom>
          <a:noFill/>
        </p:spPr>
        <p:txBody>
          <a:bodyPr wrap="none">
            <a:spAutoFit/>
          </a:bodyPr>
          <a:lstStyle/>
          <a:p/>
          <a:p>
            <a:pPr algn="l"/>
            <a:r>
              <a:rPr b="1" sz="1000">
                <a:latin typeface="맑은 고딕"/>
              </a:rPr>
              <a:t>수험번호 : </a:t>
            </a:r>
            <a:r>
              <a:rPr b="0" sz="1000">
                <a:latin typeface="맑은 고딕"/>
              </a:rPr>
              <a:t>C0100002
</a:t>
            </a:r>
            <a:r>
              <a:rPr b="1" sz="1000">
                <a:latin typeface="맑은 고딕"/>
              </a:rPr>
              <a:t>지원분야 : </a:t>
            </a:r>
            <a:r>
              <a:rPr b="0" sz="1000">
                <a:latin typeface="맑은 고딕"/>
              </a:rPr>
              <a:t>테스트분야입니다</a:t>
            </a:r>
          </a:p>
        </p:txBody>
      </p:sp>
      <p:sp>
        <p:nvSpPr>
          <p:cNvPr id="4" name="TextBox 3"/>
          <p:cNvSpPr txBox="1"/>
          <p:nvPr/>
        </p:nvSpPr>
        <p:spPr>
          <a:xfrm>
            <a:off x="457200" y="109728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554480"/>
            <a:ext cx="6858000" cy="457200"/>
          </a:xfrm>
          <a:prstGeom prst="rect">
            <a:avLst/>
          </a:prstGeom>
          <a:noFill/>
        </p:spPr>
        <p:txBody>
          <a:bodyPr wrap="square">
            <a:spAutoFit/>
          </a:bodyPr>
          <a:lstStyle/>
          <a:p/>
          <a:p>
            <a:pPr algn="l">
              <a:defRPr sz="1000" b="0">
                <a:solidFill>
                  <a:srgbClr val="000000"/>
                </a:solidFill>
                <a:latin typeface="맑은 고딕"/>
              </a:defRPr>
            </a:pPr>
            <a:r>
              <a:t>질문 : d</a:t>
            </a:r>
          </a:p>
        </p:txBody>
      </p:sp>
      <p:sp>
        <p:nvSpPr>
          <p:cNvPr id="6" name="Rectangle 5"/>
          <p:cNvSpPr/>
          <p:nvPr/>
        </p:nvSpPr>
        <p:spPr>
          <a:xfrm>
            <a:off x="457200" y="1691639"/>
            <a:ext cx="68580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600199"/>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(1)외국인유학생서포터즈 활동 당시, 중국인 팀원의 소극적인 태도로 인해 다른 팀원들이 그 친구의 퇴출을 주장하며 갈등이 발생했습니다. 당시 저는 팀원들의 의견을 존중하면서도 서포터즈 간의 원만한 관계 유지를 위해 갈등을 해결하고자 노력했습니다.우선</a:t>
            </a:r>
            <a:r>
              <a:rPr sz="1200">
                <a:solidFill>
                  <a:srgbClr val="000000"/>
                </a:solidFill>
                <a:latin typeface="맑은 고딕"/>
              </a:rPr>
              <a:t> 중국인 친구와의 면담을 통해 한국어가 서툴러 회의내용을 이해하고 맡은 업무 수행하는데 어려움을 겪고 있다는 점을 알게 되었습니다. 따라서 팀원들에게 상황을 설명하고, 퇴출보다는 그 친구의 역할을 </a:t>
            </a:r>
            <a:r>
              <a:rPr u="sng" b="1" sz="1200">
                <a:solidFill>
                  <a:srgbClr val="000000"/>
                </a:solidFill>
                <a:latin typeface="맑은 고딕"/>
              </a:rPr>
              <a:t>(2)조정하는 방향으로 함께 해결해보자고 설득했습니다. 이후 그 친구에게 회의내용을 중국어로 다시 설명해주고, 중국어 통번역 업무를 맡기며 역할을 재조정했습니다.</a:t>
            </a:r>
            <a:r>
              <a:rPr sz="1200">
                <a:solidFill>
                  <a:srgbClr val="000000"/>
                </a:solidFill>
                <a:latin typeface="맑은 고딕"/>
              </a:rPr>
              <a:t> 그 결과 중국인 친구는 활동에 적극적으로 참여하는 모습을 보였고, 팀원들 간의 관계도 원만하게 유지되었습니다.이 경험을 통해 갈등 상황속에서 소통과 배려의 중요성을 깨달았으며, 입사 후에도 부서원들과 상호 이해를 바탕으로 협력하여 조직에 긍정적인 영향을 미치고자 합니다.</a:t>
            </a:r>
          </a:p>
        </p:txBody>
      </p:sp>
      <p:sp>
        <p:nvSpPr>
          <p:cNvPr id="8" name="TextBox 7"/>
          <p:cNvSpPr txBox="1"/>
          <p:nvPr/>
        </p:nvSpPr>
        <p:spPr>
          <a:xfrm>
            <a:off x="457200" y="7136892"/>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731252"/>
            <a:ext cx="68580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8051292"/>
            <a:ext cx="68580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latin typeface="맑은 고딕"/>
              </a:defRPr>
            </a:pPr>
            <a:r>
              <a:t>(1) 외국인유학생서포터즈 활동 중 팀 내 갈등 해결을 위해 어떤 과정을 거쳤나요?</a:t>
            </a:r>
            <a:br/>
            <a:r>
              <a:t>(2) 중국인 팀원의 적극적 상태 변화를 어떻게 이끌어냈나요?</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