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4" r:id="rId4"/>
    <p:sldId id="301" r:id="rId5"/>
    <p:sldId id="265" r:id="rId6"/>
    <p:sldId id="302" r:id="rId7"/>
    <p:sldId id="300" r:id="rId8"/>
    <p:sldId id="266" r:id="rId9"/>
    <p:sldId id="262" r:id="rId10"/>
    <p:sldId id="308" r:id="rId11"/>
    <p:sldId id="264" r:id="rId12"/>
    <p:sldId id="305" r:id="rId13"/>
    <p:sldId id="307" r:id="rId14"/>
    <p:sldId id="296" r:id="rId15"/>
    <p:sldId id="303" r:id="rId16"/>
    <p:sldId id="306" r:id="rId17"/>
    <p:sldId id="304" r:id="rId1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5">
          <p15:clr>
            <a:srgbClr val="A4A3A4"/>
          </p15:clr>
        </p15:guide>
        <p15:guide id="2" orient="horz" pos="761">
          <p15:clr>
            <a:srgbClr val="A4A3A4"/>
          </p15:clr>
        </p15:guide>
        <p15:guide id="3" orient="horz" pos="5842">
          <p15:clr>
            <a:srgbClr val="A4A3A4"/>
          </p15:clr>
        </p15:guide>
        <p15:guide id="4" pos="2160">
          <p15:clr>
            <a:srgbClr val="A4A3A4"/>
          </p15:clr>
        </p15:guide>
        <p15:guide id="5" pos="164">
          <p15:clr>
            <a:srgbClr val="A4A3A4"/>
          </p15:clr>
        </p15:guide>
        <p15:guide id="6" pos="4156">
          <p15:clr>
            <a:srgbClr val="A4A3A4"/>
          </p15:clr>
        </p15:guide>
        <p15:guide id="7" orient="horz" pos="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E9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1CBB6-78DD-441A-96BD-B1877523F332}" v="2" dt="2024-03-10T14:56:24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howGuides="1">
      <p:cViewPr varScale="1">
        <p:scale>
          <a:sx n="70" d="100"/>
          <a:sy n="70" d="100"/>
        </p:scale>
        <p:origin x="3480" y="84"/>
      </p:cViewPr>
      <p:guideLst>
        <p:guide orient="horz" pos="3165"/>
        <p:guide orient="horz" pos="761"/>
        <p:guide orient="horz" pos="5842"/>
        <p:guide pos="2160"/>
        <p:guide pos="164"/>
        <p:guide pos="4156"/>
        <p:guide orient="horz"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6858000" cy="416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9633520"/>
            <a:ext cx="6858000" cy="272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831728" y="9623623"/>
            <a:ext cx="117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- </a:t>
            </a:r>
            <a:fld id="{EE66E6FA-36D9-4D3A-B5B0-A974C4DC80E2}" type="slidenum">
              <a:rPr lang="ko-KR" altLang="en-US" sz="1200" smtClean="0">
                <a:latin typeface="HY헤드라인M" pitchFamily="18" charset="-127"/>
                <a:ea typeface="HY헤드라인M" pitchFamily="18" charset="-127"/>
              </a:rPr>
              <a:pPr algn="ctr"/>
              <a:t>‹#›</a:t>
            </a:fld>
            <a:r>
              <a:rPr lang="ko-KR" altLang="en-US" sz="12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200" dirty="0">
                <a:latin typeface="HY헤드라인M" pitchFamily="18" charset="-127"/>
                <a:ea typeface="HY헤드라인M" pitchFamily="18" charset="-127"/>
              </a:rPr>
              <a:t>-</a:t>
            </a:r>
            <a:endParaRPr lang="ko-KR" altLang="en-US" sz="12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EDC2262-9A36-23EA-A266-B990825C2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4" y="9719906"/>
            <a:ext cx="943379" cy="11434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787138"/>
            <a:ext cx="6858000" cy="1431076"/>
          </a:xfrm>
          <a:prstGeom prst="rect">
            <a:avLst/>
          </a:prstGeom>
          <a:solidFill>
            <a:srgbClr val="56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07616" y="3440832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Version 2.4.3.2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0859" y="8724900"/>
            <a:ext cx="3556282" cy="17780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cs typeface="Vrinda" pitchFamily="34" charset="0"/>
              </a:rPr>
              <a:t>Copyright ® ANYTRON. All right reserved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cs typeface="Vrind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7140" y="388428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2024 / 04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C1AED9D-9E76-62D6-BFFB-DF8275EA3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56" y="272480"/>
            <a:ext cx="1692828" cy="205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ECAF8-7002-05CA-8AD0-2D865A75B568}"/>
              </a:ext>
            </a:extLst>
          </p:cNvPr>
          <p:cNvSpPr txBox="1"/>
          <p:nvPr/>
        </p:nvSpPr>
        <p:spPr>
          <a:xfrm>
            <a:off x="1183032" y="2057722"/>
            <a:ext cx="449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RFID Printer </a:t>
            </a:r>
            <a:r>
              <a:rPr lang="ko-KR" altLang="en-US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프로그래밍 가이드</a:t>
            </a:r>
            <a:endParaRPr lang="en-US" altLang="ko-KR" sz="2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For BT-200</a:t>
            </a:r>
            <a:endParaRPr lang="en-GH" sz="2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5" name="그림 14" descr="기계, 가전, 전자제품이(가) 표시된 사진&#10;&#10;자동 생성된 설명">
            <a:extLst>
              <a:ext uri="{FF2B5EF4-FFF2-40B4-BE49-F238E27FC236}">
                <a16:creationId xmlns:a16="http://schemas.microsoft.com/office/drawing/2014/main" id="{FA97B103-C7D8-C0BE-6F75-3DF3944E0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398632"/>
            <a:ext cx="2580844" cy="25783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350" y="705223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2.13 TagPrint2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52864"/>
              </p:ext>
            </p:extLst>
          </p:nvPr>
        </p:nvGraphicFramePr>
        <p:xfrm>
          <a:off x="260350" y="1137271"/>
          <a:ext cx="6337302" cy="813620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676">
                  <a:extLst>
                    <a:ext uri="{9D8B030D-6E8A-4147-A177-3AD203B41FA5}">
                      <a16:colId xmlns:a16="http://schemas.microsoft.com/office/drawing/2014/main" val="3593186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TagPrint2(LPTSTR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lpResult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LPTSTR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lpErrorMessage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LPINT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lpErrorCount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실행결과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. 0: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성공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+mn-ea"/>
                        </a:rPr>
                        <a:t>그외의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경우는 에러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에러코드는 별도의 에러코드 참조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LPTSTR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lpResult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EPC(16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발행결과코드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(16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EPC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코드와 발행결과코드를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“,”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구분하여 반환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lpErrorMessage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오류가 있을 경우의 오류코드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660391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lpErrorCount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오류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맷수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692941"/>
                  </a:ext>
                </a:extLst>
              </a:tr>
              <a:tr h="1330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SetFileName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SetVariableData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의해 지정된 서식파일과 데이터를 가지고 태그발행을 진행합니다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호출하기에 앞서 반드시 서식파일이 미리 지정되어 있어야 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성공여부와 에러코드는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반환값을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확인이 가능하고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매개변수를 통해 발급한 태그의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EPC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데이터와 실패한 경우의 오류내용을 확인할 수 있습니다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오류가 있어 프린터 내부적으로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있을 경우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lpErrorCount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오류매수 확인이 가능합니다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&lt;C++ MFC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이용하는 경우 예시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-1;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TCHAR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szEpcBuf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[512] = {0x00,};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TCHAR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szErrorMessage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[128] = {0x00,};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iErrorCount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SetFileName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(_T(“C:\\Test\\myForm.txt”));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SetVariableData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(_T(“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!!123456!!10000!!100A1011230D0D0A0CDD11”), _T(“!!”));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TagPrint2(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szEpcBuf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szErrorMessage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&amp;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iErrorCount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(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== 0) { // 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성공처리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{  // 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실패처리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1050" i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&lt;C#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에서 이용하는 경우 예시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&gt;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 = -1;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iErrorCount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 = 0;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StringBuilder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sbResult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= new StringBuilder(512);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StringBuilder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sbErrorMessage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 = new StringBuilder(128);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TagPrintWrapper.SetFileName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(“C:\\Test\\myForm.txt”);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TagPrintWrapper.SetVariableData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(“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!!123456!!10000!!100A1011230D0D0A0CDD11”, “!!”);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 = TagPrintWrapper.TagPrint2(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sbResult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sbErrorMessage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, out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iErrorCount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if (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 == 0) { // 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+mn-ea"/>
                        </a:rPr>
                        <a:t>성공처리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else {   // 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+mn-ea"/>
                        </a:rPr>
                        <a:t>실패처리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2CF710-9F72-75FE-4F6A-76FF674E9B83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138154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9C2EE-8976-4C50-8AD2-26B8DDABBF21}"/>
              </a:ext>
            </a:extLst>
          </p:cNvPr>
          <p:cNvSpPr/>
          <p:nvPr/>
        </p:nvSpPr>
        <p:spPr>
          <a:xfrm>
            <a:off x="260350" y="704528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2.14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ReadResponse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8AE4D40-150A-400F-B918-E9DED27E4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52072"/>
              </p:ext>
            </p:extLst>
          </p:nvPr>
        </p:nvGraphicFramePr>
        <p:xfrm>
          <a:off x="260350" y="1136576"/>
          <a:ext cx="6337302" cy="46440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ReadResponse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(LPTSTR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lpResp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LPTSTR </a:t>
                      </a:r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lpResp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태그발행기로부터 수신된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태그발행기에서 보내온 응답문자열을 파라미터로 반환합니다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ReadResponse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명령에 의해 발행기와 연결되어 있는 포트의 수신 버퍼 내용을 읽어 반환하며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읽혀진 내용은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수신버퍼에서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지워집니다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프로그램내에서 사용할 때에는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타이머등을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이용하여 주기적으로 수신버퍼의 내용을 읽어주도록 구현하는 것이 필요합니다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TagPrintWrapper.SetFilename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(“C:\\Test\\test.txt");</a:t>
                      </a:r>
                    </a:p>
                    <a:p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TagPrintWrapper.SetVariableData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("111!!112233445566778899AABBCC!!ABC“, “!!”);</a:t>
                      </a:r>
                    </a:p>
                    <a:p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iResult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TagPrint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sbEpcData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sbErrorMessage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......</a:t>
                      </a:r>
                    </a:p>
                    <a:p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TagPrintWrapper.ReadResponse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sbBufResponse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---&gt; </a:t>
                      </a:r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sbBufResponse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“1 page printed.EPC:112233445566778899AABBCC.error-code:0000\r\n“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altLang="en-US" sz="11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2FD67D-3391-944C-DF65-D6F3AE132E52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9C2EE-8976-4C50-8AD2-26B8DDABBF21}"/>
              </a:ext>
            </a:extLst>
          </p:cNvPr>
          <p:cNvSpPr/>
          <p:nvPr/>
        </p:nvSpPr>
        <p:spPr>
          <a:xfrm>
            <a:off x="260350" y="704528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2.15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SetPrinterSetting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8AE4D40-150A-400F-B918-E9DED27E4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12591"/>
              </p:ext>
            </p:extLst>
          </p:nvPr>
        </p:nvGraphicFramePr>
        <p:xfrm>
          <a:off x="260350" y="1136576"/>
          <a:ext cx="6337302" cy="7920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SetPrinterSetting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ST_PrinterSetting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prtSet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ST_PrinterSetting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dirty="0" err="1">
                          <a:latin typeface="+mn-ea"/>
                          <a:ea typeface="+mn-ea"/>
                        </a:rPr>
                        <a:t>prtSet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프린터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세팅정보를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위한 구조체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세팅정보를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갖는 구조체를 매개변수로 전달하여 설정을 수행합니다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ST_PrinterSetting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구조체의 원형은 아래와 같습니다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typedef struct _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stPrinterSetting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 {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   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strModelName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모델명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   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strIpAddress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IP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주소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strSerialPort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RS232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포트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iConnectType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연결유형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iTcpPort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TCP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포트번호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iRfAttenW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RFID Write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+mn-ea"/>
                        </a:rPr>
                        <a:t>출력감쇄값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iRfAttenR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RFID Read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+mn-ea"/>
                        </a:rPr>
                        <a:t>출력감쇄값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iRfEncOffset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RFID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+mn-ea"/>
                        </a:rPr>
                        <a:t>엔코딩위치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옵셋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iCutPos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커팅위치 옵셋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iDarkness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인쇄농도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iSpeed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인쇄속도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iMediaType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용지유형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iSensorType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센서유형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iHorOffset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수평인쇄 위치 옵셋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iVerOffset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수직인쇄 위치 옵셋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bool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bUseUMI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 // UMI Field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세팅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}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ST_PrinterSetting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;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4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ST_PrinterSetting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stPrtConfig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endParaRPr lang="en-US" altLang="ko-KR" sz="105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구조체의 값 채우기</a:t>
                      </a:r>
                      <a:endParaRPr lang="en-US" altLang="ko-KR" sz="105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stPrtConfig.strModelName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“ANYONE”;</a:t>
                      </a:r>
                    </a:p>
                    <a:p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  <a:p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프린터 설정</a:t>
                      </a:r>
                      <a:endParaRPr lang="en-US" altLang="ko-KR" sz="105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TagPrintWrapper.SetPrinterSetting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5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stPrtConfig</a:t>
                      </a:r>
                      <a:r>
                        <a:rPr lang="en-US" altLang="ko-KR" sz="105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altLang="en-US" sz="11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2FD67D-3391-944C-DF65-D6F3AE132E52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140412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9C2EE-8976-4C50-8AD2-26B8DDABBF21}"/>
              </a:ext>
            </a:extLst>
          </p:cNvPr>
          <p:cNvSpPr/>
          <p:nvPr/>
        </p:nvSpPr>
        <p:spPr>
          <a:xfrm>
            <a:off x="260350" y="704528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2.16 ExecuteBT200InternalCommand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FD67D-3391-944C-DF65-D6F3AE132E52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5E261B-E86C-64C9-3305-596A8D2B0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25222"/>
              </p:ext>
            </p:extLst>
          </p:nvPr>
        </p:nvGraphicFramePr>
        <p:xfrm>
          <a:off x="260350" y="1136650"/>
          <a:ext cx="6337301" cy="8136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ExecuteBT200InternalCommand(LPCTSTR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strCommand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LPTSTR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lpResponse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실행결과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0-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그외의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에러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strCommand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발행기로 전송할 문자열 형태의 내부 명령구문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lpResponse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실행결과 문자열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590664"/>
                  </a:ext>
                </a:extLst>
              </a:tr>
              <a:tr h="4640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연결된 태그발행기로 파라미터로 전달된 내부 명령구문을 전송하고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그결과를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문자열 형태의 파라미터로 반환합니다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주로 프린터 내부의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설정값을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조회할 때 사용한다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명령구문 형식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&amp; V1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getval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질의종류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질의종류는 아래 참조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모델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printer</a:t>
                      </a: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시리얼 번호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serial_no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eth_mac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주소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eth_ip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DHCP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eth_dhcp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서브넷마스크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eth_mask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Gateway 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eth_gateway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상태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printer_status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version</a:t>
                      </a: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마일리지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mileage</a:t>
                      </a: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sensor_select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용지종류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media_sensor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인쇄농도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density</a:t>
                      </a: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인쇄속도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speed</a:t>
                      </a: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RFID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옵셋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rfid_pos_offset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RFID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 파워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rfid_write_power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RFID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 파워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rfid_read_power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string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strCmd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= “&amp; V1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getval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\”printer\””;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StringBuilder sb = new StringBuilder();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TagPrintWrapper.ExecuteBT200InternalCommand(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strCmd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 sb);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String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strPrinterName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=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sb.ToString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5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0350" y="776536"/>
            <a:ext cx="63373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반환코드 리스트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CC0D16-781D-4C5F-AF3B-86E812CD5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25553"/>
              </p:ext>
            </p:extLst>
          </p:nvPr>
        </p:nvGraphicFramePr>
        <p:xfrm>
          <a:off x="260350" y="1208088"/>
          <a:ext cx="6337299" cy="7612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450">
                  <a:extLst>
                    <a:ext uri="{9D8B030D-6E8A-4147-A177-3AD203B41FA5}">
                      <a16:colId xmlns:a16="http://schemas.microsoft.com/office/drawing/2014/main" val="935431925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221135246"/>
                    </a:ext>
                  </a:extLst>
                </a:gridCol>
                <a:gridCol w="1512465">
                  <a:extLst>
                    <a:ext uri="{9D8B030D-6E8A-4147-A177-3AD203B41FA5}">
                      <a16:colId xmlns:a16="http://schemas.microsoft.com/office/drawing/2014/main" val="4055106261"/>
                    </a:ext>
                  </a:extLst>
                </a:gridCol>
              </a:tblGrid>
              <a:tr h="243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반환코드값</a:t>
                      </a:r>
                      <a:endParaRPr lang="ko-KR" altLang="en-US" sz="105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내      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55071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OK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70591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0x0010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리더모듈</a:t>
                      </a:r>
                      <a:r>
                        <a:rPr lang="ko-KR" altLang="en-US" sz="900" dirty="0"/>
                        <a:t> 데이터 전송프레임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09717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0x0011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리더모듈</a:t>
                      </a:r>
                      <a:r>
                        <a:rPr lang="ko-KR" altLang="en-US" sz="900" dirty="0"/>
                        <a:t> 데이터 형식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225158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0x0012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 err="1"/>
                        <a:t>리더모듈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BCC </a:t>
                      </a:r>
                      <a:r>
                        <a:rPr lang="ko-KR" altLang="en-US" sz="900" dirty="0"/>
                        <a:t>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136627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0x0021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/>
                        <a:t>설정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56238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0x0022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 err="1"/>
                        <a:t>리더모듈에서</a:t>
                      </a:r>
                      <a:r>
                        <a:rPr lang="ko-KR" altLang="en-US" sz="900" dirty="0"/>
                        <a:t> 지원하지 않는 명령임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447455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0x0023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 err="1"/>
                        <a:t>리더모듈</a:t>
                      </a:r>
                      <a:r>
                        <a:rPr lang="ko-KR" altLang="en-US" sz="900" dirty="0"/>
                        <a:t> 펌웨어 형식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55688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0x0024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 err="1"/>
                        <a:t>리더모듈의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Flash </a:t>
                      </a:r>
                      <a:r>
                        <a:rPr lang="ko-KR" altLang="en-US" sz="900" dirty="0"/>
                        <a:t>메모리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31403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0x0025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 err="1"/>
                        <a:t>리더모듈</a:t>
                      </a:r>
                      <a:r>
                        <a:rPr lang="ko-KR" altLang="en-US" sz="900" dirty="0"/>
                        <a:t> 펌웨어 기록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54501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0x0071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</a:t>
                      </a:r>
                      <a:r>
                        <a:rPr lang="ko-KR" altLang="en-US" sz="900" dirty="0"/>
                        <a:t> 읽기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13568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0x0072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/>
                        <a:t>쓰기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852875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0x0073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/>
                        <a:t>태그 감지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890919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0x0074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/>
                        <a:t>메모리 주소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095905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0x0076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/>
                        <a:t>지원하지 않는 태그 명령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850670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0x0079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/>
                        <a:t>오퍼레이션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타임아웃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972730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0x0080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/>
                        <a:t>파라미터 설정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789420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0x00FF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RFID </a:t>
                      </a:r>
                      <a:r>
                        <a:rPr lang="ko-KR" altLang="en-US" sz="900" dirty="0"/>
                        <a:t>모듈관련 </a:t>
                      </a:r>
                      <a:r>
                        <a:rPr lang="en-US" altLang="ko-KR" sz="900" dirty="0"/>
                        <a:t>UNKNOWN </a:t>
                      </a:r>
                      <a:r>
                        <a:rPr lang="ko-KR" altLang="en-US" sz="900" dirty="0"/>
                        <a:t>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070370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0x0100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용지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013729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0x0200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용지 걸림 또는 용지 센싱 오류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29819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0x0300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리본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220685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0x0400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프린트 헤드 열림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477739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0x0900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프린터의 </a:t>
                      </a:r>
                      <a:r>
                        <a:rPr lang="ko-KR" altLang="en-US" sz="900"/>
                        <a:t>상태가 에러상태임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890934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0x0A00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프린터 커터 걸림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658212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0x0E00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프린터 펌웨어 업데이트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404361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0x0F00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프린트 헤드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267960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0x1000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프린트 헤드 과열 감지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068926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0x1100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프린터 메모리 쓰기 에러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495651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0x6500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프로그램 타임아웃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542354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0x6600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포트연결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563052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0x6700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서식파일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409366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0x6800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서식파일 열기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028478"/>
                  </a:ext>
                </a:extLst>
              </a:tr>
              <a:tr h="230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0xCA00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데이터 전송 실패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57643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C0BCDA1-FC01-E79A-4594-593737602FCE}"/>
              </a:ext>
            </a:extLst>
          </p:cNvPr>
          <p:cNvSpPr txBox="1"/>
          <p:nvPr/>
        </p:nvSpPr>
        <p:spPr>
          <a:xfrm>
            <a:off x="5442742" y="170275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3.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반환코드 리스트</a:t>
            </a:r>
          </a:p>
        </p:txBody>
      </p:sp>
    </p:spTree>
    <p:extLst>
      <p:ext uri="{BB962C8B-B14F-4D97-AF65-F5344CB8AC3E}">
        <p14:creationId xmlns:p14="http://schemas.microsoft.com/office/powerpoint/2010/main" val="38984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60350" y="776536"/>
            <a:ext cx="63373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닷넷환경에서의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BCDA1-FC01-E79A-4594-593737602FCE}"/>
              </a:ext>
            </a:extLst>
          </p:cNvPr>
          <p:cNvSpPr txBox="1"/>
          <p:nvPr/>
        </p:nvSpPr>
        <p:spPr>
          <a:xfrm>
            <a:off x="5186262" y="170275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4. </a:t>
            </a: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닷넷환경에서의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 개발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2C426-E390-D964-BC34-D77E3F05C087}"/>
              </a:ext>
            </a:extLst>
          </p:cNvPr>
          <p:cNvSpPr txBox="1"/>
          <p:nvPr/>
        </p:nvSpPr>
        <p:spPr>
          <a:xfrm>
            <a:off x="260350" y="2360712"/>
            <a:ext cx="6337300" cy="6913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ko-KR"/>
            </a:defPPr>
            <a:lvl1pPr>
              <a:defRPr sz="900"/>
            </a:lvl1pPr>
          </a:lstStyle>
          <a:p>
            <a:r>
              <a:rPr lang="ko-KR" altLang="en-US" sz="1050" dirty="0" err="1"/>
              <a:t>using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System.Runtime.InteropServices</a:t>
            </a:r>
            <a:r>
              <a:rPr lang="ko-KR" altLang="en-US" sz="1050" dirty="0"/>
              <a:t>;</a:t>
            </a:r>
          </a:p>
          <a:p>
            <a:r>
              <a:rPr lang="ko-KR" altLang="en-US" sz="1050" dirty="0" err="1"/>
              <a:t>using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System.Text</a:t>
            </a:r>
            <a:r>
              <a:rPr lang="ko-KR" altLang="en-US" sz="1050" dirty="0"/>
              <a:t>;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namespace</a:t>
            </a:r>
            <a:r>
              <a:rPr lang="ko-KR" altLang="en-US" sz="1050" dirty="0"/>
              <a:t> ANYONE_LIB</a:t>
            </a:r>
          </a:p>
          <a:p>
            <a:r>
              <a:rPr lang="ko-KR" altLang="en-US" sz="1050" dirty="0"/>
              <a:t>{</a:t>
            </a:r>
            <a:endParaRPr lang="en-US" altLang="ko-KR" sz="1050" dirty="0"/>
          </a:p>
          <a:p>
            <a:r>
              <a:rPr lang="en-US" altLang="ko-KR" sz="1050" dirty="0"/>
              <a:t>    [</a:t>
            </a:r>
            <a:r>
              <a:rPr lang="en-US" altLang="ko-KR" sz="1050" dirty="0" err="1"/>
              <a:t>StructLayout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LayoutKind.Sequential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CharSet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CharSet.Unicode</a:t>
            </a:r>
            <a:r>
              <a:rPr lang="en-US" altLang="ko-KR" sz="1050" dirty="0"/>
              <a:t>)]</a:t>
            </a:r>
          </a:p>
          <a:p>
            <a:r>
              <a:rPr lang="en-US" altLang="ko-KR" sz="1050" dirty="0"/>
              <a:t>    public struct </a:t>
            </a:r>
            <a:r>
              <a:rPr lang="en-US" altLang="ko-KR" sz="1050" dirty="0" err="1"/>
              <a:t>ST_PrinterSetting</a:t>
            </a:r>
            <a:endParaRPr lang="en-US" altLang="ko-KR" sz="1050" dirty="0"/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[</a:t>
            </a:r>
            <a:r>
              <a:rPr lang="en-US" altLang="ko-KR" sz="1050" dirty="0" err="1"/>
              <a:t>MarshalAs</a:t>
            </a:r>
            <a:r>
              <a:rPr lang="en-US" altLang="ko-KR" sz="1050" dirty="0"/>
              <a:t>(</a:t>
            </a:r>
            <a:r>
              <a:rPr lang="en-US" altLang="ko-KR" sz="1050" dirty="0" err="1"/>
              <a:t>UnmanagedType.LPWStr</a:t>
            </a:r>
            <a:r>
              <a:rPr lang="en-US" altLang="ko-KR" sz="1050" dirty="0"/>
              <a:t>)]</a:t>
            </a:r>
          </a:p>
          <a:p>
            <a:r>
              <a:rPr lang="en-US" altLang="ko-KR" sz="1050" dirty="0"/>
              <a:t>        public string </a:t>
            </a:r>
            <a:r>
              <a:rPr lang="en-US" altLang="ko-KR" sz="1050" dirty="0" err="1"/>
              <a:t>strModelName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[</a:t>
            </a:r>
            <a:r>
              <a:rPr lang="en-US" altLang="ko-KR" sz="1050" dirty="0" err="1"/>
              <a:t>MarshalAs</a:t>
            </a:r>
            <a:r>
              <a:rPr lang="en-US" altLang="ko-KR" sz="1050" dirty="0"/>
              <a:t>(</a:t>
            </a:r>
            <a:r>
              <a:rPr lang="en-US" altLang="ko-KR" sz="1050" dirty="0" err="1"/>
              <a:t>UnmanagedType.LPWStr</a:t>
            </a:r>
            <a:r>
              <a:rPr lang="en-US" altLang="ko-KR" sz="1050" dirty="0"/>
              <a:t>)]</a:t>
            </a:r>
          </a:p>
          <a:p>
            <a:r>
              <a:rPr lang="en-US" altLang="ko-KR" sz="1050" dirty="0"/>
              <a:t>        public string </a:t>
            </a:r>
            <a:r>
              <a:rPr lang="en-US" altLang="ko-KR" sz="1050" dirty="0" err="1"/>
              <a:t>strIpAddress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[</a:t>
            </a:r>
            <a:r>
              <a:rPr lang="en-US" altLang="ko-KR" sz="1050" dirty="0" err="1"/>
              <a:t>MarshalAs</a:t>
            </a:r>
            <a:r>
              <a:rPr lang="en-US" altLang="ko-KR" sz="1050" dirty="0"/>
              <a:t>(</a:t>
            </a:r>
            <a:r>
              <a:rPr lang="en-US" altLang="ko-KR" sz="1050" dirty="0" err="1"/>
              <a:t>UnmanagedType.LPWStr</a:t>
            </a:r>
            <a:r>
              <a:rPr lang="en-US" altLang="ko-KR" sz="1050" dirty="0"/>
              <a:t>)]</a:t>
            </a:r>
          </a:p>
          <a:p>
            <a:r>
              <a:rPr lang="en-US" altLang="ko-KR" sz="1050" dirty="0"/>
              <a:t>        public string </a:t>
            </a:r>
            <a:r>
              <a:rPr lang="en-US" altLang="ko-KR" sz="1050" dirty="0" err="1"/>
              <a:t>strSerialPort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iConnectType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iTcpPort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iRfAttenW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iRfAttenR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iRfEncOffset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iCutPos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iDarkness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iSpeed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iMediaType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iSensorType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iHorOffset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public int </a:t>
            </a:r>
            <a:r>
              <a:rPr lang="en-US" altLang="ko-KR" sz="1050" dirty="0" err="1"/>
              <a:t>iVerOffset</a:t>
            </a:r>
            <a:r>
              <a:rPr lang="en-US" altLang="ko-KR" sz="105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[</a:t>
            </a:r>
            <a:r>
              <a:rPr lang="en-US" altLang="ko-KR" sz="1050" dirty="0" err="1"/>
              <a:t>MarshalAs</a:t>
            </a:r>
            <a:r>
              <a:rPr lang="en-US" altLang="ko-KR" sz="1050" dirty="0"/>
              <a:t>(UnmanagedType.I1)]</a:t>
            </a:r>
          </a:p>
          <a:p>
            <a:r>
              <a:rPr lang="en-US" altLang="ko-KR" sz="1050" dirty="0"/>
              <a:t>        public bool </a:t>
            </a:r>
            <a:r>
              <a:rPr lang="en-US" altLang="ko-KR" sz="1050" dirty="0" err="1"/>
              <a:t>bUseUMI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}</a:t>
            </a:r>
          </a:p>
          <a:p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D1148-59CE-DBF8-D2D2-6253562296CB}"/>
              </a:ext>
            </a:extLst>
          </p:cNvPr>
          <p:cNvSpPr/>
          <p:nvPr/>
        </p:nvSpPr>
        <p:spPr>
          <a:xfrm>
            <a:off x="260350" y="1222624"/>
            <a:ext cx="633730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닷넷환경에서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사용하기 위해서는 아래와 같이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Wrapper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별도로 작성해서 사용하면 아주 간단하면서도 편리하게 사용이 가능합니다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플랫폼간의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 호환성을 위해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마샬링을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점에 유의해 주시기 바랍니다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821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BCDA1-FC01-E79A-4594-593737602FCE}"/>
              </a:ext>
            </a:extLst>
          </p:cNvPr>
          <p:cNvSpPr txBox="1"/>
          <p:nvPr/>
        </p:nvSpPr>
        <p:spPr>
          <a:xfrm>
            <a:off x="5186262" y="170275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4. </a:t>
            </a: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닷넷환경에서의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 개발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2C426-E390-D964-BC34-D77E3F05C087}"/>
              </a:ext>
            </a:extLst>
          </p:cNvPr>
          <p:cNvSpPr txBox="1"/>
          <p:nvPr/>
        </p:nvSpPr>
        <p:spPr>
          <a:xfrm>
            <a:off x="260350" y="560513"/>
            <a:ext cx="6337300" cy="8713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sz="900" dirty="0"/>
              <a:t>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class</a:t>
            </a:r>
            <a:r>
              <a:rPr lang="ko-KR" altLang="en-US" sz="900" dirty="0"/>
              <a:t> </a:t>
            </a:r>
            <a:r>
              <a:rPr lang="ko-KR" altLang="en-US" sz="900" dirty="0" err="1"/>
              <a:t>TagPrintWrapper</a:t>
            </a:r>
            <a:endParaRPr lang="ko-KR" altLang="en-US" sz="900" dirty="0"/>
          </a:p>
          <a:p>
            <a:r>
              <a:rPr lang="ko-KR" altLang="en-US" sz="900" dirty="0"/>
              <a:t>    {</a:t>
            </a:r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SetUp</a:t>
            </a:r>
            <a:r>
              <a:rPr lang="ko-KR" altLang="en-US" sz="900" dirty="0"/>
              <a:t>();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SetFileName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UnmanagedType.LPWStr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strFileName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SetVariableData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UnmanagedType.LPWStr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strTagDts</a:t>
            </a:r>
            <a:r>
              <a:rPr lang="ko-KR" altLang="en-US" sz="900" dirty="0"/>
              <a:t>, 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UnmanagedType.LPWStr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strDelim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TagPrint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UnmanagedType.LPTStr</a:t>
            </a:r>
            <a:r>
              <a:rPr lang="ko-KR" altLang="en-US" sz="900" dirty="0"/>
              <a:t>, </a:t>
            </a:r>
            <a:r>
              <a:rPr lang="ko-KR" altLang="en-US" sz="900" dirty="0" err="1"/>
              <a:t>SizeConst</a:t>
            </a:r>
            <a:r>
              <a:rPr lang="ko-KR" altLang="en-US" sz="900" dirty="0"/>
              <a:t> = </a:t>
            </a:r>
            <a:r>
              <a:rPr lang="en-US" altLang="ko-KR" sz="900" dirty="0"/>
              <a:t>512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StringBuilder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sResult</a:t>
            </a:r>
            <a:r>
              <a:rPr lang="ko-KR" altLang="en-US" sz="900" dirty="0"/>
              <a:t>, 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UnmanagedType.LPTStr</a:t>
            </a:r>
            <a:r>
              <a:rPr lang="ko-KR" altLang="en-US" sz="900" dirty="0"/>
              <a:t>, </a:t>
            </a:r>
            <a:r>
              <a:rPr lang="ko-KR" altLang="en-US" sz="900" dirty="0" err="1"/>
              <a:t>SizeConst</a:t>
            </a:r>
            <a:r>
              <a:rPr lang="ko-KR" altLang="en-US" sz="900" dirty="0"/>
              <a:t> = 128)] </a:t>
            </a:r>
            <a:r>
              <a:rPr lang="ko-KR" altLang="en-US" sz="900" dirty="0" err="1"/>
              <a:t>StringBuilder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sErrorMessage</a:t>
            </a:r>
            <a:r>
              <a:rPr lang="ko-KR" altLang="en-US" sz="900" dirty="0"/>
              <a:t>);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TagPrint</a:t>
            </a:r>
            <a:r>
              <a:rPr lang="en-US" altLang="ko-KR" sz="900" dirty="0"/>
              <a:t>2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UnmanagedType.LPTStr</a:t>
            </a:r>
            <a:r>
              <a:rPr lang="ko-KR" altLang="en-US" sz="900" dirty="0"/>
              <a:t>, </a:t>
            </a:r>
            <a:r>
              <a:rPr lang="ko-KR" altLang="en-US" sz="900" dirty="0" err="1"/>
              <a:t>SizeConst</a:t>
            </a:r>
            <a:r>
              <a:rPr lang="ko-KR" altLang="en-US" sz="900" dirty="0"/>
              <a:t> = </a:t>
            </a:r>
            <a:r>
              <a:rPr lang="en-US" altLang="ko-KR" sz="900" dirty="0"/>
              <a:t>512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StringBuilder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sResult</a:t>
            </a:r>
            <a:r>
              <a:rPr lang="ko-KR" altLang="en-US" sz="900" dirty="0"/>
              <a:t>, 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UnmanagedType.LPTStr</a:t>
            </a:r>
            <a:r>
              <a:rPr lang="ko-KR" altLang="en-US" sz="900" dirty="0"/>
              <a:t>, </a:t>
            </a:r>
            <a:r>
              <a:rPr lang="ko-KR" altLang="en-US" sz="900" dirty="0" err="1"/>
              <a:t>SizeConst</a:t>
            </a:r>
            <a:r>
              <a:rPr lang="ko-KR" altLang="en-US" sz="900" dirty="0"/>
              <a:t> = 128)] </a:t>
            </a:r>
            <a:r>
              <a:rPr lang="ko-KR" altLang="en-US" sz="900" dirty="0" err="1"/>
              <a:t>StringBuilder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sErrorMessage</a:t>
            </a:r>
            <a:r>
              <a:rPr lang="en-US" altLang="ko-KR" sz="900" dirty="0"/>
              <a:t>, </a:t>
            </a:r>
            <a:r>
              <a:rPr lang="ko-KR" altLang="en-US" sz="900" dirty="0"/>
              <a:t>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</a:t>
            </a:r>
            <a:r>
              <a:rPr lang="ko-KR" altLang="en-US" sz="900" dirty="0"/>
              <a:t>.</a:t>
            </a:r>
            <a:r>
              <a:rPr lang="en-US" altLang="ko-KR" sz="900" dirty="0"/>
              <a:t>I4</a:t>
            </a:r>
            <a:r>
              <a:rPr lang="ko-KR" altLang="en-US" sz="900" dirty="0"/>
              <a:t>] </a:t>
            </a:r>
            <a:r>
              <a:rPr lang="en-US" altLang="ko-KR" sz="900" dirty="0"/>
              <a:t>out int </a:t>
            </a:r>
            <a:r>
              <a:rPr lang="en-US" altLang="ko-KR" sz="900" dirty="0" err="1"/>
              <a:t>nErrorCount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SendStr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UnmanagedType.LPWStr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strSend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ReadResponse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UnmanagedType.LPTStr</a:t>
            </a:r>
            <a:r>
              <a:rPr lang="ko-KR" altLang="en-US" sz="900" dirty="0"/>
              <a:t>, </a:t>
            </a:r>
            <a:r>
              <a:rPr lang="ko-KR" altLang="en-US" sz="900" dirty="0" err="1"/>
              <a:t>SizeConst</a:t>
            </a:r>
            <a:r>
              <a:rPr lang="ko-KR" altLang="en-US" sz="900" dirty="0"/>
              <a:t> = </a:t>
            </a:r>
            <a:r>
              <a:rPr lang="en-US" altLang="ko-KR" sz="900" dirty="0"/>
              <a:t>512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StringBuilder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sResponse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SendFile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UnmanagedType.LPWStr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strFilePath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SendBytes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UnmanagedType.LPArray</a:t>
            </a:r>
            <a:r>
              <a:rPr lang="ko-KR" altLang="en-US" sz="900" dirty="0"/>
              <a:t>)] </a:t>
            </a:r>
            <a:r>
              <a:rPr lang="ko-KR" altLang="en-US" sz="900" dirty="0" err="1"/>
              <a:t>byte</a:t>
            </a:r>
            <a:r>
              <a:rPr lang="ko-KR" altLang="en-US" sz="900" dirty="0"/>
              <a:t>[] </a:t>
            </a:r>
            <a:r>
              <a:rPr lang="ko-KR" altLang="en-US" sz="900" dirty="0" err="1"/>
              <a:t>pPuf</a:t>
            </a:r>
            <a:r>
              <a:rPr lang="ko-KR" altLang="en-US" sz="900" dirty="0"/>
              <a:t>, </a:t>
            </a:r>
            <a:r>
              <a:rPr lang="ko-KR" altLang="en-US" sz="900" dirty="0" err="1"/>
              <a:t>ulong</a:t>
            </a:r>
            <a:r>
              <a:rPr lang="ko-KR" altLang="en-US" sz="900" dirty="0"/>
              <a:t> </a:t>
            </a:r>
            <a:r>
              <a:rPr lang="ko-KR" altLang="en-US" sz="900" dirty="0" err="1"/>
              <a:t>count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ClosePort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UnmanagedType.LPWStr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strSerial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IsConnected</a:t>
            </a:r>
            <a:r>
              <a:rPr lang="ko-KR" altLang="en-US" sz="900" dirty="0"/>
              <a:t>();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SendControlCommand</a:t>
            </a:r>
            <a:r>
              <a:rPr lang="ko-KR" altLang="en-US" sz="900" dirty="0"/>
              <a:t>([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UnmanagedType.LPWStr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strCommand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Connect</a:t>
            </a:r>
            <a:r>
              <a:rPr lang="ko-KR" altLang="en-US" sz="900" dirty="0"/>
              <a:t>(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iType</a:t>
            </a:r>
            <a:r>
              <a:rPr lang="ko-KR" altLang="en-US" sz="900" dirty="0"/>
              <a:t>,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iPortIndex</a:t>
            </a:r>
            <a:r>
              <a:rPr lang="ko-KR" altLang="en-US" sz="900" dirty="0"/>
              <a:t>, 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UnmanagedType.LPWStr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strIp</a:t>
            </a:r>
            <a:r>
              <a:rPr lang="ko-KR" altLang="en-US" sz="900" dirty="0"/>
              <a:t>, [</a:t>
            </a:r>
            <a:r>
              <a:rPr lang="ko-KR" altLang="en-US" sz="900" dirty="0" err="1"/>
              <a:t>MarshalAs</a:t>
            </a:r>
            <a:r>
              <a:rPr lang="ko-KR" altLang="en-US" sz="900" dirty="0"/>
              <a:t>(</a:t>
            </a:r>
            <a:r>
              <a:rPr lang="ko-KR" altLang="en-US" sz="900" dirty="0" err="1"/>
              <a:t>UnmanagedType.LPWStr</a:t>
            </a:r>
            <a:r>
              <a:rPr lang="ko-KR" altLang="en-US" sz="900" dirty="0"/>
              <a:t>)] </a:t>
            </a:r>
            <a:r>
              <a:rPr lang="ko-KR" altLang="en-US" sz="900" dirty="0" err="1"/>
              <a:t>string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strModel</a:t>
            </a:r>
            <a:r>
              <a:rPr lang="ko-KR" altLang="en-US" sz="900" dirty="0"/>
              <a:t>);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Connect</a:t>
            </a:r>
            <a:r>
              <a:rPr lang="en-US" altLang="ko-KR" sz="900" dirty="0"/>
              <a:t>2</a:t>
            </a:r>
            <a:r>
              <a:rPr lang="ko-KR" altLang="en-US" sz="900" dirty="0"/>
              <a:t>();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SetPrinterSetting</a:t>
            </a:r>
            <a:r>
              <a:rPr lang="ko-KR" altLang="en-US" sz="900" dirty="0"/>
              <a:t>(</a:t>
            </a:r>
            <a:r>
              <a:rPr lang="ko-KR" altLang="en-US" sz="900" dirty="0" err="1"/>
              <a:t>ST_PrinterSetting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setupValue</a:t>
            </a:r>
            <a:r>
              <a:rPr lang="ko-KR" altLang="en-US" sz="900" dirty="0"/>
              <a:t>);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[</a:t>
            </a:r>
            <a:r>
              <a:rPr lang="ko-KR" altLang="en-US" sz="900" dirty="0" err="1"/>
              <a:t>DllImport</a:t>
            </a:r>
            <a:r>
              <a:rPr lang="ko-KR" altLang="en-US" sz="900" dirty="0"/>
              <a:t>("</a:t>
            </a:r>
            <a:r>
              <a:rPr lang="en-US" altLang="ko-KR" sz="900" dirty="0"/>
              <a:t>Anyone_TagPrint_DLL.dll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CallingConvention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CallingConvention.Cdecl</a:t>
            </a:r>
            <a:r>
              <a:rPr lang="ko-KR" altLang="en-US" sz="900" dirty="0"/>
              <a:t>)]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public</a:t>
            </a:r>
            <a:r>
              <a:rPr lang="ko-KR" altLang="en-US" sz="900" dirty="0"/>
              <a:t>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extern</a:t>
            </a:r>
            <a:r>
              <a:rPr lang="ko-KR" altLang="en-US" sz="900" dirty="0"/>
              <a:t> </a:t>
            </a:r>
            <a:r>
              <a:rPr lang="en-US" altLang="ko-KR" sz="900" dirty="0"/>
              <a:t>int</a:t>
            </a:r>
            <a:r>
              <a:rPr lang="ko-KR" altLang="en-US" sz="900" dirty="0"/>
              <a:t> </a:t>
            </a:r>
            <a:r>
              <a:rPr lang="en-US" altLang="ko-KR" sz="900" dirty="0"/>
              <a:t>ExecuteBT200InternalCommand</a:t>
            </a:r>
            <a:r>
              <a:rPr lang="ko-KR" altLang="en-US" sz="900" dirty="0"/>
              <a:t>(</a:t>
            </a:r>
            <a:r>
              <a:rPr lang="en-US" altLang="ko-KR" sz="900" dirty="0"/>
              <a:t>[</a:t>
            </a:r>
            <a:r>
              <a:rPr lang="en-US" altLang="ko-KR" sz="900" dirty="0" err="1"/>
              <a:t>MarshalAs</a:t>
            </a:r>
            <a:r>
              <a:rPr lang="en-US" altLang="ko-KR" sz="900" dirty="0"/>
              <a:t>(</a:t>
            </a:r>
            <a:r>
              <a:rPr lang="en-US" altLang="ko-KR" sz="900" dirty="0" err="1"/>
              <a:t>UnmanagedType.LPWStr</a:t>
            </a:r>
            <a:r>
              <a:rPr lang="en-US" altLang="ko-KR" sz="900" dirty="0"/>
              <a:t>)] string </a:t>
            </a:r>
            <a:r>
              <a:rPr lang="en-US" altLang="ko-KR" sz="900" dirty="0" err="1"/>
              <a:t>strCommand</a:t>
            </a:r>
            <a:r>
              <a:rPr lang="en-US" altLang="ko-KR" sz="900" dirty="0"/>
              <a:t>, [</a:t>
            </a:r>
            <a:r>
              <a:rPr lang="en-US" altLang="ko-KR" sz="900" dirty="0" err="1"/>
              <a:t>MarshalAs</a:t>
            </a:r>
            <a:r>
              <a:rPr lang="en-US" altLang="ko-KR" sz="900" dirty="0"/>
              <a:t>(</a:t>
            </a:r>
            <a:r>
              <a:rPr lang="en-US" altLang="ko-KR" sz="900" dirty="0" err="1"/>
              <a:t>UnmanagedType.LPTStr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SizeConst</a:t>
            </a:r>
            <a:r>
              <a:rPr lang="en-US" altLang="ko-KR" sz="900" dirty="0"/>
              <a:t> = 512)] StringBuilder </a:t>
            </a:r>
            <a:r>
              <a:rPr lang="en-US" altLang="ko-KR" sz="900" dirty="0" err="1"/>
              <a:t>sResponse</a:t>
            </a:r>
            <a:r>
              <a:rPr lang="ko-KR" altLang="en-US" sz="900" dirty="0"/>
              <a:t>);</a:t>
            </a:r>
          </a:p>
          <a:p>
            <a:endParaRPr lang="en-US" altLang="ko-KR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static</a:t>
            </a:r>
            <a:r>
              <a:rPr lang="ko-KR" altLang="en-US" sz="900" dirty="0"/>
              <a:t> </a:t>
            </a:r>
            <a:r>
              <a:rPr lang="ko-KR" altLang="en-US" sz="900" dirty="0" err="1"/>
              <a:t>TagPrintWrapper</a:t>
            </a:r>
            <a:r>
              <a:rPr lang="ko-KR" altLang="en-US" sz="900" dirty="0"/>
              <a:t>()</a:t>
            </a:r>
          </a:p>
          <a:p>
            <a:r>
              <a:rPr lang="ko-KR" altLang="en-US" sz="900" dirty="0"/>
              <a:t>        {</a:t>
            </a:r>
          </a:p>
          <a:p>
            <a:r>
              <a:rPr lang="ko-KR" altLang="en-US" sz="900" dirty="0"/>
              <a:t>        }</a:t>
            </a:r>
          </a:p>
          <a:p>
            <a:r>
              <a:rPr lang="ko-KR" altLang="en-US" sz="900" dirty="0"/>
              <a:t>    }</a:t>
            </a:r>
          </a:p>
          <a:p>
            <a:r>
              <a:rPr lang="ko-KR" altLang="en-US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00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BCDA1-FC01-E79A-4594-593737602FCE}"/>
              </a:ext>
            </a:extLst>
          </p:cNvPr>
          <p:cNvSpPr txBox="1"/>
          <p:nvPr/>
        </p:nvSpPr>
        <p:spPr>
          <a:xfrm>
            <a:off x="5186262" y="170275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4. </a:t>
            </a:r>
            <a:r>
              <a:rPr lang="ko-KR" altLang="en-US" sz="1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닷넷환경에서의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 개발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2C426-E390-D964-BC34-D77E3F05C087}"/>
              </a:ext>
            </a:extLst>
          </p:cNvPr>
          <p:cNvSpPr txBox="1"/>
          <p:nvPr/>
        </p:nvSpPr>
        <p:spPr>
          <a:xfrm>
            <a:off x="260350" y="1928664"/>
            <a:ext cx="6337300" cy="5689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24000" anchor="ctr" anchorCtr="0">
            <a:noAutofit/>
          </a:bodyPr>
          <a:lstStyle/>
          <a:p>
            <a:r>
              <a:rPr lang="en-US" altLang="ko-KR" sz="1000" dirty="0"/>
              <a:t>private void </a:t>
            </a:r>
            <a:r>
              <a:rPr lang="en-US" altLang="ko-KR" sz="1000" dirty="0" err="1"/>
              <a:t>btnSetup_Click</a:t>
            </a:r>
            <a:r>
              <a:rPr lang="en-US" altLang="ko-KR" sz="1000" dirty="0"/>
              <a:t>(object sender, </a:t>
            </a:r>
            <a:r>
              <a:rPr lang="en-US" altLang="ko-KR" sz="1000" dirty="0" err="1"/>
              <a:t>EventArgs</a:t>
            </a:r>
            <a:r>
              <a:rPr lang="en-US" altLang="ko-KR" sz="1000" dirty="0"/>
              <a:t> e)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TagPrintWrapper.SetUp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private void </a:t>
            </a:r>
            <a:r>
              <a:rPr lang="en-US" altLang="ko-KR" sz="1000" dirty="0" err="1"/>
              <a:t>btnPrintStart_Click</a:t>
            </a:r>
            <a:r>
              <a:rPr lang="en-US" altLang="ko-KR" sz="1000" dirty="0"/>
              <a:t>(object sender, </a:t>
            </a:r>
            <a:r>
              <a:rPr lang="en-US" altLang="ko-KR" sz="1000" dirty="0" err="1"/>
              <a:t>EventArgs</a:t>
            </a:r>
            <a:r>
              <a:rPr lang="en-US" altLang="ko-KR" sz="1000" dirty="0"/>
              <a:t> e)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int </a:t>
            </a:r>
            <a:r>
              <a:rPr lang="en-US" altLang="ko-KR" sz="1000" dirty="0" err="1"/>
              <a:t>iResult</a:t>
            </a:r>
            <a:r>
              <a:rPr lang="en-US" altLang="ko-KR" sz="1000" dirty="0"/>
              <a:t> = 0;</a:t>
            </a:r>
          </a:p>
          <a:p>
            <a:r>
              <a:rPr lang="en-US" altLang="ko-KR" sz="1000" dirty="0"/>
              <a:t>   string </a:t>
            </a:r>
            <a:r>
              <a:rPr lang="en-US" altLang="ko-KR" sz="1000" dirty="0" err="1"/>
              <a:t>strFileName</a:t>
            </a:r>
            <a:r>
              <a:rPr lang="en-US" altLang="ko-KR" sz="1000" dirty="0"/>
              <a:t> = @”C:\Test\myForm.txt”;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TagPrintWrapper.SetFileName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strFileName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TagPrintWrapper.SetVariableData</a:t>
            </a:r>
            <a:r>
              <a:rPr lang="en-US" altLang="ko-KR" sz="1000" dirty="0"/>
              <a:t>(“</a:t>
            </a:r>
            <a:r>
              <a:rPr lang="ko-KR" altLang="en-US" sz="1000" dirty="0"/>
              <a:t>홍길동</a:t>
            </a:r>
            <a:r>
              <a:rPr lang="en-US" altLang="ko-KR" sz="1000" dirty="0"/>
              <a:t>!!</a:t>
            </a:r>
            <a:r>
              <a:rPr lang="ko-KR" altLang="en-US" sz="1000" dirty="0"/>
              <a:t>대한민국</a:t>
            </a:r>
            <a:r>
              <a:rPr lang="en-US" altLang="ko-KR" sz="1000" dirty="0"/>
              <a:t>!!12345678!!112233445566778899AABBCC”,”!!”);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 // USB</a:t>
            </a:r>
            <a:r>
              <a:rPr lang="ko-KR" altLang="en-US" sz="1000" dirty="0"/>
              <a:t>로 </a:t>
            </a:r>
            <a:r>
              <a:rPr lang="ko-KR" altLang="en-US" sz="1000" dirty="0" err="1"/>
              <a:t>발행기</a:t>
            </a:r>
            <a:r>
              <a:rPr lang="ko-KR" altLang="en-US" sz="1000" dirty="0"/>
              <a:t> 연결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iResult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TagPrintWrapper.Connect</a:t>
            </a:r>
            <a:r>
              <a:rPr lang="en-US" altLang="ko-KR" sz="1000" dirty="0"/>
              <a:t>(1, 0, “”, “BT-200”); 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 if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iResult</a:t>
            </a:r>
            <a:r>
              <a:rPr lang="ko-KR" altLang="en-US" sz="1000" dirty="0"/>
              <a:t> </a:t>
            </a:r>
            <a:r>
              <a:rPr lang="en-US" altLang="ko-KR" sz="1000" dirty="0"/>
              <a:t>!=</a:t>
            </a:r>
            <a:r>
              <a:rPr lang="ko-KR" altLang="en-US" sz="1000" dirty="0"/>
              <a:t> </a:t>
            </a:r>
            <a:r>
              <a:rPr lang="en-US" altLang="ko-KR" sz="1000" dirty="0"/>
              <a:t>0)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MessageBox.Show</a:t>
            </a:r>
            <a:r>
              <a:rPr lang="en-US" altLang="ko-KR" sz="1000" dirty="0"/>
              <a:t>(“</a:t>
            </a:r>
            <a:r>
              <a:rPr lang="ko-KR" altLang="en-US" sz="1000" dirty="0" err="1"/>
              <a:t>발행기</a:t>
            </a:r>
            <a:r>
              <a:rPr lang="ko-KR" altLang="en-US" sz="1000" dirty="0"/>
              <a:t> 연결 실패</a:t>
            </a:r>
            <a:r>
              <a:rPr lang="en-US" altLang="ko-KR" sz="1000" dirty="0"/>
              <a:t>”);</a:t>
            </a:r>
          </a:p>
          <a:p>
            <a:r>
              <a:rPr lang="en-US" altLang="ko-KR" sz="1000" dirty="0"/>
              <a:t>      return;</a:t>
            </a:r>
          </a:p>
          <a:p>
            <a:r>
              <a:rPr lang="en-US" altLang="ko-KR" sz="1000" dirty="0"/>
              <a:t>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StringBuilder </a:t>
            </a:r>
            <a:r>
              <a:rPr lang="en-US" altLang="ko-KR" sz="1000" dirty="0" err="1"/>
              <a:t>sbResult</a:t>
            </a:r>
            <a:r>
              <a:rPr lang="en-US" altLang="ko-KR" sz="1000" dirty="0"/>
              <a:t> = new StringBuilder(512);</a:t>
            </a:r>
          </a:p>
          <a:p>
            <a:r>
              <a:rPr lang="en-US" altLang="ko-KR" sz="1000" dirty="0"/>
              <a:t>   StringBuilder </a:t>
            </a:r>
            <a:r>
              <a:rPr lang="en-US" altLang="ko-KR" sz="1000" dirty="0" err="1"/>
              <a:t>sbErrorMessage</a:t>
            </a:r>
            <a:r>
              <a:rPr lang="en-US" altLang="ko-KR" sz="1000" dirty="0"/>
              <a:t> = new StringBuilder(128);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int </a:t>
            </a:r>
            <a:r>
              <a:rPr lang="en-US" altLang="ko-KR" sz="1000" dirty="0" err="1"/>
              <a:t>iResult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TagPrintWrapper.TagPrint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sbResult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sbErrorMessage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if (</a:t>
            </a:r>
            <a:r>
              <a:rPr lang="en-US" altLang="ko-KR" sz="1000" dirty="0" err="1"/>
              <a:t>iResult</a:t>
            </a:r>
            <a:r>
              <a:rPr lang="en-US" altLang="ko-KR" sz="1000" dirty="0"/>
              <a:t> == 0)</a:t>
            </a:r>
          </a:p>
          <a:p>
            <a:r>
              <a:rPr lang="en-US" altLang="ko-KR" sz="1000" dirty="0"/>
              <a:t>   { // </a:t>
            </a:r>
            <a:r>
              <a:rPr lang="ko-KR" altLang="en-US" sz="1000" dirty="0"/>
              <a:t>발행 성공 처리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   else</a:t>
            </a:r>
          </a:p>
          <a:p>
            <a:r>
              <a:rPr lang="en-US" altLang="ko-KR" sz="1000" dirty="0"/>
              <a:t>   { // </a:t>
            </a:r>
            <a:r>
              <a:rPr lang="ko-KR" altLang="en-US" sz="1000" dirty="0"/>
              <a:t>발행 실패 처리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D1148-59CE-DBF8-D2D2-6253562296CB}"/>
              </a:ext>
            </a:extLst>
          </p:cNvPr>
          <p:cNvSpPr/>
          <p:nvPr/>
        </p:nvSpPr>
        <p:spPr>
          <a:xfrm>
            <a:off x="260350" y="764280"/>
            <a:ext cx="6337300" cy="10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Wrapper Class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정의가 끝나면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아래에서와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직접 참조하여 메소드를 호출하여 사용이 가능합니다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세부적인 내용에 대해서는 함께 제공하는 별도의 샘플소스 코드를 참고하십시오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34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60350" y="3800872"/>
            <a:ext cx="6337300" cy="5473302"/>
          </a:xfrm>
          <a:prstGeom prst="roundRect">
            <a:avLst>
              <a:gd name="adj" fmla="val 1739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60350" y="776536"/>
            <a:ext cx="6337300" cy="2883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Anyone_TagPrint_DLL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BT-200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BT-200 RFID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프린터를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태그발행프로그램 개발에 필요한 라이브러리의 인터페이스 규약에 대해 설명합니다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Anyone_TagPrint_DLL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작성이 되었으며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Windows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C++,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닷넷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델파이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등의 개발언어에서 사용이 가능합니다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Anyone_TagPrint_DLL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ANYONE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발행기와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USB, Ethernet, RS232C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선택적으로 연결 사용이 가능합니다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3976" y="170275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1. </a:t>
            </a:r>
            <a:r>
              <a:rPr lang="en-US" altLang="ko-KR" sz="1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TagPrint_DLL</a:t>
            </a:r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 for ANYONE</a:t>
            </a:r>
            <a:endParaRPr lang="ko-KR" altLang="en-US" sz="1000" b="1" dirty="0">
              <a:solidFill>
                <a:schemeClr val="bg1">
                  <a:lumMod val="65000"/>
                </a:schemeClr>
              </a:solidFill>
              <a:latin typeface="Arial Narrow" pitchFamily="34" charset="0"/>
              <a:ea typeface="산돌고딕 M" pitchFamily="18" charset="-127"/>
              <a:cs typeface="Vrind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35807" y="4024347"/>
            <a:ext cx="2101306" cy="944014"/>
          </a:xfrm>
          <a:prstGeom prst="roundRect">
            <a:avLst>
              <a:gd name="adj" fmla="val 772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태그발행프로그램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5858" y="5765676"/>
            <a:ext cx="2989042" cy="104951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9375" cmpd="tri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태그발행컴포넌트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Anyone_TagPrint_DLL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3211557" y="7042552"/>
            <a:ext cx="0" cy="558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496295" y="7042552"/>
            <a:ext cx="0" cy="52741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1253" y="8075098"/>
            <a:ext cx="115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BT-200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RFID Printer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CFD56-14B3-A456-7A7E-CF3B2C1F0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59" y="7833042"/>
            <a:ext cx="963441" cy="1001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94EE2-5D60-5086-34BD-0B45AF28D529}"/>
              </a:ext>
            </a:extLst>
          </p:cNvPr>
          <p:cNvSpPr txBox="1"/>
          <p:nvPr/>
        </p:nvSpPr>
        <p:spPr>
          <a:xfrm>
            <a:off x="3586719" y="7183359"/>
            <a:ext cx="170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USB/Ethernet/RS232C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6A8957-7E6F-40A6-BEB9-4DAF3D66559B}"/>
              </a:ext>
            </a:extLst>
          </p:cNvPr>
          <p:cNvCxnSpPr>
            <a:cxnSpLocks/>
          </p:cNvCxnSpPr>
          <p:nvPr/>
        </p:nvCxnSpPr>
        <p:spPr>
          <a:xfrm>
            <a:off x="3211557" y="5112152"/>
            <a:ext cx="0" cy="558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CA8201-A7AC-0F81-7225-702EC9C6D6A2}"/>
              </a:ext>
            </a:extLst>
          </p:cNvPr>
          <p:cNvCxnSpPr>
            <a:cxnSpLocks/>
          </p:cNvCxnSpPr>
          <p:nvPr/>
        </p:nvCxnSpPr>
        <p:spPr>
          <a:xfrm>
            <a:off x="3496295" y="5112152"/>
            <a:ext cx="0" cy="52741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60350" y="6941611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 Connect2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7124B-8802-45B5-BD78-5158BEFC5BA8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86A803-E073-59FB-5C95-9A29F3A22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1447"/>
              </p:ext>
            </p:extLst>
          </p:nvPr>
        </p:nvGraphicFramePr>
        <p:xfrm>
          <a:off x="260350" y="7373659"/>
          <a:ext cx="6337301" cy="189982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2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Connect2();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  <a:endParaRPr lang="en-US" altLang="ko-KR" sz="10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: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 :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5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설정화면에서 지정한 연결방법과 연결정보를 토대로 태그발행기와 연결을 시도합니다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연결정보를 직접 지정하고자 할 경우에는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 사용하십시오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A31D78-F966-BABF-ABEA-05BE0DF5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61158"/>
              </p:ext>
            </p:extLst>
          </p:nvPr>
        </p:nvGraphicFramePr>
        <p:xfrm>
          <a:off x="260349" y="1606196"/>
          <a:ext cx="6337301" cy="51470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2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Connect(int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iType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iPort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strIpAddress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LPCTSTR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strModel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실행결과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0: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그외의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경우는 에러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에러코드는 별도의 에러코드 참조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5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iType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 인터페이스의 종류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0:RS232, 1:USB, 2:Ethernet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iPort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포트번호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966287"/>
                  </a:ext>
                </a:extLst>
              </a:tr>
              <a:tr h="2941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strIpAddress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TCP/IP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기타의 경우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245075"/>
                  </a:ext>
                </a:extLst>
              </a:tr>
              <a:tr h="2941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strModel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연결할 프린터의 모델명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특별히 지정하지 않을 경우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628311"/>
                  </a:ext>
                </a:extLst>
              </a:tr>
              <a:tr h="1668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태그발행기에 지정된 포트를 사용하여 연결합니다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USB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 포트번호는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지정합니다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RS232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COM1, COM2 …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등의 포트를 사용하는데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이때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iType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0,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iPort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값은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뒤의 인덱스 번호를 지정합니다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Ex) COM4 :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iType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=0,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iPort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=4</a:t>
                      </a:r>
                    </a:p>
                    <a:p>
                      <a:pPr latinLnBrk="1"/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Ethernet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경우는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iType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=2,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iPort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=9100,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strIpAddress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태그발행기에 설정된 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주소를 지정합니다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8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USB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인경우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Connect(1,0, “”, “BT-200”);</a:t>
                      </a:r>
                    </a:p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Ethernet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</a:t>
                      </a:r>
                      <a:endParaRPr lang="en-US" altLang="ko-KR" sz="10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Connect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(2,9100,“192.168.0.198”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 , “BT-200”);</a:t>
                      </a:r>
                    </a:p>
                    <a:p>
                      <a:pPr latinLnBrk="1"/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RS232 COM4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</a:t>
                      </a:r>
                      <a:endParaRPr lang="en-US" altLang="ko-KR" sz="10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Connect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(0,4,“”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 , “BT-200”);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863A65E-86CD-B280-7A58-3278B3BCEC98}"/>
              </a:ext>
            </a:extLst>
          </p:cNvPr>
          <p:cNvSpPr/>
          <p:nvPr/>
        </p:nvSpPr>
        <p:spPr>
          <a:xfrm>
            <a:off x="260350" y="776536"/>
            <a:ext cx="6337300" cy="77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 Connect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54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350" y="3440832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2.4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IsConnected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38559"/>
              </p:ext>
            </p:extLst>
          </p:nvPr>
        </p:nvGraphicFramePr>
        <p:xfrm>
          <a:off x="259580" y="3811790"/>
          <a:ext cx="6337301" cy="285478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IsConnected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통신연결 상태</a:t>
                      </a:r>
                      <a:endParaRPr lang="en-US" altLang="ko-KR" sz="10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: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연결안됨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 :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프린터의 통신연결상태를 반환합니다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프린터가 호스트와 통신이 연결된 상태이면 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연결되어 있지 않으면 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반환합니다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bConnected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TagPrintWrapper.IsConnected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(””);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44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D1D3A4-DD80-7ABF-4FD9-F214CAFD26B2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F57F8-9D60-4881-E4B9-06D0843F132D}"/>
              </a:ext>
            </a:extLst>
          </p:cNvPr>
          <p:cNvSpPr/>
          <p:nvPr/>
        </p:nvSpPr>
        <p:spPr>
          <a:xfrm>
            <a:off x="260350" y="704528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ClosePort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48855E-57C7-DB4E-E5EF-DEC02421B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31276"/>
              </p:ext>
            </p:extLst>
          </p:nvPr>
        </p:nvGraphicFramePr>
        <p:xfrm>
          <a:off x="260350" y="1136576"/>
          <a:ext cx="6337301" cy="18722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2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ClosePort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strSerial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  <a:endParaRPr lang="en-US" altLang="ko-KR" sz="10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: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 :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strSerial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 일련번호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특별히 지정하지 않을 경우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829822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연결된 프린터와의 통신 연결을 닫습니다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30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AF6221C-B266-01AE-371D-50809CFD85DB}"/>
              </a:ext>
            </a:extLst>
          </p:cNvPr>
          <p:cNvSpPr/>
          <p:nvPr/>
        </p:nvSpPr>
        <p:spPr>
          <a:xfrm>
            <a:off x="260350" y="704528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2.5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SendBytes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37E8C1C-BB76-DAD9-BA86-AF4A78913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5433"/>
              </p:ext>
            </p:extLst>
          </p:nvPr>
        </p:nvGraphicFramePr>
        <p:xfrm>
          <a:off x="260350" y="1136576"/>
          <a:ext cx="6337301" cy="22322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SendBytes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(LPBYTE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pData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ULONG count);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LPBYTE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pData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발행기로 전송할 바이너리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ULONG count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발행기로 전송할 바이너리 데이터의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657297"/>
                  </a:ext>
                </a:extLst>
              </a:tr>
              <a:tr h="754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연결된 태그발행기로 이진데이터를 전송합니다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491A6-129B-B6B0-AC0C-FA57FAAB6BEA}"/>
              </a:ext>
            </a:extLst>
          </p:cNvPr>
          <p:cNvSpPr/>
          <p:nvPr/>
        </p:nvSpPr>
        <p:spPr>
          <a:xfrm>
            <a:off x="260350" y="3725728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2.6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SendControlCommand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FF02242-573A-C37B-D017-6EB76013B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01819"/>
              </p:ext>
            </p:extLst>
          </p:nvPr>
        </p:nvGraphicFramePr>
        <p:xfrm>
          <a:off x="260350" y="4157776"/>
          <a:ext cx="6337301" cy="25959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SendControlCommand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strCmd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strCmd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발행기로 전송할 문자열 형태의 제어명령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연결된 태그발행기로 파라미터로 전달된 제어명령을 전송합니다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string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strCmd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= “&amp; V1 do \”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blackmark_learn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\””;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TagPrintWrapper.SendControlCommand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strCmd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6B04F8-61E2-C828-B7D2-81AAD04137DF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1518D1-5F92-148A-C34A-6B2FEF1ED871}"/>
              </a:ext>
            </a:extLst>
          </p:cNvPr>
          <p:cNvSpPr/>
          <p:nvPr/>
        </p:nvSpPr>
        <p:spPr>
          <a:xfrm>
            <a:off x="260350" y="4589824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2.8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SendStr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D4DB0-673C-816E-BF56-A0AC6D58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42907"/>
              </p:ext>
            </p:extLst>
          </p:nvPr>
        </p:nvGraphicFramePr>
        <p:xfrm>
          <a:off x="260350" y="5021872"/>
          <a:ext cx="6337301" cy="42516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SendStr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strCmd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strCmd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프린터로 보내는 문자열 명령 또는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태그발행과는 상관없이 사용자가 프린터로 명령을 보내는데 사용하는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메소드임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주로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발행전에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프린터의 상태체크를 한다거나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프린터를 직접 제어하기 위해 사용합니다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SendControlCommand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메소드와의 차이점은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SendControlCommand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주로 프린터의 내부 제어명령을 전송하는데 사용하고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SendStr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메소드는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ZPL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전송하는데 사용하는 차이가 있습니다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ZPL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프린터로 보내고자 할 경우에는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SendStr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 사용하십시오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strCmd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”~SD12\r\n”;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인쇄농도를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TagPrintWrapper.SendStr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strCmd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strCmd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“~PH\r\n”; //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이송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TagPrintWrapper.SendStr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+mn-ea"/>
                        </a:rPr>
                        <a:t>strCmd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B20E4C3-BE80-DDEB-22EE-619A70D91B5D}"/>
              </a:ext>
            </a:extLst>
          </p:cNvPr>
          <p:cNvSpPr/>
          <p:nvPr/>
        </p:nvSpPr>
        <p:spPr>
          <a:xfrm>
            <a:off x="260350" y="704602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2.7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SendFile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943E73C-979C-2C00-2337-19BE1A74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24848"/>
              </p:ext>
            </p:extLst>
          </p:nvPr>
        </p:nvGraphicFramePr>
        <p:xfrm>
          <a:off x="260350" y="1136650"/>
          <a:ext cx="6337301" cy="30795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SendFile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(LPCTSTR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strFileName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sFileName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절대경로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인자로 전달된 파일을 읽어서 연결된 프린터로 파일 전체를 전송합니다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9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strFileName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”C:\\Test\\file1.txt”;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TagPrintWrapper.SendFile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strFileName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35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7CD62CB-A063-F02C-FBD4-702A098C9CC3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178684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350" y="708224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2.9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SetFileName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74406"/>
              </p:ext>
            </p:extLst>
          </p:nvPr>
        </p:nvGraphicFramePr>
        <p:xfrm>
          <a:off x="260350" y="1140272"/>
          <a:ext cx="6337301" cy="28083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SetFileName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strFileName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실행결과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. 0: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성공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+mn-ea"/>
                        </a:rPr>
                        <a:t>그외의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경우는 에러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에러코드는 별도의 에러코드 참조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strFileName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확장자를 포함한 서식파일명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절대경로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출력할 라벨서식에 대한 서식파일명을 지정합니다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서식파일명은 경로명과 함께 절대경로 형식으로 지정하여야 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서식파일의 형식은 텍스트 파일이며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라벨의 크기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출력할 내용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RFID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명령 등을 담고 있습니다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서식파일에 대한 자세한 명령 및 사용방법은 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ZPL 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매뉴얼을 참조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TagPrintWrapper.SetFileName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(“C:\\Test\\myForm.txt”);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55040"/>
              </p:ext>
            </p:extLst>
          </p:nvPr>
        </p:nvGraphicFramePr>
        <p:xfrm>
          <a:off x="260350" y="4592960"/>
          <a:ext cx="6337301" cy="468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SetVariableData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strData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seperator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실행결과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. 0: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성공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+mn-ea"/>
                        </a:rPr>
                        <a:t>그외의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경우는 에러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에러코드는 별도의 에러코드 참조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strData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가변데이터 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seperator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가변데이터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문자열의 항목을 구분하기 위한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구분자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일반적으로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“!!”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445027"/>
                  </a:ext>
                </a:extLst>
              </a:tr>
              <a:tr h="739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서식파일내의 변수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(^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Vxx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매핑될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지정합니다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데이터의 구분은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seperator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의해 구분합니다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매핑은 가변데이터 문자열의 순서대로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^V00, ^V01, ^V02 …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순으로 대응됩니다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TagPrintWrapper.SetFileName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(“myTest.txt”);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TagPrintWrapper.SetVariableData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!!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11223344556677889900AABBCCDDEEFF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!!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20090712”, “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!!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&lt;myTest.txt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내용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^XA</a:t>
                      </a: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^LH75,130</a:t>
                      </a: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^FO100,100^A@N,32,32</a:t>
                      </a: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^FD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^V00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^FS</a:t>
                      </a: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^FO100,150^A@N,32,32</a:t>
                      </a: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^FD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^V02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^FS</a:t>
                      </a: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^RFW,H,1,18,1</a:t>
                      </a: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^FD41B1</a:t>
                      </a:r>
                      <a:r>
                        <a:rPr lang="en-US" altLang="ko-KR" sz="900" b="1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^V01</a:t>
                      </a: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^XZ</a:t>
                      </a:r>
                    </a:p>
                    <a:p>
                      <a:pPr marL="2698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0350" y="4232920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2.10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SetVariableData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6421" y="7382678"/>
            <a:ext cx="2378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발행기로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전달되는 내용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92075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^XA</a:t>
            </a:r>
          </a:p>
          <a:p>
            <a:pPr marL="92075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^LH75,130</a:t>
            </a:r>
          </a:p>
          <a:p>
            <a:pPr marL="92075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^FO100,100^A@N,32,32</a:t>
            </a:r>
          </a:p>
          <a:p>
            <a:pPr marL="92075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^FD</a:t>
            </a:r>
            <a:r>
              <a:rPr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900" b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^FS</a:t>
            </a:r>
          </a:p>
          <a:p>
            <a:pPr marL="92075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^FO100,150^A@N,32,32</a:t>
            </a:r>
          </a:p>
          <a:p>
            <a:pPr marL="92075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^FD41B1</a:t>
            </a:r>
            <a:r>
              <a:rPr lang="en-US" altLang="ko-KR" sz="900" b="1" baseline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11223344556677889900AABBCCDDEEFF</a:t>
            </a:r>
            <a:r>
              <a:rPr lang="en-US" altLang="ko-KR" sz="900" b="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^FS</a:t>
            </a:r>
          </a:p>
          <a:p>
            <a:pPr marL="92075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^RFW,H,1,18,1</a:t>
            </a:r>
          </a:p>
          <a:p>
            <a:pPr marL="92075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^FD41B1</a:t>
            </a:r>
            <a:r>
              <a:rPr lang="en-US" altLang="ko-KR" sz="900" b="1" baseline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^V01</a:t>
            </a:r>
          </a:p>
          <a:p>
            <a:pPr marL="92075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^XZ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3717032" y="7904653"/>
            <a:ext cx="216024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779B0-07D9-E266-4EF3-6DD7E0E4EE2D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121681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350" y="704602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2.11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SetUp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3458"/>
              </p:ext>
            </p:extLst>
          </p:nvPr>
        </p:nvGraphicFramePr>
        <p:xfrm>
          <a:off x="260350" y="1136650"/>
          <a:ext cx="6337301" cy="80648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SetUp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연결설정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RFID 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인쇄옵션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인쇄위치 등의 설정에 사용됩니다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호출하면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예제에서와 같은 </a:t>
                      </a:r>
                      <a:r>
                        <a:rPr lang="ko-KR" altLang="en-US" sz="105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대화창을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보여주며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누르면 지정된 값이 </a:t>
                      </a:r>
                      <a:r>
                        <a:rPr lang="ko-KR" altLang="en-US" sz="1050" b="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레지스트리에</a:t>
                      </a:r>
                      <a:r>
                        <a:rPr lang="ko-KR" altLang="en-US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저장되고</a:t>
                      </a:r>
                      <a:r>
                        <a:rPr lang="en-US" altLang="ko-KR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프린터로 전송한 후 대화창을 닫습니다</a:t>
                      </a:r>
                      <a:r>
                        <a:rPr lang="en-US" altLang="ko-KR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“</a:t>
                      </a:r>
                      <a:r>
                        <a:rPr lang="ko-KR" altLang="en-US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누르면 설정을 적용하지 않고 대화창을 닫습니다</a:t>
                      </a:r>
                      <a:r>
                        <a:rPr lang="en-US" altLang="ko-KR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대화창에 표시되는 항목은 컴포넌트 버전에 따라 다소 상이할 수 있습니다</a:t>
                      </a:r>
                      <a:r>
                        <a:rPr lang="en-US" altLang="ko-KR" sz="105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b="1" i="0" u="sng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SetUp</a:t>
                      </a:r>
                      <a:r>
                        <a:rPr lang="en-US" altLang="ko-KR" sz="1050" b="1" i="0" u="sng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sng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 호출하기 전에 </a:t>
                      </a:r>
                      <a:r>
                        <a:rPr lang="en-US" altLang="ko-KR" sz="1050" b="1" i="0" u="sng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</a:t>
                      </a:r>
                      <a:r>
                        <a:rPr lang="en-US" altLang="ko-KR" sz="1050" b="1" i="0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메소드의 호출이 선행되어져야 합니다</a:t>
                      </a:r>
                      <a:r>
                        <a:rPr lang="en-US" altLang="ko-KR" sz="1050" b="1" i="0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포트에 연결할 수 없을 경우에는 </a:t>
                      </a:r>
                      <a:r>
                        <a:rPr lang="ko-KR" altLang="en-US" sz="105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설정값은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레지스트리에 저장되나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프린터로 </a:t>
                      </a:r>
                      <a:r>
                        <a:rPr lang="ko-KR" altLang="en-US" sz="105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설정값이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전송되지 않습니다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8FC1B79-EB58-456B-2C2B-A8F0CA4F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20" y="4232920"/>
            <a:ext cx="5030908" cy="3865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45FB7-01EC-8B3E-9BE6-5CF8E78FB8FD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0350" y="705223"/>
            <a:ext cx="6337300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2.12 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TagPrint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75791"/>
              </p:ext>
            </p:extLst>
          </p:nvPr>
        </p:nvGraphicFramePr>
        <p:xfrm>
          <a:off x="260350" y="1137271"/>
          <a:ext cx="6337302" cy="813620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8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676">
                  <a:extLst>
                    <a:ext uri="{9D8B030D-6E8A-4147-A177-3AD203B41FA5}">
                      <a16:colId xmlns:a16="http://schemas.microsoft.com/office/drawing/2014/main" val="3593186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(LPTSTR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lpResult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LPTSTR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lpErrorMessage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실행결과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. 0: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성공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+mn-ea"/>
                        </a:rPr>
                        <a:t>그외의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 경우는 에러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에러코드는 별도의 에러코드 참조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2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LPTSTR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lpResult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EPC(16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발행결과코드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(16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EPC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코드와 발행결과코드를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“,”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구분하여 반환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LPCTSTR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lpErrorMessage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 오류가 있을 경우의 오류코드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660391"/>
                  </a:ext>
                </a:extLst>
              </a:tr>
              <a:tr h="1330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SetFileName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SetVariableData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의해 지정된 서식파일과 데이터를 가지고 태그발행을 진행합니다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호출하기에 앞서 반드시 서식파일이 미리 지정되어 있어야 합니다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성공여부와 에러코드는 </a:t>
                      </a: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반환값을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확인이 가능하고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매개변수를 통해 발급한 태그의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EPC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데이터와 실패한 경우의 오류내용을 확인할 수 있습니다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7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&lt;C++ MFC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이용하는 경우 예시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-1;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TCHAR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szEpcBuf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[512] = {0x00,};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TCHAR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szErrorMessage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[128] = {0x00,};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SetFileName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(_T(“C:\\Test\\myForm.txt”));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SetVariableData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(_T(“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!!123456!!10000!!100A1011230D0D0A0CDD11”), _T(“!!”));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TagPrint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szEpcBuf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szErrorMessage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(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== 0)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   // 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성공처리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   // 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실패처리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1050" i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&lt;C#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+mn-ea"/>
                        </a:rPr>
                        <a:t>에서 이용하는 경우 예시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+mn-ea"/>
                        </a:rPr>
                        <a:t>&gt;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int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 = -1;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StringBuilder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sbResult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= new StringBuilder(512);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StringBuilder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sbErrorMessage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 = new StringBuilder(128);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TagPrintWrapper.SetFileName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(“C:\\Test\\myForm.txt”);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TagPrintWrapper.SetVariableData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(“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!!123456!!10000!!100A1011230D0D0A0CDD11”, “!!”);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 =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TagPrintWrapper.TagPrint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sbResult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sbErrorMessage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);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if (</a:t>
                      </a:r>
                      <a:r>
                        <a:rPr lang="en-US" altLang="ko-KR" sz="1050" i="1" dirty="0" err="1">
                          <a:latin typeface="맑은 고딕" panose="020B0503020000020004" pitchFamily="50" charset="-127"/>
                          <a:ea typeface="+mn-ea"/>
                        </a:rPr>
                        <a:t>iResult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 == 0)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{    // 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+mn-ea"/>
                        </a:rPr>
                        <a:t>성공처리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else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{    // </a:t>
                      </a:r>
                      <a:r>
                        <a:rPr lang="ko-KR" altLang="en-US" sz="1050" i="1" dirty="0">
                          <a:latin typeface="맑은 고딕" panose="020B0503020000020004" pitchFamily="50" charset="-127"/>
                          <a:ea typeface="+mn-ea"/>
                        </a:rPr>
                        <a:t>실패처리 </a:t>
                      </a:r>
                      <a:r>
                        <a:rPr lang="en-US" altLang="ko-KR" sz="1050" i="1" dirty="0"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altLang="ko-KR" sz="1050" i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2CF710-9F72-75FE-4F6A-76FF674E9B83}"/>
              </a:ext>
            </a:extLst>
          </p:cNvPr>
          <p:cNvSpPr txBox="1"/>
          <p:nvPr/>
        </p:nvSpPr>
        <p:spPr>
          <a:xfrm>
            <a:off x="5984556" y="170275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2. </a:t>
            </a:r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ea typeface="산돌고딕 M" pitchFamily="18" charset="-127"/>
                <a:cs typeface="Vrinda" pitchFamily="34" charset="0"/>
              </a:rPr>
              <a:t>메소드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3340</Words>
  <Application>Microsoft Office PowerPoint</Application>
  <PresentationFormat>A4 용지(210x297mm)</PresentationFormat>
  <Paragraphs>583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Adobe 고딕 Std B</vt:lpstr>
      <vt:lpstr>HY헤드라인M</vt:lpstr>
      <vt:lpstr>나눔고딕 ExtraBold</vt:lpstr>
      <vt:lpstr>나눔스퀘어 ExtraBold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BITEKRND</dc:creator>
  <cp:lastModifiedBy>안무영</cp:lastModifiedBy>
  <cp:revision>119</cp:revision>
  <dcterms:created xsi:type="dcterms:W3CDTF">2010-11-01T00:48:29Z</dcterms:created>
  <dcterms:modified xsi:type="dcterms:W3CDTF">2024-05-07T09:27:24Z</dcterms:modified>
</cp:coreProperties>
</file>