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202" r:id="rId1"/>
  </p:sldMasterIdLst>
  <p:notesMasterIdLst>
    <p:notesMasterId r:id="rId4"/>
  </p:notesMasterIdLst>
  <p:handoutMasterIdLst>
    <p:handoutMasterId r:id="rId5"/>
  </p:handoutMasterIdLst>
  <p:sldIdLst>
    <p:sldId id="1148" r:id="rId2"/>
    <p:sldId id="1145" r:id="rId3"/>
  </p:sldIdLst>
  <p:sldSz cx="9906000" cy="6858000" type="A4"/>
  <p:notesSz cx="6648450" cy="97742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6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09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DCE8EB"/>
    <a:srgbClr val="D7E3ED"/>
    <a:srgbClr val="FFFF00"/>
    <a:srgbClr val="CC0000"/>
    <a:srgbClr val="FFFF99"/>
    <a:srgbClr val="990033"/>
    <a:srgbClr val="007777"/>
    <a:srgbClr val="00707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98" autoAdjust="0"/>
    <p:restoredTop sz="91681" autoAdjust="0"/>
  </p:normalViewPr>
  <p:slideViewPr>
    <p:cSldViewPr snapToObjects="1">
      <p:cViewPr varScale="1">
        <p:scale>
          <a:sx n="114" d="100"/>
          <a:sy n="114" d="100"/>
        </p:scale>
        <p:origin x="1674" y="84"/>
      </p:cViewPr>
      <p:guideLst>
        <p:guide orient="horz" pos="482"/>
        <p:guide orient="horz" pos="3974"/>
        <p:guide pos="6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5" d="100"/>
          <a:sy n="55" d="100"/>
        </p:scale>
        <p:origin x="-2646" y="-102"/>
      </p:cViewPr>
      <p:guideLst>
        <p:guide orient="horz" pos="3079"/>
        <p:guide pos="20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544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797" y="0"/>
            <a:ext cx="2881099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4822"/>
            <a:ext cx="2879544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797" y="9284822"/>
            <a:ext cx="2881099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C1CC1626-6503-4437-81E2-D6CD02BD49F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385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544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5797" y="0"/>
            <a:ext cx="2881099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76275" y="731838"/>
            <a:ext cx="52959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22" y="4642412"/>
            <a:ext cx="5317516" cy="44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4822"/>
            <a:ext cx="2879544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797" y="9284822"/>
            <a:ext cx="2881099" cy="487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58" tIns="44929" rIns="89858" bIns="4492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FontTx/>
              <a:buNone/>
              <a:defRPr kumimoji="1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566E1BD-E44A-4B90-BA30-0163BD2E1D2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1324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30097" indent="-280807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23226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72517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21807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471097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20388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369678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18969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fld id="{A12E8BD4-3E63-4862-A766-1F3744319D1F}" type="slidenum">
              <a:rPr lang="en-US" altLang="ko-KR" smtClean="0"/>
              <a:pPr eaLnBrk="1" hangingPunct="1"/>
              <a:t>0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7295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30097" indent="-280807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23226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72517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21807" indent="-224645" eaLnBrk="0" hangingPunct="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471097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20388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369678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18969" indent="-22464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fld id="{A12E8BD4-3E63-4862-A766-1F3744319D1F}" type="slidenum">
              <a:rPr lang="en-US" altLang="ko-KR" smtClean="0"/>
              <a:pPr eaLnBrk="1" hangingPunct="1"/>
              <a:t>1</a:t>
            </a:fld>
            <a:endParaRPr lang="en-US" altLang="ko-KR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78999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 descr="바탕.bmp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673"/>
            <a:ext cx="9906000" cy="591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10000" y="6467475"/>
            <a:ext cx="2311400" cy="390525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685DFC69-1CD9-46BA-80A5-B43A38F84132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0" y="552673"/>
            <a:ext cx="9906000" cy="50006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0" dirty="0"/>
          </a:p>
        </p:txBody>
      </p:sp>
      <p:pic>
        <p:nvPicPr>
          <p:cNvPr id="1026" name="Picture 2" descr="D:\10. 업무폴더\010. (주)비피앤솔루션\비피앤솔루션_CI(안)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221" y="6525376"/>
            <a:ext cx="1016816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6E0F1F-4879-4208-BCA0-13F6B27820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8464" y="40228"/>
            <a:ext cx="16954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0089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fld id="{45B8A113-B57F-4283-BE36-1014347C7AB0}" type="datetimeFigureOut">
              <a:rPr lang="ko-KR" altLang="en-US"/>
              <a:pPr>
                <a:defRPr/>
              </a:pPr>
              <a:t>2023-05-30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latinLnBrk="0" hangingPunct="0">
              <a:spcBef>
                <a:spcPct val="50000"/>
              </a:spcBef>
              <a:defRPr kumimoji="0">
                <a:ea typeface="돋움" pitchFamily="50" charset="-127"/>
              </a:defRPr>
            </a:lvl1pPr>
          </a:lstStyle>
          <a:p>
            <a:pPr>
              <a:defRPr/>
            </a:pPr>
            <a:fld id="{9536B892-A433-4381-A4E6-97957FD684D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맑은 고딕" pitchFamily="50" charset="-127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1C47A2-D634-4CF7-866E-B511F6C4157F}"/>
              </a:ext>
            </a:extLst>
          </p:cNvPr>
          <p:cNvGrpSpPr/>
          <p:nvPr/>
        </p:nvGrpSpPr>
        <p:grpSpPr>
          <a:xfrm>
            <a:off x="3707691" y="1265750"/>
            <a:ext cx="217275" cy="851383"/>
            <a:chOff x="3851707" y="1265750"/>
            <a:chExt cx="217275" cy="851383"/>
          </a:xfrm>
        </p:grpSpPr>
        <p:pic>
          <p:nvPicPr>
            <p:cNvPr id="1028" name="Picture 4" descr="ê´ë ¨ ì´ë¯¸ì§">
              <a:extLst>
                <a:ext uri="{FF2B5EF4-FFF2-40B4-BE49-F238E27FC236}">
                  <a16:creationId xmlns:a16="http://schemas.microsoft.com/office/drawing/2014/main" id="{3BEA2458-45D8-4782-93F2-8453FCE6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265750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4" descr="ê´ë ¨ ì´ë¯¸ì§">
              <a:extLst>
                <a:ext uri="{FF2B5EF4-FFF2-40B4-BE49-F238E27FC236}">
                  <a16:creationId xmlns:a16="http://schemas.microsoft.com/office/drawing/2014/main" id="{D4B96BF3-BB59-46BE-8010-81137275A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480539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4" descr="ê´ë ¨ ì´ë¯¸ì§">
              <a:extLst>
                <a:ext uri="{FF2B5EF4-FFF2-40B4-BE49-F238E27FC236}">
                  <a16:creationId xmlns:a16="http://schemas.microsoft.com/office/drawing/2014/main" id="{50FF454A-382D-4DA4-8D24-4DA920784F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696871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4" descr="ê´ë ¨ ì´ë¯¸ì§">
              <a:extLst>
                <a:ext uri="{FF2B5EF4-FFF2-40B4-BE49-F238E27FC236}">
                  <a16:creationId xmlns:a16="http://schemas.microsoft.com/office/drawing/2014/main" id="{20953106-74ED-4B7F-A378-3B2837241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899858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5EBDF7CD-E84B-44C7-A6DB-C40E253655FE}"/>
              </a:ext>
            </a:extLst>
          </p:cNvPr>
          <p:cNvGrpSpPr/>
          <p:nvPr/>
        </p:nvGrpSpPr>
        <p:grpSpPr>
          <a:xfrm>
            <a:off x="3707691" y="2108112"/>
            <a:ext cx="217275" cy="851383"/>
            <a:chOff x="3851707" y="1265750"/>
            <a:chExt cx="217275" cy="851383"/>
          </a:xfrm>
        </p:grpSpPr>
        <p:pic>
          <p:nvPicPr>
            <p:cNvPr id="82" name="Picture 4" descr="ê´ë ¨ ì´ë¯¸ì§">
              <a:extLst>
                <a:ext uri="{FF2B5EF4-FFF2-40B4-BE49-F238E27FC236}">
                  <a16:creationId xmlns:a16="http://schemas.microsoft.com/office/drawing/2014/main" id="{A70CE873-5CEC-4C50-B825-C51D1CA1D3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265750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4" descr="ê´ë ¨ ì´ë¯¸ì§">
              <a:extLst>
                <a:ext uri="{FF2B5EF4-FFF2-40B4-BE49-F238E27FC236}">
                  <a16:creationId xmlns:a16="http://schemas.microsoft.com/office/drawing/2014/main" id="{054C2076-C23B-4C4D-A712-AA26A3C96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480539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4" descr="ê´ë ¨ ì´ë¯¸ì§">
              <a:extLst>
                <a:ext uri="{FF2B5EF4-FFF2-40B4-BE49-F238E27FC236}">
                  <a16:creationId xmlns:a16="http://schemas.microsoft.com/office/drawing/2014/main" id="{442F27B6-AA89-48F4-BF51-B6C250D02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696871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4" descr="ê´ë ¨ ì´ë¯¸ì§">
              <a:extLst>
                <a:ext uri="{FF2B5EF4-FFF2-40B4-BE49-F238E27FC236}">
                  <a16:creationId xmlns:a16="http://schemas.microsoft.com/office/drawing/2014/main" id="{E5565166-5E80-4611-8563-497E885F2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899858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62F4129-FA81-4641-A5BE-FADE10310A27}"/>
              </a:ext>
            </a:extLst>
          </p:cNvPr>
          <p:cNvGrpSpPr/>
          <p:nvPr/>
        </p:nvGrpSpPr>
        <p:grpSpPr>
          <a:xfrm>
            <a:off x="3707691" y="2930491"/>
            <a:ext cx="217275" cy="1263167"/>
            <a:chOff x="3851707" y="1265750"/>
            <a:chExt cx="217275" cy="1263167"/>
          </a:xfrm>
        </p:grpSpPr>
        <p:pic>
          <p:nvPicPr>
            <p:cNvPr id="88" name="Picture 4" descr="ê´ë ¨ ì´ë¯¸ì§">
              <a:extLst>
                <a:ext uri="{FF2B5EF4-FFF2-40B4-BE49-F238E27FC236}">
                  <a16:creationId xmlns:a16="http://schemas.microsoft.com/office/drawing/2014/main" id="{47884E30-F5B4-4846-9804-32004134D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265750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4" descr="ê´ë ¨ ì´ë¯¸ì§">
              <a:extLst>
                <a:ext uri="{FF2B5EF4-FFF2-40B4-BE49-F238E27FC236}">
                  <a16:creationId xmlns:a16="http://schemas.microsoft.com/office/drawing/2014/main" id="{6CB56CF2-A973-4E6E-8932-D29D95826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480539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4" descr="ê´ë ¨ ì´ë¯¸ì§">
              <a:extLst>
                <a:ext uri="{FF2B5EF4-FFF2-40B4-BE49-F238E27FC236}">
                  <a16:creationId xmlns:a16="http://schemas.microsoft.com/office/drawing/2014/main" id="{656B8A98-5322-4A79-9BD9-0CD4A18D2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696871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4" descr="ê´ë ¨ ì´ë¯¸ì§">
              <a:extLst>
                <a:ext uri="{FF2B5EF4-FFF2-40B4-BE49-F238E27FC236}">
                  <a16:creationId xmlns:a16="http://schemas.microsoft.com/office/drawing/2014/main" id="{9F45B637-9DD2-4736-98B3-B9AE032B9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1899858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4" descr="ê´ë ¨ ì´ë¯¸ì§">
              <a:extLst>
                <a:ext uri="{FF2B5EF4-FFF2-40B4-BE49-F238E27FC236}">
                  <a16:creationId xmlns:a16="http://schemas.microsoft.com/office/drawing/2014/main" id="{D3CCB1CA-D324-4282-8285-CF2EF230C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2114631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4" descr="ê´ë ¨ ì´ë¯¸ì§">
              <a:extLst>
                <a:ext uri="{FF2B5EF4-FFF2-40B4-BE49-F238E27FC236}">
                  <a16:creationId xmlns:a16="http://schemas.microsoft.com/office/drawing/2014/main" id="{E88497A6-3697-4092-8AD1-BED327EE7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707" y="2311642"/>
              <a:ext cx="217275" cy="21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F640018-C888-489F-84BC-5A52F0B9AF40}"/>
              </a:ext>
            </a:extLst>
          </p:cNvPr>
          <p:cNvSpPr/>
          <p:nvPr/>
        </p:nvSpPr>
        <p:spPr bwMode="auto">
          <a:xfrm>
            <a:off x="4255084" y="1630307"/>
            <a:ext cx="1767507" cy="3238854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6CA092A-AC2E-467D-B4A4-76714274E931}"/>
              </a:ext>
            </a:extLst>
          </p:cNvPr>
          <p:cNvSpPr/>
          <p:nvPr/>
        </p:nvSpPr>
        <p:spPr bwMode="auto">
          <a:xfrm>
            <a:off x="4255084" y="1304010"/>
            <a:ext cx="1767507" cy="326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RFID Relay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93" name="슬라이드 번호 개체 틀 43"/>
          <p:cNvSpPr>
            <a:spLocks noGrp="1"/>
          </p:cNvSpPr>
          <p:nvPr>
            <p:ph type="sldNum" sz="quarter" idx="10"/>
          </p:nvPr>
        </p:nvSpPr>
        <p:spPr bwMode="auto">
          <a:xfrm>
            <a:off x="3810000" y="6467475"/>
            <a:ext cx="2311400" cy="390525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917C2423-C5FB-4296-81BA-52358E2E408A}" type="slidenum"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defRPr/>
              </a:pPr>
              <a:t>0</a:t>
            </a:fld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72480" y="620018"/>
            <a:ext cx="9633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1. RFID </a:t>
            </a:r>
            <a:r>
              <a:rPr kumimoji="0"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시스템 구성도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4ABCE3D-7B5A-44EC-A718-9CF2BE7891D3}"/>
              </a:ext>
            </a:extLst>
          </p:cNvPr>
          <p:cNvSpPr/>
          <p:nvPr/>
        </p:nvSpPr>
        <p:spPr bwMode="auto">
          <a:xfrm>
            <a:off x="1568624" y="1630306"/>
            <a:ext cx="1767507" cy="25187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B86866-2930-4B18-A931-08F77F8C2592}"/>
              </a:ext>
            </a:extLst>
          </p:cNvPr>
          <p:cNvSpPr/>
          <p:nvPr/>
        </p:nvSpPr>
        <p:spPr bwMode="auto">
          <a:xfrm>
            <a:off x="1568624" y="1304010"/>
            <a:ext cx="1767507" cy="326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PAMS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F676308-AEC3-4459-8BCA-031320DB8B7A}"/>
              </a:ext>
            </a:extLst>
          </p:cNvPr>
          <p:cNvSpPr/>
          <p:nvPr/>
        </p:nvSpPr>
        <p:spPr bwMode="auto">
          <a:xfrm>
            <a:off x="1649759" y="1781817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E625D1-89E0-448B-8D30-29F754A0CD85}"/>
              </a:ext>
            </a:extLst>
          </p:cNvPr>
          <p:cNvSpPr/>
          <p:nvPr/>
        </p:nvSpPr>
        <p:spPr bwMode="auto">
          <a:xfrm>
            <a:off x="1649759" y="2178265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상태 관제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40F201A-2F01-482C-A24E-359B85FD6BB8}"/>
              </a:ext>
            </a:extLst>
          </p:cNvPr>
          <p:cNvSpPr/>
          <p:nvPr/>
        </p:nvSpPr>
        <p:spPr bwMode="auto">
          <a:xfrm>
            <a:off x="1649759" y="2574713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입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ED9C7C-5DEE-444A-85E8-BB69B1957380}"/>
              </a:ext>
            </a:extLst>
          </p:cNvPr>
          <p:cNvSpPr/>
          <p:nvPr/>
        </p:nvSpPr>
        <p:spPr bwMode="auto">
          <a:xfrm>
            <a:off x="1649759" y="2965448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게이트 관리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719514-115D-4EF7-BE39-77C95AF26113}"/>
              </a:ext>
            </a:extLst>
          </p:cNvPr>
          <p:cNvSpPr/>
          <p:nvPr/>
        </p:nvSpPr>
        <p:spPr bwMode="auto">
          <a:xfrm>
            <a:off x="1649759" y="3356183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 정보</a:t>
            </a:r>
          </a:p>
        </p:txBody>
      </p:sp>
      <p:pic>
        <p:nvPicPr>
          <p:cNvPr id="1026" name="Picture 2" descr="ê´ë ¨ ì´ë¯¸ì§">
            <a:extLst>
              <a:ext uri="{FF2B5EF4-FFF2-40B4-BE49-F238E27FC236}">
                <a16:creationId xmlns:a16="http://schemas.microsoft.com/office/drawing/2014/main" id="{C7248538-D2D4-4C3A-A303-D58BC5CD1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6" y="1467157"/>
            <a:ext cx="710208" cy="7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426A095-73A5-4D82-9343-F6F2B2E1D5E8}"/>
              </a:ext>
            </a:extLst>
          </p:cNvPr>
          <p:cNvSpPr txBox="1"/>
          <p:nvPr/>
        </p:nvSpPr>
        <p:spPr>
          <a:xfrm>
            <a:off x="190600" y="1212721"/>
            <a:ext cx="11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통합관제</a:t>
            </a:r>
            <a:endParaRPr lang="en-US" altLang="ko-KR" sz="700" dirty="0"/>
          </a:p>
          <a:p>
            <a:pPr algn="ctr"/>
            <a:r>
              <a:rPr lang="en-US" altLang="ko-KR" sz="700" dirty="0"/>
              <a:t>192.168.200.231:20080</a:t>
            </a:r>
            <a:endParaRPr lang="ko-KR" altLang="en-US" sz="700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90A87F1-C23E-4EB3-80B2-4CFBEA269CDF}"/>
              </a:ext>
            </a:extLst>
          </p:cNvPr>
          <p:cNvSpPr/>
          <p:nvPr/>
        </p:nvSpPr>
        <p:spPr bwMode="auto">
          <a:xfrm>
            <a:off x="3254997" y="1949970"/>
            <a:ext cx="1303124" cy="542926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172.21.34.23:8011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3CBF109-EE5A-417D-A4BD-36DFA341DBCF}"/>
              </a:ext>
            </a:extLst>
          </p:cNvPr>
          <p:cNvSpPr/>
          <p:nvPr/>
        </p:nvSpPr>
        <p:spPr bwMode="auto">
          <a:xfrm flipH="1">
            <a:off x="3254994" y="2598042"/>
            <a:ext cx="1224137" cy="542926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172.21.34.23:9011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706CF-E3E1-4FC4-AABB-181895F9EF3A}"/>
              </a:ext>
            </a:extLst>
          </p:cNvPr>
          <p:cNvSpPr txBox="1"/>
          <p:nvPr/>
        </p:nvSpPr>
        <p:spPr>
          <a:xfrm>
            <a:off x="4336220" y="3641249"/>
            <a:ext cx="16411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RFID Relay M/W</a:t>
            </a:r>
          </a:p>
          <a:p>
            <a:pPr algn="ctr"/>
            <a:r>
              <a:rPr lang="ko-KR" altLang="en-US" sz="900" dirty="0"/>
              <a:t>이쪽으로 들어온 데이터를 </a:t>
            </a:r>
            <a:r>
              <a:rPr lang="en-US" altLang="ko-KR" sz="900" dirty="0"/>
              <a:t>PAMS</a:t>
            </a:r>
            <a:r>
              <a:rPr lang="ko-KR" altLang="en-US" sz="900" dirty="0"/>
              <a:t>로 중계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B1B5B3-30FD-441C-B8F0-82E5ACDDD4B1}"/>
              </a:ext>
            </a:extLst>
          </p:cNvPr>
          <p:cNvSpPr txBox="1"/>
          <p:nvPr/>
        </p:nvSpPr>
        <p:spPr>
          <a:xfrm>
            <a:off x="4583088" y="1124744"/>
            <a:ext cx="11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192.168.200.21</a:t>
            </a:r>
            <a:endParaRPr lang="ko-KR" altLang="en-US" sz="7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2FE55A3-E51A-4383-97DD-06B14E85B11D}"/>
              </a:ext>
            </a:extLst>
          </p:cNvPr>
          <p:cNvSpPr/>
          <p:nvPr/>
        </p:nvSpPr>
        <p:spPr bwMode="auto">
          <a:xfrm>
            <a:off x="6531584" y="1630306"/>
            <a:ext cx="1767507" cy="32388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8261181-38C8-4B0A-8EA3-71E61EAADF2C}"/>
              </a:ext>
            </a:extLst>
          </p:cNvPr>
          <p:cNvSpPr/>
          <p:nvPr/>
        </p:nvSpPr>
        <p:spPr bwMode="auto">
          <a:xfrm>
            <a:off x="6531584" y="1304010"/>
            <a:ext cx="1767507" cy="326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RFIDAPP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5A67F77-81B0-4774-87C0-B974CB294686}"/>
              </a:ext>
            </a:extLst>
          </p:cNvPr>
          <p:cNvSpPr/>
          <p:nvPr/>
        </p:nvSpPr>
        <p:spPr bwMode="auto">
          <a:xfrm>
            <a:off x="6612719" y="2429889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목록</a:t>
            </a:r>
          </a:p>
        </p:txBody>
      </p:sp>
      <p:sp>
        <p:nvSpPr>
          <p:cNvPr id="100" name="화살표: 오른쪽 99">
            <a:extLst>
              <a:ext uri="{FF2B5EF4-FFF2-40B4-BE49-F238E27FC236}">
                <a16:creationId xmlns:a16="http://schemas.microsoft.com/office/drawing/2014/main" id="{1DB978B1-E239-4A12-B04D-81E2A0616CE9}"/>
              </a:ext>
            </a:extLst>
          </p:cNvPr>
          <p:cNvSpPr/>
          <p:nvPr/>
        </p:nvSpPr>
        <p:spPr bwMode="auto">
          <a:xfrm>
            <a:off x="5646106" y="1252368"/>
            <a:ext cx="1035086" cy="214789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11912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화살표: 오른쪽 100">
            <a:extLst>
              <a:ext uri="{FF2B5EF4-FFF2-40B4-BE49-F238E27FC236}">
                <a16:creationId xmlns:a16="http://schemas.microsoft.com/office/drawing/2014/main" id="{3AFC1A90-B347-4468-A12E-A7BC4A08A024}"/>
              </a:ext>
            </a:extLst>
          </p:cNvPr>
          <p:cNvSpPr/>
          <p:nvPr/>
        </p:nvSpPr>
        <p:spPr bwMode="auto">
          <a:xfrm flipH="1">
            <a:off x="5640375" y="1444765"/>
            <a:ext cx="972344" cy="214789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 11812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312A963-D0AB-45E4-B190-A3F6A03C196C}"/>
              </a:ext>
            </a:extLst>
          </p:cNvPr>
          <p:cNvSpPr txBox="1"/>
          <p:nvPr/>
        </p:nvSpPr>
        <p:spPr>
          <a:xfrm>
            <a:off x="6834337" y="1124744"/>
            <a:ext cx="116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/>
              <a:t>192.168.200.22</a:t>
            </a:r>
            <a:endParaRPr lang="ko-KR" altLang="en-US" sz="7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B7B1D32-C49D-4458-A700-5AD134877DEF}"/>
              </a:ext>
            </a:extLst>
          </p:cNvPr>
          <p:cNvSpPr/>
          <p:nvPr/>
        </p:nvSpPr>
        <p:spPr bwMode="auto">
          <a:xfrm>
            <a:off x="6612719" y="2826337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상태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D54D93-310A-46E9-A965-19097D45CEEB}"/>
              </a:ext>
            </a:extLst>
          </p:cNvPr>
          <p:cNvSpPr/>
          <p:nvPr/>
        </p:nvSpPr>
        <p:spPr bwMode="auto">
          <a:xfrm>
            <a:off x="6612719" y="3227144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태그인식정보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89228B1-36E1-484E-9C74-DE97FB4264C8}"/>
              </a:ext>
            </a:extLst>
          </p:cNvPr>
          <p:cNvSpPr/>
          <p:nvPr/>
        </p:nvSpPr>
        <p:spPr bwMode="auto">
          <a:xfrm>
            <a:off x="6612719" y="3608710"/>
            <a:ext cx="1605238" cy="32629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5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경광등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LED </a:t>
            </a:r>
            <a:r>
              <a:rPr lang="ko-KR" altLang="en-US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작동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52E560-AD93-47E6-9524-A37668822DFF}"/>
              </a:ext>
            </a:extLst>
          </p:cNvPr>
          <p:cNvSpPr/>
          <p:nvPr/>
        </p:nvSpPr>
        <p:spPr bwMode="auto">
          <a:xfrm>
            <a:off x="6612719" y="4015251"/>
            <a:ext cx="1605238" cy="7098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RFIDPAMS DB</a:t>
            </a:r>
            <a:endParaRPr lang="ko-KR" altLang="en-US" sz="105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098421E-8A2A-4FEE-816D-2108D126E388}"/>
              </a:ext>
            </a:extLst>
          </p:cNvPr>
          <p:cNvSpPr/>
          <p:nvPr/>
        </p:nvSpPr>
        <p:spPr bwMode="auto">
          <a:xfrm>
            <a:off x="8625408" y="1304010"/>
            <a:ext cx="1088435" cy="18074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63462344-C6C2-4BA7-A6EE-BB41635C9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66" y="1556792"/>
            <a:ext cx="528345" cy="70485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C68D795-C32F-4D9C-9AC4-C3340F2DB120}"/>
              </a:ext>
            </a:extLst>
          </p:cNvPr>
          <p:cNvSpPr txBox="1"/>
          <p:nvPr/>
        </p:nvSpPr>
        <p:spPr>
          <a:xfrm>
            <a:off x="8705731" y="2335301"/>
            <a:ext cx="916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감지 게이트</a:t>
            </a:r>
            <a:endParaRPr lang="en-US" altLang="ko-KR" sz="700" dirty="0"/>
          </a:p>
          <a:p>
            <a:pPr algn="ctr"/>
            <a:r>
              <a:rPr lang="en-US" altLang="ko-KR" sz="700" dirty="0"/>
              <a:t>(192.168.200.141~177)</a:t>
            </a:r>
            <a:endParaRPr lang="ko-KR" altLang="en-US" sz="7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E6EBE9F-6EE4-4CC4-9E15-C530D7EC892C}"/>
              </a:ext>
            </a:extLst>
          </p:cNvPr>
          <p:cNvSpPr/>
          <p:nvPr/>
        </p:nvSpPr>
        <p:spPr bwMode="auto">
          <a:xfrm>
            <a:off x="8625408" y="4293096"/>
            <a:ext cx="1092396" cy="141719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</a:endParaRPr>
          </a:p>
        </p:txBody>
      </p:sp>
      <p:pic>
        <p:nvPicPr>
          <p:cNvPr id="118" name="그림 117">
            <a:extLst>
              <a:ext uri="{FF2B5EF4-FFF2-40B4-BE49-F238E27FC236}">
                <a16:creationId xmlns:a16="http://schemas.microsoft.com/office/drawing/2014/main" id="{932D6F53-4958-4BA3-B97F-61D659536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8120" y="4509120"/>
            <a:ext cx="530267" cy="656113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C3A08939-E10E-4B04-AEA8-CEEB63FFF30C}"/>
              </a:ext>
            </a:extLst>
          </p:cNvPr>
          <p:cNvSpPr txBox="1"/>
          <p:nvPr/>
        </p:nvSpPr>
        <p:spPr>
          <a:xfrm>
            <a:off x="8542909" y="5273694"/>
            <a:ext cx="1272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프린터</a:t>
            </a:r>
            <a:endParaRPr lang="en-US" altLang="ko-KR" sz="700" dirty="0"/>
          </a:p>
          <a:p>
            <a:pPr algn="ctr"/>
            <a:r>
              <a:rPr lang="en-US" altLang="ko-KR" sz="700" dirty="0"/>
              <a:t>(192.168.200.221~223)</a:t>
            </a:r>
            <a:endParaRPr lang="ko-KR" altLang="en-US" sz="7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8D01CE-EC8F-4505-9375-76F8676B8FCD}"/>
              </a:ext>
            </a:extLst>
          </p:cNvPr>
          <p:cNvSpPr txBox="1"/>
          <p:nvPr/>
        </p:nvSpPr>
        <p:spPr>
          <a:xfrm>
            <a:off x="7153481" y="1944557"/>
            <a:ext cx="792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장비 미들웨어</a:t>
            </a:r>
          </a:p>
        </p:txBody>
      </p:sp>
      <p:pic>
        <p:nvPicPr>
          <p:cNvPr id="121" name="Picture 6" descr="ê´ë ¨ ì´ë¯¸ì§">
            <a:extLst>
              <a:ext uri="{FF2B5EF4-FFF2-40B4-BE49-F238E27FC236}">
                <a16:creationId xmlns:a16="http://schemas.microsoft.com/office/drawing/2014/main" id="{F1429E58-0364-45FE-9610-0A4A47B16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02" y="1894059"/>
            <a:ext cx="272078" cy="27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6" descr="ê´ë ¨ ì´ë¯¸ì§">
            <a:extLst>
              <a:ext uri="{FF2B5EF4-FFF2-40B4-BE49-F238E27FC236}">
                <a16:creationId xmlns:a16="http://schemas.microsoft.com/office/drawing/2014/main" id="{BAABC6FD-EA30-413A-B632-ACA9FBE54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068" y="3024609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2FBCB78D-307D-45CA-9A43-65AAD5D0BC57}"/>
              </a:ext>
            </a:extLst>
          </p:cNvPr>
          <p:cNvSpPr txBox="1"/>
          <p:nvPr/>
        </p:nvSpPr>
        <p:spPr>
          <a:xfrm>
            <a:off x="4952776" y="3116723"/>
            <a:ext cx="7920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/>
              <a:t>중계 미들웨어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3A1C281-AE3B-4C06-B7B3-DEE6CA1C3D59}"/>
              </a:ext>
            </a:extLst>
          </p:cNvPr>
          <p:cNvGrpSpPr/>
          <p:nvPr/>
        </p:nvGrpSpPr>
        <p:grpSpPr>
          <a:xfrm>
            <a:off x="4798493" y="5227693"/>
            <a:ext cx="1234627" cy="1148835"/>
            <a:chOff x="6770371" y="4834076"/>
            <a:chExt cx="1393184" cy="163531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09FE046-DAF4-4685-B99B-F8309C5997E3}"/>
                </a:ext>
              </a:extLst>
            </p:cNvPr>
            <p:cNvSpPr/>
            <p:nvPr/>
          </p:nvSpPr>
          <p:spPr bwMode="auto">
            <a:xfrm>
              <a:off x="6770371" y="4834076"/>
              <a:ext cx="1393184" cy="1635317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D8B1793B-93A8-4936-A7C3-46FFBC4A3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4899" y="4934599"/>
              <a:ext cx="711669" cy="619126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1E94328F-37F2-4677-A41B-468705AD1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26870" y="5656222"/>
              <a:ext cx="1095375" cy="61912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FA987CD-0C57-4107-9538-114B746190D4}"/>
                </a:ext>
              </a:extLst>
            </p:cNvPr>
            <p:cNvSpPr txBox="1"/>
            <p:nvPr/>
          </p:nvSpPr>
          <p:spPr>
            <a:xfrm>
              <a:off x="7070919" y="5456168"/>
              <a:ext cx="792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dirty="0"/>
                <a:t>PDA</a:t>
              </a:r>
              <a:endParaRPr lang="ko-KR" altLang="en-US" sz="7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D244758-B333-4F62-98AC-93F53CC99885}"/>
                </a:ext>
              </a:extLst>
            </p:cNvPr>
            <p:cNvSpPr txBox="1"/>
            <p:nvPr/>
          </p:nvSpPr>
          <p:spPr>
            <a:xfrm>
              <a:off x="7070919" y="6256187"/>
              <a:ext cx="79208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700" dirty="0"/>
                <a:t>정수점검기</a:t>
              </a:r>
            </a:p>
          </p:txBody>
        </p:sp>
      </p:grp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38CC41BC-0D22-459B-B7B1-E5E7AB41A508}"/>
              </a:ext>
            </a:extLst>
          </p:cNvPr>
          <p:cNvCxnSpPr>
            <a:cxnSpLocks/>
            <a:stCxn id="108" idx="3"/>
            <a:endCxn id="112" idx="2"/>
          </p:cNvCxnSpPr>
          <p:nvPr/>
        </p:nvCxnSpPr>
        <p:spPr>
          <a:xfrm flipV="1">
            <a:off x="8217957" y="3111420"/>
            <a:ext cx="951669" cy="66043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8154BE18-E1D8-4E49-BDD2-4187DA84584D}"/>
              </a:ext>
            </a:extLst>
          </p:cNvPr>
          <p:cNvCxnSpPr>
            <a:cxnSpLocks/>
            <a:stCxn id="112" idx="1"/>
            <a:endCxn id="107" idx="3"/>
          </p:cNvCxnSpPr>
          <p:nvPr/>
        </p:nvCxnSpPr>
        <p:spPr>
          <a:xfrm rot="10800000" flipV="1">
            <a:off x="8217958" y="2207714"/>
            <a:ext cx="407451" cy="11825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065FED60-2986-4656-B9BF-A3D0BA09569E}"/>
              </a:ext>
            </a:extLst>
          </p:cNvPr>
          <p:cNvCxnSpPr>
            <a:cxnSpLocks/>
            <a:stCxn id="112" idx="1"/>
            <a:endCxn id="106" idx="3"/>
          </p:cNvCxnSpPr>
          <p:nvPr/>
        </p:nvCxnSpPr>
        <p:spPr>
          <a:xfrm rot="10800000" flipV="1">
            <a:off x="8217958" y="2207715"/>
            <a:ext cx="407451" cy="7817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A73FB023-A83E-4E2C-8323-06EFFB740214}"/>
              </a:ext>
            </a:extLst>
          </p:cNvPr>
          <p:cNvCxnSpPr>
            <a:cxnSpLocks/>
            <a:stCxn id="74" idx="3"/>
            <a:endCxn id="117" idx="2"/>
          </p:cNvCxnSpPr>
          <p:nvPr/>
        </p:nvCxnSpPr>
        <p:spPr>
          <a:xfrm>
            <a:off x="6022591" y="3249734"/>
            <a:ext cx="3149015" cy="2460553"/>
          </a:xfrm>
          <a:prstGeom prst="bentConnector4">
            <a:avLst>
              <a:gd name="adj1" fmla="val 4462"/>
              <a:gd name="adj2" fmla="val 109291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A4AEB82F-7A07-41C2-B212-16068E7A8865}"/>
              </a:ext>
            </a:extLst>
          </p:cNvPr>
          <p:cNvCxnSpPr>
            <a:cxnSpLocks/>
            <a:stCxn id="117" idx="1"/>
            <a:endCxn id="102" idx="2"/>
          </p:cNvCxnSpPr>
          <p:nvPr/>
        </p:nvCxnSpPr>
        <p:spPr>
          <a:xfrm rot="10800000">
            <a:off x="7415338" y="4869160"/>
            <a:ext cx="1210070" cy="132532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76BC8C28-0600-405A-AD42-5F3ED7041259}"/>
              </a:ext>
            </a:extLst>
          </p:cNvPr>
          <p:cNvCxnSpPr>
            <a:cxnSpLocks/>
            <a:stCxn id="124" idx="0"/>
            <a:endCxn id="74" idx="2"/>
          </p:cNvCxnSpPr>
          <p:nvPr/>
        </p:nvCxnSpPr>
        <p:spPr>
          <a:xfrm rot="16200000" flipV="1">
            <a:off x="5098057" y="4909942"/>
            <a:ext cx="358532" cy="27696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EEBCD7FA-BE7E-4E68-8393-5D1B1EC344B2}"/>
              </a:ext>
            </a:extLst>
          </p:cNvPr>
          <p:cNvCxnSpPr>
            <a:cxnSpLocks/>
            <a:stCxn id="74" idx="3"/>
            <a:endCxn id="74" idx="1"/>
          </p:cNvCxnSpPr>
          <p:nvPr/>
        </p:nvCxnSpPr>
        <p:spPr>
          <a:xfrm flipH="1">
            <a:off x="4255084" y="3249734"/>
            <a:ext cx="1767507" cy="12700"/>
          </a:xfrm>
          <a:prstGeom prst="bentConnector5">
            <a:avLst>
              <a:gd name="adj1" fmla="val 12709"/>
              <a:gd name="adj2" fmla="val 1528787"/>
              <a:gd name="adj3" fmla="val 88191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6866E3B6-5B90-4C65-8A82-939E44A8A0D9}"/>
              </a:ext>
            </a:extLst>
          </p:cNvPr>
          <p:cNvCxnSpPr>
            <a:cxnSpLocks/>
            <a:stCxn id="74" idx="2"/>
            <a:endCxn id="74" idx="1"/>
          </p:cNvCxnSpPr>
          <p:nvPr/>
        </p:nvCxnSpPr>
        <p:spPr>
          <a:xfrm rot="5400000" flipH="1">
            <a:off x="3887247" y="3617571"/>
            <a:ext cx="1619427" cy="883754"/>
          </a:xfrm>
          <a:prstGeom prst="bentConnector4">
            <a:avLst>
              <a:gd name="adj1" fmla="val 11907"/>
              <a:gd name="adj2" fmla="val 76382"/>
            </a:avLst>
          </a:prstGeom>
          <a:ln w="381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연결선: 꺾임 166">
            <a:extLst>
              <a:ext uri="{FF2B5EF4-FFF2-40B4-BE49-F238E27FC236}">
                <a16:creationId xmlns:a16="http://schemas.microsoft.com/office/drawing/2014/main" id="{B4919522-8E9E-4D5B-892C-316CBA1B4EE8}"/>
              </a:ext>
            </a:extLst>
          </p:cNvPr>
          <p:cNvCxnSpPr>
            <a:cxnSpLocks/>
            <a:stCxn id="104" idx="1"/>
            <a:endCxn id="74" idx="3"/>
          </p:cNvCxnSpPr>
          <p:nvPr/>
        </p:nvCxnSpPr>
        <p:spPr>
          <a:xfrm rot="10800000" flipV="1">
            <a:off x="6022591" y="2593036"/>
            <a:ext cx="590128" cy="6566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B823070C-4956-4F88-AA38-7897ED34B181}"/>
              </a:ext>
            </a:extLst>
          </p:cNvPr>
          <p:cNvCxnSpPr>
            <a:cxnSpLocks/>
            <a:stCxn id="106" idx="1"/>
            <a:endCxn id="74" idx="3"/>
          </p:cNvCxnSpPr>
          <p:nvPr/>
        </p:nvCxnSpPr>
        <p:spPr>
          <a:xfrm rot="10800000" flipV="1">
            <a:off x="6022591" y="2989484"/>
            <a:ext cx="590128" cy="2602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C9C83F47-4099-4DF4-A4ED-1960171547B7}"/>
              </a:ext>
            </a:extLst>
          </p:cNvPr>
          <p:cNvCxnSpPr>
            <a:cxnSpLocks/>
            <a:stCxn id="74" idx="3"/>
            <a:endCxn id="107" idx="1"/>
          </p:cNvCxnSpPr>
          <p:nvPr/>
        </p:nvCxnSpPr>
        <p:spPr>
          <a:xfrm>
            <a:off x="6022591" y="3249734"/>
            <a:ext cx="590128" cy="1405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189DFB7C-70FB-4902-B9DA-4D24F45D9545}"/>
              </a:ext>
            </a:extLst>
          </p:cNvPr>
          <p:cNvCxnSpPr>
            <a:cxnSpLocks/>
            <a:stCxn id="74" idx="3"/>
            <a:endCxn id="108" idx="1"/>
          </p:cNvCxnSpPr>
          <p:nvPr/>
        </p:nvCxnSpPr>
        <p:spPr>
          <a:xfrm>
            <a:off x="6022591" y="3249734"/>
            <a:ext cx="590128" cy="52212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D78385ED-6345-45B5-B2E4-C4AC3A6BFD81}"/>
              </a:ext>
            </a:extLst>
          </p:cNvPr>
          <p:cNvCxnSpPr>
            <a:cxnSpLocks/>
            <a:stCxn id="66" idx="1"/>
            <a:endCxn id="1026" idx="2"/>
          </p:cNvCxnSpPr>
          <p:nvPr/>
        </p:nvCxnSpPr>
        <p:spPr>
          <a:xfrm rot="10800000">
            <a:off x="771601" y="2177365"/>
            <a:ext cx="878159" cy="164048"/>
          </a:xfrm>
          <a:prstGeom prst="bentConnector2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3893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슬라이드 번호 개체 틀 43"/>
          <p:cNvSpPr>
            <a:spLocks noGrp="1"/>
          </p:cNvSpPr>
          <p:nvPr>
            <p:ph type="sldNum" sz="quarter" idx="10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917C2423-C5FB-4296-81BA-52358E2E408A}" type="slidenum"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defRPr/>
              </a:pPr>
              <a:t>1</a:t>
            </a:fld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272480" y="620018"/>
            <a:ext cx="96335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0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2. RFIDPAMS</a:t>
            </a:r>
            <a:r>
              <a:rPr kumimoji="0"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ahoma" pitchFamily="34" charset="0"/>
              </a:rPr>
              <a:t>의 테이블 내역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F402E-D0A7-476D-9B2E-1A1E3C81524D}"/>
              </a:ext>
            </a:extLst>
          </p:cNvPr>
          <p:cNvSpPr txBox="1"/>
          <p:nvPr/>
        </p:nvSpPr>
        <p:spPr>
          <a:xfrm>
            <a:off x="272480" y="1268760"/>
            <a:ext cx="9433048" cy="5596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TRFID_CONNT_HIS : </a:t>
            </a:r>
            <a:r>
              <a:rPr lang="ko-KR" altLang="en-US" dirty="0"/>
              <a:t>각 </a:t>
            </a:r>
            <a:r>
              <a:rPr lang="ko-KR" altLang="en-US" dirty="0" err="1"/>
              <a:t>장비별</a:t>
            </a:r>
            <a:r>
              <a:rPr lang="ko-KR" altLang="en-US" dirty="0"/>
              <a:t> </a:t>
            </a:r>
            <a:r>
              <a:rPr lang="en-US" altLang="ko-KR" dirty="0"/>
              <a:t>PAMS</a:t>
            </a:r>
            <a:r>
              <a:rPr lang="ko-KR" altLang="en-US" dirty="0"/>
              <a:t>와의 연결 이력 로그</a:t>
            </a:r>
            <a:r>
              <a:rPr lang="en-US" altLang="ko-KR" dirty="0"/>
              <a:t>(2018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 이후로 </a:t>
            </a:r>
            <a:r>
              <a:rPr lang="ko-KR" altLang="en-US" dirty="0" err="1"/>
              <a:t>미작성</a:t>
            </a:r>
            <a:r>
              <a:rPr lang="en-US" altLang="ko-KR" dirty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TRFID_ZONE_INFO : </a:t>
            </a:r>
            <a:r>
              <a:rPr lang="ko-KR" altLang="en-US" dirty="0"/>
              <a:t>지역정보</a:t>
            </a:r>
            <a:r>
              <a:rPr lang="en-US" altLang="ko-KR" dirty="0"/>
              <a:t>(ZONE </a:t>
            </a:r>
            <a:r>
              <a:rPr lang="ko-KR" altLang="en-US" dirty="0"/>
              <a:t>정보</a:t>
            </a:r>
            <a:r>
              <a:rPr lang="en-US" altLang="ko-KR" dirty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TRFID_GATE_INFO : </a:t>
            </a:r>
            <a:r>
              <a:rPr lang="ko-KR" altLang="en-US" dirty="0">
                <a:solidFill>
                  <a:srgbClr val="FF0000"/>
                </a:solidFill>
              </a:rPr>
              <a:t>각 게이트 정보</a:t>
            </a:r>
            <a:r>
              <a:rPr lang="en-US" altLang="ko-KR" dirty="0">
                <a:solidFill>
                  <a:srgbClr val="FF0000"/>
                </a:solidFill>
              </a:rPr>
              <a:t>(GATE ID </a:t>
            </a:r>
            <a:r>
              <a:rPr lang="ko-KR" altLang="en-US" dirty="0">
                <a:solidFill>
                  <a:srgbClr val="FF0000"/>
                </a:solidFill>
              </a:rPr>
              <a:t>및 명칭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각 </a:t>
            </a:r>
            <a:r>
              <a:rPr lang="en-US" altLang="ko-KR" dirty="0">
                <a:solidFill>
                  <a:srgbClr val="FF0000"/>
                </a:solidFill>
              </a:rPr>
              <a:t>ZONE</a:t>
            </a:r>
            <a:r>
              <a:rPr lang="ko-KR" altLang="en-US" dirty="0">
                <a:solidFill>
                  <a:srgbClr val="FF0000"/>
                </a:solidFill>
              </a:rPr>
              <a:t>에 대한 </a:t>
            </a:r>
            <a:r>
              <a:rPr lang="en-US" altLang="ko-KR" dirty="0">
                <a:solidFill>
                  <a:srgbClr val="FF0000"/>
                </a:solidFill>
              </a:rPr>
              <a:t>IN/OUT</a:t>
            </a:r>
            <a:r>
              <a:rPr lang="ko-KR" altLang="en-US" dirty="0">
                <a:solidFill>
                  <a:srgbClr val="FF0000"/>
                </a:solidFill>
              </a:rPr>
              <a:t>정보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TRFID_EQUIP_INFO : </a:t>
            </a:r>
            <a:r>
              <a:rPr lang="ko-KR" altLang="en-US" dirty="0">
                <a:solidFill>
                  <a:srgbClr val="FF0000"/>
                </a:solidFill>
              </a:rPr>
              <a:t>게이트 내 리더기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프린터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정수점검기</a:t>
            </a:r>
            <a:r>
              <a:rPr lang="en-US" altLang="ko-KR" dirty="0">
                <a:solidFill>
                  <a:srgbClr val="FF0000"/>
                </a:solidFill>
              </a:rPr>
              <a:t>, PDA</a:t>
            </a:r>
            <a:r>
              <a:rPr lang="ko-KR" altLang="en-US" dirty="0">
                <a:solidFill>
                  <a:srgbClr val="FF0000"/>
                </a:solidFill>
              </a:rPr>
              <a:t>에 대한 </a:t>
            </a:r>
            <a:r>
              <a:rPr lang="en-US" altLang="ko-KR" dirty="0">
                <a:solidFill>
                  <a:srgbClr val="FF0000"/>
                </a:solidFill>
              </a:rPr>
              <a:t>IP</a:t>
            </a:r>
            <a:r>
              <a:rPr lang="ko-KR" altLang="en-US" dirty="0">
                <a:solidFill>
                  <a:srgbClr val="FF0000"/>
                </a:solidFill>
              </a:rPr>
              <a:t>정보 및 명칭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설정값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현재상태 표시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                        </a:t>
            </a:r>
            <a:r>
              <a:rPr lang="ko-KR" altLang="en-US" dirty="0">
                <a:solidFill>
                  <a:srgbClr val="FF0000"/>
                </a:solidFill>
              </a:rPr>
              <a:t>관제화면과 연결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TRFID_BK_INFO : </a:t>
            </a:r>
            <a:r>
              <a:rPr lang="ko-KR" altLang="en-US" dirty="0"/>
              <a:t>서고</a:t>
            </a:r>
            <a:r>
              <a:rPr lang="en-US" altLang="ko-KR" dirty="0"/>
              <a:t>, </a:t>
            </a:r>
            <a:r>
              <a:rPr lang="ko-KR" altLang="en-US" dirty="0"/>
              <a:t>연단</a:t>
            </a:r>
            <a:r>
              <a:rPr lang="en-US" altLang="ko-KR" dirty="0"/>
              <a:t>, </a:t>
            </a:r>
            <a:r>
              <a:rPr lang="ko-KR" altLang="en-US" dirty="0"/>
              <a:t>서가정보</a:t>
            </a:r>
            <a:r>
              <a:rPr lang="en-US" altLang="ko-KR" dirty="0"/>
              <a:t>, </a:t>
            </a:r>
            <a:r>
              <a:rPr lang="ko-KR" altLang="en-US" dirty="0"/>
              <a:t>사용여부 등록 및 </a:t>
            </a:r>
            <a:r>
              <a:rPr lang="en-US" altLang="ko-KR" dirty="0"/>
              <a:t>ID</a:t>
            </a:r>
            <a:r>
              <a:rPr lang="ko-KR" altLang="en-US" dirty="0"/>
              <a:t>부여</a:t>
            </a:r>
            <a:endParaRPr lang="en-US" altLang="ko-KR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TRFID_NPERMN_TAG : PAMS</a:t>
            </a:r>
            <a:r>
              <a:rPr lang="ko-KR" altLang="en-US" dirty="0"/>
              <a:t>로부터 무단 반출입에서 제외시킨 태그에 대한 정보를 받아 게이트에서 인식된 태그가 해당 태그일경</a:t>
            </a:r>
            <a:br>
              <a:rPr lang="en-US" altLang="ko-KR" dirty="0"/>
            </a:br>
            <a:r>
              <a:rPr lang="ko-KR" altLang="en-US" dirty="0"/>
              <a:t>                               우 제외</a:t>
            </a:r>
            <a:endParaRPr lang="en-US" altLang="ko-KR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TRFID_ISSUE_REQ : </a:t>
            </a:r>
            <a:r>
              <a:rPr lang="ko-KR" altLang="en-US" dirty="0">
                <a:solidFill>
                  <a:srgbClr val="FF0000"/>
                </a:solidFill>
              </a:rPr>
              <a:t>태그발행 요청목록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발행을 요청한 장비 </a:t>
            </a:r>
            <a:r>
              <a:rPr lang="en-US" altLang="ko-KR" dirty="0">
                <a:solidFill>
                  <a:srgbClr val="FF0000"/>
                </a:solidFill>
              </a:rPr>
              <a:t>ID</a:t>
            </a:r>
            <a:r>
              <a:rPr lang="ko-KR" altLang="en-US" dirty="0">
                <a:solidFill>
                  <a:srgbClr val="FF0000"/>
                </a:solidFill>
              </a:rPr>
              <a:t>와 지정된 프린터 </a:t>
            </a:r>
            <a:r>
              <a:rPr lang="en-US" altLang="ko-KR" dirty="0">
                <a:solidFill>
                  <a:srgbClr val="FF0000"/>
                </a:solidFill>
              </a:rPr>
              <a:t>ID </a:t>
            </a:r>
            <a:r>
              <a:rPr lang="ko-KR" altLang="en-US" dirty="0">
                <a:solidFill>
                  <a:srgbClr val="FF0000"/>
                </a:solidFill>
              </a:rPr>
              <a:t>표시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인쇄 결과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TRFID_SW_INFO : </a:t>
            </a:r>
            <a:r>
              <a:rPr lang="ko-KR" altLang="en-US" dirty="0"/>
              <a:t>소프트웨어 버전관리용 테이블</a:t>
            </a:r>
            <a:endParaRPr lang="en-US" altLang="ko-KR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TRFID_EQ_SW : </a:t>
            </a:r>
            <a:r>
              <a:rPr lang="ko-KR" altLang="en-US" dirty="0"/>
              <a:t>리더기 펌웨어 버전관리용 테이블</a:t>
            </a:r>
            <a:endParaRPr lang="en-US" altLang="ko-KR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TRFID_OUTIN_STTS : </a:t>
            </a:r>
            <a:r>
              <a:rPr lang="ko-KR" altLang="en-US" dirty="0" err="1">
                <a:solidFill>
                  <a:srgbClr val="FF0000"/>
                </a:solidFill>
              </a:rPr>
              <a:t>반출입</a:t>
            </a:r>
            <a:r>
              <a:rPr lang="ko-KR" altLang="en-US" dirty="0">
                <a:solidFill>
                  <a:srgbClr val="FF0000"/>
                </a:solidFill>
              </a:rPr>
              <a:t> 현황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등록</a:t>
            </a:r>
            <a:r>
              <a:rPr lang="en-US" altLang="ko-KR" dirty="0">
                <a:solidFill>
                  <a:srgbClr val="FF0000"/>
                </a:solidFill>
              </a:rPr>
              <a:t>x , OUT,  RIN, ARR)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>
                <a:solidFill>
                  <a:srgbClr val="FF0000"/>
                </a:solidFill>
              </a:rPr>
              <a:t>TRFID_DOC_TAG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ko-KR" altLang="en-US" dirty="0">
                <a:solidFill>
                  <a:srgbClr val="FF0000"/>
                </a:solidFill>
              </a:rPr>
              <a:t> 모든 등록문서정보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dirty="0"/>
              <a:t>TRFID_EVENT_PROC_HIS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인식 정보에 대한 히스토리 </a:t>
            </a:r>
            <a:r>
              <a:rPr lang="en-US" altLang="ko-KR"/>
              <a:t>Log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MGMT_NO : </a:t>
            </a:r>
            <a:r>
              <a:rPr lang="ko-KR" altLang="en-US" dirty="0"/>
              <a:t>문서번호 </a:t>
            </a:r>
            <a:r>
              <a:rPr lang="en-US" altLang="ko-KR" dirty="0"/>
              <a:t>(PED0000010)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TAG_ID : </a:t>
            </a:r>
            <a:r>
              <a:rPr lang="ko-KR" altLang="en-US" dirty="0" err="1"/>
              <a:t>태그아이디</a:t>
            </a:r>
            <a:r>
              <a:rPr lang="ko-KR" altLang="en-US" dirty="0"/>
              <a:t> </a:t>
            </a:r>
            <a:r>
              <a:rPr lang="en-US" altLang="ko-KR" dirty="0"/>
              <a:t>(05001F0012345667FFAB)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DATE : </a:t>
            </a:r>
            <a:r>
              <a:rPr lang="ko-KR" altLang="en-US" dirty="0"/>
              <a:t>사건이 발생한 일자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STATUS : </a:t>
            </a:r>
            <a:r>
              <a:rPr lang="ko-KR" altLang="en-US" dirty="0"/>
              <a:t>현재 문서의 상태</a:t>
            </a:r>
            <a:r>
              <a:rPr lang="en-US" altLang="ko-KR" dirty="0"/>
              <a:t>(</a:t>
            </a:r>
            <a:r>
              <a:rPr lang="ko-KR" altLang="en-US" dirty="0"/>
              <a:t>서고내</a:t>
            </a:r>
            <a:r>
              <a:rPr lang="en-US" altLang="ko-KR" dirty="0"/>
              <a:t>/</a:t>
            </a:r>
            <a:r>
              <a:rPr lang="ko-KR" altLang="en-US" dirty="0"/>
              <a:t>서고외부</a:t>
            </a:r>
            <a:r>
              <a:rPr lang="en-US" altLang="ko-KR" dirty="0"/>
              <a:t>/</a:t>
            </a:r>
            <a:r>
              <a:rPr lang="ko-KR" altLang="en-US" dirty="0"/>
              <a:t>반출신청</a:t>
            </a:r>
            <a:r>
              <a:rPr lang="en-US" altLang="ko-KR" dirty="0"/>
              <a:t>/</a:t>
            </a:r>
            <a:r>
              <a:rPr lang="ko-KR" altLang="en-US" dirty="0"/>
              <a:t>반입신청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이외의 테이블은 사용하지 않는다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32237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6_디자인 사용자 지정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50000"/>
          </a:schemeClr>
        </a:solidFill>
        <a:ln>
          <a:noFill/>
        </a:ln>
        <a:scene3d>
          <a:camera prst="orthographicFront">
            <a:rot lat="0" lon="10800000" rev="0"/>
          </a:camera>
          <a:lightRig rig="threePt" dir="t"/>
        </a:scene3d>
      </a:spPr>
      <a:bodyPr anchor="ctr"/>
      <a:lstStyle>
        <a:defPPr algn="ctr">
          <a:defRPr sz="105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prstDash val="sysDash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2051187</TotalTime>
  <Words>349</Words>
  <Application>Microsoft Office PowerPoint</Application>
  <PresentationFormat>A4 용지(210x297mm)</PresentationFormat>
  <Paragraphs>55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6_디자인 사용자 지정</vt:lpstr>
      <vt:lpstr>PowerPoint 프레젠테이션</vt:lpstr>
      <vt:lpstr>PowerPoint 프레젠테이션</vt:lpstr>
    </vt:vector>
  </TitlesOfParts>
  <Company>zen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비피앤솔루션</dc:creator>
  <cp:lastModifiedBy>박철호</cp:lastModifiedBy>
  <cp:revision>2101</cp:revision>
  <cp:lastPrinted>2013-11-21T02:35:15Z</cp:lastPrinted>
  <dcterms:created xsi:type="dcterms:W3CDTF">2007-07-10T01:36:02Z</dcterms:created>
  <dcterms:modified xsi:type="dcterms:W3CDTF">2023-05-30T04:19:57Z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