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722" r:id="rId1"/>
    <p:sldMasterId id="2147484723" r:id="rId2"/>
    <p:sldMasterId id="2147484725" r:id="rId3"/>
    <p:sldMasterId id="2147484729" r:id="rId4"/>
  </p:sldMasterIdLst>
  <p:notesMasterIdLst>
    <p:notesMasterId r:id="rId19"/>
  </p:notesMasterIdLst>
  <p:handoutMasterIdLst>
    <p:handoutMasterId r:id="rId20"/>
  </p:handoutMasterIdLst>
  <p:sldIdLst>
    <p:sldId id="1010" r:id="rId5"/>
    <p:sldId id="1011" r:id="rId6"/>
    <p:sldId id="999" r:id="rId7"/>
    <p:sldId id="1012" r:id="rId8"/>
    <p:sldId id="1013" r:id="rId9"/>
    <p:sldId id="1014" r:id="rId10"/>
    <p:sldId id="1015" r:id="rId11"/>
    <p:sldId id="1016" r:id="rId12"/>
    <p:sldId id="1017" r:id="rId13"/>
    <p:sldId id="1020" r:id="rId14"/>
    <p:sldId id="1021" r:id="rId15"/>
    <p:sldId id="1018" r:id="rId16"/>
    <p:sldId id="1006" r:id="rId17"/>
    <p:sldId id="1019" r:id="rId18"/>
  </p:sldIdLst>
  <p:sldSz cx="9144000" cy="6858000" type="screen4x3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000" b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sz="2000" b="1" kern="1200">
        <a:solidFill>
          <a:schemeClr val="tx1"/>
        </a:solidFill>
        <a:latin typeface="굴림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orient="horz" pos="3247">
          <p15:clr>
            <a:srgbClr val="A4A3A4"/>
          </p15:clr>
        </p15:guide>
        <p15:guide id="3" pos="204" userDrawn="1">
          <p15:clr>
            <a:srgbClr val="A4A3A4"/>
          </p15:clr>
        </p15:guide>
        <p15:guide id="4" pos="3923">
          <p15:clr>
            <a:srgbClr val="A4A3A4"/>
          </p15:clr>
        </p15:guide>
        <p15:guide id="5" pos="2200" userDrawn="1">
          <p15:clr>
            <a:srgbClr val="A4A3A4"/>
          </p15:clr>
        </p15:guide>
        <p15:guide id="6" orient="horz" pos="2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9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jinc" initials="S" lastIdx="1" clrIdx="0">
    <p:extLst>
      <p:ext uri="{19B8F6BF-5375-455C-9EA6-DF929625EA0E}">
        <p15:presenceInfo xmlns:p15="http://schemas.microsoft.com/office/powerpoint/2012/main" userId="Sjin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BB0"/>
    <a:srgbClr val="020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34" autoAdjust="0"/>
    <p:restoredTop sz="96383" autoAdjust="0"/>
  </p:normalViewPr>
  <p:slideViewPr>
    <p:cSldViewPr>
      <p:cViewPr varScale="1">
        <p:scale>
          <a:sx n="106" d="100"/>
          <a:sy n="106" d="100"/>
        </p:scale>
        <p:origin x="1496" y="68"/>
      </p:cViewPr>
      <p:guideLst>
        <p:guide orient="horz" pos="572"/>
        <p:guide orient="horz" pos="3247"/>
        <p:guide pos="204"/>
        <p:guide pos="3923"/>
        <p:guide pos="2200"/>
        <p:guide orient="horz" pos="2840"/>
      </p:guideLst>
    </p:cSldViewPr>
  </p:slideViewPr>
  <p:outlineViewPr>
    <p:cViewPr>
      <p:scale>
        <a:sx n="33" d="100"/>
        <a:sy n="33" d="100"/>
      </p:scale>
      <p:origin x="0" y="-13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howGuides="1">
      <p:cViewPr varScale="1">
        <p:scale>
          <a:sx n="80" d="100"/>
          <a:sy n="80" d="100"/>
        </p:scale>
        <p:origin x="2088" y="114"/>
      </p:cViewPr>
      <p:guideLst>
        <p:guide orient="horz" pos="312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529" cy="497524"/>
          </a:xfrm>
          <a:prstGeom prst="rect">
            <a:avLst/>
          </a:prstGeom>
        </p:spPr>
        <p:txBody>
          <a:bodyPr vert="horz" lIns="91559" tIns="45779" rIns="91559" bIns="45779"/>
          <a:lstStyle>
            <a:lvl1pPr algn="l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</p:spPr>
        <p:txBody>
          <a:bodyPr vert="horz" lIns="91559" tIns="45779" rIns="91559" bIns="45779"/>
          <a:lstStyle>
            <a:lvl1pPr algn="r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fld id="{49F6A45E-A625-4E9F-9907-40BA7BE2A443}" type="datetime1">
              <a:rPr lang="ko-KR" altLang="en-US"/>
              <a:pPr>
                <a:defRPr/>
              </a:pPr>
              <a:t>2024-03-04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226"/>
            <a:ext cx="2950529" cy="497523"/>
          </a:xfrm>
          <a:prstGeom prst="rect">
            <a:avLst/>
          </a:prstGeom>
        </p:spPr>
        <p:txBody>
          <a:bodyPr vert="horz" lIns="91559" tIns="45779" rIns="91559" bIns="45779" anchor="b"/>
          <a:lstStyle>
            <a:lvl1pPr algn="l" eaLnBrk="1" latinLnBrk="1" hangingPunct="1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2" y="9440226"/>
            <a:ext cx="2950529" cy="497523"/>
          </a:xfrm>
          <a:prstGeom prst="rect">
            <a:avLst/>
          </a:prstGeom>
        </p:spPr>
        <p:txBody>
          <a:bodyPr vert="horz" wrap="square" lIns="91559" tIns="45779" rIns="91559" bIns="45779" anchor="b" anchorCtr="0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 lvl="0">
              <a:defRPr/>
            </a:pPr>
            <a:fld id="{40571102-FF5F-4CDD-912E-7D3FD19EBCA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50529" cy="49752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t" anchorCtr="0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55082" y="0"/>
            <a:ext cx="2950529" cy="497524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t" anchorCtr="0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-2887663" y="1917700"/>
            <a:ext cx="4968876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0403" y="4720908"/>
            <a:ext cx="5446396" cy="447294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440226"/>
            <a:ext cx="2950529" cy="49752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b" anchorCtr="0">
            <a:prstTxWarp prst="textNoShape">
              <a:avLst/>
            </a:prstTxWarp>
          </a:bodyPr>
          <a:lstStyle>
            <a:lvl1pPr eaLnBrk="1" latinLnBrk="1" hangingPunct="1">
              <a:defRPr sz="1200" b="0">
                <a:latin typeface="굴림"/>
                <a:ea typeface="굴림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55082" y="9440226"/>
            <a:ext cx="2950529" cy="49752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559" tIns="45779" rIns="91559" bIns="45779" anchor="b" anchorCtr="0">
            <a:prstTxWarp prst="textNoShape">
              <a:avLst/>
            </a:prstTxWarp>
          </a:bodyPr>
          <a:lstStyle>
            <a:lvl1pPr algn="r" eaLnBrk="1" latinLnBrk="1" hangingPunct="1">
              <a:defRPr sz="1200" b="0"/>
            </a:lvl1pPr>
          </a:lstStyle>
          <a:p>
            <a:pPr lvl="0">
              <a:defRPr/>
            </a:pPr>
            <a:fld id="{8200B1D3-8F5D-4705-9096-027A6C57EFC4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D5CC0414-E263-4A35-8DEA-0715750F5A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3916" indent="-286121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4486" indent="-228897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2280" indent="-228897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60075" indent="-228897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7869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5663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33458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91252" indent="-228897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176E21E-064E-451C-8B62-67A098901EAE}" type="slidenum">
              <a:rPr lang="en-US" altLang="ko-KR" sz="1200" b="0"/>
              <a:pPr/>
              <a:t>2</a:t>
            </a:fld>
            <a:endParaRPr lang="en-US" altLang="ko-KR" sz="1200" b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A8C8C1B-E38A-4BBB-888F-BBC4E77F47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7100" y="755650"/>
            <a:ext cx="4949825" cy="3711575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6F8EFAC-B59A-4B64-AF58-4A4D69BFC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733" y="4720908"/>
            <a:ext cx="4990144" cy="447294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336172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19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3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34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784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423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6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10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63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7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43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22041" indent="0" algn="ctr">
              <a:buNone/>
              <a:defRPr/>
            </a:lvl2pPr>
            <a:lvl3pPr marL="844083" indent="0" algn="ctr">
              <a:buNone/>
              <a:defRPr/>
            </a:lvl3pPr>
            <a:lvl4pPr marL="1266124" indent="0" algn="ctr">
              <a:buNone/>
              <a:defRPr/>
            </a:lvl4pPr>
            <a:lvl5pPr marL="1688165" indent="0" algn="ctr">
              <a:buNone/>
              <a:defRPr/>
            </a:lvl5pPr>
            <a:lvl6pPr marL="2110207" indent="0" algn="ctr">
              <a:buNone/>
              <a:defRPr/>
            </a:lvl6pPr>
            <a:lvl7pPr marL="2532248" indent="0" algn="ctr">
              <a:buNone/>
              <a:defRPr/>
            </a:lvl7pPr>
            <a:lvl8pPr marL="2954289" indent="0" algn="ctr">
              <a:buNone/>
              <a:defRPr/>
            </a:lvl8pPr>
            <a:lvl9pPr marL="3376331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733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12CADD-5BAB-4980-AF5F-CA881143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9E3C803-8931-4E22-B73C-EF34F9B0C0B2}" type="datetimeFigureOut">
              <a:rPr lang="ko-KR" altLang="en-US"/>
              <a:pPr>
                <a:defRPr/>
              </a:pPr>
              <a:t>2024-03-04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01EEE8-97DD-439A-AD49-66B1048D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1" y="6356352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F29784-B8D4-4F58-AF58-12D01918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08C8CBA-20C5-457F-BAFB-6CA9A097CB5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1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5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5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4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14BC824-DB70-4510-80B1-9DE520CBFE4F}" type="datetimeFigureOut">
              <a:rPr lang="ko-KR" altLang="en-US" smtClean="0"/>
              <a:t>2024-03-04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4D81121C-F487-4C85-B1C0-F43BB896FF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3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333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027" name="Line 9">
            <a:extLst>
              <a:ext uri="{FF2B5EF4-FFF2-40B4-BE49-F238E27FC236}">
                <a16:creationId xmlns:a16="http://schemas.microsoft.com/office/drawing/2014/main" id="{EAA60D21-4C2B-4925-ADB5-42B03C6B9F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030" name="Rectangle 19">
            <a:extLst>
              <a:ext uri="{FF2B5EF4-FFF2-40B4-BE49-F238E27FC236}">
                <a16:creationId xmlns:a16="http://schemas.microsoft.com/office/drawing/2014/main" id="{5DD44A8E-F2D9-4B6D-8174-5D687BE042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88125" y="333375"/>
            <a:ext cx="2555875" cy="62642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endParaRPr lang="ko-KR" altLang="ko-KR" sz="900" b="0" dirty="0"/>
          </a:p>
        </p:txBody>
      </p:sp>
      <p:sp>
        <p:nvSpPr>
          <p:cNvPr id="1031" name="Rectangle 20">
            <a:extLst>
              <a:ext uri="{FF2B5EF4-FFF2-40B4-BE49-F238E27FC236}">
                <a16:creationId xmlns:a16="http://schemas.microsoft.com/office/drawing/2014/main" id="{E08ED81E-8728-418D-BF29-4162979162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588125" y="333375"/>
            <a:ext cx="2555875" cy="2159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 설명</a:t>
            </a:r>
          </a:p>
        </p:txBody>
      </p:sp>
      <p:sp>
        <p:nvSpPr>
          <p:cNvPr id="1032" name="Rectangle 21">
            <a:extLst>
              <a:ext uri="{FF2B5EF4-FFF2-40B4-BE49-F238E27FC236}">
                <a16:creationId xmlns:a16="http://schemas.microsoft.com/office/drawing/2014/main" id="{BAD602D6-FB31-453C-AD1D-C8CACBBBD0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33375"/>
            <a:ext cx="118745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화면명</a:t>
            </a:r>
          </a:p>
        </p:txBody>
      </p:sp>
      <p:sp>
        <p:nvSpPr>
          <p:cNvPr id="1033" name="Rectangle 25">
            <a:extLst>
              <a:ext uri="{FF2B5EF4-FFF2-40B4-BE49-F238E27FC236}">
                <a16:creationId xmlns:a16="http://schemas.microsoft.com/office/drawing/2014/main" id="{569C040A-E2F0-4621-8C43-0806DB6FC8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22713" y="333375"/>
            <a:ext cx="1512887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</a:t>
            </a:r>
            <a:r>
              <a:rPr lang="en-US" altLang="ko-KR" sz="900" dirty="0">
                <a:solidFill>
                  <a:srgbClr val="EAEAEA"/>
                </a:solidFill>
              </a:rPr>
              <a:t>ID</a:t>
            </a:r>
          </a:p>
        </p:txBody>
      </p:sp>
      <p:sp>
        <p:nvSpPr>
          <p:cNvPr id="1034" name="Text Box 26">
            <a:extLst>
              <a:ext uri="{FF2B5EF4-FFF2-40B4-BE49-F238E27FC236}">
                <a16:creationId xmlns:a16="http://schemas.microsoft.com/office/drawing/2014/main" id="{2B6AF73D-3AB7-414E-A434-56236B29D0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5625" y="6607353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A95F1453-A309-4C02-A011-3AF1C8119498}" type="slidenum">
              <a:rPr lang="en-US" altLang="ko-KR" sz="1000" b="0">
                <a:latin typeface="Arial" panose="020B0604020202020204" pitchFamily="34" charset="0"/>
                <a:ea typeface="바탕체" panose="02030609000101010101" pitchFamily="17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ko-KR" sz="1000" b="0" dirty="0">
              <a:latin typeface="Arial" panose="020B0604020202020204" pitchFamily="34" charset="0"/>
              <a:ea typeface="바탕체" panose="02030609000101010101" pitchFamily="17" charset="-127"/>
            </a:endParaRPr>
          </a:p>
        </p:txBody>
      </p:sp>
      <p:sp>
        <p:nvSpPr>
          <p:cNvPr id="12" name="Text Box 28">
            <a:extLst>
              <a:ext uri="{FF2B5EF4-FFF2-40B4-BE49-F238E27FC236}">
                <a16:creationId xmlns:a16="http://schemas.microsoft.com/office/drawing/2014/main" id="{364BAB34-6CC6-41B2-B3FB-CA6E77A0D1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8" y="44450"/>
            <a:ext cx="40663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대통령기록관 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RFID</a:t>
            </a: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시스템 고도화 사업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 userDrawn="1"/>
        </p:nvPicPr>
        <p:blipFill rotWithShape="1">
          <a:blip r:embed="rId3"/>
          <a:srcRect t="15626" r="20684"/>
          <a:stretch/>
        </p:blipFill>
        <p:spPr>
          <a:xfrm>
            <a:off x="84745" y="6619454"/>
            <a:ext cx="1015200" cy="2232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8185155" y="6635197"/>
            <a:ext cx="793778" cy="177508"/>
          </a:xfrm>
          <a:prstGeom prst="rect">
            <a:avLst/>
          </a:prstGeom>
        </p:spPr>
      </p:pic>
      <p:sp>
        <p:nvSpPr>
          <p:cNvPr id="15" name="Text Box 29">
            <a:extLst>
              <a:ext uri="{FF2B5EF4-FFF2-40B4-BE49-F238E27FC236}">
                <a16:creationId xmlns:a16="http://schemas.microsoft.com/office/drawing/2014/main" id="{C99274AF-83E1-4D2D-9C89-8D85278F0E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53975"/>
            <a:ext cx="3797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화면설계서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관제 소프트웨어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)</a:t>
            </a:r>
            <a:endParaRPr lang="ko-KR" altLang="en-US" sz="1100" dirty="0">
              <a:latin typeface="바탕체" pitchFamily="17" charset="-127"/>
              <a:ea typeface="바탕체" pitchFamily="17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19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333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C99274AF-83E1-4D2D-9C89-8D85278F0E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53975"/>
            <a:ext cx="3797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화면설계서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통합열람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)</a:t>
            </a:r>
            <a:endParaRPr lang="ko-KR" altLang="en-US" sz="1100" dirty="0"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EAA60D21-4C2B-4925-ADB5-42B03C6B9FC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BAD602D6-FB31-453C-AD1D-C8CACBBBD0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333375"/>
            <a:ext cx="1187450" cy="2159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>
              <a:defRPr/>
            </a:pPr>
            <a:r>
              <a:rPr lang="ko-KR" altLang="en-US" sz="900" dirty="0">
                <a:solidFill>
                  <a:srgbClr val="EAEAEA"/>
                </a:solidFill>
              </a:rPr>
              <a:t>화면명</a:t>
            </a:r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364BAB34-6CC6-41B2-B3FB-CA6E77A0D1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8" y="44450"/>
            <a:ext cx="406635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대통령기록관 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RFID</a:t>
            </a:r>
            <a:r>
              <a:rPr lang="ko-KR" altLang="en-US" sz="1100" dirty="0">
                <a:latin typeface="바탕체" pitchFamily="17" charset="-127"/>
                <a:ea typeface="바탕체" pitchFamily="17" charset="-127"/>
              </a:rPr>
              <a:t>시스템 고도화 사업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 userDrawn="1"/>
        </p:nvPicPr>
        <p:blipFill rotWithShape="1">
          <a:blip r:embed="rId3"/>
          <a:srcRect t="15626" r="20684"/>
          <a:stretch/>
        </p:blipFill>
        <p:spPr>
          <a:xfrm>
            <a:off x="84745" y="6619454"/>
            <a:ext cx="1015200" cy="22320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8185155" y="6635197"/>
            <a:ext cx="793778" cy="177508"/>
          </a:xfrm>
          <a:prstGeom prst="rect">
            <a:avLst/>
          </a:prstGeom>
        </p:spPr>
      </p:pic>
      <p:sp>
        <p:nvSpPr>
          <p:cNvPr id="18" name="Text Box 26">
            <a:extLst>
              <a:ext uri="{FF2B5EF4-FFF2-40B4-BE49-F238E27FC236}">
                <a16:creationId xmlns:a16="http://schemas.microsoft.com/office/drawing/2014/main" id="{2B6AF73D-3AB7-414E-A434-56236B29D0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65625" y="6607353"/>
            <a:ext cx="854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A95F1453-A309-4C02-A011-3AF1C8119498}" type="slidenum">
              <a:rPr lang="en-US" altLang="ko-KR" sz="1000" b="0">
                <a:latin typeface="Arial" panose="020B0604020202020204" pitchFamily="34" charset="0"/>
                <a:ea typeface="바탕체" panose="02030609000101010101" pitchFamily="17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ko-KR" sz="1000" b="0" dirty="0">
              <a:latin typeface="Arial" panose="020B0604020202020204" pitchFamily="34" charset="0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721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 userDrawn="1"/>
        </p:nvPicPr>
        <p:blipFill rotWithShape="1">
          <a:blip r:embed="rId5"/>
          <a:srcRect t="15626" r="20684"/>
          <a:stretch/>
        </p:blipFill>
        <p:spPr>
          <a:xfrm>
            <a:off x="78226" y="6619454"/>
            <a:ext cx="937108" cy="223200"/>
          </a:xfrm>
          <a:prstGeom prst="rect">
            <a:avLst/>
          </a:prstGeom>
        </p:spPr>
      </p:pic>
      <p:sp>
        <p:nvSpPr>
          <p:cNvPr id="1026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333375"/>
            <a:ext cx="9144000" cy="0"/>
          </a:xfrm>
          <a:prstGeom prst="line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46"/>
          </a:p>
        </p:txBody>
      </p:sp>
      <p:sp>
        <p:nvSpPr>
          <p:cNvPr id="1034" name="Text Box 26">
            <a:extLst>
              <a:ext uri="{FF2B5EF4-FFF2-40B4-BE49-F238E27FC236}">
                <a16:creationId xmlns:a16="http://schemas.microsoft.com/office/drawing/2014/main" id="{2B6AF73D-3AB7-414E-A434-56236B29D0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144963" y="6551614"/>
            <a:ext cx="854075" cy="23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fld id="{A95F1453-A309-4C02-A011-3AF1C8119498}" type="slidenum">
              <a:rPr lang="en-US" altLang="ko-KR" sz="923" b="0">
                <a:latin typeface="Arial" panose="020B0604020202020204" pitchFamily="34" charset="0"/>
                <a:ea typeface="바탕체" panose="02030609000101010101" pitchFamily="17" charset="-127"/>
              </a:rPr>
              <a:pPr algn="ctr" eaLnBrk="1" hangingPunct="1">
                <a:spcBef>
                  <a:spcPct val="50000"/>
                </a:spcBef>
              </a:pPr>
              <a:t>‹#›</a:t>
            </a:fld>
            <a:endParaRPr lang="en-US" altLang="ko-KR" sz="923" b="0" dirty="0">
              <a:latin typeface="Arial" panose="020B0604020202020204" pitchFamily="34" charset="0"/>
              <a:ea typeface="바탕체" panose="02030609000101010101" pitchFamily="17" charset="-127"/>
            </a:endParaRPr>
          </a:p>
        </p:txBody>
      </p:sp>
      <p:sp>
        <p:nvSpPr>
          <p:cNvPr id="1035" name="Text Box 28">
            <a:extLst>
              <a:ext uri="{FF2B5EF4-FFF2-40B4-BE49-F238E27FC236}">
                <a16:creationId xmlns:a16="http://schemas.microsoft.com/office/drawing/2014/main" id="{364BAB34-6CC6-41B2-B3FB-CA6E77A0D1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88" y="49212"/>
            <a:ext cx="37973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ko-KR" altLang="en-US" sz="1050" dirty="0">
                <a:latin typeface="바탕체" pitchFamily="17" charset="-127"/>
                <a:ea typeface="바탕체" pitchFamily="17" charset="-127"/>
              </a:rPr>
              <a:t>대통령기록관 </a:t>
            </a:r>
            <a:r>
              <a:rPr lang="en-US" altLang="ko-KR" sz="1050" dirty="0">
                <a:latin typeface="바탕체" pitchFamily="17" charset="-127"/>
                <a:ea typeface="바탕체" pitchFamily="17" charset="-127"/>
              </a:rPr>
              <a:t>RFID</a:t>
            </a:r>
            <a:r>
              <a:rPr lang="ko-KR" altLang="en-US" sz="1050" dirty="0">
                <a:latin typeface="바탕체" pitchFamily="17" charset="-127"/>
                <a:ea typeface="바탕체" pitchFamily="17" charset="-127"/>
              </a:rPr>
              <a:t>시스템 고도화 사업</a:t>
            </a: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E14C7D72-1C6B-4422-8EBA-1FD645CFAE7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51614"/>
            <a:ext cx="9144000" cy="0"/>
          </a:xfrm>
          <a:prstGeom prst="line">
            <a:avLst/>
          </a:prstGeom>
          <a:ln w="19050">
            <a:solidFill>
              <a:schemeClr val="tx1"/>
            </a:solidFill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ko-KR" altLang="en-US" sz="1846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8249934" y="6589203"/>
            <a:ext cx="732718" cy="177508"/>
          </a:xfrm>
          <a:prstGeom prst="rect">
            <a:avLst/>
          </a:prstGeom>
        </p:spPr>
      </p:pic>
      <p:sp>
        <p:nvSpPr>
          <p:cNvPr id="11" name="Text Box 29">
            <a:extLst>
              <a:ext uri="{FF2B5EF4-FFF2-40B4-BE49-F238E27FC236}">
                <a16:creationId xmlns:a16="http://schemas.microsoft.com/office/drawing/2014/main" id="{C99274AF-83E1-4D2D-9C89-8D85278F0E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4163" y="53975"/>
            <a:ext cx="37973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화면설계서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(</a:t>
            </a:r>
            <a:r>
              <a:rPr lang="ko-KR" altLang="en-US" sz="1100" dirty="0" err="1">
                <a:latin typeface="바탕체" pitchFamily="17" charset="-127"/>
                <a:ea typeface="바탕체" pitchFamily="17" charset="-127"/>
              </a:rPr>
              <a:t>통합열람</a:t>
            </a:r>
            <a:r>
              <a:rPr lang="en-US" altLang="ko-KR" sz="1100" dirty="0">
                <a:latin typeface="바탕체" pitchFamily="17" charset="-127"/>
                <a:ea typeface="바탕체" pitchFamily="17" charset="-127"/>
              </a:rPr>
              <a:t>)</a:t>
            </a:r>
            <a:endParaRPr lang="ko-KR" altLang="en-US" sz="1100" dirty="0"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67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6" r:id="rId1"/>
    <p:sldLayoutId id="2147484727" r:id="rId2"/>
    <p:sldLayoutId id="2147484728" r:id="rId3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22041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844083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266124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688165" algn="ctr" rtl="0" fontAlgn="base" latinLnBrk="1">
        <a:spcBef>
          <a:spcPct val="0"/>
        </a:spcBef>
        <a:spcAft>
          <a:spcPct val="0"/>
        </a:spcAft>
        <a:defRPr kumimoji="1" sz="4062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85">
          <a:solidFill>
            <a:schemeClr val="tx1"/>
          </a:solidFill>
          <a:latin typeface="+mn-lt"/>
          <a:ea typeface="+mn-ea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15">
          <a:solidFill>
            <a:schemeClr val="tx1"/>
          </a:solidFill>
          <a:latin typeface="+mn-lt"/>
          <a:ea typeface="+mn-ea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46">
          <a:solidFill>
            <a:schemeClr val="tx1"/>
          </a:solidFill>
          <a:latin typeface="+mn-lt"/>
          <a:ea typeface="+mn-ea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5pPr>
      <a:lvl6pPr marL="2321227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772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30" r:id="rId1"/>
    <p:sldLayoutId id="2147484731" r:id="rId2"/>
    <p:sldLayoutId id="2147484732" r:id="rId3"/>
    <p:sldLayoutId id="2147484733" r:id="rId4"/>
    <p:sldLayoutId id="2147484734" r:id="rId5"/>
    <p:sldLayoutId id="2147484735" r:id="rId6"/>
    <p:sldLayoutId id="2147484736" r:id="rId7"/>
    <p:sldLayoutId id="2147484737" r:id="rId8"/>
    <p:sldLayoutId id="2147484738" r:id="rId9"/>
    <p:sldLayoutId id="2147484739" r:id="rId10"/>
    <p:sldLayoutId id="2147484740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2">
            <a:extLst>
              <a:ext uri="{FF2B5EF4-FFF2-40B4-BE49-F238E27FC236}">
                <a16:creationId xmlns:a16="http://schemas.microsoft.com/office/drawing/2014/main" id="{C8EC4F30-2955-4A36-9B70-96D465AA65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0988" y="2057400"/>
            <a:ext cx="84804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고딕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48F46BDF-7A88-4900-9395-2D7053522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746125"/>
            <a:ext cx="52271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dirty="0">
                <a:latin typeface="맑은고딕"/>
                <a:ea typeface="바탕체" panose="02030609000101010101" pitchFamily="17" charset="-127"/>
              </a:rPr>
              <a:t>대통령기록관 </a:t>
            </a:r>
            <a:r>
              <a:rPr lang="en-US" altLang="ko-KR" dirty="0">
                <a:latin typeface="맑은고딕"/>
                <a:ea typeface="바탕체" panose="02030609000101010101" pitchFamily="17" charset="-127"/>
              </a:rPr>
              <a:t>RFID</a:t>
            </a:r>
            <a:r>
              <a:rPr lang="ko-KR" altLang="en-US" dirty="0">
                <a:latin typeface="맑은고딕"/>
                <a:ea typeface="바탕체" panose="02030609000101010101" pitchFamily="17" charset="-127"/>
              </a:rPr>
              <a:t>시스템 고도화 사업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8801C288-0286-49BA-AAED-4B4959E43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624" y="6086475"/>
            <a:ext cx="44614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Copyright ⓒ </a:t>
            </a:r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㈜가온아이</a:t>
            </a:r>
          </a:p>
          <a:p>
            <a:pPr algn="ctr" eaLnBrk="1" hangingPunct="1"/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㈜가온아이의 사전 승인 없이 본 내용의 전부 또는 일부에 대한 복사</a:t>
            </a:r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, </a:t>
            </a:r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배포</a:t>
            </a:r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, </a:t>
            </a:r>
            <a:r>
              <a:rPr lang="ko-KR" altLang="en-US" sz="800" b="0" dirty="0">
                <a:latin typeface="맑은고딕"/>
                <a:ea typeface="바탕체" panose="02030609000101010101" pitchFamily="17" charset="-127"/>
              </a:rPr>
              <a:t>사용을 금합니다</a:t>
            </a:r>
            <a:r>
              <a:rPr lang="en-US" altLang="ko-KR" sz="800" b="0" dirty="0">
                <a:latin typeface="맑은고딕"/>
                <a:ea typeface="바탕체" panose="02030609000101010101" pitchFamily="17" charset="-127"/>
              </a:rPr>
              <a:t>. 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4F592E8E-7677-4889-A16E-3F3A2DC70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475" y="1558925"/>
            <a:ext cx="5346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ko-KR" altLang="en-US" sz="2800" dirty="0">
                <a:latin typeface="맑은고딕"/>
                <a:ea typeface="바탕체" panose="02030609000101010101" pitchFamily="17" charset="-127"/>
              </a:rPr>
              <a:t>설계서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5D87D6D7-76D3-46CC-8254-F488AD4D1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6463" y="2255838"/>
            <a:ext cx="287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ko-KR" dirty="0">
                <a:latin typeface="맑은고딕"/>
                <a:ea typeface="바탕체" panose="02030609000101010101" pitchFamily="17" charset="-127"/>
              </a:rPr>
              <a:t>RFID-220-10(v0.1)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8" r="30105"/>
          <a:stretch/>
        </p:blipFill>
        <p:spPr>
          <a:xfrm>
            <a:off x="7110314" y="4813930"/>
            <a:ext cx="1710158" cy="38243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CD10DEE-B458-4CF6-83F6-FCF942DAEF2B}"/>
              </a:ext>
            </a:extLst>
          </p:cNvPr>
          <p:cNvPicPr/>
          <p:nvPr/>
        </p:nvPicPr>
        <p:blipFill rotWithShape="1">
          <a:blip r:embed="rId3"/>
          <a:srcRect t="15626" r="20684"/>
          <a:stretch/>
        </p:blipFill>
        <p:spPr>
          <a:xfrm>
            <a:off x="776289" y="604550"/>
            <a:ext cx="1230630" cy="341630"/>
          </a:xfrm>
          <a:prstGeom prst="rect">
            <a:avLst/>
          </a:prstGeom>
        </p:spPr>
      </p:pic>
      <p:sp>
        <p:nvSpPr>
          <p:cNvPr id="19" name="Text Box 14">
            <a:extLst>
              <a:ext uri="{FF2B5EF4-FFF2-40B4-BE49-F238E27FC236}">
                <a16:creationId xmlns:a16="http://schemas.microsoft.com/office/drawing/2014/main" id="{9212F5E2-E841-45AB-B51A-5C05F6DD3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8059" y="3558763"/>
            <a:ext cx="63002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 sz="1400" dirty="0" err="1">
                <a:latin typeface="맑은고딕"/>
                <a:ea typeface="바탕체" panose="02030609000101010101" pitchFamily="17" charset="-127"/>
              </a:rPr>
              <a:t>시스템명</a:t>
            </a:r>
            <a:r>
              <a:rPr lang="ko-KR" altLang="en-US" sz="1400" dirty="0">
                <a:latin typeface="맑은고딕"/>
                <a:ea typeface="바탕체" panose="02030609000101010101" pitchFamily="17" charset="-127"/>
              </a:rPr>
              <a:t> </a:t>
            </a:r>
            <a:r>
              <a:rPr lang="en-US" altLang="ko-KR" sz="1400" dirty="0">
                <a:latin typeface="맑은고딕"/>
                <a:ea typeface="바탕체" panose="02030609000101010101" pitchFamily="17" charset="-127"/>
              </a:rPr>
              <a:t>: </a:t>
            </a:r>
            <a:r>
              <a:rPr lang="ko-KR" altLang="en-US" sz="1400" dirty="0">
                <a:latin typeface="맑은고딕"/>
                <a:ea typeface="바탕체" panose="02030609000101010101" pitchFamily="17" charset="-127"/>
              </a:rPr>
              <a:t>중계 서버</a:t>
            </a:r>
            <a:endParaRPr lang="en-US" altLang="ko-KR" sz="1400" dirty="0">
              <a:latin typeface="맑은고딕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2601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endParaRPr lang="en-US" altLang="ko-KR" sz="900" b="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>
          <a:xfrm>
            <a:off x="1187624" y="333375"/>
            <a:ext cx="1512168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 algn="ctr">
              <a:defRPr/>
            </a:pPr>
            <a:r>
              <a:rPr lang="ko-KR" altLang="en-US" sz="900" dirty="0"/>
              <a:t>연계상태 구성도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FDE8B2-D2EE-15CC-DF78-B1850065F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393024"/>
            <a:ext cx="7056784" cy="407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068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5FEB3-733D-6DD2-6830-0421A526A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65" name="연결선: 꺾임 30764">
            <a:extLst>
              <a:ext uri="{FF2B5EF4-FFF2-40B4-BE49-F238E27FC236}">
                <a16:creationId xmlns:a16="http://schemas.microsoft.com/office/drawing/2014/main" id="{0946F947-5C71-C758-59C1-5EC6C8A647DB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5400000">
            <a:off x="2110370" y="3648640"/>
            <a:ext cx="359861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6" name="Rectangle 4">
            <a:extLst>
              <a:ext uri="{FF2B5EF4-FFF2-40B4-BE49-F238E27FC236}">
                <a16:creationId xmlns:a16="http://schemas.microsoft.com/office/drawing/2014/main" id="{68F54EE6-09F8-AF46-02C8-A1FCD9A4ADBD}"/>
              </a:ext>
            </a:extLst>
          </p:cNvPr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endParaRPr lang="en-US" altLang="ko-KR" sz="900" b="0" dirty="0"/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87A60C88-EFD4-3EEF-B100-37F4EC92257C}"/>
              </a:ext>
            </a:extLst>
          </p:cNvPr>
          <p:cNvSpPr>
            <a:spLocks noChangeArrowheads="1"/>
          </p:cNvSpPr>
          <p:nvPr/>
        </p:nvSpPr>
        <p:spPr>
          <a:xfrm>
            <a:off x="1187624" y="333375"/>
            <a:ext cx="2088232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 algn="ctr">
              <a:defRPr/>
            </a:pPr>
            <a:r>
              <a:rPr lang="ko-KR" altLang="en-US" sz="900" dirty="0"/>
              <a:t>중계 서버 응용 </a:t>
            </a:r>
            <a:r>
              <a:rPr lang="ko-KR" altLang="en-US" sz="900"/>
              <a:t>프로그램 구성 및 처리</a:t>
            </a:r>
            <a:endParaRPr lang="ko-KR" altLang="en-US" sz="9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D50D0D-9E81-271E-0C4B-C5E5920DEF6D}"/>
              </a:ext>
            </a:extLst>
          </p:cNvPr>
          <p:cNvSpPr/>
          <p:nvPr/>
        </p:nvSpPr>
        <p:spPr bwMode="auto">
          <a:xfrm>
            <a:off x="170483" y="836712"/>
            <a:ext cx="8640960" cy="518457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모서리가 둥근 직사각형 100">
            <a:extLst>
              <a:ext uri="{FF2B5EF4-FFF2-40B4-BE49-F238E27FC236}">
                <a16:creationId xmlns:a16="http://schemas.microsoft.com/office/drawing/2014/main" id="{F8F53779-3C88-4CEC-8418-5E33CD86CA22}"/>
              </a:ext>
            </a:extLst>
          </p:cNvPr>
          <p:cNvSpPr/>
          <p:nvPr/>
        </p:nvSpPr>
        <p:spPr>
          <a:xfrm>
            <a:off x="530523" y="1348000"/>
            <a:ext cx="1008000" cy="50133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오라클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DB</a:t>
            </a:r>
          </a:p>
        </p:txBody>
      </p:sp>
      <p:sp>
        <p:nvSpPr>
          <p:cNvPr id="7" name="모서리가 둥근 직사각형 100">
            <a:extLst>
              <a:ext uri="{FF2B5EF4-FFF2-40B4-BE49-F238E27FC236}">
                <a16:creationId xmlns:a16="http://schemas.microsoft.com/office/drawing/2014/main" id="{F61FC66E-A0E2-4B36-BCD5-BF14B746E048}"/>
              </a:ext>
            </a:extLst>
          </p:cNvPr>
          <p:cNvSpPr/>
          <p:nvPr/>
        </p:nvSpPr>
        <p:spPr>
          <a:xfrm>
            <a:off x="1862671" y="1348000"/>
            <a:ext cx="1008000" cy="50133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오라클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DB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처리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모듈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8" name="모서리가 둥근 직사각형 100">
            <a:extLst>
              <a:ext uri="{FF2B5EF4-FFF2-40B4-BE49-F238E27FC236}">
                <a16:creationId xmlns:a16="http://schemas.microsoft.com/office/drawing/2014/main" id="{CE9BC7EC-9275-4340-96A5-4EDBFCC24D28}"/>
              </a:ext>
            </a:extLst>
          </p:cNvPr>
          <p:cNvSpPr/>
          <p:nvPr/>
        </p:nvSpPr>
        <p:spPr>
          <a:xfrm>
            <a:off x="3405676" y="3863770"/>
            <a:ext cx="1008000" cy="50133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프린터 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통신 모듈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9" name="모서리가 둥근 직사각형 100">
            <a:extLst>
              <a:ext uri="{FF2B5EF4-FFF2-40B4-BE49-F238E27FC236}">
                <a16:creationId xmlns:a16="http://schemas.microsoft.com/office/drawing/2014/main" id="{278FC6FF-FAAE-4BD1-ACBE-69AD593E4959}"/>
              </a:ext>
            </a:extLst>
          </p:cNvPr>
          <p:cNvSpPr/>
          <p:nvPr/>
        </p:nvSpPr>
        <p:spPr>
          <a:xfrm>
            <a:off x="3405676" y="2636912"/>
            <a:ext cx="1008000" cy="50133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정수정검기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통신모듈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0" name="모서리가 둥근 직사각형 100">
            <a:extLst>
              <a:ext uri="{FF2B5EF4-FFF2-40B4-BE49-F238E27FC236}">
                <a16:creationId xmlns:a16="http://schemas.microsoft.com/office/drawing/2014/main" id="{AA8A927C-2F93-4598-BC9B-A7B05F7F2B84}"/>
              </a:ext>
            </a:extLst>
          </p:cNvPr>
          <p:cNvSpPr/>
          <p:nvPr/>
        </p:nvSpPr>
        <p:spPr>
          <a:xfrm>
            <a:off x="3405676" y="4511842"/>
            <a:ext cx="1008000" cy="50133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관제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통신 모듈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1" name="모서리가 둥근 직사각형 100">
            <a:extLst>
              <a:ext uri="{FF2B5EF4-FFF2-40B4-BE49-F238E27FC236}">
                <a16:creationId xmlns:a16="http://schemas.microsoft.com/office/drawing/2014/main" id="{1446E0EA-DF24-4D61-B561-79F001FB592B}"/>
              </a:ext>
            </a:extLst>
          </p:cNvPr>
          <p:cNvSpPr/>
          <p:nvPr/>
        </p:nvSpPr>
        <p:spPr>
          <a:xfrm>
            <a:off x="3405676" y="5447946"/>
            <a:ext cx="1008000" cy="50133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로그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모듈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2" name="모서리가 둥근 직사각형 100">
            <a:extLst>
              <a:ext uri="{FF2B5EF4-FFF2-40B4-BE49-F238E27FC236}">
                <a16:creationId xmlns:a16="http://schemas.microsoft.com/office/drawing/2014/main" id="{882DBDEE-1F66-4A06-B57F-4DEFA55C0661}"/>
              </a:ext>
            </a:extLst>
          </p:cNvPr>
          <p:cNvSpPr/>
          <p:nvPr/>
        </p:nvSpPr>
        <p:spPr>
          <a:xfrm>
            <a:off x="3405676" y="1348000"/>
            <a:ext cx="1008000" cy="50133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PAMS </a:t>
            </a:r>
          </a:p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통신 모듈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13" name="모서리가 둥근 직사각형 100">
            <a:extLst>
              <a:ext uri="{FF2B5EF4-FFF2-40B4-BE49-F238E27FC236}">
                <a16:creationId xmlns:a16="http://schemas.microsoft.com/office/drawing/2014/main" id="{16C02A93-8954-44D8-894C-DA3701FA52C0}"/>
              </a:ext>
            </a:extLst>
          </p:cNvPr>
          <p:cNvSpPr/>
          <p:nvPr/>
        </p:nvSpPr>
        <p:spPr>
          <a:xfrm>
            <a:off x="3405676" y="1988840"/>
            <a:ext cx="1008000" cy="50133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PDA</a:t>
            </a:r>
          </a:p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통신 모듈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29" name="TextBox 61">
            <a:extLst>
              <a:ext uri="{FF2B5EF4-FFF2-40B4-BE49-F238E27FC236}">
                <a16:creationId xmlns:a16="http://schemas.microsoft.com/office/drawing/2014/main" id="{85B8ACBB-EAE0-4C72-BACC-8C04AC84AEFB}"/>
              </a:ext>
            </a:extLst>
          </p:cNvPr>
          <p:cNvSpPr txBox="1"/>
          <p:nvPr/>
        </p:nvSpPr>
        <p:spPr>
          <a:xfrm>
            <a:off x="1259632" y="1093073"/>
            <a:ext cx="983046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9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DB </a:t>
            </a:r>
            <a:r>
              <a:rPr lang="ko-KR" altLang="en-US" sz="9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저장 및 조회 </a:t>
            </a:r>
            <a:endParaRPr lang="en-US" altLang="ko-KR" sz="9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19A9B5E-B721-4A4C-A1FF-B2156EE5351C}"/>
              </a:ext>
            </a:extLst>
          </p:cNvPr>
          <p:cNvCxnSpPr/>
          <p:nvPr/>
        </p:nvCxnSpPr>
        <p:spPr>
          <a:xfrm flipH="1">
            <a:off x="1538523" y="1512371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A5C249C-4724-936B-2BDC-3A2173969498}"/>
              </a:ext>
            </a:extLst>
          </p:cNvPr>
          <p:cNvCxnSpPr>
            <a:cxnSpLocks/>
          </p:cNvCxnSpPr>
          <p:nvPr/>
        </p:nvCxnSpPr>
        <p:spPr>
          <a:xfrm>
            <a:off x="1562587" y="1628800"/>
            <a:ext cx="2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100">
            <a:extLst>
              <a:ext uri="{FF2B5EF4-FFF2-40B4-BE49-F238E27FC236}">
                <a16:creationId xmlns:a16="http://schemas.microsoft.com/office/drawing/2014/main" id="{E4C38AFB-60E8-C36E-34E3-A36EF4B72050}"/>
              </a:ext>
            </a:extLst>
          </p:cNvPr>
          <p:cNvSpPr/>
          <p:nvPr/>
        </p:nvSpPr>
        <p:spPr>
          <a:xfrm>
            <a:off x="7380312" y="1345045"/>
            <a:ext cx="1008000" cy="50133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ysDash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PAMS </a:t>
            </a:r>
          </a:p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시스템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41" name="모서리가 둥근 직사각형 100">
            <a:extLst>
              <a:ext uri="{FF2B5EF4-FFF2-40B4-BE49-F238E27FC236}">
                <a16:creationId xmlns:a16="http://schemas.microsoft.com/office/drawing/2014/main" id="{CCDE1435-BB37-7F4D-2A25-0BC3A04E3409}"/>
              </a:ext>
            </a:extLst>
          </p:cNvPr>
          <p:cNvSpPr/>
          <p:nvPr/>
        </p:nvSpPr>
        <p:spPr>
          <a:xfrm>
            <a:off x="7380312" y="1991562"/>
            <a:ext cx="1008000" cy="50133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ysDash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PDA</a:t>
            </a:r>
          </a:p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장비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42" name="모서리가 둥근 직사각형 100">
            <a:extLst>
              <a:ext uri="{FF2B5EF4-FFF2-40B4-BE49-F238E27FC236}">
                <a16:creationId xmlns:a16="http://schemas.microsoft.com/office/drawing/2014/main" id="{BF1CA261-F87C-02B6-884B-EBFDF8A9D9C3}"/>
              </a:ext>
            </a:extLst>
          </p:cNvPr>
          <p:cNvSpPr/>
          <p:nvPr/>
        </p:nvSpPr>
        <p:spPr>
          <a:xfrm>
            <a:off x="7373961" y="2632401"/>
            <a:ext cx="1008000" cy="50133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ysDash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정수점검기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43" name="모서리가 둥근 직사각형 100">
            <a:extLst>
              <a:ext uri="{FF2B5EF4-FFF2-40B4-BE49-F238E27FC236}">
                <a16:creationId xmlns:a16="http://schemas.microsoft.com/office/drawing/2014/main" id="{25E01D29-7C00-A9F6-B7BB-2DB2F17DC429}"/>
              </a:ext>
            </a:extLst>
          </p:cNvPr>
          <p:cNvSpPr/>
          <p:nvPr/>
        </p:nvSpPr>
        <p:spPr>
          <a:xfrm>
            <a:off x="7380312" y="3859256"/>
            <a:ext cx="1008000" cy="50133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ysDash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RFID</a:t>
            </a:r>
          </a:p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프린터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44" name="모서리가 둥근 직사각형 100">
            <a:extLst>
              <a:ext uri="{FF2B5EF4-FFF2-40B4-BE49-F238E27FC236}">
                <a16:creationId xmlns:a16="http://schemas.microsoft.com/office/drawing/2014/main" id="{2F3E747A-74D3-C41B-C655-9AE3D5D644D0}"/>
              </a:ext>
            </a:extLst>
          </p:cNvPr>
          <p:cNvSpPr/>
          <p:nvPr/>
        </p:nvSpPr>
        <p:spPr>
          <a:xfrm>
            <a:off x="7400786" y="4510288"/>
            <a:ext cx="1008000" cy="50133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ysDash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관제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시스템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8A00797-97AA-1402-CC73-4D049128998C}"/>
              </a:ext>
            </a:extLst>
          </p:cNvPr>
          <p:cNvCxnSpPr>
            <a:stCxn id="40" idx="1"/>
            <a:endCxn id="12" idx="3"/>
          </p:cNvCxnSpPr>
          <p:nvPr/>
        </p:nvCxnSpPr>
        <p:spPr>
          <a:xfrm rot="10800000" flipV="1">
            <a:off x="4413676" y="1595711"/>
            <a:ext cx="2966636" cy="2955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556BBB33-4B2E-2071-226F-BBD84F943CCD}"/>
              </a:ext>
            </a:extLst>
          </p:cNvPr>
          <p:cNvCxnSpPr>
            <a:cxnSpLocks/>
            <a:stCxn id="40" idx="1"/>
            <a:endCxn id="8" idx="3"/>
          </p:cNvCxnSpPr>
          <p:nvPr/>
        </p:nvCxnSpPr>
        <p:spPr>
          <a:xfrm rot="10800000" flipV="1">
            <a:off x="4413676" y="1595711"/>
            <a:ext cx="2966636" cy="2518725"/>
          </a:xfrm>
          <a:prstGeom prst="bentConnector3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65E859C-30F7-2009-A1F2-3E345F87E2B5}"/>
              </a:ext>
            </a:extLst>
          </p:cNvPr>
          <p:cNvCxnSpPr>
            <a:cxnSpLocks/>
            <a:stCxn id="8" idx="3"/>
            <a:endCxn id="43" idx="1"/>
          </p:cNvCxnSpPr>
          <p:nvPr/>
        </p:nvCxnSpPr>
        <p:spPr>
          <a:xfrm flipV="1">
            <a:off x="4413676" y="4109923"/>
            <a:ext cx="2966636" cy="4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442E36D-3498-4FA1-13B5-16AA7A3CE881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2870671" y="1598667"/>
            <a:ext cx="53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E65D95D-283E-72F0-8594-3C85567970DC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870671" y="1598667"/>
            <a:ext cx="5350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0041E4D3-FF3F-F70C-796A-594635C8C490}"/>
              </a:ext>
            </a:extLst>
          </p:cNvPr>
          <p:cNvCxnSpPr>
            <a:cxnSpLocks/>
            <a:stCxn id="13" idx="1"/>
            <a:endCxn id="7" idx="2"/>
          </p:cNvCxnSpPr>
          <p:nvPr/>
        </p:nvCxnSpPr>
        <p:spPr>
          <a:xfrm rot="10800000">
            <a:off x="2366672" y="1849335"/>
            <a:ext cx="1039005" cy="3901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1F2A1CB4-3869-9C6B-A3D3-68156FCC0B5B}"/>
              </a:ext>
            </a:extLst>
          </p:cNvPr>
          <p:cNvCxnSpPr>
            <a:cxnSpLocks/>
            <a:stCxn id="7" idx="2"/>
            <a:endCxn id="13" idx="1"/>
          </p:cNvCxnSpPr>
          <p:nvPr/>
        </p:nvCxnSpPr>
        <p:spPr>
          <a:xfrm rot="16200000" flipH="1">
            <a:off x="2691087" y="1524917"/>
            <a:ext cx="390173" cy="10390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0" name="연결선: 꺾임 30719">
            <a:extLst>
              <a:ext uri="{FF2B5EF4-FFF2-40B4-BE49-F238E27FC236}">
                <a16:creationId xmlns:a16="http://schemas.microsoft.com/office/drawing/2014/main" id="{47DDF33E-25CC-10C5-3BDE-0FDD30FD4B6C}"/>
              </a:ext>
            </a:extLst>
          </p:cNvPr>
          <p:cNvCxnSpPr>
            <a:cxnSpLocks/>
            <a:stCxn id="9" idx="1"/>
            <a:endCxn id="7" idx="2"/>
          </p:cNvCxnSpPr>
          <p:nvPr/>
        </p:nvCxnSpPr>
        <p:spPr>
          <a:xfrm rot="10800000">
            <a:off x="2366672" y="1849335"/>
            <a:ext cx="1039005" cy="1038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3" name="연결선: 꺾임 30722">
            <a:extLst>
              <a:ext uri="{FF2B5EF4-FFF2-40B4-BE49-F238E27FC236}">
                <a16:creationId xmlns:a16="http://schemas.microsoft.com/office/drawing/2014/main" id="{C55446D9-42EF-67B4-5DDB-BE6D672EBCD1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2367051" y="1848953"/>
            <a:ext cx="1038245" cy="10390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8" name="연결선: 꺾임 30727">
            <a:extLst>
              <a:ext uri="{FF2B5EF4-FFF2-40B4-BE49-F238E27FC236}">
                <a16:creationId xmlns:a16="http://schemas.microsoft.com/office/drawing/2014/main" id="{2658A129-94A7-9177-5F17-EC7955698C21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1753622" y="2462382"/>
            <a:ext cx="2265103" cy="10390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1" name="연결선: 꺾임 30730">
            <a:extLst>
              <a:ext uri="{FF2B5EF4-FFF2-40B4-BE49-F238E27FC236}">
                <a16:creationId xmlns:a16="http://schemas.microsoft.com/office/drawing/2014/main" id="{70A68B8E-BA6E-F5DE-1F0C-ECDE9839E511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6200000" flipH="1">
            <a:off x="1429586" y="2786418"/>
            <a:ext cx="2913175" cy="10390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4" name="연결선: 꺾임 30733">
            <a:extLst>
              <a:ext uri="{FF2B5EF4-FFF2-40B4-BE49-F238E27FC236}">
                <a16:creationId xmlns:a16="http://schemas.microsoft.com/office/drawing/2014/main" id="{2020D5FA-5328-0E3D-658D-B183BA5486D6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 rot="16200000" flipH="1">
            <a:off x="961534" y="3254470"/>
            <a:ext cx="3849279" cy="10390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8" name="TextBox 4">
            <a:extLst>
              <a:ext uri="{FF2B5EF4-FFF2-40B4-BE49-F238E27FC236}">
                <a16:creationId xmlns:a16="http://schemas.microsoft.com/office/drawing/2014/main" id="{7EC9A03C-86B2-4C4D-ACEF-BE287D4D2A4C}"/>
              </a:ext>
            </a:extLst>
          </p:cNvPr>
          <p:cNvSpPr txBox="1"/>
          <p:nvPr/>
        </p:nvSpPr>
        <p:spPr>
          <a:xfrm>
            <a:off x="1095695" y="2703100"/>
            <a:ext cx="1173655" cy="923330"/>
          </a:xfrm>
          <a:prstGeom prst="rect">
            <a:avLst/>
          </a:prstGeom>
          <a:noFill/>
          <a:ln>
            <a:solidFill>
              <a:srgbClr val="346BB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통신 모듈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 모듈은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 모듈을 통해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RFID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오라클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저장 및 조회</a:t>
            </a:r>
            <a:endParaRPr lang="en-US" altLang="ko-KR" sz="9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처리를 한다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0743" name="TextBox 61">
            <a:extLst>
              <a:ext uri="{FF2B5EF4-FFF2-40B4-BE49-F238E27FC236}">
                <a16:creationId xmlns:a16="http://schemas.microsoft.com/office/drawing/2014/main" id="{AC35D36C-E824-3463-6E69-AA252397D9D4}"/>
              </a:ext>
            </a:extLst>
          </p:cNvPr>
          <p:cNvSpPr txBox="1"/>
          <p:nvPr/>
        </p:nvSpPr>
        <p:spPr>
          <a:xfrm>
            <a:off x="4511924" y="3744624"/>
            <a:ext cx="237788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9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PAMS </a:t>
            </a:r>
            <a:r>
              <a:rPr lang="ko-KR" altLang="en-US" sz="9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태그발급시 </a:t>
            </a:r>
            <a:r>
              <a:rPr lang="en-US" altLang="ko-KR" sz="9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DDB</a:t>
            </a:r>
            <a:r>
              <a:rPr lang="ko-KR" altLang="en-US" sz="9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에 </a:t>
            </a:r>
            <a:r>
              <a:rPr lang="ko-KR" altLang="en-US" sz="900" dirty="0" err="1">
                <a:latin typeface="한글누리" panose="020B0303000000000000" pitchFamily="50" charset="-127"/>
                <a:ea typeface="한글누리" panose="020B0303000000000000" pitchFamily="50" charset="-127"/>
              </a:rPr>
              <a:t>저장후</a:t>
            </a:r>
            <a:r>
              <a:rPr lang="ko-KR" altLang="en-US" sz="9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 프린터에 발급 명령 처리 </a:t>
            </a:r>
            <a:endParaRPr lang="en-US" altLang="ko-KR" sz="9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cxnSp>
        <p:nvCxnSpPr>
          <p:cNvPr id="30744" name="직선 화살표 연결선 30743">
            <a:extLst>
              <a:ext uri="{FF2B5EF4-FFF2-40B4-BE49-F238E27FC236}">
                <a16:creationId xmlns:a16="http://schemas.microsoft.com/office/drawing/2014/main" id="{EFF0D336-5448-E0C0-85F6-465AD5AF2EE5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 flipV="1">
            <a:off x="4413676" y="4760955"/>
            <a:ext cx="2987110" cy="155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7" name="TextBox 61">
            <a:extLst>
              <a:ext uri="{FF2B5EF4-FFF2-40B4-BE49-F238E27FC236}">
                <a16:creationId xmlns:a16="http://schemas.microsoft.com/office/drawing/2014/main" id="{D3C840DD-6030-E0DD-849E-03583A637727}"/>
              </a:ext>
            </a:extLst>
          </p:cNvPr>
          <p:cNvSpPr txBox="1"/>
          <p:nvPr/>
        </p:nvSpPr>
        <p:spPr>
          <a:xfrm>
            <a:off x="4499673" y="4403623"/>
            <a:ext cx="2377880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9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관제 정보 주기적으로 관제 시스템과 통신 </a:t>
            </a:r>
            <a:endParaRPr lang="en-US" altLang="ko-KR" sz="9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cxnSp>
        <p:nvCxnSpPr>
          <p:cNvPr id="30748" name="연결선: 꺾임 30747">
            <a:extLst>
              <a:ext uri="{FF2B5EF4-FFF2-40B4-BE49-F238E27FC236}">
                <a16:creationId xmlns:a16="http://schemas.microsoft.com/office/drawing/2014/main" id="{41ABF639-CFB4-6FC7-2763-0D2F8D334580}"/>
              </a:ext>
            </a:extLst>
          </p:cNvPr>
          <p:cNvCxnSpPr>
            <a:cxnSpLocks/>
            <a:stCxn id="41" idx="1"/>
            <a:endCxn id="13" idx="3"/>
          </p:cNvCxnSpPr>
          <p:nvPr/>
        </p:nvCxnSpPr>
        <p:spPr>
          <a:xfrm rot="10800000">
            <a:off x="4413676" y="2239507"/>
            <a:ext cx="2966636" cy="2722"/>
          </a:xfrm>
          <a:prstGeom prst="bentConnector3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51" name="연결선: 꺾임 30750">
            <a:extLst>
              <a:ext uri="{FF2B5EF4-FFF2-40B4-BE49-F238E27FC236}">
                <a16:creationId xmlns:a16="http://schemas.microsoft.com/office/drawing/2014/main" id="{FE752A68-1BF7-BDAB-2FAA-F89BA9EEFF15}"/>
              </a:ext>
            </a:extLst>
          </p:cNvPr>
          <p:cNvCxnSpPr>
            <a:cxnSpLocks/>
            <a:stCxn id="42" idx="1"/>
            <a:endCxn id="9" idx="3"/>
          </p:cNvCxnSpPr>
          <p:nvPr/>
        </p:nvCxnSpPr>
        <p:spPr>
          <a:xfrm rot="10800000" flipV="1">
            <a:off x="4413677" y="2883067"/>
            <a:ext cx="2960285" cy="4511"/>
          </a:xfrm>
          <a:prstGeom prst="bentConnector3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8" name="모서리가 둥근 직사각형 100">
            <a:extLst>
              <a:ext uri="{FF2B5EF4-FFF2-40B4-BE49-F238E27FC236}">
                <a16:creationId xmlns:a16="http://schemas.microsoft.com/office/drawing/2014/main" id="{55EEE4F2-89EC-ECF5-F98C-BD7B49D8D052}"/>
              </a:ext>
            </a:extLst>
          </p:cNvPr>
          <p:cNvSpPr/>
          <p:nvPr/>
        </p:nvSpPr>
        <p:spPr>
          <a:xfrm>
            <a:off x="6937016" y="1175022"/>
            <a:ext cx="1811448" cy="4675755"/>
          </a:xfrm>
          <a:prstGeom prst="roundRect">
            <a:avLst/>
          </a:prstGeom>
          <a:noFill/>
          <a:ln w="12700" cap="flat" cmpd="sng" algn="ctr">
            <a:solidFill>
              <a:srgbClr val="00B050"/>
            </a:solidFill>
            <a:prstDash val="sysDash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30759" name="TextBox 61">
            <a:extLst>
              <a:ext uri="{FF2B5EF4-FFF2-40B4-BE49-F238E27FC236}">
                <a16:creationId xmlns:a16="http://schemas.microsoft.com/office/drawing/2014/main" id="{832EA75C-667C-CD26-BA4C-B2C4C580CC08}"/>
              </a:ext>
            </a:extLst>
          </p:cNvPr>
          <p:cNvSpPr txBox="1"/>
          <p:nvPr/>
        </p:nvSpPr>
        <p:spPr>
          <a:xfrm>
            <a:off x="7452320" y="868722"/>
            <a:ext cx="98304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9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시스템과 연동하는 시스템 및 장비 </a:t>
            </a:r>
            <a:endParaRPr lang="en-US" altLang="ko-KR" sz="9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30768" name="TextBox 61">
            <a:extLst>
              <a:ext uri="{FF2B5EF4-FFF2-40B4-BE49-F238E27FC236}">
                <a16:creationId xmlns:a16="http://schemas.microsoft.com/office/drawing/2014/main" id="{82B74531-5C73-BA64-FB18-061A50C2033B}"/>
              </a:ext>
            </a:extLst>
          </p:cNvPr>
          <p:cNvSpPr txBox="1"/>
          <p:nvPr/>
        </p:nvSpPr>
        <p:spPr>
          <a:xfrm>
            <a:off x="3347864" y="5096217"/>
            <a:ext cx="19442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ko-KR" altLang="en-US" sz="9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통신 모듈 및 처리 정보 로그 처리</a:t>
            </a:r>
            <a:endParaRPr lang="en-US" altLang="ko-KR" sz="9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  <a:p>
            <a:r>
              <a:rPr lang="en-US" altLang="ko-KR" sz="9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(DB </a:t>
            </a:r>
            <a:r>
              <a:rPr lang="ko-KR" altLang="en-US" sz="9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및 로그파일</a:t>
            </a:r>
            <a:r>
              <a:rPr lang="en-US" altLang="ko-KR" sz="9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)</a:t>
            </a:r>
            <a:r>
              <a:rPr lang="ko-KR" altLang="en-US" sz="900" dirty="0">
                <a:latin typeface="한글누리" panose="020B0303000000000000" pitchFamily="50" charset="-127"/>
                <a:ea typeface="한글누리" panose="020B0303000000000000" pitchFamily="50" charset="-127"/>
              </a:rPr>
              <a:t> </a:t>
            </a:r>
            <a:endParaRPr lang="en-US" altLang="ko-KR" sz="900" dirty="0"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30770" name="모서리가 둥근 직사각형 100">
            <a:extLst>
              <a:ext uri="{FF2B5EF4-FFF2-40B4-BE49-F238E27FC236}">
                <a16:creationId xmlns:a16="http://schemas.microsoft.com/office/drawing/2014/main" id="{6D1639DB-A56E-C92B-CA19-AD19A39D5950}"/>
              </a:ext>
            </a:extLst>
          </p:cNvPr>
          <p:cNvSpPr/>
          <p:nvPr/>
        </p:nvSpPr>
        <p:spPr>
          <a:xfrm>
            <a:off x="3405675" y="3257665"/>
            <a:ext cx="1008000" cy="50133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olid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운영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MW</a:t>
            </a:r>
          </a:p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통신모듈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30773" name="모서리가 둥근 직사각형 100">
            <a:extLst>
              <a:ext uri="{FF2B5EF4-FFF2-40B4-BE49-F238E27FC236}">
                <a16:creationId xmlns:a16="http://schemas.microsoft.com/office/drawing/2014/main" id="{FD85BED5-4231-50EC-9D9C-9EB7849038C5}"/>
              </a:ext>
            </a:extLst>
          </p:cNvPr>
          <p:cNvSpPr/>
          <p:nvPr/>
        </p:nvSpPr>
        <p:spPr>
          <a:xfrm>
            <a:off x="7373960" y="3261790"/>
            <a:ext cx="1008000" cy="501334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chemeClr val="accent5">
                <a:lumMod val="75000"/>
              </a:schemeClr>
            </a:solidFill>
            <a:prstDash val="sysDash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운영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한글누리" panose="020B0303000000000000" pitchFamily="50" charset="-127"/>
                <a:ea typeface="한글누리" panose="020B0303000000000000" pitchFamily="50" charset="-127"/>
              </a:rPr>
              <a:t>MW</a:t>
            </a:r>
          </a:p>
        </p:txBody>
      </p:sp>
      <p:cxnSp>
        <p:nvCxnSpPr>
          <p:cNvPr id="30774" name="연결선: 꺾임 30773">
            <a:extLst>
              <a:ext uri="{FF2B5EF4-FFF2-40B4-BE49-F238E27FC236}">
                <a16:creationId xmlns:a16="http://schemas.microsoft.com/office/drawing/2014/main" id="{960C8D68-108F-7FF5-726B-A3247D16DBBB}"/>
              </a:ext>
            </a:extLst>
          </p:cNvPr>
          <p:cNvCxnSpPr>
            <a:cxnSpLocks/>
            <a:stCxn id="30773" idx="1"/>
            <a:endCxn id="30770" idx="3"/>
          </p:cNvCxnSpPr>
          <p:nvPr/>
        </p:nvCxnSpPr>
        <p:spPr>
          <a:xfrm rot="10800000">
            <a:off x="4413676" y="3508333"/>
            <a:ext cx="2960285" cy="4125"/>
          </a:xfrm>
          <a:prstGeom prst="bentConnector3">
            <a:avLst/>
          </a:prstGeom>
          <a:ln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00">
            <a:extLst>
              <a:ext uri="{FF2B5EF4-FFF2-40B4-BE49-F238E27FC236}">
                <a16:creationId xmlns:a16="http://schemas.microsoft.com/office/drawing/2014/main" id="{43A5E293-CD97-B1F1-21DD-1C87501B0548}"/>
              </a:ext>
            </a:extLst>
          </p:cNvPr>
          <p:cNvSpPr/>
          <p:nvPr/>
        </p:nvSpPr>
        <p:spPr>
          <a:xfrm>
            <a:off x="1783024" y="1241113"/>
            <a:ext cx="1198336" cy="747728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sysDash"/>
          </a:ln>
          <a:effectLst/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  <a:bevelB w="0" h="0"/>
            </a:sp3d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indent="-180975" algn="ctr" defTabSz="956371" latinLnBrk="0">
              <a:buClr>
                <a:schemeClr val="tx1">
                  <a:lumMod val="65000"/>
                  <a:lumOff val="35000"/>
                </a:schemeClr>
              </a:buClr>
              <a:buSzPct val="100000"/>
            </a:pP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한글누리" panose="020B0303000000000000" pitchFamily="50" charset="-127"/>
              <a:ea typeface="한글누리" panose="020B03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54536-A19E-5E03-C431-1683C5552156}"/>
              </a:ext>
            </a:extLst>
          </p:cNvPr>
          <p:cNvSpPr txBox="1"/>
          <p:nvPr/>
        </p:nvSpPr>
        <p:spPr>
          <a:xfrm>
            <a:off x="353253" y="3725075"/>
            <a:ext cx="1915168" cy="16158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2000" b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변경시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처리 필요 부분</a:t>
            </a: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변경되는 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맞게 오라클 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테이블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 등 사용할 수 있도록 변경</a:t>
            </a: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프로그램의 오라클 </a:t>
            </a: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모듈 수정</a:t>
            </a: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en-US" altLang="ko-KR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 모듈 사용하는 통신 모듈의 처리 부분 수정</a:t>
            </a: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수정된 프로그램으로 기존 통신 모듈의 기능 전체 테스트 필요 </a:t>
            </a:r>
            <a:endParaRPr lang="en-US" altLang="ko-KR" sz="9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1B8BA210-CF0C-52BB-7804-FBAEEB8F9673}"/>
              </a:ext>
            </a:extLst>
          </p:cNvPr>
          <p:cNvCxnSpPr>
            <a:cxnSpLocks/>
            <a:endCxn id="5" idx="3"/>
          </p:cNvCxnSpPr>
          <p:nvPr/>
        </p:nvCxnSpPr>
        <p:spPr>
          <a:xfrm rot="5400000">
            <a:off x="1309174" y="3003669"/>
            <a:ext cx="2488568" cy="570073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68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endParaRPr lang="en-US" altLang="ko-KR" sz="900" b="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>
          <a:xfrm>
            <a:off x="1187624" y="333375"/>
            <a:ext cx="1512168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 algn="ctr">
              <a:defRPr/>
            </a:pPr>
            <a:r>
              <a:rPr lang="ko-KR" altLang="en-US" sz="900" dirty="0"/>
              <a:t>통신 기능 정의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E6A361-8BD8-4246-7B49-C599F5FA8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003172"/>
              </p:ext>
            </p:extLst>
          </p:nvPr>
        </p:nvGraphicFramePr>
        <p:xfrm>
          <a:off x="251520" y="692696"/>
          <a:ext cx="8496944" cy="5721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833301704"/>
                    </a:ext>
                  </a:extLst>
                </a:gridCol>
                <a:gridCol w="7632848">
                  <a:extLst>
                    <a:ext uri="{9D8B030D-6E8A-4147-A177-3AD203B41FA5}">
                      <a16:colId xmlns:a16="http://schemas.microsoft.com/office/drawing/2014/main" val="4101855758"/>
                    </a:ext>
                  </a:extLst>
                </a:gridCol>
              </a:tblGrid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05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코드</a:t>
                      </a:r>
                      <a:endParaRPr lang="ko-KR" sz="105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맑은 고딕 (본문)"/>
                        </a:rPr>
                        <a:t>기능</a:t>
                      </a:r>
                      <a:endParaRPr lang="ko-KR" sz="12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16326509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000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발행</a:t>
                      </a:r>
                      <a:r>
                        <a:rPr lang="en-US" altLang="ko-KR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ko-KR" altLang="en-US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발행</a:t>
                      </a:r>
                      <a:r>
                        <a:rPr lang="en-US" altLang="ko-KR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TAG_ID </a:t>
                      </a:r>
                      <a:r>
                        <a:rPr lang="ko-KR" altLang="en-US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요청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3589501054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001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발행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태그발급 대상리스트 요청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2434306096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002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발행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태그재발행 대상 등록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2447850830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003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발행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.PDA 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태그 재발행 처리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2469951737"/>
                  </a:ext>
                </a:extLst>
              </a:tr>
              <a:tr h="291306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004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MW.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시작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중지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재시작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1093680507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005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PDA.SW 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요청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3777627284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010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PAMS 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상태 체크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2670193534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020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연계상태 요청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2355423699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100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공통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로그인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2783068080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110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공통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서고 목록 요청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909386801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111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공통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서고 목록 요청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2090280787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112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공통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연 목록 요청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921729142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113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공통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단 목록 요청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268687423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114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공통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보존박스 목록 요청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1818129181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115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공통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기록물 상세 요청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472061015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116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공통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기록물 상세 요청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3041364507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117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RFID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기본정보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.ZONE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정보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454929667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118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RFID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기본정보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.GATE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정보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3624488916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119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RFID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기본정보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장비정보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1591146224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120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프로그램관리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프로그램관리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2858194406"/>
                  </a:ext>
                </a:extLst>
              </a:tr>
              <a:tr h="258574">
                <a:tc>
                  <a:txBody>
                    <a:bodyPr/>
                    <a:lstStyle/>
                    <a:p>
                      <a:pPr marL="508000" algn="l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121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프로그램관리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 err="1">
                          <a:effectLst/>
                          <a:latin typeface="맑은 고딕 (본문)"/>
                        </a:rPr>
                        <a:t>장비별프로그램관리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 anchor="ctr"/>
                </a:tc>
                <a:extLst>
                  <a:ext uri="{0D108BD9-81ED-4DB2-BD59-A6C34878D82A}">
                    <a16:rowId xmlns:a16="http://schemas.microsoft.com/office/drawing/2014/main" val="1286678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3777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endParaRPr lang="en-US" altLang="ko-KR" sz="900" b="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>
          <a:xfrm>
            <a:off x="1187624" y="333375"/>
            <a:ext cx="1512168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 algn="ctr">
              <a:defRPr/>
            </a:pPr>
            <a:r>
              <a:rPr lang="ko-KR" altLang="en-US" sz="900" dirty="0"/>
              <a:t>기능 정의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E6A361-8BD8-4246-7B49-C599F5FA8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848215"/>
              </p:ext>
            </p:extLst>
          </p:nvPr>
        </p:nvGraphicFramePr>
        <p:xfrm>
          <a:off x="251520" y="692696"/>
          <a:ext cx="8496944" cy="57606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833301704"/>
                    </a:ext>
                  </a:extLst>
                </a:gridCol>
                <a:gridCol w="7632848">
                  <a:extLst>
                    <a:ext uri="{9D8B030D-6E8A-4147-A177-3AD203B41FA5}">
                      <a16:colId xmlns:a16="http://schemas.microsoft.com/office/drawing/2014/main" val="4101855758"/>
                    </a:ext>
                  </a:extLst>
                </a:gridCol>
              </a:tblGrid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000" kern="100" dirty="0">
                          <a:effectLst/>
                          <a:latin typeface="맑은 고딕 (본문)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코드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ctr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altLang="en-US" sz="1200" kern="100" dirty="0">
                          <a:effectLst/>
                          <a:latin typeface="맑은 고딕 (본문)"/>
                        </a:rPr>
                        <a:t>기능</a:t>
                      </a:r>
                      <a:endParaRPr lang="ko-KR" sz="12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16326509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200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서고현황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서고현황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2513657997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201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서고현황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 err="1">
                          <a:effectLst/>
                          <a:latin typeface="맑은 고딕 (본문)"/>
                        </a:rPr>
                        <a:t>서가별현황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2205743218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202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서고현황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연별현황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2109202802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203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서고현황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단별 기록물 목록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2492411103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400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배치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배치의뢰서 요청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2187784208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401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배치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배치대상물 목록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3375909375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402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배치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기록물 배치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2960108673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403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배치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기록물 배치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3465849232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502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배치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기록물 배치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326684785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600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반출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반출서 목록 요청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362768515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601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반출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반출기록물 목록 요청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414039043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602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반출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반출 처리 요청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113233973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650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사전제외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무단 반출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입 제외 대상 등록 요청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4059941012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700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반입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반입서 목록 요청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679311890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701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반입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반입기록물 목록 요청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2699121979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702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반입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반입 처리 요청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85551685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800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 err="1">
                          <a:effectLst/>
                          <a:latin typeface="맑은 고딕 (본문)"/>
                        </a:rPr>
                        <a:t>미반입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 현황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 err="1">
                          <a:effectLst/>
                          <a:latin typeface="맑은 고딕 (본문)"/>
                        </a:rPr>
                        <a:t>미반입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 목록 요청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1485718707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801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 err="1">
                          <a:effectLst/>
                          <a:latin typeface="맑은 고딕 (본문)"/>
                        </a:rPr>
                        <a:t>미반입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 현황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 err="1">
                          <a:effectLst/>
                          <a:latin typeface="맑은 고딕 (본문)"/>
                        </a:rPr>
                        <a:t>미승인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 무단 반출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입 목록 조회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1632593404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802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 err="1">
                          <a:effectLst/>
                          <a:latin typeface="맑은 고딕 (본문)"/>
                        </a:rPr>
                        <a:t>미반입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 현황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 err="1">
                          <a:effectLst/>
                          <a:latin typeface="맑은 고딕 (본문)"/>
                        </a:rPr>
                        <a:t>미승인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 무단 반출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/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입 목록 결과 전송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2655837895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900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정수 </a:t>
                      </a:r>
                      <a:r>
                        <a:rPr lang="ko-KR" sz="1000" kern="100" dirty="0" err="1">
                          <a:effectLst/>
                          <a:latin typeface="맑은 고딕 (본문)"/>
                        </a:rPr>
                        <a:t>점검기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정수점검 계획서 목록 조회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3432384194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901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정수 </a:t>
                      </a:r>
                      <a:r>
                        <a:rPr lang="ko-KR" sz="1000" kern="100" dirty="0" err="1">
                          <a:effectLst/>
                          <a:latin typeface="맑은 고딕 (본문)"/>
                        </a:rPr>
                        <a:t>점검기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정수점검 계획서 기록물 목록 조회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1780691043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902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정수 </a:t>
                      </a:r>
                      <a:r>
                        <a:rPr lang="ko-KR" sz="1000" kern="100" dirty="0" err="1">
                          <a:effectLst/>
                          <a:latin typeface="맑은 고딕 (본문)"/>
                        </a:rPr>
                        <a:t>점검기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</a:t>
                      </a: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정수점검 결과 처리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1246507427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999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tc>
                  <a:txBody>
                    <a:bodyPr/>
                    <a:lstStyle/>
                    <a:p>
                      <a:pPr marL="508000" algn="just" latinLnBrk="1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000" kern="100" dirty="0">
                          <a:effectLst/>
                          <a:latin typeface="맑은 고딕 (본문)"/>
                        </a:rPr>
                        <a:t>공통</a:t>
                      </a:r>
                      <a:r>
                        <a:rPr lang="en-US" sz="1000" kern="100" dirty="0">
                          <a:effectLst/>
                          <a:latin typeface="맑은 고딕 (본문)"/>
                        </a:rPr>
                        <a:t>.PING</a:t>
                      </a:r>
                      <a:endParaRPr lang="ko-KR" sz="1000" kern="100" dirty="0">
                        <a:effectLst/>
                        <a:latin typeface="맑은 고딕 (본문)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5715" marR="35715" marT="0" marB="0"/>
                </a:tc>
                <a:extLst>
                  <a:ext uri="{0D108BD9-81ED-4DB2-BD59-A6C34878D82A}">
                    <a16:rowId xmlns:a16="http://schemas.microsoft.com/office/drawing/2014/main" val="233187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58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endParaRPr lang="en-US" altLang="ko-KR" sz="900" b="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>
          <a:xfrm>
            <a:off x="1187624" y="333375"/>
            <a:ext cx="1512168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 algn="ctr">
              <a:defRPr/>
            </a:pPr>
            <a:r>
              <a:rPr lang="ko-KR" altLang="en-US" sz="900" dirty="0"/>
              <a:t>상세 기능 정의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C7BDAF-F51D-CCBB-7C5F-DD493E29C335}"/>
              </a:ext>
            </a:extLst>
          </p:cNvPr>
          <p:cNvSpPr txBox="1"/>
          <p:nvPr/>
        </p:nvSpPr>
        <p:spPr>
          <a:xfrm>
            <a:off x="467544" y="908720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중계 서버 기능 리스트</a:t>
            </a:r>
            <a:r>
              <a:rPr lang="en-US" altLang="ko-KR" dirty="0"/>
              <a:t>.xlsx </a:t>
            </a:r>
            <a:r>
              <a:rPr lang="ko-KR" altLang="en-US" dirty="0"/>
              <a:t>참조</a:t>
            </a:r>
            <a:r>
              <a:rPr lang="en-US" altLang="ko-KR" dirty="0"/>
              <a:t>(</a:t>
            </a:r>
            <a:r>
              <a:rPr lang="ko-KR" altLang="en-US" dirty="0"/>
              <a:t>별첨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96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4A6334B-F4D6-42F1-AB18-DB1D162C1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970453"/>
              </p:ext>
            </p:extLst>
          </p:nvPr>
        </p:nvGraphicFramePr>
        <p:xfrm>
          <a:off x="468499" y="1502665"/>
          <a:ext cx="8224576" cy="3888109"/>
        </p:xfrm>
        <a:graphic>
          <a:graphicData uri="http://schemas.openxmlformats.org/drawingml/2006/table">
            <a:tbl>
              <a:tblPr/>
              <a:tblGrid>
                <a:gridCol w="59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0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46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02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02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642"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en-US" alt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No</a:t>
                      </a:r>
                      <a:endParaRPr lang="ko-KR" altLang="ko-KR" sz="900" b="1" kern="10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5943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버전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277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변경일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59563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변경 사유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0579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변경 내용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14045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작성자</a:t>
                      </a: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559435" indent="-6223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ko-KR" altLang="en-US" sz="900" b="1" kern="100" dirty="0">
                          <a:latin typeface="굴림체" pitchFamily="49" charset="-127"/>
                          <a:ea typeface="굴림체" pitchFamily="49" charset="-127"/>
                          <a:cs typeface="Times New Roman"/>
                        </a:rPr>
                        <a:t>승인자</a:t>
                      </a:r>
                      <a:endParaRPr lang="ko-KR" sz="900" b="1" kern="10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0.1</a:t>
                      </a:r>
                      <a:endParaRPr lang="ko-KR" sz="700" dirty="0">
                        <a:latin typeface="+mn-ea"/>
                        <a:ea typeface="+mn-ea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sz="700" dirty="0">
                        <a:latin typeface="+mn-ea"/>
                        <a:ea typeface="+mn-ea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신규</a:t>
                      </a: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ko-KR" altLang="en-US" sz="700" dirty="0" err="1">
                          <a:latin typeface="+mn-ea"/>
                          <a:ea typeface="+mn-ea"/>
                        </a:rPr>
                        <a:t>최초작성</a:t>
                      </a:r>
                      <a:endParaRPr lang="ko-KR" sz="700" dirty="0">
                        <a:latin typeface="+mn-ea"/>
                        <a:ea typeface="+mn-ea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itchFamily="34" charset="0"/>
                        </a:rPr>
                        <a:t>유재상</a:t>
                      </a:r>
                    </a:p>
                  </a:txBody>
                  <a:tcPr marL="30675" marR="30675" marT="0" marB="99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948">
                <a:tc>
                  <a:txBody>
                    <a:bodyPr/>
                    <a:lstStyle/>
                    <a:p>
                      <a:pPr algn="ctr"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675" marR="306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0675" marR="30675" marT="0" marB="996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77913" marR="77913" marT="42203" marB="4220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08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ko-KR" altLang="ko-KR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indent="-60325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7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00" indent="-1397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8343"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58800" algn="ctr" latinLnBrk="1"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endParaRPr lang="en-US" sz="800" kern="0" dirty="0">
                        <a:latin typeface="굴림체" pitchFamily="49" charset="-127"/>
                        <a:ea typeface="굴림체" pitchFamily="49" charset="-127"/>
                        <a:cs typeface="Times New Roman"/>
                      </a:endParaRPr>
                    </a:p>
                  </a:txBody>
                  <a:tcPr marL="48404" marR="4840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5" name="Rectangle 548">
            <a:extLst>
              <a:ext uri="{FF2B5EF4-FFF2-40B4-BE49-F238E27FC236}">
                <a16:creationId xmlns:a16="http://schemas.microsoft.com/office/drawing/2014/main" id="{EC68B703-9522-48F6-844F-9E48FC7AF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14" y="5521869"/>
            <a:ext cx="6463812" cy="6601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1) </a:t>
            </a:r>
            <a:r>
              <a:rPr lang="ko-KR" altLang="en-US" sz="738" dirty="0">
                <a:cs typeface="Arial" charset="0"/>
              </a:rPr>
              <a:t>버전</a:t>
            </a:r>
            <a:r>
              <a:rPr lang="en-US" altLang="ko-KR" sz="738" dirty="0">
                <a:cs typeface="Arial" charset="0"/>
              </a:rPr>
              <a:t>: </a:t>
            </a:r>
            <a:r>
              <a:rPr lang="ko-KR" altLang="en-US" sz="738" dirty="0">
                <a:cs typeface="Arial" charset="0"/>
              </a:rPr>
              <a:t>초안은 </a:t>
            </a:r>
            <a:r>
              <a:rPr lang="en-US" altLang="ko-KR" sz="738" dirty="0">
                <a:cs typeface="Arial" charset="0"/>
              </a:rPr>
              <a:t>0.1</a:t>
            </a:r>
            <a:r>
              <a:rPr lang="ko-KR" altLang="en-US" sz="738" dirty="0">
                <a:cs typeface="Arial" charset="0"/>
              </a:rPr>
              <a:t>으로 표시 하고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검토 된 이후 승인을 득한 이후에는 </a:t>
            </a:r>
            <a:r>
              <a:rPr lang="en-US" altLang="ko-KR" sz="738" dirty="0">
                <a:cs typeface="Arial" charset="0"/>
              </a:rPr>
              <a:t>1.0</a:t>
            </a:r>
            <a:r>
              <a:rPr lang="ko-KR" altLang="en-US" sz="738" dirty="0">
                <a:cs typeface="Arial" charset="0"/>
              </a:rPr>
              <a:t>부터 시작하여 정수 단위로 변경 관리 함</a:t>
            </a:r>
            <a:r>
              <a:rPr lang="en-US" altLang="ko-KR" sz="738" dirty="0">
                <a:cs typeface="Arial" charset="0"/>
              </a:rPr>
              <a:t>, </a:t>
            </a:r>
            <a:endParaRPr lang="en-US" altLang="ko-KR" sz="831" dirty="0"/>
          </a:p>
          <a:p>
            <a:pPr>
              <a:tabLst>
                <a:tab pos="416180" algn="l"/>
              </a:tabLst>
            </a:pPr>
            <a:r>
              <a:rPr lang="ko-KR" altLang="en-US" sz="738" dirty="0">
                <a:cs typeface="Arial" charset="0"/>
              </a:rPr>
              <a:t>   변경 발생 시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소수점 아래 번호로 관리하고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목차 내용이 바뀔 정도의 큰 변경이 발생하면 상위 정수를 변경 함</a:t>
            </a:r>
            <a:r>
              <a:rPr lang="en-US" altLang="ko-KR" sz="738" dirty="0">
                <a:cs typeface="Arial" charset="0"/>
              </a:rPr>
              <a:t>. </a:t>
            </a:r>
            <a:endParaRPr lang="en-US" altLang="ko-KR" sz="831" dirty="0"/>
          </a:p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   (</a:t>
            </a:r>
            <a:r>
              <a:rPr lang="ko-KR" altLang="en-US" sz="738" dirty="0">
                <a:cs typeface="Arial" charset="0"/>
              </a:rPr>
              <a:t>예</a:t>
            </a:r>
            <a:r>
              <a:rPr lang="en-US" altLang="ko-KR" sz="738" dirty="0">
                <a:cs typeface="Arial" charset="0"/>
              </a:rPr>
              <a:t>, V1.2 : 2</a:t>
            </a:r>
            <a:r>
              <a:rPr lang="ko-KR" altLang="en-US" sz="738" dirty="0">
                <a:cs typeface="Arial" charset="0"/>
              </a:rPr>
              <a:t>번 수정됨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목차 내용이 변경되면 </a:t>
            </a:r>
            <a:r>
              <a:rPr lang="en-US" altLang="ko-KR" sz="738" dirty="0">
                <a:cs typeface="Arial" charset="0"/>
              </a:rPr>
              <a:t>V2.0 </a:t>
            </a:r>
            <a:r>
              <a:rPr lang="ko-KR" altLang="en-US" sz="738" dirty="0">
                <a:cs typeface="Arial" charset="0"/>
              </a:rPr>
              <a:t>이 됨</a:t>
            </a:r>
            <a:r>
              <a:rPr lang="en-US" altLang="ko-KR" sz="738" dirty="0">
                <a:cs typeface="Arial" charset="0"/>
              </a:rPr>
              <a:t>)</a:t>
            </a:r>
            <a:endParaRPr lang="en-US" altLang="ko-KR" sz="831" dirty="0"/>
          </a:p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2) </a:t>
            </a:r>
            <a:r>
              <a:rPr lang="ko-KR" altLang="en-US" sz="738" dirty="0">
                <a:cs typeface="Arial" charset="0"/>
              </a:rPr>
              <a:t>변경 사유 </a:t>
            </a:r>
            <a:r>
              <a:rPr lang="en-US" altLang="ko-KR" sz="738" dirty="0">
                <a:cs typeface="Arial" charset="0"/>
              </a:rPr>
              <a:t>: </a:t>
            </a:r>
            <a:r>
              <a:rPr lang="ko-KR" altLang="en-US" sz="738" dirty="0">
                <a:cs typeface="Arial" charset="0"/>
              </a:rPr>
              <a:t>변경 내용이 이전 문서에 대해 신규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추가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수정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삭제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검토</a:t>
            </a:r>
            <a:r>
              <a:rPr lang="en-US" altLang="ko-KR" sz="738" dirty="0">
                <a:cs typeface="Arial" charset="0"/>
              </a:rPr>
              <a:t>/</a:t>
            </a:r>
            <a:r>
              <a:rPr lang="ko-KR" altLang="en-US" sz="738" dirty="0">
                <a:cs typeface="Arial" charset="0"/>
              </a:rPr>
              <a:t>승인 인지 선택 기입</a:t>
            </a:r>
            <a:endParaRPr lang="ko-KR" altLang="en-US" sz="831" dirty="0"/>
          </a:p>
          <a:p>
            <a:pPr>
              <a:tabLst>
                <a:tab pos="416180" algn="l"/>
              </a:tabLst>
            </a:pPr>
            <a:r>
              <a:rPr lang="en-US" altLang="ko-KR" sz="738" dirty="0">
                <a:cs typeface="Arial" charset="0"/>
              </a:rPr>
              <a:t>3) </a:t>
            </a:r>
            <a:r>
              <a:rPr lang="ko-KR" altLang="en-US" sz="738" dirty="0">
                <a:cs typeface="Arial" charset="0"/>
              </a:rPr>
              <a:t>변경 내용 </a:t>
            </a:r>
            <a:r>
              <a:rPr lang="en-US" altLang="ko-KR" sz="738" dirty="0">
                <a:cs typeface="Arial" charset="0"/>
              </a:rPr>
              <a:t>: </a:t>
            </a:r>
            <a:r>
              <a:rPr lang="ko-KR" altLang="en-US" sz="738" dirty="0">
                <a:cs typeface="Arial" charset="0"/>
              </a:rPr>
              <a:t>변경 내용을 자세히 기록</a:t>
            </a:r>
            <a:r>
              <a:rPr lang="en-US" altLang="ko-KR" sz="738" dirty="0">
                <a:cs typeface="Arial" charset="0"/>
              </a:rPr>
              <a:t>(</a:t>
            </a:r>
            <a:r>
              <a:rPr lang="ko-KR" altLang="en-US" sz="738" dirty="0">
                <a:cs typeface="Arial" charset="0"/>
              </a:rPr>
              <a:t>변경된 위치</a:t>
            </a:r>
            <a:r>
              <a:rPr lang="en-US" altLang="ko-KR" sz="738" dirty="0">
                <a:cs typeface="Arial" charset="0"/>
              </a:rPr>
              <a:t>, </a:t>
            </a:r>
            <a:r>
              <a:rPr lang="ko-KR" altLang="en-US" sz="738" dirty="0">
                <a:cs typeface="Arial" charset="0"/>
              </a:rPr>
              <a:t>즉 페이지 번호와 변경 내용을 기술한다</a:t>
            </a:r>
            <a:r>
              <a:rPr lang="en-US" altLang="ko-KR" sz="738" dirty="0">
                <a:cs typeface="Arial" charset="0"/>
              </a:rPr>
              <a:t>.)</a:t>
            </a:r>
            <a:endParaRPr lang="en-US" altLang="ko-KR" sz="1846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28309D8-484B-4053-879A-E89014348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337" y="1155001"/>
            <a:ext cx="8443972" cy="31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ko-KR" altLang="en-US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개</a:t>
            </a:r>
            <a:r>
              <a:rPr lang="en-US" altLang="ko-KR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 </a:t>
            </a:r>
            <a:r>
              <a:rPr lang="ko-KR" altLang="en-US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정 이</a:t>
            </a:r>
            <a:r>
              <a:rPr lang="en-US" altLang="ko-KR" sz="1477" u="sng" dirty="0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 </a:t>
            </a:r>
            <a:r>
              <a:rPr lang="ko-KR" altLang="en-US" sz="1477" u="sng" dirty="0" err="1">
                <a:latin typeface="굴림체" pitchFamily="49" charset="-127"/>
                <a:ea typeface="굴림체" pitchFamily="49" charset="-127"/>
                <a:cs typeface="Times New Roman" pitchFamily="18" charset="0"/>
              </a:rPr>
              <a:t>력</a:t>
            </a:r>
            <a:endParaRPr lang="ko-KR" altLang="en-US" sz="1846" u="sng" dirty="0">
              <a:latin typeface="굴림체" pitchFamily="49" charset="-127"/>
              <a:ea typeface="굴림체" pitchFamily="49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777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endParaRPr lang="en-US" altLang="ko-KR" sz="900" b="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>
          <a:xfrm>
            <a:off x="1187624" y="333375"/>
            <a:ext cx="1512168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 algn="ctr">
              <a:defRPr/>
            </a:pPr>
            <a:r>
              <a:rPr lang="ko-KR" altLang="en-US" sz="900" dirty="0"/>
              <a:t>전체 시스템 구성도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F0637B-422E-AA33-2475-6F14BBD910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25" y="1772817"/>
            <a:ext cx="8253550" cy="331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356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endParaRPr lang="en-US" altLang="ko-KR" sz="900" b="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>
          <a:xfrm>
            <a:off x="1187624" y="333375"/>
            <a:ext cx="1512168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 algn="ctr">
              <a:defRPr/>
            </a:pPr>
            <a:r>
              <a:rPr lang="en-US" altLang="ko-KR" sz="900" dirty="0" err="1"/>
              <a:t>Consol</a:t>
            </a:r>
            <a:r>
              <a:rPr lang="ko-KR" altLang="en-US" sz="900" dirty="0"/>
              <a:t> 구성도</a:t>
            </a:r>
          </a:p>
        </p:txBody>
      </p:sp>
      <p:pic>
        <p:nvPicPr>
          <p:cNvPr id="1025" name="그림 224">
            <a:extLst>
              <a:ext uri="{FF2B5EF4-FFF2-40B4-BE49-F238E27FC236}">
                <a16:creationId xmlns:a16="http://schemas.microsoft.com/office/drawing/2014/main" id="{4AEBB308-EACC-6EAD-64DE-0C428E531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504" y="865346"/>
            <a:ext cx="4769792" cy="512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449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endParaRPr lang="en-US" altLang="ko-KR" sz="900" b="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>
          <a:xfrm>
            <a:off x="1187624" y="333375"/>
            <a:ext cx="1512168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 algn="ctr">
              <a:defRPr/>
            </a:pPr>
            <a:r>
              <a:rPr lang="en-US" altLang="ko-KR" sz="900" dirty="0"/>
              <a:t>PAMS</a:t>
            </a:r>
            <a:r>
              <a:rPr lang="ko-KR" altLang="en-US" sz="900" dirty="0"/>
              <a:t> 구성도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173B2F-ECD5-4A6D-A2E1-750FB0887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" y="1401467"/>
            <a:ext cx="7344818" cy="405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954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endParaRPr lang="en-US" altLang="ko-KR" sz="900" b="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>
          <a:xfrm>
            <a:off x="1187624" y="333375"/>
            <a:ext cx="1512168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 algn="ctr">
              <a:defRPr/>
            </a:pPr>
            <a:r>
              <a:rPr lang="en-US" altLang="ko-KR" sz="900" dirty="0"/>
              <a:t>MW</a:t>
            </a:r>
            <a:r>
              <a:rPr lang="ko-KR" altLang="en-US" sz="900" dirty="0"/>
              <a:t> 구성도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718426-0BF4-CBEC-52F0-D6DD64412C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72" y="1340768"/>
            <a:ext cx="738805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45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endParaRPr lang="en-US" altLang="ko-KR" sz="900" b="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>
          <a:xfrm>
            <a:off x="1187624" y="333375"/>
            <a:ext cx="1512168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 algn="ctr">
              <a:defRPr/>
            </a:pPr>
            <a:r>
              <a:rPr lang="en-US" altLang="ko-KR" sz="900" dirty="0"/>
              <a:t>JSON</a:t>
            </a:r>
            <a:r>
              <a:rPr lang="ko-KR" altLang="en-US" sz="900" dirty="0"/>
              <a:t> 구성도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A2441D9-EBE9-70B6-28DC-D1FAE5BAD4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3" y="1412776"/>
            <a:ext cx="797967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8899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endParaRPr lang="en-US" altLang="ko-KR" sz="900" b="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>
          <a:xfrm>
            <a:off x="1187624" y="333375"/>
            <a:ext cx="1512168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 algn="ctr">
              <a:defRPr/>
            </a:pPr>
            <a:r>
              <a:rPr lang="ko-KR" altLang="en-US" sz="900" dirty="0"/>
              <a:t>태그 발행 구성도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3C44868-041B-1E91-DC8B-076AD59784D9}"/>
              </a:ext>
            </a:extLst>
          </p:cNvPr>
          <p:cNvGrpSpPr/>
          <p:nvPr/>
        </p:nvGrpSpPr>
        <p:grpSpPr>
          <a:xfrm>
            <a:off x="899591" y="907964"/>
            <a:ext cx="7344818" cy="5042072"/>
            <a:chOff x="899591" y="907964"/>
            <a:chExt cx="7344818" cy="504207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CF21F1C-958B-F4EA-8743-05F875573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1" y="907964"/>
              <a:ext cx="7344818" cy="5042072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B192AA6-AE07-2E67-93A1-E11075E40A98}"/>
                </a:ext>
              </a:extLst>
            </p:cNvPr>
            <p:cNvSpPr/>
            <p:nvPr/>
          </p:nvSpPr>
          <p:spPr>
            <a:xfrm>
              <a:off x="4716016" y="3501008"/>
              <a:ext cx="1872109" cy="6480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525682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6" name="Rectangle 4"/>
          <p:cNvSpPr>
            <a:spLocks noChangeArrowheads="1"/>
          </p:cNvSpPr>
          <p:nvPr/>
        </p:nvSpPr>
        <p:spPr>
          <a:xfrm>
            <a:off x="5435600" y="333375"/>
            <a:ext cx="1152525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>
              <a:defRPr/>
            </a:pPr>
            <a:endParaRPr lang="en-US" altLang="ko-KR" sz="900" b="0" dirty="0"/>
          </a:p>
        </p:txBody>
      </p:sp>
      <p:sp>
        <p:nvSpPr>
          <p:cNvPr id="51" name="Rectangle 3"/>
          <p:cNvSpPr>
            <a:spLocks noChangeArrowheads="1"/>
          </p:cNvSpPr>
          <p:nvPr/>
        </p:nvSpPr>
        <p:spPr>
          <a:xfrm>
            <a:off x="1187624" y="333375"/>
            <a:ext cx="1512168" cy="2159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굴림"/>
                <a:ea typeface="굴림"/>
              </a:defRPr>
            </a:lvl9pPr>
          </a:lstStyle>
          <a:p>
            <a:pPr lvl="0" algn="ctr">
              <a:defRPr/>
            </a:pPr>
            <a:r>
              <a:rPr lang="en-US" altLang="ko-KR" sz="900" dirty="0"/>
              <a:t>RFID</a:t>
            </a:r>
            <a:r>
              <a:rPr lang="ko-KR" altLang="en-US" sz="900" dirty="0"/>
              <a:t> 장비 시스템 구성도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7B4789B-320C-A7F0-BC1F-55394FA339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83" y="1700809"/>
            <a:ext cx="7861434" cy="345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39612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2000" b="1" i="0" u="none" strike="noStrike" cap="none" normalizeH="0" baseline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spDef>
    <a:lnDef>
      <a:spPr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w="med" len="med"/>
          <a:tailEnd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2000" b="1" i="0" u="none" strike="noStrike" cap="none" normalizeH="0" baseline="0" smtClean="0">
            <a:solidFill>
              <a:schemeClr val="tx1"/>
            </a:solidFill>
            <a:effectLst/>
            <a:latin typeface="굴림"/>
            <a:ea typeface="굴림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5321</TotalTime>
  <Words>616</Words>
  <Application>Microsoft Office PowerPoint</Application>
  <PresentationFormat>화면 슬라이드 쇼(4:3)</PresentationFormat>
  <Paragraphs>170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굴림</vt:lpstr>
      <vt:lpstr>굴림체</vt:lpstr>
      <vt:lpstr>맑은 고딕</vt:lpstr>
      <vt:lpstr>맑은 고딕 (본문)</vt:lpstr>
      <vt:lpstr>맑은고딕</vt:lpstr>
      <vt:lpstr>바탕체</vt:lpstr>
      <vt:lpstr>한글누리</vt:lpstr>
      <vt:lpstr>Arial</vt:lpstr>
      <vt:lpstr>기본 디자인</vt:lpstr>
      <vt:lpstr>디자인 사용자 지정</vt:lpstr>
      <vt:lpstr>2_기본 디자인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김 승혁</cp:lastModifiedBy>
  <cp:revision>4295</cp:revision>
  <cp:lastPrinted>2020-10-06T13:29:53Z</cp:lastPrinted>
  <dcterms:created xsi:type="dcterms:W3CDTF">2005-11-18T02:06:31Z</dcterms:created>
  <dcterms:modified xsi:type="dcterms:W3CDTF">2024-03-04T12:53:17Z</dcterms:modified>
  <cp:version>1000.0000.01</cp:version>
</cp:coreProperties>
</file>