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16"/>
  </p:notesMasterIdLst>
  <p:handoutMasterIdLst>
    <p:handoutMasterId r:id="rId17"/>
  </p:handoutMasterIdLst>
  <p:sldIdLst>
    <p:sldId id="1010" r:id="rId5"/>
    <p:sldId id="1011" r:id="rId6"/>
    <p:sldId id="999" r:id="rId7"/>
    <p:sldId id="896" r:id="rId8"/>
    <p:sldId id="1041" r:id="rId9"/>
    <p:sldId id="1034" r:id="rId10"/>
    <p:sldId id="1012" r:id="rId11"/>
    <p:sldId id="1035" r:id="rId12"/>
    <p:sldId id="1036" r:id="rId13"/>
    <p:sldId id="1037" r:id="rId14"/>
    <p:sldId id="1038" r:id="rId15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3923">
          <p15:clr>
            <a:srgbClr val="A4A3A4"/>
          </p15:clr>
        </p15:guide>
        <p15:guide id="5" pos="2200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c" initials="S" lastIdx="1" clrIdx="0">
    <p:extLst>
      <p:ext uri="{19B8F6BF-5375-455C-9EA6-DF929625EA0E}">
        <p15:presenceInfo xmlns:p15="http://schemas.microsoft.com/office/powerpoint/2012/main" userId="Sji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BB0"/>
    <a:srgbClr val="020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6383" autoAdjust="0"/>
  </p:normalViewPr>
  <p:slideViewPr>
    <p:cSldViewPr>
      <p:cViewPr>
        <p:scale>
          <a:sx n="125" d="100"/>
          <a:sy n="125" d="100"/>
        </p:scale>
        <p:origin x="1506" y="-570"/>
      </p:cViewPr>
      <p:guideLst>
        <p:guide orient="horz" pos="572"/>
        <p:guide orient="horz" pos="3247"/>
        <p:guide pos="204"/>
        <p:guide pos="3923"/>
        <p:guide pos="2200"/>
        <p:guide orient="horz" pos="2840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088" y="114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2T16:23:26.56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2T16:23:26.56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2T16:23:26.56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관제 소프트웨어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차세대 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대통령기록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 정보시스템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구축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</a:t>
            </a:r>
            <a:r>
              <a:rPr lang="ko-KR" altLang="en-US" sz="1015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대통령기록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정보시스템</a:t>
            </a:r>
            <a:r>
              <a:rPr lang="en-US" altLang="ko-KR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고딕"/>
                <a:ea typeface="바탕체" panose="02030609000101010101" pitchFamily="17" charset="-127"/>
              </a:rPr>
              <a:t>화면 설계서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RFID-220-02(v1.1)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관제 소프트웨어</a:t>
            </a:r>
            <a:endParaRPr lang="en-US" altLang="ko-KR" sz="1400" dirty="0">
              <a:latin typeface="맑은고딕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장치 설정화면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UI-MON-010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장치 상태화면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장치 설정화면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장치 설정화면</a:t>
            </a:r>
            <a:r>
              <a:rPr lang="en-US" altLang="ko-KR" sz="800" dirty="0"/>
              <a:t>(</a:t>
            </a:r>
            <a:r>
              <a:rPr lang="ko-KR" altLang="en-US" sz="800" dirty="0"/>
              <a:t>존</a:t>
            </a:r>
            <a:r>
              <a:rPr lang="en-US" altLang="ko-KR" sz="800" dirty="0"/>
              <a:t>)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장치 상태화면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장치 설정화면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고정형 리더</a:t>
            </a:r>
            <a:r>
              <a:rPr lang="en-US" altLang="ko-KR" sz="800" b="0" dirty="0"/>
              <a:t>, RFID</a:t>
            </a:r>
            <a:r>
              <a:rPr lang="ko-KR" altLang="en-US" sz="800" b="0" dirty="0"/>
              <a:t>장비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존</a:t>
            </a:r>
            <a:r>
              <a:rPr lang="en-US" altLang="ko-KR" sz="800" b="0" dirty="0"/>
              <a:t>, GATE </a:t>
            </a:r>
            <a:r>
              <a:rPr lang="ko-KR" altLang="en-US" sz="800" b="0" dirty="0"/>
              <a:t>탭으로 전환한다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탭 전환 시 해당 탭의 장비를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추가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존</a:t>
            </a:r>
            <a:r>
              <a:rPr lang="en-US" altLang="ko-KR" sz="800" b="0" dirty="0"/>
              <a:t>ID, </a:t>
            </a:r>
            <a:r>
              <a:rPr lang="ko-KR" altLang="en-US" sz="800" b="0" dirty="0"/>
              <a:t>존 명칭을 초기화한다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존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저장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존 정보를 저장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삭제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존 정보를 삭제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존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존 정보로 존</a:t>
            </a:r>
            <a:r>
              <a:rPr lang="en-US" altLang="ko-KR" sz="800" b="0" dirty="0"/>
              <a:t>ID, </a:t>
            </a:r>
            <a:r>
              <a:rPr lang="ko-KR" altLang="en-US" sz="800" b="0" dirty="0"/>
              <a:t>존 명칭을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존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비활성화 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5361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IF-RF-044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IF-RF-045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IF-RF-046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5406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95D7012B-8FC9-44FA-8A71-31762C55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80728"/>
            <a:ext cx="5592770" cy="3550727"/>
          </a:xfrm>
          <a:prstGeom prst="rect">
            <a:avLst/>
          </a:prstGeom>
        </p:spPr>
      </p:pic>
      <p:sp>
        <p:nvSpPr>
          <p:cNvPr id="25" name="직사각형 18">
            <a:extLst>
              <a:ext uri="{FF2B5EF4-FFF2-40B4-BE49-F238E27FC236}">
                <a16:creationId xmlns:a16="http://schemas.microsoft.com/office/drawing/2014/main" id="{EE4DB9AB-5674-4ACB-907F-C582DAB1935B}"/>
              </a:ext>
            </a:extLst>
          </p:cNvPr>
          <p:cNvSpPr>
            <a:spLocks noChangeArrowheads="1"/>
          </p:cNvSpPr>
          <p:nvPr/>
        </p:nvSpPr>
        <p:spPr>
          <a:xfrm>
            <a:off x="313284" y="1296351"/>
            <a:ext cx="1968361" cy="2363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0184F681-5FF6-44E8-8F85-2316624ECE5F}"/>
              </a:ext>
            </a:extLst>
          </p:cNvPr>
          <p:cNvSpPr>
            <a:spLocks noChangeArrowheads="1"/>
          </p:cNvSpPr>
          <p:nvPr/>
        </p:nvSpPr>
        <p:spPr>
          <a:xfrm>
            <a:off x="323849" y="2036315"/>
            <a:ext cx="5555650" cy="249514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CE4C203C-79F9-47AF-A66D-68BEF496B75A}"/>
              </a:ext>
            </a:extLst>
          </p:cNvPr>
          <p:cNvSpPr>
            <a:spLocks noChangeArrowheads="1"/>
          </p:cNvSpPr>
          <p:nvPr/>
        </p:nvSpPr>
        <p:spPr>
          <a:xfrm>
            <a:off x="178714" y="192829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0E87BD74-24D1-4D8B-B6FA-E629A291623F}"/>
              </a:ext>
            </a:extLst>
          </p:cNvPr>
          <p:cNvSpPr>
            <a:spLocks noChangeArrowheads="1"/>
          </p:cNvSpPr>
          <p:nvPr/>
        </p:nvSpPr>
        <p:spPr>
          <a:xfrm>
            <a:off x="217386" y="123475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FC2C3F7B-F189-41CB-AD3C-B58263AB933C}"/>
              </a:ext>
            </a:extLst>
          </p:cNvPr>
          <p:cNvSpPr>
            <a:spLocks noChangeArrowheads="1"/>
          </p:cNvSpPr>
          <p:nvPr/>
        </p:nvSpPr>
        <p:spPr>
          <a:xfrm>
            <a:off x="4575684" y="1801380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8" name="Oval 111">
            <a:extLst>
              <a:ext uri="{FF2B5EF4-FFF2-40B4-BE49-F238E27FC236}">
                <a16:creationId xmlns:a16="http://schemas.microsoft.com/office/drawing/2014/main" id="{C3969434-9795-4153-BD6F-617F077A3743}"/>
              </a:ext>
            </a:extLst>
          </p:cNvPr>
          <p:cNvSpPr>
            <a:spLocks noChangeArrowheads="1"/>
          </p:cNvSpPr>
          <p:nvPr/>
        </p:nvSpPr>
        <p:spPr>
          <a:xfrm>
            <a:off x="4462797" y="164621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9" name="직사각형 18">
            <a:extLst>
              <a:ext uri="{FF2B5EF4-FFF2-40B4-BE49-F238E27FC236}">
                <a16:creationId xmlns:a16="http://schemas.microsoft.com/office/drawing/2014/main" id="{540EDB09-A81A-4F4D-BA82-9023F4C3135C}"/>
              </a:ext>
            </a:extLst>
          </p:cNvPr>
          <p:cNvSpPr>
            <a:spLocks noChangeArrowheads="1"/>
          </p:cNvSpPr>
          <p:nvPr/>
        </p:nvSpPr>
        <p:spPr>
          <a:xfrm>
            <a:off x="5002404" y="1808627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0" name="직사각형 18">
            <a:extLst>
              <a:ext uri="{FF2B5EF4-FFF2-40B4-BE49-F238E27FC236}">
                <a16:creationId xmlns:a16="http://schemas.microsoft.com/office/drawing/2014/main" id="{5B531C16-E0C5-4F67-9DAF-3A46A2368ED0}"/>
              </a:ext>
            </a:extLst>
          </p:cNvPr>
          <p:cNvSpPr>
            <a:spLocks noChangeArrowheads="1"/>
          </p:cNvSpPr>
          <p:nvPr/>
        </p:nvSpPr>
        <p:spPr>
          <a:xfrm>
            <a:off x="5444071" y="1801380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1" name="Oval 111">
            <a:extLst>
              <a:ext uri="{FF2B5EF4-FFF2-40B4-BE49-F238E27FC236}">
                <a16:creationId xmlns:a16="http://schemas.microsoft.com/office/drawing/2014/main" id="{1AC1A22F-593F-48E9-93E7-CE58682F5EF3}"/>
              </a:ext>
            </a:extLst>
          </p:cNvPr>
          <p:cNvSpPr>
            <a:spLocks noChangeArrowheads="1"/>
          </p:cNvSpPr>
          <p:nvPr/>
        </p:nvSpPr>
        <p:spPr>
          <a:xfrm>
            <a:off x="4898680" y="164621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317073CF-AFEC-4CD9-AC63-8040B66E190C}"/>
              </a:ext>
            </a:extLst>
          </p:cNvPr>
          <p:cNvSpPr>
            <a:spLocks noChangeArrowheads="1"/>
          </p:cNvSpPr>
          <p:nvPr/>
        </p:nvSpPr>
        <p:spPr>
          <a:xfrm>
            <a:off x="5334563" y="165787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48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장치 설정화면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UI-MON-011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장치 상태화면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장치 설정화면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장치 설정화면</a:t>
            </a:r>
            <a:r>
              <a:rPr lang="en-US" altLang="ko-KR" sz="800" dirty="0"/>
              <a:t>(GATE)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장치 상태화면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장치 설정화면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고정형 리더</a:t>
            </a:r>
            <a:r>
              <a:rPr lang="en-US" altLang="ko-KR" sz="800" b="0" dirty="0"/>
              <a:t>, RFID</a:t>
            </a:r>
            <a:r>
              <a:rPr lang="ko-KR" altLang="en-US" sz="800" b="0" dirty="0"/>
              <a:t>장비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존</a:t>
            </a:r>
            <a:r>
              <a:rPr lang="en-US" altLang="ko-KR" sz="800" b="0" dirty="0"/>
              <a:t>, GATE </a:t>
            </a:r>
            <a:r>
              <a:rPr lang="ko-KR" altLang="en-US" sz="800" b="0" dirty="0"/>
              <a:t>탭으로 전환한다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탭 전환 시 해당 탭의 장비를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추가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</a:t>
            </a:r>
            <a:r>
              <a:rPr lang="en-US" altLang="ko-KR" sz="800" b="0" dirty="0"/>
              <a:t>ID, </a:t>
            </a:r>
            <a:r>
              <a:rPr lang="ko-KR" altLang="en-US" sz="800" b="0" dirty="0"/>
              <a:t>게이트 명을 초기화한다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운영모드</a:t>
            </a:r>
            <a:r>
              <a:rPr lang="en-US" altLang="ko-KR" sz="800" b="0" dirty="0"/>
              <a:t>, IN, OUT</a:t>
            </a:r>
            <a:r>
              <a:rPr lang="ko-KR" altLang="en-US" sz="800" b="0" dirty="0"/>
              <a:t>을 </a:t>
            </a:r>
            <a:r>
              <a:rPr lang="en-US" altLang="ko-KR" sz="800" b="0" dirty="0"/>
              <a:t>0</a:t>
            </a:r>
            <a:r>
              <a:rPr lang="ko-KR" altLang="en-US" sz="800" b="0" dirty="0"/>
              <a:t>번째 선택으로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센서 사용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사용</a:t>
            </a:r>
            <a:r>
              <a:rPr lang="en-US" altLang="ko-KR" sz="800" b="0" dirty="0"/>
              <a:t>’</a:t>
            </a:r>
            <a:r>
              <a:rPr lang="ko-KR" altLang="en-US" sz="800" b="0" dirty="0"/>
              <a:t>을 체크한다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저장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</a:t>
            </a:r>
            <a:r>
              <a:rPr lang="en-US" altLang="ko-KR" sz="800" b="0" dirty="0"/>
              <a:t>GATE </a:t>
            </a:r>
            <a:r>
              <a:rPr lang="ko-KR" altLang="en-US" sz="800" b="0" dirty="0"/>
              <a:t>정보를 저장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삭제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</a:t>
            </a:r>
            <a:r>
              <a:rPr lang="en-US" altLang="ko-KR" sz="800" b="0" dirty="0"/>
              <a:t>GATE</a:t>
            </a:r>
            <a:r>
              <a:rPr lang="ko-KR" altLang="en-US" sz="800" b="0" dirty="0"/>
              <a:t> 정보를 삭제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en-US" altLang="ko-KR" sz="800" b="0" dirty="0"/>
              <a:t>GATE</a:t>
            </a:r>
            <a:r>
              <a:rPr lang="ko-KR" altLang="en-US" sz="800" b="0" dirty="0"/>
              <a:t>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</a:t>
            </a:r>
            <a:r>
              <a:rPr lang="en-US" altLang="ko-KR" sz="800" b="0" dirty="0"/>
              <a:t>GATE</a:t>
            </a:r>
            <a:r>
              <a:rPr lang="ko-KR" altLang="en-US" sz="800" b="0" dirty="0"/>
              <a:t> 정보로 게이트</a:t>
            </a:r>
            <a:r>
              <a:rPr lang="en-US" altLang="ko-KR" sz="800" b="0" dirty="0"/>
              <a:t>ID, </a:t>
            </a:r>
            <a:r>
              <a:rPr lang="ko-KR" altLang="en-US" sz="800" b="0" dirty="0"/>
              <a:t>게이트 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운영모드</a:t>
            </a:r>
            <a:r>
              <a:rPr lang="en-US" altLang="ko-KR" sz="800" b="0" dirty="0"/>
              <a:t>, IN, OUT, </a:t>
            </a:r>
            <a:r>
              <a:rPr lang="ko-KR" altLang="en-US" sz="800" b="0" dirty="0"/>
              <a:t>센서 사용을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비활성화 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576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IF-RF-047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IF-RF-048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IF-RF-049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18506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57FE0B51-DE4D-47BC-9B15-6A066321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80728"/>
            <a:ext cx="5592770" cy="3564827"/>
          </a:xfrm>
          <a:prstGeom prst="rect">
            <a:avLst/>
          </a:prstGeom>
        </p:spPr>
      </p:pic>
      <p:sp>
        <p:nvSpPr>
          <p:cNvPr id="25" name="직사각형 18">
            <a:extLst>
              <a:ext uri="{FF2B5EF4-FFF2-40B4-BE49-F238E27FC236}">
                <a16:creationId xmlns:a16="http://schemas.microsoft.com/office/drawing/2014/main" id="{7380E22A-0C2A-4FE6-B504-F82A61AE33AE}"/>
              </a:ext>
            </a:extLst>
          </p:cNvPr>
          <p:cNvSpPr>
            <a:spLocks noChangeArrowheads="1"/>
          </p:cNvSpPr>
          <p:nvPr/>
        </p:nvSpPr>
        <p:spPr>
          <a:xfrm>
            <a:off x="313284" y="1296351"/>
            <a:ext cx="1968361" cy="2363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B23ED21B-F2D6-477E-A9B5-38C8C487B20C}"/>
              </a:ext>
            </a:extLst>
          </p:cNvPr>
          <p:cNvSpPr>
            <a:spLocks noChangeArrowheads="1"/>
          </p:cNvSpPr>
          <p:nvPr/>
        </p:nvSpPr>
        <p:spPr>
          <a:xfrm>
            <a:off x="323849" y="2299063"/>
            <a:ext cx="5555650" cy="223239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053C132C-5F6D-4930-81D0-4E65DB65804E}"/>
              </a:ext>
            </a:extLst>
          </p:cNvPr>
          <p:cNvSpPr>
            <a:spLocks noChangeArrowheads="1"/>
          </p:cNvSpPr>
          <p:nvPr/>
        </p:nvSpPr>
        <p:spPr>
          <a:xfrm>
            <a:off x="205270" y="219000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2CAA7EDB-B3E6-4E7A-8612-779308655967}"/>
              </a:ext>
            </a:extLst>
          </p:cNvPr>
          <p:cNvSpPr>
            <a:spLocks noChangeArrowheads="1"/>
          </p:cNvSpPr>
          <p:nvPr/>
        </p:nvSpPr>
        <p:spPr>
          <a:xfrm>
            <a:off x="217386" y="123475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8F33B613-72E8-4DD2-9BFA-D333F6B779CF}"/>
              </a:ext>
            </a:extLst>
          </p:cNvPr>
          <p:cNvSpPr>
            <a:spLocks noChangeArrowheads="1"/>
          </p:cNvSpPr>
          <p:nvPr/>
        </p:nvSpPr>
        <p:spPr>
          <a:xfrm>
            <a:off x="4575684" y="2074882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8" name="Oval 111">
            <a:extLst>
              <a:ext uri="{FF2B5EF4-FFF2-40B4-BE49-F238E27FC236}">
                <a16:creationId xmlns:a16="http://schemas.microsoft.com/office/drawing/2014/main" id="{497798B7-D5B5-4FDA-BDAA-0C46DDB70CA2}"/>
              </a:ext>
            </a:extLst>
          </p:cNvPr>
          <p:cNvSpPr>
            <a:spLocks noChangeArrowheads="1"/>
          </p:cNvSpPr>
          <p:nvPr/>
        </p:nvSpPr>
        <p:spPr>
          <a:xfrm>
            <a:off x="4462797" y="191972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9" name="직사각형 18">
            <a:extLst>
              <a:ext uri="{FF2B5EF4-FFF2-40B4-BE49-F238E27FC236}">
                <a16:creationId xmlns:a16="http://schemas.microsoft.com/office/drawing/2014/main" id="{9852B8C2-ADD1-4BE5-BC74-F059C4773E22}"/>
              </a:ext>
            </a:extLst>
          </p:cNvPr>
          <p:cNvSpPr>
            <a:spLocks noChangeArrowheads="1"/>
          </p:cNvSpPr>
          <p:nvPr/>
        </p:nvSpPr>
        <p:spPr>
          <a:xfrm>
            <a:off x="5002404" y="2082129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0" name="직사각형 18">
            <a:extLst>
              <a:ext uri="{FF2B5EF4-FFF2-40B4-BE49-F238E27FC236}">
                <a16:creationId xmlns:a16="http://schemas.microsoft.com/office/drawing/2014/main" id="{CD2FC616-C283-494E-B2F6-33A5A055EF78}"/>
              </a:ext>
            </a:extLst>
          </p:cNvPr>
          <p:cNvSpPr>
            <a:spLocks noChangeArrowheads="1"/>
          </p:cNvSpPr>
          <p:nvPr/>
        </p:nvSpPr>
        <p:spPr>
          <a:xfrm>
            <a:off x="5444071" y="2074882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1" name="Oval 111">
            <a:extLst>
              <a:ext uri="{FF2B5EF4-FFF2-40B4-BE49-F238E27FC236}">
                <a16:creationId xmlns:a16="http://schemas.microsoft.com/office/drawing/2014/main" id="{FFDD2A74-475C-4BF1-8A84-B7323D75A590}"/>
              </a:ext>
            </a:extLst>
          </p:cNvPr>
          <p:cNvSpPr>
            <a:spLocks noChangeArrowheads="1"/>
          </p:cNvSpPr>
          <p:nvPr/>
        </p:nvSpPr>
        <p:spPr>
          <a:xfrm>
            <a:off x="4898680" y="191972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D0FE057D-AA88-43C7-B539-D696487F4D3E}"/>
              </a:ext>
            </a:extLst>
          </p:cNvPr>
          <p:cNvSpPr>
            <a:spLocks noChangeArrowheads="1"/>
          </p:cNvSpPr>
          <p:nvPr/>
        </p:nvSpPr>
        <p:spPr>
          <a:xfrm>
            <a:off x="5334563" y="193138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76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4477"/>
              </p:ext>
            </p:extLst>
          </p:nvPr>
        </p:nvGraphicFramePr>
        <p:xfrm>
          <a:off x="468499" y="1502665"/>
          <a:ext cx="8224576" cy="3888109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0.1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백창훈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반영</a:t>
                      </a: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메뉴구성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606929-3BA3-43A4-9AA7-8CE30321FBE3}"/>
              </a:ext>
            </a:extLst>
          </p:cNvPr>
          <p:cNvSpPr/>
          <p:nvPr/>
        </p:nvSpPr>
        <p:spPr>
          <a:xfrm>
            <a:off x="1619672" y="8367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관제 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0FB53-CA1F-4D08-A2E1-9092650ABD9E}"/>
              </a:ext>
            </a:extLst>
          </p:cNvPr>
          <p:cNvSpPr/>
          <p:nvPr/>
        </p:nvSpPr>
        <p:spPr>
          <a:xfrm>
            <a:off x="3131344" y="1412776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운영</a:t>
            </a:r>
            <a:r>
              <a:rPr lang="en-US" altLang="ko-KR" sz="1000" dirty="0"/>
              <a:t>DB</a:t>
            </a:r>
            <a:r>
              <a:rPr lang="ko-KR" altLang="en-US" sz="1000" dirty="0"/>
              <a:t>연동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2C4208-D073-4C99-8AE6-4AC60FD23F7E}"/>
              </a:ext>
            </a:extLst>
          </p:cNvPr>
          <p:cNvSpPr/>
          <p:nvPr/>
        </p:nvSpPr>
        <p:spPr>
          <a:xfrm>
            <a:off x="1616880" y="1988840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메인 관제화면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BACCA4-0B8A-4DA5-A2C6-31203A578B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264952" y="1196752"/>
            <a:ext cx="2792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339DF43-1327-4364-AD98-26C4F51539E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501522" y="962974"/>
            <a:ext cx="396044" cy="863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7DFAE2-4F60-43AA-BA2A-DBF170F5408D}"/>
              </a:ext>
            </a:extLst>
          </p:cNvPr>
          <p:cNvSpPr/>
          <p:nvPr/>
        </p:nvSpPr>
        <p:spPr>
          <a:xfrm>
            <a:off x="3203848" y="1988840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장치 상태화면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A93D6C-2B62-4A0C-99C1-3708D30B906C}"/>
              </a:ext>
            </a:extLst>
          </p:cNvPr>
          <p:cNvSpPr/>
          <p:nvPr/>
        </p:nvSpPr>
        <p:spPr>
          <a:xfrm>
            <a:off x="3203848" y="292494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고정형 리더 설정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CCEAC-B15B-4451-9D93-59C0C9D8B395}"/>
              </a:ext>
            </a:extLst>
          </p:cNvPr>
          <p:cNvSpPr/>
          <p:nvPr/>
        </p:nvSpPr>
        <p:spPr>
          <a:xfrm>
            <a:off x="4644697" y="292494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게이트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60FFC4-9C44-413D-AE97-D1C251B4AB23}"/>
              </a:ext>
            </a:extLst>
          </p:cNvPr>
          <p:cNvSpPr/>
          <p:nvPr/>
        </p:nvSpPr>
        <p:spPr>
          <a:xfrm>
            <a:off x="6085546" y="292494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RFID </a:t>
            </a:r>
            <a:r>
              <a:rPr lang="ko-KR" altLang="en-US" sz="1000" dirty="0"/>
              <a:t>장비설정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678204-EB76-467F-BBD9-85067B0D5AA7}"/>
              </a:ext>
            </a:extLst>
          </p:cNvPr>
          <p:cNvSpPr/>
          <p:nvPr/>
        </p:nvSpPr>
        <p:spPr>
          <a:xfrm>
            <a:off x="7526395" y="292494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ZONE </a:t>
            </a:r>
            <a:r>
              <a:rPr lang="ko-KR" altLang="en-US" sz="1000" dirty="0"/>
              <a:t>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CAB9F5-4B10-4809-A498-F8C2D1E924FA}"/>
              </a:ext>
            </a:extLst>
          </p:cNvPr>
          <p:cNvSpPr/>
          <p:nvPr/>
        </p:nvSpPr>
        <p:spPr>
          <a:xfrm>
            <a:off x="1762310" y="292494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프로그램 설정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89D3AE-D20B-45E3-92F2-7E58998F1F1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913024" y="2168860"/>
            <a:ext cx="290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5E5DC3B-79D9-4D67-90FE-699652B54C00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2843119" y="1916143"/>
            <a:ext cx="576064" cy="1441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952CC37-0597-47B6-969F-0AA514C9CEC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3563888" y="2636912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256AD6B-F1C9-42E2-943A-02704F31DA9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4284312" y="1916487"/>
            <a:ext cx="576064" cy="1440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B0E3879-C761-48D7-A4ED-5F2DA23EB67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5004737" y="1196063"/>
            <a:ext cx="576064" cy="2881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221BAD7-B525-4659-81DC-585419CA99F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5725161" y="475638"/>
            <a:ext cx="576064" cy="43225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FB2109-8CD8-4155-B1EA-7D2F74B17F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6408712" cy="3923079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관제화면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관제화면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서버 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관제화면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연계서버 상태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연계</a:t>
            </a:r>
            <a:r>
              <a:rPr lang="en-US" altLang="ko-KR" sz="800" b="0" dirty="0"/>
              <a:t>, PAMS, MW, </a:t>
            </a:r>
            <a:r>
              <a:rPr lang="ko-KR" altLang="en-US" sz="800" b="0" dirty="0"/>
              <a:t>통합관제 연계 상태를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장비관리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 버튼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 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모니터링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로그 탭으로 전환한다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장비현황을 표시한다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게이트 현황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 현황을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 </a:t>
            </a:r>
            <a:r>
              <a:rPr lang="ko-KR" altLang="en-US" sz="800" b="0" dirty="0" err="1"/>
              <a:t>우클릭</a:t>
            </a:r>
            <a:r>
              <a:rPr lang="ko-KR" altLang="en-US" sz="800" b="0" dirty="0"/>
              <a:t> 시 컨텍스트 메뉴 ⑥이 나타난다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각 층별 게이트 더블 </a:t>
            </a:r>
            <a:r>
              <a:rPr lang="ko-KR" altLang="en-US" sz="800" b="0" dirty="0" err="1"/>
              <a:t>클릭시</a:t>
            </a:r>
            <a:r>
              <a:rPr lang="ko-KR" altLang="en-US" sz="800" b="0" dirty="0"/>
              <a:t> 층별 화면으로 이동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  </a:t>
            </a:r>
            <a:r>
              <a:rPr lang="ko-KR" altLang="en-US" sz="800" b="0" dirty="0"/>
              <a:t>게이트 </a:t>
            </a:r>
            <a:r>
              <a:rPr lang="ko-KR" altLang="en-US" sz="800" b="0" dirty="0" err="1"/>
              <a:t>컨텍스트메뉴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게이트 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중지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재시작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경광등제어</a:t>
            </a:r>
            <a:r>
              <a:rPr lang="ko-KR" altLang="en-US" sz="800" b="0" dirty="0"/>
              <a:t>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 무단반출 내역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</a:t>
            </a:r>
            <a:r>
              <a:rPr lang="ko-KR" altLang="en-US" sz="800" b="0" dirty="0"/>
              <a:t>무단반출로 인식된 기록물의 인식 위치와 기록물 번호를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64802"/>
              </p:ext>
            </p:extLst>
          </p:nvPr>
        </p:nvGraphicFramePr>
        <p:xfrm>
          <a:off x="0" y="5157172"/>
          <a:ext cx="6588823" cy="1367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4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27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IF-RF-034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IF-RF-035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IF-RF-036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IF-RF-047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82910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SFR-024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SFR-014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55950"/>
              </p:ext>
            </p:extLst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>
            <a:extLst>
              <a:ext uri="{FF2B5EF4-FFF2-40B4-BE49-F238E27FC236}">
                <a16:creationId xmlns:a16="http://schemas.microsoft.com/office/drawing/2014/main" id="{34E0DCFE-54D3-4215-8D48-DE9866D34361}"/>
              </a:ext>
            </a:extLst>
          </p:cNvPr>
          <p:cNvSpPr>
            <a:spLocks noChangeArrowheads="1"/>
          </p:cNvSpPr>
          <p:nvPr/>
        </p:nvSpPr>
        <p:spPr>
          <a:xfrm>
            <a:off x="2915816" y="1052733"/>
            <a:ext cx="720080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D08A9B69-4A69-47A4-AA60-46A19067D5FE}"/>
              </a:ext>
            </a:extLst>
          </p:cNvPr>
          <p:cNvSpPr>
            <a:spLocks noChangeArrowheads="1"/>
          </p:cNvSpPr>
          <p:nvPr/>
        </p:nvSpPr>
        <p:spPr>
          <a:xfrm>
            <a:off x="134345" y="1351664"/>
            <a:ext cx="398885" cy="147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0F5EAFE9-8D54-4A83-8F05-D2DE5D826CDB}"/>
              </a:ext>
            </a:extLst>
          </p:cNvPr>
          <p:cNvSpPr>
            <a:spLocks noChangeArrowheads="1"/>
          </p:cNvSpPr>
          <p:nvPr/>
        </p:nvSpPr>
        <p:spPr>
          <a:xfrm>
            <a:off x="5172891" y="1067017"/>
            <a:ext cx="1343325" cy="2305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5" name="Oval 111">
            <a:extLst>
              <a:ext uri="{FF2B5EF4-FFF2-40B4-BE49-F238E27FC236}">
                <a16:creationId xmlns:a16="http://schemas.microsoft.com/office/drawing/2014/main" id="{8CBC9573-DAD5-44C1-93E3-81C18BAF77A8}"/>
              </a:ext>
            </a:extLst>
          </p:cNvPr>
          <p:cNvSpPr>
            <a:spLocks noChangeArrowheads="1"/>
          </p:cNvSpPr>
          <p:nvPr/>
        </p:nvSpPr>
        <p:spPr>
          <a:xfrm>
            <a:off x="5064879" y="916408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959D3BB5-1887-4E48-BED2-C925615D918C}"/>
              </a:ext>
            </a:extLst>
          </p:cNvPr>
          <p:cNvSpPr>
            <a:spLocks noChangeArrowheads="1"/>
          </p:cNvSpPr>
          <p:nvPr/>
        </p:nvSpPr>
        <p:spPr>
          <a:xfrm>
            <a:off x="-36512" y="119675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직사각형 18">
            <a:extLst>
              <a:ext uri="{FF2B5EF4-FFF2-40B4-BE49-F238E27FC236}">
                <a16:creationId xmlns:a16="http://schemas.microsoft.com/office/drawing/2014/main" id="{0360BBD9-FB37-46A5-9C0A-1C9D05D7009A}"/>
              </a:ext>
            </a:extLst>
          </p:cNvPr>
          <p:cNvSpPr>
            <a:spLocks noChangeArrowheads="1"/>
          </p:cNvSpPr>
          <p:nvPr/>
        </p:nvSpPr>
        <p:spPr>
          <a:xfrm>
            <a:off x="179512" y="1582867"/>
            <a:ext cx="516802" cy="682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>
            <a:extLst>
              <a:ext uri="{FF2B5EF4-FFF2-40B4-BE49-F238E27FC236}">
                <a16:creationId xmlns:a16="http://schemas.microsoft.com/office/drawing/2014/main" id="{C11859AE-CEA9-421A-9F09-EBF536E35FE4}"/>
              </a:ext>
            </a:extLst>
          </p:cNvPr>
          <p:cNvSpPr>
            <a:spLocks noChangeArrowheads="1"/>
          </p:cNvSpPr>
          <p:nvPr/>
        </p:nvSpPr>
        <p:spPr>
          <a:xfrm>
            <a:off x="583587" y="1556792"/>
            <a:ext cx="216024" cy="2502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F15543-D6DD-49EB-8FD7-403C0443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41" y="4281565"/>
            <a:ext cx="651068" cy="775081"/>
          </a:xfrm>
          <a:prstGeom prst="rect">
            <a:avLst/>
          </a:prstGeom>
        </p:spPr>
      </p:pic>
      <p:sp>
        <p:nvSpPr>
          <p:cNvPr id="36" name="직사각형 18">
            <a:extLst>
              <a:ext uri="{FF2B5EF4-FFF2-40B4-BE49-F238E27FC236}">
                <a16:creationId xmlns:a16="http://schemas.microsoft.com/office/drawing/2014/main" id="{298528A6-5144-44B9-AE44-2DF74EA2CCCD}"/>
              </a:ext>
            </a:extLst>
          </p:cNvPr>
          <p:cNvSpPr>
            <a:spLocks noChangeArrowheads="1"/>
          </p:cNvSpPr>
          <p:nvPr/>
        </p:nvSpPr>
        <p:spPr>
          <a:xfrm>
            <a:off x="1552977" y="4277874"/>
            <a:ext cx="663793" cy="77508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67C46912-F8D5-4817-81E9-F978847EF36F}"/>
              </a:ext>
            </a:extLst>
          </p:cNvPr>
          <p:cNvSpPr>
            <a:spLocks noChangeArrowheads="1"/>
          </p:cNvSpPr>
          <p:nvPr/>
        </p:nvSpPr>
        <p:spPr>
          <a:xfrm>
            <a:off x="1421332" y="4184460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801835" y="93324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A019762B-D679-4F72-8592-7BE3DC7194A0}"/>
              </a:ext>
            </a:extLst>
          </p:cNvPr>
          <p:cNvSpPr>
            <a:spLocks noChangeArrowheads="1"/>
          </p:cNvSpPr>
          <p:nvPr/>
        </p:nvSpPr>
        <p:spPr>
          <a:xfrm>
            <a:off x="6264572" y="1539928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1" name="Oval 111">
            <a:extLst>
              <a:ext uri="{FF2B5EF4-FFF2-40B4-BE49-F238E27FC236}">
                <a16:creationId xmlns:a16="http://schemas.microsoft.com/office/drawing/2014/main" id="{874A6C8D-F6D9-44BB-A319-DE099EC2B120}"/>
              </a:ext>
            </a:extLst>
          </p:cNvPr>
          <p:cNvSpPr>
            <a:spLocks noChangeArrowheads="1"/>
          </p:cNvSpPr>
          <p:nvPr/>
        </p:nvSpPr>
        <p:spPr>
          <a:xfrm>
            <a:off x="4991" y="4531455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5C775F26-B19C-4030-940D-8A31241C5AB8}"/>
              </a:ext>
            </a:extLst>
          </p:cNvPr>
          <p:cNvSpPr>
            <a:spLocks noChangeArrowheads="1"/>
          </p:cNvSpPr>
          <p:nvPr/>
        </p:nvSpPr>
        <p:spPr>
          <a:xfrm>
            <a:off x="101995" y="1513027"/>
            <a:ext cx="6408712" cy="299547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FB2109-8CD8-4155-B1EA-7D2F74B17F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58965"/>
            <a:ext cx="6408712" cy="393469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관제화면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UI-MON-002~005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관제화면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서버 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관제화면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연계서버 상태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연계</a:t>
            </a:r>
            <a:r>
              <a:rPr lang="en-US" altLang="ko-KR" sz="800" b="0" dirty="0"/>
              <a:t>, PAMS, MW, </a:t>
            </a:r>
            <a:r>
              <a:rPr lang="ko-KR" altLang="en-US" sz="800" b="0" dirty="0"/>
              <a:t>통합관제 연계 상태를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장비관리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 버튼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 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모니터링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로그 탭으로 전환한다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장비현황을 표시한다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게이트 현황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 현황을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게이트 </a:t>
            </a:r>
            <a:r>
              <a:rPr lang="ko-KR" altLang="en-US" sz="800" b="0" dirty="0" err="1"/>
              <a:t>우클릭</a:t>
            </a:r>
            <a:r>
              <a:rPr lang="ko-KR" altLang="en-US" sz="800" b="0" dirty="0"/>
              <a:t> 시 컨텍스트 메뉴 ⑥이 나타난다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각 층별 게이트 더블 </a:t>
            </a:r>
            <a:r>
              <a:rPr lang="ko-KR" altLang="en-US" sz="800" b="0" dirty="0" err="1"/>
              <a:t>클릭시</a:t>
            </a:r>
            <a:r>
              <a:rPr lang="ko-KR" altLang="en-US" sz="800" b="0" dirty="0"/>
              <a:t> 층별 화면으로 이동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  </a:t>
            </a:r>
            <a:r>
              <a:rPr lang="ko-KR" altLang="en-US" sz="800" b="0" dirty="0"/>
              <a:t>게이트 </a:t>
            </a:r>
            <a:r>
              <a:rPr lang="ko-KR" altLang="en-US" sz="800" b="0" dirty="0" err="1"/>
              <a:t>컨텍스트메뉴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게이트 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중지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재시작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경광등제어</a:t>
            </a:r>
            <a:r>
              <a:rPr lang="ko-KR" altLang="en-US" sz="800" b="0" dirty="0"/>
              <a:t>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 무단반출 내역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</a:t>
            </a:r>
            <a:r>
              <a:rPr lang="ko-KR" altLang="en-US" sz="800" b="0" dirty="0"/>
              <a:t>무단반출로 인식된 기록물의 인식 위치와 기록물 번호를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⑧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이전으로 돌아가기 버튼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</a:t>
            </a:r>
            <a:r>
              <a:rPr lang="ko-KR" altLang="en-US" sz="800" b="0" dirty="0"/>
              <a:t>클릭 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이전의 </a:t>
            </a:r>
            <a:r>
              <a:rPr lang="en-US" altLang="ko-KR" sz="800" b="0" dirty="0"/>
              <a:t>4</a:t>
            </a:r>
            <a:r>
              <a:rPr lang="ko-KR" altLang="en-US" sz="800" b="0" dirty="0"/>
              <a:t>분할 화면으로 돌아간다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68876"/>
              </p:ext>
            </p:extLst>
          </p:nvPr>
        </p:nvGraphicFramePr>
        <p:xfrm>
          <a:off x="0" y="5157172"/>
          <a:ext cx="6588823" cy="1367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4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27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IF-RF-047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47537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SFR-024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SFR-014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>
            <a:extLst>
              <a:ext uri="{FF2B5EF4-FFF2-40B4-BE49-F238E27FC236}">
                <a16:creationId xmlns:a16="http://schemas.microsoft.com/office/drawing/2014/main" id="{34E0DCFE-54D3-4215-8D48-DE9866D34361}"/>
              </a:ext>
            </a:extLst>
          </p:cNvPr>
          <p:cNvSpPr>
            <a:spLocks noChangeArrowheads="1"/>
          </p:cNvSpPr>
          <p:nvPr/>
        </p:nvSpPr>
        <p:spPr>
          <a:xfrm>
            <a:off x="2915816" y="1052733"/>
            <a:ext cx="720080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0F5EAFE9-8D54-4A83-8F05-D2DE5D826CDB}"/>
              </a:ext>
            </a:extLst>
          </p:cNvPr>
          <p:cNvSpPr>
            <a:spLocks noChangeArrowheads="1"/>
          </p:cNvSpPr>
          <p:nvPr/>
        </p:nvSpPr>
        <p:spPr>
          <a:xfrm>
            <a:off x="5259977" y="1019107"/>
            <a:ext cx="1256239" cy="24055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5" name="Oval 111">
            <a:extLst>
              <a:ext uri="{FF2B5EF4-FFF2-40B4-BE49-F238E27FC236}">
                <a16:creationId xmlns:a16="http://schemas.microsoft.com/office/drawing/2014/main" id="{8CBC9573-DAD5-44C1-93E3-81C18BAF77A8}"/>
              </a:ext>
            </a:extLst>
          </p:cNvPr>
          <p:cNvSpPr>
            <a:spLocks noChangeArrowheads="1"/>
          </p:cNvSpPr>
          <p:nvPr/>
        </p:nvSpPr>
        <p:spPr>
          <a:xfrm>
            <a:off x="5140443" y="872794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8" name="직사각형 18">
            <a:extLst>
              <a:ext uri="{FF2B5EF4-FFF2-40B4-BE49-F238E27FC236}">
                <a16:creationId xmlns:a16="http://schemas.microsoft.com/office/drawing/2014/main" id="{0360BBD9-FB37-46A5-9C0A-1C9D05D7009A}"/>
              </a:ext>
            </a:extLst>
          </p:cNvPr>
          <p:cNvSpPr>
            <a:spLocks noChangeArrowheads="1"/>
          </p:cNvSpPr>
          <p:nvPr/>
        </p:nvSpPr>
        <p:spPr>
          <a:xfrm>
            <a:off x="166766" y="1378742"/>
            <a:ext cx="468960" cy="75411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>
            <a:extLst>
              <a:ext uri="{FF2B5EF4-FFF2-40B4-BE49-F238E27FC236}">
                <a16:creationId xmlns:a16="http://schemas.microsoft.com/office/drawing/2014/main" id="{C11859AE-CEA9-421A-9F09-EBF536E35FE4}"/>
              </a:ext>
            </a:extLst>
          </p:cNvPr>
          <p:cNvSpPr>
            <a:spLocks noChangeArrowheads="1"/>
          </p:cNvSpPr>
          <p:nvPr/>
        </p:nvSpPr>
        <p:spPr>
          <a:xfrm>
            <a:off x="101995" y="1252576"/>
            <a:ext cx="216024" cy="2502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F15543-D6DD-49EB-8FD7-403C0443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41" y="4281565"/>
            <a:ext cx="651068" cy="775081"/>
          </a:xfrm>
          <a:prstGeom prst="rect">
            <a:avLst/>
          </a:prstGeom>
        </p:spPr>
      </p:pic>
      <p:sp>
        <p:nvSpPr>
          <p:cNvPr id="36" name="직사각형 18">
            <a:extLst>
              <a:ext uri="{FF2B5EF4-FFF2-40B4-BE49-F238E27FC236}">
                <a16:creationId xmlns:a16="http://schemas.microsoft.com/office/drawing/2014/main" id="{298528A6-5144-44B9-AE44-2DF74EA2CCCD}"/>
              </a:ext>
            </a:extLst>
          </p:cNvPr>
          <p:cNvSpPr>
            <a:spLocks noChangeArrowheads="1"/>
          </p:cNvSpPr>
          <p:nvPr/>
        </p:nvSpPr>
        <p:spPr>
          <a:xfrm>
            <a:off x="1552977" y="4277874"/>
            <a:ext cx="663793" cy="77508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67C46912-F8D5-4817-81E9-F978847EF36F}"/>
              </a:ext>
            </a:extLst>
          </p:cNvPr>
          <p:cNvSpPr>
            <a:spLocks noChangeArrowheads="1"/>
          </p:cNvSpPr>
          <p:nvPr/>
        </p:nvSpPr>
        <p:spPr>
          <a:xfrm>
            <a:off x="1421332" y="4184460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801835" y="93324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A019762B-D679-4F72-8592-7BE3DC7194A0}"/>
              </a:ext>
            </a:extLst>
          </p:cNvPr>
          <p:cNvSpPr>
            <a:spLocks noChangeArrowheads="1"/>
          </p:cNvSpPr>
          <p:nvPr/>
        </p:nvSpPr>
        <p:spPr>
          <a:xfrm>
            <a:off x="6263808" y="1597697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1" name="Oval 111">
            <a:extLst>
              <a:ext uri="{FF2B5EF4-FFF2-40B4-BE49-F238E27FC236}">
                <a16:creationId xmlns:a16="http://schemas.microsoft.com/office/drawing/2014/main" id="{874A6C8D-F6D9-44BB-A319-DE099EC2B120}"/>
              </a:ext>
            </a:extLst>
          </p:cNvPr>
          <p:cNvSpPr>
            <a:spLocks noChangeArrowheads="1"/>
          </p:cNvSpPr>
          <p:nvPr/>
        </p:nvSpPr>
        <p:spPr>
          <a:xfrm>
            <a:off x="4991" y="4531455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5C775F26-B19C-4030-940D-8A31241C5AB8}"/>
              </a:ext>
            </a:extLst>
          </p:cNvPr>
          <p:cNvSpPr>
            <a:spLocks noChangeArrowheads="1"/>
          </p:cNvSpPr>
          <p:nvPr/>
        </p:nvSpPr>
        <p:spPr>
          <a:xfrm>
            <a:off x="101995" y="1282617"/>
            <a:ext cx="6408712" cy="322588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>
            <a:extLst>
              <a:ext uri="{FF2B5EF4-FFF2-40B4-BE49-F238E27FC236}">
                <a16:creationId xmlns:a16="http://schemas.microsoft.com/office/drawing/2014/main" id="{89ADA591-78E7-4C05-A690-3FB99CE4D82B}"/>
              </a:ext>
            </a:extLst>
          </p:cNvPr>
          <p:cNvSpPr>
            <a:spLocks noChangeArrowheads="1"/>
          </p:cNvSpPr>
          <p:nvPr/>
        </p:nvSpPr>
        <p:spPr>
          <a:xfrm>
            <a:off x="6155796" y="1295977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35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14DD0-8781-425D-B38B-72E1B6617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" y="1197947"/>
            <a:ext cx="6218943" cy="3747025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관제화면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UI-MON-006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관제화면</a:t>
            </a:r>
            <a:r>
              <a:rPr lang="en-US" altLang="ko-KR" sz="900" dirty="0"/>
              <a:t>&gt; </a:t>
            </a:r>
            <a:r>
              <a:rPr lang="ko-KR" altLang="en-US" sz="900" dirty="0"/>
              <a:t>장치 상태화면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서버 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관제화면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장치 상태화면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탭</a:t>
            </a:r>
            <a:r>
              <a:rPr lang="en-US" altLang="ko-KR" sz="800" b="0" dirty="0"/>
              <a:t>)</a:t>
            </a:r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연계서버 상태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연계</a:t>
            </a:r>
            <a:r>
              <a:rPr lang="en-US" altLang="ko-KR" sz="800" b="0" dirty="0"/>
              <a:t>, PAMS, MW, </a:t>
            </a:r>
            <a:r>
              <a:rPr lang="ko-KR" altLang="en-US" sz="800" b="0" dirty="0"/>
              <a:t>통합관제 연계 상태를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장비관리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프로그램관리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 버튼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 관리 팝업창을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프로그램을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모니터링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로그 탭으로 전환한다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로그 현황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고정형리더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태그 </a:t>
            </a:r>
            <a:r>
              <a:rPr lang="ko-KR" altLang="en-US" sz="800" b="0" dirty="0" err="1"/>
              <a:t>발행기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휴대형 리더기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정수점검기 현황을 조회한다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4675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IF-RF-037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99640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SFR-016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SFR-017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SFR-023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>
            <a:extLst>
              <a:ext uri="{FF2B5EF4-FFF2-40B4-BE49-F238E27FC236}">
                <a16:creationId xmlns:a16="http://schemas.microsoft.com/office/drawing/2014/main" id="{34E0DCFE-54D3-4215-8D48-DE9866D34361}"/>
              </a:ext>
            </a:extLst>
          </p:cNvPr>
          <p:cNvSpPr>
            <a:spLocks noChangeArrowheads="1"/>
          </p:cNvSpPr>
          <p:nvPr/>
        </p:nvSpPr>
        <p:spPr>
          <a:xfrm>
            <a:off x="2804268" y="1235286"/>
            <a:ext cx="783663" cy="28000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D08A9B69-4A69-47A4-AA60-46A19067D5FE}"/>
              </a:ext>
            </a:extLst>
          </p:cNvPr>
          <p:cNvSpPr>
            <a:spLocks noChangeArrowheads="1"/>
          </p:cNvSpPr>
          <p:nvPr/>
        </p:nvSpPr>
        <p:spPr>
          <a:xfrm>
            <a:off x="157867" y="1570460"/>
            <a:ext cx="453694" cy="10279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0F5EAFE9-8D54-4A83-8F05-D2DE5D826CDB}"/>
              </a:ext>
            </a:extLst>
          </p:cNvPr>
          <p:cNvSpPr>
            <a:spLocks noChangeArrowheads="1"/>
          </p:cNvSpPr>
          <p:nvPr/>
        </p:nvSpPr>
        <p:spPr>
          <a:xfrm>
            <a:off x="5148250" y="1258240"/>
            <a:ext cx="1209007" cy="2309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5" name="Oval 111">
            <a:extLst>
              <a:ext uri="{FF2B5EF4-FFF2-40B4-BE49-F238E27FC236}">
                <a16:creationId xmlns:a16="http://schemas.microsoft.com/office/drawing/2014/main" id="{8CBC9573-DAD5-44C1-93E3-81C18BAF77A8}"/>
              </a:ext>
            </a:extLst>
          </p:cNvPr>
          <p:cNvSpPr>
            <a:spLocks noChangeArrowheads="1"/>
          </p:cNvSpPr>
          <p:nvPr/>
        </p:nvSpPr>
        <p:spPr>
          <a:xfrm>
            <a:off x="5015864" y="111008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959D3BB5-1887-4E48-BED2-C925615D918C}"/>
              </a:ext>
            </a:extLst>
          </p:cNvPr>
          <p:cNvSpPr>
            <a:spLocks noChangeArrowheads="1"/>
          </p:cNvSpPr>
          <p:nvPr/>
        </p:nvSpPr>
        <p:spPr>
          <a:xfrm>
            <a:off x="54627" y="1381151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A019762B-D679-4F72-8592-7BE3DC7194A0}"/>
              </a:ext>
            </a:extLst>
          </p:cNvPr>
          <p:cNvSpPr>
            <a:spLocks noChangeArrowheads="1"/>
          </p:cNvSpPr>
          <p:nvPr/>
        </p:nvSpPr>
        <p:spPr>
          <a:xfrm>
            <a:off x="6141233" y="1672367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5C775F26-B19C-4030-940D-8A31241C5AB8}"/>
              </a:ext>
            </a:extLst>
          </p:cNvPr>
          <p:cNvSpPr>
            <a:spLocks noChangeArrowheads="1"/>
          </p:cNvSpPr>
          <p:nvPr/>
        </p:nvSpPr>
        <p:spPr>
          <a:xfrm>
            <a:off x="157867" y="1672369"/>
            <a:ext cx="6218943" cy="29087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696207" y="109094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95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DD112F-345A-471A-AE3C-6D11B6EC9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52736"/>
            <a:ext cx="5462410" cy="3478719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프로그램 설정화면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UI-MON-007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장치 상태화면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프로그램 설정화면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메인 화면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장치 상태화면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프로그램 설정화면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장비타입 검색 버튼 </a:t>
            </a:r>
            <a:r>
              <a:rPr lang="ko-KR" altLang="ko-KR" sz="800" b="0" dirty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장비타입 콤보는 고정형</a:t>
            </a:r>
            <a:r>
              <a:rPr lang="en-US" altLang="ko-KR" sz="800" b="0" dirty="0"/>
              <a:t>, PDA,</a:t>
            </a:r>
            <a:r>
              <a:rPr lang="ko-KR" altLang="en-US" sz="800" b="0" dirty="0"/>
              <a:t> 정수점검기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태그발행기 항목이 제공된다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검색 클릭 시 해당 타입의 장비가 조회된다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추가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장비타입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 타입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프로그램설명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순번</a:t>
            </a:r>
            <a:r>
              <a:rPr lang="en-US" altLang="ko-KR" sz="800" b="0" dirty="0"/>
              <a:t>,</a:t>
            </a:r>
            <a:r>
              <a:rPr lang="ko-KR" altLang="en-US" sz="800" b="0" dirty="0"/>
              <a:t> 파일명을 초기화한다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저장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프로그램 정보를 저장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삭제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프로그램을 삭제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프로그램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프로그램 정보로 순번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장비타입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 타입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프로그램 설명을 갱신한다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42339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IF-RF-038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IF-RF-039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IF-RF-040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379317" y="1399044"/>
            <a:ext cx="1384371" cy="17627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17386" y="123475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4476206" y="1860480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4363319" y="170531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115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18">
            <a:extLst>
              <a:ext uri="{FF2B5EF4-FFF2-40B4-BE49-F238E27FC236}">
                <a16:creationId xmlns:a16="http://schemas.microsoft.com/office/drawing/2014/main" id="{1CB339E3-90C7-4C70-909C-8081325660C7}"/>
              </a:ext>
            </a:extLst>
          </p:cNvPr>
          <p:cNvSpPr>
            <a:spLocks noChangeArrowheads="1"/>
          </p:cNvSpPr>
          <p:nvPr/>
        </p:nvSpPr>
        <p:spPr>
          <a:xfrm>
            <a:off x="323849" y="2076498"/>
            <a:ext cx="5447464" cy="24549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76E4F022-0F74-468F-AB41-F0FC8D08D30E}"/>
              </a:ext>
            </a:extLst>
          </p:cNvPr>
          <p:cNvSpPr>
            <a:spLocks noChangeArrowheads="1"/>
          </p:cNvSpPr>
          <p:nvPr/>
        </p:nvSpPr>
        <p:spPr>
          <a:xfrm>
            <a:off x="200888" y="195195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0934642B-7D03-429D-8645-3B823BE0A066}"/>
              </a:ext>
            </a:extLst>
          </p:cNvPr>
          <p:cNvSpPr>
            <a:spLocks noChangeArrowheads="1"/>
          </p:cNvSpPr>
          <p:nvPr/>
        </p:nvSpPr>
        <p:spPr>
          <a:xfrm>
            <a:off x="4902926" y="1867727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D3F54667-3393-4885-B8D7-AD5A48446C28}"/>
              </a:ext>
            </a:extLst>
          </p:cNvPr>
          <p:cNvSpPr>
            <a:spLocks noChangeArrowheads="1"/>
          </p:cNvSpPr>
          <p:nvPr/>
        </p:nvSpPr>
        <p:spPr>
          <a:xfrm>
            <a:off x="5344593" y="1860480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DAF29504-86BF-4E17-BD62-28073B602AF1}"/>
              </a:ext>
            </a:extLst>
          </p:cNvPr>
          <p:cNvSpPr>
            <a:spLocks noChangeArrowheads="1"/>
          </p:cNvSpPr>
          <p:nvPr/>
        </p:nvSpPr>
        <p:spPr>
          <a:xfrm>
            <a:off x="4799202" y="170531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CD31699B-0BAD-42E3-BAE8-F40A71CD31D3}"/>
              </a:ext>
            </a:extLst>
          </p:cNvPr>
          <p:cNvSpPr>
            <a:spLocks noChangeArrowheads="1"/>
          </p:cNvSpPr>
          <p:nvPr/>
        </p:nvSpPr>
        <p:spPr>
          <a:xfrm>
            <a:off x="5235085" y="171697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59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4609DF-D131-434A-A716-13524A9A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80728"/>
            <a:ext cx="5592770" cy="355072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장치 설정화면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UI-MON-008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장치 상태화면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장치 설정화면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장치 설정화면</a:t>
            </a:r>
            <a:r>
              <a:rPr lang="en-US" altLang="ko-KR" sz="800" dirty="0"/>
              <a:t>(</a:t>
            </a:r>
            <a:r>
              <a:rPr lang="ko-KR" altLang="en-US" sz="800" dirty="0"/>
              <a:t>고정형 리더</a:t>
            </a:r>
            <a:r>
              <a:rPr lang="en-US" altLang="ko-KR" sz="800" dirty="0"/>
              <a:t>)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장치 상태화면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장치 설정화면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고정형 리더</a:t>
            </a:r>
            <a:r>
              <a:rPr lang="en-US" altLang="ko-KR" sz="800" b="0" dirty="0"/>
              <a:t>, RFID</a:t>
            </a:r>
            <a:r>
              <a:rPr lang="ko-KR" altLang="en-US" sz="800" b="0" dirty="0"/>
              <a:t>장비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존</a:t>
            </a:r>
            <a:r>
              <a:rPr lang="en-US" altLang="ko-KR" sz="800" b="0" dirty="0"/>
              <a:t>, GATE </a:t>
            </a:r>
            <a:r>
              <a:rPr lang="ko-KR" altLang="en-US" sz="800" b="0" dirty="0"/>
              <a:t>탭으로 전환한다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탭 전환 시 해당 탭의 장비를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추가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ID, </a:t>
            </a:r>
            <a:r>
              <a:rPr lang="ko-KR" altLang="en-US" sz="800" b="0" dirty="0" err="1"/>
              <a:t>장비명</a:t>
            </a:r>
            <a:r>
              <a:rPr lang="en-US" altLang="ko-KR" sz="800" b="0" dirty="0"/>
              <a:t>, MAC Address, 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</a:t>
            </a:r>
            <a:r>
              <a:rPr lang="ko-KR" altLang="en-US" sz="800" b="0" dirty="0" err="1"/>
              <a:t>서브넷마스크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기본게이트웨이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출력감쇄</a:t>
            </a:r>
            <a:r>
              <a:rPr lang="en-US" altLang="ko-KR" sz="800" b="0" dirty="0"/>
              <a:t>, MAC Address, </a:t>
            </a:r>
            <a:r>
              <a:rPr lang="ko-KR" altLang="en-US" sz="800" b="0" dirty="0"/>
              <a:t>안테나순서를 초기화한다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설치</a:t>
            </a:r>
            <a:r>
              <a:rPr lang="en-US" altLang="ko-KR" sz="800" b="0" dirty="0"/>
              <a:t>GATE, </a:t>
            </a:r>
            <a:r>
              <a:rPr lang="ko-KR" altLang="en-US" sz="800" b="0" dirty="0"/>
              <a:t>안테나 수</a:t>
            </a:r>
            <a:r>
              <a:rPr lang="en-US" altLang="ko-KR" sz="800" b="0" dirty="0"/>
              <a:t>, Notify Type </a:t>
            </a:r>
            <a:r>
              <a:rPr lang="ko-KR" altLang="en-US" sz="800" b="0" dirty="0"/>
              <a:t>을 </a:t>
            </a:r>
            <a:r>
              <a:rPr lang="en-US" altLang="ko-KR" sz="800" b="0" dirty="0"/>
              <a:t>0</a:t>
            </a:r>
            <a:r>
              <a:rPr lang="ko-KR" altLang="en-US" sz="800" b="0" dirty="0"/>
              <a:t>번째 선택으로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저장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고정형 리더 정보를 저장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삭제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고정형 리더 정보를 삭제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고정형 리더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고정형 리더 정보로 장비</a:t>
            </a:r>
            <a:r>
              <a:rPr lang="en-US" altLang="ko-KR" sz="800" b="0" dirty="0"/>
              <a:t>ID, </a:t>
            </a:r>
            <a:r>
              <a:rPr lang="ko-KR" altLang="en-US" sz="800" b="0" dirty="0" err="1"/>
              <a:t>장비명</a:t>
            </a:r>
            <a:r>
              <a:rPr lang="en-US" altLang="ko-KR" sz="800" b="0" dirty="0"/>
              <a:t>, MAC Address, 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</a:t>
            </a:r>
            <a:r>
              <a:rPr lang="ko-KR" altLang="en-US" sz="800" b="0" dirty="0" err="1"/>
              <a:t>서브넷마스크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기본게이트웨이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출력감쇄</a:t>
            </a:r>
            <a:r>
              <a:rPr lang="en-US" altLang="ko-KR" sz="800" b="0" dirty="0"/>
              <a:t>, MAC Address, </a:t>
            </a:r>
            <a:r>
              <a:rPr lang="ko-KR" altLang="en-US" sz="800" b="0" dirty="0"/>
              <a:t>안테나순서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설치</a:t>
            </a:r>
            <a:r>
              <a:rPr lang="en-US" altLang="ko-KR" sz="800" b="0" dirty="0"/>
              <a:t>GATE, </a:t>
            </a:r>
            <a:r>
              <a:rPr lang="ko-KR" altLang="en-US" sz="800" b="0" dirty="0"/>
              <a:t>안테나 수</a:t>
            </a:r>
            <a:r>
              <a:rPr lang="en-US" altLang="ko-KR" sz="800" b="0" dirty="0"/>
              <a:t>, Notify Type </a:t>
            </a:r>
            <a:r>
              <a:rPr lang="ko-KR" altLang="en-US" sz="800" b="0" dirty="0"/>
              <a:t>을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비활성화 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3427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IF-RF-041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IF-RF-043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313284" y="1296351"/>
            <a:ext cx="1968361" cy="2363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9484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18">
            <a:extLst>
              <a:ext uri="{FF2B5EF4-FFF2-40B4-BE49-F238E27FC236}">
                <a16:creationId xmlns:a16="http://schemas.microsoft.com/office/drawing/2014/main" id="{1CB339E3-90C7-4C70-909C-8081325660C7}"/>
              </a:ext>
            </a:extLst>
          </p:cNvPr>
          <p:cNvSpPr>
            <a:spLocks noChangeArrowheads="1"/>
          </p:cNvSpPr>
          <p:nvPr/>
        </p:nvSpPr>
        <p:spPr>
          <a:xfrm>
            <a:off x="323849" y="2572513"/>
            <a:ext cx="5555650" cy="195894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76E4F022-0F74-468F-AB41-F0FC8D08D30E}"/>
              </a:ext>
            </a:extLst>
          </p:cNvPr>
          <p:cNvSpPr>
            <a:spLocks noChangeArrowheads="1"/>
          </p:cNvSpPr>
          <p:nvPr/>
        </p:nvSpPr>
        <p:spPr>
          <a:xfrm>
            <a:off x="179693" y="244661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38D1B6D1-AA2E-4E7E-89DA-CF36F8B44889}"/>
              </a:ext>
            </a:extLst>
          </p:cNvPr>
          <p:cNvSpPr>
            <a:spLocks noChangeArrowheads="1"/>
          </p:cNvSpPr>
          <p:nvPr/>
        </p:nvSpPr>
        <p:spPr>
          <a:xfrm>
            <a:off x="217386" y="123475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D7FE5AC6-ABBA-4944-B93F-501C17D66E0C}"/>
              </a:ext>
            </a:extLst>
          </p:cNvPr>
          <p:cNvSpPr>
            <a:spLocks noChangeArrowheads="1"/>
          </p:cNvSpPr>
          <p:nvPr/>
        </p:nvSpPr>
        <p:spPr>
          <a:xfrm>
            <a:off x="4584392" y="2349239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72CA8246-9A06-4E0C-B7F6-965C8535DF51}"/>
              </a:ext>
            </a:extLst>
          </p:cNvPr>
          <p:cNvSpPr>
            <a:spLocks noChangeArrowheads="1"/>
          </p:cNvSpPr>
          <p:nvPr/>
        </p:nvSpPr>
        <p:spPr>
          <a:xfrm>
            <a:off x="4471505" y="219407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6975B53F-0301-40EF-8D25-9929268887B1}"/>
              </a:ext>
            </a:extLst>
          </p:cNvPr>
          <p:cNvSpPr>
            <a:spLocks noChangeArrowheads="1"/>
          </p:cNvSpPr>
          <p:nvPr/>
        </p:nvSpPr>
        <p:spPr>
          <a:xfrm>
            <a:off x="5011112" y="2356486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6B804FBF-19EA-4AE0-81BF-5DD1A6165A3B}"/>
              </a:ext>
            </a:extLst>
          </p:cNvPr>
          <p:cNvSpPr>
            <a:spLocks noChangeArrowheads="1"/>
          </p:cNvSpPr>
          <p:nvPr/>
        </p:nvSpPr>
        <p:spPr>
          <a:xfrm>
            <a:off x="5452779" y="2349239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>
            <a:extLst>
              <a:ext uri="{FF2B5EF4-FFF2-40B4-BE49-F238E27FC236}">
                <a16:creationId xmlns:a16="http://schemas.microsoft.com/office/drawing/2014/main" id="{1E1FF9F9-5507-4B31-AFF7-2B369D30B8B3}"/>
              </a:ext>
            </a:extLst>
          </p:cNvPr>
          <p:cNvSpPr>
            <a:spLocks noChangeArrowheads="1"/>
          </p:cNvSpPr>
          <p:nvPr/>
        </p:nvSpPr>
        <p:spPr>
          <a:xfrm>
            <a:off x="4907388" y="219407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8" name="Oval 111">
            <a:extLst>
              <a:ext uri="{FF2B5EF4-FFF2-40B4-BE49-F238E27FC236}">
                <a16:creationId xmlns:a16="http://schemas.microsoft.com/office/drawing/2014/main" id="{50D81D67-3A7D-498E-A304-ACAEAB8C6732}"/>
              </a:ext>
            </a:extLst>
          </p:cNvPr>
          <p:cNvSpPr>
            <a:spLocks noChangeArrowheads="1"/>
          </p:cNvSpPr>
          <p:nvPr/>
        </p:nvSpPr>
        <p:spPr>
          <a:xfrm>
            <a:off x="5343271" y="220573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402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224BD-1E2F-4107-885C-EA2B463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8" y="1015410"/>
            <a:ext cx="5543550" cy="353900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장치 설정화면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UI-MON-009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장치 상태화면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장치 설정화면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장치 설정화면</a:t>
            </a:r>
            <a:r>
              <a:rPr lang="en-US" altLang="ko-KR" sz="800" dirty="0"/>
              <a:t>(RFID</a:t>
            </a:r>
            <a:r>
              <a:rPr lang="ko-KR" altLang="en-US" sz="800" dirty="0"/>
              <a:t>장비</a:t>
            </a:r>
            <a:r>
              <a:rPr lang="en-US" altLang="ko-KR" sz="800" dirty="0"/>
              <a:t>)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장치 상태화면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장치 설정화면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고정형 리더</a:t>
            </a:r>
            <a:r>
              <a:rPr lang="en-US" altLang="ko-KR" sz="800" b="0" dirty="0"/>
              <a:t>, RFID</a:t>
            </a:r>
            <a:r>
              <a:rPr lang="ko-KR" altLang="en-US" sz="800" b="0" dirty="0"/>
              <a:t>장비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존</a:t>
            </a:r>
            <a:r>
              <a:rPr lang="en-US" altLang="ko-KR" sz="800" b="0" dirty="0"/>
              <a:t>, GATE </a:t>
            </a:r>
            <a:r>
              <a:rPr lang="ko-KR" altLang="en-US" sz="800" b="0" dirty="0"/>
              <a:t>탭으로 전환한다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탭 전환 시 해당 탭의 장비를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추가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ID, </a:t>
            </a:r>
            <a:r>
              <a:rPr lang="ko-KR" altLang="en-US" sz="800" b="0" dirty="0" err="1"/>
              <a:t>장비명</a:t>
            </a:r>
            <a:r>
              <a:rPr lang="en-US" altLang="ko-KR" sz="800" b="0" dirty="0"/>
              <a:t>, MAC Address, 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</a:t>
            </a:r>
            <a:r>
              <a:rPr lang="ko-KR" altLang="en-US" sz="800" b="0" dirty="0" err="1"/>
              <a:t>서브넷마스크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기본게이트웨이를</a:t>
            </a:r>
            <a:r>
              <a:rPr lang="ko-KR" altLang="en-US" sz="800" b="0" dirty="0"/>
              <a:t> 초기화한다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장비종류를 </a:t>
            </a:r>
            <a:r>
              <a:rPr lang="en-US" altLang="ko-KR" sz="800" b="0" dirty="0"/>
              <a:t>0</a:t>
            </a:r>
            <a:r>
              <a:rPr lang="ko-KR" altLang="en-US" sz="800" b="0" dirty="0"/>
              <a:t>번째 선택으로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저장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장비 정보를 저장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삭제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장비 정보를 삭제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장비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장비 정보로 장비</a:t>
            </a:r>
            <a:r>
              <a:rPr lang="en-US" altLang="ko-KR" sz="800" b="0" dirty="0"/>
              <a:t>ID, </a:t>
            </a:r>
            <a:r>
              <a:rPr lang="ko-KR" altLang="en-US" sz="800" b="0" dirty="0" err="1"/>
              <a:t>장비명</a:t>
            </a:r>
            <a:r>
              <a:rPr lang="en-US" altLang="ko-KR" sz="800" b="0" dirty="0"/>
              <a:t>, MAC Address, 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</a:t>
            </a:r>
            <a:r>
              <a:rPr lang="ko-KR" altLang="en-US" sz="800" b="0" dirty="0" err="1"/>
              <a:t>서브넷마스크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기본게이트웨이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장비종류를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을 비활성화 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조회 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장비종류 콤보는 </a:t>
            </a:r>
            <a:r>
              <a:rPr lang="en-US" altLang="ko-KR" sz="800" b="0" dirty="0"/>
              <a:t>PDA, </a:t>
            </a:r>
            <a:r>
              <a:rPr lang="ko-KR" altLang="en-US" sz="800" b="0" dirty="0"/>
              <a:t>정수점검기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태그발행기 항목이 제공된다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장비 종류로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장비를 조회한다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52809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IF-RF-041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IF-RF-043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313285" y="1347592"/>
            <a:ext cx="1943972" cy="19516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5235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18">
            <a:extLst>
              <a:ext uri="{FF2B5EF4-FFF2-40B4-BE49-F238E27FC236}">
                <a16:creationId xmlns:a16="http://schemas.microsoft.com/office/drawing/2014/main" id="{1CB339E3-90C7-4C70-909C-8081325660C7}"/>
              </a:ext>
            </a:extLst>
          </p:cNvPr>
          <p:cNvSpPr>
            <a:spLocks noChangeArrowheads="1"/>
          </p:cNvSpPr>
          <p:nvPr/>
        </p:nvSpPr>
        <p:spPr>
          <a:xfrm>
            <a:off x="323848" y="2327056"/>
            <a:ext cx="5499935" cy="220439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76E4F022-0F74-468F-AB41-F0FC8D08D30E}"/>
              </a:ext>
            </a:extLst>
          </p:cNvPr>
          <p:cNvSpPr>
            <a:spLocks noChangeArrowheads="1"/>
          </p:cNvSpPr>
          <p:nvPr/>
        </p:nvSpPr>
        <p:spPr>
          <a:xfrm>
            <a:off x="223323" y="220756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BA4C0B83-9425-441C-9481-AF3DC22B844D}"/>
              </a:ext>
            </a:extLst>
          </p:cNvPr>
          <p:cNvSpPr>
            <a:spLocks noChangeArrowheads="1"/>
          </p:cNvSpPr>
          <p:nvPr/>
        </p:nvSpPr>
        <p:spPr>
          <a:xfrm>
            <a:off x="407165" y="1583863"/>
            <a:ext cx="1342740" cy="2490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4D7879F0-4290-4B7B-B38C-EC005EB0BE39}"/>
              </a:ext>
            </a:extLst>
          </p:cNvPr>
          <p:cNvSpPr>
            <a:spLocks noChangeArrowheads="1"/>
          </p:cNvSpPr>
          <p:nvPr/>
        </p:nvSpPr>
        <p:spPr>
          <a:xfrm>
            <a:off x="298260" y="148781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5F920DDE-7FD6-4290-AFA2-914DC612D881}"/>
              </a:ext>
            </a:extLst>
          </p:cNvPr>
          <p:cNvSpPr>
            <a:spLocks noChangeArrowheads="1"/>
          </p:cNvSpPr>
          <p:nvPr/>
        </p:nvSpPr>
        <p:spPr>
          <a:xfrm>
            <a:off x="217386" y="123475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02EB9693-B802-4873-B37D-5F68AEDB9054}"/>
              </a:ext>
            </a:extLst>
          </p:cNvPr>
          <p:cNvSpPr>
            <a:spLocks noChangeArrowheads="1"/>
          </p:cNvSpPr>
          <p:nvPr/>
        </p:nvSpPr>
        <p:spPr>
          <a:xfrm>
            <a:off x="4528677" y="2111029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>
            <a:extLst>
              <a:ext uri="{FF2B5EF4-FFF2-40B4-BE49-F238E27FC236}">
                <a16:creationId xmlns:a16="http://schemas.microsoft.com/office/drawing/2014/main" id="{543BC96A-6984-4411-ADD6-E188438CBEE7}"/>
              </a:ext>
            </a:extLst>
          </p:cNvPr>
          <p:cNvSpPr>
            <a:spLocks noChangeArrowheads="1"/>
          </p:cNvSpPr>
          <p:nvPr/>
        </p:nvSpPr>
        <p:spPr>
          <a:xfrm>
            <a:off x="4415790" y="195586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8" name="직사각형 18">
            <a:extLst>
              <a:ext uri="{FF2B5EF4-FFF2-40B4-BE49-F238E27FC236}">
                <a16:creationId xmlns:a16="http://schemas.microsoft.com/office/drawing/2014/main" id="{3800D86F-7C19-45E6-8B1C-685968025170}"/>
              </a:ext>
            </a:extLst>
          </p:cNvPr>
          <p:cNvSpPr>
            <a:spLocks noChangeArrowheads="1"/>
          </p:cNvSpPr>
          <p:nvPr/>
        </p:nvSpPr>
        <p:spPr>
          <a:xfrm>
            <a:off x="4955397" y="2118276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직사각형 18">
            <a:extLst>
              <a:ext uri="{FF2B5EF4-FFF2-40B4-BE49-F238E27FC236}">
                <a16:creationId xmlns:a16="http://schemas.microsoft.com/office/drawing/2014/main" id="{9AF50814-E7C1-4D14-B713-985DEE154E78}"/>
              </a:ext>
            </a:extLst>
          </p:cNvPr>
          <p:cNvSpPr>
            <a:spLocks noChangeArrowheads="1"/>
          </p:cNvSpPr>
          <p:nvPr/>
        </p:nvSpPr>
        <p:spPr>
          <a:xfrm>
            <a:off x="5397064" y="2111029"/>
            <a:ext cx="426720" cy="1947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65452F3A-628B-4ACF-A025-E4353C93466C}"/>
              </a:ext>
            </a:extLst>
          </p:cNvPr>
          <p:cNvSpPr>
            <a:spLocks noChangeArrowheads="1"/>
          </p:cNvSpPr>
          <p:nvPr/>
        </p:nvSpPr>
        <p:spPr>
          <a:xfrm>
            <a:off x="4851673" y="195586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1" name="Oval 111">
            <a:extLst>
              <a:ext uri="{FF2B5EF4-FFF2-40B4-BE49-F238E27FC236}">
                <a16:creationId xmlns:a16="http://schemas.microsoft.com/office/drawing/2014/main" id="{5144DF70-691E-4245-892A-0A23E926FF19}"/>
              </a:ext>
            </a:extLst>
          </p:cNvPr>
          <p:cNvSpPr>
            <a:spLocks noChangeArrowheads="1"/>
          </p:cNvSpPr>
          <p:nvPr/>
        </p:nvSpPr>
        <p:spPr>
          <a:xfrm>
            <a:off x="5287556" y="196752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70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1501</Words>
  <Application>Microsoft Office PowerPoint</Application>
  <PresentationFormat>화면 슬라이드 쇼(4:3)</PresentationFormat>
  <Paragraphs>463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굴림체</vt:lpstr>
      <vt:lpstr>맑은 고딕</vt:lpstr>
      <vt:lpstr>맑은고딕</vt:lpstr>
      <vt:lpstr>바탕체</vt:lpstr>
      <vt:lpstr>Arial</vt:lpstr>
      <vt:lpstr>Times New Roman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sjinc</cp:lastModifiedBy>
  <cp:revision>4312</cp:revision>
  <cp:lastPrinted>2020-10-06T13:29:53Z</cp:lastPrinted>
  <dcterms:created xsi:type="dcterms:W3CDTF">2005-11-18T02:06:31Z</dcterms:created>
  <dcterms:modified xsi:type="dcterms:W3CDTF">2023-11-22T01:39:23Z</dcterms:modified>
  <cp:version>1000.0000.01</cp:version>
</cp:coreProperties>
</file>