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722" r:id="rId1"/>
    <p:sldMasterId id="2147484723" r:id="rId2"/>
    <p:sldMasterId id="2147484725" r:id="rId3"/>
    <p:sldMasterId id="2147484729" r:id="rId4"/>
  </p:sldMasterIdLst>
  <p:notesMasterIdLst>
    <p:notesMasterId r:id="rId29"/>
  </p:notesMasterIdLst>
  <p:handoutMasterIdLst>
    <p:handoutMasterId r:id="rId30"/>
  </p:handoutMasterIdLst>
  <p:sldIdLst>
    <p:sldId id="1010" r:id="rId5"/>
    <p:sldId id="1011" r:id="rId6"/>
    <p:sldId id="999" r:id="rId7"/>
    <p:sldId id="895" r:id="rId8"/>
    <p:sldId id="896" r:id="rId9"/>
    <p:sldId id="1012" r:id="rId10"/>
    <p:sldId id="1014" r:id="rId11"/>
    <p:sldId id="1013" r:id="rId12"/>
    <p:sldId id="897" r:id="rId13"/>
    <p:sldId id="1015" r:id="rId14"/>
    <p:sldId id="1025" r:id="rId15"/>
    <p:sldId id="1016" r:id="rId16"/>
    <p:sldId id="1026" r:id="rId17"/>
    <p:sldId id="1017" r:id="rId18"/>
    <p:sldId id="1018" r:id="rId19"/>
    <p:sldId id="1019" r:id="rId20"/>
    <p:sldId id="1027" r:id="rId21"/>
    <p:sldId id="1023" r:id="rId22"/>
    <p:sldId id="1022" r:id="rId23"/>
    <p:sldId id="1028" r:id="rId24"/>
    <p:sldId id="1029" r:id="rId25"/>
    <p:sldId id="1030" r:id="rId26"/>
    <p:sldId id="1020" r:id="rId27"/>
    <p:sldId id="1031" r:id="rId28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pos="189">
          <p15:clr>
            <a:srgbClr val="A4A3A4"/>
          </p15:clr>
        </p15:guide>
        <p15:guide id="4" pos="39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 autoAdjust="0"/>
    <p:restoredTop sz="96383" autoAdjust="0"/>
  </p:normalViewPr>
  <p:slideViewPr>
    <p:cSldViewPr>
      <p:cViewPr>
        <p:scale>
          <a:sx n="150" d="100"/>
          <a:sy n="150" d="100"/>
        </p:scale>
        <p:origin x="786" y="60"/>
      </p:cViewPr>
      <p:guideLst>
        <p:guide orient="horz" pos="2149"/>
        <p:guide orient="horz" pos="3247"/>
        <p:guide pos="189"/>
        <p:guide pos="3923"/>
      </p:guideLst>
    </p:cSldViewPr>
  </p:slideViewPr>
  <p:outlineViewPr>
    <p:cViewPr>
      <p:scale>
        <a:sx n="33" d="100"/>
        <a:sy n="33" d="100"/>
      </p:scale>
      <p:origin x="0" y="-1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4020" y="60"/>
      </p:cViewPr>
      <p:guideLst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49F6A45E-A625-4E9F-9907-40BA7BE2A443}" type="datetime1">
              <a:rPr lang="ko-KR" altLang="en-US"/>
              <a:pPr>
                <a:defRPr/>
              </a:pPr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anchor="b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 lvl="0">
              <a:defRPr/>
            </a:pPr>
            <a:fld id="{40571102-FF5F-4CDD-912E-7D3FD19EBCA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-2887663" y="1917700"/>
            <a:ext cx="4968876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 lvl="0">
              <a:defRPr/>
            </a:pPr>
            <a:fld id="{8200B1D3-8F5D-4705-9096-027A6C57EFC4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5CC0414-E263-4A35-8DEA-0715750F5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3916" indent="-286121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4486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2280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60075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7869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5663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33458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91252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176E21E-064E-451C-8B62-67A098901EAE}" type="slidenum">
              <a:rPr lang="en-US" altLang="ko-KR" sz="1200" b="0"/>
              <a:pPr/>
              <a:t>2</a:t>
            </a:fld>
            <a:endParaRPr lang="en-US" altLang="ko-KR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A8C8C1B-E38A-4BBB-888F-BBC4E77F47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5650"/>
            <a:ext cx="4949825" cy="3711575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6F8EFAC-B59A-4B64-AF58-4A4D69BF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733" y="4720908"/>
            <a:ext cx="4990144" cy="44729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6172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9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3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3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2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10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4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3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12CADD-5BAB-4980-AF5F-CA881143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9E3C803-8931-4E22-B73C-EF34F9B0C0B2}" type="datetimeFigureOut">
              <a:rPr lang="ko-KR" altLang="en-US"/>
              <a:pPr>
                <a:defRPr/>
              </a:pPr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1EEE8-97DD-439A-AD49-66B1048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29784-B8D4-4F58-AF58-12D01918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8C8CBA-20C5-457F-BAFB-6CA9A097CB5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1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5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27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30" name="Rectangle 19">
            <a:extLst>
              <a:ext uri="{FF2B5EF4-FFF2-40B4-BE49-F238E27FC236}">
                <a16:creationId xmlns:a16="http://schemas.microsoft.com/office/drawing/2014/main" id="{5DD44A8E-F2D9-4B6D-8174-5D687BE04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626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900" b="0" dirty="0"/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E08ED81E-8728-418D-BF29-4162979162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2159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 설명</a:t>
            </a:r>
          </a:p>
        </p:txBody>
      </p:sp>
      <p:sp>
        <p:nvSpPr>
          <p:cNvPr id="1032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569C040A-E2F0-4621-8C43-0806DB6FC8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2713" y="333375"/>
            <a:ext cx="1512887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</a:t>
            </a:r>
            <a:r>
              <a:rPr lang="en-US" altLang="ko-KR" sz="900" dirty="0">
                <a:solidFill>
                  <a:srgbClr val="EAEAEA"/>
                </a:solidFill>
              </a:rPr>
              <a:t>ID</a:t>
            </a:r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5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정수점검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S/W)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8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2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5"/>
          <a:srcRect t="15626" r="20684"/>
          <a:stretch/>
        </p:blipFill>
        <p:spPr>
          <a:xfrm>
            <a:off x="78226" y="6619454"/>
            <a:ext cx="937108" cy="223200"/>
          </a:xfrm>
          <a:prstGeom prst="rect">
            <a:avLst/>
          </a:prstGeom>
        </p:spPr>
      </p:pic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4963" y="6551614"/>
            <a:ext cx="854075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923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923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035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9212"/>
            <a:ext cx="3797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05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05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05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51614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249934" y="6589203"/>
            <a:ext cx="732718" cy="177508"/>
          </a:xfrm>
          <a:prstGeom prst="rect">
            <a:avLst/>
          </a:prstGeom>
        </p:spPr>
      </p:pic>
      <p:sp>
        <p:nvSpPr>
          <p:cNvPr id="11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7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2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0" r:id="rId1"/>
    <p:sldLayoutId id="2147484731" r:id="rId2"/>
    <p:sldLayoutId id="2147484732" r:id="rId3"/>
    <p:sldLayoutId id="2147484733" r:id="rId4"/>
    <p:sldLayoutId id="2147484734" r:id="rId5"/>
    <p:sldLayoutId id="2147484735" r:id="rId6"/>
    <p:sldLayoutId id="2147484736" r:id="rId7"/>
    <p:sldLayoutId id="2147484737" r:id="rId8"/>
    <p:sldLayoutId id="2147484738" r:id="rId9"/>
    <p:sldLayoutId id="2147484739" r:id="rId10"/>
    <p:sldLayoutId id="214748474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>
            <a:extLst>
              <a:ext uri="{FF2B5EF4-FFF2-40B4-BE49-F238E27FC236}">
                <a16:creationId xmlns:a16="http://schemas.microsoft.com/office/drawing/2014/main" id="{C8EC4F30-2955-4A36-9B70-96D465AA6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8" y="2057400"/>
            <a:ext cx="8480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고딕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8F46BDF-7A88-4900-9395-2D705352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746125"/>
            <a:ext cx="5227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대통령기록관 </a:t>
            </a: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</a:t>
            </a: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시스템 고도화 사업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8801C288-0286-49BA-AAED-4B4959E43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624" y="6086475"/>
            <a:ext cx="44614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Copyright ⓒ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</a:t>
            </a:r>
          </a:p>
          <a:p>
            <a:pPr algn="ctr" eaLnBrk="1" hangingPunct="1"/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㈜가온아이의 사전 승인 없이 본 내용의 전부 또는 일부에 대한 복사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배포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사용을 금합니다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. 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F592E8E-7677-4889-A16E-3F3A2DC70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1558925"/>
            <a:ext cx="534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800">
                <a:latin typeface="맑은고딕"/>
                <a:ea typeface="바탕체" panose="02030609000101010101" pitchFamily="17" charset="-127"/>
              </a:rPr>
              <a:t>화면 설계서</a:t>
            </a:r>
            <a:endParaRPr lang="ko-KR" altLang="en-US" sz="2800" dirty="0">
              <a:latin typeface="맑은고딕"/>
              <a:ea typeface="바탕체" panose="02030609000101010101" pitchFamily="17" charset="-127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5D87D6D7-76D3-46CC-8254-F488AD4D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2255838"/>
            <a:ext cx="287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RFID-220-02(v1.2)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7110314" y="4813930"/>
            <a:ext cx="1710158" cy="3824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/>
        </p:nvPicPr>
        <p:blipFill rotWithShape="1">
          <a:blip r:embed="rId3"/>
          <a:srcRect t="15626" r="20684"/>
          <a:stretch/>
        </p:blipFill>
        <p:spPr>
          <a:xfrm>
            <a:off x="776289" y="604550"/>
            <a:ext cx="1230630" cy="341630"/>
          </a:xfrm>
          <a:prstGeom prst="rect">
            <a:avLst/>
          </a:prstGeom>
        </p:spPr>
      </p:pic>
      <p:sp>
        <p:nvSpPr>
          <p:cNvPr id="19" name="Text Box 14">
            <a:extLst>
              <a:ext uri="{FF2B5EF4-FFF2-40B4-BE49-F238E27FC236}">
                <a16:creationId xmlns:a16="http://schemas.microsoft.com/office/drawing/2014/main" id="{9212F5E2-E841-45AB-B51A-5C05F6DD3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059" y="3558763"/>
            <a:ext cx="6300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400" dirty="0" err="1">
                <a:latin typeface="맑은고딕"/>
                <a:ea typeface="바탕체" panose="02030609000101010101" pitchFamily="17" charset="-127"/>
              </a:rPr>
              <a:t>시스템명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고딕"/>
                <a:ea typeface="바탕체" panose="02030609000101010101" pitchFamily="17" charset="-127"/>
              </a:rPr>
              <a:t>: 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정수점검 소프트웨어</a:t>
            </a:r>
            <a:endParaRPr lang="en-US" altLang="ko-KR" sz="1400" dirty="0">
              <a:latin typeface="맑은고딕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60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518403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" y="1244891"/>
            <a:ext cx="6559955" cy="3480253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정수 점검</a:t>
            </a:r>
            <a:r>
              <a:rPr lang="en-US" altLang="ko-KR" sz="900" b="0"/>
              <a:t>(1/2)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UI-NTB-007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8"/>
            <a:ext cx="2555776" cy="460892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정수점검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정수점검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정수점검 및 결과설정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정수점검 스케줄 별 목록을 조회한다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화면 </a:t>
            </a:r>
            <a:r>
              <a:rPr lang="en-US" altLang="ko-KR" sz="800" b="0" dirty="0"/>
              <a:t>load </a:t>
            </a:r>
            <a:r>
              <a:rPr lang="ko-KR" altLang="en-US" sz="800" b="0" dirty="0"/>
              <a:t>시 </a:t>
            </a:r>
            <a:r>
              <a:rPr lang="en-US" altLang="ko-KR" sz="800" b="0" dirty="0"/>
              <a:t>PAMS</a:t>
            </a:r>
            <a:r>
              <a:rPr lang="ko-KR" altLang="en-US" sz="800" b="0" dirty="0"/>
              <a:t>에서 정수점검 스케줄을 불러온다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 </a:t>
            </a:r>
            <a:r>
              <a:rPr lang="ko-KR" altLang="en-US" sz="800" b="0" dirty="0"/>
              <a:t>조회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①에서 선택 한 스케줄에 대한 정수점검 대상 목록을 조회 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③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조회 된 데이터 목록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표시목록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en-US" altLang="ko-KR" sz="800" b="0" dirty="0"/>
              <a:t>     RFID, No((</a:t>
            </a:r>
            <a:r>
              <a:rPr lang="ko-KR" altLang="en-US" sz="800" b="0" dirty="0"/>
              <a:t>너비</a:t>
            </a:r>
            <a:r>
              <a:rPr lang="en-US" altLang="ko-KR" sz="800" b="0" dirty="0"/>
              <a:t>0), </a:t>
            </a:r>
            <a:r>
              <a:rPr lang="ko-KR" altLang="en-US" sz="800" b="0" dirty="0"/>
              <a:t>확인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점검일자</a:t>
            </a:r>
            <a:r>
              <a:rPr lang="en-US" altLang="ko-KR" sz="800" b="0" dirty="0"/>
              <a:t>, BOX, </a:t>
            </a:r>
            <a:r>
              <a:rPr lang="ko-KR" altLang="en-US" sz="800" b="0" dirty="0"/>
              <a:t>관리번호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제목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형태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배치위치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점검상태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너비</a:t>
            </a:r>
            <a:r>
              <a:rPr lang="en-US" altLang="ko-KR" sz="800" b="0" dirty="0"/>
              <a:t>0), </a:t>
            </a:r>
            <a:r>
              <a:rPr lang="ko-KR" altLang="en-US" sz="800" b="0" dirty="0"/>
              <a:t>태그상태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너비</a:t>
            </a:r>
            <a:r>
              <a:rPr lang="en-US" altLang="ko-KR" sz="800" b="0" dirty="0"/>
              <a:t>0), </a:t>
            </a:r>
            <a:r>
              <a:rPr lang="ko-KR" altLang="en-US" sz="800" b="0" dirty="0" err="1"/>
              <a:t>현위치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헤더 클릭 시 오름차순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내림차순 정렬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목록 행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더블클릭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정수점검 진행수량을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정수점검 결과등록 화면으로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0070C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점검시작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점검중단 외 모든 버튼을 비활성화 한다</a:t>
            </a:r>
            <a:r>
              <a:rPr lang="en-US" altLang="ko-KR" sz="800" b="0" dirty="0"/>
              <a:t>. (</a:t>
            </a:r>
            <a:r>
              <a:rPr lang="ko-KR" altLang="en-US" sz="800" b="0" dirty="0"/>
              <a:t>점검시작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스케줄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조회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결과설정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확인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닫기</a:t>
            </a:r>
            <a:r>
              <a:rPr lang="en-US" altLang="ko-KR" sz="800" b="0" dirty="0"/>
              <a:t>)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타이머가 시작되며 </a:t>
            </a:r>
            <a:r>
              <a:rPr lang="en-US" altLang="ko-KR" sz="800" b="0" dirty="0"/>
              <a:t>RFID</a:t>
            </a:r>
            <a:r>
              <a:rPr lang="ko-KR" altLang="en-US" sz="800" b="0" dirty="0"/>
              <a:t>태그를 읽는다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⑥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정수점검 진행수량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조사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미확인</a:t>
            </a:r>
            <a:r>
              <a:rPr lang="en-US" altLang="ko-KR" sz="800" b="0" dirty="0"/>
              <a:t>)</a:t>
            </a:r>
            <a:r>
              <a:rPr lang="ko-KR" altLang="en-US" sz="800" b="0" dirty="0"/>
              <a:t> 표시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전체 </a:t>
            </a:r>
            <a:r>
              <a:rPr lang="en-US" altLang="ko-KR" sz="800" b="0" dirty="0"/>
              <a:t>: </a:t>
            </a:r>
            <a:r>
              <a:rPr lang="ko-KR" altLang="en-US" sz="800" b="0" dirty="0"/>
              <a:t>전체 점검대상 수량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조사 </a:t>
            </a:r>
            <a:r>
              <a:rPr lang="en-US" altLang="ko-KR" sz="800" b="0" dirty="0"/>
              <a:t>: read</a:t>
            </a:r>
            <a:r>
              <a:rPr lang="ko-KR" altLang="en-US" sz="800" b="0" dirty="0"/>
              <a:t>완료 된 수량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미확인 </a:t>
            </a:r>
            <a:r>
              <a:rPr lang="en-US" altLang="ko-KR" sz="800" b="0" dirty="0"/>
              <a:t>: </a:t>
            </a:r>
            <a:r>
              <a:rPr lang="ko-KR" altLang="en-US" sz="800" b="0" dirty="0"/>
              <a:t>전체 </a:t>
            </a:r>
            <a:r>
              <a:rPr lang="en-US" altLang="ko-KR" sz="800" b="0" dirty="0"/>
              <a:t>– </a:t>
            </a:r>
            <a:r>
              <a:rPr lang="ko-KR" altLang="en-US" sz="800" b="0" dirty="0"/>
              <a:t>조사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r>
              <a:rPr lang="ko-KR" altLang="en-US" sz="800" dirty="0"/>
              <a:t>다음페이지에 계속</a:t>
            </a:r>
            <a:endParaRPr lang="en-US" altLang="ko-KR" sz="80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134666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IF-RF-052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IF-RF-053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IF-RF-054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정수점검</a:t>
            </a:r>
            <a:endParaRPr lang="ko-KR" altLang="en-US" sz="9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18"/>
          <p:cNvSpPr>
            <a:spLocks noChangeArrowheads="1"/>
          </p:cNvSpPr>
          <p:nvPr/>
        </p:nvSpPr>
        <p:spPr>
          <a:xfrm>
            <a:off x="329631" y="1558834"/>
            <a:ext cx="2178438" cy="20029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Oval 111"/>
          <p:cNvSpPr>
            <a:spLocks noChangeArrowheads="1"/>
          </p:cNvSpPr>
          <p:nvPr/>
        </p:nvSpPr>
        <p:spPr>
          <a:xfrm>
            <a:off x="229734" y="142326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58" name="직사각형 18"/>
          <p:cNvSpPr>
            <a:spLocks noChangeArrowheads="1"/>
          </p:cNvSpPr>
          <p:nvPr/>
        </p:nvSpPr>
        <p:spPr>
          <a:xfrm>
            <a:off x="4318734" y="1772055"/>
            <a:ext cx="540649" cy="15253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9" name="Oval 111"/>
          <p:cNvSpPr>
            <a:spLocks noChangeArrowheads="1"/>
          </p:cNvSpPr>
          <p:nvPr/>
        </p:nvSpPr>
        <p:spPr>
          <a:xfrm>
            <a:off x="4205302" y="160149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5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63" name="직사각형 18"/>
          <p:cNvSpPr>
            <a:spLocks noChangeArrowheads="1"/>
          </p:cNvSpPr>
          <p:nvPr/>
        </p:nvSpPr>
        <p:spPr>
          <a:xfrm>
            <a:off x="80957" y="2106330"/>
            <a:ext cx="6485306" cy="255275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5" name="직사각형 18"/>
          <p:cNvSpPr>
            <a:spLocks noChangeArrowheads="1"/>
          </p:cNvSpPr>
          <p:nvPr/>
        </p:nvSpPr>
        <p:spPr>
          <a:xfrm>
            <a:off x="72648" y="1920491"/>
            <a:ext cx="1329432" cy="17827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6" name="Oval 111"/>
          <p:cNvSpPr>
            <a:spLocks noChangeArrowheads="1"/>
          </p:cNvSpPr>
          <p:nvPr/>
        </p:nvSpPr>
        <p:spPr>
          <a:xfrm>
            <a:off x="-36515" y="170080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6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6" name="직사각형 18"/>
          <p:cNvSpPr>
            <a:spLocks noChangeArrowheads="1"/>
          </p:cNvSpPr>
          <p:nvPr/>
        </p:nvSpPr>
        <p:spPr>
          <a:xfrm>
            <a:off x="4882135" y="1764241"/>
            <a:ext cx="525888" cy="15164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7" name="Oval 111"/>
          <p:cNvSpPr>
            <a:spLocks noChangeArrowheads="1"/>
          </p:cNvSpPr>
          <p:nvPr/>
        </p:nvSpPr>
        <p:spPr>
          <a:xfrm>
            <a:off x="4755485" y="158789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7</a:t>
            </a:r>
          </a:p>
        </p:txBody>
      </p:sp>
      <p:sp>
        <p:nvSpPr>
          <p:cNvPr id="28" name="직사각형 18"/>
          <p:cNvSpPr>
            <a:spLocks noChangeArrowheads="1"/>
          </p:cNvSpPr>
          <p:nvPr/>
        </p:nvSpPr>
        <p:spPr>
          <a:xfrm>
            <a:off x="5433222" y="1772055"/>
            <a:ext cx="523442" cy="16124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Oval 111"/>
          <p:cNvSpPr>
            <a:spLocks noChangeArrowheads="1"/>
          </p:cNvSpPr>
          <p:nvPr/>
        </p:nvSpPr>
        <p:spPr>
          <a:xfrm>
            <a:off x="5337293" y="161115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8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0" name="직사각형 18"/>
          <p:cNvSpPr>
            <a:spLocks noChangeArrowheads="1"/>
          </p:cNvSpPr>
          <p:nvPr/>
        </p:nvSpPr>
        <p:spPr>
          <a:xfrm>
            <a:off x="5998754" y="1789472"/>
            <a:ext cx="541383" cy="14383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1" name="Oval 111"/>
          <p:cNvSpPr>
            <a:spLocks noChangeArrowheads="1"/>
          </p:cNvSpPr>
          <p:nvPr/>
        </p:nvSpPr>
        <p:spPr>
          <a:xfrm>
            <a:off x="5863237" y="163783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9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2" name="직사각형 18"/>
          <p:cNvSpPr>
            <a:spLocks noChangeArrowheads="1"/>
          </p:cNvSpPr>
          <p:nvPr/>
        </p:nvSpPr>
        <p:spPr>
          <a:xfrm>
            <a:off x="6345150" y="1320508"/>
            <a:ext cx="194987" cy="22090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3" name="Oval 111"/>
          <p:cNvSpPr>
            <a:spLocks noChangeArrowheads="1"/>
          </p:cNvSpPr>
          <p:nvPr/>
        </p:nvSpPr>
        <p:spPr>
          <a:xfrm>
            <a:off x="6237024" y="117581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10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6099908" y="1575680"/>
            <a:ext cx="440230" cy="16603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6005494" y="143096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2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6" name="직사각형 18"/>
          <p:cNvSpPr>
            <a:spLocks noChangeArrowheads="1"/>
          </p:cNvSpPr>
          <p:nvPr/>
        </p:nvSpPr>
        <p:spPr>
          <a:xfrm>
            <a:off x="230229" y="2190617"/>
            <a:ext cx="6222822" cy="12586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7" name="Oval 111"/>
          <p:cNvSpPr>
            <a:spLocks noChangeArrowheads="1"/>
          </p:cNvSpPr>
          <p:nvPr/>
        </p:nvSpPr>
        <p:spPr>
          <a:xfrm>
            <a:off x="144467" y="224735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64" name="Oval 111"/>
          <p:cNvSpPr>
            <a:spLocks noChangeArrowheads="1"/>
          </p:cNvSpPr>
          <p:nvPr/>
        </p:nvSpPr>
        <p:spPr>
          <a:xfrm>
            <a:off x="-40318" y="197605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520547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SFR-042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정수 점검</a:t>
            </a:r>
            <a:r>
              <a:rPr lang="en-US" altLang="ko-KR" sz="900" b="0"/>
              <a:t>(2/2)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UI-NTB-008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8"/>
            <a:ext cx="2555776" cy="460892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171450" indent="-171450" eaLnBrk="1" hangingPunct="1">
              <a:buFontTx/>
              <a:buChar char="-"/>
              <a:defRPr/>
            </a:pPr>
            <a:r>
              <a:rPr lang="ko-KR" altLang="ko-KR" sz="800" b="0" dirty="0"/>
              <a:t>2. 주요 기능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⑦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점검중단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점검 타이머를 중지하고 점검중단 버튼 외 모든 버튼을 활성화 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r>
              <a:rPr lang="en-US" altLang="ko-KR" sz="800" b="0" dirty="0"/>
              <a:t>     (</a:t>
            </a:r>
            <a:r>
              <a:rPr lang="ko-KR" altLang="en-US" sz="800" b="0" dirty="0"/>
              <a:t>점검시작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스케줄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조회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결과설정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확인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닫기</a:t>
            </a:r>
            <a:r>
              <a:rPr lang="en-US" altLang="ko-KR" sz="800" b="0" dirty="0"/>
              <a:t>)</a:t>
            </a:r>
          </a:p>
          <a:p>
            <a:pPr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⑧</a:t>
            </a:r>
            <a:r>
              <a:rPr lang="en-US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 </a:t>
            </a:r>
            <a:r>
              <a:rPr lang="ko-KR" altLang="en-US" sz="800" b="0" dirty="0"/>
              <a:t>결과설정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정수점검 결과등록 화면으로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정수점검 진행수량을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⑨</a:t>
            </a:r>
            <a:r>
              <a:rPr lang="en-US" altLang="ko-KR" sz="800" b="0" dirty="0">
                <a:solidFill>
                  <a:srgbClr val="0070C0"/>
                </a:solidFill>
              </a:rPr>
              <a:t> (Action)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확인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정수점검 결과를 </a:t>
            </a:r>
            <a:r>
              <a:rPr lang="en-US" altLang="ko-KR" sz="800" b="0" dirty="0"/>
              <a:t>PAMS</a:t>
            </a:r>
            <a:r>
              <a:rPr lang="ko-KR" altLang="en-US" sz="800" b="0" dirty="0"/>
              <a:t>로 전송한다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eaLnBrk="1" hangingPunct="1">
              <a:defRPr/>
            </a:pPr>
            <a:r>
              <a:rPr lang="ko-KR" altLang="en-US" sz="800" b="0" dirty="0"/>
              <a:t>⑩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 </a:t>
            </a:r>
            <a:r>
              <a:rPr lang="ko-KR" altLang="en-US" sz="800" b="0" dirty="0"/>
              <a:t>닫기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정수점검 창을 종료하고 메인으로 돌아간다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algn="ctr" eaLnBrk="1" hangingPunct="1">
              <a:defRPr/>
            </a:pPr>
            <a:endParaRPr lang="ko-KR" altLang="en-US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89401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IF-RF-052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IF-RF-053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IF-RF-054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정수점검</a:t>
            </a:r>
            <a:endParaRPr lang="ko-KR" altLang="en-US" sz="900" dirty="0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128DDD86-C9F1-4CC3-835C-26E0550440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0" y="1244891"/>
            <a:ext cx="6559955" cy="3480253"/>
          </a:xfrm>
          <a:prstGeom prst="rect">
            <a:avLst/>
          </a:prstGeom>
        </p:spPr>
      </p:pic>
      <p:sp>
        <p:nvSpPr>
          <p:cNvPr id="39" name="직사각형 18">
            <a:extLst>
              <a:ext uri="{FF2B5EF4-FFF2-40B4-BE49-F238E27FC236}">
                <a16:creationId xmlns:a16="http://schemas.microsoft.com/office/drawing/2014/main" id="{884C4199-4DB5-4955-B54B-F27E71ADE254}"/>
              </a:ext>
            </a:extLst>
          </p:cNvPr>
          <p:cNvSpPr>
            <a:spLocks noChangeArrowheads="1"/>
          </p:cNvSpPr>
          <p:nvPr/>
        </p:nvSpPr>
        <p:spPr>
          <a:xfrm>
            <a:off x="329631" y="1558834"/>
            <a:ext cx="2178438" cy="20029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0" name="Oval 111">
            <a:extLst>
              <a:ext uri="{FF2B5EF4-FFF2-40B4-BE49-F238E27FC236}">
                <a16:creationId xmlns:a16="http://schemas.microsoft.com/office/drawing/2014/main" id="{DF785732-4C5C-4B7E-8561-E938D3B0EA37}"/>
              </a:ext>
            </a:extLst>
          </p:cNvPr>
          <p:cNvSpPr>
            <a:spLocks noChangeArrowheads="1"/>
          </p:cNvSpPr>
          <p:nvPr/>
        </p:nvSpPr>
        <p:spPr>
          <a:xfrm>
            <a:off x="229734" y="142326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41" name="직사각형 18">
            <a:extLst>
              <a:ext uri="{FF2B5EF4-FFF2-40B4-BE49-F238E27FC236}">
                <a16:creationId xmlns:a16="http://schemas.microsoft.com/office/drawing/2014/main" id="{A1765681-F674-4464-AC7D-CE76292B257C}"/>
              </a:ext>
            </a:extLst>
          </p:cNvPr>
          <p:cNvSpPr>
            <a:spLocks noChangeArrowheads="1"/>
          </p:cNvSpPr>
          <p:nvPr/>
        </p:nvSpPr>
        <p:spPr>
          <a:xfrm>
            <a:off x="4318734" y="1772055"/>
            <a:ext cx="540649" cy="15253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2" name="Oval 111">
            <a:extLst>
              <a:ext uri="{FF2B5EF4-FFF2-40B4-BE49-F238E27FC236}">
                <a16:creationId xmlns:a16="http://schemas.microsoft.com/office/drawing/2014/main" id="{FA1D6441-4EE4-45A1-BB9B-0694A3DFF731}"/>
              </a:ext>
            </a:extLst>
          </p:cNvPr>
          <p:cNvSpPr>
            <a:spLocks noChangeArrowheads="1"/>
          </p:cNvSpPr>
          <p:nvPr/>
        </p:nvSpPr>
        <p:spPr>
          <a:xfrm>
            <a:off x="4205302" y="160149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5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43" name="직사각형 18">
            <a:extLst>
              <a:ext uri="{FF2B5EF4-FFF2-40B4-BE49-F238E27FC236}">
                <a16:creationId xmlns:a16="http://schemas.microsoft.com/office/drawing/2014/main" id="{DBB83135-6724-4C8E-B5D2-B71989464888}"/>
              </a:ext>
            </a:extLst>
          </p:cNvPr>
          <p:cNvSpPr>
            <a:spLocks noChangeArrowheads="1"/>
          </p:cNvSpPr>
          <p:nvPr/>
        </p:nvSpPr>
        <p:spPr>
          <a:xfrm>
            <a:off x="80957" y="2106330"/>
            <a:ext cx="6485306" cy="255275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4" name="직사각형 18">
            <a:extLst>
              <a:ext uri="{FF2B5EF4-FFF2-40B4-BE49-F238E27FC236}">
                <a16:creationId xmlns:a16="http://schemas.microsoft.com/office/drawing/2014/main" id="{DEDC1790-8434-4C1C-A9D3-FBD3E1CC8E44}"/>
              </a:ext>
            </a:extLst>
          </p:cNvPr>
          <p:cNvSpPr>
            <a:spLocks noChangeArrowheads="1"/>
          </p:cNvSpPr>
          <p:nvPr/>
        </p:nvSpPr>
        <p:spPr>
          <a:xfrm>
            <a:off x="72648" y="1920491"/>
            <a:ext cx="1329432" cy="17827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6" name="Oval 111">
            <a:extLst>
              <a:ext uri="{FF2B5EF4-FFF2-40B4-BE49-F238E27FC236}">
                <a16:creationId xmlns:a16="http://schemas.microsoft.com/office/drawing/2014/main" id="{7B6AC6F8-E9D6-4B08-855E-C2D9C765C8DF}"/>
              </a:ext>
            </a:extLst>
          </p:cNvPr>
          <p:cNvSpPr>
            <a:spLocks noChangeArrowheads="1"/>
          </p:cNvSpPr>
          <p:nvPr/>
        </p:nvSpPr>
        <p:spPr>
          <a:xfrm>
            <a:off x="-36515" y="170080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6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47" name="직사각형 18">
            <a:extLst>
              <a:ext uri="{FF2B5EF4-FFF2-40B4-BE49-F238E27FC236}">
                <a16:creationId xmlns:a16="http://schemas.microsoft.com/office/drawing/2014/main" id="{0400B8F5-F96E-4AB1-BDB6-152BD59CE4D1}"/>
              </a:ext>
            </a:extLst>
          </p:cNvPr>
          <p:cNvSpPr>
            <a:spLocks noChangeArrowheads="1"/>
          </p:cNvSpPr>
          <p:nvPr/>
        </p:nvSpPr>
        <p:spPr>
          <a:xfrm>
            <a:off x="4882135" y="1764241"/>
            <a:ext cx="525888" cy="15164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2" name="Oval 111">
            <a:extLst>
              <a:ext uri="{FF2B5EF4-FFF2-40B4-BE49-F238E27FC236}">
                <a16:creationId xmlns:a16="http://schemas.microsoft.com/office/drawing/2014/main" id="{7E2EDF95-A1C1-4BB2-90D3-F37CBE3EBB61}"/>
              </a:ext>
            </a:extLst>
          </p:cNvPr>
          <p:cNvSpPr>
            <a:spLocks noChangeArrowheads="1"/>
          </p:cNvSpPr>
          <p:nvPr/>
        </p:nvSpPr>
        <p:spPr>
          <a:xfrm>
            <a:off x="4755485" y="158789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7</a:t>
            </a:r>
          </a:p>
        </p:txBody>
      </p:sp>
      <p:sp>
        <p:nvSpPr>
          <p:cNvPr id="53" name="직사각형 18">
            <a:extLst>
              <a:ext uri="{FF2B5EF4-FFF2-40B4-BE49-F238E27FC236}">
                <a16:creationId xmlns:a16="http://schemas.microsoft.com/office/drawing/2014/main" id="{F1665853-99FB-4086-A63A-D238B63CF21C}"/>
              </a:ext>
            </a:extLst>
          </p:cNvPr>
          <p:cNvSpPr>
            <a:spLocks noChangeArrowheads="1"/>
          </p:cNvSpPr>
          <p:nvPr/>
        </p:nvSpPr>
        <p:spPr>
          <a:xfrm>
            <a:off x="5433222" y="1772055"/>
            <a:ext cx="523442" cy="16124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4" name="Oval 111">
            <a:extLst>
              <a:ext uri="{FF2B5EF4-FFF2-40B4-BE49-F238E27FC236}">
                <a16:creationId xmlns:a16="http://schemas.microsoft.com/office/drawing/2014/main" id="{9AD52E77-E47E-40A5-BA6F-511F0769C3B4}"/>
              </a:ext>
            </a:extLst>
          </p:cNvPr>
          <p:cNvSpPr>
            <a:spLocks noChangeArrowheads="1"/>
          </p:cNvSpPr>
          <p:nvPr/>
        </p:nvSpPr>
        <p:spPr>
          <a:xfrm>
            <a:off x="5337293" y="161115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8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55" name="직사각형 18">
            <a:extLst>
              <a:ext uri="{FF2B5EF4-FFF2-40B4-BE49-F238E27FC236}">
                <a16:creationId xmlns:a16="http://schemas.microsoft.com/office/drawing/2014/main" id="{682EF0C1-6A69-4E42-B302-163E771C39BF}"/>
              </a:ext>
            </a:extLst>
          </p:cNvPr>
          <p:cNvSpPr>
            <a:spLocks noChangeArrowheads="1"/>
          </p:cNvSpPr>
          <p:nvPr/>
        </p:nvSpPr>
        <p:spPr>
          <a:xfrm>
            <a:off x="5998754" y="1789472"/>
            <a:ext cx="541383" cy="14383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6" name="Oval 111">
            <a:extLst>
              <a:ext uri="{FF2B5EF4-FFF2-40B4-BE49-F238E27FC236}">
                <a16:creationId xmlns:a16="http://schemas.microsoft.com/office/drawing/2014/main" id="{2DD5AF0B-CC66-4357-A31B-DA766758FF71}"/>
              </a:ext>
            </a:extLst>
          </p:cNvPr>
          <p:cNvSpPr>
            <a:spLocks noChangeArrowheads="1"/>
          </p:cNvSpPr>
          <p:nvPr/>
        </p:nvSpPr>
        <p:spPr>
          <a:xfrm>
            <a:off x="5863237" y="163783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9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57" name="직사각형 18">
            <a:extLst>
              <a:ext uri="{FF2B5EF4-FFF2-40B4-BE49-F238E27FC236}">
                <a16:creationId xmlns:a16="http://schemas.microsoft.com/office/drawing/2014/main" id="{CF546A78-352C-4DBA-9CEA-DC2514D55D02}"/>
              </a:ext>
            </a:extLst>
          </p:cNvPr>
          <p:cNvSpPr>
            <a:spLocks noChangeArrowheads="1"/>
          </p:cNvSpPr>
          <p:nvPr/>
        </p:nvSpPr>
        <p:spPr>
          <a:xfrm>
            <a:off x="6345150" y="1320508"/>
            <a:ext cx="194987" cy="22090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0" name="Oval 111">
            <a:extLst>
              <a:ext uri="{FF2B5EF4-FFF2-40B4-BE49-F238E27FC236}">
                <a16:creationId xmlns:a16="http://schemas.microsoft.com/office/drawing/2014/main" id="{A7195EB9-D845-42CD-A552-B164EE74CFF4}"/>
              </a:ext>
            </a:extLst>
          </p:cNvPr>
          <p:cNvSpPr>
            <a:spLocks noChangeArrowheads="1"/>
          </p:cNvSpPr>
          <p:nvPr/>
        </p:nvSpPr>
        <p:spPr>
          <a:xfrm>
            <a:off x="6237024" y="117581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10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61" name="직사각형 18">
            <a:extLst>
              <a:ext uri="{FF2B5EF4-FFF2-40B4-BE49-F238E27FC236}">
                <a16:creationId xmlns:a16="http://schemas.microsoft.com/office/drawing/2014/main" id="{04E9A040-17B2-4545-BF43-8B010D8771B1}"/>
              </a:ext>
            </a:extLst>
          </p:cNvPr>
          <p:cNvSpPr>
            <a:spLocks noChangeArrowheads="1"/>
          </p:cNvSpPr>
          <p:nvPr/>
        </p:nvSpPr>
        <p:spPr>
          <a:xfrm>
            <a:off x="6099908" y="1575680"/>
            <a:ext cx="440230" cy="16603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2" name="Oval 111">
            <a:extLst>
              <a:ext uri="{FF2B5EF4-FFF2-40B4-BE49-F238E27FC236}">
                <a16:creationId xmlns:a16="http://schemas.microsoft.com/office/drawing/2014/main" id="{589F92AC-9854-4DE3-9776-3B03FFC4E2EE}"/>
              </a:ext>
            </a:extLst>
          </p:cNvPr>
          <p:cNvSpPr>
            <a:spLocks noChangeArrowheads="1"/>
          </p:cNvSpPr>
          <p:nvPr/>
        </p:nvSpPr>
        <p:spPr>
          <a:xfrm>
            <a:off x="6005494" y="143096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2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67" name="직사각형 18">
            <a:extLst>
              <a:ext uri="{FF2B5EF4-FFF2-40B4-BE49-F238E27FC236}">
                <a16:creationId xmlns:a16="http://schemas.microsoft.com/office/drawing/2014/main" id="{FD522B6C-294F-4C11-B461-D6833E6E8486}"/>
              </a:ext>
            </a:extLst>
          </p:cNvPr>
          <p:cNvSpPr>
            <a:spLocks noChangeArrowheads="1"/>
          </p:cNvSpPr>
          <p:nvPr/>
        </p:nvSpPr>
        <p:spPr>
          <a:xfrm>
            <a:off x="230229" y="2190617"/>
            <a:ext cx="6222822" cy="12586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8" name="Oval 111">
            <a:extLst>
              <a:ext uri="{FF2B5EF4-FFF2-40B4-BE49-F238E27FC236}">
                <a16:creationId xmlns:a16="http://schemas.microsoft.com/office/drawing/2014/main" id="{6C667F79-722D-4533-9948-814400679756}"/>
              </a:ext>
            </a:extLst>
          </p:cNvPr>
          <p:cNvSpPr>
            <a:spLocks noChangeArrowheads="1"/>
          </p:cNvSpPr>
          <p:nvPr/>
        </p:nvSpPr>
        <p:spPr>
          <a:xfrm>
            <a:off x="144467" y="224735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69" name="Oval 111">
            <a:extLst>
              <a:ext uri="{FF2B5EF4-FFF2-40B4-BE49-F238E27FC236}">
                <a16:creationId xmlns:a16="http://schemas.microsoft.com/office/drawing/2014/main" id="{5FF00A41-6702-46E4-9FA6-FF8E5854ADFA}"/>
              </a:ext>
            </a:extLst>
          </p:cNvPr>
          <p:cNvSpPr>
            <a:spLocks noChangeArrowheads="1"/>
          </p:cNvSpPr>
          <p:nvPr/>
        </p:nvSpPr>
        <p:spPr>
          <a:xfrm>
            <a:off x="-40318" y="197605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4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5" t="11359" r="39645" b="11505"/>
          <a:stretch/>
        </p:blipFill>
        <p:spPr>
          <a:xfrm>
            <a:off x="2360023" y="1313176"/>
            <a:ext cx="1780173" cy="3543771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정수 점검 결과 등록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UI-NTB-009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07232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정수점검결과등록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정수점검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정수점검 결과등록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정수점검 목록에서 선택 된 행의 관리번호와 제목을 가져와 보여준다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ko-KR" altLang="en-US" sz="800" b="0" dirty="0"/>
              <a:t>태그 상태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기록물 </a:t>
            </a:r>
            <a:r>
              <a:rPr lang="ko-KR" altLang="en-US" sz="800" b="0" dirty="0" err="1"/>
              <a:t>상태값을</a:t>
            </a:r>
            <a:r>
              <a:rPr lang="ko-KR" altLang="en-US" sz="800" b="0" dirty="0"/>
              <a:t> 선택하고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비고란에 내용을 입력한다</a:t>
            </a:r>
            <a:r>
              <a:rPr lang="en-US" altLang="ko-KR" sz="800" b="0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③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적용버튼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태그상태와 기록물 상태 값을 정수점검 목록으로 전달하고 정수점검 화면으로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취소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>
                <a:solidFill>
                  <a:schemeClr val="tx1"/>
                </a:solidFill>
              </a:rPr>
              <a:t>아무 작업 없이 정수점검 화면으로 이동한다</a:t>
            </a:r>
            <a:r>
              <a:rPr lang="en-US" altLang="ko-KR" sz="800" b="0" dirty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61156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정수점검 </a:t>
            </a:r>
            <a:r>
              <a:rPr lang="en-US" altLang="ko-KR" sz="900"/>
              <a:t>&gt; </a:t>
            </a:r>
            <a:r>
              <a:rPr lang="ko-KR" altLang="en-US" sz="900"/>
              <a:t>정수점검 결과등록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208679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SFR-042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18"/>
          <p:cNvSpPr>
            <a:spLocks noChangeArrowheads="1"/>
          </p:cNvSpPr>
          <p:nvPr/>
        </p:nvSpPr>
        <p:spPr>
          <a:xfrm>
            <a:off x="2421051" y="1917407"/>
            <a:ext cx="1671978" cy="44261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Oval 111"/>
          <p:cNvSpPr>
            <a:spLocks noChangeArrowheads="1"/>
          </p:cNvSpPr>
          <p:nvPr/>
        </p:nvSpPr>
        <p:spPr>
          <a:xfrm>
            <a:off x="2330134" y="178174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65" name="직사각형 18"/>
          <p:cNvSpPr>
            <a:spLocks noChangeArrowheads="1"/>
          </p:cNvSpPr>
          <p:nvPr/>
        </p:nvSpPr>
        <p:spPr>
          <a:xfrm>
            <a:off x="2421051" y="2394219"/>
            <a:ext cx="1654560" cy="23432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6" name="Oval 111"/>
          <p:cNvSpPr>
            <a:spLocks noChangeArrowheads="1"/>
          </p:cNvSpPr>
          <p:nvPr/>
        </p:nvSpPr>
        <p:spPr>
          <a:xfrm>
            <a:off x="2337679" y="227846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6" name="직사각형 18"/>
          <p:cNvSpPr>
            <a:spLocks noChangeArrowheads="1"/>
          </p:cNvSpPr>
          <p:nvPr/>
        </p:nvSpPr>
        <p:spPr>
          <a:xfrm>
            <a:off x="3630637" y="1666436"/>
            <a:ext cx="479810" cy="22332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7" name="Oval 111"/>
          <p:cNvSpPr>
            <a:spLocks noChangeArrowheads="1"/>
          </p:cNvSpPr>
          <p:nvPr/>
        </p:nvSpPr>
        <p:spPr>
          <a:xfrm>
            <a:off x="3507679" y="155126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8" name="직사각형 18"/>
          <p:cNvSpPr>
            <a:spLocks noChangeArrowheads="1"/>
          </p:cNvSpPr>
          <p:nvPr/>
        </p:nvSpPr>
        <p:spPr>
          <a:xfrm>
            <a:off x="3870543" y="1347456"/>
            <a:ext cx="239904" cy="26363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Oval 111"/>
          <p:cNvSpPr>
            <a:spLocks noChangeArrowheads="1"/>
          </p:cNvSpPr>
          <p:nvPr/>
        </p:nvSpPr>
        <p:spPr>
          <a:xfrm>
            <a:off x="3762528" y="120778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4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7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363" r="580" b="829"/>
          <a:stretch/>
        </p:blipFill>
        <p:spPr>
          <a:xfrm>
            <a:off x="60959" y="1210490"/>
            <a:ext cx="6522721" cy="3744687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반입반출</a:t>
            </a:r>
            <a:r>
              <a:rPr lang="en-US" altLang="ko-KR" sz="900" b="0"/>
              <a:t>(1/2)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UI-NTB-010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8"/>
            <a:ext cx="2555776" cy="46089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반입반출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반입반출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구분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의뢰서</a:t>
            </a:r>
            <a:r>
              <a:rPr lang="en-US" altLang="ko-KR" sz="800" b="0" dirty="0"/>
              <a:t>/</a:t>
            </a:r>
            <a:r>
              <a:rPr lang="ko-KR" altLang="en-US" sz="800" b="0" dirty="0" err="1"/>
              <a:t>요청자</a:t>
            </a:r>
            <a:r>
              <a:rPr lang="ko-KR" altLang="en-US" sz="800" b="0" dirty="0"/>
              <a:t> 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구분 </a:t>
            </a:r>
            <a:r>
              <a:rPr lang="en-US" altLang="ko-KR" sz="800" b="0" dirty="0"/>
              <a:t>: </a:t>
            </a:r>
            <a:r>
              <a:rPr lang="ko-KR" altLang="en-US" sz="800" b="0" dirty="0"/>
              <a:t>반입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반출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의뢰서 </a:t>
            </a:r>
            <a:r>
              <a:rPr lang="en-US" altLang="ko-KR" sz="800" b="0" dirty="0"/>
              <a:t>: </a:t>
            </a:r>
            <a:r>
              <a:rPr lang="ko-KR" altLang="en-US" sz="800" b="0" dirty="0"/>
              <a:t>반입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반출 구분 선택 시 각 구분에 해당하는 의뢰서목록을 </a:t>
            </a:r>
            <a:r>
              <a:rPr lang="en-US" altLang="ko-KR" sz="800" b="0" dirty="0"/>
              <a:t>PAMS</a:t>
            </a:r>
            <a:r>
              <a:rPr lang="ko-KR" altLang="en-US" sz="800" b="0" dirty="0"/>
              <a:t>에서 조회 해서 보여준다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 err="1"/>
              <a:t>요청자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: </a:t>
            </a:r>
            <a:r>
              <a:rPr lang="ko-KR" altLang="en-US" sz="800" b="0" dirty="0"/>
              <a:t>의뢰서 선택 시 의뢰서에 해당하는 요청자를 보여준다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r>
              <a:rPr lang="en-US" altLang="ko-KR" sz="800" b="0" dirty="0"/>
              <a:t>	</a:t>
            </a: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조회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타이머를 종료하고 인식중지 외 모든 버튼을 활성화 한다</a:t>
            </a:r>
            <a:r>
              <a:rPr lang="en-US" altLang="ko-KR" sz="800" b="0" dirty="0"/>
              <a:t>.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인식시작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사용자확인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확인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종료</a:t>
            </a:r>
            <a:r>
              <a:rPr lang="en-US" altLang="ko-KR" sz="800" b="0" dirty="0"/>
              <a:t>)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 한 구분 및 의뢰서를 바탕으로 </a:t>
            </a:r>
            <a:r>
              <a:rPr lang="ko-KR" altLang="en-US" sz="800" b="0" dirty="0" err="1"/>
              <a:t>반출입</a:t>
            </a:r>
            <a:r>
              <a:rPr lang="ko-KR" altLang="en-US" sz="800" b="0" dirty="0"/>
              <a:t> 대상 기록물 목록을 조회한다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조회 된 반출입대상 기록물 목록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표시목록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en-US" altLang="ko-KR" sz="800" b="0" dirty="0"/>
              <a:t>     TAGID, </a:t>
            </a:r>
            <a:r>
              <a:rPr lang="ko-KR" altLang="en-US" sz="800" b="0" dirty="0"/>
              <a:t>상태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박스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관리번호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형태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제목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현위치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기록철순번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너비</a:t>
            </a:r>
            <a:r>
              <a:rPr lang="en-US" altLang="ko-KR" sz="800" b="0" dirty="0"/>
              <a:t>0)</a:t>
            </a:r>
          </a:p>
          <a:p>
            <a:pPr marL="0" indent="0" eaLnBrk="1" hangingPunct="1">
              <a:defRPr/>
            </a:pPr>
            <a:r>
              <a:rPr lang="en-US" altLang="ko-KR" sz="800" b="0" dirty="0"/>
              <a:t> - </a:t>
            </a:r>
            <a:r>
              <a:rPr lang="ko-KR" altLang="en-US" sz="800" b="0" dirty="0"/>
              <a:t>더블클릭 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기록물 상세 페이지로 이동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인식 시작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인식 중단 외 모든 버튼을 비활성화 한다</a:t>
            </a:r>
            <a:r>
              <a:rPr lang="en-US" altLang="ko-KR" sz="800" b="0" dirty="0"/>
              <a:t>. </a:t>
            </a:r>
          </a:p>
          <a:p>
            <a:pPr marL="0" indent="0" eaLnBrk="1" hangingPunct="1">
              <a:defRPr/>
            </a:pPr>
            <a:r>
              <a:rPr lang="en-US" altLang="ko-KR" sz="800" b="0" dirty="0"/>
              <a:t>     (</a:t>
            </a:r>
            <a:r>
              <a:rPr lang="ko-KR" altLang="en-US" sz="800" b="0" dirty="0"/>
              <a:t>인식 시작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사용자확인 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닫기</a:t>
            </a:r>
            <a:r>
              <a:rPr lang="en-US" altLang="ko-KR" sz="800" b="0" dirty="0"/>
              <a:t>)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타이머가 시작되며 </a:t>
            </a:r>
            <a:r>
              <a:rPr lang="en-US" altLang="ko-KR" sz="800" b="0" dirty="0"/>
              <a:t>RFID</a:t>
            </a:r>
            <a:r>
              <a:rPr lang="ko-KR" altLang="en-US" sz="800" b="0" dirty="0"/>
              <a:t>태그를 읽는다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 목록에서 인식 된 기록물의 </a:t>
            </a:r>
            <a:r>
              <a:rPr lang="ko-KR" altLang="en-US" sz="800" b="0" dirty="0" err="1"/>
              <a:t>상태컬럼을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＂</a:t>
            </a:r>
            <a:r>
              <a:rPr lang="ko-KR" altLang="en-US" sz="800" b="0" dirty="0"/>
              <a:t>인식</a:t>
            </a:r>
            <a:r>
              <a:rPr lang="en-US" altLang="ko-KR" sz="800" b="0" dirty="0"/>
              <a:t>＂</a:t>
            </a:r>
            <a:r>
              <a:rPr lang="ko-KR" altLang="en-US" sz="800" b="0" dirty="0"/>
              <a:t>으로 바꾸고 행을 연두색으로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반입반출 수량을 표시한다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⑤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반입반출 수량 표시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전체 </a:t>
            </a:r>
            <a:r>
              <a:rPr lang="en-US" altLang="ko-KR" sz="800" b="0" dirty="0"/>
              <a:t>: </a:t>
            </a:r>
            <a:r>
              <a:rPr lang="ko-KR" altLang="en-US" sz="800" b="0" dirty="0"/>
              <a:t>전체 의뢰 수량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확인수량 </a:t>
            </a:r>
            <a:r>
              <a:rPr lang="en-US" altLang="ko-KR" sz="800" b="0" dirty="0"/>
              <a:t>:</a:t>
            </a:r>
            <a:r>
              <a:rPr lang="ko-KR" altLang="en-US" sz="800" b="0" dirty="0"/>
              <a:t> 인식 또는 확인 완료 된 수량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algn="ctr" eaLnBrk="1" hangingPunct="1">
              <a:defRPr/>
            </a:pPr>
            <a:r>
              <a:rPr lang="ko-KR" altLang="en-US" sz="800" dirty="0"/>
              <a:t>다음페이지에 계속</a:t>
            </a:r>
            <a:endParaRPr lang="en-US" altLang="ko-KR" sz="80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68759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IF-RF-055, IF-RF-056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IF-RF-057, IF-RF-058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IF-RF-059, IF-RF-060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반입반출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09719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18"/>
          <p:cNvSpPr>
            <a:spLocks noChangeArrowheads="1"/>
          </p:cNvSpPr>
          <p:nvPr/>
        </p:nvSpPr>
        <p:spPr>
          <a:xfrm>
            <a:off x="333820" y="1490352"/>
            <a:ext cx="4020466" cy="17298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Oval 111"/>
          <p:cNvSpPr>
            <a:spLocks noChangeArrowheads="1"/>
          </p:cNvSpPr>
          <p:nvPr/>
        </p:nvSpPr>
        <p:spPr>
          <a:xfrm>
            <a:off x="28046" y="144968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58" name="직사각형 18"/>
          <p:cNvSpPr>
            <a:spLocks noChangeArrowheads="1"/>
          </p:cNvSpPr>
          <p:nvPr/>
        </p:nvSpPr>
        <p:spPr>
          <a:xfrm>
            <a:off x="6130740" y="1507388"/>
            <a:ext cx="400689" cy="14724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9" name="Oval 111"/>
          <p:cNvSpPr>
            <a:spLocks noChangeArrowheads="1"/>
          </p:cNvSpPr>
          <p:nvPr/>
        </p:nvSpPr>
        <p:spPr>
          <a:xfrm>
            <a:off x="6035287" y="137174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2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31" y="2217707"/>
            <a:ext cx="6517290" cy="2693927"/>
            <a:chOff x="-26793" y="2156348"/>
            <a:chExt cx="6517290" cy="2693927"/>
          </a:xfrm>
        </p:grpSpPr>
        <p:sp>
          <p:nvSpPr>
            <p:cNvPr id="63" name="직사각형 18"/>
            <p:cNvSpPr>
              <a:spLocks noChangeArrowheads="1"/>
            </p:cNvSpPr>
            <p:nvPr/>
          </p:nvSpPr>
          <p:spPr>
            <a:xfrm>
              <a:off x="80987" y="2156348"/>
              <a:ext cx="6409510" cy="2693927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900">
                <a:solidFill>
                  <a:srgbClr val="FF6600"/>
                </a:solidFill>
              </a:endParaRPr>
            </a:p>
          </p:txBody>
        </p:sp>
        <p:sp>
          <p:nvSpPr>
            <p:cNvPr id="64" name="Oval 111"/>
            <p:cNvSpPr>
              <a:spLocks noChangeArrowheads="1"/>
            </p:cNvSpPr>
            <p:nvPr/>
          </p:nvSpPr>
          <p:spPr>
            <a:xfrm>
              <a:off x="-26793" y="2157145"/>
              <a:ext cx="216027" cy="2160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rgbClr val="FF6600"/>
                  </a:solidFill>
                </a:rPr>
                <a:t>3</a:t>
              </a:r>
              <a:endParaRPr lang="en-US" altLang="ko-KR" sz="9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6" name="직사각형 18"/>
          <p:cNvSpPr>
            <a:spLocks noChangeArrowheads="1"/>
          </p:cNvSpPr>
          <p:nvPr/>
        </p:nvSpPr>
        <p:spPr>
          <a:xfrm>
            <a:off x="4497628" y="1931568"/>
            <a:ext cx="483675" cy="16719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7" name="Oval 111"/>
          <p:cNvSpPr>
            <a:spLocks noChangeArrowheads="1"/>
          </p:cNvSpPr>
          <p:nvPr/>
        </p:nvSpPr>
        <p:spPr>
          <a:xfrm>
            <a:off x="4396297" y="177218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28" name="직사각형 18"/>
          <p:cNvSpPr>
            <a:spLocks noChangeArrowheads="1"/>
          </p:cNvSpPr>
          <p:nvPr/>
        </p:nvSpPr>
        <p:spPr>
          <a:xfrm>
            <a:off x="5547570" y="1951527"/>
            <a:ext cx="470053" cy="12982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Oval 111"/>
          <p:cNvSpPr>
            <a:spLocks noChangeArrowheads="1"/>
          </p:cNvSpPr>
          <p:nvPr/>
        </p:nvSpPr>
        <p:spPr>
          <a:xfrm>
            <a:off x="5456764" y="176784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8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6139543" y="1767840"/>
            <a:ext cx="339634" cy="14804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3" name="Oval 111"/>
          <p:cNvSpPr>
            <a:spLocks noChangeArrowheads="1"/>
          </p:cNvSpPr>
          <p:nvPr/>
        </p:nvSpPr>
        <p:spPr>
          <a:xfrm>
            <a:off x="6201346" y="108318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10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-22504" y="1872607"/>
            <a:ext cx="1093658" cy="374204"/>
            <a:chOff x="253198" y="1760025"/>
            <a:chExt cx="1281701" cy="368328"/>
          </a:xfrm>
        </p:grpSpPr>
        <p:sp>
          <p:nvSpPr>
            <p:cNvPr id="65" name="직사각형 18"/>
            <p:cNvSpPr>
              <a:spLocks noChangeArrowheads="1"/>
            </p:cNvSpPr>
            <p:nvPr/>
          </p:nvSpPr>
          <p:spPr>
            <a:xfrm>
              <a:off x="342424" y="1882294"/>
              <a:ext cx="1192475" cy="246059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900">
                <a:solidFill>
                  <a:srgbClr val="FF6600"/>
                </a:solidFill>
              </a:endParaRPr>
            </a:p>
          </p:txBody>
        </p:sp>
        <p:sp>
          <p:nvSpPr>
            <p:cNvPr id="66" name="Oval 111"/>
            <p:cNvSpPr>
              <a:spLocks noChangeArrowheads="1"/>
            </p:cNvSpPr>
            <p:nvPr/>
          </p:nvSpPr>
          <p:spPr>
            <a:xfrm>
              <a:off x="253198" y="1760025"/>
              <a:ext cx="216027" cy="2160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rgbClr val="FF6600"/>
                  </a:solidFill>
                </a:rPr>
                <a:t>5</a:t>
              </a:r>
              <a:endParaRPr lang="en-US" altLang="ko-KR" sz="900" dirty="0">
                <a:solidFill>
                  <a:srgbClr val="FF6600"/>
                </a:solidFill>
              </a:endParaRPr>
            </a:p>
          </p:txBody>
        </p:sp>
      </p:grpSp>
      <p:sp>
        <p:nvSpPr>
          <p:cNvPr id="35" name="Oval 111"/>
          <p:cNvSpPr>
            <a:spLocks noChangeArrowheads="1"/>
          </p:cNvSpPr>
          <p:nvPr/>
        </p:nvSpPr>
        <p:spPr>
          <a:xfrm>
            <a:off x="6022167" y="162583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7</a:t>
            </a:r>
          </a:p>
        </p:txBody>
      </p:sp>
      <p:sp>
        <p:nvSpPr>
          <p:cNvPr id="36" name="직사각형 18"/>
          <p:cNvSpPr>
            <a:spLocks noChangeArrowheads="1"/>
          </p:cNvSpPr>
          <p:nvPr/>
        </p:nvSpPr>
        <p:spPr>
          <a:xfrm>
            <a:off x="5003715" y="1940809"/>
            <a:ext cx="508811" cy="13183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7" name="Oval 111"/>
          <p:cNvSpPr>
            <a:spLocks noChangeArrowheads="1"/>
          </p:cNvSpPr>
          <p:nvPr/>
        </p:nvSpPr>
        <p:spPr>
          <a:xfrm>
            <a:off x="4896989" y="179461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40" name="직사각형 18">
            <a:extLst>
              <a:ext uri="{FF2B5EF4-FFF2-40B4-BE49-F238E27FC236}">
                <a16:creationId xmlns:a16="http://schemas.microsoft.com/office/drawing/2014/main" id="{6927B08A-5186-4C64-AE60-7150CCBC70DC}"/>
              </a:ext>
            </a:extLst>
          </p:cNvPr>
          <p:cNvSpPr>
            <a:spLocks noChangeArrowheads="1"/>
          </p:cNvSpPr>
          <p:nvPr/>
        </p:nvSpPr>
        <p:spPr>
          <a:xfrm>
            <a:off x="6055311" y="1939189"/>
            <a:ext cx="470053" cy="12982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9" name="Oval 111"/>
          <p:cNvSpPr>
            <a:spLocks noChangeArrowheads="1"/>
          </p:cNvSpPr>
          <p:nvPr/>
        </p:nvSpPr>
        <p:spPr>
          <a:xfrm>
            <a:off x="5957456" y="179969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0230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반입반출</a:t>
            </a:r>
            <a:r>
              <a:rPr lang="en-US" altLang="ko-KR" sz="900" b="0"/>
              <a:t>(2/2)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UI-NTB-011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8"/>
            <a:ext cx="2555776" cy="46089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⑥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인식 중지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타이머를 종료하고 인식중지 외 모든 버튼을 활성화 한다</a:t>
            </a:r>
            <a:r>
              <a:rPr lang="en-US" altLang="ko-KR" sz="800" b="0" dirty="0"/>
              <a:t>.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인식시작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사용자확인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종료</a:t>
            </a:r>
            <a:r>
              <a:rPr lang="en-US" altLang="ko-KR" sz="800" b="0" dirty="0"/>
              <a:t>)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⑦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서명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서명 확인 팝업화면이 </a:t>
            </a:r>
            <a:r>
              <a:rPr lang="ko-KR" altLang="en-US" sz="800" b="0" dirty="0" err="1"/>
              <a:t>오픈된다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서명 확인 팝업에서 사용자 인증이 완료 되면 좌측 체크박스가 체크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인증 된 사용자의 이름이 인수자 칸에 입력된다</a:t>
            </a:r>
            <a:r>
              <a:rPr lang="en-US" altLang="ko-KR" sz="800" b="0" dirty="0"/>
              <a:t>.</a:t>
            </a:r>
          </a:p>
          <a:p>
            <a:pPr marL="0" indent="0" algn="ctr" eaLnBrk="1" hangingPunct="1">
              <a:defRPr/>
            </a:pPr>
            <a:endParaRPr lang="ko-KR" altLang="en-US" sz="800" b="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ko-KR" altLang="en-US" sz="800" b="0" dirty="0"/>
              <a:t>⑧</a:t>
            </a:r>
            <a:r>
              <a:rPr lang="en-US" altLang="ko-KR" sz="800" b="0" dirty="0">
                <a:solidFill>
                  <a:srgbClr val="0070C0"/>
                </a:solidFill>
              </a:rPr>
              <a:t> (Action)</a:t>
            </a:r>
            <a:r>
              <a:rPr lang="ko-KR" altLang="en-US" sz="800" b="0" dirty="0"/>
              <a:t> 사용자 확인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>
                <a:solidFill>
                  <a:schemeClr val="tx1"/>
                </a:solidFill>
              </a:rPr>
              <a:t>선택된 행의 상태 </a:t>
            </a:r>
            <a:r>
              <a:rPr lang="ko-KR" altLang="en-US" sz="800" b="0" dirty="0" err="1">
                <a:solidFill>
                  <a:schemeClr val="tx1"/>
                </a:solidFill>
              </a:rPr>
              <a:t>컬럼값이</a:t>
            </a:r>
            <a:r>
              <a:rPr lang="ko-KR" altLang="en-US" sz="800" b="0" dirty="0">
                <a:solidFill>
                  <a:schemeClr val="tx1"/>
                </a:solidFill>
              </a:rPr>
              <a:t> 빈칸인 경우 </a:t>
            </a:r>
            <a:r>
              <a:rPr lang="ko-KR" altLang="en-US" sz="800" b="0" dirty="0" err="1">
                <a:solidFill>
                  <a:schemeClr val="tx1"/>
                </a:solidFill>
              </a:rPr>
              <a:t>상태컬럼을</a:t>
            </a:r>
            <a:r>
              <a:rPr lang="ko-KR" altLang="en-US" sz="800" b="0" dirty="0">
                <a:solidFill>
                  <a:schemeClr val="tx1"/>
                </a:solidFill>
              </a:rPr>
              <a:t> </a:t>
            </a:r>
            <a:r>
              <a:rPr lang="en-US" altLang="ko-KR" sz="800" b="0" dirty="0">
                <a:solidFill>
                  <a:schemeClr val="tx1"/>
                </a:solidFill>
              </a:rPr>
              <a:t>＂</a:t>
            </a:r>
            <a:r>
              <a:rPr lang="ko-KR" altLang="en-US" sz="800" b="0" dirty="0">
                <a:solidFill>
                  <a:schemeClr val="tx1"/>
                </a:solidFill>
              </a:rPr>
              <a:t>확인</a:t>
            </a:r>
            <a:r>
              <a:rPr lang="en-US" altLang="ko-KR" sz="800" b="0" dirty="0">
                <a:solidFill>
                  <a:schemeClr val="tx1"/>
                </a:solidFill>
              </a:rPr>
              <a:t>＂</a:t>
            </a:r>
            <a:r>
              <a:rPr lang="ko-KR" altLang="en-US" sz="800" b="0" dirty="0">
                <a:solidFill>
                  <a:schemeClr val="tx1"/>
                </a:solidFill>
              </a:rPr>
              <a:t>으로 바꾸고 </a:t>
            </a:r>
            <a:r>
              <a:rPr lang="ko-KR" altLang="en-US" sz="800" b="0" dirty="0"/>
              <a:t>행을 연두색으로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>
                <a:solidFill>
                  <a:schemeClr val="tx1"/>
                </a:solidFill>
              </a:rPr>
              <a:t>반입반출 수량을 표시한다</a:t>
            </a:r>
            <a:r>
              <a:rPr lang="en-US" altLang="ko-KR" sz="800" b="0" dirty="0">
                <a:solidFill>
                  <a:schemeClr val="tx1"/>
                </a:solidFill>
              </a:rPr>
              <a:t>.</a:t>
            </a:r>
          </a:p>
          <a:p>
            <a:pPr marL="0" indent="0" algn="ctr" eaLnBrk="1" hangingPunct="1">
              <a:defRPr/>
            </a:pPr>
            <a:endParaRPr lang="ko-KR" altLang="en-US" sz="800" b="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ko-KR" altLang="en-US" sz="800" b="0" dirty="0"/>
              <a:t>⑨</a:t>
            </a:r>
            <a:r>
              <a:rPr lang="en-US" altLang="ko-KR" sz="800" b="0" dirty="0">
                <a:solidFill>
                  <a:srgbClr val="0070C0"/>
                </a:solidFill>
              </a:rPr>
              <a:t> (Action)</a:t>
            </a:r>
            <a:r>
              <a:rPr lang="ko-KR" altLang="en-US" sz="800" b="0" dirty="0"/>
              <a:t> 확인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인수자 서명이 완료되었는지 체크박스를 확인한다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반입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반출 대상 목록의 상태 컬럼이 모두</a:t>
            </a:r>
            <a:r>
              <a:rPr lang="en-US" altLang="ko-KR" sz="800" b="0" dirty="0"/>
              <a:t>＂</a:t>
            </a:r>
            <a:r>
              <a:rPr lang="ko-KR" altLang="en-US" sz="800" b="0" dirty="0"/>
              <a:t>확인</a:t>
            </a:r>
            <a:r>
              <a:rPr lang="en-US" altLang="ko-KR" sz="800" b="0" dirty="0"/>
              <a:t>＂ </a:t>
            </a:r>
            <a:r>
              <a:rPr lang="ko-KR" altLang="en-US" sz="800" b="0" dirty="0"/>
              <a:t>또는</a:t>
            </a:r>
            <a:r>
              <a:rPr lang="en-US" altLang="ko-KR" sz="800" b="0" dirty="0"/>
              <a:t>＂</a:t>
            </a:r>
            <a:r>
              <a:rPr lang="ko-KR" altLang="en-US" sz="800" b="0" dirty="0"/>
              <a:t>인식</a:t>
            </a:r>
            <a:r>
              <a:rPr lang="en-US" altLang="ko-KR" sz="800" b="0" dirty="0"/>
              <a:t>＂</a:t>
            </a:r>
            <a:r>
              <a:rPr lang="ko-KR" altLang="en-US" sz="800" b="0" dirty="0"/>
              <a:t>상태인지 확인한다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모든 조건이 만족한다면 </a:t>
            </a:r>
            <a:r>
              <a:rPr lang="en-US" altLang="ko-KR" sz="800" b="0" dirty="0"/>
              <a:t>PAMS</a:t>
            </a:r>
            <a:r>
              <a:rPr lang="ko-KR" altLang="en-US" sz="800" b="0" dirty="0"/>
              <a:t>에 반입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반출처리를 전달 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en-US" sz="800" b="0" dirty="0"/>
          </a:p>
          <a:p>
            <a:pPr eaLnBrk="1" hangingPunct="1">
              <a:defRPr/>
            </a:pPr>
            <a:r>
              <a:rPr lang="ko-KR" altLang="en-US" sz="800" b="0" dirty="0"/>
              <a:t>⑩</a:t>
            </a:r>
            <a:r>
              <a:rPr lang="en-US" altLang="ko-KR" sz="800" b="0" dirty="0">
                <a:solidFill>
                  <a:srgbClr val="0070C0"/>
                </a:solidFill>
              </a:rPr>
              <a:t> (Action)</a:t>
            </a:r>
            <a:r>
              <a:rPr lang="ko-KR" altLang="en-US" sz="800" b="0" dirty="0"/>
              <a:t> 종료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반입반출 창을 종료하고 메인으로 돌아간다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77745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IF-RF-055, IF-RF-056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IF-RF-057, IF-RF-058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IF-RF-059, IF-RF-060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반입반출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1864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요구사항에 없으나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시스템 기능 있음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:a16="http://schemas.microsoft.com/office/drawing/2014/main" id="{20601660-B84B-4F47-A785-27E7E6DEA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363" r="580" b="829"/>
          <a:stretch/>
        </p:blipFill>
        <p:spPr>
          <a:xfrm>
            <a:off x="60959" y="1210490"/>
            <a:ext cx="6522721" cy="3744687"/>
          </a:xfrm>
          <a:prstGeom prst="rect">
            <a:avLst/>
          </a:prstGeom>
        </p:spPr>
      </p:pic>
      <p:sp>
        <p:nvSpPr>
          <p:cNvPr id="41" name="직사각형 18">
            <a:extLst>
              <a:ext uri="{FF2B5EF4-FFF2-40B4-BE49-F238E27FC236}">
                <a16:creationId xmlns:a16="http://schemas.microsoft.com/office/drawing/2014/main" id="{0EFC14C2-DDE2-401B-A6D6-4498C94837C0}"/>
              </a:ext>
            </a:extLst>
          </p:cNvPr>
          <p:cNvSpPr>
            <a:spLocks noChangeArrowheads="1"/>
          </p:cNvSpPr>
          <p:nvPr/>
        </p:nvSpPr>
        <p:spPr>
          <a:xfrm>
            <a:off x="333820" y="1490352"/>
            <a:ext cx="4020466" cy="17298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2" name="Oval 111">
            <a:extLst>
              <a:ext uri="{FF2B5EF4-FFF2-40B4-BE49-F238E27FC236}">
                <a16:creationId xmlns:a16="http://schemas.microsoft.com/office/drawing/2014/main" id="{5C2BB904-CD9A-49D8-8740-4E60E6F268AC}"/>
              </a:ext>
            </a:extLst>
          </p:cNvPr>
          <p:cNvSpPr>
            <a:spLocks noChangeArrowheads="1"/>
          </p:cNvSpPr>
          <p:nvPr/>
        </p:nvSpPr>
        <p:spPr>
          <a:xfrm>
            <a:off x="28046" y="144968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43" name="직사각형 18">
            <a:extLst>
              <a:ext uri="{FF2B5EF4-FFF2-40B4-BE49-F238E27FC236}">
                <a16:creationId xmlns:a16="http://schemas.microsoft.com/office/drawing/2014/main" id="{7A1F0BE6-02E3-47C6-B444-C3CEA0059062}"/>
              </a:ext>
            </a:extLst>
          </p:cNvPr>
          <p:cNvSpPr>
            <a:spLocks noChangeArrowheads="1"/>
          </p:cNvSpPr>
          <p:nvPr/>
        </p:nvSpPr>
        <p:spPr>
          <a:xfrm>
            <a:off x="6130740" y="1507388"/>
            <a:ext cx="400689" cy="14724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4" name="Oval 111">
            <a:extLst>
              <a:ext uri="{FF2B5EF4-FFF2-40B4-BE49-F238E27FC236}">
                <a16:creationId xmlns:a16="http://schemas.microsoft.com/office/drawing/2014/main" id="{367137D5-B977-4CED-A289-2B53BEF3F85D}"/>
              </a:ext>
            </a:extLst>
          </p:cNvPr>
          <p:cNvSpPr>
            <a:spLocks noChangeArrowheads="1"/>
          </p:cNvSpPr>
          <p:nvPr/>
        </p:nvSpPr>
        <p:spPr>
          <a:xfrm>
            <a:off x="6035287" y="137174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2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35A364-9719-45A7-A798-F4C9A2F47E40}"/>
              </a:ext>
            </a:extLst>
          </p:cNvPr>
          <p:cNvGrpSpPr/>
          <p:nvPr/>
        </p:nvGrpSpPr>
        <p:grpSpPr>
          <a:xfrm>
            <a:off x="5431" y="2217707"/>
            <a:ext cx="6517290" cy="2693927"/>
            <a:chOff x="-26793" y="2156348"/>
            <a:chExt cx="6517290" cy="2693927"/>
          </a:xfrm>
        </p:grpSpPr>
        <p:sp>
          <p:nvSpPr>
            <p:cNvPr id="47" name="직사각형 18">
              <a:extLst>
                <a:ext uri="{FF2B5EF4-FFF2-40B4-BE49-F238E27FC236}">
                  <a16:creationId xmlns:a16="http://schemas.microsoft.com/office/drawing/2014/main" id="{D3A709A2-0C2E-4D34-860E-84A0F3A45E3C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80987" y="2156348"/>
              <a:ext cx="6409510" cy="2693927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900">
                <a:solidFill>
                  <a:srgbClr val="FF6600"/>
                </a:solidFill>
              </a:endParaRPr>
            </a:p>
          </p:txBody>
        </p:sp>
        <p:sp>
          <p:nvSpPr>
            <p:cNvPr id="52" name="Oval 111">
              <a:extLst>
                <a:ext uri="{FF2B5EF4-FFF2-40B4-BE49-F238E27FC236}">
                  <a16:creationId xmlns:a16="http://schemas.microsoft.com/office/drawing/2014/main" id="{AF38E85F-FB63-4909-A19F-5FB87472788B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-26793" y="2157145"/>
              <a:ext cx="216027" cy="2160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rgbClr val="FF6600"/>
                  </a:solidFill>
                </a:rPr>
                <a:t>3</a:t>
              </a:r>
              <a:endParaRPr lang="en-US" altLang="ko-KR" sz="900" dirty="0">
                <a:solidFill>
                  <a:srgbClr val="FF6600"/>
                </a:solidFill>
              </a:endParaRPr>
            </a:p>
          </p:txBody>
        </p:sp>
      </p:grpSp>
      <p:sp>
        <p:nvSpPr>
          <p:cNvPr id="53" name="직사각형 18">
            <a:extLst>
              <a:ext uri="{FF2B5EF4-FFF2-40B4-BE49-F238E27FC236}">
                <a16:creationId xmlns:a16="http://schemas.microsoft.com/office/drawing/2014/main" id="{1EDEBE04-4978-4271-A82A-B3EDAFB54C61}"/>
              </a:ext>
            </a:extLst>
          </p:cNvPr>
          <p:cNvSpPr>
            <a:spLocks noChangeArrowheads="1"/>
          </p:cNvSpPr>
          <p:nvPr/>
        </p:nvSpPr>
        <p:spPr>
          <a:xfrm>
            <a:off x="4497628" y="1931568"/>
            <a:ext cx="483675" cy="16719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4" name="Oval 111">
            <a:extLst>
              <a:ext uri="{FF2B5EF4-FFF2-40B4-BE49-F238E27FC236}">
                <a16:creationId xmlns:a16="http://schemas.microsoft.com/office/drawing/2014/main" id="{672D7DD1-2F0D-4757-B5AC-B8A49AC43C3C}"/>
              </a:ext>
            </a:extLst>
          </p:cNvPr>
          <p:cNvSpPr>
            <a:spLocks noChangeArrowheads="1"/>
          </p:cNvSpPr>
          <p:nvPr/>
        </p:nvSpPr>
        <p:spPr>
          <a:xfrm>
            <a:off x="4396297" y="177218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55" name="직사각형 18">
            <a:extLst>
              <a:ext uri="{FF2B5EF4-FFF2-40B4-BE49-F238E27FC236}">
                <a16:creationId xmlns:a16="http://schemas.microsoft.com/office/drawing/2014/main" id="{914FACD5-B7E2-4F75-8DC3-69B0904F664E}"/>
              </a:ext>
            </a:extLst>
          </p:cNvPr>
          <p:cNvSpPr>
            <a:spLocks noChangeArrowheads="1"/>
          </p:cNvSpPr>
          <p:nvPr/>
        </p:nvSpPr>
        <p:spPr>
          <a:xfrm>
            <a:off x="5547570" y="1951527"/>
            <a:ext cx="470053" cy="12982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6" name="Oval 111">
            <a:extLst>
              <a:ext uri="{FF2B5EF4-FFF2-40B4-BE49-F238E27FC236}">
                <a16:creationId xmlns:a16="http://schemas.microsoft.com/office/drawing/2014/main" id="{03A4F08F-6117-43FC-B2FE-454D4EAD8A59}"/>
              </a:ext>
            </a:extLst>
          </p:cNvPr>
          <p:cNvSpPr>
            <a:spLocks noChangeArrowheads="1"/>
          </p:cNvSpPr>
          <p:nvPr/>
        </p:nvSpPr>
        <p:spPr>
          <a:xfrm>
            <a:off x="5456764" y="176784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8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57" name="직사각형 18">
            <a:extLst>
              <a:ext uri="{FF2B5EF4-FFF2-40B4-BE49-F238E27FC236}">
                <a16:creationId xmlns:a16="http://schemas.microsoft.com/office/drawing/2014/main" id="{55CA435A-F249-49A2-AA3E-66A38FB23C8B}"/>
              </a:ext>
            </a:extLst>
          </p:cNvPr>
          <p:cNvSpPr>
            <a:spLocks noChangeArrowheads="1"/>
          </p:cNvSpPr>
          <p:nvPr/>
        </p:nvSpPr>
        <p:spPr>
          <a:xfrm>
            <a:off x="6139543" y="1767840"/>
            <a:ext cx="339634" cy="14804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0" name="Oval 111">
            <a:extLst>
              <a:ext uri="{FF2B5EF4-FFF2-40B4-BE49-F238E27FC236}">
                <a16:creationId xmlns:a16="http://schemas.microsoft.com/office/drawing/2014/main" id="{8A4EF67A-C4D7-4E72-9C4F-DC61A0E8FC52}"/>
              </a:ext>
            </a:extLst>
          </p:cNvPr>
          <p:cNvSpPr>
            <a:spLocks noChangeArrowheads="1"/>
          </p:cNvSpPr>
          <p:nvPr/>
        </p:nvSpPr>
        <p:spPr>
          <a:xfrm>
            <a:off x="6201346" y="108318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10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0A95D6C-E69A-4965-9C01-8A6F046C0D87}"/>
              </a:ext>
            </a:extLst>
          </p:cNvPr>
          <p:cNvGrpSpPr/>
          <p:nvPr/>
        </p:nvGrpSpPr>
        <p:grpSpPr>
          <a:xfrm>
            <a:off x="-22504" y="1872607"/>
            <a:ext cx="1093658" cy="374204"/>
            <a:chOff x="253198" y="1760025"/>
            <a:chExt cx="1281701" cy="368328"/>
          </a:xfrm>
        </p:grpSpPr>
        <p:sp>
          <p:nvSpPr>
            <p:cNvPr id="62" name="직사각형 18">
              <a:extLst>
                <a:ext uri="{FF2B5EF4-FFF2-40B4-BE49-F238E27FC236}">
                  <a16:creationId xmlns:a16="http://schemas.microsoft.com/office/drawing/2014/main" id="{157FA99B-9CA3-4B04-BBA8-C8C19A633548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342424" y="1882294"/>
              <a:ext cx="1192475" cy="246059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900">
                <a:solidFill>
                  <a:srgbClr val="FF6600"/>
                </a:solidFill>
              </a:endParaRPr>
            </a:p>
          </p:txBody>
        </p:sp>
        <p:sp>
          <p:nvSpPr>
            <p:cNvPr id="67" name="Oval 111">
              <a:extLst>
                <a:ext uri="{FF2B5EF4-FFF2-40B4-BE49-F238E27FC236}">
                  <a16:creationId xmlns:a16="http://schemas.microsoft.com/office/drawing/2014/main" id="{CBDC7D4E-7FB3-4C01-B52B-A9F8B7017581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253198" y="1760025"/>
              <a:ext cx="216027" cy="2160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rgbClr val="FF6600"/>
                  </a:solidFill>
                </a:rPr>
                <a:t>5</a:t>
              </a:r>
              <a:endParaRPr lang="en-US" altLang="ko-KR" sz="900" dirty="0">
                <a:solidFill>
                  <a:srgbClr val="FF6600"/>
                </a:solidFill>
              </a:endParaRPr>
            </a:p>
          </p:txBody>
        </p:sp>
      </p:grpSp>
      <p:sp>
        <p:nvSpPr>
          <p:cNvPr id="68" name="Oval 111">
            <a:extLst>
              <a:ext uri="{FF2B5EF4-FFF2-40B4-BE49-F238E27FC236}">
                <a16:creationId xmlns:a16="http://schemas.microsoft.com/office/drawing/2014/main" id="{B60D4A7B-D8F8-48DC-BC08-367A6DAC70DB}"/>
              </a:ext>
            </a:extLst>
          </p:cNvPr>
          <p:cNvSpPr>
            <a:spLocks noChangeArrowheads="1"/>
          </p:cNvSpPr>
          <p:nvPr/>
        </p:nvSpPr>
        <p:spPr>
          <a:xfrm>
            <a:off x="6022167" y="162583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7</a:t>
            </a:r>
          </a:p>
        </p:txBody>
      </p:sp>
      <p:sp>
        <p:nvSpPr>
          <p:cNvPr id="69" name="직사각형 18">
            <a:extLst>
              <a:ext uri="{FF2B5EF4-FFF2-40B4-BE49-F238E27FC236}">
                <a16:creationId xmlns:a16="http://schemas.microsoft.com/office/drawing/2014/main" id="{9CC60199-CA67-4F8E-83D6-F9988601032D}"/>
              </a:ext>
            </a:extLst>
          </p:cNvPr>
          <p:cNvSpPr>
            <a:spLocks noChangeArrowheads="1"/>
          </p:cNvSpPr>
          <p:nvPr/>
        </p:nvSpPr>
        <p:spPr>
          <a:xfrm>
            <a:off x="5003715" y="1940809"/>
            <a:ext cx="508811" cy="13183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70" name="Oval 111">
            <a:extLst>
              <a:ext uri="{FF2B5EF4-FFF2-40B4-BE49-F238E27FC236}">
                <a16:creationId xmlns:a16="http://schemas.microsoft.com/office/drawing/2014/main" id="{05EBD0F2-9FBD-4049-BA81-D9B7130361F5}"/>
              </a:ext>
            </a:extLst>
          </p:cNvPr>
          <p:cNvSpPr>
            <a:spLocks noChangeArrowheads="1"/>
          </p:cNvSpPr>
          <p:nvPr/>
        </p:nvSpPr>
        <p:spPr>
          <a:xfrm>
            <a:off x="4896989" y="179461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72" name="직사각형 18">
            <a:extLst>
              <a:ext uri="{FF2B5EF4-FFF2-40B4-BE49-F238E27FC236}">
                <a16:creationId xmlns:a16="http://schemas.microsoft.com/office/drawing/2014/main" id="{9B0057A9-A924-4921-B75C-1989EDCF12E6}"/>
              </a:ext>
            </a:extLst>
          </p:cNvPr>
          <p:cNvSpPr>
            <a:spLocks noChangeArrowheads="1"/>
          </p:cNvSpPr>
          <p:nvPr/>
        </p:nvSpPr>
        <p:spPr>
          <a:xfrm>
            <a:off x="6055311" y="1939189"/>
            <a:ext cx="470053" cy="12982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71" name="Oval 111">
            <a:extLst>
              <a:ext uri="{FF2B5EF4-FFF2-40B4-BE49-F238E27FC236}">
                <a16:creationId xmlns:a16="http://schemas.microsoft.com/office/drawing/2014/main" id="{062ACEF1-3EE8-4047-8313-A64F2477F4D8}"/>
              </a:ext>
            </a:extLst>
          </p:cNvPr>
          <p:cNvSpPr>
            <a:spLocks noChangeArrowheads="1"/>
          </p:cNvSpPr>
          <p:nvPr/>
        </p:nvSpPr>
        <p:spPr>
          <a:xfrm>
            <a:off x="5957456" y="179969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28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7" t="36705" r="36559" b="37576"/>
          <a:stretch/>
        </p:blipFill>
        <p:spPr>
          <a:xfrm>
            <a:off x="1935192" y="1410187"/>
            <a:ext cx="2438400" cy="1428877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서명확인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UI-NTB-012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07232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서명확인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반입반출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서명확인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인수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인계</a:t>
            </a:r>
            <a:r>
              <a:rPr lang="en-US" altLang="ko-KR" sz="800" b="0" dirty="0"/>
              <a:t>)</a:t>
            </a:r>
            <a:r>
              <a:rPr lang="ko-KR" altLang="en-US" sz="800" b="0" dirty="0"/>
              <a:t>자</a:t>
            </a:r>
            <a:r>
              <a:rPr lang="en-US" altLang="ko-KR" sz="800" b="0" dirty="0"/>
              <a:t>ID/</a:t>
            </a:r>
            <a:r>
              <a:rPr lang="ko-KR" altLang="en-US" sz="800" b="0" dirty="0"/>
              <a:t>비밀번호 입력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인수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인계</a:t>
            </a:r>
            <a:r>
              <a:rPr lang="en-US" altLang="ko-KR" sz="800" b="0" dirty="0"/>
              <a:t>)</a:t>
            </a:r>
            <a:r>
              <a:rPr lang="ko-KR" altLang="en-US" sz="800" b="0" dirty="0"/>
              <a:t>자</a:t>
            </a:r>
            <a:r>
              <a:rPr lang="en-US" altLang="ko-KR" sz="800" b="0" dirty="0"/>
              <a:t>ID/</a:t>
            </a:r>
            <a:r>
              <a:rPr lang="ko-KR" altLang="en-US" sz="800" b="0" dirty="0"/>
              <a:t>비밀번호를 입력한다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확인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입력한 </a:t>
            </a:r>
            <a:r>
              <a:rPr lang="en-US" altLang="ko-KR" sz="800" b="0" dirty="0"/>
              <a:t>ID/</a:t>
            </a:r>
            <a:r>
              <a:rPr lang="ko-KR" altLang="en-US" sz="800" b="0" dirty="0"/>
              <a:t>비밀번호에 대한 사용자인증을 처리</a:t>
            </a:r>
            <a:r>
              <a:rPr lang="ko-KR" altLang="ko-KR" sz="800" b="0" dirty="0"/>
              <a:t>한다.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인증에 성공하면 </a:t>
            </a:r>
            <a:r>
              <a:rPr lang="en-US" altLang="ko-KR" sz="800" b="0" dirty="0"/>
              <a:t>id</a:t>
            </a:r>
            <a:r>
              <a:rPr lang="ko-KR" altLang="en-US" sz="800" b="0" dirty="0"/>
              <a:t>에 해당하는 사용자명을 반입반출 화면으로 전달하고 팝업을 종료한다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취소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>
                <a:solidFill>
                  <a:schemeClr val="tx1"/>
                </a:solidFill>
              </a:rPr>
              <a:t>팝업을 종료한다</a:t>
            </a:r>
            <a:r>
              <a:rPr lang="en-US" altLang="ko-KR" sz="800" b="0" dirty="0">
                <a:solidFill>
                  <a:schemeClr val="tx1"/>
                </a:solidFill>
              </a:rPr>
              <a:t>.</a:t>
            </a: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95618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IF-RF-050</a:t>
                      </a: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반입반출 </a:t>
            </a:r>
            <a:r>
              <a:rPr lang="en-US" altLang="ko-KR" sz="900"/>
              <a:t>&gt; </a:t>
            </a:r>
            <a:r>
              <a:rPr lang="ko-KR" altLang="en-US" sz="900"/>
              <a:t>서명확인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13598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요구사항에 없으나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시스템 기능 있음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18"/>
          <p:cNvSpPr>
            <a:spLocks noChangeArrowheads="1"/>
          </p:cNvSpPr>
          <p:nvPr/>
        </p:nvSpPr>
        <p:spPr>
          <a:xfrm>
            <a:off x="2048376" y="2175438"/>
            <a:ext cx="2235592" cy="60382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Oval 111"/>
          <p:cNvSpPr>
            <a:spLocks noChangeArrowheads="1"/>
          </p:cNvSpPr>
          <p:nvPr/>
        </p:nvSpPr>
        <p:spPr>
          <a:xfrm>
            <a:off x="1959150" y="210169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6" name="직사각형 18"/>
          <p:cNvSpPr>
            <a:spLocks noChangeArrowheads="1"/>
          </p:cNvSpPr>
          <p:nvPr/>
        </p:nvSpPr>
        <p:spPr>
          <a:xfrm>
            <a:off x="3883417" y="1781840"/>
            <a:ext cx="444744" cy="28209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7" name="Oval 111"/>
          <p:cNvSpPr>
            <a:spLocks noChangeArrowheads="1"/>
          </p:cNvSpPr>
          <p:nvPr/>
        </p:nvSpPr>
        <p:spPr>
          <a:xfrm>
            <a:off x="3775354" y="168479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2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8" name="직사각형 18"/>
          <p:cNvSpPr>
            <a:spLocks noChangeArrowheads="1"/>
          </p:cNvSpPr>
          <p:nvPr/>
        </p:nvSpPr>
        <p:spPr>
          <a:xfrm>
            <a:off x="4100199" y="1469529"/>
            <a:ext cx="262795" cy="26347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Oval 111"/>
          <p:cNvSpPr>
            <a:spLocks noChangeArrowheads="1"/>
          </p:cNvSpPr>
          <p:nvPr/>
        </p:nvSpPr>
        <p:spPr>
          <a:xfrm>
            <a:off x="4011990" y="130576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6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865" r="676" b="446"/>
          <a:stretch/>
        </p:blipFill>
        <p:spPr>
          <a:xfrm>
            <a:off x="34834" y="1166949"/>
            <a:ext cx="6522720" cy="3744685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기록물 탐지</a:t>
            </a:r>
            <a:r>
              <a:rPr lang="en-US" altLang="ko-KR" sz="900" b="0"/>
              <a:t>(1/2)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UI-NTB-013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8"/>
            <a:ext cx="2555776" cy="46089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탐지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탐지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  <a:endParaRPr lang="en-US" altLang="ko-KR" sz="800" b="0" dirty="0"/>
          </a:p>
          <a:p>
            <a:pPr eaLnBrk="1" hangingPunct="1">
              <a:defRPr/>
            </a:pPr>
            <a:r>
              <a:rPr lang="en-US" altLang="ko-KR" sz="800" b="0" dirty="0"/>
              <a:t>   - </a:t>
            </a:r>
            <a:r>
              <a:rPr lang="ko-KR" altLang="en-US" sz="800" b="0" dirty="0"/>
              <a:t>초기화면 </a:t>
            </a:r>
            <a:r>
              <a:rPr lang="en-US" altLang="ko-KR" sz="800" b="0" dirty="0"/>
              <a:t>load </a:t>
            </a:r>
            <a:r>
              <a:rPr lang="ko-KR" altLang="en-US" sz="800" b="0" dirty="0"/>
              <a:t>시 탐지중지 버튼은 비활성화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탐지대상 추가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기록물검색 화면으로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검색 화면에서 선택 한 기록물을 하단 목록에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기록물탐지 수량을 표시한다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ko-KR" altLang="en-US" sz="800" b="0" dirty="0"/>
              <a:t>탐지대상 목록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표시목록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en-US" altLang="ko-KR" sz="800" b="0" dirty="0"/>
              <a:t>     </a:t>
            </a:r>
            <a:r>
              <a:rPr lang="ko-KR" altLang="en-US" sz="800" b="0" dirty="0"/>
              <a:t>체크박스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상태</a:t>
            </a:r>
            <a:r>
              <a:rPr lang="en-US" altLang="ko-KR" sz="800" b="0" dirty="0"/>
              <a:t>, BOX, </a:t>
            </a:r>
            <a:r>
              <a:rPr lang="ko-KR" altLang="en-US" sz="800" b="0" dirty="0"/>
              <a:t>관리번호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제목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형태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배치위치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en-US" altLang="ko-KR" sz="800" b="0" dirty="0"/>
              <a:t>-   </a:t>
            </a:r>
            <a:r>
              <a:rPr lang="ko-KR" altLang="en-US" sz="800" b="0" dirty="0"/>
              <a:t>헤더 클릭 시 오름차순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내림차순 정렬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③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전체선택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전체해제</a:t>
            </a:r>
            <a:r>
              <a:rPr lang="en-US" altLang="ko-KR" sz="800" b="0" dirty="0"/>
              <a:t>)</a:t>
            </a:r>
            <a:r>
              <a:rPr lang="ko-KR" altLang="en-US" sz="800" b="0" dirty="0"/>
              <a:t> 체크박스 </a:t>
            </a:r>
            <a:r>
              <a:rPr lang="en-US" altLang="ko-KR" sz="800" b="0" dirty="0"/>
              <a:t>–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목록의 모든 행에 대한 체크박스를 선택 </a:t>
            </a:r>
            <a:r>
              <a:rPr lang="en-US" altLang="ko-KR" sz="800" b="0" dirty="0"/>
              <a:t>/ </a:t>
            </a:r>
            <a:r>
              <a:rPr lang="ko-KR" altLang="en-US" sz="800" b="0" dirty="0"/>
              <a:t>해제 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기록물삭제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체크 된 행을 목록에서 삭제한다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⑤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탐지시작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탐지 중지 외 모든 버튼을 비활성화 한다</a:t>
            </a:r>
            <a:r>
              <a:rPr lang="en-US" altLang="ko-KR" sz="800" b="0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타이머가 시작되며 </a:t>
            </a:r>
            <a:r>
              <a:rPr lang="en-US" altLang="ko-KR" sz="800" b="0" dirty="0"/>
              <a:t>RFID</a:t>
            </a:r>
            <a:r>
              <a:rPr lang="ko-KR" altLang="en-US" sz="800" b="0" dirty="0"/>
              <a:t>태그를 읽는다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탐지대상 목록에서 인식 된 기록물의 </a:t>
            </a:r>
            <a:r>
              <a:rPr lang="ko-KR" altLang="en-US" sz="800" b="0" dirty="0" err="1"/>
              <a:t>상태컬럼을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＂</a:t>
            </a:r>
            <a:r>
              <a:rPr lang="ko-KR" altLang="en-US" sz="800" b="0" dirty="0"/>
              <a:t>인식</a:t>
            </a:r>
            <a:r>
              <a:rPr lang="en-US" altLang="ko-KR" sz="800" b="0" dirty="0"/>
              <a:t>＂</a:t>
            </a:r>
            <a:r>
              <a:rPr lang="ko-KR" altLang="en-US" sz="800" b="0" dirty="0"/>
              <a:t>으로 바꾸고 행을 청록색으로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탐지 수량을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ko-KR" altLang="en-US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lvl="0" indent="0" algn="ctr" eaLnBrk="1" hangingPunct="1">
              <a:defRPr/>
            </a:pPr>
            <a:r>
              <a:rPr lang="ko-KR" altLang="en-US" sz="800" dirty="0">
                <a:solidFill>
                  <a:srgbClr val="000000"/>
                </a:solidFill>
              </a:rPr>
              <a:t>다음페이지에 계속</a:t>
            </a:r>
            <a:endParaRPr lang="en-US" altLang="ko-KR" sz="800" dirty="0">
              <a:solidFill>
                <a:srgbClr val="00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28947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기록물 탐지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15310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SFR-043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18"/>
          <p:cNvSpPr>
            <a:spLocks noChangeArrowheads="1"/>
          </p:cNvSpPr>
          <p:nvPr/>
        </p:nvSpPr>
        <p:spPr>
          <a:xfrm>
            <a:off x="5499169" y="1410218"/>
            <a:ext cx="518454" cy="15732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Oval 111"/>
          <p:cNvSpPr>
            <a:spLocks noChangeArrowheads="1"/>
          </p:cNvSpPr>
          <p:nvPr/>
        </p:nvSpPr>
        <p:spPr>
          <a:xfrm>
            <a:off x="5401629" y="125079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046" y="1813959"/>
            <a:ext cx="6485965" cy="3071550"/>
            <a:chOff x="60591" y="2118714"/>
            <a:chExt cx="6485965" cy="1389346"/>
          </a:xfrm>
        </p:grpSpPr>
        <p:sp>
          <p:nvSpPr>
            <p:cNvPr id="63" name="직사각형 18"/>
            <p:cNvSpPr>
              <a:spLocks noChangeArrowheads="1"/>
            </p:cNvSpPr>
            <p:nvPr/>
          </p:nvSpPr>
          <p:spPr>
            <a:xfrm>
              <a:off x="94818" y="2129874"/>
              <a:ext cx="6451738" cy="1378186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900">
                <a:solidFill>
                  <a:srgbClr val="FF6600"/>
                </a:solidFill>
              </a:endParaRPr>
            </a:p>
          </p:txBody>
        </p:sp>
        <p:sp>
          <p:nvSpPr>
            <p:cNvPr id="64" name="Oval 111"/>
            <p:cNvSpPr>
              <a:spLocks noChangeArrowheads="1"/>
            </p:cNvSpPr>
            <p:nvPr/>
          </p:nvSpPr>
          <p:spPr>
            <a:xfrm>
              <a:off x="60591" y="2118714"/>
              <a:ext cx="216027" cy="11151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FF6600"/>
                  </a:solidFill>
                </a:rPr>
                <a:t>2</a:t>
              </a:r>
            </a:p>
          </p:txBody>
        </p:sp>
      </p:grpSp>
      <p:sp>
        <p:nvSpPr>
          <p:cNvPr id="26" name="직사각형 18"/>
          <p:cNvSpPr>
            <a:spLocks noChangeArrowheads="1"/>
          </p:cNvSpPr>
          <p:nvPr/>
        </p:nvSpPr>
        <p:spPr>
          <a:xfrm>
            <a:off x="4995842" y="1430385"/>
            <a:ext cx="473141" cy="13715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7" name="Oval 111"/>
          <p:cNvSpPr>
            <a:spLocks noChangeArrowheads="1"/>
          </p:cNvSpPr>
          <p:nvPr/>
        </p:nvSpPr>
        <p:spPr>
          <a:xfrm>
            <a:off x="4896754" y="129732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7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8" name="직사각형 18"/>
          <p:cNvSpPr>
            <a:spLocks noChangeArrowheads="1"/>
          </p:cNvSpPr>
          <p:nvPr/>
        </p:nvSpPr>
        <p:spPr>
          <a:xfrm>
            <a:off x="50277" y="1550126"/>
            <a:ext cx="1343094" cy="16467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Oval 111"/>
          <p:cNvSpPr>
            <a:spLocks noChangeArrowheads="1"/>
          </p:cNvSpPr>
          <p:nvPr/>
        </p:nvSpPr>
        <p:spPr>
          <a:xfrm>
            <a:off x="-70959" y="140874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278674" y="1724297"/>
            <a:ext cx="139337" cy="1205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107504" y="155679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9" name="Oval 111"/>
          <p:cNvSpPr>
            <a:spLocks noChangeArrowheads="1"/>
          </p:cNvSpPr>
          <p:nvPr/>
        </p:nvSpPr>
        <p:spPr>
          <a:xfrm>
            <a:off x="6205856" y="104619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9</a:t>
            </a:r>
          </a:p>
        </p:txBody>
      </p:sp>
      <p:sp>
        <p:nvSpPr>
          <p:cNvPr id="30" name="직사각형 18"/>
          <p:cNvSpPr>
            <a:spLocks noChangeArrowheads="1"/>
          </p:cNvSpPr>
          <p:nvPr/>
        </p:nvSpPr>
        <p:spPr>
          <a:xfrm>
            <a:off x="56131" y="2216983"/>
            <a:ext cx="6449171" cy="16916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1" name="Oval 111"/>
          <p:cNvSpPr>
            <a:spLocks noChangeArrowheads="1"/>
          </p:cNvSpPr>
          <p:nvPr/>
        </p:nvSpPr>
        <p:spPr>
          <a:xfrm>
            <a:off x="-73229" y="206682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8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2" name="직사각형 18">
            <a:extLst>
              <a:ext uri="{FF2B5EF4-FFF2-40B4-BE49-F238E27FC236}">
                <a16:creationId xmlns:a16="http://schemas.microsoft.com/office/drawing/2014/main" id="{33A98E6E-AEF5-492A-A481-1AFA6208A61F}"/>
              </a:ext>
            </a:extLst>
          </p:cNvPr>
          <p:cNvSpPr>
            <a:spLocks noChangeArrowheads="1"/>
          </p:cNvSpPr>
          <p:nvPr/>
        </p:nvSpPr>
        <p:spPr>
          <a:xfrm>
            <a:off x="6035104" y="1422929"/>
            <a:ext cx="505033" cy="13590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1" name="Oval 111"/>
          <p:cNvSpPr>
            <a:spLocks noChangeArrowheads="1"/>
          </p:cNvSpPr>
          <p:nvPr/>
        </p:nvSpPr>
        <p:spPr>
          <a:xfrm>
            <a:off x="5911756" y="125827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33" name="직사각형 18">
            <a:extLst>
              <a:ext uri="{FF2B5EF4-FFF2-40B4-BE49-F238E27FC236}">
                <a16:creationId xmlns:a16="http://schemas.microsoft.com/office/drawing/2014/main" id="{32EDCB3B-B41B-4835-AE34-B0120AE83C7C}"/>
              </a:ext>
            </a:extLst>
          </p:cNvPr>
          <p:cNvSpPr>
            <a:spLocks noChangeArrowheads="1"/>
          </p:cNvSpPr>
          <p:nvPr/>
        </p:nvSpPr>
        <p:spPr>
          <a:xfrm>
            <a:off x="4493385" y="1430385"/>
            <a:ext cx="470501" cy="13715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9" name="Oval 111"/>
          <p:cNvSpPr>
            <a:spLocks noChangeArrowheads="1"/>
          </p:cNvSpPr>
          <p:nvPr/>
        </p:nvSpPr>
        <p:spPr>
          <a:xfrm>
            <a:off x="4363767" y="127845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9167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기록물 탐지</a:t>
            </a:r>
            <a:r>
              <a:rPr lang="en-US" altLang="ko-KR" sz="900" b="0"/>
              <a:t>(2/2)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UI-NTB-014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07232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⑥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기록물 탐지수량 표시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대상 </a:t>
            </a:r>
            <a:r>
              <a:rPr lang="en-US" altLang="ko-KR" sz="800" b="0" dirty="0"/>
              <a:t>: </a:t>
            </a:r>
            <a:r>
              <a:rPr lang="ko-KR" altLang="en-US" sz="800" b="0" dirty="0"/>
              <a:t>전체 의뢰 수량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탐지 완료 </a:t>
            </a:r>
            <a:r>
              <a:rPr lang="en-US" altLang="ko-KR" sz="800" b="0" dirty="0"/>
              <a:t>:</a:t>
            </a:r>
            <a:r>
              <a:rPr lang="ko-KR" altLang="en-US" sz="800" b="0" dirty="0"/>
              <a:t> </a:t>
            </a:r>
            <a:r>
              <a:rPr lang="ko-KR" altLang="en-US" sz="800" b="0" dirty="0" err="1"/>
              <a:t>상태값이</a:t>
            </a:r>
            <a:r>
              <a:rPr lang="ko-KR" altLang="en-US" sz="800" b="0" dirty="0"/>
              <a:t> 완료 인 수량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탐지 진행 </a:t>
            </a:r>
            <a:r>
              <a:rPr lang="en-US" altLang="ko-KR" sz="800" b="0" dirty="0"/>
              <a:t>:</a:t>
            </a:r>
            <a:r>
              <a:rPr lang="ko-KR" altLang="en-US" sz="800" b="0" dirty="0"/>
              <a:t> </a:t>
            </a:r>
            <a:r>
              <a:rPr lang="ko-KR" altLang="en-US" sz="800" b="0" dirty="0" err="1"/>
              <a:t>상태값이</a:t>
            </a:r>
            <a:r>
              <a:rPr lang="ko-KR" altLang="en-US" sz="800" b="0" dirty="0"/>
              <a:t> 인식 인 수량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⑦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탐지 중지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타이머를 종료하고 탐지 중지 외 모든 버튼을 활성화 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⑧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목록 행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더블클릭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상태 컬럼이 </a:t>
            </a:r>
            <a:r>
              <a:rPr lang="en-US" altLang="ko-KR" sz="800" b="0" dirty="0"/>
              <a:t>“</a:t>
            </a:r>
            <a:r>
              <a:rPr lang="ko-KR" altLang="en-US" sz="800" b="0" dirty="0"/>
              <a:t>완료</a:t>
            </a:r>
            <a:r>
              <a:rPr lang="en-US" altLang="ko-KR" sz="800" b="0" dirty="0"/>
              <a:t>”</a:t>
            </a:r>
            <a:r>
              <a:rPr lang="ko-KR" altLang="en-US" sz="800" b="0" dirty="0"/>
              <a:t>가 아닌 경우 </a:t>
            </a:r>
            <a:r>
              <a:rPr lang="ko-KR" altLang="en-US" sz="800" b="0" dirty="0" err="1"/>
              <a:t>기록물상세</a:t>
            </a:r>
            <a:r>
              <a:rPr lang="ko-KR" altLang="en-US" sz="800" b="0" dirty="0"/>
              <a:t> 화면으로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0070C0"/>
              </a:solidFill>
            </a:endParaRPr>
          </a:p>
          <a:p>
            <a:pPr eaLnBrk="1" hangingPunct="1">
              <a:defRPr/>
            </a:pPr>
            <a:r>
              <a:rPr lang="ko-KR" altLang="en-US" sz="800" b="0" dirty="0"/>
              <a:t>⑨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종료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탐지 창을 종료하고 메인으로 돌아간다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ko-KR" altLang="en-US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3484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기록물 탐지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28515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SFR-043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3F025FD5-978D-4F25-ACC5-514E5F6CBF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865" r="676" b="446"/>
          <a:stretch/>
        </p:blipFill>
        <p:spPr>
          <a:xfrm>
            <a:off x="34834" y="1166949"/>
            <a:ext cx="6522720" cy="3744685"/>
          </a:xfrm>
          <a:prstGeom prst="rect">
            <a:avLst/>
          </a:prstGeom>
        </p:spPr>
      </p:pic>
      <p:sp>
        <p:nvSpPr>
          <p:cNvPr id="33" name="직사각형 18">
            <a:extLst>
              <a:ext uri="{FF2B5EF4-FFF2-40B4-BE49-F238E27FC236}">
                <a16:creationId xmlns:a16="http://schemas.microsoft.com/office/drawing/2014/main" id="{3C361B81-3DA6-4186-8D33-65035D265963}"/>
              </a:ext>
            </a:extLst>
          </p:cNvPr>
          <p:cNvSpPr>
            <a:spLocks noChangeArrowheads="1"/>
          </p:cNvSpPr>
          <p:nvPr/>
        </p:nvSpPr>
        <p:spPr>
          <a:xfrm>
            <a:off x="5499169" y="1410218"/>
            <a:ext cx="518454" cy="15732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6" name="Oval 111">
            <a:extLst>
              <a:ext uri="{FF2B5EF4-FFF2-40B4-BE49-F238E27FC236}">
                <a16:creationId xmlns:a16="http://schemas.microsoft.com/office/drawing/2014/main" id="{2C7A5F99-0D0E-46A6-93AC-AB9FF795D739}"/>
              </a:ext>
            </a:extLst>
          </p:cNvPr>
          <p:cNvSpPr>
            <a:spLocks noChangeArrowheads="1"/>
          </p:cNvSpPr>
          <p:nvPr/>
        </p:nvSpPr>
        <p:spPr>
          <a:xfrm>
            <a:off x="5401629" y="125079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51E912-4A99-4BE4-A320-78C5A07CFA4D}"/>
              </a:ext>
            </a:extLst>
          </p:cNvPr>
          <p:cNvGrpSpPr/>
          <p:nvPr/>
        </p:nvGrpSpPr>
        <p:grpSpPr>
          <a:xfrm>
            <a:off x="28046" y="1813959"/>
            <a:ext cx="6503383" cy="3071550"/>
            <a:chOff x="60591" y="2118714"/>
            <a:chExt cx="6503383" cy="1389346"/>
          </a:xfrm>
        </p:grpSpPr>
        <p:sp>
          <p:nvSpPr>
            <p:cNvPr id="42" name="직사각형 18">
              <a:extLst>
                <a:ext uri="{FF2B5EF4-FFF2-40B4-BE49-F238E27FC236}">
                  <a16:creationId xmlns:a16="http://schemas.microsoft.com/office/drawing/2014/main" id="{E1A7346E-44EC-4861-9858-777DC8FEC88A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94818" y="2129874"/>
              <a:ext cx="6469156" cy="1378186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900">
                <a:solidFill>
                  <a:srgbClr val="FF6600"/>
                </a:solidFill>
              </a:endParaRPr>
            </a:p>
          </p:txBody>
        </p:sp>
        <p:sp>
          <p:nvSpPr>
            <p:cNvPr id="43" name="Oval 111">
              <a:extLst>
                <a:ext uri="{FF2B5EF4-FFF2-40B4-BE49-F238E27FC236}">
                  <a16:creationId xmlns:a16="http://schemas.microsoft.com/office/drawing/2014/main" id="{B6D37FB8-7F9F-49C9-B832-F4CA23FECB03}"/>
                </a:ext>
              </a:extLst>
            </p:cNvPr>
            <p:cNvSpPr>
              <a:spLocks noChangeArrowheads="1"/>
            </p:cNvSpPr>
            <p:nvPr/>
          </p:nvSpPr>
          <p:spPr>
            <a:xfrm>
              <a:off x="60591" y="2118714"/>
              <a:ext cx="216027" cy="11151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srgbClr val="FF6600"/>
                  </a:solidFill>
                </a:rPr>
                <a:t>2</a:t>
              </a:r>
            </a:p>
          </p:txBody>
        </p:sp>
      </p:grpSp>
      <p:sp>
        <p:nvSpPr>
          <p:cNvPr id="44" name="직사각형 18">
            <a:extLst>
              <a:ext uri="{FF2B5EF4-FFF2-40B4-BE49-F238E27FC236}">
                <a16:creationId xmlns:a16="http://schemas.microsoft.com/office/drawing/2014/main" id="{878B25B7-F0B6-4A02-B8BB-BCB313A28067}"/>
              </a:ext>
            </a:extLst>
          </p:cNvPr>
          <p:cNvSpPr>
            <a:spLocks noChangeArrowheads="1"/>
          </p:cNvSpPr>
          <p:nvPr/>
        </p:nvSpPr>
        <p:spPr>
          <a:xfrm>
            <a:off x="4995842" y="1430385"/>
            <a:ext cx="473141" cy="13715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6" name="Oval 111">
            <a:extLst>
              <a:ext uri="{FF2B5EF4-FFF2-40B4-BE49-F238E27FC236}">
                <a16:creationId xmlns:a16="http://schemas.microsoft.com/office/drawing/2014/main" id="{0D3DBD2A-F708-4636-A37F-A3BBD17938F9}"/>
              </a:ext>
            </a:extLst>
          </p:cNvPr>
          <p:cNvSpPr>
            <a:spLocks noChangeArrowheads="1"/>
          </p:cNvSpPr>
          <p:nvPr/>
        </p:nvSpPr>
        <p:spPr>
          <a:xfrm>
            <a:off x="4896754" y="129732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7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47" name="직사각형 18">
            <a:extLst>
              <a:ext uri="{FF2B5EF4-FFF2-40B4-BE49-F238E27FC236}">
                <a16:creationId xmlns:a16="http://schemas.microsoft.com/office/drawing/2014/main" id="{BAD21736-8978-42CB-BA2C-FCE11AF95BEA}"/>
              </a:ext>
            </a:extLst>
          </p:cNvPr>
          <p:cNvSpPr>
            <a:spLocks noChangeArrowheads="1"/>
          </p:cNvSpPr>
          <p:nvPr/>
        </p:nvSpPr>
        <p:spPr>
          <a:xfrm>
            <a:off x="50277" y="1550126"/>
            <a:ext cx="1343094" cy="16467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2" name="Oval 111">
            <a:extLst>
              <a:ext uri="{FF2B5EF4-FFF2-40B4-BE49-F238E27FC236}">
                <a16:creationId xmlns:a16="http://schemas.microsoft.com/office/drawing/2014/main" id="{6A7B1060-90ED-477F-A040-179214597EED}"/>
              </a:ext>
            </a:extLst>
          </p:cNvPr>
          <p:cNvSpPr>
            <a:spLocks noChangeArrowheads="1"/>
          </p:cNvSpPr>
          <p:nvPr/>
        </p:nvSpPr>
        <p:spPr>
          <a:xfrm>
            <a:off x="-70959" y="140874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53" name="직사각형 18">
            <a:extLst>
              <a:ext uri="{FF2B5EF4-FFF2-40B4-BE49-F238E27FC236}">
                <a16:creationId xmlns:a16="http://schemas.microsoft.com/office/drawing/2014/main" id="{AF7B4555-F3B7-41F4-912A-8AA310BE8378}"/>
              </a:ext>
            </a:extLst>
          </p:cNvPr>
          <p:cNvSpPr>
            <a:spLocks noChangeArrowheads="1"/>
          </p:cNvSpPr>
          <p:nvPr/>
        </p:nvSpPr>
        <p:spPr>
          <a:xfrm>
            <a:off x="278674" y="1724297"/>
            <a:ext cx="139337" cy="1205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4" name="Oval 111">
            <a:extLst>
              <a:ext uri="{FF2B5EF4-FFF2-40B4-BE49-F238E27FC236}">
                <a16:creationId xmlns:a16="http://schemas.microsoft.com/office/drawing/2014/main" id="{94354E1F-F3DF-4EDB-BFE8-D79545C6B8AB}"/>
              </a:ext>
            </a:extLst>
          </p:cNvPr>
          <p:cNvSpPr>
            <a:spLocks noChangeArrowheads="1"/>
          </p:cNvSpPr>
          <p:nvPr/>
        </p:nvSpPr>
        <p:spPr>
          <a:xfrm>
            <a:off x="107504" y="155679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55" name="Oval 111">
            <a:extLst>
              <a:ext uri="{FF2B5EF4-FFF2-40B4-BE49-F238E27FC236}">
                <a16:creationId xmlns:a16="http://schemas.microsoft.com/office/drawing/2014/main" id="{4914E55C-F09C-4946-BB00-4AADD0885F19}"/>
              </a:ext>
            </a:extLst>
          </p:cNvPr>
          <p:cNvSpPr>
            <a:spLocks noChangeArrowheads="1"/>
          </p:cNvSpPr>
          <p:nvPr/>
        </p:nvSpPr>
        <p:spPr>
          <a:xfrm>
            <a:off x="6205856" y="104619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9</a:t>
            </a:r>
          </a:p>
        </p:txBody>
      </p:sp>
      <p:sp>
        <p:nvSpPr>
          <p:cNvPr id="56" name="직사각형 18">
            <a:extLst>
              <a:ext uri="{FF2B5EF4-FFF2-40B4-BE49-F238E27FC236}">
                <a16:creationId xmlns:a16="http://schemas.microsoft.com/office/drawing/2014/main" id="{7661A710-63A8-4E0B-94FC-B50E71A9F4D6}"/>
              </a:ext>
            </a:extLst>
          </p:cNvPr>
          <p:cNvSpPr>
            <a:spLocks noChangeArrowheads="1"/>
          </p:cNvSpPr>
          <p:nvPr/>
        </p:nvSpPr>
        <p:spPr>
          <a:xfrm>
            <a:off x="56131" y="2216983"/>
            <a:ext cx="6449171" cy="16916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7" name="Oval 111">
            <a:extLst>
              <a:ext uri="{FF2B5EF4-FFF2-40B4-BE49-F238E27FC236}">
                <a16:creationId xmlns:a16="http://schemas.microsoft.com/office/drawing/2014/main" id="{6DAE103E-BEE3-4955-A960-DD6B9945791E}"/>
              </a:ext>
            </a:extLst>
          </p:cNvPr>
          <p:cNvSpPr>
            <a:spLocks noChangeArrowheads="1"/>
          </p:cNvSpPr>
          <p:nvPr/>
        </p:nvSpPr>
        <p:spPr>
          <a:xfrm>
            <a:off x="-73229" y="206682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8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60" name="직사각형 18">
            <a:extLst>
              <a:ext uri="{FF2B5EF4-FFF2-40B4-BE49-F238E27FC236}">
                <a16:creationId xmlns:a16="http://schemas.microsoft.com/office/drawing/2014/main" id="{18436C62-B4EC-472E-B151-5EC5C4FD0C7E}"/>
              </a:ext>
            </a:extLst>
          </p:cNvPr>
          <p:cNvSpPr>
            <a:spLocks noChangeArrowheads="1"/>
          </p:cNvSpPr>
          <p:nvPr/>
        </p:nvSpPr>
        <p:spPr>
          <a:xfrm>
            <a:off x="6035104" y="1422929"/>
            <a:ext cx="505033" cy="13590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1" name="Oval 111">
            <a:extLst>
              <a:ext uri="{FF2B5EF4-FFF2-40B4-BE49-F238E27FC236}">
                <a16:creationId xmlns:a16="http://schemas.microsoft.com/office/drawing/2014/main" id="{EB695136-97C3-4BD9-A2B7-24D5E2B0B025}"/>
              </a:ext>
            </a:extLst>
          </p:cNvPr>
          <p:cNvSpPr>
            <a:spLocks noChangeArrowheads="1"/>
          </p:cNvSpPr>
          <p:nvPr/>
        </p:nvSpPr>
        <p:spPr>
          <a:xfrm>
            <a:off x="5911756" y="125827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62" name="직사각형 18">
            <a:extLst>
              <a:ext uri="{FF2B5EF4-FFF2-40B4-BE49-F238E27FC236}">
                <a16:creationId xmlns:a16="http://schemas.microsoft.com/office/drawing/2014/main" id="{7AE59325-1AFD-4E56-8187-BDEC830738D1}"/>
              </a:ext>
            </a:extLst>
          </p:cNvPr>
          <p:cNvSpPr>
            <a:spLocks noChangeArrowheads="1"/>
          </p:cNvSpPr>
          <p:nvPr/>
        </p:nvSpPr>
        <p:spPr>
          <a:xfrm>
            <a:off x="4493385" y="1430385"/>
            <a:ext cx="470501" cy="13715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5" name="Oval 111">
            <a:extLst>
              <a:ext uri="{FF2B5EF4-FFF2-40B4-BE49-F238E27FC236}">
                <a16:creationId xmlns:a16="http://schemas.microsoft.com/office/drawing/2014/main" id="{0D6FDFE2-A4D0-43DC-8DC3-98CA51D402F1}"/>
              </a:ext>
            </a:extLst>
          </p:cNvPr>
          <p:cNvSpPr>
            <a:spLocks noChangeArrowheads="1"/>
          </p:cNvSpPr>
          <p:nvPr/>
        </p:nvSpPr>
        <p:spPr>
          <a:xfrm>
            <a:off x="4363767" y="127845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215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482" r="433" b="941"/>
          <a:stretch/>
        </p:blipFill>
        <p:spPr>
          <a:xfrm>
            <a:off x="87086" y="1071154"/>
            <a:ext cx="6400800" cy="3762103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기록물 검색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UI-NTB-015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07232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검색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탐지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탐지대상 추가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검색조건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관리번호 검색 가능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관리번호 </a:t>
            </a:r>
            <a:r>
              <a:rPr lang="en-US" altLang="ko-KR" sz="800" b="0" dirty="0"/>
              <a:t>10</a:t>
            </a:r>
            <a:r>
              <a:rPr lang="ko-KR" altLang="en-US" sz="800" b="0" dirty="0"/>
              <a:t>자리로 입력</a:t>
            </a:r>
            <a:r>
              <a:rPr lang="en-US" altLang="ko-KR" sz="800" b="0" dirty="0"/>
              <a:t>,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“=“</a:t>
            </a:r>
            <a:r>
              <a:rPr lang="ko-KR" altLang="en-US" sz="800" b="0" dirty="0"/>
              <a:t>조건으로 검색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조회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검색조건에 맞는 기록물 목록을 조회한다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기록물 목록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표시목록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en-US" altLang="ko-KR" sz="800" b="0" dirty="0"/>
              <a:t>     No, BOX, </a:t>
            </a:r>
            <a:r>
              <a:rPr lang="ko-KR" altLang="en-US" sz="800" b="0" dirty="0"/>
              <a:t>관리번호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제목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문서타입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보관위치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현위치</a:t>
            </a:r>
            <a:r>
              <a:rPr lang="en-US" altLang="ko-KR" sz="800" b="0" dirty="0"/>
              <a:t>, TAG_ID 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선택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체크 된 행의 데이터를 선택하여 기록물탐지 목록에 전달 후 기록물검색 창을 종료하고 기록물탐지 화면으로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⑤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취소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아무 작업 없이 기록물탐지 화면으로 이동한다</a:t>
            </a:r>
            <a:r>
              <a:rPr lang="en-US" altLang="ko-KR" sz="800" b="0" dirty="0"/>
              <a:t>.</a:t>
            </a:r>
            <a:endParaRPr lang="ko-KR" altLang="en-US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9582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IF-RF-061</a:t>
                      </a: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기록물 탐지 </a:t>
            </a:r>
            <a:r>
              <a:rPr lang="en-US" altLang="ko-KR" sz="900"/>
              <a:t>&gt; </a:t>
            </a:r>
            <a:r>
              <a:rPr lang="ko-KR" altLang="en-US" sz="900"/>
              <a:t>탐지대상 추가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80142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SFR-043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18"/>
          <p:cNvSpPr>
            <a:spLocks noChangeArrowheads="1"/>
          </p:cNvSpPr>
          <p:nvPr/>
        </p:nvSpPr>
        <p:spPr>
          <a:xfrm>
            <a:off x="432873" y="1363947"/>
            <a:ext cx="2780589" cy="19488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Oval 111"/>
          <p:cNvSpPr>
            <a:spLocks noChangeArrowheads="1"/>
          </p:cNvSpPr>
          <p:nvPr/>
        </p:nvSpPr>
        <p:spPr>
          <a:xfrm>
            <a:off x="324810" y="120591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7112" y="1679873"/>
            <a:ext cx="6456238" cy="3139777"/>
            <a:chOff x="34054" y="1875272"/>
            <a:chExt cx="6456238" cy="3139777"/>
          </a:xfrm>
        </p:grpSpPr>
        <p:sp>
          <p:nvSpPr>
            <p:cNvPr id="63" name="직사각형 18"/>
            <p:cNvSpPr>
              <a:spLocks noChangeArrowheads="1"/>
            </p:cNvSpPr>
            <p:nvPr/>
          </p:nvSpPr>
          <p:spPr>
            <a:xfrm>
              <a:off x="114892" y="1986099"/>
              <a:ext cx="6375400" cy="3028950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900">
                <a:solidFill>
                  <a:srgbClr val="FF6600"/>
                </a:solidFill>
              </a:endParaRPr>
            </a:p>
          </p:txBody>
        </p:sp>
        <p:sp>
          <p:nvSpPr>
            <p:cNvPr id="64" name="Oval 111"/>
            <p:cNvSpPr>
              <a:spLocks noChangeArrowheads="1"/>
            </p:cNvSpPr>
            <p:nvPr/>
          </p:nvSpPr>
          <p:spPr>
            <a:xfrm>
              <a:off x="34054" y="1875272"/>
              <a:ext cx="216027" cy="2160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rgbClr val="FF6600"/>
                  </a:solidFill>
                </a:rPr>
                <a:t>3</a:t>
              </a:r>
              <a:endParaRPr lang="en-US" altLang="ko-KR" sz="9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8" name="직사각형 18"/>
          <p:cNvSpPr>
            <a:spLocks noChangeArrowheads="1"/>
          </p:cNvSpPr>
          <p:nvPr/>
        </p:nvSpPr>
        <p:spPr>
          <a:xfrm>
            <a:off x="5990963" y="1598808"/>
            <a:ext cx="466987" cy="15379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Oval 111"/>
          <p:cNvSpPr>
            <a:spLocks noChangeArrowheads="1"/>
          </p:cNvSpPr>
          <p:nvPr/>
        </p:nvSpPr>
        <p:spPr>
          <a:xfrm>
            <a:off x="5903848" y="147215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4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3" name="Oval 111"/>
          <p:cNvSpPr>
            <a:spLocks noChangeArrowheads="1"/>
          </p:cNvSpPr>
          <p:nvPr/>
        </p:nvSpPr>
        <p:spPr>
          <a:xfrm>
            <a:off x="6136527" y="98138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5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1" name="직사각형 18"/>
          <p:cNvSpPr>
            <a:spLocks noChangeArrowheads="1"/>
          </p:cNvSpPr>
          <p:nvPr/>
        </p:nvSpPr>
        <p:spPr>
          <a:xfrm>
            <a:off x="5992958" y="1384182"/>
            <a:ext cx="455467" cy="16839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2" name="Oval 111"/>
          <p:cNvSpPr>
            <a:spLocks noChangeArrowheads="1"/>
          </p:cNvSpPr>
          <p:nvPr/>
        </p:nvSpPr>
        <p:spPr>
          <a:xfrm>
            <a:off x="5884895" y="124143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2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3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t="1489" r="963" b="1452"/>
          <a:stretch/>
        </p:blipFill>
        <p:spPr>
          <a:xfrm>
            <a:off x="1644649" y="939801"/>
            <a:ext cx="3238501" cy="3905250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기록물 상세</a:t>
            </a:r>
            <a:r>
              <a:rPr lang="en-US" altLang="ko-KR" sz="900" b="0"/>
              <a:t>(1/2)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UI-NTB-016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8"/>
            <a:ext cx="2555776" cy="46089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상세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탐지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상세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  <a:endParaRPr lang="en-US" altLang="ko-KR" sz="800" b="0" dirty="0"/>
          </a:p>
          <a:p>
            <a:pPr eaLnBrk="1" hangingPunct="1">
              <a:defRPr/>
            </a:pPr>
            <a:r>
              <a:rPr lang="ko-KR" altLang="en-US" sz="800" b="0" dirty="0"/>
              <a:t>① 기록물 상세 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선물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행정박물</a:t>
            </a:r>
            <a:r>
              <a:rPr lang="ko-KR" altLang="en-US" sz="800" b="0" dirty="0"/>
              <a:t> 탭으로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관리번호 입력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조회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기록물탐지에서 선택 한 관리번호를 가져와 보여준다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입력한 관리번호에 해당하는 기록물 정보를 </a:t>
            </a:r>
            <a:r>
              <a:rPr lang="en-US" altLang="ko-KR" sz="800" b="0" dirty="0"/>
              <a:t>PAMS</a:t>
            </a:r>
            <a:r>
              <a:rPr lang="ko-KR" altLang="en-US" sz="800" b="0" dirty="0"/>
              <a:t>에서 조회한다</a:t>
            </a:r>
            <a:r>
              <a:rPr lang="en-US" altLang="ko-KR" sz="800" b="0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③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기록물 상세 정보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표시정보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en-US" altLang="ko-KR" sz="800" b="0" dirty="0">
                <a:solidFill>
                  <a:srgbClr val="FF0000"/>
                </a:solidFill>
              </a:rPr>
              <a:t>     </a:t>
            </a:r>
            <a:r>
              <a:rPr lang="ko-KR" altLang="en-US" sz="800" b="0" dirty="0"/>
              <a:t>제목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대통령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형태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생산기관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생산년도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보관위치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분류체계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권수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쪽수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현위치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/>
              <a:t>RF</a:t>
            </a:r>
            <a:r>
              <a:rPr lang="ko-KR" altLang="en-US" sz="800" b="0" dirty="0"/>
              <a:t>출력 </a:t>
            </a:r>
            <a:r>
              <a:rPr lang="ko-KR" altLang="en-US" sz="800" b="0" dirty="0" err="1"/>
              <a:t>감쇄값</a:t>
            </a:r>
            <a:r>
              <a:rPr lang="ko-KR" altLang="en-US" sz="800" b="0" dirty="0"/>
              <a:t> 입력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환경설정에서 설정 된 근접탐지 업무 </a:t>
            </a:r>
            <a:r>
              <a:rPr lang="en-US" altLang="ko-KR" sz="800" b="0" dirty="0"/>
              <a:t>RF</a:t>
            </a:r>
            <a:r>
              <a:rPr lang="ko-KR" altLang="en-US" sz="800" b="0" dirty="0"/>
              <a:t>출력 </a:t>
            </a:r>
            <a:r>
              <a:rPr lang="ko-KR" altLang="en-US" sz="800" b="0" dirty="0" err="1"/>
              <a:t>감쇄값을</a:t>
            </a:r>
            <a:r>
              <a:rPr lang="ko-KR" altLang="en-US" sz="800" b="0" dirty="0"/>
              <a:t> 초기값으로 보여준다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수정 가능한 설정 범위는 </a:t>
            </a:r>
            <a:r>
              <a:rPr lang="en-US" altLang="ko-KR" sz="800" b="0" dirty="0"/>
              <a:t>0~30</a:t>
            </a:r>
            <a:r>
              <a:rPr lang="ko-KR" altLang="en-US" sz="800" b="0" dirty="0"/>
              <a:t>이다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값 수정 시 근접탐지 업무 </a:t>
            </a:r>
            <a:r>
              <a:rPr lang="en-US" altLang="ko-KR" sz="800" b="0" dirty="0"/>
              <a:t>RF</a:t>
            </a:r>
            <a:r>
              <a:rPr lang="ko-KR" altLang="en-US" sz="800" b="0" dirty="0"/>
              <a:t>출력 </a:t>
            </a:r>
            <a:r>
              <a:rPr lang="ko-KR" altLang="en-US" sz="800" b="0" dirty="0" err="1"/>
              <a:t>감쇄값</a:t>
            </a:r>
            <a:r>
              <a:rPr lang="ko-KR" altLang="en-US" sz="800" b="0" dirty="0"/>
              <a:t> 설정이 변경된다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⑤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시작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탐지출력 </a:t>
            </a:r>
            <a:r>
              <a:rPr lang="ko-KR" altLang="en-US" sz="800" b="0" dirty="0" err="1"/>
              <a:t>입력칸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시작버튼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태그인식 버튼을 비활성화 한다</a:t>
            </a:r>
            <a:r>
              <a:rPr lang="en-US" altLang="ko-KR" sz="800" b="0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타이머가 시작되며 </a:t>
            </a:r>
            <a:r>
              <a:rPr lang="en-US" altLang="ko-KR" sz="800" b="0" dirty="0"/>
              <a:t>RFID</a:t>
            </a:r>
            <a:r>
              <a:rPr lang="ko-KR" altLang="en-US" sz="800" b="0" dirty="0"/>
              <a:t>태그를 읽는다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관리번호가 동일한 기록물이 인식 된다면</a:t>
            </a:r>
            <a:r>
              <a:rPr lang="en-US" altLang="ko-KR" sz="800" b="0" dirty="0"/>
              <a:t>, “</a:t>
            </a:r>
            <a:r>
              <a:rPr lang="ko-KR" altLang="en-US" sz="800" b="0" dirty="0"/>
              <a:t>기록물 발견</a:t>
            </a:r>
            <a:r>
              <a:rPr lang="en-US" altLang="ko-KR" sz="800" b="0" dirty="0"/>
              <a:t>“ </a:t>
            </a:r>
            <a:r>
              <a:rPr lang="ko-KR" altLang="en-US" sz="800" b="0" dirty="0"/>
              <a:t>창을 </a:t>
            </a:r>
            <a:r>
              <a:rPr lang="en-US" altLang="ko-KR" sz="800" b="0" dirty="0"/>
              <a:t>0.5</a:t>
            </a:r>
            <a:r>
              <a:rPr lang="ko-KR" altLang="en-US" sz="800" b="0" dirty="0"/>
              <a:t>초간 띄우고 완료 버튼을 활성화 한다</a:t>
            </a:r>
            <a:r>
              <a:rPr lang="en-US" altLang="ko-KR" sz="800" b="0" dirty="0"/>
              <a:t>.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lvl="0" indent="0" algn="ctr" eaLnBrk="1" hangingPunct="1">
              <a:defRPr/>
            </a:pPr>
            <a:r>
              <a:rPr lang="ko-KR" altLang="en-US" sz="800" dirty="0">
                <a:solidFill>
                  <a:srgbClr val="000000"/>
                </a:solidFill>
              </a:rPr>
              <a:t>다음페이지에 계속</a:t>
            </a:r>
            <a:endParaRPr lang="en-US" altLang="ko-KR" sz="800" dirty="0">
              <a:solidFill>
                <a:srgbClr val="00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84463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IF-RF-062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IF-RF-063</a:t>
                      </a: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기록물 탐지 </a:t>
            </a:r>
            <a:r>
              <a:rPr lang="en-US" altLang="ko-KR" sz="900"/>
              <a:t>&gt; </a:t>
            </a:r>
            <a:r>
              <a:rPr lang="ko-KR" altLang="en-US" sz="900"/>
              <a:t>기록물 상세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65173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18"/>
          <p:cNvSpPr>
            <a:spLocks noChangeArrowheads="1"/>
          </p:cNvSpPr>
          <p:nvPr/>
        </p:nvSpPr>
        <p:spPr>
          <a:xfrm>
            <a:off x="1651000" y="1352550"/>
            <a:ext cx="1612900" cy="20955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Oval 111"/>
          <p:cNvSpPr>
            <a:spLocks noChangeArrowheads="1"/>
          </p:cNvSpPr>
          <p:nvPr/>
        </p:nvSpPr>
        <p:spPr>
          <a:xfrm>
            <a:off x="1572484" y="121000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18" name="직사각형 18"/>
          <p:cNvSpPr>
            <a:spLocks noChangeArrowheads="1"/>
          </p:cNvSpPr>
          <p:nvPr/>
        </p:nvSpPr>
        <p:spPr>
          <a:xfrm>
            <a:off x="1866996" y="1905107"/>
            <a:ext cx="2920904" cy="2729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/>
          <p:cNvSpPr>
            <a:spLocks noChangeArrowheads="1"/>
          </p:cNvSpPr>
          <p:nvPr/>
        </p:nvSpPr>
        <p:spPr>
          <a:xfrm>
            <a:off x="1749240" y="177230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2" name="직사각형 18"/>
          <p:cNvSpPr>
            <a:spLocks noChangeArrowheads="1"/>
          </p:cNvSpPr>
          <p:nvPr/>
        </p:nvSpPr>
        <p:spPr>
          <a:xfrm>
            <a:off x="1866900" y="2234019"/>
            <a:ext cx="2920999" cy="228718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3" name="Oval 111"/>
          <p:cNvSpPr>
            <a:spLocks noChangeArrowheads="1"/>
          </p:cNvSpPr>
          <p:nvPr/>
        </p:nvSpPr>
        <p:spPr>
          <a:xfrm>
            <a:off x="1749239" y="213627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30" name="직사각형 18"/>
          <p:cNvSpPr>
            <a:spLocks noChangeArrowheads="1"/>
          </p:cNvSpPr>
          <p:nvPr/>
        </p:nvSpPr>
        <p:spPr>
          <a:xfrm>
            <a:off x="1866900" y="4528115"/>
            <a:ext cx="1612900" cy="25978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1" name="Oval 111"/>
          <p:cNvSpPr>
            <a:spLocks noChangeArrowheads="1"/>
          </p:cNvSpPr>
          <p:nvPr/>
        </p:nvSpPr>
        <p:spPr>
          <a:xfrm>
            <a:off x="1758886" y="441053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4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43" name="Oval 111"/>
          <p:cNvSpPr>
            <a:spLocks noChangeArrowheads="1"/>
          </p:cNvSpPr>
          <p:nvPr/>
        </p:nvSpPr>
        <p:spPr>
          <a:xfrm>
            <a:off x="4476750" y="89318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10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44" name="직사각형 18">
            <a:extLst>
              <a:ext uri="{FF2B5EF4-FFF2-40B4-BE49-F238E27FC236}">
                <a16:creationId xmlns:a16="http://schemas.microsoft.com/office/drawing/2014/main" id="{AAB2F0CE-5DF4-4396-9D33-FE9B9B6682C8}"/>
              </a:ext>
            </a:extLst>
          </p:cNvPr>
          <p:cNvSpPr>
            <a:spLocks noChangeArrowheads="1"/>
          </p:cNvSpPr>
          <p:nvPr/>
        </p:nvSpPr>
        <p:spPr>
          <a:xfrm>
            <a:off x="3568700" y="4553515"/>
            <a:ext cx="552450" cy="19628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6" name="직사각형 18">
            <a:extLst>
              <a:ext uri="{FF2B5EF4-FFF2-40B4-BE49-F238E27FC236}">
                <a16:creationId xmlns:a16="http://schemas.microsoft.com/office/drawing/2014/main" id="{16BE1DBF-D70B-4096-97EC-1C174708B4BD}"/>
              </a:ext>
            </a:extLst>
          </p:cNvPr>
          <p:cNvSpPr>
            <a:spLocks noChangeArrowheads="1"/>
          </p:cNvSpPr>
          <p:nvPr/>
        </p:nvSpPr>
        <p:spPr>
          <a:xfrm>
            <a:off x="4203700" y="4572000"/>
            <a:ext cx="546100" cy="17780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3" name="Oval 111"/>
          <p:cNvSpPr>
            <a:spLocks noChangeArrowheads="1"/>
          </p:cNvSpPr>
          <p:nvPr/>
        </p:nvSpPr>
        <p:spPr>
          <a:xfrm>
            <a:off x="3450569" y="443349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5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4091474" y="444507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6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47" name="직사각형 18">
            <a:extLst>
              <a:ext uri="{FF2B5EF4-FFF2-40B4-BE49-F238E27FC236}">
                <a16:creationId xmlns:a16="http://schemas.microsoft.com/office/drawing/2014/main" id="{83867CD3-BE6E-431C-899E-AAAACD0FE399}"/>
              </a:ext>
            </a:extLst>
          </p:cNvPr>
          <p:cNvSpPr>
            <a:spLocks noChangeArrowheads="1"/>
          </p:cNvSpPr>
          <p:nvPr/>
        </p:nvSpPr>
        <p:spPr>
          <a:xfrm>
            <a:off x="2987674" y="1615183"/>
            <a:ext cx="593726" cy="23266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7" name="Oval 111"/>
          <p:cNvSpPr>
            <a:spLocks noChangeArrowheads="1"/>
          </p:cNvSpPr>
          <p:nvPr/>
        </p:nvSpPr>
        <p:spPr>
          <a:xfrm>
            <a:off x="2879660" y="148603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7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52" name="직사각형 18">
            <a:extLst>
              <a:ext uri="{FF2B5EF4-FFF2-40B4-BE49-F238E27FC236}">
                <a16:creationId xmlns:a16="http://schemas.microsoft.com/office/drawing/2014/main" id="{9EA60798-1A7E-4CBB-A70F-88C582528794}"/>
              </a:ext>
            </a:extLst>
          </p:cNvPr>
          <p:cNvSpPr>
            <a:spLocks noChangeArrowheads="1"/>
          </p:cNvSpPr>
          <p:nvPr/>
        </p:nvSpPr>
        <p:spPr>
          <a:xfrm>
            <a:off x="3616324" y="1615183"/>
            <a:ext cx="593726" cy="23266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9" name="Oval 111"/>
          <p:cNvSpPr>
            <a:spLocks noChangeArrowheads="1"/>
          </p:cNvSpPr>
          <p:nvPr/>
        </p:nvSpPr>
        <p:spPr>
          <a:xfrm>
            <a:off x="3508261" y="150716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8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53" name="직사각형 18">
            <a:extLst>
              <a:ext uri="{FF2B5EF4-FFF2-40B4-BE49-F238E27FC236}">
                <a16:creationId xmlns:a16="http://schemas.microsoft.com/office/drawing/2014/main" id="{0F30A3DB-78BE-4D7E-BCF1-C93C592D7035}"/>
              </a:ext>
            </a:extLst>
          </p:cNvPr>
          <p:cNvSpPr>
            <a:spLocks noChangeArrowheads="1"/>
          </p:cNvSpPr>
          <p:nvPr/>
        </p:nvSpPr>
        <p:spPr>
          <a:xfrm>
            <a:off x="4238624" y="1602483"/>
            <a:ext cx="593726" cy="23266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1" name="Oval 111"/>
          <p:cNvSpPr>
            <a:spLocks noChangeArrowheads="1"/>
          </p:cNvSpPr>
          <p:nvPr/>
        </p:nvSpPr>
        <p:spPr>
          <a:xfrm>
            <a:off x="4127437" y="147954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9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33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A6334B-F4D6-42F1-AB18-DB1D162C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25880"/>
              </p:ext>
            </p:extLst>
          </p:nvPr>
        </p:nvGraphicFramePr>
        <p:xfrm>
          <a:off x="468499" y="1502665"/>
          <a:ext cx="8224576" cy="3890852"/>
        </p:xfrm>
        <a:graphic>
          <a:graphicData uri="http://schemas.openxmlformats.org/drawingml/2006/table">
            <a:tbl>
              <a:tblPr/>
              <a:tblGrid>
                <a:gridCol w="59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42"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No</a:t>
                      </a:r>
                      <a:endParaRPr lang="ko-KR" alt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버전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변경일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사유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내용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작성자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승인자</a:t>
                      </a:r>
                      <a:endParaRPr 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0.1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최초작성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백창훈</a:t>
                      </a: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1.1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요구사항 반영</a:t>
                      </a: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백창훈</a:t>
                      </a: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송영현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1.2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설계 단계 감리 조치사항 반영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백창훈</a:t>
                      </a: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송영현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Rectangle 548">
            <a:extLst>
              <a:ext uri="{FF2B5EF4-FFF2-40B4-BE49-F238E27FC236}">
                <a16:creationId xmlns:a16="http://schemas.microsoft.com/office/drawing/2014/main" id="{EC68B703-9522-48F6-844F-9E48FC7A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14" y="5521869"/>
            <a:ext cx="6463812" cy="6601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1) </a:t>
            </a:r>
            <a:r>
              <a:rPr lang="ko-KR" altLang="en-US" sz="738" dirty="0">
                <a:cs typeface="Arial" charset="0"/>
              </a:rPr>
              <a:t>버전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초안은 </a:t>
            </a:r>
            <a:r>
              <a:rPr lang="en-US" altLang="ko-KR" sz="738" dirty="0">
                <a:cs typeface="Arial" charset="0"/>
              </a:rPr>
              <a:t>0.1</a:t>
            </a:r>
            <a:r>
              <a:rPr lang="ko-KR" altLang="en-US" sz="738" dirty="0">
                <a:cs typeface="Arial" charset="0"/>
              </a:rPr>
              <a:t>으로 표시 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검토 된 이후 승인을 득한 이후에는 </a:t>
            </a:r>
            <a:r>
              <a:rPr lang="en-US" altLang="ko-KR" sz="738" dirty="0">
                <a:cs typeface="Arial" charset="0"/>
              </a:rPr>
              <a:t>1.0</a:t>
            </a:r>
            <a:r>
              <a:rPr lang="ko-KR" altLang="en-US" sz="738" dirty="0">
                <a:cs typeface="Arial" charset="0"/>
              </a:rPr>
              <a:t>부터 시작하여 정수 단위로 변경 관리 함</a:t>
            </a:r>
            <a:r>
              <a:rPr lang="en-US" altLang="ko-KR" sz="738" dirty="0">
                <a:cs typeface="Arial" charset="0"/>
              </a:rPr>
              <a:t>,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ko-KR" altLang="en-US" sz="738" dirty="0">
                <a:cs typeface="Arial" charset="0"/>
              </a:rPr>
              <a:t>   변경 발생 시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소수점 아래 번호로 관리하고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바뀔 정도의 큰 변경이 발생하면 상위 정수를 변경 함</a:t>
            </a:r>
            <a:r>
              <a:rPr lang="en-US" altLang="ko-KR" sz="738" dirty="0">
                <a:cs typeface="Arial" charset="0"/>
              </a:rPr>
              <a:t>.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   (</a:t>
            </a:r>
            <a:r>
              <a:rPr lang="ko-KR" altLang="en-US" sz="738" dirty="0">
                <a:cs typeface="Arial" charset="0"/>
              </a:rPr>
              <a:t>예</a:t>
            </a:r>
            <a:r>
              <a:rPr lang="en-US" altLang="ko-KR" sz="738" dirty="0">
                <a:cs typeface="Arial" charset="0"/>
              </a:rPr>
              <a:t>, V1.2 : 2</a:t>
            </a:r>
            <a:r>
              <a:rPr lang="ko-KR" altLang="en-US" sz="738" dirty="0">
                <a:cs typeface="Arial" charset="0"/>
              </a:rPr>
              <a:t>번 수정됨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변경되면 </a:t>
            </a:r>
            <a:r>
              <a:rPr lang="en-US" altLang="ko-KR" sz="738" dirty="0">
                <a:cs typeface="Arial" charset="0"/>
              </a:rPr>
              <a:t>V2.0 </a:t>
            </a:r>
            <a:r>
              <a:rPr lang="ko-KR" altLang="en-US" sz="738" dirty="0">
                <a:cs typeface="Arial" charset="0"/>
              </a:rPr>
              <a:t>이 됨</a:t>
            </a:r>
            <a:r>
              <a:rPr lang="en-US" altLang="ko-KR" sz="738" dirty="0">
                <a:cs typeface="Arial" charset="0"/>
              </a:rPr>
              <a:t>)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2) </a:t>
            </a:r>
            <a:r>
              <a:rPr lang="ko-KR" altLang="en-US" sz="738" dirty="0">
                <a:cs typeface="Arial" charset="0"/>
              </a:rPr>
              <a:t>변경 사유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내용이 이전 문서에 대해 신규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추가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수정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삭제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검토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승인 인지 선택 기입</a:t>
            </a:r>
            <a:endParaRPr lang="ko-KR" altLang="en-US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3) </a:t>
            </a:r>
            <a:r>
              <a:rPr lang="ko-KR" altLang="en-US" sz="738" dirty="0">
                <a:cs typeface="Arial" charset="0"/>
              </a:rPr>
              <a:t>변경 내용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내용을 자세히 기록</a:t>
            </a:r>
            <a:r>
              <a:rPr lang="en-US" altLang="ko-KR" sz="738" dirty="0">
                <a:cs typeface="Arial" charset="0"/>
              </a:rPr>
              <a:t>(</a:t>
            </a:r>
            <a:r>
              <a:rPr lang="ko-KR" altLang="en-US" sz="738" dirty="0">
                <a:cs typeface="Arial" charset="0"/>
              </a:rPr>
              <a:t>변경된 위치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즉 페이지 번호와 변경 내용을 기술한다</a:t>
            </a:r>
            <a:r>
              <a:rPr lang="en-US" altLang="ko-KR" sz="738" dirty="0">
                <a:cs typeface="Arial" charset="0"/>
              </a:rPr>
              <a:t>.)</a:t>
            </a:r>
            <a:endParaRPr lang="en-US" altLang="ko-KR" sz="1846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8309D8-484B-4053-879A-E89014348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37" y="1155001"/>
            <a:ext cx="8443972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개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정 이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 err="1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력</a:t>
            </a:r>
            <a:endParaRPr lang="ko-KR" altLang="en-US" sz="1846" u="sng" dirty="0">
              <a:latin typeface="굴림체" pitchFamily="49" charset="-127"/>
              <a:ea typeface="굴림체" pitchFamily="49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7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기록물 상세</a:t>
            </a:r>
            <a:r>
              <a:rPr lang="en-US" altLang="ko-KR" sz="900" b="0"/>
              <a:t>(2/2)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UI-NTB-016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680"/>
            <a:ext cx="2555776" cy="46089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⑥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중단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탐지출력 </a:t>
            </a:r>
            <a:r>
              <a:rPr lang="ko-KR" altLang="en-US" sz="800" b="0" dirty="0" err="1"/>
              <a:t>입력칸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시작버튼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태그인식 버튼을 활성화</a:t>
            </a:r>
            <a:r>
              <a:rPr lang="en-US" altLang="ko-KR" sz="800" b="0" dirty="0"/>
              <a:t>/ </a:t>
            </a:r>
            <a:r>
              <a:rPr lang="ko-KR" altLang="en-US" sz="800" b="0" dirty="0"/>
              <a:t>중단버튼을 비활성화 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⑦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태그인식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입력한 관리번호가 아닌 실물 기록물의 태그를 인식하는 용도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인식 된 태그의 관리번호로 된 기록물 상세 정보를 보여준다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⑧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재발행 추가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 한 관리번호의 기록물을 태그 재발행 대상으로 등록한다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ko-KR" sz="800" b="0" dirty="0"/>
              <a:t>PAMS</a:t>
            </a:r>
            <a:r>
              <a:rPr lang="ko-KR" altLang="en-US" sz="800" b="0" dirty="0"/>
              <a:t>의 기록물 재발행 목록 추가 함수를 호출한다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ko-KR" altLang="en-US" sz="800" b="0" dirty="0"/>
              <a:t>⑨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완료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eaLnBrk="1" hangingPunct="1">
              <a:defRPr/>
            </a:pPr>
            <a:r>
              <a:rPr lang="en-US" altLang="ko-KR" sz="800" b="0" dirty="0"/>
              <a:t>- </a:t>
            </a:r>
            <a:r>
              <a:rPr lang="ko-KR" altLang="en-US" sz="800" b="0" dirty="0"/>
              <a:t>기록물탐지 화면으로 이동한다</a:t>
            </a:r>
            <a:r>
              <a:rPr lang="en-US" altLang="ko-KR" sz="800" b="0" dirty="0"/>
              <a:t>.</a:t>
            </a:r>
          </a:p>
          <a:p>
            <a:pPr eaLnBrk="1" hangingPunct="1">
              <a:defRPr/>
            </a:pPr>
            <a:endParaRPr lang="en-US" altLang="ko-KR" sz="800" b="0" dirty="0"/>
          </a:p>
          <a:p>
            <a:pPr eaLnBrk="1" hangingPunct="1">
              <a:defRPr/>
            </a:pPr>
            <a:r>
              <a:rPr lang="ko-KR" altLang="en-US" sz="800" b="0" dirty="0"/>
              <a:t>⑩</a:t>
            </a:r>
            <a:r>
              <a:rPr lang="en-US" altLang="ko-KR" sz="800" b="0" dirty="0">
                <a:solidFill>
                  <a:srgbClr val="0070C0"/>
                </a:solidFill>
              </a:rPr>
              <a:t> (Action)</a:t>
            </a:r>
            <a:r>
              <a:rPr lang="ko-KR" altLang="en-US" sz="800" b="0" dirty="0"/>
              <a:t> 종료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아무 작업 없이 기록물탐지 화면으로 이동한다</a:t>
            </a:r>
            <a:r>
              <a:rPr lang="en-US" altLang="ko-KR" sz="800" b="0" dirty="0"/>
              <a:t>.</a:t>
            </a:r>
            <a:endParaRPr lang="ko-KR" altLang="en-US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79229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IF-RF-062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IF-RF-063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기록물 탐지 </a:t>
            </a:r>
            <a:r>
              <a:rPr lang="en-US" altLang="ko-KR" sz="900"/>
              <a:t>&gt; </a:t>
            </a:r>
            <a:r>
              <a:rPr lang="ko-KR" altLang="en-US" sz="900"/>
              <a:t>기록물 상세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93168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5BEFFAA9-AD36-4C5F-830B-35995816C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t="1489" r="963" b="1452"/>
          <a:stretch/>
        </p:blipFill>
        <p:spPr>
          <a:xfrm>
            <a:off x="1644649" y="939801"/>
            <a:ext cx="3238501" cy="3905250"/>
          </a:xfrm>
          <a:prstGeom prst="rect">
            <a:avLst/>
          </a:prstGeom>
        </p:spPr>
      </p:pic>
      <p:sp>
        <p:nvSpPr>
          <p:cNvPr id="32" name="직사각형 18">
            <a:extLst>
              <a:ext uri="{FF2B5EF4-FFF2-40B4-BE49-F238E27FC236}">
                <a16:creationId xmlns:a16="http://schemas.microsoft.com/office/drawing/2014/main" id="{6756DE8B-C3D0-4B27-B84E-F066C032ED62}"/>
              </a:ext>
            </a:extLst>
          </p:cNvPr>
          <p:cNvSpPr>
            <a:spLocks noChangeArrowheads="1"/>
          </p:cNvSpPr>
          <p:nvPr/>
        </p:nvSpPr>
        <p:spPr>
          <a:xfrm>
            <a:off x="1651000" y="1352550"/>
            <a:ext cx="1612900" cy="20955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3" name="Oval 111">
            <a:extLst>
              <a:ext uri="{FF2B5EF4-FFF2-40B4-BE49-F238E27FC236}">
                <a16:creationId xmlns:a16="http://schemas.microsoft.com/office/drawing/2014/main" id="{F5BBFBDB-B918-4CF6-B2C7-7E11BC5A62FC}"/>
              </a:ext>
            </a:extLst>
          </p:cNvPr>
          <p:cNvSpPr>
            <a:spLocks noChangeArrowheads="1"/>
          </p:cNvSpPr>
          <p:nvPr/>
        </p:nvSpPr>
        <p:spPr>
          <a:xfrm>
            <a:off x="1572484" y="121000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>
            <a:extLst>
              <a:ext uri="{FF2B5EF4-FFF2-40B4-BE49-F238E27FC236}">
                <a16:creationId xmlns:a16="http://schemas.microsoft.com/office/drawing/2014/main" id="{A2916D8E-324D-42A0-B5E2-0477136A5F15}"/>
              </a:ext>
            </a:extLst>
          </p:cNvPr>
          <p:cNvSpPr>
            <a:spLocks noChangeArrowheads="1"/>
          </p:cNvSpPr>
          <p:nvPr/>
        </p:nvSpPr>
        <p:spPr>
          <a:xfrm>
            <a:off x="1866996" y="1905107"/>
            <a:ext cx="2920904" cy="2729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>
            <a:extLst>
              <a:ext uri="{FF2B5EF4-FFF2-40B4-BE49-F238E27FC236}">
                <a16:creationId xmlns:a16="http://schemas.microsoft.com/office/drawing/2014/main" id="{396F1B0F-58BC-4E2A-B2FA-E6DC43868CB5}"/>
              </a:ext>
            </a:extLst>
          </p:cNvPr>
          <p:cNvSpPr>
            <a:spLocks noChangeArrowheads="1"/>
          </p:cNvSpPr>
          <p:nvPr/>
        </p:nvSpPr>
        <p:spPr>
          <a:xfrm>
            <a:off x="1749240" y="177230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36" name="직사각형 18">
            <a:extLst>
              <a:ext uri="{FF2B5EF4-FFF2-40B4-BE49-F238E27FC236}">
                <a16:creationId xmlns:a16="http://schemas.microsoft.com/office/drawing/2014/main" id="{8DFD13FF-DD54-43BB-AE4E-365812F08773}"/>
              </a:ext>
            </a:extLst>
          </p:cNvPr>
          <p:cNvSpPr>
            <a:spLocks noChangeArrowheads="1"/>
          </p:cNvSpPr>
          <p:nvPr/>
        </p:nvSpPr>
        <p:spPr>
          <a:xfrm>
            <a:off x="1866900" y="2234019"/>
            <a:ext cx="2920999" cy="228718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7" name="Oval 111">
            <a:extLst>
              <a:ext uri="{FF2B5EF4-FFF2-40B4-BE49-F238E27FC236}">
                <a16:creationId xmlns:a16="http://schemas.microsoft.com/office/drawing/2014/main" id="{2A12CBD7-43C8-4573-ADBD-4DCB6F440165}"/>
              </a:ext>
            </a:extLst>
          </p:cNvPr>
          <p:cNvSpPr>
            <a:spLocks noChangeArrowheads="1"/>
          </p:cNvSpPr>
          <p:nvPr/>
        </p:nvSpPr>
        <p:spPr>
          <a:xfrm>
            <a:off x="1749239" y="213627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38" name="직사각형 18">
            <a:extLst>
              <a:ext uri="{FF2B5EF4-FFF2-40B4-BE49-F238E27FC236}">
                <a16:creationId xmlns:a16="http://schemas.microsoft.com/office/drawing/2014/main" id="{2AE394EA-1AE6-465B-A671-7EC02C331DDB}"/>
              </a:ext>
            </a:extLst>
          </p:cNvPr>
          <p:cNvSpPr>
            <a:spLocks noChangeArrowheads="1"/>
          </p:cNvSpPr>
          <p:nvPr/>
        </p:nvSpPr>
        <p:spPr>
          <a:xfrm>
            <a:off x="1866900" y="4528115"/>
            <a:ext cx="1612900" cy="25978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5" name="Oval 111">
            <a:extLst>
              <a:ext uri="{FF2B5EF4-FFF2-40B4-BE49-F238E27FC236}">
                <a16:creationId xmlns:a16="http://schemas.microsoft.com/office/drawing/2014/main" id="{06C84071-192C-41AB-97FB-9A2A800A8BD1}"/>
              </a:ext>
            </a:extLst>
          </p:cNvPr>
          <p:cNvSpPr>
            <a:spLocks noChangeArrowheads="1"/>
          </p:cNvSpPr>
          <p:nvPr/>
        </p:nvSpPr>
        <p:spPr>
          <a:xfrm>
            <a:off x="1758886" y="441053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4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48" name="Oval 111">
            <a:extLst>
              <a:ext uri="{FF2B5EF4-FFF2-40B4-BE49-F238E27FC236}">
                <a16:creationId xmlns:a16="http://schemas.microsoft.com/office/drawing/2014/main" id="{757E87DC-EC9A-4E3B-ABA9-418416B6E4FA}"/>
              </a:ext>
            </a:extLst>
          </p:cNvPr>
          <p:cNvSpPr>
            <a:spLocks noChangeArrowheads="1"/>
          </p:cNvSpPr>
          <p:nvPr/>
        </p:nvSpPr>
        <p:spPr>
          <a:xfrm>
            <a:off x="4476750" y="89318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10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65" name="직사각형 18">
            <a:extLst>
              <a:ext uri="{FF2B5EF4-FFF2-40B4-BE49-F238E27FC236}">
                <a16:creationId xmlns:a16="http://schemas.microsoft.com/office/drawing/2014/main" id="{C765F4FE-BFC2-44CC-82A4-5AC2AAA5FA86}"/>
              </a:ext>
            </a:extLst>
          </p:cNvPr>
          <p:cNvSpPr>
            <a:spLocks noChangeArrowheads="1"/>
          </p:cNvSpPr>
          <p:nvPr/>
        </p:nvSpPr>
        <p:spPr>
          <a:xfrm>
            <a:off x="3568700" y="4553515"/>
            <a:ext cx="552450" cy="19628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6" name="직사각형 18">
            <a:extLst>
              <a:ext uri="{FF2B5EF4-FFF2-40B4-BE49-F238E27FC236}">
                <a16:creationId xmlns:a16="http://schemas.microsoft.com/office/drawing/2014/main" id="{ABB4AB7F-51EA-45C6-97B9-7A689551B30F}"/>
              </a:ext>
            </a:extLst>
          </p:cNvPr>
          <p:cNvSpPr>
            <a:spLocks noChangeArrowheads="1"/>
          </p:cNvSpPr>
          <p:nvPr/>
        </p:nvSpPr>
        <p:spPr>
          <a:xfrm>
            <a:off x="4203700" y="4572000"/>
            <a:ext cx="546100" cy="17780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7" name="Oval 111">
            <a:extLst>
              <a:ext uri="{FF2B5EF4-FFF2-40B4-BE49-F238E27FC236}">
                <a16:creationId xmlns:a16="http://schemas.microsoft.com/office/drawing/2014/main" id="{2DE03649-BB5C-4EFD-B868-04766654A43C}"/>
              </a:ext>
            </a:extLst>
          </p:cNvPr>
          <p:cNvSpPr>
            <a:spLocks noChangeArrowheads="1"/>
          </p:cNvSpPr>
          <p:nvPr/>
        </p:nvSpPr>
        <p:spPr>
          <a:xfrm>
            <a:off x="3450569" y="443349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5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68" name="Oval 111">
            <a:extLst>
              <a:ext uri="{FF2B5EF4-FFF2-40B4-BE49-F238E27FC236}">
                <a16:creationId xmlns:a16="http://schemas.microsoft.com/office/drawing/2014/main" id="{2A064A9F-7906-4CC7-BADA-74194BDEB380}"/>
              </a:ext>
            </a:extLst>
          </p:cNvPr>
          <p:cNvSpPr>
            <a:spLocks noChangeArrowheads="1"/>
          </p:cNvSpPr>
          <p:nvPr/>
        </p:nvSpPr>
        <p:spPr>
          <a:xfrm>
            <a:off x="4091474" y="444507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6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69" name="직사각형 18">
            <a:extLst>
              <a:ext uri="{FF2B5EF4-FFF2-40B4-BE49-F238E27FC236}">
                <a16:creationId xmlns:a16="http://schemas.microsoft.com/office/drawing/2014/main" id="{B1533638-8D9C-4039-8BF8-E47FF91257FB}"/>
              </a:ext>
            </a:extLst>
          </p:cNvPr>
          <p:cNvSpPr>
            <a:spLocks noChangeArrowheads="1"/>
          </p:cNvSpPr>
          <p:nvPr/>
        </p:nvSpPr>
        <p:spPr>
          <a:xfrm>
            <a:off x="2987674" y="1615183"/>
            <a:ext cx="593726" cy="23266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70" name="Oval 111">
            <a:extLst>
              <a:ext uri="{FF2B5EF4-FFF2-40B4-BE49-F238E27FC236}">
                <a16:creationId xmlns:a16="http://schemas.microsoft.com/office/drawing/2014/main" id="{25115829-B8B0-4DD3-9F3A-15E2E5C5A984}"/>
              </a:ext>
            </a:extLst>
          </p:cNvPr>
          <p:cNvSpPr>
            <a:spLocks noChangeArrowheads="1"/>
          </p:cNvSpPr>
          <p:nvPr/>
        </p:nvSpPr>
        <p:spPr>
          <a:xfrm>
            <a:off x="2879660" y="148603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7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71" name="직사각형 18">
            <a:extLst>
              <a:ext uri="{FF2B5EF4-FFF2-40B4-BE49-F238E27FC236}">
                <a16:creationId xmlns:a16="http://schemas.microsoft.com/office/drawing/2014/main" id="{AF0A7564-41FE-468B-8E9D-C19917B86EBF}"/>
              </a:ext>
            </a:extLst>
          </p:cNvPr>
          <p:cNvSpPr>
            <a:spLocks noChangeArrowheads="1"/>
          </p:cNvSpPr>
          <p:nvPr/>
        </p:nvSpPr>
        <p:spPr>
          <a:xfrm>
            <a:off x="3616324" y="1615183"/>
            <a:ext cx="593726" cy="23266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72" name="Oval 111">
            <a:extLst>
              <a:ext uri="{FF2B5EF4-FFF2-40B4-BE49-F238E27FC236}">
                <a16:creationId xmlns:a16="http://schemas.microsoft.com/office/drawing/2014/main" id="{EDA73597-80EB-4253-A7FE-A525A3C70A27}"/>
              </a:ext>
            </a:extLst>
          </p:cNvPr>
          <p:cNvSpPr>
            <a:spLocks noChangeArrowheads="1"/>
          </p:cNvSpPr>
          <p:nvPr/>
        </p:nvSpPr>
        <p:spPr>
          <a:xfrm>
            <a:off x="3508261" y="150716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8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73" name="직사각형 18">
            <a:extLst>
              <a:ext uri="{FF2B5EF4-FFF2-40B4-BE49-F238E27FC236}">
                <a16:creationId xmlns:a16="http://schemas.microsoft.com/office/drawing/2014/main" id="{055DF50C-3C51-45F7-ACF7-37CB0B1BC4DD}"/>
              </a:ext>
            </a:extLst>
          </p:cNvPr>
          <p:cNvSpPr>
            <a:spLocks noChangeArrowheads="1"/>
          </p:cNvSpPr>
          <p:nvPr/>
        </p:nvSpPr>
        <p:spPr>
          <a:xfrm>
            <a:off x="4238624" y="1602483"/>
            <a:ext cx="593726" cy="23266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74" name="Oval 111">
            <a:extLst>
              <a:ext uri="{FF2B5EF4-FFF2-40B4-BE49-F238E27FC236}">
                <a16:creationId xmlns:a16="http://schemas.microsoft.com/office/drawing/2014/main" id="{770C7809-D560-479C-A101-64A9EB35A574}"/>
              </a:ext>
            </a:extLst>
          </p:cNvPr>
          <p:cNvSpPr>
            <a:spLocks noChangeArrowheads="1"/>
          </p:cNvSpPr>
          <p:nvPr/>
        </p:nvSpPr>
        <p:spPr>
          <a:xfrm>
            <a:off x="4127437" y="147954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9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70" y="809625"/>
            <a:ext cx="3308429" cy="3754844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기록물 상세</a:t>
            </a:r>
            <a:r>
              <a:rPr lang="en-US" altLang="ko-KR" sz="900" b="0"/>
              <a:t>(1/2)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UI-NTB-017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8"/>
            <a:ext cx="2555776" cy="46089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상세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탐지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상세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  <a:endParaRPr lang="en-US" altLang="ko-KR" sz="800" b="0" dirty="0"/>
          </a:p>
          <a:p>
            <a:pPr eaLnBrk="1" hangingPunct="1">
              <a:defRPr/>
            </a:pPr>
            <a:r>
              <a:rPr lang="ko-KR" altLang="en-US" sz="800" b="0" dirty="0"/>
              <a:t>① 기록물 상세 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선물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행정박물</a:t>
            </a:r>
            <a:r>
              <a:rPr lang="ko-KR" altLang="en-US" sz="800" b="0" dirty="0"/>
              <a:t> 탭으로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ko-KR" altLang="en-US" sz="800" b="0" dirty="0"/>
              <a:t>기록물 상세 정보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기증일자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기증국가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재질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규격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기증자</a:t>
            </a:r>
            <a:r>
              <a:rPr lang="en-US" altLang="ko-KR" sz="800" b="0" dirty="0"/>
              <a:t>1, </a:t>
            </a:r>
            <a:r>
              <a:rPr lang="ko-KR" altLang="en-US" sz="800" b="0" dirty="0" err="1"/>
              <a:t>기증맥락정보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기타명칭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물리적특성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보관이력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기증자이력 등 선물 관련 기록물 상세정보를 출력한다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99094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IF-RF-062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IF-RF-063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기록물 탐지 </a:t>
            </a:r>
            <a:r>
              <a:rPr lang="en-US" altLang="ko-KR" sz="900"/>
              <a:t>&gt; </a:t>
            </a:r>
            <a:r>
              <a:rPr lang="ko-KR" altLang="en-US" sz="900"/>
              <a:t>기록물 상세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41149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18"/>
          <p:cNvSpPr>
            <a:spLocks noChangeArrowheads="1"/>
          </p:cNvSpPr>
          <p:nvPr/>
        </p:nvSpPr>
        <p:spPr>
          <a:xfrm>
            <a:off x="1700388" y="1230206"/>
            <a:ext cx="1071412" cy="16681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Oval 111"/>
          <p:cNvSpPr>
            <a:spLocks noChangeArrowheads="1"/>
          </p:cNvSpPr>
          <p:nvPr/>
        </p:nvSpPr>
        <p:spPr>
          <a:xfrm>
            <a:off x="1571007" y="108272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18" name="직사각형 18"/>
          <p:cNvSpPr>
            <a:spLocks noChangeArrowheads="1"/>
          </p:cNvSpPr>
          <p:nvPr/>
        </p:nvSpPr>
        <p:spPr>
          <a:xfrm>
            <a:off x="1606570" y="1422570"/>
            <a:ext cx="2965430" cy="308655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/>
          <p:cNvSpPr>
            <a:spLocks noChangeArrowheads="1"/>
          </p:cNvSpPr>
          <p:nvPr/>
        </p:nvSpPr>
        <p:spPr>
          <a:xfrm>
            <a:off x="1560939" y="136129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09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70" y="848679"/>
            <a:ext cx="3308429" cy="3498766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기록물 상세</a:t>
            </a:r>
            <a:r>
              <a:rPr lang="en-US" altLang="ko-KR" sz="900" b="0"/>
              <a:t>(1/2)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UI-NTB-018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8"/>
            <a:ext cx="2555776" cy="46089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상세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탐지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상세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  <a:endParaRPr lang="en-US" altLang="ko-KR" sz="800" b="0" dirty="0"/>
          </a:p>
          <a:p>
            <a:pPr eaLnBrk="1" hangingPunct="1">
              <a:defRPr/>
            </a:pPr>
            <a:r>
              <a:rPr lang="ko-KR" altLang="en-US" sz="800" b="0" dirty="0"/>
              <a:t>① 기록물 상세 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선물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행정박물</a:t>
            </a:r>
            <a:r>
              <a:rPr lang="ko-KR" altLang="en-US" sz="800" b="0" dirty="0"/>
              <a:t> 탭으로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ko-KR" altLang="en-US" sz="800" b="0" dirty="0"/>
              <a:t>기록물 상세 정보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기타명칭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생산일자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재질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규격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재직자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상세수량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물리적특성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보관이력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기증맥락정보</a:t>
            </a:r>
            <a:r>
              <a:rPr lang="ko-KR" altLang="en-US" sz="800" b="0" dirty="0"/>
              <a:t> 등 </a:t>
            </a:r>
            <a:r>
              <a:rPr lang="ko-KR" altLang="en-US" sz="800" b="0" dirty="0" err="1"/>
              <a:t>행정박물</a:t>
            </a:r>
            <a:r>
              <a:rPr lang="ko-KR" altLang="en-US" sz="800" b="0" dirty="0"/>
              <a:t> 관련 기록물 상세정보를 출력한다</a:t>
            </a:r>
            <a:r>
              <a:rPr lang="en-US" altLang="ko-KR" sz="800" b="0"/>
              <a:t>.</a:t>
            </a: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61240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IF-RF-062</a:t>
                      </a: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IF-RF-063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기록물 탐지 </a:t>
            </a:r>
            <a:r>
              <a:rPr lang="en-US" altLang="ko-KR" sz="900"/>
              <a:t>&gt; </a:t>
            </a:r>
            <a:r>
              <a:rPr lang="ko-KR" altLang="en-US" sz="900"/>
              <a:t>기록물 상세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57779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18"/>
          <p:cNvSpPr>
            <a:spLocks noChangeArrowheads="1"/>
          </p:cNvSpPr>
          <p:nvPr/>
        </p:nvSpPr>
        <p:spPr>
          <a:xfrm>
            <a:off x="1700388" y="1230206"/>
            <a:ext cx="1071412" cy="16681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Oval 111"/>
          <p:cNvSpPr>
            <a:spLocks noChangeArrowheads="1"/>
          </p:cNvSpPr>
          <p:nvPr/>
        </p:nvSpPr>
        <p:spPr>
          <a:xfrm>
            <a:off x="1571007" y="108272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18" name="직사각형 18"/>
          <p:cNvSpPr>
            <a:spLocks noChangeArrowheads="1"/>
          </p:cNvSpPr>
          <p:nvPr/>
        </p:nvSpPr>
        <p:spPr>
          <a:xfrm>
            <a:off x="1606570" y="1422570"/>
            <a:ext cx="2965430" cy="251048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/>
          <p:cNvSpPr>
            <a:spLocks noChangeArrowheads="1"/>
          </p:cNvSpPr>
          <p:nvPr/>
        </p:nvSpPr>
        <p:spPr>
          <a:xfrm>
            <a:off x="1560939" y="136129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318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3" y="1196752"/>
            <a:ext cx="6328619" cy="3177461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기록물 태그 부착확인</a:t>
            </a:r>
            <a:r>
              <a:rPr lang="en-US" altLang="ko-KR" sz="900" b="0" dirty="0"/>
              <a:t>(1/2)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UI-NTB-019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8"/>
            <a:ext cx="2555776" cy="46089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부착확인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부착확인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불러오기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외부 엑셀파일을 부착 리스트로 불러 온다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파일형식 </a:t>
            </a:r>
            <a:r>
              <a:rPr lang="en-US" altLang="ko-KR" sz="800" b="0" dirty="0"/>
              <a:t>: .</a:t>
            </a:r>
            <a:r>
              <a:rPr lang="en-US" altLang="ko-KR" sz="800" b="0" dirty="0" err="1"/>
              <a:t>xls</a:t>
            </a:r>
            <a:r>
              <a:rPr lang="en-US" altLang="ko-KR" sz="800" b="0" dirty="0"/>
              <a:t>, xlsx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</a:t>
            </a:r>
            <a:r>
              <a:rPr lang="ko-KR" altLang="en-US" sz="800" b="0" dirty="0"/>
              <a:t> 부착리스트 목록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표시목록</a:t>
            </a:r>
            <a:br>
              <a:rPr lang="en-US" altLang="ko-KR" sz="800" b="0" dirty="0"/>
            </a:br>
            <a:r>
              <a:rPr lang="ko-KR" altLang="en-US" sz="800" b="0" dirty="0"/>
              <a:t>확인</a:t>
            </a:r>
            <a:r>
              <a:rPr lang="en-US" altLang="ko-KR" sz="800" b="0" dirty="0"/>
              <a:t>, RFID, </a:t>
            </a:r>
            <a:r>
              <a:rPr lang="ko-KR" altLang="en-US" sz="800" b="0" dirty="0"/>
              <a:t>관리번호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제목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위치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대통령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생산기관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생산년도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보존기간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헤더 클릭 시 오름차순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내림차순 정렬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기록물 탐지 진행 수량 표시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대상 </a:t>
            </a:r>
            <a:r>
              <a:rPr lang="en-US" altLang="ko-KR" sz="800" b="0" dirty="0"/>
              <a:t>: </a:t>
            </a:r>
            <a:r>
              <a:rPr lang="ko-KR" altLang="en-US" sz="800" b="0" dirty="0"/>
              <a:t>전체 리스트 목록 수량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확인 완료 </a:t>
            </a:r>
            <a:r>
              <a:rPr lang="en-US" altLang="ko-KR" sz="800" b="0" dirty="0"/>
              <a:t>:</a:t>
            </a:r>
            <a:r>
              <a:rPr lang="ko-KR" altLang="en-US" sz="800" b="0" dirty="0"/>
              <a:t> </a:t>
            </a:r>
            <a:r>
              <a:rPr lang="ko-KR" altLang="en-US" sz="800" b="0" dirty="0" err="1"/>
              <a:t>상태값이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“</a:t>
            </a:r>
            <a:r>
              <a:rPr lang="ko-KR" altLang="en-US" sz="800" b="0" dirty="0"/>
              <a:t>인식</a:t>
            </a:r>
            <a:r>
              <a:rPr lang="en-US" altLang="ko-KR" sz="800" b="0" dirty="0"/>
              <a:t>”</a:t>
            </a:r>
            <a:r>
              <a:rPr lang="ko-KR" altLang="en-US" sz="800" b="0" dirty="0"/>
              <a:t> 인 수량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진행 </a:t>
            </a:r>
            <a:r>
              <a:rPr lang="en-US" altLang="ko-KR" sz="800" b="0" dirty="0"/>
              <a:t>:</a:t>
            </a:r>
            <a:r>
              <a:rPr lang="ko-KR" altLang="en-US" sz="800" b="0" dirty="0"/>
              <a:t> 대상수량  </a:t>
            </a:r>
            <a:r>
              <a:rPr lang="en-US" altLang="ko-KR" sz="800" b="0" dirty="0"/>
              <a:t>– </a:t>
            </a:r>
            <a:r>
              <a:rPr lang="ko-KR" altLang="en-US" sz="800" b="0" dirty="0" err="1"/>
              <a:t>확인완료수랑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판독시작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판독시작버튼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결과저장버튼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종료버튼을 비활성화</a:t>
            </a:r>
            <a:r>
              <a:rPr lang="en-US" altLang="ko-KR" sz="800" b="0" dirty="0"/>
              <a:t> / </a:t>
            </a:r>
            <a:r>
              <a:rPr lang="ko-KR" altLang="en-US" sz="800" b="0" dirty="0"/>
              <a:t>판독중지버튼을 활성화 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타이머가 시작되며 </a:t>
            </a:r>
            <a:r>
              <a:rPr lang="en-US" altLang="ko-KR" sz="800" b="0" dirty="0"/>
              <a:t>RFID</a:t>
            </a:r>
            <a:r>
              <a:rPr lang="ko-KR" altLang="en-US" sz="800" b="0" dirty="0"/>
              <a:t>태그를 읽는다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탐지대상 목록에서 인식 된 기록물의 </a:t>
            </a:r>
            <a:r>
              <a:rPr lang="ko-KR" altLang="en-US" sz="800" b="0" dirty="0" err="1"/>
              <a:t>상태컬럼을</a:t>
            </a:r>
            <a:r>
              <a:rPr lang="ko-KR" altLang="en-US" sz="800" b="0" dirty="0"/>
              <a:t> </a:t>
            </a:r>
            <a:r>
              <a:rPr lang="en-US" altLang="ko-KR" sz="800" b="0" dirty="0"/>
              <a:t>＂</a:t>
            </a:r>
            <a:r>
              <a:rPr lang="ko-KR" altLang="en-US" sz="800" b="0" dirty="0"/>
              <a:t>인식</a:t>
            </a:r>
            <a:r>
              <a:rPr lang="en-US" altLang="ko-KR" sz="800" b="0" dirty="0"/>
              <a:t>＂</a:t>
            </a:r>
            <a:r>
              <a:rPr lang="ko-KR" altLang="en-US" sz="800" b="0" dirty="0"/>
              <a:t>으로 바꾸고 행을 청록색으로 표시한다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탐지 수량을 표시한다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⑤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판독중지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타이머를 종료하고 판독중지 외 모든 버튼을 활성화 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⑥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결과저장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환경 설정 화면으로 이동한다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⑦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종료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부착확인 창을 종료하고 메인으로 돌아간다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ko-KR" altLang="en-US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22423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메인 </a:t>
            </a:r>
            <a:r>
              <a:rPr lang="en-US" altLang="ko-KR" sz="900"/>
              <a:t>&gt; </a:t>
            </a:r>
            <a:r>
              <a:rPr lang="ko-KR" altLang="en-US" sz="900"/>
              <a:t>부착확인</a:t>
            </a:r>
            <a:endParaRPr lang="ko-KR" altLang="en-US" sz="9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58270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요구사항에 없으나 기존 시스템 기능 있음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18"/>
          <p:cNvSpPr>
            <a:spLocks noChangeArrowheads="1"/>
          </p:cNvSpPr>
          <p:nvPr/>
        </p:nvSpPr>
        <p:spPr>
          <a:xfrm>
            <a:off x="117271" y="1570357"/>
            <a:ext cx="5873979" cy="24046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Oval 111"/>
          <p:cNvSpPr>
            <a:spLocks noChangeArrowheads="1"/>
          </p:cNvSpPr>
          <p:nvPr/>
        </p:nvSpPr>
        <p:spPr>
          <a:xfrm>
            <a:off x="28046" y="144968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8015" y="2146911"/>
            <a:ext cx="6372878" cy="535248"/>
            <a:chOff x="60591" y="2118714"/>
            <a:chExt cx="6372878" cy="535248"/>
          </a:xfrm>
        </p:grpSpPr>
        <p:sp>
          <p:nvSpPr>
            <p:cNvPr id="63" name="직사각형 18"/>
            <p:cNvSpPr>
              <a:spLocks noChangeArrowheads="1"/>
            </p:cNvSpPr>
            <p:nvPr/>
          </p:nvSpPr>
          <p:spPr>
            <a:xfrm>
              <a:off x="94819" y="2129874"/>
              <a:ext cx="6338650" cy="524088"/>
            </a:xfrm>
            <a:prstGeom prst="rect">
              <a:avLst/>
            </a:prstGeom>
            <a:noFill/>
            <a:ln w="19050">
              <a:solidFill>
                <a:srgbClr val="FF6600"/>
              </a:solidFill>
              <a:prstDash val="sysDash"/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endParaRPr lang="ko-KR" altLang="en-US" sz="900">
                <a:solidFill>
                  <a:srgbClr val="FF6600"/>
                </a:solidFill>
              </a:endParaRPr>
            </a:p>
          </p:txBody>
        </p:sp>
        <p:sp>
          <p:nvSpPr>
            <p:cNvPr id="64" name="Oval 111"/>
            <p:cNvSpPr>
              <a:spLocks noChangeArrowheads="1"/>
            </p:cNvSpPr>
            <p:nvPr/>
          </p:nvSpPr>
          <p:spPr>
            <a:xfrm>
              <a:off x="60591" y="2118714"/>
              <a:ext cx="216027" cy="21602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ko-KR" sz="900">
                  <a:solidFill>
                    <a:srgbClr val="FF6600"/>
                  </a:solidFill>
                </a:rPr>
                <a:t>2</a:t>
              </a:r>
              <a:endParaRPr lang="en-US" altLang="ko-KR" sz="900" dirty="0">
                <a:solidFill>
                  <a:srgbClr val="FF6600"/>
                </a:solidFill>
              </a:endParaRPr>
            </a:p>
          </p:txBody>
        </p:sp>
      </p:grpSp>
      <p:sp>
        <p:nvSpPr>
          <p:cNvPr id="28" name="직사각형 18"/>
          <p:cNvSpPr>
            <a:spLocks noChangeArrowheads="1"/>
          </p:cNvSpPr>
          <p:nvPr/>
        </p:nvSpPr>
        <p:spPr>
          <a:xfrm>
            <a:off x="3579760" y="1833159"/>
            <a:ext cx="535040" cy="24237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Oval 111"/>
          <p:cNvSpPr>
            <a:spLocks noChangeArrowheads="1"/>
          </p:cNvSpPr>
          <p:nvPr/>
        </p:nvSpPr>
        <p:spPr>
          <a:xfrm>
            <a:off x="3515929" y="198883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4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107242" y="1840285"/>
            <a:ext cx="3384638" cy="23524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18015" y="172623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0" name="직사각형 18"/>
          <p:cNvSpPr>
            <a:spLocks noChangeArrowheads="1"/>
          </p:cNvSpPr>
          <p:nvPr/>
        </p:nvSpPr>
        <p:spPr>
          <a:xfrm>
            <a:off x="4169590" y="1833159"/>
            <a:ext cx="535040" cy="24237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1" name="직사각형 18"/>
          <p:cNvSpPr>
            <a:spLocks noChangeArrowheads="1"/>
          </p:cNvSpPr>
          <p:nvPr/>
        </p:nvSpPr>
        <p:spPr>
          <a:xfrm>
            <a:off x="4848982" y="1833159"/>
            <a:ext cx="535040" cy="24237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직사각형 18"/>
          <p:cNvSpPr>
            <a:spLocks noChangeArrowheads="1"/>
          </p:cNvSpPr>
          <p:nvPr/>
        </p:nvSpPr>
        <p:spPr>
          <a:xfrm>
            <a:off x="5456211" y="1833159"/>
            <a:ext cx="535040" cy="24237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3" name="Oval 111"/>
          <p:cNvSpPr>
            <a:spLocks noChangeArrowheads="1"/>
          </p:cNvSpPr>
          <p:nvPr/>
        </p:nvSpPr>
        <p:spPr>
          <a:xfrm>
            <a:off x="4169589" y="198883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5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6" name="Oval 111"/>
          <p:cNvSpPr>
            <a:spLocks noChangeArrowheads="1"/>
          </p:cNvSpPr>
          <p:nvPr/>
        </p:nvSpPr>
        <p:spPr>
          <a:xfrm>
            <a:off x="4823592" y="198883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6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37" name="Oval 111"/>
          <p:cNvSpPr>
            <a:spLocks noChangeArrowheads="1"/>
          </p:cNvSpPr>
          <p:nvPr/>
        </p:nvSpPr>
        <p:spPr>
          <a:xfrm>
            <a:off x="5454387" y="198883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7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13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3" y="1196752"/>
            <a:ext cx="6328619" cy="3177461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기록물 태그 부착확인</a:t>
            </a:r>
            <a:r>
              <a:rPr lang="en-US" altLang="ko-KR" sz="900" b="0" dirty="0"/>
              <a:t>(2/2)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UI-NTB-019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8"/>
            <a:ext cx="2555776" cy="460892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부착확인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부착확인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불러오기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불러오기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외부 엑셀파일을 부착 리스트로 불러 온다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파일형식 </a:t>
            </a:r>
            <a:r>
              <a:rPr lang="en-US" altLang="ko-KR" sz="800" b="0" dirty="0"/>
              <a:t>: .</a:t>
            </a:r>
            <a:r>
              <a:rPr lang="en-US" altLang="ko-KR" sz="800" b="0" dirty="0" err="1"/>
              <a:t>xls</a:t>
            </a:r>
            <a:r>
              <a:rPr lang="en-US" altLang="ko-KR" sz="800" b="0" dirty="0"/>
              <a:t> 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ko-KR" altLang="en-US" sz="800" b="0" dirty="0"/>
              <a:t>부착리스트 목록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불러올 엑셀 파일의 목록을 보여준다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열기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선택한 파일을 불러온다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취소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파일 선택화면을 종료한다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ko-KR" altLang="en-US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82708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</a:t>
            </a:r>
            <a:r>
              <a:rPr lang="en-US" altLang="ko-KR" sz="900" dirty="0"/>
              <a:t>&gt; </a:t>
            </a:r>
            <a:r>
              <a:rPr lang="ko-KR" altLang="en-US" sz="900" dirty="0"/>
              <a:t>부착확인 </a:t>
            </a:r>
            <a:r>
              <a:rPr lang="en-US" altLang="ko-KR" sz="900" dirty="0"/>
              <a:t>&gt; </a:t>
            </a:r>
            <a:r>
              <a:rPr lang="ko-KR" altLang="en-US" sz="900" dirty="0"/>
              <a:t>불러오기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/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/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6908ADC-2235-4109-B112-DF84ED40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90" y="1988840"/>
            <a:ext cx="4623888" cy="2605214"/>
          </a:xfrm>
          <a:prstGeom prst="rect">
            <a:avLst/>
          </a:prstGeom>
        </p:spPr>
      </p:pic>
      <p:sp>
        <p:nvSpPr>
          <p:cNvPr id="38" name="직사각형 18">
            <a:extLst>
              <a:ext uri="{FF2B5EF4-FFF2-40B4-BE49-F238E27FC236}">
                <a16:creationId xmlns:a16="http://schemas.microsoft.com/office/drawing/2014/main" id="{0EF5519C-3139-452A-9EC3-9C3ABC6A5535}"/>
              </a:ext>
            </a:extLst>
          </p:cNvPr>
          <p:cNvSpPr>
            <a:spLocks noChangeArrowheads="1"/>
          </p:cNvSpPr>
          <p:nvPr/>
        </p:nvSpPr>
        <p:spPr>
          <a:xfrm>
            <a:off x="5435600" y="1556792"/>
            <a:ext cx="535040" cy="22033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9" name="Oval 111">
            <a:extLst>
              <a:ext uri="{FF2B5EF4-FFF2-40B4-BE49-F238E27FC236}">
                <a16:creationId xmlns:a16="http://schemas.microsoft.com/office/drawing/2014/main" id="{D71D3B79-BC3D-4458-BE5A-E6C1FAF73CFB}"/>
              </a:ext>
            </a:extLst>
          </p:cNvPr>
          <p:cNvSpPr>
            <a:spLocks noChangeArrowheads="1"/>
          </p:cNvSpPr>
          <p:nvPr/>
        </p:nvSpPr>
        <p:spPr>
          <a:xfrm>
            <a:off x="5327586" y="142572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40" name="직사각형 18">
            <a:extLst>
              <a:ext uri="{FF2B5EF4-FFF2-40B4-BE49-F238E27FC236}">
                <a16:creationId xmlns:a16="http://schemas.microsoft.com/office/drawing/2014/main" id="{41A391EF-131B-459C-AF5D-B4162928364F}"/>
              </a:ext>
            </a:extLst>
          </p:cNvPr>
          <p:cNvSpPr>
            <a:spLocks noChangeArrowheads="1"/>
          </p:cNvSpPr>
          <p:nvPr/>
        </p:nvSpPr>
        <p:spPr>
          <a:xfrm>
            <a:off x="793390" y="1988837"/>
            <a:ext cx="4623888" cy="261434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1" name="Oval 111">
            <a:extLst>
              <a:ext uri="{FF2B5EF4-FFF2-40B4-BE49-F238E27FC236}">
                <a16:creationId xmlns:a16="http://schemas.microsoft.com/office/drawing/2014/main" id="{16DFF7AC-AC46-4B93-B1F5-06D975869CB6}"/>
              </a:ext>
            </a:extLst>
          </p:cNvPr>
          <p:cNvSpPr>
            <a:spLocks noChangeArrowheads="1"/>
          </p:cNvSpPr>
          <p:nvPr/>
        </p:nvSpPr>
        <p:spPr>
          <a:xfrm>
            <a:off x="685327" y="188082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42" name="직사각형 18">
            <a:extLst>
              <a:ext uri="{FF2B5EF4-FFF2-40B4-BE49-F238E27FC236}">
                <a16:creationId xmlns:a16="http://schemas.microsoft.com/office/drawing/2014/main" id="{EDE6CB9C-5C27-4C26-9DF1-0C77BFD2DF18}"/>
              </a:ext>
            </a:extLst>
          </p:cNvPr>
          <p:cNvSpPr>
            <a:spLocks noChangeArrowheads="1"/>
          </p:cNvSpPr>
          <p:nvPr/>
        </p:nvSpPr>
        <p:spPr>
          <a:xfrm>
            <a:off x="4411784" y="4418117"/>
            <a:ext cx="420938" cy="12115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3" name="직사각형 18">
            <a:extLst>
              <a:ext uri="{FF2B5EF4-FFF2-40B4-BE49-F238E27FC236}">
                <a16:creationId xmlns:a16="http://schemas.microsoft.com/office/drawing/2014/main" id="{8A5A35F5-E640-4A4F-80B6-4866FAE5633D}"/>
              </a:ext>
            </a:extLst>
          </p:cNvPr>
          <p:cNvSpPr>
            <a:spLocks noChangeArrowheads="1"/>
          </p:cNvSpPr>
          <p:nvPr/>
        </p:nvSpPr>
        <p:spPr>
          <a:xfrm>
            <a:off x="4905572" y="4418323"/>
            <a:ext cx="420938" cy="12115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4" name="Oval 111">
            <a:extLst>
              <a:ext uri="{FF2B5EF4-FFF2-40B4-BE49-F238E27FC236}">
                <a16:creationId xmlns:a16="http://schemas.microsoft.com/office/drawing/2014/main" id="{67D0D5D6-1C67-4B36-87EB-698EF2C20BF5}"/>
              </a:ext>
            </a:extLst>
          </p:cNvPr>
          <p:cNvSpPr>
            <a:spLocks noChangeArrowheads="1"/>
          </p:cNvSpPr>
          <p:nvPr/>
        </p:nvSpPr>
        <p:spPr>
          <a:xfrm>
            <a:off x="4249739" y="429740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46" name="Oval 111">
            <a:extLst>
              <a:ext uri="{FF2B5EF4-FFF2-40B4-BE49-F238E27FC236}">
                <a16:creationId xmlns:a16="http://schemas.microsoft.com/office/drawing/2014/main" id="{E432772F-7278-4A63-A591-756353ACF492}"/>
              </a:ext>
            </a:extLst>
          </p:cNvPr>
          <p:cNvSpPr>
            <a:spLocks noChangeArrowheads="1"/>
          </p:cNvSpPr>
          <p:nvPr/>
        </p:nvSpPr>
        <p:spPr>
          <a:xfrm>
            <a:off x="5148061" y="427267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470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메뉴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5B2E11-8EBF-4523-A92F-2C6C88BED622}"/>
              </a:ext>
            </a:extLst>
          </p:cNvPr>
          <p:cNvSpPr/>
          <p:nvPr/>
        </p:nvSpPr>
        <p:spPr>
          <a:xfrm>
            <a:off x="140716" y="836712"/>
            <a:ext cx="84652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정수점검</a:t>
            </a:r>
            <a:endParaRPr lang="en-US" altLang="ko-KR" sz="800" dirty="0"/>
          </a:p>
          <a:p>
            <a:pPr algn="ctr"/>
            <a:r>
              <a:rPr lang="ko-KR" altLang="en-US" sz="800" dirty="0"/>
              <a:t>프로그램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E2FDBD-442B-4131-8A6E-CCDE6A4280BB}"/>
              </a:ext>
            </a:extLst>
          </p:cNvPr>
          <p:cNvSpPr/>
          <p:nvPr/>
        </p:nvSpPr>
        <p:spPr>
          <a:xfrm>
            <a:off x="1154123" y="1412776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H/W</a:t>
            </a:r>
            <a:r>
              <a:rPr lang="ko-KR" altLang="en-US" sz="800" dirty="0"/>
              <a:t>연동</a:t>
            </a:r>
            <a:endParaRPr lang="en-US" altLang="ko-KR" sz="800" dirty="0"/>
          </a:p>
          <a:p>
            <a:pPr algn="ctr"/>
            <a:r>
              <a:rPr lang="en-US" altLang="ko-KR" sz="800" dirty="0"/>
              <a:t>(RFID)</a:t>
            </a:r>
            <a:endParaRPr lang="ko-KR" altLang="en-US" sz="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8C39B4-BE1F-479C-BADB-27862C7275E1}"/>
              </a:ext>
            </a:extLst>
          </p:cNvPr>
          <p:cNvSpPr/>
          <p:nvPr/>
        </p:nvSpPr>
        <p:spPr>
          <a:xfrm>
            <a:off x="176720" y="1988840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 화면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7F53BA-4A89-452A-84A3-003E1E9597F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63978" y="1196752"/>
            <a:ext cx="7786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188274D-BB93-4F1D-8AF3-C6567CE5BAE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661028" y="1099701"/>
            <a:ext cx="396044" cy="59014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6595AD-7687-4A89-BE71-FDC9D06742BE}"/>
              </a:ext>
            </a:extLst>
          </p:cNvPr>
          <p:cNvSpPr/>
          <p:nvPr/>
        </p:nvSpPr>
        <p:spPr>
          <a:xfrm>
            <a:off x="176720" y="2636912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메인 화면</a:t>
            </a:r>
            <a:endParaRPr lang="en-US" altLang="ko-KR" sz="8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E4DEE2-43BF-4621-8E28-E44413BFACF3}"/>
              </a:ext>
            </a:extLst>
          </p:cNvPr>
          <p:cNvSpPr/>
          <p:nvPr/>
        </p:nvSpPr>
        <p:spPr>
          <a:xfrm>
            <a:off x="1156123" y="1988840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 화면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42527F2-9D5C-4CB1-9D72-BE2B41511AC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71764" y="2348880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6E41617-B2E9-4127-98E0-C7A4A344B61A}"/>
              </a:ext>
            </a:extLst>
          </p:cNvPr>
          <p:cNvCxnSpPr>
            <a:cxnSpLocks/>
          </p:cNvCxnSpPr>
          <p:nvPr/>
        </p:nvCxnSpPr>
        <p:spPr>
          <a:xfrm>
            <a:off x="966808" y="2168860"/>
            <a:ext cx="187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AAF273-714D-4018-A0C6-F500D4C2BDE3}"/>
              </a:ext>
            </a:extLst>
          </p:cNvPr>
          <p:cNvSpPr/>
          <p:nvPr/>
        </p:nvSpPr>
        <p:spPr>
          <a:xfrm>
            <a:off x="176720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반입</a:t>
            </a:r>
            <a:r>
              <a:rPr lang="en-US" altLang="ko-KR" sz="800" dirty="0"/>
              <a:t>/</a:t>
            </a:r>
            <a:r>
              <a:rPr lang="ko-KR" altLang="en-US" sz="800" dirty="0"/>
              <a:t>반출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0AA42B-B2FC-4A06-BDAD-202BA89DC89E}"/>
              </a:ext>
            </a:extLst>
          </p:cNvPr>
          <p:cNvSpPr/>
          <p:nvPr/>
        </p:nvSpPr>
        <p:spPr>
          <a:xfrm>
            <a:off x="1150687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정수점검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759F6E-EC9B-49A6-84CA-DF078460BD90}"/>
              </a:ext>
            </a:extLst>
          </p:cNvPr>
          <p:cNvSpPr/>
          <p:nvPr/>
        </p:nvSpPr>
        <p:spPr>
          <a:xfrm>
            <a:off x="1154123" y="568082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기록물 상세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C26CEC-4948-4473-9198-EF7D40961B6D}"/>
              </a:ext>
            </a:extLst>
          </p:cNvPr>
          <p:cNvSpPr/>
          <p:nvPr/>
        </p:nvSpPr>
        <p:spPr>
          <a:xfrm>
            <a:off x="2124654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기록물 조회</a:t>
            </a:r>
            <a:endParaRPr lang="ko-KR" altLang="en-US" sz="8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8D21E6-4433-4352-B164-F28680E10982}"/>
              </a:ext>
            </a:extLst>
          </p:cNvPr>
          <p:cNvSpPr/>
          <p:nvPr/>
        </p:nvSpPr>
        <p:spPr>
          <a:xfrm>
            <a:off x="4072588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부착 확인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7B9EB43-9F9F-4438-89D8-E55AA2D970DF}"/>
              </a:ext>
            </a:extLst>
          </p:cNvPr>
          <p:cNvSpPr/>
          <p:nvPr/>
        </p:nvSpPr>
        <p:spPr>
          <a:xfrm>
            <a:off x="3098621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기록물 탐지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D34FAFF-ADBF-451D-A8D8-927C19CA028E}"/>
              </a:ext>
            </a:extLst>
          </p:cNvPr>
          <p:cNvCxnSpPr>
            <a:cxnSpLocks/>
          </p:cNvCxnSpPr>
          <p:nvPr/>
        </p:nvCxnSpPr>
        <p:spPr>
          <a:xfrm>
            <a:off x="571764" y="3655495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4457F-BA70-418C-A3C3-EEED9255C478}"/>
              </a:ext>
            </a:extLst>
          </p:cNvPr>
          <p:cNvSpPr/>
          <p:nvPr/>
        </p:nvSpPr>
        <p:spPr>
          <a:xfrm>
            <a:off x="176720" y="3892499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사용자 서명</a:t>
            </a:r>
            <a:endParaRPr lang="ko-KR" altLang="en-US" sz="8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B321960-A07C-46F7-8189-1309A3EF5079}"/>
              </a:ext>
            </a:extLst>
          </p:cNvPr>
          <p:cNvCxnSpPr>
            <a:cxnSpLocks/>
            <a:endCxn id="21" idx="1"/>
          </p:cNvCxnSpPr>
          <p:nvPr/>
        </p:nvCxnSpPr>
        <p:spPr>
          <a:xfrm rot="10800000" flipH="1" flipV="1">
            <a:off x="176719" y="2816931"/>
            <a:ext cx="977403" cy="3043913"/>
          </a:xfrm>
          <a:prstGeom prst="bentConnector3">
            <a:avLst>
              <a:gd name="adj1" fmla="val -96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B4667DA-26BD-4F11-8535-08D628BC57BE}"/>
              </a:ext>
            </a:extLst>
          </p:cNvPr>
          <p:cNvCxnSpPr>
            <a:cxnSpLocks/>
            <a:stCxn id="24" idx="2"/>
            <a:endCxn id="21" idx="3"/>
          </p:cNvCxnSpPr>
          <p:nvPr/>
        </p:nvCxnSpPr>
        <p:spPr>
          <a:xfrm rot="5400000">
            <a:off x="1616263" y="3983443"/>
            <a:ext cx="2205350" cy="15494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B9D92D-4332-4DAE-A7BF-EE191816808D}"/>
              </a:ext>
            </a:extLst>
          </p:cNvPr>
          <p:cNvCxnSpPr>
            <a:cxnSpLocks/>
            <a:endCxn id="21" idx="3"/>
          </p:cNvCxnSpPr>
          <p:nvPr/>
        </p:nvCxnSpPr>
        <p:spPr>
          <a:xfrm rot="5400000">
            <a:off x="1141396" y="4447838"/>
            <a:ext cx="2215822" cy="61019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C4A3B3B-963A-4340-B47C-8EDF30644421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16200000" flipH="1">
            <a:off x="909496" y="2659219"/>
            <a:ext cx="298503" cy="9739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7789FCD-0915-40AB-8BB5-0F2785BD7856}"/>
              </a:ext>
            </a:extLst>
          </p:cNvPr>
          <p:cNvCxnSpPr>
            <a:cxnSpLocks/>
          </p:cNvCxnSpPr>
          <p:nvPr/>
        </p:nvCxnSpPr>
        <p:spPr>
          <a:xfrm>
            <a:off x="571764" y="3002186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0B4F64-98C9-4714-A011-4357A5250231}"/>
              </a:ext>
            </a:extLst>
          </p:cNvPr>
          <p:cNvCxnSpPr>
            <a:cxnSpLocks/>
          </p:cNvCxnSpPr>
          <p:nvPr/>
        </p:nvCxnSpPr>
        <p:spPr>
          <a:xfrm>
            <a:off x="1545731" y="3655495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A2D3A3-DEF1-4AFC-8C13-48F3348403F4}"/>
              </a:ext>
            </a:extLst>
          </p:cNvPr>
          <p:cNvSpPr/>
          <p:nvPr/>
        </p:nvSpPr>
        <p:spPr>
          <a:xfrm>
            <a:off x="1154123" y="3892499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결과 등록 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D8109529-A66C-4BC0-9D9D-A6C9E90FBEAD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966808" y="2348880"/>
            <a:ext cx="584359" cy="4680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3EA72EC-0493-47F2-B937-B3EA53DD6383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rot="16200000" flipH="1">
            <a:off x="1396480" y="2172236"/>
            <a:ext cx="298503" cy="19479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14153B7-E68C-45D0-A171-E1AD96A0F0C5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16200000" flipH="1">
            <a:off x="1883463" y="1685252"/>
            <a:ext cx="298503" cy="2921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A14E0BA-5FF5-4833-8B86-C99476DA5D67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 rot="16200000" flipH="1">
            <a:off x="2370447" y="1198269"/>
            <a:ext cx="298503" cy="38958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26" y="899674"/>
            <a:ext cx="4484903" cy="3952875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로그인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UI-NTB-001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로그인 </a:t>
            </a:r>
            <a:r>
              <a:rPr lang="en-US" altLang="ko-KR" sz="900" dirty="0"/>
              <a:t>&gt; ID/PW</a:t>
            </a:r>
            <a:r>
              <a:rPr lang="ko-KR" altLang="en-US" sz="900" dirty="0"/>
              <a:t>인증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로그인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로그인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아이디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비밀번호 입력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아이디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비밀번호를 입력한다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로그인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입력한 아이디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비밀번호에 대한 사용자인증을 처리</a:t>
            </a:r>
            <a:r>
              <a:rPr lang="ko-KR" altLang="ko-KR" sz="800" b="0" dirty="0"/>
              <a:t>한다.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인증에 성공하면 </a:t>
            </a:r>
            <a:r>
              <a:rPr lang="ko-KR" altLang="en-US" sz="800" b="0" dirty="0" err="1"/>
              <a:t>메인화면</a:t>
            </a:r>
            <a:r>
              <a:rPr lang="en-US" altLang="ko-KR" sz="800" b="0" dirty="0"/>
              <a:t>(UI-XX-XX-XXX)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설정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환경설정 화면</a:t>
            </a:r>
            <a:r>
              <a:rPr lang="en-US" altLang="ko-KR" sz="800" b="0" dirty="0"/>
              <a:t>(UI-XX-XX-XXX)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취소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창을 닫는다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lvl="0" indent="0" algn="ctr" eaLnBrk="1" hangingPunct="1">
              <a:defRPr/>
            </a:pPr>
            <a:r>
              <a:rPr lang="en-US" altLang="ko-KR" sz="800" b="0" dirty="0">
                <a:solidFill>
                  <a:srgbClr val="FF0000"/>
                </a:solidFill>
              </a:rPr>
              <a:t>*</a:t>
            </a:r>
            <a:r>
              <a:rPr lang="ko-KR" altLang="en-US" sz="800" b="0" dirty="0" err="1">
                <a:solidFill>
                  <a:srgbClr val="FF0000"/>
                </a:solidFill>
              </a:rPr>
              <a:t>오류메시지</a:t>
            </a:r>
            <a:r>
              <a:rPr lang="ko-KR" altLang="en-US" sz="800" b="0" dirty="0">
                <a:solidFill>
                  <a:srgbClr val="FF0000"/>
                </a:solidFill>
              </a:rPr>
              <a:t> 및 예외처리 공통에서 관리</a:t>
            </a: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22135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indent="-22860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IF-RF-050</a:t>
                      </a: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30006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05345"/>
              </p:ext>
            </p:extLst>
          </p:nvPr>
        </p:nvGraphicFramePr>
        <p:xfrm>
          <a:off x="6588125" y="6343987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18"/>
          <p:cNvSpPr>
            <a:spLocks noChangeArrowheads="1"/>
          </p:cNvSpPr>
          <p:nvPr/>
        </p:nvSpPr>
        <p:spPr>
          <a:xfrm>
            <a:off x="2267745" y="2132856"/>
            <a:ext cx="2304256" cy="122413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145432" y="2012036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2411760" y="3661615"/>
            <a:ext cx="1986069" cy="39658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2303697" y="353814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8" name="직사각형 18"/>
          <p:cNvSpPr>
            <a:spLocks noChangeArrowheads="1"/>
          </p:cNvSpPr>
          <p:nvPr/>
        </p:nvSpPr>
        <p:spPr>
          <a:xfrm>
            <a:off x="3959279" y="3393694"/>
            <a:ext cx="438550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2" name="직사각형 18"/>
          <p:cNvSpPr>
            <a:spLocks noChangeArrowheads="1"/>
          </p:cNvSpPr>
          <p:nvPr/>
        </p:nvSpPr>
        <p:spPr>
          <a:xfrm>
            <a:off x="2408650" y="4109039"/>
            <a:ext cx="1986068" cy="39658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3" name="Oval 111"/>
          <p:cNvSpPr>
            <a:spLocks noChangeArrowheads="1"/>
          </p:cNvSpPr>
          <p:nvPr/>
        </p:nvSpPr>
        <p:spPr>
          <a:xfrm>
            <a:off x="3851663" y="324623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4" name="Oval 111"/>
          <p:cNvSpPr>
            <a:spLocks noChangeArrowheads="1"/>
          </p:cNvSpPr>
          <p:nvPr/>
        </p:nvSpPr>
        <p:spPr>
          <a:xfrm>
            <a:off x="2300587" y="397560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4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7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t="2254" r="1564" b="762"/>
          <a:stretch/>
        </p:blipFill>
        <p:spPr>
          <a:xfrm>
            <a:off x="1924595" y="1506582"/>
            <a:ext cx="2856412" cy="2882537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환경설정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UI-NTB-002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환경설정 </a:t>
            </a:r>
            <a:r>
              <a:rPr lang="en-US" altLang="ko-KR" sz="900"/>
              <a:t>&gt; </a:t>
            </a:r>
            <a:r>
              <a:rPr lang="ko-KR" altLang="en-US" sz="900"/>
              <a:t>출력설정</a:t>
            </a:r>
            <a:endParaRPr lang="ko-KR" altLang="en-US" sz="900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/>
              <a:t>환경설정</a:t>
            </a:r>
            <a:endParaRPr lang="en-US" altLang="ko-KR" sz="80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>
                <a:solidFill>
                  <a:srgbClr val="0070C0"/>
                </a:solidFill>
              </a:rPr>
              <a:t>) </a:t>
            </a:r>
            <a:r>
              <a:rPr lang="ko-KR" altLang="en-US" sz="800" b="0"/>
              <a:t>로그인 </a:t>
            </a:r>
            <a:r>
              <a:rPr lang="en-US" altLang="ko-KR" sz="800" b="0"/>
              <a:t>&gt; </a:t>
            </a:r>
            <a:r>
              <a:rPr lang="ko-KR" altLang="en-US" sz="800" b="0"/>
              <a:t>설정 </a:t>
            </a:r>
            <a:r>
              <a:rPr lang="en-US" altLang="ko-KR" sz="800" b="0"/>
              <a:t>&gt; </a:t>
            </a:r>
            <a:r>
              <a:rPr lang="ko-KR" altLang="en-US" sz="800" b="0"/>
              <a:t>출력설정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/>
              <a:t>① 수치 설정</a:t>
            </a:r>
            <a:endParaRPr lang="en-US" altLang="ko-KR" sz="800" b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정수점검</a:t>
            </a:r>
            <a:r>
              <a:rPr lang="en-US" altLang="ko-KR" sz="800" b="0"/>
              <a:t>/</a:t>
            </a:r>
            <a:r>
              <a:rPr lang="ko-KR" altLang="en-US" sz="800" b="0"/>
              <a:t>탐지</a:t>
            </a:r>
            <a:r>
              <a:rPr lang="en-US" altLang="ko-KR" sz="800" b="0"/>
              <a:t>/</a:t>
            </a:r>
            <a:r>
              <a:rPr lang="ko-KR" altLang="en-US" sz="800" b="0"/>
              <a:t>근접탐지에 대한 </a:t>
            </a:r>
            <a:r>
              <a:rPr lang="en-US" altLang="ko-KR" sz="800" b="0"/>
              <a:t>RFID </a:t>
            </a:r>
            <a:r>
              <a:rPr lang="ko-KR" altLang="en-US" sz="800" b="0"/>
              <a:t>감쇄수치를 설정한다</a:t>
            </a:r>
            <a:r>
              <a:rPr lang="en-US" altLang="ko-KR" sz="800" b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정수점검</a:t>
            </a:r>
            <a:r>
              <a:rPr lang="en-US" altLang="ko-KR" sz="800" b="0"/>
              <a:t>/</a:t>
            </a:r>
            <a:r>
              <a:rPr lang="ko-KR" altLang="en-US" sz="800" b="0"/>
              <a:t>탐지 감쇄 기본값 </a:t>
            </a:r>
            <a:r>
              <a:rPr lang="en-US" altLang="ko-KR" sz="800" b="0"/>
              <a:t>: 3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근접탐지 감쇄 기본값 </a:t>
            </a:r>
            <a:r>
              <a:rPr lang="en-US" altLang="ko-KR" sz="800" b="0"/>
              <a:t>: 15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화살표 바를 움직여 설정하거나 </a:t>
            </a:r>
            <a:r>
              <a:rPr lang="en-US" altLang="ko-KR" sz="800" b="0"/>
              <a:t>0~30</a:t>
            </a:r>
            <a:r>
              <a:rPr lang="ko-KR" altLang="en-US" sz="800" b="0"/>
              <a:t>사이의 수치를 직접 입력할 수 있다</a:t>
            </a:r>
            <a:r>
              <a:rPr lang="en-US" altLang="ko-KR" sz="800" b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</a:t>
            </a:r>
            <a:r>
              <a:rPr lang="en-US" altLang="ko-KR" sz="800" b="0">
                <a:solidFill>
                  <a:srgbClr val="0070C0"/>
                </a:solidFill>
              </a:rPr>
              <a:t>)</a:t>
            </a:r>
            <a:r>
              <a:rPr lang="ko-KR" altLang="ko-KR" sz="800" b="0"/>
              <a:t> </a:t>
            </a:r>
            <a:r>
              <a:rPr lang="ko-KR" altLang="en-US" sz="800" b="0"/>
              <a:t>확인</a:t>
            </a:r>
            <a:r>
              <a:rPr lang="ko-KR" altLang="ko-KR" sz="800" b="0"/>
              <a:t> </a:t>
            </a:r>
            <a:r>
              <a:rPr lang="ko-KR" altLang="ko-KR" sz="800" b="0" dirty="0"/>
              <a:t>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입력한 설정값에 대한 내용을 저장한다</a:t>
            </a:r>
            <a:r>
              <a:rPr lang="en-US" altLang="ko-KR" sz="800" b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/>
              <a:t>③ </a:t>
            </a:r>
            <a:r>
              <a:rPr lang="en-US" altLang="ko-KR" sz="800" b="0">
                <a:solidFill>
                  <a:srgbClr val="0070C0"/>
                </a:solidFill>
              </a:rPr>
              <a:t>(Action)</a:t>
            </a:r>
            <a:r>
              <a:rPr lang="ko-KR" altLang="ko-KR" sz="800" b="0"/>
              <a:t> </a:t>
            </a:r>
            <a:r>
              <a:rPr lang="ko-KR" altLang="en-US" sz="800" b="0"/>
              <a:t>취소</a:t>
            </a:r>
            <a:r>
              <a:rPr lang="ko-KR" altLang="ko-KR" sz="800" b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환경설정 창을 종료한다</a:t>
            </a:r>
            <a:r>
              <a:rPr lang="en-US" altLang="ko-KR" sz="800" b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/>
              <a:t>④ </a:t>
            </a:r>
            <a:r>
              <a:rPr lang="en-US" altLang="ko-KR" sz="800" b="0">
                <a:solidFill>
                  <a:srgbClr val="0070C0"/>
                </a:solidFill>
              </a:rPr>
              <a:t>(Action)</a:t>
            </a:r>
            <a:r>
              <a:rPr lang="ko-KR" altLang="ko-KR" sz="800" b="0"/>
              <a:t> </a:t>
            </a:r>
            <a:r>
              <a:rPr lang="ko-KR" altLang="en-US" sz="800" b="0"/>
              <a:t>연결설정 탭</a:t>
            </a:r>
            <a:r>
              <a:rPr lang="ko-KR" altLang="ko-KR" sz="800" b="0"/>
              <a:t>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연결설정 화면을 보여준다</a:t>
            </a:r>
            <a:r>
              <a:rPr lang="en-US" altLang="ko-KR" sz="800" b="0"/>
              <a:t>.</a:t>
            </a:r>
          </a:p>
          <a:p>
            <a:pPr marL="0" indent="0" eaLnBrk="1" hangingPunct="1">
              <a:defRPr/>
            </a:pPr>
            <a:endParaRPr lang="en-US" altLang="ko-KR" sz="800" b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/>
              <a:t>⑤ </a:t>
            </a:r>
            <a:r>
              <a:rPr lang="en-US" altLang="ko-KR" sz="800" b="0">
                <a:solidFill>
                  <a:srgbClr val="0070C0"/>
                </a:solidFill>
              </a:rPr>
              <a:t>(Action)</a:t>
            </a:r>
            <a:r>
              <a:rPr lang="ko-KR" altLang="ko-KR" sz="800" b="0"/>
              <a:t> </a:t>
            </a:r>
            <a:r>
              <a:rPr lang="ko-KR" altLang="en-US" sz="800" b="0"/>
              <a:t>서버설정 탭</a:t>
            </a:r>
            <a:r>
              <a:rPr lang="ko-KR" altLang="ko-KR" sz="800" b="0"/>
              <a:t>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서버설정 권한 확인 화면을 보여준다</a:t>
            </a:r>
            <a:endParaRPr lang="en-US" altLang="ko-KR" sz="800" b="0"/>
          </a:p>
          <a:p>
            <a:pPr marL="0" indent="0" eaLnBrk="1" hangingPunct="1">
              <a:defRPr/>
            </a:pPr>
            <a:endParaRPr lang="en-US" altLang="ko-KR" sz="800" b="0">
              <a:solidFill>
                <a:srgbClr val="FF0000"/>
              </a:solidFill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lvl="0" indent="0" algn="ctr" eaLnBrk="1" hangingPunct="1">
              <a:defRPr/>
            </a:pPr>
            <a:r>
              <a:rPr lang="en-US" altLang="ko-KR" sz="800" b="0" dirty="0">
                <a:solidFill>
                  <a:srgbClr val="FF0000"/>
                </a:solidFill>
              </a:rPr>
              <a:t>*</a:t>
            </a:r>
            <a:r>
              <a:rPr lang="ko-KR" altLang="en-US" sz="800" b="0" dirty="0" err="1">
                <a:solidFill>
                  <a:srgbClr val="FF0000"/>
                </a:solidFill>
              </a:rPr>
              <a:t>오류메시지</a:t>
            </a:r>
            <a:r>
              <a:rPr lang="ko-KR" altLang="en-US" sz="800" b="0" dirty="0">
                <a:solidFill>
                  <a:srgbClr val="FF0000"/>
                </a:solidFill>
              </a:rPr>
              <a:t> 및 예외처리 공통에서 관리</a:t>
            </a: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29536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18"/>
          <p:cNvSpPr>
            <a:spLocks noChangeArrowheads="1"/>
          </p:cNvSpPr>
          <p:nvPr/>
        </p:nvSpPr>
        <p:spPr>
          <a:xfrm>
            <a:off x="1933303" y="1445623"/>
            <a:ext cx="2847703" cy="292608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1811155" y="1326132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4157302" y="1923757"/>
            <a:ext cx="614995" cy="23596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4040579" y="177952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24009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55950"/>
              </p:ext>
            </p:extLst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8"/>
          <p:cNvSpPr>
            <a:spLocks noChangeArrowheads="1"/>
          </p:cNvSpPr>
          <p:nvPr/>
        </p:nvSpPr>
        <p:spPr>
          <a:xfrm>
            <a:off x="4511754" y="1547792"/>
            <a:ext cx="251835" cy="29842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/>
          <p:cNvSpPr>
            <a:spLocks noChangeArrowheads="1"/>
          </p:cNvSpPr>
          <p:nvPr/>
        </p:nvSpPr>
        <p:spPr>
          <a:xfrm>
            <a:off x="4386323" y="1425633"/>
            <a:ext cx="216027" cy="23305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3" name="직사각형 18"/>
          <p:cNvSpPr>
            <a:spLocks noChangeArrowheads="1"/>
          </p:cNvSpPr>
          <p:nvPr/>
        </p:nvSpPr>
        <p:spPr>
          <a:xfrm>
            <a:off x="2508392" y="2201824"/>
            <a:ext cx="553132" cy="21915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Oval 111"/>
          <p:cNvSpPr>
            <a:spLocks noChangeArrowheads="1"/>
          </p:cNvSpPr>
          <p:nvPr/>
        </p:nvSpPr>
        <p:spPr>
          <a:xfrm>
            <a:off x="2406184" y="208250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4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5" name="직사각형 18"/>
          <p:cNvSpPr>
            <a:spLocks noChangeArrowheads="1"/>
          </p:cNvSpPr>
          <p:nvPr/>
        </p:nvSpPr>
        <p:spPr>
          <a:xfrm>
            <a:off x="3070232" y="2201824"/>
            <a:ext cx="561242" cy="24528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/>
          <p:cNvSpPr>
            <a:spLocks noChangeArrowheads="1"/>
          </p:cNvSpPr>
          <p:nvPr/>
        </p:nvSpPr>
        <p:spPr>
          <a:xfrm>
            <a:off x="2952799" y="207639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90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" t="1114" r="1658" b="932"/>
          <a:stretch/>
        </p:blipFill>
        <p:spPr>
          <a:xfrm>
            <a:off x="1863634" y="1454331"/>
            <a:ext cx="2899955" cy="2908663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환경설정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UI-NTB-003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환경설정 </a:t>
            </a:r>
            <a:r>
              <a:rPr lang="en-US" altLang="ko-KR" sz="900"/>
              <a:t>&gt; </a:t>
            </a:r>
            <a:r>
              <a:rPr lang="ko-KR" altLang="en-US" sz="900"/>
              <a:t>연결설정</a:t>
            </a:r>
            <a:endParaRPr lang="ko-KR" altLang="en-US" sz="900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환경설정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로그인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설정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연결설정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휴대형 리더기 연결설정을 진행한다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확인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입력한 </a:t>
            </a:r>
            <a:r>
              <a:rPr lang="ko-KR" altLang="en-US" sz="800" b="0" dirty="0" err="1"/>
              <a:t>설정값에</a:t>
            </a:r>
            <a:r>
              <a:rPr lang="ko-KR" altLang="en-US" sz="800" b="0" dirty="0"/>
              <a:t> 대한 내용을 저장한다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취소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환경설정 창을 종료한다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출력설정 탭</a:t>
            </a:r>
            <a:r>
              <a:rPr lang="ko-KR" altLang="ko-KR" sz="800" b="0" dirty="0"/>
              <a:t>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출력설정 화면을 보여준다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서버설정 탭</a:t>
            </a:r>
            <a:r>
              <a:rPr lang="ko-KR" altLang="ko-KR" sz="800" b="0" dirty="0"/>
              <a:t>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서버설정 권한 확인 화면을 보여준다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lvl="0" indent="0" algn="ctr" eaLnBrk="1" hangingPunct="1">
              <a:defRPr/>
            </a:pPr>
            <a:r>
              <a:rPr lang="en-US" altLang="ko-KR" sz="800" b="0" dirty="0">
                <a:solidFill>
                  <a:srgbClr val="FF0000"/>
                </a:solidFill>
              </a:rPr>
              <a:t>*</a:t>
            </a:r>
            <a:r>
              <a:rPr lang="ko-KR" altLang="en-US" sz="800" b="0" dirty="0" err="1">
                <a:solidFill>
                  <a:srgbClr val="FF0000"/>
                </a:solidFill>
              </a:rPr>
              <a:t>오류메시지</a:t>
            </a:r>
            <a:r>
              <a:rPr lang="ko-KR" altLang="en-US" sz="800" b="0" dirty="0">
                <a:solidFill>
                  <a:srgbClr val="FF0000"/>
                </a:solidFill>
              </a:rPr>
              <a:t> 및 예외처리 공통에서 관리</a:t>
            </a: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664645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18"/>
          <p:cNvSpPr>
            <a:spLocks noChangeArrowheads="1"/>
          </p:cNvSpPr>
          <p:nvPr/>
        </p:nvSpPr>
        <p:spPr>
          <a:xfrm>
            <a:off x="1862025" y="1484787"/>
            <a:ext cx="2901563" cy="286949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1727778" y="1341199"/>
            <a:ext cx="268395" cy="24908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4122468" y="1862797"/>
            <a:ext cx="641122" cy="26209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4025444" y="172835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9803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SFR-040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8"/>
          <p:cNvSpPr>
            <a:spLocks noChangeArrowheads="1"/>
          </p:cNvSpPr>
          <p:nvPr/>
        </p:nvSpPr>
        <p:spPr>
          <a:xfrm>
            <a:off x="4466748" y="1482677"/>
            <a:ext cx="296842" cy="32870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/>
          <p:cNvSpPr>
            <a:spLocks noChangeArrowheads="1"/>
          </p:cNvSpPr>
          <p:nvPr/>
        </p:nvSpPr>
        <p:spPr>
          <a:xfrm>
            <a:off x="4372267" y="1344829"/>
            <a:ext cx="216027" cy="23305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3" name="직사각형 18"/>
          <p:cNvSpPr>
            <a:spLocks noChangeArrowheads="1"/>
          </p:cNvSpPr>
          <p:nvPr/>
        </p:nvSpPr>
        <p:spPr>
          <a:xfrm>
            <a:off x="1876006" y="2155438"/>
            <a:ext cx="562394" cy="23941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Oval 111"/>
          <p:cNvSpPr>
            <a:spLocks noChangeArrowheads="1"/>
          </p:cNvSpPr>
          <p:nvPr/>
        </p:nvSpPr>
        <p:spPr>
          <a:xfrm>
            <a:off x="1761807" y="204742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4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8" name="직사각형 18">
            <a:extLst>
              <a:ext uri="{FF2B5EF4-FFF2-40B4-BE49-F238E27FC236}">
                <a16:creationId xmlns:a16="http://schemas.microsoft.com/office/drawing/2014/main" id="{95CF8C0A-1445-4CEA-972B-A8ACB50D61B1}"/>
              </a:ext>
            </a:extLst>
          </p:cNvPr>
          <p:cNvSpPr>
            <a:spLocks noChangeArrowheads="1"/>
          </p:cNvSpPr>
          <p:nvPr/>
        </p:nvSpPr>
        <p:spPr>
          <a:xfrm>
            <a:off x="3030664" y="2167963"/>
            <a:ext cx="562394" cy="23941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/>
          <p:cNvSpPr>
            <a:spLocks noChangeArrowheads="1"/>
          </p:cNvSpPr>
          <p:nvPr/>
        </p:nvSpPr>
        <p:spPr>
          <a:xfrm>
            <a:off x="2907788" y="203486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5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t="2378" r="12601" b="65722"/>
          <a:stretch/>
        </p:blipFill>
        <p:spPr>
          <a:xfrm>
            <a:off x="2386148" y="2385632"/>
            <a:ext cx="1733005" cy="975712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환경설정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UI-NTB-004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환경설정 </a:t>
            </a:r>
            <a:r>
              <a:rPr lang="en-US" altLang="ko-KR" sz="900"/>
              <a:t>&gt; </a:t>
            </a:r>
            <a:r>
              <a:rPr lang="ko-KR" altLang="en-US" sz="900"/>
              <a:t>서버설정</a:t>
            </a:r>
            <a:endParaRPr lang="ko-KR" altLang="en-US" sz="900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환경설정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로그인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설정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서버설정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①서버 설정 비밀번호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서버설정 권한을 확인한다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권한 사용자의 비밀번호를 입력한다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확인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 한 비밀번호에 대한 인증을 진행한다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인증에 성공하면 서버설정 화면으로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취소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서버설정 권한확인 창을 종료한다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lvl="0" indent="0" algn="ctr" eaLnBrk="1" hangingPunct="1">
              <a:defRPr/>
            </a:pPr>
            <a:r>
              <a:rPr lang="en-US" altLang="ko-KR" sz="800" b="0" dirty="0">
                <a:solidFill>
                  <a:srgbClr val="FF0000"/>
                </a:solidFill>
              </a:rPr>
              <a:t>*</a:t>
            </a:r>
            <a:r>
              <a:rPr lang="ko-KR" altLang="en-US" sz="800" b="0" dirty="0" err="1">
                <a:solidFill>
                  <a:srgbClr val="FF0000"/>
                </a:solidFill>
              </a:rPr>
              <a:t>오류메시지</a:t>
            </a:r>
            <a:r>
              <a:rPr lang="ko-KR" altLang="en-US" sz="800" b="0" dirty="0">
                <a:solidFill>
                  <a:srgbClr val="FF0000"/>
                </a:solidFill>
              </a:rPr>
              <a:t> 및 예외처리 공통에서 관리</a:t>
            </a: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87971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18"/>
          <p:cNvSpPr>
            <a:spLocks noChangeArrowheads="1"/>
          </p:cNvSpPr>
          <p:nvPr/>
        </p:nvSpPr>
        <p:spPr>
          <a:xfrm>
            <a:off x="2389740" y="2978534"/>
            <a:ext cx="1729414" cy="27119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250155" y="2834617"/>
            <a:ext cx="268395" cy="24908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3632609" y="2703687"/>
            <a:ext cx="451711" cy="17868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3524594" y="259199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41279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SFR-040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8"/>
          <p:cNvSpPr>
            <a:spLocks noChangeArrowheads="1"/>
          </p:cNvSpPr>
          <p:nvPr/>
        </p:nvSpPr>
        <p:spPr>
          <a:xfrm>
            <a:off x="3858464" y="2412842"/>
            <a:ext cx="243273" cy="25181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/>
          <p:cNvSpPr>
            <a:spLocks noChangeArrowheads="1"/>
          </p:cNvSpPr>
          <p:nvPr/>
        </p:nvSpPr>
        <p:spPr>
          <a:xfrm>
            <a:off x="3746007" y="2276872"/>
            <a:ext cx="216027" cy="23305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t="28174" r="4282" b="2386"/>
          <a:stretch/>
        </p:blipFill>
        <p:spPr>
          <a:xfrm>
            <a:off x="1959428" y="1558603"/>
            <a:ext cx="2725783" cy="2734493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환경설정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UI-NTB-005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/>
              <a:t>환경설정 </a:t>
            </a:r>
            <a:r>
              <a:rPr lang="en-US" altLang="ko-KR" sz="900"/>
              <a:t>&gt; </a:t>
            </a:r>
            <a:r>
              <a:rPr lang="ko-KR" altLang="en-US" sz="900"/>
              <a:t>서버설정권한확인 </a:t>
            </a:r>
            <a:r>
              <a:rPr lang="en-US" altLang="ko-KR" sz="900"/>
              <a:t>&gt; </a:t>
            </a:r>
            <a:r>
              <a:rPr lang="ko-KR" altLang="en-US" sz="900"/>
              <a:t>서버설정</a:t>
            </a:r>
            <a:endParaRPr lang="ko-KR" altLang="en-US" sz="900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환경설정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로그인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설정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서버설정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①서버 연결설정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en-US" altLang="ko-KR" sz="800" b="0" dirty="0"/>
              <a:t>-   </a:t>
            </a:r>
            <a:r>
              <a:rPr lang="ko-KR" altLang="en-US" sz="800" b="0" dirty="0"/>
              <a:t>연결할 서버의 </a:t>
            </a:r>
            <a:r>
              <a:rPr lang="en-US" altLang="ko-KR" sz="800" b="0" dirty="0"/>
              <a:t>IP</a:t>
            </a:r>
            <a:r>
              <a:rPr lang="ko-KR" altLang="en-US" sz="800" b="0" dirty="0"/>
              <a:t>주소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게이트웨이</a:t>
            </a:r>
            <a:r>
              <a:rPr lang="en-US" altLang="ko-KR" sz="800" b="0" dirty="0"/>
              <a:t>, PORT </a:t>
            </a:r>
            <a:r>
              <a:rPr lang="ko-KR" altLang="en-US" sz="800" b="0" dirty="0"/>
              <a:t>정보를 입력한다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확인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입력한 </a:t>
            </a:r>
            <a:r>
              <a:rPr lang="ko-KR" altLang="en-US" sz="800" b="0" dirty="0" err="1"/>
              <a:t>설정값에</a:t>
            </a:r>
            <a:r>
              <a:rPr lang="ko-KR" altLang="en-US" sz="800" b="0" dirty="0"/>
              <a:t> 대한 내용을 저장한다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취소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환경설정 창을 종료한다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출력설정 탭</a:t>
            </a:r>
            <a:r>
              <a:rPr lang="ko-KR" altLang="ko-KR" sz="800" b="0" dirty="0"/>
              <a:t>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출력설정 화면을 보여준다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연결설정 탭</a:t>
            </a:r>
            <a:r>
              <a:rPr lang="ko-KR" altLang="ko-KR" sz="800" b="0" dirty="0"/>
              <a:t>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연결설정 화면을 보여준다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lvl="0" indent="0" algn="ctr" eaLnBrk="1" hangingPunct="1">
              <a:defRPr/>
            </a:pPr>
            <a:r>
              <a:rPr lang="en-US" altLang="ko-KR" sz="800" b="0" dirty="0">
                <a:solidFill>
                  <a:srgbClr val="FF0000"/>
                </a:solidFill>
              </a:rPr>
              <a:t>*</a:t>
            </a:r>
            <a:r>
              <a:rPr lang="ko-KR" altLang="en-US" sz="800" b="0" dirty="0" err="1">
                <a:solidFill>
                  <a:srgbClr val="FF0000"/>
                </a:solidFill>
              </a:rPr>
              <a:t>오류메시지</a:t>
            </a:r>
            <a:r>
              <a:rPr lang="ko-KR" altLang="en-US" sz="800" b="0" dirty="0">
                <a:solidFill>
                  <a:srgbClr val="FF0000"/>
                </a:solidFill>
              </a:rPr>
              <a:t> 및 예외처리 공통에서 관리</a:t>
            </a: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22509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0215" algn="l"/>
                        </a:tabLst>
                        <a:defRPr/>
                      </a:pPr>
                      <a:endParaRPr 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18"/>
          <p:cNvSpPr>
            <a:spLocks noChangeArrowheads="1"/>
          </p:cNvSpPr>
          <p:nvPr/>
        </p:nvSpPr>
        <p:spPr>
          <a:xfrm>
            <a:off x="1959428" y="1558603"/>
            <a:ext cx="2725783" cy="273449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1825230" y="1440056"/>
            <a:ext cx="268395" cy="24908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4079736" y="1950871"/>
            <a:ext cx="605475" cy="21733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3979526" y="180083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56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SFR-040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18"/>
          <p:cNvSpPr>
            <a:spLocks noChangeArrowheads="1"/>
          </p:cNvSpPr>
          <p:nvPr/>
        </p:nvSpPr>
        <p:spPr>
          <a:xfrm>
            <a:off x="4432142" y="1602146"/>
            <a:ext cx="218235" cy="26125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/>
          <p:cNvSpPr>
            <a:spLocks noChangeArrowheads="1"/>
          </p:cNvSpPr>
          <p:nvPr/>
        </p:nvSpPr>
        <p:spPr>
          <a:xfrm>
            <a:off x="4324079" y="1464038"/>
            <a:ext cx="216027" cy="23305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3" name="직사각형 18"/>
          <p:cNvSpPr>
            <a:spLocks noChangeArrowheads="1"/>
          </p:cNvSpPr>
          <p:nvPr/>
        </p:nvSpPr>
        <p:spPr>
          <a:xfrm>
            <a:off x="1976846" y="2210136"/>
            <a:ext cx="537225" cy="21932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Oval 111"/>
          <p:cNvSpPr>
            <a:spLocks noChangeArrowheads="1"/>
          </p:cNvSpPr>
          <p:nvPr/>
        </p:nvSpPr>
        <p:spPr>
          <a:xfrm>
            <a:off x="1847786" y="210377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4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6B0D96B1-3837-4C82-A08A-B81C4AE875E1}"/>
              </a:ext>
            </a:extLst>
          </p:cNvPr>
          <p:cNvSpPr>
            <a:spLocks noChangeArrowheads="1"/>
          </p:cNvSpPr>
          <p:nvPr/>
        </p:nvSpPr>
        <p:spPr>
          <a:xfrm>
            <a:off x="2513934" y="2214490"/>
            <a:ext cx="534066" cy="21932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/>
          <p:cNvSpPr>
            <a:spLocks noChangeArrowheads="1"/>
          </p:cNvSpPr>
          <p:nvPr/>
        </p:nvSpPr>
        <p:spPr>
          <a:xfrm>
            <a:off x="2398254" y="209776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5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9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/>
              <a:t>메인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UI-NTB-006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07232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/>
              <a:t>메인</a:t>
            </a:r>
            <a:endParaRPr lang="ko-KR" altLang="en-US" sz="800" dirty="0"/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로그인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메인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</a:t>
            </a:r>
            <a:r>
              <a:rPr lang="en-US" altLang="ko-KR" sz="800" b="0">
                <a:solidFill>
                  <a:srgbClr val="0070C0"/>
                </a:solidFill>
              </a:rPr>
              <a:t>)</a:t>
            </a:r>
            <a:r>
              <a:rPr lang="ko-KR" altLang="ko-KR" sz="800" b="0"/>
              <a:t> </a:t>
            </a:r>
            <a:r>
              <a:rPr lang="ko-KR" altLang="en-US" sz="800" b="0"/>
              <a:t>정수 점검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정수 점검 화면으로 </a:t>
            </a:r>
            <a:r>
              <a:rPr lang="ko-KR" altLang="en-US" sz="800" b="0" dirty="0"/>
              <a:t>이동한다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/>
              <a:t>② </a:t>
            </a:r>
            <a:r>
              <a:rPr lang="en-US" altLang="ko-KR" sz="800" b="0">
                <a:solidFill>
                  <a:srgbClr val="0070C0"/>
                </a:solidFill>
              </a:rPr>
              <a:t>(Action)</a:t>
            </a:r>
            <a:r>
              <a:rPr lang="ko-KR" altLang="ko-KR" sz="800" b="0"/>
              <a:t> </a:t>
            </a:r>
            <a:r>
              <a:rPr lang="ko-KR" altLang="en-US" sz="800" b="0"/>
              <a:t>반입 반출 버튼</a:t>
            </a:r>
            <a:r>
              <a:rPr lang="en-US" altLang="ko-KR" sz="800" b="0"/>
              <a:t>-</a:t>
            </a:r>
            <a:r>
              <a:rPr lang="ko-KR" altLang="en-US" sz="800" b="0"/>
              <a:t>클릭</a:t>
            </a:r>
            <a:endParaRPr lang="en-US" altLang="ko-KR" sz="800" b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반입 반출 화면으로 이동한다</a:t>
            </a:r>
            <a:r>
              <a:rPr lang="en-US" altLang="ko-KR" sz="800" b="0"/>
              <a:t>.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③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</a:t>
            </a:r>
            <a:r>
              <a:rPr lang="en-US" altLang="ko-KR" sz="800" b="0">
                <a:solidFill>
                  <a:srgbClr val="0070C0"/>
                </a:solidFill>
              </a:rPr>
              <a:t>)</a:t>
            </a:r>
            <a:r>
              <a:rPr lang="ko-KR" altLang="ko-KR" sz="800" b="0"/>
              <a:t> </a:t>
            </a:r>
            <a:r>
              <a:rPr lang="ko-KR" altLang="en-US" sz="800" b="0"/>
              <a:t>기록물 탐지 버튼</a:t>
            </a:r>
            <a:r>
              <a:rPr lang="en-US" altLang="ko-KR" sz="800" b="0"/>
              <a:t>-</a:t>
            </a:r>
            <a:r>
              <a:rPr lang="ko-KR" altLang="en-US" sz="800" b="0" dirty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기록물 탐지 화면으로 </a:t>
            </a:r>
            <a:r>
              <a:rPr lang="ko-KR" altLang="en-US" sz="800" b="0" dirty="0"/>
              <a:t>이동한다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en-US" altLang="ko-KR" sz="800" b="0" dirty="0">
                <a:solidFill>
                  <a:srgbClr val="0070C0"/>
                </a:solidFill>
              </a:rPr>
              <a:t>(Action</a:t>
            </a:r>
            <a:r>
              <a:rPr lang="en-US" altLang="ko-KR" sz="800" b="0">
                <a:solidFill>
                  <a:srgbClr val="0070C0"/>
                </a:solidFill>
              </a:rPr>
              <a:t>)</a:t>
            </a:r>
            <a:r>
              <a:rPr lang="ko-KR" altLang="ko-KR" sz="800" b="0"/>
              <a:t> </a:t>
            </a:r>
            <a:r>
              <a:rPr lang="ko-KR" altLang="en-US" sz="800" b="0"/>
              <a:t>부착확인 버튼</a:t>
            </a:r>
            <a:r>
              <a:rPr lang="en-US" altLang="ko-KR" sz="800" b="0"/>
              <a:t>-</a:t>
            </a:r>
            <a:r>
              <a:rPr lang="ko-KR" altLang="en-US" sz="800" b="0"/>
              <a:t>클릭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부착확인 화면으로 </a:t>
            </a:r>
            <a:r>
              <a:rPr lang="ko-KR" altLang="en-US" sz="800" b="0" dirty="0"/>
              <a:t>이동한다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/>
              <a:t>⑤</a:t>
            </a:r>
            <a:r>
              <a:rPr lang="ko-KR" altLang="ko-KR" sz="800" b="0"/>
              <a:t> </a:t>
            </a:r>
            <a:r>
              <a:rPr lang="en-US" altLang="ko-KR" sz="800" b="0">
                <a:solidFill>
                  <a:srgbClr val="0070C0"/>
                </a:solidFill>
              </a:rPr>
              <a:t>(Action)</a:t>
            </a:r>
            <a:r>
              <a:rPr lang="ko-KR" altLang="ko-KR" sz="800" b="0"/>
              <a:t> </a:t>
            </a:r>
            <a:r>
              <a:rPr lang="ko-KR" altLang="en-US" sz="800" b="0"/>
              <a:t>기록물 상세 버튼</a:t>
            </a:r>
            <a:r>
              <a:rPr lang="en-US" altLang="ko-KR" sz="800" b="0"/>
              <a:t>-</a:t>
            </a:r>
            <a:r>
              <a:rPr lang="ko-KR" altLang="en-US" sz="800" b="0"/>
              <a:t>클릭</a:t>
            </a:r>
            <a:endParaRPr lang="ko-KR" altLang="ko-KR" sz="800" b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기록물 상세 조회 화면으로 이동한다</a:t>
            </a:r>
            <a:r>
              <a:rPr lang="en-US" altLang="ko-KR" sz="800" b="0"/>
              <a:t>.</a:t>
            </a:r>
            <a:endParaRPr lang="en-US" altLang="ko-KR" sz="800" b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/>
              <a:t>⑥</a:t>
            </a:r>
            <a:r>
              <a:rPr lang="ko-KR" altLang="ko-KR" sz="800" b="0"/>
              <a:t> </a:t>
            </a:r>
            <a:r>
              <a:rPr lang="en-US" altLang="ko-KR" sz="800" b="0">
                <a:solidFill>
                  <a:srgbClr val="0070C0"/>
                </a:solidFill>
              </a:rPr>
              <a:t>(Action)</a:t>
            </a:r>
            <a:r>
              <a:rPr lang="ko-KR" altLang="ko-KR" sz="800" b="0"/>
              <a:t> </a:t>
            </a:r>
            <a:r>
              <a:rPr lang="ko-KR" altLang="en-US" sz="800" b="0"/>
              <a:t>환경 설정 버튼</a:t>
            </a:r>
            <a:r>
              <a:rPr lang="en-US" altLang="ko-KR" sz="800" b="0"/>
              <a:t>-</a:t>
            </a:r>
            <a:r>
              <a:rPr lang="ko-KR" altLang="en-US" sz="800" b="0"/>
              <a:t>클릭</a:t>
            </a:r>
            <a:endParaRPr lang="ko-KR" altLang="ko-KR" sz="800" b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환경 설정 화면으로 이동한다</a:t>
            </a:r>
            <a:r>
              <a:rPr lang="en-US" altLang="ko-KR" sz="800" b="0"/>
              <a:t>.</a:t>
            </a:r>
            <a:endParaRPr lang="en-US" altLang="ko-KR" sz="800" b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/>
              <a:t>⑦ </a:t>
            </a:r>
            <a:r>
              <a:rPr lang="en-US" altLang="ko-KR" sz="800" b="0">
                <a:solidFill>
                  <a:srgbClr val="0070C0"/>
                </a:solidFill>
              </a:rPr>
              <a:t>(Action)</a:t>
            </a:r>
            <a:r>
              <a:rPr lang="ko-KR" altLang="ko-KR" sz="800" b="0"/>
              <a:t> </a:t>
            </a:r>
            <a:r>
              <a:rPr lang="ko-KR" altLang="en-US" sz="800" b="0"/>
              <a:t>종료 버튼</a:t>
            </a:r>
            <a:r>
              <a:rPr lang="en-US" altLang="ko-KR" sz="800" b="0"/>
              <a:t>-</a:t>
            </a:r>
            <a:r>
              <a:rPr lang="ko-KR" altLang="en-US" sz="800" b="0"/>
              <a:t>클릭</a:t>
            </a:r>
            <a:endParaRPr lang="ko-KR" altLang="ko-KR" sz="800" b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/>
              <a:t>정수점검 프로그램을 종료한다</a:t>
            </a:r>
            <a:r>
              <a:rPr lang="en-US" altLang="ko-KR" sz="800" b="0"/>
              <a:t>.</a:t>
            </a:r>
            <a:endParaRPr lang="en-US" altLang="ko-KR" sz="800" b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ko-KR" altLang="en-US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13838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indent="-228600" algn="just" defTabSz="914400" rtl="0" eaLnBrk="1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IF-RF-050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75812"/>
              </p:ext>
            </p:extLst>
          </p:nvPr>
        </p:nvGraphicFramePr>
        <p:xfrm>
          <a:off x="6594475" y="5158978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56302"/>
              </p:ext>
            </p:extLst>
          </p:nvPr>
        </p:nvGraphicFramePr>
        <p:xfrm>
          <a:off x="6595200" y="636875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085872"/>
            <a:ext cx="4885528" cy="3778085"/>
          </a:xfrm>
          <a:prstGeom prst="rect">
            <a:avLst/>
          </a:prstGeom>
        </p:spPr>
      </p:pic>
      <p:sp>
        <p:nvSpPr>
          <p:cNvPr id="45" name="직사각형 18"/>
          <p:cNvSpPr>
            <a:spLocks noChangeArrowheads="1"/>
          </p:cNvSpPr>
          <p:nvPr/>
        </p:nvSpPr>
        <p:spPr>
          <a:xfrm>
            <a:off x="1562786" y="2700551"/>
            <a:ext cx="1067203" cy="7480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Oval 111"/>
          <p:cNvSpPr>
            <a:spLocks noChangeArrowheads="1"/>
          </p:cNvSpPr>
          <p:nvPr/>
        </p:nvSpPr>
        <p:spPr>
          <a:xfrm>
            <a:off x="1473560" y="262680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58" name="직사각형 18"/>
          <p:cNvSpPr>
            <a:spLocks noChangeArrowheads="1"/>
          </p:cNvSpPr>
          <p:nvPr/>
        </p:nvSpPr>
        <p:spPr>
          <a:xfrm>
            <a:off x="2682240" y="2700551"/>
            <a:ext cx="1053736" cy="73933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9" name="Oval 111"/>
          <p:cNvSpPr>
            <a:spLocks noChangeArrowheads="1"/>
          </p:cNvSpPr>
          <p:nvPr/>
        </p:nvSpPr>
        <p:spPr>
          <a:xfrm>
            <a:off x="2562957" y="263557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63" name="직사각형 18"/>
          <p:cNvSpPr>
            <a:spLocks noChangeArrowheads="1"/>
          </p:cNvSpPr>
          <p:nvPr/>
        </p:nvSpPr>
        <p:spPr>
          <a:xfrm>
            <a:off x="3767717" y="2700550"/>
            <a:ext cx="1065540" cy="73933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4" name="Oval 111"/>
          <p:cNvSpPr>
            <a:spLocks noChangeArrowheads="1"/>
          </p:cNvSpPr>
          <p:nvPr/>
        </p:nvSpPr>
        <p:spPr>
          <a:xfrm>
            <a:off x="3643833" y="259253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65" name="직사각형 18"/>
          <p:cNvSpPr>
            <a:spLocks noChangeArrowheads="1"/>
          </p:cNvSpPr>
          <p:nvPr/>
        </p:nvSpPr>
        <p:spPr>
          <a:xfrm>
            <a:off x="1562786" y="3491904"/>
            <a:ext cx="1075911" cy="73175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6" name="Oval 111"/>
          <p:cNvSpPr>
            <a:spLocks noChangeArrowheads="1"/>
          </p:cNvSpPr>
          <p:nvPr/>
        </p:nvSpPr>
        <p:spPr>
          <a:xfrm>
            <a:off x="1473560" y="336734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67" name="직사각형 18"/>
          <p:cNvSpPr>
            <a:spLocks noChangeArrowheads="1"/>
          </p:cNvSpPr>
          <p:nvPr/>
        </p:nvSpPr>
        <p:spPr>
          <a:xfrm>
            <a:off x="2685330" y="3481121"/>
            <a:ext cx="1068064" cy="75995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68" name="Oval 111"/>
          <p:cNvSpPr>
            <a:spLocks noChangeArrowheads="1"/>
          </p:cNvSpPr>
          <p:nvPr/>
        </p:nvSpPr>
        <p:spPr>
          <a:xfrm>
            <a:off x="2578431" y="337518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5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69" name="직사각형 18"/>
          <p:cNvSpPr>
            <a:spLocks noChangeArrowheads="1"/>
          </p:cNvSpPr>
          <p:nvPr/>
        </p:nvSpPr>
        <p:spPr>
          <a:xfrm>
            <a:off x="3785135" y="3472413"/>
            <a:ext cx="1065539" cy="76866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70" name="Oval 111"/>
          <p:cNvSpPr>
            <a:spLocks noChangeArrowheads="1"/>
          </p:cNvSpPr>
          <p:nvPr/>
        </p:nvSpPr>
        <p:spPr>
          <a:xfrm>
            <a:off x="3661251" y="337310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6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71" name="직사각형 18"/>
          <p:cNvSpPr>
            <a:spLocks noChangeArrowheads="1"/>
          </p:cNvSpPr>
          <p:nvPr/>
        </p:nvSpPr>
        <p:spPr>
          <a:xfrm>
            <a:off x="4353511" y="2344927"/>
            <a:ext cx="549415" cy="25022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72" name="Oval 111"/>
          <p:cNvSpPr>
            <a:spLocks noChangeArrowheads="1"/>
          </p:cNvSpPr>
          <p:nvPr/>
        </p:nvSpPr>
        <p:spPr>
          <a:xfrm>
            <a:off x="4245497" y="222061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264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6005</TotalTime>
  <Words>3042</Words>
  <Application>Microsoft Office PowerPoint</Application>
  <PresentationFormat>화면 슬라이드 쇼(4:3)</PresentationFormat>
  <Paragraphs>1008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굴림</vt:lpstr>
      <vt:lpstr>굴림체</vt:lpstr>
      <vt:lpstr>맑은 고딕</vt:lpstr>
      <vt:lpstr>맑은고딕</vt:lpstr>
      <vt:lpstr>바탕체</vt:lpstr>
      <vt:lpstr>Arial</vt:lpstr>
      <vt:lpstr>Times New Roman</vt:lpstr>
      <vt:lpstr>기본 디자인</vt:lpstr>
      <vt:lpstr>디자인 사용자 지정</vt:lpstr>
      <vt:lpstr>2_기본 디자인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sjinc</cp:lastModifiedBy>
  <cp:revision>4300</cp:revision>
  <cp:lastPrinted>2020-10-06T13:29:53Z</cp:lastPrinted>
  <dcterms:created xsi:type="dcterms:W3CDTF">2005-11-18T02:06:31Z</dcterms:created>
  <dcterms:modified xsi:type="dcterms:W3CDTF">2023-11-22T05:38:13Z</dcterms:modified>
  <cp:version>1000.0000.01</cp:version>
</cp:coreProperties>
</file>