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722" r:id="rId1"/>
    <p:sldMasterId id="2147484723" r:id="rId2"/>
    <p:sldMasterId id="2147484725" r:id="rId3"/>
    <p:sldMasterId id="2147484729" r:id="rId4"/>
  </p:sldMasterIdLst>
  <p:notesMasterIdLst>
    <p:notesMasterId r:id="rId40"/>
  </p:notesMasterIdLst>
  <p:handoutMasterIdLst>
    <p:handoutMasterId r:id="rId41"/>
  </p:handoutMasterIdLst>
  <p:sldIdLst>
    <p:sldId id="1010" r:id="rId5"/>
    <p:sldId id="1011" r:id="rId6"/>
    <p:sldId id="999" r:id="rId7"/>
    <p:sldId id="895" r:id="rId8"/>
    <p:sldId id="1038" r:id="rId9"/>
    <p:sldId id="1037" r:id="rId10"/>
    <p:sldId id="896" r:id="rId11"/>
    <p:sldId id="1012" r:id="rId12"/>
    <p:sldId id="1039" r:id="rId13"/>
    <p:sldId id="1014" r:id="rId14"/>
    <p:sldId id="1013" r:id="rId15"/>
    <p:sldId id="1015" r:id="rId16"/>
    <p:sldId id="1016" r:id="rId17"/>
    <p:sldId id="1017" r:id="rId18"/>
    <p:sldId id="1018" r:id="rId19"/>
    <p:sldId id="1019" r:id="rId20"/>
    <p:sldId id="1020" r:id="rId21"/>
    <p:sldId id="1040" r:id="rId22"/>
    <p:sldId id="1041" r:id="rId23"/>
    <p:sldId id="1024" r:id="rId24"/>
    <p:sldId id="1025" r:id="rId25"/>
    <p:sldId id="1044" r:id="rId26"/>
    <p:sldId id="1026" r:id="rId27"/>
    <p:sldId id="1045" r:id="rId28"/>
    <p:sldId id="1027" r:id="rId29"/>
    <p:sldId id="1047" r:id="rId30"/>
    <p:sldId id="1049" r:id="rId31"/>
    <p:sldId id="1035" r:id="rId32"/>
    <p:sldId id="1028" r:id="rId33"/>
    <p:sldId id="1031" r:id="rId34"/>
    <p:sldId id="1030" r:id="rId35"/>
    <p:sldId id="1032" r:id="rId36"/>
    <p:sldId id="1048" r:id="rId37"/>
    <p:sldId id="1033" r:id="rId38"/>
    <p:sldId id="1036" r:id="rId39"/>
  </p:sldIdLst>
  <p:sldSz cx="9144000" cy="6858000" type="screen4x3"/>
  <p:notesSz cx="6807200" cy="99393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kumimoji="1" sz="2000" b="1" kern="1200">
        <a:solidFill>
          <a:schemeClr val="tx1"/>
        </a:solidFill>
        <a:latin typeface="굴림"/>
        <a:ea typeface="굴림"/>
        <a:cs typeface="+mn-cs"/>
      </a:defRPr>
    </a:lvl6pPr>
    <a:lvl7pPr marL="2743200" algn="l" defTabSz="914400" rtl="0" eaLnBrk="1" latinLnBrk="1" hangingPunct="1">
      <a:defRPr kumimoji="1" sz="2000" b="1" kern="1200">
        <a:solidFill>
          <a:schemeClr val="tx1"/>
        </a:solidFill>
        <a:latin typeface="굴림"/>
        <a:ea typeface="굴림"/>
        <a:cs typeface="+mn-cs"/>
      </a:defRPr>
    </a:lvl7pPr>
    <a:lvl8pPr marL="3200400" algn="l" defTabSz="914400" rtl="0" eaLnBrk="1" latinLnBrk="1" hangingPunct="1">
      <a:defRPr kumimoji="1" sz="2000" b="1" kern="1200">
        <a:solidFill>
          <a:schemeClr val="tx1"/>
        </a:solidFill>
        <a:latin typeface="굴림"/>
        <a:ea typeface="굴림"/>
        <a:cs typeface="+mn-cs"/>
      </a:defRPr>
    </a:lvl8pPr>
    <a:lvl9pPr marL="3657600" algn="l" defTabSz="914400" rtl="0" eaLnBrk="1" latinLnBrk="1" hangingPunct="1">
      <a:defRPr kumimoji="1" sz="2000" b="1" kern="1200">
        <a:solidFill>
          <a:schemeClr val="tx1"/>
        </a:solidFill>
        <a:latin typeface="굴림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2" userDrawn="1">
          <p15:clr>
            <a:srgbClr val="A4A3A4"/>
          </p15:clr>
        </p15:guide>
        <p15:guide id="2" orient="horz" pos="3249" userDrawn="1">
          <p15:clr>
            <a:srgbClr val="A4A3A4"/>
          </p15:clr>
        </p15:guide>
        <p15:guide id="3" pos="204" userDrawn="1">
          <p15:clr>
            <a:srgbClr val="A4A3A4"/>
          </p15:clr>
        </p15:guide>
        <p15:guide id="4" pos="3923">
          <p15:clr>
            <a:srgbClr val="A4A3A4"/>
          </p15:clr>
        </p15:guide>
        <p15:guide id="5" pos="3334" userDrawn="1">
          <p15:clr>
            <a:srgbClr val="A4A3A4"/>
          </p15:clr>
        </p15:guide>
        <p15:guide id="6" orient="horz" pos="2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9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jinc" initials="S" lastIdx="1" clrIdx="0">
    <p:extLst>
      <p:ext uri="{19B8F6BF-5375-455C-9EA6-DF929625EA0E}">
        <p15:presenceInfo xmlns:p15="http://schemas.microsoft.com/office/powerpoint/2012/main" userId="Sjin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34" autoAdjust="0"/>
    <p:restoredTop sz="96383" autoAdjust="0"/>
  </p:normalViewPr>
  <p:slideViewPr>
    <p:cSldViewPr>
      <p:cViewPr varScale="1">
        <p:scale>
          <a:sx n="82" d="100"/>
          <a:sy n="82" d="100"/>
        </p:scale>
        <p:origin x="1723" y="67"/>
      </p:cViewPr>
      <p:guideLst>
        <p:guide orient="horz" pos="572"/>
        <p:guide orient="horz" pos="3249"/>
        <p:guide pos="204"/>
        <p:guide pos="3923"/>
        <p:guide pos="3334"/>
        <p:guide orient="horz" pos="2840"/>
      </p:guideLst>
    </p:cSldViewPr>
  </p:slideViewPr>
  <p:outlineViewPr>
    <p:cViewPr>
      <p:scale>
        <a:sx n="33" d="100"/>
        <a:sy n="33" d="100"/>
      </p:scale>
      <p:origin x="0" y="-13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howGuides="1">
      <p:cViewPr varScale="1">
        <p:scale>
          <a:sx n="80" d="100"/>
          <a:sy n="80" d="100"/>
        </p:scale>
        <p:origin x="2088" y="114"/>
      </p:cViewPr>
      <p:guideLst>
        <p:guide orient="horz" pos="3129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commentAuthors" Target="commentAuthor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529" cy="497524"/>
          </a:xfrm>
          <a:prstGeom prst="rect">
            <a:avLst/>
          </a:prstGeom>
        </p:spPr>
        <p:txBody>
          <a:bodyPr vert="horz" lIns="91559" tIns="45779" rIns="91559" bIns="45779"/>
          <a:lstStyle>
            <a:lvl1pPr algn="l" eaLnBrk="1" latinLnBrk="1" hangingPunct="1">
              <a:defRPr sz="1200">
                <a:latin typeface="굴림"/>
                <a:ea typeface="굴림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5082" y="0"/>
            <a:ext cx="2950529" cy="497524"/>
          </a:xfrm>
          <a:prstGeom prst="rect">
            <a:avLst/>
          </a:prstGeom>
        </p:spPr>
        <p:txBody>
          <a:bodyPr vert="horz" lIns="91559" tIns="45779" rIns="91559" bIns="45779"/>
          <a:lstStyle>
            <a:lvl1pPr algn="r" eaLnBrk="1" latinLnBrk="1" hangingPunct="1">
              <a:defRPr sz="1200">
                <a:latin typeface="굴림"/>
                <a:ea typeface="굴림"/>
              </a:defRPr>
            </a:lvl1pPr>
          </a:lstStyle>
          <a:p>
            <a:pPr>
              <a:defRPr/>
            </a:pPr>
            <a:fld id="{49F6A45E-A625-4E9F-9907-40BA7BE2A443}" type="datetime1">
              <a:rPr lang="ko-KR" altLang="en-US"/>
              <a:pPr>
                <a:defRPr/>
              </a:pPr>
              <a:t>2023-11-21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226"/>
            <a:ext cx="2950529" cy="497523"/>
          </a:xfrm>
          <a:prstGeom prst="rect">
            <a:avLst/>
          </a:prstGeom>
        </p:spPr>
        <p:txBody>
          <a:bodyPr vert="horz" lIns="91559" tIns="45779" rIns="91559" bIns="45779" anchor="b"/>
          <a:lstStyle>
            <a:lvl1pPr algn="l" eaLnBrk="1" latinLnBrk="1" hangingPunct="1">
              <a:defRPr sz="1200">
                <a:latin typeface="굴림"/>
                <a:ea typeface="굴림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5082" y="9440226"/>
            <a:ext cx="2950529" cy="497523"/>
          </a:xfrm>
          <a:prstGeom prst="rect">
            <a:avLst/>
          </a:prstGeom>
        </p:spPr>
        <p:txBody>
          <a:bodyPr vert="horz" wrap="square" lIns="91559" tIns="45779" rIns="91559" bIns="45779" anchor="b" anchorCtr="0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 lvl="0">
              <a:defRPr/>
            </a:pPr>
            <a:fld id="{40571102-FF5F-4CDD-912E-7D3FD19EBCA0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50529" cy="49752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559" tIns="45779" rIns="91559" bIns="45779" anchor="t" anchorCtr="0">
            <a:prstTxWarp prst="textNoShape">
              <a:avLst/>
            </a:prstTxWarp>
          </a:bodyPr>
          <a:lstStyle>
            <a:lvl1pPr eaLnBrk="1" latinLnBrk="1" hangingPunct="1">
              <a:defRPr sz="1200" b="0">
                <a:latin typeface="굴림"/>
                <a:ea typeface="굴림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55082" y="0"/>
            <a:ext cx="2950529" cy="49752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559" tIns="45779" rIns="91559" bIns="45779" anchor="t" anchorCtr="0">
            <a:prstTxWarp prst="textNoShape">
              <a:avLst/>
            </a:prstTxWarp>
          </a:bodyPr>
          <a:lstStyle>
            <a:lvl1pPr algn="r" eaLnBrk="1" latinLnBrk="1" hangingPunct="1">
              <a:defRPr sz="1200" b="0">
                <a:latin typeface="굴림"/>
                <a:ea typeface="굴림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-2887663" y="1917700"/>
            <a:ext cx="4968876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0403" y="4720908"/>
            <a:ext cx="5446396" cy="447294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559" tIns="45779" rIns="91559" bIns="45779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40226"/>
            <a:ext cx="2950529" cy="49752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559" tIns="45779" rIns="91559" bIns="45779" anchor="b" anchorCtr="0">
            <a:prstTxWarp prst="textNoShape">
              <a:avLst/>
            </a:prstTxWarp>
          </a:bodyPr>
          <a:lstStyle>
            <a:lvl1pPr eaLnBrk="1" latinLnBrk="1" hangingPunct="1">
              <a:defRPr sz="1200" b="0">
                <a:latin typeface="굴림"/>
                <a:ea typeface="굴림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5082" y="9440226"/>
            <a:ext cx="2950529" cy="49752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559" tIns="45779" rIns="91559" bIns="45779" anchor="b" anchorCtr="0">
            <a:prstTxWarp prst="textNoShape">
              <a:avLst/>
            </a:prstTxWarp>
          </a:bodyPr>
          <a:lstStyle>
            <a:lvl1pPr algn="r" eaLnBrk="1" latinLnBrk="1" hangingPunct="1">
              <a:defRPr sz="1200" b="0"/>
            </a:lvl1pPr>
          </a:lstStyle>
          <a:p>
            <a:pPr lvl="0">
              <a:defRPr/>
            </a:pPr>
            <a:fld id="{8200B1D3-8F5D-4705-9096-027A6C57EFC4}" type="slidenum">
              <a:rPr lang="en-US" altLang="ko-KR"/>
              <a:pPr lvl="0"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D5CC0414-E263-4A35-8DEA-0715750F5A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3916" indent="-286121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4486" indent="-228897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2280" indent="-228897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60075" indent="-228897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7869" indent="-228897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5663" indent="-228897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33458" indent="-228897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91252" indent="-228897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F176E21E-064E-451C-8B62-67A098901EAE}" type="slidenum">
              <a:rPr lang="en-US" altLang="ko-KR" sz="1200" b="0"/>
              <a:pPr/>
              <a:t>2</a:t>
            </a:fld>
            <a:endParaRPr lang="en-US" altLang="ko-KR" sz="1200" b="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CA8C8C1B-E38A-4BBB-888F-BBC4E77F47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7100" y="755650"/>
            <a:ext cx="4949825" cy="3711575"/>
          </a:xfrm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36F8EFAC-B59A-4B64-AF58-4A4D69BFC2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7733" y="4720908"/>
            <a:ext cx="4990144" cy="447294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3617255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200B1D3-8F5D-4705-9096-027A6C57EFC4}" type="slidenum">
              <a:rPr lang="en-US" altLang="ko-KR" smtClean="0"/>
              <a:pPr lvl="0"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032670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200B1D3-8F5D-4705-9096-027A6C57EFC4}" type="slidenum">
              <a:rPr lang="en-US" altLang="ko-KR" smtClean="0"/>
              <a:pPr lvl="0"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22896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200B1D3-8F5D-4705-9096-027A6C57EFC4}" type="slidenum">
              <a:rPr lang="en-US" altLang="ko-KR" smtClean="0"/>
              <a:pPr lvl="0">
                <a:defRPr/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011266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200B1D3-8F5D-4705-9096-027A6C57EFC4}" type="slidenum">
              <a:rPr lang="en-US" altLang="ko-KR" smtClean="0"/>
              <a:pPr lvl="0">
                <a:defRPr/>
              </a:pPr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51143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200B1D3-8F5D-4705-9096-027A6C57EFC4}" type="slidenum">
              <a:rPr lang="en-US" altLang="ko-KR" smtClean="0"/>
              <a:pPr lvl="0">
                <a:defRPr/>
              </a:pPr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226401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200B1D3-8F5D-4705-9096-027A6C57EFC4}" type="slidenum">
              <a:rPr lang="en-US" altLang="ko-KR" smtClean="0"/>
              <a:pPr lvl="0">
                <a:defRPr/>
              </a:pPr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631419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200B1D3-8F5D-4705-9096-027A6C57EFC4}" type="slidenum">
              <a:rPr lang="en-US" altLang="ko-KR" smtClean="0"/>
              <a:pPr lvl="0">
                <a:defRPr/>
              </a:pPr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47907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200B1D3-8F5D-4705-9096-027A6C57EFC4}" type="slidenum">
              <a:rPr lang="en-US" altLang="ko-KR" smtClean="0"/>
              <a:pPr lvl="0">
                <a:defRPr/>
              </a:pPr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114877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200B1D3-8F5D-4705-9096-027A6C57EFC4}" type="slidenum">
              <a:rPr lang="en-US" altLang="ko-KR" smtClean="0"/>
              <a:pPr lvl="0">
                <a:defRPr/>
              </a:pPr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99130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200B1D3-8F5D-4705-9096-027A6C57EFC4}" type="slidenum">
              <a:rPr lang="en-US" altLang="ko-KR" smtClean="0"/>
              <a:pPr lvl="0">
                <a:defRPr/>
              </a:pPr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26430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200B1D3-8F5D-4705-9096-027A6C57EFC4}" type="slidenum">
              <a:rPr lang="en-US" altLang="ko-KR" smtClean="0"/>
              <a:pPr lvl="0"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755816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200B1D3-8F5D-4705-9096-027A6C57EFC4}" type="slidenum">
              <a:rPr lang="en-US" altLang="ko-KR" smtClean="0"/>
              <a:pPr lvl="0">
                <a:defRPr/>
              </a:pPr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425797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200B1D3-8F5D-4705-9096-027A6C57EFC4}" type="slidenum">
              <a:rPr lang="en-US" altLang="ko-KR" smtClean="0"/>
              <a:pPr lvl="0">
                <a:defRPr/>
              </a:pPr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756648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200B1D3-8F5D-4705-9096-027A6C57EFC4}" type="slidenum">
              <a:rPr lang="en-US" altLang="ko-KR" smtClean="0"/>
              <a:pPr lvl="0">
                <a:defRPr/>
              </a:pPr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414704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200B1D3-8F5D-4705-9096-027A6C57EFC4}" type="slidenum">
              <a:rPr lang="en-US" altLang="ko-KR" smtClean="0"/>
              <a:pPr lvl="0">
                <a:defRPr/>
              </a:pPr>
              <a:t>32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910777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200B1D3-8F5D-4705-9096-027A6C57EFC4}" type="slidenum">
              <a:rPr lang="en-US" altLang="ko-KR" smtClean="0"/>
              <a:pPr lvl="0">
                <a:defRPr/>
              </a:pPr>
              <a:t>33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318387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200B1D3-8F5D-4705-9096-027A6C57EFC4}" type="slidenum">
              <a:rPr lang="en-US" altLang="ko-KR" smtClean="0"/>
              <a:pPr lvl="0">
                <a:defRPr/>
              </a:pPr>
              <a:t>34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75851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200B1D3-8F5D-4705-9096-027A6C57EFC4}" type="slidenum">
              <a:rPr lang="en-US" altLang="ko-KR" smtClean="0"/>
              <a:pPr lvl="0">
                <a:defRPr/>
              </a:pPr>
              <a:t>35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67505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200B1D3-8F5D-4705-9096-027A6C57EFC4}" type="slidenum">
              <a:rPr lang="en-US" altLang="ko-KR" smtClean="0"/>
              <a:pPr lvl="0"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3703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200B1D3-8F5D-4705-9096-027A6C57EFC4}" type="slidenum">
              <a:rPr lang="en-US" altLang="ko-KR" smtClean="0"/>
              <a:pPr lvl="0"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74352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200B1D3-8F5D-4705-9096-027A6C57EFC4}" type="slidenum">
              <a:rPr lang="en-US" altLang="ko-KR" smtClean="0"/>
              <a:pPr lvl="0"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748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200B1D3-8F5D-4705-9096-027A6C57EFC4}" type="slidenum">
              <a:rPr lang="en-US" altLang="ko-KR" smtClean="0"/>
              <a:pPr lvl="0"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07178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200B1D3-8F5D-4705-9096-027A6C57EFC4}" type="slidenum">
              <a:rPr lang="en-US" altLang="ko-KR" smtClean="0"/>
              <a:pPr lvl="0"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1046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200B1D3-8F5D-4705-9096-027A6C57EFC4}" type="slidenum">
              <a:rPr lang="en-US" altLang="ko-KR" smtClean="0"/>
              <a:pPr lvl="0"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82786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200B1D3-8F5D-4705-9096-027A6C57EFC4}" type="slidenum">
              <a:rPr lang="en-US" altLang="ko-KR" smtClean="0"/>
              <a:pPr lvl="0"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5389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2194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14BC824-DB70-4510-80B1-9DE520CBFE4F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D81121C-F487-4C85-B1C0-F43BB896F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533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14BC824-DB70-4510-80B1-9DE520CBFE4F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D81121C-F487-4C85-B1C0-F43BB896F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1340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14BC824-DB70-4510-80B1-9DE520CBFE4F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D81121C-F487-4C85-B1C0-F43BB896F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784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14BC824-DB70-4510-80B1-9DE520CBFE4F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D81121C-F487-4C85-B1C0-F43BB896F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423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14BC824-DB70-4510-80B1-9DE520CBFE4F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D81121C-F487-4C85-B1C0-F43BB896F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76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14BC824-DB70-4510-80B1-9DE520CBFE4F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D81121C-F487-4C85-B1C0-F43BB896F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310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14BC824-DB70-4510-80B1-9DE520CBFE4F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D81121C-F487-4C85-B1C0-F43BB896F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63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273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2438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22041" indent="0" algn="ctr">
              <a:buNone/>
              <a:defRPr/>
            </a:lvl2pPr>
            <a:lvl3pPr marL="844083" indent="0" algn="ctr">
              <a:buNone/>
              <a:defRPr/>
            </a:lvl3pPr>
            <a:lvl4pPr marL="1266124" indent="0" algn="ctr">
              <a:buNone/>
              <a:defRPr/>
            </a:lvl4pPr>
            <a:lvl5pPr marL="1688165" indent="0" algn="ctr">
              <a:buNone/>
              <a:defRPr/>
            </a:lvl5pPr>
            <a:lvl6pPr marL="2110207" indent="0" algn="ctr">
              <a:buNone/>
              <a:defRPr/>
            </a:lvl6pPr>
            <a:lvl7pPr marL="2532248" indent="0" algn="ctr">
              <a:buNone/>
              <a:defRPr/>
            </a:lvl7pPr>
            <a:lvl8pPr marL="2954289" indent="0" algn="ctr">
              <a:buNone/>
              <a:defRPr/>
            </a:lvl8pPr>
            <a:lvl9pPr marL="3376331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37338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612CADD-5BAB-4980-AF5F-CA8811438F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29E3C803-8931-4E22-B73C-EF34F9B0C0B2}" type="datetimeFigureOut">
              <a:rPr lang="ko-KR" altLang="en-US"/>
              <a:pPr>
                <a:defRPr/>
              </a:pPr>
              <a:t>2023-11-21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A01EEE8-97DD-439A-AD49-66B1048D3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1" y="6356352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F29784-B8D4-4F58-AF58-12D01918C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08C8CBA-20C5-457F-BAFB-6CA9A097CB5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17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14BC824-DB70-4510-80B1-9DE520CBFE4F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D81121C-F487-4C85-B1C0-F43BB896F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51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14BC824-DB70-4510-80B1-9DE520CBFE4F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D81121C-F487-4C85-B1C0-F43BB896F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759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14BC824-DB70-4510-80B1-9DE520CBFE4F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D81121C-F487-4C85-B1C0-F43BB896F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847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14BC824-DB70-4510-80B1-9DE520CBFE4F}" type="datetimeFigureOut">
              <a:rPr lang="ko-KR" altLang="en-US" smtClean="0"/>
              <a:t>2023-11-21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D81121C-F487-4C85-B1C0-F43BB896F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43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8">
            <a:extLst>
              <a:ext uri="{FF2B5EF4-FFF2-40B4-BE49-F238E27FC236}">
                <a16:creationId xmlns:a16="http://schemas.microsoft.com/office/drawing/2014/main" id="{E14C7D72-1C6B-4422-8EBA-1FD645CFAE7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33337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027" name="Line 9">
            <a:extLst>
              <a:ext uri="{FF2B5EF4-FFF2-40B4-BE49-F238E27FC236}">
                <a16:creationId xmlns:a16="http://schemas.microsoft.com/office/drawing/2014/main" id="{EAA60D21-4C2B-4925-ADB5-42B03C6B9FC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5976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030" name="Rectangle 19">
            <a:extLst>
              <a:ext uri="{FF2B5EF4-FFF2-40B4-BE49-F238E27FC236}">
                <a16:creationId xmlns:a16="http://schemas.microsoft.com/office/drawing/2014/main" id="{5DD44A8E-F2D9-4B6D-8174-5D687BE0420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588125" y="333375"/>
            <a:ext cx="2555875" cy="62642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endParaRPr lang="ko-KR" altLang="ko-KR" sz="900" b="0" dirty="0"/>
          </a:p>
        </p:txBody>
      </p:sp>
      <p:sp>
        <p:nvSpPr>
          <p:cNvPr id="1031" name="Rectangle 20">
            <a:extLst>
              <a:ext uri="{FF2B5EF4-FFF2-40B4-BE49-F238E27FC236}">
                <a16:creationId xmlns:a16="http://schemas.microsoft.com/office/drawing/2014/main" id="{E08ED81E-8728-418D-BF29-4162979162A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588125" y="333375"/>
            <a:ext cx="2555875" cy="2159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sz="900" dirty="0">
                <a:solidFill>
                  <a:srgbClr val="EAEAEA"/>
                </a:solidFill>
              </a:rPr>
              <a:t>화면 설명</a:t>
            </a:r>
          </a:p>
        </p:txBody>
      </p:sp>
      <p:sp>
        <p:nvSpPr>
          <p:cNvPr id="1032" name="Rectangle 21">
            <a:extLst>
              <a:ext uri="{FF2B5EF4-FFF2-40B4-BE49-F238E27FC236}">
                <a16:creationId xmlns:a16="http://schemas.microsoft.com/office/drawing/2014/main" id="{BAD602D6-FB31-453C-AD1D-C8CACBBBD01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333375"/>
            <a:ext cx="1187450" cy="2159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sz="900" dirty="0">
                <a:solidFill>
                  <a:srgbClr val="EAEAEA"/>
                </a:solidFill>
              </a:rPr>
              <a:t>화면명</a:t>
            </a:r>
          </a:p>
        </p:txBody>
      </p:sp>
      <p:sp>
        <p:nvSpPr>
          <p:cNvPr id="1033" name="Rectangle 25">
            <a:extLst>
              <a:ext uri="{FF2B5EF4-FFF2-40B4-BE49-F238E27FC236}">
                <a16:creationId xmlns:a16="http://schemas.microsoft.com/office/drawing/2014/main" id="{569C040A-E2F0-4621-8C43-0806DB6FC84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22713" y="333375"/>
            <a:ext cx="1512887" cy="2159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sz="900" dirty="0">
                <a:solidFill>
                  <a:srgbClr val="EAEAEA"/>
                </a:solidFill>
              </a:rPr>
              <a:t>화면</a:t>
            </a:r>
            <a:r>
              <a:rPr lang="en-US" altLang="ko-KR" sz="900" dirty="0">
                <a:solidFill>
                  <a:srgbClr val="EAEAEA"/>
                </a:solidFill>
              </a:rPr>
              <a:t>ID</a:t>
            </a:r>
          </a:p>
        </p:txBody>
      </p:sp>
      <p:sp>
        <p:nvSpPr>
          <p:cNvPr id="1034" name="Text Box 26">
            <a:extLst>
              <a:ext uri="{FF2B5EF4-FFF2-40B4-BE49-F238E27FC236}">
                <a16:creationId xmlns:a16="http://schemas.microsoft.com/office/drawing/2014/main" id="{2B6AF73D-3AB7-414E-A434-56236B29D02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65625" y="6607353"/>
            <a:ext cx="854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fld id="{A95F1453-A309-4C02-A011-3AF1C8119498}" type="slidenum">
              <a:rPr lang="en-US" altLang="ko-KR" sz="1000" b="0">
                <a:latin typeface="Arial" panose="020B0604020202020204" pitchFamily="34" charset="0"/>
                <a:ea typeface="바탕체" panose="02030609000101010101" pitchFamily="17" charset="-127"/>
              </a:rPr>
              <a:pPr algn="ctr" eaLnBrk="1" hangingPunct="1">
                <a:spcBef>
                  <a:spcPct val="50000"/>
                </a:spcBef>
              </a:pPr>
              <a:t>‹#›</a:t>
            </a:fld>
            <a:endParaRPr lang="en-US" altLang="ko-KR" sz="1000" b="0" dirty="0">
              <a:latin typeface="Arial" panose="020B0604020202020204" pitchFamily="34" charset="0"/>
              <a:ea typeface="바탕체" panose="02030609000101010101" pitchFamily="17" charset="-127"/>
            </a:endParaRPr>
          </a:p>
        </p:txBody>
      </p:sp>
      <p:sp>
        <p:nvSpPr>
          <p:cNvPr id="12" name="Text Box 28">
            <a:extLst>
              <a:ext uri="{FF2B5EF4-FFF2-40B4-BE49-F238E27FC236}">
                <a16:creationId xmlns:a16="http://schemas.microsoft.com/office/drawing/2014/main" id="{364BAB34-6CC6-41B2-B3FB-CA6E77A0D17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88" y="44450"/>
            <a:ext cx="406635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ko-KR" altLang="en-US" sz="1100" dirty="0">
                <a:latin typeface="바탕체" pitchFamily="17" charset="-127"/>
                <a:ea typeface="바탕체" pitchFamily="17" charset="-127"/>
              </a:rPr>
              <a:t>대통령기록관 </a:t>
            </a:r>
            <a:r>
              <a:rPr lang="en-US" altLang="ko-KR" sz="1100" dirty="0">
                <a:latin typeface="바탕체" pitchFamily="17" charset="-127"/>
                <a:ea typeface="바탕체" pitchFamily="17" charset="-127"/>
              </a:rPr>
              <a:t>RFID</a:t>
            </a:r>
            <a:r>
              <a:rPr lang="ko-KR" altLang="en-US" sz="1100" dirty="0">
                <a:latin typeface="바탕체" pitchFamily="17" charset="-127"/>
                <a:ea typeface="바탕체" pitchFamily="17" charset="-127"/>
              </a:rPr>
              <a:t>시스템 고도화 사업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CD10DEE-B458-4CF6-83F6-FCF942DAEF2B}"/>
              </a:ext>
            </a:extLst>
          </p:cNvPr>
          <p:cNvPicPr/>
          <p:nvPr userDrawn="1"/>
        </p:nvPicPr>
        <p:blipFill rotWithShape="1">
          <a:blip r:embed="rId3"/>
          <a:srcRect t="15626" r="20684"/>
          <a:stretch/>
        </p:blipFill>
        <p:spPr>
          <a:xfrm>
            <a:off x="84745" y="6619454"/>
            <a:ext cx="1015200" cy="2232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48" r="30105"/>
          <a:stretch/>
        </p:blipFill>
        <p:spPr>
          <a:xfrm>
            <a:off x="8185155" y="6635197"/>
            <a:ext cx="793778" cy="177508"/>
          </a:xfrm>
          <a:prstGeom prst="rect">
            <a:avLst/>
          </a:prstGeom>
        </p:spPr>
      </p:pic>
      <p:sp>
        <p:nvSpPr>
          <p:cNvPr id="15" name="Text Box 29">
            <a:extLst>
              <a:ext uri="{FF2B5EF4-FFF2-40B4-BE49-F238E27FC236}">
                <a16:creationId xmlns:a16="http://schemas.microsoft.com/office/drawing/2014/main" id="{C99274AF-83E1-4D2D-9C89-8D85278F0E9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64163" y="53975"/>
            <a:ext cx="37973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ko-KR" altLang="en-US" sz="1100" dirty="0">
                <a:latin typeface="바탕체" pitchFamily="17" charset="-127"/>
                <a:ea typeface="바탕체" pitchFamily="17" charset="-127"/>
              </a:rPr>
              <a:t>화면설계서</a:t>
            </a:r>
            <a:r>
              <a:rPr lang="en-US" altLang="ko-KR" sz="1100" dirty="0">
                <a:latin typeface="바탕체" pitchFamily="17" charset="-127"/>
                <a:ea typeface="바탕체" pitchFamily="17" charset="-127"/>
              </a:rPr>
              <a:t>(PDA </a:t>
            </a:r>
            <a:r>
              <a:rPr lang="ko-KR" altLang="en-US" sz="1100" dirty="0">
                <a:latin typeface="바탕체" pitchFamily="17" charset="-127"/>
                <a:ea typeface="바탕체" pitchFamily="17" charset="-127"/>
              </a:rPr>
              <a:t>소프트웨어</a:t>
            </a:r>
            <a:r>
              <a:rPr lang="en-US" altLang="ko-KR" sz="1100" dirty="0">
                <a:latin typeface="바탕체" pitchFamily="17" charset="-127"/>
                <a:ea typeface="바탕체" pitchFamily="17" charset="-127"/>
              </a:rPr>
              <a:t>)</a:t>
            </a:r>
            <a:endParaRPr lang="ko-KR" altLang="en-US" sz="1100" dirty="0">
              <a:latin typeface="바탕체" pitchFamily="17" charset="-127"/>
              <a:ea typeface="바탕체" pitchFamily="17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19" r:id="rId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8">
            <a:extLst>
              <a:ext uri="{FF2B5EF4-FFF2-40B4-BE49-F238E27FC236}">
                <a16:creationId xmlns:a16="http://schemas.microsoft.com/office/drawing/2014/main" id="{E14C7D72-1C6B-4422-8EBA-1FD645CFAE7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33337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2" name="Text Box 29">
            <a:extLst>
              <a:ext uri="{FF2B5EF4-FFF2-40B4-BE49-F238E27FC236}">
                <a16:creationId xmlns:a16="http://schemas.microsoft.com/office/drawing/2014/main" id="{C99274AF-83E1-4D2D-9C89-8D85278F0E9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64163" y="53975"/>
            <a:ext cx="37973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ko-KR" altLang="en-US" sz="1100" dirty="0" err="1">
                <a:latin typeface="바탕체" pitchFamily="17" charset="-127"/>
                <a:ea typeface="바탕체" pitchFamily="17" charset="-127"/>
              </a:rPr>
              <a:t>화면설계서</a:t>
            </a:r>
            <a:r>
              <a:rPr lang="en-US" altLang="ko-KR" sz="1100" dirty="0">
                <a:latin typeface="바탕체" pitchFamily="17" charset="-127"/>
                <a:ea typeface="바탕체" pitchFamily="17" charset="-127"/>
              </a:rPr>
              <a:t>(</a:t>
            </a:r>
            <a:r>
              <a:rPr lang="ko-KR" altLang="en-US" sz="1100" dirty="0" err="1">
                <a:latin typeface="바탕체" pitchFamily="17" charset="-127"/>
                <a:ea typeface="바탕체" pitchFamily="17" charset="-127"/>
              </a:rPr>
              <a:t>통합열람</a:t>
            </a:r>
            <a:r>
              <a:rPr lang="en-US" altLang="ko-KR" sz="1100" dirty="0">
                <a:latin typeface="바탕체" pitchFamily="17" charset="-127"/>
                <a:ea typeface="바탕체" pitchFamily="17" charset="-127"/>
              </a:rPr>
              <a:t>)</a:t>
            </a:r>
            <a:endParaRPr lang="ko-KR" altLang="en-US" sz="1100" dirty="0"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15" name="Line 9">
            <a:extLst>
              <a:ext uri="{FF2B5EF4-FFF2-40B4-BE49-F238E27FC236}">
                <a16:creationId xmlns:a16="http://schemas.microsoft.com/office/drawing/2014/main" id="{EAA60D21-4C2B-4925-ADB5-42B03C6B9FC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5976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6" name="Rectangle 21">
            <a:extLst>
              <a:ext uri="{FF2B5EF4-FFF2-40B4-BE49-F238E27FC236}">
                <a16:creationId xmlns:a16="http://schemas.microsoft.com/office/drawing/2014/main" id="{BAD602D6-FB31-453C-AD1D-C8CACBBBD01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333375"/>
            <a:ext cx="1187450" cy="2159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sz="900" dirty="0">
                <a:solidFill>
                  <a:srgbClr val="EAEAEA"/>
                </a:solidFill>
              </a:rPr>
              <a:t>화면명</a:t>
            </a:r>
          </a:p>
        </p:txBody>
      </p:sp>
      <p:sp>
        <p:nvSpPr>
          <p:cNvPr id="10" name="Text Box 28">
            <a:extLst>
              <a:ext uri="{FF2B5EF4-FFF2-40B4-BE49-F238E27FC236}">
                <a16:creationId xmlns:a16="http://schemas.microsoft.com/office/drawing/2014/main" id="{364BAB34-6CC6-41B2-B3FB-CA6E77A0D17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88" y="44450"/>
            <a:ext cx="406635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ko-KR" altLang="en-US" sz="1100" dirty="0">
                <a:latin typeface="바탕체" pitchFamily="17" charset="-127"/>
                <a:ea typeface="바탕체" pitchFamily="17" charset="-127"/>
              </a:rPr>
              <a:t>차세대 </a:t>
            </a:r>
            <a:r>
              <a:rPr lang="ko-KR" altLang="en-US" sz="1100" dirty="0" err="1">
                <a:latin typeface="바탕체" pitchFamily="17" charset="-127"/>
                <a:ea typeface="바탕체" pitchFamily="17" charset="-127"/>
              </a:rPr>
              <a:t>대통령기록</a:t>
            </a:r>
            <a:r>
              <a:rPr lang="ko-KR" altLang="en-US" sz="1100" dirty="0">
                <a:latin typeface="바탕체" pitchFamily="17" charset="-127"/>
                <a:ea typeface="바탕체" pitchFamily="17" charset="-127"/>
              </a:rPr>
              <a:t> 정보시스템</a:t>
            </a:r>
            <a:r>
              <a:rPr lang="en-US" altLang="ko-KR" sz="1100" dirty="0">
                <a:latin typeface="바탕체" pitchFamily="17" charset="-127"/>
                <a:ea typeface="바탕체" pitchFamily="17" charset="-127"/>
              </a:rPr>
              <a:t> </a:t>
            </a:r>
            <a:r>
              <a:rPr lang="ko-KR" altLang="en-US" sz="1100" dirty="0">
                <a:latin typeface="바탕체" pitchFamily="17" charset="-127"/>
                <a:ea typeface="바탕체" pitchFamily="17" charset="-127"/>
              </a:rPr>
              <a:t>구축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CD10DEE-B458-4CF6-83F6-FCF942DAEF2B}"/>
              </a:ext>
            </a:extLst>
          </p:cNvPr>
          <p:cNvPicPr/>
          <p:nvPr userDrawn="1"/>
        </p:nvPicPr>
        <p:blipFill rotWithShape="1">
          <a:blip r:embed="rId3"/>
          <a:srcRect t="15626" r="20684"/>
          <a:stretch/>
        </p:blipFill>
        <p:spPr>
          <a:xfrm>
            <a:off x="84745" y="6619454"/>
            <a:ext cx="1015200" cy="2232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48" r="30105"/>
          <a:stretch/>
        </p:blipFill>
        <p:spPr>
          <a:xfrm>
            <a:off x="8185155" y="6635197"/>
            <a:ext cx="793778" cy="177508"/>
          </a:xfrm>
          <a:prstGeom prst="rect">
            <a:avLst/>
          </a:prstGeom>
        </p:spPr>
      </p:pic>
      <p:sp>
        <p:nvSpPr>
          <p:cNvPr id="18" name="Text Box 26">
            <a:extLst>
              <a:ext uri="{FF2B5EF4-FFF2-40B4-BE49-F238E27FC236}">
                <a16:creationId xmlns:a16="http://schemas.microsoft.com/office/drawing/2014/main" id="{2B6AF73D-3AB7-414E-A434-56236B29D02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65625" y="6607353"/>
            <a:ext cx="854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fld id="{A95F1453-A309-4C02-A011-3AF1C8119498}" type="slidenum">
              <a:rPr lang="en-US" altLang="ko-KR" sz="1000" b="0">
                <a:latin typeface="Arial" panose="020B0604020202020204" pitchFamily="34" charset="0"/>
                <a:ea typeface="바탕체" panose="02030609000101010101" pitchFamily="17" charset="-127"/>
              </a:rPr>
              <a:pPr algn="ctr" eaLnBrk="1" hangingPunct="1">
                <a:spcBef>
                  <a:spcPct val="50000"/>
                </a:spcBef>
              </a:pPr>
              <a:t>‹#›</a:t>
            </a:fld>
            <a:endParaRPr lang="en-US" altLang="ko-KR" sz="1000" b="0" dirty="0">
              <a:latin typeface="Arial" panose="020B0604020202020204" pitchFamily="34" charset="0"/>
              <a:ea typeface="바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7210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24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3CD10DEE-B458-4CF6-83F6-FCF942DAEF2B}"/>
              </a:ext>
            </a:extLst>
          </p:cNvPr>
          <p:cNvPicPr/>
          <p:nvPr userDrawn="1"/>
        </p:nvPicPr>
        <p:blipFill rotWithShape="1">
          <a:blip r:embed="rId5"/>
          <a:srcRect t="15626" r="20684"/>
          <a:stretch/>
        </p:blipFill>
        <p:spPr>
          <a:xfrm>
            <a:off x="78226" y="6619454"/>
            <a:ext cx="937108" cy="223200"/>
          </a:xfrm>
          <a:prstGeom prst="rect">
            <a:avLst/>
          </a:prstGeom>
        </p:spPr>
      </p:pic>
      <p:sp>
        <p:nvSpPr>
          <p:cNvPr id="1026" name="Line 8">
            <a:extLst>
              <a:ext uri="{FF2B5EF4-FFF2-40B4-BE49-F238E27FC236}">
                <a16:creationId xmlns:a16="http://schemas.microsoft.com/office/drawing/2014/main" id="{E14C7D72-1C6B-4422-8EBA-1FD645CFAE7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333375"/>
            <a:ext cx="9144000" cy="0"/>
          </a:xfrm>
          <a:prstGeom prst="line">
            <a:avLst/>
          </a:prstGeom>
          <a:ln w="19050">
            <a:solidFill>
              <a:schemeClr val="tx1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ko-KR" altLang="en-US" sz="1846"/>
          </a:p>
        </p:txBody>
      </p:sp>
      <p:sp>
        <p:nvSpPr>
          <p:cNvPr id="1034" name="Text Box 26">
            <a:extLst>
              <a:ext uri="{FF2B5EF4-FFF2-40B4-BE49-F238E27FC236}">
                <a16:creationId xmlns:a16="http://schemas.microsoft.com/office/drawing/2014/main" id="{2B6AF73D-3AB7-414E-A434-56236B29D02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144963" y="6551614"/>
            <a:ext cx="854075" cy="23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fld id="{A95F1453-A309-4C02-A011-3AF1C8119498}" type="slidenum">
              <a:rPr lang="en-US" altLang="ko-KR" sz="923" b="0">
                <a:latin typeface="Arial" panose="020B0604020202020204" pitchFamily="34" charset="0"/>
                <a:ea typeface="바탕체" panose="02030609000101010101" pitchFamily="17" charset="-127"/>
              </a:rPr>
              <a:pPr algn="ctr" eaLnBrk="1" hangingPunct="1">
                <a:spcBef>
                  <a:spcPct val="50000"/>
                </a:spcBef>
              </a:pPr>
              <a:t>‹#›</a:t>
            </a:fld>
            <a:endParaRPr lang="en-US" altLang="ko-KR" sz="923" b="0" dirty="0">
              <a:latin typeface="Arial" panose="020B0604020202020204" pitchFamily="34" charset="0"/>
              <a:ea typeface="바탕체" panose="02030609000101010101" pitchFamily="17" charset="-127"/>
            </a:endParaRPr>
          </a:p>
        </p:txBody>
      </p:sp>
      <p:sp>
        <p:nvSpPr>
          <p:cNvPr id="1035" name="Text Box 28">
            <a:extLst>
              <a:ext uri="{FF2B5EF4-FFF2-40B4-BE49-F238E27FC236}">
                <a16:creationId xmlns:a16="http://schemas.microsoft.com/office/drawing/2014/main" id="{364BAB34-6CC6-41B2-B3FB-CA6E77A0D17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88" y="49212"/>
            <a:ext cx="3797300" cy="248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ko-KR" altLang="en-US" sz="1015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차세대 </a:t>
            </a:r>
            <a:r>
              <a:rPr lang="ko-KR" altLang="en-US" sz="1015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대통령기록</a:t>
            </a:r>
            <a:r>
              <a:rPr lang="ko-KR" altLang="en-US" sz="1015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정보시스템</a:t>
            </a:r>
            <a:r>
              <a:rPr lang="en-US" altLang="ko-KR" sz="1015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15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구축</a:t>
            </a:r>
          </a:p>
        </p:txBody>
      </p:sp>
      <p:sp>
        <p:nvSpPr>
          <p:cNvPr id="15" name="Line 8">
            <a:extLst>
              <a:ext uri="{FF2B5EF4-FFF2-40B4-BE49-F238E27FC236}">
                <a16:creationId xmlns:a16="http://schemas.microsoft.com/office/drawing/2014/main" id="{E14C7D72-1C6B-4422-8EBA-1FD645CFAE7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551614"/>
            <a:ext cx="9144000" cy="0"/>
          </a:xfrm>
          <a:prstGeom prst="line">
            <a:avLst/>
          </a:prstGeom>
          <a:ln w="19050">
            <a:solidFill>
              <a:schemeClr val="tx1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ko-KR" altLang="en-US" sz="1846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48" r="30105"/>
          <a:stretch/>
        </p:blipFill>
        <p:spPr>
          <a:xfrm>
            <a:off x="8249934" y="6589203"/>
            <a:ext cx="732718" cy="177508"/>
          </a:xfrm>
          <a:prstGeom prst="rect">
            <a:avLst/>
          </a:prstGeom>
        </p:spPr>
      </p:pic>
      <p:sp>
        <p:nvSpPr>
          <p:cNvPr id="11" name="Text Box 29">
            <a:extLst>
              <a:ext uri="{FF2B5EF4-FFF2-40B4-BE49-F238E27FC236}">
                <a16:creationId xmlns:a16="http://schemas.microsoft.com/office/drawing/2014/main" id="{C99274AF-83E1-4D2D-9C89-8D85278F0E9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64163" y="53975"/>
            <a:ext cx="37973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ko-KR" altLang="en-US" sz="1100" dirty="0" err="1">
                <a:latin typeface="바탕체" pitchFamily="17" charset="-127"/>
                <a:ea typeface="바탕체" pitchFamily="17" charset="-127"/>
              </a:rPr>
              <a:t>화면설계서</a:t>
            </a:r>
            <a:r>
              <a:rPr lang="en-US" altLang="ko-KR" sz="1100" dirty="0">
                <a:latin typeface="바탕체" pitchFamily="17" charset="-127"/>
                <a:ea typeface="바탕체" pitchFamily="17" charset="-127"/>
              </a:rPr>
              <a:t>(</a:t>
            </a:r>
            <a:r>
              <a:rPr lang="ko-KR" altLang="en-US" sz="1100" dirty="0" err="1">
                <a:latin typeface="바탕체" pitchFamily="17" charset="-127"/>
                <a:ea typeface="바탕체" pitchFamily="17" charset="-127"/>
              </a:rPr>
              <a:t>통합열람</a:t>
            </a:r>
            <a:r>
              <a:rPr lang="en-US" altLang="ko-KR" sz="1100" dirty="0">
                <a:latin typeface="바탕체" pitchFamily="17" charset="-127"/>
                <a:ea typeface="바탕체" pitchFamily="17" charset="-127"/>
              </a:rPr>
              <a:t>)</a:t>
            </a:r>
            <a:endParaRPr lang="ko-KR" altLang="en-US" sz="1100" dirty="0">
              <a:latin typeface="바탕체" pitchFamily="17" charset="-127"/>
              <a:ea typeface="바탕체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6795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26" r:id="rId1"/>
    <p:sldLayoutId id="2147484727" r:id="rId2"/>
    <p:sldLayoutId id="2147484728" r:id="rId3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062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062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062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062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062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22041" algn="ctr" rtl="0" fontAlgn="base" latinLnBrk="1">
        <a:spcBef>
          <a:spcPct val="0"/>
        </a:spcBef>
        <a:spcAft>
          <a:spcPct val="0"/>
        </a:spcAft>
        <a:defRPr kumimoji="1" sz="4062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844083" algn="ctr" rtl="0" fontAlgn="base" latinLnBrk="1">
        <a:spcBef>
          <a:spcPct val="0"/>
        </a:spcBef>
        <a:spcAft>
          <a:spcPct val="0"/>
        </a:spcAft>
        <a:defRPr kumimoji="1" sz="4062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266124" algn="ctr" rtl="0" fontAlgn="base" latinLnBrk="1">
        <a:spcBef>
          <a:spcPct val="0"/>
        </a:spcBef>
        <a:spcAft>
          <a:spcPct val="0"/>
        </a:spcAft>
        <a:defRPr kumimoji="1" sz="4062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688165" algn="ctr" rtl="0" fontAlgn="base" latinLnBrk="1">
        <a:spcBef>
          <a:spcPct val="0"/>
        </a:spcBef>
        <a:spcAft>
          <a:spcPct val="0"/>
        </a:spcAft>
        <a:defRPr kumimoji="1" sz="4062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16531" indent="-31653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63776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585">
          <a:solidFill>
            <a:schemeClr val="tx1"/>
          </a:solidFill>
          <a:latin typeface="+mn-lt"/>
          <a:ea typeface="+mn-ea"/>
        </a:defRPr>
      </a:lvl2pPr>
      <a:lvl3pPr marL="1055103" indent="-21102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215">
          <a:solidFill>
            <a:schemeClr val="tx1"/>
          </a:solidFill>
          <a:latin typeface="+mn-lt"/>
          <a:ea typeface="+mn-ea"/>
        </a:defRPr>
      </a:lvl3pPr>
      <a:lvl4pPr marL="1477145" indent="-21102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846">
          <a:solidFill>
            <a:schemeClr val="tx1"/>
          </a:solidFill>
          <a:latin typeface="+mn-lt"/>
          <a:ea typeface="+mn-ea"/>
        </a:defRPr>
      </a:lvl4pPr>
      <a:lvl5pPr marL="1899186" indent="-21102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846">
          <a:solidFill>
            <a:schemeClr val="tx1"/>
          </a:solidFill>
          <a:latin typeface="+mn-lt"/>
          <a:ea typeface="+mn-ea"/>
        </a:defRPr>
      </a:lvl5pPr>
      <a:lvl6pPr marL="2321227" indent="-211021" algn="l" rtl="0" fontAlgn="base" latinLnBrk="1">
        <a:spcBef>
          <a:spcPct val="20000"/>
        </a:spcBef>
        <a:spcAft>
          <a:spcPct val="0"/>
        </a:spcAft>
        <a:buChar char="»"/>
        <a:defRPr kumimoji="1" sz="1846">
          <a:solidFill>
            <a:schemeClr val="tx1"/>
          </a:solidFill>
          <a:latin typeface="+mn-lt"/>
          <a:ea typeface="+mn-ea"/>
        </a:defRPr>
      </a:lvl6pPr>
      <a:lvl7pPr marL="2743269" indent="-211021" algn="l" rtl="0" fontAlgn="base" latinLnBrk="1">
        <a:spcBef>
          <a:spcPct val="20000"/>
        </a:spcBef>
        <a:spcAft>
          <a:spcPct val="0"/>
        </a:spcAft>
        <a:buChar char="»"/>
        <a:defRPr kumimoji="1" sz="1846">
          <a:solidFill>
            <a:schemeClr val="tx1"/>
          </a:solidFill>
          <a:latin typeface="+mn-lt"/>
          <a:ea typeface="+mn-ea"/>
        </a:defRPr>
      </a:lvl7pPr>
      <a:lvl8pPr marL="3165310" indent="-211021" algn="l" rtl="0" fontAlgn="base" latinLnBrk="1">
        <a:spcBef>
          <a:spcPct val="20000"/>
        </a:spcBef>
        <a:spcAft>
          <a:spcPct val="0"/>
        </a:spcAft>
        <a:buChar char="»"/>
        <a:defRPr kumimoji="1" sz="1846">
          <a:solidFill>
            <a:schemeClr val="tx1"/>
          </a:solidFill>
          <a:latin typeface="+mn-lt"/>
          <a:ea typeface="+mn-ea"/>
        </a:defRPr>
      </a:lvl8pPr>
      <a:lvl9pPr marL="3587351" indent="-211021" algn="l" rtl="0" fontAlgn="base" latinLnBrk="1">
        <a:spcBef>
          <a:spcPct val="20000"/>
        </a:spcBef>
        <a:spcAft>
          <a:spcPct val="0"/>
        </a:spcAft>
        <a:buChar char="»"/>
        <a:defRPr kumimoji="1" sz="1846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772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30" r:id="rId1"/>
    <p:sldLayoutId id="2147484731" r:id="rId2"/>
    <p:sldLayoutId id="2147484732" r:id="rId3"/>
    <p:sldLayoutId id="2147484733" r:id="rId4"/>
    <p:sldLayoutId id="2147484734" r:id="rId5"/>
    <p:sldLayoutId id="2147484735" r:id="rId6"/>
    <p:sldLayoutId id="2147484736" r:id="rId7"/>
    <p:sldLayoutId id="2147484737" r:id="rId8"/>
    <p:sldLayoutId id="2147484738" r:id="rId9"/>
    <p:sldLayoutId id="2147484739" r:id="rId10"/>
    <p:sldLayoutId id="2147484740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ine 2">
            <a:extLst>
              <a:ext uri="{FF2B5EF4-FFF2-40B4-BE49-F238E27FC236}">
                <a16:creationId xmlns:a16="http://schemas.microsoft.com/office/drawing/2014/main" id="{C8EC4F30-2955-4A36-9B70-96D465AA65F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988" y="2057400"/>
            <a:ext cx="84804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고딕"/>
            </a:endParaRPr>
          </a:p>
        </p:txBody>
      </p:sp>
      <p:sp>
        <p:nvSpPr>
          <p:cNvPr id="12" name="Text Box 5">
            <a:extLst>
              <a:ext uri="{FF2B5EF4-FFF2-40B4-BE49-F238E27FC236}">
                <a16:creationId xmlns:a16="http://schemas.microsoft.com/office/drawing/2014/main" id="{48F46BDF-7A88-4900-9395-2D7053522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896" y="746125"/>
            <a:ext cx="52271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ko-KR" altLang="en-US" dirty="0">
                <a:latin typeface="맑은고딕"/>
                <a:ea typeface="바탕체" panose="02030609000101010101" pitchFamily="17" charset="-127"/>
              </a:rPr>
              <a:t>대통령기록관 </a:t>
            </a:r>
            <a:r>
              <a:rPr lang="en-US" altLang="ko-KR" dirty="0">
                <a:latin typeface="맑은고딕"/>
                <a:ea typeface="바탕체" panose="02030609000101010101" pitchFamily="17" charset="-127"/>
              </a:rPr>
              <a:t>RFID</a:t>
            </a:r>
            <a:r>
              <a:rPr lang="ko-KR" altLang="en-US" dirty="0">
                <a:latin typeface="맑은고딕"/>
                <a:ea typeface="바탕체" panose="02030609000101010101" pitchFamily="17" charset="-127"/>
              </a:rPr>
              <a:t>시스템 고도화 사업</a:t>
            </a:r>
          </a:p>
        </p:txBody>
      </p:sp>
      <p:sp>
        <p:nvSpPr>
          <p:cNvPr id="13" name="Text Box 7">
            <a:extLst>
              <a:ext uri="{FF2B5EF4-FFF2-40B4-BE49-F238E27FC236}">
                <a16:creationId xmlns:a16="http://schemas.microsoft.com/office/drawing/2014/main" id="{8801C288-0286-49BA-AAED-4B4959E431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0624" y="6086475"/>
            <a:ext cx="446147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0" dirty="0">
                <a:latin typeface="맑은고딕"/>
                <a:ea typeface="바탕체" panose="02030609000101010101" pitchFamily="17" charset="-127"/>
              </a:rPr>
              <a:t>Copyright ⓒ </a:t>
            </a:r>
            <a:r>
              <a:rPr lang="ko-KR" altLang="en-US" sz="800" b="0" dirty="0">
                <a:latin typeface="맑은고딕"/>
                <a:ea typeface="바탕체" panose="02030609000101010101" pitchFamily="17" charset="-127"/>
              </a:rPr>
              <a:t>㈜가온아이</a:t>
            </a:r>
          </a:p>
          <a:p>
            <a:pPr algn="ctr" eaLnBrk="1" hangingPunct="1"/>
            <a:r>
              <a:rPr lang="ko-KR" altLang="en-US" sz="800" b="0" dirty="0">
                <a:latin typeface="맑은고딕"/>
                <a:ea typeface="바탕체" panose="02030609000101010101" pitchFamily="17" charset="-127"/>
              </a:rPr>
              <a:t>㈜가온아이의 사전 승인 없이 본 내용의 전부 또는 일부에 대한 복사</a:t>
            </a:r>
            <a:r>
              <a:rPr lang="en-US" altLang="ko-KR" sz="800" b="0" dirty="0">
                <a:latin typeface="맑은고딕"/>
                <a:ea typeface="바탕체" panose="02030609000101010101" pitchFamily="17" charset="-127"/>
              </a:rPr>
              <a:t>, </a:t>
            </a:r>
            <a:r>
              <a:rPr lang="ko-KR" altLang="en-US" sz="800" b="0" dirty="0">
                <a:latin typeface="맑은고딕"/>
                <a:ea typeface="바탕체" panose="02030609000101010101" pitchFamily="17" charset="-127"/>
              </a:rPr>
              <a:t>배포</a:t>
            </a:r>
            <a:r>
              <a:rPr lang="en-US" altLang="ko-KR" sz="800" b="0" dirty="0">
                <a:latin typeface="맑은고딕"/>
                <a:ea typeface="바탕체" panose="02030609000101010101" pitchFamily="17" charset="-127"/>
              </a:rPr>
              <a:t>, </a:t>
            </a:r>
            <a:r>
              <a:rPr lang="ko-KR" altLang="en-US" sz="800" b="0" dirty="0">
                <a:latin typeface="맑은고딕"/>
                <a:ea typeface="바탕체" panose="02030609000101010101" pitchFamily="17" charset="-127"/>
              </a:rPr>
              <a:t>사용을 금합니다</a:t>
            </a:r>
            <a:r>
              <a:rPr lang="en-US" altLang="ko-KR" sz="800" b="0" dirty="0">
                <a:latin typeface="맑은고딕"/>
                <a:ea typeface="바탕체" panose="02030609000101010101" pitchFamily="17" charset="-127"/>
              </a:rPr>
              <a:t>. </a:t>
            </a:r>
          </a:p>
        </p:txBody>
      </p:sp>
      <p:sp>
        <p:nvSpPr>
          <p:cNvPr id="14" name="Text Box 10">
            <a:extLst>
              <a:ext uri="{FF2B5EF4-FFF2-40B4-BE49-F238E27FC236}">
                <a16:creationId xmlns:a16="http://schemas.microsoft.com/office/drawing/2014/main" id="{4F592E8E-7677-4889-A16E-3F3A2DC70A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6475" y="1558925"/>
            <a:ext cx="5346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ko-KR" altLang="en-US" sz="2800" dirty="0">
                <a:latin typeface="맑은고딕"/>
                <a:ea typeface="바탕체" panose="02030609000101010101" pitchFamily="17" charset="-127"/>
              </a:rPr>
              <a:t>화면 설계서</a:t>
            </a:r>
          </a:p>
        </p:txBody>
      </p:sp>
      <p:sp>
        <p:nvSpPr>
          <p:cNvPr id="15" name="Text Box 11">
            <a:extLst>
              <a:ext uri="{FF2B5EF4-FFF2-40B4-BE49-F238E27FC236}">
                <a16:creationId xmlns:a16="http://schemas.microsoft.com/office/drawing/2014/main" id="{5D87D6D7-76D3-46CC-8254-F488AD4D1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6463" y="2255838"/>
            <a:ext cx="287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ko-KR" dirty="0">
                <a:latin typeface="맑은고딕"/>
                <a:ea typeface="바탕체" panose="02030609000101010101" pitchFamily="17" charset="-127"/>
              </a:rPr>
              <a:t>RFID-220-02(v1.2)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48" r="30105"/>
          <a:stretch/>
        </p:blipFill>
        <p:spPr>
          <a:xfrm>
            <a:off x="7110314" y="4813930"/>
            <a:ext cx="1710158" cy="38243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CD10DEE-B458-4CF6-83F6-FCF942DAEF2B}"/>
              </a:ext>
            </a:extLst>
          </p:cNvPr>
          <p:cNvPicPr/>
          <p:nvPr/>
        </p:nvPicPr>
        <p:blipFill rotWithShape="1">
          <a:blip r:embed="rId3"/>
          <a:srcRect t="15626" r="20684"/>
          <a:stretch/>
        </p:blipFill>
        <p:spPr>
          <a:xfrm>
            <a:off x="776289" y="604550"/>
            <a:ext cx="1230630" cy="341630"/>
          </a:xfrm>
          <a:prstGeom prst="rect">
            <a:avLst/>
          </a:prstGeom>
        </p:spPr>
      </p:pic>
      <p:sp>
        <p:nvSpPr>
          <p:cNvPr id="19" name="Text Box 14">
            <a:extLst>
              <a:ext uri="{FF2B5EF4-FFF2-40B4-BE49-F238E27FC236}">
                <a16:creationId xmlns:a16="http://schemas.microsoft.com/office/drawing/2014/main" id="{9212F5E2-E841-45AB-B51A-5C05F6DD37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8059" y="3558763"/>
            <a:ext cx="630021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lang="ko-KR" altLang="en-US" sz="1400" dirty="0" err="1">
                <a:latin typeface="맑은고딕"/>
                <a:ea typeface="바탕체" panose="02030609000101010101" pitchFamily="17" charset="-127"/>
              </a:rPr>
              <a:t>시스템명</a:t>
            </a:r>
            <a:r>
              <a:rPr lang="ko-KR" altLang="en-US" sz="1400" dirty="0">
                <a:latin typeface="맑은고딕"/>
                <a:ea typeface="바탕체" panose="02030609000101010101" pitchFamily="17" charset="-127"/>
              </a:rPr>
              <a:t> </a:t>
            </a:r>
            <a:r>
              <a:rPr lang="en-US" altLang="ko-KR" sz="1400" dirty="0">
                <a:latin typeface="맑은고딕"/>
                <a:ea typeface="바탕체" panose="02030609000101010101" pitchFamily="17" charset="-127"/>
              </a:rPr>
              <a:t>: PDA </a:t>
            </a:r>
            <a:r>
              <a:rPr lang="ko-KR" altLang="en-US" sz="1400" dirty="0">
                <a:latin typeface="맑은고딕"/>
                <a:ea typeface="바탕체" panose="02030609000101010101" pitchFamily="17" charset="-127"/>
              </a:rPr>
              <a:t>소프트웨어</a:t>
            </a:r>
            <a:endParaRPr lang="en-US" altLang="ko-KR" sz="1400" dirty="0">
              <a:latin typeface="맑은고딕"/>
              <a:ea typeface="바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2601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E52E0FD-58E6-4062-BF15-8F5CFD8F4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29" y="908050"/>
            <a:ext cx="2058231" cy="3660918"/>
          </a:xfrm>
          <a:prstGeom prst="rect">
            <a:avLst/>
          </a:prstGeom>
        </p:spPr>
      </p:pic>
      <p:sp>
        <p:nvSpPr>
          <p:cNvPr id="30735" name="Rectangle 3"/>
          <p:cNvSpPr>
            <a:spLocks noChangeArrowheads="1"/>
          </p:cNvSpPr>
          <p:nvPr/>
        </p:nvSpPr>
        <p:spPr>
          <a:xfrm>
            <a:off x="1187450" y="333375"/>
            <a:ext cx="2736850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ko-KR" altLang="en-US" sz="900" b="0" dirty="0"/>
              <a:t>환경 설정</a:t>
            </a:r>
            <a:endParaRPr lang="en-US" altLang="ko-KR" sz="900" b="0" dirty="0"/>
          </a:p>
        </p:txBody>
      </p:sp>
      <p:sp>
        <p:nvSpPr>
          <p:cNvPr id="30736" name="Rectangle 4"/>
          <p:cNvSpPr>
            <a:spLocks noChangeArrowheads="1"/>
          </p:cNvSpPr>
          <p:nvPr/>
        </p:nvSpPr>
        <p:spPr>
          <a:xfrm>
            <a:off x="5435600" y="333375"/>
            <a:ext cx="1152525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en-US" altLang="ko-KR" sz="900" b="0" dirty="0"/>
              <a:t>UI-PDA-004</a:t>
            </a:r>
          </a:p>
        </p:txBody>
      </p:sp>
      <p:sp>
        <p:nvSpPr>
          <p:cNvPr id="30738" name="Rectangle 3"/>
          <p:cNvSpPr>
            <a:spLocks noChangeArrowheads="1"/>
          </p:cNvSpPr>
          <p:nvPr/>
        </p:nvSpPr>
        <p:spPr>
          <a:xfrm>
            <a:off x="468313" y="571500"/>
            <a:ext cx="5543550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ko-KR" altLang="en-US" sz="900" dirty="0"/>
              <a:t>메인 화면 </a:t>
            </a:r>
            <a:r>
              <a:rPr lang="en-US" altLang="ko-KR" sz="900" dirty="0"/>
              <a:t>&gt; </a:t>
            </a:r>
            <a:r>
              <a:rPr lang="ko-KR" altLang="en-US" sz="900" dirty="0"/>
              <a:t>환경 설정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>
          <a:xfrm>
            <a:off x="6588224" y="548249"/>
            <a:ext cx="2555776" cy="460683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130175" indent="-130175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r>
              <a:rPr lang="en-US" altLang="ko-KR" sz="800" b="0" dirty="0"/>
              <a:t>1. </a:t>
            </a:r>
            <a:r>
              <a:rPr lang="ko-KR" altLang="en-US" sz="800" b="0" dirty="0"/>
              <a:t>개요</a:t>
            </a:r>
          </a:p>
          <a:p>
            <a:pPr indent="-38100" eaLnBrk="1" hangingPunct="1">
              <a:lnSpc>
                <a:spcPts val="930"/>
              </a:lnSpc>
              <a:defRPr/>
            </a:pPr>
            <a:r>
              <a:rPr lang="ko-KR" altLang="en-US" sz="800" dirty="0"/>
              <a:t>출력 설정</a:t>
            </a:r>
            <a:endParaRPr lang="en-US" altLang="ko-KR" sz="800" dirty="0"/>
          </a:p>
          <a:p>
            <a:pPr indent="-38100" eaLnBrk="1" hangingPunct="1">
              <a:lnSpc>
                <a:spcPts val="930"/>
              </a:lnSpc>
              <a:defRPr/>
            </a:pPr>
            <a:r>
              <a:rPr lang="en-US" altLang="ko-KR" sz="800" b="0" dirty="0">
                <a:solidFill>
                  <a:srgbClr val="0070C0"/>
                </a:solidFill>
              </a:rPr>
              <a:t>(</a:t>
            </a:r>
            <a:r>
              <a:rPr lang="ko-KR" altLang="en-US" sz="800" b="0" dirty="0">
                <a:solidFill>
                  <a:srgbClr val="0070C0"/>
                </a:solidFill>
              </a:rPr>
              <a:t>경로</a:t>
            </a:r>
            <a:r>
              <a:rPr lang="en-US" altLang="ko-KR" sz="800" b="0" dirty="0">
                <a:solidFill>
                  <a:srgbClr val="0070C0"/>
                </a:solidFill>
              </a:rPr>
              <a:t>)  </a:t>
            </a:r>
            <a:r>
              <a:rPr lang="ko-KR" altLang="en-US" sz="800" b="0" dirty="0"/>
              <a:t>메인 화면</a:t>
            </a:r>
            <a:r>
              <a:rPr lang="en-US" altLang="ko-KR" sz="800" b="0" dirty="0"/>
              <a:t>&gt; </a:t>
            </a:r>
            <a:r>
              <a:rPr lang="ko-KR" altLang="en-US" sz="800" b="0" dirty="0"/>
              <a:t>환경 설정</a:t>
            </a:r>
            <a:endParaRPr lang="en-US" altLang="ko-KR" sz="800" b="0" dirty="0"/>
          </a:p>
          <a:p>
            <a:pPr indent="-38100" eaLnBrk="1" hangingPunct="1">
              <a:defRPr/>
            </a:pPr>
            <a:endParaRPr lang="ko-KR" altLang="en-US" sz="700" b="0" dirty="0"/>
          </a:p>
          <a:p>
            <a:pPr eaLnBrk="1" hangingPunct="1">
              <a:defRPr/>
            </a:pPr>
            <a:r>
              <a:rPr lang="ko-KR" altLang="ko-KR" sz="800" b="0" dirty="0"/>
              <a:t>2. 주요 기능</a:t>
            </a:r>
          </a:p>
          <a:p>
            <a:pPr marL="0" indent="0" eaLnBrk="1" hangingPunct="1">
              <a:defRPr/>
            </a:pPr>
            <a:r>
              <a:rPr lang="ko-KR" altLang="en-US" sz="800" b="0" dirty="0"/>
              <a:t>① 출력설정 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반출입업무 </a:t>
            </a:r>
            <a:r>
              <a:rPr lang="en-US" altLang="ko-KR" sz="800" b="0" dirty="0"/>
              <a:t>RFID </a:t>
            </a:r>
            <a:r>
              <a:rPr lang="ko-KR" altLang="en-US" sz="800" b="0" dirty="0"/>
              <a:t>감쇄설정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기록물탐지 </a:t>
            </a:r>
            <a:r>
              <a:rPr lang="en-US" altLang="ko-KR" sz="800" b="0" dirty="0"/>
              <a:t>RFID </a:t>
            </a:r>
            <a:r>
              <a:rPr lang="ko-KR" altLang="en-US" sz="800" b="0" dirty="0"/>
              <a:t>감쇄 설정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근접 탐지 </a:t>
            </a:r>
            <a:r>
              <a:rPr lang="en-US" altLang="ko-KR" sz="800" b="0" dirty="0"/>
              <a:t>RFID </a:t>
            </a:r>
            <a:r>
              <a:rPr lang="ko-KR" altLang="en-US" sz="800" b="0" dirty="0"/>
              <a:t>감쇄설정 을 입력한다</a:t>
            </a:r>
            <a:r>
              <a:rPr lang="en-US" altLang="ko-KR" sz="800" b="0" dirty="0"/>
              <a:t>.</a:t>
            </a:r>
          </a:p>
          <a:p>
            <a:pPr marL="0" indent="0" eaLnBrk="1" hangingPunct="1">
              <a:defRPr/>
            </a:pPr>
            <a:endParaRPr lang="ko-KR" altLang="ko-KR" sz="800" b="0" dirty="0"/>
          </a:p>
          <a:p>
            <a:pPr marL="0" indent="0" eaLnBrk="1" hangingPunct="1">
              <a:defRPr/>
            </a:pPr>
            <a:r>
              <a:rPr lang="ko-KR" altLang="ko-KR" sz="800" b="0" dirty="0"/>
              <a:t>②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ko-KR" sz="800" b="0" dirty="0"/>
              <a:t> </a:t>
            </a:r>
            <a:r>
              <a:rPr lang="ko-KR" altLang="en-US" sz="800" b="0" dirty="0"/>
              <a:t>적용</a:t>
            </a:r>
            <a:r>
              <a:rPr lang="ko-KR" altLang="ko-KR" sz="800" b="0" dirty="0"/>
              <a:t> 버튼-클릭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설정 값을 적용한다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</p:txBody>
      </p:sp>
      <p:sp>
        <p:nvSpPr>
          <p:cNvPr id="31" name="직사각형 18"/>
          <p:cNvSpPr>
            <a:spLocks noChangeArrowheads="1"/>
          </p:cNvSpPr>
          <p:nvPr/>
        </p:nvSpPr>
        <p:spPr>
          <a:xfrm>
            <a:off x="323850" y="1375604"/>
            <a:ext cx="2058230" cy="1261308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 dirty="0">
              <a:solidFill>
                <a:srgbClr val="FF6600"/>
              </a:solidFill>
            </a:endParaRPr>
          </a:p>
        </p:txBody>
      </p:sp>
      <p:sp>
        <p:nvSpPr>
          <p:cNvPr id="32" name="Oval 111"/>
          <p:cNvSpPr>
            <a:spLocks noChangeArrowheads="1"/>
          </p:cNvSpPr>
          <p:nvPr/>
        </p:nvSpPr>
        <p:spPr>
          <a:xfrm>
            <a:off x="107825" y="1135282"/>
            <a:ext cx="268395" cy="24908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1</a:t>
            </a:r>
          </a:p>
        </p:txBody>
      </p:sp>
      <p:sp>
        <p:nvSpPr>
          <p:cNvPr id="34" name="직사각형 18"/>
          <p:cNvSpPr>
            <a:spLocks noChangeArrowheads="1"/>
          </p:cNvSpPr>
          <p:nvPr/>
        </p:nvSpPr>
        <p:spPr>
          <a:xfrm>
            <a:off x="376220" y="2673847"/>
            <a:ext cx="2005860" cy="341335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35" name="Oval 111"/>
          <p:cNvSpPr>
            <a:spLocks noChangeArrowheads="1"/>
          </p:cNvSpPr>
          <p:nvPr/>
        </p:nvSpPr>
        <p:spPr>
          <a:xfrm>
            <a:off x="177611" y="2475237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2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0985"/>
              </p:ext>
            </p:extLst>
          </p:nvPr>
        </p:nvGraphicFramePr>
        <p:xfrm>
          <a:off x="6594475" y="5134217"/>
          <a:ext cx="2548800" cy="1209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7170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요구사항</a:t>
                      </a:r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SFR-038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072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900" b="1" i="0" u="none" strike="noStrike" kern="1200" cap="none" spc="0" normalizeH="0" baseline="0" dirty="0"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프로세스</a:t>
                      </a:r>
                      <a:r>
                        <a:rPr kumimoji="0" lang="en-US" altLang="ko-KR" sz="900" b="1" i="0" u="none" strike="noStrike" kern="1200" cap="none" spc="0" normalizeH="0" baseline="0" dirty="0"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6595200" y="6343986"/>
          <a:ext cx="2548800" cy="253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33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보안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4C473CC0-C3B0-416A-B8F0-A116AF8C33A0}"/>
              </a:ext>
            </a:extLst>
          </p:cNvPr>
          <p:cNvSpPr/>
          <p:nvPr/>
        </p:nvSpPr>
        <p:spPr>
          <a:xfrm>
            <a:off x="0" y="5157172"/>
            <a:ext cx="6588823" cy="14401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ko-KR" altLang="en-US" sz="2000" b="1" i="0" u="none" strike="noStrike" cap="none" normalizeH="0" baseline="0">
              <a:solidFill>
                <a:schemeClr val="tx1"/>
              </a:solidFill>
              <a:effectLst/>
              <a:latin typeface="굴림"/>
              <a:ea typeface="굴림"/>
              <a:cs typeface="+mn-cs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EBCCCF11-28FB-43A0-8625-D138A86951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990594"/>
              </p:ext>
            </p:extLst>
          </p:nvPr>
        </p:nvGraphicFramePr>
        <p:xfrm>
          <a:off x="0" y="5157172"/>
          <a:ext cx="6588823" cy="14401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88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045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r>
                        <a:rPr lang="ko-KR" altLang="en-US" sz="900" b="1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연관 인터페이스 정보</a:t>
                      </a:r>
                      <a:endParaRPr lang="ko-KR" altLang="ko-KR" sz="9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646" marR="186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972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>
                          <a:tab pos="450215" algn="l"/>
                        </a:tabLst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</a:rPr>
                        <a:t>1. </a:t>
                      </a: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없음 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- RFID </a:t>
                      </a: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모듈 설정에 로컬 저장</a:t>
                      </a:r>
                      <a:endParaRPr lang="ko-KR" altLang="ko-KR" sz="900" b="1" kern="12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18646" marR="186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23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3669B18-DF97-4A72-965E-EA00EB8A2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493" y="916062"/>
            <a:ext cx="1941251" cy="3452849"/>
          </a:xfrm>
          <a:prstGeom prst="rect">
            <a:avLst/>
          </a:prstGeom>
        </p:spPr>
      </p:pic>
      <p:sp>
        <p:nvSpPr>
          <p:cNvPr id="30735" name="Rectangle 3"/>
          <p:cNvSpPr>
            <a:spLocks noChangeArrowheads="1"/>
          </p:cNvSpPr>
          <p:nvPr/>
        </p:nvSpPr>
        <p:spPr>
          <a:xfrm>
            <a:off x="1187450" y="333375"/>
            <a:ext cx="2736850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ko-KR" altLang="en-US" sz="900" b="0" dirty="0"/>
              <a:t>서고 현황</a:t>
            </a:r>
            <a:endParaRPr lang="en-US" altLang="ko-KR" sz="900" b="0" dirty="0"/>
          </a:p>
        </p:txBody>
      </p:sp>
      <p:sp>
        <p:nvSpPr>
          <p:cNvPr id="30736" name="Rectangle 4"/>
          <p:cNvSpPr>
            <a:spLocks noChangeArrowheads="1"/>
          </p:cNvSpPr>
          <p:nvPr/>
        </p:nvSpPr>
        <p:spPr>
          <a:xfrm>
            <a:off x="5435600" y="333375"/>
            <a:ext cx="1152525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en-US" altLang="ko-KR" sz="900" b="0" dirty="0"/>
              <a:t>UI-PDA-005</a:t>
            </a:r>
          </a:p>
        </p:txBody>
      </p:sp>
      <p:sp>
        <p:nvSpPr>
          <p:cNvPr id="30738" name="Rectangle 3"/>
          <p:cNvSpPr>
            <a:spLocks noChangeArrowheads="1"/>
          </p:cNvSpPr>
          <p:nvPr/>
        </p:nvSpPr>
        <p:spPr>
          <a:xfrm>
            <a:off x="468313" y="571500"/>
            <a:ext cx="5543550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ko-KR" altLang="en-US" sz="900" dirty="0"/>
              <a:t>메인 화면 </a:t>
            </a:r>
            <a:r>
              <a:rPr lang="en-US" altLang="ko-KR" sz="900" dirty="0"/>
              <a:t>&gt; </a:t>
            </a:r>
            <a:r>
              <a:rPr lang="ko-KR" altLang="en-US" sz="900" dirty="0"/>
              <a:t>서고 현황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>
          <a:xfrm>
            <a:off x="6588224" y="548249"/>
            <a:ext cx="2555776" cy="460683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130175" indent="-130175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r>
              <a:rPr lang="en-US" altLang="ko-KR" sz="800" b="0" dirty="0"/>
              <a:t>1. </a:t>
            </a:r>
            <a:r>
              <a:rPr lang="ko-KR" altLang="en-US" sz="800" b="0" dirty="0"/>
              <a:t>개요</a:t>
            </a:r>
          </a:p>
          <a:p>
            <a:pPr indent="-38100" eaLnBrk="1" hangingPunct="1">
              <a:lnSpc>
                <a:spcPts val="930"/>
              </a:lnSpc>
              <a:defRPr/>
            </a:pPr>
            <a:r>
              <a:rPr lang="ko-KR" altLang="en-US" sz="800" dirty="0"/>
              <a:t>서고 현황</a:t>
            </a:r>
            <a:endParaRPr lang="en-US" altLang="ko-KR" sz="800" dirty="0"/>
          </a:p>
          <a:p>
            <a:pPr indent="-38100" eaLnBrk="1" hangingPunct="1">
              <a:lnSpc>
                <a:spcPts val="930"/>
              </a:lnSpc>
              <a:defRPr/>
            </a:pPr>
            <a:r>
              <a:rPr lang="en-US" altLang="ko-KR" sz="800" b="0" dirty="0">
                <a:solidFill>
                  <a:srgbClr val="0070C0"/>
                </a:solidFill>
              </a:rPr>
              <a:t>(</a:t>
            </a:r>
            <a:r>
              <a:rPr lang="ko-KR" altLang="en-US" sz="800" b="0" dirty="0">
                <a:solidFill>
                  <a:srgbClr val="0070C0"/>
                </a:solidFill>
              </a:rPr>
              <a:t>경로</a:t>
            </a:r>
            <a:r>
              <a:rPr lang="en-US" altLang="ko-KR" sz="800" b="0" dirty="0">
                <a:solidFill>
                  <a:srgbClr val="0070C0"/>
                </a:solidFill>
              </a:rPr>
              <a:t>) </a:t>
            </a:r>
            <a:r>
              <a:rPr lang="ko-KR" altLang="en-US" sz="800" b="0" dirty="0"/>
              <a:t>메인 </a:t>
            </a:r>
            <a:r>
              <a:rPr lang="en-US" altLang="ko-KR" sz="800" b="0" dirty="0"/>
              <a:t>&gt; </a:t>
            </a:r>
            <a:r>
              <a:rPr lang="ko-KR" altLang="en-US" sz="800" b="0" dirty="0"/>
              <a:t>서고현황</a:t>
            </a:r>
            <a:endParaRPr lang="en-US" altLang="ko-KR" sz="800" b="0" dirty="0"/>
          </a:p>
          <a:p>
            <a:pPr indent="-38100" eaLnBrk="1" hangingPunct="1">
              <a:defRPr/>
            </a:pPr>
            <a:endParaRPr lang="ko-KR" altLang="en-US" sz="700" b="0" dirty="0"/>
          </a:p>
          <a:p>
            <a:pPr eaLnBrk="1" hangingPunct="1">
              <a:defRPr/>
            </a:pPr>
            <a:r>
              <a:rPr lang="ko-KR" altLang="ko-KR" sz="800" b="0" dirty="0"/>
              <a:t>2. 주요 기능</a:t>
            </a:r>
          </a:p>
          <a:p>
            <a:pPr marL="0" indent="0" eaLnBrk="1" hangingPunct="1">
              <a:defRPr/>
            </a:pPr>
            <a:r>
              <a:rPr lang="ko-KR" altLang="en-US" sz="800" b="0" dirty="0"/>
              <a:t>① </a:t>
            </a:r>
            <a:r>
              <a:rPr lang="en-US" altLang="ko-KR" sz="800" b="0" dirty="0">
                <a:solidFill>
                  <a:srgbClr val="0070C0"/>
                </a:solidFill>
              </a:rPr>
              <a:t>(Action) </a:t>
            </a:r>
            <a:r>
              <a:rPr lang="ko-KR" altLang="en-US" sz="800" b="0" dirty="0"/>
              <a:t>서고 콤보</a:t>
            </a:r>
            <a:r>
              <a:rPr lang="en-US" altLang="ko-KR" sz="800" b="0" dirty="0"/>
              <a:t>-</a:t>
            </a:r>
            <a:r>
              <a:rPr lang="ko-KR" altLang="en-US" sz="800" b="0" dirty="0"/>
              <a:t>선택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서가 콤보가 갱신된다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endParaRPr lang="ko-KR" altLang="ko-KR" sz="800" b="0" dirty="0"/>
          </a:p>
          <a:p>
            <a:pPr marL="0" indent="0" eaLnBrk="1" hangingPunct="1">
              <a:defRPr/>
            </a:pPr>
            <a:r>
              <a:rPr lang="ko-KR" altLang="ko-KR" sz="800" b="0" dirty="0"/>
              <a:t>②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ko-KR" sz="800" b="0" dirty="0"/>
              <a:t> </a:t>
            </a:r>
            <a:r>
              <a:rPr lang="ko-KR" altLang="en-US" sz="800" b="0" dirty="0"/>
              <a:t>조회</a:t>
            </a:r>
            <a:r>
              <a:rPr lang="ko-KR" altLang="ko-KR" sz="800" b="0" dirty="0"/>
              <a:t> 버튼-클릭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서고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서가 조건에 따라 서고현황을 조회한다</a:t>
            </a:r>
            <a:r>
              <a:rPr lang="en-US" altLang="ko-KR" sz="800" b="0" dirty="0"/>
              <a:t>.</a:t>
            </a: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r>
              <a:rPr lang="ko-KR" altLang="ko-KR" sz="800" b="0" dirty="0"/>
              <a:t>③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ko-KR" sz="800" b="0" dirty="0"/>
              <a:t> </a:t>
            </a:r>
            <a:r>
              <a:rPr lang="ko-KR" altLang="en-US" sz="800" b="0" dirty="0"/>
              <a:t>서가 콤보</a:t>
            </a:r>
            <a:r>
              <a:rPr lang="ko-KR" altLang="ko-KR" sz="800" b="0" dirty="0"/>
              <a:t>-</a:t>
            </a:r>
            <a:r>
              <a:rPr lang="ko-KR" altLang="en-US" sz="800" b="0" dirty="0"/>
              <a:t>선택</a:t>
            </a:r>
            <a:endParaRPr lang="ko-KR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조회할 서가 조건을 선택한다 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r>
              <a:rPr lang="ko-KR" altLang="ko-KR" sz="800" b="0" dirty="0"/>
              <a:t>④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en-US" sz="800" b="0" dirty="0"/>
              <a:t> 서가 현황 목록</a:t>
            </a:r>
            <a:r>
              <a:rPr lang="ko-KR" altLang="ko-KR" sz="800" b="0" dirty="0"/>
              <a:t>-</a:t>
            </a:r>
            <a:r>
              <a:rPr lang="ko-KR" altLang="en-US" sz="800" b="0" dirty="0"/>
              <a:t>선택</a:t>
            </a:r>
            <a:endParaRPr lang="ko-KR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선택된 서가의 서가 현황</a:t>
            </a:r>
            <a:r>
              <a:rPr lang="en-US" altLang="ko-KR" sz="800" b="0" dirty="0"/>
              <a:t>(UI-PDA-006) </a:t>
            </a:r>
            <a:r>
              <a:rPr lang="ko-KR" altLang="en-US" sz="800" b="0" dirty="0"/>
              <a:t>으로 이동한다</a:t>
            </a:r>
            <a:r>
              <a:rPr lang="en-US" altLang="ko-KR" sz="800" b="0" dirty="0"/>
              <a:t>.</a:t>
            </a: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r>
              <a:rPr lang="ko-KR" altLang="ko-KR" sz="800" b="0" dirty="0"/>
              <a:t>⑤ </a:t>
            </a:r>
            <a:r>
              <a:rPr lang="ko-KR" altLang="en-US" sz="800" b="0" dirty="0"/>
              <a:t>기록물 수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반출 수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조회된 서고 현황의 총 기록물 수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반출 수가 표시된다</a:t>
            </a:r>
            <a:r>
              <a:rPr lang="en-US" altLang="ko-KR" sz="800" b="0" dirty="0"/>
              <a:t>.</a:t>
            </a:r>
            <a:endParaRPr lang="ko-KR" altLang="ko-KR" sz="800" b="0" dirty="0"/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171450" indent="-171450" eaLnBrk="1" hangingPunct="1">
              <a:buFontTx/>
              <a:buChar char="-"/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algn="ctr" eaLnBrk="1" hangingPunct="1">
              <a:defRPr/>
            </a:pPr>
            <a:endParaRPr lang="en-US" altLang="ko-KR" sz="800" dirty="0">
              <a:solidFill>
                <a:schemeClr val="tx1"/>
              </a:solidFill>
            </a:endParaRPr>
          </a:p>
          <a:p>
            <a:pPr marL="0" indent="0" algn="ctr" eaLnBrk="1" hangingPunct="1">
              <a:defRPr/>
            </a:pPr>
            <a:endParaRPr lang="en-US" altLang="ko-KR" sz="800" dirty="0"/>
          </a:p>
          <a:p>
            <a:pPr marL="0" indent="0" algn="ctr" eaLnBrk="1" hangingPunct="1">
              <a:defRPr/>
            </a:pPr>
            <a:endParaRPr lang="en-US" altLang="ko-KR" sz="800" dirty="0">
              <a:solidFill>
                <a:schemeClr val="tx1"/>
              </a:solidFill>
            </a:endParaRPr>
          </a:p>
          <a:p>
            <a:pPr marL="0" lvl="0" indent="0" algn="ctr" eaLnBrk="1" hangingPunct="1">
              <a:defRPr/>
            </a:pPr>
            <a:r>
              <a:rPr lang="en-US" altLang="ko-KR" sz="800" b="0" dirty="0">
                <a:solidFill>
                  <a:srgbClr val="FF0000"/>
                </a:solidFill>
              </a:rPr>
              <a:t>*</a:t>
            </a:r>
            <a:r>
              <a:rPr lang="ko-KR" altLang="en-US" sz="800" b="0" dirty="0" err="1">
                <a:solidFill>
                  <a:srgbClr val="FF0000"/>
                </a:solidFill>
              </a:rPr>
              <a:t>오류메시지</a:t>
            </a:r>
            <a:r>
              <a:rPr lang="ko-KR" altLang="en-US" sz="800" b="0" dirty="0">
                <a:solidFill>
                  <a:srgbClr val="FF0000"/>
                </a:solidFill>
              </a:rPr>
              <a:t> 및 예외처리 공통에서 관리</a:t>
            </a:r>
          </a:p>
          <a:p>
            <a:pPr marL="0" indent="0" algn="ctr" eaLnBrk="1" hangingPunct="1">
              <a:defRPr/>
            </a:pPr>
            <a:endParaRPr lang="en-US" altLang="ko-KR" sz="800" dirty="0">
              <a:solidFill>
                <a:schemeClr val="tx1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</p:txBody>
      </p:sp>
      <p:sp>
        <p:nvSpPr>
          <p:cNvPr id="31" name="직사각형 18"/>
          <p:cNvSpPr>
            <a:spLocks noChangeArrowheads="1"/>
          </p:cNvSpPr>
          <p:nvPr/>
        </p:nvSpPr>
        <p:spPr>
          <a:xfrm>
            <a:off x="354038" y="2279546"/>
            <a:ext cx="1902777" cy="2128263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32" name="Oval 111"/>
          <p:cNvSpPr>
            <a:spLocks noChangeArrowheads="1"/>
          </p:cNvSpPr>
          <p:nvPr/>
        </p:nvSpPr>
        <p:spPr>
          <a:xfrm>
            <a:off x="218374" y="1146724"/>
            <a:ext cx="268395" cy="24908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1</a:t>
            </a:r>
          </a:p>
        </p:txBody>
      </p:sp>
      <p:sp>
        <p:nvSpPr>
          <p:cNvPr id="34" name="직사각형 18"/>
          <p:cNvSpPr>
            <a:spLocks noChangeArrowheads="1"/>
          </p:cNvSpPr>
          <p:nvPr/>
        </p:nvSpPr>
        <p:spPr>
          <a:xfrm>
            <a:off x="333231" y="1827531"/>
            <a:ext cx="1249530" cy="249302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35" name="Oval 111"/>
          <p:cNvSpPr>
            <a:spLocks noChangeArrowheads="1"/>
          </p:cNvSpPr>
          <p:nvPr/>
        </p:nvSpPr>
        <p:spPr>
          <a:xfrm>
            <a:off x="125006" y="1788633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5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277892"/>
              </p:ext>
            </p:extLst>
          </p:nvPr>
        </p:nvGraphicFramePr>
        <p:xfrm>
          <a:off x="6594475" y="5134217"/>
          <a:ext cx="2548800" cy="1209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7170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요구사항</a:t>
                      </a:r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SFR-030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072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900" b="1" i="0" u="none" strike="noStrike" kern="1200" cap="none" spc="0" normalizeH="0" baseline="0" dirty="0"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프로세스</a:t>
                      </a:r>
                      <a:r>
                        <a:rPr kumimoji="0" lang="en-US" altLang="ko-KR" sz="900" b="1" i="0" u="none" strike="noStrike" kern="1200" cap="none" spc="0" normalizeH="0" baseline="0" dirty="0"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6595200" y="6343986"/>
          <a:ext cx="2548800" cy="253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33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보안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직사각형 18"/>
          <p:cNvSpPr>
            <a:spLocks noChangeArrowheads="1"/>
          </p:cNvSpPr>
          <p:nvPr/>
        </p:nvSpPr>
        <p:spPr>
          <a:xfrm>
            <a:off x="475030" y="1348717"/>
            <a:ext cx="1720703" cy="249087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24" name="Oval 111"/>
          <p:cNvSpPr>
            <a:spLocks noChangeArrowheads="1"/>
          </p:cNvSpPr>
          <p:nvPr/>
        </p:nvSpPr>
        <p:spPr>
          <a:xfrm>
            <a:off x="98312" y="2054701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>
                <a:solidFill>
                  <a:srgbClr val="FF6600"/>
                </a:solidFill>
              </a:rPr>
              <a:t>4</a:t>
            </a:r>
            <a:endParaRPr lang="en-US" altLang="ko-KR" sz="900" dirty="0">
              <a:solidFill>
                <a:srgbClr val="FF6600"/>
              </a:solidFill>
            </a:endParaRPr>
          </a:p>
        </p:txBody>
      </p:sp>
      <p:sp>
        <p:nvSpPr>
          <p:cNvPr id="26" name="Oval 111"/>
          <p:cNvSpPr>
            <a:spLocks noChangeArrowheads="1"/>
          </p:cNvSpPr>
          <p:nvPr/>
        </p:nvSpPr>
        <p:spPr>
          <a:xfrm>
            <a:off x="269621" y="1500433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3</a:t>
            </a:r>
          </a:p>
        </p:txBody>
      </p:sp>
      <p:sp>
        <p:nvSpPr>
          <p:cNvPr id="27" name="직사각형 18">
            <a:extLst>
              <a:ext uri="{FF2B5EF4-FFF2-40B4-BE49-F238E27FC236}">
                <a16:creationId xmlns:a16="http://schemas.microsoft.com/office/drawing/2014/main" id="{C2A6E1C9-E294-4B37-97FC-44BA27F72B0E}"/>
              </a:ext>
            </a:extLst>
          </p:cNvPr>
          <p:cNvSpPr>
            <a:spLocks noChangeArrowheads="1"/>
          </p:cNvSpPr>
          <p:nvPr/>
        </p:nvSpPr>
        <p:spPr>
          <a:xfrm>
            <a:off x="475030" y="1601922"/>
            <a:ext cx="1720703" cy="197873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28" name="직사각형 18">
            <a:extLst>
              <a:ext uri="{FF2B5EF4-FFF2-40B4-BE49-F238E27FC236}">
                <a16:creationId xmlns:a16="http://schemas.microsoft.com/office/drawing/2014/main" id="{B914FA03-D3BB-4EED-A298-965A1E6E3FA4}"/>
              </a:ext>
            </a:extLst>
          </p:cNvPr>
          <p:cNvSpPr>
            <a:spLocks noChangeArrowheads="1"/>
          </p:cNvSpPr>
          <p:nvPr/>
        </p:nvSpPr>
        <p:spPr>
          <a:xfrm>
            <a:off x="1716757" y="1799797"/>
            <a:ext cx="540058" cy="254904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30" name="Oval 111">
            <a:extLst>
              <a:ext uri="{FF2B5EF4-FFF2-40B4-BE49-F238E27FC236}">
                <a16:creationId xmlns:a16="http://schemas.microsoft.com/office/drawing/2014/main" id="{2F94FF0C-8418-40ED-8730-AEF7E02E6BA4}"/>
              </a:ext>
            </a:extLst>
          </p:cNvPr>
          <p:cNvSpPr>
            <a:spLocks noChangeArrowheads="1"/>
          </p:cNvSpPr>
          <p:nvPr/>
        </p:nvSpPr>
        <p:spPr>
          <a:xfrm>
            <a:off x="2267740" y="1752100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2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ACECF79-2141-4DBA-B8B1-10518BA4BA4D}"/>
              </a:ext>
            </a:extLst>
          </p:cNvPr>
          <p:cNvSpPr/>
          <p:nvPr/>
        </p:nvSpPr>
        <p:spPr>
          <a:xfrm>
            <a:off x="0" y="5157172"/>
            <a:ext cx="6588823" cy="14401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ko-KR" altLang="en-US" sz="2000" b="1" i="0" u="none" strike="noStrike" cap="none" normalizeH="0" baseline="0">
              <a:solidFill>
                <a:schemeClr val="tx1"/>
              </a:solidFill>
              <a:effectLst/>
              <a:latin typeface="굴림"/>
              <a:ea typeface="굴림"/>
              <a:cs typeface="+mn-cs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65518E7E-5728-463E-ACB7-E307CD638E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53231"/>
              </p:ext>
            </p:extLst>
          </p:nvPr>
        </p:nvGraphicFramePr>
        <p:xfrm>
          <a:off x="0" y="5157172"/>
          <a:ext cx="6588823" cy="14401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88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045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r>
                        <a:rPr lang="ko-KR" altLang="en-US" sz="900" b="1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연관 인터페이스 정보</a:t>
                      </a:r>
                      <a:endParaRPr lang="ko-KR" altLang="ko-KR" sz="9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646" marR="186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9723">
                <a:tc>
                  <a:txBody>
                    <a:bodyPr/>
                    <a:lstStyle/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>
                          <a:tab pos="450215" algn="l"/>
                        </a:tabLst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IF-RF-001 - </a:t>
                      </a: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서고 목록 요청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  <a:sym typeface="Wingdings"/>
                      </a:endParaRP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>
                          <a:tab pos="450215" algn="l"/>
                        </a:tabLst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IF-RF-002 - </a:t>
                      </a: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서가 목록 요청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  <a:sym typeface="Wingdings"/>
                      </a:endParaRP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>
                          <a:tab pos="450215" algn="l"/>
                        </a:tabLst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IF-RF-015 - </a:t>
                      </a:r>
                      <a:r>
                        <a:rPr lang="ko-KR" altLang="en-US" sz="900" b="1" kern="120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서가별</a:t>
                      </a: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 서고현황 요청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  <a:sym typeface="Wingdings"/>
                      </a:endParaRPr>
                    </a:p>
                  </a:txBody>
                  <a:tcPr marL="18646" marR="186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739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BB3A813-43C9-47DC-9D03-4D82B2054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015" y="908050"/>
            <a:ext cx="2024235" cy="3600450"/>
          </a:xfrm>
          <a:prstGeom prst="rect">
            <a:avLst/>
          </a:prstGeom>
        </p:spPr>
      </p:pic>
      <p:sp>
        <p:nvSpPr>
          <p:cNvPr id="30735" name="Rectangle 3"/>
          <p:cNvSpPr>
            <a:spLocks noChangeArrowheads="1"/>
          </p:cNvSpPr>
          <p:nvPr/>
        </p:nvSpPr>
        <p:spPr>
          <a:xfrm>
            <a:off x="1187450" y="333375"/>
            <a:ext cx="2736850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ko-KR" altLang="en-US" sz="900" b="0" dirty="0"/>
              <a:t>서가 현황</a:t>
            </a:r>
            <a:endParaRPr lang="en-US" altLang="ko-KR" sz="900" b="0" dirty="0"/>
          </a:p>
        </p:txBody>
      </p:sp>
      <p:sp>
        <p:nvSpPr>
          <p:cNvPr id="30736" name="Rectangle 4"/>
          <p:cNvSpPr>
            <a:spLocks noChangeArrowheads="1"/>
          </p:cNvSpPr>
          <p:nvPr/>
        </p:nvSpPr>
        <p:spPr>
          <a:xfrm>
            <a:off x="5435600" y="333375"/>
            <a:ext cx="1152525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en-US" altLang="ko-KR" sz="900" b="0" dirty="0"/>
              <a:t>UI-PDA-006</a:t>
            </a:r>
          </a:p>
        </p:txBody>
      </p:sp>
      <p:sp>
        <p:nvSpPr>
          <p:cNvPr id="30738" name="Rectangle 3"/>
          <p:cNvSpPr>
            <a:spLocks noChangeArrowheads="1"/>
          </p:cNvSpPr>
          <p:nvPr/>
        </p:nvSpPr>
        <p:spPr>
          <a:xfrm>
            <a:off x="468313" y="571500"/>
            <a:ext cx="5543550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ko-KR" altLang="en-US" sz="900" dirty="0"/>
              <a:t>메인 화면 </a:t>
            </a:r>
            <a:r>
              <a:rPr lang="en-US" altLang="ko-KR" sz="900" dirty="0"/>
              <a:t>&gt; </a:t>
            </a:r>
            <a:r>
              <a:rPr lang="ko-KR" altLang="en-US" sz="900" dirty="0"/>
              <a:t>서고 현황 </a:t>
            </a:r>
            <a:r>
              <a:rPr lang="en-US" altLang="ko-KR" sz="900" dirty="0"/>
              <a:t>&gt; </a:t>
            </a:r>
            <a:r>
              <a:rPr lang="ko-KR" altLang="en-US" sz="900" dirty="0"/>
              <a:t>서가 현황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>
          <a:xfrm>
            <a:off x="6588224" y="548249"/>
            <a:ext cx="2555776" cy="460683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130175" indent="-130175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r>
              <a:rPr lang="en-US" altLang="ko-KR" sz="800" b="0" dirty="0"/>
              <a:t>1. </a:t>
            </a:r>
            <a:r>
              <a:rPr lang="ko-KR" altLang="en-US" sz="800" b="0" dirty="0"/>
              <a:t>개요</a:t>
            </a:r>
          </a:p>
          <a:p>
            <a:pPr indent="-38100" eaLnBrk="1" hangingPunct="1">
              <a:lnSpc>
                <a:spcPts val="930"/>
              </a:lnSpc>
              <a:defRPr/>
            </a:pPr>
            <a:r>
              <a:rPr lang="ko-KR" altLang="en-US" sz="800" dirty="0"/>
              <a:t>서가 현황</a:t>
            </a:r>
            <a:endParaRPr lang="en-US" altLang="ko-KR" sz="800" dirty="0"/>
          </a:p>
          <a:p>
            <a:pPr indent="-38100" eaLnBrk="1" hangingPunct="1">
              <a:lnSpc>
                <a:spcPts val="930"/>
              </a:lnSpc>
              <a:defRPr/>
            </a:pPr>
            <a:r>
              <a:rPr lang="en-US" altLang="ko-KR" sz="800" b="0" dirty="0">
                <a:solidFill>
                  <a:srgbClr val="0070C0"/>
                </a:solidFill>
              </a:rPr>
              <a:t>(</a:t>
            </a:r>
            <a:r>
              <a:rPr lang="ko-KR" altLang="en-US" sz="800" b="0" dirty="0">
                <a:solidFill>
                  <a:srgbClr val="0070C0"/>
                </a:solidFill>
              </a:rPr>
              <a:t>경로</a:t>
            </a:r>
            <a:r>
              <a:rPr lang="en-US" altLang="ko-KR" sz="800" b="0" dirty="0">
                <a:solidFill>
                  <a:srgbClr val="0070C0"/>
                </a:solidFill>
              </a:rPr>
              <a:t>) </a:t>
            </a:r>
            <a:r>
              <a:rPr lang="ko-KR" altLang="en-US" sz="800" b="0" dirty="0"/>
              <a:t>메인 화면 </a:t>
            </a:r>
            <a:r>
              <a:rPr lang="en-US" altLang="ko-KR" sz="800" b="0" dirty="0"/>
              <a:t>&gt; </a:t>
            </a:r>
            <a:r>
              <a:rPr lang="ko-KR" altLang="en-US" sz="800" b="0" dirty="0"/>
              <a:t>서고 현황</a:t>
            </a:r>
            <a:r>
              <a:rPr lang="en-US" altLang="ko-KR" sz="800" b="0" dirty="0"/>
              <a:t>&gt; </a:t>
            </a:r>
            <a:r>
              <a:rPr lang="ko-KR" altLang="en-US" sz="800" b="0" dirty="0"/>
              <a:t>서가 현황</a:t>
            </a:r>
            <a:endParaRPr lang="en-US" altLang="ko-KR" sz="800" b="0" dirty="0"/>
          </a:p>
          <a:p>
            <a:pPr indent="-38100" eaLnBrk="1" hangingPunct="1">
              <a:defRPr/>
            </a:pPr>
            <a:endParaRPr lang="ko-KR" altLang="en-US" sz="700" b="0" dirty="0"/>
          </a:p>
          <a:p>
            <a:pPr eaLnBrk="1" hangingPunct="1">
              <a:defRPr/>
            </a:pPr>
            <a:r>
              <a:rPr lang="ko-KR" altLang="ko-KR" sz="800" b="0" dirty="0"/>
              <a:t>2. 주요 기능</a:t>
            </a:r>
          </a:p>
          <a:p>
            <a:pPr marL="0" indent="0" eaLnBrk="1" hangingPunct="1">
              <a:defRPr/>
            </a:pPr>
            <a:r>
              <a:rPr lang="ko-KR" altLang="en-US" sz="800" b="0" dirty="0"/>
              <a:t>① 위치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서고 현황에서 선택된 서가가 표기된다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서고 현황에서 선택된 서가의 현황이 조회된다</a:t>
            </a:r>
            <a:r>
              <a:rPr lang="en-US" altLang="ko-KR" sz="800" b="0" dirty="0"/>
              <a:t>.</a:t>
            </a:r>
          </a:p>
          <a:p>
            <a:pPr marL="0" indent="0" eaLnBrk="1" hangingPunct="1">
              <a:defRPr/>
            </a:pPr>
            <a:endParaRPr lang="ko-KR" altLang="ko-KR" sz="800" b="0" dirty="0"/>
          </a:p>
          <a:p>
            <a:pPr marL="0" indent="0" eaLnBrk="1" hangingPunct="1">
              <a:defRPr/>
            </a:pPr>
            <a:r>
              <a:rPr lang="ko-KR" altLang="ko-KR" sz="800" b="0" dirty="0"/>
              <a:t>②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en-US" sz="800" b="0" dirty="0"/>
              <a:t> 서가 현황 목록</a:t>
            </a:r>
            <a:r>
              <a:rPr lang="ko-KR" altLang="ko-KR" sz="800" b="0" dirty="0"/>
              <a:t>-</a:t>
            </a:r>
            <a:r>
              <a:rPr lang="ko-KR" altLang="en-US" sz="800" b="0" dirty="0"/>
              <a:t>선택</a:t>
            </a:r>
            <a:endParaRPr lang="ko-KR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선택된 연의 연별 현황</a:t>
            </a:r>
            <a:r>
              <a:rPr lang="en-US" altLang="ko-KR" sz="800" b="0" dirty="0"/>
              <a:t> (UI-PDA-007) </a:t>
            </a:r>
            <a:r>
              <a:rPr lang="ko-KR" altLang="en-US" sz="800" b="0" dirty="0"/>
              <a:t>으로 이동한다</a:t>
            </a:r>
            <a:r>
              <a:rPr lang="en-US" altLang="ko-KR" sz="800" b="0" dirty="0"/>
              <a:t>.</a:t>
            </a: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r>
              <a:rPr lang="ko-KR" altLang="ko-KR" sz="800" b="0" dirty="0"/>
              <a:t>③ </a:t>
            </a:r>
            <a:r>
              <a:rPr lang="ko-KR" altLang="en-US" sz="800" b="0" dirty="0"/>
              <a:t>기록물 수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반출 수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조회된 서고 현황의 총 기록물 수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반출 수가 표시된다</a:t>
            </a:r>
            <a:r>
              <a:rPr lang="en-US" altLang="ko-KR" sz="800" b="0" dirty="0"/>
              <a:t>.</a:t>
            </a:r>
            <a:endParaRPr lang="ko-KR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1000" b="0" dirty="0"/>
          </a:p>
        </p:txBody>
      </p:sp>
      <p:sp>
        <p:nvSpPr>
          <p:cNvPr id="31" name="직사각형 18"/>
          <p:cNvSpPr>
            <a:spLocks noChangeArrowheads="1"/>
          </p:cNvSpPr>
          <p:nvPr/>
        </p:nvSpPr>
        <p:spPr>
          <a:xfrm>
            <a:off x="304595" y="2023861"/>
            <a:ext cx="2044743" cy="2484639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32" name="Oval 111"/>
          <p:cNvSpPr>
            <a:spLocks noChangeArrowheads="1"/>
          </p:cNvSpPr>
          <p:nvPr/>
        </p:nvSpPr>
        <p:spPr>
          <a:xfrm>
            <a:off x="299680" y="1304945"/>
            <a:ext cx="216027" cy="207903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1</a:t>
            </a:r>
          </a:p>
        </p:txBody>
      </p:sp>
      <p:sp>
        <p:nvSpPr>
          <p:cNvPr id="34" name="직사각형 18"/>
          <p:cNvSpPr>
            <a:spLocks noChangeArrowheads="1"/>
          </p:cNvSpPr>
          <p:nvPr/>
        </p:nvSpPr>
        <p:spPr>
          <a:xfrm>
            <a:off x="333015" y="1635604"/>
            <a:ext cx="1142641" cy="204367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385611"/>
              </p:ext>
            </p:extLst>
          </p:nvPr>
        </p:nvGraphicFramePr>
        <p:xfrm>
          <a:off x="6594475" y="5134217"/>
          <a:ext cx="2548800" cy="1209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7170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요구사항</a:t>
                      </a:r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SFR-030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072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900" b="1" i="0" u="none" strike="noStrike" kern="1200" cap="none" spc="0" normalizeH="0" baseline="0" dirty="0"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프로세스</a:t>
                      </a:r>
                      <a:r>
                        <a:rPr kumimoji="0" lang="en-US" altLang="ko-KR" sz="900" b="1" i="0" u="none" strike="noStrike" kern="1200" cap="none" spc="0" normalizeH="0" baseline="0" dirty="0"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6595200" y="6343986"/>
          <a:ext cx="2548800" cy="253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33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보안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직사각형 18"/>
          <p:cNvSpPr>
            <a:spLocks noChangeArrowheads="1"/>
          </p:cNvSpPr>
          <p:nvPr/>
        </p:nvSpPr>
        <p:spPr>
          <a:xfrm>
            <a:off x="548126" y="1380451"/>
            <a:ext cx="1801212" cy="249087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24" name="Oval 111"/>
          <p:cNvSpPr>
            <a:spLocks noChangeArrowheads="1"/>
          </p:cNvSpPr>
          <p:nvPr/>
        </p:nvSpPr>
        <p:spPr>
          <a:xfrm>
            <a:off x="153226" y="1503294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3</a:t>
            </a:r>
          </a:p>
        </p:txBody>
      </p:sp>
      <p:sp>
        <p:nvSpPr>
          <p:cNvPr id="26" name="Oval 111"/>
          <p:cNvSpPr>
            <a:spLocks noChangeArrowheads="1"/>
          </p:cNvSpPr>
          <p:nvPr/>
        </p:nvSpPr>
        <p:spPr>
          <a:xfrm>
            <a:off x="259002" y="1876233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2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4B1C59E-11CE-4262-B979-F37D9E596C23}"/>
              </a:ext>
            </a:extLst>
          </p:cNvPr>
          <p:cNvSpPr/>
          <p:nvPr/>
        </p:nvSpPr>
        <p:spPr>
          <a:xfrm>
            <a:off x="0" y="5157172"/>
            <a:ext cx="6588823" cy="14401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ko-KR" altLang="en-US" sz="2000" b="1" i="0" u="none" strike="noStrike" cap="none" normalizeH="0" baseline="0">
              <a:solidFill>
                <a:schemeClr val="tx1"/>
              </a:solidFill>
              <a:effectLst/>
              <a:latin typeface="굴림"/>
              <a:ea typeface="굴림"/>
              <a:cs typeface="+mn-cs"/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64A261D9-5F13-41E5-95B2-9AE3FCE8C5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4593"/>
              </p:ext>
            </p:extLst>
          </p:nvPr>
        </p:nvGraphicFramePr>
        <p:xfrm>
          <a:off x="0" y="5157172"/>
          <a:ext cx="6588823" cy="14401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88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045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r>
                        <a:rPr lang="ko-KR" altLang="en-US" sz="900" b="1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연관 인터페이스 정보</a:t>
                      </a:r>
                      <a:endParaRPr lang="ko-KR" altLang="ko-KR" sz="9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646" marR="186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9723">
                <a:tc>
                  <a:txBody>
                    <a:bodyPr/>
                    <a:lstStyle/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>
                          <a:tab pos="450215" algn="l"/>
                        </a:tabLst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IF-RF-016</a:t>
                      </a: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 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- </a:t>
                      </a: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연별 서가 현황 요청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  <a:sym typeface="Wingdings"/>
                      </a:endParaRPr>
                    </a:p>
                  </a:txBody>
                  <a:tcPr marL="18646" marR="186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823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5" name="Rectangle 3"/>
          <p:cNvSpPr>
            <a:spLocks noChangeArrowheads="1"/>
          </p:cNvSpPr>
          <p:nvPr/>
        </p:nvSpPr>
        <p:spPr>
          <a:xfrm>
            <a:off x="1187450" y="333375"/>
            <a:ext cx="2736850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ko-KR" altLang="en-US" sz="900" b="0" dirty="0"/>
              <a:t>연별 현황</a:t>
            </a:r>
            <a:endParaRPr lang="en-US" altLang="ko-KR" sz="900" b="0" dirty="0"/>
          </a:p>
        </p:txBody>
      </p:sp>
      <p:sp>
        <p:nvSpPr>
          <p:cNvPr id="30736" name="Rectangle 4"/>
          <p:cNvSpPr>
            <a:spLocks noChangeArrowheads="1"/>
          </p:cNvSpPr>
          <p:nvPr/>
        </p:nvSpPr>
        <p:spPr>
          <a:xfrm>
            <a:off x="5435600" y="333375"/>
            <a:ext cx="1152525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en-US" altLang="ko-KR" sz="900" b="0" dirty="0"/>
              <a:t>UI-PDA-007</a:t>
            </a:r>
          </a:p>
        </p:txBody>
      </p:sp>
      <p:sp>
        <p:nvSpPr>
          <p:cNvPr id="30738" name="Rectangle 3"/>
          <p:cNvSpPr>
            <a:spLocks noChangeArrowheads="1"/>
          </p:cNvSpPr>
          <p:nvPr/>
        </p:nvSpPr>
        <p:spPr>
          <a:xfrm>
            <a:off x="468313" y="571500"/>
            <a:ext cx="5543550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ko-KR" altLang="en-US" sz="900" dirty="0"/>
              <a:t>메인 화면 </a:t>
            </a:r>
            <a:r>
              <a:rPr lang="en-US" altLang="ko-KR" sz="900" dirty="0"/>
              <a:t>&gt; </a:t>
            </a:r>
            <a:r>
              <a:rPr lang="ko-KR" altLang="en-US" sz="900" dirty="0"/>
              <a:t>서고 현황 </a:t>
            </a:r>
            <a:r>
              <a:rPr lang="en-US" altLang="ko-KR" sz="900" dirty="0"/>
              <a:t>&gt; </a:t>
            </a:r>
            <a:r>
              <a:rPr lang="ko-KR" altLang="en-US" sz="900" dirty="0"/>
              <a:t>서가 현황 </a:t>
            </a:r>
            <a:r>
              <a:rPr lang="en-US" altLang="ko-KR" sz="900" dirty="0"/>
              <a:t>&gt; </a:t>
            </a:r>
            <a:r>
              <a:rPr lang="ko-KR" altLang="en-US" sz="900" dirty="0"/>
              <a:t>연별 현황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>
          <a:xfrm>
            <a:off x="6588224" y="548249"/>
            <a:ext cx="2555776" cy="460683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130175" indent="-130175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r>
              <a:rPr lang="en-US" altLang="ko-KR" sz="800" b="0" dirty="0"/>
              <a:t>1. </a:t>
            </a:r>
            <a:r>
              <a:rPr lang="ko-KR" altLang="en-US" sz="800" b="0" dirty="0"/>
              <a:t>개요</a:t>
            </a:r>
          </a:p>
          <a:p>
            <a:pPr indent="-38100" eaLnBrk="1" hangingPunct="1">
              <a:lnSpc>
                <a:spcPts val="930"/>
              </a:lnSpc>
              <a:defRPr/>
            </a:pPr>
            <a:r>
              <a:rPr lang="ko-KR" altLang="en-US" sz="800" dirty="0"/>
              <a:t>연별 현황</a:t>
            </a:r>
            <a:endParaRPr lang="en-US" altLang="ko-KR" sz="800" dirty="0"/>
          </a:p>
          <a:p>
            <a:pPr indent="-38100" eaLnBrk="1" hangingPunct="1">
              <a:lnSpc>
                <a:spcPts val="930"/>
              </a:lnSpc>
              <a:defRPr/>
            </a:pPr>
            <a:r>
              <a:rPr lang="en-US" altLang="ko-KR" sz="800" b="0" dirty="0">
                <a:solidFill>
                  <a:srgbClr val="0070C0"/>
                </a:solidFill>
              </a:rPr>
              <a:t>(</a:t>
            </a:r>
            <a:r>
              <a:rPr lang="ko-KR" altLang="en-US" sz="800" b="0" dirty="0">
                <a:solidFill>
                  <a:srgbClr val="0070C0"/>
                </a:solidFill>
              </a:rPr>
              <a:t>경로</a:t>
            </a:r>
            <a:r>
              <a:rPr lang="en-US" altLang="ko-KR" sz="800" b="0" dirty="0">
                <a:solidFill>
                  <a:srgbClr val="0070C0"/>
                </a:solidFill>
              </a:rPr>
              <a:t>) </a:t>
            </a:r>
            <a:r>
              <a:rPr lang="ko-KR" altLang="en-US" sz="800" b="0" dirty="0"/>
              <a:t>메인 화면 </a:t>
            </a:r>
            <a:r>
              <a:rPr lang="en-US" altLang="ko-KR" sz="800" b="0" dirty="0"/>
              <a:t>&gt; </a:t>
            </a:r>
            <a:r>
              <a:rPr lang="ko-KR" altLang="en-US" sz="800" b="0" dirty="0"/>
              <a:t>서고 현황</a:t>
            </a:r>
            <a:r>
              <a:rPr lang="en-US" altLang="ko-KR" sz="800" b="0" dirty="0"/>
              <a:t>&gt; </a:t>
            </a:r>
            <a:r>
              <a:rPr lang="ko-KR" altLang="en-US" sz="800" b="0" dirty="0"/>
              <a:t>서가 현황 </a:t>
            </a:r>
            <a:r>
              <a:rPr lang="en-US" altLang="ko-KR" sz="800" b="0" dirty="0"/>
              <a:t>&gt; </a:t>
            </a:r>
            <a:r>
              <a:rPr lang="ko-KR" altLang="en-US" sz="800" b="0" dirty="0"/>
              <a:t>연별 현황</a:t>
            </a:r>
            <a:endParaRPr lang="en-US" altLang="ko-KR" sz="800" b="0" dirty="0"/>
          </a:p>
          <a:p>
            <a:pPr indent="-38100" eaLnBrk="1" hangingPunct="1">
              <a:defRPr/>
            </a:pPr>
            <a:endParaRPr lang="ko-KR" altLang="en-US" sz="700" b="0" dirty="0"/>
          </a:p>
          <a:p>
            <a:pPr eaLnBrk="1" hangingPunct="1">
              <a:defRPr/>
            </a:pPr>
            <a:r>
              <a:rPr lang="ko-KR" altLang="ko-KR" sz="800" b="0" dirty="0"/>
              <a:t>2. 주요 기능</a:t>
            </a:r>
          </a:p>
          <a:p>
            <a:pPr marL="0" indent="0" eaLnBrk="1" hangingPunct="1">
              <a:defRPr/>
            </a:pPr>
            <a:r>
              <a:rPr lang="ko-KR" altLang="en-US" sz="800" b="0" dirty="0"/>
              <a:t>① 위치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서가현황에서 선택된 서고</a:t>
            </a:r>
            <a:r>
              <a:rPr lang="en-US" altLang="ko-KR" sz="800" b="0" dirty="0"/>
              <a:t>/</a:t>
            </a:r>
            <a:r>
              <a:rPr lang="ko-KR" altLang="en-US" sz="800" b="0" dirty="0"/>
              <a:t>서가</a:t>
            </a:r>
            <a:r>
              <a:rPr lang="en-US" altLang="ko-KR" sz="800" b="0" dirty="0"/>
              <a:t>/</a:t>
            </a:r>
            <a:r>
              <a:rPr lang="ko-KR" altLang="en-US" sz="800" b="0" dirty="0"/>
              <a:t>연이 표기된다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서가현황에서 선택된 연의 현황이 조회된다</a:t>
            </a:r>
            <a:r>
              <a:rPr lang="en-US" altLang="ko-KR" sz="800" b="0" dirty="0"/>
              <a:t>.</a:t>
            </a:r>
          </a:p>
          <a:p>
            <a:pPr marL="0" indent="0" eaLnBrk="1" hangingPunct="1">
              <a:defRPr/>
            </a:pPr>
            <a:endParaRPr lang="ko-KR" altLang="ko-KR" sz="800" b="0" dirty="0"/>
          </a:p>
          <a:p>
            <a:pPr marL="0" indent="0" eaLnBrk="1" hangingPunct="1">
              <a:defRPr/>
            </a:pPr>
            <a:r>
              <a:rPr lang="ko-KR" altLang="ko-KR" sz="800" b="0" dirty="0"/>
              <a:t>②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en-US" sz="800" b="0" dirty="0"/>
              <a:t> 연별 현황 목록</a:t>
            </a:r>
            <a:r>
              <a:rPr lang="ko-KR" altLang="ko-KR" sz="800" b="0" dirty="0"/>
              <a:t>-</a:t>
            </a:r>
            <a:r>
              <a:rPr lang="ko-KR" altLang="en-US" sz="800" b="0" dirty="0"/>
              <a:t>선택</a:t>
            </a:r>
            <a:endParaRPr lang="ko-KR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선택된 단의 단별 기록물 현황</a:t>
            </a:r>
            <a:r>
              <a:rPr lang="en-US" altLang="ko-KR" sz="800" b="0" dirty="0"/>
              <a:t> (UI-PDA-008) </a:t>
            </a:r>
            <a:r>
              <a:rPr lang="ko-KR" altLang="en-US" sz="800" b="0" dirty="0"/>
              <a:t>으로 이동한다</a:t>
            </a:r>
            <a:r>
              <a:rPr lang="en-US" altLang="ko-KR" sz="800" b="0" dirty="0"/>
              <a:t>.</a:t>
            </a: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r>
              <a:rPr lang="ko-KR" altLang="ko-KR" sz="800" b="0" dirty="0"/>
              <a:t>③ </a:t>
            </a:r>
            <a:r>
              <a:rPr lang="ko-KR" altLang="en-US" sz="800" b="0" dirty="0"/>
              <a:t>기록물 수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반출 수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조회된 연별 현황의 총 기록물 수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반출 수가 표시된다</a:t>
            </a:r>
            <a:r>
              <a:rPr lang="en-US" altLang="ko-KR" sz="800" b="0" dirty="0"/>
              <a:t>.</a:t>
            </a:r>
            <a:endParaRPr lang="ko-KR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1000" b="0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877437"/>
              </p:ext>
            </p:extLst>
          </p:nvPr>
        </p:nvGraphicFramePr>
        <p:xfrm>
          <a:off x="6594475" y="5134217"/>
          <a:ext cx="2548800" cy="1209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7170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요구사항</a:t>
                      </a:r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SFR-030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072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900" b="1" i="0" u="none" strike="noStrike" kern="1200" cap="none" spc="0" normalizeH="0" baseline="0" dirty="0"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프로세스</a:t>
                      </a:r>
                      <a:r>
                        <a:rPr kumimoji="0" lang="en-US" altLang="ko-KR" sz="900" b="1" i="0" u="none" strike="noStrike" kern="1200" cap="none" spc="0" normalizeH="0" baseline="0" dirty="0"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6595200" y="6343986"/>
          <a:ext cx="2548800" cy="253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33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보안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FABAFD28-FD1E-408F-89AE-EBA0AF54A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908050"/>
            <a:ext cx="1967431" cy="3499414"/>
          </a:xfrm>
          <a:prstGeom prst="rect">
            <a:avLst/>
          </a:prstGeom>
        </p:spPr>
      </p:pic>
      <p:sp>
        <p:nvSpPr>
          <p:cNvPr id="18" name="직사각형 18">
            <a:extLst>
              <a:ext uri="{FF2B5EF4-FFF2-40B4-BE49-F238E27FC236}">
                <a16:creationId xmlns:a16="http://schemas.microsoft.com/office/drawing/2014/main" id="{34EDE4EC-23B9-4F73-A608-170FE7415379}"/>
              </a:ext>
            </a:extLst>
          </p:cNvPr>
          <p:cNvSpPr>
            <a:spLocks noChangeArrowheads="1"/>
          </p:cNvSpPr>
          <p:nvPr/>
        </p:nvSpPr>
        <p:spPr>
          <a:xfrm>
            <a:off x="304596" y="2092260"/>
            <a:ext cx="1986686" cy="2416240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21" name="Oval 111">
            <a:extLst>
              <a:ext uri="{FF2B5EF4-FFF2-40B4-BE49-F238E27FC236}">
                <a16:creationId xmlns:a16="http://schemas.microsoft.com/office/drawing/2014/main" id="{DE589E4D-A54B-470C-ADEE-78FBFFDAB60A}"/>
              </a:ext>
            </a:extLst>
          </p:cNvPr>
          <p:cNvSpPr>
            <a:spLocks noChangeArrowheads="1"/>
          </p:cNvSpPr>
          <p:nvPr/>
        </p:nvSpPr>
        <p:spPr>
          <a:xfrm>
            <a:off x="299680" y="1304945"/>
            <a:ext cx="216027" cy="207903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1</a:t>
            </a:r>
          </a:p>
        </p:txBody>
      </p:sp>
      <p:sp>
        <p:nvSpPr>
          <p:cNvPr id="25" name="직사각형 18">
            <a:extLst>
              <a:ext uri="{FF2B5EF4-FFF2-40B4-BE49-F238E27FC236}">
                <a16:creationId xmlns:a16="http://schemas.microsoft.com/office/drawing/2014/main" id="{D3192EC4-58CA-4C69-A0FC-E980D0D74C6B}"/>
              </a:ext>
            </a:extLst>
          </p:cNvPr>
          <p:cNvSpPr>
            <a:spLocks noChangeArrowheads="1"/>
          </p:cNvSpPr>
          <p:nvPr/>
        </p:nvSpPr>
        <p:spPr>
          <a:xfrm>
            <a:off x="333015" y="1635604"/>
            <a:ext cx="1142641" cy="204367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27" name="직사각형 18">
            <a:extLst>
              <a:ext uri="{FF2B5EF4-FFF2-40B4-BE49-F238E27FC236}">
                <a16:creationId xmlns:a16="http://schemas.microsoft.com/office/drawing/2014/main" id="{59CD5C35-C23D-41F3-9EE4-D8449AF54BEB}"/>
              </a:ext>
            </a:extLst>
          </p:cNvPr>
          <p:cNvSpPr>
            <a:spLocks noChangeArrowheads="1"/>
          </p:cNvSpPr>
          <p:nvPr/>
        </p:nvSpPr>
        <p:spPr>
          <a:xfrm>
            <a:off x="548126" y="1380451"/>
            <a:ext cx="1752320" cy="249087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28" name="Oval 111">
            <a:extLst>
              <a:ext uri="{FF2B5EF4-FFF2-40B4-BE49-F238E27FC236}">
                <a16:creationId xmlns:a16="http://schemas.microsoft.com/office/drawing/2014/main" id="{651AED54-DDB5-41F6-9B32-F4B62D009311}"/>
              </a:ext>
            </a:extLst>
          </p:cNvPr>
          <p:cNvSpPr>
            <a:spLocks noChangeArrowheads="1"/>
          </p:cNvSpPr>
          <p:nvPr/>
        </p:nvSpPr>
        <p:spPr>
          <a:xfrm>
            <a:off x="153226" y="1503294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3</a:t>
            </a:r>
          </a:p>
        </p:txBody>
      </p:sp>
      <p:sp>
        <p:nvSpPr>
          <p:cNvPr id="29" name="Oval 111">
            <a:extLst>
              <a:ext uri="{FF2B5EF4-FFF2-40B4-BE49-F238E27FC236}">
                <a16:creationId xmlns:a16="http://schemas.microsoft.com/office/drawing/2014/main" id="{89653E1E-9436-45D6-A846-B5863AB4DCE8}"/>
              </a:ext>
            </a:extLst>
          </p:cNvPr>
          <p:cNvSpPr>
            <a:spLocks noChangeArrowheads="1"/>
          </p:cNvSpPr>
          <p:nvPr/>
        </p:nvSpPr>
        <p:spPr>
          <a:xfrm>
            <a:off x="259002" y="1876233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2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51FE02F-8628-4DEC-B38A-AF605B612B66}"/>
              </a:ext>
            </a:extLst>
          </p:cNvPr>
          <p:cNvSpPr/>
          <p:nvPr/>
        </p:nvSpPr>
        <p:spPr>
          <a:xfrm>
            <a:off x="0" y="5157172"/>
            <a:ext cx="6588823" cy="14401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ko-KR" altLang="en-US" sz="2000" b="1" i="0" u="none" strike="noStrike" cap="none" normalizeH="0" baseline="0">
              <a:solidFill>
                <a:schemeClr val="tx1"/>
              </a:solidFill>
              <a:effectLst/>
              <a:latin typeface="굴림"/>
              <a:ea typeface="굴림"/>
              <a:cs typeface="+mn-cs"/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19DF6DB3-2D61-4C2F-B17A-8419AD61F3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611383"/>
              </p:ext>
            </p:extLst>
          </p:nvPr>
        </p:nvGraphicFramePr>
        <p:xfrm>
          <a:off x="0" y="5157172"/>
          <a:ext cx="6588823" cy="14401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88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045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r>
                        <a:rPr lang="ko-KR" altLang="en-US" sz="900" b="1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연관 인터페이스 정보</a:t>
                      </a:r>
                      <a:endParaRPr lang="ko-KR" altLang="ko-KR" sz="9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646" marR="186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9723">
                <a:tc>
                  <a:txBody>
                    <a:bodyPr/>
                    <a:lstStyle/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>
                          <a:tab pos="450215" algn="l"/>
                        </a:tabLst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IF-RF-017</a:t>
                      </a: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 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- </a:t>
                      </a: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단별 연 현황 요청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  <a:sym typeface="Wingdings"/>
                      </a:endParaRPr>
                    </a:p>
                  </a:txBody>
                  <a:tcPr marL="18646" marR="186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3222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5" name="Rectangle 3"/>
          <p:cNvSpPr>
            <a:spLocks noChangeArrowheads="1"/>
          </p:cNvSpPr>
          <p:nvPr/>
        </p:nvSpPr>
        <p:spPr>
          <a:xfrm>
            <a:off x="1187450" y="333375"/>
            <a:ext cx="2736850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ko-KR" altLang="en-US" sz="900" b="0" dirty="0"/>
              <a:t>단별 기록물 목록</a:t>
            </a:r>
            <a:endParaRPr lang="en-US" altLang="ko-KR" sz="900" b="0" dirty="0"/>
          </a:p>
        </p:txBody>
      </p:sp>
      <p:sp>
        <p:nvSpPr>
          <p:cNvPr id="30736" name="Rectangle 4"/>
          <p:cNvSpPr>
            <a:spLocks noChangeArrowheads="1"/>
          </p:cNvSpPr>
          <p:nvPr/>
        </p:nvSpPr>
        <p:spPr>
          <a:xfrm>
            <a:off x="5435600" y="333375"/>
            <a:ext cx="1152525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en-US" altLang="ko-KR" sz="900" b="0" dirty="0"/>
              <a:t>UI-PDA-008</a:t>
            </a:r>
          </a:p>
        </p:txBody>
      </p:sp>
      <p:sp>
        <p:nvSpPr>
          <p:cNvPr id="30738" name="Rectangle 3"/>
          <p:cNvSpPr>
            <a:spLocks noChangeArrowheads="1"/>
          </p:cNvSpPr>
          <p:nvPr/>
        </p:nvSpPr>
        <p:spPr>
          <a:xfrm>
            <a:off x="468313" y="571500"/>
            <a:ext cx="5543550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ko-KR" altLang="en-US" sz="900" dirty="0"/>
              <a:t>메인 화면 </a:t>
            </a:r>
            <a:r>
              <a:rPr lang="en-US" altLang="ko-KR" sz="900" dirty="0"/>
              <a:t>&gt; </a:t>
            </a:r>
            <a:r>
              <a:rPr lang="ko-KR" altLang="en-US" sz="900" dirty="0"/>
              <a:t>서고 현황 </a:t>
            </a:r>
            <a:r>
              <a:rPr lang="en-US" altLang="ko-KR" sz="900" dirty="0"/>
              <a:t>&gt; </a:t>
            </a:r>
            <a:r>
              <a:rPr lang="ko-KR" altLang="en-US" sz="900" dirty="0"/>
              <a:t>서가 현황 </a:t>
            </a:r>
            <a:r>
              <a:rPr lang="en-US" altLang="ko-KR" sz="900" dirty="0"/>
              <a:t>&gt; </a:t>
            </a:r>
            <a:r>
              <a:rPr lang="ko-KR" altLang="en-US" sz="900" dirty="0"/>
              <a:t>연별 현황 </a:t>
            </a:r>
            <a:r>
              <a:rPr lang="en-US" altLang="ko-KR" sz="900" dirty="0"/>
              <a:t>&gt; </a:t>
            </a:r>
            <a:r>
              <a:rPr lang="ko-KR" altLang="en-US" sz="900" dirty="0"/>
              <a:t>단별 기록물 목록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>
          <a:xfrm>
            <a:off x="6588224" y="548249"/>
            <a:ext cx="2555776" cy="460683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130175" indent="-130175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r>
              <a:rPr lang="en-US" altLang="ko-KR" sz="800" b="0" dirty="0"/>
              <a:t>1. </a:t>
            </a:r>
            <a:r>
              <a:rPr lang="ko-KR" altLang="en-US" sz="800" b="0" dirty="0"/>
              <a:t>개요</a:t>
            </a:r>
          </a:p>
          <a:p>
            <a:pPr indent="-38100" eaLnBrk="1" hangingPunct="1">
              <a:lnSpc>
                <a:spcPts val="930"/>
              </a:lnSpc>
              <a:defRPr/>
            </a:pPr>
            <a:r>
              <a:rPr lang="ko-KR" altLang="en-US" sz="800" dirty="0"/>
              <a:t>단별 기록물 목록</a:t>
            </a:r>
            <a:endParaRPr lang="en-US" altLang="ko-KR" sz="800" dirty="0"/>
          </a:p>
          <a:p>
            <a:pPr indent="-38100" eaLnBrk="1" hangingPunct="1">
              <a:lnSpc>
                <a:spcPts val="930"/>
              </a:lnSpc>
              <a:defRPr/>
            </a:pPr>
            <a:r>
              <a:rPr lang="en-US" altLang="ko-KR" sz="800" b="0" dirty="0">
                <a:solidFill>
                  <a:srgbClr val="0070C0"/>
                </a:solidFill>
              </a:rPr>
              <a:t>(</a:t>
            </a:r>
            <a:r>
              <a:rPr lang="ko-KR" altLang="en-US" sz="800" b="0" dirty="0">
                <a:solidFill>
                  <a:srgbClr val="0070C0"/>
                </a:solidFill>
              </a:rPr>
              <a:t>경로</a:t>
            </a:r>
            <a:r>
              <a:rPr lang="en-US" altLang="ko-KR" sz="800" b="0" dirty="0">
                <a:solidFill>
                  <a:srgbClr val="0070C0"/>
                </a:solidFill>
              </a:rPr>
              <a:t>) </a:t>
            </a:r>
            <a:r>
              <a:rPr lang="ko-KR" altLang="en-US" sz="800" b="0" dirty="0"/>
              <a:t>메인 화면 </a:t>
            </a:r>
            <a:r>
              <a:rPr lang="en-US" altLang="ko-KR" sz="800" b="0" dirty="0"/>
              <a:t>&gt; </a:t>
            </a:r>
            <a:r>
              <a:rPr lang="ko-KR" altLang="en-US" sz="800" b="0" dirty="0"/>
              <a:t>서고 현황</a:t>
            </a:r>
            <a:r>
              <a:rPr lang="en-US" altLang="ko-KR" sz="800" b="0" dirty="0"/>
              <a:t>&gt; </a:t>
            </a:r>
            <a:r>
              <a:rPr lang="ko-KR" altLang="en-US" sz="800" b="0" dirty="0"/>
              <a:t>서가 현황 </a:t>
            </a:r>
            <a:r>
              <a:rPr lang="en-US" altLang="ko-KR" sz="800" b="0" dirty="0"/>
              <a:t>&gt; </a:t>
            </a:r>
            <a:r>
              <a:rPr lang="ko-KR" altLang="en-US" sz="800" b="0" dirty="0"/>
              <a:t>연별 현황 </a:t>
            </a:r>
            <a:r>
              <a:rPr lang="en-US" altLang="ko-KR" sz="800" b="0" dirty="0"/>
              <a:t>&gt; </a:t>
            </a:r>
            <a:r>
              <a:rPr lang="ko-KR" altLang="en-US" sz="800" b="0" dirty="0"/>
              <a:t>단별 기록물 목록</a:t>
            </a:r>
            <a:endParaRPr lang="en-US" altLang="ko-KR" sz="800" b="0" dirty="0"/>
          </a:p>
          <a:p>
            <a:pPr indent="-38100" eaLnBrk="1" hangingPunct="1">
              <a:defRPr/>
            </a:pPr>
            <a:endParaRPr lang="ko-KR" altLang="en-US" sz="700" b="0" dirty="0"/>
          </a:p>
          <a:p>
            <a:pPr eaLnBrk="1" hangingPunct="1">
              <a:defRPr/>
            </a:pPr>
            <a:r>
              <a:rPr lang="ko-KR" altLang="ko-KR" sz="800" b="0" dirty="0"/>
              <a:t>2. 주요 기능</a:t>
            </a:r>
          </a:p>
          <a:p>
            <a:pPr marL="0" indent="0" eaLnBrk="1" hangingPunct="1">
              <a:defRPr/>
            </a:pPr>
            <a:r>
              <a:rPr lang="ko-KR" altLang="en-US" sz="800" b="0" dirty="0"/>
              <a:t>① 위치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연별 현황에서 선택된 서고</a:t>
            </a:r>
            <a:r>
              <a:rPr lang="en-US" altLang="ko-KR" sz="800" b="0" dirty="0"/>
              <a:t>/</a:t>
            </a:r>
            <a:r>
              <a:rPr lang="ko-KR" altLang="en-US" sz="800" b="0" dirty="0"/>
              <a:t>서가</a:t>
            </a:r>
            <a:r>
              <a:rPr lang="en-US" altLang="ko-KR" sz="800" b="0" dirty="0"/>
              <a:t>/</a:t>
            </a:r>
            <a:r>
              <a:rPr lang="ko-KR" altLang="en-US" sz="800" b="0" dirty="0"/>
              <a:t>연</a:t>
            </a:r>
            <a:r>
              <a:rPr lang="en-US" altLang="ko-KR" sz="800" b="0" dirty="0"/>
              <a:t>/</a:t>
            </a:r>
            <a:r>
              <a:rPr lang="ko-KR" altLang="en-US" sz="800" b="0" dirty="0"/>
              <a:t>단이 표시된다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연별 현황에서 선택된 단의 기록물 목록이 표시된다</a:t>
            </a:r>
            <a:r>
              <a:rPr lang="en-US" altLang="ko-KR" sz="800" b="0" dirty="0"/>
              <a:t>.</a:t>
            </a:r>
          </a:p>
          <a:p>
            <a:pPr marL="0" indent="0" eaLnBrk="1" hangingPunct="1">
              <a:defRPr/>
            </a:pPr>
            <a:endParaRPr lang="ko-KR" altLang="ko-KR" sz="800" b="0" dirty="0"/>
          </a:p>
          <a:p>
            <a:pPr marL="0" indent="0" eaLnBrk="1" hangingPunct="1">
              <a:defRPr/>
            </a:pPr>
            <a:r>
              <a:rPr lang="ko-KR" altLang="ko-KR" sz="800" b="0" dirty="0"/>
              <a:t>②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en-US" sz="800" b="0" dirty="0"/>
              <a:t> 단별 기록물 목록</a:t>
            </a:r>
            <a:r>
              <a:rPr lang="ko-KR" altLang="ko-KR" sz="800" b="0" dirty="0"/>
              <a:t>-</a:t>
            </a:r>
            <a:r>
              <a:rPr lang="ko-KR" altLang="en-US" sz="800" b="0" dirty="0"/>
              <a:t>선택</a:t>
            </a:r>
            <a:endParaRPr lang="ko-KR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기록물의 기록물 상세</a:t>
            </a:r>
            <a:r>
              <a:rPr lang="en-US" altLang="ko-KR" sz="800" b="0" dirty="0"/>
              <a:t>(UI-PDA-009)</a:t>
            </a:r>
            <a:r>
              <a:rPr lang="ko-KR" altLang="en-US" sz="800" b="0" dirty="0"/>
              <a:t> 로 이동한다</a:t>
            </a:r>
            <a:r>
              <a:rPr lang="en-US" altLang="ko-KR" sz="800" b="0" dirty="0"/>
              <a:t>.</a:t>
            </a: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r>
              <a:rPr lang="ko-KR" altLang="ko-KR" sz="800" b="0" dirty="0"/>
              <a:t>③ </a:t>
            </a:r>
            <a:r>
              <a:rPr lang="ko-KR" altLang="en-US" sz="800" b="0" dirty="0"/>
              <a:t>기록물 수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조회된 기록물의 총 기록물 수가 표시된다</a:t>
            </a:r>
            <a:r>
              <a:rPr lang="en-US" altLang="ko-KR" sz="800" b="0" dirty="0"/>
              <a:t>.</a:t>
            </a:r>
            <a:endParaRPr lang="ko-KR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1000" b="0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995713"/>
              </p:ext>
            </p:extLst>
          </p:nvPr>
        </p:nvGraphicFramePr>
        <p:xfrm>
          <a:off x="6594475" y="5134217"/>
          <a:ext cx="2548800" cy="1209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7170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요구사항</a:t>
                      </a:r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SFR-030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072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900" b="1" i="0" u="none" strike="noStrike" kern="1200" cap="none" spc="0" normalizeH="0" baseline="0" dirty="0"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프로세스</a:t>
                      </a:r>
                      <a:r>
                        <a:rPr kumimoji="0" lang="en-US" altLang="ko-KR" sz="900" b="1" i="0" u="none" strike="noStrike" kern="1200" cap="none" spc="0" normalizeH="0" baseline="0" dirty="0"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6595200" y="6343986"/>
          <a:ext cx="2548800" cy="253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33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보안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A5318A58-955D-4E89-868E-54C4174B8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908050"/>
            <a:ext cx="2024235" cy="3600450"/>
          </a:xfrm>
          <a:prstGeom prst="rect">
            <a:avLst/>
          </a:prstGeom>
        </p:spPr>
      </p:pic>
      <p:sp>
        <p:nvSpPr>
          <p:cNvPr id="18" name="직사각형 18">
            <a:extLst>
              <a:ext uri="{FF2B5EF4-FFF2-40B4-BE49-F238E27FC236}">
                <a16:creationId xmlns:a16="http://schemas.microsoft.com/office/drawing/2014/main" id="{482C4130-B4FA-40FF-9C23-9211C5C4F680}"/>
              </a:ext>
            </a:extLst>
          </p:cNvPr>
          <p:cNvSpPr>
            <a:spLocks noChangeArrowheads="1"/>
          </p:cNvSpPr>
          <p:nvPr/>
        </p:nvSpPr>
        <p:spPr>
          <a:xfrm>
            <a:off x="304595" y="2023861"/>
            <a:ext cx="2044743" cy="2484639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21" name="Oval 111">
            <a:extLst>
              <a:ext uri="{FF2B5EF4-FFF2-40B4-BE49-F238E27FC236}">
                <a16:creationId xmlns:a16="http://schemas.microsoft.com/office/drawing/2014/main" id="{BA91066B-CAC3-4B28-8630-3216A72D93C5}"/>
              </a:ext>
            </a:extLst>
          </p:cNvPr>
          <p:cNvSpPr>
            <a:spLocks noChangeArrowheads="1"/>
          </p:cNvSpPr>
          <p:nvPr/>
        </p:nvSpPr>
        <p:spPr>
          <a:xfrm>
            <a:off x="299680" y="1304945"/>
            <a:ext cx="216027" cy="207903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1</a:t>
            </a:r>
          </a:p>
        </p:txBody>
      </p:sp>
      <p:sp>
        <p:nvSpPr>
          <p:cNvPr id="25" name="직사각형 18">
            <a:extLst>
              <a:ext uri="{FF2B5EF4-FFF2-40B4-BE49-F238E27FC236}">
                <a16:creationId xmlns:a16="http://schemas.microsoft.com/office/drawing/2014/main" id="{C041577D-220D-4E21-A210-A1BF350BCA77}"/>
              </a:ext>
            </a:extLst>
          </p:cNvPr>
          <p:cNvSpPr>
            <a:spLocks noChangeArrowheads="1"/>
          </p:cNvSpPr>
          <p:nvPr/>
        </p:nvSpPr>
        <p:spPr>
          <a:xfrm>
            <a:off x="333015" y="1635604"/>
            <a:ext cx="1142641" cy="204367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27" name="직사각형 18">
            <a:extLst>
              <a:ext uri="{FF2B5EF4-FFF2-40B4-BE49-F238E27FC236}">
                <a16:creationId xmlns:a16="http://schemas.microsoft.com/office/drawing/2014/main" id="{50FE3147-610A-44F6-BAC1-AB7044BD29F9}"/>
              </a:ext>
            </a:extLst>
          </p:cNvPr>
          <p:cNvSpPr>
            <a:spLocks noChangeArrowheads="1"/>
          </p:cNvSpPr>
          <p:nvPr/>
        </p:nvSpPr>
        <p:spPr>
          <a:xfrm>
            <a:off x="548126" y="1380451"/>
            <a:ext cx="1801212" cy="249087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28" name="Oval 111">
            <a:extLst>
              <a:ext uri="{FF2B5EF4-FFF2-40B4-BE49-F238E27FC236}">
                <a16:creationId xmlns:a16="http://schemas.microsoft.com/office/drawing/2014/main" id="{24ED7E56-C76E-4A24-A272-45B9B26FC304}"/>
              </a:ext>
            </a:extLst>
          </p:cNvPr>
          <p:cNvSpPr>
            <a:spLocks noChangeArrowheads="1"/>
          </p:cNvSpPr>
          <p:nvPr/>
        </p:nvSpPr>
        <p:spPr>
          <a:xfrm>
            <a:off x="153226" y="1503294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3</a:t>
            </a:r>
          </a:p>
        </p:txBody>
      </p:sp>
      <p:sp>
        <p:nvSpPr>
          <p:cNvPr id="29" name="Oval 111">
            <a:extLst>
              <a:ext uri="{FF2B5EF4-FFF2-40B4-BE49-F238E27FC236}">
                <a16:creationId xmlns:a16="http://schemas.microsoft.com/office/drawing/2014/main" id="{2318AD22-059B-4AF8-8912-B37CA9D2135F}"/>
              </a:ext>
            </a:extLst>
          </p:cNvPr>
          <p:cNvSpPr>
            <a:spLocks noChangeArrowheads="1"/>
          </p:cNvSpPr>
          <p:nvPr/>
        </p:nvSpPr>
        <p:spPr>
          <a:xfrm>
            <a:off x="259002" y="1876233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2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B65FCC7-3B0C-4939-976D-4CA6262319EB}"/>
              </a:ext>
            </a:extLst>
          </p:cNvPr>
          <p:cNvSpPr/>
          <p:nvPr/>
        </p:nvSpPr>
        <p:spPr>
          <a:xfrm>
            <a:off x="0" y="5157172"/>
            <a:ext cx="6588823" cy="14401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ko-KR" altLang="en-US" sz="2000" b="1" i="0" u="none" strike="noStrike" cap="none" normalizeH="0" baseline="0">
              <a:solidFill>
                <a:schemeClr val="tx1"/>
              </a:solidFill>
              <a:effectLst/>
              <a:latin typeface="굴림"/>
              <a:ea typeface="굴림"/>
              <a:cs typeface="+mn-cs"/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C2770957-DE16-4E07-9304-ADD807C2B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150058"/>
              </p:ext>
            </p:extLst>
          </p:nvPr>
        </p:nvGraphicFramePr>
        <p:xfrm>
          <a:off x="0" y="5157192"/>
          <a:ext cx="6588823" cy="14401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88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045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r>
                        <a:rPr lang="ko-KR" altLang="en-US" sz="900" b="1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연관 인터페이스 정보</a:t>
                      </a:r>
                      <a:endParaRPr lang="ko-KR" altLang="ko-KR" sz="9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646" marR="186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9723">
                <a:tc>
                  <a:txBody>
                    <a:bodyPr/>
                    <a:lstStyle/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>
                          <a:tab pos="450215" algn="l"/>
                        </a:tabLst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IF-RF-013</a:t>
                      </a: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 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- </a:t>
                      </a: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단별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/</a:t>
                      </a:r>
                      <a:r>
                        <a:rPr lang="ko-KR" altLang="en-US" sz="900" b="1" kern="120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박스별</a:t>
                      </a: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 기록물 목록 요청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  <a:sym typeface="Wingdings"/>
                      </a:endParaRPr>
                    </a:p>
                  </a:txBody>
                  <a:tcPr marL="18646" marR="186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824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7A1D984-3ABF-4551-A1E9-9E2260348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688" y="930463"/>
            <a:ext cx="1956670" cy="3481948"/>
          </a:xfrm>
          <a:prstGeom prst="rect">
            <a:avLst/>
          </a:prstGeom>
        </p:spPr>
      </p:pic>
      <p:sp>
        <p:nvSpPr>
          <p:cNvPr id="30735" name="Rectangle 3"/>
          <p:cNvSpPr>
            <a:spLocks noChangeArrowheads="1"/>
          </p:cNvSpPr>
          <p:nvPr/>
        </p:nvSpPr>
        <p:spPr>
          <a:xfrm>
            <a:off x="1187450" y="333375"/>
            <a:ext cx="2736850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ko-KR" altLang="en-US" sz="900" b="0" dirty="0"/>
              <a:t>기록물 상세</a:t>
            </a:r>
            <a:r>
              <a:rPr lang="en-US" altLang="ko-KR" sz="900" b="0" dirty="0"/>
              <a:t>(</a:t>
            </a:r>
            <a:r>
              <a:rPr lang="ko-KR" altLang="en-US" sz="900" b="0" dirty="0"/>
              <a:t>기본</a:t>
            </a:r>
            <a:r>
              <a:rPr lang="en-US" altLang="ko-KR" sz="900" b="0" dirty="0"/>
              <a:t>)</a:t>
            </a:r>
          </a:p>
        </p:txBody>
      </p:sp>
      <p:sp>
        <p:nvSpPr>
          <p:cNvPr id="30736" name="Rectangle 4"/>
          <p:cNvSpPr>
            <a:spLocks noChangeArrowheads="1"/>
          </p:cNvSpPr>
          <p:nvPr/>
        </p:nvSpPr>
        <p:spPr>
          <a:xfrm>
            <a:off x="5435600" y="333375"/>
            <a:ext cx="1152525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en-US" altLang="ko-KR" sz="900" b="0" dirty="0"/>
              <a:t>UI-PDA-009</a:t>
            </a:r>
          </a:p>
        </p:txBody>
      </p:sp>
      <p:sp>
        <p:nvSpPr>
          <p:cNvPr id="30738" name="Rectangle 3"/>
          <p:cNvSpPr>
            <a:spLocks noChangeArrowheads="1"/>
          </p:cNvSpPr>
          <p:nvPr/>
        </p:nvSpPr>
        <p:spPr>
          <a:xfrm>
            <a:off x="468313" y="571500"/>
            <a:ext cx="5543550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ko-KR" altLang="en-US" sz="900" dirty="0"/>
              <a:t>메인 화면 </a:t>
            </a:r>
            <a:r>
              <a:rPr lang="en-US" altLang="ko-KR" sz="900" dirty="0"/>
              <a:t>&gt; </a:t>
            </a:r>
            <a:r>
              <a:rPr lang="ko-KR" altLang="en-US" sz="900" dirty="0"/>
              <a:t>서고 현황 </a:t>
            </a:r>
            <a:r>
              <a:rPr lang="en-US" altLang="ko-KR" sz="900" dirty="0"/>
              <a:t>&gt; </a:t>
            </a:r>
            <a:r>
              <a:rPr lang="ko-KR" altLang="en-US" sz="900" dirty="0"/>
              <a:t>서가 현황 </a:t>
            </a:r>
            <a:r>
              <a:rPr lang="en-US" altLang="ko-KR" sz="900" dirty="0"/>
              <a:t>&gt; </a:t>
            </a:r>
            <a:r>
              <a:rPr lang="ko-KR" altLang="en-US" sz="900" dirty="0"/>
              <a:t>연별 현황 </a:t>
            </a:r>
            <a:r>
              <a:rPr lang="en-US" altLang="ko-KR" sz="900" dirty="0"/>
              <a:t>&gt; </a:t>
            </a:r>
            <a:r>
              <a:rPr lang="ko-KR" altLang="en-US" sz="900" dirty="0"/>
              <a:t>단별 기록물 목록 </a:t>
            </a:r>
            <a:r>
              <a:rPr lang="en-US" altLang="ko-KR" sz="900" dirty="0"/>
              <a:t>&gt; </a:t>
            </a:r>
            <a:r>
              <a:rPr lang="ko-KR" altLang="en-US" sz="900" dirty="0"/>
              <a:t>기록물 상세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>
          <a:xfrm>
            <a:off x="6588224" y="548249"/>
            <a:ext cx="2555776" cy="460683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130175" indent="-130175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r>
              <a:rPr lang="en-US" altLang="ko-KR" sz="800" b="0" dirty="0"/>
              <a:t>1. </a:t>
            </a:r>
            <a:r>
              <a:rPr lang="ko-KR" altLang="en-US" sz="800" b="0" dirty="0"/>
              <a:t>개요</a:t>
            </a:r>
          </a:p>
          <a:p>
            <a:pPr indent="-38100" eaLnBrk="1" hangingPunct="1">
              <a:lnSpc>
                <a:spcPts val="930"/>
              </a:lnSpc>
              <a:defRPr/>
            </a:pPr>
            <a:r>
              <a:rPr lang="ko-KR" altLang="en-US" sz="800" dirty="0"/>
              <a:t>기록물 상세</a:t>
            </a:r>
            <a:endParaRPr lang="en-US" altLang="ko-KR" sz="800" dirty="0"/>
          </a:p>
          <a:p>
            <a:pPr indent="-38100" eaLnBrk="1" hangingPunct="1">
              <a:lnSpc>
                <a:spcPts val="930"/>
              </a:lnSpc>
              <a:defRPr/>
            </a:pPr>
            <a:r>
              <a:rPr lang="en-US" altLang="ko-KR" sz="800" b="0" dirty="0">
                <a:solidFill>
                  <a:srgbClr val="0070C0"/>
                </a:solidFill>
              </a:rPr>
              <a:t>(</a:t>
            </a:r>
            <a:r>
              <a:rPr lang="ko-KR" altLang="en-US" sz="800" b="0" dirty="0">
                <a:solidFill>
                  <a:srgbClr val="0070C0"/>
                </a:solidFill>
              </a:rPr>
              <a:t>경로</a:t>
            </a:r>
            <a:r>
              <a:rPr lang="en-US" altLang="ko-KR" sz="800" b="0" dirty="0">
                <a:solidFill>
                  <a:srgbClr val="0070C0"/>
                </a:solidFill>
              </a:rPr>
              <a:t>) </a:t>
            </a:r>
            <a:r>
              <a:rPr lang="ko-KR" altLang="en-US" sz="800" b="0" dirty="0"/>
              <a:t>메인 화면 </a:t>
            </a:r>
            <a:r>
              <a:rPr lang="en-US" altLang="ko-KR" sz="800" b="0" dirty="0"/>
              <a:t>&gt; </a:t>
            </a:r>
            <a:r>
              <a:rPr lang="ko-KR" altLang="en-US" sz="800" b="0" dirty="0"/>
              <a:t>서고 현황</a:t>
            </a:r>
            <a:r>
              <a:rPr lang="en-US" altLang="ko-KR" sz="800" b="0" dirty="0"/>
              <a:t>&gt; </a:t>
            </a:r>
            <a:r>
              <a:rPr lang="ko-KR" altLang="en-US" sz="800" b="0" dirty="0"/>
              <a:t>서가 현황 </a:t>
            </a:r>
            <a:r>
              <a:rPr lang="en-US" altLang="ko-KR" sz="800" b="0" dirty="0"/>
              <a:t>&gt; </a:t>
            </a:r>
            <a:r>
              <a:rPr lang="ko-KR" altLang="en-US" sz="800" b="0" dirty="0"/>
              <a:t>연별 현황 </a:t>
            </a:r>
            <a:r>
              <a:rPr lang="en-US" altLang="ko-KR" sz="800" b="0" dirty="0"/>
              <a:t>&gt; </a:t>
            </a:r>
            <a:r>
              <a:rPr lang="ko-KR" altLang="en-US" sz="800" b="0" dirty="0"/>
              <a:t>단별 기록물 목록 </a:t>
            </a:r>
            <a:r>
              <a:rPr lang="en-US" altLang="ko-KR" sz="800" b="0" dirty="0"/>
              <a:t>&gt; </a:t>
            </a:r>
            <a:r>
              <a:rPr lang="ko-KR" altLang="en-US" sz="800" b="0" dirty="0"/>
              <a:t>기록물 상세</a:t>
            </a:r>
            <a:endParaRPr lang="en-US" altLang="ko-KR" sz="800" b="0" dirty="0"/>
          </a:p>
          <a:p>
            <a:pPr indent="-38100" eaLnBrk="1" hangingPunct="1">
              <a:defRPr/>
            </a:pPr>
            <a:endParaRPr lang="ko-KR" altLang="en-US" sz="700" b="0" dirty="0"/>
          </a:p>
          <a:p>
            <a:pPr eaLnBrk="1" hangingPunct="1">
              <a:defRPr/>
            </a:pPr>
            <a:r>
              <a:rPr lang="ko-KR" altLang="ko-KR" sz="800" b="0" dirty="0"/>
              <a:t>2. 주요 기능</a:t>
            </a:r>
          </a:p>
          <a:p>
            <a:pPr marL="0" indent="0" eaLnBrk="1" hangingPunct="1">
              <a:defRPr/>
            </a:pPr>
            <a:r>
              <a:rPr lang="ko-KR" altLang="en-US" sz="800" b="0" dirty="0"/>
              <a:t>①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en-US" sz="800" b="0" dirty="0">
                <a:solidFill>
                  <a:srgbClr val="0070C0"/>
                </a:solidFill>
              </a:rPr>
              <a:t> </a:t>
            </a:r>
            <a:r>
              <a:rPr lang="ko-KR" altLang="en-US" sz="800" b="0" dirty="0"/>
              <a:t>탭</a:t>
            </a:r>
            <a:r>
              <a:rPr lang="ko-KR" altLang="ko-KR" sz="800" b="0" dirty="0"/>
              <a:t>-</a:t>
            </a:r>
            <a:r>
              <a:rPr lang="ko-KR" altLang="en-US" sz="800" b="0" dirty="0"/>
              <a:t>선택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기본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선물</a:t>
            </a:r>
            <a:r>
              <a:rPr lang="en-US" altLang="ko-KR" sz="800" b="0" dirty="0"/>
              <a:t>, </a:t>
            </a:r>
            <a:r>
              <a:rPr lang="ko-KR" altLang="en-US" sz="800" b="0" dirty="0" err="1"/>
              <a:t>행정박물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추가정보 탭으로 전환된다</a:t>
            </a:r>
            <a:r>
              <a:rPr lang="en-US" altLang="ko-KR" sz="800" b="0" dirty="0"/>
              <a:t>.</a:t>
            </a:r>
          </a:p>
          <a:p>
            <a:pPr marL="0" indent="0" eaLnBrk="1" hangingPunct="1">
              <a:defRPr/>
            </a:pPr>
            <a:endParaRPr lang="ko-KR" altLang="ko-KR" sz="800" b="0" dirty="0"/>
          </a:p>
          <a:p>
            <a:pPr marL="0" indent="0" eaLnBrk="1" hangingPunct="1">
              <a:defRPr/>
            </a:pPr>
            <a:r>
              <a:rPr lang="ko-KR" altLang="ko-KR" sz="800" b="0" dirty="0"/>
              <a:t>② </a:t>
            </a:r>
            <a:r>
              <a:rPr lang="ko-KR" altLang="en-US" sz="800" b="0" dirty="0"/>
              <a:t>기본 정보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단별 기록물 목록에서 선택된 기록물의 정보가 조회된다</a:t>
            </a:r>
            <a:r>
              <a:rPr lang="en-US" altLang="ko-KR" sz="800" b="0" dirty="0"/>
              <a:t>. 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기록물 조회 시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정확하게 입력하지 않아도 조회가 될 수 있도록 한다</a:t>
            </a:r>
            <a:r>
              <a:rPr lang="en-US" altLang="ko-KR" sz="800" b="0" dirty="0"/>
              <a:t>. </a:t>
            </a: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r>
              <a:rPr lang="ko-KR" altLang="ko-KR" sz="800" b="0" dirty="0"/>
              <a:t>③ </a:t>
            </a:r>
            <a:r>
              <a:rPr lang="ko-KR" altLang="en-US" sz="800" b="0" dirty="0"/>
              <a:t>탐지 출력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설정된 근접탐지 </a:t>
            </a:r>
            <a:r>
              <a:rPr lang="en-US" altLang="ko-KR" sz="800" b="0" dirty="0"/>
              <a:t>RFID </a:t>
            </a:r>
            <a:r>
              <a:rPr lang="ko-KR" altLang="en-US" sz="800" b="0" dirty="0"/>
              <a:t>감쇄 </a:t>
            </a:r>
            <a:r>
              <a:rPr lang="ko-KR" altLang="en-US" sz="800" b="0" dirty="0" err="1"/>
              <a:t>설정값이</a:t>
            </a:r>
            <a:r>
              <a:rPr lang="ko-KR" altLang="en-US" sz="800" b="0" dirty="0"/>
              <a:t> 표시된다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endParaRPr lang="en-US" altLang="ko-KR" sz="800" b="0" dirty="0"/>
          </a:p>
          <a:p>
            <a:pPr marL="0" indent="0" eaLnBrk="1" hangingPunct="1">
              <a:defRPr/>
            </a:pPr>
            <a:r>
              <a:rPr lang="ko-KR" altLang="en-US" sz="800" b="0" dirty="0"/>
              <a:t>④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en-US" sz="800" b="0" dirty="0">
                <a:solidFill>
                  <a:srgbClr val="0070C0"/>
                </a:solidFill>
              </a:rPr>
              <a:t> </a:t>
            </a:r>
            <a:r>
              <a:rPr lang="ko-KR" altLang="en-US" sz="800" b="0" dirty="0"/>
              <a:t>재발행추가 버튼</a:t>
            </a:r>
            <a:r>
              <a:rPr lang="ko-KR" altLang="ko-KR" sz="800" b="0" dirty="0"/>
              <a:t>-</a:t>
            </a:r>
            <a:r>
              <a:rPr lang="ko-KR" altLang="en-US" sz="800" b="0" dirty="0"/>
              <a:t>클릭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관리번호를 태그 재발행 대상으로 추가한다</a:t>
            </a:r>
            <a:r>
              <a:rPr lang="en-US" altLang="ko-KR" sz="800" b="0" dirty="0"/>
              <a:t>.</a:t>
            </a:r>
          </a:p>
          <a:p>
            <a:pPr marL="0" indent="0" eaLnBrk="1" hangingPunct="1">
              <a:defRPr/>
            </a:pPr>
            <a:endParaRPr lang="en-US" altLang="ko-KR" sz="800" b="0" dirty="0"/>
          </a:p>
          <a:p>
            <a:pPr marL="0" indent="0" eaLnBrk="1" hangingPunct="1">
              <a:defRPr/>
            </a:pPr>
            <a:r>
              <a:rPr lang="ko-KR" altLang="en-US" sz="800" b="0" dirty="0"/>
              <a:t>⑤ 시작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중단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완료 버튼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비활성화 된다</a:t>
            </a:r>
            <a:r>
              <a:rPr lang="en-US" altLang="ko-KR" sz="800" b="0" dirty="0"/>
              <a:t>.</a:t>
            </a:r>
          </a:p>
          <a:p>
            <a:pPr marL="0" indent="0" eaLnBrk="1" hangingPunct="1">
              <a:defRPr/>
            </a:pPr>
            <a:endParaRPr lang="en-US" altLang="ko-KR" sz="800" b="0" dirty="0"/>
          </a:p>
          <a:p>
            <a:pPr marL="0" indent="0" eaLnBrk="1" hangingPunct="1">
              <a:defRPr/>
            </a:pPr>
            <a:r>
              <a:rPr lang="ko-KR" altLang="en-US" sz="800" b="0" dirty="0"/>
              <a:t>⑥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en-US" sz="800" b="0" dirty="0">
                <a:solidFill>
                  <a:srgbClr val="0070C0"/>
                </a:solidFill>
              </a:rPr>
              <a:t> </a:t>
            </a:r>
            <a:r>
              <a:rPr lang="ko-KR" altLang="en-US" sz="800" b="0" dirty="0"/>
              <a:t>조회 버튼</a:t>
            </a:r>
            <a:r>
              <a:rPr lang="ko-KR" altLang="ko-KR" sz="800" b="0" dirty="0"/>
              <a:t>-</a:t>
            </a:r>
            <a:r>
              <a:rPr lang="ko-KR" altLang="en-US" sz="800" b="0" dirty="0"/>
              <a:t>클릭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입력된 관리번호로 기록물 상세 정보가 조회된다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endParaRPr lang="en-US" altLang="ko-KR" sz="800" b="0" dirty="0"/>
          </a:p>
          <a:p>
            <a:pPr marL="0" indent="0" algn="ctr" eaLnBrk="1" hangingPunct="1">
              <a:defRPr/>
            </a:pPr>
            <a:endParaRPr lang="en-US" altLang="ko-KR" sz="800" dirty="0"/>
          </a:p>
          <a:p>
            <a:pPr marL="0" indent="0" algn="ctr" eaLnBrk="1" hangingPunct="1">
              <a:defRPr/>
            </a:pPr>
            <a:endParaRPr lang="en-US" altLang="ko-KR" sz="800" dirty="0"/>
          </a:p>
          <a:p>
            <a:pPr marL="0" indent="0" algn="ctr" eaLnBrk="1" hangingPunct="1">
              <a:defRPr/>
            </a:pPr>
            <a:endParaRPr lang="en-US" altLang="ko-KR" sz="800" dirty="0"/>
          </a:p>
          <a:p>
            <a:pPr marL="0" indent="0" algn="ctr" eaLnBrk="1" hangingPunct="1">
              <a:defRPr/>
            </a:pPr>
            <a:endParaRPr lang="en-US" altLang="ko-KR" sz="800" dirty="0"/>
          </a:p>
          <a:p>
            <a:pPr marL="0" indent="0" algn="ctr" eaLnBrk="1" hangingPunct="1">
              <a:defRPr/>
            </a:pPr>
            <a:endParaRPr lang="en-US" altLang="ko-KR" sz="800" dirty="0"/>
          </a:p>
          <a:p>
            <a:pPr marL="0" indent="0" algn="ctr" eaLnBrk="1" hangingPunct="1">
              <a:defRPr/>
            </a:pPr>
            <a:endParaRPr lang="en-US" altLang="ko-KR" sz="800" dirty="0"/>
          </a:p>
          <a:p>
            <a:pPr marL="0" indent="0" algn="ctr" eaLnBrk="1" hangingPunct="1">
              <a:defRPr/>
            </a:pPr>
            <a:endParaRPr lang="en-US" altLang="ko-KR" sz="800" dirty="0"/>
          </a:p>
          <a:p>
            <a:pPr marL="0" indent="0" algn="ctr" eaLnBrk="1" hangingPunct="1">
              <a:defRPr/>
            </a:pPr>
            <a:r>
              <a:rPr lang="ko-KR" altLang="en-US" sz="800" dirty="0"/>
              <a:t>다음페이지에 계속</a:t>
            </a:r>
            <a:endParaRPr lang="en-US" altLang="ko-KR" sz="800" dirty="0"/>
          </a:p>
          <a:p>
            <a:pPr marL="0" indent="0" eaLnBrk="1" hangingPunct="1">
              <a:defRPr/>
            </a:pPr>
            <a:endParaRPr lang="en-US" altLang="ko-KR" sz="800" b="0" dirty="0"/>
          </a:p>
          <a:p>
            <a:pPr marL="0" indent="0" eaLnBrk="1" hangingPunct="1">
              <a:defRPr/>
            </a:pPr>
            <a:endParaRPr lang="en-US" altLang="ko-KR" sz="800" b="0" dirty="0"/>
          </a:p>
          <a:p>
            <a:pPr marL="0" indent="0" eaLnBrk="1" hangingPunct="1">
              <a:defRPr/>
            </a:pP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endParaRPr lang="en-US" altLang="ko-KR" sz="800" b="0" dirty="0"/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algn="ctr" eaLnBrk="1" hangingPunct="1">
              <a:defRPr/>
            </a:pPr>
            <a:endParaRPr lang="en-US" altLang="ko-KR" sz="800" dirty="0"/>
          </a:p>
          <a:p>
            <a:pPr marL="0" indent="0" algn="ctr" eaLnBrk="1" hangingPunct="1">
              <a:defRPr/>
            </a:pPr>
            <a:endParaRPr lang="en-US" altLang="ko-KR" sz="800" dirty="0">
              <a:solidFill>
                <a:schemeClr val="tx1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274614"/>
              </p:ext>
            </p:extLst>
          </p:nvPr>
        </p:nvGraphicFramePr>
        <p:xfrm>
          <a:off x="6594475" y="5134217"/>
          <a:ext cx="2548800" cy="1209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7170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요구사항</a:t>
                      </a:r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SFR-031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072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900" b="1" i="0" u="none" strike="noStrike" kern="1200" cap="none" spc="0" normalizeH="0" baseline="0" dirty="0"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프로세스</a:t>
                      </a:r>
                      <a:r>
                        <a:rPr kumimoji="0" lang="en-US" altLang="ko-KR" sz="900" b="1" i="0" u="none" strike="noStrike" kern="1200" cap="none" spc="0" normalizeH="0" baseline="0" dirty="0"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6595200" y="6343986"/>
          <a:ext cx="2548800" cy="253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33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보안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Oval 111">
            <a:extLst>
              <a:ext uri="{FF2B5EF4-FFF2-40B4-BE49-F238E27FC236}">
                <a16:creationId xmlns:a16="http://schemas.microsoft.com/office/drawing/2014/main" id="{BE9E5528-ED92-4732-8C22-E0459E2473BF}"/>
              </a:ext>
            </a:extLst>
          </p:cNvPr>
          <p:cNvSpPr>
            <a:spLocks noChangeArrowheads="1"/>
          </p:cNvSpPr>
          <p:nvPr/>
        </p:nvSpPr>
        <p:spPr>
          <a:xfrm>
            <a:off x="285310" y="1189912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1</a:t>
            </a:r>
          </a:p>
        </p:txBody>
      </p:sp>
      <p:sp>
        <p:nvSpPr>
          <p:cNvPr id="25" name="직사각형 18">
            <a:extLst>
              <a:ext uri="{FF2B5EF4-FFF2-40B4-BE49-F238E27FC236}">
                <a16:creationId xmlns:a16="http://schemas.microsoft.com/office/drawing/2014/main" id="{39F6AF32-0026-46CD-8F8C-8F2CBBFEBBD6}"/>
              </a:ext>
            </a:extLst>
          </p:cNvPr>
          <p:cNvSpPr>
            <a:spLocks noChangeArrowheads="1"/>
          </p:cNvSpPr>
          <p:nvPr/>
        </p:nvSpPr>
        <p:spPr>
          <a:xfrm>
            <a:off x="432958" y="1369457"/>
            <a:ext cx="1840203" cy="232322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28" name="직사각형 18">
            <a:extLst>
              <a:ext uri="{FF2B5EF4-FFF2-40B4-BE49-F238E27FC236}">
                <a16:creationId xmlns:a16="http://schemas.microsoft.com/office/drawing/2014/main" id="{CD813C96-3B7A-4100-ADBE-D85FB269CFF2}"/>
              </a:ext>
            </a:extLst>
          </p:cNvPr>
          <p:cNvSpPr>
            <a:spLocks noChangeArrowheads="1"/>
          </p:cNvSpPr>
          <p:nvPr/>
        </p:nvSpPr>
        <p:spPr>
          <a:xfrm>
            <a:off x="1389290" y="3979767"/>
            <a:ext cx="880644" cy="296286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29" name="직사각형 18">
            <a:extLst>
              <a:ext uri="{FF2B5EF4-FFF2-40B4-BE49-F238E27FC236}">
                <a16:creationId xmlns:a16="http://schemas.microsoft.com/office/drawing/2014/main" id="{0A89D635-2E6B-42B7-A431-37596BD36607}"/>
              </a:ext>
            </a:extLst>
          </p:cNvPr>
          <p:cNvSpPr>
            <a:spLocks noChangeArrowheads="1"/>
          </p:cNvSpPr>
          <p:nvPr/>
        </p:nvSpPr>
        <p:spPr>
          <a:xfrm>
            <a:off x="1198228" y="3676859"/>
            <a:ext cx="1112130" cy="296286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30" name="직사각형 18">
            <a:extLst>
              <a:ext uri="{FF2B5EF4-FFF2-40B4-BE49-F238E27FC236}">
                <a16:creationId xmlns:a16="http://schemas.microsoft.com/office/drawing/2014/main" id="{B9F87164-CF73-4B22-9D82-F85B14BE1C8A}"/>
              </a:ext>
            </a:extLst>
          </p:cNvPr>
          <p:cNvSpPr>
            <a:spLocks noChangeArrowheads="1"/>
          </p:cNvSpPr>
          <p:nvPr/>
        </p:nvSpPr>
        <p:spPr>
          <a:xfrm>
            <a:off x="380776" y="3969822"/>
            <a:ext cx="992034" cy="296286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33" name="직사각형 18">
            <a:extLst>
              <a:ext uri="{FF2B5EF4-FFF2-40B4-BE49-F238E27FC236}">
                <a16:creationId xmlns:a16="http://schemas.microsoft.com/office/drawing/2014/main" id="{361C67CE-7EDA-40EF-AE6C-B731861AA704}"/>
              </a:ext>
            </a:extLst>
          </p:cNvPr>
          <p:cNvSpPr>
            <a:spLocks noChangeArrowheads="1"/>
          </p:cNvSpPr>
          <p:nvPr/>
        </p:nvSpPr>
        <p:spPr>
          <a:xfrm>
            <a:off x="455092" y="1622775"/>
            <a:ext cx="1848656" cy="2067773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35" name="Oval 111">
            <a:extLst>
              <a:ext uri="{FF2B5EF4-FFF2-40B4-BE49-F238E27FC236}">
                <a16:creationId xmlns:a16="http://schemas.microsoft.com/office/drawing/2014/main" id="{9E312452-6603-4976-92DD-BA4A13AFE68E}"/>
              </a:ext>
            </a:extLst>
          </p:cNvPr>
          <p:cNvSpPr>
            <a:spLocks noChangeArrowheads="1"/>
          </p:cNvSpPr>
          <p:nvPr/>
        </p:nvSpPr>
        <p:spPr>
          <a:xfrm>
            <a:off x="239015" y="1605935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2</a:t>
            </a:r>
          </a:p>
        </p:txBody>
      </p:sp>
      <p:sp>
        <p:nvSpPr>
          <p:cNvPr id="36" name="Oval 111">
            <a:extLst>
              <a:ext uri="{FF2B5EF4-FFF2-40B4-BE49-F238E27FC236}">
                <a16:creationId xmlns:a16="http://schemas.microsoft.com/office/drawing/2014/main" id="{BFADE721-F68E-4E01-8429-0E81374599B8}"/>
              </a:ext>
            </a:extLst>
          </p:cNvPr>
          <p:cNvSpPr>
            <a:spLocks noChangeArrowheads="1"/>
          </p:cNvSpPr>
          <p:nvPr/>
        </p:nvSpPr>
        <p:spPr>
          <a:xfrm>
            <a:off x="158138" y="4209284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3</a:t>
            </a:r>
          </a:p>
        </p:txBody>
      </p:sp>
      <p:sp>
        <p:nvSpPr>
          <p:cNvPr id="37" name="Oval 111">
            <a:extLst>
              <a:ext uri="{FF2B5EF4-FFF2-40B4-BE49-F238E27FC236}">
                <a16:creationId xmlns:a16="http://schemas.microsoft.com/office/drawing/2014/main" id="{5E0A3173-B084-4FF3-A190-4DC43AD2C20F}"/>
              </a:ext>
            </a:extLst>
          </p:cNvPr>
          <p:cNvSpPr>
            <a:spLocks noChangeArrowheads="1"/>
          </p:cNvSpPr>
          <p:nvPr/>
        </p:nvSpPr>
        <p:spPr>
          <a:xfrm>
            <a:off x="2303188" y="3690550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5</a:t>
            </a:r>
          </a:p>
        </p:txBody>
      </p:sp>
      <p:sp>
        <p:nvSpPr>
          <p:cNvPr id="38" name="Oval 111">
            <a:extLst>
              <a:ext uri="{FF2B5EF4-FFF2-40B4-BE49-F238E27FC236}">
                <a16:creationId xmlns:a16="http://schemas.microsoft.com/office/drawing/2014/main" id="{49A91477-2E71-4646-955B-0288BC80AE9C}"/>
              </a:ext>
            </a:extLst>
          </p:cNvPr>
          <p:cNvSpPr>
            <a:spLocks noChangeArrowheads="1"/>
          </p:cNvSpPr>
          <p:nvPr/>
        </p:nvSpPr>
        <p:spPr>
          <a:xfrm>
            <a:off x="1185042" y="4141159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4</a:t>
            </a:r>
          </a:p>
        </p:txBody>
      </p:sp>
      <p:sp>
        <p:nvSpPr>
          <p:cNvPr id="39" name="Oval 111">
            <a:extLst>
              <a:ext uri="{FF2B5EF4-FFF2-40B4-BE49-F238E27FC236}">
                <a16:creationId xmlns:a16="http://schemas.microsoft.com/office/drawing/2014/main" id="{ADF991EC-7094-40A1-A372-416B9CC6C6A9}"/>
              </a:ext>
            </a:extLst>
          </p:cNvPr>
          <p:cNvSpPr>
            <a:spLocks noChangeArrowheads="1"/>
          </p:cNvSpPr>
          <p:nvPr/>
        </p:nvSpPr>
        <p:spPr>
          <a:xfrm>
            <a:off x="2269934" y="1723006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6</a:t>
            </a:r>
          </a:p>
        </p:txBody>
      </p:sp>
      <p:sp>
        <p:nvSpPr>
          <p:cNvPr id="40" name="직사각형 18">
            <a:extLst>
              <a:ext uri="{FF2B5EF4-FFF2-40B4-BE49-F238E27FC236}">
                <a16:creationId xmlns:a16="http://schemas.microsoft.com/office/drawing/2014/main" id="{7EF6ECFF-3034-4A9A-B771-BAE19394468D}"/>
              </a:ext>
            </a:extLst>
          </p:cNvPr>
          <p:cNvSpPr>
            <a:spLocks noChangeArrowheads="1"/>
          </p:cNvSpPr>
          <p:nvPr/>
        </p:nvSpPr>
        <p:spPr>
          <a:xfrm>
            <a:off x="1877711" y="1654879"/>
            <a:ext cx="418867" cy="260508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C14D08E-E790-40BB-B0D6-19C83EFD16A4}"/>
              </a:ext>
            </a:extLst>
          </p:cNvPr>
          <p:cNvSpPr/>
          <p:nvPr/>
        </p:nvSpPr>
        <p:spPr>
          <a:xfrm>
            <a:off x="0" y="5157172"/>
            <a:ext cx="6588823" cy="14401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ko-KR" altLang="en-US" sz="2000" b="1" i="0" u="none" strike="noStrike" cap="none" normalizeH="0" baseline="0">
              <a:solidFill>
                <a:schemeClr val="tx1"/>
              </a:solidFill>
              <a:effectLst/>
              <a:latin typeface="굴림"/>
              <a:ea typeface="굴림"/>
              <a:cs typeface="+mn-cs"/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0CADB3FE-ECA8-4276-A430-E1CBB5932B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231038"/>
              </p:ext>
            </p:extLst>
          </p:nvPr>
        </p:nvGraphicFramePr>
        <p:xfrm>
          <a:off x="0" y="5157172"/>
          <a:ext cx="6588823" cy="14401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88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045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r>
                        <a:rPr lang="ko-KR" altLang="en-US" sz="900" b="1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연관 인터페이스 정보</a:t>
                      </a:r>
                      <a:endParaRPr lang="ko-KR" altLang="ko-KR" sz="9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646" marR="186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9723">
                <a:tc>
                  <a:txBody>
                    <a:bodyPr/>
                    <a:lstStyle/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>
                          <a:tab pos="450215" algn="l"/>
                        </a:tabLst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IF-RF-028</a:t>
                      </a: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 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- </a:t>
                      </a: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태그 재발행 리스트 추가 요청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  <a:sym typeface="Wingdings"/>
                      </a:endParaRP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>
                          <a:tab pos="450215" algn="l"/>
                        </a:tabLst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IF-RF-014 - </a:t>
                      </a: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기록물 상세 정보 요청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  <a:sym typeface="Wingdings"/>
                      </a:endParaRP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>
                          <a:tab pos="450215" algn="l"/>
                        </a:tabLst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IF-RF-012 – </a:t>
                      </a: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기록물 정보 목록 요청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  <a:sym typeface="Wingdings"/>
                      </a:endParaRPr>
                    </a:p>
                  </a:txBody>
                  <a:tcPr marL="18646" marR="186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48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9B5E1BE-0A4F-4BA6-9394-5539F6625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908050"/>
            <a:ext cx="2023262" cy="3600450"/>
          </a:xfrm>
          <a:prstGeom prst="rect">
            <a:avLst/>
          </a:prstGeom>
        </p:spPr>
      </p:pic>
      <p:sp>
        <p:nvSpPr>
          <p:cNvPr id="30735" name="Rectangle 3"/>
          <p:cNvSpPr>
            <a:spLocks noChangeArrowheads="1"/>
          </p:cNvSpPr>
          <p:nvPr/>
        </p:nvSpPr>
        <p:spPr>
          <a:xfrm>
            <a:off x="1187450" y="333375"/>
            <a:ext cx="2736850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ko-KR" altLang="en-US" sz="900" b="0" dirty="0"/>
              <a:t>기록물 상세</a:t>
            </a:r>
            <a:r>
              <a:rPr lang="en-US" altLang="ko-KR" sz="900" b="0" dirty="0"/>
              <a:t>(</a:t>
            </a:r>
            <a:r>
              <a:rPr lang="ko-KR" altLang="en-US" sz="900" b="0" dirty="0"/>
              <a:t>선물</a:t>
            </a:r>
            <a:r>
              <a:rPr lang="en-US" altLang="ko-KR" sz="900" b="0" dirty="0"/>
              <a:t>)</a:t>
            </a:r>
          </a:p>
        </p:txBody>
      </p:sp>
      <p:sp>
        <p:nvSpPr>
          <p:cNvPr id="30736" name="Rectangle 4"/>
          <p:cNvSpPr>
            <a:spLocks noChangeArrowheads="1"/>
          </p:cNvSpPr>
          <p:nvPr/>
        </p:nvSpPr>
        <p:spPr>
          <a:xfrm>
            <a:off x="5435600" y="333375"/>
            <a:ext cx="1152525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en-US" altLang="ko-KR" sz="900" b="0" dirty="0"/>
              <a:t>UI-PDA-009</a:t>
            </a:r>
          </a:p>
        </p:txBody>
      </p:sp>
      <p:sp>
        <p:nvSpPr>
          <p:cNvPr id="30738" name="Rectangle 3"/>
          <p:cNvSpPr>
            <a:spLocks noChangeArrowheads="1"/>
          </p:cNvSpPr>
          <p:nvPr/>
        </p:nvSpPr>
        <p:spPr>
          <a:xfrm>
            <a:off x="468313" y="571500"/>
            <a:ext cx="5543550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ko-KR" altLang="en-US" sz="900" dirty="0"/>
              <a:t>메인 화면 </a:t>
            </a:r>
            <a:r>
              <a:rPr lang="en-US" altLang="ko-KR" sz="900" dirty="0"/>
              <a:t>&gt; </a:t>
            </a:r>
            <a:r>
              <a:rPr lang="ko-KR" altLang="en-US" sz="900" dirty="0"/>
              <a:t>서고 현황 </a:t>
            </a:r>
            <a:r>
              <a:rPr lang="en-US" altLang="ko-KR" sz="900" dirty="0"/>
              <a:t>&gt; </a:t>
            </a:r>
            <a:r>
              <a:rPr lang="ko-KR" altLang="en-US" sz="900" dirty="0"/>
              <a:t>서가 현황 </a:t>
            </a:r>
            <a:r>
              <a:rPr lang="en-US" altLang="ko-KR" sz="900" dirty="0"/>
              <a:t>&gt; </a:t>
            </a:r>
            <a:r>
              <a:rPr lang="ko-KR" altLang="en-US" sz="900" dirty="0"/>
              <a:t>연별 현황 </a:t>
            </a:r>
            <a:r>
              <a:rPr lang="en-US" altLang="ko-KR" sz="900" dirty="0"/>
              <a:t>&gt; </a:t>
            </a:r>
            <a:r>
              <a:rPr lang="ko-KR" altLang="en-US" sz="900" dirty="0"/>
              <a:t>단별 기록물 목록 </a:t>
            </a:r>
            <a:r>
              <a:rPr lang="en-US" altLang="ko-KR" sz="900" dirty="0"/>
              <a:t>&gt; </a:t>
            </a:r>
            <a:r>
              <a:rPr lang="ko-KR" altLang="en-US" sz="900" dirty="0"/>
              <a:t>기록물 상세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>
          <a:xfrm>
            <a:off x="6588224" y="548249"/>
            <a:ext cx="2555776" cy="460683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130175" indent="-130175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r>
              <a:rPr lang="en-US" altLang="ko-KR" sz="800" b="0" dirty="0"/>
              <a:t>1. </a:t>
            </a:r>
            <a:r>
              <a:rPr lang="ko-KR" altLang="en-US" sz="800" b="0" dirty="0"/>
              <a:t>개요</a:t>
            </a:r>
          </a:p>
          <a:p>
            <a:pPr indent="-38100" eaLnBrk="1" hangingPunct="1">
              <a:lnSpc>
                <a:spcPts val="930"/>
              </a:lnSpc>
              <a:defRPr/>
            </a:pPr>
            <a:r>
              <a:rPr lang="ko-KR" altLang="en-US" sz="800" dirty="0"/>
              <a:t>기록물 상세</a:t>
            </a:r>
            <a:endParaRPr lang="en-US" altLang="ko-KR" sz="800" dirty="0"/>
          </a:p>
          <a:p>
            <a:pPr indent="-38100" eaLnBrk="1" hangingPunct="1">
              <a:lnSpc>
                <a:spcPts val="930"/>
              </a:lnSpc>
              <a:defRPr/>
            </a:pPr>
            <a:r>
              <a:rPr lang="en-US" altLang="ko-KR" sz="800" b="0" dirty="0">
                <a:solidFill>
                  <a:srgbClr val="0070C0"/>
                </a:solidFill>
              </a:rPr>
              <a:t>(</a:t>
            </a:r>
            <a:r>
              <a:rPr lang="ko-KR" altLang="en-US" sz="800" b="0" dirty="0">
                <a:solidFill>
                  <a:srgbClr val="0070C0"/>
                </a:solidFill>
              </a:rPr>
              <a:t>경로</a:t>
            </a:r>
            <a:r>
              <a:rPr lang="en-US" altLang="ko-KR" sz="800" b="0" dirty="0">
                <a:solidFill>
                  <a:srgbClr val="0070C0"/>
                </a:solidFill>
              </a:rPr>
              <a:t>) </a:t>
            </a:r>
            <a:r>
              <a:rPr lang="ko-KR" altLang="en-US" sz="800" b="0" dirty="0"/>
              <a:t>메인 화면 </a:t>
            </a:r>
            <a:r>
              <a:rPr lang="en-US" altLang="ko-KR" sz="800" b="0" dirty="0"/>
              <a:t>&gt; </a:t>
            </a:r>
            <a:r>
              <a:rPr lang="ko-KR" altLang="en-US" sz="800" b="0" dirty="0"/>
              <a:t>서고 현황</a:t>
            </a:r>
            <a:r>
              <a:rPr lang="en-US" altLang="ko-KR" sz="800" b="0" dirty="0"/>
              <a:t>&gt; </a:t>
            </a:r>
            <a:r>
              <a:rPr lang="ko-KR" altLang="en-US" sz="800" b="0" dirty="0"/>
              <a:t>서가 현황 </a:t>
            </a:r>
            <a:r>
              <a:rPr lang="en-US" altLang="ko-KR" sz="800" b="0" dirty="0"/>
              <a:t>&gt; </a:t>
            </a:r>
            <a:r>
              <a:rPr lang="ko-KR" altLang="en-US" sz="800" b="0" dirty="0"/>
              <a:t>연별 현황 </a:t>
            </a:r>
            <a:r>
              <a:rPr lang="en-US" altLang="ko-KR" sz="800" b="0" dirty="0"/>
              <a:t>&gt; </a:t>
            </a:r>
            <a:r>
              <a:rPr lang="ko-KR" altLang="en-US" sz="800" b="0" dirty="0"/>
              <a:t>단별 기록물 목록 </a:t>
            </a:r>
            <a:r>
              <a:rPr lang="en-US" altLang="ko-KR" sz="800" b="0" dirty="0"/>
              <a:t>&gt; </a:t>
            </a:r>
            <a:r>
              <a:rPr lang="ko-KR" altLang="en-US" sz="800" b="0" dirty="0"/>
              <a:t>기록물 상세</a:t>
            </a:r>
            <a:endParaRPr lang="en-US" altLang="ko-KR" sz="800" b="0" dirty="0"/>
          </a:p>
          <a:p>
            <a:pPr indent="-38100" eaLnBrk="1" hangingPunct="1">
              <a:defRPr/>
            </a:pPr>
            <a:endParaRPr lang="ko-KR" altLang="en-US" sz="700" b="0" dirty="0"/>
          </a:p>
          <a:p>
            <a:pPr eaLnBrk="1" hangingPunct="1">
              <a:defRPr/>
            </a:pPr>
            <a:r>
              <a:rPr lang="ko-KR" altLang="ko-KR" sz="800" b="0" dirty="0"/>
              <a:t>2. 주요 기능</a:t>
            </a:r>
          </a:p>
          <a:p>
            <a:pPr marL="0" indent="0" eaLnBrk="1" hangingPunct="1">
              <a:defRPr/>
            </a:pPr>
            <a:r>
              <a:rPr lang="ko-KR" altLang="en-US" sz="800" b="0" dirty="0"/>
              <a:t>①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en-US" sz="800" b="0" dirty="0">
                <a:solidFill>
                  <a:srgbClr val="0070C0"/>
                </a:solidFill>
              </a:rPr>
              <a:t> </a:t>
            </a:r>
            <a:r>
              <a:rPr lang="ko-KR" altLang="en-US" sz="800" b="0" dirty="0"/>
              <a:t>탭</a:t>
            </a:r>
            <a:r>
              <a:rPr lang="ko-KR" altLang="ko-KR" sz="800" b="0" dirty="0"/>
              <a:t>-</a:t>
            </a:r>
            <a:r>
              <a:rPr lang="ko-KR" altLang="en-US" sz="800" b="0" dirty="0"/>
              <a:t>선택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기본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선물</a:t>
            </a:r>
            <a:r>
              <a:rPr lang="en-US" altLang="ko-KR" sz="800" b="0" dirty="0"/>
              <a:t>, </a:t>
            </a:r>
            <a:r>
              <a:rPr lang="ko-KR" altLang="en-US" sz="800" b="0" dirty="0" err="1"/>
              <a:t>행정박물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추가정보 탭으로 전환된다</a:t>
            </a:r>
            <a:r>
              <a:rPr lang="en-US" altLang="ko-KR" sz="800" b="0" dirty="0"/>
              <a:t>.</a:t>
            </a:r>
          </a:p>
          <a:p>
            <a:pPr marL="0" indent="0" eaLnBrk="1" hangingPunct="1">
              <a:defRPr/>
            </a:pPr>
            <a:endParaRPr lang="ko-KR" altLang="ko-KR" sz="800" b="0" dirty="0"/>
          </a:p>
          <a:p>
            <a:pPr marL="0" indent="0" eaLnBrk="1" hangingPunct="1">
              <a:defRPr/>
            </a:pPr>
            <a:r>
              <a:rPr lang="ko-KR" altLang="ko-KR" sz="800" b="0" dirty="0"/>
              <a:t>② </a:t>
            </a:r>
            <a:r>
              <a:rPr lang="ko-KR" altLang="en-US" sz="800" b="0" dirty="0"/>
              <a:t>기본 정보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단별 기록물 목록에서 선택된 기록물의 정보가 조회된다</a:t>
            </a:r>
            <a:r>
              <a:rPr lang="en-US" altLang="ko-KR" sz="800" b="0" dirty="0"/>
              <a:t>. </a:t>
            </a: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r>
              <a:rPr lang="ko-KR" altLang="ko-KR" sz="800" b="0" dirty="0"/>
              <a:t>③ </a:t>
            </a:r>
            <a:r>
              <a:rPr lang="ko-KR" altLang="en-US" sz="800" b="0" dirty="0"/>
              <a:t>기록물 수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조회된 기록물의 총 기록물 수가 표시된다</a:t>
            </a:r>
            <a:r>
              <a:rPr lang="en-US" altLang="ko-KR" sz="800" b="0" dirty="0"/>
              <a:t>.</a:t>
            </a:r>
            <a:endParaRPr lang="ko-KR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algn="ctr" eaLnBrk="1" hangingPunct="1">
              <a:defRPr/>
            </a:pPr>
            <a:endParaRPr lang="en-US" altLang="ko-KR" sz="800" dirty="0"/>
          </a:p>
          <a:p>
            <a:pPr marL="0" indent="0" algn="ctr" eaLnBrk="1" hangingPunct="1">
              <a:defRPr/>
            </a:pPr>
            <a:r>
              <a:rPr lang="ko-KR" altLang="en-US" sz="800" dirty="0"/>
              <a:t>다음페이지에 계속</a:t>
            </a:r>
            <a:endParaRPr lang="en-US" altLang="ko-KR" sz="800" dirty="0"/>
          </a:p>
          <a:p>
            <a:pPr marL="0" indent="0" algn="ctr" eaLnBrk="1" hangingPunct="1">
              <a:defRPr/>
            </a:pPr>
            <a:endParaRPr lang="en-US" altLang="ko-KR" sz="800" dirty="0"/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164999"/>
              </p:ext>
            </p:extLst>
          </p:nvPr>
        </p:nvGraphicFramePr>
        <p:xfrm>
          <a:off x="6594475" y="5134217"/>
          <a:ext cx="2548800" cy="1209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7170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요구사항</a:t>
                      </a:r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SFR-031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072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900" b="1" i="0" u="none" strike="noStrike" kern="1200" cap="none" spc="0" normalizeH="0" baseline="0" dirty="0"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프로세스</a:t>
                      </a:r>
                      <a:r>
                        <a:rPr kumimoji="0" lang="en-US" altLang="ko-KR" sz="900" b="1" i="0" u="none" strike="noStrike" kern="1200" cap="none" spc="0" normalizeH="0" baseline="0" dirty="0"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6595200" y="6343986"/>
          <a:ext cx="2548800" cy="253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33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보안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Oval 111">
            <a:extLst>
              <a:ext uri="{FF2B5EF4-FFF2-40B4-BE49-F238E27FC236}">
                <a16:creationId xmlns:a16="http://schemas.microsoft.com/office/drawing/2014/main" id="{188373F2-F333-4520-BA99-9C0D8BA55F87}"/>
              </a:ext>
            </a:extLst>
          </p:cNvPr>
          <p:cNvSpPr>
            <a:spLocks noChangeArrowheads="1"/>
          </p:cNvSpPr>
          <p:nvPr/>
        </p:nvSpPr>
        <p:spPr>
          <a:xfrm>
            <a:off x="145612" y="1180332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1</a:t>
            </a:r>
          </a:p>
        </p:txBody>
      </p:sp>
      <p:sp>
        <p:nvSpPr>
          <p:cNvPr id="27" name="직사각형 18">
            <a:extLst>
              <a:ext uri="{FF2B5EF4-FFF2-40B4-BE49-F238E27FC236}">
                <a16:creationId xmlns:a16="http://schemas.microsoft.com/office/drawing/2014/main" id="{E8B22A37-5980-4EED-A1C6-3BC46BC80D64}"/>
              </a:ext>
            </a:extLst>
          </p:cNvPr>
          <p:cNvSpPr>
            <a:spLocks noChangeArrowheads="1"/>
          </p:cNvSpPr>
          <p:nvPr/>
        </p:nvSpPr>
        <p:spPr>
          <a:xfrm>
            <a:off x="323850" y="1378081"/>
            <a:ext cx="2023262" cy="216026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31" name="직사각형 18">
            <a:extLst>
              <a:ext uri="{FF2B5EF4-FFF2-40B4-BE49-F238E27FC236}">
                <a16:creationId xmlns:a16="http://schemas.microsoft.com/office/drawing/2014/main" id="{655E6E12-6E4D-4247-856E-BD84F9AEFADA}"/>
              </a:ext>
            </a:extLst>
          </p:cNvPr>
          <p:cNvSpPr>
            <a:spLocks noChangeArrowheads="1"/>
          </p:cNvSpPr>
          <p:nvPr/>
        </p:nvSpPr>
        <p:spPr>
          <a:xfrm>
            <a:off x="347028" y="1668640"/>
            <a:ext cx="2023262" cy="2839859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32" name="Oval 111">
            <a:extLst>
              <a:ext uri="{FF2B5EF4-FFF2-40B4-BE49-F238E27FC236}">
                <a16:creationId xmlns:a16="http://schemas.microsoft.com/office/drawing/2014/main" id="{B57198AD-C20B-4CDB-9382-4885CD03D0CD}"/>
              </a:ext>
            </a:extLst>
          </p:cNvPr>
          <p:cNvSpPr>
            <a:spLocks noChangeArrowheads="1"/>
          </p:cNvSpPr>
          <p:nvPr/>
        </p:nvSpPr>
        <p:spPr>
          <a:xfrm>
            <a:off x="2358678" y="1484402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2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09122C5-5AC8-4AF3-85D6-76E5A51E6BE5}"/>
              </a:ext>
            </a:extLst>
          </p:cNvPr>
          <p:cNvSpPr/>
          <p:nvPr/>
        </p:nvSpPr>
        <p:spPr>
          <a:xfrm>
            <a:off x="0" y="5157172"/>
            <a:ext cx="6588823" cy="14401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ko-KR" altLang="en-US" sz="2000" b="1" i="0" u="none" strike="noStrike" cap="none" normalizeH="0" baseline="0">
              <a:solidFill>
                <a:schemeClr val="tx1"/>
              </a:solidFill>
              <a:effectLst/>
              <a:latin typeface="굴림"/>
              <a:ea typeface="굴림"/>
              <a:cs typeface="+mn-cs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2EB25534-F0A5-43CB-9540-36026330A6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355660"/>
              </p:ext>
            </p:extLst>
          </p:nvPr>
        </p:nvGraphicFramePr>
        <p:xfrm>
          <a:off x="0" y="5157172"/>
          <a:ext cx="6588823" cy="14401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88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045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r>
                        <a:rPr lang="ko-KR" altLang="en-US" sz="900" b="1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연관 인터페이스 정보</a:t>
                      </a:r>
                      <a:endParaRPr lang="ko-KR" altLang="ko-KR" sz="9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646" marR="186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9723">
                <a:tc>
                  <a:txBody>
                    <a:bodyPr/>
                    <a:lstStyle/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>
                          <a:tab pos="450215" algn="l"/>
                        </a:tabLst>
                        <a:defRPr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없음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  <a:sym typeface="Wingdings"/>
                      </a:endParaRPr>
                    </a:p>
                  </a:txBody>
                  <a:tcPr marL="18646" marR="186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344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35357C5-35E1-4550-9FFF-0F4662501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350" y="908050"/>
            <a:ext cx="2045579" cy="3640163"/>
          </a:xfrm>
          <a:prstGeom prst="rect">
            <a:avLst/>
          </a:prstGeom>
        </p:spPr>
      </p:pic>
      <p:sp>
        <p:nvSpPr>
          <p:cNvPr id="30735" name="Rectangle 3"/>
          <p:cNvSpPr>
            <a:spLocks noChangeArrowheads="1"/>
          </p:cNvSpPr>
          <p:nvPr/>
        </p:nvSpPr>
        <p:spPr>
          <a:xfrm>
            <a:off x="1187450" y="333375"/>
            <a:ext cx="2736850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ko-KR" altLang="en-US" sz="900" b="0" dirty="0"/>
              <a:t>기록물 상세</a:t>
            </a:r>
            <a:r>
              <a:rPr lang="en-US" altLang="ko-KR" sz="900" b="0" dirty="0"/>
              <a:t>(</a:t>
            </a:r>
            <a:r>
              <a:rPr lang="ko-KR" altLang="en-US" sz="900" b="0" dirty="0" err="1"/>
              <a:t>행정박물</a:t>
            </a:r>
            <a:r>
              <a:rPr lang="en-US" altLang="ko-KR" sz="900" b="0" dirty="0"/>
              <a:t>)</a:t>
            </a:r>
          </a:p>
        </p:txBody>
      </p:sp>
      <p:sp>
        <p:nvSpPr>
          <p:cNvPr id="30736" name="Rectangle 4"/>
          <p:cNvSpPr>
            <a:spLocks noChangeArrowheads="1"/>
          </p:cNvSpPr>
          <p:nvPr/>
        </p:nvSpPr>
        <p:spPr>
          <a:xfrm>
            <a:off x="5435600" y="333375"/>
            <a:ext cx="1152525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en-US" altLang="ko-KR" sz="900" b="0" dirty="0"/>
              <a:t>UI-PDA-009</a:t>
            </a:r>
          </a:p>
        </p:txBody>
      </p:sp>
      <p:sp>
        <p:nvSpPr>
          <p:cNvPr id="30738" name="Rectangle 3"/>
          <p:cNvSpPr>
            <a:spLocks noChangeArrowheads="1"/>
          </p:cNvSpPr>
          <p:nvPr/>
        </p:nvSpPr>
        <p:spPr>
          <a:xfrm>
            <a:off x="468313" y="571500"/>
            <a:ext cx="5543550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ko-KR" altLang="en-US" sz="900" dirty="0"/>
              <a:t>메인 화면 </a:t>
            </a:r>
            <a:r>
              <a:rPr lang="en-US" altLang="ko-KR" sz="900" dirty="0"/>
              <a:t>&gt; </a:t>
            </a:r>
            <a:r>
              <a:rPr lang="ko-KR" altLang="en-US" sz="900" dirty="0"/>
              <a:t>서고 현황 </a:t>
            </a:r>
            <a:r>
              <a:rPr lang="en-US" altLang="ko-KR" sz="900" dirty="0"/>
              <a:t>&gt; </a:t>
            </a:r>
            <a:r>
              <a:rPr lang="ko-KR" altLang="en-US" sz="900" dirty="0"/>
              <a:t>서가 현황 </a:t>
            </a:r>
            <a:r>
              <a:rPr lang="en-US" altLang="ko-KR" sz="900" dirty="0"/>
              <a:t>&gt; </a:t>
            </a:r>
            <a:r>
              <a:rPr lang="ko-KR" altLang="en-US" sz="900" dirty="0"/>
              <a:t>연별 현황 </a:t>
            </a:r>
            <a:r>
              <a:rPr lang="en-US" altLang="ko-KR" sz="900" dirty="0"/>
              <a:t>&gt; </a:t>
            </a:r>
            <a:r>
              <a:rPr lang="ko-KR" altLang="en-US" sz="900" dirty="0"/>
              <a:t>단별 기록물 목록 </a:t>
            </a:r>
            <a:r>
              <a:rPr lang="en-US" altLang="ko-KR" sz="900" dirty="0"/>
              <a:t>&gt; </a:t>
            </a:r>
            <a:r>
              <a:rPr lang="ko-KR" altLang="en-US" sz="900" dirty="0"/>
              <a:t>기록물 상세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>
          <a:xfrm>
            <a:off x="6588224" y="548249"/>
            <a:ext cx="2555776" cy="460683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130175" indent="-130175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r>
              <a:rPr lang="en-US" altLang="ko-KR" sz="800" b="0" dirty="0"/>
              <a:t>1. </a:t>
            </a:r>
            <a:r>
              <a:rPr lang="ko-KR" altLang="en-US" sz="800" b="0" dirty="0"/>
              <a:t>개요</a:t>
            </a:r>
          </a:p>
          <a:p>
            <a:pPr indent="-38100" eaLnBrk="1" hangingPunct="1">
              <a:lnSpc>
                <a:spcPts val="930"/>
              </a:lnSpc>
              <a:defRPr/>
            </a:pPr>
            <a:r>
              <a:rPr lang="ko-KR" altLang="en-US" sz="800" dirty="0"/>
              <a:t>기록물 상세</a:t>
            </a:r>
            <a:endParaRPr lang="en-US" altLang="ko-KR" sz="800" dirty="0"/>
          </a:p>
          <a:p>
            <a:pPr indent="-38100" eaLnBrk="1" hangingPunct="1">
              <a:lnSpc>
                <a:spcPts val="930"/>
              </a:lnSpc>
              <a:defRPr/>
            </a:pPr>
            <a:r>
              <a:rPr lang="en-US" altLang="ko-KR" sz="800" b="0" dirty="0">
                <a:solidFill>
                  <a:srgbClr val="0070C0"/>
                </a:solidFill>
              </a:rPr>
              <a:t>(</a:t>
            </a:r>
            <a:r>
              <a:rPr lang="ko-KR" altLang="en-US" sz="800" b="0" dirty="0">
                <a:solidFill>
                  <a:srgbClr val="0070C0"/>
                </a:solidFill>
              </a:rPr>
              <a:t>경로</a:t>
            </a:r>
            <a:r>
              <a:rPr lang="en-US" altLang="ko-KR" sz="800" b="0" dirty="0">
                <a:solidFill>
                  <a:srgbClr val="0070C0"/>
                </a:solidFill>
              </a:rPr>
              <a:t>) </a:t>
            </a:r>
            <a:r>
              <a:rPr lang="ko-KR" altLang="en-US" sz="800" b="0" dirty="0"/>
              <a:t>메인 화면 </a:t>
            </a:r>
            <a:r>
              <a:rPr lang="en-US" altLang="ko-KR" sz="800" b="0" dirty="0"/>
              <a:t>&gt; </a:t>
            </a:r>
            <a:r>
              <a:rPr lang="ko-KR" altLang="en-US" sz="800" b="0" dirty="0"/>
              <a:t>서고 현황</a:t>
            </a:r>
            <a:r>
              <a:rPr lang="en-US" altLang="ko-KR" sz="800" b="0" dirty="0"/>
              <a:t>&gt; </a:t>
            </a:r>
            <a:r>
              <a:rPr lang="ko-KR" altLang="en-US" sz="800" b="0" dirty="0"/>
              <a:t>서가 현황 </a:t>
            </a:r>
            <a:r>
              <a:rPr lang="en-US" altLang="ko-KR" sz="800" b="0" dirty="0"/>
              <a:t>&gt; </a:t>
            </a:r>
            <a:r>
              <a:rPr lang="ko-KR" altLang="en-US" sz="800" b="0" dirty="0"/>
              <a:t>연별 현황 </a:t>
            </a:r>
            <a:r>
              <a:rPr lang="en-US" altLang="ko-KR" sz="800" b="0" dirty="0"/>
              <a:t>&gt; </a:t>
            </a:r>
            <a:r>
              <a:rPr lang="ko-KR" altLang="en-US" sz="800" b="0" dirty="0"/>
              <a:t>단별 기록물 목록 </a:t>
            </a:r>
            <a:r>
              <a:rPr lang="en-US" altLang="ko-KR" sz="800" b="0" dirty="0"/>
              <a:t>&gt; </a:t>
            </a:r>
            <a:r>
              <a:rPr lang="ko-KR" altLang="en-US" sz="800" b="0" dirty="0"/>
              <a:t>기록물 상세</a:t>
            </a:r>
            <a:endParaRPr lang="en-US" altLang="ko-KR" sz="800" b="0" dirty="0"/>
          </a:p>
          <a:p>
            <a:pPr indent="-38100" eaLnBrk="1" hangingPunct="1">
              <a:defRPr/>
            </a:pPr>
            <a:r>
              <a:rPr lang="en-US" altLang="ko-KR" sz="700" b="0" dirty="0">
                <a:solidFill>
                  <a:srgbClr val="0070C0"/>
                </a:solidFill>
              </a:rPr>
              <a:t>(</a:t>
            </a:r>
            <a:r>
              <a:rPr lang="ko-KR" altLang="en-US" sz="700" b="0" dirty="0">
                <a:solidFill>
                  <a:srgbClr val="0070C0"/>
                </a:solidFill>
              </a:rPr>
              <a:t>경로</a:t>
            </a:r>
            <a:r>
              <a:rPr lang="en-US" altLang="ko-KR" sz="800" b="0" dirty="0"/>
              <a:t>) </a:t>
            </a:r>
            <a:r>
              <a:rPr lang="ko-KR" altLang="en-US" sz="800" b="0" dirty="0"/>
              <a:t>메인 화면 </a:t>
            </a:r>
            <a:r>
              <a:rPr lang="en-US" altLang="ko-KR" sz="800" b="0" dirty="0"/>
              <a:t>&gt; </a:t>
            </a:r>
            <a:r>
              <a:rPr lang="ko-KR" altLang="en-US" sz="800" b="0" dirty="0"/>
              <a:t>기록물 조회 </a:t>
            </a:r>
            <a:r>
              <a:rPr lang="en-US" altLang="ko-KR" sz="800" b="0" dirty="0"/>
              <a:t>&gt; </a:t>
            </a:r>
            <a:r>
              <a:rPr lang="ko-KR" altLang="en-US" sz="800" b="0" dirty="0"/>
              <a:t>기록물 상세</a:t>
            </a:r>
            <a:endParaRPr lang="en-US" altLang="ko-KR" sz="800" b="0" dirty="0"/>
          </a:p>
          <a:p>
            <a:pPr indent="-38100" eaLnBrk="1" hangingPunct="1">
              <a:defRPr/>
            </a:pPr>
            <a:endParaRPr lang="ko-KR" altLang="en-US" sz="700" b="0" dirty="0"/>
          </a:p>
          <a:p>
            <a:pPr eaLnBrk="1" hangingPunct="1">
              <a:defRPr/>
            </a:pPr>
            <a:r>
              <a:rPr lang="ko-KR" altLang="ko-KR" sz="800" b="0" dirty="0"/>
              <a:t>2. 주요 기능</a:t>
            </a:r>
          </a:p>
          <a:p>
            <a:pPr marL="0" indent="0" eaLnBrk="1" hangingPunct="1">
              <a:defRPr/>
            </a:pPr>
            <a:r>
              <a:rPr lang="ko-KR" altLang="en-US" sz="800" b="0" dirty="0"/>
              <a:t>①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en-US" sz="800" b="0" dirty="0">
                <a:solidFill>
                  <a:srgbClr val="0070C0"/>
                </a:solidFill>
              </a:rPr>
              <a:t> </a:t>
            </a:r>
            <a:r>
              <a:rPr lang="ko-KR" altLang="en-US" sz="800" b="0" dirty="0"/>
              <a:t>탭</a:t>
            </a:r>
            <a:r>
              <a:rPr lang="ko-KR" altLang="ko-KR" sz="800" b="0" dirty="0"/>
              <a:t>-</a:t>
            </a:r>
            <a:r>
              <a:rPr lang="ko-KR" altLang="en-US" sz="800" b="0" dirty="0"/>
              <a:t>선택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기본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선물</a:t>
            </a:r>
            <a:r>
              <a:rPr lang="en-US" altLang="ko-KR" sz="800" b="0" dirty="0"/>
              <a:t>, </a:t>
            </a:r>
            <a:r>
              <a:rPr lang="ko-KR" altLang="en-US" sz="800" b="0" dirty="0" err="1"/>
              <a:t>행정박물</a:t>
            </a:r>
            <a:r>
              <a:rPr lang="en-US" altLang="ko-KR" sz="800" b="0" dirty="0"/>
              <a:t> , </a:t>
            </a:r>
            <a:r>
              <a:rPr lang="ko-KR" altLang="en-US" sz="800" b="0" dirty="0"/>
              <a:t>추가정보 탭으로 전환된다</a:t>
            </a:r>
            <a:r>
              <a:rPr lang="en-US" altLang="ko-KR" sz="800" b="0" dirty="0"/>
              <a:t>.</a:t>
            </a:r>
          </a:p>
          <a:p>
            <a:pPr marL="0" indent="0" eaLnBrk="1" hangingPunct="1">
              <a:defRPr/>
            </a:pPr>
            <a:endParaRPr lang="ko-KR" altLang="ko-KR" sz="800" b="0" dirty="0"/>
          </a:p>
          <a:p>
            <a:pPr marL="0" indent="0" eaLnBrk="1" hangingPunct="1">
              <a:defRPr/>
            </a:pPr>
            <a:r>
              <a:rPr lang="ko-KR" altLang="ko-KR" sz="800" b="0" dirty="0"/>
              <a:t>② </a:t>
            </a:r>
            <a:r>
              <a:rPr lang="ko-KR" altLang="en-US" sz="800" b="0" dirty="0"/>
              <a:t>기본 정보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단별 기록물 목록에서 선택된 기록물의 정보가 조회된다</a:t>
            </a:r>
            <a:r>
              <a:rPr lang="en-US" altLang="ko-KR" sz="800" b="0" dirty="0"/>
              <a:t>. </a:t>
            </a: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algn="ctr" eaLnBrk="1" hangingPunct="1">
              <a:defRPr/>
            </a:pPr>
            <a:r>
              <a:rPr lang="ko-KR" altLang="en-US" sz="800" dirty="0"/>
              <a:t>다음페이지에 계속</a:t>
            </a:r>
            <a:endParaRPr lang="en-US" altLang="ko-KR" sz="800" dirty="0"/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algn="ctr" eaLnBrk="1" hangingPunct="1">
              <a:defRPr/>
            </a:pPr>
            <a:endParaRPr lang="en-US" altLang="ko-KR" sz="800" dirty="0">
              <a:solidFill>
                <a:schemeClr val="tx1"/>
              </a:solidFill>
            </a:endParaRPr>
          </a:p>
          <a:p>
            <a:pPr marL="0" indent="0" algn="ctr" eaLnBrk="1" hangingPunct="1">
              <a:defRPr/>
            </a:pPr>
            <a:endParaRPr lang="en-US" altLang="ko-KR" sz="800" dirty="0"/>
          </a:p>
          <a:p>
            <a:pPr marL="0" indent="0" algn="ctr" eaLnBrk="1" hangingPunct="1">
              <a:defRPr/>
            </a:pPr>
            <a:endParaRPr lang="en-US" altLang="ko-KR" sz="800" dirty="0">
              <a:solidFill>
                <a:schemeClr val="tx1"/>
              </a:solidFill>
            </a:endParaRPr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462023"/>
              </p:ext>
            </p:extLst>
          </p:nvPr>
        </p:nvGraphicFramePr>
        <p:xfrm>
          <a:off x="6594475" y="5134217"/>
          <a:ext cx="2548800" cy="1209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7170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요구사항</a:t>
                      </a:r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SFR-031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072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900" b="1" i="0" u="none" strike="noStrike" kern="1200" cap="none" spc="0" normalizeH="0" baseline="0" dirty="0"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프로세스</a:t>
                      </a:r>
                      <a:r>
                        <a:rPr kumimoji="0" lang="en-US" altLang="ko-KR" sz="900" b="1" i="0" u="none" strike="noStrike" kern="1200" cap="none" spc="0" normalizeH="0" baseline="0" dirty="0"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6595200" y="6343986"/>
          <a:ext cx="2548800" cy="253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33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보안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Oval 111">
            <a:extLst>
              <a:ext uri="{FF2B5EF4-FFF2-40B4-BE49-F238E27FC236}">
                <a16:creationId xmlns:a16="http://schemas.microsoft.com/office/drawing/2014/main" id="{17D047D0-BF0A-42D0-B8A7-619A2B5C5E7C}"/>
              </a:ext>
            </a:extLst>
          </p:cNvPr>
          <p:cNvSpPr>
            <a:spLocks noChangeArrowheads="1"/>
          </p:cNvSpPr>
          <p:nvPr/>
        </p:nvSpPr>
        <p:spPr>
          <a:xfrm>
            <a:off x="145612" y="1180332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1</a:t>
            </a:r>
          </a:p>
        </p:txBody>
      </p:sp>
      <p:sp>
        <p:nvSpPr>
          <p:cNvPr id="23" name="직사각형 18">
            <a:extLst>
              <a:ext uri="{FF2B5EF4-FFF2-40B4-BE49-F238E27FC236}">
                <a16:creationId xmlns:a16="http://schemas.microsoft.com/office/drawing/2014/main" id="{75C24D06-8D06-4A4B-99ED-3E9D3D9EE0B0}"/>
              </a:ext>
            </a:extLst>
          </p:cNvPr>
          <p:cNvSpPr>
            <a:spLocks noChangeArrowheads="1"/>
          </p:cNvSpPr>
          <p:nvPr/>
        </p:nvSpPr>
        <p:spPr>
          <a:xfrm>
            <a:off x="323850" y="1378081"/>
            <a:ext cx="2023262" cy="216026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24" name="직사각형 18">
            <a:extLst>
              <a:ext uri="{FF2B5EF4-FFF2-40B4-BE49-F238E27FC236}">
                <a16:creationId xmlns:a16="http://schemas.microsoft.com/office/drawing/2014/main" id="{24F67A1B-760A-4E72-B3B7-2CB5BD7E53AB}"/>
              </a:ext>
            </a:extLst>
          </p:cNvPr>
          <p:cNvSpPr>
            <a:spLocks noChangeArrowheads="1"/>
          </p:cNvSpPr>
          <p:nvPr/>
        </p:nvSpPr>
        <p:spPr>
          <a:xfrm>
            <a:off x="347028" y="1668640"/>
            <a:ext cx="2023262" cy="2839859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26" name="Oval 111">
            <a:extLst>
              <a:ext uri="{FF2B5EF4-FFF2-40B4-BE49-F238E27FC236}">
                <a16:creationId xmlns:a16="http://schemas.microsoft.com/office/drawing/2014/main" id="{FB2D4FFC-6E1E-4F6B-9A04-36322A0400D2}"/>
              </a:ext>
            </a:extLst>
          </p:cNvPr>
          <p:cNvSpPr>
            <a:spLocks noChangeArrowheads="1"/>
          </p:cNvSpPr>
          <p:nvPr/>
        </p:nvSpPr>
        <p:spPr>
          <a:xfrm>
            <a:off x="2358678" y="1484402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2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E7BD6F4-9C8A-415B-BF9D-45F004D24DBE}"/>
              </a:ext>
            </a:extLst>
          </p:cNvPr>
          <p:cNvSpPr/>
          <p:nvPr/>
        </p:nvSpPr>
        <p:spPr>
          <a:xfrm>
            <a:off x="0" y="5157172"/>
            <a:ext cx="6588823" cy="14401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ko-KR" altLang="en-US" sz="2000" b="1" i="0" u="none" strike="noStrike" cap="none" normalizeH="0" baseline="0">
              <a:solidFill>
                <a:schemeClr val="tx1"/>
              </a:solidFill>
              <a:effectLst/>
              <a:latin typeface="굴림"/>
              <a:ea typeface="굴림"/>
              <a:cs typeface="+mn-cs"/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A3AB0524-8837-410A-BEEA-0C9C89D950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863288"/>
              </p:ext>
            </p:extLst>
          </p:nvPr>
        </p:nvGraphicFramePr>
        <p:xfrm>
          <a:off x="0" y="5157172"/>
          <a:ext cx="6588823" cy="14401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88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045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r>
                        <a:rPr lang="ko-KR" altLang="en-US" sz="900" b="1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연관 인터페이스 정보</a:t>
                      </a:r>
                      <a:endParaRPr lang="ko-KR" altLang="ko-KR" sz="9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646" marR="186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9723">
                <a:tc>
                  <a:txBody>
                    <a:bodyPr/>
                    <a:lstStyle/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>
                          <a:tab pos="450215" algn="l"/>
                        </a:tabLst>
                        <a:defRPr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없음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  <a:sym typeface="Wingdings"/>
                      </a:endParaRPr>
                    </a:p>
                  </a:txBody>
                  <a:tcPr marL="18646" marR="186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608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54CB4B1-A75B-4CE4-86C9-9845BF94F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908050"/>
            <a:ext cx="2046440" cy="3641696"/>
          </a:xfrm>
          <a:prstGeom prst="rect">
            <a:avLst/>
          </a:prstGeom>
        </p:spPr>
      </p:pic>
      <p:sp>
        <p:nvSpPr>
          <p:cNvPr id="30735" name="Rectangle 3"/>
          <p:cNvSpPr>
            <a:spLocks noChangeArrowheads="1"/>
          </p:cNvSpPr>
          <p:nvPr/>
        </p:nvSpPr>
        <p:spPr>
          <a:xfrm>
            <a:off x="1187450" y="333375"/>
            <a:ext cx="2736850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ko-KR" altLang="en-US" sz="900" b="0" dirty="0"/>
              <a:t>기록물 상세</a:t>
            </a:r>
            <a:r>
              <a:rPr lang="en-US" altLang="ko-KR" sz="900" b="0" dirty="0"/>
              <a:t>(</a:t>
            </a:r>
            <a:r>
              <a:rPr lang="ko-KR" altLang="en-US" sz="900" b="0" dirty="0"/>
              <a:t>추가정보</a:t>
            </a:r>
            <a:r>
              <a:rPr lang="en-US" altLang="ko-KR" sz="900" b="0" dirty="0"/>
              <a:t>)</a:t>
            </a:r>
          </a:p>
        </p:txBody>
      </p:sp>
      <p:sp>
        <p:nvSpPr>
          <p:cNvPr id="30736" name="Rectangle 4"/>
          <p:cNvSpPr>
            <a:spLocks noChangeArrowheads="1"/>
          </p:cNvSpPr>
          <p:nvPr/>
        </p:nvSpPr>
        <p:spPr>
          <a:xfrm>
            <a:off x="5435600" y="333375"/>
            <a:ext cx="1152525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en-US" altLang="ko-KR" sz="900" b="0" dirty="0"/>
              <a:t>UI-PDA-009</a:t>
            </a:r>
          </a:p>
        </p:txBody>
      </p:sp>
      <p:sp>
        <p:nvSpPr>
          <p:cNvPr id="30738" name="Rectangle 3"/>
          <p:cNvSpPr>
            <a:spLocks noChangeArrowheads="1"/>
          </p:cNvSpPr>
          <p:nvPr/>
        </p:nvSpPr>
        <p:spPr>
          <a:xfrm>
            <a:off x="468313" y="571500"/>
            <a:ext cx="5543550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ko-KR" altLang="en-US" sz="900" dirty="0"/>
              <a:t>메인 화면 </a:t>
            </a:r>
            <a:r>
              <a:rPr lang="en-US" altLang="ko-KR" sz="900" dirty="0"/>
              <a:t>&gt; </a:t>
            </a:r>
            <a:r>
              <a:rPr lang="ko-KR" altLang="en-US" sz="900" dirty="0"/>
              <a:t>서고 현황 </a:t>
            </a:r>
            <a:r>
              <a:rPr lang="en-US" altLang="ko-KR" sz="900" dirty="0"/>
              <a:t>&gt; </a:t>
            </a:r>
            <a:r>
              <a:rPr lang="ko-KR" altLang="en-US" sz="900" dirty="0"/>
              <a:t>서가 현황 </a:t>
            </a:r>
            <a:r>
              <a:rPr lang="en-US" altLang="ko-KR" sz="900" dirty="0"/>
              <a:t>&gt; </a:t>
            </a:r>
            <a:r>
              <a:rPr lang="ko-KR" altLang="en-US" sz="900" dirty="0"/>
              <a:t>연별 현황 </a:t>
            </a:r>
            <a:r>
              <a:rPr lang="en-US" altLang="ko-KR" sz="900" dirty="0"/>
              <a:t>&gt; </a:t>
            </a:r>
            <a:r>
              <a:rPr lang="ko-KR" altLang="en-US" sz="900" dirty="0"/>
              <a:t>단별 기록물 목록 </a:t>
            </a:r>
            <a:r>
              <a:rPr lang="en-US" altLang="ko-KR" sz="900" dirty="0"/>
              <a:t>&gt; </a:t>
            </a:r>
            <a:r>
              <a:rPr lang="ko-KR" altLang="en-US" sz="900" dirty="0"/>
              <a:t>기록물 상세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>
          <a:xfrm>
            <a:off x="6588224" y="548249"/>
            <a:ext cx="2555776" cy="460683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130175" indent="-130175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r>
              <a:rPr lang="en-US" altLang="ko-KR" sz="800" b="0" dirty="0"/>
              <a:t>1. </a:t>
            </a:r>
            <a:r>
              <a:rPr lang="ko-KR" altLang="en-US" sz="800" b="0" dirty="0"/>
              <a:t>개요</a:t>
            </a:r>
          </a:p>
          <a:p>
            <a:pPr indent="-38100" eaLnBrk="1" hangingPunct="1">
              <a:lnSpc>
                <a:spcPts val="930"/>
              </a:lnSpc>
              <a:defRPr/>
            </a:pPr>
            <a:r>
              <a:rPr lang="ko-KR" altLang="en-US" sz="800" dirty="0"/>
              <a:t>기록물 상세</a:t>
            </a:r>
            <a:endParaRPr lang="en-US" altLang="ko-KR" sz="800" dirty="0"/>
          </a:p>
          <a:p>
            <a:pPr indent="-38100" eaLnBrk="1" hangingPunct="1">
              <a:lnSpc>
                <a:spcPts val="930"/>
              </a:lnSpc>
              <a:defRPr/>
            </a:pPr>
            <a:r>
              <a:rPr lang="en-US" altLang="ko-KR" sz="800" b="0" dirty="0">
                <a:solidFill>
                  <a:srgbClr val="0070C0"/>
                </a:solidFill>
              </a:rPr>
              <a:t>(</a:t>
            </a:r>
            <a:r>
              <a:rPr lang="ko-KR" altLang="en-US" sz="800" b="0" dirty="0">
                <a:solidFill>
                  <a:srgbClr val="0070C0"/>
                </a:solidFill>
              </a:rPr>
              <a:t>경로</a:t>
            </a:r>
            <a:r>
              <a:rPr lang="en-US" altLang="ko-KR" sz="800" b="0" dirty="0">
                <a:solidFill>
                  <a:srgbClr val="0070C0"/>
                </a:solidFill>
              </a:rPr>
              <a:t>) </a:t>
            </a:r>
            <a:r>
              <a:rPr lang="ko-KR" altLang="en-US" sz="800" b="0" dirty="0"/>
              <a:t>메인 화면 </a:t>
            </a:r>
            <a:r>
              <a:rPr lang="en-US" altLang="ko-KR" sz="800" b="0" dirty="0"/>
              <a:t>&gt; </a:t>
            </a:r>
            <a:r>
              <a:rPr lang="ko-KR" altLang="en-US" sz="800" b="0" dirty="0"/>
              <a:t>서고 현황</a:t>
            </a:r>
            <a:r>
              <a:rPr lang="en-US" altLang="ko-KR" sz="800" b="0" dirty="0"/>
              <a:t>&gt; </a:t>
            </a:r>
            <a:r>
              <a:rPr lang="ko-KR" altLang="en-US" sz="800" b="0" dirty="0"/>
              <a:t>서가 현황 </a:t>
            </a:r>
            <a:r>
              <a:rPr lang="en-US" altLang="ko-KR" sz="800" b="0" dirty="0"/>
              <a:t>&gt; </a:t>
            </a:r>
            <a:r>
              <a:rPr lang="ko-KR" altLang="en-US" sz="800" b="0" dirty="0"/>
              <a:t>연별 현황 </a:t>
            </a:r>
            <a:r>
              <a:rPr lang="en-US" altLang="ko-KR" sz="800" b="0" dirty="0"/>
              <a:t>&gt; </a:t>
            </a:r>
            <a:r>
              <a:rPr lang="ko-KR" altLang="en-US" sz="800" b="0" dirty="0"/>
              <a:t>단별 기록물 목록 </a:t>
            </a:r>
            <a:r>
              <a:rPr lang="en-US" altLang="ko-KR" sz="800" b="0" dirty="0"/>
              <a:t>&gt; </a:t>
            </a:r>
            <a:r>
              <a:rPr lang="ko-KR" altLang="en-US" sz="800" b="0" dirty="0"/>
              <a:t>기록물 상세</a:t>
            </a:r>
            <a:endParaRPr lang="en-US" altLang="ko-KR" sz="800" b="0" dirty="0"/>
          </a:p>
          <a:p>
            <a:pPr indent="-38100" eaLnBrk="1" hangingPunct="1">
              <a:defRPr/>
            </a:pPr>
            <a:r>
              <a:rPr lang="en-US" altLang="ko-KR" sz="700" b="0" dirty="0">
                <a:solidFill>
                  <a:srgbClr val="0070C0"/>
                </a:solidFill>
              </a:rPr>
              <a:t>(</a:t>
            </a:r>
            <a:r>
              <a:rPr lang="ko-KR" altLang="en-US" sz="700" b="0" dirty="0">
                <a:solidFill>
                  <a:srgbClr val="0070C0"/>
                </a:solidFill>
              </a:rPr>
              <a:t>경로</a:t>
            </a:r>
            <a:r>
              <a:rPr lang="en-US" altLang="ko-KR" sz="800" b="0" dirty="0"/>
              <a:t>) </a:t>
            </a:r>
            <a:r>
              <a:rPr lang="ko-KR" altLang="en-US" sz="800" b="0" dirty="0"/>
              <a:t>메인 화면 </a:t>
            </a:r>
            <a:r>
              <a:rPr lang="en-US" altLang="ko-KR" sz="800" b="0" dirty="0"/>
              <a:t>&gt; </a:t>
            </a:r>
            <a:r>
              <a:rPr lang="ko-KR" altLang="en-US" sz="800" b="0" dirty="0"/>
              <a:t>기록물 조회 </a:t>
            </a:r>
            <a:r>
              <a:rPr lang="en-US" altLang="ko-KR" sz="800" b="0" dirty="0"/>
              <a:t>&gt; </a:t>
            </a:r>
            <a:r>
              <a:rPr lang="ko-KR" altLang="en-US" sz="800" b="0" dirty="0"/>
              <a:t>기록물 상세</a:t>
            </a:r>
            <a:endParaRPr lang="en-US" altLang="ko-KR" sz="800" b="0" dirty="0"/>
          </a:p>
          <a:p>
            <a:pPr indent="-38100" eaLnBrk="1" hangingPunct="1">
              <a:defRPr/>
            </a:pPr>
            <a:endParaRPr lang="ko-KR" altLang="en-US" sz="700" b="0" dirty="0"/>
          </a:p>
          <a:p>
            <a:pPr eaLnBrk="1" hangingPunct="1">
              <a:defRPr/>
            </a:pPr>
            <a:r>
              <a:rPr lang="ko-KR" altLang="ko-KR" sz="800" b="0" dirty="0"/>
              <a:t>2. 주요 기능</a:t>
            </a:r>
          </a:p>
          <a:p>
            <a:pPr marL="0" indent="0" eaLnBrk="1" hangingPunct="1">
              <a:defRPr/>
            </a:pPr>
            <a:r>
              <a:rPr lang="ko-KR" altLang="en-US" sz="800" b="0" dirty="0"/>
              <a:t>①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en-US" sz="800" b="0" dirty="0">
                <a:solidFill>
                  <a:srgbClr val="0070C0"/>
                </a:solidFill>
              </a:rPr>
              <a:t> </a:t>
            </a:r>
            <a:r>
              <a:rPr lang="ko-KR" altLang="en-US" sz="800" b="0" dirty="0"/>
              <a:t>탭</a:t>
            </a:r>
            <a:r>
              <a:rPr lang="ko-KR" altLang="ko-KR" sz="800" b="0" dirty="0"/>
              <a:t>-</a:t>
            </a:r>
            <a:r>
              <a:rPr lang="ko-KR" altLang="en-US" sz="800" b="0" dirty="0"/>
              <a:t>선택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기본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선물</a:t>
            </a:r>
            <a:r>
              <a:rPr lang="en-US" altLang="ko-KR" sz="800" b="0" dirty="0"/>
              <a:t>, </a:t>
            </a:r>
            <a:r>
              <a:rPr lang="ko-KR" altLang="en-US" sz="800" b="0" dirty="0" err="1"/>
              <a:t>행정박물</a:t>
            </a:r>
            <a:r>
              <a:rPr lang="en-US" altLang="ko-KR" sz="800" b="0" dirty="0"/>
              <a:t> , </a:t>
            </a:r>
            <a:r>
              <a:rPr lang="ko-KR" altLang="en-US" sz="800" b="0" dirty="0"/>
              <a:t>추가정보 탭으로 전환된다</a:t>
            </a:r>
            <a:r>
              <a:rPr lang="en-US" altLang="ko-KR" sz="800" b="0" dirty="0"/>
              <a:t>.</a:t>
            </a:r>
          </a:p>
          <a:p>
            <a:pPr marL="0" indent="0" eaLnBrk="1" hangingPunct="1">
              <a:defRPr/>
            </a:pPr>
            <a:endParaRPr lang="ko-KR" altLang="ko-KR" sz="800" b="0" dirty="0"/>
          </a:p>
          <a:p>
            <a:pPr marL="0" indent="0" eaLnBrk="1" hangingPunct="1">
              <a:defRPr/>
            </a:pPr>
            <a:r>
              <a:rPr lang="ko-KR" altLang="ko-KR" sz="800" b="0" dirty="0"/>
              <a:t>② </a:t>
            </a:r>
            <a:r>
              <a:rPr lang="ko-KR" altLang="en-US" sz="800" b="0" dirty="0"/>
              <a:t>기본 정보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단별 기록물 목록에서 선택된 기록물의 정보가 조회된다</a:t>
            </a:r>
            <a:r>
              <a:rPr lang="en-US" altLang="ko-KR" sz="800" b="0" dirty="0"/>
              <a:t>. </a:t>
            </a: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algn="ctr" eaLnBrk="1" hangingPunct="1">
              <a:defRPr/>
            </a:pPr>
            <a:endParaRPr lang="en-US" altLang="ko-KR" sz="800" dirty="0">
              <a:solidFill>
                <a:schemeClr val="tx1"/>
              </a:solidFill>
            </a:endParaRPr>
          </a:p>
          <a:p>
            <a:pPr marL="0" indent="0" algn="ctr" eaLnBrk="1" hangingPunct="1">
              <a:defRPr/>
            </a:pPr>
            <a:endParaRPr lang="en-US" altLang="ko-KR" sz="800" dirty="0"/>
          </a:p>
          <a:p>
            <a:pPr marL="0" indent="0" algn="ctr" eaLnBrk="1" hangingPunct="1">
              <a:defRPr/>
            </a:pPr>
            <a:endParaRPr lang="en-US" altLang="ko-KR" sz="800" dirty="0">
              <a:solidFill>
                <a:schemeClr val="tx1"/>
              </a:solidFill>
            </a:endParaRPr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254589"/>
              </p:ext>
            </p:extLst>
          </p:nvPr>
        </p:nvGraphicFramePr>
        <p:xfrm>
          <a:off x="6594475" y="5134217"/>
          <a:ext cx="2548800" cy="1209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7170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요구사항</a:t>
                      </a:r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SFR-031</a:t>
                      </a:r>
                    </a:p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추가요구사항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072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900" b="1" i="0" u="none" strike="noStrike" kern="1200" cap="none" spc="0" normalizeH="0" baseline="0" dirty="0"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프로세스</a:t>
                      </a:r>
                      <a:r>
                        <a:rPr kumimoji="0" lang="en-US" altLang="ko-KR" sz="900" b="1" i="0" u="none" strike="noStrike" kern="1200" cap="none" spc="0" normalizeH="0" baseline="0" dirty="0"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6595200" y="6343986"/>
          <a:ext cx="2548800" cy="253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33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보안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Oval 111">
            <a:extLst>
              <a:ext uri="{FF2B5EF4-FFF2-40B4-BE49-F238E27FC236}">
                <a16:creationId xmlns:a16="http://schemas.microsoft.com/office/drawing/2014/main" id="{17D047D0-BF0A-42D0-B8A7-619A2B5C5E7C}"/>
              </a:ext>
            </a:extLst>
          </p:cNvPr>
          <p:cNvSpPr>
            <a:spLocks noChangeArrowheads="1"/>
          </p:cNvSpPr>
          <p:nvPr/>
        </p:nvSpPr>
        <p:spPr>
          <a:xfrm>
            <a:off x="145612" y="1180332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1</a:t>
            </a:r>
          </a:p>
        </p:txBody>
      </p:sp>
      <p:sp>
        <p:nvSpPr>
          <p:cNvPr id="23" name="직사각형 18">
            <a:extLst>
              <a:ext uri="{FF2B5EF4-FFF2-40B4-BE49-F238E27FC236}">
                <a16:creationId xmlns:a16="http://schemas.microsoft.com/office/drawing/2014/main" id="{75C24D06-8D06-4A4B-99ED-3E9D3D9EE0B0}"/>
              </a:ext>
            </a:extLst>
          </p:cNvPr>
          <p:cNvSpPr>
            <a:spLocks noChangeArrowheads="1"/>
          </p:cNvSpPr>
          <p:nvPr/>
        </p:nvSpPr>
        <p:spPr>
          <a:xfrm>
            <a:off x="323850" y="1378081"/>
            <a:ext cx="2023262" cy="216026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24" name="직사각형 18">
            <a:extLst>
              <a:ext uri="{FF2B5EF4-FFF2-40B4-BE49-F238E27FC236}">
                <a16:creationId xmlns:a16="http://schemas.microsoft.com/office/drawing/2014/main" id="{24F67A1B-760A-4E72-B3B7-2CB5BD7E53AB}"/>
              </a:ext>
            </a:extLst>
          </p:cNvPr>
          <p:cNvSpPr>
            <a:spLocks noChangeArrowheads="1"/>
          </p:cNvSpPr>
          <p:nvPr/>
        </p:nvSpPr>
        <p:spPr>
          <a:xfrm>
            <a:off x="347028" y="1668640"/>
            <a:ext cx="2023262" cy="2839859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26" name="Oval 111">
            <a:extLst>
              <a:ext uri="{FF2B5EF4-FFF2-40B4-BE49-F238E27FC236}">
                <a16:creationId xmlns:a16="http://schemas.microsoft.com/office/drawing/2014/main" id="{FB2D4FFC-6E1E-4F6B-9A04-36322A0400D2}"/>
              </a:ext>
            </a:extLst>
          </p:cNvPr>
          <p:cNvSpPr>
            <a:spLocks noChangeArrowheads="1"/>
          </p:cNvSpPr>
          <p:nvPr/>
        </p:nvSpPr>
        <p:spPr>
          <a:xfrm>
            <a:off x="2358678" y="1484402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2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F1CA819-7953-4422-8B8F-F08DF399DBF1}"/>
              </a:ext>
            </a:extLst>
          </p:cNvPr>
          <p:cNvSpPr/>
          <p:nvPr/>
        </p:nvSpPr>
        <p:spPr>
          <a:xfrm>
            <a:off x="0" y="5157172"/>
            <a:ext cx="6588823" cy="14401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ko-KR" altLang="en-US" sz="2000" b="1" i="0" u="none" strike="noStrike" cap="none" normalizeH="0" baseline="0">
              <a:solidFill>
                <a:schemeClr val="tx1"/>
              </a:solidFill>
              <a:effectLst/>
              <a:latin typeface="굴림"/>
              <a:ea typeface="굴림"/>
              <a:cs typeface="+mn-cs"/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08D4DB6B-24F7-4CAA-878C-61A57EA0D1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279606"/>
              </p:ext>
            </p:extLst>
          </p:nvPr>
        </p:nvGraphicFramePr>
        <p:xfrm>
          <a:off x="0" y="5157172"/>
          <a:ext cx="6588823" cy="14401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88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045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r>
                        <a:rPr lang="ko-KR" altLang="en-US" sz="900" b="1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연관 인터페이스 정보</a:t>
                      </a:r>
                      <a:endParaRPr lang="ko-KR" altLang="ko-KR" sz="9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646" marR="186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9723">
                <a:tc>
                  <a:txBody>
                    <a:bodyPr/>
                    <a:lstStyle/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>
                          <a:tab pos="450215" algn="l"/>
                        </a:tabLst>
                        <a:defRPr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없음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  <a:sym typeface="Wingdings"/>
                      </a:endParaRPr>
                    </a:p>
                  </a:txBody>
                  <a:tcPr marL="18646" marR="186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1619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38DEF09-3393-497F-A83C-A53FA0E28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15" y="908050"/>
            <a:ext cx="2023262" cy="3600450"/>
          </a:xfrm>
          <a:prstGeom prst="rect">
            <a:avLst/>
          </a:prstGeom>
        </p:spPr>
      </p:pic>
      <p:sp>
        <p:nvSpPr>
          <p:cNvPr id="30735" name="Rectangle 3"/>
          <p:cNvSpPr>
            <a:spLocks noChangeArrowheads="1"/>
          </p:cNvSpPr>
          <p:nvPr/>
        </p:nvSpPr>
        <p:spPr>
          <a:xfrm>
            <a:off x="1187450" y="333375"/>
            <a:ext cx="2736850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ko-KR" altLang="en-US" sz="900" b="0" dirty="0"/>
              <a:t>기록물 조회</a:t>
            </a:r>
            <a:endParaRPr lang="en-US" altLang="ko-KR" sz="900" b="0" dirty="0"/>
          </a:p>
        </p:txBody>
      </p:sp>
      <p:sp>
        <p:nvSpPr>
          <p:cNvPr id="30736" name="Rectangle 4"/>
          <p:cNvSpPr>
            <a:spLocks noChangeArrowheads="1"/>
          </p:cNvSpPr>
          <p:nvPr/>
        </p:nvSpPr>
        <p:spPr>
          <a:xfrm>
            <a:off x="5435600" y="333375"/>
            <a:ext cx="1152525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en-US" altLang="ko-KR" sz="900" b="0" dirty="0"/>
              <a:t>UI-PDA-010</a:t>
            </a:r>
          </a:p>
        </p:txBody>
      </p:sp>
      <p:sp>
        <p:nvSpPr>
          <p:cNvPr id="30738" name="Rectangle 3"/>
          <p:cNvSpPr>
            <a:spLocks noChangeArrowheads="1"/>
          </p:cNvSpPr>
          <p:nvPr/>
        </p:nvSpPr>
        <p:spPr>
          <a:xfrm>
            <a:off x="468313" y="571500"/>
            <a:ext cx="5543550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ko-KR" altLang="en-US" sz="900" dirty="0"/>
              <a:t>메인 화면 </a:t>
            </a:r>
            <a:r>
              <a:rPr lang="en-US" altLang="ko-KR" sz="900" dirty="0"/>
              <a:t>&gt; </a:t>
            </a:r>
            <a:r>
              <a:rPr lang="ko-KR" altLang="en-US" sz="900" dirty="0"/>
              <a:t>기록물 조회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>
          <a:xfrm>
            <a:off x="6588224" y="548249"/>
            <a:ext cx="2555776" cy="460683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130175" indent="-130175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r>
              <a:rPr lang="en-US" altLang="ko-KR" sz="800" b="0" dirty="0"/>
              <a:t>1. </a:t>
            </a:r>
            <a:r>
              <a:rPr lang="ko-KR" altLang="en-US" sz="800" b="0" dirty="0"/>
              <a:t>개요</a:t>
            </a:r>
          </a:p>
          <a:p>
            <a:pPr indent="-38100" eaLnBrk="1" hangingPunct="1">
              <a:lnSpc>
                <a:spcPts val="930"/>
              </a:lnSpc>
              <a:defRPr/>
            </a:pPr>
            <a:r>
              <a:rPr lang="ko-KR" altLang="en-US" sz="800" dirty="0"/>
              <a:t>기록물 조회</a:t>
            </a:r>
            <a:endParaRPr lang="en-US" altLang="ko-KR" sz="800" dirty="0"/>
          </a:p>
          <a:p>
            <a:pPr indent="-38100" eaLnBrk="1" hangingPunct="1">
              <a:lnSpc>
                <a:spcPts val="930"/>
              </a:lnSpc>
              <a:defRPr/>
            </a:pPr>
            <a:r>
              <a:rPr lang="en-US" altLang="ko-KR" sz="800" b="0" dirty="0">
                <a:solidFill>
                  <a:srgbClr val="0070C0"/>
                </a:solidFill>
              </a:rPr>
              <a:t>(</a:t>
            </a:r>
            <a:r>
              <a:rPr lang="ko-KR" altLang="en-US" sz="800" b="0" dirty="0">
                <a:solidFill>
                  <a:srgbClr val="0070C0"/>
                </a:solidFill>
              </a:rPr>
              <a:t>경로</a:t>
            </a:r>
            <a:r>
              <a:rPr lang="en-US" altLang="ko-KR" sz="800" b="0" dirty="0">
                <a:solidFill>
                  <a:srgbClr val="0070C0"/>
                </a:solidFill>
              </a:rPr>
              <a:t>) </a:t>
            </a:r>
            <a:r>
              <a:rPr lang="ko-KR" altLang="en-US" sz="800" b="0" dirty="0"/>
              <a:t>메인 화면 </a:t>
            </a:r>
            <a:r>
              <a:rPr lang="en-US" altLang="ko-KR" sz="800" b="0" dirty="0"/>
              <a:t>&gt; </a:t>
            </a:r>
            <a:r>
              <a:rPr lang="ko-KR" altLang="en-US" sz="800" b="0" dirty="0"/>
              <a:t>기록물 조회</a:t>
            </a:r>
            <a:endParaRPr lang="en-US" altLang="ko-KR" sz="800" b="0" dirty="0"/>
          </a:p>
          <a:p>
            <a:pPr indent="-38100" eaLnBrk="1" hangingPunct="1">
              <a:lnSpc>
                <a:spcPts val="930"/>
              </a:lnSpc>
              <a:defRPr/>
            </a:pPr>
            <a:endParaRPr lang="ko-KR" altLang="en-US" sz="700" b="0" dirty="0"/>
          </a:p>
          <a:p>
            <a:pPr eaLnBrk="1" hangingPunct="1">
              <a:defRPr/>
            </a:pPr>
            <a:r>
              <a:rPr lang="ko-KR" altLang="ko-KR" sz="800" b="0" dirty="0"/>
              <a:t>2. 주요 기능</a:t>
            </a:r>
          </a:p>
          <a:p>
            <a:pPr marL="0" indent="0" eaLnBrk="1" hangingPunct="1">
              <a:defRPr/>
            </a:pPr>
            <a:r>
              <a:rPr lang="ko-KR" altLang="en-US" sz="800" b="0" dirty="0"/>
              <a:t>①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en-US" sz="800" b="0" dirty="0">
                <a:solidFill>
                  <a:srgbClr val="0070C0"/>
                </a:solidFill>
              </a:rPr>
              <a:t> </a:t>
            </a:r>
            <a:r>
              <a:rPr lang="ko-KR" altLang="en-US" sz="800" b="0" dirty="0"/>
              <a:t>서고</a:t>
            </a:r>
            <a:r>
              <a:rPr lang="en-US" altLang="ko-KR" sz="800" b="0" dirty="0"/>
              <a:t> </a:t>
            </a:r>
            <a:r>
              <a:rPr lang="ko-KR" altLang="en-US" sz="800" b="0" dirty="0"/>
              <a:t>콤보</a:t>
            </a:r>
            <a:r>
              <a:rPr lang="en-US" altLang="ko-KR" sz="800" b="0" dirty="0"/>
              <a:t>-</a:t>
            </a:r>
            <a:r>
              <a:rPr lang="ko-KR" altLang="en-US" sz="800" b="0" dirty="0"/>
              <a:t>변경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기록물 목록이 초기화된다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서가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연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단 콤보가 초기화 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서가 콤보가 갱신된다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endParaRPr lang="ko-KR" altLang="ko-KR" sz="800" b="0" dirty="0"/>
          </a:p>
          <a:p>
            <a:pPr marL="0" indent="0" eaLnBrk="1" hangingPunct="1">
              <a:defRPr/>
            </a:pPr>
            <a:r>
              <a:rPr lang="ko-KR" altLang="en-US" sz="800" b="0" dirty="0"/>
              <a:t>②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en-US" sz="800" b="0" dirty="0">
                <a:solidFill>
                  <a:srgbClr val="0070C0"/>
                </a:solidFill>
              </a:rPr>
              <a:t> </a:t>
            </a:r>
            <a:r>
              <a:rPr lang="ko-KR" altLang="en-US" sz="800" b="0" dirty="0"/>
              <a:t>서가</a:t>
            </a:r>
            <a:r>
              <a:rPr lang="en-US" altLang="ko-KR" sz="800" b="0" dirty="0"/>
              <a:t> </a:t>
            </a:r>
            <a:r>
              <a:rPr lang="ko-KR" altLang="en-US" sz="800" b="0" dirty="0"/>
              <a:t>콤보</a:t>
            </a:r>
            <a:r>
              <a:rPr lang="en-US" altLang="ko-KR" sz="800" b="0" dirty="0"/>
              <a:t>-</a:t>
            </a:r>
            <a:r>
              <a:rPr lang="ko-KR" altLang="en-US" sz="800" b="0" dirty="0"/>
              <a:t>변경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기록물 목록이 초기화된다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연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단 콤보가 초기화 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연 콤보가 갱신된다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endParaRPr lang="en-US" altLang="ko-KR" sz="800" b="0" dirty="0"/>
          </a:p>
          <a:p>
            <a:pPr marL="0" indent="0" eaLnBrk="1" hangingPunct="1">
              <a:defRPr/>
            </a:pPr>
            <a:r>
              <a:rPr lang="ko-KR" altLang="en-US" sz="800" b="0" dirty="0"/>
              <a:t>③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en-US" sz="800" b="0" dirty="0">
                <a:solidFill>
                  <a:srgbClr val="0070C0"/>
                </a:solidFill>
              </a:rPr>
              <a:t> </a:t>
            </a:r>
            <a:r>
              <a:rPr lang="ko-KR" altLang="en-US" sz="800" b="0" dirty="0"/>
              <a:t>연</a:t>
            </a:r>
            <a:r>
              <a:rPr lang="en-US" altLang="ko-KR" sz="800" b="0" dirty="0"/>
              <a:t> </a:t>
            </a:r>
            <a:r>
              <a:rPr lang="ko-KR" altLang="en-US" sz="800" b="0" dirty="0"/>
              <a:t>콤보</a:t>
            </a:r>
            <a:r>
              <a:rPr lang="en-US" altLang="ko-KR" sz="800" b="0" dirty="0"/>
              <a:t>-</a:t>
            </a:r>
            <a:r>
              <a:rPr lang="ko-KR" altLang="en-US" sz="800" b="0" dirty="0"/>
              <a:t>변경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기록물 목록이 초기화된다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단 콤보가 초기화 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단 콤보가 갱신된다</a:t>
            </a:r>
            <a:r>
              <a:rPr lang="en-US" altLang="ko-KR" sz="800" b="0" dirty="0"/>
              <a:t>.</a:t>
            </a:r>
          </a:p>
          <a:p>
            <a:pPr marL="0" indent="0" eaLnBrk="1" hangingPunct="1">
              <a:defRPr/>
            </a:pPr>
            <a:endParaRPr lang="en-US" altLang="ko-KR" sz="800" b="0" dirty="0"/>
          </a:p>
          <a:p>
            <a:pPr marL="0" indent="0" eaLnBrk="1" hangingPunct="1">
              <a:defRPr/>
            </a:pPr>
            <a:r>
              <a:rPr lang="ko-KR" altLang="en-US" sz="800" b="0" dirty="0"/>
              <a:t>④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en-US" sz="800" b="0" dirty="0">
                <a:solidFill>
                  <a:srgbClr val="0070C0"/>
                </a:solidFill>
              </a:rPr>
              <a:t> </a:t>
            </a:r>
            <a:r>
              <a:rPr lang="ko-KR" altLang="en-US" sz="800" b="0" dirty="0"/>
              <a:t>단</a:t>
            </a:r>
            <a:r>
              <a:rPr lang="en-US" altLang="ko-KR" sz="800" b="0" dirty="0"/>
              <a:t> </a:t>
            </a:r>
            <a:r>
              <a:rPr lang="ko-KR" altLang="en-US" sz="800" b="0" dirty="0"/>
              <a:t>콤보</a:t>
            </a:r>
            <a:r>
              <a:rPr lang="en-US" altLang="ko-KR" sz="800" b="0" dirty="0"/>
              <a:t>-</a:t>
            </a:r>
            <a:r>
              <a:rPr lang="ko-KR" altLang="en-US" sz="800" b="0" dirty="0"/>
              <a:t>선택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기록물 목록이 초기화된다</a:t>
            </a:r>
            <a:r>
              <a:rPr lang="en-US" altLang="ko-KR" sz="800" b="0" dirty="0"/>
              <a:t>.</a:t>
            </a:r>
          </a:p>
          <a:p>
            <a:pPr marL="0" indent="0" eaLnBrk="1" hangingPunct="1">
              <a:defRPr/>
            </a:pPr>
            <a:endParaRPr lang="en-US" altLang="ko-KR" sz="800" b="0" dirty="0"/>
          </a:p>
          <a:p>
            <a:pPr marL="0" indent="0" eaLnBrk="1" hangingPunct="1">
              <a:defRPr/>
            </a:pPr>
            <a:r>
              <a:rPr lang="ko-KR" altLang="en-US" sz="800" b="0" dirty="0"/>
              <a:t>⑤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en-US" sz="800" b="0" dirty="0">
                <a:solidFill>
                  <a:srgbClr val="0070C0"/>
                </a:solidFill>
              </a:rPr>
              <a:t> </a:t>
            </a:r>
            <a:r>
              <a:rPr lang="ko-KR" altLang="en-US" sz="800" b="0" dirty="0"/>
              <a:t>조회</a:t>
            </a:r>
            <a:r>
              <a:rPr lang="en-US" altLang="ko-KR" sz="800" b="0" dirty="0"/>
              <a:t> </a:t>
            </a:r>
            <a:r>
              <a:rPr lang="ko-KR" altLang="en-US" sz="800" b="0" dirty="0"/>
              <a:t>버튼</a:t>
            </a:r>
            <a:r>
              <a:rPr lang="en-US" altLang="ko-KR" sz="800" b="0" dirty="0"/>
              <a:t>-</a:t>
            </a:r>
            <a:r>
              <a:rPr lang="ko-KR" altLang="en-US" sz="800" b="0" dirty="0"/>
              <a:t>클릭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서고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서가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연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단 조건의 기록물이 조회된다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조회된 기록물 수가 표시된다</a:t>
            </a:r>
            <a:r>
              <a:rPr lang="en-US" altLang="ko-KR" sz="800" b="0" dirty="0"/>
              <a:t>.</a:t>
            </a: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r>
              <a:rPr lang="ko-KR" altLang="en-US" sz="800" b="0" dirty="0"/>
              <a:t>⑥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en-US" sz="800" b="0" dirty="0">
                <a:solidFill>
                  <a:srgbClr val="0070C0"/>
                </a:solidFill>
              </a:rPr>
              <a:t> </a:t>
            </a:r>
            <a:r>
              <a:rPr lang="ko-KR" altLang="en-US" sz="800" b="0" dirty="0"/>
              <a:t>기록물 목록</a:t>
            </a:r>
            <a:r>
              <a:rPr lang="en-US" altLang="ko-KR" sz="800" b="0" dirty="0"/>
              <a:t>-</a:t>
            </a:r>
            <a:r>
              <a:rPr lang="ko-KR" altLang="en-US" sz="800" b="0" dirty="0"/>
              <a:t>선택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선택된 기록물의 기록물 상세</a:t>
            </a:r>
            <a:r>
              <a:rPr lang="en-US" altLang="ko-KR" sz="800" b="0" dirty="0"/>
              <a:t> (UI-PDA-009) </a:t>
            </a:r>
            <a:r>
              <a:rPr lang="ko-KR" altLang="en-US" sz="800" b="0" dirty="0"/>
              <a:t>로 이동한다</a:t>
            </a:r>
            <a:r>
              <a:rPr lang="en-US" altLang="ko-KR" sz="800" b="0" dirty="0"/>
              <a:t>.</a:t>
            </a: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1000" b="0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684119"/>
              </p:ext>
            </p:extLst>
          </p:nvPr>
        </p:nvGraphicFramePr>
        <p:xfrm>
          <a:off x="6594475" y="5134217"/>
          <a:ext cx="2548800" cy="1209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7170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요구사항</a:t>
                      </a:r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SFR-031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072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900" b="1" i="0" u="none" strike="noStrike" kern="1200" cap="none" spc="0" normalizeH="0" baseline="0" dirty="0"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프로세스</a:t>
                      </a:r>
                      <a:r>
                        <a:rPr kumimoji="0" lang="en-US" altLang="ko-KR" sz="900" b="1" i="0" u="none" strike="noStrike" kern="1200" cap="none" spc="0" normalizeH="0" baseline="0" dirty="0"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6595200" y="6343986"/>
          <a:ext cx="2548800" cy="253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33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보안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직사각형 18">
            <a:extLst>
              <a:ext uri="{FF2B5EF4-FFF2-40B4-BE49-F238E27FC236}">
                <a16:creationId xmlns:a16="http://schemas.microsoft.com/office/drawing/2014/main" id="{39F6AF32-0026-46CD-8F8C-8F2CBBFEBBD6}"/>
              </a:ext>
            </a:extLst>
          </p:cNvPr>
          <p:cNvSpPr>
            <a:spLocks noChangeArrowheads="1"/>
          </p:cNvSpPr>
          <p:nvPr/>
        </p:nvSpPr>
        <p:spPr>
          <a:xfrm>
            <a:off x="523797" y="1398692"/>
            <a:ext cx="1810457" cy="189042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33" name="직사각형 18">
            <a:extLst>
              <a:ext uri="{FF2B5EF4-FFF2-40B4-BE49-F238E27FC236}">
                <a16:creationId xmlns:a16="http://schemas.microsoft.com/office/drawing/2014/main" id="{361C67CE-7EDA-40EF-AE6C-B731861AA704}"/>
              </a:ext>
            </a:extLst>
          </p:cNvPr>
          <p:cNvSpPr>
            <a:spLocks noChangeArrowheads="1"/>
          </p:cNvSpPr>
          <p:nvPr/>
        </p:nvSpPr>
        <p:spPr>
          <a:xfrm>
            <a:off x="361639" y="2351717"/>
            <a:ext cx="1957934" cy="2168705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35" name="Oval 111">
            <a:extLst>
              <a:ext uri="{FF2B5EF4-FFF2-40B4-BE49-F238E27FC236}">
                <a16:creationId xmlns:a16="http://schemas.microsoft.com/office/drawing/2014/main" id="{9E312452-6603-4976-92DD-BA4A13AFE68E}"/>
              </a:ext>
            </a:extLst>
          </p:cNvPr>
          <p:cNvSpPr>
            <a:spLocks noChangeArrowheads="1"/>
          </p:cNvSpPr>
          <p:nvPr/>
        </p:nvSpPr>
        <p:spPr>
          <a:xfrm>
            <a:off x="2302999" y="2127186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5</a:t>
            </a:r>
          </a:p>
        </p:txBody>
      </p:sp>
      <p:sp>
        <p:nvSpPr>
          <p:cNvPr id="23" name="직사각형 18">
            <a:extLst>
              <a:ext uri="{FF2B5EF4-FFF2-40B4-BE49-F238E27FC236}">
                <a16:creationId xmlns:a16="http://schemas.microsoft.com/office/drawing/2014/main" id="{DF031450-D64B-416D-B69A-44AEB219A46F}"/>
              </a:ext>
            </a:extLst>
          </p:cNvPr>
          <p:cNvSpPr>
            <a:spLocks noChangeArrowheads="1"/>
          </p:cNvSpPr>
          <p:nvPr/>
        </p:nvSpPr>
        <p:spPr>
          <a:xfrm>
            <a:off x="1805453" y="2087644"/>
            <a:ext cx="514120" cy="216027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26" name="Oval 111">
            <a:extLst>
              <a:ext uri="{FF2B5EF4-FFF2-40B4-BE49-F238E27FC236}">
                <a16:creationId xmlns:a16="http://schemas.microsoft.com/office/drawing/2014/main" id="{3F9C2923-72F5-49AA-AF05-FF7B8E68F0F0}"/>
              </a:ext>
            </a:extLst>
          </p:cNvPr>
          <p:cNvSpPr>
            <a:spLocks noChangeArrowheads="1"/>
          </p:cNvSpPr>
          <p:nvPr/>
        </p:nvSpPr>
        <p:spPr>
          <a:xfrm>
            <a:off x="332938" y="1834001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3</a:t>
            </a:r>
          </a:p>
        </p:txBody>
      </p:sp>
      <p:sp>
        <p:nvSpPr>
          <p:cNvPr id="27" name="직사각형 18">
            <a:extLst>
              <a:ext uri="{FF2B5EF4-FFF2-40B4-BE49-F238E27FC236}">
                <a16:creationId xmlns:a16="http://schemas.microsoft.com/office/drawing/2014/main" id="{3764CFB8-44E6-490C-88FE-9A72651922EE}"/>
              </a:ext>
            </a:extLst>
          </p:cNvPr>
          <p:cNvSpPr>
            <a:spLocks noChangeArrowheads="1"/>
          </p:cNvSpPr>
          <p:nvPr/>
        </p:nvSpPr>
        <p:spPr>
          <a:xfrm>
            <a:off x="528857" y="1626896"/>
            <a:ext cx="1805397" cy="189043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28" name="Oval 111">
            <a:extLst>
              <a:ext uri="{FF2B5EF4-FFF2-40B4-BE49-F238E27FC236}">
                <a16:creationId xmlns:a16="http://schemas.microsoft.com/office/drawing/2014/main" id="{806CE6F9-A054-4E3C-AF31-685F218F8393}"/>
              </a:ext>
            </a:extLst>
          </p:cNvPr>
          <p:cNvSpPr>
            <a:spLocks noChangeArrowheads="1"/>
          </p:cNvSpPr>
          <p:nvPr/>
        </p:nvSpPr>
        <p:spPr>
          <a:xfrm>
            <a:off x="309110" y="1518883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2</a:t>
            </a:r>
          </a:p>
        </p:txBody>
      </p:sp>
      <p:sp>
        <p:nvSpPr>
          <p:cNvPr id="29" name="직사각형 18">
            <a:extLst>
              <a:ext uri="{FF2B5EF4-FFF2-40B4-BE49-F238E27FC236}">
                <a16:creationId xmlns:a16="http://schemas.microsoft.com/office/drawing/2014/main" id="{088EDD1A-CA9C-40CD-A51E-B72ADC8EF404}"/>
              </a:ext>
            </a:extLst>
          </p:cNvPr>
          <p:cNvSpPr>
            <a:spLocks noChangeArrowheads="1"/>
          </p:cNvSpPr>
          <p:nvPr/>
        </p:nvSpPr>
        <p:spPr>
          <a:xfrm>
            <a:off x="531561" y="1815940"/>
            <a:ext cx="877503" cy="252151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30" name="직사각형 18">
            <a:extLst>
              <a:ext uri="{FF2B5EF4-FFF2-40B4-BE49-F238E27FC236}">
                <a16:creationId xmlns:a16="http://schemas.microsoft.com/office/drawing/2014/main" id="{39B5B3EC-DDD1-428B-8F67-A7526408A00C}"/>
              </a:ext>
            </a:extLst>
          </p:cNvPr>
          <p:cNvSpPr>
            <a:spLocks noChangeArrowheads="1"/>
          </p:cNvSpPr>
          <p:nvPr/>
        </p:nvSpPr>
        <p:spPr>
          <a:xfrm>
            <a:off x="1442070" y="1815939"/>
            <a:ext cx="877503" cy="252151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31" name="Oval 111">
            <a:extLst>
              <a:ext uri="{FF2B5EF4-FFF2-40B4-BE49-F238E27FC236}">
                <a16:creationId xmlns:a16="http://schemas.microsoft.com/office/drawing/2014/main" id="{3575217E-B152-406C-9880-BDDEE5D43EE2}"/>
              </a:ext>
            </a:extLst>
          </p:cNvPr>
          <p:cNvSpPr>
            <a:spLocks noChangeArrowheads="1"/>
          </p:cNvSpPr>
          <p:nvPr/>
        </p:nvSpPr>
        <p:spPr>
          <a:xfrm>
            <a:off x="1414396" y="2001273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4</a:t>
            </a:r>
          </a:p>
        </p:txBody>
      </p:sp>
      <p:sp>
        <p:nvSpPr>
          <p:cNvPr id="32" name="Oval 111">
            <a:extLst>
              <a:ext uri="{FF2B5EF4-FFF2-40B4-BE49-F238E27FC236}">
                <a16:creationId xmlns:a16="http://schemas.microsoft.com/office/drawing/2014/main" id="{D970C8A2-FD6F-49F3-AA7D-0DC2E561EAD1}"/>
              </a:ext>
            </a:extLst>
          </p:cNvPr>
          <p:cNvSpPr>
            <a:spLocks noChangeArrowheads="1"/>
          </p:cNvSpPr>
          <p:nvPr/>
        </p:nvSpPr>
        <p:spPr>
          <a:xfrm>
            <a:off x="114811" y="2243703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6</a:t>
            </a:r>
          </a:p>
        </p:txBody>
      </p:sp>
      <p:sp>
        <p:nvSpPr>
          <p:cNvPr id="21" name="Oval 111">
            <a:extLst>
              <a:ext uri="{FF2B5EF4-FFF2-40B4-BE49-F238E27FC236}">
                <a16:creationId xmlns:a16="http://schemas.microsoft.com/office/drawing/2014/main" id="{BE9E5528-ED92-4732-8C22-E0459E2473BF}"/>
              </a:ext>
            </a:extLst>
          </p:cNvPr>
          <p:cNvSpPr>
            <a:spLocks noChangeArrowheads="1"/>
          </p:cNvSpPr>
          <p:nvPr/>
        </p:nvSpPr>
        <p:spPr>
          <a:xfrm>
            <a:off x="355523" y="1214204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1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A2F0576-080A-4CE9-8F5E-392D903FC632}"/>
              </a:ext>
            </a:extLst>
          </p:cNvPr>
          <p:cNvSpPr/>
          <p:nvPr/>
        </p:nvSpPr>
        <p:spPr>
          <a:xfrm>
            <a:off x="0" y="5157172"/>
            <a:ext cx="6588823" cy="14401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ko-KR" altLang="en-US" sz="2000" b="1" i="0" u="none" strike="noStrike" cap="none" normalizeH="0" baseline="0">
              <a:solidFill>
                <a:schemeClr val="tx1"/>
              </a:solidFill>
              <a:effectLst/>
              <a:latin typeface="굴림"/>
              <a:ea typeface="굴림"/>
              <a:cs typeface="+mn-cs"/>
            </a:endParaRPr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460A5AD8-6BDD-4E2D-9CBF-82095F59D8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018706"/>
              </p:ext>
            </p:extLst>
          </p:nvPr>
        </p:nvGraphicFramePr>
        <p:xfrm>
          <a:off x="0" y="5157172"/>
          <a:ext cx="6588823" cy="15372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88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045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r>
                        <a:rPr lang="ko-KR" altLang="en-US" sz="900" b="1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연관 인터페이스 정보</a:t>
                      </a:r>
                      <a:endParaRPr lang="ko-KR" altLang="ko-KR" sz="9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646" marR="186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9723">
                <a:tc>
                  <a:txBody>
                    <a:bodyPr/>
                    <a:lstStyle/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>
                          <a:tab pos="450215" algn="l"/>
                        </a:tabLst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IF-RF-001</a:t>
                      </a: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 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– </a:t>
                      </a: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서고 목록 요청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  <a:sym typeface="Wingdings"/>
                      </a:endParaRP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>
                          <a:tab pos="450215" algn="l"/>
                        </a:tabLst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IF-RF-002 – </a:t>
                      </a: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서가 목록 요청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  <a:sym typeface="Wingdings"/>
                      </a:endParaRP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>
                          <a:tab pos="450215" algn="l"/>
                        </a:tabLst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IF-RF-003 – </a:t>
                      </a: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연 목록 요청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  <a:sym typeface="Wingdings"/>
                      </a:endParaRP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>
                          <a:tab pos="450215" algn="l"/>
                        </a:tabLst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IF-RF-004 – </a:t>
                      </a: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단 목록 요청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  <a:sym typeface="Wingdings"/>
                      </a:endParaRP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>
                          <a:tab pos="450215" algn="l"/>
                        </a:tabLst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IF-RF-013 – </a:t>
                      </a: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단별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/</a:t>
                      </a:r>
                      <a:r>
                        <a:rPr lang="ko-KR" altLang="en-US" sz="900" b="1" kern="120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박스별</a:t>
                      </a: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 기록물 목록 요청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  <a:sym typeface="Wingdings"/>
                      </a:endParaRP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>
                          <a:tab pos="450215" algn="l"/>
                        </a:tabLst>
                        <a:defRPr/>
                      </a:pPr>
                      <a:endParaRPr lang="en-US" altLang="ko-KR" sz="900" b="1" kern="12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  <a:sym typeface="Wingdings"/>
                      </a:endParaRPr>
                    </a:p>
                  </a:txBody>
                  <a:tcPr marL="18646" marR="186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309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4A6334B-F4D6-42F1-AB18-DB1D162C14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927343"/>
              </p:ext>
            </p:extLst>
          </p:nvPr>
        </p:nvGraphicFramePr>
        <p:xfrm>
          <a:off x="468499" y="1502665"/>
          <a:ext cx="8224576" cy="3888109"/>
        </p:xfrm>
        <a:graphic>
          <a:graphicData uri="http://schemas.openxmlformats.org/drawingml/2006/table">
            <a:tbl>
              <a:tblPr/>
              <a:tblGrid>
                <a:gridCol w="599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246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02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02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5642">
                <a:tc>
                  <a:txBody>
                    <a:bodyPr/>
                    <a:lstStyle/>
                    <a:p>
                      <a:pPr marL="559435" indent="-61404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900" b="1" kern="100" dirty="0">
                          <a:latin typeface="굴림체" pitchFamily="49" charset="-127"/>
                          <a:ea typeface="굴림체" pitchFamily="49" charset="-127"/>
                          <a:cs typeface="Times New Roman"/>
                        </a:rPr>
                        <a:t>No</a:t>
                      </a:r>
                      <a:endParaRPr lang="ko-KR" altLang="ko-KR" sz="900" b="1" kern="100" dirty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55943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900" b="1" kern="100" dirty="0">
                          <a:latin typeface="굴림체" pitchFamily="49" charset="-127"/>
                          <a:ea typeface="굴림체" pitchFamily="49" charset="-127"/>
                          <a:cs typeface="Times New Roman"/>
                        </a:rPr>
                        <a:t>버전</a:t>
                      </a: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1277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900" b="1" kern="100" dirty="0">
                          <a:latin typeface="굴림체" pitchFamily="49" charset="-127"/>
                          <a:ea typeface="굴림체" pitchFamily="49" charset="-127"/>
                          <a:cs typeface="Times New Roman"/>
                        </a:rPr>
                        <a:t>변경일</a:t>
                      </a: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59563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900" b="1" kern="100" dirty="0">
                          <a:latin typeface="굴림체" pitchFamily="49" charset="-127"/>
                          <a:ea typeface="굴림체" pitchFamily="49" charset="-127"/>
                          <a:cs typeface="Times New Roman"/>
                        </a:rPr>
                        <a:t>변경 사유</a:t>
                      </a: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0579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900" b="1" kern="100" dirty="0">
                          <a:latin typeface="굴림체" pitchFamily="49" charset="-127"/>
                          <a:ea typeface="굴림체" pitchFamily="49" charset="-127"/>
                          <a:cs typeface="Times New Roman"/>
                        </a:rPr>
                        <a:t>변경 내용</a:t>
                      </a: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1404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900" b="1" kern="100" dirty="0">
                          <a:latin typeface="굴림체" pitchFamily="49" charset="-127"/>
                          <a:ea typeface="굴림체" pitchFamily="49" charset="-127"/>
                          <a:cs typeface="Times New Roman"/>
                        </a:rPr>
                        <a:t>작성자</a:t>
                      </a: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223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900" b="1" kern="100" dirty="0">
                          <a:latin typeface="굴림체" pitchFamily="49" charset="-127"/>
                          <a:ea typeface="굴림체" pitchFamily="49" charset="-127"/>
                          <a:cs typeface="Times New Roman"/>
                        </a:rPr>
                        <a:t>승인자</a:t>
                      </a:r>
                      <a:endParaRPr lang="ko-KR" sz="900" b="1" kern="100" dirty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9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7913" marR="77913" marT="42203" marB="422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1.0</a:t>
                      </a:r>
                      <a:endParaRPr lang="ko-KR" sz="700" dirty="0">
                        <a:latin typeface="+mn-ea"/>
                        <a:ea typeface="+mn-ea"/>
                      </a:endParaRPr>
                    </a:p>
                  </a:txBody>
                  <a:tcPr marL="30675" marR="306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2023.08.01</a:t>
                      </a:r>
                      <a:endParaRPr lang="ko-KR" sz="700" dirty="0">
                        <a:latin typeface="+mn-ea"/>
                        <a:ea typeface="+mn-ea"/>
                      </a:endParaRPr>
                    </a:p>
                  </a:txBody>
                  <a:tcPr marL="30675" marR="306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신규</a:t>
                      </a:r>
                    </a:p>
                  </a:txBody>
                  <a:tcPr marL="77913" marR="77913" marT="42203" marB="422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ko-KR" altLang="en-US" sz="700" dirty="0" err="1">
                          <a:latin typeface="+mn-ea"/>
                          <a:ea typeface="+mn-ea"/>
                        </a:rPr>
                        <a:t>최초작성</a:t>
                      </a:r>
                      <a:endParaRPr lang="ko-KR" sz="700" dirty="0">
                        <a:latin typeface="+mn-ea"/>
                        <a:ea typeface="+mn-ea"/>
                      </a:endParaRPr>
                    </a:p>
                  </a:txBody>
                  <a:tcPr marL="30675" marR="306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백창훈</a:t>
                      </a:r>
                    </a:p>
                  </a:txBody>
                  <a:tcPr marL="30675" marR="30675" marT="0" marB="996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송영현</a:t>
                      </a:r>
                    </a:p>
                  </a:txBody>
                  <a:tcPr marL="77913" marR="77913" marT="42203" marB="422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9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7913" marR="77913" marT="42203" marB="422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1.1</a:t>
                      </a: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0675" marR="306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2023.09.03</a:t>
                      </a: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0675" marR="306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변경</a:t>
                      </a:r>
                    </a:p>
                  </a:txBody>
                  <a:tcPr marL="77913" marR="77913" marT="42203" marB="422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ko-KR" altLang="en-US" sz="7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요구사항 반영</a:t>
                      </a:r>
                    </a:p>
                  </a:txBody>
                  <a:tcPr marL="30675" marR="306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7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백창훈</a:t>
                      </a:r>
                    </a:p>
                  </a:txBody>
                  <a:tcPr marL="30675" marR="30675" marT="0" marB="996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송영현</a:t>
                      </a: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7913" marR="77913" marT="42203" marB="422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343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1.2</a:t>
                      </a: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7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2023.09.12</a:t>
                      </a: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7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변경</a:t>
                      </a: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7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요구사항 반영 및 최신화</a:t>
                      </a: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7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백창훈</a:t>
                      </a:r>
                      <a:endParaRPr 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7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송영현</a:t>
                      </a:r>
                      <a:endParaRPr 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083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8343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8343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8343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8343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8343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8343"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 dirty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8343"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 dirty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8343"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 dirty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8343"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 dirty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8343"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 dirty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8343"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 dirty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8343"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 dirty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8343"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 dirty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8343"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 dirty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88343"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 dirty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 dirty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5" name="Rectangle 548">
            <a:extLst>
              <a:ext uri="{FF2B5EF4-FFF2-40B4-BE49-F238E27FC236}">
                <a16:creationId xmlns:a16="http://schemas.microsoft.com/office/drawing/2014/main" id="{EC68B703-9522-48F6-844F-9E48FC7AF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714" y="5521869"/>
            <a:ext cx="6463812" cy="6601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tabLst>
                <a:tab pos="416180" algn="l"/>
              </a:tabLst>
            </a:pPr>
            <a:r>
              <a:rPr lang="en-US" altLang="ko-KR" sz="738" dirty="0">
                <a:cs typeface="Arial" charset="0"/>
              </a:rPr>
              <a:t>1) </a:t>
            </a:r>
            <a:r>
              <a:rPr lang="ko-KR" altLang="en-US" sz="738" dirty="0">
                <a:cs typeface="Arial" charset="0"/>
              </a:rPr>
              <a:t>버전</a:t>
            </a:r>
            <a:r>
              <a:rPr lang="en-US" altLang="ko-KR" sz="738" dirty="0">
                <a:cs typeface="Arial" charset="0"/>
              </a:rPr>
              <a:t>: </a:t>
            </a:r>
            <a:r>
              <a:rPr lang="ko-KR" altLang="en-US" sz="738" dirty="0">
                <a:cs typeface="Arial" charset="0"/>
              </a:rPr>
              <a:t>초안은 </a:t>
            </a:r>
            <a:r>
              <a:rPr lang="en-US" altLang="ko-KR" sz="738" dirty="0">
                <a:cs typeface="Arial" charset="0"/>
              </a:rPr>
              <a:t>0.1</a:t>
            </a:r>
            <a:r>
              <a:rPr lang="ko-KR" altLang="en-US" sz="738" dirty="0">
                <a:cs typeface="Arial" charset="0"/>
              </a:rPr>
              <a:t>으로 표시 하고</a:t>
            </a:r>
            <a:r>
              <a:rPr lang="en-US" altLang="ko-KR" sz="738" dirty="0">
                <a:cs typeface="Arial" charset="0"/>
              </a:rPr>
              <a:t>, </a:t>
            </a:r>
            <a:r>
              <a:rPr lang="ko-KR" altLang="en-US" sz="738" dirty="0">
                <a:cs typeface="Arial" charset="0"/>
              </a:rPr>
              <a:t>검토 된 이후 승인을 득한 이후에는 </a:t>
            </a:r>
            <a:r>
              <a:rPr lang="en-US" altLang="ko-KR" sz="738" dirty="0">
                <a:cs typeface="Arial" charset="0"/>
              </a:rPr>
              <a:t>1.0</a:t>
            </a:r>
            <a:r>
              <a:rPr lang="ko-KR" altLang="en-US" sz="738" dirty="0">
                <a:cs typeface="Arial" charset="0"/>
              </a:rPr>
              <a:t>부터 시작하여 정수 단위로 변경 관리 함</a:t>
            </a:r>
            <a:r>
              <a:rPr lang="en-US" altLang="ko-KR" sz="738" dirty="0">
                <a:cs typeface="Arial" charset="0"/>
              </a:rPr>
              <a:t>, </a:t>
            </a:r>
            <a:endParaRPr lang="en-US" altLang="ko-KR" sz="831" dirty="0"/>
          </a:p>
          <a:p>
            <a:pPr>
              <a:tabLst>
                <a:tab pos="416180" algn="l"/>
              </a:tabLst>
            </a:pPr>
            <a:r>
              <a:rPr lang="ko-KR" altLang="en-US" sz="738" dirty="0">
                <a:cs typeface="Arial" charset="0"/>
              </a:rPr>
              <a:t>   변경 발생 시</a:t>
            </a:r>
            <a:r>
              <a:rPr lang="en-US" altLang="ko-KR" sz="738" dirty="0">
                <a:cs typeface="Arial" charset="0"/>
              </a:rPr>
              <a:t>, </a:t>
            </a:r>
            <a:r>
              <a:rPr lang="ko-KR" altLang="en-US" sz="738" dirty="0">
                <a:cs typeface="Arial" charset="0"/>
              </a:rPr>
              <a:t>소수점 아래 번호로 관리하고</a:t>
            </a:r>
            <a:r>
              <a:rPr lang="en-US" altLang="ko-KR" sz="738" dirty="0">
                <a:cs typeface="Arial" charset="0"/>
              </a:rPr>
              <a:t>, </a:t>
            </a:r>
            <a:r>
              <a:rPr lang="ko-KR" altLang="en-US" sz="738" dirty="0">
                <a:cs typeface="Arial" charset="0"/>
              </a:rPr>
              <a:t>목차 내용이 바뀔 정도의 큰 변경이 발생하면 상위 정수를 변경 함</a:t>
            </a:r>
            <a:r>
              <a:rPr lang="en-US" altLang="ko-KR" sz="738" dirty="0">
                <a:cs typeface="Arial" charset="0"/>
              </a:rPr>
              <a:t>. </a:t>
            </a:r>
            <a:endParaRPr lang="en-US" altLang="ko-KR" sz="831" dirty="0"/>
          </a:p>
          <a:p>
            <a:pPr>
              <a:tabLst>
                <a:tab pos="416180" algn="l"/>
              </a:tabLst>
            </a:pPr>
            <a:r>
              <a:rPr lang="en-US" altLang="ko-KR" sz="738" dirty="0">
                <a:cs typeface="Arial" charset="0"/>
              </a:rPr>
              <a:t>   (</a:t>
            </a:r>
            <a:r>
              <a:rPr lang="ko-KR" altLang="en-US" sz="738" dirty="0">
                <a:cs typeface="Arial" charset="0"/>
              </a:rPr>
              <a:t>예</a:t>
            </a:r>
            <a:r>
              <a:rPr lang="en-US" altLang="ko-KR" sz="738" dirty="0">
                <a:cs typeface="Arial" charset="0"/>
              </a:rPr>
              <a:t>, V1.2 : 2</a:t>
            </a:r>
            <a:r>
              <a:rPr lang="ko-KR" altLang="en-US" sz="738" dirty="0">
                <a:cs typeface="Arial" charset="0"/>
              </a:rPr>
              <a:t>번 수정됨</a:t>
            </a:r>
            <a:r>
              <a:rPr lang="en-US" altLang="ko-KR" sz="738" dirty="0">
                <a:cs typeface="Arial" charset="0"/>
              </a:rPr>
              <a:t>, </a:t>
            </a:r>
            <a:r>
              <a:rPr lang="ko-KR" altLang="en-US" sz="738" dirty="0">
                <a:cs typeface="Arial" charset="0"/>
              </a:rPr>
              <a:t>목차 내용이 변경되면 </a:t>
            </a:r>
            <a:r>
              <a:rPr lang="en-US" altLang="ko-KR" sz="738" dirty="0">
                <a:cs typeface="Arial" charset="0"/>
              </a:rPr>
              <a:t>V2.0 </a:t>
            </a:r>
            <a:r>
              <a:rPr lang="ko-KR" altLang="en-US" sz="738" dirty="0">
                <a:cs typeface="Arial" charset="0"/>
              </a:rPr>
              <a:t>이 됨</a:t>
            </a:r>
            <a:r>
              <a:rPr lang="en-US" altLang="ko-KR" sz="738" dirty="0">
                <a:cs typeface="Arial" charset="0"/>
              </a:rPr>
              <a:t>)</a:t>
            </a:r>
            <a:endParaRPr lang="en-US" altLang="ko-KR" sz="831" dirty="0"/>
          </a:p>
          <a:p>
            <a:pPr>
              <a:tabLst>
                <a:tab pos="416180" algn="l"/>
              </a:tabLst>
            </a:pPr>
            <a:r>
              <a:rPr lang="en-US" altLang="ko-KR" sz="738" dirty="0">
                <a:cs typeface="Arial" charset="0"/>
              </a:rPr>
              <a:t>2) </a:t>
            </a:r>
            <a:r>
              <a:rPr lang="ko-KR" altLang="en-US" sz="738" dirty="0">
                <a:cs typeface="Arial" charset="0"/>
              </a:rPr>
              <a:t>변경 사유 </a:t>
            </a:r>
            <a:r>
              <a:rPr lang="en-US" altLang="ko-KR" sz="738" dirty="0">
                <a:cs typeface="Arial" charset="0"/>
              </a:rPr>
              <a:t>: </a:t>
            </a:r>
            <a:r>
              <a:rPr lang="ko-KR" altLang="en-US" sz="738" dirty="0">
                <a:cs typeface="Arial" charset="0"/>
              </a:rPr>
              <a:t>변경 내용이 이전 문서에 대해 신규</a:t>
            </a:r>
            <a:r>
              <a:rPr lang="en-US" altLang="ko-KR" sz="738" dirty="0">
                <a:cs typeface="Arial" charset="0"/>
              </a:rPr>
              <a:t>/</a:t>
            </a:r>
            <a:r>
              <a:rPr lang="ko-KR" altLang="en-US" sz="738" dirty="0">
                <a:cs typeface="Arial" charset="0"/>
              </a:rPr>
              <a:t>추가</a:t>
            </a:r>
            <a:r>
              <a:rPr lang="en-US" altLang="ko-KR" sz="738" dirty="0">
                <a:cs typeface="Arial" charset="0"/>
              </a:rPr>
              <a:t>/</a:t>
            </a:r>
            <a:r>
              <a:rPr lang="ko-KR" altLang="en-US" sz="738" dirty="0">
                <a:cs typeface="Arial" charset="0"/>
              </a:rPr>
              <a:t>수정</a:t>
            </a:r>
            <a:r>
              <a:rPr lang="en-US" altLang="ko-KR" sz="738" dirty="0">
                <a:cs typeface="Arial" charset="0"/>
              </a:rPr>
              <a:t>/</a:t>
            </a:r>
            <a:r>
              <a:rPr lang="ko-KR" altLang="en-US" sz="738" dirty="0">
                <a:cs typeface="Arial" charset="0"/>
              </a:rPr>
              <a:t>삭제</a:t>
            </a:r>
            <a:r>
              <a:rPr lang="en-US" altLang="ko-KR" sz="738" dirty="0">
                <a:cs typeface="Arial" charset="0"/>
              </a:rPr>
              <a:t>/</a:t>
            </a:r>
            <a:r>
              <a:rPr lang="ko-KR" altLang="en-US" sz="738" dirty="0">
                <a:cs typeface="Arial" charset="0"/>
              </a:rPr>
              <a:t>검토</a:t>
            </a:r>
            <a:r>
              <a:rPr lang="en-US" altLang="ko-KR" sz="738" dirty="0">
                <a:cs typeface="Arial" charset="0"/>
              </a:rPr>
              <a:t>/</a:t>
            </a:r>
            <a:r>
              <a:rPr lang="ko-KR" altLang="en-US" sz="738" dirty="0">
                <a:cs typeface="Arial" charset="0"/>
              </a:rPr>
              <a:t>승인 인지 선택 기입</a:t>
            </a:r>
            <a:endParaRPr lang="ko-KR" altLang="en-US" sz="831" dirty="0"/>
          </a:p>
          <a:p>
            <a:pPr>
              <a:tabLst>
                <a:tab pos="416180" algn="l"/>
              </a:tabLst>
            </a:pPr>
            <a:r>
              <a:rPr lang="en-US" altLang="ko-KR" sz="738" dirty="0">
                <a:cs typeface="Arial" charset="0"/>
              </a:rPr>
              <a:t>3) </a:t>
            </a:r>
            <a:r>
              <a:rPr lang="ko-KR" altLang="en-US" sz="738" dirty="0">
                <a:cs typeface="Arial" charset="0"/>
              </a:rPr>
              <a:t>변경 내용 </a:t>
            </a:r>
            <a:r>
              <a:rPr lang="en-US" altLang="ko-KR" sz="738" dirty="0">
                <a:cs typeface="Arial" charset="0"/>
              </a:rPr>
              <a:t>: </a:t>
            </a:r>
            <a:r>
              <a:rPr lang="ko-KR" altLang="en-US" sz="738" dirty="0">
                <a:cs typeface="Arial" charset="0"/>
              </a:rPr>
              <a:t>변경 내용을 자세히 기록</a:t>
            </a:r>
            <a:r>
              <a:rPr lang="en-US" altLang="ko-KR" sz="738" dirty="0">
                <a:cs typeface="Arial" charset="0"/>
              </a:rPr>
              <a:t>(</a:t>
            </a:r>
            <a:r>
              <a:rPr lang="ko-KR" altLang="en-US" sz="738" dirty="0">
                <a:cs typeface="Arial" charset="0"/>
              </a:rPr>
              <a:t>변경된 위치</a:t>
            </a:r>
            <a:r>
              <a:rPr lang="en-US" altLang="ko-KR" sz="738" dirty="0">
                <a:cs typeface="Arial" charset="0"/>
              </a:rPr>
              <a:t>, </a:t>
            </a:r>
            <a:r>
              <a:rPr lang="ko-KR" altLang="en-US" sz="738" dirty="0">
                <a:cs typeface="Arial" charset="0"/>
              </a:rPr>
              <a:t>즉 페이지 번호와 변경 내용을 기술한다</a:t>
            </a:r>
            <a:r>
              <a:rPr lang="en-US" altLang="ko-KR" sz="738" dirty="0">
                <a:cs typeface="Arial" charset="0"/>
              </a:rPr>
              <a:t>.)</a:t>
            </a:r>
            <a:endParaRPr lang="en-US" altLang="ko-KR" sz="1846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28309D8-484B-4053-879A-E89014348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337" y="1155001"/>
            <a:ext cx="8443972" cy="319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ko-KR" altLang="en-US" sz="1477" u="sng" dirty="0">
                <a:latin typeface="굴림체" pitchFamily="49" charset="-127"/>
                <a:ea typeface="굴림체" pitchFamily="49" charset="-127"/>
                <a:cs typeface="Times New Roman" pitchFamily="18" charset="0"/>
              </a:rPr>
              <a:t>개</a:t>
            </a:r>
            <a:r>
              <a:rPr lang="en-US" altLang="ko-KR" sz="1477" u="sng" dirty="0">
                <a:latin typeface="굴림체" pitchFamily="49" charset="-127"/>
                <a:ea typeface="굴림체" pitchFamily="49" charset="-127"/>
                <a:cs typeface="Times New Roman" pitchFamily="18" charset="0"/>
              </a:rPr>
              <a:t> </a:t>
            </a:r>
            <a:r>
              <a:rPr lang="ko-KR" altLang="en-US" sz="1477" u="sng" dirty="0">
                <a:latin typeface="굴림체" pitchFamily="49" charset="-127"/>
                <a:ea typeface="굴림체" pitchFamily="49" charset="-127"/>
                <a:cs typeface="Times New Roman" pitchFamily="18" charset="0"/>
              </a:rPr>
              <a:t>정 이</a:t>
            </a:r>
            <a:r>
              <a:rPr lang="en-US" altLang="ko-KR" sz="1477" u="sng" dirty="0">
                <a:latin typeface="굴림체" pitchFamily="49" charset="-127"/>
                <a:ea typeface="굴림체" pitchFamily="49" charset="-127"/>
                <a:cs typeface="Times New Roman" pitchFamily="18" charset="0"/>
              </a:rPr>
              <a:t> </a:t>
            </a:r>
            <a:r>
              <a:rPr lang="ko-KR" altLang="en-US" sz="1477" u="sng" dirty="0" err="1">
                <a:latin typeface="굴림체" pitchFamily="49" charset="-127"/>
                <a:ea typeface="굴림체" pitchFamily="49" charset="-127"/>
                <a:cs typeface="Times New Roman" pitchFamily="18" charset="0"/>
              </a:rPr>
              <a:t>력</a:t>
            </a:r>
            <a:endParaRPr lang="ko-KR" altLang="en-US" sz="1846" u="sng" dirty="0">
              <a:latin typeface="굴림체" pitchFamily="49" charset="-127"/>
              <a:ea typeface="굴림체" pitchFamily="49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777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A44873B-19F2-4E8A-8F7A-A47F5E15D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314" y="1887439"/>
            <a:ext cx="733333" cy="2621061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B620BCF3-0827-400B-A57E-A1AE57136C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759" y="903486"/>
            <a:ext cx="2025827" cy="3605014"/>
          </a:xfrm>
          <a:prstGeom prst="rect">
            <a:avLst/>
          </a:prstGeom>
        </p:spPr>
      </p:pic>
      <p:sp>
        <p:nvSpPr>
          <p:cNvPr id="30735" name="Rectangle 3"/>
          <p:cNvSpPr>
            <a:spLocks noChangeArrowheads="1"/>
          </p:cNvSpPr>
          <p:nvPr/>
        </p:nvSpPr>
        <p:spPr>
          <a:xfrm>
            <a:off x="1187450" y="333375"/>
            <a:ext cx="2736850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ko-KR" altLang="en-US" sz="900" b="0" dirty="0" err="1"/>
              <a:t>미반입</a:t>
            </a:r>
            <a:r>
              <a:rPr lang="ko-KR" altLang="en-US" sz="900" b="0" dirty="0"/>
              <a:t> 현황</a:t>
            </a:r>
            <a:endParaRPr lang="en-US" altLang="ko-KR" sz="900" b="0" dirty="0"/>
          </a:p>
        </p:txBody>
      </p:sp>
      <p:sp>
        <p:nvSpPr>
          <p:cNvPr id="30736" name="Rectangle 4"/>
          <p:cNvSpPr>
            <a:spLocks noChangeArrowheads="1"/>
          </p:cNvSpPr>
          <p:nvPr/>
        </p:nvSpPr>
        <p:spPr>
          <a:xfrm>
            <a:off x="5435600" y="333375"/>
            <a:ext cx="1152525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en-US" altLang="ko-KR" sz="900" b="0" dirty="0"/>
              <a:t>UI-PDA-011</a:t>
            </a:r>
          </a:p>
        </p:txBody>
      </p:sp>
      <p:sp>
        <p:nvSpPr>
          <p:cNvPr id="30738" name="Rectangle 3"/>
          <p:cNvSpPr>
            <a:spLocks noChangeArrowheads="1"/>
          </p:cNvSpPr>
          <p:nvPr/>
        </p:nvSpPr>
        <p:spPr>
          <a:xfrm>
            <a:off x="468313" y="571500"/>
            <a:ext cx="5543550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ko-KR" altLang="en-US" sz="900" dirty="0"/>
              <a:t>메인 화면 </a:t>
            </a:r>
            <a:r>
              <a:rPr lang="en-US" altLang="ko-KR" sz="900" dirty="0"/>
              <a:t>&gt; </a:t>
            </a:r>
            <a:r>
              <a:rPr lang="ko-KR" altLang="en-US" sz="900" dirty="0" err="1"/>
              <a:t>미반입</a:t>
            </a:r>
            <a:r>
              <a:rPr lang="ko-KR" altLang="en-US" sz="900" dirty="0"/>
              <a:t> 현황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>
          <a:xfrm>
            <a:off x="6588224" y="548249"/>
            <a:ext cx="2555776" cy="460683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130175" indent="-130175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r>
              <a:rPr lang="en-US" altLang="ko-KR" sz="800" b="0" dirty="0"/>
              <a:t>1. </a:t>
            </a:r>
            <a:r>
              <a:rPr lang="ko-KR" altLang="en-US" sz="800" b="0" dirty="0"/>
              <a:t>개요</a:t>
            </a:r>
          </a:p>
          <a:p>
            <a:pPr indent="-38100" eaLnBrk="1" hangingPunct="1">
              <a:lnSpc>
                <a:spcPts val="930"/>
              </a:lnSpc>
              <a:defRPr/>
            </a:pPr>
            <a:r>
              <a:rPr lang="ko-KR" altLang="en-US" sz="800" dirty="0" err="1"/>
              <a:t>미반입</a:t>
            </a:r>
            <a:r>
              <a:rPr lang="ko-KR" altLang="en-US" sz="800" dirty="0"/>
              <a:t> 현황</a:t>
            </a:r>
            <a:endParaRPr lang="en-US" altLang="ko-KR" sz="800" dirty="0"/>
          </a:p>
          <a:p>
            <a:pPr indent="-38100" eaLnBrk="1" hangingPunct="1">
              <a:lnSpc>
                <a:spcPts val="930"/>
              </a:lnSpc>
              <a:defRPr/>
            </a:pPr>
            <a:r>
              <a:rPr lang="en-US" altLang="ko-KR" sz="800" b="0" dirty="0">
                <a:solidFill>
                  <a:srgbClr val="0070C0"/>
                </a:solidFill>
              </a:rPr>
              <a:t>(</a:t>
            </a:r>
            <a:r>
              <a:rPr lang="ko-KR" altLang="en-US" sz="800" b="0" dirty="0">
                <a:solidFill>
                  <a:srgbClr val="0070C0"/>
                </a:solidFill>
              </a:rPr>
              <a:t>경로</a:t>
            </a:r>
            <a:r>
              <a:rPr lang="en-US" altLang="ko-KR" sz="800" b="0" dirty="0">
                <a:solidFill>
                  <a:srgbClr val="0070C0"/>
                </a:solidFill>
              </a:rPr>
              <a:t>) </a:t>
            </a:r>
            <a:r>
              <a:rPr lang="ko-KR" altLang="en-US" sz="800" b="0" dirty="0"/>
              <a:t>메인 화면 </a:t>
            </a:r>
            <a:r>
              <a:rPr lang="en-US" altLang="ko-KR" sz="800" b="0" dirty="0"/>
              <a:t>&gt; </a:t>
            </a:r>
            <a:r>
              <a:rPr lang="ko-KR" altLang="en-US" sz="800" b="0" dirty="0" err="1"/>
              <a:t>미반입</a:t>
            </a:r>
            <a:r>
              <a:rPr lang="ko-KR" altLang="en-US" sz="800" b="0" dirty="0"/>
              <a:t> 현황</a:t>
            </a:r>
            <a:endParaRPr lang="en-US" altLang="ko-KR" sz="800" b="0" dirty="0"/>
          </a:p>
          <a:p>
            <a:pPr indent="-38100" eaLnBrk="1" hangingPunct="1">
              <a:lnSpc>
                <a:spcPts val="930"/>
              </a:lnSpc>
              <a:defRPr/>
            </a:pPr>
            <a:endParaRPr lang="ko-KR" altLang="en-US" sz="700" b="0" dirty="0"/>
          </a:p>
          <a:p>
            <a:pPr eaLnBrk="1" hangingPunct="1">
              <a:defRPr/>
            </a:pPr>
            <a:r>
              <a:rPr lang="ko-KR" altLang="ko-KR" sz="800" b="0" dirty="0"/>
              <a:t>2. 주요 기능</a:t>
            </a:r>
          </a:p>
          <a:p>
            <a:pPr marL="0" indent="0" eaLnBrk="1" hangingPunct="1">
              <a:defRPr/>
            </a:pPr>
            <a:r>
              <a:rPr lang="ko-KR" altLang="en-US" sz="800" b="0" dirty="0"/>
              <a:t>① 조건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콤보는 관리번호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제목 항목이 제공된다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검색 조건을 입력한다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endParaRPr lang="ko-KR" altLang="ko-KR" sz="800" b="0" dirty="0"/>
          </a:p>
          <a:p>
            <a:pPr marL="0" indent="0" eaLnBrk="1" hangingPunct="1">
              <a:defRPr/>
            </a:pPr>
            <a:r>
              <a:rPr lang="ko-KR" altLang="en-US" sz="800" b="0" dirty="0"/>
              <a:t>②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en-US" sz="800" b="0" dirty="0">
                <a:solidFill>
                  <a:srgbClr val="0070C0"/>
                </a:solidFill>
              </a:rPr>
              <a:t> </a:t>
            </a:r>
            <a:r>
              <a:rPr lang="ko-KR" altLang="en-US" sz="800" b="0" dirty="0"/>
              <a:t>조회</a:t>
            </a:r>
            <a:r>
              <a:rPr lang="en-US" altLang="ko-KR" sz="800" b="0" dirty="0"/>
              <a:t> </a:t>
            </a:r>
            <a:r>
              <a:rPr lang="ko-KR" altLang="en-US" sz="800" b="0" dirty="0"/>
              <a:t>버튼</a:t>
            </a:r>
            <a:r>
              <a:rPr lang="en-US" altLang="ko-KR" sz="800" b="0" dirty="0"/>
              <a:t>-</a:t>
            </a:r>
            <a:r>
              <a:rPr lang="ko-KR" altLang="en-US" sz="800" b="0" dirty="0"/>
              <a:t>클릭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조회조건으로 </a:t>
            </a:r>
            <a:r>
              <a:rPr lang="ko-KR" altLang="en-US" sz="800" b="0" dirty="0" err="1"/>
              <a:t>미반입</a:t>
            </a:r>
            <a:r>
              <a:rPr lang="ko-KR" altLang="en-US" sz="800" b="0" dirty="0"/>
              <a:t> 현황이 조회된다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조회된 </a:t>
            </a:r>
            <a:r>
              <a:rPr lang="ko-KR" altLang="en-US" sz="800" b="0" dirty="0" err="1"/>
              <a:t>미반입</a:t>
            </a:r>
            <a:r>
              <a:rPr lang="ko-KR" altLang="en-US" sz="800" b="0" dirty="0"/>
              <a:t> 현황 건 수가 표시된다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endParaRPr lang="en-US" altLang="ko-KR" sz="800" b="0" dirty="0"/>
          </a:p>
          <a:p>
            <a:pPr marL="0" indent="0" eaLnBrk="1" hangingPunct="1">
              <a:defRPr/>
            </a:pPr>
            <a:r>
              <a:rPr lang="ko-KR" altLang="en-US" sz="800" b="0" dirty="0"/>
              <a:t>③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en-US" sz="800" b="0" dirty="0">
                <a:solidFill>
                  <a:srgbClr val="0070C0"/>
                </a:solidFill>
              </a:rPr>
              <a:t> </a:t>
            </a:r>
            <a:r>
              <a:rPr lang="ko-KR" altLang="en-US" sz="800" b="0" dirty="0"/>
              <a:t>기록물 목록</a:t>
            </a:r>
            <a:r>
              <a:rPr lang="ko-KR" altLang="en-US" sz="800" b="0" dirty="0">
                <a:solidFill>
                  <a:srgbClr val="0070C0"/>
                </a:solidFill>
              </a:rPr>
              <a:t> </a:t>
            </a:r>
            <a:r>
              <a:rPr lang="en-US" altLang="ko-KR" sz="800" b="0" dirty="0"/>
              <a:t>-</a:t>
            </a:r>
            <a:r>
              <a:rPr lang="ko-KR" altLang="en-US" sz="800" b="0" dirty="0"/>
              <a:t>선택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선택된 기록물의 기록물 상세</a:t>
            </a:r>
            <a:r>
              <a:rPr lang="en-US" altLang="ko-KR" sz="800" b="0" dirty="0"/>
              <a:t> (UI-PDA-009) </a:t>
            </a:r>
            <a:r>
              <a:rPr lang="ko-KR" altLang="en-US" sz="800" b="0" dirty="0"/>
              <a:t>로 이동한다</a:t>
            </a:r>
            <a:r>
              <a:rPr lang="en-US" altLang="ko-KR" sz="800" b="0" dirty="0"/>
              <a:t>.</a:t>
            </a: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1000" b="0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436412"/>
              </p:ext>
            </p:extLst>
          </p:nvPr>
        </p:nvGraphicFramePr>
        <p:xfrm>
          <a:off x="6594475" y="5134217"/>
          <a:ext cx="2548800" cy="1209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7170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요구사항</a:t>
                      </a:r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SFR-031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072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900" b="1" i="0" u="none" strike="noStrike" kern="1200" cap="none" spc="0" normalizeH="0" baseline="0" dirty="0"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프로세스</a:t>
                      </a:r>
                      <a:r>
                        <a:rPr kumimoji="0" lang="en-US" altLang="ko-KR" sz="900" b="1" i="0" u="none" strike="noStrike" kern="1200" cap="none" spc="0" normalizeH="0" baseline="0" dirty="0"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6595200" y="6343986"/>
          <a:ext cx="2548800" cy="253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33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보안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직사각형 18">
            <a:extLst>
              <a:ext uri="{FF2B5EF4-FFF2-40B4-BE49-F238E27FC236}">
                <a16:creationId xmlns:a16="http://schemas.microsoft.com/office/drawing/2014/main" id="{39F6AF32-0026-46CD-8F8C-8F2CBBFEBBD6}"/>
              </a:ext>
            </a:extLst>
          </p:cNvPr>
          <p:cNvSpPr>
            <a:spLocks noChangeArrowheads="1"/>
          </p:cNvSpPr>
          <p:nvPr/>
        </p:nvSpPr>
        <p:spPr>
          <a:xfrm>
            <a:off x="375258" y="1385247"/>
            <a:ext cx="1980056" cy="243457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 dirty="0">
              <a:solidFill>
                <a:srgbClr val="FF6600"/>
              </a:solidFill>
            </a:endParaRPr>
          </a:p>
        </p:txBody>
      </p:sp>
      <p:sp>
        <p:nvSpPr>
          <p:cNvPr id="35" name="Oval 111">
            <a:extLst>
              <a:ext uri="{FF2B5EF4-FFF2-40B4-BE49-F238E27FC236}">
                <a16:creationId xmlns:a16="http://schemas.microsoft.com/office/drawing/2014/main" id="{9E312452-6603-4976-92DD-BA4A13AFE68E}"/>
              </a:ext>
            </a:extLst>
          </p:cNvPr>
          <p:cNvSpPr>
            <a:spLocks noChangeArrowheads="1"/>
          </p:cNvSpPr>
          <p:nvPr/>
        </p:nvSpPr>
        <p:spPr>
          <a:xfrm>
            <a:off x="2355314" y="1696192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2</a:t>
            </a:r>
          </a:p>
        </p:txBody>
      </p:sp>
      <p:sp>
        <p:nvSpPr>
          <p:cNvPr id="24" name="직사각형 18">
            <a:extLst>
              <a:ext uri="{FF2B5EF4-FFF2-40B4-BE49-F238E27FC236}">
                <a16:creationId xmlns:a16="http://schemas.microsoft.com/office/drawing/2014/main" id="{7633D13F-B1A9-4CB8-A54D-3E78ED743983}"/>
              </a:ext>
            </a:extLst>
          </p:cNvPr>
          <p:cNvSpPr>
            <a:spLocks noChangeArrowheads="1"/>
          </p:cNvSpPr>
          <p:nvPr/>
        </p:nvSpPr>
        <p:spPr>
          <a:xfrm>
            <a:off x="1813387" y="1628704"/>
            <a:ext cx="541927" cy="252151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21" name="Oval 111">
            <a:extLst>
              <a:ext uri="{FF2B5EF4-FFF2-40B4-BE49-F238E27FC236}">
                <a16:creationId xmlns:a16="http://schemas.microsoft.com/office/drawing/2014/main" id="{BE9E5528-ED92-4732-8C22-E0459E2473BF}"/>
              </a:ext>
            </a:extLst>
          </p:cNvPr>
          <p:cNvSpPr>
            <a:spLocks noChangeArrowheads="1"/>
          </p:cNvSpPr>
          <p:nvPr/>
        </p:nvSpPr>
        <p:spPr>
          <a:xfrm>
            <a:off x="295697" y="1165205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1</a:t>
            </a:r>
          </a:p>
        </p:txBody>
      </p:sp>
      <p:sp>
        <p:nvSpPr>
          <p:cNvPr id="26" name="직사각형 18">
            <a:extLst>
              <a:ext uri="{FF2B5EF4-FFF2-40B4-BE49-F238E27FC236}">
                <a16:creationId xmlns:a16="http://schemas.microsoft.com/office/drawing/2014/main" id="{5FA22611-2E2D-4CDC-88BC-EE0B55DD909A}"/>
              </a:ext>
            </a:extLst>
          </p:cNvPr>
          <p:cNvSpPr>
            <a:spLocks noChangeArrowheads="1"/>
          </p:cNvSpPr>
          <p:nvPr/>
        </p:nvSpPr>
        <p:spPr>
          <a:xfrm>
            <a:off x="335427" y="2098591"/>
            <a:ext cx="2753219" cy="2409909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 dirty="0">
              <a:solidFill>
                <a:srgbClr val="FF6600"/>
              </a:solidFill>
            </a:endParaRPr>
          </a:p>
        </p:txBody>
      </p:sp>
      <p:sp>
        <p:nvSpPr>
          <p:cNvPr id="27" name="Oval 111">
            <a:extLst>
              <a:ext uri="{FF2B5EF4-FFF2-40B4-BE49-F238E27FC236}">
                <a16:creationId xmlns:a16="http://schemas.microsoft.com/office/drawing/2014/main" id="{4149A148-6526-40B0-9AEE-D97399B4EC9A}"/>
              </a:ext>
            </a:extLst>
          </p:cNvPr>
          <p:cNvSpPr>
            <a:spLocks noChangeArrowheads="1"/>
          </p:cNvSpPr>
          <p:nvPr/>
        </p:nvSpPr>
        <p:spPr>
          <a:xfrm>
            <a:off x="255867" y="1878549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3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FFACC3E-2B22-48CE-AC47-AD8FBD1C1018}"/>
              </a:ext>
            </a:extLst>
          </p:cNvPr>
          <p:cNvSpPr/>
          <p:nvPr/>
        </p:nvSpPr>
        <p:spPr>
          <a:xfrm>
            <a:off x="0" y="5157172"/>
            <a:ext cx="6588823" cy="14401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ko-KR" altLang="en-US" sz="2000" b="1" i="0" u="none" strike="noStrike" cap="none" normalizeH="0" baseline="0">
              <a:solidFill>
                <a:schemeClr val="tx1"/>
              </a:solidFill>
              <a:effectLst/>
              <a:latin typeface="굴림"/>
              <a:ea typeface="굴림"/>
              <a:cs typeface="+mn-cs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70B3C7D2-04A0-456A-BD9A-C6E0D68BA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724781"/>
              </p:ext>
            </p:extLst>
          </p:nvPr>
        </p:nvGraphicFramePr>
        <p:xfrm>
          <a:off x="0" y="5157172"/>
          <a:ext cx="6588823" cy="14401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88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045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r>
                        <a:rPr lang="ko-KR" altLang="en-US" sz="900" b="1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연관 인터페이스 정보</a:t>
                      </a:r>
                      <a:endParaRPr lang="ko-KR" altLang="ko-KR" sz="9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646" marR="186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9723">
                <a:tc>
                  <a:txBody>
                    <a:bodyPr/>
                    <a:lstStyle/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>
                          <a:tab pos="450215" algn="l"/>
                        </a:tabLst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IF-RF-018 – </a:t>
                      </a:r>
                      <a:r>
                        <a:rPr lang="ko-KR" altLang="en-US" sz="900" b="1" kern="120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미반입</a:t>
                      </a: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 목록 요청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  <a:sym typeface="Wingdings"/>
                      </a:endParaRPr>
                    </a:p>
                  </a:txBody>
                  <a:tcPr marL="18646" marR="186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184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5" name="Rectangle 3"/>
          <p:cNvSpPr>
            <a:spLocks noChangeArrowheads="1"/>
          </p:cNvSpPr>
          <p:nvPr/>
        </p:nvSpPr>
        <p:spPr>
          <a:xfrm>
            <a:off x="1187450" y="333375"/>
            <a:ext cx="2736850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ko-KR" altLang="en-US" sz="900" b="0" dirty="0"/>
              <a:t>반입</a:t>
            </a:r>
            <a:r>
              <a:rPr lang="en-US" altLang="ko-KR" sz="900" b="0" dirty="0"/>
              <a:t>/</a:t>
            </a:r>
            <a:r>
              <a:rPr lang="ko-KR" altLang="en-US" sz="900" b="0" dirty="0"/>
              <a:t>반출</a:t>
            </a:r>
            <a:r>
              <a:rPr lang="en-US" altLang="ko-KR" sz="900" b="0" dirty="0"/>
              <a:t>(1/2)</a:t>
            </a:r>
          </a:p>
        </p:txBody>
      </p:sp>
      <p:sp>
        <p:nvSpPr>
          <p:cNvPr id="30736" name="Rectangle 4"/>
          <p:cNvSpPr>
            <a:spLocks noChangeArrowheads="1"/>
          </p:cNvSpPr>
          <p:nvPr/>
        </p:nvSpPr>
        <p:spPr>
          <a:xfrm>
            <a:off x="5435600" y="333375"/>
            <a:ext cx="1152525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en-US" altLang="ko-KR" sz="900" b="0" dirty="0"/>
              <a:t>UI-PDA-012</a:t>
            </a:r>
          </a:p>
        </p:txBody>
      </p:sp>
      <p:sp>
        <p:nvSpPr>
          <p:cNvPr id="30738" name="Rectangle 3"/>
          <p:cNvSpPr>
            <a:spLocks noChangeArrowheads="1"/>
          </p:cNvSpPr>
          <p:nvPr/>
        </p:nvSpPr>
        <p:spPr>
          <a:xfrm>
            <a:off x="468313" y="571500"/>
            <a:ext cx="5543550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ko-KR" altLang="en-US" sz="900" dirty="0"/>
              <a:t>메인 화면 </a:t>
            </a:r>
            <a:r>
              <a:rPr lang="en-US" altLang="ko-KR" sz="900" dirty="0"/>
              <a:t>&gt; </a:t>
            </a:r>
            <a:r>
              <a:rPr lang="ko-KR" altLang="en-US" sz="900" dirty="0"/>
              <a:t>반입</a:t>
            </a:r>
            <a:r>
              <a:rPr lang="en-US" altLang="ko-KR" sz="900" dirty="0"/>
              <a:t>/</a:t>
            </a:r>
            <a:r>
              <a:rPr lang="ko-KR" altLang="en-US" sz="900" dirty="0"/>
              <a:t>반출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>
          <a:xfrm>
            <a:off x="6588224" y="548249"/>
            <a:ext cx="2555776" cy="460683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130175" indent="-130175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r>
              <a:rPr lang="en-US" altLang="ko-KR" sz="800" b="0" dirty="0"/>
              <a:t>1. </a:t>
            </a:r>
            <a:r>
              <a:rPr lang="ko-KR" altLang="en-US" sz="800" b="0" dirty="0"/>
              <a:t>개요</a:t>
            </a:r>
          </a:p>
          <a:p>
            <a:pPr indent="-38100" eaLnBrk="1" hangingPunct="1">
              <a:lnSpc>
                <a:spcPts val="930"/>
              </a:lnSpc>
              <a:defRPr/>
            </a:pPr>
            <a:r>
              <a:rPr lang="ko-KR" altLang="en-US" sz="800" dirty="0"/>
              <a:t>반입</a:t>
            </a:r>
            <a:r>
              <a:rPr lang="en-US" altLang="ko-KR" sz="800" dirty="0"/>
              <a:t>/</a:t>
            </a:r>
            <a:r>
              <a:rPr lang="ko-KR" altLang="en-US" sz="800" dirty="0"/>
              <a:t>반출</a:t>
            </a:r>
            <a:endParaRPr lang="en-US" altLang="ko-KR" sz="800" dirty="0"/>
          </a:p>
          <a:p>
            <a:pPr indent="-38100" eaLnBrk="1" hangingPunct="1">
              <a:lnSpc>
                <a:spcPts val="930"/>
              </a:lnSpc>
              <a:defRPr/>
            </a:pPr>
            <a:r>
              <a:rPr lang="en-US" altLang="ko-KR" sz="800" b="0" dirty="0">
                <a:solidFill>
                  <a:srgbClr val="0070C0"/>
                </a:solidFill>
              </a:rPr>
              <a:t>(</a:t>
            </a:r>
            <a:r>
              <a:rPr lang="ko-KR" altLang="en-US" sz="800" b="0" dirty="0">
                <a:solidFill>
                  <a:srgbClr val="0070C0"/>
                </a:solidFill>
              </a:rPr>
              <a:t>경로</a:t>
            </a:r>
            <a:r>
              <a:rPr lang="en-US" altLang="ko-KR" sz="800" b="0" dirty="0">
                <a:solidFill>
                  <a:srgbClr val="0070C0"/>
                </a:solidFill>
              </a:rPr>
              <a:t>) </a:t>
            </a:r>
            <a:r>
              <a:rPr lang="ko-KR" altLang="en-US" sz="800" b="0" dirty="0"/>
              <a:t>메인 화면 </a:t>
            </a:r>
            <a:r>
              <a:rPr lang="en-US" altLang="ko-KR" sz="800" b="0" dirty="0"/>
              <a:t>&gt; </a:t>
            </a:r>
            <a:r>
              <a:rPr lang="ko-KR" altLang="en-US" sz="800" b="0" dirty="0"/>
              <a:t>반입</a:t>
            </a:r>
            <a:r>
              <a:rPr lang="en-US" altLang="ko-KR" sz="800" b="0" dirty="0"/>
              <a:t>/</a:t>
            </a:r>
            <a:r>
              <a:rPr lang="ko-KR" altLang="en-US" sz="800" b="0" dirty="0"/>
              <a:t>반출</a:t>
            </a:r>
            <a:endParaRPr lang="en-US" altLang="ko-KR" sz="800" b="0" dirty="0"/>
          </a:p>
          <a:p>
            <a:pPr indent="-38100" eaLnBrk="1" hangingPunct="1">
              <a:lnSpc>
                <a:spcPts val="930"/>
              </a:lnSpc>
              <a:defRPr/>
            </a:pPr>
            <a:endParaRPr lang="ko-KR" altLang="en-US" sz="700" b="0" dirty="0"/>
          </a:p>
          <a:p>
            <a:pPr eaLnBrk="1" hangingPunct="1">
              <a:defRPr/>
            </a:pPr>
            <a:r>
              <a:rPr lang="ko-KR" altLang="ko-KR" sz="800" b="0" dirty="0"/>
              <a:t>2. 주요 기능</a:t>
            </a:r>
          </a:p>
          <a:p>
            <a:pPr marL="0" indent="0" eaLnBrk="1" hangingPunct="1">
              <a:defRPr/>
            </a:pPr>
            <a:r>
              <a:rPr lang="ko-KR" altLang="en-US" sz="800" b="0" dirty="0"/>
              <a:t>①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en-US" sz="800" b="0" dirty="0">
                <a:solidFill>
                  <a:srgbClr val="0070C0"/>
                </a:solidFill>
              </a:rPr>
              <a:t> </a:t>
            </a:r>
            <a:r>
              <a:rPr lang="ko-KR" altLang="en-US" sz="800" b="0" dirty="0"/>
              <a:t>구분</a:t>
            </a:r>
            <a:r>
              <a:rPr lang="en-US" altLang="ko-KR" sz="800" b="0" dirty="0"/>
              <a:t> </a:t>
            </a:r>
            <a:r>
              <a:rPr lang="ko-KR" altLang="en-US" sz="800" b="0" dirty="0"/>
              <a:t>콤보</a:t>
            </a:r>
            <a:r>
              <a:rPr lang="en-US" altLang="ko-KR" sz="800" b="0" dirty="0"/>
              <a:t>-</a:t>
            </a:r>
            <a:r>
              <a:rPr lang="ko-KR" altLang="en-US" sz="800" b="0" dirty="0"/>
              <a:t>변경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반입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반출 항목이 제공된다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의뢰서가 갱신된다</a:t>
            </a:r>
            <a:r>
              <a:rPr lang="en-US" altLang="ko-KR" sz="800" b="0" dirty="0"/>
              <a:t>.</a:t>
            </a:r>
            <a:endParaRPr lang="ko-KR" altLang="ko-KR" sz="800" b="0" dirty="0"/>
          </a:p>
          <a:p>
            <a:pPr marL="0" indent="0" eaLnBrk="1" hangingPunct="1">
              <a:defRPr/>
            </a:pPr>
            <a:r>
              <a:rPr lang="ko-KR" altLang="en-US" sz="800" b="0" dirty="0"/>
              <a:t>②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en-US" sz="800" b="0" dirty="0">
                <a:solidFill>
                  <a:srgbClr val="0070C0"/>
                </a:solidFill>
              </a:rPr>
              <a:t> </a:t>
            </a:r>
            <a:r>
              <a:rPr lang="ko-KR" altLang="en-US" sz="800" b="0" dirty="0"/>
              <a:t>의뢰서</a:t>
            </a:r>
            <a:r>
              <a:rPr lang="en-US" altLang="ko-KR" sz="800" b="0" dirty="0"/>
              <a:t> </a:t>
            </a:r>
            <a:r>
              <a:rPr lang="ko-KR" altLang="en-US" sz="800" b="0" dirty="0"/>
              <a:t>콤보</a:t>
            </a:r>
            <a:r>
              <a:rPr lang="en-US" altLang="ko-KR" sz="800" b="0" dirty="0"/>
              <a:t>-</a:t>
            </a:r>
            <a:r>
              <a:rPr lang="ko-KR" altLang="en-US" sz="800" b="0" dirty="0"/>
              <a:t>선택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선택된 의뢰서 요청자를 표시한다</a:t>
            </a:r>
            <a:r>
              <a:rPr lang="en-US" altLang="ko-KR" sz="800" b="0" dirty="0"/>
              <a:t>.</a:t>
            </a:r>
          </a:p>
          <a:p>
            <a:pPr marL="0" indent="0" eaLnBrk="1" hangingPunct="1">
              <a:defRPr/>
            </a:pPr>
            <a:r>
              <a:rPr lang="ko-KR" altLang="en-US" sz="800" b="0" dirty="0"/>
              <a:t>③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en-US" sz="800" b="0" dirty="0">
                <a:solidFill>
                  <a:srgbClr val="0070C0"/>
                </a:solidFill>
              </a:rPr>
              <a:t> </a:t>
            </a:r>
            <a:r>
              <a:rPr lang="ko-KR" altLang="en-US" sz="800" b="0" dirty="0"/>
              <a:t>조회 버튼</a:t>
            </a:r>
            <a:r>
              <a:rPr lang="en-US" altLang="ko-KR" sz="800" b="0" dirty="0"/>
              <a:t>-</a:t>
            </a:r>
            <a:r>
              <a:rPr lang="ko-KR" altLang="en-US" sz="800" b="0" dirty="0"/>
              <a:t>클릭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선택된 의뢰서를 조회하여 대상 목록을 갱신한다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전체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확인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판독 총계를 갱신한다</a:t>
            </a:r>
            <a:r>
              <a:rPr lang="en-US" altLang="ko-KR" sz="800" b="0" dirty="0"/>
              <a:t>.</a:t>
            </a:r>
          </a:p>
          <a:p>
            <a:pPr marL="0" indent="0" eaLnBrk="1" hangingPunct="1">
              <a:defRPr/>
            </a:pPr>
            <a:r>
              <a:rPr lang="ko-KR" altLang="en-US" sz="800" b="0" dirty="0"/>
              <a:t>④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en-US" sz="800" b="0" dirty="0">
                <a:solidFill>
                  <a:srgbClr val="0070C0"/>
                </a:solidFill>
              </a:rPr>
              <a:t> </a:t>
            </a:r>
            <a:r>
              <a:rPr lang="ko-KR" altLang="en-US" sz="800" b="0" dirty="0"/>
              <a:t>확인 버튼</a:t>
            </a:r>
            <a:r>
              <a:rPr lang="en-US" altLang="ko-KR" sz="800" b="0" dirty="0"/>
              <a:t>-</a:t>
            </a:r>
            <a:r>
              <a:rPr lang="ko-KR" altLang="en-US" sz="800" b="0" dirty="0"/>
              <a:t>클릭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반입</a:t>
            </a:r>
            <a:r>
              <a:rPr lang="en-US" altLang="ko-KR" sz="800" b="0" dirty="0"/>
              <a:t>/</a:t>
            </a:r>
            <a:r>
              <a:rPr lang="ko-KR" altLang="en-US" sz="800" b="0" dirty="0"/>
              <a:t>반출 요청을 처리한다</a:t>
            </a:r>
            <a:r>
              <a:rPr lang="en-US" altLang="ko-KR" sz="800" b="0" dirty="0"/>
              <a:t>.</a:t>
            </a:r>
          </a:p>
          <a:p>
            <a:pPr marL="0" indent="0" eaLnBrk="1" hangingPunct="1">
              <a:defRPr/>
            </a:pPr>
            <a:r>
              <a:rPr lang="ko-KR" altLang="en-US" sz="800" b="0" dirty="0"/>
              <a:t>⑤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en-US" sz="800" b="0" dirty="0">
                <a:solidFill>
                  <a:srgbClr val="0070C0"/>
                </a:solidFill>
              </a:rPr>
              <a:t> </a:t>
            </a:r>
            <a:r>
              <a:rPr lang="ko-KR" altLang="en-US" sz="800" b="0" dirty="0"/>
              <a:t>사용자확인</a:t>
            </a:r>
            <a:r>
              <a:rPr lang="en-US" altLang="ko-KR" sz="800" b="0" dirty="0"/>
              <a:t> </a:t>
            </a:r>
            <a:r>
              <a:rPr lang="ko-KR" altLang="en-US" sz="800" b="0" dirty="0"/>
              <a:t>버튼</a:t>
            </a:r>
            <a:r>
              <a:rPr lang="en-US" altLang="ko-KR" sz="800" b="0" dirty="0"/>
              <a:t>-</a:t>
            </a:r>
            <a:r>
              <a:rPr lang="ko-KR" altLang="en-US" sz="800" b="0" dirty="0"/>
              <a:t>클릭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선택된 관리번호의 기록물을 사용자확인 처리 상태로 변경한다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인수자 체크 시 인수자 서명을 먼저 처리하여야 한다</a:t>
            </a:r>
            <a:r>
              <a:rPr lang="en-US" altLang="ko-KR" sz="800" b="0" dirty="0"/>
              <a:t>.</a:t>
            </a: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r>
              <a:rPr lang="ko-KR" altLang="en-US" sz="800" b="0" dirty="0"/>
              <a:t>⑥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en-US" sz="800" b="0" dirty="0">
                <a:solidFill>
                  <a:srgbClr val="0070C0"/>
                </a:solidFill>
              </a:rPr>
              <a:t> </a:t>
            </a:r>
            <a:r>
              <a:rPr lang="ko-KR" altLang="en-US" sz="800" b="0" dirty="0"/>
              <a:t>서명 버튼</a:t>
            </a:r>
            <a:r>
              <a:rPr lang="en-US" altLang="ko-KR" sz="800" b="0" dirty="0"/>
              <a:t>-</a:t>
            </a:r>
            <a:r>
              <a:rPr lang="ko-KR" altLang="en-US" sz="800" b="0" dirty="0"/>
              <a:t>클릭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서명확인 팝업이 뜬다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서명확인 처리 시 이름이 표시된다</a:t>
            </a:r>
            <a:r>
              <a:rPr lang="en-US" altLang="ko-KR" sz="800" b="0" dirty="0"/>
              <a:t>.</a:t>
            </a:r>
          </a:p>
          <a:p>
            <a:pPr marL="0" indent="0" eaLnBrk="1" hangingPunct="1">
              <a:defRPr/>
            </a:pPr>
            <a:r>
              <a:rPr lang="ko-KR" altLang="en-US" sz="800" b="0" dirty="0"/>
              <a:t>⑦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en-US" sz="800" b="0" dirty="0">
                <a:solidFill>
                  <a:srgbClr val="0070C0"/>
                </a:solidFill>
              </a:rPr>
              <a:t> </a:t>
            </a:r>
            <a:r>
              <a:rPr lang="ko-KR" altLang="en-US" sz="800" b="0" dirty="0"/>
              <a:t>정보 버튼</a:t>
            </a:r>
            <a:r>
              <a:rPr lang="en-US" altLang="ko-KR" sz="800" b="0" dirty="0"/>
              <a:t>-</a:t>
            </a:r>
            <a:r>
              <a:rPr lang="ko-KR" altLang="en-US" sz="800" b="0" dirty="0"/>
              <a:t>클릭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en-US" altLang="ko-KR" sz="800" b="0" dirty="0"/>
              <a:t>BOX,</a:t>
            </a:r>
            <a:r>
              <a:rPr lang="ko-KR" altLang="en-US" sz="800" b="0" dirty="0"/>
              <a:t>관리번호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형태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제목</a:t>
            </a:r>
            <a:r>
              <a:rPr lang="en-US" altLang="ko-KR" sz="800" b="0" dirty="0"/>
              <a:t>, </a:t>
            </a:r>
            <a:r>
              <a:rPr lang="ko-KR" altLang="en-US" sz="800" b="0" dirty="0" err="1"/>
              <a:t>현위치</a:t>
            </a:r>
            <a:r>
              <a:rPr lang="en-US" altLang="ko-KR" sz="800" b="0" dirty="0"/>
              <a:t>, </a:t>
            </a:r>
            <a:r>
              <a:rPr lang="ko-KR" altLang="en-US" sz="800" b="0" dirty="0" err="1"/>
              <a:t>반출순번이</a:t>
            </a:r>
            <a:r>
              <a:rPr lang="ko-KR" altLang="en-US" sz="800" b="0" dirty="0"/>
              <a:t> 갱신된다</a:t>
            </a:r>
            <a:r>
              <a:rPr lang="en-US" altLang="ko-KR" sz="800" b="0" dirty="0"/>
              <a:t>.</a:t>
            </a:r>
          </a:p>
          <a:p>
            <a:pPr marL="0" indent="0" eaLnBrk="1" hangingPunct="1">
              <a:defRPr/>
            </a:pPr>
            <a:r>
              <a:rPr lang="ko-KR" altLang="en-US" sz="800" b="0" dirty="0"/>
              <a:t>⑧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en-US" sz="800" b="0" dirty="0">
                <a:solidFill>
                  <a:srgbClr val="0070C0"/>
                </a:solidFill>
              </a:rPr>
              <a:t> </a:t>
            </a:r>
            <a:r>
              <a:rPr lang="ko-KR" altLang="en-US" sz="800" b="0" dirty="0"/>
              <a:t>삭제 버튼</a:t>
            </a:r>
            <a:r>
              <a:rPr lang="en-US" altLang="ko-KR" sz="800" b="0" dirty="0"/>
              <a:t>-</a:t>
            </a:r>
            <a:r>
              <a:rPr lang="ko-KR" altLang="en-US" sz="800" b="0" dirty="0"/>
              <a:t>클릭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상태 </a:t>
            </a:r>
            <a:r>
              <a:rPr lang="en-US" altLang="ko-KR" sz="800" b="0" dirty="0"/>
              <a:t>‘</a:t>
            </a:r>
            <a:r>
              <a:rPr lang="ko-KR" altLang="en-US" sz="800" b="0" dirty="0"/>
              <a:t>추가</a:t>
            </a:r>
            <a:r>
              <a:rPr lang="en-US" altLang="ko-KR" sz="800" b="0" dirty="0"/>
              <a:t>’ </a:t>
            </a:r>
            <a:r>
              <a:rPr lang="ko-KR" altLang="en-US" sz="800" b="0" dirty="0"/>
              <a:t> 삭제 처리</a:t>
            </a:r>
            <a:endParaRPr lang="en-US" altLang="ko-KR" sz="800" b="0" dirty="0"/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algn="ctr" eaLnBrk="1" hangingPunct="1">
              <a:defRPr/>
            </a:pPr>
            <a:r>
              <a:rPr lang="ko-KR" altLang="en-US" sz="800" dirty="0"/>
              <a:t>다음페이지에 계속</a:t>
            </a:r>
            <a:endParaRPr lang="en-US" altLang="ko-KR" sz="800" dirty="0"/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1000" b="0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760540"/>
              </p:ext>
            </p:extLst>
          </p:nvPr>
        </p:nvGraphicFramePr>
        <p:xfrm>
          <a:off x="6594475" y="5134217"/>
          <a:ext cx="2548800" cy="1209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7170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요구사항</a:t>
                      </a:r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SFR-032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072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900" b="1" i="0" u="none" strike="noStrike" kern="1200" cap="none" spc="0" normalizeH="0" baseline="0" dirty="0"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프로세스</a:t>
                      </a:r>
                      <a:r>
                        <a:rPr kumimoji="0" lang="en-US" altLang="ko-KR" sz="900" b="1" i="0" u="none" strike="noStrike" kern="1200" cap="none" spc="0" normalizeH="0" baseline="0" dirty="0"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6595200" y="6343986"/>
          <a:ext cx="2548800" cy="253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33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보안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CAF57971-F4F9-4D64-83DC-2C61016C0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908050"/>
            <a:ext cx="2023262" cy="3600450"/>
          </a:xfrm>
          <a:prstGeom prst="rect">
            <a:avLst/>
          </a:prstGeom>
        </p:spPr>
      </p:pic>
      <p:sp>
        <p:nvSpPr>
          <p:cNvPr id="46" name="직사각형 18">
            <a:extLst>
              <a:ext uri="{FF2B5EF4-FFF2-40B4-BE49-F238E27FC236}">
                <a16:creationId xmlns:a16="http://schemas.microsoft.com/office/drawing/2014/main" id="{D34C7FB2-494C-4073-A410-809B4F54D336}"/>
              </a:ext>
            </a:extLst>
          </p:cNvPr>
          <p:cNvSpPr>
            <a:spLocks noChangeArrowheads="1"/>
          </p:cNvSpPr>
          <p:nvPr/>
        </p:nvSpPr>
        <p:spPr>
          <a:xfrm>
            <a:off x="662856" y="1416794"/>
            <a:ext cx="916750" cy="176321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47" name="Oval 111">
            <a:extLst>
              <a:ext uri="{FF2B5EF4-FFF2-40B4-BE49-F238E27FC236}">
                <a16:creationId xmlns:a16="http://schemas.microsoft.com/office/drawing/2014/main" id="{D6C45822-F53F-414B-81AA-A954D977B3A1}"/>
              </a:ext>
            </a:extLst>
          </p:cNvPr>
          <p:cNvSpPr>
            <a:spLocks noChangeArrowheads="1"/>
          </p:cNvSpPr>
          <p:nvPr/>
        </p:nvSpPr>
        <p:spPr>
          <a:xfrm>
            <a:off x="2233604" y="1263662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3</a:t>
            </a:r>
          </a:p>
        </p:txBody>
      </p:sp>
      <p:sp>
        <p:nvSpPr>
          <p:cNvPr id="48" name="직사각형 18">
            <a:extLst>
              <a:ext uri="{FF2B5EF4-FFF2-40B4-BE49-F238E27FC236}">
                <a16:creationId xmlns:a16="http://schemas.microsoft.com/office/drawing/2014/main" id="{BCC59F64-F5C4-4B01-98D6-614C4A3CEEF1}"/>
              </a:ext>
            </a:extLst>
          </p:cNvPr>
          <p:cNvSpPr>
            <a:spLocks noChangeArrowheads="1"/>
          </p:cNvSpPr>
          <p:nvPr/>
        </p:nvSpPr>
        <p:spPr>
          <a:xfrm>
            <a:off x="1604233" y="1411590"/>
            <a:ext cx="640408" cy="156043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49" name="직사각형 18">
            <a:extLst>
              <a:ext uri="{FF2B5EF4-FFF2-40B4-BE49-F238E27FC236}">
                <a16:creationId xmlns:a16="http://schemas.microsoft.com/office/drawing/2014/main" id="{E3E424E7-5135-497A-8ACE-7C496605596F}"/>
              </a:ext>
            </a:extLst>
          </p:cNvPr>
          <p:cNvSpPr>
            <a:spLocks noChangeArrowheads="1"/>
          </p:cNvSpPr>
          <p:nvPr/>
        </p:nvSpPr>
        <p:spPr>
          <a:xfrm>
            <a:off x="639084" y="1590507"/>
            <a:ext cx="965150" cy="216027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50" name="Oval 111">
            <a:extLst>
              <a:ext uri="{FF2B5EF4-FFF2-40B4-BE49-F238E27FC236}">
                <a16:creationId xmlns:a16="http://schemas.microsoft.com/office/drawing/2014/main" id="{F4E72F2C-B55C-452F-899E-3DA2A2F53D9C}"/>
              </a:ext>
            </a:extLst>
          </p:cNvPr>
          <p:cNvSpPr>
            <a:spLocks noChangeArrowheads="1"/>
          </p:cNvSpPr>
          <p:nvPr/>
        </p:nvSpPr>
        <p:spPr>
          <a:xfrm>
            <a:off x="181355" y="1555745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2</a:t>
            </a:r>
          </a:p>
        </p:txBody>
      </p:sp>
      <p:sp>
        <p:nvSpPr>
          <p:cNvPr id="52" name="Oval 111">
            <a:extLst>
              <a:ext uri="{FF2B5EF4-FFF2-40B4-BE49-F238E27FC236}">
                <a16:creationId xmlns:a16="http://schemas.microsoft.com/office/drawing/2014/main" id="{678609BD-AFF4-4BFD-96A4-2D0EEE0F9F59}"/>
              </a:ext>
            </a:extLst>
          </p:cNvPr>
          <p:cNvSpPr>
            <a:spLocks noChangeArrowheads="1"/>
          </p:cNvSpPr>
          <p:nvPr/>
        </p:nvSpPr>
        <p:spPr>
          <a:xfrm>
            <a:off x="2255843" y="1593115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4</a:t>
            </a:r>
          </a:p>
        </p:txBody>
      </p:sp>
      <p:sp>
        <p:nvSpPr>
          <p:cNvPr id="53" name="직사각형 18">
            <a:extLst>
              <a:ext uri="{FF2B5EF4-FFF2-40B4-BE49-F238E27FC236}">
                <a16:creationId xmlns:a16="http://schemas.microsoft.com/office/drawing/2014/main" id="{AB8FC174-39BE-4289-A4C1-44E1C33A5632}"/>
              </a:ext>
            </a:extLst>
          </p:cNvPr>
          <p:cNvSpPr>
            <a:spLocks noChangeArrowheads="1"/>
          </p:cNvSpPr>
          <p:nvPr/>
        </p:nvSpPr>
        <p:spPr>
          <a:xfrm>
            <a:off x="1626472" y="1613338"/>
            <a:ext cx="640408" cy="195551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54" name="Oval 111">
            <a:extLst>
              <a:ext uri="{FF2B5EF4-FFF2-40B4-BE49-F238E27FC236}">
                <a16:creationId xmlns:a16="http://schemas.microsoft.com/office/drawing/2014/main" id="{55E94511-6CF5-4414-AA9C-2E6C80515886}"/>
              </a:ext>
            </a:extLst>
          </p:cNvPr>
          <p:cNvSpPr>
            <a:spLocks noChangeArrowheads="1"/>
          </p:cNvSpPr>
          <p:nvPr/>
        </p:nvSpPr>
        <p:spPr>
          <a:xfrm>
            <a:off x="2267045" y="1806571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5</a:t>
            </a:r>
          </a:p>
        </p:txBody>
      </p:sp>
      <p:sp>
        <p:nvSpPr>
          <p:cNvPr id="55" name="직사각형 18">
            <a:extLst>
              <a:ext uri="{FF2B5EF4-FFF2-40B4-BE49-F238E27FC236}">
                <a16:creationId xmlns:a16="http://schemas.microsoft.com/office/drawing/2014/main" id="{05D36B13-E794-46BC-A974-BAE30B5724AE}"/>
              </a:ext>
            </a:extLst>
          </p:cNvPr>
          <p:cNvSpPr>
            <a:spLocks noChangeArrowheads="1"/>
          </p:cNvSpPr>
          <p:nvPr/>
        </p:nvSpPr>
        <p:spPr>
          <a:xfrm>
            <a:off x="1320170" y="2231033"/>
            <a:ext cx="438178" cy="252151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56" name="직사각형 18">
            <a:extLst>
              <a:ext uri="{FF2B5EF4-FFF2-40B4-BE49-F238E27FC236}">
                <a16:creationId xmlns:a16="http://schemas.microsoft.com/office/drawing/2014/main" id="{265BED75-28EB-4D88-B1F7-17ECCB67991D}"/>
              </a:ext>
            </a:extLst>
          </p:cNvPr>
          <p:cNvSpPr>
            <a:spLocks noChangeArrowheads="1"/>
          </p:cNvSpPr>
          <p:nvPr/>
        </p:nvSpPr>
        <p:spPr>
          <a:xfrm>
            <a:off x="1626472" y="1979397"/>
            <a:ext cx="640408" cy="194090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57" name="직사각형 18">
            <a:extLst>
              <a:ext uri="{FF2B5EF4-FFF2-40B4-BE49-F238E27FC236}">
                <a16:creationId xmlns:a16="http://schemas.microsoft.com/office/drawing/2014/main" id="{956FFCF1-1C62-4D94-BCAE-15C36C889A9E}"/>
              </a:ext>
            </a:extLst>
          </p:cNvPr>
          <p:cNvSpPr>
            <a:spLocks noChangeArrowheads="1"/>
          </p:cNvSpPr>
          <p:nvPr/>
        </p:nvSpPr>
        <p:spPr>
          <a:xfrm>
            <a:off x="1609569" y="1797139"/>
            <a:ext cx="635072" cy="169715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58" name="Oval 111">
            <a:extLst>
              <a:ext uri="{FF2B5EF4-FFF2-40B4-BE49-F238E27FC236}">
                <a16:creationId xmlns:a16="http://schemas.microsoft.com/office/drawing/2014/main" id="{488C0108-5C41-4317-8813-AB4B03DA00B6}"/>
              </a:ext>
            </a:extLst>
          </p:cNvPr>
          <p:cNvSpPr>
            <a:spLocks noChangeArrowheads="1"/>
          </p:cNvSpPr>
          <p:nvPr/>
        </p:nvSpPr>
        <p:spPr>
          <a:xfrm>
            <a:off x="2290358" y="2039392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6</a:t>
            </a:r>
          </a:p>
        </p:txBody>
      </p:sp>
      <p:sp>
        <p:nvSpPr>
          <p:cNvPr id="59" name="Oval 111">
            <a:extLst>
              <a:ext uri="{FF2B5EF4-FFF2-40B4-BE49-F238E27FC236}">
                <a16:creationId xmlns:a16="http://schemas.microsoft.com/office/drawing/2014/main" id="{A5D1AB5F-7735-45BE-8744-E844CB7DEC6B}"/>
              </a:ext>
            </a:extLst>
          </p:cNvPr>
          <p:cNvSpPr>
            <a:spLocks noChangeArrowheads="1"/>
          </p:cNvSpPr>
          <p:nvPr/>
        </p:nvSpPr>
        <p:spPr>
          <a:xfrm>
            <a:off x="1099325" y="2151257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7</a:t>
            </a:r>
          </a:p>
        </p:txBody>
      </p:sp>
      <p:sp>
        <p:nvSpPr>
          <p:cNvPr id="60" name="Oval 111">
            <a:extLst>
              <a:ext uri="{FF2B5EF4-FFF2-40B4-BE49-F238E27FC236}">
                <a16:creationId xmlns:a16="http://schemas.microsoft.com/office/drawing/2014/main" id="{E95016B2-C70F-4D26-AAEE-81FCF64509FD}"/>
              </a:ext>
            </a:extLst>
          </p:cNvPr>
          <p:cNvSpPr>
            <a:spLocks noChangeArrowheads="1"/>
          </p:cNvSpPr>
          <p:nvPr/>
        </p:nvSpPr>
        <p:spPr>
          <a:xfrm>
            <a:off x="2303457" y="2289006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8</a:t>
            </a:r>
          </a:p>
        </p:txBody>
      </p:sp>
      <p:sp>
        <p:nvSpPr>
          <p:cNvPr id="61" name="Oval 111">
            <a:extLst>
              <a:ext uri="{FF2B5EF4-FFF2-40B4-BE49-F238E27FC236}">
                <a16:creationId xmlns:a16="http://schemas.microsoft.com/office/drawing/2014/main" id="{BA8E69BA-F31C-4D47-AEE5-748F38CD46EA}"/>
              </a:ext>
            </a:extLst>
          </p:cNvPr>
          <p:cNvSpPr>
            <a:spLocks noChangeArrowheads="1"/>
          </p:cNvSpPr>
          <p:nvPr/>
        </p:nvSpPr>
        <p:spPr>
          <a:xfrm>
            <a:off x="300038" y="1251585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1</a:t>
            </a:r>
          </a:p>
        </p:txBody>
      </p:sp>
      <p:sp>
        <p:nvSpPr>
          <p:cNvPr id="62" name="직사각형 18">
            <a:extLst>
              <a:ext uri="{FF2B5EF4-FFF2-40B4-BE49-F238E27FC236}">
                <a16:creationId xmlns:a16="http://schemas.microsoft.com/office/drawing/2014/main" id="{B499F605-AA74-43D9-A2F2-2906D0D179A5}"/>
              </a:ext>
            </a:extLst>
          </p:cNvPr>
          <p:cNvSpPr>
            <a:spLocks noChangeArrowheads="1"/>
          </p:cNvSpPr>
          <p:nvPr/>
        </p:nvSpPr>
        <p:spPr>
          <a:xfrm>
            <a:off x="1781826" y="2221266"/>
            <a:ext cx="508532" cy="252151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B20AB61-77F3-4963-9C40-5BE4CD431E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0211" y="2493237"/>
            <a:ext cx="876190" cy="2015264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AA593308-EC3B-44E1-8B80-F2B9788708DC}"/>
              </a:ext>
            </a:extLst>
          </p:cNvPr>
          <p:cNvSpPr/>
          <p:nvPr/>
        </p:nvSpPr>
        <p:spPr>
          <a:xfrm>
            <a:off x="0" y="5157172"/>
            <a:ext cx="6588823" cy="14401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ko-KR" altLang="en-US" sz="2000" b="1" i="0" u="none" strike="noStrike" cap="none" normalizeH="0" baseline="0">
              <a:solidFill>
                <a:schemeClr val="tx1"/>
              </a:solidFill>
              <a:effectLst/>
              <a:latin typeface="굴림"/>
              <a:ea typeface="굴림"/>
              <a:cs typeface="+mn-cs"/>
            </a:endParaRP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28B94F18-63F6-4FEA-9B02-9D58A67A7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550970"/>
              </p:ext>
            </p:extLst>
          </p:nvPr>
        </p:nvGraphicFramePr>
        <p:xfrm>
          <a:off x="0" y="4840677"/>
          <a:ext cx="6588823" cy="17566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88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045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r>
                        <a:rPr lang="ko-KR" altLang="en-US" sz="900" b="1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연관 인터페이스 정보</a:t>
                      </a:r>
                      <a:endParaRPr lang="ko-KR" altLang="ko-KR" sz="9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646" marR="186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9723">
                <a:tc>
                  <a:txBody>
                    <a:bodyPr/>
                    <a:lstStyle/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>
                          <a:tab pos="450215" algn="l"/>
                        </a:tabLst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IF-RF-006 – </a:t>
                      </a: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반입 의뢰서 목록 요청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  <a:sym typeface="Wingdings"/>
                      </a:endParaRP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>
                          <a:tab pos="450215" algn="l"/>
                        </a:tabLst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IF-RF-006 – </a:t>
                      </a: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반출 의뢰서 목록 요청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  <a:sym typeface="Wingdings"/>
                      </a:endParaRP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>
                          <a:tab pos="450215" algn="l"/>
                        </a:tabLst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IF-RF-007 – </a:t>
                      </a: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반입 기록물 목록 요청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  <a:sym typeface="Wingdings"/>
                      </a:endParaRP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>
                          <a:tab pos="450215" algn="l"/>
                        </a:tabLst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IF-RF-008 – </a:t>
                      </a: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반출 기록물 목록 요청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  <a:sym typeface="Wingdings"/>
                      </a:endParaRP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>
                          <a:tab pos="450215" algn="l"/>
                        </a:tabLst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IF-RF-009 – </a:t>
                      </a: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반입 처리 요청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  <a:sym typeface="Wingdings"/>
                      </a:endParaRP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>
                          <a:tab pos="450215" algn="l"/>
                        </a:tabLst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IF-RF-010 - </a:t>
                      </a: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반출 처리 요청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  <a:sym typeface="Wingdings"/>
                      </a:endParaRP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>
                          <a:tab pos="450215" algn="l"/>
                        </a:tabLst>
                        <a:defRPr/>
                      </a:pPr>
                      <a:endParaRPr lang="en-US" altLang="ko-KR" sz="900" b="1" kern="12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  <a:sym typeface="Wingdings"/>
                      </a:endParaRPr>
                    </a:p>
                  </a:txBody>
                  <a:tcPr marL="18646" marR="186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15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6EAA8F4-8706-4A15-880A-2EE27CF68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928552"/>
            <a:ext cx="2011741" cy="3579948"/>
          </a:xfrm>
          <a:prstGeom prst="rect">
            <a:avLst/>
          </a:prstGeom>
        </p:spPr>
      </p:pic>
      <p:sp>
        <p:nvSpPr>
          <p:cNvPr id="30735" name="Rectangle 3"/>
          <p:cNvSpPr>
            <a:spLocks noChangeArrowheads="1"/>
          </p:cNvSpPr>
          <p:nvPr/>
        </p:nvSpPr>
        <p:spPr>
          <a:xfrm>
            <a:off x="1187450" y="333375"/>
            <a:ext cx="2736850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ko-KR" altLang="en-US" sz="900" b="0" dirty="0"/>
              <a:t>반입</a:t>
            </a:r>
            <a:r>
              <a:rPr lang="en-US" altLang="ko-KR" sz="900" b="0" dirty="0"/>
              <a:t>/</a:t>
            </a:r>
            <a:r>
              <a:rPr lang="ko-KR" altLang="en-US" sz="900" b="0" dirty="0"/>
              <a:t>반출</a:t>
            </a:r>
            <a:r>
              <a:rPr lang="en-US" altLang="ko-KR" sz="900" b="0" dirty="0"/>
              <a:t>(2/2)</a:t>
            </a:r>
          </a:p>
        </p:txBody>
      </p:sp>
      <p:sp>
        <p:nvSpPr>
          <p:cNvPr id="30736" name="Rectangle 4"/>
          <p:cNvSpPr>
            <a:spLocks noChangeArrowheads="1"/>
          </p:cNvSpPr>
          <p:nvPr/>
        </p:nvSpPr>
        <p:spPr>
          <a:xfrm>
            <a:off x="5435600" y="333375"/>
            <a:ext cx="1152525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en-US" altLang="ko-KR" sz="900" b="0" dirty="0"/>
              <a:t>UI-PDA-012</a:t>
            </a:r>
          </a:p>
        </p:txBody>
      </p:sp>
      <p:sp>
        <p:nvSpPr>
          <p:cNvPr id="30738" name="Rectangle 3"/>
          <p:cNvSpPr>
            <a:spLocks noChangeArrowheads="1"/>
          </p:cNvSpPr>
          <p:nvPr/>
        </p:nvSpPr>
        <p:spPr>
          <a:xfrm>
            <a:off x="468313" y="571500"/>
            <a:ext cx="5543550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ko-KR" altLang="en-US" sz="900" dirty="0"/>
              <a:t>메인 화면 </a:t>
            </a:r>
            <a:r>
              <a:rPr lang="en-US" altLang="ko-KR" sz="900" dirty="0"/>
              <a:t>&gt; </a:t>
            </a:r>
            <a:r>
              <a:rPr lang="ko-KR" altLang="en-US" sz="900" dirty="0"/>
              <a:t>반입</a:t>
            </a:r>
            <a:r>
              <a:rPr lang="en-US" altLang="ko-KR" sz="900" dirty="0"/>
              <a:t>/</a:t>
            </a:r>
            <a:r>
              <a:rPr lang="ko-KR" altLang="en-US" sz="900" dirty="0"/>
              <a:t>반출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>
          <a:xfrm>
            <a:off x="6588224" y="548249"/>
            <a:ext cx="2555776" cy="460683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130175" indent="-130175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marL="0" indent="0" eaLnBrk="1" hangingPunct="1">
              <a:defRPr/>
            </a:pPr>
            <a:r>
              <a:rPr lang="ko-KR" altLang="en-US" sz="800" b="0" dirty="0"/>
              <a:t>⑨ 서명자 정보 입력</a:t>
            </a:r>
            <a:endParaRPr lang="en-US" altLang="ko-KR" sz="800" b="0" dirty="0"/>
          </a:p>
          <a:p>
            <a:pPr marL="0" indent="0" eaLnBrk="1" hangingPunct="1">
              <a:defRPr/>
            </a:pPr>
            <a:r>
              <a:rPr lang="ko-KR" altLang="en-US" sz="800" b="0" dirty="0"/>
              <a:t>⑩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en-US" sz="800" b="0" dirty="0">
                <a:solidFill>
                  <a:srgbClr val="0070C0"/>
                </a:solidFill>
              </a:rPr>
              <a:t> </a:t>
            </a:r>
            <a:r>
              <a:rPr lang="ko-KR" altLang="en-US" sz="800" b="0" dirty="0"/>
              <a:t>취소 버튼</a:t>
            </a:r>
            <a:r>
              <a:rPr lang="en-US" altLang="ko-KR" sz="800" b="0" dirty="0"/>
              <a:t>-</a:t>
            </a:r>
            <a:r>
              <a:rPr lang="ko-KR" altLang="en-US" sz="800" b="0" dirty="0"/>
              <a:t>클릭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창이 닫힌다</a:t>
            </a:r>
            <a:r>
              <a:rPr lang="en-US" altLang="ko-KR" sz="800" b="0" dirty="0"/>
              <a:t>.</a:t>
            </a:r>
          </a:p>
          <a:p>
            <a:pPr marL="0" indent="0" eaLnBrk="1" hangingPunct="1">
              <a:defRPr/>
            </a:pPr>
            <a:r>
              <a:rPr lang="ko-KR" altLang="en-US" sz="800" b="0" dirty="0"/>
              <a:t>⑪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en-US" sz="800" b="0" dirty="0">
                <a:solidFill>
                  <a:srgbClr val="0070C0"/>
                </a:solidFill>
              </a:rPr>
              <a:t> </a:t>
            </a:r>
            <a:r>
              <a:rPr lang="ko-KR" altLang="en-US" sz="800" b="0" dirty="0"/>
              <a:t>확인 버튼</a:t>
            </a:r>
            <a:r>
              <a:rPr lang="en-US" altLang="ko-KR" sz="800" b="0" dirty="0"/>
              <a:t>-</a:t>
            </a:r>
            <a:r>
              <a:rPr lang="ko-KR" altLang="en-US" sz="800" b="0" dirty="0"/>
              <a:t>클릭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인수자 인증을 처리한다</a:t>
            </a:r>
            <a:r>
              <a:rPr lang="en-US" altLang="ko-KR" sz="800" b="0" dirty="0"/>
              <a:t>.</a:t>
            </a: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1000" b="0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370477"/>
              </p:ext>
            </p:extLst>
          </p:nvPr>
        </p:nvGraphicFramePr>
        <p:xfrm>
          <a:off x="6594475" y="5134217"/>
          <a:ext cx="2548800" cy="1209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7170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요구사항</a:t>
                      </a:r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SFR-032</a:t>
                      </a:r>
                    </a:p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추가요구사항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072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900" b="1" i="0" u="none" strike="noStrike" kern="1200" cap="none" spc="0" normalizeH="0" baseline="0" dirty="0"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프로세스</a:t>
                      </a:r>
                      <a:r>
                        <a:rPr kumimoji="0" lang="en-US" altLang="ko-KR" sz="900" b="1" i="0" u="none" strike="noStrike" kern="1200" cap="none" spc="0" normalizeH="0" baseline="0" dirty="0"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6595200" y="6343986"/>
          <a:ext cx="2548800" cy="253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33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보안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직사각형 18">
            <a:extLst>
              <a:ext uri="{FF2B5EF4-FFF2-40B4-BE49-F238E27FC236}">
                <a16:creationId xmlns:a16="http://schemas.microsoft.com/office/drawing/2014/main" id="{7EF1314A-8B68-4A07-9ED3-B3F1BEAFFC06}"/>
              </a:ext>
            </a:extLst>
          </p:cNvPr>
          <p:cNvSpPr>
            <a:spLocks noChangeArrowheads="1"/>
          </p:cNvSpPr>
          <p:nvPr/>
        </p:nvSpPr>
        <p:spPr>
          <a:xfrm>
            <a:off x="1298507" y="3194747"/>
            <a:ext cx="432048" cy="217294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32" name="직사각형 18">
            <a:extLst>
              <a:ext uri="{FF2B5EF4-FFF2-40B4-BE49-F238E27FC236}">
                <a16:creationId xmlns:a16="http://schemas.microsoft.com/office/drawing/2014/main" id="{5E72A357-F33F-4C43-878A-C7608966EC7C}"/>
              </a:ext>
            </a:extLst>
          </p:cNvPr>
          <p:cNvSpPr>
            <a:spLocks noChangeArrowheads="1"/>
          </p:cNvSpPr>
          <p:nvPr/>
        </p:nvSpPr>
        <p:spPr>
          <a:xfrm>
            <a:off x="1725172" y="3196878"/>
            <a:ext cx="432048" cy="217294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33" name="직사각형 18">
            <a:extLst>
              <a:ext uri="{FF2B5EF4-FFF2-40B4-BE49-F238E27FC236}">
                <a16:creationId xmlns:a16="http://schemas.microsoft.com/office/drawing/2014/main" id="{E8E7AEB6-2E30-4C06-A31F-F9E7F5D77896}"/>
              </a:ext>
            </a:extLst>
          </p:cNvPr>
          <p:cNvSpPr>
            <a:spLocks noChangeArrowheads="1"/>
          </p:cNvSpPr>
          <p:nvPr/>
        </p:nvSpPr>
        <p:spPr>
          <a:xfrm>
            <a:off x="468313" y="2095830"/>
            <a:ext cx="1727423" cy="1026754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42" name="Oval 111">
            <a:extLst>
              <a:ext uri="{FF2B5EF4-FFF2-40B4-BE49-F238E27FC236}">
                <a16:creationId xmlns:a16="http://schemas.microsoft.com/office/drawing/2014/main" id="{DC1B5767-0651-408C-9989-5EF1696A8EFF}"/>
              </a:ext>
            </a:extLst>
          </p:cNvPr>
          <p:cNvSpPr>
            <a:spLocks noChangeArrowheads="1"/>
          </p:cNvSpPr>
          <p:nvPr/>
        </p:nvSpPr>
        <p:spPr>
          <a:xfrm>
            <a:off x="301287" y="1922192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9</a:t>
            </a:r>
          </a:p>
        </p:txBody>
      </p:sp>
      <p:sp>
        <p:nvSpPr>
          <p:cNvPr id="43" name="Oval 111">
            <a:extLst>
              <a:ext uri="{FF2B5EF4-FFF2-40B4-BE49-F238E27FC236}">
                <a16:creationId xmlns:a16="http://schemas.microsoft.com/office/drawing/2014/main" id="{3FAC8025-A0EC-446D-A4EC-6DA68E29317B}"/>
              </a:ext>
            </a:extLst>
          </p:cNvPr>
          <p:cNvSpPr>
            <a:spLocks noChangeArrowheads="1"/>
          </p:cNvSpPr>
          <p:nvPr/>
        </p:nvSpPr>
        <p:spPr>
          <a:xfrm>
            <a:off x="1141492" y="3296222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10</a:t>
            </a:r>
          </a:p>
        </p:txBody>
      </p:sp>
      <p:sp>
        <p:nvSpPr>
          <p:cNvPr id="44" name="Oval 111">
            <a:extLst>
              <a:ext uri="{FF2B5EF4-FFF2-40B4-BE49-F238E27FC236}">
                <a16:creationId xmlns:a16="http://schemas.microsoft.com/office/drawing/2014/main" id="{6E9F3A8D-874D-43A8-B3A7-87ECDEF5455A}"/>
              </a:ext>
            </a:extLst>
          </p:cNvPr>
          <p:cNvSpPr>
            <a:spLocks noChangeArrowheads="1"/>
          </p:cNvSpPr>
          <p:nvPr/>
        </p:nvSpPr>
        <p:spPr>
          <a:xfrm>
            <a:off x="2072879" y="3394393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11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73A9758-F83A-49A4-B874-4AF1F63B83E5}"/>
              </a:ext>
            </a:extLst>
          </p:cNvPr>
          <p:cNvSpPr/>
          <p:nvPr/>
        </p:nvSpPr>
        <p:spPr>
          <a:xfrm>
            <a:off x="0" y="5157172"/>
            <a:ext cx="6588823" cy="14401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ko-KR" altLang="en-US" sz="2000" b="1" i="0" u="none" strike="noStrike" cap="none" normalizeH="0" baseline="0">
              <a:solidFill>
                <a:schemeClr val="tx1"/>
              </a:solidFill>
              <a:effectLst/>
              <a:latin typeface="굴림"/>
              <a:ea typeface="굴림"/>
              <a:cs typeface="+mn-cs"/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98F538E7-83FC-4196-B169-D9704F363C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711708"/>
              </p:ext>
            </p:extLst>
          </p:nvPr>
        </p:nvGraphicFramePr>
        <p:xfrm>
          <a:off x="0" y="5157172"/>
          <a:ext cx="6588823" cy="14401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88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045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r>
                        <a:rPr lang="ko-KR" altLang="en-US" sz="900" b="1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연관 인터페이스 정보</a:t>
                      </a:r>
                      <a:endParaRPr lang="ko-KR" altLang="ko-KR" sz="9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646" marR="186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9723">
                <a:tc>
                  <a:txBody>
                    <a:bodyPr/>
                    <a:lstStyle/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>
                          <a:tab pos="450215" algn="l"/>
                        </a:tabLst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IF-RF-005</a:t>
                      </a: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 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– </a:t>
                      </a: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사용자 인증 요청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  <a:sym typeface="Wingdings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>
                          <a:tab pos="450215" algn="l"/>
                        </a:tabLst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 </a:t>
                      </a:r>
                    </a:p>
                  </a:txBody>
                  <a:tcPr marL="18646" marR="186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445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C5D7B17-F92E-4724-9406-54427141F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917075"/>
            <a:ext cx="2018190" cy="3591425"/>
          </a:xfrm>
          <a:prstGeom prst="rect">
            <a:avLst/>
          </a:prstGeom>
        </p:spPr>
      </p:pic>
      <p:sp>
        <p:nvSpPr>
          <p:cNvPr id="30735" name="Rectangle 3"/>
          <p:cNvSpPr>
            <a:spLocks noChangeArrowheads="1"/>
          </p:cNvSpPr>
          <p:nvPr/>
        </p:nvSpPr>
        <p:spPr>
          <a:xfrm>
            <a:off x="1187450" y="333375"/>
            <a:ext cx="2736850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ko-KR" altLang="en-US" sz="900" b="0" dirty="0" err="1"/>
              <a:t>무단반출입확인</a:t>
            </a:r>
            <a:r>
              <a:rPr lang="en-US" altLang="ko-KR" sz="900" b="0" dirty="0"/>
              <a:t>(1/2)</a:t>
            </a:r>
          </a:p>
        </p:txBody>
      </p:sp>
      <p:sp>
        <p:nvSpPr>
          <p:cNvPr id="30736" name="Rectangle 4"/>
          <p:cNvSpPr>
            <a:spLocks noChangeArrowheads="1"/>
          </p:cNvSpPr>
          <p:nvPr/>
        </p:nvSpPr>
        <p:spPr>
          <a:xfrm>
            <a:off x="5435600" y="333375"/>
            <a:ext cx="1152525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en-US" altLang="ko-KR" sz="900" b="0" dirty="0"/>
              <a:t>UI-PDA-013</a:t>
            </a:r>
          </a:p>
        </p:txBody>
      </p:sp>
      <p:sp>
        <p:nvSpPr>
          <p:cNvPr id="30738" name="Rectangle 3"/>
          <p:cNvSpPr>
            <a:spLocks noChangeArrowheads="1"/>
          </p:cNvSpPr>
          <p:nvPr/>
        </p:nvSpPr>
        <p:spPr>
          <a:xfrm>
            <a:off x="468313" y="571500"/>
            <a:ext cx="5543550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ko-KR" altLang="en-US" sz="900" dirty="0"/>
              <a:t>메인 화면 </a:t>
            </a:r>
            <a:r>
              <a:rPr lang="en-US" altLang="ko-KR" sz="900" dirty="0"/>
              <a:t>&gt; </a:t>
            </a:r>
            <a:r>
              <a:rPr lang="ko-KR" altLang="en-US" sz="900" dirty="0" err="1"/>
              <a:t>무단반출입확인</a:t>
            </a:r>
            <a:endParaRPr lang="ko-KR" altLang="en-US" sz="900" dirty="0"/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>
          <a:xfrm>
            <a:off x="6588224" y="548249"/>
            <a:ext cx="2555776" cy="460683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130175" indent="-130175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r>
              <a:rPr lang="en-US" altLang="ko-KR" sz="800" b="0" dirty="0"/>
              <a:t>1. </a:t>
            </a:r>
            <a:r>
              <a:rPr lang="ko-KR" altLang="en-US" sz="800" b="0" dirty="0"/>
              <a:t>개요</a:t>
            </a:r>
          </a:p>
          <a:p>
            <a:pPr indent="-38100" eaLnBrk="1" hangingPunct="1">
              <a:lnSpc>
                <a:spcPts val="930"/>
              </a:lnSpc>
              <a:defRPr/>
            </a:pPr>
            <a:r>
              <a:rPr lang="ko-KR" altLang="en-US" sz="800" dirty="0" err="1"/>
              <a:t>무단반출입확인</a:t>
            </a:r>
            <a:endParaRPr lang="en-US" altLang="ko-KR" sz="800" dirty="0"/>
          </a:p>
          <a:p>
            <a:pPr indent="-38100" eaLnBrk="1" hangingPunct="1">
              <a:lnSpc>
                <a:spcPts val="930"/>
              </a:lnSpc>
              <a:defRPr/>
            </a:pPr>
            <a:r>
              <a:rPr lang="en-US" altLang="ko-KR" sz="800" b="0" dirty="0">
                <a:solidFill>
                  <a:srgbClr val="0070C0"/>
                </a:solidFill>
              </a:rPr>
              <a:t>(</a:t>
            </a:r>
            <a:r>
              <a:rPr lang="ko-KR" altLang="en-US" sz="800" b="0" dirty="0">
                <a:solidFill>
                  <a:srgbClr val="0070C0"/>
                </a:solidFill>
              </a:rPr>
              <a:t>경로</a:t>
            </a:r>
            <a:r>
              <a:rPr lang="en-US" altLang="ko-KR" sz="800" b="0" dirty="0">
                <a:solidFill>
                  <a:srgbClr val="0070C0"/>
                </a:solidFill>
              </a:rPr>
              <a:t>) </a:t>
            </a:r>
            <a:r>
              <a:rPr lang="ko-KR" altLang="en-US" sz="800" b="0" dirty="0"/>
              <a:t>메인 화면 </a:t>
            </a:r>
            <a:r>
              <a:rPr lang="en-US" altLang="ko-KR" sz="800" b="0" dirty="0"/>
              <a:t>&gt; </a:t>
            </a:r>
            <a:r>
              <a:rPr lang="ko-KR" altLang="en-US" sz="800" b="0" dirty="0" err="1"/>
              <a:t>무단반출입확인</a:t>
            </a:r>
            <a:endParaRPr lang="en-US" altLang="ko-KR" sz="800" b="0" dirty="0"/>
          </a:p>
          <a:p>
            <a:pPr indent="-38100" eaLnBrk="1" hangingPunct="1">
              <a:lnSpc>
                <a:spcPts val="930"/>
              </a:lnSpc>
              <a:defRPr/>
            </a:pPr>
            <a:endParaRPr lang="ko-KR" altLang="en-US" sz="700" b="0" dirty="0"/>
          </a:p>
          <a:p>
            <a:pPr eaLnBrk="1" hangingPunct="1">
              <a:defRPr/>
            </a:pPr>
            <a:r>
              <a:rPr lang="ko-KR" altLang="ko-KR" sz="800" b="0" dirty="0"/>
              <a:t>2. 주요 기능</a:t>
            </a:r>
          </a:p>
          <a:p>
            <a:pPr marL="0" indent="0" eaLnBrk="1" hangingPunct="1">
              <a:defRPr/>
            </a:pPr>
            <a:r>
              <a:rPr lang="ko-KR" altLang="en-US" sz="800" b="0" dirty="0"/>
              <a:t>①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en-US" sz="800" b="0" dirty="0">
                <a:solidFill>
                  <a:srgbClr val="0070C0"/>
                </a:solidFill>
              </a:rPr>
              <a:t> </a:t>
            </a:r>
            <a:r>
              <a:rPr lang="ko-KR" altLang="en-US" sz="800" b="0" dirty="0"/>
              <a:t>조회</a:t>
            </a:r>
            <a:r>
              <a:rPr lang="en-US" altLang="ko-KR" sz="800" b="0" dirty="0"/>
              <a:t> </a:t>
            </a:r>
            <a:r>
              <a:rPr lang="ko-KR" altLang="en-US" sz="800" b="0" dirty="0"/>
              <a:t>버튼</a:t>
            </a:r>
            <a:r>
              <a:rPr lang="en-US" altLang="ko-KR" sz="800" b="0" dirty="0"/>
              <a:t>-</a:t>
            </a:r>
            <a:r>
              <a:rPr lang="ko-KR" altLang="en-US" sz="800" b="0" dirty="0"/>
              <a:t>클릭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무단반출입 기록물 목록을 조회한다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endParaRPr lang="en-US" altLang="ko-KR" sz="800" b="0" dirty="0"/>
          </a:p>
          <a:p>
            <a:pPr marL="0" indent="0" eaLnBrk="1" hangingPunct="1">
              <a:defRPr/>
            </a:pPr>
            <a:r>
              <a:rPr lang="ko-KR" altLang="en-US" sz="800" b="0" dirty="0"/>
              <a:t>②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en-US" sz="800" b="0" dirty="0">
                <a:solidFill>
                  <a:srgbClr val="0070C0"/>
                </a:solidFill>
              </a:rPr>
              <a:t> </a:t>
            </a:r>
            <a:r>
              <a:rPr lang="ko-KR" altLang="en-US" sz="800" b="0" dirty="0"/>
              <a:t>반출 사유</a:t>
            </a:r>
            <a:r>
              <a:rPr lang="en-US" altLang="ko-KR" sz="800" b="0" dirty="0"/>
              <a:t> </a:t>
            </a:r>
            <a:r>
              <a:rPr lang="ko-KR" altLang="en-US" sz="800" b="0" dirty="0"/>
              <a:t>버튼</a:t>
            </a:r>
            <a:r>
              <a:rPr lang="en-US" altLang="ko-KR" sz="800" b="0" dirty="0"/>
              <a:t>-</a:t>
            </a:r>
            <a:r>
              <a:rPr lang="ko-KR" altLang="en-US" sz="800" b="0" dirty="0"/>
              <a:t>클릭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선택된 무단반출입 기록물에 대한 불법반출사유 입력 팝업을 호출한다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endParaRPr lang="en-US" altLang="ko-KR" sz="800" b="0" dirty="0"/>
          </a:p>
          <a:p>
            <a:pPr marL="0" indent="0" eaLnBrk="1" hangingPunct="1">
              <a:defRPr/>
            </a:pPr>
            <a:r>
              <a:rPr lang="ko-KR" altLang="en-US" sz="800" b="0" dirty="0"/>
              <a:t>③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en-US" sz="800" b="0" dirty="0">
                <a:solidFill>
                  <a:srgbClr val="0070C0"/>
                </a:solidFill>
              </a:rPr>
              <a:t> </a:t>
            </a:r>
            <a:r>
              <a:rPr lang="ko-KR" altLang="en-US" sz="800" b="0" dirty="0"/>
              <a:t>확인 버튼</a:t>
            </a:r>
            <a:r>
              <a:rPr lang="en-US" altLang="ko-KR" sz="800" b="0" dirty="0"/>
              <a:t>-</a:t>
            </a:r>
            <a:r>
              <a:rPr lang="ko-KR" altLang="en-US" sz="800" b="0" dirty="0"/>
              <a:t>클릭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무단반출입 확인 처리한다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endParaRPr lang="en-US" altLang="ko-KR" sz="800" b="0" dirty="0"/>
          </a:p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endParaRPr lang="en-US" altLang="ko-KR" sz="800" b="0" dirty="0"/>
          </a:p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endParaRPr lang="en-US" altLang="ko-KR" sz="800" b="0" dirty="0"/>
          </a:p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endParaRPr lang="en-US" altLang="ko-KR" sz="800" b="0" dirty="0"/>
          </a:p>
          <a:p>
            <a:pPr marL="0" indent="0" eaLnBrk="1" hangingPunct="1">
              <a:defRPr/>
            </a:pPr>
            <a:endParaRPr lang="en-US" altLang="ko-KR" sz="800" b="0" dirty="0"/>
          </a:p>
          <a:p>
            <a:pPr marL="0" indent="0" eaLnBrk="1" hangingPunct="1">
              <a:defRPr/>
            </a:pPr>
            <a:endParaRPr lang="en-US" altLang="ko-KR" sz="800" b="0" dirty="0"/>
          </a:p>
          <a:p>
            <a:pPr marL="0" indent="0" eaLnBrk="1" hangingPunct="1">
              <a:defRPr/>
            </a:pPr>
            <a:endParaRPr lang="en-US" altLang="ko-KR" sz="800" b="0" dirty="0"/>
          </a:p>
          <a:p>
            <a:pPr marL="0" indent="0" eaLnBrk="1" hangingPunct="1">
              <a:defRPr/>
            </a:pPr>
            <a:endParaRPr lang="en-US" altLang="ko-KR" sz="800" b="0" dirty="0"/>
          </a:p>
          <a:p>
            <a:pPr marL="0" indent="0" eaLnBrk="1" hangingPunct="1">
              <a:defRPr/>
            </a:pPr>
            <a:endParaRPr lang="en-US" altLang="ko-KR" sz="800" b="0" dirty="0"/>
          </a:p>
          <a:p>
            <a:pPr marL="0" indent="0" eaLnBrk="1" hangingPunct="1">
              <a:defRPr/>
            </a:pPr>
            <a:endParaRPr lang="en-US" altLang="ko-KR" sz="800" b="0" dirty="0"/>
          </a:p>
          <a:p>
            <a:pPr marL="0" indent="0" eaLnBrk="1" hangingPunct="1">
              <a:defRPr/>
            </a:pPr>
            <a:endParaRPr lang="en-US" altLang="ko-KR" sz="800" b="0" dirty="0"/>
          </a:p>
          <a:p>
            <a:pPr marL="0" indent="0" eaLnBrk="1" hangingPunct="1">
              <a:defRPr/>
            </a:pPr>
            <a:endParaRPr lang="en-US" altLang="ko-KR" sz="800" b="0" dirty="0"/>
          </a:p>
          <a:p>
            <a:pPr marL="0" indent="0" eaLnBrk="1" hangingPunct="1">
              <a:defRPr/>
            </a:pPr>
            <a:endParaRPr lang="en-US" altLang="ko-KR" sz="800" b="0" dirty="0"/>
          </a:p>
          <a:p>
            <a:pPr marL="0" indent="0" eaLnBrk="1" hangingPunct="1">
              <a:defRPr/>
            </a:pPr>
            <a:endParaRPr lang="en-US" altLang="ko-KR" sz="800" b="0" dirty="0"/>
          </a:p>
          <a:p>
            <a:pPr marL="0" indent="0" eaLnBrk="1" hangingPunct="1">
              <a:defRPr/>
            </a:pPr>
            <a:endParaRPr lang="en-US" altLang="ko-KR" sz="800" b="0" dirty="0"/>
          </a:p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endParaRPr lang="en-US" altLang="ko-KR" sz="800" b="0" dirty="0"/>
          </a:p>
          <a:p>
            <a:pPr marL="0" indent="0" eaLnBrk="1" hangingPunct="1">
              <a:defRPr/>
            </a:pPr>
            <a:endParaRPr lang="en-US" altLang="ko-KR" sz="800" dirty="0"/>
          </a:p>
          <a:p>
            <a:pPr marL="0" indent="0" eaLnBrk="1" hangingPunct="1">
              <a:defRPr/>
            </a:pPr>
            <a:endParaRPr lang="en-US" altLang="ko-KR" sz="800" dirty="0"/>
          </a:p>
          <a:p>
            <a:pPr marL="0" indent="0" eaLnBrk="1" hangingPunct="1">
              <a:defRPr/>
            </a:pPr>
            <a:endParaRPr lang="en-US" altLang="ko-KR" sz="800" dirty="0"/>
          </a:p>
          <a:p>
            <a:pPr marL="0" indent="0" eaLnBrk="1" hangingPunct="1">
              <a:defRPr/>
            </a:pPr>
            <a:endParaRPr lang="en-US" altLang="ko-KR" sz="800" dirty="0"/>
          </a:p>
          <a:p>
            <a:pPr marL="0" indent="0" algn="ctr" eaLnBrk="1" hangingPunct="1">
              <a:defRPr/>
            </a:pPr>
            <a:r>
              <a:rPr lang="ko-KR" altLang="en-US" sz="800" dirty="0"/>
              <a:t>다음페이지에 계속</a:t>
            </a:r>
            <a:endParaRPr lang="en-US" altLang="ko-KR" sz="800" dirty="0"/>
          </a:p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endParaRPr lang="en-US" altLang="ko-KR" sz="800" b="0" dirty="0"/>
          </a:p>
          <a:p>
            <a:pPr marL="0" indent="0" eaLnBrk="1" hangingPunct="1">
              <a:defRPr/>
            </a:pPr>
            <a:endParaRPr lang="en-US" altLang="ko-KR" sz="1000" b="0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023415"/>
              </p:ext>
            </p:extLst>
          </p:nvPr>
        </p:nvGraphicFramePr>
        <p:xfrm>
          <a:off x="6594475" y="5134217"/>
          <a:ext cx="2548800" cy="1209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7170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요구사항</a:t>
                      </a:r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SFR-033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072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900" b="1" i="0" u="none" strike="noStrike" kern="1200" cap="none" spc="0" normalizeH="0" baseline="0" dirty="0"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프로세스</a:t>
                      </a:r>
                      <a:r>
                        <a:rPr kumimoji="0" lang="en-US" altLang="ko-KR" sz="900" b="1" i="0" u="none" strike="noStrike" kern="1200" cap="none" spc="0" normalizeH="0" baseline="0" dirty="0"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6595200" y="6343986"/>
          <a:ext cx="2548800" cy="253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33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보안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직사각형 18">
            <a:extLst>
              <a:ext uri="{FF2B5EF4-FFF2-40B4-BE49-F238E27FC236}">
                <a16:creationId xmlns:a16="http://schemas.microsoft.com/office/drawing/2014/main" id="{39F6AF32-0026-46CD-8F8C-8F2CBBFEBBD6}"/>
              </a:ext>
            </a:extLst>
          </p:cNvPr>
          <p:cNvSpPr>
            <a:spLocks noChangeArrowheads="1"/>
          </p:cNvSpPr>
          <p:nvPr/>
        </p:nvSpPr>
        <p:spPr>
          <a:xfrm>
            <a:off x="391606" y="1384719"/>
            <a:ext cx="601578" cy="266973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35" name="Oval 111">
            <a:extLst>
              <a:ext uri="{FF2B5EF4-FFF2-40B4-BE49-F238E27FC236}">
                <a16:creationId xmlns:a16="http://schemas.microsoft.com/office/drawing/2014/main" id="{9E312452-6603-4976-92DD-BA4A13AFE68E}"/>
              </a:ext>
            </a:extLst>
          </p:cNvPr>
          <p:cNvSpPr>
            <a:spLocks noChangeArrowheads="1"/>
          </p:cNvSpPr>
          <p:nvPr/>
        </p:nvSpPr>
        <p:spPr>
          <a:xfrm>
            <a:off x="2188915" y="1157814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3</a:t>
            </a:r>
          </a:p>
        </p:txBody>
      </p:sp>
      <p:sp>
        <p:nvSpPr>
          <p:cNvPr id="28" name="Oval 111">
            <a:extLst>
              <a:ext uri="{FF2B5EF4-FFF2-40B4-BE49-F238E27FC236}">
                <a16:creationId xmlns:a16="http://schemas.microsoft.com/office/drawing/2014/main" id="{806CE6F9-A054-4E3C-AF31-685F218F8393}"/>
              </a:ext>
            </a:extLst>
          </p:cNvPr>
          <p:cNvSpPr>
            <a:spLocks noChangeArrowheads="1"/>
          </p:cNvSpPr>
          <p:nvPr/>
        </p:nvSpPr>
        <p:spPr>
          <a:xfrm>
            <a:off x="1012429" y="1625725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2</a:t>
            </a:r>
          </a:p>
        </p:txBody>
      </p:sp>
      <p:sp>
        <p:nvSpPr>
          <p:cNvPr id="30" name="직사각형 18">
            <a:extLst>
              <a:ext uri="{FF2B5EF4-FFF2-40B4-BE49-F238E27FC236}">
                <a16:creationId xmlns:a16="http://schemas.microsoft.com/office/drawing/2014/main" id="{39B5B3EC-DDD1-428B-8F67-A7526408A00C}"/>
              </a:ext>
            </a:extLst>
          </p:cNvPr>
          <p:cNvSpPr>
            <a:spLocks noChangeArrowheads="1"/>
          </p:cNvSpPr>
          <p:nvPr/>
        </p:nvSpPr>
        <p:spPr>
          <a:xfrm>
            <a:off x="1052195" y="1392130"/>
            <a:ext cx="599948" cy="252152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45" name="직사각형 18">
            <a:extLst>
              <a:ext uri="{FF2B5EF4-FFF2-40B4-BE49-F238E27FC236}">
                <a16:creationId xmlns:a16="http://schemas.microsoft.com/office/drawing/2014/main" id="{B4B1E899-A401-4949-B29B-E00BA268C60B}"/>
              </a:ext>
            </a:extLst>
          </p:cNvPr>
          <p:cNvSpPr>
            <a:spLocks noChangeArrowheads="1"/>
          </p:cNvSpPr>
          <p:nvPr/>
        </p:nvSpPr>
        <p:spPr>
          <a:xfrm>
            <a:off x="1691909" y="1389737"/>
            <a:ext cx="599948" cy="252152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21" name="Oval 111">
            <a:extLst>
              <a:ext uri="{FF2B5EF4-FFF2-40B4-BE49-F238E27FC236}">
                <a16:creationId xmlns:a16="http://schemas.microsoft.com/office/drawing/2014/main" id="{BE9E5528-ED92-4732-8C22-E0459E2473BF}"/>
              </a:ext>
            </a:extLst>
          </p:cNvPr>
          <p:cNvSpPr>
            <a:spLocks noChangeArrowheads="1"/>
          </p:cNvSpPr>
          <p:nvPr/>
        </p:nvSpPr>
        <p:spPr>
          <a:xfrm>
            <a:off x="228978" y="1187748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1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C8B582-A861-4224-A990-AFD6942CB8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1285" y="1841753"/>
            <a:ext cx="1580952" cy="259536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A0E22239-889F-48C6-877C-2976562ED852}"/>
              </a:ext>
            </a:extLst>
          </p:cNvPr>
          <p:cNvSpPr/>
          <p:nvPr/>
        </p:nvSpPr>
        <p:spPr>
          <a:xfrm>
            <a:off x="0" y="5157172"/>
            <a:ext cx="6588823" cy="14401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ko-KR" altLang="en-US" sz="2000" b="1" i="0" u="none" strike="noStrike" cap="none" normalizeH="0" baseline="0">
              <a:solidFill>
                <a:schemeClr val="tx1"/>
              </a:solidFill>
              <a:effectLst/>
              <a:latin typeface="굴림"/>
              <a:ea typeface="굴림"/>
              <a:cs typeface="+mn-cs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332F52A3-5626-4CF3-AEC7-18668F2626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302435"/>
              </p:ext>
            </p:extLst>
          </p:nvPr>
        </p:nvGraphicFramePr>
        <p:xfrm>
          <a:off x="0" y="5157172"/>
          <a:ext cx="6588823" cy="14401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88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045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r>
                        <a:rPr lang="ko-KR" altLang="en-US" sz="900" b="1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연관 인터페이스 정보</a:t>
                      </a:r>
                      <a:endParaRPr lang="ko-KR" altLang="ko-KR" sz="9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646" marR="186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9723">
                <a:tc>
                  <a:txBody>
                    <a:bodyPr/>
                    <a:lstStyle/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>
                          <a:tab pos="450215" algn="l"/>
                        </a:tabLst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IF-RF-019</a:t>
                      </a: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 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- </a:t>
                      </a: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무단 </a:t>
                      </a:r>
                      <a:r>
                        <a:rPr lang="ko-KR" altLang="en-US" sz="900" b="1" kern="120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반출입</a:t>
                      </a: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 기록물 목록 요청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  <a:sym typeface="Wingdings"/>
                      </a:endParaRP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>
                          <a:tab pos="450215" algn="l"/>
                        </a:tabLst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IF-RF-020 - </a:t>
                      </a: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무단 </a:t>
                      </a:r>
                      <a:r>
                        <a:rPr lang="ko-KR" altLang="en-US" sz="900" b="1" kern="120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반출입</a:t>
                      </a: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 처리 요청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  <a:sym typeface="Wingdings"/>
                      </a:endParaRPr>
                    </a:p>
                  </a:txBody>
                  <a:tcPr marL="18646" marR="186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462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5" name="Rectangle 3"/>
          <p:cNvSpPr>
            <a:spLocks noChangeArrowheads="1"/>
          </p:cNvSpPr>
          <p:nvPr/>
        </p:nvSpPr>
        <p:spPr>
          <a:xfrm>
            <a:off x="1187450" y="333375"/>
            <a:ext cx="2736850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ko-KR" altLang="en-US" sz="900" b="0" dirty="0" err="1"/>
              <a:t>무단반출입확인</a:t>
            </a:r>
            <a:r>
              <a:rPr lang="en-US" altLang="ko-KR" sz="900" b="0" dirty="0"/>
              <a:t>(2/2)</a:t>
            </a:r>
          </a:p>
        </p:txBody>
      </p:sp>
      <p:sp>
        <p:nvSpPr>
          <p:cNvPr id="30736" name="Rectangle 4"/>
          <p:cNvSpPr>
            <a:spLocks noChangeArrowheads="1"/>
          </p:cNvSpPr>
          <p:nvPr/>
        </p:nvSpPr>
        <p:spPr>
          <a:xfrm>
            <a:off x="5435600" y="333375"/>
            <a:ext cx="1152525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en-US" altLang="ko-KR" sz="900" b="0" dirty="0"/>
              <a:t>UI-PDA-013</a:t>
            </a:r>
          </a:p>
        </p:txBody>
      </p:sp>
      <p:sp>
        <p:nvSpPr>
          <p:cNvPr id="30738" name="Rectangle 3"/>
          <p:cNvSpPr>
            <a:spLocks noChangeArrowheads="1"/>
          </p:cNvSpPr>
          <p:nvPr/>
        </p:nvSpPr>
        <p:spPr>
          <a:xfrm>
            <a:off x="468313" y="571500"/>
            <a:ext cx="5543550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ko-KR" altLang="en-US" sz="900" dirty="0"/>
              <a:t>메인 화면 </a:t>
            </a:r>
            <a:r>
              <a:rPr lang="en-US" altLang="ko-KR" sz="900" dirty="0"/>
              <a:t>&gt; </a:t>
            </a:r>
            <a:r>
              <a:rPr lang="ko-KR" altLang="en-US" sz="900" dirty="0" err="1"/>
              <a:t>무단반출입확인</a:t>
            </a:r>
            <a:endParaRPr lang="ko-KR" altLang="en-US" sz="900" dirty="0"/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>
          <a:xfrm>
            <a:off x="6588224" y="548249"/>
            <a:ext cx="2555776" cy="460683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130175" indent="-130175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marL="0" indent="0" eaLnBrk="1" hangingPunct="1">
              <a:defRPr/>
            </a:pPr>
            <a:r>
              <a:rPr lang="ko-KR" altLang="en-US" sz="800" b="0" dirty="0"/>
              <a:t>④ 불법반출사유 입력 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사유를 입력한다</a:t>
            </a:r>
            <a:r>
              <a:rPr lang="en-US" altLang="ko-KR" sz="800" b="0" dirty="0"/>
              <a:t>.</a:t>
            </a:r>
          </a:p>
          <a:p>
            <a:pPr marL="0" indent="0" eaLnBrk="1" hangingPunct="1">
              <a:defRPr/>
            </a:pPr>
            <a:endParaRPr lang="en-US" altLang="ko-KR" sz="800" b="0" dirty="0"/>
          </a:p>
          <a:p>
            <a:pPr marL="0" indent="0" eaLnBrk="1" hangingPunct="1">
              <a:defRPr/>
            </a:pPr>
            <a:r>
              <a:rPr lang="ko-KR" altLang="en-US" sz="800" b="0" dirty="0"/>
              <a:t>⑤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en-US" sz="800" b="0" dirty="0">
                <a:solidFill>
                  <a:srgbClr val="0070C0"/>
                </a:solidFill>
              </a:rPr>
              <a:t> </a:t>
            </a:r>
            <a:r>
              <a:rPr lang="ko-KR" altLang="en-US" sz="800" b="0" dirty="0"/>
              <a:t>취소 버튼</a:t>
            </a:r>
            <a:r>
              <a:rPr lang="en-US" altLang="ko-KR" sz="800" b="0" dirty="0"/>
              <a:t>-</a:t>
            </a:r>
            <a:r>
              <a:rPr lang="ko-KR" altLang="en-US" sz="800" b="0" dirty="0"/>
              <a:t>클릭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창이 닫힌다</a:t>
            </a:r>
            <a:r>
              <a:rPr lang="en-US" altLang="ko-KR" sz="800" b="0" dirty="0"/>
              <a:t>.</a:t>
            </a:r>
            <a:r>
              <a:rPr lang="ko-KR" altLang="en-US" sz="800" b="0" dirty="0"/>
              <a:t> 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endParaRPr lang="en-US" altLang="ko-KR" sz="800" b="0" dirty="0"/>
          </a:p>
          <a:p>
            <a:pPr marL="0" indent="0" eaLnBrk="1" hangingPunct="1">
              <a:defRPr/>
            </a:pPr>
            <a:r>
              <a:rPr lang="ko-KR" altLang="en-US" sz="800" b="0" dirty="0"/>
              <a:t>⑥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en-US" sz="800" b="0" dirty="0">
                <a:solidFill>
                  <a:srgbClr val="0070C0"/>
                </a:solidFill>
              </a:rPr>
              <a:t> </a:t>
            </a:r>
            <a:r>
              <a:rPr lang="ko-KR" altLang="en-US" sz="800" b="0" dirty="0"/>
              <a:t>확인 버튼</a:t>
            </a:r>
            <a:r>
              <a:rPr lang="en-US" altLang="ko-KR" sz="800" b="0" dirty="0"/>
              <a:t>-</a:t>
            </a:r>
            <a:r>
              <a:rPr lang="ko-KR" altLang="en-US" sz="800" b="0" dirty="0"/>
              <a:t>클릭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기록물 목록에서 확인 완료 처리된다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r>
              <a:rPr lang="ko-KR" altLang="en-US" sz="800" b="0" dirty="0"/>
              <a:t>체크 삭제</a:t>
            </a:r>
            <a:endParaRPr lang="en-US" altLang="ko-KR" sz="800" b="0" dirty="0"/>
          </a:p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r>
              <a:rPr lang="ko-KR" altLang="en-US" sz="800" b="0" dirty="0"/>
              <a:t>확인 </a:t>
            </a:r>
            <a:r>
              <a:rPr lang="en-US" altLang="ko-KR" sz="800" b="0" dirty="0"/>
              <a:t>‘</a:t>
            </a:r>
            <a:r>
              <a:rPr lang="ko-KR" altLang="en-US" sz="800" b="0" dirty="0"/>
              <a:t>완료</a:t>
            </a:r>
            <a:r>
              <a:rPr lang="en-US" altLang="ko-KR" sz="800" b="0" dirty="0"/>
              <a:t>’ </a:t>
            </a:r>
            <a:r>
              <a:rPr lang="ko-KR" altLang="en-US" sz="800" b="0" dirty="0"/>
              <a:t>입력</a:t>
            </a:r>
            <a:endParaRPr lang="en-US" altLang="ko-KR" sz="800" b="0" dirty="0"/>
          </a:p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r>
              <a:rPr lang="ko-KR" altLang="en-US" sz="800" b="0" dirty="0"/>
              <a:t>반출입사유 입력된 사유 입력</a:t>
            </a:r>
            <a:endParaRPr lang="en-US" altLang="ko-KR" sz="800" b="0" dirty="0"/>
          </a:p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r>
              <a:rPr lang="ko-KR" altLang="en-US" sz="800" b="0" dirty="0"/>
              <a:t>완료 색상으로 변경</a:t>
            </a:r>
            <a:endParaRPr lang="en-US" altLang="ko-KR" sz="800" b="0" dirty="0"/>
          </a:p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r>
              <a:rPr lang="ko-KR" altLang="en-US" sz="800" b="0" dirty="0"/>
              <a:t>완료 수 갱신</a:t>
            </a:r>
            <a:endParaRPr lang="en-US" altLang="ko-KR" sz="800" b="0" dirty="0"/>
          </a:p>
          <a:p>
            <a:pPr marL="0" indent="0" eaLnBrk="1" hangingPunct="1">
              <a:defRPr/>
            </a:pPr>
            <a:endParaRPr lang="en-US" altLang="ko-KR" sz="1000" b="0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637862"/>
              </p:ext>
            </p:extLst>
          </p:nvPr>
        </p:nvGraphicFramePr>
        <p:xfrm>
          <a:off x="6594475" y="5134217"/>
          <a:ext cx="2548800" cy="1209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7170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요구사항</a:t>
                      </a:r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SFR-033</a:t>
                      </a:r>
                    </a:p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추가요구사항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072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900" b="1" i="0" u="none" strike="noStrike" kern="1200" cap="none" spc="0" normalizeH="0" baseline="0" dirty="0"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프로세스</a:t>
                      </a:r>
                      <a:r>
                        <a:rPr kumimoji="0" lang="en-US" altLang="ko-KR" sz="900" b="1" i="0" u="none" strike="noStrike" kern="1200" cap="none" spc="0" normalizeH="0" baseline="0" dirty="0"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6595200" y="6343986"/>
          <a:ext cx="2548800" cy="253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33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보안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739BAB28-AA5A-47B6-9E5A-F3D3A3E3E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908050"/>
            <a:ext cx="2023262" cy="3600450"/>
          </a:xfrm>
          <a:prstGeom prst="rect">
            <a:avLst/>
          </a:prstGeom>
        </p:spPr>
      </p:pic>
      <p:sp>
        <p:nvSpPr>
          <p:cNvPr id="26" name="Oval 111">
            <a:extLst>
              <a:ext uri="{FF2B5EF4-FFF2-40B4-BE49-F238E27FC236}">
                <a16:creationId xmlns:a16="http://schemas.microsoft.com/office/drawing/2014/main" id="{6C2B4DF4-EA9A-42E7-8BB8-9A31B2A1194A}"/>
              </a:ext>
            </a:extLst>
          </p:cNvPr>
          <p:cNvSpPr>
            <a:spLocks noChangeArrowheads="1"/>
          </p:cNvSpPr>
          <p:nvPr/>
        </p:nvSpPr>
        <p:spPr>
          <a:xfrm>
            <a:off x="265721" y="2463741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4</a:t>
            </a:r>
          </a:p>
        </p:txBody>
      </p:sp>
      <p:sp>
        <p:nvSpPr>
          <p:cNvPr id="27" name="직사각형 18">
            <a:extLst>
              <a:ext uri="{FF2B5EF4-FFF2-40B4-BE49-F238E27FC236}">
                <a16:creationId xmlns:a16="http://schemas.microsoft.com/office/drawing/2014/main" id="{89D8B360-788F-4066-B9B7-21A867A151C0}"/>
              </a:ext>
            </a:extLst>
          </p:cNvPr>
          <p:cNvSpPr>
            <a:spLocks noChangeArrowheads="1"/>
          </p:cNvSpPr>
          <p:nvPr/>
        </p:nvSpPr>
        <p:spPr>
          <a:xfrm>
            <a:off x="451754" y="2623898"/>
            <a:ext cx="1743982" cy="401283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29" name="직사각형 18">
            <a:extLst>
              <a:ext uri="{FF2B5EF4-FFF2-40B4-BE49-F238E27FC236}">
                <a16:creationId xmlns:a16="http://schemas.microsoft.com/office/drawing/2014/main" id="{6A0FF101-5856-4D64-8AB8-74D4C11EE531}"/>
              </a:ext>
            </a:extLst>
          </p:cNvPr>
          <p:cNvSpPr>
            <a:spLocks noChangeArrowheads="1"/>
          </p:cNvSpPr>
          <p:nvPr/>
        </p:nvSpPr>
        <p:spPr>
          <a:xfrm>
            <a:off x="1391628" y="3025183"/>
            <a:ext cx="366050" cy="252206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 dirty="0">
              <a:solidFill>
                <a:srgbClr val="FF6600"/>
              </a:solidFill>
            </a:endParaRPr>
          </a:p>
        </p:txBody>
      </p:sp>
      <p:sp>
        <p:nvSpPr>
          <p:cNvPr id="32" name="직사각형 18">
            <a:extLst>
              <a:ext uri="{FF2B5EF4-FFF2-40B4-BE49-F238E27FC236}">
                <a16:creationId xmlns:a16="http://schemas.microsoft.com/office/drawing/2014/main" id="{AF61D75F-B418-4BDA-820C-B9223BB6CD59}"/>
              </a:ext>
            </a:extLst>
          </p:cNvPr>
          <p:cNvSpPr>
            <a:spLocks noChangeArrowheads="1"/>
          </p:cNvSpPr>
          <p:nvPr/>
        </p:nvSpPr>
        <p:spPr>
          <a:xfrm>
            <a:off x="1757679" y="3025183"/>
            <a:ext cx="366050" cy="252205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33" name="Oval 111">
            <a:extLst>
              <a:ext uri="{FF2B5EF4-FFF2-40B4-BE49-F238E27FC236}">
                <a16:creationId xmlns:a16="http://schemas.microsoft.com/office/drawing/2014/main" id="{E45ED3E0-C9AB-4503-895A-2239143FFB79}"/>
              </a:ext>
            </a:extLst>
          </p:cNvPr>
          <p:cNvSpPr>
            <a:spLocks noChangeArrowheads="1"/>
          </p:cNvSpPr>
          <p:nvPr/>
        </p:nvSpPr>
        <p:spPr>
          <a:xfrm>
            <a:off x="1175551" y="2968631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5</a:t>
            </a:r>
          </a:p>
        </p:txBody>
      </p:sp>
      <p:sp>
        <p:nvSpPr>
          <p:cNvPr id="34" name="Oval 111">
            <a:extLst>
              <a:ext uri="{FF2B5EF4-FFF2-40B4-BE49-F238E27FC236}">
                <a16:creationId xmlns:a16="http://schemas.microsoft.com/office/drawing/2014/main" id="{6ACEA3C3-8291-40AC-BCBD-CF9983A2B96F}"/>
              </a:ext>
            </a:extLst>
          </p:cNvPr>
          <p:cNvSpPr>
            <a:spLocks noChangeArrowheads="1"/>
          </p:cNvSpPr>
          <p:nvPr/>
        </p:nvSpPr>
        <p:spPr>
          <a:xfrm>
            <a:off x="2118012" y="2953348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6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0D2390F-5BFB-4552-A17B-18214319C95A}"/>
              </a:ext>
            </a:extLst>
          </p:cNvPr>
          <p:cNvSpPr/>
          <p:nvPr/>
        </p:nvSpPr>
        <p:spPr>
          <a:xfrm>
            <a:off x="0" y="5157172"/>
            <a:ext cx="6588823" cy="14401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ko-KR" altLang="en-US" sz="2000" b="1" i="0" u="none" strike="noStrike" cap="none" normalizeH="0" baseline="0">
              <a:solidFill>
                <a:schemeClr val="tx1"/>
              </a:solidFill>
              <a:effectLst/>
              <a:latin typeface="굴림"/>
              <a:ea typeface="굴림"/>
              <a:cs typeface="+mn-cs"/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BC53D6C2-DF5A-4FE4-BAFA-5D0A677398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271662"/>
              </p:ext>
            </p:extLst>
          </p:nvPr>
        </p:nvGraphicFramePr>
        <p:xfrm>
          <a:off x="0" y="5157172"/>
          <a:ext cx="6588823" cy="14401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88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045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r>
                        <a:rPr lang="ko-KR" altLang="en-US" sz="900" b="1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연관 인터페이스 정보</a:t>
                      </a:r>
                      <a:endParaRPr lang="ko-KR" altLang="ko-KR" sz="9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646" marR="186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9723">
                <a:tc>
                  <a:txBody>
                    <a:bodyPr/>
                    <a:lstStyle/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>
                          <a:tab pos="450215" algn="l"/>
                        </a:tabLst>
                        <a:defRPr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없음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  <a:sym typeface="Wingdings"/>
                      </a:endParaRPr>
                    </a:p>
                  </a:txBody>
                  <a:tcPr marL="18646" marR="186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751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0105FF2-CDCA-492A-AED0-5C120E474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580" y="908050"/>
            <a:ext cx="2023262" cy="3600450"/>
          </a:xfrm>
          <a:prstGeom prst="rect">
            <a:avLst/>
          </a:prstGeom>
        </p:spPr>
      </p:pic>
      <p:sp>
        <p:nvSpPr>
          <p:cNvPr id="30735" name="Rectangle 3"/>
          <p:cNvSpPr>
            <a:spLocks noChangeArrowheads="1"/>
          </p:cNvSpPr>
          <p:nvPr/>
        </p:nvSpPr>
        <p:spPr>
          <a:xfrm>
            <a:off x="1187450" y="333375"/>
            <a:ext cx="2736850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ko-KR" altLang="en-US" sz="900" b="0" dirty="0"/>
              <a:t>배치</a:t>
            </a:r>
            <a:endParaRPr lang="en-US" altLang="ko-KR" sz="900" b="0" dirty="0"/>
          </a:p>
        </p:txBody>
      </p:sp>
      <p:sp>
        <p:nvSpPr>
          <p:cNvPr id="30736" name="Rectangle 4"/>
          <p:cNvSpPr>
            <a:spLocks noChangeArrowheads="1"/>
          </p:cNvSpPr>
          <p:nvPr/>
        </p:nvSpPr>
        <p:spPr>
          <a:xfrm>
            <a:off x="5435600" y="333375"/>
            <a:ext cx="1152525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en-US" altLang="ko-KR" sz="900" b="0" dirty="0"/>
              <a:t>UI-PDA-014</a:t>
            </a:r>
          </a:p>
        </p:txBody>
      </p:sp>
      <p:sp>
        <p:nvSpPr>
          <p:cNvPr id="30738" name="Rectangle 3"/>
          <p:cNvSpPr>
            <a:spLocks noChangeArrowheads="1"/>
          </p:cNvSpPr>
          <p:nvPr/>
        </p:nvSpPr>
        <p:spPr>
          <a:xfrm>
            <a:off x="468313" y="571500"/>
            <a:ext cx="5543550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ko-KR" altLang="en-US" sz="900" dirty="0"/>
              <a:t>메인 화면 </a:t>
            </a:r>
            <a:r>
              <a:rPr lang="en-US" altLang="ko-KR" sz="900" dirty="0"/>
              <a:t>&gt; </a:t>
            </a:r>
            <a:r>
              <a:rPr lang="ko-KR" altLang="en-US" sz="900" dirty="0"/>
              <a:t>배치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>
          <a:xfrm>
            <a:off x="6588224" y="548249"/>
            <a:ext cx="2555776" cy="460683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130175" indent="-130175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r>
              <a:rPr lang="en-US" altLang="ko-KR" sz="800" b="0" dirty="0"/>
              <a:t>1. </a:t>
            </a:r>
            <a:r>
              <a:rPr lang="ko-KR" altLang="en-US" sz="800" b="0" dirty="0"/>
              <a:t>개요</a:t>
            </a:r>
          </a:p>
          <a:p>
            <a:pPr indent="-38100" eaLnBrk="1" hangingPunct="1">
              <a:lnSpc>
                <a:spcPts val="930"/>
              </a:lnSpc>
              <a:defRPr/>
            </a:pPr>
            <a:r>
              <a:rPr lang="ko-KR" altLang="en-US" sz="800" dirty="0"/>
              <a:t>배치</a:t>
            </a:r>
            <a:endParaRPr lang="en-US" altLang="ko-KR" sz="800" dirty="0"/>
          </a:p>
          <a:p>
            <a:pPr indent="-38100" eaLnBrk="1" hangingPunct="1">
              <a:lnSpc>
                <a:spcPts val="930"/>
              </a:lnSpc>
              <a:defRPr/>
            </a:pPr>
            <a:r>
              <a:rPr lang="en-US" altLang="ko-KR" sz="800" b="0" dirty="0">
                <a:solidFill>
                  <a:srgbClr val="0070C0"/>
                </a:solidFill>
              </a:rPr>
              <a:t>(</a:t>
            </a:r>
            <a:r>
              <a:rPr lang="ko-KR" altLang="en-US" sz="800" b="0" dirty="0">
                <a:solidFill>
                  <a:srgbClr val="0070C0"/>
                </a:solidFill>
              </a:rPr>
              <a:t>경로</a:t>
            </a:r>
            <a:r>
              <a:rPr lang="en-US" altLang="ko-KR" sz="800" b="0" dirty="0">
                <a:solidFill>
                  <a:srgbClr val="0070C0"/>
                </a:solidFill>
              </a:rPr>
              <a:t>) </a:t>
            </a:r>
            <a:r>
              <a:rPr lang="ko-KR" altLang="en-US" sz="800" b="0" dirty="0"/>
              <a:t>메인 화면 </a:t>
            </a:r>
            <a:r>
              <a:rPr lang="en-US" altLang="ko-KR" sz="800" b="0" dirty="0"/>
              <a:t>&gt; </a:t>
            </a:r>
            <a:r>
              <a:rPr lang="ko-KR" altLang="en-US" sz="800" b="0" dirty="0"/>
              <a:t>배치</a:t>
            </a:r>
            <a:endParaRPr lang="en-US" altLang="ko-KR" sz="800" b="0" dirty="0"/>
          </a:p>
          <a:p>
            <a:pPr indent="-38100" eaLnBrk="1" hangingPunct="1">
              <a:lnSpc>
                <a:spcPts val="930"/>
              </a:lnSpc>
              <a:defRPr/>
            </a:pPr>
            <a:endParaRPr lang="ko-KR" altLang="en-US" sz="700" b="0" dirty="0"/>
          </a:p>
          <a:p>
            <a:pPr eaLnBrk="1" hangingPunct="1">
              <a:defRPr/>
            </a:pPr>
            <a:r>
              <a:rPr lang="ko-KR" altLang="ko-KR" sz="800" b="0" dirty="0"/>
              <a:t>2. 주요 기능</a:t>
            </a:r>
          </a:p>
          <a:p>
            <a:pPr marL="0" indent="0" eaLnBrk="1" hangingPunct="1">
              <a:defRPr/>
            </a:pPr>
            <a:r>
              <a:rPr lang="ko-KR" altLang="en-US" sz="800" b="0" dirty="0"/>
              <a:t>①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en-US" sz="800" b="0" dirty="0">
                <a:solidFill>
                  <a:srgbClr val="0070C0"/>
                </a:solidFill>
              </a:rPr>
              <a:t> </a:t>
            </a:r>
            <a:r>
              <a:rPr lang="ko-KR" altLang="en-US" sz="800" b="0" dirty="0"/>
              <a:t>의뢰서</a:t>
            </a:r>
            <a:r>
              <a:rPr lang="en-US" altLang="ko-KR" sz="800" b="0" dirty="0"/>
              <a:t> </a:t>
            </a:r>
            <a:r>
              <a:rPr lang="ko-KR" altLang="en-US" sz="800" b="0" dirty="0"/>
              <a:t>콤보</a:t>
            </a:r>
            <a:r>
              <a:rPr lang="en-US" altLang="ko-KR" sz="800" b="0" dirty="0"/>
              <a:t>-</a:t>
            </a:r>
            <a:r>
              <a:rPr lang="ko-KR" altLang="en-US" sz="800" b="0" dirty="0"/>
              <a:t>선택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의뢰서 변경 시 요청자에 의뢰자 이름이 표시된다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endParaRPr lang="en-US" altLang="ko-KR" sz="800" b="0" dirty="0"/>
          </a:p>
          <a:p>
            <a:pPr marL="0" indent="0" eaLnBrk="1" hangingPunct="1">
              <a:defRPr/>
            </a:pPr>
            <a:r>
              <a:rPr lang="ko-KR" altLang="en-US" sz="800" b="0" dirty="0"/>
              <a:t>②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en-US" sz="800" b="0" dirty="0">
                <a:solidFill>
                  <a:srgbClr val="0070C0"/>
                </a:solidFill>
              </a:rPr>
              <a:t> </a:t>
            </a:r>
            <a:r>
              <a:rPr lang="ko-KR" altLang="en-US" sz="800" b="0" dirty="0"/>
              <a:t>조회 버튼</a:t>
            </a:r>
            <a:r>
              <a:rPr lang="en-US" altLang="ko-KR" sz="800" b="0" dirty="0"/>
              <a:t>-</a:t>
            </a:r>
            <a:r>
              <a:rPr lang="ko-KR" altLang="en-US" sz="800" b="0" dirty="0"/>
              <a:t>클릭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의뢰서의 대상 기록물이 조회된다</a:t>
            </a:r>
            <a:r>
              <a:rPr lang="en-US" altLang="ko-KR" sz="800" b="0" dirty="0"/>
              <a:t>.</a:t>
            </a:r>
          </a:p>
          <a:p>
            <a:pPr marL="0" indent="0" eaLnBrk="1" hangingPunct="1">
              <a:defRPr/>
            </a:pPr>
            <a:endParaRPr lang="en-US" altLang="ko-KR" sz="800" b="0" dirty="0"/>
          </a:p>
          <a:p>
            <a:pPr marL="0" indent="0" eaLnBrk="1" hangingPunct="1">
              <a:defRPr/>
            </a:pPr>
            <a:r>
              <a:rPr lang="ko-KR" altLang="en-US" sz="800" b="0" dirty="0"/>
              <a:t>③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en-US" sz="800" b="0" dirty="0">
                <a:solidFill>
                  <a:srgbClr val="0070C0"/>
                </a:solidFill>
              </a:rPr>
              <a:t> </a:t>
            </a:r>
            <a:r>
              <a:rPr lang="ko-KR" altLang="en-US" sz="800" b="0" dirty="0"/>
              <a:t>확인 버튼</a:t>
            </a:r>
            <a:r>
              <a:rPr lang="en-US" altLang="ko-KR" sz="800" b="0" dirty="0"/>
              <a:t>-</a:t>
            </a:r>
            <a:r>
              <a:rPr lang="ko-KR" altLang="en-US" sz="800" b="0" dirty="0"/>
              <a:t>클릭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배치처리를 요청한다</a:t>
            </a:r>
            <a:r>
              <a:rPr lang="en-US" altLang="ko-KR" sz="800" b="0" dirty="0"/>
              <a:t>.</a:t>
            </a:r>
          </a:p>
          <a:p>
            <a:pPr marL="0" indent="0" eaLnBrk="1" hangingPunct="1">
              <a:defRPr/>
            </a:pPr>
            <a:endParaRPr lang="en-US" altLang="ko-KR" sz="800" b="0" dirty="0"/>
          </a:p>
          <a:p>
            <a:pPr marL="0" indent="0" eaLnBrk="1" hangingPunct="1">
              <a:defRPr/>
            </a:pPr>
            <a:r>
              <a:rPr lang="ko-KR" altLang="en-US" sz="800" b="0" dirty="0"/>
              <a:t>④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en-US" sz="800" b="0" dirty="0">
                <a:solidFill>
                  <a:srgbClr val="0070C0"/>
                </a:solidFill>
              </a:rPr>
              <a:t> </a:t>
            </a:r>
            <a:r>
              <a:rPr lang="ko-KR" altLang="en-US" sz="800" b="0" dirty="0"/>
              <a:t>위치선택 버튼</a:t>
            </a:r>
            <a:r>
              <a:rPr lang="en-US" altLang="ko-KR" sz="800" b="0" dirty="0"/>
              <a:t>-</a:t>
            </a:r>
            <a:r>
              <a:rPr lang="ko-KR" altLang="en-US" sz="800" b="0" dirty="0"/>
              <a:t>클릭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선택된 기록물에 대한 위치선택 배치 위치선택</a:t>
            </a:r>
            <a:r>
              <a:rPr lang="en-US" altLang="ko-KR" sz="800" b="0" dirty="0"/>
              <a:t>(UI-PDA-015)</a:t>
            </a:r>
            <a:r>
              <a:rPr lang="ko-KR" altLang="en-US" sz="800" b="0" dirty="0"/>
              <a:t>으로 이동한다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배치위치가 선택되면 배치위치 항목에 값이 입력된다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전체 기록물 수와 배치완료 수가 갱신된다</a:t>
            </a:r>
            <a:endParaRPr lang="en-US" altLang="ko-KR" sz="800" b="0" dirty="0"/>
          </a:p>
          <a:p>
            <a:pPr marL="0" indent="0" eaLnBrk="1" hangingPunct="1">
              <a:defRPr/>
            </a:pPr>
            <a:endParaRPr lang="en-US" altLang="ko-KR" sz="800" b="0" dirty="0"/>
          </a:p>
          <a:p>
            <a:pPr marL="0" indent="0" eaLnBrk="1" hangingPunct="1">
              <a:defRPr/>
            </a:pPr>
            <a:r>
              <a:rPr lang="ko-KR" altLang="en-US" sz="800" b="0" dirty="0"/>
              <a:t>⑤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en-US" sz="800" b="0" dirty="0">
                <a:solidFill>
                  <a:srgbClr val="0070C0"/>
                </a:solidFill>
              </a:rPr>
              <a:t> </a:t>
            </a:r>
            <a:r>
              <a:rPr lang="ko-KR" altLang="en-US" sz="800" b="0" dirty="0"/>
              <a:t>목록 그리드</a:t>
            </a:r>
            <a:r>
              <a:rPr lang="en-US" altLang="ko-KR" sz="800" b="0" dirty="0"/>
              <a:t>-</a:t>
            </a:r>
            <a:r>
              <a:rPr lang="ko-KR" altLang="en-US" sz="800" b="0" dirty="0"/>
              <a:t>더블클릭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선택된 기록물 상세정보</a:t>
            </a:r>
            <a:r>
              <a:rPr lang="en-US" altLang="ko-KR" sz="800" b="0" dirty="0"/>
              <a:t>(UI-PDA-009)</a:t>
            </a:r>
            <a:r>
              <a:rPr lang="ko-KR" altLang="en-US" sz="800" b="0" dirty="0"/>
              <a:t>로 이동한다</a:t>
            </a:r>
            <a:r>
              <a:rPr lang="en-US" altLang="ko-KR" sz="800" b="0" dirty="0"/>
              <a:t>.</a:t>
            </a:r>
          </a:p>
          <a:p>
            <a:pPr marL="0" indent="0" eaLnBrk="1" hangingPunct="1">
              <a:defRPr/>
            </a:pP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endParaRPr lang="en-US" altLang="ko-KR" sz="800" b="0" dirty="0"/>
          </a:p>
          <a:p>
            <a:pPr marL="0" indent="0" eaLnBrk="1" hangingPunct="1">
              <a:defRPr/>
            </a:pPr>
            <a:endParaRPr lang="en-US" altLang="ko-KR" sz="800" b="0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523512"/>
              </p:ext>
            </p:extLst>
          </p:nvPr>
        </p:nvGraphicFramePr>
        <p:xfrm>
          <a:off x="6594475" y="5134217"/>
          <a:ext cx="2548800" cy="1209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7170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요구사항</a:t>
                      </a:r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SFR-034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072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900" b="1" i="0" u="none" strike="noStrike" kern="1200" cap="none" spc="0" normalizeH="0" baseline="0" dirty="0"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프로세스</a:t>
                      </a:r>
                      <a:r>
                        <a:rPr kumimoji="0" lang="en-US" altLang="ko-KR" sz="900" b="1" i="0" u="none" strike="noStrike" kern="1200" cap="none" spc="0" normalizeH="0" baseline="0" dirty="0"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6595200" y="6343986"/>
          <a:ext cx="2548800" cy="253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33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보안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Oval 111">
            <a:extLst>
              <a:ext uri="{FF2B5EF4-FFF2-40B4-BE49-F238E27FC236}">
                <a16:creationId xmlns:a16="http://schemas.microsoft.com/office/drawing/2014/main" id="{BE9E5528-ED92-4732-8C22-E0459E2473BF}"/>
              </a:ext>
            </a:extLst>
          </p:cNvPr>
          <p:cNvSpPr>
            <a:spLocks noChangeArrowheads="1"/>
          </p:cNvSpPr>
          <p:nvPr/>
        </p:nvSpPr>
        <p:spPr>
          <a:xfrm>
            <a:off x="181650" y="1231320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1</a:t>
            </a:r>
          </a:p>
        </p:txBody>
      </p:sp>
      <p:sp>
        <p:nvSpPr>
          <p:cNvPr id="25" name="직사각형 18">
            <a:extLst>
              <a:ext uri="{FF2B5EF4-FFF2-40B4-BE49-F238E27FC236}">
                <a16:creationId xmlns:a16="http://schemas.microsoft.com/office/drawing/2014/main" id="{39F6AF32-0026-46CD-8F8C-8F2CBBFEBBD6}"/>
              </a:ext>
            </a:extLst>
          </p:cNvPr>
          <p:cNvSpPr>
            <a:spLocks noChangeArrowheads="1"/>
          </p:cNvSpPr>
          <p:nvPr/>
        </p:nvSpPr>
        <p:spPr>
          <a:xfrm>
            <a:off x="606823" y="1393585"/>
            <a:ext cx="1228873" cy="196117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35" name="Oval 111">
            <a:extLst>
              <a:ext uri="{FF2B5EF4-FFF2-40B4-BE49-F238E27FC236}">
                <a16:creationId xmlns:a16="http://schemas.microsoft.com/office/drawing/2014/main" id="{9E312452-6603-4976-92DD-BA4A13AFE68E}"/>
              </a:ext>
            </a:extLst>
          </p:cNvPr>
          <p:cNvSpPr>
            <a:spLocks noChangeArrowheads="1"/>
          </p:cNvSpPr>
          <p:nvPr/>
        </p:nvSpPr>
        <p:spPr>
          <a:xfrm>
            <a:off x="2320194" y="1387719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3</a:t>
            </a:r>
          </a:p>
        </p:txBody>
      </p:sp>
      <p:sp>
        <p:nvSpPr>
          <p:cNvPr id="28" name="Oval 111">
            <a:extLst>
              <a:ext uri="{FF2B5EF4-FFF2-40B4-BE49-F238E27FC236}">
                <a16:creationId xmlns:a16="http://schemas.microsoft.com/office/drawing/2014/main" id="{806CE6F9-A054-4E3C-AF31-685F218F8393}"/>
              </a:ext>
            </a:extLst>
          </p:cNvPr>
          <p:cNvSpPr>
            <a:spLocks noChangeArrowheads="1"/>
          </p:cNvSpPr>
          <p:nvPr/>
        </p:nvSpPr>
        <p:spPr>
          <a:xfrm>
            <a:off x="1727633" y="1171692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2</a:t>
            </a:r>
          </a:p>
        </p:txBody>
      </p:sp>
      <p:sp>
        <p:nvSpPr>
          <p:cNvPr id="30" name="직사각형 18">
            <a:extLst>
              <a:ext uri="{FF2B5EF4-FFF2-40B4-BE49-F238E27FC236}">
                <a16:creationId xmlns:a16="http://schemas.microsoft.com/office/drawing/2014/main" id="{39B5B3EC-DDD1-428B-8F67-A7526408A00C}"/>
              </a:ext>
            </a:extLst>
          </p:cNvPr>
          <p:cNvSpPr>
            <a:spLocks noChangeArrowheads="1"/>
          </p:cNvSpPr>
          <p:nvPr/>
        </p:nvSpPr>
        <p:spPr>
          <a:xfrm>
            <a:off x="1835697" y="1388763"/>
            <a:ext cx="481648" cy="196117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45" name="직사각형 18">
            <a:extLst>
              <a:ext uri="{FF2B5EF4-FFF2-40B4-BE49-F238E27FC236}">
                <a16:creationId xmlns:a16="http://schemas.microsoft.com/office/drawing/2014/main" id="{B4B1E899-A401-4949-B29B-E00BA268C60B}"/>
              </a:ext>
            </a:extLst>
          </p:cNvPr>
          <p:cNvSpPr>
            <a:spLocks noChangeArrowheads="1"/>
          </p:cNvSpPr>
          <p:nvPr/>
        </p:nvSpPr>
        <p:spPr>
          <a:xfrm>
            <a:off x="1840510" y="1603745"/>
            <a:ext cx="476835" cy="196117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48" name="직사각형 18">
            <a:extLst>
              <a:ext uri="{FF2B5EF4-FFF2-40B4-BE49-F238E27FC236}">
                <a16:creationId xmlns:a16="http://schemas.microsoft.com/office/drawing/2014/main" id="{C93CF21A-A765-48B4-B135-994924C91C92}"/>
              </a:ext>
            </a:extLst>
          </p:cNvPr>
          <p:cNvSpPr>
            <a:spLocks noChangeArrowheads="1"/>
          </p:cNvSpPr>
          <p:nvPr/>
        </p:nvSpPr>
        <p:spPr>
          <a:xfrm>
            <a:off x="1759894" y="1860861"/>
            <a:ext cx="557451" cy="222554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26" name="Oval 111">
            <a:extLst>
              <a:ext uri="{FF2B5EF4-FFF2-40B4-BE49-F238E27FC236}">
                <a16:creationId xmlns:a16="http://schemas.microsoft.com/office/drawing/2014/main" id="{AA395B99-6D8D-4F41-A16E-23D6CFE19ACE}"/>
              </a:ext>
            </a:extLst>
          </p:cNvPr>
          <p:cNvSpPr>
            <a:spLocks noChangeArrowheads="1"/>
          </p:cNvSpPr>
          <p:nvPr/>
        </p:nvSpPr>
        <p:spPr>
          <a:xfrm>
            <a:off x="2359048" y="1791176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4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2283B15-1F54-453D-84D2-E26CFE22E01C}"/>
              </a:ext>
            </a:extLst>
          </p:cNvPr>
          <p:cNvSpPr/>
          <p:nvPr/>
        </p:nvSpPr>
        <p:spPr>
          <a:xfrm>
            <a:off x="0" y="5157172"/>
            <a:ext cx="6588823" cy="14401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ko-KR" altLang="en-US" sz="2000" b="1" i="0" u="none" strike="noStrike" cap="none" normalizeH="0" baseline="0">
              <a:solidFill>
                <a:schemeClr val="tx1"/>
              </a:solidFill>
              <a:effectLst/>
              <a:latin typeface="굴림"/>
              <a:ea typeface="굴림"/>
              <a:cs typeface="+mn-cs"/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DAE9F541-DC08-43EB-B711-26C817E9FF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695476"/>
              </p:ext>
            </p:extLst>
          </p:nvPr>
        </p:nvGraphicFramePr>
        <p:xfrm>
          <a:off x="0" y="5157172"/>
          <a:ext cx="6588823" cy="14401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88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045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r>
                        <a:rPr lang="ko-KR" altLang="en-US" sz="900" b="1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연관 인터페이스 정보</a:t>
                      </a:r>
                      <a:endParaRPr lang="ko-KR" altLang="ko-KR" sz="9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646" marR="186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9723">
                <a:tc>
                  <a:txBody>
                    <a:bodyPr/>
                    <a:lstStyle/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>
                          <a:tab pos="450215" algn="l"/>
                        </a:tabLst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IF-RF-021</a:t>
                      </a: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 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- </a:t>
                      </a: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배치 의뢰서 목록 요청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  <a:sym typeface="Wingdings"/>
                      </a:endParaRP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>
                          <a:tab pos="450215" algn="l"/>
                        </a:tabLst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IF-RF-022</a:t>
                      </a: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 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- </a:t>
                      </a: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배치 대상 기록물 목록 요청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  <a:sym typeface="Wingdings"/>
                      </a:endParaRP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>
                          <a:tab pos="450215" algn="l"/>
                        </a:tabLst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IF-RF-023</a:t>
                      </a: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 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- </a:t>
                      </a: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배치 요청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  <a:sym typeface="Wingdings"/>
                      </a:endParaRP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>
                          <a:tab pos="450215" algn="l"/>
                        </a:tabLst>
                        <a:defRPr/>
                      </a:pPr>
                      <a:endParaRPr lang="en-US" altLang="ko-KR" sz="900" b="1" kern="12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  <a:sym typeface="Wingdings"/>
                      </a:endParaRPr>
                    </a:p>
                  </a:txBody>
                  <a:tcPr marL="18646" marR="186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5079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BF02AB8-7010-428A-A2BF-F4DDEAA81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426" y="908050"/>
            <a:ext cx="2010654" cy="3578014"/>
          </a:xfrm>
          <a:prstGeom prst="rect">
            <a:avLst/>
          </a:prstGeom>
        </p:spPr>
      </p:pic>
      <p:sp>
        <p:nvSpPr>
          <p:cNvPr id="30735" name="Rectangle 3"/>
          <p:cNvSpPr>
            <a:spLocks noChangeArrowheads="1"/>
          </p:cNvSpPr>
          <p:nvPr/>
        </p:nvSpPr>
        <p:spPr>
          <a:xfrm>
            <a:off x="1187450" y="333375"/>
            <a:ext cx="2736850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ko-KR" altLang="en-US" sz="900" b="0" dirty="0"/>
              <a:t>배치 위치선택</a:t>
            </a:r>
            <a:endParaRPr lang="en-US" altLang="ko-KR" sz="900" b="0" dirty="0"/>
          </a:p>
        </p:txBody>
      </p:sp>
      <p:sp>
        <p:nvSpPr>
          <p:cNvPr id="30736" name="Rectangle 4"/>
          <p:cNvSpPr>
            <a:spLocks noChangeArrowheads="1"/>
          </p:cNvSpPr>
          <p:nvPr/>
        </p:nvSpPr>
        <p:spPr>
          <a:xfrm>
            <a:off x="5435600" y="333375"/>
            <a:ext cx="1152525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en-US" altLang="ko-KR" sz="900" b="0" dirty="0"/>
              <a:t>UI-PDA-015</a:t>
            </a:r>
          </a:p>
        </p:txBody>
      </p:sp>
      <p:sp>
        <p:nvSpPr>
          <p:cNvPr id="30738" name="Rectangle 3"/>
          <p:cNvSpPr>
            <a:spLocks noChangeArrowheads="1"/>
          </p:cNvSpPr>
          <p:nvPr/>
        </p:nvSpPr>
        <p:spPr>
          <a:xfrm>
            <a:off x="468313" y="571500"/>
            <a:ext cx="5543550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ko-KR" altLang="en-US" sz="900" dirty="0"/>
              <a:t>메인 화면 </a:t>
            </a:r>
            <a:r>
              <a:rPr lang="en-US" altLang="ko-KR" sz="900" dirty="0"/>
              <a:t>&gt; </a:t>
            </a:r>
            <a:r>
              <a:rPr lang="ko-KR" altLang="en-US" sz="900" dirty="0"/>
              <a:t>배치 </a:t>
            </a:r>
            <a:r>
              <a:rPr lang="en-US" altLang="ko-KR" sz="900" dirty="0"/>
              <a:t>&gt; </a:t>
            </a:r>
            <a:r>
              <a:rPr lang="ko-KR" altLang="en-US" sz="900" dirty="0"/>
              <a:t>배치 위치선택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>
          <a:xfrm>
            <a:off x="6588224" y="548249"/>
            <a:ext cx="2555776" cy="460683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130175" indent="-130175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r>
              <a:rPr lang="en-US" altLang="ko-KR" sz="800" b="0" dirty="0"/>
              <a:t>1. </a:t>
            </a:r>
            <a:r>
              <a:rPr lang="ko-KR" altLang="en-US" sz="800" b="0" dirty="0"/>
              <a:t>개요</a:t>
            </a:r>
          </a:p>
          <a:p>
            <a:pPr indent="-38100" eaLnBrk="1" hangingPunct="1">
              <a:lnSpc>
                <a:spcPts val="930"/>
              </a:lnSpc>
              <a:defRPr/>
            </a:pPr>
            <a:r>
              <a:rPr lang="ko-KR" altLang="en-US" sz="800" dirty="0"/>
              <a:t>배치 위치선택</a:t>
            </a:r>
            <a:endParaRPr lang="en-US" altLang="ko-KR" sz="800" dirty="0"/>
          </a:p>
          <a:p>
            <a:pPr indent="-38100" eaLnBrk="1" hangingPunct="1">
              <a:lnSpc>
                <a:spcPts val="930"/>
              </a:lnSpc>
              <a:defRPr/>
            </a:pPr>
            <a:r>
              <a:rPr lang="en-US" altLang="ko-KR" sz="800" b="0" dirty="0">
                <a:solidFill>
                  <a:srgbClr val="0070C0"/>
                </a:solidFill>
              </a:rPr>
              <a:t>(</a:t>
            </a:r>
            <a:r>
              <a:rPr lang="ko-KR" altLang="en-US" sz="800" b="0" dirty="0">
                <a:solidFill>
                  <a:srgbClr val="0070C0"/>
                </a:solidFill>
              </a:rPr>
              <a:t>경로</a:t>
            </a:r>
            <a:r>
              <a:rPr lang="en-US" altLang="ko-KR" sz="800" b="0" dirty="0">
                <a:solidFill>
                  <a:srgbClr val="0070C0"/>
                </a:solidFill>
              </a:rPr>
              <a:t>) </a:t>
            </a:r>
            <a:r>
              <a:rPr lang="ko-KR" altLang="en-US" sz="800" b="0" dirty="0"/>
              <a:t>메인 화면 </a:t>
            </a:r>
            <a:r>
              <a:rPr lang="en-US" altLang="ko-KR" sz="800" b="0" dirty="0"/>
              <a:t>&gt; </a:t>
            </a:r>
            <a:r>
              <a:rPr lang="ko-KR" altLang="en-US" sz="800" b="0" dirty="0"/>
              <a:t>배치 </a:t>
            </a:r>
            <a:r>
              <a:rPr lang="en-US" altLang="ko-KR" sz="800" b="0" dirty="0"/>
              <a:t>&gt; </a:t>
            </a:r>
            <a:r>
              <a:rPr lang="ko-KR" altLang="en-US" sz="800" b="0" dirty="0"/>
              <a:t>배치 위치선택</a:t>
            </a:r>
            <a:endParaRPr lang="en-US" altLang="ko-KR" sz="800" b="0" dirty="0"/>
          </a:p>
          <a:p>
            <a:pPr indent="-38100" eaLnBrk="1" hangingPunct="1">
              <a:lnSpc>
                <a:spcPts val="930"/>
              </a:lnSpc>
              <a:defRPr/>
            </a:pPr>
            <a:endParaRPr lang="ko-KR" altLang="en-US" sz="700" b="0" dirty="0"/>
          </a:p>
          <a:p>
            <a:pPr eaLnBrk="1" hangingPunct="1">
              <a:defRPr/>
            </a:pPr>
            <a:r>
              <a:rPr lang="ko-KR" altLang="ko-KR" sz="800" b="0" dirty="0"/>
              <a:t>2. 주요 기능</a:t>
            </a:r>
          </a:p>
          <a:p>
            <a:pPr marL="0" indent="0" eaLnBrk="1" hangingPunct="1">
              <a:defRPr/>
            </a:pPr>
            <a:r>
              <a:rPr lang="ko-KR" altLang="en-US" sz="800" b="0" dirty="0"/>
              <a:t>①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en-US" sz="800" b="0" dirty="0">
                <a:solidFill>
                  <a:srgbClr val="0070C0"/>
                </a:solidFill>
              </a:rPr>
              <a:t> </a:t>
            </a:r>
            <a:r>
              <a:rPr lang="ko-KR" altLang="en-US" sz="800" b="0" dirty="0"/>
              <a:t>서고</a:t>
            </a:r>
            <a:r>
              <a:rPr lang="en-US" altLang="ko-KR" sz="800" b="0" dirty="0"/>
              <a:t> </a:t>
            </a:r>
            <a:r>
              <a:rPr lang="ko-KR" altLang="en-US" sz="800" b="0" dirty="0"/>
              <a:t>콤보</a:t>
            </a:r>
            <a:r>
              <a:rPr lang="en-US" altLang="ko-KR" sz="800" b="0" dirty="0"/>
              <a:t>-</a:t>
            </a:r>
            <a:r>
              <a:rPr lang="ko-KR" altLang="en-US" sz="800" b="0" dirty="0"/>
              <a:t>선택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서가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연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단</a:t>
            </a:r>
            <a:r>
              <a:rPr lang="en-US" altLang="ko-KR" sz="800" b="0" dirty="0"/>
              <a:t>, BOX </a:t>
            </a:r>
            <a:r>
              <a:rPr lang="ko-KR" altLang="en-US" sz="800" b="0" dirty="0"/>
              <a:t>콤보가 초기화 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서가 콤보가 갱신 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endParaRPr lang="en-US" altLang="ko-KR" sz="800" b="0" dirty="0"/>
          </a:p>
          <a:p>
            <a:pPr marL="0" indent="0" eaLnBrk="1" hangingPunct="1">
              <a:defRPr/>
            </a:pPr>
            <a:r>
              <a:rPr lang="ko-KR" altLang="en-US" sz="800" b="0" dirty="0"/>
              <a:t>②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en-US" sz="800" b="0" dirty="0">
                <a:solidFill>
                  <a:srgbClr val="0070C0"/>
                </a:solidFill>
              </a:rPr>
              <a:t> </a:t>
            </a:r>
            <a:r>
              <a:rPr lang="ko-KR" altLang="en-US" sz="800" b="0" dirty="0"/>
              <a:t>서가</a:t>
            </a:r>
            <a:r>
              <a:rPr lang="ko-KR" altLang="en-US" sz="800" b="0" dirty="0">
                <a:solidFill>
                  <a:srgbClr val="0070C0"/>
                </a:solidFill>
              </a:rPr>
              <a:t> </a:t>
            </a:r>
            <a:r>
              <a:rPr lang="ko-KR" altLang="en-US" sz="800" b="0" dirty="0"/>
              <a:t>콤보</a:t>
            </a:r>
            <a:r>
              <a:rPr lang="en-US" altLang="ko-KR" sz="800" b="0" dirty="0"/>
              <a:t>-</a:t>
            </a:r>
            <a:r>
              <a:rPr lang="ko-KR" altLang="en-US" sz="800" b="0" dirty="0"/>
              <a:t>선택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연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단</a:t>
            </a:r>
            <a:r>
              <a:rPr lang="en-US" altLang="ko-KR" sz="800" b="0" dirty="0"/>
              <a:t>, BOX </a:t>
            </a:r>
            <a:r>
              <a:rPr lang="ko-KR" altLang="en-US" sz="800" b="0" dirty="0"/>
              <a:t>콤보가 초기화 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연 콤보가 갱신 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endParaRPr lang="en-US" altLang="ko-KR" sz="800" b="0" dirty="0"/>
          </a:p>
          <a:p>
            <a:pPr marL="0" indent="0" eaLnBrk="1" hangingPunct="1">
              <a:defRPr/>
            </a:pPr>
            <a:r>
              <a:rPr lang="ko-KR" altLang="en-US" sz="800" b="0" dirty="0"/>
              <a:t>③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en-US" sz="800" b="0" dirty="0">
                <a:solidFill>
                  <a:srgbClr val="0070C0"/>
                </a:solidFill>
              </a:rPr>
              <a:t> </a:t>
            </a:r>
            <a:r>
              <a:rPr lang="ko-KR" altLang="en-US" sz="800" b="0" dirty="0"/>
              <a:t>연 콤보</a:t>
            </a:r>
            <a:r>
              <a:rPr lang="en-US" altLang="ko-KR" sz="800" b="0" dirty="0"/>
              <a:t>-</a:t>
            </a:r>
            <a:r>
              <a:rPr lang="ko-KR" altLang="en-US" sz="800" b="0" dirty="0"/>
              <a:t>선택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단</a:t>
            </a:r>
            <a:r>
              <a:rPr lang="en-US" altLang="ko-KR" sz="800" b="0" dirty="0"/>
              <a:t>, BOX </a:t>
            </a:r>
            <a:r>
              <a:rPr lang="ko-KR" altLang="en-US" sz="800" b="0" dirty="0"/>
              <a:t>콤보가 초기화 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단 콤보가 갱신 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endParaRPr lang="en-US" altLang="ko-KR" sz="800" b="0" dirty="0"/>
          </a:p>
          <a:p>
            <a:pPr marL="0" indent="0" eaLnBrk="1" hangingPunct="1">
              <a:defRPr/>
            </a:pPr>
            <a:r>
              <a:rPr lang="ko-KR" altLang="en-US" sz="800" b="0" dirty="0"/>
              <a:t>④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en-US" sz="800" b="0" dirty="0">
                <a:solidFill>
                  <a:srgbClr val="0070C0"/>
                </a:solidFill>
              </a:rPr>
              <a:t> </a:t>
            </a:r>
            <a:r>
              <a:rPr lang="ko-KR" altLang="en-US" sz="800" b="0" dirty="0"/>
              <a:t>단 콤보</a:t>
            </a:r>
            <a:r>
              <a:rPr lang="en-US" altLang="ko-KR" sz="800" b="0" dirty="0"/>
              <a:t>-</a:t>
            </a:r>
            <a:r>
              <a:rPr lang="ko-KR" altLang="en-US" sz="800" b="0" dirty="0"/>
              <a:t>선택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en-US" altLang="ko-KR" sz="800" b="0" dirty="0"/>
              <a:t>BOX </a:t>
            </a:r>
            <a:r>
              <a:rPr lang="ko-KR" altLang="en-US" sz="800" b="0" dirty="0"/>
              <a:t>콤보가 초기화 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en-US" altLang="ko-KR" sz="800" b="0" dirty="0"/>
              <a:t>BOX</a:t>
            </a:r>
            <a:r>
              <a:rPr lang="ko-KR" altLang="en-US" sz="800" b="0" dirty="0"/>
              <a:t> 콤보가 갱신 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endParaRPr lang="en-US" altLang="ko-KR" sz="800" b="0" dirty="0"/>
          </a:p>
          <a:p>
            <a:pPr marL="0" indent="0" eaLnBrk="1" hangingPunct="1">
              <a:defRPr/>
            </a:pPr>
            <a:r>
              <a:rPr lang="ko-KR" altLang="en-US" sz="800" b="0" dirty="0"/>
              <a:t>⑤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en-US" sz="800" b="0" dirty="0">
                <a:solidFill>
                  <a:srgbClr val="0070C0"/>
                </a:solidFill>
              </a:rPr>
              <a:t> </a:t>
            </a:r>
            <a:r>
              <a:rPr lang="ko-KR" altLang="en-US" sz="800" b="0" dirty="0"/>
              <a:t>선택 버튼</a:t>
            </a:r>
            <a:r>
              <a:rPr lang="en-US" altLang="ko-KR" sz="800" b="0" dirty="0"/>
              <a:t>-</a:t>
            </a:r>
            <a:r>
              <a:rPr lang="ko-KR" altLang="en-US" sz="800" b="0" dirty="0"/>
              <a:t>클릭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배치위치가 선택된다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 창이 닫힌다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endParaRPr lang="en-US" altLang="ko-KR" sz="800" b="0" dirty="0"/>
          </a:p>
          <a:p>
            <a:pPr marL="0" indent="0" eaLnBrk="1" hangingPunct="1">
              <a:defRPr/>
            </a:pPr>
            <a:r>
              <a:rPr lang="ko-KR" altLang="en-US" sz="800" b="0" dirty="0"/>
              <a:t>⑤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en-US" sz="800" b="0" dirty="0">
                <a:solidFill>
                  <a:srgbClr val="0070C0"/>
                </a:solidFill>
              </a:rPr>
              <a:t> </a:t>
            </a:r>
            <a:r>
              <a:rPr lang="ko-KR" altLang="en-US" sz="800" b="0" dirty="0"/>
              <a:t>위치선택 체크박스</a:t>
            </a:r>
            <a:r>
              <a:rPr lang="en-US" altLang="ko-KR" sz="800" b="0" dirty="0"/>
              <a:t>-</a:t>
            </a:r>
            <a:r>
              <a:rPr lang="ko-KR" altLang="en-US" sz="800" b="0" dirty="0"/>
              <a:t>상태변경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체크 시 상태를 </a:t>
            </a:r>
            <a:r>
              <a:rPr lang="ko-KR" altLang="en-US" sz="800" b="0" dirty="0" err="1"/>
              <a:t>콤보박스로</a:t>
            </a:r>
            <a:r>
              <a:rPr lang="ko-KR" altLang="en-US" sz="800" b="0" dirty="0"/>
              <a:t> 선택한다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체크해제 시 </a:t>
            </a:r>
            <a:r>
              <a:rPr lang="ko-KR" altLang="en-US" sz="800" b="0" dirty="0" err="1"/>
              <a:t>위치값을</a:t>
            </a:r>
            <a:r>
              <a:rPr lang="ko-KR" altLang="en-US" sz="800" b="0" dirty="0"/>
              <a:t> 문자로 </a:t>
            </a:r>
            <a:r>
              <a:rPr lang="ko-KR" altLang="en-US" sz="800" b="0" dirty="0" err="1"/>
              <a:t>수기입력한다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endParaRPr lang="en-US" altLang="ko-KR" sz="800" b="0" dirty="0"/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dirty="0"/>
          </a:p>
          <a:p>
            <a:pPr marL="0" indent="0" eaLnBrk="1" hangingPunct="1">
              <a:defRPr/>
            </a:pPr>
            <a:endParaRPr lang="en-US" altLang="ko-KR" sz="1000" dirty="0"/>
          </a:p>
          <a:p>
            <a:pPr marL="0" indent="0" eaLnBrk="1" hangingPunct="1">
              <a:defRPr/>
            </a:pPr>
            <a:endParaRPr lang="en-US" altLang="ko-KR" sz="1000" b="0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773332"/>
              </p:ext>
            </p:extLst>
          </p:nvPr>
        </p:nvGraphicFramePr>
        <p:xfrm>
          <a:off x="6594475" y="5134217"/>
          <a:ext cx="2548800" cy="1209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7170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요구사항</a:t>
                      </a:r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SFR-034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072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900" b="1" i="0" u="none" strike="noStrike" kern="1200" cap="none" spc="0" normalizeH="0" baseline="0" dirty="0"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프로세스</a:t>
                      </a:r>
                      <a:r>
                        <a:rPr kumimoji="0" lang="en-US" altLang="ko-KR" sz="900" b="1" i="0" u="none" strike="noStrike" kern="1200" cap="none" spc="0" normalizeH="0" baseline="0" dirty="0"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6595200" y="6343986"/>
          <a:ext cx="2548800" cy="253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33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보안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직사각형 18">
            <a:extLst>
              <a:ext uri="{FF2B5EF4-FFF2-40B4-BE49-F238E27FC236}">
                <a16:creationId xmlns:a16="http://schemas.microsoft.com/office/drawing/2014/main" id="{39F6AF32-0026-46CD-8F8C-8F2CBBFEBBD6}"/>
              </a:ext>
            </a:extLst>
          </p:cNvPr>
          <p:cNvSpPr>
            <a:spLocks noChangeArrowheads="1"/>
          </p:cNvSpPr>
          <p:nvPr/>
        </p:nvSpPr>
        <p:spPr>
          <a:xfrm>
            <a:off x="810549" y="1408757"/>
            <a:ext cx="1457195" cy="288032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23" name="직사각형 18">
            <a:extLst>
              <a:ext uri="{FF2B5EF4-FFF2-40B4-BE49-F238E27FC236}">
                <a16:creationId xmlns:a16="http://schemas.microsoft.com/office/drawing/2014/main" id="{75F7B4FF-6E9F-476B-BEA9-DA6FD80EF902}"/>
              </a:ext>
            </a:extLst>
          </p:cNvPr>
          <p:cNvSpPr>
            <a:spLocks noChangeArrowheads="1"/>
          </p:cNvSpPr>
          <p:nvPr/>
        </p:nvSpPr>
        <p:spPr>
          <a:xfrm>
            <a:off x="810549" y="1696789"/>
            <a:ext cx="1457195" cy="288032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24" name="Oval 111">
            <a:extLst>
              <a:ext uri="{FF2B5EF4-FFF2-40B4-BE49-F238E27FC236}">
                <a16:creationId xmlns:a16="http://schemas.microsoft.com/office/drawing/2014/main" id="{F626400A-36E0-4408-A045-52184CB9C6B2}"/>
              </a:ext>
            </a:extLst>
          </p:cNvPr>
          <p:cNvSpPr>
            <a:spLocks noChangeArrowheads="1"/>
          </p:cNvSpPr>
          <p:nvPr/>
        </p:nvSpPr>
        <p:spPr>
          <a:xfrm>
            <a:off x="615805" y="1624035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2</a:t>
            </a:r>
          </a:p>
        </p:txBody>
      </p:sp>
      <p:sp>
        <p:nvSpPr>
          <p:cNvPr id="38" name="직사각형 18">
            <a:extLst>
              <a:ext uri="{FF2B5EF4-FFF2-40B4-BE49-F238E27FC236}">
                <a16:creationId xmlns:a16="http://schemas.microsoft.com/office/drawing/2014/main" id="{C6DE85A5-C832-49B4-A8F0-A39B7C82AA39}"/>
              </a:ext>
            </a:extLst>
          </p:cNvPr>
          <p:cNvSpPr>
            <a:spLocks noChangeArrowheads="1"/>
          </p:cNvSpPr>
          <p:nvPr/>
        </p:nvSpPr>
        <p:spPr>
          <a:xfrm>
            <a:off x="323850" y="3137102"/>
            <a:ext cx="2005230" cy="288032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39" name="Oval 111">
            <a:extLst>
              <a:ext uri="{FF2B5EF4-FFF2-40B4-BE49-F238E27FC236}">
                <a16:creationId xmlns:a16="http://schemas.microsoft.com/office/drawing/2014/main" id="{055765C5-899D-4C37-BFA2-788FA37F92C5}"/>
              </a:ext>
            </a:extLst>
          </p:cNvPr>
          <p:cNvSpPr>
            <a:spLocks noChangeArrowheads="1"/>
          </p:cNvSpPr>
          <p:nvPr/>
        </p:nvSpPr>
        <p:spPr>
          <a:xfrm>
            <a:off x="107823" y="2985558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5</a:t>
            </a:r>
          </a:p>
        </p:txBody>
      </p:sp>
      <p:sp>
        <p:nvSpPr>
          <p:cNvPr id="21" name="Oval 111">
            <a:extLst>
              <a:ext uri="{FF2B5EF4-FFF2-40B4-BE49-F238E27FC236}">
                <a16:creationId xmlns:a16="http://schemas.microsoft.com/office/drawing/2014/main" id="{BE9E5528-ED92-4732-8C22-E0459E2473BF}"/>
              </a:ext>
            </a:extLst>
          </p:cNvPr>
          <p:cNvSpPr>
            <a:spLocks noChangeArrowheads="1"/>
          </p:cNvSpPr>
          <p:nvPr/>
        </p:nvSpPr>
        <p:spPr>
          <a:xfrm>
            <a:off x="620882" y="1191686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1</a:t>
            </a:r>
          </a:p>
        </p:txBody>
      </p:sp>
      <p:sp>
        <p:nvSpPr>
          <p:cNvPr id="27" name="직사각형 18">
            <a:extLst>
              <a:ext uri="{FF2B5EF4-FFF2-40B4-BE49-F238E27FC236}">
                <a16:creationId xmlns:a16="http://schemas.microsoft.com/office/drawing/2014/main" id="{0E3EFDF0-5D4A-49CC-9B9A-6E55431F2474}"/>
              </a:ext>
            </a:extLst>
          </p:cNvPr>
          <p:cNvSpPr>
            <a:spLocks noChangeArrowheads="1"/>
          </p:cNvSpPr>
          <p:nvPr/>
        </p:nvSpPr>
        <p:spPr>
          <a:xfrm>
            <a:off x="831832" y="2009580"/>
            <a:ext cx="1457195" cy="288032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28" name="Oval 111">
            <a:extLst>
              <a:ext uri="{FF2B5EF4-FFF2-40B4-BE49-F238E27FC236}">
                <a16:creationId xmlns:a16="http://schemas.microsoft.com/office/drawing/2014/main" id="{A71A03DD-7A9C-495D-9487-6CCD3EF85724}"/>
              </a:ext>
            </a:extLst>
          </p:cNvPr>
          <p:cNvSpPr>
            <a:spLocks noChangeArrowheads="1"/>
          </p:cNvSpPr>
          <p:nvPr/>
        </p:nvSpPr>
        <p:spPr>
          <a:xfrm>
            <a:off x="637088" y="1936826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3</a:t>
            </a:r>
          </a:p>
        </p:txBody>
      </p:sp>
      <p:sp>
        <p:nvSpPr>
          <p:cNvPr id="29" name="직사각형 18">
            <a:extLst>
              <a:ext uri="{FF2B5EF4-FFF2-40B4-BE49-F238E27FC236}">
                <a16:creationId xmlns:a16="http://schemas.microsoft.com/office/drawing/2014/main" id="{2C7E4791-0E40-4098-845F-CACAB7D35EF3}"/>
              </a:ext>
            </a:extLst>
          </p:cNvPr>
          <p:cNvSpPr>
            <a:spLocks noChangeArrowheads="1"/>
          </p:cNvSpPr>
          <p:nvPr/>
        </p:nvSpPr>
        <p:spPr>
          <a:xfrm>
            <a:off x="810549" y="2322371"/>
            <a:ext cx="1457195" cy="288032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30" name="Oval 111">
            <a:extLst>
              <a:ext uri="{FF2B5EF4-FFF2-40B4-BE49-F238E27FC236}">
                <a16:creationId xmlns:a16="http://schemas.microsoft.com/office/drawing/2014/main" id="{411B7FF8-5F45-400A-9FD3-A1CCA8D9A183}"/>
              </a:ext>
            </a:extLst>
          </p:cNvPr>
          <p:cNvSpPr>
            <a:spLocks noChangeArrowheads="1"/>
          </p:cNvSpPr>
          <p:nvPr/>
        </p:nvSpPr>
        <p:spPr>
          <a:xfrm>
            <a:off x="615805" y="2249617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4</a:t>
            </a:r>
          </a:p>
        </p:txBody>
      </p:sp>
      <p:sp>
        <p:nvSpPr>
          <p:cNvPr id="37" name="직사각형 18">
            <a:extLst>
              <a:ext uri="{FF2B5EF4-FFF2-40B4-BE49-F238E27FC236}">
                <a16:creationId xmlns:a16="http://schemas.microsoft.com/office/drawing/2014/main" id="{3B145894-7587-43DD-8BB7-E48E726AE7BA}"/>
              </a:ext>
            </a:extLst>
          </p:cNvPr>
          <p:cNvSpPr>
            <a:spLocks noChangeArrowheads="1"/>
          </p:cNvSpPr>
          <p:nvPr/>
        </p:nvSpPr>
        <p:spPr>
          <a:xfrm>
            <a:off x="323850" y="2848720"/>
            <a:ext cx="2005230" cy="288032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42" name="Oval 111">
            <a:extLst>
              <a:ext uri="{FF2B5EF4-FFF2-40B4-BE49-F238E27FC236}">
                <a16:creationId xmlns:a16="http://schemas.microsoft.com/office/drawing/2014/main" id="{AB7A8D1A-C99C-4E4E-BAF6-F9EB74C8ABF2}"/>
              </a:ext>
            </a:extLst>
          </p:cNvPr>
          <p:cNvSpPr>
            <a:spLocks noChangeArrowheads="1"/>
          </p:cNvSpPr>
          <p:nvPr/>
        </p:nvSpPr>
        <p:spPr>
          <a:xfrm>
            <a:off x="107823" y="2697176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6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002F486-B0CA-4A2B-ABB2-E9AC72529BBD}"/>
              </a:ext>
            </a:extLst>
          </p:cNvPr>
          <p:cNvSpPr/>
          <p:nvPr/>
        </p:nvSpPr>
        <p:spPr>
          <a:xfrm>
            <a:off x="0" y="5157172"/>
            <a:ext cx="6588823" cy="14401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ko-KR" altLang="en-US" sz="2000" b="1" i="0" u="none" strike="noStrike" cap="none" normalizeH="0" baseline="0">
              <a:solidFill>
                <a:schemeClr val="tx1"/>
              </a:solidFill>
              <a:effectLst/>
              <a:latin typeface="굴림"/>
              <a:ea typeface="굴림"/>
              <a:cs typeface="+mn-cs"/>
            </a:endParaRP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DA7659C5-9B60-4BC6-B54B-7A3F5866A7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832240"/>
              </p:ext>
            </p:extLst>
          </p:nvPr>
        </p:nvGraphicFramePr>
        <p:xfrm>
          <a:off x="0" y="5157172"/>
          <a:ext cx="6588823" cy="14355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88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13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r>
                        <a:rPr lang="ko-KR" altLang="en-US" sz="900" b="1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연관 인터페이스 정보</a:t>
                      </a:r>
                      <a:endParaRPr lang="ko-KR" altLang="ko-KR" sz="9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646" marR="186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7416">
                <a:tc>
                  <a:txBody>
                    <a:bodyPr/>
                    <a:lstStyle/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>
                          <a:tab pos="450215" algn="l"/>
                        </a:tabLst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IF-RF-001</a:t>
                      </a: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 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– </a:t>
                      </a: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서고 목록 요청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  <a:sym typeface="Wingdings"/>
                      </a:endParaRP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>
                          <a:tab pos="450215" algn="l"/>
                        </a:tabLst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IF-RF-002 – </a:t>
                      </a: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서가 목록 요청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  <a:sym typeface="Wingdings"/>
                      </a:endParaRP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>
                          <a:tab pos="450215" algn="l"/>
                        </a:tabLst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IF-RF-003 – </a:t>
                      </a: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연 목록 요청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  <a:sym typeface="Wingdings"/>
                      </a:endParaRP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>
                          <a:tab pos="450215" algn="l"/>
                        </a:tabLst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IF-RF-004 – </a:t>
                      </a: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단 목록 요청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  <a:sym typeface="Wingdings"/>
                      </a:endParaRPr>
                    </a:p>
                  </a:txBody>
                  <a:tcPr marL="18646" marR="186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648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5" name="Rectangle 3"/>
          <p:cNvSpPr>
            <a:spLocks noChangeArrowheads="1"/>
          </p:cNvSpPr>
          <p:nvPr/>
        </p:nvSpPr>
        <p:spPr>
          <a:xfrm>
            <a:off x="1187450" y="333375"/>
            <a:ext cx="2736850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ko-KR" altLang="en-US" sz="900" b="0" dirty="0" err="1"/>
              <a:t>박스별</a:t>
            </a:r>
            <a:r>
              <a:rPr lang="ko-KR" altLang="en-US" sz="900" b="0" dirty="0"/>
              <a:t> 목록</a:t>
            </a:r>
            <a:endParaRPr lang="en-US" altLang="ko-KR" sz="900" b="0" dirty="0"/>
          </a:p>
        </p:txBody>
      </p:sp>
      <p:sp>
        <p:nvSpPr>
          <p:cNvPr id="30736" name="Rectangle 4"/>
          <p:cNvSpPr>
            <a:spLocks noChangeArrowheads="1"/>
          </p:cNvSpPr>
          <p:nvPr/>
        </p:nvSpPr>
        <p:spPr>
          <a:xfrm>
            <a:off x="5435600" y="333375"/>
            <a:ext cx="1152525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en-US" altLang="ko-KR" sz="900" b="0" dirty="0"/>
              <a:t>UI-PDA-016</a:t>
            </a:r>
          </a:p>
        </p:txBody>
      </p:sp>
      <p:sp>
        <p:nvSpPr>
          <p:cNvPr id="30738" name="Rectangle 3"/>
          <p:cNvSpPr>
            <a:spLocks noChangeArrowheads="1"/>
          </p:cNvSpPr>
          <p:nvPr/>
        </p:nvSpPr>
        <p:spPr>
          <a:xfrm>
            <a:off x="468313" y="571500"/>
            <a:ext cx="5543550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ko-KR" altLang="en-US" sz="900" dirty="0"/>
              <a:t>메인 화면 </a:t>
            </a:r>
            <a:r>
              <a:rPr lang="en-US" altLang="ko-KR" sz="900" dirty="0"/>
              <a:t>&gt; </a:t>
            </a:r>
            <a:r>
              <a:rPr lang="ko-KR" altLang="en-US" sz="900" dirty="0"/>
              <a:t>배치 </a:t>
            </a:r>
            <a:r>
              <a:rPr lang="en-US" altLang="ko-KR" sz="900" dirty="0"/>
              <a:t>&gt; </a:t>
            </a:r>
            <a:r>
              <a:rPr lang="ko-KR" altLang="en-US" sz="900" dirty="0" err="1"/>
              <a:t>박스별</a:t>
            </a:r>
            <a:r>
              <a:rPr lang="ko-KR" altLang="en-US" sz="900" dirty="0"/>
              <a:t> 목록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>
          <a:xfrm>
            <a:off x="6588224" y="548249"/>
            <a:ext cx="2555776" cy="460683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130175" indent="-130175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r>
              <a:rPr lang="en-US" altLang="ko-KR" sz="800" b="0" dirty="0"/>
              <a:t>1. </a:t>
            </a:r>
            <a:r>
              <a:rPr lang="ko-KR" altLang="en-US" sz="800" b="0" dirty="0"/>
              <a:t>개요</a:t>
            </a:r>
          </a:p>
          <a:p>
            <a:pPr indent="-38100" eaLnBrk="1" hangingPunct="1">
              <a:lnSpc>
                <a:spcPts val="930"/>
              </a:lnSpc>
              <a:defRPr/>
            </a:pPr>
            <a:r>
              <a:rPr lang="ko-KR" altLang="en-US" sz="800" dirty="0"/>
              <a:t>배치 위치선택</a:t>
            </a:r>
            <a:endParaRPr lang="en-US" altLang="ko-KR" sz="800" dirty="0"/>
          </a:p>
          <a:p>
            <a:pPr indent="-38100" eaLnBrk="1" hangingPunct="1">
              <a:lnSpc>
                <a:spcPts val="930"/>
              </a:lnSpc>
              <a:defRPr/>
            </a:pPr>
            <a:r>
              <a:rPr lang="en-US" altLang="ko-KR" sz="800" b="0" dirty="0">
                <a:solidFill>
                  <a:srgbClr val="0070C0"/>
                </a:solidFill>
              </a:rPr>
              <a:t>(</a:t>
            </a:r>
            <a:r>
              <a:rPr lang="ko-KR" altLang="en-US" sz="800" b="0" dirty="0">
                <a:solidFill>
                  <a:srgbClr val="0070C0"/>
                </a:solidFill>
              </a:rPr>
              <a:t>경로</a:t>
            </a:r>
            <a:r>
              <a:rPr lang="en-US" altLang="ko-KR" sz="800" b="0" dirty="0">
                <a:solidFill>
                  <a:srgbClr val="0070C0"/>
                </a:solidFill>
              </a:rPr>
              <a:t>) </a:t>
            </a:r>
            <a:r>
              <a:rPr lang="ko-KR" altLang="en-US" sz="800" b="0" dirty="0"/>
              <a:t>메인 화면 </a:t>
            </a:r>
            <a:r>
              <a:rPr lang="en-US" altLang="ko-KR" sz="800" b="0" dirty="0"/>
              <a:t>&gt; </a:t>
            </a:r>
            <a:r>
              <a:rPr lang="ko-KR" altLang="en-US" sz="800" b="0" dirty="0"/>
              <a:t>배치 </a:t>
            </a:r>
            <a:r>
              <a:rPr lang="en-US" altLang="ko-KR" sz="800" b="0" dirty="0"/>
              <a:t>&gt; </a:t>
            </a:r>
            <a:r>
              <a:rPr lang="ko-KR" altLang="en-US" sz="800" b="0" dirty="0" err="1"/>
              <a:t>박스별</a:t>
            </a:r>
            <a:r>
              <a:rPr lang="ko-KR" altLang="en-US" sz="800" b="0" dirty="0"/>
              <a:t> 목록</a:t>
            </a:r>
            <a:endParaRPr lang="en-US" altLang="ko-KR" sz="800" b="0" dirty="0"/>
          </a:p>
          <a:p>
            <a:pPr indent="-38100" eaLnBrk="1" hangingPunct="1">
              <a:lnSpc>
                <a:spcPts val="930"/>
              </a:lnSpc>
              <a:defRPr/>
            </a:pPr>
            <a:endParaRPr lang="ko-KR" altLang="en-US" sz="700" b="0" dirty="0"/>
          </a:p>
          <a:p>
            <a:pPr eaLnBrk="1" hangingPunct="1">
              <a:defRPr/>
            </a:pPr>
            <a:r>
              <a:rPr lang="ko-KR" altLang="ko-KR" sz="800" b="0" dirty="0"/>
              <a:t>2. 주요 기능</a:t>
            </a:r>
          </a:p>
          <a:p>
            <a:pPr marL="0" indent="0" eaLnBrk="1" hangingPunct="1">
              <a:defRPr/>
            </a:pPr>
            <a:r>
              <a:rPr lang="ko-KR" altLang="en-US" sz="800" b="0" dirty="0"/>
              <a:t>① 박스의 기록물 목록을 조회한다</a:t>
            </a:r>
            <a:r>
              <a:rPr lang="en-US" altLang="ko-KR" sz="800" b="0" dirty="0"/>
              <a:t>.</a:t>
            </a:r>
          </a:p>
          <a:p>
            <a:pPr marL="0" indent="0" eaLnBrk="1" hangingPunct="1">
              <a:defRPr/>
            </a:pPr>
            <a:endParaRPr lang="en-US" altLang="ko-KR" sz="800" b="0" dirty="0"/>
          </a:p>
          <a:p>
            <a:pPr marL="0" indent="0" eaLnBrk="1" hangingPunct="1">
              <a:defRPr/>
            </a:pPr>
            <a:r>
              <a:rPr lang="ko-KR" altLang="en-US" sz="800" b="0" dirty="0"/>
              <a:t>②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en-US" sz="800" b="0" dirty="0">
                <a:solidFill>
                  <a:srgbClr val="0070C0"/>
                </a:solidFill>
              </a:rPr>
              <a:t> </a:t>
            </a:r>
            <a:r>
              <a:rPr lang="ko-KR" altLang="en-US" sz="800" b="0" dirty="0"/>
              <a:t>목록</a:t>
            </a:r>
            <a:r>
              <a:rPr lang="ko-KR" altLang="en-US" sz="800" b="0" dirty="0">
                <a:solidFill>
                  <a:srgbClr val="0070C0"/>
                </a:solidFill>
              </a:rPr>
              <a:t> </a:t>
            </a:r>
            <a:r>
              <a:rPr lang="ko-KR" altLang="en-US" sz="800" b="0" dirty="0"/>
              <a:t>그리드</a:t>
            </a:r>
            <a:r>
              <a:rPr lang="en-US" altLang="ko-KR" sz="800" b="0" dirty="0"/>
              <a:t>-</a:t>
            </a:r>
            <a:r>
              <a:rPr lang="ko-KR" altLang="en-US" sz="800" b="0" dirty="0"/>
              <a:t>선택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기록물의 상세정보</a:t>
            </a:r>
            <a:r>
              <a:rPr lang="en-US" altLang="ko-KR" sz="800" b="0" dirty="0"/>
              <a:t> (UI-PDA-009)</a:t>
            </a:r>
            <a:r>
              <a:rPr lang="ko-KR" altLang="en-US" sz="800" b="0" dirty="0"/>
              <a:t>로 이동한다</a:t>
            </a:r>
            <a:r>
              <a:rPr lang="en-US" altLang="ko-KR" sz="800" b="0" dirty="0"/>
              <a:t>.</a:t>
            </a:r>
          </a:p>
          <a:p>
            <a:pPr marL="0" indent="0" eaLnBrk="1" hangingPunct="1">
              <a:defRPr/>
            </a:pP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endParaRPr lang="en-US" altLang="ko-KR" sz="800" b="0" dirty="0"/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dirty="0"/>
          </a:p>
          <a:p>
            <a:pPr marL="0" indent="0" eaLnBrk="1" hangingPunct="1">
              <a:defRPr/>
            </a:pPr>
            <a:endParaRPr lang="en-US" altLang="ko-KR" sz="1000" dirty="0"/>
          </a:p>
          <a:p>
            <a:pPr marL="0" indent="0" eaLnBrk="1" hangingPunct="1">
              <a:defRPr/>
            </a:pPr>
            <a:endParaRPr lang="en-US" altLang="ko-KR" sz="1000" b="0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34336"/>
              </p:ext>
            </p:extLst>
          </p:nvPr>
        </p:nvGraphicFramePr>
        <p:xfrm>
          <a:off x="6594475" y="5134217"/>
          <a:ext cx="2548800" cy="1209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7170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요구사항</a:t>
                      </a:r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SFR-034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072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900" b="1" i="0" u="none" strike="noStrike" kern="1200" cap="none" spc="0" normalizeH="0" baseline="0" dirty="0"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프로세스</a:t>
                      </a:r>
                      <a:r>
                        <a:rPr kumimoji="0" lang="en-US" altLang="ko-KR" sz="900" b="1" i="0" u="none" strike="noStrike" kern="1200" cap="none" spc="0" normalizeH="0" baseline="0" dirty="0"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6595200" y="6343986"/>
          <a:ext cx="2548800" cy="253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33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보안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44F7F68E-5116-42E2-A760-95E26AA8DC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74" y="908050"/>
            <a:ext cx="2025253" cy="360045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3D01440-9C8E-48FF-B3B9-8CEC2983128F}"/>
              </a:ext>
            </a:extLst>
          </p:cNvPr>
          <p:cNvSpPr/>
          <p:nvPr/>
        </p:nvSpPr>
        <p:spPr>
          <a:xfrm>
            <a:off x="0" y="5157172"/>
            <a:ext cx="6588823" cy="14401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ko-KR" altLang="en-US" sz="2000" b="1" i="0" u="none" strike="noStrike" cap="none" normalizeH="0" baseline="0">
              <a:solidFill>
                <a:schemeClr val="tx1"/>
              </a:solidFill>
              <a:effectLst/>
              <a:latin typeface="굴림"/>
              <a:ea typeface="굴림"/>
              <a:cs typeface="+mn-cs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AED2B7F0-3314-44BB-889E-4A0127A289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719611"/>
              </p:ext>
            </p:extLst>
          </p:nvPr>
        </p:nvGraphicFramePr>
        <p:xfrm>
          <a:off x="0" y="5157172"/>
          <a:ext cx="6588823" cy="14401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88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045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r>
                        <a:rPr lang="ko-KR" altLang="en-US" sz="900" b="1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연관 인터페이스 정보</a:t>
                      </a:r>
                      <a:endParaRPr lang="ko-KR" altLang="ko-KR" sz="9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646" marR="186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9723">
                <a:tc>
                  <a:txBody>
                    <a:bodyPr/>
                    <a:lstStyle/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>
                          <a:tab pos="450215" algn="l"/>
                        </a:tabLst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IF-RF-013</a:t>
                      </a: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 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- </a:t>
                      </a: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단별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/</a:t>
                      </a:r>
                      <a:r>
                        <a:rPr lang="ko-KR" altLang="en-US" sz="900" b="1" kern="120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박스별</a:t>
                      </a: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 기록물 목록 요청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  <a:sym typeface="Wingdings"/>
                      </a:endParaRPr>
                    </a:p>
                  </a:txBody>
                  <a:tcPr marL="18646" marR="186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43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11990B7-39A2-44EC-B9C9-6B1C102F2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908050"/>
            <a:ext cx="2011544" cy="3579597"/>
          </a:xfrm>
          <a:prstGeom prst="rect">
            <a:avLst/>
          </a:prstGeom>
        </p:spPr>
      </p:pic>
      <p:sp>
        <p:nvSpPr>
          <p:cNvPr id="30735" name="Rectangle 3"/>
          <p:cNvSpPr>
            <a:spLocks noChangeArrowheads="1"/>
          </p:cNvSpPr>
          <p:nvPr/>
        </p:nvSpPr>
        <p:spPr>
          <a:xfrm>
            <a:off x="1187450" y="333375"/>
            <a:ext cx="2736850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ko-KR" altLang="en-US" sz="900" b="0" dirty="0"/>
              <a:t>재배치</a:t>
            </a:r>
            <a:endParaRPr lang="en-US" altLang="ko-KR" sz="900" b="0" dirty="0"/>
          </a:p>
        </p:txBody>
      </p:sp>
      <p:sp>
        <p:nvSpPr>
          <p:cNvPr id="30736" name="Rectangle 4"/>
          <p:cNvSpPr>
            <a:spLocks noChangeArrowheads="1"/>
          </p:cNvSpPr>
          <p:nvPr/>
        </p:nvSpPr>
        <p:spPr>
          <a:xfrm>
            <a:off x="5435600" y="333375"/>
            <a:ext cx="1152525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en-US" altLang="ko-KR" sz="900" b="0" dirty="0"/>
              <a:t>UI-PDA-017</a:t>
            </a:r>
          </a:p>
        </p:txBody>
      </p:sp>
      <p:sp>
        <p:nvSpPr>
          <p:cNvPr id="30738" name="Rectangle 3"/>
          <p:cNvSpPr>
            <a:spLocks noChangeArrowheads="1"/>
          </p:cNvSpPr>
          <p:nvPr/>
        </p:nvSpPr>
        <p:spPr>
          <a:xfrm>
            <a:off x="468313" y="571500"/>
            <a:ext cx="5543550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ko-KR" altLang="en-US" sz="900" dirty="0"/>
              <a:t>메인 화면 </a:t>
            </a:r>
            <a:r>
              <a:rPr lang="en-US" altLang="ko-KR" sz="900" dirty="0"/>
              <a:t>&gt; </a:t>
            </a:r>
            <a:r>
              <a:rPr lang="ko-KR" altLang="en-US" sz="900" dirty="0"/>
              <a:t>재배치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>
          <a:xfrm>
            <a:off x="6588224" y="548249"/>
            <a:ext cx="2555776" cy="460683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130175" indent="-130175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r>
              <a:rPr lang="en-US" altLang="ko-KR" sz="800" b="0" dirty="0"/>
              <a:t>1. </a:t>
            </a:r>
            <a:r>
              <a:rPr lang="ko-KR" altLang="en-US" sz="800" b="0" dirty="0"/>
              <a:t>개요</a:t>
            </a:r>
          </a:p>
          <a:p>
            <a:pPr indent="-38100" eaLnBrk="1" hangingPunct="1">
              <a:lnSpc>
                <a:spcPts val="930"/>
              </a:lnSpc>
              <a:defRPr/>
            </a:pPr>
            <a:r>
              <a:rPr lang="ko-KR" altLang="en-US" sz="800" dirty="0"/>
              <a:t>재배치</a:t>
            </a:r>
            <a:endParaRPr lang="en-US" altLang="ko-KR" sz="800" dirty="0"/>
          </a:p>
          <a:p>
            <a:pPr indent="-38100" eaLnBrk="1" hangingPunct="1">
              <a:lnSpc>
                <a:spcPts val="930"/>
              </a:lnSpc>
              <a:defRPr/>
            </a:pPr>
            <a:r>
              <a:rPr lang="en-US" altLang="ko-KR" sz="800" b="0" dirty="0">
                <a:solidFill>
                  <a:srgbClr val="0070C0"/>
                </a:solidFill>
              </a:rPr>
              <a:t>(</a:t>
            </a:r>
            <a:r>
              <a:rPr lang="ko-KR" altLang="en-US" sz="800" b="0" dirty="0">
                <a:solidFill>
                  <a:srgbClr val="0070C0"/>
                </a:solidFill>
              </a:rPr>
              <a:t>경로</a:t>
            </a:r>
            <a:r>
              <a:rPr lang="en-US" altLang="ko-KR" sz="800" b="0" dirty="0">
                <a:solidFill>
                  <a:srgbClr val="0070C0"/>
                </a:solidFill>
              </a:rPr>
              <a:t>) </a:t>
            </a:r>
            <a:r>
              <a:rPr lang="ko-KR" altLang="en-US" sz="800" b="0" dirty="0"/>
              <a:t>메인 화면 </a:t>
            </a:r>
            <a:r>
              <a:rPr lang="en-US" altLang="ko-KR" sz="800" b="0" dirty="0"/>
              <a:t>&gt; </a:t>
            </a:r>
            <a:r>
              <a:rPr lang="ko-KR" altLang="en-US" sz="800" b="0" dirty="0"/>
              <a:t>재배치</a:t>
            </a:r>
            <a:endParaRPr lang="en-US" altLang="ko-KR" sz="800" b="0" dirty="0"/>
          </a:p>
          <a:p>
            <a:pPr indent="-38100" eaLnBrk="1" hangingPunct="1">
              <a:lnSpc>
                <a:spcPts val="930"/>
              </a:lnSpc>
              <a:defRPr/>
            </a:pPr>
            <a:endParaRPr lang="ko-KR" altLang="en-US" sz="700" b="0" dirty="0"/>
          </a:p>
          <a:p>
            <a:pPr eaLnBrk="1" hangingPunct="1">
              <a:defRPr/>
            </a:pPr>
            <a:r>
              <a:rPr lang="ko-KR" altLang="ko-KR" sz="800" b="0" dirty="0"/>
              <a:t>2. 주요 기능</a:t>
            </a:r>
            <a:endParaRPr lang="en-US" altLang="ko-KR" sz="800" b="0" dirty="0"/>
          </a:p>
          <a:p>
            <a:pPr marL="0" indent="0" eaLnBrk="1" hangingPunct="1">
              <a:defRPr/>
            </a:pPr>
            <a:r>
              <a:rPr lang="ko-KR" altLang="en-US" sz="800" b="0" dirty="0"/>
              <a:t>①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en-US" sz="800" b="0" dirty="0">
                <a:solidFill>
                  <a:srgbClr val="0070C0"/>
                </a:solidFill>
              </a:rPr>
              <a:t> </a:t>
            </a:r>
            <a:r>
              <a:rPr lang="ko-KR" altLang="en-US" sz="800" b="0" dirty="0"/>
              <a:t>대상추가</a:t>
            </a:r>
            <a:r>
              <a:rPr lang="en-US" altLang="ko-KR" sz="800" b="0" dirty="0"/>
              <a:t> </a:t>
            </a:r>
            <a:r>
              <a:rPr lang="ko-KR" altLang="en-US" sz="800" b="0" dirty="0"/>
              <a:t>버튼</a:t>
            </a:r>
            <a:r>
              <a:rPr lang="en-US" altLang="ko-KR" sz="800" b="0" dirty="0"/>
              <a:t>-</a:t>
            </a:r>
            <a:r>
              <a:rPr lang="ko-KR" altLang="en-US" sz="800" b="0" dirty="0"/>
              <a:t>클릭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기록물 검색</a:t>
            </a:r>
            <a:r>
              <a:rPr lang="en-US" altLang="ko-KR" sz="800" b="0" dirty="0"/>
              <a:t>(UI-PDA-019) </a:t>
            </a:r>
            <a:r>
              <a:rPr lang="ko-KR" altLang="en-US" sz="800" b="0" dirty="0"/>
              <a:t>으로 이동한다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기록물 검색에서 선택된 기록물이 대상에 추가된다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endParaRPr lang="en-US" altLang="ko-KR" sz="800" b="0" dirty="0"/>
          </a:p>
          <a:p>
            <a:pPr marL="0" indent="0" eaLnBrk="1" hangingPunct="1">
              <a:defRPr/>
            </a:pPr>
            <a:r>
              <a:rPr lang="ko-KR" altLang="en-US" sz="800" b="0" dirty="0"/>
              <a:t>②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en-US" sz="800" b="0" dirty="0">
                <a:solidFill>
                  <a:srgbClr val="0070C0"/>
                </a:solidFill>
              </a:rPr>
              <a:t> </a:t>
            </a:r>
            <a:r>
              <a:rPr lang="ko-KR" altLang="en-US" sz="800" b="0" dirty="0"/>
              <a:t>태그정보 버튼</a:t>
            </a:r>
            <a:r>
              <a:rPr lang="en-US" altLang="ko-KR" sz="800" b="0" dirty="0"/>
              <a:t>-</a:t>
            </a:r>
            <a:r>
              <a:rPr lang="ko-KR" altLang="en-US" sz="800" b="0" dirty="0"/>
              <a:t>클릭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관리번호가 </a:t>
            </a:r>
            <a:r>
              <a:rPr lang="en-US" altLang="ko-KR" sz="800" b="0" dirty="0"/>
              <a:t>‘</a:t>
            </a:r>
            <a:r>
              <a:rPr lang="ko-KR" altLang="en-US" sz="800" b="0" dirty="0" err="1"/>
              <a:t>태그판독</a:t>
            </a:r>
            <a:r>
              <a:rPr lang="en-US" altLang="ko-KR" sz="800" b="0" dirty="0"/>
              <a:t>’ </a:t>
            </a:r>
            <a:r>
              <a:rPr lang="ko-KR" altLang="en-US" sz="800" b="0" dirty="0"/>
              <a:t>인 항목의 </a:t>
            </a:r>
            <a:r>
              <a:rPr lang="ko-KR" altLang="en-US" sz="800" b="0" dirty="0" err="1"/>
              <a:t>박스명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관리번호</a:t>
            </a:r>
            <a:r>
              <a:rPr lang="en-US" altLang="ko-KR" sz="800" b="0" dirty="0"/>
              <a:t>, </a:t>
            </a:r>
            <a:r>
              <a:rPr lang="ko-KR" altLang="en-US" sz="800" b="0" dirty="0" err="1"/>
              <a:t>윈위치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원위치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제목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현위치를 갱신한다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endParaRPr lang="en-US" altLang="ko-KR" sz="800" b="0" dirty="0"/>
          </a:p>
          <a:p>
            <a:pPr marL="0" indent="0" eaLnBrk="1" hangingPunct="1">
              <a:defRPr/>
            </a:pPr>
            <a:r>
              <a:rPr lang="ko-KR" altLang="en-US" sz="800" b="0" dirty="0"/>
              <a:t>③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en-US" sz="800" b="0" dirty="0">
                <a:solidFill>
                  <a:srgbClr val="0070C0"/>
                </a:solidFill>
              </a:rPr>
              <a:t> </a:t>
            </a:r>
            <a:r>
              <a:rPr lang="ko-KR" altLang="en-US" sz="800" b="0" dirty="0"/>
              <a:t>확인 버튼</a:t>
            </a:r>
            <a:r>
              <a:rPr lang="en-US" altLang="ko-KR" sz="800" b="0" dirty="0"/>
              <a:t>-</a:t>
            </a:r>
            <a:r>
              <a:rPr lang="ko-KR" altLang="en-US" sz="800" b="0" dirty="0"/>
              <a:t>클릭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재배치처리를 요청한다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endParaRPr lang="en-US" altLang="ko-KR" sz="800" b="0" dirty="0"/>
          </a:p>
          <a:p>
            <a:pPr marL="0" indent="0" eaLnBrk="1" hangingPunct="1">
              <a:defRPr/>
            </a:pPr>
            <a:r>
              <a:rPr lang="ko-KR" altLang="en-US" sz="800" b="0" dirty="0"/>
              <a:t>④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en-US" sz="800" b="0" dirty="0">
                <a:solidFill>
                  <a:srgbClr val="0070C0"/>
                </a:solidFill>
              </a:rPr>
              <a:t> </a:t>
            </a:r>
            <a:r>
              <a:rPr lang="ko-KR" altLang="en-US" sz="800" b="0" dirty="0"/>
              <a:t>목록삭제 버튼</a:t>
            </a:r>
            <a:r>
              <a:rPr lang="en-US" altLang="ko-KR" sz="800" b="0" dirty="0"/>
              <a:t>-</a:t>
            </a:r>
            <a:r>
              <a:rPr lang="ko-KR" altLang="en-US" sz="800" b="0" dirty="0"/>
              <a:t>클릭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체크된 대상 항목을 목록에서 삭제한다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전체 기록물 수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배치완료를 갱신한다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endParaRPr lang="en-US" altLang="ko-KR" sz="800" b="0" dirty="0"/>
          </a:p>
          <a:p>
            <a:pPr marL="0" indent="0" eaLnBrk="1" hangingPunct="1">
              <a:defRPr/>
            </a:pPr>
            <a:r>
              <a:rPr lang="ko-KR" altLang="en-US" sz="800" b="0" dirty="0"/>
              <a:t>⑤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en-US" sz="800" b="0" dirty="0">
                <a:solidFill>
                  <a:srgbClr val="0070C0"/>
                </a:solidFill>
              </a:rPr>
              <a:t> </a:t>
            </a:r>
            <a:r>
              <a:rPr lang="ko-KR" altLang="en-US" sz="800" b="0" dirty="0"/>
              <a:t>위치선택 버튼</a:t>
            </a:r>
            <a:r>
              <a:rPr lang="en-US" altLang="ko-KR" sz="800" b="0" dirty="0"/>
              <a:t>-</a:t>
            </a:r>
            <a:r>
              <a:rPr lang="ko-KR" altLang="en-US" sz="800" b="0" dirty="0"/>
              <a:t>클릭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선택된 기록물에 대한 위치선택 재배치 위치선택</a:t>
            </a:r>
            <a:r>
              <a:rPr lang="en-US" altLang="ko-KR" sz="800" b="0" dirty="0"/>
              <a:t>(UI-PDA-018)</a:t>
            </a:r>
            <a:r>
              <a:rPr lang="ko-KR" altLang="en-US" sz="800" b="0" dirty="0"/>
              <a:t>으로 이동한다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배치위치가 선택되면 배치위치 항목에 값이 입력된다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전체 기록물 수와 배치완료 수가 갱신된다</a:t>
            </a:r>
            <a:r>
              <a:rPr lang="en-US" altLang="ko-KR" sz="800" b="0" dirty="0"/>
              <a:t>.</a:t>
            </a:r>
          </a:p>
          <a:p>
            <a:pPr marL="0" indent="0" eaLnBrk="1" hangingPunct="1">
              <a:defRPr/>
            </a:pP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endParaRPr lang="en-US" altLang="ko-KR" sz="800" b="0" dirty="0"/>
          </a:p>
          <a:p>
            <a:pPr marL="0" indent="0" eaLnBrk="1" hangingPunct="1">
              <a:defRPr/>
            </a:pPr>
            <a:endParaRPr lang="en-US" altLang="ko-KR" sz="800" b="0" dirty="0"/>
          </a:p>
          <a:p>
            <a:pPr marL="0" indent="0" eaLnBrk="1" hangingPunct="1">
              <a:defRPr/>
            </a:pPr>
            <a:endParaRPr lang="en-US" altLang="ko-KR" sz="800" b="0" dirty="0"/>
          </a:p>
          <a:p>
            <a:pPr marL="0" indent="0" eaLnBrk="1" hangingPunct="1">
              <a:defRPr/>
            </a:pPr>
            <a:endParaRPr lang="en-US" altLang="ko-KR" sz="800" dirty="0"/>
          </a:p>
          <a:p>
            <a:pPr marL="0" indent="0" eaLnBrk="1" hangingPunct="1">
              <a:defRPr/>
            </a:pPr>
            <a:endParaRPr lang="en-US" altLang="ko-KR" sz="800" b="0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447822"/>
              </p:ext>
            </p:extLst>
          </p:nvPr>
        </p:nvGraphicFramePr>
        <p:xfrm>
          <a:off x="6594475" y="5134217"/>
          <a:ext cx="2548800" cy="1209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7170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요구사항</a:t>
                      </a:r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SFR-035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072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900" b="1" i="0" u="none" strike="noStrike" kern="1200" cap="none" spc="0" normalizeH="0" baseline="0" dirty="0"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프로세스</a:t>
                      </a:r>
                      <a:r>
                        <a:rPr kumimoji="0" lang="en-US" altLang="ko-KR" sz="900" b="1" i="0" u="none" strike="noStrike" kern="1200" cap="none" spc="0" normalizeH="0" baseline="0" dirty="0"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6595200" y="6343986"/>
          <a:ext cx="2548800" cy="253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33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보안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직사각형 18">
            <a:extLst>
              <a:ext uri="{FF2B5EF4-FFF2-40B4-BE49-F238E27FC236}">
                <a16:creationId xmlns:a16="http://schemas.microsoft.com/office/drawing/2014/main" id="{39F6AF32-0026-46CD-8F8C-8F2CBBFEBBD6}"/>
              </a:ext>
            </a:extLst>
          </p:cNvPr>
          <p:cNvSpPr>
            <a:spLocks noChangeArrowheads="1"/>
          </p:cNvSpPr>
          <p:nvPr/>
        </p:nvSpPr>
        <p:spPr>
          <a:xfrm>
            <a:off x="385666" y="1380660"/>
            <a:ext cx="492740" cy="216026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35" name="Oval 111">
            <a:extLst>
              <a:ext uri="{FF2B5EF4-FFF2-40B4-BE49-F238E27FC236}">
                <a16:creationId xmlns:a16="http://schemas.microsoft.com/office/drawing/2014/main" id="{9E312452-6603-4976-92DD-BA4A13AFE68E}"/>
              </a:ext>
            </a:extLst>
          </p:cNvPr>
          <p:cNvSpPr>
            <a:spLocks noChangeArrowheads="1"/>
          </p:cNvSpPr>
          <p:nvPr/>
        </p:nvSpPr>
        <p:spPr>
          <a:xfrm>
            <a:off x="1394548" y="1156955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3</a:t>
            </a:r>
          </a:p>
        </p:txBody>
      </p:sp>
      <p:sp>
        <p:nvSpPr>
          <p:cNvPr id="28" name="Oval 111">
            <a:extLst>
              <a:ext uri="{FF2B5EF4-FFF2-40B4-BE49-F238E27FC236}">
                <a16:creationId xmlns:a16="http://schemas.microsoft.com/office/drawing/2014/main" id="{806CE6F9-A054-4E3C-AF31-685F218F8393}"/>
              </a:ext>
            </a:extLst>
          </p:cNvPr>
          <p:cNvSpPr>
            <a:spLocks noChangeArrowheads="1"/>
          </p:cNvSpPr>
          <p:nvPr/>
        </p:nvSpPr>
        <p:spPr>
          <a:xfrm>
            <a:off x="788047" y="1156956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2</a:t>
            </a:r>
          </a:p>
        </p:txBody>
      </p:sp>
      <p:sp>
        <p:nvSpPr>
          <p:cNvPr id="30" name="직사각형 18">
            <a:extLst>
              <a:ext uri="{FF2B5EF4-FFF2-40B4-BE49-F238E27FC236}">
                <a16:creationId xmlns:a16="http://schemas.microsoft.com/office/drawing/2014/main" id="{39B5B3EC-DDD1-428B-8F67-A7526408A00C}"/>
              </a:ext>
            </a:extLst>
          </p:cNvPr>
          <p:cNvSpPr>
            <a:spLocks noChangeArrowheads="1"/>
          </p:cNvSpPr>
          <p:nvPr/>
        </p:nvSpPr>
        <p:spPr>
          <a:xfrm>
            <a:off x="953517" y="1389426"/>
            <a:ext cx="501249" cy="207260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45" name="직사각형 18">
            <a:extLst>
              <a:ext uri="{FF2B5EF4-FFF2-40B4-BE49-F238E27FC236}">
                <a16:creationId xmlns:a16="http://schemas.microsoft.com/office/drawing/2014/main" id="{B4B1E899-A401-4949-B29B-E00BA268C60B}"/>
              </a:ext>
            </a:extLst>
          </p:cNvPr>
          <p:cNvSpPr>
            <a:spLocks noChangeArrowheads="1"/>
          </p:cNvSpPr>
          <p:nvPr/>
        </p:nvSpPr>
        <p:spPr>
          <a:xfrm>
            <a:off x="1491575" y="1380660"/>
            <a:ext cx="404261" cy="197403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48" name="직사각형 18">
            <a:extLst>
              <a:ext uri="{FF2B5EF4-FFF2-40B4-BE49-F238E27FC236}">
                <a16:creationId xmlns:a16="http://schemas.microsoft.com/office/drawing/2014/main" id="{C93CF21A-A765-48B4-B135-994924C91C92}"/>
              </a:ext>
            </a:extLst>
          </p:cNvPr>
          <p:cNvSpPr>
            <a:spLocks noChangeArrowheads="1"/>
          </p:cNvSpPr>
          <p:nvPr/>
        </p:nvSpPr>
        <p:spPr>
          <a:xfrm>
            <a:off x="1912503" y="1385055"/>
            <a:ext cx="404262" cy="224267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26" name="Oval 111">
            <a:extLst>
              <a:ext uri="{FF2B5EF4-FFF2-40B4-BE49-F238E27FC236}">
                <a16:creationId xmlns:a16="http://schemas.microsoft.com/office/drawing/2014/main" id="{AA395B99-6D8D-4F41-A16E-23D6CFE19ACE}"/>
              </a:ext>
            </a:extLst>
          </p:cNvPr>
          <p:cNvSpPr>
            <a:spLocks noChangeArrowheads="1"/>
          </p:cNvSpPr>
          <p:nvPr/>
        </p:nvSpPr>
        <p:spPr>
          <a:xfrm>
            <a:off x="2160930" y="1164633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4</a:t>
            </a:r>
          </a:p>
        </p:txBody>
      </p:sp>
      <p:sp>
        <p:nvSpPr>
          <p:cNvPr id="27" name="직사각형 18">
            <a:extLst>
              <a:ext uri="{FF2B5EF4-FFF2-40B4-BE49-F238E27FC236}">
                <a16:creationId xmlns:a16="http://schemas.microsoft.com/office/drawing/2014/main" id="{A1C2C423-D2FD-48FE-9C3A-FD2D04059B0F}"/>
              </a:ext>
            </a:extLst>
          </p:cNvPr>
          <p:cNvSpPr>
            <a:spLocks noChangeArrowheads="1"/>
          </p:cNvSpPr>
          <p:nvPr/>
        </p:nvSpPr>
        <p:spPr>
          <a:xfrm>
            <a:off x="1753019" y="1637243"/>
            <a:ext cx="563745" cy="244571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29" name="Oval 111">
            <a:extLst>
              <a:ext uri="{FF2B5EF4-FFF2-40B4-BE49-F238E27FC236}">
                <a16:creationId xmlns:a16="http://schemas.microsoft.com/office/drawing/2014/main" id="{BA7B79AE-C785-4954-9270-4A5F95440363}"/>
              </a:ext>
            </a:extLst>
          </p:cNvPr>
          <p:cNvSpPr>
            <a:spLocks noChangeArrowheads="1"/>
          </p:cNvSpPr>
          <p:nvPr/>
        </p:nvSpPr>
        <p:spPr>
          <a:xfrm>
            <a:off x="1536943" y="1599932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5</a:t>
            </a:r>
          </a:p>
        </p:txBody>
      </p:sp>
      <p:sp>
        <p:nvSpPr>
          <p:cNvPr id="21" name="Oval 111">
            <a:extLst>
              <a:ext uri="{FF2B5EF4-FFF2-40B4-BE49-F238E27FC236}">
                <a16:creationId xmlns:a16="http://schemas.microsoft.com/office/drawing/2014/main" id="{BE9E5528-ED92-4732-8C22-E0459E2473BF}"/>
              </a:ext>
            </a:extLst>
          </p:cNvPr>
          <p:cNvSpPr>
            <a:spLocks noChangeArrowheads="1"/>
          </p:cNvSpPr>
          <p:nvPr/>
        </p:nvSpPr>
        <p:spPr>
          <a:xfrm>
            <a:off x="211686" y="1147378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1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0E98CD0-2B14-493B-BD95-00A1A8078DE3}"/>
              </a:ext>
            </a:extLst>
          </p:cNvPr>
          <p:cNvSpPr/>
          <p:nvPr/>
        </p:nvSpPr>
        <p:spPr>
          <a:xfrm>
            <a:off x="0" y="5157172"/>
            <a:ext cx="6588823" cy="14401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ko-KR" altLang="en-US" sz="2000" b="1" i="0" u="none" strike="noStrike" cap="none" normalizeH="0" baseline="0">
              <a:solidFill>
                <a:schemeClr val="tx1"/>
              </a:solidFill>
              <a:effectLst/>
              <a:latin typeface="굴림"/>
              <a:ea typeface="굴림"/>
              <a:cs typeface="+mn-cs"/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5F1FB11E-D8E5-448A-95B9-FECE6471A0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307534"/>
              </p:ext>
            </p:extLst>
          </p:nvPr>
        </p:nvGraphicFramePr>
        <p:xfrm>
          <a:off x="0" y="5157172"/>
          <a:ext cx="6588823" cy="14401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88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045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r>
                        <a:rPr lang="ko-KR" altLang="en-US" sz="900" b="1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연관 인터페이스 정보</a:t>
                      </a:r>
                      <a:endParaRPr lang="ko-KR" altLang="ko-KR" sz="9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646" marR="186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9723">
                <a:tc>
                  <a:txBody>
                    <a:bodyPr/>
                    <a:lstStyle/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>
                          <a:tab pos="450215" algn="l"/>
                        </a:tabLst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IF-RF-012</a:t>
                      </a: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 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– </a:t>
                      </a: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기록물 정보 목록 요청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  <a:sym typeface="Wingdings"/>
                      </a:endParaRP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>
                          <a:tab pos="450215" algn="l"/>
                        </a:tabLst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IF-RF-024 - </a:t>
                      </a: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재배치 요청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  <a:sym typeface="Wingdings"/>
                      </a:endParaRPr>
                    </a:p>
                  </a:txBody>
                  <a:tcPr marL="18646" marR="186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550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6593FE7-0EE2-4876-8481-4CA386BF7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889744"/>
            <a:ext cx="2033549" cy="3618756"/>
          </a:xfrm>
          <a:prstGeom prst="rect">
            <a:avLst/>
          </a:prstGeom>
        </p:spPr>
      </p:pic>
      <p:sp>
        <p:nvSpPr>
          <p:cNvPr id="30735" name="Rectangle 3"/>
          <p:cNvSpPr>
            <a:spLocks noChangeArrowheads="1"/>
          </p:cNvSpPr>
          <p:nvPr/>
        </p:nvSpPr>
        <p:spPr>
          <a:xfrm>
            <a:off x="1187450" y="333375"/>
            <a:ext cx="2736850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ko-KR" altLang="en-US" sz="900" b="0" dirty="0"/>
              <a:t>재배치 위치선택</a:t>
            </a:r>
            <a:endParaRPr lang="en-US" altLang="ko-KR" sz="900" b="0" dirty="0"/>
          </a:p>
        </p:txBody>
      </p:sp>
      <p:sp>
        <p:nvSpPr>
          <p:cNvPr id="30736" name="Rectangle 4"/>
          <p:cNvSpPr>
            <a:spLocks noChangeArrowheads="1"/>
          </p:cNvSpPr>
          <p:nvPr/>
        </p:nvSpPr>
        <p:spPr>
          <a:xfrm>
            <a:off x="5435600" y="333375"/>
            <a:ext cx="1152525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en-US" altLang="ko-KR" sz="900" b="0" dirty="0"/>
              <a:t>UI-PDA-018</a:t>
            </a:r>
          </a:p>
        </p:txBody>
      </p:sp>
      <p:sp>
        <p:nvSpPr>
          <p:cNvPr id="30738" name="Rectangle 3"/>
          <p:cNvSpPr>
            <a:spLocks noChangeArrowheads="1"/>
          </p:cNvSpPr>
          <p:nvPr/>
        </p:nvSpPr>
        <p:spPr>
          <a:xfrm>
            <a:off x="468313" y="571500"/>
            <a:ext cx="5543550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ko-KR" altLang="en-US" sz="900" dirty="0"/>
              <a:t>메인 화면 </a:t>
            </a:r>
            <a:r>
              <a:rPr lang="en-US" altLang="ko-KR" sz="900" dirty="0"/>
              <a:t>&gt; </a:t>
            </a:r>
            <a:r>
              <a:rPr lang="ko-KR" altLang="en-US" sz="900" dirty="0"/>
              <a:t>재배치 </a:t>
            </a:r>
            <a:r>
              <a:rPr lang="en-US" altLang="ko-KR" sz="900" dirty="0"/>
              <a:t>&gt; </a:t>
            </a:r>
            <a:r>
              <a:rPr lang="ko-KR" altLang="en-US" sz="900" dirty="0"/>
              <a:t>재배치 위치선택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>
          <a:xfrm>
            <a:off x="6588224" y="548249"/>
            <a:ext cx="2555776" cy="460683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130175" indent="-130175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r>
              <a:rPr lang="en-US" altLang="ko-KR" sz="800" b="0" dirty="0"/>
              <a:t>1. </a:t>
            </a:r>
            <a:r>
              <a:rPr lang="ko-KR" altLang="en-US" sz="800" b="0" dirty="0"/>
              <a:t>개요</a:t>
            </a:r>
          </a:p>
          <a:p>
            <a:pPr indent="-38100" eaLnBrk="1" hangingPunct="1">
              <a:lnSpc>
                <a:spcPts val="930"/>
              </a:lnSpc>
              <a:defRPr/>
            </a:pPr>
            <a:r>
              <a:rPr lang="ko-KR" altLang="en-US" sz="800" dirty="0"/>
              <a:t>배치 위치선택</a:t>
            </a:r>
            <a:endParaRPr lang="en-US" altLang="ko-KR" sz="800" dirty="0"/>
          </a:p>
          <a:p>
            <a:pPr indent="-38100" eaLnBrk="1" hangingPunct="1">
              <a:lnSpc>
                <a:spcPts val="930"/>
              </a:lnSpc>
              <a:defRPr/>
            </a:pPr>
            <a:r>
              <a:rPr lang="en-US" altLang="ko-KR" sz="800" b="0" dirty="0">
                <a:solidFill>
                  <a:srgbClr val="0070C0"/>
                </a:solidFill>
              </a:rPr>
              <a:t>(</a:t>
            </a:r>
            <a:r>
              <a:rPr lang="ko-KR" altLang="en-US" sz="800" b="0" dirty="0">
                <a:solidFill>
                  <a:srgbClr val="0070C0"/>
                </a:solidFill>
              </a:rPr>
              <a:t>경로</a:t>
            </a:r>
            <a:r>
              <a:rPr lang="en-US" altLang="ko-KR" sz="800" b="0" dirty="0">
                <a:solidFill>
                  <a:srgbClr val="0070C0"/>
                </a:solidFill>
              </a:rPr>
              <a:t>) </a:t>
            </a:r>
            <a:r>
              <a:rPr lang="ko-KR" altLang="en-US" sz="800" b="0" dirty="0"/>
              <a:t>메인 화면 </a:t>
            </a:r>
            <a:r>
              <a:rPr lang="en-US" altLang="ko-KR" sz="800" b="0" dirty="0"/>
              <a:t>&gt; </a:t>
            </a:r>
            <a:r>
              <a:rPr lang="ko-KR" altLang="en-US" sz="800" b="0" dirty="0"/>
              <a:t>재배치 </a:t>
            </a:r>
            <a:r>
              <a:rPr lang="en-US" altLang="ko-KR" sz="800" b="0" dirty="0"/>
              <a:t>&gt; </a:t>
            </a:r>
            <a:r>
              <a:rPr lang="ko-KR" altLang="en-US" sz="800" b="0" dirty="0"/>
              <a:t>재배치 위치선택</a:t>
            </a:r>
            <a:endParaRPr lang="en-US" altLang="ko-KR" sz="800" b="0" dirty="0"/>
          </a:p>
          <a:p>
            <a:pPr indent="-38100" eaLnBrk="1" hangingPunct="1">
              <a:lnSpc>
                <a:spcPts val="930"/>
              </a:lnSpc>
              <a:defRPr/>
            </a:pPr>
            <a:endParaRPr lang="ko-KR" altLang="en-US" sz="700" b="0" dirty="0"/>
          </a:p>
          <a:p>
            <a:pPr eaLnBrk="1" hangingPunct="1">
              <a:defRPr/>
            </a:pPr>
            <a:r>
              <a:rPr lang="ko-KR" altLang="ko-KR" sz="800" b="0" dirty="0"/>
              <a:t>2. 주요 기능</a:t>
            </a:r>
          </a:p>
          <a:p>
            <a:pPr marL="0" indent="0" eaLnBrk="1" hangingPunct="1">
              <a:defRPr/>
            </a:pPr>
            <a:r>
              <a:rPr lang="ko-KR" altLang="en-US" sz="800" b="0" dirty="0"/>
              <a:t>①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en-US" sz="800" b="0" dirty="0">
                <a:solidFill>
                  <a:srgbClr val="0070C0"/>
                </a:solidFill>
              </a:rPr>
              <a:t> </a:t>
            </a:r>
            <a:r>
              <a:rPr lang="ko-KR" altLang="en-US" sz="800" b="0" dirty="0"/>
              <a:t>서고</a:t>
            </a:r>
            <a:r>
              <a:rPr lang="en-US" altLang="ko-KR" sz="800" b="0" dirty="0"/>
              <a:t> </a:t>
            </a:r>
            <a:r>
              <a:rPr lang="ko-KR" altLang="en-US" sz="800" b="0" dirty="0"/>
              <a:t>콤보</a:t>
            </a:r>
            <a:r>
              <a:rPr lang="en-US" altLang="ko-KR" sz="800" b="0" dirty="0"/>
              <a:t>-</a:t>
            </a:r>
            <a:r>
              <a:rPr lang="ko-KR" altLang="en-US" sz="800" b="0" dirty="0"/>
              <a:t>선택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서가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연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단</a:t>
            </a:r>
            <a:r>
              <a:rPr lang="en-US" altLang="ko-KR" sz="800" b="0" dirty="0"/>
              <a:t>, BOX </a:t>
            </a:r>
            <a:r>
              <a:rPr lang="ko-KR" altLang="en-US" sz="800" b="0" dirty="0"/>
              <a:t>콤보가 초기화 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서가 콤보가 갱신 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endParaRPr lang="en-US" altLang="ko-KR" sz="800" b="0" dirty="0"/>
          </a:p>
          <a:p>
            <a:pPr marL="0" indent="0" eaLnBrk="1" hangingPunct="1">
              <a:defRPr/>
            </a:pPr>
            <a:r>
              <a:rPr lang="ko-KR" altLang="en-US" sz="800" b="0" dirty="0"/>
              <a:t>②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en-US" sz="800" b="0" dirty="0">
                <a:solidFill>
                  <a:srgbClr val="0070C0"/>
                </a:solidFill>
              </a:rPr>
              <a:t> </a:t>
            </a:r>
            <a:r>
              <a:rPr lang="ko-KR" altLang="en-US" sz="800" b="0" dirty="0"/>
              <a:t>서가</a:t>
            </a:r>
            <a:r>
              <a:rPr lang="ko-KR" altLang="en-US" sz="800" b="0" dirty="0">
                <a:solidFill>
                  <a:srgbClr val="0070C0"/>
                </a:solidFill>
              </a:rPr>
              <a:t> </a:t>
            </a:r>
            <a:r>
              <a:rPr lang="ko-KR" altLang="en-US" sz="800" b="0" dirty="0"/>
              <a:t>콤보</a:t>
            </a:r>
            <a:r>
              <a:rPr lang="en-US" altLang="ko-KR" sz="800" b="0" dirty="0"/>
              <a:t>-</a:t>
            </a:r>
            <a:r>
              <a:rPr lang="ko-KR" altLang="en-US" sz="800" b="0" dirty="0"/>
              <a:t>선택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연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단</a:t>
            </a:r>
            <a:r>
              <a:rPr lang="en-US" altLang="ko-KR" sz="800" b="0" dirty="0"/>
              <a:t>, BOX </a:t>
            </a:r>
            <a:r>
              <a:rPr lang="ko-KR" altLang="en-US" sz="800" b="0" dirty="0"/>
              <a:t>콤보가 초기화 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연 콤보가 갱신 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endParaRPr lang="en-US" altLang="ko-KR" sz="800" b="0" dirty="0"/>
          </a:p>
          <a:p>
            <a:pPr marL="0" indent="0" eaLnBrk="1" hangingPunct="1">
              <a:defRPr/>
            </a:pPr>
            <a:r>
              <a:rPr lang="ko-KR" altLang="en-US" sz="800" b="0" dirty="0"/>
              <a:t>③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en-US" sz="800" b="0" dirty="0">
                <a:solidFill>
                  <a:srgbClr val="0070C0"/>
                </a:solidFill>
              </a:rPr>
              <a:t> </a:t>
            </a:r>
            <a:r>
              <a:rPr lang="ko-KR" altLang="en-US" sz="800" b="0" dirty="0"/>
              <a:t>연 콤보</a:t>
            </a:r>
            <a:r>
              <a:rPr lang="en-US" altLang="ko-KR" sz="800" b="0" dirty="0"/>
              <a:t>-</a:t>
            </a:r>
            <a:r>
              <a:rPr lang="ko-KR" altLang="en-US" sz="800" b="0" dirty="0"/>
              <a:t>선택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단</a:t>
            </a:r>
            <a:r>
              <a:rPr lang="en-US" altLang="ko-KR" sz="800" b="0" dirty="0"/>
              <a:t>, BOX </a:t>
            </a:r>
            <a:r>
              <a:rPr lang="ko-KR" altLang="en-US" sz="800" b="0" dirty="0"/>
              <a:t>콤보가 초기화 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단 콤보가 갱신 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endParaRPr lang="en-US" altLang="ko-KR" sz="800" b="0" dirty="0"/>
          </a:p>
          <a:p>
            <a:pPr marL="0" indent="0" eaLnBrk="1" hangingPunct="1">
              <a:defRPr/>
            </a:pPr>
            <a:r>
              <a:rPr lang="ko-KR" altLang="en-US" sz="800" b="0" dirty="0"/>
              <a:t>④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en-US" sz="800" b="0" dirty="0">
                <a:solidFill>
                  <a:srgbClr val="0070C0"/>
                </a:solidFill>
              </a:rPr>
              <a:t> </a:t>
            </a:r>
            <a:r>
              <a:rPr lang="ko-KR" altLang="en-US" sz="800" b="0" dirty="0"/>
              <a:t>선택 버튼</a:t>
            </a:r>
            <a:r>
              <a:rPr lang="en-US" altLang="ko-KR" sz="800" b="0" dirty="0"/>
              <a:t>-</a:t>
            </a:r>
            <a:r>
              <a:rPr lang="ko-KR" altLang="en-US" sz="800" b="0" dirty="0"/>
              <a:t>클릭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배치위치가 선택된다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 창이 닫힌다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endParaRPr lang="en-US" altLang="ko-KR" sz="800" b="0" dirty="0"/>
          </a:p>
          <a:p>
            <a:pPr marL="0" indent="0" eaLnBrk="1" hangingPunct="1">
              <a:defRPr/>
            </a:pPr>
            <a:r>
              <a:rPr lang="ko-KR" altLang="en-US" sz="800" b="0" dirty="0"/>
              <a:t>⑤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en-US" sz="800" b="0" dirty="0">
                <a:solidFill>
                  <a:srgbClr val="0070C0"/>
                </a:solidFill>
              </a:rPr>
              <a:t> </a:t>
            </a:r>
            <a:r>
              <a:rPr lang="ko-KR" altLang="en-US" sz="800" b="0" dirty="0"/>
              <a:t>위치선택 체크박스</a:t>
            </a:r>
            <a:r>
              <a:rPr lang="en-US" altLang="ko-KR" sz="800" b="0" dirty="0"/>
              <a:t>-</a:t>
            </a:r>
            <a:r>
              <a:rPr lang="ko-KR" altLang="en-US" sz="800" b="0" dirty="0"/>
              <a:t>상태변경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체크 시 상태를 </a:t>
            </a:r>
            <a:r>
              <a:rPr lang="ko-KR" altLang="en-US" sz="800" b="0" dirty="0" err="1"/>
              <a:t>콤보박스로</a:t>
            </a:r>
            <a:r>
              <a:rPr lang="ko-KR" altLang="en-US" sz="800" b="0" dirty="0"/>
              <a:t> 선택한다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체크해제 시 </a:t>
            </a:r>
            <a:r>
              <a:rPr lang="ko-KR" altLang="en-US" sz="800" b="0" dirty="0" err="1"/>
              <a:t>위치값을</a:t>
            </a:r>
            <a:r>
              <a:rPr lang="ko-KR" altLang="en-US" sz="800" b="0" dirty="0"/>
              <a:t> 문자로 </a:t>
            </a:r>
            <a:r>
              <a:rPr lang="ko-KR" altLang="en-US" sz="800" b="0" dirty="0" err="1"/>
              <a:t>수기입력한다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endParaRPr lang="en-US" altLang="ko-KR" sz="800" b="0" dirty="0"/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dirty="0"/>
          </a:p>
          <a:p>
            <a:pPr marL="0" indent="0" eaLnBrk="1" hangingPunct="1">
              <a:defRPr/>
            </a:pPr>
            <a:endParaRPr lang="en-US" altLang="ko-KR" sz="1000" dirty="0"/>
          </a:p>
          <a:p>
            <a:pPr marL="0" indent="0" eaLnBrk="1" hangingPunct="1">
              <a:defRPr/>
            </a:pPr>
            <a:endParaRPr lang="en-US" altLang="ko-KR" sz="1000" b="0" dirty="0"/>
          </a:p>
        </p:txBody>
      </p:sp>
      <p:sp>
        <p:nvSpPr>
          <p:cNvPr id="19" name="직사각형 18"/>
          <p:cNvSpPr/>
          <p:nvPr/>
        </p:nvSpPr>
        <p:spPr>
          <a:xfrm>
            <a:off x="0" y="5157172"/>
            <a:ext cx="6588823" cy="14401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ko-KR" altLang="en-US" sz="2000" b="1" i="0" u="none" strike="noStrike" cap="none" normalizeH="0" baseline="0">
              <a:solidFill>
                <a:schemeClr val="tx1"/>
              </a:solidFill>
              <a:effectLst/>
              <a:latin typeface="굴림"/>
              <a:ea typeface="굴림"/>
              <a:cs typeface="+mn-cs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306845"/>
              </p:ext>
            </p:extLst>
          </p:nvPr>
        </p:nvGraphicFramePr>
        <p:xfrm>
          <a:off x="0" y="5157172"/>
          <a:ext cx="6588823" cy="14401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88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045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r>
                        <a:rPr lang="ko-KR" altLang="en-US" sz="900" b="1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연관 인터페이스 정보</a:t>
                      </a:r>
                      <a:endParaRPr lang="ko-KR" altLang="ko-KR" sz="9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646" marR="186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9723">
                <a:tc>
                  <a:txBody>
                    <a:bodyPr/>
                    <a:lstStyle/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>
                          <a:tab pos="450215" algn="l"/>
                        </a:tabLst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IF-RF-001</a:t>
                      </a: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 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– </a:t>
                      </a: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서고 목록 요청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  <a:sym typeface="Wingdings"/>
                      </a:endParaRP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>
                          <a:tab pos="450215" algn="l"/>
                        </a:tabLst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IF-RF-002 – </a:t>
                      </a: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서가 목록 요청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  <a:sym typeface="Wingdings"/>
                      </a:endParaRP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>
                          <a:tab pos="450215" algn="l"/>
                        </a:tabLst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IF-RF-003 – </a:t>
                      </a: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연 목록 요청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  <a:sym typeface="Wingdings"/>
                      </a:endParaRP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>
                          <a:tab pos="450215" algn="l"/>
                        </a:tabLst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IF-RF-004 – </a:t>
                      </a: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단 목록 요청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  <a:sym typeface="Wingdings"/>
                      </a:endParaRP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>
                          <a:tab pos="450215" algn="l"/>
                        </a:tabLst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IF-RF-031 – </a:t>
                      </a: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박스 목록 요청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  <a:sym typeface="Wingdings"/>
                      </a:endParaRPr>
                    </a:p>
                  </a:txBody>
                  <a:tcPr marL="18646" marR="186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68314"/>
              </p:ext>
            </p:extLst>
          </p:nvPr>
        </p:nvGraphicFramePr>
        <p:xfrm>
          <a:off x="6594475" y="5134217"/>
          <a:ext cx="2548800" cy="1209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7170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요구사항</a:t>
                      </a:r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SFR-035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072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900" b="1" i="0" u="none" strike="noStrike" kern="1200" cap="none" spc="0" normalizeH="0" baseline="0" dirty="0"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프로세스</a:t>
                      </a:r>
                      <a:r>
                        <a:rPr kumimoji="0" lang="en-US" altLang="ko-KR" sz="900" b="1" i="0" u="none" strike="noStrike" kern="1200" cap="none" spc="0" normalizeH="0" baseline="0" dirty="0"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6595200" y="6343986"/>
          <a:ext cx="2548800" cy="253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33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보안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직사각형 18">
            <a:extLst>
              <a:ext uri="{FF2B5EF4-FFF2-40B4-BE49-F238E27FC236}">
                <a16:creationId xmlns:a16="http://schemas.microsoft.com/office/drawing/2014/main" id="{39F6AF32-0026-46CD-8F8C-8F2CBBFEBBD6}"/>
              </a:ext>
            </a:extLst>
          </p:cNvPr>
          <p:cNvSpPr>
            <a:spLocks noChangeArrowheads="1"/>
          </p:cNvSpPr>
          <p:nvPr/>
        </p:nvSpPr>
        <p:spPr>
          <a:xfrm>
            <a:off x="810549" y="1408757"/>
            <a:ext cx="1457195" cy="288032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23" name="직사각형 18">
            <a:extLst>
              <a:ext uri="{FF2B5EF4-FFF2-40B4-BE49-F238E27FC236}">
                <a16:creationId xmlns:a16="http://schemas.microsoft.com/office/drawing/2014/main" id="{75F7B4FF-6E9F-476B-BEA9-DA6FD80EF902}"/>
              </a:ext>
            </a:extLst>
          </p:cNvPr>
          <p:cNvSpPr>
            <a:spLocks noChangeArrowheads="1"/>
          </p:cNvSpPr>
          <p:nvPr/>
        </p:nvSpPr>
        <p:spPr>
          <a:xfrm>
            <a:off x="810549" y="1696789"/>
            <a:ext cx="1457195" cy="288032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24" name="Oval 111">
            <a:extLst>
              <a:ext uri="{FF2B5EF4-FFF2-40B4-BE49-F238E27FC236}">
                <a16:creationId xmlns:a16="http://schemas.microsoft.com/office/drawing/2014/main" id="{F626400A-36E0-4408-A045-52184CB9C6B2}"/>
              </a:ext>
            </a:extLst>
          </p:cNvPr>
          <p:cNvSpPr>
            <a:spLocks noChangeArrowheads="1"/>
          </p:cNvSpPr>
          <p:nvPr/>
        </p:nvSpPr>
        <p:spPr>
          <a:xfrm>
            <a:off x="615805" y="1624035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2</a:t>
            </a:r>
          </a:p>
        </p:txBody>
      </p:sp>
      <p:sp>
        <p:nvSpPr>
          <p:cNvPr id="38" name="직사각형 18">
            <a:extLst>
              <a:ext uri="{FF2B5EF4-FFF2-40B4-BE49-F238E27FC236}">
                <a16:creationId xmlns:a16="http://schemas.microsoft.com/office/drawing/2014/main" id="{C6DE85A5-C832-49B4-A8F0-A39B7C82AA39}"/>
              </a:ext>
            </a:extLst>
          </p:cNvPr>
          <p:cNvSpPr>
            <a:spLocks noChangeArrowheads="1"/>
          </p:cNvSpPr>
          <p:nvPr/>
        </p:nvSpPr>
        <p:spPr>
          <a:xfrm>
            <a:off x="323850" y="2860814"/>
            <a:ext cx="2005230" cy="288032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39" name="Oval 111">
            <a:extLst>
              <a:ext uri="{FF2B5EF4-FFF2-40B4-BE49-F238E27FC236}">
                <a16:creationId xmlns:a16="http://schemas.microsoft.com/office/drawing/2014/main" id="{055765C5-899D-4C37-BFA2-788FA37F92C5}"/>
              </a:ext>
            </a:extLst>
          </p:cNvPr>
          <p:cNvSpPr>
            <a:spLocks noChangeArrowheads="1"/>
          </p:cNvSpPr>
          <p:nvPr/>
        </p:nvSpPr>
        <p:spPr>
          <a:xfrm>
            <a:off x="107823" y="2709270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3</a:t>
            </a:r>
          </a:p>
        </p:txBody>
      </p:sp>
      <p:sp>
        <p:nvSpPr>
          <p:cNvPr id="21" name="Oval 111">
            <a:extLst>
              <a:ext uri="{FF2B5EF4-FFF2-40B4-BE49-F238E27FC236}">
                <a16:creationId xmlns:a16="http://schemas.microsoft.com/office/drawing/2014/main" id="{BE9E5528-ED92-4732-8C22-E0459E2473BF}"/>
              </a:ext>
            </a:extLst>
          </p:cNvPr>
          <p:cNvSpPr>
            <a:spLocks noChangeArrowheads="1"/>
          </p:cNvSpPr>
          <p:nvPr/>
        </p:nvSpPr>
        <p:spPr>
          <a:xfrm>
            <a:off x="620882" y="1191686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1</a:t>
            </a:r>
          </a:p>
        </p:txBody>
      </p:sp>
      <p:sp>
        <p:nvSpPr>
          <p:cNvPr id="27" name="직사각형 18">
            <a:extLst>
              <a:ext uri="{FF2B5EF4-FFF2-40B4-BE49-F238E27FC236}">
                <a16:creationId xmlns:a16="http://schemas.microsoft.com/office/drawing/2014/main" id="{0E3EFDF0-5D4A-49CC-9B9A-6E55431F2474}"/>
              </a:ext>
            </a:extLst>
          </p:cNvPr>
          <p:cNvSpPr>
            <a:spLocks noChangeArrowheads="1"/>
          </p:cNvSpPr>
          <p:nvPr/>
        </p:nvSpPr>
        <p:spPr>
          <a:xfrm>
            <a:off x="831832" y="2009580"/>
            <a:ext cx="1457195" cy="288032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28" name="Oval 111">
            <a:extLst>
              <a:ext uri="{FF2B5EF4-FFF2-40B4-BE49-F238E27FC236}">
                <a16:creationId xmlns:a16="http://schemas.microsoft.com/office/drawing/2014/main" id="{A71A03DD-7A9C-495D-9487-6CCD3EF85724}"/>
              </a:ext>
            </a:extLst>
          </p:cNvPr>
          <p:cNvSpPr>
            <a:spLocks noChangeArrowheads="1"/>
          </p:cNvSpPr>
          <p:nvPr/>
        </p:nvSpPr>
        <p:spPr>
          <a:xfrm>
            <a:off x="637088" y="1936826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3</a:t>
            </a:r>
          </a:p>
        </p:txBody>
      </p:sp>
      <p:sp>
        <p:nvSpPr>
          <p:cNvPr id="37" name="직사각형 18">
            <a:extLst>
              <a:ext uri="{FF2B5EF4-FFF2-40B4-BE49-F238E27FC236}">
                <a16:creationId xmlns:a16="http://schemas.microsoft.com/office/drawing/2014/main" id="{3B145894-7587-43DD-8BB7-E48E726AE7BA}"/>
              </a:ext>
            </a:extLst>
          </p:cNvPr>
          <p:cNvSpPr>
            <a:spLocks noChangeArrowheads="1"/>
          </p:cNvSpPr>
          <p:nvPr/>
        </p:nvSpPr>
        <p:spPr>
          <a:xfrm>
            <a:off x="323850" y="2572432"/>
            <a:ext cx="2005230" cy="288032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42" name="Oval 111">
            <a:extLst>
              <a:ext uri="{FF2B5EF4-FFF2-40B4-BE49-F238E27FC236}">
                <a16:creationId xmlns:a16="http://schemas.microsoft.com/office/drawing/2014/main" id="{AB7A8D1A-C99C-4E4E-BAF6-F9EB74C8ABF2}"/>
              </a:ext>
            </a:extLst>
          </p:cNvPr>
          <p:cNvSpPr>
            <a:spLocks noChangeArrowheads="1"/>
          </p:cNvSpPr>
          <p:nvPr/>
        </p:nvSpPr>
        <p:spPr>
          <a:xfrm>
            <a:off x="107823" y="2420888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878223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6" name="Rectangle 4"/>
          <p:cNvSpPr>
            <a:spLocks noChangeArrowheads="1"/>
          </p:cNvSpPr>
          <p:nvPr/>
        </p:nvSpPr>
        <p:spPr>
          <a:xfrm>
            <a:off x="5435600" y="333375"/>
            <a:ext cx="1152525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endParaRPr lang="en-US" altLang="ko-KR" sz="900" b="0" dirty="0"/>
          </a:p>
        </p:txBody>
      </p:sp>
      <p:sp>
        <p:nvSpPr>
          <p:cNvPr id="51" name="Rectangle 3"/>
          <p:cNvSpPr>
            <a:spLocks noChangeArrowheads="1"/>
          </p:cNvSpPr>
          <p:nvPr/>
        </p:nvSpPr>
        <p:spPr>
          <a:xfrm>
            <a:off x="1187624" y="333375"/>
            <a:ext cx="1512168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 algn="ctr">
              <a:defRPr/>
            </a:pPr>
            <a:r>
              <a:rPr lang="ko-KR" altLang="en-US" sz="900" dirty="0"/>
              <a:t>메뉴구성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EE3E08B-D9D7-4EB7-A618-252E32980750}"/>
              </a:ext>
            </a:extLst>
          </p:cNvPr>
          <p:cNvSpPr/>
          <p:nvPr/>
        </p:nvSpPr>
        <p:spPr>
          <a:xfrm>
            <a:off x="140716" y="836712"/>
            <a:ext cx="846523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PDA </a:t>
            </a:r>
            <a:r>
              <a:rPr lang="ko-KR" altLang="en-US" sz="800" dirty="0"/>
              <a:t>프로그램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8A25A5-AD0E-4EBD-9FD8-85B42FA04323}"/>
              </a:ext>
            </a:extLst>
          </p:cNvPr>
          <p:cNvSpPr/>
          <p:nvPr/>
        </p:nvSpPr>
        <p:spPr>
          <a:xfrm>
            <a:off x="1154123" y="1412776"/>
            <a:ext cx="79008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H/W</a:t>
            </a:r>
            <a:r>
              <a:rPr lang="ko-KR" altLang="en-US" sz="800" dirty="0"/>
              <a:t>연동</a:t>
            </a:r>
            <a:endParaRPr lang="en-US" altLang="ko-KR" sz="800" dirty="0"/>
          </a:p>
          <a:p>
            <a:pPr algn="ctr"/>
            <a:r>
              <a:rPr lang="en-US" altLang="ko-KR" sz="800" dirty="0"/>
              <a:t>(</a:t>
            </a:r>
            <a:r>
              <a:rPr lang="ko-KR" altLang="en-US" sz="800" dirty="0"/>
              <a:t>바코드</a:t>
            </a:r>
            <a:endParaRPr lang="en-US" altLang="ko-KR" sz="800" dirty="0"/>
          </a:p>
          <a:p>
            <a:pPr algn="ctr"/>
            <a:r>
              <a:rPr lang="en-US" altLang="ko-KR" sz="800" dirty="0"/>
              <a:t>/RFID)</a:t>
            </a:r>
            <a:endParaRPr lang="ko-KR" altLang="en-US" sz="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01DF4F-FDFB-4417-B328-3642B1BCA2BB}"/>
              </a:ext>
            </a:extLst>
          </p:cNvPr>
          <p:cNvSpPr/>
          <p:nvPr/>
        </p:nvSpPr>
        <p:spPr>
          <a:xfrm>
            <a:off x="176720" y="1988840"/>
            <a:ext cx="79008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로그인 화면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4B4C35C-02B6-4A1B-82C0-188501039786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563978" y="1196752"/>
            <a:ext cx="7786" cy="792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7CF0019D-35D7-4821-B4AF-0746DDC910FD}"/>
              </a:ext>
            </a:extLst>
          </p:cNvPr>
          <p:cNvCxnSpPr>
            <a:cxnSpLocks/>
            <a:stCxn id="6" idx="2"/>
            <a:endCxn id="7" idx="1"/>
          </p:cNvCxnSpPr>
          <p:nvPr/>
        </p:nvCxnSpPr>
        <p:spPr>
          <a:xfrm rot="16200000" flipH="1">
            <a:off x="661028" y="1099701"/>
            <a:ext cx="396044" cy="59014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A857C48-482C-4B51-A442-12F0001AB404}"/>
              </a:ext>
            </a:extLst>
          </p:cNvPr>
          <p:cNvSpPr/>
          <p:nvPr/>
        </p:nvSpPr>
        <p:spPr>
          <a:xfrm>
            <a:off x="176720" y="2636912"/>
            <a:ext cx="79008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메인 화면</a:t>
            </a:r>
            <a:endParaRPr lang="en-US" altLang="ko-KR" sz="8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36DE9C3-5747-4221-84EF-32CFB161F2BF}"/>
              </a:ext>
            </a:extLst>
          </p:cNvPr>
          <p:cNvSpPr/>
          <p:nvPr/>
        </p:nvSpPr>
        <p:spPr>
          <a:xfrm>
            <a:off x="1156123" y="1988840"/>
            <a:ext cx="79008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서버 설정 화면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5BDD186-DC4E-4FE8-A3DB-9D8AFB8CD9C1}"/>
              </a:ext>
            </a:extLst>
          </p:cNvPr>
          <p:cNvSpPr/>
          <p:nvPr/>
        </p:nvSpPr>
        <p:spPr>
          <a:xfrm>
            <a:off x="1154123" y="2636912"/>
            <a:ext cx="79008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환경 설정 화면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28D04D6-30F6-46B4-99FF-845A9D7A9ACC}"/>
              </a:ext>
            </a:extLst>
          </p:cNvPr>
          <p:cNvSpPr/>
          <p:nvPr/>
        </p:nvSpPr>
        <p:spPr>
          <a:xfrm>
            <a:off x="176720" y="3295455"/>
            <a:ext cx="79008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반입</a:t>
            </a:r>
            <a:r>
              <a:rPr lang="en-US" altLang="ko-KR" sz="800" dirty="0"/>
              <a:t>/</a:t>
            </a:r>
            <a:r>
              <a:rPr lang="ko-KR" altLang="en-US" sz="800" dirty="0"/>
              <a:t>반출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FA98720-8EDD-44CC-9011-0466A637A158}"/>
              </a:ext>
            </a:extLst>
          </p:cNvPr>
          <p:cNvSpPr/>
          <p:nvPr/>
        </p:nvSpPr>
        <p:spPr>
          <a:xfrm>
            <a:off x="1150687" y="3295455"/>
            <a:ext cx="79008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서고 현황</a:t>
            </a:r>
            <a:endParaRPr lang="ko-KR" altLang="en-US" sz="8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C2F9E06-BC4B-4B21-A874-DBFC708EADFE}"/>
              </a:ext>
            </a:extLst>
          </p:cNvPr>
          <p:cNvSpPr/>
          <p:nvPr/>
        </p:nvSpPr>
        <p:spPr>
          <a:xfrm>
            <a:off x="1154123" y="3892499"/>
            <a:ext cx="79008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서가 현황</a:t>
            </a:r>
            <a:endParaRPr lang="ko-KR" altLang="en-US" sz="8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471A60B-BA2F-4D42-9D5C-75C430181C27}"/>
              </a:ext>
            </a:extLst>
          </p:cNvPr>
          <p:cNvSpPr/>
          <p:nvPr/>
        </p:nvSpPr>
        <p:spPr>
          <a:xfrm>
            <a:off x="1154123" y="4489543"/>
            <a:ext cx="79008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연별 현황</a:t>
            </a:r>
            <a:endParaRPr lang="ko-KR" altLang="en-US" sz="8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99CFBF3-9F35-4ACA-A270-052FD5F50390}"/>
              </a:ext>
            </a:extLst>
          </p:cNvPr>
          <p:cNvSpPr/>
          <p:nvPr/>
        </p:nvSpPr>
        <p:spPr>
          <a:xfrm>
            <a:off x="1154123" y="5085184"/>
            <a:ext cx="79008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단별 현황</a:t>
            </a:r>
            <a:endParaRPr lang="ko-KR" altLang="en-US" sz="8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606D08E-3392-4C10-9BCB-36125A6CD446}"/>
              </a:ext>
            </a:extLst>
          </p:cNvPr>
          <p:cNvSpPr/>
          <p:nvPr/>
        </p:nvSpPr>
        <p:spPr>
          <a:xfrm>
            <a:off x="1154123" y="5680825"/>
            <a:ext cx="79008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기록물 상세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0A9DDE4-1F0F-4ECF-BA62-27A03D3C0F0F}"/>
              </a:ext>
            </a:extLst>
          </p:cNvPr>
          <p:cNvSpPr/>
          <p:nvPr/>
        </p:nvSpPr>
        <p:spPr>
          <a:xfrm>
            <a:off x="2124654" y="3295455"/>
            <a:ext cx="79008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기록물 조회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41B3213-5589-494E-83AA-347C3C776495}"/>
              </a:ext>
            </a:extLst>
          </p:cNvPr>
          <p:cNvSpPr/>
          <p:nvPr/>
        </p:nvSpPr>
        <p:spPr>
          <a:xfrm>
            <a:off x="4072588" y="3295455"/>
            <a:ext cx="79008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미반입</a:t>
            </a:r>
            <a:r>
              <a:rPr lang="ko-KR" altLang="en-US" sz="800" dirty="0"/>
              <a:t> 조회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35E4542-CF7A-46BA-832E-9B96848CAA1E}"/>
              </a:ext>
            </a:extLst>
          </p:cNvPr>
          <p:cNvSpPr/>
          <p:nvPr/>
        </p:nvSpPr>
        <p:spPr>
          <a:xfrm>
            <a:off x="5046555" y="3295455"/>
            <a:ext cx="79008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무단반출입 현황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684DD11-CB03-4E0A-B4B4-893218A4202A}"/>
              </a:ext>
            </a:extLst>
          </p:cNvPr>
          <p:cNvSpPr/>
          <p:nvPr/>
        </p:nvSpPr>
        <p:spPr>
          <a:xfrm>
            <a:off x="6020522" y="3295455"/>
            <a:ext cx="41933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배치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5F5B841-480A-4B15-B7AA-0F969AC529DD}"/>
              </a:ext>
            </a:extLst>
          </p:cNvPr>
          <p:cNvSpPr/>
          <p:nvPr/>
        </p:nvSpPr>
        <p:spPr>
          <a:xfrm>
            <a:off x="6623739" y="3295455"/>
            <a:ext cx="41933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재배치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039BBF9-87B7-40CF-A368-2591B1E329C1}"/>
              </a:ext>
            </a:extLst>
          </p:cNvPr>
          <p:cNvSpPr/>
          <p:nvPr/>
        </p:nvSpPr>
        <p:spPr>
          <a:xfrm>
            <a:off x="7226956" y="3295455"/>
            <a:ext cx="79008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기록물 재발행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DD40C29-F809-4C77-AE80-0756DD6A2EFC}"/>
              </a:ext>
            </a:extLst>
          </p:cNvPr>
          <p:cNvSpPr/>
          <p:nvPr/>
        </p:nvSpPr>
        <p:spPr>
          <a:xfrm>
            <a:off x="8200926" y="3295455"/>
            <a:ext cx="79008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제외</a:t>
            </a:r>
            <a:endParaRPr lang="en-US" altLang="ko-KR" sz="800" dirty="0"/>
          </a:p>
          <a:p>
            <a:pPr algn="ctr"/>
            <a:r>
              <a:rPr lang="ko-KR" altLang="en-US" sz="800" dirty="0"/>
              <a:t>기록물</a:t>
            </a:r>
            <a:endParaRPr lang="en-US" altLang="ko-KR" sz="800" dirty="0"/>
          </a:p>
          <a:p>
            <a:pPr algn="ctr"/>
            <a:r>
              <a:rPr lang="ko-KR" altLang="en-US" sz="800" dirty="0"/>
              <a:t>조회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0FA4653-18A9-4499-90AA-D29CDA294987}"/>
              </a:ext>
            </a:extLst>
          </p:cNvPr>
          <p:cNvSpPr/>
          <p:nvPr/>
        </p:nvSpPr>
        <p:spPr>
          <a:xfrm>
            <a:off x="3098621" y="3295455"/>
            <a:ext cx="79008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기록물 탐지</a:t>
            </a: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A500865A-DBAF-46F0-86A0-96FE7FDFF0C2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>
            <a:off x="571764" y="2348880"/>
            <a:ext cx="0" cy="2880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D9385D2-FF56-4040-BCAD-C06675561BDF}"/>
              </a:ext>
            </a:extLst>
          </p:cNvPr>
          <p:cNvCxnSpPr>
            <a:cxnSpLocks/>
          </p:cNvCxnSpPr>
          <p:nvPr/>
        </p:nvCxnSpPr>
        <p:spPr>
          <a:xfrm>
            <a:off x="571764" y="2996952"/>
            <a:ext cx="0" cy="2880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323FF364-591E-42E3-BEA9-C63FA4A974FC}"/>
              </a:ext>
            </a:extLst>
          </p:cNvPr>
          <p:cNvCxnSpPr>
            <a:cxnSpLocks/>
            <a:stCxn id="25" idx="3"/>
            <a:endCxn id="28" idx="1"/>
          </p:cNvCxnSpPr>
          <p:nvPr/>
        </p:nvCxnSpPr>
        <p:spPr>
          <a:xfrm>
            <a:off x="966808" y="2816932"/>
            <a:ext cx="1873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6E775EE2-D09A-49D2-8498-A6244D073E1E}"/>
              </a:ext>
            </a:extLst>
          </p:cNvPr>
          <p:cNvCxnSpPr>
            <a:cxnSpLocks/>
          </p:cNvCxnSpPr>
          <p:nvPr/>
        </p:nvCxnSpPr>
        <p:spPr>
          <a:xfrm>
            <a:off x="966808" y="2168860"/>
            <a:ext cx="1873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43CDA706-42E2-4101-8541-278573AB5BD1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 rot="16200000" flipH="1">
            <a:off x="909496" y="2659219"/>
            <a:ext cx="298503" cy="97396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512FB673-9BE2-433E-BA3B-C8E0EDA32865}"/>
              </a:ext>
            </a:extLst>
          </p:cNvPr>
          <p:cNvCxnSpPr>
            <a:cxnSpLocks/>
            <a:stCxn id="25" idx="2"/>
            <a:endCxn id="36" idx="0"/>
          </p:cNvCxnSpPr>
          <p:nvPr/>
        </p:nvCxnSpPr>
        <p:spPr>
          <a:xfrm rot="16200000" flipH="1">
            <a:off x="1396480" y="2172236"/>
            <a:ext cx="298503" cy="194793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718E3ED0-AC15-4B88-95BF-AC0E0F85A220}"/>
              </a:ext>
            </a:extLst>
          </p:cNvPr>
          <p:cNvCxnSpPr>
            <a:cxnSpLocks/>
            <a:stCxn id="25" idx="2"/>
            <a:endCxn id="49" idx="0"/>
          </p:cNvCxnSpPr>
          <p:nvPr/>
        </p:nvCxnSpPr>
        <p:spPr>
          <a:xfrm rot="16200000" flipH="1">
            <a:off x="1883463" y="1685252"/>
            <a:ext cx="298503" cy="292190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F0E2C3BE-3ED5-4B37-A460-2B956B023932}"/>
              </a:ext>
            </a:extLst>
          </p:cNvPr>
          <p:cNvCxnSpPr>
            <a:cxnSpLocks/>
            <a:stCxn id="25" idx="2"/>
            <a:endCxn id="37" idx="0"/>
          </p:cNvCxnSpPr>
          <p:nvPr/>
        </p:nvCxnSpPr>
        <p:spPr>
          <a:xfrm rot="16200000" flipH="1">
            <a:off x="2370447" y="1198269"/>
            <a:ext cx="298503" cy="389586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E0AC0A54-AAD6-42E1-AFE7-378BB6881421}"/>
              </a:ext>
            </a:extLst>
          </p:cNvPr>
          <p:cNvCxnSpPr>
            <a:cxnSpLocks/>
            <a:stCxn id="25" idx="2"/>
            <a:endCxn id="38" idx="0"/>
          </p:cNvCxnSpPr>
          <p:nvPr/>
        </p:nvCxnSpPr>
        <p:spPr>
          <a:xfrm rot="16200000" flipH="1">
            <a:off x="2857430" y="711285"/>
            <a:ext cx="298503" cy="486983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296BC243-2C2E-4EE9-875D-9E462E459CAD}"/>
              </a:ext>
            </a:extLst>
          </p:cNvPr>
          <p:cNvCxnSpPr>
            <a:cxnSpLocks/>
            <a:stCxn id="25" idx="2"/>
            <a:endCxn id="39" idx="0"/>
          </p:cNvCxnSpPr>
          <p:nvPr/>
        </p:nvCxnSpPr>
        <p:spPr>
          <a:xfrm rot="16200000" flipH="1">
            <a:off x="3251726" y="316989"/>
            <a:ext cx="298503" cy="565842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CD1A53D6-7B2F-47C3-833C-F17ACF2498F6}"/>
              </a:ext>
            </a:extLst>
          </p:cNvPr>
          <p:cNvCxnSpPr>
            <a:cxnSpLocks/>
            <a:stCxn id="25" idx="2"/>
            <a:endCxn id="40" idx="0"/>
          </p:cNvCxnSpPr>
          <p:nvPr/>
        </p:nvCxnSpPr>
        <p:spPr>
          <a:xfrm rot="16200000" flipH="1">
            <a:off x="3553335" y="15381"/>
            <a:ext cx="298503" cy="626164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0F074B0A-613B-43C5-A268-B2925F7F6B4A}"/>
              </a:ext>
            </a:extLst>
          </p:cNvPr>
          <p:cNvCxnSpPr>
            <a:cxnSpLocks/>
            <a:stCxn id="25" idx="2"/>
            <a:endCxn id="41" idx="0"/>
          </p:cNvCxnSpPr>
          <p:nvPr/>
        </p:nvCxnSpPr>
        <p:spPr>
          <a:xfrm rot="16200000" flipH="1">
            <a:off x="3947631" y="-378915"/>
            <a:ext cx="298503" cy="705023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83D1D0F3-9DE9-4D47-BC07-1D7E1EC9829A}"/>
              </a:ext>
            </a:extLst>
          </p:cNvPr>
          <p:cNvCxnSpPr>
            <a:cxnSpLocks/>
            <a:stCxn id="25" idx="2"/>
            <a:endCxn id="47" idx="0"/>
          </p:cNvCxnSpPr>
          <p:nvPr/>
        </p:nvCxnSpPr>
        <p:spPr>
          <a:xfrm rot="16200000" flipH="1">
            <a:off x="4434616" y="-865900"/>
            <a:ext cx="298503" cy="802420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3E5D5FDB-5A95-4142-9E69-FDACB7800256}"/>
              </a:ext>
            </a:extLst>
          </p:cNvPr>
          <p:cNvCxnSpPr>
            <a:cxnSpLocks/>
          </p:cNvCxnSpPr>
          <p:nvPr/>
        </p:nvCxnSpPr>
        <p:spPr>
          <a:xfrm>
            <a:off x="6230191" y="3655495"/>
            <a:ext cx="0" cy="2880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0E6502CB-8CED-44DE-BF13-E1FFFAD032AD}"/>
              </a:ext>
            </a:extLst>
          </p:cNvPr>
          <p:cNvCxnSpPr>
            <a:cxnSpLocks/>
            <a:stCxn id="25" idx="1"/>
            <a:endCxn id="34" idx="1"/>
          </p:cNvCxnSpPr>
          <p:nvPr/>
        </p:nvCxnSpPr>
        <p:spPr>
          <a:xfrm rot="10800000" flipH="1" flipV="1">
            <a:off x="176719" y="2816931"/>
            <a:ext cx="977403" cy="3043913"/>
          </a:xfrm>
          <a:prstGeom prst="bentConnector3">
            <a:avLst>
              <a:gd name="adj1" fmla="val -965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8595AB75-A53E-43E5-A3DB-2430451CA377}"/>
              </a:ext>
            </a:extLst>
          </p:cNvPr>
          <p:cNvCxnSpPr>
            <a:cxnSpLocks/>
            <a:stCxn id="49" idx="2"/>
            <a:endCxn id="34" idx="3"/>
          </p:cNvCxnSpPr>
          <p:nvPr/>
        </p:nvCxnSpPr>
        <p:spPr>
          <a:xfrm rot="5400000">
            <a:off x="1616263" y="3983443"/>
            <a:ext cx="2205350" cy="154945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487A6958-FF2D-423E-A707-B532DFA6B9CE}"/>
              </a:ext>
            </a:extLst>
          </p:cNvPr>
          <p:cNvCxnSpPr>
            <a:cxnSpLocks/>
            <a:stCxn id="41" idx="1"/>
            <a:endCxn id="34" idx="2"/>
          </p:cNvCxnSpPr>
          <p:nvPr/>
        </p:nvCxnSpPr>
        <p:spPr>
          <a:xfrm rot="10800000" flipV="1">
            <a:off x="1549168" y="3475475"/>
            <a:ext cx="5677789" cy="2565390"/>
          </a:xfrm>
          <a:prstGeom prst="bentConnector4">
            <a:avLst>
              <a:gd name="adj1" fmla="val 1900"/>
              <a:gd name="adj2" fmla="val 10891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연결선: 꺾임 105">
            <a:extLst>
              <a:ext uri="{FF2B5EF4-FFF2-40B4-BE49-F238E27FC236}">
                <a16:creationId xmlns:a16="http://schemas.microsoft.com/office/drawing/2014/main" id="{E6C8C7FB-B9EB-4D58-A33D-18D37723F868}"/>
              </a:ext>
            </a:extLst>
          </p:cNvPr>
          <p:cNvCxnSpPr>
            <a:cxnSpLocks/>
            <a:endCxn id="34" idx="3"/>
          </p:cNvCxnSpPr>
          <p:nvPr/>
        </p:nvCxnSpPr>
        <p:spPr>
          <a:xfrm rot="5400000">
            <a:off x="1141396" y="4447838"/>
            <a:ext cx="2215822" cy="61019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8125695-CC96-49A0-B0A7-DFE953B9E42C}"/>
              </a:ext>
            </a:extLst>
          </p:cNvPr>
          <p:cNvSpPr/>
          <p:nvPr/>
        </p:nvSpPr>
        <p:spPr>
          <a:xfrm>
            <a:off x="8200926" y="4042290"/>
            <a:ext cx="79008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작업내역 조회</a:t>
            </a:r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D6A8A4A7-0459-4537-B3DC-B563E77D6032}"/>
              </a:ext>
            </a:extLst>
          </p:cNvPr>
          <p:cNvCxnSpPr>
            <a:cxnSpLocks/>
            <a:stCxn id="25" idx="2"/>
            <a:endCxn id="50" idx="3"/>
          </p:cNvCxnSpPr>
          <p:nvPr/>
        </p:nvCxnSpPr>
        <p:spPr>
          <a:xfrm rot="16200000" flipH="1">
            <a:off x="4168710" y="-599994"/>
            <a:ext cx="1225358" cy="8419250"/>
          </a:xfrm>
          <a:prstGeom prst="bentConnector4">
            <a:avLst>
              <a:gd name="adj1" fmla="val 11846"/>
              <a:gd name="adj2" fmla="val 10102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D2100F7-707B-4DE7-9C4C-DE793531B1E8}"/>
              </a:ext>
            </a:extLst>
          </p:cNvPr>
          <p:cNvSpPr/>
          <p:nvPr/>
        </p:nvSpPr>
        <p:spPr>
          <a:xfrm>
            <a:off x="5832585" y="3953999"/>
            <a:ext cx="79008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박스별</a:t>
            </a:r>
            <a:r>
              <a:rPr lang="ko-KR" altLang="en-US" sz="800" dirty="0"/>
              <a:t> 목록</a:t>
            </a: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7415512E-ECF9-43E8-A74A-DE6EB3F879EE}"/>
              </a:ext>
            </a:extLst>
          </p:cNvPr>
          <p:cNvCxnSpPr>
            <a:cxnSpLocks/>
            <a:stCxn id="39" idx="2"/>
            <a:endCxn id="58" idx="0"/>
          </p:cNvCxnSpPr>
          <p:nvPr/>
        </p:nvCxnSpPr>
        <p:spPr>
          <a:xfrm flipH="1">
            <a:off x="6227629" y="3655495"/>
            <a:ext cx="2562" cy="2985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C0C24A1-F60E-435A-8E97-030CAF2BCC19}"/>
              </a:ext>
            </a:extLst>
          </p:cNvPr>
          <p:cNvSpPr/>
          <p:nvPr/>
        </p:nvSpPr>
        <p:spPr>
          <a:xfrm>
            <a:off x="4454258" y="5320785"/>
            <a:ext cx="790088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기록물 검색</a:t>
            </a:r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2F7FA13B-3F78-4FF9-9909-1E3A9B730BC8}"/>
              </a:ext>
            </a:extLst>
          </p:cNvPr>
          <p:cNvCxnSpPr>
            <a:cxnSpLocks/>
            <a:stCxn id="40" idx="2"/>
            <a:endCxn id="62" idx="3"/>
          </p:cNvCxnSpPr>
          <p:nvPr/>
        </p:nvCxnSpPr>
        <p:spPr>
          <a:xfrm rot="5400000">
            <a:off x="5116222" y="3783619"/>
            <a:ext cx="1845310" cy="158906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B58D19D8-B98C-4448-B170-E68DEFEA4708}"/>
              </a:ext>
            </a:extLst>
          </p:cNvPr>
          <p:cNvCxnSpPr>
            <a:cxnSpLocks/>
            <a:stCxn id="49" idx="2"/>
            <a:endCxn id="62" idx="0"/>
          </p:cNvCxnSpPr>
          <p:nvPr/>
        </p:nvCxnSpPr>
        <p:spPr>
          <a:xfrm rot="16200000" flipH="1">
            <a:off x="3338838" y="3810321"/>
            <a:ext cx="1665290" cy="1355637"/>
          </a:xfrm>
          <a:prstGeom prst="bentConnector3">
            <a:avLst>
              <a:gd name="adj1" fmla="val 3804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35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5DD182A-3ECB-49B7-92F6-EB082F76C1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54" y="913545"/>
            <a:ext cx="1986825" cy="3532133"/>
          </a:xfrm>
          <a:prstGeom prst="rect">
            <a:avLst/>
          </a:prstGeom>
        </p:spPr>
      </p:pic>
      <p:sp>
        <p:nvSpPr>
          <p:cNvPr id="30735" name="Rectangle 3"/>
          <p:cNvSpPr>
            <a:spLocks noChangeArrowheads="1"/>
          </p:cNvSpPr>
          <p:nvPr/>
        </p:nvSpPr>
        <p:spPr>
          <a:xfrm>
            <a:off x="1187450" y="333375"/>
            <a:ext cx="2736850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ko-KR" altLang="en-US" sz="900" b="0" dirty="0"/>
              <a:t>기록물 검색</a:t>
            </a:r>
            <a:endParaRPr lang="en-US" altLang="ko-KR" sz="900" b="0" dirty="0"/>
          </a:p>
        </p:txBody>
      </p:sp>
      <p:sp>
        <p:nvSpPr>
          <p:cNvPr id="30736" name="Rectangle 4"/>
          <p:cNvSpPr>
            <a:spLocks noChangeArrowheads="1"/>
          </p:cNvSpPr>
          <p:nvPr/>
        </p:nvSpPr>
        <p:spPr>
          <a:xfrm>
            <a:off x="5435600" y="333375"/>
            <a:ext cx="1152525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en-US" altLang="ko-KR" sz="900" b="0" dirty="0"/>
              <a:t>UI-PDA-019</a:t>
            </a:r>
          </a:p>
        </p:txBody>
      </p:sp>
      <p:sp>
        <p:nvSpPr>
          <p:cNvPr id="30738" name="Rectangle 3"/>
          <p:cNvSpPr>
            <a:spLocks noChangeArrowheads="1"/>
          </p:cNvSpPr>
          <p:nvPr/>
        </p:nvSpPr>
        <p:spPr>
          <a:xfrm>
            <a:off x="468313" y="571500"/>
            <a:ext cx="5543550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ko-KR" altLang="en-US" sz="900" dirty="0"/>
              <a:t>메인 화면 </a:t>
            </a:r>
            <a:r>
              <a:rPr lang="en-US" altLang="ko-KR" sz="900" dirty="0"/>
              <a:t>&gt; </a:t>
            </a:r>
            <a:r>
              <a:rPr lang="ko-KR" altLang="en-US" sz="900" dirty="0"/>
              <a:t>기록물 탐지 </a:t>
            </a:r>
            <a:r>
              <a:rPr lang="en-US" altLang="ko-KR" sz="900" dirty="0"/>
              <a:t>&gt; </a:t>
            </a:r>
            <a:r>
              <a:rPr lang="ko-KR" altLang="en-US" sz="900" dirty="0"/>
              <a:t>기록물 검색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>
          <a:xfrm>
            <a:off x="6588224" y="548249"/>
            <a:ext cx="2555776" cy="460683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130175" indent="-130175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r>
              <a:rPr lang="en-US" altLang="ko-KR" sz="800" b="0" dirty="0"/>
              <a:t>1. </a:t>
            </a:r>
            <a:r>
              <a:rPr lang="ko-KR" altLang="en-US" sz="800" b="0" dirty="0"/>
              <a:t>개요</a:t>
            </a:r>
          </a:p>
          <a:p>
            <a:pPr indent="-38100" eaLnBrk="1" hangingPunct="1">
              <a:lnSpc>
                <a:spcPts val="930"/>
              </a:lnSpc>
              <a:defRPr/>
            </a:pPr>
            <a:r>
              <a:rPr lang="ko-KR" altLang="en-US" sz="800" dirty="0"/>
              <a:t>기록물 검색</a:t>
            </a:r>
            <a:endParaRPr lang="en-US" altLang="ko-KR" sz="800" dirty="0"/>
          </a:p>
          <a:p>
            <a:pPr indent="-38100" eaLnBrk="1" hangingPunct="1">
              <a:lnSpc>
                <a:spcPts val="930"/>
              </a:lnSpc>
              <a:defRPr/>
            </a:pPr>
            <a:r>
              <a:rPr lang="en-US" altLang="ko-KR" sz="800" b="0" dirty="0">
                <a:solidFill>
                  <a:srgbClr val="0070C0"/>
                </a:solidFill>
              </a:rPr>
              <a:t>(</a:t>
            </a:r>
            <a:r>
              <a:rPr lang="ko-KR" altLang="en-US" sz="800" b="0" dirty="0">
                <a:solidFill>
                  <a:srgbClr val="0070C0"/>
                </a:solidFill>
              </a:rPr>
              <a:t>경로</a:t>
            </a:r>
            <a:r>
              <a:rPr lang="en-US" altLang="ko-KR" sz="800" b="0" dirty="0">
                <a:solidFill>
                  <a:srgbClr val="0070C0"/>
                </a:solidFill>
              </a:rPr>
              <a:t>) </a:t>
            </a:r>
            <a:r>
              <a:rPr lang="ko-KR" altLang="en-US" sz="800" b="0" dirty="0"/>
              <a:t>메인 화면 </a:t>
            </a:r>
            <a:r>
              <a:rPr lang="en-US" altLang="ko-KR" sz="800" b="0" dirty="0"/>
              <a:t>&gt; </a:t>
            </a:r>
            <a:r>
              <a:rPr lang="ko-KR" altLang="en-US" sz="800" b="0" dirty="0"/>
              <a:t>기록물 탐지 </a:t>
            </a:r>
            <a:r>
              <a:rPr lang="en-US" altLang="ko-KR" sz="800" b="0" dirty="0"/>
              <a:t>&gt; </a:t>
            </a:r>
            <a:r>
              <a:rPr lang="ko-KR" altLang="en-US" sz="800" b="0" dirty="0"/>
              <a:t>기록물 검색</a:t>
            </a:r>
            <a:endParaRPr lang="en-US" altLang="ko-KR" sz="800" b="0" dirty="0"/>
          </a:p>
          <a:p>
            <a:pPr indent="-38100" eaLnBrk="1" hangingPunct="1">
              <a:lnSpc>
                <a:spcPts val="930"/>
              </a:lnSpc>
              <a:defRPr/>
            </a:pPr>
            <a:r>
              <a:rPr lang="en-US" altLang="ko-KR" sz="800" b="0" dirty="0">
                <a:solidFill>
                  <a:srgbClr val="0070C0"/>
                </a:solidFill>
              </a:rPr>
              <a:t>(</a:t>
            </a:r>
            <a:r>
              <a:rPr lang="ko-KR" altLang="en-US" sz="800" b="0" dirty="0">
                <a:solidFill>
                  <a:srgbClr val="0070C0"/>
                </a:solidFill>
              </a:rPr>
              <a:t>경로</a:t>
            </a:r>
            <a:r>
              <a:rPr lang="en-US" altLang="ko-KR" sz="800" b="0" dirty="0">
                <a:solidFill>
                  <a:srgbClr val="0070C0"/>
                </a:solidFill>
              </a:rPr>
              <a:t>) </a:t>
            </a:r>
            <a:r>
              <a:rPr lang="ko-KR" altLang="en-US" sz="800" b="0" dirty="0"/>
              <a:t>메인 화면 </a:t>
            </a:r>
            <a:r>
              <a:rPr lang="en-US" altLang="ko-KR" sz="800" b="0" dirty="0"/>
              <a:t>&gt; </a:t>
            </a:r>
            <a:r>
              <a:rPr lang="ko-KR" altLang="en-US" sz="800" b="0" dirty="0"/>
              <a:t>재배치 </a:t>
            </a:r>
            <a:r>
              <a:rPr lang="en-US" altLang="ko-KR" sz="800" b="0" dirty="0"/>
              <a:t>&gt; </a:t>
            </a:r>
            <a:r>
              <a:rPr lang="ko-KR" altLang="en-US" sz="800" b="0" dirty="0"/>
              <a:t>기록물 검색</a:t>
            </a:r>
            <a:endParaRPr lang="en-US" altLang="ko-KR" sz="800" b="0" dirty="0"/>
          </a:p>
          <a:p>
            <a:pPr indent="-38100" eaLnBrk="1" hangingPunct="1">
              <a:lnSpc>
                <a:spcPts val="930"/>
              </a:lnSpc>
              <a:defRPr/>
            </a:pPr>
            <a:endParaRPr lang="ko-KR" altLang="en-US" sz="700" b="0" dirty="0"/>
          </a:p>
          <a:p>
            <a:pPr eaLnBrk="1" hangingPunct="1">
              <a:defRPr/>
            </a:pPr>
            <a:r>
              <a:rPr lang="ko-KR" altLang="ko-KR" sz="800" b="0" dirty="0"/>
              <a:t>2. 주요 기능</a:t>
            </a:r>
          </a:p>
          <a:p>
            <a:pPr marL="0" indent="0" eaLnBrk="1" hangingPunct="1">
              <a:defRPr/>
            </a:pPr>
            <a:r>
              <a:rPr lang="ko-KR" altLang="en-US" sz="800" b="0" dirty="0"/>
              <a:t>① 조건 콤보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관리번호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제목 항목을 제공한다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endParaRPr lang="en-US" altLang="ko-KR" sz="800" b="0" dirty="0"/>
          </a:p>
          <a:p>
            <a:pPr marL="0" indent="0" eaLnBrk="1" hangingPunct="1">
              <a:defRPr/>
            </a:pPr>
            <a:r>
              <a:rPr lang="ko-KR" altLang="en-US" sz="800" b="0" dirty="0"/>
              <a:t>② 검색 조건 입력 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기록물 검색 검색조건을 입력한다</a:t>
            </a:r>
            <a:r>
              <a:rPr lang="en-US" altLang="ko-KR" sz="800" b="0" dirty="0"/>
              <a:t>.</a:t>
            </a:r>
          </a:p>
          <a:p>
            <a:pPr marL="0" indent="0" eaLnBrk="1" hangingPunct="1">
              <a:defRPr/>
            </a:pPr>
            <a:endParaRPr lang="en-US" altLang="ko-KR" sz="800" b="0" dirty="0"/>
          </a:p>
          <a:p>
            <a:pPr marL="0" indent="0" eaLnBrk="1" hangingPunct="1">
              <a:defRPr/>
            </a:pPr>
            <a:r>
              <a:rPr lang="ko-KR" altLang="en-US" sz="800" b="0" dirty="0"/>
              <a:t>③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en-US" sz="800" b="0" dirty="0">
                <a:solidFill>
                  <a:srgbClr val="0070C0"/>
                </a:solidFill>
              </a:rPr>
              <a:t> </a:t>
            </a:r>
            <a:r>
              <a:rPr lang="ko-KR" altLang="en-US" sz="800" b="0" dirty="0"/>
              <a:t>조회 버튼</a:t>
            </a:r>
            <a:r>
              <a:rPr lang="en-US" altLang="ko-KR" sz="800" b="0" dirty="0"/>
              <a:t>-</a:t>
            </a:r>
            <a:r>
              <a:rPr lang="ko-KR" altLang="en-US" sz="800" b="0" dirty="0"/>
              <a:t>클릭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검색 조건에 따른 기록물을 조회한다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endParaRPr lang="en-US" altLang="ko-KR" sz="800" b="0" dirty="0"/>
          </a:p>
          <a:p>
            <a:pPr marL="0" indent="0" eaLnBrk="1" hangingPunct="1">
              <a:defRPr/>
            </a:pPr>
            <a:r>
              <a:rPr lang="ko-KR" altLang="en-US" sz="800" b="0" dirty="0"/>
              <a:t>④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en-US" sz="800" b="0" dirty="0">
                <a:solidFill>
                  <a:srgbClr val="0070C0"/>
                </a:solidFill>
              </a:rPr>
              <a:t> </a:t>
            </a:r>
            <a:r>
              <a:rPr lang="ko-KR" altLang="en-US" sz="800" b="0" dirty="0"/>
              <a:t>선택 버튼</a:t>
            </a:r>
            <a:r>
              <a:rPr lang="en-US" altLang="ko-KR" sz="800" b="0" dirty="0"/>
              <a:t>-</a:t>
            </a:r>
            <a:r>
              <a:rPr lang="ko-KR" altLang="en-US" sz="800" b="0" dirty="0"/>
              <a:t>클릭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기록물 검색을 호출한 화면으로 선택한 기록물 목록을 전달한다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창을 닫는다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endParaRPr lang="en-US" altLang="ko-KR" sz="800" b="0" dirty="0"/>
          </a:p>
          <a:p>
            <a:pPr marL="0" indent="0" eaLnBrk="1" hangingPunct="1">
              <a:defRPr/>
            </a:pPr>
            <a:endParaRPr lang="en-US" altLang="ko-KR" sz="800" b="0" dirty="0"/>
          </a:p>
          <a:p>
            <a:pPr marL="0" indent="0" eaLnBrk="1" hangingPunct="1">
              <a:defRPr/>
            </a:pPr>
            <a:endParaRPr lang="en-US" altLang="ko-KR" sz="800" b="0" dirty="0"/>
          </a:p>
          <a:p>
            <a:pPr marL="0" indent="0" eaLnBrk="1" hangingPunct="1">
              <a:defRPr/>
            </a:pPr>
            <a:endParaRPr lang="en-US" altLang="ko-KR" sz="800" b="0" dirty="0"/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dirty="0"/>
          </a:p>
          <a:p>
            <a:pPr marL="0" indent="0" eaLnBrk="1" hangingPunct="1">
              <a:defRPr/>
            </a:pPr>
            <a:endParaRPr lang="en-US" altLang="ko-KR" sz="1000" dirty="0"/>
          </a:p>
          <a:p>
            <a:pPr marL="0" indent="0" eaLnBrk="1" hangingPunct="1">
              <a:defRPr/>
            </a:pPr>
            <a:endParaRPr lang="en-US" altLang="ko-KR" sz="1000" b="0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744849"/>
              </p:ext>
            </p:extLst>
          </p:nvPr>
        </p:nvGraphicFramePr>
        <p:xfrm>
          <a:off x="6594475" y="5134217"/>
          <a:ext cx="2548800" cy="1209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7170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요구사항</a:t>
                      </a:r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SFR-031</a:t>
                      </a:r>
                    </a:p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SFR-036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072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900" b="1" i="0" u="none" strike="noStrike" kern="1200" cap="none" spc="0" normalizeH="0" baseline="0" dirty="0"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프로세스</a:t>
                      </a:r>
                      <a:r>
                        <a:rPr kumimoji="0" lang="en-US" altLang="ko-KR" sz="900" b="1" i="0" u="none" strike="noStrike" kern="1200" cap="none" spc="0" normalizeH="0" baseline="0" dirty="0"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6595200" y="6343986"/>
          <a:ext cx="2548800" cy="253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33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보안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직사각형 18">
            <a:extLst>
              <a:ext uri="{FF2B5EF4-FFF2-40B4-BE49-F238E27FC236}">
                <a16:creationId xmlns:a16="http://schemas.microsoft.com/office/drawing/2014/main" id="{39F6AF32-0026-46CD-8F8C-8F2CBBFEBBD6}"/>
              </a:ext>
            </a:extLst>
          </p:cNvPr>
          <p:cNvSpPr>
            <a:spLocks noChangeArrowheads="1"/>
          </p:cNvSpPr>
          <p:nvPr/>
        </p:nvSpPr>
        <p:spPr>
          <a:xfrm>
            <a:off x="375243" y="1350449"/>
            <a:ext cx="783739" cy="242539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26" name="Oval 111">
            <a:extLst>
              <a:ext uri="{FF2B5EF4-FFF2-40B4-BE49-F238E27FC236}">
                <a16:creationId xmlns:a16="http://schemas.microsoft.com/office/drawing/2014/main" id="{EF9C3F09-D10D-4A27-97AD-73EFE03BB36E}"/>
              </a:ext>
            </a:extLst>
          </p:cNvPr>
          <p:cNvSpPr>
            <a:spLocks noChangeArrowheads="1"/>
          </p:cNvSpPr>
          <p:nvPr/>
        </p:nvSpPr>
        <p:spPr>
          <a:xfrm>
            <a:off x="984092" y="1173714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2</a:t>
            </a:r>
          </a:p>
        </p:txBody>
      </p:sp>
      <p:sp>
        <p:nvSpPr>
          <p:cNvPr id="27" name="직사각형 18">
            <a:extLst>
              <a:ext uri="{FF2B5EF4-FFF2-40B4-BE49-F238E27FC236}">
                <a16:creationId xmlns:a16="http://schemas.microsoft.com/office/drawing/2014/main" id="{BF5D77C6-5C86-44B7-BC62-E43096B80229}"/>
              </a:ext>
            </a:extLst>
          </p:cNvPr>
          <p:cNvSpPr>
            <a:spLocks noChangeArrowheads="1"/>
          </p:cNvSpPr>
          <p:nvPr/>
        </p:nvSpPr>
        <p:spPr>
          <a:xfrm>
            <a:off x="1183223" y="1362566"/>
            <a:ext cx="1099198" cy="242539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28" name="Oval 111">
            <a:extLst>
              <a:ext uri="{FF2B5EF4-FFF2-40B4-BE49-F238E27FC236}">
                <a16:creationId xmlns:a16="http://schemas.microsoft.com/office/drawing/2014/main" id="{A7B32DB9-0C3C-42B0-AE32-1606382CF4DE}"/>
              </a:ext>
            </a:extLst>
          </p:cNvPr>
          <p:cNvSpPr>
            <a:spLocks noChangeArrowheads="1"/>
          </p:cNvSpPr>
          <p:nvPr/>
        </p:nvSpPr>
        <p:spPr>
          <a:xfrm>
            <a:off x="1587349" y="1447955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3</a:t>
            </a:r>
          </a:p>
        </p:txBody>
      </p:sp>
      <p:sp>
        <p:nvSpPr>
          <p:cNvPr id="29" name="직사각형 18">
            <a:extLst>
              <a:ext uri="{FF2B5EF4-FFF2-40B4-BE49-F238E27FC236}">
                <a16:creationId xmlns:a16="http://schemas.microsoft.com/office/drawing/2014/main" id="{51FDDEBE-38F5-48AE-8EE8-0AD889317120}"/>
              </a:ext>
            </a:extLst>
          </p:cNvPr>
          <p:cNvSpPr>
            <a:spLocks noChangeArrowheads="1"/>
          </p:cNvSpPr>
          <p:nvPr/>
        </p:nvSpPr>
        <p:spPr>
          <a:xfrm>
            <a:off x="1786479" y="1636807"/>
            <a:ext cx="495941" cy="242539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23" name="Oval 111">
            <a:extLst>
              <a:ext uri="{FF2B5EF4-FFF2-40B4-BE49-F238E27FC236}">
                <a16:creationId xmlns:a16="http://schemas.microsoft.com/office/drawing/2014/main" id="{D142BE7A-4548-4418-8C90-DF4A2536CBCE}"/>
              </a:ext>
            </a:extLst>
          </p:cNvPr>
          <p:cNvSpPr>
            <a:spLocks noChangeArrowheads="1"/>
          </p:cNvSpPr>
          <p:nvPr/>
        </p:nvSpPr>
        <p:spPr>
          <a:xfrm>
            <a:off x="1035383" y="1729163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4</a:t>
            </a:r>
          </a:p>
        </p:txBody>
      </p:sp>
      <p:sp>
        <p:nvSpPr>
          <p:cNvPr id="24" name="직사각형 18">
            <a:extLst>
              <a:ext uri="{FF2B5EF4-FFF2-40B4-BE49-F238E27FC236}">
                <a16:creationId xmlns:a16="http://schemas.microsoft.com/office/drawing/2014/main" id="{C2CAA2E7-7232-49E1-8EC8-AFDEB2401873}"/>
              </a:ext>
            </a:extLst>
          </p:cNvPr>
          <p:cNvSpPr>
            <a:spLocks noChangeArrowheads="1"/>
          </p:cNvSpPr>
          <p:nvPr/>
        </p:nvSpPr>
        <p:spPr>
          <a:xfrm>
            <a:off x="1252604" y="1628101"/>
            <a:ext cx="533875" cy="242539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21" name="Oval 111">
            <a:extLst>
              <a:ext uri="{FF2B5EF4-FFF2-40B4-BE49-F238E27FC236}">
                <a16:creationId xmlns:a16="http://schemas.microsoft.com/office/drawing/2014/main" id="{BE9E5528-ED92-4732-8C22-E0459E2473BF}"/>
              </a:ext>
            </a:extLst>
          </p:cNvPr>
          <p:cNvSpPr>
            <a:spLocks noChangeArrowheads="1"/>
          </p:cNvSpPr>
          <p:nvPr/>
        </p:nvSpPr>
        <p:spPr>
          <a:xfrm>
            <a:off x="134975" y="1161597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1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F9A54F3-2D81-4F46-91E3-4571A6145F24}"/>
              </a:ext>
            </a:extLst>
          </p:cNvPr>
          <p:cNvSpPr/>
          <p:nvPr/>
        </p:nvSpPr>
        <p:spPr>
          <a:xfrm>
            <a:off x="0" y="5157172"/>
            <a:ext cx="6588823" cy="14401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ko-KR" altLang="en-US" sz="2000" b="1" i="0" u="none" strike="noStrike" cap="none" normalizeH="0" baseline="0">
              <a:solidFill>
                <a:schemeClr val="tx1"/>
              </a:solidFill>
              <a:effectLst/>
              <a:latin typeface="굴림"/>
              <a:ea typeface="굴림"/>
              <a:cs typeface="+mn-cs"/>
            </a:endParaRP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BFA6DE3A-C207-470B-8EAA-3C048CFE8E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235172"/>
              </p:ext>
            </p:extLst>
          </p:nvPr>
        </p:nvGraphicFramePr>
        <p:xfrm>
          <a:off x="0" y="5157172"/>
          <a:ext cx="6588823" cy="14401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88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045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r>
                        <a:rPr lang="ko-KR" altLang="en-US" sz="900" b="1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연관 인터페이스 정보</a:t>
                      </a:r>
                      <a:endParaRPr lang="ko-KR" altLang="ko-KR" sz="9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646" marR="186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9723">
                <a:tc>
                  <a:txBody>
                    <a:bodyPr/>
                    <a:lstStyle/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>
                          <a:tab pos="450215" algn="l"/>
                        </a:tabLst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IF-RF-012</a:t>
                      </a: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 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- </a:t>
                      </a: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기록물 정보 목록 요청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  <a:sym typeface="Wingdings"/>
                      </a:endParaRPr>
                    </a:p>
                  </a:txBody>
                  <a:tcPr marL="18646" marR="186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972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539D89B-1528-4E20-99A3-F71B43631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930523"/>
            <a:ext cx="2010633" cy="3577977"/>
          </a:xfrm>
          <a:prstGeom prst="rect">
            <a:avLst/>
          </a:prstGeom>
        </p:spPr>
      </p:pic>
      <p:sp>
        <p:nvSpPr>
          <p:cNvPr id="30735" name="Rectangle 3"/>
          <p:cNvSpPr>
            <a:spLocks noChangeArrowheads="1"/>
          </p:cNvSpPr>
          <p:nvPr/>
        </p:nvSpPr>
        <p:spPr>
          <a:xfrm>
            <a:off x="1187450" y="333375"/>
            <a:ext cx="2736850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ko-KR" altLang="en-US" sz="900" b="0" dirty="0"/>
              <a:t>기록물 탐지</a:t>
            </a:r>
            <a:endParaRPr lang="en-US" altLang="ko-KR" sz="900" b="0" dirty="0"/>
          </a:p>
        </p:txBody>
      </p:sp>
      <p:sp>
        <p:nvSpPr>
          <p:cNvPr id="30736" name="Rectangle 4"/>
          <p:cNvSpPr>
            <a:spLocks noChangeArrowheads="1"/>
          </p:cNvSpPr>
          <p:nvPr/>
        </p:nvSpPr>
        <p:spPr>
          <a:xfrm>
            <a:off x="5435600" y="333375"/>
            <a:ext cx="1152525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en-US" altLang="ko-KR" sz="900" b="0" dirty="0"/>
              <a:t>UI-PDA-020</a:t>
            </a:r>
          </a:p>
        </p:txBody>
      </p:sp>
      <p:sp>
        <p:nvSpPr>
          <p:cNvPr id="30738" name="Rectangle 3"/>
          <p:cNvSpPr>
            <a:spLocks noChangeArrowheads="1"/>
          </p:cNvSpPr>
          <p:nvPr/>
        </p:nvSpPr>
        <p:spPr>
          <a:xfrm>
            <a:off x="468313" y="571500"/>
            <a:ext cx="5543550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ko-KR" altLang="en-US" sz="900" dirty="0"/>
              <a:t>메인 화면 </a:t>
            </a:r>
            <a:r>
              <a:rPr lang="en-US" altLang="ko-KR" sz="900" dirty="0"/>
              <a:t>&gt; </a:t>
            </a:r>
            <a:r>
              <a:rPr lang="ko-KR" altLang="en-US" sz="900" dirty="0"/>
              <a:t>기록물 탐지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>
          <a:xfrm>
            <a:off x="6588224" y="548249"/>
            <a:ext cx="2555776" cy="460683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130175" indent="-130175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r>
              <a:rPr lang="en-US" altLang="ko-KR" sz="800" b="0" dirty="0"/>
              <a:t>1. </a:t>
            </a:r>
            <a:r>
              <a:rPr lang="ko-KR" altLang="en-US" sz="800" b="0" dirty="0"/>
              <a:t>개요</a:t>
            </a:r>
          </a:p>
          <a:p>
            <a:pPr indent="-38100" eaLnBrk="1" hangingPunct="1">
              <a:lnSpc>
                <a:spcPts val="930"/>
              </a:lnSpc>
              <a:defRPr/>
            </a:pPr>
            <a:r>
              <a:rPr lang="ko-KR" altLang="en-US" sz="800" dirty="0"/>
              <a:t>기록물 탐지</a:t>
            </a:r>
            <a:endParaRPr lang="en-US" altLang="ko-KR" sz="800" dirty="0"/>
          </a:p>
          <a:p>
            <a:pPr indent="-38100" eaLnBrk="1" hangingPunct="1">
              <a:lnSpc>
                <a:spcPts val="930"/>
              </a:lnSpc>
              <a:defRPr/>
            </a:pPr>
            <a:r>
              <a:rPr lang="en-US" altLang="ko-KR" sz="800" b="0" dirty="0">
                <a:solidFill>
                  <a:srgbClr val="0070C0"/>
                </a:solidFill>
              </a:rPr>
              <a:t>(</a:t>
            </a:r>
            <a:r>
              <a:rPr lang="ko-KR" altLang="en-US" sz="800" b="0" dirty="0">
                <a:solidFill>
                  <a:srgbClr val="0070C0"/>
                </a:solidFill>
              </a:rPr>
              <a:t>경로</a:t>
            </a:r>
            <a:r>
              <a:rPr lang="en-US" altLang="ko-KR" sz="800" b="0" dirty="0">
                <a:solidFill>
                  <a:srgbClr val="0070C0"/>
                </a:solidFill>
              </a:rPr>
              <a:t>) </a:t>
            </a:r>
            <a:r>
              <a:rPr lang="ko-KR" altLang="en-US" sz="800" b="0" dirty="0"/>
              <a:t>메인 화면 </a:t>
            </a:r>
            <a:r>
              <a:rPr lang="en-US" altLang="ko-KR" sz="800" b="0" dirty="0"/>
              <a:t>&gt; </a:t>
            </a:r>
            <a:r>
              <a:rPr lang="ko-KR" altLang="en-US" sz="800" b="0" dirty="0"/>
              <a:t>기록물 탐지</a:t>
            </a:r>
            <a:endParaRPr lang="en-US" altLang="ko-KR" sz="800" b="0" dirty="0"/>
          </a:p>
          <a:p>
            <a:pPr indent="-38100" eaLnBrk="1" hangingPunct="1">
              <a:lnSpc>
                <a:spcPts val="930"/>
              </a:lnSpc>
              <a:defRPr/>
            </a:pPr>
            <a:endParaRPr lang="ko-KR" altLang="en-US" sz="700" b="0" dirty="0"/>
          </a:p>
          <a:p>
            <a:pPr eaLnBrk="1" hangingPunct="1">
              <a:defRPr/>
            </a:pPr>
            <a:r>
              <a:rPr lang="ko-KR" altLang="ko-KR" sz="800" b="0" dirty="0"/>
              <a:t>2. 주요 기능</a:t>
            </a:r>
          </a:p>
          <a:p>
            <a:pPr marL="0" indent="0" eaLnBrk="1" hangingPunct="1">
              <a:defRPr/>
            </a:pPr>
            <a:r>
              <a:rPr lang="ko-KR" altLang="en-US" sz="800" b="0" dirty="0"/>
              <a:t>①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en-US" sz="800" b="0" dirty="0">
                <a:solidFill>
                  <a:srgbClr val="0070C0"/>
                </a:solidFill>
              </a:rPr>
              <a:t> </a:t>
            </a:r>
            <a:r>
              <a:rPr lang="ko-KR" altLang="en-US" sz="800" b="0" dirty="0"/>
              <a:t>시작</a:t>
            </a:r>
            <a:r>
              <a:rPr lang="en-US" altLang="ko-KR" sz="800" b="0" dirty="0"/>
              <a:t> </a:t>
            </a:r>
            <a:r>
              <a:rPr lang="ko-KR" altLang="en-US" sz="800" b="0" dirty="0"/>
              <a:t>버튼</a:t>
            </a:r>
            <a:r>
              <a:rPr lang="en-US" altLang="ko-KR" sz="800" b="0" dirty="0"/>
              <a:t>-</a:t>
            </a:r>
            <a:r>
              <a:rPr lang="ko-KR" altLang="en-US" sz="800" b="0" dirty="0"/>
              <a:t>클릭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기록물 탐지를 시작한다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endParaRPr lang="en-US" altLang="ko-KR" sz="800" b="0" dirty="0"/>
          </a:p>
          <a:p>
            <a:pPr marL="0" indent="0" eaLnBrk="1" hangingPunct="1">
              <a:defRPr/>
            </a:pPr>
            <a:r>
              <a:rPr lang="ko-KR" altLang="en-US" sz="800" b="0" dirty="0"/>
              <a:t>②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en-US" sz="800" b="0" dirty="0">
                <a:solidFill>
                  <a:srgbClr val="0070C0"/>
                </a:solidFill>
              </a:rPr>
              <a:t> </a:t>
            </a:r>
            <a:r>
              <a:rPr lang="ko-KR" altLang="en-US" sz="800" b="0" dirty="0"/>
              <a:t>환경설정</a:t>
            </a:r>
            <a:r>
              <a:rPr lang="ko-KR" altLang="en-US" sz="800" b="0" dirty="0">
                <a:solidFill>
                  <a:srgbClr val="0070C0"/>
                </a:solidFill>
              </a:rPr>
              <a:t> </a:t>
            </a:r>
            <a:r>
              <a:rPr lang="ko-KR" altLang="en-US" sz="800" b="0" dirty="0"/>
              <a:t>버튼</a:t>
            </a:r>
            <a:r>
              <a:rPr lang="en-US" altLang="ko-KR" sz="800" b="0" dirty="0"/>
              <a:t>-</a:t>
            </a:r>
            <a:r>
              <a:rPr lang="ko-KR" altLang="en-US" sz="800" b="0" dirty="0"/>
              <a:t>클릭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환경 설정</a:t>
            </a:r>
            <a:r>
              <a:rPr lang="en-US" altLang="ko-KR" sz="800" b="0" dirty="0"/>
              <a:t> (UI-PDA-002) </a:t>
            </a:r>
            <a:r>
              <a:rPr lang="ko-KR" altLang="en-US" sz="800" b="0" dirty="0"/>
              <a:t>으로 이동한다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기록물 탐지를 중단한다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endParaRPr lang="en-US" altLang="ko-KR" sz="800" b="0" dirty="0"/>
          </a:p>
          <a:p>
            <a:pPr marL="0" indent="0" eaLnBrk="1" hangingPunct="1">
              <a:defRPr/>
            </a:pPr>
            <a:r>
              <a:rPr lang="ko-KR" altLang="en-US" sz="800" b="0" dirty="0"/>
              <a:t>③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en-US" sz="800" b="0" dirty="0">
                <a:solidFill>
                  <a:srgbClr val="0070C0"/>
                </a:solidFill>
              </a:rPr>
              <a:t> </a:t>
            </a:r>
            <a:r>
              <a:rPr lang="ko-KR" altLang="en-US" sz="800" b="0" dirty="0"/>
              <a:t>대상추가 버튼</a:t>
            </a:r>
            <a:r>
              <a:rPr lang="en-US" altLang="ko-KR" sz="800" b="0" dirty="0"/>
              <a:t>-</a:t>
            </a:r>
            <a:r>
              <a:rPr lang="ko-KR" altLang="en-US" sz="800" b="0" dirty="0"/>
              <a:t>클릭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기록물 검색</a:t>
            </a:r>
            <a:r>
              <a:rPr lang="en-US" altLang="ko-KR" sz="800" b="0" dirty="0"/>
              <a:t>(UI-PDA-019)</a:t>
            </a:r>
            <a:r>
              <a:rPr lang="ko-KR" altLang="en-US" sz="800" b="0" dirty="0"/>
              <a:t>으로 이동한다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기록물 검색에서 선택된 기록물이 탐지 대상에 추가된다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기록물 탐지를 중단한다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endParaRPr lang="en-US" altLang="ko-KR" sz="800" b="0" dirty="0"/>
          </a:p>
          <a:p>
            <a:pPr marL="0" indent="0" eaLnBrk="1" hangingPunct="1">
              <a:defRPr/>
            </a:pPr>
            <a:r>
              <a:rPr lang="ko-KR" altLang="en-US" sz="800" b="0" dirty="0"/>
              <a:t>④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en-US" sz="800" b="0" dirty="0">
                <a:solidFill>
                  <a:srgbClr val="0070C0"/>
                </a:solidFill>
              </a:rPr>
              <a:t> </a:t>
            </a:r>
            <a:r>
              <a:rPr lang="ko-KR" altLang="en-US" sz="800" b="0" dirty="0"/>
              <a:t>중단 버튼</a:t>
            </a:r>
            <a:r>
              <a:rPr lang="en-US" altLang="ko-KR" sz="800" b="0" dirty="0"/>
              <a:t>-</a:t>
            </a:r>
            <a:r>
              <a:rPr lang="ko-KR" altLang="en-US" sz="800" b="0" dirty="0"/>
              <a:t>클릭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기록물 탐지를 중단한다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endParaRPr lang="en-US" altLang="ko-KR" sz="800" b="0" dirty="0"/>
          </a:p>
          <a:p>
            <a:pPr marL="0" indent="0" eaLnBrk="1" hangingPunct="1">
              <a:defRPr/>
            </a:pPr>
            <a:r>
              <a:rPr lang="ko-KR" altLang="en-US" sz="800" b="0" dirty="0"/>
              <a:t>⑤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en-US" sz="800" b="0" dirty="0">
                <a:solidFill>
                  <a:srgbClr val="0070C0"/>
                </a:solidFill>
              </a:rPr>
              <a:t> </a:t>
            </a:r>
            <a:r>
              <a:rPr lang="ko-KR" altLang="en-US" sz="800" b="0" dirty="0"/>
              <a:t>기록물 삭제 버튼</a:t>
            </a:r>
            <a:r>
              <a:rPr lang="en-US" altLang="ko-KR" sz="800" b="0" dirty="0"/>
              <a:t>-</a:t>
            </a:r>
            <a:r>
              <a:rPr lang="ko-KR" altLang="en-US" sz="800" b="0" dirty="0"/>
              <a:t>클릭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탐지 대상에서 기록물을 제거한다</a:t>
            </a:r>
            <a:r>
              <a:rPr lang="en-US" altLang="ko-KR" sz="800" b="0" dirty="0"/>
              <a:t>.</a:t>
            </a:r>
          </a:p>
          <a:p>
            <a:pPr marL="0" indent="0" eaLnBrk="1" hangingPunct="1">
              <a:defRPr/>
            </a:pPr>
            <a:endParaRPr lang="en-US" altLang="ko-KR" sz="800" b="0" dirty="0"/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dirty="0"/>
          </a:p>
          <a:p>
            <a:pPr marL="0" indent="0" eaLnBrk="1" hangingPunct="1">
              <a:defRPr/>
            </a:pPr>
            <a:endParaRPr lang="en-US" altLang="ko-KR" sz="1000" dirty="0"/>
          </a:p>
          <a:p>
            <a:pPr marL="0" indent="0" eaLnBrk="1" hangingPunct="1">
              <a:defRPr/>
            </a:pPr>
            <a:endParaRPr lang="en-US" altLang="ko-KR" sz="1000" b="0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696893"/>
              </p:ext>
            </p:extLst>
          </p:nvPr>
        </p:nvGraphicFramePr>
        <p:xfrm>
          <a:off x="6594475" y="5134217"/>
          <a:ext cx="2548800" cy="1209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7170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요구사항</a:t>
                      </a:r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SFR-031</a:t>
                      </a:r>
                    </a:p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SFR-036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072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900" b="1" i="0" u="none" strike="noStrike" kern="1200" cap="none" spc="0" normalizeH="0" baseline="0" dirty="0"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프로세스</a:t>
                      </a:r>
                      <a:r>
                        <a:rPr kumimoji="0" lang="en-US" altLang="ko-KR" sz="900" b="1" i="0" u="none" strike="noStrike" kern="1200" cap="none" spc="0" normalizeH="0" baseline="0" dirty="0"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6595200" y="6343986"/>
          <a:ext cx="2548800" cy="253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33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보안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직사각형 18">
            <a:extLst>
              <a:ext uri="{FF2B5EF4-FFF2-40B4-BE49-F238E27FC236}">
                <a16:creationId xmlns:a16="http://schemas.microsoft.com/office/drawing/2014/main" id="{39F6AF32-0026-46CD-8F8C-8F2CBBFEBBD6}"/>
              </a:ext>
            </a:extLst>
          </p:cNvPr>
          <p:cNvSpPr>
            <a:spLocks noChangeArrowheads="1"/>
          </p:cNvSpPr>
          <p:nvPr/>
        </p:nvSpPr>
        <p:spPr>
          <a:xfrm>
            <a:off x="373491" y="1442614"/>
            <a:ext cx="664903" cy="170298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 dirty="0">
              <a:solidFill>
                <a:srgbClr val="FF6600"/>
              </a:solidFill>
            </a:endParaRPr>
          </a:p>
        </p:txBody>
      </p:sp>
      <p:sp>
        <p:nvSpPr>
          <p:cNvPr id="26" name="Oval 111">
            <a:extLst>
              <a:ext uri="{FF2B5EF4-FFF2-40B4-BE49-F238E27FC236}">
                <a16:creationId xmlns:a16="http://schemas.microsoft.com/office/drawing/2014/main" id="{EF9C3F09-D10D-4A27-97AD-73EFE03BB36E}"/>
              </a:ext>
            </a:extLst>
          </p:cNvPr>
          <p:cNvSpPr>
            <a:spLocks noChangeArrowheads="1"/>
          </p:cNvSpPr>
          <p:nvPr/>
        </p:nvSpPr>
        <p:spPr>
          <a:xfrm>
            <a:off x="1038395" y="1199938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2</a:t>
            </a:r>
          </a:p>
        </p:txBody>
      </p:sp>
      <p:sp>
        <p:nvSpPr>
          <p:cNvPr id="27" name="직사각형 18">
            <a:extLst>
              <a:ext uri="{FF2B5EF4-FFF2-40B4-BE49-F238E27FC236}">
                <a16:creationId xmlns:a16="http://schemas.microsoft.com/office/drawing/2014/main" id="{BF5D77C6-5C86-44B7-BC62-E43096B80229}"/>
              </a:ext>
            </a:extLst>
          </p:cNvPr>
          <p:cNvSpPr>
            <a:spLocks noChangeArrowheads="1"/>
          </p:cNvSpPr>
          <p:nvPr/>
        </p:nvSpPr>
        <p:spPr>
          <a:xfrm>
            <a:off x="1081266" y="1436403"/>
            <a:ext cx="566717" cy="140290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28" name="Oval 111">
            <a:extLst>
              <a:ext uri="{FF2B5EF4-FFF2-40B4-BE49-F238E27FC236}">
                <a16:creationId xmlns:a16="http://schemas.microsoft.com/office/drawing/2014/main" id="{A7B32DB9-0C3C-42B0-AE32-1606382CF4DE}"/>
              </a:ext>
            </a:extLst>
          </p:cNvPr>
          <p:cNvSpPr>
            <a:spLocks noChangeArrowheads="1"/>
          </p:cNvSpPr>
          <p:nvPr/>
        </p:nvSpPr>
        <p:spPr>
          <a:xfrm>
            <a:off x="1562750" y="1247220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3</a:t>
            </a:r>
          </a:p>
        </p:txBody>
      </p:sp>
      <p:sp>
        <p:nvSpPr>
          <p:cNvPr id="29" name="직사각형 18">
            <a:extLst>
              <a:ext uri="{FF2B5EF4-FFF2-40B4-BE49-F238E27FC236}">
                <a16:creationId xmlns:a16="http://schemas.microsoft.com/office/drawing/2014/main" id="{51FDDEBE-38F5-48AE-8EE8-0AD889317120}"/>
              </a:ext>
            </a:extLst>
          </p:cNvPr>
          <p:cNvSpPr>
            <a:spLocks noChangeArrowheads="1"/>
          </p:cNvSpPr>
          <p:nvPr/>
        </p:nvSpPr>
        <p:spPr>
          <a:xfrm>
            <a:off x="1704932" y="1445487"/>
            <a:ext cx="566717" cy="160883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30" name="Oval 111">
            <a:extLst>
              <a:ext uri="{FF2B5EF4-FFF2-40B4-BE49-F238E27FC236}">
                <a16:creationId xmlns:a16="http://schemas.microsoft.com/office/drawing/2014/main" id="{7E127792-ABE5-4B91-999D-C474A80DAC0D}"/>
              </a:ext>
            </a:extLst>
          </p:cNvPr>
          <p:cNvSpPr>
            <a:spLocks noChangeArrowheads="1"/>
          </p:cNvSpPr>
          <p:nvPr/>
        </p:nvSpPr>
        <p:spPr>
          <a:xfrm>
            <a:off x="87085" y="1668833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4</a:t>
            </a:r>
          </a:p>
        </p:txBody>
      </p:sp>
      <p:sp>
        <p:nvSpPr>
          <p:cNvPr id="35" name="직사각형 18">
            <a:extLst>
              <a:ext uri="{FF2B5EF4-FFF2-40B4-BE49-F238E27FC236}">
                <a16:creationId xmlns:a16="http://schemas.microsoft.com/office/drawing/2014/main" id="{BF26EC2C-0946-4980-BF49-501633A3437F}"/>
              </a:ext>
            </a:extLst>
          </p:cNvPr>
          <p:cNvSpPr>
            <a:spLocks noChangeArrowheads="1"/>
          </p:cNvSpPr>
          <p:nvPr/>
        </p:nvSpPr>
        <p:spPr>
          <a:xfrm>
            <a:off x="365554" y="1629670"/>
            <a:ext cx="690495" cy="172095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36" name="Oval 111">
            <a:extLst>
              <a:ext uri="{FF2B5EF4-FFF2-40B4-BE49-F238E27FC236}">
                <a16:creationId xmlns:a16="http://schemas.microsoft.com/office/drawing/2014/main" id="{2F87AF3A-FA54-47B2-85FB-2C7C88FC3EEF}"/>
              </a:ext>
            </a:extLst>
          </p:cNvPr>
          <p:cNvSpPr>
            <a:spLocks noChangeArrowheads="1"/>
          </p:cNvSpPr>
          <p:nvPr/>
        </p:nvSpPr>
        <p:spPr>
          <a:xfrm>
            <a:off x="1690864" y="1668834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5</a:t>
            </a:r>
          </a:p>
        </p:txBody>
      </p:sp>
      <p:sp>
        <p:nvSpPr>
          <p:cNvPr id="37" name="직사각형 18">
            <a:extLst>
              <a:ext uri="{FF2B5EF4-FFF2-40B4-BE49-F238E27FC236}">
                <a16:creationId xmlns:a16="http://schemas.microsoft.com/office/drawing/2014/main" id="{5569268F-A616-4C18-BBB3-8541DDE08721}"/>
              </a:ext>
            </a:extLst>
          </p:cNvPr>
          <p:cNvSpPr>
            <a:spLocks noChangeArrowheads="1"/>
          </p:cNvSpPr>
          <p:nvPr/>
        </p:nvSpPr>
        <p:spPr>
          <a:xfrm>
            <a:off x="1076787" y="1629670"/>
            <a:ext cx="572602" cy="206455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21" name="Oval 111">
            <a:extLst>
              <a:ext uri="{FF2B5EF4-FFF2-40B4-BE49-F238E27FC236}">
                <a16:creationId xmlns:a16="http://schemas.microsoft.com/office/drawing/2014/main" id="{BE9E5528-ED92-4732-8C22-E0459E2473BF}"/>
              </a:ext>
            </a:extLst>
          </p:cNvPr>
          <p:cNvSpPr>
            <a:spLocks noChangeArrowheads="1"/>
          </p:cNvSpPr>
          <p:nvPr/>
        </p:nvSpPr>
        <p:spPr>
          <a:xfrm>
            <a:off x="174361" y="1253761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1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C17EDA3-A6D9-4D42-9ACC-C8A6BD33DFD6}"/>
              </a:ext>
            </a:extLst>
          </p:cNvPr>
          <p:cNvSpPr/>
          <p:nvPr/>
        </p:nvSpPr>
        <p:spPr>
          <a:xfrm>
            <a:off x="0" y="5157172"/>
            <a:ext cx="6588823" cy="14401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ko-KR" altLang="en-US" sz="2000" b="1" i="0" u="none" strike="noStrike" cap="none" normalizeH="0" baseline="0">
              <a:solidFill>
                <a:schemeClr val="tx1"/>
              </a:solidFill>
              <a:effectLst/>
              <a:latin typeface="굴림"/>
              <a:ea typeface="굴림"/>
              <a:cs typeface="+mn-cs"/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16A2DB46-A2C4-423A-96D5-DC5A8E5CB6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577833"/>
              </p:ext>
            </p:extLst>
          </p:nvPr>
        </p:nvGraphicFramePr>
        <p:xfrm>
          <a:off x="0" y="5157172"/>
          <a:ext cx="6588823" cy="14401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88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045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r>
                        <a:rPr lang="ko-KR" altLang="en-US" sz="900" b="1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연관 인터페이스 정보</a:t>
                      </a:r>
                      <a:endParaRPr lang="ko-KR" altLang="ko-KR" sz="9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646" marR="186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9723">
                <a:tc>
                  <a:txBody>
                    <a:bodyPr/>
                    <a:lstStyle/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>
                          <a:tab pos="450215" algn="l"/>
                        </a:tabLst>
                        <a:defRPr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없음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  <a:sym typeface="Wingdings"/>
                      </a:endParaRPr>
                    </a:p>
                  </a:txBody>
                  <a:tcPr marL="18646" marR="186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37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8F07BA6-D5CF-4514-9D85-623D309F876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80" y="908720"/>
            <a:ext cx="2025253" cy="3600450"/>
          </a:xfrm>
          <a:prstGeom prst="rect">
            <a:avLst/>
          </a:prstGeom>
        </p:spPr>
      </p:pic>
      <p:sp>
        <p:nvSpPr>
          <p:cNvPr id="30735" name="Rectangle 3"/>
          <p:cNvSpPr>
            <a:spLocks noChangeArrowheads="1"/>
          </p:cNvSpPr>
          <p:nvPr/>
        </p:nvSpPr>
        <p:spPr>
          <a:xfrm>
            <a:off x="1187450" y="333375"/>
            <a:ext cx="2736850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ko-KR" altLang="en-US" sz="900" b="0" dirty="0"/>
              <a:t>태그 재발행</a:t>
            </a:r>
            <a:endParaRPr lang="en-US" altLang="ko-KR" sz="900" b="0" dirty="0"/>
          </a:p>
        </p:txBody>
      </p:sp>
      <p:sp>
        <p:nvSpPr>
          <p:cNvPr id="30736" name="Rectangle 4"/>
          <p:cNvSpPr>
            <a:spLocks noChangeArrowheads="1"/>
          </p:cNvSpPr>
          <p:nvPr/>
        </p:nvSpPr>
        <p:spPr>
          <a:xfrm>
            <a:off x="5435600" y="333375"/>
            <a:ext cx="1152525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en-US" altLang="ko-KR" sz="900" b="0" dirty="0"/>
              <a:t>UI-PDA-021</a:t>
            </a:r>
          </a:p>
        </p:txBody>
      </p:sp>
      <p:sp>
        <p:nvSpPr>
          <p:cNvPr id="30738" name="Rectangle 3"/>
          <p:cNvSpPr>
            <a:spLocks noChangeArrowheads="1"/>
          </p:cNvSpPr>
          <p:nvPr/>
        </p:nvSpPr>
        <p:spPr>
          <a:xfrm>
            <a:off x="468313" y="571500"/>
            <a:ext cx="5543550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ko-KR" altLang="en-US" sz="900" dirty="0"/>
              <a:t>메인 화면 </a:t>
            </a:r>
            <a:r>
              <a:rPr lang="en-US" altLang="ko-KR" sz="900" dirty="0"/>
              <a:t>&gt; </a:t>
            </a:r>
            <a:r>
              <a:rPr lang="ko-KR" altLang="en-US" sz="900" dirty="0"/>
              <a:t>태그</a:t>
            </a:r>
            <a:r>
              <a:rPr lang="en-US" altLang="ko-KR" sz="900" dirty="0"/>
              <a:t> </a:t>
            </a:r>
            <a:r>
              <a:rPr lang="ko-KR" altLang="en-US" sz="900" dirty="0"/>
              <a:t>재발행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>
          <a:xfrm>
            <a:off x="6588224" y="548249"/>
            <a:ext cx="2555776" cy="460683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130175" indent="-130175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r>
              <a:rPr lang="en-US" altLang="ko-KR" sz="800" b="0" dirty="0"/>
              <a:t>1. </a:t>
            </a:r>
            <a:r>
              <a:rPr lang="ko-KR" altLang="en-US" sz="800" b="0" dirty="0"/>
              <a:t>개요</a:t>
            </a:r>
          </a:p>
          <a:p>
            <a:pPr indent="-38100" eaLnBrk="1" hangingPunct="1">
              <a:lnSpc>
                <a:spcPts val="930"/>
              </a:lnSpc>
              <a:defRPr/>
            </a:pPr>
            <a:r>
              <a:rPr lang="ko-KR" altLang="en-US" sz="800" dirty="0"/>
              <a:t>태그 재발행</a:t>
            </a:r>
            <a:endParaRPr lang="en-US" altLang="ko-KR" sz="800" dirty="0"/>
          </a:p>
          <a:p>
            <a:pPr indent="-38100" eaLnBrk="1" hangingPunct="1">
              <a:lnSpc>
                <a:spcPts val="930"/>
              </a:lnSpc>
              <a:defRPr/>
            </a:pPr>
            <a:r>
              <a:rPr lang="en-US" altLang="ko-KR" sz="800" b="0" dirty="0">
                <a:solidFill>
                  <a:srgbClr val="0070C0"/>
                </a:solidFill>
              </a:rPr>
              <a:t>(</a:t>
            </a:r>
            <a:r>
              <a:rPr lang="ko-KR" altLang="en-US" sz="800" b="0" dirty="0">
                <a:solidFill>
                  <a:srgbClr val="0070C0"/>
                </a:solidFill>
              </a:rPr>
              <a:t>경로</a:t>
            </a:r>
            <a:r>
              <a:rPr lang="en-US" altLang="ko-KR" sz="800" b="0" dirty="0">
                <a:solidFill>
                  <a:srgbClr val="0070C0"/>
                </a:solidFill>
              </a:rPr>
              <a:t>) </a:t>
            </a:r>
            <a:r>
              <a:rPr lang="ko-KR" altLang="en-US" sz="800" b="0" dirty="0"/>
              <a:t>메인 화면 </a:t>
            </a:r>
            <a:r>
              <a:rPr lang="en-US" altLang="ko-KR" sz="800" b="0" dirty="0"/>
              <a:t>&gt; </a:t>
            </a:r>
            <a:r>
              <a:rPr lang="ko-KR" altLang="en-US" sz="800" b="0" dirty="0"/>
              <a:t>태그 재발행</a:t>
            </a:r>
            <a:endParaRPr lang="en-US" altLang="ko-KR" sz="800" b="0" dirty="0"/>
          </a:p>
          <a:p>
            <a:pPr indent="-38100" eaLnBrk="1" hangingPunct="1">
              <a:lnSpc>
                <a:spcPts val="930"/>
              </a:lnSpc>
              <a:defRPr/>
            </a:pPr>
            <a:endParaRPr lang="ko-KR" altLang="en-US" sz="700" b="0" dirty="0"/>
          </a:p>
          <a:p>
            <a:pPr eaLnBrk="1" hangingPunct="1">
              <a:defRPr/>
            </a:pPr>
            <a:r>
              <a:rPr lang="ko-KR" altLang="ko-KR" sz="800" b="0" dirty="0"/>
              <a:t>2. 주요 기능</a:t>
            </a:r>
          </a:p>
          <a:p>
            <a:pPr marL="0" indent="0" eaLnBrk="1" hangingPunct="1">
              <a:defRPr/>
            </a:pPr>
            <a:r>
              <a:rPr lang="ko-KR" altLang="en-US" sz="800" b="0" dirty="0"/>
              <a:t>①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en-US" sz="800" b="0" dirty="0">
                <a:solidFill>
                  <a:srgbClr val="0070C0"/>
                </a:solidFill>
              </a:rPr>
              <a:t> </a:t>
            </a:r>
            <a:r>
              <a:rPr lang="ko-KR" altLang="en-US" sz="800" b="0" dirty="0"/>
              <a:t>조회</a:t>
            </a:r>
            <a:r>
              <a:rPr lang="en-US" altLang="ko-KR" sz="800" b="0" dirty="0"/>
              <a:t> </a:t>
            </a:r>
            <a:r>
              <a:rPr lang="ko-KR" altLang="en-US" sz="800" b="0" dirty="0"/>
              <a:t>버튼</a:t>
            </a:r>
            <a:r>
              <a:rPr lang="en-US" altLang="ko-KR" sz="800" b="0" dirty="0"/>
              <a:t>-</a:t>
            </a:r>
            <a:r>
              <a:rPr lang="ko-KR" altLang="en-US" sz="800" b="0" dirty="0"/>
              <a:t>클릭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재발행 목록을 조회한다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endParaRPr lang="en-US" altLang="ko-KR" sz="800" b="0" dirty="0"/>
          </a:p>
          <a:p>
            <a:pPr marL="0" indent="0" eaLnBrk="1" hangingPunct="1">
              <a:defRPr/>
            </a:pPr>
            <a:r>
              <a:rPr lang="ko-KR" altLang="en-US" sz="800" b="0" dirty="0"/>
              <a:t>②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en-US" sz="800" b="0" dirty="0">
                <a:solidFill>
                  <a:srgbClr val="0070C0"/>
                </a:solidFill>
              </a:rPr>
              <a:t> </a:t>
            </a:r>
            <a:r>
              <a:rPr lang="ko-KR" altLang="en-US" sz="800" b="0" dirty="0"/>
              <a:t>바코드</a:t>
            </a:r>
            <a:r>
              <a:rPr lang="ko-KR" altLang="en-US" sz="800" b="0" dirty="0">
                <a:solidFill>
                  <a:srgbClr val="0070C0"/>
                </a:solidFill>
              </a:rPr>
              <a:t> </a:t>
            </a:r>
            <a:r>
              <a:rPr lang="ko-KR" altLang="en-US" sz="800" b="0" dirty="0"/>
              <a:t>버튼</a:t>
            </a:r>
            <a:r>
              <a:rPr lang="en-US" altLang="ko-KR" sz="800" b="0" dirty="0"/>
              <a:t>-</a:t>
            </a:r>
            <a:r>
              <a:rPr lang="ko-KR" altLang="en-US" sz="800" b="0" dirty="0"/>
              <a:t>클릭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버튼 글자가 </a:t>
            </a:r>
            <a:r>
              <a:rPr lang="en-US" altLang="ko-KR" sz="800" b="0" dirty="0"/>
              <a:t>‘</a:t>
            </a:r>
            <a:r>
              <a:rPr lang="ko-KR" altLang="en-US" sz="800" b="0" dirty="0"/>
              <a:t>판독</a:t>
            </a:r>
            <a:r>
              <a:rPr lang="en-US" altLang="ko-KR" sz="800" b="0" dirty="0"/>
              <a:t>’ </a:t>
            </a:r>
            <a:r>
              <a:rPr lang="ko-KR" altLang="en-US" sz="800" b="0" dirty="0"/>
              <a:t>인 경우 </a:t>
            </a:r>
            <a:r>
              <a:rPr lang="en-US" altLang="ko-KR" sz="800" b="0" dirty="0"/>
              <a:t>‘</a:t>
            </a:r>
            <a:r>
              <a:rPr lang="ko-KR" altLang="en-US" sz="800" b="0" dirty="0"/>
              <a:t>중지</a:t>
            </a:r>
            <a:r>
              <a:rPr lang="en-US" altLang="ko-KR" sz="800" b="0" dirty="0"/>
              <a:t>’  </a:t>
            </a:r>
            <a:r>
              <a:rPr lang="ko-KR" altLang="en-US" sz="800" b="0" dirty="0"/>
              <a:t>로 글자를 변경한다</a:t>
            </a:r>
            <a:r>
              <a:rPr lang="en-US" altLang="ko-KR" sz="800" b="0" dirty="0"/>
              <a:t>. </a:t>
            </a:r>
            <a:r>
              <a:rPr lang="ko-KR" altLang="en-US" sz="800" b="0" dirty="0"/>
              <a:t>바코드를 실행한다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버튼 글자가 </a:t>
            </a:r>
            <a:r>
              <a:rPr lang="en-US" altLang="ko-KR" sz="800" b="0" dirty="0"/>
              <a:t>‘</a:t>
            </a:r>
            <a:r>
              <a:rPr lang="ko-KR" altLang="en-US" sz="800" b="0" dirty="0"/>
              <a:t>판독</a:t>
            </a:r>
            <a:r>
              <a:rPr lang="en-US" altLang="ko-KR" sz="800" b="0" dirty="0"/>
              <a:t>’</a:t>
            </a:r>
            <a:r>
              <a:rPr lang="ko-KR" altLang="en-US" sz="800" b="0" dirty="0"/>
              <a:t>이 아닌 경우 </a:t>
            </a:r>
            <a:r>
              <a:rPr lang="en-US" altLang="ko-KR" sz="800" b="0" dirty="0"/>
              <a:t>‘</a:t>
            </a:r>
            <a:r>
              <a:rPr lang="ko-KR" altLang="en-US" sz="800" b="0" dirty="0"/>
              <a:t>판독</a:t>
            </a:r>
            <a:r>
              <a:rPr lang="en-US" altLang="ko-KR" sz="800" b="0" dirty="0"/>
              <a:t>’</a:t>
            </a:r>
            <a:r>
              <a:rPr lang="ko-KR" altLang="en-US" sz="800" b="0" dirty="0"/>
              <a:t>으로 글자를 변경한다</a:t>
            </a:r>
            <a:r>
              <a:rPr lang="en-US" altLang="ko-KR" sz="800" b="0" dirty="0"/>
              <a:t>. </a:t>
            </a:r>
            <a:r>
              <a:rPr lang="ko-KR" altLang="en-US" sz="800" b="0" dirty="0"/>
              <a:t>바코드를 중지한다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endParaRPr lang="en-US" altLang="ko-KR" sz="800" b="0" dirty="0"/>
          </a:p>
          <a:p>
            <a:pPr marL="0" indent="0" eaLnBrk="1" hangingPunct="1">
              <a:defRPr/>
            </a:pPr>
            <a:r>
              <a:rPr lang="ko-KR" altLang="en-US" sz="800" b="0" dirty="0"/>
              <a:t>③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en-US" sz="800" b="0" dirty="0">
                <a:solidFill>
                  <a:srgbClr val="0070C0"/>
                </a:solidFill>
              </a:rPr>
              <a:t> </a:t>
            </a:r>
            <a:r>
              <a:rPr lang="ko-KR" altLang="en-US" sz="800" b="0" dirty="0"/>
              <a:t>발행 버튼</a:t>
            </a:r>
            <a:r>
              <a:rPr lang="en-US" altLang="ko-KR" sz="800" b="0" dirty="0"/>
              <a:t>-</a:t>
            </a:r>
            <a:r>
              <a:rPr lang="ko-KR" altLang="en-US" sz="800" b="0" dirty="0"/>
              <a:t>클릭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선택된 대상 기록물 재발행 요청한다</a:t>
            </a:r>
            <a:r>
              <a:rPr lang="en-US" altLang="ko-KR" sz="800" b="0" dirty="0"/>
              <a:t>.</a:t>
            </a:r>
          </a:p>
          <a:p>
            <a:pPr marL="0" indent="0" eaLnBrk="1" hangingPunct="1">
              <a:defRPr/>
            </a:pPr>
            <a:endParaRPr lang="en-US" altLang="ko-KR" sz="800" b="0" dirty="0"/>
          </a:p>
          <a:p>
            <a:pPr marL="0" indent="0" eaLnBrk="1" hangingPunct="1">
              <a:defRPr/>
            </a:pPr>
            <a:r>
              <a:rPr lang="ko-KR" altLang="en-US" sz="800" b="0" dirty="0"/>
              <a:t>④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en-US" sz="800" b="0" dirty="0">
                <a:solidFill>
                  <a:srgbClr val="0070C0"/>
                </a:solidFill>
              </a:rPr>
              <a:t> </a:t>
            </a:r>
            <a:r>
              <a:rPr lang="ko-KR" altLang="en-US" sz="800" b="0" dirty="0"/>
              <a:t>사유 버튼</a:t>
            </a:r>
            <a:r>
              <a:rPr lang="en-US" altLang="ko-KR" sz="800" b="0" dirty="0"/>
              <a:t>-</a:t>
            </a:r>
            <a:r>
              <a:rPr lang="ko-KR" altLang="en-US" sz="800" b="0" dirty="0"/>
              <a:t>클릭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선택된 대상 기록물 사유입력 팝업이 뜬다</a:t>
            </a:r>
            <a:r>
              <a:rPr lang="en-US" altLang="ko-KR" sz="800" b="0" dirty="0"/>
              <a:t>.</a:t>
            </a:r>
          </a:p>
          <a:p>
            <a:pPr marL="0" indent="0" eaLnBrk="1" hangingPunct="1">
              <a:defRPr/>
            </a:pPr>
            <a:endParaRPr lang="en-US" altLang="ko-KR" sz="800" b="0" dirty="0"/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algn="ctr" eaLnBrk="1" hangingPunct="1">
              <a:defRPr/>
            </a:pPr>
            <a:r>
              <a:rPr lang="ko-KR" altLang="en-US" sz="800" dirty="0"/>
              <a:t>다음페이지에 계속</a:t>
            </a:r>
            <a:endParaRPr lang="en-US" altLang="ko-KR" sz="800" dirty="0"/>
          </a:p>
          <a:p>
            <a:pPr marL="0" indent="0" eaLnBrk="1" hangingPunct="1">
              <a:defRPr/>
            </a:pPr>
            <a:endParaRPr lang="en-US" altLang="ko-KR" sz="1000" dirty="0"/>
          </a:p>
          <a:p>
            <a:pPr marL="0" indent="0" eaLnBrk="1" hangingPunct="1">
              <a:defRPr/>
            </a:pPr>
            <a:endParaRPr lang="en-US" altLang="ko-KR" sz="1000" dirty="0"/>
          </a:p>
          <a:p>
            <a:pPr marL="0" indent="0" eaLnBrk="1" hangingPunct="1">
              <a:defRPr/>
            </a:pPr>
            <a:endParaRPr lang="en-US" altLang="ko-KR" sz="1000" b="0" dirty="0"/>
          </a:p>
        </p:txBody>
      </p:sp>
      <p:sp>
        <p:nvSpPr>
          <p:cNvPr id="19" name="직사각형 18"/>
          <p:cNvSpPr/>
          <p:nvPr/>
        </p:nvSpPr>
        <p:spPr>
          <a:xfrm>
            <a:off x="0" y="5157172"/>
            <a:ext cx="6588823" cy="14401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ko-KR" altLang="en-US" sz="2000" b="1" i="0" u="none" strike="noStrike" cap="none" normalizeH="0" baseline="0">
              <a:solidFill>
                <a:schemeClr val="tx1"/>
              </a:solidFill>
              <a:effectLst/>
              <a:latin typeface="굴림"/>
              <a:ea typeface="굴림"/>
              <a:cs typeface="+mn-cs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72855"/>
              </p:ext>
            </p:extLst>
          </p:nvPr>
        </p:nvGraphicFramePr>
        <p:xfrm>
          <a:off x="0" y="5157172"/>
          <a:ext cx="6588823" cy="14401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88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045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r>
                        <a:rPr lang="ko-KR" altLang="en-US" sz="900" b="1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연관 인터페이스 정보</a:t>
                      </a:r>
                      <a:endParaRPr lang="ko-KR" altLang="ko-KR" sz="9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646" marR="186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9723">
                <a:tc>
                  <a:txBody>
                    <a:bodyPr/>
                    <a:lstStyle/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>
                          <a:tab pos="450215" algn="l"/>
                        </a:tabLst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IF-RF-025</a:t>
                      </a: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 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- </a:t>
                      </a: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태그 재발행 목록 요청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  <a:sym typeface="Wingdings"/>
                      </a:endParaRP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>
                          <a:tab pos="450215" algn="l"/>
                        </a:tabLst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IF-RF-026 - </a:t>
                      </a:r>
                      <a:r>
                        <a:rPr lang="ko-KR" altLang="en-US" sz="900" b="1" kern="120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발행기</a:t>
                      </a: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 목록 요청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  <a:sym typeface="Wingdings"/>
                      </a:endParaRP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>
                          <a:tab pos="450215" algn="l"/>
                        </a:tabLst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IF-RF-027 - </a:t>
                      </a: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태그 재발행 요청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  <a:sym typeface="Wingdings"/>
                      </a:endParaRP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>
                          <a:tab pos="450215" algn="l"/>
                        </a:tabLst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IF-RF-028 - </a:t>
                      </a: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태그 재발행 리스트 추가 요청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  <a:sym typeface="Wingdings"/>
                      </a:endParaRP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>
                          <a:tab pos="450215" algn="l"/>
                        </a:tabLst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IF-RF-014 - </a:t>
                      </a: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기록물 상세 정보 요청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  <a:sym typeface="Wingdings"/>
                      </a:endParaRPr>
                    </a:p>
                  </a:txBody>
                  <a:tcPr marL="18646" marR="186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91274"/>
              </p:ext>
            </p:extLst>
          </p:nvPr>
        </p:nvGraphicFramePr>
        <p:xfrm>
          <a:off x="6594475" y="5134217"/>
          <a:ext cx="2548800" cy="1209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7170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요구사항</a:t>
                      </a:r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SFR-031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072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900" b="1" i="0" u="none" strike="noStrike" kern="1200" cap="none" spc="0" normalizeH="0" baseline="0" dirty="0"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프로세스</a:t>
                      </a:r>
                      <a:r>
                        <a:rPr kumimoji="0" lang="en-US" altLang="ko-KR" sz="900" b="1" i="0" u="none" strike="noStrike" kern="1200" cap="none" spc="0" normalizeH="0" baseline="0" dirty="0"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6595200" y="6343986"/>
          <a:ext cx="2548800" cy="253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33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보안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직사각형 18">
            <a:extLst>
              <a:ext uri="{FF2B5EF4-FFF2-40B4-BE49-F238E27FC236}">
                <a16:creationId xmlns:a16="http://schemas.microsoft.com/office/drawing/2014/main" id="{39F6AF32-0026-46CD-8F8C-8F2CBBFEBBD6}"/>
              </a:ext>
            </a:extLst>
          </p:cNvPr>
          <p:cNvSpPr>
            <a:spLocks noChangeArrowheads="1"/>
          </p:cNvSpPr>
          <p:nvPr/>
        </p:nvSpPr>
        <p:spPr>
          <a:xfrm>
            <a:off x="360877" y="1391138"/>
            <a:ext cx="463377" cy="216027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 dirty="0">
              <a:solidFill>
                <a:srgbClr val="FF6600"/>
              </a:solidFill>
            </a:endParaRPr>
          </a:p>
        </p:txBody>
      </p:sp>
      <p:sp>
        <p:nvSpPr>
          <p:cNvPr id="26" name="Oval 111">
            <a:extLst>
              <a:ext uri="{FF2B5EF4-FFF2-40B4-BE49-F238E27FC236}">
                <a16:creationId xmlns:a16="http://schemas.microsoft.com/office/drawing/2014/main" id="{EF9C3F09-D10D-4A27-97AD-73EFE03BB36E}"/>
              </a:ext>
            </a:extLst>
          </p:cNvPr>
          <p:cNvSpPr>
            <a:spLocks noChangeArrowheads="1"/>
          </p:cNvSpPr>
          <p:nvPr/>
        </p:nvSpPr>
        <p:spPr>
          <a:xfrm>
            <a:off x="869521" y="1196074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2</a:t>
            </a:r>
          </a:p>
        </p:txBody>
      </p:sp>
      <p:sp>
        <p:nvSpPr>
          <p:cNvPr id="27" name="직사각형 18">
            <a:extLst>
              <a:ext uri="{FF2B5EF4-FFF2-40B4-BE49-F238E27FC236}">
                <a16:creationId xmlns:a16="http://schemas.microsoft.com/office/drawing/2014/main" id="{BF5D77C6-5C86-44B7-BC62-E43096B80229}"/>
              </a:ext>
            </a:extLst>
          </p:cNvPr>
          <p:cNvSpPr>
            <a:spLocks noChangeArrowheads="1"/>
          </p:cNvSpPr>
          <p:nvPr/>
        </p:nvSpPr>
        <p:spPr>
          <a:xfrm>
            <a:off x="859600" y="1391138"/>
            <a:ext cx="463377" cy="216027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28" name="Oval 111">
            <a:extLst>
              <a:ext uri="{FF2B5EF4-FFF2-40B4-BE49-F238E27FC236}">
                <a16:creationId xmlns:a16="http://schemas.microsoft.com/office/drawing/2014/main" id="{A7B32DB9-0C3C-42B0-AE32-1606382CF4DE}"/>
              </a:ext>
            </a:extLst>
          </p:cNvPr>
          <p:cNvSpPr>
            <a:spLocks noChangeArrowheads="1"/>
          </p:cNvSpPr>
          <p:nvPr/>
        </p:nvSpPr>
        <p:spPr>
          <a:xfrm>
            <a:off x="1550136" y="1195744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3</a:t>
            </a:r>
          </a:p>
        </p:txBody>
      </p:sp>
      <p:sp>
        <p:nvSpPr>
          <p:cNvPr id="29" name="직사각형 18">
            <a:extLst>
              <a:ext uri="{FF2B5EF4-FFF2-40B4-BE49-F238E27FC236}">
                <a16:creationId xmlns:a16="http://schemas.microsoft.com/office/drawing/2014/main" id="{51FDDEBE-38F5-48AE-8EE8-0AD889317120}"/>
              </a:ext>
            </a:extLst>
          </p:cNvPr>
          <p:cNvSpPr>
            <a:spLocks noChangeArrowheads="1"/>
          </p:cNvSpPr>
          <p:nvPr/>
        </p:nvSpPr>
        <p:spPr>
          <a:xfrm>
            <a:off x="1371407" y="1411771"/>
            <a:ext cx="463377" cy="195394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21" name="Oval 111">
            <a:extLst>
              <a:ext uri="{FF2B5EF4-FFF2-40B4-BE49-F238E27FC236}">
                <a16:creationId xmlns:a16="http://schemas.microsoft.com/office/drawing/2014/main" id="{BE9E5528-ED92-4732-8C22-E0459E2473BF}"/>
              </a:ext>
            </a:extLst>
          </p:cNvPr>
          <p:cNvSpPr>
            <a:spLocks noChangeArrowheads="1"/>
          </p:cNvSpPr>
          <p:nvPr/>
        </p:nvSpPr>
        <p:spPr>
          <a:xfrm>
            <a:off x="161747" y="1202285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1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026DF21-92DD-4982-AEF3-761FF68E5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7112" y="2024805"/>
            <a:ext cx="1383987" cy="2483695"/>
          </a:xfrm>
          <a:prstGeom prst="rect">
            <a:avLst/>
          </a:prstGeom>
        </p:spPr>
      </p:pic>
      <p:sp>
        <p:nvSpPr>
          <p:cNvPr id="23" name="직사각형 18">
            <a:extLst>
              <a:ext uri="{FF2B5EF4-FFF2-40B4-BE49-F238E27FC236}">
                <a16:creationId xmlns:a16="http://schemas.microsoft.com/office/drawing/2014/main" id="{69FA4590-6D88-48F3-A58A-C169226242E8}"/>
              </a:ext>
            </a:extLst>
          </p:cNvPr>
          <p:cNvSpPr>
            <a:spLocks noChangeArrowheads="1"/>
          </p:cNvSpPr>
          <p:nvPr/>
        </p:nvSpPr>
        <p:spPr>
          <a:xfrm>
            <a:off x="1863720" y="1418312"/>
            <a:ext cx="463377" cy="195394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24" name="Oval 111">
            <a:extLst>
              <a:ext uri="{FF2B5EF4-FFF2-40B4-BE49-F238E27FC236}">
                <a16:creationId xmlns:a16="http://schemas.microsoft.com/office/drawing/2014/main" id="{34D3D34F-A0FE-4D75-BB4B-50678E29ECFF}"/>
              </a:ext>
            </a:extLst>
          </p:cNvPr>
          <p:cNvSpPr>
            <a:spLocks noChangeArrowheads="1"/>
          </p:cNvSpPr>
          <p:nvPr/>
        </p:nvSpPr>
        <p:spPr>
          <a:xfrm>
            <a:off x="1895803" y="1195744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C48A1-663D-4CF2-BF47-6A36C36C44CE}"/>
              </a:ext>
            </a:extLst>
          </p:cNvPr>
          <p:cNvSpPr txBox="1"/>
          <p:nvPr/>
        </p:nvSpPr>
        <p:spPr>
          <a:xfrm>
            <a:off x="3195576" y="2078954"/>
            <a:ext cx="386644" cy="21544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bg2"/>
                </a:solidFill>
              </a:rPr>
              <a:t>사유</a:t>
            </a:r>
          </a:p>
        </p:txBody>
      </p:sp>
    </p:spTree>
    <p:extLst>
      <p:ext uri="{BB962C8B-B14F-4D97-AF65-F5344CB8AC3E}">
        <p14:creationId xmlns:p14="http://schemas.microsoft.com/office/powerpoint/2010/main" val="136583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5" name="Rectangle 3"/>
          <p:cNvSpPr>
            <a:spLocks noChangeArrowheads="1"/>
          </p:cNvSpPr>
          <p:nvPr/>
        </p:nvSpPr>
        <p:spPr>
          <a:xfrm>
            <a:off x="1187450" y="333375"/>
            <a:ext cx="2736850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ko-KR" altLang="en-US" sz="900" b="0" dirty="0"/>
              <a:t>태그 재발행</a:t>
            </a:r>
            <a:endParaRPr lang="en-US" altLang="ko-KR" sz="900" b="0" dirty="0"/>
          </a:p>
        </p:txBody>
      </p:sp>
      <p:sp>
        <p:nvSpPr>
          <p:cNvPr id="30736" name="Rectangle 4"/>
          <p:cNvSpPr>
            <a:spLocks noChangeArrowheads="1"/>
          </p:cNvSpPr>
          <p:nvPr/>
        </p:nvSpPr>
        <p:spPr>
          <a:xfrm>
            <a:off x="5435600" y="333375"/>
            <a:ext cx="1152525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en-US" altLang="ko-KR" sz="900" b="0" dirty="0"/>
              <a:t>UI-PDA-021</a:t>
            </a:r>
          </a:p>
        </p:txBody>
      </p:sp>
      <p:sp>
        <p:nvSpPr>
          <p:cNvPr id="30738" name="Rectangle 3"/>
          <p:cNvSpPr>
            <a:spLocks noChangeArrowheads="1"/>
          </p:cNvSpPr>
          <p:nvPr/>
        </p:nvSpPr>
        <p:spPr>
          <a:xfrm>
            <a:off x="468313" y="571500"/>
            <a:ext cx="5543550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ko-KR" altLang="en-US" sz="900" dirty="0"/>
              <a:t>메인 화면 </a:t>
            </a:r>
            <a:r>
              <a:rPr lang="en-US" altLang="ko-KR" sz="900" dirty="0"/>
              <a:t>&gt; </a:t>
            </a:r>
            <a:r>
              <a:rPr lang="ko-KR" altLang="en-US" sz="900" dirty="0"/>
              <a:t>태그</a:t>
            </a:r>
            <a:r>
              <a:rPr lang="en-US" altLang="ko-KR" sz="900" dirty="0"/>
              <a:t> </a:t>
            </a:r>
            <a:r>
              <a:rPr lang="ko-KR" altLang="en-US" sz="900" dirty="0"/>
              <a:t>재발행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>
          <a:xfrm>
            <a:off x="6588224" y="548249"/>
            <a:ext cx="2555776" cy="460683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130175" indent="-130175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marL="0" indent="0" eaLnBrk="1" hangingPunct="1">
              <a:defRPr/>
            </a:pPr>
            <a:r>
              <a:rPr lang="ko-KR" altLang="en-US" sz="800" b="0" dirty="0"/>
              <a:t>⑤ 재발행사유 입력 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사유를 입력한다</a:t>
            </a:r>
            <a:r>
              <a:rPr lang="en-US" altLang="ko-KR" sz="800" b="0" dirty="0"/>
              <a:t>.</a:t>
            </a:r>
          </a:p>
          <a:p>
            <a:pPr marL="0" indent="0" eaLnBrk="1" hangingPunct="1">
              <a:defRPr/>
            </a:pPr>
            <a:endParaRPr lang="en-US" altLang="ko-KR" sz="800" b="0" dirty="0"/>
          </a:p>
          <a:p>
            <a:pPr marL="0" indent="0" eaLnBrk="1" hangingPunct="1">
              <a:defRPr/>
            </a:pPr>
            <a:r>
              <a:rPr lang="ko-KR" altLang="en-US" sz="800" b="0" dirty="0"/>
              <a:t>⑥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en-US" sz="800" b="0" dirty="0">
                <a:solidFill>
                  <a:srgbClr val="0070C0"/>
                </a:solidFill>
              </a:rPr>
              <a:t> </a:t>
            </a:r>
            <a:r>
              <a:rPr lang="ko-KR" altLang="en-US" sz="800" b="0" dirty="0"/>
              <a:t>취소 버튼</a:t>
            </a:r>
            <a:r>
              <a:rPr lang="en-US" altLang="ko-KR" sz="800" b="0" dirty="0"/>
              <a:t>-</a:t>
            </a:r>
            <a:r>
              <a:rPr lang="ko-KR" altLang="en-US" sz="800" b="0" dirty="0"/>
              <a:t>클릭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창이 닫힌다</a:t>
            </a:r>
            <a:r>
              <a:rPr lang="en-US" altLang="ko-KR" sz="800" b="0" dirty="0"/>
              <a:t>.</a:t>
            </a:r>
            <a:r>
              <a:rPr lang="ko-KR" altLang="en-US" sz="800" b="0" dirty="0"/>
              <a:t> 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endParaRPr lang="en-US" altLang="ko-KR" sz="800" b="0" dirty="0"/>
          </a:p>
          <a:p>
            <a:pPr marL="0" indent="0" eaLnBrk="1" hangingPunct="1">
              <a:defRPr/>
            </a:pPr>
            <a:r>
              <a:rPr lang="ko-KR" altLang="en-US" sz="800" b="0" dirty="0"/>
              <a:t>⑦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en-US" sz="800" b="0" dirty="0">
                <a:solidFill>
                  <a:srgbClr val="0070C0"/>
                </a:solidFill>
              </a:rPr>
              <a:t> </a:t>
            </a:r>
            <a:r>
              <a:rPr lang="ko-KR" altLang="en-US" sz="800" b="0" dirty="0"/>
              <a:t>확인 버튼</a:t>
            </a:r>
            <a:r>
              <a:rPr lang="en-US" altLang="ko-KR" sz="800" b="0" dirty="0"/>
              <a:t>-</a:t>
            </a:r>
            <a:r>
              <a:rPr lang="ko-KR" altLang="en-US" sz="800" b="0" dirty="0"/>
              <a:t>클릭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목록에 사유가 입력된다</a:t>
            </a:r>
            <a:r>
              <a:rPr lang="en-US" altLang="ko-KR" sz="800" b="0" dirty="0"/>
              <a:t>.</a:t>
            </a: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dirty="0"/>
          </a:p>
          <a:p>
            <a:pPr marL="0" indent="0" eaLnBrk="1" hangingPunct="1">
              <a:defRPr/>
            </a:pPr>
            <a:endParaRPr lang="en-US" altLang="ko-KR" sz="1000" dirty="0"/>
          </a:p>
          <a:p>
            <a:pPr marL="0" indent="0" eaLnBrk="1" hangingPunct="1">
              <a:defRPr/>
            </a:pPr>
            <a:endParaRPr lang="en-US" altLang="ko-KR" sz="1000" b="0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477908"/>
              </p:ext>
            </p:extLst>
          </p:nvPr>
        </p:nvGraphicFramePr>
        <p:xfrm>
          <a:off x="6594475" y="5134217"/>
          <a:ext cx="2548800" cy="1209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7170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요구사항</a:t>
                      </a:r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SFR-031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072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900" b="1" i="0" u="none" strike="noStrike" kern="1200" cap="none" spc="0" normalizeH="0" baseline="0" dirty="0"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프로세스</a:t>
                      </a:r>
                      <a:r>
                        <a:rPr kumimoji="0" lang="en-US" altLang="ko-KR" sz="900" b="1" i="0" u="none" strike="noStrike" kern="1200" cap="none" spc="0" normalizeH="0" baseline="0" dirty="0"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6595200" y="6343986"/>
          <a:ext cx="2548800" cy="253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33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보안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9F05D5A7-65D5-467E-885A-1F820C8BB3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908050"/>
            <a:ext cx="2025253" cy="3600450"/>
          </a:xfrm>
          <a:prstGeom prst="rect">
            <a:avLst/>
          </a:prstGeom>
        </p:spPr>
      </p:pic>
      <p:sp>
        <p:nvSpPr>
          <p:cNvPr id="23" name="Oval 111">
            <a:extLst>
              <a:ext uri="{FF2B5EF4-FFF2-40B4-BE49-F238E27FC236}">
                <a16:creationId xmlns:a16="http://schemas.microsoft.com/office/drawing/2014/main" id="{8EC34770-66C3-42EA-928A-8803D3C5AE36}"/>
              </a:ext>
            </a:extLst>
          </p:cNvPr>
          <p:cNvSpPr>
            <a:spLocks noChangeArrowheads="1"/>
          </p:cNvSpPr>
          <p:nvPr/>
        </p:nvSpPr>
        <p:spPr>
          <a:xfrm>
            <a:off x="265721" y="2463741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5</a:t>
            </a:r>
          </a:p>
        </p:txBody>
      </p:sp>
      <p:sp>
        <p:nvSpPr>
          <p:cNvPr id="24" name="직사각형 18">
            <a:extLst>
              <a:ext uri="{FF2B5EF4-FFF2-40B4-BE49-F238E27FC236}">
                <a16:creationId xmlns:a16="http://schemas.microsoft.com/office/drawing/2014/main" id="{70FE38EA-7917-49BE-9985-639B61FEBD6F}"/>
              </a:ext>
            </a:extLst>
          </p:cNvPr>
          <p:cNvSpPr>
            <a:spLocks noChangeArrowheads="1"/>
          </p:cNvSpPr>
          <p:nvPr/>
        </p:nvSpPr>
        <p:spPr>
          <a:xfrm>
            <a:off x="451754" y="2623898"/>
            <a:ext cx="1743982" cy="401283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30" name="직사각형 18">
            <a:extLst>
              <a:ext uri="{FF2B5EF4-FFF2-40B4-BE49-F238E27FC236}">
                <a16:creationId xmlns:a16="http://schemas.microsoft.com/office/drawing/2014/main" id="{86A37850-BD32-4EE9-AB7D-CECC5E3D3317}"/>
              </a:ext>
            </a:extLst>
          </p:cNvPr>
          <p:cNvSpPr>
            <a:spLocks noChangeArrowheads="1"/>
          </p:cNvSpPr>
          <p:nvPr/>
        </p:nvSpPr>
        <p:spPr>
          <a:xfrm>
            <a:off x="1391628" y="3025183"/>
            <a:ext cx="366050" cy="252206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 dirty="0">
              <a:solidFill>
                <a:srgbClr val="FF6600"/>
              </a:solidFill>
            </a:endParaRPr>
          </a:p>
        </p:txBody>
      </p:sp>
      <p:sp>
        <p:nvSpPr>
          <p:cNvPr id="31" name="직사각형 18">
            <a:extLst>
              <a:ext uri="{FF2B5EF4-FFF2-40B4-BE49-F238E27FC236}">
                <a16:creationId xmlns:a16="http://schemas.microsoft.com/office/drawing/2014/main" id="{9F133B8C-69F4-4173-9F89-B92958CDE4D2}"/>
              </a:ext>
            </a:extLst>
          </p:cNvPr>
          <p:cNvSpPr>
            <a:spLocks noChangeArrowheads="1"/>
          </p:cNvSpPr>
          <p:nvPr/>
        </p:nvSpPr>
        <p:spPr>
          <a:xfrm>
            <a:off x="1757679" y="3025183"/>
            <a:ext cx="366050" cy="252205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32" name="Oval 111">
            <a:extLst>
              <a:ext uri="{FF2B5EF4-FFF2-40B4-BE49-F238E27FC236}">
                <a16:creationId xmlns:a16="http://schemas.microsoft.com/office/drawing/2014/main" id="{C0F29791-A3CB-4322-90A7-5C26644EAC2C}"/>
              </a:ext>
            </a:extLst>
          </p:cNvPr>
          <p:cNvSpPr>
            <a:spLocks noChangeArrowheads="1"/>
          </p:cNvSpPr>
          <p:nvPr/>
        </p:nvSpPr>
        <p:spPr>
          <a:xfrm>
            <a:off x="1175551" y="2968631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6</a:t>
            </a:r>
          </a:p>
        </p:txBody>
      </p:sp>
      <p:sp>
        <p:nvSpPr>
          <p:cNvPr id="33" name="Oval 111">
            <a:extLst>
              <a:ext uri="{FF2B5EF4-FFF2-40B4-BE49-F238E27FC236}">
                <a16:creationId xmlns:a16="http://schemas.microsoft.com/office/drawing/2014/main" id="{163D34C9-60AA-43BF-A48B-B7BF1BA2D24E}"/>
              </a:ext>
            </a:extLst>
          </p:cNvPr>
          <p:cNvSpPr>
            <a:spLocks noChangeArrowheads="1"/>
          </p:cNvSpPr>
          <p:nvPr/>
        </p:nvSpPr>
        <p:spPr>
          <a:xfrm>
            <a:off x="2118012" y="2953348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7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AE77775-9522-4FAB-819F-DD8AC178B563}"/>
              </a:ext>
            </a:extLst>
          </p:cNvPr>
          <p:cNvSpPr/>
          <p:nvPr/>
        </p:nvSpPr>
        <p:spPr>
          <a:xfrm>
            <a:off x="0" y="5157172"/>
            <a:ext cx="6588823" cy="14401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ko-KR" altLang="en-US" sz="2000" b="1" i="0" u="none" strike="noStrike" cap="none" normalizeH="0" baseline="0">
              <a:solidFill>
                <a:schemeClr val="tx1"/>
              </a:solidFill>
              <a:effectLst/>
              <a:latin typeface="굴림"/>
              <a:ea typeface="굴림"/>
              <a:cs typeface="+mn-cs"/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26664867-50EE-4440-8338-AEC6EEA445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020283"/>
              </p:ext>
            </p:extLst>
          </p:nvPr>
        </p:nvGraphicFramePr>
        <p:xfrm>
          <a:off x="0" y="5157172"/>
          <a:ext cx="6588823" cy="14401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88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045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r>
                        <a:rPr lang="ko-KR" altLang="en-US" sz="900" b="1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연관 인터페이스 정보</a:t>
                      </a:r>
                      <a:endParaRPr lang="ko-KR" altLang="ko-KR" sz="9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646" marR="186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9723">
                <a:tc>
                  <a:txBody>
                    <a:bodyPr/>
                    <a:lstStyle/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>
                          <a:tab pos="450215" algn="l"/>
                        </a:tabLst>
                        <a:defRPr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없음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  <a:sym typeface="Wingdings"/>
                      </a:endParaRPr>
                    </a:p>
                  </a:txBody>
                  <a:tcPr marL="18646" marR="186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334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FD65A14-6B87-4B25-AEA0-EE4393FB1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908050"/>
            <a:ext cx="2023262" cy="3600450"/>
          </a:xfrm>
          <a:prstGeom prst="rect">
            <a:avLst/>
          </a:prstGeom>
        </p:spPr>
      </p:pic>
      <p:sp>
        <p:nvSpPr>
          <p:cNvPr id="30735" name="Rectangle 3"/>
          <p:cNvSpPr>
            <a:spLocks noChangeArrowheads="1"/>
          </p:cNvSpPr>
          <p:nvPr/>
        </p:nvSpPr>
        <p:spPr>
          <a:xfrm>
            <a:off x="1187450" y="333375"/>
            <a:ext cx="2736850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ko-KR" altLang="en-US" sz="900" b="0" dirty="0"/>
              <a:t>제외 기록물</a:t>
            </a:r>
            <a:endParaRPr lang="en-US" altLang="ko-KR" sz="900" b="0" dirty="0"/>
          </a:p>
        </p:txBody>
      </p:sp>
      <p:sp>
        <p:nvSpPr>
          <p:cNvPr id="30736" name="Rectangle 4"/>
          <p:cNvSpPr>
            <a:spLocks noChangeArrowheads="1"/>
          </p:cNvSpPr>
          <p:nvPr/>
        </p:nvSpPr>
        <p:spPr>
          <a:xfrm>
            <a:off x="5435600" y="333375"/>
            <a:ext cx="1152525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en-US" altLang="ko-KR" sz="900" b="0" dirty="0"/>
              <a:t>UI-PDA-022</a:t>
            </a:r>
          </a:p>
        </p:txBody>
      </p:sp>
      <p:sp>
        <p:nvSpPr>
          <p:cNvPr id="30738" name="Rectangle 3"/>
          <p:cNvSpPr>
            <a:spLocks noChangeArrowheads="1"/>
          </p:cNvSpPr>
          <p:nvPr/>
        </p:nvSpPr>
        <p:spPr>
          <a:xfrm>
            <a:off x="468313" y="571500"/>
            <a:ext cx="5543550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ko-KR" altLang="en-US" sz="900" dirty="0"/>
              <a:t>메인 화면 </a:t>
            </a:r>
            <a:r>
              <a:rPr lang="en-US" altLang="ko-KR" sz="900" dirty="0"/>
              <a:t>&gt; </a:t>
            </a:r>
            <a:r>
              <a:rPr lang="ko-KR" altLang="en-US" sz="900" dirty="0"/>
              <a:t>제외 기록물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>
          <a:xfrm>
            <a:off x="6588224" y="548249"/>
            <a:ext cx="2555776" cy="460683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130175" indent="-130175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r>
              <a:rPr lang="en-US" altLang="ko-KR" sz="800" b="0" dirty="0"/>
              <a:t>1. </a:t>
            </a:r>
            <a:r>
              <a:rPr lang="ko-KR" altLang="en-US" sz="800" b="0" dirty="0"/>
              <a:t>개요</a:t>
            </a:r>
          </a:p>
          <a:p>
            <a:pPr indent="-38100" eaLnBrk="1" hangingPunct="1">
              <a:lnSpc>
                <a:spcPts val="930"/>
              </a:lnSpc>
              <a:defRPr/>
            </a:pPr>
            <a:r>
              <a:rPr lang="ko-KR" altLang="en-US" sz="800" dirty="0"/>
              <a:t>제외 기록물</a:t>
            </a:r>
            <a:endParaRPr lang="en-US" altLang="ko-KR" sz="800" dirty="0"/>
          </a:p>
          <a:p>
            <a:pPr indent="-38100" eaLnBrk="1" hangingPunct="1">
              <a:lnSpc>
                <a:spcPts val="930"/>
              </a:lnSpc>
              <a:defRPr/>
            </a:pPr>
            <a:r>
              <a:rPr lang="en-US" altLang="ko-KR" sz="800" b="0" dirty="0">
                <a:solidFill>
                  <a:srgbClr val="0070C0"/>
                </a:solidFill>
              </a:rPr>
              <a:t>(</a:t>
            </a:r>
            <a:r>
              <a:rPr lang="ko-KR" altLang="en-US" sz="800" b="0" dirty="0">
                <a:solidFill>
                  <a:srgbClr val="0070C0"/>
                </a:solidFill>
              </a:rPr>
              <a:t>경로</a:t>
            </a:r>
            <a:r>
              <a:rPr lang="en-US" altLang="ko-KR" sz="800" b="0" dirty="0">
                <a:solidFill>
                  <a:srgbClr val="0070C0"/>
                </a:solidFill>
              </a:rPr>
              <a:t>) </a:t>
            </a:r>
            <a:r>
              <a:rPr lang="ko-KR" altLang="en-US" sz="800" b="0" dirty="0"/>
              <a:t>메인 화면 </a:t>
            </a:r>
            <a:r>
              <a:rPr lang="en-US" altLang="ko-KR" sz="800" b="0" dirty="0"/>
              <a:t>&gt; </a:t>
            </a:r>
            <a:r>
              <a:rPr lang="ko-KR" altLang="en-US" sz="800" b="0" dirty="0"/>
              <a:t>제외 기록물</a:t>
            </a:r>
            <a:endParaRPr lang="en-US" altLang="ko-KR" sz="800" b="0" dirty="0"/>
          </a:p>
          <a:p>
            <a:pPr indent="-38100" eaLnBrk="1" hangingPunct="1">
              <a:lnSpc>
                <a:spcPts val="930"/>
              </a:lnSpc>
              <a:defRPr/>
            </a:pPr>
            <a:endParaRPr lang="ko-KR" altLang="en-US" sz="700" b="0" dirty="0"/>
          </a:p>
          <a:p>
            <a:pPr eaLnBrk="1" hangingPunct="1">
              <a:defRPr/>
            </a:pPr>
            <a:r>
              <a:rPr lang="ko-KR" altLang="ko-KR" sz="800" b="0" dirty="0"/>
              <a:t>2. 주요 기능</a:t>
            </a:r>
          </a:p>
          <a:p>
            <a:pPr marL="0" indent="0" eaLnBrk="1" hangingPunct="1">
              <a:defRPr/>
            </a:pPr>
            <a:r>
              <a:rPr lang="ko-KR" altLang="en-US" sz="800" b="0" dirty="0"/>
              <a:t>①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en-US" sz="800" b="0" dirty="0">
                <a:solidFill>
                  <a:srgbClr val="0070C0"/>
                </a:solidFill>
              </a:rPr>
              <a:t> </a:t>
            </a:r>
            <a:r>
              <a:rPr lang="ko-KR" altLang="en-US" sz="800" b="0" dirty="0"/>
              <a:t>인식</a:t>
            </a:r>
            <a:r>
              <a:rPr lang="en-US" altLang="ko-KR" sz="800" b="0" dirty="0"/>
              <a:t> </a:t>
            </a:r>
            <a:r>
              <a:rPr lang="ko-KR" altLang="en-US" sz="800" b="0" dirty="0"/>
              <a:t>버튼</a:t>
            </a:r>
            <a:r>
              <a:rPr lang="en-US" altLang="ko-KR" sz="800" b="0" dirty="0"/>
              <a:t>-</a:t>
            </a:r>
            <a:r>
              <a:rPr lang="ko-KR" altLang="en-US" sz="800" b="0" dirty="0"/>
              <a:t>클릭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버튼 글자가 </a:t>
            </a:r>
            <a:r>
              <a:rPr lang="en-US" altLang="ko-KR" sz="800" b="0" dirty="0"/>
              <a:t>‘</a:t>
            </a:r>
            <a:r>
              <a:rPr lang="ko-KR" altLang="en-US" sz="800" b="0" dirty="0"/>
              <a:t>인식</a:t>
            </a:r>
            <a:r>
              <a:rPr lang="en-US" altLang="ko-KR" sz="800" b="0" dirty="0"/>
              <a:t>’ </a:t>
            </a:r>
            <a:r>
              <a:rPr lang="ko-KR" altLang="en-US" sz="800" b="0" dirty="0"/>
              <a:t>인 경우 </a:t>
            </a:r>
            <a:r>
              <a:rPr lang="en-US" altLang="ko-KR" sz="800" b="0" dirty="0"/>
              <a:t>‘</a:t>
            </a:r>
            <a:r>
              <a:rPr lang="ko-KR" altLang="en-US" sz="800" b="0" dirty="0" err="1"/>
              <a:t>인식중</a:t>
            </a:r>
            <a:r>
              <a:rPr lang="en-US" altLang="ko-KR" sz="800" b="0" dirty="0"/>
              <a:t>’ </a:t>
            </a:r>
            <a:r>
              <a:rPr lang="ko-KR" altLang="en-US" sz="800" b="0" dirty="0"/>
              <a:t>로 글자를 변경한다</a:t>
            </a:r>
            <a:r>
              <a:rPr lang="en-US" altLang="ko-KR" sz="800" b="0" dirty="0"/>
              <a:t>. 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인식을 진행한다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endParaRPr lang="en-US" altLang="ko-KR" sz="800" b="0" dirty="0"/>
          </a:p>
          <a:p>
            <a:pPr marL="0" indent="0" eaLnBrk="1" hangingPunct="1">
              <a:defRPr/>
            </a:pPr>
            <a:r>
              <a:rPr lang="ko-KR" altLang="en-US" sz="800" b="0" dirty="0"/>
              <a:t>②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en-US" sz="800" b="0" dirty="0">
                <a:solidFill>
                  <a:srgbClr val="0070C0"/>
                </a:solidFill>
              </a:rPr>
              <a:t> </a:t>
            </a:r>
            <a:r>
              <a:rPr lang="ko-KR" altLang="en-US" sz="800" b="0" dirty="0"/>
              <a:t>정보</a:t>
            </a:r>
            <a:r>
              <a:rPr lang="ko-KR" altLang="en-US" sz="800" b="0" dirty="0">
                <a:solidFill>
                  <a:srgbClr val="0070C0"/>
                </a:solidFill>
              </a:rPr>
              <a:t> </a:t>
            </a:r>
            <a:r>
              <a:rPr lang="ko-KR" altLang="en-US" sz="800" b="0" dirty="0"/>
              <a:t>버튼</a:t>
            </a:r>
            <a:r>
              <a:rPr lang="en-US" altLang="ko-KR" sz="800" b="0" dirty="0"/>
              <a:t>-</a:t>
            </a:r>
            <a:r>
              <a:rPr lang="ko-KR" altLang="en-US" sz="800" b="0" dirty="0"/>
              <a:t>클릭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인식 버튼 글자를 </a:t>
            </a:r>
            <a:r>
              <a:rPr lang="en-US" altLang="ko-KR" sz="800" b="0" dirty="0"/>
              <a:t>‘</a:t>
            </a:r>
            <a:r>
              <a:rPr lang="ko-KR" altLang="en-US" sz="800" b="0" dirty="0" err="1"/>
              <a:t>인식중</a:t>
            </a:r>
            <a:r>
              <a:rPr lang="en-US" altLang="ko-KR" sz="800" b="0" dirty="0"/>
              <a:t>’</a:t>
            </a:r>
            <a:r>
              <a:rPr lang="ko-KR" altLang="en-US" sz="800" b="0" dirty="0"/>
              <a:t>으로 변경한다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인식을 종료한다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제외대상 목록의 </a:t>
            </a:r>
            <a:r>
              <a:rPr lang="en-US" altLang="ko-KR" sz="800" b="0" dirty="0"/>
              <a:t>BOX, </a:t>
            </a:r>
            <a:r>
              <a:rPr lang="ko-KR" altLang="en-US" sz="800" b="0" dirty="0"/>
              <a:t>관리번호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제목</a:t>
            </a:r>
            <a:r>
              <a:rPr lang="en-US" altLang="ko-KR" sz="800" b="0" dirty="0"/>
              <a:t>, </a:t>
            </a:r>
            <a:r>
              <a:rPr lang="ko-KR" altLang="en-US" sz="800" b="0" dirty="0" err="1"/>
              <a:t>현위치</a:t>
            </a:r>
            <a:r>
              <a:rPr lang="ko-KR" altLang="en-US" sz="800" b="0" dirty="0"/>
              <a:t> 정보를 갱신한다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endParaRPr lang="en-US" altLang="ko-KR" sz="800" b="0" dirty="0"/>
          </a:p>
          <a:p>
            <a:pPr marL="0" indent="0" eaLnBrk="1" hangingPunct="1">
              <a:defRPr/>
            </a:pPr>
            <a:r>
              <a:rPr lang="ko-KR" altLang="en-US" sz="800" b="0" dirty="0"/>
              <a:t>③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en-US" sz="800" b="0" dirty="0">
                <a:solidFill>
                  <a:srgbClr val="0070C0"/>
                </a:solidFill>
              </a:rPr>
              <a:t> </a:t>
            </a:r>
            <a:r>
              <a:rPr lang="ko-KR" altLang="en-US" sz="800" b="0" dirty="0"/>
              <a:t>삭제 버튼</a:t>
            </a:r>
            <a:r>
              <a:rPr lang="en-US" altLang="ko-KR" sz="800" b="0" dirty="0"/>
              <a:t>-</a:t>
            </a:r>
            <a:r>
              <a:rPr lang="ko-KR" altLang="en-US" sz="800" b="0" dirty="0"/>
              <a:t>클릭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인식 버튼 글자를 </a:t>
            </a:r>
            <a:r>
              <a:rPr lang="en-US" altLang="ko-KR" sz="800" b="0" dirty="0"/>
              <a:t>‘</a:t>
            </a:r>
            <a:r>
              <a:rPr lang="ko-KR" altLang="en-US" sz="800" b="0" dirty="0" err="1"/>
              <a:t>인식중</a:t>
            </a:r>
            <a:r>
              <a:rPr lang="en-US" altLang="ko-KR" sz="800" b="0" dirty="0"/>
              <a:t>’</a:t>
            </a:r>
            <a:r>
              <a:rPr lang="ko-KR" altLang="en-US" sz="800" b="0" dirty="0"/>
              <a:t>으로 변경한다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인식을 종료한다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제외대상 목록의 선택된 항목을 삭제한다</a:t>
            </a:r>
            <a:r>
              <a:rPr lang="en-US" altLang="ko-KR" sz="800" b="0" dirty="0"/>
              <a:t>.</a:t>
            </a:r>
          </a:p>
          <a:p>
            <a:pPr marL="0" indent="0" eaLnBrk="1" hangingPunct="1">
              <a:defRPr/>
            </a:pPr>
            <a:endParaRPr lang="en-US" altLang="ko-KR" sz="800" b="0" dirty="0"/>
          </a:p>
          <a:p>
            <a:pPr marL="0" indent="0" eaLnBrk="1" hangingPunct="1">
              <a:defRPr/>
            </a:pPr>
            <a:r>
              <a:rPr lang="ko-KR" altLang="en-US" sz="800" b="0" dirty="0"/>
              <a:t>④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en-US" sz="800" b="0" dirty="0">
                <a:solidFill>
                  <a:srgbClr val="0070C0"/>
                </a:solidFill>
              </a:rPr>
              <a:t> </a:t>
            </a:r>
            <a:r>
              <a:rPr lang="ko-KR" altLang="en-US" sz="800" b="0" dirty="0"/>
              <a:t>확인 버튼</a:t>
            </a:r>
            <a:r>
              <a:rPr lang="en-US" altLang="ko-KR" sz="800" b="0" dirty="0"/>
              <a:t>-</a:t>
            </a:r>
            <a:r>
              <a:rPr lang="ko-KR" altLang="en-US" sz="800" b="0" dirty="0"/>
              <a:t>클릭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무단 반출</a:t>
            </a:r>
            <a:r>
              <a:rPr lang="en-US" altLang="ko-KR" sz="800" b="0" dirty="0"/>
              <a:t>/</a:t>
            </a:r>
            <a:r>
              <a:rPr lang="ko-KR" altLang="en-US" sz="800" b="0" dirty="0"/>
              <a:t>입 제외대상 등록 요청한다</a:t>
            </a:r>
            <a:r>
              <a:rPr lang="en-US" altLang="ko-KR" sz="800" b="0" dirty="0"/>
              <a:t>.</a:t>
            </a:r>
          </a:p>
          <a:p>
            <a:pPr marL="0" indent="0" eaLnBrk="1" hangingPunct="1">
              <a:defRPr/>
            </a:pPr>
            <a:endParaRPr lang="en-US" altLang="ko-KR" sz="1000" dirty="0"/>
          </a:p>
          <a:p>
            <a:pPr marL="0" indent="0" eaLnBrk="1" hangingPunct="1">
              <a:defRPr/>
            </a:pPr>
            <a:endParaRPr lang="en-US" altLang="ko-KR" sz="1000" dirty="0"/>
          </a:p>
          <a:p>
            <a:pPr marL="0" indent="0" eaLnBrk="1" hangingPunct="1">
              <a:defRPr/>
            </a:pPr>
            <a:endParaRPr lang="en-US" altLang="ko-KR" sz="1000" b="0" dirty="0"/>
          </a:p>
        </p:txBody>
      </p:sp>
      <p:sp>
        <p:nvSpPr>
          <p:cNvPr id="19" name="직사각형 18"/>
          <p:cNvSpPr/>
          <p:nvPr/>
        </p:nvSpPr>
        <p:spPr>
          <a:xfrm>
            <a:off x="0" y="5157172"/>
            <a:ext cx="6588823" cy="14401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ko-KR" altLang="en-US" sz="2000" b="1" i="0" u="none" strike="noStrike" cap="none" normalizeH="0" baseline="0">
              <a:solidFill>
                <a:schemeClr val="tx1"/>
              </a:solidFill>
              <a:effectLst/>
              <a:latin typeface="굴림"/>
              <a:ea typeface="굴림"/>
              <a:cs typeface="+mn-cs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548580"/>
              </p:ext>
            </p:extLst>
          </p:nvPr>
        </p:nvGraphicFramePr>
        <p:xfrm>
          <a:off x="0" y="5157172"/>
          <a:ext cx="6588823" cy="14401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88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045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r>
                        <a:rPr lang="ko-KR" altLang="en-US" sz="900" b="1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연관 인터페이스 정보</a:t>
                      </a:r>
                      <a:endParaRPr lang="ko-KR" altLang="ko-KR" sz="9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646" marR="186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9723">
                <a:tc>
                  <a:txBody>
                    <a:bodyPr/>
                    <a:lstStyle/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>
                          <a:tab pos="450215" algn="l"/>
                        </a:tabLst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IF-RF-012</a:t>
                      </a: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 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- </a:t>
                      </a: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기록물 정보 목록 요청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  <a:sym typeface="Wingdings"/>
                      </a:endParaRPr>
                    </a:p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>
                          <a:tab pos="450215" algn="l"/>
                        </a:tabLst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IF-RF-029 - </a:t>
                      </a: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무단 </a:t>
                      </a:r>
                      <a:r>
                        <a:rPr lang="ko-KR" altLang="en-US" sz="900" b="1" kern="120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반출입</a:t>
                      </a: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 제외대상 등록 요청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  <a:sym typeface="Wingdings"/>
                      </a:endParaRPr>
                    </a:p>
                  </a:txBody>
                  <a:tcPr marL="18646" marR="186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277089"/>
              </p:ext>
            </p:extLst>
          </p:nvPr>
        </p:nvGraphicFramePr>
        <p:xfrm>
          <a:off x="6594475" y="5134217"/>
          <a:ext cx="2548800" cy="1209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7170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요구사항</a:t>
                      </a:r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요구사항에 없으나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 기능에 있음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072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900" b="1" i="0" u="none" strike="noStrike" kern="1200" cap="none" spc="0" normalizeH="0" baseline="0" dirty="0"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프로세스</a:t>
                      </a:r>
                      <a:r>
                        <a:rPr kumimoji="0" lang="en-US" altLang="ko-KR" sz="900" b="1" i="0" u="none" strike="noStrike" kern="1200" cap="none" spc="0" normalizeH="0" baseline="0" dirty="0"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6595200" y="6343986"/>
          <a:ext cx="2548800" cy="253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33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보안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직사각형 18">
            <a:extLst>
              <a:ext uri="{FF2B5EF4-FFF2-40B4-BE49-F238E27FC236}">
                <a16:creationId xmlns:a16="http://schemas.microsoft.com/office/drawing/2014/main" id="{39F6AF32-0026-46CD-8F8C-8F2CBBFEBBD6}"/>
              </a:ext>
            </a:extLst>
          </p:cNvPr>
          <p:cNvSpPr>
            <a:spLocks noChangeArrowheads="1"/>
          </p:cNvSpPr>
          <p:nvPr/>
        </p:nvSpPr>
        <p:spPr>
          <a:xfrm>
            <a:off x="407482" y="1390517"/>
            <a:ext cx="446985" cy="235998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18" name="Oval 111">
            <a:extLst>
              <a:ext uri="{FF2B5EF4-FFF2-40B4-BE49-F238E27FC236}">
                <a16:creationId xmlns:a16="http://schemas.microsoft.com/office/drawing/2014/main" id="{B8EC4FE5-6150-4A4B-AE77-ED8B286A1536}"/>
              </a:ext>
            </a:extLst>
          </p:cNvPr>
          <p:cNvSpPr>
            <a:spLocks noChangeArrowheads="1"/>
          </p:cNvSpPr>
          <p:nvPr/>
        </p:nvSpPr>
        <p:spPr>
          <a:xfrm>
            <a:off x="718516" y="1196768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2</a:t>
            </a:r>
          </a:p>
        </p:txBody>
      </p:sp>
      <p:sp>
        <p:nvSpPr>
          <p:cNvPr id="23" name="직사각형 18">
            <a:extLst>
              <a:ext uri="{FF2B5EF4-FFF2-40B4-BE49-F238E27FC236}">
                <a16:creationId xmlns:a16="http://schemas.microsoft.com/office/drawing/2014/main" id="{B7CAC2F8-4A64-4B0A-992F-682A34EDB620}"/>
              </a:ext>
            </a:extLst>
          </p:cNvPr>
          <p:cNvSpPr>
            <a:spLocks noChangeArrowheads="1"/>
          </p:cNvSpPr>
          <p:nvPr/>
        </p:nvSpPr>
        <p:spPr>
          <a:xfrm>
            <a:off x="916060" y="1386846"/>
            <a:ext cx="446985" cy="235998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31" name="Oval 111">
            <a:extLst>
              <a:ext uri="{FF2B5EF4-FFF2-40B4-BE49-F238E27FC236}">
                <a16:creationId xmlns:a16="http://schemas.microsoft.com/office/drawing/2014/main" id="{DC848F92-81C4-4402-8698-3ABB8F6E4B7F}"/>
              </a:ext>
            </a:extLst>
          </p:cNvPr>
          <p:cNvSpPr>
            <a:spLocks noChangeArrowheads="1"/>
          </p:cNvSpPr>
          <p:nvPr/>
        </p:nvSpPr>
        <p:spPr>
          <a:xfrm>
            <a:off x="1193438" y="1196768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3</a:t>
            </a:r>
          </a:p>
        </p:txBody>
      </p:sp>
      <p:sp>
        <p:nvSpPr>
          <p:cNvPr id="32" name="직사각형 18">
            <a:extLst>
              <a:ext uri="{FF2B5EF4-FFF2-40B4-BE49-F238E27FC236}">
                <a16:creationId xmlns:a16="http://schemas.microsoft.com/office/drawing/2014/main" id="{053BB791-850B-4F36-A71F-75B79AB89F68}"/>
              </a:ext>
            </a:extLst>
          </p:cNvPr>
          <p:cNvSpPr>
            <a:spLocks noChangeArrowheads="1"/>
          </p:cNvSpPr>
          <p:nvPr/>
        </p:nvSpPr>
        <p:spPr>
          <a:xfrm>
            <a:off x="1390982" y="1386846"/>
            <a:ext cx="446985" cy="235998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33" name="Oval 111">
            <a:extLst>
              <a:ext uri="{FF2B5EF4-FFF2-40B4-BE49-F238E27FC236}">
                <a16:creationId xmlns:a16="http://schemas.microsoft.com/office/drawing/2014/main" id="{81F88345-F2F5-4C0E-A1E1-37B4FF77C1C2}"/>
              </a:ext>
            </a:extLst>
          </p:cNvPr>
          <p:cNvSpPr>
            <a:spLocks noChangeArrowheads="1"/>
          </p:cNvSpPr>
          <p:nvPr/>
        </p:nvSpPr>
        <p:spPr>
          <a:xfrm>
            <a:off x="1683533" y="1193780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4</a:t>
            </a:r>
          </a:p>
        </p:txBody>
      </p:sp>
      <p:sp>
        <p:nvSpPr>
          <p:cNvPr id="34" name="직사각형 18">
            <a:extLst>
              <a:ext uri="{FF2B5EF4-FFF2-40B4-BE49-F238E27FC236}">
                <a16:creationId xmlns:a16="http://schemas.microsoft.com/office/drawing/2014/main" id="{E0AD8469-5277-468B-975A-ACBBFD27ED3C}"/>
              </a:ext>
            </a:extLst>
          </p:cNvPr>
          <p:cNvSpPr>
            <a:spLocks noChangeArrowheads="1"/>
          </p:cNvSpPr>
          <p:nvPr/>
        </p:nvSpPr>
        <p:spPr>
          <a:xfrm>
            <a:off x="1881077" y="1383858"/>
            <a:ext cx="446985" cy="235998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21" name="Oval 111">
            <a:extLst>
              <a:ext uri="{FF2B5EF4-FFF2-40B4-BE49-F238E27FC236}">
                <a16:creationId xmlns:a16="http://schemas.microsoft.com/office/drawing/2014/main" id="{BE9E5528-ED92-4732-8C22-E0459E2473BF}"/>
              </a:ext>
            </a:extLst>
          </p:cNvPr>
          <p:cNvSpPr>
            <a:spLocks noChangeArrowheads="1"/>
          </p:cNvSpPr>
          <p:nvPr/>
        </p:nvSpPr>
        <p:spPr>
          <a:xfrm>
            <a:off x="209938" y="1200439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17559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5" name="Rectangle 3"/>
          <p:cNvSpPr>
            <a:spLocks noChangeArrowheads="1"/>
          </p:cNvSpPr>
          <p:nvPr/>
        </p:nvSpPr>
        <p:spPr>
          <a:xfrm>
            <a:off x="1187450" y="333375"/>
            <a:ext cx="2736850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ko-KR" altLang="en-US" sz="900" b="0" dirty="0"/>
              <a:t>작업내역</a:t>
            </a:r>
            <a:endParaRPr lang="en-US" altLang="ko-KR" sz="900" b="0" dirty="0"/>
          </a:p>
        </p:txBody>
      </p:sp>
      <p:sp>
        <p:nvSpPr>
          <p:cNvPr id="30736" name="Rectangle 4"/>
          <p:cNvSpPr>
            <a:spLocks noChangeArrowheads="1"/>
          </p:cNvSpPr>
          <p:nvPr/>
        </p:nvSpPr>
        <p:spPr>
          <a:xfrm>
            <a:off x="5435600" y="333375"/>
            <a:ext cx="1152525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en-US" altLang="ko-KR" sz="900" b="0" dirty="0"/>
              <a:t>UI-PDA-023</a:t>
            </a:r>
          </a:p>
        </p:txBody>
      </p:sp>
      <p:sp>
        <p:nvSpPr>
          <p:cNvPr id="30738" name="Rectangle 3"/>
          <p:cNvSpPr>
            <a:spLocks noChangeArrowheads="1"/>
          </p:cNvSpPr>
          <p:nvPr/>
        </p:nvSpPr>
        <p:spPr>
          <a:xfrm>
            <a:off x="468313" y="571500"/>
            <a:ext cx="5543550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ko-KR" altLang="en-US" sz="900" dirty="0"/>
              <a:t>메인 화면 </a:t>
            </a:r>
            <a:r>
              <a:rPr lang="en-US" altLang="ko-KR" sz="900" dirty="0"/>
              <a:t>&gt; </a:t>
            </a:r>
            <a:r>
              <a:rPr lang="ko-KR" altLang="en-US" sz="900" dirty="0"/>
              <a:t>작업내역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>
          <a:xfrm>
            <a:off x="6588224" y="548249"/>
            <a:ext cx="2555776" cy="460683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130175" indent="-130175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r>
              <a:rPr lang="en-US" altLang="ko-KR" sz="800" b="0" dirty="0"/>
              <a:t>1. </a:t>
            </a:r>
            <a:r>
              <a:rPr lang="ko-KR" altLang="en-US" sz="800" b="0" dirty="0"/>
              <a:t>개요</a:t>
            </a:r>
          </a:p>
          <a:p>
            <a:pPr indent="-38100" eaLnBrk="1" hangingPunct="1">
              <a:lnSpc>
                <a:spcPts val="930"/>
              </a:lnSpc>
              <a:defRPr/>
            </a:pPr>
            <a:r>
              <a:rPr lang="ko-KR" altLang="en-US" sz="800" dirty="0"/>
              <a:t>작업내역</a:t>
            </a:r>
            <a:endParaRPr lang="en-US" altLang="ko-KR" sz="800" dirty="0"/>
          </a:p>
          <a:p>
            <a:pPr indent="-38100" eaLnBrk="1" hangingPunct="1">
              <a:lnSpc>
                <a:spcPts val="930"/>
              </a:lnSpc>
              <a:defRPr/>
            </a:pPr>
            <a:r>
              <a:rPr lang="en-US" altLang="ko-KR" sz="800" b="0" dirty="0">
                <a:solidFill>
                  <a:srgbClr val="0070C0"/>
                </a:solidFill>
              </a:rPr>
              <a:t>(</a:t>
            </a:r>
            <a:r>
              <a:rPr lang="ko-KR" altLang="en-US" sz="800" b="0" dirty="0">
                <a:solidFill>
                  <a:srgbClr val="0070C0"/>
                </a:solidFill>
              </a:rPr>
              <a:t>경로</a:t>
            </a:r>
            <a:r>
              <a:rPr lang="en-US" altLang="ko-KR" sz="800" b="0" dirty="0">
                <a:solidFill>
                  <a:srgbClr val="0070C0"/>
                </a:solidFill>
              </a:rPr>
              <a:t>) </a:t>
            </a:r>
            <a:r>
              <a:rPr lang="ko-KR" altLang="en-US" sz="800" b="0" dirty="0"/>
              <a:t>메인 화면 </a:t>
            </a:r>
            <a:r>
              <a:rPr lang="en-US" altLang="ko-KR" sz="800" b="0" dirty="0"/>
              <a:t>&gt; </a:t>
            </a:r>
            <a:r>
              <a:rPr lang="ko-KR" altLang="en-US" sz="800" b="0" dirty="0"/>
              <a:t>작업내역</a:t>
            </a:r>
            <a:endParaRPr lang="en-US" altLang="ko-KR" sz="800" b="0" dirty="0"/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eaLnBrk="1" hangingPunct="1">
              <a:defRPr/>
            </a:pPr>
            <a:r>
              <a:rPr lang="ko-KR" altLang="ko-KR" sz="800" b="0" dirty="0"/>
              <a:t>2. 주요 기능</a:t>
            </a:r>
          </a:p>
          <a:p>
            <a:pPr marL="0" indent="0" eaLnBrk="1" hangingPunct="1">
              <a:defRPr/>
            </a:pPr>
            <a:r>
              <a:rPr lang="ko-KR" altLang="en-US" sz="800" b="0" dirty="0"/>
              <a:t>① 조회조건</a:t>
            </a:r>
            <a:r>
              <a:rPr lang="en-US" altLang="ko-KR" sz="800" b="0" dirty="0"/>
              <a:t> 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조회조건을 입력한다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endParaRPr lang="en-US" altLang="ko-KR" sz="800" b="0" dirty="0"/>
          </a:p>
          <a:p>
            <a:pPr marL="0" indent="0" eaLnBrk="1" hangingPunct="1">
              <a:defRPr/>
            </a:pPr>
            <a:r>
              <a:rPr lang="ko-KR" altLang="en-US" sz="800" b="0" dirty="0"/>
              <a:t>②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en-US" sz="800" b="0" dirty="0">
                <a:solidFill>
                  <a:srgbClr val="0070C0"/>
                </a:solidFill>
              </a:rPr>
              <a:t> </a:t>
            </a:r>
            <a:r>
              <a:rPr lang="ko-KR" altLang="en-US" sz="800" b="0" dirty="0"/>
              <a:t>검색</a:t>
            </a:r>
            <a:r>
              <a:rPr lang="ko-KR" altLang="en-US" sz="800" b="0" dirty="0">
                <a:solidFill>
                  <a:srgbClr val="0070C0"/>
                </a:solidFill>
              </a:rPr>
              <a:t> </a:t>
            </a:r>
            <a:r>
              <a:rPr lang="ko-KR" altLang="en-US" sz="800" b="0" dirty="0"/>
              <a:t>버튼</a:t>
            </a:r>
            <a:r>
              <a:rPr lang="en-US" altLang="ko-KR" sz="800" b="0" dirty="0"/>
              <a:t>-</a:t>
            </a:r>
            <a:r>
              <a:rPr lang="ko-KR" altLang="en-US" sz="800" b="0" dirty="0"/>
              <a:t>클릭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조회조건으로 작업내역을 조회하여 목록을 갱신한다</a:t>
            </a:r>
            <a:r>
              <a:rPr lang="en-US" altLang="ko-KR" sz="800" b="0" dirty="0"/>
              <a:t>.</a:t>
            </a: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1000" b="0" dirty="0"/>
          </a:p>
        </p:txBody>
      </p:sp>
      <p:sp>
        <p:nvSpPr>
          <p:cNvPr id="19" name="직사각형 18"/>
          <p:cNvSpPr/>
          <p:nvPr/>
        </p:nvSpPr>
        <p:spPr>
          <a:xfrm>
            <a:off x="0" y="5157172"/>
            <a:ext cx="6588823" cy="14401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ko-KR" altLang="en-US" sz="2000" b="1" i="0" u="none" strike="noStrike" cap="none" normalizeH="0" baseline="0">
              <a:solidFill>
                <a:schemeClr val="tx1"/>
              </a:solidFill>
              <a:effectLst/>
              <a:latin typeface="굴림"/>
              <a:ea typeface="굴림"/>
              <a:cs typeface="+mn-cs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754978"/>
              </p:ext>
            </p:extLst>
          </p:nvPr>
        </p:nvGraphicFramePr>
        <p:xfrm>
          <a:off x="0" y="5157172"/>
          <a:ext cx="6588823" cy="14401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88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045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r>
                        <a:rPr lang="ko-KR" altLang="en-US" sz="900" b="1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연관 인터페이스 정보</a:t>
                      </a:r>
                      <a:endParaRPr lang="ko-KR" altLang="ko-KR" sz="9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646" marR="186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9723">
                <a:tc>
                  <a:txBody>
                    <a:bodyPr/>
                    <a:lstStyle/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>
                          <a:tab pos="450215" algn="l"/>
                        </a:tabLst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IF-RF-030</a:t>
                      </a: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 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- </a:t>
                      </a: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작업내역 목록 요청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  <a:sym typeface="Wingdings"/>
                      </a:endParaRPr>
                    </a:p>
                  </a:txBody>
                  <a:tcPr marL="18646" marR="186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707621"/>
              </p:ext>
            </p:extLst>
          </p:nvPr>
        </p:nvGraphicFramePr>
        <p:xfrm>
          <a:off x="6594475" y="5134217"/>
          <a:ext cx="2548800" cy="1209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7170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요구사항</a:t>
                      </a:r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추가요구사항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072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900" b="1" i="0" u="none" strike="noStrike" kern="1200" cap="none" spc="0" normalizeH="0" baseline="0" dirty="0"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프로세스</a:t>
                      </a:r>
                      <a:r>
                        <a:rPr kumimoji="0" lang="en-US" altLang="ko-KR" sz="900" b="1" i="0" u="none" strike="noStrike" kern="1200" cap="none" spc="0" normalizeH="0" baseline="0" dirty="0"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6595200" y="6343986"/>
          <a:ext cx="2548800" cy="253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33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보안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F2EE3B9B-310E-4E94-9B08-77C5DB5CF3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84" y="908952"/>
            <a:ext cx="2024745" cy="3599548"/>
          </a:xfrm>
          <a:prstGeom prst="rect">
            <a:avLst/>
          </a:prstGeom>
        </p:spPr>
      </p:pic>
      <p:sp>
        <p:nvSpPr>
          <p:cNvPr id="27" name="직사각형 18">
            <a:extLst>
              <a:ext uri="{FF2B5EF4-FFF2-40B4-BE49-F238E27FC236}">
                <a16:creationId xmlns:a16="http://schemas.microsoft.com/office/drawing/2014/main" id="{A90CA531-9BD6-429C-93A8-3108F6E2DEF9}"/>
              </a:ext>
            </a:extLst>
          </p:cNvPr>
          <p:cNvSpPr>
            <a:spLocks noChangeArrowheads="1"/>
          </p:cNvSpPr>
          <p:nvPr/>
        </p:nvSpPr>
        <p:spPr>
          <a:xfrm>
            <a:off x="333684" y="1436072"/>
            <a:ext cx="1490399" cy="588562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28" name="Oval 111">
            <a:extLst>
              <a:ext uri="{FF2B5EF4-FFF2-40B4-BE49-F238E27FC236}">
                <a16:creationId xmlns:a16="http://schemas.microsoft.com/office/drawing/2014/main" id="{D4D5C081-26C3-4200-988D-3EC9CC9BF83C}"/>
              </a:ext>
            </a:extLst>
          </p:cNvPr>
          <p:cNvSpPr>
            <a:spLocks noChangeArrowheads="1"/>
          </p:cNvSpPr>
          <p:nvPr/>
        </p:nvSpPr>
        <p:spPr>
          <a:xfrm>
            <a:off x="1608056" y="1870770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2</a:t>
            </a:r>
          </a:p>
        </p:txBody>
      </p:sp>
      <p:sp>
        <p:nvSpPr>
          <p:cNvPr id="29" name="직사각형 18">
            <a:extLst>
              <a:ext uri="{FF2B5EF4-FFF2-40B4-BE49-F238E27FC236}">
                <a16:creationId xmlns:a16="http://schemas.microsoft.com/office/drawing/2014/main" id="{1F1246F5-117C-4463-807A-0C6A6220F77B}"/>
              </a:ext>
            </a:extLst>
          </p:cNvPr>
          <p:cNvSpPr>
            <a:spLocks noChangeArrowheads="1"/>
          </p:cNvSpPr>
          <p:nvPr/>
        </p:nvSpPr>
        <p:spPr>
          <a:xfrm>
            <a:off x="1805600" y="2024636"/>
            <a:ext cx="552829" cy="235998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30" name="Oval 111">
            <a:extLst>
              <a:ext uri="{FF2B5EF4-FFF2-40B4-BE49-F238E27FC236}">
                <a16:creationId xmlns:a16="http://schemas.microsoft.com/office/drawing/2014/main" id="{A26F1D5C-32ED-4156-AC69-B0F74B4093E2}"/>
              </a:ext>
            </a:extLst>
          </p:cNvPr>
          <p:cNvSpPr>
            <a:spLocks noChangeArrowheads="1"/>
          </p:cNvSpPr>
          <p:nvPr/>
        </p:nvSpPr>
        <p:spPr>
          <a:xfrm>
            <a:off x="136140" y="1245994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22173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4ECD02A-7857-4F73-9D02-E61416EBE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64" y="896495"/>
            <a:ext cx="2030731" cy="3612006"/>
          </a:xfrm>
          <a:prstGeom prst="rect">
            <a:avLst/>
          </a:prstGeom>
        </p:spPr>
      </p:pic>
      <p:sp>
        <p:nvSpPr>
          <p:cNvPr id="30735" name="Rectangle 3"/>
          <p:cNvSpPr>
            <a:spLocks noChangeArrowheads="1"/>
          </p:cNvSpPr>
          <p:nvPr/>
        </p:nvSpPr>
        <p:spPr>
          <a:xfrm>
            <a:off x="1187450" y="333375"/>
            <a:ext cx="2736850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ko-KR" altLang="en-US" sz="900" b="0" dirty="0"/>
              <a:t>로그인 화면</a:t>
            </a:r>
            <a:r>
              <a:rPr lang="en-US" altLang="ko-KR" sz="900" b="0" dirty="0"/>
              <a:t>(1/3)</a:t>
            </a:r>
          </a:p>
        </p:txBody>
      </p:sp>
      <p:sp>
        <p:nvSpPr>
          <p:cNvPr id="30736" name="Rectangle 4"/>
          <p:cNvSpPr>
            <a:spLocks noChangeArrowheads="1"/>
          </p:cNvSpPr>
          <p:nvPr/>
        </p:nvSpPr>
        <p:spPr>
          <a:xfrm>
            <a:off x="5435600" y="333375"/>
            <a:ext cx="1152525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en-US" altLang="ko-KR" sz="900" b="0" dirty="0"/>
              <a:t>UI-PDA-001</a:t>
            </a:r>
          </a:p>
        </p:txBody>
      </p:sp>
      <p:sp>
        <p:nvSpPr>
          <p:cNvPr id="30738" name="Rectangle 3"/>
          <p:cNvSpPr>
            <a:spLocks noChangeArrowheads="1"/>
          </p:cNvSpPr>
          <p:nvPr/>
        </p:nvSpPr>
        <p:spPr>
          <a:xfrm>
            <a:off x="468313" y="571500"/>
            <a:ext cx="5543550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ko-KR" altLang="en-US" sz="900" dirty="0"/>
              <a:t>로그인 화면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>
          <a:xfrm>
            <a:off x="6588224" y="548249"/>
            <a:ext cx="2555776" cy="4606836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130175" indent="-130175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r>
              <a:rPr lang="en-US" altLang="ko-KR" sz="800" b="0" dirty="0"/>
              <a:t>1. </a:t>
            </a:r>
            <a:r>
              <a:rPr lang="ko-KR" altLang="en-US" sz="800" b="0" dirty="0"/>
              <a:t>개요</a:t>
            </a:r>
          </a:p>
          <a:p>
            <a:pPr indent="-38100" eaLnBrk="1" hangingPunct="1">
              <a:lnSpc>
                <a:spcPts val="930"/>
              </a:lnSpc>
              <a:defRPr/>
            </a:pPr>
            <a:r>
              <a:rPr lang="ko-KR" altLang="en-US" sz="800" dirty="0"/>
              <a:t>로그인 화면</a:t>
            </a:r>
          </a:p>
          <a:p>
            <a:pPr indent="-38100" eaLnBrk="1" hangingPunct="1">
              <a:defRPr/>
            </a:pPr>
            <a:r>
              <a:rPr lang="en-US" altLang="ko-KR" sz="800" b="0" dirty="0">
                <a:solidFill>
                  <a:srgbClr val="0070C0"/>
                </a:solidFill>
              </a:rPr>
              <a:t>(</a:t>
            </a:r>
            <a:r>
              <a:rPr lang="ko-KR" altLang="en-US" sz="800" b="0" dirty="0">
                <a:solidFill>
                  <a:srgbClr val="0070C0"/>
                </a:solidFill>
              </a:rPr>
              <a:t>경로</a:t>
            </a:r>
            <a:r>
              <a:rPr lang="en-US" altLang="ko-KR" sz="800" b="0" dirty="0">
                <a:solidFill>
                  <a:srgbClr val="0070C0"/>
                </a:solidFill>
              </a:rPr>
              <a:t>) </a:t>
            </a:r>
            <a:r>
              <a:rPr lang="ko-KR" altLang="en-US" sz="800" b="0" dirty="0"/>
              <a:t>로그인 화면</a:t>
            </a:r>
            <a:endParaRPr lang="en-US" altLang="ko-KR" sz="800" b="0" dirty="0"/>
          </a:p>
          <a:p>
            <a:pPr indent="-38100" eaLnBrk="1" hangingPunct="1">
              <a:defRPr/>
            </a:pPr>
            <a:endParaRPr lang="ko-KR" altLang="en-US" sz="700" b="0" dirty="0"/>
          </a:p>
          <a:p>
            <a:pPr eaLnBrk="1" hangingPunct="1">
              <a:defRPr/>
            </a:pPr>
            <a:r>
              <a:rPr lang="ko-KR" altLang="ko-KR" sz="800" b="0" dirty="0"/>
              <a:t>2. 주요 기능</a:t>
            </a:r>
          </a:p>
          <a:p>
            <a:pPr marL="0" indent="0" eaLnBrk="1" hangingPunct="1">
              <a:defRPr/>
            </a:pPr>
            <a:r>
              <a:rPr lang="ko-KR" altLang="en-US" sz="800" b="0" dirty="0"/>
              <a:t>① 아이디</a:t>
            </a:r>
            <a:r>
              <a:rPr lang="en-US" altLang="ko-KR" sz="800" b="0" dirty="0"/>
              <a:t>/</a:t>
            </a:r>
            <a:r>
              <a:rPr lang="ko-KR" altLang="en-US" sz="800" b="0" dirty="0"/>
              <a:t>비밀번호 입력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아이디</a:t>
            </a:r>
            <a:r>
              <a:rPr lang="en-US" altLang="ko-KR" sz="800" b="0" dirty="0"/>
              <a:t>/</a:t>
            </a:r>
            <a:r>
              <a:rPr lang="ko-KR" altLang="en-US" sz="800" b="0" dirty="0"/>
              <a:t>비밀번호를 입력한다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아이디 저장 여부를 선택한다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▼클릭 시 이전에 로그인한 </a:t>
            </a:r>
            <a:r>
              <a:rPr lang="en-US" altLang="ko-KR" sz="800" b="0" dirty="0"/>
              <a:t>5</a:t>
            </a:r>
            <a:r>
              <a:rPr lang="ko-KR" altLang="en-US" sz="800" b="0" dirty="0"/>
              <a:t>개의 아이디를 보여주며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선택 시 자동 입력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아이디 및 비밀번호 입력 시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자판이 출력되며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자판은 아이디</a:t>
            </a:r>
            <a:r>
              <a:rPr lang="en-US" altLang="ko-KR" sz="800" b="0" dirty="0"/>
              <a:t>/</a:t>
            </a:r>
            <a:r>
              <a:rPr lang="ko-KR" altLang="en-US" sz="800" b="0" dirty="0"/>
              <a:t>비밀번호 입력란을 가리지 않는다</a:t>
            </a:r>
            <a:r>
              <a:rPr lang="en-US" altLang="ko-KR" sz="800" b="0" dirty="0"/>
              <a:t>. </a:t>
            </a:r>
          </a:p>
          <a:p>
            <a:pPr marL="171450" indent="-171450" eaLnBrk="1" hangingPunct="1">
              <a:buFontTx/>
              <a:buChar char="-"/>
              <a:defRPr/>
            </a:pPr>
            <a:endParaRPr lang="ko-KR" altLang="ko-KR" sz="800" b="0" dirty="0"/>
          </a:p>
          <a:p>
            <a:pPr marL="0" indent="0" eaLnBrk="1" hangingPunct="1">
              <a:defRPr/>
            </a:pPr>
            <a:r>
              <a:rPr lang="ko-KR" altLang="ko-KR" sz="800" b="0" dirty="0"/>
              <a:t>②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ko-KR" sz="800" b="0" dirty="0"/>
              <a:t> </a:t>
            </a:r>
            <a:r>
              <a:rPr lang="ko-KR" altLang="en-US" sz="800" b="0" dirty="0"/>
              <a:t>설정</a:t>
            </a:r>
            <a:r>
              <a:rPr lang="ko-KR" altLang="ko-KR" sz="800" b="0" dirty="0"/>
              <a:t> 버튼-클릭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서버설정 비밀번호 입력창이 뜬다</a:t>
            </a:r>
            <a:r>
              <a:rPr lang="en-US" altLang="ko-KR" sz="800" b="0" dirty="0"/>
              <a:t>.</a:t>
            </a: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r>
              <a:rPr lang="ko-KR" altLang="ko-KR" sz="800" b="0" dirty="0"/>
              <a:t>③ </a:t>
            </a:r>
            <a:r>
              <a:rPr lang="en-US" altLang="ko-KR" sz="800" b="0" dirty="0">
                <a:solidFill>
                  <a:srgbClr val="0070C0"/>
                </a:solidFill>
              </a:rPr>
              <a:t>(Action) </a:t>
            </a:r>
            <a:r>
              <a:rPr lang="ko-KR" altLang="en-US" sz="800" b="0" dirty="0"/>
              <a:t>로그인</a:t>
            </a:r>
            <a:r>
              <a:rPr lang="ko-KR" altLang="ko-KR" sz="800" b="0" dirty="0"/>
              <a:t> 버튼-클릭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입력한 아이디</a:t>
            </a:r>
            <a:r>
              <a:rPr lang="en-US" altLang="ko-KR" sz="800" b="0" dirty="0"/>
              <a:t>/</a:t>
            </a:r>
            <a:r>
              <a:rPr lang="ko-KR" altLang="en-US" sz="800" b="0" dirty="0"/>
              <a:t>비밀번호에 대한 사용자인증을 처리</a:t>
            </a:r>
            <a:r>
              <a:rPr lang="ko-KR" altLang="ko-KR" sz="800" b="0" dirty="0"/>
              <a:t>한다. 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인증에 성공하면 메인 화면</a:t>
            </a:r>
            <a:r>
              <a:rPr lang="en-US" altLang="ko-KR" sz="800" b="0" dirty="0"/>
              <a:t>(UI-PDA-003)</a:t>
            </a:r>
            <a:r>
              <a:rPr lang="ko-KR" altLang="en-US" sz="800" b="0" dirty="0"/>
              <a:t>으로 이동한다</a:t>
            </a:r>
            <a:r>
              <a:rPr lang="en-US" altLang="ko-KR" sz="800" b="0" dirty="0"/>
              <a:t>.</a:t>
            </a:r>
            <a:endParaRPr lang="ko-KR" altLang="ko-KR" sz="800" b="0" dirty="0"/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/>
          </a:p>
          <a:p>
            <a:pPr marL="0" indent="0" eaLnBrk="1" hangingPunct="1">
              <a:defRPr/>
            </a:pPr>
            <a:endParaRPr lang="en-US" altLang="ko-KR" sz="800" b="0" dirty="0"/>
          </a:p>
          <a:p>
            <a:pPr marL="0" indent="0" eaLnBrk="1" hangingPunct="1">
              <a:defRPr/>
            </a:pPr>
            <a:endParaRPr lang="en-US" altLang="ko-KR" sz="800" b="0" dirty="0"/>
          </a:p>
          <a:p>
            <a:pPr marL="0" indent="0" eaLnBrk="1" hangingPunct="1">
              <a:defRPr/>
            </a:pPr>
            <a:endParaRPr lang="en-US" altLang="ko-KR" sz="800" b="0" dirty="0"/>
          </a:p>
          <a:p>
            <a:pPr marL="0" indent="0" eaLnBrk="1" hangingPunct="1">
              <a:defRPr/>
            </a:pPr>
            <a:endParaRPr lang="en-US" altLang="ko-KR" sz="800" b="0" dirty="0"/>
          </a:p>
          <a:p>
            <a:pPr marL="0" indent="0" eaLnBrk="1" hangingPunct="1">
              <a:defRPr/>
            </a:pPr>
            <a:endParaRPr lang="en-US" altLang="ko-KR" sz="800" b="0" dirty="0"/>
          </a:p>
          <a:p>
            <a:pPr marL="0" indent="0" eaLnBrk="1" hangingPunct="1">
              <a:defRPr/>
            </a:pPr>
            <a:endParaRPr lang="en-US" altLang="ko-KR" sz="800" b="0" dirty="0"/>
          </a:p>
          <a:p>
            <a:pPr marL="0" indent="0" eaLnBrk="1" hangingPunct="1">
              <a:defRPr/>
            </a:pPr>
            <a:endParaRPr lang="en-US" altLang="ko-KR" sz="800" b="0" dirty="0"/>
          </a:p>
          <a:p>
            <a:pPr marL="0" indent="0" eaLnBrk="1" hangingPunct="1">
              <a:defRPr/>
            </a:pPr>
            <a:endParaRPr lang="en-US" altLang="ko-KR" sz="800" b="0" dirty="0"/>
          </a:p>
          <a:p>
            <a:pPr marL="0" indent="0" eaLnBrk="1" hangingPunct="1">
              <a:defRPr/>
            </a:pPr>
            <a:endParaRPr lang="en-US" altLang="ko-KR" sz="800" b="0" dirty="0"/>
          </a:p>
          <a:p>
            <a:pPr marL="0" indent="0" eaLnBrk="1" hangingPunct="1">
              <a:defRPr/>
            </a:pPr>
            <a:endParaRPr lang="en-US" altLang="ko-KR" sz="800" b="0" dirty="0"/>
          </a:p>
          <a:p>
            <a:pPr marL="0" indent="0" algn="ctr" eaLnBrk="1" hangingPunct="1">
              <a:defRPr/>
            </a:pPr>
            <a:r>
              <a:rPr lang="ko-KR" altLang="en-US" sz="800" dirty="0"/>
              <a:t>다음페이지에 계속</a:t>
            </a:r>
            <a:endParaRPr lang="en-US" altLang="ko-KR" sz="800" dirty="0"/>
          </a:p>
          <a:p>
            <a:pPr marL="0" indent="0" eaLnBrk="1" hangingPunct="1">
              <a:defRPr/>
            </a:pP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endParaRPr lang="en-US" altLang="ko-KR" sz="800" b="0" dirty="0"/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</p:txBody>
      </p:sp>
      <p:sp>
        <p:nvSpPr>
          <p:cNvPr id="19" name="직사각형 18"/>
          <p:cNvSpPr/>
          <p:nvPr/>
        </p:nvSpPr>
        <p:spPr>
          <a:xfrm>
            <a:off x="0" y="5157172"/>
            <a:ext cx="6588823" cy="14401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ko-KR" altLang="en-US" sz="2000" b="1" i="0" u="none" strike="noStrike" cap="none" normalizeH="0" baseline="0">
              <a:solidFill>
                <a:schemeClr val="tx1"/>
              </a:solidFill>
              <a:effectLst/>
              <a:latin typeface="굴림"/>
              <a:ea typeface="굴림"/>
              <a:cs typeface="+mn-cs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215421"/>
              </p:ext>
            </p:extLst>
          </p:nvPr>
        </p:nvGraphicFramePr>
        <p:xfrm>
          <a:off x="0" y="5157172"/>
          <a:ext cx="6588823" cy="14401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88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045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r>
                        <a:rPr lang="ko-KR" altLang="en-US" sz="900" b="1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연관 인터페이스 정보</a:t>
                      </a:r>
                      <a:endParaRPr lang="ko-KR" sz="9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646" marR="186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9723">
                <a:tc>
                  <a:txBody>
                    <a:bodyPr/>
                    <a:lstStyle/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>
                          <a:tab pos="450215" algn="l"/>
                        </a:tabLst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IF-RF-005 - </a:t>
                      </a: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사용자 인증 요청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  <a:sym typeface="Wingdings"/>
                      </a:endParaRPr>
                    </a:p>
                  </a:txBody>
                  <a:tcPr marL="18646" marR="186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403250"/>
              </p:ext>
            </p:extLst>
          </p:nvPr>
        </p:nvGraphicFramePr>
        <p:xfrm>
          <a:off x="6594475" y="5157192"/>
          <a:ext cx="2548800" cy="1209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7170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요구사항</a:t>
                      </a:r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SFR-02</a:t>
                      </a:r>
                    </a:p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SFR-027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072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900" b="1" i="0" u="none" strike="noStrike" kern="1200" cap="none" spc="0" normalizeH="0" baseline="0" dirty="0"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프로세스</a:t>
                      </a:r>
                      <a:r>
                        <a:rPr kumimoji="0" lang="en-US" altLang="ko-KR" sz="900" b="1" i="0" u="none" strike="noStrike" kern="1200" cap="none" spc="0" normalizeH="0" baseline="0" dirty="0"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775682"/>
              </p:ext>
            </p:extLst>
          </p:nvPr>
        </p:nvGraphicFramePr>
        <p:xfrm>
          <a:off x="6588125" y="6363642"/>
          <a:ext cx="254880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423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보안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직사각형 18"/>
          <p:cNvSpPr>
            <a:spLocks noChangeArrowheads="1"/>
          </p:cNvSpPr>
          <p:nvPr/>
        </p:nvSpPr>
        <p:spPr>
          <a:xfrm>
            <a:off x="410372" y="2177010"/>
            <a:ext cx="1960204" cy="925942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32" name="Oval 111"/>
          <p:cNvSpPr>
            <a:spLocks noChangeArrowheads="1"/>
          </p:cNvSpPr>
          <p:nvPr/>
        </p:nvSpPr>
        <p:spPr>
          <a:xfrm>
            <a:off x="215838" y="2003568"/>
            <a:ext cx="216024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>
                <a:solidFill>
                  <a:srgbClr val="FF6600"/>
                </a:solidFill>
              </a:rPr>
              <a:t>1</a:t>
            </a:r>
          </a:p>
        </p:txBody>
      </p:sp>
      <p:sp>
        <p:nvSpPr>
          <p:cNvPr id="34" name="직사각형 18"/>
          <p:cNvSpPr>
            <a:spLocks noChangeArrowheads="1"/>
          </p:cNvSpPr>
          <p:nvPr/>
        </p:nvSpPr>
        <p:spPr>
          <a:xfrm>
            <a:off x="1691996" y="3043526"/>
            <a:ext cx="677039" cy="324033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35" name="Oval 111"/>
          <p:cNvSpPr>
            <a:spLocks noChangeArrowheads="1"/>
          </p:cNvSpPr>
          <p:nvPr/>
        </p:nvSpPr>
        <p:spPr>
          <a:xfrm>
            <a:off x="1533629" y="2859440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2</a:t>
            </a:r>
          </a:p>
        </p:txBody>
      </p:sp>
      <p:sp>
        <p:nvSpPr>
          <p:cNvPr id="18" name="직사각형 18"/>
          <p:cNvSpPr>
            <a:spLocks noChangeArrowheads="1"/>
          </p:cNvSpPr>
          <p:nvPr/>
        </p:nvSpPr>
        <p:spPr>
          <a:xfrm>
            <a:off x="355488" y="3348712"/>
            <a:ext cx="1960204" cy="324034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23" name="Oval 111"/>
          <p:cNvSpPr>
            <a:spLocks noChangeArrowheads="1"/>
          </p:cNvSpPr>
          <p:nvPr/>
        </p:nvSpPr>
        <p:spPr>
          <a:xfrm>
            <a:off x="280250" y="3178800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>
                <a:solidFill>
                  <a:srgbClr val="FF6600"/>
                </a:solidFill>
              </a:rPr>
              <a:t>3</a:t>
            </a:r>
            <a:endParaRPr lang="en-US" altLang="ko-KR" sz="9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873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3B35A74-316F-483E-B78F-9F534B044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908050"/>
            <a:ext cx="2024235" cy="3600450"/>
          </a:xfrm>
          <a:prstGeom prst="rect">
            <a:avLst/>
          </a:prstGeom>
        </p:spPr>
      </p:pic>
      <p:sp>
        <p:nvSpPr>
          <p:cNvPr id="30735" name="Rectangle 3"/>
          <p:cNvSpPr>
            <a:spLocks noChangeArrowheads="1"/>
          </p:cNvSpPr>
          <p:nvPr/>
        </p:nvSpPr>
        <p:spPr>
          <a:xfrm>
            <a:off x="1187450" y="333375"/>
            <a:ext cx="2736850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ko-KR" altLang="en-US" sz="900" b="0" dirty="0"/>
              <a:t>로그인 화면</a:t>
            </a:r>
            <a:r>
              <a:rPr lang="en-US" altLang="ko-KR" sz="900" b="0" dirty="0"/>
              <a:t>(2/3)</a:t>
            </a:r>
          </a:p>
        </p:txBody>
      </p:sp>
      <p:sp>
        <p:nvSpPr>
          <p:cNvPr id="30736" name="Rectangle 4"/>
          <p:cNvSpPr>
            <a:spLocks noChangeArrowheads="1"/>
          </p:cNvSpPr>
          <p:nvPr/>
        </p:nvSpPr>
        <p:spPr>
          <a:xfrm>
            <a:off x="5435600" y="333375"/>
            <a:ext cx="1152525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en-US" altLang="ko-KR" sz="900" b="0" dirty="0"/>
              <a:t>UI-PDA-001</a:t>
            </a:r>
          </a:p>
        </p:txBody>
      </p:sp>
      <p:sp>
        <p:nvSpPr>
          <p:cNvPr id="30738" name="Rectangle 3"/>
          <p:cNvSpPr>
            <a:spLocks noChangeArrowheads="1"/>
          </p:cNvSpPr>
          <p:nvPr/>
        </p:nvSpPr>
        <p:spPr>
          <a:xfrm>
            <a:off x="468313" y="571500"/>
            <a:ext cx="5543550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ko-KR" altLang="en-US" sz="900" dirty="0"/>
              <a:t>로그인 화면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>
          <a:xfrm>
            <a:off x="6588224" y="548249"/>
            <a:ext cx="2555776" cy="4606836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130175" indent="-130175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r>
              <a:rPr lang="ko-KR" altLang="en-US" sz="800" b="0" dirty="0"/>
              <a:t>④</a:t>
            </a:r>
            <a:r>
              <a:rPr lang="ko-KR" altLang="ko-KR" sz="800" b="0" dirty="0"/>
              <a:t> </a:t>
            </a:r>
            <a:r>
              <a:rPr lang="ko-KR" altLang="en-US" sz="800" b="0" dirty="0"/>
              <a:t>서버설정 비밀번호 입력</a:t>
            </a:r>
            <a:endParaRPr lang="en-US" altLang="ko-KR" sz="800" b="0" dirty="0"/>
          </a:p>
          <a:p>
            <a:pPr marL="0" indent="0" eaLnBrk="1" hangingPunct="1">
              <a:defRPr/>
            </a:pPr>
            <a:r>
              <a:rPr lang="en-US" altLang="ko-KR" sz="800" b="0" dirty="0"/>
              <a:t>-   </a:t>
            </a:r>
            <a:r>
              <a:rPr lang="ko-KR" altLang="en-US" sz="800" b="0" dirty="0"/>
              <a:t>서버 설정 비밀번호를 입력한다</a:t>
            </a:r>
            <a:r>
              <a:rPr lang="en-US" altLang="ko-KR" sz="800" b="0" dirty="0"/>
              <a:t>.</a:t>
            </a:r>
          </a:p>
          <a:p>
            <a:pPr marL="0" indent="0" eaLnBrk="1" hangingPunct="1">
              <a:defRPr/>
            </a:pPr>
            <a:endParaRPr lang="en-US" altLang="ko-KR" sz="800" b="0" dirty="0"/>
          </a:p>
          <a:p>
            <a:pPr marL="0" indent="0" eaLnBrk="1" hangingPunct="1">
              <a:defRPr/>
            </a:pPr>
            <a:r>
              <a:rPr lang="ko-KR" altLang="en-US" sz="800" b="0" dirty="0"/>
              <a:t>⑤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ko-KR" sz="800" b="0" dirty="0"/>
              <a:t> </a:t>
            </a:r>
            <a:r>
              <a:rPr lang="ko-KR" altLang="en-US" sz="800" b="0" dirty="0"/>
              <a:t>취소</a:t>
            </a:r>
            <a:r>
              <a:rPr lang="ko-KR" altLang="ko-KR" sz="800" b="0" dirty="0"/>
              <a:t> 버튼-클릭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창을 닫는다</a:t>
            </a:r>
            <a:r>
              <a:rPr lang="en-US" altLang="ko-KR" sz="800" b="0" dirty="0"/>
              <a:t>.</a:t>
            </a:r>
          </a:p>
          <a:p>
            <a:pPr marL="0" indent="0" eaLnBrk="1" hangingPunct="1">
              <a:defRPr/>
            </a:pPr>
            <a:endParaRPr lang="en-US" altLang="ko-KR" sz="800" b="0" dirty="0"/>
          </a:p>
          <a:p>
            <a:pPr marL="0" indent="0" eaLnBrk="1" hangingPunct="1">
              <a:defRPr/>
            </a:pPr>
            <a:r>
              <a:rPr lang="ko-KR" altLang="en-US" sz="800" b="0" dirty="0"/>
              <a:t>⑥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ko-KR" sz="800" b="0" dirty="0"/>
              <a:t> </a:t>
            </a:r>
            <a:r>
              <a:rPr lang="ko-KR" altLang="en-US" sz="800" b="0" dirty="0"/>
              <a:t>확인</a:t>
            </a:r>
            <a:r>
              <a:rPr lang="ko-KR" altLang="ko-KR" sz="800" b="0" dirty="0"/>
              <a:t> 버튼-클릭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입력한 서버설정 비밀번호 인증을 처리한다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인증에 성공하면 서버설정</a:t>
            </a:r>
            <a:r>
              <a:rPr lang="en-US" altLang="ko-KR" sz="800" b="0" dirty="0"/>
              <a:t>(UI-PDA-002) </a:t>
            </a:r>
            <a:r>
              <a:rPr lang="ko-KR" altLang="en-US" sz="800" b="0" dirty="0"/>
              <a:t>으로 이동한다</a:t>
            </a:r>
            <a:r>
              <a:rPr lang="en-US" altLang="ko-KR" sz="800" b="0" dirty="0"/>
              <a:t>.</a:t>
            </a:r>
          </a:p>
          <a:p>
            <a:pPr marL="0" indent="0" eaLnBrk="1" hangingPunct="1">
              <a:defRPr/>
            </a:pP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endParaRPr lang="en-US" altLang="ko-KR" sz="800" b="0" dirty="0"/>
          </a:p>
          <a:p>
            <a:pPr marL="0" indent="0" eaLnBrk="1" hangingPunct="1">
              <a:defRPr/>
            </a:pPr>
            <a:endParaRPr lang="en-US" altLang="ko-KR" sz="800" b="0" dirty="0"/>
          </a:p>
          <a:p>
            <a:pPr marL="0" indent="0" eaLnBrk="1" hangingPunct="1">
              <a:defRPr/>
            </a:pPr>
            <a:endParaRPr lang="en-US" altLang="ko-KR" sz="800" b="0" dirty="0"/>
          </a:p>
          <a:p>
            <a:pPr marL="0" indent="0" eaLnBrk="1" hangingPunct="1">
              <a:defRPr/>
            </a:pPr>
            <a:endParaRPr lang="en-US" altLang="ko-KR" sz="800" b="0" dirty="0"/>
          </a:p>
          <a:p>
            <a:pPr marL="0" indent="0" eaLnBrk="1" hangingPunct="1">
              <a:defRPr/>
            </a:pPr>
            <a:endParaRPr lang="en-US" altLang="ko-KR" sz="800" b="0" dirty="0"/>
          </a:p>
          <a:p>
            <a:pPr marL="0" indent="0" eaLnBrk="1" hangingPunct="1">
              <a:defRPr/>
            </a:pPr>
            <a:endParaRPr lang="en-US" altLang="ko-KR" sz="800" b="0" dirty="0"/>
          </a:p>
          <a:p>
            <a:pPr marL="0" indent="0" eaLnBrk="1" hangingPunct="1">
              <a:defRPr/>
            </a:pPr>
            <a:endParaRPr lang="en-US" altLang="ko-KR" sz="800" b="0" dirty="0"/>
          </a:p>
          <a:p>
            <a:pPr marL="0" indent="0" eaLnBrk="1" hangingPunct="1">
              <a:defRPr/>
            </a:pPr>
            <a:endParaRPr lang="en-US" altLang="ko-KR" sz="800" b="0" dirty="0"/>
          </a:p>
          <a:p>
            <a:pPr marL="0" indent="0" eaLnBrk="1" hangingPunct="1">
              <a:defRPr/>
            </a:pPr>
            <a:endParaRPr lang="en-US" altLang="ko-KR" sz="800" b="0" dirty="0"/>
          </a:p>
          <a:p>
            <a:pPr marL="0" indent="0" eaLnBrk="1" hangingPunct="1">
              <a:defRPr/>
            </a:pPr>
            <a:endParaRPr lang="en-US" altLang="ko-KR" sz="800" b="0" dirty="0"/>
          </a:p>
          <a:p>
            <a:pPr marL="0" indent="0" eaLnBrk="1" hangingPunct="1">
              <a:defRPr/>
            </a:pPr>
            <a:endParaRPr lang="en-US" altLang="ko-KR" sz="800" b="0" dirty="0"/>
          </a:p>
          <a:p>
            <a:pPr marL="0" indent="0" eaLnBrk="1" hangingPunct="1">
              <a:defRPr/>
            </a:pPr>
            <a:endParaRPr lang="en-US" altLang="ko-KR" sz="800" b="0" dirty="0"/>
          </a:p>
          <a:p>
            <a:pPr marL="0" indent="0" eaLnBrk="1" hangingPunct="1">
              <a:defRPr/>
            </a:pPr>
            <a:endParaRPr lang="en-US" altLang="ko-KR" sz="800" b="0" dirty="0"/>
          </a:p>
          <a:p>
            <a:pPr marL="0" indent="0" eaLnBrk="1" hangingPunct="1">
              <a:defRPr/>
            </a:pPr>
            <a:endParaRPr lang="en-US" altLang="ko-KR" sz="800" b="0" dirty="0"/>
          </a:p>
          <a:p>
            <a:pPr marL="0" indent="0" eaLnBrk="1" hangingPunct="1">
              <a:defRPr/>
            </a:pPr>
            <a:endParaRPr lang="en-US" altLang="ko-KR" sz="800" b="0" dirty="0"/>
          </a:p>
          <a:p>
            <a:pPr marL="0" indent="0" eaLnBrk="1" hangingPunct="1">
              <a:defRPr/>
            </a:pPr>
            <a:endParaRPr lang="en-US" altLang="ko-KR" sz="800" b="0" dirty="0"/>
          </a:p>
          <a:p>
            <a:pPr marL="0" indent="0" eaLnBrk="1" hangingPunct="1">
              <a:defRPr/>
            </a:pPr>
            <a:endParaRPr lang="en-US" altLang="ko-KR" sz="800" b="0" dirty="0"/>
          </a:p>
          <a:p>
            <a:pPr marL="0" indent="0" eaLnBrk="1" hangingPunct="1">
              <a:defRPr/>
            </a:pPr>
            <a:endParaRPr lang="en-US" altLang="ko-KR" sz="800" b="0" dirty="0"/>
          </a:p>
          <a:p>
            <a:pPr marL="0" indent="0" eaLnBrk="1" hangingPunct="1">
              <a:defRPr/>
            </a:pPr>
            <a:endParaRPr lang="en-US" altLang="ko-KR" sz="800" b="0" dirty="0"/>
          </a:p>
          <a:p>
            <a:pPr marL="0" indent="0" eaLnBrk="1" hangingPunct="1">
              <a:defRPr/>
            </a:pPr>
            <a:endParaRPr lang="en-US" altLang="ko-KR" sz="800" b="0" dirty="0"/>
          </a:p>
          <a:p>
            <a:pPr marL="0" indent="0" eaLnBrk="1" hangingPunct="1">
              <a:defRPr/>
            </a:pPr>
            <a:endParaRPr lang="en-US" altLang="ko-KR" sz="800" b="0" dirty="0"/>
          </a:p>
          <a:p>
            <a:pPr marL="0" indent="0" eaLnBrk="1" hangingPunct="1">
              <a:defRPr/>
            </a:pPr>
            <a:endParaRPr lang="en-US" altLang="ko-KR" sz="800" b="0" dirty="0"/>
          </a:p>
          <a:p>
            <a:pPr marL="0" indent="0" algn="ctr" eaLnBrk="1" hangingPunct="1">
              <a:defRPr/>
            </a:pPr>
            <a:r>
              <a:rPr lang="ko-KR" altLang="en-US" sz="800" dirty="0"/>
              <a:t>다음페이지에 계속</a:t>
            </a:r>
            <a:endParaRPr lang="en-US" altLang="ko-KR" sz="800" dirty="0"/>
          </a:p>
          <a:p>
            <a:pPr marL="0" indent="0" eaLnBrk="1" hangingPunct="1">
              <a:defRPr/>
            </a:pP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endParaRPr lang="en-US" altLang="ko-KR" sz="800" b="0" dirty="0"/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070601"/>
              </p:ext>
            </p:extLst>
          </p:nvPr>
        </p:nvGraphicFramePr>
        <p:xfrm>
          <a:off x="6594475" y="5157192"/>
          <a:ext cx="2548800" cy="1209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7170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요구사항</a:t>
                      </a:r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SFR-02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SFR-028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072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900" b="1" i="0" u="none" strike="noStrike" kern="1200" cap="none" spc="0" normalizeH="0" baseline="0" dirty="0"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프로세스</a:t>
                      </a:r>
                      <a:r>
                        <a:rPr kumimoji="0" lang="en-US" altLang="ko-KR" sz="900" b="1" i="0" u="none" strike="noStrike" kern="1200" cap="none" spc="0" normalizeH="0" baseline="0" dirty="0"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6588125" y="6363642"/>
          <a:ext cx="254880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423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보안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직사각형 18">
            <a:extLst>
              <a:ext uri="{FF2B5EF4-FFF2-40B4-BE49-F238E27FC236}">
                <a16:creationId xmlns:a16="http://schemas.microsoft.com/office/drawing/2014/main" id="{5FB79097-349E-4C49-8E00-8B81655B600D}"/>
              </a:ext>
            </a:extLst>
          </p:cNvPr>
          <p:cNvSpPr>
            <a:spLocks noChangeArrowheads="1"/>
          </p:cNvSpPr>
          <p:nvPr/>
        </p:nvSpPr>
        <p:spPr>
          <a:xfrm>
            <a:off x="443705" y="2603450"/>
            <a:ext cx="1804333" cy="409036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26" name="직사각형 18">
            <a:extLst>
              <a:ext uri="{FF2B5EF4-FFF2-40B4-BE49-F238E27FC236}">
                <a16:creationId xmlns:a16="http://schemas.microsoft.com/office/drawing/2014/main" id="{4BA27682-7355-4063-AA1E-F9E7F8973A1B}"/>
              </a:ext>
            </a:extLst>
          </p:cNvPr>
          <p:cNvSpPr>
            <a:spLocks noChangeArrowheads="1"/>
          </p:cNvSpPr>
          <p:nvPr/>
        </p:nvSpPr>
        <p:spPr>
          <a:xfrm>
            <a:off x="1445420" y="3065444"/>
            <a:ext cx="278835" cy="196390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27" name="직사각형 18">
            <a:extLst>
              <a:ext uri="{FF2B5EF4-FFF2-40B4-BE49-F238E27FC236}">
                <a16:creationId xmlns:a16="http://schemas.microsoft.com/office/drawing/2014/main" id="{869ADE79-4068-4ABB-B584-0A50E220106D}"/>
              </a:ext>
            </a:extLst>
          </p:cNvPr>
          <p:cNvSpPr>
            <a:spLocks noChangeArrowheads="1"/>
          </p:cNvSpPr>
          <p:nvPr/>
        </p:nvSpPr>
        <p:spPr>
          <a:xfrm>
            <a:off x="1823150" y="3060430"/>
            <a:ext cx="278835" cy="196390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28" name="Oval 111">
            <a:extLst>
              <a:ext uri="{FF2B5EF4-FFF2-40B4-BE49-F238E27FC236}">
                <a16:creationId xmlns:a16="http://schemas.microsoft.com/office/drawing/2014/main" id="{5C88AA45-8D06-4CBE-AE48-F1D863D634D7}"/>
              </a:ext>
            </a:extLst>
          </p:cNvPr>
          <p:cNvSpPr>
            <a:spLocks noChangeArrowheads="1"/>
          </p:cNvSpPr>
          <p:nvPr/>
        </p:nvSpPr>
        <p:spPr>
          <a:xfrm>
            <a:off x="229435" y="2435315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4</a:t>
            </a:r>
          </a:p>
        </p:txBody>
      </p:sp>
      <p:sp>
        <p:nvSpPr>
          <p:cNvPr id="30" name="Oval 111">
            <a:extLst>
              <a:ext uri="{FF2B5EF4-FFF2-40B4-BE49-F238E27FC236}">
                <a16:creationId xmlns:a16="http://schemas.microsoft.com/office/drawing/2014/main" id="{F8C3A84F-57B8-4D35-BC24-2D4205361531}"/>
              </a:ext>
            </a:extLst>
          </p:cNvPr>
          <p:cNvSpPr>
            <a:spLocks noChangeArrowheads="1"/>
          </p:cNvSpPr>
          <p:nvPr/>
        </p:nvSpPr>
        <p:spPr>
          <a:xfrm>
            <a:off x="1299026" y="2886881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5</a:t>
            </a:r>
          </a:p>
        </p:txBody>
      </p:sp>
      <p:sp>
        <p:nvSpPr>
          <p:cNvPr id="33" name="Oval 111">
            <a:extLst>
              <a:ext uri="{FF2B5EF4-FFF2-40B4-BE49-F238E27FC236}">
                <a16:creationId xmlns:a16="http://schemas.microsoft.com/office/drawing/2014/main" id="{E39B3D10-AB2B-42FE-AC52-82055F8E928C}"/>
              </a:ext>
            </a:extLst>
          </p:cNvPr>
          <p:cNvSpPr>
            <a:spLocks noChangeArrowheads="1"/>
          </p:cNvSpPr>
          <p:nvPr/>
        </p:nvSpPr>
        <p:spPr>
          <a:xfrm>
            <a:off x="1643792" y="2892841"/>
            <a:ext cx="216027" cy="196390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6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6024E23-E91A-4EF4-873E-F373B566D84C}"/>
              </a:ext>
            </a:extLst>
          </p:cNvPr>
          <p:cNvSpPr/>
          <p:nvPr/>
        </p:nvSpPr>
        <p:spPr>
          <a:xfrm>
            <a:off x="0" y="5157172"/>
            <a:ext cx="6588823" cy="14401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ko-KR" altLang="en-US" sz="2000" b="1" i="0" u="none" strike="noStrike" cap="none" normalizeH="0" baseline="0">
              <a:solidFill>
                <a:schemeClr val="tx1"/>
              </a:solidFill>
              <a:effectLst/>
              <a:latin typeface="굴림"/>
              <a:ea typeface="굴림"/>
              <a:cs typeface="+mn-cs"/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D9685D8B-EF6F-4752-942B-45F962D36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278608"/>
              </p:ext>
            </p:extLst>
          </p:nvPr>
        </p:nvGraphicFramePr>
        <p:xfrm>
          <a:off x="0" y="5157192"/>
          <a:ext cx="6588823" cy="14401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88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045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r>
                        <a:rPr lang="ko-KR" altLang="en-US" sz="900" b="1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연관 인터페이스 정보</a:t>
                      </a:r>
                      <a:endParaRPr lang="ko-KR" altLang="ko-KR" sz="9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646" marR="186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9723">
                <a:tc>
                  <a:txBody>
                    <a:bodyPr/>
                    <a:lstStyle/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>
                          <a:tab pos="450215" algn="l"/>
                        </a:tabLst>
                        <a:defRPr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없음 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- </a:t>
                      </a: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로컬 저장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  <a:sym typeface="Wingdings"/>
                      </a:endParaRPr>
                    </a:p>
                  </a:txBody>
                  <a:tcPr marL="18646" marR="186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586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5" name="Rectangle 3"/>
          <p:cNvSpPr>
            <a:spLocks noChangeArrowheads="1"/>
          </p:cNvSpPr>
          <p:nvPr/>
        </p:nvSpPr>
        <p:spPr>
          <a:xfrm>
            <a:off x="1187450" y="333375"/>
            <a:ext cx="2736850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ko-KR" altLang="en-US" sz="900" b="0" dirty="0"/>
              <a:t>로그인 화면</a:t>
            </a:r>
            <a:r>
              <a:rPr lang="en-US" altLang="ko-KR" sz="900" b="0" dirty="0"/>
              <a:t>(3/3)</a:t>
            </a:r>
          </a:p>
        </p:txBody>
      </p:sp>
      <p:sp>
        <p:nvSpPr>
          <p:cNvPr id="30736" name="Rectangle 4"/>
          <p:cNvSpPr>
            <a:spLocks noChangeArrowheads="1"/>
          </p:cNvSpPr>
          <p:nvPr/>
        </p:nvSpPr>
        <p:spPr>
          <a:xfrm>
            <a:off x="5435600" y="333375"/>
            <a:ext cx="1152525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en-US" altLang="ko-KR" sz="900" b="0" dirty="0"/>
              <a:t>UI-PDA-001</a:t>
            </a:r>
          </a:p>
        </p:txBody>
      </p:sp>
      <p:sp>
        <p:nvSpPr>
          <p:cNvPr id="30738" name="Rectangle 3"/>
          <p:cNvSpPr>
            <a:spLocks noChangeArrowheads="1"/>
          </p:cNvSpPr>
          <p:nvPr/>
        </p:nvSpPr>
        <p:spPr>
          <a:xfrm>
            <a:off x="468313" y="571500"/>
            <a:ext cx="5543550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ko-KR" altLang="en-US" sz="900" dirty="0"/>
              <a:t>로그인 화면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>
          <a:xfrm>
            <a:off x="6588224" y="548249"/>
            <a:ext cx="2555776" cy="4606836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130175" indent="-130175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marL="0" indent="0" eaLnBrk="1" hangingPunct="1">
              <a:defRPr/>
            </a:pPr>
            <a:endParaRPr lang="en-US" altLang="ko-KR" sz="800" b="0" dirty="0"/>
          </a:p>
          <a:p>
            <a:pPr marL="0" indent="0" eaLnBrk="1" hangingPunct="1">
              <a:defRPr/>
            </a:pPr>
            <a:r>
              <a:rPr lang="ko-KR" altLang="en-US" sz="800" b="0" dirty="0"/>
              <a:t>⑦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ko-KR" sz="800" b="0" dirty="0"/>
              <a:t> </a:t>
            </a:r>
            <a:r>
              <a:rPr lang="ko-KR" altLang="en-US" sz="800" b="0" dirty="0"/>
              <a:t>최근 사용자</a:t>
            </a:r>
            <a:r>
              <a:rPr lang="ko-KR" altLang="ko-KR" sz="800" b="0" dirty="0"/>
              <a:t> </a:t>
            </a:r>
            <a:r>
              <a:rPr lang="ko-KR" altLang="en-US" sz="800" b="0" dirty="0"/>
              <a:t>선택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선택된 사용자 아이디가 입력된다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endParaRPr lang="en-US" altLang="ko-KR" sz="800" b="0" dirty="0"/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515970"/>
              </p:ext>
            </p:extLst>
          </p:nvPr>
        </p:nvGraphicFramePr>
        <p:xfrm>
          <a:off x="6594475" y="5157192"/>
          <a:ext cx="2548800" cy="1209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7170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요구사항</a:t>
                      </a:r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SFR-027</a:t>
                      </a:r>
                    </a:p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추가요구사항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072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900" b="1" i="0" u="none" strike="noStrike" kern="1200" cap="none" spc="0" normalizeH="0" baseline="0" dirty="0"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프로세스</a:t>
                      </a:r>
                      <a:r>
                        <a:rPr kumimoji="0" lang="en-US" altLang="ko-KR" sz="900" b="1" i="0" u="none" strike="noStrike" kern="1200" cap="none" spc="0" normalizeH="0" baseline="0" dirty="0"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6588125" y="6363642"/>
          <a:ext cx="254880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4236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보안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7B45107E-7F51-452E-B70A-5C6312B85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908050"/>
            <a:ext cx="2028949" cy="3608835"/>
          </a:xfrm>
          <a:prstGeom prst="rect">
            <a:avLst/>
          </a:prstGeom>
        </p:spPr>
      </p:pic>
      <p:sp>
        <p:nvSpPr>
          <p:cNvPr id="36" name="직사각형 18">
            <a:extLst>
              <a:ext uri="{FF2B5EF4-FFF2-40B4-BE49-F238E27FC236}">
                <a16:creationId xmlns:a16="http://schemas.microsoft.com/office/drawing/2014/main" id="{79F29BE4-C9F1-4B24-974D-22B3E99D7C75}"/>
              </a:ext>
            </a:extLst>
          </p:cNvPr>
          <p:cNvSpPr>
            <a:spLocks noChangeArrowheads="1"/>
          </p:cNvSpPr>
          <p:nvPr/>
        </p:nvSpPr>
        <p:spPr>
          <a:xfrm>
            <a:off x="459733" y="2358732"/>
            <a:ext cx="1736003" cy="934498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37" name="Oval 111">
            <a:extLst>
              <a:ext uri="{FF2B5EF4-FFF2-40B4-BE49-F238E27FC236}">
                <a16:creationId xmlns:a16="http://schemas.microsoft.com/office/drawing/2014/main" id="{90AEF5A1-9BAC-487A-A517-B0258FA84199}"/>
              </a:ext>
            </a:extLst>
          </p:cNvPr>
          <p:cNvSpPr>
            <a:spLocks noChangeArrowheads="1"/>
          </p:cNvSpPr>
          <p:nvPr/>
        </p:nvSpPr>
        <p:spPr>
          <a:xfrm>
            <a:off x="229435" y="2435315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7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50A799C-9DE5-4137-B685-745B1E1E1CF5}"/>
              </a:ext>
            </a:extLst>
          </p:cNvPr>
          <p:cNvSpPr/>
          <p:nvPr/>
        </p:nvSpPr>
        <p:spPr>
          <a:xfrm>
            <a:off x="0" y="5157172"/>
            <a:ext cx="6588823" cy="14401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ko-KR" altLang="en-US" sz="2000" b="1" i="0" u="none" strike="noStrike" cap="none" normalizeH="0" baseline="0">
              <a:solidFill>
                <a:schemeClr val="tx1"/>
              </a:solidFill>
              <a:effectLst/>
              <a:latin typeface="굴림"/>
              <a:ea typeface="굴림"/>
              <a:cs typeface="+mn-cs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0BEE62D8-CED4-4605-A668-E439A33136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386650"/>
              </p:ext>
            </p:extLst>
          </p:nvPr>
        </p:nvGraphicFramePr>
        <p:xfrm>
          <a:off x="0" y="5157172"/>
          <a:ext cx="6588823" cy="14401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88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045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r>
                        <a:rPr lang="ko-KR" altLang="en-US" sz="900" b="1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연관 인터페이스 정보</a:t>
                      </a:r>
                      <a:endParaRPr lang="ko-KR" sz="9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646" marR="186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9723">
                <a:tc>
                  <a:txBody>
                    <a:bodyPr/>
                    <a:lstStyle/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>
                          <a:tab pos="450215" algn="l"/>
                        </a:tabLst>
                        <a:defRPr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없음 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- </a:t>
                      </a: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로컬 저장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  <a:sym typeface="Wingdings"/>
                      </a:endParaRPr>
                    </a:p>
                  </a:txBody>
                  <a:tcPr marL="18646" marR="186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554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06B247B-EDC0-4BFB-A4D9-56CE32CCB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1" y="908051"/>
            <a:ext cx="2025918" cy="3603444"/>
          </a:xfrm>
          <a:prstGeom prst="rect">
            <a:avLst/>
          </a:prstGeom>
        </p:spPr>
      </p:pic>
      <p:sp>
        <p:nvSpPr>
          <p:cNvPr id="30735" name="Rectangle 3"/>
          <p:cNvSpPr>
            <a:spLocks noChangeArrowheads="1"/>
          </p:cNvSpPr>
          <p:nvPr/>
        </p:nvSpPr>
        <p:spPr>
          <a:xfrm>
            <a:off x="1187450" y="333375"/>
            <a:ext cx="2736850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ko-KR" altLang="en-US" sz="900" b="0" dirty="0"/>
              <a:t>서버 설정</a:t>
            </a:r>
            <a:endParaRPr lang="en-US" altLang="ko-KR" sz="900" b="0" dirty="0"/>
          </a:p>
        </p:txBody>
      </p:sp>
      <p:sp>
        <p:nvSpPr>
          <p:cNvPr id="30736" name="Rectangle 4"/>
          <p:cNvSpPr>
            <a:spLocks noChangeArrowheads="1"/>
          </p:cNvSpPr>
          <p:nvPr/>
        </p:nvSpPr>
        <p:spPr>
          <a:xfrm>
            <a:off x="5435600" y="333375"/>
            <a:ext cx="1152525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en-US" altLang="ko-KR" sz="900" b="0" dirty="0"/>
              <a:t>UI-PDA-002</a:t>
            </a:r>
          </a:p>
        </p:txBody>
      </p:sp>
      <p:sp>
        <p:nvSpPr>
          <p:cNvPr id="30738" name="Rectangle 3"/>
          <p:cNvSpPr>
            <a:spLocks noChangeArrowheads="1"/>
          </p:cNvSpPr>
          <p:nvPr/>
        </p:nvSpPr>
        <p:spPr>
          <a:xfrm>
            <a:off x="468313" y="571500"/>
            <a:ext cx="5543550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ko-KR" altLang="en-US" sz="900" dirty="0"/>
              <a:t>메인 화면 </a:t>
            </a:r>
            <a:r>
              <a:rPr lang="en-US" altLang="ko-KR" sz="900" dirty="0"/>
              <a:t>&gt; </a:t>
            </a:r>
            <a:r>
              <a:rPr lang="ko-KR" altLang="en-US" sz="900" dirty="0"/>
              <a:t>서버 설정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>
          <a:xfrm>
            <a:off x="6588224" y="548249"/>
            <a:ext cx="2555776" cy="460683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130175" indent="-130175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r>
              <a:rPr lang="en-US" altLang="ko-KR" sz="800" b="0" dirty="0"/>
              <a:t>1. </a:t>
            </a:r>
            <a:r>
              <a:rPr lang="ko-KR" altLang="en-US" sz="800" b="0" dirty="0"/>
              <a:t>개요</a:t>
            </a:r>
          </a:p>
          <a:p>
            <a:pPr indent="-38100" eaLnBrk="1" hangingPunct="1">
              <a:lnSpc>
                <a:spcPts val="930"/>
              </a:lnSpc>
              <a:defRPr/>
            </a:pPr>
            <a:r>
              <a:rPr lang="ko-KR" altLang="en-US" sz="800" dirty="0"/>
              <a:t>서버 설정</a:t>
            </a:r>
            <a:endParaRPr lang="en-US" altLang="ko-KR" sz="800" dirty="0"/>
          </a:p>
          <a:p>
            <a:pPr indent="-38100" eaLnBrk="1" hangingPunct="1">
              <a:lnSpc>
                <a:spcPts val="930"/>
              </a:lnSpc>
              <a:defRPr/>
            </a:pPr>
            <a:r>
              <a:rPr lang="en-US" altLang="ko-KR" sz="800" b="0" dirty="0">
                <a:solidFill>
                  <a:srgbClr val="0070C0"/>
                </a:solidFill>
              </a:rPr>
              <a:t>(</a:t>
            </a:r>
            <a:r>
              <a:rPr lang="ko-KR" altLang="en-US" sz="800" b="0" dirty="0">
                <a:solidFill>
                  <a:srgbClr val="0070C0"/>
                </a:solidFill>
              </a:rPr>
              <a:t>경로</a:t>
            </a:r>
            <a:r>
              <a:rPr lang="en-US" altLang="ko-KR" sz="800" b="0" dirty="0">
                <a:solidFill>
                  <a:srgbClr val="0070C0"/>
                </a:solidFill>
              </a:rPr>
              <a:t>) </a:t>
            </a:r>
            <a:r>
              <a:rPr lang="ko-KR" altLang="en-US" sz="800" b="0" dirty="0"/>
              <a:t>로그인 </a:t>
            </a:r>
            <a:r>
              <a:rPr lang="en-US" altLang="ko-KR" sz="800" b="0" dirty="0"/>
              <a:t>&gt; </a:t>
            </a:r>
            <a:r>
              <a:rPr lang="ko-KR" altLang="en-US" sz="800" b="0" dirty="0"/>
              <a:t>서버 설정</a:t>
            </a:r>
            <a:endParaRPr lang="en-US" altLang="ko-KR" sz="800" b="0" dirty="0"/>
          </a:p>
          <a:p>
            <a:pPr indent="-38100" eaLnBrk="1" hangingPunct="1">
              <a:lnSpc>
                <a:spcPts val="930"/>
              </a:lnSpc>
              <a:defRPr/>
            </a:pPr>
            <a:r>
              <a:rPr lang="en-US" altLang="ko-KR" sz="800" b="0" dirty="0">
                <a:solidFill>
                  <a:srgbClr val="0070C0"/>
                </a:solidFill>
              </a:rPr>
              <a:t>(</a:t>
            </a:r>
            <a:r>
              <a:rPr lang="ko-KR" altLang="en-US" sz="800" b="0" dirty="0">
                <a:solidFill>
                  <a:srgbClr val="0070C0"/>
                </a:solidFill>
              </a:rPr>
              <a:t>경로</a:t>
            </a:r>
            <a:r>
              <a:rPr lang="en-US" altLang="ko-KR" sz="800" b="0" dirty="0">
                <a:solidFill>
                  <a:srgbClr val="0070C0"/>
                </a:solidFill>
              </a:rPr>
              <a:t>) </a:t>
            </a:r>
            <a:r>
              <a:rPr lang="ko-KR" altLang="en-US" sz="800" b="0" dirty="0"/>
              <a:t>메인 화면 </a:t>
            </a:r>
            <a:r>
              <a:rPr lang="en-US" altLang="ko-KR" sz="800" b="0" dirty="0"/>
              <a:t>&gt; </a:t>
            </a:r>
            <a:r>
              <a:rPr lang="ko-KR" altLang="en-US" sz="800" b="0" dirty="0"/>
              <a:t>서버 설정</a:t>
            </a:r>
            <a:endParaRPr lang="en-US" altLang="ko-KR" sz="800" b="0" dirty="0"/>
          </a:p>
          <a:p>
            <a:pPr indent="-38100" eaLnBrk="1" hangingPunct="1">
              <a:defRPr/>
            </a:pPr>
            <a:endParaRPr lang="ko-KR" altLang="en-US" sz="700" b="0" dirty="0"/>
          </a:p>
          <a:p>
            <a:pPr eaLnBrk="1" hangingPunct="1">
              <a:defRPr/>
            </a:pPr>
            <a:r>
              <a:rPr lang="ko-KR" altLang="ko-KR" sz="800" b="0" dirty="0"/>
              <a:t>2. 주요 기능</a:t>
            </a:r>
          </a:p>
          <a:p>
            <a:pPr marL="0" indent="0" eaLnBrk="1" hangingPunct="1">
              <a:defRPr/>
            </a:pPr>
            <a:r>
              <a:rPr lang="ko-KR" altLang="en-US" sz="800" b="0" dirty="0"/>
              <a:t>① 서버설정 정보 입력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서버</a:t>
            </a:r>
            <a:r>
              <a:rPr lang="en-US" altLang="ko-KR" sz="800" b="0" dirty="0"/>
              <a:t>IP</a:t>
            </a:r>
            <a:r>
              <a:rPr lang="ko-KR" altLang="en-US" sz="800" b="0" dirty="0"/>
              <a:t>주소</a:t>
            </a:r>
            <a:r>
              <a:rPr lang="en-US" altLang="ko-KR" sz="800" b="0" dirty="0"/>
              <a:t>, </a:t>
            </a:r>
            <a:r>
              <a:rPr lang="ko-KR" altLang="en-US" sz="800" b="0" dirty="0" err="1"/>
              <a:t>기본게기트웨이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서버</a:t>
            </a:r>
            <a:r>
              <a:rPr lang="en-US" altLang="ko-KR" sz="800" b="0" dirty="0" err="1"/>
              <a:t>PortNo</a:t>
            </a:r>
            <a:r>
              <a:rPr lang="ko-KR" altLang="en-US" sz="800" b="0" dirty="0"/>
              <a:t>를 입력한다</a:t>
            </a:r>
            <a:r>
              <a:rPr lang="en-US" altLang="ko-KR" sz="800" b="0" dirty="0"/>
              <a:t>.</a:t>
            </a:r>
          </a:p>
          <a:p>
            <a:pPr marL="0" indent="0" eaLnBrk="1" hangingPunct="1">
              <a:defRPr/>
            </a:pPr>
            <a:endParaRPr lang="ko-KR" altLang="ko-KR" sz="800" b="0" dirty="0"/>
          </a:p>
          <a:p>
            <a:pPr marL="0" indent="0" eaLnBrk="1" hangingPunct="1">
              <a:defRPr/>
            </a:pPr>
            <a:r>
              <a:rPr lang="ko-KR" altLang="ko-KR" sz="800" b="0" dirty="0"/>
              <a:t>②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ko-KR" sz="800" b="0" dirty="0"/>
              <a:t> </a:t>
            </a:r>
            <a:r>
              <a:rPr lang="ko-KR" altLang="en-US" sz="800" b="0" dirty="0"/>
              <a:t>적용</a:t>
            </a:r>
            <a:r>
              <a:rPr lang="ko-KR" altLang="ko-KR" sz="800" b="0" dirty="0"/>
              <a:t> 버튼-클릭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서버설정 정보를 적용한다</a:t>
            </a:r>
            <a:r>
              <a:rPr lang="en-US" altLang="ko-KR" sz="800" b="0" dirty="0"/>
              <a:t>.</a:t>
            </a: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171450" indent="-171450" eaLnBrk="1" hangingPunct="1">
              <a:buFontTx/>
              <a:buChar char="-"/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algn="ctr" eaLnBrk="1" hangingPunct="1">
              <a:defRPr/>
            </a:pPr>
            <a:endParaRPr lang="en-US" altLang="ko-KR" sz="800" dirty="0">
              <a:solidFill>
                <a:schemeClr val="tx1"/>
              </a:solidFill>
            </a:endParaRPr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  <a:p>
            <a:pPr marL="0" indent="0" eaLnBrk="1" hangingPunct="1">
              <a:defRPr/>
            </a:pPr>
            <a:endParaRPr lang="en-US" altLang="ko-KR" sz="1000" b="0" dirty="0"/>
          </a:p>
        </p:txBody>
      </p:sp>
      <p:sp>
        <p:nvSpPr>
          <p:cNvPr id="31" name="직사각형 18"/>
          <p:cNvSpPr>
            <a:spLocks noChangeArrowheads="1"/>
          </p:cNvSpPr>
          <p:nvPr/>
        </p:nvSpPr>
        <p:spPr>
          <a:xfrm>
            <a:off x="346656" y="1379276"/>
            <a:ext cx="1921088" cy="1329644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32" name="Oval 111"/>
          <p:cNvSpPr>
            <a:spLocks noChangeArrowheads="1"/>
          </p:cNvSpPr>
          <p:nvPr/>
        </p:nvSpPr>
        <p:spPr>
          <a:xfrm>
            <a:off x="260625" y="1217948"/>
            <a:ext cx="216024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1</a:t>
            </a:r>
          </a:p>
        </p:txBody>
      </p:sp>
      <p:sp>
        <p:nvSpPr>
          <p:cNvPr id="34" name="직사각형 18"/>
          <p:cNvSpPr>
            <a:spLocks noChangeArrowheads="1"/>
          </p:cNvSpPr>
          <p:nvPr/>
        </p:nvSpPr>
        <p:spPr>
          <a:xfrm>
            <a:off x="393368" y="2824600"/>
            <a:ext cx="1874375" cy="216027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35" name="Oval 111"/>
          <p:cNvSpPr>
            <a:spLocks noChangeArrowheads="1"/>
          </p:cNvSpPr>
          <p:nvPr/>
        </p:nvSpPr>
        <p:spPr>
          <a:xfrm>
            <a:off x="177342" y="2585618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2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893763"/>
              </p:ext>
            </p:extLst>
          </p:nvPr>
        </p:nvGraphicFramePr>
        <p:xfrm>
          <a:off x="6594475" y="5134217"/>
          <a:ext cx="2548800" cy="1209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7170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요구사항</a:t>
                      </a:r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SFR-028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072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900" b="1" i="0" u="none" strike="noStrike" kern="1200" cap="none" spc="0" normalizeH="0" baseline="0" dirty="0"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프로세스</a:t>
                      </a:r>
                      <a:r>
                        <a:rPr kumimoji="0" lang="en-US" altLang="ko-KR" sz="900" b="1" i="0" u="none" strike="noStrike" kern="1200" cap="none" spc="0" normalizeH="0" baseline="0" dirty="0"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255950"/>
              </p:ext>
            </p:extLst>
          </p:nvPr>
        </p:nvGraphicFramePr>
        <p:xfrm>
          <a:off x="6595200" y="6343986"/>
          <a:ext cx="2548800" cy="253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33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보안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B662AC3B-3117-4D59-9C73-0B36FD06BCB4}"/>
              </a:ext>
            </a:extLst>
          </p:cNvPr>
          <p:cNvSpPr/>
          <p:nvPr/>
        </p:nvSpPr>
        <p:spPr>
          <a:xfrm>
            <a:off x="0" y="5157172"/>
            <a:ext cx="6588823" cy="14401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ko-KR" altLang="en-US" sz="2000" b="1" i="0" u="none" strike="noStrike" cap="none" normalizeH="0" baseline="0">
              <a:solidFill>
                <a:schemeClr val="tx1"/>
              </a:solidFill>
              <a:effectLst/>
              <a:latin typeface="굴림"/>
              <a:ea typeface="굴림"/>
              <a:cs typeface="+mn-cs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4908EB39-E246-4E10-96AB-E810DC46B3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367757"/>
              </p:ext>
            </p:extLst>
          </p:nvPr>
        </p:nvGraphicFramePr>
        <p:xfrm>
          <a:off x="0" y="5157172"/>
          <a:ext cx="6588823" cy="14401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88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045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r>
                        <a:rPr lang="ko-KR" altLang="en-US" sz="900" b="1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연관 인터페이스 정보</a:t>
                      </a:r>
                      <a:endParaRPr lang="ko-KR" altLang="ko-KR" sz="9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646" marR="186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9723">
                <a:tc>
                  <a:txBody>
                    <a:bodyPr/>
                    <a:lstStyle/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>
                          <a:tab pos="450215" algn="l"/>
                        </a:tabLst>
                        <a:defRPr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없음 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- </a:t>
                      </a: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로컬 저장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  <a:sym typeface="Wingdings"/>
                      </a:endParaRPr>
                    </a:p>
                  </a:txBody>
                  <a:tcPr marL="18646" marR="186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9040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AC2E3CF-57EF-4B56-BB7A-F0CD14E11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45" y="888796"/>
            <a:ext cx="2025329" cy="3602396"/>
          </a:xfrm>
          <a:prstGeom prst="rect">
            <a:avLst/>
          </a:prstGeom>
        </p:spPr>
      </p:pic>
      <p:sp>
        <p:nvSpPr>
          <p:cNvPr id="30735" name="Rectangle 3"/>
          <p:cNvSpPr>
            <a:spLocks noChangeArrowheads="1"/>
          </p:cNvSpPr>
          <p:nvPr/>
        </p:nvSpPr>
        <p:spPr>
          <a:xfrm>
            <a:off x="1187450" y="333375"/>
            <a:ext cx="2736850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ko-KR" altLang="en-US" sz="900" b="0" dirty="0"/>
              <a:t>메인 화면</a:t>
            </a:r>
            <a:r>
              <a:rPr lang="en-US" altLang="ko-KR" sz="900" b="0" dirty="0"/>
              <a:t>(1/2)</a:t>
            </a:r>
          </a:p>
        </p:txBody>
      </p:sp>
      <p:sp>
        <p:nvSpPr>
          <p:cNvPr id="30736" name="Rectangle 4"/>
          <p:cNvSpPr>
            <a:spLocks noChangeArrowheads="1"/>
          </p:cNvSpPr>
          <p:nvPr/>
        </p:nvSpPr>
        <p:spPr>
          <a:xfrm>
            <a:off x="5435600" y="333375"/>
            <a:ext cx="1152525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en-US" altLang="ko-KR" sz="900" b="0" dirty="0"/>
              <a:t>UI-PDA-003</a:t>
            </a:r>
          </a:p>
        </p:txBody>
      </p:sp>
      <p:sp>
        <p:nvSpPr>
          <p:cNvPr id="30738" name="Rectangle 3"/>
          <p:cNvSpPr>
            <a:spLocks noChangeArrowheads="1"/>
          </p:cNvSpPr>
          <p:nvPr/>
        </p:nvSpPr>
        <p:spPr>
          <a:xfrm>
            <a:off x="468313" y="571500"/>
            <a:ext cx="5543550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ko-KR" altLang="en-US" sz="900" dirty="0"/>
              <a:t>로그인 화면 </a:t>
            </a:r>
            <a:r>
              <a:rPr lang="en-US" altLang="ko-KR" sz="900" dirty="0"/>
              <a:t>&gt; </a:t>
            </a:r>
            <a:r>
              <a:rPr lang="ko-KR" altLang="en-US" sz="900" dirty="0"/>
              <a:t>메인 화면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>
          <a:xfrm>
            <a:off x="6588224" y="548249"/>
            <a:ext cx="2555776" cy="460683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130175" indent="-130175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eaLnBrk="1" hangingPunct="1">
              <a:defRPr/>
            </a:pPr>
            <a:r>
              <a:rPr lang="en-US" altLang="ko-KR" sz="800" b="0" dirty="0"/>
              <a:t>1. </a:t>
            </a:r>
            <a:r>
              <a:rPr lang="ko-KR" altLang="en-US" sz="800" b="0" dirty="0"/>
              <a:t>개요</a:t>
            </a:r>
          </a:p>
          <a:p>
            <a:pPr indent="-38100" eaLnBrk="1" hangingPunct="1">
              <a:lnSpc>
                <a:spcPts val="930"/>
              </a:lnSpc>
              <a:defRPr/>
            </a:pPr>
            <a:r>
              <a:rPr lang="ko-KR" altLang="en-US" sz="800" dirty="0"/>
              <a:t>메인 화면</a:t>
            </a:r>
            <a:endParaRPr lang="en-US" altLang="ko-KR" sz="800" dirty="0"/>
          </a:p>
          <a:p>
            <a:pPr indent="-38100" eaLnBrk="1" hangingPunct="1">
              <a:lnSpc>
                <a:spcPts val="930"/>
              </a:lnSpc>
              <a:defRPr/>
            </a:pPr>
            <a:r>
              <a:rPr lang="en-US" altLang="ko-KR" sz="800" b="0" dirty="0">
                <a:solidFill>
                  <a:srgbClr val="0070C0"/>
                </a:solidFill>
              </a:rPr>
              <a:t>(</a:t>
            </a:r>
            <a:r>
              <a:rPr lang="ko-KR" altLang="en-US" sz="800" b="0" dirty="0">
                <a:solidFill>
                  <a:srgbClr val="0070C0"/>
                </a:solidFill>
              </a:rPr>
              <a:t>경로</a:t>
            </a:r>
            <a:r>
              <a:rPr lang="en-US" altLang="ko-KR" sz="800" b="0" dirty="0">
                <a:solidFill>
                  <a:srgbClr val="0070C0"/>
                </a:solidFill>
              </a:rPr>
              <a:t>) </a:t>
            </a:r>
            <a:r>
              <a:rPr lang="ko-KR" altLang="en-US" sz="800" b="0" dirty="0"/>
              <a:t>로그인 화면 </a:t>
            </a:r>
            <a:r>
              <a:rPr lang="en-US" altLang="ko-KR" sz="800" b="0" dirty="0"/>
              <a:t>&gt; </a:t>
            </a:r>
            <a:r>
              <a:rPr lang="ko-KR" altLang="en-US" sz="800" b="0" dirty="0"/>
              <a:t>메인 화면</a:t>
            </a:r>
            <a:endParaRPr lang="en-US" altLang="ko-KR" sz="800" b="0" dirty="0"/>
          </a:p>
          <a:p>
            <a:pPr indent="-38100" eaLnBrk="1" hangingPunct="1">
              <a:lnSpc>
                <a:spcPts val="930"/>
              </a:lnSpc>
              <a:defRPr/>
            </a:pPr>
            <a:endParaRPr lang="ko-KR" altLang="en-US" sz="700" b="0" dirty="0"/>
          </a:p>
          <a:p>
            <a:pPr eaLnBrk="1" hangingPunct="1">
              <a:defRPr/>
            </a:pPr>
            <a:r>
              <a:rPr lang="ko-KR" altLang="ko-KR" sz="800" b="0" dirty="0"/>
              <a:t>2. 주요 기능</a:t>
            </a:r>
          </a:p>
          <a:p>
            <a:pPr marL="0" indent="0" eaLnBrk="1" hangingPunct="1">
              <a:defRPr/>
            </a:pPr>
            <a:r>
              <a:rPr lang="ko-KR" altLang="en-US" sz="800" b="0" dirty="0"/>
              <a:t>①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ko-KR" sz="800" b="0" dirty="0"/>
              <a:t> </a:t>
            </a:r>
            <a:r>
              <a:rPr lang="ko-KR" altLang="en-US" sz="800" b="0" dirty="0"/>
              <a:t>메뉴</a:t>
            </a:r>
            <a:r>
              <a:rPr lang="ko-KR" altLang="ko-KR" sz="800" b="0" dirty="0"/>
              <a:t> 버튼-클릭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선택된 서고 현황</a:t>
            </a:r>
            <a:r>
              <a:rPr lang="en-US" altLang="ko-KR" sz="800" b="0" dirty="0"/>
              <a:t>(UI-XX-XX-XXX), </a:t>
            </a:r>
            <a:r>
              <a:rPr lang="ko-KR" altLang="en-US" sz="800" b="0" dirty="0"/>
              <a:t>기록물 조회</a:t>
            </a:r>
            <a:r>
              <a:rPr lang="en-US" altLang="ko-KR" sz="800" b="0" dirty="0"/>
              <a:t> (UI-XX-XX-XXX), </a:t>
            </a:r>
            <a:r>
              <a:rPr lang="ko-KR" altLang="en-US" sz="800" b="0" dirty="0" err="1"/>
              <a:t>미반입</a:t>
            </a:r>
            <a:r>
              <a:rPr lang="ko-KR" altLang="en-US" sz="800" b="0" dirty="0"/>
              <a:t> 현황</a:t>
            </a:r>
            <a:r>
              <a:rPr lang="en-US" altLang="ko-KR" sz="800" b="0" dirty="0"/>
              <a:t>(UI-XX-XX-XXX), </a:t>
            </a:r>
            <a:r>
              <a:rPr lang="ko-KR" altLang="en-US" sz="800" b="0" dirty="0"/>
              <a:t>기록물 상세</a:t>
            </a:r>
            <a:r>
              <a:rPr lang="en-US" altLang="ko-KR" sz="800" b="0" dirty="0"/>
              <a:t>(UI-XX-XX-XXX), </a:t>
            </a:r>
            <a:r>
              <a:rPr lang="ko-KR" altLang="en-US" sz="800" b="0" dirty="0"/>
              <a:t>반입반출</a:t>
            </a:r>
            <a:r>
              <a:rPr lang="en-US" altLang="ko-KR" sz="800" b="0" dirty="0"/>
              <a:t>(UI-XX-XX-XXX), </a:t>
            </a:r>
            <a:r>
              <a:rPr lang="ko-KR" altLang="en-US" sz="800" b="0" dirty="0"/>
              <a:t>무단반출</a:t>
            </a:r>
            <a:r>
              <a:rPr lang="en-US" altLang="ko-KR" sz="800" b="0" dirty="0"/>
              <a:t>(UI-XX-XX-XXX), </a:t>
            </a:r>
            <a:r>
              <a:rPr lang="ko-KR" altLang="en-US" sz="800" b="0" dirty="0"/>
              <a:t>배치</a:t>
            </a:r>
            <a:r>
              <a:rPr lang="en-US" altLang="ko-KR" sz="800" b="0" dirty="0"/>
              <a:t>(UI-XX-XX-XXX), </a:t>
            </a:r>
            <a:r>
              <a:rPr lang="ko-KR" altLang="en-US" sz="800" b="0" dirty="0"/>
              <a:t>재배치</a:t>
            </a:r>
            <a:r>
              <a:rPr lang="en-US" altLang="ko-KR" sz="800" b="0" dirty="0"/>
              <a:t>(UI-XX-XX-XXX), </a:t>
            </a:r>
            <a:r>
              <a:rPr lang="ko-KR" altLang="en-US" sz="800" b="0" dirty="0"/>
              <a:t>기록물 탐지</a:t>
            </a:r>
            <a:r>
              <a:rPr lang="en-US" altLang="ko-KR" sz="800" b="0" dirty="0"/>
              <a:t>(UI-XX-XX-XXX), </a:t>
            </a:r>
            <a:r>
              <a:rPr lang="ko-KR" altLang="en-US" sz="800" b="0" dirty="0"/>
              <a:t>재발행</a:t>
            </a:r>
            <a:r>
              <a:rPr lang="en-US" altLang="ko-KR" sz="800" b="0" dirty="0"/>
              <a:t>(UI-XX-XX-XXX), </a:t>
            </a:r>
            <a:r>
              <a:rPr lang="ko-KR" altLang="en-US" sz="800" b="0" dirty="0"/>
              <a:t>제외 기록물</a:t>
            </a:r>
            <a:r>
              <a:rPr lang="en-US" altLang="ko-KR" sz="800" b="0" dirty="0"/>
              <a:t>(UI-XX-XX-XXX)</a:t>
            </a:r>
            <a:r>
              <a:rPr lang="ko-KR" altLang="en-US" sz="800" b="0" dirty="0"/>
              <a:t> 으로 이동한다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endParaRPr lang="ko-KR" altLang="ko-KR" sz="800" b="0" dirty="0"/>
          </a:p>
          <a:p>
            <a:pPr marL="0" indent="0" eaLnBrk="1" hangingPunct="1">
              <a:defRPr/>
            </a:pPr>
            <a:r>
              <a:rPr lang="ko-KR" altLang="ko-KR" sz="800" b="0" dirty="0"/>
              <a:t>②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ko-KR" sz="800" b="0" dirty="0"/>
              <a:t> </a:t>
            </a:r>
            <a:r>
              <a:rPr lang="ko-KR" altLang="en-US" sz="800" b="0" dirty="0"/>
              <a:t>출력 설정</a:t>
            </a:r>
            <a:r>
              <a:rPr lang="ko-KR" altLang="ko-KR" sz="800" b="0" dirty="0"/>
              <a:t> 버튼-클릭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환경 설정</a:t>
            </a:r>
            <a:r>
              <a:rPr lang="en-US" altLang="ko-KR" sz="800" b="0" dirty="0"/>
              <a:t> (UI-PDA-002) </a:t>
            </a:r>
            <a:r>
              <a:rPr lang="ko-KR" altLang="en-US" sz="800" b="0" dirty="0"/>
              <a:t>으로 이동한다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r>
              <a:rPr lang="ko-KR" altLang="ko-KR" sz="800" b="0" dirty="0"/>
              <a:t>③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ko-KR" sz="800" b="0" dirty="0"/>
              <a:t> </a:t>
            </a:r>
            <a:r>
              <a:rPr lang="ko-KR" altLang="en-US" sz="800" b="0" dirty="0"/>
              <a:t>취소</a:t>
            </a:r>
            <a:r>
              <a:rPr lang="ko-KR" altLang="ko-KR" sz="800" b="0" dirty="0"/>
              <a:t> 버튼-클릭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서버설정 비밀번호창이 뜬다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algn="ctr" eaLnBrk="1" hangingPunct="1">
              <a:defRPr/>
            </a:pPr>
            <a:r>
              <a:rPr lang="ko-KR" altLang="en-US" sz="800" dirty="0"/>
              <a:t>다음페이지에 계속</a:t>
            </a:r>
            <a:endParaRPr lang="en-US" altLang="ko-KR" sz="800" dirty="0"/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1000" b="0" dirty="0"/>
          </a:p>
        </p:txBody>
      </p:sp>
      <p:sp>
        <p:nvSpPr>
          <p:cNvPr id="19" name="직사각형 18"/>
          <p:cNvSpPr/>
          <p:nvPr/>
        </p:nvSpPr>
        <p:spPr>
          <a:xfrm>
            <a:off x="0" y="5157172"/>
            <a:ext cx="6588823" cy="14401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ko-KR" altLang="en-US" sz="2000" b="1" i="0" u="none" strike="noStrike" cap="none" normalizeH="0" baseline="0">
              <a:solidFill>
                <a:schemeClr val="tx1"/>
              </a:solidFill>
              <a:effectLst/>
              <a:latin typeface="굴림"/>
              <a:ea typeface="굴림"/>
              <a:cs typeface="+mn-cs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173884"/>
              </p:ext>
            </p:extLst>
          </p:nvPr>
        </p:nvGraphicFramePr>
        <p:xfrm>
          <a:off x="0" y="5157172"/>
          <a:ext cx="6588823" cy="14401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88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045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r>
                        <a:rPr lang="ko-KR" altLang="en-US" sz="900" b="1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연관 인터페이스 정보</a:t>
                      </a:r>
                      <a:endParaRPr lang="ko-KR" altLang="ko-KR" sz="9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646" marR="186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9723">
                <a:tc>
                  <a:txBody>
                    <a:bodyPr/>
                    <a:lstStyle/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>
                          <a:tab pos="450215" algn="l"/>
                        </a:tabLst>
                        <a:defRPr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없음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  <a:sym typeface="Wingdings"/>
                      </a:endParaRPr>
                    </a:p>
                  </a:txBody>
                  <a:tcPr marL="18646" marR="186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" name="직사각형 18"/>
          <p:cNvSpPr>
            <a:spLocks noChangeArrowheads="1"/>
          </p:cNvSpPr>
          <p:nvPr/>
        </p:nvSpPr>
        <p:spPr>
          <a:xfrm>
            <a:off x="454456" y="1504505"/>
            <a:ext cx="1757166" cy="2474240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32" name="Oval 111"/>
          <p:cNvSpPr>
            <a:spLocks noChangeArrowheads="1"/>
          </p:cNvSpPr>
          <p:nvPr/>
        </p:nvSpPr>
        <p:spPr>
          <a:xfrm>
            <a:off x="290077" y="1245135"/>
            <a:ext cx="268395" cy="24908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1</a:t>
            </a:r>
          </a:p>
        </p:txBody>
      </p:sp>
      <p:sp>
        <p:nvSpPr>
          <p:cNvPr id="34" name="직사각형 18"/>
          <p:cNvSpPr>
            <a:spLocks noChangeArrowheads="1"/>
          </p:cNvSpPr>
          <p:nvPr/>
        </p:nvSpPr>
        <p:spPr>
          <a:xfrm>
            <a:off x="493356" y="4014686"/>
            <a:ext cx="851483" cy="296120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35" name="Oval 111"/>
          <p:cNvSpPr>
            <a:spLocks noChangeArrowheads="1"/>
          </p:cNvSpPr>
          <p:nvPr/>
        </p:nvSpPr>
        <p:spPr>
          <a:xfrm>
            <a:off x="277978" y="3847560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2</a:t>
            </a: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454305"/>
              </p:ext>
            </p:extLst>
          </p:nvPr>
        </p:nvGraphicFramePr>
        <p:xfrm>
          <a:off x="6594475" y="5134217"/>
          <a:ext cx="2548800" cy="1209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7170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요구사항</a:t>
                      </a:r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SFR-029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072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900" b="1" i="0" u="none" strike="noStrike" kern="1200" cap="none" spc="0" normalizeH="0" baseline="0" dirty="0"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프로세스</a:t>
                      </a:r>
                      <a:r>
                        <a:rPr kumimoji="0" lang="en-US" altLang="ko-KR" sz="900" b="1" i="0" u="none" strike="noStrike" kern="1200" cap="none" spc="0" normalizeH="0" baseline="0" dirty="0"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6595200" y="6343986"/>
          <a:ext cx="2548800" cy="253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33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보안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Oval 111"/>
          <p:cNvSpPr>
            <a:spLocks noChangeArrowheads="1"/>
          </p:cNvSpPr>
          <p:nvPr/>
        </p:nvSpPr>
        <p:spPr>
          <a:xfrm>
            <a:off x="1242426" y="3781633"/>
            <a:ext cx="216027" cy="233051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>
                <a:solidFill>
                  <a:srgbClr val="FF6600"/>
                </a:solidFill>
              </a:rPr>
              <a:t>3</a:t>
            </a:r>
            <a:endParaRPr lang="en-US" altLang="ko-KR" sz="900" dirty="0">
              <a:solidFill>
                <a:srgbClr val="FF6600"/>
              </a:solidFill>
            </a:endParaRPr>
          </a:p>
        </p:txBody>
      </p:sp>
      <p:sp>
        <p:nvSpPr>
          <p:cNvPr id="27" name="직사각형 18">
            <a:extLst>
              <a:ext uri="{FF2B5EF4-FFF2-40B4-BE49-F238E27FC236}">
                <a16:creationId xmlns:a16="http://schemas.microsoft.com/office/drawing/2014/main" id="{1CB339E3-90C7-4C70-909C-8081325660C7}"/>
              </a:ext>
            </a:extLst>
          </p:cNvPr>
          <p:cNvSpPr>
            <a:spLocks noChangeArrowheads="1"/>
          </p:cNvSpPr>
          <p:nvPr/>
        </p:nvSpPr>
        <p:spPr>
          <a:xfrm>
            <a:off x="1413283" y="4014684"/>
            <a:ext cx="793592" cy="296121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98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5" name="Rectangle 3"/>
          <p:cNvSpPr>
            <a:spLocks noChangeArrowheads="1"/>
          </p:cNvSpPr>
          <p:nvPr/>
        </p:nvSpPr>
        <p:spPr>
          <a:xfrm>
            <a:off x="1187450" y="333375"/>
            <a:ext cx="2736850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ko-KR" altLang="en-US" sz="900" b="0" dirty="0"/>
              <a:t>메인 화면</a:t>
            </a:r>
            <a:r>
              <a:rPr lang="en-US" altLang="ko-KR" sz="900" b="0" dirty="0"/>
              <a:t>(2/2)</a:t>
            </a:r>
          </a:p>
        </p:txBody>
      </p:sp>
      <p:sp>
        <p:nvSpPr>
          <p:cNvPr id="30736" name="Rectangle 4"/>
          <p:cNvSpPr>
            <a:spLocks noChangeArrowheads="1"/>
          </p:cNvSpPr>
          <p:nvPr/>
        </p:nvSpPr>
        <p:spPr>
          <a:xfrm>
            <a:off x="5435600" y="333375"/>
            <a:ext cx="1152525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en-US" altLang="ko-KR" sz="900" b="0" dirty="0"/>
              <a:t>UI-PDA-003</a:t>
            </a:r>
          </a:p>
        </p:txBody>
      </p:sp>
      <p:sp>
        <p:nvSpPr>
          <p:cNvPr id="30738" name="Rectangle 3"/>
          <p:cNvSpPr>
            <a:spLocks noChangeArrowheads="1"/>
          </p:cNvSpPr>
          <p:nvPr/>
        </p:nvSpPr>
        <p:spPr>
          <a:xfrm>
            <a:off x="468313" y="571500"/>
            <a:ext cx="5543550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r>
              <a:rPr lang="ko-KR" altLang="en-US" sz="900" dirty="0"/>
              <a:t>로그인 화면 </a:t>
            </a:r>
            <a:r>
              <a:rPr lang="en-US" altLang="ko-KR" sz="900" dirty="0"/>
              <a:t>&gt; </a:t>
            </a:r>
            <a:r>
              <a:rPr lang="ko-KR" altLang="en-US" sz="900" dirty="0"/>
              <a:t>메인 화면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>
          <a:xfrm>
            <a:off x="6588224" y="548249"/>
            <a:ext cx="2555776" cy="460683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130175" indent="-130175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marL="0" indent="0" eaLnBrk="1" hangingPunct="1">
              <a:defRPr/>
            </a:pPr>
            <a:r>
              <a:rPr lang="ko-KR" altLang="ko-KR" sz="800" b="0" dirty="0"/>
              <a:t>④</a:t>
            </a:r>
            <a:r>
              <a:rPr lang="ko-KR" altLang="en-US" sz="800" b="0" dirty="0"/>
              <a:t> 서버설정 비밀번호 입력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서버설정 비밀번호를 입력한다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endParaRPr lang="en-US" altLang="ko-KR" sz="800" b="0" dirty="0"/>
          </a:p>
          <a:p>
            <a:pPr marL="0" indent="0" eaLnBrk="1" hangingPunct="1">
              <a:defRPr/>
            </a:pPr>
            <a:r>
              <a:rPr lang="ko-KR" altLang="ko-KR" sz="800" b="0" dirty="0"/>
              <a:t>⑤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ko-KR" sz="800" b="0" dirty="0"/>
              <a:t> </a:t>
            </a:r>
            <a:r>
              <a:rPr lang="ko-KR" altLang="en-US" sz="800" b="0" dirty="0"/>
              <a:t>취소</a:t>
            </a:r>
            <a:r>
              <a:rPr lang="ko-KR" altLang="ko-KR" sz="800" b="0" dirty="0"/>
              <a:t> 버튼-클릭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창을 닫는다</a:t>
            </a:r>
            <a:r>
              <a:rPr lang="en-US" altLang="ko-KR" sz="800" b="0" dirty="0"/>
              <a:t>.</a:t>
            </a:r>
          </a:p>
          <a:p>
            <a:pPr marL="0" indent="0" eaLnBrk="1" hangingPunct="1">
              <a:defRPr/>
            </a:pPr>
            <a:endParaRPr lang="ko-KR" altLang="ko-KR" sz="800" b="0" dirty="0"/>
          </a:p>
          <a:p>
            <a:pPr marL="0" indent="0" eaLnBrk="1" hangingPunct="1">
              <a:defRPr/>
            </a:pPr>
            <a:r>
              <a:rPr lang="ko-KR" altLang="en-US" sz="800" b="0" dirty="0"/>
              <a:t>⑥ </a:t>
            </a:r>
            <a:r>
              <a:rPr lang="en-US" altLang="ko-KR" sz="800" b="0" dirty="0">
                <a:solidFill>
                  <a:srgbClr val="0070C0"/>
                </a:solidFill>
              </a:rPr>
              <a:t>(Action)</a:t>
            </a:r>
            <a:r>
              <a:rPr lang="ko-KR" altLang="ko-KR" sz="800" b="0" dirty="0"/>
              <a:t> </a:t>
            </a:r>
            <a:r>
              <a:rPr lang="ko-KR" altLang="en-US" sz="800" b="0" dirty="0"/>
              <a:t>확인</a:t>
            </a:r>
            <a:r>
              <a:rPr lang="ko-KR" altLang="ko-KR" sz="800" b="0" dirty="0"/>
              <a:t> 버튼-클릭</a:t>
            </a:r>
            <a:endParaRPr lang="en-US" altLang="ko-KR" sz="800" b="0" dirty="0"/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입력한 서버설정 비밀번호 인증을 처리한다</a:t>
            </a:r>
            <a:r>
              <a:rPr lang="en-US" altLang="ko-KR" sz="800" b="0" dirty="0"/>
              <a:t>.</a:t>
            </a:r>
          </a:p>
          <a:p>
            <a:pPr marL="171450" indent="-171450" eaLnBrk="1" hangingPunct="1">
              <a:buFontTx/>
              <a:buChar char="-"/>
              <a:defRPr/>
            </a:pPr>
            <a:r>
              <a:rPr lang="ko-KR" altLang="en-US" sz="800" b="0" dirty="0"/>
              <a:t>인증에 성공하면 서버설정</a:t>
            </a:r>
            <a:r>
              <a:rPr lang="en-US" altLang="ko-KR" sz="800" b="0" dirty="0"/>
              <a:t>(UI-PDA-002) </a:t>
            </a:r>
            <a:r>
              <a:rPr lang="ko-KR" altLang="en-US" sz="800" b="0" dirty="0"/>
              <a:t>으로 이동한다</a:t>
            </a:r>
            <a:r>
              <a:rPr lang="en-US" altLang="ko-KR" sz="800" b="0" dirty="0"/>
              <a:t>.</a:t>
            </a: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800" b="0" dirty="0">
              <a:solidFill>
                <a:srgbClr val="FF0000"/>
              </a:solidFill>
            </a:endParaRPr>
          </a:p>
          <a:p>
            <a:pPr marL="0" indent="0" eaLnBrk="1" hangingPunct="1">
              <a:defRPr/>
            </a:pPr>
            <a:endParaRPr lang="en-US" altLang="ko-KR" sz="1000" b="0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886823"/>
              </p:ext>
            </p:extLst>
          </p:nvPr>
        </p:nvGraphicFramePr>
        <p:xfrm>
          <a:off x="6594475" y="5134217"/>
          <a:ext cx="2548800" cy="1209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7170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요구사항</a:t>
                      </a:r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SFR-028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072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900" b="1" i="0" u="none" strike="noStrike" kern="1200" cap="none" spc="0" normalizeH="0" baseline="0" dirty="0"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프로세스</a:t>
                      </a:r>
                      <a:r>
                        <a:rPr kumimoji="0" lang="en-US" altLang="ko-KR" sz="900" b="1" i="0" u="none" strike="noStrike" kern="1200" cap="none" spc="0" normalizeH="0" baseline="0" dirty="0"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ko-KR" altLang="en-US" sz="9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ko-KR" alt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6595200" y="6343986"/>
          <a:ext cx="2548800" cy="253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3363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</a:rPr>
                        <a:t>보안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defRPr/>
                      </a:pPr>
                      <a:endParaRPr lang="en-US" sz="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42DD5698-3806-4DF4-84DB-4397972E5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1" y="908050"/>
            <a:ext cx="2015902" cy="3585629"/>
          </a:xfrm>
          <a:prstGeom prst="rect">
            <a:avLst/>
          </a:prstGeom>
        </p:spPr>
      </p:pic>
      <p:sp>
        <p:nvSpPr>
          <p:cNvPr id="24" name="직사각형 18">
            <a:extLst>
              <a:ext uri="{FF2B5EF4-FFF2-40B4-BE49-F238E27FC236}">
                <a16:creationId xmlns:a16="http://schemas.microsoft.com/office/drawing/2014/main" id="{F8A8B980-4887-434C-B630-D6572F300BB0}"/>
              </a:ext>
            </a:extLst>
          </p:cNvPr>
          <p:cNvSpPr>
            <a:spLocks noChangeArrowheads="1"/>
          </p:cNvSpPr>
          <p:nvPr/>
        </p:nvSpPr>
        <p:spPr>
          <a:xfrm>
            <a:off x="443705" y="2603450"/>
            <a:ext cx="1804333" cy="409036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25" name="직사각형 18">
            <a:extLst>
              <a:ext uri="{FF2B5EF4-FFF2-40B4-BE49-F238E27FC236}">
                <a16:creationId xmlns:a16="http://schemas.microsoft.com/office/drawing/2014/main" id="{855E3F64-EEBD-491D-883C-74F8A6680374}"/>
              </a:ext>
            </a:extLst>
          </p:cNvPr>
          <p:cNvSpPr>
            <a:spLocks noChangeArrowheads="1"/>
          </p:cNvSpPr>
          <p:nvPr/>
        </p:nvSpPr>
        <p:spPr>
          <a:xfrm>
            <a:off x="1445420" y="3065444"/>
            <a:ext cx="278835" cy="196390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26" name="직사각형 18">
            <a:extLst>
              <a:ext uri="{FF2B5EF4-FFF2-40B4-BE49-F238E27FC236}">
                <a16:creationId xmlns:a16="http://schemas.microsoft.com/office/drawing/2014/main" id="{43711DA0-8666-4E0C-A998-A3912BCC7BB9}"/>
              </a:ext>
            </a:extLst>
          </p:cNvPr>
          <p:cNvSpPr>
            <a:spLocks noChangeArrowheads="1"/>
          </p:cNvSpPr>
          <p:nvPr/>
        </p:nvSpPr>
        <p:spPr>
          <a:xfrm>
            <a:off x="1823150" y="3060430"/>
            <a:ext cx="278835" cy="196390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  <a:rou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rgbClr val="FF6600"/>
              </a:solidFill>
            </a:endParaRPr>
          </a:p>
        </p:txBody>
      </p:sp>
      <p:sp>
        <p:nvSpPr>
          <p:cNvPr id="38" name="Oval 111">
            <a:extLst>
              <a:ext uri="{FF2B5EF4-FFF2-40B4-BE49-F238E27FC236}">
                <a16:creationId xmlns:a16="http://schemas.microsoft.com/office/drawing/2014/main" id="{B3B45266-2525-4749-BBE8-CDACAACC7F5F}"/>
              </a:ext>
            </a:extLst>
          </p:cNvPr>
          <p:cNvSpPr>
            <a:spLocks noChangeArrowheads="1"/>
          </p:cNvSpPr>
          <p:nvPr/>
        </p:nvSpPr>
        <p:spPr>
          <a:xfrm>
            <a:off x="229435" y="2435315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4</a:t>
            </a:r>
          </a:p>
        </p:txBody>
      </p:sp>
      <p:sp>
        <p:nvSpPr>
          <p:cNvPr id="39" name="Oval 111">
            <a:extLst>
              <a:ext uri="{FF2B5EF4-FFF2-40B4-BE49-F238E27FC236}">
                <a16:creationId xmlns:a16="http://schemas.microsoft.com/office/drawing/2014/main" id="{6C24CF2A-DF34-488F-9724-BDD595251B7E}"/>
              </a:ext>
            </a:extLst>
          </p:cNvPr>
          <p:cNvSpPr>
            <a:spLocks noChangeArrowheads="1"/>
          </p:cNvSpPr>
          <p:nvPr/>
        </p:nvSpPr>
        <p:spPr>
          <a:xfrm>
            <a:off x="1299026" y="2886881"/>
            <a:ext cx="216027" cy="216027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5</a:t>
            </a:r>
          </a:p>
        </p:txBody>
      </p:sp>
      <p:sp>
        <p:nvSpPr>
          <p:cNvPr id="40" name="Oval 111">
            <a:extLst>
              <a:ext uri="{FF2B5EF4-FFF2-40B4-BE49-F238E27FC236}">
                <a16:creationId xmlns:a16="http://schemas.microsoft.com/office/drawing/2014/main" id="{B83FAF11-805F-4396-A6E8-48A923A0D98C}"/>
              </a:ext>
            </a:extLst>
          </p:cNvPr>
          <p:cNvSpPr>
            <a:spLocks noChangeArrowheads="1"/>
          </p:cNvSpPr>
          <p:nvPr/>
        </p:nvSpPr>
        <p:spPr>
          <a:xfrm>
            <a:off x="1643792" y="2892841"/>
            <a:ext cx="216027" cy="196390"/>
          </a:xfrm>
          <a:prstGeom prst="ellipse">
            <a:avLst/>
          </a:prstGeom>
          <a:solidFill>
            <a:schemeClr val="bg1"/>
          </a:solidFill>
          <a:ln w="25400">
            <a:solidFill>
              <a:srgbClr val="FF6600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ko-KR" sz="900" dirty="0">
                <a:solidFill>
                  <a:srgbClr val="FF6600"/>
                </a:solidFill>
              </a:rPr>
              <a:t>6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13CDCD4-AE4F-4993-B8A4-8F4C418245E4}"/>
              </a:ext>
            </a:extLst>
          </p:cNvPr>
          <p:cNvSpPr/>
          <p:nvPr/>
        </p:nvSpPr>
        <p:spPr>
          <a:xfrm>
            <a:off x="0" y="5157172"/>
            <a:ext cx="6588823" cy="14401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1" lang="ko-KR" altLang="en-US" sz="2000" b="1" i="0" u="none" strike="noStrike" cap="none" normalizeH="0" baseline="0">
              <a:solidFill>
                <a:schemeClr val="tx1"/>
              </a:solidFill>
              <a:effectLst/>
              <a:latin typeface="굴림"/>
              <a:ea typeface="굴림"/>
              <a:cs typeface="+mn-cs"/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6F1D3447-DA35-4BEB-BA7D-A014695D74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886507"/>
              </p:ext>
            </p:extLst>
          </p:nvPr>
        </p:nvGraphicFramePr>
        <p:xfrm>
          <a:off x="0" y="5157174"/>
          <a:ext cx="6588823" cy="14401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88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045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  <a:defRPr/>
                      </a:pPr>
                      <a:r>
                        <a:rPr lang="ko-KR" altLang="en-US" sz="900" b="1" kern="1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연관 인터페이스 정보</a:t>
                      </a:r>
                      <a:endParaRPr lang="ko-KR" altLang="ko-KR" sz="900" b="1" kern="1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8646" marR="186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9723">
                <a:tc>
                  <a:txBody>
                    <a:bodyPr/>
                    <a:lstStyle/>
                    <a:p>
                      <a:pPr marL="228600" marR="0" lvl="0" indent="-228600" algn="just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>
                          <a:tab pos="450215" algn="l"/>
                        </a:tabLst>
                        <a:defRPr/>
                      </a:pP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없음 </a:t>
                      </a: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– </a:t>
                      </a:r>
                      <a:r>
                        <a:rPr lang="ko-KR" altLang="en-US" sz="900" b="1" kern="120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  <a:cs typeface="+mn-cs"/>
                          <a:sym typeface="Wingdings"/>
                        </a:rPr>
                        <a:t>로컬 저장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  <a:cs typeface="+mn-cs"/>
                        <a:sym typeface="Wingdings"/>
                      </a:endParaRPr>
                    </a:p>
                  </a:txBody>
                  <a:tcPr marL="18646" marR="1864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141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w="med" len="med"/>
          <a:tailEnd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1" lang="ko-KR" altLang="en-US" sz="2000" b="1" i="0" u="none" strike="noStrike" cap="none" normalizeH="0" baseline="0" smtClean="0">
            <a:solidFill>
              <a:schemeClr val="tx1"/>
            </a:solidFill>
            <a:effectLst/>
            <a:latin typeface="굴림"/>
            <a:ea typeface="굴림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w="med" len="med"/>
          <a:tailEnd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1" lang="ko-KR" altLang="en-US" sz="2000" b="1" i="0" u="none" strike="noStrike" cap="none" normalizeH="0" baseline="0" smtClean="0">
            <a:solidFill>
              <a:schemeClr val="tx1"/>
            </a:solidFill>
            <a:effectLst/>
            <a:latin typeface="굴림"/>
            <a:ea typeface="굴림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6563</TotalTime>
  <Words>3923</Words>
  <Application>Microsoft Office PowerPoint</Application>
  <PresentationFormat>화면 슬라이드 쇼(4:3)</PresentationFormat>
  <Paragraphs>1429</Paragraphs>
  <Slides>35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35</vt:i4>
      </vt:variant>
    </vt:vector>
  </HeadingPairs>
  <TitlesOfParts>
    <vt:vector size="47" baseType="lpstr">
      <vt:lpstr>굴림</vt:lpstr>
      <vt:lpstr>굴림체</vt:lpstr>
      <vt:lpstr>맑은 고딕</vt:lpstr>
      <vt:lpstr>맑은고딕</vt:lpstr>
      <vt:lpstr>바탕체</vt:lpstr>
      <vt:lpstr>Arial</vt:lpstr>
      <vt:lpstr>Times New Roman</vt:lpstr>
      <vt:lpstr>Wingdings</vt:lpstr>
      <vt:lpstr>기본 디자인</vt:lpstr>
      <vt:lpstr>디자인 사용자 지정</vt:lpstr>
      <vt:lpstr>2_기본 디자인</vt:lpstr>
      <vt:lpstr>1_디자인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sjinc</cp:lastModifiedBy>
  <cp:revision>4371</cp:revision>
  <cp:lastPrinted>2020-10-06T13:29:53Z</cp:lastPrinted>
  <dcterms:created xsi:type="dcterms:W3CDTF">2005-11-18T02:06:31Z</dcterms:created>
  <dcterms:modified xsi:type="dcterms:W3CDTF">2023-11-22T02:07:06Z</dcterms:modified>
  <cp:version>1000.0000.01</cp:version>
</cp:coreProperties>
</file>