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DC71E9-F985-4656-9C40-733D6CA97D85}" v="49" dt="2021-09-10T10:01:41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59" autoAdjust="0"/>
    <p:restoredTop sz="94660"/>
  </p:normalViewPr>
  <p:slideViewPr>
    <p:cSldViewPr snapToGrid="0">
      <p:cViewPr>
        <p:scale>
          <a:sx n="66" d="100"/>
          <a:sy n="66" d="100"/>
        </p:scale>
        <p:origin x="2694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211CC-9A38-4405-8FFB-E9A434730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98BD05-45F4-4472-8603-ED85CBB56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BE664-7883-4F66-913E-C6EC488C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0C10-6E03-44CC-BDBA-7B3583495A83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36AAF0-7BBF-48EB-B6B0-EC55906A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B4946B-787B-454C-BAA2-7F997DC2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4771-3198-401B-ABEC-D74630E03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77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A5198-788C-4036-BEDE-39FD327B9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7D40EC-D98D-45B1-92BB-F7B18F9EF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625DD9-1933-4560-A2BA-735EB3557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0C10-6E03-44CC-BDBA-7B3583495A83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1666A6-1C25-4C62-B238-24CA2E295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C4D251-F8A5-4E6C-8837-68240F5E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4771-3198-401B-ABEC-D74630E03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80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02D59C-28E3-4C89-9BD5-C8D5285AF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FFA62E-E5A6-40EC-B8A6-77011C856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A115F2-C626-4BDD-82D0-498E7E6F7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0C10-6E03-44CC-BDBA-7B3583495A83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F01F84-1F06-4481-A3B6-02BF3D20B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900FA-3657-44CE-8EA0-2E0CAEFA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4771-3198-401B-ABEC-D74630E03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176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3EBA5-8460-41DE-93F5-D6F3F4043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9C0177-EB2F-4492-A356-CDE67E78D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659EA9-601A-4617-9A46-D7102969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0C10-6E03-44CC-BDBA-7B3583495A83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D01157-B539-4350-AA47-969AD33B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054017-92EE-4F47-BFD3-84736EED4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4771-3198-401B-ABEC-D74630E03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22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626A4-0297-4882-ADAA-CD164FE9C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B34424-9AE5-406C-8248-4C1888F95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D4B880-D26F-4D52-B332-932FB8B63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0C10-6E03-44CC-BDBA-7B3583495A83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EB7E33-28E5-4F31-8E66-E0772ED31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04BA6E-15AC-4D3F-8A3A-87B16E4C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4771-3198-401B-ABEC-D74630E03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5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7E7B1-173D-438E-B13F-7E9584FA5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6739D1-3E5D-439D-A240-D7C5080A5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52085D-5A4B-4A90-B5D9-5571B80D2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A30015-3367-4FB1-9CD9-C45930AE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0C10-6E03-44CC-BDBA-7B3583495A83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AA4DFB-2E8E-427A-B2C7-7BE4876BD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20C9E5-157B-469E-B5CF-8DD474FD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4771-3198-401B-ABEC-D74630E03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6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CBBA5-65B1-40F9-B1E3-2DCB68AB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DEA07E-2887-4A3F-AD4D-494FF214E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8A8C5C-E911-45D1-B29D-E8D3A2AF5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92F9A4-5DDA-42D7-869E-2E7C8269E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4DB8B5-DFB6-4E46-8512-F423BFFC70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4CE5D6-7B73-42DC-A623-9BAF3383D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0C10-6E03-44CC-BDBA-7B3583495A83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B7C046-27BC-4077-BE08-03BD53752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C19C7C-E504-4E7D-8AD6-46AD0CB85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4771-3198-401B-ABEC-D74630E03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11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9BDD2-E846-4589-BE63-23DAC4EA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E7D1AD-DA0F-47A0-B41C-834D09591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0C10-6E03-44CC-BDBA-7B3583495A83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482A30-BF28-47AF-A82E-A357B657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F8BB1F-2497-49B2-A063-362BBBDE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4771-3198-401B-ABEC-D74630E03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20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BEAE15-7CB8-4D3F-A0B5-29A39D40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0C10-6E03-44CC-BDBA-7B3583495A83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466E4C-4A97-4446-934A-C5DE676E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F3639C-24ED-497B-B2B6-8404EEE9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4771-3198-401B-ABEC-D74630E03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9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8189C-EBD4-45B2-B99A-478012A01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D5DC64-B837-44C7-BFEE-C59FD6F0E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12F25D-5BB1-4BA9-9B36-A6E456DE6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83D3BB-4488-45EC-A701-D080DC8D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0C10-6E03-44CC-BDBA-7B3583495A83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EC718F-954C-4C6F-98AE-04E72A9D9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7F471B-3D73-4974-8C68-BC7B0879F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4771-3198-401B-ABEC-D74630E03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11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5CABE-9B95-495C-9DA7-7382505C4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2C0506-B812-4E5A-8B1C-75C9E6F3A6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10C94D-694B-48F1-9339-70FB6E636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CD304E-1C9D-471D-BD4B-FF413826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0C10-6E03-44CC-BDBA-7B3583495A83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78D0AA-220E-470E-AD89-B3CA3CDF2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7E5B45-836D-43A7-B7D6-8318A6573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4771-3198-401B-ABEC-D74630E03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45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131A7A-CA78-4800-941E-427E616DB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349A2-7D91-47A5-9CBC-6C96F9A4B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B7B024-0596-48FA-ADAB-4615C8B96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40C10-6E03-44CC-BDBA-7B3583495A83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5665F0-D652-4790-83AD-9B81E6B48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F522EC-CC49-4266-948F-1B767D6F8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F4771-3198-401B-ABEC-D74630E03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153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4D7CA8F-28F9-44C4-9AB3-9733404DC400}"/>
              </a:ext>
            </a:extLst>
          </p:cNvPr>
          <p:cNvSpPr/>
          <p:nvPr/>
        </p:nvSpPr>
        <p:spPr>
          <a:xfrm>
            <a:off x="3723769" y="4314322"/>
            <a:ext cx="4239131" cy="37374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School </a:t>
            </a:r>
          </a:p>
          <a:p>
            <a:endParaRPr lang="en-US" altLang="ko-KR" dirty="0">
              <a:solidFill>
                <a:schemeClr val="accent1"/>
              </a:solidFill>
            </a:endParaRPr>
          </a:p>
          <a:p>
            <a:r>
              <a:rPr lang="ko-KR" altLang="en-US" dirty="0">
                <a:solidFill>
                  <a:schemeClr val="accent1"/>
                </a:solidFill>
              </a:rPr>
              <a:t>상위기관 코드</a:t>
            </a:r>
            <a:r>
              <a:rPr lang="en-US" altLang="ko-KR" dirty="0">
                <a:solidFill>
                  <a:schemeClr val="accent1"/>
                </a:solidFill>
              </a:rPr>
              <a:t>:</a:t>
            </a:r>
          </a:p>
          <a:p>
            <a:r>
              <a:rPr lang="ko-KR" altLang="en-US" dirty="0"/>
              <a:t>기관코드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우편번호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소재지</a:t>
            </a:r>
            <a:r>
              <a:rPr lang="en-US" altLang="ko-KR" dirty="0"/>
              <a:t>:</a:t>
            </a:r>
          </a:p>
          <a:p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소재지 코드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국가 기초 구역 번호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학교명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학교 구분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재임교원 수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학교 예산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학교 전체 학생수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서울대 합격자 수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716767-09B1-4A72-8042-4F2F092C4A80}"/>
              </a:ext>
            </a:extLst>
          </p:cNvPr>
          <p:cNvSpPr/>
          <p:nvPr/>
        </p:nvSpPr>
        <p:spPr>
          <a:xfrm>
            <a:off x="208546" y="368968"/>
            <a:ext cx="2438401" cy="26950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주변 환경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국가기초구역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번호</a:t>
            </a:r>
            <a:r>
              <a:rPr lang="en-US" altLang="ko-KR" dirty="0">
                <a:solidFill>
                  <a:srgbClr val="FF0000"/>
                </a:solidFill>
              </a:rPr>
              <a:t>):</a:t>
            </a:r>
          </a:p>
          <a:p>
            <a:r>
              <a:rPr lang="ko-KR" altLang="en-US" dirty="0"/>
              <a:t>소재지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지하철 역 개수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버스노선 수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유흥시설 수</a:t>
            </a:r>
            <a:endParaRPr lang="en-US" altLang="ko-KR" dirty="0"/>
          </a:p>
          <a:p>
            <a:r>
              <a:rPr lang="ko-KR" altLang="en-US" dirty="0"/>
              <a:t>생활 쉼터 수 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F2A8FE-4022-4066-A9C7-C1C557E4F631}"/>
              </a:ext>
            </a:extLst>
          </p:cNvPr>
          <p:cNvSpPr/>
          <p:nvPr/>
        </p:nvSpPr>
        <p:spPr>
          <a:xfrm>
            <a:off x="8871279" y="288759"/>
            <a:ext cx="3112172" cy="3060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교육관련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국가 기초구역번호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</a:p>
          <a:p>
            <a:r>
              <a:rPr lang="ko-KR" altLang="en-US" dirty="0"/>
              <a:t>교육관련시설 수</a:t>
            </a:r>
            <a:r>
              <a:rPr lang="en-US" altLang="ko-KR" dirty="0"/>
              <a:t>( </a:t>
            </a:r>
            <a:r>
              <a:rPr lang="ko-KR" altLang="en-US" dirty="0"/>
              <a:t>학원</a:t>
            </a:r>
            <a:r>
              <a:rPr lang="en-US" altLang="ko-KR" dirty="0"/>
              <a:t>, </a:t>
            </a:r>
            <a:r>
              <a:rPr lang="ko-KR" altLang="en-US" dirty="0"/>
              <a:t>독서실</a:t>
            </a:r>
            <a:r>
              <a:rPr lang="en-US" altLang="ko-KR" dirty="0"/>
              <a:t>, </a:t>
            </a:r>
            <a:r>
              <a:rPr lang="ko-KR" altLang="en-US" dirty="0"/>
              <a:t>교습소</a:t>
            </a:r>
            <a:r>
              <a:rPr lang="en-US" altLang="ko-KR" dirty="0"/>
              <a:t>):</a:t>
            </a:r>
          </a:p>
          <a:p>
            <a:r>
              <a:rPr lang="ko-KR" altLang="en-US" dirty="0"/>
              <a:t>과외 활성도 </a:t>
            </a:r>
            <a:r>
              <a:rPr lang="en-US" altLang="ko-KR" dirty="0"/>
              <a:t>(</a:t>
            </a:r>
            <a:r>
              <a:rPr lang="ko-KR" altLang="en-US" dirty="0"/>
              <a:t>카페</a:t>
            </a:r>
            <a:r>
              <a:rPr lang="en-US" altLang="ko-KR" dirty="0"/>
              <a:t>,</a:t>
            </a:r>
            <a:r>
              <a:rPr lang="ko-KR" altLang="en-US" dirty="0"/>
              <a:t>어플 </a:t>
            </a:r>
            <a:r>
              <a:rPr lang="ko-KR" altLang="en-US" dirty="0" err="1"/>
              <a:t>크롤링</a:t>
            </a:r>
            <a:r>
              <a:rPr lang="ko-KR" altLang="en-US" dirty="0"/>
              <a:t> 수</a:t>
            </a:r>
            <a:r>
              <a:rPr lang="en-US" altLang="ko-KR" dirty="0"/>
              <a:t>):</a:t>
            </a:r>
          </a:p>
          <a:p>
            <a:r>
              <a:rPr lang="ko-KR" altLang="en-US" dirty="0"/>
              <a:t>사교육비 지출액 구 평균</a:t>
            </a:r>
            <a:r>
              <a:rPr lang="en-US" altLang="ko-KR" dirty="0"/>
              <a:t>:</a:t>
            </a:r>
          </a:p>
          <a:p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925655-3165-4A26-A773-B598BAC35A79}"/>
              </a:ext>
            </a:extLst>
          </p:cNvPr>
          <p:cNvSpPr/>
          <p:nvPr/>
        </p:nvSpPr>
        <p:spPr>
          <a:xfrm>
            <a:off x="8871280" y="4015205"/>
            <a:ext cx="3112171" cy="2699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학생 개인적 특성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국가 기초 구역 번호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청소년 </a:t>
            </a:r>
            <a:r>
              <a:rPr lang="ko-KR" altLang="en-US" dirty="0" err="1"/>
              <a:t>범죄율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자퇴</a:t>
            </a:r>
            <a:r>
              <a:rPr lang="en-US" altLang="ko-KR" dirty="0"/>
              <a:t>, </a:t>
            </a:r>
            <a:r>
              <a:rPr lang="ko-KR" altLang="en-US" dirty="0"/>
              <a:t>퇴학 율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이륜차 등록 수</a:t>
            </a:r>
            <a:r>
              <a:rPr lang="en-US" altLang="ko-KR" dirty="0"/>
              <a:t>(</a:t>
            </a:r>
            <a:r>
              <a:rPr lang="ko-KR" altLang="en-US" dirty="0"/>
              <a:t>청소년만</a:t>
            </a:r>
            <a:r>
              <a:rPr lang="en-US" altLang="ko-KR" dirty="0"/>
              <a:t>):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97592F-0320-4F49-9104-F1905FE3DACB}"/>
              </a:ext>
            </a:extLst>
          </p:cNvPr>
          <p:cNvSpPr/>
          <p:nvPr/>
        </p:nvSpPr>
        <p:spPr>
          <a:xfrm>
            <a:off x="128337" y="3429000"/>
            <a:ext cx="2438401" cy="2699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가구 정보</a:t>
            </a:r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국가 기초구역번호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</a:p>
          <a:p>
            <a:r>
              <a:rPr lang="ko-KR" altLang="en-US" dirty="0"/>
              <a:t>공시지가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집값 평균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가계 평균소득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사교육비 지출액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형제 수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ko-KR" altLang="en-US" dirty="0"/>
              <a:t>부모의 최종학력</a:t>
            </a:r>
            <a:r>
              <a:rPr lang="en-US" altLang="ko-KR" dirty="0"/>
              <a:t>(</a:t>
            </a:r>
            <a:r>
              <a:rPr lang="ko-KR" altLang="en-US" dirty="0"/>
              <a:t>있다면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AED234-1A3A-4E0D-BF65-B609B6838AA8}"/>
              </a:ext>
            </a:extLst>
          </p:cNvPr>
          <p:cNvSpPr/>
          <p:nvPr/>
        </p:nvSpPr>
        <p:spPr>
          <a:xfrm>
            <a:off x="4162922" y="24063"/>
            <a:ext cx="3112172" cy="14999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교육청 관련</a:t>
            </a:r>
            <a:endParaRPr lang="en-US" altLang="ko-KR" dirty="0"/>
          </a:p>
          <a:p>
            <a:r>
              <a:rPr lang="ko-KR" altLang="en-US" dirty="0">
                <a:solidFill>
                  <a:schemeClr val="accent1"/>
                </a:solidFill>
              </a:rPr>
              <a:t>상위 기관 코드</a:t>
            </a:r>
            <a:r>
              <a:rPr lang="en-US" altLang="ko-KR" dirty="0">
                <a:solidFill>
                  <a:schemeClr val="accent1"/>
                </a:solidFill>
              </a:rPr>
              <a:t>: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교육청 예산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교육청 직원 수 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319E91-96A0-44A1-A187-1A71DC2065F0}"/>
              </a:ext>
            </a:extLst>
          </p:cNvPr>
          <p:cNvSpPr/>
          <p:nvPr/>
        </p:nvSpPr>
        <p:spPr>
          <a:xfrm>
            <a:off x="2846138" y="-1255293"/>
            <a:ext cx="7010400" cy="8275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학군의 발달 정도 예측 </a:t>
            </a:r>
            <a:r>
              <a:rPr lang="en-US" altLang="ko-KR" dirty="0">
                <a:solidFill>
                  <a:schemeClr val="tx1"/>
                </a:solidFill>
              </a:rPr>
              <a:t>-&gt; </a:t>
            </a:r>
            <a:r>
              <a:rPr lang="ko-KR" altLang="en-US">
                <a:solidFill>
                  <a:schemeClr val="tx1"/>
                </a:solidFill>
              </a:rPr>
              <a:t>입시 실적을 통해 파악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96A6161-47F1-40A3-92F5-A4B775C938FE}"/>
              </a:ext>
            </a:extLst>
          </p:cNvPr>
          <p:cNvSpPr/>
          <p:nvPr/>
        </p:nvSpPr>
        <p:spPr>
          <a:xfrm>
            <a:off x="-5680236" y="-647653"/>
            <a:ext cx="4980402" cy="5315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Need!!</a:t>
            </a:r>
          </a:p>
          <a:p>
            <a:pPr algn="ctr"/>
            <a:r>
              <a:rPr lang="ko-KR" altLang="en-US" dirty="0"/>
              <a:t>서울대 합격자 수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그리고 </a:t>
            </a:r>
            <a:r>
              <a:rPr lang="ko-KR" altLang="en-US" dirty="0" err="1"/>
              <a:t>그리고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중학교에서 특목고</a:t>
            </a:r>
            <a:r>
              <a:rPr lang="en-US" altLang="ko-KR" dirty="0"/>
              <a:t>, </a:t>
            </a:r>
            <a:r>
              <a:rPr lang="ko-KR" altLang="en-US" dirty="0" err="1"/>
              <a:t>자사고</a:t>
            </a:r>
            <a:r>
              <a:rPr lang="ko-KR" altLang="en-US" dirty="0"/>
              <a:t> 진학률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+a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목적변수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8A532C-2CA7-4F1B-8752-80EB2900A46F}"/>
              </a:ext>
            </a:extLst>
          </p:cNvPr>
          <p:cNvSpPr/>
          <p:nvPr/>
        </p:nvSpPr>
        <p:spPr>
          <a:xfrm>
            <a:off x="4162923" y="1956468"/>
            <a:ext cx="3112172" cy="17626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지역</a:t>
            </a:r>
            <a:endParaRPr lang="en-US" altLang="ko-KR" dirty="0"/>
          </a:p>
          <a:p>
            <a:r>
              <a:rPr lang="ko-KR" altLang="en-US" dirty="0">
                <a:solidFill>
                  <a:schemeClr val="tx1"/>
                </a:solidFill>
              </a:rPr>
              <a:t>소재지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국가 기초 구역 번호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특목고 진학률 평균</a:t>
            </a:r>
            <a:r>
              <a:rPr lang="en-US" altLang="ko-KR" dirty="0">
                <a:solidFill>
                  <a:schemeClr val="tx1"/>
                </a:solidFill>
              </a:rPr>
              <a:t>???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서울대 합격자수 합계</a:t>
            </a:r>
            <a:r>
              <a:rPr lang="en-US" altLang="ko-KR" dirty="0">
                <a:solidFill>
                  <a:schemeClr val="tx1"/>
                </a:solidFill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996885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F430B04F5AB0F4688C2E4426D959A44" ma:contentTypeVersion="2" ma:contentTypeDescription="새 문서를 만듭니다." ma:contentTypeScope="" ma:versionID="f7b7a5e10ebb8cc15cb05a72c409fbdc">
  <xsd:schema xmlns:xsd="http://www.w3.org/2001/XMLSchema" xmlns:xs="http://www.w3.org/2001/XMLSchema" xmlns:p="http://schemas.microsoft.com/office/2006/metadata/properties" xmlns:ns3="3a3acd9b-2cb4-42d5-9200-f3e0136a21e4" targetNamespace="http://schemas.microsoft.com/office/2006/metadata/properties" ma:root="true" ma:fieldsID="8e068e188ace5e5c31dba331e2a6f259" ns3:_="">
    <xsd:import namespace="3a3acd9b-2cb4-42d5-9200-f3e0136a21e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3acd9b-2cb4-42d5-9200-f3e0136a21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D00646-E2ED-414A-9DA7-350B7FED73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FB2DDC-0EAE-4EDC-9081-BB951B7BF00A}">
  <ds:schemaRefs>
    <ds:schemaRef ds:uri="3a3acd9b-2cb4-42d5-9200-f3e0136a21e4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B4BDB71-4F14-492F-A455-8B4651B57D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3acd9b-2cb4-42d5-9200-f3e0136a21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185</Words>
  <Application>Microsoft Office PowerPoint</Application>
  <PresentationFormat>와이드스크린</PresentationFormat>
  <Paragraphs>71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LEEDAEGYEONG</dc:creator>
  <cp:lastModifiedBy>LEEDAEGYEONG</cp:lastModifiedBy>
  <cp:revision>4</cp:revision>
  <dcterms:created xsi:type="dcterms:W3CDTF">2021-09-10T08:12:08Z</dcterms:created>
  <dcterms:modified xsi:type="dcterms:W3CDTF">2021-09-10T13:00:56Z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0x0101000F430B04F5AB0F4688C2E4426D959A44</vt:lpwstr>
  </property>
</Properties>
</file>