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sldIdLst>
    <p:sldId id="258" r:id="rId2"/>
    <p:sldId id="286" r:id="rId3"/>
    <p:sldId id="259" r:id="rId4"/>
    <p:sldId id="289" r:id="rId5"/>
    <p:sldId id="288" r:id="rId6"/>
    <p:sldId id="287" r:id="rId7"/>
    <p:sldId id="297" r:id="rId8"/>
    <p:sldId id="299" r:id="rId9"/>
    <p:sldId id="315" r:id="rId10"/>
    <p:sldId id="302" r:id="rId11"/>
    <p:sldId id="301" r:id="rId12"/>
    <p:sldId id="304" r:id="rId13"/>
    <p:sldId id="312" r:id="rId14"/>
    <p:sldId id="306" r:id="rId15"/>
    <p:sldId id="303" r:id="rId16"/>
    <p:sldId id="309" r:id="rId17"/>
    <p:sldId id="310" r:id="rId18"/>
    <p:sldId id="311" r:id="rId19"/>
    <p:sldId id="318" r:id="rId20"/>
    <p:sldId id="317" r:id="rId21"/>
    <p:sldId id="322" r:id="rId22"/>
    <p:sldId id="319" r:id="rId23"/>
    <p:sldId id="320" r:id="rId24"/>
    <p:sldId id="321" r:id="rId25"/>
    <p:sldId id="293" r:id="rId26"/>
    <p:sldId id="294" r:id="rId27"/>
    <p:sldId id="262" r:id="rId28"/>
    <p:sldId id="263" r:id="rId29"/>
  </p:sldIdLst>
  <p:sldSz cx="12192000" cy="6858000"/>
  <p:notesSz cx="6858000" cy="9144000"/>
  <p:embeddedFontLst>
    <p:embeddedFont>
      <p:font typeface="Arial Black" panose="020B0A04020102020204" pitchFamily="34" charset="0"/>
      <p:bold r:id="rId31"/>
    </p:embeddedFont>
    <p:embeddedFont>
      <p:font typeface="나눔고딕 ExtraBold" panose="020D0904000000000000" pitchFamily="50" charset="-127"/>
      <p:bold r:id="rId32"/>
    </p:embeddedFont>
    <p:embeddedFont>
      <p:font typeface="나눔스퀘어 Bold" panose="020B0600000101010101" pitchFamily="50" charset="-127"/>
      <p:bold r:id="rId33"/>
    </p:embeddedFont>
    <p:embeddedFont>
      <p:font typeface="나눔스퀘어 ExtraBold" panose="020B0600000101010101" pitchFamily="50" charset="-127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5ACBF0"/>
          </p15:clr>
        </p15:guide>
        <p15:guide id="2" orient="horz" pos="2160">
          <p15:clr>
            <a:srgbClr val="A4A3A4"/>
          </p15:clr>
        </p15:guide>
        <p15:guide id="3" pos="7469" userDrawn="1">
          <p15:clr>
            <a:srgbClr val="A4A3A4"/>
          </p15:clr>
        </p15:guide>
        <p15:guide id="5" orient="horz" pos="3974" userDrawn="1">
          <p15:clr>
            <a:srgbClr val="F26B43"/>
          </p15:clr>
        </p15:guide>
        <p15:guide id="6" orient="horz" pos="2092" userDrawn="1">
          <p15:clr>
            <a:srgbClr val="A4A3A4"/>
          </p15:clr>
        </p15:guide>
        <p15:guide id="8" pos="3840" userDrawn="1">
          <p15:clr>
            <a:srgbClr val="5ACBF0"/>
          </p15:clr>
        </p15:guide>
        <p15:guide id="10" pos="665" userDrawn="1">
          <p15:clr>
            <a:srgbClr val="5ACBF0"/>
          </p15:clr>
        </p15:guide>
        <p15:guide id="11" orient="horz" pos="1434" userDrawn="1">
          <p15:clr>
            <a:srgbClr val="A4A3A4"/>
          </p15:clr>
        </p15:guide>
        <p15:guide id="12" orient="horz" pos="1525" userDrawn="1">
          <p15:clr>
            <a:srgbClr val="F26B43"/>
          </p15:clr>
        </p15:guide>
        <p15:guide id="14" pos="7287" userDrawn="1">
          <p15:clr>
            <a:srgbClr val="5ACBF0"/>
          </p15:clr>
        </p15:guide>
        <p15:guide id="18" orient="horz" pos="3385" userDrawn="1">
          <p15:clr>
            <a:srgbClr val="F26B43"/>
          </p15:clr>
        </p15:guide>
        <p15:guide id="19" orient="horz" pos="3634" userDrawn="1">
          <p15:clr>
            <a:srgbClr val="A4A3A4"/>
          </p15:clr>
        </p15:guide>
        <p15:guide id="20" pos="4294" userDrawn="1">
          <p15:clr>
            <a:srgbClr val="5ACBF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ADC"/>
    <a:srgbClr val="A03434"/>
    <a:srgbClr val="E18C8C"/>
    <a:srgbClr val="E18A8A"/>
    <a:srgbClr val="3B75AF"/>
    <a:srgbClr val="CDD1D1"/>
    <a:srgbClr val="295357"/>
    <a:srgbClr val="76AEB4"/>
    <a:srgbClr val="ACD9DE"/>
    <a:srgbClr val="9F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0515" autoAdjust="0"/>
  </p:normalViewPr>
  <p:slideViewPr>
    <p:cSldViewPr snapToGrid="0">
      <p:cViewPr>
        <p:scale>
          <a:sx n="100" d="100"/>
          <a:sy n="100" d="100"/>
        </p:scale>
        <p:origin x="1248" y="72"/>
      </p:cViewPr>
      <p:guideLst>
        <p:guide pos="483"/>
        <p:guide orient="horz" pos="2160"/>
        <p:guide pos="7469"/>
        <p:guide orient="horz" pos="3974"/>
        <p:guide orient="horz" pos="2092"/>
        <p:guide pos="3840"/>
        <p:guide pos="665"/>
        <p:guide orient="horz" pos="1434"/>
        <p:guide orient="horz" pos="1525"/>
        <p:guide pos="7287"/>
        <p:guide orient="horz" pos="3385"/>
        <p:guide orient="horz" pos="3634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inju" userId="6070410da57cddc4" providerId="LiveId" clId="{9210B700-2557-47F5-8492-6C46EFB035AC}"/>
    <pc:docChg chg="undo custSel addSld delSld modSld">
      <pc:chgData name="kim jinju" userId="6070410da57cddc4" providerId="LiveId" clId="{9210B700-2557-47F5-8492-6C46EFB035AC}" dt="2021-08-20T12:04:31.134" v="713" actId="47"/>
      <pc:docMkLst>
        <pc:docMk/>
      </pc:docMkLst>
      <pc:sldChg chg="modSp mod">
        <pc:chgData name="kim jinju" userId="6070410da57cddc4" providerId="LiveId" clId="{9210B700-2557-47F5-8492-6C46EFB035AC}" dt="2021-08-20T11:50:16.751" v="419" actId="20577"/>
        <pc:sldMkLst>
          <pc:docMk/>
          <pc:sldMk cId="560007241" sldId="263"/>
        </pc:sldMkLst>
        <pc:spChg chg="mod">
          <ac:chgData name="kim jinju" userId="6070410da57cddc4" providerId="LiveId" clId="{9210B700-2557-47F5-8492-6C46EFB035AC}" dt="2021-08-20T11:46:12.732" v="226"/>
          <ac:spMkLst>
            <pc:docMk/>
            <pc:sldMk cId="560007241" sldId="263"/>
            <ac:spMk id="3" creationId="{EB0C8B19-3E15-4464-B9E0-4E241F094393}"/>
          </ac:spMkLst>
        </pc:spChg>
        <pc:spChg chg="mod">
          <ac:chgData name="kim jinju" userId="6070410da57cddc4" providerId="LiveId" clId="{9210B700-2557-47F5-8492-6C46EFB035AC}" dt="2021-08-20T11:50:16.751" v="419" actId="20577"/>
          <ac:spMkLst>
            <pc:docMk/>
            <pc:sldMk cId="560007241" sldId="263"/>
            <ac:spMk id="7" creationId="{6FBE01C6-3AC4-4876-BD04-262E642A8B69}"/>
          </ac:spMkLst>
        </pc:spChg>
        <pc:spChg chg="mod">
          <ac:chgData name="kim jinju" userId="6070410da57cddc4" providerId="LiveId" clId="{9210B700-2557-47F5-8492-6C46EFB035AC}" dt="2021-08-20T11:49:55.660" v="401" actId="20577"/>
          <ac:spMkLst>
            <pc:docMk/>
            <pc:sldMk cId="560007241" sldId="263"/>
            <ac:spMk id="8" creationId="{5F2EBA73-5175-49F5-9015-5070B289912A}"/>
          </ac:spMkLst>
        </pc:spChg>
      </pc:sldChg>
      <pc:sldChg chg="addSp delSp modSp mod">
        <pc:chgData name="kim jinju" userId="6070410da57cddc4" providerId="LiveId" clId="{9210B700-2557-47F5-8492-6C46EFB035AC}" dt="2021-08-20T11:44:38.611" v="90" actId="1037"/>
        <pc:sldMkLst>
          <pc:docMk/>
          <pc:sldMk cId="2011911906" sldId="288"/>
        </pc:sldMkLst>
        <pc:spChg chg="mod">
          <ac:chgData name="kim jinju" userId="6070410da57cddc4" providerId="LiveId" clId="{9210B700-2557-47F5-8492-6C46EFB035AC}" dt="2021-08-20T11:44:38.611" v="90" actId="1037"/>
          <ac:spMkLst>
            <pc:docMk/>
            <pc:sldMk cId="2011911906" sldId="288"/>
            <ac:spMk id="71" creationId="{5138CA21-2B8B-48D6-A3B5-20FB7F28E1BE}"/>
          </ac:spMkLst>
        </pc:spChg>
        <pc:spChg chg="mod">
          <ac:chgData name="kim jinju" userId="6070410da57cddc4" providerId="LiveId" clId="{9210B700-2557-47F5-8492-6C46EFB035AC}" dt="2021-08-20T11:44:38.611" v="90" actId="1037"/>
          <ac:spMkLst>
            <pc:docMk/>
            <pc:sldMk cId="2011911906" sldId="288"/>
            <ac:spMk id="72" creationId="{2612C56A-1650-4697-A218-F4B097D5644F}"/>
          </ac:spMkLst>
        </pc:spChg>
        <pc:spChg chg="mod">
          <ac:chgData name="kim jinju" userId="6070410da57cddc4" providerId="LiveId" clId="{9210B700-2557-47F5-8492-6C46EFB035AC}" dt="2021-08-20T11:44:38.611" v="90" actId="1037"/>
          <ac:spMkLst>
            <pc:docMk/>
            <pc:sldMk cId="2011911906" sldId="288"/>
            <ac:spMk id="73" creationId="{5BBAA8A1-A5A0-4EEA-AD9A-0816EA04C299}"/>
          </ac:spMkLst>
        </pc:spChg>
        <pc:spChg chg="mod">
          <ac:chgData name="kim jinju" userId="6070410da57cddc4" providerId="LiveId" clId="{9210B700-2557-47F5-8492-6C46EFB035AC}" dt="2021-08-20T11:42:08.653" v="0" actId="164"/>
          <ac:spMkLst>
            <pc:docMk/>
            <pc:sldMk cId="2011911906" sldId="288"/>
            <ac:spMk id="78" creationId="{62E2F0C6-2997-40D1-87FE-056268ED294E}"/>
          </ac:spMkLst>
        </pc:spChg>
        <pc:spChg chg="mod">
          <ac:chgData name="kim jinju" userId="6070410da57cddc4" providerId="LiveId" clId="{9210B700-2557-47F5-8492-6C46EFB035AC}" dt="2021-08-20T11:42:08.653" v="0" actId="164"/>
          <ac:spMkLst>
            <pc:docMk/>
            <pc:sldMk cId="2011911906" sldId="288"/>
            <ac:spMk id="79" creationId="{CC47D3AA-893C-48AB-A4D1-00A209EC908E}"/>
          </ac:spMkLst>
        </pc:spChg>
        <pc:spChg chg="mod">
          <ac:chgData name="kim jinju" userId="6070410da57cddc4" providerId="LiveId" clId="{9210B700-2557-47F5-8492-6C46EFB035AC}" dt="2021-08-20T11:42:08.653" v="0" actId="164"/>
          <ac:spMkLst>
            <pc:docMk/>
            <pc:sldMk cId="2011911906" sldId="288"/>
            <ac:spMk id="82" creationId="{EE2DD272-D65D-4CBF-9E53-328FE1CC76EC}"/>
          </ac:spMkLst>
        </pc:spChg>
        <pc:spChg chg="mod">
          <ac:chgData name="kim jinju" userId="6070410da57cddc4" providerId="LiveId" clId="{9210B700-2557-47F5-8492-6C46EFB035AC}" dt="2021-08-20T11:42:08.653" v="0" actId="164"/>
          <ac:spMkLst>
            <pc:docMk/>
            <pc:sldMk cId="2011911906" sldId="288"/>
            <ac:spMk id="83" creationId="{D43349AA-8147-4881-983A-28D696FC688A}"/>
          </ac:spMkLst>
        </pc:spChg>
        <pc:spChg chg="mod">
          <ac:chgData name="kim jinju" userId="6070410da57cddc4" providerId="LiveId" clId="{9210B700-2557-47F5-8492-6C46EFB035AC}" dt="2021-08-20T11:42:46" v="36" actId="1076"/>
          <ac:spMkLst>
            <pc:docMk/>
            <pc:sldMk cId="2011911906" sldId="288"/>
            <ac:spMk id="94" creationId="{A0D5B0BC-E7E7-4032-9673-413032B6E32B}"/>
          </ac:spMkLst>
        </pc:spChg>
        <pc:grpChg chg="mod">
          <ac:chgData name="kim jinju" userId="6070410da57cddc4" providerId="LiveId" clId="{9210B700-2557-47F5-8492-6C46EFB035AC}" dt="2021-08-20T11:42:08.653" v="0" actId="164"/>
          <ac:grpSpMkLst>
            <pc:docMk/>
            <pc:sldMk cId="2011911906" sldId="288"/>
            <ac:grpSpMk id="20" creationId="{FDC60297-8062-4722-903F-98E364F2B4E5}"/>
          </ac:grpSpMkLst>
        </pc:grpChg>
        <pc:grpChg chg="mod">
          <ac:chgData name="kim jinju" userId="6070410da57cddc4" providerId="LiveId" clId="{9210B700-2557-47F5-8492-6C46EFB035AC}" dt="2021-08-20T11:42:08.653" v="0" actId="164"/>
          <ac:grpSpMkLst>
            <pc:docMk/>
            <pc:sldMk cId="2011911906" sldId="288"/>
            <ac:grpSpMk id="21" creationId="{0DB37383-FBF1-4C7E-BC9D-ED3E596B0997}"/>
          </ac:grpSpMkLst>
        </pc:grpChg>
        <pc:grpChg chg="mod">
          <ac:chgData name="kim jinju" userId="6070410da57cddc4" providerId="LiveId" clId="{9210B700-2557-47F5-8492-6C46EFB035AC}" dt="2021-08-20T11:42:08.653" v="0" actId="164"/>
          <ac:grpSpMkLst>
            <pc:docMk/>
            <pc:sldMk cId="2011911906" sldId="288"/>
            <ac:grpSpMk id="23" creationId="{75BAE482-DE08-4ED6-A3D8-07F8F82D5316}"/>
          </ac:grpSpMkLst>
        </pc:grpChg>
        <pc:grpChg chg="mod">
          <ac:chgData name="kim jinju" userId="6070410da57cddc4" providerId="LiveId" clId="{9210B700-2557-47F5-8492-6C46EFB035AC}" dt="2021-08-20T11:42:08.653" v="0" actId="164"/>
          <ac:grpSpMkLst>
            <pc:docMk/>
            <pc:sldMk cId="2011911906" sldId="288"/>
            <ac:grpSpMk id="24" creationId="{60A2FB94-F088-41FF-A7D0-EB256EE82763}"/>
          </ac:grpSpMkLst>
        </pc:grpChg>
        <pc:grpChg chg="mod">
          <ac:chgData name="kim jinju" userId="6070410da57cddc4" providerId="LiveId" clId="{9210B700-2557-47F5-8492-6C46EFB035AC}" dt="2021-08-20T11:42:08.653" v="0" actId="164"/>
          <ac:grpSpMkLst>
            <pc:docMk/>
            <pc:sldMk cId="2011911906" sldId="288"/>
            <ac:grpSpMk id="90" creationId="{CE77B449-3253-4620-96F0-4FBDC39E0A0E}"/>
          </ac:grpSpMkLst>
        </pc:grpChg>
        <pc:grpChg chg="add mod">
          <ac:chgData name="kim jinju" userId="6070410da57cddc4" providerId="LiveId" clId="{9210B700-2557-47F5-8492-6C46EFB035AC}" dt="2021-08-20T11:42:25.936" v="34" actId="14100"/>
          <ac:grpSpMkLst>
            <pc:docMk/>
            <pc:sldMk cId="2011911906" sldId="288"/>
            <ac:grpSpMk id="91" creationId="{4C3932BF-E83C-425F-A69B-69822277806F}"/>
          </ac:grpSpMkLst>
        </pc:grpChg>
        <pc:grpChg chg="add del mod">
          <ac:chgData name="kim jinju" userId="6070410da57cddc4" providerId="LiveId" clId="{9210B700-2557-47F5-8492-6C46EFB035AC}" dt="2021-08-20T11:44:17.617" v="76" actId="478"/>
          <ac:grpSpMkLst>
            <pc:docMk/>
            <pc:sldMk cId="2011911906" sldId="288"/>
            <ac:grpSpMk id="93" creationId="{DA54C093-7E26-4829-9C1E-8AFC27999F2C}"/>
          </ac:grpSpMkLst>
        </pc:grpChg>
        <pc:picChg chg="mod">
          <ac:chgData name="kim jinju" userId="6070410da57cddc4" providerId="LiveId" clId="{9210B700-2557-47F5-8492-6C46EFB035AC}" dt="2021-08-20T11:42:46" v="36" actId="1076"/>
          <ac:picMkLst>
            <pc:docMk/>
            <pc:sldMk cId="2011911906" sldId="288"/>
            <ac:picMk id="95" creationId="{68271E04-697B-4A67-868C-62E631AEA23A}"/>
          </ac:picMkLst>
        </pc:picChg>
        <pc:picChg chg="add del mod">
          <ac:chgData name="kim jinju" userId="6070410da57cddc4" providerId="LiveId" clId="{9210B700-2557-47F5-8492-6C46EFB035AC}" dt="2021-08-20T11:43:38.884" v="70" actId="22"/>
          <ac:picMkLst>
            <pc:docMk/>
            <pc:sldMk cId="2011911906" sldId="288"/>
            <ac:picMk id="96" creationId="{000DA94E-B852-4546-AC3B-C81DDEB3B9BB}"/>
          </ac:picMkLst>
        </pc:picChg>
      </pc:sldChg>
      <pc:sldChg chg="addSp delSp modSp mod">
        <pc:chgData name="kim jinju" userId="6070410da57cddc4" providerId="LiveId" clId="{9210B700-2557-47F5-8492-6C46EFB035AC}" dt="2021-08-20T11:44:10.947" v="75" actId="478"/>
        <pc:sldMkLst>
          <pc:docMk/>
          <pc:sldMk cId="4168598136" sldId="289"/>
        </pc:sldMkLst>
        <pc:grpChg chg="mod">
          <ac:chgData name="kim jinju" userId="6070410da57cddc4" providerId="LiveId" clId="{9210B700-2557-47F5-8492-6C46EFB035AC}" dt="2021-08-20T11:44:10.768" v="74" actId="1035"/>
          <ac:grpSpMkLst>
            <pc:docMk/>
            <pc:sldMk cId="4168598136" sldId="289"/>
            <ac:grpSpMk id="14" creationId="{ACA87774-86A5-4D79-B85A-4BEE424B7536}"/>
          </ac:grpSpMkLst>
        </pc:grpChg>
        <pc:grpChg chg="add del">
          <ac:chgData name="kim jinju" userId="6070410da57cddc4" providerId="LiveId" clId="{9210B700-2557-47F5-8492-6C46EFB035AC}" dt="2021-08-20T11:44:10.947" v="75" actId="478"/>
          <ac:grpSpMkLst>
            <pc:docMk/>
            <pc:sldMk cId="4168598136" sldId="289"/>
            <ac:grpSpMk id="33" creationId="{39B4B1E5-4B01-49C6-B252-E1E8888A4AF9}"/>
          </ac:grpSpMkLst>
        </pc:grpChg>
      </pc:sldChg>
      <pc:sldChg chg="modSp mod">
        <pc:chgData name="kim jinju" userId="6070410da57cddc4" providerId="LiveId" clId="{9210B700-2557-47F5-8492-6C46EFB035AC}" dt="2021-08-20T11:45:35.812" v="107"/>
        <pc:sldMkLst>
          <pc:docMk/>
          <pc:sldMk cId="3949420962" sldId="294"/>
        </pc:sldMkLst>
        <pc:spChg chg="mod">
          <ac:chgData name="kim jinju" userId="6070410da57cddc4" providerId="LiveId" clId="{9210B700-2557-47F5-8492-6C46EFB035AC}" dt="2021-08-20T11:45:35.812" v="107"/>
          <ac:spMkLst>
            <pc:docMk/>
            <pc:sldMk cId="3949420962" sldId="294"/>
            <ac:spMk id="16" creationId="{12A0D69D-3ED8-4B6D-94CA-90FE082F820E}"/>
          </ac:spMkLst>
        </pc:spChg>
      </pc:sldChg>
      <pc:sldChg chg="modSp mod">
        <pc:chgData name="kim jinju" userId="6070410da57cddc4" providerId="LiveId" clId="{9210B700-2557-47F5-8492-6C46EFB035AC}" dt="2021-08-20T11:56:26.088" v="686" actId="20577"/>
        <pc:sldMkLst>
          <pc:docMk/>
          <pc:sldMk cId="2439610923" sldId="301"/>
        </pc:sldMkLst>
        <pc:spChg chg="mod">
          <ac:chgData name="kim jinju" userId="6070410da57cddc4" providerId="LiveId" clId="{9210B700-2557-47F5-8492-6C46EFB035AC}" dt="2021-08-20T11:56:26.088" v="686" actId="20577"/>
          <ac:spMkLst>
            <pc:docMk/>
            <pc:sldMk cId="2439610923" sldId="301"/>
            <ac:spMk id="14" creationId="{4F14B8FC-8CA8-402C-926B-F5227D4B4C7F}"/>
          </ac:spMkLst>
        </pc:spChg>
      </pc:sldChg>
      <pc:sldChg chg="modSp mod">
        <pc:chgData name="kim jinju" userId="6070410da57cddc4" providerId="LiveId" clId="{9210B700-2557-47F5-8492-6C46EFB035AC}" dt="2021-08-20T11:56:22.795" v="684" actId="20577"/>
        <pc:sldMkLst>
          <pc:docMk/>
          <pc:sldMk cId="1628721803" sldId="302"/>
        </pc:sldMkLst>
        <pc:spChg chg="mod">
          <ac:chgData name="kim jinju" userId="6070410da57cddc4" providerId="LiveId" clId="{9210B700-2557-47F5-8492-6C46EFB035AC}" dt="2021-08-20T11:56:22.795" v="684" actId="20577"/>
          <ac:spMkLst>
            <pc:docMk/>
            <pc:sldMk cId="1628721803" sldId="302"/>
            <ac:spMk id="14" creationId="{4F14B8FC-8CA8-402C-926B-F5227D4B4C7F}"/>
          </ac:spMkLst>
        </pc:spChg>
      </pc:sldChg>
      <pc:sldChg chg="modSp mod">
        <pc:chgData name="kim jinju" userId="6070410da57cddc4" providerId="LiveId" clId="{9210B700-2557-47F5-8492-6C46EFB035AC}" dt="2021-08-20T12:02:44.532" v="694" actId="20577"/>
        <pc:sldMkLst>
          <pc:docMk/>
          <pc:sldMk cId="140382192" sldId="303"/>
        </pc:sldMkLst>
        <pc:spChg chg="mod">
          <ac:chgData name="kim jinju" userId="6070410da57cddc4" providerId="LiveId" clId="{9210B700-2557-47F5-8492-6C46EFB035AC}" dt="2021-08-20T12:02:44.532" v="694" actId="20577"/>
          <ac:spMkLst>
            <pc:docMk/>
            <pc:sldMk cId="140382192" sldId="303"/>
            <ac:spMk id="14" creationId="{4F14B8FC-8CA8-402C-926B-F5227D4B4C7F}"/>
          </ac:spMkLst>
        </pc:spChg>
      </pc:sldChg>
      <pc:sldChg chg="modSp mod">
        <pc:chgData name="kim jinju" userId="6070410da57cddc4" providerId="LiveId" clId="{9210B700-2557-47F5-8492-6C46EFB035AC}" dt="2021-08-20T11:56:30.119" v="688" actId="20577"/>
        <pc:sldMkLst>
          <pc:docMk/>
          <pc:sldMk cId="2220562756" sldId="304"/>
        </pc:sldMkLst>
        <pc:spChg chg="mod">
          <ac:chgData name="kim jinju" userId="6070410da57cddc4" providerId="LiveId" clId="{9210B700-2557-47F5-8492-6C46EFB035AC}" dt="2021-08-20T11:56:30.119" v="688" actId="20577"/>
          <ac:spMkLst>
            <pc:docMk/>
            <pc:sldMk cId="2220562756" sldId="304"/>
            <ac:spMk id="14" creationId="{4F14B8FC-8CA8-402C-926B-F5227D4B4C7F}"/>
          </ac:spMkLst>
        </pc:spChg>
      </pc:sldChg>
      <pc:sldChg chg="modSp mod">
        <pc:chgData name="kim jinju" userId="6070410da57cddc4" providerId="LiveId" clId="{9210B700-2557-47F5-8492-6C46EFB035AC}" dt="2021-08-20T11:56:40.760" v="692" actId="20577"/>
        <pc:sldMkLst>
          <pc:docMk/>
          <pc:sldMk cId="801842186" sldId="306"/>
        </pc:sldMkLst>
        <pc:spChg chg="mod">
          <ac:chgData name="kim jinju" userId="6070410da57cddc4" providerId="LiveId" clId="{9210B700-2557-47F5-8492-6C46EFB035AC}" dt="2021-08-20T11:56:40.760" v="692" actId="20577"/>
          <ac:spMkLst>
            <pc:docMk/>
            <pc:sldMk cId="801842186" sldId="306"/>
            <ac:spMk id="14" creationId="{4F14B8FC-8CA8-402C-926B-F5227D4B4C7F}"/>
          </ac:spMkLst>
        </pc:spChg>
      </pc:sldChg>
      <pc:sldChg chg="modSp mod">
        <pc:chgData name="kim jinju" userId="6070410da57cddc4" providerId="LiveId" clId="{9210B700-2557-47F5-8492-6C46EFB035AC}" dt="2021-08-20T12:02:48.358" v="696" actId="20577"/>
        <pc:sldMkLst>
          <pc:docMk/>
          <pc:sldMk cId="4080485156" sldId="309"/>
        </pc:sldMkLst>
        <pc:spChg chg="mod">
          <ac:chgData name="kim jinju" userId="6070410da57cddc4" providerId="LiveId" clId="{9210B700-2557-47F5-8492-6C46EFB035AC}" dt="2021-08-20T12:02:48.358" v="696" actId="20577"/>
          <ac:spMkLst>
            <pc:docMk/>
            <pc:sldMk cId="4080485156" sldId="309"/>
            <ac:spMk id="14" creationId="{4F14B8FC-8CA8-402C-926B-F5227D4B4C7F}"/>
          </ac:spMkLst>
        </pc:spChg>
      </pc:sldChg>
      <pc:sldChg chg="modSp mod">
        <pc:chgData name="kim jinju" userId="6070410da57cddc4" providerId="LiveId" clId="{9210B700-2557-47F5-8492-6C46EFB035AC}" dt="2021-08-20T12:02:53.297" v="698" actId="20577"/>
        <pc:sldMkLst>
          <pc:docMk/>
          <pc:sldMk cId="2161444132" sldId="310"/>
        </pc:sldMkLst>
        <pc:spChg chg="mod">
          <ac:chgData name="kim jinju" userId="6070410da57cddc4" providerId="LiveId" clId="{9210B700-2557-47F5-8492-6C46EFB035AC}" dt="2021-08-20T12:02:53.297" v="698" actId="20577"/>
          <ac:spMkLst>
            <pc:docMk/>
            <pc:sldMk cId="2161444132" sldId="310"/>
            <ac:spMk id="14" creationId="{4F14B8FC-8CA8-402C-926B-F5227D4B4C7F}"/>
          </ac:spMkLst>
        </pc:spChg>
      </pc:sldChg>
      <pc:sldChg chg="modSp mod">
        <pc:chgData name="kim jinju" userId="6070410da57cddc4" providerId="LiveId" clId="{9210B700-2557-47F5-8492-6C46EFB035AC}" dt="2021-08-20T12:02:56.751" v="700" actId="20577"/>
        <pc:sldMkLst>
          <pc:docMk/>
          <pc:sldMk cId="1899767549" sldId="311"/>
        </pc:sldMkLst>
        <pc:spChg chg="mod">
          <ac:chgData name="kim jinju" userId="6070410da57cddc4" providerId="LiveId" clId="{9210B700-2557-47F5-8492-6C46EFB035AC}" dt="2021-08-20T12:02:56.751" v="700" actId="20577"/>
          <ac:spMkLst>
            <pc:docMk/>
            <pc:sldMk cId="1899767549" sldId="311"/>
            <ac:spMk id="14" creationId="{4F14B8FC-8CA8-402C-926B-F5227D4B4C7F}"/>
          </ac:spMkLst>
        </pc:spChg>
      </pc:sldChg>
      <pc:sldChg chg="modSp mod">
        <pc:chgData name="kim jinju" userId="6070410da57cddc4" providerId="LiveId" clId="{9210B700-2557-47F5-8492-6C46EFB035AC}" dt="2021-08-20T11:56:37.402" v="690" actId="20577"/>
        <pc:sldMkLst>
          <pc:docMk/>
          <pc:sldMk cId="1789587471" sldId="312"/>
        </pc:sldMkLst>
        <pc:spChg chg="mod">
          <ac:chgData name="kim jinju" userId="6070410da57cddc4" providerId="LiveId" clId="{9210B700-2557-47F5-8492-6C46EFB035AC}" dt="2021-08-20T11:56:37.402" v="690" actId="20577"/>
          <ac:spMkLst>
            <pc:docMk/>
            <pc:sldMk cId="1789587471" sldId="312"/>
            <ac:spMk id="14" creationId="{4F14B8FC-8CA8-402C-926B-F5227D4B4C7F}"/>
          </ac:spMkLst>
        </pc:spChg>
      </pc:sldChg>
      <pc:sldChg chg="modSp mod">
        <pc:chgData name="kim jinju" userId="6070410da57cddc4" providerId="LiveId" clId="{9210B700-2557-47F5-8492-6C46EFB035AC}" dt="2021-08-20T12:03:05.041" v="704" actId="20577"/>
        <pc:sldMkLst>
          <pc:docMk/>
          <pc:sldMk cId="0" sldId="317"/>
        </pc:sldMkLst>
        <pc:spChg chg="mod">
          <ac:chgData name="kim jinju" userId="6070410da57cddc4" providerId="LiveId" clId="{9210B700-2557-47F5-8492-6C46EFB035AC}" dt="2021-08-20T12:03:05.041" v="704" actId="20577"/>
          <ac:spMkLst>
            <pc:docMk/>
            <pc:sldMk cId="0" sldId="317"/>
            <ac:spMk id="14" creationId="{00000000-0000-0000-0000-000000000000}"/>
          </ac:spMkLst>
        </pc:spChg>
      </pc:sldChg>
      <pc:sldChg chg="modSp mod">
        <pc:chgData name="kim jinju" userId="6070410da57cddc4" providerId="LiveId" clId="{9210B700-2557-47F5-8492-6C46EFB035AC}" dt="2021-08-20T12:03:01.186" v="702" actId="20577"/>
        <pc:sldMkLst>
          <pc:docMk/>
          <pc:sldMk cId="0" sldId="318"/>
        </pc:sldMkLst>
        <pc:spChg chg="mod">
          <ac:chgData name="kim jinju" userId="6070410da57cddc4" providerId="LiveId" clId="{9210B700-2557-47F5-8492-6C46EFB035AC}" dt="2021-08-20T12:03:01.186" v="702" actId="20577"/>
          <ac:spMkLst>
            <pc:docMk/>
            <pc:sldMk cId="0" sldId="318"/>
            <ac:spMk id="14" creationId="{00000000-0000-0000-0000-000000000000}"/>
          </ac:spMkLst>
        </pc:spChg>
      </pc:sldChg>
      <pc:sldChg chg="modSp mod">
        <pc:chgData name="kim jinju" userId="6070410da57cddc4" providerId="LiveId" clId="{9210B700-2557-47F5-8492-6C46EFB035AC}" dt="2021-08-20T12:03:18.531" v="708" actId="20577"/>
        <pc:sldMkLst>
          <pc:docMk/>
          <pc:sldMk cId="2612454410" sldId="319"/>
        </pc:sldMkLst>
        <pc:spChg chg="mod">
          <ac:chgData name="kim jinju" userId="6070410da57cddc4" providerId="LiveId" clId="{9210B700-2557-47F5-8492-6C46EFB035AC}" dt="2021-08-20T12:03:18.531" v="708" actId="20577"/>
          <ac:spMkLst>
            <pc:docMk/>
            <pc:sldMk cId="2612454410" sldId="319"/>
            <ac:spMk id="14" creationId="{4F14B8FC-8CA8-402C-926B-F5227D4B4C7F}"/>
          </ac:spMkLst>
        </pc:spChg>
      </pc:sldChg>
      <pc:sldChg chg="modSp mod">
        <pc:chgData name="kim jinju" userId="6070410da57cddc4" providerId="LiveId" clId="{9210B700-2557-47F5-8492-6C46EFB035AC}" dt="2021-08-20T12:03:23.153" v="710" actId="20577"/>
        <pc:sldMkLst>
          <pc:docMk/>
          <pc:sldMk cId="1469559932" sldId="320"/>
        </pc:sldMkLst>
        <pc:spChg chg="mod">
          <ac:chgData name="kim jinju" userId="6070410da57cddc4" providerId="LiveId" clId="{9210B700-2557-47F5-8492-6C46EFB035AC}" dt="2021-08-20T12:03:23.153" v="710" actId="20577"/>
          <ac:spMkLst>
            <pc:docMk/>
            <pc:sldMk cId="1469559932" sldId="320"/>
            <ac:spMk id="14" creationId="{00000000-0000-0000-0000-000000000000}"/>
          </ac:spMkLst>
        </pc:spChg>
      </pc:sldChg>
      <pc:sldChg chg="modSp mod">
        <pc:chgData name="kim jinju" userId="6070410da57cddc4" providerId="LiveId" clId="{9210B700-2557-47F5-8492-6C46EFB035AC}" dt="2021-08-20T12:04:01.471" v="712" actId="20577"/>
        <pc:sldMkLst>
          <pc:docMk/>
          <pc:sldMk cId="1390688149" sldId="321"/>
        </pc:sldMkLst>
        <pc:spChg chg="mod">
          <ac:chgData name="kim jinju" userId="6070410da57cddc4" providerId="LiveId" clId="{9210B700-2557-47F5-8492-6C46EFB035AC}" dt="2021-08-20T12:04:01.471" v="712" actId="20577"/>
          <ac:spMkLst>
            <pc:docMk/>
            <pc:sldMk cId="1390688149" sldId="321"/>
            <ac:spMk id="14" creationId="{00000000-0000-0000-0000-000000000000}"/>
          </ac:spMkLst>
        </pc:spChg>
      </pc:sldChg>
      <pc:sldChg chg="modSp mod">
        <pc:chgData name="kim jinju" userId="6070410da57cddc4" providerId="LiveId" clId="{9210B700-2557-47F5-8492-6C46EFB035AC}" dt="2021-08-20T12:03:14.388" v="706" actId="20577"/>
        <pc:sldMkLst>
          <pc:docMk/>
          <pc:sldMk cId="783800734" sldId="322"/>
        </pc:sldMkLst>
        <pc:spChg chg="mod">
          <ac:chgData name="kim jinju" userId="6070410da57cddc4" providerId="LiveId" clId="{9210B700-2557-47F5-8492-6C46EFB035AC}" dt="2021-08-20T12:03:14.388" v="706" actId="20577"/>
          <ac:spMkLst>
            <pc:docMk/>
            <pc:sldMk cId="783800734" sldId="322"/>
            <ac:spMk id="14" creationId="{4F14B8FC-8CA8-402C-926B-F5227D4B4C7F}"/>
          </ac:spMkLst>
        </pc:spChg>
      </pc:sldChg>
      <pc:sldChg chg="delSp modSp add del mod setBg">
        <pc:chgData name="kim jinju" userId="6070410da57cddc4" providerId="LiveId" clId="{9210B700-2557-47F5-8492-6C46EFB035AC}" dt="2021-08-20T12:04:31.134" v="713" actId="47"/>
        <pc:sldMkLst>
          <pc:docMk/>
          <pc:sldMk cId="1099600882" sldId="323"/>
        </pc:sldMkLst>
        <pc:spChg chg="mod">
          <ac:chgData name="kim jinju" userId="6070410da57cddc4" providerId="LiveId" clId="{9210B700-2557-47F5-8492-6C46EFB035AC}" dt="2021-08-20T11:54:56.969" v="593" actId="1076"/>
          <ac:spMkLst>
            <pc:docMk/>
            <pc:sldMk cId="1099600882" sldId="323"/>
            <ac:spMk id="9" creationId="{181257BD-393A-469C-8A7A-82682579AA0B}"/>
          </ac:spMkLst>
        </pc:spChg>
        <pc:spChg chg="mod">
          <ac:chgData name="kim jinju" userId="6070410da57cddc4" providerId="LiveId" clId="{9210B700-2557-47F5-8492-6C46EFB035AC}" dt="2021-08-20T11:55:02.556" v="594" actId="1076"/>
          <ac:spMkLst>
            <pc:docMk/>
            <pc:sldMk cId="1099600882" sldId="323"/>
            <ac:spMk id="11" creationId="{AAF71D4D-6ABD-415F-B7B4-F7D807299151}"/>
          </ac:spMkLst>
        </pc:spChg>
        <pc:spChg chg="mod">
          <ac:chgData name="kim jinju" userId="6070410da57cddc4" providerId="LiveId" clId="{9210B700-2557-47F5-8492-6C46EFB035AC}" dt="2021-08-20T11:56:10.284" v="682" actId="20577"/>
          <ac:spMkLst>
            <pc:docMk/>
            <pc:sldMk cId="1099600882" sldId="323"/>
            <ac:spMk id="12" creationId="{B6887205-8C66-44B5-85A8-E07A05501FC1}"/>
          </ac:spMkLst>
        </pc:spChg>
        <pc:spChg chg="mod">
          <ac:chgData name="kim jinju" userId="6070410da57cddc4" providerId="LiveId" clId="{9210B700-2557-47F5-8492-6C46EFB035AC}" dt="2021-08-20T11:52:14.946" v="456" actId="404"/>
          <ac:spMkLst>
            <pc:docMk/>
            <pc:sldMk cId="1099600882" sldId="323"/>
            <ac:spMk id="13" creationId="{3802AA99-3051-4E58-8FA4-75451D994B12}"/>
          </ac:spMkLst>
        </pc:spChg>
        <pc:spChg chg="del">
          <ac:chgData name="kim jinju" userId="6070410da57cddc4" providerId="LiveId" clId="{9210B700-2557-47F5-8492-6C46EFB035AC}" dt="2021-08-20T11:54:52.425" v="592" actId="478"/>
          <ac:spMkLst>
            <pc:docMk/>
            <pc:sldMk cId="1099600882" sldId="323"/>
            <ac:spMk id="26" creationId="{0839DB38-441B-4B7A-A409-41828E707487}"/>
          </ac:spMkLst>
        </pc:spChg>
        <pc:spChg chg="del">
          <ac:chgData name="kim jinju" userId="6070410da57cddc4" providerId="LiveId" clId="{9210B700-2557-47F5-8492-6C46EFB035AC}" dt="2021-08-20T11:54:52.425" v="592" actId="478"/>
          <ac:spMkLst>
            <pc:docMk/>
            <pc:sldMk cId="1099600882" sldId="323"/>
            <ac:spMk id="27" creationId="{51D4309F-0815-4834-A93A-B7CC8368D6FF}"/>
          </ac:spMkLst>
        </pc:spChg>
        <pc:spChg chg="del">
          <ac:chgData name="kim jinju" userId="6070410da57cddc4" providerId="LiveId" clId="{9210B700-2557-47F5-8492-6C46EFB035AC}" dt="2021-08-20T11:54:52.425" v="592" actId="478"/>
          <ac:spMkLst>
            <pc:docMk/>
            <pc:sldMk cId="1099600882" sldId="323"/>
            <ac:spMk id="29" creationId="{00206129-C689-43F7-8918-2942E7B513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58A41-4FD8-418C-85AF-1AB8EF66D8EF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8794E-0CBD-4201-BFA0-0374590B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6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233C-48BF-4DF0-A88C-25C2246C90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5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2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71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8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1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출처 https://www.kobis.or.kr/kobis/business/stat/them/findAreaShareList.do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영화관입장권 통합전산망 </a:t>
            </a:r>
            <a:r>
              <a:rPr lang="en-US" altLang="ko-KR" sz="12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(KOBIS)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8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endParaRPr lang="en-US" altLang="ko-KR" dirty="0"/>
          </a:p>
          <a:p>
            <a:r>
              <a:rPr lang="en-US" altLang="ko-KR" dirty="0"/>
              <a:t>https://www.data.go.kr/data/15077756/openapi.do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9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이를 바탕으로 영화 매출액 및 관람객 수를 비교하여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백신접종의 영향력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?’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동월이 아닌데 왜 이렇게 비교를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해야하지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비교할 가치가 있나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</a:t>
            </a: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동월로 하면 좋겠지만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데이터가 없다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그당시에는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생활속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거리두기가 진행되고 있었다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사회적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매출액에 큰 영향을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미칠만한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요소의 거리두기를 고려할 수 없기 때문에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동월대신 백신은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없엇고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사회적거리두기는 진행되고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있엇던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작년 하반기 데이터를 가지고 진행했다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 7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단게로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격상되면서 기존에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없엇던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단계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최고단계 격상으로 인해 동일한 기준의 표본이 아니라고 생각해서 제외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4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영화데이터랑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백신데이터 합쳐서 최종데이터를 만들었다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2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영화데이터랑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백신데이터 합쳐서 최종데이터를 만들었다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3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: </a:t>
            </a:r>
            <a:r>
              <a:rPr lang="ko-KR" altLang="en-US" dirty="0"/>
              <a:t>추석기간이라 실제로 매출액과 관객수가 높았다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주간은 왜 확 떨어졌는가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축기간 레이블을 몇 개만 </a:t>
            </a:r>
            <a:r>
              <a:rPr lang="ko-KR" altLang="en-US" dirty="0" err="1"/>
              <a:t>사용하는건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98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매출만 </a:t>
            </a:r>
            <a:r>
              <a:rPr lang="ko-KR" altLang="en-US" dirty="0" err="1"/>
              <a:t>보여지는거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이런 매출에 대한 변화가 있었다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이것의 원인이 되는게 백신 뿐만 아니라 </a:t>
            </a:r>
            <a:r>
              <a:rPr lang="ko-KR" altLang="en-US" dirty="0" err="1"/>
              <a:t>다른것도</a:t>
            </a:r>
            <a:r>
              <a:rPr lang="ko-KR" altLang="en-US" dirty="0"/>
              <a:t> </a:t>
            </a:r>
            <a:r>
              <a:rPr lang="ko-KR" altLang="en-US" dirty="0" err="1"/>
              <a:t>있을수</a:t>
            </a:r>
            <a:r>
              <a:rPr lang="ko-KR" altLang="en-US" dirty="0"/>
              <a:t> </a:t>
            </a:r>
            <a:r>
              <a:rPr lang="ko-KR" altLang="en-US" dirty="0" err="1"/>
              <a:t>있을거라고</a:t>
            </a:r>
            <a:r>
              <a:rPr lang="ko-KR" altLang="en-US" dirty="0"/>
              <a:t> 생각했다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그래서 그걸 고려하기 위해서 먼저 거리두기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2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7040-E045-483E-A819-5D8D610B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352827-A4F8-4416-8068-BCE338F8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BD784-FE8A-411E-8E89-4A95EFEA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BA459-6ADC-4C4B-9A04-32B8792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4FF8D-8A5D-4551-BB23-D38A1454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6CCF6-5D64-459A-9024-BC719C24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F7CF6-D01F-46AA-B8F7-ECEEBC9A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4AB65-CCDD-4DA6-BF4F-B2354FAB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0EBBC-E36C-435A-8E19-293B4F9B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4C62-961E-40C3-BE00-3FA0C0A6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A6D6B-E4A9-4E12-8EAB-B44CB0A29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A748A-E24D-4904-8B89-BA5B157B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253EE-27A8-4FAE-BE14-3D057B97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1179D-DA44-4832-B1CB-5CE7CB8B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5483C-FBA5-4692-9D85-5B7C529F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7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CC98-8C83-4B5F-BF74-337EDBD0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26965-5451-4FB6-A5AB-F57D2D94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B1984-DFF7-4266-892C-450E1CA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4453B-9AF7-4B8C-B8BC-A77BE5C2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7FA83-4AD9-425A-865C-9D957A06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7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87E83-85DB-47EE-8434-CD6661C1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3F437-9C02-49ED-BCB8-6A0771B5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D10E-7A00-4BD8-9D5F-DF318E56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20C4-82A6-4FA9-89C3-8B529F6A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0F775-C956-4DDF-8E89-AF682273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82C8-24AA-4583-877D-41BE6F5C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945C6-AB52-4D51-8462-078BD77F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BA361-4162-4BEB-B240-810DF23B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83CF6-214E-4EBA-8320-B972766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D0DAD-D3D1-46B6-B27C-C64415E4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8D1A7-9909-4CD2-A789-F4BBD5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9334-7C2F-4A93-9B14-391A278E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B4D9D-013D-41E5-BAB9-046DC57C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0A866-D9C2-4C9D-88F1-B88FDBBD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0AB4A6-3F09-4407-8D45-2D998219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ADA6C8-8574-4B57-ACBE-43E8CDD76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6909A4-39C3-4537-BAAA-3EC406F6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EE01D-A3F4-4390-97C3-17D94594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75FCE-9296-4EE8-9B1F-D2112F33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E2EE-AF26-447A-BE20-4AEAC990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2964E0-2894-4F18-86CF-59F553AD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35C24-3206-46EA-A9CE-846C4351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13040-1817-457F-A67E-4B959965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0BB40B-E703-440B-ACF2-5628D71A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1FAEB-B749-4FDC-9535-07E51EA3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B1174-A38B-47B9-A4F4-F0DAB40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4CFA-001A-4D37-B964-C4681C25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C0BE5-EEE7-4D06-8418-2DEB8227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87BC7-BE56-4155-AA8A-6CCA4EF24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FD8EC-D596-4914-961B-2366B242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E2864-630C-4702-82BC-29A323E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A9565-88A4-4000-B02A-1EA036AD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9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0C4CC-01DC-49A0-B324-D633192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12AD2F-C93F-473C-806A-105F0260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1E02F-9B2A-443C-A085-424E62740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4DBA4-5F9D-460F-8F4A-F9685BBC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B5497-F307-4ABD-BA98-1AA14ED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03FD5-1637-445A-BD8E-59A400F7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7DC74F-4BB3-4801-9B54-F065611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374A0-3F71-4062-A063-9FE2E611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B6BCB-E64B-4E0E-9CB3-1AF0E21BE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45EE-144F-41F2-A8DF-1DB2554B84D4}" type="datetimeFigureOut">
              <a:rPr lang="ko-KR" altLang="en-US" smtClean="0"/>
              <a:t>2021-08-20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28E62-6CDC-4E0C-914D-90CC33F9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6ECC-5BC7-4068-8414-45860A16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4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bis.or.kr/kobis/business/stat/them/findAreaShareList.do" TargetMode="External"/><Relationship Id="rId2" Type="http://schemas.openxmlformats.org/officeDocument/2006/relationships/hyperlink" Target="https://github.com/vvspearlvvs/MultiCampus_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o.kr/data/15077756/openapi.d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github.com/vvspearlvvs/MultiCampus_Project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3366B6E-7579-4479-917F-D2FB5A03D6E4}"/>
              </a:ext>
            </a:extLst>
          </p:cNvPr>
          <p:cNvSpPr/>
          <p:nvPr/>
        </p:nvSpPr>
        <p:spPr>
          <a:xfrm>
            <a:off x="6565900" y="1117600"/>
            <a:ext cx="6819900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200656" y="3035090"/>
                  <a:pt x="2642616" y="2541314"/>
                </a:cubicBezTo>
                <a:cubicBezTo>
                  <a:pt x="3084576" y="2047538"/>
                  <a:pt x="3002280" y="1597958"/>
                  <a:pt x="3310128" y="1233722"/>
                </a:cubicBezTo>
                <a:cubicBezTo>
                  <a:pt x="3617976" y="869486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6D301AF-509A-4F33-9F89-CE3738909FCB}"/>
              </a:ext>
            </a:extLst>
          </p:cNvPr>
          <p:cNvSpPr/>
          <p:nvPr/>
        </p:nvSpPr>
        <p:spPr>
          <a:xfrm>
            <a:off x="5710377" y="1773637"/>
            <a:ext cx="8127999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493580 w 4892040"/>
              <a:gd name="connsiteY50" fmla="*/ 1022841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539443 w 4892040"/>
              <a:gd name="connsiteY50" fmla="*/ 952548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162437" y="3081952"/>
                  <a:pt x="2642616" y="2541314"/>
                </a:cubicBezTo>
                <a:cubicBezTo>
                  <a:pt x="3122795" y="2000676"/>
                  <a:pt x="3231595" y="1316784"/>
                  <a:pt x="3539443" y="952548"/>
                </a:cubicBezTo>
                <a:cubicBezTo>
                  <a:pt x="3847291" y="588312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530636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포트폴리오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D12B3-6A66-41CF-9720-E4F0A8827104}"/>
              </a:ext>
            </a:extLst>
          </p:cNvPr>
          <p:cNvSpPr txBox="1"/>
          <p:nvPr/>
        </p:nvSpPr>
        <p:spPr>
          <a:xfrm>
            <a:off x="2734284" y="3858400"/>
            <a:ext cx="672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4(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회적거리두기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권성구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김용호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김진주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이대경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황수빈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FFCD5B10-C331-4942-99E8-663837B9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257" y="6340520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3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BE48EE-C023-49B9-93E0-A42B5F905D2B}"/>
              </a:ext>
            </a:extLst>
          </p:cNvPr>
          <p:cNvGrpSpPr/>
          <p:nvPr/>
        </p:nvGrpSpPr>
        <p:grpSpPr>
          <a:xfrm>
            <a:off x="5585699" y="3242504"/>
            <a:ext cx="1351652" cy="868020"/>
            <a:chOff x="4626720" y="3308495"/>
            <a:chExt cx="1351652" cy="868020"/>
          </a:xfrm>
        </p:grpSpPr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B227BF4E-1F71-4974-870F-4E6A8AFFC8D4}"/>
                </a:ext>
              </a:extLst>
            </p:cNvPr>
            <p:cNvSpPr/>
            <p:nvPr/>
          </p:nvSpPr>
          <p:spPr>
            <a:xfrm>
              <a:off x="4869212" y="3308495"/>
              <a:ext cx="891009" cy="47730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38A3A6-629C-4EAF-8A5E-2A60F1A888C7}"/>
                </a:ext>
              </a:extLst>
            </p:cNvPr>
            <p:cNvSpPr txBox="1"/>
            <p:nvPr/>
          </p:nvSpPr>
          <p:spPr>
            <a:xfrm>
              <a:off x="4626720" y="3837961"/>
              <a:ext cx="1351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lang="ko-KR" altLang="en-US" sz="16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F3C566E-A2BB-402E-A8A7-C09FBF20637D}"/>
              </a:ext>
            </a:extLst>
          </p:cNvPr>
          <p:cNvGrpSpPr/>
          <p:nvPr/>
        </p:nvGrpSpPr>
        <p:grpSpPr>
          <a:xfrm>
            <a:off x="1042498" y="2551766"/>
            <a:ext cx="4386752" cy="3064653"/>
            <a:chOff x="1033069" y="2118134"/>
            <a:chExt cx="5105120" cy="348914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DB50D46-D7B1-4294-AE9C-36DE1C5F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1464" y="2118134"/>
              <a:ext cx="5037105" cy="161735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82DC975-900E-4438-8EBE-B368BB516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9598"/>
            <a:stretch/>
          </p:blipFill>
          <p:spPr>
            <a:xfrm>
              <a:off x="1033069" y="3883254"/>
              <a:ext cx="2600325" cy="172402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EEA20E0-6277-49C6-8F1D-BB23AFCAA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7454"/>
            <a:stretch/>
          </p:blipFill>
          <p:spPr>
            <a:xfrm>
              <a:off x="3612257" y="3911634"/>
              <a:ext cx="2525932" cy="1631327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850B6BC-BD7C-43F1-BB0F-EC9DFC818E55}"/>
              </a:ext>
            </a:extLst>
          </p:cNvPr>
          <p:cNvGrpSpPr/>
          <p:nvPr/>
        </p:nvGrpSpPr>
        <p:grpSpPr>
          <a:xfrm>
            <a:off x="7103342" y="2105519"/>
            <a:ext cx="4478764" cy="3904756"/>
            <a:chOff x="6122956" y="1973540"/>
            <a:chExt cx="4444492" cy="404873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E7B677C-CE00-4EBF-B97B-1305C804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1938" y="1973540"/>
              <a:ext cx="4309447" cy="1914525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A0D7C68-401E-448A-9690-8C980AF36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4864"/>
            <a:stretch/>
          </p:blipFill>
          <p:spPr>
            <a:xfrm>
              <a:off x="6122956" y="3978111"/>
              <a:ext cx="4444492" cy="204416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3AF2D2E-C2AF-4EEF-B832-AF823406D079}"/>
              </a:ext>
            </a:extLst>
          </p:cNvPr>
          <p:cNvSpPr txBox="1"/>
          <p:nvPr/>
        </p:nvSpPr>
        <p:spPr>
          <a:xfrm>
            <a:off x="1043647" y="1940760"/>
            <a:ext cx="467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 접종 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매출액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C84F67-4080-40EE-AC96-6DCC9BB61A22}"/>
              </a:ext>
            </a:extLst>
          </p:cNvPr>
          <p:cNvSpPr/>
          <p:nvPr/>
        </p:nvSpPr>
        <p:spPr>
          <a:xfrm>
            <a:off x="7135990" y="3148259"/>
            <a:ext cx="4360685" cy="833191"/>
          </a:xfrm>
          <a:prstGeom prst="rect">
            <a:avLst/>
          </a:prstGeom>
          <a:noFill/>
          <a:ln w="3810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F9ABB40-70A7-46A4-99B2-797E2D53320E}"/>
              </a:ext>
            </a:extLst>
          </p:cNvPr>
          <p:cNvSpPr/>
          <p:nvPr/>
        </p:nvSpPr>
        <p:spPr>
          <a:xfrm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30E01D-508E-4BB8-87B2-0CA52612324F}"/>
              </a:ext>
            </a:extLst>
          </p:cNvPr>
          <p:cNvSpPr/>
          <p:nvPr/>
        </p:nvSpPr>
        <p:spPr>
          <a:xfrm>
            <a:off x="1055688" y="3148259"/>
            <a:ext cx="4360685" cy="833191"/>
          </a:xfrm>
          <a:prstGeom prst="rect">
            <a:avLst/>
          </a:prstGeom>
          <a:noFill/>
          <a:ln w="3810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2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96DAB-51BA-440E-A88E-9F1DCF2C1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363"/>
          <a:stretch/>
        </p:blipFill>
        <p:spPr>
          <a:xfrm>
            <a:off x="6028606" y="4297860"/>
            <a:ext cx="5353768" cy="16060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3B2B79C-2468-4CDA-8917-6777816EE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075"/>
          <a:stretch/>
        </p:blipFill>
        <p:spPr>
          <a:xfrm>
            <a:off x="5995493" y="2112974"/>
            <a:ext cx="5353768" cy="19933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9B2CF53-D86A-4501-A043-AD6FAC73E54D}"/>
              </a:ext>
            </a:extLst>
          </p:cNvPr>
          <p:cNvSpPr txBox="1"/>
          <p:nvPr/>
        </p:nvSpPr>
        <p:spPr>
          <a:xfrm>
            <a:off x="1043647" y="194076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및 접종데이터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통합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700F123-55C1-42BE-BB1D-C3F16CF7FEF7}"/>
              </a:ext>
            </a:extLst>
          </p:cNvPr>
          <p:cNvGrpSpPr/>
          <p:nvPr/>
        </p:nvGrpSpPr>
        <p:grpSpPr>
          <a:xfrm>
            <a:off x="4625243" y="3515884"/>
            <a:ext cx="1351652" cy="868020"/>
            <a:chOff x="4626720" y="3308495"/>
            <a:chExt cx="1351652" cy="868020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72CA499E-1DB5-48BF-8BBE-9644D4BF6108}"/>
                </a:ext>
              </a:extLst>
            </p:cNvPr>
            <p:cNvSpPr/>
            <p:nvPr/>
          </p:nvSpPr>
          <p:spPr>
            <a:xfrm>
              <a:off x="4869212" y="3308495"/>
              <a:ext cx="891009" cy="47730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8F7F4A-8648-4AEA-93AF-13BCE65AC71C}"/>
                </a:ext>
              </a:extLst>
            </p:cNvPr>
            <p:cNvSpPr txBox="1"/>
            <p:nvPr/>
          </p:nvSpPr>
          <p:spPr>
            <a:xfrm>
              <a:off x="4626720" y="3837961"/>
              <a:ext cx="1351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lang="ko-KR" altLang="en-US" sz="16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72E18A-0D3C-42E4-BAE7-49985693C4AE}"/>
              </a:ext>
            </a:extLst>
          </p:cNvPr>
          <p:cNvSpPr/>
          <p:nvPr/>
        </p:nvSpPr>
        <p:spPr>
          <a:xfrm>
            <a:off x="9389097" y="2066410"/>
            <a:ext cx="1819373" cy="1995061"/>
          </a:xfrm>
          <a:prstGeom prst="rect">
            <a:avLst/>
          </a:prstGeom>
          <a:noFill/>
          <a:ln w="38100">
            <a:solidFill>
              <a:srgbClr val="FF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0F0513-4489-4A75-A2BD-9475E2DDF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78968" y="3852220"/>
            <a:ext cx="196591" cy="676273"/>
          </a:xfrm>
          <a:prstGeom prst="rect">
            <a:avLst/>
          </a:prstGeom>
        </p:spPr>
      </p:pic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43845B9-B071-4E53-AE42-5E7403A41D5D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AE015BD-27AD-4E13-80A6-ADA93D264665}"/>
              </a:ext>
            </a:extLst>
          </p:cNvPr>
          <p:cNvGrpSpPr/>
          <p:nvPr/>
        </p:nvGrpSpPr>
        <p:grpSpPr>
          <a:xfrm>
            <a:off x="1234361" y="2292586"/>
            <a:ext cx="3553396" cy="3657974"/>
            <a:chOff x="1447800" y="1947863"/>
            <a:chExt cx="4048125" cy="49101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54EB88-ED7B-4B7C-B5B5-332AEB48F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3588" y="1947863"/>
              <a:ext cx="2723072" cy="325278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9563266-AD72-4572-89CA-6DE5958FB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7800" y="5392300"/>
              <a:ext cx="4048125" cy="1465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961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24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6C0ABB-B55C-4E13-84D3-9AC2641F4C41}"/>
              </a:ext>
            </a:extLst>
          </p:cNvPr>
          <p:cNvSpPr txBox="1"/>
          <p:nvPr/>
        </p:nvSpPr>
        <p:spPr>
          <a:xfrm>
            <a:off x="1043647" y="1940760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백신접종자수 및 매출액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관객수 현황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76819F-9BEA-476B-A8FC-2329C26BD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382838"/>
            <a:ext cx="5534025" cy="33793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F7FE3D-497E-4117-AB61-20ACF1410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90135"/>
            <a:ext cx="5481638" cy="340106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6CF3443-B534-46DB-89D6-1501157AAFA5}"/>
              </a:ext>
            </a:extLst>
          </p:cNvPr>
          <p:cNvGrpSpPr/>
          <p:nvPr/>
        </p:nvGrpSpPr>
        <p:grpSpPr>
          <a:xfrm>
            <a:off x="2484120" y="5925944"/>
            <a:ext cx="2763656" cy="386499"/>
            <a:chOff x="1874520" y="5925944"/>
            <a:chExt cx="2763656" cy="38649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CC3C5C-F4E3-484F-B03E-F9A2D669AB06}"/>
                </a:ext>
              </a:extLst>
            </p:cNvPr>
            <p:cNvSpPr txBox="1"/>
            <p:nvPr/>
          </p:nvSpPr>
          <p:spPr>
            <a:xfrm>
              <a:off x="1874520" y="5929820"/>
              <a:ext cx="2423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</a:t>
              </a:r>
              <a:r>
                <a: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매출액 평균 대비 코로나이후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DFA1E971-670F-48B0-8567-FD0A15AD0BF1}"/>
                </a:ext>
              </a:extLst>
            </p:cNvPr>
            <p:cNvSpPr/>
            <p:nvPr/>
          </p:nvSpPr>
          <p:spPr>
            <a:xfrm>
              <a:off x="1901464" y="5925944"/>
              <a:ext cx="2726125" cy="386499"/>
            </a:xfrm>
            <a:prstGeom prst="roundRect">
              <a:avLst/>
            </a:prstGeom>
            <a:solidFill>
              <a:srgbClr val="E1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8ED085-1A4E-4D26-9BC0-C69CB79F8169}"/>
                </a:ext>
              </a:extLst>
            </p:cNvPr>
            <p:cNvSpPr txBox="1"/>
            <p:nvPr/>
          </p:nvSpPr>
          <p:spPr>
            <a:xfrm>
              <a:off x="1900193" y="5957252"/>
              <a:ext cx="27379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백신접종자 수 및 매출액 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97DDC8A-8FB6-425E-AF98-66ABD48A7C09}"/>
              </a:ext>
            </a:extLst>
          </p:cNvPr>
          <p:cNvGrpSpPr/>
          <p:nvPr/>
        </p:nvGrpSpPr>
        <p:grpSpPr>
          <a:xfrm>
            <a:off x="7556138" y="5944994"/>
            <a:ext cx="2737983" cy="386499"/>
            <a:chOff x="7651388" y="5925944"/>
            <a:chExt cx="2737983" cy="386499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9702FE1-40DE-4ABD-8B5B-8DD6B7AA8E94}"/>
                </a:ext>
              </a:extLst>
            </p:cNvPr>
            <p:cNvSpPr/>
            <p:nvPr/>
          </p:nvSpPr>
          <p:spPr>
            <a:xfrm>
              <a:off x="7653040" y="5925944"/>
              <a:ext cx="2726125" cy="386499"/>
            </a:xfrm>
            <a:prstGeom prst="roundRect">
              <a:avLst/>
            </a:prstGeom>
            <a:solidFill>
              <a:srgbClr val="A0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704746-B189-465C-93DA-94261F713E5C}"/>
                </a:ext>
              </a:extLst>
            </p:cNvPr>
            <p:cNvSpPr txBox="1"/>
            <p:nvPr/>
          </p:nvSpPr>
          <p:spPr>
            <a:xfrm>
              <a:off x="7651388" y="5957252"/>
              <a:ext cx="27379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백신접종자 수 및 관객수 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56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244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예상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988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및 부산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대비 코로나이후 매출액 비율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 비율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 (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주별 매출액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en-US" altLang="ko-KR" sz="14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4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주 평균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*100 ]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4CD69A-37F7-4C60-8BEA-64C09B4A9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1"/>
          <a:stretch/>
        </p:blipFill>
        <p:spPr>
          <a:xfrm>
            <a:off x="766763" y="2341563"/>
            <a:ext cx="5472113" cy="34087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52D978-7838-4EB6-9569-F11AEBCAE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96" y="2370382"/>
            <a:ext cx="5454557" cy="345668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E2BAE98-E867-4747-8DF2-A6353B8A952F}"/>
              </a:ext>
            </a:extLst>
          </p:cNvPr>
          <p:cNvGrpSpPr/>
          <p:nvPr/>
        </p:nvGrpSpPr>
        <p:grpSpPr>
          <a:xfrm>
            <a:off x="1254813" y="5925924"/>
            <a:ext cx="4804837" cy="377326"/>
            <a:chOff x="1088136" y="5925944"/>
            <a:chExt cx="4921640" cy="3864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0AA937-7AE4-46B7-A4AC-4961BEA6C997}"/>
                </a:ext>
              </a:extLst>
            </p:cNvPr>
            <p:cNvSpPr txBox="1"/>
            <p:nvPr/>
          </p:nvSpPr>
          <p:spPr>
            <a:xfrm>
              <a:off x="1088136" y="5929820"/>
              <a:ext cx="4315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</a:t>
              </a:r>
              <a:r>
                <a: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매출액 평균 대비 코로나이후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9EE2351-8999-4811-9511-21E861123BEF}"/>
                </a:ext>
              </a:extLst>
            </p:cNvPr>
            <p:cNvGrpSpPr/>
            <p:nvPr/>
          </p:nvGrpSpPr>
          <p:grpSpPr>
            <a:xfrm>
              <a:off x="1133856" y="5925944"/>
              <a:ext cx="4875920" cy="386499"/>
              <a:chOff x="987552" y="6325385"/>
              <a:chExt cx="4875921" cy="386499"/>
            </a:xfrm>
            <a:solidFill>
              <a:srgbClr val="066A06"/>
            </a:solidFill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740D2D7-7690-4730-B5D9-D1C82E2DA393}"/>
                  </a:ext>
                </a:extLst>
              </p:cNvPr>
              <p:cNvSpPr/>
              <p:nvPr/>
            </p:nvSpPr>
            <p:spPr>
              <a:xfrm>
                <a:off x="989815" y="6325385"/>
                <a:ext cx="4854804" cy="38649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78C54F-8070-4FDC-BD90-2B2E40555AB2}"/>
                  </a:ext>
                </a:extLst>
              </p:cNvPr>
              <p:cNvSpPr txBox="1"/>
              <p:nvPr/>
            </p:nvSpPr>
            <p:spPr>
              <a:xfrm>
                <a:off x="987552" y="6356693"/>
                <a:ext cx="48759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 </a:t>
                </a:r>
                <a:r>
                  <a:rPr lang="en-US" altLang="ko-KR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2019</a:t>
                </a:r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 매출액 평균대비 코로나이후 매출액 </a:t>
                </a:r>
                <a:endPara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03180BC-8FD0-4B5C-8AE5-C0C3BC60B6E2}"/>
              </a:ext>
            </a:extLst>
          </p:cNvPr>
          <p:cNvGrpSpPr/>
          <p:nvPr/>
        </p:nvGrpSpPr>
        <p:grpSpPr>
          <a:xfrm>
            <a:off x="6744912" y="5925924"/>
            <a:ext cx="4760202" cy="377326"/>
            <a:chOff x="987552" y="6325385"/>
            <a:chExt cx="4875921" cy="386499"/>
          </a:xfrm>
          <a:solidFill>
            <a:srgbClr val="DF9C20"/>
          </a:solidFill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520792-3A4D-4CE0-9333-FCBB903F6659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D25612-83FC-4A5C-8B2A-CA5D480FABC2}"/>
                </a:ext>
              </a:extLst>
            </p:cNvPr>
            <p:cNvSpPr txBox="1"/>
            <p:nvPr/>
          </p:nvSpPr>
          <p:spPr>
            <a:xfrm>
              <a:off x="987552" y="6356693"/>
              <a:ext cx="48759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 </a:t>
              </a:r>
              <a:r>
                <a: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매출액 평균대비 코로나이후 매출액 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58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537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거리두기에 따른 매출액 비교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6E7717D-C957-4189-BE9E-D14B0CBE2530}"/>
              </a:ext>
            </a:extLst>
          </p:cNvPr>
          <p:cNvSpPr/>
          <p:nvPr/>
        </p:nvSpPr>
        <p:spPr>
          <a:xfrm>
            <a:off x="1545624" y="5925944"/>
            <a:ext cx="4115294" cy="386499"/>
          </a:xfrm>
          <a:prstGeom prst="roundRect">
            <a:avLst/>
          </a:prstGeom>
          <a:solidFill>
            <a:srgbClr val="A0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CBEA55C-E1D8-4CB6-847E-8A500D148B0D}"/>
              </a:ext>
            </a:extLst>
          </p:cNvPr>
          <p:cNvSpPr/>
          <p:nvPr/>
        </p:nvSpPr>
        <p:spPr>
          <a:xfrm>
            <a:off x="7051074" y="5925944"/>
            <a:ext cx="4115294" cy="386499"/>
          </a:xfrm>
          <a:prstGeom prst="roundRect">
            <a:avLst/>
          </a:prstGeom>
          <a:solidFill>
            <a:srgbClr val="A0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0D1BCF-656A-4314-A000-F393D60CA20C}"/>
              </a:ext>
            </a:extLst>
          </p:cNvPr>
          <p:cNvSpPr txBox="1"/>
          <p:nvPr/>
        </p:nvSpPr>
        <p:spPr>
          <a:xfrm>
            <a:off x="1467799" y="5957252"/>
            <a:ext cx="42091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</a:t>
            </a:r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 이전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84F2AB-D836-485C-9477-5C148139F32E}"/>
              </a:ext>
            </a:extLst>
          </p:cNvPr>
          <p:cNvSpPr txBox="1"/>
          <p:nvPr/>
        </p:nvSpPr>
        <p:spPr>
          <a:xfrm>
            <a:off x="6973249" y="5957252"/>
            <a:ext cx="42091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백신 접종 이후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81095941-1401-4F9B-896F-A75B0E82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2674"/>
            <a:ext cx="54864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39221C10-ED63-4DCF-B8AF-B560D869C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354262"/>
            <a:ext cx="5761038" cy="350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84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DFC85A-E7FA-4933-B2DA-17475092F187}"/>
              </a:ext>
            </a:extLst>
          </p:cNvPr>
          <p:cNvSpPr txBox="1"/>
          <p:nvPr/>
        </p:nvSpPr>
        <p:spPr>
          <a:xfrm>
            <a:off x="1043647" y="1940760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거리두기에 따른 매출액 비교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7F897E-CF2F-4404-83F5-0C4E1348C721}"/>
              </a:ext>
            </a:extLst>
          </p:cNvPr>
          <p:cNvSpPr/>
          <p:nvPr/>
        </p:nvSpPr>
        <p:spPr>
          <a:xfrm>
            <a:off x="2724150" y="2312988"/>
            <a:ext cx="1847850" cy="173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4D72793-334B-4ED8-8D53-CE3C05F9AA10}"/>
              </a:ext>
            </a:extLst>
          </p:cNvPr>
          <p:cNvSpPr/>
          <p:nvPr/>
        </p:nvSpPr>
        <p:spPr>
          <a:xfrm>
            <a:off x="1545624" y="5925944"/>
            <a:ext cx="4115294" cy="386499"/>
          </a:xfrm>
          <a:prstGeom prst="roundRect">
            <a:avLst/>
          </a:prstGeom>
          <a:solidFill>
            <a:srgbClr val="3B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EFAC39B-C1F6-4634-8E86-3804331F449B}"/>
              </a:ext>
            </a:extLst>
          </p:cNvPr>
          <p:cNvSpPr/>
          <p:nvPr/>
        </p:nvSpPr>
        <p:spPr>
          <a:xfrm>
            <a:off x="7051074" y="5925944"/>
            <a:ext cx="4115294" cy="386499"/>
          </a:xfrm>
          <a:prstGeom prst="roundRect">
            <a:avLst/>
          </a:prstGeom>
          <a:solidFill>
            <a:srgbClr val="3B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3FFE20-2B90-4734-980C-09C254497E7A}"/>
              </a:ext>
            </a:extLst>
          </p:cNvPr>
          <p:cNvSpPr txBox="1"/>
          <p:nvPr/>
        </p:nvSpPr>
        <p:spPr>
          <a:xfrm>
            <a:off x="1543705" y="5957252"/>
            <a:ext cx="4133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 백신 접종 이전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5B40CB-4350-4469-B7F0-A4EE641A16FF}"/>
              </a:ext>
            </a:extLst>
          </p:cNvPr>
          <p:cNvSpPr txBox="1"/>
          <p:nvPr/>
        </p:nvSpPr>
        <p:spPr>
          <a:xfrm>
            <a:off x="7049155" y="5957252"/>
            <a:ext cx="4133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 백신 접종 이후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90" name="Picture 18">
            <a:extLst>
              <a:ext uri="{FF2B5EF4-FFF2-40B4-BE49-F238E27FC236}">
                <a16:creationId xmlns:a16="http://schemas.microsoft.com/office/drawing/2014/main" id="{25083132-E206-4EA3-8A40-D334CD3FE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352675"/>
            <a:ext cx="5690379" cy="344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DE7E92D2-5CD2-4C97-B955-96700DCF9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363787"/>
            <a:ext cx="5476875" cy="349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51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및 부산 백신접종 전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매출액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 </a:t>
            </a:r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BoxPlot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FABBF9-A551-4510-AD8E-A869DD09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430462"/>
            <a:ext cx="5010150" cy="3341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1F206E-7AE3-4D9F-9B3B-271AF4E7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49" y="2430461"/>
            <a:ext cx="5414963" cy="3338513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837B26E-0EEC-4A5C-A53D-347037C03321}"/>
              </a:ext>
            </a:extLst>
          </p:cNvPr>
          <p:cNvSpPr/>
          <p:nvPr/>
        </p:nvSpPr>
        <p:spPr>
          <a:xfrm>
            <a:off x="1545624" y="5925944"/>
            <a:ext cx="4115294" cy="386499"/>
          </a:xfrm>
          <a:prstGeom prst="roundRect">
            <a:avLst/>
          </a:prstGeom>
          <a:solidFill>
            <a:srgbClr val="A0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백신 접종 전</a:t>
            </a:r>
            <a:r>
              <a: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매출액 비교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5C17411-67AD-48CA-BBC6-ECB9B294DE32}"/>
              </a:ext>
            </a:extLst>
          </p:cNvPr>
          <p:cNvSpPr/>
          <p:nvPr/>
        </p:nvSpPr>
        <p:spPr>
          <a:xfrm>
            <a:off x="7051074" y="5925944"/>
            <a:ext cx="4115294" cy="386499"/>
          </a:xfrm>
          <a:prstGeom prst="roundRect">
            <a:avLst/>
          </a:prstGeom>
          <a:solidFill>
            <a:srgbClr val="3B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7EFFE0-0949-453B-8B73-3F76142AEA28}"/>
              </a:ext>
            </a:extLst>
          </p:cNvPr>
          <p:cNvSpPr txBox="1"/>
          <p:nvPr/>
        </p:nvSpPr>
        <p:spPr>
          <a:xfrm>
            <a:off x="7049155" y="5957252"/>
            <a:ext cx="4133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 백신 접종 전</a:t>
            </a:r>
            <a:r>
              <a: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매출액 비교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48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D652AF-38C0-4D4D-8CB0-6F4C151F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725" y="2420937"/>
            <a:ext cx="4751388" cy="38877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649BCA-1EE3-492D-8A46-34FBF6C7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2" y="2420938"/>
            <a:ext cx="4962526" cy="38877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020291-19DC-4A47-9A4B-E4AAABF5E752}"/>
              </a:ext>
            </a:extLst>
          </p:cNvPr>
          <p:cNvSpPr txBox="1"/>
          <p:nvPr/>
        </p:nvSpPr>
        <p:spPr>
          <a:xfrm>
            <a:off x="1043647" y="1940760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 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산점도와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회귀직선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6BB3C5E-5DB4-43B3-8A9E-4B16DA1BDA96}"/>
              </a:ext>
            </a:extLst>
          </p:cNvPr>
          <p:cNvSpPr/>
          <p:nvPr/>
        </p:nvSpPr>
        <p:spPr>
          <a:xfrm>
            <a:off x="5983870" y="3838575"/>
            <a:ext cx="891009" cy="47730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4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매출액과 누적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백신접종률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5DDAD73-BA0D-4B0F-9BE5-D33FCC03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38" y="2420938"/>
            <a:ext cx="5021262" cy="3905654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447D0819-1497-4860-A4FF-63A443291C44}"/>
              </a:ext>
            </a:extLst>
          </p:cNvPr>
          <p:cNvGrpSpPr/>
          <p:nvPr/>
        </p:nvGrpSpPr>
        <p:grpSpPr>
          <a:xfrm>
            <a:off x="6496369" y="3955506"/>
            <a:ext cx="3990656" cy="2569119"/>
            <a:chOff x="6553518" y="4288881"/>
            <a:chExt cx="3930187" cy="2569119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77808C4-E52E-4AF4-A817-CFC98BDB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518" y="4502729"/>
              <a:ext cx="3930187" cy="2355271"/>
            </a:xfrm>
            <a:prstGeom prst="rect">
              <a:avLst/>
            </a:prstGeom>
          </p:spPr>
        </p:pic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0323E3E-F981-4CB9-A444-9C628BA2FF5C}"/>
                </a:ext>
              </a:extLst>
            </p:cNvPr>
            <p:cNvSpPr/>
            <p:nvPr/>
          </p:nvSpPr>
          <p:spPr>
            <a:xfrm>
              <a:off x="7167691" y="4288881"/>
              <a:ext cx="3083518" cy="349943"/>
            </a:xfrm>
            <a:prstGeom prst="roundRect">
              <a:avLst/>
            </a:prstGeom>
            <a:solidFill>
              <a:srgbClr val="E18A8A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영화 매출액과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주간접종률</a:t>
              </a:r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산점도</a:t>
              </a:r>
              <a:endPara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208A2C-E002-4669-BFC4-8EDAEE44CCC1}"/>
              </a:ext>
            </a:extLst>
          </p:cNvPr>
          <p:cNvGrpSpPr/>
          <p:nvPr/>
        </p:nvGrpSpPr>
        <p:grpSpPr>
          <a:xfrm>
            <a:off x="6505575" y="1276350"/>
            <a:ext cx="3952875" cy="2600325"/>
            <a:chOff x="6448425" y="1276350"/>
            <a:chExt cx="4324350" cy="2600325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55F83BD-59AE-4777-BA7C-F61E78672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8425" y="1500497"/>
              <a:ext cx="4324350" cy="2376178"/>
            </a:xfrm>
            <a:prstGeom prst="rect">
              <a:avLst/>
            </a:prstGeom>
          </p:spPr>
        </p:pic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2B04F86-2197-4068-BB44-C2CA0055C3F5}"/>
                </a:ext>
              </a:extLst>
            </p:cNvPr>
            <p:cNvSpPr/>
            <p:nvPr/>
          </p:nvSpPr>
          <p:spPr>
            <a:xfrm>
              <a:off x="7172325" y="1276350"/>
              <a:ext cx="3298266" cy="349943"/>
            </a:xfrm>
            <a:prstGeom prst="roundRect">
              <a:avLst/>
            </a:prstGeom>
            <a:solidFill>
              <a:srgbClr val="E18A8A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영화 매출액과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누적접종률</a:t>
              </a:r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산점도</a:t>
              </a:r>
              <a:endPara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76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나눔스퀘어 ExtraBold"/>
                <a:ea typeface="나눔스퀘어 ExtraBold"/>
              </a:rPr>
              <a:t>5.</a:t>
            </a:r>
            <a:r>
              <a:rPr lang="ko-KR" altLang="en-US" sz="2400" b="1" dirty="0">
                <a:latin typeface="나눔스퀘어 ExtraBold"/>
                <a:ea typeface="나눔스퀘어 ExtraBold"/>
              </a:rPr>
              <a:t> 분석 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47" y="1940760"/>
            <a:ext cx="46185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800" b="1" dirty="0">
                <a:latin typeface="나눔스퀘어 Bold"/>
                <a:ea typeface="나눔스퀘어 Bold"/>
              </a:rPr>
              <a:t>6.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매출액과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백신접종률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종합산점도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 Bold"/>
                <a:ea typeface="나눔스퀘어 Bold"/>
              </a:rPr>
              <a:t>(</a:t>
            </a:r>
            <a:r>
              <a:rPr lang="ko-KR" altLang="en-US" b="1" dirty="0">
                <a:latin typeface="나눔스퀘어 Bold"/>
                <a:ea typeface="나눔스퀘어 Bold"/>
              </a:rPr>
              <a:t>서울</a:t>
            </a:r>
            <a:r>
              <a:rPr lang="en-US" altLang="ko-KR" sz="1800" b="1" dirty="0">
                <a:latin typeface="나눔스퀘어 Bold"/>
                <a:ea typeface="나눔스퀘어 Bold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1CC1F6-F40A-449A-835E-9D99919C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9" y="2420938"/>
            <a:ext cx="5040311" cy="38877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A39BE8-A6BB-4568-BE43-0B9CB6FD3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37" y="2276476"/>
            <a:ext cx="5597963" cy="40322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029130C-91CF-4944-B22A-6EA6B4E0A538}"/>
              </a:ext>
            </a:extLst>
          </p:cNvPr>
          <p:cNvSpPr/>
          <p:nvPr/>
        </p:nvSpPr>
        <p:spPr>
          <a:xfrm>
            <a:off x="7153275" y="1918161"/>
            <a:ext cx="3962400" cy="354677"/>
          </a:xfrm>
          <a:prstGeom prst="roundRect">
            <a:avLst/>
          </a:prstGeom>
          <a:solidFill>
            <a:srgbClr val="E18A8A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</a:t>
            </a:r>
            <a:r>
              <a:rPr lang="en-US" altLang="ko-KR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접종률과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영화매출 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endParaRPr lang="ko-KR" altLang="en-US" sz="16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495236F-6531-42F1-B246-7E4A46AF0D7C}"/>
              </a:ext>
            </a:extLst>
          </p:cNvPr>
          <p:cNvGrpSpPr/>
          <p:nvPr/>
        </p:nvGrpSpPr>
        <p:grpSpPr>
          <a:xfrm>
            <a:off x="6215958" y="1405135"/>
            <a:ext cx="3502882" cy="3785175"/>
            <a:chOff x="6031319" y="1097405"/>
            <a:chExt cx="3502882" cy="37851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1257BD-393A-469C-8A7A-82682579AA0B}"/>
                </a:ext>
              </a:extLst>
            </p:cNvPr>
            <p:cNvSpPr txBox="1"/>
            <p:nvPr/>
          </p:nvSpPr>
          <p:spPr>
            <a:xfrm>
              <a:off x="6031319" y="1097405"/>
              <a:ext cx="3026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배경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71D4D-6ABD-415F-B7B4-F7D807299151}"/>
                </a:ext>
              </a:extLst>
            </p:cNvPr>
            <p:cNvSpPr txBox="1"/>
            <p:nvPr/>
          </p:nvSpPr>
          <p:spPr>
            <a:xfrm>
              <a:off x="6031319" y="1897505"/>
              <a:ext cx="3231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 구성 및 역할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887205-8C66-44B5-85A8-E07A05501FC1}"/>
                </a:ext>
              </a:extLst>
            </p:cNvPr>
            <p:cNvSpPr txBox="1"/>
            <p:nvPr/>
          </p:nvSpPr>
          <p:spPr>
            <a:xfrm>
              <a:off x="6031319" y="26976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02AA99-3051-4E58-8FA4-75451D994B12}"/>
                </a:ext>
              </a:extLst>
            </p:cNvPr>
            <p:cNvSpPr txBox="1"/>
            <p:nvPr/>
          </p:nvSpPr>
          <p:spPr>
            <a:xfrm>
              <a:off x="6031319" y="34977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 및 향후 과제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4F74F5-B4C3-4AD2-8AD0-1A0206AF6993}"/>
                </a:ext>
              </a:extLst>
            </p:cNvPr>
            <p:cNvSpPr txBox="1"/>
            <p:nvPr/>
          </p:nvSpPr>
          <p:spPr>
            <a:xfrm>
              <a:off x="6031319" y="4297805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5.</a:t>
              </a:r>
              <a:r>
                <a:rPr lang="ko-KR" altLang="en-US" sz="3200" b="1" dirty="0" err="1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느낀점</a:t>
              </a:r>
              <a:endPara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6FC1986-9D04-47F6-8148-2E4195CF515A}"/>
              </a:ext>
            </a:extLst>
          </p:cNvPr>
          <p:cNvGrpSpPr/>
          <p:nvPr/>
        </p:nvGrpSpPr>
        <p:grpSpPr>
          <a:xfrm flipH="1">
            <a:off x="-1871192" y="3566317"/>
            <a:ext cx="9395941" cy="4706357"/>
            <a:chOff x="5595177" y="1117600"/>
            <a:chExt cx="8127999" cy="7094633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4954E49-1616-479A-833D-32283CF10F19}"/>
                </a:ext>
              </a:extLst>
            </p:cNvPr>
            <p:cNvSpPr/>
            <p:nvPr/>
          </p:nvSpPr>
          <p:spPr>
            <a:xfrm>
              <a:off x="6565900" y="1117600"/>
              <a:ext cx="6819900" cy="6324600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200656" y="3035090"/>
                    <a:pt x="2642616" y="2541314"/>
                  </a:cubicBezTo>
                  <a:cubicBezTo>
                    <a:pt x="3084576" y="2047538"/>
                    <a:pt x="3002280" y="1597958"/>
                    <a:pt x="3310128" y="1233722"/>
                  </a:cubicBezTo>
                  <a:cubicBezTo>
                    <a:pt x="3617976" y="869486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accent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6D9827-7AEE-44E3-B356-FA75E6207F09}"/>
                </a:ext>
              </a:extLst>
            </p:cNvPr>
            <p:cNvSpPr/>
            <p:nvPr/>
          </p:nvSpPr>
          <p:spPr>
            <a:xfrm>
              <a:off x="5595177" y="1887631"/>
              <a:ext cx="8127999" cy="6324602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493580 w 4892040"/>
                <a:gd name="connsiteY50" fmla="*/ 1022841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539443 w 4892040"/>
                <a:gd name="connsiteY50" fmla="*/ 952548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162437" y="3081952"/>
                    <a:pt x="2642616" y="2541314"/>
                  </a:cubicBezTo>
                  <a:cubicBezTo>
                    <a:pt x="3122795" y="2000676"/>
                    <a:pt x="3231595" y="1316784"/>
                    <a:pt x="3539443" y="952548"/>
                  </a:cubicBezTo>
                  <a:cubicBezTo>
                    <a:pt x="3847291" y="588312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0839DB38-441B-4B7A-A409-41828E707487}"/>
              </a:ext>
            </a:extLst>
          </p:cNvPr>
          <p:cNvSpPr/>
          <p:nvPr/>
        </p:nvSpPr>
        <p:spPr>
          <a:xfrm>
            <a:off x="2228329" y="2309016"/>
            <a:ext cx="2514600" cy="2514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D4309F-0815-4834-A93A-B7CC8368D6FF}"/>
              </a:ext>
            </a:extLst>
          </p:cNvPr>
          <p:cNvSpPr/>
          <p:nvPr/>
        </p:nvSpPr>
        <p:spPr>
          <a:xfrm>
            <a:off x="2387752" y="2468439"/>
            <a:ext cx="2195755" cy="21957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206129-C689-43F7-8918-2942E7B5130C}"/>
              </a:ext>
            </a:extLst>
          </p:cNvPr>
          <p:cNvSpPr txBox="1"/>
          <p:nvPr/>
        </p:nvSpPr>
        <p:spPr>
          <a:xfrm>
            <a:off x="2997196" y="323209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129091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나눔스퀘어 ExtraBold"/>
                <a:ea typeface="나눔스퀘어 ExtraBold"/>
              </a:rPr>
              <a:t>5.</a:t>
            </a:r>
            <a:r>
              <a:rPr lang="ko-KR" altLang="en-US" sz="2400" b="1" dirty="0">
                <a:latin typeface="나눔스퀘어 ExtraBold"/>
                <a:ea typeface="나눔스퀘어 ExtraBold"/>
              </a:rPr>
              <a:t> 분석 및 시각화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688" y="2420938"/>
            <a:ext cx="5040312" cy="2977697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A71BDF-45E8-416E-833B-EADF95CB8EE2}"/>
              </a:ext>
            </a:extLst>
          </p:cNvPr>
          <p:cNvSpPr/>
          <p:nvPr/>
        </p:nvSpPr>
        <p:spPr>
          <a:xfrm>
            <a:off x="7366589" y="1921798"/>
            <a:ext cx="2987085" cy="354677"/>
          </a:xfrm>
          <a:prstGeom prst="roundRect">
            <a:avLst/>
          </a:prstGeom>
          <a:solidFill>
            <a:srgbClr val="E18A8A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상관계수 </a:t>
            </a:r>
            <a:r>
              <a:rPr lang="en-US" altLang="ko-KR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HeatMap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4E82E-2FE1-427D-B71E-E03CE4677C09}"/>
              </a:ext>
            </a:extLst>
          </p:cNvPr>
          <p:cNvSpPr txBox="1"/>
          <p:nvPr/>
        </p:nvSpPr>
        <p:spPr>
          <a:xfrm>
            <a:off x="1043647" y="1940760"/>
            <a:ext cx="33586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7</a:t>
            </a:r>
            <a:r>
              <a:rPr lang="en-US" altLang="ko-KR" sz="1800" b="1" dirty="0">
                <a:latin typeface="나눔스퀘어 Bold"/>
                <a:ea typeface="나눔스퀘어 Bold"/>
              </a:rPr>
              <a:t>.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상관계수 분석 및 시각화 </a:t>
            </a:r>
            <a:r>
              <a:rPr lang="en-US" altLang="ko-KR" sz="1800" b="1" dirty="0">
                <a:latin typeface="나눔스퀘어 Bold"/>
                <a:ea typeface="나눔스퀘어 Bold"/>
              </a:rPr>
              <a:t>(</a:t>
            </a:r>
            <a:r>
              <a:rPr lang="ko-KR" altLang="en-US" b="1" dirty="0">
                <a:latin typeface="나눔스퀘어 Bold"/>
                <a:ea typeface="나눔스퀘어 Bold"/>
              </a:rPr>
              <a:t>서울</a:t>
            </a:r>
            <a:r>
              <a:rPr lang="en-US" altLang="ko-KR" sz="1800" b="1" dirty="0">
                <a:latin typeface="나눔스퀘어 Bold"/>
                <a:ea typeface="나눔스퀘어 Bold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FF688D-372C-449B-92A6-6E561CC84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299" y="2373312"/>
            <a:ext cx="4976813" cy="3935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48CA6C-9859-4634-BAF8-0B60E13C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2420938"/>
            <a:ext cx="5040312" cy="38877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5D066D-67EF-4923-B0E2-90DFD570D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41"/>
          <a:stretch/>
        </p:blipFill>
        <p:spPr>
          <a:xfrm>
            <a:off x="6829425" y="2420938"/>
            <a:ext cx="4748213" cy="38877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D1DBB2-1EB0-468A-B494-D59C44DFDE47}"/>
              </a:ext>
            </a:extLst>
          </p:cNvPr>
          <p:cNvSpPr txBox="1"/>
          <p:nvPr/>
        </p:nvSpPr>
        <p:spPr>
          <a:xfrm>
            <a:off x="1043647" y="1940760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 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산점도와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회귀직선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1BD18BC-B42C-4729-96C9-5799CE889435}"/>
              </a:ext>
            </a:extLst>
          </p:cNvPr>
          <p:cNvSpPr/>
          <p:nvPr/>
        </p:nvSpPr>
        <p:spPr>
          <a:xfrm>
            <a:off x="5983870" y="3838575"/>
            <a:ext cx="891009" cy="47730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0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86A802F-8E71-471B-8A1B-6F606E58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1" y="1455738"/>
            <a:ext cx="4591050" cy="22907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13F11F-ECFF-48AE-81E3-DC86C5AD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962401"/>
            <a:ext cx="4419600" cy="25527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0323E3E-F981-4CB9-A444-9C628BA2FF5C}"/>
              </a:ext>
            </a:extLst>
          </p:cNvPr>
          <p:cNvSpPr/>
          <p:nvPr/>
        </p:nvSpPr>
        <p:spPr>
          <a:xfrm>
            <a:off x="7165386" y="3736431"/>
            <a:ext cx="2948207" cy="349943"/>
          </a:xfrm>
          <a:prstGeom prst="roundRect">
            <a:avLst/>
          </a:prstGeom>
          <a:solidFill>
            <a:srgbClr val="759AD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매출액과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주간접종률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endParaRPr lang="ko-KR" altLang="en-US" sz="16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18E53EB-5056-45AA-8A41-38842563F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8" y="2432051"/>
            <a:ext cx="5040312" cy="38766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B022AE6-ACF9-44DA-AE8C-8FC8161070B7}"/>
              </a:ext>
            </a:extLst>
          </p:cNvPr>
          <p:cNvSpPr txBox="1"/>
          <p:nvPr/>
        </p:nvSpPr>
        <p:spPr>
          <a:xfrm>
            <a:off x="1043647" y="1940760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매출액과 주간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접종률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0F33C09-2F6B-42A3-8F6E-663B6FE0A3E3}"/>
              </a:ext>
            </a:extLst>
          </p:cNvPr>
          <p:cNvSpPr/>
          <p:nvPr/>
        </p:nvSpPr>
        <p:spPr>
          <a:xfrm>
            <a:off x="7048500" y="1276350"/>
            <a:ext cx="3103186" cy="349943"/>
          </a:xfrm>
          <a:prstGeom prst="roundRect">
            <a:avLst/>
          </a:prstGeom>
          <a:solidFill>
            <a:srgbClr val="759AD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매출액과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누적접종률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endParaRPr lang="ko-KR" altLang="en-US" sz="16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45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나눔스퀘어 ExtraBold"/>
                <a:ea typeface="나눔스퀘어 ExtraBold"/>
              </a:rPr>
              <a:t>5.</a:t>
            </a:r>
            <a:r>
              <a:rPr lang="ko-KR" altLang="en-US" sz="2400" b="1" dirty="0">
                <a:latin typeface="나눔스퀘어 ExtraBold"/>
                <a:ea typeface="나눔스퀘어 ExtraBold"/>
              </a:rPr>
              <a:t> 분석 및 시각화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48B601-03B3-4A2A-9B2F-5BDB7E73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1" y="2276475"/>
            <a:ext cx="5300662" cy="40322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9B50DA-CBD2-45D4-9C90-31DFCC4F5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4" r="9256"/>
          <a:stretch/>
        </p:blipFill>
        <p:spPr>
          <a:xfrm>
            <a:off x="1055688" y="2352676"/>
            <a:ext cx="5114677" cy="39560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4F0176-9171-4D2E-A457-38F3EB51BDC0}"/>
              </a:ext>
            </a:extLst>
          </p:cNvPr>
          <p:cNvSpPr txBox="1"/>
          <p:nvPr/>
        </p:nvSpPr>
        <p:spPr>
          <a:xfrm>
            <a:off x="1043647" y="1940760"/>
            <a:ext cx="50385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800" b="1" dirty="0">
                <a:latin typeface="나눔스퀘어 Bold"/>
                <a:ea typeface="나눔스퀘어 Bold"/>
              </a:rPr>
              <a:t>6.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코로나 </a:t>
            </a:r>
            <a:r>
              <a:rPr lang="ko-KR" altLang="en-US" sz="1800" b="1" dirty="0" err="1">
                <a:latin typeface="나눔스퀘어 Bold"/>
                <a:ea typeface="나눔스퀘어 Bold"/>
              </a:rPr>
              <a:t>백신접종률과</a:t>
            </a:r>
            <a:r>
              <a:rPr lang="ko-KR" altLang="en-US" sz="1800" b="1" dirty="0">
                <a:latin typeface="나눔스퀘어 Bold"/>
                <a:ea typeface="나눔스퀘어 Bold"/>
              </a:rPr>
              <a:t> 영화매출액의 </a:t>
            </a:r>
            <a:r>
              <a:rPr lang="ko-KR" altLang="en-US" sz="1800" b="1" dirty="0" err="1">
                <a:latin typeface="나눔스퀘어 Bold"/>
                <a:ea typeface="나눔스퀘어 Bold"/>
              </a:rPr>
              <a:t>산점도</a:t>
            </a:r>
            <a:r>
              <a:rPr lang="ko-KR" altLang="en-US" sz="1800" b="1" dirty="0">
                <a:latin typeface="나눔스퀘어 Bold"/>
                <a:ea typeface="나눔스퀘어 Bold"/>
              </a:rPr>
              <a:t> </a:t>
            </a:r>
            <a:r>
              <a:rPr lang="en-US" altLang="ko-KR" sz="1800" b="1" dirty="0">
                <a:latin typeface="나눔스퀘어 Bold"/>
                <a:ea typeface="나눔스퀘어 Bold"/>
              </a:rPr>
              <a:t>(</a:t>
            </a:r>
            <a:r>
              <a:rPr lang="ko-KR" altLang="en-US" sz="1800" b="1" dirty="0">
                <a:latin typeface="나눔스퀘어 Bold"/>
                <a:ea typeface="나눔스퀘어 Bold"/>
              </a:rPr>
              <a:t>부산</a:t>
            </a:r>
            <a:r>
              <a:rPr lang="en-US" altLang="ko-KR" sz="1800" b="1" dirty="0">
                <a:latin typeface="나눔스퀘어 Bold"/>
                <a:ea typeface="나눔스퀘어 Bold"/>
              </a:rPr>
              <a:t>)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066D6B9-6188-4D9D-A328-35CCE393584D}"/>
              </a:ext>
            </a:extLst>
          </p:cNvPr>
          <p:cNvSpPr/>
          <p:nvPr/>
        </p:nvSpPr>
        <p:spPr>
          <a:xfrm>
            <a:off x="7153275" y="1918161"/>
            <a:ext cx="3962400" cy="354677"/>
          </a:xfrm>
          <a:prstGeom prst="roundRect">
            <a:avLst/>
          </a:prstGeom>
          <a:solidFill>
            <a:srgbClr val="759AD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</a:t>
            </a:r>
            <a:r>
              <a:rPr lang="en-US" altLang="ko-KR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접종률과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영화매출 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endParaRPr lang="ko-KR" altLang="en-US" sz="16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55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나눔스퀘어 ExtraBold"/>
                <a:ea typeface="나눔스퀘어 ExtraBold"/>
              </a:rPr>
              <a:t>5.</a:t>
            </a:r>
            <a:r>
              <a:rPr lang="ko-KR" altLang="en-US" sz="2400" b="1" dirty="0">
                <a:latin typeface="나눔스퀘어 ExtraBold"/>
                <a:ea typeface="나눔스퀘어 ExtraBold"/>
              </a:rPr>
              <a:t> 분석 및 시각화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9E541C-3517-46D7-B85B-628975A0B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2259013"/>
            <a:ext cx="5106987" cy="28559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8FA8F0-D015-4B47-B591-2A0F5B375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5" y="2354263"/>
            <a:ext cx="5253038" cy="39544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F5F8AD-D83B-486B-ABC3-25C33FF05F34}"/>
              </a:ext>
            </a:extLst>
          </p:cNvPr>
          <p:cNvSpPr txBox="1"/>
          <p:nvPr/>
        </p:nvSpPr>
        <p:spPr>
          <a:xfrm>
            <a:off x="1043647" y="1940760"/>
            <a:ext cx="33586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7</a:t>
            </a:r>
            <a:r>
              <a:rPr lang="en-US" altLang="ko-KR" sz="1800" b="1" dirty="0">
                <a:latin typeface="나눔스퀘어 Bold"/>
                <a:ea typeface="나눔스퀘어 Bold"/>
              </a:rPr>
              <a:t>.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상관계수 분석 및 시각화 </a:t>
            </a:r>
            <a:r>
              <a:rPr lang="en-US" altLang="ko-KR" sz="1800" b="1" dirty="0">
                <a:latin typeface="나눔스퀘어 Bold"/>
                <a:ea typeface="나눔스퀘어 Bold"/>
              </a:rPr>
              <a:t>(</a:t>
            </a:r>
            <a:r>
              <a:rPr lang="ko-KR" altLang="en-US" sz="1800" b="1" dirty="0">
                <a:latin typeface="나눔스퀘어 Bold"/>
                <a:ea typeface="나눔스퀘어 Bold"/>
              </a:rPr>
              <a:t>부산</a:t>
            </a:r>
            <a:r>
              <a:rPr lang="en-US" altLang="ko-KR" sz="1800" b="1" dirty="0">
                <a:latin typeface="나눔스퀘어 Bold"/>
                <a:ea typeface="나눔스퀘어 Bold"/>
              </a:rPr>
              <a:t>)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C29EDEB-772A-4928-B85D-946EC640D89B}"/>
              </a:ext>
            </a:extLst>
          </p:cNvPr>
          <p:cNvSpPr/>
          <p:nvPr/>
        </p:nvSpPr>
        <p:spPr>
          <a:xfrm>
            <a:off x="7366589" y="1921798"/>
            <a:ext cx="2987085" cy="354677"/>
          </a:xfrm>
          <a:prstGeom prst="roundRect">
            <a:avLst/>
          </a:prstGeom>
          <a:solidFill>
            <a:srgbClr val="759AD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상관계수 </a:t>
            </a:r>
            <a:r>
              <a:rPr lang="en-US" altLang="ko-KR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HeatMap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6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향후과제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A496BE-4B51-435E-ADED-8DEB03F88BBD}"/>
              </a:ext>
            </a:extLst>
          </p:cNvPr>
          <p:cNvSpPr txBox="1"/>
          <p:nvPr/>
        </p:nvSpPr>
        <p:spPr>
          <a:xfrm>
            <a:off x="766763" y="143741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0C093-965B-4BE4-B14D-68482D59804C}"/>
              </a:ext>
            </a:extLst>
          </p:cNvPr>
          <p:cNvSpPr txBox="1"/>
          <p:nvPr/>
        </p:nvSpPr>
        <p:spPr>
          <a:xfrm>
            <a:off x="766763" y="369461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한계점 및 해결방안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25CFCD3-7F1C-479E-B12F-42443886D1CF}"/>
              </a:ext>
            </a:extLst>
          </p:cNvPr>
          <p:cNvGrpSpPr/>
          <p:nvPr/>
        </p:nvGrpSpPr>
        <p:grpSpPr>
          <a:xfrm>
            <a:off x="7143751" y="1716088"/>
            <a:ext cx="4164946" cy="2227262"/>
            <a:chOff x="7153275" y="1763713"/>
            <a:chExt cx="4781551" cy="2557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C807FE5-5A2E-473F-84C7-9AA5F5FD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7024" y="1809750"/>
              <a:ext cx="2577802" cy="208274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C80BD2A-9A14-4C67-B668-162BFB63E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3275" y="1763713"/>
              <a:ext cx="2423798" cy="2084387"/>
            </a:xfrm>
            <a:prstGeom prst="rect">
              <a:avLst/>
            </a:prstGeom>
          </p:spPr>
        </p:pic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0587175-3F78-4FBF-B7D5-EB78C956B452}"/>
                </a:ext>
              </a:extLst>
            </p:cNvPr>
            <p:cNvSpPr/>
            <p:nvPr/>
          </p:nvSpPr>
          <p:spPr>
            <a:xfrm>
              <a:off x="10176465" y="3966036"/>
              <a:ext cx="948736" cy="354677"/>
            </a:xfrm>
            <a:prstGeom prst="roundRect">
              <a:avLst/>
            </a:prstGeom>
            <a:solidFill>
              <a:srgbClr val="759ADC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4D78F6F-E810-469B-BFBE-F1484B4B6655}"/>
                </a:ext>
              </a:extLst>
            </p:cNvPr>
            <p:cNvSpPr/>
            <p:nvPr/>
          </p:nvSpPr>
          <p:spPr>
            <a:xfrm>
              <a:off x="7852365" y="3966036"/>
              <a:ext cx="948736" cy="354677"/>
            </a:xfrm>
            <a:prstGeom prst="roundRect">
              <a:avLst/>
            </a:prstGeom>
            <a:solidFill>
              <a:srgbClr val="A03434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39C90CD-4251-4FAE-9C37-C7047B674C39}"/>
              </a:ext>
            </a:extLst>
          </p:cNvPr>
          <p:cNvSpPr txBox="1"/>
          <p:nvPr/>
        </p:nvSpPr>
        <p:spPr>
          <a:xfrm>
            <a:off x="9848850" y="3014960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/>
              <a:t>0.6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15C942-4170-4279-A212-3E5805BF7B7B}"/>
              </a:ext>
            </a:extLst>
          </p:cNvPr>
          <p:cNvSpPr txBox="1"/>
          <p:nvPr/>
        </p:nvSpPr>
        <p:spPr>
          <a:xfrm>
            <a:off x="9258300" y="3014960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8368C-CB09-4434-A273-A67AFC3E7357}"/>
              </a:ext>
            </a:extLst>
          </p:cNvPr>
          <p:cNvSpPr txBox="1"/>
          <p:nvPr/>
        </p:nvSpPr>
        <p:spPr>
          <a:xfrm>
            <a:off x="9258300" y="24209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0.77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026DA3-BC67-43D5-9945-81E1CD3C6ED5}"/>
              </a:ext>
            </a:extLst>
          </p:cNvPr>
          <p:cNvSpPr txBox="1"/>
          <p:nvPr/>
        </p:nvSpPr>
        <p:spPr>
          <a:xfrm>
            <a:off x="10410825" y="24209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0.67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447371-DA85-4A1A-BD2E-3BC62FAA1FA9}"/>
              </a:ext>
            </a:extLst>
          </p:cNvPr>
          <p:cNvSpPr txBox="1"/>
          <p:nvPr/>
        </p:nvSpPr>
        <p:spPr>
          <a:xfrm>
            <a:off x="10410825" y="18875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104A48-8AC5-44C6-BEEF-4286FB81E833}"/>
              </a:ext>
            </a:extLst>
          </p:cNvPr>
          <p:cNvSpPr txBox="1"/>
          <p:nvPr/>
        </p:nvSpPr>
        <p:spPr>
          <a:xfrm>
            <a:off x="9848850" y="18875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0.77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FA869B-9EA3-4677-BE28-27FEB6F93C98}"/>
              </a:ext>
            </a:extLst>
          </p:cNvPr>
          <p:cNvSpPr txBox="1"/>
          <p:nvPr/>
        </p:nvSpPr>
        <p:spPr>
          <a:xfrm>
            <a:off x="7810500" y="3014960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94DB86-AE0A-4CC2-94EA-89DCBB0FACD7}"/>
              </a:ext>
            </a:extLst>
          </p:cNvPr>
          <p:cNvSpPr txBox="1"/>
          <p:nvPr/>
        </p:nvSpPr>
        <p:spPr>
          <a:xfrm>
            <a:off x="7219950" y="3014960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0.57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FCA254-37BD-4509-B069-03B6DDDFECEF}"/>
              </a:ext>
            </a:extLst>
          </p:cNvPr>
          <p:cNvSpPr txBox="1"/>
          <p:nvPr/>
        </p:nvSpPr>
        <p:spPr>
          <a:xfrm>
            <a:off x="7219950" y="24209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0.79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8227C-791C-4E13-AF44-9C04A3EFA20E}"/>
              </a:ext>
            </a:extLst>
          </p:cNvPr>
          <p:cNvSpPr txBox="1"/>
          <p:nvPr/>
        </p:nvSpPr>
        <p:spPr>
          <a:xfrm>
            <a:off x="8372475" y="24209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B0A7FC-B9F1-4237-85C6-9C23D7D29D3D}"/>
              </a:ext>
            </a:extLst>
          </p:cNvPr>
          <p:cNvSpPr txBox="1"/>
          <p:nvPr/>
        </p:nvSpPr>
        <p:spPr>
          <a:xfrm>
            <a:off x="8372475" y="18875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0.57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48B43F-CD3D-454A-8E7D-1BA23544C528}"/>
              </a:ext>
            </a:extLst>
          </p:cNvPr>
          <p:cNvSpPr txBox="1"/>
          <p:nvPr/>
        </p:nvSpPr>
        <p:spPr>
          <a:xfrm>
            <a:off x="7810500" y="18875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0.79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1A8CDF-B797-432A-8972-CD55A8977FDB}"/>
              </a:ext>
            </a:extLst>
          </p:cNvPr>
          <p:cNvSpPr txBox="1"/>
          <p:nvPr/>
        </p:nvSpPr>
        <p:spPr>
          <a:xfrm>
            <a:off x="7372350" y="1843385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681F10-280E-4EF7-BF73-79FB481601C4}"/>
              </a:ext>
            </a:extLst>
          </p:cNvPr>
          <p:cNvSpPr txBox="1"/>
          <p:nvPr/>
        </p:nvSpPr>
        <p:spPr>
          <a:xfrm>
            <a:off x="7991475" y="2430463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CFC6F4-353C-41F5-BB75-D6D5BC80844D}"/>
              </a:ext>
            </a:extLst>
          </p:cNvPr>
          <p:cNvSpPr txBox="1"/>
          <p:nvPr/>
        </p:nvSpPr>
        <p:spPr>
          <a:xfrm>
            <a:off x="8543925" y="3021013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DD299C-8F20-4DEE-9A21-2E773AD2E75E}"/>
              </a:ext>
            </a:extLst>
          </p:cNvPr>
          <p:cNvSpPr txBox="1"/>
          <p:nvPr/>
        </p:nvSpPr>
        <p:spPr>
          <a:xfrm>
            <a:off x="9372600" y="1900535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AEE76F-8917-4385-90C0-61FF0D6C2EC8}"/>
              </a:ext>
            </a:extLst>
          </p:cNvPr>
          <p:cNvSpPr txBox="1"/>
          <p:nvPr/>
        </p:nvSpPr>
        <p:spPr>
          <a:xfrm>
            <a:off x="9991725" y="2487613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C32BE-2E8D-451F-A0B0-F4D567DEF4AB}"/>
              </a:ext>
            </a:extLst>
          </p:cNvPr>
          <p:cNvSpPr txBox="1"/>
          <p:nvPr/>
        </p:nvSpPr>
        <p:spPr>
          <a:xfrm>
            <a:off x="10544175" y="3078163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4CE7-6730-4B9F-8304-0551591721C1}"/>
              </a:ext>
            </a:extLst>
          </p:cNvPr>
          <p:cNvSpPr txBox="1"/>
          <p:nvPr/>
        </p:nvSpPr>
        <p:spPr>
          <a:xfrm>
            <a:off x="1065213" y="2023031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1. </a:t>
            </a:r>
            <a:r>
              <a:rPr lang="ko-KR" altLang="en-US" b="1" dirty="0">
                <a:latin typeface="나눔스퀘어 Bold"/>
                <a:ea typeface="나눔스퀘어 Bold"/>
              </a:rPr>
              <a:t>코로나 백신과 영화 매출액에는 상관관계가 있다</a:t>
            </a:r>
            <a:r>
              <a:rPr lang="en-US" altLang="ko-KR" b="1" dirty="0"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E61D2B-809F-4FDA-8798-7400209D9205}"/>
              </a:ext>
            </a:extLst>
          </p:cNvPr>
          <p:cNvSpPr txBox="1"/>
          <p:nvPr/>
        </p:nvSpPr>
        <p:spPr>
          <a:xfrm>
            <a:off x="1065213" y="2394149"/>
            <a:ext cx="584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2. </a:t>
            </a:r>
            <a:r>
              <a:rPr lang="ko-KR" altLang="en-US" b="1" dirty="0" err="1">
                <a:latin typeface="나눔스퀘어 Bold"/>
                <a:ea typeface="나눔스퀘어 Bold"/>
              </a:rPr>
              <a:t>누적접종률이</a:t>
            </a:r>
            <a:r>
              <a:rPr lang="ko-KR" altLang="en-US" b="1" dirty="0">
                <a:latin typeface="나눔스퀘어 Bold"/>
                <a:ea typeface="나눔스퀘어 Bold"/>
              </a:rPr>
              <a:t> </a:t>
            </a:r>
            <a:r>
              <a:rPr lang="ko-KR" altLang="en-US" b="1" dirty="0" err="1">
                <a:latin typeface="나눔스퀘어 Bold"/>
                <a:ea typeface="나눔스퀘어 Bold"/>
              </a:rPr>
              <a:t>주간접종률보다</a:t>
            </a:r>
            <a:r>
              <a:rPr lang="ko-KR" altLang="en-US" b="1" dirty="0">
                <a:latin typeface="나눔스퀘어 Bold"/>
                <a:ea typeface="나눔스퀘어 Bold"/>
              </a:rPr>
              <a:t> 강한 상관관계를 갖고 있다</a:t>
            </a:r>
            <a:r>
              <a:rPr lang="en-US" altLang="ko-KR" b="1" dirty="0"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FF65F7-1CD9-4EE3-81D1-95EC7FE85194}"/>
              </a:ext>
            </a:extLst>
          </p:cNvPr>
          <p:cNvSpPr txBox="1"/>
          <p:nvPr/>
        </p:nvSpPr>
        <p:spPr>
          <a:xfrm>
            <a:off x="1065213" y="2765267"/>
            <a:ext cx="611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3. </a:t>
            </a:r>
            <a:r>
              <a:rPr lang="ko-KR" altLang="en-US" b="1" dirty="0">
                <a:latin typeface="나눔스퀘어 Bold"/>
                <a:ea typeface="나눔스퀘어 Bold"/>
              </a:rPr>
              <a:t>코로나 백신과 영화매출액의 상관관계는 지역별 차이가 있다</a:t>
            </a:r>
            <a:r>
              <a:rPr lang="en-US" altLang="ko-KR" b="1" dirty="0"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6C054A-5DDA-44FD-9A9A-266EAC7D762F}"/>
              </a:ext>
            </a:extLst>
          </p:cNvPr>
          <p:cNvSpPr txBox="1"/>
          <p:nvPr/>
        </p:nvSpPr>
        <p:spPr>
          <a:xfrm>
            <a:off x="1065213" y="3136384"/>
            <a:ext cx="569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4. </a:t>
            </a:r>
            <a:r>
              <a:rPr lang="ko-KR" altLang="en-US" b="1" dirty="0">
                <a:latin typeface="나눔스퀘어 Bold"/>
                <a:ea typeface="나눔스퀘어 Bold"/>
              </a:rPr>
              <a:t>영화산업에서 코로나 백신의 경제적효과가 있을 것 같다</a:t>
            </a:r>
            <a:r>
              <a:rPr lang="en-US" altLang="ko-KR" b="1" dirty="0"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8C3EEE-6A38-447B-BA99-811B96C63C6A}"/>
              </a:ext>
            </a:extLst>
          </p:cNvPr>
          <p:cNvSpPr txBox="1"/>
          <p:nvPr/>
        </p:nvSpPr>
        <p:spPr>
          <a:xfrm>
            <a:off x="1065213" y="4262120"/>
            <a:ext cx="951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b="1" dirty="0">
                <a:latin typeface="나눔스퀘어 Bold"/>
                <a:ea typeface="나눔스퀘어 Bold"/>
              </a:rPr>
              <a:t>거리두기를 </a:t>
            </a:r>
            <a:r>
              <a:rPr lang="ko-KR" altLang="en-US" sz="1800" b="1" dirty="0" err="1">
                <a:latin typeface="나눔스퀘어 Bold"/>
                <a:ea typeface="나눔스퀘어 Bold"/>
              </a:rPr>
              <a:t>고려하다보니</a:t>
            </a:r>
            <a:r>
              <a:rPr lang="ko-KR" altLang="en-US" sz="1800" b="1" dirty="0">
                <a:latin typeface="나눔스퀘어 Bold"/>
                <a:ea typeface="나눔스퀘어 Bold"/>
              </a:rPr>
              <a:t> 계절성을 고려하고</a:t>
            </a:r>
            <a:r>
              <a:rPr lang="en-US" altLang="ko-KR" sz="1800" b="1" dirty="0">
                <a:latin typeface="나눔스퀘어 Bold"/>
                <a:ea typeface="나눔스퀘어 Bold"/>
              </a:rPr>
              <a:t>,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적절한 크기의 표본을 선정하는데 어려움이 있었</a:t>
            </a:r>
            <a:r>
              <a:rPr lang="ko-KR" altLang="en-US" b="1" dirty="0">
                <a:latin typeface="나눔스퀘어 Bold"/>
                <a:ea typeface="나눔스퀘어 Bold"/>
              </a:rPr>
              <a:t>다</a:t>
            </a:r>
            <a:endParaRPr lang="en-US" altLang="ko-KR" b="1" dirty="0">
              <a:latin typeface="나눔스퀘어 Bold"/>
              <a:ea typeface="나눔스퀘어 Bold"/>
            </a:endParaRPr>
          </a:p>
          <a:p>
            <a:r>
              <a:rPr lang="en-US" altLang="ko-KR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      </a:t>
            </a:r>
            <a:r>
              <a:rPr lang="ko-KR" altLang="en-US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→</a:t>
            </a:r>
            <a:r>
              <a:rPr lang="ko-KR" altLang="en-US" b="1" dirty="0">
                <a:latin typeface="나눔스퀘어 Bold"/>
                <a:ea typeface="나눔스퀘어 Bold"/>
              </a:rPr>
              <a:t> 접종 이후의 데이터 확보 필요</a:t>
            </a:r>
            <a:endParaRPr lang="en-US" altLang="ko-KR" sz="1800" b="1" dirty="0">
              <a:latin typeface="나눔스퀘어 Bold"/>
              <a:ea typeface="나눔스퀘어 Bold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A1CB25-F147-4764-BA44-EF220181C5E7}"/>
              </a:ext>
            </a:extLst>
          </p:cNvPr>
          <p:cNvSpPr txBox="1"/>
          <p:nvPr/>
        </p:nvSpPr>
        <p:spPr>
          <a:xfrm>
            <a:off x="1065213" y="4961850"/>
            <a:ext cx="777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2. </a:t>
            </a:r>
            <a:r>
              <a:rPr lang="ko-KR" altLang="en-US" b="1" dirty="0">
                <a:latin typeface="나눔스퀘어 Bold"/>
                <a:ea typeface="나눔스퀘어 Bold"/>
              </a:rPr>
              <a:t>지역별 차이에 대한 표본이 부산 한 곳이므로 </a:t>
            </a:r>
            <a:r>
              <a:rPr lang="en-US" altLang="ko-KR" b="1" dirty="0">
                <a:latin typeface="나눔스퀘어 Bold"/>
                <a:ea typeface="나눔스퀘어 Bold"/>
              </a:rPr>
              <a:t>,</a:t>
            </a:r>
            <a:r>
              <a:rPr lang="ko-KR" altLang="en-US" b="1" dirty="0">
                <a:latin typeface="나눔스퀘어 Bold"/>
                <a:ea typeface="나눔스퀘어 Bold"/>
              </a:rPr>
              <a:t> 이를 명확하게 확인할 수 없었다 </a:t>
            </a:r>
            <a:endParaRPr lang="en-US" altLang="ko-KR" b="1" dirty="0">
              <a:latin typeface="나눔스퀘어 Bold"/>
              <a:ea typeface="나눔스퀘어 Bold"/>
            </a:endParaRPr>
          </a:p>
          <a:p>
            <a:r>
              <a:rPr lang="en-US" altLang="ko-KR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     </a:t>
            </a:r>
            <a:r>
              <a:rPr lang="ko-KR" altLang="en-US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→</a:t>
            </a:r>
            <a:r>
              <a:rPr lang="ko-KR" altLang="en-US" b="1" dirty="0">
                <a:latin typeface="나눔스퀘어 Bold"/>
                <a:ea typeface="나눔스퀘어 Bold"/>
              </a:rPr>
              <a:t> 타 지역 데이터분석 필요</a:t>
            </a:r>
            <a:endParaRPr lang="en-US" altLang="ko-KR" b="1" dirty="0">
              <a:latin typeface="나눔스퀘어 Bold"/>
              <a:ea typeface="나눔스퀘어 Bold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62771C-4AB8-40E2-ACFD-EDFA3278B333}"/>
              </a:ext>
            </a:extLst>
          </p:cNvPr>
          <p:cNvSpPr txBox="1"/>
          <p:nvPr/>
        </p:nvSpPr>
        <p:spPr>
          <a:xfrm>
            <a:off x="1065213" y="5661581"/>
            <a:ext cx="6104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3. </a:t>
            </a:r>
            <a:r>
              <a:rPr lang="ko-KR" altLang="en-US" b="1" dirty="0">
                <a:latin typeface="나눔스퀘어 Bold"/>
                <a:ea typeface="나눔스퀘어 Bold"/>
              </a:rPr>
              <a:t>코로나 백신과 영화매출액의 상관관계는 지역별 차이가 있다</a:t>
            </a:r>
            <a:r>
              <a:rPr lang="en-US" altLang="ko-KR" b="1" dirty="0">
                <a:latin typeface="나눔스퀘어 Bold"/>
                <a:ea typeface="나눔스퀘어 Bold"/>
              </a:rPr>
              <a:t> </a:t>
            </a:r>
          </a:p>
          <a:p>
            <a:r>
              <a:rPr lang="en-US" altLang="ko-KR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     </a:t>
            </a:r>
            <a:r>
              <a:rPr lang="ko-KR" altLang="en-US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→</a:t>
            </a:r>
            <a:r>
              <a:rPr lang="ko-KR" altLang="en-US" b="1" dirty="0">
                <a:latin typeface="나눔스퀘어 Bold"/>
                <a:ea typeface="나눔스퀘어 Bold"/>
              </a:rPr>
              <a:t> 설문자료 및 여론조사 관련 추가 데이터수집 필요</a:t>
            </a:r>
            <a:endParaRPr lang="en-US" altLang="ko-KR" b="1" dirty="0">
              <a:latin typeface="나눔스퀘어 Bold"/>
              <a:ea typeface="나눔스퀘어 Bold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5E4942-4E90-4413-BD2A-3E09AEA0AF25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2738C77-AA44-4DB9-A4C6-0D4C06759866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656620D-8957-4788-96FF-5337B408698C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92736DF-F648-4AF0-8B47-7178AEF592E6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865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ko-KR" altLang="en-US" sz="32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32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A496BE-4B51-435E-ADED-8DEB03F88BBD}"/>
              </a:ext>
            </a:extLst>
          </p:cNvPr>
          <p:cNvSpPr txBox="1"/>
          <p:nvPr/>
        </p:nvSpPr>
        <p:spPr>
          <a:xfrm>
            <a:off x="766763" y="1437416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0C093-965B-4BE4-B14D-68482D59804C}"/>
              </a:ext>
            </a:extLst>
          </p:cNvPr>
          <p:cNvSpPr txBox="1"/>
          <p:nvPr/>
        </p:nvSpPr>
        <p:spPr>
          <a:xfrm>
            <a:off x="766763" y="3694612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아쉬운점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F610E-F620-48D4-99E6-A688D00867B6}"/>
              </a:ext>
            </a:extLst>
          </p:cNvPr>
          <p:cNvSpPr txBox="1"/>
          <p:nvPr/>
        </p:nvSpPr>
        <p:spPr>
          <a:xfrm>
            <a:off x="1043647" y="1940760"/>
            <a:ext cx="8853706" cy="1298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</a:t>
            </a:r>
            <a:r>
              <a:rPr lang="ko-KR" altLang="en-US" b="1" dirty="0">
                <a:latin typeface="나눔스퀘어 Bold"/>
                <a:ea typeface="나눔스퀘어 Bold"/>
              </a:rPr>
              <a:t>프로젝트 진행에 유효한 데이터를 수집하기 어려웠다</a:t>
            </a:r>
            <a:r>
              <a:rPr lang="en-US" altLang="ko-KR" b="1" dirty="0">
                <a:latin typeface="나눔스퀘어 Bold"/>
                <a:ea typeface="나눔스퀘어 Bold"/>
              </a:rPr>
              <a:t>. 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</a:t>
            </a:r>
            <a:r>
              <a:rPr lang="ko-KR" altLang="en-US" b="1" dirty="0">
                <a:latin typeface="나눔스퀘어 Bold"/>
                <a:ea typeface="나눔스퀘어 Bold"/>
              </a:rPr>
              <a:t>실제 데이터는 데이터 수집 및 전처리에 많은 노력이 필요했다</a:t>
            </a:r>
            <a:r>
              <a:rPr lang="en-US" altLang="ko-KR" b="1" dirty="0">
                <a:latin typeface="나눔스퀘어 Bold"/>
                <a:ea typeface="나눔스퀘어 Bold"/>
              </a:rPr>
              <a:t>. 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GIT</a:t>
            </a:r>
            <a:r>
              <a:rPr lang="ko-KR" altLang="en-US" b="1" dirty="0">
                <a:latin typeface="나눔스퀘어 Bold"/>
                <a:ea typeface="나눔스퀘어 Bold"/>
              </a:rPr>
              <a:t>으로 형상관리를 진행하면서 폴더구조</a:t>
            </a:r>
            <a:r>
              <a:rPr lang="en-US" altLang="ko-KR" b="1" dirty="0">
                <a:latin typeface="나눔스퀘어 Bold"/>
                <a:ea typeface="나눔스퀘어 Bold"/>
              </a:rPr>
              <a:t>, </a:t>
            </a:r>
            <a:r>
              <a:rPr lang="ko-KR" altLang="en-US" b="1" dirty="0">
                <a:latin typeface="나눔스퀘어 Bold"/>
                <a:ea typeface="나눔스퀘어 Bold"/>
              </a:rPr>
              <a:t>파일명 등 사전에 협의가 필요한 부분이 있었다</a:t>
            </a:r>
            <a:r>
              <a:rPr lang="en-US" altLang="ko-KR" b="1" dirty="0">
                <a:latin typeface="나눔스퀘어 Bold"/>
                <a:ea typeface="나눔스퀘어 Bold"/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0D69D-3ED8-4B6D-94CA-90FE082F820E}"/>
              </a:ext>
            </a:extLst>
          </p:cNvPr>
          <p:cNvSpPr txBox="1"/>
          <p:nvPr/>
        </p:nvSpPr>
        <p:spPr>
          <a:xfrm>
            <a:off x="1062697" y="4169610"/>
            <a:ext cx="10811421" cy="1125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latinLnBrk="1">
              <a:lnSpc>
                <a:spcPct val="200000"/>
              </a:lnSpc>
              <a:buFontTx/>
              <a:buChar char="-"/>
              <a:defRPr/>
            </a:pPr>
            <a:r>
              <a:rPr lang="ko-KR" altLang="en-US" b="1" dirty="0">
                <a:latin typeface="나눔스퀘어 Bold"/>
                <a:ea typeface="나눔스퀘어 Bold"/>
              </a:rPr>
              <a:t>비대면으로 프로젝트를 진행하면서 서로가 원하는 의도한 내용에 대해 전달이 어려웠다</a:t>
            </a:r>
            <a:r>
              <a:rPr lang="en-US" altLang="ko-KR" b="1" dirty="0">
                <a:latin typeface="나눔스퀘어 Bold"/>
                <a:ea typeface="나눔스퀘어 Bold"/>
              </a:rPr>
              <a:t>. </a:t>
            </a:r>
            <a:r>
              <a:rPr lang="ko-KR" altLang="en-US" b="1" dirty="0">
                <a:latin typeface="나눔스퀘어 Bold"/>
                <a:ea typeface="나눔스퀘어 Bold"/>
              </a:rPr>
              <a:t>   </a:t>
            </a:r>
            <a:endParaRPr lang="en-US" altLang="ko-KR" b="1" dirty="0">
              <a:latin typeface="나눔스퀘어 Bold"/>
              <a:ea typeface="나눔스퀘어 Bold"/>
            </a:endParaRPr>
          </a:p>
          <a:p>
            <a:pPr marL="285750" indent="-285750" latinLnBrk="1">
              <a:lnSpc>
                <a:spcPct val="200000"/>
              </a:lnSpc>
              <a:buFontTx/>
              <a:buChar char="-"/>
              <a:defRPr/>
            </a:pPr>
            <a:r>
              <a:rPr lang="ko-KR" altLang="en-US" b="1" dirty="0" err="1">
                <a:latin typeface="나눔스퀘어 Bold"/>
                <a:ea typeface="나눔스퀘어 Bold"/>
              </a:rPr>
              <a:t>배달앱</a:t>
            </a:r>
            <a:r>
              <a:rPr lang="en-US" altLang="ko-KR" b="1" dirty="0">
                <a:latin typeface="나눔스퀘어 Bold"/>
                <a:ea typeface="나눔스퀘어 Bold"/>
              </a:rPr>
              <a:t>,OTT</a:t>
            </a:r>
            <a:r>
              <a:rPr lang="ko-KR" altLang="en-US" b="1" dirty="0">
                <a:latin typeface="나눔스퀘어 Bold"/>
                <a:ea typeface="나눔스퀘어 Bold"/>
              </a:rPr>
              <a:t>데이터 등 최근 소비패턴관련 데이터를 구하지 못해서 처음 기획과 달리 범위가 </a:t>
            </a:r>
            <a:r>
              <a:rPr lang="ko-KR" altLang="en-US" b="1" dirty="0" err="1">
                <a:latin typeface="나눔스퀘어 Bold"/>
                <a:ea typeface="나눔스퀘어 Bold"/>
              </a:rPr>
              <a:t>좁혀진게</a:t>
            </a:r>
            <a:r>
              <a:rPr lang="ko-KR" altLang="en-US" b="1" dirty="0">
                <a:latin typeface="나눔스퀘어 Bold"/>
                <a:ea typeface="나눔스퀘어 Bold"/>
              </a:rPr>
              <a:t> 아쉬웠다</a:t>
            </a:r>
            <a:r>
              <a:rPr lang="en-US" altLang="ko-KR" b="1" dirty="0">
                <a:latin typeface="나눔스퀘어 Bold"/>
                <a:ea typeface="나눔스퀘어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420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921168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U</a:t>
            </a:r>
            <a:endParaRPr lang="ko-KR" altLang="en-US" sz="6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132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0C8B19-3E15-4464-B9E0-4E241F0943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4DFD55E4-9DA1-40EE-977B-1DA4407D8628}"/>
              </a:ext>
            </a:extLst>
          </p:cNvPr>
          <p:cNvSpPr/>
          <p:nvPr/>
        </p:nvSpPr>
        <p:spPr>
          <a:xfrm rot="10800000">
            <a:off x="1171575" y="1571437"/>
            <a:ext cx="771321" cy="771321"/>
          </a:xfrm>
          <a:custGeom>
            <a:avLst/>
            <a:gdLst>
              <a:gd name="connsiteX0" fmla="*/ 413032 w 771321"/>
              <a:gd name="connsiteY0" fmla="*/ 771321 h 771321"/>
              <a:gd name="connsiteX1" fmla="*/ 0 w 771321"/>
              <a:gd name="connsiteY1" fmla="*/ 771321 h 771321"/>
              <a:gd name="connsiteX2" fmla="*/ 771321 w 771321"/>
              <a:gd name="connsiteY2" fmla="*/ 0 h 771321"/>
              <a:gd name="connsiteX3" fmla="*/ 771321 w 771321"/>
              <a:gd name="connsiteY3" fmla="*/ 413032 h 771321"/>
              <a:gd name="connsiteX4" fmla="*/ 413032 w 771321"/>
              <a:gd name="connsiteY4" fmla="*/ 771321 h 77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321" h="771321">
                <a:moveTo>
                  <a:pt x="413032" y="771321"/>
                </a:moveTo>
                <a:lnTo>
                  <a:pt x="0" y="771321"/>
                </a:lnTo>
                <a:lnTo>
                  <a:pt x="771321" y="0"/>
                </a:lnTo>
                <a:lnTo>
                  <a:pt x="771321" y="413032"/>
                </a:lnTo>
                <a:cubicBezTo>
                  <a:pt x="771321" y="610910"/>
                  <a:pt x="610910" y="771321"/>
                  <a:pt x="413032" y="77132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98E6B65-3F15-4407-B304-44A73181904B}"/>
              </a:ext>
            </a:extLst>
          </p:cNvPr>
          <p:cNvSpPr/>
          <p:nvPr/>
        </p:nvSpPr>
        <p:spPr>
          <a:xfrm rot="10800000">
            <a:off x="1171575" y="1571438"/>
            <a:ext cx="9848850" cy="4272973"/>
          </a:xfrm>
          <a:custGeom>
            <a:avLst/>
            <a:gdLst>
              <a:gd name="connsiteX0" fmla="*/ 9077529 w 9848850"/>
              <a:gd name="connsiteY0" fmla="*/ 4272973 h 4272973"/>
              <a:gd name="connsiteX1" fmla="*/ 358289 w 9848850"/>
              <a:gd name="connsiteY1" fmla="*/ 4272973 h 4272973"/>
              <a:gd name="connsiteX2" fmla="*/ 0 w 9848850"/>
              <a:gd name="connsiteY2" fmla="*/ 3914684 h 4272973"/>
              <a:gd name="connsiteX3" fmla="*/ 0 w 9848850"/>
              <a:gd name="connsiteY3" fmla="*/ 358289 h 4272973"/>
              <a:gd name="connsiteX4" fmla="*/ 358289 w 9848850"/>
              <a:gd name="connsiteY4" fmla="*/ 0 h 4272973"/>
              <a:gd name="connsiteX5" fmla="*/ 9490561 w 9848850"/>
              <a:gd name="connsiteY5" fmla="*/ 0 h 4272973"/>
              <a:gd name="connsiteX6" fmla="*/ 9848850 w 9848850"/>
              <a:gd name="connsiteY6" fmla="*/ 358289 h 4272973"/>
              <a:gd name="connsiteX7" fmla="*/ 9848850 w 9848850"/>
              <a:gd name="connsiteY7" fmla="*/ 3501652 h 4272973"/>
              <a:gd name="connsiteX8" fmla="*/ 9077529 w 9848850"/>
              <a:gd name="connsiteY8" fmla="*/ 4272973 h 427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48850" h="4272973">
                <a:moveTo>
                  <a:pt x="9077529" y="4272973"/>
                </a:moveTo>
                <a:lnTo>
                  <a:pt x="358289" y="4272973"/>
                </a:lnTo>
                <a:cubicBezTo>
                  <a:pt x="160411" y="4272973"/>
                  <a:pt x="0" y="4112562"/>
                  <a:pt x="0" y="3914684"/>
                </a:cubicBezTo>
                <a:lnTo>
                  <a:pt x="0" y="358289"/>
                </a:lnTo>
                <a:cubicBezTo>
                  <a:pt x="0" y="160411"/>
                  <a:pt x="160411" y="0"/>
                  <a:pt x="358289" y="0"/>
                </a:cubicBezTo>
                <a:lnTo>
                  <a:pt x="9490561" y="0"/>
                </a:lnTo>
                <a:cubicBezTo>
                  <a:pt x="9688439" y="0"/>
                  <a:pt x="9848850" y="160411"/>
                  <a:pt x="9848850" y="358289"/>
                </a:cubicBezTo>
                <a:lnTo>
                  <a:pt x="9848850" y="3501652"/>
                </a:lnTo>
                <a:lnTo>
                  <a:pt x="9077529" y="427297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E01C6-3AC4-4876-BD04-262E642A8B69}"/>
              </a:ext>
            </a:extLst>
          </p:cNvPr>
          <p:cNvSpPr txBox="1"/>
          <p:nvPr/>
        </p:nvSpPr>
        <p:spPr>
          <a:xfrm>
            <a:off x="1634457" y="2277556"/>
            <a:ext cx="9195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https://github.com/vvspearlvvs/MultiCampus_Project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영화관입장권 통합전산망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(KOBIS)  :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https://www.kobis.or.kr/kobis/business/stat/them/findAreaShareList.do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예방접종 통계 데이터 조회 서비스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(data.go.kr) :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https://www.data.go.kr/data/15077756/openapi.do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BA73-5175-49F5-9015-5070B289912A}"/>
              </a:ext>
            </a:extLst>
          </p:cNvPr>
          <p:cNvSpPr txBox="1"/>
          <p:nvPr/>
        </p:nvSpPr>
        <p:spPr>
          <a:xfrm>
            <a:off x="4615758" y="697564"/>
            <a:ext cx="324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비고</a:t>
            </a:r>
            <a:r>
              <a:rPr lang="en-US" altLang="ko-KR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출처 </a:t>
            </a:r>
          </a:p>
        </p:txBody>
      </p:sp>
    </p:spTree>
    <p:extLst>
      <p:ext uri="{BB962C8B-B14F-4D97-AF65-F5344CB8AC3E}">
        <p14:creationId xmlns:p14="http://schemas.microsoft.com/office/powerpoint/2010/main" val="56000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2B902-34C9-49C4-87B3-B81E5255C785}"/>
              </a:ext>
            </a:extLst>
          </p:cNvPr>
          <p:cNvSpPr txBox="1"/>
          <p:nvPr/>
        </p:nvSpPr>
        <p:spPr>
          <a:xfrm>
            <a:off x="766763" y="2843942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7ADF9-0588-4FE6-BE0F-D84016B259FE}"/>
              </a:ext>
            </a:extLst>
          </p:cNvPr>
          <p:cNvSpPr txBox="1"/>
          <p:nvPr/>
        </p:nvSpPr>
        <p:spPr>
          <a:xfrm>
            <a:off x="1025160" y="2008822"/>
            <a:ext cx="608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백신이 영화 매출액에 미치는 영향 분석 및 시각화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07FC9-1D2F-45AE-A56F-E74AD3892232}"/>
              </a:ext>
            </a:extLst>
          </p:cNvPr>
          <p:cNvSpPr txBox="1"/>
          <p:nvPr/>
        </p:nvSpPr>
        <p:spPr>
          <a:xfrm>
            <a:off x="1044210" y="3441108"/>
            <a:ext cx="731756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지역에 따라 백신접종이 영화산업에 미치는 영향을 파악하기 위해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데이터 분석 및 비교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0211C3-A672-44E5-8A06-F63AC20A4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24" r="22592"/>
          <a:stretch/>
        </p:blipFill>
        <p:spPr>
          <a:xfrm>
            <a:off x="1379538" y="4524374"/>
            <a:ext cx="5640387" cy="11326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F2AD9E-8772-4E17-9D48-43AC4AC17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127" r="8109"/>
          <a:stretch/>
        </p:blipFill>
        <p:spPr>
          <a:xfrm>
            <a:off x="2158864" y="5165425"/>
            <a:ext cx="5819240" cy="1143300"/>
          </a:xfrm>
          <a:prstGeom prst="rect">
            <a:avLst/>
          </a:prstGeom>
        </p:spPr>
      </p:pic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96112BD-18F6-4EAD-ADB9-A03753EC59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8"/>
          <a:stretch/>
        </p:blipFill>
        <p:spPr>
          <a:xfrm>
            <a:off x="8208963" y="1484313"/>
            <a:ext cx="2935287" cy="2737839"/>
          </a:xfrm>
          <a:prstGeom prst="rect">
            <a:avLst/>
          </a:prstGeom>
        </p:spPr>
      </p:pic>
      <p:pic>
        <p:nvPicPr>
          <p:cNvPr id="5128" name="Picture 8" descr="영화 반값할인, 시설 이용권…서울 자치구 백신접종 혜택 풍성-국민일보">
            <a:extLst>
              <a:ext uri="{FF2B5EF4-FFF2-40B4-BE49-F238E27FC236}">
                <a16:creationId xmlns:a16="http://schemas.microsoft.com/office/drawing/2014/main" id="{55919598-0F76-4980-B448-D45795593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67"/>
          <a:stretch/>
        </p:blipFill>
        <p:spPr bwMode="auto">
          <a:xfrm>
            <a:off x="8240713" y="4349769"/>
            <a:ext cx="2922587" cy="16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92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FCAE1517-887B-4769-9BE8-4A036D0AD109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구조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9DAB349-56D1-46B2-9B84-81C91991ED9A}"/>
              </a:ext>
            </a:extLst>
          </p:cNvPr>
          <p:cNvSpPr/>
          <p:nvPr/>
        </p:nvSpPr>
        <p:spPr>
          <a:xfrm>
            <a:off x="7674311" y="3621045"/>
            <a:ext cx="843161" cy="459946"/>
          </a:xfrm>
          <a:prstGeom prst="rightArrow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1DAE344-9CCC-45AE-A279-3A5CAAFF3196}"/>
              </a:ext>
            </a:extLst>
          </p:cNvPr>
          <p:cNvSpPr/>
          <p:nvPr/>
        </p:nvSpPr>
        <p:spPr>
          <a:xfrm>
            <a:off x="3533828" y="3621045"/>
            <a:ext cx="858597" cy="459946"/>
          </a:xfrm>
          <a:prstGeom prst="rightArrow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8B409-9D0D-464B-A585-9EBC5D2F2EB0}"/>
              </a:ext>
            </a:extLst>
          </p:cNvPr>
          <p:cNvSpPr txBox="1"/>
          <p:nvPr/>
        </p:nvSpPr>
        <p:spPr>
          <a:xfrm>
            <a:off x="3437835" y="4131250"/>
            <a:ext cx="1123299" cy="32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B592A-F342-4F8B-902C-D44D9F0A524A}"/>
              </a:ext>
            </a:extLst>
          </p:cNvPr>
          <p:cNvSpPr txBox="1"/>
          <p:nvPr/>
        </p:nvSpPr>
        <p:spPr>
          <a:xfrm>
            <a:off x="7677813" y="4169560"/>
            <a:ext cx="715501" cy="32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ABD300-D0FF-4B91-8EB6-5D7277C4C5F3}"/>
              </a:ext>
            </a:extLst>
          </p:cNvPr>
          <p:cNvGrpSpPr/>
          <p:nvPr/>
        </p:nvGrpSpPr>
        <p:grpSpPr>
          <a:xfrm>
            <a:off x="4676918" y="2060153"/>
            <a:ext cx="2821673" cy="3064297"/>
            <a:chOff x="4972934" y="2257379"/>
            <a:chExt cx="2928192" cy="268519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86C6983-06F1-41B3-8F19-37E97EBC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835" y="2403798"/>
              <a:ext cx="1518342" cy="1282148"/>
            </a:xfrm>
            <a:prstGeom prst="rect">
              <a:avLst/>
            </a:prstGeom>
          </p:spPr>
        </p:pic>
        <p:pic>
          <p:nvPicPr>
            <p:cNvPr id="23" name="Picture 10" descr="프로젝트 주피터 - 위키백과, 우리 모두의 백과사전">
              <a:extLst>
                <a:ext uri="{FF2B5EF4-FFF2-40B4-BE49-F238E27FC236}">
                  <a16:creationId xmlns:a16="http://schemas.microsoft.com/office/drawing/2014/main" id="{988E63C9-650D-487D-9B84-9E2711F76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934" y="2257379"/>
              <a:ext cx="1258192" cy="145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F4FC59-435A-4985-AB50-A203ACED0D70}"/>
                </a:ext>
              </a:extLst>
            </p:cNvPr>
            <p:cNvSpPr txBox="1"/>
            <p:nvPr/>
          </p:nvSpPr>
          <p:spPr>
            <a:xfrm>
              <a:off x="5400316" y="4656698"/>
              <a:ext cx="1826141" cy="285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처리 및 분석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03CAB5-B43B-406A-91BE-A0D90AAFB47D}"/>
                </a:ext>
              </a:extLst>
            </p:cNvPr>
            <p:cNvSpPr txBox="1"/>
            <p:nvPr/>
          </p:nvSpPr>
          <p:spPr>
            <a:xfrm>
              <a:off x="5012690" y="3901326"/>
              <a:ext cx="2302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Numpy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Pandas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패키지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44BDB9-2472-421D-94A6-D143A1EC9FD0}"/>
                </a:ext>
              </a:extLst>
            </p:cNvPr>
            <p:cNvSpPr txBox="1"/>
            <p:nvPr/>
          </p:nvSpPr>
          <p:spPr>
            <a:xfrm>
              <a:off x="4972934" y="4199498"/>
              <a:ext cx="2733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Selenium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matplotlib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패키지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2FBC0B-1B4A-443F-8377-03BB7BA47245}"/>
              </a:ext>
            </a:extLst>
          </p:cNvPr>
          <p:cNvGrpSpPr/>
          <p:nvPr/>
        </p:nvGrpSpPr>
        <p:grpSpPr>
          <a:xfrm>
            <a:off x="708444" y="2123851"/>
            <a:ext cx="2605445" cy="3410174"/>
            <a:chOff x="689394" y="1949985"/>
            <a:chExt cx="2703801" cy="353890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9D0401A-56E1-4DF4-91BE-D7139A3B49C4}"/>
                </a:ext>
              </a:extLst>
            </p:cNvPr>
            <p:cNvGrpSpPr/>
            <p:nvPr/>
          </p:nvGrpSpPr>
          <p:grpSpPr>
            <a:xfrm>
              <a:off x="1205301" y="2832112"/>
              <a:ext cx="2177595" cy="2656782"/>
              <a:chOff x="427308" y="4141663"/>
              <a:chExt cx="2464977" cy="2688259"/>
            </a:xfrm>
          </p:grpSpPr>
          <p:pic>
            <p:nvPicPr>
              <p:cNvPr id="42" name="Picture 2" descr="How difficult is it to provide web scraping services? – Web Crawling Blog">
                <a:extLst>
                  <a:ext uri="{FF2B5EF4-FFF2-40B4-BE49-F238E27FC236}">
                    <a16:creationId xmlns:a16="http://schemas.microsoft.com/office/drawing/2014/main" id="{5E60E33D-BF1B-4740-B0DE-FF58C31577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799" y="5238155"/>
                <a:ext cx="1545046" cy="1169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8" descr="공공데이터 – 경기도여성가족재단">
                <a:extLst>
                  <a:ext uri="{FF2B5EF4-FFF2-40B4-BE49-F238E27FC236}">
                    <a16:creationId xmlns:a16="http://schemas.microsoft.com/office/drawing/2014/main" id="{5A7D4C53-7FDA-43F1-8583-C8B60EB056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35" t="12202" r="11105" b="20434"/>
              <a:stretch/>
            </p:blipFill>
            <p:spPr bwMode="auto">
              <a:xfrm>
                <a:off x="427308" y="4141663"/>
                <a:ext cx="2464977" cy="480034"/>
              </a:xfrm>
              <a:prstGeom prst="rect">
                <a:avLst/>
              </a:prstGeom>
              <a:noFill/>
              <a:ln w="38100">
                <a:solidFill>
                  <a:srgbClr val="027BCD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D2FD81-CB1A-451E-88A9-D404C76CAE67}"/>
                  </a:ext>
                </a:extLst>
              </p:cNvPr>
              <p:cNvSpPr txBox="1"/>
              <p:nvPr/>
            </p:nvSpPr>
            <p:spPr>
              <a:xfrm>
                <a:off x="513659" y="4797583"/>
                <a:ext cx="2373801" cy="342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공공데이터 </a:t>
                </a:r>
                <a:r>
                  <a:rPr lang="en-US" altLang="ko-KR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OPEN API</a:t>
                </a:r>
                <a:endPara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05FE4C-64B5-4581-B828-82F55423F3B0}"/>
                  </a:ext>
                </a:extLst>
              </p:cNvPr>
              <p:cNvSpPr txBox="1"/>
              <p:nvPr/>
            </p:nvSpPr>
            <p:spPr>
              <a:xfrm>
                <a:off x="896889" y="6487357"/>
                <a:ext cx="1530032" cy="342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크롤링</a:t>
                </a:r>
                <a:r>
                  <a:rPr lang="ko-KR" altLang="en-US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데이터</a:t>
                </a:r>
              </a:p>
            </p:txBody>
          </p:sp>
        </p:grpSp>
        <p:pic>
          <p:nvPicPr>
            <p:cNvPr id="31" name="Picture 12" descr="Best Python Web Scraping Services USA | Web Scraping Python | datagators |  DataGators Scraping Enterprise |Best Web Scraping Service | web data mining  | Online Data Resources">
              <a:extLst>
                <a:ext uri="{FF2B5EF4-FFF2-40B4-BE49-F238E27FC236}">
                  <a16:creationId xmlns:a16="http://schemas.microsoft.com/office/drawing/2014/main" id="{E59269BC-FEEA-4117-BBD1-03D5C429F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94" y="4281258"/>
              <a:ext cx="1898373" cy="960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CE8B2A-35D9-41BF-873C-2B7F96FD2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0839" y="1949985"/>
              <a:ext cx="2192356" cy="789255"/>
            </a:xfrm>
            <a:prstGeom prst="rect">
              <a:avLst/>
            </a:prstGeom>
            <a:ln w="38100">
              <a:solidFill>
                <a:srgbClr val="5C4998"/>
              </a:solidFill>
            </a:ln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A87774-86A5-4D79-B85A-4BEE424B7536}"/>
              </a:ext>
            </a:extLst>
          </p:cNvPr>
          <p:cNvGrpSpPr/>
          <p:nvPr/>
        </p:nvGrpSpPr>
        <p:grpSpPr>
          <a:xfrm>
            <a:off x="8641242" y="3070930"/>
            <a:ext cx="2941033" cy="2566503"/>
            <a:chOff x="8932674" y="2268900"/>
            <a:chExt cx="3052058" cy="26633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205205A-0B4E-452A-8237-4A87613A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12286" y="3594854"/>
              <a:ext cx="1372446" cy="133743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52D3033-3A71-49B9-96C1-2297EEA8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50744" y="2268900"/>
              <a:ext cx="2943339" cy="11601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27EFDB8-8E99-4201-BF63-FA49D59C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32674" y="3582718"/>
              <a:ext cx="1951994" cy="1285459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B4B1E5-4B01-49C6-B252-E1E8888A4AF9}"/>
              </a:ext>
            </a:extLst>
          </p:cNvPr>
          <p:cNvGrpSpPr/>
          <p:nvPr/>
        </p:nvGrpSpPr>
        <p:grpSpPr>
          <a:xfrm>
            <a:off x="9445587" y="1706007"/>
            <a:ext cx="1603414" cy="1488339"/>
            <a:chOff x="-616716" y="2544207"/>
            <a:chExt cx="2368627" cy="219863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62F907-034F-4F44-BD4F-3ECCB1A20043}"/>
                </a:ext>
              </a:extLst>
            </p:cNvPr>
            <p:cNvSpPr txBox="1"/>
            <p:nvPr/>
          </p:nvSpPr>
          <p:spPr>
            <a:xfrm>
              <a:off x="-616716" y="4336495"/>
              <a:ext cx="2368627" cy="406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hlinkClick r:id="rId11"/>
                </a:rPr>
                <a:t>Git </a:t>
              </a:r>
              <a:r>
                <a:rPr lang="ko-KR" altLang="en-US" sz="1200" dirty="0">
                  <a:hlinkClick r:id="rId11"/>
                </a:rPr>
                <a:t>프로젝트 저장소</a:t>
              </a:r>
              <a:endParaRPr lang="ko-KR" altLang="en-US" sz="1200" dirty="0"/>
            </a:p>
          </p:txBody>
        </p:sp>
        <p:pic>
          <p:nvPicPr>
            <p:cNvPr id="35" name="Picture 2" descr="Github] Readme에 이미지 추가하기 및 크기 지정하기 :: Just Give Me The Code">
              <a:extLst>
                <a:ext uri="{FF2B5EF4-FFF2-40B4-BE49-F238E27FC236}">
                  <a16:creationId xmlns:a16="http://schemas.microsoft.com/office/drawing/2014/main" id="{3DCB1206-B58C-4EA9-99F2-6B41667D8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3438" y="2544207"/>
              <a:ext cx="1579085" cy="1579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859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224738-E254-474C-B9DE-F545D7F28EAD}"/>
              </a:ext>
            </a:extLst>
          </p:cNvPr>
          <p:cNvSpPr txBox="1"/>
          <p:nvPr/>
        </p:nvSpPr>
        <p:spPr>
          <a:xfrm>
            <a:off x="766763" y="1437416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AEAF3CB-0041-4EA6-87D8-F81C3C245CF7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C3932BF-E83C-425F-A69B-69822277806F}"/>
              </a:ext>
            </a:extLst>
          </p:cNvPr>
          <p:cNvGrpSpPr/>
          <p:nvPr/>
        </p:nvGrpSpPr>
        <p:grpSpPr>
          <a:xfrm>
            <a:off x="1139318" y="2092179"/>
            <a:ext cx="8682826" cy="4041920"/>
            <a:chOff x="1644143" y="2025504"/>
            <a:chExt cx="8682826" cy="4041920"/>
          </a:xfrm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E2DD272-D65D-4CBF-9E53-328FE1CC76EC}"/>
                </a:ext>
              </a:extLst>
            </p:cNvPr>
            <p:cNvSpPr/>
            <p:nvPr/>
          </p:nvSpPr>
          <p:spPr>
            <a:xfrm rot="10800000">
              <a:off x="5939918" y="2025505"/>
              <a:ext cx="622379" cy="419296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D43349AA-8147-4881-983A-28D696FC688A}"/>
                </a:ext>
              </a:extLst>
            </p:cNvPr>
            <p:cNvSpPr/>
            <p:nvPr/>
          </p:nvSpPr>
          <p:spPr>
            <a:xfrm rot="10800000">
              <a:off x="5939919" y="2025504"/>
              <a:ext cx="2605308" cy="1803545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2E2F0C6-2997-40D1-87FE-056268ED294E}"/>
                </a:ext>
              </a:extLst>
            </p:cNvPr>
            <p:cNvSpPr/>
            <p:nvPr/>
          </p:nvSpPr>
          <p:spPr>
            <a:xfrm rot="10800000">
              <a:off x="2806193" y="2025505"/>
              <a:ext cx="622379" cy="419296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CC47D3AA-893C-48AB-A4D1-00A209EC908E}"/>
                </a:ext>
              </a:extLst>
            </p:cNvPr>
            <p:cNvSpPr/>
            <p:nvPr/>
          </p:nvSpPr>
          <p:spPr>
            <a:xfrm rot="10800000">
              <a:off x="2806194" y="2025504"/>
              <a:ext cx="2605308" cy="1803545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DB37383-FBF1-4C7E-BC9D-ED3E596B0997}"/>
                </a:ext>
              </a:extLst>
            </p:cNvPr>
            <p:cNvGrpSpPr/>
            <p:nvPr/>
          </p:nvGrpSpPr>
          <p:grpSpPr>
            <a:xfrm>
              <a:off x="2950929" y="2343115"/>
              <a:ext cx="2428033" cy="1342999"/>
              <a:chOff x="2665611" y="2289128"/>
              <a:chExt cx="2300296" cy="1272344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507D2BE-5810-4EE1-92B0-5E9965F8D365}"/>
                  </a:ext>
                </a:extLst>
              </p:cNvPr>
              <p:cNvSpPr txBox="1"/>
              <p:nvPr/>
            </p:nvSpPr>
            <p:spPr>
              <a:xfrm>
                <a:off x="3084514" y="2289128"/>
                <a:ext cx="1459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김용호</a:t>
                </a:r>
                <a:r>
                  <a:rPr lang="en-US" altLang="ko-KR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</a:t>
                </a:r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팀장</a:t>
                </a:r>
                <a:r>
                  <a:rPr lang="en-US" altLang="ko-KR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F6B718-2F2C-463D-8707-A5B69D99A853}"/>
                  </a:ext>
                </a:extLst>
              </p:cNvPr>
              <p:cNvSpPr txBox="1"/>
              <p:nvPr/>
            </p:nvSpPr>
            <p:spPr>
              <a:xfrm>
                <a:off x="2665611" y="2711927"/>
                <a:ext cx="2300296" cy="84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백신통계 및 영화데이터 </a:t>
                </a:r>
                <a:r>
                  <a:rPr lang="ko-KR" altLang="en-US" sz="1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전처리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- 2019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 영화데이터 </a:t>
                </a:r>
                <a:r>
                  <a:rPr lang="ko-KR" altLang="en-US" sz="1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전처리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 및 부산 백신과 영화 시각화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DC60297-8062-4722-903F-98E364F2B4E5}"/>
                </a:ext>
              </a:extLst>
            </p:cNvPr>
            <p:cNvGrpSpPr/>
            <p:nvPr/>
          </p:nvGrpSpPr>
          <p:grpSpPr>
            <a:xfrm>
              <a:off x="6029511" y="2323007"/>
              <a:ext cx="2428033" cy="1065999"/>
              <a:chOff x="5877506" y="2289128"/>
              <a:chExt cx="2300296" cy="100991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7781A2-CCB9-442D-A205-FFE18EE4796D}"/>
                  </a:ext>
                </a:extLst>
              </p:cNvPr>
              <p:cNvSpPr txBox="1"/>
              <p:nvPr/>
            </p:nvSpPr>
            <p:spPr>
              <a:xfrm>
                <a:off x="6691680" y="2289128"/>
                <a:ext cx="728659" cy="330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ko-KR" altLang="en-US" b="1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권성구</a:t>
                </a:r>
                <a:endPara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3181B5-8154-4A49-8FF0-F11F2E96CDED}"/>
                  </a:ext>
                </a:extLst>
              </p:cNvPr>
              <p:cNvSpPr txBox="1"/>
              <p:nvPr/>
            </p:nvSpPr>
            <p:spPr>
              <a:xfrm>
                <a:off x="5877506" y="2711927"/>
                <a:ext cx="2300296" cy="58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주별 영화데이터 수집 자동화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서울의 거리두기와 영화 시각화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5BAE482-DE08-4ED6-A3D8-07F8F82D5316}"/>
                </a:ext>
              </a:extLst>
            </p:cNvPr>
            <p:cNvGrpSpPr/>
            <p:nvPr/>
          </p:nvGrpSpPr>
          <p:grpSpPr>
            <a:xfrm>
              <a:off x="1644143" y="4263879"/>
              <a:ext cx="2605309" cy="1803545"/>
              <a:chOff x="1644143" y="4263879"/>
              <a:chExt cx="2605309" cy="1803545"/>
            </a:xfrm>
          </p:grpSpPr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D3DD59C4-D6AC-4749-9251-E9D5A5ADFE6D}"/>
                  </a:ext>
                </a:extLst>
              </p:cNvPr>
              <p:cNvSpPr/>
              <p:nvPr/>
            </p:nvSpPr>
            <p:spPr>
              <a:xfrm rot="10800000">
                <a:off x="1644143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23DA6F79-A170-4F77-BB09-CD634D86B88C}"/>
                  </a:ext>
                </a:extLst>
              </p:cNvPr>
              <p:cNvSpPr/>
              <p:nvPr/>
            </p:nvSpPr>
            <p:spPr>
              <a:xfrm rot="10800000">
                <a:off x="1644144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AA19AB6-E39D-43C1-947D-07B8159946E0}"/>
                  </a:ext>
                </a:extLst>
              </p:cNvPr>
              <p:cNvGrpSpPr/>
              <p:nvPr/>
            </p:nvGrpSpPr>
            <p:grpSpPr>
              <a:xfrm>
                <a:off x="1776179" y="4562193"/>
                <a:ext cx="2428032" cy="1342997"/>
                <a:chOff x="1257388" y="4429562"/>
                <a:chExt cx="2300296" cy="1272343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BBAA8A1-A5A0-4EEA-AD9A-0816EA04C299}"/>
                    </a:ext>
                  </a:extLst>
                </p:cNvPr>
                <p:cNvSpPr txBox="1"/>
                <p:nvPr/>
              </p:nvSpPr>
              <p:spPr>
                <a:xfrm>
                  <a:off x="1882230" y="4429562"/>
                  <a:ext cx="728659" cy="330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김진주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FB2E21F-D0E4-4BF9-B048-FD18E17C13B1}"/>
                    </a:ext>
                  </a:extLst>
                </p:cNvPr>
                <p:cNvSpPr txBox="1"/>
                <p:nvPr/>
              </p:nvSpPr>
              <p:spPr>
                <a:xfrm>
                  <a:off x="1257388" y="4852361"/>
                  <a:ext cx="2300296" cy="8495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백신통계</a:t>
                  </a: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API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데이터수집</a:t>
                  </a: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- 2020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년 영화데이터 </a:t>
                  </a: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전처리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부산의 거리두기와 영화 시각화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E77B449-3253-4620-96F0-4FBDC39E0A0E}"/>
                </a:ext>
              </a:extLst>
            </p:cNvPr>
            <p:cNvGrpSpPr/>
            <p:nvPr/>
          </p:nvGrpSpPr>
          <p:grpSpPr>
            <a:xfrm>
              <a:off x="7692518" y="4263879"/>
              <a:ext cx="2634451" cy="1803545"/>
              <a:chOff x="7692518" y="4263879"/>
              <a:chExt cx="2634451" cy="1803545"/>
            </a:xfrm>
          </p:grpSpPr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57834755-E282-47DF-AAB1-0ED9BF3CF467}"/>
                  </a:ext>
                </a:extLst>
              </p:cNvPr>
              <p:cNvSpPr/>
              <p:nvPr/>
            </p:nvSpPr>
            <p:spPr>
              <a:xfrm rot="10800000">
                <a:off x="7692518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343F9838-3D6A-4413-B38B-9A8271A583C8}"/>
                  </a:ext>
                </a:extLst>
              </p:cNvPr>
              <p:cNvSpPr/>
              <p:nvPr/>
            </p:nvSpPr>
            <p:spPr>
              <a:xfrm rot="10800000">
                <a:off x="7692519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71C1E6F-1D41-44D2-88E2-9B7D72ED8201}"/>
                  </a:ext>
                </a:extLst>
              </p:cNvPr>
              <p:cNvGrpSpPr/>
              <p:nvPr/>
            </p:nvGrpSpPr>
            <p:grpSpPr>
              <a:xfrm>
                <a:off x="7898936" y="4562193"/>
                <a:ext cx="2428033" cy="1065998"/>
                <a:chOff x="7715256" y="4429562"/>
                <a:chExt cx="2300296" cy="1009917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612C56A-1650-4697-A218-F4B097D5644F}"/>
                    </a:ext>
                  </a:extLst>
                </p:cNvPr>
                <p:cNvSpPr txBox="1"/>
                <p:nvPr/>
              </p:nvSpPr>
              <p:spPr>
                <a:xfrm>
                  <a:off x="8336609" y="4429562"/>
                  <a:ext cx="728659" cy="330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황수빈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D0252A4-C38F-4944-AFBF-D756728AA3A9}"/>
                    </a:ext>
                  </a:extLst>
                </p:cNvPr>
                <p:cNvSpPr txBox="1"/>
                <p:nvPr/>
              </p:nvSpPr>
              <p:spPr>
                <a:xfrm>
                  <a:off x="7715256" y="4852361"/>
                  <a:ext cx="2300296" cy="587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주별 영화데이터 수집 자동화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부산 상관분석 및 시각화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0A2FB94-F088-41FF-A7D0-EB256EE82763}"/>
                </a:ext>
              </a:extLst>
            </p:cNvPr>
            <p:cNvGrpSpPr/>
            <p:nvPr/>
          </p:nvGrpSpPr>
          <p:grpSpPr>
            <a:xfrm>
              <a:off x="4701668" y="4263879"/>
              <a:ext cx="2605309" cy="1803545"/>
              <a:chOff x="4701668" y="4263879"/>
              <a:chExt cx="2605309" cy="1803545"/>
            </a:xfrm>
          </p:grpSpPr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8052BC51-869F-4AE9-9203-F86963624BF9}"/>
                  </a:ext>
                </a:extLst>
              </p:cNvPr>
              <p:cNvSpPr/>
              <p:nvPr/>
            </p:nvSpPr>
            <p:spPr>
              <a:xfrm rot="10800000">
                <a:off x="4701669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4BFD147-8C4B-4120-8462-733B85529B26}"/>
                  </a:ext>
                </a:extLst>
              </p:cNvPr>
              <p:cNvGrpSpPr/>
              <p:nvPr/>
            </p:nvGrpSpPr>
            <p:grpSpPr>
              <a:xfrm>
                <a:off x="4820293" y="4562194"/>
                <a:ext cx="2428033" cy="1342999"/>
                <a:chOff x="4503361" y="4429562"/>
                <a:chExt cx="2300296" cy="1272345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138CA21-2B8B-48D6-A3B5-20FB7F28E1BE}"/>
                    </a:ext>
                  </a:extLst>
                </p:cNvPr>
                <p:cNvSpPr txBox="1"/>
                <p:nvPr/>
              </p:nvSpPr>
              <p:spPr>
                <a:xfrm>
                  <a:off x="5134054" y="4429562"/>
                  <a:ext cx="728659" cy="330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 err="1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이대경</a:t>
                  </a:r>
                  <a:endPara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CBF253-469D-42AD-94A9-D7A4759DB19E}"/>
                    </a:ext>
                  </a:extLst>
                </p:cNvPr>
                <p:cNvSpPr txBox="1"/>
                <p:nvPr/>
              </p:nvSpPr>
              <p:spPr>
                <a:xfrm>
                  <a:off x="4503361" y="4852362"/>
                  <a:ext cx="2300296" cy="849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백신통계 데이터 </a:t>
                  </a: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전처리</a:t>
                  </a: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- 2021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년 영화데이터 </a:t>
                  </a: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전처리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서울 상관분석 및 시각화</a:t>
                  </a:r>
                </a:p>
              </p:txBody>
            </p:sp>
          </p:grp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E5FEF3E5-126D-4F9C-A6EE-1707815584E4}"/>
                  </a:ext>
                </a:extLst>
              </p:cNvPr>
              <p:cNvSpPr/>
              <p:nvPr/>
            </p:nvSpPr>
            <p:spPr>
              <a:xfrm rot="10800000">
                <a:off x="4701668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191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18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Work-Flow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4F7B056-3538-4557-9F57-B5DF3676B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5103"/>
              </p:ext>
            </p:extLst>
          </p:nvPr>
        </p:nvGraphicFramePr>
        <p:xfrm>
          <a:off x="1079652" y="1996697"/>
          <a:ext cx="9992300" cy="34128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3409">
                  <a:extLst>
                    <a:ext uri="{9D8B030D-6E8A-4147-A177-3AD203B41FA5}">
                      <a16:colId xmlns:a16="http://schemas.microsoft.com/office/drawing/2014/main" val="2826965775"/>
                    </a:ext>
                  </a:extLst>
                </a:gridCol>
                <a:gridCol w="2627493">
                  <a:extLst>
                    <a:ext uri="{9D8B030D-6E8A-4147-A177-3AD203B41FA5}">
                      <a16:colId xmlns:a16="http://schemas.microsoft.com/office/drawing/2014/main" val="3476995893"/>
                    </a:ext>
                  </a:extLst>
                </a:gridCol>
                <a:gridCol w="3995415">
                  <a:extLst>
                    <a:ext uri="{9D8B030D-6E8A-4147-A177-3AD203B41FA5}">
                      <a16:colId xmlns:a16="http://schemas.microsoft.com/office/drawing/2014/main" val="3034060310"/>
                    </a:ext>
                  </a:extLst>
                </a:gridCol>
                <a:gridCol w="1695983">
                  <a:extLst>
                    <a:ext uri="{9D8B030D-6E8A-4147-A177-3AD203B41FA5}">
                      <a16:colId xmlns:a16="http://schemas.microsoft.com/office/drawing/2014/main" val="1685092062"/>
                    </a:ext>
                  </a:extLst>
                </a:gridCol>
              </a:tblGrid>
              <a:tr h="390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구분</a:t>
                      </a:r>
                    </a:p>
                  </a:txBody>
                  <a:tcPr marL="105091" marR="105091" marT="52545" marB="5254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기간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활동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1336655691"/>
                  </a:ext>
                </a:extLst>
              </a:tr>
              <a:tr h="4317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기획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08.02 ~ 08.06 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 선정 및 데이터 검색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877792764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08.10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아이디어발표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4013259112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08.11 ~ 08.12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 구체화 및 데이터 수집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피드백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336190172"/>
                  </a:ext>
                </a:extLst>
              </a:tr>
              <a:tr h="4317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분석</a:t>
                      </a:r>
                    </a:p>
                  </a:txBody>
                  <a:tcPr marL="105091" marR="105091" marT="52545" marB="52545" anchor="ctr">
                    <a:solidFill>
                      <a:srgbClr val="CD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08.13 ~ 08.17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</a:t>
                      </a:r>
                      <a:r>
                        <a:rPr lang="ko-KR" altLang="en-US" sz="18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전처리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47318358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08.18 ~ 08.20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분석 및 시각화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피드백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2234917001"/>
                  </a:ext>
                </a:extLst>
              </a:tr>
              <a:tr h="4317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 및 완성  </a:t>
                      </a:r>
                    </a:p>
                  </a:txBody>
                  <a:tcPr marL="105091" marR="105091" marT="52545" marB="52545" anchor="ctr">
                    <a:solidFill>
                      <a:srgbClr val="CD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08.21 ~ 08.23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결과물 작성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447332768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08.24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발표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2889792274"/>
                  </a:ext>
                </a:extLst>
              </a:tr>
            </a:tbl>
          </a:graphicData>
        </a:graphic>
      </p:graphicFrame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090AC3B-75A7-49B4-865B-9DDD3EC07581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0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528789-A6EC-454D-A446-F2F088E3B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14"/>
          <a:stretch/>
        </p:blipFill>
        <p:spPr>
          <a:xfrm>
            <a:off x="1171292" y="4633317"/>
            <a:ext cx="6038385" cy="1563296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E8373FD-9086-4818-A291-07CBF0D2F50F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3979F2-FFDA-4BF7-A4B8-91847E8A8048}"/>
              </a:ext>
            </a:extLst>
          </p:cNvPr>
          <p:cNvGrpSpPr/>
          <p:nvPr/>
        </p:nvGrpSpPr>
        <p:grpSpPr>
          <a:xfrm>
            <a:off x="7212070" y="1724486"/>
            <a:ext cx="4356043" cy="4005454"/>
            <a:chOff x="5704053" y="1199561"/>
            <a:chExt cx="3890654" cy="43310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B35005E-D5DD-4A43-A815-0DC7DA466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8184"/>
            <a:stretch/>
          </p:blipFill>
          <p:spPr>
            <a:xfrm>
              <a:off x="5704053" y="2458612"/>
              <a:ext cx="3890654" cy="3071992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304696B-2DC3-4BDB-BC41-7DB476EA22D9}"/>
                </a:ext>
              </a:extLst>
            </p:cNvPr>
            <p:cNvGrpSpPr/>
            <p:nvPr/>
          </p:nvGrpSpPr>
          <p:grpSpPr>
            <a:xfrm>
              <a:off x="5762920" y="1199561"/>
              <a:ext cx="3831787" cy="1271739"/>
              <a:chOff x="0" y="2000840"/>
              <a:chExt cx="5734112" cy="190310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2B85132-81AA-467A-825A-0A94404191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36302"/>
              <a:stretch/>
            </p:blipFill>
            <p:spPr>
              <a:xfrm>
                <a:off x="3" y="2000840"/>
                <a:ext cx="5734109" cy="91440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559B26C-B34A-459F-BF7C-5583E77629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36905" b="-1941"/>
              <a:stretch/>
            </p:blipFill>
            <p:spPr>
              <a:xfrm>
                <a:off x="0" y="2971799"/>
                <a:ext cx="5734112" cy="932146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명세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A84B1-F218-449F-96C6-47702BBADB83}"/>
              </a:ext>
            </a:extLst>
          </p:cNvPr>
          <p:cNvSpPr txBox="1"/>
          <p:nvPr/>
        </p:nvSpPr>
        <p:spPr>
          <a:xfrm>
            <a:off x="1139331" y="2331917"/>
            <a:ext cx="9785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 영화점유율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제공형태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Excel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특이사항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Selenium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크롤링을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 데이터수집 자동화</a:t>
            </a:r>
          </a:p>
          <a:p>
            <a:pPr latinLnBrk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760B06-5248-406C-98CB-3CC3BAC97D4A}"/>
              </a:ext>
            </a:extLst>
          </p:cNvPr>
          <p:cNvSpPr txBox="1"/>
          <p:nvPr/>
        </p:nvSpPr>
        <p:spPr>
          <a:xfrm>
            <a:off x="1072501" y="1940760"/>
            <a:ext cx="368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영화관입장권 통합전산망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(KOBIS)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EF5FAE-F16C-4A44-A221-982D66AA6302}"/>
              </a:ext>
            </a:extLst>
          </p:cNvPr>
          <p:cNvSpPr/>
          <p:nvPr/>
        </p:nvSpPr>
        <p:spPr>
          <a:xfrm>
            <a:off x="1190625" y="4781550"/>
            <a:ext cx="1933575" cy="209550"/>
          </a:xfrm>
          <a:prstGeom prst="rect">
            <a:avLst/>
          </a:prstGeom>
          <a:noFill/>
          <a:ln w="28575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DC03F8-48B2-43FA-AB30-9B5657DB446C}"/>
              </a:ext>
            </a:extLst>
          </p:cNvPr>
          <p:cNvGrpSpPr/>
          <p:nvPr/>
        </p:nvGrpSpPr>
        <p:grpSpPr>
          <a:xfrm>
            <a:off x="4387442" y="2075455"/>
            <a:ext cx="2861769" cy="2194887"/>
            <a:chOff x="4151773" y="1142202"/>
            <a:chExt cx="4341778" cy="3427378"/>
          </a:xfrm>
        </p:grpSpPr>
        <p:pic>
          <p:nvPicPr>
            <p:cNvPr id="2050" name="Picture 2" descr="스킬 업! 파이썬 웹 크롤링 | 엘리스">
              <a:extLst>
                <a:ext uri="{FF2B5EF4-FFF2-40B4-BE49-F238E27FC236}">
                  <a16:creationId xmlns:a16="http://schemas.microsoft.com/office/drawing/2014/main" id="{581CCC7C-73F6-4386-957F-4F78E1810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773" y="1142202"/>
              <a:ext cx="4341778" cy="342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3AFE533-798C-445D-B4D7-D6474C5AF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53984" y="2786133"/>
              <a:ext cx="2032555" cy="1088283"/>
            </a:xfrm>
            <a:prstGeom prst="rect">
              <a:avLst/>
            </a:prstGeom>
            <a:ln w="38100">
              <a:solidFill>
                <a:srgbClr val="5C4998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9923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명세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97B392-B5FE-465A-A43F-B5C7D731137E}"/>
              </a:ext>
            </a:extLst>
          </p:cNvPr>
          <p:cNvGrpSpPr/>
          <p:nvPr/>
        </p:nvGrpSpPr>
        <p:grpSpPr>
          <a:xfrm>
            <a:off x="1043647" y="1940760"/>
            <a:ext cx="9880732" cy="2070912"/>
            <a:chOff x="1327738" y="1913527"/>
            <a:chExt cx="9880732" cy="20709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3F5634-DAF8-4CC7-8206-EE6C459D52F4}"/>
                </a:ext>
              </a:extLst>
            </p:cNvPr>
            <p:cNvSpPr txBox="1"/>
            <p:nvPr/>
          </p:nvSpPr>
          <p:spPr>
            <a:xfrm>
              <a:off x="1327738" y="1913527"/>
              <a:ext cx="3308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 </a:t>
              </a:r>
              <a:r>
                <a:rPr lang="ko-KR" altLang="en-US" sz="18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데이터포털</a:t>
              </a:r>
              <a:r>
                <a:rPr lang="ko-KR" altLang="en-US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ata.go.kr)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0A84B1-F218-449F-96C6-47702BBADB83}"/>
                </a:ext>
              </a:extLst>
            </p:cNvPr>
            <p:cNvSpPr txBox="1"/>
            <p:nvPr/>
          </p:nvSpPr>
          <p:spPr>
            <a:xfrm>
              <a:off x="1423422" y="2304684"/>
              <a:ext cx="9785048" cy="167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lnSpc>
                  <a:spcPct val="200000"/>
                </a:lnSpc>
              </a:pP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데이터명 </a:t>
              </a: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예방접종 통계 데이터 조회 서비스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atinLnBrk="1">
                <a:lnSpc>
                  <a:spcPct val="200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제공형태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OPEN API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atinLnBrk="1">
                <a:lnSpc>
                  <a:spcPct val="200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요약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지역명칭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1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및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당일통계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누적통계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F2CCCE9-EA02-40AD-BC17-E9E1C2987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46"/>
          <a:stretch/>
        </p:blipFill>
        <p:spPr>
          <a:xfrm>
            <a:off x="1350029" y="4054736"/>
            <a:ext cx="4931492" cy="188415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17ADA76-84B4-4608-B912-9F2CF8C4F8D5}"/>
              </a:ext>
            </a:extLst>
          </p:cNvPr>
          <p:cNvGrpSpPr/>
          <p:nvPr/>
        </p:nvGrpSpPr>
        <p:grpSpPr>
          <a:xfrm>
            <a:off x="6381396" y="3297024"/>
            <a:ext cx="5186717" cy="2455580"/>
            <a:chOff x="6443831" y="2354917"/>
            <a:chExt cx="5475642" cy="259236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80F537F-E160-4758-9C61-CEB0A0E3C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985"/>
            <a:stretch/>
          </p:blipFill>
          <p:spPr>
            <a:xfrm>
              <a:off x="6443831" y="2354917"/>
              <a:ext cx="5464884" cy="259236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A31B8B-7369-44D0-B2FB-0DC281DAE772}"/>
                </a:ext>
              </a:extLst>
            </p:cNvPr>
            <p:cNvSpPr/>
            <p:nvPr/>
          </p:nvSpPr>
          <p:spPr>
            <a:xfrm>
              <a:off x="6454588" y="3302598"/>
              <a:ext cx="5464885" cy="36576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362" name="Picture 2" descr="NCDC">
            <a:extLst>
              <a:ext uri="{FF2B5EF4-FFF2-40B4-BE49-F238E27FC236}">
                <a16:creationId xmlns:a16="http://schemas.microsoft.com/office/drawing/2014/main" id="{9DB1E724-495C-4D7B-A8C1-6AF0A70B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16" y="1418562"/>
            <a:ext cx="2811053" cy="1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74EDCC-4D13-4D16-B654-A2D13F652E44}"/>
              </a:ext>
            </a:extLst>
          </p:cNvPr>
          <p:cNvGrpSpPr/>
          <p:nvPr/>
        </p:nvGrpSpPr>
        <p:grpSpPr>
          <a:xfrm>
            <a:off x="9309363" y="1349294"/>
            <a:ext cx="1927388" cy="1927388"/>
            <a:chOff x="3238500" y="571500"/>
            <a:chExt cx="5715000" cy="5715000"/>
          </a:xfrm>
        </p:grpSpPr>
        <p:pic>
          <p:nvPicPr>
            <p:cNvPr id="15364" name="Picture 4" descr="코로나19 예방접종 시 &amp;#39;배지‧스티커&amp;#39; 제공 &amp;lt; 정책 &amp;lt; 뉴스 &amp;lt; 기사본문 - 청년의사">
              <a:extLst>
                <a:ext uri="{FF2B5EF4-FFF2-40B4-BE49-F238E27FC236}">
                  <a16:creationId xmlns:a16="http://schemas.microsoft.com/office/drawing/2014/main" id="{E7F56A39-9752-4DF5-9F0B-55F2D6966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0" y="571500"/>
              <a:ext cx="5715000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FF92CE-CE9E-4E81-B436-91DCF3407386}"/>
                </a:ext>
              </a:extLst>
            </p:cNvPr>
            <p:cNvSpPr/>
            <p:nvPr/>
          </p:nvSpPr>
          <p:spPr>
            <a:xfrm>
              <a:off x="5344998" y="5015060"/>
              <a:ext cx="1414021" cy="3959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977B5C0-DE36-4847-9010-60E6F01476A2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204A167-4C65-447A-B19D-8CAF3F50215F}"/>
              </a:ext>
            </a:extLst>
          </p:cNvPr>
          <p:cNvSpPr txBox="1"/>
          <p:nvPr/>
        </p:nvSpPr>
        <p:spPr>
          <a:xfrm>
            <a:off x="766763" y="1437416"/>
            <a:ext cx="509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샘플링 기준 선정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표본추출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47B9FE-BC0F-4263-AA62-085559DD9C77}"/>
              </a:ext>
            </a:extLst>
          </p:cNvPr>
          <p:cNvGrpSpPr/>
          <p:nvPr/>
        </p:nvGrpSpPr>
        <p:grpSpPr>
          <a:xfrm>
            <a:off x="1409898" y="2561329"/>
            <a:ext cx="4628952" cy="2563121"/>
            <a:chOff x="1428750" y="2057884"/>
            <a:chExt cx="7429651" cy="360949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7867EC-468B-4487-9FE9-F90012CABE6D}"/>
                </a:ext>
              </a:extLst>
            </p:cNvPr>
            <p:cNvGrpSpPr/>
            <p:nvPr/>
          </p:nvGrpSpPr>
          <p:grpSpPr>
            <a:xfrm>
              <a:off x="1428750" y="2057884"/>
              <a:ext cx="7429651" cy="3609491"/>
              <a:chOff x="1428750" y="2057884"/>
              <a:chExt cx="7429651" cy="360949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99F4DF2-D28D-4C6E-A56D-579B929E37B6}"/>
                  </a:ext>
                </a:extLst>
              </p:cNvPr>
              <p:cNvSpPr/>
              <p:nvPr/>
            </p:nvSpPr>
            <p:spPr>
              <a:xfrm>
                <a:off x="4324501" y="2057884"/>
                <a:ext cx="4533900" cy="3571875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D044EBF-F8C1-43CD-B125-855B959C1B1C}"/>
                  </a:ext>
                </a:extLst>
              </p:cNvPr>
              <p:cNvSpPr/>
              <p:nvPr/>
            </p:nvSpPr>
            <p:spPr>
              <a:xfrm>
                <a:off x="1428750" y="2095500"/>
                <a:ext cx="4533900" cy="3571875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784696F-8D11-481D-B4E9-BA6CC746CF80}"/>
                </a:ext>
              </a:extLst>
            </p:cNvPr>
            <p:cNvGrpSpPr/>
            <p:nvPr/>
          </p:nvGrpSpPr>
          <p:grpSpPr>
            <a:xfrm>
              <a:off x="1909412" y="3307513"/>
              <a:ext cx="6538379" cy="1174173"/>
              <a:chOff x="1909412" y="3307513"/>
              <a:chExt cx="6538379" cy="117417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1F231E-0738-4A7E-9DD8-0DF45680A5F8}"/>
                  </a:ext>
                </a:extLst>
              </p:cNvPr>
              <p:cNvSpPr txBox="1"/>
              <p:nvPr/>
            </p:nvSpPr>
            <p:spPr>
              <a:xfrm>
                <a:off x="1909412" y="3610946"/>
                <a:ext cx="2349556" cy="433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백신이</a:t>
                </a:r>
                <a:r>
                  <a:rPr lang="en-US" altLang="ko-KR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없던 기간 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998F99-11CB-40E0-B179-54510A66EBED}"/>
                  </a:ext>
                </a:extLst>
              </p:cNvPr>
              <p:cNvSpPr txBox="1"/>
              <p:nvPr/>
            </p:nvSpPr>
            <p:spPr>
              <a:xfrm>
                <a:off x="4522960" y="3678792"/>
                <a:ext cx="1150703" cy="431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거리두기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D32254-F07A-420A-AEAD-FE1861CE7258}"/>
                  </a:ext>
                </a:extLst>
              </p:cNvPr>
              <p:cNvSpPr txBox="1"/>
              <p:nvPr/>
            </p:nvSpPr>
            <p:spPr>
              <a:xfrm>
                <a:off x="6026194" y="3578290"/>
                <a:ext cx="2421597" cy="433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백신이</a:t>
                </a:r>
                <a:r>
                  <a:rPr lang="en-US" altLang="ko-KR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있던 기간 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E7D14C-12B1-472C-BF2A-E4880782AD6A}"/>
                  </a:ext>
                </a:extLst>
              </p:cNvPr>
              <p:cNvSpPr txBox="1"/>
              <p:nvPr/>
            </p:nvSpPr>
            <p:spPr>
              <a:xfrm>
                <a:off x="4644253" y="3307513"/>
                <a:ext cx="926369" cy="431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82EC1B-63DA-4198-9160-E5094E53D3ED}"/>
                  </a:ext>
                </a:extLst>
              </p:cNvPr>
              <p:cNvSpPr txBox="1"/>
              <p:nvPr/>
            </p:nvSpPr>
            <p:spPr>
              <a:xfrm>
                <a:off x="4541622" y="4050069"/>
                <a:ext cx="1150703" cy="431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매출감소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C7E9FC2-D3C3-4402-B844-7D535774B5C2}"/>
              </a:ext>
            </a:extLst>
          </p:cNvPr>
          <p:cNvSpPr txBox="1"/>
          <p:nvPr/>
        </p:nvSpPr>
        <p:spPr>
          <a:xfrm>
            <a:off x="1043647" y="1940760"/>
            <a:ext cx="770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데이터들을 어떤 기준으로 비교할 것인가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조건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가진 표본 추출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A1E95B-6307-4735-A5F4-BB98D26B899D}"/>
              </a:ext>
            </a:extLst>
          </p:cNvPr>
          <p:cNvSpPr txBox="1"/>
          <p:nvPr/>
        </p:nvSpPr>
        <p:spPr>
          <a:xfrm>
            <a:off x="6942157" y="4438220"/>
            <a:ext cx="40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6DA0D6-464D-4485-8D85-E4C41887FCE7}"/>
              </a:ext>
            </a:extLst>
          </p:cNvPr>
          <p:cNvSpPr txBox="1"/>
          <p:nvPr/>
        </p:nvSpPr>
        <p:spPr>
          <a:xfrm>
            <a:off x="6942157" y="3363565"/>
            <a:ext cx="40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D62EB81-6FD0-4EBE-9C39-D538E634ACEB}"/>
              </a:ext>
            </a:extLst>
          </p:cNvPr>
          <p:cNvGrpSpPr/>
          <p:nvPr/>
        </p:nvGrpSpPr>
        <p:grpSpPr>
          <a:xfrm>
            <a:off x="7515665" y="2868342"/>
            <a:ext cx="2745856" cy="386499"/>
            <a:chOff x="7653040" y="5925944"/>
            <a:chExt cx="2745856" cy="386499"/>
          </a:xfrm>
          <a:solidFill>
            <a:srgbClr val="76AEB4"/>
          </a:solidFill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F6149DF6-2BDD-45A8-9912-4F086700E0F3}"/>
                </a:ext>
              </a:extLst>
            </p:cNvPr>
            <p:cNvSpPr/>
            <p:nvPr/>
          </p:nvSpPr>
          <p:spPr>
            <a:xfrm>
              <a:off x="7653040" y="5925944"/>
              <a:ext cx="2726125" cy="386499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4686B3-C6D4-4A54-8319-4D04D83A3EA7}"/>
                </a:ext>
              </a:extLst>
            </p:cNvPr>
            <p:cNvSpPr txBox="1"/>
            <p:nvPr/>
          </p:nvSpPr>
          <p:spPr>
            <a:xfrm>
              <a:off x="7660913" y="5957252"/>
              <a:ext cx="273798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 백신 접종 전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FFFAE4E-4291-46E9-A1FB-DEBD547488A1}"/>
              </a:ext>
            </a:extLst>
          </p:cNvPr>
          <p:cNvSpPr/>
          <p:nvPr/>
        </p:nvSpPr>
        <p:spPr>
          <a:xfrm>
            <a:off x="7515665" y="3942997"/>
            <a:ext cx="2726125" cy="386499"/>
          </a:xfrm>
          <a:prstGeom prst="roundRect">
            <a:avLst/>
          </a:prstGeom>
          <a:solidFill>
            <a:srgbClr val="76AEB4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8638B-2644-4CDB-8339-9F49CCD82265}"/>
              </a:ext>
            </a:extLst>
          </p:cNvPr>
          <p:cNvSpPr txBox="1"/>
          <p:nvPr/>
        </p:nvSpPr>
        <p:spPr>
          <a:xfrm>
            <a:off x="7523538" y="3974305"/>
            <a:ext cx="2737983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 접종 후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A46B6E-2CDE-4816-8F08-0DDDC1018619}"/>
              </a:ext>
            </a:extLst>
          </p:cNvPr>
          <p:cNvSpPr txBox="1"/>
          <p:nvPr/>
        </p:nvSpPr>
        <p:spPr>
          <a:xfrm>
            <a:off x="1055688" y="5364163"/>
            <a:ext cx="10602912" cy="101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동월기준으로 선택하지 않은 이유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매출액에 큰 영향을 미칠 것으로 생각되는 요소인 거리두기를 고려할 수 없음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접종후의 표본에서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이후를 제외한 이유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거리두기 개편안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-&gt;4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적용에 따라 동일한 표본을 구할 수 없음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29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295357"/>
      </a:dk1>
      <a:lt1>
        <a:srgbClr val="6BD9E3"/>
      </a:lt1>
      <a:dk2>
        <a:srgbClr val="479096"/>
      </a:dk2>
      <a:lt2>
        <a:srgbClr val="65CDD6"/>
      </a:lt2>
      <a:accent1>
        <a:srgbClr val="59B4BD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레시피코리아 Medium"/>
        <a:cs typeface=""/>
      </a:majorFont>
      <a:minorFont>
        <a:latin typeface="Arial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2263</TotalTime>
  <Words>1446</Words>
  <Application>Microsoft Office PowerPoint</Application>
  <PresentationFormat>와이드스크린</PresentationFormat>
  <Paragraphs>244</Paragraphs>
  <Slides>28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나눔고딕 ExtraBold</vt:lpstr>
      <vt:lpstr>나눔스퀘어 ExtraBold</vt:lpstr>
      <vt:lpstr>맑은 고딕</vt:lpstr>
      <vt:lpstr>Arial</vt:lpstr>
      <vt:lpstr>Arial Black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kim jinju</cp:lastModifiedBy>
  <cp:revision>128</cp:revision>
  <dcterms:created xsi:type="dcterms:W3CDTF">2020-10-05T07:27:51Z</dcterms:created>
  <dcterms:modified xsi:type="dcterms:W3CDTF">2021-08-20T12:05:12Z</dcterms:modified>
</cp:coreProperties>
</file>