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82" r:id="rId3"/>
    <p:sldId id="284" r:id="rId4"/>
    <p:sldId id="283" r:id="rId5"/>
    <p:sldId id="279" r:id="rId6"/>
    <p:sldId id="280" r:id="rId7"/>
    <p:sldId id="285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inju" initials="kj" lastIdx="2" clrIdx="0">
    <p:extLst>
      <p:ext uri="{19B8F6BF-5375-455C-9EA6-DF929625EA0E}">
        <p15:presenceInfo xmlns:p15="http://schemas.microsoft.com/office/powerpoint/2012/main" userId="6070410da57cdd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7CE"/>
    <a:srgbClr val="027BCD"/>
    <a:srgbClr val="3D3D3E"/>
    <a:srgbClr val="0000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79742" autoAdjust="0"/>
  </p:normalViewPr>
  <p:slideViewPr>
    <p:cSldViewPr snapToGrid="0">
      <p:cViewPr varScale="1">
        <p:scale>
          <a:sx n="91" d="100"/>
          <a:sy n="91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9020-707C-4479-BB81-A16674613D1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233C-48BF-4DF0-A88C-25C2246C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1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0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0FAD6-0013-493E-B44F-2FA59B63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EC54D-2DC1-4448-A6D1-1B3C27A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5DA21-C4EA-46AA-B5FC-6B73EBC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882DF-CD0E-4CAB-B3A1-088EB9B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B63DC-1FC8-45F6-81F1-E5AD086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1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C1F75-C03A-48C5-849A-5B59482C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BF47D-894B-4C25-B27E-90B043DA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0E1C1-C586-46B5-85B1-DB781D6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EADA-F112-4D58-ACAB-8DB75892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B7005-BF20-4EB7-AE3A-91ABDF02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C7B4A0-4594-4035-A60B-F3EEB2C9A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249B2-9704-42C7-9B75-2F043C6F0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836AF-C6E1-4221-9071-60254F65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A18B7-A3C1-4F39-89CA-DB687B0D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8C22B-34FC-4A2E-B787-521A42AF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1A0C-F33F-4A3C-B96E-D24BDB79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A73B8-7736-4B91-BAB3-65FF55D3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E23C3-4E93-4E4E-857C-BA7CD2D0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4D32F-B2CF-4B61-9D4C-30794B66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F74E-393F-4535-BEC5-89EF7B32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E934D-FDB7-4C76-8823-7F28863E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C921A-E1C7-4806-91F4-BAD779D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0E143-1898-488D-BA58-6F5BBE6E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01028-F690-42F4-9993-F947DF4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5FE2D-03A4-4675-8023-7D86F47F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A96B-11C3-4AF0-8ED9-E4E627E6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C615-73A4-439B-91B7-88994E02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79E27-AA1D-4549-933B-B4F15C87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B4632-2122-4714-8359-FDD57DF8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DE0D-BB24-455D-9C9E-5ABE18BA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AE481-F6DA-473A-BC28-86BE2895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E5535-3B71-43A5-8C62-52FCE483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38CB8-BDE8-499D-B2C4-AB032941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D0296-D9E6-4C37-AF13-2E3E95D2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1182B2-B76A-4E94-813C-81ED3E328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32D61-DFC3-417B-8AE2-3C9689A8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953E59-A47B-4812-A97C-D151CF9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FC1F9-80F7-422C-A04F-BB161738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E3508B-6B2C-479B-AD28-5B9F9A41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3EC5B-F09D-4BB8-B89A-DDB1985F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A705F-6B9C-440F-B797-44D32659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260FE-6654-4910-AB41-3D4A768A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F81DA7-D727-4CFE-B827-D3357828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DB1EF-9CC8-4C4E-8BC4-83DB91A0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E32D97-3C25-4FE5-B26E-0424F015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72E45-7B7E-4285-B594-3C1772D3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2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4C6DA-DF84-4234-A150-62681942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CC9F7-45F3-4998-83CE-19FB1C68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6291-D720-4468-B96F-46787894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0CDFB-7553-4C24-B3FA-2D428F6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F14D0-50CE-4F22-B5D4-FF87F27E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965D8-101B-461F-A045-AC64B05B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9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3A7DC-2349-47CE-84A9-87BB5C1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A37444-5510-4AB3-8E73-2C7087381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13D9E-BAEE-455C-A063-341B6056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423F6-77B4-434D-8904-076952CA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CD2F9-6428-4BA9-98FF-91779C56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549C4-1E4F-4029-95E8-BD5D8258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8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9D8A8-502A-49DB-BEBB-BB986F3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DF431-E56E-43B6-B6D6-B38554FF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7E854-DD41-4668-B717-843B5222F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35C5-6167-496E-9B26-575B1FE2801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6F95D-8942-4D55-9940-123FF1B99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E0895-DFFF-4C9A-9887-CA1C7EAE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BF2E-7284-4193-8EEB-DBCD968BD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atamall.or.kr/fsec/dataProd/generalDataProdDetail.do?cmnx=44&amp;goods_id=c6ebbd9d-eac2-11eb-9f58-f220ef21bb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datamall.or.kr/fsec/dataProd/generalDataProdDetail.do?cmnx=44&amp;goods_id=58d880c8-9dac-11eb-9f58-f220ef21bb88" TargetMode="External"/><Relationship Id="rId5" Type="http://schemas.openxmlformats.org/officeDocument/2006/relationships/hyperlink" Target="https://www.findatamall.or.kr/fsec/dataProd/generalDataProdDetail.do?cmnx=44&amp;goods_id=703ab980-b9e7-11eb-9f58-f220ef21bb88" TargetMode="External"/><Relationship Id="rId4" Type="http://schemas.openxmlformats.org/officeDocument/2006/relationships/hyperlink" Target="https://www.findatamall.or.kr/fsec/dataProd/generalDataProdDetail.do?cmnx=44&amp;goods_id=b7851ef5-c8f3-11eb-9f58-f220ef21bb8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0"/>
            <a:ext cx="12192000" cy="4145973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16A179-41EA-4054-A94E-FC6F445F9AFB}"/>
              </a:ext>
            </a:extLst>
          </p:cNvPr>
          <p:cNvSpPr txBox="1">
            <a:spLocks/>
          </p:cNvSpPr>
          <p:nvPr/>
        </p:nvSpPr>
        <p:spPr>
          <a:xfrm>
            <a:off x="506759" y="3587385"/>
            <a:ext cx="7161585" cy="2448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spc="-20" baseline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발표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B31892-9698-4043-A43A-56EC0184048F}"/>
              </a:ext>
            </a:extLst>
          </p:cNvPr>
          <p:cNvSpPr txBox="1">
            <a:spLocks/>
          </p:cNvSpPr>
          <p:nvPr/>
        </p:nvSpPr>
        <p:spPr>
          <a:xfrm>
            <a:off x="506759" y="4236990"/>
            <a:ext cx="7161585" cy="2448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spc="-20" baseline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4(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회적거리두기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권성구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김용호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김진주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이대경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황수빈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1"/>
            <a:ext cx="12192000" cy="929897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886B9-2924-412E-9A38-4084D296F20D}"/>
              </a:ext>
            </a:extLst>
          </p:cNvPr>
          <p:cNvSpPr txBox="1"/>
          <p:nvPr/>
        </p:nvSpPr>
        <p:spPr>
          <a:xfrm>
            <a:off x="325463" y="232476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89D811-A8BE-4FE3-B5E9-93609B378CF1}"/>
              </a:ext>
            </a:extLst>
          </p:cNvPr>
          <p:cNvGrpSpPr/>
          <p:nvPr/>
        </p:nvGrpSpPr>
        <p:grpSpPr>
          <a:xfrm>
            <a:off x="325463" y="1378524"/>
            <a:ext cx="4188024" cy="755734"/>
            <a:chOff x="325463" y="1305372"/>
            <a:chExt cx="4188024" cy="7557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04D38F-FBFC-4112-BDC3-2D07D9D6BBD8}"/>
                </a:ext>
              </a:extLst>
            </p:cNvPr>
            <p:cNvSpPr txBox="1"/>
            <p:nvPr/>
          </p:nvSpPr>
          <p:spPr>
            <a:xfrm>
              <a:off x="325463" y="1305372"/>
              <a:ext cx="1963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주제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0CBA3-670C-43E5-85FF-D34CE9481DBB}"/>
                </a:ext>
              </a:extLst>
            </p:cNvPr>
            <p:cNvSpPr txBox="1"/>
            <p:nvPr/>
          </p:nvSpPr>
          <p:spPr>
            <a:xfrm>
              <a:off x="776567" y="1722552"/>
              <a:ext cx="3736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백신접종률에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따른 소비패턴의 변화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25F8CD-23F0-4C95-9AB0-C64A307B9B74}"/>
              </a:ext>
            </a:extLst>
          </p:cNvPr>
          <p:cNvGrpSpPr/>
          <p:nvPr/>
        </p:nvGrpSpPr>
        <p:grpSpPr>
          <a:xfrm>
            <a:off x="325463" y="2496076"/>
            <a:ext cx="7278614" cy="1502626"/>
            <a:chOff x="325463" y="2951292"/>
            <a:chExt cx="7278614" cy="150262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4C5405-EB9E-4E9C-B130-DF2FC8DD8E42}"/>
                </a:ext>
              </a:extLst>
            </p:cNvPr>
            <p:cNvSpPr txBox="1"/>
            <p:nvPr/>
          </p:nvSpPr>
          <p:spPr>
            <a:xfrm>
              <a:off x="325463" y="2951292"/>
              <a:ext cx="1665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사용데이터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7ADEB-113A-43E2-90DA-6D4A6E7968BE}"/>
                </a:ext>
              </a:extLst>
            </p:cNvPr>
            <p:cNvSpPr txBox="1"/>
            <p:nvPr/>
          </p:nvSpPr>
          <p:spPr>
            <a:xfrm>
              <a:off x="776567" y="3408228"/>
              <a:ext cx="6827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서울시 백신 예방접종 현황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OPEN API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접종대상자 수 및 접종일자별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접종률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592BE9-24F2-4002-AAED-38EE8513FED1}"/>
                </a:ext>
              </a:extLst>
            </p:cNvPr>
            <p:cNvSpPr txBox="1"/>
            <p:nvPr/>
          </p:nvSpPr>
          <p:spPr>
            <a:xfrm>
              <a:off x="776567" y="3761796"/>
              <a:ext cx="5298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서울시 업종별 카드결제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OPEN API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업종별 카드 이용건수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798488-0EB6-4B4E-A48F-06D2B6A9E4B6}"/>
                </a:ext>
              </a:extLst>
            </p:cNvPr>
            <p:cNvSpPr txBox="1"/>
            <p:nvPr/>
          </p:nvSpPr>
          <p:spPr>
            <a:xfrm>
              <a:off x="776567" y="4115364"/>
              <a:ext cx="6787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전국 질병관리청 홈페이지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시도별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예방접종현황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28ECD9-624B-4001-87FC-91169096539D}"/>
              </a:ext>
            </a:extLst>
          </p:cNvPr>
          <p:cNvGrpSpPr/>
          <p:nvPr/>
        </p:nvGrpSpPr>
        <p:grpSpPr>
          <a:xfrm>
            <a:off x="325463" y="4360519"/>
            <a:ext cx="8506514" cy="1419028"/>
            <a:chOff x="325463" y="1305372"/>
            <a:chExt cx="8506514" cy="14190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399ACC-2C6C-49E2-BF3A-4139E3B59F88}"/>
                </a:ext>
              </a:extLst>
            </p:cNvPr>
            <p:cNvSpPr txBox="1"/>
            <p:nvPr/>
          </p:nvSpPr>
          <p:spPr>
            <a:xfrm>
              <a:off x="325463" y="1305372"/>
              <a:ext cx="1495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분석내용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54DD70-3DFD-4736-B5D7-4A3B32DF00D5}"/>
                </a:ext>
              </a:extLst>
            </p:cNvPr>
            <p:cNvSpPr txBox="1"/>
            <p:nvPr/>
          </p:nvSpPr>
          <p:spPr>
            <a:xfrm>
              <a:off x="787079" y="2385846"/>
              <a:ext cx="5298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 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백신접종에 따른 소비패턴 변화로 지역경제 영향력 시각화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CCB597-81A4-4BF0-87F4-B9EB8D722BC8}"/>
                </a:ext>
              </a:extLst>
            </p:cNvPr>
            <p:cNvSpPr txBox="1"/>
            <p:nvPr/>
          </p:nvSpPr>
          <p:spPr>
            <a:xfrm>
              <a:off x="776567" y="1730424"/>
              <a:ext cx="768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백신접종 이후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(21.3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~6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백신접종 이전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(20.3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~6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카드결제 건수 비교분석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FF835B-CCDD-41F5-944F-1895058EA3ED}"/>
                </a:ext>
              </a:extLst>
            </p:cNvPr>
            <p:cNvSpPr txBox="1"/>
            <p:nvPr/>
          </p:nvSpPr>
          <p:spPr>
            <a:xfrm>
              <a:off x="776567" y="2057594"/>
              <a:ext cx="8055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코로나발생 이전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(19.3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~6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코로나발생 이후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(20.3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~6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카드결제 건수 비교분석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35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1"/>
            <a:ext cx="12192000" cy="929897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886B9-2924-412E-9A38-4084D296F20D}"/>
              </a:ext>
            </a:extLst>
          </p:cNvPr>
          <p:cNvSpPr txBox="1"/>
          <p:nvPr/>
        </p:nvSpPr>
        <p:spPr>
          <a:xfrm>
            <a:off x="325463" y="23247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수행방향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F9FC4-E0AA-47E8-B52E-A70D703E79EC}"/>
              </a:ext>
            </a:extLst>
          </p:cNvPr>
          <p:cNvSpPr txBox="1"/>
          <p:nvPr/>
        </p:nvSpPr>
        <p:spPr>
          <a:xfrm>
            <a:off x="325463" y="137852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수집데이터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26DDB8-13DD-4F3A-8A95-1C26736A66E2}"/>
              </a:ext>
            </a:extLst>
          </p:cNvPr>
          <p:cNvGrpSpPr/>
          <p:nvPr/>
        </p:nvGrpSpPr>
        <p:grpSpPr>
          <a:xfrm>
            <a:off x="382333" y="2007031"/>
            <a:ext cx="13481495" cy="3428569"/>
            <a:chOff x="649033" y="2426131"/>
            <a:chExt cx="12102141" cy="371863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3EC507-7EC4-4422-8033-6E7D76939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033" y="2944177"/>
              <a:ext cx="5704721" cy="32005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36D6EA-FDAC-4B0A-9A64-B19CB1871F22}"/>
                </a:ext>
              </a:extLst>
            </p:cNvPr>
            <p:cNvSpPr txBox="1"/>
            <p:nvPr/>
          </p:nvSpPr>
          <p:spPr>
            <a:xfrm>
              <a:off x="701040" y="2426131"/>
              <a:ext cx="6205728" cy="400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전국 질병관리청 홈페이지 </a:t>
              </a:r>
              <a:r>
                <a:rPr lang="ko-KR" altLang="en-US" sz="1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전국 대비 서울시 </a:t>
              </a:r>
              <a:r>
                <a:rPr lang="ko-KR" altLang="en-US" sz="18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접종률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F2DFB4-DE73-42F5-9D75-129A3560E67C}"/>
                </a:ext>
              </a:extLst>
            </p:cNvPr>
            <p:cNvSpPr txBox="1"/>
            <p:nvPr/>
          </p:nvSpPr>
          <p:spPr>
            <a:xfrm>
              <a:off x="6545446" y="2426131"/>
              <a:ext cx="6205728" cy="400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서울시 백신 예방접종 현황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CSV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파일 </a:t>
              </a:r>
              <a:endPara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269F9E1-BD8E-4640-8114-A55B63E00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264"/>
          <a:stretch/>
        </p:blipFill>
        <p:spPr>
          <a:xfrm>
            <a:off x="6858000" y="2833688"/>
            <a:ext cx="5077968" cy="26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1"/>
            <a:ext cx="12192000" cy="929897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886B9-2924-412E-9A38-4084D296F20D}"/>
              </a:ext>
            </a:extLst>
          </p:cNvPr>
          <p:cNvSpPr txBox="1"/>
          <p:nvPr/>
        </p:nvSpPr>
        <p:spPr>
          <a:xfrm>
            <a:off x="325463" y="23247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수행방향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F9FC4-E0AA-47E8-B52E-A70D703E79EC}"/>
              </a:ext>
            </a:extLst>
          </p:cNvPr>
          <p:cNvSpPr txBox="1"/>
          <p:nvPr/>
        </p:nvSpPr>
        <p:spPr>
          <a:xfrm>
            <a:off x="325463" y="137852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수집데이터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EBF642-9E56-4181-81AC-E38D7041AD72}"/>
              </a:ext>
            </a:extLst>
          </p:cNvPr>
          <p:cNvSpPr txBox="1"/>
          <p:nvPr/>
        </p:nvSpPr>
        <p:spPr>
          <a:xfrm>
            <a:off x="548640" y="1805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업종별 신한카드 이용건수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금융데이터거래소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b="1" i="0" dirty="0">
              <a:solidFill>
                <a:srgbClr val="363636"/>
              </a:solidFill>
              <a:effectLst/>
              <a:latin typeface="Noto Sans KR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E30B9-E02A-4F3F-94CE-C81C783B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2346325"/>
            <a:ext cx="5614642" cy="36861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9821F7-5503-458D-BE3D-2B8457223C25}"/>
              </a:ext>
            </a:extLst>
          </p:cNvPr>
          <p:cNvSpPr txBox="1"/>
          <p:nvPr/>
        </p:nvSpPr>
        <p:spPr>
          <a:xfrm>
            <a:off x="7007695" y="3313151"/>
            <a:ext cx="34499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코로나발생 이전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(19.3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DB19C-602D-4D32-ACD4-406B01F5A80E}"/>
              </a:ext>
            </a:extLst>
          </p:cNvPr>
          <p:cNvSpPr txBox="1"/>
          <p:nvPr/>
        </p:nvSpPr>
        <p:spPr>
          <a:xfrm>
            <a:off x="7007695" y="3935451"/>
            <a:ext cx="34499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코로나발생 이후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(20.3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D9724E-9B6C-40B1-ABA5-23D62CE2A224}"/>
              </a:ext>
            </a:extLst>
          </p:cNvPr>
          <p:cNvSpPr txBox="1"/>
          <p:nvPr/>
        </p:nvSpPr>
        <p:spPr>
          <a:xfrm>
            <a:off x="7007695" y="4532351"/>
            <a:ext cx="32800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(21.3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B2E8B-A5BA-47AB-B98D-61031CC33E2C}"/>
              </a:ext>
            </a:extLst>
          </p:cNvPr>
          <p:cNvSpPr txBox="1"/>
          <p:nvPr/>
        </p:nvSpPr>
        <p:spPr>
          <a:xfrm>
            <a:off x="5494205" y="1824807"/>
            <a:ext cx="374173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출처는 </a:t>
            </a:r>
            <a:r>
              <a:rPr lang="ko-KR" altLang="en-US" sz="14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맨뒷장</a:t>
            </a:r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비고</a:t>
            </a:r>
            <a:r>
              <a:rPr lang="en-US" altLang="ko-KR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추가하였습니다</a:t>
            </a:r>
            <a:r>
              <a:rPr lang="en-US" altLang="ko-KR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7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1"/>
            <a:ext cx="12192000" cy="929897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886B9-2924-412E-9A38-4084D296F20D}"/>
              </a:ext>
            </a:extLst>
          </p:cNvPr>
          <p:cNvSpPr txBox="1"/>
          <p:nvPr/>
        </p:nvSpPr>
        <p:spPr>
          <a:xfrm>
            <a:off x="325463" y="23247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수행방향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416810-C5D3-475E-B7C9-DC841111A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31" y="1780033"/>
            <a:ext cx="2710815" cy="190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DE77F6-EEFC-4DB1-858F-7B82732F7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311" y="2166732"/>
            <a:ext cx="1518342" cy="128214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5016F0-3D98-4037-823C-B3A24C635B76}"/>
              </a:ext>
            </a:extLst>
          </p:cNvPr>
          <p:cNvSpPr/>
          <p:nvPr/>
        </p:nvSpPr>
        <p:spPr>
          <a:xfrm>
            <a:off x="7708904" y="3442904"/>
            <a:ext cx="874991" cy="477309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F9FC4-E0AA-47E8-B52E-A70D703E79EC}"/>
              </a:ext>
            </a:extLst>
          </p:cNvPr>
          <p:cNvSpPr txBox="1"/>
          <p:nvPr/>
        </p:nvSpPr>
        <p:spPr>
          <a:xfrm>
            <a:off x="325463" y="1378524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및 시각화 방향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093F4E-CAA2-420A-8B64-819A9E0F14F5}"/>
              </a:ext>
            </a:extLst>
          </p:cNvPr>
          <p:cNvGrpSpPr/>
          <p:nvPr/>
        </p:nvGrpSpPr>
        <p:grpSpPr>
          <a:xfrm>
            <a:off x="325463" y="5346357"/>
            <a:ext cx="11042465" cy="875002"/>
            <a:chOff x="325463" y="1305372"/>
            <a:chExt cx="11042465" cy="8750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60CCF1-8A50-40E2-AF8D-BB1046E0FD9E}"/>
                </a:ext>
              </a:extLst>
            </p:cNvPr>
            <p:cNvSpPr txBox="1"/>
            <p:nvPr/>
          </p:nvSpPr>
          <p:spPr>
            <a:xfrm>
              <a:off x="325463" y="1305372"/>
              <a:ext cx="1495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기대효과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6596D9-E293-4D77-BB0C-50850281BB45}"/>
                </a:ext>
              </a:extLst>
            </p:cNvPr>
            <p:cNvSpPr txBox="1"/>
            <p:nvPr/>
          </p:nvSpPr>
          <p:spPr>
            <a:xfrm>
              <a:off x="776567" y="1841820"/>
              <a:ext cx="10591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발생 전후의 소비패턴과 백신접종 전후의 소비패턴을 비교하여 매출변화에 영향을 받은 업종 확인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지원방향 제안 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3F607B-F5DA-4839-98AC-797FDC68A5B6}"/>
              </a:ext>
            </a:extLst>
          </p:cNvPr>
          <p:cNvGrpSpPr/>
          <p:nvPr/>
        </p:nvGrpSpPr>
        <p:grpSpPr>
          <a:xfrm>
            <a:off x="863777" y="2595047"/>
            <a:ext cx="2177595" cy="2626007"/>
            <a:chOff x="427308" y="4141663"/>
            <a:chExt cx="2464977" cy="2657119"/>
          </a:xfrm>
        </p:grpSpPr>
        <p:pic>
          <p:nvPicPr>
            <p:cNvPr id="2050" name="Picture 2" descr="How difficult is it to provide web scraping services? – Web Crawling Blog">
              <a:extLst>
                <a:ext uri="{FF2B5EF4-FFF2-40B4-BE49-F238E27FC236}">
                  <a16:creationId xmlns:a16="http://schemas.microsoft.com/office/drawing/2014/main" id="{63D1366E-8237-44CB-9823-ED0858219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99" y="5238155"/>
              <a:ext cx="1545046" cy="116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공공데이터 – 경기도여성가족재단">
              <a:extLst>
                <a:ext uri="{FF2B5EF4-FFF2-40B4-BE49-F238E27FC236}">
                  <a16:creationId xmlns:a16="http://schemas.microsoft.com/office/drawing/2014/main" id="{57CA2FFB-5D61-4702-ABE0-BFA036EE45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5" t="12202" r="11105" b="20434"/>
            <a:stretch/>
          </p:blipFill>
          <p:spPr bwMode="auto">
            <a:xfrm>
              <a:off x="427308" y="4141663"/>
              <a:ext cx="2464977" cy="480034"/>
            </a:xfrm>
            <a:prstGeom prst="rect">
              <a:avLst/>
            </a:prstGeom>
            <a:noFill/>
            <a:ln w="38100">
              <a:solidFill>
                <a:srgbClr val="027BCD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CBA7A0-15B6-47B3-9103-96CBD8F949A5}"/>
                </a:ext>
              </a:extLst>
            </p:cNvPr>
            <p:cNvSpPr txBox="1"/>
            <p:nvPr/>
          </p:nvSpPr>
          <p:spPr>
            <a:xfrm>
              <a:off x="513659" y="4797583"/>
              <a:ext cx="2108876" cy="311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공공데이터 </a:t>
              </a:r>
              <a:r>
                <a:rPr lang="en-US" altLang="ko-KR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OPEN API</a:t>
              </a:r>
              <a:endPara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65B5BC-C733-4A6A-8BCC-42B3A8F3978B}"/>
                </a:ext>
              </a:extLst>
            </p:cNvPr>
            <p:cNvSpPr txBox="1"/>
            <p:nvPr/>
          </p:nvSpPr>
          <p:spPr>
            <a:xfrm>
              <a:off x="896889" y="6487357"/>
              <a:ext cx="1370352" cy="31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크롤링</a:t>
              </a:r>
              <a:r>
                <a: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데이터</a:t>
              </a:r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684256A-6369-4571-BE85-DD68D5E6ECEB}"/>
              </a:ext>
            </a:extLst>
          </p:cNvPr>
          <p:cNvSpPr/>
          <p:nvPr/>
        </p:nvSpPr>
        <p:spPr>
          <a:xfrm>
            <a:off x="3279913" y="3442904"/>
            <a:ext cx="891009" cy="477309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83857E-A7BF-4637-8037-4B6126C385EA}"/>
              </a:ext>
            </a:extLst>
          </p:cNvPr>
          <p:cNvSpPr txBox="1"/>
          <p:nvPr/>
        </p:nvSpPr>
        <p:spPr>
          <a:xfrm>
            <a:off x="3180296" y="397237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F0EC70-81FE-4E5B-9C56-81CF4692FC2D}"/>
              </a:ext>
            </a:extLst>
          </p:cNvPr>
          <p:cNvSpPr txBox="1"/>
          <p:nvPr/>
        </p:nvSpPr>
        <p:spPr>
          <a:xfrm>
            <a:off x="7712539" y="401212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</a:p>
        </p:txBody>
      </p:sp>
      <p:pic>
        <p:nvPicPr>
          <p:cNvPr id="2058" name="Picture 10" descr="프로젝트 주피터 - 위키백과, 우리 모두의 백과사전">
            <a:extLst>
              <a:ext uri="{FF2B5EF4-FFF2-40B4-BE49-F238E27FC236}">
                <a16:creationId xmlns:a16="http://schemas.microsoft.com/office/drawing/2014/main" id="{7EB7AE6D-CB13-4876-9B41-22BDBBDA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10" y="2020313"/>
            <a:ext cx="1258192" cy="145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84E73B-5B38-489E-87B1-050F0D1E01DE}"/>
              </a:ext>
            </a:extLst>
          </p:cNvPr>
          <p:cNvSpPr txBox="1"/>
          <p:nvPr/>
        </p:nvSpPr>
        <p:spPr>
          <a:xfrm>
            <a:off x="5058792" y="4419632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처리 및 분석</a:t>
            </a:r>
          </a:p>
        </p:txBody>
      </p:sp>
      <p:pic>
        <p:nvPicPr>
          <p:cNvPr id="2060" name="Picture 12" descr="Best Python Web Scraping Services USA | Web Scraping Python | datagators |  DataGators Scraping Enterprise |Best Web Scraping Service | web data mining  | Online Data Resources">
            <a:extLst>
              <a:ext uri="{FF2B5EF4-FFF2-40B4-BE49-F238E27FC236}">
                <a16:creationId xmlns:a16="http://schemas.microsoft.com/office/drawing/2014/main" id="{4DF5A4CD-8EEE-45DC-B3E3-86A392BD7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" y="4044192"/>
            <a:ext cx="1898373" cy="9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AB90151-03E5-435C-9015-7C9FEDD05932}"/>
              </a:ext>
            </a:extLst>
          </p:cNvPr>
          <p:cNvSpPr txBox="1"/>
          <p:nvPr/>
        </p:nvSpPr>
        <p:spPr>
          <a:xfrm>
            <a:off x="4671166" y="3664260"/>
            <a:ext cx="2302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F00F7-26D4-4364-B654-669AD25D7D82}"/>
              </a:ext>
            </a:extLst>
          </p:cNvPr>
          <p:cNvSpPr txBox="1"/>
          <p:nvPr/>
        </p:nvSpPr>
        <p:spPr>
          <a:xfrm>
            <a:off x="4631410" y="3962432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Selenium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C145DA8-1F6F-41C0-B4B7-B4FD1ED7928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990"/>
          <a:stretch/>
        </p:blipFill>
        <p:spPr>
          <a:xfrm>
            <a:off x="8825946" y="3607905"/>
            <a:ext cx="1470991" cy="128220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AA34C26-22C8-49CF-AC71-3C9E60678D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2796" y="3622192"/>
            <a:ext cx="1372446" cy="1337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7F7C67-6D48-4E0C-86EB-4ECE98E0B8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348" y="1878132"/>
            <a:ext cx="2240673" cy="6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1"/>
            <a:ext cx="12192000" cy="929897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886B9-2924-412E-9A38-4084D296F20D}"/>
              </a:ext>
            </a:extLst>
          </p:cNvPr>
          <p:cNvSpPr txBox="1"/>
          <p:nvPr/>
        </p:nvSpPr>
        <p:spPr>
          <a:xfrm>
            <a:off x="325463" y="232476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 및 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F9FC4-E0AA-47E8-B52E-A70D703E79EC}"/>
              </a:ext>
            </a:extLst>
          </p:cNvPr>
          <p:cNvSpPr txBox="1"/>
          <p:nvPr/>
        </p:nvSpPr>
        <p:spPr>
          <a:xfrm>
            <a:off x="325463" y="1378524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역할분담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F5CD7-7A61-4D76-9699-CD14B0E19673}"/>
              </a:ext>
            </a:extLst>
          </p:cNvPr>
          <p:cNvSpPr txBox="1"/>
          <p:nvPr/>
        </p:nvSpPr>
        <p:spPr>
          <a:xfrm>
            <a:off x="776567" y="2260561"/>
            <a:ext cx="6006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권성구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(21.3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~6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카드결제 데이터 수집 및 처리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CC3D9-59BD-4233-93B3-2D6C94086BA4}"/>
              </a:ext>
            </a:extLst>
          </p:cNvPr>
          <p:cNvSpPr txBox="1"/>
          <p:nvPr/>
        </p:nvSpPr>
        <p:spPr>
          <a:xfrm>
            <a:off x="776567" y="2652447"/>
            <a:ext cx="5955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김용호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(20.3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~6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카드결제 데이터 수집 및 처리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A2116-E2EF-47D9-BE9D-86D9B2B0E708}"/>
              </a:ext>
            </a:extLst>
          </p:cNvPr>
          <p:cNvSpPr txBox="1"/>
          <p:nvPr/>
        </p:nvSpPr>
        <p:spPr>
          <a:xfrm>
            <a:off x="776567" y="3044333"/>
            <a:ext cx="6244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김진주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발생이전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(19.3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~6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카드결제 데이터 수집 및 처리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7DD551-FE9D-414B-9C71-6B54A321865E}"/>
              </a:ext>
            </a:extLst>
          </p:cNvPr>
          <p:cNvSpPr txBox="1"/>
          <p:nvPr/>
        </p:nvSpPr>
        <p:spPr>
          <a:xfrm>
            <a:off x="776567" y="3828104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황수빈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및 최종 결과물 작성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517281-ABC3-4FCF-B6C9-2F4A4DDD9168}"/>
              </a:ext>
            </a:extLst>
          </p:cNvPr>
          <p:cNvSpPr txBox="1"/>
          <p:nvPr/>
        </p:nvSpPr>
        <p:spPr>
          <a:xfrm>
            <a:off x="776567" y="3436219"/>
            <a:ext cx="4812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이대경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 질병관리청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수집 및 처리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F0E9F7-57F3-4EAD-9FE1-9B32CC04C83D}"/>
              </a:ext>
            </a:extLst>
          </p:cNvPr>
          <p:cNvSpPr txBox="1"/>
          <p:nvPr/>
        </p:nvSpPr>
        <p:spPr>
          <a:xfrm>
            <a:off x="776567" y="1868675"/>
            <a:ext cx="4137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GIT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사용하여 형상관리 및 결과물 공유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C26AC-2402-4AC8-B267-AEAED4C83246}"/>
              </a:ext>
            </a:extLst>
          </p:cNvPr>
          <p:cNvSpPr txBox="1"/>
          <p:nvPr/>
        </p:nvSpPr>
        <p:spPr>
          <a:xfrm>
            <a:off x="325463" y="438298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57499D-0297-42F0-A77B-42FEE687AF57}"/>
              </a:ext>
            </a:extLst>
          </p:cNvPr>
          <p:cNvSpPr txBox="1"/>
          <p:nvPr/>
        </p:nvSpPr>
        <p:spPr>
          <a:xfrm>
            <a:off x="776567" y="5253141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08.09 ~ 08.15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처리 및 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924A46-B2C8-4AF0-9E7F-72082A4C756B}"/>
              </a:ext>
            </a:extLst>
          </p:cNvPr>
          <p:cNvSpPr txBox="1"/>
          <p:nvPr/>
        </p:nvSpPr>
        <p:spPr>
          <a:xfrm>
            <a:off x="776567" y="5633152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08.16 ~ 08.22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 및 최종 결과물 작성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BFE45B-F405-44CF-8132-37685B4246F6}"/>
              </a:ext>
            </a:extLst>
          </p:cNvPr>
          <p:cNvSpPr txBox="1"/>
          <p:nvPr/>
        </p:nvSpPr>
        <p:spPr>
          <a:xfrm>
            <a:off x="776567" y="6025037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08.23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발표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6E3724-D6F0-4315-AF16-FDB3C2A78ADE}"/>
              </a:ext>
            </a:extLst>
          </p:cNvPr>
          <p:cNvSpPr txBox="1"/>
          <p:nvPr/>
        </p:nvSpPr>
        <p:spPr>
          <a:xfrm>
            <a:off x="776567" y="4873131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08.02 ~ 08.06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주제선정 및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304518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1"/>
            <a:ext cx="12192000" cy="929897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886B9-2924-412E-9A38-4084D296F20D}"/>
              </a:ext>
            </a:extLst>
          </p:cNvPr>
          <p:cNvSpPr txBox="1"/>
          <p:nvPr/>
        </p:nvSpPr>
        <p:spPr>
          <a:xfrm>
            <a:off x="325463" y="232476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데이터출처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F9FC4-E0AA-47E8-B52E-A70D703E79EC}"/>
              </a:ext>
            </a:extLst>
          </p:cNvPr>
          <p:cNvSpPr txBox="1"/>
          <p:nvPr/>
        </p:nvSpPr>
        <p:spPr>
          <a:xfrm>
            <a:off x="325463" y="1378524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데이터출처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D1B9D-26B9-47F4-A180-3CFFCBCE7D8E}"/>
              </a:ext>
            </a:extLst>
          </p:cNvPr>
          <p:cNvSpPr txBox="1"/>
          <p:nvPr/>
        </p:nvSpPr>
        <p:spPr>
          <a:xfrm>
            <a:off x="632971" y="1908802"/>
            <a:ext cx="10167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코로나 발생 이전 및 이후</a:t>
            </a:r>
            <a:r>
              <a:rPr lang="en-US" altLang="ko-KR" sz="1200" dirty="0"/>
              <a:t>(19</a:t>
            </a:r>
            <a:r>
              <a:rPr lang="ko-KR" altLang="en-US" sz="1200" dirty="0"/>
              <a:t>년</a:t>
            </a:r>
            <a:r>
              <a:rPr lang="en-US" altLang="ko-KR" sz="1200" dirty="0"/>
              <a:t>~20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신한카드 이용건수 데이터 출처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l" latinLnBrk="0"/>
            <a:r>
              <a:rPr lang="ko-KR" altLang="en-US" sz="1200" dirty="0"/>
              <a:t>백신접종 이후</a:t>
            </a:r>
            <a:r>
              <a:rPr lang="en-US" altLang="ko-KR" sz="1200" dirty="0"/>
              <a:t>(21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  <a:r>
              <a:rPr lang="en-US" altLang="ko-KR" sz="1200" dirty="0"/>
              <a:t>~6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 데이터 출처</a:t>
            </a:r>
            <a:endParaRPr lang="en-US" altLang="ko-KR" sz="1200" dirty="0"/>
          </a:p>
          <a:p>
            <a:pPr algn="l" latinLnBrk="0"/>
            <a:endParaRPr lang="en-US" altLang="ko-KR" sz="1200" b="1" i="0" dirty="0">
              <a:solidFill>
                <a:srgbClr val="363636"/>
              </a:solidFill>
              <a:effectLst/>
              <a:latin typeface="Noto Sans KR"/>
            </a:endParaRPr>
          </a:p>
          <a:p>
            <a:pPr algn="l" latinLnBrk="0"/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6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서울</a:t>
            </a:r>
          </a:p>
          <a:p>
            <a:r>
              <a:rPr lang="en-US" altLang="ko-KR" sz="1200" dirty="0">
                <a:hlinkClick r:id="rId3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5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https://www.findatamall.or.kr/fsec/dataProd/generalDataProdDetail.do?cmnx=44&amp;goods_id=b7851ef5-c8f3-11eb-9f58-f220ef21bb88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b="1" dirty="0"/>
          </a:p>
          <a:p>
            <a:r>
              <a:rPr lang="en-US" altLang="ko-KR" sz="1200" dirty="0">
                <a:hlinkClick r:id="rId5"/>
              </a:rPr>
              <a:t>https://www.findatamall.or.kr/fsec/dataProd/generalDataProdDetail.do?cmnx=44&amp;goods_id=703ab980-b9e7-11eb-9f58-f220ef21bb88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6"/>
              </a:rPr>
              <a:t>https://www.findatamall.or.kr/fsec/dataProd/generalDataProdDetail.do?cmnx=44&amp;goods_id=58d880c8-9dac-11eb-9f58-f220ef21bb88</a:t>
            </a:r>
            <a:endParaRPr lang="en-US" altLang="ko-KR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20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0F79EA-69C6-4013-AD68-D409E5DCF9BC}"/>
              </a:ext>
            </a:extLst>
          </p:cNvPr>
          <p:cNvSpPr/>
          <p:nvPr/>
        </p:nvSpPr>
        <p:spPr>
          <a:xfrm>
            <a:off x="0" y="0"/>
            <a:ext cx="12192000" cy="4145973"/>
          </a:xfrm>
          <a:prstGeom prst="rect">
            <a:avLst/>
          </a:prstGeom>
          <a:solidFill>
            <a:srgbClr val="3D3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16A179-41EA-4054-A94E-FC6F445F9AFB}"/>
              </a:ext>
            </a:extLst>
          </p:cNvPr>
          <p:cNvSpPr txBox="1">
            <a:spLocks/>
          </p:cNvSpPr>
          <p:nvPr/>
        </p:nvSpPr>
        <p:spPr>
          <a:xfrm>
            <a:off x="506759" y="3587385"/>
            <a:ext cx="7161585" cy="2448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spc="-20" baseline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B31892-9698-4043-A43A-56EC0184048F}"/>
              </a:ext>
            </a:extLst>
          </p:cNvPr>
          <p:cNvSpPr txBox="1">
            <a:spLocks/>
          </p:cNvSpPr>
          <p:nvPr/>
        </p:nvSpPr>
        <p:spPr>
          <a:xfrm>
            <a:off x="506759" y="4236990"/>
            <a:ext cx="7161585" cy="2448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spc="-20" baseline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4(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회적거리두기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권성구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김용호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김진주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이대경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황수빈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77BB20B4-B1EB-4A5C-9947-02337875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6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602</Words>
  <Application>Microsoft Office PowerPoint</Application>
  <PresentationFormat>와이드스크린</PresentationFormat>
  <Paragraphs>74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USER-PC</dc:creator>
  <cp:lastModifiedBy>kim jinju</cp:lastModifiedBy>
  <cp:revision>35</cp:revision>
  <dcterms:created xsi:type="dcterms:W3CDTF">2021-08-07T05:26:28Z</dcterms:created>
  <dcterms:modified xsi:type="dcterms:W3CDTF">2021-08-10T08:46:00Z</dcterms:modified>
</cp:coreProperties>
</file>