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58" r:id="rId2"/>
    <p:sldId id="286" r:id="rId3"/>
    <p:sldId id="259" r:id="rId4"/>
    <p:sldId id="289" r:id="rId5"/>
    <p:sldId id="288" r:id="rId6"/>
    <p:sldId id="296" r:id="rId7"/>
    <p:sldId id="287" r:id="rId8"/>
    <p:sldId id="297" r:id="rId9"/>
    <p:sldId id="299" r:id="rId10"/>
    <p:sldId id="315" r:id="rId11"/>
    <p:sldId id="302" r:id="rId12"/>
    <p:sldId id="301" r:id="rId13"/>
    <p:sldId id="316" r:id="rId14"/>
    <p:sldId id="304" r:id="rId15"/>
    <p:sldId id="312" r:id="rId16"/>
    <p:sldId id="306" r:id="rId17"/>
    <p:sldId id="303" r:id="rId18"/>
    <p:sldId id="309" r:id="rId19"/>
    <p:sldId id="310" r:id="rId20"/>
    <p:sldId id="311" r:id="rId21"/>
    <p:sldId id="305" r:id="rId22"/>
    <p:sldId id="292" r:id="rId23"/>
    <p:sldId id="293" r:id="rId24"/>
    <p:sldId id="294" r:id="rId25"/>
    <p:sldId id="262" r:id="rId26"/>
    <p:sldId id="307" r:id="rId27"/>
    <p:sldId id="263" r:id="rId28"/>
  </p:sldIdLst>
  <p:sldSz cx="12192000" cy="6858000"/>
  <p:notesSz cx="6858000" cy="9144000"/>
  <p:embeddedFontLst>
    <p:embeddedFont>
      <p:font typeface="Arial Black" panose="020B0A04020102020204" pitchFamily="34" charset="0"/>
      <p:bold r:id="rId30"/>
    </p:embeddedFont>
    <p:embeddedFont>
      <p:font typeface="나눔바른고딕 UltraLight" panose="00000300000000000000" pitchFamily="2" charset="-127"/>
      <p:regular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 ExtraBold" panose="020B06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1457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orient="horz" pos="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3434"/>
    <a:srgbClr val="E18D8D"/>
    <a:srgbClr val="94A9AB"/>
    <a:srgbClr val="FF8989"/>
    <a:srgbClr val="FFA3A3"/>
    <a:srgbClr val="3B75AF"/>
    <a:srgbClr val="DF9C20"/>
    <a:srgbClr val="519751"/>
    <a:srgbClr val="14292C"/>
    <a:srgbClr val="88C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836" autoAdjust="0"/>
  </p:normalViewPr>
  <p:slideViewPr>
    <p:cSldViewPr snapToGrid="0">
      <p:cViewPr>
        <p:scale>
          <a:sx n="125" d="100"/>
          <a:sy n="125" d="100"/>
        </p:scale>
        <p:origin x="96" y="-582"/>
      </p:cViewPr>
      <p:guideLst>
        <p:guide pos="483"/>
        <p:guide orient="horz" pos="2160"/>
        <p:guide pos="7469"/>
        <p:guide orient="horz" pos="1457"/>
        <p:guide orient="horz" pos="4020"/>
        <p:guide orient="horz" pos="9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58A41-4FD8-418C-85AF-1AB8EF66D8E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8794E-0CBD-4201-BFA0-0374590B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6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233C-48BF-4DF0-A88C-25C2246C90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매출만 </a:t>
            </a:r>
            <a:r>
              <a:rPr lang="ko-KR" altLang="en-US" dirty="0" err="1"/>
              <a:t>보여지는거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이런 매출에 대한 변화가 있었다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이것의 원인이 되는게 백신 뿐만 아니라 </a:t>
            </a:r>
            <a:r>
              <a:rPr lang="ko-KR" altLang="en-US" dirty="0" err="1"/>
              <a:t>다른것도</a:t>
            </a:r>
            <a:r>
              <a:rPr lang="ko-KR" altLang="en-US" dirty="0"/>
              <a:t> </a:t>
            </a:r>
            <a:r>
              <a:rPr lang="ko-KR" altLang="en-US" dirty="0" err="1"/>
              <a:t>있을수</a:t>
            </a:r>
            <a:r>
              <a:rPr lang="ko-KR" altLang="en-US" dirty="0"/>
              <a:t> </a:t>
            </a:r>
            <a:r>
              <a:rPr lang="ko-KR" altLang="en-US" dirty="0" err="1"/>
              <a:t>있을거라고</a:t>
            </a:r>
            <a:r>
              <a:rPr lang="ko-KR" altLang="en-US" dirty="0"/>
              <a:t> 생각했다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그걸 고려하기 위해서 먼저 거리두기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26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매출만 </a:t>
            </a:r>
            <a:r>
              <a:rPr lang="ko-KR" altLang="en-US" dirty="0" err="1"/>
              <a:t>보여지는ㄱ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8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영화데이터랑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백신데이터 합쳐서 최종데이터를 만들었다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7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훈련내용과 관련성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1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출처 https://www.kobis.or.kr/kobis/business/stat/them/findAreaShareList.do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8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endParaRPr lang="en-US" altLang="ko-KR" dirty="0"/>
          </a:p>
          <a:p>
            <a:r>
              <a:rPr lang="en-US" altLang="ko-KR" dirty="0"/>
              <a:t>https://www.data.go.kr/data/15077756/openapi.do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9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누적 접종자수</a:t>
            </a:r>
            <a:r>
              <a:rPr lang="en-US" altLang="ko-KR" dirty="0"/>
              <a:t>, </a:t>
            </a:r>
            <a:r>
              <a:rPr lang="ko-KR" altLang="en-US" dirty="0"/>
              <a:t>매출액 상관관계분석 </a:t>
            </a:r>
            <a:r>
              <a:rPr lang="en-US" altLang="ko-KR" dirty="0"/>
              <a:t>-&gt; </a:t>
            </a:r>
            <a:r>
              <a:rPr lang="ko-KR" altLang="en-US" dirty="0"/>
              <a:t>상관관계가 있는가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동일한 조건은</a:t>
            </a:r>
            <a:r>
              <a:rPr lang="en-US" altLang="ko-KR" dirty="0"/>
              <a:t>? </a:t>
            </a:r>
            <a:r>
              <a:rPr lang="ko-KR" altLang="en-US" dirty="0"/>
              <a:t>거리두기 동일 </a:t>
            </a:r>
            <a:r>
              <a:rPr lang="en-US" altLang="ko-KR" dirty="0"/>
              <a:t>, </a:t>
            </a:r>
            <a:r>
              <a:rPr lang="ko-KR" altLang="en-US" dirty="0"/>
              <a:t>매출액이 증가하는 경향도 </a:t>
            </a:r>
            <a:r>
              <a:rPr lang="ko-KR" altLang="en-US" dirty="0" err="1"/>
              <a:t>비슷한가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 err="1"/>
              <a:t>접종전</a:t>
            </a:r>
            <a:r>
              <a:rPr lang="ko-KR" altLang="en-US" dirty="0"/>
              <a:t> </a:t>
            </a:r>
            <a:r>
              <a:rPr lang="ko-KR" altLang="en-US" dirty="0" err="1"/>
              <a:t>접종후</a:t>
            </a:r>
            <a:r>
              <a:rPr lang="ko-KR" altLang="en-US" dirty="0"/>
              <a:t> 표본을 나누는데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Step1. </a:t>
            </a:r>
            <a:r>
              <a:rPr lang="ko-KR" altLang="en-US" dirty="0" err="1"/>
              <a:t>접종전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접종후</a:t>
            </a:r>
            <a:r>
              <a:rPr lang="ko-KR" altLang="en-US" dirty="0"/>
              <a:t> </a:t>
            </a:r>
            <a:r>
              <a:rPr lang="ko-KR" altLang="en-US" dirty="0" err="1"/>
              <a:t>표번을</a:t>
            </a:r>
            <a:r>
              <a:rPr lang="ko-KR" altLang="en-US" dirty="0"/>
              <a:t> 비교해서 차이가 있는가</a:t>
            </a:r>
            <a:r>
              <a:rPr lang="en-US" altLang="ko-KR" dirty="0"/>
              <a:t>? =</a:t>
            </a:r>
            <a:r>
              <a:rPr lang="ko-KR" altLang="en-US" dirty="0"/>
              <a:t> 검정</a:t>
            </a:r>
            <a:endParaRPr lang="en-US" altLang="ko-KR" dirty="0"/>
          </a:p>
          <a:p>
            <a:r>
              <a:rPr lang="en-US" altLang="ko-KR" dirty="0"/>
              <a:t>Step2 .</a:t>
            </a:r>
            <a:r>
              <a:rPr lang="ko-KR" altLang="en-US" dirty="0"/>
              <a:t>차이가 있다면</a:t>
            </a:r>
            <a:r>
              <a:rPr lang="en-US" altLang="ko-KR" dirty="0"/>
              <a:t>? </a:t>
            </a:r>
          </a:p>
          <a:p>
            <a:r>
              <a:rPr lang="ko-KR" altLang="en-US" dirty="0" err="1"/>
              <a:t>접종전</a:t>
            </a:r>
            <a:r>
              <a:rPr lang="en-US" altLang="ko-KR" dirty="0"/>
              <a:t>,</a:t>
            </a:r>
            <a:r>
              <a:rPr lang="ko-KR" altLang="en-US" dirty="0"/>
              <a:t> 접종후의 데이터를 가지고 백신 누적 접종자수</a:t>
            </a:r>
            <a:r>
              <a:rPr lang="en-US" altLang="ko-KR" dirty="0"/>
              <a:t>? </a:t>
            </a:r>
            <a:r>
              <a:rPr lang="ko-KR" altLang="en-US" dirty="0" err="1"/>
              <a:t>상관관게를</a:t>
            </a:r>
            <a:r>
              <a:rPr lang="ko-KR" altLang="en-US" dirty="0"/>
              <a:t> 찾아본다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4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영화데이터랑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백신데이터 합쳐서 최종데이터를 만들었다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2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영화데이터랑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백신데이터 합쳐서 최종데이터를 만들었다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3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누적 접종자수</a:t>
            </a:r>
            <a:r>
              <a:rPr lang="en-US" altLang="ko-KR" dirty="0"/>
              <a:t>, </a:t>
            </a:r>
            <a:r>
              <a:rPr lang="ko-KR" altLang="en-US" dirty="0"/>
              <a:t>매출액 상관관계분석 </a:t>
            </a:r>
            <a:r>
              <a:rPr lang="en-US" altLang="ko-KR" dirty="0"/>
              <a:t>-&gt; </a:t>
            </a:r>
            <a:r>
              <a:rPr lang="ko-KR" altLang="en-US" dirty="0"/>
              <a:t>상관관계가 있는가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동일한 조건은</a:t>
            </a:r>
            <a:r>
              <a:rPr lang="en-US" altLang="ko-KR" dirty="0"/>
              <a:t>? </a:t>
            </a:r>
            <a:r>
              <a:rPr lang="ko-KR" altLang="en-US" dirty="0"/>
              <a:t>거리두기 동일 </a:t>
            </a:r>
            <a:r>
              <a:rPr lang="en-US" altLang="ko-KR" dirty="0"/>
              <a:t>, </a:t>
            </a:r>
            <a:r>
              <a:rPr lang="ko-KR" altLang="en-US" dirty="0"/>
              <a:t>매출액이 증가하는 경향도 </a:t>
            </a:r>
            <a:r>
              <a:rPr lang="ko-KR" altLang="en-US" dirty="0" err="1"/>
              <a:t>비슷한가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 err="1"/>
              <a:t>접종전</a:t>
            </a:r>
            <a:r>
              <a:rPr lang="ko-KR" altLang="en-US" dirty="0"/>
              <a:t> </a:t>
            </a:r>
            <a:r>
              <a:rPr lang="ko-KR" altLang="en-US" dirty="0" err="1"/>
              <a:t>접종후</a:t>
            </a:r>
            <a:r>
              <a:rPr lang="ko-KR" altLang="en-US" dirty="0"/>
              <a:t> 표본을 나누는데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Step1. </a:t>
            </a:r>
            <a:r>
              <a:rPr lang="ko-KR" altLang="en-US" dirty="0" err="1"/>
              <a:t>접종전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접종후</a:t>
            </a:r>
            <a:r>
              <a:rPr lang="ko-KR" altLang="en-US" dirty="0"/>
              <a:t> </a:t>
            </a:r>
            <a:r>
              <a:rPr lang="ko-KR" altLang="en-US" dirty="0" err="1"/>
              <a:t>표번을</a:t>
            </a:r>
            <a:r>
              <a:rPr lang="ko-KR" altLang="en-US" dirty="0"/>
              <a:t> 비교해서 차이가 있는가</a:t>
            </a:r>
            <a:r>
              <a:rPr lang="en-US" altLang="ko-KR" dirty="0"/>
              <a:t>? =</a:t>
            </a:r>
            <a:r>
              <a:rPr lang="ko-KR" altLang="en-US" dirty="0"/>
              <a:t> 검정</a:t>
            </a:r>
            <a:endParaRPr lang="en-US" altLang="ko-KR" dirty="0"/>
          </a:p>
          <a:p>
            <a:r>
              <a:rPr lang="en-US" altLang="ko-KR" dirty="0"/>
              <a:t>Step2 .</a:t>
            </a:r>
            <a:r>
              <a:rPr lang="ko-KR" altLang="en-US" dirty="0"/>
              <a:t>차이가 있다면</a:t>
            </a:r>
            <a:r>
              <a:rPr lang="en-US" altLang="ko-KR" dirty="0"/>
              <a:t>? </a:t>
            </a:r>
          </a:p>
          <a:p>
            <a:r>
              <a:rPr lang="ko-KR" altLang="en-US" dirty="0" err="1"/>
              <a:t>접종전</a:t>
            </a:r>
            <a:r>
              <a:rPr lang="en-US" altLang="ko-KR" dirty="0"/>
              <a:t>,</a:t>
            </a:r>
            <a:r>
              <a:rPr lang="ko-KR" altLang="en-US" dirty="0"/>
              <a:t> 접종후의 데이터를 가지고 백신 누적 접종자수</a:t>
            </a:r>
            <a:r>
              <a:rPr lang="en-US" altLang="ko-KR" dirty="0"/>
              <a:t>? </a:t>
            </a:r>
            <a:r>
              <a:rPr lang="ko-KR" altLang="en-US" dirty="0" err="1"/>
              <a:t>상관관게를</a:t>
            </a:r>
            <a:r>
              <a:rPr lang="ko-KR" altLang="en-US" dirty="0"/>
              <a:t> 찾아본다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93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접중률에</a:t>
            </a:r>
            <a:r>
              <a:rPr lang="ko-KR" altLang="en-US" dirty="0"/>
              <a:t> 따라서 </a:t>
            </a:r>
            <a:r>
              <a:rPr lang="ko-KR" altLang="en-US" dirty="0" err="1"/>
              <a:t>비레하는것</a:t>
            </a:r>
            <a:r>
              <a:rPr lang="ko-KR" altLang="en-US" dirty="0"/>
              <a:t> 같아서 비교해보기로 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표본이 같은 거리두기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9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7040-E045-483E-A819-5D8D610B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52827-A4F8-4416-8068-BCE338F8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BD784-FE8A-411E-8E89-4A95EFE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A459-6ADC-4C4B-9A04-32B8792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4FF8D-8A5D-4551-BB23-D38A145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CCF6-5D64-459A-9024-BC719C24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F7CF6-D01F-46AA-B8F7-ECEEBC9A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4AB65-CCDD-4DA6-BF4F-B2354FAB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0EBBC-E36C-435A-8E19-293B4F9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4C62-961E-40C3-BE00-3FA0C0A6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6D6B-E4A9-4E12-8EAB-B44CB0A29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A748A-E24D-4904-8B89-BA5B157B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253EE-27A8-4FAE-BE14-3D057B97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179D-DA44-4832-B1CB-5CE7CB8B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5483C-FBA5-4692-9D85-5B7C529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7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CC98-8C83-4B5F-BF74-337EDBD0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26965-5451-4FB6-A5AB-F57D2D94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B1984-DFF7-4266-892C-450E1CA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4453B-9AF7-4B8C-B8BC-A77BE5C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7FA83-4AD9-425A-865C-9D957A0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7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87E83-85DB-47EE-8434-CD6661C1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3F437-9C02-49ED-BCB8-6A0771B5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D10E-7A00-4BD8-9D5F-DF318E56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20C4-82A6-4FA9-89C3-8B529F6A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0F775-C956-4DDF-8E89-AF682273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82C8-24AA-4583-877D-41BE6F5C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945C6-AB52-4D51-8462-078BD77F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BA361-4162-4BEB-B240-810DF23B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83CF6-214E-4EBA-8320-B972766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D0DAD-D3D1-46B6-B27C-C64415E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D1A7-9909-4CD2-A789-F4BBD5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9334-7C2F-4A93-9B14-391A278E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B4D9D-013D-41E5-BAB9-046DC57C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0A866-D9C2-4C9D-88F1-B88FDBBD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0AB4A6-3F09-4407-8D45-2D998219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DA6C8-8574-4B57-ACBE-43E8CDD76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909A4-39C3-4537-BAAA-3EC406F6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EE01D-A3F4-4390-97C3-17D9459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75FCE-9296-4EE8-9B1F-D2112F33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E2EE-AF26-447A-BE20-4AEAC990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964E0-2894-4F18-86CF-59F553A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35C24-3206-46EA-A9CE-846C435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13040-1817-457F-A67E-4B95996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BB40B-E703-440B-ACF2-5628D71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1FAEB-B749-4FDC-9535-07E51EA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B1174-A38B-47B9-A4F4-F0DAB40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4CFA-001A-4D37-B964-C4681C25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C0BE5-EEE7-4D06-8418-2DEB8227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87BC7-BE56-4155-AA8A-6CCA4EF2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FD8EC-D596-4914-961B-2366B242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E2864-630C-4702-82BC-29A323E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A9565-88A4-4000-B02A-1EA036AD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C4CC-01DC-49A0-B324-D63319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2AD2F-C93F-473C-806A-105F0260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1E02F-9B2A-443C-A085-424E6274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4DBA4-5F9D-460F-8F4A-F9685BBC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B5497-F307-4ABD-BA98-1AA14ED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03FD5-1637-445A-BD8E-59A400F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7DC74F-4BB3-4801-9B54-F065611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374A0-3F71-4062-A063-9FE2E611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6BCB-E64B-4E0E-9CB3-1AF0E21B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28E62-6CDC-4E0C-914D-90CC33F9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6ECC-5BC7-4068-8414-45860A16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atamall.or.kr/fsec/dataProd/generalDataProdDetail.do?cmnx=44&amp;goods_id=c6ebbd9d-eac2-11eb-9f58-f220ef21bb88" TargetMode="External"/><Relationship Id="rId2" Type="http://schemas.openxmlformats.org/officeDocument/2006/relationships/hyperlink" Target="https://www.findatamall.or.kr/fsec/dataProd/generalDataProdDetail.do?cmnx=44&amp;goods_id=bfd027d0-d6eb-11ea-a506-cf31c4c9405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ndatamall.or.kr/fsec/dataProd/generalDataProdDetail.do?cmnx=44&amp;goods_id=58d880c8-9dac-11eb-9f58-f220ef21bb88" TargetMode="External"/><Relationship Id="rId5" Type="http://schemas.openxmlformats.org/officeDocument/2006/relationships/hyperlink" Target="https://www.findatamall.or.kr/fsec/dataProd/generalDataProdDetail.do?cmnx=44&amp;goods_id=703ab980-b9e7-11eb-9f58-f220ef21bb88" TargetMode="External"/><Relationship Id="rId4" Type="http://schemas.openxmlformats.org/officeDocument/2006/relationships/hyperlink" Target="https://www.findatamall.or.kr/fsec/dataProd/generalDataProdDetail.do?cmnx=44&amp;goods_id=b7851ef5-c8f3-11eb-9f58-f220ef21bb8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vspearlvvs/MultiCampus_Projec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3366B6E-7579-4479-917F-D2FB5A03D6E4}"/>
              </a:ext>
            </a:extLst>
          </p:cNvPr>
          <p:cNvSpPr/>
          <p:nvPr/>
        </p:nvSpPr>
        <p:spPr>
          <a:xfrm>
            <a:off x="6565900" y="1117600"/>
            <a:ext cx="6819900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200656" y="3035090"/>
                  <a:pt x="2642616" y="2541314"/>
                </a:cubicBezTo>
                <a:cubicBezTo>
                  <a:pt x="3084576" y="2047538"/>
                  <a:pt x="3002280" y="1597958"/>
                  <a:pt x="3310128" y="1233722"/>
                </a:cubicBezTo>
                <a:cubicBezTo>
                  <a:pt x="3617976" y="869486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6D301AF-509A-4F33-9F89-CE3738909FCB}"/>
              </a:ext>
            </a:extLst>
          </p:cNvPr>
          <p:cNvSpPr/>
          <p:nvPr/>
        </p:nvSpPr>
        <p:spPr>
          <a:xfrm>
            <a:off x="5710377" y="1773637"/>
            <a:ext cx="8127999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493580 w 4892040"/>
              <a:gd name="connsiteY50" fmla="*/ 1022841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539443 w 4892040"/>
              <a:gd name="connsiteY50" fmla="*/ 952548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162437" y="3081952"/>
                  <a:pt x="2642616" y="2541314"/>
                </a:cubicBezTo>
                <a:cubicBezTo>
                  <a:pt x="3122795" y="2000676"/>
                  <a:pt x="3231595" y="1316784"/>
                  <a:pt x="3539443" y="952548"/>
                </a:cubicBezTo>
                <a:cubicBezTo>
                  <a:pt x="3847291" y="588312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530636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포트폴리오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12B3-6A66-41CF-9720-E4F0A8827104}"/>
              </a:ext>
            </a:extLst>
          </p:cNvPr>
          <p:cNvSpPr txBox="1"/>
          <p:nvPr/>
        </p:nvSpPr>
        <p:spPr>
          <a:xfrm>
            <a:off x="2734284" y="3858400"/>
            <a:ext cx="672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4(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회적거리두기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권성구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김용호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김진주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이대경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황수빈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FFCD5B10-C331-4942-99E8-663837B9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257" y="6340520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04A167-4C65-447A-B19D-8CAF3F50215F}"/>
              </a:ext>
            </a:extLst>
          </p:cNvPr>
          <p:cNvSpPr txBox="1"/>
          <p:nvPr/>
        </p:nvSpPr>
        <p:spPr>
          <a:xfrm>
            <a:off x="766763" y="1437416"/>
            <a:ext cx="323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비교기준 선정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47B9FE-BC0F-4263-AA62-085559DD9C77}"/>
              </a:ext>
            </a:extLst>
          </p:cNvPr>
          <p:cNvGrpSpPr/>
          <p:nvPr/>
        </p:nvGrpSpPr>
        <p:grpSpPr>
          <a:xfrm>
            <a:off x="1428750" y="2365799"/>
            <a:ext cx="7429651" cy="3609491"/>
            <a:chOff x="1428750" y="2057884"/>
            <a:chExt cx="7429651" cy="36094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7867EC-468B-4487-9FE9-F90012CABE6D}"/>
                </a:ext>
              </a:extLst>
            </p:cNvPr>
            <p:cNvGrpSpPr/>
            <p:nvPr/>
          </p:nvGrpSpPr>
          <p:grpSpPr>
            <a:xfrm>
              <a:off x="1428750" y="2057884"/>
              <a:ext cx="7429651" cy="3609491"/>
              <a:chOff x="1428750" y="2057884"/>
              <a:chExt cx="7429651" cy="360949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99F4DF2-D28D-4C6E-A56D-579B929E37B6}"/>
                  </a:ext>
                </a:extLst>
              </p:cNvPr>
              <p:cNvSpPr/>
              <p:nvPr/>
            </p:nvSpPr>
            <p:spPr>
              <a:xfrm>
                <a:off x="4324501" y="2057884"/>
                <a:ext cx="4533900" cy="3571875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D044EBF-F8C1-43CD-B125-855B959C1B1C}"/>
                  </a:ext>
                </a:extLst>
              </p:cNvPr>
              <p:cNvSpPr/>
              <p:nvPr/>
            </p:nvSpPr>
            <p:spPr>
              <a:xfrm>
                <a:off x="1428750" y="2095500"/>
                <a:ext cx="4533900" cy="3571875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784696F-8D11-481D-B4E9-BA6CC746CF80}"/>
                </a:ext>
              </a:extLst>
            </p:cNvPr>
            <p:cNvGrpSpPr/>
            <p:nvPr/>
          </p:nvGrpSpPr>
          <p:grpSpPr>
            <a:xfrm>
              <a:off x="1874071" y="3320926"/>
              <a:ext cx="6667555" cy="1111888"/>
              <a:chOff x="1874071" y="3320926"/>
              <a:chExt cx="6667555" cy="111188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1F231E-0738-4A7E-9DD8-0DF45680A5F8}"/>
                  </a:ext>
                </a:extLst>
              </p:cNvPr>
              <p:cNvSpPr txBox="1"/>
              <p:nvPr/>
            </p:nvSpPr>
            <p:spPr>
              <a:xfrm>
                <a:off x="1874071" y="3596951"/>
                <a:ext cx="2515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백신이</a:t>
                </a:r>
                <a:r>
                  <a:rPr lang="en-US" altLang="ko-KR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없던 기간 </a:t>
                </a:r>
                <a:endParaRPr lang="en-US" altLang="ko-KR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998F99-11CB-40E0-B179-54510A66EBED}"/>
                  </a:ext>
                </a:extLst>
              </p:cNvPr>
              <p:cNvSpPr txBox="1"/>
              <p:nvPr/>
            </p:nvSpPr>
            <p:spPr>
              <a:xfrm>
                <a:off x="4645264" y="3692204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8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거리두기</a:t>
                </a:r>
                <a:endParaRPr lang="en-US" altLang="ko-KR" sz="18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D32254-F07A-420A-AEAD-FE1861CE7258}"/>
                  </a:ext>
                </a:extLst>
              </p:cNvPr>
              <p:cNvSpPr txBox="1"/>
              <p:nvPr/>
            </p:nvSpPr>
            <p:spPr>
              <a:xfrm>
                <a:off x="6026194" y="3578291"/>
                <a:ext cx="2515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백신이</a:t>
                </a:r>
                <a:r>
                  <a:rPr lang="en-US" altLang="ko-KR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있던 기간 </a:t>
                </a:r>
                <a:endParaRPr lang="en-US" altLang="ko-KR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E7D14C-12B1-472C-BF2A-E4880782AD6A}"/>
                  </a:ext>
                </a:extLst>
              </p:cNvPr>
              <p:cNvSpPr txBox="1"/>
              <p:nvPr/>
            </p:nvSpPr>
            <p:spPr>
              <a:xfrm>
                <a:off x="4766558" y="3320926"/>
                <a:ext cx="814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8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</a:t>
                </a:r>
                <a:endParaRPr lang="en-US" altLang="ko-KR" sz="18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82EC1B-63DA-4198-9160-E5094E53D3ED}"/>
                  </a:ext>
                </a:extLst>
              </p:cNvPr>
              <p:cNvSpPr txBox="1"/>
              <p:nvPr/>
            </p:nvSpPr>
            <p:spPr>
              <a:xfrm>
                <a:off x="4663925" y="4063482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8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매출감소</a:t>
                </a:r>
                <a:endParaRPr lang="en-US" altLang="ko-KR" sz="18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7E9FC2-D3C3-4402-B844-7D535774B5C2}"/>
              </a:ext>
            </a:extLst>
          </p:cNvPr>
          <p:cNvSpPr txBox="1"/>
          <p:nvPr/>
        </p:nvSpPr>
        <p:spPr>
          <a:xfrm>
            <a:off x="1043647" y="1940760"/>
            <a:ext cx="86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데이터들을 어떤 기준으로 비교할 것인가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조건을 가진 표본을 대상으로 비교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29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BE48EE-C023-49B9-93E0-A42B5F905D2B}"/>
              </a:ext>
            </a:extLst>
          </p:cNvPr>
          <p:cNvGrpSpPr/>
          <p:nvPr/>
        </p:nvGrpSpPr>
        <p:grpSpPr>
          <a:xfrm>
            <a:off x="5690474" y="3242504"/>
            <a:ext cx="1351652" cy="868020"/>
            <a:chOff x="4626720" y="3308495"/>
            <a:chExt cx="1351652" cy="868020"/>
          </a:xfrm>
        </p:grpSpPr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B227BF4E-1F71-4974-870F-4E6A8AFFC8D4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38A3A6-629C-4EAF-8A5E-2A60F1A888C7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F3C566E-A2BB-402E-A8A7-C09FBF20637D}"/>
              </a:ext>
            </a:extLst>
          </p:cNvPr>
          <p:cNvGrpSpPr/>
          <p:nvPr/>
        </p:nvGrpSpPr>
        <p:grpSpPr>
          <a:xfrm>
            <a:off x="1042498" y="2551766"/>
            <a:ext cx="4632438" cy="3236292"/>
            <a:chOff x="1033069" y="2118134"/>
            <a:chExt cx="5105120" cy="348914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DB50D46-D7B1-4294-AE9C-36DE1C5F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464" y="2118134"/>
              <a:ext cx="5037105" cy="16173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82DC975-900E-4438-8EBE-B368BB516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9598"/>
            <a:stretch/>
          </p:blipFill>
          <p:spPr>
            <a:xfrm>
              <a:off x="1033069" y="3883254"/>
              <a:ext cx="2600325" cy="172402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EEA20E0-6277-49C6-8F1D-BB23AFCAA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454"/>
            <a:stretch/>
          </p:blipFill>
          <p:spPr>
            <a:xfrm>
              <a:off x="3612257" y="3911634"/>
              <a:ext cx="2525932" cy="1631327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50B6BC-BD7C-43F1-BB0F-EC9DFC818E55}"/>
              </a:ext>
            </a:extLst>
          </p:cNvPr>
          <p:cNvGrpSpPr/>
          <p:nvPr/>
        </p:nvGrpSpPr>
        <p:grpSpPr>
          <a:xfrm>
            <a:off x="7103342" y="2105519"/>
            <a:ext cx="4753696" cy="4144452"/>
            <a:chOff x="6122956" y="1973540"/>
            <a:chExt cx="4444492" cy="404873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E7B677C-CE00-4EBF-B97B-1305C804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1938" y="1973540"/>
              <a:ext cx="4309447" cy="191452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A0D7C68-401E-448A-9690-8C980AF36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4864"/>
            <a:stretch/>
          </p:blipFill>
          <p:spPr>
            <a:xfrm>
              <a:off x="6122956" y="3978111"/>
              <a:ext cx="4444492" cy="204416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3AF2D2E-C2AF-4EEF-B832-AF823406D079}"/>
              </a:ext>
            </a:extLst>
          </p:cNvPr>
          <p:cNvSpPr txBox="1"/>
          <p:nvPr/>
        </p:nvSpPr>
        <p:spPr>
          <a:xfrm>
            <a:off x="1043647" y="194076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접종후의 매출액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C84F67-4080-40EE-AC96-6DCC9BB61A22}"/>
              </a:ext>
            </a:extLst>
          </p:cNvPr>
          <p:cNvSpPr/>
          <p:nvPr/>
        </p:nvSpPr>
        <p:spPr>
          <a:xfrm>
            <a:off x="7145515" y="3176834"/>
            <a:ext cx="4658174" cy="99924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8A8091-7C87-42AF-9EF8-6F349CFDDA1C}"/>
              </a:ext>
            </a:extLst>
          </p:cNvPr>
          <p:cNvSpPr/>
          <p:nvPr/>
        </p:nvSpPr>
        <p:spPr>
          <a:xfrm>
            <a:off x="1036945" y="3157980"/>
            <a:ext cx="4658174" cy="99924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2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E015BD-27AD-4E13-80A6-ADA93D264665}"/>
              </a:ext>
            </a:extLst>
          </p:cNvPr>
          <p:cNvGrpSpPr/>
          <p:nvPr/>
        </p:nvGrpSpPr>
        <p:grpSpPr>
          <a:xfrm>
            <a:off x="1162443" y="2392201"/>
            <a:ext cx="3524250" cy="4090987"/>
            <a:chOff x="1447800" y="1947863"/>
            <a:chExt cx="4048125" cy="49101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54EB88-ED7B-4B7C-B5B5-332AEB48F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3588" y="1947863"/>
              <a:ext cx="2723072" cy="325278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9563266-AD72-4572-89CA-6DE5958FB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7800" y="5392300"/>
              <a:ext cx="4048125" cy="14657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2996DAB-51BA-440E-A88E-9F1DCF2C17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363"/>
          <a:stretch/>
        </p:blipFill>
        <p:spPr>
          <a:xfrm>
            <a:off x="6028606" y="4544438"/>
            <a:ext cx="5353768" cy="16060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B2B79C-2468-4CDA-8917-6777816EEE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3075"/>
          <a:stretch/>
        </p:blipFill>
        <p:spPr>
          <a:xfrm>
            <a:off x="5995493" y="2359552"/>
            <a:ext cx="5353768" cy="19933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9B2CF53-D86A-4501-A043-AD6FAC73E54D}"/>
              </a:ext>
            </a:extLst>
          </p:cNvPr>
          <p:cNvSpPr txBox="1"/>
          <p:nvPr/>
        </p:nvSpPr>
        <p:spPr>
          <a:xfrm>
            <a:off x="1043647" y="194076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및 접종데이터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통합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700F123-55C1-42BE-BB1D-C3F16CF7FEF7}"/>
              </a:ext>
            </a:extLst>
          </p:cNvPr>
          <p:cNvGrpSpPr/>
          <p:nvPr/>
        </p:nvGrpSpPr>
        <p:grpSpPr>
          <a:xfrm>
            <a:off x="4625243" y="3515884"/>
            <a:ext cx="1351652" cy="868020"/>
            <a:chOff x="4626720" y="3308495"/>
            <a:chExt cx="1351652" cy="868020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72CA499E-1DB5-48BF-8BBE-9644D4BF6108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8F7F4A-8648-4AEA-93AF-13BCE65AC71C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72E18A-0D3C-42E4-BAE7-49985693C4AE}"/>
              </a:ext>
            </a:extLst>
          </p:cNvPr>
          <p:cNvSpPr/>
          <p:nvPr/>
        </p:nvSpPr>
        <p:spPr>
          <a:xfrm>
            <a:off x="9389097" y="2312988"/>
            <a:ext cx="1819373" cy="1995061"/>
          </a:xfrm>
          <a:prstGeom prst="rect">
            <a:avLst/>
          </a:prstGeom>
          <a:noFill/>
          <a:ln w="38100"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F0513-4489-4A75-A2BD-9475E2DDF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478968" y="4098798"/>
            <a:ext cx="196591" cy="6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1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04A167-4C65-447A-B19D-8CAF3F50215F}"/>
              </a:ext>
            </a:extLst>
          </p:cNvPr>
          <p:cNvSpPr txBox="1"/>
          <p:nvPr/>
        </p:nvSpPr>
        <p:spPr>
          <a:xfrm>
            <a:off x="766763" y="1437416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B4A2A-4DCA-4E59-B5BA-ED51C709BA8C}"/>
              </a:ext>
            </a:extLst>
          </p:cNvPr>
          <p:cNvSpPr txBox="1"/>
          <p:nvPr/>
        </p:nvSpPr>
        <p:spPr>
          <a:xfrm>
            <a:off x="7959647" y="3242429"/>
            <a:ext cx="80265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어떤기준이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동일하고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비교할꺼고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어떨꺼다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?! 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기간을 왜 그렇게 선택했는지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서로다른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표본을 잡은 이유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필요할듯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굿굿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동월이 아니라 연도가 다른데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그렇게 비교를 하냐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그걸 비교하는 이유가 사회적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거리두가기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동일해서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그런거다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이걸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설명해주는게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여기 포인트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88CDA-F042-401D-A04A-56AB7C6F3E5F}"/>
              </a:ext>
            </a:extLst>
          </p:cNvPr>
          <p:cNvSpPr txBox="1"/>
          <p:nvPr/>
        </p:nvSpPr>
        <p:spPr>
          <a:xfrm>
            <a:off x="1043647" y="2274135"/>
            <a:ext cx="69926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백신접종이 영화 매출액에 영향을 미친다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뭘비교하고싶은가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코로나의 백신 접종전후의 매출액 변화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검정을 진행했다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동월이 아닌데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어디부터 어디까지 잡고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접종전기간은 많은 기간은 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 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 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월이 아닌데 왜 이렇게 비교했는지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알려주는게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핵심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거리두기 기준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거리두기가 존재했던 시절을 표본으로 잡음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백신접종으로 구분하고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표본을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나눈거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왜 뺏는지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BE5F4B-DDD3-4034-BB05-5D125C0EF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32" y="803275"/>
            <a:ext cx="3276922" cy="2311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20910C-2753-4D01-BBAB-A2BAA9095173}"/>
              </a:ext>
            </a:extLst>
          </p:cNvPr>
          <p:cNvSpPr txBox="1"/>
          <p:nvPr/>
        </p:nvSpPr>
        <p:spPr>
          <a:xfrm>
            <a:off x="1043647" y="1940760"/>
            <a:ext cx="670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표본이 동일한걸 어떻게 표현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(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접종전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접종후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표본이 동일한걸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  </a:t>
            </a:r>
          </a:p>
        </p:txBody>
      </p:sp>
    </p:spTree>
    <p:extLst>
      <p:ext uri="{BB962C8B-B14F-4D97-AF65-F5344CB8AC3E}">
        <p14:creationId xmlns:p14="http://schemas.microsoft.com/office/powerpoint/2010/main" val="388213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C0ABB-B55C-4E13-84D3-9AC2641F4C41}"/>
              </a:ext>
            </a:extLst>
          </p:cNvPr>
          <p:cNvSpPr txBox="1"/>
          <p:nvPr/>
        </p:nvSpPr>
        <p:spPr>
          <a:xfrm>
            <a:off x="1043647" y="1940760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백신접종자수 및 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 현황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D248A7-7CDE-4F3B-8554-58948BEA0307}"/>
              </a:ext>
            </a:extLst>
          </p:cNvPr>
          <p:cNvGrpSpPr/>
          <p:nvPr/>
        </p:nvGrpSpPr>
        <p:grpSpPr>
          <a:xfrm>
            <a:off x="6689956" y="5843648"/>
            <a:ext cx="4873657" cy="386499"/>
            <a:chOff x="989815" y="6325385"/>
            <a:chExt cx="4873657" cy="386499"/>
          </a:xfrm>
          <a:solidFill>
            <a:srgbClr val="A03434"/>
          </a:solidFill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1A1B4E9-50D5-4C2C-B3EB-F82B101270B9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BB8FB4-A652-47BF-8994-6E5DA96C4DB0}"/>
                </a:ext>
              </a:extLst>
            </p:cNvPr>
            <p:cNvSpPr txBox="1"/>
            <p:nvPr/>
          </p:nvSpPr>
          <p:spPr>
            <a:xfrm>
              <a:off x="1175818" y="6356693"/>
              <a:ext cx="4687654" cy="3385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백신접종자수 및  관객수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48F469A-B87F-471C-A8DB-94D872906205}"/>
              </a:ext>
            </a:extLst>
          </p:cNvPr>
          <p:cNvGrpSpPr/>
          <p:nvPr/>
        </p:nvGrpSpPr>
        <p:grpSpPr>
          <a:xfrm>
            <a:off x="1117831" y="5843648"/>
            <a:ext cx="4873657" cy="386499"/>
            <a:chOff x="989815" y="6325385"/>
            <a:chExt cx="4873657" cy="38649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1BD9081-618D-43A5-9456-20146B0AA2A8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E18D8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DC042F-41D5-4761-B0F4-B898F882690E}"/>
                </a:ext>
              </a:extLst>
            </p:cNvPr>
            <p:cNvSpPr txBox="1"/>
            <p:nvPr/>
          </p:nvSpPr>
          <p:spPr>
            <a:xfrm>
              <a:off x="1175818" y="6356693"/>
              <a:ext cx="4687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백신접종자 수 및 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276819F-9BEA-476B-A8FC-2329C26BD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2312988"/>
            <a:ext cx="5505160" cy="34294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F7FE3D-497E-4117-AB61-20ACF141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36" y="2312988"/>
            <a:ext cx="5605302" cy="34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6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예상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매출액 평균 대비 코로나이후 매출액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4CD69A-37F7-4C60-8BEA-64C09B4A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44" y="2240328"/>
            <a:ext cx="5334605" cy="36022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52D978-7838-4EB6-9569-F11AEBCAE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547" y="2379663"/>
            <a:ext cx="5710942" cy="349572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2E435D25-C472-4BC7-835C-25CD72593677}"/>
              </a:ext>
            </a:extLst>
          </p:cNvPr>
          <p:cNvGrpSpPr/>
          <p:nvPr/>
        </p:nvGrpSpPr>
        <p:grpSpPr>
          <a:xfrm>
            <a:off x="989815" y="5898512"/>
            <a:ext cx="4873657" cy="386499"/>
            <a:chOff x="989815" y="6325385"/>
            <a:chExt cx="4873657" cy="386499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1683269-B605-4CA2-BAF3-D237BB63E782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5197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0AA937-7AE4-46B7-A4AC-4961BEA6C997}"/>
                </a:ext>
              </a:extLst>
            </p:cNvPr>
            <p:cNvSpPr txBox="1"/>
            <p:nvPr/>
          </p:nvSpPr>
          <p:spPr>
            <a:xfrm>
              <a:off x="1175818" y="6356693"/>
              <a:ext cx="46876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 대비 코로나이후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50400FD-8EC6-43C8-B015-78A0662638B9}"/>
              </a:ext>
            </a:extLst>
          </p:cNvPr>
          <p:cNvGrpSpPr/>
          <p:nvPr/>
        </p:nvGrpSpPr>
        <p:grpSpPr>
          <a:xfrm>
            <a:off x="6683605" y="5898512"/>
            <a:ext cx="4873657" cy="386499"/>
            <a:chOff x="989815" y="6325385"/>
            <a:chExt cx="4873657" cy="3864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770D57F-ED81-4C30-80D8-7F8F5F4BA262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DF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3F345D-1862-4F9B-85B0-0B2330B2224A}"/>
                </a:ext>
              </a:extLst>
            </p:cNvPr>
            <p:cNvSpPr txBox="1"/>
            <p:nvPr/>
          </p:nvSpPr>
          <p:spPr>
            <a:xfrm>
              <a:off x="1175818" y="6356693"/>
              <a:ext cx="4687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 대비 코로나이후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58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이전 및 이후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68CF7C3-7554-420F-ABDE-A80A4A6A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2362200"/>
            <a:ext cx="5681663" cy="31813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EA257FD-2C8A-4897-AA09-DB886275C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2341563"/>
            <a:ext cx="5344648" cy="3325812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71E9A0BB-2BE1-4852-B667-C1B5A84F37DF}"/>
              </a:ext>
            </a:extLst>
          </p:cNvPr>
          <p:cNvGrpSpPr/>
          <p:nvPr/>
        </p:nvGrpSpPr>
        <p:grpSpPr>
          <a:xfrm>
            <a:off x="6561940" y="5669912"/>
            <a:ext cx="4868060" cy="386499"/>
            <a:chOff x="989815" y="6325385"/>
            <a:chExt cx="4868060" cy="386499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B89455A-1B13-43CA-960F-677B4B23F48D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D1C7C-0F99-409B-859F-A39F8027ACBE}"/>
                </a:ext>
              </a:extLst>
            </p:cNvPr>
            <p:cNvSpPr txBox="1"/>
            <p:nvPr/>
          </p:nvSpPr>
          <p:spPr>
            <a:xfrm>
              <a:off x="993267" y="6356693"/>
              <a:ext cx="48646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 접종 이후 거리두기 현황 및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60D4B4-7355-4E51-9A9F-27752F67EA76}"/>
              </a:ext>
            </a:extLst>
          </p:cNvPr>
          <p:cNvGrpSpPr/>
          <p:nvPr/>
        </p:nvGrpSpPr>
        <p:grpSpPr>
          <a:xfrm>
            <a:off x="987552" y="5669912"/>
            <a:ext cx="4875920" cy="386499"/>
            <a:chOff x="987552" y="6325385"/>
            <a:chExt cx="4875921" cy="38649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3CBE6E7-B12A-4E33-A22D-1449787C061D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5CCFD86-F5C8-44B0-A5F6-BEE3C1DE9030}"/>
                </a:ext>
              </a:extLst>
            </p:cNvPr>
            <p:cNvSpPr txBox="1"/>
            <p:nvPr/>
          </p:nvSpPr>
          <p:spPr>
            <a:xfrm>
              <a:off x="987552" y="6356693"/>
              <a:ext cx="48759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 접종 이전 거리두기 현황 및 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84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0B3D3C6-7B8E-4185-8A26-B2E8B8237884}"/>
              </a:ext>
            </a:extLst>
          </p:cNvPr>
          <p:cNvGrpSpPr/>
          <p:nvPr/>
        </p:nvGrpSpPr>
        <p:grpSpPr>
          <a:xfrm>
            <a:off x="989815" y="5669912"/>
            <a:ext cx="4873657" cy="386499"/>
            <a:chOff x="989815" y="6325385"/>
            <a:chExt cx="4873657" cy="38649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5F01014-6292-441B-99C0-1799156727C7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3B75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CFD459-6552-4D98-B398-6EE776DA2910}"/>
                </a:ext>
              </a:extLst>
            </p:cNvPr>
            <p:cNvSpPr txBox="1"/>
            <p:nvPr/>
          </p:nvSpPr>
          <p:spPr>
            <a:xfrm>
              <a:off x="1175818" y="6356693"/>
              <a:ext cx="46876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백신 접종 이전 거리두기 현황 및 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EDFC85A-E7FA-4933-B2DA-17475092F187}"/>
              </a:ext>
            </a:extLst>
          </p:cNvPr>
          <p:cNvSpPr txBox="1"/>
          <p:nvPr/>
        </p:nvSpPr>
        <p:spPr>
          <a:xfrm>
            <a:off x="1043647" y="1940760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이전 및 이후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12B42C-465E-4867-ABB3-00CE40B93815}"/>
              </a:ext>
            </a:extLst>
          </p:cNvPr>
          <p:cNvGrpSpPr/>
          <p:nvPr/>
        </p:nvGrpSpPr>
        <p:grpSpPr>
          <a:xfrm>
            <a:off x="6561940" y="5669912"/>
            <a:ext cx="4873657" cy="386499"/>
            <a:chOff x="989815" y="6325385"/>
            <a:chExt cx="4873657" cy="38649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6092A52-DD64-4938-BFF9-56865693D207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3B75AF"/>
            </a:solidFill>
            <a:ln>
              <a:solidFill>
                <a:srgbClr val="3B75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00D875-407E-443B-8752-7E37FA3CD195}"/>
                </a:ext>
              </a:extLst>
            </p:cNvPr>
            <p:cNvSpPr txBox="1"/>
            <p:nvPr/>
          </p:nvSpPr>
          <p:spPr>
            <a:xfrm>
              <a:off x="1175818" y="6356693"/>
              <a:ext cx="4687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백신 접종 이후 거리두기 현황 및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48E46A1-9A56-463F-8BC2-C19B98D6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2332038"/>
            <a:ext cx="5463521" cy="3192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7F897E-CF2F-4404-83F5-0C4E1348C721}"/>
              </a:ext>
            </a:extLst>
          </p:cNvPr>
          <p:cNvSpPr/>
          <p:nvPr/>
        </p:nvSpPr>
        <p:spPr>
          <a:xfrm>
            <a:off x="2724150" y="2312988"/>
            <a:ext cx="1847850" cy="173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4F32F7-6656-43FE-A975-80C6584D3D73}"/>
              </a:ext>
            </a:extLst>
          </p:cNvPr>
          <p:cNvGrpSpPr/>
          <p:nvPr/>
        </p:nvGrpSpPr>
        <p:grpSpPr>
          <a:xfrm>
            <a:off x="6313488" y="2312988"/>
            <a:ext cx="5553075" cy="3230562"/>
            <a:chOff x="6313488" y="2312988"/>
            <a:chExt cx="5553075" cy="323056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15AF346-4268-41E0-B86D-FBA5542A3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3488" y="2343150"/>
              <a:ext cx="5553075" cy="3200400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0C5EE88-CC6D-461A-B535-4A9040952EF1}"/>
                </a:ext>
              </a:extLst>
            </p:cNvPr>
            <p:cNvSpPr/>
            <p:nvPr/>
          </p:nvSpPr>
          <p:spPr>
            <a:xfrm>
              <a:off x="8210550" y="2312988"/>
              <a:ext cx="1847850" cy="1730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8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백신접종 이전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매출액 차이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B7D540-3E9B-4BD5-B146-9D70A44D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20" y="2312988"/>
            <a:ext cx="5292790" cy="31682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C2D9A6-3CB7-4EF9-B6AC-E11A9357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28" y="2294326"/>
            <a:ext cx="5306692" cy="316272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E6D668C-B04A-451A-A7A9-908E7461F7DB}"/>
              </a:ext>
            </a:extLst>
          </p:cNvPr>
          <p:cNvGrpSpPr/>
          <p:nvPr/>
        </p:nvGrpSpPr>
        <p:grpSpPr>
          <a:xfrm>
            <a:off x="6699380" y="5669912"/>
            <a:ext cx="4627983" cy="386499"/>
            <a:chOff x="989815" y="6325385"/>
            <a:chExt cx="4873657" cy="38649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A0AAB7B-A321-436F-A481-ED497D6A4801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3B75AF"/>
            </a:solidFill>
            <a:ln>
              <a:solidFill>
                <a:srgbClr val="3B75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F44FA4-83D7-4937-88DE-955183BADAC4}"/>
                </a:ext>
              </a:extLst>
            </p:cNvPr>
            <p:cNvSpPr txBox="1"/>
            <p:nvPr/>
          </p:nvSpPr>
          <p:spPr>
            <a:xfrm>
              <a:off x="1043279" y="6356693"/>
              <a:ext cx="48201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백신 접종 이전 및 이후 매출액 차이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1373434-5D67-4E53-BD25-71854274EA7C}"/>
              </a:ext>
            </a:extLst>
          </p:cNvPr>
          <p:cNvGrpSpPr/>
          <p:nvPr/>
        </p:nvGrpSpPr>
        <p:grpSpPr>
          <a:xfrm>
            <a:off x="1306286" y="5669912"/>
            <a:ext cx="4749281" cy="386499"/>
            <a:chOff x="989815" y="6325385"/>
            <a:chExt cx="4873657" cy="386499"/>
          </a:xfrm>
          <a:solidFill>
            <a:srgbClr val="C00000"/>
          </a:solidFill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C73F02-D623-4012-B6F4-13CDEB397B93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grpFill/>
            <a:ln>
              <a:solidFill>
                <a:srgbClr val="3B75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DFE11C-C627-4BFE-A0AE-4DCC5E908637}"/>
                </a:ext>
              </a:extLst>
            </p:cNvPr>
            <p:cNvSpPr txBox="1"/>
            <p:nvPr/>
          </p:nvSpPr>
          <p:spPr>
            <a:xfrm>
              <a:off x="999176" y="6356693"/>
              <a:ext cx="4864296" cy="3385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서울 백신 접종 이전 및 이후 매출액 차이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48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이전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산포도와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회귀직선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비교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3AD49E-0B80-4277-A608-1E21D51C38B5}"/>
              </a:ext>
            </a:extLst>
          </p:cNvPr>
          <p:cNvGrpSpPr/>
          <p:nvPr/>
        </p:nvGrpSpPr>
        <p:grpSpPr>
          <a:xfrm>
            <a:off x="2090058" y="2312988"/>
            <a:ext cx="8169509" cy="4016844"/>
            <a:chOff x="1978091" y="2078907"/>
            <a:chExt cx="8193078" cy="40602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C254B50-9FE5-4D87-A119-121E3771C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8091" y="2155326"/>
              <a:ext cx="4119563" cy="398382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68C2F9-AA14-4D78-B2C1-D53907193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318"/>
            <a:stretch/>
          </p:blipFill>
          <p:spPr>
            <a:xfrm>
              <a:off x="6056175" y="2078907"/>
              <a:ext cx="4114994" cy="397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44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495236F-6531-42F1-B246-7E4A46AF0D7C}"/>
              </a:ext>
            </a:extLst>
          </p:cNvPr>
          <p:cNvGrpSpPr/>
          <p:nvPr/>
        </p:nvGrpSpPr>
        <p:grpSpPr>
          <a:xfrm>
            <a:off x="6215958" y="1405135"/>
            <a:ext cx="3502882" cy="3785175"/>
            <a:chOff x="6031319" y="1097405"/>
            <a:chExt cx="3502882" cy="37851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1257BD-393A-469C-8A7A-82682579AA0B}"/>
                </a:ext>
              </a:extLst>
            </p:cNvPr>
            <p:cNvSpPr txBox="1"/>
            <p:nvPr/>
          </p:nvSpPr>
          <p:spPr>
            <a:xfrm>
              <a:off x="6031319" y="1097405"/>
              <a:ext cx="3026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배경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71D4D-6ABD-415F-B7B4-F7D807299151}"/>
                </a:ext>
              </a:extLst>
            </p:cNvPr>
            <p:cNvSpPr txBox="1"/>
            <p:nvPr/>
          </p:nvSpPr>
          <p:spPr>
            <a:xfrm>
              <a:off x="6031319" y="1897505"/>
              <a:ext cx="3231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 구성 및 역할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887205-8C66-44B5-85A8-E07A05501FC1}"/>
                </a:ext>
              </a:extLst>
            </p:cNvPr>
            <p:cNvSpPr txBox="1"/>
            <p:nvPr/>
          </p:nvSpPr>
          <p:spPr>
            <a:xfrm>
              <a:off x="6031319" y="26976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02AA99-3051-4E58-8FA4-75451D994B12}"/>
                </a:ext>
              </a:extLst>
            </p:cNvPr>
            <p:cNvSpPr txBox="1"/>
            <p:nvPr/>
          </p:nvSpPr>
          <p:spPr>
            <a:xfrm>
              <a:off x="6031319" y="34977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향후 과제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4F74F5-B4C3-4AD2-8AD0-1A0206AF6993}"/>
                </a:ext>
              </a:extLst>
            </p:cNvPr>
            <p:cNvSpPr txBox="1"/>
            <p:nvPr/>
          </p:nvSpPr>
          <p:spPr>
            <a:xfrm>
              <a:off x="6031319" y="4297805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</a:t>
              </a:r>
              <a:r>
                <a:rPr lang="ko-KR" altLang="en-US" sz="3200" b="1" dirty="0" err="1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느낀점</a:t>
              </a:r>
              <a:endPara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FC1986-9D04-47F6-8148-2E4195CF515A}"/>
              </a:ext>
            </a:extLst>
          </p:cNvPr>
          <p:cNvGrpSpPr/>
          <p:nvPr/>
        </p:nvGrpSpPr>
        <p:grpSpPr>
          <a:xfrm flipH="1">
            <a:off x="-1871192" y="3566317"/>
            <a:ext cx="9395941" cy="4706357"/>
            <a:chOff x="5595177" y="1117600"/>
            <a:chExt cx="8127999" cy="709463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4954E49-1616-479A-833D-32283CF10F19}"/>
                </a:ext>
              </a:extLst>
            </p:cNvPr>
            <p:cNvSpPr/>
            <p:nvPr/>
          </p:nvSpPr>
          <p:spPr>
            <a:xfrm>
              <a:off x="6565900" y="1117600"/>
              <a:ext cx="6819900" cy="6324600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200656" y="3035090"/>
                    <a:pt x="2642616" y="2541314"/>
                  </a:cubicBezTo>
                  <a:cubicBezTo>
                    <a:pt x="3084576" y="2047538"/>
                    <a:pt x="3002280" y="1597958"/>
                    <a:pt x="3310128" y="1233722"/>
                  </a:cubicBezTo>
                  <a:cubicBezTo>
                    <a:pt x="3617976" y="869486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accent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6D9827-7AEE-44E3-B356-FA75E6207F09}"/>
                </a:ext>
              </a:extLst>
            </p:cNvPr>
            <p:cNvSpPr/>
            <p:nvPr/>
          </p:nvSpPr>
          <p:spPr>
            <a:xfrm>
              <a:off x="5595177" y="1887631"/>
              <a:ext cx="8127999" cy="6324602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493580 w 4892040"/>
                <a:gd name="connsiteY50" fmla="*/ 1022841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539443 w 4892040"/>
                <a:gd name="connsiteY50" fmla="*/ 952548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162437" y="3081952"/>
                    <a:pt x="2642616" y="2541314"/>
                  </a:cubicBezTo>
                  <a:cubicBezTo>
                    <a:pt x="3122795" y="2000676"/>
                    <a:pt x="3231595" y="1316784"/>
                    <a:pt x="3539443" y="952548"/>
                  </a:cubicBezTo>
                  <a:cubicBezTo>
                    <a:pt x="3847291" y="588312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839DB38-441B-4B7A-A409-41828E707487}"/>
              </a:ext>
            </a:extLst>
          </p:cNvPr>
          <p:cNvSpPr/>
          <p:nvPr/>
        </p:nvSpPr>
        <p:spPr>
          <a:xfrm>
            <a:off x="2228329" y="2309016"/>
            <a:ext cx="2514600" cy="2514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D4309F-0815-4834-A93A-B7CC8368D6FF}"/>
              </a:ext>
            </a:extLst>
          </p:cNvPr>
          <p:cNvSpPr/>
          <p:nvPr/>
        </p:nvSpPr>
        <p:spPr>
          <a:xfrm>
            <a:off x="2387752" y="2468439"/>
            <a:ext cx="2195755" cy="21957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06129-C689-43F7-8918-2942E7B5130C}"/>
              </a:ext>
            </a:extLst>
          </p:cNvPr>
          <p:cNvSpPr txBox="1"/>
          <p:nvPr/>
        </p:nvSpPr>
        <p:spPr>
          <a:xfrm>
            <a:off x="2997196" y="323209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2909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접종후의 매출액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6F0457-ADC5-4A7C-BBDA-0CAA41B6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381250"/>
            <a:ext cx="5524500" cy="3181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653E9D-0D06-4BA6-83EC-11817BFD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1228725"/>
            <a:ext cx="3419475" cy="20205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71FBE7-95F6-4146-9D06-183E7599C1D8}"/>
              </a:ext>
            </a:extLst>
          </p:cNvPr>
          <p:cNvSpPr txBox="1"/>
          <p:nvPr/>
        </p:nvSpPr>
        <p:spPr>
          <a:xfrm>
            <a:off x="7463497" y="3244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접종자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합계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3D553B-AFF9-4A48-8B5B-2E06E3470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0" y="3681413"/>
            <a:ext cx="4076700" cy="24187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F703FE-86EF-49AC-9540-B44573D6BDD0}"/>
              </a:ext>
            </a:extLst>
          </p:cNvPr>
          <p:cNvSpPr txBox="1"/>
          <p:nvPr/>
        </p:nvSpPr>
        <p:spPr>
          <a:xfrm>
            <a:off x="6701497" y="614945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접종자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합계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767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접종후의 매출액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BF8D73-E390-4232-9826-FE4A43BA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27" y="2312988"/>
            <a:ext cx="6896295" cy="36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7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034C841-C486-46E9-813F-D1D9AC92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40" y="1885118"/>
            <a:ext cx="98202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7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향후과제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무슨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475537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향후과제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133186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32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32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475537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아쉬운점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420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921168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U</a:t>
            </a:r>
            <a:endParaRPr lang="ko-KR" altLang="en-US" sz="6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132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F2D2E-C2AF-4EEF-B832-AF823406D079}"/>
              </a:ext>
            </a:extLst>
          </p:cNvPr>
          <p:cNvSpPr txBox="1"/>
          <p:nvPr/>
        </p:nvSpPr>
        <p:spPr>
          <a:xfrm>
            <a:off x="1043647" y="1940760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백신여부 및 거리두기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추가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08EC4-EBBE-45E8-84D6-2EBEDE46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782" y="1524000"/>
            <a:ext cx="2657475" cy="485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08A2AB-DB63-406E-AB87-8CF84047C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98" y="2312988"/>
            <a:ext cx="4019550" cy="3000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B9750C-71C9-4AF5-BB17-0FBDDD1AB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925" y="3429000"/>
            <a:ext cx="5010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43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0C8B19-3E15-4464-B9E0-4E241F0943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4DFD55E4-9DA1-40EE-977B-1DA4407D8628}"/>
              </a:ext>
            </a:extLst>
          </p:cNvPr>
          <p:cNvSpPr/>
          <p:nvPr/>
        </p:nvSpPr>
        <p:spPr>
          <a:xfrm rot="10800000">
            <a:off x="1171575" y="1571437"/>
            <a:ext cx="771321" cy="771321"/>
          </a:xfrm>
          <a:custGeom>
            <a:avLst/>
            <a:gdLst>
              <a:gd name="connsiteX0" fmla="*/ 413032 w 771321"/>
              <a:gd name="connsiteY0" fmla="*/ 771321 h 771321"/>
              <a:gd name="connsiteX1" fmla="*/ 0 w 771321"/>
              <a:gd name="connsiteY1" fmla="*/ 771321 h 771321"/>
              <a:gd name="connsiteX2" fmla="*/ 771321 w 771321"/>
              <a:gd name="connsiteY2" fmla="*/ 0 h 771321"/>
              <a:gd name="connsiteX3" fmla="*/ 771321 w 771321"/>
              <a:gd name="connsiteY3" fmla="*/ 413032 h 771321"/>
              <a:gd name="connsiteX4" fmla="*/ 413032 w 771321"/>
              <a:gd name="connsiteY4" fmla="*/ 771321 h 77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321" h="771321">
                <a:moveTo>
                  <a:pt x="413032" y="771321"/>
                </a:moveTo>
                <a:lnTo>
                  <a:pt x="0" y="771321"/>
                </a:lnTo>
                <a:lnTo>
                  <a:pt x="771321" y="0"/>
                </a:lnTo>
                <a:lnTo>
                  <a:pt x="771321" y="413032"/>
                </a:lnTo>
                <a:cubicBezTo>
                  <a:pt x="771321" y="610910"/>
                  <a:pt x="610910" y="771321"/>
                  <a:pt x="413032" y="77132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98E6B65-3F15-4407-B304-44A73181904B}"/>
              </a:ext>
            </a:extLst>
          </p:cNvPr>
          <p:cNvSpPr/>
          <p:nvPr/>
        </p:nvSpPr>
        <p:spPr>
          <a:xfrm rot="10800000">
            <a:off x="1171575" y="1571438"/>
            <a:ext cx="9848850" cy="4272973"/>
          </a:xfrm>
          <a:custGeom>
            <a:avLst/>
            <a:gdLst>
              <a:gd name="connsiteX0" fmla="*/ 9077529 w 9848850"/>
              <a:gd name="connsiteY0" fmla="*/ 4272973 h 4272973"/>
              <a:gd name="connsiteX1" fmla="*/ 358289 w 9848850"/>
              <a:gd name="connsiteY1" fmla="*/ 4272973 h 4272973"/>
              <a:gd name="connsiteX2" fmla="*/ 0 w 9848850"/>
              <a:gd name="connsiteY2" fmla="*/ 3914684 h 4272973"/>
              <a:gd name="connsiteX3" fmla="*/ 0 w 9848850"/>
              <a:gd name="connsiteY3" fmla="*/ 358289 h 4272973"/>
              <a:gd name="connsiteX4" fmla="*/ 358289 w 9848850"/>
              <a:gd name="connsiteY4" fmla="*/ 0 h 4272973"/>
              <a:gd name="connsiteX5" fmla="*/ 9490561 w 9848850"/>
              <a:gd name="connsiteY5" fmla="*/ 0 h 4272973"/>
              <a:gd name="connsiteX6" fmla="*/ 9848850 w 9848850"/>
              <a:gd name="connsiteY6" fmla="*/ 358289 h 4272973"/>
              <a:gd name="connsiteX7" fmla="*/ 9848850 w 9848850"/>
              <a:gd name="connsiteY7" fmla="*/ 3501652 h 4272973"/>
              <a:gd name="connsiteX8" fmla="*/ 9077529 w 9848850"/>
              <a:gd name="connsiteY8" fmla="*/ 4272973 h 427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48850" h="4272973">
                <a:moveTo>
                  <a:pt x="9077529" y="4272973"/>
                </a:moveTo>
                <a:lnTo>
                  <a:pt x="358289" y="4272973"/>
                </a:lnTo>
                <a:cubicBezTo>
                  <a:pt x="160411" y="4272973"/>
                  <a:pt x="0" y="4112562"/>
                  <a:pt x="0" y="3914684"/>
                </a:cubicBezTo>
                <a:lnTo>
                  <a:pt x="0" y="358289"/>
                </a:lnTo>
                <a:cubicBezTo>
                  <a:pt x="0" y="160411"/>
                  <a:pt x="160411" y="0"/>
                  <a:pt x="358289" y="0"/>
                </a:cubicBezTo>
                <a:lnTo>
                  <a:pt x="9490561" y="0"/>
                </a:lnTo>
                <a:cubicBezTo>
                  <a:pt x="9688439" y="0"/>
                  <a:pt x="9848850" y="160411"/>
                  <a:pt x="9848850" y="358289"/>
                </a:cubicBezTo>
                <a:lnTo>
                  <a:pt x="9848850" y="3501652"/>
                </a:lnTo>
                <a:lnTo>
                  <a:pt x="9077529" y="427297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E01C6-3AC4-4876-BD04-262E642A8B69}"/>
              </a:ext>
            </a:extLst>
          </p:cNvPr>
          <p:cNvSpPr txBox="1"/>
          <p:nvPr/>
        </p:nvSpPr>
        <p:spPr>
          <a:xfrm>
            <a:off x="1634457" y="1887031"/>
            <a:ext cx="101677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코로나 발생 이전 및 이후</a:t>
            </a:r>
            <a:r>
              <a:rPr lang="en-US" altLang="ko-KR" sz="1200" dirty="0"/>
              <a:t>(19</a:t>
            </a:r>
            <a:r>
              <a:rPr lang="ko-KR" altLang="en-US" sz="1200" dirty="0"/>
              <a:t>년</a:t>
            </a:r>
            <a:r>
              <a:rPr lang="en-US" altLang="ko-KR" sz="1200" dirty="0"/>
              <a:t>~20</a:t>
            </a:r>
            <a:r>
              <a:rPr lang="ko-KR" altLang="en-US" sz="1200" dirty="0"/>
              <a:t>년</a:t>
            </a:r>
            <a:r>
              <a:rPr lang="en-US" altLang="ko-KR" sz="1200" dirty="0"/>
              <a:t>)</a:t>
            </a:r>
            <a:r>
              <a:rPr lang="ko-KR" altLang="en-US" sz="1200" dirty="0"/>
              <a:t> 신한카드 이용건수 데이터 출처</a:t>
            </a:r>
            <a:endParaRPr lang="en-US" altLang="ko-KR" sz="1200" dirty="0"/>
          </a:p>
          <a:p>
            <a:r>
              <a:rPr lang="en-US" altLang="ko-KR" sz="1200" dirty="0">
                <a:hlinkClick r:id="rId2"/>
              </a:rPr>
              <a:t>https://www.findatamall.or.kr/fsec/dataProd/generalDataProdDetail.do?cmnx=44&amp;goods_id=bfd027d0-d6eb-11ea-a506-cf31c4c94055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algn="l" latinLnBrk="0"/>
            <a:r>
              <a:rPr lang="ko-KR" altLang="en-US" sz="1200" dirty="0"/>
              <a:t>백신접종 이후</a:t>
            </a:r>
            <a:r>
              <a:rPr lang="en-US" altLang="ko-KR" sz="1200" dirty="0"/>
              <a:t>(21</a:t>
            </a:r>
            <a:r>
              <a:rPr lang="ko-KR" altLang="en-US" sz="1200" dirty="0"/>
              <a:t>년 </a:t>
            </a:r>
            <a:r>
              <a:rPr lang="en-US" altLang="ko-KR" sz="1200" dirty="0"/>
              <a:t>3</a:t>
            </a:r>
            <a:r>
              <a:rPr lang="ko-KR" altLang="en-US" sz="1200" dirty="0"/>
              <a:t>월</a:t>
            </a:r>
            <a:r>
              <a:rPr lang="en-US" altLang="ko-KR" sz="1200" dirty="0"/>
              <a:t>~6</a:t>
            </a:r>
            <a:r>
              <a:rPr lang="ko-KR" altLang="en-US" sz="1200" dirty="0"/>
              <a:t>월</a:t>
            </a:r>
            <a:r>
              <a:rPr lang="en-US" altLang="ko-KR" sz="1200" dirty="0"/>
              <a:t>)</a:t>
            </a:r>
            <a:r>
              <a:rPr lang="ko-KR" altLang="en-US" sz="1200" dirty="0"/>
              <a:t> 데이터 출처</a:t>
            </a:r>
            <a:endParaRPr lang="en-US" altLang="ko-KR" sz="1200" dirty="0"/>
          </a:p>
          <a:p>
            <a:pPr algn="l" latinLnBrk="0"/>
            <a:endParaRPr lang="en-US" altLang="ko-KR" sz="1200" b="1" i="0" dirty="0">
              <a:solidFill>
                <a:srgbClr val="363636"/>
              </a:solidFill>
              <a:effectLst/>
              <a:latin typeface="나눔스퀘어 Bold" panose="020B0600000101010101" pitchFamily="50" charset="-127"/>
            </a:endParaRPr>
          </a:p>
          <a:p>
            <a:pPr algn="l" latinLnBrk="0"/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2021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년 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6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월 코로나로 인한 소비 변화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_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서울</a:t>
            </a:r>
          </a:p>
          <a:p>
            <a:r>
              <a:rPr lang="en-US" altLang="ko-KR" sz="1200" dirty="0">
                <a:hlinkClick r:id="rId3"/>
              </a:rPr>
              <a:t>https://www.findatamall.or.kr/fsec/dataProd/generalDataProdDetail.do?cmnx=44&amp;goods_id=c6ebbd9d-eac2-11eb-9f58-f220ef21bb88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2021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년 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5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월 코로나로 인한 소비 변화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_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서울</a:t>
            </a:r>
            <a:endParaRPr lang="en-US" altLang="ko-KR" sz="1200" dirty="0"/>
          </a:p>
          <a:p>
            <a:r>
              <a:rPr lang="en-US" altLang="ko-KR" sz="1200" dirty="0">
                <a:hlinkClick r:id="rId4"/>
              </a:rPr>
              <a:t>https://www.findatamall.or.kr/fsec/dataProd/generalDataProdDetail.do?cmnx=44&amp;goods_id=b7851ef5-c8f3-11eb-9f58-f220ef21bb88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2021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코로나로 인한 소비변화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서울</a:t>
            </a:r>
            <a:endParaRPr lang="en-US" altLang="ko-KR" sz="1200" b="1" dirty="0"/>
          </a:p>
          <a:p>
            <a:r>
              <a:rPr lang="en-US" altLang="ko-KR" sz="1200" dirty="0">
                <a:hlinkClick r:id="rId5"/>
              </a:rPr>
              <a:t>https://www.findatamall.or.kr/fsec/dataProd/generalDataProdDetail.do?cmnx=44&amp;goods_id=703ab980-b9e7-11eb-9f58-f220ef21bb88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/>
              <a:t>2021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월 코로나로 인한 소비변화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서울</a:t>
            </a:r>
            <a:endParaRPr lang="en-US" altLang="ko-KR" sz="1200" dirty="0"/>
          </a:p>
          <a:p>
            <a:r>
              <a:rPr lang="en-US" altLang="ko-KR" sz="1200" dirty="0">
                <a:hlinkClick r:id="rId6"/>
              </a:rPr>
              <a:t>https://www.findatamall.or.kr/fsec/dataProd/generalDataProdDetail.do?cmnx=44&amp;goods_id=58d880c8-9dac-11eb-9f58-f220ef21bb88</a:t>
            </a:r>
            <a:endParaRPr lang="en-US" altLang="ko-KR" sz="1200" dirty="0"/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BA73-5175-49F5-9015-5070B289912A}"/>
              </a:ext>
            </a:extLst>
          </p:cNvPr>
          <p:cNvSpPr txBox="1"/>
          <p:nvPr/>
        </p:nvSpPr>
        <p:spPr>
          <a:xfrm>
            <a:off x="4615758" y="697564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비고</a:t>
            </a:r>
            <a:r>
              <a:rPr lang="en-US" altLang="ko-KR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출처 </a:t>
            </a:r>
          </a:p>
        </p:txBody>
      </p:sp>
    </p:spTree>
    <p:extLst>
      <p:ext uri="{BB962C8B-B14F-4D97-AF65-F5344CB8AC3E}">
        <p14:creationId xmlns:p14="http://schemas.microsoft.com/office/powerpoint/2010/main" val="5600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2B902-34C9-49C4-87B3-B81E5255C785}"/>
              </a:ext>
            </a:extLst>
          </p:cNvPr>
          <p:cNvSpPr txBox="1"/>
          <p:nvPr/>
        </p:nvSpPr>
        <p:spPr>
          <a:xfrm>
            <a:off x="766763" y="3475537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7ADF9-0588-4FE6-BE0F-D84016B259FE}"/>
              </a:ext>
            </a:extLst>
          </p:cNvPr>
          <p:cNvSpPr txBox="1"/>
          <p:nvPr/>
        </p:nvSpPr>
        <p:spPr>
          <a:xfrm>
            <a:off x="1025160" y="1951672"/>
            <a:ext cx="70166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백신접종에 따른 영화 산업의 활성화를 파악하기 위한 분석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07FC9-1D2F-45AE-A56F-E74AD3892232}"/>
              </a:ext>
            </a:extLst>
          </p:cNvPr>
          <p:cNvSpPr txBox="1"/>
          <p:nvPr/>
        </p:nvSpPr>
        <p:spPr>
          <a:xfrm>
            <a:off x="1025160" y="4072703"/>
            <a:ext cx="731756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지역에 따라 백신접종이 영화산업에 미치는 영향을 파악하기 위해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도시와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도시의 데이터 분석 및 비교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9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9DAB349-56D1-46B2-9B84-81C91991ED9A}"/>
              </a:ext>
            </a:extLst>
          </p:cNvPr>
          <p:cNvSpPr/>
          <p:nvPr/>
        </p:nvSpPr>
        <p:spPr>
          <a:xfrm>
            <a:off x="7918224" y="3679970"/>
            <a:ext cx="874991" cy="477309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1DAE344-9CCC-45AE-A279-3A5CAAFF3196}"/>
              </a:ext>
            </a:extLst>
          </p:cNvPr>
          <p:cNvSpPr/>
          <p:nvPr/>
        </p:nvSpPr>
        <p:spPr>
          <a:xfrm>
            <a:off x="3621437" y="3679970"/>
            <a:ext cx="891009" cy="477309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8B409-9D0D-464B-A585-9EBC5D2F2EB0}"/>
              </a:ext>
            </a:extLst>
          </p:cNvPr>
          <p:cNvSpPr txBox="1"/>
          <p:nvPr/>
        </p:nvSpPr>
        <p:spPr>
          <a:xfrm>
            <a:off x="3521820" y="4209436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B592A-F342-4F8B-902C-D44D9F0A524A}"/>
              </a:ext>
            </a:extLst>
          </p:cNvPr>
          <p:cNvSpPr txBox="1"/>
          <p:nvPr/>
        </p:nvSpPr>
        <p:spPr>
          <a:xfrm>
            <a:off x="7921859" y="424919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ABD300-D0FF-4B91-8EB6-5D7277C4C5F3}"/>
              </a:ext>
            </a:extLst>
          </p:cNvPr>
          <p:cNvGrpSpPr/>
          <p:nvPr/>
        </p:nvGrpSpPr>
        <p:grpSpPr>
          <a:xfrm>
            <a:off x="4807679" y="2060154"/>
            <a:ext cx="2928192" cy="3179975"/>
            <a:chOff x="4972934" y="2257379"/>
            <a:chExt cx="2928192" cy="268519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6C6983-06F1-41B3-8F19-37E97EBC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835" y="2403798"/>
              <a:ext cx="1518342" cy="1282148"/>
            </a:xfrm>
            <a:prstGeom prst="rect">
              <a:avLst/>
            </a:prstGeom>
          </p:spPr>
        </p:pic>
        <p:pic>
          <p:nvPicPr>
            <p:cNvPr id="23" name="Picture 10" descr="프로젝트 주피터 - 위키백과, 우리 모두의 백과사전">
              <a:extLst>
                <a:ext uri="{FF2B5EF4-FFF2-40B4-BE49-F238E27FC236}">
                  <a16:creationId xmlns:a16="http://schemas.microsoft.com/office/drawing/2014/main" id="{988E63C9-650D-487D-9B84-9E2711F76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934" y="2257379"/>
              <a:ext cx="1258192" cy="145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F4FC59-435A-4985-AB50-A203ACED0D70}"/>
                </a:ext>
              </a:extLst>
            </p:cNvPr>
            <p:cNvSpPr txBox="1"/>
            <p:nvPr/>
          </p:nvSpPr>
          <p:spPr>
            <a:xfrm>
              <a:off x="5400316" y="4656698"/>
              <a:ext cx="1826141" cy="28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처리 및 분석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03CAB5-B43B-406A-91BE-A0D90AAFB47D}"/>
                </a:ext>
              </a:extLst>
            </p:cNvPr>
            <p:cNvSpPr txBox="1"/>
            <p:nvPr/>
          </p:nvSpPr>
          <p:spPr>
            <a:xfrm>
              <a:off x="5012690" y="3901326"/>
              <a:ext cx="2302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Numpy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Pandas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44BDB9-2472-421D-94A6-D143A1EC9FD0}"/>
                </a:ext>
              </a:extLst>
            </p:cNvPr>
            <p:cNvSpPr txBox="1"/>
            <p:nvPr/>
          </p:nvSpPr>
          <p:spPr>
            <a:xfrm>
              <a:off x="4972934" y="4199498"/>
              <a:ext cx="273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Selenium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matplotlib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2FBC0B-1B4A-443F-8377-03BB7BA47245}"/>
              </a:ext>
            </a:extLst>
          </p:cNvPr>
          <p:cNvGrpSpPr/>
          <p:nvPr/>
        </p:nvGrpSpPr>
        <p:grpSpPr>
          <a:xfrm>
            <a:off x="689394" y="2126257"/>
            <a:ext cx="2703801" cy="3538909"/>
            <a:chOff x="689394" y="1949985"/>
            <a:chExt cx="2703801" cy="353890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9D0401A-56E1-4DF4-91BE-D7139A3B49C4}"/>
                </a:ext>
              </a:extLst>
            </p:cNvPr>
            <p:cNvGrpSpPr/>
            <p:nvPr/>
          </p:nvGrpSpPr>
          <p:grpSpPr>
            <a:xfrm>
              <a:off x="1205301" y="2832112"/>
              <a:ext cx="2177595" cy="2656782"/>
              <a:chOff x="427308" y="4141663"/>
              <a:chExt cx="2464977" cy="2688259"/>
            </a:xfrm>
          </p:grpSpPr>
          <p:pic>
            <p:nvPicPr>
              <p:cNvPr id="42" name="Picture 2" descr="How difficult is it to provide web scraping services? – Web Crawling Blog">
                <a:extLst>
                  <a:ext uri="{FF2B5EF4-FFF2-40B4-BE49-F238E27FC236}">
                    <a16:creationId xmlns:a16="http://schemas.microsoft.com/office/drawing/2014/main" id="{5E60E33D-BF1B-4740-B0DE-FF58C31577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799" y="5238155"/>
                <a:ext cx="1545046" cy="1169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8" descr="공공데이터 – 경기도여성가족재단">
                <a:extLst>
                  <a:ext uri="{FF2B5EF4-FFF2-40B4-BE49-F238E27FC236}">
                    <a16:creationId xmlns:a16="http://schemas.microsoft.com/office/drawing/2014/main" id="{5A7D4C53-7FDA-43F1-8583-C8B60EB05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35" t="12202" r="11105" b="20434"/>
              <a:stretch/>
            </p:blipFill>
            <p:spPr bwMode="auto">
              <a:xfrm>
                <a:off x="427308" y="4141663"/>
                <a:ext cx="2464977" cy="480034"/>
              </a:xfrm>
              <a:prstGeom prst="rect">
                <a:avLst/>
              </a:prstGeom>
              <a:noFill/>
              <a:ln w="38100">
                <a:solidFill>
                  <a:srgbClr val="027BCD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D2FD81-CB1A-451E-88A9-D404C76CAE67}"/>
                  </a:ext>
                </a:extLst>
              </p:cNvPr>
              <p:cNvSpPr txBox="1"/>
              <p:nvPr/>
            </p:nvSpPr>
            <p:spPr>
              <a:xfrm>
                <a:off x="513659" y="4797583"/>
                <a:ext cx="2373801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공공데이터 </a:t>
                </a:r>
                <a:r>
                  <a:rPr lang="en-US" altLang="ko-KR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OPEN API</a:t>
                </a:r>
                <a:endPara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5FE4C-64B5-4581-B828-82F55423F3B0}"/>
                  </a:ext>
                </a:extLst>
              </p:cNvPr>
              <p:cNvSpPr txBox="1"/>
              <p:nvPr/>
            </p:nvSpPr>
            <p:spPr>
              <a:xfrm>
                <a:off x="896889" y="6487357"/>
                <a:ext cx="1530032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크롤링</a:t>
                </a:r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데이터</a:t>
                </a:r>
              </a:p>
            </p:txBody>
          </p:sp>
        </p:grpSp>
        <p:pic>
          <p:nvPicPr>
            <p:cNvPr id="31" name="Picture 12" descr="Best Python Web Scraping Services USA | Web Scraping Python | datagators |  DataGators Scraping Enterprise |Best Web Scraping Service | web data mining  | Online Data Resources">
              <a:extLst>
                <a:ext uri="{FF2B5EF4-FFF2-40B4-BE49-F238E27FC236}">
                  <a16:creationId xmlns:a16="http://schemas.microsoft.com/office/drawing/2014/main" id="{E59269BC-FEEA-4117-BBD1-03D5C429F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94" y="4281258"/>
              <a:ext cx="1898373" cy="960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CE8B2A-35D9-41BF-873C-2B7F96FD2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0839" y="1949985"/>
              <a:ext cx="2192356" cy="789255"/>
            </a:xfrm>
            <a:prstGeom prst="rect">
              <a:avLst/>
            </a:prstGeom>
            <a:ln w="38100">
              <a:solidFill>
                <a:srgbClr val="5C4998"/>
              </a:solidFill>
            </a:ln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A87774-86A5-4D79-B85A-4BEE424B7536}"/>
              </a:ext>
            </a:extLst>
          </p:cNvPr>
          <p:cNvGrpSpPr/>
          <p:nvPr/>
        </p:nvGrpSpPr>
        <p:grpSpPr>
          <a:xfrm>
            <a:off x="8921657" y="2268900"/>
            <a:ext cx="3052058" cy="2663389"/>
            <a:chOff x="8932674" y="2268900"/>
            <a:chExt cx="3052058" cy="26633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205205A-0B4E-452A-8237-4A87613A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12286" y="3594854"/>
              <a:ext cx="1372446" cy="133743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52D3033-3A71-49B9-96C1-2297EEA8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0744" y="2268900"/>
              <a:ext cx="2943339" cy="11601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27EFDB8-8E99-4201-BF63-FA49D59C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32674" y="3582718"/>
              <a:ext cx="1951994" cy="1285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59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224738-E254-474C-B9DE-F545D7F28EAD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pic>
        <p:nvPicPr>
          <p:cNvPr id="1026" name="Picture 2" descr="Github] Readme에 이미지 추가하기 및 크기 지정하기 :: Just Give Me The Code">
            <a:extLst>
              <a:ext uri="{FF2B5EF4-FFF2-40B4-BE49-F238E27FC236}">
                <a16:creationId xmlns:a16="http://schemas.microsoft.com/office/drawing/2014/main" id="{3F0A681B-071A-455D-9532-36AE68396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37" y="2639457"/>
            <a:ext cx="1579085" cy="157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BE3BA904-98E7-4ABA-943E-8FD7588F52E7}"/>
              </a:ext>
            </a:extLst>
          </p:cNvPr>
          <p:cNvGrpSpPr/>
          <p:nvPr/>
        </p:nvGrpSpPr>
        <p:grpSpPr>
          <a:xfrm>
            <a:off x="4719100" y="2014032"/>
            <a:ext cx="2759520" cy="3062601"/>
            <a:chOff x="783779" y="2076355"/>
            <a:chExt cx="3191322" cy="3347150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11971C37-42D5-4E0D-BBE3-E532EDA46A7F}"/>
                </a:ext>
              </a:extLst>
            </p:cNvPr>
            <p:cNvSpPr/>
            <p:nvPr/>
          </p:nvSpPr>
          <p:spPr>
            <a:xfrm rot="10800000">
              <a:off x="783779" y="2076355"/>
              <a:ext cx="762371" cy="762371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0CBB0DF-2C41-4671-8F91-A1813FE2A535}"/>
                </a:ext>
              </a:extLst>
            </p:cNvPr>
            <p:cNvSpPr/>
            <p:nvPr/>
          </p:nvSpPr>
          <p:spPr>
            <a:xfrm rot="10800000">
              <a:off x="783780" y="2076356"/>
              <a:ext cx="3191321" cy="3347149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56FD130-5954-4DD4-B443-D41FABD2FD07}"/>
              </a:ext>
            </a:extLst>
          </p:cNvPr>
          <p:cNvGrpSpPr/>
          <p:nvPr/>
        </p:nvGrpSpPr>
        <p:grpSpPr>
          <a:xfrm>
            <a:off x="8271834" y="2003015"/>
            <a:ext cx="2759520" cy="3062601"/>
            <a:chOff x="783779" y="2076355"/>
            <a:chExt cx="3191322" cy="3347150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751509D-62A3-437E-AE47-56A3C2F6AAAA}"/>
                </a:ext>
              </a:extLst>
            </p:cNvPr>
            <p:cNvSpPr/>
            <p:nvPr/>
          </p:nvSpPr>
          <p:spPr>
            <a:xfrm rot="10800000">
              <a:off x="783779" y="2076355"/>
              <a:ext cx="762371" cy="762371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DB44BFF-06D7-4039-98CE-6B12C3AF6C13}"/>
                </a:ext>
              </a:extLst>
            </p:cNvPr>
            <p:cNvSpPr/>
            <p:nvPr/>
          </p:nvSpPr>
          <p:spPr>
            <a:xfrm rot="10800000">
              <a:off x="783780" y="2076356"/>
              <a:ext cx="3191321" cy="3347149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625FA4F-1F00-4702-A19E-A0CD61E9981E}"/>
              </a:ext>
            </a:extLst>
          </p:cNvPr>
          <p:cNvSpPr txBox="1"/>
          <p:nvPr/>
        </p:nvSpPr>
        <p:spPr>
          <a:xfrm>
            <a:off x="1002534" y="4574620"/>
            <a:ext cx="236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Git </a:t>
            </a:r>
            <a:r>
              <a:rPr lang="ko-KR" altLang="en-US" dirty="0">
                <a:hlinkClick r:id="rId3"/>
              </a:rPr>
              <a:t>프로젝트 저장소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07D2BE-5810-4EE1-92B0-5E9965F8D365}"/>
              </a:ext>
            </a:extLst>
          </p:cNvPr>
          <p:cNvSpPr txBox="1"/>
          <p:nvPr/>
        </p:nvSpPr>
        <p:spPr>
          <a:xfrm>
            <a:off x="5686755" y="23015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김용호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7781A2-CCB9-442D-A205-FFE18EE4796D}"/>
              </a:ext>
            </a:extLst>
          </p:cNvPr>
          <p:cNvSpPr txBox="1"/>
          <p:nvPr/>
        </p:nvSpPr>
        <p:spPr>
          <a:xfrm>
            <a:off x="9311304" y="23015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권성구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32A1A-132E-4DBF-9FD7-EAFE8A7B45B6}"/>
              </a:ext>
            </a:extLst>
          </p:cNvPr>
          <p:cNvSpPr txBox="1"/>
          <p:nvPr/>
        </p:nvSpPr>
        <p:spPr>
          <a:xfrm>
            <a:off x="4949072" y="2875175"/>
            <a:ext cx="2309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0EE620-FA17-4BF5-9F27-A964AC8E371A}"/>
              </a:ext>
            </a:extLst>
          </p:cNvPr>
          <p:cNvSpPr txBox="1"/>
          <p:nvPr/>
        </p:nvSpPr>
        <p:spPr>
          <a:xfrm>
            <a:off x="8521831" y="2875175"/>
            <a:ext cx="2309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1191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224738-E254-474C-B9DE-F545D7F28EAD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4CD123-BCA5-4588-B9DE-5189BE718304}"/>
              </a:ext>
            </a:extLst>
          </p:cNvPr>
          <p:cNvGrpSpPr/>
          <p:nvPr/>
        </p:nvGrpSpPr>
        <p:grpSpPr>
          <a:xfrm>
            <a:off x="4719100" y="2014032"/>
            <a:ext cx="2759520" cy="3062601"/>
            <a:chOff x="783779" y="2076355"/>
            <a:chExt cx="3191322" cy="334715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BFD3ABC6-8CAF-4EAD-89D0-D4168090A1D4}"/>
                </a:ext>
              </a:extLst>
            </p:cNvPr>
            <p:cNvSpPr/>
            <p:nvPr/>
          </p:nvSpPr>
          <p:spPr>
            <a:xfrm rot="10800000">
              <a:off x="783779" y="2076355"/>
              <a:ext cx="762371" cy="762371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8EA9427-8BA2-417B-A9B0-D1CBE4A7E734}"/>
                </a:ext>
              </a:extLst>
            </p:cNvPr>
            <p:cNvSpPr/>
            <p:nvPr/>
          </p:nvSpPr>
          <p:spPr>
            <a:xfrm rot="10800000">
              <a:off x="783780" y="2076356"/>
              <a:ext cx="3191321" cy="3347149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1455910-FD28-4E57-AC4C-064B88BD1FD1}"/>
              </a:ext>
            </a:extLst>
          </p:cNvPr>
          <p:cNvGrpSpPr/>
          <p:nvPr/>
        </p:nvGrpSpPr>
        <p:grpSpPr>
          <a:xfrm>
            <a:off x="1091693" y="2036067"/>
            <a:ext cx="2759520" cy="3062601"/>
            <a:chOff x="783779" y="2076355"/>
            <a:chExt cx="3191322" cy="3347150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0B1448B-17D6-46E9-AAE7-10B4392037CC}"/>
                </a:ext>
              </a:extLst>
            </p:cNvPr>
            <p:cNvSpPr/>
            <p:nvPr/>
          </p:nvSpPr>
          <p:spPr>
            <a:xfrm rot="10800000">
              <a:off x="783779" y="2076355"/>
              <a:ext cx="762371" cy="762371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57DBD0D6-C1D2-4370-8535-9599ACA42E66}"/>
                </a:ext>
              </a:extLst>
            </p:cNvPr>
            <p:cNvSpPr/>
            <p:nvPr/>
          </p:nvSpPr>
          <p:spPr>
            <a:xfrm rot="10800000">
              <a:off x="783780" y="2076356"/>
              <a:ext cx="3191321" cy="3347149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32A7A1-F4A9-466A-B644-19B54D67E32D}"/>
              </a:ext>
            </a:extLst>
          </p:cNvPr>
          <p:cNvGrpSpPr/>
          <p:nvPr/>
        </p:nvGrpSpPr>
        <p:grpSpPr>
          <a:xfrm>
            <a:off x="8271834" y="2003015"/>
            <a:ext cx="2759520" cy="3062601"/>
            <a:chOff x="783779" y="2076355"/>
            <a:chExt cx="3191322" cy="334715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2B110D2-63F3-47D0-883F-169AA7503F94}"/>
                </a:ext>
              </a:extLst>
            </p:cNvPr>
            <p:cNvSpPr/>
            <p:nvPr/>
          </p:nvSpPr>
          <p:spPr>
            <a:xfrm rot="10800000">
              <a:off x="783779" y="2076355"/>
              <a:ext cx="762371" cy="762371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DE3E9BB3-BEE1-46B1-A97D-8F1EB970B9DD}"/>
                </a:ext>
              </a:extLst>
            </p:cNvPr>
            <p:cNvSpPr/>
            <p:nvPr/>
          </p:nvSpPr>
          <p:spPr>
            <a:xfrm rot="10800000">
              <a:off x="783780" y="2076356"/>
              <a:ext cx="3191321" cy="3347149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CFC70C-DE04-4080-9A21-B2E353E8A0F3}"/>
              </a:ext>
            </a:extLst>
          </p:cNvPr>
          <p:cNvSpPr txBox="1"/>
          <p:nvPr/>
        </p:nvSpPr>
        <p:spPr>
          <a:xfrm>
            <a:off x="5686755" y="23015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이대경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206EDC-6566-4FE6-9FDC-958B84A37A09}"/>
              </a:ext>
            </a:extLst>
          </p:cNvPr>
          <p:cNvSpPr txBox="1"/>
          <p:nvPr/>
        </p:nvSpPr>
        <p:spPr>
          <a:xfrm>
            <a:off x="9267237" y="23015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황수빈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36A3C4-9094-43D8-B8F1-67DFEB0463BC}"/>
              </a:ext>
            </a:extLst>
          </p:cNvPr>
          <p:cNvSpPr txBox="1"/>
          <p:nvPr/>
        </p:nvSpPr>
        <p:spPr>
          <a:xfrm>
            <a:off x="2051189" y="23015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김진주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2DAD2D-3A52-484D-9F48-9D5236FE52AC}"/>
              </a:ext>
            </a:extLst>
          </p:cNvPr>
          <p:cNvSpPr txBox="1"/>
          <p:nvPr/>
        </p:nvSpPr>
        <p:spPr>
          <a:xfrm>
            <a:off x="4949072" y="2875175"/>
            <a:ext cx="2309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18225F-4FD0-475E-86F5-C266484B7364}"/>
              </a:ext>
            </a:extLst>
          </p:cNvPr>
          <p:cNvSpPr txBox="1"/>
          <p:nvPr/>
        </p:nvSpPr>
        <p:spPr>
          <a:xfrm>
            <a:off x="8521831" y="2875175"/>
            <a:ext cx="2309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70E307-302C-4358-A402-51BA586F4D53}"/>
              </a:ext>
            </a:extLst>
          </p:cNvPr>
          <p:cNvSpPr txBox="1"/>
          <p:nvPr/>
        </p:nvSpPr>
        <p:spPr>
          <a:xfrm>
            <a:off x="1357460" y="2875175"/>
            <a:ext cx="2309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0407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Work-Flow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4F7B056-3538-4557-9F57-B5DF3676B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36409"/>
              </p:ext>
            </p:extLst>
          </p:nvPr>
        </p:nvGraphicFramePr>
        <p:xfrm>
          <a:off x="1079652" y="2109821"/>
          <a:ext cx="9992300" cy="3412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409">
                  <a:extLst>
                    <a:ext uri="{9D8B030D-6E8A-4147-A177-3AD203B41FA5}">
                      <a16:colId xmlns:a16="http://schemas.microsoft.com/office/drawing/2014/main" val="2826965775"/>
                    </a:ext>
                  </a:extLst>
                </a:gridCol>
                <a:gridCol w="2627493">
                  <a:extLst>
                    <a:ext uri="{9D8B030D-6E8A-4147-A177-3AD203B41FA5}">
                      <a16:colId xmlns:a16="http://schemas.microsoft.com/office/drawing/2014/main" val="3476995893"/>
                    </a:ext>
                  </a:extLst>
                </a:gridCol>
                <a:gridCol w="3995415">
                  <a:extLst>
                    <a:ext uri="{9D8B030D-6E8A-4147-A177-3AD203B41FA5}">
                      <a16:colId xmlns:a16="http://schemas.microsoft.com/office/drawing/2014/main" val="3034060310"/>
                    </a:ext>
                  </a:extLst>
                </a:gridCol>
                <a:gridCol w="1695983">
                  <a:extLst>
                    <a:ext uri="{9D8B030D-6E8A-4147-A177-3AD203B41FA5}">
                      <a16:colId xmlns:a16="http://schemas.microsoft.com/office/drawing/2014/main" val="1685092062"/>
                    </a:ext>
                  </a:extLst>
                </a:gridCol>
              </a:tblGrid>
              <a:tr h="390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구분</a:t>
                      </a:r>
                    </a:p>
                  </a:txBody>
                  <a:tcPr marL="105091" marR="105091" marT="52545" marB="5254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</a:t>
                      </a:r>
                      <a:r>
                        <a:rPr lang="ko-KR" altLang="en-US" sz="180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기간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</a:t>
                      </a:r>
                      <a:r>
                        <a:rPr lang="ko-KR" altLang="en-US" sz="180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활동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비고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1336655691"/>
                  </a:ext>
                </a:extLst>
              </a:tr>
              <a:tr h="4317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기획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08.02 ~ 08.06 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선정 및 데이터 검색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877792764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08.10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아이디어발표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013259112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08.11 ~ 08.12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구체화 및 데이터 수집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336190172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분석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08.13 ~ 08.17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</a:t>
                      </a:r>
                      <a:r>
                        <a:rPr lang="ko-KR" altLang="en-US" sz="18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전처리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4731835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08.18 ~ 08.20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분석 및 시각화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234917001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 및 완성 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08.21 ~ 08.22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결과물 작성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4733276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08.23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발표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88979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90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3979F2-FFDA-4BF7-A4B8-91847E8A8048}"/>
              </a:ext>
            </a:extLst>
          </p:cNvPr>
          <p:cNvGrpSpPr/>
          <p:nvPr/>
        </p:nvGrpSpPr>
        <p:grpSpPr>
          <a:xfrm>
            <a:off x="7212070" y="1724486"/>
            <a:ext cx="4675131" cy="4005454"/>
            <a:chOff x="5704053" y="1199561"/>
            <a:chExt cx="4175651" cy="43310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B35005E-D5DD-4A43-A815-0DC7DA466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3908"/>
            <a:stretch/>
          </p:blipFill>
          <p:spPr>
            <a:xfrm>
              <a:off x="5704053" y="2458612"/>
              <a:ext cx="4159793" cy="3071992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04696B-2DC3-4BDB-BC41-7DB476EA22D9}"/>
                </a:ext>
              </a:extLst>
            </p:cNvPr>
            <p:cNvGrpSpPr/>
            <p:nvPr/>
          </p:nvGrpSpPr>
          <p:grpSpPr>
            <a:xfrm>
              <a:off x="5762920" y="1199561"/>
              <a:ext cx="4116784" cy="1271739"/>
              <a:chOff x="0" y="2000840"/>
              <a:chExt cx="6160599" cy="190310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2B85132-81AA-467A-825A-0A94404191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31564"/>
              <a:stretch/>
            </p:blipFill>
            <p:spPr>
              <a:xfrm>
                <a:off x="3" y="2000840"/>
                <a:ext cx="6160596" cy="91440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559B26C-B34A-459F-BF7C-5583E77629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2212" b="-1941"/>
              <a:stretch/>
            </p:blipFill>
            <p:spPr>
              <a:xfrm>
                <a:off x="0" y="2971799"/>
                <a:ext cx="6160599" cy="932146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A84B1-F218-449F-96C6-47702BBADB83}"/>
              </a:ext>
            </a:extLst>
          </p:cNvPr>
          <p:cNvSpPr txBox="1"/>
          <p:nvPr/>
        </p:nvSpPr>
        <p:spPr>
          <a:xfrm>
            <a:off x="1139331" y="2331917"/>
            <a:ext cx="9785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 영화점유율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제공형태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특이사항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Selenium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크롤링을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 데이터수집 자동화</a:t>
            </a:r>
          </a:p>
          <a:p>
            <a:pPr latinLnBrk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 descr="스킬 업! 파이썬 웹 크롤링 | 엘리스">
            <a:extLst>
              <a:ext uri="{FF2B5EF4-FFF2-40B4-BE49-F238E27FC236}">
                <a16:creationId xmlns:a16="http://schemas.microsoft.com/office/drawing/2014/main" id="{581CCC7C-73F6-4386-957F-4F78E181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71" y="18869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4760B06-5248-406C-98CB-3CC3BAC97D4A}"/>
              </a:ext>
            </a:extLst>
          </p:cNvPr>
          <p:cNvSpPr txBox="1"/>
          <p:nvPr/>
        </p:nvSpPr>
        <p:spPr>
          <a:xfrm>
            <a:off x="1072501" y="1940760"/>
            <a:ext cx="368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28789-A6EC-454D-A446-F2F088E3BB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0014"/>
          <a:stretch/>
        </p:blipFill>
        <p:spPr>
          <a:xfrm>
            <a:off x="1171292" y="4633317"/>
            <a:ext cx="6038385" cy="156329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EF5FAE-F16C-4A44-A221-982D66AA6302}"/>
              </a:ext>
            </a:extLst>
          </p:cNvPr>
          <p:cNvSpPr/>
          <p:nvPr/>
        </p:nvSpPr>
        <p:spPr>
          <a:xfrm>
            <a:off x="1190625" y="4781550"/>
            <a:ext cx="1933575" cy="209550"/>
          </a:xfrm>
          <a:prstGeom prst="rect">
            <a:avLst/>
          </a:prstGeom>
          <a:noFill/>
          <a:ln w="28575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97B392-B5FE-465A-A43F-B5C7D731137E}"/>
              </a:ext>
            </a:extLst>
          </p:cNvPr>
          <p:cNvGrpSpPr/>
          <p:nvPr/>
        </p:nvGrpSpPr>
        <p:grpSpPr>
          <a:xfrm>
            <a:off x="1043647" y="1940760"/>
            <a:ext cx="9880732" cy="2070912"/>
            <a:chOff x="1327738" y="1913527"/>
            <a:chExt cx="9880732" cy="20709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3F5634-DAF8-4CC7-8206-EE6C459D52F4}"/>
                </a:ext>
              </a:extLst>
            </p:cNvPr>
            <p:cNvSpPr txBox="1"/>
            <p:nvPr/>
          </p:nvSpPr>
          <p:spPr>
            <a:xfrm>
              <a:off x="1327738" y="1913527"/>
              <a:ext cx="330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 </a:t>
              </a:r>
              <a:r>
                <a:rPr lang="ko-KR" altLang="en-US" sz="18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데이터포털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ata.go.kr)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0A84B1-F218-449F-96C6-47702BBADB83}"/>
                </a:ext>
              </a:extLst>
            </p:cNvPr>
            <p:cNvSpPr txBox="1"/>
            <p:nvPr/>
          </p:nvSpPr>
          <p:spPr>
            <a:xfrm>
              <a:off x="1423422" y="2304684"/>
              <a:ext cx="9785048" cy="167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lnSpc>
                  <a:spcPct val="200000"/>
                </a:lnSpc>
              </a:pP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데이터명 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예방접종 통계 데이터 조회 서비스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제공형태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OPEN API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요약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지역명칭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1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및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당일통계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누적통계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F2CCCE9-EA02-40AD-BC17-E9E1C298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29" y="4054735"/>
            <a:ext cx="4695769" cy="191975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17ADA76-84B4-4608-B912-9F2CF8C4F8D5}"/>
              </a:ext>
            </a:extLst>
          </p:cNvPr>
          <p:cNvGrpSpPr/>
          <p:nvPr/>
        </p:nvGrpSpPr>
        <p:grpSpPr>
          <a:xfrm>
            <a:off x="6381396" y="3297024"/>
            <a:ext cx="5475642" cy="2592368"/>
            <a:chOff x="6443831" y="2354917"/>
            <a:chExt cx="5475642" cy="259236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80F537F-E160-4758-9C61-CEB0A0E3C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985"/>
            <a:stretch/>
          </p:blipFill>
          <p:spPr>
            <a:xfrm>
              <a:off x="6443831" y="2354917"/>
              <a:ext cx="5464884" cy="259236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A31B8B-7369-44D0-B2FB-0DC281DAE772}"/>
                </a:ext>
              </a:extLst>
            </p:cNvPr>
            <p:cNvSpPr/>
            <p:nvPr/>
          </p:nvSpPr>
          <p:spPr>
            <a:xfrm>
              <a:off x="6454588" y="3302598"/>
              <a:ext cx="5464885" cy="36576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2" name="Picture 2" descr="NCDC">
            <a:extLst>
              <a:ext uri="{FF2B5EF4-FFF2-40B4-BE49-F238E27FC236}">
                <a16:creationId xmlns:a16="http://schemas.microsoft.com/office/drawing/2014/main" id="{9DB1E724-495C-4D7B-A8C1-6AF0A70B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6" y="1418562"/>
            <a:ext cx="2811053" cy="1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74EDCC-4D13-4D16-B654-A2D13F652E44}"/>
              </a:ext>
            </a:extLst>
          </p:cNvPr>
          <p:cNvGrpSpPr/>
          <p:nvPr/>
        </p:nvGrpSpPr>
        <p:grpSpPr>
          <a:xfrm>
            <a:off x="9309363" y="1349294"/>
            <a:ext cx="1927388" cy="1927388"/>
            <a:chOff x="3238500" y="571500"/>
            <a:chExt cx="5715000" cy="5715000"/>
          </a:xfrm>
        </p:grpSpPr>
        <p:pic>
          <p:nvPicPr>
            <p:cNvPr id="15364" name="Picture 4" descr="코로나19 예방접종 시 &amp;#39;배지‧스티커&amp;#39; 제공 &amp;lt; 정책 &amp;lt; 뉴스 &amp;lt; 기사본문 - 청년의사">
              <a:extLst>
                <a:ext uri="{FF2B5EF4-FFF2-40B4-BE49-F238E27FC236}">
                  <a16:creationId xmlns:a16="http://schemas.microsoft.com/office/drawing/2014/main" id="{E7F56A39-9752-4DF5-9F0B-55F2D6966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0" y="571500"/>
              <a:ext cx="5715000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FF92CE-CE9E-4E81-B436-91DCF3407386}"/>
                </a:ext>
              </a:extLst>
            </p:cNvPr>
            <p:cNvSpPr/>
            <p:nvPr/>
          </p:nvSpPr>
          <p:spPr>
            <a:xfrm>
              <a:off x="5344998" y="5015060"/>
              <a:ext cx="1414021" cy="3959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5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295357"/>
      </a:dk1>
      <a:lt1>
        <a:srgbClr val="6BD9E3"/>
      </a:lt1>
      <a:dk2>
        <a:srgbClr val="479096"/>
      </a:dk2>
      <a:lt2>
        <a:srgbClr val="65CDD6"/>
      </a:lt2>
      <a:accent1>
        <a:srgbClr val="59B4BD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레시피코리아 Medium"/>
        <a:cs typeface=""/>
      </a:majorFont>
      <a:minorFont>
        <a:latin typeface="Arial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1306</Words>
  <Application>Microsoft Office PowerPoint</Application>
  <PresentationFormat>와이드스크린</PresentationFormat>
  <Paragraphs>254</Paragraphs>
  <Slides>27</Slides>
  <Notes>13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나눔바른고딕 UltraLight</vt:lpstr>
      <vt:lpstr>맑은 고딕</vt:lpstr>
      <vt:lpstr>Arial</vt:lpstr>
      <vt:lpstr>나눔스퀘어 ExtraBold</vt:lpstr>
      <vt:lpstr>Arial Black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kim jinju</cp:lastModifiedBy>
  <cp:revision>64</cp:revision>
  <dcterms:created xsi:type="dcterms:W3CDTF">2020-10-05T07:27:51Z</dcterms:created>
  <dcterms:modified xsi:type="dcterms:W3CDTF">2021-08-19T11:48:25Z</dcterms:modified>
</cp:coreProperties>
</file>