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77" r:id="rId4"/>
    <p:sldId id="266" r:id="rId5"/>
    <p:sldId id="267" r:id="rId6"/>
    <p:sldId id="268" r:id="rId7"/>
    <p:sldId id="269" r:id="rId8"/>
    <p:sldId id="271" r:id="rId9"/>
    <p:sldId id="272" r:id="rId10"/>
    <p:sldId id="274" r:id="rId11"/>
    <p:sldId id="276" r:id="rId1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ED"/>
    <a:srgbClr val="FF6161"/>
    <a:srgbClr val="FF8181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Sheet2!$B$10</c:f>
              <c:strCache>
                <c:ptCount val="1"/>
                <c:pt idx="0">
                  <c:v>직행률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Sheet2!$C$9:$D$9</c:f>
              <c:strCache>
                <c:ptCount val="2"/>
                <c:pt idx="0">
                  <c:v>기존</c:v>
                </c:pt>
                <c:pt idx="1">
                  <c:v>개선</c:v>
                </c:pt>
              </c:strCache>
            </c:strRef>
          </c:cat>
          <c:val>
            <c:numRef>
              <c:f>Sheet2!$C$10:$D$10</c:f>
              <c:numCache>
                <c:formatCode>0.00%</c:formatCode>
                <c:ptCount val="2"/>
                <c:pt idx="0">
                  <c:v>0.79331826174328057</c:v>
                </c:pt>
                <c:pt idx="1">
                  <c:v>0.79778950012559657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27"/>
        <c:axId val="353760712"/>
        <c:axId val="353761104"/>
      </c:barChart>
      <c:catAx>
        <c:axId val="353760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3761104"/>
        <c:crosses val="autoZero"/>
        <c:auto val="1"/>
        <c:lblAlgn val="ctr"/>
        <c:lblOffset val="100"/>
        <c:noMultiLvlLbl val="0"/>
      </c:catAx>
      <c:valAx>
        <c:axId val="353761104"/>
        <c:scaling>
          <c:orientation val="minMax"/>
          <c:max val="0.8"/>
          <c:min val="0.5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353760712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Sheet2!$H$9</c:f>
              <c:strCache>
                <c:ptCount val="1"/>
                <c:pt idx="0">
                  <c:v>기존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Sheet2!$G$10</c:f>
              <c:strCache>
                <c:ptCount val="1"/>
                <c:pt idx="0">
                  <c:v>가성불량</c:v>
                </c:pt>
              </c:strCache>
            </c:strRef>
          </c:cat>
          <c:val>
            <c:numRef>
              <c:f>Sheet2!$H$10</c:f>
              <c:numCache>
                <c:formatCode>_(* #,##0_);_(* \(#,##0\);_(* "-"_);_(@_)</c:formatCode>
                <c:ptCount val="1"/>
                <c:pt idx="0">
                  <c:v>2477</c:v>
                </c:pt>
              </c:numCache>
            </c:numRef>
          </c:val>
        </c:ser>
        <c:ser>
          <c:idx val="1"/>
          <c:order val="1"/>
          <c:tx>
            <c:strRef>
              <c:f>Sheet2!$I$9</c:f>
              <c:strCache>
                <c:ptCount val="1"/>
                <c:pt idx="0">
                  <c:v>개선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Sheet2!$G$10</c:f>
              <c:strCache>
                <c:ptCount val="1"/>
                <c:pt idx="0">
                  <c:v>가성불량</c:v>
                </c:pt>
              </c:strCache>
            </c:strRef>
          </c:cat>
          <c:val>
            <c:numRef>
              <c:f>Sheet2!$I$10</c:f>
              <c:numCache>
                <c:formatCode>_(* #,##0_);_(* \(#,##0\);_(* "-"_);_(@_)</c:formatCode>
                <c:ptCount val="1"/>
                <c:pt idx="0">
                  <c:v>2388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3759928"/>
        <c:axId val="401091264"/>
      </c:barChart>
      <c:catAx>
        <c:axId val="353759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1091264"/>
        <c:crosses val="autoZero"/>
        <c:auto val="1"/>
        <c:lblAlgn val="ctr"/>
        <c:lblOffset val="100"/>
        <c:noMultiLvlLbl val="0"/>
      </c:catAx>
      <c:valAx>
        <c:axId val="401091264"/>
        <c:scaling>
          <c:orientation val="minMax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353759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0.48776</cdr:x>
      <cdr:y>0.12661</cdr:y>
    </cdr:from>
    <cdr:to>
      <cdr:x>0.64691</cdr:x>
      <cdr:y>0.32043</cdr:y>
    </cdr:to>
    <cdr:sp macro="" textlink="">
      <cdr:nvSpPr>
        <cdr:cNvPr id="3" name="아래로 구부러진 화살표 2"/>
        <cdr:cNvSpPr/>
      </cdr:nvSpPr>
      <cdr:spPr>
        <a:xfrm xmlns:a="http://schemas.openxmlformats.org/drawingml/2006/main" rot="1384881">
          <a:off x="1963891" y="258535"/>
          <a:ext cx="640787" cy="395781"/>
        </a:xfrm>
        <a:prstGeom xmlns:a="http://schemas.openxmlformats.org/drawingml/2006/main" prst="curvedDownArrow">
          <a:avLst>
            <a:gd name="adj1" fmla="val 28430"/>
            <a:gd name="adj2" fmla="val 74597"/>
            <a:gd name="adj3" fmla="val 42058"/>
          </a:avLst>
        </a:prstGeom>
        <a:gradFill xmlns:a="http://schemas.openxmlformats.org/drawingml/2006/main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FF8181"/>
            </a:gs>
            <a:gs pos="83000">
              <a:srgbClr val="FF6161"/>
            </a:gs>
            <a:gs pos="100000">
              <a:srgbClr val="C00000"/>
            </a:gs>
          </a:gsLst>
          <a:lin ang="5400000" scaled="1"/>
        </a:gra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9614-EB10-4B50-BBA6-75B27D9151A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E9DB4-7717-47C4-B8CA-F99BC164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1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8195-1786-4FD9-9A65-D25297934C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8195-1786-4FD9-9A65-D25297934C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6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8195-1786-4FD9-9A65-D25297934C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2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8195-1786-4FD9-9A65-D25297934C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6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8195-1786-4FD9-9A65-D25297934C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5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8195-1786-4FD9-9A65-D25297934C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6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8195-1786-4FD9-9A65-D25297934C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1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8195-1786-4FD9-9A65-D25297934C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6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0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2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5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1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0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0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B9B2-E8F5-41D2-947A-B09A4F97BD8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70419-F46C-4BBA-AAD4-48F4B298F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jpeg"/><Relationship Id="rId21" Type="http://schemas.openxmlformats.org/officeDocument/2006/relationships/slide" Target="slide4.xml"/><Relationship Id="rId7" Type="http://schemas.openxmlformats.org/officeDocument/2006/relationships/image" Target="../media/image6.jpeg"/><Relationship Id="rId12" Type="http://schemas.openxmlformats.org/officeDocument/2006/relationships/slide" Target="slide6.xml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2" Type="http://schemas.openxmlformats.org/officeDocument/2006/relationships/image" Target="../media/image1.jpeg"/><Relationship Id="rId16" Type="http://schemas.openxmlformats.org/officeDocument/2006/relationships/slide" Target="slide9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4.jpe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slide" Target="slide7.xml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7.jpeg"/><Relationship Id="rId5" Type="http://schemas.openxmlformats.org/officeDocument/2006/relationships/image" Target="../media/image31.jpe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jpe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Big data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기반 </a:t>
            </a:r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2800" b="1" dirty="0"/>
              <a:t>를 활용한 스마트 공장구축</a:t>
            </a:r>
          </a:p>
        </p:txBody>
      </p:sp>
    </p:spTree>
    <p:extLst>
      <p:ext uri="{BB962C8B-B14F-4D97-AF65-F5344CB8AC3E}">
        <p14:creationId xmlns:p14="http://schemas.microsoft.com/office/powerpoint/2010/main" val="13478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0690" y="628872"/>
            <a:ext cx="951946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0690" y="142512"/>
            <a:ext cx="46586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가성불량 분류 모델 구축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690" y="717839"/>
            <a:ext cx="19639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>
                <a:latin typeface="+mn-ea"/>
              </a:rPr>
              <a:t>■ 모니터링 화면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531344" y="1700246"/>
            <a:ext cx="6960896" cy="4458047"/>
            <a:chOff x="531716" y="924339"/>
            <a:chExt cx="9264953" cy="5933657"/>
          </a:xfrm>
        </p:grpSpPr>
        <p:grpSp>
          <p:nvGrpSpPr>
            <p:cNvPr id="113" name="그룹 112"/>
            <p:cNvGrpSpPr/>
            <p:nvPr/>
          </p:nvGrpSpPr>
          <p:grpSpPr>
            <a:xfrm>
              <a:off x="531716" y="924339"/>
              <a:ext cx="9264953" cy="5933657"/>
              <a:chOff x="531715" y="924336"/>
              <a:chExt cx="9264954" cy="5933643"/>
            </a:xfrm>
          </p:grpSpPr>
          <p:grpSp>
            <p:nvGrpSpPr>
              <p:cNvPr id="115" name="그룹 114"/>
              <p:cNvGrpSpPr/>
              <p:nvPr/>
            </p:nvGrpSpPr>
            <p:grpSpPr>
              <a:xfrm>
                <a:off x="531715" y="924336"/>
                <a:ext cx="9264954" cy="5933643"/>
                <a:chOff x="641047" y="0"/>
                <a:chExt cx="9264954" cy="5933661"/>
              </a:xfrm>
            </p:grpSpPr>
            <p:pic>
              <p:nvPicPr>
                <p:cNvPr id="117" name="그림 1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047" y="0"/>
                  <a:ext cx="9264954" cy="5933661"/>
                </a:xfrm>
                <a:prstGeom prst="rect">
                  <a:avLst/>
                </a:prstGeom>
              </p:spPr>
            </p:pic>
            <p:pic>
              <p:nvPicPr>
                <p:cNvPr id="118" name="그림 117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099" t="14203" r="15504" b="33768"/>
                <a:stretch/>
              </p:blipFill>
              <p:spPr>
                <a:xfrm>
                  <a:off x="1421297" y="1182755"/>
                  <a:ext cx="7543800" cy="3568149"/>
                </a:xfrm>
                <a:prstGeom prst="rect">
                  <a:avLst/>
                </a:prstGeom>
                <a:ln>
                  <a:noFill/>
                </a:ln>
                <a:effectLst/>
              </p:spPr>
            </p:pic>
          </p:grpSp>
          <p:sp>
            <p:nvSpPr>
              <p:cNvPr id="116" name="직사각형 115"/>
              <p:cNvSpPr/>
              <p:nvPr/>
            </p:nvSpPr>
            <p:spPr>
              <a:xfrm>
                <a:off x="2809874" y="1752600"/>
                <a:ext cx="3400426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2600324" y="1458256"/>
              <a:ext cx="1952625" cy="137805"/>
            </a:xfrm>
            <a:prstGeom prst="rect">
              <a:avLst/>
            </a:prstGeom>
            <a:solidFill>
              <a:srgbClr val="EDE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타원 118"/>
          <p:cNvSpPr/>
          <p:nvPr/>
        </p:nvSpPr>
        <p:spPr>
          <a:xfrm>
            <a:off x="2146300" y="2964045"/>
            <a:ext cx="165100" cy="1651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20" name="타원 119"/>
          <p:cNvSpPr/>
          <p:nvPr/>
        </p:nvSpPr>
        <p:spPr>
          <a:xfrm>
            <a:off x="2146300" y="3282844"/>
            <a:ext cx="165100" cy="1651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21" name="타원 120"/>
          <p:cNvSpPr/>
          <p:nvPr/>
        </p:nvSpPr>
        <p:spPr>
          <a:xfrm>
            <a:off x="6846975" y="3106386"/>
            <a:ext cx="165100" cy="1651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22" name="타원 121"/>
          <p:cNvSpPr/>
          <p:nvPr/>
        </p:nvSpPr>
        <p:spPr>
          <a:xfrm>
            <a:off x="2146300" y="3787751"/>
            <a:ext cx="165100" cy="1651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cxnSp>
        <p:nvCxnSpPr>
          <p:cNvPr id="123" name="직선 연결선 122"/>
          <p:cNvCxnSpPr>
            <a:stCxn id="124" idx="3"/>
            <a:endCxn id="119" idx="2"/>
          </p:cNvCxnSpPr>
          <p:nvPr/>
        </p:nvCxnSpPr>
        <p:spPr>
          <a:xfrm>
            <a:off x="1749011" y="3046595"/>
            <a:ext cx="39728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4498" y="2899888"/>
            <a:ext cx="166451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500"/>
              </a:spcBef>
            </a:pPr>
            <a:r>
              <a:rPr lang="ko-KR" altLang="en-US" sz="1000" dirty="0" smtClean="0">
                <a:latin typeface="+mn-ea"/>
              </a:rPr>
              <a:t>판정 대상 제품 바코드</a:t>
            </a:r>
            <a:endParaRPr lang="en-US" altLang="ko-KR" sz="1000" dirty="0" smtClean="0">
              <a:latin typeface="+mn-ea"/>
            </a:endParaRPr>
          </a:p>
        </p:txBody>
      </p:sp>
      <p:cxnSp>
        <p:nvCxnSpPr>
          <p:cNvPr id="125" name="직선 연결선 124"/>
          <p:cNvCxnSpPr>
            <a:stCxn id="126" idx="3"/>
          </p:cNvCxnSpPr>
          <p:nvPr/>
        </p:nvCxnSpPr>
        <p:spPr>
          <a:xfrm flipV="1">
            <a:off x="1749011" y="3350519"/>
            <a:ext cx="397289" cy="148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4498" y="3203812"/>
            <a:ext cx="1664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500"/>
              </a:spcBef>
            </a:pPr>
            <a:r>
              <a:rPr lang="ko-KR" altLang="en-US" sz="1000" dirty="0" smtClean="0">
                <a:latin typeface="+mn-ea"/>
              </a:rPr>
              <a:t>불량 판정 시간</a:t>
            </a:r>
            <a:endParaRPr lang="en-US" altLang="ko-KR" sz="1000" dirty="0" smtClean="0">
              <a:latin typeface="+mn-ea"/>
            </a:endParaRPr>
          </a:p>
        </p:txBody>
      </p:sp>
      <p:cxnSp>
        <p:nvCxnSpPr>
          <p:cNvPr id="127" name="직선 연결선 126"/>
          <p:cNvCxnSpPr>
            <a:stCxn id="121" idx="6"/>
            <a:endCxn id="128" idx="1"/>
          </p:cNvCxnSpPr>
          <p:nvPr/>
        </p:nvCxnSpPr>
        <p:spPr>
          <a:xfrm>
            <a:off x="7012075" y="3188936"/>
            <a:ext cx="1013443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025518" y="3027354"/>
            <a:ext cx="1664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000" dirty="0" smtClean="0">
                <a:latin typeface="+mn-ea"/>
              </a:rPr>
              <a:t>제품 불량 예측 결과</a:t>
            </a:r>
            <a:endParaRPr lang="en-US" altLang="ko-KR" sz="1000" dirty="0" smtClean="0">
              <a:latin typeface="+mn-ea"/>
            </a:endParaRPr>
          </a:p>
        </p:txBody>
      </p:sp>
      <p:cxnSp>
        <p:nvCxnSpPr>
          <p:cNvPr id="129" name="직선 연결선 128"/>
          <p:cNvCxnSpPr>
            <a:endCxn id="122" idx="2"/>
          </p:cNvCxnSpPr>
          <p:nvPr/>
        </p:nvCxnSpPr>
        <p:spPr>
          <a:xfrm flipV="1">
            <a:off x="1734639" y="3870301"/>
            <a:ext cx="411661" cy="49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0126" y="3708719"/>
            <a:ext cx="1664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500"/>
              </a:spcBef>
            </a:pPr>
            <a:r>
              <a:rPr lang="ko-KR" altLang="en-US" sz="1000" dirty="0" smtClean="0">
                <a:latin typeface="+mn-ea"/>
              </a:rPr>
              <a:t>컴포넌트 별 예측 결과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82462" y="5090110"/>
            <a:ext cx="1664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1000" dirty="0" smtClean="0">
                <a:latin typeface="+mn-ea"/>
              </a:rPr>
              <a:t>양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불 분류 예측 비율</a:t>
            </a:r>
            <a:endParaRPr lang="en-US" altLang="ko-KR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53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0690" y="628872"/>
            <a:ext cx="951946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0690" y="142512"/>
            <a:ext cx="46586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가성불량 분류 모델 구축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690" y="717839"/>
            <a:ext cx="150233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>
                <a:latin typeface="+mn-ea"/>
              </a:rPr>
              <a:t>적용 효과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5087" y="1568066"/>
            <a:ext cx="311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직행률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0.45% </a:t>
            </a:r>
            <a:r>
              <a:rPr lang="ko-KR" altLang="en-US" sz="1200" dirty="0" smtClean="0">
                <a:latin typeface="+mn-ea"/>
              </a:rPr>
              <a:t>증가</a:t>
            </a:r>
            <a:endParaRPr lang="en-US" altLang="ko-KR" sz="1200" dirty="0" smtClean="0">
              <a:latin typeface="+mn-ea"/>
            </a:endParaRPr>
          </a:p>
        </p:txBody>
      </p:sp>
      <p:graphicFrame>
        <p:nvGraphicFramePr>
          <p:cNvPr id="26" name="차트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458765"/>
              </p:ext>
            </p:extLst>
          </p:nvPr>
        </p:nvGraphicFramePr>
        <p:xfrm>
          <a:off x="827317" y="2010729"/>
          <a:ext cx="3335668" cy="1784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08200"/>
              </p:ext>
            </p:extLst>
          </p:nvPr>
        </p:nvGraphicFramePr>
        <p:xfrm>
          <a:off x="4660529" y="2044760"/>
          <a:ext cx="4670539" cy="145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07"/>
                <a:gridCol w="879407"/>
                <a:gridCol w="879407"/>
                <a:gridCol w="2032318"/>
              </a:tblGrid>
              <a:tr h="29011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기존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양품수량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15,791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15,791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진성불량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1,637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1,637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가성불량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2,477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2,388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가성불량 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3.5%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자동 판정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11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모델 판정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35087" y="3880479"/>
            <a:ext cx="5935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가성불량 </a:t>
            </a:r>
            <a:r>
              <a:rPr lang="en-US" altLang="ko-KR" sz="1200" dirty="0" smtClean="0">
                <a:latin typeface="+mn-ea"/>
              </a:rPr>
              <a:t>3.5% </a:t>
            </a:r>
            <a:r>
              <a:rPr lang="ko-KR" altLang="en-US" sz="1200" dirty="0" smtClean="0">
                <a:latin typeface="+mn-ea"/>
              </a:rPr>
              <a:t>판정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가성불량 </a:t>
            </a:r>
            <a:r>
              <a:rPr lang="en-US" altLang="ko-KR" sz="1200" dirty="0" smtClean="0">
                <a:latin typeface="+mn-ea"/>
              </a:rPr>
              <a:t>2,477</a:t>
            </a:r>
            <a:r>
              <a:rPr lang="ko-KR" altLang="en-US" sz="1200" dirty="0" smtClean="0">
                <a:latin typeface="+mn-ea"/>
              </a:rPr>
              <a:t>개 중 </a:t>
            </a:r>
            <a:r>
              <a:rPr lang="en-US" altLang="ko-KR" sz="1200" dirty="0" smtClean="0">
                <a:latin typeface="+mn-ea"/>
              </a:rPr>
              <a:t>89</a:t>
            </a:r>
            <a:r>
              <a:rPr lang="ko-KR" altLang="en-US" sz="1200" dirty="0" smtClean="0">
                <a:latin typeface="+mn-ea"/>
              </a:rPr>
              <a:t>개 양품 판정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33911" y="1783150"/>
            <a:ext cx="3119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500"/>
              </a:spcBef>
            </a:pPr>
            <a:r>
              <a:rPr lang="en-US" altLang="ko-KR" sz="1100" dirty="0" smtClean="0">
                <a:latin typeface="+mn-ea"/>
              </a:rPr>
              <a:t>※ 7/1~7/10 </a:t>
            </a:r>
            <a:r>
              <a:rPr lang="ko-KR" altLang="en-US" sz="1100" dirty="0" smtClean="0">
                <a:latin typeface="+mn-ea"/>
              </a:rPr>
              <a:t>기준</a:t>
            </a:r>
            <a:endParaRPr lang="en-US" altLang="ko-KR" sz="1100" dirty="0" smtClean="0">
              <a:latin typeface="+mn-ea"/>
            </a:endParaRPr>
          </a:p>
        </p:txBody>
      </p:sp>
      <p:graphicFrame>
        <p:nvGraphicFramePr>
          <p:cNvPr id="30" name="차트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266758"/>
              </p:ext>
            </p:extLst>
          </p:nvPr>
        </p:nvGraphicFramePr>
        <p:xfrm>
          <a:off x="827318" y="4323142"/>
          <a:ext cx="3335667" cy="2066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903356" y="4526546"/>
            <a:ext cx="105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3.5%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감소</a:t>
            </a:r>
            <a:endParaRPr lang="en-US" altLang="ko-KR" sz="12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3347" y="1132322"/>
            <a:ext cx="9074150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defTabSz="1092251" fontAlgn="base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 smtClean="0">
                <a:latin typeface="+mn-ea"/>
              </a:rPr>
              <a:t>적용 </a:t>
            </a:r>
            <a:r>
              <a:rPr lang="ko-KR" altLang="en-US" sz="1200" b="1" kern="0" dirty="0">
                <a:latin typeface="+mn-ea"/>
              </a:rPr>
              <a:t>기간 </a:t>
            </a:r>
            <a:r>
              <a:rPr lang="en-US" altLang="ko-KR" sz="1200" b="1" kern="0" dirty="0">
                <a:latin typeface="+mn-ea"/>
              </a:rPr>
              <a:t>: 7/1 ~ </a:t>
            </a:r>
            <a:r>
              <a:rPr lang="en-US" altLang="ko-KR" sz="1200" b="1" kern="0" dirty="0" smtClean="0">
                <a:latin typeface="+mn-ea"/>
              </a:rPr>
              <a:t>7/10</a:t>
            </a:r>
            <a:endParaRPr lang="ko-KR" altLang="en-US" sz="1200" b="1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78" y="4080174"/>
            <a:ext cx="2494084" cy="24940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74689" y="6574258"/>
            <a:ext cx="12490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&lt; </a:t>
            </a:r>
            <a:r>
              <a:rPr lang="ko-KR" altLang="en-US" sz="1050" dirty="0" smtClean="0"/>
              <a:t>현장 적용 화면 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293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2"/>
            <a:ext cx="8420100" cy="3221037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  <a:tabLst>
                <a:tab pos="6183313" algn="l"/>
              </a:tabLst>
            </a:pPr>
            <a:r>
              <a:rPr lang="en-US" altLang="ko-KR" sz="2400" dirty="0" smtClean="0">
                <a:latin typeface="+mn-ea"/>
                <a:ea typeface="+mn-ea"/>
              </a:rPr>
              <a:t>1) </a:t>
            </a:r>
            <a:r>
              <a:rPr lang="ko-KR" altLang="en-US" sz="2400" dirty="0" smtClean="0">
                <a:latin typeface="+mn-ea"/>
                <a:ea typeface="+mn-ea"/>
              </a:rPr>
              <a:t>데이터 수집 프로그램</a:t>
            </a:r>
            <a:br>
              <a:rPr lang="ko-KR" altLang="en-US" sz="2400" dirty="0" smtClean="0">
                <a:latin typeface="+mn-ea"/>
                <a:ea typeface="+mn-ea"/>
              </a:rPr>
            </a:br>
            <a:r>
              <a:rPr lang="en-US" altLang="ko-KR" sz="2400" dirty="0" smtClean="0">
                <a:latin typeface="+mn-ea"/>
                <a:ea typeface="+mn-ea"/>
              </a:rPr>
              <a:t>2) </a:t>
            </a:r>
            <a:r>
              <a:rPr lang="ko-KR" altLang="en-US" sz="2400" dirty="0" smtClean="0">
                <a:latin typeface="+mn-ea"/>
                <a:ea typeface="+mn-ea"/>
              </a:rPr>
              <a:t>실시간 생산현황 모니터링 시스템</a:t>
            </a:r>
            <a:br>
              <a:rPr lang="ko-KR" altLang="en-US" sz="2400" dirty="0" smtClean="0">
                <a:latin typeface="+mn-ea"/>
                <a:ea typeface="+mn-ea"/>
              </a:rPr>
            </a:br>
            <a:r>
              <a:rPr lang="en-US" altLang="ko-KR" sz="2400" dirty="0" smtClean="0">
                <a:latin typeface="+mn-ea"/>
                <a:ea typeface="+mn-ea"/>
              </a:rPr>
              <a:t>3) </a:t>
            </a:r>
            <a:r>
              <a:rPr lang="ko-KR" altLang="en-US" sz="2400" dirty="0" smtClean="0">
                <a:latin typeface="+mn-ea"/>
                <a:ea typeface="+mn-ea"/>
              </a:rPr>
              <a:t>종합 디버깅 </a:t>
            </a:r>
            <a:r>
              <a:rPr lang="ko-KR" altLang="en-US" sz="2400" dirty="0" err="1" smtClean="0">
                <a:latin typeface="+mn-ea"/>
                <a:ea typeface="+mn-ea"/>
              </a:rPr>
              <a:t>운영실</a:t>
            </a:r>
            <a:r>
              <a:rPr lang="ko-KR" altLang="en-US" sz="2400" dirty="0" smtClean="0">
                <a:latin typeface="+mn-ea"/>
                <a:ea typeface="+mn-ea"/>
              </a:rPr>
              <a:t/>
            </a:r>
            <a:br>
              <a:rPr lang="ko-KR" altLang="en-US" sz="2400" dirty="0" smtClean="0">
                <a:latin typeface="+mn-ea"/>
                <a:ea typeface="+mn-ea"/>
              </a:rPr>
            </a:br>
            <a:r>
              <a:rPr lang="en-US" altLang="ko-KR" sz="2400" dirty="0" smtClean="0">
                <a:latin typeface="+mn-ea"/>
                <a:ea typeface="+mn-ea"/>
              </a:rPr>
              <a:t>4) </a:t>
            </a:r>
            <a:r>
              <a:rPr lang="ko-KR" altLang="en-US" sz="2400" dirty="0" smtClean="0">
                <a:latin typeface="+mn-ea"/>
                <a:ea typeface="+mn-ea"/>
              </a:rPr>
              <a:t>설비간 인터페이스 시스템</a:t>
            </a:r>
            <a:br>
              <a:rPr lang="ko-KR" altLang="en-US" sz="2400" dirty="0" smtClean="0">
                <a:latin typeface="+mn-ea"/>
                <a:ea typeface="+mn-ea"/>
              </a:rPr>
            </a:br>
            <a:r>
              <a:rPr lang="en-US" altLang="ko-KR" sz="2400" dirty="0" smtClean="0">
                <a:latin typeface="+mn-ea"/>
                <a:ea typeface="+mn-ea"/>
              </a:rPr>
              <a:t>5) </a:t>
            </a:r>
            <a:r>
              <a:rPr lang="ko-KR" altLang="en-US" sz="2400" dirty="0" err="1">
                <a:latin typeface="+mn-ea"/>
                <a:ea typeface="+mn-ea"/>
              </a:rPr>
              <a:t>딥러닝을</a:t>
            </a:r>
            <a:r>
              <a:rPr lang="ko-KR" altLang="en-US" sz="2400" dirty="0">
                <a:latin typeface="+mn-ea"/>
                <a:ea typeface="+mn-ea"/>
              </a:rPr>
              <a:t> 활용한 가성불량 분류 모델 구축</a:t>
            </a:r>
          </a:p>
        </p:txBody>
      </p:sp>
    </p:spTree>
    <p:extLst>
      <p:ext uri="{BB962C8B-B14F-4D97-AF65-F5344CB8AC3E}">
        <p14:creationId xmlns:p14="http://schemas.microsoft.com/office/powerpoint/2010/main" val="389383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1132532" y="5096456"/>
            <a:ext cx="8224491" cy="1345223"/>
          </a:xfrm>
          <a:prstGeom prst="roundRect">
            <a:avLst>
              <a:gd name="adj" fmla="val 10294"/>
            </a:avLst>
          </a:prstGeom>
          <a:solidFill>
            <a:srgbClr val="E7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1204594" y="4487771"/>
            <a:ext cx="8136569" cy="607422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rgbClr val="EDEFED"/>
              </a:gs>
              <a:gs pos="7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222402" y="5318240"/>
            <a:ext cx="6302348" cy="977409"/>
            <a:chOff x="1222402" y="5318240"/>
            <a:chExt cx="6302348" cy="977409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1230275" y="5318240"/>
              <a:ext cx="6294475" cy="972758"/>
            </a:xfrm>
            <a:prstGeom prst="roundRect">
              <a:avLst>
                <a:gd name="adj" fmla="val 7941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222402" y="5414994"/>
              <a:ext cx="740672" cy="876004"/>
              <a:chOff x="773200" y="5675918"/>
              <a:chExt cx="818729" cy="1058112"/>
            </a:xfrm>
          </p:grpSpPr>
          <p:pic>
            <p:nvPicPr>
              <p:cNvPr id="63" name="그림 62"/>
              <p:cNvPicPr preferRelativeResize="0">
                <a:picLocks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58136" y="5675918"/>
                <a:ext cx="720000" cy="720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773200" y="6452893"/>
                <a:ext cx="818729" cy="28113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kern="0" dirty="0" err="1" smtClean="0">
                    <a:solidFill>
                      <a:prstClr val="black"/>
                    </a:solidFill>
                    <a:latin typeface="+mn-ea"/>
                  </a:rPr>
                  <a:t>솔더크림인쇄</a:t>
                </a:r>
                <a:endParaRPr kumimoji="1" lang="ko-KR" altLang="en-US" sz="80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2135244" y="5414994"/>
              <a:ext cx="740672" cy="876004"/>
              <a:chOff x="1880911" y="5675918"/>
              <a:chExt cx="818729" cy="1058112"/>
            </a:xfrm>
          </p:grpSpPr>
          <p:pic>
            <p:nvPicPr>
              <p:cNvPr id="65" name="그림 64"/>
              <p:cNvPicPr preferRelativeResize="0">
                <a:picLocks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932178" y="5675918"/>
                <a:ext cx="720000" cy="720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880911" y="6452893"/>
                <a:ext cx="818729" cy="28113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kern="0" dirty="0" smtClean="0">
                    <a:latin typeface="+mn-ea"/>
                  </a:rPr>
                  <a:t>SMD</a:t>
                </a:r>
                <a:r>
                  <a:rPr kumimoji="1" lang="ko-KR" altLang="en-US" sz="800" kern="0" dirty="0" smtClean="0">
                    <a:latin typeface="+mn-ea"/>
                  </a:rPr>
                  <a:t>실장</a:t>
                </a:r>
                <a:endParaRPr kumimoji="1" lang="ko-KR" altLang="en-US" sz="80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3048086" y="5414994"/>
              <a:ext cx="740672" cy="876004"/>
              <a:chOff x="2832265" y="5675918"/>
              <a:chExt cx="818729" cy="1058112"/>
            </a:xfrm>
          </p:grpSpPr>
          <p:pic>
            <p:nvPicPr>
              <p:cNvPr id="68" name="그림 67"/>
              <p:cNvPicPr preferRelativeResize="0">
                <a:picLocks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81629" y="5675918"/>
                <a:ext cx="720000" cy="720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2832265" y="6452893"/>
                <a:ext cx="818729" cy="28113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+mn-ea"/>
                  </a:rPr>
                  <a:t>리플로우</a:t>
                </a:r>
                <a:r>
                  <a:rPr kumimoji="1" lang="ko-KR" altLang="en-US" sz="80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ea"/>
                  </a:rPr>
                  <a:t> </a:t>
                </a:r>
                <a:r>
                  <a:rPr kumimoji="1" lang="ko-KR" altLang="en-US" sz="80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+mn-ea"/>
                  </a:rPr>
                  <a:t>솔더링</a:t>
                </a:r>
                <a:endParaRPr kumimoji="1" lang="ko-KR" altLang="en-US" sz="80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960928" y="5414994"/>
              <a:ext cx="740672" cy="876004"/>
              <a:chOff x="3907156" y="5675918"/>
              <a:chExt cx="818729" cy="1058112"/>
            </a:xfrm>
          </p:grpSpPr>
          <p:pic>
            <p:nvPicPr>
              <p:cNvPr id="69" name="그림 68"/>
              <p:cNvPicPr preferRelativeResize="0">
                <a:picLocks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956520" y="5675918"/>
                <a:ext cx="720000" cy="720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3907156" y="6452893"/>
                <a:ext cx="818729" cy="28113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ea"/>
                  </a:rPr>
                  <a:t>AOI</a:t>
                </a:r>
                <a:r>
                  <a:rPr kumimoji="1" lang="ko-KR" altLang="en-US" sz="80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ea"/>
                  </a:rPr>
                  <a:t>검사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4873770" y="5415794"/>
              <a:ext cx="740672" cy="879855"/>
              <a:chOff x="4802831" y="5675918"/>
              <a:chExt cx="818729" cy="1062764"/>
            </a:xfrm>
          </p:grpSpPr>
          <p:pic>
            <p:nvPicPr>
              <p:cNvPr id="70" name="그림 69"/>
              <p:cNvPicPr preferRelativeResize="0">
                <a:picLocks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52195" y="5675918"/>
                <a:ext cx="720000" cy="720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4802831" y="6457545"/>
                <a:ext cx="818729" cy="28113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ea"/>
                  </a:rPr>
                  <a:t>ICT</a:t>
                </a:r>
                <a:r>
                  <a:rPr kumimoji="1" lang="ko-KR" altLang="en-US" sz="80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ea"/>
                  </a:rPr>
                  <a:t>검사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786612" y="5414994"/>
              <a:ext cx="740672" cy="876004"/>
              <a:chOff x="5948638" y="5675918"/>
              <a:chExt cx="818729" cy="1058112"/>
            </a:xfrm>
          </p:grpSpPr>
          <p:pic>
            <p:nvPicPr>
              <p:cNvPr id="72" name="그림 71"/>
              <p:cNvPicPr preferRelativeResize="0">
                <a:picLocks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998002" y="5675918"/>
                <a:ext cx="720000" cy="720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5948638" y="6452893"/>
                <a:ext cx="818729" cy="28113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kern="0" dirty="0" smtClean="0">
                    <a:latin typeface="+mn-ea"/>
                  </a:rPr>
                  <a:t>IFT</a:t>
                </a:r>
                <a:r>
                  <a:rPr kumimoji="1" lang="ko-KR" altLang="en-US" sz="800" kern="0" dirty="0" smtClean="0">
                    <a:latin typeface="+mn-ea"/>
                  </a:rPr>
                  <a:t>검사</a:t>
                </a:r>
                <a:endParaRPr kumimoji="1" lang="ko-KR" altLang="en-US" sz="80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6699451" y="5414994"/>
              <a:ext cx="740672" cy="876004"/>
              <a:chOff x="7094445" y="5675918"/>
              <a:chExt cx="818729" cy="1058112"/>
            </a:xfrm>
          </p:grpSpPr>
          <p:pic>
            <p:nvPicPr>
              <p:cNvPr id="71" name="그림 70"/>
              <p:cNvPicPr preferRelativeResize="0">
                <a:picLocks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129706" y="5675918"/>
                <a:ext cx="720000" cy="720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7094445" y="6452893"/>
                <a:ext cx="818729" cy="28113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kern="0" smtClean="0">
                    <a:latin typeface="+mn-ea"/>
                  </a:rPr>
                  <a:t>포장</a:t>
                </a:r>
                <a:endParaRPr kumimoji="1" lang="ko-KR" altLang="en-US" sz="80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893845" y="5340592"/>
              <a:ext cx="310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806687" y="5340592"/>
              <a:ext cx="310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9529" y="5340592"/>
              <a:ext cx="310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32371" y="5340592"/>
              <a:ext cx="310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545213" y="5340592"/>
              <a:ext cx="310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458055" y="5340592"/>
              <a:ext cx="310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1132532" y="3179519"/>
            <a:ext cx="8224491" cy="1305386"/>
          </a:xfrm>
          <a:prstGeom prst="roundRect">
            <a:avLst>
              <a:gd name="adj" fmla="val 10100"/>
            </a:avLst>
          </a:prstGeom>
          <a:solidFill>
            <a:srgbClr val="E7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132532" y="915545"/>
            <a:ext cx="8224491" cy="1964793"/>
          </a:xfrm>
          <a:prstGeom prst="roundRect">
            <a:avLst>
              <a:gd name="adj" fmla="val 5517"/>
            </a:avLst>
          </a:prstGeom>
          <a:solidFill>
            <a:srgbClr val="E7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87248" y="1076572"/>
            <a:ext cx="2245294" cy="1628775"/>
          </a:xfrm>
          <a:prstGeom prst="roundRect">
            <a:avLst>
              <a:gd name="adj" fmla="val 7941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3310164" y="3407230"/>
            <a:ext cx="818729" cy="793494"/>
            <a:chOff x="5847609" y="3570336"/>
            <a:chExt cx="818729" cy="79349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5865268" y="3570336"/>
              <a:ext cx="783410" cy="793494"/>
            </a:xfrm>
            <a:prstGeom prst="roundRect">
              <a:avLst>
                <a:gd name="adj" fmla="val 7941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847609" y="4074534"/>
              <a:ext cx="818729" cy="2811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ts val="6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kern="0" dirty="0" smtClean="0">
                  <a:solidFill>
                    <a:prstClr val="black"/>
                  </a:solidFill>
                  <a:latin typeface="+mn-ea"/>
                </a:rPr>
                <a:t>실시간</a:t>
              </a:r>
              <a:endParaRPr kumimoji="1" lang="en-US" altLang="ko-KR" sz="800" b="1" kern="0" dirty="0" smtClean="0">
                <a:solidFill>
                  <a:prstClr val="black"/>
                </a:solidFill>
                <a:latin typeface="+mn-ea"/>
              </a:endParaRPr>
            </a:p>
            <a:p>
              <a:pPr marL="0" marR="0" lvl="0" indent="0" algn="ctr" defTabSz="914400" eaLnBrk="1" fontAlgn="base" latinLnBrk="0" hangingPunct="1">
                <a:lnSpc>
                  <a:spcPts val="6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kern="0" dirty="0" smtClean="0">
                  <a:solidFill>
                    <a:prstClr val="black"/>
                  </a:solidFill>
                  <a:latin typeface="+mn-ea"/>
                </a:rPr>
                <a:t>인터페이스</a:t>
              </a:r>
              <a:endParaRPr kumimoji="1" lang="ko-KR" altLang="en-US" sz="800" b="1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ea"/>
              </a:endParaRPr>
            </a:p>
          </p:txBody>
        </p:sp>
        <p:pic>
          <p:nvPicPr>
            <p:cNvPr id="140" name="그림 139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473" y="3642121"/>
              <a:ext cx="381000" cy="38100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1741087" y="1133900"/>
            <a:ext cx="2119045" cy="1529009"/>
            <a:chOff x="723989" y="2222194"/>
            <a:chExt cx="6960896" cy="4458047"/>
          </a:xfrm>
        </p:grpSpPr>
        <p:grpSp>
          <p:nvGrpSpPr>
            <p:cNvPr id="2" name="그룹 1"/>
            <p:cNvGrpSpPr/>
            <p:nvPr/>
          </p:nvGrpSpPr>
          <p:grpSpPr>
            <a:xfrm>
              <a:off x="723989" y="2222194"/>
              <a:ext cx="6960896" cy="4458047"/>
              <a:chOff x="1531344" y="1700246"/>
              <a:chExt cx="6960896" cy="4458047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344" y="1700246"/>
                <a:ext cx="6960896" cy="4458047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3085520" y="2101386"/>
                <a:ext cx="1467036" cy="103535"/>
              </a:xfrm>
              <a:prstGeom prst="rect">
                <a:avLst/>
              </a:prstGeom>
              <a:solidFill>
                <a:srgbClr val="EDE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3242958" y="2322535"/>
                <a:ext cx="2554790" cy="121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5" name="그림 144">
              <a:hlinkClick r:id="rId12" action="ppaction://hlinksldjump"/>
            </p:cNvPr>
            <p:cNvPicPr>
              <a:picLocks noChangeAspect="1"/>
            </p:cNvPicPr>
            <p:nvPr/>
          </p:nvPicPr>
          <p:blipFill rotWithShape="1">
            <a:blip r:embed="rId13"/>
            <a:srcRect t="6353"/>
            <a:stretch/>
          </p:blipFill>
          <p:spPr>
            <a:xfrm>
              <a:off x="1290487" y="3037123"/>
              <a:ext cx="5516270" cy="295666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7" name="TextBox 106"/>
          <p:cNvSpPr txBox="1"/>
          <p:nvPr/>
        </p:nvSpPr>
        <p:spPr>
          <a:xfrm>
            <a:off x="2391245" y="2546128"/>
            <a:ext cx="818729" cy="28113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kern="0" dirty="0" smtClean="0">
                <a:solidFill>
                  <a:prstClr val="black"/>
                </a:solidFill>
                <a:latin typeface="+mn-ea"/>
              </a:rPr>
              <a:t>실시간 공정 모니터링</a:t>
            </a:r>
            <a:endParaRPr kumimoji="1" lang="ko-KR" altLang="en-US" sz="800" b="1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150231" y="1076572"/>
            <a:ext cx="2245294" cy="1739717"/>
            <a:chOff x="3713538" y="862149"/>
            <a:chExt cx="2245294" cy="1739717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3713538" y="862149"/>
              <a:ext cx="2245294" cy="1628775"/>
            </a:xfrm>
            <a:prstGeom prst="roundRect">
              <a:avLst>
                <a:gd name="adj" fmla="val 7941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734694" y="957855"/>
              <a:ext cx="2202983" cy="1490632"/>
              <a:chOff x="4134668" y="925985"/>
              <a:chExt cx="2202983" cy="1529009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134668" y="925985"/>
                <a:ext cx="2202983" cy="1529009"/>
                <a:chOff x="1531344" y="1700246"/>
                <a:chExt cx="6960896" cy="4458047"/>
              </a:xfrm>
            </p:grpSpPr>
            <p:pic>
              <p:nvPicPr>
                <p:cNvPr id="88" name="그림 87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1344" y="1700246"/>
                  <a:ext cx="6960896" cy="4458047"/>
                </a:xfrm>
                <a:prstGeom prst="rect">
                  <a:avLst/>
                </a:prstGeom>
              </p:spPr>
            </p:pic>
            <p:sp>
              <p:nvSpPr>
                <p:cNvPr id="96" name="직사각형 95"/>
                <p:cNvSpPr/>
                <p:nvPr/>
              </p:nvSpPr>
              <p:spPr>
                <a:xfrm>
                  <a:off x="3085520" y="2101386"/>
                  <a:ext cx="1467036" cy="103535"/>
                </a:xfrm>
                <a:prstGeom prst="rect">
                  <a:avLst/>
                </a:prstGeom>
                <a:solidFill>
                  <a:srgbClr val="EDEF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3242958" y="2322535"/>
                  <a:ext cx="2554790" cy="1216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" name="그림 3">
                <a:hlinkClick r:id="rId12" action="ppaction://hlinksldjump"/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t="18524"/>
              <a:stretch/>
            </p:blipFill>
            <p:spPr>
              <a:xfrm>
                <a:off x="4316839" y="1232869"/>
                <a:ext cx="1838641" cy="924343"/>
              </a:xfrm>
              <a:prstGeom prst="rect">
                <a:avLst/>
              </a:prstGeom>
            </p:spPr>
          </p:pic>
        </p:grpSp>
        <p:sp>
          <p:nvSpPr>
            <p:cNvPr id="128" name="TextBox 127"/>
            <p:cNvSpPr txBox="1"/>
            <p:nvPr/>
          </p:nvSpPr>
          <p:spPr>
            <a:xfrm>
              <a:off x="4426820" y="2320729"/>
              <a:ext cx="818729" cy="2811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ts val="6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kern="0" dirty="0">
                  <a:solidFill>
                    <a:prstClr val="black"/>
                  </a:solidFill>
                  <a:latin typeface="+mn-ea"/>
                </a:rPr>
                <a:t>디버깅 이력관리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655963" y="1076572"/>
            <a:ext cx="2245294" cy="1739717"/>
            <a:chOff x="6727705" y="862149"/>
            <a:chExt cx="2245294" cy="1739717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6727705" y="862149"/>
              <a:ext cx="2245294" cy="1628775"/>
            </a:xfrm>
            <a:prstGeom prst="roundRect">
              <a:avLst>
                <a:gd name="adj" fmla="val 7941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그림 135">
              <a:hlinkClick r:id="rId16" action="ppaction://hlinksldjump"/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728090" y="965152"/>
              <a:ext cx="2244524" cy="1436731"/>
            </a:xfrm>
            <a:prstGeom prst="rect">
              <a:avLst/>
            </a:prstGeom>
          </p:spPr>
        </p:pic>
        <p:sp>
          <p:nvSpPr>
            <p:cNvPr id="138" name="TextBox 137"/>
            <p:cNvSpPr txBox="1"/>
            <p:nvPr/>
          </p:nvSpPr>
          <p:spPr>
            <a:xfrm>
              <a:off x="7440987" y="2320729"/>
              <a:ext cx="818729" cy="2811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ts val="6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kern="0" dirty="0" smtClean="0">
                  <a:solidFill>
                    <a:prstClr val="black"/>
                  </a:solidFill>
                  <a:latin typeface="+mn-ea"/>
                </a:rPr>
                <a:t>이미지 분류 예측 화면</a:t>
              </a:r>
              <a:endParaRPr kumimoji="1" lang="ko-KR" altLang="en-US" sz="800" b="1" kern="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55233" y="3401516"/>
            <a:ext cx="818729" cy="804922"/>
            <a:chOff x="7463843" y="3156813"/>
            <a:chExt cx="818729" cy="804922"/>
          </a:xfrm>
        </p:grpSpPr>
        <p:grpSp>
          <p:nvGrpSpPr>
            <p:cNvPr id="126" name="그룹 125"/>
            <p:cNvGrpSpPr/>
            <p:nvPr/>
          </p:nvGrpSpPr>
          <p:grpSpPr>
            <a:xfrm>
              <a:off x="7463843" y="3156813"/>
              <a:ext cx="818729" cy="804922"/>
              <a:chOff x="5564950" y="3570336"/>
              <a:chExt cx="818729" cy="804922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5582609" y="3570336"/>
                <a:ext cx="783410" cy="804922"/>
              </a:xfrm>
              <a:prstGeom prst="roundRect">
                <a:avLst>
                  <a:gd name="adj" fmla="val 7941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564950" y="4074534"/>
                <a:ext cx="818729" cy="28113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ea"/>
                  </a:rPr>
                  <a:t>AI</a:t>
                </a:r>
              </a:p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1" kern="0" noProof="0" dirty="0" smtClean="0">
                    <a:latin typeface="+mn-ea"/>
                  </a:rPr>
                  <a:t>지능형기술</a:t>
                </a:r>
                <a:endParaRPr kumimoji="1" lang="ko-KR" altLang="en-US" sz="800" b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4376" y="3158611"/>
              <a:ext cx="537661" cy="537661"/>
            </a:xfrm>
            <a:prstGeom prst="rect">
              <a:avLst/>
            </a:prstGeom>
          </p:spPr>
        </p:pic>
      </p:grpSp>
      <p:sp>
        <p:nvSpPr>
          <p:cNvPr id="144" name="모서리가 둥근 직사각형 143"/>
          <p:cNvSpPr/>
          <p:nvPr/>
        </p:nvSpPr>
        <p:spPr>
          <a:xfrm>
            <a:off x="541388" y="3179519"/>
            <a:ext cx="486416" cy="13053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운영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시스템</a:t>
            </a:r>
            <a:endParaRPr lang="en-US" altLang="ko-KR" sz="1000" dirty="0" smtClean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541388" y="923222"/>
            <a:ext cx="486416" cy="19571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서비스</a:t>
            </a:r>
            <a:endParaRPr lang="ko-KR" altLang="en-US" sz="1000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41388" y="5096455"/>
            <a:ext cx="486416" cy="13452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제조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현장</a:t>
            </a:r>
            <a:endParaRPr lang="ko-KR" alt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249627" y="5113972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Facility Data</a:t>
            </a:r>
            <a:endParaRPr lang="ko-KR" altLang="en-US" sz="8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614770" y="5318240"/>
            <a:ext cx="783410" cy="983934"/>
            <a:chOff x="7986245" y="5127740"/>
            <a:chExt cx="783410" cy="983934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7986245" y="5127740"/>
              <a:ext cx="783410" cy="983934"/>
            </a:xfrm>
            <a:prstGeom prst="roundRect">
              <a:avLst>
                <a:gd name="adj" fmla="val 7941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035549" y="5768678"/>
              <a:ext cx="6848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Legacy Data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722" y="5224494"/>
              <a:ext cx="520456" cy="52045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8471101" y="5318241"/>
            <a:ext cx="783410" cy="983934"/>
            <a:chOff x="8842576" y="5127741"/>
            <a:chExt cx="783410" cy="983934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8842576" y="5127741"/>
              <a:ext cx="783410" cy="983934"/>
            </a:xfrm>
            <a:prstGeom prst="roundRect">
              <a:avLst>
                <a:gd name="adj" fmla="val 7941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924741" y="5733980"/>
              <a:ext cx="6190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IoT</a:t>
              </a:r>
              <a:r>
                <a:rPr lang="en-US" altLang="ko-KR" sz="800" dirty="0" smtClean="0"/>
                <a:t> Sensor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484" y="5287924"/>
              <a:ext cx="393595" cy="393595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4698117" y="4596715"/>
            <a:ext cx="1356578" cy="378514"/>
            <a:chOff x="4698117" y="4596715"/>
            <a:chExt cx="1356578" cy="378514"/>
          </a:xfrm>
        </p:grpSpPr>
        <p:sp>
          <p:nvSpPr>
            <p:cNvPr id="148" name="TextBox 147"/>
            <p:cNvSpPr txBox="1"/>
            <p:nvPr/>
          </p:nvSpPr>
          <p:spPr>
            <a:xfrm>
              <a:off x="5026850" y="4714077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통합 </a:t>
              </a:r>
              <a:r>
                <a:rPr lang="ko-KR" altLang="en-US" sz="800" dirty="0" err="1" smtClean="0"/>
                <a:t>제조빅데이터</a:t>
              </a:r>
              <a:endParaRPr lang="ko-KR" altLang="en-US" sz="800" dirty="0"/>
            </a:p>
          </p:txBody>
        </p:sp>
        <p:pic>
          <p:nvPicPr>
            <p:cNvPr id="23" name="그림 22">
              <a:hlinkClick r:id="rId21" action="ppaction://hlinksldjump"/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117" y="4596715"/>
              <a:ext cx="378514" cy="378514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5940210" y="3411310"/>
            <a:ext cx="818729" cy="785335"/>
            <a:chOff x="6035578" y="3166607"/>
            <a:chExt cx="818729" cy="785335"/>
          </a:xfrm>
        </p:grpSpPr>
        <p:grpSp>
          <p:nvGrpSpPr>
            <p:cNvPr id="137" name="그룹 136"/>
            <p:cNvGrpSpPr/>
            <p:nvPr/>
          </p:nvGrpSpPr>
          <p:grpSpPr>
            <a:xfrm>
              <a:off x="6035578" y="3166607"/>
              <a:ext cx="818729" cy="785335"/>
              <a:chOff x="5564950" y="3570336"/>
              <a:chExt cx="818729" cy="785335"/>
            </a:xfrm>
          </p:grpSpPr>
          <p:sp>
            <p:nvSpPr>
              <p:cNvPr id="132" name="모서리가 둥근 직사각형 131"/>
              <p:cNvSpPr/>
              <p:nvPr/>
            </p:nvSpPr>
            <p:spPr>
              <a:xfrm>
                <a:off x="5582609" y="3570336"/>
                <a:ext cx="783410" cy="785335"/>
              </a:xfrm>
              <a:prstGeom prst="roundRect">
                <a:avLst>
                  <a:gd name="adj" fmla="val 7941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564950" y="4074534"/>
                <a:ext cx="818729" cy="28113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kern="0" dirty="0" smtClean="0">
                    <a:solidFill>
                      <a:prstClr val="black"/>
                    </a:solidFill>
                    <a:latin typeface="+mn-ea"/>
                  </a:rPr>
                  <a:t>Data Analysis</a:t>
                </a:r>
              </a:p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패턴</a:t>
                </a:r>
                <a:r>
                  <a:rPr kumimoji="1" lang="en-US" altLang="ko-KR" sz="800" b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/</a:t>
                </a:r>
                <a:r>
                  <a:rPr kumimoji="1" lang="ko-KR" altLang="en-US" sz="800" b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알고리즘화</a:t>
                </a:r>
                <a:endParaRPr kumimoji="1" lang="ko-KR" altLang="en-US" sz="8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685" y="3236667"/>
              <a:ext cx="378514" cy="378514"/>
            </a:xfrm>
            <a:prstGeom prst="rect">
              <a:avLst/>
            </a:prstGeom>
          </p:spPr>
        </p:pic>
      </p:grpSp>
      <p:cxnSp>
        <p:nvCxnSpPr>
          <p:cNvPr id="26" name="직선 화살표 연결선 25"/>
          <p:cNvCxnSpPr/>
          <p:nvPr/>
        </p:nvCxnSpPr>
        <p:spPr>
          <a:xfrm>
            <a:off x="5244106" y="2880338"/>
            <a:ext cx="0" cy="29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rot="10800000">
            <a:off x="5048829" y="2880338"/>
            <a:ext cx="0" cy="29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1995141" y="3404344"/>
            <a:ext cx="818729" cy="799267"/>
            <a:chOff x="2362759" y="3570337"/>
            <a:chExt cx="818729" cy="799267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380418" y="3570337"/>
              <a:ext cx="783410" cy="799267"/>
            </a:xfrm>
            <a:prstGeom prst="roundRect">
              <a:avLst>
                <a:gd name="adj" fmla="val 7941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3523" y="3604433"/>
              <a:ext cx="457200" cy="457200"/>
            </a:xfrm>
            <a:prstGeom prst="rect">
              <a:avLst/>
            </a:prstGeom>
          </p:spPr>
        </p:pic>
        <p:sp>
          <p:nvSpPr>
            <p:cNvPr id="164" name="TextBox 163"/>
            <p:cNvSpPr txBox="1"/>
            <p:nvPr/>
          </p:nvSpPr>
          <p:spPr>
            <a:xfrm>
              <a:off x="2362759" y="4074534"/>
              <a:ext cx="818729" cy="2811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ts val="6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kern="0" noProof="0" dirty="0" smtClean="0">
                  <a:solidFill>
                    <a:prstClr val="black"/>
                  </a:solidFill>
                  <a:latin typeface="+mn-ea"/>
                </a:rPr>
                <a:t>원격 디버깅</a:t>
              </a:r>
              <a:endParaRPr kumimoji="1" lang="ko-KR" altLang="en-US" sz="800" b="1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25187" y="3404344"/>
            <a:ext cx="818729" cy="799267"/>
            <a:chOff x="3247391" y="3152465"/>
            <a:chExt cx="818729" cy="799267"/>
          </a:xfrm>
        </p:grpSpPr>
        <p:grpSp>
          <p:nvGrpSpPr>
            <p:cNvPr id="142" name="그룹 141"/>
            <p:cNvGrpSpPr/>
            <p:nvPr/>
          </p:nvGrpSpPr>
          <p:grpSpPr>
            <a:xfrm>
              <a:off x="3247391" y="3152465"/>
              <a:ext cx="818729" cy="799267"/>
              <a:chOff x="2362759" y="3570337"/>
              <a:chExt cx="818729" cy="799267"/>
            </a:xfrm>
          </p:grpSpPr>
          <p:sp>
            <p:nvSpPr>
              <p:cNvPr id="121" name="모서리가 둥근 직사각형 120"/>
              <p:cNvSpPr/>
              <p:nvPr/>
            </p:nvSpPr>
            <p:spPr>
              <a:xfrm>
                <a:off x="2380418" y="3570337"/>
                <a:ext cx="783410" cy="799267"/>
              </a:xfrm>
              <a:prstGeom prst="roundRect">
                <a:avLst>
                  <a:gd name="adj" fmla="val 7941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362759" y="4074534"/>
                <a:ext cx="818729" cy="28113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원격</a:t>
                </a:r>
                <a:endParaRPr kumimoji="1" lang="en-US" altLang="ko-KR" sz="800" b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ts val="6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수치제어</a:t>
                </a:r>
                <a:endParaRPr kumimoji="1" lang="ko-KR" altLang="en-US" sz="8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573" y="3238864"/>
              <a:ext cx="416365" cy="416365"/>
            </a:xfrm>
            <a:prstGeom prst="rect">
              <a:avLst/>
            </a:prstGeom>
          </p:spPr>
        </p:pic>
      </p:grpSp>
      <p:cxnSp>
        <p:nvCxnSpPr>
          <p:cNvPr id="165" name="직선 연결선 164"/>
          <p:cNvCxnSpPr/>
          <p:nvPr/>
        </p:nvCxnSpPr>
        <p:spPr>
          <a:xfrm>
            <a:off x="170690" y="628872"/>
            <a:ext cx="951946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55175" y="126166"/>
            <a:ext cx="49311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유라코퍼레이션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청북공장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스마트팩토리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구성도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7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0690" y="628872"/>
            <a:ext cx="951946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0690" y="142512"/>
            <a:ext cx="26244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프로그램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690" y="717839"/>
            <a:ext cx="9589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>
                <a:latin typeface="+mn-ea"/>
              </a:rPr>
              <a:t>■ 개요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347" y="1132322"/>
            <a:ext cx="9074150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defTabSz="1092251" fontAlgn="base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 smtClean="0">
                <a:latin typeface="+mn-ea"/>
              </a:rPr>
              <a:t>제조현장에서 발생하는 제품 생산정보</a:t>
            </a:r>
            <a:r>
              <a:rPr lang="en-US" altLang="ko-KR" sz="1200" b="1" kern="0" dirty="0" smtClean="0">
                <a:latin typeface="+mn-ea"/>
              </a:rPr>
              <a:t>(4M1E) </a:t>
            </a:r>
            <a:r>
              <a:rPr lang="ko-KR" altLang="en-US" sz="1200" b="1" kern="0" dirty="0" smtClean="0">
                <a:latin typeface="+mn-ea"/>
              </a:rPr>
              <a:t>수집 및 저장 시스템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3347" y="1929322"/>
            <a:ext cx="9074150" cy="23294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1619" y="2205936"/>
            <a:ext cx="7582187" cy="178510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285750" indent="-1440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손쉬운 프로그램 설치 및 수집 설정 </a:t>
            </a:r>
            <a:endParaRPr lang="en-US" altLang="ko-KR" sz="1100" dirty="0">
              <a:latin typeface="+mn-ea"/>
            </a:endParaRPr>
          </a:p>
          <a:p>
            <a:pPr marL="285750" indent="-1440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</a:rPr>
              <a:t>SFTP(Secure File transfer protocol) </a:t>
            </a:r>
            <a:r>
              <a:rPr lang="ko-KR" altLang="en-US" sz="1100" dirty="0">
                <a:latin typeface="+mn-ea"/>
              </a:rPr>
              <a:t>기반의 암호화된 데이터 전송</a:t>
            </a:r>
            <a:endParaRPr lang="en-US" altLang="ko-KR" sz="1100" dirty="0">
              <a:latin typeface="+mn-ea"/>
            </a:endParaRPr>
          </a:p>
          <a:p>
            <a:pPr marL="285750" indent="-1440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데이터의 신속한 활용을 위한 실시간 데이터 수집</a:t>
            </a:r>
            <a:endParaRPr lang="en-US" altLang="ko-KR" sz="1100" dirty="0">
              <a:latin typeface="+mn-ea"/>
            </a:endParaRPr>
          </a:p>
          <a:p>
            <a:pPr marL="285750" indent="-1440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고속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smtClean="0">
                <a:latin typeface="+mn-ea"/>
              </a:rPr>
              <a:t>대용량의 데이터도 작은 리소스 사용으로 수집 가능</a:t>
            </a:r>
            <a:endParaRPr lang="en-US" altLang="ko-KR" sz="1100" dirty="0" smtClean="0">
              <a:latin typeface="+mn-ea"/>
            </a:endParaRPr>
          </a:p>
          <a:p>
            <a:pPr marL="285750" indent="-1440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서버 다운 및 윈도우 재 </a:t>
            </a:r>
            <a:r>
              <a:rPr lang="ko-KR" altLang="en-US" sz="1100" dirty="0" err="1" smtClean="0">
                <a:latin typeface="+mn-ea"/>
              </a:rPr>
              <a:t>부팅시</a:t>
            </a:r>
            <a:r>
              <a:rPr lang="ko-KR" altLang="en-US" sz="1100" dirty="0" smtClean="0">
                <a:latin typeface="+mn-ea"/>
              </a:rPr>
              <a:t> 자동으로 프로그램 실행 및 데이터 전송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527314" y="1761989"/>
            <a:ext cx="1936486" cy="334665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주요기능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36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0690" y="628872"/>
            <a:ext cx="951946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0690" y="142512"/>
            <a:ext cx="382989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 생산현황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모니터링 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690" y="717839"/>
            <a:ext cx="9589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>
                <a:latin typeface="+mn-ea"/>
              </a:rPr>
              <a:t>■ 개요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347" y="1132322"/>
            <a:ext cx="9074150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defTabSz="1092251" fontAlgn="base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>
                <a:latin typeface="+mn-ea"/>
              </a:rPr>
              <a:t>실시간 제품 생산현황 </a:t>
            </a:r>
            <a:r>
              <a:rPr lang="ko-KR" altLang="en-US" sz="1200" b="1" kern="0" dirty="0" smtClean="0">
                <a:latin typeface="+mn-ea"/>
              </a:rPr>
              <a:t>모니터링 및 상세 불량원인 가시화 시스템</a:t>
            </a:r>
            <a:r>
              <a:rPr lang="en-US" altLang="ko-KR" sz="1200" b="1" kern="0" dirty="0" smtClean="0">
                <a:latin typeface="+mn-ea"/>
              </a:rPr>
              <a:t> </a:t>
            </a:r>
            <a:r>
              <a:rPr lang="ko-KR" altLang="en-US" sz="1200" b="1" kern="0" dirty="0" smtClean="0">
                <a:latin typeface="+mn-ea"/>
              </a:rPr>
              <a:t> 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3347" y="1929322"/>
            <a:ext cx="9074150" cy="18924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1619" y="2205936"/>
            <a:ext cx="7582187" cy="136191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28575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생산라인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설비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호기</a:t>
            </a:r>
            <a:r>
              <a:rPr lang="en-US" altLang="ko-KR" sz="1100" dirty="0" smtClean="0">
                <a:latin typeface="+mn-ea"/>
              </a:rPr>
              <a:t>), </a:t>
            </a:r>
            <a:r>
              <a:rPr lang="ko-KR" altLang="en-US" sz="1100" dirty="0" smtClean="0">
                <a:latin typeface="+mn-ea"/>
              </a:rPr>
              <a:t>생산 </a:t>
            </a:r>
            <a:r>
              <a:rPr lang="ko-KR" altLang="en-US" sz="1100" dirty="0" err="1" smtClean="0">
                <a:latin typeface="+mn-ea"/>
              </a:rPr>
              <a:t>품번에</a:t>
            </a:r>
            <a:r>
              <a:rPr lang="ko-KR" altLang="en-US" sz="1100" dirty="0" smtClean="0">
                <a:latin typeface="+mn-ea"/>
              </a:rPr>
              <a:t> 따른 실시간 생산현황 조회 및 모니터링</a:t>
            </a:r>
            <a:endParaRPr lang="en-US" altLang="ko-KR" sz="1100" dirty="0">
              <a:latin typeface="+mn-ea"/>
            </a:endParaRPr>
          </a:p>
          <a:p>
            <a:pPr marL="28575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수집정보 기반 상세 주요불량 원인 정보 제공</a:t>
            </a:r>
            <a:endParaRPr lang="en-US" altLang="ko-KR" sz="1100" dirty="0" smtClean="0">
              <a:latin typeface="+mn-ea"/>
            </a:endParaRPr>
          </a:p>
          <a:p>
            <a:pPr marL="141750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- </a:t>
            </a:r>
            <a:r>
              <a:rPr lang="ko-KR" altLang="en-US" sz="1100" dirty="0" smtClean="0">
                <a:latin typeface="+mn-ea"/>
              </a:rPr>
              <a:t>설비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호기</a:t>
            </a:r>
            <a:r>
              <a:rPr lang="en-US" altLang="ko-KR" sz="1100" dirty="0" smtClean="0">
                <a:latin typeface="+mn-ea"/>
              </a:rPr>
              <a:t>), </a:t>
            </a:r>
            <a:r>
              <a:rPr lang="ko-KR" altLang="en-US" sz="1100" dirty="0" err="1" smtClean="0">
                <a:latin typeface="+mn-ea"/>
              </a:rPr>
              <a:t>품번별</a:t>
            </a:r>
            <a:r>
              <a:rPr lang="ko-KR" altLang="en-US" sz="1100" dirty="0" smtClean="0">
                <a:latin typeface="+mn-ea"/>
              </a:rPr>
              <a:t> 주요 불량발생 원인 분석 가시화</a:t>
            </a:r>
            <a:endParaRPr lang="en-US" altLang="ko-KR" sz="1100" dirty="0">
              <a:latin typeface="+mn-ea"/>
            </a:endParaRPr>
          </a:p>
          <a:p>
            <a:pPr marL="141750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- </a:t>
            </a:r>
            <a:r>
              <a:rPr lang="ko-KR" altLang="en-US" sz="1100" dirty="0" smtClean="0">
                <a:latin typeface="+mn-ea"/>
              </a:rPr>
              <a:t>설비에서 발생하는 데이터 특성에 따른 상세 불량 내역 가시화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불량위치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불량값</a:t>
            </a:r>
            <a:r>
              <a:rPr lang="ko-KR" altLang="en-US" sz="1100" dirty="0" smtClean="0">
                <a:latin typeface="+mn-ea"/>
              </a:rPr>
              <a:t> 추이도 표기 등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  <a:p>
            <a:pPr marL="28575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생산성 기준치 이하 라인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err="1" smtClean="0">
                <a:latin typeface="+mn-ea"/>
              </a:rPr>
              <a:t>공정별</a:t>
            </a:r>
            <a:r>
              <a:rPr lang="ko-KR" altLang="en-US" sz="1100" dirty="0" smtClean="0">
                <a:latin typeface="+mn-ea"/>
              </a:rPr>
              <a:t> 생산성 및 주요불량원인 </a:t>
            </a:r>
            <a:r>
              <a:rPr lang="ko-KR" altLang="en-US" sz="1100" dirty="0" err="1" smtClean="0">
                <a:latin typeface="+mn-ea"/>
              </a:rPr>
              <a:t>모바일</a:t>
            </a:r>
            <a:r>
              <a:rPr lang="ko-KR" altLang="en-US" sz="1100" dirty="0" smtClean="0">
                <a:latin typeface="+mn-ea"/>
              </a:rPr>
              <a:t> 알림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별도구매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527314" y="1761989"/>
            <a:ext cx="1936486" cy="334665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주요기능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6520"/>
          <a:stretch/>
        </p:blipFill>
        <p:spPr>
          <a:xfrm>
            <a:off x="393347" y="4169413"/>
            <a:ext cx="3578824" cy="2118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413" y="5279175"/>
            <a:ext cx="1760908" cy="100911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412" y="4178766"/>
            <a:ext cx="1760909" cy="100491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447" y="4169413"/>
            <a:ext cx="1173095" cy="2118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80278" y="6339853"/>
            <a:ext cx="30187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실시간 생산현황 모니터링 및 주요 불량 발생원인 가시화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43198" y="6339853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모바일</a:t>
            </a:r>
            <a:r>
              <a:rPr lang="ko-KR" altLang="en-US" sz="900" b="1" dirty="0" smtClean="0"/>
              <a:t> 알림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별도구매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686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0690" y="628872"/>
            <a:ext cx="951946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0690" y="142512"/>
            <a:ext cx="23984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디버깅 </a:t>
            </a:r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운영실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690" y="717839"/>
            <a:ext cx="9589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>
                <a:latin typeface="+mn-ea"/>
              </a:rPr>
              <a:t>■ 개요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347" y="1132322"/>
            <a:ext cx="907415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defTabSz="1092251" fontAlgn="base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>
                <a:latin typeface="+mn-ea"/>
              </a:rPr>
              <a:t>실시간 제조현장 모니터링 시스템 기반 주요불량 원인 분석 및 실시간 </a:t>
            </a:r>
            <a:r>
              <a:rPr lang="ko-KR" altLang="en-US" sz="1200" b="1" kern="0" dirty="0" smtClean="0">
                <a:latin typeface="+mn-ea"/>
              </a:rPr>
              <a:t>디버깅 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3347" y="1838961"/>
            <a:ext cx="9074150" cy="18950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527314" y="1689459"/>
            <a:ext cx="1936486" cy="334665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운영 프로세스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3" y="2301404"/>
            <a:ext cx="1466015" cy="824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18" y="2333827"/>
            <a:ext cx="1310649" cy="760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0" y="2275949"/>
            <a:ext cx="1490582" cy="875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" r="55481"/>
          <a:stretch>
            <a:fillRect/>
          </a:stretch>
        </p:blipFill>
        <p:spPr bwMode="auto">
          <a:xfrm>
            <a:off x="6344548" y="2204344"/>
            <a:ext cx="812554" cy="101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87" y="2344733"/>
            <a:ext cx="1185141" cy="738238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99063" y="4487048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검사 불량 발생</a:t>
            </a:r>
            <a:endParaRPr lang="ko-KR" altLang="en-US" sz="9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435988" y="4479624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원격 접속 및 디버깅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55043" y="447962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디버깅 적용</a:t>
            </a:r>
            <a:endParaRPr lang="ko-KR" altLang="en-US" sz="9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807473" y="4479624"/>
            <a:ext cx="1324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디버깅 내역 등록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관리</a:t>
            </a:r>
            <a:endParaRPr lang="ko-KR" altLang="en-US" sz="900" b="1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393347" y="4177572"/>
          <a:ext cx="9030718" cy="215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359"/>
                <a:gridCol w="4515359"/>
              </a:tblGrid>
              <a:tr h="393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개선 내용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13" marR="77913" marT="45727" marB="4572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효과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13" marR="77913" marT="45727" marB="4572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39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실시간 디버깅 운영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수동 디버깅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디버깅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디버깅 이력관리 개선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실시간 제조현황 및 생산성 저하 요인 시각화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라인별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실시간 데이터 관리를 통한 생산성 모니터링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가성불량 스텝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컴포넌트등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저하요인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위치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시각화 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적용 후 </a:t>
                      </a:r>
                      <a:r>
                        <a:rPr lang="ko-KR" altLang="en-US" sz="11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직행율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향상↑ 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디버깅 시간 단축 및 이력관리 개선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수기관리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전산관리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분석 및 관리를 통한 인력 운영 효율화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설비별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데이터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직행율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저하 요인 개선 시간 단축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가성 불량 스텝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확인를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통한 원인 추적 용이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직행율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개선에 따른 인력 재배치 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US" altLang="ko-KR" sz="10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이등변 삼각형 24"/>
          <p:cNvSpPr/>
          <p:nvPr/>
        </p:nvSpPr>
        <p:spPr>
          <a:xfrm rot="5400000">
            <a:off x="2206708" y="2569852"/>
            <a:ext cx="360000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4102177" y="2569852"/>
            <a:ext cx="360000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5400000">
            <a:off x="5872138" y="2569852"/>
            <a:ext cx="360000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5400000">
            <a:off x="7269512" y="2569852"/>
            <a:ext cx="360000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3463" y="3223360"/>
            <a:ext cx="1175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실시간 모니터링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79116" y="3218047"/>
            <a:ext cx="131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생산성 저하 요인 분석</a:t>
            </a:r>
            <a:endParaRPr lang="ko-KR" altLang="en-US" sz="9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564757" y="3218047"/>
            <a:ext cx="1175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원격접속 및 디버깅</a:t>
            </a:r>
            <a:endParaRPr lang="ko-KR" altLang="en-US" sz="9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162995" y="3218047"/>
            <a:ext cx="1175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디버깅 적용</a:t>
            </a:r>
            <a:endParaRPr lang="ko-KR" altLang="en-US" sz="9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7741918" y="3223360"/>
            <a:ext cx="1490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디버깅 내역 등록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08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0690" y="628872"/>
            <a:ext cx="951946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0690" y="142512"/>
            <a:ext cx="30764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설비간 인터페이스 시스템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690" y="717839"/>
            <a:ext cx="9589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>
                <a:latin typeface="+mn-ea"/>
              </a:rPr>
              <a:t>■ 개요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347" y="1132322"/>
            <a:ext cx="907415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defTabSz="1092251" fontAlgn="base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 smtClean="0">
                <a:latin typeface="+mn-ea"/>
              </a:rPr>
              <a:t>AOI </a:t>
            </a:r>
            <a:r>
              <a:rPr lang="ko-KR" altLang="en-US" sz="1200" b="1" kern="0" dirty="0" smtClean="0">
                <a:latin typeface="+mn-ea"/>
              </a:rPr>
              <a:t>설비와의 통신을 통한 검사방법 제어</a:t>
            </a:r>
            <a:endParaRPr lang="ko-KR" altLang="en-US" sz="1200" b="1" kern="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3347" y="1509872"/>
            <a:ext cx="8829784" cy="2442926"/>
            <a:chOff x="393347" y="1689459"/>
            <a:chExt cx="9074150" cy="3266412"/>
          </a:xfrm>
        </p:grpSpPr>
        <p:sp>
          <p:nvSpPr>
            <p:cNvPr id="3" name="직사각형 2"/>
            <p:cNvSpPr/>
            <p:nvPr/>
          </p:nvSpPr>
          <p:spPr>
            <a:xfrm>
              <a:off x="393347" y="1838961"/>
              <a:ext cx="9074150" cy="31169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한쪽 모서리가 잘린 사각형 15"/>
            <p:cNvSpPr/>
            <p:nvPr/>
          </p:nvSpPr>
          <p:spPr>
            <a:xfrm>
              <a:off x="527314" y="1689459"/>
              <a:ext cx="1936486" cy="334665"/>
            </a:xfrm>
            <a:prstGeom prst="snip1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AS-IS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92" y="2095657"/>
              <a:ext cx="746125" cy="639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그림 1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3990" y="2095657"/>
              <a:ext cx="336550" cy="63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그림 1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7861" y="2940714"/>
              <a:ext cx="657225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3" name="직선 화살표 연결선 62"/>
            <p:cNvCxnSpPr/>
            <p:nvPr/>
          </p:nvCxnSpPr>
          <p:spPr>
            <a:xfrm flipV="1">
              <a:off x="1976781" y="2464841"/>
              <a:ext cx="2612387" cy="3326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4907951" y="2440325"/>
              <a:ext cx="2410222" cy="78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32061" y="2294066"/>
              <a:ext cx="81945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중간 공정 생략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2149324" y="2789198"/>
              <a:ext cx="546898" cy="24830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445781" y="2703662"/>
              <a:ext cx="6094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SMD </a:t>
              </a:r>
              <a:r>
                <a:rPr lang="ko-KR" altLang="en-US" sz="800" dirty="0" smtClean="0"/>
                <a:t>실장</a:t>
              </a:r>
              <a:endParaRPr lang="ko-KR" altLang="en-US" sz="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58348" y="2758106"/>
              <a:ext cx="5645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AOI </a:t>
              </a:r>
              <a:r>
                <a:rPr lang="ko-KR" altLang="en-US" sz="800" dirty="0" smtClean="0"/>
                <a:t>검사</a:t>
              </a:r>
              <a:endParaRPr lang="ko-KR" altLang="en-US" sz="800" dirty="0"/>
            </a:p>
          </p:txBody>
        </p:sp>
        <p:pic>
          <p:nvPicPr>
            <p:cNvPr id="69" name="그림 1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727" y="2930989"/>
              <a:ext cx="657225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그림 69"/>
            <p:cNvPicPr preferRelativeResize="0">
              <a:picLocks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3792" y="2082592"/>
              <a:ext cx="792000" cy="556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70"/>
            <p:cNvSpPr txBox="1"/>
            <p:nvPr/>
          </p:nvSpPr>
          <p:spPr>
            <a:xfrm>
              <a:off x="7276320" y="1836616"/>
              <a:ext cx="9252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솔더링</a:t>
              </a:r>
              <a:r>
                <a:rPr lang="ko-KR" altLang="en-US" sz="800" dirty="0" smtClean="0"/>
                <a:t> 외관검사</a:t>
              </a:r>
              <a:endParaRPr lang="ko-KR" altLang="en-US" sz="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23707" y="3498736"/>
              <a:ext cx="530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IFS </a:t>
              </a:r>
              <a:r>
                <a:rPr lang="ko-KR" altLang="en-US" sz="800" dirty="0" smtClean="0"/>
                <a:t>서버</a:t>
              </a:r>
              <a:endParaRPr lang="ko-KR" altLang="en-US" sz="800" dirty="0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5029832" y="2802113"/>
              <a:ext cx="357305" cy="2503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00701" y="3521258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POP</a:t>
              </a:r>
              <a:endParaRPr lang="ko-KR" altLang="en-US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566462" y="2257379"/>
              <a:ext cx="81945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중간 공정 생략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3666" y="2184012"/>
              <a:ext cx="545832" cy="545832"/>
            </a:xfrm>
            <a:prstGeom prst="rect">
              <a:avLst/>
            </a:prstGeom>
          </p:spPr>
        </p:pic>
        <p:cxnSp>
          <p:nvCxnSpPr>
            <p:cNvPr id="121" name="직선 화살표 연결선 120"/>
            <p:cNvCxnSpPr/>
            <p:nvPr/>
          </p:nvCxnSpPr>
          <p:spPr>
            <a:xfrm flipH="1">
              <a:off x="7857080" y="2934620"/>
              <a:ext cx="538849" cy="3195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그림 1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933" y="2999460"/>
              <a:ext cx="657225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125"/>
            <p:cNvSpPr txBox="1"/>
            <p:nvPr/>
          </p:nvSpPr>
          <p:spPr>
            <a:xfrm>
              <a:off x="8066888" y="305998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바코드 등록</a:t>
              </a:r>
              <a:endParaRPr lang="ko-KR" altLang="en-US" sz="9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031622" y="2725858"/>
              <a:ext cx="822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외관검사 진행</a:t>
              </a:r>
              <a:endParaRPr lang="ko-KR" altLang="en-US" sz="8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196732" y="198611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작업자</a:t>
              </a:r>
              <a:endParaRPr lang="ko-KR" altLang="en-US" sz="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29824" y="3498627"/>
              <a:ext cx="5645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AOI </a:t>
              </a:r>
              <a:r>
                <a:rPr lang="ko-KR" altLang="en-US" sz="800" dirty="0" smtClean="0"/>
                <a:t>서버</a:t>
              </a:r>
              <a:endParaRPr lang="ko-KR" altLang="en-US" sz="8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 flipV="1">
              <a:off x="7857080" y="3508893"/>
              <a:ext cx="457200" cy="4702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92" y="3901345"/>
              <a:ext cx="746125" cy="639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그림 1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3990" y="3901345"/>
              <a:ext cx="336550" cy="63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직선 화살표 연결선 40"/>
            <p:cNvCxnSpPr/>
            <p:nvPr/>
          </p:nvCxnSpPr>
          <p:spPr>
            <a:xfrm flipV="1">
              <a:off x="1976781" y="4270529"/>
              <a:ext cx="2612387" cy="3326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4907951" y="4246013"/>
              <a:ext cx="2410222" cy="78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32061" y="4099754"/>
              <a:ext cx="81945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중간 공정 생략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V="1">
              <a:off x="2070090" y="3528057"/>
              <a:ext cx="559588" cy="4034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445781" y="4509350"/>
              <a:ext cx="6094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SMD </a:t>
              </a:r>
              <a:r>
                <a:rPr lang="ko-KR" altLang="en-US" sz="800" dirty="0" smtClean="0"/>
                <a:t>실장</a:t>
              </a:r>
              <a:endParaRPr lang="ko-KR" alt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66815" y="4546860"/>
              <a:ext cx="5645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AOI </a:t>
              </a:r>
              <a:r>
                <a:rPr lang="ko-KR" altLang="en-US" sz="800" dirty="0" smtClean="0"/>
                <a:t>검사</a:t>
              </a:r>
              <a:endParaRPr lang="ko-KR" altLang="en-US" sz="800" dirty="0"/>
            </a:p>
          </p:txBody>
        </p:sp>
        <p:pic>
          <p:nvPicPr>
            <p:cNvPr id="47" name="그림 46"/>
            <p:cNvPicPr preferRelativeResize="0">
              <a:picLocks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3792" y="4115676"/>
              <a:ext cx="792000" cy="556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7291095" y="3916597"/>
              <a:ext cx="9252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솔더링</a:t>
              </a:r>
              <a:r>
                <a:rPr lang="ko-KR" altLang="en-US" sz="800" dirty="0" smtClean="0"/>
                <a:t> 외관검사</a:t>
              </a:r>
              <a:endParaRPr lang="ko-KR" altLang="en-US" sz="8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V="1">
              <a:off x="4907951" y="3526402"/>
              <a:ext cx="398745" cy="39461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566462" y="4063067"/>
              <a:ext cx="81945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중간 공정 생략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8345" y="4175415"/>
              <a:ext cx="545832" cy="54583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8093035" y="4723493"/>
              <a:ext cx="822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외관검사 진행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4041" y="239463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A</a:t>
              </a:r>
              <a:r>
                <a:rPr lang="ko-KR" altLang="en-US" sz="1100" b="1" dirty="0" smtClean="0"/>
                <a:t>라인</a:t>
              </a:r>
              <a:endParaRPr lang="ko-KR" altLang="en-US" sz="11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4041" y="4147418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B</a:t>
              </a:r>
              <a:r>
                <a:rPr lang="ko-KR" altLang="en-US" sz="1100" b="1" dirty="0" smtClean="0"/>
                <a:t>라인</a:t>
              </a:r>
              <a:endParaRPr lang="ko-KR" alt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01132" y="2708243"/>
              <a:ext cx="6687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smtClean="0"/>
                <a:t>Data </a:t>
              </a:r>
              <a:r>
                <a:rPr lang="ko-KR" altLang="en-US" sz="900" b="1" dirty="0" smtClean="0"/>
                <a:t>전송</a:t>
              </a:r>
              <a:endParaRPr lang="ko-KR" altLang="en-US" sz="9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59953" y="2684543"/>
              <a:ext cx="6687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smtClean="0"/>
                <a:t>Data </a:t>
              </a:r>
              <a:r>
                <a:rPr lang="ko-KR" altLang="en-US" sz="900" b="1" dirty="0" smtClean="0"/>
                <a:t>전송</a:t>
              </a:r>
              <a:endParaRPr lang="ko-KR" altLang="en-US" sz="9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42062" y="3697871"/>
              <a:ext cx="6687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smtClean="0"/>
                <a:t>Data </a:t>
              </a:r>
              <a:r>
                <a:rPr lang="ko-KR" altLang="en-US" sz="900" b="1" dirty="0" smtClean="0"/>
                <a:t>전송</a:t>
              </a:r>
              <a:endParaRPr lang="ko-KR" altLang="en-US" sz="9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0427" y="3768051"/>
              <a:ext cx="6687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smtClean="0"/>
                <a:t>Data </a:t>
              </a:r>
              <a:r>
                <a:rPr lang="ko-KR" altLang="en-US" sz="900" b="1" dirty="0" smtClean="0"/>
                <a:t>전송</a:t>
              </a:r>
              <a:endParaRPr lang="ko-KR" altLang="en-US" sz="9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126504" y="3590659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바코드 등록</a:t>
              </a:r>
              <a:endParaRPr lang="ko-KR" altLang="en-US" sz="9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96442" y="399836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작업자</a:t>
              </a:r>
              <a:endParaRPr lang="ko-KR" altLang="en-US" sz="800" dirty="0"/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6" y="5084192"/>
            <a:ext cx="1467253" cy="746243"/>
          </a:xfrm>
          <a:prstGeom prst="rect">
            <a:avLst/>
          </a:prstGeom>
        </p:spPr>
      </p:pic>
      <p:sp>
        <p:nvSpPr>
          <p:cNvPr id="195" name="직사각형 194"/>
          <p:cNvSpPr/>
          <p:nvPr/>
        </p:nvSpPr>
        <p:spPr>
          <a:xfrm>
            <a:off x="393347" y="4135490"/>
            <a:ext cx="8829784" cy="22229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7" name="그림 1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4" y="4324929"/>
            <a:ext cx="726032" cy="31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그림 1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53" y="4324929"/>
            <a:ext cx="327487" cy="3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그림 1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5" y="5053158"/>
            <a:ext cx="639526" cy="26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0" name="직선 화살표 연결선 199"/>
          <p:cNvCxnSpPr/>
          <p:nvPr/>
        </p:nvCxnSpPr>
        <p:spPr>
          <a:xfrm flipV="1">
            <a:off x="1489434" y="4507557"/>
            <a:ext cx="2310941" cy="181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>
            <a:off x="4332726" y="4495487"/>
            <a:ext cx="2132105" cy="42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140173" y="4405012"/>
            <a:ext cx="797387" cy="99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중간 공정 생략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3" name="직선 화살표 연결선 202"/>
          <p:cNvCxnSpPr/>
          <p:nvPr/>
        </p:nvCxnSpPr>
        <p:spPr>
          <a:xfrm flipH="1">
            <a:off x="1271926" y="4734231"/>
            <a:ext cx="204" cy="23658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933259" y="4620293"/>
            <a:ext cx="593049" cy="106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SMD </a:t>
            </a:r>
            <a:r>
              <a:rPr lang="ko-KR" altLang="en-US" sz="800" dirty="0" smtClean="0"/>
              <a:t>실장</a:t>
            </a:r>
            <a:endParaRPr lang="ko-KR" altLang="en-US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71339" y="4647238"/>
            <a:ext cx="549374" cy="106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AOI </a:t>
            </a:r>
            <a:r>
              <a:rPr lang="ko-KR" altLang="en-US" sz="800" dirty="0" smtClean="0"/>
              <a:t>검사</a:t>
            </a:r>
            <a:endParaRPr lang="ko-KR" altLang="en-US" sz="800" dirty="0"/>
          </a:p>
        </p:txBody>
      </p:sp>
      <p:pic>
        <p:nvPicPr>
          <p:cNvPr id="206" name="그림 1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09" y="4764522"/>
            <a:ext cx="639526" cy="26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그림 206"/>
          <p:cNvPicPr preferRelativeResize="0"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5455" y="4306825"/>
            <a:ext cx="700610" cy="30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TextBox 207"/>
          <p:cNvSpPr txBox="1"/>
          <p:nvPr/>
        </p:nvSpPr>
        <p:spPr>
          <a:xfrm>
            <a:off x="6535175" y="4193375"/>
            <a:ext cx="878498" cy="106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솔더링외관검사</a:t>
            </a:r>
            <a:endParaRPr lang="ko-KR" altLang="en-US" sz="8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71052" y="5306738"/>
            <a:ext cx="516618" cy="106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IFS </a:t>
            </a:r>
            <a:r>
              <a:rPr lang="ko-KR" altLang="en-US" sz="800" dirty="0" smtClean="0"/>
              <a:t>서버</a:t>
            </a:r>
            <a:endParaRPr lang="ko-KR" altLang="en-US" sz="800" dirty="0"/>
          </a:p>
        </p:txBody>
      </p:sp>
      <p:cxnSp>
        <p:nvCxnSpPr>
          <p:cNvPr id="210" name="직선 화살표 연결선 209"/>
          <p:cNvCxnSpPr/>
          <p:nvPr/>
        </p:nvCxnSpPr>
        <p:spPr>
          <a:xfrm>
            <a:off x="4317464" y="4625001"/>
            <a:ext cx="588326" cy="23090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176677" y="5008046"/>
            <a:ext cx="549373" cy="106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AOI </a:t>
            </a:r>
            <a:r>
              <a:rPr lang="ko-KR" altLang="en-US" sz="800" dirty="0" smtClean="0"/>
              <a:t>서버</a:t>
            </a:r>
            <a:endParaRPr lang="ko-KR" altLang="en-US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898244" y="4386856"/>
            <a:ext cx="797387" cy="99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중간 공정 생략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3" name="그림 2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34" y="4891848"/>
            <a:ext cx="531133" cy="270133"/>
          </a:xfrm>
          <a:prstGeom prst="rect">
            <a:avLst/>
          </a:prstGeom>
        </p:spPr>
      </p:pic>
      <p:cxnSp>
        <p:nvCxnSpPr>
          <p:cNvPr id="214" name="직선 화살표 연결선 213"/>
          <p:cNvCxnSpPr/>
          <p:nvPr/>
        </p:nvCxnSpPr>
        <p:spPr>
          <a:xfrm flipH="1" flipV="1">
            <a:off x="7408907" y="4495488"/>
            <a:ext cx="1077127" cy="43330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그림 115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124" y="5340875"/>
            <a:ext cx="639526" cy="26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6" name="직선 화살표 연결선 215"/>
          <p:cNvCxnSpPr/>
          <p:nvPr/>
        </p:nvCxnSpPr>
        <p:spPr>
          <a:xfrm flipV="1">
            <a:off x="4039728" y="4779314"/>
            <a:ext cx="3577" cy="44541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그림 1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73" y="5065450"/>
            <a:ext cx="639526" cy="26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" name="TextBox 217"/>
          <p:cNvSpPr txBox="1"/>
          <p:nvPr/>
        </p:nvSpPr>
        <p:spPr>
          <a:xfrm>
            <a:off x="6776087" y="5297370"/>
            <a:ext cx="348155" cy="106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POP</a:t>
            </a:r>
            <a:endParaRPr lang="ko-KR" altLang="en-US" sz="800" dirty="0"/>
          </a:p>
        </p:txBody>
      </p:sp>
      <p:cxnSp>
        <p:nvCxnSpPr>
          <p:cNvPr id="219" name="직선 화살표 연결선 218"/>
          <p:cNvCxnSpPr/>
          <p:nvPr/>
        </p:nvCxnSpPr>
        <p:spPr>
          <a:xfrm>
            <a:off x="1858806" y="5217088"/>
            <a:ext cx="1719129" cy="1914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그림 131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293" y="5254682"/>
            <a:ext cx="790288" cy="34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5461879" y="5573168"/>
            <a:ext cx="990807" cy="1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/>
              <a:t>모니터링 시스템</a:t>
            </a:r>
            <a:endParaRPr lang="ko-KR" altLang="en-US" sz="9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6439738" y="4766302"/>
            <a:ext cx="1128072" cy="1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바코드 등록 시스템</a:t>
            </a:r>
            <a:endParaRPr lang="ko-KR" altLang="en-US" sz="900" b="1" dirty="0"/>
          </a:p>
        </p:txBody>
      </p:sp>
      <p:pic>
        <p:nvPicPr>
          <p:cNvPr id="223" name="그림 2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75" y="4625001"/>
            <a:ext cx="287194" cy="144092"/>
          </a:xfrm>
          <a:prstGeom prst="rect">
            <a:avLst/>
          </a:prstGeom>
        </p:spPr>
      </p:pic>
      <p:pic>
        <p:nvPicPr>
          <p:cNvPr id="224" name="그림 2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11" y="5585863"/>
            <a:ext cx="287194" cy="144092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8495840" y="5193248"/>
            <a:ext cx="479182" cy="106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작업자</a:t>
            </a:r>
            <a:endParaRPr lang="ko-KR" altLang="en-US" sz="800" dirty="0"/>
          </a:p>
        </p:txBody>
      </p:sp>
      <p:cxnSp>
        <p:nvCxnSpPr>
          <p:cNvPr id="226" name="직선 화살표 연결선 225"/>
          <p:cNvCxnSpPr/>
          <p:nvPr/>
        </p:nvCxnSpPr>
        <p:spPr>
          <a:xfrm flipH="1">
            <a:off x="4439904" y="5042148"/>
            <a:ext cx="628405" cy="2950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2016694" y="5104041"/>
            <a:ext cx="650763" cy="1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Data </a:t>
            </a:r>
            <a:r>
              <a:rPr lang="ko-KR" altLang="en-US" sz="900" b="1" dirty="0" smtClean="0"/>
              <a:t>전송</a:t>
            </a:r>
            <a:endParaRPr lang="ko-KR" altLang="en-US" sz="9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4674377" y="5218314"/>
            <a:ext cx="650764" cy="1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Data </a:t>
            </a:r>
            <a:r>
              <a:rPr lang="ko-KR" altLang="en-US" sz="900" b="1" dirty="0" smtClean="0"/>
              <a:t>전송</a:t>
            </a:r>
            <a:endParaRPr lang="ko-KR" altLang="en-US" sz="900" b="1" dirty="0"/>
          </a:p>
        </p:txBody>
      </p:sp>
      <p:pic>
        <p:nvPicPr>
          <p:cNvPr id="229" name="그림 1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5" y="5835968"/>
            <a:ext cx="726032" cy="31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그림 1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64" y="5835968"/>
            <a:ext cx="327487" cy="3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1" name="직선 화살표 연결선 230"/>
          <p:cNvCxnSpPr/>
          <p:nvPr/>
        </p:nvCxnSpPr>
        <p:spPr>
          <a:xfrm flipV="1">
            <a:off x="1465945" y="6018595"/>
            <a:ext cx="2310941" cy="181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/>
          <p:nvPr/>
        </p:nvCxnSpPr>
        <p:spPr>
          <a:xfrm>
            <a:off x="4309237" y="6006525"/>
            <a:ext cx="2132105" cy="42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116684" y="5916051"/>
            <a:ext cx="797387" cy="99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중간 공정 생략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909770" y="6131332"/>
            <a:ext cx="593049" cy="106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SMD </a:t>
            </a:r>
            <a:r>
              <a:rPr lang="ko-KR" altLang="en-US" sz="800" dirty="0" smtClean="0"/>
              <a:t>실장</a:t>
            </a:r>
            <a:endParaRPr lang="ko-KR" altLang="en-US" sz="800" dirty="0"/>
          </a:p>
        </p:txBody>
      </p:sp>
      <p:pic>
        <p:nvPicPr>
          <p:cNvPr id="235" name="그림 234"/>
          <p:cNvPicPr preferRelativeResize="0"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1966" y="5817864"/>
            <a:ext cx="700610" cy="30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" name="TextBox 235"/>
          <p:cNvSpPr txBox="1"/>
          <p:nvPr/>
        </p:nvSpPr>
        <p:spPr>
          <a:xfrm>
            <a:off x="6520326" y="6143185"/>
            <a:ext cx="878498" cy="106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솔더링외관검사</a:t>
            </a:r>
            <a:endParaRPr lang="ko-KR" altLang="en-US" sz="800" dirty="0"/>
          </a:p>
        </p:txBody>
      </p:sp>
      <p:sp>
        <p:nvSpPr>
          <p:cNvPr id="237" name="TextBox 236"/>
          <p:cNvSpPr txBox="1"/>
          <p:nvPr/>
        </p:nvSpPr>
        <p:spPr>
          <a:xfrm>
            <a:off x="4874755" y="5897894"/>
            <a:ext cx="797387" cy="99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중간 공정 생략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8" name="직선 화살표 연결선 237"/>
          <p:cNvCxnSpPr/>
          <p:nvPr/>
        </p:nvCxnSpPr>
        <p:spPr>
          <a:xfrm flipH="1">
            <a:off x="7566572" y="5333011"/>
            <a:ext cx="927690" cy="57483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/>
          <p:nvPr/>
        </p:nvCxnSpPr>
        <p:spPr>
          <a:xfrm>
            <a:off x="6921869" y="4891373"/>
            <a:ext cx="10145" cy="1656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 flipV="1">
            <a:off x="6932096" y="5391700"/>
            <a:ext cx="0" cy="1658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6473000" y="5718034"/>
            <a:ext cx="1128072" cy="1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바코드 등록 시스템</a:t>
            </a:r>
            <a:endParaRPr lang="ko-KR" altLang="en-US" sz="900" b="1" dirty="0"/>
          </a:p>
        </p:txBody>
      </p:sp>
      <p:cxnSp>
        <p:nvCxnSpPr>
          <p:cNvPr id="242" name="직선 화살표 연결선 241"/>
          <p:cNvCxnSpPr/>
          <p:nvPr/>
        </p:nvCxnSpPr>
        <p:spPr>
          <a:xfrm flipH="1">
            <a:off x="7459241" y="6066331"/>
            <a:ext cx="735641" cy="60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8278930" y="6127931"/>
            <a:ext cx="554053" cy="121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작업자</a:t>
            </a:r>
            <a:endParaRPr lang="ko-KR" altLang="en-US" sz="1000" dirty="0"/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48" y="5839890"/>
            <a:ext cx="531133" cy="270133"/>
          </a:xfrm>
          <a:prstGeom prst="rect">
            <a:avLst/>
          </a:prstGeom>
        </p:spPr>
      </p:pic>
      <p:sp>
        <p:nvSpPr>
          <p:cNvPr id="245" name="직사각형 244"/>
          <p:cNvSpPr/>
          <p:nvPr/>
        </p:nvSpPr>
        <p:spPr>
          <a:xfrm>
            <a:off x="8248060" y="5800438"/>
            <a:ext cx="584923" cy="449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6" name="직선 연결선 245"/>
          <p:cNvCxnSpPr/>
          <p:nvPr/>
        </p:nvCxnSpPr>
        <p:spPr>
          <a:xfrm flipH="1">
            <a:off x="7740384" y="6029005"/>
            <a:ext cx="235056" cy="9173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/>
          <p:nvPr/>
        </p:nvCxnSpPr>
        <p:spPr>
          <a:xfrm flipH="1" flipV="1">
            <a:off x="1271926" y="5509204"/>
            <a:ext cx="204" cy="23658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 rot="16200000" flipV="1">
            <a:off x="5237257" y="5087145"/>
            <a:ext cx="1819" cy="87576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489059" y="4263353"/>
            <a:ext cx="536895" cy="129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A</a:t>
            </a:r>
            <a:r>
              <a:rPr lang="ko-KR" altLang="en-US" sz="1100" b="1" dirty="0" smtClean="0"/>
              <a:t>라인</a:t>
            </a:r>
            <a:endParaRPr lang="ko-KR" altLang="en-US" sz="1100" b="1" dirty="0"/>
          </a:p>
        </p:txBody>
      </p:sp>
      <p:sp>
        <p:nvSpPr>
          <p:cNvPr id="250" name="TextBox 249"/>
          <p:cNvSpPr txBox="1"/>
          <p:nvPr/>
        </p:nvSpPr>
        <p:spPr>
          <a:xfrm>
            <a:off x="493248" y="5764434"/>
            <a:ext cx="530656" cy="129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</a:t>
            </a:r>
            <a:r>
              <a:rPr lang="ko-KR" altLang="en-US" sz="1100" b="1" dirty="0" smtClean="0"/>
              <a:t>라인</a:t>
            </a:r>
            <a:endParaRPr lang="ko-KR" altLang="en-US" sz="11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771339" y="6143185"/>
            <a:ext cx="549374" cy="106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AOI </a:t>
            </a:r>
            <a:r>
              <a:rPr lang="ko-KR" altLang="en-US" sz="800" dirty="0" smtClean="0"/>
              <a:t>검사</a:t>
            </a:r>
            <a:endParaRPr lang="ko-KR" altLang="en-US" sz="800" dirty="0"/>
          </a:p>
        </p:txBody>
      </p:sp>
      <p:sp>
        <p:nvSpPr>
          <p:cNvPr id="252" name="TextBox 251"/>
          <p:cNvSpPr txBox="1"/>
          <p:nvPr/>
        </p:nvSpPr>
        <p:spPr>
          <a:xfrm>
            <a:off x="3464315" y="4936074"/>
            <a:ext cx="558733" cy="1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I/F </a:t>
            </a:r>
            <a:r>
              <a:rPr lang="ko-KR" altLang="en-US" sz="900" b="1" dirty="0" smtClean="0"/>
              <a:t>통신</a:t>
            </a:r>
            <a:endParaRPr lang="ko-KR" altLang="en-US" sz="900" b="1" dirty="0"/>
          </a:p>
        </p:txBody>
      </p:sp>
      <p:cxnSp>
        <p:nvCxnSpPr>
          <p:cNvPr id="253" name="직선 연결선 252"/>
          <p:cNvCxnSpPr/>
          <p:nvPr/>
        </p:nvCxnSpPr>
        <p:spPr>
          <a:xfrm rot="16200000" flipH="1">
            <a:off x="7798137" y="5992537"/>
            <a:ext cx="119549" cy="1803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한쪽 모서리가 잘린 사각형 254"/>
          <p:cNvSpPr/>
          <p:nvPr/>
        </p:nvSpPr>
        <p:spPr>
          <a:xfrm>
            <a:off x="579216" y="4019957"/>
            <a:ext cx="1884337" cy="250294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TO-BE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44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0690" y="628872"/>
            <a:ext cx="951946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0690" y="142512"/>
            <a:ext cx="30764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설비간 인터페이스 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690" y="717839"/>
            <a:ext cx="9589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>
                <a:latin typeface="+mn-ea"/>
              </a:rPr>
              <a:t>■ 개요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347" y="1132322"/>
            <a:ext cx="9074150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defTabSz="1092251" fontAlgn="base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latin typeface="+mn-ea"/>
              </a:rPr>
              <a:t>AOI </a:t>
            </a:r>
            <a:r>
              <a:rPr lang="ko-KR" altLang="en-US" sz="1200" b="1" kern="0" dirty="0">
                <a:latin typeface="+mn-ea"/>
              </a:rPr>
              <a:t>설비와의 통신을 통한 검사방법 제어</a:t>
            </a: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393347" y="1638111"/>
          <a:ext cx="9074150" cy="105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033"/>
                <a:gridCol w="4141117"/>
              </a:tblGrid>
              <a:tr h="148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개선 내용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13" marR="77913" marT="45727" marB="4572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효과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13" marR="77913" marT="45727" marB="4572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0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AOI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설비와의 인터페이스를 통한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작업내용 컨트롤 시스템 구축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파이업체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AOI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설비와의 인터페이스 시스템 구축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- 4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라인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(11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AOI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 시스템 적용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적용 후 문자불량 감소로 </a:t>
                      </a:r>
                      <a:r>
                        <a:rPr lang="ko-KR" altLang="en-US" sz="11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직행율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향상↑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93347" y="3306890"/>
          <a:ext cx="9074150" cy="2033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033"/>
                <a:gridCol w="4141117"/>
              </a:tblGrid>
              <a:tr h="393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향후계획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13" marR="77913" marT="45727" marB="4572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 효과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13" marR="77913" marT="45727" marB="4572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39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업체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AOI 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설비와의 인터페이스 시스템 구축 및 적용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다양한 관점에서의 데이터 분석 및 종합모니터링 가능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설비 부품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자재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교체 시간 및 설비 </a:t>
                      </a:r>
                      <a:r>
                        <a:rPr lang="ko-KR" altLang="en-US" sz="1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비가동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발생 예측 분석을 통한 사전점검 가능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연계 공정간의 상관관계 분석 및 분석 결과 실시간 모니터링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 발생시 담당자에서 </a:t>
                      </a:r>
                      <a:r>
                        <a:rPr lang="ko-KR" altLang="en-US" sz="1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알림을 통한 즉각적인 조치 가능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문자가성불량 감소에 의한 </a:t>
                      </a:r>
                      <a:r>
                        <a:rPr lang="ko-KR" altLang="en-US" sz="11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직행율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향상↑ 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모니터링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사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전점검을 통한 </a:t>
                      </a:r>
                      <a:r>
                        <a:rPr lang="ko-KR" altLang="en-US" sz="11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발생 비율 감소 및 조치 시간 단축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US" altLang="ko-KR" sz="10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0690" y="628872"/>
            <a:ext cx="951946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0690" y="142512"/>
            <a:ext cx="46586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활용한 가성불량 분류 모델 구축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0690" y="717839"/>
            <a:ext cx="9296807" cy="875008"/>
            <a:chOff x="170690" y="717839"/>
            <a:chExt cx="9296807" cy="875008"/>
          </a:xfrm>
        </p:grpSpPr>
        <p:sp>
          <p:nvSpPr>
            <p:cNvPr id="6" name="TextBox 5"/>
            <p:cNvSpPr txBox="1"/>
            <p:nvPr/>
          </p:nvSpPr>
          <p:spPr>
            <a:xfrm>
              <a:off x="170690" y="717839"/>
              <a:ext cx="95891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latin typeface="+mn-ea"/>
                </a:rPr>
                <a:t>■ 개요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3347" y="1020383"/>
              <a:ext cx="9074150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7800" lvl="0" indent="-177800" defTabSz="1092251" fontAlgn="base" latinLnBrk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200" kern="0" dirty="0" err="1" smtClean="0">
                  <a:latin typeface="+mn-ea"/>
                </a:rPr>
                <a:t>딥러닝</a:t>
              </a:r>
              <a:r>
                <a:rPr lang="en-US" altLang="ko-KR" sz="1200" kern="0" dirty="0">
                  <a:latin typeface="+mn-ea"/>
                </a:rPr>
                <a:t>(CNN, Convolution Neural Network)</a:t>
              </a:r>
              <a:r>
                <a:rPr lang="ko-KR" altLang="en-US" sz="1200" kern="0" dirty="0">
                  <a:latin typeface="+mn-ea"/>
                </a:rPr>
                <a:t>을 활용한 </a:t>
              </a:r>
              <a:r>
                <a:rPr lang="en-US" altLang="ko-KR" sz="1200" kern="0" dirty="0">
                  <a:latin typeface="+mn-ea"/>
                </a:rPr>
                <a:t>AOI </a:t>
              </a:r>
              <a:r>
                <a:rPr lang="ko-KR" altLang="en-US" sz="1200" kern="0" dirty="0">
                  <a:latin typeface="+mn-ea"/>
                </a:rPr>
                <a:t>검사 불량 자동 </a:t>
              </a:r>
              <a:r>
                <a:rPr lang="ko-KR" altLang="en-US" sz="1200" kern="0" dirty="0" smtClean="0">
                  <a:latin typeface="+mn-ea"/>
                </a:rPr>
                <a:t>판정</a:t>
              </a:r>
              <a:endParaRPr lang="en-US" altLang="ko-KR" sz="1200" kern="0" dirty="0">
                <a:latin typeface="+mn-ea"/>
              </a:endParaRPr>
            </a:p>
            <a:p>
              <a:pPr marL="177800" lvl="0" indent="-177800" defTabSz="1092251" fontAlgn="base" latinLnBrk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200" kern="0" dirty="0" smtClean="0">
                  <a:latin typeface="+mn-ea"/>
                </a:rPr>
                <a:t>작업자 </a:t>
              </a:r>
              <a:r>
                <a:rPr lang="ko-KR" altLang="en-US" sz="1200" kern="0" dirty="0">
                  <a:latin typeface="+mn-ea"/>
                </a:rPr>
                <a:t>육안검사 판정 시간 단축을 통한 </a:t>
              </a:r>
              <a:r>
                <a:rPr lang="ko-KR" altLang="en-US" sz="1200" kern="0" dirty="0" err="1">
                  <a:latin typeface="+mn-ea"/>
                </a:rPr>
                <a:t>직행률</a:t>
              </a:r>
              <a:r>
                <a:rPr lang="ko-KR" altLang="en-US" sz="1200" kern="0" dirty="0">
                  <a:latin typeface="+mn-ea"/>
                </a:rPr>
                <a:t> 향상 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70690" y="1562059"/>
            <a:ext cx="9296807" cy="624060"/>
            <a:chOff x="170690" y="1750239"/>
            <a:chExt cx="9296807" cy="624060"/>
          </a:xfrm>
        </p:grpSpPr>
        <p:sp>
          <p:nvSpPr>
            <p:cNvPr id="8" name="TextBox 7"/>
            <p:cNvSpPr txBox="1"/>
            <p:nvPr/>
          </p:nvSpPr>
          <p:spPr>
            <a:xfrm>
              <a:off x="170690" y="1750239"/>
              <a:ext cx="95891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latin typeface="+mn-ea"/>
                </a:rPr>
                <a:t>■ 대상</a:t>
              </a:r>
              <a:endParaRPr lang="en-US" altLang="ko-KR" b="1" dirty="0" smtClean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3347" y="2068381"/>
              <a:ext cx="9074150" cy="305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7800" indent="-177800" defTabSz="1092251" fontAlgn="base" latinLnBrk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200" dirty="0">
                  <a:latin typeface="+mn-ea"/>
                </a:rPr>
                <a:t>차량 </a:t>
              </a:r>
              <a:r>
                <a:rPr lang="ko-KR" altLang="en-US" sz="1200" dirty="0" err="1">
                  <a:latin typeface="+mn-ea"/>
                </a:rPr>
                <a:t>전장품</a:t>
              </a:r>
              <a:r>
                <a:rPr lang="ko-KR" altLang="en-US" sz="1200" dirty="0">
                  <a:latin typeface="+mn-ea"/>
                </a:rPr>
                <a:t> </a:t>
              </a:r>
              <a:r>
                <a:rPr lang="en-US" altLang="ko-KR" sz="1200" dirty="0">
                  <a:latin typeface="+mn-ea"/>
                </a:rPr>
                <a:t>PCB </a:t>
              </a:r>
              <a:r>
                <a:rPr lang="ko-KR" altLang="en-US" sz="1200" dirty="0">
                  <a:latin typeface="+mn-ea"/>
                </a:rPr>
                <a:t>납땜 부위 </a:t>
              </a:r>
              <a:r>
                <a:rPr lang="en-US" altLang="ko-KR" sz="1200" dirty="0">
                  <a:latin typeface="+mn-ea"/>
                </a:rPr>
                <a:t>(ICU </a:t>
              </a:r>
              <a:r>
                <a:rPr lang="ko-KR" altLang="en-US" sz="1200" dirty="0" err="1">
                  <a:latin typeface="+mn-ea"/>
                </a:rPr>
                <a:t>헤더핀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 err="1">
                  <a:latin typeface="+mn-ea"/>
                </a:rPr>
                <a:t>점퍼핀</a:t>
              </a:r>
              <a:r>
                <a:rPr lang="en-US" altLang="ko-KR" sz="1200" dirty="0">
                  <a:latin typeface="+mn-ea"/>
                </a:rPr>
                <a:t>)  </a:t>
              </a:r>
              <a:r>
                <a:rPr lang="en-US" altLang="ko-KR" sz="900" dirty="0">
                  <a:latin typeface="+mn-ea"/>
                </a:rPr>
                <a:t>※</a:t>
              </a:r>
              <a:r>
                <a:rPr lang="ko-KR" altLang="en-US" sz="900" dirty="0">
                  <a:latin typeface="+mn-ea"/>
                </a:rPr>
                <a:t>대상설비 </a:t>
              </a:r>
              <a:r>
                <a:rPr lang="en-US" altLang="ko-KR" sz="900" dirty="0">
                  <a:latin typeface="+mn-ea"/>
                </a:rPr>
                <a:t>: </a:t>
              </a:r>
              <a:r>
                <a:rPr lang="ko-KR" altLang="en-US" sz="900" dirty="0" err="1" smtClean="0">
                  <a:latin typeface="+mn-ea"/>
                </a:rPr>
                <a:t>파미</a:t>
              </a:r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70690" y="2209996"/>
            <a:ext cx="9296807" cy="939419"/>
            <a:chOff x="170690" y="2624311"/>
            <a:chExt cx="9296807" cy="939419"/>
          </a:xfrm>
        </p:grpSpPr>
        <p:sp>
          <p:nvSpPr>
            <p:cNvPr id="11" name="TextBox 10"/>
            <p:cNvSpPr txBox="1"/>
            <p:nvPr/>
          </p:nvSpPr>
          <p:spPr>
            <a:xfrm>
              <a:off x="170690" y="2624311"/>
              <a:ext cx="95891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latin typeface="+mn-ea"/>
                </a:rPr>
                <a:t>■ 목표</a:t>
              </a:r>
              <a:endParaRPr lang="en-US" altLang="ko-KR" b="1" dirty="0" smtClean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3347" y="2853279"/>
              <a:ext cx="9074150" cy="710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n-ea"/>
                </a:rPr>
                <a:t>1</a:t>
              </a:r>
              <a:r>
                <a:rPr lang="ko-KR" altLang="en-US" sz="1200" dirty="0">
                  <a:latin typeface="+mn-ea"/>
                </a:rPr>
                <a:t>단계</a:t>
              </a:r>
              <a:r>
                <a:rPr lang="en-US" altLang="ko-KR" sz="1200" dirty="0">
                  <a:latin typeface="+mn-ea"/>
                </a:rPr>
                <a:t>(~7</a:t>
              </a:r>
              <a:r>
                <a:rPr lang="ko-KR" altLang="en-US" sz="1200" dirty="0">
                  <a:latin typeface="+mn-ea"/>
                </a:rPr>
                <a:t>월</a:t>
              </a:r>
              <a:r>
                <a:rPr lang="en-US" altLang="ko-KR" sz="1200" dirty="0">
                  <a:latin typeface="+mn-ea"/>
                </a:rPr>
                <a:t>)</a:t>
              </a:r>
              <a:r>
                <a:rPr lang="ko-KR" altLang="en-US" sz="1200" dirty="0">
                  <a:latin typeface="+mn-ea"/>
                </a:rPr>
                <a:t> </a:t>
              </a:r>
              <a:r>
                <a:rPr lang="en-US" altLang="ko-KR" sz="1200" dirty="0">
                  <a:latin typeface="+mn-ea"/>
                </a:rPr>
                <a:t>: </a:t>
              </a:r>
              <a:r>
                <a:rPr lang="ko-KR" altLang="en-US" sz="1200" dirty="0">
                  <a:latin typeface="+mn-ea"/>
                </a:rPr>
                <a:t>테스트 라인 시범 적용 및 </a:t>
              </a:r>
              <a:r>
                <a:rPr lang="ko-KR" altLang="en-US" sz="1200" dirty="0" smtClean="0">
                  <a:latin typeface="+mn-ea"/>
                </a:rPr>
                <a:t>검증</a:t>
              </a:r>
              <a:endParaRPr lang="en-US" altLang="ko-KR" sz="12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+mn-ea"/>
                </a:rPr>
                <a:t>2</a:t>
              </a:r>
              <a:r>
                <a:rPr lang="ko-KR" altLang="en-US" sz="1200" dirty="0">
                  <a:latin typeface="+mn-ea"/>
                </a:rPr>
                <a:t>단계</a:t>
              </a:r>
              <a:r>
                <a:rPr lang="en-US" altLang="ko-KR" sz="1200" dirty="0">
                  <a:latin typeface="+mn-ea"/>
                </a:rPr>
                <a:t>(9</a:t>
              </a:r>
              <a:r>
                <a:rPr lang="ko-KR" altLang="en-US" sz="1200" dirty="0">
                  <a:latin typeface="+mn-ea"/>
                </a:rPr>
                <a:t>월</a:t>
              </a:r>
              <a:r>
                <a:rPr lang="en-US" altLang="ko-KR" sz="1200" dirty="0">
                  <a:latin typeface="+mn-ea"/>
                </a:rPr>
                <a:t>~)</a:t>
              </a:r>
              <a:r>
                <a:rPr lang="ko-KR" altLang="en-US" sz="1200" dirty="0">
                  <a:latin typeface="+mn-ea"/>
                </a:rPr>
                <a:t> </a:t>
              </a:r>
              <a:r>
                <a:rPr lang="en-US" altLang="ko-KR" sz="1200" dirty="0">
                  <a:latin typeface="+mn-ea"/>
                </a:rPr>
                <a:t>: </a:t>
              </a:r>
              <a:r>
                <a:rPr lang="ko-KR" altLang="en-US" sz="1200" dirty="0">
                  <a:latin typeface="+mn-ea"/>
                </a:rPr>
                <a:t>전 라인 수평 전개 후 </a:t>
              </a:r>
              <a:r>
                <a:rPr lang="ko-KR" altLang="en-US" sz="1200" dirty="0" err="1">
                  <a:latin typeface="+mn-ea"/>
                </a:rPr>
                <a:t>직행률</a:t>
              </a:r>
              <a:r>
                <a:rPr lang="ko-KR" altLang="en-US" sz="1200" dirty="0">
                  <a:latin typeface="+mn-ea"/>
                </a:rPr>
                <a:t> </a:t>
              </a:r>
              <a:r>
                <a:rPr lang="en-US" altLang="ko-KR" sz="1200" dirty="0">
                  <a:latin typeface="+mn-ea"/>
                </a:rPr>
                <a:t>2% </a:t>
              </a:r>
              <a:r>
                <a:rPr lang="ko-KR" altLang="en-US" sz="1200" dirty="0">
                  <a:latin typeface="+mn-ea"/>
                </a:rPr>
                <a:t>향상</a:t>
              </a:r>
              <a:endParaRPr lang="en-US" altLang="ko-KR" sz="1200" dirty="0">
                <a:latin typeface="+mn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550453" y="880558"/>
            <a:ext cx="3057005" cy="2443845"/>
            <a:chOff x="5321963" y="1544700"/>
            <a:chExt cx="4068873" cy="3252757"/>
          </a:xfrm>
        </p:grpSpPr>
        <p:grpSp>
          <p:nvGrpSpPr>
            <p:cNvPr id="14" name="그룹 13"/>
            <p:cNvGrpSpPr/>
            <p:nvPr/>
          </p:nvGrpSpPr>
          <p:grpSpPr>
            <a:xfrm>
              <a:off x="5962147" y="1544700"/>
              <a:ext cx="3428689" cy="3252757"/>
              <a:chOff x="6306290" y="3225093"/>
              <a:chExt cx="3428689" cy="3252757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6306290" y="3225093"/>
                <a:ext cx="3428689" cy="2908461"/>
                <a:chOff x="6230090" y="3206043"/>
                <a:chExt cx="3428689" cy="2908461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30090" y="3206043"/>
                  <a:ext cx="3428689" cy="2908461"/>
                </a:xfrm>
                <a:prstGeom prst="rect">
                  <a:avLst/>
                </a:prstGeom>
              </p:spPr>
            </p:pic>
            <p:sp>
              <p:nvSpPr>
                <p:cNvPr id="21" name="직사각형 20"/>
                <p:cNvSpPr/>
                <p:nvPr/>
              </p:nvSpPr>
              <p:spPr>
                <a:xfrm>
                  <a:off x="6300788" y="3248025"/>
                  <a:ext cx="3195637" cy="95250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7858125" y="3385258"/>
                  <a:ext cx="147638" cy="2553580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111509" y="6139888"/>
                <a:ext cx="1818252" cy="337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&lt; PCB AOI</a:t>
                </a:r>
                <a:r>
                  <a:rPr lang="ko-KR" altLang="en-US" sz="1050" dirty="0" smtClean="0"/>
                  <a:t>검사화면 </a:t>
                </a:r>
                <a:r>
                  <a:rPr lang="en-US" altLang="ko-KR" sz="1050" dirty="0" smtClean="0"/>
                  <a:t>&gt;</a:t>
                </a:r>
                <a:endParaRPr lang="ko-KR" altLang="en-US" sz="105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321963" y="3797843"/>
              <a:ext cx="1604326" cy="788610"/>
              <a:chOff x="5275835" y="5474801"/>
              <a:chExt cx="1604326" cy="788610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5835" y="5474801"/>
                <a:ext cx="787875" cy="787875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2286" y="5475536"/>
                <a:ext cx="787875" cy="787875"/>
              </a:xfrm>
              <a:prstGeom prst="rect">
                <a:avLst/>
              </a:prstGeom>
            </p:spPr>
          </p:pic>
        </p:grpSp>
      </p:grpSp>
      <p:sp>
        <p:nvSpPr>
          <p:cNvPr id="23" name="TextBox 22"/>
          <p:cNvSpPr txBox="1"/>
          <p:nvPr/>
        </p:nvSpPr>
        <p:spPr>
          <a:xfrm>
            <a:off x="170690" y="3116923"/>
            <a:ext cx="1420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>
                <a:latin typeface="+mn-ea"/>
              </a:rPr>
              <a:t>■ 개선방안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5755" y="5132919"/>
            <a:ext cx="8879724" cy="1645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755" y="3500676"/>
            <a:ext cx="8879724" cy="157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327838" y="3839048"/>
            <a:ext cx="7674648" cy="1172060"/>
            <a:chOff x="1631026" y="3908580"/>
            <a:chExt cx="7674648" cy="1172060"/>
          </a:xfrm>
        </p:grpSpPr>
        <p:sp>
          <p:nvSpPr>
            <p:cNvPr id="27" name="직사각형 26"/>
            <p:cNvSpPr/>
            <p:nvPr/>
          </p:nvSpPr>
          <p:spPr>
            <a:xfrm>
              <a:off x="1631026" y="4215382"/>
              <a:ext cx="1515534" cy="338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AOI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검사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46092" y="3908580"/>
              <a:ext cx="1515534" cy="338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양품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46092" y="4490753"/>
              <a:ext cx="1515534" cy="338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불량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72257" y="4490752"/>
              <a:ext cx="1515534" cy="3380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작업자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육안검사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1" name="직선 화살표 연결선 30"/>
            <p:cNvCxnSpPr>
              <a:stCxn id="27" idx="3"/>
              <a:endCxn id="28" idx="1"/>
            </p:cNvCxnSpPr>
            <p:nvPr/>
          </p:nvCxnSpPr>
          <p:spPr>
            <a:xfrm flipV="1">
              <a:off x="3146560" y="4062277"/>
              <a:ext cx="499532" cy="33748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7" idx="3"/>
              <a:endCxn id="29" idx="1"/>
            </p:cNvCxnSpPr>
            <p:nvPr/>
          </p:nvCxnSpPr>
          <p:spPr>
            <a:xfrm>
              <a:off x="3146560" y="4370650"/>
              <a:ext cx="499532" cy="3029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9" idx="3"/>
              <a:endCxn id="30" idx="1"/>
            </p:cNvCxnSpPr>
            <p:nvPr/>
          </p:nvCxnSpPr>
          <p:spPr>
            <a:xfrm flipV="1">
              <a:off x="5161626" y="4659789"/>
              <a:ext cx="410631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0" idx="3"/>
              <a:endCxn id="35" idx="1"/>
            </p:cNvCxnSpPr>
            <p:nvPr/>
          </p:nvCxnSpPr>
          <p:spPr>
            <a:xfrm flipV="1">
              <a:off x="7087791" y="4406155"/>
              <a:ext cx="702349" cy="25363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7790140" y="4237118"/>
              <a:ext cx="1515534" cy="338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가성불량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양품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790140" y="4742566"/>
              <a:ext cx="1515534" cy="338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불량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7" name="직선 화살표 연결선 36"/>
            <p:cNvCxnSpPr>
              <a:stCxn id="30" idx="3"/>
              <a:endCxn id="36" idx="1"/>
            </p:cNvCxnSpPr>
            <p:nvPr/>
          </p:nvCxnSpPr>
          <p:spPr>
            <a:xfrm>
              <a:off x="7087791" y="4647199"/>
              <a:ext cx="702349" cy="27699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58654" y="3546459"/>
            <a:ext cx="64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AS-IS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3081" y="3539057"/>
            <a:ext cx="2316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AOI</a:t>
            </a:r>
            <a:r>
              <a:rPr lang="ko-KR" altLang="en-US" sz="1100" b="1" dirty="0" smtClean="0">
                <a:latin typeface="+mn-ea"/>
              </a:rPr>
              <a:t>검사 불량 제품 육안검사 진행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654" y="5174630"/>
            <a:ext cx="64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TO-BE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3081" y="5174630"/>
            <a:ext cx="2831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</a:rPr>
              <a:t>딥러닝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모델을 통한 육안검사 판정 자동화</a:t>
            </a:r>
            <a:endParaRPr lang="en-US" altLang="ko-KR" sz="1100" b="1" dirty="0" smtClean="0">
              <a:latin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327838" y="5505532"/>
            <a:ext cx="7674648" cy="1172060"/>
            <a:chOff x="1517579" y="5440416"/>
            <a:chExt cx="7674648" cy="1172060"/>
          </a:xfrm>
        </p:grpSpPr>
        <p:sp>
          <p:nvSpPr>
            <p:cNvPr id="43" name="직사각형 42"/>
            <p:cNvSpPr/>
            <p:nvPr/>
          </p:nvSpPr>
          <p:spPr>
            <a:xfrm>
              <a:off x="5458810" y="6022588"/>
              <a:ext cx="1515534" cy="3380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분류 모델</a:t>
              </a:r>
              <a:endParaRPr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517579" y="5440416"/>
              <a:ext cx="7674648" cy="1172060"/>
              <a:chOff x="1517579" y="5440416"/>
              <a:chExt cx="7674648" cy="117206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517579" y="5747218"/>
                <a:ext cx="1515534" cy="3380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+mn-ea"/>
                  </a:rPr>
                  <a:t>AOI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n-ea"/>
                  </a:rPr>
                  <a:t>검사</a:t>
                </a:r>
                <a:endParaRPr lang="en-US" altLang="ko-KR" sz="11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532645" y="5440416"/>
                <a:ext cx="1515534" cy="3380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  <a:latin typeface="+mn-ea"/>
                  </a:rPr>
                  <a:t>양품</a:t>
                </a:r>
                <a:endParaRPr lang="en-US" altLang="ko-KR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532645" y="6022589"/>
                <a:ext cx="1515534" cy="3380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+mn-ea"/>
                  </a:rPr>
                  <a:t>불량</a:t>
                </a:r>
                <a:endParaRPr lang="en-US" altLang="ko-KR" sz="11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48" name="직선 화살표 연결선 47"/>
              <p:cNvCxnSpPr>
                <a:stCxn id="45" idx="3"/>
                <a:endCxn id="46" idx="1"/>
              </p:cNvCxnSpPr>
              <p:nvPr/>
            </p:nvCxnSpPr>
            <p:spPr>
              <a:xfrm flipV="1">
                <a:off x="3033113" y="5594113"/>
                <a:ext cx="499532" cy="33748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45" idx="3"/>
                <a:endCxn id="47" idx="1"/>
              </p:cNvCxnSpPr>
              <p:nvPr/>
            </p:nvCxnSpPr>
            <p:spPr>
              <a:xfrm>
                <a:off x="3033113" y="5902486"/>
                <a:ext cx="499532" cy="30290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>
                <a:stCxn id="47" idx="3"/>
                <a:endCxn id="43" idx="1"/>
              </p:cNvCxnSpPr>
              <p:nvPr/>
            </p:nvCxnSpPr>
            <p:spPr>
              <a:xfrm flipV="1">
                <a:off x="5048179" y="6191625"/>
                <a:ext cx="410631" cy="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43" idx="3"/>
                <a:endCxn id="52" idx="1"/>
              </p:cNvCxnSpPr>
              <p:nvPr/>
            </p:nvCxnSpPr>
            <p:spPr>
              <a:xfrm flipV="1">
                <a:off x="6974344" y="5937991"/>
                <a:ext cx="702349" cy="25363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/>
              <p:cNvSpPr/>
              <p:nvPr/>
            </p:nvSpPr>
            <p:spPr>
              <a:xfrm>
                <a:off x="7676693" y="5768954"/>
                <a:ext cx="1515534" cy="3380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+mn-ea"/>
                  </a:rPr>
                  <a:t>가성불량</a:t>
                </a:r>
                <a:endParaRPr lang="en-US" altLang="ko-KR" sz="11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n-ea"/>
                  </a:rPr>
                  <a:t>양품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676693" y="6274402"/>
                <a:ext cx="1515534" cy="3380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+mn-ea"/>
                  </a:rPr>
                  <a:t>불량</a:t>
                </a:r>
                <a:endParaRPr lang="en-US" altLang="ko-KR" sz="11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54" name="직선 화살표 연결선 53"/>
              <p:cNvCxnSpPr>
                <a:stCxn id="43" idx="3"/>
                <a:endCxn id="53" idx="1"/>
              </p:cNvCxnSpPr>
              <p:nvPr/>
            </p:nvCxnSpPr>
            <p:spPr>
              <a:xfrm>
                <a:off x="6974344" y="6179035"/>
                <a:ext cx="702349" cy="27699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3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888</Words>
  <Application>Microsoft Office PowerPoint</Application>
  <PresentationFormat>A4 용지(210x297mm)</PresentationFormat>
  <Paragraphs>226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Big data 기반 AI를 활용한 스마트 공장구축</vt:lpstr>
      <vt:lpstr>1) 데이터 수집 프로그램 2) 실시간 생산현황 모니터링 시스템 3) 종합 디버깅 운영실 4) 설비간 인터페이스 시스템 5) 딥러닝을 활용한 가성불량 분류 모델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딥러닝을 활용한 공정 개선</dc:title>
  <dc:creator>정보라</dc:creator>
  <cp:lastModifiedBy>Dell</cp:lastModifiedBy>
  <cp:revision>85</cp:revision>
  <cp:lastPrinted>2020-07-13T02:19:34Z</cp:lastPrinted>
  <dcterms:created xsi:type="dcterms:W3CDTF">2020-07-10T06:27:02Z</dcterms:created>
  <dcterms:modified xsi:type="dcterms:W3CDTF">2020-08-18T05:28:29Z</dcterms:modified>
</cp:coreProperties>
</file>