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6" r:id="rId5"/>
    <p:sldId id="267" r:id="rId6"/>
    <p:sldId id="278" r:id="rId7"/>
    <p:sldId id="279" r:id="rId8"/>
    <p:sldId id="280" r:id="rId9"/>
    <p:sldId id="266" r:id="rId10"/>
    <p:sldId id="281" r:id="rId11"/>
    <p:sldId id="282" r:id="rId12"/>
    <p:sldId id="277" r:id="rId13"/>
    <p:sldId id="28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83100" autoAdjust="0"/>
  </p:normalViewPr>
  <p:slideViewPr>
    <p:cSldViewPr snapToGrid="0" showGuides="1">
      <p:cViewPr varScale="1">
        <p:scale>
          <a:sx n="66" d="100"/>
          <a:sy n="66" d="100"/>
        </p:scale>
        <p:origin x="66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8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7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7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4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13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(9.1~8.4)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79514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열기와 닫기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584729" y="730608"/>
            <a:ext cx="4490763" cy="763302"/>
            <a:chOff x="6796429" y="1608522"/>
            <a:chExt cx="4490763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팽창과 침식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A8894-FD45-493F-E9F8-02732171F264}"/>
                </a:ext>
              </a:extLst>
            </p:cNvPr>
            <p:cNvSpPr txBox="1"/>
            <p:nvPr/>
          </p:nvSpPr>
          <p:spPr>
            <a:xfrm>
              <a:off x="6800066" y="2064047"/>
              <a:ext cx="4487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팽창은 영상의 성분을 확대시키고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침식은 축소시킨다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D93A3E-1B7F-E736-FB69-051E08F3A859}"/>
              </a:ext>
            </a:extLst>
          </p:cNvPr>
          <p:cNvGrpSpPr/>
          <p:nvPr/>
        </p:nvGrpSpPr>
        <p:grpSpPr>
          <a:xfrm>
            <a:off x="4584729" y="1839742"/>
            <a:ext cx="7084422" cy="978745"/>
            <a:chOff x="6796429" y="1608522"/>
            <a:chExt cx="7084422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904CA-51C6-D370-A460-8EB64788D0C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C98DB-31B5-6705-755E-3143BF7FAEC6}"/>
                </a:ext>
              </a:extLst>
            </p:cNvPr>
            <p:cNvSpPr txBox="1"/>
            <p:nvPr/>
          </p:nvSpPr>
          <p:spPr>
            <a:xfrm>
              <a:off x="6800066" y="2064047"/>
              <a:ext cx="70807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객체의 윤곽을 부드럽게 만들고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좁은 지협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지역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끊고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가느다란 돌출부를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동일한 구조요소로 침식 후 팽창시키는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583A1D-287A-8DE5-502B-921BB50E1B97}"/>
              </a:ext>
            </a:extLst>
          </p:cNvPr>
          <p:cNvGrpSpPr/>
          <p:nvPr/>
        </p:nvGrpSpPr>
        <p:grpSpPr>
          <a:xfrm>
            <a:off x="4584729" y="3164320"/>
            <a:ext cx="7597382" cy="978745"/>
            <a:chOff x="6796429" y="1608522"/>
            <a:chExt cx="7597382" cy="9787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1A2B0-891E-825C-B1BC-E27F31052DE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닫기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AFC397-1E64-A7C4-2B1C-81D5922EC2A2}"/>
                </a:ext>
              </a:extLst>
            </p:cNvPr>
            <p:cNvSpPr txBox="1"/>
            <p:nvPr/>
          </p:nvSpPr>
          <p:spPr>
            <a:xfrm>
              <a:off x="6800066" y="2064047"/>
              <a:ext cx="7593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윤곽의 좁은 끊김과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길고 가는 틈을 메우고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붙이고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작은 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제거하고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간극을 채운다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윤곽이 부드러워지며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동일한 구조요소로 팽창 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침식시키는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8E94C-35DA-4E07-66CA-70962A24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29" y="4255545"/>
            <a:ext cx="2638433" cy="260245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7F4131-0B67-1648-C6B9-61163C5A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276" y="4255545"/>
            <a:ext cx="2638433" cy="260245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968F8-9BE1-28F0-AC8F-E5F29F25A595}"/>
              </a:ext>
            </a:extLst>
          </p:cNvPr>
          <p:cNvSpPr txBox="1"/>
          <p:nvPr/>
        </p:nvSpPr>
        <p:spPr>
          <a:xfrm>
            <a:off x="4941181" y="431096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구조요소가 집합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안을 굴러다니는 범위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26D34-FE28-82E5-D030-821A6E461F91}"/>
              </a:ext>
            </a:extLst>
          </p:cNvPr>
          <p:cNvSpPr txBox="1"/>
          <p:nvPr/>
        </p:nvSpPr>
        <p:spPr>
          <a:xfrm>
            <a:off x="8112728" y="4310960"/>
            <a:ext cx="192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구조요소가 집합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밖을 굴러다니는 범위</a:t>
            </a:r>
          </a:p>
        </p:txBody>
      </p:sp>
    </p:spTree>
    <p:extLst>
      <p:ext uri="{BB962C8B-B14F-4D97-AF65-F5344CB8AC3E}">
        <p14:creationId xmlns:p14="http://schemas.microsoft.com/office/powerpoint/2010/main" val="38341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열기와 닫기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622829" y="121069"/>
            <a:ext cx="4975145" cy="1006445"/>
            <a:chOff x="6796429" y="1608522"/>
            <a:chExt cx="4975145" cy="10064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쌍대성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0A8894-FD45-493F-E9F8-02732171F264}"/>
                    </a:ext>
                  </a:extLst>
                </p:cNvPr>
                <p:cNvSpPr txBox="1"/>
                <p:nvPr/>
              </p:nvSpPr>
              <p:spPr>
                <a:xfrm>
                  <a:off x="6796429" y="2064047"/>
                  <a:ext cx="4975145" cy="550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열기와 닫기는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잡합의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상보와 반사에 대해 서로 반대이다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ea typeface="KoPub돋움체 Light" panose="00000300000000000000" pitchFamily="2" charset="-127"/>
                    </a:rPr>
                    <a:t>닫기 연산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𝐴</m:t>
                          </m:r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 ∙</m:t>
                          </m:r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𝑐</m:t>
                          </m:r>
                        </m:sup>
                      </m:sSup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0" i="1" smtClean="0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열기 연산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(</m:t>
                          </m:r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𝐴</m:t>
                          </m:r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 ○ </m:t>
                          </m:r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𝑐</m:t>
                          </m:r>
                        </m:sup>
                      </m:sSup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KoPub돋움체 Light" panose="00000300000000000000" pitchFamily="2" charset="-127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n>
                                    <a:solidFill>
                                      <a:srgbClr val="4C4747">
                                        <a:alpha val="20000"/>
                                      </a:srgbClr>
                                    </a:solidFill>
                                  </a:ln>
                                  <a:solidFill>
                                    <a:srgbClr val="4C474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a14:m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0A8894-FD45-493F-E9F8-02732171F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429" y="2064047"/>
                  <a:ext cx="4975145" cy="550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136BCE-1C3D-B50A-2346-616E6F50A677}"/>
              </a:ext>
            </a:extLst>
          </p:cNvPr>
          <p:cNvGrpSpPr/>
          <p:nvPr/>
        </p:nvGrpSpPr>
        <p:grpSpPr>
          <a:xfrm>
            <a:off x="4622829" y="1325666"/>
            <a:ext cx="5930259" cy="1220030"/>
            <a:chOff x="6796429" y="1608522"/>
            <a:chExt cx="5930259" cy="12200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26C0DA-3517-45EA-DB5F-8ED81F63AD59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공통 특성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C1DD36-D262-B499-6410-9A589565782A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5926622" cy="764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연산의 결과는 부분집합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(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부영상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)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가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D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부분집합이면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에 대한 연산의 결과도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D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부분 집합이다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𝐴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○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)○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𝐴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○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(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𝐴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∙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)∙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𝐴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∙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𝐵</m:t>
                      </m:r>
                    </m:oMath>
                  </a14:m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C1DD36-D262-B499-6410-9A5895657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5926622" cy="7645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724838-D1CE-CF61-42DA-9E741B74D109}"/>
              </a:ext>
            </a:extLst>
          </p:cNvPr>
          <p:cNvSpPr txBox="1"/>
          <p:nvPr/>
        </p:nvSpPr>
        <p:spPr>
          <a:xfrm>
            <a:off x="4622829" y="2462611"/>
            <a:ext cx="5779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3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번으로부터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열기 또는 닫기 연산은 반복 적용이 효과가 없다는 것을 알 수 있다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4E06F2-B85D-08BF-F937-40A053B0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30" y="2927249"/>
            <a:ext cx="5779146" cy="18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A86A7AA-C006-8253-56BC-3E2E327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30" y="4875239"/>
            <a:ext cx="5779146" cy="18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78D97B5-066E-3FA5-F407-DE451603C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4953"/>
          <a:stretch/>
        </p:blipFill>
        <p:spPr bwMode="auto">
          <a:xfrm>
            <a:off x="960681" y="3868449"/>
            <a:ext cx="3376612" cy="24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DBEAB5E2-9666-4A56-610A-46C7E728C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40" r="50000" b="12769"/>
          <a:stretch/>
        </p:blipFill>
        <p:spPr bwMode="auto">
          <a:xfrm>
            <a:off x="6402801" y="2927249"/>
            <a:ext cx="2903815" cy="1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7A6694AF-1BAF-5D72-2F18-38CDCC424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4840" b="12769"/>
          <a:stretch/>
        </p:blipFill>
        <p:spPr bwMode="auto">
          <a:xfrm>
            <a:off x="6402801" y="4809650"/>
            <a:ext cx="2903815" cy="1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적중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비적중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변환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96939" y="1050511"/>
              <a:ext cx="181011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89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369833" cy="1163374"/>
            <a:chOff x="960681" y="2615402"/>
            <a:chExt cx="336983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369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적중</a:t>
              </a:r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비적중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기초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622829" y="177185"/>
            <a:ext cx="4959563" cy="763302"/>
            <a:chOff x="6796429" y="1608522"/>
            <a:chExt cx="4959563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A8894-FD45-493F-E9F8-02732171F264}"/>
                </a:ext>
              </a:extLst>
            </p:cNvPr>
            <p:cNvSpPr txBox="1"/>
            <p:nvPr/>
          </p:nvSpPr>
          <p:spPr>
            <a:xfrm>
              <a:off x="6796429" y="2064047"/>
              <a:ext cx="4959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(hit-or-miss)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변환은 모양 검출을 위한 도구이다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4EBC9D-4388-D771-9370-8EC06037FD14}"/>
              </a:ext>
            </a:extLst>
          </p:cNvPr>
          <p:cNvGrpSpPr/>
          <p:nvPr/>
        </p:nvGrpSpPr>
        <p:grpSpPr>
          <a:xfrm>
            <a:off x="4622829" y="2124203"/>
            <a:ext cx="6848350" cy="763302"/>
            <a:chOff x="6796429" y="1608522"/>
            <a:chExt cx="6848350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D35AA-FEB8-F2A1-A8EC-EB02837727C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C7462C-0441-9D3D-30DE-D8C050D2ABD5}"/>
                </a:ext>
              </a:extLst>
            </p:cNvPr>
            <p:cNvSpPr txBox="1"/>
            <p:nvPr/>
          </p:nvSpPr>
          <p:spPr>
            <a:xfrm>
              <a:off x="6796429" y="2064047"/>
              <a:ext cx="6848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일정한 패턴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조합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검출할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경우 간단한 침식처럼 동작한다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5BD174-AB22-5C82-2448-A60F30473962}"/>
              </a:ext>
            </a:extLst>
          </p:cNvPr>
          <p:cNvGrpSpPr/>
          <p:nvPr/>
        </p:nvGrpSpPr>
        <p:grpSpPr>
          <a:xfrm>
            <a:off x="4622829" y="1112259"/>
            <a:ext cx="7377341" cy="763302"/>
            <a:chOff x="6796429" y="1608522"/>
            <a:chExt cx="7377341" cy="76330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B4107F-6FB2-1229-36D0-505D4A44212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D70353-6EEF-3961-F3DD-034B16760CD7}"/>
                </a:ext>
              </a:extLst>
            </p:cNvPr>
            <p:cNvSpPr txBox="1"/>
            <p:nvPr/>
          </p:nvSpPr>
          <p:spPr>
            <a:xfrm>
              <a:off x="6796429" y="2064047"/>
              <a:ext cx="7377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객체에 관한 구조 요소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배경과 관련된 구조 요소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사용하여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안에서 모양을 검출한다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F81936F-1ED0-E9FF-D93B-463A9149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53"/>
          <a:stretch/>
        </p:blipFill>
        <p:spPr>
          <a:xfrm>
            <a:off x="4622830" y="3101434"/>
            <a:ext cx="4507242" cy="22691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B0E0C-F30B-2540-5D3F-0001F52A28E4}"/>
              </a:ext>
            </a:extLst>
          </p:cNvPr>
          <p:cNvSpPr/>
          <p:nvPr/>
        </p:nvSpPr>
        <p:spPr>
          <a:xfrm>
            <a:off x="4622829" y="3127093"/>
            <a:ext cx="1937628" cy="1904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47241B-D4AF-7283-DD15-8D970041548C}"/>
              </a:ext>
            </a:extLst>
          </p:cNvPr>
          <p:cNvSpPr/>
          <p:nvPr/>
        </p:nvSpPr>
        <p:spPr>
          <a:xfrm>
            <a:off x="7192443" y="3127093"/>
            <a:ext cx="1937628" cy="19048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26AD0-4C9E-3D31-A75B-A04C653E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913" y="3068606"/>
            <a:ext cx="7665087" cy="378939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C332ED1-6046-EC5D-332C-FC8DF52A9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51" r="150"/>
          <a:stretch/>
        </p:blipFill>
        <p:spPr>
          <a:xfrm>
            <a:off x="3755661" y="3036299"/>
            <a:ext cx="3251200" cy="38075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413E47-0294-A8B6-668A-33958E5DB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116"/>
          <a:stretch/>
        </p:blipFill>
        <p:spPr>
          <a:xfrm>
            <a:off x="8713761" y="3040295"/>
            <a:ext cx="3478239" cy="381770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017C6D-E5FF-8416-F1FB-F3381AFDD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12" r="433"/>
          <a:stretch/>
        </p:blipFill>
        <p:spPr>
          <a:xfrm>
            <a:off x="6931621" y="3040295"/>
            <a:ext cx="5260380" cy="3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7426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1661351" cy="923330"/>
            <a:chOff x="1012875" y="3615397"/>
            <a:chExt cx="1661351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2520560" cy="923330"/>
            <a:chOff x="1012875" y="3615397"/>
            <a:chExt cx="2520560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열기와 닫기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2520560" cy="923330"/>
            <a:chOff x="1012875" y="3615397"/>
            <a:chExt cx="252056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침식과 팽창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BC70AE-BE32-D019-9FEA-4702A2C9D333}"/>
              </a:ext>
            </a:extLst>
          </p:cNvPr>
          <p:cNvGrpSpPr/>
          <p:nvPr/>
        </p:nvGrpSpPr>
        <p:grpSpPr>
          <a:xfrm>
            <a:off x="5241830" y="5077336"/>
            <a:ext cx="3139320" cy="923330"/>
            <a:chOff x="1012875" y="3615397"/>
            <a:chExt cx="3139320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1A594E-9CC3-B22B-22DE-98EC3DF3BEEC}"/>
                </a:ext>
              </a:extLst>
            </p:cNvPr>
            <p:cNvSpPr txBox="1"/>
            <p:nvPr/>
          </p:nvSpPr>
          <p:spPr>
            <a:xfrm>
              <a:off x="1012875" y="3615397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5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0F363F-6F42-A7C4-1A8B-13220FD8D428}"/>
                </a:ext>
              </a:extLst>
            </p:cNvPr>
            <p:cNvSpPr txBox="1"/>
            <p:nvPr/>
          </p:nvSpPr>
          <p:spPr>
            <a:xfrm>
              <a:off x="1976599" y="3877007"/>
              <a:ext cx="2175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적중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비적중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957055" y="3252739"/>
            <a:ext cx="1569661" cy="2121639"/>
            <a:chOff x="10166877" y="3843583"/>
            <a:chExt cx="156966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10166877" y="3843583"/>
              <a:ext cx="15696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서론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005403" cy="1163374"/>
            <a:chOff x="960681" y="2615402"/>
            <a:chExt cx="100540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서론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584729" y="664857"/>
            <a:ext cx="4131690" cy="763302"/>
            <a:chOff x="6796429" y="1608522"/>
            <a:chExt cx="4131690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집합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4128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수학적 형태학의 집합은 영상의 객체를 나타낸다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62CE0B-C9A1-4D34-93EC-0B4B90574F2B}"/>
              </a:ext>
            </a:extLst>
          </p:cNvPr>
          <p:cNvGrpSpPr/>
          <p:nvPr/>
        </p:nvGrpSpPr>
        <p:grpSpPr>
          <a:xfrm>
            <a:off x="4584729" y="2149492"/>
            <a:ext cx="7159763" cy="763302"/>
            <a:chOff x="6796429" y="1608522"/>
            <a:chExt cx="7159763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766B0C-76A3-134A-2214-B7CEDBD0547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구조 요소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1F30F8-D51E-520A-932B-8C33A729F867}"/>
                </a:ext>
              </a:extLst>
            </p:cNvPr>
            <p:cNvSpPr txBox="1"/>
            <p:nvPr/>
          </p:nvSpPr>
          <p:spPr>
            <a:xfrm>
              <a:off x="6800066" y="2064047"/>
              <a:ext cx="7156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작은 집합 또는 부영상으로서 관심특성에 관한 탐구 대상 영상을 위한 조사에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956118-EA35-7418-C4C5-6B86A7052CD8}"/>
              </a:ext>
            </a:extLst>
          </p:cNvPr>
          <p:cNvGrpSpPr/>
          <p:nvPr/>
        </p:nvGrpSpPr>
        <p:grpSpPr>
          <a:xfrm>
            <a:off x="4584729" y="3586795"/>
            <a:ext cx="7371360" cy="978745"/>
            <a:chOff x="6796429" y="1608522"/>
            <a:chExt cx="7371360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0252E8-0755-9A2B-CE75-5C6DCFD89FB5}"/>
                </a:ext>
              </a:extLst>
            </p:cNvPr>
            <p:cNvSpPr txBox="1"/>
            <p:nvPr/>
          </p:nvSpPr>
          <p:spPr>
            <a:xfrm>
              <a:off x="6796429" y="1608522"/>
              <a:ext cx="2483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영상처리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구조 요소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E964AB-24A1-4EDC-AB82-A48C4A5DEBA8}"/>
                </a:ext>
              </a:extLst>
            </p:cNvPr>
            <p:cNvSpPr txBox="1"/>
            <p:nvPr/>
          </p:nvSpPr>
          <p:spPr>
            <a:xfrm>
              <a:off x="6800066" y="2064047"/>
              <a:ext cx="7367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영상처리에서 구조 요소는 직각사각형 배열이어야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직각사각형이 아니라면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 배경요소들을 추가하여 구조 요소를 직각사각형으로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6A71B5-E7AE-DB2C-98B7-22604680D268}"/>
              </a:ext>
            </a:extLst>
          </p:cNvPr>
          <p:cNvGrpSpPr/>
          <p:nvPr/>
        </p:nvGrpSpPr>
        <p:grpSpPr>
          <a:xfrm>
            <a:off x="4584729" y="5244905"/>
            <a:ext cx="4920368" cy="978745"/>
            <a:chOff x="6796429" y="1608522"/>
            <a:chExt cx="4920368" cy="9787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C298FF-FFEB-623D-0FE5-ABB01BCF8DF9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배경 경계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1CCE87-2DFB-6FFE-6515-D3E83EE123ED}"/>
                </a:ext>
              </a:extLst>
            </p:cNvPr>
            <p:cNvSpPr txBox="1"/>
            <p:nvPr/>
          </p:nvSpPr>
          <p:spPr>
            <a:xfrm>
              <a:off x="6800066" y="2064047"/>
              <a:ext cx="4916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요소의 원점이 원래 집합의 경계에 있을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전체 구조 요소가 놓일 수 있을 정도의 크기로 만들어 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74761-F8BC-8545-4D60-CE099980D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0"/>
          <a:stretch/>
        </p:blipFill>
        <p:spPr bwMode="auto">
          <a:xfrm>
            <a:off x="4638562" y="0"/>
            <a:ext cx="7553437" cy="68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침식과 팽창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침식과 팽창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584729" y="396852"/>
            <a:ext cx="7382580" cy="763302"/>
            <a:chOff x="6796429" y="1608522"/>
            <a:chExt cx="7382580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A8894-FD45-493F-E9F8-02732171F264}"/>
                </a:ext>
              </a:extLst>
            </p:cNvPr>
            <p:cNvSpPr txBox="1"/>
            <p:nvPr/>
          </p:nvSpPr>
          <p:spPr>
            <a:xfrm>
              <a:off x="6800066" y="2064047"/>
              <a:ext cx="7378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의한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침식은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z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의해 이동된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포함되는 모든 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z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집합이다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2963D-61A9-3FAD-C4C8-B720F344170E}"/>
                  </a:ext>
                </a:extLst>
              </p:cNvPr>
              <p:cNvSpPr txBox="1"/>
              <p:nvPr/>
            </p:nvSpPr>
            <p:spPr>
              <a:xfrm>
                <a:off x="4584729" y="1215569"/>
                <a:ext cx="4917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}={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∅ 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2963D-61A9-3FAD-C4C8-B720F3441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29" y="1215569"/>
                <a:ext cx="4917757" cy="276999"/>
              </a:xfrm>
              <a:prstGeom prst="rect">
                <a:avLst/>
              </a:prstGeom>
              <a:blipFill>
                <a:blip r:embed="rId3"/>
                <a:stretch>
                  <a:fillRect l="-372" r="-1115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3A611CB-B009-BD60-D823-13E4E87E07A8}"/>
              </a:ext>
            </a:extLst>
          </p:cNvPr>
          <p:cNvSpPr/>
          <p:nvPr/>
        </p:nvSpPr>
        <p:spPr>
          <a:xfrm>
            <a:off x="4860131" y="1272699"/>
            <a:ext cx="198859" cy="1988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663E92-6127-E2E0-270E-0485FFFE46BB}"/>
              </a:ext>
            </a:extLst>
          </p:cNvPr>
          <p:cNvGrpSpPr/>
          <p:nvPr/>
        </p:nvGrpSpPr>
        <p:grpSpPr>
          <a:xfrm>
            <a:off x="4584729" y="1839071"/>
            <a:ext cx="7042743" cy="978745"/>
            <a:chOff x="6796429" y="1608522"/>
            <a:chExt cx="7042743" cy="9787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C69ABF-3BCE-45EA-AA86-4EAAFC577C51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70D3A9-2DD8-B614-FF6C-C870371A2005}"/>
                </a:ext>
              </a:extLst>
            </p:cNvPr>
            <p:cNvSpPr txBox="1"/>
            <p:nvPr/>
          </p:nvSpPr>
          <p:spPr>
            <a:xfrm>
              <a:off x="6800066" y="2064047"/>
              <a:ext cx="7039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요소를 지나는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원점의 모든 좌표 집합을 표현함으로써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크기가 작아진다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면에서 선이 되기도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BFFFCFD-5A8F-08CB-B579-854A81884385}"/>
              </a:ext>
            </a:extLst>
          </p:cNvPr>
          <p:cNvGrpSpPr/>
          <p:nvPr/>
        </p:nvGrpSpPr>
        <p:grpSpPr>
          <a:xfrm>
            <a:off x="4584729" y="3164320"/>
            <a:ext cx="5223336" cy="978745"/>
            <a:chOff x="6796429" y="1608522"/>
            <a:chExt cx="5223336" cy="97874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B1E615-B0BB-DAE2-8AC9-4265F37B8EE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34479C-201F-9C3E-E6FE-8A0F9A1F4C4C}"/>
                </a:ext>
              </a:extLst>
            </p:cNvPr>
            <p:cNvSpPr txBox="1"/>
            <p:nvPr/>
          </p:nvSpPr>
          <p:spPr>
            <a:xfrm>
              <a:off x="6800066" y="2064047"/>
              <a:ext cx="5219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영상의 객체를 축소 또는 가늘게 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요소보다 작은 영상의 디테일들을 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8F39EB-8C2E-3CB4-062B-0D3C6D2FC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91"/>
          <a:stretch/>
        </p:blipFill>
        <p:spPr bwMode="auto">
          <a:xfrm>
            <a:off x="4584729" y="4198480"/>
            <a:ext cx="5509042" cy="2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3D527AB-3042-4937-77BF-C0C82026D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16" r="54257" b="4475"/>
          <a:stretch/>
        </p:blipFill>
        <p:spPr bwMode="auto">
          <a:xfrm>
            <a:off x="4584729" y="4198479"/>
            <a:ext cx="2520014" cy="26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침식과 팽창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584729" y="396852"/>
            <a:ext cx="6746188" cy="978745"/>
            <a:chOff x="6796429" y="1608522"/>
            <a:chExt cx="6746188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A8894-FD45-493F-E9F8-02732171F264}"/>
                </a:ext>
              </a:extLst>
            </p:cNvPr>
            <p:cNvSpPr txBox="1"/>
            <p:nvPr/>
          </p:nvSpPr>
          <p:spPr>
            <a:xfrm>
              <a:off x="6800066" y="2064047"/>
              <a:ext cx="6742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의한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팽창은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반사와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적어도 한 요소는 겹치게 만드는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B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원점반사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z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만큼 이동시킨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이동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z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집합이다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23B86-24D5-328D-8751-CC59F8F8EFA5}"/>
              </a:ext>
            </a:extLst>
          </p:cNvPr>
          <p:cNvGrpSpPr/>
          <p:nvPr/>
        </p:nvGrpSpPr>
        <p:grpSpPr>
          <a:xfrm>
            <a:off x="4584729" y="1898817"/>
            <a:ext cx="7433876" cy="763302"/>
            <a:chOff x="6796429" y="1608522"/>
            <a:chExt cx="7433876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57E43-E6C3-4B8E-8673-75415A1CB56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작동 원리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D3935A-AF75-476F-E324-FE502AF31832}"/>
                </a:ext>
              </a:extLst>
            </p:cNvPr>
            <p:cNvSpPr txBox="1"/>
            <p:nvPr/>
          </p:nvSpPr>
          <p:spPr>
            <a:xfrm>
              <a:off x="6800066" y="2064047"/>
              <a:ext cx="7430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컨볼루션과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유사한 연산을 수행하지만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컨볼루션은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선형이고 팽창은 비선형 연산이다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D1EA75-9E1D-533E-2660-2C61C01848C8}"/>
              </a:ext>
            </a:extLst>
          </p:cNvPr>
          <p:cNvGrpSpPr/>
          <p:nvPr/>
        </p:nvGrpSpPr>
        <p:grpSpPr>
          <a:xfrm>
            <a:off x="4584729" y="3099420"/>
            <a:ext cx="5935069" cy="763302"/>
            <a:chOff x="6796429" y="1608522"/>
            <a:chExt cx="5935069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97ABD6-4C98-D8D7-DEBB-BB576A38CF8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C461F3-77BA-ADAE-CF84-EF372EF4811A}"/>
                </a:ext>
              </a:extLst>
            </p:cNvPr>
            <p:cNvSpPr txBox="1"/>
            <p:nvPr/>
          </p:nvSpPr>
          <p:spPr>
            <a:xfrm>
              <a:off x="6800066" y="2064047"/>
              <a:ext cx="5931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영상에서 객체들을 커지게 또는 두꺼워지게 만들거나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틈을 메운다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4CB1DB-3F0B-084A-7CDD-402CFA34832E}"/>
                  </a:ext>
                </a:extLst>
              </p:cNvPr>
              <p:cNvSpPr txBox="1"/>
              <p:nvPr/>
            </p:nvSpPr>
            <p:spPr>
              <a:xfrm>
                <a:off x="4584729" y="1375597"/>
                <a:ext cx="5448671" cy="348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 ∅ }={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|[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4CB1DB-3F0B-084A-7CDD-402CFA34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29" y="1375597"/>
                <a:ext cx="5448671" cy="348750"/>
              </a:xfrm>
              <a:prstGeom prst="rect">
                <a:avLst/>
              </a:prstGeom>
              <a:blipFill>
                <a:blip r:embed="rId3"/>
                <a:stretch>
                  <a:fillRect l="-224" t="-12281" r="-895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934917F8-9E1A-49C3-401A-2D0EF6BC935E}"/>
              </a:ext>
            </a:extLst>
          </p:cNvPr>
          <p:cNvSpPr/>
          <p:nvPr/>
        </p:nvSpPr>
        <p:spPr>
          <a:xfrm>
            <a:off x="4836318" y="1450542"/>
            <a:ext cx="199664" cy="1996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666BFA1-8BB6-5F69-EB07-AA1CA9170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91"/>
          <a:stretch/>
        </p:blipFill>
        <p:spPr bwMode="auto">
          <a:xfrm>
            <a:off x="4584729" y="4198480"/>
            <a:ext cx="5509042" cy="2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892D3A9-1835-E720-A208-204688C8B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0" t="49016" r="467" b="4475"/>
          <a:stretch/>
        </p:blipFill>
        <p:spPr bwMode="auto">
          <a:xfrm>
            <a:off x="4584729" y="4198479"/>
            <a:ext cx="2520014" cy="26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14F08F-F351-A0B0-FEBA-AC1A2C1A0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6" t="7476"/>
          <a:stretch/>
        </p:blipFill>
        <p:spPr bwMode="auto">
          <a:xfrm>
            <a:off x="4584729" y="3920280"/>
            <a:ext cx="5931432" cy="29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1DDA19-0461-F640-6459-DE1A6F8A5A2A}"/>
              </a:ext>
            </a:extLst>
          </p:cNvPr>
          <p:cNvCxnSpPr/>
          <p:nvPr/>
        </p:nvCxnSpPr>
        <p:spPr>
          <a:xfrm>
            <a:off x="7251700" y="54864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380780" cy="1163374"/>
            <a:chOff x="960681" y="2615402"/>
            <a:chExt cx="23807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침식과 팽창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쌍대성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특징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C8386-6D0E-869E-F073-7716D023C1E1}"/>
              </a:ext>
            </a:extLst>
          </p:cNvPr>
          <p:cNvGrpSpPr/>
          <p:nvPr/>
        </p:nvGrpSpPr>
        <p:grpSpPr>
          <a:xfrm>
            <a:off x="4584729" y="1801577"/>
            <a:ext cx="3593081" cy="763302"/>
            <a:chOff x="6796429" y="1608522"/>
            <a:chExt cx="3593081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966B6-1571-4D06-AB08-F246FF0A421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A8894-FD45-493F-E9F8-02732171F264}"/>
                </a:ext>
              </a:extLst>
            </p:cNvPr>
            <p:cNvSpPr txBox="1"/>
            <p:nvPr/>
          </p:nvSpPr>
          <p:spPr>
            <a:xfrm>
              <a:off x="6800066" y="2064047"/>
              <a:ext cx="358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침식과 팽창은 서로 반대의 특성을 가진다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2E05B6-DD65-8A07-5A06-4B25F93C6DB2}"/>
              </a:ext>
            </a:extLst>
          </p:cNvPr>
          <p:cNvGrpSpPr/>
          <p:nvPr/>
        </p:nvGrpSpPr>
        <p:grpSpPr>
          <a:xfrm>
            <a:off x="4584729" y="2974237"/>
            <a:ext cx="5598438" cy="978745"/>
            <a:chOff x="6796429" y="1608522"/>
            <a:chExt cx="5598438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3555B8-4DBE-0DB1-BC4F-A43DDC1A2A7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6AE229-005A-003F-2E4A-9FF606737D64}"/>
                </a:ext>
              </a:extLst>
            </p:cNvPr>
            <p:cNvSpPr txBox="1"/>
            <p:nvPr/>
          </p:nvSpPr>
          <p:spPr>
            <a:xfrm>
              <a:off x="6800066" y="2064047"/>
              <a:ext cx="55948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요소가 원점 대칭일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구조요소에 의한 침식을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같은 구조요소로 팽창시킨 후 결과의 보집합을 취하여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97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5906" y="3252739"/>
            <a:ext cx="3890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열기와 닫기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562</Words>
  <Application>Microsoft Office PowerPoint</Application>
  <PresentationFormat>와이드스크린</PresentationFormat>
  <Paragraphs>107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650</cp:revision>
  <dcterms:created xsi:type="dcterms:W3CDTF">2020-08-18T14:02:52Z</dcterms:created>
  <dcterms:modified xsi:type="dcterms:W3CDTF">2022-06-08T04:50:11Z</dcterms:modified>
</cp:coreProperties>
</file>