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7" r:id="rId18"/>
    <p:sldId id="289" r:id="rId19"/>
    <p:sldId id="290" r:id="rId20"/>
    <p:sldId id="291" r:id="rId21"/>
    <p:sldId id="293" r:id="rId22"/>
    <p:sldId id="294" r:id="rId23"/>
    <p:sldId id="266" r:id="rId24"/>
    <p:sldId id="292" r:id="rId25"/>
    <p:sldId id="295" r:id="rId26"/>
    <p:sldId id="296" r:id="rId27"/>
    <p:sldId id="297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2DCE82"/>
    <a:srgbClr val="FF2DDA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3916" autoAdjust="0"/>
  </p:normalViewPr>
  <p:slideViewPr>
    <p:cSldViewPr snapToGrid="0" showGuides="1">
      <p:cViewPr varScale="1">
        <p:scale>
          <a:sx n="97" d="100"/>
          <a:sy n="97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5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5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7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9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6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7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5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026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2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34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19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7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8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2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0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0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9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(7.1~7.3)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38872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375449"/>
            <a:ext cx="5006930" cy="763302"/>
            <a:chOff x="6796429" y="1608522"/>
            <a:chExt cx="5006930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유한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임펄스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응답 필터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5003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계수가 있기에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임펄스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응답은 길이가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 유한하다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76C0C7D-D08A-8F70-E644-F58ABCC63730}"/>
              </a:ext>
            </a:extLst>
          </p:cNvPr>
          <p:cNvGrpSpPr/>
          <p:nvPr/>
        </p:nvGrpSpPr>
        <p:grpSpPr>
          <a:xfrm>
            <a:off x="3873530" y="1316288"/>
            <a:ext cx="5561569" cy="763302"/>
            <a:chOff x="6796429" y="1608522"/>
            <a:chExt cx="556156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2EB4CA-2254-9D26-4F63-84A940812199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80ECBE-C1AC-C08C-7BBE-34B50B36B8C0}"/>
                </a:ext>
              </a:extLst>
            </p:cNvPr>
            <p:cNvSpPr txBox="1"/>
            <p:nvPr/>
          </p:nvSpPr>
          <p:spPr>
            <a:xfrm>
              <a:off x="6800066" y="2064047"/>
              <a:ext cx="555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부호 반전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순서 역전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변조가 필터 간의 관계를 규정할 때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C91441D-14EC-6D54-32CA-C4AC25F3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30" y="2372602"/>
            <a:ext cx="8318470" cy="44801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44AEF-C798-E3CD-CCEA-68A37D9E1EFA}"/>
              </a:ext>
            </a:extLst>
          </p:cNvPr>
          <p:cNvSpPr/>
          <p:nvPr/>
        </p:nvSpPr>
        <p:spPr>
          <a:xfrm>
            <a:off x="4011388" y="2867795"/>
            <a:ext cx="1943100" cy="1516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7B6BA-FD59-A1A1-BBE8-BFA60E4AC94C}"/>
              </a:ext>
            </a:extLst>
          </p:cNvPr>
          <p:cNvSpPr txBox="1"/>
          <p:nvPr/>
        </p:nvSpPr>
        <p:spPr>
          <a:xfrm>
            <a:off x="3467649" y="3472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36017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220740"/>
            <a:ext cx="2171218" cy="763302"/>
            <a:chOff x="6796429" y="1608522"/>
            <a:chExt cx="2171218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 뱅크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216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둘 이상의 필터들의 모음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7DE66E-D92E-F6AE-B460-6DF21F6DB468}"/>
              </a:ext>
            </a:extLst>
          </p:cNvPr>
          <p:cNvGrpSpPr/>
          <p:nvPr/>
        </p:nvGrpSpPr>
        <p:grpSpPr>
          <a:xfrm>
            <a:off x="3873530" y="1430998"/>
            <a:ext cx="6980227" cy="763302"/>
            <a:chOff x="6796429" y="1608522"/>
            <a:chExt cx="6980227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543F4C-3B0D-EB16-2231-2386D620D8BB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분석 필터 뱅크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EA61A7-C399-8E9B-A387-B7C4AFEA6383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시퀀스를 입력을 나타내는 두 개의 절반 길이의 시퀀스로 나누기 위해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93AB9F-E24E-E47A-CACF-0EF742CF2FB9}"/>
              </a:ext>
            </a:extLst>
          </p:cNvPr>
          <p:cNvGrpSpPr/>
          <p:nvPr/>
        </p:nvGrpSpPr>
        <p:grpSpPr>
          <a:xfrm>
            <a:off x="3873530" y="2462611"/>
            <a:ext cx="4194208" cy="763302"/>
            <a:chOff x="6796429" y="1608522"/>
            <a:chExt cx="4194208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8700A9-899B-62BA-9D9E-AF0DACFE8119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합성 필터 뱅크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AEE6EE-E3B4-8B04-A19D-041A963A6F8C}"/>
                </a:ext>
              </a:extLst>
            </p:cNvPr>
            <p:cNvSpPr txBox="1"/>
            <p:nvPr/>
          </p:nvSpPr>
          <p:spPr>
            <a:xfrm>
              <a:off x="6800066" y="2064047"/>
              <a:ext cx="419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개의 시퀀스를 결합하여 출력 시퀀스를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79AE063-A5BE-0108-48B2-C4A50DCA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30" y="3607287"/>
            <a:ext cx="7476641" cy="32507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306227-EB2C-B078-BE82-B9F59DC6A36A}"/>
              </a:ext>
            </a:extLst>
          </p:cNvPr>
          <p:cNvSpPr/>
          <p:nvPr/>
        </p:nvSpPr>
        <p:spPr>
          <a:xfrm>
            <a:off x="4847770" y="3429000"/>
            <a:ext cx="2351315" cy="320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5F61E7-E0F9-A280-6575-B37EE12DE4BE}"/>
              </a:ext>
            </a:extLst>
          </p:cNvPr>
          <p:cNvSpPr/>
          <p:nvPr/>
        </p:nvSpPr>
        <p:spPr>
          <a:xfrm>
            <a:off x="7365462" y="3429000"/>
            <a:ext cx="2351315" cy="32082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4C838C-9C92-48F8-E0FD-63CA1BD0C7E3}"/>
              </a:ext>
            </a:extLst>
          </p:cNvPr>
          <p:cNvSpPr/>
          <p:nvPr/>
        </p:nvSpPr>
        <p:spPr>
          <a:xfrm>
            <a:off x="6210300" y="3625985"/>
            <a:ext cx="638175" cy="4221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B00388-2E20-ED92-97D5-C9D0CD836E4B}"/>
              </a:ext>
            </a:extLst>
          </p:cNvPr>
          <p:cNvSpPr/>
          <p:nvPr/>
        </p:nvSpPr>
        <p:spPr>
          <a:xfrm>
            <a:off x="7748650" y="6252775"/>
            <a:ext cx="638175" cy="4221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FC446-2ED3-53CB-6F64-4ACAFE4525F7}"/>
              </a:ext>
            </a:extLst>
          </p:cNvPr>
          <p:cNvSpPr txBox="1"/>
          <p:nvPr/>
        </p:nvSpPr>
        <p:spPr>
          <a:xfrm>
            <a:off x="4857204" y="369562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4"/>
                </a:solidFill>
              </a:rPr>
              <a:t>저역</a:t>
            </a:r>
            <a:r>
              <a:rPr lang="ko-KR" altLang="en-US" sz="1400" b="1" dirty="0">
                <a:solidFill>
                  <a:schemeClr val="accent4"/>
                </a:solidFill>
              </a:rPr>
              <a:t> 통과 필터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D791DD-00D8-F331-8475-8A9C86B55E09}"/>
              </a:ext>
            </a:extLst>
          </p:cNvPr>
          <p:cNvSpPr txBox="1"/>
          <p:nvPr/>
        </p:nvSpPr>
        <p:spPr>
          <a:xfrm>
            <a:off x="8382373" y="630479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고역 통과 필터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15FA2-8900-2F7F-593C-C622A295BA6E}"/>
              </a:ext>
            </a:extLst>
          </p:cNvPr>
          <p:cNvSpPr/>
          <p:nvPr/>
        </p:nvSpPr>
        <p:spPr>
          <a:xfrm>
            <a:off x="10346330" y="4848225"/>
            <a:ext cx="507427" cy="5429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C038E1-CEA2-C0AC-264D-BE84F3E6E586}"/>
              </a:ext>
            </a:extLst>
          </p:cNvPr>
          <p:cNvSpPr/>
          <p:nvPr/>
        </p:nvSpPr>
        <p:spPr>
          <a:xfrm>
            <a:off x="3964503" y="4848225"/>
            <a:ext cx="507427" cy="5429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060CB8-6BAF-CBC9-ED9A-39BA96F8C1A4}"/>
              </a:ext>
            </a:extLst>
          </p:cNvPr>
          <p:cNvCxnSpPr>
            <a:stCxn id="36" idx="0"/>
            <a:endCxn id="15" idx="0"/>
          </p:cNvCxnSpPr>
          <p:nvPr/>
        </p:nvCxnSpPr>
        <p:spPr>
          <a:xfrm rot="5400000" flipH="1" flipV="1">
            <a:off x="7409130" y="1657312"/>
            <a:ext cx="12700" cy="6381827"/>
          </a:xfrm>
          <a:prstGeom prst="bentConnector3">
            <a:avLst>
              <a:gd name="adj1" fmla="val 1099984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94ACF29-AEA4-D463-EBDC-ACB45BFCB67D}"/>
              </a:ext>
            </a:extLst>
          </p:cNvPr>
          <p:cNvCxnSpPr/>
          <p:nvPr/>
        </p:nvCxnSpPr>
        <p:spPr>
          <a:xfrm flipH="1">
            <a:off x="3349625" y="4714875"/>
            <a:ext cx="8749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5F18C3-DF4E-5F9F-6421-02F016C09B8C}"/>
                  </a:ext>
                </a:extLst>
              </p:cNvPr>
              <p:cNvSpPr txBox="1"/>
              <p:nvPr/>
            </p:nvSpPr>
            <p:spPr>
              <a:xfrm>
                <a:off x="544870" y="4566403"/>
                <a:ext cx="3343288" cy="966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6"/>
                    </a:solidFill>
                  </a:rPr>
                  <a:t>※ </a:t>
                </a:r>
                <a:r>
                  <a:rPr lang="ko-KR" altLang="en-US" sz="1400" b="1" dirty="0" err="1">
                    <a:solidFill>
                      <a:schemeClr val="accent6"/>
                    </a:solidFill>
                  </a:rPr>
                  <a:t>부대역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 코딩의 목적</a:t>
                </a:r>
                <a:endParaRPr lang="en-US" altLang="ko-KR" sz="14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altLang="ko-KR" sz="1400" b="1" dirty="0">
                  <a:solidFill>
                    <a:schemeClr val="accent6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b="1" dirty="0">
                    <a:solidFill>
                      <a:schemeClr val="accent6"/>
                    </a:solidFill>
                  </a:rPr>
                  <a:t> 가 되도록</a:t>
                </a:r>
                <a:endParaRPr lang="en-US" altLang="ko-KR" sz="1400" b="1" dirty="0">
                  <a:solidFill>
                    <a:schemeClr val="accent6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accent6"/>
                    </a:solidFill>
                  </a:rPr>
                  <a:t>을 고르는 것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5F18C3-DF4E-5F9F-6421-02F016C09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4566403"/>
                <a:ext cx="3343288" cy="966162"/>
              </a:xfrm>
              <a:prstGeom prst="rect">
                <a:avLst/>
              </a:prstGeom>
              <a:blipFill>
                <a:blip r:embed="rId4"/>
                <a:stretch>
                  <a:fillRect t="-1258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0D787E7-8608-8B7A-90AE-BF940E0423DC}"/>
              </a:ext>
            </a:extLst>
          </p:cNvPr>
          <p:cNvSpPr txBox="1"/>
          <p:nvPr/>
        </p:nvSpPr>
        <p:spPr>
          <a:xfrm>
            <a:off x="-43568" y="5702400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accent6"/>
                </a:solidFill>
              </a:rPr>
              <a:t>부대역</a:t>
            </a:r>
            <a:r>
              <a:rPr lang="ko-KR" altLang="en-US" sz="1400" b="1" dirty="0">
                <a:solidFill>
                  <a:schemeClr val="accent6"/>
                </a:solidFill>
              </a:rPr>
              <a:t>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코딩및</a:t>
            </a:r>
            <a:r>
              <a:rPr lang="ko-KR" altLang="en-US" sz="1400" b="1" dirty="0">
                <a:solidFill>
                  <a:schemeClr val="accent6"/>
                </a:solidFill>
              </a:rPr>
              <a:t> 디코딩 시스템의 입력과 출력이 동일하도록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6E8B0-34F9-80E8-85E0-BA65496DBAB5}"/>
              </a:ext>
            </a:extLst>
          </p:cNvPr>
          <p:cNvSpPr/>
          <p:nvPr/>
        </p:nvSpPr>
        <p:spPr>
          <a:xfrm>
            <a:off x="588010" y="4381500"/>
            <a:ext cx="3285520" cy="11510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8D3ACD-0DDB-205E-F712-207B7545DC57}"/>
              </a:ext>
            </a:extLst>
          </p:cNvPr>
          <p:cNvSpPr txBox="1"/>
          <p:nvPr/>
        </p:nvSpPr>
        <p:spPr>
          <a:xfrm>
            <a:off x="198803" y="4055661"/>
            <a:ext cx="406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</a:rPr>
              <a:t>달성 시</a:t>
            </a:r>
            <a:r>
              <a:rPr lang="en-US" altLang="ko-KR" sz="1400" b="1" dirty="0">
                <a:solidFill>
                  <a:schemeClr val="accent2"/>
                </a:solidFill>
              </a:rPr>
              <a:t>, </a:t>
            </a:r>
            <a:r>
              <a:rPr lang="ko-KR" altLang="en-US" sz="1400" b="1" dirty="0">
                <a:solidFill>
                  <a:schemeClr val="accent2"/>
                </a:solidFill>
              </a:rPr>
              <a:t>완전 재구성 필터를 사용한다고 말한다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13" grpId="0" animBg="1"/>
      <p:bldP spid="31" grpId="0" animBg="1"/>
      <p:bldP spid="14" grpId="0"/>
      <p:bldP spid="35" grpId="0"/>
      <p:bldP spid="15" grpId="0" animBg="1"/>
      <p:bldP spid="36" grpId="0" animBg="1"/>
      <p:bldP spid="45" grpId="0"/>
      <p:bldP spid="46" grpId="0"/>
      <p:bldP spid="47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1548788"/>
            <a:ext cx="1903085" cy="763302"/>
            <a:chOff x="6796429" y="1608522"/>
            <a:chExt cx="1903085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저역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통과 필터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근사화를 나타낸다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2A350B-D895-1CDF-B5B7-A9863C3E86A6}"/>
              </a:ext>
            </a:extLst>
          </p:cNvPr>
          <p:cNvGrpSpPr/>
          <p:nvPr/>
        </p:nvGrpSpPr>
        <p:grpSpPr>
          <a:xfrm>
            <a:off x="3873530" y="2665735"/>
            <a:ext cx="2855269" cy="763302"/>
            <a:chOff x="6796429" y="1608522"/>
            <a:chExt cx="285526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9E71B6-E3CB-4AEA-99F0-4C8AB240F25A}"/>
                </a:ext>
              </a:extLst>
            </p:cNvPr>
            <p:cNvSpPr txBox="1"/>
            <p:nvPr/>
          </p:nvSpPr>
          <p:spPr>
            <a:xfrm>
              <a:off x="6796429" y="1608522"/>
              <a:ext cx="2855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고역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고주파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통과 필터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4D2FF1-C983-3328-444F-6A3B7AC14BF6}"/>
                </a:ext>
              </a:extLst>
            </p:cNvPr>
            <p:cNvSpPr txBox="1"/>
            <p:nvPr/>
          </p:nvSpPr>
          <p:spPr>
            <a:xfrm>
              <a:off x="6800066" y="2064047"/>
              <a:ext cx="2145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디테일 부분을 나타낸다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3873530" y="431841"/>
            <a:ext cx="5293868" cy="763302"/>
            <a:chOff x="6796429" y="1608522"/>
            <a:chExt cx="5293868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직교정규성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5290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완전 재구성 필터 뱅크를 위해서는 직교정규성을 만족해야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56505A7-54AC-B7EF-1B5A-123D569D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29" y="3417914"/>
            <a:ext cx="6010699" cy="34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3873530" y="199613"/>
            <a:ext cx="5975144" cy="763302"/>
            <a:chOff x="6796429" y="1608522"/>
            <a:chExt cx="5975144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269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분리 가능한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2-D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필터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5971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차원에 차례대로 필터가 적용되며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다운샘플링이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두 단계로 수행된다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6CFA0-859B-2DA6-FDA2-F72B1ABB39C3}"/>
              </a:ext>
            </a:extLst>
          </p:cNvPr>
          <p:cNvGrpSpPr/>
          <p:nvPr/>
        </p:nvGrpSpPr>
        <p:grpSpPr>
          <a:xfrm>
            <a:off x="3873530" y="1083436"/>
            <a:ext cx="6781454" cy="978745"/>
            <a:chOff x="6796429" y="1608522"/>
            <a:chExt cx="6781454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C69CC3-011B-E8E9-5EC7-D2B96EF1DFF2}"/>
                </a:ext>
              </a:extLst>
            </p:cNvPr>
            <p:cNvSpPr txBox="1"/>
            <p:nvPr/>
          </p:nvSpPr>
          <p:spPr>
            <a:xfrm>
              <a:off x="6796429" y="1608522"/>
              <a:ext cx="3297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분리 가능한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2-D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필터 결과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85CF23-502C-75B8-DD0C-7ECE798D89FE}"/>
                </a:ext>
              </a:extLst>
            </p:cNvPr>
            <p:cNvSpPr txBox="1"/>
            <p:nvPr/>
          </p:nvSpPr>
          <p:spPr>
            <a:xfrm>
              <a:off x="6800066" y="2064047"/>
              <a:ext cx="6777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각각 입력 영상의 근사화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수직 디테일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수평 디테일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대각 디테일 부대역이 나온다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부영상은 원래 영상의 특정 공간 주파수 대역을 나타낸다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E0028A-0D27-5F4A-B080-7ED9B8A9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61" y="2136429"/>
            <a:ext cx="7627153" cy="47215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ABB4B-FA17-F4FC-98D3-B4E708F0B2B9}"/>
              </a:ext>
            </a:extLst>
          </p:cNvPr>
          <p:cNvSpPr/>
          <p:nvPr/>
        </p:nvSpPr>
        <p:spPr>
          <a:xfrm>
            <a:off x="10247086" y="3708199"/>
            <a:ext cx="1132114" cy="280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40F08-96D8-A120-1C53-563CBB1F3CE3}"/>
              </a:ext>
            </a:extLst>
          </p:cNvPr>
          <p:cNvSpPr txBox="1"/>
          <p:nvPr/>
        </p:nvSpPr>
        <p:spPr>
          <a:xfrm>
            <a:off x="9070571" y="6579192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구조들이 잘 보이도록 스케일링 된다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BFD446-BCE9-7079-FBC6-EEC7C9710D62}"/>
              </a:ext>
            </a:extLst>
          </p:cNvPr>
          <p:cNvSpPr/>
          <p:nvPr/>
        </p:nvSpPr>
        <p:spPr>
          <a:xfrm>
            <a:off x="10148660" y="2508590"/>
            <a:ext cx="1346653" cy="407060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04EAC5-5983-CFE1-939C-244AF8A234B4}"/>
              </a:ext>
            </a:extLst>
          </p:cNvPr>
          <p:cNvSpPr txBox="1"/>
          <p:nvPr/>
        </p:nvSpPr>
        <p:spPr>
          <a:xfrm>
            <a:off x="7647076" y="2135535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accent5"/>
                </a:solidFill>
              </a:rPr>
              <a:t>부대역들로부터</a:t>
            </a:r>
            <a:r>
              <a:rPr lang="ko-KR" altLang="en-US" sz="1400" b="1" dirty="0">
                <a:solidFill>
                  <a:schemeClr val="accent5"/>
                </a:solidFill>
              </a:rPr>
              <a:t> 원본 영상이 오차 없이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재구성 될 수 있다</a:t>
            </a:r>
            <a:r>
              <a:rPr lang="en-US" altLang="ko-KR" sz="1400" b="1" dirty="0">
                <a:solidFill>
                  <a:schemeClr val="accent5"/>
                </a:solidFill>
              </a:rPr>
              <a:t>.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6CEB00-8CF7-E387-E0AB-6FD84C56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60" y="1073383"/>
            <a:ext cx="8323839" cy="57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3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Haar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3873530" y="1929749"/>
            <a:ext cx="3490489" cy="763302"/>
            <a:chOff x="6796429" y="1608522"/>
            <a:chExt cx="3490489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3486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오래되고 간단한 직교정규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1A0A6A-2269-AD57-98EE-18A40A986217}"/>
              </a:ext>
            </a:extLst>
          </p:cNvPr>
          <p:cNvGrpSpPr/>
          <p:nvPr/>
        </p:nvGrpSpPr>
        <p:grpSpPr>
          <a:xfrm>
            <a:off x="3873530" y="3047349"/>
            <a:ext cx="7160724" cy="763302"/>
            <a:chOff x="6796429" y="1608522"/>
            <a:chExt cx="7160724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0B47C4-B919-AD27-C33A-F936BB91622E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표현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259229C-9335-4DD4-67DA-F4A8FB3573F4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7157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F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는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𝑁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 ×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영상 매트릭스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H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는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𝑁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 ×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en-US" altLang="ko-KR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Haar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변환 매트릭스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T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는 결과인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𝑁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 ×</m:t>
                      </m:r>
                      <m:r>
                        <a:rPr lang="en-US" altLang="ko-KR" sz="1400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변환이다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259229C-9335-4DD4-67DA-F4A8FB357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715708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D752101-C7BC-10BC-68EE-EB41BC97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30" y="3810651"/>
            <a:ext cx="197041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3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Haar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3873530" y="1420277"/>
            <a:ext cx="6727209" cy="763302"/>
            <a:chOff x="6796429" y="1608522"/>
            <a:chExt cx="6727209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67235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완전 재구성 필터뱅크의 분석 필터들인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𝒏</m:t>
                          </m:r>
                        </m:e>
                      </m:d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,  </m:t>
                      </m:r>
                      <m:sSub>
                        <m:sSubPr>
                          <m:ctrlP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(</m:t>
                      </m:r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𝒏</m:t>
                      </m:r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)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을 정의할 때 사용될 수 있다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672357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7E1B5EB-53D3-B826-4CAC-412C11A1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30" y="2421153"/>
            <a:ext cx="7476641" cy="32507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A11B89-FC09-D528-308A-8AED8AC19A0F}"/>
              </a:ext>
            </a:extLst>
          </p:cNvPr>
          <p:cNvSpPr/>
          <p:nvPr/>
        </p:nvSpPr>
        <p:spPr>
          <a:xfrm>
            <a:off x="5257800" y="2924175"/>
            <a:ext cx="83820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94147-9001-8015-1218-EE24E8EBA7D2}"/>
              </a:ext>
            </a:extLst>
          </p:cNvPr>
          <p:cNvSpPr/>
          <p:nvPr/>
        </p:nvSpPr>
        <p:spPr>
          <a:xfrm>
            <a:off x="5257800" y="4451350"/>
            <a:ext cx="838200" cy="508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3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Haar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3873530" y="403790"/>
            <a:ext cx="3234009" cy="763302"/>
            <a:chOff x="6796429" y="1608522"/>
            <a:chExt cx="3234009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 추출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323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이미지 내에서 특징을 찾을 때 쓰인다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60C1-1951-47EF-D3FA-FE6A1201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30" y="1230746"/>
            <a:ext cx="5662356" cy="40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3E24E6-00AA-F3ED-D17B-6C640C625F4C}"/>
              </a:ext>
            </a:extLst>
          </p:cNvPr>
          <p:cNvGrpSpPr/>
          <p:nvPr/>
        </p:nvGrpSpPr>
        <p:grpSpPr>
          <a:xfrm>
            <a:off x="3873530" y="5690908"/>
            <a:ext cx="968966" cy="763302"/>
            <a:chOff x="6796429" y="1608522"/>
            <a:chExt cx="968966" cy="7633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0D2C0C-80F6-5833-B1D1-8C1FDE41B33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C10BF7-97D4-4BC0-0F33-2B23383D718C}"/>
                </a:ext>
              </a:extLst>
            </p:cNvPr>
            <p:cNvSpPr txBox="1"/>
            <p:nvPr/>
          </p:nvSpPr>
          <p:spPr>
            <a:xfrm>
              <a:off x="6800066" y="2064047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얼굴 인식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F3345C9E-3CF2-2EF6-3302-3D73A9DE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30" y="412069"/>
            <a:ext cx="8318470" cy="505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다해상도 전개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급수 전개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4337987" y="501004"/>
            <a:ext cx="5341958" cy="763302"/>
            <a:chOff x="6796429" y="1608522"/>
            <a:chExt cx="5341958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5338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신호 또는 함수는 전개 함수들의 결합으로 더 잘 분석될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F90557-834A-01DC-8E7F-50355CE3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87" y="1722255"/>
            <a:ext cx="7854013" cy="51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함수들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4337987" y="501004"/>
            <a:ext cx="5697825" cy="978745"/>
            <a:chOff x="6796429" y="1608522"/>
            <a:chExt cx="5697825" cy="9787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5694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최근접 이웃 근사화와 해상도에서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비율로 다른 일련의 함수 또는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근사화를 만들기 위해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68EC7-4A0C-7E9E-7EA5-EFF1702182DE}"/>
              </a:ext>
            </a:extLst>
          </p:cNvPr>
          <p:cNvGrpSpPr/>
          <p:nvPr/>
        </p:nvGrpSpPr>
        <p:grpSpPr>
          <a:xfrm>
            <a:off x="4337987" y="1776253"/>
            <a:ext cx="5218526" cy="2271407"/>
            <a:chOff x="6796429" y="1608522"/>
            <a:chExt cx="5218526" cy="2271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7A089-E4CF-B634-BFDE-B804D38E05A9}"/>
                </a:ext>
              </a:extLst>
            </p:cNvPr>
            <p:cNvSpPr txBox="1"/>
            <p:nvPr/>
          </p:nvSpPr>
          <p:spPr>
            <a:xfrm>
              <a:off x="6796429" y="1608522"/>
              <a:ext cx="5093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MRA (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분석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 네 가지 기본 요건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680CFF-3B07-87A6-C9CC-BCA474569BB7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5214889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스케일링 함수는 그 정수 이동에 대해 직교다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pPr marL="342900" indent="-342900">
                    <a:buAutoNum type="arabicPeriod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342900" indent="-342900">
                    <a:buAutoNum type="arabicPeriod"/>
                  </a:pP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낮은 스케일에서 스케일링 함수에 의해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스팬되는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부공간은</a:t>
                  </a:r>
                  <a:b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</a:b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높은 스케일에서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스팬된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것 안에 내포된다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pPr marL="342900" indent="-342900">
                    <a:buAutoNum type="arabicPeriod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342900" indent="-342900">
                    <a:buAutoNum type="arabicPeriod"/>
                  </a:pP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모든 부공간에 대해 공통인 유일한 함수는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=0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  <a:p>
                  <a:pPr marL="342900" indent="-342900">
                    <a:buAutoNum type="arabicPeriod"/>
                  </a:pP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pPr marL="342900" indent="-342900">
                    <a:buAutoNum type="arabicPeriod"/>
                  </a:pP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모든 함수는 임의의 정확도로 표현될 수 있다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680CFF-3B07-87A6-C9CC-BCA474569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5214889" cy="18158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B4AF061-2628-422C-A93D-629BF73F8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987" y="4137701"/>
            <a:ext cx="3972811" cy="272029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E618E0-A9D6-017F-A94A-2B8376DB2C34}"/>
              </a:ext>
            </a:extLst>
          </p:cNvPr>
          <p:cNvCxnSpPr>
            <a:cxnSpLocks/>
          </p:cNvCxnSpPr>
          <p:nvPr/>
        </p:nvCxnSpPr>
        <p:spPr>
          <a:xfrm>
            <a:off x="6429829" y="3164320"/>
            <a:ext cx="0" cy="1277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D7B484-C7D6-41DB-BD97-74F48446C3A8}"/>
              </a:ext>
            </a:extLst>
          </p:cNvPr>
          <p:cNvSpPr/>
          <p:nvPr/>
        </p:nvSpPr>
        <p:spPr>
          <a:xfrm>
            <a:off x="7915275" y="2686050"/>
            <a:ext cx="376473" cy="24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E4BE5-D65E-2117-97BA-3888B3E9BB38}"/>
              </a:ext>
            </a:extLst>
          </p:cNvPr>
          <p:cNvSpPr txBox="1"/>
          <p:nvPr/>
        </p:nvSpPr>
        <p:spPr>
          <a:xfrm>
            <a:off x="8203416" y="2428219"/>
            <a:ext cx="3970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가능한 모든 선형 조합으로 공간을 형성하는 것</a:t>
            </a:r>
          </a:p>
        </p:txBody>
      </p:sp>
    </p:spTree>
    <p:extLst>
      <p:ext uri="{BB962C8B-B14F-4D97-AF65-F5344CB8AC3E}">
        <p14:creationId xmlns:p14="http://schemas.microsoft.com/office/powerpoint/2010/main" val="3996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2264080" cy="923330"/>
            <a:chOff x="1012875" y="3615397"/>
            <a:chExt cx="22640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3520834" cy="923330"/>
            <a:chOff x="1012875" y="3615397"/>
            <a:chExt cx="3520834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2777041" cy="923330"/>
            <a:chOff x="1012875" y="3615397"/>
            <a:chExt cx="277704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함수들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4337987" y="1780756"/>
            <a:ext cx="6902000" cy="996058"/>
            <a:chOff x="6796429" y="1608522"/>
            <a:chExt cx="6902000" cy="9960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가중 합 표현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6898363" cy="540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다해상도 분석의 네 가지 기본 요건을 만족하는 조건 하에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부공간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전개 함수들은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부공간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전개 함수들의 가중 합으로 표현 가능하다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6898363" cy="5405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6D03FC-FF51-9F5E-DF7C-6A4223283923}"/>
              </a:ext>
            </a:extLst>
          </p:cNvPr>
          <p:cNvGrpSpPr/>
          <p:nvPr/>
        </p:nvGrpSpPr>
        <p:grpSpPr>
          <a:xfrm>
            <a:off x="4337987" y="3244334"/>
            <a:ext cx="4325269" cy="763302"/>
            <a:chOff x="6796429" y="1608522"/>
            <a:chExt cx="4325269" cy="763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91DB46-8907-5D98-AE57-2CE7F0AB13D0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기준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부공간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F35AFD-E908-8619-5C8D-F640DC464841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43216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기준이 되는 부공간인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선택은 임의로 결정된다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F35AFD-E908-8619-5C8D-F640DC464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432163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145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함수들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4337987" y="1851056"/>
            <a:ext cx="6356658" cy="763302"/>
            <a:chOff x="6796429" y="1608522"/>
            <a:chExt cx="6356658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6353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인접 근사화들 간의 정보 차이를 인코딩하기 위해 사용하는 부가 함수들이다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2581E0-EF73-4423-8842-940F6D2074A0}"/>
              </a:ext>
            </a:extLst>
          </p:cNvPr>
          <p:cNvGrpSpPr/>
          <p:nvPr/>
        </p:nvGrpSpPr>
        <p:grpSpPr>
          <a:xfrm>
            <a:off x="4337987" y="2939627"/>
            <a:ext cx="6621154" cy="978745"/>
            <a:chOff x="6796429" y="1608522"/>
            <a:chExt cx="6621154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37E1F1-7F36-EC9A-B898-4495438AFF0A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 조건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C2E945-F29E-F4AB-A240-623FB9B22A2F}"/>
                </a:ext>
              </a:extLst>
            </p:cNvPr>
            <p:cNvSpPr txBox="1"/>
            <p:nvPr/>
          </p:nvSpPr>
          <p:spPr>
            <a:xfrm>
              <a:off x="6800066" y="2064047"/>
              <a:ext cx="6617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다해상도 분석 요건을 만족하는 스케일링 함수가 주어지면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인접 스케일링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부공간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간의 차이를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스팬하는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함수를 정의할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A2E29-9C42-AB51-405A-F44753EAEF22}"/>
                  </a:ext>
                </a:extLst>
              </p:cNvPr>
              <p:cNvSpPr txBox="1"/>
              <p:nvPr/>
            </p:nvSpPr>
            <p:spPr>
              <a:xfrm>
                <a:off x="4337987" y="3973787"/>
                <a:ext cx="2381870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A2E29-9C42-AB51-405A-F44753EAE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87" y="3973787"/>
                <a:ext cx="2381870" cy="404341"/>
              </a:xfrm>
              <a:prstGeom prst="rect">
                <a:avLst/>
              </a:prstGeom>
              <a:blipFill>
                <a:blip r:embed="rId3"/>
                <a:stretch>
                  <a:fillRect l="-1795" r="-102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9F9F0B13-85E4-D842-75DB-A0B024219396}"/>
              </a:ext>
            </a:extLst>
          </p:cNvPr>
          <p:cNvSpPr/>
          <p:nvPr/>
        </p:nvSpPr>
        <p:spPr>
          <a:xfrm>
            <a:off x="5854700" y="4006523"/>
            <a:ext cx="307975" cy="37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07077-73D5-EAE5-7D66-CB6E6AFF7AF6}"/>
              </a:ext>
            </a:extLst>
          </p:cNvPr>
          <p:cNvSpPr txBox="1"/>
          <p:nvPr/>
        </p:nvSpPr>
        <p:spPr>
          <a:xfrm>
            <a:off x="5659196" y="439555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합집합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0887CB-9D1B-F0A4-8D88-E926637DE049}"/>
              </a:ext>
            </a:extLst>
          </p:cNvPr>
          <p:cNvSpPr/>
          <p:nvPr/>
        </p:nvSpPr>
        <p:spPr>
          <a:xfrm>
            <a:off x="5410200" y="3961492"/>
            <a:ext cx="366713" cy="46166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6A9FF7-F015-36BD-488B-53E4C4922FA3}"/>
              </a:ext>
            </a:extLst>
          </p:cNvPr>
          <p:cNvSpPr/>
          <p:nvPr/>
        </p:nvSpPr>
        <p:spPr>
          <a:xfrm>
            <a:off x="6264754" y="3961492"/>
            <a:ext cx="366713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61B00-4274-2440-D729-CE18F97FC46D}"/>
              </a:ext>
            </a:extLst>
          </p:cNvPr>
          <p:cNvSpPr txBox="1"/>
          <p:nvPr/>
        </p:nvSpPr>
        <p:spPr>
          <a:xfrm>
            <a:off x="6650516" y="428476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6"/>
                </a:solidFill>
              </a:rPr>
              <a:t>웨이블릿</a:t>
            </a:r>
            <a:r>
              <a:rPr lang="ko-KR" altLang="en-US" sz="1400" b="1" dirty="0">
                <a:solidFill>
                  <a:schemeClr val="accent6"/>
                </a:solidFill>
              </a:rPr>
              <a:t> 함수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부공간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08F2E-76BD-DD8D-C5C7-14B3E08070E2}"/>
              </a:ext>
            </a:extLst>
          </p:cNvPr>
          <p:cNvSpPr txBox="1"/>
          <p:nvPr/>
        </p:nvSpPr>
        <p:spPr>
          <a:xfrm>
            <a:off x="4135916" y="438993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스케일링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부공간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9" grpId="0" animBg="1"/>
      <p:bldP spid="20" grpId="0" animBg="1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다해상도 전개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함수들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4337987" y="378826"/>
            <a:ext cx="6855193" cy="763302"/>
            <a:chOff x="6796429" y="1608522"/>
            <a:chExt cx="6855193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인코딩 목표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6851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함수를 이용한 근사화와 실제 함수 간의 차이를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웨이블릿들이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인코딩한다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75CE55-DBCD-DB6E-6E6E-B1DDE4370C7E}"/>
              </a:ext>
            </a:extLst>
          </p:cNvPr>
          <p:cNvGrpSpPr/>
          <p:nvPr/>
        </p:nvGrpSpPr>
        <p:grpSpPr>
          <a:xfrm>
            <a:off x="4337987" y="1692090"/>
            <a:ext cx="7595780" cy="978745"/>
            <a:chOff x="6796429" y="1608522"/>
            <a:chExt cx="7595780" cy="9787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1D71D7-9D03-63A5-0A30-3B1ACD3CD736}"/>
                </a:ext>
              </a:extLst>
            </p:cNvPr>
            <p:cNvSpPr txBox="1"/>
            <p:nvPr/>
          </p:nvSpPr>
          <p:spPr>
            <a:xfrm>
              <a:off x="6796429" y="1608522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가중 합 표현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17A0AD-4817-2D69-DD80-EEA9A50F23CF}"/>
                </a:ext>
              </a:extLst>
            </p:cNvPr>
            <p:cNvSpPr txBox="1"/>
            <p:nvPr/>
          </p:nvSpPr>
          <p:spPr>
            <a:xfrm>
              <a:off x="6800066" y="2064047"/>
              <a:ext cx="7592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공간들은 그 다음 고해상도 스케일링 함수들에 의해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스팬되는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공간안에 있으므로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스케일링 함수처럼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쉬프트된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 해상도 스케일링 함수들의 가중 합으로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표현가능하다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A8CE09F-93DB-D481-CE87-F6A9809E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87" y="2732520"/>
            <a:ext cx="7135964" cy="41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33243" y="3252739"/>
            <a:ext cx="6593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</a:t>
            </a:r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웨이블릿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급수 전개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5153434" y="501004"/>
            <a:ext cx="6621154" cy="978745"/>
            <a:chOff x="6796429" y="1608522"/>
            <a:chExt cx="6621154" cy="9787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661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웨이블릿과 스케일링 함수에 관함 함수의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웨이블릿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전개는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𝑓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(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𝑥</m:t>
                      </m:r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)</m:t>
                      </m:r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부공간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스케일링 함수 전개와 부공간의 어떤 수의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웨이블릿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함수 전개로 표현될 수 있다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BA9DA-F378-805F-FB60-1A73AD40D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6617517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5ECDC9-50B7-3426-173D-287D237A6A22}"/>
              </a:ext>
            </a:extLst>
          </p:cNvPr>
          <p:cNvGrpSpPr/>
          <p:nvPr/>
        </p:nvGrpSpPr>
        <p:grpSpPr>
          <a:xfrm>
            <a:off x="5153434" y="1836319"/>
            <a:ext cx="5216924" cy="978745"/>
            <a:chOff x="6796429" y="1608522"/>
            <a:chExt cx="5216924" cy="978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3EAB6A-1E6E-1869-1FAA-2E376F1C6B83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정확한 표현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21D887-3A0D-7983-98DC-E66D9C76F4CE}"/>
                </a:ext>
              </a:extLst>
            </p:cNvPr>
            <p:cNvSpPr txBox="1"/>
            <p:nvPr/>
          </p:nvSpPr>
          <p:spPr>
            <a:xfrm>
              <a:off x="6800066" y="2064047"/>
              <a:ext cx="5213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전개가 원래 함수를 닮아가면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더 높은 스케일들이 추가될 수록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근사화는 함수를 정확히 표현하기 때문이다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A29E8C-0A9A-D798-4DC0-51E869272934}"/>
              </a:ext>
            </a:extLst>
          </p:cNvPr>
          <p:cNvCxnSpPr/>
          <p:nvPr/>
        </p:nvCxnSpPr>
        <p:spPr>
          <a:xfrm>
            <a:off x="6226629" y="2462611"/>
            <a:ext cx="0" cy="584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EB72F-8AE5-1BE2-C3D8-5F5C8CB3BFD7}"/>
                  </a:ext>
                </a:extLst>
              </p:cNvPr>
              <p:cNvSpPr txBox="1"/>
              <p:nvPr/>
            </p:nvSpPr>
            <p:spPr>
              <a:xfrm>
                <a:off x="5153434" y="3054549"/>
                <a:ext cx="2523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ko-KR" alt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</a:rPr>
                  <a:t> 인 한계에서 원래 함수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EB72F-8AE5-1BE2-C3D8-5F5C8CB3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434" y="3054549"/>
                <a:ext cx="2523832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073E3CE3-9D2C-8F52-CA45-9739D4DCA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434" y="2870478"/>
            <a:ext cx="5618780" cy="39875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C7DE2A-769E-DCF1-E22D-EAE0291F09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32"/>
          <a:stretch/>
        </p:blipFill>
        <p:spPr>
          <a:xfrm>
            <a:off x="5153434" y="3054549"/>
            <a:ext cx="7038566" cy="32197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D6E160-04E6-D3D6-B4B1-9F5A43353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433" y="3047386"/>
            <a:ext cx="7038565" cy="25068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1CF16B-36B3-666D-E080-1DA11AF50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949" y="3166504"/>
            <a:ext cx="7038565" cy="24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5153434" y="1008835"/>
            <a:ext cx="6356658" cy="978745"/>
            <a:chOff x="6796429" y="1608522"/>
            <a:chExt cx="6356658" cy="9787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6353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푸리에처럼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급수 전개는 연속 변수 함수를 일련의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계수로 매핑한다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전개된 함수가 이산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일련의 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 경우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(DWT)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43375F-AFFB-F592-F9FB-815F6FA01876}"/>
              </a:ext>
            </a:extLst>
          </p:cNvPr>
          <p:cNvGrpSpPr/>
          <p:nvPr/>
        </p:nvGrpSpPr>
        <p:grpSpPr>
          <a:xfrm>
            <a:off x="5153434" y="2284084"/>
            <a:ext cx="5124847" cy="763302"/>
            <a:chOff x="6796429" y="1608522"/>
            <a:chExt cx="5124847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1388B-DEF8-6CE3-287A-6324BEB0A7C2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종류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565623-AAD6-1C04-1271-9803E02D29E1}"/>
                </a:ext>
              </a:extLst>
            </p:cNvPr>
            <p:cNvSpPr txBox="1"/>
            <p:nvPr/>
          </p:nvSpPr>
          <p:spPr>
            <a:xfrm>
              <a:off x="6800066" y="2064047"/>
              <a:ext cx="5121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순방향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DWT(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계수와 역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계수가 존재한다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27B9C7-9BEF-B236-D0BE-F41D35C40078}"/>
              </a:ext>
            </a:extLst>
          </p:cNvPr>
          <p:cNvGrpSpPr/>
          <p:nvPr/>
        </p:nvGrpSpPr>
        <p:grpSpPr>
          <a:xfrm>
            <a:off x="5153434" y="3410505"/>
            <a:ext cx="3256451" cy="763302"/>
            <a:chOff x="6796429" y="1608522"/>
            <a:chExt cx="3256451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8EAEB9-A8A2-CBB1-FC67-0FE990892732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 분야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F1912-5C39-A6A1-DEB2-24E184213C8D}"/>
                </a:ext>
              </a:extLst>
            </p:cNvPr>
            <p:cNvSpPr txBox="1"/>
            <p:nvPr/>
          </p:nvSpPr>
          <p:spPr>
            <a:xfrm>
              <a:off x="6800066" y="2064047"/>
              <a:ext cx="3252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신호 및 이미지의 노이즈 제거 및 압축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B01DF3-00BD-61A6-D52B-DF77EBDA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1" y="3328"/>
            <a:ext cx="12053100" cy="68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5B754E-81B4-1646-E2AA-43D746A47F50}"/>
              </a:ext>
            </a:extLst>
          </p:cNvPr>
          <p:cNvGrpSpPr/>
          <p:nvPr/>
        </p:nvGrpSpPr>
        <p:grpSpPr>
          <a:xfrm>
            <a:off x="5153434" y="1008835"/>
            <a:ext cx="5216924" cy="978745"/>
            <a:chOff x="6796429" y="1608522"/>
            <a:chExt cx="5216924" cy="97874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80917-FF13-9696-6A7F-594BEB1B13B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BA9DA-F378-805F-FB60-1A73AD40D99E}"/>
                </a:ext>
              </a:extLst>
            </p:cNvPr>
            <p:cNvSpPr txBox="1"/>
            <p:nvPr/>
          </p:nvSpPr>
          <p:spPr>
            <a:xfrm>
              <a:off x="6800066" y="2064047"/>
              <a:ext cx="5213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확장으로써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함수를 두 연속 변수인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이동과 스케일의 고도로 중복적인 함수로 변환한다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43375F-AFFB-F592-F9FB-815F6FA01876}"/>
              </a:ext>
            </a:extLst>
          </p:cNvPr>
          <p:cNvGrpSpPr/>
          <p:nvPr/>
        </p:nvGrpSpPr>
        <p:grpSpPr>
          <a:xfrm>
            <a:off x="5153434" y="2284084"/>
            <a:ext cx="4869071" cy="763302"/>
            <a:chOff x="6796429" y="1608522"/>
            <a:chExt cx="4869071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1388B-DEF8-6CE3-287A-6324BEB0A7C2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565623-AAD6-1C04-1271-9803E02D29E1}"/>
                </a:ext>
              </a:extLst>
            </p:cNvPr>
            <p:cNvSpPr txBox="1"/>
            <p:nvPr/>
          </p:nvSpPr>
          <p:spPr>
            <a:xfrm>
              <a:off x="6800066" y="2064047"/>
              <a:ext cx="4865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결과는 이해하기 쉽고 시간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분석을 할 때 유용하다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27B9C7-9BEF-B236-D0BE-F41D35C40078}"/>
              </a:ext>
            </a:extLst>
          </p:cNvPr>
          <p:cNvGrpSpPr/>
          <p:nvPr/>
        </p:nvGrpSpPr>
        <p:grpSpPr>
          <a:xfrm>
            <a:off x="5153434" y="3410505"/>
            <a:ext cx="6343834" cy="978745"/>
            <a:chOff x="6796429" y="1608522"/>
            <a:chExt cx="6343834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8EAEB9-A8A2-CBB1-FC67-0FE990892732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F1912-5C39-A6A1-DEB2-24E184213C8D}"/>
                </a:ext>
              </a:extLst>
            </p:cNvPr>
            <p:cNvSpPr txBox="1"/>
            <p:nvPr/>
          </p:nvSpPr>
          <p:spPr>
            <a:xfrm>
              <a:off x="6800066" y="2064047"/>
              <a:ext cx="6340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멕시코 모자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특이한 모양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Gauss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확률 함수의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미분에 비례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평균값이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컴팩트한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지원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B1C6C0-F639-0B4A-6B7F-0DE3F2E20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" r="51018" b="49983"/>
          <a:stretch/>
        </p:blipFill>
        <p:spPr>
          <a:xfrm>
            <a:off x="5153434" y="3236742"/>
            <a:ext cx="3267075" cy="3429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4DFF28-78D3-F64E-9586-CA4EB59C6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" t="53397" r="1071" b="75"/>
          <a:stretch/>
        </p:blipFill>
        <p:spPr>
          <a:xfrm>
            <a:off x="5153434" y="3375802"/>
            <a:ext cx="7038566" cy="32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</a:t>
              </a:r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27B9C7-9BEF-B236-D0BE-F41D35C40078}"/>
              </a:ext>
            </a:extLst>
          </p:cNvPr>
          <p:cNvGrpSpPr/>
          <p:nvPr/>
        </p:nvGrpSpPr>
        <p:grpSpPr>
          <a:xfrm>
            <a:off x="5153434" y="2401018"/>
            <a:ext cx="5176848" cy="763302"/>
            <a:chOff x="6796429" y="1608522"/>
            <a:chExt cx="5176848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8EAEB9-A8A2-CBB1-FC67-0FE990892732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 분야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6F1912-5C39-A6A1-DEB2-24E184213C8D}"/>
                </a:ext>
              </a:extLst>
            </p:cNvPr>
            <p:cNvSpPr txBox="1"/>
            <p:nvPr/>
          </p:nvSpPr>
          <p:spPr>
            <a:xfrm>
              <a:off x="6800066" y="2064047"/>
              <a:ext cx="5173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주파수 분석 및 시간적으로 국한된 주파수 성분의 필터링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4C3918A-F5F7-8457-D322-CDFC936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1" y="0"/>
            <a:ext cx="1148970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4B0294-7D21-F1F3-C683-5FD66613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9" y="0"/>
            <a:ext cx="11627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58305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328405" y="3252739"/>
            <a:ext cx="3198311" cy="2121639"/>
            <a:chOff x="8538227" y="3843583"/>
            <a:chExt cx="319831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8538227" y="3843583"/>
              <a:ext cx="3198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40330" cy="1163374"/>
            <a:chOff x="960681" y="2615402"/>
            <a:chExt cx="214033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피라미드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3873530" y="411036"/>
            <a:ext cx="4490763" cy="763302"/>
            <a:chOff x="6796429" y="1608522"/>
            <a:chExt cx="4490763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4487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다해상도로 영상을 표현하는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강력하지만 단순한 구조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CB5A81-AD90-DE2F-73B3-E3BFDE798F13}"/>
              </a:ext>
            </a:extLst>
          </p:cNvPr>
          <p:cNvGrpSpPr/>
          <p:nvPr/>
        </p:nvGrpSpPr>
        <p:grpSpPr>
          <a:xfrm>
            <a:off x="3873530" y="1423231"/>
            <a:ext cx="5231350" cy="978745"/>
            <a:chOff x="6796429" y="1608522"/>
            <a:chExt cx="523135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EAE40-9F7F-44C0-7A9E-BBE17AAFDAEF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1C6AFB-4BC9-7B6E-A958-394C167A19C3}"/>
                </a:ext>
              </a:extLst>
            </p:cNvPr>
            <p:cNvSpPr txBox="1"/>
            <p:nvPr/>
          </p:nvSpPr>
          <p:spPr>
            <a:xfrm>
              <a:off x="6800066" y="2064047"/>
              <a:ext cx="522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비전과 영상 압축 응용을 위해 고안되었으며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피라미드 모양으로 배열된 해상도가 감소하는 영상의 모임이다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8EDB5C-F20A-D8EB-6185-5D7C31F9CDCC}"/>
              </a:ext>
            </a:extLst>
          </p:cNvPr>
          <p:cNvGrpSpPr/>
          <p:nvPr/>
        </p:nvGrpSpPr>
        <p:grpSpPr>
          <a:xfrm>
            <a:off x="3873530" y="2650869"/>
            <a:ext cx="7177396" cy="978745"/>
            <a:chOff x="6796429" y="1608522"/>
            <a:chExt cx="7177396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5CA598-B008-FECB-C7E7-FB6BED96E905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해상도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912ED8-EABC-3696-7BF1-0D009C62DF0F}"/>
                </a:ext>
              </a:extLst>
            </p:cNvPr>
            <p:cNvSpPr txBox="1"/>
            <p:nvPr/>
          </p:nvSpPr>
          <p:spPr>
            <a:xfrm>
              <a:off x="6800066" y="2064047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바닥은 처리될 영상의 고해상도 표현을 갖고 있고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꼭대기는 저해상도 근사화를 갖는다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올라갈수록 크기와 해상도 모두 감소한다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A41B8286-ED73-D1EB-B9E0-D17D6F232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2" b="53169"/>
          <a:stretch/>
        </p:blipFill>
        <p:spPr bwMode="auto">
          <a:xfrm>
            <a:off x="3873530" y="3682462"/>
            <a:ext cx="5874097" cy="31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40330" cy="1163374"/>
            <a:chOff x="960681" y="2615402"/>
            <a:chExt cx="214033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피라미드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E2970E-53A7-1E1D-B9F6-616848719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03"/>
          <a:stretch/>
        </p:blipFill>
        <p:spPr bwMode="auto">
          <a:xfrm>
            <a:off x="3873530" y="0"/>
            <a:ext cx="82348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40330" cy="1163374"/>
            <a:chOff x="960681" y="2615402"/>
            <a:chExt cx="214033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피라미드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3873530" y="411036"/>
            <a:ext cx="6840765" cy="978745"/>
            <a:chOff x="6796429" y="1608522"/>
            <a:chExt cx="6840765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예측 오차 피라미드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837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앞선 예시는 근사화 피라미드 였으나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 오차 피라미드는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영상의 단 하나의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축소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해상도 근사화를 포함하고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레벨별로 예측 오차를 갖는다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F2B469-E391-6E57-1ADB-9524CA4D7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 t="46451" r="18000"/>
          <a:stretch/>
        </p:blipFill>
        <p:spPr bwMode="auto">
          <a:xfrm>
            <a:off x="3873529" y="2828659"/>
            <a:ext cx="7877478" cy="40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4A9400-B762-4B28-4E9F-1FAEEC34B472}"/>
              </a:ext>
            </a:extLst>
          </p:cNvPr>
          <p:cNvGrpSpPr/>
          <p:nvPr/>
        </p:nvGrpSpPr>
        <p:grpSpPr>
          <a:xfrm>
            <a:off x="3873530" y="1668336"/>
            <a:ext cx="7881115" cy="763302"/>
            <a:chOff x="6796429" y="1608522"/>
            <a:chExt cx="7881115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0ED1EB-2D0A-BB84-1952-29670FBCC3E9}"/>
                </a:ext>
              </a:extLst>
            </p:cNvPr>
            <p:cNvSpPr txBox="1"/>
            <p:nvPr/>
          </p:nvSpPr>
          <p:spPr>
            <a:xfrm>
              <a:off x="6796429" y="1608522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예측 오차 피라미드 생략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AB531A-01C4-3CB2-8682-422878205B4E}"/>
                </a:ext>
              </a:extLst>
            </p:cNvPr>
            <p:cNvSpPr txBox="1"/>
            <p:nvPr/>
          </p:nvSpPr>
          <p:spPr>
            <a:xfrm>
              <a:off x="6800066" y="2064047"/>
              <a:ext cx="7877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예측 오차 피라미드가 필요하지 않다면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업샘플링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보간 필터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합산기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연산과 함께 생략 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1015B3-1F8B-BCC9-C610-317EF76B53DE}"/>
              </a:ext>
            </a:extLst>
          </p:cNvPr>
          <p:cNvSpPr txBox="1"/>
          <p:nvPr/>
        </p:nvSpPr>
        <p:spPr>
          <a:xfrm>
            <a:off x="3349348" y="3783889"/>
            <a:ext cx="3542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근사화 필터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이웃 평균화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평균 피라미드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저역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통과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Gauss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필터링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(Gauss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피라미드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필터링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X (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서브샘플링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피라미드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  <a:endParaRPr lang="ko-KR" altLang="en-US" sz="14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8EE41C-E99A-2FF2-E33C-51EC165B6D85}"/>
              </a:ext>
            </a:extLst>
          </p:cNvPr>
          <p:cNvSpPr/>
          <p:nvPr/>
        </p:nvSpPr>
        <p:spPr>
          <a:xfrm>
            <a:off x="5943600" y="3552825"/>
            <a:ext cx="1514475" cy="533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32DA72-0F72-9633-6738-BEA4B722BCA0}"/>
              </a:ext>
            </a:extLst>
          </p:cNvPr>
          <p:cNvSpPr/>
          <p:nvPr/>
        </p:nvSpPr>
        <p:spPr>
          <a:xfrm>
            <a:off x="8008469" y="4751463"/>
            <a:ext cx="1514475" cy="5331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02A281-6B48-ECBB-6A5E-F4E063891AB1}"/>
              </a:ext>
            </a:extLst>
          </p:cNvPr>
          <p:cNvSpPr/>
          <p:nvPr/>
        </p:nvSpPr>
        <p:spPr>
          <a:xfrm>
            <a:off x="8553520" y="4019819"/>
            <a:ext cx="453320" cy="5331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1A7FE9-4325-AED5-625B-D1ED25CDDE71}"/>
              </a:ext>
            </a:extLst>
          </p:cNvPr>
          <p:cNvSpPr/>
          <p:nvPr/>
        </p:nvSpPr>
        <p:spPr>
          <a:xfrm>
            <a:off x="7804855" y="3552825"/>
            <a:ext cx="453320" cy="5331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FD3C6-C75E-3B41-E800-A86B2EDCC96F}"/>
              </a:ext>
            </a:extLst>
          </p:cNvPr>
          <p:cNvSpPr txBox="1"/>
          <p:nvPr/>
        </p:nvSpPr>
        <p:spPr>
          <a:xfrm>
            <a:off x="8861059" y="2570332"/>
            <a:ext cx="2776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4"/>
                </a:solidFill>
              </a:rPr>
              <a:t>업</a:t>
            </a:r>
            <a:r>
              <a:rPr lang="en-US" altLang="ko-KR" sz="1400" b="1" dirty="0">
                <a:solidFill>
                  <a:schemeClr val="accent4"/>
                </a:solidFill>
              </a:rPr>
              <a:t>/</a:t>
            </a:r>
            <a:r>
              <a:rPr lang="ko-KR" altLang="en-US" sz="1400" b="1" dirty="0">
                <a:solidFill>
                  <a:schemeClr val="accent4"/>
                </a:solidFill>
              </a:rPr>
              <a:t>다운 샘플링</a:t>
            </a:r>
            <a:endParaRPr lang="en-US" altLang="ko-KR" sz="1400" b="1" dirty="0">
              <a:solidFill>
                <a:schemeClr val="accent4"/>
              </a:solidFill>
            </a:endParaRP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근사화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808000"/>
                </a:highlight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예측 영상의 공간 크기를</a:t>
            </a:r>
            <a:endParaRPr lang="en-US" altLang="ko-KR" sz="1400" dirty="0">
              <a:solidFill>
                <a:schemeClr val="bg1"/>
              </a:solidFill>
              <a:highlight>
                <a:srgbClr val="808000"/>
              </a:highlight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두 배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808000"/>
                </a:highlight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8000"/>
                </a:highlight>
              </a:rPr>
              <a:t>또는 반으로 만든다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808000"/>
                </a:highlight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0DC0C-1214-8254-476E-9A3AD2825C09}"/>
              </a:ext>
            </a:extLst>
          </p:cNvPr>
          <p:cNvSpPr txBox="1"/>
          <p:nvPr/>
        </p:nvSpPr>
        <p:spPr>
          <a:xfrm>
            <a:off x="8861059" y="4751463"/>
            <a:ext cx="2669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보간 필터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>
                <a:solidFill>
                  <a:schemeClr val="bg1"/>
                </a:solidFill>
                <a:highlight>
                  <a:srgbClr val="0000FF"/>
                </a:highlight>
              </a:rPr>
              <a:t>최근접 이웃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0000FF"/>
                </a:highlight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0000FF"/>
                </a:highlight>
              </a:rPr>
              <a:t>쌍일차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0000FF"/>
                </a:highlight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0000FF"/>
                </a:highlight>
              </a:rPr>
              <a:t>쌍삼차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0000FF"/>
                </a:highlight>
              </a:rPr>
              <a:t> 등</a:t>
            </a:r>
            <a:endParaRPr lang="en-US" altLang="ko-KR" sz="14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579B0D-1401-7D77-72CE-7617355C49D5}"/>
              </a:ext>
            </a:extLst>
          </p:cNvPr>
          <p:cNvCxnSpPr>
            <a:stCxn id="33" idx="0"/>
          </p:cNvCxnSpPr>
          <p:nvPr/>
        </p:nvCxnSpPr>
        <p:spPr>
          <a:xfrm flipV="1">
            <a:off x="8031515" y="3395152"/>
            <a:ext cx="0" cy="1576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A2C35BA-DFC7-D201-5725-B2ED4861B00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006840" y="4286386"/>
            <a:ext cx="53482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975FCC-6BA4-C312-CD3C-A633057B7E51}"/>
              </a:ext>
            </a:extLst>
          </p:cNvPr>
          <p:cNvSpPr/>
          <p:nvPr/>
        </p:nvSpPr>
        <p:spPr>
          <a:xfrm>
            <a:off x="9925050" y="3524439"/>
            <a:ext cx="1385885" cy="5615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E2C0D4-0364-D3D1-3FCA-1527F95212CC}"/>
              </a:ext>
            </a:extLst>
          </p:cNvPr>
          <p:cNvSpPr/>
          <p:nvPr/>
        </p:nvSpPr>
        <p:spPr>
          <a:xfrm>
            <a:off x="9925050" y="5588000"/>
            <a:ext cx="1385885" cy="80643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B7AD5F-2C06-95E5-4DB2-9164D65FB80E}"/>
              </a:ext>
            </a:extLst>
          </p:cNvPr>
          <p:cNvSpPr txBox="1"/>
          <p:nvPr/>
        </p:nvSpPr>
        <p:spPr>
          <a:xfrm>
            <a:off x="9900488" y="4044137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레벨 </a:t>
            </a:r>
            <a:r>
              <a:rPr lang="en-US" altLang="ko-KR" sz="1400" b="1" dirty="0">
                <a:solidFill>
                  <a:schemeClr val="accent6"/>
                </a:solidFill>
              </a:rPr>
              <a:t>j-1 </a:t>
            </a:r>
            <a:r>
              <a:rPr lang="ko-KR" altLang="en-US" sz="1400" b="1" dirty="0">
                <a:solidFill>
                  <a:schemeClr val="accent6"/>
                </a:solidFill>
              </a:rPr>
              <a:t>근사화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950A-B687-CB35-5BE7-7E9F204990BD}"/>
              </a:ext>
            </a:extLst>
          </p:cNvPr>
          <p:cNvSpPr txBox="1"/>
          <p:nvPr/>
        </p:nvSpPr>
        <p:spPr>
          <a:xfrm>
            <a:off x="9868428" y="6425261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레벨 </a:t>
            </a:r>
            <a:r>
              <a:rPr lang="en-US" altLang="ko-KR" sz="1400" b="1" dirty="0">
                <a:solidFill>
                  <a:schemeClr val="accent6"/>
                </a:solidFill>
              </a:rPr>
              <a:t>j </a:t>
            </a:r>
            <a:r>
              <a:rPr lang="ko-KR" altLang="en-US" sz="1400" b="1" dirty="0">
                <a:solidFill>
                  <a:schemeClr val="accent6"/>
                </a:solidFill>
              </a:rPr>
              <a:t>예측 오차</a:t>
            </a:r>
            <a:endParaRPr lang="en-US" altLang="ko-KR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1" grpId="0" animBg="1"/>
      <p:bldP spid="32" grpId="0" animBg="1"/>
      <p:bldP spid="33" grpId="0" animBg="1"/>
      <p:bldP spid="34" grpId="0"/>
      <p:bldP spid="30" grpId="0"/>
      <p:bldP spid="14" grpId="0" animBg="1"/>
      <p:bldP spid="36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40330" cy="1163374"/>
            <a:chOff x="960681" y="2615402"/>
            <a:chExt cx="214033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피라미드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2071863"/>
            <a:ext cx="7496394" cy="978745"/>
            <a:chOff x="6796429" y="1608522"/>
            <a:chExt cx="7496394" cy="97874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3034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거칠음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디테일 해석 전략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74927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피라미드의 낮은 해상도 레벨들은 큰 구조나 영상 전체 양상을 해석하는 데 사용하며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고해상도 영상들은 각 객체의 특성을 해석하는 데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패턴인식에서 유용한 전략이다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0772E3-7EDF-B047-EC54-C737C0642F8B}"/>
              </a:ext>
            </a:extLst>
          </p:cNvPr>
          <p:cNvGrpSpPr/>
          <p:nvPr/>
        </p:nvGrpSpPr>
        <p:grpSpPr>
          <a:xfrm>
            <a:off x="3873530" y="3244334"/>
            <a:ext cx="6980227" cy="763302"/>
            <a:chOff x="6796429" y="1608522"/>
            <a:chExt cx="6980227" cy="7633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A59784-A5C5-C356-A98D-95BA2F3BB93F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예측 오차 장점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533579-71CA-F60B-BDE2-67692CF4782A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오차확률이 높은 값들에 더 적은 비트를 할당함으로써 기존보다 크게 압축할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88AEA30-6CBC-AC8C-CB8E-14E09AB7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30" y="1"/>
            <a:ext cx="662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1091120"/>
            <a:ext cx="5693015" cy="763302"/>
            <a:chOff x="6796429" y="1608522"/>
            <a:chExt cx="5693015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5689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부대역이라 불리는 대역 제한된 성분들의 집합으로 분해한다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E10933-8C12-8008-F163-05246182FF89}"/>
              </a:ext>
            </a:extLst>
          </p:cNvPr>
          <p:cNvGrpSpPr/>
          <p:nvPr/>
        </p:nvGrpSpPr>
        <p:grpSpPr>
          <a:xfrm>
            <a:off x="3873530" y="2069865"/>
            <a:ext cx="6778248" cy="763302"/>
            <a:chOff x="6796429" y="1608522"/>
            <a:chExt cx="6778248" cy="7633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B60C0-8834-7C68-DE74-DB8AE1D1F4A2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F91F19-C386-FAA0-7709-99E19872B746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원래 영상을 오차 없이 재구성하기 위해 부대역들이 재조립될 수 있도록 수행된다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BB05F0-E0A6-C807-D7FE-C257EDA29E17}"/>
              </a:ext>
            </a:extLst>
          </p:cNvPr>
          <p:cNvGrpSpPr/>
          <p:nvPr/>
        </p:nvGrpSpPr>
        <p:grpSpPr>
          <a:xfrm>
            <a:off x="3873530" y="3168012"/>
            <a:ext cx="5013342" cy="978745"/>
            <a:chOff x="6796429" y="1608522"/>
            <a:chExt cx="5013342" cy="9787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26E2BE-3412-97F0-FF93-86BC9730576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디지털 필터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2DD2F-7E0A-E37A-400F-FF91F9B94690}"/>
                </a:ext>
              </a:extLst>
            </p:cNvPr>
            <p:cNvSpPr txBox="1"/>
            <p:nvPr/>
          </p:nvSpPr>
          <p:spPr>
            <a:xfrm>
              <a:off x="6800066" y="2064047"/>
              <a:ext cx="5009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분해와 재구성이 디지털 필터에 의해 수행되어서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디지털 신호 처리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(DSP)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 디지털 신호 필터링을 알아야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4C3E1C-1BC9-14B2-6D1E-184414E794F6}"/>
              </a:ext>
            </a:extLst>
          </p:cNvPr>
          <p:cNvGrpSpPr/>
          <p:nvPr/>
        </p:nvGrpSpPr>
        <p:grpSpPr>
          <a:xfrm>
            <a:off x="3873530" y="4481603"/>
            <a:ext cx="6880841" cy="763302"/>
            <a:chOff x="6796429" y="1608522"/>
            <a:chExt cx="6880841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F7979-267B-9A60-3659-03462C2D1680}"/>
                </a:ext>
              </a:extLst>
            </p:cNvPr>
            <p:cNvSpPr txBox="1"/>
            <p:nvPr/>
          </p:nvSpPr>
          <p:spPr>
            <a:xfrm>
              <a:off x="6796429" y="160852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디지털 필터 구성 요소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8F80DF-0F93-5158-675E-F85A6E39AEF9}"/>
                </a:ext>
              </a:extLst>
            </p:cNvPr>
            <p:cNvSpPr txBox="1"/>
            <p:nvPr/>
          </p:nvSpPr>
          <p:spPr>
            <a:xfrm>
              <a:off x="6800066" y="2064047"/>
              <a:ext cx="6877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간단한 디지털 필터는 단위 지연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곱셈기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덧셈기의 세 가지 기본 요소들로 구성된다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2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개념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부대역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3136AC-C4A2-6712-DEA6-9E2976B14A42}"/>
              </a:ext>
            </a:extLst>
          </p:cNvPr>
          <p:cNvGrpSpPr/>
          <p:nvPr/>
        </p:nvGrpSpPr>
        <p:grpSpPr>
          <a:xfrm>
            <a:off x="3873530" y="171420"/>
            <a:ext cx="6650008" cy="763302"/>
            <a:chOff x="6796429" y="1608522"/>
            <a:chExt cx="6650008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19DADD-5C13-B4CD-ECCC-D463457B783F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 계수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98CBD4-AF24-F496-487F-32117A6FF8FA}"/>
                </a:ext>
              </a:extLst>
            </p:cNvPr>
            <p:cNvSpPr txBox="1"/>
            <p:nvPr/>
          </p:nvSpPr>
          <p:spPr>
            <a:xfrm>
              <a:off x="6800066" y="2064047"/>
              <a:ext cx="6646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곰셉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상수들은 필터 계수라 불리고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계수는 한 개의 필터 탭을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F97A96-D7D9-A9B3-851F-C34AFDED0511}"/>
              </a:ext>
            </a:extLst>
          </p:cNvPr>
          <p:cNvGrpSpPr/>
          <p:nvPr/>
        </p:nvGrpSpPr>
        <p:grpSpPr>
          <a:xfrm>
            <a:off x="3873530" y="1129363"/>
            <a:ext cx="6228418" cy="763302"/>
            <a:chOff x="6796429" y="1608522"/>
            <a:chExt cx="6228418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3D8D6E-4EFA-041B-1721-BF1B1A249BEB}"/>
                </a:ext>
              </a:extLst>
            </p:cNvPr>
            <p:cNvSpPr txBox="1"/>
            <p:nvPr/>
          </p:nvSpPr>
          <p:spPr>
            <a:xfrm>
              <a:off x="6796429" y="1608522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필터 탭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39C26A-B308-B292-7CCE-2B4882E28EEE}"/>
                </a:ext>
              </a:extLst>
            </p:cNvPr>
            <p:cNvSpPr txBox="1"/>
            <p:nvPr/>
          </p:nvSpPr>
          <p:spPr>
            <a:xfrm>
              <a:off x="6800066" y="2064047"/>
              <a:ext cx="6224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합산의 한 항을 계산하는 데 필요한 요소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필터의 차수를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차수라고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DCED9E-6BF6-D4E0-F6A7-74F89C638A71}"/>
              </a:ext>
            </a:extLst>
          </p:cNvPr>
          <p:cNvGrpSpPr/>
          <p:nvPr/>
        </p:nvGrpSpPr>
        <p:grpSpPr>
          <a:xfrm>
            <a:off x="3873530" y="2084050"/>
            <a:ext cx="4513205" cy="763302"/>
            <a:chOff x="6796429" y="1608522"/>
            <a:chExt cx="4513205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76A329-3CF2-FD15-2B9F-31EC53C3CB81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임펄스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응답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A9BD94-AA77-CE59-EE6C-7A371C4C1829}"/>
                </a:ext>
              </a:extLst>
            </p:cNvPr>
            <p:cNvSpPr txBox="1"/>
            <p:nvPr/>
          </p:nvSpPr>
          <p:spPr>
            <a:xfrm>
              <a:off x="6800066" y="2064047"/>
              <a:ext cx="4509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필터를 정의하는 필터 계수들로 구성된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요소 시퀀스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84375A-D2BA-3CDB-43C3-BC6D1634CC52}"/>
              </a:ext>
            </a:extLst>
          </p:cNvPr>
          <p:cNvGrpSpPr/>
          <p:nvPr/>
        </p:nvGrpSpPr>
        <p:grpSpPr>
          <a:xfrm>
            <a:off x="3873530" y="3047386"/>
            <a:ext cx="6832751" cy="978745"/>
            <a:chOff x="6796429" y="1608522"/>
            <a:chExt cx="6832751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4BBDC2-5703-5122-A3EE-2ED4D53B4AAA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단위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임펄스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E50040-AA7A-BBA2-0C90-17ED3FA4398D}"/>
                </a:ext>
              </a:extLst>
            </p:cNvPr>
            <p:cNvSpPr txBox="1"/>
            <p:nvPr/>
          </p:nvSpPr>
          <p:spPr>
            <a:xfrm>
              <a:off x="6800066" y="2064047"/>
              <a:ext cx="6829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 상단의 왼쪽에서 오른쪽으로 가로질러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쉬프트되어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지연된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임펄스의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위치에서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계수의 값을 취하는 출력을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301C5B2-0DE8-AE9D-84AA-1D1C9BC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30" y="4575823"/>
            <a:ext cx="8318470" cy="2282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DB44C-DF0C-60B7-B6A3-62F90D34B167}"/>
              </a:ext>
            </a:extLst>
          </p:cNvPr>
          <p:cNvSpPr txBox="1"/>
          <p:nvPr/>
        </p:nvSpPr>
        <p:spPr>
          <a:xfrm>
            <a:off x="5430366" y="43123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단위 </a:t>
            </a:r>
            <a:r>
              <a:rPr lang="ko-KR" altLang="en-US" b="1" dirty="0" err="1">
                <a:solidFill>
                  <a:schemeClr val="accent6"/>
                </a:solidFill>
              </a:rPr>
              <a:t>임펄스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2BEB6-CCB8-40CD-A91F-53DAF9A7CB18}"/>
              </a:ext>
            </a:extLst>
          </p:cNvPr>
          <p:cNvSpPr txBox="1"/>
          <p:nvPr/>
        </p:nvSpPr>
        <p:spPr>
          <a:xfrm>
            <a:off x="9581019" y="43123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5"/>
                </a:solidFill>
              </a:rPr>
              <a:t>임펄스</a:t>
            </a:r>
            <a:r>
              <a:rPr lang="ko-KR" altLang="en-US" b="1" dirty="0">
                <a:solidFill>
                  <a:schemeClr val="accent5"/>
                </a:solidFill>
              </a:rPr>
              <a:t> 응답</a:t>
            </a:r>
          </a:p>
        </p:txBody>
      </p:sp>
    </p:spTree>
    <p:extLst>
      <p:ext uri="{BB962C8B-B14F-4D97-AF65-F5344CB8AC3E}">
        <p14:creationId xmlns:p14="http://schemas.microsoft.com/office/powerpoint/2010/main" val="40987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1137</Words>
  <Application>Microsoft Office PowerPoint</Application>
  <PresentationFormat>와이드스크린</PresentationFormat>
  <Paragraphs>240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521</cp:revision>
  <dcterms:created xsi:type="dcterms:W3CDTF">2020-08-18T14:02:52Z</dcterms:created>
  <dcterms:modified xsi:type="dcterms:W3CDTF">2022-05-20T06:10:27Z</dcterms:modified>
</cp:coreProperties>
</file>