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9" r:id="rId5"/>
    <p:sldId id="270" r:id="rId6"/>
    <p:sldId id="271" r:id="rId7"/>
    <p:sldId id="273" r:id="rId8"/>
    <p:sldId id="281" r:id="rId9"/>
    <p:sldId id="274" r:id="rId10"/>
    <p:sldId id="267" r:id="rId11"/>
    <p:sldId id="276" r:id="rId12"/>
    <p:sldId id="275" r:id="rId13"/>
    <p:sldId id="277" r:id="rId14"/>
    <p:sldId id="266" r:id="rId15"/>
    <p:sldId id="279" r:id="rId16"/>
    <p:sldId id="278" r:id="rId17"/>
    <p:sldId id="280" r:id="rId18"/>
    <p:sldId id="282" r:id="rId19"/>
    <p:sldId id="268" r:id="rId20"/>
    <p:sldId id="283" r:id="rId21"/>
    <p:sldId id="284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2DCE82"/>
    <a:srgbClr val="FF2DDA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84382" autoAdjust="0"/>
  </p:normalViewPr>
  <p:slideViewPr>
    <p:cSldViewPr snapToGrid="0" showGuides="1">
      <p:cViewPr varScale="1">
        <p:scale>
          <a:sx n="97" d="100"/>
          <a:sy n="97" d="100"/>
        </p:scale>
        <p:origin x="165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22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7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43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2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1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90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4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4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8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8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9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(5.4 ~5.7)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62276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22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선형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위치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불변 열화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049233" cy="1163374"/>
            <a:chOff x="960681" y="2615402"/>
            <a:chExt cx="304923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049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선형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위치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불변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불변적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730608"/>
            <a:ext cx="7239913" cy="763302"/>
            <a:chOff x="6796429" y="1608522"/>
            <a:chExt cx="7239913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7236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모든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f(x, y)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대해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입출력 관계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g(x, y) = H[f(x, y)]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만족하면 위치 또는 공간 불변적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7429E82-BB93-435E-9A1C-6842BA40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10" y="1549380"/>
            <a:ext cx="4589774" cy="109221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B4C3DD-3C05-40E8-8406-D4BBE6B36297}"/>
              </a:ext>
            </a:extLst>
          </p:cNvPr>
          <p:cNvGrpSpPr/>
          <p:nvPr/>
        </p:nvGrpSpPr>
        <p:grpSpPr>
          <a:xfrm>
            <a:off x="4929210" y="3047386"/>
            <a:ext cx="5077462" cy="978745"/>
            <a:chOff x="6796429" y="1608522"/>
            <a:chExt cx="5077462" cy="9787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2091CF-604D-488E-9B69-617C32F0FDF6}"/>
                </a:ext>
              </a:extLst>
            </p:cNvPr>
            <p:cNvSpPr txBox="1"/>
            <p:nvPr/>
          </p:nvSpPr>
          <p:spPr>
            <a:xfrm>
              <a:off x="6796429" y="1608522"/>
              <a:ext cx="2837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종 중첩 원리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적분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B5A-5D85-4045-B7EA-AC17C7DA62BB}"/>
                </a:ext>
              </a:extLst>
            </p:cNvPr>
            <p:cNvSpPr txBox="1"/>
            <p:nvPr/>
          </p:nvSpPr>
          <p:spPr>
            <a:xfrm>
              <a:off x="6800066" y="2064047"/>
              <a:ext cx="50738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 시스템 이론의 핵심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 확산 함수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(PSF)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포함하는 적분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임펄스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응답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알면 임의의 입력에 대한 응답을 알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DBE4A1-8A3A-4687-8B4B-EFBF1266AEB8}"/>
              </a:ext>
            </a:extLst>
          </p:cNvPr>
          <p:cNvSpPr/>
          <p:nvPr/>
        </p:nvSpPr>
        <p:spPr>
          <a:xfrm>
            <a:off x="7590971" y="1886857"/>
            <a:ext cx="1190172" cy="468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31F02-9BA6-4D60-95ED-F1476FF4A591}"/>
              </a:ext>
            </a:extLst>
          </p:cNvPr>
          <p:cNvCxnSpPr/>
          <p:nvPr/>
        </p:nvCxnSpPr>
        <p:spPr>
          <a:xfrm>
            <a:off x="8171543" y="2355222"/>
            <a:ext cx="0" cy="107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DDE939C-5BAE-4FC3-887F-576803DC3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10" y="4085174"/>
            <a:ext cx="5012388" cy="994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EE202E-81A1-42FB-BE71-DF5CA2F1B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10" y="5139042"/>
            <a:ext cx="3216141" cy="6460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53CC32-7F4C-4F4B-8999-145FD789C7B2}"/>
              </a:ext>
            </a:extLst>
          </p:cNvPr>
          <p:cNvSpPr txBox="1"/>
          <p:nvPr/>
        </p:nvSpPr>
        <p:spPr>
          <a:xfrm>
            <a:off x="7978552" y="415491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위치 불변성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1B2E22-96E1-4DD5-8E52-794B0EC73DDB}"/>
              </a:ext>
            </a:extLst>
          </p:cNvPr>
          <p:cNvSpPr/>
          <p:nvPr/>
        </p:nvSpPr>
        <p:spPr>
          <a:xfrm>
            <a:off x="7677150" y="4377097"/>
            <a:ext cx="1568450" cy="41097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C32F2-2A8F-490E-A410-0ADC6767EEAE}"/>
              </a:ext>
            </a:extLst>
          </p:cNvPr>
          <p:cNvSpPr txBox="1"/>
          <p:nvPr/>
        </p:nvSpPr>
        <p:spPr>
          <a:xfrm>
            <a:off x="5718535" y="5079999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5"/>
                </a:solidFill>
              </a:rPr>
              <a:t>2D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컨볼루션</a:t>
            </a:r>
            <a:r>
              <a:rPr lang="ko-KR" altLang="en-US" sz="1400" b="1" dirty="0">
                <a:solidFill>
                  <a:schemeClr val="accent5"/>
                </a:solidFill>
              </a:rPr>
              <a:t> 연산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B9A4BAB-BDC3-4B45-9740-3F6847540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210" y="4154919"/>
            <a:ext cx="7262790" cy="1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1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049233" cy="1163374"/>
            <a:chOff x="960681" y="2615402"/>
            <a:chExt cx="304923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049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선형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위치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불변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복원 작업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249374"/>
            <a:ext cx="6314724" cy="978745"/>
            <a:chOff x="6796429" y="1608522"/>
            <a:chExt cx="6314724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3185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주파수 도메인에서의 작업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31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FFT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알고리즘이 사용되며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푸리에 변환의 구현에 함수 패딩이 필요하다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많은 형태의 열화는 선형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위치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불변 과정으로 근사화가 가능하다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2A6E740-0DFE-435A-BFFF-D88DF3B1B296}"/>
              </a:ext>
            </a:extLst>
          </p:cNvPr>
          <p:cNvGrpSpPr/>
          <p:nvPr/>
        </p:nvGrpSpPr>
        <p:grpSpPr>
          <a:xfrm>
            <a:off x="4929210" y="2742586"/>
            <a:ext cx="6863207" cy="763302"/>
            <a:chOff x="6796429" y="1608522"/>
            <a:chExt cx="6863207" cy="7633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F2D768-3DE3-476D-B95A-BE0CA23AE1F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장점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2207E0-2152-4D5A-BFA3-9A6267D4CB6A}"/>
                </a:ext>
              </a:extLst>
            </p:cNvPr>
            <p:cNvSpPr txBox="1"/>
            <p:nvPr/>
          </p:nvSpPr>
          <p:spPr>
            <a:xfrm>
              <a:off x="6800066" y="2064047"/>
              <a:ext cx="6859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복원 문제의 해결에 선형 시스템 이론의 광범위 도구들을 사용할 수 있다는 점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BECBEA-D042-4E7C-844C-D3DE51EBBC96}"/>
              </a:ext>
            </a:extLst>
          </p:cNvPr>
          <p:cNvGrpSpPr/>
          <p:nvPr/>
        </p:nvGrpSpPr>
        <p:grpSpPr>
          <a:xfrm>
            <a:off x="4929210" y="4112688"/>
            <a:ext cx="6957785" cy="763302"/>
            <a:chOff x="6796429" y="1608522"/>
            <a:chExt cx="6957785" cy="7633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54DD5-48BC-4F4B-8DEB-B031A5439085}"/>
                </a:ext>
              </a:extLst>
            </p:cNvPr>
            <p:cNvSpPr txBox="1"/>
            <p:nvPr/>
          </p:nvSpPr>
          <p:spPr>
            <a:xfrm>
              <a:off x="6796429" y="1608522"/>
              <a:ext cx="2778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비선형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위치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종속 기법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42270D-A305-4DDD-A234-06B7A450A7D3}"/>
                </a:ext>
              </a:extLst>
            </p:cNvPr>
            <p:cNvSpPr txBox="1"/>
            <p:nvPr/>
          </p:nvSpPr>
          <p:spPr>
            <a:xfrm>
              <a:off x="6800066" y="2064047"/>
              <a:ext cx="6954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선형보다 일반적이지만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알려진 해가 없거나 계산상 매우 풀기 어려운 상황을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57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049233" cy="1163374"/>
            <a:chOff x="960681" y="2615402"/>
            <a:chExt cx="304923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049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선형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위치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불변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 영상 복원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B4FDFE-0074-433D-90DB-58C95829C72C}"/>
              </a:ext>
            </a:extLst>
          </p:cNvPr>
          <p:cNvGrpSpPr/>
          <p:nvPr/>
        </p:nvGrpSpPr>
        <p:grpSpPr>
          <a:xfrm>
            <a:off x="4929210" y="1890504"/>
            <a:ext cx="3772617" cy="763302"/>
            <a:chOff x="6796429" y="1608522"/>
            <a:chExt cx="3772617" cy="76330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ADBAA4-7AFE-4EE2-ACED-4389BF265C22}"/>
                </a:ext>
              </a:extLst>
            </p:cNvPr>
            <p:cNvSpPr txBox="1"/>
            <p:nvPr/>
          </p:nvSpPr>
          <p:spPr>
            <a:xfrm>
              <a:off x="6796429" y="1608522"/>
              <a:ext cx="3423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디컨볼루션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(Deconvolution)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80D897-ED46-4DB6-A67F-5940A255B9EF}"/>
                </a:ext>
              </a:extLst>
            </p:cNvPr>
            <p:cNvSpPr txBox="1"/>
            <p:nvPr/>
          </p:nvSpPr>
          <p:spPr>
            <a:xfrm>
              <a:off x="6800066" y="2064047"/>
              <a:ext cx="3768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선형 영상 복원을 나타내는 용어로도 쓰인다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8A9B25-FF84-4CD3-82D9-802890AFA44D}"/>
              </a:ext>
            </a:extLst>
          </p:cNvPr>
          <p:cNvGrpSpPr/>
          <p:nvPr/>
        </p:nvGrpSpPr>
        <p:grpSpPr>
          <a:xfrm>
            <a:off x="4929210" y="3168273"/>
            <a:ext cx="4730077" cy="763302"/>
            <a:chOff x="6796429" y="1608522"/>
            <a:chExt cx="4730077" cy="7633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BD5CC4-74E1-4DCF-9D62-F1F9F1732A7E}"/>
                </a:ext>
              </a:extLst>
            </p:cNvPr>
            <p:cNvSpPr txBox="1"/>
            <p:nvPr/>
          </p:nvSpPr>
          <p:spPr>
            <a:xfrm>
              <a:off x="6796429" y="1608522"/>
              <a:ext cx="4730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디컨볼루션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필터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(Deconvolution Filter)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858A2E-6EE1-4E6D-83B8-0D696C381457}"/>
                </a:ext>
              </a:extLst>
            </p:cNvPr>
            <p:cNvSpPr txBox="1"/>
            <p:nvPr/>
          </p:nvSpPr>
          <p:spPr>
            <a:xfrm>
              <a:off x="6800066" y="2064047"/>
              <a:ext cx="2526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복원 과정에서 사용되는 필터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00F1E7-D5DC-4D88-A52D-B8A9204E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10" y="4449671"/>
            <a:ext cx="7262790" cy="518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81D96-6141-4C9E-81AF-1DB63D9E6EAA}"/>
              </a:ext>
            </a:extLst>
          </p:cNvPr>
          <p:cNvSpPr txBox="1"/>
          <p:nvPr/>
        </p:nvSpPr>
        <p:spPr>
          <a:xfrm>
            <a:off x="9578784" y="4807949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깨끗한 영상과 열화 함수</a:t>
            </a:r>
            <a:r>
              <a:rPr lang="en-US" altLang="ko-KR" sz="1400" b="1" dirty="0"/>
              <a:t>(H)</a:t>
            </a:r>
            <a:r>
              <a:rPr lang="ko-KR" altLang="en-US" sz="1400" b="1" dirty="0"/>
              <a:t>의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임펄스</a:t>
            </a:r>
            <a:r>
              <a:rPr lang="ko-KR" altLang="en-US" sz="1400" b="1" dirty="0"/>
              <a:t> 응답 사이의 </a:t>
            </a:r>
            <a:r>
              <a:rPr lang="ko-KR" altLang="en-US" sz="1400" b="1" dirty="0" err="1"/>
              <a:t>컨볼루션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2ABA1A-C4DC-46D4-8708-247854705F92}"/>
              </a:ext>
            </a:extLst>
          </p:cNvPr>
          <p:cNvSpPr/>
          <p:nvPr/>
        </p:nvSpPr>
        <p:spPr>
          <a:xfrm>
            <a:off x="4929210" y="4449671"/>
            <a:ext cx="3423181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2DC570-382D-4E11-A14E-A4E56599EFD4}"/>
              </a:ext>
            </a:extLst>
          </p:cNvPr>
          <p:cNvSpPr/>
          <p:nvPr/>
        </p:nvSpPr>
        <p:spPr>
          <a:xfrm>
            <a:off x="8701827" y="4449671"/>
            <a:ext cx="3423181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A848BE-9D6A-4F41-A19B-92BE1E8BD139}"/>
              </a:ext>
            </a:extLst>
          </p:cNvPr>
          <p:cNvCxnSpPr>
            <a:cxnSpLocks/>
          </p:cNvCxnSpPr>
          <p:nvPr/>
        </p:nvCxnSpPr>
        <p:spPr>
          <a:xfrm>
            <a:off x="8352391" y="4535426"/>
            <a:ext cx="3494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777A88-79FE-46A4-BA77-81505A7DD789}"/>
              </a:ext>
            </a:extLst>
          </p:cNvPr>
          <p:cNvSpPr txBox="1"/>
          <p:nvPr/>
        </p:nvSpPr>
        <p:spPr>
          <a:xfrm>
            <a:off x="6631401" y="4164802"/>
            <a:ext cx="3791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푸리에 변환을 통해 대응되는 값 결과로 획득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7255" y="3252739"/>
            <a:ext cx="5519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열화 함수의 추정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063659" cy="1163374"/>
            <a:chOff x="960681" y="2615402"/>
            <a:chExt cx="306365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열화 함수 추정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063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블라인드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디컨볼루션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8DE580-2534-4873-8A38-EF8780E5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07" y="3169614"/>
            <a:ext cx="7262790" cy="51877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621A40-4326-4DCA-987D-0909B1109D3E}"/>
              </a:ext>
            </a:extLst>
          </p:cNvPr>
          <p:cNvGrpSpPr/>
          <p:nvPr/>
        </p:nvGrpSpPr>
        <p:grpSpPr>
          <a:xfrm>
            <a:off x="4664507" y="2350897"/>
            <a:ext cx="6441618" cy="763302"/>
            <a:chOff x="6796429" y="1608522"/>
            <a:chExt cx="6441618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67C89-1488-42D1-AA8F-EBBC64AD1FBD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67F692-DD8C-4D34-9184-BC593E4A04F4}"/>
                </a:ext>
              </a:extLst>
            </p:cNvPr>
            <p:cNvSpPr txBox="1"/>
            <p:nvPr/>
          </p:nvSpPr>
          <p:spPr>
            <a:xfrm>
              <a:off x="6800066" y="2064047"/>
              <a:ext cx="6437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실제 적용된 열화 함수와 최대한 유사한 열화 함수를 영상 내에서 알아내는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열화 함수 추정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관찰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493910"/>
            <a:ext cx="6723746" cy="763302"/>
            <a:chOff x="6796429" y="1608522"/>
            <a:chExt cx="6723746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720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어떠한 지식도 없이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영상이 주어졌을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그 자체에서 정보를 얻는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683906-1C5C-4D72-8107-0D8B41E92701}"/>
              </a:ext>
            </a:extLst>
          </p:cNvPr>
          <p:cNvGrpSpPr/>
          <p:nvPr/>
        </p:nvGrpSpPr>
        <p:grpSpPr>
          <a:xfrm>
            <a:off x="4929210" y="3981199"/>
            <a:ext cx="7082819" cy="763302"/>
            <a:chOff x="6796429" y="1608522"/>
            <a:chExt cx="7082819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D73E62-D17E-45F4-A67D-053D30EDED53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59E2C7-F2D8-45C1-A6DE-853EE2C6EEA4}"/>
                </a:ext>
              </a:extLst>
            </p:cNvPr>
            <p:cNvSpPr txBox="1"/>
            <p:nvPr/>
          </p:nvSpPr>
          <p:spPr>
            <a:xfrm>
              <a:off x="6800066" y="2064047"/>
              <a:ext cx="7079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노동력이 많이 드는 과정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역사적 가치가 있는 오래된 사진 복원 같은 곳에만 쓰인다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1ADE398-1E53-4C9A-BBDE-E457791D5B3E}"/>
              </a:ext>
            </a:extLst>
          </p:cNvPr>
          <p:cNvGrpSpPr/>
          <p:nvPr/>
        </p:nvGrpSpPr>
        <p:grpSpPr>
          <a:xfrm>
            <a:off x="4929210" y="2629833"/>
            <a:ext cx="6412764" cy="978745"/>
            <a:chOff x="6796429" y="1608522"/>
            <a:chExt cx="6412764" cy="9787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D4055B-22F3-406C-84D3-D90352BB5FA3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86AC4F-9210-4E13-B8C1-4A135DDF41CE}"/>
                </a:ext>
              </a:extLst>
            </p:cNvPr>
            <p:cNvSpPr txBox="1"/>
            <p:nvPr/>
          </p:nvSpPr>
          <p:spPr>
            <a:xfrm>
              <a:off x="6800066" y="2064047"/>
              <a:ext cx="6409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블러링되어있고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상자 효과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(Blocky Effect)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나타났나면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상자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필터같은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평균 필터가 열화 함수로 적용됐을 가능성이 있다고 추정하는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2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열화 함수 추정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실험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906824"/>
            <a:ext cx="5521494" cy="978745"/>
            <a:chOff x="6796429" y="1608522"/>
            <a:chExt cx="5521494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517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 영상을 얻는 데 사용된 장치와 유사한 장치를 얻을 수 있다면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원리적으로는 열화를 정확히 추정할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1CFE65-C1F1-4B67-8638-445C8141599F}"/>
              </a:ext>
            </a:extLst>
          </p:cNvPr>
          <p:cNvGrpSpPr/>
          <p:nvPr/>
        </p:nvGrpSpPr>
        <p:grpSpPr>
          <a:xfrm>
            <a:off x="4929210" y="2167912"/>
            <a:ext cx="6967403" cy="978745"/>
            <a:chOff x="6796429" y="1608522"/>
            <a:chExt cx="6967403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0C1E6A-9627-413E-9217-2372F54A107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93B765-E432-4144-9785-958F0E2B58C8}"/>
                </a:ext>
              </a:extLst>
            </p:cNvPr>
            <p:cNvSpPr txBox="1"/>
            <p:nvPr/>
          </p:nvSpPr>
          <p:spPr>
            <a:xfrm>
              <a:off x="6800066" y="2064047"/>
              <a:ext cx="6963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복원 대상 영상에 가깝게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때까지 시스템 설정을 바꿔가며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 영상 획득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시스템 설정으로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열화에 대한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임펄스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응답을 얻는다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9CCA552-F414-4C5C-836E-D798A23E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10" y="3429000"/>
            <a:ext cx="4590031" cy="23339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16D1E26-1759-4F8B-9837-9BB1036347DA}"/>
              </a:ext>
            </a:extLst>
          </p:cNvPr>
          <p:cNvCxnSpPr/>
          <p:nvPr/>
        </p:nvCxnSpPr>
        <p:spPr>
          <a:xfrm>
            <a:off x="6743700" y="4657819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6A88D2-284A-460C-823E-E4180EC5D775}"/>
              </a:ext>
            </a:extLst>
          </p:cNvPr>
          <p:cNvSpPr txBox="1"/>
          <p:nvPr/>
        </p:nvSpPr>
        <p:spPr>
          <a:xfrm>
            <a:off x="6926707" y="43192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열화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F2A03-2068-4CBD-85FE-C11544391730}"/>
              </a:ext>
            </a:extLst>
          </p:cNvPr>
          <p:cNvSpPr txBox="1"/>
          <p:nvPr/>
        </p:nvSpPr>
        <p:spPr>
          <a:xfrm>
            <a:off x="7670776" y="504109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파라미터 획득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열화 함수 추정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모델링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357260"/>
            <a:ext cx="6778248" cy="763302"/>
            <a:chOff x="6796429" y="1608522"/>
            <a:chExt cx="6778248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774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수학적 모델링에 의한 추정으로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영상이 얻어진 환경을 가장 먼저 고려한다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05194-6366-49B8-B449-29032085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7"/>
          <a:stretch/>
        </p:blipFill>
        <p:spPr bwMode="auto">
          <a:xfrm>
            <a:off x="4929947" y="2310351"/>
            <a:ext cx="4489619" cy="44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B21AC-20AE-4880-8F06-D56C2464B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565" y="2315474"/>
            <a:ext cx="2428875" cy="647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736B80-F3FA-44F2-A45D-C7BAA366580A}"/>
              </a:ext>
            </a:extLst>
          </p:cNvPr>
          <p:cNvSpPr txBox="1"/>
          <p:nvPr/>
        </p:nvSpPr>
        <p:spPr>
          <a:xfrm>
            <a:off x="10634002" y="2204701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 = </a:t>
            </a:r>
            <a:r>
              <a:rPr lang="ko-KR" altLang="en-US" sz="1400" b="1" dirty="0"/>
              <a:t>난기류 성질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F4B51-2B27-4D03-82DD-46E355730AE6}"/>
              </a:ext>
            </a:extLst>
          </p:cNvPr>
          <p:cNvSpPr txBox="1"/>
          <p:nvPr/>
        </p:nvSpPr>
        <p:spPr>
          <a:xfrm>
            <a:off x="7743712" y="248302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k = 0.0025</a:t>
            </a:r>
          </a:p>
          <a:p>
            <a:r>
              <a:rPr lang="ko-KR" altLang="en-US" sz="1400" b="1" dirty="0">
                <a:solidFill>
                  <a:schemeClr val="accent4"/>
                </a:solidFill>
              </a:rPr>
              <a:t>심한 난기류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95B94-D1B3-401F-B294-1E5E6089A698}"/>
              </a:ext>
            </a:extLst>
          </p:cNvPr>
          <p:cNvSpPr txBox="1"/>
          <p:nvPr/>
        </p:nvSpPr>
        <p:spPr>
          <a:xfrm>
            <a:off x="7714858" y="4640801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k = 0.00025</a:t>
            </a:r>
          </a:p>
          <a:p>
            <a:pPr algn="ctr"/>
            <a:r>
              <a:rPr lang="ko-KR" altLang="en-US" sz="1400" b="1" dirty="0">
                <a:solidFill>
                  <a:schemeClr val="accent4"/>
                </a:solidFill>
              </a:rPr>
              <a:t>낮은 난기류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FB71B-8423-4365-AEB1-50ADCD938CAB}"/>
              </a:ext>
            </a:extLst>
          </p:cNvPr>
          <p:cNvSpPr txBox="1"/>
          <p:nvPr/>
        </p:nvSpPr>
        <p:spPr>
          <a:xfrm>
            <a:off x="5433799" y="4640801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k = 0.001</a:t>
            </a:r>
          </a:p>
          <a:p>
            <a:pPr algn="ctr"/>
            <a:r>
              <a:rPr lang="ko-KR" altLang="en-US" sz="1400" b="1" dirty="0">
                <a:solidFill>
                  <a:schemeClr val="accent4"/>
                </a:solidFill>
              </a:rPr>
              <a:t>가벼운 난기류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05D0A-5083-4174-A41F-40E15EDB4735}"/>
              </a:ext>
            </a:extLst>
          </p:cNvPr>
          <p:cNvSpPr txBox="1"/>
          <p:nvPr/>
        </p:nvSpPr>
        <p:spPr>
          <a:xfrm>
            <a:off x="5613335" y="247816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원본 영상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2ECB5E-AE1F-4D90-82A0-1CB470E237EB}"/>
              </a:ext>
            </a:extLst>
          </p:cNvPr>
          <p:cNvGrpSpPr/>
          <p:nvPr/>
        </p:nvGrpSpPr>
        <p:grpSpPr>
          <a:xfrm>
            <a:off x="4929210" y="1371264"/>
            <a:ext cx="7137321" cy="763302"/>
            <a:chOff x="6796429" y="1608522"/>
            <a:chExt cx="7137321" cy="7633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BBD6F-22BC-4414-800E-22D9D728824C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접근법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AFC6BF-14BC-4469-9199-EED21F0C6590}"/>
                </a:ext>
              </a:extLst>
            </p:cNvPr>
            <p:cNvSpPr txBox="1"/>
            <p:nvPr/>
          </p:nvSpPr>
          <p:spPr>
            <a:xfrm>
              <a:off x="6800066" y="2064047"/>
              <a:ext cx="7133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환경을 고려하는 것 외에도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원리들로부터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시작해서 수학적 모델을 유도해야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E50FBF-9414-4738-9E52-F12820119232}"/>
              </a:ext>
            </a:extLst>
          </p:cNvPr>
          <p:cNvSpPr txBox="1"/>
          <p:nvPr/>
        </p:nvSpPr>
        <p:spPr>
          <a:xfrm>
            <a:off x="9550212" y="2868513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난기류가 열화의 원인인</a:t>
            </a:r>
            <a:endParaRPr lang="en-US" altLang="ko-KR" sz="14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영상의 수학적 열화 모델</a:t>
            </a:r>
            <a:endParaRPr lang="en-US" altLang="ko-KR" sz="14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2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5" grpId="0"/>
      <p:bldP spid="26" grpId="0"/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역필터링</a:t>
            </a:r>
            <a:endParaRPr lang="ko-KR" altLang="en-US" sz="5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96939" y="1050511"/>
              <a:ext cx="181011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77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3379770" cy="923330"/>
            <a:chOff x="1012875" y="3615397"/>
            <a:chExt cx="337977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주기적 노이즈 감소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3123290" cy="923330"/>
            <a:chOff x="1012875" y="3615397"/>
            <a:chExt cx="3123290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열화 함수의 추정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3541674" cy="923330"/>
            <a:chOff x="1012875" y="3615397"/>
            <a:chExt cx="3541674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2577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선형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위치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불변 열화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41830" y="5077336"/>
            <a:ext cx="2174312" cy="923330"/>
            <a:chOff x="1012875" y="3615397"/>
            <a:chExt cx="2174312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6599" y="387700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역필터링</a:t>
              </a:r>
              <a:endParaRPr lang="ko-KR" altLang="en-US" sz="20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826141" cy="1163374"/>
            <a:chOff x="960681" y="2615402"/>
            <a:chExt cx="182614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역필터링</a:t>
              </a:r>
              <a:endParaRPr lang="ko-KR" altLang="en-US" sz="3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621A40-4326-4DCA-987D-0909B1109D3E}"/>
              </a:ext>
            </a:extLst>
          </p:cNvPr>
          <p:cNvGrpSpPr/>
          <p:nvPr/>
        </p:nvGrpSpPr>
        <p:grpSpPr>
          <a:xfrm>
            <a:off x="4664507" y="1900310"/>
            <a:ext cx="6980227" cy="763302"/>
            <a:chOff x="6796429" y="1608522"/>
            <a:chExt cx="6980227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67C89-1488-42D1-AA8F-EBBC64AD1FBD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67F692-DD8C-4D34-9184-BC593E4A04F4}"/>
                </a:ext>
              </a:extLst>
            </p:cNvPr>
            <p:cNvSpPr txBox="1"/>
            <p:nvPr/>
          </p:nvSpPr>
          <p:spPr>
            <a:xfrm>
              <a:off x="6800066" y="2064047"/>
              <a:ext cx="697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열화된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영상의 변환을 열화 함수로 나누어 원래 영상의 변환에 대한 추정을 계산한다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E8D0AF7-2834-4267-A30B-60F1C99A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06" y="2927105"/>
            <a:ext cx="2129993" cy="1003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9E665-E5C6-435B-9E6B-1A52D20B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06" y="4557580"/>
            <a:ext cx="2817456" cy="1003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39903A-15F3-45D8-AAD3-B9E68DE06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00" y="4037493"/>
            <a:ext cx="3196150" cy="41348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4EC71C-95B7-406A-AB1C-A88BB73CCD42}"/>
              </a:ext>
            </a:extLst>
          </p:cNvPr>
          <p:cNvCxnSpPr>
            <a:stCxn id="3" idx="2"/>
          </p:cNvCxnSpPr>
          <p:nvPr/>
        </p:nvCxnSpPr>
        <p:spPr>
          <a:xfrm>
            <a:off x="5729503" y="3930895"/>
            <a:ext cx="10897" cy="626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7D5B75-65F0-474A-80A4-E8913CF4C45D}"/>
              </a:ext>
            </a:extLst>
          </p:cNvPr>
          <p:cNvSpPr txBox="1"/>
          <p:nvPr/>
        </p:nvSpPr>
        <p:spPr>
          <a:xfrm>
            <a:off x="7441646" y="4797865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원점 부근의 값으로 나누는 걸 제한하면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r>
              <a:rPr lang="ko-KR" altLang="en-US" sz="1400" b="1" dirty="0">
                <a:solidFill>
                  <a:schemeClr val="accent5"/>
                </a:solidFill>
              </a:rPr>
              <a:t>결과 품질 ↑</a:t>
            </a:r>
            <a:endParaRPr lang="en-US" altLang="ko-KR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826141" cy="1163374"/>
            <a:chOff x="960681" y="2615402"/>
            <a:chExt cx="182614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역필터링</a:t>
              </a:r>
              <a:endParaRPr lang="ko-KR" altLang="en-US" sz="3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755D91-8862-4CC9-9773-93DD4FA90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3"/>
          <a:stretch/>
        </p:blipFill>
        <p:spPr bwMode="auto">
          <a:xfrm>
            <a:off x="4305299" y="402322"/>
            <a:ext cx="6194457" cy="61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2AF112-BD49-4F03-A1D5-FD5A6E4F54F5}"/>
              </a:ext>
            </a:extLst>
          </p:cNvPr>
          <p:cNvSpPr txBox="1"/>
          <p:nvPr/>
        </p:nvSpPr>
        <p:spPr>
          <a:xfrm>
            <a:off x="7647696" y="514528"/>
            <a:ext cx="25555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H(u, v)</a:t>
            </a:r>
            <a:r>
              <a:rPr lang="ko-KR" altLang="en-US" sz="1400" b="1" dirty="0">
                <a:solidFill>
                  <a:srgbClr val="FFFF00"/>
                </a:solidFill>
              </a:rPr>
              <a:t>를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중심에서 </a:t>
            </a:r>
            <a:r>
              <a:rPr lang="en-US" altLang="ko-KR" sz="1400" b="1" dirty="0">
                <a:solidFill>
                  <a:srgbClr val="FFFF00"/>
                </a:solidFill>
              </a:rPr>
              <a:t>40</a:t>
            </a:r>
            <a:r>
              <a:rPr lang="ko-KR" altLang="en-US" sz="1400" b="1" dirty="0">
                <a:solidFill>
                  <a:srgbClr val="FFFF00"/>
                </a:solidFill>
              </a:rPr>
              <a:t>이내에 있는 값만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나눈 영상</a:t>
            </a:r>
            <a:endParaRPr lang="en-US" altLang="ko-KR" sz="1400" b="1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623CF-53BC-4ED0-AD54-4EE449DA8648}"/>
              </a:ext>
            </a:extLst>
          </p:cNvPr>
          <p:cNvSpPr txBox="1"/>
          <p:nvPr/>
        </p:nvSpPr>
        <p:spPr>
          <a:xfrm>
            <a:off x="7647693" y="3625985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H(u, v)</a:t>
            </a:r>
            <a:r>
              <a:rPr lang="ko-KR" altLang="en-US" sz="1400" b="1" dirty="0">
                <a:solidFill>
                  <a:srgbClr val="FFFF00"/>
                </a:solidFill>
              </a:rPr>
              <a:t>를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중심에서 </a:t>
            </a:r>
            <a:r>
              <a:rPr lang="en-US" altLang="ko-KR" sz="1400" b="1" dirty="0">
                <a:solidFill>
                  <a:srgbClr val="FFFF00"/>
                </a:solidFill>
              </a:rPr>
              <a:t>85</a:t>
            </a:r>
            <a:r>
              <a:rPr lang="ko-KR" altLang="en-US" sz="1400" b="1" dirty="0">
                <a:solidFill>
                  <a:srgbClr val="FFFF00"/>
                </a:solidFill>
              </a:rPr>
              <a:t>이내에 있는 값만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나눈 영상</a:t>
            </a:r>
            <a:endParaRPr lang="en-US" altLang="ko-KR" sz="1400" b="1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CC0E7-09AF-4F7D-AF29-5EA52898E393}"/>
              </a:ext>
            </a:extLst>
          </p:cNvPr>
          <p:cNvSpPr txBox="1"/>
          <p:nvPr/>
        </p:nvSpPr>
        <p:spPr>
          <a:xfrm>
            <a:off x="4566733" y="3625985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H(u, v)</a:t>
            </a:r>
            <a:r>
              <a:rPr lang="ko-KR" altLang="en-US" sz="1400" b="1" dirty="0">
                <a:solidFill>
                  <a:srgbClr val="FFFF00"/>
                </a:solidFill>
              </a:rPr>
              <a:t>를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중심에서 </a:t>
            </a:r>
            <a:r>
              <a:rPr lang="en-US" altLang="ko-KR" sz="1400" b="1" dirty="0">
                <a:solidFill>
                  <a:srgbClr val="FFFF00"/>
                </a:solidFill>
              </a:rPr>
              <a:t>70</a:t>
            </a:r>
            <a:r>
              <a:rPr lang="ko-KR" altLang="en-US" sz="1400" b="1" dirty="0">
                <a:solidFill>
                  <a:srgbClr val="FFFF00"/>
                </a:solidFill>
              </a:rPr>
              <a:t>이내에 있는 값만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나눈 영상</a:t>
            </a:r>
            <a:endParaRPr lang="en-US" altLang="ko-KR" sz="1400" b="1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B767EC-D539-4440-8838-7AB8EC2B9533}"/>
              </a:ext>
            </a:extLst>
          </p:cNvPr>
          <p:cNvSpPr txBox="1"/>
          <p:nvPr/>
        </p:nvSpPr>
        <p:spPr>
          <a:xfrm>
            <a:off x="4850464" y="51452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H(u, v)</a:t>
            </a:r>
            <a:r>
              <a:rPr lang="ko-KR" altLang="en-US" sz="1400" b="1" dirty="0">
                <a:solidFill>
                  <a:srgbClr val="FFFF00"/>
                </a:solidFill>
              </a:rPr>
              <a:t>를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모든 영역에 나눈 영상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DA17C-ED25-42B7-9308-A05E9099ABE7}"/>
              </a:ext>
            </a:extLst>
          </p:cNvPr>
          <p:cNvSpPr txBox="1"/>
          <p:nvPr/>
        </p:nvSpPr>
        <p:spPr>
          <a:xfrm>
            <a:off x="7526666" y="4937128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H(u, v) </a:t>
            </a:r>
            <a:r>
              <a:rPr lang="ko-KR" altLang="en-US" sz="1400" b="1" dirty="0">
                <a:solidFill>
                  <a:srgbClr val="92D050"/>
                </a:solidFill>
              </a:rPr>
              <a:t>값들 중 </a:t>
            </a:r>
            <a:r>
              <a:rPr lang="en-US" altLang="ko-KR" sz="1400" b="1" dirty="0">
                <a:solidFill>
                  <a:srgbClr val="92D050"/>
                </a:solidFill>
              </a:rPr>
              <a:t>0</a:t>
            </a:r>
            <a:r>
              <a:rPr lang="ko-KR" altLang="en-US" sz="1400" b="1" dirty="0">
                <a:solidFill>
                  <a:srgbClr val="92D050"/>
                </a:solidFill>
              </a:rPr>
              <a:t>이 포함된 결과</a:t>
            </a:r>
            <a:endParaRPr lang="en-US" altLang="ko-KR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73654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22</a:t>
                      </a:r>
                      <a:r>
                        <a:rPr lang="ko-KR" altLang="en-US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314758" y="3252739"/>
            <a:ext cx="6211958" cy="2121639"/>
            <a:chOff x="5524580" y="3843583"/>
            <a:chExt cx="6211958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5524580" y="3843583"/>
              <a:ext cx="62119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주기적 노이즈 감소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 노이즈 감소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172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도메인 필터링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2558013"/>
            <a:ext cx="6254066" cy="978745"/>
            <a:chOff x="6796429" y="1608522"/>
            <a:chExt cx="6254066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아이디어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250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주기 노이즈가 푸리에 변환에서 주기적 간섭의 주파수에 해당하는 위치에서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밀집된 에너지 폭발로 나타난다는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16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 노이즈 감소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대역차단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40202"/>
            <a:ext cx="6576270" cy="763302"/>
            <a:chOff x="6796429" y="1608522"/>
            <a:chExt cx="6576270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572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특정한 주파수 영역을 차단하는 필터링 방법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특정 주파수 영역만을 통과시킨다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207E99-80CB-4C20-8C6A-0A70F6B59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8" b="2867"/>
          <a:stretch/>
        </p:blipFill>
        <p:spPr bwMode="auto">
          <a:xfrm>
            <a:off x="4929210" y="1941211"/>
            <a:ext cx="5841953" cy="49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D40ACD4-A5B6-4EBF-8A3F-CFEC6ADCFF48}"/>
              </a:ext>
            </a:extLst>
          </p:cNvPr>
          <p:cNvCxnSpPr/>
          <p:nvPr/>
        </p:nvCxnSpPr>
        <p:spPr>
          <a:xfrm>
            <a:off x="6952343" y="3207657"/>
            <a:ext cx="2075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B9E585-2A58-4ECA-BA5D-B291C66F5800}"/>
              </a:ext>
            </a:extLst>
          </p:cNvPr>
          <p:cNvCxnSpPr/>
          <p:nvPr/>
        </p:nvCxnSpPr>
        <p:spPr>
          <a:xfrm flipH="1">
            <a:off x="6778172" y="3222172"/>
            <a:ext cx="2249714" cy="2249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70B5003-3838-429F-96DE-6F734DE6E035}"/>
              </a:ext>
            </a:extLst>
          </p:cNvPr>
          <p:cNvCxnSpPr/>
          <p:nvPr/>
        </p:nvCxnSpPr>
        <p:spPr>
          <a:xfrm>
            <a:off x="6792686" y="5471885"/>
            <a:ext cx="2235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49C36-97B9-4115-9B43-1DE86AD6A8D5}"/>
              </a:ext>
            </a:extLst>
          </p:cNvPr>
          <p:cNvGrpSpPr/>
          <p:nvPr/>
        </p:nvGrpSpPr>
        <p:grpSpPr>
          <a:xfrm>
            <a:off x="4929210" y="1058240"/>
            <a:ext cx="7496394" cy="763302"/>
            <a:chOff x="6796429" y="1608522"/>
            <a:chExt cx="7496394" cy="7633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F1B594-515F-42C3-A366-0CA7D3B145B1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기준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03C6EC-E3DA-4231-B1D3-0C9C92529656}"/>
                </a:ext>
              </a:extLst>
            </p:cNvPr>
            <p:cNvSpPr txBox="1"/>
            <p:nvPr/>
          </p:nvSpPr>
          <p:spPr>
            <a:xfrm>
              <a:off x="6800066" y="2064047"/>
              <a:ext cx="7492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변환으로부터 가능한 적게 제거하는 것이 바람직하기 때문에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날카롭고 좁은 필터를 사용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6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EEE6DDF1-9039-4163-9D0E-8FBDFB773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8" r="38361" b="52042"/>
          <a:stretch/>
        </p:blipFill>
        <p:spPr bwMode="auto">
          <a:xfrm>
            <a:off x="4929210" y="3263241"/>
            <a:ext cx="4309829" cy="353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F1851E-419A-4947-A19F-16F3DEBC7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929210" y="3321385"/>
            <a:ext cx="4309829" cy="353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 노이즈 감소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대역통과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1CE196-3505-4C1D-B385-46B5A0FF41C1}"/>
              </a:ext>
            </a:extLst>
          </p:cNvPr>
          <p:cNvGrpSpPr/>
          <p:nvPr/>
        </p:nvGrpSpPr>
        <p:grpSpPr>
          <a:xfrm>
            <a:off x="4929210" y="2068641"/>
            <a:ext cx="7143733" cy="978745"/>
            <a:chOff x="6796429" y="1608522"/>
            <a:chExt cx="7143733" cy="9787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87628E-7C7B-44C4-8499-15B4325DFAD7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장점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5AB0B-E8EE-4029-A7A0-6FF2BBB398AB}"/>
                </a:ext>
              </a:extLst>
            </p:cNvPr>
            <p:cNvSpPr txBox="1"/>
            <p:nvPr/>
          </p:nvSpPr>
          <p:spPr>
            <a:xfrm>
              <a:off x="6800066" y="2064047"/>
              <a:ext cx="7140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대역들에 의해 야기된 영상에 대한 효과들을 분리하는 데 매우 유용하다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노이즈를 복원시킨다면 오염시킨 노이즈를 유사하게 분리할 수 있어 분석을 돕는다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E44EFE-1873-4DE9-996C-F42CB2E93555}"/>
              </a:ext>
            </a:extLst>
          </p:cNvPr>
          <p:cNvGrpSpPr/>
          <p:nvPr/>
        </p:nvGrpSpPr>
        <p:grpSpPr>
          <a:xfrm>
            <a:off x="4929210" y="1099940"/>
            <a:ext cx="5442947" cy="763302"/>
            <a:chOff x="6796429" y="1608522"/>
            <a:chExt cx="5442947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B8B680-D189-436D-A6FF-004D2104B51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7644EA-71B7-4EAB-B9E9-1260E64B1C06}"/>
                </a:ext>
              </a:extLst>
            </p:cNvPr>
            <p:cNvSpPr txBox="1"/>
            <p:nvPr/>
          </p:nvSpPr>
          <p:spPr>
            <a:xfrm>
              <a:off x="6800066" y="2064047"/>
              <a:ext cx="5439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디테일을 너무 많이 제거해서 일반적인 방법은 아니다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762529-A238-488B-878A-293A8C6CF2D5}"/>
              </a:ext>
            </a:extLst>
          </p:cNvPr>
          <p:cNvGrpSpPr/>
          <p:nvPr/>
        </p:nvGrpSpPr>
        <p:grpSpPr>
          <a:xfrm>
            <a:off x="4929210" y="131239"/>
            <a:ext cx="6436808" cy="763302"/>
            <a:chOff x="6796429" y="1608522"/>
            <a:chExt cx="6436808" cy="7633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257282-1EC8-4DB1-B56E-A1EC949EED2F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5D99DA-311E-43F7-87B1-111F4496BDE4}"/>
                </a:ext>
              </a:extLst>
            </p:cNvPr>
            <p:cNvSpPr txBox="1"/>
            <p:nvPr/>
          </p:nvSpPr>
          <p:spPr>
            <a:xfrm>
              <a:off x="6800066" y="2064047"/>
              <a:ext cx="6433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대역차단 필터의 반대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특정 주파수 영역만을 통과시킨다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5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 노이즈 감소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노치 필터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730608"/>
            <a:ext cx="6436808" cy="763302"/>
            <a:chOff x="6796429" y="1608522"/>
            <a:chExt cx="6436808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433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중심 주파수 근처의 미리 정의된 이웃의 주파수들을 차단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통과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C13991-BDF1-4585-8B8F-3D6B99B189DC}"/>
              </a:ext>
            </a:extLst>
          </p:cNvPr>
          <p:cNvGrpSpPr/>
          <p:nvPr/>
        </p:nvGrpSpPr>
        <p:grpSpPr>
          <a:xfrm>
            <a:off x="4931028" y="1861262"/>
            <a:ext cx="7222280" cy="763302"/>
            <a:chOff x="6796429" y="1608522"/>
            <a:chExt cx="7222280" cy="7633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BE79C-2813-4DDC-AEA9-2765252C17D5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기준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46BB9-DDE3-4F78-AE76-65FB4F8B6ECB}"/>
                </a:ext>
              </a:extLst>
            </p:cNvPr>
            <p:cNvSpPr txBox="1"/>
            <p:nvPr/>
          </p:nvSpPr>
          <p:spPr>
            <a:xfrm>
              <a:off x="6800066" y="2064047"/>
              <a:ext cx="7218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푸리에 변환을 통한 주파수 스펙트럼 모양에 맞는 필터를 찾을 수 있다면 선호되는 방법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294D56-D55C-4993-92F5-D917C929D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5"/>
          <a:stretch/>
        </p:blipFill>
        <p:spPr bwMode="auto">
          <a:xfrm>
            <a:off x="3295196" y="3450576"/>
            <a:ext cx="8896804" cy="22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 노이즈 감소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노치 필터 예시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7FB59-1C0D-456C-A730-A196FD62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59" y="565149"/>
            <a:ext cx="4572347" cy="5848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BD4A10-F342-4C59-878A-5C134878F1A0}"/>
              </a:ext>
            </a:extLst>
          </p:cNvPr>
          <p:cNvSpPr txBox="1"/>
          <p:nvPr/>
        </p:nvSpPr>
        <p:spPr>
          <a:xfrm>
            <a:off x="9267320" y="524490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공간 노이즈 패턴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65B69-E85E-4092-AC7C-A1C45065B223}"/>
              </a:ext>
            </a:extLst>
          </p:cNvPr>
          <p:cNvSpPr txBox="1"/>
          <p:nvPr/>
        </p:nvSpPr>
        <p:spPr>
          <a:xfrm>
            <a:off x="9267320" y="33046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노치 필터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A92C8-23E3-420D-9D18-26B398B29BA8}"/>
              </a:ext>
            </a:extLst>
          </p:cNvPr>
          <p:cNvSpPr txBox="1"/>
          <p:nvPr/>
        </p:nvSpPr>
        <p:spPr>
          <a:xfrm>
            <a:off x="9267320" y="1380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스펙트럼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36816B-ADAC-427B-8E2E-34DE9FD75280}"/>
              </a:ext>
            </a:extLst>
          </p:cNvPr>
          <p:cNvCxnSpPr/>
          <p:nvPr/>
        </p:nvCxnSpPr>
        <p:spPr>
          <a:xfrm>
            <a:off x="6877976" y="3164320"/>
            <a:ext cx="0" cy="509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주기 노이즈 감소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최적 노치 필터링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4929210" y="1369665"/>
            <a:ext cx="6840765" cy="1409632"/>
            <a:chOff x="6796429" y="1608522"/>
            <a:chExt cx="6840765" cy="14096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최적이란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8371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노치 필터링을 통해 복원된 영상의 지역적 분산을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최소화시킨다는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의미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지역적 분산을 최소화 시키기 위해서 간섭 패턴의 주요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수파수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성분들을 분리한 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오염된 영상으로부터 그 패턴의 가변적이고 가중된 비율을 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2B658A-66D1-447C-B67A-F9CFFD2F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10" y="2834712"/>
            <a:ext cx="6979358" cy="954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842626-1A9D-48A4-96F4-06790605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09" y="3785187"/>
            <a:ext cx="2269227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742</Words>
  <Application>Microsoft Office PowerPoint</Application>
  <PresentationFormat>와이드스크린</PresentationFormat>
  <Paragraphs>167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349</cp:revision>
  <dcterms:created xsi:type="dcterms:W3CDTF">2020-08-18T14:02:52Z</dcterms:created>
  <dcterms:modified xsi:type="dcterms:W3CDTF">2022-04-22T05:46:09Z</dcterms:modified>
</cp:coreProperties>
</file>