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67" r:id="rId9"/>
    <p:sldId id="273" r:id="rId10"/>
    <p:sldId id="274" r:id="rId11"/>
    <p:sldId id="275" r:id="rId12"/>
    <p:sldId id="266" r:id="rId13"/>
    <p:sldId id="276" r:id="rId14"/>
    <p:sldId id="268" r:id="rId15"/>
    <p:sldId id="281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2DCE82"/>
    <a:srgbClr val="FF2DDA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84382" autoAdjust="0"/>
  </p:normalViewPr>
  <p:slideViewPr>
    <p:cSldViewPr snapToGrid="0" showGuides="1">
      <p:cViewPr>
        <p:scale>
          <a:sx n="100" d="100"/>
          <a:sy n="100" d="100"/>
        </p:scale>
        <p:origin x="153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9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4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16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89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56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32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91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4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0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8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7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66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64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55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28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0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4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4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9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2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(5.8 ~5.11)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25665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29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721164" cy="1163374"/>
            <a:chOff x="960681" y="2615402"/>
            <a:chExt cx="472116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7211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제한된 최소 제곱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파라미터 조정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5916306" y="634408"/>
            <a:ext cx="5519891" cy="978745"/>
            <a:chOff x="6796429" y="1608522"/>
            <a:chExt cx="5519891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516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파라미터를 수작업으로 조정하며 복원할 때는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제한된 최소 제곱 필터가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Wiener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필터보다 성능이 더 좋을 수 있다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D5D59D-6A46-4A50-818C-FDA8935CF6B1}"/>
              </a:ext>
            </a:extLst>
          </p:cNvPr>
          <p:cNvGrpSpPr/>
          <p:nvPr/>
        </p:nvGrpSpPr>
        <p:grpSpPr>
          <a:xfrm>
            <a:off x="5916306" y="2068641"/>
            <a:ext cx="5575996" cy="978745"/>
            <a:chOff x="6796429" y="1608522"/>
            <a:chExt cx="5575996" cy="9787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D1E8C-B7C7-4F9E-AFA6-692D80991D54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필요 파라미터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6768C5-E0A5-4804-BB3D-7222742EBB59}"/>
                </a:ext>
              </a:extLst>
            </p:cNvPr>
            <p:cNvSpPr txBox="1"/>
            <p:nvPr/>
          </p:nvSpPr>
          <p:spPr>
            <a:xfrm>
              <a:off x="6800066" y="2064047"/>
              <a:ext cx="5572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노이즈의 평균과 분산만으로 최적 복원 알고리즘을 구현할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파라미터를 잘못 추정한다면 결과가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흐려보인다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E46C55-7E28-4CB7-B998-702374E1F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9"/>
          <a:stretch/>
        </p:blipFill>
        <p:spPr bwMode="auto">
          <a:xfrm>
            <a:off x="2514600" y="3685123"/>
            <a:ext cx="9677400" cy="31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894EB2-2239-48F3-86C4-58289908E2B0}"/>
              </a:ext>
            </a:extLst>
          </p:cNvPr>
          <p:cNvSpPr txBox="1"/>
          <p:nvPr/>
        </p:nvSpPr>
        <p:spPr>
          <a:xfrm>
            <a:off x="6407303" y="622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파라미터 조정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08909FC-670B-4DF1-B97A-9BDB99BC4FD8}"/>
              </a:ext>
            </a:extLst>
          </p:cNvPr>
          <p:cNvCxnSpPr/>
          <p:nvPr/>
        </p:nvCxnSpPr>
        <p:spPr>
          <a:xfrm>
            <a:off x="3886200" y="6096000"/>
            <a:ext cx="61468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721164" cy="1163374"/>
            <a:chOff x="960681" y="2615402"/>
            <a:chExt cx="472116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7211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제한된 최소 제곱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281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자동 계산된 복원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D5D59D-6A46-4A50-818C-FDA8935CF6B1}"/>
              </a:ext>
            </a:extLst>
          </p:cNvPr>
          <p:cNvGrpSpPr/>
          <p:nvPr/>
        </p:nvGrpSpPr>
        <p:grpSpPr>
          <a:xfrm>
            <a:off x="5916306" y="824460"/>
            <a:ext cx="6316584" cy="978745"/>
            <a:chOff x="6796429" y="1608522"/>
            <a:chExt cx="6316584" cy="9787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D1E8C-B7C7-4F9E-AFA6-692D80991D5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6768C5-E0A5-4804-BB3D-7222742EBB59}"/>
                </a:ext>
              </a:extLst>
            </p:cNvPr>
            <p:cNvSpPr txBox="1"/>
            <p:nvPr/>
          </p:nvSpPr>
          <p:spPr>
            <a:xfrm>
              <a:off x="6800066" y="2064047"/>
              <a:ext cx="6312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수작업한 결과보다 성능이 떨어질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이는 특히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단일 스칼라 파라미터로 완전히 규정되는 제한된 최소 제곱 필터에서 그렇다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9C430E0-2A72-49E7-855C-B5F8F2EF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06" y="1858620"/>
            <a:ext cx="1639663" cy="584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C940A5-593D-4584-8BD1-EA0B20D77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06" y="2498810"/>
            <a:ext cx="6275694" cy="127347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3D1FDA-2627-47F4-B644-B7A73097E0CC}"/>
              </a:ext>
            </a:extLst>
          </p:cNvPr>
          <p:cNvGrpSpPr/>
          <p:nvPr/>
        </p:nvGrpSpPr>
        <p:grpSpPr>
          <a:xfrm>
            <a:off x="5916306" y="4266160"/>
            <a:ext cx="4567835" cy="978745"/>
            <a:chOff x="6796429" y="1608522"/>
            <a:chExt cx="4567835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591090-165F-45C1-ABDA-FD864AD06B79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대안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A56E51-977C-46E6-BD10-E9A1390D8C23}"/>
                </a:ext>
              </a:extLst>
            </p:cNvPr>
            <p:cNvSpPr txBox="1"/>
            <p:nvPr/>
          </p:nvSpPr>
          <p:spPr>
            <a:xfrm>
              <a:off x="6800066" y="2064047"/>
              <a:ext cx="45641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위 과정을 반복하면 최적의 추정을 얻을 수 있지만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Newton-Rapson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알고리즘 등 더 좋은 대안이 존재한다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99753" y="3252739"/>
            <a:ext cx="4826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기하 평균 필터</a:t>
            </a: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기하 평균 필터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기초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610165" y="548337"/>
            <a:ext cx="5521494" cy="978745"/>
            <a:chOff x="6796429" y="1608522"/>
            <a:chExt cx="5521494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517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Wiener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필터링을 일반화한 필터이다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여러 필터를 하나로 표현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할 수 있어서 복원 필터 구현 시 유용하다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A201C50-3F57-42F2-9A85-477D2C78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65" y="1582497"/>
            <a:ext cx="6660145" cy="1846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8105EB-6E2A-43B8-B312-4EC9FBDF9062}"/>
                  </a:ext>
                </a:extLst>
              </p:cNvPr>
              <p:cNvSpPr txBox="1"/>
              <p:nvPr/>
            </p:nvSpPr>
            <p:spPr>
              <a:xfrm>
                <a:off x="4610165" y="3484415"/>
                <a:ext cx="4548040" cy="281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		</a:t>
                </a:r>
                <a:r>
                  <a:rPr lang="ko-KR" altLang="en-US" dirty="0" err="1"/>
                  <a:t>역필터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	</a:t>
                </a:r>
                <a:r>
                  <a:rPr lang="ko-KR" altLang="en-US" dirty="0"/>
                  <a:t>표준 </a:t>
                </a:r>
                <a:r>
                  <a:rPr lang="en-US" altLang="ko-KR" dirty="0"/>
                  <a:t>Wiener </a:t>
                </a:r>
                <a:r>
                  <a:rPr lang="ko-KR" altLang="en-US" dirty="0"/>
                  <a:t>필터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		</a:t>
                </a:r>
                <a:r>
                  <a:rPr lang="ko-KR" altLang="en-US" dirty="0"/>
                  <a:t>파라미터형 </a:t>
                </a:r>
                <a:r>
                  <a:rPr lang="en-US" altLang="ko-KR" dirty="0"/>
                  <a:t>Wiener </a:t>
                </a:r>
                <a:r>
                  <a:rPr lang="ko-KR" altLang="en-US" dirty="0"/>
                  <a:t>필터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, 		</a:t>
                </a:r>
                <a:r>
                  <a:rPr lang="ko-KR" altLang="en-US" dirty="0"/>
                  <a:t>표준 기하 평균 필터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	</a:t>
                </a:r>
                <a:r>
                  <a:rPr lang="ko-KR" altLang="en-US" dirty="0"/>
                  <a:t>스펙트럼 </a:t>
                </a:r>
                <a:r>
                  <a:rPr lang="ko-KR" altLang="en-US" dirty="0" err="1"/>
                  <a:t>평활화</a:t>
                </a:r>
                <a:r>
                  <a:rPr lang="ko-KR" altLang="en-US" dirty="0"/>
                  <a:t> 필터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8105EB-6E2A-43B8-B312-4EC9FBDF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65" y="3484415"/>
                <a:ext cx="4548040" cy="2813591"/>
              </a:xfrm>
              <a:prstGeom prst="rect">
                <a:avLst/>
              </a:prstGeom>
              <a:blipFill>
                <a:blip r:embed="rId4"/>
                <a:stretch>
                  <a:fillRect t="-1302" r="-402" b="-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3B2F4F-64DA-4C10-8329-B1A71CC17462}"/>
              </a:ext>
            </a:extLst>
          </p:cNvPr>
          <p:cNvCxnSpPr/>
          <p:nvPr/>
        </p:nvCxnSpPr>
        <p:spPr>
          <a:xfrm flipV="1">
            <a:off x="5307792" y="3846146"/>
            <a:ext cx="0" cy="257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5502B7-1EF3-4920-A87F-303136D28B4A}"/>
              </a:ext>
            </a:extLst>
          </p:cNvPr>
          <p:cNvCxnSpPr>
            <a:cxnSpLocks/>
          </p:cNvCxnSpPr>
          <p:nvPr/>
        </p:nvCxnSpPr>
        <p:spPr>
          <a:xfrm>
            <a:off x="5307792" y="4396154"/>
            <a:ext cx="0" cy="271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BCD3E-5CD7-453E-8C7E-1CA61B77960F}"/>
                  </a:ext>
                </a:extLst>
              </p:cNvPr>
              <p:cNvSpPr txBox="1"/>
              <p:nvPr/>
            </p:nvSpPr>
            <p:spPr>
              <a:xfrm>
                <a:off x="2701501" y="3810615"/>
                <a:ext cx="2606291" cy="608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100" b="1" dirty="0">
                    <a:solidFill>
                      <a:srgbClr val="FF0000"/>
                    </a:solidFill>
                  </a:rPr>
                  <a:t>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ko-KR" altLang="en-US" sz="1100" b="1" dirty="0">
                    <a:solidFill>
                      <a:srgbClr val="FF0000"/>
                    </a:solidFill>
                  </a:rPr>
                  <a:t> 보다 크면 역필터에 가까워 지고</a:t>
                </a:r>
                <a:endParaRPr lang="en-US" altLang="ko-KR" sz="1100" b="1" dirty="0">
                  <a:solidFill>
                    <a:srgbClr val="FF0000"/>
                  </a:solidFill>
                </a:endParaRPr>
              </a:p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BCD3E-5CD7-453E-8C7E-1CA61B779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1" y="3810615"/>
                <a:ext cx="2606291" cy="608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104534-2ECA-4F09-AB0B-9B9FB81C0242}"/>
                  </a:ext>
                </a:extLst>
              </p:cNvPr>
              <p:cNvSpPr txBox="1"/>
              <p:nvPr/>
            </p:nvSpPr>
            <p:spPr>
              <a:xfrm>
                <a:off x="2231053" y="4359950"/>
                <a:ext cx="3076733" cy="6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100" b="1" dirty="0">
                    <a:solidFill>
                      <a:schemeClr val="accent5"/>
                    </a:solidFill>
                  </a:rPr>
                  <a:t>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1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ko-KR" altLang="en-US" sz="1100" b="1" dirty="0">
                    <a:solidFill>
                      <a:schemeClr val="accent5"/>
                    </a:solidFill>
                  </a:rPr>
                  <a:t> 보다 작으면 </a:t>
                </a:r>
                <a:r>
                  <a:rPr lang="en-US" altLang="ko-KR" sz="1100" b="1" dirty="0">
                    <a:solidFill>
                      <a:schemeClr val="accent5"/>
                    </a:solidFill>
                  </a:rPr>
                  <a:t>Wiener </a:t>
                </a:r>
                <a:r>
                  <a:rPr lang="ko-KR" altLang="en-US" sz="1100" b="1" dirty="0">
                    <a:solidFill>
                      <a:schemeClr val="accent5"/>
                    </a:solidFill>
                  </a:rPr>
                  <a:t>필터에 가까워진다</a:t>
                </a:r>
                <a:r>
                  <a:rPr lang="en-US" altLang="ko-KR" sz="1100" b="1" dirty="0">
                    <a:solidFill>
                      <a:schemeClr val="accent5"/>
                    </a:solidFill>
                  </a:rPr>
                  <a:t>.</a:t>
                </a:r>
              </a:p>
              <a:p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104534-2ECA-4F09-AB0B-9B9FB81C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53" y="4359950"/>
                <a:ext cx="3076733" cy="612988"/>
              </a:xfrm>
              <a:prstGeom prst="rect">
                <a:avLst/>
              </a:prstGeom>
              <a:blipFill>
                <a:blip r:embed="rId6"/>
                <a:stretch>
                  <a:fillRect r="-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투영에 의한 영상 재구성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96939" y="1050511"/>
              <a:ext cx="181011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77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316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서론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원리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FB614-64FB-4FAE-96EC-96CD2E56E758}"/>
              </a:ext>
            </a:extLst>
          </p:cNvPr>
          <p:cNvGrpSpPr/>
          <p:nvPr/>
        </p:nvGrpSpPr>
        <p:grpSpPr>
          <a:xfrm>
            <a:off x="4929210" y="1856267"/>
            <a:ext cx="6279714" cy="978745"/>
            <a:chOff x="6796429" y="1608522"/>
            <a:chExt cx="6279714" cy="9787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E383C-993A-48ED-923B-62066B61BF1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737CCB-D436-4DEE-8F7F-072C8352D06F}"/>
                </a:ext>
              </a:extLst>
            </p:cNvPr>
            <p:cNvSpPr txBox="1"/>
            <p:nvPr/>
          </p:nvSpPr>
          <p:spPr>
            <a:xfrm>
              <a:off x="6800066" y="2064047"/>
              <a:ext cx="62760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대각 등 투영 각도를 조절해가며 다양한 방면에서 투영된 신호를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역투영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시킴으로써 객체 모양을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1014C7-D9DB-4CA1-9B0F-F888E850BC03}"/>
              </a:ext>
            </a:extLst>
          </p:cNvPr>
          <p:cNvGrpSpPr/>
          <p:nvPr/>
        </p:nvGrpSpPr>
        <p:grpSpPr>
          <a:xfrm>
            <a:off x="4929210" y="3244334"/>
            <a:ext cx="6957785" cy="763302"/>
            <a:chOff x="6796429" y="1608522"/>
            <a:chExt cx="6957785" cy="7633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6D4D29-996C-47A1-9CEF-C8079208FE88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역투영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A3B995-B103-4CC6-A2F7-285846DEFF7F}"/>
                </a:ext>
              </a:extLst>
            </p:cNvPr>
            <p:cNvSpPr txBox="1"/>
            <p:nvPr/>
          </p:nvSpPr>
          <p:spPr>
            <a:xfrm>
              <a:off x="6800066" y="2064047"/>
              <a:ext cx="6954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검출된 신호를 다시 투영시키는 것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영역을 거꾸로 거치게 되어 오염시킨다고 부른다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20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316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서론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원리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E72759-6975-4F08-893F-9EF8DB488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1313131"/>
            <a:ext cx="7262790" cy="346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43F1C6-276A-42EB-988C-6A7A2C9D478F}"/>
              </a:ext>
            </a:extLst>
          </p:cNvPr>
          <p:cNvCxnSpPr>
            <a:cxnSpLocks/>
          </p:cNvCxnSpPr>
          <p:nvPr/>
        </p:nvCxnSpPr>
        <p:spPr>
          <a:xfrm>
            <a:off x="8560605" y="2994749"/>
            <a:ext cx="25788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CA5562-44A3-4010-824F-9F96589501FE}"/>
              </a:ext>
            </a:extLst>
          </p:cNvPr>
          <p:cNvSpPr/>
          <p:nvPr/>
        </p:nvSpPr>
        <p:spPr>
          <a:xfrm>
            <a:off x="11658600" y="1688313"/>
            <a:ext cx="533400" cy="2578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76CC3F-59BF-408A-8089-6E7FC6AF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1403521"/>
            <a:ext cx="4352925" cy="32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B5DD48-8C26-4A1D-A614-75F977F445F8}"/>
              </a:ext>
            </a:extLst>
          </p:cNvPr>
          <p:cNvCxnSpPr>
            <a:cxnSpLocks/>
          </p:cNvCxnSpPr>
          <p:nvPr/>
        </p:nvCxnSpPr>
        <p:spPr>
          <a:xfrm flipH="1">
            <a:off x="7950200" y="2994749"/>
            <a:ext cx="30289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A1E20A-0020-492B-90D1-D80521F14A24}"/>
              </a:ext>
            </a:extLst>
          </p:cNvPr>
          <p:cNvSpPr/>
          <p:nvPr/>
        </p:nvSpPr>
        <p:spPr>
          <a:xfrm>
            <a:off x="11594318" y="2694039"/>
            <a:ext cx="597682" cy="560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316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서론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원리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A7C55-B2AC-4A57-AB65-356EF689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1016361"/>
            <a:ext cx="7262790" cy="482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6043F3-A990-4139-9D15-1FDBDA1D9647}"/>
              </a:ext>
            </a:extLst>
          </p:cNvPr>
          <p:cNvCxnSpPr/>
          <p:nvPr/>
        </p:nvCxnSpPr>
        <p:spPr>
          <a:xfrm flipV="1">
            <a:off x="6527800" y="2261214"/>
            <a:ext cx="0" cy="30226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1BF63-9D7C-4AED-8B85-9EE9D4CB4DA5}"/>
              </a:ext>
            </a:extLst>
          </p:cNvPr>
          <p:cNvSpPr/>
          <p:nvPr/>
        </p:nvSpPr>
        <p:spPr>
          <a:xfrm>
            <a:off x="4986341" y="953114"/>
            <a:ext cx="3067047" cy="63817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181F1A-2982-4080-9ED0-81464B59E04E}"/>
              </a:ext>
            </a:extLst>
          </p:cNvPr>
          <p:cNvSpPr/>
          <p:nvPr/>
        </p:nvSpPr>
        <p:spPr>
          <a:xfrm>
            <a:off x="10282239" y="953114"/>
            <a:ext cx="538162" cy="63817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C07B4A-805F-4DA1-BFF0-E691016D70A2}"/>
              </a:ext>
            </a:extLst>
          </p:cNvPr>
          <p:cNvCxnSpPr>
            <a:cxnSpLocks/>
          </p:cNvCxnSpPr>
          <p:nvPr/>
        </p:nvCxnSpPr>
        <p:spPr>
          <a:xfrm>
            <a:off x="10533064" y="2261214"/>
            <a:ext cx="0" cy="30226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316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서론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원리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B26A1E-DC03-440B-95C6-8EDDC209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29" y="1572131"/>
            <a:ext cx="3605200" cy="27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EA03DB-AA45-4A48-918C-FAE80D58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221" y="406401"/>
            <a:ext cx="2758398" cy="3976914"/>
          </a:xfrm>
          <a:prstGeom prst="rect">
            <a:avLst/>
          </a:prstGeom>
        </p:spPr>
      </p:pic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3E935C71-092F-47E9-8365-A65B283FC5DE}"/>
              </a:ext>
            </a:extLst>
          </p:cNvPr>
          <p:cNvSpPr/>
          <p:nvPr/>
        </p:nvSpPr>
        <p:spPr>
          <a:xfrm>
            <a:off x="8438824" y="2608484"/>
            <a:ext cx="438902" cy="438902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B7C3F5D-DF99-420C-9EF8-AD588EB5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74" y="0"/>
            <a:ext cx="6815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316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서론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원리</a:t>
              </a: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CEBFBD-2A8C-4C28-A43A-D60F96261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8"/>
          <a:stretch/>
        </p:blipFill>
        <p:spPr bwMode="auto">
          <a:xfrm>
            <a:off x="4933266" y="0"/>
            <a:ext cx="7258734" cy="48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1C76D-5D93-42ED-8076-C042A16FC16A}"/>
              </a:ext>
            </a:extLst>
          </p:cNvPr>
          <p:cNvSpPr txBox="1"/>
          <p:nvPr/>
        </p:nvSpPr>
        <p:spPr>
          <a:xfrm>
            <a:off x="5847786" y="1763928"/>
            <a:ext cx="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원본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E1963-A3C6-4CAE-812A-890D8E96E8CD}"/>
              </a:ext>
            </a:extLst>
          </p:cNvPr>
          <p:cNvSpPr txBox="1"/>
          <p:nvPr/>
        </p:nvSpPr>
        <p:spPr>
          <a:xfrm>
            <a:off x="6022904" y="422962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9D21C-D5DC-47BB-8A51-6F8265913C2F}"/>
              </a:ext>
            </a:extLst>
          </p:cNvPr>
          <p:cNvSpPr txBox="1"/>
          <p:nvPr/>
        </p:nvSpPr>
        <p:spPr>
          <a:xfrm>
            <a:off x="8403775" y="422962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A557E-1075-4B75-BA13-0398C150CD70}"/>
              </a:ext>
            </a:extLst>
          </p:cNvPr>
          <p:cNvSpPr txBox="1"/>
          <p:nvPr/>
        </p:nvSpPr>
        <p:spPr>
          <a:xfrm>
            <a:off x="8403775" y="176392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F7254-65FA-48BC-8B7A-7E20D1BF9457}"/>
              </a:ext>
            </a:extLst>
          </p:cNvPr>
          <p:cNvSpPr txBox="1"/>
          <p:nvPr/>
        </p:nvSpPr>
        <p:spPr>
          <a:xfrm>
            <a:off x="10816305" y="176392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509A9-369B-48A2-8391-FD8E5294114B}"/>
              </a:ext>
            </a:extLst>
          </p:cNvPr>
          <p:cNvSpPr txBox="1"/>
          <p:nvPr/>
        </p:nvSpPr>
        <p:spPr>
          <a:xfrm>
            <a:off x="10816305" y="422962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18D58E5-8B2F-407E-BA9B-34F12F5528D4}"/>
              </a:ext>
            </a:extLst>
          </p:cNvPr>
          <p:cNvGrpSpPr/>
          <p:nvPr/>
        </p:nvGrpSpPr>
        <p:grpSpPr>
          <a:xfrm>
            <a:off x="4929210" y="5034173"/>
            <a:ext cx="5598438" cy="763302"/>
            <a:chOff x="6796429" y="1608522"/>
            <a:chExt cx="5598438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FB0093-AC30-4180-B6F1-25D36DD5D46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후광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8C3C85-2D28-430A-AD2E-CF94D8B7C47E}"/>
                </a:ext>
              </a:extLst>
            </p:cNvPr>
            <p:cNvSpPr txBox="1"/>
            <p:nvPr/>
          </p:nvSpPr>
          <p:spPr>
            <a:xfrm>
              <a:off x="6800066" y="2064047"/>
              <a:ext cx="5594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투영 각도 수가 증가하면 후광의 모양은 점차 흐려지며 원형이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1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2831543" cy="923330"/>
            <a:chOff x="1012875" y="3615397"/>
            <a:chExt cx="2831543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18678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Wiener 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2866809" cy="923330"/>
            <a:chOff x="1012875" y="3615397"/>
            <a:chExt cx="286680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기하 평균 필터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3982499" cy="923330"/>
            <a:chOff x="1012875" y="3615397"/>
            <a:chExt cx="3982499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3018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제한된 최소 제곱 필터링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41830" y="5077336"/>
            <a:ext cx="3982499" cy="923330"/>
            <a:chOff x="1012875" y="3615397"/>
            <a:chExt cx="3982499" cy="923330"/>
          </a:xfrm>
        </p:grpSpPr>
        <p:sp>
          <p:nvSpPr>
            <p:cNvPr id="30" name="TextBox 2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6599" y="3877007"/>
              <a:ext cx="3018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투영에 의한 영상 재구성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31785AB-FF56-455A-9FCF-8FBED2976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1"/>
          <a:stretch/>
        </p:blipFill>
        <p:spPr bwMode="auto">
          <a:xfrm>
            <a:off x="4555895" y="491113"/>
            <a:ext cx="7258734" cy="47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316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서론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원리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1C76D-5D93-42ED-8076-C042A16FC16A}"/>
              </a:ext>
            </a:extLst>
          </p:cNvPr>
          <p:cNvSpPr txBox="1"/>
          <p:nvPr/>
        </p:nvSpPr>
        <p:spPr>
          <a:xfrm>
            <a:off x="5376478" y="2255041"/>
            <a:ext cx="8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원본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E1963-A3C6-4CAE-812A-890D8E96E8CD}"/>
              </a:ext>
            </a:extLst>
          </p:cNvPr>
          <p:cNvSpPr txBox="1"/>
          <p:nvPr/>
        </p:nvSpPr>
        <p:spPr>
          <a:xfrm>
            <a:off x="5654779" y="472073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9D21C-D5DC-47BB-8A51-6F8265913C2F}"/>
              </a:ext>
            </a:extLst>
          </p:cNvPr>
          <p:cNvSpPr txBox="1"/>
          <p:nvPr/>
        </p:nvSpPr>
        <p:spPr>
          <a:xfrm>
            <a:off x="8026404" y="472073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A557E-1075-4B75-BA13-0398C150CD70}"/>
              </a:ext>
            </a:extLst>
          </p:cNvPr>
          <p:cNvSpPr txBox="1"/>
          <p:nvPr/>
        </p:nvSpPr>
        <p:spPr>
          <a:xfrm>
            <a:off x="8026404" y="225504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F7254-65FA-48BC-8B7A-7E20D1BF9457}"/>
              </a:ext>
            </a:extLst>
          </p:cNvPr>
          <p:cNvSpPr txBox="1"/>
          <p:nvPr/>
        </p:nvSpPr>
        <p:spPr>
          <a:xfrm>
            <a:off x="10438934" y="225504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509A9-369B-48A2-8391-FD8E5294114B}"/>
              </a:ext>
            </a:extLst>
          </p:cNvPr>
          <p:cNvSpPr txBox="1"/>
          <p:nvPr/>
        </p:nvSpPr>
        <p:spPr>
          <a:xfrm>
            <a:off x="10438934" y="472073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0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직선 표현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FB614-64FB-4FAE-96EC-96CD2E56E758}"/>
              </a:ext>
            </a:extLst>
          </p:cNvPr>
          <p:cNvGrpSpPr/>
          <p:nvPr/>
        </p:nvGrpSpPr>
        <p:grpSpPr>
          <a:xfrm>
            <a:off x="4929210" y="1186713"/>
            <a:ext cx="4678315" cy="1409632"/>
            <a:chOff x="6796429" y="1608522"/>
            <a:chExt cx="4678315" cy="14096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E383C-993A-48ED-923B-62066B61BF1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직선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737CCB-D436-4DEE-8F7F-072C8352D06F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4674678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직선은 데카르트 좌표에서 다음과 같이 표현 할 수 있다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  <a:p>
                  <a:endParaRPr lang="en-US" altLang="ko-KR" sz="1400" b="0" i="1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pPr marL="342900" indent="-342900">
                    <a:buFontTx/>
                    <a:buAutoNum type="arabicPeriod"/>
                  </a:pP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𝑦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𝑎𝑥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+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𝑏</m:t>
                      </m:r>
                    </m:oMath>
                  </a14:m>
                  <a:endParaRPr lang="en-US" altLang="ko-KR" sz="1400" b="0" i="1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pPr marL="342900" indent="-342900">
                    <a:buFontTx/>
                    <a:buAutoNum type="arabicPeriod"/>
                  </a:pP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𝑥</m:t>
                      </m:r>
                      <m:func>
                        <m:func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𝜃</m:t>
                          </m:r>
                        </m:e>
                      </m:func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+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𝑦</m:t>
                      </m:r>
                      <m:func>
                        <m:func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𝜃</m:t>
                          </m:r>
                        </m:e>
                      </m:func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 </m:t>
                      </m:r>
                      <m:r>
                        <a:rPr lang="ko-KR" altLang="en-US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𝜌</m:t>
                      </m:r>
                    </m:oMath>
                  </a14:m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737CCB-D436-4DEE-8F7F-072C8352D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4674678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E3A711-9A6D-4DF0-B3EE-BE09483CB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8"/>
          <a:stretch/>
        </p:blipFill>
        <p:spPr bwMode="auto">
          <a:xfrm>
            <a:off x="4929209" y="2651759"/>
            <a:ext cx="2866555" cy="294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E03D1C-B94A-440C-988F-891C4C952F6F}"/>
              </a:ext>
            </a:extLst>
          </p:cNvPr>
          <p:cNvSpPr/>
          <p:nvPr/>
        </p:nvSpPr>
        <p:spPr>
          <a:xfrm>
            <a:off x="6521450" y="4007234"/>
            <a:ext cx="16510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A0FB8-B431-49C2-B18B-09FDACFFFBE2}"/>
              </a:ext>
            </a:extLst>
          </p:cNvPr>
          <p:cNvSpPr txBox="1"/>
          <p:nvPr/>
        </p:nvSpPr>
        <p:spPr>
          <a:xfrm>
            <a:off x="5112245" y="3775729"/>
            <a:ext cx="2983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원점에서부터 직선까지 가장 짧은 경로의 길이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4B6D5F-F100-4740-9FCE-EB192D41CED5}"/>
              </a:ext>
            </a:extLst>
          </p:cNvPr>
          <p:cNvSpPr/>
          <p:nvPr/>
        </p:nvSpPr>
        <p:spPr>
          <a:xfrm>
            <a:off x="6643688" y="4161073"/>
            <a:ext cx="125412" cy="1968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9F7306-B366-4D00-BF75-5BC983C46625}"/>
                  </a:ext>
                </a:extLst>
              </p:cNvPr>
              <p:cNvSpPr txBox="1"/>
              <p:nvPr/>
            </p:nvSpPr>
            <p:spPr>
              <a:xfrm>
                <a:off x="5994019" y="4345166"/>
                <a:ext cx="142474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50" b="0" i="1" smtClean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KoPub돋움체 Light" panose="00000300000000000000" pitchFamily="2" charset="-127"/>
                      </a:rPr>
                      <m:t>𝜌</m:t>
                    </m:r>
                  </m:oMath>
                </a14:m>
                <a:r>
                  <a:rPr lang="ko-KR" altLang="en-US" sz="1050" b="1" dirty="0">
                    <a:solidFill>
                      <a:schemeClr val="accent5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050" i="1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KoPub돋움체 Light" panose="00000300000000000000" pitchFamily="2" charset="-127"/>
                      </a:rPr>
                      <m:t>𝑥</m:t>
                    </m:r>
                  </m:oMath>
                </a14:m>
                <a:r>
                  <a:rPr lang="ko-KR" altLang="en-US" sz="1050" b="1" dirty="0">
                    <a:solidFill>
                      <a:schemeClr val="accent5"/>
                    </a:solidFill>
                  </a:rPr>
                  <a:t>축 사이의 각도</a:t>
                </a:r>
                <a:endParaRPr lang="ko-KR" altLang="en-US" sz="105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9F7306-B366-4D00-BF75-5BC983C46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019" y="4345166"/>
                <a:ext cx="1424749" cy="253916"/>
              </a:xfrm>
              <a:prstGeom prst="rect">
                <a:avLst/>
              </a:prstGeom>
              <a:blipFill>
                <a:blip r:embed="rId5"/>
                <a:stretch>
                  <a:fillRect t="-2439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2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투영과 라돈 변환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E89B8D5-188E-4312-B12D-C356B4C5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/>
          <a:stretch/>
        </p:blipFill>
        <p:spPr bwMode="auto">
          <a:xfrm>
            <a:off x="4929210" y="377517"/>
            <a:ext cx="7262790" cy="417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31FD9D-77DE-43E3-AED9-FBC3862120DA}"/>
              </a:ext>
            </a:extLst>
          </p:cNvPr>
          <p:cNvSpPr txBox="1"/>
          <p:nvPr/>
        </p:nvSpPr>
        <p:spPr>
          <a:xfrm>
            <a:off x="9108986" y="37471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변하는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50C6F2-ABB0-498F-85FD-20586750BC44}"/>
              </a:ext>
            </a:extLst>
          </p:cNvPr>
          <p:cNvSpPr txBox="1"/>
          <p:nvPr/>
        </p:nvSpPr>
        <p:spPr>
          <a:xfrm>
            <a:off x="9576803" y="233565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5"/>
                </a:solidFill>
              </a:rPr>
              <a:t>고정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22CFEB-8C7F-441C-918D-4CCBE9FA6A7D}"/>
                  </a:ext>
                </a:extLst>
              </p:cNvPr>
              <p:cNvSpPr txBox="1"/>
              <p:nvPr/>
            </p:nvSpPr>
            <p:spPr>
              <a:xfrm>
                <a:off x="6844302" y="4807921"/>
                <a:ext cx="3455177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22CFEB-8C7F-441C-918D-4CCBE9FA6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02" y="4807921"/>
                <a:ext cx="3455177" cy="323037"/>
              </a:xfrm>
              <a:prstGeom prst="rect">
                <a:avLst/>
              </a:prstGeom>
              <a:blipFill>
                <a:blip r:embed="rId4"/>
                <a:stretch>
                  <a:fillRect l="-882" r="-176"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61147E-91EB-4498-89DD-64279037F8E4}"/>
              </a:ext>
            </a:extLst>
          </p:cNvPr>
          <p:cNvCxnSpPr>
            <a:stCxn id="9218" idx="2"/>
            <a:endCxn id="10" idx="0"/>
          </p:cNvCxnSpPr>
          <p:nvPr/>
        </p:nvCxnSpPr>
        <p:spPr>
          <a:xfrm>
            <a:off x="8560605" y="4548191"/>
            <a:ext cx="11286" cy="259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F850F-9CCB-4976-8D38-B3E2D109FB7E}"/>
                  </a:ext>
                </a:extLst>
              </p:cNvPr>
              <p:cNvSpPr txBox="1"/>
              <p:nvPr/>
            </p:nvSpPr>
            <p:spPr>
              <a:xfrm>
                <a:off x="6680026" y="5158653"/>
                <a:ext cx="3783728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특정 각도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/>
                  <a:t>에서 원점과의 거리가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인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직선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F850F-9CCB-4976-8D38-B3E2D109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026" y="5158653"/>
                <a:ext cx="3783728" cy="325089"/>
              </a:xfrm>
              <a:prstGeom prst="rect">
                <a:avLst/>
              </a:prstGeom>
              <a:blipFill>
                <a:blip r:embed="rId5"/>
                <a:stretch>
                  <a:fillRect l="-484" t="-555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C3B890-CE84-41B0-9503-9F82808739D7}"/>
              </a:ext>
            </a:extLst>
          </p:cNvPr>
          <p:cNvCxnSpPr>
            <a:stCxn id="16" idx="2"/>
          </p:cNvCxnSpPr>
          <p:nvPr/>
        </p:nvCxnSpPr>
        <p:spPr>
          <a:xfrm>
            <a:off x="8571890" y="5483742"/>
            <a:ext cx="0" cy="3074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69C5FED-9752-4BE7-9F62-079F5AEA9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367" y="5878815"/>
            <a:ext cx="5788475" cy="8814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401831-3DED-4F68-934E-05F7729A2876}"/>
              </a:ext>
            </a:extLst>
          </p:cNvPr>
          <p:cNvSpPr txBox="1"/>
          <p:nvPr/>
        </p:nvSpPr>
        <p:spPr>
          <a:xfrm>
            <a:off x="7949202" y="9398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accent2"/>
                </a:solidFill>
              </a:rPr>
              <a:t>에너지의 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23927-156A-4DD5-92A3-201FDB0F9FF3}"/>
                  </a:ext>
                </a:extLst>
              </p:cNvPr>
              <p:cNvSpPr txBox="1"/>
              <p:nvPr/>
            </p:nvSpPr>
            <p:spPr>
              <a:xfrm>
                <a:off x="7622471" y="5878815"/>
                <a:ext cx="3591689" cy="28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chemeClr val="accent2"/>
                    </a:solidFill>
                  </a:rPr>
                  <a:t>투영해서 나온 에너지의 합을 </a:t>
                </a:r>
                <a14:m>
                  <m:oMath xmlns:m="http://schemas.openxmlformats.org/officeDocument/2006/math">
                    <m:r>
                      <a:rPr lang="en-US" altLang="ko-KR" sz="105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ko-KR" sz="105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5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ko-KR" sz="105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105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05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05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ko-KR" altLang="en-US" sz="105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050" b="1" dirty="0">
                    <a:solidFill>
                      <a:schemeClr val="accent2"/>
                    </a:solidFill>
                  </a:rPr>
                  <a:t> 따라 적분한다</a:t>
                </a:r>
                <a:r>
                  <a:rPr lang="en-US" altLang="ko-KR" sz="1050" b="1" dirty="0">
                    <a:solidFill>
                      <a:schemeClr val="accent2"/>
                    </a:solidFill>
                  </a:rPr>
                  <a:t>.</a:t>
                </a:r>
                <a:endParaRPr lang="ko-KR" altLang="en-US" sz="105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23927-156A-4DD5-92A3-201FDB0F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71" y="5878815"/>
                <a:ext cx="3591689" cy="280846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B2BCF6-578C-4383-8CCA-4A9A375ABCAD}"/>
              </a:ext>
            </a:extLst>
          </p:cNvPr>
          <p:cNvSpPr txBox="1"/>
          <p:nvPr/>
        </p:nvSpPr>
        <p:spPr>
          <a:xfrm>
            <a:off x="5548347" y="6480483"/>
            <a:ext cx="12795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accent2"/>
                </a:solidFill>
              </a:rPr>
              <a:t>라돈 변환</a:t>
            </a:r>
            <a:r>
              <a:rPr lang="en-US" altLang="ko-KR" sz="1050" b="1" dirty="0">
                <a:solidFill>
                  <a:schemeClr val="accent2"/>
                </a:solidFill>
              </a:rPr>
              <a:t>(Radon)</a:t>
            </a:r>
          </a:p>
          <a:p>
            <a:pPr algn="ctr"/>
            <a:r>
              <a:rPr lang="en-US" altLang="ko-KR" sz="1050" b="1" dirty="0">
                <a:solidFill>
                  <a:schemeClr val="accent2"/>
                </a:solidFill>
              </a:rPr>
              <a:t>(</a:t>
            </a:r>
            <a:r>
              <a:rPr lang="ko-KR" altLang="en-US" sz="1050" b="1" dirty="0">
                <a:solidFill>
                  <a:schemeClr val="accent2"/>
                </a:solidFill>
              </a:rPr>
              <a:t>투영 계산</a:t>
            </a:r>
            <a:r>
              <a:rPr lang="en-US" altLang="ko-KR" sz="1050" b="1" dirty="0">
                <a:solidFill>
                  <a:schemeClr val="accent2"/>
                </a:solidFill>
              </a:rPr>
              <a:t>)</a:t>
            </a:r>
            <a:endParaRPr lang="ko-KR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0D3D9C-E4B0-4457-BF04-1CCAC4C85E5D}"/>
              </a:ext>
            </a:extLst>
          </p:cNvPr>
          <p:cNvSpPr/>
          <p:nvPr/>
        </p:nvSpPr>
        <p:spPr>
          <a:xfrm>
            <a:off x="8402210" y="6159661"/>
            <a:ext cx="210958" cy="3208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7A97E-4BC2-476D-A6B3-DEB76D4A9ACD}"/>
              </a:ext>
            </a:extLst>
          </p:cNvPr>
          <p:cNvSpPr txBox="1"/>
          <p:nvPr/>
        </p:nvSpPr>
        <p:spPr>
          <a:xfrm>
            <a:off x="7684386" y="6471709"/>
            <a:ext cx="1646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>
                <a:solidFill>
                  <a:schemeClr val="accent2"/>
                </a:solidFill>
              </a:rPr>
              <a:t>임펄스</a:t>
            </a:r>
            <a:r>
              <a:rPr lang="ko-KR" altLang="en-US" sz="1050" b="1" dirty="0">
                <a:solidFill>
                  <a:schemeClr val="accent2"/>
                </a:solidFill>
              </a:rPr>
              <a:t> 함수</a:t>
            </a:r>
            <a:r>
              <a:rPr lang="en-US" altLang="ko-KR" sz="1050" b="1" dirty="0">
                <a:solidFill>
                  <a:schemeClr val="accent2"/>
                </a:solidFill>
              </a:rPr>
              <a:t>, 0 </a:t>
            </a:r>
            <a:r>
              <a:rPr lang="ko-KR" altLang="en-US" sz="1050" b="1" dirty="0">
                <a:solidFill>
                  <a:schemeClr val="accent2"/>
                </a:solidFill>
              </a:rPr>
              <a:t>아니면 </a:t>
            </a:r>
            <a:r>
              <a:rPr lang="en-US" altLang="ko-KR" sz="1050" b="1" dirty="0">
                <a:solidFill>
                  <a:schemeClr val="accent2"/>
                </a:solidFill>
              </a:rPr>
              <a:t>1</a:t>
            </a:r>
            <a:endParaRPr lang="ko-KR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0" grpId="0"/>
      <p:bldP spid="16" grpId="0"/>
      <p:bldP spid="28" grpId="0"/>
      <p:bldP spid="29" grpId="0"/>
      <p:bldP spid="30" grpId="0"/>
      <p:bldP spid="26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시노그램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AC3CFDE-653E-49CC-8DE8-62F256BD7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6"/>
          <a:stretch/>
        </p:blipFill>
        <p:spPr bwMode="auto">
          <a:xfrm>
            <a:off x="4929210" y="1023347"/>
            <a:ext cx="7262790" cy="56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68CFA6-F4DF-40D6-986F-B5B7FED47D4D}"/>
              </a:ext>
            </a:extLst>
          </p:cNvPr>
          <p:cNvGrpSpPr/>
          <p:nvPr/>
        </p:nvGrpSpPr>
        <p:grpSpPr>
          <a:xfrm>
            <a:off x="4929210" y="204630"/>
            <a:ext cx="4934795" cy="763302"/>
            <a:chOff x="6796429" y="1608522"/>
            <a:chExt cx="4934795" cy="763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45685-70E1-4457-82DE-9A554181D404}"/>
                </a:ext>
              </a:extLst>
            </p:cNvPr>
            <p:cNvSpPr txBox="1"/>
            <p:nvPr/>
          </p:nvSpPr>
          <p:spPr>
            <a:xfrm>
              <a:off x="6796429" y="1608522"/>
              <a:ext cx="2561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시노그램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(Sinogram)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E76C1-700B-4943-BCC4-DF625A64907B}"/>
                </a:ext>
              </a:extLst>
            </p:cNvPr>
            <p:cNvSpPr txBox="1"/>
            <p:nvPr/>
          </p:nvSpPr>
          <p:spPr>
            <a:xfrm>
              <a:off x="6800066" y="2064047"/>
              <a:ext cx="4931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라돈 변환이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데카르트 좌표들로 하는 영상으로 표시된 결과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C15A774-3C57-4441-8195-12AA741B21B3}"/>
              </a:ext>
            </a:extLst>
          </p:cNvPr>
          <p:cNvCxnSpPr/>
          <p:nvPr/>
        </p:nvCxnSpPr>
        <p:spPr>
          <a:xfrm>
            <a:off x="7271657" y="2462611"/>
            <a:ext cx="1872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7904EA-2075-4EB9-B731-D6ACC727A908}"/>
              </a:ext>
            </a:extLst>
          </p:cNvPr>
          <p:cNvCxnSpPr/>
          <p:nvPr/>
        </p:nvCxnSpPr>
        <p:spPr>
          <a:xfrm>
            <a:off x="7271657" y="5060668"/>
            <a:ext cx="1872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래미노그램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AC3CFDE-653E-49CC-8DE8-62F256BD7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6" t="48411" r="48543" b="3668"/>
          <a:stretch/>
        </p:blipFill>
        <p:spPr bwMode="auto">
          <a:xfrm>
            <a:off x="4929209" y="3969241"/>
            <a:ext cx="2643585" cy="25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68CFA6-F4DF-40D6-986F-B5B7FED47D4D}"/>
              </a:ext>
            </a:extLst>
          </p:cNvPr>
          <p:cNvGrpSpPr/>
          <p:nvPr/>
        </p:nvGrpSpPr>
        <p:grpSpPr>
          <a:xfrm>
            <a:off x="4929210" y="360669"/>
            <a:ext cx="6459250" cy="763302"/>
            <a:chOff x="6796429" y="1608522"/>
            <a:chExt cx="6459250" cy="763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45685-70E1-4457-82DE-9A554181D404}"/>
                </a:ext>
              </a:extLst>
            </p:cNvPr>
            <p:cNvSpPr txBox="1"/>
            <p:nvPr/>
          </p:nvSpPr>
          <p:spPr>
            <a:xfrm>
              <a:off x="6796429" y="1608522"/>
              <a:ext cx="3180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래미노그램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en-US" altLang="ko-KR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Laminogram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E76C1-700B-4943-BCC4-DF625A64907B}"/>
                </a:ext>
              </a:extLst>
            </p:cNvPr>
            <p:cNvSpPr txBox="1"/>
            <p:nvPr/>
          </p:nvSpPr>
          <p:spPr>
            <a:xfrm>
              <a:off x="6800066" y="2064047"/>
              <a:ext cx="6455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역투영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영상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각도를 고정하고 최단 경로 값을 바꾸는 과정을 반복하여 얻는다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C15A774-3C57-4441-8195-12AA741B21B3}"/>
              </a:ext>
            </a:extLst>
          </p:cNvPr>
          <p:cNvCxnSpPr/>
          <p:nvPr/>
        </p:nvCxnSpPr>
        <p:spPr>
          <a:xfrm>
            <a:off x="7271657" y="2720250"/>
            <a:ext cx="1872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7904EA-2075-4EB9-B731-D6ACC727A908}"/>
              </a:ext>
            </a:extLst>
          </p:cNvPr>
          <p:cNvCxnSpPr>
            <a:cxnSpLocks/>
          </p:cNvCxnSpPr>
          <p:nvPr/>
        </p:nvCxnSpPr>
        <p:spPr>
          <a:xfrm>
            <a:off x="7572794" y="5318307"/>
            <a:ext cx="15712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207B18E0-D099-4EB2-AC18-E8EF33EBA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0" r="33149"/>
          <a:stretch/>
        </p:blipFill>
        <p:spPr bwMode="auto">
          <a:xfrm>
            <a:off x="9143999" y="1313507"/>
            <a:ext cx="2598057" cy="255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8E0A13D-EB13-4248-9EE2-9789D059F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9"/>
          <a:stretch/>
        </p:blipFill>
        <p:spPr bwMode="auto">
          <a:xfrm>
            <a:off x="9144000" y="3969241"/>
            <a:ext cx="2598056" cy="25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5D7385C-B41C-435E-AC6E-C59121311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200" r="48338" b="51879"/>
          <a:stretch/>
        </p:blipFill>
        <p:spPr bwMode="auto">
          <a:xfrm>
            <a:off x="4929209" y="1280986"/>
            <a:ext cx="2643585" cy="25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3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50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푸리에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박편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68CFA6-F4DF-40D6-986F-B5B7FED47D4D}"/>
              </a:ext>
            </a:extLst>
          </p:cNvPr>
          <p:cNvGrpSpPr/>
          <p:nvPr/>
        </p:nvGrpSpPr>
        <p:grpSpPr>
          <a:xfrm>
            <a:off x="4929210" y="714849"/>
            <a:ext cx="6800691" cy="978745"/>
            <a:chOff x="6796429" y="1608522"/>
            <a:chExt cx="6800691" cy="9787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45685-70E1-4457-82DE-9A554181D40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E76C1-700B-4943-BCC4-DF625A64907B}"/>
                </a:ext>
              </a:extLst>
            </p:cNvPr>
            <p:cNvSpPr txBox="1"/>
            <p:nvPr/>
          </p:nvSpPr>
          <p:spPr>
            <a:xfrm>
              <a:off x="6800066" y="2064047"/>
              <a:ext cx="6797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특정 각도의 투영 결과를 푸리에 변환 하게 되면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 공간에서 투영을 만들었을 때 사용 했던 각도의 선을 따라서 값을 추출한다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B486DA1-19E8-40A3-BDC1-5CCD1FED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10" y="1753103"/>
            <a:ext cx="3769544" cy="942386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BA7AB4C5-F73D-499D-8CF9-B4C4A1C01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/>
          <a:stretch/>
        </p:blipFill>
        <p:spPr bwMode="auto">
          <a:xfrm>
            <a:off x="4951486" y="2754998"/>
            <a:ext cx="7240513" cy="369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234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평행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빔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68CFA6-F4DF-40D6-986F-B5B7FED47D4D}"/>
              </a:ext>
            </a:extLst>
          </p:cNvPr>
          <p:cNvGrpSpPr/>
          <p:nvPr/>
        </p:nvGrpSpPr>
        <p:grpSpPr>
          <a:xfrm>
            <a:off x="4929210" y="640975"/>
            <a:ext cx="5755533" cy="978745"/>
            <a:chOff x="6796429" y="1608522"/>
            <a:chExt cx="5755533" cy="9787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45685-70E1-4457-82DE-9A554181D404}"/>
                </a:ext>
              </a:extLst>
            </p:cNvPr>
            <p:cNvSpPr txBox="1"/>
            <p:nvPr/>
          </p:nvSpPr>
          <p:spPr>
            <a:xfrm>
              <a:off x="6796429" y="1608522"/>
              <a:ext cx="5009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평행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빔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필터링된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역투영을 이용한 재구성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E76C1-700B-4943-BCC4-DF625A64907B}"/>
                </a:ext>
              </a:extLst>
            </p:cNvPr>
            <p:cNvSpPr txBox="1"/>
            <p:nvPr/>
          </p:nvSpPr>
          <p:spPr>
            <a:xfrm>
              <a:off x="6800066" y="2064047"/>
              <a:ext cx="5751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역투영을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하게되면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블러링이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심해져서 원하는 퀄리티가 안 나온다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이를 해결하는 방법으로 나온 푸리에 박편을 활용한 재구성 방법이다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3EB14B-4ED2-4FAC-B418-6B03F4274F6C}"/>
              </a:ext>
            </a:extLst>
          </p:cNvPr>
          <p:cNvGrpSpPr/>
          <p:nvPr/>
        </p:nvGrpSpPr>
        <p:grpSpPr>
          <a:xfrm>
            <a:off x="4929210" y="1898022"/>
            <a:ext cx="2211293" cy="763302"/>
            <a:chOff x="6796429" y="1608522"/>
            <a:chExt cx="2211293" cy="7633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8EA09A-C4A0-43AC-A994-ACA9CAC97B6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8A22BF-CB6A-4859-8DEF-BBE1A568776C}"/>
                </a:ext>
              </a:extLst>
            </p:cNvPr>
            <p:cNvSpPr txBox="1"/>
            <p:nvPr/>
          </p:nvSpPr>
          <p:spPr>
            <a:xfrm>
              <a:off x="6800066" y="2064047"/>
              <a:ext cx="2207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물결 파동 현상이 생긴다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3A0E1D-5D8D-4CF0-BEF4-AD354852A39C}"/>
              </a:ext>
            </a:extLst>
          </p:cNvPr>
          <p:cNvGrpSpPr/>
          <p:nvPr/>
        </p:nvGrpSpPr>
        <p:grpSpPr>
          <a:xfrm>
            <a:off x="4929210" y="2939627"/>
            <a:ext cx="5069447" cy="978745"/>
            <a:chOff x="6796429" y="1608522"/>
            <a:chExt cx="5069447" cy="9787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47E9AE-34B6-4643-BAF0-EE619B4ADA76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단점 보완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3AB509-7785-4704-9821-039196C30849}"/>
                </a:ext>
              </a:extLst>
            </p:cNvPr>
            <p:cNvSpPr txBox="1"/>
            <p:nvPr/>
          </p:nvSpPr>
          <p:spPr>
            <a:xfrm>
              <a:off x="6800066" y="2064047"/>
              <a:ext cx="5065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Hamming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Hann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같은 부드러운 윈도우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사용하면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물결 파동 현상이 완화된다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226F92-68F4-4B52-ACCA-BD6BBCFCF70F}"/>
              </a:ext>
            </a:extLst>
          </p:cNvPr>
          <p:cNvGrpSpPr/>
          <p:nvPr/>
        </p:nvGrpSpPr>
        <p:grpSpPr>
          <a:xfrm>
            <a:off x="4929210" y="4196677"/>
            <a:ext cx="7169381" cy="1409632"/>
            <a:chOff x="6796429" y="1608522"/>
            <a:chExt cx="7169381" cy="14096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AD2B0A-6E5E-4454-9650-C7321B7F1D75}"/>
                </a:ext>
              </a:extLst>
            </p:cNvPr>
            <p:cNvSpPr txBox="1"/>
            <p:nvPr/>
          </p:nvSpPr>
          <p:spPr>
            <a:xfrm>
              <a:off x="6796429" y="160852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역투영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획득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D70269-FF33-47C3-9E76-1D441575643F}"/>
                </a:ext>
              </a:extLst>
            </p:cNvPr>
            <p:cNvSpPr txBox="1"/>
            <p:nvPr/>
          </p:nvSpPr>
          <p:spPr>
            <a:xfrm>
              <a:off x="6800066" y="2064047"/>
              <a:ext cx="71657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투영의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푸리에 변환을 계산한다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적절한 윈도우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Hamming)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의해 곱해진 필터 함수를 각 푸리에 변환에 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필터링된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 결과에 대해 푸리에 역변환을 얻는다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얻은 모든 역변환을 적분한다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(==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2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234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평행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빔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039B059-CD49-43B5-8DC1-C56A6E219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2" r="1722"/>
          <a:stretch/>
        </p:blipFill>
        <p:spPr bwMode="auto">
          <a:xfrm>
            <a:off x="4564592" y="0"/>
            <a:ext cx="671334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79E29B9-DDA3-4E2E-8336-7AD4BE140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8" t="51292" r="3698" b="22778"/>
          <a:stretch/>
        </p:blipFill>
        <p:spPr bwMode="auto">
          <a:xfrm>
            <a:off x="7532118" y="2950612"/>
            <a:ext cx="3745819" cy="39073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EC64DE5-92F6-4055-8416-F51C275752FE}"/>
              </a:ext>
            </a:extLst>
          </p:cNvPr>
          <p:cNvCxnSpPr>
            <a:cxnSpLocks/>
          </p:cNvCxnSpPr>
          <p:nvPr/>
        </p:nvCxnSpPr>
        <p:spPr>
          <a:xfrm>
            <a:off x="6858000" y="3371850"/>
            <a:ext cx="2070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9C8BD60D-372B-4A58-B217-CED19B594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 t="50583" r="35373" b="23487"/>
          <a:stretch/>
        </p:blipFill>
        <p:spPr bwMode="auto">
          <a:xfrm>
            <a:off x="4396237" y="2950613"/>
            <a:ext cx="3745819" cy="39073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35556" cy="1163374"/>
            <a:chOff x="960681" y="2615402"/>
            <a:chExt cx="34355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35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투영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영상 재구성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234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부채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빔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68CFA6-F4DF-40D6-986F-B5B7FED47D4D}"/>
              </a:ext>
            </a:extLst>
          </p:cNvPr>
          <p:cNvGrpSpPr/>
          <p:nvPr/>
        </p:nvGrpSpPr>
        <p:grpSpPr>
          <a:xfrm>
            <a:off x="4929210" y="1327333"/>
            <a:ext cx="5009705" cy="763302"/>
            <a:chOff x="6796429" y="1608522"/>
            <a:chExt cx="5009705" cy="763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45685-70E1-4457-82DE-9A554181D404}"/>
                </a:ext>
              </a:extLst>
            </p:cNvPr>
            <p:cNvSpPr txBox="1"/>
            <p:nvPr/>
          </p:nvSpPr>
          <p:spPr>
            <a:xfrm>
              <a:off x="6796429" y="1608522"/>
              <a:ext cx="5009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부채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빔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필터링된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역투영을 이용한 재구성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E76C1-700B-4943-BCC4-DF625A64907B}"/>
                </a:ext>
              </a:extLst>
            </p:cNvPr>
            <p:cNvSpPr txBox="1"/>
            <p:nvPr/>
          </p:nvSpPr>
          <p:spPr>
            <a:xfrm>
              <a:off x="6800066" y="2064047"/>
              <a:ext cx="3688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입력으로부터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여러 개의 투영을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3EB14B-4ED2-4FAC-B418-6B03F4274F6C}"/>
              </a:ext>
            </a:extLst>
          </p:cNvPr>
          <p:cNvGrpSpPr/>
          <p:nvPr/>
        </p:nvGrpSpPr>
        <p:grpSpPr>
          <a:xfrm>
            <a:off x="4929210" y="2662629"/>
            <a:ext cx="7052361" cy="1409632"/>
            <a:chOff x="6796429" y="1608522"/>
            <a:chExt cx="7052361" cy="14096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8EA09A-C4A0-43AC-A994-ACA9CAC97B6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8A22BF-CB6A-4859-8DEF-BBE1A568776C}"/>
                </a:ext>
              </a:extLst>
            </p:cNvPr>
            <p:cNvSpPr txBox="1"/>
            <p:nvPr/>
          </p:nvSpPr>
          <p:spPr>
            <a:xfrm>
              <a:off x="6800066" y="2064047"/>
              <a:ext cx="704872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빔 광선은 평행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빔 영상화 기하의 광선으로 표현하기 위해 사용된 접근법인 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표준 형태의 선으로 표현될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빔의 광선 합은 같은 선을 따라서 있는 평행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빔의 광선 합과 같아야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번째 방사 투영의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번째 광선은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m+n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번째 평행 투영의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번째 광선과 같다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750284-0CA4-499D-A782-DDA58E77E523}"/>
              </a:ext>
            </a:extLst>
          </p:cNvPr>
          <p:cNvGrpSpPr/>
          <p:nvPr/>
        </p:nvGrpSpPr>
        <p:grpSpPr>
          <a:xfrm>
            <a:off x="4929210" y="4551922"/>
            <a:ext cx="5180054" cy="978745"/>
            <a:chOff x="6796429" y="1608522"/>
            <a:chExt cx="5180054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E859D4-E667-44A8-BFD4-7B2C373358E4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주의점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DB752D-E31F-4AE1-92F2-1814B929B0E9}"/>
                </a:ext>
              </a:extLst>
            </p:cNvPr>
            <p:cNvSpPr txBox="1"/>
            <p:nvPr/>
          </p:nvSpPr>
          <p:spPr>
            <a:xfrm>
              <a:off x="6800066" y="2064047"/>
              <a:ext cx="5176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샘플링 간격이 너무 넓은 경우에는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블러링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물결 파동 현상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앨리어싱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인위 구조를 야기할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3BC9DA-78C4-4EED-9577-759C3BD8A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8"/>
          <a:stretch/>
        </p:blipFill>
        <p:spPr bwMode="auto">
          <a:xfrm>
            <a:off x="4899016" y="0"/>
            <a:ext cx="708255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0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0183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29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803948" y="3252739"/>
            <a:ext cx="4722768" cy="2121639"/>
            <a:chOff x="7013770" y="3843583"/>
            <a:chExt cx="4722768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7013770" y="3843583"/>
              <a:ext cx="4722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Wiener </a:t>
              </a:r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874505" cy="1163374"/>
            <a:chOff x="960681" y="2615402"/>
            <a:chExt cx="287450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Wiener 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기초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563880"/>
            <a:ext cx="6536195" cy="978745"/>
            <a:chOff x="6796429" y="1608522"/>
            <a:chExt cx="6536195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532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 함수와 노이즈의 통계적 특성을 모두 복원 과정에 포함시키는 접근법이다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영상과 노이즈를 랜덤 변수로 보는 것에 기반한다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D5D59D-6A46-4A50-818C-FDA8935CF6B1}"/>
              </a:ext>
            </a:extLst>
          </p:cNvPr>
          <p:cNvGrpSpPr/>
          <p:nvPr/>
        </p:nvGrpSpPr>
        <p:grpSpPr>
          <a:xfrm>
            <a:off x="4929210" y="3244334"/>
            <a:ext cx="6621154" cy="763302"/>
            <a:chOff x="6796429" y="1608522"/>
            <a:chExt cx="6621154" cy="7633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D1E8C-B7C7-4F9E-AFA6-692D80991D5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목표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6768C5-E0A5-4804-BB3D-7222742EBB59}"/>
                </a:ext>
              </a:extLst>
            </p:cNvPr>
            <p:cNvSpPr txBox="1"/>
            <p:nvPr/>
          </p:nvSpPr>
          <p:spPr>
            <a:xfrm>
              <a:off x="6800066" y="2064047"/>
              <a:ext cx="6617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오염되지 않은 영상과의 평균 제곱 오차가 최소화 되는 추정 영상을 찾는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16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874505" cy="1163374"/>
            <a:chOff x="960681" y="2615402"/>
            <a:chExt cx="287450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Wiener 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MSE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2345603"/>
            <a:ext cx="5963025" cy="763302"/>
            <a:chOff x="6796429" y="1608522"/>
            <a:chExt cx="5963025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715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MSE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959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Mean Square Error,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평균 제곱 오차로 두 영상 간의 차이를 구할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A643EAB-2FB1-40E3-92C5-19BBD350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09" y="3164320"/>
            <a:ext cx="4727871" cy="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874505" cy="1163374"/>
            <a:chOff x="960681" y="2615402"/>
            <a:chExt cx="287450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Wiener 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SNR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48FD43-A41B-48B7-A74E-9A75A7102417}"/>
              </a:ext>
            </a:extLst>
          </p:cNvPr>
          <p:cNvGrpSpPr/>
          <p:nvPr/>
        </p:nvGrpSpPr>
        <p:grpSpPr>
          <a:xfrm>
            <a:off x="4929210" y="278753"/>
            <a:ext cx="6419176" cy="978745"/>
            <a:chOff x="6796429" y="1608522"/>
            <a:chExt cx="6419176" cy="9787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D71150-9AAE-4CC1-8549-6A6F326A8C6A}"/>
                </a:ext>
              </a:extLst>
            </p:cNvPr>
            <p:cNvSpPr txBox="1"/>
            <p:nvPr/>
          </p:nvSpPr>
          <p:spPr>
            <a:xfrm>
              <a:off x="6796429" y="1608522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SNR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5D4BD9-B7E2-43DE-BAAA-B46F7C459AE9}"/>
                </a:ext>
              </a:extLst>
            </p:cNvPr>
            <p:cNvSpPr txBox="1"/>
            <p:nvPr/>
          </p:nvSpPr>
          <p:spPr>
            <a:xfrm>
              <a:off x="6800066" y="2064047"/>
              <a:ext cx="6415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Signal-To-Noise Ratio,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신호 대 노이즈 비는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노이즈가 적게 낀 영상에서는 높게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노이즈가 많이 낀 영상에서는 낮게 나온다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4A985BD-81B3-4C71-8515-75C580176D16}"/>
              </a:ext>
            </a:extLst>
          </p:cNvPr>
          <p:cNvGrpSpPr/>
          <p:nvPr/>
        </p:nvGrpSpPr>
        <p:grpSpPr>
          <a:xfrm>
            <a:off x="4929210" y="1547386"/>
            <a:ext cx="4795333" cy="978745"/>
            <a:chOff x="6796429" y="1608522"/>
            <a:chExt cx="4795333" cy="9787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09272-5D91-4BD4-861B-B60E08CD85E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F65DB9-11C4-4D41-86B6-BE1DA405DD87}"/>
                </a:ext>
              </a:extLst>
            </p:cNvPr>
            <p:cNvSpPr txBox="1"/>
            <p:nvPr/>
          </p:nvSpPr>
          <p:spPr>
            <a:xfrm>
              <a:off x="6800066" y="2064047"/>
              <a:ext cx="47916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복원 알고리즘 성능을 특징짓는 데 중요한 측정 기준이다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원본 영상과 가까울 수록 높은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SNR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나온다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6989D1-DDAF-42FF-A6AA-D1E042866E3E}"/>
              </a:ext>
            </a:extLst>
          </p:cNvPr>
          <p:cNvGrpSpPr/>
          <p:nvPr/>
        </p:nvGrpSpPr>
        <p:grpSpPr>
          <a:xfrm>
            <a:off x="4929210" y="2816019"/>
            <a:ext cx="4023648" cy="763302"/>
            <a:chOff x="6796429" y="1608522"/>
            <a:chExt cx="4023648" cy="7633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2FED54-818A-4A81-A302-9708C8E20951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제곱근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36285A-4E3E-4088-9766-918773CDB529}"/>
                </a:ext>
              </a:extLst>
            </p:cNvPr>
            <p:cNvSpPr txBox="1"/>
            <p:nvPr/>
          </p:nvSpPr>
          <p:spPr>
            <a:xfrm>
              <a:off x="6800066" y="2064047"/>
              <a:ext cx="4020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rms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신호 대 노이즈 비 또는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rms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오차라고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D85C7-C53F-488D-8D29-BDF99602E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8"/>
          <a:stretch/>
        </p:blipFill>
        <p:spPr bwMode="auto">
          <a:xfrm>
            <a:off x="2278688" y="3599421"/>
            <a:ext cx="9913311" cy="325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91034-9AAE-4636-87C8-D144849A43A5}"/>
              </a:ext>
            </a:extLst>
          </p:cNvPr>
          <p:cNvSpPr txBox="1"/>
          <p:nvPr/>
        </p:nvSpPr>
        <p:spPr>
          <a:xfrm>
            <a:off x="6755884" y="37610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역 필터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AC7A8B-E277-4970-B378-537D05FCDABC}"/>
              </a:ext>
            </a:extLst>
          </p:cNvPr>
          <p:cNvSpPr txBox="1"/>
          <p:nvPr/>
        </p:nvSpPr>
        <p:spPr>
          <a:xfrm>
            <a:off x="9785503" y="376108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Wiener </a:t>
            </a:r>
            <a:r>
              <a:rPr lang="ko-KR" altLang="en-US" b="1" dirty="0">
                <a:solidFill>
                  <a:schemeClr val="accent4"/>
                </a:solidFill>
              </a:rPr>
              <a:t>필터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A55E9-D22C-4A6B-981D-A7669FC506F0}"/>
              </a:ext>
            </a:extLst>
          </p:cNvPr>
          <p:cNvSpPr txBox="1"/>
          <p:nvPr/>
        </p:nvSpPr>
        <p:spPr>
          <a:xfrm>
            <a:off x="6218032" y="5901039"/>
            <a:ext cx="52325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열화함수에 대한 추정이 가능하다면</a:t>
            </a:r>
            <a:endParaRPr lang="en-US" altLang="ko-KR" b="1" dirty="0"/>
          </a:p>
          <a:p>
            <a:pPr algn="ctr"/>
            <a:r>
              <a:rPr lang="ko-KR" altLang="en-US" b="1" dirty="0"/>
              <a:t>역 필터보다 </a:t>
            </a:r>
            <a:r>
              <a:rPr lang="en-US" altLang="ko-KR" b="1" dirty="0"/>
              <a:t>Wiener </a:t>
            </a:r>
            <a:r>
              <a:rPr lang="ko-KR" altLang="en-US" b="1" dirty="0"/>
              <a:t>필터가 더 좋은 결과를 낸다</a:t>
            </a:r>
          </a:p>
        </p:txBody>
      </p:sp>
    </p:spTree>
    <p:extLst>
      <p:ext uri="{BB962C8B-B14F-4D97-AF65-F5344CB8AC3E}">
        <p14:creationId xmlns:p14="http://schemas.microsoft.com/office/powerpoint/2010/main" val="10889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874505" cy="1163374"/>
            <a:chOff x="960681" y="2615402"/>
            <a:chExt cx="287450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Wiener 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외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29DFB-65FA-45B6-9354-00EB23FBC960}"/>
              </a:ext>
            </a:extLst>
          </p:cNvPr>
          <p:cNvGrpSpPr/>
          <p:nvPr/>
        </p:nvGrpSpPr>
        <p:grpSpPr>
          <a:xfrm>
            <a:off x="4929210" y="1748509"/>
            <a:ext cx="4248710" cy="763302"/>
            <a:chOff x="6796429" y="1608522"/>
            <a:chExt cx="4248710" cy="7633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1B8D25-F699-4FF1-A5D3-639394FCD2D6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백색 노이즈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A7D1DC-6B9D-4B44-83C9-2F8B7D0C712F}"/>
                </a:ext>
              </a:extLst>
            </p:cNvPr>
            <p:cNvSpPr txBox="1"/>
            <p:nvPr/>
          </p:nvSpPr>
          <p:spPr>
            <a:xfrm>
              <a:off x="6800066" y="2064047"/>
              <a:ext cx="4245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스펙트럼상 백색인 노이즈는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스펙트럼이 상수이다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2BD3C6-8BB8-4F95-80EE-019D755113B4}"/>
              </a:ext>
            </a:extLst>
          </p:cNvPr>
          <p:cNvGrpSpPr/>
          <p:nvPr/>
        </p:nvGrpSpPr>
        <p:grpSpPr>
          <a:xfrm>
            <a:off x="4929210" y="2939627"/>
            <a:ext cx="4553280" cy="978745"/>
            <a:chOff x="6796429" y="1608522"/>
            <a:chExt cx="4553280" cy="9787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34D5AE-215B-4F84-8118-E5EC08E84792}"/>
                </a:ext>
              </a:extLst>
            </p:cNvPr>
            <p:cNvSpPr txBox="1"/>
            <p:nvPr/>
          </p:nvSpPr>
          <p:spPr>
            <a:xfrm>
              <a:off x="6796429" y="1608522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전력 스펙트럼 근사화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4747C-12AA-4451-91AE-5BA7CF2E896B}"/>
                </a:ext>
              </a:extLst>
            </p:cNvPr>
            <p:cNvSpPr txBox="1"/>
            <p:nvPr/>
          </p:nvSpPr>
          <p:spPr>
            <a:xfrm>
              <a:off x="6800066" y="2064047"/>
              <a:ext cx="45496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열화되지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않은 영상의 전력 스펙트럼은 알기 어렵기에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모르거나 추정할 수 없다면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근사화하여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접근한다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1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제한된 최소 제곱 필터링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721164" cy="1163374"/>
            <a:chOff x="960681" y="2615402"/>
            <a:chExt cx="472116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7211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제한된 최소 제곱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기초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5916306" y="1869787"/>
            <a:ext cx="6061706" cy="1194189"/>
            <a:chOff x="6796429" y="1608522"/>
            <a:chExt cx="6061706" cy="11941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2515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Wiener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필터의 문제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0580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 함수에 대해 알아야 한다는 문제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열화되지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않은 영상과 노이즈의 전력 스펙트럼을 알아야 한다는 문제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전력 스펙트럼의 비에 대한 상수 추정이 항상 해결책은 아니다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D5D59D-6A46-4A50-818C-FDA8935CF6B1}"/>
              </a:ext>
            </a:extLst>
          </p:cNvPr>
          <p:cNvGrpSpPr/>
          <p:nvPr/>
        </p:nvGrpSpPr>
        <p:grpSpPr>
          <a:xfrm>
            <a:off x="5916306" y="3304020"/>
            <a:ext cx="5393254" cy="978745"/>
            <a:chOff x="6796429" y="1608522"/>
            <a:chExt cx="5393254" cy="9787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D1E8C-B7C7-4F9E-AFA6-692D80991D54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노이즈 민감성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6768C5-E0A5-4804-BB3D-7222742EBB59}"/>
                </a:ext>
              </a:extLst>
            </p:cNvPr>
            <p:cNvSpPr txBox="1"/>
            <p:nvPr/>
          </p:nvSpPr>
          <p:spPr>
            <a:xfrm>
              <a:off x="6800066" y="2064047"/>
              <a:ext cx="5389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미분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Laplacian)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 같은 평활성의 척도에 기반하면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 민감성이 다소 경감된다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55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955</Words>
  <Application>Microsoft Office PowerPoint</Application>
  <PresentationFormat>와이드스크린</PresentationFormat>
  <Paragraphs>216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387</cp:revision>
  <dcterms:created xsi:type="dcterms:W3CDTF">2020-08-18T14:02:52Z</dcterms:created>
  <dcterms:modified xsi:type="dcterms:W3CDTF">2022-04-26T08:42:51Z</dcterms:modified>
</cp:coreProperties>
</file>