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6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266" r:id="rId32"/>
    <p:sldId id="26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DA"/>
    <a:srgbClr val="9999FF"/>
    <a:srgbClr val="2DCE82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3100" autoAdjust="0"/>
  </p:normalViewPr>
  <p:slideViewPr>
    <p:cSldViewPr snapToGrid="0" showGuides="1">
      <p:cViewPr varScale="1">
        <p:scale>
          <a:sx n="64" d="100"/>
          <a:sy n="64" d="100"/>
        </p:scale>
        <p:origin x="102" y="7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3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74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88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7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74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02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8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6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6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4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65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67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35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84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87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8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5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48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0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1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(8.1~8.3)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2182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03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무의미한 정보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2462611"/>
            <a:ext cx="6840765" cy="978745"/>
            <a:chOff x="6796429" y="1608522"/>
            <a:chExt cx="6840765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837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정보를 제거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생략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정량적 정보의 손실로 이어지는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 값 범위를 제한된 수의 출력 값들로 매핑하는 것을 의미하며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비가역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연산이다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2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정보 측정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515165"/>
            <a:ext cx="7621428" cy="763302"/>
            <a:chOff x="6796429" y="1608522"/>
            <a:chExt cx="7621428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전제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7617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직관과 일치하는 방식으로 측정될 수 있는 확률적 프로세스를 정보 생성을 모델링할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F4C57E-FE9C-4FDC-6008-66621305629A}"/>
              </a:ext>
            </a:extLst>
          </p:cNvPr>
          <p:cNvGrpSpPr/>
          <p:nvPr/>
        </p:nvGrpSpPr>
        <p:grpSpPr>
          <a:xfrm>
            <a:off x="4642786" y="1793568"/>
            <a:ext cx="5388444" cy="978745"/>
            <a:chOff x="6796429" y="1608522"/>
            <a:chExt cx="5388444" cy="9787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3C12F4-3D0B-DACF-51B2-90FCE39D89B8}"/>
                </a:ext>
              </a:extLst>
            </p:cNvPr>
            <p:cNvSpPr txBox="1"/>
            <p:nvPr/>
          </p:nvSpPr>
          <p:spPr>
            <a:xfrm>
              <a:off x="6796429" y="1608522"/>
              <a:ext cx="185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정보 단위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I(E)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30A1C9-59A1-0609-F84C-4405EE5BD4A9}"/>
                </a:ext>
              </a:extLst>
            </p:cNvPr>
            <p:cNvSpPr txBox="1"/>
            <p:nvPr/>
          </p:nvSpPr>
          <p:spPr>
            <a:xfrm>
              <a:off x="6800066" y="2064047"/>
              <a:ext cx="5384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확률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P(E)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랜덤 이벤트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E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I(E)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정보 단위를 가진다고 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P(E) = 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I(E) = 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되고 이는 아무런 정보가 없다는 뜻이다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145FE0-C740-EEA4-80DC-D70CDF0F316C}"/>
                  </a:ext>
                </a:extLst>
              </p:cNvPr>
              <p:cNvSpPr txBox="1"/>
              <p:nvPr/>
            </p:nvSpPr>
            <p:spPr>
              <a:xfrm>
                <a:off x="4642786" y="2830581"/>
                <a:ext cx="3428696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145FE0-C740-EEA4-80DC-D70CDF0F3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2830581"/>
                <a:ext cx="3428696" cy="632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E94EA76-F9BD-1295-878E-945805D16223}"/>
              </a:ext>
            </a:extLst>
          </p:cNvPr>
          <p:cNvSpPr txBox="1"/>
          <p:nvPr/>
        </p:nvSpPr>
        <p:spPr>
          <a:xfrm>
            <a:off x="4642786" y="3521651"/>
            <a:ext cx="6875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I(E)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의 </a:t>
            </a:r>
            <a:r>
              <a:rPr lang="ko-KR" altLang="en-US" sz="1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밑수가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이면 정보 단위가 비트가 되고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여기서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P(E)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가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½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이면 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비트가 된다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B4D59-B105-7367-EAFC-9990BD27D430}"/>
              </a:ext>
            </a:extLst>
          </p:cNvPr>
          <p:cNvSpPr txBox="1"/>
          <p:nvPr/>
        </p:nvSpPr>
        <p:spPr>
          <a:xfrm>
            <a:off x="4950192" y="3829428"/>
            <a:ext cx="7010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→ 가능성이 같은 두 개의 이벤트 중 하나가 발생할 때 전달되는 정보량이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비트이다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DAD367-68C0-65A4-CE64-D60D979FD4E9}"/>
              </a:ext>
            </a:extLst>
          </p:cNvPr>
          <p:cNvGrpSpPr/>
          <p:nvPr/>
        </p:nvGrpSpPr>
        <p:grpSpPr>
          <a:xfrm>
            <a:off x="4642786" y="4578766"/>
            <a:ext cx="1991682" cy="763302"/>
            <a:chOff x="6796429" y="1608522"/>
            <a:chExt cx="1991682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5B35F1-4ED6-CC92-D399-4936AA1250FC}"/>
                </a:ext>
              </a:extLst>
            </p:cNvPr>
            <p:cNvSpPr txBox="1"/>
            <p:nvPr/>
          </p:nvSpPr>
          <p:spPr>
            <a:xfrm>
              <a:off x="6796429" y="1608522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엔트로피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H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15BB1A-20CD-575A-8B9D-707723E11770}"/>
                </a:ext>
              </a:extLst>
            </p:cNvPr>
            <p:cNvSpPr txBox="1"/>
            <p:nvPr/>
          </p:nvSpPr>
          <p:spPr>
            <a:xfrm>
              <a:off x="6800066" y="2064047"/>
              <a:ext cx="1988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소스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출력당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평균 정보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B0E824-B7F9-1EAB-3F42-995301736E2A}"/>
                  </a:ext>
                </a:extLst>
              </p:cNvPr>
              <p:cNvSpPr txBox="1"/>
              <p:nvPr/>
            </p:nvSpPr>
            <p:spPr>
              <a:xfrm>
                <a:off x="4642786" y="5395652"/>
                <a:ext cx="29373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sup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𝒍𝒐𝒈𝑷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B0E824-B7F9-1EAB-3F42-99530173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5395652"/>
                <a:ext cx="2937343" cy="910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ABD9B06-04FA-3CDA-67F4-E196F24F3374}"/>
              </a:ext>
            </a:extLst>
          </p:cNvPr>
          <p:cNvSpPr/>
          <p:nvPr/>
        </p:nvSpPr>
        <p:spPr>
          <a:xfrm>
            <a:off x="6096000" y="5718629"/>
            <a:ext cx="328613" cy="33450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289C82-5BBD-5371-F67D-C24F6EA946C5}"/>
              </a:ext>
            </a:extLst>
          </p:cNvPr>
          <p:cNvSpPr/>
          <p:nvPr/>
        </p:nvSpPr>
        <p:spPr>
          <a:xfrm>
            <a:off x="7140575" y="5718629"/>
            <a:ext cx="328613" cy="33450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6434A-A00A-13E9-A812-80B4BE0D5945}"/>
              </a:ext>
            </a:extLst>
          </p:cNvPr>
          <p:cNvSpPr txBox="1"/>
          <p:nvPr/>
        </p:nvSpPr>
        <p:spPr>
          <a:xfrm>
            <a:off x="5891469" y="608343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/>
                </a:solidFill>
              </a:rPr>
              <a:t>소스</a:t>
            </a:r>
            <a:r>
              <a:rPr lang="en-US" altLang="ko-KR" sz="1400" b="1" dirty="0">
                <a:solidFill>
                  <a:schemeClr val="accent5"/>
                </a:solidFill>
              </a:rPr>
              <a:t> </a:t>
            </a:r>
            <a:r>
              <a:rPr lang="ko-KR" altLang="en-US" sz="1400" b="1" dirty="0">
                <a:solidFill>
                  <a:schemeClr val="accent5"/>
                </a:solidFill>
              </a:rPr>
              <a:t>기호</a:t>
            </a:r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>
                <a:solidFill>
                  <a:schemeClr val="accent5"/>
                </a:solidFill>
              </a:rPr>
              <a:t>이산 집합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2703A-D458-55E6-FD5D-9EE771A64DC3}"/>
              </a:ext>
            </a:extLst>
          </p:cNvPr>
          <p:cNvSpPr txBox="1"/>
          <p:nvPr/>
        </p:nvSpPr>
        <p:spPr>
          <a:xfrm>
            <a:off x="5891469" y="6421507"/>
            <a:ext cx="3945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4"/>
                </a:solidFill>
              </a:rPr>
              <a:t>통계적 독립 </a:t>
            </a:r>
            <a:r>
              <a:rPr lang="en-US" altLang="ko-KR" sz="1400" b="1" dirty="0">
                <a:solidFill>
                  <a:schemeClr val="accent4"/>
                </a:solidFill>
              </a:rPr>
              <a:t>== </a:t>
            </a:r>
            <a:r>
              <a:rPr lang="ko-KR" altLang="en-US" sz="1400" b="1" dirty="0">
                <a:solidFill>
                  <a:schemeClr val="accent4"/>
                </a:solidFill>
              </a:rPr>
              <a:t>소스 자체는 제로</a:t>
            </a:r>
            <a:r>
              <a:rPr lang="en-US" altLang="ko-KR" sz="1400" b="1" dirty="0">
                <a:solidFill>
                  <a:schemeClr val="accent4"/>
                </a:solidFill>
              </a:rPr>
              <a:t>-</a:t>
            </a:r>
            <a:r>
              <a:rPr lang="ko-KR" altLang="en-US" sz="1400" b="1" dirty="0">
                <a:solidFill>
                  <a:schemeClr val="accent4"/>
                </a:solidFill>
              </a:rPr>
              <a:t>메모리 소스</a:t>
            </a:r>
          </a:p>
        </p:txBody>
      </p:sp>
    </p:spTree>
    <p:extLst>
      <p:ext uri="{BB962C8B-B14F-4D97-AF65-F5344CB8AC3E}">
        <p14:creationId xmlns:p14="http://schemas.microsoft.com/office/powerpoint/2010/main" val="3742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3" grpId="0"/>
      <p:bldP spid="8" grpId="0" animBg="1"/>
      <p:bldP spid="24" grpId="0" animBg="1"/>
      <p:bldP spid="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정보 측정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515165"/>
            <a:ext cx="5114331" cy="978745"/>
            <a:chOff x="6796429" y="1608522"/>
            <a:chExt cx="5114331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기호 확률 추정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11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가상의 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메모리 밝기 소스의 출력으로 본다면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히스토그램을 이용하여 소스의 기호 확률들을 추정할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F17957-3C7B-58B8-4727-C8BAD5D32E05}"/>
                  </a:ext>
                </a:extLst>
              </p:cNvPr>
              <p:cNvSpPr txBox="1"/>
              <p:nvPr/>
            </p:nvSpPr>
            <p:spPr>
              <a:xfrm>
                <a:off x="4642786" y="1549325"/>
                <a:ext cx="3472810" cy="872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F17957-3C7B-58B8-4727-C8BAD5D3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1549325"/>
                <a:ext cx="3472810" cy="872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2224AB-5E55-AEF6-DAF6-EF0692D3D477}"/>
                  </a:ext>
                </a:extLst>
              </p:cNvPr>
              <p:cNvSpPr txBox="1"/>
              <p:nvPr/>
            </p:nvSpPr>
            <p:spPr>
              <a:xfrm>
                <a:off x="4642786" y="2477736"/>
                <a:ext cx="7156126" cy="31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F0000"/>
                    </a:solidFill>
                  </a:rPr>
                  <a:t>가상 소스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샘플 영상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의 밝기 값들을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</a:rPr>
                  <a:t> 비트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/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화소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아래로 코딩하는 것은 불가능하다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.</a:t>
                </a:r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2224AB-5E55-AEF6-DAF6-EF0692D3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6" y="2477736"/>
                <a:ext cx="7156126" cy="313163"/>
              </a:xfrm>
              <a:prstGeom prst="rect">
                <a:avLst/>
              </a:prstGeom>
              <a:blipFill>
                <a:blip r:embed="rId4"/>
                <a:stretch>
                  <a:fillRect l="-256"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9EC71A-341D-C760-8F12-6E27A9A88DC6}"/>
              </a:ext>
            </a:extLst>
          </p:cNvPr>
          <p:cNvGrpSpPr/>
          <p:nvPr/>
        </p:nvGrpSpPr>
        <p:grpSpPr>
          <a:xfrm>
            <a:off x="4642786" y="3159951"/>
            <a:ext cx="7408228" cy="978745"/>
            <a:chOff x="6796429" y="1608522"/>
            <a:chExt cx="7408228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8B0AB4-FD7D-1E06-EC23-91672A7E0602}"/>
                </a:ext>
              </a:extLst>
            </p:cNvPr>
            <p:cNvSpPr txBox="1"/>
            <p:nvPr/>
          </p:nvSpPr>
          <p:spPr>
            <a:xfrm>
              <a:off x="6796429" y="1608522"/>
              <a:ext cx="2515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Shannon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의 제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정리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86E6AC-34B3-EF23-60F6-0E976BBBC03A}"/>
                </a:ext>
              </a:extLst>
            </p:cNvPr>
            <p:cNvSpPr txBox="1"/>
            <p:nvPr/>
          </p:nvSpPr>
          <p:spPr>
            <a:xfrm>
              <a:off x="6800066" y="2064047"/>
              <a:ext cx="7404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가상 소스로서 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메모리 소스의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 확장을 정의했다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단일 코드 단어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연속적 소스 기호들의 블록은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n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인접 화소들의 그룹에 해당한다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2D7DBF-90B6-471C-D663-5A08A74A9C70}"/>
              </a:ext>
            </a:extLst>
          </p:cNvPr>
          <p:cNvGrpSpPr/>
          <p:nvPr/>
        </p:nvGrpSpPr>
        <p:grpSpPr>
          <a:xfrm>
            <a:off x="4642786" y="4611380"/>
            <a:ext cx="7095707" cy="978745"/>
            <a:chOff x="6796429" y="1608522"/>
            <a:chExt cx="7095707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170CB0-6EA1-55A2-AF8E-9D18D00C5B89}"/>
                </a:ext>
              </a:extLst>
            </p:cNvPr>
            <p:cNvSpPr txBox="1"/>
            <p:nvPr/>
          </p:nvSpPr>
          <p:spPr>
            <a:xfrm>
              <a:off x="6796429" y="1608522"/>
              <a:ext cx="3018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확장 코딩 방식의 유용성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DBC4BB-2538-6F86-0778-F3D35895EBBF}"/>
                    </a:ext>
                  </a:extLst>
                </p:cNvPr>
                <p:cNvSpPr txBox="1"/>
                <p:nvPr/>
              </p:nvSpPr>
              <p:spPr>
                <a:xfrm>
                  <a:off x="6800066" y="2064047"/>
                  <a:ext cx="70920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256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개의 밝기 값을 갖는 밝기 소스의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n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차 확장은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256</m:t>
                          </m:r>
                        </m:e>
                        <m:sup>
                          <m:r>
                            <a:rPr lang="en-US" altLang="ko-KR" sz="1400" b="0" i="1" smtClean="0">
                              <a:ln>
                                <a:solidFill>
                                  <a:srgbClr val="4C4747">
                                    <a:alpha val="20000"/>
                                  </a:srgbClr>
                                </a:solidFill>
                              </a:ln>
                              <a:solidFill>
                                <a:srgbClr val="4C4747"/>
                              </a:solidFill>
                              <a:latin typeface="Cambria Math" panose="02040503050406030204" pitchFamily="18" charset="0"/>
                              <a:ea typeface="KoPub돋움체 Light" panose="00000300000000000000" pitchFamily="2" charset="-127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개의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n-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화소 블록들을 가지므로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,</a:t>
                  </a:r>
                </a:p>
                <a:p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작은 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n </a:t>
                  </a:r>
                  <a:r>
                    <a:rPr lang="ko-KR" altLang="en-US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값이라도 계산 복잡성의 증가로 유용성을 제한한다</a:t>
                  </a:r>
                  <a:r>
                    <a:rPr lang="en-US" altLang="ko-KR" sz="1400" dirty="0">
                      <a:ln>
                        <a:solidFill>
                          <a:srgbClr val="4C4747">
                            <a:alpha val="20000"/>
                          </a:srgbClr>
                        </a:solidFill>
                      </a:ln>
                      <a:solidFill>
                        <a:srgbClr val="4C4747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DBC4BB-2538-6F86-0778-F3D35895E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066" y="2064047"/>
                  <a:ext cx="709207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49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충실도 기준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95850"/>
            <a:ext cx="6246052" cy="978745"/>
            <a:chOff x="6796429" y="1608522"/>
            <a:chExt cx="6246052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 척도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242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정량적 영상 정보의 손실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따른 정보 손실의 성질을 재는 수단으로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객관적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주관적 충실도 기준이 있다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128F06-4224-95BF-F9EA-FA7900F36733}"/>
              </a:ext>
            </a:extLst>
          </p:cNvPr>
          <p:cNvGrpSpPr/>
          <p:nvPr/>
        </p:nvGrpSpPr>
        <p:grpSpPr>
          <a:xfrm>
            <a:off x="4642786" y="1468157"/>
            <a:ext cx="6544210" cy="978745"/>
            <a:chOff x="6796429" y="1608522"/>
            <a:chExt cx="6544210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19B187-AF3D-060D-2BD9-ED9B214FA3C9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객관적 충실도 기준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AB58D4-8369-C888-F0BA-6465D99DC838}"/>
                </a:ext>
              </a:extLst>
            </p:cNvPr>
            <p:cNvSpPr txBox="1"/>
            <p:nvPr/>
          </p:nvSpPr>
          <p:spPr>
            <a:xfrm>
              <a:off x="6800066" y="2064047"/>
              <a:ext cx="6540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손실이 압축 프로세스의 입력 및 출력의 수학적 함수로 표현될 수 있을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객관적 충실도 기준에 기반한다고 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402A18-5C59-4B37-71D0-5D62490746A0}"/>
              </a:ext>
            </a:extLst>
          </p:cNvPr>
          <p:cNvSpPr txBox="1"/>
          <p:nvPr/>
        </p:nvSpPr>
        <p:spPr>
          <a:xfrm>
            <a:off x="4642786" y="2446902"/>
            <a:ext cx="731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Ex. </a:t>
            </a:r>
            <a:r>
              <a:rPr lang="en-US" altLang="ko-KR" sz="1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Rmn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(root-mean-square), </a:t>
            </a:r>
            <a:r>
              <a:rPr lang="en-US" altLang="ko-KR" sz="1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rmn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오차가 크면 화질 저하가 심하고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왜곡이 눈에 보인다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69F79D-C12A-9AAE-F2C7-38FA71BA3F42}"/>
              </a:ext>
            </a:extLst>
          </p:cNvPr>
          <p:cNvGrpSpPr/>
          <p:nvPr/>
        </p:nvGrpSpPr>
        <p:grpSpPr>
          <a:xfrm>
            <a:off x="4642786" y="3047386"/>
            <a:ext cx="6832751" cy="978745"/>
            <a:chOff x="6796429" y="1608522"/>
            <a:chExt cx="6832751" cy="97874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FD6D1D-3C59-F209-B0E3-D701C8C17635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주관적 충실도 기준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DB841A-40AA-B5B7-091A-F50E4298214B}"/>
                </a:ext>
              </a:extLst>
            </p:cNvPr>
            <p:cNvSpPr txBox="1"/>
            <p:nvPr/>
          </p:nvSpPr>
          <p:spPr>
            <a:xfrm>
              <a:off x="6800066" y="2064047"/>
              <a:ext cx="6829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압축해체된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영상을 다양한 관찰자들에게 보여주고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그들의 평가를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평균화하는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것이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주관적 충실도에 기반하는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053D5E-9D56-B8F4-03AE-35831E817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27019" r="13912" b="39718"/>
          <a:stretch/>
        </p:blipFill>
        <p:spPr bwMode="auto">
          <a:xfrm>
            <a:off x="4375667" y="4170490"/>
            <a:ext cx="7809891" cy="268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4B62D78-B5BB-BAAB-C2B6-049EEE7C421A}"/>
              </a:ext>
            </a:extLst>
          </p:cNvPr>
          <p:cNvSpPr txBox="1"/>
          <p:nvPr/>
        </p:nvSpPr>
        <p:spPr>
          <a:xfrm>
            <a:off x="5784395" y="532957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압축 후 복구된 영상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56CCB0-C6AC-AD44-ACA8-C7C34A5F0A79}"/>
              </a:ext>
            </a:extLst>
          </p:cNvPr>
          <p:cNvSpPr txBox="1"/>
          <p:nvPr/>
        </p:nvSpPr>
        <p:spPr>
          <a:xfrm>
            <a:off x="9876344" y="5329579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highlight>
                  <a:srgbClr val="000000"/>
                </a:highlight>
              </a:rPr>
              <a:t>rmn</a:t>
            </a:r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오차 제일 ↓</a:t>
            </a:r>
          </a:p>
        </p:txBody>
      </p:sp>
    </p:spTree>
    <p:extLst>
      <p:ext uri="{BB962C8B-B14F-4D97-AF65-F5344CB8AC3E}">
        <p14:creationId xmlns:p14="http://schemas.microsoft.com/office/powerpoint/2010/main" val="4350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 모델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259986"/>
            <a:ext cx="6137047" cy="978745"/>
            <a:chOff x="6796429" y="1608522"/>
            <a:chExt cx="6137047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인코더와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디코더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133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인코더는 압축을 수행하고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압축해제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연산은 소프트웨어 또는 하드웨어와 펌웨어의 조합으로 수행될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62DBC-5CA4-3C1A-70A2-91012532A6BA}"/>
              </a:ext>
            </a:extLst>
          </p:cNvPr>
          <p:cNvGrpSpPr/>
          <p:nvPr/>
        </p:nvGrpSpPr>
        <p:grpSpPr>
          <a:xfrm>
            <a:off x="4642786" y="2753907"/>
            <a:ext cx="4575722" cy="763302"/>
            <a:chOff x="6796429" y="1608522"/>
            <a:chExt cx="4575722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A5290-561A-0788-FDFA-87FCF6A77897}"/>
                </a:ext>
              </a:extLst>
            </p:cNvPr>
            <p:cNvSpPr txBox="1"/>
            <p:nvPr/>
          </p:nvSpPr>
          <p:spPr>
            <a:xfrm>
              <a:off x="6796429" y="1608522"/>
              <a:ext cx="1590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코덱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(codec)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B00AF4-F0D9-927F-B671-26BAB7D10322}"/>
                </a:ext>
              </a:extLst>
            </p:cNvPr>
            <p:cNvSpPr txBox="1"/>
            <p:nvPr/>
          </p:nvSpPr>
          <p:spPr>
            <a:xfrm>
              <a:off x="6800066" y="2064047"/>
              <a:ext cx="457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인코딩과 디코딩을 동시에 할 수 있는 장치나 프로그램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CC9950-1E87-8494-2B54-2B1835D8F766}"/>
              </a:ext>
            </a:extLst>
          </p:cNvPr>
          <p:cNvGrpSpPr/>
          <p:nvPr/>
        </p:nvGrpSpPr>
        <p:grpSpPr>
          <a:xfrm>
            <a:off x="4642786" y="4032385"/>
            <a:ext cx="6778248" cy="1409632"/>
            <a:chOff x="6796429" y="1608522"/>
            <a:chExt cx="6778248" cy="14096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169B68-DF92-B480-3DE9-99DEFA8D69B0}"/>
                </a:ext>
              </a:extLst>
            </p:cNvPr>
            <p:cNvSpPr txBox="1"/>
            <p:nvPr/>
          </p:nvSpPr>
          <p:spPr>
            <a:xfrm>
              <a:off x="6796429" y="1608522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무손실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663C1B-7DA8-3AE8-E116-36ED553255D8}"/>
                </a:ext>
              </a:extLst>
            </p:cNvPr>
            <p:cNvSpPr txBox="1"/>
            <p:nvPr/>
          </p:nvSpPr>
          <p:spPr>
            <a:xfrm>
              <a:off x="6800066" y="2064047"/>
              <a:ext cx="67746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인코딩의 출력인 압축 형태가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제시될 때 복구된 출력 영상이 생성되는데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출력이 입력의 정확한 복사본이면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무손실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보전적이라 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아니라면 손실성이라 부른다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9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 모델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48770"/>
            <a:ext cx="6137047" cy="978745"/>
            <a:chOff x="6796429" y="1608522"/>
            <a:chExt cx="6137047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2069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인코더와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디코더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133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인코더는 압축을 수행하고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압축해제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두 연산은 소프트웨어 또는 하드웨어와 펌웨어의 조합으로 수행될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62DBC-5CA4-3C1A-70A2-91012532A6BA}"/>
              </a:ext>
            </a:extLst>
          </p:cNvPr>
          <p:cNvGrpSpPr/>
          <p:nvPr/>
        </p:nvGrpSpPr>
        <p:grpSpPr>
          <a:xfrm>
            <a:off x="4642786" y="1360153"/>
            <a:ext cx="4575722" cy="763302"/>
            <a:chOff x="6796429" y="1608522"/>
            <a:chExt cx="4575722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3A5290-561A-0788-FDFA-87FCF6A77897}"/>
                </a:ext>
              </a:extLst>
            </p:cNvPr>
            <p:cNvSpPr txBox="1"/>
            <p:nvPr/>
          </p:nvSpPr>
          <p:spPr>
            <a:xfrm>
              <a:off x="6796429" y="1608522"/>
              <a:ext cx="1590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코덱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(codec)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B00AF4-F0D9-927F-B671-26BAB7D10322}"/>
                </a:ext>
              </a:extLst>
            </p:cNvPr>
            <p:cNvSpPr txBox="1"/>
            <p:nvPr/>
          </p:nvSpPr>
          <p:spPr>
            <a:xfrm>
              <a:off x="6800066" y="2064047"/>
              <a:ext cx="457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인코딩과 디코딩을 동시에 할 수 있는 장치나 프로그램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BCC9950-1E87-8494-2B54-2B1835D8F766}"/>
              </a:ext>
            </a:extLst>
          </p:cNvPr>
          <p:cNvGrpSpPr/>
          <p:nvPr/>
        </p:nvGrpSpPr>
        <p:grpSpPr>
          <a:xfrm>
            <a:off x="4642786" y="2361788"/>
            <a:ext cx="6778248" cy="1409632"/>
            <a:chOff x="6796429" y="1608522"/>
            <a:chExt cx="6778248" cy="14096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169B68-DF92-B480-3DE9-99DEFA8D69B0}"/>
                </a:ext>
              </a:extLst>
            </p:cNvPr>
            <p:cNvSpPr txBox="1"/>
            <p:nvPr/>
          </p:nvSpPr>
          <p:spPr>
            <a:xfrm>
              <a:off x="6796429" y="1608522"/>
              <a:ext cx="1579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무손실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손실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663C1B-7DA8-3AE8-E116-36ED553255D8}"/>
                </a:ext>
              </a:extLst>
            </p:cNvPr>
            <p:cNvSpPr txBox="1"/>
            <p:nvPr/>
          </p:nvSpPr>
          <p:spPr>
            <a:xfrm>
              <a:off x="6800066" y="2064047"/>
              <a:ext cx="67746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인코딩의 출력인 압축 형태가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디코더에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제시될 때 복구된 출력 영상이 생성되는데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출력이 입력의 정확한 복사본이면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무손실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보전적이라 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아니라면 손실성이라 부른다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F6FA47-9715-08CA-C6F6-94BB933B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3" r="8541" b="38624"/>
          <a:stretch/>
        </p:blipFill>
        <p:spPr bwMode="auto">
          <a:xfrm>
            <a:off x="4641443" y="3831771"/>
            <a:ext cx="7550558" cy="302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624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과정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211693"/>
            <a:ext cx="5882169" cy="978745"/>
            <a:chOff x="6796429" y="1608522"/>
            <a:chExt cx="588216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중복 제거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878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(Mapper),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인코더라는 세 가지 독립된 연산을 통해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여분으로 인한 세 가지 중복을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F6FA47-9715-08CA-C6F6-94BB933B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3" r="30166" b="61127"/>
          <a:stretch/>
        </p:blipFill>
        <p:spPr bwMode="auto">
          <a:xfrm>
            <a:off x="4641443" y="5147215"/>
            <a:ext cx="7550557" cy="17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2677D6-CD64-2138-C083-002227041C2C}"/>
              </a:ext>
            </a:extLst>
          </p:cNvPr>
          <p:cNvGrpSpPr/>
          <p:nvPr/>
        </p:nvGrpSpPr>
        <p:grpSpPr>
          <a:xfrm>
            <a:off x="4642786" y="1469906"/>
            <a:ext cx="6177122" cy="978745"/>
            <a:chOff x="6796429" y="1663638"/>
            <a:chExt cx="6177122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7969AD-C0FE-52E5-8346-68CC650854E8}"/>
                </a:ext>
              </a:extLst>
            </p:cNvPr>
            <p:cNvSpPr txBox="1"/>
            <p:nvPr/>
          </p:nvSpPr>
          <p:spPr>
            <a:xfrm>
              <a:off x="6796429" y="1663638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매퍼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Mapper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6A42EF-A067-A801-A700-22F81D8EBED1}"/>
                </a:ext>
              </a:extLst>
            </p:cNvPr>
            <p:cNvSpPr txBox="1"/>
            <p:nvPr/>
          </p:nvSpPr>
          <p:spPr>
            <a:xfrm>
              <a:off x="6800066" y="2119163"/>
              <a:ext cx="6173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입력 영상을 공간 및 시간적 여분을 감소하도록 설계된 포맷으로 변환한다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가역적이며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대표적으로 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인코딩이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9C5126-3CC3-9D5D-1FFC-00FDB43CEFDC}"/>
              </a:ext>
            </a:extLst>
          </p:cNvPr>
          <p:cNvGrpSpPr/>
          <p:nvPr/>
        </p:nvGrpSpPr>
        <p:grpSpPr>
          <a:xfrm>
            <a:off x="4642786" y="2679454"/>
            <a:ext cx="7074804" cy="978745"/>
            <a:chOff x="6796429" y="1608522"/>
            <a:chExt cx="7074804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65FF5E-D288-33F1-2A36-BE3B6D956B85}"/>
                </a:ext>
              </a:extLst>
            </p:cNvPr>
            <p:cNvSpPr txBox="1"/>
            <p:nvPr/>
          </p:nvSpPr>
          <p:spPr>
            <a:xfrm>
              <a:off x="6796429" y="1608522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62EC0E-FC2B-21B3-B554-3AC5126BFD66}"/>
                </a:ext>
              </a:extLst>
            </p:cNvPr>
            <p:cNvSpPr txBox="1"/>
            <p:nvPr/>
          </p:nvSpPr>
          <p:spPr>
            <a:xfrm>
              <a:off x="6800066" y="2064047"/>
              <a:ext cx="7071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미리 설정된 충실도 기준에 맞춰서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매퍼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출력의 정밀도를 낮춘다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무의미한 정보가 제거되며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비가역적 연산이므로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압축이 요구될 때는 생략된다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B869F9-F232-8CB7-2F47-2B709A84C10D}"/>
              </a:ext>
            </a:extLst>
          </p:cNvPr>
          <p:cNvGrpSpPr/>
          <p:nvPr/>
        </p:nvGrpSpPr>
        <p:grpSpPr>
          <a:xfrm>
            <a:off x="4642786" y="3889002"/>
            <a:ext cx="6980227" cy="978745"/>
            <a:chOff x="6796429" y="1608522"/>
            <a:chExt cx="6980227" cy="97874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ECCEEF-00EF-B437-CD17-4CB611F1525C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기호 인코더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694993-86AB-0718-1463-A012C8C4B0DF}"/>
                </a:ext>
              </a:extLst>
            </p:cNvPr>
            <p:cNvSpPr txBox="1"/>
            <p:nvPr/>
          </p:nvSpPr>
          <p:spPr>
            <a:xfrm>
              <a:off x="6800066" y="2064047"/>
              <a:ext cx="6976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양자화기 출력을 표현하기 위한 고정 또는 가변 길이 코드가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짧은 코드 단어가 가장 자주 발생하는 값에 할당되어 코딩 중복성을 최소화한다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1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15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디코딩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압축해제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443544"/>
            <a:ext cx="5513479" cy="978745"/>
            <a:chOff x="6796429" y="1608522"/>
            <a:chExt cx="551347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구성 요소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5098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역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매퍼만이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존재한다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양자화는 정보 손실을 초래하므로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역 양자화기는 포함되지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F6FA47-9715-08CA-C6F6-94BB933B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7" t="43387" r="11588" b="39523"/>
          <a:stretch/>
        </p:blipFill>
        <p:spPr bwMode="auto">
          <a:xfrm>
            <a:off x="4642786" y="4557547"/>
            <a:ext cx="7549214" cy="23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C5A9E2-87EC-B8EB-BD55-F2B293B8904D}"/>
              </a:ext>
            </a:extLst>
          </p:cNvPr>
          <p:cNvGrpSpPr/>
          <p:nvPr/>
        </p:nvGrpSpPr>
        <p:grpSpPr>
          <a:xfrm>
            <a:off x="4642786" y="1911653"/>
            <a:ext cx="3476062" cy="763302"/>
            <a:chOff x="6796429" y="1608522"/>
            <a:chExt cx="3476062" cy="7633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770A99-6DC1-3394-4FAF-0F10B750E3D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AF2836-1CF1-65B4-9C60-8BC34440CF39}"/>
                </a:ext>
              </a:extLst>
            </p:cNvPr>
            <p:cNvSpPr txBox="1"/>
            <p:nvPr/>
          </p:nvSpPr>
          <p:spPr>
            <a:xfrm>
              <a:off x="6800066" y="2064047"/>
              <a:ext cx="3472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인코더의 역 순서로 역 연산을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0B499D-8B37-32B1-B828-393387E8B7B2}"/>
              </a:ext>
            </a:extLst>
          </p:cNvPr>
          <p:cNvGrpSpPr/>
          <p:nvPr/>
        </p:nvGrpSpPr>
        <p:grpSpPr>
          <a:xfrm>
            <a:off x="4642786" y="3164320"/>
            <a:ext cx="6254066" cy="978745"/>
            <a:chOff x="6796429" y="1608522"/>
            <a:chExt cx="6254066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50D486-1FAD-F2CC-1202-3607C0C8B526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AE39C0-DF19-D3C6-3495-DCF332294888}"/>
                </a:ext>
              </a:extLst>
            </p:cNvPr>
            <p:cNvSpPr txBox="1"/>
            <p:nvPr/>
          </p:nvSpPr>
          <p:spPr>
            <a:xfrm>
              <a:off x="6800066" y="2064047"/>
              <a:ext cx="6250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비디오 응용에서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디코딩된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출력 프레임들은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내부 프레임 저장소에 유지되어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인코더에서 제거된 시간 여분성을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재삽입하는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데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01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4448654" cy="1163374"/>
            <a:chOff x="960681" y="2615402"/>
            <a:chExt cx="444865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4448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포맷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컨테이너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표준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5774900" y="1280704"/>
            <a:ext cx="5091889" cy="978745"/>
            <a:chOff x="6796429" y="1608522"/>
            <a:chExt cx="5091889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파일 포맷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088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체계화하고 저장하는 표준 방법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데이터를 정리하는 방법과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사용할 압축 유형까지도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A795090-430F-D00F-EE6F-171B3D58DBDB}"/>
              </a:ext>
            </a:extLst>
          </p:cNvPr>
          <p:cNvGrpSpPr/>
          <p:nvPr/>
        </p:nvGrpSpPr>
        <p:grpSpPr>
          <a:xfrm>
            <a:off x="5774900" y="2881153"/>
            <a:ext cx="4553280" cy="763302"/>
            <a:chOff x="6796429" y="1608522"/>
            <a:chExt cx="4553280" cy="7633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A18F34-5E62-DC80-5637-A21D4726DC6B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컨테이너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87269A-0067-C535-C09C-D86592FD941B}"/>
                </a:ext>
              </a:extLst>
            </p:cNvPr>
            <p:cNvSpPr txBox="1"/>
            <p:nvPr/>
          </p:nvSpPr>
          <p:spPr>
            <a:xfrm>
              <a:off x="6800066" y="2064047"/>
              <a:ext cx="4549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파일 포맷과 유사하나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다종의 영상 데이터를 취급한다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72F55D-A6EF-D31B-88AD-35A182DFDC7D}"/>
              </a:ext>
            </a:extLst>
          </p:cNvPr>
          <p:cNvGrpSpPr/>
          <p:nvPr/>
        </p:nvGrpSpPr>
        <p:grpSpPr>
          <a:xfrm>
            <a:off x="5774900" y="4266160"/>
            <a:ext cx="5997586" cy="978745"/>
            <a:chOff x="6796429" y="1608522"/>
            <a:chExt cx="5997586" cy="9787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BAACF7-6184-C0BE-2AE0-BD6AE6AEFAA5}"/>
                </a:ext>
              </a:extLst>
            </p:cNvPr>
            <p:cNvSpPr txBox="1"/>
            <p:nvPr/>
          </p:nvSpPr>
          <p:spPr>
            <a:xfrm>
              <a:off x="6796429" y="1608522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표준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A0F23B-AE21-2054-920C-19C3DBD68E67}"/>
                </a:ext>
              </a:extLst>
            </p:cNvPr>
            <p:cNvSpPr txBox="1"/>
            <p:nvPr/>
          </p:nvSpPr>
          <p:spPr>
            <a:xfrm>
              <a:off x="6800066" y="2064047"/>
              <a:ext cx="5993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압축과 해제의 절차를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표현하는 데 필요한 데이터의 양을 감소하는 절차를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0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압축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2866809" cy="923330"/>
            <a:chOff x="1012875" y="3615397"/>
            <a:chExt cx="2866809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12875" y="5077336"/>
            <a:ext cx="2174312" cy="923330"/>
            <a:chOff x="1012875" y="3615397"/>
            <a:chExt cx="2174312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599" y="387700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워터마킹</a:t>
              </a:r>
              <a:endParaRPr lang="ko-KR" altLang="en-US" sz="20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2264080" cy="923330"/>
            <a:chOff x="1012875" y="3615397"/>
            <a:chExt cx="2264080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114681" cy="1163374"/>
            <a:chOff x="960681" y="2615402"/>
            <a:chExt cx="211468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14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529954"/>
            <a:ext cx="5927053" cy="978745"/>
            <a:chOff x="6796429" y="1608522"/>
            <a:chExt cx="5927053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코딩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여분성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제거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923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여분성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중복성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제거하기 위해 가장 많이 사용하는 기법 중 하나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JPEG, MPEG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표준에서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테이블을 갖추고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1D5A20C-3F15-8517-25AC-F8C80DFA6558}"/>
              </a:ext>
            </a:extLst>
          </p:cNvPr>
          <p:cNvGrpSpPr/>
          <p:nvPr/>
        </p:nvGrpSpPr>
        <p:grpSpPr>
          <a:xfrm>
            <a:off x="4642786" y="1909318"/>
            <a:ext cx="5886979" cy="978745"/>
            <a:chOff x="6796429" y="1608522"/>
            <a:chExt cx="5886979" cy="9787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CFE436-C864-085E-E09E-49102A58C73F}"/>
                </a:ext>
              </a:extLst>
            </p:cNvPr>
            <p:cNvSpPr txBox="1"/>
            <p:nvPr/>
          </p:nvSpPr>
          <p:spPr>
            <a:xfrm>
              <a:off x="6796429" y="1608522"/>
              <a:ext cx="1646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기호 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CBADDD-62C5-85DE-25D4-37948C0C2E60}"/>
                </a:ext>
              </a:extLst>
            </p:cNvPr>
            <p:cNvSpPr txBox="1"/>
            <p:nvPr/>
          </p:nvSpPr>
          <p:spPr>
            <a:xfrm>
              <a:off x="6800066" y="2064047"/>
              <a:ext cx="5883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소스의 기호들을 개별적으로 코딩할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코딩은 소스 기호당 코드 기호 수를 가장 적게 산출할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160307-3ED2-48B8-5E92-9DA6BD46AA4D}"/>
              </a:ext>
            </a:extLst>
          </p:cNvPr>
          <p:cNvGrpSpPr/>
          <p:nvPr/>
        </p:nvGrpSpPr>
        <p:grpSpPr>
          <a:xfrm>
            <a:off x="4642786" y="3251255"/>
            <a:ext cx="6209182" cy="978745"/>
            <a:chOff x="6796429" y="1608522"/>
            <a:chExt cx="6209182" cy="9787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70927A-0314-4542-1142-598D4FD923E5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소스 기호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B4FBAA-A092-02ED-BB12-7D080D476EE5}"/>
                </a:ext>
              </a:extLst>
            </p:cNvPr>
            <p:cNvSpPr txBox="1"/>
            <p:nvPr/>
          </p:nvSpPr>
          <p:spPr>
            <a:xfrm>
              <a:off x="6800066" y="2064047"/>
              <a:ext cx="62055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밝기이거나 밝기 매핑 연산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화소 차이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길이 등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출력이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 길이 이진 코드는 기호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94388C-77FB-30C7-E7E2-064A092710F9}"/>
              </a:ext>
            </a:extLst>
          </p:cNvPr>
          <p:cNvGrpSpPr/>
          <p:nvPr/>
        </p:nvGrpSpPr>
        <p:grpSpPr>
          <a:xfrm>
            <a:off x="4642786" y="4741407"/>
            <a:ext cx="7568528" cy="1409632"/>
            <a:chOff x="6796429" y="1608522"/>
            <a:chExt cx="7568528" cy="14096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1BD66B-1611-94B0-DF61-5A554473F2A7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코딩 과정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170FA3-20A3-00F1-0DBB-D4BB56645AC7}"/>
                </a:ext>
              </a:extLst>
            </p:cNvPr>
            <p:cNvSpPr txBox="1"/>
            <p:nvPr/>
          </p:nvSpPr>
          <p:spPr>
            <a:xfrm>
              <a:off x="6800066" y="2064047"/>
              <a:ext cx="75648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고려 대상 기호들의 확률을 정렬하고 가장 낮은 확률 기호들을 다음 소스 축소에서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대신할 단일 기호로 결합하여 소스 축소시킨다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작은 소스로 시작해서 원래 소스로 되돌아가며 작업을 하며 각 축소된 소스를 코딩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코드가 생성되면 코딩과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디코딩은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룩업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테이블 방식으로 행해진다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B41C95-A990-6081-9DFA-9E75A395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4" r="27931" b="28705"/>
          <a:stretch/>
        </p:blipFill>
        <p:spPr bwMode="auto">
          <a:xfrm>
            <a:off x="4646423" y="3251255"/>
            <a:ext cx="7545577" cy="360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D6C0DFE-8A4A-ED16-F851-D5BF3872E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28224" r="22861" b="40353"/>
          <a:stretch/>
        </p:blipFill>
        <p:spPr bwMode="auto">
          <a:xfrm>
            <a:off x="1724660" y="3589307"/>
            <a:ext cx="10467340" cy="32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024913" cy="1163374"/>
            <a:chOff x="960681" y="2615402"/>
            <a:chExt cx="2024913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024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3655814" y="254183"/>
            <a:ext cx="7861878" cy="978745"/>
            <a:chOff x="6796429" y="1608522"/>
            <a:chExt cx="7861878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785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지수적으로 감소하는 확률 분포를 갖는 음이 아닌 정수 입력들에 대한 코딩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이러한 입력들은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Huffman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코드보다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계산상 더 간단한 코드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집합으로 최적 인코딩이 가능하다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26519D-4807-9006-DD15-310D96E7B23D}"/>
              </a:ext>
            </a:extLst>
          </p:cNvPr>
          <p:cNvGrpSpPr/>
          <p:nvPr/>
        </p:nvGrpSpPr>
        <p:grpSpPr>
          <a:xfrm>
            <a:off x="3655814" y="1697467"/>
            <a:ext cx="6173916" cy="978745"/>
            <a:chOff x="6796429" y="1608522"/>
            <a:chExt cx="6173916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7AA340-D93A-8B2A-2944-CF7056C8487E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생성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370C3F-9473-C32E-9C87-F357C157E94C}"/>
                </a:ext>
              </a:extLst>
            </p:cNvPr>
            <p:cNvSpPr txBox="1"/>
            <p:nvPr/>
          </p:nvSpPr>
          <p:spPr>
            <a:xfrm>
              <a:off x="6800066" y="2064047"/>
              <a:ext cx="6170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음이 아닌 연속 길이 표현을 위한 코딩이며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코드를 생성하기 위해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나눗셈들은 이산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쉬프트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연산이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E9EF99-17C6-11BB-5AB0-9CD6BA6A44DB}"/>
              </a:ext>
            </a:extLst>
          </p:cNvPr>
          <p:cNvSpPr txBox="1"/>
          <p:nvPr/>
        </p:nvSpPr>
        <p:spPr>
          <a:xfrm>
            <a:off x="5599084" y="1202838"/>
            <a:ext cx="3978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FF0000"/>
                </a:solidFill>
              </a:rPr>
              <a:t>Golomb</a:t>
            </a:r>
            <a:r>
              <a:rPr lang="en-US" altLang="ko-KR" sz="1400" b="1" dirty="0">
                <a:solidFill>
                  <a:srgbClr val="FF0000"/>
                </a:solidFill>
              </a:rPr>
              <a:t>-Rice </a:t>
            </a:r>
            <a:r>
              <a:rPr lang="ko-KR" altLang="en-US" sz="1400" b="1" dirty="0">
                <a:solidFill>
                  <a:srgbClr val="FF0000"/>
                </a:solidFill>
              </a:rPr>
              <a:t>코드 또는 </a:t>
            </a:r>
            <a:r>
              <a:rPr lang="en-US" altLang="ko-KR" sz="1400" b="1" dirty="0">
                <a:solidFill>
                  <a:srgbClr val="FF0000"/>
                </a:solidFill>
              </a:rPr>
              <a:t>Rice </a:t>
            </a:r>
            <a:r>
              <a:rPr lang="ko-KR" altLang="en-US" sz="1400" b="1" dirty="0">
                <a:solidFill>
                  <a:srgbClr val="FF0000"/>
                </a:solidFill>
              </a:rPr>
              <a:t>코드라고 부른다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39353F-0FB3-4010-5C84-0041411533AB}"/>
              </a:ext>
            </a:extLst>
          </p:cNvPr>
          <p:cNvGrpSpPr/>
          <p:nvPr/>
        </p:nvGrpSpPr>
        <p:grpSpPr>
          <a:xfrm>
            <a:off x="3655814" y="3014834"/>
            <a:ext cx="7206250" cy="763302"/>
            <a:chOff x="6796429" y="1608522"/>
            <a:chExt cx="7206250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DA407B-65E3-467A-74A8-F3E816D88C2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71986-1296-8FA4-0CCB-154D817A944D}"/>
                </a:ext>
              </a:extLst>
            </p:cNvPr>
            <p:cNvSpPr txBox="1"/>
            <p:nvPr/>
          </p:nvSpPr>
          <p:spPr>
            <a:xfrm>
              <a:off x="6800066" y="2064047"/>
              <a:ext cx="7202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효과적인 응용의 핵심 단계는 제수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나눗셈에서 어떤 수를 나누는 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를 선택하는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94B3E-CE5F-D03B-AB23-065299A875E7}"/>
              </a:ext>
            </a:extLst>
          </p:cNvPr>
          <p:cNvGrpSpPr/>
          <p:nvPr/>
        </p:nvGrpSpPr>
        <p:grpSpPr>
          <a:xfrm>
            <a:off x="3655814" y="4208882"/>
            <a:ext cx="7533262" cy="763302"/>
            <a:chOff x="6796429" y="1608522"/>
            <a:chExt cx="7533262" cy="7633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AFA97A-1463-AAFF-84E2-D6FA90B33D73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밝기 코딩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38022C-A5A9-ACAB-E3B2-60C274D72012}"/>
                </a:ext>
              </a:extLst>
            </p:cNvPr>
            <p:cNvSpPr txBox="1"/>
            <p:nvPr/>
          </p:nvSpPr>
          <p:spPr>
            <a:xfrm>
              <a:off x="6800066" y="2064047"/>
              <a:ext cx="7529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코드는 밝기 코딩에 거의 사용되지 않지만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밝기의 차이에 대해서는 사용될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A439E2-2E8A-6BB9-DBCB-77B400A254CA}"/>
              </a:ext>
            </a:extLst>
          </p:cNvPr>
          <p:cNvGrpSpPr/>
          <p:nvPr/>
        </p:nvGrpSpPr>
        <p:grpSpPr>
          <a:xfrm>
            <a:off x="3655814" y="5452132"/>
            <a:ext cx="6941755" cy="978745"/>
            <a:chOff x="6796429" y="1608522"/>
            <a:chExt cx="6941755" cy="9787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8A025D-AC1F-0273-0096-56AAAA715374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매핑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6B447A-E607-836D-181A-788564617D21}"/>
                </a:ext>
              </a:extLst>
            </p:cNvPr>
            <p:cNvSpPr txBox="1"/>
            <p:nvPr/>
          </p:nvSpPr>
          <p:spPr>
            <a:xfrm>
              <a:off x="6800066" y="2064047"/>
              <a:ext cx="6938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음의 차이를 취급하기 위해 매핑이 사용되고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매핑된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정수는 적절한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-Rice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코드를 사용하여 효율적으로 인코딩 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35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산술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3655814" y="296278"/>
            <a:ext cx="6834353" cy="763302"/>
            <a:chOff x="6796429" y="1608522"/>
            <a:chExt cx="6834353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830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(Huffman, </a:t>
              </a:r>
              <a:r>
                <a:rPr lang="en-US" altLang="ko-KR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Golomb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와는 달리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산술 코딩은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비블록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코드를 생성한다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51C86B-12F6-ED1E-BB6D-A918A7395B51}"/>
              </a:ext>
            </a:extLst>
          </p:cNvPr>
          <p:cNvGrpSpPr/>
          <p:nvPr/>
        </p:nvGrpSpPr>
        <p:grpSpPr>
          <a:xfrm>
            <a:off x="3655814" y="1415454"/>
            <a:ext cx="8188891" cy="978745"/>
            <a:chOff x="6796429" y="1608522"/>
            <a:chExt cx="8188891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C4D5AE-A30B-5208-E774-B02FD901A5D6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단어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D1E820-6DAD-6847-8039-09F1084362F8}"/>
                </a:ext>
              </a:extLst>
            </p:cNvPr>
            <p:cNvSpPr txBox="1"/>
            <p:nvPr/>
          </p:nvSpPr>
          <p:spPr>
            <a:xfrm>
              <a:off x="6800066" y="2064047"/>
              <a:ext cx="8185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사이의 실수 구간을 정의한다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수가 증가하면 간격은 더 작아지고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구간을 표현하는 데 필요한 정보단위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더 커진다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8242F1-E559-1128-4996-1822B7DF2715}"/>
              </a:ext>
            </a:extLst>
          </p:cNvPr>
          <p:cNvGrpSpPr/>
          <p:nvPr/>
        </p:nvGrpSpPr>
        <p:grpSpPr>
          <a:xfrm>
            <a:off x="3655814" y="2754673"/>
            <a:ext cx="8621702" cy="978745"/>
            <a:chOff x="6796429" y="1608522"/>
            <a:chExt cx="8621702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111007-0912-2361-DBAC-D700C852449E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실제 구현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55C7AC-4330-D34E-BB4F-4D6A3D15B86D}"/>
                </a:ext>
              </a:extLst>
            </p:cNvPr>
            <p:cNvSpPr txBox="1"/>
            <p:nvPr/>
          </p:nvSpPr>
          <p:spPr>
            <a:xfrm>
              <a:off x="6800066" y="2064047"/>
              <a:ext cx="861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스케일링 전략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 확률에 따라 각 부구간을 분할 전에 각 부구간은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[0, 1)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범위로 재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정규화한다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반올림 전략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	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유한 정밀도 산술과 연관된 절삭이 코딩 부구간들에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정확히 표현되게 보장한다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6B2AD93-0DC4-56F8-ABC8-57657F2EE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9" t="28298" r="2971" b="33425"/>
          <a:stretch/>
        </p:blipFill>
        <p:spPr bwMode="auto">
          <a:xfrm>
            <a:off x="3655814" y="4103327"/>
            <a:ext cx="8536186" cy="275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9EC94B6-20AC-EDCB-DB4F-F08825354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25874" r="20671" b="21881"/>
          <a:stretch/>
        </p:blipFill>
        <p:spPr bwMode="auto">
          <a:xfrm>
            <a:off x="3655814" y="2525457"/>
            <a:ext cx="8536186" cy="433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2885DD-6F39-A88C-F0BB-1A415F6F4C36}"/>
              </a:ext>
            </a:extLst>
          </p:cNvPr>
          <p:cNvSpPr txBox="1"/>
          <p:nvPr/>
        </p:nvSpPr>
        <p:spPr>
          <a:xfrm>
            <a:off x="3655814" y="1030444"/>
            <a:ext cx="4618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다양한 산술 코딩 기법들이 미국 특허로 보호되고 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LZW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3655814" y="179611"/>
            <a:ext cx="5261808" cy="978745"/>
            <a:chOff x="6796429" y="1608522"/>
            <a:chExt cx="5261808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52581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공간적 여분성을 처리하는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무오차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 접근법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b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고정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코드 단어를 가변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소스 기호 시퀀스에 할당한다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51CD10D-80F7-6075-35A0-E8EBBA1BB1F2}"/>
              </a:ext>
            </a:extLst>
          </p:cNvPr>
          <p:cNvGrpSpPr/>
          <p:nvPr/>
        </p:nvGrpSpPr>
        <p:grpSpPr>
          <a:xfrm>
            <a:off x="3655814" y="1382266"/>
            <a:ext cx="7020301" cy="978745"/>
            <a:chOff x="6796429" y="1608522"/>
            <a:chExt cx="7020301" cy="9787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432127-3FFA-CB83-3537-96D0E235191D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06579C-03D9-0C78-CCC7-9A2310755EA1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기호들의 발생확률에 대한 사전 지식을 요구하지 않는다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과정이 시작할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소스 기호들을 포함하는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코드북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또는 사전이 구축된다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09BBEB0-D4D2-C547-A4E2-FC2D5271D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t="26076" r="24210" b="5556"/>
          <a:stretch/>
        </p:blipFill>
        <p:spPr bwMode="auto">
          <a:xfrm>
            <a:off x="3655814" y="929471"/>
            <a:ext cx="8536186" cy="592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1970411" cy="1163374"/>
            <a:chOff x="960681" y="2615402"/>
            <a:chExt cx="197041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LZW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652367"/>
            <a:ext cx="8254614" cy="978745"/>
            <a:chOff x="6796429" y="1608522"/>
            <a:chExt cx="8254614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인코딩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250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단색 영상의 경우 사전에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256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단어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0~255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숫자를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 동안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할당하고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인코더가 화소를 순차적으로 조사하며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사전에 없는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밝기들은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알고리즘적으로 정해진 위치에 놓는다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46D8991-DA77-0BEC-24C7-7A8E3667BF8A}"/>
              </a:ext>
            </a:extLst>
          </p:cNvPr>
          <p:cNvGrpSpPr/>
          <p:nvPr/>
        </p:nvGrpSpPr>
        <p:grpSpPr>
          <a:xfrm>
            <a:off x="3655814" y="2014236"/>
            <a:ext cx="5154406" cy="978745"/>
            <a:chOff x="6796429" y="1608522"/>
            <a:chExt cx="5154406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58B1A-ACD0-ADC5-06F1-FA4EFDC55032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사전의 크기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94F367-5731-89FE-21C9-325895872C1A}"/>
                </a:ext>
              </a:extLst>
            </p:cNvPr>
            <p:cNvSpPr txBox="1"/>
            <p:nvPr/>
          </p:nvSpPr>
          <p:spPr>
            <a:xfrm>
              <a:off x="6800066" y="2064047"/>
              <a:ext cx="5150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너무 작으면 일치하는 밝기 레벨을 검출할 가능성이 줄어들고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너무 크면 코드 단어들의 크기가 압축 성능에 역효과를 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647D2CF-D8D8-E3C7-B996-B8454581A24B}"/>
              </a:ext>
            </a:extLst>
          </p:cNvPr>
          <p:cNvGrpSpPr/>
          <p:nvPr/>
        </p:nvGrpSpPr>
        <p:grpSpPr>
          <a:xfrm>
            <a:off x="3655814" y="3376106"/>
            <a:ext cx="6693289" cy="763302"/>
            <a:chOff x="6796429" y="1608522"/>
            <a:chExt cx="6693289" cy="76330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7E3D1D-1AB2-ECCE-FE48-67989DE89E4A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디코딩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37DA10-AEBE-F6D7-4F30-37E1E00492A1}"/>
                </a:ext>
              </a:extLst>
            </p:cNvPr>
            <p:cNvSpPr txBox="1"/>
            <p:nvPr/>
          </p:nvSpPr>
          <p:spPr>
            <a:xfrm>
              <a:off x="6800066" y="2064047"/>
              <a:ext cx="6689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인코딩된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데이터 스트림을 동시에 디코딩하므로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인코딩과 같은 사전을 구성한다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A99252-B38A-846D-5A7A-89D1F4273AF2}"/>
              </a:ext>
            </a:extLst>
          </p:cNvPr>
          <p:cNvGrpSpPr/>
          <p:nvPr/>
        </p:nvGrpSpPr>
        <p:grpSpPr>
          <a:xfrm>
            <a:off x="3655814" y="4506612"/>
            <a:ext cx="7550896" cy="978745"/>
            <a:chOff x="6796429" y="1608522"/>
            <a:chExt cx="7550896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5CF82C-D29B-C0E2-AACB-835BC7407588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사전의 용량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9AD8F-AED9-3CC9-E11E-68B609223FD9}"/>
                </a:ext>
              </a:extLst>
            </p:cNvPr>
            <p:cNvSpPr txBox="1"/>
            <p:nvPr/>
          </p:nvSpPr>
          <p:spPr>
            <a:xfrm>
              <a:off x="6800066" y="2064047"/>
              <a:ext cx="7547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용량이 가득차면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가득찰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때 쏟아버리거나 재초기화하고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새롭게 초기화된 코딩을 계속하거나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성능을 모니터링하여 성능이 안 좋거나 만족이 안 되면 사전을 비우는 방법이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61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66967" cy="1163374"/>
            <a:chOff x="960681" y="2615402"/>
            <a:chExt cx="2266967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357260"/>
            <a:ext cx="8608878" cy="763302"/>
            <a:chOff x="6796429" y="1608522"/>
            <a:chExt cx="8608878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605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행을 따라 반복되는 밝기를 갖는 영상은 동일한 밝기의 연속을 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쌍 표현으로 압축될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F56BD3-1171-9BA4-23BA-F1C1D37A6B58}"/>
              </a:ext>
            </a:extLst>
          </p:cNvPr>
          <p:cNvGrpSpPr/>
          <p:nvPr/>
        </p:nvGrpSpPr>
        <p:grpSpPr>
          <a:xfrm>
            <a:off x="3655814" y="1415029"/>
            <a:ext cx="5279440" cy="978745"/>
            <a:chOff x="6796429" y="1608522"/>
            <a:chExt cx="5279440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6437C-AC29-5AF2-7D7F-CB7FB5CA026A}"/>
                </a:ext>
              </a:extLst>
            </p:cNvPr>
            <p:cNvSpPr txBox="1"/>
            <p:nvPr/>
          </p:nvSpPr>
          <p:spPr>
            <a:xfrm>
              <a:off x="6796429" y="1608522"/>
              <a:ext cx="166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연속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길이 쌍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3DC939-AE7C-973D-D855-B5931447C0BD}"/>
                </a:ext>
              </a:extLst>
            </p:cNvPr>
            <p:cNvSpPr txBox="1"/>
            <p:nvPr/>
          </p:nvSpPr>
          <p:spPr>
            <a:xfrm>
              <a:off x="6800066" y="2064047"/>
              <a:ext cx="5275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새로운 밝기의 시작과 그 밝기를 갖는 연속 화소 수를 규정한다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압축은 동일한 밝기의 그룹들을 제거함으로써 달성된다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A10D93-AE80-9F58-119B-95501D676E8B}"/>
              </a:ext>
            </a:extLst>
          </p:cNvPr>
          <p:cNvGrpSpPr/>
          <p:nvPr/>
        </p:nvGrpSpPr>
        <p:grpSpPr>
          <a:xfrm>
            <a:off x="3655814" y="2683875"/>
            <a:ext cx="6133841" cy="978745"/>
            <a:chOff x="6796429" y="1608522"/>
            <a:chExt cx="6133841" cy="9787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095CCB-3254-4AE0-7FD3-5C211BC0283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664672-1598-7E7E-65AC-00F6963236AC}"/>
                </a:ext>
              </a:extLst>
            </p:cNvPr>
            <p:cNvSpPr txBox="1"/>
            <p:nvPr/>
          </p:nvSpPr>
          <p:spPr>
            <a:xfrm>
              <a:off x="6800066" y="2064047"/>
              <a:ext cx="6130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동일한 화소들의 연속이 거의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없을 때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확장이 초래된다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영상을 압축할 때 특히 효과적이다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362D38-AE2E-128E-B600-84037CB4C2BC}"/>
              </a:ext>
            </a:extLst>
          </p:cNvPr>
          <p:cNvGrpSpPr/>
          <p:nvPr/>
        </p:nvGrpSpPr>
        <p:grpSpPr>
          <a:xfrm>
            <a:off x="3655814" y="3970212"/>
            <a:ext cx="8634526" cy="978745"/>
            <a:chOff x="6796429" y="1608522"/>
            <a:chExt cx="8634526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A7659-2A77-C8A9-E6E3-31C1FBB590AA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규정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DC46E-A7D2-D8F8-6D00-953C0532CCFD}"/>
                </a:ext>
              </a:extLst>
            </p:cNvPr>
            <p:cNvSpPr txBox="1"/>
            <p:nvPr/>
          </p:nvSpPr>
          <p:spPr>
            <a:xfrm>
              <a:off x="6800066" y="2064047"/>
              <a:ext cx="8630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좌→우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스캔하면서 만나는 인접 그룹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(run)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그 길이로 코딩하고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 값을 결정을 위한 규정을 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흔한 규정은 각 행 첫째 연속의 값 정하고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흰색 연속으로 시작한다고 가정하는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9D0F8E-968C-DED0-9580-09C5617254C8}"/>
              </a:ext>
            </a:extLst>
          </p:cNvPr>
          <p:cNvGrpSpPr/>
          <p:nvPr/>
        </p:nvGrpSpPr>
        <p:grpSpPr>
          <a:xfrm>
            <a:off x="3655814" y="5251032"/>
            <a:ext cx="6628271" cy="978745"/>
            <a:chOff x="6796429" y="1608522"/>
            <a:chExt cx="6628271" cy="9787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D55252-EC5F-C954-750E-CBCC641835D7}"/>
                </a:ext>
              </a:extLst>
            </p:cNvPr>
            <p:cNvSpPr txBox="1"/>
            <p:nvPr/>
          </p:nvSpPr>
          <p:spPr>
            <a:xfrm>
              <a:off x="6796429" y="1608522"/>
              <a:ext cx="887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CCITT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66D34D-234D-02FF-7A4F-9D60664702F8}"/>
                </a:ext>
              </a:extLst>
            </p:cNvPr>
            <p:cNvSpPr txBox="1"/>
            <p:nvPr/>
          </p:nvSpPr>
          <p:spPr>
            <a:xfrm>
              <a:off x="6800066" y="2064047"/>
              <a:ext cx="6624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코딩 압축 방법의 대표적인 표준이다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CCITT Group 3, 4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 대표적이며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Group 3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1, 2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/ 4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코딩을 지원한다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4342" name="Picture 6">
            <a:extLst>
              <a:ext uri="{FF2B5EF4-FFF2-40B4-BE49-F238E27FC236}">
                <a16:creationId xmlns:a16="http://schemas.microsoft.com/office/drawing/2014/main" id="{BFD66A97-AD56-3D15-C889-96946383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814" y="3110947"/>
            <a:ext cx="8536186" cy="366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59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66967" cy="1163374"/>
            <a:chOff x="960681" y="2615402"/>
            <a:chExt cx="2266967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357260"/>
            <a:ext cx="7334490" cy="978745"/>
            <a:chOff x="6796429" y="1608522"/>
            <a:chExt cx="7334490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7330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영상은 기호라는 자주 발생하는 부영상들의 집합으로 표현된다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기호는 사전에 저장되며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트리플릿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(x, y, t),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사전 기호 실체의 집합으로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24C3A8-EF72-9664-A529-C29B71C92F65}"/>
              </a:ext>
            </a:extLst>
          </p:cNvPr>
          <p:cNvSpPr txBox="1"/>
          <p:nvPr/>
        </p:nvSpPr>
        <p:spPr>
          <a:xfrm>
            <a:off x="6246733" y="1336005"/>
            <a:ext cx="511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(x, y)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는 기호의 위치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t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는 사전에서 기호나 부영상의 주소이다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4628E83-7FEF-CB48-9499-42322BADAE91}"/>
              </a:ext>
            </a:extLst>
          </p:cNvPr>
          <p:cNvGrpSpPr/>
          <p:nvPr/>
        </p:nvGrpSpPr>
        <p:grpSpPr>
          <a:xfrm>
            <a:off x="3655814" y="1973238"/>
            <a:ext cx="7187014" cy="1409632"/>
            <a:chOff x="6796429" y="1608522"/>
            <a:chExt cx="7187014" cy="14096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740C73-7750-C7B9-DF57-0F45776BFF2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성능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97B3D5-7A57-0E21-AEC7-1D479DC449B2}"/>
                </a:ext>
              </a:extLst>
            </p:cNvPr>
            <p:cNvSpPr txBox="1"/>
            <p:nvPr/>
          </p:nvSpPr>
          <p:spPr>
            <a:xfrm>
              <a:off x="6800066" y="2064047"/>
              <a:ext cx="71833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반복되는 기호들을 한 번만 저장하면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많이 압축할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FontTx/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디코딩은 인코딩보다 빠르다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사전에 저장된 기호 비트맵과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트리플릿은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압축 성능 향상을 위해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인코딩될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정확한 기호 매칭이 된다면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결과는 무손실이다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1C5428-1F68-0074-2EA1-245C7BFEAE68}"/>
              </a:ext>
            </a:extLst>
          </p:cNvPr>
          <p:cNvGrpSpPr/>
          <p:nvPr/>
        </p:nvGrpSpPr>
        <p:grpSpPr>
          <a:xfrm>
            <a:off x="3655814" y="3986255"/>
            <a:ext cx="6536195" cy="978745"/>
            <a:chOff x="6796429" y="1608522"/>
            <a:chExt cx="6536195" cy="97874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C4F261-D8AD-DFA5-5585-164D00F87E8E}"/>
                </a:ext>
              </a:extLst>
            </p:cNvPr>
            <p:cNvSpPr txBox="1"/>
            <p:nvPr/>
          </p:nvSpPr>
          <p:spPr>
            <a:xfrm>
              <a:off x="6796429" y="1608522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JBIC2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DBCD0-D89C-662E-CD39-C22925155E9D}"/>
                </a:ext>
              </a:extLst>
            </p:cNvPr>
            <p:cNvSpPr txBox="1"/>
            <p:nvPr/>
          </p:nvSpPr>
          <p:spPr>
            <a:xfrm>
              <a:off x="6800066" y="2064047"/>
              <a:ext cx="6532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기호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기반 코딩의 대표적인 예시로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2-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레벨 영상 압축용 국제 표준이다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디코더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동작만 정의하고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인코더는 여러 형태의 설계를 허용할 정도로 유연하다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FF2E3D6-ACBF-A4B9-0532-C88960C8A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 t="21783" r="3098" b="45068"/>
          <a:stretch/>
        </p:blipFill>
        <p:spPr bwMode="auto">
          <a:xfrm>
            <a:off x="3655814" y="3645751"/>
            <a:ext cx="8536186" cy="32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66967" cy="1163374"/>
            <a:chOff x="960681" y="2615402"/>
            <a:chExt cx="2266967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66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평면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168235"/>
            <a:ext cx="8605672" cy="763302"/>
            <a:chOff x="6796429" y="1608522"/>
            <a:chExt cx="8605672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8602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다중 레벨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단색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컬러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일련의 이진 영상으로 분해하고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압축 방법 중 하나로 각각 압축한다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930F8C-DAF1-2B53-46A4-B762E36466BB}"/>
              </a:ext>
            </a:extLst>
          </p:cNvPr>
          <p:cNvGrpSpPr/>
          <p:nvPr/>
        </p:nvGrpSpPr>
        <p:grpSpPr>
          <a:xfrm>
            <a:off x="3655814" y="1388616"/>
            <a:ext cx="6475280" cy="978745"/>
            <a:chOff x="6796429" y="1608522"/>
            <a:chExt cx="6475280" cy="9787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CE534-C55A-25DA-EE3D-3BA74E57AA73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간단한 분해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EEACE-4F24-F1B5-5411-904BC32E9AB8}"/>
                </a:ext>
              </a:extLst>
            </p:cNvPr>
            <p:cNvSpPr txBox="1"/>
            <p:nvPr/>
          </p:nvSpPr>
          <p:spPr>
            <a:xfrm>
              <a:off x="6800066" y="2064047"/>
              <a:ext cx="64716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이진 영상의 집합으로 분해하는 가장 간단한 방법은 다행식의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계수들을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평면들로 분리하는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F6A4DD-6BCC-ABAF-9A99-80C26AAFED7C}"/>
              </a:ext>
            </a:extLst>
          </p:cNvPr>
          <p:cNvGrpSpPr/>
          <p:nvPr/>
        </p:nvGrpSpPr>
        <p:grpSpPr>
          <a:xfrm>
            <a:off x="3655814" y="2833444"/>
            <a:ext cx="6379100" cy="978745"/>
            <a:chOff x="6796429" y="1608522"/>
            <a:chExt cx="6379100" cy="978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C17CA0-E07C-C92C-AD1F-54059B2992EE}"/>
                </a:ext>
              </a:extLst>
            </p:cNvPr>
            <p:cNvSpPr txBox="1"/>
            <p:nvPr/>
          </p:nvSpPr>
          <p:spPr>
            <a:xfrm>
              <a:off x="6796429" y="1608522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 스케일 분해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6D00C7-9726-982A-196A-D7880FEB0B96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간단한 분해에 존재하는 단점을 보완하기 위한 대안으로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먼저 그레이 스케일로 표현한 후 비트 평면으로 전환하는 방법이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0C1692-C1B0-2709-84E3-177F25094925}"/>
              </a:ext>
            </a:extLst>
          </p:cNvPr>
          <p:cNvGrpSpPr/>
          <p:nvPr/>
        </p:nvGrpSpPr>
        <p:grpSpPr>
          <a:xfrm>
            <a:off x="3655814" y="4352146"/>
            <a:ext cx="6302156" cy="763302"/>
            <a:chOff x="6796429" y="1608522"/>
            <a:chExt cx="6302156" cy="7633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AC715E-9487-1169-328F-9D8C7F6D9680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특징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7D840-83C2-F18B-BAB5-E84215D32BD8}"/>
                </a:ext>
              </a:extLst>
            </p:cNvPr>
            <p:cNvSpPr txBox="1"/>
            <p:nvPr/>
          </p:nvSpPr>
          <p:spPr>
            <a:xfrm>
              <a:off x="6800066" y="2064047"/>
              <a:ext cx="6298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상위 비트 평면들이 하위 비트 평면들 보다 영역이 크게 잡혀서 덜 복잡하다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953204B-7B12-2116-9EF2-1F5542167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2" r="63608"/>
          <a:stretch/>
        </p:blipFill>
        <p:spPr bwMode="auto">
          <a:xfrm>
            <a:off x="8477638" y="0"/>
            <a:ext cx="37143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A16651-B8B6-E216-10E0-82DB9BD9D12C}"/>
              </a:ext>
            </a:extLst>
          </p:cNvPr>
          <p:cNvCxnSpPr>
            <a:stCxn id="29" idx="3"/>
          </p:cNvCxnSpPr>
          <p:nvPr/>
        </p:nvCxnSpPr>
        <p:spPr>
          <a:xfrm>
            <a:off x="6071860" y="3033499"/>
            <a:ext cx="2405778" cy="13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67B389F-E0CD-15DF-24B7-85C5FD18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2" r="65115"/>
          <a:stretch/>
        </p:blipFill>
        <p:spPr bwMode="auto">
          <a:xfrm>
            <a:off x="8550820" y="1539"/>
            <a:ext cx="3567997" cy="685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49334" cy="1163374"/>
            <a:chOff x="960681" y="2615402"/>
            <a:chExt cx="224933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블록 변환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168235"/>
            <a:ext cx="7794552" cy="978745"/>
            <a:chOff x="6796429" y="1608522"/>
            <a:chExt cx="7794552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7790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같은 크기의 중첩되지 않는 작은 블록들로 나누고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블록들을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차원 변환을 사용하여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독립적으로 처리하는 압축 기법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735CEA-85F9-92CB-1720-22F86FC39073}"/>
              </a:ext>
            </a:extLst>
          </p:cNvPr>
          <p:cNvGrpSpPr/>
          <p:nvPr/>
        </p:nvGrpSpPr>
        <p:grpSpPr>
          <a:xfrm>
            <a:off x="3655814" y="1493910"/>
            <a:ext cx="7646820" cy="763302"/>
            <a:chOff x="6796429" y="1608522"/>
            <a:chExt cx="7646820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B0F06A-2A54-6658-E9F6-4F152A11C6F3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B68D06-FEB6-219F-0D8A-1CCDFAF1050D}"/>
                </a:ext>
              </a:extLst>
            </p:cNvPr>
            <p:cNvSpPr txBox="1"/>
            <p:nvPr/>
          </p:nvSpPr>
          <p:spPr>
            <a:xfrm>
              <a:off x="6800066" y="2064047"/>
              <a:ext cx="7643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DFT(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이산 푸리에 변환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포함하는 다양한 변환들이 영상 데이터를 변환할 때 사용할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E986F9-2993-F374-36BB-4D2AB4F71917}"/>
              </a:ext>
            </a:extLst>
          </p:cNvPr>
          <p:cNvGrpSpPr/>
          <p:nvPr/>
        </p:nvGrpSpPr>
        <p:grpSpPr>
          <a:xfrm>
            <a:off x="3655814" y="2678133"/>
            <a:ext cx="8222554" cy="763302"/>
            <a:chOff x="6796429" y="1608522"/>
            <a:chExt cx="8222554" cy="7633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AB89F0-BFC6-64EB-E9F4-D6A892B8205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목적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E00E87-994F-C2CE-8C11-4A6F398D823A}"/>
                </a:ext>
              </a:extLst>
            </p:cNvPr>
            <p:cNvSpPr txBox="1"/>
            <p:nvPr/>
          </p:nvSpPr>
          <p:spPr>
            <a:xfrm>
              <a:off x="6800066" y="2064047"/>
              <a:ext cx="821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부영상의 화소를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비상관화하거나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가능한 많은 정보들을 가장 작은 개수의 변환 개수들로 묶는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21B8F96-0465-EE3D-BEFF-B3BF1CB87C5A}"/>
              </a:ext>
            </a:extLst>
          </p:cNvPr>
          <p:cNvGrpSpPr/>
          <p:nvPr/>
        </p:nvGrpSpPr>
        <p:grpSpPr>
          <a:xfrm>
            <a:off x="3655814" y="3957924"/>
            <a:ext cx="6590697" cy="978745"/>
            <a:chOff x="6796429" y="1608522"/>
            <a:chExt cx="6590697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D2571-472A-A45E-54C2-3180B1AF5F15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양자화 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256A08-7DD4-1237-380E-9923AFA60227}"/>
                </a:ext>
              </a:extLst>
            </p:cNvPr>
            <p:cNvSpPr txBox="1"/>
            <p:nvPr/>
          </p:nvSpPr>
          <p:spPr>
            <a:xfrm>
              <a:off x="6800066" y="2064047"/>
              <a:ext cx="6587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최소량의 정보를 수반하는 계수들을 선택적으로 제거하거나 거칠게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이러한 계수들은 복구된 부영상 화질에 영향을 최소한으로 끼친다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FEF4FD0-BA74-CEAE-8257-F079F779D625}"/>
              </a:ext>
            </a:extLst>
          </p:cNvPr>
          <p:cNvGrpSpPr/>
          <p:nvPr/>
        </p:nvGrpSpPr>
        <p:grpSpPr>
          <a:xfrm>
            <a:off x="3655814" y="5453749"/>
            <a:ext cx="7082819" cy="978745"/>
            <a:chOff x="6796429" y="1608522"/>
            <a:chExt cx="7082819" cy="9787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A5E078-E030-D5C7-98E2-DE5B75407534}"/>
                </a:ext>
              </a:extLst>
            </p:cNvPr>
            <p:cNvSpPr txBox="1"/>
            <p:nvPr/>
          </p:nvSpPr>
          <p:spPr>
            <a:xfrm>
              <a:off x="6796429" y="1608522"/>
              <a:ext cx="2092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적응적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비적응적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1E2AD1-8EE7-FC6C-00F3-4E4E1D3B6889}"/>
                </a:ext>
              </a:extLst>
            </p:cNvPr>
            <p:cNvSpPr txBox="1"/>
            <p:nvPr/>
          </p:nvSpPr>
          <p:spPr>
            <a:xfrm>
              <a:off x="6800066" y="2064047"/>
              <a:ext cx="707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 코딩의 전체 또는 일부 단계가 부영상에 적응적일 때 적응적 변환 코딩이라 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모든 부영상들에 대해 고정적일 때는 비적응적 변환 코딩이라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7410" name="Picture 2">
            <a:extLst>
              <a:ext uri="{FF2B5EF4-FFF2-40B4-BE49-F238E27FC236}">
                <a16:creationId xmlns:a16="http://schemas.microsoft.com/office/drawing/2014/main" id="{0A8540B1-7735-1C1D-50F5-8456A1C36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t="44860" r="34905" b="32858"/>
          <a:stretch/>
        </p:blipFill>
        <p:spPr bwMode="auto">
          <a:xfrm>
            <a:off x="1999321" y="3954689"/>
            <a:ext cx="10192679" cy="29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9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49334" cy="1163374"/>
            <a:chOff x="960681" y="2615402"/>
            <a:chExt cx="224933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블록 변환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74635"/>
            <a:ext cx="5216924" cy="763302"/>
            <a:chOff x="6796429" y="1608522"/>
            <a:chExt cx="5216924" cy="7633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변환 선택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5213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복구 오차와 가용한 계산 자원들에 의해 특정 변환을 선택한다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1275A1-345C-81E9-47C9-CC8BDC62A6D1}"/>
              </a:ext>
            </a:extLst>
          </p:cNvPr>
          <p:cNvSpPr txBox="1"/>
          <p:nvPr/>
        </p:nvSpPr>
        <p:spPr>
          <a:xfrm>
            <a:off x="3655813" y="1393352"/>
            <a:ext cx="3764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DFT(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이산 푸리에 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WHT(Walsh-Hadamard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DCT(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이산 코사인 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KLT(</a:t>
            </a:r>
            <a:r>
              <a:rPr lang="en-US" altLang="ko-KR" sz="18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Karhunen-Loeve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8F82-14AA-3325-B153-0363B7D44C3D}"/>
              </a:ext>
            </a:extLst>
          </p:cNvPr>
          <p:cNvSpPr txBox="1"/>
          <p:nvPr/>
        </p:nvSpPr>
        <p:spPr>
          <a:xfrm>
            <a:off x="7420130" y="1900310"/>
            <a:ext cx="369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DFT,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WHT</a:t>
            </a:r>
            <a:r>
              <a:rPr lang="ko-KR" altLang="en-US" b="1" dirty="0">
                <a:solidFill>
                  <a:srgbClr val="FF0000"/>
                </a:solidFill>
              </a:rPr>
              <a:t> 보다 정보패킹 능력 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39467F-A145-D6E4-B7B2-B4DDBAB17DD0}"/>
              </a:ext>
            </a:extLst>
          </p:cNvPr>
          <p:cNvSpPr txBox="1"/>
          <p:nvPr/>
        </p:nvSpPr>
        <p:spPr>
          <a:xfrm>
            <a:off x="7420130" y="2201703"/>
            <a:ext cx="376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DCT </a:t>
            </a:r>
            <a:r>
              <a:rPr lang="ko-KR" altLang="en-US" b="1" dirty="0">
                <a:solidFill>
                  <a:schemeClr val="accent5"/>
                </a:solidFill>
              </a:rPr>
              <a:t>보다 정보패킹 능력 ↑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b="1" dirty="0">
                <a:solidFill>
                  <a:schemeClr val="accent5"/>
                </a:solidFill>
              </a:rPr>
              <a:t>= </a:t>
            </a:r>
            <a:r>
              <a:rPr lang="ko-KR" altLang="en-US" b="1" dirty="0">
                <a:solidFill>
                  <a:schemeClr val="accent5"/>
                </a:solidFill>
              </a:rPr>
              <a:t>정보 패킹 측면에서 최적의 변환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50EB3-E6C0-75BA-D255-20271EB36C87}"/>
              </a:ext>
            </a:extLst>
          </p:cNvPr>
          <p:cNvSpPr txBox="1"/>
          <p:nvPr/>
        </p:nvSpPr>
        <p:spPr>
          <a:xfrm>
            <a:off x="7674963" y="2786722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But, </a:t>
            </a:r>
            <a:r>
              <a:rPr lang="ko-KR" altLang="en-US" b="1" dirty="0">
                <a:solidFill>
                  <a:schemeClr val="accent4"/>
                </a:solidFill>
              </a:rPr>
              <a:t>데이터 종속적 → 계산 코스트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4"/>
                </a:solidFill>
              </a:rPr>
              <a:t>실제 사용 거의 </a:t>
            </a:r>
            <a:r>
              <a:rPr lang="en-US" altLang="ko-KR" b="1" dirty="0">
                <a:solidFill>
                  <a:schemeClr val="accent4"/>
                </a:solidFill>
              </a:rPr>
              <a:t>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55E390-76D2-BEFF-8036-74D25099D317}"/>
              </a:ext>
            </a:extLst>
          </p:cNvPr>
          <p:cNvGrpSpPr/>
          <p:nvPr/>
        </p:nvGrpSpPr>
        <p:grpSpPr>
          <a:xfrm>
            <a:off x="3655814" y="3453749"/>
            <a:ext cx="7020301" cy="978745"/>
            <a:chOff x="6796429" y="1608522"/>
            <a:chExt cx="7020301" cy="9787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CAC7E5-F873-78B6-3708-19923E8778F6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부영상 크기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4BD205-868E-9A94-7841-EE97921C62A8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 코딩의 오차와 계산의 복잡성에 영향을 주는 다른 요소로 부영상의 크기가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부영상의 크기 ↑ 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 수준 ↑</a:t>
              </a:r>
              <a:r>
                <a:rPr lang="en-US" altLang="ko-KR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계산 복잡성 ↑</a:t>
              </a:r>
              <a:endParaRPr lang="en-US" altLang="ko-KR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D0149F5-F589-EE10-3FBA-0B9A7F45DE5A}"/>
              </a:ext>
            </a:extLst>
          </p:cNvPr>
          <p:cNvSpPr txBox="1"/>
          <p:nvPr/>
        </p:nvSpPr>
        <p:spPr>
          <a:xfrm>
            <a:off x="6592885" y="1447528"/>
            <a:ext cx="5344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고주파 변환 성분 생성시</a:t>
            </a:r>
            <a:r>
              <a:rPr lang="en-US" altLang="ko-KR" sz="1400" b="1" dirty="0">
                <a:solidFill>
                  <a:schemeClr val="accent6"/>
                </a:solidFill>
              </a:rPr>
              <a:t>, </a:t>
            </a:r>
            <a:r>
              <a:rPr lang="ko-KR" altLang="en-US" sz="1400" b="1" dirty="0">
                <a:solidFill>
                  <a:schemeClr val="accent6"/>
                </a:solidFill>
              </a:rPr>
              <a:t>경계 불연속 → 블로킹 인위 현상 발생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3F238D9-0CAF-4A1E-74E9-81EF2E99EBC1}"/>
              </a:ext>
            </a:extLst>
          </p:cNvPr>
          <p:cNvCxnSpPr>
            <a:stCxn id="46" idx="2"/>
            <a:endCxn id="3" idx="0"/>
          </p:cNvCxnSpPr>
          <p:nvPr/>
        </p:nvCxnSpPr>
        <p:spPr>
          <a:xfrm>
            <a:off x="9265251" y="1755305"/>
            <a:ext cx="0" cy="14500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86F873-6C61-CC4B-FCA3-D2478E695957}"/>
              </a:ext>
            </a:extLst>
          </p:cNvPr>
          <p:cNvSpPr txBox="1"/>
          <p:nvPr/>
        </p:nvSpPr>
        <p:spPr>
          <a:xfrm>
            <a:off x="10909226" y="193108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accent6"/>
                </a:solidFill>
              </a:rPr>
              <a:t>해결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B5EED4-67ED-F76A-EECB-B8E6F0F97663}"/>
              </a:ext>
            </a:extLst>
          </p:cNvPr>
          <p:cNvGrpSpPr/>
          <p:nvPr/>
        </p:nvGrpSpPr>
        <p:grpSpPr>
          <a:xfrm>
            <a:off x="3655814" y="4888003"/>
            <a:ext cx="7217471" cy="763302"/>
            <a:chOff x="6796429" y="1608522"/>
            <a:chExt cx="7217471" cy="76330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F28CC5-ACAD-B30F-E817-4B0DD84EB9AB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비트 할당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98DC2F-C66A-8B27-96F0-51E92F33030E}"/>
                </a:ext>
              </a:extLst>
            </p:cNvPr>
            <p:cNvSpPr txBox="1"/>
            <p:nvPr/>
          </p:nvSpPr>
          <p:spPr>
            <a:xfrm>
              <a:off x="6800066" y="2064047"/>
              <a:ext cx="7213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변환된 부영상의 계수들을 절단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코딩하는 전반적인 과정을 비트 할당이라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1286EBF-8832-1AD7-EF0E-DA9AB6CB3978}"/>
              </a:ext>
            </a:extLst>
          </p:cNvPr>
          <p:cNvSpPr txBox="1"/>
          <p:nvPr/>
        </p:nvSpPr>
        <p:spPr>
          <a:xfrm>
            <a:off x="3655813" y="5706720"/>
            <a:ext cx="73843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절단된 것과 관련 있는 복구 오차는 </a:t>
            </a:r>
            <a:endParaRPr lang="en-US" altLang="ko-KR" sz="16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chemeClr val="bg1"/>
              </a:solidFill>
              <a:highlight>
                <a:srgbClr val="000000"/>
              </a:highligh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남은 계수 표현의 정밀도와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버려진 계수들의 수의 상대적 중요도 함수가 된다</a:t>
            </a:r>
            <a:r>
              <a:rPr lang="en-US" altLang="ko-KR" sz="16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bg1"/>
                </a:solidFill>
                <a:highlight>
                  <a:srgbClr val="000000"/>
                </a:highlight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5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39" grpId="0"/>
      <p:bldP spid="46" grpId="0"/>
      <p:bldP spid="47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699753" y="3252739"/>
            <a:ext cx="4826963" cy="2121639"/>
            <a:chOff x="6909575" y="3843583"/>
            <a:chExt cx="4826963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6909575" y="3843583"/>
              <a:ext cx="48269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249334" cy="1163374"/>
            <a:chOff x="960681" y="2615402"/>
            <a:chExt cx="2249334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 방법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블록 변환 코딩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DF2095-829B-C9F0-7BF1-EE9E5D564518}"/>
              </a:ext>
            </a:extLst>
          </p:cNvPr>
          <p:cNvGrpSpPr/>
          <p:nvPr/>
        </p:nvGrpSpPr>
        <p:grpSpPr>
          <a:xfrm>
            <a:off x="3655814" y="574635"/>
            <a:ext cx="6895267" cy="978745"/>
            <a:chOff x="6796429" y="1608522"/>
            <a:chExt cx="6895267" cy="9787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1407E6-42C9-1D36-AD63-3B3509C0A91C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구역 코딩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85D6D2-92B0-C017-AF2B-35185D0D5287}"/>
                </a:ext>
              </a:extLst>
            </p:cNvPr>
            <p:cNvSpPr txBox="1"/>
            <p:nvPr/>
          </p:nvSpPr>
          <p:spPr>
            <a:xfrm>
              <a:off x="6800066" y="2064047"/>
              <a:ext cx="6891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할당에서 유지될 계수들의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구분점이며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많은 영상 정보를 가진 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최대 분산 변환 계수를 중점으로 샘플링 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표준편차로 정규화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 및 코딩한다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6EB89B-DAA1-F774-9B3F-2924DF04B7B7}"/>
              </a:ext>
            </a:extLst>
          </p:cNvPr>
          <p:cNvGrpSpPr/>
          <p:nvPr/>
        </p:nvGrpSpPr>
        <p:grpSpPr>
          <a:xfrm>
            <a:off x="3655814" y="2068641"/>
            <a:ext cx="7536468" cy="978745"/>
            <a:chOff x="6796429" y="1608522"/>
            <a:chExt cx="7536468" cy="9787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F37710-48A2-CF02-5653-BF050F900B02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문턱치 코딩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84B54D-6F28-479D-961A-E05960525C55}"/>
                </a:ext>
              </a:extLst>
            </p:cNvPr>
            <p:cNvSpPr txBox="1"/>
            <p:nvPr/>
          </p:nvSpPr>
          <p:spPr>
            <a:xfrm>
              <a:off x="6800066" y="2064047"/>
              <a:ext cx="7532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구역 코딩이 단일 고정 마스크를 사용한다면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문턱치 코딩은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적응적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부영상마다 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양자화를 거친 최대 크기의 변환 계수들이 부영상 화질 복원에 가장 중요한 기여를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82CD52A-5F5C-ABE6-5392-606FE7FBA680}"/>
              </a:ext>
            </a:extLst>
          </p:cNvPr>
          <p:cNvSpPr txBox="1"/>
          <p:nvPr/>
        </p:nvSpPr>
        <p:spPr>
          <a:xfrm>
            <a:off x="6096000" y="3007738"/>
            <a:ext cx="553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비적응적으로 모든 부영상에 단일 전역 문턱치를 적용할 수도 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7A48AF-47CB-A5B6-A3B0-C5872B112427}"/>
              </a:ext>
            </a:extLst>
          </p:cNvPr>
          <p:cNvGrpSpPr/>
          <p:nvPr/>
        </p:nvGrpSpPr>
        <p:grpSpPr>
          <a:xfrm>
            <a:off x="3655814" y="3790837"/>
            <a:ext cx="6302156" cy="763302"/>
            <a:chOff x="6796429" y="1608522"/>
            <a:chExt cx="6302156" cy="7633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658FC0-1E2B-A850-4888-D88BD25550EC}"/>
                </a:ext>
              </a:extLst>
            </p:cNvPr>
            <p:cNvSpPr txBox="1"/>
            <p:nvPr/>
          </p:nvSpPr>
          <p:spPr>
            <a:xfrm>
              <a:off x="6796429" y="1608522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JPEG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1B5EE8-CDD7-1AB4-A86D-549400F2763B}"/>
                </a:ext>
              </a:extLst>
            </p:cNvPr>
            <p:cNvSpPr txBox="1"/>
            <p:nvPr/>
          </p:nvSpPr>
          <p:spPr>
            <a:xfrm>
              <a:off x="6800066" y="2064047"/>
              <a:ext cx="6298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대표적인 블록 변환 코딩 기법의 예시로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정지 프레임 압축 표준 중 하나이다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E2BC59-98CF-E7FB-8448-EFF5BABCF717}"/>
              </a:ext>
            </a:extLst>
          </p:cNvPr>
          <p:cNvSpPr txBox="1"/>
          <p:nvPr/>
        </p:nvSpPr>
        <p:spPr>
          <a:xfrm>
            <a:off x="3655812" y="4609554"/>
            <a:ext cx="6591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DCT 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기반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		</a:t>
            </a:r>
            <a:r>
              <a:rPr lang="ko-KR" altLang="en-US" sz="1800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손실성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베이스라인 코딩 시스템</a:t>
            </a:r>
            <a:endParaRPr lang="en-US" altLang="ko-KR" sz="18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점짐적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복구 응용</a:t>
            </a:r>
            <a:r>
              <a:rPr lang="en-US" altLang="ko-KR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	</a:t>
            </a:r>
            <a:r>
              <a:rPr lang="ko-KR" altLang="en-US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확장된 코딩 시스템</a:t>
            </a:r>
            <a:endParaRPr lang="en-US" altLang="ko-KR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가역적 압축</a:t>
            </a:r>
            <a:r>
              <a:rPr lang="en-US" altLang="ko-KR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		</a:t>
            </a:r>
            <a:r>
              <a:rPr lang="ko-KR" altLang="en-US" sz="18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무손실 독립 코딩 시스템</a:t>
            </a:r>
            <a:endParaRPr lang="en-US" altLang="ko-KR" sz="1800" b="1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BAE617-3EED-F46D-CFBE-48ADE055E4F9}"/>
              </a:ext>
            </a:extLst>
          </p:cNvPr>
          <p:cNvSpPr txBox="1"/>
          <p:nvPr/>
        </p:nvSpPr>
        <p:spPr>
          <a:xfrm>
            <a:off x="8529797" y="4906351"/>
            <a:ext cx="181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압축성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정확도 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9321B5-B554-B44E-4B05-FE58F7292908}"/>
              </a:ext>
            </a:extLst>
          </p:cNvPr>
          <p:cNvSpPr txBox="1"/>
          <p:nvPr/>
        </p:nvSpPr>
        <p:spPr>
          <a:xfrm>
            <a:off x="9701700" y="46399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5"/>
                </a:solidFill>
              </a:rPr>
              <a:t>보편적</a:t>
            </a:r>
          </a:p>
        </p:txBody>
      </p:sp>
    </p:spTree>
    <p:extLst>
      <p:ext uri="{BB962C8B-B14F-4D97-AF65-F5344CB8AC3E}">
        <p14:creationId xmlns:p14="http://schemas.microsoft.com/office/powerpoint/2010/main" val="30692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37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72060" y="3252739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워터마킹</a:t>
            </a:r>
            <a:endParaRPr lang="ko-KR" altLang="en-US" sz="54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24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61028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03</a:t>
                      </a:r>
                      <a:r>
                        <a:rPr lang="ko-KR" altLang="en-US" sz="1400" b="0" baseline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개념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629008"/>
            <a:ext cx="6855193" cy="763302"/>
            <a:chOff x="6796429" y="1608522"/>
            <a:chExt cx="6855193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851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압축이란 주어진 정보량을 표현하는 데 필요한 데이터 량을 줄이는 프로세스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E9BAC1-9824-0333-56D1-BD9C699E9337}"/>
              </a:ext>
            </a:extLst>
          </p:cNvPr>
          <p:cNvGrpSpPr/>
          <p:nvPr/>
        </p:nvGrpSpPr>
        <p:grpSpPr>
          <a:xfrm>
            <a:off x="4642786" y="1964462"/>
            <a:ext cx="1929164" cy="763302"/>
            <a:chOff x="6796429" y="1608522"/>
            <a:chExt cx="1929164" cy="7633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145DE6-C2AB-A519-6432-3A61C5DCFBA3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66BF06-6AC6-F30C-0731-65D5831BEF78}"/>
                </a:ext>
              </a:extLst>
            </p:cNvPr>
            <p:cNvSpPr txBox="1"/>
            <p:nvPr/>
          </p:nvSpPr>
          <p:spPr>
            <a:xfrm>
              <a:off x="6800066" y="2064047"/>
              <a:ext cx="1925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정보가 운반되는 수단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25D15E-9A69-F9FB-ED83-A194B3F8B644}"/>
              </a:ext>
            </a:extLst>
          </p:cNvPr>
          <p:cNvGrpSpPr/>
          <p:nvPr/>
        </p:nvGrpSpPr>
        <p:grpSpPr>
          <a:xfrm>
            <a:off x="4642786" y="3299916"/>
            <a:ext cx="3849562" cy="763302"/>
            <a:chOff x="6796429" y="1608522"/>
            <a:chExt cx="3849562" cy="7633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F775B1-18C2-C3D5-17A2-57F2ED0F76C5}"/>
                </a:ext>
              </a:extLst>
            </p:cNvPr>
            <p:cNvSpPr txBox="1"/>
            <p:nvPr/>
          </p:nvSpPr>
          <p:spPr>
            <a:xfrm>
              <a:off x="6796429" y="1608522"/>
              <a:ext cx="18822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여분 데이터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R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C920C8-E472-18DB-317E-D72FE1302A89}"/>
                </a:ext>
              </a:extLst>
            </p:cNvPr>
            <p:cNvSpPr txBox="1"/>
            <p:nvPr/>
          </p:nvSpPr>
          <p:spPr>
            <a:xfrm>
              <a:off x="6800066" y="2064047"/>
              <a:ext cx="3845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무의미하거나 반복된 정보를 포함하는 데이터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D5EF55-8CFC-0DB7-7C0F-04E99B17B26E}"/>
                  </a:ext>
                </a:extLst>
              </p:cNvPr>
              <p:cNvSpPr txBox="1"/>
              <p:nvPr/>
            </p:nvSpPr>
            <p:spPr>
              <a:xfrm>
                <a:off x="8318177" y="3562407"/>
                <a:ext cx="2349410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D5EF55-8CFC-0DB7-7C0F-04E99B17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7" y="3562407"/>
                <a:ext cx="234941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E56EF8-8481-8CF8-49AB-6D931C9932CD}"/>
              </a:ext>
            </a:extLst>
          </p:cNvPr>
          <p:cNvGrpSpPr/>
          <p:nvPr/>
        </p:nvGrpSpPr>
        <p:grpSpPr>
          <a:xfrm>
            <a:off x="4642786" y="4723749"/>
            <a:ext cx="7134115" cy="978745"/>
            <a:chOff x="6796429" y="1608522"/>
            <a:chExt cx="7134115" cy="9787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7E5D0D-D1F0-5F39-C3D4-772A3CB18001}"/>
                </a:ext>
              </a:extLst>
            </p:cNvPr>
            <p:cNvSpPr txBox="1"/>
            <p:nvPr/>
          </p:nvSpPr>
          <p:spPr>
            <a:xfrm>
              <a:off x="6796429" y="1608522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압축률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C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42282B-13A7-ADEA-619C-C11C15EA0C38}"/>
                </a:ext>
              </a:extLst>
            </p:cNvPr>
            <p:cNvSpPr txBox="1"/>
            <p:nvPr/>
          </p:nvSpPr>
          <p:spPr>
            <a:xfrm>
              <a:off x="6800066" y="2064047"/>
              <a:ext cx="7130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예를 들어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압축률이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이라면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(C = 10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또는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10:1)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같은 정보에 대한 표현일지라도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(b, b’)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한 쪽 데이터 비트가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이라면 다른 표현의 데이터 비트는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가진다는 의미이다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52653C-5802-155D-DD8E-84854714120D}"/>
                  </a:ext>
                </a:extLst>
              </p:cNvPr>
              <p:cNvSpPr txBox="1"/>
              <p:nvPr/>
            </p:nvSpPr>
            <p:spPr>
              <a:xfrm>
                <a:off x="8318177" y="5971898"/>
                <a:ext cx="2349410" cy="701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52653C-5802-155D-DD8E-84854714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177" y="5971898"/>
                <a:ext cx="2349410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5919BC-54B5-4825-78A9-E0393742BBC4}"/>
              </a:ext>
            </a:extLst>
          </p:cNvPr>
          <p:cNvSpPr txBox="1"/>
          <p:nvPr/>
        </p:nvSpPr>
        <p:spPr>
          <a:xfrm>
            <a:off x="7740112" y="5662083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4"/>
                </a:solidFill>
              </a:rPr>
              <a:t>영상을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밝기값들의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en-US" altLang="ko-KR" sz="1200" b="1" dirty="0">
                <a:solidFill>
                  <a:schemeClr val="accent4"/>
                </a:solidFill>
              </a:rPr>
              <a:t>2-D </a:t>
            </a:r>
            <a:r>
              <a:rPr lang="ko-KR" altLang="en-US" sz="1200" b="1" dirty="0">
                <a:solidFill>
                  <a:schemeClr val="accent4"/>
                </a:solidFill>
              </a:rPr>
              <a:t>배열로 표현하는 데 필요한 비트 수</a:t>
            </a:r>
          </a:p>
        </p:txBody>
      </p:sp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557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</a:t>
              </a:r>
              <a:r>
                <a:rPr lang="en-US" altLang="ko-KR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여분 유형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167343"/>
            <a:ext cx="6674053" cy="978745"/>
            <a:chOff x="6796429" y="1608522"/>
            <a:chExt cx="6674053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코딩 중복성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670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대부분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밝기 배열에서 표현하는 데 사용되는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코드들은 필요보다 많은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비트를 사용한다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1A8254-39A7-A192-90FE-7F851D53D90E}"/>
              </a:ext>
            </a:extLst>
          </p:cNvPr>
          <p:cNvGrpSpPr/>
          <p:nvPr/>
        </p:nvGrpSpPr>
        <p:grpSpPr>
          <a:xfrm>
            <a:off x="4642786" y="1773553"/>
            <a:ext cx="6675656" cy="763302"/>
            <a:chOff x="6796429" y="1608522"/>
            <a:chExt cx="6675656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7CD79A-B32A-3168-AF27-C589420B7176}"/>
                </a:ext>
              </a:extLst>
            </p:cNvPr>
            <p:cNvSpPr txBox="1"/>
            <p:nvPr/>
          </p:nvSpPr>
          <p:spPr>
            <a:xfrm>
              <a:off x="6796429" y="1608522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및 시간 중복성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F88F45-2050-E9DD-B979-52E18D24FCEE}"/>
                </a:ext>
              </a:extLst>
            </p:cNvPr>
            <p:cNvSpPr txBox="1"/>
            <p:nvPr/>
          </p:nvSpPr>
          <p:spPr>
            <a:xfrm>
              <a:off x="6800066" y="2064047"/>
              <a:ext cx="6672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공간적으로 상관성이 있는 이웃 화소들을 표현할 때 정보가 불필요하게 복제된다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1EC7BC-A682-CDC2-62A8-1A2CE556999F}"/>
              </a:ext>
            </a:extLst>
          </p:cNvPr>
          <p:cNvGrpSpPr/>
          <p:nvPr/>
        </p:nvGrpSpPr>
        <p:grpSpPr>
          <a:xfrm>
            <a:off x="4642786" y="3164320"/>
            <a:ext cx="5396460" cy="763302"/>
            <a:chOff x="6796429" y="1608522"/>
            <a:chExt cx="5396460" cy="7633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E24301-B947-A149-3707-713761636D7A}"/>
                </a:ext>
              </a:extLst>
            </p:cNvPr>
            <p:cNvSpPr txBox="1"/>
            <p:nvPr/>
          </p:nvSpPr>
          <p:spPr>
            <a:xfrm>
              <a:off x="6796429" y="1608522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무의미한 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6273AE-772F-094E-D335-A7AB30213B8D}"/>
                </a:ext>
              </a:extLst>
            </p:cNvPr>
            <p:cNvSpPr txBox="1"/>
            <p:nvPr/>
          </p:nvSpPr>
          <p:spPr>
            <a:xfrm>
              <a:off x="6800066" y="2064047"/>
              <a:ext cx="5392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인간의 시각 체계에 의해 무시되거나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 목적과는 무관한 정보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BD2CC-72D6-E9DF-1E34-460A6871D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25446" r="5972" b="34549"/>
          <a:stretch/>
        </p:blipFill>
        <p:spPr bwMode="auto">
          <a:xfrm>
            <a:off x="3517791" y="3982749"/>
            <a:ext cx="8674209" cy="28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B41C72-DDC9-992F-1C26-6BEC8CE05B54}"/>
              </a:ext>
            </a:extLst>
          </p:cNvPr>
          <p:cNvSpPr txBox="1"/>
          <p:nvPr/>
        </p:nvSpPr>
        <p:spPr>
          <a:xfrm>
            <a:off x="4265415" y="52449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코딩 중복성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00023-372A-F632-8B5A-4663749068D5}"/>
              </a:ext>
            </a:extLst>
          </p:cNvPr>
          <p:cNvSpPr txBox="1"/>
          <p:nvPr/>
        </p:nvSpPr>
        <p:spPr>
          <a:xfrm>
            <a:off x="7163143" y="52449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공간 중복성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B87092-6AF8-D1CB-142F-FF96D7DE2674}"/>
              </a:ext>
            </a:extLst>
          </p:cNvPr>
          <p:cNvSpPr txBox="1"/>
          <p:nvPr/>
        </p:nvSpPr>
        <p:spPr>
          <a:xfrm>
            <a:off x="9945456" y="52449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무의미한 정보</a:t>
            </a:r>
          </a:p>
        </p:txBody>
      </p:sp>
    </p:spTree>
    <p:extLst>
      <p:ext uri="{BB962C8B-B14F-4D97-AF65-F5344CB8AC3E}">
        <p14:creationId xmlns:p14="http://schemas.microsoft.com/office/powerpoint/2010/main" val="181052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중복성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357260"/>
            <a:ext cx="7292812" cy="978745"/>
            <a:chOff x="6796429" y="1608522"/>
            <a:chExt cx="7292812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289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밝기들이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자연 이진 코드를 사용해서 표현될 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이벤트 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(Ex.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밝기값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 할당된 코드가 이벤트의 확률을 최대로 활용하지 못 할 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C43A47-818B-B8EC-9647-046ABF052175}"/>
              </a:ext>
            </a:extLst>
          </p:cNvPr>
          <p:cNvGrpSpPr/>
          <p:nvPr/>
        </p:nvGrpSpPr>
        <p:grpSpPr>
          <a:xfrm>
            <a:off x="4642786" y="1799079"/>
            <a:ext cx="6558637" cy="978745"/>
            <a:chOff x="6796429" y="1608522"/>
            <a:chExt cx="6558637" cy="9787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BA7BEE-BBEB-E582-3C35-F23470FED24F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길이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455FA9-1125-0E7D-EF14-1A5BF422DD51}"/>
                </a:ext>
              </a:extLst>
            </p:cNvPr>
            <p:cNvSpPr txBox="1"/>
            <p:nvPr/>
          </p:nvSpPr>
          <p:spPr>
            <a:xfrm>
              <a:off x="6800066" y="2064047"/>
              <a:ext cx="6555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다양한 밝기 값들에 할당되는 코드 단어의 평균 길이는 각각의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밝기를 표현하는</a:t>
              </a:r>
              <a:endParaRPr lang="en-US" altLang="ko-KR" sz="14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chemeClr val="accent6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와 </a:t>
              </a:r>
              <a:r>
                <a:rPr lang="ko-KR" altLang="en-US" sz="14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밝기가 발생할 확률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의 곱을 합해서 구해진다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95A552-2445-AD5E-11D8-D9F8CC6EE124}"/>
              </a:ext>
            </a:extLst>
          </p:cNvPr>
          <p:cNvGrpSpPr/>
          <p:nvPr/>
        </p:nvGrpSpPr>
        <p:grpSpPr>
          <a:xfrm>
            <a:off x="4642786" y="3240899"/>
            <a:ext cx="7324872" cy="763302"/>
            <a:chOff x="6796429" y="1608522"/>
            <a:chExt cx="7324872" cy="7633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20809-7AAF-5CBB-A41D-8798C5A095EC}"/>
                </a:ext>
              </a:extLst>
            </p:cNvPr>
            <p:cNvSpPr txBox="1"/>
            <p:nvPr/>
          </p:nvSpPr>
          <p:spPr>
            <a:xfrm>
              <a:off x="6796429" y="1608522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자연 이진 인코딩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691866-6B1F-1A25-EF75-B6F0460B4EFA}"/>
                </a:ext>
              </a:extLst>
            </p:cNvPr>
            <p:cNvSpPr txBox="1"/>
            <p:nvPr/>
          </p:nvSpPr>
          <p:spPr>
            <a:xfrm>
              <a:off x="6800066" y="2064047"/>
              <a:ext cx="7321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확률이 높은 값과 낮은 값에 똑같이 비트 수를 할당하므로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코딩 중복성을 갖게 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3A0DCC-1733-73D6-4DF7-9675FA5AADE8}"/>
              </a:ext>
            </a:extLst>
          </p:cNvPr>
          <p:cNvSpPr txBox="1"/>
          <p:nvPr/>
        </p:nvSpPr>
        <p:spPr>
          <a:xfrm>
            <a:off x="4642786" y="133600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→ 히스토그램이 균등하지 않다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9B8D97-E778-6118-29F8-22F26FDE8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28593" r="22692" b="45859"/>
          <a:stretch/>
        </p:blipFill>
        <p:spPr bwMode="auto">
          <a:xfrm>
            <a:off x="4642786" y="4104083"/>
            <a:ext cx="7549214" cy="192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6536C3-6777-9FD6-FB47-7AF2A2455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55342" r="56" b="36893"/>
          <a:stretch/>
        </p:blipFill>
        <p:spPr bwMode="auto">
          <a:xfrm>
            <a:off x="2191656" y="6026540"/>
            <a:ext cx="10000344" cy="58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561D99-A320-968C-1684-91CF342908E6}"/>
              </a:ext>
            </a:extLst>
          </p:cNvPr>
          <p:cNvSpPr/>
          <p:nvPr/>
        </p:nvSpPr>
        <p:spPr>
          <a:xfrm>
            <a:off x="7219980" y="4129487"/>
            <a:ext cx="703943" cy="1822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7623A5-02AA-F8EF-6D09-7AFF85BF7C12}"/>
              </a:ext>
            </a:extLst>
          </p:cNvPr>
          <p:cNvSpPr/>
          <p:nvPr/>
        </p:nvSpPr>
        <p:spPr>
          <a:xfrm>
            <a:off x="11495314" y="4129487"/>
            <a:ext cx="594209" cy="18225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01BA4B-EAEE-6B42-A302-47495F154955}"/>
              </a:ext>
            </a:extLst>
          </p:cNvPr>
          <p:cNvSpPr/>
          <p:nvPr/>
        </p:nvSpPr>
        <p:spPr>
          <a:xfrm>
            <a:off x="3468914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476898-DBC5-4BCE-84C4-042C4CF1A1A1}"/>
              </a:ext>
            </a:extLst>
          </p:cNvPr>
          <p:cNvSpPr/>
          <p:nvPr/>
        </p:nvSpPr>
        <p:spPr>
          <a:xfrm>
            <a:off x="5292964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2DEB6A-ACE5-DA1F-1FE3-3F0C1E88836A}"/>
              </a:ext>
            </a:extLst>
          </p:cNvPr>
          <p:cNvSpPr/>
          <p:nvPr/>
        </p:nvSpPr>
        <p:spPr>
          <a:xfrm>
            <a:off x="7070897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CBE81-FA5F-52D1-52F5-77231BA5503E}"/>
              </a:ext>
            </a:extLst>
          </p:cNvPr>
          <p:cNvSpPr/>
          <p:nvPr/>
        </p:nvSpPr>
        <p:spPr>
          <a:xfrm>
            <a:off x="8840696" y="6026541"/>
            <a:ext cx="754743" cy="585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48546-593F-29D5-4BE6-FB593DEEFD15}"/>
              </a:ext>
            </a:extLst>
          </p:cNvPr>
          <p:cNvSpPr/>
          <p:nvPr/>
        </p:nvSpPr>
        <p:spPr>
          <a:xfrm>
            <a:off x="9589092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D2F705-BEDF-67C4-162D-CA788214975C}"/>
              </a:ext>
            </a:extLst>
          </p:cNvPr>
          <p:cNvSpPr/>
          <p:nvPr/>
        </p:nvSpPr>
        <p:spPr>
          <a:xfrm>
            <a:off x="7818312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A6C7A0-34BF-3A23-2CC2-4715CA7D4451}"/>
              </a:ext>
            </a:extLst>
          </p:cNvPr>
          <p:cNvSpPr/>
          <p:nvPr/>
        </p:nvSpPr>
        <p:spPr>
          <a:xfrm>
            <a:off x="6056887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219DCE-9FFA-FFFD-919E-B16B93406233}"/>
              </a:ext>
            </a:extLst>
          </p:cNvPr>
          <p:cNvSpPr/>
          <p:nvPr/>
        </p:nvSpPr>
        <p:spPr>
          <a:xfrm>
            <a:off x="4227882" y="6026540"/>
            <a:ext cx="541880" cy="58573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73891" cy="1163374"/>
            <a:chOff x="960681" y="2615402"/>
            <a:chExt cx="297389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및 시간 중복성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3248426"/>
            <a:ext cx="7156557" cy="1194189"/>
            <a:chOff x="6796429" y="1608522"/>
            <a:chExt cx="7156557" cy="11941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1529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256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개의 모든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밝기들이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확률이 같다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영상의 히스토그램이 균등하다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선의 밝기가 랜덤하게 선택되었기에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수직 방향으로 서로 독립적이다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선 상의 화소들은 같기에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수평 방향으로 서로 최대로 연관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완전 종속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되어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8ED84C-EAE3-8932-4067-D6FA0808EEAB}"/>
              </a:ext>
            </a:extLst>
          </p:cNvPr>
          <p:cNvGrpSpPr/>
          <p:nvPr/>
        </p:nvGrpSpPr>
        <p:grpSpPr>
          <a:xfrm>
            <a:off x="4642786" y="4664038"/>
            <a:ext cx="6677259" cy="763302"/>
            <a:chOff x="6796429" y="1608522"/>
            <a:chExt cx="6677259" cy="7633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62AEB-BDE7-A71B-F348-359B2F8D20AD}"/>
                </a:ext>
              </a:extLst>
            </p:cNvPr>
            <p:cNvSpPr txBox="1"/>
            <p:nvPr/>
          </p:nvSpPr>
          <p:spPr>
            <a:xfrm>
              <a:off x="6796429" y="1608522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 항목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3940E0-64C2-6C54-5E5B-BC52592B7722}"/>
                </a:ext>
              </a:extLst>
            </p:cNvPr>
            <p:cNvSpPr txBox="1"/>
            <p:nvPr/>
          </p:nvSpPr>
          <p:spPr>
            <a:xfrm>
              <a:off x="6800066" y="2064047"/>
              <a:ext cx="6673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영상이 기존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밝기 배열로 표현될 때는 가변 길이 코딩으로 압축될 수 없다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7D78D34-3F64-40F8-221A-8F4B87645967}"/>
              </a:ext>
            </a:extLst>
          </p:cNvPr>
          <p:cNvGrpSpPr/>
          <p:nvPr/>
        </p:nvGrpSpPr>
        <p:grpSpPr>
          <a:xfrm>
            <a:off x="4642786" y="5560964"/>
            <a:ext cx="6780492" cy="978745"/>
            <a:chOff x="6796429" y="1608522"/>
            <a:chExt cx="6780492" cy="97874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DFE1A-43E3-A496-C768-77F97747325A}"/>
                </a:ext>
              </a:extLst>
            </p:cNvPr>
            <p:cNvSpPr txBox="1"/>
            <p:nvPr/>
          </p:nvSpPr>
          <p:spPr>
            <a:xfrm>
              <a:off x="6796429" y="1608522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2, 3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 항목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247D48-21C9-CC48-6903-C08C49A55166}"/>
                </a:ext>
              </a:extLst>
            </p:cNvPr>
            <p:cNvSpPr txBox="1"/>
            <p:nvPr/>
          </p:nvSpPr>
          <p:spPr>
            <a:xfrm>
              <a:off x="6800066" y="2064047"/>
              <a:ext cx="6776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 쌍의 방법으로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2-D,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8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비트 밝기 배열을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128:1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비율로 압축하여 표현하며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제거될 수 있는 중요한 공간 중복성을 알려준다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DA0FFF-B4C2-9549-9253-1D244D7FA5E8}"/>
              </a:ext>
            </a:extLst>
          </p:cNvPr>
          <p:cNvSpPr txBox="1"/>
          <p:nvPr/>
        </p:nvSpPr>
        <p:spPr>
          <a:xfrm>
            <a:off x="4642786" y="6550223"/>
            <a:ext cx="584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각 연속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길이 쌍은 새로운 밝기 및 그 밝기를 갖는 화소 수를 지정한다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1043A019-B621-2D36-3804-3A009C07E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t="30591" r="35167" b="29733"/>
          <a:stretch/>
        </p:blipFill>
        <p:spPr bwMode="auto">
          <a:xfrm>
            <a:off x="4642786" y="0"/>
            <a:ext cx="6103261" cy="30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0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73891" cy="1163374"/>
            <a:chOff x="960681" y="2615402"/>
            <a:chExt cx="2973891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9738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및 시간 중복성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642786" y="2629841"/>
            <a:ext cx="6609933" cy="978745"/>
            <a:chOff x="6796429" y="1608522"/>
            <a:chExt cx="6609933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매핑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606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연속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길이나 인접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화소간의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차이를 이용하여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공간 및 시간적으로 상관성을 갖는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화소들과 관련된 중복성을 줄이기 위한 비시각적인 표현으로의 변환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1493910"/>
            <a:ext cx="7276782" cy="763302"/>
            <a:chOff x="6796429" y="1608522"/>
            <a:chExt cx="7276782" cy="763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화소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7273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이웃들로부터 추정될 수 있다는 점에서 화소들의 시각적 기여의 많은 부분이 중복적이다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8400F1-0AB5-03D0-623F-81856265BD11}"/>
              </a:ext>
            </a:extLst>
          </p:cNvPr>
          <p:cNvGrpSpPr/>
          <p:nvPr/>
        </p:nvGrpSpPr>
        <p:grpSpPr>
          <a:xfrm>
            <a:off x="4642786" y="3982948"/>
            <a:ext cx="5935069" cy="978745"/>
            <a:chOff x="6796429" y="1608522"/>
            <a:chExt cx="5935069" cy="9787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DF0881-506A-3CCE-EB86-282FE3B8F6D2}"/>
                </a:ext>
              </a:extLst>
            </p:cNvPr>
            <p:cNvSpPr txBox="1"/>
            <p:nvPr/>
          </p:nvSpPr>
          <p:spPr>
            <a:xfrm>
              <a:off x="6796429" y="1608522"/>
              <a:ext cx="1758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가역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비가역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A31005-371B-7887-A5B1-4E987F7182E2}"/>
                </a:ext>
              </a:extLst>
            </p:cNvPr>
            <p:cNvSpPr txBox="1"/>
            <p:nvPr/>
          </p:nvSpPr>
          <p:spPr>
            <a:xfrm>
              <a:off x="6800066" y="2064047"/>
              <a:ext cx="5931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원래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2-D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밝기 배열의 화소들이 매핑으로 변환된 데이터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집합으로부터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오차 없이 복구되면 매핑이 가역적이라 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아니면 비가역적이라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6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2935419" cy="1163374"/>
            <a:chOff x="960681" y="2615402"/>
            <a:chExt cx="2935419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영상 압축 기초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무의미한 정보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6AED60-1934-19D9-4431-12414FB9A700}"/>
              </a:ext>
            </a:extLst>
          </p:cNvPr>
          <p:cNvGrpSpPr/>
          <p:nvPr/>
        </p:nvGrpSpPr>
        <p:grpSpPr>
          <a:xfrm>
            <a:off x="4642786" y="248090"/>
            <a:ext cx="6800691" cy="978745"/>
            <a:chOff x="6796429" y="1608522"/>
            <a:chExt cx="6800691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B3B9D-7105-7944-C1E9-595479A3A3C8}"/>
                </a:ext>
              </a:extLst>
            </p:cNvPr>
            <p:cNvSpPr txBox="1"/>
            <p:nvPr/>
          </p:nvSpPr>
          <p:spPr>
            <a:xfrm>
              <a:off x="6796429" y="160852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압축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F6D8A1-25FB-CF4C-F15F-AB593507C64E}"/>
                </a:ext>
              </a:extLst>
            </p:cNvPr>
            <p:cNvSpPr txBox="1"/>
            <p:nvPr/>
          </p:nvSpPr>
          <p:spPr>
            <a:xfrm>
              <a:off x="6800066" y="2064047"/>
              <a:ext cx="6797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데이터를 압축하는 가장 간단한 방법 중 하나는 그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집합으로부터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꼭 필요하지 않은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데이터를 제거하는 것이다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657D32-477A-1075-A0E4-966473B96932}"/>
              </a:ext>
            </a:extLst>
          </p:cNvPr>
          <p:cNvGrpSpPr/>
          <p:nvPr/>
        </p:nvGrpSpPr>
        <p:grpSpPr>
          <a:xfrm>
            <a:off x="4642786" y="1542462"/>
            <a:ext cx="5957511" cy="763302"/>
            <a:chOff x="6796429" y="1608522"/>
            <a:chExt cx="5957511" cy="7633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9CE53F-7B8C-7355-4D31-2C84C8362301}"/>
                </a:ext>
              </a:extLst>
            </p:cNvPr>
            <p:cNvSpPr txBox="1"/>
            <p:nvPr/>
          </p:nvSpPr>
          <p:spPr>
            <a:xfrm>
              <a:off x="6796429" y="1608522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제거 대상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CCFC7D-1358-1D3F-1FCF-5C8070A84F0E}"/>
                </a:ext>
              </a:extLst>
            </p:cNvPr>
            <p:cNvSpPr txBox="1"/>
            <p:nvPr/>
          </p:nvSpPr>
          <p:spPr>
            <a:xfrm>
              <a:off x="6800066" y="2064047"/>
              <a:ext cx="5953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시각 체계에 의해 무시되거나 사용 목적과 무관한 정보는 제거 대상이다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8176AF-B68F-ADD9-7521-1F171970C88D}"/>
              </a:ext>
            </a:extLst>
          </p:cNvPr>
          <p:cNvSpPr txBox="1"/>
          <p:nvPr/>
        </p:nvSpPr>
        <p:spPr>
          <a:xfrm>
            <a:off x="4642786" y="2324223"/>
            <a:ext cx="6179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압축할 때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제거하더라도 복구된 영상의 화질 저하는 거의 인지되지 않는다</a:t>
            </a:r>
            <a:r>
              <a:rPr lang="en-US" altLang="ko-K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ko-KR" altLang="en-US" sz="1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F7B646-6669-5A3A-0F21-20BE2F7021DA}"/>
              </a:ext>
            </a:extLst>
          </p:cNvPr>
          <p:cNvGrpSpPr/>
          <p:nvPr/>
        </p:nvGrpSpPr>
        <p:grpSpPr>
          <a:xfrm>
            <a:off x="4642786" y="3065827"/>
            <a:ext cx="5176848" cy="763302"/>
            <a:chOff x="6796429" y="1608522"/>
            <a:chExt cx="5176848" cy="7633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65923C-521A-C37B-365A-67E5684E6A3D}"/>
                </a:ext>
              </a:extLst>
            </p:cNvPr>
            <p:cNvSpPr txBox="1"/>
            <p:nvPr/>
          </p:nvSpPr>
          <p:spPr>
            <a:xfrm>
              <a:off x="6796429" y="160852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히스토그램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5234CF-5424-5C49-D41A-56673D041ACD}"/>
                </a:ext>
              </a:extLst>
            </p:cNvPr>
            <p:cNvSpPr txBox="1"/>
            <p:nvPr/>
          </p:nvSpPr>
          <p:spPr>
            <a:xfrm>
              <a:off x="6800066" y="2064047"/>
              <a:ext cx="5173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히스토그램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평활화하면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보이지 않던 밝기 변화가 보일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0" name="Picture 2">
            <a:extLst>
              <a:ext uri="{FF2B5EF4-FFF2-40B4-BE49-F238E27FC236}">
                <a16:creationId xmlns:a16="http://schemas.microsoft.com/office/drawing/2014/main" id="{CF962F95-99C8-303A-17F7-1A11B9827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4" t="25446" r="6932" b="34549"/>
          <a:stretch/>
        </p:blipFill>
        <p:spPr bwMode="auto">
          <a:xfrm>
            <a:off x="5448167" y="3971787"/>
            <a:ext cx="2841674" cy="28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A254EAB-1E7C-C6B7-AC24-9267A1A37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t="26121" r="49603" b="41372"/>
          <a:stretch/>
        </p:blipFill>
        <p:spPr bwMode="auto">
          <a:xfrm>
            <a:off x="4642785" y="4029496"/>
            <a:ext cx="3878915" cy="28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432B023-8A9A-B86C-D37A-6246F57E1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121" r="24337" b="41372"/>
          <a:stretch/>
        </p:blipFill>
        <p:spPr bwMode="auto">
          <a:xfrm>
            <a:off x="5376320" y="4029496"/>
            <a:ext cx="2977216" cy="28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2461</Words>
  <Application>Microsoft Office PowerPoint</Application>
  <PresentationFormat>와이드스크린</PresentationFormat>
  <Paragraphs>380</Paragraphs>
  <Slides>32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KoPub돋움체 Bold</vt:lpstr>
      <vt:lpstr>KoPub돋움체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608</cp:revision>
  <dcterms:created xsi:type="dcterms:W3CDTF">2020-08-18T14:02:52Z</dcterms:created>
  <dcterms:modified xsi:type="dcterms:W3CDTF">2022-05-31T08:48:48Z</dcterms:modified>
</cp:coreProperties>
</file>