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0B_8D0C7F98.xml" ContentType="application/vnd.ms-powerpoint.comments+xml"/>
  <Override PartName="/ppt/notesSlides/notesSlide2.xml" ContentType="application/vnd.openxmlformats-officedocument.presentationml.notesSlide+xml"/>
  <Override PartName="/ppt/comments/modernComment_115_5F233523.xml" ContentType="application/vnd.ms-powerpoint.comments+xml"/>
  <Override PartName="/ppt/notesSlides/notesSlide3.xml" ContentType="application/vnd.openxmlformats-officedocument.presentationml.notesSlide+xml"/>
  <Override PartName="/ppt/comments/modernComment_10C_D1735DB9.xml" ContentType="application/vnd.ms-powerpoint.comments+xml"/>
  <Override PartName="/ppt/notesSlides/notesSlide4.xml" ContentType="application/vnd.openxmlformats-officedocument.presentationml.notesSlide+xml"/>
  <Override PartName="/ppt/comments/modernComment_10F_80754452.xml" ContentType="application/vnd.ms-powerpoint.comments+xml"/>
  <Override PartName="/ppt/notesSlides/notesSlide5.xml" ContentType="application/vnd.openxmlformats-officedocument.presentationml.notesSlide+xml"/>
  <Override PartName="/ppt/comments/modernComment_116_54657F6.xml" ContentType="application/vnd.ms-powerpoint.comments+xml"/>
  <Override PartName="/ppt/notesSlides/notesSlide6.xml" ContentType="application/vnd.openxmlformats-officedocument.presentationml.notesSlide+xml"/>
  <Override PartName="/ppt/comments/modernComment_110_D44ACD28.xml" ContentType="application/vnd.ms-powerpoint.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modernComment_111_79FD41BB.xml" ContentType="application/vnd.ms-powerpoint.comments+xml"/>
  <Override PartName="/ppt/notesSlides/notesSlide9.xml" ContentType="application/vnd.openxmlformats-officedocument.presentationml.notesSlide+xml"/>
  <Override PartName="/ppt/comments/modernComment_118_9E9E94B7.xml" ContentType="application/vnd.ms-powerpoint.comments+xml"/>
  <Override PartName="/ppt/notesSlides/notesSlide10.xml" ContentType="application/vnd.openxmlformats-officedocument.presentationml.notesSlide+xml"/>
  <Override PartName="/ppt/comments/modernComment_117_6278F438.xml" ContentType="application/vnd.ms-powerpoint.comments+xml"/>
  <Override PartName="/ppt/notesSlides/notesSlide11.xml" ContentType="application/vnd.openxmlformats-officedocument.presentationml.notesSlide+xml"/>
  <Override PartName="/ppt/comments/modernComment_112_AE5B77A0.xml" ContentType="application/vnd.ms-powerpoint.comments+xml"/>
  <Override PartName="/ppt/notesSlides/notesSlide12.xml" ContentType="application/vnd.openxmlformats-officedocument.presentationml.notesSlide+xml"/>
  <Override PartName="/ppt/comments/modernComment_114_4312B1B6.xml" ContentType="application/vnd.ms-powerpoint.comment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8" r:id="rId3"/>
    <p:sldId id="259" r:id="rId4"/>
    <p:sldId id="267" r:id="rId5"/>
    <p:sldId id="277" r:id="rId6"/>
    <p:sldId id="268" r:id="rId7"/>
    <p:sldId id="269" r:id="rId8"/>
    <p:sldId id="271" r:id="rId9"/>
    <p:sldId id="278" r:id="rId10"/>
    <p:sldId id="272" r:id="rId11"/>
    <p:sldId id="266" r:id="rId12"/>
    <p:sldId id="260" r:id="rId13"/>
    <p:sldId id="273" r:id="rId14"/>
    <p:sldId id="280" r:id="rId15"/>
    <p:sldId id="279" r:id="rId16"/>
    <p:sldId id="274" r:id="rId17"/>
    <p:sldId id="276" r:id="rId18"/>
    <p:sldId id="263" r:id="rId19"/>
    <p:sldId id="265" r:id="rId20"/>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9D52921-85D0-E811-9438-C521B2D10A4D}" name="송대석" initials="송" userId="송대석" providerId="Non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B2AF"/>
    <a:srgbClr val="4C4747"/>
    <a:srgbClr val="FEC9B8"/>
    <a:srgbClr val="FD6231"/>
    <a:srgbClr val="C8E4E5"/>
    <a:srgbClr val="FE9E7E"/>
    <a:srgbClr val="C4C8C9"/>
    <a:srgbClr val="B1B3B2"/>
    <a:srgbClr val="C6CACB"/>
    <a:srgbClr val="C7CC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showGuides="1">
      <p:cViewPr varScale="1">
        <p:scale>
          <a:sx n="115" d="100"/>
          <a:sy n="115" d="100"/>
        </p:scale>
        <p:origin x="432" y="108"/>
      </p:cViewPr>
      <p:guideLst>
        <p:guide orient="horz" pos="2160"/>
        <p:guide pos="3840"/>
      </p:guideLst>
    </p:cSldViewPr>
  </p:slideViewPr>
  <p:notesTextViewPr>
    <p:cViewPr>
      <p:scale>
        <a:sx n="153" d="100"/>
        <a:sy n="153" d="100"/>
      </p:scale>
      <p:origin x="0" y="0"/>
    </p:cViewPr>
  </p:notesTextViewPr>
  <p:notesViewPr>
    <p:cSldViewPr snapToGrid="0">
      <p:cViewPr varScale="1">
        <p:scale>
          <a:sx n="88" d="100"/>
          <a:sy n="88" d="100"/>
        </p:scale>
        <p:origin x="3822"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8/10/relationships/authors" Target="author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omments/modernComment_10B_8D0C7F98.xml><?xml version="1.0" encoding="utf-8"?>
<p188:cmLst xmlns:a="http://schemas.openxmlformats.org/drawingml/2006/main" xmlns:r="http://schemas.openxmlformats.org/officeDocument/2006/relationships" xmlns:p188="http://schemas.microsoft.com/office/powerpoint/2018/8/main">
  <p188:cm id="{05A3708C-FA11-44ED-A993-57ED57054A28}" authorId="{89D52921-85D0-E811-9438-C521B2D10A4D}" created="2022-03-07T07:29:41.349">
    <ac:deMkLst xmlns:ac="http://schemas.microsoft.com/office/drawing/2013/main/command">
      <pc:docMk xmlns:pc="http://schemas.microsoft.com/office/powerpoint/2013/main/command"/>
      <pc:sldMk xmlns:pc="http://schemas.microsoft.com/office/powerpoint/2013/main/command" cId="2366406552" sldId="267"/>
      <ac:grpSpMk id="19" creationId="{E7FF2AB9-71B4-48B7-AB7A-E59234583515}"/>
    </ac:deMkLst>
    <p188:txBody>
      <a:bodyPr/>
      <a:lstStyle/>
      <a:p>
        <a:r>
          <a:rPr lang="ko-KR" altLang="en-US"/>
          <a:t>여기서, x와 y는 공간(평면) 좌표 / (x, y)에서의 f의 진폭이 그 점에서의
영상의 밝기(intensity) 또는 그레이 레벨이라고 불린다.</a:t>
        </a:r>
      </a:p>
    </p188:txBody>
  </p188:cm>
  <p188:cm id="{C182E576-EBA1-4744-A6D7-438D1E327F44}" authorId="{89D52921-85D0-E811-9438-C521B2D10A4D}" created="2022-03-07T07:30:58.690">
    <ac:deMkLst xmlns:ac="http://schemas.microsoft.com/office/drawing/2013/main/command">
      <pc:docMk xmlns:pc="http://schemas.microsoft.com/office/powerpoint/2013/main/command"/>
      <pc:sldMk xmlns:pc="http://schemas.microsoft.com/office/powerpoint/2013/main/command" cId="2366406552" sldId="267"/>
      <ac:grpSpMk id="22" creationId="{C2A50E90-CB64-41B6-B757-1E6AC2D82DBC}"/>
    </ac:deMkLst>
    <p188:txBody>
      <a:bodyPr/>
      <a:lstStyle/>
      <a:p>
        <a:r>
          <a:rPr lang="ko-KR" altLang="en-US"/>
          <a:t>이 요소들은 
화소(pixel, picture / image element)라고 부른다.</a:t>
        </a:r>
      </a:p>
    </p188:txBody>
  </p188:cm>
</p188:cmLst>
</file>

<file path=ppt/comments/modernComment_10C_D1735DB9.xml><?xml version="1.0" encoding="utf-8"?>
<p188:cmLst xmlns:a="http://schemas.openxmlformats.org/drawingml/2006/main" xmlns:r="http://schemas.openxmlformats.org/officeDocument/2006/relationships" xmlns:p188="http://schemas.microsoft.com/office/powerpoint/2018/8/main">
  <p188:cm id="{A35922BA-7C81-470E-AF40-2E7DBCC880DE}" authorId="{89D52921-85D0-E811-9438-C521B2D10A4D}" created="2022-03-07T07:25:51.710">
    <ac:deMkLst xmlns:ac="http://schemas.microsoft.com/office/drawing/2013/main/command">
      <pc:docMk xmlns:pc="http://schemas.microsoft.com/office/powerpoint/2013/main/command"/>
      <pc:sldMk xmlns:pc="http://schemas.microsoft.com/office/powerpoint/2013/main/command" cId="3513998777" sldId="268"/>
      <ac:grpSpMk id="19" creationId="{E7FF2AB9-71B4-48B7-AB7A-E59234583515}"/>
    </ac:deMkLst>
    <p188:txBody>
      <a:bodyPr/>
      <a:lstStyle/>
      <a:p>
        <a:r>
          <a:rPr lang="ko-KR" altLang="en-US"/>
          <a:t>중수준 레벨 처리의 특징은 입력이 일반적으로 영상이지만 출력은 그 영상들로부터 추출된 속성(엣지, 윤곽, 개별 객체의 정체 등)이라는 것이다.</a:t>
        </a:r>
      </a:p>
    </p188:txBody>
  </p188:cm>
  <p188:cm id="{8DED38EB-0913-4472-ACE4-58D98B5BC3FC}" authorId="{89D52921-85D0-E811-9438-C521B2D10A4D}" created="2022-03-07T07:26:10.477">
    <ac:deMkLst xmlns:ac="http://schemas.microsoft.com/office/drawing/2013/main/command">
      <pc:docMk xmlns:pc="http://schemas.microsoft.com/office/powerpoint/2013/main/command"/>
      <pc:sldMk xmlns:pc="http://schemas.microsoft.com/office/powerpoint/2013/main/command" cId="3513998777" sldId="268"/>
      <ac:grpSpMk id="10" creationId="{00000000-0000-0000-0000-000000000000}"/>
    </ac:deMkLst>
    <p188:txBody>
      <a:bodyPr/>
      <a:lstStyle/>
      <a:p>
        <a:r>
          <a:rPr lang="ko-KR" altLang="en-US"/>
          <a:t>특징은 입력과 출력이 모두 영상이라는 것이다.</a:t>
        </a:r>
      </a:p>
    </p188:txBody>
  </p188:cm>
</p188:cmLst>
</file>

<file path=ppt/comments/modernComment_10F_80754452.xml><?xml version="1.0" encoding="utf-8"?>
<p188:cmLst xmlns:a="http://schemas.openxmlformats.org/drawingml/2006/main" xmlns:r="http://schemas.openxmlformats.org/officeDocument/2006/relationships" xmlns:p188="http://schemas.microsoft.com/office/powerpoint/2018/8/main">
  <p188:cm id="{390F6D25-CADA-4C49-92C3-47B63C655B3B}" authorId="{89D52921-85D0-E811-9438-C521B2D10A4D}" created="2022-03-07T07:20:35.272">
    <ac:deMkLst xmlns:ac="http://schemas.microsoft.com/office/drawing/2013/main/command">
      <pc:docMk xmlns:pc="http://schemas.microsoft.com/office/powerpoint/2013/main/command"/>
      <pc:sldMk xmlns:pc="http://schemas.microsoft.com/office/powerpoint/2013/main/command" cId="2155168850" sldId="271"/>
      <ac:grpSpMk id="19" creationId="{E7FF2AB9-71B4-48B7-AB7A-E59234583515}"/>
    </ac:deMkLst>
    <p188:txBody>
      <a:bodyPr/>
      <a:lstStyle/>
      <a:p>
        <a:r>
          <a:rPr lang="ko-KR" altLang="en-US"/>
          <a:t>촬영 방법으로는 흔히 아는 필름과 X-선 사이에 환자를 위치시켜 촬영하는 방법과
조영제를 넣어 콘트라스트(대비)를 극명하게 하는 방법, 컴퓨터 단층 촬영(CAT)가 있다.</a:t>
        </a:r>
      </a:p>
    </p188:txBody>
  </p188:cm>
  <p188:cm id="{D2666E81-423E-402F-90BF-7151C26359A4}" authorId="{89D52921-85D0-E811-9438-C521B2D10A4D}" created="2022-03-07T07:20:44.797">
    <ac:deMkLst xmlns:ac="http://schemas.microsoft.com/office/drawing/2013/main/command">
      <pc:docMk xmlns:pc="http://schemas.microsoft.com/office/powerpoint/2013/main/command"/>
      <pc:sldMk xmlns:pc="http://schemas.microsoft.com/office/powerpoint/2013/main/command" cId="2155168850" sldId="271"/>
      <ac:grpSpMk id="10" creationId="{00000000-0000-0000-0000-000000000000}"/>
    </ac:deMkLst>
    <p188:txBody>
      <a:bodyPr/>
      <a:lstStyle/>
      <a:p>
        <a:r>
          <a:rPr lang="ko-KR" altLang="en-US"/>
          <a:t>양전자가 전자를 만나게 되면, 둘 다 소멸하고 두 개의 감마선이 방출된다. 이를 이용해서 영상을 촬영하는 기법이다.
다음은 양전자 방사 단층 촬영(PET)라는 핵 영상화의 예시다.</a:t>
        </a:r>
      </a:p>
    </p188:txBody>
  </p188:cm>
</p188:cmLst>
</file>

<file path=ppt/comments/modernComment_110_D44ACD28.xml><?xml version="1.0" encoding="utf-8"?>
<p188:cmLst xmlns:a="http://schemas.openxmlformats.org/drawingml/2006/main" xmlns:r="http://schemas.openxmlformats.org/officeDocument/2006/relationships" xmlns:p188="http://schemas.microsoft.com/office/powerpoint/2018/8/main">
  <p188:cm id="{ECF9181D-14AF-427B-AA61-09C1BDA44F14}" authorId="{89D52921-85D0-E811-9438-C521B2D10A4D}" created="2022-03-07T07:12:57.053">
    <ac:deMkLst xmlns:ac="http://schemas.microsoft.com/office/drawing/2013/main/command">
      <pc:docMk xmlns:pc="http://schemas.microsoft.com/office/powerpoint/2013/main/command"/>
      <pc:sldMk xmlns:pc="http://schemas.microsoft.com/office/powerpoint/2013/main/command" cId="3561671976" sldId="272"/>
      <ac:grpSpMk id="22" creationId="{C2A50E90-CB64-41B6-B757-1E6AC2D82DBC}"/>
    </ac:deMkLst>
    <p188:txBody>
      <a:bodyPr/>
      <a:lstStyle/>
      <a:p>
        <a:r>
          <a:rPr lang="ko-KR" altLang="en-US"/>
          <a:t>소리를 이용하는 영상화는 지질학 탐사, 산업, 의학에서 이용된다.
소리를 보내고 되돌아오는 음파의 세기, 속도 등 이러한 데이터를 이용해 영상화 한다.
전자 현미경은 광학 현미경처럼 기능하는데, 차이는 표본을 영상화하기 위해
빛 대신 초점이 맞춰진 전자 빔을 사용한다는 것이다.
3-D모델링은 컴퓨터에 의한 영상 생성에서 보다 구조적인 접근법으로써,
영상 처리와 컴퓨터 그래픽 간의 중요한 교집합을 제공하고,
많은 3-D 시각화 시스템들을 위한 기초가 되는 분야다.
아래는 음향 영상화의 예시와 전자 현미경 중 전송 전자 현미경(TEM)과 주사형 전자 현미경(SEM)의 예시다.</a:t>
        </a:r>
      </a:p>
    </p188:txBody>
  </p188:cm>
  <p188:cm id="{4CC66460-B2D9-4070-9126-CDD43206E283}" authorId="{89D52921-85D0-E811-9438-C521B2D10A4D}" created="2022-03-07T07:13:12.527">
    <ac:deMkLst xmlns:ac="http://schemas.microsoft.com/office/drawing/2013/main/command">
      <pc:docMk xmlns:pc="http://schemas.microsoft.com/office/powerpoint/2013/main/command"/>
      <pc:sldMk xmlns:pc="http://schemas.microsoft.com/office/powerpoint/2013/main/command" cId="3561671976" sldId="272"/>
      <ac:grpSpMk id="10" creationId="{00000000-0000-0000-0000-000000000000}"/>
    </ac:deMkLst>
    <p188:txBody>
      <a:bodyPr/>
      <a:lstStyle/>
      <a:p>
        <a:r>
          <a:rPr lang="ko-KR" altLang="en-US"/>
          <a:t>영상화 레이다의 독특한 특징은
날씨나 주변 조명 조건에 관계 없이, 거의 아무 때, 아무 곳에서 데이터를 수집할 수 있다. 그렇기에 레이다는 지구 표면의 접근 불가 지역을 탐사하기 위한 유일한 방법이다.
영역 조명을 위해 마이크로웨이브 펄스를 속사한다는 면에서 플래쉬 카메라처럼 작동한다.</a:t>
        </a:r>
      </a:p>
    </p188:txBody>
  </p188:cm>
</p188:cmLst>
</file>

<file path=ppt/comments/modernComment_111_79FD41BB.xml><?xml version="1.0" encoding="utf-8"?>
<p188:cmLst xmlns:a="http://schemas.openxmlformats.org/drawingml/2006/main" xmlns:r="http://schemas.openxmlformats.org/officeDocument/2006/relationships" xmlns:p188="http://schemas.microsoft.com/office/powerpoint/2018/8/main">
  <p188:cm id="{2469063A-2F21-4A2B-BBBB-6BDDFC2039C0}" authorId="{89D52921-85D0-E811-9438-C521B2D10A4D}" created="2022-03-07T07:15:42.228">
    <ac:deMkLst xmlns:ac="http://schemas.microsoft.com/office/drawing/2013/main/command">
      <pc:docMk xmlns:pc="http://schemas.microsoft.com/office/powerpoint/2013/main/command"/>
      <pc:sldMk xmlns:pc="http://schemas.microsoft.com/office/powerpoint/2013/main/command" cId="2046640571" sldId="273"/>
      <ac:grpSpMk id="19" creationId="{E7FF2AB9-71B4-48B7-AB7A-E59234583515}"/>
    </ac:deMkLst>
    <p188:txBody>
      <a:bodyPr/>
      <a:lstStyle/>
      <a:p>
        <a:r>
          <a:rPr lang="ko-KR" altLang="en-US"/>
          <a:t>범용적인 영상 개선 이론은 없고 
시각적 해석을 위해 영상이 처리될 때는 ‘관찰자가 얼마나 특정 방법을 잘 적용했는가’가 평가 기준이다.
다음은 그림의 대비, 노이즈를 제거해서 그림이 더 선명하게 보이는 작업과 그림의 윤곽선만 필요할 때 윤곽선을 검출하는 예제다.</a:t>
        </a:r>
      </a:p>
    </p188:txBody>
  </p188:cm>
</p188:cmLst>
</file>

<file path=ppt/comments/modernComment_112_AE5B77A0.xml><?xml version="1.0" encoding="utf-8"?>
<p188:cmLst xmlns:a="http://schemas.openxmlformats.org/drawingml/2006/main" xmlns:r="http://schemas.openxmlformats.org/officeDocument/2006/relationships" xmlns:p188="http://schemas.microsoft.com/office/powerpoint/2018/8/main">
  <p188:cm id="{6CC64D0A-3DE8-4A1C-92D3-847D8D9C2593}" authorId="{89D52921-85D0-E811-9438-C521B2D10A4D}" created="2022-03-07T07:12:09.943">
    <ac:deMkLst xmlns:ac="http://schemas.microsoft.com/office/drawing/2013/main/command">
      <pc:docMk xmlns:pc="http://schemas.microsoft.com/office/powerpoint/2013/main/command"/>
      <pc:sldMk xmlns:pc="http://schemas.microsoft.com/office/powerpoint/2013/main/command" cId="2925229984" sldId="274"/>
      <ac:grpSpMk id="19" creationId="{E7FF2AB9-71B4-48B7-AB7A-E59234583515}"/>
    </ac:deMkLst>
    <p188:txBody>
      <a:bodyPr/>
      <a:lstStyle/>
      <a:p>
        <a:r>
          <a:rPr lang="ko-KR" altLang="en-US"/>
          <a:t>영역의 경계(한 영상 영역을 다른 것으로부터 분리하는 화소 집합) 또는
영역의 모든 점들을 구성하는 비 가공 화소 데이터인 분할 단계의 출력 다음에 온다.
둘 다, 데이터를 컴퓨터 처리에 적합한 형태로 바꿔야 한다.
데이터가 경계로 표시될지, 완전한 영역으로 표현되어야 하는지를 정해야 한다.
경계 표현은 코너와 변곡 같은 외부 모양 특징에 초점이 놓일 때 적합하다.
영역 표현은 초점이 텍스처나 골격 모양 같은 내부 특성들에 있을 때 적합하다.
특징 선택이라고도 불리는 묘사는 어떤 정량적 관심 정보가 되거나 할 클래스의 객체들을
다른 것들을 구별 짓기 위해 필수적인, 속성들을 추출하는 것을 다룬다.
</a:t>
        </a:r>
      </a:p>
    </p188:txBody>
  </p188:cm>
  <p188:cm id="{20060068-0B22-4693-9FF8-C742E4984F79}" authorId="{89D52921-85D0-E811-9438-C521B2D10A4D}" created="2022-03-08T00:33:38.596">
    <ac:deMkLst xmlns:ac="http://schemas.microsoft.com/office/drawing/2013/main/command">
      <pc:docMk xmlns:pc="http://schemas.microsoft.com/office/powerpoint/2013/main/command"/>
      <pc:sldMk xmlns:pc="http://schemas.microsoft.com/office/powerpoint/2013/main/command" cId="2925229984" sldId="274"/>
      <ac:grpSpMk id="10" creationId="{00000000-0000-0000-0000-000000000000}"/>
    </ac:deMkLst>
    <p188:txBody>
      <a:bodyPr/>
      <a:lstStyle/>
      <a:p>
        <a:r>
          <a:rPr lang="ko-KR" altLang="en-US"/>
          <a:t>일반적으로,
자동 분할은 디지털 영상 처리에서 가장 어려운 작업 중 하나이며
또한 성능에 있어서 중요한 작업이다.</a:t>
        </a:r>
      </a:p>
    </p188:txBody>
  </p188:cm>
</p188:cmLst>
</file>

<file path=ppt/comments/modernComment_114_4312B1B6.xml><?xml version="1.0" encoding="utf-8"?>
<p188:cmLst xmlns:a="http://schemas.openxmlformats.org/drawingml/2006/main" xmlns:r="http://schemas.openxmlformats.org/officeDocument/2006/relationships" xmlns:p188="http://schemas.microsoft.com/office/powerpoint/2018/8/main">
  <p188:cm id="{4844BEFA-0ABD-4AF7-A549-A38023CFC245}" authorId="{89D52921-85D0-E811-9438-C521B2D10A4D}" created="2022-03-07T06:54:50.563">
    <ac:deMkLst xmlns:ac="http://schemas.microsoft.com/office/drawing/2013/main/command">
      <pc:docMk xmlns:pc="http://schemas.microsoft.com/office/powerpoint/2013/main/command"/>
      <pc:sldMk xmlns:pc="http://schemas.microsoft.com/office/powerpoint/2013/main/command" cId="1125298614" sldId="276"/>
      <ac:spMk id="20" creationId="{4733140C-E538-4930-A9D9-A730DF3E8BA1}"/>
    </ac:deMkLst>
    <p188:txBody>
      <a:bodyPr/>
      <a:lstStyle/>
      <a:p>
        <a:r>
          <a:rPr lang="ko-KR" altLang="en-US"/>
          <a:t>물리적 감지 장치의 출력을 디지털 형태로 바꾸는 장치인 디지타이저와, 전체 영상에 대해 병렬로 산술 및 논리 연산을 수행하는 산술 논리 유닛(ALU) 같은 기본 연산 수행 하드웨어로 구성된다. 여기서 ALU는 영상이 디지털화되는 것만큼 빠르게 노이즈 축소를 위해 영상을 평균화 한다.
이러한 유형의 하드웨어를 전치 서브시스템이라 하며, 속도가 특징이기에 고속 데이터처리를 수행한다. </a:t>
        </a:r>
      </a:p>
    </p188:txBody>
  </p188:cm>
  <p188:cm id="{5789AD7F-82BA-42EF-B5AF-0EDEAE309FD9}" authorId="{89D52921-85D0-E811-9438-C521B2D10A4D}" created="2022-03-07T06:58:29.155">
    <ac:deMkLst xmlns:ac="http://schemas.microsoft.com/office/drawing/2013/main/command">
      <pc:docMk xmlns:pc="http://schemas.microsoft.com/office/powerpoint/2013/main/command"/>
      <pc:sldMk xmlns:pc="http://schemas.microsoft.com/office/powerpoint/2013/main/command" cId="1125298614" sldId="276"/>
      <ac:spMk id="21" creationId="{1BDDEE42-D33F-469D-A5A6-B97143E41DED}"/>
    </ac:deMkLst>
    <p188:txBody>
      <a:bodyPr/>
      <a:lstStyle/>
      <a:p>
        <a:r>
          <a:rPr lang="ko-KR" altLang="en-US"/>
          <a:t>특정 작업들을 수행하는데 특화된 모듈들로 구성된다. 잘 설계된 패키지는 사용자가 특화된 모듈을 이용하는 코드를 작성할 수 있는 기능을 포함한다. 더 복잡한 소프트웨어 패키지들은 한 컴퓨터 언어로 범용 소프트웨어 명령을 통합하게 해준다.</a:t>
        </a:r>
      </a:p>
    </p188:txBody>
  </p188:cm>
  <p188:cm id="{3233F6BF-62BC-4BAD-ACCA-D20B34BD5C68}" authorId="{89D52921-85D0-E811-9438-C521B2D10A4D}" created="2022-03-07T07:01:40.496">
    <ac:deMkLst xmlns:ac="http://schemas.microsoft.com/office/drawing/2013/main/command">
      <pc:docMk xmlns:pc="http://schemas.microsoft.com/office/powerpoint/2013/main/command"/>
      <pc:sldMk xmlns:pc="http://schemas.microsoft.com/office/powerpoint/2013/main/command" cId="1125298614" sldId="276"/>
      <ac:spMk id="18" creationId="{DD75ABA1-7317-418F-985C-2E2C1EF1592E}"/>
    </ac:deMkLst>
    <p188:txBody>
      <a:bodyPr/>
      <a:lstStyle/>
      <a:p>
        <a:r>
          <a:rPr lang="ko-KR" altLang="en-US"/>
          <a:t>영상 처리 응용을 위한 디지털 저장은 세 가지 주요 부류로 나뉜다.
첫째, 처리하는 동안 사용하기 위한 단기 저장 이를 제공하는 방법은 컴퓨터 메모리이다. 다른 방법은 프레임 버퍼라고 불리는 하나 이상의 영상을 저장하고, 보통 비디오 속도로 빠르게 접근될 수 있는 특수 보드이다. 후자의 경우 순간적인 영상 스크롤(수직 이동)과 팬(수평 이동)뿐만 아니라 줌도 가능하게 해준다. 프레임 버퍼는 보동 영상 처리 전용 하드웨어 유닛에 들어간다.
둘째, 상대적으로 빠른 호출을 위한 온라인 저장, 이는 자기 디스크나 광학-매체 저장장치 형태를 취한다. 특징으로 저장 데이터에 대한 잦은 접근이 있다.
셋째, 드문 접속이 특징인 아카이브 저장이 있다.</a:t>
        </a:r>
      </a:p>
    </p188:txBody>
  </p188:cm>
</p188:cmLst>
</file>

<file path=ppt/comments/modernComment_115_5F233523.xml><?xml version="1.0" encoding="utf-8"?>
<p188:cmLst xmlns:a="http://schemas.openxmlformats.org/drawingml/2006/main" xmlns:r="http://schemas.openxmlformats.org/officeDocument/2006/relationships" xmlns:p188="http://schemas.microsoft.com/office/powerpoint/2018/8/main">
  <p188:cm id="{667BA3BD-2305-4102-BF9E-4C0F66930B3B}" authorId="{89D52921-85D0-E811-9438-C521B2D10A4D}" created="2022-03-07T08:24:38.197">
    <ac:deMkLst xmlns:ac="http://schemas.microsoft.com/office/drawing/2013/main/command">
      <pc:docMk xmlns:pc="http://schemas.microsoft.com/office/powerpoint/2013/main/command"/>
      <pc:sldMk xmlns:pc="http://schemas.microsoft.com/office/powerpoint/2013/main/command" cId="1596142883" sldId="277"/>
      <ac:grpSpMk id="31" creationId="{2E8809D3-E8E5-4B9F-8FC4-385B46B050E7}"/>
    </ac:deMkLst>
    <p188:txBody>
      <a:bodyPr/>
      <a:lstStyle/>
      <a:p>
        <a:r>
          <a:rPr lang="ko-KR" altLang="en-US"/>
          <a:t>하지만 이에 대한 경계를 분명하지 않다.</a:t>
        </a:r>
      </a:p>
    </p188:txBody>
  </p188:cm>
  <p188:cm id="{778BA75A-0DC2-4F56-A083-26459D65502C}" authorId="{89D52921-85D0-E811-9438-C521B2D10A4D}" created="2022-03-10T00:03:02.260">
    <ac:deMkLst xmlns:ac="http://schemas.microsoft.com/office/drawing/2013/main/command">
      <pc:docMk xmlns:pc="http://schemas.microsoft.com/office/powerpoint/2013/main/command"/>
      <pc:sldMk xmlns:pc="http://schemas.microsoft.com/office/powerpoint/2013/main/command" cId="1596142883" sldId="277"/>
      <ac:grpSpMk id="28" creationId="{BF07AD27-D9D3-4105-BD6A-1DDF52814137}"/>
    </ac:deMkLst>
    <p188:txBody>
      <a:bodyPr/>
      <a:lstStyle/>
      <a:p>
        <a:r>
          <a:rPr lang="ko-KR" altLang="en-US"/>
          <a:t>때문에 익숙하지 않은 소스에도 동작할 수 있는데 초음파, 전자 현미경, 컴퓨터 영상 등이 포함된다.</a:t>
        </a:r>
      </a:p>
    </p188:txBody>
  </p188:cm>
</p188:cmLst>
</file>

<file path=ppt/comments/modernComment_116_54657F6.xml><?xml version="1.0" encoding="utf-8"?>
<p188:cmLst xmlns:a="http://schemas.openxmlformats.org/drawingml/2006/main" xmlns:r="http://schemas.openxmlformats.org/officeDocument/2006/relationships" xmlns:p188="http://schemas.microsoft.com/office/powerpoint/2018/8/main">
  <p188:cm id="{3A83ABE3-BFF7-4E80-A79F-96824FF57FFB}" authorId="{89D52921-85D0-E811-9438-C521B2D10A4D}" created="2022-03-07T08:37:27.766">
    <ac:deMkLst xmlns:ac="http://schemas.microsoft.com/office/drawing/2013/main/command">
      <pc:docMk xmlns:pc="http://schemas.microsoft.com/office/powerpoint/2013/main/command"/>
      <pc:sldMk xmlns:pc="http://schemas.microsoft.com/office/powerpoint/2013/main/command" cId="88496118" sldId="278"/>
      <ac:grpSpMk id="25" creationId="{00E5756C-2B1D-430B-B25D-65DA9E694FCC}"/>
    </ac:deMkLst>
    <p188:txBody>
      <a:bodyPr/>
      <a:lstStyle/>
      <a:p>
        <a:r>
          <a:rPr lang="ko-KR" altLang="en-US"/>
          <a:t>관찰 및 예측도 인공위성 다중 스펙트럼 영상화의 중요한 응용이다.
IR 시스템은 예시로 전세계 야간 조명 데이터 집합이 있다.
가시 광선 스펙트럼의 주요 영상화 분야는 자동화된 시각에 의한 제품 검사이다. 또한 지문 인식, 위조 지폐 판별, 자동차 번호판 인식 등 일상생활에서 유용하게 활용된다.
1~3번 그림은 차례대로 기상위성 사진, 지문인식과 자동차 번호판 인식 사진이다.</a:t>
        </a:r>
      </a:p>
    </p188:txBody>
  </p188:cm>
  <p188:cm id="{9FE72795-0421-4BF7-A0A0-B0AF5C17ED9A}" authorId="{89D52921-85D0-E811-9438-C521B2D10A4D}" created="2022-03-11T02:25:09.504">
    <ac:deMkLst xmlns:ac="http://schemas.microsoft.com/office/drawing/2013/main/command">
      <pc:docMk xmlns:pc="http://schemas.microsoft.com/office/powerpoint/2013/main/command"/>
      <pc:sldMk xmlns:pc="http://schemas.microsoft.com/office/powerpoint/2013/main/command" cId="88496118" sldId="278"/>
      <ac:grpSpMk id="31" creationId="{A8969684-1381-45BA-8FA4-BA44453E0062}"/>
    </ac:deMkLst>
    <p188:txBody>
      <a:bodyPr/>
      <a:lstStyle/>
      <a:p>
        <a:r>
          <a:rPr lang="ko-KR" altLang="en-US"/>
          <a:t>자외선 자체는 눈에 보이지 않는다.</a:t>
        </a:r>
      </a:p>
    </p188:txBody>
  </p188:cm>
</p188:cmLst>
</file>

<file path=ppt/comments/modernComment_117_6278F438.xml><?xml version="1.0" encoding="utf-8"?>
<p188:cmLst xmlns:a="http://schemas.openxmlformats.org/drawingml/2006/main" xmlns:r="http://schemas.openxmlformats.org/officeDocument/2006/relationships" xmlns:p188="http://schemas.microsoft.com/office/powerpoint/2018/8/main">
  <p188:cm id="{F1F536C2-AE87-424B-B91E-F339F669602F}" authorId="{89D52921-85D0-E811-9438-C521B2D10A4D}" created="2022-03-08T00:08:32.591">
    <ac:deMkLst xmlns:ac="http://schemas.microsoft.com/office/drawing/2013/main/command">
      <pc:docMk xmlns:pc="http://schemas.microsoft.com/office/powerpoint/2013/main/command"/>
      <pc:sldMk xmlns:pc="http://schemas.microsoft.com/office/powerpoint/2013/main/command" cId="1652094008" sldId="279"/>
      <ac:grpSpMk id="37" creationId="{EC8B20F3-96E2-4038-A120-083AB8962638}"/>
    </ac:deMkLst>
    <p188:txBody>
      <a:bodyPr/>
      <a:lstStyle/>
      <a:p>
        <a:r>
          <a:rPr lang="ko-KR" altLang="en-US"/>
          <a:t>영상 데이터 압축과 더 작은
영역들로 연속해서 나뉘는 피라미드형
표현을 위해 이용되기도 한다.</a:t>
        </a:r>
      </a:p>
    </p188:txBody>
  </p188:cm>
</p188:cmLst>
</file>

<file path=ppt/comments/modernComment_118_9E9E94B7.xml><?xml version="1.0" encoding="utf-8"?>
<p188:cmLst xmlns:a="http://schemas.openxmlformats.org/drawingml/2006/main" xmlns:r="http://schemas.openxmlformats.org/officeDocument/2006/relationships" xmlns:p188="http://schemas.microsoft.com/office/powerpoint/2018/8/main">
  <p188:cm id="{4A21284F-FC22-4BE2-AF45-00F38BFA4EC2}" authorId="{89D52921-85D0-E811-9438-C521B2D10A4D}" created="2022-03-08T00:33:25.878">
    <ac:deMkLst xmlns:ac="http://schemas.microsoft.com/office/drawing/2013/main/command">
      <pc:docMk xmlns:pc="http://schemas.microsoft.com/office/powerpoint/2013/main/command"/>
      <pc:sldMk xmlns:pc="http://schemas.microsoft.com/office/powerpoint/2013/main/command" cId="2661192887" sldId="280"/>
      <ac:grpSpMk id="31" creationId="{CB47367D-5F4F-41AE-BBB7-BAEDAECDA6EF}"/>
    </ac:deMkLst>
    <p188:txBody>
      <a:bodyPr/>
      <a:lstStyle/>
      <a:p>
        <a:r>
          <a:rPr lang="ko-KR" altLang="en-US"/>
          <a:t>그림 1은 웨이블릿의 형태들이고
그림 2는 2차원 영상을 웨이블릿 변환한 예시다.
2차원 영상을 웨이블릿 변환하게 되면 다음과 같은 그림에 1개의 근사값과 3개의 세부값(수평 세부값, 수직 세부값, 대각 세부값)으로 분해된 값이 나온다.
예를들어 400x400 이미지를 2개의 스케일로 분해하면 200x200 근사값 이미지와 3개의 세부값 이미지를 얻게 되고, 다음 단계에선 100x100의 근사값 이미지와 3개의 세부값 이미지로 분해되는 것이다.</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E024E6-3E09-42DC-BB27-160646E21583}" type="datetimeFigureOut">
              <a:rPr lang="ko-KR" altLang="en-US" smtClean="0"/>
              <a:t>2022-03-11</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4BEED5-0A80-44E1-B68B-6AFB653D30EE}" type="slidenum">
              <a:rPr lang="ko-KR" altLang="en-US" smtClean="0"/>
              <a:t>‹#›</a:t>
            </a:fld>
            <a:endParaRPr lang="ko-KR" altLang="en-US"/>
          </a:p>
        </p:txBody>
      </p:sp>
    </p:spTree>
    <p:extLst>
      <p:ext uri="{BB962C8B-B14F-4D97-AF65-F5344CB8AC3E}">
        <p14:creationId xmlns:p14="http://schemas.microsoft.com/office/powerpoint/2010/main" val="1653273953"/>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800" dirty="0">
                <a:effectLst/>
                <a:latin typeface="Malgun Gothic" panose="020B0503020000020004" pitchFamily="50" charset="-127"/>
                <a:ea typeface="Malgun Gothic" panose="020B0503020000020004" pitchFamily="50" charset="-127"/>
              </a:rPr>
              <a:t>[</a:t>
            </a:r>
            <a:r>
              <a:rPr lang="ko-KR" altLang="en-US" sz="1800" dirty="0">
                <a:effectLst/>
                <a:latin typeface="Malgun Gothic" panose="020B0503020000020004" pitchFamily="50" charset="-127"/>
                <a:ea typeface="Malgun Gothic" panose="020B0503020000020004" pitchFamily="50" charset="-127"/>
              </a:rPr>
              <a:t>디지털 영상</a:t>
            </a:r>
            <a:r>
              <a:rPr lang="en-US" altLang="ko-KR" sz="1800" dirty="0">
                <a:effectLst/>
                <a:latin typeface="Malgun Gothic" panose="020B0503020000020004" pitchFamily="50" charset="-127"/>
                <a:ea typeface="Malgun Gothic" panose="020B0503020000020004" pitchFamily="50" charset="-127"/>
              </a:rPr>
              <a:t>]</a:t>
            </a:r>
          </a:p>
          <a:p>
            <a:r>
              <a:rPr lang="ko-KR" altLang="en-US" sz="1800" dirty="0">
                <a:effectLst/>
                <a:latin typeface="Malgun Gothic" panose="020B0503020000020004" pitchFamily="50" charset="-127"/>
                <a:ea typeface="Malgun Gothic" panose="020B0503020000020004" pitchFamily="50" charset="-127"/>
              </a:rPr>
              <a:t>여기서</a:t>
            </a:r>
            <a:r>
              <a:rPr lang="en-US" altLang="ko-KR" sz="1800" dirty="0">
                <a:effectLst/>
                <a:latin typeface="Malgun Gothic" panose="020B0503020000020004" pitchFamily="50" charset="-127"/>
                <a:ea typeface="Malgun Gothic" panose="020B0503020000020004" pitchFamily="50" charset="-127"/>
              </a:rPr>
              <a:t>, x</a:t>
            </a:r>
            <a:r>
              <a:rPr lang="ko-KR" altLang="en-US" sz="1800" dirty="0">
                <a:effectLst/>
                <a:latin typeface="Malgun Gothic" panose="020B0503020000020004" pitchFamily="50" charset="-127"/>
                <a:ea typeface="Malgun Gothic" panose="020B0503020000020004" pitchFamily="50" charset="-127"/>
              </a:rPr>
              <a:t>와 </a:t>
            </a:r>
            <a:r>
              <a:rPr lang="en-US" altLang="ko-KR" sz="1800" dirty="0">
                <a:effectLst/>
                <a:latin typeface="Malgun Gothic" panose="020B0503020000020004" pitchFamily="50" charset="-127"/>
                <a:ea typeface="Malgun Gothic" panose="020B0503020000020004" pitchFamily="50" charset="-127"/>
              </a:rPr>
              <a:t>y</a:t>
            </a:r>
            <a:r>
              <a:rPr lang="ko-KR" altLang="en-US" sz="1800" dirty="0">
                <a:effectLst/>
                <a:latin typeface="Malgun Gothic" panose="020B0503020000020004" pitchFamily="50" charset="-127"/>
                <a:ea typeface="Malgun Gothic" panose="020B0503020000020004" pitchFamily="50" charset="-127"/>
              </a:rPr>
              <a:t>는 공간</a:t>
            </a:r>
            <a:r>
              <a:rPr lang="en-US" altLang="ko-KR" sz="1800" dirty="0">
                <a:effectLst/>
                <a:latin typeface="Malgun Gothic" panose="020B0503020000020004" pitchFamily="50" charset="-127"/>
                <a:ea typeface="Malgun Gothic" panose="020B0503020000020004" pitchFamily="50" charset="-127"/>
              </a:rPr>
              <a:t>(</a:t>
            </a:r>
            <a:r>
              <a:rPr lang="ko-KR" altLang="en-US" sz="1800" dirty="0">
                <a:effectLst/>
                <a:latin typeface="Malgun Gothic" panose="020B0503020000020004" pitchFamily="50" charset="-127"/>
                <a:ea typeface="Malgun Gothic" panose="020B0503020000020004" pitchFamily="50" charset="-127"/>
              </a:rPr>
              <a:t>평면</a:t>
            </a:r>
            <a:r>
              <a:rPr lang="en-US" altLang="ko-KR" sz="1800" dirty="0">
                <a:effectLst/>
                <a:latin typeface="Malgun Gothic" panose="020B0503020000020004" pitchFamily="50" charset="-127"/>
                <a:ea typeface="Malgun Gothic" panose="020B0503020000020004" pitchFamily="50" charset="-127"/>
              </a:rPr>
              <a:t>) </a:t>
            </a:r>
            <a:r>
              <a:rPr lang="ko-KR" altLang="en-US" sz="1800" dirty="0">
                <a:effectLst/>
                <a:latin typeface="Malgun Gothic" panose="020B0503020000020004" pitchFamily="50" charset="-127"/>
                <a:ea typeface="Malgun Gothic" panose="020B0503020000020004" pitchFamily="50" charset="-127"/>
              </a:rPr>
              <a:t>좌표 </a:t>
            </a:r>
            <a:r>
              <a:rPr lang="en-US" altLang="ko-KR" sz="1800" dirty="0">
                <a:effectLst/>
                <a:latin typeface="Malgun Gothic" panose="020B0503020000020004" pitchFamily="50" charset="-127"/>
                <a:ea typeface="Malgun Gothic" panose="020B0503020000020004" pitchFamily="50" charset="-127"/>
              </a:rPr>
              <a:t>/ (x, y)</a:t>
            </a:r>
            <a:r>
              <a:rPr lang="ko-KR" altLang="en-US" sz="1800" dirty="0">
                <a:effectLst/>
                <a:latin typeface="Malgun Gothic" panose="020B0503020000020004" pitchFamily="50" charset="-127"/>
                <a:ea typeface="Malgun Gothic" panose="020B0503020000020004" pitchFamily="50" charset="-127"/>
              </a:rPr>
              <a:t>에서의 </a:t>
            </a:r>
            <a:r>
              <a:rPr lang="en-US" altLang="ko-KR" sz="1800" dirty="0">
                <a:effectLst/>
                <a:latin typeface="Malgun Gothic" panose="020B0503020000020004" pitchFamily="50" charset="-127"/>
                <a:ea typeface="Malgun Gothic" panose="020B0503020000020004" pitchFamily="50" charset="-127"/>
              </a:rPr>
              <a:t>f</a:t>
            </a:r>
            <a:r>
              <a:rPr lang="ko-KR" altLang="en-US" sz="1800" dirty="0">
                <a:effectLst/>
                <a:latin typeface="Malgun Gothic" panose="020B0503020000020004" pitchFamily="50" charset="-127"/>
                <a:ea typeface="Malgun Gothic" panose="020B0503020000020004" pitchFamily="50" charset="-127"/>
              </a:rPr>
              <a:t>의 진폭이 그 점에서의 영상의 밝기</a:t>
            </a:r>
            <a:r>
              <a:rPr lang="en-US" altLang="ko-KR" sz="1800" dirty="0">
                <a:effectLst/>
                <a:latin typeface="Malgun Gothic" panose="020B0503020000020004" pitchFamily="50" charset="-127"/>
                <a:ea typeface="Malgun Gothic" panose="020B0503020000020004" pitchFamily="50" charset="-127"/>
              </a:rPr>
              <a:t>(intensity) </a:t>
            </a:r>
            <a:r>
              <a:rPr lang="ko-KR" altLang="en-US" sz="1800" dirty="0">
                <a:effectLst/>
                <a:latin typeface="Malgun Gothic" panose="020B0503020000020004" pitchFamily="50" charset="-127"/>
                <a:ea typeface="Malgun Gothic" panose="020B0503020000020004" pitchFamily="50" charset="-127"/>
              </a:rPr>
              <a:t>또는 그레이 레벨이라고 불린다</a:t>
            </a:r>
            <a:r>
              <a:rPr lang="en-US" altLang="ko-KR" sz="1800" dirty="0">
                <a:effectLst/>
                <a:latin typeface="Malgun Gothic" panose="020B0503020000020004" pitchFamily="50" charset="-127"/>
                <a:ea typeface="Malgun Gothic" panose="020B0503020000020004" pitchFamily="50" charset="-127"/>
              </a:rPr>
              <a:t>.</a:t>
            </a:r>
          </a:p>
          <a:p>
            <a:endParaRPr lang="en-US" altLang="ko-KR" sz="1800" dirty="0">
              <a:effectLst/>
              <a:latin typeface="Malgun Gothic" panose="020B0503020000020004" pitchFamily="50" charset="-127"/>
              <a:ea typeface="Malgun Gothic" panose="020B0503020000020004" pitchFamily="50" charset="-127"/>
            </a:endParaRPr>
          </a:p>
          <a:p>
            <a:r>
              <a:rPr lang="en-US" altLang="ko-KR" sz="1800" dirty="0">
                <a:effectLst/>
                <a:latin typeface="Malgun Gothic" panose="020B0503020000020004" pitchFamily="50" charset="-127"/>
                <a:ea typeface="Malgun Gothic" panose="020B0503020000020004" pitchFamily="50" charset="-127"/>
              </a:rPr>
              <a:t>[</a:t>
            </a:r>
            <a:r>
              <a:rPr lang="ko-KR" altLang="en-US" sz="1800" dirty="0">
                <a:effectLst/>
                <a:latin typeface="Malgun Gothic" panose="020B0503020000020004" pitchFamily="50" charset="-127"/>
                <a:ea typeface="Malgun Gothic" panose="020B0503020000020004" pitchFamily="50" charset="-127"/>
              </a:rPr>
              <a:t>디지털 영상 요소</a:t>
            </a:r>
            <a:r>
              <a:rPr lang="en-US" altLang="ko-KR" sz="1800" dirty="0">
                <a:effectLst/>
                <a:latin typeface="Malgun Gothic" panose="020B0503020000020004" pitchFamily="50" charset="-127"/>
                <a:ea typeface="Malgun Gothic" panose="020B0503020000020004" pitchFamily="50" charset="-127"/>
              </a:rPr>
              <a:t>]</a:t>
            </a:r>
          </a:p>
          <a:p>
            <a:r>
              <a:rPr lang="ko-KR" altLang="en-US" sz="1800" dirty="0">
                <a:effectLst/>
                <a:latin typeface="Malgun Gothic" panose="020B0503020000020004" pitchFamily="50" charset="-127"/>
                <a:ea typeface="Malgun Gothic" panose="020B0503020000020004" pitchFamily="50" charset="-127"/>
              </a:rPr>
              <a:t>이 요소들은 화소</a:t>
            </a:r>
            <a:r>
              <a:rPr lang="en-US" altLang="ko-KR" sz="1800" dirty="0">
                <a:effectLst/>
                <a:latin typeface="Malgun Gothic" panose="020B0503020000020004" pitchFamily="50" charset="-127"/>
                <a:ea typeface="Malgun Gothic" panose="020B0503020000020004" pitchFamily="50" charset="-127"/>
              </a:rPr>
              <a:t>(pixel, picture / image element)</a:t>
            </a:r>
            <a:r>
              <a:rPr lang="ko-KR" altLang="en-US" sz="1800" dirty="0">
                <a:effectLst/>
                <a:latin typeface="Malgun Gothic" panose="020B0503020000020004" pitchFamily="50" charset="-127"/>
                <a:ea typeface="Malgun Gothic" panose="020B0503020000020004" pitchFamily="50" charset="-127"/>
              </a:rPr>
              <a:t>라고 부른다</a:t>
            </a:r>
            <a:r>
              <a:rPr lang="en-US" altLang="ko-KR" sz="1800" dirty="0">
                <a:effectLst/>
                <a:latin typeface="Malgun Gothic" panose="020B0503020000020004" pitchFamily="50" charset="-127"/>
                <a:ea typeface="Malgun Gothic" panose="020B0503020000020004" pitchFamily="50" charset="-127"/>
              </a:rPr>
              <a:t>.</a:t>
            </a:r>
            <a:endParaRPr lang="ko-KR" altLang="en-US" sz="1800" dirty="0">
              <a:effectLst/>
              <a:latin typeface="Arial" panose="020B0604020202020204" pitchFamily="34" charset="0"/>
            </a:endParaRPr>
          </a:p>
          <a:p>
            <a:endParaRPr lang="en-US" altLang="ko-KR" dirty="0"/>
          </a:p>
          <a:p>
            <a:endParaRPr lang="ko-KR" altLang="en-US" dirty="0"/>
          </a:p>
        </p:txBody>
      </p:sp>
      <p:sp>
        <p:nvSpPr>
          <p:cNvPr id="4" name="슬라이드 번호 개체 틀 3"/>
          <p:cNvSpPr>
            <a:spLocks noGrp="1"/>
          </p:cNvSpPr>
          <p:nvPr>
            <p:ph type="sldNum" sz="quarter" idx="5"/>
          </p:nvPr>
        </p:nvSpPr>
        <p:spPr/>
        <p:txBody>
          <a:bodyPr/>
          <a:lstStyle/>
          <a:p>
            <a:fld id="{114BEED5-0A80-44E1-B68B-6AFB653D30EE}" type="slidenum">
              <a:rPr lang="ko-KR" altLang="en-US" smtClean="0"/>
              <a:t>4</a:t>
            </a:fld>
            <a:endParaRPr lang="ko-KR" altLang="en-US"/>
          </a:p>
        </p:txBody>
      </p:sp>
    </p:spTree>
    <p:extLst>
      <p:ext uri="{BB962C8B-B14F-4D97-AF65-F5344CB8AC3E}">
        <p14:creationId xmlns:p14="http://schemas.microsoft.com/office/powerpoint/2010/main" val="11387672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400" dirty="0">
                <a:effectLst/>
                <a:latin typeface="Malgun Gothic" panose="020B0503020000020004" pitchFamily="50" charset="-127"/>
                <a:ea typeface="Malgun Gothic" panose="020B0503020000020004" pitchFamily="50" charset="-127"/>
              </a:rPr>
              <a:t>[</a:t>
            </a:r>
            <a:r>
              <a:rPr lang="ko-KR" altLang="en-US" sz="1400" dirty="0">
                <a:latin typeface="Malgun Gothic" panose="020B0503020000020004" pitchFamily="50" charset="-127"/>
                <a:ea typeface="Malgun Gothic" panose="020B0503020000020004" pitchFamily="50" charset="-127"/>
              </a:rPr>
              <a:t>압축</a:t>
            </a:r>
            <a:r>
              <a:rPr lang="en-US" altLang="ko-KR" sz="1400" dirty="0">
                <a:latin typeface="Malgun Gothic" panose="020B0503020000020004" pitchFamily="50" charset="-127"/>
                <a:ea typeface="Malgun Gothic" panose="020B0503020000020004" pitchFamily="50" charset="-127"/>
              </a:rPr>
              <a:t>]</a:t>
            </a:r>
            <a:endParaRPr lang="en-US" altLang="ko-KR" sz="1400" dirty="0">
              <a:effectLst/>
              <a:latin typeface="Malgun Gothic" panose="020B0503020000020004" pitchFamily="50" charset="-127"/>
              <a:ea typeface="Malgun Gothic" panose="020B0503020000020004" pitchFamily="50" charset="-127"/>
            </a:endParaRPr>
          </a:p>
          <a:p>
            <a:r>
              <a:rPr lang="ko-KR" altLang="en-US" sz="1400" dirty="0">
                <a:effectLst/>
                <a:latin typeface="Malgun Gothic" panose="020B0503020000020004" pitchFamily="50" charset="-127"/>
                <a:ea typeface="Malgun Gothic" panose="020B0503020000020004" pitchFamily="50" charset="-127"/>
              </a:rPr>
              <a:t>영상 데이터 압축과 더 </a:t>
            </a:r>
            <a:r>
              <a:rPr lang="ko-KR" altLang="en-US" sz="1400" dirty="0" err="1">
                <a:effectLst/>
                <a:latin typeface="Malgun Gothic" panose="020B0503020000020004" pitchFamily="50" charset="-127"/>
                <a:ea typeface="Malgun Gothic" panose="020B0503020000020004" pitchFamily="50" charset="-127"/>
              </a:rPr>
              <a:t>작은영역들로</a:t>
            </a:r>
            <a:r>
              <a:rPr lang="ko-KR" altLang="en-US" sz="1400" dirty="0">
                <a:effectLst/>
                <a:latin typeface="Malgun Gothic" panose="020B0503020000020004" pitchFamily="50" charset="-127"/>
                <a:ea typeface="Malgun Gothic" panose="020B0503020000020004" pitchFamily="50" charset="-127"/>
              </a:rPr>
              <a:t> 연속해서 나뉘는 피라미드형 표현을 위해 이용되기도 한다</a:t>
            </a:r>
            <a:r>
              <a:rPr lang="en-US" altLang="ko-KR" sz="1400" dirty="0">
                <a:effectLst/>
                <a:latin typeface="Malgun Gothic" panose="020B0503020000020004" pitchFamily="50" charset="-127"/>
                <a:ea typeface="Malgun Gothic" panose="020B0503020000020004" pitchFamily="50" charset="-127"/>
              </a:rPr>
              <a:t>.</a:t>
            </a:r>
            <a:endParaRPr lang="ko-KR" altLang="en-US" sz="1400" dirty="0">
              <a:effectLst/>
              <a:latin typeface="Arial" panose="020B0604020202020204" pitchFamily="34" charset="0"/>
            </a:endParaRPr>
          </a:p>
        </p:txBody>
      </p:sp>
      <p:sp>
        <p:nvSpPr>
          <p:cNvPr id="4" name="슬라이드 번호 개체 틀 3"/>
          <p:cNvSpPr>
            <a:spLocks noGrp="1"/>
          </p:cNvSpPr>
          <p:nvPr>
            <p:ph type="sldNum" sz="quarter" idx="5"/>
          </p:nvPr>
        </p:nvSpPr>
        <p:spPr/>
        <p:txBody>
          <a:bodyPr/>
          <a:lstStyle/>
          <a:p>
            <a:fld id="{114BEED5-0A80-44E1-B68B-6AFB653D30EE}" type="slidenum">
              <a:rPr lang="ko-KR" altLang="en-US" smtClean="0"/>
              <a:t>15</a:t>
            </a:fld>
            <a:endParaRPr lang="ko-KR" altLang="en-US"/>
          </a:p>
        </p:txBody>
      </p:sp>
    </p:spTree>
    <p:extLst>
      <p:ext uri="{BB962C8B-B14F-4D97-AF65-F5344CB8AC3E}">
        <p14:creationId xmlns:p14="http://schemas.microsoft.com/office/powerpoint/2010/main" val="5421537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400" dirty="0">
                <a:effectLst/>
                <a:latin typeface="Malgun Gothic" panose="020B0503020000020004" pitchFamily="50" charset="-127"/>
                <a:ea typeface="Malgun Gothic" panose="020B0503020000020004" pitchFamily="50" charset="-127"/>
              </a:rPr>
              <a:t>[</a:t>
            </a:r>
            <a:r>
              <a:rPr lang="ko-KR" altLang="en-US" sz="1400" dirty="0">
                <a:effectLst/>
                <a:latin typeface="Malgun Gothic" panose="020B0503020000020004" pitchFamily="50" charset="-127"/>
                <a:ea typeface="Malgun Gothic" panose="020B0503020000020004" pitchFamily="50" charset="-127"/>
              </a:rPr>
              <a:t>분할</a:t>
            </a:r>
            <a:r>
              <a:rPr lang="en-US" altLang="ko-KR" sz="1400" dirty="0">
                <a:effectLst/>
                <a:latin typeface="Malgun Gothic" panose="020B0503020000020004" pitchFamily="50" charset="-127"/>
                <a:ea typeface="Malgun Gothic" panose="020B0503020000020004" pitchFamily="50" charset="-127"/>
              </a:rPr>
              <a:t>]</a:t>
            </a:r>
          </a:p>
          <a:p>
            <a:r>
              <a:rPr lang="ko-KR" altLang="en-US" sz="1400" dirty="0">
                <a:effectLst/>
                <a:latin typeface="Malgun Gothic" panose="020B0503020000020004" pitchFamily="50" charset="-127"/>
                <a:ea typeface="Malgun Gothic" panose="020B0503020000020004" pitchFamily="50" charset="-127"/>
              </a:rPr>
              <a:t>일반적으로</a:t>
            </a:r>
            <a:r>
              <a:rPr lang="en-US" altLang="ko-KR" sz="1400" dirty="0">
                <a:effectLst/>
                <a:latin typeface="Malgun Gothic" panose="020B0503020000020004" pitchFamily="50" charset="-127"/>
                <a:ea typeface="Malgun Gothic" panose="020B0503020000020004" pitchFamily="50" charset="-127"/>
              </a:rPr>
              <a:t>, </a:t>
            </a:r>
            <a:r>
              <a:rPr lang="ko-KR" altLang="en-US" sz="1400" dirty="0">
                <a:effectLst/>
                <a:latin typeface="Malgun Gothic" panose="020B0503020000020004" pitchFamily="50" charset="-127"/>
                <a:ea typeface="Malgun Gothic" panose="020B0503020000020004" pitchFamily="50" charset="-127"/>
              </a:rPr>
              <a:t>자동 분할은 디지털 영상 처리에서 가장 어려운 작업 중 하나이며 또한 성능에 있어서 중요한 작업이다</a:t>
            </a:r>
            <a:r>
              <a:rPr lang="en-US" altLang="ko-KR" sz="1400" dirty="0">
                <a:effectLst/>
                <a:latin typeface="Malgun Gothic" panose="020B0503020000020004" pitchFamily="50" charset="-127"/>
                <a:ea typeface="Malgun Gothic" panose="020B0503020000020004" pitchFamily="50" charset="-127"/>
              </a:rPr>
              <a:t>.</a:t>
            </a:r>
            <a:endParaRPr lang="ko-KR" altLang="en-US" sz="1400" dirty="0">
              <a:effectLst/>
              <a:latin typeface="Arial" panose="020B0604020202020204" pitchFamily="34" charset="0"/>
            </a:endParaRPr>
          </a:p>
          <a:p>
            <a:endParaRPr lang="en-US" altLang="ko-KR" sz="1400" dirty="0">
              <a:effectLst/>
              <a:latin typeface="Malgun Gothic" panose="020B0503020000020004" pitchFamily="50" charset="-127"/>
              <a:ea typeface="Malgun Gothic" panose="020B0503020000020004" pitchFamily="50" charset="-127"/>
            </a:endParaRPr>
          </a:p>
          <a:p>
            <a:endParaRPr lang="en-US" altLang="ko-KR" sz="1400" dirty="0">
              <a:latin typeface="Malgun Gothic" panose="020B0503020000020004" pitchFamily="50" charset="-127"/>
              <a:ea typeface="Malgun Gothic" panose="020B0503020000020004" pitchFamily="50" charset="-127"/>
            </a:endParaRPr>
          </a:p>
          <a:p>
            <a:r>
              <a:rPr lang="en-US" altLang="ko-KR" sz="1400" dirty="0">
                <a:effectLst/>
                <a:latin typeface="Malgun Gothic" panose="020B0503020000020004" pitchFamily="50" charset="-127"/>
                <a:ea typeface="Malgun Gothic" panose="020B0503020000020004" pitchFamily="50" charset="-127"/>
              </a:rPr>
              <a:t>[</a:t>
            </a:r>
            <a:r>
              <a:rPr lang="ko-KR" altLang="en-US" sz="1400" dirty="0">
                <a:effectLst/>
                <a:latin typeface="Malgun Gothic" panose="020B0503020000020004" pitchFamily="50" charset="-127"/>
                <a:ea typeface="Malgun Gothic" panose="020B0503020000020004" pitchFamily="50" charset="-127"/>
              </a:rPr>
              <a:t>표현과 묘사</a:t>
            </a:r>
            <a:r>
              <a:rPr lang="en-US" altLang="ko-KR" sz="1400" dirty="0">
                <a:effectLst/>
                <a:latin typeface="Malgun Gothic" panose="020B0503020000020004" pitchFamily="50" charset="-127"/>
                <a:ea typeface="Malgun Gothic" panose="020B0503020000020004" pitchFamily="50" charset="-127"/>
              </a:rPr>
              <a:t>]</a:t>
            </a:r>
          </a:p>
          <a:p>
            <a:r>
              <a:rPr lang="ko-KR" altLang="en-US" sz="1400" dirty="0">
                <a:effectLst/>
                <a:latin typeface="Malgun Gothic" panose="020B0503020000020004" pitchFamily="50" charset="-127"/>
                <a:ea typeface="Malgun Gothic" panose="020B0503020000020004" pitchFamily="50" charset="-127"/>
              </a:rPr>
              <a:t>영역의 경계</a:t>
            </a:r>
            <a:r>
              <a:rPr lang="en-US" altLang="ko-KR" sz="1400" dirty="0">
                <a:effectLst/>
                <a:latin typeface="Malgun Gothic" panose="020B0503020000020004" pitchFamily="50" charset="-127"/>
                <a:ea typeface="Malgun Gothic" panose="020B0503020000020004" pitchFamily="50" charset="-127"/>
              </a:rPr>
              <a:t>(</a:t>
            </a:r>
            <a:r>
              <a:rPr lang="ko-KR" altLang="en-US" sz="1400" dirty="0">
                <a:effectLst/>
                <a:latin typeface="Malgun Gothic" panose="020B0503020000020004" pitchFamily="50" charset="-127"/>
                <a:ea typeface="Malgun Gothic" panose="020B0503020000020004" pitchFamily="50" charset="-127"/>
              </a:rPr>
              <a:t>한 영상 영역을 다른 것으로부터 분리하는 화소 집합</a:t>
            </a:r>
            <a:r>
              <a:rPr lang="en-US" altLang="ko-KR" sz="1400" dirty="0">
                <a:effectLst/>
                <a:latin typeface="Malgun Gothic" panose="020B0503020000020004" pitchFamily="50" charset="-127"/>
                <a:ea typeface="Malgun Gothic" panose="020B0503020000020004" pitchFamily="50" charset="-127"/>
              </a:rPr>
              <a:t>) </a:t>
            </a:r>
            <a:r>
              <a:rPr lang="ko-KR" altLang="en-US" sz="1400" dirty="0">
                <a:effectLst/>
                <a:latin typeface="Malgun Gothic" panose="020B0503020000020004" pitchFamily="50" charset="-127"/>
                <a:ea typeface="Malgun Gothic" panose="020B0503020000020004" pitchFamily="50" charset="-127"/>
              </a:rPr>
              <a:t>또는 영역의 모든 점들을 구성하는 비 가공 화소 데이터인 분할 단계의 출력 다음에 온다</a:t>
            </a:r>
            <a:r>
              <a:rPr lang="en-US" altLang="ko-KR" sz="1400" dirty="0">
                <a:effectLst/>
                <a:latin typeface="Malgun Gothic" panose="020B0503020000020004" pitchFamily="50" charset="-127"/>
                <a:ea typeface="Malgun Gothic" panose="020B0503020000020004" pitchFamily="50" charset="-127"/>
              </a:rPr>
              <a:t>.</a:t>
            </a:r>
            <a:br>
              <a:rPr lang="en-US" altLang="ko-KR" sz="1400" dirty="0">
                <a:effectLst/>
                <a:latin typeface="Malgun Gothic" panose="020B0503020000020004" pitchFamily="50" charset="-127"/>
                <a:ea typeface="Malgun Gothic" panose="020B0503020000020004" pitchFamily="50" charset="-127"/>
              </a:rPr>
            </a:br>
            <a:r>
              <a:rPr lang="ko-KR" altLang="en-US" sz="1400" dirty="0">
                <a:effectLst/>
                <a:latin typeface="Malgun Gothic" panose="020B0503020000020004" pitchFamily="50" charset="-127"/>
                <a:ea typeface="Malgun Gothic" panose="020B0503020000020004" pitchFamily="50" charset="-127"/>
              </a:rPr>
              <a:t>둘 다</a:t>
            </a:r>
            <a:r>
              <a:rPr lang="en-US" altLang="ko-KR" sz="1400" dirty="0">
                <a:effectLst/>
                <a:latin typeface="Malgun Gothic" panose="020B0503020000020004" pitchFamily="50" charset="-127"/>
                <a:ea typeface="Malgun Gothic" panose="020B0503020000020004" pitchFamily="50" charset="-127"/>
              </a:rPr>
              <a:t>, </a:t>
            </a:r>
            <a:r>
              <a:rPr lang="ko-KR" altLang="en-US" sz="1400" dirty="0">
                <a:effectLst/>
                <a:latin typeface="Malgun Gothic" panose="020B0503020000020004" pitchFamily="50" charset="-127"/>
                <a:ea typeface="Malgun Gothic" panose="020B0503020000020004" pitchFamily="50" charset="-127"/>
              </a:rPr>
              <a:t>데이터를 컴퓨터 처리에 적합한 형태로 바꿔야 한다</a:t>
            </a:r>
            <a:r>
              <a:rPr lang="en-US" altLang="ko-KR" sz="1400" dirty="0">
                <a:effectLst/>
                <a:latin typeface="Malgun Gothic" panose="020B0503020000020004" pitchFamily="50" charset="-127"/>
                <a:ea typeface="Malgun Gothic" panose="020B0503020000020004" pitchFamily="50" charset="-127"/>
              </a:rPr>
              <a:t>.</a:t>
            </a:r>
            <a:br>
              <a:rPr lang="en-US" altLang="ko-KR" sz="1400" dirty="0">
                <a:effectLst/>
                <a:latin typeface="Malgun Gothic" panose="020B0503020000020004" pitchFamily="50" charset="-127"/>
                <a:ea typeface="Malgun Gothic" panose="020B0503020000020004" pitchFamily="50" charset="-127"/>
              </a:rPr>
            </a:br>
            <a:r>
              <a:rPr lang="ko-KR" altLang="en-US" sz="1400" dirty="0">
                <a:effectLst/>
                <a:latin typeface="Malgun Gothic" panose="020B0503020000020004" pitchFamily="50" charset="-127"/>
                <a:ea typeface="Malgun Gothic" panose="020B0503020000020004" pitchFamily="50" charset="-127"/>
              </a:rPr>
              <a:t>데이터가 경계로 표시될지</a:t>
            </a:r>
            <a:r>
              <a:rPr lang="en-US" altLang="ko-KR" sz="1400" dirty="0">
                <a:effectLst/>
                <a:latin typeface="Malgun Gothic" panose="020B0503020000020004" pitchFamily="50" charset="-127"/>
                <a:ea typeface="Malgun Gothic" panose="020B0503020000020004" pitchFamily="50" charset="-127"/>
              </a:rPr>
              <a:t>, </a:t>
            </a:r>
            <a:r>
              <a:rPr lang="ko-KR" altLang="en-US" sz="1400" dirty="0">
                <a:effectLst/>
                <a:latin typeface="Malgun Gothic" panose="020B0503020000020004" pitchFamily="50" charset="-127"/>
                <a:ea typeface="Malgun Gothic" panose="020B0503020000020004" pitchFamily="50" charset="-127"/>
              </a:rPr>
              <a:t>완전한 영역으로 표현되어야 하는지를 정해야 한다</a:t>
            </a:r>
            <a:r>
              <a:rPr lang="en-US" altLang="ko-KR" sz="1400" dirty="0">
                <a:effectLst/>
                <a:latin typeface="Malgun Gothic" panose="020B0503020000020004" pitchFamily="50" charset="-127"/>
                <a:ea typeface="Malgun Gothic" panose="020B0503020000020004" pitchFamily="50" charset="-127"/>
              </a:rPr>
              <a:t>.</a:t>
            </a:r>
            <a:br>
              <a:rPr lang="en-US" altLang="ko-KR" sz="1400" dirty="0">
                <a:effectLst/>
                <a:latin typeface="Malgun Gothic" panose="020B0503020000020004" pitchFamily="50" charset="-127"/>
                <a:ea typeface="Malgun Gothic" panose="020B0503020000020004" pitchFamily="50" charset="-127"/>
              </a:rPr>
            </a:br>
            <a:r>
              <a:rPr lang="ko-KR" altLang="en-US" sz="1400" dirty="0">
                <a:effectLst/>
                <a:latin typeface="Malgun Gothic" panose="020B0503020000020004" pitchFamily="50" charset="-127"/>
                <a:ea typeface="Malgun Gothic" panose="020B0503020000020004" pitchFamily="50" charset="-127"/>
              </a:rPr>
              <a:t>경계 표현은 코너와 </a:t>
            </a:r>
            <a:r>
              <a:rPr lang="ko-KR" altLang="en-US" sz="1400" dirty="0" err="1">
                <a:effectLst/>
                <a:latin typeface="Malgun Gothic" panose="020B0503020000020004" pitchFamily="50" charset="-127"/>
                <a:ea typeface="Malgun Gothic" panose="020B0503020000020004" pitchFamily="50" charset="-127"/>
              </a:rPr>
              <a:t>변곡</a:t>
            </a:r>
            <a:r>
              <a:rPr lang="ko-KR" altLang="en-US" sz="1400" dirty="0">
                <a:effectLst/>
                <a:latin typeface="Malgun Gothic" panose="020B0503020000020004" pitchFamily="50" charset="-127"/>
                <a:ea typeface="Malgun Gothic" panose="020B0503020000020004" pitchFamily="50" charset="-127"/>
              </a:rPr>
              <a:t> 같은 외부 모양 특징에 초점이 놓일 때 적합하다</a:t>
            </a:r>
            <a:r>
              <a:rPr lang="en-US" altLang="ko-KR" sz="1400" dirty="0">
                <a:effectLst/>
                <a:latin typeface="Malgun Gothic" panose="020B0503020000020004" pitchFamily="50" charset="-127"/>
                <a:ea typeface="Malgun Gothic" panose="020B0503020000020004" pitchFamily="50" charset="-127"/>
              </a:rPr>
              <a:t>.</a:t>
            </a:r>
            <a:br>
              <a:rPr lang="en-US" altLang="ko-KR" sz="1400" dirty="0">
                <a:effectLst/>
                <a:latin typeface="Malgun Gothic" panose="020B0503020000020004" pitchFamily="50" charset="-127"/>
                <a:ea typeface="Malgun Gothic" panose="020B0503020000020004" pitchFamily="50" charset="-127"/>
              </a:rPr>
            </a:br>
            <a:r>
              <a:rPr lang="ko-KR" altLang="en-US" sz="1400" dirty="0">
                <a:effectLst/>
                <a:latin typeface="Malgun Gothic" panose="020B0503020000020004" pitchFamily="50" charset="-127"/>
                <a:ea typeface="Malgun Gothic" panose="020B0503020000020004" pitchFamily="50" charset="-127"/>
              </a:rPr>
              <a:t>영역 표현은 초점이 텍스처나 골격 모양 같은 내부 특성들에 있을 때 적합하다</a:t>
            </a:r>
            <a:r>
              <a:rPr lang="en-US" altLang="ko-KR" sz="1400" dirty="0">
                <a:effectLst/>
                <a:latin typeface="Malgun Gothic" panose="020B0503020000020004" pitchFamily="50" charset="-127"/>
                <a:ea typeface="Malgun Gothic" panose="020B0503020000020004" pitchFamily="50" charset="-127"/>
              </a:rPr>
              <a:t>.</a:t>
            </a:r>
          </a:p>
          <a:p>
            <a:br>
              <a:rPr lang="en-US" altLang="ko-KR" sz="1400" dirty="0">
                <a:effectLst/>
                <a:latin typeface="Malgun Gothic" panose="020B0503020000020004" pitchFamily="50" charset="-127"/>
                <a:ea typeface="Malgun Gothic" panose="020B0503020000020004" pitchFamily="50" charset="-127"/>
              </a:rPr>
            </a:br>
            <a:r>
              <a:rPr lang="ko-KR" altLang="en-US" sz="1400" dirty="0">
                <a:effectLst/>
                <a:latin typeface="Malgun Gothic" panose="020B0503020000020004" pitchFamily="50" charset="-127"/>
                <a:ea typeface="Malgun Gothic" panose="020B0503020000020004" pitchFamily="50" charset="-127"/>
              </a:rPr>
              <a:t>특징 선택이라고도 불리는 묘사는 어떤 정량적 관심 정보가 되거나 할 클래스의 객체들을</a:t>
            </a:r>
            <a:br>
              <a:rPr lang="ko-KR" altLang="en-US" sz="1400" dirty="0">
                <a:effectLst/>
                <a:latin typeface="Malgun Gothic" panose="020B0503020000020004" pitchFamily="50" charset="-127"/>
                <a:ea typeface="Malgun Gothic" panose="020B0503020000020004" pitchFamily="50" charset="-127"/>
              </a:rPr>
            </a:br>
            <a:r>
              <a:rPr lang="ko-KR" altLang="en-US" sz="1400" dirty="0">
                <a:effectLst/>
                <a:latin typeface="Malgun Gothic" panose="020B0503020000020004" pitchFamily="50" charset="-127"/>
                <a:ea typeface="Malgun Gothic" panose="020B0503020000020004" pitchFamily="50" charset="-127"/>
              </a:rPr>
              <a:t>다른 것들을 구별 짓기 위해 필수적인</a:t>
            </a:r>
            <a:r>
              <a:rPr lang="en-US" altLang="ko-KR" sz="1400" dirty="0">
                <a:effectLst/>
                <a:latin typeface="Malgun Gothic" panose="020B0503020000020004" pitchFamily="50" charset="-127"/>
                <a:ea typeface="Malgun Gothic" panose="020B0503020000020004" pitchFamily="50" charset="-127"/>
              </a:rPr>
              <a:t>, </a:t>
            </a:r>
            <a:r>
              <a:rPr lang="ko-KR" altLang="en-US" sz="1400" dirty="0">
                <a:effectLst/>
                <a:latin typeface="Malgun Gothic" panose="020B0503020000020004" pitchFamily="50" charset="-127"/>
                <a:ea typeface="Malgun Gothic" panose="020B0503020000020004" pitchFamily="50" charset="-127"/>
              </a:rPr>
              <a:t>속성들을 추출하는 것을 다룬다</a:t>
            </a:r>
            <a:r>
              <a:rPr lang="en-US" altLang="ko-KR" sz="1400" dirty="0">
                <a:effectLst/>
                <a:latin typeface="Malgun Gothic" panose="020B0503020000020004" pitchFamily="50" charset="-127"/>
                <a:ea typeface="Malgun Gothic" panose="020B0503020000020004" pitchFamily="50" charset="-127"/>
              </a:rPr>
              <a:t>.</a:t>
            </a:r>
            <a:endParaRPr lang="ko-KR" altLang="en-US" sz="1400" dirty="0">
              <a:effectLst/>
              <a:latin typeface="Arial" panose="020B0604020202020204" pitchFamily="34" charset="0"/>
            </a:endParaRPr>
          </a:p>
          <a:p>
            <a:endParaRPr lang="ko-KR" altLang="en-US" sz="1050" dirty="0"/>
          </a:p>
        </p:txBody>
      </p:sp>
      <p:sp>
        <p:nvSpPr>
          <p:cNvPr id="4" name="슬라이드 번호 개체 틀 3"/>
          <p:cNvSpPr>
            <a:spLocks noGrp="1"/>
          </p:cNvSpPr>
          <p:nvPr>
            <p:ph type="sldNum" sz="quarter" idx="5"/>
          </p:nvPr>
        </p:nvSpPr>
        <p:spPr/>
        <p:txBody>
          <a:bodyPr/>
          <a:lstStyle/>
          <a:p>
            <a:fld id="{114BEED5-0A80-44E1-B68B-6AFB653D30EE}" type="slidenum">
              <a:rPr lang="ko-KR" altLang="en-US" smtClean="0"/>
              <a:t>16</a:t>
            </a:fld>
            <a:endParaRPr lang="ko-KR" altLang="en-US"/>
          </a:p>
        </p:txBody>
      </p:sp>
    </p:spTree>
    <p:extLst>
      <p:ext uri="{BB962C8B-B14F-4D97-AF65-F5344CB8AC3E}">
        <p14:creationId xmlns:p14="http://schemas.microsoft.com/office/powerpoint/2010/main" val="39818153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effectLst/>
                <a:latin typeface="Malgun Gothic" panose="020B0503020000020004" pitchFamily="50" charset="-127"/>
                <a:ea typeface="Malgun Gothic" panose="020B0503020000020004" pitchFamily="50" charset="-127"/>
              </a:rPr>
              <a:t>[</a:t>
            </a:r>
            <a:r>
              <a:rPr lang="ko-KR" altLang="en-US" dirty="0">
                <a:effectLst/>
                <a:latin typeface="Malgun Gothic" panose="020B0503020000020004" pitchFamily="50" charset="-127"/>
                <a:ea typeface="Malgun Gothic" panose="020B0503020000020004" pitchFamily="50" charset="-127"/>
              </a:rPr>
              <a:t>영상 처리 전용 하드웨어</a:t>
            </a:r>
            <a:r>
              <a:rPr lang="en-US" altLang="ko-KR" dirty="0">
                <a:effectLst/>
                <a:latin typeface="Malgun Gothic" panose="020B0503020000020004" pitchFamily="50" charset="-127"/>
                <a:ea typeface="Malgun Gothic" panose="020B0503020000020004" pitchFamily="50" charset="-127"/>
              </a:rPr>
              <a:t>]</a:t>
            </a:r>
          </a:p>
          <a:p>
            <a:r>
              <a:rPr lang="ko-KR" altLang="en-US" dirty="0">
                <a:effectLst/>
                <a:latin typeface="Malgun Gothic" panose="020B0503020000020004" pitchFamily="50" charset="-127"/>
                <a:ea typeface="Malgun Gothic" panose="020B0503020000020004" pitchFamily="50" charset="-127"/>
              </a:rPr>
              <a:t>물리적 감지 장치의 출력을 디지털 형태로 바꾸는 장치인 디지타이저와</a:t>
            </a:r>
            <a:r>
              <a:rPr lang="en-US" altLang="ko-KR" dirty="0">
                <a:effectLst/>
                <a:latin typeface="Malgun Gothic" panose="020B0503020000020004" pitchFamily="50" charset="-127"/>
                <a:ea typeface="Malgun Gothic" panose="020B0503020000020004" pitchFamily="50" charset="-127"/>
              </a:rPr>
              <a:t>, </a:t>
            </a:r>
            <a:r>
              <a:rPr lang="ko-KR" altLang="en-US" dirty="0">
                <a:effectLst/>
                <a:latin typeface="Malgun Gothic" panose="020B0503020000020004" pitchFamily="50" charset="-127"/>
                <a:ea typeface="Malgun Gothic" panose="020B0503020000020004" pitchFamily="50" charset="-127"/>
              </a:rPr>
              <a:t>전체 영상에 대해 병렬로 산술 및 논리 연산을 수행하는 산술 논리 유닛</a:t>
            </a:r>
            <a:r>
              <a:rPr lang="en-US" altLang="ko-KR" dirty="0">
                <a:effectLst/>
                <a:latin typeface="Malgun Gothic" panose="020B0503020000020004" pitchFamily="50" charset="-127"/>
                <a:ea typeface="Malgun Gothic" panose="020B0503020000020004" pitchFamily="50" charset="-127"/>
              </a:rPr>
              <a:t>(ALU) </a:t>
            </a:r>
            <a:r>
              <a:rPr lang="ko-KR" altLang="en-US" dirty="0">
                <a:effectLst/>
                <a:latin typeface="Malgun Gothic" panose="020B0503020000020004" pitchFamily="50" charset="-127"/>
                <a:ea typeface="Malgun Gothic" panose="020B0503020000020004" pitchFamily="50" charset="-127"/>
              </a:rPr>
              <a:t>같은 기본 연산 수행 하드웨어로 구성된다</a:t>
            </a:r>
            <a:r>
              <a:rPr lang="en-US" altLang="ko-KR" dirty="0">
                <a:effectLst/>
                <a:latin typeface="Malgun Gothic" panose="020B0503020000020004" pitchFamily="50" charset="-127"/>
                <a:ea typeface="Malgun Gothic" panose="020B0503020000020004" pitchFamily="50" charset="-127"/>
              </a:rPr>
              <a:t>. </a:t>
            </a:r>
            <a:r>
              <a:rPr lang="ko-KR" altLang="en-US" dirty="0">
                <a:effectLst/>
                <a:latin typeface="Malgun Gothic" panose="020B0503020000020004" pitchFamily="50" charset="-127"/>
                <a:ea typeface="Malgun Gothic" panose="020B0503020000020004" pitchFamily="50" charset="-127"/>
              </a:rPr>
              <a:t>여기서 </a:t>
            </a:r>
            <a:r>
              <a:rPr lang="en-US" altLang="ko-KR" dirty="0">
                <a:effectLst/>
                <a:latin typeface="Malgun Gothic" panose="020B0503020000020004" pitchFamily="50" charset="-127"/>
                <a:ea typeface="Malgun Gothic" panose="020B0503020000020004" pitchFamily="50" charset="-127"/>
              </a:rPr>
              <a:t>ALU</a:t>
            </a:r>
            <a:r>
              <a:rPr lang="ko-KR" altLang="en-US" dirty="0">
                <a:effectLst/>
                <a:latin typeface="Malgun Gothic" panose="020B0503020000020004" pitchFamily="50" charset="-127"/>
                <a:ea typeface="Malgun Gothic" panose="020B0503020000020004" pitchFamily="50" charset="-127"/>
              </a:rPr>
              <a:t>는 영상이 디지털화되는 것만큼 빠르게 노이즈 축소를 위해 영상을 평균화 한다</a:t>
            </a:r>
            <a:r>
              <a:rPr lang="en-US" altLang="ko-KR" dirty="0">
                <a:effectLst/>
                <a:latin typeface="Malgun Gothic" panose="020B0503020000020004" pitchFamily="50" charset="-127"/>
                <a:ea typeface="Malgun Gothic" panose="020B0503020000020004" pitchFamily="50" charset="-127"/>
              </a:rPr>
              <a:t>.</a:t>
            </a:r>
            <a:br>
              <a:rPr lang="en-US" altLang="ko-KR" dirty="0">
                <a:effectLst/>
                <a:latin typeface="Malgun Gothic" panose="020B0503020000020004" pitchFamily="50" charset="-127"/>
                <a:ea typeface="Malgun Gothic" panose="020B0503020000020004" pitchFamily="50" charset="-127"/>
              </a:rPr>
            </a:br>
            <a:r>
              <a:rPr lang="ko-KR" altLang="en-US" dirty="0">
                <a:effectLst/>
                <a:latin typeface="Malgun Gothic" panose="020B0503020000020004" pitchFamily="50" charset="-127"/>
                <a:ea typeface="Malgun Gothic" panose="020B0503020000020004" pitchFamily="50" charset="-127"/>
              </a:rPr>
              <a:t>이러한 유형의 하드웨어를 전치 서브시스템이라 하며</a:t>
            </a:r>
            <a:r>
              <a:rPr lang="en-US" altLang="ko-KR" dirty="0">
                <a:effectLst/>
                <a:latin typeface="Malgun Gothic" panose="020B0503020000020004" pitchFamily="50" charset="-127"/>
                <a:ea typeface="Malgun Gothic" panose="020B0503020000020004" pitchFamily="50" charset="-127"/>
              </a:rPr>
              <a:t>, </a:t>
            </a:r>
            <a:r>
              <a:rPr lang="ko-KR" altLang="en-US" dirty="0">
                <a:effectLst/>
                <a:latin typeface="Malgun Gothic" panose="020B0503020000020004" pitchFamily="50" charset="-127"/>
                <a:ea typeface="Malgun Gothic" panose="020B0503020000020004" pitchFamily="50" charset="-127"/>
              </a:rPr>
              <a:t>속도가 특징이기에 고속 데이터처리를 수행한다</a:t>
            </a:r>
            <a:r>
              <a:rPr lang="en-US" altLang="ko-KR" dirty="0">
                <a:effectLst/>
                <a:latin typeface="Malgun Gothic" panose="020B0503020000020004" pitchFamily="50" charset="-127"/>
                <a:ea typeface="Malgun Gothic" panose="020B0503020000020004" pitchFamily="50" charset="-127"/>
              </a:rPr>
              <a:t>. </a:t>
            </a:r>
          </a:p>
          <a:p>
            <a:endParaRPr lang="en-US" altLang="ko-KR" dirty="0">
              <a:latin typeface="Malgun Gothic" panose="020B0503020000020004" pitchFamily="50" charset="-127"/>
              <a:ea typeface="Malgun Gothic" panose="020B0503020000020004" pitchFamily="50" charset="-127"/>
            </a:endParaRPr>
          </a:p>
          <a:p>
            <a:r>
              <a:rPr lang="en-US" altLang="ko-KR" dirty="0">
                <a:latin typeface="Malgun Gothic" panose="020B0503020000020004" pitchFamily="50" charset="-127"/>
                <a:ea typeface="Malgun Gothic" panose="020B0503020000020004" pitchFamily="50" charset="-127"/>
              </a:rPr>
              <a:t>[</a:t>
            </a:r>
            <a:r>
              <a:rPr lang="ko-KR" altLang="en-US" dirty="0">
                <a:latin typeface="Malgun Gothic" panose="020B0503020000020004" pitchFamily="50" charset="-127"/>
                <a:ea typeface="Malgun Gothic" panose="020B0503020000020004" pitchFamily="50" charset="-127"/>
              </a:rPr>
              <a:t>영상 처리 소프트웨어</a:t>
            </a:r>
            <a:r>
              <a:rPr lang="en-US" altLang="ko-KR" dirty="0">
                <a:latin typeface="Malgun Gothic" panose="020B0503020000020004" pitchFamily="50" charset="-127"/>
                <a:ea typeface="Malgun Gothic" panose="020B0503020000020004" pitchFamily="50" charset="-127"/>
              </a:rPr>
              <a:t>]</a:t>
            </a:r>
          </a:p>
          <a:p>
            <a:r>
              <a:rPr lang="ko-KR" altLang="en-US" dirty="0">
                <a:effectLst/>
                <a:latin typeface="Malgun Gothic" panose="020B0503020000020004" pitchFamily="50" charset="-127"/>
                <a:ea typeface="Malgun Gothic" panose="020B0503020000020004" pitchFamily="50" charset="-127"/>
              </a:rPr>
              <a:t>특정 작업들을 수행하는데 특화된 모듈들로 구성된다</a:t>
            </a:r>
            <a:r>
              <a:rPr lang="en-US" altLang="ko-KR" dirty="0">
                <a:effectLst/>
                <a:latin typeface="Malgun Gothic" panose="020B0503020000020004" pitchFamily="50" charset="-127"/>
                <a:ea typeface="Malgun Gothic" panose="020B0503020000020004" pitchFamily="50" charset="-127"/>
              </a:rPr>
              <a:t>. </a:t>
            </a:r>
            <a:r>
              <a:rPr lang="ko-KR" altLang="en-US" dirty="0">
                <a:effectLst/>
                <a:latin typeface="Malgun Gothic" panose="020B0503020000020004" pitchFamily="50" charset="-127"/>
                <a:ea typeface="Malgun Gothic" panose="020B0503020000020004" pitchFamily="50" charset="-127"/>
              </a:rPr>
              <a:t>잘 설계된 패키지는 사용자가 특화된 모듈을 이용하는 코드를 작성할 수 있는 기능을 포함한다</a:t>
            </a:r>
            <a:r>
              <a:rPr lang="en-US" altLang="ko-KR" dirty="0">
                <a:effectLst/>
                <a:latin typeface="Malgun Gothic" panose="020B0503020000020004" pitchFamily="50" charset="-127"/>
                <a:ea typeface="Malgun Gothic" panose="020B0503020000020004" pitchFamily="50" charset="-127"/>
              </a:rPr>
              <a:t>. </a:t>
            </a:r>
            <a:r>
              <a:rPr lang="ko-KR" altLang="en-US" dirty="0">
                <a:effectLst/>
                <a:latin typeface="Malgun Gothic" panose="020B0503020000020004" pitchFamily="50" charset="-127"/>
                <a:ea typeface="Malgun Gothic" panose="020B0503020000020004" pitchFamily="50" charset="-127"/>
              </a:rPr>
              <a:t>더 복잡한 소프트웨어 패키지들은 한 컴퓨터 언어로 범용 소프트웨어 명령을 통합하게 해준다</a:t>
            </a:r>
            <a:r>
              <a:rPr lang="en-US" altLang="ko-KR" dirty="0">
                <a:effectLst/>
                <a:latin typeface="Malgun Gothic" panose="020B0503020000020004" pitchFamily="50" charset="-127"/>
                <a:ea typeface="Malgun Gothic" panose="020B0503020000020004" pitchFamily="50" charset="-127"/>
              </a:rPr>
              <a:t>.</a:t>
            </a:r>
          </a:p>
          <a:p>
            <a:endParaRPr lang="en-US" altLang="ko-KR" dirty="0">
              <a:latin typeface="Malgun Gothic" panose="020B0503020000020004" pitchFamily="50" charset="-127"/>
              <a:ea typeface="Malgun Gothic" panose="020B0503020000020004" pitchFamily="50" charset="-127"/>
            </a:endParaRPr>
          </a:p>
          <a:p>
            <a:r>
              <a:rPr lang="en-US" altLang="ko-KR" dirty="0">
                <a:latin typeface="Malgun Gothic" panose="020B0503020000020004" pitchFamily="50" charset="-127"/>
                <a:ea typeface="Malgun Gothic" panose="020B0503020000020004" pitchFamily="50" charset="-127"/>
              </a:rPr>
              <a:t>[</a:t>
            </a:r>
            <a:r>
              <a:rPr lang="ko-KR" altLang="en-US" dirty="0">
                <a:latin typeface="Malgun Gothic" panose="020B0503020000020004" pitchFamily="50" charset="-127"/>
                <a:ea typeface="Malgun Gothic" panose="020B0503020000020004" pitchFamily="50" charset="-127"/>
              </a:rPr>
              <a:t>대용량 저장소</a:t>
            </a:r>
            <a:r>
              <a:rPr lang="en-US" altLang="ko-KR" dirty="0">
                <a:latin typeface="Malgun Gothic" panose="020B0503020000020004" pitchFamily="50" charset="-127"/>
                <a:ea typeface="Malgun Gothic" panose="020B0503020000020004" pitchFamily="50" charset="-127"/>
              </a:rPr>
              <a:t>]</a:t>
            </a:r>
          </a:p>
          <a:p>
            <a:r>
              <a:rPr lang="ko-KR" altLang="en-US" dirty="0">
                <a:effectLst/>
                <a:latin typeface="Malgun Gothic" panose="020B0503020000020004" pitchFamily="50" charset="-127"/>
                <a:ea typeface="Malgun Gothic" panose="020B0503020000020004" pitchFamily="50" charset="-127"/>
              </a:rPr>
              <a:t>영상 처리 응용을 위한 디지털 저장은 세 가지 주요 부류로 나뉜다</a:t>
            </a:r>
            <a:r>
              <a:rPr lang="en-US" altLang="ko-KR" dirty="0">
                <a:effectLst/>
                <a:latin typeface="Malgun Gothic" panose="020B0503020000020004" pitchFamily="50" charset="-127"/>
                <a:ea typeface="Malgun Gothic" panose="020B0503020000020004" pitchFamily="50" charset="-127"/>
              </a:rPr>
              <a:t>.</a:t>
            </a:r>
            <a:br>
              <a:rPr lang="en-US" altLang="ko-KR" dirty="0">
                <a:effectLst/>
                <a:latin typeface="Malgun Gothic" panose="020B0503020000020004" pitchFamily="50" charset="-127"/>
                <a:ea typeface="Malgun Gothic" panose="020B0503020000020004" pitchFamily="50" charset="-127"/>
              </a:rPr>
            </a:br>
            <a:r>
              <a:rPr lang="ko-KR" altLang="en-US" dirty="0">
                <a:effectLst/>
                <a:latin typeface="Malgun Gothic" panose="020B0503020000020004" pitchFamily="50" charset="-127"/>
                <a:ea typeface="Malgun Gothic" panose="020B0503020000020004" pitchFamily="50" charset="-127"/>
              </a:rPr>
              <a:t>첫째</a:t>
            </a:r>
            <a:r>
              <a:rPr lang="en-US" altLang="ko-KR" dirty="0">
                <a:effectLst/>
                <a:latin typeface="Malgun Gothic" panose="020B0503020000020004" pitchFamily="50" charset="-127"/>
                <a:ea typeface="Malgun Gothic" panose="020B0503020000020004" pitchFamily="50" charset="-127"/>
              </a:rPr>
              <a:t>, </a:t>
            </a:r>
            <a:r>
              <a:rPr lang="ko-KR" altLang="en-US" dirty="0">
                <a:effectLst/>
                <a:latin typeface="Malgun Gothic" panose="020B0503020000020004" pitchFamily="50" charset="-127"/>
                <a:ea typeface="Malgun Gothic" panose="020B0503020000020004" pitchFamily="50" charset="-127"/>
              </a:rPr>
              <a:t>처리하는 동안 사용하기 위한 단기 저장 이를 제공하는 방법은 컴퓨터 메모리이다</a:t>
            </a:r>
            <a:r>
              <a:rPr lang="en-US" altLang="ko-KR" dirty="0">
                <a:effectLst/>
                <a:latin typeface="Malgun Gothic" panose="020B0503020000020004" pitchFamily="50" charset="-127"/>
                <a:ea typeface="Malgun Gothic" panose="020B0503020000020004" pitchFamily="50" charset="-127"/>
              </a:rPr>
              <a:t>. </a:t>
            </a:r>
            <a:r>
              <a:rPr lang="ko-KR" altLang="en-US" dirty="0">
                <a:effectLst/>
                <a:latin typeface="Malgun Gothic" panose="020B0503020000020004" pitchFamily="50" charset="-127"/>
                <a:ea typeface="Malgun Gothic" panose="020B0503020000020004" pitchFamily="50" charset="-127"/>
              </a:rPr>
              <a:t>다른 방법은 프레임 버퍼라고 불리는 하나 이상의 영상을 저장하고</a:t>
            </a:r>
            <a:r>
              <a:rPr lang="en-US" altLang="ko-KR" dirty="0">
                <a:effectLst/>
                <a:latin typeface="Malgun Gothic" panose="020B0503020000020004" pitchFamily="50" charset="-127"/>
                <a:ea typeface="Malgun Gothic" panose="020B0503020000020004" pitchFamily="50" charset="-127"/>
              </a:rPr>
              <a:t>, </a:t>
            </a:r>
            <a:r>
              <a:rPr lang="ko-KR" altLang="en-US" dirty="0">
                <a:effectLst/>
                <a:latin typeface="Malgun Gothic" panose="020B0503020000020004" pitchFamily="50" charset="-127"/>
                <a:ea typeface="Malgun Gothic" panose="020B0503020000020004" pitchFamily="50" charset="-127"/>
              </a:rPr>
              <a:t>보통 비디오 속도로 빠르게 접근될 수 있는 특수 보드가 있다</a:t>
            </a:r>
            <a:r>
              <a:rPr lang="en-US" altLang="ko-KR" dirty="0">
                <a:effectLst/>
                <a:latin typeface="Malgun Gothic" panose="020B0503020000020004" pitchFamily="50" charset="-127"/>
                <a:ea typeface="Malgun Gothic" panose="020B0503020000020004" pitchFamily="50" charset="-127"/>
              </a:rPr>
              <a:t>.</a:t>
            </a:r>
            <a:br>
              <a:rPr lang="en-US" altLang="ko-KR" dirty="0">
                <a:effectLst/>
                <a:latin typeface="Malgun Gothic" panose="020B0503020000020004" pitchFamily="50" charset="-127"/>
                <a:ea typeface="Malgun Gothic" panose="020B0503020000020004" pitchFamily="50" charset="-127"/>
              </a:rPr>
            </a:br>
            <a:r>
              <a:rPr lang="ko-KR" altLang="en-US" dirty="0">
                <a:effectLst/>
                <a:latin typeface="Malgun Gothic" panose="020B0503020000020004" pitchFamily="50" charset="-127"/>
                <a:ea typeface="Malgun Gothic" panose="020B0503020000020004" pitchFamily="50" charset="-127"/>
              </a:rPr>
              <a:t>둘째</a:t>
            </a:r>
            <a:r>
              <a:rPr lang="en-US" altLang="ko-KR" dirty="0">
                <a:effectLst/>
                <a:latin typeface="Malgun Gothic" panose="020B0503020000020004" pitchFamily="50" charset="-127"/>
                <a:ea typeface="Malgun Gothic" panose="020B0503020000020004" pitchFamily="50" charset="-127"/>
              </a:rPr>
              <a:t>, </a:t>
            </a:r>
            <a:r>
              <a:rPr lang="ko-KR" altLang="en-US" dirty="0">
                <a:effectLst/>
                <a:latin typeface="Malgun Gothic" panose="020B0503020000020004" pitchFamily="50" charset="-127"/>
                <a:ea typeface="Malgun Gothic" panose="020B0503020000020004" pitchFamily="50" charset="-127"/>
              </a:rPr>
              <a:t>상대적으로 빠른 호출을 위한 온라인 저장</a:t>
            </a:r>
            <a:r>
              <a:rPr lang="en-US" altLang="ko-KR" dirty="0">
                <a:effectLst/>
                <a:latin typeface="Malgun Gothic" panose="020B0503020000020004" pitchFamily="50" charset="-127"/>
                <a:ea typeface="Malgun Gothic" panose="020B0503020000020004" pitchFamily="50" charset="-127"/>
              </a:rPr>
              <a:t>, </a:t>
            </a:r>
            <a:r>
              <a:rPr lang="ko-KR" altLang="en-US" dirty="0">
                <a:effectLst/>
                <a:latin typeface="Malgun Gothic" panose="020B0503020000020004" pitchFamily="50" charset="-127"/>
                <a:ea typeface="Malgun Gothic" panose="020B0503020000020004" pitchFamily="50" charset="-127"/>
              </a:rPr>
              <a:t>이는 자기 디스크나 광학</a:t>
            </a:r>
            <a:r>
              <a:rPr lang="en-US" altLang="ko-KR" dirty="0">
                <a:effectLst/>
                <a:latin typeface="Malgun Gothic" panose="020B0503020000020004" pitchFamily="50" charset="-127"/>
                <a:ea typeface="Malgun Gothic" panose="020B0503020000020004" pitchFamily="50" charset="-127"/>
              </a:rPr>
              <a:t>-</a:t>
            </a:r>
            <a:r>
              <a:rPr lang="ko-KR" altLang="en-US" dirty="0">
                <a:effectLst/>
                <a:latin typeface="Malgun Gothic" panose="020B0503020000020004" pitchFamily="50" charset="-127"/>
                <a:ea typeface="Malgun Gothic" panose="020B0503020000020004" pitchFamily="50" charset="-127"/>
              </a:rPr>
              <a:t>매체 저장장치 형태를 취한다</a:t>
            </a:r>
            <a:r>
              <a:rPr lang="en-US" altLang="ko-KR" dirty="0">
                <a:effectLst/>
                <a:latin typeface="Malgun Gothic" panose="020B0503020000020004" pitchFamily="50" charset="-127"/>
                <a:ea typeface="Malgun Gothic" panose="020B0503020000020004" pitchFamily="50" charset="-127"/>
              </a:rPr>
              <a:t>. </a:t>
            </a:r>
            <a:r>
              <a:rPr lang="ko-KR" altLang="en-US" dirty="0">
                <a:effectLst/>
                <a:latin typeface="Malgun Gothic" panose="020B0503020000020004" pitchFamily="50" charset="-127"/>
                <a:ea typeface="Malgun Gothic" panose="020B0503020000020004" pitchFamily="50" charset="-127"/>
              </a:rPr>
              <a:t>특징으로 저장 데이터에 대한 잦은 접근이 있다</a:t>
            </a:r>
            <a:r>
              <a:rPr lang="en-US" altLang="ko-KR" dirty="0">
                <a:effectLst/>
                <a:latin typeface="Malgun Gothic" panose="020B0503020000020004" pitchFamily="50" charset="-127"/>
                <a:ea typeface="Malgun Gothic" panose="020B0503020000020004" pitchFamily="50" charset="-127"/>
              </a:rPr>
              <a:t>.</a:t>
            </a:r>
            <a:br>
              <a:rPr lang="en-US" altLang="ko-KR" dirty="0">
                <a:effectLst/>
                <a:latin typeface="Malgun Gothic" panose="020B0503020000020004" pitchFamily="50" charset="-127"/>
                <a:ea typeface="Malgun Gothic" panose="020B0503020000020004" pitchFamily="50" charset="-127"/>
              </a:rPr>
            </a:br>
            <a:r>
              <a:rPr lang="ko-KR" altLang="en-US" dirty="0">
                <a:effectLst/>
                <a:latin typeface="Malgun Gothic" panose="020B0503020000020004" pitchFamily="50" charset="-127"/>
                <a:ea typeface="Malgun Gothic" panose="020B0503020000020004" pitchFamily="50" charset="-127"/>
              </a:rPr>
              <a:t>셋째</a:t>
            </a:r>
            <a:r>
              <a:rPr lang="en-US" altLang="ko-KR" dirty="0">
                <a:effectLst/>
                <a:latin typeface="Malgun Gothic" panose="020B0503020000020004" pitchFamily="50" charset="-127"/>
                <a:ea typeface="Malgun Gothic" panose="020B0503020000020004" pitchFamily="50" charset="-127"/>
              </a:rPr>
              <a:t>, </a:t>
            </a:r>
            <a:r>
              <a:rPr lang="ko-KR" altLang="en-US" dirty="0">
                <a:effectLst/>
                <a:latin typeface="Malgun Gothic" panose="020B0503020000020004" pitchFamily="50" charset="-127"/>
                <a:ea typeface="Malgun Gothic" panose="020B0503020000020004" pitchFamily="50" charset="-127"/>
              </a:rPr>
              <a:t>드문 접속이 특징인 아카이브 저장이 있다</a:t>
            </a:r>
            <a:r>
              <a:rPr lang="en-US" altLang="ko-KR" dirty="0">
                <a:effectLst/>
                <a:latin typeface="Malgun Gothic" panose="020B0503020000020004" pitchFamily="50" charset="-127"/>
                <a:ea typeface="Malgun Gothic" panose="020B0503020000020004" pitchFamily="50" charset="-127"/>
              </a:rPr>
              <a:t>.</a:t>
            </a:r>
            <a:endParaRPr lang="ko-KR" altLang="en-US" dirty="0">
              <a:effectLst/>
              <a:latin typeface="Arial" panose="020B0604020202020204" pitchFamily="34" charset="0"/>
            </a:endParaRPr>
          </a:p>
          <a:p>
            <a:endParaRPr lang="ko-KR" altLang="en-US" dirty="0">
              <a:effectLst/>
              <a:latin typeface="Arial" panose="020B0604020202020204" pitchFamily="34" charset="0"/>
            </a:endParaRPr>
          </a:p>
          <a:p>
            <a:endParaRPr lang="ko-KR" altLang="en-US" dirty="0">
              <a:effectLst/>
              <a:latin typeface="Arial" panose="020B0604020202020204" pitchFamily="34" charset="0"/>
            </a:endParaRPr>
          </a:p>
          <a:p>
            <a:endParaRPr lang="ko-KR" altLang="en-US" sz="1000" dirty="0"/>
          </a:p>
        </p:txBody>
      </p:sp>
      <p:sp>
        <p:nvSpPr>
          <p:cNvPr id="4" name="슬라이드 번호 개체 틀 3"/>
          <p:cNvSpPr>
            <a:spLocks noGrp="1"/>
          </p:cNvSpPr>
          <p:nvPr>
            <p:ph type="sldNum" sz="quarter" idx="5"/>
          </p:nvPr>
        </p:nvSpPr>
        <p:spPr/>
        <p:txBody>
          <a:bodyPr/>
          <a:lstStyle/>
          <a:p>
            <a:fld id="{114BEED5-0A80-44E1-B68B-6AFB653D30EE}" type="slidenum">
              <a:rPr lang="ko-KR" altLang="en-US" smtClean="0"/>
              <a:t>17</a:t>
            </a:fld>
            <a:endParaRPr lang="ko-KR" altLang="en-US"/>
          </a:p>
        </p:txBody>
      </p:sp>
    </p:spTree>
    <p:extLst>
      <p:ext uri="{BB962C8B-B14F-4D97-AF65-F5344CB8AC3E}">
        <p14:creationId xmlns:p14="http://schemas.microsoft.com/office/powerpoint/2010/main" val="26708241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114BEED5-0A80-44E1-B68B-6AFB653D30EE}" type="slidenum">
              <a:rPr lang="ko-KR" altLang="en-US" smtClean="0"/>
              <a:t>18</a:t>
            </a:fld>
            <a:endParaRPr lang="ko-KR" altLang="en-US"/>
          </a:p>
        </p:txBody>
      </p:sp>
    </p:spTree>
    <p:extLst>
      <p:ext uri="{BB962C8B-B14F-4D97-AF65-F5344CB8AC3E}">
        <p14:creationId xmlns:p14="http://schemas.microsoft.com/office/powerpoint/2010/main" val="26271524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114BEED5-0A80-44E1-B68B-6AFB653D30EE}" type="slidenum">
              <a:rPr lang="ko-KR" altLang="en-US" smtClean="0"/>
              <a:t>19</a:t>
            </a:fld>
            <a:endParaRPr lang="ko-KR" altLang="en-US"/>
          </a:p>
        </p:txBody>
      </p:sp>
    </p:spTree>
    <p:extLst>
      <p:ext uri="{BB962C8B-B14F-4D97-AF65-F5344CB8AC3E}">
        <p14:creationId xmlns:p14="http://schemas.microsoft.com/office/powerpoint/2010/main" val="15358459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800" dirty="0">
                <a:effectLst/>
                <a:latin typeface="Malgun Gothic" panose="020B0503020000020004" pitchFamily="50" charset="-127"/>
                <a:ea typeface="Malgun Gothic" panose="020B0503020000020004" pitchFamily="50" charset="-127"/>
              </a:rPr>
              <a:t>[</a:t>
            </a:r>
            <a:r>
              <a:rPr lang="ko-KR" altLang="en-US" sz="1800" dirty="0">
                <a:effectLst/>
                <a:latin typeface="Malgun Gothic" panose="020B0503020000020004" pitchFamily="50" charset="-127"/>
                <a:ea typeface="Malgun Gothic" panose="020B0503020000020004" pitchFamily="50" charset="-127"/>
              </a:rPr>
              <a:t>전자 스펙트럼 범위</a:t>
            </a:r>
            <a:r>
              <a:rPr lang="en-US" altLang="ko-KR" sz="1800" dirty="0">
                <a:latin typeface="Malgun Gothic" panose="020B0503020000020004" pitchFamily="50" charset="-127"/>
                <a:ea typeface="Malgun Gothic" panose="020B0503020000020004" pitchFamily="50" charset="-127"/>
              </a:rPr>
              <a:t>]</a:t>
            </a:r>
          </a:p>
          <a:p>
            <a:r>
              <a:rPr lang="ko-KR" altLang="en-US" sz="1800" dirty="0">
                <a:effectLst/>
                <a:latin typeface="Malgun Gothic" panose="020B0503020000020004" pitchFamily="50" charset="-127"/>
                <a:ea typeface="Malgun Gothic" panose="020B0503020000020004" pitchFamily="50" charset="-127"/>
              </a:rPr>
              <a:t>때문에 익숙하지 않은 소스에도 동작할 수 있는데 초음파</a:t>
            </a:r>
            <a:r>
              <a:rPr lang="en-US" altLang="ko-KR" sz="1800" dirty="0">
                <a:effectLst/>
                <a:latin typeface="Malgun Gothic" panose="020B0503020000020004" pitchFamily="50" charset="-127"/>
                <a:ea typeface="Malgun Gothic" panose="020B0503020000020004" pitchFamily="50" charset="-127"/>
              </a:rPr>
              <a:t>, </a:t>
            </a:r>
            <a:r>
              <a:rPr lang="ko-KR" altLang="en-US" sz="1800" dirty="0">
                <a:effectLst/>
                <a:latin typeface="Malgun Gothic" panose="020B0503020000020004" pitchFamily="50" charset="-127"/>
                <a:ea typeface="Malgun Gothic" panose="020B0503020000020004" pitchFamily="50" charset="-127"/>
              </a:rPr>
              <a:t>전자 현미경</a:t>
            </a:r>
            <a:r>
              <a:rPr lang="en-US" altLang="ko-KR" sz="1800" dirty="0">
                <a:effectLst/>
                <a:latin typeface="Malgun Gothic" panose="020B0503020000020004" pitchFamily="50" charset="-127"/>
                <a:ea typeface="Malgun Gothic" panose="020B0503020000020004" pitchFamily="50" charset="-127"/>
              </a:rPr>
              <a:t>, </a:t>
            </a:r>
            <a:r>
              <a:rPr lang="ko-KR" altLang="en-US" sz="1800" dirty="0">
                <a:effectLst/>
                <a:latin typeface="Malgun Gothic" panose="020B0503020000020004" pitchFamily="50" charset="-127"/>
                <a:ea typeface="Malgun Gothic" panose="020B0503020000020004" pitchFamily="50" charset="-127"/>
              </a:rPr>
              <a:t>컴퓨터 영상 등이 포함된다</a:t>
            </a:r>
            <a:r>
              <a:rPr lang="en-US" altLang="ko-KR" sz="1800" dirty="0">
                <a:effectLst/>
                <a:latin typeface="Malgun Gothic" panose="020B0503020000020004" pitchFamily="50" charset="-127"/>
                <a:ea typeface="Malgun Gothic" panose="020B0503020000020004" pitchFamily="50" charset="-127"/>
              </a:rPr>
              <a:t>.</a:t>
            </a:r>
          </a:p>
          <a:p>
            <a:endParaRPr lang="en-US" altLang="ko-KR" sz="1800" dirty="0">
              <a:latin typeface="Malgun Gothic" panose="020B0503020000020004" pitchFamily="50" charset="-127"/>
              <a:ea typeface="Malgun Gothic" panose="020B0503020000020004" pitchFamily="50" charset="-127"/>
            </a:endParaRPr>
          </a:p>
          <a:p>
            <a:r>
              <a:rPr lang="en-US" altLang="ko-KR" sz="1800" dirty="0">
                <a:effectLst/>
                <a:latin typeface="Malgun Gothic" panose="020B0503020000020004" pitchFamily="50" charset="-127"/>
                <a:ea typeface="Malgun Gothic" panose="020B0503020000020004" pitchFamily="50" charset="-127"/>
              </a:rPr>
              <a:t>[</a:t>
            </a:r>
            <a:r>
              <a:rPr lang="ko-KR" altLang="en-US" sz="1800" dirty="0">
                <a:latin typeface="Malgun Gothic" panose="020B0503020000020004" pitchFamily="50" charset="-127"/>
                <a:ea typeface="Malgun Gothic" panose="020B0503020000020004" pitchFamily="50" charset="-127"/>
              </a:rPr>
              <a:t>영상 분석</a:t>
            </a:r>
            <a:r>
              <a:rPr lang="en-US" altLang="ko-KR" sz="1800" dirty="0">
                <a:latin typeface="Malgun Gothic" panose="020B0503020000020004" pitchFamily="50" charset="-127"/>
                <a:ea typeface="Malgun Gothic" panose="020B0503020000020004" pitchFamily="50" charset="-127"/>
              </a:rPr>
              <a:t>]</a:t>
            </a:r>
            <a:endParaRPr lang="en-US" altLang="ko-KR" sz="1800" dirty="0">
              <a:effectLst/>
              <a:latin typeface="Malgun Gothic" panose="020B0503020000020004" pitchFamily="50" charset="-127"/>
              <a:ea typeface="Malgun Gothic" panose="020B0503020000020004" pitchFamily="50" charset="-127"/>
            </a:endParaRPr>
          </a:p>
          <a:p>
            <a:r>
              <a:rPr lang="ko-KR" altLang="en-US" sz="1800" dirty="0">
                <a:effectLst/>
                <a:latin typeface="Malgun Gothic" panose="020B0503020000020004" pitchFamily="50" charset="-127"/>
                <a:ea typeface="Malgun Gothic" panose="020B0503020000020004" pitchFamily="50" charset="-127"/>
              </a:rPr>
              <a:t>하지만 이에 대한 경계를 분명하지 않다</a:t>
            </a:r>
            <a:r>
              <a:rPr lang="en-US" altLang="ko-KR" sz="1800" dirty="0">
                <a:effectLst/>
                <a:latin typeface="Malgun Gothic" panose="020B0503020000020004" pitchFamily="50" charset="-127"/>
                <a:ea typeface="Malgun Gothic" panose="020B0503020000020004" pitchFamily="50" charset="-127"/>
              </a:rPr>
              <a:t>.</a:t>
            </a:r>
            <a:endParaRPr lang="ko-KR" altLang="en-US" sz="1800" dirty="0">
              <a:effectLst/>
              <a:latin typeface="Arial" panose="020B0604020202020204" pitchFamily="34" charset="0"/>
            </a:endParaRPr>
          </a:p>
        </p:txBody>
      </p:sp>
      <p:sp>
        <p:nvSpPr>
          <p:cNvPr id="4" name="슬라이드 번호 개체 틀 3"/>
          <p:cNvSpPr>
            <a:spLocks noGrp="1"/>
          </p:cNvSpPr>
          <p:nvPr>
            <p:ph type="sldNum" sz="quarter" idx="5"/>
          </p:nvPr>
        </p:nvSpPr>
        <p:spPr/>
        <p:txBody>
          <a:bodyPr/>
          <a:lstStyle/>
          <a:p>
            <a:fld id="{114BEED5-0A80-44E1-B68B-6AFB653D30EE}" type="slidenum">
              <a:rPr lang="ko-KR" altLang="en-US" smtClean="0"/>
              <a:t>5</a:t>
            </a:fld>
            <a:endParaRPr lang="ko-KR" altLang="en-US"/>
          </a:p>
        </p:txBody>
      </p:sp>
    </p:spTree>
    <p:extLst>
      <p:ext uri="{BB962C8B-B14F-4D97-AF65-F5344CB8AC3E}">
        <p14:creationId xmlns:p14="http://schemas.microsoft.com/office/powerpoint/2010/main" val="7544526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800" dirty="0">
                <a:effectLst/>
                <a:latin typeface="Malgun Gothic" panose="020B0503020000020004" pitchFamily="50" charset="-127"/>
                <a:ea typeface="Malgun Gothic" panose="020B0503020000020004" pitchFamily="50" charset="-127"/>
              </a:rPr>
              <a:t>[</a:t>
            </a:r>
            <a:r>
              <a:rPr lang="ko-KR" altLang="en-US" sz="1800" dirty="0" err="1">
                <a:effectLst/>
                <a:latin typeface="Malgun Gothic" panose="020B0503020000020004" pitchFamily="50" charset="-127"/>
                <a:ea typeface="Malgun Gothic" panose="020B0503020000020004" pitchFamily="50" charset="-127"/>
              </a:rPr>
              <a:t>중수준</a:t>
            </a:r>
            <a:r>
              <a:rPr lang="ko-KR" altLang="en-US" sz="1800" dirty="0">
                <a:effectLst/>
                <a:latin typeface="Malgun Gothic" panose="020B0503020000020004" pitchFamily="50" charset="-127"/>
                <a:ea typeface="Malgun Gothic" panose="020B0503020000020004" pitchFamily="50" charset="-127"/>
              </a:rPr>
              <a:t> 처리</a:t>
            </a:r>
            <a:r>
              <a:rPr lang="en-US" altLang="ko-KR" sz="1800" dirty="0">
                <a:effectLst/>
                <a:latin typeface="Malgun Gothic" panose="020B0503020000020004" pitchFamily="50" charset="-127"/>
                <a:ea typeface="Malgun Gothic" panose="020B0503020000020004" pitchFamily="50" charset="-127"/>
              </a:rPr>
              <a:t>]</a:t>
            </a:r>
          </a:p>
          <a:p>
            <a:r>
              <a:rPr lang="ko-KR" altLang="en-US" sz="1800" dirty="0" err="1">
                <a:effectLst/>
                <a:latin typeface="Malgun Gothic" panose="020B0503020000020004" pitchFamily="50" charset="-127"/>
                <a:ea typeface="Malgun Gothic" panose="020B0503020000020004" pitchFamily="50" charset="-127"/>
              </a:rPr>
              <a:t>중수준</a:t>
            </a:r>
            <a:r>
              <a:rPr lang="ko-KR" altLang="en-US" sz="1800" dirty="0">
                <a:effectLst/>
                <a:latin typeface="Malgun Gothic" panose="020B0503020000020004" pitchFamily="50" charset="-127"/>
                <a:ea typeface="Malgun Gothic" panose="020B0503020000020004" pitchFamily="50" charset="-127"/>
              </a:rPr>
              <a:t> 레벨 처리의 특징은 입력이 일반적으로 영상이지만 출력은 그 </a:t>
            </a:r>
            <a:r>
              <a:rPr lang="ko-KR" altLang="en-US" sz="1800" dirty="0" err="1">
                <a:effectLst/>
                <a:latin typeface="Malgun Gothic" panose="020B0503020000020004" pitchFamily="50" charset="-127"/>
                <a:ea typeface="Malgun Gothic" panose="020B0503020000020004" pitchFamily="50" charset="-127"/>
              </a:rPr>
              <a:t>영상들로부터</a:t>
            </a:r>
            <a:r>
              <a:rPr lang="ko-KR" altLang="en-US" sz="1800" dirty="0">
                <a:effectLst/>
                <a:latin typeface="Malgun Gothic" panose="020B0503020000020004" pitchFamily="50" charset="-127"/>
                <a:ea typeface="Malgun Gothic" panose="020B0503020000020004" pitchFamily="50" charset="-127"/>
              </a:rPr>
              <a:t> 추출된 속성</a:t>
            </a:r>
            <a:r>
              <a:rPr lang="en-US" altLang="ko-KR" sz="1800" dirty="0">
                <a:effectLst/>
                <a:latin typeface="Malgun Gothic" panose="020B0503020000020004" pitchFamily="50" charset="-127"/>
                <a:ea typeface="Malgun Gothic" panose="020B0503020000020004" pitchFamily="50" charset="-127"/>
              </a:rPr>
              <a:t>(</a:t>
            </a:r>
            <a:r>
              <a:rPr lang="ko-KR" altLang="en-US" sz="1800" dirty="0" err="1">
                <a:effectLst/>
                <a:latin typeface="Malgun Gothic" panose="020B0503020000020004" pitchFamily="50" charset="-127"/>
                <a:ea typeface="Malgun Gothic" panose="020B0503020000020004" pitchFamily="50" charset="-127"/>
              </a:rPr>
              <a:t>엣지</a:t>
            </a:r>
            <a:r>
              <a:rPr lang="en-US" altLang="ko-KR" sz="1800" dirty="0">
                <a:effectLst/>
                <a:latin typeface="Malgun Gothic" panose="020B0503020000020004" pitchFamily="50" charset="-127"/>
                <a:ea typeface="Malgun Gothic" panose="020B0503020000020004" pitchFamily="50" charset="-127"/>
              </a:rPr>
              <a:t>, </a:t>
            </a:r>
            <a:r>
              <a:rPr lang="ko-KR" altLang="en-US" sz="1800" dirty="0">
                <a:effectLst/>
                <a:latin typeface="Malgun Gothic" panose="020B0503020000020004" pitchFamily="50" charset="-127"/>
                <a:ea typeface="Malgun Gothic" panose="020B0503020000020004" pitchFamily="50" charset="-127"/>
              </a:rPr>
              <a:t>윤곽</a:t>
            </a:r>
            <a:r>
              <a:rPr lang="en-US" altLang="ko-KR" sz="1800" dirty="0">
                <a:effectLst/>
                <a:latin typeface="Malgun Gothic" panose="020B0503020000020004" pitchFamily="50" charset="-127"/>
                <a:ea typeface="Malgun Gothic" panose="020B0503020000020004" pitchFamily="50" charset="-127"/>
              </a:rPr>
              <a:t>, </a:t>
            </a:r>
            <a:r>
              <a:rPr lang="ko-KR" altLang="en-US" sz="1800" dirty="0">
                <a:effectLst/>
                <a:latin typeface="Malgun Gothic" panose="020B0503020000020004" pitchFamily="50" charset="-127"/>
                <a:ea typeface="Malgun Gothic" panose="020B0503020000020004" pitchFamily="50" charset="-127"/>
              </a:rPr>
              <a:t>개별 객체의 정체 등</a:t>
            </a:r>
            <a:r>
              <a:rPr lang="en-US" altLang="ko-KR" sz="1800" dirty="0">
                <a:effectLst/>
                <a:latin typeface="Malgun Gothic" panose="020B0503020000020004" pitchFamily="50" charset="-127"/>
                <a:ea typeface="Malgun Gothic" panose="020B0503020000020004" pitchFamily="50" charset="-127"/>
              </a:rPr>
              <a:t>)</a:t>
            </a:r>
            <a:r>
              <a:rPr lang="ko-KR" altLang="en-US" sz="1800" dirty="0">
                <a:effectLst/>
                <a:latin typeface="Malgun Gothic" panose="020B0503020000020004" pitchFamily="50" charset="-127"/>
                <a:ea typeface="Malgun Gothic" panose="020B0503020000020004" pitchFamily="50" charset="-127"/>
              </a:rPr>
              <a:t>이라는 것이다</a:t>
            </a:r>
            <a:r>
              <a:rPr lang="en-US" altLang="ko-KR" sz="1800" dirty="0">
                <a:effectLst/>
                <a:latin typeface="Malgun Gothic" panose="020B0503020000020004" pitchFamily="50" charset="-127"/>
                <a:ea typeface="Malgun Gothic" panose="020B0503020000020004" pitchFamily="50" charset="-127"/>
              </a:rPr>
              <a:t>.</a:t>
            </a:r>
          </a:p>
          <a:p>
            <a:endParaRPr lang="en-US" altLang="ko-KR" sz="1800" dirty="0">
              <a:latin typeface="Malgun Gothic" panose="020B0503020000020004" pitchFamily="50" charset="-127"/>
              <a:ea typeface="Malgun Gothic" panose="020B0503020000020004" pitchFamily="50" charset="-127"/>
            </a:endParaRPr>
          </a:p>
          <a:p>
            <a:r>
              <a:rPr lang="en-US" altLang="ko-KR" sz="1800" dirty="0">
                <a:effectLst/>
                <a:latin typeface="Malgun Gothic" panose="020B0503020000020004" pitchFamily="50" charset="-127"/>
                <a:ea typeface="Malgun Gothic" panose="020B0503020000020004" pitchFamily="50" charset="-127"/>
              </a:rPr>
              <a:t>[</a:t>
            </a:r>
            <a:r>
              <a:rPr lang="ko-KR" altLang="en-US" sz="1800" dirty="0" err="1">
                <a:effectLst/>
                <a:latin typeface="Malgun Gothic" panose="020B0503020000020004" pitchFamily="50" charset="-127"/>
                <a:ea typeface="Malgun Gothic" panose="020B0503020000020004" pitchFamily="50" charset="-127"/>
              </a:rPr>
              <a:t>저수준</a:t>
            </a:r>
            <a:r>
              <a:rPr lang="ko-KR" altLang="en-US" sz="1800" dirty="0">
                <a:effectLst/>
                <a:latin typeface="Malgun Gothic" panose="020B0503020000020004" pitchFamily="50" charset="-127"/>
                <a:ea typeface="Malgun Gothic" panose="020B0503020000020004" pitchFamily="50" charset="-127"/>
              </a:rPr>
              <a:t> 처리</a:t>
            </a:r>
            <a:r>
              <a:rPr lang="en-US" altLang="ko-KR" sz="1800" dirty="0">
                <a:effectLst/>
                <a:latin typeface="Malgun Gothic" panose="020B0503020000020004" pitchFamily="50" charset="-127"/>
                <a:ea typeface="Malgun Gothic" panose="020B0503020000020004" pitchFamily="50" charset="-127"/>
              </a:rPr>
              <a:t>]</a:t>
            </a:r>
          </a:p>
          <a:p>
            <a:r>
              <a:rPr lang="ko-KR" altLang="en-US" sz="1800" dirty="0">
                <a:effectLst/>
                <a:latin typeface="Malgun Gothic" panose="020B0503020000020004" pitchFamily="50" charset="-127"/>
                <a:ea typeface="Malgun Gothic" panose="020B0503020000020004" pitchFamily="50" charset="-127"/>
              </a:rPr>
              <a:t>특징은 입력과 출력이 모두 영상이라는 것이다</a:t>
            </a:r>
            <a:r>
              <a:rPr lang="en-US" altLang="ko-KR" sz="1800" dirty="0">
                <a:effectLst/>
                <a:latin typeface="Malgun Gothic" panose="020B0503020000020004" pitchFamily="50" charset="-127"/>
                <a:ea typeface="Malgun Gothic" panose="020B0503020000020004" pitchFamily="50" charset="-127"/>
              </a:rPr>
              <a:t>.</a:t>
            </a:r>
          </a:p>
          <a:p>
            <a:endParaRPr lang="en-US" altLang="ko-KR" sz="1800" dirty="0">
              <a:latin typeface="Malgun Gothic" panose="020B0503020000020004" pitchFamily="50" charset="-127"/>
              <a:ea typeface="Malgun Gothic" panose="020B0503020000020004" pitchFamily="50" charset="-127"/>
            </a:endParaRPr>
          </a:p>
          <a:p>
            <a:endParaRPr lang="ko-KR" altLang="en-US" sz="1800" dirty="0">
              <a:effectLst/>
              <a:latin typeface="Arial" panose="020B0604020202020204" pitchFamily="34" charset="0"/>
            </a:endParaRPr>
          </a:p>
        </p:txBody>
      </p:sp>
      <p:sp>
        <p:nvSpPr>
          <p:cNvPr id="4" name="슬라이드 번호 개체 틀 3"/>
          <p:cNvSpPr>
            <a:spLocks noGrp="1"/>
          </p:cNvSpPr>
          <p:nvPr>
            <p:ph type="sldNum" sz="quarter" idx="5"/>
          </p:nvPr>
        </p:nvSpPr>
        <p:spPr/>
        <p:txBody>
          <a:bodyPr/>
          <a:lstStyle/>
          <a:p>
            <a:fld id="{114BEED5-0A80-44E1-B68B-6AFB653D30EE}" type="slidenum">
              <a:rPr lang="ko-KR" altLang="en-US" smtClean="0"/>
              <a:t>6</a:t>
            </a:fld>
            <a:endParaRPr lang="ko-KR" altLang="en-US"/>
          </a:p>
        </p:txBody>
      </p:sp>
    </p:spTree>
    <p:extLst>
      <p:ext uri="{BB962C8B-B14F-4D97-AF65-F5344CB8AC3E}">
        <p14:creationId xmlns:p14="http://schemas.microsoft.com/office/powerpoint/2010/main" val="10141703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400" dirty="0">
                <a:effectLst/>
                <a:latin typeface="Malgun Gothic" panose="020B0503020000020004" pitchFamily="50" charset="-127"/>
                <a:ea typeface="Malgun Gothic" panose="020B0503020000020004" pitchFamily="50" charset="-127"/>
              </a:rPr>
              <a:t>[</a:t>
            </a:r>
            <a:r>
              <a:rPr lang="ko-KR" altLang="en-US" sz="1400" dirty="0">
                <a:effectLst/>
                <a:latin typeface="Malgun Gothic" panose="020B0503020000020004" pitchFamily="50" charset="-127"/>
                <a:ea typeface="Malgun Gothic" panose="020B0503020000020004" pitchFamily="50" charset="-127"/>
              </a:rPr>
              <a:t>감마선 영상화</a:t>
            </a:r>
            <a:r>
              <a:rPr lang="en-US" altLang="ko-KR" sz="1400" dirty="0">
                <a:effectLst/>
                <a:latin typeface="Malgun Gothic" panose="020B0503020000020004" pitchFamily="50" charset="-127"/>
                <a:ea typeface="Malgun Gothic" panose="020B0503020000020004" pitchFamily="50" charset="-127"/>
              </a:rPr>
              <a:t>]</a:t>
            </a:r>
          </a:p>
          <a:p>
            <a:r>
              <a:rPr lang="ko-KR" altLang="en-US" sz="1400" dirty="0">
                <a:effectLst/>
                <a:latin typeface="Malgun Gothic" panose="020B0503020000020004" pitchFamily="50" charset="-127"/>
                <a:ea typeface="Malgun Gothic" panose="020B0503020000020004" pitchFamily="50" charset="-127"/>
              </a:rPr>
              <a:t>양전자가 전자를 만나게 되면</a:t>
            </a:r>
            <a:r>
              <a:rPr lang="en-US" altLang="ko-KR" sz="1400" dirty="0">
                <a:effectLst/>
                <a:latin typeface="Malgun Gothic" panose="020B0503020000020004" pitchFamily="50" charset="-127"/>
                <a:ea typeface="Malgun Gothic" panose="020B0503020000020004" pitchFamily="50" charset="-127"/>
              </a:rPr>
              <a:t>, </a:t>
            </a:r>
            <a:r>
              <a:rPr lang="ko-KR" altLang="en-US" sz="1400" dirty="0">
                <a:effectLst/>
                <a:latin typeface="Malgun Gothic" panose="020B0503020000020004" pitchFamily="50" charset="-127"/>
                <a:ea typeface="Malgun Gothic" panose="020B0503020000020004" pitchFamily="50" charset="-127"/>
              </a:rPr>
              <a:t>둘 다 소멸하고 두 개의 감마선이 방출된다</a:t>
            </a:r>
            <a:r>
              <a:rPr lang="en-US" altLang="ko-KR" sz="1400" dirty="0">
                <a:effectLst/>
                <a:latin typeface="Malgun Gothic" panose="020B0503020000020004" pitchFamily="50" charset="-127"/>
                <a:ea typeface="Malgun Gothic" panose="020B0503020000020004" pitchFamily="50" charset="-127"/>
              </a:rPr>
              <a:t>. </a:t>
            </a:r>
            <a:r>
              <a:rPr lang="ko-KR" altLang="en-US" sz="1400" dirty="0">
                <a:effectLst/>
                <a:latin typeface="Malgun Gothic" panose="020B0503020000020004" pitchFamily="50" charset="-127"/>
                <a:ea typeface="Malgun Gothic" panose="020B0503020000020004" pitchFamily="50" charset="-127"/>
              </a:rPr>
              <a:t>이를 이용해서 영상을 촬영하는 기법이다</a:t>
            </a:r>
            <a:r>
              <a:rPr lang="en-US" altLang="ko-KR" sz="1400" dirty="0">
                <a:effectLst/>
                <a:latin typeface="Calibri" panose="020F0502020204030204" pitchFamily="34" charset="0"/>
              </a:rPr>
              <a:t>.</a:t>
            </a:r>
            <a:br>
              <a:rPr lang="ko-KR" altLang="en-US" sz="1400" dirty="0">
                <a:effectLst/>
                <a:latin typeface="Malgun Gothic" panose="020B0503020000020004" pitchFamily="50" charset="-127"/>
                <a:ea typeface="Malgun Gothic" panose="020B0503020000020004" pitchFamily="50" charset="-127"/>
              </a:rPr>
            </a:br>
            <a:br>
              <a:rPr lang="ko-KR" altLang="en-US" sz="1400" dirty="0">
                <a:effectLst/>
                <a:latin typeface="Malgun Gothic" panose="020B0503020000020004" pitchFamily="50" charset="-127"/>
                <a:ea typeface="Malgun Gothic" panose="020B0503020000020004" pitchFamily="50" charset="-127"/>
              </a:rPr>
            </a:br>
            <a:r>
              <a:rPr lang="ko-KR" altLang="en-US" sz="1400" dirty="0">
                <a:effectLst/>
                <a:latin typeface="Malgun Gothic" panose="020B0503020000020004" pitchFamily="50" charset="-127"/>
                <a:ea typeface="Malgun Gothic" panose="020B0503020000020004" pitchFamily="50" charset="-127"/>
              </a:rPr>
              <a:t>다음은 양전자 방사 단층 촬영</a:t>
            </a:r>
            <a:r>
              <a:rPr lang="en-US" altLang="ko-KR" sz="1400" dirty="0">
                <a:effectLst/>
                <a:latin typeface="Malgun Gothic" panose="020B0503020000020004" pitchFamily="50" charset="-127"/>
                <a:ea typeface="Malgun Gothic" panose="020B0503020000020004" pitchFamily="50" charset="-127"/>
              </a:rPr>
              <a:t>(PET)</a:t>
            </a:r>
            <a:r>
              <a:rPr lang="ko-KR" altLang="en-US" sz="1400" dirty="0">
                <a:effectLst/>
                <a:latin typeface="Malgun Gothic" panose="020B0503020000020004" pitchFamily="50" charset="-127"/>
                <a:ea typeface="Malgun Gothic" panose="020B0503020000020004" pitchFamily="50" charset="-127"/>
              </a:rPr>
              <a:t>라는 핵 영상화의 예시다</a:t>
            </a:r>
            <a:r>
              <a:rPr lang="en-US" altLang="ko-KR" sz="1400" dirty="0">
                <a:effectLst/>
                <a:latin typeface="Malgun Gothic" panose="020B0503020000020004" pitchFamily="50" charset="-127"/>
                <a:ea typeface="Malgun Gothic" panose="020B0503020000020004" pitchFamily="50" charset="-127"/>
              </a:rPr>
              <a:t>.</a:t>
            </a:r>
          </a:p>
          <a:p>
            <a:endParaRPr lang="en-US" altLang="ko-KR" sz="1400" dirty="0">
              <a:latin typeface="Malgun Gothic" panose="020B0503020000020004" pitchFamily="50" charset="-127"/>
              <a:ea typeface="Malgun Gothic" panose="020B0503020000020004" pitchFamily="50" charset="-127"/>
            </a:endParaRPr>
          </a:p>
          <a:p>
            <a:r>
              <a:rPr lang="en-US" altLang="ko-KR" sz="1400" dirty="0">
                <a:latin typeface="Malgun Gothic" panose="020B0503020000020004" pitchFamily="50" charset="-127"/>
                <a:ea typeface="Malgun Gothic" panose="020B0503020000020004" pitchFamily="50" charset="-127"/>
              </a:rPr>
              <a:t>[X-</a:t>
            </a:r>
            <a:r>
              <a:rPr lang="ko-KR" altLang="en-US" sz="1400" dirty="0">
                <a:latin typeface="Malgun Gothic" panose="020B0503020000020004" pitchFamily="50" charset="-127"/>
                <a:ea typeface="Malgun Gothic" panose="020B0503020000020004" pitchFamily="50" charset="-127"/>
              </a:rPr>
              <a:t>선</a:t>
            </a:r>
            <a:r>
              <a:rPr lang="en-US" altLang="ko-KR" sz="1400" dirty="0">
                <a:latin typeface="Malgun Gothic" panose="020B0503020000020004" pitchFamily="50" charset="-127"/>
                <a:ea typeface="Malgun Gothic" panose="020B0503020000020004" pitchFamily="50" charset="-127"/>
              </a:rPr>
              <a:t>]</a:t>
            </a:r>
          </a:p>
          <a:p>
            <a:r>
              <a:rPr lang="ko-KR" altLang="en-US" sz="1400" dirty="0">
                <a:effectLst/>
                <a:latin typeface="Malgun Gothic" panose="020B0503020000020004" pitchFamily="50" charset="-127"/>
                <a:ea typeface="Malgun Gothic" panose="020B0503020000020004" pitchFamily="50" charset="-127"/>
              </a:rPr>
              <a:t>촬영 방법으로는 흔히 아는 필름과 </a:t>
            </a:r>
            <a:r>
              <a:rPr lang="en-US" altLang="ko-KR" sz="1400" dirty="0">
                <a:effectLst/>
                <a:latin typeface="Malgun Gothic" panose="020B0503020000020004" pitchFamily="50" charset="-127"/>
                <a:ea typeface="Malgun Gothic" panose="020B0503020000020004" pitchFamily="50" charset="-127"/>
              </a:rPr>
              <a:t>X-</a:t>
            </a:r>
            <a:r>
              <a:rPr lang="ko-KR" altLang="en-US" sz="1400" dirty="0">
                <a:effectLst/>
                <a:latin typeface="Malgun Gothic" panose="020B0503020000020004" pitchFamily="50" charset="-127"/>
                <a:ea typeface="Malgun Gothic" panose="020B0503020000020004" pitchFamily="50" charset="-127"/>
              </a:rPr>
              <a:t>선 사이에 환자를 위치시켜 촬영하는 방법과</a:t>
            </a:r>
            <a:br>
              <a:rPr lang="ko-KR" altLang="en-US" sz="1400" dirty="0">
                <a:effectLst/>
                <a:latin typeface="Malgun Gothic" panose="020B0503020000020004" pitchFamily="50" charset="-127"/>
                <a:ea typeface="Malgun Gothic" panose="020B0503020000020004" pitchFamily="50" charset="-127"/>
              </a:rPr>
            </a:br>
            <a:r>
              <a:rPr lang="ko-KR" altLang="en-US" sz="1400" dirty="0">
                <a:effectLst/>
                <a:latin typeface="Malgun Gothic" panose="020B0503020000020004" pitchFamily="50" charset="-127"/>
                <a:ea typeface="Malgun Gothic" panose="020B0503020000020004" pitchFamily="50" charset="-127"/>
              </a:rPr>
              <a:t>조영제를 넣어 콘트라스트</a:t>
            </a:r>
            <a:r>
              <a:rPr lang="en-US" altLang="ko-KR" sz="1400" dirty="0">
                <a:effectLst/>
                <a:latin typeface="Malgun Gothic" panose="020B0503020000020004" pitchFamily="50" charset="-127"/>
                <a:ea typeface="Malgun Gothic" panose="020B0503020000020004" pitchFamily="50" charset="-127"/>
              </a:rPr>
              <a:t>(</a:t>
            </a:r>
            <a:r>
              <a:rPr lang="ko-KR" altLang="en-US" sz="1400" dirty="0">
                <a:effectLst/>
                <a:latin typeface="Malgun Gothic" panose="020B0503020000020004" pitchFamily="50" charset="-127"/>
                <a:ea typeface="Malgun Gothic" panose="020B0503020000020004" pitchFamily="50" charset="-127"/>
              </a:rPr>
              <a:t>대비</a:t>
            </a:r>
            <a:r>
              <a:rPr lang="en-US" altLang="ko-KR" sz="1400" dirty="0">
                <a:effectLst/>
                <a:latin typeface="Malgun Gothic" panose="020B0503020000020004" pitchFamily="50" charset="-127"/>
                <a:ea typeface="Malgun Gothic" panose="020B0503020000020004" pitchFamily="50" charset="-127"/>
              </a:rPr>
              <a:t>)</a:t>
            </a:r>
            <a:r>
              <a:rPr lang="ko-KR" altLang="en-US" sz="1400" dirty="0">
                <a:effectLst/>
                <a:latin typeface="Malgun Gothic" panose="020B0503020000020004" pitchFamily="50" charset="-127"/>
                <a:ea typeface="Malgun Gothic" panose="020B0503020000020004" pitchFamily="50" charset="-127"/>
              </a:rPr>
              <a:t>를 극명하게 하는 방법</a:t>
            </a:r>
            <a:r>
              <a:rPr lang="en-US" altLang="ko-KR" sz="1400" dirty="0">
                <a:effectLst/>
                <a:latin typeface="Malgun Gothic" panose="020B0503020000020004" pitchFamily="50" charset="-127"/>
                <a:ea typeface="Malgun Gothic" panose="020B0503020000020004" pitchFamily="50" charset="-127"/>
              </a:rPr>
              <a:t>, </a:t>
            </a:r>
            <a:r>
              <a:rPr lang="ko-KR" altLang="en-US" sz="1400" dirty="0">
                <a:effectLst/>
                <a:latin typeface="Malgun Gothic" panose="020B0503020000020004" pitchFamily="50" charset="-127"/>
                <a:ea typeface="Malgun Gothic" panose="020B0503020000020004" pitchFamily="50" charset="-127"/>
              </a:rPr>
              <a:t>컴퓨터 단층 촬영</a:t>
            </a:r>
            <a:r>
              <a:rPr lang="en-US" altLang="ko-KR" sz="1400" dirty="0">
                <a:effectLst/>
                <a:latin typeface="Malgun Gothic" panose="020B0503020000020004" pitchFamily="50" charset="-127"/>
                <a:ea typeface="Malgun Gothic" panose="020B0503020000020004" pitchFamily="50" charset="-127"/>
              </a:rPr>
              <a:t>(CAT)</a:t>
            </a:r>
            <a:r>
              <a:rPr lang="ko-KR" altLang="en-US" sz="1400" dirty="0">
                <a:effectLst/>
                <a:latin typeface="Malgun Gothic" panose="020B0503020000020004" pitchFamily="50" charset="-127"/>
                <a:ea typeface="Malgun Gothic" panose="020B0503020000020004" pitchFamily="50" charset="-127"/>
              </a:rPr>
              <a:t>가 있다</a:t>
            </a:r>
            <a:r>
              <a:rPr lang="en-US" altLang="ko-KR" sz="1400" dirty="0">
                <a:effectLst/>
                <a:latin typeface="Malgun Gothic" panose="020B0503020000020004" pitchFamily="50" charset="-127"/>
                <a:ea typeface="Malgun Gothic" panose="020B0503020000020004" pitchFamily="50" charset="-127"/>
              </a:rPr>
              <a:t>.</a:t>
            </a:r>
            <a:endParaRPr lang="ko-KR" altLang="en-US" sz="1400" dirty="0">
              <a:effectLst/>
              <a:latin typeface="Arial" panose="020B0604020202020204" pitchFamily="34" charset="0"/>
            </a:endParaRPr>
          </a:p>
          <a:p>
            <a:endParaRPr lang="en-US" altLang="ko-KR" sz="1800" dirty="0">
              <a:latin typeface="Malgun Gothic" panose="020B0503020000020004" pitchFamily="50" charset="-127"/>
              <a:ea typeface="Malgun Gothic" panose="020B0503020000020004" pitchFamily="50" charset="-127"/>
            </a:endParaRPr>
          </a:p>
          <a:p>
            <a:endParaRPr lang="ko-KR" altLang="en-US" sz="1800" dirty="0">
              <a:effectLst/>
              <a:latin typeface="Arial" panose="020B0604020202020204" pitchFamily="34" charset="0"/>
            </a:endParaRPr>
          </a:p>
        </p:txBody>
      </p:sp>
      <p:sp>
        <p:nvSpPr>
          <p:cNvPr id="4" name="슬라이드 번호 개체 틀 3"/>
          <p:cNvSpPr>
            <a:spLocks noGrp="1"/>
          </p:cNvSpPr>
          <p:nvPr>
            <p:ph type="sldNum" sz="quarter" idx="5"/>
          </p:nvPr>
        </p:nvSpPr>
        <p:spPr/>
        <p:txBody>
          <a:bodyPr/>
          <a:lstStyle/>
          <a:p>
            <a:fld id="{114BEED5-0A80-44E1-B68B-6AFB653D30EE}" type="slidenum">
              <a:rPr lang="ko-KR" altLang="en-US" smtClean="0"/>
              <a:t>8</a:t>
            </a:fld>
            <a:endParaRPr lang="ko-KR" altLang="en-US"/>
          </a:p>
        </p:txBody>
      </p:sp>
    </p:spTree>
    <p:extLst>
      <p:ext uri="{BB962C8B-B14F-4D97-AF65-F5344CB8AC3E}">
        <p14:creationId xmlns:p14="http://schemas.microsoft.com/office/powerpoint/2010/main" val="22780653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400" dirty="0">
                <a:effectLst/>
                <a:latin typeface="Malgun Gothic" panose="020B0503020000020004" pitchFamily="50" charset="-127"/>
                <a:ea typeface="Malgun Gothic" panose="020B0503020000020004" pitchFamily="50" charset="-127"/>
              </a:rPr>
              <a:t>[</a:t>
            </a:r>
            <a:r>
              <a:rPr lang="ko-KR" altLang="en-US" sz="1400" dirty="0">
                <a:effectLst/>
                <a:latin typeface="Malgun Gothic" panose="020B0503020000020004" pitchFamily="50" charset="-127"/>
                <a:ea typeface="Malgun Gothic" panose="020B0503020000020004" pitchFamily="50" charset="-127"/>
              </a:rPr>
              <a:t>자외선</a:t>
            </a:r>
            <a:r>
              <a:rPr lang="en-US" altLang="ko-KR" sz="1400" dirty="0">
                <a:effectLst/>
                <a:latin typeface="Malgun Gothic" panose="020B0503020000020004" pitchFamily="50" charset="-127"/>
                <a:ea typeface="Malgun Gothic" panose="020B0503020000020004" pitchFamily="50" charset="-127"/>
              </a:rPr>
              <a:t>]</a:t>
            </a:r>
          </a:p>
          <a:p>
            <a:r>
              <a:rPr lang="ko-KR" altLang="en-US" sz="1400" dirty="0">
                <a:latin typeface="Malgun Gothic" panose="020B0503020000020004" pitchFamily="50" charset="-127"/>
                <a:ea typeface="Malgun Gothic" panose="020B0503020000020004" pitchFamily="50" charset="-127"/>
              </a:rPr>
              <a:t>자외선은 눈에 보이지 않는다</a:t>
            </a:r>
            <a:r>
              <a:rPr lang="en-US" altLang="ko-KR" sz="1400" dirty="0">
                <a:latin typeface="Malgun Gothic" panose="020B0503020000020004" pitchFamily="50" charset="-127"/>
                <a:ea typeface="Malgun Gothic" panose="020B0503020000020004" pitchFamily="50" charset="-127"/>
              </a:rPr>
              <a:t>.</a:t>
            </a:r>
            <a:endParaRPr lang="en-US" altLang="ko-KR" sz="1400" dirty="0">
              <a:effectLst/>
              <a:latin typeface="Malgun Gothic" panose="020B0503020000020004" pitchFamily="50" charset="-127"/>
              <a:ea typeface="Malgun Gothic" panose="020B0503020000020004" pitchFamily="50" charset="-127"/>
            </a:endParaRPr>
          </a:p>
          <a:p>
            <a:endParaRPr lang="en-US" altLang="ko-KR" sz="1400" dirty="0">
              <a:latin typeface="Malgun Gothic" panose="020B0503020000020004" pitchFamily="50" charset="-127"/>
              <a:ea typeface="Malgun Gothic" panose="020B0503020000020004" pitchFamily="50" charset="-127"/>
            </a:endParaRPr>
          </a:p>
          <a:p>
            <a:r>
              <a:rPr lang="en-US" altLang="ko-KR" sz="1400" dirty="0">
                <a:effectLst/>
                <a:latin typeface="Malgun Gothic" panose="020B0503020000020004" pitchFamily="50" charset="-127"/>
                <a:ea typeface="Malgun Gothic" panose="020B0503020000020004" pitchFamily="50" charset="-127"/>
              </a:rPr>
              <a:t>[</a:t>
            </a:r>
            <a:r>
              <a:rPr lang="ko-KR" altLang="en-US" sz="1400" dirty="0">
                <a:effectLst/>
                <a:latin typeface="Malgun Gothic" panose="020B0503020000020004" pitchFamily="50" charset="-127"/>
                <a:ea typeface="Malgun Gothic" panose="020B0503020000020004" pitchFamily="50" charset="-127"/>
              </a:rPr>
              <a:t>가시선</a:t>
            </a:r>
            <a:r>
              <a:rPr lang="en-US" altLang="ko-KR" sz="1400" dirty="0">
                <a:effectLst/>
                <a:latin typeface="Malgun Gothic" panose="020B0503020000020004" pitchFamily="50" charset="-127"/>
                <a:ea typeface="Malgun Gothic" panose="020B0503020000020004" pitchFamily="50" charset="-127"/>
              </a:rPr>
              <a:t>]</a:t>
            </a:r>
          </a:p>
          <a:p>
            <a:r>
              <a:rPr lang="ko-KR" altLang="en-US" sz="1400" dirty="0">
                <a:effectLst/>
                <a:latin typeface="Malgun Gothic" panose="020B0503020000020004" pitchFamily="50" charset="-127"/>
                <a:ea typeface="Malgun Gothic" panose="020B0503020000020004" pitchFamily="50" charset="-127"/>
              </a:rPr>
              <a:t>관찰 및 예측도 인공위성 다중 스펙트럼 영상화의 중요한 응용이다</a:t>
            </a:r>
            <a:r>
              <a:rPr lang="en-US" altLang="ko-KR" sz="1400" dirty="0">
                <a:effectLst/>
                <a:latin typeface="Malgun Gothic" panose="020B0503020000020004" pitchFamily="50" charset="-127"/>
                <a:ea typeface="Malgun Gothic" panose="020B0503020000020004" pitchFamily="50" charset="-127"/>
              </a:rPr>
              <a:t>.</a:t>
            </a:r>
            <a:br>
              <a:rPr lang="en-US" altLang="ko-KR" sz="1400" dirty="0">
                <a:effectLst/>
                <a:latin typeface="Malgun Gothic" panose="020B0503020000020004" pitchFamily="50" charset="-127"/>
                <a:ea typeface="Malgun Gothic" panose="020B0503020000020004" pitchFamily="50" charset="-127"/>
              </a:rPr>
            </a:br>
            <a:r>
              <a:rPr lang="en-US" altLang="ko-KR" sz="1400" dirty="0">
                <a:effectLst/>
                <a:latin typeface="Malgun Gothic" panose="020B0503020000020004" pitchFamily="50" charset="-127"/>
                <a:ea typeface="Malgun Gothic" panose="020B0503020000020004" pitchFamily="50" charset="-127"/>
              </a:rPr>
              <a:t>IR </a:t>
            </a:r>
            <a:r>
              <a:rPr lang="ko-KR" altLang="en-US" sz="1400" dirty="0">
                <a:effectLst/>
                <a:latin typeface="Malgun Gothic" panose="020B0503020000020004" pitchFamily="50" charset="-127"/>
                <a:ea typeface="Malgun Gothic" panose="020B0503020000020004" pitchFamily="50" charset="-127"/>
              </a:rPr>
              <a:t>시스템은 예시로 전세계 야간 조명 데이터 집합이 있다</a:t>
            </a:r>
            <a:r>
              <a:rPr lang="en-US" altLang="ko-KR" sz="1400" dirty="0">
                <a:effectLst/>
                <a:latin typeface="Malgun Gothic" panose="020B0503020000020004" pitchFamily="50" charset="-127"/>
                <a:ea typeface="Malgun Gothic" panose="020B0503020000020004" pitchFamily="50" charset="-127"/>
              </a:rPr>
              <a:t>.</a:t>
            </a:r>
            <a:br>
              <a:rPr lang="en-US" altLang="ko-KR" sz="1400" dirty="0">
                <a:effectLst/>
                <a:latin typeface="Malgun Gothic" panose="020B0503020000020004" pitchFamily="50" charset="-127"/>
                <a:ea typeface="Malgun Gothic" panose="020B0503020000020004" pitchFamily="50" charset="-127"/>
              </a:rPr>
            </a:br>
            <a:r>
              <a:rPr lang="ko-KR" altLang="en-US" sz="1400" dirty="0">
                <a:effectLst/>
                <a:latin typeface="Malgun Gothic" panose="020B0503020000020004" pitchFamily="50" charset="-127"/>
                <a:ea typeface="Malgun Gothic" panose="020B0503020000020004" pitchFamily="50" charset="-127"/>
              </a:rPr>
              <a:t>가시 광선 스펙트럼의 주요 영상화 분야는 자동화된 시각에 의한 제품 검사이다</a:t>
            </a:r>
            <a:r>
              <a:rPr lang="en-US" altLang="ko-KR" sz="1400" dirty="0">
                <a:effectLst/>
                <a:latin typeface="Malgun Gothic" panose="020B0503020000020004" pitchFamily="50" charset="-127"/>
                <a:ea typeface="Malgun Gothic" panose="020B0503020000020004" pitchFamily="50" charset="-127"/>
              </a:rPr>
              <a:t>. </a:t>
            </a:r>
            <a:r>
              <a:rPr lang="ko-KR" altLang="en-US" sz="1400" dirty="0">
                <a:effectLst/>
                <a:latin typeface="Malgun Gothic" panose="020B0503020000020004" pitchFamily="50" charset="-127"/>
                <a:ea typeface="Malgun Gothic" panose="020B0503020000020004" pitchFamily="50" charset="-127"/>
              </a:rPr>
              <a:t>또한 지문 인식</a:t>
            </a:r>
            <a:r>
              <a:rPr lang="en-US" altLang="ko-KR" sz="1400" dirty="0">
                <a:effectLst/>
                <a:latin typeface="Malgun Gothic" panose="020B0503020000020004" pitchFamily="50" charset="-127"/>
                <a:ea typeface="Malgun Gothic" panose="020B0503020000020004" pitchFamily="50" charset="-127"/>
              </a:rPr>
              <a:t>, </a:t>
            </a:r>
            <a:r>
              <a:rPr lang="ko-KR" altLang="en-US" sz="1400" dirty="0">
                <a:effectLst/>
                <a:latin typeface="Malgun Gothic" panose="020B0503020000020004" pitchFamily="50" charset="-127"/>
                <a:ea typeface="Malgun Gothic" panose="020B0503020000020004" pitchFamily="50" charset="-127"/>
              </a:rPr>
              <a:t>위조 지폐 판별</a:t>
            </a:r>
            <a:r>
              <a:rPr lang="en-US" altLang="ko-KR" sz="1400" dirty="0">
                <a:effectLst/>
                <a:latin typeface="Malgun Gothic" panose="020B0503020000020004" pitchFamily="50" charset="-127"/>
                <a:ea typeface="Malgun Gothic" panose="020B0503020000020004" pitchFamily="50" charset="-127"/>
              </a:rPr>
              <a:t>, </a:t>
            </a:r>
            <a:r>
              <a:rPr lang="ko-KR" altLang="en-US" sz="1400" dirty="0">
                <a:effectLst/>
                <a:latin typeface="Malgun Gothic" panose="020B0503020000020004" pitchFamily="50" charset="-127"/>
                <a:ea typeface="Malgun Gothic" panose="020B0503020000020004" pitchFamily="50" charset="-127"/>
              </a:rPr>
              <a:t>자동차 번호판 인식 등 일상생활에서 유용하게 활용된다</a:t>
            </a:r>
            <a:r>
              <a:rPr lang="en-US" altLang="ko-KR" sz="1400" dirty="0">
                <a:effectLst/>
                <a:latin typeface="Malgun Gothic" panose="020B0503020000020004" pitchFamily="50" charset="-127"/>
                <a:ea typeface="Malgun Gothic" panose="020B0503020000020004" pitchFamily="50" charset="-127"/>
              </a:rPr>
              <a:t>.</a:t>
            </a:r>
            <a:br>
              <a:rPr lang="en-US" altLang="ko-KR" sz="1400" dirty="0">
                <a:effectLst/>
                <a:latin typeface="Malgun Gothic" panose="020B0503020000020004" pitchFamily="50" charset="-127"/>
                <a:ea typeface="Malgun Gothic" panose="020B0503020000020004" pitchFamily="50" charset="-127"/>
              </a:rPr>
            </a:br>
            <a:r>
              <a:rPr lang="en-US" altLang="ko-KR" sz="1400" dirty="0">
                <a:effectLst/>
                <a:latin typeface="Malgun Gothic" panose="020B0503020000020004" pitchFamily="50" charset="-127"/>
                <a:ea typeface="Malgun Gothic" panose="020B0503020000020004" pitchFamily="50" charset="-127"/>
              </a:rPr>
              <a:t>1~3</a:t>
            </a:r>
            <a:r>
              <a:rPr lang="ko-KR" altLang="en-US" sz="1400" dirty="0">
                <a:effectLst/>
                <a:latin typeface="Malgun Gothic" panose="020B0503020000020004" pitchFamily="50" charset="-127"/>
                <a:ea typeface="Malgun Gothic" panose="020B0503020000020004" pitchFamily="50" charset="-127"/>
              </a:rPr>
              <a:t>번 그림은 차례대로 기상위성 사진</a:t>
            </a:r>
            <a:r>
              <a:rPr lang="en-US" altLang="ko-KR" sz="1400" dirty="0">
                <a:effectLst/>
                <a:latin typeface="Malgun Gothic" panose="020B0503020000020004" pitchFamily="50" charset="-127"/>
                <a:ea typeface="Malgun Gothic" panose="020B0503020000020004" pitchFamily="50" charset="-127"/>
              </a:rPr>
              <a:t>, </a:t>
            </a:r>
            <a:r>
              <a:rPr lang="ko-KR" altLang="en-US" sz="1400" dirty="0">
                <a:effectLst/>
                <a:latin typeface="Malgun Gothic" panose="020B0503020000020004" pitchFamily="50" charset="-127"/>
                <a:ea typeface="Malgun Gothic" panose="020B0503020000020004" pitchFamily="50" charset="-127"/>
              </a:rPr>
              <a:t>지문인식과 자동차 번호판 인식 사진이다</a:t>
            </a:r>
            <a:r>
              <a:rPr lang="en-US" altLang="ko-KR" sz="1400" dirty="0">
                <a:effectLst/>
                <a:latin typeface="Malgun Gothic" panose="020B0503020000020004" pitchFamily="50" charset="-127"/>
                <a:ea typeface="Malgun Gothic" panose="020B0503020000020004" pitchFamily="50" charset="-127"/>
              </a:rPr>
              <a:t>.</a:t>
            </a:r>
            <a:endParaRPr lang="ko-KR" altLang="en-US" sz="1400" dirty="0">
              <a:effectLst/>
              <a:latin typeface="Arial" panose="020B0604020202020204" pitchFamily="34" charset="0"/>
            </a:endParaRPr>
          </a:p>
          <a:p>
            <a:endParaRPr lang="ko-KR" altLang="en-US" sz="1050" dirty="0"/>
          </a:p>
        </p:txBody>
      </p:sp>
      <p:sp>
        <p:nvSpPr>
          <p:cNvPr id="4" name="슬라이드 번호 개체 틀 3"/>
          <p:cNvSpPr>
            <a:spLocks noGrp="1"/>
          </p:cNvSpPr>
          <p:nvPr>
            <p:ph type="sldNum" sz="quarter" idx="5"/>
          </p:nvPr>
        </p:nvSpPr>
        <p:spPr/>
        <p:txBody>
          <a:bodyPr/>
          <a:lstStyle/>
          <a:p>
            <a:fld id="{114BEED5-0A80-44E1-B68B-6AFB653D30EE}" type="slidenum">
              <a:rPr lang="ko-KR" altLang="en-US" smtClean="0"/>
              <a:t>9</a:t>
            </a:fld>
            <a:endParaRPr lang="ko-KR" altLang="en-US"/>
          </a:p>
        </p:txBody>
      </p:sp>
    </p:spTree>
    <p:extLst>
      <p:ext uri="{BB962C8B-B14F-4D97-AF65-F5344CB8AC3E}">
        <p14:creationId xmlns:p14="http://schemas.microsoft.com/office/powerpoint/2010/main" val="30344540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a:xfrm>
            <a:off x="685800" y="4290899"/>
            <a:ext cx="5486400" cy="4623707"/>
          </a:xfrm>
        </p:spPr>
        <p:txBody>
          <a:bodyPr/>
          <a:lstStyle/>
          <a:p>
            <a:r>
              <a:rPr lang="en-US" altLang="ko-KR" sz="1400" dirty="0">
                <a:effectLst/>
                <a:latin typeface="Malgun Gothic" panose="020B0503020000020004" pitchFamily="50" charset="-127"/>
                <a:ea typeface="Malgun Gothic" panose="020B0503020000020004" pitchFamily="50" charset="-127"/>
              </a:rPr>
              <a:t>[</a:t>
            </a:r>
            <a:r>
              <a:rPr lang="ko-KR" altLang="en-US" sz="1400" dirty="0">
                <a:effectLst/>
                <a:latin typeface="Malgun Gothic" panose="020B0503020000020004" pitchFamily="50" charset="-127"/>
                <a:ea typeface="Malgun Gothic" panose="020B0503020000020004" pitchFamily="50" charset="-127"/>
              </a:rPr>
              <a:t>마이크로웨이브</a:t>
            </a:r>
            <a:r>
              <a:rPr lang="en-US" altLang="ko-KR" sz="1400" dirty="0">
                <a:effectLst/>
                <a:latin typeface="Malgun Gothic" panose="020B0503020000020004" pitchFamily="50" charset="-127"/>
                <a:ea typeface="Malgun Gothic" panose="020B0503020000020004" pitchFamily="50" charset="-127"/>
              </a:rPr>
              <a:t>]</a:t>
            </a:r>
          </a:p>
          <a:p>
            <a:r>
              <a:rPr lang="ko-KR" altLang="en-US" sz="1400" dirty="0">
                <a:effectLst/>
                <a:latin typeface="Malgun Gothic" panose="020B0503020000020004" pitchFamily="50" charset="-127"/>
                <a:ea typeface="Malgun Gothic" panose="020B0503020000020004" pitchFamily="50" charset="-127"/>
              </a:rPr>
              <a:t>영상화 레이다의 독특한 특징은</a:t>
            </a:r>
            <a:br>
              <a:rPr lang="ko-KR" altLang="en-US" sz="1400" dirty="0">
                <a:effectLst/>
                <a:latin typeface="Malgun Gothic" panose="020B0503020000020004" pitchFamily="50" charset="-127"/>
                <a:ea typeface="Malgun Gothic" panose="020B0503020000020004" pitchFamily="50" charset="-127"/>
              </a:rPr>
            </a:br>
            <a:r>
              <a:rPr lang="ko-KR" altLang="en-US" sz="1400" dirty="0">
                <a:effectLst/>
                <a:latin typeface="Malgun Gothic" panose="020B0503020000020004" pitchFamily="50" charset="-127"/>
                <a:ea typeface="Malgun Gothic" panose="020B0503020000020004" pitchFamily="50" charset="-127"/>
              </a:rPr>
              <a:t>날씨나 주변 조명 조건에 관계 없이</a:t>
            </a:r>
            <a:r>
              <a:rPr lang="en-US" altLang="ko-KR" sz="1400" dirty="0">
                <a:effectLst/>
                <a:latin typeface="Malgun Gothic" panose="020B0503020000020004" pitchFamily="50" charset="-127"/>
                <a:ea typeface="Malgun Gothic" panose="020B0503020000020004" pitchFamily="50" charset="-127"/>
              </a:rPr>
              <a:t>, </a:t>
            </a:r>
            <a:r>
              <a:rPr lang="ko-KR" altLang="en-US" sz="1400" dirty="0">
                <a:effectLst/>
                <a:latin typeface="Malgun Gothic" panose="020B0503020000020004" pitchFamily="50" charset="-127"/>
                <a:ea typeface="Malgun Gothic" panose="020B0503020000020004" pitchFamily="50" charset="-127"/>
              </a:rPr>
              <a:t>거의 아무 때</a:t>
            </a:r>
            <a:r>
              <a:rPr lang="en-US" altLang="ko-KR" sz="1400" dirty="0">
                <a:effectLst/>
                <a:latin typeface="Malgun Gothic" panose="020B0503020000020004" pitchFamily="50" charset="-127"/>
                <a:ea typeface="Malgun Gothic" panose="020B0503020000020004" pitchFamily="50" charset="-127"/>
              </a:rPr>
              <a:t>, </a:t>
            </a:r>
            <a:r>
              <a:rPr lang="ko-KR" altLang="en-US" sz="1400" dirty="0">
                <a:effectLst/>
                <a:latin typeface="Malgun Gothic" panose="020B0503020000020004" pitchFamily="50" charset="-127"/>
                <a:ea typeface="Malgun Gothic" panose="020B0503020000020004" pitchFamily="50" charset="-127"/>
              </a:rPr>
              <a:t>아무 곳에서 데이터를 수집할 수 있다</a:t>
            </a:r>
            <a:r>
              <a:rPr lang="en-US" altLang="ko-KR" sz="1400" dirty="0">
                <a:effectLst/>
                <a:latin typeface="Malgun Gothic" panose="020B0503020000020004" pitchFamily="50" charset="-127"/>
                <a:ea typeface="Malgun Gothic" panose="020B0503020000020004" pitchFamily="50" charset="-127"/>
              </a:rPr>
              <a:t>. </a:t>
            </a:r>
            <a:r>
              <a:rPr lang="ko-KR" altLang="en-US" sz="1400" dirty="0">
                <a:effectLst/>
                <a:latin typeface="Malgun Gothic" panose="020B0503020000020004" pitchFamily="50" charset="-127"/>
                <a:ea typeface="Malgun Gothic" panose="020B0503020000020004" pitchFamily="50" charset="-127"/>
              </a:rPr>
              <a:t>그렇기에 레이다는 지구 표면의 접근 불가 지역을 탐사하기 위한 유일한 방법이다</a:t>
            </a:r>
            <a:r>
              <a:rPr lang="en-US" altLang="ko-KR" sz="1400" dirty="0">
                <a:effectLst/>
                <a:latin typeface="Malgun Gothic" panose="020B0503020000020004" pitchFamily="50" charset="-127"/>
                <a:ea typeface="Malgun Gothic" panose="020B0503020000020004" pitchFamily="50" charset="-127"/>
              </a:rPr>
              <a:t>.</a:t>
            </a:r>
            <a:br>
              <a:rPr lang="en-US" altLang="ko-KR" sz="1400" dirty="0">
                <a:effectLst/>
                <a:latin typeface="Malgun Gothic" panose="020B0503020000020004" pitchFamily="50" charset="-127"/>
                <a:ea typeface="Malgun Gothic" panose="020B0503020000020004" pitchFamily="50" charset="-127"/>
              </a:rPr>
            </a:br>
            <a:r>
              <a:rPr lang="ko-KR" altLang="en-US" sz="1400" dirty="0">
                <a:effectLst/>
                <a:latin typeface="Malgun Gothic" panose="020B0503020000020004" pitchFamily="50" charset="-127"/>
                <a:ea typeface="Malgun Gothic" panose="020B0503020000020004" pitchFamily="50" charset="-127"/>
              </a:rPr>
              <a:t>영역 조명을 위해 마이크로웨이브 펄스를 속사한다는 면에서 플래쉬 카메라처럼 작동한다</a:t>
            </a:r>
            <a:r>
              <a:rPr lang="en-US" altLang="ko-KR" sz="1400" dirty="0">
                <a:effectLst/>
                <a:latin typeface="Malgun Gothic" panose="020B0503020000020004" pitchFamily="50" charset="-127"/>
                <a:ea typeface="Malgun Gothic" panose="020B0503020000020004" pitchFamily="50" charset="-127"/>
              </a:rPr>
              <a:t>.</a:t>
            </a:r>
            <a:endParaRPr lang="ko-KR" altLang="en-US" sz="1400" dirty="0">
              <a:effectLst/>
              <a:latin typeface="Arial" panose="020B0604020202020204" pitchFamily="34" charset="0"/>
            </a:endParaRPr>
          </a:p>
          <a:p>
            <a:endParaRPr lang="en-US" altLang="ko-KR" sz="1400" dirty="0">
              <a:latin typeface="Malgun Gothic" panose="020B0503020000020004" pitchFamily="50" charset="-127"/>
              <a:ea typeface="Malgun Gothic" panose="020B0503020000020004" pitchFamily="50" charset="-127"/>
            </a:endParaRPr>
          </a:p>
          <a:p>
            <a:r>
              <a:rPr lang="en-US" altLang="ko-KR" sz="1400" dirty="0">
                <a:effectLst/>
                <a:latin typeface="Malgun Gothic" panose="020B0503020000020004" pitchFamily="50" charset="-127"/>
                <a:ea typeface="Malgun Gothic" panose="020B0503020000020004" pitchFamily="50" charset="-127"/>
              </a:rPr>
              <a:t>[</a:t>
            </a:r>
            <a:r>
              <a:rPr lang="ko-KR" altLang="en-US" sz="1400" dirty="0">
                <a:effectLst/>
                <a:latin typeface="Malgun Gothic" panose="020B0503020000020004" pitchFamily="50" charset="-127"/>
                <a:ea typeface="Malgun Gothic" panose="020B0503020000020004" pitchFamily="50" charset="-127"/>
              </a:rPr>
              <a:t>다른 영상화</a:t>
            </a:r>
            <a:r>
              <a:rPr lang="en-US" altLang="ko-KR" sz="1400" dirty="0">
                <a:effectLst/>
                <a:latin typeface="Malgun Gothic" panose="020B0503020000020004" pitchFamily="50" charset="-127"/>
                <a:ea typeface="Malgun Gothic" panose="020B0503020000020004" pitchFamily="50" charset="-127"/>
              </a:rPr>
              <a:t>]</a:t>
            </a:r>
          </a:p>
          <a:p>
            <a:r>
              <a:rPr lang="ko-KR" altLang="en-US" sz="1400" dirty="0">
                <a:effectLst/>
                <a:latin typeface="Malgun Gothic" panose="020B0503020000020004" pitchFamily="50" charset="-127"/>
                <a:ea typeface="Malgun Gothic" panose="020B0503020000020004" pitchFamily="50" charset="-127"/>
              </a:rPr>
              <a:t>소리를 이용하는 영상화는 지질학 탐사</a:t>
            </a:r>
            <a:r>
              <a:rPr lang="en-US" altLang="ko-KR" sz="1400" dirty="0">
                <a:effectLst/>
                <a:latin typeface="Malgun Gothic" panose="020B0503020000020004" pitchFamily="50" charset="-127"/>
                <a:ea typeface="Malgun Gothic" panose="020B0503020000020004" pitchFamily="50" charset="-127"/>
              </a:rPr>
              <a:t>, </a:t>
            </a:r>
            <a:r>
              <a:rPr lang="ko-KR" altLang="en-US" sz="1400" dirty="0">
                <a:effectLst/>
                <a:latin typeface="Malgun Gothic" panose="020B0503020000020004" pitchFamily="50" charset="-127"/>
                <a:ea typeface="Malgun Gothic" panose="020B0503020000020004" pitchFamily="50" charset="-127"/>
              </a:rPr>
              <a:t>산업</a:t>
            </a:r>
            <a:r>
              <a:rPr lang="en-US" altLang="ko-KR" sz="1400" dirty="0">
                <a:effectLst/>
                <a:latin typeface="Malgun Gothic" panose="020B0503020000020004" pitchFamily="50" charset="-127"/>
                <a:ea typeface="Malgun Gothic" panose="020B0503020000020004" pitchFamily="50" charset="-127"/>
              </a:rPr>
              <a:t>, </a:t>
            </a:r>
            <a:r>
              <a:rPr lang="ko-KR" altLang="en-US" sz="1400" dirty="0">
                <a:effectLst/>
                <a:latin typeface="Malgun Gothic" panose="020B0503020000020004" pitchFamily="50" charset="-127"/>
                <a:ea typeface="Malgun Gothic" panose="020B0503020000020004" pitchFamily="50" charset="-127"/>
              </a:rPr>
              <a:t>의학에서 이용된다</a:t>
            </a:r>
            <a:r>
              <a:rPr lang="en-US" altLang="ko-KR" sz="1400" dirty="0">
                <a:effectLst/>
                <a:latin typeface="Malgun Gothic" panose="020B0503020000020004" pitchFamily="50" charset="-127"/>
                <a:ea typeface="Malgun Gothic" panose="020B0503020000020004" pitchFamily="50" charset="-127"/>
              </a:rPr>
              <a:t>.</a:t>
            </a:r>
            <a:br>
              <a:rPr lang="en-US" altLang="ko-KR" sz="1400" dirty="0">
                <a:effectLst/>
                <a:latin typeface="Malgun Gothic" panose="020B0503020000020004" pitchFamily="50" charset="-127"/>
                <a:ea typeface="Malgun Gothic" panose="020B0503020000020004" pitchFamily="50" charset="-127"/>
              </a:rPr>
            </a:br>
            <a:r>
              <a:rPr lang="ko-KR" altLang="en-US" sz="1400" dirty="0">
                <a:effectLst/>
                <a:latin typeface="Malgun Gothic" panose="020B0503020000020004" pitchFamily="50" charset="-127"/>
                <a:ea typeface="Malgun Gothic" panose="020B0503020000020004" pitchFamily="50" charset="-127"/>
              </a:rPr>
              <a:t>소리를 보내고 되돌아오는 음파의 세기</a:t>
            </a:r>
            <a:r>
              <a:rPr lang="en-US" altLang="ko-KR" sz="1400" dirty="0">
                <a:effectLst/>
                <a:latin typeface="Malgun Gothic" panose="020B0503020000020004" pitchFamily="50" charset="-127"/>
                <a:ea typeface="Malgun Gothic" panose="020B0503020000020004" pitchFamily="50" charset="-127"/>
              </a:rPr>
              <a:t>, </a:t>
            </a:r>
            <a:r>
              <a:rPr lang="ko-KR" altLang="en-US" sz="1400" dirty="0">
                <a:effectLst/>
                <a:latin typeface="Malgun Gothic" panose="020B0503020000020004" pitchFamily="50" charset="-127"/>
                <a:ea typeface="Malgun Gothic" panose="020B0503020000020004" pitchFamily="50" charset="-127"/>
              </a:rPr>
              <a:t>속도 등 이러한 데이터를 이용해 영상화 한다</a:t>
            </a:r>
            <a:r>
              <a:rPr lang="en-US" altLang="ko-KR" sz="1400" dirty="0">
                <a:effectLst/>
                <a:latin typeface="Malgun Gothic" panose="020B0503020000020004" pitchFamily="50" charset="-127"/>
                <a:ea typeface="Malgun Gothic" panose="020B0503020000020004" pitchFamily="50" charset="-127"/>
              </a:rPr>
              <a:t>.</a:t>
            </a:r>
            <a:br>
              <a:rPr lang="en-US" altLang="ko-KR" sz="1400" dirty="0">
                <a:effectLst/>
                <a:latin typeface="Malgun Gothic" panose="020B0503020000020004" pitchFamily="50" charset="-127"/>
                <a:ea typeface="Malgun Gothic" panose="020B0503020000020004" pitchFamily="50" charset="-127"/>
              </a:rPr>
            </a:br>
            <a:br>
              <a:rPr lang="en-US" altLang="ko-KR" sz="1400" dirty="0">
                <a:effectLst/>
                <a:latin typeface="Malgun Gothic" panose="020B0503020000020004" pitchFamily="50" charset="-127"/>
                <a:ea typeface="Malgun Gothic" panose="020B0503020000020004" pitchFamily="50" charset="-127"/>
              </a:rPr>
            </a:br>
            <a:r>
              <a:rPr lang="ko-KR" altLang="en-US" sz="1400" dirty="0">
                <a:effectLst/>
                <a:latin typeface="Malgun Gothic" panose="020B0503020000020004" pitchFamily="50" charset="-127"/>
                <a:ea typeface="Malgun Gothic" panose="020B0503020000020004" pitchFamily="50" charset="-127"/>
              </a:rPr>
              <a:t>전자 현미경은 광학 현미경처럼 기능하는데</a:t>
            </a:r>
            <a:r>
              <a:rPr lang="en-US" altLang="ko-KR" sz="1400" dirty="0">
                <a:effectLst/>
                <a:latin typeface="Malgun Gothic" panose="020B0503020000020004" pitchFamily="50" charset="-127"/>
                <a:ea typeface="Malgun Gothic" panose="020B0503020000020004" pitchFamily="50" charset="-127"/>
              </a:rPr>
              <a:t>, </a:t>
            </a:r>
            <a:r>
              <a:rPr lang="ko-KR" altLang="en-US" sz="1400" dirty="0">
                <a:effectLst/>
                <a:latin typeface="Malgun Gothic" panose="020B0503020000020004" pitchFamily="50" charset="-127"/>
                <a:ea typeface="Malgun Gothic" panose="020B0503020000020004" pitchFamily="50" charset="-127"/>
              </a:rPr>
              <a:t>차이는 표본을 영상화하기 위해 빛 대신 초점이 맞춰진 전자 빔을 사용한다는 것이다</a:t>
            </a:r>
            <a:r>
              <a:rPr lang="en-US" altLang="ko-KR" sz="1400" dirty="0">
                <a:effectLst/>
                <a:latin typeface="Malgun Gothic" panose="020B0503020000020004" pitchFamily="50" charset="-127"/>
                <a:ea typeface="Malgun Gothic" panose="020B0503020000020004" pitchFamily="50" charset="-127"/>
              </a:rPr>
              <a:t>.</a:t>
            </a:r>
            <a:br>
              <a:rPr lang="en-US" altLang="ko-KR" sz="1400" dirty="0">
                <a:effectLst/>
                <a:latin typeface="Malgun Gothic" panose="020B0503020000020004" pitchFamily="50" charset="-127"/>
                <a:ea typeface="Malgun Gothic" panose="020B0503020000020004" pitchFamily="50" charset="-127"/>
              </a:rPr>
            </a:br>
            <a:br>
              <a:rPr lang="en-US" altLang="ko-KR" sz="1400" dirty="0">
                <a:effectLst/>
                <a:latin typeface="Malgun Gothic" panose="020B0503020000020004" pitchFamily="50" charset="-127"/>
                <a:ea typeface="Malgun Gothic" panose="020B0503020000020004" pitchFamily="50" charset="-127"/>
              </a:rPr>
            </a:br>
            <a:r>
              <a:rPr lang="en-US" altLang="ko-KR" sz="1400" dirty="0">
                <a:effectLst/>
                <a:latin typeface="Malgun Gothic" panose="020B0503020000020004" pitchFamily="50" charset="-127"/>
                <a:ea typeface="Malgun Gothic" panose="020B0503020000020004" pitchFamily="50" charset="-127"/>
              </a:rPr>
              <a:t>3-D</a:t>
            </a:r>
            <a:r>
              <a:rPr lang="ko-KR" altLang="en-US" sz="1400" dirty="0">
                <a:effectLst/>
                <a:latin typeface="Malgun Gothic" panose="020B0503020000020004" pitchFamily="50" charset="-127"/>
                <a:ea typeface="Malgun Gothic" panose="020B0503020000020004" pitchFamily="50" charset="-127"/>
              </a:rPr>
              <a:t>모델링은 컴퓨터에 의한 영상 생성에서 보다 구조적인 접근법으로써</a:t>
            </a:r>
            <a:r>
              <a:rPr lang="en-US" altLang="ko-KR" sz="1400" dirty="0">
                <a:effectLst/>
                <a:latin typeface="Malgun Gothic" panose="020B0503020000020004" pitchFamily="50" charset="-127"/>
                <a:ea typeface="Malgun Gothic" panose="020B0503020000020004" pitchFamily="50" charset="-127"/>
              </a:rPr>
              <a:t>,</a:t>
            </a:r>
            <a:r>
              <a:rPr lang="ko-KR" altLang="en-US" sz="1400" dirty="0">
                <a:effectLst/>
                <a:latin typeface="Malgun Gothic" panose="020B0503020000020004" pitchFamily="50" charset="-127"/>
                <a:ea typeface="Malgun Gothic" panose="020B0503020000020004" pitchFamily="50" charset="-127"/>
              </a:rPr>
              <a:t>영상 처리와 컴퓨터 그래픽 간의 중요한 교집합을 제공하고</a:t>
            </a:r>
            <a:r>
              <a:rPr lang="en-US" altLang="ko-KR" sz="1400" dirty="0">
                <a:effectLst/>
                <a:latin typeface="Malgun Gothic" panose="020B0503020000020004" pitchFamily="50" charset="-127"/>
                <a:ea typeface="Malgun Gothic" panose="020B0503020000020004" pitchFamily="50" charset="-127"/>
              </a:rPr>
              <a:t>,</a:t>
            </a:r>
            <a:br>
              <a:rPr lang="en-US" altLang="ko-KR" sz="1400" dirty="0">
                <a:effectLst/>
                <a:latin typeface="Malgun Gothic" panose="020B0503020000020004" pitchFamily="50" charset="-127"/>
                <a:ea typeface="Malgun Gothic" panose="020B0503020000020004" pitchFamily="50" charset="-127"/>
              </a:rPr>
            </a:br>
            <a:r>
              <a:rPr lang="ko-KR" altLang="en-US" sz="1400" dirty="0">
                <a:effectLst/>
                <a:latin typeface="Malgun Gothic" panose="020B0503020000020004" pitchFamily="50" charset="-127"/>
                <a:ea typeface="Malgun Gothic" panose="020B0503020000020004" pitchFamily="50" charset="-127"/>
              </a:rPr>
              <a:t>많은 </a:t>
            </a:r>
            <a:r>
              <a:rPr lang="en-US" altLang="ko-KR" sz="1400" dirty="0">
                <a:effectLst/>
                <a:latin typeface="Malgun Gothic" panose="020B0503020000020004" pitchFamily="50" charset="-127"/>
                <a:ea typeface="Malgun Gothic" panose="020B0503020000020004" pitchFamily="50" charset="-127"/>
              </a:rPr>
              <a:t>3-D </a:t>
            </a:r>
            <a:r>
              <a:rPr lang="ko-KR" altLang="en-US" sz="1400" dirty="0">
                <a:effectLst/>
                <a:latin typeface="Malgun Gothic" panose="020B0503020000020004" pitchFamily="50" charset="-127"/>
                <a:ea typeface="Malgun Gothic" panose="020B0503020000020004" pitchFamily="50" charset="-127"/>
              </a:rPr>
              <a:t>시각화 시스템들을 위한 기초가 되는 분야다</a:t>
            </a:r>
            <a:r>
              <a:rPr lang="en-US" altLang="ko-KR" sz="1400" dirty="0">
                <a:effectLst/>
                <a:latin typeface="Malgun Gothic" panose="020B0503020000020004" pitchFamily="50" charset="-127"/>
                <a:ea typeface="Malgun Gothic" panose="020B0503020000020004" pitchFamily="50" charset="-127"/>
              </a:rPr>
              <a:t>.</a:t>
            </a:r>
            <a:br>
              <a:rPr lang="en-US" altLang="ko-KR" sz="1400" dirty="0">
                <a:effectLst/>
                <a:latin typeface="Malgun Gothic" panose="020B0503020000020004" pitchFamily="50" charset="-127"/>
                <a:ea typeface="Malgun Gothic" panose="020B0503020000020004" pitchFamily="50" charset="-127"/>
              </a:rPr>
            </a:br>
            <a:br>
              <a:rPr lang="en-US" altLang="ko-KR" sz="1400" dirty="0">
                <a:effectLst/>
                <a:latin typeface="Malgun Gothic" panose="020B0503020000020004" pitchFamily="50" charset="-127"/>
                <a:ea typeface="Malgun Gothic" panose="020B0503020000020004" pitchFamily="50" charset="-127"/>
              </a:rPr>
            </a:br>
            <a:r>
              <a:rPr lang="ko-KR" altLang="en-US" sz="1400" dirty="0">
                <a:effectLst/>
                <a:latin typeface="Malgun Gothic" panose="020B0503020000020004" pitchFamily="50" charset="-127"/>
                <a:ea typeface="Malgun Gothic" panose="020B0503020000020004" pitchFamily="50" charset="-127"/>
              </a:rPr>
              <a:t>아래는 음향 영상화의 예시와 전자 현미경 중 전송 전자 현미경</a:t>
            </a:r>
            <a:r>
              <a:rPr lang="en-US" altLang="ko-KR" sz="1400" dirty="0">
                <a:effectLst/>
                <a:latin typeface="Malgun Gothic" panose="020B0503020000020004" pitchFamily="50" charset="-127"/>
                <a:ea typeface="Malgun Gothic" panose="020B0503020000020004" pitchFamily="50" charset="-127"/>
              </a:rPr>
              <a:t>(TEM)</a:t>
            </a:r>
            <a:r>
              <a:rPr lang="ko-KR" altLang="en-US" sz="1400" dirty="0">
                <a:effectLst/>
                <a:latin typeface="Malgun Gothic" panose="020B0503020000020004" pitchFamily="50" charset="-127"/>
                <a:ea typeface="Malgun Gothic" panose="020B0503020000020004" pitchFamily="50" charset="-127"/>
              </a:rPr>
              <a:t>과 주사형 전자 현미경</a:t>
            </a:r>
            <a:r>
              <a:rPr lang="en-US" altLang="ko-KR" sz="1400" dirty="0">
                <a:effectLst/>
                <a:latin typeface="Malgun Gothic" panose="020B0503020000020004" pitchFamily="50" charset="-127"/>
                <a:ea typeface="Malgun Gothic" panose="020B0503020000020004" pitchFamily="50" charset="-127"/>
              </a:rPr>
              <a:t>(SEM)</a:t>
            </a:r>
            <a:r>
              <a:rPr lang="ko-KR" altLang="en-US" sz="1400" dirty="0">
                <a:effectLst/>
                <a:latin typeface="Malgun Gothic" panose="020B0503020000020004" pitchFamily="50" charset="-127"/>
                <a:ea typeface="Malgun Gothic" panose="020B0503020000020004" pitchFamily="50" charset="-127"/>
              </a:rPr>
              <a:t>의 예시다</a:t>
            </a:r>
            <a:r>
              <a:rPr lang="en-US" altLang="ko-KR" sz="1400" dirty="0">
                <a:effectLst/>
                <a:latin typeface="Malgun Gothic" panose="020B0503020000020004" pitchFamily="50" charset="-127"/>
                <a:ea typeface="Malgun Gothic" panose="020B0503020000020004" pitchFamily="50" charset="-127"/>
              </a:rPr>
              <a:t>.</a:t>
            </a:r>
            <a:endParaRPr lang="ko-KR" altLang="en-US" sz="1400" dirty="0">
              <a:effectLst/>
              <a:latin typeface="Arial" panose="020B0604020202020204" pitchFamily="34" charset="0"/>
            </a:endParaRPr>
          </a:p>
          <a:p>
            <a:endParaRPr lang="ko-KR" altLang="en-US" sz="1050" dirty="0"/>
          </a:p>
        </p:txBody>
      </p:sp>
      <p:sp>
        <p:nvSpPr>
          <p:cNvPr id="4" name="슬라이드 번호 개체 틀 3"/>
          <p:cNvSpPr>
            <a:spLocks noGrp="1"/>
          </p:cNvSpPr>
          <p:nvPr>
            <p:ph type="sldNum" sz="quarter" idx="5"/>
          </p:nvPr>
        </p:nvSpPr>
        <p:spPr/>
        <p:txBody>
          <a:bodyPr/>
          <a:lstStyle/>
          <a:p>
            <a:fld id="{114BEED5-0A80-44E1-B68B-6AFB653D30EE}" type="slidenum">
              <a:rPr lang="ko-KR" altLang="en-US" smtClean="0"/>
              <a:t>10</a:t>
            </a:fld>
            <a:endParaRPr lang="ko-KR" altLang="en-US"/>
          </a:p>
        </p:txBody>
      </p:sp>
    </p:spTree>
    <p:extLst>
      <p:ext uri="{BB962C8B-B14F-4D97-AF65-F5344CB8AC3E}">
        <p14:creationId xmlns:p14="http://schemas.microsoft.com/office/powerpoint/2010/main" val="3708060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114BEED5-0A80-44E1-B68B-6AFB653D30EE}" type="slidenum">
              <a:rPr lang="ko-KR" altLang="en-US" smtClean="0"/>
              <a:t>11</a:t>
            </a:fld>
            <a:endParaRPr lang="ko-KR" altLang="en-US"/>
          </a:p>
        </p:txBody>
      </p:sp>
    </p:spTree>
    <p:extLst>
      <p:ext uri="{BB962C8B-B14F-4D97-AF65-F5344CB8AC3E}">
        <p14:creationId xmlns:p14="http://schemas.microsoft.com/office/powerpoint/2010/main" val="22585133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a:t>
            </a:r>
            <a:r>
              <a:rPr lang="ko-KR" altLang="en-US" dirty="0"/>
              <a:t>영상 개선</a:t>
            </a:r>
            <a:r>
              <a:rPr lang="en-US" altLang="ko-KR" dirty="0"/>
              <a:t>]</a:t>
            </a:r>
          </a:p>
          <a:p>
            <a:r>
              <a:rPr lang="ko-KR" altLang="en-US" sz="1400" dirty="0">
                <a:effectLst/>
                <a:latin typeface="Malgun Gothic" panose="020B0503020000020004" pitchFamily="50" charset="-127"/>
                <a:ea typeface="Malgun Gothic" panose="020B0503020000020004" pitchFamily="50" charset="-127"/>
              </a:rPr>
              <a:t>범용적인 영상 개선 이론은 없고 시각적 해석을 위해 영상이 처리될 때는 ‘관찰자가 얼마나 특정 방법을 잘 </a:t>
            </a:r>
            <a:r>
              <a:rPr lang="ko-KR" altLang="en-US" sz="1400" dirty="0" err="1">
                <a:effectLst/>
                <a:latin typeface="Malgun Gothic" panose="020B0503020000020004" pitchFamily="50" charset="-127"/>
                <a:ea typeface="Malgun Gothic" panose="020B0503020000020004" pitchFamily="50" charset="-127"/>
              </a:rPr>
              <a:t>적용했는가’가</a:t>
            </a:r>
            <a:r>
              <a:rPr lang="ko-KR" altLang="en-US" sz="1400" dirty="0">
                <a:effectLst/>
                <a:latin typeface="Malgun Gothic" panose="020B0503020000020004" pitchFamily="50" charset="-127"/>
                <a:ea typeface="Malgun Gothic" panose="020B0503020000020004" pitchFamily="50" charset="-127"/>
              </a:rPr>
              <a:t> 평가 기준이다</a:t>
            </a:r>
            <a:r>
              <a:rPr lang="en-US" altLang="ko-KR" sz="1400" dirty="0">
                <a:effectLst/>
                <a:latin typeface="Malgun Gothic" panose="020B0503020000020004" pitchFamily="50" charset="-127"/>
                <a:ea typeface="Malgun Gothic" panose="020B0503020000020004" pitchFamily="50" charset="-127"/>
              </a:rPr>
              <a:t>.</a:t>
            </a:r>
            <a:br>
              <a:rPr lang="en-US" altLang="ko-KR" sz="1400" dirty="0">
                <a:effectLst/>
                <a:latin typeface="Malgun Gothic" panose="020B0503020000020004" pitchFamily="50" charset="-127"/>
                <a:ea typeface="Malgun Gothic" panose="020B0503020000020004" pitchFamily="50" charset="-127"/>
              </a:rPr>
            </a:br>
            <a:br>
              <a:rPr lang="en-US" altLang="ko-KR" sz="1400" dirty="0">
                <a:effectLst/>
                <a:latin typeface="Malgun Gothic" panose="020B0503020000020004" pitchFamily="50" charset="-127"/>
                <a:ea typeface="Malgun Gothic" panose="020B0503020000020004" pitchFamily="50" charset="-127"/>
              </a:rPr>
            </a:br>
            <a:r>
              <a:rPr lang="ko-KR" altLang="en-US" sz="1400" dirty="0">
                <a:effectLst/>
                <a:latin typeface="Malgun Gothic" panose="020B0503020000020004" pitchFamily="50" charset="-127"/>
                <a:ea typeface="Malgun Gothic" panose="020B0503020000020004" pitchFamily="50" charset="-127"/>
              </a:rPr>
              <a:t>다음은 그림의 대비</a:t>
            </a:r>
            <a:r>
              <a:rPr lang="en-US" altLang="ko-KR" sz="1400" dirty="0">
                <a:effectLst/>
                <a:latin typeface="Malgun Gothic" panose="020B0503020000020004" pitchFamily="50" charset="-127"/>
                <a:ea typeface="Malgun Gothic" panose="020B0503020000020004" pitchFamily="50" charset="-127"/>
              </a:rPr>
              <a:t>, </a:t>
            </a:r>
            <a:r>
              <a:rPr lang="ko-KR" altLang="en-US" sz="1400" dirty="0">
                <a:effectLst/>
                <a:latin typeface="Malgun Gothic" panose="020B0503020000020004" pitchFamily="50" charset="-127"/>
                <a:ea typeface="Malgun Gothic" panose="020B0503020000020004" pitchFamily="50" charset="-127"/>
              </a:rPr>
              <a:t>노이즈를 제거해서 그림이 더 선명하게 보이는 작업과 그림의 윤곽선만 필요할 때 윤곽선을 검출하는 예제다</a:t>
            </a:r>
            <a:r>
              <a:rPr lang="en-US" altLang="ko-KR" sz="1400" dirty="0">
                <a:effectLst/>
                <a:latin typeface="Malgun Gothic" panose="020B0503020000020004" pitchFamily="50" charset="-127"/>
                <a:ea typeface="Malgun Gothic" panose="020B0503020000020004" pitchFamily="50" charset="-127"/>
              </a:rPr>
              <a:t>.</a:t>
            </a:r>
            <a:endParaRPr lang="ko-KR" altLang="en-US" sz="1400" dirty="0">
              <a:effectLst/>
              <a:latin typeface="Arial" panose="020B0604020202020204" pitchFamily="34" charset="0"/>
            </a:endParaRPr>
          </a:p>
          <a:p>
            <a:endParaRPr lang="ko-KR" altLang="en-US" dirty="0"/>
          </a:p>
        </p:txBody>
      </p:sp>
      <p:sp>
        <p:nvSpPr>
          <p:cNvPr id="4" name="슬라이드 번호 개체 틀 3"/>
          <p:cNvSpPr>
            <a:spLocks noGrp="1"/>
          </p:cNvSpPr>
          <p:nvPr>
            <p:ph type="sldNum" sz="quarter" idx="5"/>
          </p:nvPr>
        </p:nvSpPr>
        <p:spPr/>
        <p:txBody>
          <a:bodyPr/>
          <a:lstStyle/>
          <a:p>
            <a:fld id="{114BEED5-0A80-44E1-B68B-6AFB653D30EE}" type="slidenum">
              <a:rPr lang="ko-KR" altLang="en-US" smtClean="0"/>
              <a:t>13</a:t>
            </a:fld>
            <a:endParaRPr lang="ko-KR" altLang="en-US"/>
          </a:p>
        </p:txBody>
      </p:sp>
    </p:spTree>
    <p:extLst>
      <p:ext uri="{BB962C8B-B14F-4D97-AF65-F5344CB8AC3E}">
        <p14:creationId xmlns:p14="http://schemas.microsoft.com/office/powerpoint/2010/main" val="40878413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a:t>
            </a:r>
            <a:r>
              <a:rPr lang="ko-KR" altLang="en-US" dirty="0" err="1"/>
              <a:t>웨이블릿</a:t>
            </a:r>
            <a:r>
              <a:rPr lang="en-US" altLang="ko-KR" dirty="0"/>
              <a:t>]</a:t>
            </a:r>
          </a:p>
          <a:p>
            <a:r>
              <a:rPr lang="ko-KR" altLang="en-US" sz="1400" dirty="0">
                <a:effectLst/>
                <a:latin typeface="Malgun Gothic" panose="020B0503020000020004" pitchFamily="50" charset="-127"/>
                <a:ea typeface="Malgun Gothic" panose="020B0503020000020004" pitchFamily="50" charset="-127"/>
              </a:rPr>
              <a:t>그림 </a:t>
            </a:r>
            <a:r>
              <a:rPr lang="en-US" altLang="ko-KR" sz="1400" dirty="0">
                <a:effectLst/>
                <a:latin typeface="Malgun Gothic" panose="020B0503020000020004" pitchFamily="50" charset="-127"/>
                <a:ea typeface="Malgun Gothic" panose="020B0503020000020004" pitchFamily="50" charset="-127"/>
              </a:rPr>
              <a:t>1</a:t>
            </a:r>
            <a:r>
              <a:rPr lang="ko-KR" altLang="en-US" sz="1400" dirty="0">
                <a:effectLst/>
                <a:latin typeface="Malgun Gothic" panose="020B0503020000020004" pitchFamily="50" charset="-127"/>
                <a:ea typeface="Malgun Gothic" panose="020B0503020000020004" pitchFamily="50" charset="-127"/>
              </a:rPr>
              <a:t>은 </a:t>
            </a:r>
            <a:r>
              <a:rPr lang="ko-KR" altLang="en-US" sz="1400" dirty="0" err="1">
                <a:effectLst/>
                <a:latin typeface="Malgun Gothic" panose="020B0503020000020004" pitchFamily="50" charset="-127"/>
                <a:ea typeface="Malgun Gothic" panose="020B0503020000020004" pitchFamily="50" charset="-127"/>
              </a:rPr>
              <a:t>웨이블릿의</a:t>
            </a:r>
            <a:r>
              <a:rPr lang="ko-KR" altLang="en-US" sz="1400" dirty="0">
                <a:effectLst/>
                <a:latin typeface="Malgun Gothic" panose="020B0503020000020004" pitchFamily="50" charset="-127"/>
                <a:ea typeface="Malgun Gothic" panose="020B0503020000020004" pitchFamily="50" charset="-127"/>
              </a:rPr>
              <a:t> 형태들이고</a:t>
            </a:r>
            <a:br>
              <a:rPr lang="ko-KR" altLang="en-US" sz="1400" dirty="0">
                <a:effectLst/>
                <a:latin typeface="Malgun Gothic" panose="020B0503020000020004" pitchFamily="50" charset="-127"/>
                <a:ea typeface="Malgun Gothic" panose="020B0503020000020004" pitchFamily="50" charset="-127"/>
              </a:rPr>
            </a:br>
            <a:r>
              <a:rPr lang="ko-KR" altLang="en-US" sz="1400" dirty="0">
                <a:effectLst/>
                <a:latin typeface="Malgun Gothic" panose="020B0503020000020004" pitchFamily="50" charset="-127"/>
                <a:ea typeface="Malgun Gothic" panose="020B0503020000020004" pitchFamily="50" charset="-127"/>
              </a:rPr>
              <a:t>그림 </a:t>
            </a:r>
            <a:r>
              <a:rPr lang="en-US" altLang="ko-KR" sz="1400" dirty="0">
                <a:effectLst/>
                <a:latin typeface="Malgun Gothic" panose="020B0503020000020004" pitchFamily="50" charset="-127"/>
                <a:ea typeface="Malgun Gothic" panose="020B0503020000020004" pitchFamily="50" charset="-127"/>
              </a:rPr>
              <a:t>2</a:t>
            </a:r>
            <a:r>
              <a:rPr lang="ko-KR" altLang="en-US" sz="1400" dirty="0">
                <a:effectLst/>
                <a:latin typeface="Malgun Gothic" panose="020B0503020000020004" pitchFamily="50" charset="-127"/>
                <a:ea typeface="Malgun Gothic" panose="020B0503020000020004" pitchFamily="50" charset="-127"/>
              </a:rPr>
              <a:t>는 </a:t>
            </a:r>
            <a:r>
              <a:rPr lang="en-US" altLang="ko-KR" sz="1400" dirty="0">
                <a:effectLst/>
                <a:latin typeface="Malgun Gothic" panose="020B0503020000020004" pitchFamily="50" charset="-127"/>
                <a:ea typeface="Malgun Gothic" panose="020B0503020000020004" pitchFamily="50" charset="-127"/>
              </a:rPr>
              <a:t>2</a:t>
            </a:r>
            <a:r>
              <a:rPr lang="ko-KR" altLang="en-US" sz="1400" dirty="0">
                <a:effectLst/>
                <a:latin typeface="Malgun Gothic" panose="020B0503020000020004" pitchFamily="50" charset="-127"/>
                <a:ea typeface="Malgun Gothic" panose="020B0503020000020004" pitchFamily="50" charset="-127"/>
              </a:rPr>
              <a:t>차원 영상을 </a:t>
            </a:r>
            <a:r>
              <a:rPr lang="ko-KR" altLang="en-US" sz="1400" dirty="0" err="1">
                <a:effectLst/>
                <a:latin typeface="Malgun Gothic" panose="020B0503020000020004" pitchFamily="50" charset="-127"/>
                <a:ea typeface="Malgun Gothic" panose="020B0503020000020004" pitchFamily="50" charset="-127"/>
              </a:rPr>
              <a:t>웨이블릿</a:t>
            </a:r>
            <a:r>
              <a:rPr lang="ko-KR" altLang="en-US" sz="1400" dirty="0">
                <a:effectLst/>
                <a:latin typeface="Malgun Gothic" panose="020B0503020000020004" pitchFamily="50" charset="-127"/>
                <a:ea typeface="Malgun Gothic" panose="020B0503020000020004" pitchFamily="50" charset="-127"/>
              </a:rPr>
              <a:t> 변환한 예시다</a:t>
            </a:r>
            <a:r>
              <a:rPr lang="en-US" altLang="ko-KR" sz="1400" dirty="0">
                <a:effectLst/>
                <a:latin typeface="Malgun Gothic" panose="020B0503020000020004" pitchFamily="50" charset="-127"/>
                <a:ea typeface="Malgun Gothic" panose="020B0503020000020004" pitchFamily="50" charset="-127"/>
              </a:rPr>
              <a:t>.</a:t>
            </a:r>
            <a:br>
              <a:rPr lang="en-US" altLang="ko-KR" sz="1400" dirty="0">
                <a:effectLst/>
                <a:latin typeface="Malgun Gothic" panose="020B0503020000020004" pitchFamily="50" charset="-127"/>
                <a:ea typeface="Malgun Gothic" panose="020B0503020000020004" pitchFamily="50" charset="-127"/>
              </a:rPr>
            </a:br>
            <a:br>
              <a:rPr lang="en-US" altLang="ko-KR" sz="1400" dirty="0">
                <a:effectLst/>
                <a:latin typeface="Malgun Gothic" panose="020B0503020000020004" pitchFamily="50" charset="-127"/>
                <a:ea typeface="Malgun Gothic" panose="020B0503020000020004" pitchFamily="50" charset="-127"/>
              </a:rPr>
            </a:br>
            <a:r>
              <a:rPr lang="en-US" altLang="ko-KR" sz="1400" dirty="0">
                <a:effectLst/>
                <a:latin typeface="Malgun Gothic" panose="020B0503020000020004" pitchFamily="50" charset="-127"/>
                <a:ea typeface="Malgun Gothic" panose="020B0503020000020004" pitchFamily="50" charset="-127"/>
              </a:rPr>
              <a:t>2</a:t>
            </a:r>
            <a:r>
              <a:rPr lang="ko-KR" altLang="en-US" sz="1400" dirty="0">
                <a:effectLst/>
                <a:latin typeface="Malgun Gothic" panose="020B0503020000020004" pitchFamily="50" charset="-127"/>
                <a:ea typeface="Malgun Gothic" panose="020B0503020000020004" pitchFamily="50" charset="-127"/>
              </a:rPr>
              <a:t>차원 영상을 </a:t>
            </a:r>
            <a:r>
              <a:rPr lang="ko-KR" altLang="en-US" sz="1400" dirty="0" err="1">
                <a:effectLst/>
                <a:latin typeface="Malgun Gothic" panose="020B0503020000020004" pitchFamily="50" charset="-127"/>
                <a:ea typeface="Malgun Gothic" panose="020B0503020000020004" pitchFamily="50" charset="-127"/>
              </a:rPr>
              <a:t>웨이블릿</a:t>
            </a:r>
            <a:r>
              <a:rPr lang="ko-KR" altLang="en-US" sz="1400" dirty="0">
                <a:effectLst/>
                <a:latin typeface="Malgun Gothic" panose="020B0503020000020004" pitchFamily="50" charset="-127"/>
                <a:ea typeface="Malgun Gothic" panose="020B0503020000020004" pitchFamily="50" charset="-127"/>
              </a:rPr>
              <a:t> 변환하게 되면 다음과 같은 그림에 </a:t>
            </a:r>
            <a:r>
              <a:rPr lang="en-US" altLang="ko-KR" sz="1400" dirty="0">
                <a:effectLst/>
                <a:latin typeface="Malgun Gothic" panose="020B0503020000020004" pitchFamily="50" charset="-127"/>
                <a:ea typeface="Malgun Gothic" panose="020B0503020000020004" pitchFamily="50" charset="-127"/>
              </a:rPr>
              <a:t>1</a:t>
            </a:r>
            <a:r>
              <a:rPr lang="ko-KR" altLang="en-US" sz="1400" dirty="0">
                <a:effectLst/>
                <a:latin typeface="Malgun Gothic" panose="020B0503020000020004" pitchFamily="50" charset="-127"/>
                <a:ea typeface="Malgun Gothic" panose="020B0503020000020004" pitchFamily="50" charset="-127"/>
              </a:rPr>
              <a:t>개의 근사값과 </a:t>
            </a:r>
            <a:r>
              <a:rPr lang="en-US" altLang="ko-KR" sz="1400" dirty="0">
                <a:effectLst/>
                <a:latin typeface="Malgun Gothic" panose="020B0503020000020004" pitchFamily="50" charset="-127"/>
                <a:ea typeface="Malgun Gothic" panose="020B0503020000020004" pitchFamily="50" charset="-127"/>
              </a:rPr>
              <a:t>3</a:t>
            </a:r>
            <a:r>
              <a:rPr lang="ko-KR" altLang="en-US" sz="1400" dirty="0">
                <a:effectLst/>
                <a:latin typeface="Malgun Gothic" panose="020B0503020000020004" pitchFamily="50" charset="-127"/>
                <a:ea typeface="Malgun Gothic" panose="020B0503020000020004" pitchFamily="50" charset="-127"/>
              </a:rPr>
              <a:t>개의 </a:t>
            </a:r>
            <a:r>
              <a:rPr lang="ko-KR" altLang="en-US" sz="1400" dirty="0" err="1">
                <a:effectLst/>
                <a:latin typeface="Malgun Gothic" panose="020B0503020000020004" pitchFamily="50" charset="-127"/>
                <a:ea typeface="Malgun Gothic" panose="020B0503020000020004" pitchFamily="50" charset="-127"/>
              </a:rPr>
              <a:t>세부값</a:t>
            </a:r>
            <a:r>
              <a:rPr lang="en-US" altLang="ko-KR" sz="1400" dirty="0">
                <a:effectLst/>
                <a:latin typeface="Malgun Gothic" panose="020B0503020000020004" pitchFamily="50" charset="-127"/>
                <a:ea typeface="Malgun Gothic" panose="020B0503020000020004" pitchFamily="50" charset="-127"/>
              </a:rPr>
              <a:t>(</a:t>
            </a:r>
            <a:r>
              <a:rPr lang="ko-KR" altLang="en-US" sz="1400" dirty="0">
                <a:effectLst/>
                <a:latin typeface="Malgun Gothic" panose="020B0503020000020004" pitchFamily="50" charset="-127"/>
                <a:ea typeface="Malgun Gothic" panose="020B0503020000020004" pitchFamily="50" charset="-127"/>
              </a:rPr>
              <a:t>수평 </a:t>
            </a:r>
            <a:r>
              <a:rPr lang="ko-KR" altLang="en-US" sz="1400" dirty="0" err="1">
                <a:effectLst/>
                <a:latin typeface="Malgun Gothic" panose="020B0503020000020004" pitchFamily="50" charset="-127"/>
                <a:ea typeface="Malgun Gothic" panose="020B0503020000020004" pitchFamily="50" charset="-127"/>
              </a:rPr>
              <a:t>세부값</a:t>
            </a:r>
            <a:r>
              <a:rPr lang="en-US" altLang="ko-KR" sz="1400" dirty="0">
                <a:effectLst/>
                <a:latin typeface="Malgun Gothic" panose="020B0503020000020004" pitchFamily="50" charset="-127"/>
                <a:ea typeface="Malgun Gothic" panose="020B0503020000020004" pitchFamily="50" charset="-127"/>
              </a:rPr>
              <a:t>, </a:t>
            </a:r>
            <a:r>
              <a:rPr lang="ko-KR" altLang="en-US" sz="1400" dirty="0">
                <a:effectLst/>
                <a:latin typeface="Malgun Gothic" panose="020B0503020000020004" pitchFamily="50" charset="-127"/>
                <a:ea typeface="Malgun Gothic" panose="020B0503020000020004" pitchFamily="50" charset="-127"/>
              </a:rPr>
              <a:t>수직 </a:t>
            </a:r>
            <a:r>
              <a:rPr lang="ko-KR" altLang="en-US" sz="1400" dirty="0" err="1">
                <a:effectLst/>
                <a:latin typeface="Malgun Gothic" panose="020B0503020000020004" pitchFamily="50" charset="-127"/>
                <a:ea typeface="Malgun Gothic" panose="020B0503020000020004" pitchFamily="50" charset="-127"/>
              </a:rPr>
              <a:t>세부값</a:t>
            </a:r>
            <a:r>
              <a:rPr lang="en-US" altLang="ko-KR" sz="1400" dirty="0">
                <a:effectLst/>
                <a:latin typeface="Malgun Gothic" panose="020B0503020000020004" pitchFamily="50" charset="-127"/>
                <a:ea typeface="Malgun Gothic" panose="020B0503020000020004" pitchFamily="50" charset="-127"/>
              </a:rPr>
              <a:t>, </a:t>
            </a:r>
            <a:r>
              <a:rPr lang="ko-KR" altLang="en-US" sz="1400" dirty="0">
                <a:effectLst/>
                <a:latin typeface="Malgun Gothic" panose="020B0503020000020004" pitchFamily="50" charset="-127"/>
                <a:ea typeface="Malgun Gothic" panose="020B0503020000020004" pitchFamily="50" charset="-127"/>
              </a:rPr>
              <a:t>대각 </a:t>
            </a:r>
            <a:r>
              <a:rPr lang="ko-KR" altLang="en-US" sz="1400" dirty="0" err="1">
                <a:effectLst/>
                <a:latin typeface="Malgun Gothic" panose="020B0503020000020004" pitchFamily="50" charset="-127"/>
                <a:ea typeface="Malgun Gothic" panose="020B0503020000020004" pitchFamily="50" charset="-127"/>
              </a:rPr>
              <a:t>세부값</a:t>
            </a:r>
            <a:r>
              <a:rPr lang="en-US" altLang="ko-KR" sz="1400" dirty="0">
                <a:effectLst/>
                <a:latin typeface="Malgun Gothic" panose="020B0503020000020004" pitchFamily="50" charset="-127"/>
                <a:ea typeface="Malgun Gothic" panose="020B0503020000020004" pitchFamily="50" charset="-127"/>
              </a:rPr>
              <a:t>)</a:t>
            </a:r>
            <a:r>
              <a:rPr lang="ko-KR" altLang="en-US" sz="1400" dirty="0">
                <a:effectLst/>
                <a:latin typeface="Malgun Gothic" panose="020B0503020000020004" pitchFamily="50" charset="-127"/>
                <a:ea typeface="Malgun Gothic" panose="020B0503020000020004" pitchFamily="50" charset="-127"/>
              </a:rPr>
              <a:t>으로 분해된 값이 나온다</a:t>
            </a:r>
            <a:r>
              <a:rPr lang="en-US" altLang="ko-KR" sz="1400" dirty="0">
                <a:effectLst/>
                <a:latin typeface="Malgun Gothic" panose="020B0503020000020004" pitchFamily="50" charset="-127"/>
                <a:ea typeface="Malgun Gothic" panose="020B0503020000020004" pitchFamily="50" charset="-127"/>
              </a:rPr>
              <a:t>.</a:t>
            </a:r>
            <a:br>
              <a:rPr lang="en-US" altLang="ko-KR" sz="1400" dirty="0">
                <a:effectLst/>
                <a:latin typeface="Malgun Gothic" panose="020B0503020000020004" pitchFamily="50" charset="-127"/>
                <a:ea typeface="Malgun Gothic" panose="020B0503020000020004" pitchFamily="50" charset="-127"/>
              </a:rPr>
            </a:br>
            <a:br>
              <a:rPr lang="en-US" altLang="ko-KR" sz="1400" dirty="0">
                <a:effectLst/>
                <a:latin typeface="Malgun Gothic" panose="020B0503020000020004" pitchFamily="50" charset="-127"/>
                <a:ea typeface="Malgun Gothic" panose="020B0503020000020004" pitchFamily="50" charset="-127"/>
              </a:rPr>
            </a:br>
            <a:r>
              <a:rPr lang="ko-KR" altLang="en-US" sz="1400" dirty="0" err="1">
                <a:effectLst/>
                <a:latin typeface="Malgun Gothic" panose="020B0503020000020004" pitchFamily="50" charset="-127"/>
                <a:ea typeface="Malgun Gothic" panose="020B0503020000020004" pitchFamily="50" charset="-127"/>
              </a:rPr>
              <a:t>예를들어</a:t>
            </a:r>
            <a:r>
              <a:rPr lang="ko-KR" altLang="en-US" sz="1400" dirty="0">
                <a:effectLst/>
                <a:latin typeface="Malgun Gothic" panose="020B0503020000020004" pitchFamily="50" charset="-127"/>
                <a:ea typeface="Malgun Gothic" panose="020B0503020000020004" pitchFamily="50" charset="-127"/>
              </a:rPr>
              <a:t> </a:t>
            </a:r>
            <a:r>
              <a:rPr lang="en-US" altLang="ko-KR" sz="1400" dirty="0">
                <a:effectLst/>
                <a:latin typeface="Malgun Gothic" panose="020B0503020000020004" pitchFamily="50" charset="-127"/>
                <a:ea typeface="Malgun Gothic" panose="020B0503020000020004" pitchFamily="50" charset="-127"/>
              </a:rPr>
              <a:t>400x400 </a:t>
            </a:r>
            <a:r>
              <a:rPr lang="ko-KR" altLang="en-US" sz="1400" dirty="0">
                <a:effectLst/>
                <a:latin typeface="Malgun Gothic" panose="020B0503020000020004" pitchFamily="50" charset="-127"/>
                <a:ea typeface="Malgun Gothic" panose="020B0503020000020004" pitchFamily="50" charset="-127"/>
              </a:rPr>
              <a:t>이미지를 </a:t>
            </a:r>
            <a:r>
              <a:rPr lang="en-US" altLang="ko-KR" sz="1400" dirty="0">
                <a:effectLst/>
                <a:latin typeface="Malgun Gothic" panose="020B0503020000020004" pitchFamily="50" charset="-127"/>
                <a:ea typeface="Malgun Gothic" panose="020B0503020000020004" pitchFamily="50" charset="-127"/>
              </a:rPr>
              <a:t>2</a:t>
            </a:r>
            <a:r>
              <a:rPr lang="ko-KR" altLang="en-US" sz="1400" dirty="0">
                <a:effectLst/>
                <a:latin typeface="Malgun Gothic" panose="020B0503020000020004" pitchFamily="50" charset="-127"/>
                <a:ea typeface="Malgun Gothic" panose="020B0503020000020004" pitchFamily="50" charset="-127"/>
              </a:rPr>
              <a:t>개의 스케일로 분해하면 </a:t>
            </a:r>
            <a:r>
              <a:rPr lang="en-US" altLang="ko-KR" sz="1400" dirty="0">
                <a:effectLst/>
                <a:latin typeface="Malgun Gothic" panose="020B0503020000020004" pitchFamily="50" charset="-127"/>
                <a:ea typeface="Malgun Gothic" panose="020B0503020000020004" pitchFamily="50" charset="-127"/>
              </a:rPr>
              <a:t>200x200 </a:t>
            </a:r>
            <a:r>
              <a:rPr lang="ko-KR" altLang="en-US" sz="1400" dirty="0">
                <a:effectLst/>
                <a:latin typeface="Malgun Gothic" panose="020B0503020000020004" pitchFamily="50" charset="-127"/>
                <a:ea typeface="Malgun Gothic" panose="020B0503020000020004" pitchFamily="50" charset="-127"/>
              </a:rPr>
              <a:t>근사값 이미지와 </a:t>
            </a:r>
            <a:r>
              <a:rPr lang="en-US" altLang="ko-KR" sz="1400" dirty="0">
                <a:effectLst/>
                <a:latin typeface="Malgun Gothic" panose="020B0503020000020004" pitchFamily="50" charset="-127"/>
                <a:ea typeface="Malgun Gothic" panose="020B0503020000020004" pitchFamily="50" charset="-127"/>
              </a:rPr>
              <a:t>3</a:t>
            </a:r>
            <a:r>
              <a:rPr lang="ko-KR" altLang="en-US" sz="1400" dirty="0">
                <a:effectLst/>
                <a:latin typeface="Malgun Gothic" panose="020B0503020000020004" pitchFamily="50" charset="-127"/>
                <a:ea typeface="Malgun Gothic" panose="020B0503020000020004" pitchFamily="50" charset="-127"/>
              </a:rPr>
              <a:t>개의 </a:t>
            </a:r>
            <a:r>
              <a:rPr lang="ko-KR" altLang="en-US" sz="1400" dirty="0" err="1">
                <a:effectLst/>
                <a:latin typeface="Malgun Gothic" panose="020B0503020000020004" pitchFamily="50" charset="-127"/>
                <a:ea typeface="Malgun Gothic" panose="020B0503020000020004" pitchFamily="50" charset="-127"/>
              </a:rPr>
              <a:t>세부값</a:t>
            </a:r>
            <a:r>
              <a:rPr lang="ko-KR" altLang="en-US" sz="1400" dirty="0">
                <a:effectLst/>
                <a:latin typeface="Malgun Gothic" panose="020B0503020000020004" pitchFamily="50" charset="-127"/>
                <a:ea typeface="Malgun Gothic" panose="020B0503020000020004" pitchFamily="50" charset="-127"/>
              </a:rPr>
              <a:t> 이미지를 얻게 되고</a:t>
            </a:r>
            <a:r>
              <a:rPr lang="en-US" altLang="ko-KR" sz="1400" dirty="0">
                <a:effectLst/>
                <a:latin typeface="Malgun Gothic" panose="020B0503020000020004" pitchFamily="50" charset="-127"/>
                <a:ea typeface="Malgun Gothic" panose="020B0503020000020004" pitchFamily="50" charset="-127"/>
              </a:rPr>
              <a:t>, </a:t>
            </a:r>
            <a:r>
              <a:rPr lang="ko-KR" altLang="en-US" sz="1400" dirty="0">
                <a:effectLst/>
                <a:latin typeface="Malgun Gothic" panose="020B0503020000020004" pitchFamily="50" charset="-127"/>
                <a:ea typeface="Malgun Gothic" panose="020B0503020000020004" pitchFamily="50" charset="-127"/>
              </a:rPr>
              <a:t>다음 단계에선 </a:t>
            </a:r>
            <a:r>
              <a:rPr lang="en-US" altLang="ko-KR" sz="1400" dirty="0">
                <a:effectLst/>
                <a:latin typeface="Malgun Gothic" panose="020B0503020000020004" pitchFamily="50" charset="-127"/>
                <a:ea typeface="Malgun Gothic" panose="020B0503020000020004" pitchFamily="50" charset="-127"/>
              </a:rPr>
              <a:t>100x100</a:t>
            </a:r>
            <a:r>
              <a:rPr lang="ko-KR" altLang="en-US" sz="1400" dirty="0">
                <a:effectLst/>
                <a:latin typeface="Malgun Gothic" panose="020B0503020000020004" pitchFamily="50" charset="-127"/>
                <a:ea typeface="Malgun Gothic" panose="020B0503020000020004" pitchFamily="50" charset="-127"/>
              </a:rPr>
              <a:t>의 근사값 이미지와 </a:t>
            </a:r>
            <a:r>
              <a:rPr lang="en-US" altLang="ko-KR" sz="1400" dirty="0">
                <a:effectLst/>
                <a:latin typeface="Malgun Gothic" panose="020B0503020000020004" pitchFamily="50" charset="-127"/>
                <a:ea typeface="Malgun Gothic" panose="020B0503020000020004" pitchFamily="50" charset="-127"/>
              </a:rPr>
              <a:t>3</a:t>
            </a:r>
            <a:r>
              <a:rPr lang="ko-KR" altLang="en-US" sz="1400" dirty="0">
                <a:effectLst/>
                <a:latin typeface="Malgun Gothic" panose="020B0503020000020004" pitchFamily="50" charset="-127"/>
                <a:ea typeface="Malgun Gothic" panose="020B0503020000020004" pitchFamily="50" charset="-127"/>
              </a:rPr>
              <a:t>개의 </a:t>
            </a:r>
            <a:r>
              <a:rPr lang="ko-KR" altLang="en-US" sz="1400" dirty="0" err="1">
                <a:effectLst/>
                <a:latin typeface="Malgun Gothic" panose="020B0503020000020004" pitchFamily="50" charset="-127"/>
                <a:ea typeface="Malgun Gothic" panose="020B0503020000020004" pitchFamily="50" charset="-127"/>
              </a:rPr>
              <a:t>세부값</a:t>
            </a:r>
            <a:r>
              <a:rPr lang="ko-KR" altLang="en-US" sz="1400" dirty="0">
                <a:effectLst/>
                <a:latin typeface="Malgun Gothic" panose="020B0503020000020004" pitchFamily="50" charset="-127"/>
                <a:ea typeface="Malgun Gothic" panose="020B0503020000020004" pitchFamily="50" charset="-127"/>
              </a:rPr>
              <a:t> 이미지로 분해되는 것이다</a:t>
            </a:r>
            <a:r>
              <a:rPr lang="en-US" altLang="ko-KR" sz="1400" dirty="0">
                <a:effectLst/>
                <a:latin typeface="Malgun Gothic" panose="020B0503020000020004" pitchFamily="50" charset="-127"/>
                <a:ea typeface="Malgun Gothic" panose="020B0503020000020004" pitchFamily="50" charset="-127"/>
              </a:rPr>
              <a:t>.</a:t>
            </a:r>
            <a:endParaRPr lang="ko-KR" altLang="en-US" sz="1400" dirty="0">
              <a:effectLst/>
              <a:latin typeface="Arial" panose="020B0604020202020204" pitchFamily="34" charset="0"/>
            </a:endParaRPr>
          </a:p>
          <a:p>
            <a:endParaRPr lang="ko-KR" altLang="en-US" dirty="0"/>
          </a:p>
        </p:txBody>
      </p:sp>
      <p:sp>
        <p:nvSpPr>
          <p:cNvPr id="4" name="슬라이드 번호 개체 틀 3"/>
          <p:cNvSpPr>
            <a:spLocks noGrp="1"/>
          </p:cNvSpPr>
          <p:nvPr>
            <p:ph type="sldNum" sz="quarter" idx="5"/>
          </p:nvPr>
        </p:nvSpPr>
        <p:spPr/>
        <p:txBody>
          <a:bodyPr/>
          <a:lstStyle/>
          <a:p>
            <a:fld id="{114BEED5-0A80-44E1-B68B-6AFB653D30EE}" type="slidenum">
              <a:rPr lang="ko-KR" altLang="en-US" smtClean="0"/>
              <a:t>14</a:t>
            </a:fld>
            <a:endParaRPr lang="ko-KR" altLang="en-US"/>
          </a:p>
        </p:txBody>
      </p:sp>
    </p:spTree>
    <p:extLst>
      <p:ext uri="{BB962C8B-B14F-4D97-AF65-F5344CB8AC3E}">
        <p14:creationId xmlns:p14="http://schemas.microsoft.com/office/powerpoint/2010/main" val="22066391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p:cNvSpPr>
            <a:spLocks noGrp="1"/>
          </p:cNvSpPr>
          <p:nvPr>
            <p:ph type="dt" sz="half" idx="10"/>
          </p:nvPr>
        </p:nvSpPr>
        <p:spPr/>
        <p:txBody>
          <a:bodyPr/>
          <a:lstStyle/>
          <a:p>
            <a:fld id="{4E91916F-3367-49A6-AF9E-D718BD8BA8FC}" type="datetimeFigureOut">
              <a:rPr lang="ko-KR" altLang="en-US" smtClean="0"/>
              <a:t>2022-03-11</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E646F3AB-4781-460A-977E-172C16415071}" type="slidenum">
              <a:rPr lang="ko-KR" altLang="en-US" smtClean="0"/>
              <a:t>‹#›</a:t>
            </a:fld>
            <a:endParaRPr lang="ko-KR" altLang="en-US"/>
          </a:p>
        </p:txBody>
      </p:sp>
    </p:spTree>
    <p:extLst>
      <p:ext uri="{BB962C8B-B14F-4D97-AF65-F5344CB8AC3E}">
        <p14:creationId xmlns:p14="http://schemas.microsoft.com/office/powerpoint/2010/main" val="1160284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4E91916F-3367-49A6-AF9E-D718BD8BA8FC}" type="datetimeFigureOut">
              <a:rPr lang="ko-KR" altLang="en-US" smtClean="0"/>
              <a:t>2022-03-11</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E646F3AB-4781-460A-977E-172C16415071}" type="slidenum">
              <a:rPr lang="ko-KR" altLang="en-US" smtClean="0"/>
              <a:t>‹#›</a:t>
            </a:fld>
            <a:endParaRPr lang="ko-KR" altLang="en-US"/>
          </a:p>
        </p:txBody>
      </p:sp>
    </p:spTree>
    <p:extLst>
      <p:ext uri="{BB962C8B-B14F-4D97-AF65-F5344CB8AC3E}">
        <p14:creationId xmlns:p14="http://schemas.microsoft.com/office/powerpoint/2010/main" val="3649477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4E91916F-3367-49A6-AF9E-D718BD8BA8FC}" type="datetimeFigureOut">
              <a:rPr lang="ko-KR" altLang="en-US" smtClean="0"/>
              <a:t>2022-03-11</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E646F3AB-4781-460A-977E-172C16415071}" type="slidenum">
              <a:rPr lang="ko-KR" altLang="en-US" smtClean="0"/>
              <a:t>‹#›</a:t>
            </a:fld>
            <a:endParaRPr lang="ko-KR" altLang="en-US"/>
          </a:p>
        </p:txBody>
      </p:sp>
    </p:spTree>
    <p:extLst>
      <p:ext uri="{BB962C8B-B14F-4D97-AF65-F5344CB8AC3E}">
        <p14:creationId xmlns:p14="http://schemas.microsoft.com/office/powerpoint/2010/main" val="608491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4E91916F-3367-49A6-AF9E-D718BD8BA8FC}" type="datetimeFigureOut">
              <a:rPr lang="ko-KR" altLang="en-US" smtClean="0"/>
              <a:t>2022-03-11</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E646F3AB-4781-460A-977E-172C16415071}" type="slidenum">
              <a:rPr lang="ko-KR" altLang="en-US" smtClean="0"/>
              <a:t>‹#›</a:t>
            </a:fld>
            <a:endParaRPr lang="ko-KR" altLang="en-US"/>
          </a:p>
        </p:txBody>
      </p:sp>
    </p:spTree>
    <p:extLst>
      <p:ext uri="{BB962C8B-B14F-4D97-AF65-F5344CB8AC3E}">
        <p14:creationId xmlns:p14="http://schemas.microsoft.com/office/powerpoint/2010/main" val="2915949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 편집</a:t>
            </a:r>
          </a:p>
        </p:txBody>
      </p:sp>
      <p:sp>
        <p:nvSpPr>
          <p:cNvPr id="4" name="날짜 개체 틀 3"/>
          <p:cNvSpPr>
            <a:spLocks noGrp="1"/>
          </p:cNvSpPr>
          <p:nvPr>
            <p:ph type="dt" sz="half" idx="10"/>
          </p:nvPr>
        </p:nvSpPr>
        <p:spPr/>
        <p:txBody>
          <a:bodyPr/>
          <a:lstStyle/>
          <a:p>
            <a:fld id="{4E91916F-3367-49A6-AF9E-D718BD8BA8FC}" type="datetimeFigureOut">
              <a:rPr lang="ko-KR" altLang="en-US" smtClean="0"/>
              <a:t>2022-03-11</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E646F3AB-4781-460A-977E-172C16415071}" type="slidenum">
              <a:rPr lang="ko-KR" altLang="en-US" smtClean="0"/>
              <a:t>‹#›</a:t>
            </a:fld>
            <a:endParaRPr lang="ko-KR" altLang="en-US"/>
          </a:p>
        </p:txBody>
      </p:sp>
    </p:spTree>
    <p:extLst>
      <p:ext uri="{BB962C8B-B14F-4D97-AF65-F5344CB8AC3E}">
        <p14:creationId xmlns:p14="http://schemas.microsoft.com/office/powerpoint/2010/main" val="3547277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838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6172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4E91916F-3367-49A6-AF9E-D718BD8BA8FC}" type="datetimeFigureOut">
              <a:rPr lang="ko-KR" altLang="en-US" smtClean="0"/>
              <a:t>2022-03-11</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E646F3AB-4781-460A-977E-172C16415071}" type="slidenum">
              <a:rPr lang="ko-KR" altLang="en-US" smtClean="0"/>
              <a:t>‹#›</a:t>
            </a:fld>
            <a:endParaRPr lang="ko-KR" altLang="en-US"/>
          </a:p>
        </p:txBody>
      </p:sp>
    </p:spTree>
    <p:extLst>
      <p:ext uri="{BB962C8B-B14F-4D97-AF65-F5344CB8AC3E}">
        <p14:creationId xmlns:p14="http://schemas.microsoft.com/office/powerpoint/2010/main" val="2428749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내용 개체 틀 3"/>
          <p:cNvSpPr>
            <a:spLocks noGrp="1"/>
          </p:cNvSpPr>
          <p:nvPr>
            <p:ph sz="half" idx="2"/>
          </p:nvPr>
        </p:nvSpPr>
        <p:spPr>
          <a:xfrm>
            <a:off x="839788" y="2505075"/>
            <a:ext cx="5157787"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4E91916F-3367-49A6-AF9E-D718BD8BA8FC}" type="datetimeFigureOut">
              <a:rPr lang="ko-KR" altLang="en-US" smtClean="0"/>
              <a:t>2022-03-11</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E646F3AB-4781-460A-977E-172C16415071}" type="slidenum">
              <a:rPr lang="ko-KR" altLang="en-US" smtClean="0"/>
              <a:t>‹#›</a:t>
            </a:fld>
            <a:endParaRPr lang="ko-KR" altLang="en-US"/>
          </a:p>
        </p:txBody>
      </p:sp>
    </p:spTree>
    <p:extLst>
      <p:ext uri="{BB962C8B-B14F-4D97-AF65-F5344CB8AC3E}">
        <p14:creationId xmlns:p14="http://schemas.microsoft.com/office/powerpoint/2010/main" val="348435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4E91916F-3367-49A6-AF9E-D718BD8BA8FC}" type="datetimeFigureOut">
              <a:rPr lang="ko-KR" altLang="en-US" smtClean="0"/>
              <a:t>2022-03-11</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E646F3AB-4781-460A-977E-172C16415071}" type="slidenum">
              <a:rPr lang="ko-KR" altLang="en-US" smtClean="0"/>
              <a:t>‹#›</a:t>
            </a:fld>
            <a:endParaRPr lang="ko-KR" altLang="en-US"/>
          </a:p>
        </p:txBody>
      </p:sp>
    </p:spTree>
    <p:extLst>
      <p:ext uri="{BB962C8B-B14F-4D97-AF65-F5344CB8AC3E}">
        <p14:creationId xmlns:p14="http://schemas.microsoft.com/office/powerpoint/2010/main" val="3528295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4E91916F-3367-49A6-AF9E-D718BD8BA8FC}" type="datetimeFigureOut">
              <a:rPr lang="ko-KR" altLang="en-US" smtClean="0"/>
              <a:t>2022-03-11</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E646F3AB-4781-460A-977E-172C16415071}" type="slidenum">
              <a:rPr lang="ko-KR" altLang="en-US" smtClean="0"/>
              <a:t>‹#›</a:t>
            </a:fld>
            <a:endParaRPr lang="ko-KR" altLang="en-US"/>
          </a:p>
        </p:txBody>
      </p:sp>
    </p:spTree>
    <p:extLst>
      <p:ext uri="{BB962C8B-B14F-4D97-AF65-F5344CB8AC3E}">
        <p14:creationId xmlns:p14="http://schemas.microsoft.com/office/powerpoint/2010/main" val="3772921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p:cNvSpPr>
            <a:spLocks noGrp="1"/>
          </p:cNvSpPr>
          <p:nvPr>
            <p:ph type="dt" sz="half" idx="10"/>
          </p:nvPr>
        </p:nvSpPr>
        <p:spPr/>
        <p:txBody>
          <a:bodyPr/>
          <a:lstStyle/>
          <a:p>
            <a:fld id="{4E91916F-3367-49A6-AF9E-D718BD8BA8FC}" type="datetimeFigureOut">
              <a:rPr lang="ko-KR" altLang="en-US" smtClean="0"/>
              <a:t>2022-03-11</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E646F3AB-4781-460A-977E-172C16415071}" type="slidenum">
              <a:rPr lang="ko-KR" altLang="en-US" smtClean="0"/>
              <a:t>‹#›</a:t>
            </a:fld>
            <a:endParaRPr lang="ko-KR" altLang="en-US"/>
          </a:p>
        </p:txBody>
      </p:sp>
    </p:spTree>
    <p:extLst>
      <p:ext uri="{BB962C8B-B14F-4D97-AF65-F5344CB8AC3E}">
        <p14:creationId xmlns:p14="http://schemas.microsoft.com/office/powerpoint/2010/main" val="2416680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p:cNvSpPr>
            <a:spLocks noGrp="1"/>
          </p:cNvSpPr>
          <p:nvPr>
            <p:ph type="dt" sz="half" idx="10"/>
          </p:nvPr>
        </p:nvSpPr>
        <p:spPr/>
        <p:txBody>
          <a:bodyPr/>
          <a:lstStyle/>
          <a:p>
            <a:fld id="{4E91916F-3367-49A6-AF9E-D718BD8BA8FC}" type="datetimeFigureOut">
              <a:rPr lang="ko-KR" altLang="en-US" smtClean="0"/>
              <a:t>2022-03-11</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E646F3AB-4781-460A-977E-172C16415071}" type="slidenum">
              <a:rPr lang="ko-KR" altLang="en-US" smtClean="0"/>
              <a:t>‹#›</a:t>
            </a:fld>
            <a:endParaRPr lang="ko-KR" altLang="en-US"/>
          </a:p>
        </p:txBody>
      </p:sp>
    </p:spTree>
    <p:extLst>
      <p:ext uri="{BB962C8B-B14F-4D97-AF65-F5344CB8AC3E}">
        <p14:creationId xmlns:p14="http://schemas.microsoft.com/office/powerpoint/2010/main" val="3633280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91916F-3367-49A6-AF9E-D718BD8BA8FC}" type="datetimeFigureOut">
              <a:rPr lang="ko-KR" altLang="en-US" smtClean="0"/>
              <a:t>2022-03-11</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46F3AB-4781-460A-977E-172C16415071}" type="slidenum">
              <a:rPr lang="ko-KR" altLang="en-US" smtClean="0"/>
              <a:t>‹#›</a:t>
            </a:fld>
            <a:endParaRPr lang="ko-KR" altLang="en-US"/>
          </a:p>
        </p:txBody>
      </p:sp>
    </p:spTree>
    <p:extLst>
      <p:ext uri="{BB962C8B-B14F-4D97-AF65-F5344CB8AC3E}">
        <p14:creationId xmlns:p14="http://schemas.microsoft.com/office/powerpoint/2010/main" val="28401709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18/10/relationships/comments" Target="../comments/modernComment_110_D44ACD28.xm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18/10/relationships/comments" Target="../comments/modernComment_111_79FD41BB.xm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microsoft.com/office/2018/10/relationships/comments" Target="../comments/modernComment_118_9E9E94B7.xm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microsoft.com/office/2018/10/relationships/comments" Target="../comments/modernComment_117_6278F438.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18/10/relationships/comments" Target="../comments/modernComment_112_AE5B77A0.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18/10/relationships/comments" Target="../comments/modernComment_114_4312B1B6.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18/10/relationships/comments" Target="../comments/modernComment_10B_8D0C7F98.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microsoft.com/office/2018/10/relationships/comments" Target="../comments/modernComment_115_5F233523.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microsoft.com/office/2018/10/relationships/comments" Target="../comments/modernComment_10C_D1735DB9.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18/10/relationships/comments" Target="../comments/modernComment_10F_80754452.xm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microsoft.com/office/2018/10/relationships/comments" Target="../comments/modernComment_116_54657F6.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gif"/><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직선 연결선 9"/>
          <p:cNvCxnSpPr/>
          <p:nvPr/>
        </p:nvCxnSpPr>
        <p:spPr>
          <a:xfrm>
            <a:off x="8947052" y="1589649"/>
            <a:ext cx="3244948" cy="0"/>
          </a:xfrm>
          <a:prstGeom prst="line">
            <a:avLst/>
          </a:prstGeom>
          <a:ln w="28575">
            <a:solidFill>
              <a:srgbClr val="4C4747"/>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613974" y="2274838"/>
            <a:ext cx="6973384" cy="2308324"/>
          </a:xfrm>
          <a:prstGeom prst="rect">
            <a:avLst/>
          </a:prstGeom>
          <a:noFill/>
        </p:spPr>
        <p:txBody>
          <a:bodyPr wrap="none" rtlCol="0">
            <a:spAutoFit/>
          </a:bodyPr>
          <a:lstStyle/>
          <a:p>
            <a:pPr algn="r"/>
            <a:r>
              <a:rPr lang="ko-KR" altLang="en-US" sz="7200" dirty="0">
                <a:ln>
                  <a:solidFill>
                    <a:srgbClr val="FE9E7E">
                      <a:alpha val="20000"/>
                    </a:srgbClr>
                  </a:solidFill>
                </a:ln>
                <a:solidFill>
                  <a:srgbClr val="FE9E7E"/>
                </a:solidFill>
                <a:latin typeface="KoPub돋움체 Bold" panose="00000800000000000000" pitchFamily="2" charset="-127"/>
                <a:ea typeface="KoPub돋움체 Bold" panose="00000800000000000000" pitchFamily="2" charset="-127"/>
              </a:rPr>
              <a:t>디지털 영상처리</a:t>
            </a:r>
            <a:endParaRPr lang="en-US" altLang="ko-KR" sz="7200" dirty="0">
              <a:ln>
                <a:solidFill>
                  <a:srgbClr val="FE9E7E">
                    <a:alpha val="20000"/>
                  </a:srgbClr>
                </a:solidFill>
              </a:ln>
              <a:solidFill>
                <a:srgbClr val="FE9E7E"/>
              </a:solidFill>
              <a:latin typeface="KoPub돋움체 Bold" panose="00000800000000000000" pitchFamily="2" charset="-127"/>
              <a:ea typeface="KoPub돋움체 Bold" panose="00000800000000000000" pitchFamily="2" charset="-127"/>
            </a:endParaRPr>
          </a:p>
          <a:p>
            <a:pPr algn="r"/>
            <a:r>
              <a:rPr lang="en-US" altLang="ko-KR" sz="7200" dirty="0">
                <a:ln>
                  <a:solidFill>
                    <a:srgbClr val="4C4747">
                      <a:alpha val="20000"/>
                    </a:srgbClr>
                  </a:solidFill>
                </a:ln>
                <a:solidFill>
                  <a:srgbClr val="4C4747"/>
                </a:solidFill>
                <a:latin typeface="KoPub돋움체 Bold" panose="00000800000000000000" pitchFamily="2" charset="-127"/>
                <a:ea typeface="KoPub돋움체 Bold" panose="00000800000000000000" pitchFamily="2" charset="-127"/>
              </a:rPr>
              <a:t>1</a:t>
            </a:r>
            <a:r>
              <a:rPr lang="ko-KR" altLang="en-US" sz="7200" dirty="0">
                <a:ln>
                  <a:solidFill>
                    <a:srgbClr val="4C4747">
                      <a:alpha val="20000"/>
                    </a:srgbClr>
                  </a:solidFill>
                </a:ln>
                <a:solidFill>
                  <a:srgbClr val="4C4747"/>
                </a:solidFill>
                <a:latin typeface="KoPub돋움체 Bold" panose="00000800000000000000" pitchFamily="2" charset="-127"/>
                <a:ea typeface="KoPub돋움체 Bold" panose="00000800000000000000" pitchFamily="2" charset="-127"/>
              </a:rPr>
              <a:t>주차</a:t>
            </a:r>
            <a:r>
              <a:rPr lang="en-US" altLang="ko-KR" sz="7200" dirty="0">
                <a:ln>
                  <a:solidFill>
                    <a:srgbClr val="4C4747">
                      <a:alpha val="20000"/>
                    </a:srgbClr>
                  </a:solidFill>
                </a:ln>
                <a:solidFill>
                  <a:srgbClr val="4C4747"/>
                </a:solidFill>
                <a:latin typeface="KoPub돋움체 Bold" panose="00000800000000000000" pitchFamily="2" charset="-127"/>
                <a:ea typeface="KoPub돋움체 Bold" panose="00000800000000000000" pitchFamily="2" charset="-127"/>
              </a:rPr>
              <a:t>(1.1 ~ 1.5)</a:t>
            </a:r>
            <a:endParaRPr lang="ko-KR" altLang="en-US" sz="7200" dirty="0">
              <a:ln>
                <a:solidFill>
                  <a:srgbClr val="4C4747">
                    <a:alpha val="20000"/>
                  </a:srgbClr>
                </a:solidFill>
              </a:ln>
              <a:solidFill>
                <a:srgbClr val="4C4747"/>
              </a:solidFill>
              <a:latin typeface="KoPub돋움체 Bold" panose="00000800000000000000" pitchFamily="2" charset="-127"/>
              <a:ea typeface="KoPub돋움체 Bold" panose="00000800000000000000" pitchFamily="2" charset="-127"/>
            </a:endParaRPr>
          </a:p>
        </p:txBody>
      </p:sp>
      <p:graphicFrame>
        <p:nvGraphicFramePr>
          <p:cNvPr id="17" name="표 16"/>
          <p:cNvGraphicFramePr>
            <a:graphicFrameLocks noGrp="1"/>
          </p:cNvGraphicFramePr>
          <p:nvPr>
            <p:extLst>
              <p:ext uri="{D42A27DB-BD31-4B8C-83A1-F6EECF244321}">
                <p14:modId xmlns:p14="http://schemas.microsoft.com/office/powerpoint/2010/main" val="1136653643"/>
              </p:ext>
            </p:extLst>
          </p:nvPr>
        </p:nvGraphicFramePr>
        <p:xfrm>
          <a:off x="779975" y="5122854"/>
          <a:ext cx="4396935" cy="304800"/>
        </p:xfrm>
        <a:graphic>
          <a:graphicData uri="http://schemas.openxmlformats.org/drawingml/2006/table">
            <a:tbl>
              <a:tblPr firstRow="1" bandRow="1">
                <a:tableStyleId>{5C22544A-7EE6-4342-B048-85BDC9FD1C3A}</a:tableStyleId>
              </a:tblPr>
              <a:tblGrid>
                <a:gridCol w="628762">
                  <a:extLst>
                    <a:ext uri="{9D8B030D-6E8A-4147-A177-3AD203B41FA5}">
                      <a16:colId xmlns:a16="http://schemas.microsoft.com/office/drawing/2014/main" val="56462378"/>
                    </a:ext>
                  </a:extLst>
                </a:gridCol>
                <a:gridCol w="3768173">
                  <a:extLst>
                    <a:ext uri="{9D8B030D-6E8A-4147-A177-3AD203B41FA5}">
                      <a16:colId xmlns:a16="http://schemas.microsoft.com/office/drawing/2014/main" val="3468396150"/>
                    </a:ext>
                  </a:extLst>
                </a:gridCol>
              </a:tblGrid>
              <a:tr h="299373">
                <a:tc>
                  <a:txBody>
                    <a:bodyPr/>
                    <a:lstStyle/>
                    <a:p>
                      <a:pPr latinLnBrk="1"/>
                      <a:r>
                        <a:rPr lang="ko-KR" altLang="en-US" sz="1400" b="0" dirty="0">
                          <a:ln>
                            <a:solidFill>
                              <a:srgbClr val="4C4747">
                                <a:alpha val="20000"/>
                              </a:srgbClr>
                            </a:solidFill>
                          </a:ln>
                          <a:solidFill>
                            <a:srgbClr val="4C4747"/>
                          </a:solidFill>
                          <a:latin typeface="KoPub돋움체 Bold" panose="00000800000000000000" pitchFamily="2" charset="-127"/>
                          <a:ea typeface="KoPub돋움체 Bold" panose="00000800000000000000" pitchFamily="2" charset="-127"/>
                        </a:rPr>
                        <a:t>일시</a:t>
                      </a:r>
                    </a:p>
                  </a:txBody>
                  <a:tcPr>
                    <a:noFill/>
                  </a:tcPr>
                </a:tc>
                <a:tc>
                  <a:txBody>
                    <a:bodyPr/>
                    <a:lstStyle/>
                    <a:p>
                      <a:pPr latinLnBrk="1"/>
                      <a:r>
                        <a:rPr lang="en-US" altLang="ko-KR" sz="1400" b="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rPr>
                        <a:t>2022</a:t>
                      </a:r>
                      <a:r>
                        <a:rPr lang="ko-KR" altLang="en-US" sz="1400" b="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rPr>
                        <a:t>년</a:t>
                      </a:r>
                      <a:r>
                        <a:rPr lang="ko-KR" altLang="en-US" sz="1400" b="0" baseline="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rPr>
                        <a:t> </a:t>
                      </a:r>
                      <a:r>
                        <a:rPr lang="en-US" altLang="ko-KR" sz="1400" b="0" baseline="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rPr>
                        <a:t>3</a:t>
                      </a:r>
                      <a:r>
                        <a:rPr lang="ko-KR" altLang="en-US" sz="1400" b="0" baseline="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rPr>
                        <a:t>월 </a:t>
                      </a:r>
                      <a:r>
                        <a:rPr lang="en-US" altLang="ko-KR" sz="1400" b="0" baseline="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rPr>
                        <a:t>11</a:t>
                      </a:r>
                      <a:r>
                        <a:rPr lang="ko-KR" altLang="en-US" sz="1400" b="0" baseline="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rPr>
                        <a:t>일</a:t>
                      </a:r>
                      <a:endParaRPr lang="ko-KR" altLang="en-US" sz="1400" b="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endParaRPr>
                    </a:p>
                  </a:txBody>
                  <a:tcPr>
                    <a:noFill/>
                  </a:tcPr>
                </a:tc>
                <a:extLst>
                  <a:ext uri="{0D108BD9-81ED-4DB2-BD59-A6C34878D82A}">
                    <a16:rowId xmlns:a16="http://schemas.microsoft.com/office/drawing/2014/main" val="528225652"/>
                  </a:ext>
                </a:extLst>
              </a:tr>
            </a:tbl>
          </a:graphicData>
        </a:graphic>
      </p:graphicFrame>
      <p:grpSp>
        <p:nvGrpSpPr>
          <p:cNvPr id="20" name="그룹 19"/>
          <p:cNvGrpSpPr/>
          <p:nvPr/>
        </p:nvGrpSpPr>
        <p:grpSpPr>
          <a:xfrm>
            <a:off x="1041009" y="970671"/>
            <a:ext cx="3212513" cy="3341753"/>
            <a:chOff x="1041009" y="970671"/>
            <a:chExt cx="3212513" cy="3341753"/>
          </a:xfrm>
        </p:grpSpPr>
        <p:sp>
          <p:nvSpPr>
            <p:cNvPr id="18" name="타원 17"/>
            <p:cNvSpPr/>
            <p:nvPr/>
          </p:nvSpPr>
          <p:spPr>
            <a:xfrm>
              <a:off x="1041009" y="970671"/>
              <a:ext cx="1448973" cy="1448973"/>
            </a:xfrm>
            <a:prstGeom prst="ellipse">
              <a:avLst/>
            </a:prstGeom>
            <a:solidFill>
              <a:srgbClr val="C8E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타원 18"/>
            <p:cNvSpPr/>
            <p:nvPr/>
          </p:nvSpPr>
          <p:spPr>
            <a:xfrm>
              <a:off x="1323533" y="1382435"/>
              <a:ext cx="2929989" cy="2929989"/>
            </a:xfrm>
            <a:prstGeom prst="ellipse">
              <a:avLst/>
            </a:prstGeom>
            <a:solidFill>
              <a:srgbClr val="FE9E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cxnSp>
        <p:nvCxnSpPr>
          <p:cNvPr id="22" name="직선 연결선 21"/>
          <p:cNvCxnSpPr/>
          <p:nvPr/>
        </p:nvCxnSpPr>
        <p:spPr>
          <a:xfrm>
            <a:off x="0" y="5258971"/>
            <a:ext cx="583809" cy="0"/>
          </a:xfrm>
          <a:prstGeom prst="line">
            <a:avLst/>
          </a:prstGeom>
          <a:ln w="28575">
            <a:solidFill>
              <a:srgbClr val="4C474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65173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타원 3"/>
          <p:cNvSpPr/>
          <p:nvPr/>
        </p:nvSpPr>
        <p:spPr>
          <a:xfrm>
            <a:off x="-548640" y="-779390"/>
            <a:ext cx="2273300" cy="2273300"/>
          </a:xfrm>
          <a:prstGeom prst="ellipse">
            <a:avLst/>
          </a:prstGeom>
          <a:solidFill>
            <a:srgbClr val="FE9E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타원 6"/>
          <p:cNvSpPr/>
          <p:nvPr/>
        </p:nvSpPr>
        <p:spPr>
          <a:xfrm>
            <a:off x="10771163" y="5244905"/>
            <a:ext cx="2841674" cy="2841674"/>
          </a:xfrm>
          <a:prstGeom prst="ellipse">
            <a:avLst/>
          </a:prstGeom>
          <a:solidFill>
            <a:srgbClr val="C8E4E5">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0" name="그룹 9"/>
          <p:cNvGrpSpPr/>
          <p:nvPr/>
        </p:nvGrpSpPr>
        <p:grpSpPr>
          <a:xfrm>
            <a:off x="4544199" y="96231"/>
            <a:ext cx="3441968" cy="763302"/>
            <a:chOff x="6796429" y="1608522"/>
            <a:chExt cx="3441968" cy="763302"/>
          </a:xfrm>
        </p:grpSpPr>
        <p:sp>
          <p:nvSpPr>
            <p:cNvPr id="8" name="TextBox 7"/>
            <p:cNvSpPr txBox="1"/>
            <p:nvPr/>
          </p:nvSpPr>
          <p:spPr>
            <a:xfrm>
              <a:off x="6796429" y="1608522"/>
              <a:ext cx="3441968" cy="400110"/>
            </a:xfrm>
            <a:prstGeom prst="rect">
              <a:avLst/>
            </a:prstGeom>
            <a:noFill/>
          </p:spPr>
          <p:txBody>
            <a:bodyPr wrap="none" rtlCol="0">
              <a:spAutoFit/>
            </a:bodyPr>
            <a:lstStyle/>
            <a:p>
              <a:r>
                <a:rPr lang="ko-KR" altLang="en-US" sz="2000" b="1" dirty="0">
                  <a:ln>
                    <a:solidFill>
                      <a:srgbClr val="4C4747">
                        <a:alpha val="20000"/>
                      </a:srgbClr>
                    </a:solidFill>
                  </a:ln>
                  <a:solidFill>
                    <a:srgbClr val="4C4747"/>
                  </a:solidFill>
                  <a:latin typeface="KoPub돋움체 Bold" panose="00000800000000000000" pitchFamily="2" charset="-127"/>
                  <a:ea typeface="KoPub돋움체 Bold" panose="00000800000000000000" pitchFamily="2" charset="-127"/>
                </a:rPr>
                <a:t>마이크로웨이브 대역 영상화</a:t>
              </a:r>
            </a:p>
          </p:txBody>
        </p:sp>
        <p:sp>
          <p:nvSpPr>
            <p:cNvPr id="9" name="TextBox 8"/>
            <p:cNvSpPr txBox="1"/>
            <p:nvPr/>
          </p:nvSpPr>
          <p:spPr>
            <a:xfrm>
              <a:off x="6800066" y="2064047"/>
              <a:ext cx="2988319" cy="307777"/>
            </a:xfrm>
            <a:prstGeom prst="rect">
              <a:avLst/>
            </a:prstGeom>
            <a:noFill/>
          </p:spPr>
          <p:txBody>
            <a:bodyPr wrap="none" rtlCol="0">
              <a:spAutoFit/>
            </a:bodyPr>
            <a:lstStyle/>
            <a:p>
              <a:r>
                <a:rPr lang="ko-KR" altLang="en-US" sz="140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rPr>
                <a:t>가장 대표적인 예시는 레이다이다</a:t>
              </a:r>
              <a:r>
                <a:rPr lang="en-US" altLang="ko-KR" sz="140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rPr>
                <a:t>. </a:t>
              </a:r>
            </a:p>
          </p:txBody>
        </p:sp>
      </p:grpSp>
      <p:grpSp>
        <p:nvGrpSpPr>
          <p:cNvPr id="19" name="그룹 18">
            <a:extLst>
              <a:ext uri="{FF2B5EF4-FFF2-40B4-BE49-F238E27FC236}">
                <a16:creationId xmlns:a16="http://schemas.microsoft.com/office/drawing/2014/main" id="{E7FF2AB9-71B4-48B7-AB7A-E59234583515}"/>
              </a:ext>
            </a:extLst>
          </p:cNvPr>
          <p:cNvGrpSpPr/>
          <p:nvPr/>
        </p:nvGrpSpPr>
        <p:grpSpPr>
          <a:xfrm>
            <a:off x="4544199" y="1274859"/>
            <a:ext cx="7092437" cy="763302"/>
            <a:chOff x="6796429" y="1608522"/>
            <a:chExt cx="7092437" cy="763302"/>
          </a:xfrm>
        </p:grpSpPr>
        <p:sp>
          <p:nvSpPr>
            <p:cNvPr id="20" name="TextBox 19">
              <a:extLst>
                <a:ext uri="{FF2B5EF4-FFF2-40B4-BE49-F238E27FC236}">
                  <a16:creationId xmlns:a16="http://schemas.microsoft.com/office/drawing/2014/main" id="{F0B9BBE9-3140-4271-AF2E-6BDFD9847F49}"/>
                </a:ext>
              </a:extLst>
            </p:cNvPr>
            <p:cNvSpPr txBox="1"/>
            <p:nvPr/>
          </p:nvSpPr>
          <p:spPr>
            <a:xfrm>
              <a:off x="6796429" y="1608522"/>
              <a:ext cx="2416046" cy="400110"/>
            </a:xfrm>
            <a:prstGeom prst="rect">
              <a:avLst/>
            </a:prstGeom>
            <a:noFill/>
          </p:spPr>
          <p:txBody>
            <a:bodyPr wrap="none" rtlCol="0">
              <a:spAutoFit/>
            </a:bodyPr>
            <a:lstStyle/>
            <a:p>
              <a:r>
                <a:rPr lang="ko-KR" altLang="en-US" sz="2000" b="1" dirty="0">
                  <a:ln>
                    <a:solidFill>
                      <a:srgbClr val="4C4747">
                        <a:alpha val="20000"/>
                      </a:srgbClr>
                    </a:solidFill>
                  </a:ln>
                  <a:solidFill>
                    <a:srgbClr val="4C4747"/>
                  </a:solidFill>
                  <a:latin typeface="KoPub돋움체 Bold" panose="00000800000000000000" pitchFamily="2" charset="-127"/>
                  <a:ea typeface="KoPub돋움체 Bold" panose="00000800000000000000" pitchFamily="2" charset="-127"/>
                </a:rPr>
                <a:t>라디오 대역 영상화</a:t>
              </a:r>
            </a:p>
          </p:txBody>
        </p:sp>
        <p:sp>
          <p:nvSpPr>
            <p:cNvPr id="21" name="TextBox 20">
              <a:extLst>
                <a:ext uri="{FF2B5EF4-FFF2-40B4-BE49-F238E27FC236}">
                  <a16:creationId xmlns:a16="http://schemas.microsoft.com/office/drawing/2014/main" id="{E2328645-05A6-4382-BA71-C373C991A02F}"/>
                </a:ext>
              </a:extLst>
            </p:cNvPr>
            <p:cNvSpPr txBox="1"/>
            <p:nvPr/>
          </p:nvSpPr>
          <p:spPr>
            <a:xfrm>
              <a:off x="6800066" y="2064047"/>
              <a:ext cx="7088800" cy="307777"/>
            </a:xfrm>
            <a:prstGeom prst="rect">
              <a:avLst/>
            </a:prstGeom>
            <a:noFill/>
          </p:spPr>
          <p:txBody>
            <a:bodyPr wrap="none" rtlCol="0">
              <a:spAutoFit/>
            </a:bodyPr>
            <a:lstStyle/>
            <a:p>
              <a:r>
                <a:rPr lang="ko-KR" altLang="en-US" sz="140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rPr>
                <a:t>주요 응용 분야는 의학과 천문학이다</a:t>
              </a:r>
              <a:r>
                <a:rPr lang="en-US" altLang="ko-KR" sz="140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rPr>
                <a:t>. </a:t>
              </a:r>
              <a:r>
                <a:rPr lang="ko-KR" altLang="en-US" sz="140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rPr>
                <a:t>예시로 자기 물결 파동 현상 영상화</a:t>
              </a:r>
              <a:r>
                <a:rPr lang="en-US" altLang="ko-KR" sz="140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rPr>
                <a:t>(MRI)</a:t>
              </a:r>
              <a:r>
                <a:rPr lang="ko-KR" altLang="en-US" sz="140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rPr>
                <a:t>가 있다</a:t>
              </a:r>
              <a:r>
                <a:rPr lang="en-US" altLang="ko-KR" sz="140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rPr>
                <a:t>.</a:t>
              </a:r>
              <a:endParaRPr lang="ko-KR" altLang="en-US" sz="140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endParaRPr>
            </a:p>
          </p:txBody>
        </p:sp>
      </p:grpSp>
      <p:grpSp>
        <p:nvGrpSpPr>
          <p:cNvPr id="22" name="그룹 21">
            <a:extLst>
              <a:ext uri="{FF2B5EF4-FFF2-40B4-BE49-F238E27FC236}">
                <a16:creationId xmlns:a16="http://schemas.microsoft.com/office/drawing/2014/main" id="{C2A50E90-CB64-41B6-B757-1E6AC2D82DBC}"/>
              </a:ext>
            </a:extLst>
          </p:cNvPr>
          <p:cNvGrpSpPr/>
          <p:nvPr/>
        </p:nvGrpSpPr>
        <p:grpSpPr>
          <a:xfrm>
            <a:off x="4544199" y="2462611"/>
            <a:ext cx="6175519" cy="760613"/>
            <a:chOff x="6796429" y="1611211"/>
            <a:chExt cx="6175519" cy="760613"/>
          </a:xfrm>
        </p:grpSpPr>
        <p:sp>
          <p:nvSpPr>
            <p:cNvPr id="23" name="TextBox 22">
              <a:extLst>
                <a:ext uri="{FF2B5EF4-FFF2-40B4-BE49-F238E27FC236}">
                  <a16:creationId xmlns:a16="http://schemas.microsoft.com/office/drawing/2014/main" id="{F875F0EC-6155-4CDF-BE0A-5623E03B4121}"/>
                </a:ext>
              </a:extLst>
            </p:cNvPr>
            <p:cNvSpPr txBox="1"/>
            <p:nvPr/>
          </p:nvSpPr>
          <p:spPr>
            <a:xfrm>
              <a:off x="6796429" y="1611211"/>
              <a:ext cx="3877985" cy="400110"/>
            </a:xfrm>
            <a:prstGeom prst="rect">
              <a:avLst/>
            </a:prstGeom>
            <a:noFill/>
          </p:spPr>
          <p:txBody>
            <a:bodyPr wrap="none" rtlCol="0">
              <a:spAutoFit/>
            </a:bodyPr>
            <a:lstStyle/>
            <a:p>
              <a:r>
                <a:rPr lang="ko-KR" altLang="en-US" sz="2000" b="1" dirty="0">
                  <a:ln>
                    <a:solidFill>
                      <a:srgbClr val="4C4747">
                        <a:alpha val="20000"/>
                      </a:srgbClr>
                    </a:solidFill>
                  </a:ln>
                  <a:solidFill>
                    <a:srgbClr val="4C4747"/>
                  </a:solidFill>
                  <a:latin typeface="KoPub돋움체 Bold" panose="00000800000000000000" pitchFamily="2" charset="-127"/>
                  <a:ea typeface="KoPub돋움체 Bold" panose="00000800000000000000" pitchFamily="2" charset="-127"/>
                </a:rPr>
                <a:t>다른 영상화 유형이 사용된 예들</a:t>
              </a:r>
            </a:p>
          </p:txBody>
        </p:sp>
        <p:sp>
          <p:nvSpPr>
            <p:cNvPr id="24" name="TextBox 23">
              <a:extLst>
                <a:ext uri="{FF2B5EF4-FFF2-40B4-BE49-F238E27FC236}">
                  <a16:creationId xmlns:a16="http://schemas.microsoft.com/office/drawing/2014/main" id="{0C11682F-2319-4B32-8561-1091D6461A8C}"/>
                </a:ext>
              </a:extLst>
            </p:cNvPr>
            <p:cNvSpPr txBox="1"/>
            <p:nvPr/>
          </p:nvSpPr>
          <p:spPr>
            <a:xfrm>
              <a:off x="6800066" y="2064047"/>
              <a:ext cx="6171882" cy="307777"/>
            </a:xfrm>
            <a:prstGeom prst="rect">
              <a:avLst/>
            </a:prstGeom>
            <a:noFill/>
          </p:spPr>
          <p:txBody>
            <a:bodyPr wrap="none" rtlCol="0">
              <a:spAutoFit/>
            </a:bodyPr>
            <a:lstStyle/>
            <a:p>
              <a:r>
                <a:rPr lang="ko-KR" altLang="en-US" sz="140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rPr>
                <a:t>음향 영상화</a:t>
              </a:r>
              <a:r>
                <a:rPr lang="en-US" altLang="ko-KR" sz="140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rPr>
                <a:t>, </a:t>
              </a:r>
              <a:r>
                <a:rPr lang="ko-KR" altLang="en-US" sz="140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rPr>
                <a:t>전자 현미경</a:t>
              </a:r>
              <a:r>
                <a:rPr lang="en-US" altLang="ko-KR" sz="140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rPr>
                <a:t>, </a:t>
              </a:r>
              <a:r>
                <a:rPr lang="ko-KR" altLang="en-US" sz="140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rPr>
                <a:t>합성</a:t>
              </a:r>
              <a:r>
                <a:rPr lang="en-US" altLang="ko-KR" sz="140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rPr>
                <a:t>(</a:t>
              </a:r>
              <a:r>
                <a:rPr lang="ko-KR" altLang="en-US" sz="140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rPr>
                <a:t>컴퓨터</a:t>
              </a:r>
              <a:r>
                <a:rPr lang="en-US" altLang="ko-KR" sz="140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rPr>
                <a:t> </a:t>
              </a:r>
              <a:r>
                <a:rPr lang="ko-KR" altLang="en-US" sz="140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rPr>
                <a:t>생성</a:t>
              </a:r>
              <a:r>
                <a:rPr lang="en-US" altLang="ko-KR" sz="140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rPr>
                <a:t>) </a:t>
              </a:r>
              <a:r>
                <a:rPr lang="ko-KR" altLang="en-US" sz="140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rPr>
                <a:t>영상화</a:t>
              </a:r>
              <a:r>
                <a:rPr lang="en-US" altLang="ko-KR" sz="140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rPr>
                <a:t>(3-D</a:t>
              </a:r>
              <a:r>
                <a:rPr lang="ko-KR" altLang="en-US" sz="140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rPr>
                <a:t>모델링</a:t>
              </a:r>
              <a:r>
                <a:rPr lang="en-US" altLang="ko-KR" sz="140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rPr>
                <a:t>)</a:t>
              </a:r>
              <a:r>
                <a:rPr lang="ko-KR" altLang="en-US" sz="140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rPr>
                <a:t> 등이 있다</a:t>
              </a:r>
              <a:r>
                <a:rPr lang="en-US" altLang="ko-KR" sz="140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rPr>
                <a:t>.</a:t>
              </a:r>
            </a:p>
          </p:txBody>
        </p:sp>
      </p:grpSp>
      <p:grpSp>
        <p:nvGrpSpPr>
          <p:cNvPr id="28" name="그룹 27">
            <a:extLst>
              <a:ext uri="{FF2B5EF4-FFF2-40B4-BE49-F238E27FC236}">
                <a16:creationId xmlns:a16="http://schemas.microsoft.com/office/drawing/2014/main" id="{0A2299E2-0031-4A4A-B0E4-3D43793FB10F}"/>
              </a:ext>
            </a:extLst>
          </p:cNvPr>
          <p:cNvGrpSpPr/>
          <p:nvPr/>
        </p:nvGrpSpPr>
        <p:grpSpPr>
          <a:xfrm>
            <a:off x="960681" y="2462611"/>
            <a:ext cx="2249334" cy="1046440"/>
            <a:chOff x="960681" y="2615402"/>
            <a:chExt cx="2249334" cy="1046440"/>
          </a:xfrm>
        </p:grpSpPr>
        <p:sp>
          <p:nvSpPr>
            <p:cNvPr id="29" name="TextBox 28">
              <a:extLst>
                <a:ext uri="{FF2B5EF4-FFF2-40B4-BE49-F238E27FC236}">
                  <a16:creationId xmlns:a16="http://schemas.microsoft.com/office/drawing/2014/main" id="{3831A0A8-37E0-477C-8C3D-F10A780C86DD}"/>
                </a:ext>
              </a:extLst>
            </p:cNvPr>
            <p:cNvSpPr txBox="1"/>
            <p:nvPr/>
          </p:nvSpPr>
          <p:spPr>
            <a:xfrm>
              <a:off x="960681" y="2615402"/>
              <a:ext cx="1826141" cy="584775"/>
            </a:xfrm>
            <a:prstGeom prst="rect">
              <a:avLst/>
            </a:prstGeom>
            <a:noFill/>
          </p:spPr>
          <p:txBody>
            <a:bodyPr wrap="none" rtlCol="0">
              <a:spAutoFit/>
            </a:bodyPr>
            <a:lstStyle/>
            <a:p>
              <a:r>
                <a:rPr lang="ko-KR" altLang="en-US" sz="3200" dirty="0">
                  <a:ln>
                    <a:solidFill>
                      <a:srgbClr val="4C4747">
                        <a:alpha val="20000"/>
                      </a:srgbClr>
                    </a:solidFill>
                  </a:ln>
                  <a:solidFill>
                    <a:srgbClr val="4C4747"/>
                  </a:solidFill>
                  <a:latin typeface="KoPub돋움체 Bold" panose="00000800000000000000" pitchFamily="2" charset="-127"/>
                  <a:ea typeface="KoPub돋움체 Bold" panose="00000800000000000000" pitchFamily="2" charset="-127"/>
                </a:rPr>
                <a:t>사용분야</a:t>
              </a:r>
            </a:p>
          </p:txBody>
        </p:sp>
        <p:sp>
          <p:nvSpPr>
            <p:cNvPr id="30" name="TextBox 29">
              <a:extLst>
                <a:ext uri="{FF2B5EF4-FFF2-40B4-BE49-F238E27FC236}">
                  <a16:creationId xmlns:a16="http://schemas.microsoft.com/office/drawing/2014/main" id="{23F3B43C-BFB7-42E1-A3C0-26D6E23E96B7}"/>
                </a:ext>
              </a:extLst>
            </p:cNvPr>
            <p:cNvSpPr txBox="1"/>
            <p:nvPr/>
          </p:nvSpPr>
          <p:spPr>
            <a:xfrm>
              <a:off x="960681" y="3200177"/>
              <a:ext cx="2249334" cy="461665"/>
            </a:xfrm>
            <a:prstGeom prst="rect">
              <a:avLst/>
            </a:prstGeom>
            <a:noFill/>
          </p:spPr>
          <p:txBody>
            <a:bodyPr wrap="none" rtlCol="0">
              <a:spAutoFit/>
            </a:bodyPr>
            <a:lstStyle/>
            <a:p>
              <a:r>
                <a:rPr lang="ko-KR" altLang="en-US" sz="2400" dirty="0">
                  <a:ln>
                    <a:solidFill>
                      <a:srgbClr val="FE9E7E">
                        <a:alpha val="20000"/>
                      </a:srgbClr>
                    </a:solidFill>
                  </a:ln>
                  <a:solidFill>
                    <a:srgbClr val="FE9E7E"/>
                  </a:solidFill>
                  <a:latin typeface="KoPub돋움체 Light" panose="00000300000000000000" pitchFamily="2" charset="-127"/>
                  <a:ea typeface="KoPub돋움체 Light" panose="00000300000000000000" pitchFamily="2" charset="-127"/>
                </a:rPr>
                <a:t>영상 처리 예시</a:t>
              </a:r>
            </a:p>
          </p:txBody>
        </p:sp>
      </p:grpSp>
      <p:pic>
        <p:nvPicPr>
          <p:cNvPr id="5122" name="Picture 2" descr="탐해 3호&amp;amp;#39; 개발 계획 : 네이버 블로그">
            <a:extLst>
              <a:ext uri="{FF2B5EF4-FFF2-40B4-BE49-F238E27FC236}">
                <a16:creationId xmlns:a16="http://schemas.microsoft.com/office/drawing/2014/main" id="{76F72D73-07AD-4712-A9A5-CD9842CEA8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4199" y="3650362"/>
            <a:ext cx="2447418" cy="3196327"/>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Transmission electron microscope (TEM) and scanning electron microscope...  | Download Scientific Diagram">
            <a:extLst>
              <a:ext uri="{FF2B5EF4-FFF2-40B4-BE49-F238E27FC236}">
                <a16:creationId xmlns:a16="http://schemas.microsoft.com/office/drawing/2014/main" id="{3BDDB369-ED1C-4DDB-858D-EFC1E89D10D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15214" y="3650362"/>
            <a:ext cx="3655834" cy="318382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BB44379-58B8-4B64-A958-046ECC9B69C9}"/>
              </a:ext>
            </a:extLst>
          </p:cNvPr>
          <p:cNvSpPr txBox="1"/>
          <p:nvPr/>
        </p:nvSpPr>
        <p:spPr>
          <a:xfrm>
            <a:off x="5195475" y="3370675"/>
            <a:ext cx="1144865" cy="307777"/>
          </a:xfrm>
          <a:prstGeom prst="rect">
            <a:avLst/>
          </a:prstGeom>
          <a:noFill/>
        </p:spPr>
        <p:txBody>
          <a:bodyPr wrap="none" rtlCol="0">
            <a:spAutoFit/>
          </a:bodyPr>
          <a:lstStyle/>
          <a:p>
            <a:r>
              <a:rPr lang="ko-KR" altLang="en-US" sz="1400" b="1" dirty="0"/>
              <a:t>음향 영상화</a:t>
            </a:r>
          </a:p>
        </p:txBody>
      </p:sp>
      <p:sp>
        <p:nvSpPr>
          <p:cNvPr id="25" name="TextBox 24">
            <a:extLst>
              <a:ext uri="{FF2B5EF4-FFF2-40B4-BE49-F238E27FC236}">
                <a16:creationId xmlns:a16="http://schemas.microsoft.com/office/drawing/2014/main" id="{0158933A-4E79-490E-A15A-5CB951D61BE9}"/>
              </a:ext>
            </a:extLst>
          </p:cNvPr>
          <p:cNvSpPr txBox="1"/>
          <p:nvPr/>
        </p:nvSpPr>
        <p:spPr>
          <a:xfrm>
            <a:off x="7553616" y="3370675"/>
            <a:ext cx="3217547" cy="307777"/>
          </a:xfrm>
          <a:prstGeom prst="rect">
            <a:avLst/>
          </a:prstGeom>
          <a:noFill/>
        </p:spPr>
        <p:txBody>
          <a:bodyPr wrap="none" rtlCol="0">
            <a:spAutoFit/>
          </a:bodyPr>
          <a:lstStyle/>
          <a:p>
            <a:r>
              <a:rPr lang="ko-KR" altLang="en-US" sz="1400" b="1" dirty="0"/>
              <a:t>전자 현미경</a:t>
            </a:r>
            <a:r>
              <a:rPr lang="en-US" altLang="ko-KR" sz="1400" b="1" dirty="0"/>
              <a:t>(</a:t>
            </a:r>
            <a:r>
              <a:rPr lang="ko-KR" altLang="en-US" sz="1400" b="1" dirty="0"/>
              <a:t>전송 전자</a:t>
            </a:r>
            <a:r>
              <a:rPr lang="en-US" altLang="ko-KR" sz="1400" b="1" dirty="0"/>
              <a:t> / </a:t>
            </a:r>
            <a:r>
              <a:rPr lang="ko-KR" altLang="en-US" sz="1400" b="1" dirty="0"/>
              <a:t>주사형 전자</a:t>
            </a:r>
            <a:r>
              <a:rPr lang="en-US" altLang="ko-KR" sz="1400" b="1" dirty="0"/>
              <a:t>)</a:t>
            </a:r>
            <a:endParaRPr lang="ko-KR" altLang="en-US" sz="1400" b="1" dirty="0"/>
          </a:p>
        </p:txBody>
      </p:sp>
    </p:spTree>
    <p:extLst>
      <p:ext uri="{BB962C8B-B14F-4D97-AF65-F5344CB8AC3E}">
        <p14:creationId xmlns:p14="http://schemas.microsoft.com/office/powerpoint/2010/main" val="3561671976"/>
      </p:ext>
    </p:extLst>
  </p:cSld>
  <p:clrMapOvr>
    <a:masterClrMapping/>
  </p:clrMapOvr>
  <p:extLst>
    <p:ext uri="{6950BFC3-D8DA-4A85-94F7-54DA5524770B}">
      <p188:commentRel xmlns:p188="http://schemas.microsoft.com/office/powerpoint/2018/8/main" r:id="rId3"/>
    </p:ext>
  </p:extLs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E9E7E"/>
        </a:solidFill>
        <a:effectLst/>
      </p:bgPr>
    </p:bg>
    <p:spTree>
      <p:nvGrpSpPr>
        <p:cNvPr id="1" name=""/>
        <p:cNvGrpSpPr/>
        <p:nvPr/>
      </p:nvGrpSpPr>
      <p:grpSpPr>
        <a:xfrm>
          <a:off x="0" y="0"/>
          <a:ext cx="0" cy="0"/>
          <a:chOff x="0" y="0"/>
          <a:chExt cx="0" cy="0"/>
        </a:xfrm>
      </p:grpSpPr>
      <p:sp>
        <p:nvSpPr>
          <p:cNvPr id="4" name="TextBox 3"/>
          <p:cNvSpPr txBox="1"/>
          <p:nvPr/>
        </p:nvSpPr>
        <p:spPr>
          <a:xfrm>
            <a:off x="8859789" y="1050511"/>
            <a:ext cx="1810112" cy="1862048"/>
          </a:xfrm>
          <a:prstGeom prst="rect">
            <a:avLst/>
          </a:prstGeom>
          <a:noFill/>
        </p:spPr>
        <p:txBody>
          <a:bodyPr wrap="none" rtlCol="0">
            <a:spAutoFit/>
          </a:bodyPr>
          <a:lstStyle/>
          <a:p>
            <a:pPr algn="r"/>
            <a:r>
              <a:rPr lang="en-US" altLang="ko-KR" sz="11500" dirty="0">
                <a:ln>
                  <a:solidFill>
                    <a:schemeClr val="bg1">
                      <a:alpha val="20000"/>
                    </a:schemeClr>
                  </a:solidFill>
                </a:ln>
                <a:solidFill>
                  <a:schemeClr val="bg1"/>
                </a:solidFill>
                <a:latin typeface="KoPub돋움체 Bold" panose="00000800000000000000" pitchFamily="2" charset="-127"/>
                <a:ea typeface="KoPub돋움체 Bold" panose="00000800000000000000" pitchFamily="2" charset="-127"/>
              </a:rPr>
              <a:t>03</a:t>
            </a:r>
            <a:endParaRPr lang="ko-KR" altLang="en-US" sz="11500" dirty="0">
              <a:ln>
                <a:solidFill>
                  <a:schemeClr val="bg1">
                    <a:alpha val="20000"/>
                  </a:schemeClr>
                </a:solidFill>
              </a:ln>
              <a:solidFill>
                <a:schemeClr val="bg1"/>
              </a:solidFill>
              <a:latin typeface="KoPub돋움체 Bold" panose="00000800000000000000" pitchFamily="2" charset="-127"/>
              <a:ea typeface="KoPub돋움체 Bold" panose="00000800000000000000" pitchFamily="2" charset="-127"/>
            </a:endParaRPr>
          </a:p>
        </p:txBody>
      </p:sp>
      <p:cxnSp>
        <p:nvCxnSpPr>
          <p:cNvPr id="5" name="직선 연결선 4"/>
          <p:cNvCxnSpPr/>
          <p:nvPr/>
        </p:nvCxnSpPr>
        <p:spPr>
          <a:xfrm>
            <a:off x="10669901" y="1981535"/>
            <a:ext cx="152209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9" name="그룹 8"/>
          <p:cNvGrpSpPr/>
          <p:nvPr/>
        </p:nvGrpSpPr>
        <p:grpSpPr>
          <a:xfrm>
            <a:off x="2686107" y="3252739"/>
            <a:ext cx="7840610" cy="2121639"/>
            <a:chOff x="3895929" y="3843583"/>
            <a:chExt cx="7840610" cy="2121639"/>
          </a:xfrm>
        </p:grpSpPr>
        <p:sp>
          <p:nvSpPr>
            <p:cNvPr id="6" name="TextBox 5"/>
            <p:cNvSpPr txBox="1"/>
            <p:nvPr/>
          </p:nvSpPr>
          <p:spPr>
            <a:xfrm>
              <a:off x="3895929" y="3843583"/>
              <a:ext cx="7840609" cy="923330"/>
            </a:xfrm>
            <a:prstGeom prst="rect">
              <a:avLst/>
            </a:prstGeom>
            <a:noFill/>
          </p:spPr>
          <p:txBody>
            <a:bodyPr wrap="none" rtlCol="0">
              <a:spAutoFit/>
            </a:bodyPr>
            <a:lstStyle/>
            <a:p>
              <a:pPr algn="r"/>
              <a:r>
                <a:rPr lang="ko-KR" altLang="en-US" sz="5400" dirty="0">
                  <a:ln>
                    <a:solidFill>
                      <a:schemeClr val="bg1">
                        <a:alpha val="20000"/>
                      </a:schemeClr>
                    </a:solidFill>
                  </a:ln>
                  <a:solidFill>
                    <a:schemeClr val="bg1"/>
                  </a:solidFill>
                  <a:latin typeface="KoPub돋움체 Bold" panose="00000800000000000000" pitchFamily="2" charset="-127"/>
                  <a:ea typeface="KoPub돋움체 Bold" panose="00000800000000000000" pitchFamily="2" charset="-127"/>
                </a:rPr>
                <a:t>단계 및 시스템 구성요소</a:t>
              </a:r>
            </a:p>
          </p:txBody>
        </p:sp>
        <p:sp>
          <p:nvSpPr>
            <p:cNvPr id="7" name="TextBox 6"/>
            <p:cNvSpPr txBox="1"/>
            <p:nvPr/>
          </p:nvSpPr>
          <p:spPr>
            <a:xfrm>
              <a:off x="7422538" y="5041892"/>
              <a:ext cx="4314001" cy="461665"/>
            </a:xfrm>
            <a:prstGeom prst="rect">
              <a:avLst/>
            </a:prstGeom>
            <a:noFill/>
          </p:spPr>
          <p:txBody>
            <a:bodyPr wrap="none" rtlCol="0">
              <a:spAutoFit/>
            </a:bodyPr>
            <a:lstStyle/>
            <a:p>
              <a:pPr algn="r"/>
              <a:r>
                <a:rPr lang="ko-KR" altLang="en-US" sz="2400" dirty="0">
                  <a:ln>
                    <a:solidFill>
                      <a:schemeClr val="bg1">
                        <a:alpha val="20000"/>
                      </a:schemeClr>
                    </a:solidFill>
                  </a:ln>
                  <a:solidFill>
                    <a:schemeClr val="bg1"/>
                  </a:solidFill>
                  <a:latin typeface="KoPub돋움체 Light" panose="00000300000000000000" pitchFamily="2" charset="-127"/>
                  <a:ea typeface="KoPub돋움체 Light" panose="00000300000000000000" pitchFamily="2" charset="-127"/>
                </a:rPr>
                <a:t>디지털 영상 처리의 기본 단계</a:t>
              </a:r>
            </a:p>
          </p:txBody>
        </p:sp>
        <p:sp>
          <p:nvSpPr>
            <p:cNvPr id="8" name="TextBox 7"/>
            <p:cNvSpPr txBox="1"/>
            <p:nvPr/>
          </p:nvSpPr>
          <p:spPr>
            <a:xfrm>
              <a:off x="7531540" y="5503557"/>
              <a:ext cx="4204998" cy="461665"/>
            </a:xfrm>
            <a:prstGeom prst="rect">
              <a:avLst/>
            </a:prstGeom>
            <a:noFill/>
          </p:spPr>
          <p:txBody>
            <a:bodyPr wrap="none" rtlCol="0">
              <a:spAutoFit/>
            </a:bodyPr>
            <a:lstStyle/>
            <a:p>
              <a:pPr algn="r"/>
              <a:r>
                <a:rPr lang="ko-KR" altLang="en-US" sz="2400" dirty="0">
                  <a:ln>
                    <a:solidFill>
                      <a:schemeClr val="bg1">
                        <a:alpha val="20000"/>
                      </a:schemeClr>
                    </a:solidFill>
                  </a:ln>
                  <a:solidFill>
                    <a:schemeClr val="bg1"/>
                  </a:solidFill>
                  <a:latin typeface="KoPub돋움체 Light" panose="00000300000000000000" pitchFamily="2" charset="-127"/>
                  <a:ea typeface="KoPub돋움체 Light" panose="00000300000000000000" pitchFamily="2" charset="-127"/>
                </a:rPr>
                <a:t>영상 처리 시스템의 구성요소</a:t>
              </a:r>
            </a:p>
          </p:txBody>
        </p:sp>
      </p:grpSp>
    </p:spTree>
    <p:extLst>
      <p:ext uri="{BB962C8B-B14F-4D97-AF65-F5344CB8AC3E}">
        <p14:creationId xmlns:p14="http://schemas.microsoft.com/office/powerpoint/2010/main" val="715245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그룹 12"/>
          <p:cNvGrpSpPr/>
          <p:nvPr/>
        </p:nvGrpSpPr>
        <p:grpSpPr>
          <a:xfrm>
            <a:off x="1059154" y="1236768"/>
            <a:ext cx="5686172" cy="954107"/>
            <a:chOff x="440175" y="1194564"/>
            <a:chExt cx="5686172" cy="954107"/>
          </a:xfrm>
        </p:grpSpPr>
        <p:sp>
          <p:nvSpPr>
            <p:cNvPr id="10" name="TextBox 9"/>
            <p:cNvSpPr txBox="1"/>
            <p:nvPr/>
          </p:nvSpPr>
          <p:spPr>
            <a:xfrm>
              <a:off x="440175" y="1194564"/>
              <a:ext cx="5686172" cy="584775"/>
            </a:xfrm>
            <a:prstGeom prst="rect">
              <a:avLst/>
            </a:prstGeom>
            <a:noFill/>
          </p:spPr>
          <p:txBody>
            <a:bodyPr wrap="none" rtlCol="0">
              <a:spAutoFit/>
            </a:bodyPr>
            <a:lstStyle/>
            <a:p>
              <a:r>
                <a:rPr lang="ko-KR" altLang="en-US" sz="3200" dirty="0">
                  <a:ln>
                    <a:solidFill>
                      <a:srgbClr val="4C4747">
                        <a:alpha val="20000"/>
                      </a:srgbClr>
                    </a:solidFill>
                  </a:ln>
                  <a:solidFill>
                    <a:srgbClr val="4C4747"/>
                  </a:solidFill>
                  <a:latin typeface="KoPub돋움체 Bold" panose="00000800000000000000" pitchFamily="2" charset="-127"/>
                  <a:ea typeface="KoPub돋움체 Bold" panose="00000800000000000000" pitchFamily="2" charset="-127"/>
                </a:rPr>
                <a:t>디지털 영상 처리의 기본 단계</a:t>
              </a:r>
            </a:p>
          </p:txBody>
        </p:sp>
        <p:sp>
          <p:nvSpPr>
            <p:cNvPr id="11" name="TextBox 10"/>
            <p:cNvSpPr txBox="1"/>
            <p:nvPr/>
          </p:nvSpPr>
          <p:spPr>
            <a:xfrm>
              <a:off x="440175" y="1779339"/>
              <a:ext cx="877163" cy="369332"/>
            </a:xfrm>
            <a:prstGeom prst="rect">
              <a:avLst/>
            </a:prstGeom>
            <a:noFill/>
          </p:spPr>
          <p:txBody>
            <a:bodyPr wrap="none" rtlCol="0">
              <a:spAutoFit/>
            </a:bodyPr>
            <a:lstStyle/>
            <a:p>
              <a:r>
                <a:rPr lang="ko-KR" altLang="en-US" dirty="0">
                  <a:ln>
                    <a:solidFill>
                      <a:srgbClr val="FE9E7E">
                        <a:alpha val="20000"/>
                      </a:srgbClr>
                    </a:solidFill>
                  </a:ln>
                  <a:solidFill>
                    <a:srgbClr val="FE9E7E"/>
                  </a:solidFill>
                  <a:latin typeface="KoPub돋움체 Light" panose="00000300000000000000" pitchFamily="2" charset="-127"/>
                  <a:ea typeface="KoPub돋움체 Light" panose="00000300000000000000" pitchFamily="2" charset="-127"/>
                </a:rPr>
                <a:t>대분류</a:t>
              </a:r>
            </a:p>
          </p:txBody>
        </p:sp>
      </p:grpSp>
      <p:graphicFrame>
        <p:nvGraphicFramePr>
          <p:cNvPr id="18" name="표 17"/>
          <p:cNvGraphicFramePr>
            <a:graphicFrameLocks noGrp="1"/>
          </p:cNvGraphicFramePr>
          <p:nvPr>
            <p:extLst>
              <p:ext uri="{D42A27DB-BD31-4B8C-83A1-F6EECF244321}">
                <p14:modId xmlns:p14="http://schemas.microsoft.com/office/powerpoint/2010/main" val="2918637079"/>
              </p:ext>
            </p:extLst>
          </p:nvPr>
        </p:nvGraphicFramePr>
        <p:xfrm>
          <a:off x="1059154" y="2944147"/>
          <a:ext cx="5385418" cy="167640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471516920"/>
                    </a:ext>
                  </a:extLst>
                </a:gridCol>
                <a:gridCol w="5177138">
                  <a:extLst>
                    <a:ext uri="{9D8B030D-6E8A-4147-A177-3AD203B41FA5}">
                      <a16:colId xmlns:a16="http://schemas.microsoft.com/office/drawing/2014/main" val="3246880654"/>
                    </a:ext>
                  </a:extLst>
                </a:gridCol>
              </a:tblGrid>
              <a:tr h="370840">
                <a:tc>
                  <a:txBody>
                    <a:bodyPr/>
                    <a:lstStyle/>
                    <a:p>
                      <a:pPr latinLnBrk="1"/>
                      <a:endParaRPr lang="ko-KR" altLang="en-US" sz="1600" b="0" dirty="0">
                        <a:ln>
                          <a:solidFill>
                            <a:srgbClr val="4C4747">
                              <a:alpha val="20000"/>
                            </a:srgbClr>
                          </a:solidFill>
                        </a:ln>
                        <a:solidFill>
                          <a:srgbClr val="4C4747"/>
                        </a:solidFill>
                      </a:endParaRPr>
                    </a:p>
                  </a:txBody>
                  <a:tcPr>
                    <a:noFill/>
                  </a:tcPr>
                </a:tc>
                <a:tc>
                  <a:txBody>
                    <a:bodyPr/>
                    <a:lstStyle/>
                    <a:p>
                      <a:pPr marL="285750" indent="-285750" latinLnBrk="1">
                        <a:buFont typeface="Arial" panose="020B0604020202020204" pitchFamily="34" charset="0"/>
                        <a:buChar char="•"/>
                      </a:pPr>
                      <a:r>
                        <a:rPr lang="ko-KR" altLang="en-US" sz="2000" b="1" dirty="0">
                          <a:ln>
                            <a:solidFill>
                              <a:srgbClr val="4C4747">
                                <a:alpha val="20000"/>
                              </a:srgbClr>
                            </a:solidFill>
                          </a:ln>
                          <a:solidFill>
                            <a:srgbClr val="4C4747"/>
                          </a:solidFill>
                        </a:rPr>
                        <a:t>출력 결과가 영상인 과정</a:t>
                      </a:r>
                      <a:r>
                        <a:rPr lang="en-US" altLang="ko-KR" sz="2000" b="1" dirty="0">
                          <a:ln>
                            <a:solidFill>
                              <a:srgbClr val="4C4747">
                                <a:alpha val="20000"/>
                              </a:srgbClr>
                            </a:solidFill>
                          </a:ln>
                          <a:solidFill>
                            <a:srgbClr val="4C4747"/>
                          </a:solidFill>
                        </a:rPr>
                        <a:t>:</a:t>
                      </a:r>
                      <a:br>
                        <a:rPr lang="en-US" altLang="ko-KR" sz="1600" b="0" dirty="0">
                          <a:ln>
                            <a:solidFill>
                              <a:srgbClr val="4C4747">
                                <a:alpha val="20000"/>
                              </a:srgbClr>
                            </a:solidFill>
                          </a:ln>
                          <a:solidFill>
                            <a:srgbClr val="4C4747"/>
                          </a:solidFill>
                        </a:rPr>
                      </a:br>
                      <a:r>
                        <a:rPr lang="ko-KR" altLang="en-US" sz="1600" b="0" dirty="0">
                          <a:ln>
                            <a:solidFill>
                              <a:srgbClr val="4C4747">
                                <a:alpha val="20000"/>
                              </a:srgbClr>
                            </a:solidFill>
                          </a:ln>
                          <a:solidFill>
                            <a:srgbClr val="4C4747"/>
                          </a:solidFill>
                        </a:rPr>
                        <a:t>영상 획득 </a:t>
                      </a:r>
                      <a:r>
                        <a:rPr lang="en-US" altLang="ko-KR" sz="1600" b="0" dirty="0">
                          <a:ln>
                            <a:solidFill>
                              <a:srgbClr val="4C4747">
                                <a:alpha val="20000"/>
                              </a:srgbClr>
                            </a:solidFill>
                          </a:ln>
                          <a:solidFill>
                            <a:srgbClr val="4C4747"/>
                          </a:solidFill>
                        </a:rPr>
                        <a:t>/ </a:t>
                      </a:r>
                      <a:r>
                        <a:rPr lang="ko-KR" altLang="en-US" sz="1600" b="0" dirty="0">
                          <a:ln>
                            <a:solidFill>
                              <a:srgbClr val="4C4747">
                                <a:alpha val="20000"/>
                              </a:srgbClr>
                            </a:solidFill>
                          </a:ln>
                          <a:solidFill>
                            <a:srgbClr val="4C4747"/>
                          </a:solidFill>
                        </a:rPr>
                        <a:t>개선 </a:t>
                      </a:r>
                      <a:r>
                        <a:rPr lang="en-US" altLang="ko-KR" sz="1600" b="0" dirty="0">
                          <a:ln>
                            <a:solidFill>
                              <a:srgbClr val="4C4747">
                                <a:alpha val="20000"/>
                              </a:srgbClr>
                            </a:solidFill>
                          </a:ln>
                          <a:solidFill>
                            <a:srgbClr val="4C4747"/>
                          </a:solidFill>
                        </a:rPr>
                        <a:t>/ </a:t>
                      </a:r>
                      <a:r>
                        <a:rPr lang="ko-KR" altLang="en-US" sz="1600" b="0" dirty="0">
                          <a:ln>
                            <a:solidFill>
                              <a:srgbClr val="4C4747">
                                <a:alpha val="20000"/>
                              </a:srgbClr>
                            </a:solidFill>
                          </a:ln>
                          <a:solidFill>
                            <a:srgbClr val="4C4747"/>
                          </a:solidFill>
                        </a:rPr>
                        <a:t>복원</a:t>
                      </a:r>
                      <a:r>
                        <a:rPr lang="en-US" altLang="ko-KR" sz="1600" b="0" dirty="0">
                          <a:ln>
                            <a:solidFill>
                              <a:srgbClr val="4C4747">
                                <a:alpha val="20000"/>
                              </a:srgbClr>
                            </a:solidFill>
                          </a:ln>
                          <a:solidFill>
                            <a:srgbClr val="4C4747"/>
                          </a:solidFill>
                        </a:rPr>
                        <a:t>, </a:t>
                      </a:r>
                      <a:r>
                        <a:rPr lang="ko-KR" altLang="en-US" sz="1600" b="0" dirty="0">
                          <a:ln>
                            <a:solidFill>
                              <a:srgbClr val="4C4747">
                                <a:alpha val="20000"/>
                              </a:srgbClr>
                            </a:solidFill>
                          </a:ln>
                          <a:solidFill>
                            <a:srgbClr val="4C4747"/>
                          </a:solidFill>
                        </a:rPr>
                        <a:t>컬러 영상 처리</a:t>
                      </a:r>
                      <a:r>
                        <a:rPr lang="en-US" altLang="ko-KR" sz="1600" b="0" dirty="0">
                          <a:ln>
                            <a:solidFill>
                              <a:srgbClr val="4C4747">
                                <a:alpha val="20000"/>
                              </a:srgbClr>
                            </a:solidFill>
                          </a:ln>
                          <a:solidFill>
                            <a:srgbClr val="4C4747"/>
                          </a:solidFill>
                        </a:rPr>
                        <a:t>, </a:t>
                      </a:r>
                      <a:r>
                        <a:rPr lang="ko-KR" altLang="en-US" sz="1600" b="0" dirty="0" err="1">
                          <a:ln>
                            <a:solidFill>
                              <a:srgbClr val="4C4747">
                                <a:alpha val="20000"/>
                              </a:srgbClr>
                            </a:solidFill>
                          </a:ln>
                          <a:solidFill>
                            <a:srgbClr val="4C4747"/>
                          </a:solidFill>
                        </a:rPr>
                        <a:t>웨이블릿</a:t>
                      </a:r>
                      <a:r>
                        <a:rPr lang="en-US" altLang="ko-KR" sz="1600" b="0" dirty="0">
                          <a:ln>
                            <a:solidFill>
                              <a:srgbClr val="4C4747">
                                <a:alpha val="20000"/>
                              </a:srgbClr>
                            </a:solidFill>
                          </a:ln>
                          <a:solidFill>
                            <a:srgbClr val="4C4747"/>
                          </a:solidFill>
                        </a:rPr>
                        <a:t>,</a:t>
                      </a:r>
                      <a:br>
                        <a:rPr lang="en-US" altLang="ko-KR" sz="1600" b="0" dirty="0">
                          <a:ln>
                            <a:solidFill>
                              <a:srgbClr val="4C4747">
                                <a:alpha val="20000"/>
                              </a:srgbClr>
                            </a:solidFill>
                          </a:ln>
                          <a:solidFill>
                            <a:srgbClr val="4C4747"/>
                          </a:solidFill>
                        </a:rPr>
                      </a:br>
                      <a:r>
                        <a:rPr lang="ko-KR" altLang="en-US" sz="1600" b="0" dirty="0">
                          <a:ln>
                            <a:solidFill>
                              <a:srgbClr val="4C4747">
                                <a:alpha val="20000"/>
                              </a:srgbClr>
                            </a:solidFill>
                          </a:ln>
                          <a:solidFill>
                            <a:srgbClr val="4C4747"/>
                          </a:solidFill>
                        </a:rPr>
                        <a:t>압축</a:t>
                      </a:r>
                      <a:r>
                        <a:rPr lang="en-US" altLang="ko-KR" sz="1600" b="0" dirty="0">
                          <a:ln>
                            <a:solidFill>
                              <a:srgbClr val="4C4747">
                                <a:alpha val="20000"/>
                              </a:srgbClr>
                            </a:solidFill>
                          </a:ln>
                          <a:solidFill>
                            <a:srgbClr val="4C4747"/>
                          </a:solidFill>
                        </a:rPr>
                        <a:t>, </a:t>
                      </a:r>
                      <a:r>
                        <a:rPr lang="ko-KR" altLang="en-US" sz="1600" b="0" dirty="0">
                          <a:ln>
                            <a:solidFill>
                              <a:srgbClr val="4C4747">
                                <a:alpha val="20000"/>
                              </a:srgbClr>
                            </a:solidFill>
                          </a:ln>
                          <a:solidFill>
                            <a:srgbClr val="4C4747"/>
                          </a:solidFill>
                        </a:rPr>
                        <a:t>형태학적 처리</a:t>
                      </a:r>
                      <a:endParaRPr lang="en-US" altLang="ko-KR" sz="1600" b="0" dirty="0">
                        <a:ln>
                          <a:solidFill>
                            <a:srgbClr val="4C4747">
                              <a:alpha val="20000"/>
                            </a:srgbClr>
                          </a:solidFill>
                        </a:ln>
                        <a:solidFill>
                          <a:srgbClr val="4C4747"/>
                        </a:solidFill>
                      </a:endParaRPr>
                    </a:p>
                    <a:p>
                      <a:pPr marL="0" indent="0" latinLnBrk="1">
                        <a:buFont typeface="Arial" panose="020B0604020202020204" pitchFamily="34" charset="0"/>
                        <a:buNone/>
                      </a:pPr>
                      <a:endParaRPr lang="en-US" altLang="ko-KR" sz="1600" b="0" dirty="0">
                        <a:ln>
                          <a:solidFill>
                            <a:srgbClr val="4C4747">
                              <a:alpha val="20000"/>
                            </a:srgbClr>
                          </a:solidFill>
                        </a:ln>
                        <a:solidFill>
                          <a:srgbClr val="4C4747"/>
                        </a:solidFill>
                      </a:endParaRPr>
                    </a:p>
                    <a:p>
                      <a:pPr marL="285750" indent="-285750" latinLnBrk="1">
                        <a:buFont typeface="Arial" panose="020B0604020202020204" pitchFamily="34" charset="0"/>
                        <a:buChar char="•"/>
                      </a:pPr>
                      <a:r>
                        <a:rPr lang="ko-KR" altLang="en-US" sz="2000" b="1" dirty="0">
                          <a:ln>
                            <a:solidFill>
                              <a:srgbClr val="4C4747">
                                <a:alpha val="20000"/>
                              </a:srgbClr>
                            </a:solidFill>
                          </a:ln>
                          <a:solidFill>
                            <a:srgbClr val="4C4747"/>
                          </a:solidFill>
                        </a:rPr>
                        <a:t>출력 결과가 영상의 속성인 과정</a:t>
                      </a:r>
                      <a:r>
                        <a:rPr lang="en-US" altLang="ko-KR" sz="2000" b="1" dirty="0">
                          <a:ln>
                            <a:solidFill>
                              <a:srgbClr val="4C4747">
                                <a:alpha val="20000"/>
                              </a:srgbClr>
                            </a:solidFill>
                          </a:ln>
                          <a:solidFill>
                            <a:srgbClr val="4C4747"/>
                          </a:solidFill>
                        </a:rPr>
                        <a:t>:</a:t>
                      </a:r>
                      <a:br>
                        <a:rPr lang="en-US" altLang="ko-KR" sz="1600" b="0" dirty="0">
                          <a:ln>
                            <a:solidFill>
                              <a:srgbClr val="4C4747">
                                <a:alpha val="20000"/>
                              </a:srgbClr>
                            </a:solidFill>
                          </a:ln>
                          <a:solidFill>
                            <a:srgbClr val="4C4747"/>
                          </a:solidFill>
                        </a:rPr>
                      </a:br>
                      <a:r>
                        <a:rPr lang="ko-KR" altLang="en-US" sz="1600" b="0" dirty="0">
                          <a:ln>
                            <a:solidFill>
                              <a:srgbClr val="4C4747">
                                <a:alpha val="20000"/>
                              </a:srgbClr>
                            </a:solidFill>
                          </a:ln>
                          <a:solidFill>
                            <a:srgbClr val="4C4747"/>
                          </a:solidFill>
                        </a:rPr>
                        <a:t>분할</a:t>
                      </a:r>
                      <a:r>
                        <a:rPr lang="en-US" altLang="ko-KR" sz="1600" b="0" dirty="0">
                          <a:ln>
                            <a:solidFill>
                              <a:srgbClr val="4C4747">
                                <a:alpha val="20000"/>
                              </a:srgbClr>
                            </a:solidFill>
                          </a:ln>
                          <a:solidFill>
                            <a:srgbClr val="4C4747"/>
                          </a:solidFill>
                        </a:rPr>
                        <a:t>, </a:t>
                      </a:r>
                      <a:r>
                        <a:rPr lang="ko-KR" altLang="en-US" sz="1600" b="0" dirty="0">
                          <a:ln>
                            <a:solidFill>
                              <a:srgbClr val="4C4747">
                                <a:alpha val="20000"/>
                              </a:srgbClr>
                            </a:solidFill>
                          </a:ln>
                          <a:solidFill>
                            <a:srgbClr val="4C4747"/>
                          </a:solidFill>
                        </a:rPr>
                        <a:t>표현과 묘사</a:t>
                      </a:r>
                      <a:r>
                        <a:rPr lang="en-US" altLang="ko-KR" sz="1600" b="0" dirty="0">
                          <a:ln>
                            <a:solidFill>
                              <a:srgbClr val="4C4747">
                                <a:alpha val="20000"/>
                              </a:srgbClr>
                            </a:solidFill>
                          </a:ln>
                          <a:solidFill>
                            <a:srgbClr val="4C4747"/>
                          </a:solidFill>
                        </a:rPr>
                        <a:t>, </a:t>
                      </a:r>
                      <a:r>
                        <a:rPr lang="ko-KR" altLang="en-US" sz="1600" b="0" dirty="0">
                          <a:ln>
                            <a:solidFill>
                              <a:srgbClr val="4C4747">
                                <a:alpha val="20000"/>
                              </a:srgbClr>
                            </a:solidFill>
                          </a:ln>
                          <a:solidFill>
                            <a:srgbClr val="4C4747"/>
                          </a:solidFill>
                        </a:rPr>
                        <a:t>객체 인식</a:t>
                      </a:r>
                    </a:p>
                  </a:txBody>
                  <a:tcPr>
                    <a:noFill/>
                  </a:tcPr>
                </a:tc>
                <a:extLst>
                  <a:ext uri="{0D108BD9-81ED-4DB2-BD59-A6C34878D82A}">
                    <a16:rowId xmlns:a16="http://schemas.microsoft.com/office/drawing/2014/main" val="3771682857"/>
                  </a:ext>
                </a:extLst>
              </a:tr>
            </a:tbl>
          </a:graphicData>
        </a:graphic>
      </p:graphicFrame>
      <p:grpSp>
        <p:nvGrpSpPr>
          <p:cNvPr id="29" name="그룹 28"/>
          <p:cNvGrpSpPr/>
          <p:nvPr/>
        </p:nvGrpSpPr>
        <p:grpSpPr>
          <a:xfrm>
            <a:off x="6911925" y="1964006"/>
            <a:ext cx="4544255" cy="2929989"/>
            <a:chOff x="6911925" y="1964005"/>
            <a:chExt cx="4544255" cy="2929989"/>
          </a:xfrm>
        </p:grpSpPr>
        <p:grpSp>
          <p:nvGrpSpPr>
            <p:cNvPr id="27" name="그룹 26"/>
            <p:cNvGrpSpPr/>
            <p:nvPr/>
          </p:nvGrpSpPr>
          <p:grpSpPr>
            <a:xfrm>
              <a:off x="6911925" y="2291861"/>
              <a:ext cx="2274277" cy="2274277"/>
              <a:chOff x="6911925" y="2291861"/>
              <a:chExt cx="2274277" cy="2274277"/>
            </a:xfrm>
          </p:grpSpPr>
          <p:sp>
            <p:nvSpPr>
              <p:cNvPr id="5" name="타원 4"/>
              <p:cNvSpPr/>
              <p:nvPr/>
            </p:nvSpPr>
            <p:spPr>
              <a:xfrm>
                <a:off x="6911925" y="2291861"/>
                <a:ext cx="2274277" cy="2274277"/>
              </a:xfrm>
              <a:prstGeom prst="ellipse">
                <a:avLst/>
              </a:prstGeom>
              <a:solidFill>
                <a:srgbClr val="C8E4E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TextBox 24"/>
              <p:cNvSpPr txBox="1"/>
              <p:nvPr/>
            </p:nvSpPr>
            <p:spPr>
              <a:xfrm>
                <a:off x="7063857" y="3136611"/>
                <a:ext cx="1970411" cy="584775"/>
              </a:xfrm>
              <a:prstGeom prst="rect">
                <a:avLst/>
              </a:prstGeom>
              <a:noFill/>
            </p:spPr>
            <p:txBody>
              <a:bodyPr wrap="none" rtlCol="0">
                <a:spAutoFit/>
              </a:bodyPr>
              <a:lstStyle/>
              <a:p>
                <a:pPr algn="ctr"/>
                <a:r>
                  <a:rPr lang="ko-KR" altLang="en-US" sz="1600" dirty="0">
                    <a:ln>
                      <a:solidFill>
                        <a:srgbClr val="4C4747">
                          <a:alpha val="20000"/>
                        </a:srgbClr>
                      </a:solidFill>
                    </a:ln>
                    <a:solidFill>
                      <a:srgbClr val="4C4747"/>
                    </a:solidFill>
                    <a:latin typeface="KoPub돋움체 Bold" panose="00000800000000000000" pitchFamily="2" charset="-127"/>
                    <a:ea typeface="KoPub돋움체 Bold" panose="00000800000000000000" pitchFamily="2" charset="-127"/>
                  </a:rPr>
                  <a:t>출력이</a:t>
                </a:r>
                <a:endParaRPr lang="en-US" altLang="ko-KR" sz="1600" dirty="0">
                  <a:ln>
                    <a:solidFill>
                      <a:srgbClr val="4C4747">
                        <a:alpha val="20000"/>
                      </a:srgbClr>
                    </a:solidFill>
                  </a:ln>
                  <a:solidFill>
                    <a:srgbClr val="4C4747"/>
                  </a:solidFill>
                  <a:latin typeface="KoPub돋움체 Bold" panose="00000800000000000000" pitchFamily="2" charset="-127"/>
                  <a:ea typeface="KoPub돋움체 Bold" panose="00000800000000000000" pitchFamily="2" charset="-127"/>
                </a:endParaRPr>
              </a:p>
              <a:p>
                <a:pPr algn="ctr"/>
                <a:r>
                  <a:rPr lang="ko-KR" altLang="en-US" sz="1600" dirty="0">
                    <a:ln>
                      <a:solidFill>
                        <a:srgbClr val="4C4747">
                          <a:alpha val="20000"/>
                        </a:srgbClr>
                      </a:solidFill>
                    </a:ln>
                    <a:solidFill>
                      <a:srgbClr val="4C4747"/>
                    </a:solidFill>
                    <a:latin typeface="KoPub돋움체 Bold" panose="00000800000000000000" pitchFamily="2" charset="-127"/>
                    <a:ea typeface="KoPub돋움체 Bold" panose="00000800000000000000" pitchFamily="2" charset="-127"/>
                  </a:rPr>
                  <a:t>영상의 속성인 과정</a:t>
                </a:r>
              </a:p>
            </p:txBody>
          </p:sp>
        </p:grpSp>
        <p:grpSp>
          <p:nvGrpSpPr>
            <p:cNvPr id="28" name="그룹 27"/>
            <p:cNvGrpSpPr/>
            <p:nvPr/>
          </p:nvGrpSpPr>
          <p:grpSpPr>
            <a:xfrm>
              <a:off x="8526191" y="1964005"/>
              <a:ext cx="2929989" cy="2929989"/>
              <a:chOff x="8526191" y="1964005"/>
              <a:chExt cx="2929989" cy="2929989"/>
            </a:xfrm>
          </p:grpSpPr>
          <p:sp>
            <p:nvSpPr>
              <p:cNvPr id="6" name="타원 5"/>
              <p:cNvSpPr/>
              <p:nvPr/>
            </p:nvSpPr>
            <p:spPr>
              <a:xfrm>
                <a:off x="8526191" y="1964005"/>
                <a:ext cx="2929989" cy="2929989"/>
              </a:xfrm>
              <a:prstGeom prst="ellipse">
                <a:avLst/>
              </a:prstGeom>
              <a:solidFill>
                <a:srgbClr val="FE9E7E">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TextBox 25"/>
              <p:cNvSpPr txBox="1"/>
              <p:nvPr/>
            </p:nvSpPr>
            <p:spPr>
              <a:xfrm>
                <a:off x="9212767" y="3075055"/>
                <a:ext cx="1556836" cy="707886"/>
              </a:xfrm>
              <a:prstGeom prst="rect">
                <a:avLst/>
              </a:prstGeom>
              <a:noFill/>
            </p:spPr>
            <p:txBody>
              <a:bodyPr wrap="none" rtlCol="0">
                <a:spAutoFit/>
              </a:bodyPr>
              <a:lstStyle/>
              <a:p>
                <a:pPr algn="ctr"/>
                <a:r>
                  <a:rPr lang="ko-KR" altLang="en-US" sz="2000" dirty="0">
                    <a:ln>
                      <a:solidFill>
                        <a:srgbClr val="4C4747">
                          <a:alpha val="20000"/>
                        </a:srgbClr>
                      </a:solidFill>
                    </a:ln>
                    <a:solidFill>
                      <a:srgbClr val="4C4747"/>
                    </a:solidFill>
                    <a:latin typeface="KoPub돋움체 Bold" panose="00000800000000000000" pitchFamily="2" charset="-127"/>
                    <a:ea typeface="KoPub돋움체 Bold" panose="00000800000000000000" pitchFamily="2" charset="-127"/>
                  </a:rPr>
                  <a:t>출력이</a:t>
                </a:r>
                <a:endParaRPr lang="en-US" altLang="ko-KR" sz="2000" dirty="0">
                  <a:ln>
                    <a:solidFill>
                      <a:srgbClr val="4C4747">
                        <a:alpha val="20000"/>
                      </a:srgbClr>
                    </a:solidFill>
                  </a:ln>
                  <a:solidFill>
                    <a:srgbClr val="4C4747"/>
                  </a:solidFill>
                  <a:latin typeface="KoPub돋움체 Bold" panose="00000800000000000000" pitchFamily="2" charset="-127"/>
                  <a:ea typeface="KoPub돋움체 Bold" panose="00000800000000000000" pitchFamily="2" charset="-127"/>
                </a:endParaRPr>
              </a:p>
              <a:p>
                <a:pPr algn="ctr"/>
                <a:r>
                  <a:rPr lang="ko-KR" altLang="en-US" sz="2000" dirty="0">
                    <a:ln>
                      <a:solidFill>
                        <a:srgbClr val="4C4747">
                          <a:alpha val="20000"/>
                        </a:srgbClr>
                      </a:solidFill>
                    </a:ln>
                    <a:solidFill>
                      <a:srgbClr val="4C4747"/>
                    </a:solidFill>
                    <a:latin typeface="KoPub돋움체 Bold" panose="00000800000000000000" pitchFamily="2" charset="-127"/>
                    <a:ea typeface="KoPub돋움체 Bold" panose="00000800000000000000" pitchFamily="2" charset="-127"/>
                  </a:rPr>
                  <a:t>영상인 과정</a:t>
                </a:r>
              </a:p>
            </p:txBody>
          </p:sp>
        </p:grpSp>
      </p:grpSp>
    </p:spTree>
    <p:extLst>
      <p:ext uri="{BB962C8B-B14F-4D97-AF65-F5344CB8AC3E}">
        <p14:creationId xmlns:p14="http://schemas.microsoft.com/office/powerpoint/2010/main" val="3999534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EB9B0B56-A469-4D7E-98A7-DC0FA51ED721}"/>
              </a:ext>
            </a:extLst>
          </p:cNvPr>
          <p:cNvPicPr>
            <a:picLocks noChangeAspect="1"/>
          </p:cNvPicPr>
          <p:nvPr/>
        </p:nvPicPr>
        <p:blipFill>
          <a:blip r:embed="rId4"/>
          <a:stretch>
            <a:fillRect/>
          </a:stretch>
        </p:blipFill>
        <p:spPr>
          <a:xfrm>
            <a:off x="4544198" y="2098279"/>
            <a:ext cx="6765069" cy="4139465"/>
          </a:xfrm>
          <a:prstGeom prst="rect">
            <a:avLst/>
          </a:prstGeom>
        </p:spPr>
      </p:pic>
      <p:sp>
        <p:nvSpPr>
          <p:cNvPr id="4" name="타원 3"/>
          <p:cNvSpPr/>
          <p:nvPr/>
        </p:nvSpPr>
        <p:spPr>
          <a:xfrm>
            <a:off x="-548640" y="-779390"/>
            <a:ext cx="2273300" cy="2273300"/>
          </a:xfrm>
          <a:prstGeom prst="ellipse">
            <a:avLst/>
          </a:prstGeom>
          <a:solidFill>
            <a:srgbClr val="FE9E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타원 6"/>
          <p:cNvSpPr/>
          <p:nvPr/>
        </p:nvSpPr>
        <p:spPr>
          <a:xfrm>
            <a:off x="10771163" y="5244905"/>
            <a:ext cx="2841674" cy="2841674"/>
          </a:xfrm>
          <a:prstGeom prst="ellipse">
            <a:avLst/>
          </a:prstGeom>
          <a:solidFill>
            <a:srgbClr val="C8E4E5">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0" name="그룹 9"/>
          <p:cNvGrpSpPr/>
          <p:nvPr/>
        </p:nvGrpSpPr>
        <p:grpSpPr>
          <a:xfrm>
            <a:off x="4544199" y="164730"/>
            <a:ext cx="2929438" cy="763302"/>
            <a:chOff x="6796429" y="1608522"/>
            <a:chExt cx="2929438" cy="763302"/>
          </a:xfrm>
        </p:grpSpPr>
        <p:sp>
          <p:nvSpPr>
            <p:cNvPr id="8" name="TextBox 7"/>
            <p:cNvSpPr txBox="1"/>
            <p:nvPr/>
          </p:nvSpPr>
          <p:spPr>
            <a:xfrm>
              <a:off x="6796429" y="1608522"/>
              <a:ext cx="1300356" cy="400110"/>
            </a:xfrm>
            <a:prstGeom prst="rect">
              <a:avLst/>
            </a:prstGeom>
            <a:noFill/>
          </p:spPr>
          <p:txBody>
            <a:bodyPr wrap="none" rtlCol="0">
              <a:spAutoFit/>
            </a:bodyPr>
            <a:lstStyle/>
            <a:p>
              <a:r>
                <a:rPr lang="ko-KR" altLang="en-US" sz="2000" b="1" dirty="0">
                  <a:ln>
                    <a:solidFill>
                      <a:srgbClr val="4C4747">
                        <a:alpha val="20000"/>
                      </a:srgbClr>
                    </a:solidFill>
                  </a:ln>
                  <a:solidFill>
                    <a:srgbClr val="4C4747"/>
                  </a:solidFill>
                  <a:latin typeface="KoPub돋움체 Bold" panose="00000800000000000000" pitchFamily="2" charset="-127"/>
                  <a:ea typeface="KoPub돋움체 Bold" panose="00000800000000000000" pitchFamily="2" charset="-127"/>
                </a:rPr>
                <a:t>영상 획득</a:t>
              </a:r>
            </a:p>
          </p:txBody>
        </p:sp>
        <p:sp>
          <p:nvSpPr>
            <p:cNvPr id="9" name="TextBox 8"/>
            <p:cNvSpPr txBox="1"/>
            <p:nvPr/>
          </p:nvSpPr>
          <p:spPr>
            <a:xfrm>
              <a:off x="6800066" y="2064047"/>
              <a:ext cx="2925801" cy="307777"/>
            </a:xfrm>
            <a:prstGeom prst="rect">
              <a:avLst/>
            </a:prstGeom>
            <a:noFill/>
          </p:spPr>
          <p:txBody>
            <a:bodyPr wrap="none" rtlCol="0">
              <a:spAutoFit/>
            </a:bodyPr>
            <a:lstStyle/>
            <a:p>
              <a:r>
                <a:rPr lang="ko-KR" altLang="en-US" sz="140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rPr>
                <a:t>스케일링 같은 전처리를 포함한다</a:t>
              </a:r>
              <a:r>
                <a:rPr lang="en-US" altLang="ko-KR" sz="140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rPr>
                <a:t>.</a:t>
              </a:r>
              <a:endParaRPr lang="ko-KR" altLang="en-US" sz="140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endParaRPr>
            </a:p>
          </p:txBody>
        </p:sp>
      </p:grpSp>
      <p:grpSp>
        <p:nvGrpSpPr>
          <p:cNvPr id="19" name="그룹 18">
            <a:extLst>
              <a:ext uri="{FF2B5EF4-FFF2-40B4-BE49-F238E27FC236}">
                <a16:creationId xmlns:a16="http://schemas.microsoft.com/office/drawing/2014/main" id="{E7FF2AB9-71B4-48B7-AB7A-E59234583515}"/>
              </a:ext>
            </a:extLst>
          </p:cNvPr>
          <p:cNvGrpSpPr/>
          <p:nvPr/>
        </p:nvGrpSpPr>
        <p:grpSpPr>
          <a:xfrm>
            <a:off x="4544199" y="1065345"/>
            <a:ext cx="4678315" cy="763302"/>
            <a:chOff x="6796429" y="1608522"/>
            <a:chExt cx="4678315" cy="763302"/>
          </a:xfrm>
        </p:grpSpPr>
        <p:sp>
          <p:nvSpPr>
            <p:cNvPr id="20" name="TextBox 19">
              <a:extLst>
                <a:ext uri="{FF2B5EF4-FFF2-40B4-BE49-F238E27FC236}">
                  <a16:creationId xmlns:a16="http://schemas.microsoft.com/office/drawing/2014/main" id="{F0B9BBE9-3140-4271-AF2E-6BDFD9847F49}"/>
                </a:ext>
              </a:extLst>
            </p:cNvPr>
            <p:cNvSpPr txBox="1"/>
            <p:nvPr/>
          </p:nvSpPr>
          <p:spPr>
            <a:xfrm>
              <a:off x="6796429" y="1608522"/>
              <a:ext cx="1300356" cy="400110"/>
            </a:xfrm>
            <a:prstGeom prst="rect">
              <a:avLst/>
            </a:prstGeom>
            <a:noFill/>
          </p:spPr>
          <p:txBody>
            <a:bodyPr wrap="none" rtlCol="0">
              <a:spAutoFit/>
            </a:bodyPr>
            <a:lstStyle/>
            <a:p>
              <a:r>
                <a:rPr lang="ko-KR" altLang="en-US" sz="2000" b="1" dirty="0">
                  <a:ln>
                    <a:solidFill>
                      <a:srgbClr val="4C4747">
                        <a:alpha val="20000"/>
                      </a:srgbClr>
                    </a:solidFill>
                  </a:ln>
                  <a:solidFill>
                    <a:srgbClr val="4C4747"/>
                  </a:solidFill>
                  <a:latin typeface="KoPub돋움체 Bold" panose="00000800000000000000" pitchFamily="2" charset="-127"/>
                  <a:ea typeface="KoPub돋움체 Bold" panose="00000800000000000000" pitchFamily="2" charset="-127"/>
                </a:rPr>
                <a:t>영상 개선</a:t>
              </a:r>
            </a:p>
          </p:txBody>
        </p:sp>
        <p:sp>
          <p:nvSpPr>
            <p:cNvPr id="21" name="TextBox 20">
              <a:extLst>
                <a:ext uri="{FF2B5EF4-FFF2-40B4-BE49-F238E27FC236}">
                  <a16:creationId xmlns:a16="http://schemas.microsoft.com/office/drawing/2014/main" id="{E2328645-05A6-4382-BA71-C373C991A02F}"/>
                </a:ext>
              </a:extLst>
            </p:cNvPr>
            <p:cNvSpPr txBox="1"/>
            <p:nvPr/>
          </p:nvSpPr>
          <p:spPr>
            <a:xfrm>
              <a:off x="6800066" y="2064047"/>
              <a:ext cx="4674678" cy="307777"/>
            </a:xfrm>
            <a:prstGeom prst="rect">
              <a:avLst/>
            </a:prstGeom>
            <a:noFill/>
          </p:spPr>
          <p:txBody>
            <a:bodyPr wrap="none" rtlCol="0">
              <a:spAutoFit/>
            </a:bodyPr>
            <a:lstStyle/>
            <a:p>
              <a:r>
                <a:rPr lang="ko-KR" altLang="en-US" sz="140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rPr>
                <a:t>특정 응용에 더 적합하게 되도록 영상을 조작하는 과정</a:t>
              </a:r>
            </a:p>
          </p:txBody>
        </p:sp>
      </p:grpSp>
      <p:grpSp>
        <p:nvGrpSpPr>
          <p:cNvPr id="28" name="그룹 27">
            <a:extLst>
              <a:ext uri="{FF2B5EF4-FFF2-40B4-BE49-F238E27FC236}">
                <a16:creationId xmlns:a16="http://schemas.microsoft.com/office/drawing/2014/main" id="{0A2299E2-0031-4A4A-B0E4-3D43793FB10F}"/>
              </a:ext>
            </a:extLst>
          </p:cNvPr>
          <p:cNvGrpSpPr/>
          <p:nvPr/>
        </p:nvGrpSpPr>
        <p:grpSpPr>
          <a:xfrm>
            <a:off x="960681" y="2462611"/>
            <a:ext cx="3345788" cy="1046440"/>
            <a:chOff x="960681" y="2615402"/>
            <a:chExt cx="3345788" cy="1046440"/>
          </a:xfrm>
        </p:grpSpPr>
        <p:sp>
          <p:nvSpPr>
            <p:cNvPr id="29" name="TextBox 28">
              <a:extLst>
                <a:ext uri="{FF2B5EF4-FFF2-40B4-BE49-F238E27FC236}">
                  <a16:creationId xmlns:a16="http://schemas.microsoft.com/office/drawing/2014/main" id="{3831A0A8-37E0-477C-8C3D-F10A780C86DD}"/>
                </a:ext>
              </a:extLst>
            </p:cNvPr>
            <p:cNvSpPr txBox="1"/>
            <p:nvPr/>
          </p:nvSpPr>
          <p:spPr>
            <a:xfrm>
              <a:off x="960681" y="2615402"/>
              <a:ext cx="3345788" cy="584775"/>
            </a:xfrm>
            <a:prstGeom prst="rect">
              <a:avLst/>
            </a:prstGeom>
            <a:noFill/>
          </p:spPr>
          <p:txBody>
            <a:bodyPr wrap="none" rtlCol="0">
              <a:spAutoFit/>
            </a:bodyPr>
            <a:lstStyle/>
            <a:p>
              <a:r>
                <a:rPr lang="ko-KR" altLang="en-US" sz="3200" dirty="0">
                  <a:ln>
                    <a:solidFill>
                      <a:srgbClr val="4C4747">
                        <a:alpha val="20000"/>
                      </a:srgbClr>
                    </a:solidFill>
                  </a:ln>
                  <a:solidFill>
                    <a:srgbClr val="4C4747"/>
                  </a:solidFill>
                  <a:latin typeface="KoPub돋움체 Bold" panose="00000800000000000000" pitchFamily="2" charset="-127"/>
                  <a:ea typeface="KoPub돋움체 Bold" panose="00000800000000000000" pitchFamily="2" charset="-127"/>
                </a:rPr>
                <a:t>출력에 따른 분류</a:t>
              </a:r>
            </a:p>
          </p:txBody>
        </p:sp>
        <p:sp>
          <p:nvSpPr>
            <p:cNvPr id="30" name="TextBox 29">
              <a:extLst>
                <a:ext uri="{FF2B5EF4-FFF2-40B4-BE49-F238E27FC236}">
                  <a16:creationId xmlns:a16="http://schemas.microsoft.com/office/drawing/2014/main" id="{23F3B43C-BFB7-42E1-A3C0-26D6E23E96B7}"/>
                </a:ext>
              </a:extLst>
            </p:cNvPr>
            <p:cNvSpPr txBox="1"/>
            <p:nvPr/>
          </p:nvSpPr>
          <p:spPr>
            <a:xfrm>
              <a:off x="960681" y="3200177"/>
              <a:ext cx="2574744" cy="461665"/>
            </a:xfrm>
            <a:prstGeom prst="rect">
              <a:avLst/>
            </a:prstGeom>
            <a:noFill/>
          </p:spPr>
          <p:txBody>
            <a:bodyPr wrap="none" rtlCol="0">
              <a:spAutoFit/>
            </a:bodyPr>
            <a:lstStyle/>
            <a:p>
              <a:r>
                <a:rPr lang="ko-KR" altLang="en-US" sz="2400" dirty="0">
                  <a:ln>
                    <a:solidFill>
                      <a:srgbClr val="FE9E7E">
                        <a:alpha val="20000"/>
                      </a:srgbClr>
                    </a:solidFill>
                  </a:ln>
                  <a:solidFill>
                    <a:srgbClr val="FE9E7E"/>
                  </a:solidFill>
                  <a:latin typeface="KoPub돋움체 Light" panose="00000300000000000000" pitchFamily="2" charset="-127"/>
                  <a:ea typeface="KoPub돋움체 Light" panose="00000300000000000000" pitchFamily="2" charset="-127"/>
                </a:rPr>
                <a:t>출력 결과 </a:t>
              </a:r>
              <a:r>
                <a:rPr lang="en-US" altLang="ko-KR" sz="2400" dirty="0">
                  <a:ln>
                    <a:solidFill>
                      <a:srgbClr val="FE9E7E">
                        <a:alpha val="20000"/>
                      </a:srgbClr>
                    </a:solidFill>
                  </a:ln>
                  <a:solidFill>
                    <a:srgbClr val="FE9E7E"/>
                  </a:solidFill>
                  <a:latin typeface="KoPub돋움체 Light" panose="00000300000000000000" pitchFamily="2" charset="-127"/>
                  <a:ea typeface="KoPub돋움체 Light" panose="00000300000000000000" pitchFamily="2" charset="-127"/>
                </a:rPr>
                <a:t>= </a:t>
              </a:r>
              <a:r>
                <a:rPr lang="ko-KR" altLang="en-US" sz="2400" dirty="0">
                  <a:ln>
                    <a:solidFill>
                      <a:srgbClr val="FE9E7E">
                        <a:alpha val="20000"/>
                      </a:srgbClr>
                    </a:solidFill>
                  </a:ln>
                  <a:solidFill>
                    <a:srgbClr val="FE9E7E"/>
                  </a:solidFill>
                  <a:latin typeface="KoPub돋움체 Light" panose="00000300000000000000" pitchFamily="2" charset="-127"/>
                  <a:ea typeface="KoPub돋움체 Light" panose="00000300000000000000" pitchFamily="2" charset="-127"/>
                </a:rPr>
                <a:t>영상</a:t>
              </a:r>
            </a:p>
          </p:txBody>
        </p:sp>
      </p:grpSp>
    </p:spTree>
    <p:extLst>
      <p:ext uri="{BB962C8B-B14F-4D97-AF65-F5344CB8AC3E}">
        <p14:creationId xmlns:p14="http://schemas.microsoft.com/office/powerpoint/2010/main" val="2046640571"/>
      </p:ext>
    </p:extLst>
  </p:cSld>
  <p:clrMapOvr>
    <a:masterClrMapping/>
  </p:clrMapOvr>
  <p:extLst>
    <p:ext uri="{6950BFC3-D8DA-4A85-94F7-54DA5524770B}">
      <p188:commentRel xmlns:p188="http://schemas.microsoft.com/office/powerpoint/2018/8/main" r:id="rId3"/>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5FC6B56A-41B5-40D3-8C03-055EA33FBA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56410" y="3242436"/>
            <a:ext cx="3518126" cy="3518126"/>
          </a:xfrm>
          <a:prstGeom prst="rect">
            <a:avLst/>
          </a:prstGeom>
          <a:noFill/>
          <a:extLst>
            <a:ext uri="{909E8E84-426E-40DD-AFC4-6F175D3DCCD1}">
              <a14:hiddenFill xmlns:a14="http://schemas.microsoft.com/office/drawing/2010/main">
                <a:solidFill>
                  <a:srgbClr val="FFFFFF"/>
                </a:solidFill>
              </a14:hiddenFill>
            </a:ext>
          </a:extLst>
        </p:spPr>
      </p:pic>
      <p:sp>
        <p:nvSpPr>
          <p:cNvPr id="4" name="타원 3"/>
          <p:cNvSpPr/>
          <p:nvPr/>
        </p:nvSpPr>
        <p:spPr>
          <a:xfrm>
            <a:off x="-548640" y="-779390"/>
            <a:ext cx="2273300" cy="2273300"/>
          </a:xfrm>
          <a:prstGeom prst="ellipse">
            <a:avLst/>
          </a:prstGeom>
          <a:solidFill>
            <a:srgbClr val="FE9E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타원 6"/>
          <p:cNvSpPr/>
          <p:nvPr/>
        </p:nvSpPr>
        <p:spPr>
          <a:xfrm>
            <a:off x="10771163" y="5244905"/>
            <a:ext cx="2841674" cy="2841674"/>
          </a:xfrm>
          <a:prstGeom prst="ellipse">
            <a:avLst/>
          </a:prstGeom>
          <a:solidFill>
            <a:srgbClr val="C8E4E5">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2" name="그룹 21">
            <a:extLst>
              <a:ext uri="{FF2B5EF4-FFF2-40B4-BE49-F238E27FC236}">
                <a16:creationId xmlns:a16="http://schemas.microsoft.com/office/drawing/2014/main" id="{C2A50E90-CB64-41B6-B757-1E6AC2D82DBC}"/>
              </a:ext>
            </a:extLst>
          </p:cNvPr>
          <p:cNvGrpSpPr/>
          <p:nvPr/>
        </p:nvGrpSpPr>
        <p:grpSpPr>
          <a:xfrm>
            <a:off x="4544199" y="255154"/>
            <a:ext cx="6988241" cy="763302"/>
            <a:chOff x="6796429" y="1608522"/>
            <a:chExt cx="6988241" cy="763302"/>
          </a:xfrm>
        </p:grpSpPr>
        <p:sp>
          <p:nvSpPr>
            <p:cNvPr id="23" name="TextBox 22">
              <a:extLst>
                <a:ext uri="{FF2B5EF4-FFF2-40B4-BE49-F238E27FC236}">
                  <a16:creationId xmlns:a16="http://schemas.microsoft.com/office/drawing/2014/main" id="{F875F0EC-6155-4CDF-BE0A-5623E03B4121}"/>
                </a:ext>
              </a:extLst>
            </p:cNvPr>
            <p:cNvSpPr txBox="1"/>
            <p:nvPr/>
          </p:nvSpPr>
          <p:spPr>
            <a:xfrm>
              <a:off x="6796429" y="1608522"/>
              <a:ext cx="1300356" cy="400110"/>
            </a:xfrm>
            <a:prstGeom prst="rect">
              <a:avLst/>
            </a:prstGeom>
            <a:noFill/>
          </p:spPr>
          <p:txBody>
            <a:bodyPr wrap="none" rtlCol="0">
              <a:spAutoFit/>
            </a:bodyPr>
            <a:lstStyle/>
            <a:p>
              <a:r>
                <a:rPr lang="ko-KR" altLang="en-US" sz="2000" b="1" dirty="0">
                  <a:ln>
                    <a:solidFill>
                      <a:srgbClr val="4C4747">
                        <a:alpha val="20000"/>
                      </a:srgbClr>
                    </a:solidFill>
                  </a:ln>
                  <a:solidFill>
                    <a:srgbClr val="4C4747"/>
                  </a:solidFill>
                  <a:latin typeface="KoPub돋움체 Bold" panose="00000800000000000000" pitchFamily="2" charset="-127"/>
                  <a:ea typeface="KoPub돋움체 Bold" panose="00000800000000000000" pitchFamily="2" charset="-127"/>
                </a:rPr>
                <a:t>영상 복원</a:t>
              </a:r>
            </a:p>
          </p:txBody>
        </p:sp>
        <p:sp>
          <p:nvSpPr>
            <p:cNvPr id="24" name="TextBox 23">
              <a:extLst>
                <a:ext uri="{FF2B5EF4-FFF2-40B4-BE49-F238E27FC236}">
                  <a16:creationId xmlns:a16="http://schemas.microsoft.com/office/drawing/2014/main" id="{0C11682F-2319-4B32-8561-1091D6461A8C}"/>
                </a:ext>
              </a:extLst>
            </p:cNvPr>
            <p:cNvSpPr txBox="1"/>
            <p:nvPr/>
          </p:nvSpPr>
          <p:spPr>
            <a:xfrm>
              <a:off x="6800066" y="2064047"/>
              <a:ext cx="6984604" cy="307777"/>
            </a:xfrm>
            <a:prstGeom prst="rect">
              <a:avLst/>
            </a:prstGeom>
            <a:noFill/>
          </p:spPr>
          <p:txBody>
            <a:bodyPr wrap="none" rtlCol="0">
              <a:spAutoFit/>
            </a:bodyPr>
            <a:lstStyle/>
            <a:p>
              <a:r>
                <a:rPr lang="ko-KR" altLang="en-US" sz="140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rPr>
                <a:t>복구 기법들이 영상 품질 저하에 대해 수학적</a:t>
              </a:r>
              <a:r>
                <a:rPr lang="en-US" altLang="ko-KR" sz="140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rPr>
                <a:t>/</a:t>
              </a:r>
              <a:r>
                <a:rPr lang="ko-KR" altLang="en-US" sz="140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rPr>
                <a:t>확률적 모델들에 기반하는 경향이 있다</a:t>
              </a:r>
              <a:r>
                <a:rPr lang="en-US" altLang="ko-KR" sz="140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rPr>
                <a:t>.</a:t>
              </a:r>
              <a:endParaRPr lang="ko-KR" altLang="en-US" sz="140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endParaRPr>
            </a:p>
          </p:txBody>
        </p:sp>
      </p:grpSp>
      <p:grpSp>
        <p:nvGrpSpPr>
          <p:cNvPr id="25" name="그룹 24">
            <a:extLst>
              <a:ext uri="{FF2B5EF4-FFF2-40B4-BE49-F238E27FC236}">
                <a16:creationId xmlns:a16="http://schemas.microsoft.com/office/drawing/2014/main" id="{00E5756C-2B1D-430B-B25D-65DA9E694FCC}"/>
              </a:ext>
            </a:extLst>
          </p:cNvPr>
          <p:cNvGrpSpPr/>
          <p:nvPr/>
        </p:nvGrpSpPr>
        <p:grpSpPr>
          <a:xfrm>
            <a:off x="4544199" y="1246156"/>
            <a:ext cx="4912353" cy="763302"/>
            <a:chOff x="6796429" y="1608522"/>
            <a:chExt cx="4912353" cy="763302"/>
          </a:xfrm>
        </p:grpSpPr>
        <p:sp>
          <p:nvSpPr>
            <p:cNvPr id="26" name="TextBox 25">
              <a:extLst>
                <a:ext uri="{FF2B5EF4-FFF2-40B4-BE49-F238E27FC236}">
                  <a16:creationId xmlns:a16="http://schemas.microsoft.com/office/drawing/2014/main" id="{913A46F4-599E-4A7F-AF79-73F015191DDB}"/>
                </a:ext>
              </a:extLst>
            </p:cNvPr>
            <p:cNvSpPr txBox="1"/>
            <p:nvPr/>
          </p:nvSpPr>
          <p:spPr>
            <a:xfrm>
              <a:off x="6796429" y="1608522"/>
              <a:ext cx="1903085" cy="400110"/>
            </a:xfrm>
            <a:prstGeom prst="rect">
              <a:avLst/>
            </a:prstGeom>
            <a:noFill/>
          </p:spPr>
          <p:txBody>
            <a:bodyPr wrap="none" rtlCol="0">
              <a:spAutoFit/>
            </a:bodyPr>
            <a:lstStyle/>
            <a:p>
              <a:r>
                <a:rPr lang="ko-KR" altLang="en-US" sz="2000" b="1" dirty="0">
                  <a:ln>
                    <a:solidFill>
                      <a:srgbClr val="4C4747">
                        <a:alpha val="20000"/>
                      </a:srgbClr>
                    </a:solidFill>
                  </a:ln>
                  <a:solidFill>
                    <a:srgbClr val="4C4747"/>
                  </a:solidFill>
                  <a:latin typeface="KoPub돋움체 Bold" panose="00000800000000000000" pitchFamily="2" charset="-127"/>
                  <a:ea typeface="KoPub돋움체 Bold" panose="00000800000000000000" pitchFamily="2" charset="-127"/>
                </a:rPr>
                <a:t>컬러 영상 처리</a:t>
              </a:r>
            </a:p>
          </p:txBody>
        </p:sp>
        <p:sp>
          <p:nvSpPr>
            <p:cNvPr id="27" name="TextBox 26">
              <a:extLst>
                <a:ext uri="{FF2B5EF4-FFF2-40B4-BE49-F238E27FC236}">
                  <a16:creationId xmlns:a16="http://schemas.microsoft.com/office/drawing/2014/main" id="{10B5063B-D44C-481E-8CA6-0BDA2EF4085B}"/>
                </a:ext>
              </a:extLst>
            </p:cNvPr>
            <p:cNvSpPr txBox="1"/>
            <p:nvPr/>
          </p:nvSpPr>
          <p:spPr>
            <a:xfrm>
              <a:off x="6800066" y="2064047"/>
              <a:ext cx="4908716" cy="307777"/>
            </a:xfrm>
            <a:prstGeom prst="rect">
              <a:avLst/>
            </a:prstGeom>
            <a:noFill/>
          </p:spPr>
          <p:txBody>
            <a:bodyPr wrap="none" rtlCol="0">
              <a:spAutoFit/>
            </a:bodyPr>
            <a:lstStyle/>
            <a:p>
              <a:r>
                <a:rPr lang="ko-KR" altLang="en-US" sz="140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rPr>
                <a:t>영상의 관심 특징들을 추출하기</a:t>
              </a:r>
              <a:r>
                <a:rPr lang="en-US" altLang="ko-KR" sz="140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rPr>
                <a:t> </a:t>
              </a:r>
              <a:r>
                <a:rPr lang="ko-KR" altLang="en-US" sz="140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rPr>
                <a:t>위한 기초로도 사용된다</a:t>
              </a:r>
              <a:r>
                <a:rPr lang="en-US" altLang="ko-KR" sz="140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rPr>
                <a:t>.</a:t>
              </a:r>
            </a:p>
          </p:txBody>
        </p:sp>
      </p:grpSp>
      <p:grpSp>
        <p:nvGrpSpPr>
          <p:cNvPr id="28" name="그룹 27">
            <a:extLst>
              <a:ext uri="{FF2B5EF4-FFF2-40B4-BE49-F238E27FC236}">
                <a16:creationId xmlns:a16="http://schemas.microsoft.com/office/drawing/2014/main" id="{0A2299E2-0031-4A4A-B0E4-3D43793FB10F}"/>
              </a:ext>
            </a:extLst>
          </p:cNvPr>
          <p:cNvGrpSpPr/>
          <p:nvPr/>
        </p:nvGrpSpPr>
        <p:grpSpPr>
          <a:xfrm>
            <a:off x="960681" y="2462611"/>
            <a:ext cx="3345788" cy="1046440"/>
            <a:chOff x="960681" y="2615402"/>
            <a:chExt cx="3345788" cy="1046440"/>
          </a:xfrm>
        </p:grpSpPr>
        <p:sp>
          <p:nvSpPr>
            <p:cNvPr id="29" name="TextBox 28">
              <a:extLst>
                <a:ext uri="{FF2B5EF4-FFF2-40B4-BE49-F238E27FC236}">
                  <a16:creationId xmlns:a16="http://schemas.microsoft.com/office/drawing/2014/main" id="{3831A0A8-37E0-477C-8C3D-F10A780C86DD}"/>
                </a:ext>
              </a:extLst>
            </p:cNvPr>
            <p:cNvSpPr txBox="1"/>
            <p:nvPr/>
          </p:nvSpPr>
          <p:spPr>
            <a:xfrm>
              <a:off x="960681" y="2615402"/>
              <a:ext cx="3345788" cy="584775"/>
            </a:xfrm>
            <a:prstGeom prst="rect">
              <a:avLst/>
            </a:prstGeom>
            <a:noFill/>
          </p:spPr>
          <p:txBody>
            <a:bodyPr wrap="none" rtlCol="0">
              <a:spAutoFit/>
            </a:bodyPr>
            <a:lstStyle/>
            <a:p>
              <a:r>
                <a:rPr lang="ko-KR" altLang="en-US" sz="3200" dirty="0">
                  <a:ln>
                    <a:solidFill>
                      <a:srgbClr val="4C4747">
                        <a:alpha val="20000"/>
                      </a:srgbClr>
                    </a:solidFill>
                  </a:ln>
                  <a:solidFill>
                    <a:srgbClr val="4C4747"/>
                  </a:solidFill>
                  <a:latin typeface="KoPub돋움체 Bold" panose="00000800000000000000" pitchFamily="2" charset="-127"/>
                  <a:ea typeface="KoPub돋움체 Bold" panose="00000800000000000000" pitchFamily="2" charset="-127"/>
                </a:rPr>
                <a:t>출력에 따른 분류</a:t>
              </a:r>
            </a:p>
          </p:txBody>
        </p:sp>
        <p:sp>
          <p:nvSpPr>
            <p:cNvPr id="30" name="TextBox 29">
              <a:extLst>
                <a:ext uri="{FF2B5EF4-FFF2-40B4-BE49-F238E27FC236}">
                  <a16:creationId xmlns:a16="http://schemas.microsoft.com/office/drawing/2014/main" id="{23F3B43C-BFB7-42E1-A3C0-26D6E23E96B7}"/>
                </a:ext>
              </a:extLst>
            </p:cNvPr>
            <p:cNvSpPr txBox="1"/>
            <p:nvPr/>
          </p:nvSpPr>
          <p:spPr>
            <a:xfrm>
              <a:off x="960681" y="3200177"/>
              <a:ext cx="2574744" cy="461665"/>
            </a:xfrm>
            <a:prstGeom prst="rect">
              <a:avLst/>
            </a:prstGeom>
            <a:noFill/>
          </p:spPr>
          <p:txBody>
            <a:bodyPr wrap="none" rtlCol="0">
              <a:spAutoFit/>
            </a:bodyPr>
            <a:lstStyle/>
            <a:p>
              <a:r>
                <a:rPr lang="ko-KR" altLang="en-US" sz="2400" dirty="0">
                  <a:ln>
                    <a:solidFill>
                      <a:srgbClr val="FE9E7E">
                        <a:alpha val="20000"/>
                      </a:srgbClr>
                    </a:solidFill>
                  </a:ln>
                  <a:solidFill>
                    <a:srgbClr val="FE9E7E"/>
                  </a:solidFill>
                  <a:latin typeface="KoPub돋움체 Light" panose="00000300000000000000" pitchFamily="2" charset="-127"/>
                  <a:ea typeface="KoPub돋움체 Light" panose="00000300000000000000" pitchFamily="2" charset="-127"/>
                </a:rPr>
                <a:t>출력 결과 </a:t>
              </a:r>
              <a:r>
                <a:rPr lang="en-US" altLang="ko-KR" sz="2400" dirty="0">
                  <a:ln>
                    <a:solidFill>
                      <a:srgbClr val="FE9E7E">
                        <a:alpha val="20000"/>
                      </a:srgbClr>
                    </a:solidFill>
                  </a:ln>
                  <a:solidFill>
                    <a:srgbClr val="FE9E7E"/>
                  </a:solidFill>
                  <a:latin typeface="KoPub돋움체 Light" panose="00000300000000000000" pitchFamily="2" charset="-127"/>
                  <a:ea typeface="KoPub돋움체 Light" panose="00000300000000000000" pitchFamily="2" charset="-127"/>
                </a:rPr>
                <a:t>= </a:t>
              </a:r>
              <a:r>
                <a:rPr lang="ko-KR" altLang="en-US" sz="2400" dirty="0">
                  <a:ln>
                    <a:solidFill>
                      <a:srgbClr val="FE9E7E">
                        <a:alpha val="20000"/>
                      </a:srgbClr>
                    </a:solidFill>
                  </a:ln>
                  <a:solidFill>
                    <a:srgbClr val="FE9E7E"/>
                  </a:solidFill>
                  <a:latin typeface="KoPub돋움체 Light" panose="00000300000000000000" pitchFamily="2" charset="-127"/>
                  <a:ea typeface="KoPub돋움체 Light" panose="00000300000000000000" pitchFamily="2" charset="-127"/>
                </a:rPr>
                <a:t>영상</a:t>
              </a:r>
            </a:p>
          </p:txBody>
        </p:sp>
      </p:grpSp>
      <p:grpSp>
        <p:nvGrpSpPr>
          <p:cNvPr id="31" name="그룹 30">
            <a:extLst>
              <a:ext uri="{FF2B5EF4-FFF2-40B4-BE49-F238E27FC236}">
                <a16:creationId xmlns:a16="http://schemas.microsoft.com/office/drawing/2014/main" id="{CB47367D-5F4F-41AE-BBB7-BAEDAECDA6EF}"/>
              </a:ext>
            </a:extLst>
          </p:cNvPr>
          <p:cNvGrpSpPr/>
          <p:nvPr/>
        </p:nvGrpSpPr>
        <p:grpSpPr>
          <a:xfrm>
            <a:off x="4544199" y="2284084"/>
            <a:ext cx="3732543" cy="763302"/>
            <a:chOff x="6796429" y="1608522"/>
            <a:chExt cx="3732543" cy="763302"/>
          </a:xfrm>
        </p:grpSpPr>
        <p:sp>
          <p:nvSpPr>
            <p:cNvPr id="32" name="TextBox 31">
              <a:extLst>
                <a:ext uri="{FF2B5EF4-FFF2-40B4-BE49-F238E27FC236}">
                  <a16:creationId xmlns:a16="http://schemas.microsoft.com/office/drawing/2014/main" id="{B22B4DBC-5ECD-4660-A3D1-1DF419C91433}"/>
                </a:ext>
              </a:extLst>
            </p:cNvPr>
            <p:cNvSpPr txBox="1"/>
            <p:nvPr/>
          </p:nvSpPr>
          <p:spPr>
            <a:xfrm>
              <a:off x="6796429" y="1608522"/>
              <a:ext cx="1210588" cy="400110"/>
            </a:xfrm>
            <a:prstGeom prst="rect">
              <a:avLst/>
            </a:prstGeom>
            <a:noFill/>
          </p:spPr>
          <p:txBody>
            <a:bodyPr wrap="none" rtlCol="0">
              <a:spAutoFit/>
            </a:bodyPr>
            <a:lstStyle/>
            <a:p>
              <a:r>
                <a:rPr lang="ko-KR" altLang="en-US" sz="2000" b="1" dirty="0" err="1">
                  <a:ln>
                    <a:solidFill>
                      <a:srgbClr val="4C4747">
                        <a:alpha val="20000"/>
                      </a:srgbClr>
                    </a:solidFill>
                  </a:ln>
                  <a:solidFill>
                    <a:srgbClr val="4C4747"/>
                  </a:solidFill>
                  <a:latin typeface="KoPub돋움체 Bold" panose="00000800000000000000" pitchFamily="2" charset="-127"/>
                  <a:ea typeface="KoPub돋움체 Bold" panose="00000800000000000000" pitchFamily="2" charset="-127"/>
                </a:rPr>
                <a:t>웨이블릿</a:t>
              </a:r>
              <a:endParaRPr lang="ko-KR" altLang="en-US" sz="2000" b="1" dirty="0">
                <a:ln>
                  <a:solidFill>
                    <a:srgbClr val="4C4747">
                      <a:alpha val="20000"/>
                    </a:srgbClr>
                  </a:solidFill>
                </a:ln>
                <a:solidFill>
                  <a:srgbClr val="4C4747"/>
                </a:solidFill>
                <a:latin typeface="KoPub돋움체 Bold" panose="00000800000000000000" pitchFamily="2" charset="-127"/>
                <a:ea typeface="KoPub돋움체 Bold" panose="00000800000000000000" pitchFamily="2" charset="-127"/>
              </a:endParaRPr>
            </a:p>
          </p:txBody>
        </p:sp>
        <p:sp>
          <p:nvSpPr>
            <p:cNvPr id="33" name="TextBox 32">
              <a:extLst>
                <a:ext uri="{FF2B5EF4-FFF2-40B4-BE49-F238E27FC236}">
                  <a16:creationId xmlns:a16="http://schemas.microsoft.com/office/drawing/2014/main" id="{47BDC54C-C235-406B-AABF-EA4D1E3EAB7D}"/>
                </a:ext>
              </a:extLst>
            </p:cNvPr>
            <p:cNvSpPr txBox="1"/>
            <p:nvPr/>
          </p:nvSpPr>
          <p:spPr>
            <a:xfrm>
              <a:off x="6800066" y="2064047"/>
              <a:ext cx="3728906" cy="307777"/>
            </a:xfrm>
            <a:prstGeom prst="rect">
              <a:avLst/>
            </a:prstGeom>
            <a:noFill/>
          </p:spPr>
          <p:txBody>
            <a:bodyPr wrap="none" rtlCol="0">
              <a:spAutoFit/>
            </a:bodyPr>
            <a:lstStyle/>
            <a:p>
              <a:r>
                <a:rPr lang="ko-KR" altLang="en-US" sz="140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rPr>
                <a:t>다양한 해상도로 영상을 나타내기 위한</a:t>
              </a:r>
              <a:r>
                <a:rPr lang="en-US" altLang="ko-KR" sz="140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rPr>
                <a:t> </a:t>
              </a:r>
              <a:r>
                <a:rPr lang="ko-KR" altLang="en-US" sz="140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rPr>
                <a:t>토대</a:t>
              </a:r>
              <a:endParaRPr lang="en-US" altLang="ko-KR" sz="140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endParaRPr>
            </a:p>
          </p:txBody>
        </p:sp>
      </p:grpSp>
      <p:pic>
        <p:nvPicPr>
          <p:cNvPr id="1028" name="Picture 4">
            <a:extLst>
              <a:ext uri="{FF2B5EF4-FFF2-40B4-BE49-F238E27FC236}">
                <a16:creationId xmlns:a16="http://schemas.microsoft.com/office/drawing/2014/main" id="{A907D1B6-B1C6-4E5B-9930-F22108DCDBD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7638" y="3777537"/>
            <a:ext cx="4762500" cy="244792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34" name="TextBox 33">
            <a:extLst>
              <a:ext uri="{FF2B5EF4-FFF2-40B4-BE49-F238E27FC236}">
                <a16:creationId xmlns:a16="http://schemas.microsoft.com/office/drawing/2014/main" id="{0B3FD5A4-44B1-477C-876A-B2AF1EFBEA2F}"/>
              </a:ext>
            </a:extLst>
          </p:cNvPr>
          <p:cNvSpPr txBox="1"/>
          <p:nvPr/>
        </p:nvSpPr>
        <p:spPr>
          <a:xfrm>
            <a:off x="5421041" y="3410505"/>
            <a:ext cx="333746" cy="400110"/>
          </a:xfrm>
          <a:prstGeom prst="rect">
            <a:avLst/>
          </a:prstGeom>
          <a:noFill/>
        </p:spPr>
        <p:txBody>
          <a:bodyPr wrap="none" rtlCol="0">
            <a:spAutoFit/>
          </a:bodyPr>
          <a:lstStyle/>
          <a:p>
            <a:r>
              <a:rPr lang="en-US" altLang="ko-KR" sz="2000" b="1" dirty="0"/>
              <a:t>1</a:t>
            </a:r>
            <a:endParaRPr lang="ko-KR" altLang="en-US" sz="2000" b="1" dirty="0"/>
          </a:p>
        </p:txBody>
      </p:sp>
      <p:sp>
        <p:nvSpPr>
          <p:cNvPr id="35" name="TextBox 34">
            <a:extLst>
              <a:ext uri="{FF2B5EF4-FFF2-40B4-BE49-F238E27FC236}">
                <a16:creationId xmlns:a16="http://schemas.microsoft.com/office/drawing/2014/main" id="{C3F1A827-C1A2-49E5-A7C7-3EC9E3D42E42}"/>
              </a:ext>
            </a:extLst>
          </p:cNvPr>
          <p:cNvSpPr txBox="1"/>
          <p:nvPr/>
        </p:nvSpPr>
        <p:spPr>
          <a:xfrm>
            <a:off x="10183541" y="2874631"/>
            <a:ext cx="333746" cy="400110"/>
          </a:xfrm>
          <a:prstGeom prst="rect">
            <a:avLst/>
          </a:prstGeom>
          <a:noFill/>
        </p:spPr>
        <p:txBody>
          <a:bodyPr wrap="square" rtlCol="0">
            <a:spAutoFit/>
          </a:bodyPr>
          <a:lstStyle/>
          <a:p>
            <a:r>
              <a:rPr lang="en-US" altLang="ko-KR" sz="2000" b="1" dirty="0"/>
              <a:t>2</a:t>
            </a:r>
            <a:endParaRPr lang="ko-KR" altLang="en-US" sz="2000" b="1" dirty="0"/>
          </a:p>
        </p:txBody>
      </p:sp>
    </p:spTree>
    <p:extLst>
      <p:ext uri="{BB962C8B-B14F-4D97-AF65-F5344CB8AC3E}">
        <p14:creationId xmlns:p14="http://schemas.microsoft.com/office/powerpoint/2010/main" val="2661192887"/>
      </p:ext>
    </p:extLst>
  </p:cSld>
  <p:clrMapOvr>
    <a:masterClrMapping/>
  </p:clrMapOvr>
  <p:extLst>
    <p:ext uri="{6950BFC3-D8DA-4A85-94F7-54DA5524770B}">
      <p188:commentRel xmlns:p188="http://schemas.microsoft.com/office/powerpoint/2018/8/main" r:id="rId3"/>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타원 3"/>
          <p:cNvSpPr/>
          <p:nvPr/>
        </p:nvSpPr>
        <p:spPr>
          <a:xfrm>
            <a:off x="-548640" y="-779390"/>
            <a:ext cx="2273300" cy="2273300"/>
          </a:xfrm>
          <a:prstGeom prst="ellipse">
            <a:avLst/>
          </a:prstGeom>
          <a:solidFill>
            <a:srgbClr val="FE9E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타원 6"/>
          <p:cNvSpPr/>
          <p:nvPr/>
        </p:nvSpPr>
        <p:spPr>
          <a:xfrm>
            <a:off x="10771163" y="5244905"/>
            <a:ext cx="2841674" cy="2841674"/>
          </a:xfrm>
          <a:prstGeom prst="ellipse">
            <a:avLst/>
          </a:prstGeom>
          <a:solidFill>
            <a:srgbClr val="C8E4E5">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8" name="그룹 27">
            <a:extLst>
              <a:ext uri="{FF2B5EF4-FFF2-40B4-BE49-F238E27FC236}">
                <a16:creationId xmlns:a16="http://schemas.microsoft.com/office/drawing/2014/main" id="{0A2299E2-0031-4A4A-B0E4-3D43793FB10F}"/>
              </a:ext>
            </a:extLst>
          </p:cNvPr>
          <p:cNvGrpSpPr/>
          <p:nvPr/>
        </p:nvGrpSpPr>
        <p:grpSpPr>
          <a:xfrm>
            <a:off x="960681" y="2462611"/>
            <a:ext cx="3345788" cy="1046440"/>
            <a:chOff x="960681" y="2615402"/>
            <a:chExt cx="3345788" cy="1046440"/>
          </a:xfrm>
        </p:grpSpPr>
        <p:sp>
          <p:nvSpPr>
            <p:cNvPr id="29" name="TextBox 28">
              <a:extLst>
                <a:ext uri="{FF2B5EF4-FFF2-40B4-BE49-F238E27FC236}">
                  <a16:creationId xmlns:a16="http://schemas.microsoft.com/office/drawing/2014/main" id="{3831A0A8-37E0-477C-8C3D-F10A780C86DD}"/>
                </a:ext>
              </a:extLst>
            </p:cNvPr>
            <p:cNvSpPr txBox="1"/>
            <p:nvPr/>
          </p:nvSpPr>
          <p:spPr>
            <a:xfrm>
              <a:off x="960681" y="2615402"/>
              <a:ext cx="3345788" cy="584775"/>
            </a:xfrm>
            <a:prstGeom prst="rect">
              <a:avLst/>
            </a:prstGeom>
            <a:noFill/>
          </p:spPr>
          <p:txBody>
            <a:bodyPr wrap="none" rtlCol="0">
              <a:spAutoFit/>
            </a:bodyPr>
            <a:lstStyle/>
            <a:p>
              <a:r>
                <a:rPr lang="ko-KR" altLang="en-US" sz="3200" dirty="0">
                  <a:ln>
                    <a:solidFill>
                      <a:srgbClr val="4C4747">
                        <a:alpha val="20000"/>
                      </a:srgbClr>
                    </a:solidFill>
                  </a:ln>
                  <a:solidFill>
                    <a:srgbClr val="4C4747"/>
                  </a:solidFill>
                  <a:latin typeface="KoPub돋움체 Bold" panose="00000800000000000000" pitchFamily="2" charset="-127"/>
                  <a:ea typeface="KoPub돋움체 Bold" panose="00000800000000000000" pitchFamily="2" charset="-127"/>
                </a:rPr>
                <a:t>출력에 따른 분류</a:t>
              </a:r>
            </a:p>
          </p:txBody>
        </p:sp>
        <p:sp>
          <p:nvSpPr>
            <p:cNvPr id="30" name="TextBox 29">
              <a:extLst>
                <a:ext uri="{FF2B5EF4-FFF2-40B4-BE49-F238E27FC236}">
                  <a16:creationId xmlns:a16="http://schemas.microsoft.com/office/drawing/2014/main" id="{23F3B43C-BFB7-42E1-A3C0-26D6E23E96B7}"/>
                </a:ext>
              </a:extLst>
            </p:cNvPr>
            <p:cNvSpPr txBox="1"/>
            <p:nvPr/>
          </p:nvSpPr>
          <p:spPr>
            <a:xfrm>
              <a:off x="960681" y="3200177"/>
              <a:ext cx="2574744" cy="461665"/>
            </a:xfrm>
            <a:prstGeom prst="rect">
              <a:avLst/>
            </a:prstGeom>
            <a:noFill/>
          </p:spPr>
          <p:txBody>
            <a:bodyPr wrap="none" rtlCol="0">
              <a:spAutoFit/>
            </a:bodyPr>
            <a:lstStyle/>
            <a:p>
              <a:r>
                <a:rPr lang="ko-KR" altLang="en-US" sz="2400" dirty="0">
                  <a:ln>
                    <a:solidFill>
                      <a:srgbClr val="FE9E7E">
                        <a:alpha val="20000"/>
                      </a:srgbClr>
                    </a:solidFill>
                  </a:ln>
                  <a:solidFill>
                    <a:srgbClr val="FE9E7E"/>
                  </a:solidFill>
                  <a:latin typeface="KoPub돋움체 Light" panose="00000300000000000000" pitchFamily="2" charset="-127"/>
                  <a:ea typeface="KoPub돋움체 Light" panose="00000300000000000000" pitchFamily="2" charset="-127"/>
                </a:rPr>
                <a:t>출력 결과 </a:t>
              </a:r>
              <a:r>
                <a:rPr lang="en-US" altLang="ko-KR" sz="2400" dirty="0">
                  <a:ln>
                    <a:solidFill>
                      <a:srgbClr val="FE9E7E">
                        <a:alpha val="20000"/>
                      </a:srgbClr>
                    </a:solidFill>
                  </a:ln>
                  <a:solidFill>
                    <a:srgbClr val="FE9E7E"/>
                  </a:solidFill>
                  <a:latin typeface="KoPub돋움체 Light" panose="00000300000000000000" pitchFamily="2" charset="-127"/>
                  <a:ea typeface="KoPub돋움체 Light" panose="00000300000000000000" pitchFamily="2" charset="-127"/>
                </a:rPr>
                <a:t>= </a:t>
              </a:r>
              <a:r>
                <a:rPr lang="ko-KR" altLang="en-US" sz="2400" dirty="0">
                  <a:ln>
                    <a:solidFill>
                      <a:srgbClr val="FE9E7E">
                        <a:alpha val="20000"/>
                      </a:srgbClr>
                    </a:solidFill>
                  </a:ln>
                  <a:solidFill>
                    <a:srgbClr val="FE9E7E"/>
                  </a:solidFill>
                  <a:latin typeface="KoPub돋움체 Light" panose="00000300000000000000" pitchFamily="2" charset="-127"/>
                  <a:ea typeface="KoPub돋움체 Light" panose="00000300000000000000" pitchFamily="2" charset="-127"/>
                </a:rPr>
                <a:t>영상</a:t>
              </a:r>
            </a:p>
          </p:txBody>
        </p:sp>
      </p:grpSp>
      <p:grpSp>
        <p:nvGrpSpPr>
          <p:cNvPr id="37" name="그룹 36">
            <a:extLst>
              <a:ext uri="{FF2B5EF4-FFF2-40B4-BE49-F238E27FC236}">
                <a16:creationId xmlns:a16="http://schemas.microsoft.com/office/drawing/2014/main" id="{EC8B20F3-96E2-4038-A120-083AB8962638}"/>
              </a:ext>
            </a:extLst>
          </p:cNvPr>
          <p:cNvGrpSpPr/>
          <p:nvPr/>
        </p:nvGrpSpPr>
        <p:grpSpPr>
          <a:xfrm>
            <a:off x="4544199" y="1699309"/>
            <a:ext cx="5598438" cy="763302"/>
            <a:chOff x="6796429" y="1608522"/>
            <a:chExt cx="5598438" cy="763302"/>
          </a:xfrm>
        </p:grpSpPr>
        <p:sp>
          <p:nvSpPr>
            <p:cNvPr id="38" name="TextBox 37">
              <a:extLst>
                <a:ext uri="{FF2B5EF4-FFF2-40B4-BE49-F238E27FC236}">
                  <a16:creationId xmlns:a16="http://schemas.microsoft.com/office/drawing/2014/main" id="{3C3D704D-DEF4-4638-908B-52DD1A756EBE}"/>
                </a:ext>
              </a:extLst>
            </p:cNvPr>
            <p:cNvSpPr txBox="1"/>
            <p:nvPr/>
          </p:nvSpPr>
          <p:spPr>
            <a:xfrm>
              <a:off x="6796429" y="1608522"/>
              <a:ext cx="697627" cy="400110"/>
            </a:xfrm>
            <a:prstGeom prst="rect">
              <a:avLst/>
            </a:prstGeom>
            <a:noFill/>
          </p:spPr>
          <p:txBody>
            <a:bodyPr wrap="none" rtlCol="0">
              <a:spAutoFit/>
            </a:bodyPr>
            <a:lstStyle/>
            <a:p>
              <a:r>
                <a:rPr lang="ko-KR" altLang="en-US" sz="2000" b="1" dirty="0">
                  <a:ln>
                    <a:solidFill>
                      <a:srgbClr val="4C4747">
                        <a:alpha val="20000"/>
                      </a:srgbClr>
                    </a:solidFill>
                  </a:ln>
                  <a:solidFill>
                    <a:srgbClr val="4C4747"/>
                  </a:solidFill>
                  <a:latin typeface="KoPub돋움체 Bold" panose="00000800000000000000" pitchFamily="2" charset="-127"/>
                  <a:ea typeface="KoPub돋움체 Bold" panose="00000800000000000000" pitchFamily="2" charset="-127"/>
                </a:rPr>
                <a:t>압축</a:t>
              </a:r>
            </a:p>
          </p:txBody>
        </p:sp>
        <p:sp>
          <p:nvSpPr>
            <p:cNvPr id="39" name="TextBox 38">
              <a:extLst>
                <a:ext uri="{FF2B5EF4-FFF2-40B4-BE49-F238E27FC236}">
                  <a16:creationId xmlns:a16="http://schemas.microsoft.com/office/drawing/2014/main" id="{17903701-FB96-4415-940D-4955BC330428}"/>
                </a:ext>
              </a:extLst>
            </p:cNvPr>
            <p:cNvSpPr txBox="1"/>
            <p:nvPr/>
          </p:nvSpPr>
          <p:spPr>
            <a:xfrm>
              <a:off x="6800066" y="2064047"/>
              <a:ext cx="5594801" cy="307777"/>
            </a:xfrm>
            <a:prstGeom prst="rect">
              <a:avLst/>
            </a:prstGeom>
            <a:noFill/>
          </p:spPr>
          <p:txBody>
            <a:bodyPr wrap="none" rtlCol="0">
              <a:spAutoFit/>
            </a:bodyPr>
            <a:lstStyle/>
            <a:p>
              <a:r>
                <a:rPr lang="ko-KR" altLang="en-US" sz="140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rPr>
                <a:t>영상을 저장 또는</a:t>
              </a:r>
              <a:r>
                <a:rPr lang="en-US" altLang="ko-KR" sz="140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rPr>
                <a:t> </a:t>
              </a:r>
              <a:r>
                <a:rPr lang="ko-KR" altLang="en-US" sz="140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rPr>
                <a:t>전송하는 데 필요한 대역폭을 줄이기 위한 기법들</a:t>
              </a:r>
              <a:endParaRPr lang="en-US" altLang="ko-KR" sz="140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endParaRPr>
            </a:p>
          </p:txBody>
        </p:sp>
      </p:grpSp>
      <p:grpSp>
        <p:nvGrpSpPr>
          <p:cNvPr id="40" name="그룹 39">
            <a:extLst>
              <a:ext uri="{FF2B5EF4-FFF2-40B4-BE49-F238E27FC236}">
                <a16:creationId xmlns:a16="http://schemas.microsoft.com/office/drawing/2014/main" id="{598BCB77-CA48-44EF-A645-A12A5D8ABF7E}"/>
              </a:ext>
            </a:extLst>
          </p:cNvPr>
          <p:cNvGrpSpPr/>
          <p:nvPr/>
        </p:nvGrpSpPr>
        <p:grpSpPr>
          <a:xfrm>
            <a:off x="4544199" y="3509051"/>
            <a:ext cx="5598438" cy="763302"/>
            <a:chOff x="6796429" y="1608522"/>
            <a:chExt cx="5598438" cy="763302"/>
          </a:xfrm>
        </p:grpSpPr>
        <p:sp>
          <p:nvSpPr>
            <p:cNvPr id="41" name="TextBox 40">
              <a:extLst>
                <a:ext uri="{FF2B5EF4-FFF2-40B4-BE49-F238E27FC236}">
                  <a16:creationId xmlns:a16="http://schemas.microsoft.com/office/drawing/2014/main" id="{81818BED-D470-46D8-BB39-B3440159F7A6}"/>
                </a:ext>
              </a:extLst>
            </p:cNvPr>
            <p:cNvSpPr txBox="1"/>
            <p:nvPr/>
          </p:nvSpPr>
          <p:spPr>
            <a:xfrm>
              <a:off x="6796429" y="1608522"/>
              <a:ext cx="1813317" cy="400110"/>
            </a:xfrm>
            <a:prstGeom prst="rect">
              <a:avLst/>
            </a:prstGeom>
            <a:noFill/>
          </p:spPr>
          <p:txBody>
            <a:bodyPr wrap="none" rtlCol="0">
              <a:spAutoFit/>
            </a:bodyPr>
            <a:lstStyle/>
            <a:p>
              <a:r>
                <a:rPr lang="ko-KR" altLang="en-US" sz="2000" b="1" dirty="0">
                  <a:ln>
                    <a:solidFill>
                      <a:srgbClr val="4C4747">
                        <a:alpha val="20000"/>
                      </a:srgbClr>
                    </a:solidFill>
                  </a:ln>
                  <a:solidFill>
                    <a:srgbClr val="4C4747"/>
                  </a:solidFill>
                  <a:latin typeface="KoPub돋움체 Bold" panose="00000800000000000000" pitchFamily="2" charset="-127"/>
                  <a:ea typeface="KoPub돋움체 Bold" panose="00000800000000000000" pitchFamily="2" charset="-127"/>
                </a:rPr>
                <a:t>형태학적 처리</a:t>
              </a:r>
            </a:p>
          </p:txBody>
        </p:sp>
        <p:sp>
          <p:nvSpPr>
            <p:cNvPr id="42" name="TextBox 41">
              <a:extLst>
                <a:ext uri="{FF2B5EF4-FFF2-40B4-BE49-F238E27FC236}">
                  <a16:creationId xmlns:a16="http://schemas.microsoft.com/office/drawing/2014/main" id="{B98D3E3D-4B94-44FE-81A2-D0BC33611AED}"/>
                </a:ext>
              </a:extLst>
            </p:cNvPr>
            <p:cNvSpPr txBox="1"/>
            <p:nvPr/>
          </p:nvSpPr>
          <p:spPr>
            <a:xfrm>
              <a:off x="6800066" y="2064047"/>
              <a:ext cx="5594801" cy="307777"/>
            </a:xfrm>
            <a:prstGeom prst="rect">
              <a:avLst/>
            </a:prstGeom>
            <a:noFill/>
          </p:spPr>
          <p:txBody>
            <a:bodyPr wrap="none" rtlCol="0">
              <a:spAutoFit/>
            </a:bodyPr>
            <a:lstStyle/>
            <a:p>
              <a:r>
                <a:rPr lang="ko-KR" altLang="en-US" sz="140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rPr>
                <a:t>모양의 표현과 묘사에 유용한 영상 성분들을 추출하기 위한 도구들</a:t>
              </a:r>
              <a:endParaRPr lang="en-US" altLang="ko-KR" sz="140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endParaRPr>
            </a:p>
          </p:txBody>
        </p:sp>
      </p:grpSp>
    </p:spTree>
    <p:extLst>
      <p:ext uri="{BB962C8B-B14F-4D97-AF65-F5344CB8AC3E}">
        <p14:creationId xmlns:p14="http://schemas.microsoft.com/office/powerpoint/2010/main" val="1652094008"/>
      </p:ext>
    </p:extLst>
  </p:cSld>
  <p:clrMapOvr>
    <a:masterClrMapping/>
  </p:clrMapOvr>
  <p:extLst>
    <p:ext uri="{6950BFC3-D8DA-4A85-94F7-54DA5524770B}">
      <p188:commentRel xmlns:p188="http://schemas.microsoft.com/office/powerpoint/2018/8/main" r:id="rId3"/>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타원 3"/>
          <p:cNvSpPr/>
          <p:nvPr/>
        </p:nvSpPr>
        <p:spPr>
          <a:xfrm>
            <a:off x="-548640" y="-779390"/>
            <a:ext cx="2273300" cy="2273300"/>
          </a:xfrm>
          <a:prstGeom prst="ellipse">
            <a:avLst/>
          </a:prstGeom>
          <a:solidFill>
            <a:srgbClr val="FE9E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타원 6"/>
          <p:cNvSpPr/>
          <p:nvPr/>
        </p:nvSpPr>
        <p:spPr>
          <a:xfrm>
            <a:off x="10771163" y="5244905"/>
            <a:ext cx="2841674" cy="2841674"/>
          </a:xfrm>
          <a:prstGeom prst="ellipse">
            <a:avLst/>
          </a:prstGeom>
          <a:solidFill>
            <a:srgbClr val="C8E4E5">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0" name="그룹 9"/>
          <p:cNvGrpSpPr/>
          <p:nvPr/>
        </p:nvGrpSpPr>
        <p:grpSpPr>
          <a:xfrm>
            <a:off x="4544199" y="1206779"/>
            <a:ext cx="4319242" cy="763302"/>
            <a:chOff x="6796429" y="1608522"/>
            <a:chExt cx="4319242" cy="763302"/>
          </a:xfrm>
        </p:grpSpPr>
        <p:sp>
          <p:nvSpPr>
            <p:cNvPr id="8" name="TextBox 7"/>
            <p:cNvSpPr txBox="1"/>
            <p:nvPr/>
          </p:nvSpPr>
          <p:spPr>
            <a:xfrm>
              <a:off x="6796429" y="1608522"/>
              <a:ext cx="697627" cy="400110"/>
            </a:xfrm>
            <a:prstGeom prst="rect">
              <a:avLst/>
            </a:prstGeom>
            <a:noFill/>
          </p:spPr>
          <p:txBody>
            <a:bodyPr wrap="none" rtlCol="0">
              <a:spAutoFit/>
            </a:bodyPr>
            <a:lstStyle/>
            <a:p>
              <a:r>
                <a:rPr lang="ko-KR" altLang="en-US" sz="2000" b="1" dirty="0">
                  <a:ln>
                    <a:solidFill>
                      <a:srgbClr val="4C4747">
                        <a:alpha val="20000"/>
                      </a:srgbClr>
                    </a:solidFill>
                  </a:ln>
                  <a:solidFill>
                    <a:srgbClr val="4C4747"/>
                  </a:solidFill>
                  <a:latin typeface="KoPub돋움체 Bold" panose="00000800000000000000" pitchFamily="2" charset="-127"/>
                  <a:ea typeface="KoPub돋움체 Bold" panose="00000800000000000000" pitchFamily="2" charset="-127"/>
                </a:rPr>
                <a:t>분할</a:t>
              </a:r>
            </a:p>
          </p:txBody>
        </p:sp>
        <p:sp>
          <p:nvSpPr>
            <p:cNvPr id="9" name="TextBox 8"/>
            <p:cNvSpPr txBox="1"/>
            <p:nvPr/>
          </p:nvSpPr>
          <p:spPr>
            <a:xfrm>
              <a:off x="6800066" y="2064047"/>
              <a:ext cx="4315605" cy="307777"/>
            </a:xfrm>
            <a:prstGeom prst="rect">
              <a:avLst/>
            </a:prstGeom>
            <a:noFill/>
          </p:spPr>
          <p:txBody>
            <a:bodyPr wrap="none" rtlCol="0">
              <a:spAutoFit/>
            </a:bodyPr>
            <a:lstStyle/>
            <a:p>
              <a:r>
                <a:rPr lang="ko-KR" altLang="en-US" sz="140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rPr>
                <a:t>영상을 그 구성 부분 또는 구성 객체들로 구획한다</a:t>
              </a:r>
              <a:r>
                <a:rPr lang="en-US" altLang="ko-KR" sz="140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rPr>
                <a:t>. </a:t>
              </a:r>
              <a:endParaRPr lang="ko-KR" altLang="en-US" sz="140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endParaRPr>
            </a:p>
          </p:txBody>
        </p:sp>
      </p:grpSp>
      <p:grpSp>
        <p:nvGrpSpPr>
          <p:cNvPr id="19" name="그룹 18">
            <a:extLst>
              <a:ext uri="{FF2B5EF4-FFF2-40B4-BE49-F238E27FC236}">
                <a16:creationId xmlns:a16="http://schemas.microsoft.com/office/drawing/2014/main" id="{E7FF2AB9-71B4-48B7-AB7A-E59234583515}"/>
              </a:ext>
            </a:extLst>
          </p:cNvPr>
          <p:cNvGrpSpPr/>
          <p:nvPr/>
        </p:nvGrpSpPr>
        <p:grpSpPr>
          <a:xfrm>
            <a:off x="4544199" y="2738525"/>
            <a:ext cx="4575722" cy="978745"/>
            <a:chOff x="6796429" y="1608522"/>
            <a:chExt cx="4575722" cy="978745"/>
          </a:xfrm>
        </p:grpSpPr>
        <p:sp>
          <p:nvSpPr>
            <p:cNvPr id="20" name="TextBox 19">
              <a:extLst>
                <a:ext uri="{FF2B5EF4-FFF2-40B4-BE49-F238E27FC236}">
                  <a16:creationId xmlns:a16="http://schemas.microsoft.com/office/drawing/2014/main" id="{F0B9BBE9-3140-4271-AF2E-6BDFD9847F49}"/>
                </a:ext>
              </a:extLst>
            </p:cNvPr>
            <p:cNvSpPr txBox="1"/>
            <p:nvPr/>
          </p:nvSpPr>
          <p:spPr>
            <a:xfrm>
              <a:off x="6796429" y="1608522"/>
              <a:ext cx="1556836" cy="400110"/>
            </a:xfrm>
            <a:prstGeom prst="rect">
              <a:avLst/>
            </a:prstGeom>
            <a:noFill/>
          </p:spPr>
          <p:txBody>
            <a:bodyPr wrap="none" rtlCol="0">
              <a:spAutoFit/>
            </a:bodyPr>
            <a:lstStyle/>
            <a:p>
              <a:r>
                <a:rPr lang="ko-KR" altLang="en-US" sz="2000" b="1" dirty="0">
                  <a:ln>
                    <a:solidFill>
                      <a:srgbClr val="4C4747">
                        <a:alpha val="20000"/>
                      </a:srgbClr>
                    </a:solidFill>
                  </a:ln>
                  <a:solidFill>
                    <a:srgbClr val="4C4747"/>
                  </a:solidFill>
                  <a:latin typeface="KoPub돋움체 Bold" panose="00000800000000000000" pitchFamily="2" charset="-127"/>
                  <a:ea typeface="KoPub돋움체 Bold" panose="00000800000000000000" pitchFamily="2" charset="-127"/>
                </a:rPr>
                <a:t>표현과 묘사</a:t>
              </a:r>
            </a:p>
          </p:txBody>
        </p:sp>
        <p:sp>
          <p:nvSpPr>
            <p:cNvPr id="21" name="TextBox 20">
              <a:extLst>
                <a:ext uri="{FF2B5EF4-FFF2-40B4-BE49-F238E27FC236}">
                  <a16:creationId xmlns:a16="http://schemas.microsoft.com/office/drawing/2014/main" id="{E2328645-05A6-4382-BA71-C373C991A02F}"/>
                </a:ext>
              </a:extLst>
            </p:cNvPr>
            <p:cNvSpPr txBox="1"/>
            <p:nvPr/>
          </p:nvSpPr>
          <p:spPr>
            <a:xfrm>
              <a:off x="6800066" y="2064047"/>
              <a:ext cx="4572085" cy="523220"/>
            </a:xfrm>
            <a:prstGeom prst="rect">
              <a:avLst/>
            </a:prstGeom>
            <a:noFill/>
          </p:spPr>
          <p:txBody>
            <a:bodyPr wrap="none" rtlCol="0">
              <a:spAutoFit/>
            </a:bodyPr>
            <a:lstStyle/>
            <a:p>
              <a:r>
                <a:rPr lang="ko-KR" altLang="en-US" sz="140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rPr>
                <a:t>표현을 선정하는 것은 비 가공 데이터를 컴퓨터 처리에</a:t>
              </a:r>
              <a:endParaRPr lang="en-US" altLang="ko-KR" sz="140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endParaRPr>
            </a:p>
            <a:p>
              <a:r>
                <a:rPr lang="ko-KR" altLang="en-US" sz="140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rPr>
                <a:t>적합한 형태로 변환하기 위한 솔루션의 일부이다</a:t>
              </a:r>
              <a:r>
                <a:rPr lang="en-US" altLang="ko-KR" sz="140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rPr>
                <a:t>.</a:t>
              </a:r>
            </a:p>
          </p:txBody>
        </p:sp>
      </p:grpSp>
      <p:grpSp>
        <p:nvGrpSpPr>
          <p:cNvPr id="22" name="그룹 21">
            <a:extLst>
              <a:ext uri="{FF2B5EF4-FFF2-40B4-BE49-F238E27FC236}">
                <a16:creationId xmlns:a16="http://schemas.microsoft.com/office/drawing/2014/main" id="{C2A50E90-CB64-41B6-B757-1E6AC2D82DBC}"/>
              </a:ext>
            </a:extLst>
          </p:cNvPr>
          <p:cNvGrpSpPr/>
          <p:nvPr/>
        </p:nvGrpSpPr>
        <p:grpSpPr>
          <a:xfrm>
            <a:off x="4544199" y="4481603"/>
            <a:ext cx="5317912" cy="763302"/>
            <a:chOff x="6796429" y="1608522"/>
            <a:chExt cx="5317912" cy="763302"/>
          </a:xfrm>
        </p:grpSpPr>
        <p:sp>
          <p:nvSpPr>
            <p:cNvPr id="23" name="TextBox 22">
              <a:extLst>
                <a:ext uri="{FF2B5EF4-FFF2-40B4-BE49-F238E27FC236}">
                  <a16:creationId xmlns:a16="http://schemas.microsoft.com/office/drawing/2014/main" id="{F875F0EC-6155-4CDF-BE0A-5623E03B4121}"/>
                </a:ext>
              </a:extLst>
            </p:cNvPr>
            <p:cNvSpPr txBox="1"/>
            <p:nvPr/>
          </p:nvSpPr>
          <p:spPr>
            <a:xfrm>
              <a:off x="6796429" y="1608522"/>
              <a:ext cx="1300356" cy="400110"/>
            </a:xfrm>
            <a:prstGeom prst="rect">
              <a:avLst/>
            </a:prstGeom>
            <a:noFill/>
          </p:spPr>
          <p:txBody>
            <a:bodyPr wrap="none" rtlCol="0">
              <a:spAutoFit/>
            </a:bodyPr>
            <a:lstStyle/>
            <a:p>
              <a:r>
                <a:rPr lang="ko-KR" altLang="en-US" sz="2000" b="1" dirty="0">
                  <a:ln>
                    <a:solidFill>
                      <a:srgbClr val="4C4747">
                        <a:alpha val="20000"/>
                      </a:srgbClr>
                    </a:solidFill>
                  </a:ln>
                  <a:solidFill>
                    <a:srgbClr val="4C4747"/>
                  </a:solidFill>
                  <a:latin typeface="KoPub돋움체 Bold" panose="00000800000000000000" pitchFamily="2" charset="-127"/>
                  <a:ea typeface="KoPub돋움체 Bold" panose="00000800000000000000" pitchFamily="2" charset="-127"/>
                </a:rPr>
                <a:t>객체 인식</a:t>
              </a:r>
            </a:p>
          </p:txBody>
        </p:sp>
        <p:sp>
          <p:nvSpPr>
            <p:cNvPr id="24" name="TextBox 23">
              <a:extLst>
                <a:ext uri="{FF2B5EF4-FFF2-40B4-BE49-F238E27FC236}">
                  <a16:creationId xmlns:a16="http://schemas.microsoft.com/office/drawing/2014/main" id="{0C11682F-2319-4B32-8561-1091D6461A8C}"/>
                </a:ext>
              </a:extLst>
            </p:cNvPr>
            <p:cNvSpPr txBox="1"/>
            <p:nvPr/>
          </p:nvSpPr>
          <p:spPr>
            <a:xfrm>
              <a:off x="6800066" y="2064047"/>
              <a:ext cx="5314275" cy="307777"/>
            </a:xfrm>
            <a:prstGeom prst="rect">
              <a:avLst/>
            </a:prstGeom>
            <a:noFill/>
          </p:spPr>
          <p:txBody>
            <a:bodyPr wrap="none" rtlCol="0">
              <a:spAutoFit/>
            </a:bodyPr>
            <a:lstStyle/>
            <a:p>
              <a:r>
                <a:rPr lang="ko-KR" altLang="en-US" sz="140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rPr>
                <a:t>묘사자들에 기반해서 객체에 레이블</a:t>
              </a:r>
              <a:r>
                <a:rPr lang="en-US" altLang="ko-KR" sz="140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rPr>
                <a:t>(</a:t>
              </a:r>
              <a:r>
                <a:rPr lang="ko-KR" altLang="en-US" sz="140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rPr>
                <a:t>정답</a:t>
              </a:r>
              <a:r>
                <a:rPr lang="en-US" altLang="ko-KR" sz="140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rPr>
                <a:t>)</a:t>
              </a:r>
              <a:r>
                <a:rPr lang="ko-KR" altLang="en-US" sz="140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rPr>
                <a:t>을 부여하는 과정이다</a:t>
              </a:r>
              <a:r>
                <a:rPr lang="en-US" altLang="ko-KR" sz="140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rPr>
                <a:t>.</a:t>
              </a:r>
              <a:endParaRPr lang="ko-KR" altLang="en-US" sz="140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endParaRPr>
            </a:p>
          </p:txBody>
        </p:sp>
      </p:grpSp>
      <p:grpSp>
        <p:nvGrpSpPr>
          <p:cNvPr id="28" name="그룹 27">
            <a:extLst>
              <a:ext uri="{FF2B5EF4-FFF2-40B4-BE49-F238E27FC236}">
                <a16:creationId xmlns:a16="http://schemas.microsoft.com/office/drawing/2014/main" id="{0A2299E2-0031-4A4A-B0E4-3D43793FB10F}"/>
              </a:ext>
            </a:extLst>
          </p:cNvPr>
          <p:cNvGrpSpPr/>
          <p:nvPr/>
        </p:nvGrpSpPr>
        <p:grpSpPr>
          <a:xfrm>
            <a:off x="960681" y="2462611"/>
            <a:ext cx="3345788" cy="1046440"/>
            <a:chOff x="960681" y="2615402"/>
            <a:chExt cx="3345788" cy="1046440"/>
          </a:xfrm>
        </p:grpSpPr>
        <p:sp>
          <p:nvSpPr>
            <p:cNvPr id="29" name="TextBox 28">
              <a:extLst>
                <a:ext uri="{FF2B5EF4-FFF2-40B4-BE49-F238E27FC236}">
                  <a16:creationId xmlns:a16="http://schemas.microsoft.com/office/drawing/2014/main" id="{3831A0A8-37E0-477C-8C3D-F10A780C86DD}"/>
                </a:ext>
              </a:extLst>
            </p:cNvPr>
            <p:cNvSpPr txBox="1"/>
            <p:nvPr/>
          </p:nvSpPr>
          <p:spPr>
            <a:xfrm>
              <a:off x="960681" y="2615402"/>
              <a:ext cx="3345788" cy="584775"/>
            </a:xfrm>
            <a:prstGeom prst="rect">
              <a:avLst/>
            </a:prstGeom>
            <a:noFill/>
          </p:spPr>
          <p:txBody>
            <a:bodyPr wrap="none" rtlCol="0">
              <a:spAutoFit/>
            </a:bodyPr>
            <a:lstStyle/>
            <a:p>
              <a:r>
                <a:rPr lang="ko-KR" altLang="en-US" sz="3200" dirty="0">
                  <a:ln>
                    <a:solidFill>
                      <a:srgbClr val="4C4747">
                        <a:alpha val="20000"/>
                      </a:srgbClr>
                    </a:solidFill>
                  </a:ln>
                  <a:solidFill>
                    <a:srgbClr val="4C4747"/>
                  </a:solidFill>
                  <a:latin typeface="KoPub돋움체 Bold" panose="00000800000000000000" pitchFamily="2" charset="-127"/>
                  <a:ea typeface="KoPub돋움체 Bold" panose="00000800000000000000" pitchFamily="2" charset="-127"/>
                </a:rPr>
                <a:t>출력에 따른 분류</a:t>
              </a:r>
            </a:p>
          </p:txBody>
        </p:sp>
        <p:sp>
          <p:nvSpPr>
            <p:cNvPr id="30" name="TextBox 29">
              <a:extLst>
                <a:ext uri="{FF2B5EF4-FFF2-40B4-BE49-F238E27FC236}">
                  <a16:creationId xmlns:a16="http://schemas.microsoft.com/office/drawing/2014/main" id="{23F3B43C-BFB7-42E1-A3C0-26D6E23E96B7}"/>
                </a:ext>
              </a:extLst>
            </p:cNvPr>
            <p:cNvSpPr txBox="1"/>
            <p:nvPr/>
          </p:nvSpPr>
          <p:spPr>
            <a:xfrm>
              <a:off x="960681" y="3200177"/>
              <a:ext cx="3299301" cy="461665"/>
            </a:xfrm>
            <a:prstGeom prst="rect">
              <a:avLst/>
            </a:prstGeom>
            <a:noFill/>
          </p:spPr>
          <p:txBody>
            <a:bodyPr wrap="none" rtlCol="0">
              <a:spAutoFit/>
            </a:bodyPr>
            <a:lstStyle/>
            <a:p>
              <a:r>
                <a:rPr lang="ko-KR" altLang="en-US" sz="2400" dirty="0">
                  <a:ln>
                    <a:solidFill>
                      <a:srgbClr val="FE9E7E">
                        <a:alpha val="20000"/>
                      </a:srgbClr>
                    </a:solidFill>
                  </a:ln>
                  <a:solidFill>
                    <a:srgbClr val="FE9E7E"/>
                  </a:solidFill>
                  <a:latin typeface="KoPub돋움체 Light" panose="00000300000000000000" pitchFamily="2" charset="-127"/>
                  <a:ea typeface="KoPub돋움체 Light" panose="00000300000000000000" pitchFamily="2" charset="-127"/>
                </a:rPr>
                <a:t>출력 결과 </a:t>
              </a:r>
              <a:r>
                <a:rPr lang="en-US" altLang="ko-KR" sz="2400" dirty="0">
                  <a:ln>
                    <a:solidFill>
                      <a:srgbClr val="FE9E7E">
                        <a:alpha val="20000"/>
                      </a:srgbClr>
                    </a:solidFill>
                  </a:ln>
                  <a:solidFill>
                    <a:srgbClr val="FE9E7E"/>
                  </a:solidFill>
                  <a:latin typeface="KoPub돋움체 Light" panose="00000300000000000000" pitchFamily="2" charset="-127"/>
                  <a:ea typeface="KoPub돋움체 Light" panose="00000300000000000000" pitchFamily="2" charset="-127"/>
                </a:rPr>
                <a:t>= </a:t>
              </a:r>
              <a:r>
                <a:rPr lang="ko-KR" altLang="en-US" sz="2400" dirty="0">
                  <a:ln>
                    <a:solidFill>
                      <a:srgbClr val="FE9E7E">
                        <a:alpha val="20000"/>
                      </a:srgbClr>
                    </a:solidFill>
                  </a:ln>
                  <a:solidFill>
                    <a:srgbClr val="FE9E7E"/>
                  </a:solidFill>
                  <a:latin typeface="KoPub돋움체 Light" panose="00000300000000000000" pitchFamily="2" charset="-127"/>
                  <a:ea typeface="KoPub돋움체 Light" panose="00000300000000000000" pitchFamily="2" charset="-127"/>
                </a:rPr>
                <a:t>영상 속성</a:t>
              </a:r>
            </a:p>
          </p:txBody>
        </p:sp>
      </p:grpSp>
    </p:spTree>
    <p:extLst>
      <p:ext uri="{BB962C8B-B14F-4D97-AF65-F5344CB8AC3E}">
        <p14:creationId xmlns:p14="http://schemas.microsoft.com/office/powerpoint/2010/main" val="2925229984"/>
      </p:ext>
    </p:extLst>
  </p:cSld>
  <p:clrMapOvr>
    <a:masterClrMapping/>
  </p:clrMapOvr>
  <p:extLst>
    <p:ext uri="{6950BFC3-D8DA-4A85-94F7-54DA5524770B}">
      <p188:commentRel xmlns:p188="http://schemas.microsoft.com/office/powerpoint/2018/8/main" r:id="rId3"/>
    </p:ext>
  </p:extLs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타원 3"/>
          <p:cNvSpPr/>
          <p:nvPr/>
        </p:nvSpPr>
        <p:spPr>
          <a:xfrm>
            <a:off x="-548640" y="-779390"/>
            <a:ext cx="2273300" cy="2273300"/>
          </a:xfrm>
          <a:prstGeom prst="ellipse">
            <a:avLst/>
          </a:prstGeom>
          <a:solidFill>
            <a:srgbClr val="FE9E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8" name="그룹 27">
            <a:extLst>
              <a:ext uri="{FF2B5EF4-FFF2-40B4-BE49-F238E27FC236}">
                <a16:creationId xmlns:a16="http://schemas.microsoft.com/office/drawing/2014/main" id="{0A2299E2-0031-4A4A-B0E4-3D43793FB10F}"/>
              </a:ext>
            </a:extLst>
          </p:cNvPr>
          <p:cNvGrpSpPr/>
          <p:nvPr/>
        </p:nvGrpSpPr>
        <p:grpSpPr>
          <a:xfrm>
            <a:off x="960681" y="2462611"/>
            <a:ext cx="4310795" cy="1046440"/>
            <a:chOff x="960681" y="2615402"/>
            <a:chExt cx="4310795" cy="1046440"/>
          </a:xfrm>
        </p:grpSpPr>
        <p:sp>
          <p:nvSpPr>
            <p:cNvPr id="29" name="TextBox 28">
              <a:extLst>
                <a:ext uri="{FF2B5EF4-FFF2-40B4-BE49-F238E27FC236}">
                  <a16:creationId xmlns:a16="http://schemas.microsoft.com/office/drawing/2014/main" id="{3831A0A8-37E0-477C-8C3D-F10A780C86DD}"/>
                </a:ext>
              </a:extLst>
            </p:cNvPr>
            <p:cNvSpPr txBox="1"/>
            <p:nvPr/>
          </p:nvSpPr>
          <p:spPr>
            <a:xfrm>
              <a:off x="960681" y="2615402"/>
              <a:ext cx="4310795" cy="584775"/>
            </a:xfrm>
            <a:prstGeom prst="rect">
              <a:avLst/>
            </a:prstGeom>
            <a:noFill/>
          </p:spPr>
          <p:txBody>
            <a:bodyPr wrap="none" rtlCol="0">
              <a:spAutoFit/>
            </a:bodyPr>
            <a:lstStyle/>
            <a:p>
              <a:r>
                <a:rPr lang="ko-KR" altLang="en-US" sz="3200" dirty="0">
                  <a:ln>
                    <a:solidFill>
                      <a:srgbClr val="4C4747">
                        <a:alpha val="20000"/>
                      </a:srgbClr>
                    </a:solidFill>
                  </a:ln>
                  <a:solidFill>
                    <a:srgbClr val="4C4747"/>
                  </a:solidFill>
                  <a:latin typeface="KoPub돋움체 Bold" panose="00000800000000000000" pitchFamily="2" charset="-127"/>
                  <a:ea typeface="KoPub돋움체 Bold" panose="00000800000000000000" pitchFamily="2" charset="-127"/>
                </a:rPr>
                <a:t>범용 영상 처리 시스템</a:t>
              </a:r>
            </a:p>
          </p:txBody>
        </p:sp>
        <p:sp>
          <p:nvSpPr>
            <p:cNvPr id="30" name="TextBox 29">
              <a:extLst>
                <a:ext uri="{FF2B5EF4-FFF2-40B4-BE49-F238E27FC236}">
                  <a16:creationId xmlns:a16="http://schemas.microsoft.com/office/drawing/2014/main" id="{23F3B43C-BFB7-42E1-A3C0-26D6E23E96B7}"/>
                </a:ext>
              </a:extLst>
            </p:cNvPr>
            <p:cNvSpPr txBox="1"/>
            <p:nvPr/>
          </p:nvSpPr>
          <p:spPr>
            <a:xfrm>
              <a:off x="960681" y="3200177"/>
              <a:ext cx="1415772" cy="461665"/>
            </a:xfrm>
            <a:prstGeom prst="rect">
              <a:avLst/>
            </a:prstGeom>
            <a:noFill/>
          </p:spPr>
          <p:txBody>
            <a:bodyPr wrap="none" rtlCol="0">
              <a:spAutoFit/>
            </a:bodyPr>
            <a:lstStyle/>
            <a:p>
              <a:r>
                <a:rPr lang="ko-KR" altLang="en-US" sz="2400" dirty="0">
                  <a:ln>
                    <a:solidFill>
                      <a:srgbClr val="FE9E7E">
                        <a:alpha val="20000"/>
                      </a:srgbClr>
                    </a:solidFill>
                  </a:ln>
                  <a:solidFill>
                    <a:srgbClr val="FE9E7E"/>
                  </a:solidFill>
                  <a:latin typeface="KoPub돋움체 Light" panose="00000300000000000000" pitchFamily="2" charset="-127"/>
                  <a:ea typeface="KoPub돋움체 Light" panose="00000300000000000000" pitchFamily="2" charset="-127"/>
                </a:rPr>
                <a:t>구성요소</a:t>
              </a:r>
            </a:p>
          </p:txBody>
        </p:sp>
      </p:grpSp>
      <p:sp>
        <p:nvSpPr>
          <p:cNvPr id="7" name="타원 6"/>
          <p:cNvSpPr/>
          <p:nvPr/>
        </p:nvSpPr>
        <p:spPr>
          <a:xfrm>
            <a:off x="10771163" y="5402061"/>
            <a:ext cx="2841674" cy="2841674"/>
          </a:xfrm>
          <a:prstGeom prst="ellipse">
            <a:avLst/>
          </a:prstGeom>
          <a:solidFill>
            <a:srgbClr val="C8E4E5">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직사각형 1">
            <a:extLst>
              <a:ext uri="{FF2B5EF4-FFF2-40B4-BE49-F238E27FC236}">
                <a16:creationId xmlns:a16="http://schemas.microsoft.com/office/drawing/2014/main" id="{A9940F22-5E7E-4AEE-B377-F4E00E4FA9FB}"/>
              </a:ext>
            </a:extLst>
          </p:cNvPr>
          <p:cNvSpPr/>
          <p:nvPr/>
        </p:nvSpPr>
        <p:spPr>
          <a:xfrm>
            <a:off x="6019147" y="804333"/>
            <a:ext cx="1332524" cy="1332524"/>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solidFill>
                  <a:schemeClr val="tx1"/>
                </a:solidFill>
              </a:rPr>
              <a:t>영상 표시기</a:t>
            </a:r>
          </a:p>
        </p:txBody>
      </p:sp>
      <p:sp>
        <p:nvSpPr>
          <p:cNvPr id="17" name="직사각형 16">
            <a:extLst>
              <a:ext uri="{FF2B5EF4-FFF2-40B4-BE49-F238E27FC236}">
                <a16:creationId xmlns:a16="http://schemas.microsoft.com/office/drawing/2014/main" id="{62657542-2194-4306-A46D-17AC5A79C3A4}"/>
              </a:ext>
            </a:extLst>
          </p:cNvPr>
          <p:cNvSpPr/>
          <p:nvPr/>
        </p:nvSpPr>
        <p:spPr>
          <a:xfrm>
            <a:off x="8099343" y="804333"/>
            <a:ext cx="1332524" cy="1332524"/>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solidFill>
                  <a:schemeClr val="tx1"/>
                </a:solidFill>
              </a:rPr>
              <a:t>컴퓨터</a:t>
            </a:r>
          </a:p>
        </p:txBody>
      </p:sp>
      <p:sp>
        <p:nvSpPr>
          <p:cNvPr id="18" name="직사각형 17">
            <a:extLst>
              <a:ext uri="{FF2B5EF4-FFF2-40B4-BE49-F238E27FC236}">
                <a16:creationId xmlns:a16="http://schemas.microsoft.com/office/drawing/2014/main" id="{DD75ABA1-7317-418F-985C-2E2C1EF1592E}"/>
              </a:ext>
            </a:extLst>
          </p:cNvPr>
          <p:cNvSpPr/>
          <p:nvPr/>
        </p:nvSpPr>
        <p:spPr>
          <a:xfrm>
            <a:off x="10179539" y="804333"/>
            <a:ext cx="1332524" cy="1332524"/>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solidFill>
                  <a:schemeClr val="tx1"/>
                </a:solidFill>
              </a:rPr>
              <a:t>대용량 저장소</a:t>
            </a:r>
          </a:p>
        </p:txBody>
      </p:sp>
      <p:sp>
        <p:nvSpPr>
          <p:cNvPr id="19" name="직사각형 18">
            <a:extLst>
              <a:ext uri="{FF2B5EF4-FFF2-40B4-BE49-F238E27FC236}">
                <a16:creationId xmlns:a16="http://schemas.microsoft.com/office/drawing/2014/main" id="{ABE38571-5C71-41BE-B7F3-487FC8EE30E6}"/>
              </a:ext>
            </a:extLst>
          </p:cNvPr>
          <p:cNvSpPr/>
          <p:nvPr/>
        </p:nvSpPr>
        <p:spPr>
          <a:xfrm>
            <a:off x="6019147" y="2703635"/>
            <a:ext cx="1332524" cy="1332524"/>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solidFill>
                  <a:schemeClr val="tx1"/>
                </a:solidFill>
              </a:rPr>
              <a:t>하드카피</a:t>
            </a:r>
          </a:p>
        </p:txBody>
      </p:sp>
      <p:sp>
        <p:nvSpPr>
          <p:cNvPr id="20" name="직사각형 19">
            <a:extLst>
              <a:ext uri="{FF2B5EF4-FFF2-40B4-BE49-F238E27FC236}">
                <a16:creationId xmlns:a16="http://schemas.microsoft.com/office/drawing/2014/main" id="{4733140C-E538-4930-A9D9-A730DF3E8BA1}"/>
              </a:ext>
            </a:extLst>
          </p:cNvPr>
          <p:cNvSpPr/>
          <p:nvPr/>
        </p:nvSpPr>
        <p:spPr>
          <a:xfrm>
            <a:off x="8099343" y="2703635"/>
            <a:ext cx="1332524" cy="1332524"/>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solidFill>
                  <a:schemeClr val="tx1"/>
                </a:solidFill>
              </a:rPr>
              <a:t>영상 처리 전용</a:t>
            </a:r>
            <a:endParaRPr lang="en-US" altLang="ko-KR" sz="1200" dirty="0">
              <a:solidFill>
                <a:schemeClr val="tx1"/>
              </a:solidFill>
            </a:endParaRPr>
          </a:p>
          <a:p>
            <a:pPr algn="ctr"/>
            <a:r>
              <a:rPr lang="ko-KR" altLang="en-US" sz="1200" dirty="0">
                <a:solidFill>
                  <a:schemeClr val="tx1"/>
                </a:solidFill>
              </a:rPr>
              <a:t>하드웨어</a:t>
            </a:r>
          </a:p>
        </p:txBody>
      </p:sp>
      <p:sp>
        <p:nvSpPr>
          <p:cNvPr id="21" name="직사각형 20">
            <a:extLst>
              <a:ext uri="{FF2B5EF4-FFF2-40B4-BE49-F238E27FC236}">
                <a16:creationId xmlns:a16="http://schemas.microsoft.com/office/drawing/2014/main" id="{1BDDEE42-D33F-469D-A5A6-B97143E41DED}"/>
              </a:ext>
            </a:extLst>
          </p:cNvPr>
          <p:cNvSpPr/>
          <p:nvPr/>
        </p:nvSpPr>
        <p:spPr>
          <a:xfrm>
            <a:off x="10179539" y="2703635"/>
            <a:ext cx="1332524" cy="1332524"/>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solidFill>
                  <a:schemeClr val="tx1"/>
                </a:solidFill>
              </a:rPr>
              <a:t>영상 처리</a:t>
            </a:r>
            <a:endParaRPr lang="en-US" altLang="ko-KR" sz="1200" dirty="0">
              <a:solidFill>
                <a:schemeClr val="tx1"/>
              </a:solidFill>
            </a:endParaRPr>
          </a:p>
          <a:p>
            <a:pPr algn="ctr"/>
            <a:r>
              <a:rPr lang="ko-KR" altLang="en-US" sz="1200" dirty="0">
                <a:solidFill>
                  <a:schemeClr val="tx1"/>
                </a:solidFill>
              </a:rPr>
              <a:t>소프트웨어</a:t>
            </a:r>
          </a:p>
        </p:txBody>
      </p:sp>
      <p:sp>
        <p:nvSpPr>
          <p:cNvPr id="22" name="직사각형 21">
            <a:extLst>
              <a:ext uri="{FF2B5EF4-FFF2-40B4-BE49-F238E27FC236}">
                <a16:creationId xmlns:a16="http://schemas.microsoft.com/office/drawing/2014/main" id="{F091DE1B-ECBD-49F9-8458-CFE3CED629B8}"/>
              </a:ext>
            </a:extLst>
          </p:cNvPr>
          <p:cNvSpPr/>
          <p:nvPr/>
        </p:nvSpPr>
        <p:spPr>
          <a:xfrm>
            <a:off x="8099343" y="4602937"/>
            <a:ext cx="1332524" cy="1332524"/>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solidFill>
                  <a:schemeClr val="tx1"/>
                </a:solidFill>
              </a:rPr>
              <a:t>영상 센서</a:t>
            </a:r>
          </a:p>
        </p:txBody>
      </p:sp>
      <p:cxnSp>
        <p:nvCxnSpPr>
          <p:cNvPr id="5" name="직선 화살표 연결선 4">
            <a:extLst>
              <a:ext uri="{FF2B5EF4-FFF2-40B4-BE49-F238E27FC236}">
                <a16:creationId xmlns:a16="http://schemas.microsoft.com/office/drawing/2014/main" id="{4C381B95-BEC5-4DB7-A996-E1AE07142515}"/>
              </a:ext>
            </a:extLst>
          </p:cNvPr>
          <p:cNvCxnSpPr>
            <a:stCxn id="2" idx="3"/>
            <a:endCxn id="17" idx="1"/>
          </p:cNvCxnSpPr>
          <p:nvPr/>
        </p:nvCxnSpPr>
        <p:spPr>
          <a:xfrm>
            <a:off x="7351671" y="1470595"/>
            <a:ext cx="747672"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3" name="직선 화살표 연결선 22">
            <a:extLst>
              <a:ext uri="{FF2B5EF4-FFF2-40B4-BE49-F238E27FC236}">
                <a16:creationId xmlns:a16="http://schemas.microsoft.com/office/drawing/2014/main" id="{84A4AC35-52F2-40A1-8CA2-28B1F76C1147}"/>
              </a:ext>
            </a:extLst>
          </p:cNvPr>
          <p:cNvCxnSpPr>
            <a:stCxn id="17" idx="3"/>
            <a:endCxn id="18" idx="1"/>
          </p:cNvCxnSpPr>
          <p:nvPr/>
        </p:nvCxnSpPr>
        <p:spPr>
          <a:xfrm>
            <a:off x="9431867" y="1470595"/>
            <a:ext cx="747672"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5" name="직선 화살표 연결선 24">
            <a:extLst>
              <a:ext uri="{FF2B5EF4-FFF2-40B4-BE49-F238E27FC236}">
                <a16:creationId xmlns:a16="http://schemas.microsoft.com/office/drawing/2014/main" id="{3D111A9F-475E-4B79-8A71-D734984315F0}"/>
              </a:ext>
            </a:extLst>
          </p:cNvPr>
          <p:cNvCxnSpPr>
            <a:stCxn id="17" idx="2"/>
            <a:endCxn id="20" idx="0"/>
          </p:cNvCxnSpPr>
          <p:nvPr/>
        </p:nvCxnSpPr>
        <p:spPr>
          <a:xfrm>
            <a:off x="8765605" y="2136857"/>
            <a:ext cx="0" cy="56677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7" name="직선 화살표 연결선 26">
            <a:extLst>
              <a:ext uri="{FF2B5EF4-FFF2-40B4-BE49-F238E27FC236}">
                <a16:creationId xmlns:a16="http://schemas.microsoft.com/office/drawing/2014/main" id="{4041E59D-229E-45A0-89D9-BAE459298EB2}"/>
              </a:ext>
            </a:extLst>
          </p:cNvPr>
          <p:cNvCxnSpPr/>
          <p:nvPr/>
        </p:nvCxnSpPr>
        <p:spPr>
          <a:xfrm flipV="1">
            <a:off x="7351671" y="2136857"/>
            <a:ext cx="747672" cy="56677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2" name="직선 화살표 연결선 31">
            <a:extLst>
              <a:ext uri="{FF2B5EF4-FFF2-40B4-BE49-F238E27FC236}">
                <a16:creationId xmlns:a16="http://schemas.microsoft.com/office/drawing/2014/main" id="{53C99A2D-5BF6-4FC7-9F41-8486C22F30A2}"/>
              </a:ext>
            </a:extLst>
          </p:cNvPr>
          <p:cNvCxnSpPr/>
          <p:nvPr/>
        </p:nvCxnSpPr>
        <p:spPr>
          <a:xfrm flipH="1" flipV="1">
            <a:off x="9431867" y="2136857"/>
            <a:ext cx="747672" cy="56677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4" name="직선 화살표 연결선 33">
            <a:extLst>
              <a:ext uri="{FF2B5EF4-FFF2-40B4-BE49-F238E27FC236}">
                <a16:creationId xmlns:a16="http://schemas.microsoft.com/office/drawing/2014/main" id="{1ED2F92F-50B7-4C4F-A2FE-A544455992DA}"/>
              </a:ext>
            </a:extLst>
          </p:cNvPr>
          <p:cNvCxnSpPr>
            <a:stCxn id="22" idx="0"/>
            <a:endCxn id="20" idx="2"/>
          </p:cNvCxnSpPr>
          <p:nvPr/>
        </p:nvCxnSpPr>
        <p:spPr>
          <a:xfrm flipV="1">
            <a:off x="8765605" y="4036159"/>
            <a:ext cx="0" cy="56677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36" name="타원 35">
            <a:extLst>
              <a:ext uri="{FF2B5EF4-FFF2-40B4-BE49-F238E27FC236}">
                <a16:creationId xmlns:a16="http://schemas.microsoft.com/office/drawing/2014/main" id="{F12AA5EA-5A60-46A4-9046-E35C91D80D02}"/>
              </a:ext>
            </a:extLst>
          </p:cNvPr>
          <p:cNvSpPr/>
          <p:nvPr/>
        </p:nvSpPr>
        <p:spPr>
          <a:xfrm>
            <a:off x="8702105" y="317744"/>
            <a:ext cx="127000" cy="127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타원 36">
            <a:extLst>
              <a:ext uri="{FF2B5EF4-FFF2-40B4-BE49-F238E27FC236}">
                <a16:creationId xmlns:a16="http://schemas.microsoft.com/office/drawing/2014/main" id="{D6898283-E7D4-4E56-95D1-738AC417B55B}"/>
              </a:ext>
            </a:extLst>
          </p:cNvPr>
          <p:cNvSpPr/>
          <p:nvPr/>
        </p:nvSpPr>
        <p:spPr>
          <a:xfrm>
            <a:off x="6621909" y="317744"/>
            <a:ext cx="127000" cy="127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타원 37">
            <a:extLst>
              <a:ext uri="{FF2B5EF4-FFF2-40B4-BE49-F238E27FC236}">
                <a16:creationId xmlns:a16="http://schemas.microsoft.com/office/drawing/2014/main" id="{B73FD8D8-37A8-4ACC-BDD5-882587A2A6F9}"/>
              </a:ext>
            </a:extLst>
          </p:cNvPr>
          <p:cNvSpPr/>
          <p:nvPr/>
        </p:nvSpPr>
        <p:spPr>
          <a:xfrm>
            <a:off x="10782301" y="317744"/>
            <a:ext cx="127000" cy="127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40" name="직선 연결선 39">
            <a:extLst>
              <a:ext uri="{FF2B5EF4-FFF2-40B4-BE49-F238E27FC236}">
                <a16:creationId xmlns:a16="http://schemas.microsoft.com/office/drawing/2014/main" id="{31213594-851C-4A0A-9644-1680F53D859F}"/>
              </a:ext>
            </a:extLst>
          </p:cNvPr>
          <p:cNvCxnSpPr>
            <a:stCxn id="17" idx="0"/>
            <a:endCxn id="36" idx="4"/>
          </p:cNvCxnSpPr>
          <p:nvPr/>
        </p:nvCxnSpPr>
        <p:spPr>
          <a:xfrm flipV="1">
            <a:off x="8765605" y="444744"/>
            <a:ext cx="0" cy="359589"/>
          </a:xfrm>
          <a:prstGeom prst="line">
            <a:avLst/>
          </a:prstGeom>
        </p:spPr>
        <p:style>
          <a:lnRef idx="1">
            <a:schemeClr val="dk1"/>
          </a:lnRef>
          <a:fillRef idx="0">
            <a:schemeClr val="dk1"/>
          </a:fillRef>
          <a:effectRef idx="0">
            <a:schemeClr val="dk1"/>
          </a:effectRef>
          <a:fontRef idx="minor">
            <a:schemeClr val="tx1"/>
          </a:fontRef>
        </p:style>
      </p:cxnSp>
      <p:cxnSp>
        <p:nvCxnSpPr>
          <p:cNvPr id="44" name="직선 연결선 43">
            <a:extLst>
              <a:ext uri="{FF2B5EF4-FFF2-40B4-BE49-F238E27FC236}">
                <a16:creationId xmlns:a16="http://schemas.microsoft.com/office/drawing/2014/main" id="{02AB69B8-67D9-4131-9488-49947CB75B2C}"/>
              </a:ext>
            </a:extLst>
          </p:cNvPr>
          <p:cNvCxnSpPr>
            <a:stCxn id="37" idx="2"/>
            <a:endCxn id="38" idx="6"/>
          </p:cNvCxnSpPr>
          <p:nvPr/>
        </p:nvCxnSpPr>
        <p:spPr>
          <a:xfrm>
            <a:off x="6621909" y="381244"/>
            <a:ext cx="4287392" cy="0"/>
          </a:xfrm>
          <a:prstGeom prst="line">
            <a:avLst/>
          </a:prstGeom>
        </p:spPr>
        <p:style>
          <a:lnRef idx="1">
            <a:schemeClr val="dk1"/>
          </a:lnRef>
          <a:fillRef idx="0">
            <a:schemeClr val="dk1"/>
          </a:fillRef>
          <a:effectRef idx="0">
            <a:schemeClr val="dk1"/>
          </a:effectRef>
          <a:fontRef idx="minor">
            <a:schemeClr val="tx1"/>
          </a:fontRef>
        </p:style>
      </p:cxnSp>
      <p:sp>
        <p:nvSpPr>
          <p:cNvPr id="45" name="TextBox 44">
            <a:extLst>
              <a:ext uri="{FF2B5EF4-FFF2-40B4-BE49-F238E27FC236}">
                <a16:creationId xmlns:a16="http://schemas.microsoft.com/office/drawing/2014/main" id="{5A441860-A6A4-4FEF-9D32-C644DB6FDB46}"/>
              </a:ext>
            </a:extLst>
          </p:cNvPr>
          <p:cNvSpPr txBox="1"/>
          <p:nvPr/>
        </p:nvSpPr>
        <p:spPr>
          <a:xfrm>
            <a:off x="7597657" y="6453566"/>
            <a:ext cx="2335896" cy="369332"/>
          </a:xfrm>
          <a:prstGeom prst="rect">
            <a:avLst/>
          </a:prstGeom>
          <a:noFill/>
        </p:spPr>
        <p:txBody>
          <a:bodyPr wrap="none" rtlCol="0">
            <a:spAutoFit/>
          </a:bodyPr>
          <a:lstStyle/>
          <a:p>
            <a:r>
              <a:rPr lang="ko-KR" altLang="en-US" dirty="0"/>
              <a:t>문제 도메인</a:t>
            </a:r>
            <a:r>
              <a:rPr lang="en-US" altLang="ko-KR" dirty="0"/>
              <a:t> (</a:t>
            </a:r>
            <a:r>
              <a:rPr lang="ko-KR" altLang="en-US" dirty="0"/>
              <a:t>문제점</a:t>
            </a:r>
            <a:r>
              <a:rPr lang="en-US" altLang="ko-KR" dirty="0"/>
              <a:t>)</a:t>
            </a:r>
            <a:endParaRPr lang="ko-KR" altLang="en-US" dirty="0"/>
          </a:p>
        </p:txBody>
      </p:sp>
      <p:cxnSp>
        <p:nvCxnSpPr>
          <p:cNvPr id="49" name="직선 화살표 연결선 48">
            <a:extLst>
              <a:ext uri="{FF2B5EF4-FFF2-40B4-BE49-F238E27FC236}">
                <a16:creationId xmlns:a16="http://schemas.microsoft.com/office/drawing/2014/main" id="{33967DCC-E320-41BE-8448-DC106F5D44A5}"/>
              </a:ext>
            </a:extLst>
          </p:cNvPr>
          <p:cNvCxnSpPr>
            <a:stCxn id="45" idx="0"/>
            <a:endCxn id="22" idx="2"/>
          </p:cNvCxnSpPr>
          <p:nvPr/>
        </p:nvCxnSpPr>
        <p:spPr>
          <a:xfrm flipV="1">
            <a:off x="8765605" y="5935461"/>
            <a:ext cx="0" cy="5181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25298614"/>
      </p:ext>
    </p:extLst>
  </p:cSld>
  <p:clrMapOvr>
    <a:masterClrMapping/>
  </p:clrMapOvr>
  <p:extLst>
    <p:ext uri="{6950BFC3-D8DA-4A85-94F7-54DA5524770B}">
      <p188:commentRel xmlns:p188="http://schemas.microsoft.com/office/powerpoint/2018/8/main" r:id="rId3"/>
    </p:ext>
  </p:extLs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E9E7E"/>
        </a:solidFill>
        <a:effectLst/>
      </p:bgPr>
    </p:bg>
    <p:spTree>
      <p:nvGrpSpPr>
        <p:cNvPr id="1" name=""/>
        <p:cNvGrpSpPr/>
        <p:nvPr/>
      </p:nvGrpSpPr>
      <p:grpSpPr>
        <a:xfrm>
          <a:off x="0" y="0"/>
          <a:ext cx="0" cy="0"/>
          <a:chOff x="0" y="0"/>
          <a:chExt cx="0" cy="0"/>
        </a:xfrm>
      </p:grpSpPr>
      <p:grpSp>
        <p:nvGrpSpPr>
          <p:cNvPr id="9" name="그룹 8"/>
          <p:cNvGrpSpPr/>
          <p:nvPr/>
        </p:nvGrpSpPr>
        <p:grpSpPr>
          <a:xfrm>
            <a:off x="1623079" y="3119510"/>
            <a:ext cx="2262158" cy="1654690"/>
            <a:chOff x="5912508" y="3843583"/>
            <a:chExt cx="2262158" cy="1654690"/>
          </a:xfrm>
        </p:grpSpPr>
        <p:sp>
          <p:nvSpPr>
            <p:cNvPr id="6" name="TextBox 5"/>
            <p:cNvSpPr txBox="1"/>
            <p:nvPr/>
          </p:nvSpPr>
          <p:spPr>
            <a:xfrm>
              <a:off x="5912508" y="3843583"/>
              <a:ext cx="2262158" cy="923330"/>
            </a:xfrm>
            <a:prstGeom prst="rect">
              <a:avLst/>
            </a:prstGeom>
            <a:noFill/>
          </p:spPr>
          <p:txBody>
            <a:bodyPr wrap="none" rtlCol="0">
              <a:spAutoFit/>
            </a:bodyPr>
            <a:lstStyle/>
            <a:p>
              <a:r>
                <a:rPr lang="ko-KR" altLang="en-US" sz="5400" dirty="0">
                  <a:ln>
                    <a:solidFill>
                      <a:schemeClr val="bg1">
                        <a:alpha val="20000"/>
                      </a:schemeClr>
                    </a:solidFill>
                  </a:ln>
                  <a:solidFill>
                    <a:schemeClr val="bg1"/>
                  </a:solidFill>
                  <a:latin typeface="KoPub돋움체 Bold" panose="00000800000000000000" pitchFamily="2" charset="-127"/>
                  <a:ea typeface="KoPub돋움체 Bold" panose="00000800000000000000" pitchFamily="2" charset="-127"/>
                </a:rPr>
                <a:t>마무리</a:t>
              </a:r>
            </a:p>
          </p:txBody>
        </p:sp>
        <p:sp>
          <p:nvSpPr>
            <p:cNvPr id="7" name="TextBox 6"/>
            <p:cNvSpPr txBox="1"/>
            <p:nvPr/>
          </p:nvSpPr>
          <p:spPr>
            <a:xfrm>
              <a:off x="5912508" y="5098163"/>
              <a:ext cx="1210588" cy="400110"/>
            </a:xfrm>
            <a:prstGeom prst="rect">
              <a:avLst/>
            </a:prstGeom>
            <a:noFill/>
          </p:spPr>
          <p:txBody>
            <a:bodyPr wrap="none" rtlCol="0">
              <a:spAutoFit/>
            </a:bodyPr>
            <a:lstStyle/>
            <a:p>
              <a:r>
                <a:rPr lang="ko-KR" altLang="en-US" sz="2000" dirty="0">
                  <a:ln>
                    <a:solidFill>
                      <a:schemeClr val="bg1">
                        <a:alpha val="20000"/>
                      </a:schemeClr>
                    </a:solidFill>
                  </a:ln>
                  <a:solidFill>
                    <a:schemeClr val="bg1"/>
                  </a:solidFill>
                  <a:latin typeface="KoPub돋움체 Light" panose="00000300000000000000" pitchFamily="2" charset="-127"/>
                  <a:ea typeface="KoPub돋움체 Light" panose="00000300000000000000" pitchFamily="2" charset="-127"/>
                </a:rPr>
                <a:t>질문사항</a:t>
              </a:r>
            </a:p>
          </p:txBody>
        </p:sp>
      </p:grpSp>
      <p:grpSp>
        <p:nvGrpSpPr>
          <p:cNvPr id="3" name="그룹 2"/>
          <p:cNvGrpSpPr/>
          <p:nvPr/>
        </p:nvGrpSpPr>
        <p:grpSpPr>
          <a:xfrm>
            <a:off x="2504" y="1050511"/>
            <a:ext cx="3465953" cy="1862048"/>
            <a:chOff x="8841098" y="1050511"/>
            <a:chExt cx="3465953" cy="1862048"/>
          </a:xfrm>
        </p:grpSpPr>
        <p:sp>
          <p:nvSpPr>
            <p:cNvPr id="10" name="TextBox 9"/>
            <p:cNvSpPr txBox="1"/>
            <p:nvPr/>
          </p:nvSpPr>
          <p:spPr>
            <a:xfrm>
              <a:off x="10496939" y="1050511"/>
              <a:ext cx="1810112" cy="1862048"/>
            </a:xfrm>
            <a:prstGeom prst="rect">
              <a:avLst/>
            </a:prstGeom>
            <a:noFill/>
          </p:spPr>
          <p:txBody>
            <a:bodyPr wrap="none" rtlCol="0">
              <a:spAutoFit/>
            </a:bodyPr>
            <a:lstStyle/>
            <a:p>
              <a:pPr algn="r"/>
              <a:r>
                <a:rPr lang="en-US" altLang="ko-KR" sz="11500" dirty="0">
                  <a:ln>
                    <a:solidFill>
                      <a:schemeClr val="bg1">
                        <a:alpha val="20000"/>
                      </a:schemeClr>
                    </a:solidFill>
                  </a:ln>
                  <a:solidFill>
                    <a:schemeClr val="bg1"/>
                  </a:solidFill>
                  <a:latin typeface="KoPub돋움체 Bold" panose="00000800000000000000" pitchFamily="2" charset="-127"/>
                  <a:ea typeface="KoPub돋움체 Bold" panose="00000800000000000000" pitchFamily="2" charset="-127"/>
                </a:rPr>
                <a:t>04</a:t>
              </a:r>
              <a:endParaRPr lang="ko-KR" altLang="en-US" sz="11500" dirty="0">
                <a:ln>
                  <a:solidFill>
                    <a:schemeClr val="bg1">
                      <a:alpha val="20000"/>
                    </a:schemeClr>
                  </a:solidFill>
                </a:ln>
                <a:solidFill>
                  <a:schemeClr val="bg1"/>
                </a:solidFill>
                <a:latin typeface="KoPub돋움체 Bold" panose="00000800000000000000" pitchFamily="2" charset="-127"/>
                <a:ea typeface="KoPub돋움체 Bold" panose="00000800000000000000" pitchFamily="2" charset="-127"/>
              </a:endParaRPr>
            </a:p>
          </p:txBody>
        </p:sp>
        <p:cxnSp>
          <p:nvCxnSpPr>
            <p:cNvPr id="11" name="직선 연결선 10"/>
            <p:cNvCxnSpPr/>
            <p:nvPr/>
          </p:nvCxnSpPr>
          <p:spPr>
            <a:xfrm>
              <a:off x="8841098" y="1981535"/>
              <a:ext cx="152209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745229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직선 연결선 9"/>
          <p:cNvCxnSpPr/>
          <p:nvPr/>
        </p:nvCxnSpPr>
        <p:spPr>
          <a:xfrm>
            <a:off x="8947052" y="1589649"/>
            <a:ext cx="3244948" cy="0"/>
          </a:xfrm>
          <a:prstGeom prst="line">
            <a:avLst/>
          </a:prstGeom>
          <a:ln w="28575">
            <a:solidFill>
              <a:srgbClr val="4C4747"/>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590476" y="2274838"/>
            <a:ext cx="4996882" cy="3631763"/>
          </a:xfrm>
          <a:prstGeom prst="rect">
            <a:avLst/>
          </a:prstGeom>
          <a:noFill/>
        </p:spPr>
        <p:txBody>
          <a:bodyPr wrap="none" rtlCol="0">
            <a:spAutoFit/>
          </a:bodyPr>
          <a:lstStyle/>
          <a:p>
            <a:pPr algn="r"/>
            <a:r>
              <a:rPr lang="en-US" altLang="ko-KR" sz="11500">
                <a:ln>
                  <a:solidFill>
                    <a:srgbClr val="FE9E7E">
                      <a:alpha val="20000"/>
                    </a:srgbClr>
                  </a:solidFill>
                </a:ln>
                <a:solidFill>
                  <a:srgbClr val="FE9E7E"/>
                </a:solidFill>
                <a:latin typeface="KoPub돋움체 Bold" panose="00000800000000000000" pitchFamily="2" charset="-127"/>
                <a:ea typeface="KoPub돋움체 Bold" panose="00000800000000000000" pitchFamily="2" charset="-127"/>
              </a:rPr>
              <a:t>THANK</a:t>
            </a:r>
          </a:p>
          <a:p>
            <a:pPr algn="r"/>
            <a:r>
              <a:rPr lang="en-US" altLang="ko-KR" sz="11500">
                <a:ln>
                  <a:solidFill>
                    <a:srgbClr val="4C4747">
                      <a:alpha val="20000"/>
                    </a:srgbClr>
                  </a:solidFill>
                </a:ln>
                <a:solidFill>
                  <a:srgbClr val="4C4747"/>
                </a:solidFill>
                <a:latin typeface="KoPub돋움체 Bold" panose="00000800000000000000" pitchFamily="2" charset="-127"/>
                <a:ea typeface="KoPub돋움체 Bold" panose="00000800000000000000" pitchFamily="2" charset="-127"/>
              </a:rPr>
              <a:t>YOU</a:t>
            </a:r>
            <a:endParaRPr lang="ko-KR" altLang="en-US" sz="11500">
              <a:ln>
                <a:solidFill>
                  <a:srgbClr val="4C4747">
                    <a:alpha val="20000"/>
                  </a:srgbClr>
                </a:solidFill>
              </a:ln>
              <a:solidFill>
                <a:srgbClr val="4C4747"/>
              </a:solidFill>
              <a:latin typeface="KoPub돋움체 Bold" panose="00000800000000000000" pitchFamily="2" charset="-127"/>
              <a:ea typeface="KoPub돋움체 Bold" panose="00000800000000000000" pitchFamily="2" charset="-127"/>
            </a:endParaRPr>
          </a:p>
        </p:txBody>
      </p:sp>
      <p:graphicFrame>
        <p:nvGraphicFramePr>
          <p:cNvPr id="17" name="표 16"/>
          <p:cNvGraphicFramePr>
            <a:graphicFrameLocks noGrp="1"/>
          </p:cNvGraphicFramePr>
          <p:nvPr>
            <p:extLst>
              <p:ext uri="{D42A27DB-BD31-4B8C-83A1-F6EECF244321}">
                <p14:modId xmlns:p14="http://schemas.microsoft.com/office/powerpoint/2010/main" val="1882748107"/>
              </p:ext>
            </p:extLst>
          </p:nvPr>
        </p:nvGraphicFramePr>
        <p:xfrm>
          <a:off x="779975" y="5122854"/>
          <a:ext cx="4396935" cy="304800"/>
        </p:xfrm>
        <a:graphic>
          <a:graphicData uri="http://schemas.openxmlformats.org/drawingml/2006/table">
            <a:tbl>
              <a:tblPr firstRow="1" bandRow="1">
                <a:tableStyleId>{5C22544A-7EE6-4342-B048-85BDC9FD1C3A}</a:tableStyleId>
              </a:tblPr>
              <a:tblGrid>
                <a:gridCol w="628762">
                  <a:extLst>
                    <a:ext uri="{9D8B030D-6E8A-4147-A177-3AD203B41FA5}">
                      <a16:colId xmlns:a16="http://schemas.microsoft.com/office/drawing/2014/main" val="56462378"/>
                    </a:ext>
                  </a:extLst>
                </a:gridCol>
                <a:gridCol w="3768173">
                  <a:extLst>
                    <a:ext uri="{9D8B030D-6E8A-4147-A177-3AD203B41FA5}">
                      <a16:colId xmlns:a16="http://schemas.microsoft.com/office/drawing/2014/main" val="3468396150"/>
                    </a:ext>
                  </a:extLst>
                </a:gridCol>
              </a:tblGrid>
              <a:tr h="299373">
                <a:tc>
                  <a:txBody>
                    <a:bodyPr/>
                    <a:lstStyle/>
                    <a:p>
                      <a:pPr latinLnBrk="1"/>
                      <a:r>
                        <a:rPr lang="ko-KR" altLang="en-US" sz="1400" b="0" dirty="0">
                          <a:ln>
                            <a:solidFill>
                              <a:srgbClr val="4C4747">
                                <a:alpha val="20000"/>
                              </a:srgbClr>
                            </a:solidFill>
                          </a:ln>
                          <a:solidFill>
                            <a:srgbClr val="4C4747"/>
                          </a:solidFill>
                          <a:latin typeface="KoPub돋움체 Bold" panose="00000800000000000000" pitchFamily="2" charset="-127"/>
                          <a:ea typeface="KoPub돋움체 Bold" panose="00000800000000000000" pitchFamily="2" charset="-127"/>
                        </a:rPr>
                        <a:t>일시</a:t>
                      </a:r>
                    </a:p>
                  </a:txBody>
                  <a:tcPr>
                    <a:noFill/>
                  </a:tcPr>
                </a:tc>
                <a:tc>
                  <a:txBody>
                    <a:bodyPr/>
                    <a:lstStyle/>
                    <a:p>
                      <a:pPr latinLnBrk="1"/>
                      <a:r>
                        <a:rPr lang="en-US" altLang="ko-KR" sz="1400" b="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rPr>
                        <a:t>2022</a:t>
                      </a:r>
                      <a:r>
                        <a:rPr lang="ko-KR" altLang="en-US" sz="1400" b="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rPr>
                        <a:t>년</a:t>
                      </a:r>
                      <a:r>
                        <a:rPr lang="ko-KR" altLang="en-US" sz="1400" b="0" baseline="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rPr>
                        <a:t> </a:t>
                      </a:r>
                      <a:r>
                        <a:rPr lang="en-US" altLang="ko-KR" sz="1400" b="0" baseline="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rPr>
                        <a:t>3</a:t>
                      </a:r>
                      <a:r>
                        <a:rPr lang="ko-KR" altLang="en-US" sz="1400" b="0" baseline="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rPr>
                        <a:t>월 </a:t>
                      </a:r>
                      <a:r>
                        <a:rPr lang="en-US" altLang="ko-KR" sz="1400" b="0" baseline="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rPr>
                        <a:t>11</a:t>
                      </a:r>
                      <a:r>
                        <a:rPr lang="ko-KR" altLang="en-US" sz="1400" b="0" baseline="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rPr>
                        <a:t>일</a:t>
                      </a:r>
                      <a:endParaRPr lang="ko-KR" altLang="en-US" sz="1400" b="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endParaRPr>
                    </a:p>
                  </a:txBody>
                  <a:tcPr>
                    <a:noFill/>
                  </a:tcPr>
                </a:tc>
                <a:extLst>
                  <a:ext uri="{0D108BD9-81ED-4DB2-BD59-A6C34878D82A}">
                    <a16:rowId xmlns:a16="http://schemas.microsoft.com/office/drawing/2014/main" val="528225652"/>
                  </a:ext>
                </a:extLst>
              </a:tr>
            </a:tbl>
          </a:graphicData>
        </a:graphic>
      </p:graphicFrame>
      <p:cxnSp>
        <p:nvCxnSpPr>
          <p:cNvPr id="22" name="직선 연결선 21"/>
          <p:cNvCxnSpPr/>
          <p:nvPr/>
        </p:nvCxnSpPr>
        <p:spPr>
          <a:xfrm>
            <a:off x="0" y="5258971"/>
            <a:ext cx="583809" cy="0"/>
          </a:xfrm>
          <a:prstGeom prst="line">
            <a:avLst/>
          </a:prstGeom>
          <a:ln w="28575">
            <a:solidFill>
              <a:srgbClr val="4C4747"/>
            </a:solidFill>
          </a:ln>
        </p:spPr>
        <p:style>
          <a:lnRef idx="1">
            <a:schemeClr val="accent1"/>
          </a:lnRef>
          <a:fillRef idx="0">
            <a:schemeClr val="accent1"/>
          </a:fillRef>
          <a:effectRef idx="0">
            <a:schemeClr val="accent1"/>
          </a:effectRef>
          <a:fontRef idx="minor">
            <a:schemeClr val="tx1"/>
          </a:fontRef>
        </p:style>
      </p:cxnSp>
      <p:grpSp>
        <p:nvGrpSpPr>
          <p:cNvPr id="11" name="그룹 10"/>
          <p:cNvGrpSpPr/>
          <p:nvPr/>
        </p:nvGrpSpPr>
        <p:grpSpPr>
          <a:xfrm>
            <a:off x="1041009" y="970671"/>
            <a:ext cx="3212513" cy="3341753"/>
            <a:chOff x="1041009" y="970671"/>
            <a:chExt cx="3212513" cy="3341753"/>
          </a:xfrm>
        </p:grpSpPr>
        <p:sp>
          <p:nvSpPr>
            <p:cNvPr id="13" name="타원 12"/>
            <p:cNvSpPr/>
            <p:nvPr/>
          </p:nvSpPr>
          <p:spPr>
            <a:xfrm>
              <a:off x="1041009" y="970671"/>
              <a:ext cx="1448973" cy="1448973"/>
            </a:xfrm>
            <a:prstGeom prst="ellipse">
              <a:avLst/>
            </a:prstGeom>
            <a:solidFill>
              <a:srgbClr val="C8E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타원 14"/>
            <p:cNvSpPr/>
            <p:nvPr/>
          </p:nvSpPr>
          <p:spPr>
            <a:xfrm>
              <a:off x="1323533" y="1382435"/>
              <a:ext cx="2929989" cy="2929989"/>
            </a:xfrm>
            <a:prstGeom prst="ellipse">
              <a:avLst/>
            </a:prstGeom>
            <a:solidFill>
              <a:srgbClr val="FE9E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377220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540244" y="1473703"/>
            <a:ext cx="4129657" cy="1015663"/>
          </a:xfrm>
          <a:prstGeom prst="rect">
            <a:avLst/>
          </a:prstGeom>
          <a:noFill/>
        </p:spPr>
        <p:txBody>
          <a:bodyPr wrap="none" rtlCol="0">
            <a:spAutoFit/>
          </a:bodyPr>
          <a:lstStyle/>
          <a:p>
            <a:r>
              <a:rPr lang="en-US" altLang="ko-KR" sz="6000">
                <a:ln>
                  <a:solidFill>
                    <a:srgbClr val="FE9E7E">
                      <a:alpha val="20000"/>
                    </a:srgbClr>
                  </a:solidFill>
                </a:ln>
                <a:solidFill>
                  <a:srgbClr val="FE9E7E"/>
                </a:solidFill>
                <a:latin typeface="KoPub돋움체 Bold" panose="00000800000000000000" pitchFamily="2" charset="-127"/>
                <a:ea typeface="KoPub돋움체 Bold" panose="00000800000000000000" pitchFamily="2" charset="-127"/>
              </a:rPr>
              <a:t>CONTENTS</a:t>
            </a:r>
            <a:endParaRPr lang="ko-KR" altLang="en-US" sz="6000">
              <a:ln>
                <a:solidFill>
                  <a:srgbClr val="FE9E7E">
                    <a:alpha val="20000"/>
                  </a:srgbClr>
                </a:solidFill>
              </a:ln>
              <a:solidFill>
                <a:srgbClr val="FE9E7E"/>
              </a:solidFill>
              <a:latin typeface="KoPub돋움체 Bold" panose="00000800000000000000" pitchFamily="2" charset="-127"/>
              <a:ea typeface="KoPub돋움체 Bold" panose="00000800000000000000" pitchFamily="2" charset="-127"/>
            </a:endParaRPr>
          </a:p>
        </p:txBody>
      </p:sp>
      <p:cxnSp>
        <p:nvCxnSpPr>
          <p:cNvPr id="5" name="직선 연결선 4"/>
          <p:cNvCxnSpPr/>
          <p:nvPr/>
        </p:nvCxnSpPr>
        <p:spPr>
          <a:xfrm>
            <a:off x="10669901" y="1981535"/>
            <a:ext cx="1522099" cy="0"/>
          </a:xfrm>
          <a:prstGeom prst="line">
            <a:avLst/>
          </a:prstGeom>
          <a:ln w="28575">
            <a:solidFill>
              <a:srgbClr val="4C4747"/>
            </a:solidFill>
          </a:ln>
        </p:spPr>
        <p:style>
          <a:lnRef idx="1">
            <a:schemeClr val="accent1"/>
          </a:lnRef>
          <a:fillRef idx="0">
            <a:schemeClr val="accent1"/>
          </a:fillRef>
          <a:effectRef idx="0">
            <a:schemeClr val="accent1"/>
          </a:effectRef>
          <a:fontRef idx="minor">
            <a:schemeClr val="tx1"/>
          </a:fontRef>
        </p:style>
      </p:cxnSp>
      <p:grpSp>
        <p:nvGrpSpPr>
          <p:cNvPr id="8" name="그룹 7"/>
          <p:cNvGrpSpPr/>
          <p:nvPr/>
        </p:nvGrpSpPr>
        <p:grpSpPr>
          <a:xfrm>
            <a:off x="-492369" y="-520504"/>
            <a:ext cx="13344156" cy="8128782"/>
            <a:chOff x="-492369" y="-520504"/>
            <a:chExt cx="13344156" cy="8128782"/>
          </a:xfrm>
          <a:solidFill>
            <a:srgbClr val="C8E4E5">
              <a:alpha val="60000"/>
            </a:srgbClr>
          </a:solidFill>
        </p:grpSpPr>
        <p:sp>
          <p:nvSpPr>
            <p:cNvPr id="6" name="타원 5"/>
            <p:cNvSpPr/>
            <p:nvPr/>
          </p:nvSpPr>
          <p:spPr>
            <a:xfrm>
              <a:off x="-492369" y="-520504"/>
              <a:ext cx="2841674" cy="28416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타원 6"/>
            <p:cNvSpPr/>
            <p:nvPr/>
          </p:nvSpPr>
          <p:spPr>
            <a:xfrm>
              <a:off x="10010113" y="4766604"/>
              <a:ext cx="2841674" cy="28416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7" name="그룹 16"/>
          <p:cNvGrpSpPr/>
          <p:nvPr/>
        </p:nvGrpSpPr>
        <p:grpSpPr>
          <a:xfrm>
            <a:off x="1012875" y="3615397"/>
            <a:ext cx="2760292" cy="938719"/>
            <a:chOff x="1012875" y="3615397"/>
            <a:chExt cx="2760292" cy="938719"/>
          </a:xfrm>
        </p:grpSpPr>
        <p:sp>
          <p:nvSpPr>
            <p:cNvPr id="12" name="TextBox 11"/>
            <p:cNvSpPr txBox="1"/>
            <p:nvPr/>
          </p:nvSpPr>
          <p:spPr>
            <a:xfrm>
              <a:off x="1012875" y="3615397"/>
              <a:ext cx="963725" cy="923330"/>
            </a:xfrm>
            <a:prstGeom prst="rect">
              <a:avLst/>
            </a:prstGeom>
            <a:noFill/>
          </p:spPr>
          <p:txBody>
            <a:bodyPr wrap="none" rtlCol="0">
              <a:spAutoFit/>
            </a:bodyPr>
            <a:lstStyle/>
            <a:p>
              <a:r>
                <a:rPr lang="en-US" altLang="ko-KR" sz="5400">
                  <a:ln>
                    <a:solidFill>
                      <a:srgbClr val="FE9E7E">
                        <a:alpha val="20000"/>
                      </a:srgbClr>
                    </a:solidFill>
                  </a:ln>
                  <a:solidFill>
                    <a:srgbClr val="FE9E7E"/>
                  </a:solidFill>
                  <a:latin typeface="KoPub돋움체 Bold" panose="00000800000000000000" pitchFamily="2" charset="-127"/>
                  <a:ea typeface="KoPub돋움체 Bold" panose="00000800000000000000" pitchFamily="2" charset="-127"/>
                </a:rPr>
                <a:t>01</a:t>
              </a:r>
              <a:endParaRPr lang="ko-KR" altLang="en-US" sz="5400">
                <a:ln>
                  <a:solidFill>
                    <a:srgbClr val="FE9E7E">
                      <a:alpha val="20000"/>
                    </a:srgbClr>
                  </a:solidFill>
                </a:ln>
                <a:solidFill>
                  <a:srgbClr val="FE9E7E"/>
                </a:solidFill>
                <a:latin typeface="KoPub돋움체 Bold" panose="00000800000000000000" pitchFamily="2" charset="-127"/>
                <a:ea typeface="KoPub돋움체 Bold" panose="00000800000000000000" pitchFamily="2" charset="-127"/>
              </a:endParaRPr>
            </a:p>
          </p:txBody>
        </p:sp>
        <p:sp>
          <p:nvSpPr>
            <p:cNvPr id="14" name="TextBox 13"/>
            <p:cNvSpPr txBox="1"/>
            <p:nvPr/>
          </p:nvSpPr>
          <p:spPr>
            <a:xfrm>
              <a:off x="1976599" y="3877007"/>
              <a:ext cx="697627" cy="400110"/>
            </a:xfrm>
            <a:prstGeom prst="rect">
              <a:avLst/>
            </a:prstGeom>
            <a:noFill/>
          </p:spPr>
          <p:txBody>
            <a:bodyPr wrap="none" rtlCol="0">
              <a:spAutoFit/>
            </a:bodyPr>
            <a:lstStyle/>
            <a:p>
              <a:r>
                <a:rPr lang="ko-KR" altLang="en-US" sz="2000" dirty="0">
                  <a:ln>
                    <a:solidFill>
                      <a:srgbClr val="4C4747">
                        <a:alpha val="20000"/>
                      </a:srgbClr>
                    </a:solidFill>
                  </a:ln>
                  <a:solidFill>
                    <a:srgbClr val="4C4747"/>
                  </a:solidFill>
                  <a:latin typeface="KoPub돋움체 Bold" panose="00000800000000000000" pitchFamily="2" charset="-127"/>
                  <a:ea typeface="KoPub돋움체 Bold" panose="00000800000000000000" pitchFamily="2" charset="-127"/>
                </a:rPr>
                <a:t>정의</a:t>
              </a:r>
            </a:p>
          </p:txBody>
        </p:sp>
        <p:sp>
          <p:nvSpPr>
            <p:cNvPr id="15" name="TextBox 14"/>
            <p:cNvSpPr txBox="1"/>
            <p:nvPr/>
          </p:nvSpPr>
          <p:spPr>
            <a:xfrm>
              <a:off x="2004734" y="4277117"/>
              <a:ext cx="1768433" cy="276999"/>
            </a:xfrm>
            <a:prstGeom prst="rect">
              <a:avLst/>
            </a:prstGeom>
            <a:noFill/>
          </p:spPr>
          <p:txBody>
            <a:bodyPr wrap="none" rtlCol="0">
              <a:spAutoFit/>
            </a:bodyPr>
            <a:lstStyle/>
            <a:p>
              <a:pPr marL="171450" indent="-171450">
                <a:buFont typeface="Arial" panose="020B0604020202020204" pitchFamily="34" charset="0"/>
                <a:buChar char="•"/>
              </a:pPr>
              <a:r>
                <a:rPr lang="ko-KR" altLang="en-US" sz="120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rPr>
                <a:t>디지털 영상 </a:t>
              </a:r>
              <a:r>
                <a:rPr lang="ko-KR" altLang="en-US" sz="1200" dirty="0" err="1">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rPr>
                <a:t>처리란</a:t>
              </a:r>
              <a:r>
                <a:rPr lang="en-US" altLang="ko-KR" sz="120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rPr>
                <a:t>?</a:t>
              </a:r>
            </a:p>
          </p:txBody>
        </p:sp>
      </p:grpSp>
      <p:grpSp>
        <p:nvGrpSpPr>
          <p:cNvPr id="19" name="그룹 18"/>
          <p:cNvGrpSpPr/>
          <p:nvPr/>
        </p:nvGrpSpPr>
        <p:grpSpPr>
          <a:xfrm>
            <a:off x="1012875" y="5077336"/>
            <a:ext cx="3982499" cy="1123385"/>
            <a:chOff x="1012875" y="3615397"/>
            <a:chExt cx="3982499" cy="1123385"/>
          </a:xfrm>
        </p:grpSpPr>
        <p:sp>
          <p:nvSpPr>
            <p:cNvPr id="20" name="TextBox 19"/>
            <p:cNvSpPr txBox="1"/>
            <p:nvPr/>
          </p:nvSpPr>
          <p:spPr>
            <a:xfrm>
              <a:off x="1012875" y="3615397"/>
              <a:ext cx="963725" cy="923330"/>
            </a:xfrm>
            <a:prstGeom prst="rect">
              <a:avLst/>
            </a:prstGeom>
            <a:noFill/>
          </p:spPr>
          <p:txBody>
            <a:bodyPr wrap="none" rtlCol="0">
              <a:spAutoFit/>
            </a:bodyPr>
            <a:lstStyle/>
            <a:p>
              <a:r>
                <a:rPr lang="en-US" altLang="ko-KR" sz="5400">
                  <a:ln>
                    <a:solidFill>
                      <a:srgbClr val="4C4747">
                        <a:alpha val="20000"/>
                      </a:srgbClr>
                    </a:solidFill>
                  </a:ln>
                  <a:solidFill>
                    <a:srgbClr val="4C4747"/>
                  </a:solidFill>
                  <a:latin typeface="KoPub돋움체 Bold" panose="00000800000000000000" pitchFamily="2" charset="-127"/>
                  <a:ea typeface="KoPub돋움체 Bold" panose="00000800000000000000" pitchFamily="2" charset="-127"/>
                </a:rPr>
                <a:t>03</a:t>
              </a:r>
              <a:endParaRPr lang="ko-KR" altLang="en-US" sz="5400">
                <a:ln>
                  <a:solidFill>
                    <a:srgbClr val="4C4747">
                      <a:alpha val="20000"/>
                    </a:srgbClr>
                  </a:solidFill>
                </a:ln>
                <a:solidFill>
                  <a:srgbClr val="4C4747"/>
                </a:solidFill>
                <a:latin typeface="KoPub돋움체 Bold" panose="00000800000000000000" pitchFamily="2" charset="-127"/>
                <a:ea typeface="KoPub돋움체 Bold" panose="00000800000000000000" pitchFamily="2" charset="-127"/>
              </a:endParaRPr>
            </a:p>
          </p:txBody>
        </p:sp>
        <p:sp>
          <p:nvSpPr>
            <p:cNvPr id="21" name="TextBox 20"/>
            <p:cNvSpPr txBox="1"/>
            <p:nvPr/>
          </p:nvSpPr>
          <p:spPr>
            <a:xfrm>
              <a:off x="1976599" y="3877007"/>
              <a:ext cx="3018775" cy="400110"/>
            </a:xfrm>
            <a:prstGeom prst="rect">
              <a:avLst/>
            </a:prstGeom>
            <a:noFill/>
          </p:spPr>
          <p:txBody>
            <a:bodyPr wrap="none" rtlCol="0">
              <a:spAutoFit/>
            </a:bodyPr>
            <a:lstStyle/>
            <a:p>
              <a:r>
                <a:rPr lang="ko-KR" altLang="en-US" sz="2000" dirty="0">
                  <a:ln>
                    <a:solidFill>
                      <a:srgbClr val="4C4747">
                        <a:alpha val="20000"/>
                      </a:srgbClr>
                    </a:solidFill>
                  </a:ln>
                  <a:solidFill>
                    <a:srgbClr val="4C4747"/>
                  </a:solidFill>
                  <a:latin typeface="KoPub돋움체 Bold" panose="00000800000000000000" pitchFamily="2" charset="-127"/>
                  <a:ea typeface="KoPub돋움체 Bold" panose="00000800000000000000" pitchFamily="2" charset="-127"/>
                </a:rPr>
                <a:t>단계 및 시스템 구성요소</a:t>
              </a:r>
            </a:p>
          </p:txBody>
        </p:sp>
        <p:sp>
          <p:nvSpPr>
            <p:cNvPr id="22" name="TextBox 21"/>
            <p:cNvSpPr txBox="1"/>
            <p:nvPr/>
          </p:nvSpPr>
          <p:spPr>
            <a:xfrm>
              <a:off x="2004734" y="4277117"/>
              <a:ext cx="2422458" cy="461665"/>
            </a:xfrm>
            <a:prstGeom prst="rect">
              <a:avLst/>
            </a:prstGeom>
            <a:noFill/>
          </p:spPr>
          <p:txBody>
            <a:bodyPr wrap="none" rtlCol="0">
              <a:spAutoFit/>
            </a:bodyPr>
            <a:lstStyle/>
            <a:p>
              <a:pPr marL="171450" indent="-171450">
                <a:buFont typeface="Arial" panose="020B0604020202020204" pitchFamily="34" charset="0"/>
                <a:buChar char="•"/>
              </a:pPr>
              <a:r>
                <a:rPr lang="ko-KR" altLang="en-US" sz="120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rPr>
                <a:t>디지털 영상 처리의 기본 단계</a:t>
              </a:r>
              <a:endParaRPr lang="en-US" altLang="ko-KR" sz="120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endParaRPr>
            </a:p>
            <a:p>
              <a:pPr marL="171450" indent="-171450">
                <a:buFont typeface="Arial" panose="020B0604020202020204" pitchFamily="34" charset="0"/>
                <a:buChar char="•"/>
              </a:pPr>
              <a:r>
                <a:rPr lang="ko-KR" altLang="en-US" sz="120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rPr>
                <a:t>영상 처리 시스템의 구성요소</a:t>
              </a:r>
            </a:p>
          </p:txBody>
        </p:sp>
      </p:grpSp>
      <p:grpSp>
        <p:nvGrpSpPr>
          <p:cNvPr id="24" name="그룹 23"/>
          <p:cNvGrpSpPr/>
          <p:nvPr/>
        </p:nvGrpSpPr>
        <p:grpSpPr>
          <a:xfrm>
            <a:off x="5241830" y="3615397"/>
            <a:ext cx="3622707" cy="938719"/>
            <a:chOff x="1012875" y="3615397"/>
            <a:chExt cx="3622707" cy="938719"/>
          </a:xfrm>
        </p:grpSpPr>
        <p:sp>
          <p:nvSpPr>
            <p:cNvPr id="25" name="TextBox 24"/>
            <p:cNvSpPr txBox="1"/>
            <p:nvPr/>
          </p:nvSpPr>
          <p:spPr>
            <a:xfrm>
              <a:off x="1012875" y="3615397"/>
              <a:ext cx="963725" cy="923330"/>
            </a:xfrm>
            <a:prstGeom prst="rect">
              <a:avLst/>
            </a:prstGeom>
            <a:noFill/>
          </p:spPr>
          <p:txBody>
            <a:bodyPr wrap="none" rtlCol="0">
              <a:spAutoFit/>
            </a:bodyPr>
            <a:lstStyle/>
            <a:p>
              <a:r>
                <a:rPr lang="en-US" altLang="ko-KR" sz="5400">
                  <a:ln>
                    <a:solidFill>
                      <a:srgbClr val="4C4747">
                        <a:alpha val="20000"/>
                      </a:srgbClr>
                    </a:solidFill>
                  </a:ln>
                  <a:solidFill>
                    <a:srgbClr val="4C4747"/>
                  </a:solidFill>
                  <a:latin typeface="KoPub돋움체 Bold" panose="00000800000000000000" pitchFamily="2" charset="-127"/>
                  <a:ea typeface="KoPub돋움체 Bold" panose="00000800000000000000" pitchFamily="2" charset="-127"/>
                </a:rPr>
                <a:t>02</a:t>
              </a:r>
              <a:endParaRPr lang="ko-KR" altLang="en-US" sz="5400">
                <a:ln>
                  <a:solidFill>
                    <a:srgbClr val="4C4747">
                      <a:alpha val="20000"/>
                    </a:srgbClr>
                  </a:solidFill>
                </a:ln>
                <a:solidFill>
                  <a:srgbClr val="4C4747"/>
                </a:solidFill>
                <a:latin typeface="KoPub돋움체 Bold" panose="00000800000000000000" pitchFamily="2" charset="-127"/>
                <a:ea typeface="KoPub돋움체 Bold" panose="00000800000000000000" pitchFamily="2" charset="-127"/>
              </a:endParaRPr>
            </a:p>
          </p:txBody>
        </p:sp>
        <p:sp>
          <p:nvSpPr>
            <p:cNvPr id="26" name="TextBox 25"/>
            <p:cNvSpPr txBox="1"/>
            <p:nvPr/>
          </p:nvSpPr>
          <p:spPr>
            <a:xfrm>
              <a:off x="1976599" y="3877007"/>
              <a:ext cx="2505814" cy="400110"/>
            </a:xfrm>
            <a:prstGeom prst="rect">
              <a:avLst/>
            </a:prstGeom>
            <a:noFill/>
          </p:spPr>
          <p:txBody>
            <a:bodyPr wrap="none" rtlCol="0">
              <a:spAutoFit/>
            </a:bodyPr>
            <a:lstStyle/>
            <a:p>
              <a:r>
                <a:rPr lang="ko-KR" altLang="en-US" sz="2000" dirty="0">
                  <a:ln>
                    <a:solidFill>
                      <a:srgbClr val="4C4747">
                        <a:alpha val="20000"/>
                      </a:srgbClr>
                    </a:solidFill>
                  </a:ln>
                  <a:solidFill>
                    <a:srgbClr val="4C4747"/>
                  </a:solidFill>
                  <a:latin typeface="KoPub돋움체 Bold" panose="00000800000000000000" pitchFamily="2" charset="-127"/>
                  <a:ea typeface="KoPub돋움체 Bold" panose="00000800000000000000" pitchFamily="2" charset="-127"/>
                </a:rPr>
                <a:t>영상 처리 사용 분야</a:t>
              </a:r>
            </a:p>
          </p:txBody>
        </p:sp>
        <p:sp>
          <p:nvSpPr>
            <p:cNvPr id="27" name="TextBox 26"/>
            <p:cNvSpPr txBox="1"/>
            <p:nvPr/>
          </p:nvSpPr>
          <p:spPr>
            <a:xfrm>
              <a:off x="2004734" y="4277117"/>
              <a:ext cx="2630848" cy="276999"/>
            </a:xfrm>
            <a:prstGeom prst="rect">
              <a:avLst/>
            </a:prstGeom>
            <a:noFill/>
          </p:spPr>
          <p:txBody>
            <a:bodyPr wrap="none" rtlCol="0">
              <a:spAutoFit/>
            </a:bodyPr>
            <a:lstStyle/>
            <a:p>
              <a:pPr marL="171450" indent="-171450">
                <a:buFont typeface="Arial" panose="020B0604020202020204" pitchFamily="34" charset="0"/>
                <a:buChar char="•"/>
              </a:pPr>
              <a:r>
                <a:rPr lang="ko-KR" altLang="en-US" sz="120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rPr>
                <a:t>디지털 영상 처리 사용 분야의 예</a:t>
              </a:r>
              <a:endParaRPr lang="en-US" altLang="ko-KR" sz="120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endParaRPr>
            </a:p>
          </p:txBody>
        </p:sp>
      </p:grpSp>
      <p:grpSp>
        <p:nvGrpSpPr>
          <p:cNvPr id="29" name="그룹 28"/>
          <p:cNvGrpSpPr/>
          <p:nvPr/>
        </p:nvGrpSpPr>
        <p:grpSpPr>
          <a:xfrm>
            <a:off x="5241830" y="5077336"/>
            <a:ext cx="1917831" cy="938719"/>
            <a:chOff x="1012875" y="3615397"/>
            <a:chExt cx="1917831" cy="938719"/>
          </a:xfrm>
        </p:grpSpPr>
        <p:sp>
          <p:nvSpPr>
            <p:cNvPr id="30" name="TextBox 29"/>
            <p:cNvSpPr txBox="1"/>
            <p:nvPr/>
          </p:nvSpPr>
          <p:spPr>
            <a:xfrm>
              <a:off x="1012875" y="3615397"/>
              <a:ext cx="963725" cy="923330"/>
            </a:xfrm>
            <a:prstGeom prst="rect">
              <a:avLst/>
            </a:prstGeom>
            <a:noFill/>
          </p:spPr>
          <p:txBody>
            <a:bodyPr wrap="none" rtlCol="0">
              <a:spAutoFit/>
            </a:bodyPr>
            <a:lstStyle/>
            <a:p>
              <a:r>
                <a:rPr lang="en-US" altLang="ko-KR" sz="5400">
                  <a:ln>
                    <a:solidFill>
                      <a:srgbClr val="FE9E7E">
                        <a:alpha val="20000"/>
                      </a:srgbClr>
                    </a:solidFill>
                  </a:ln>
                  <a:solidFill>
                    <a:srgbClr val="FE9E7E"/>
                  </a:solidFill>
                  <a:latin typeface="KoPub돋움체 Bold" panose="00000800000000000000" pitchFamily="2" charset="-127"/>
                  <a:ea typeface="KoPub돋움체 Bold" panose="00000800000000000000" pitchFamily="2" charset="-127"/>
                </a:rPr>
                <a:t>04</a:t>
              </a:r>
              <a:endParaRPr lang="ko-KR" altLang="en-US" sz="5400">
                <a:ln>
                  <a:solidFill>
                    <a:srgbClr val="FE9E7E">
                      <a:alpha val="20000"/>
                    </a:srgbClr>
                  </a:solidFill>
                </a:ln>
                <a:solidFill>
                  <a:srgbClr val="FE9E7E"/>
                </a:solidFill>
                <a:latin typeface="KoPub돋움체 Bold" panose="00000800000000000000" pitchFamily="2" charset="-127"/>
                <a:ea typeface="KoPub돋움체 Bold" panose="00000800000000000000" pitchFamily="2" charset="-127"/>
              </a:endParaRPr>
            </a:p>
          </p:txBody>
        </p:sp>
        <p:sp>
          <p:nvSpPr>
            <p:cNvPr id="31" name="TextBox 30"/>
            <p:cNvSpPr txBox="1"/>
            <p:nvPr/>
          </p:nvSpPr>
          <p:spPr>
            <a:xfrm>
              <a:off x="1976599" y="3877007"/>
              <a:ext cx="954107" cy="400110"/>
            </a:xfrm>
            <a:prstGeom prst="rect">
              <a:avLst/>
            </a:prstGeom>
            <a:noFill/>
          </p:spPr>
          <p:txBody>
            <a:bodyPr wrap="none" rtlCol="0">
              <a:spAutoFit/>
            </a:bodyPr>
            <a:lstStyle/>
            <a:p>
              <a:r>
                <a:rPr lang="ko-KR" altLang="en-US" sz="2000" dirty="0">
                  <a:ln>
                    <a:solidFill>
                      <a:srgbClr val="4C4747">
                        <a:alpha val="20000"/>
                      </a:srgbClr>
                    </a:solidFill>
                  </a:ln>
                  <a:solidFill>
                    <a:srgbClr val="4C4747"/>
                  </a:solidFill>
                  <a:latin typeface="KoPub돋움체 Bold" panose="00000800000000000000" pitchFamily="2" charset="-127"/>
                  <a:ea typeface="KoPub돋움체 Bold" panose="00000800000000000000" pitchFamily="2" charset="-127"/>
                </a:rPr>
                <a:t>마무리</a:t>
              </a:r>
            </a:p>
          </p:txBody>
        </p:sp>
        <p:sp>
          <p:nvSpPr>
            <p:cNvPr id="32" name="TextBox 31"/>
            <p:cNvSpPr txBox="1"/>
            <p:nvPr/>
          </p:nvSpPr>
          <p:spPr>
            <a:xfrm>
              <a:off x="2004734" y="4277117"/>
              <a:ext cx="800219" cy="276999"/>
            </a:xfrm>
            <a:prstGeom prst="rect">
              <a:avLst/>
            </a:prstGeom>
            <a:noFill/>
          </p:spPr>
          <p:txBody>
            <a:bodyPr wrap="none" rtlCol="0">
              <a:spAutoFit/>
            </a:bodyPr>
            <a:lstStyle/>
            <a:p>
              <a:r>
                <a:rPr lang="ko-KR" altLang="en-US" sz="120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rPr>
                <a:t>질문사항</a:t>
              </a:r>
            </a:p>
          </p:txBody>
        </p:sp>
      </p:grpSp>
    </p:spTree>
    <p:extLst>
      <p:ext uri="{BB962C8B-B14F-4D97-AF65-F5344CB8AC3E}">
        <p14:creationId xmlns:p14="http://schemas.microsoft.com/office/powerpoint/2010/main" val="3557187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E9E7E"/>
        </a:solidFill>
        <a:effectLst/>
      </p:bgPr>
    </p:bg>
    <p:spTree>
      <p:nvGrpSpPr>
        <p:cNvPr id="1" name=""/>
        <p:cNvGrpSpPr/>
        <p:nvPr/>
      </p:nvGrpSpPr>
      <p:grpSpPr>
        <a:xfrm>
          <a:off x="0" y="0"/>
          <a:ext cx="0" cy="0"/>
          <a:chOff x="0" y="0"/>
          <a:chExt cx="0" cy="0"/>
        </a:xfrm>
      </p:grpSpPr>
      <p:sp>
        <p:nvSpPr>
          <p:cNvPr id="4" name="TextBox 3"/>
          <p:cNvSpPr txBox="1"/>
          <p:nvPr/>
        </p:nvSpPr>
        <p:spPr>
          <a:xfrm>
            <a:off x="8824523" y="1050511"/>
            <a:ext cx="1845378" cy="1862048"/>
          </a:xfrm>
          <a:prstGeom prst="rect">
            <a:avLst/>
          </a:prstGeom>
          <a:noFill/>
        </p:spPr>
        <p:txBody>
          <a:bodyPr wrap="none" rtlCol="0">
            <a:spAutoFit/>
          </a:bodyPr>
          <a:lstStyle/>
          <a:p>
            <a:pPr algn="r"/>
            <a:r>
              <a:rPr lang="en-US" altLang="ko-KR" sz="11500">
                <a:ln>
                  <a:solidFill>
                    <a:schemeClr val="bg1">
                      <a:alpha val="20000"/>
                    </a:schemeClr>
                  </a:solidFill>
                </a:ln>
                <a:solidFill>
                  <a:schemeClr val="bg1"/>
                </a:solidFill>
                <a:latin typeface="KoPub돋움체 Bold" panose="00000800000000000000" pitchFamily="2" charset="-127"/>
                <a:ea typeface="KoPub돋움체 Bold" panose="00000800000000000000" pitchFamily="2" charset="-127"/>
              </a:rPr>
              <a:t>01</a:t>
            </a:r>
            <a:endParaRPr lang="ko-KR" altLang="en-US" sz="11500">
              <a:ln>
                <a:solidFill>
                  <a:schemeClr val="bg1">
                    <a:alpha val="20000"/>
                  </a:schemeClr>
                </a:solidFill>
              </a:ln>
              <a:solidFill>
                <a:schemeClr val="bg1"/>
              </a:solidFill>
              <a:latin typeface="KoPub돋움체 Bold" panose="00000800000000000000" pitchFamily="2" charset="-127"/>
              <a:ea typeface="KoPub돋움체 Bold" panose="00000800000000000000" pitchFamily="2" charset="-127"/>
            </a:endParaRPr>
          </a:p>
        </p:txBody>
      </p:sp>
      <p:cxnSp>
        <p:nvCxnSpPr>
          <p:cNvPr id="5" name="직선 연결선 4"/>
          <p:cNvCxnSpPr/>
          <p:nvPr/>
        </p:nvCxnSpPr>
        <p:spPr>
          <a:xfrm>
            <a:off x="10669901" y="1981535"/>
            <a:ext cx="152209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9" name="그룹 8"/>
          <p:cNvGrpSpPr/>
          <p:nvPr/>
        </p:nvGrpSpPr>
        <p:grpSpPr>
          <a:xfrm>
            <a:off x="7520764" y="3252739"/>
            <a:ext cx="3005952" cy="2121639"/>
            <a:chOff x="8730586" y="3843583"/>
            <a:chExt cx="3005952" cy="2121639"/>
          </a:xfrm>
        </p:grpSpPr>
        <p:sp>
          <p:nvSpPr>
            <p:cNvPr id="6" name="TextBox 5"/>
            <p:cNvSpPr txBox="1"/>
            <p:nvPr/>
          </p:nvSpPr>
          <p:spPr>
            <a:xfrm>
              <a:off x="10166878" y="3843583"/>
              <a:ext cx="1569660" cy="923330"/>
            </a:xfrm>
            <a:prstGeom prst="rect">
              <a:avLst/>
            </a:prstGeom>
            <a:noFill/>
          </p:spPr>
          <p:txBody>
            <a:bodyPr wrap="none" rtlCol="0">
              <a:spAutoFit/>
            </a:bodyPr>
            <a:lstStyle/>
            <a:p>
              <a:pPr algn="r"/>
              <a:r>
                <a:rPr lang="ko-KR" altLang="en-US" sz="5400" dirty="0">
                  <a:ln>
                    <a:solidFill>
                      <a:schemeClr val="bg1">
                        <a:alpha val="20000"/>
                      </a:schemeClr>
                    </a:solidFill>
                  </a:ln>
                  <a:solidFill>
                    <a:schemeClr val="bg1"/>
                  </a:solidFill>
                  <a:latin typeface="KoPub돋움체 Bold" panose="00000800000000000000" pitchFamily="2" charset="-127"/>
                  <a:ea typeface="KoPub돋움체 Bold" panose="00000800000000000000" pitchFamily="2" charset="-127"/>
                </a:rPr>
                <a:t>정의</a:t>
              </a:r>
            </a:p>
          </p:txBody>
        </p:sp>
        <p:sp>
          <p:nvSpPr>
            <p:cNvPr id="7" name="TextBox 6"/>
            <p:cNvSpPr txBox="1"/>
            <p:nvPr/>
          </p:nvSpPr>
          <p:spPr>
            <a:xfrm>
              <a:off x="8730586" y="5041892"/>
              <a:ext cx="3005952" cy="461665"/>
            </a:xfrm>
            <a:prstGeom prst="rect">
              <a:avLst/>
            </a:prstGeom>
            <a:noFill/>
          </p:spPr>
          <p:txBody>
            <a:bodyPr wrap="none" rtlCol="0">
              <a:spAutoFit/>
            </a:bodyPr>
            <a:lstStyle/>
            <a:p>
              <a:pPr algn="r"/>
              <a:r>
                <a:rPr lang="ko-KR" altLang="en-US" sz="2400" dirty="0">
                  <a:ln>
                    <a:solidFill>
                      <a:schemeClr val="bg1">
                        <a:alpha val="20000"/>
                      </a:schemeClr>
                    </a:solidFill>
                  </a:ln>
                  <a:solidFill>
                    <a:schemeClr val="bg1"/>
                  </a:solidFill>
                  <a:latin typeface="KoPub돋움체 Light" panose="00000300000000000000" pitchFamily="2" charset="-127"/>
                  <a:ea typeface="KoPub돋움체 Light" panose="00000300000000000000" pitchFamily="2" charset="-127"/>
                </a:rPr>
                <a:t>디지털 영상 </a:t>
              </a:r>
              <a:r>
                <a:rPr lang="ko-KR" altLang="en-US" sz="2400" dirty="0" err="1">
                  <a:ln>
                    <a:solidFill>
                      <a:schemeClr val="bg1">
                        <a:alpha val="20000"/>
                      </a:schemeClr>
                    </a:solidFill>
                  </a:ln>
                  <a:solidFill>
                    <a:schemeClr val="bg1"/>
                  </a:solidFill>
                  <a:latin typeface="KoPub돋움체 Light" panose="00000300000000000000" pitchFamily="2" charset="-127"/>
                  <a:ea typeface="KoPub돋움체 Light" panose="00000300000000000000" pitchFamily="2" charset="-127"/>
                </a:rPr>
                <a:t>처리란</a:t>
              </a:r>
              <a:r>
                <a:rPr lang="en-US" altLang="ko-KR" sz="2400" dirty="0">
                  <a:ln>
                    <a:solidFill>
                      <a:schemeClr val="bg1">
                        <a:alpha val="20000"/>
                      </a:schemeClr>
                    </a:solidFill>
                  </a:ln>
                  <a:solidFill>
                    <a:schemeClr val="bg1"/>
                  </a:solidFill>
                  <a:latin typeface="KoPub돋움체 Light" panose="00000300000000000000" pitchFamily="2" charset="-127"/>
                  <a:ea typeface="KoPub돋움체 Light" panose="00000300000000000000" pitchFamily="2" charset="-127"/>
                </a:rPr>
                <a:t>?</a:t>
              </a:r>
              <a:endParaRPr lang="ko-KR" altLang="en-US" sz="2400" dirty="0">
                <a:ln>
                  <a:solidFill>
                    <a:schemeClr val="bg1">
                      <a:alpha val="20000"/>
                    </a:schemeClr>
                  </a:solidFill>
                </a:ln>
                <a:solidFill>
                  <a:schemeClr val="bg1"/>
                </a:solidFill>
                <a:latin typeface="KoPub돋움체 Light" panose="00000300000000000000" pitchFamily="2" charset="-127"/>
                <a:ea typeface="KoPub돋움체 Light" panose="00000300000000000000" pitchFamily="2" charset="-127"/>
              </a:endParaRPr>
            </a:p>
          </p:txBody>
        </p:sp>
        <p:sp>
          <p:nvSpPr>
            <p:cNvPr id="8" name="TextBox 7"/>
            <p:cNvSpPr txBox="1"/>
            <p:nvPr/>
          </p:nvSpPr>
          <p:spPr>
            <a:xfrm>
              <a:off x="11551808" y="5503557"/>
              <a:ext cx="184730" cy="461665"/>
            </a:xfrm>
            <a:prstGeom prst="rect">
              <a:avLst/>
            </a:prstGeom>
            <a:noFill/>
          </p:spPr>
          <p:txBody>
            <a:bodyPr wrap="none" rtlCol="0">
              <a:spAutoFit/>
            </a:bodyPr>
            <a:lstStyle/>
            <a:p>
              <a:pPr algn="r"/>
              <a:endParaRPr lang="ko-KR" altLang="en-US" sz="2400" dirty="0">
                <a:ln>
                  <a:solidFill>
                    <a:schemeClr val="bg1">
                      <a:alpha val="20000"/>
                    </a:schemeClr>
                  </a:solidFill>
                </a:ln>
                <a:solidFill>
                  <a:schemeClr val="bg1"/>
                </a:solidFill>
                <a:latin typeface="KoPub돋움체 Light" panose="00000300000000000000" pitchFamily="2" charset="-127"/>
                <a:ea typeface="KoPub돋움체 Light" panose="00000300000000000000" pitchFamily="2" charset="-127"/>
              </a:endParaRPr>
            </a:p>
          </p:txBody>
        </p:sp>
      </p:grpSp>
    </p:spTree>
    <p:extLst>
      <p:ext uri="{BB962C8B-B14F-4D97-AF65-F5344CB8AC3E}">
        <p14:creationId xmlns:p14="http://schemas.microsoft.com/office/powerpoint/2010/main" val="2956966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타원 3"/>
          <p:cNvSpPr/>
          <p:nvPr/>
        </p:nvSpPr>
        <p:spPr>
          <a:xfrm>
            <a:off x="-548640" y="-779390"/>
            <a:ext cx="2273300" cy="2273300"/>
          </a:xfrm>
          <a:prstGeom prst="ellipse">
            <a:avLst/>
          </a:prstGeom>
          <a:solidFill>
            <a:srgbClr val="FE9E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8" name="그룹 17"/>
          <p:cNvGrpSpPr/>
          <p:nvPr/>
        </p:nvGrpSpPr>
        <p:grpSpPr>
          <a:xfrm>
            <a:off x="960681" y="2462611"/>
            <a:ext cx="2425664" cy="1046440"/>
            <a:chOff x="960681" y="2615402"/>
            <a:chExt cx="2425664" cy="1046440"/>
          </a:xfrm>
        </p:grpSpPr>
        <p:sp>
          <p:nvSpPr>
            <p:cNvPr id="5" name="TextBox 4"/>
            <p:cNvSpPr txBox="1"/>
            <p:nvPr/>
          </p:nvSpPr>
          <p:spPr>
            <a:xfrm>
              <a:off x="960681" y="2615402"/>
              <a:ext cx="2425664" cy="584775"/>
            </a:xfrm>
            <a:prstGeom prst="rect">
              <a:avLst/>
            </a:prstGeom>
            <a:noFill/>
          </p:spPr>
          <p:txBody>
            <a:bodyPr wrap="none" rtlCol="0">
              <a:spAutoFit/>
            </a:bodyPr>
            <a:lstStyle/>
            <a:p>
              <a:r>
                <a:rPr lang="ko-KR" altLang="en-US" sz="3200" dirty="0">
                  <a:ln>
                    <a:solidFill>
                      <a:srgbClr val="4C4747">
                        <a:alpha val="20000"/>
                      </a:srgbClr>
                    </a:solidFill>
                  </a:ln>
                  <a:solidFill>
                    <a:srgbClr val="4C4747"/>
                  </a:solidFill>
                  <a:latin typeface="KoPub돋움체 Bold" panose="00000800000000000000" pitchFamily="2" charset="-127"/>
                  <a:ea typeface="KoPub돋움체 Bold" panose="00000800000000000000" pitchFamily="2" charset="-127"/>
                </a:rPr>
                <a:t>영상처리란</a:t>
              </a:r>
              <a:r>
                <a:rPr lang="en-US" altLang="ko-KR" sz="3200" dirty="0">
                  <a:ln>
                    <a:solidFill>
                      <a:srgbClr val="4C4747">
                        <a:alpha val="20000"/>
                      </a:srgbClr>
                    </a:solidFill>
                  </a:ln>
                  <a:solidFill>
                    <a:srgbClr val="4C4747"/>
                  </a:solidFill>
                  <a:latin typeface="KoPub돋움체 Bold" panose="00000800000000000000" pitchFamily="2" charset="-127"/>
                  <a:ea typeface="KoPub돋움체 Bold" panose="00000800000000000000" pitchFamily="2" charset="-127"/>
                </a:rPr>
                <a:t>?</a:t>
              </a:r>
              <a:endParaRPr lang="ko-KR" altLang="en-US" sz="3200" dirty="0">
                <a:ln>
                  <a:solidFill>
                    <a:srgbClr val="4C4747">
                      <a:alpha val="20000"/>
                    </a:srgbClr>
                  </a:solidFill>
                </a:ln>
                <a:solidFill>
                  <a:srgbClr val="4C4747"/>
                </a:solidFill>
                <a:latin typeface="KoPub돋움체 Bold" panose="00000800000000000000" pitchFamily="2" charset="-127"/>
                <a:ea typeface="KoPub돋움체 Bold" panose="00000800000000000000" pitchFamily="2" charset="-127"/>
              </a:endParaRPr>
            </a:p>
          </p:txBody>
        </p:sp>
        <p:sp>
          <p:nvSpPr>
            <p:cNvPr id="6" name="TextBox 5"/>
            <p:cNvSpPr txBox="1"/>
            <p:nvPr/>
          </p:nvSpPr>
          <p:spPr>
            <a:xfrm>
              <a:off x="960681" y="3200177"/>
              <a:ext cx="800219" cy="461665"/>
            </a:xfrm>
            <a:prstGeom prst="rect">
              <a:avLst/>
            </a:prstGeom>
            <a:noFill/>
          </p:spPr>
          <p:txBody>
            <a:bodyPr wrap="none" rtlCol="0">
              <a:spAutoFit/>
            </a:bodyPr>
            <a:lstStyle/>
            <a:p>
              <a:r>
                <a:rPr lang="ko-KR" altLang="en-US" sz="2400">
                  <a:ln>
                    <a:solidFill>
                      <a:srgbClr val="FE9E7E">
                        <a:alpha val="20000"/>
                      </a:srgbClr>
                    </a:solidFill>
                  </a:ln>
                  <a:solidFill>
                    <a:srgbClr val="FE9E7E"/>
                  </a:solidFill>
                  <a:latin typeface="KoPub돋움체 Light" panose="00000300000000000000" pitchFamily="2" charset="-127"/>
                  <a:ea typeface="KoPub돋움체 Light" panose="00000300000000000000" pitchFamily="2" charset="-127"/>
                </a:rPr>
                <a:t>정의</a:t>
              </a:r>
              <a:endParaRPr lang="ko-KR" altLang="en-US" sz="2400" dirty="0">
                <a:ln>
                  <a:solidFill>
                    <a:srgbClr val="FE9E7E">
                      <a:alpha val="20000"/>
                    </a:srgbClr>
                  </a:solidFill>
                </a:ln>
                <a:solidFill>
                  <a:srgbClr val="FE9E7E"/>
                </a:solidFill>
                <a:latin typeface="KoPub돋움체 Light" panose="00000300000000000000" pitchFamily="2" charset="-127"/>
                <a:ea typeface="KoPub돋움체 Light" panose="00000300000000000000" pitchFamily="2" charset="-127"/>
              </a:endParaRPr>
            </a:p>
          </p:txBody>
        </p:sp>
      </p:grpSp>
      <p:sp>
        <p:nvSpPr>
          <p:cNvPr id="7" name="타원 6"/>
          <p:cNvSpPr/>
          <p:nvPr/>
        </p:nvSpPr>
        <p:spPr>
          <a:xfrm>
            <a:off x="10771163" y="5244905"/>
            <a:ext cx="2841674" cy="2841674"/>
          </a:xfrm>
          <a:prstGeom prst="ellipse">
            <a:avLst/>
          </a:prstGeom>
          <a:solidFill>
            <a:srgbClr val="C8E4E5">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9" name="그룹 18">
            <a:extLst>
              <a:ext uri="{FF2B5EF4-FFF2-40B4-BE49-F238E27FC236}">
                <a16:creationId xmlns:a16="http://schemas.microsoft.com/office/drawing/2014/main" id="{E7FF2AB9-71B4-48B7-AB7A-E59234583515}"/>
              </a:ext>
            </a:extLst>
          </p:cNvPr>
          <p:cNvGrpSpPr/>
          <p:nvPr/>
        </p:nvGrpSpPr>
        <p:grpSpPr>
          <a:xfrm>
            <a:off x="3740707" y="479127"/>
            <a:ext cx="5256998" cy="978745"/>
            <a:chOff x="6796429" y="1608522"/>
            <a:chExt cx="5256998" cy="978745"/>
          </a:xfrm>
        </p:grpSpPr>
        <p:sp>
          <p:nvSpPr>
            <p:cNvPr id="20" name="TextBox 19">
              <a:extLst>
                <a:ext uri="{FF2B5EF4-FFF2-40B4-BE49-F238E27FC236}">
                  <a16:creationId xmlns:a16="http://schemas.microsoft.com/office/drawing/2014/main" id="{F0B9BBE9-3140-4271-AF2E-6BDFD9847F49}"/>
                </a:ext>
              </a:extLst>
            </p:cNvPr>
            <p:cNvSpPr txBox="1"/>
            <p:nvPr/>
          </p:nvSpPr>
          <p:spPr>
            <a:xfrm>
              <a:off x="6796429" y="1608522"/>
              <a:ext cx="1556836" cy="400110"/>
            </a:xfrm>
            <a:prstGeom prst="rect">
              <a:avLst/>
            </a:prstGeom>
            <a:noFill/>
          </p:spPr>
          <p:txBody>
            <a:bodyPr wrap="square" rtlCol="0">
              <a:spAutoFit/>
            </a:bodyPr>
            <a:lstStyle/>
            <a:p>
              <a:r>
                <a:rPr lang="ko-KR" altLang="en-US" sz="2000" b="1" dirty="0">
                  <a:ln>
                    <a:solidFill>
                      <a:srgbClr val="4C4747">
                        <a:alpha val="20000"/>
                      </a:srgbClr>
                    </a:solidFill>
                  </a:ln>
                  <a:solidFill>
                    <a:srgbClr val="4C4747"/>
                  </a:solidFill>
                  <a:latin typeface="KoPub돋움체 Bold" panose="00000800000000000000" pitchFamily="2" charset="-127"/>
                  <a:ea typeface="KoPub돋움체 Bold" panose="00000800000000000000" pitchFamily="2" charset="-127"/>
                </a:rPr>
                <a:t>디지털 영상</a:t>
              </a:r>
            </a:p>
          </p:txBody>
        </p:sp>
        <p:sp>
          <p:nvSpPr>
            <p:cNvPr id="21" name="TextBox 20">
              <a:extLst>
                <a:ext uri="{FF2B5EF4-FFF2-40B4-BE49-F238E27FC236}">
                  <a16:creationId xmlns:a16="http://schemas.microsoft.com/office/drawing/2014/main" id="{E2328645-05A6-4382-BA71-C373C991A02F}"/>
                </a:ext>
              </a:extLst>
            </p:cNvPr>
            <p:cNvSpPr txBox="1"/>
            <p:nvPr/>
          </p:nvSpPr>
          <p:spPr>
            <a:xfrm>
              <a:off x="6800066" y="2064047"/>
              <a:ext cx="5253361" cy="523220"/>
            </a:xfrm>
            <a:prstGeom prst="rect">
              <a:avLst/>
            </a:prstGeom>
            <a:noFill/>
          </p:spPr>
          <p:txBody>
            <a:bodyPr wrap="none" rtlCol="0">
              <a:spAutoFit/>
            </a:bodyPr>
            <a:lstStyle/>
            <a:p>
              <a:r>
                <a:rPr lang="en-US" altLang="ko-KR" sz="1400" dirty="0">
                  <a:ln>
                    <a:solidFill>
                      <a:srgbClr val="4C4747">
                        <a:alpha val="20000"/>
                      </a:srgbClr>
                    </a:solidFill>
                  </a:ln>
                  <a:solidFill>
                    <a:srgbClr val="4C4747"/>
                  </a:solidFill>
                  <a:latin typeface="KoPub돋움체 Bold" panose="00000800000000000000" pitchFamily="2" charset="-127"/>
                  <a:ea typeface="KoPub돋움체 Bold" panose="00000800000000000000" pitchFamily="2" charset="-127"/>
                </a:rPr>
                <a:t>2</a:t>
              </a:r>
              <a:r>
                <a:rPr lang="ko-KR" altLang="en-US" sz="1400" dirty="0">
                  <a:ln>
                    <a:solidFill>
                      <a:srgbClr val="4C4747">
                        <a:alpha val="20000"/>
                      </a:srgbClr>
                    </a:solidFill>
                  </a:ln>
                  <a:solidFill>
                    <a:srgbClr val="4C4747"/>
                  </a:solidFill>
                  <a:latin typeface="KoPub돋움체 Bold" panose="00000800000000000000" pitchFamily="2" charset="-127"/>
                  <a:ea typeface="KoPub돋움체 Bold" panose="00000800000000000000" pitchFamily="2" charset="-127"/>
                </a:rPr>
                <a:t>차원 함수 </a:t>
              </a:r>
              <a:r>
                <a:rPr lang="en-US" altLang="ko-KR" sz="1400" dirty="0">
                  <a:ln>
                    <a:solidFill>
                      <a:srgbClr val="4C4747">
                        <a:alpha val="20000"/>
                      </a:srgbClr>
                    </a:solidFill>
                  </a:ln>
                  <a:solidFill>
                    <a:srgbClr val="4C4747"/>
                  </a:solidFill>
                  <a:latin typeface="KoPub돋움체 Bold" panose="00000800000000000000" pitchFamily="2" charset="-127"/>
                  <a:ea typeface="KoPub돋움체 Bold" panose="00000800000000000000" pitchFamily="2" charset="-127"/>
                </a:rPr>
                <a:t>f(x, y)</a:t>
              </a:r>
              <a:r>
                <a:rPr lang="ko-KR" altLang="en-US" sz="1400" dirty="0">
                  <a:ln>
                    <a:solidFill>
                      <a:srgbClr val="4C4747">
                        <a:alpha val="20000"/>
                      </a:srgbClr>
                    </a:solidFill>
                  </a:ln>
                  <a:solidFill>
                    <a:srgbClr val="4C4747"/>
                  </a:solidFill>
                  <a:latin typeface="KoPub돋움체 Bold" panose="00000800000000000000" pitchFamily="2" charset="-127"/>
                  <a:ea typeface="KoPub돋움체 Bold" panose="00000800000000000000" pitchFamily="2" charset="-127"/>
                </a:rPr>
                <a:t>인 영상에서 </a:t>
              </a:r>
              <a:r>
                <a:rPr lang="en-US" altLang="ko-KR" sz="140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rPr>
                <a:t>x, y</a:t>
              </a:r>
              <a:r>
                <a:rPr lang="ko-KR" altLang="en-US" sz="140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rPr>
                <a:t>와 </a:t>
              </a:r>
              <a:r>
                <a:rPr lang="en-US" altLang="ko-KR" sz="140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rPr>
                <a:t>f</a:t>
              </a:r>
              <a:r>
                <a:rPr lang="ko-KR" altLang="en-US" sz="140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rPr>
                <a:t>의 밝기 값들이 모두 </a:t>
              </a:r>
              <a:endParaRPr lang="en-US" altLang="ko-KR" sz="140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endParaRPr>
            </a:p>
            <a:p>
              <a:r>
                <a:rPr lang="ko-KR" altLang="en-US" sz="140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rPr>
                <a:t>유한하고 이산적 수량일 때</a:t>
              </a:r>
              <a:r>
                <a:rPr lang="en-US" altLang="ko-KR" sz="140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rPr>
                <a:t>, </a:t>
              </a:r>
              <a:r>
                <a:rPr lang="ko-KR" altLang="en-US" sz="140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rPr>
                <a:t>그 영상을 디지털 영상이라고 한다</a:t>
              </a:r>
              <a:r>
                <a:rPr lang="en-US" altLang="ko-KR" sz="140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rPr>
                <a:t>.</a:t>
              </a:r>
              <a:endParaRPr lang="ko-KR" altLang="en-US" sz="140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endParaRPr>
            </a:p>
          </p:txBody>
        </p:sp>
      </p:grpSp>
      <p:grpSp>
        <p:nvGrpSpPr>
          <p:cNvPr id="22" name="그룹 21">
            <a:extLst>
              <a:ext uri="{FF2B5EF4-FFF2-40B4-BE49-F238E27FC236}">
                <a16:creationId xmlns:a16="http://schemas.microsoft.com/office/drawing/2014/main" id="{C2A50E90-CB64-41B6-B757-1E6AC2D82DBC}"/>
              </a:ext>
            </a:extLst>
          </p:cNvPr>
          <p:cNvGrpSpPr/>
          <p:nvPr/>
        </p:nvGrpSpPr>
        <p:grpSpPr>
          <a:xfrm>
            <a:off x="3740707" y="1937954"/>
            <a:ext cx="5741105" cy="763302"/>
            <a:chOff x="6796429" y="1608522"/>
            <a:chExt cx="5741105" cy="763302"/>
          </a:xfrm>
        </p:grpSpPr>
        <p:sp>
          <p:nvSpPr>
            <p:cNvPr id="23" name="TextBox 22">
              <a:extLst>
                <a:ext uri="{FF2B5EF4-FFF2-40B4-BE49-F238E27FC236}">
                  <a16:creationId xmlns:a16="http://schemas.microsoft.com/office/drawing/2014/main" id="{F875F0EC-6155-4CDF-BE0A-5623E03B4121}"/>
                </a:ext>
              </a:extLst>
            </p:cNvPr>
            <p:cNvSpPr txBox="1"/>
            <p:nvPr/>
          </p:nvSpPr>
          <p:spPr>
            <a:xfrm>
              <a:off x="6796429" y="1608522"/>
              <a:ext cx="2159566" cy="400110"/>
            </a:xfrm>
            <a:prstGeom prst="rect">
              <a:avLst/>
            </a:prstGeom>
            <a:noFill/>
          </p:spPr>
          <p:txBody>
            <a:bodyPr wrap="none" rtlCol="0">
              <a:spAutoFit/>
            </a:bodyPr>
            <a:lstStyle/>
            <a:p>
              <a:r>
                <a:rPr lang="ko-KR" altLang="en-US" sz="2000" b="1" dirty="0">
                  <a:ln>
                    <a:solidFill>
                      <a:srgbClr val="4C4747">
                        <a:alpha val="20000"/>
                      </a:srgbClr>
                    </a:solidFill>
                  </a:ln>
                  <a:solidFill>
                    <a:srgbClr val="4C4747"/>
                  </a:solidFill>
                  <a:latin typeface="KoPub돋움체 Bold" panose="00000800000000000000" pitchFamily="2" charset="-127"/>
                  <a:ea typeface="KoPub돋움체 Bold" panose="00000800000000000000" pitchFamily="2" charset="-127"/>
                </a:rPr>
                <a:t>디지털 영상 요소</a:t>
              </a:r>
            </a:p>
          </p:txBody>
        </p:sp>
        <p:sp>
          <p:nvSpPr>
            <p:cNvPr id="24" name="TextBox 23">
              <a:extLst>
                <a:ext uri="{FF2B5EF4-FFF2-40B4-BE49-F238E27FC236}">
                  <a16:creationId xmlns:a16="http://schemas.microsoft.com/office/drawing/2014/main" id="{0C11682F-2319-4B32-8561-1091D6461A8C}"/>
                </a:ext>
              </a:extLst>
            </p:cNvPr>
            <p:cNvSpPr txBox="1"/>
            <p:nvPr/>
          </p:nvSpPr>
          <p:spPr>
            <a:xfrm>
              <a:off x="6800066" y="2064047"/>
              <a:ext cx="5737468" cy="307777"/>
            </a:xfrm>
            <a:prstGeom prst="rect">
              <a:avLst/>
            </a:prstGeom>
            <a:noFill/>
          </p:spPr>
          <p:txBody>
            <a:bodyPr wrap="none" rtlCol="0">
              <a:spAutoFit/>
            </a:bodyPr>
            <a:lstStyle/>
            <a:p>
              <a:r>
                <a:rPr lang="ko-KR" altLang="en-US" sz="140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rPr>
                <a:t>유한한 수의 요소들로 구성되며</a:t>
              </a:r>
              <a:r>
                <a:rPr lang="en-US" altLang="ko-KR" sz="140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rPr>
                <a:t>, </a:t>
              </a:r>
              <a:r>
                <a:rPr lang="ko-KR" altLang="en-US" sz="140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rPr>
                <a:t>각 요소는 특정 위치와 값을 가진다</a:t>
              </a:r>
              <a:r>
                <a:rPr lang="en-US" altLang="ko-KR" sz="140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rPr>
                <a:t>. </a:t>
              </a:r>
              <a:endParaRPr lang="ko-KR" altLang="en-US" sz="140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endParaRPr>
            </a:p>
          </p:txBody>
        </p:sp>
      </p:grpSp>
      <p:pic>
        <p:nvPicPr>
          <p:cNvPr id="1026" name="Picture 2">
            <a:extLst>
              <a:ext uri="{FF2B5EF4-FFF2-40B4-BE49-F238E27FC236}">
                <a16:creationId xmlns:a16="http://schemas.microsoft.com/office/drawing/2014/main" id="{6EB56BE9-C5E3-460F-A3C4-20936B8BDC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40707" y="3181339"/>
            <a:ext cx="5737468" cy="32282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6406552"/>
      </p:ext>
    </p:extLst>
  </p:cSld>
  <p:clrMapOvr>
    <a:masterClrMapping/>
  </p:clrMapOvr>
  <p:extLst>
    <p:ext uri="{6950BFC3-D8DA-4A85-94F7-54DA5524770B}">
      <p188:commentRel xmlns:p188="http://schemas.microsoft.com/office/powerpoint/2018/8/main" r:id="rId3"/>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타원 3"/>
          <p:cNvSpPr/>
          <p:nvPr/>
        </p:nvSpPr>
        <p:spPr>
          <a:xfrm>
            <a:off x="-548640" y="-779390"/>
            <a:ext cx="2273300" cy="2273300"/>
          </a:xfrm>
          <a:prstGeom prst="ellipse">
            <a:avLst/>
          </a:prstGeom>
          <a:solidFill>
            <a:srgbClr val="FE9E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8" name="그룹 17"/>
          <p:cNvGrpSpPr/>
          <p:nvPr/>
        </p:nvGrpSpPr>
        <p:grpSpPr>
          <a:xfrm>
            <a:off x="960681" y="2462611"/>
            <a:ext cx="2425664" cy="1046440"/>
            <a:chOff x="960681" y="2615402"/>
            <a:chExt cx="2425664" cy="1046440"/>
          </a:xfrm>
        </p:grpSpPr>
        <p:sp>
          <p:nvSpPr>
            <p:cNvPr id="5" name="TextBox 4"/>
            <p:cNvSpPr txBox="1"/>
            <p:nvPr/>
          </p:nvSpPr>
          <p:spPr>
            <a:xfrm>
              <a:off x="960681" y="2615402"/>
              <a:ext cx="2425664" cy="584775"/>
            </a:xfrm>
            <a:prstGeom prst="rect">
              <a:avLst/>
            </a:prstGeom>
            <a:noFill/>
          </p:spPr>
          <p:txBody>
            <a:bodyPr wrap="none" rtlCol="0">
              <a:spAutoFit/>
            </a:bodyPr>
            <a:lstStyle/>
            <a:p>
              <a:r>
                <a:rPr lang="ko-KR" altLang="en-US" sz="3200" dirty="0">
                  <a:ln>
                    <a:solidFill>
                      <a:srgbClr val="4C4747">
                        <a:alpha val="20000"/>
                      </a:srgbClr>
                    </a:solidFill>
                  </a:ln>
                  <a:solidFill>
                    <a:srgbClr val="4C4747"/>
                  </a:solidFill>
                  <a:latin typeface="KoPub돋움체 Bold" panose="00000800000000000000" pitchFamily="2" charset="-127"/>
                  <a:ea typeface="KoPub돋움체 Bold" panose="00000800000000000000" pitchFamily="2" charset="-127"/>
                </a:rPr>
                <a:t>영상처리란</a:t>
              </a:r>
              <a:r>
                <a:rPr lang="en-US" altLang="ko-KR" sz="3200" dirty="0">
                  <a:ln>
                    <a:solidFill>
                      <a:srgbClr val="4C4747">
                        <a:alpha val="20000"/>
                      </a:srgbClr>
                    </a:solidFill>
                  </a:ln>
                  <a:solidFill>
                    <a:srgbClr val="4C4747"/>
                  </a:solidFill>
                  <a:latin typeface="KoPub돋움체 Bold" panose="00000800000000000000" pitchFamily="2" charset="-127"/>
                  <a:ea typeface="KoPub돋움체 Bold" panose="00000800000000000000" pitchFamily="2" charset="-127"/>
                </a:rPr>
                <a:t>?</a:t>
              </a:r>
              <a:endParaRPr lang="ko-KR" altLang="en-US" sz="3200" dirty="0">
                <a:ln>
                  <a:solidFill>
                    <a:srgbClr val="4C4747">
                      <a:alpha val="20000"/>
                    </a:srgbClr>
                  </a:solidFill>
                </a:ln>
                <a:solidFill>
                  <a:srgbClr val="4C4747"/>
                </a:solidFill>
                <a:latin typeface="KoPub돋움체 Bold" panose="00000800000000000000" pitchFamily="2" charset="-127"/>
                <a:ea typeface="KoPub돋움체 Bold" panose="00000800000000000000" pitchFamily="2" charset="-127"/>
              </a:endParaRPr>
            </a:p>
          </p:txBody>
        </p:sp>
        <p:sp>
          <p:nvSpPr>
            <p:cNvPr id="6" name="TextBox 5"/>
            <p:cNvSpPr txBox="1"/>
            <p:nvPr/>
          </p:nvSpPr>
          <p:spPr>
            <a:xfrm>
              <a:off x="960681" y="3200177"/>
              <a:ext cx="800219" cy="461665"/>
            </a:xfrm>
            <a:prstGeom prst="rect">
              <a:avLst/>
            </a:prstGeom>
            <a:noFill/>
          </p:spPr>
          <p:txBody>
            <a:bodyPr wrap="none" rtlCol="0">
              <a:spAutoFit/>
            </a:bodyPr>
            <a:lstStyle/>
            <a:p>
              <a:r>
                <a:rPr lang="ko-KR" altLang="en-US" sz="2400">
                  <a:ln>
                    <a:solidFill>
                      <a:srgbClr val="FE9E7E">
                        <a:alpha val="20000"/>
                      </a:srgbClr>
                    </a:solidFill>
                  </a:ln>
                  <a:solidFill>
                    <a:srgbClr val="FE9E7E"/>
                  </a:solidFill>
                  <a:latin typeface="KoPub돋움체 Light" panose="00000300000000000000" pitchFamily="2" charset="-127"/>
                  <a:ea typeface="KoPub돋움체 Light" panose="00000300000000000000" pitchFamily="2" charset="-127"/>
                </a:rPr>
                <a:t>정의</a:t>
              </a:r>
              <a:endParaRPr lang="ko-KR" altLang="en-US" sz="2400" dirty="0">
                <a:ln>
                  <a:solidFill>
                    <a:srgbClr val="FE9E7E">
                      <a:alpha val="20000"/>
                    </a:srgbClr>
                  </a:solidFill>
                </a:ln>
                <a:solidFill>
                  <a:srgbClr val="FE9E7E"/>
                </a:solidFill>
                <a:latin typeface="KoPub돋움체 Light" panose="00000300000000000000" pitchFamily="2" charset="-127"/>
                <a:ea typeface="KoPub돋움체 Light" panose="00000300000000000000" pitchFamily="2" charset="-127"/>
              </a:endParaRPr>
            </a:p>
          </p:txBody>
        </p:sp>
      </p:grpSp>
      <p:sp>
        <p:nvSpPr>
          <p:cNvPr id="7" name="타원 6"/>
          <p:cNvSpPr/>
          <p:nvPr/>
        </p:nvSpPr>
        <p:spPr>
          <a:xfrm>
            <a:off x="10771163" y="5244905"/>
            <a:ext cx="2841674" cy="2841674"/>
          </a:xfrm>
          <a:prstGeom prst="ellipse">
            <a:avLst/>
          </a:prstGeom>
          <a:solidFill>
            <a:srgbClr val="C8E4E5">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8" name="그룹 27">
            <a:extLst>
              <a:ext uri="{FF2B5EF4-FFF2-40B4-BE49-F238E27FC236}">
                <a16:creationId xmlns:a16="http://schemas.microsoft.com/office/drawing/2014/main" id="{BF07AD27-D9D3-4105-BD6A-1DDF52814137}"/>
              </a:ext>
            </a:extLst>
          </p:cNvPr>
          <p:cNvGrpSpPr/>
          <p:nvPr/>
        </p:nvGrpSpPr>
        <p:grpSpPr>
          <a:xfrm>
            <a:off x="3904743" y="197238"/>
            <a:ext cx="6079339" cy="763302"/>
            <a:chOff x="6796429" y="1608522"/>
            <a:chExt cx="6079339" cy="763302"/>
          </a:xfrm>
        </p:grpSpPr>
        <p:sp>
          <p:nvSpPr>
            <p:cNvPr id="29" name="TextBox 28">
              <a:extLst>
                <a:ext uri="{FF2B5EF4-FFF2-40B4-BE49-F238E27FC236}">
                  <a16:creationId xmlns:a16="http://schemas.microsoft.com/office/drawing/2014/main" id="{0A5893B8-89FC-4566-BBDD-D006A7057536}"/>
                </a:ext>
              </a:extLst>
            </p:cNvPr>
            <p:cNvSpPr txBox="1"/>
            <p:nvPr/>
          </p:nvSpPr>
          <p:spPr>
            <a:xfrm>
              <a:off x="6796429" y="1608522"/>
              <a:ext cx="2983509" cy="400110"/>
            </a:xfrm>
            <a:prstGeom prst="rect">
              <a:avLst/>
            </a:prstGeom>
            <a:noFill/>
          </p:spPr>
          <p:txBody>
            <a:bodyPr wrap="none" rtlCol="0">
              <a:spAutoFit/>
            </a:bodyPr>
            <a:lstStyle/>
            <a:p>
              <a:r>
                <a:rPr lang="ko-KR" altLang="en-US" sz="2000" b="1" dirty="0">
                  <a:ln>
                    <a:solidFill>
                      <a:srgbClr val="4C4747">
                        <a:alpha val="20000"/>
                      </a:srgbClr>
                    </a:solidFill>
                  </a:ln>
                  <a:solidFill>
                    <a:srgbClr val="4C4747"/>
                  </a:solidFill>
                  <a:latin typeface="KoPub돋움체 Bold" panose="00000800000000000000" pitchFamily="2" charset="-127"/>
                  <a:ea typeface="KoPub돋움체 Bold" panose="00000800000000000000" pitchFamily="2" charset="-127"/>
                </a:rPr>
                <a:t>전자</a:t>
              </a:r>
              <a:r>
                <a:rPr lang="en-US" altLang="ko-KR" sz="2000" b="1" dirty="0">
                  <a:ln>
                    <a:solidFill>
                      <a:srgbClr val="4C4747">
                        <a:alpha val="20000"/>
                      </a:srgbClr>
                    </a:solidFill>
                  </a:ln>
                  <a:solidFill>
                    <a:srgbClr val="4C4747"/>
                  </a:solidFill>
                  <a:latin typeface="KoPub돋움체 Bold" panose="00000800000000000000" pitchFamily="2" charset="-127"/>
                  <a:ea typeface="KoPub돋움체 Bold" panose="00000800000000000000" pitchFamily="2" charset="-127"/>
                </a:rPr>
                <a:t>(EM) </a:t>
              </a:r>
              <a:r>
                <a:rPr lang="ko-KR" altLang="en-US" sz="2000" b="1" dirty="0">
                  <a:ln>
                    <a:solidFill>
                      <a:srgbClr val="4C4747">
                        <a:alpha val="20000"/>
                      </a:srgbClr>
                    </a:solidFill>
                  </a:ln>
                  <a:solidFill>
                    <a:srgbClr val="4C4747"/>
                  </a:solidFill>
                  <a:latin typeface="KoPub돋움체 Bold" panose="00000800000000000000" pitchFamily="2" charset="-127"/>
                  <a:ea typeface="KoPub돋움체 Bold" panose="00000800000000000000" pitchFamily="2" charset="-127"/>
                </a:rPr>
                <a:t>스펙트럼 범위</a:t>
              </a:r>
            </a:p>
          </p:txBody>
        </p:sp>
        <p:sp>
          <p:nvSpPr>
            <p:cNvPr id="30" name="TextBox 29">
              <a:extLst>
                <a:ext uri="{FF2B5EF4-FFF2-40B4-BE49-F238E27FC236}">
                  <a16:creationId xmlns:a16="http://schemas.microsoft.com/office/drawing/2014/main" id="{08C18352-2B9F-4384-BF8E-7674F99C4F5D}"/>
                </a:ext>
              </a:extLst>
            </p:cNvPr>
            <p:cNvSpPr txBox="1"/>
            <p:nvPr/>
          </p:nvSpPr>
          <p:spPr>
            <a:xfrm>
              <a:off x="6800066" y="2064047"/>
              <a:ext cx="6075702" cy="307777"/>
            </a:xfrm>
            <a:prstGeom prst="rect">
              <a:avLst/>
            </a:prstGeom>
            <a:noFill/>
          </p:spPr>
          <p:txBody>
            <a:bodyPr wrap="none" rtlCol="0">
              <a:spAutoFit/>
            </a:bodyPr>
            <a:lstStyle/>
            <a:p>
              <a:r>
                <a:rPr lang="ko-KR" altLang="en-US" sz="140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rPr>
                <a:t>기계들은 적외선</a:t>
              </a:r>
              <a:r>
                <a:rPr lang="en-US" altLang="ko-KR" sz="140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rPr>
                <a:t>, X-</a:t>
              </a:r>
              <a:r>
                <a:rPr lang="ko-KR" altLang="en-US" sz="140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rPr>
                <a:t>선</a:t>
              </a:r>
              <a:r>
                <a:rPr lang="en-US" altLang="ko-KR" sz="140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rPr>
                <a:t>, </a:t>
              </a:r>
              <a:r>
                <a:rPr lang="ko-KR" altLang="en-US" sz="140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rPr>
                <a:t>감마선 같은 전자 스펙트럼 거의 전체를 커버한다</a:t>
              </a:r>
              <a:r>
                <a:rPr lang="en-US" altLang="ko-KR" sz="140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rPr>
                <a:t>.</a:t>
              </a:r>
            </a:p>
          </p:txBody>
        </p:sp>
      </p:grpSp>
      <p:grpSp>
        <p:nvGrpSpPr>
          <p:cNvPr id="31" name="그룹 30">
            <a:extLst>
              <a:ext uri="{FF2B5EF4-FFF2-40B4-BE49-F238E27FC236}">
                <a16:creationId xmlns:a16="http://schemas.microsoft.com/office/drawing/2014/main" id="{2E8809D3-E8E5-4B9F-8FC4-385B46B050E7}"/>
              </a:ext>
            </a:extLst>
          </p:cNvPr>
          <p:cNvGrpSpPr/>
          <p:nvPr/>
        </p:nvGrpSpPr>
        <p:grpSpPr>
          <a:xfrm>
            <a:off x="3904743" y="4661037"/>
            <a:ext cx="5567981" cy="763302"/>
            <a:chOff x="6796429" y="1608522"/>
            <a:chExt cx="5567981" cy="763302"/>
          </a:xfrm>
        </p:grpSpPr>
        <p:sp>
          <p:nvSpPr>
            <p:cNvPr id="32" name="TextBox 31">
              <a:extLst>
                <a:ext uri="{FF2B5EF4-FFF2-40B4-BE49-F238E27FC236}">
                  <a16:creationId xmlns:a16="http://schemas.microsoft.com/office/drawing/2014/main" id="{A45F4B05-0BEE-4248-81F0-9A81BCD8B86C}"/>
                </a:ext>
              </a:extLst>
            </p:cNvPr>
            <p:cNvSpPr txBox="1"/>
            <p:nvPr/>
          </p:nvSpPr>
          <p:spPr>
            <a:xfrm>
              <a:off x="6796429" y="1608522"/>
              <a:ext cx="1300356" cy="400110"/>
            </a:xfrm>
            <a:prstGeom prst="rect">
              <a:avLst/>
            </a:prstGeom>
            <a:noFill/>
          </p:spPr>
          <p:txBody>
            <a:bodyPr wrap="none" rtlCol="0">
              <a:spAutoFit/>
            </a:bodyPr>
            <a:lstStyle/>
            <a:p>
              <a:r>
                <a:rPr lang="ko-KR" altLang="en-US" sz="2000" b="1" dirty="0">
                  <a:ln>
                    <a:solidFill>
                      <a:srgbClr val="4C4747">
                        <a:alpha val="20000"/>
                      </a:srgbClr>
                    </a:solidFill>
                  </a:ln>
                  <a:solidFill>
                    <a:srgbClr val="4C4747"/>
                  </a:solidFill>
                  <a:latin typeface="KoPub돋움체 Bold" panose="00000800000000000000" pitchFamily="2" charset="-127"/>
                  <a:ea typeface="KoPub돋움체 Bold" panose="00000800000000000000" pitchFamily="2" charset="-127"/>
                </a:rPr>
                <a:t>영상 분석</a:t>
              </a:r>
            </a:p>
          </p:txBody>
        </p:sp>
        <p:sp>
          <p:nvSpPr>
            <p:cNvPr id="33" name="TextBox 32">
              <a:extLst>
                <a:ext uri="{FF2B5EF4-FFF2-40B4-BE49-F238E27FC236}">
                  <a16:creationId xmlns:a16="http://schemas.microsoft.com/office/drawing/2014/main" id="{13EB280F-0D08-4F39-A061-B1E61C550E8E}"/>
                </a:ext>
              </a:extLst>
            </p:cNvPr>
            <p:cNvSpPr txBox="1"/>
            <p:nvPr/>
          </p:nvSpPr>
          <p:spPr>
            <a:xfrm>
              <a:off x="6800066" y="2064047"/>
              <a:ext cx="5564344" cy="307777"/>
            </a:xfrm>
            <a:prstGeom prst="rect">
              <a:avLst/>
            </a:prstGeom>
            <a:noFill/>
          </p:spPr>
          <p:txBody>
            <a:bodyPr wrap="none" rtlCol="0">
              <a:spAutoFit/>
            </a:bodyPr>
            <a:lstStyle/>
            <a:p>
              <a:r>
                <a:rPr lang="ko-KR" altLang="en-US" sz="140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rPr>
                <a:t>영상 처리와 컴퓨터 비전</a:t>
              </a:r>
              <a:r>
                <a:rPr lang="en-US" altLang="ko-KR" sz="140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rPr>
                <a:t>(</a:t>
              </a:r>
              <a:r>
                <a:rPr lang="ko-KR" altLang="en-US" sz="140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rPr>
                <a:t>인간 시각 흉내</a:t>
              </a:r>
              <a:r>
                <a:rPr lang="en-US" altLang="ko-KR" sz="140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rPr>
                <a:t>) </a:t>
              </a:r>
              <a:r>
                <a:rPr lang="ko-KR" altLang="en-US" sz="140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rPr>
                <a:t>사이에 영상 분석이 있다</a:t>
              </a:r>
              <a:r>
                <a:rPr lang="en-US" altLang="ko-KR" sz="140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rPr>
                <a:t>.</a:t>
              </a:r>
            </a:p>
          </p:txBody>
        </p:sp>
      </p:grpSp>
      <p:pic>
        <p:nvPicPr>
          <p:cNvPr id="2050" name="Picture 2">
            <a:extLst>
              <a:ext uri="{FF2B5EF4-FFF2-40B4-BE49-F238E27FC236}">
                <a16:creationId xmlns:a16="http://schemas.microsoft.com/office/drawing/2014/main" id="{F794A11A-6AF0-4AA1-86CC-95670FB39B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04742" y="1156003"/>
            <a:ext cx="5564344" cy="3301510"/>
          </a:xfrm>
          <a:prstGeom prst="rect">
            <a:avLst/>
          </a:prstGeom>
          <a:noFill/>
          <a:extLst>
            <a:ext uri="{909E8E84-426E-40DD-AFC4-6F175D3DCCD1}">
              <a14:hiddenFill xmlns:a14="http://schemas.microsoft.com/office/drawing/2010/main">
                <a:solidFill>
                  <a:srgbClr val="FFFFFF"/>
                </a:solidFill>
              </a14:hiddenFill>
            </a:ext>
          </a:extLst>
        </p:spPr>
      </p:pic>
      <p:grpSp>
        <p:nvGrpSpPr>
          <p:cNvPr id="25" name="그룹 24">
            <a:extLst>
              <a:ext uri="{FF2B5EF4-FFF2-40B4-BE49-F238E27FC236}">
                <a16:creationId xmlns:a16="http://schemas.microsoft.com/office/drawing/2014/main" id="{7DF6C73E-882C-48D3-9A53-F15E4B18D676}"/>
              </a:ext>
            </a:extLst>
          </p:cNvPr>
          <p:cNvGrpSpPr/>
          <p:nvPr/>
        </p:nvGrpSpPr>
        <p:grpSpPr>
          <a:xfrm>
            <a:off x="3904742" y="5719814"/>
            <a:ext cx="4853041" cy="978745"/>
            <a:chOff x="6796429" y="1608522"/>
            <a:chExt cx="4853041" cy="978745"/>
          </a:xfrm>
        </p:grpSpPr>
        <p:sp>
          <p:nvSpPr>
            <p:cNvPr id="26" name="TextBox 25">
              <a:extLst>
                <a:ext uri="{FF2B5EF4-FFF2-40B4-BE49-F238E27FC236}">
                  <a16:creationId xmlns:a16="http://schemas.microsoft.com/office/drawing/2014/main" id="{E63EB9DD-2CF0-401D-BB11-CAEC1030B746}"/>
                </a:ext>
              </a:extLst>
            </p:cNvPr>
            <p:cNvSpPr txBox="1"/>
            <p:nvPr/>
          </p:nvSpPr>
          <p:spPr>
            <a:xfrm>
              <a:off x="6796429" y="1608522"/>
              <a:ext cx="1300356" cy="400110"/>
            </a:xfrm>
            <a:prstGeom prst="rect">
              <a:avLst/>
            </a:prstGeom>
            <a:noFill/>
          </p:spPr>
          <p:txBody>
            <a:bodyPr wrap="none" rtlCol="0">
              <a:spAutoFit/>
            </a:bodyPr>
            <a:lstStyle/>
            <a:p>
              <a:r>
                <a:rPr lang="ko-KR" altLang="en-US" sz="2000" b="1" dirty="0">
                  <a:ln>
                    <a:solidFill>
                      <a:srgbClr val="4C4747">
                        <a:alpha val="20000"/>
                      </a:srgbClr>
                    </a:solidFill>
                  </a:ln>
                  <a:solidFill>
                    <a:srgbClr val="4C4747"/>
                  </a:solidFill>
                  <a:latin typeface="KoPub돋움체 Bold" panose="00000800000000000000" pitchFamily="2" charset="-127"/>
                  <a:ea typeface="KoPub돋움체 Bold" panose="00000800000000000000" pitchFamily="2" charset="-127"/>
                </a:rPr>
                <a:t>정보 유형</a:t>
              </a:r>
            </a:p>
          </p:txBody>
        </p:sp>
        <p:sp>
          <p:nvSpPr>
            <p:cNvPr id="27" name="TextBox 26">
              <a:extLst>
                <a:ext uri="{FF2B5EF4-FFF2-40B4-BE49-F238E27FC236}">
                  <a16:creationId xmlns:a16="http://schemas.microsoft.com/office/drawing/2014/main" id="{E711D787-CDFE-40E7-91D1-8EF1B7266DC7}"/>
                </a:ext>
              </a:extLst>
            </p:cNvPr>
            <p:cNvSpPr txBox="1"/>
            <p:nvPr/>
          </p:nvSpPr>
          <p:spPr>
            <a:xfrm>
              <a:off x="6800066" y="2064047"/>
              <a:ext cx="4849404" cy="523220"/>
            </a:xfrm>
            <a:prstGeom prst="rect">
              <a:avLst/>
            </a:prstGeom>
            <a:noFill/>
          </p:spPr>
          <p:txBody>
            <a:bodyPr wrap="none" rtlCol="0">
              <a:spAutoFit/>
            </a:bodyPr>
            <a:lstStyle/>
            <a:p>
              <a:r>
                <a:rPr lang="ko-KR" altLang="en-US" sz="140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rPr>
                <a:t>기계 인지에 사용되는 정보 유형에는</a:t>
              </a:r>
              <a:endParaRPr lang="en-US" altLang="ko-KR" sz="140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endParaRPr>
            </a:p>
            <a:p>
              <a:r>
                <a:rPr lang="ko-KR" altLang="en-US" sz="140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rPr>
                <a:t>통계 적률</a:t>
              </a:r>
              <a:r>
                <a:rPr lang="en-US" altLang="ko-KR" sz="140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rPr>
                <a:t>, Fourier </a:t>
              </a:r>
              <a:r>
                <a:rPr lang="ko-KR" altLang="en-US" sz="140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rPr>
                <a:t>변환 계수</a:t>
              </a:r>
              <a:r>
                <a:rPr lang="en-US" altLang="ko-KR" sz="140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rPr>
                <a:t>, </a:t>
              </a:r>
              <a:r>
                <a:rPr lang="ko-KR" altLang="en-US" sz="140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rPr>
                <a:t>다차원 거리 척도 등이 있다</a:t>
              </a:r>
              <a:r>
                <a:rPr lang="en-US" altLang="ko-KR" sz="140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rPr>
                <a:t>.</a:t>
              </a:r>
              <a:endParaRPr lang="ko-KR" altLang="en-US" sz="140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endParaRPr>
            </a:p>
          </p:txBody>
        </p:sp>
      </p:grpSp>
    </p:spTree>
    <p:extLst>
      <p:ext uri="{BB962C8B-B14F-4D97-AF65-F5344CB8AC3E}">
        <p14:creationId xmlns:p14="http://schemas.microsoft.com/office/powerpoint/2010/main" val="1596142883"/>
      </p:ext>
    </p:extLst>
  </p:cSld>
  <p:clrMapOvr>
    <a:masterClrMapping/>
  </p:clrMapOvr>
  <p:extLst>
    <p:ext uri="{6950BFC3-D8DA-4A85-94F7-54DA5524770B}">
      <p188:commentRel xmlns:p188="http://schemas.microsoft.com/office/powerpoint/2018/8/main" r:id="rId3"/>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타원 3"/>
          <p:cNvSpPr/>
          <p:nvPr/>
        </p:nvSpPr>
        <p:spPr>
          <a:xfrm>
            <a:off x="-548640" y="-779390"/>
            <a:ext cx="2273300" cy="2273300"/>
          </a:xfrm>
          <a:prstGeom prst="ellipse">
            <a:avLst/>
          </a:prstGeom>
          <a:solidFill>
            <a:srgbClr val="FE9E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8" name="그룹 17"/>
          <p:cNvGrpSpPr/>
          <p:nvPr/>
        </p:nvGrpSpPr>
        <p:grpSpPr>
          <a:xfrm>
            <a:off x="960681" y="2462611"/>
            <a:ext cx="2791149" cy="1046440"/>
            <a:chOff x="960681" y="2615402"/>
            <a:chExt cx="2791149" cy="1046440"/>
          </a:xfrm>
        </p:grpSpPr>
        <p:sp>
          <p:nvSpPr>
            <p:cNvPr id="5" name="TextBox 4"/>
            <p:cNvSpPr txBox="1"/>
            <p:nvPr/>
          </p:nvSpPr>
          <p:spPr>
            <a:xfrm>
              <a:off x="960681" y="2615402"/>
              <a:ext cx="2791149" cy="584775"/>
            </a:xfrm>
            <a:prstGeom prst="rect">
              <a:avLst/>
            </a:prstGeom>
            <a:noFill/>
          </p:spPr>
          <p:txBody>
            <a:bodyPr wrap="none" rtlCol="0">
              <a:spAutoFit/>
            </a:bodyPr>
            <a:lstStyle/>
            <a:p>
              <a:r>
                <a:rPr lang="ko-KR" altLang="en-US" sz="3200" dirty="0">
                  <a:ln>
                    <a:solidFill>
                      <a:srgbClr val="4C4747">
                        <a:alpha val="20000"/>
                      </a:srgbClr>
                    </a:solidFill>
                  </a:ln>
                  <a:solidFill>
                    <a:srgbClr val="4C4747"/>
                  </a:solidFill>
                  <a:latin typeface="KoPub돋움체 Bold" panose="00000800000000000000" pitchFamily="2" charset="-127"/>
                  <a:ea typeface="KoPub돋움체 Bold" panose="00000800000000000000" pitchFamily="2" charset="-127"/>
                </a:rPr>
                <a:t>영상처리 기원</a:t>
              </a:r>
            </a:p>
          </p:txBody>
        </p:sp>
        <p:sp>
          <p:nvSpPr>
            <p:cNvPr id="6" name="TextBox 5"/>
            <p:cNvSpPr txBox="1"/>
            <p:nvPr/>
          </p:nvSpPr>
          <p:spPr>
            <a:xfrm>
              <a:off x="960681" y="3200177"/>
              <a:ext cx="800219" cy="461665"/>
            </a:xfrm>
            <a:prstGeom prst="rect">
              <a:avLst/>
            </a:prstGeom>
            <a:noFill/>
          </p:spPr>
          <p:txBody>
            <a:bodyPr wrap="none" rtlCol="0">
              <a:spAutoFit/>
            </a:bodyPr>
            <a:lstStyle/>
            <a:p>
              <a:r>
                <a:rPr lang="ko-KR" altLang="en-US" sz="2400">
                  <a:ln>
                    <a:solidFill>
                      <a:srgbClr val="FE9E7E">
                        <a:alpha val="20000"/>
                      </a:srgbClr>
                    </a:solidFill>
                  </a:ln>
                  <a:solidFill>
                    <a:srgbClr val="FE9E7E"/>
                  </a:solidFill>
                  <a:latin typeface="KoPub돋움체 Light" panose="00000300000000000000" pitchFamily="2" charset="-127"/>
                  <a:ea typeface="KoPub돋움체 Light" panose="00000300000000000000" pitchFamily="2" charset="-127"/>
                </a:rPr>
                <a:t>분류</a:t>
              </a:r>
              <a:endParaRPr lang="ko-KR" altLang="en-US" sz="2400" dirty="0">
                <a:ln>
                  <a:solidFill>
                    <a:srgbClr val="FE9E7E">
                      <a:alpha val="20000"/>
                    </a:srgbClr>
                  </a:solidFill>
                </a:ln>
                <a:solidFill>
                  <a:srgbClr val="FE9E7E"/>
                </a:solidFill>
                <a:latin typeface="KoPub돋움체 Light" panose="00000300000000000000" pitchFamily="2" charset="-127"/>
                <a:ea typeface="KoPub돋움체 Light" panose="00000300000000000000" pitchFamily="2" charset="-127"/>
              </a:endParaRPr>
            </a:p>
          </p:txBody>
        </p:sp>
      </p:grpSp>
      <p:sp>
        <p:nvSpPr>
          <p:cNvPr id="7" name="타원 6"/>
          <p:cNvSpPr/>
          <p:nvPr/>
        </p:nvSpPr>
        <p:spPr>
          <a:xfrm>
            <a:off x="10771163" y="5244905"/>
            <a:ext cx="2841674" cy="2841674"/>
          </a:xfrm>
          <a:prstGeom prst="ellipse">
            <a:avLst/>
          </a:prstGeom>
          <a:solidFill>
            <a:srgbClr val="C8E4E5">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0" name="그룹 9"/>
          <p:cNvGrpSpPr/>
          <p:nvPr/>
        </p:nvGrpSpPr>
        <p:grpSpPr>
          <a:xfrm>
            <a:off x="4544199" y="4878054"/>
            <a:ext cx="5256998" cy="978745"/>
            <a:chOff x="6796429" y="1608522"/>
            <a:chExt cx="5256998" cy="978745"/>
          </a:xfrm>
        </p:grpSpPr>
        <p:sp>
          <p:nvSpPr>
            <p:cNvPr id="8" name="TextBox 7"/>
            <p:cNvSpPr txBox="1"/>
            <p:nvPr/>
          </p:nvSpPr>
          <p:spPr>
            <a:xfrm>
              <a:off x="6796429" y="1608522"/>
              <a:ext cx="1556836" cy="400110"/>
            </a:xfrm>
            <a:prstGeom prst="rect">
              <a:avLst/>
            </a:prstGeom>
            <a:noFill/>
          </p:spPr>
          <p:txBody>
            <a:bodyPr wrap="none" rtlCol="0">
              <a:spAutoFit/>
            </a:bodyPr>
            <a:lstStyle/>
            <a:p>
              <a:r>
                <a:rPr lang="ko-KR" altLang="en-US" sz="2000" b="1" dirty="0" err="1">
                  <a:ln>
                    <a:solidFill>
                      <a:srgbClr val="4C4747">
                        <a:alpha val="20000"/>
                      </a:srgbClr>
                    </a:solidFill>
                  </a:ln>
                  <a:solidFill>
                    <a:srgbClr val="4C4747"/>
                  </a:solidFill>
                  <a:latin typeface="KoPub돋움체 Bold" panose="00000800000000000000" pitchFamily="2" charset="-127"/>
                  <a:ea typeface="KoPub돋움체 Bold" panose="00000800000000000000" pitchFamily="2" charset="-127"/>
                </a:rPr>
                <a:t>저수준</a:t>
              </a:r>
              <a:r>
                <a:rPr lang="ko-KR" altLang="en-US" sz="2000" b="1" dirty="0">
                  <a:ln>
                    <a:solidFill>
                      <a:srgbClr val="4C4747">
                        <a:alpha val="20000"/>
                      </a:srgbClr>
                    </a:solidFill>
                  </a:ln>
                  <a:solidFill>
                    <a:srgbClr val="4C4747"/>
                  </a:solidFill>
                  <a:latin typeface="KoPub돋움체 Bold" panose="00000800000000000000" pitchFamily="2" charset="-127"/>
                  <a:ea typeface="KoPub돋움체 Bold" panose="00000800000000000000" pitchFamily="2" charset="-127"/>
                </a:rPr>
                <a:t> 처리</a:t>
              </a:r>
            </a:p>
          </p:txBody>
        </p:sp>
        <p:sp>
          <p:nvSpPr>
            <p:cNvPr id="9" name="TextBox 8"/>
            <p:cNvSpPr txBox="1"/>
            <p:nvPr/>
          </p:nvSpPr>
          <p:spPr>
            <a:xfrm>
              <a:off x="6800066" y="2064047"/>
              <a:ext cx="5253361" cy="523220"/>
            </a:xfrm>
            <a:prstGeom prst="rect">
              <a:avLst/>
            </a:prstGeom>
            <a:noFill/>
          </p:spPr>
          <p:txBody>
            <a:bodyPr wrap="none" rtlCol="0">
              <a:spAutoFit/>
            </a:bodyPr>
            <a:lstStyle/>
            <a:p>
              <a:r>
                <a:rPr lang="ko-KR" altLang="en-US" sz="140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rPr>
                <a:t>노이즈를 줄이기 위한 영상 처리</a:t>
              </a:r>
              <a:r>
                <a:rPr lang="en-US" altLang="ko-KR" sz="140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rPr>
                <a:t>, </a:t>
              </a:r>
              <a:r>
                <a:rPr lang="ko-KR" altLang="en-US" sz="140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rPr>
                <a:t>콘트라스트 개선</a:t>
              </a:r>
              <a:r>
                <a:rPr lang="en-US" altLang="ko-KR" sz="140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rPr>
                <a:t>, </a:t>
              </a:r>
              <a:r>
                <a:rPr lang="ko-KR" altLang="en-US" sz="140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rPr>
                <a:t>영상 선명화</a:t>
              </a:r>
              <a:endParaRPr lang="en-US" altLang="ko-KR" sz="140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endParaRPr>
            </a:p>
            <a:p>
              <a:r>
                <a:rPr lang="ko-KR" altLang="en-US" sz="140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rPr>
                <a:t>같은 원시적인 연산이 포함된다</a:t>
              </a:r>
              <a:r>
                <a:rPr lang="en-US" altLang="ko-KR" sz="140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rPr>
                <a:t>. </a:t>
              </a:r>
            </a:p>
          </p:txBody>
        </p:sp>
      </p:grpSp>
      <p:grpSp>
        <p:nvGrpSpPr>
          <p:cNvPr id="19" name="그룹 18">
            <a:extLst>
              <a:ext uri="{FF2B5EF4-FFF2-40B4-BE49-F238E27FC236}">
                <a16:creationId xmlns:a16="http://schemas.microsoft.com/office/drawing/2014/main" id="{E7FF2AB9-71B4-48B7-AB7A-E59234583515}"/>
              </a:ext>
            </a:extLst>
          </p:cNvPr>
          <p:cNvGrpSpPr/>
          <p:nvPr/>
        </p:nvGrpSpPr>
        <p:grpSpPr>
          <a:xfrm>
            <a:off x="4544199" y="2912715"/>
            <a:ext cx="2533497" cy="763302"/>
            <a:chOff x="6796429" y="1608522"/>
            <a:chExt cx="2533497" cy="763302"/>
          </a:xfrm>
        </p:grpSpPr>
        <p:sp>
          <p:nvSpPr>
            <p:cNvPr id="20" name="TextBox 19">
              <a:extLst>
                <a:ext uri="{FF2B5EF4-FFF2-40B4-BE49-F238E27FC236}">
                  <a16:creationId xmlns:a16="http://schemas.microsoft.com/office/drawing/2014/main" id="{F0B9BBE9-3140-4271-AF2E-6BDFD9847F49}"/>
                </a:ext>
              </a:extLst>
            </p:cNvPr>
            <p:cNvSpPr txBox="1"/>
            <p:nvPr/>
          </p:nvSpPr>
          <p:spPr>
            <a:xfrm>
              <a:off x="6796429" y="1608522"/>
              <a:ext cx="1556836" cy="400110"/>
            </a:xfrm>
            <a:prstGeom prst="rect">
              <a:avLst/>
            </a:prstGeom>
            <a:noFill/>
          </p:spPr>
          <p:txBody>
            <a:bodyPr wrap="none" rtlCol="0">
              <a:spAutoFit/>
            </a:bodyPr>
            <a:lstStyle/>
            <a:p>
              <a:r>
                <a:rPr lang="ko-KR" altLang="en-US" sz="2000" b="1" dirty="0" err="1">
                  <a:ln>
                    <a:solidFill>
                      <a:srgbClr val="4C4747">
                        <a:alpha val="20000"/>
                      </a:srgbClr>
                    </a:solidFill>
                  </a:ln>
                  <a:solidFill>
                    <a:srgbClr val="4C4747"/>
                  </a:solidFill>
                  <a:latin typeface="KoPub돋움체 Bold" panose="00000800000000000000" pitchFamily="2" charset="-127"/>
                  <a:ea typeface="KoPub돋움체 Bold" panose="00000800000000000000" pitchFamily="2" charset="-127"/>
                </a:rPr>
                <a:t>중수준</a:t>
              </a:r>
              <a:r>
                <a:rPr lang="ko-KR" altLang="en-US" sz="2000" b="1" dirty="0">
                  <a:ln>
                    <a:solidFill>
                      <a:srgbClr val="4C4747">
                        <a:alpha val="20000"/>
                      </a:srgbClr>
                    </a:solidFill>
                  </a:ln>
                  <a:solidFill>
                    <a:srgbClr val="4C4747"/>
                  </a:solidFill>
                  <a:latin typeface="KoPub돋움체 Bold" panose="00000800000000000000" pitchFamily="2" charset="-127"/>
                  <a:ea typeface="KoPub돋움체 Bold" panose="00000800000000000000" pitchFamily="2" charset="-127"/>
                </a:rPr>
                <a:t> 처리</a:t>
              </a:r>
            </a:p>
          </p:txBody>
        </p:sp>
        <p:sp>
          <p:nvSpPr>
            <p:cNvPr id="21" name="TextBox 20">
              <a:extLst>
                <a:ext uri="{FF2B5EF4-FFF2-40B4-BE49-F238E27FC236}">
                  <a16:creationId xmlns:a16="http://schemas.microsoft.com/office/drawing/2014/main" id="{E2328645-05A6-4382-BA71-C373C991A02F}"/>
                </a:ext>
              </a:extLst>
            </p:cNvPr>
            <p:cNvSpPr txBox="1"/>
            <p:nvPr/>
          </p:nvSpPr>
          <p:spPr>
            <a:xfrm>
              <a:off x="6800066" y="2064047"/>
              <a:ext cx="2529860" cy="307777"/>
            </a:xfrm>
            <a:prstGeom prst="rect">
              <a:avLst/>
            </a:prstGeom>
            <a:noFill/>
          </p:spPr>
          <p:txBody>
            <a:bodyPr wrap="none" rtlCol="0">
              <a:spAutoFit/>
            </a:bodyPr>
            <a:lstStyle/>
            <a:p>
              <a:r>
                <a:rPr lang="ko-KR" altLang="en-US" sz="140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rPr>
                <a:t>분할</a:t>
              </a:r>
              <a:r>
                <a:rPr lang="en-US" altLang="ko-KR" sz="140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rPr>
                <a:t>, </a:t>
              </a:r>
              <a:r>
                <a:rPr lang="ko-KR" altLang="en-US" sz="140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rPr>
                <a:t>묘사</a:t>
              </a:r>
              <a:r>
                <a:rPr lang="en-US" altLang="ko-KR" sz="140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rPr>
                <a:t>, </a:t>
              </a:r>
              <a:r>
                <a:rPr lang="ko-KR" altLang="en-US" sz="140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rPr>
                <a:t>인식을 포함한다</a:t>
              </a:r>
              <a:r>
                <a:rPr lang="en-US" altLang="ko-KR" sz="140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rPr>
                <a:t>. </a:t>
              </a:r>
              <a:endParaRPr lang="ko-KR" altLang="en-US" sz="140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endParaRPr>
            </a:p>
          </p:txBody>
        </p:sp>
      </p:grpSp>
      <p:grpSp>
        <p:nvGrpSpPr>
          <p:cNvPr id="22" name="그룹 21">
            <a:extLst>
              <a:ext uri="{FF2B5EF4-FFF2-40B4-BE49-F238E27FC236}">
                <a16:creationId xmlns:a16="http://schemas.microsoft.com/office/drawing/2014/main" id="{C2A50E90-CB64-41B6-B757-1E6AC2D82DBC}"/>
              </a:ext>
            </a:extLst>
          </p:cNvPr>
          <p:cNvGrpSpPr/>
          <p:nvPr/>
        </p:nvGrpSpPr>
        <p:grpSpPr>
          <a:xfrm>
            <a:off x="4544199" y="685998"/>
            <a:ext cx="6044073" cy="978745"/>
            <a:chOff x="6796429" y="1608522"/>
            <a:chExt cx="6044073" cy="978745"/>
          </a:xfrm>
        </p:grpSpPr>
        <p:sp>
          <p:nvSpPr>
            <p:cNvPr id="23" name="TextBox 22">
              <a:extLst>
                <a:ext uri="{FF2B5EF4-FFF2-40B4-BE49-F238E27FC236}">
                  <a16:creationId xmlns:a16="http://schemas.microsoft.com/office/drawing/2014/main" id="{F875F0EC-6155-4CDF-BE0A-5623E03B4121}"/>
                </a:ext>
              </a:extLst>
            </p:cNvPr>
            <p:cNvSpPr txBox="1"/>
            <p:nvPr/>
          </p:nvSpPr>
          <p:spPr>
            <a:xfrm>
              <a:off x="6796429" y="1608522"/>
              <a:ext cx="1556836" cy="400110"/>
            </a:xfrm>
            <a:prstGeom prst="rect">
              <a:avLst/>
            </a:prstGeom>
            <a:noFill/>
          </p:spPr>
          <p:txBody>
            <a:bodyPr wrap="none" rtlCol="0">
              <a:spAutoFit/>
            </a:bodyPr>
            <a:lstStyle/>
            <a:p>
              <a:r>
                <a:rPr lang="ko-KR" altLang="en-US" sz="2000" b="1" dirty="0">
                  <a:ln>
                    <a:solidFill>
                      <a:srgbClr val="4C4747">
                        <a:alpha val="20000"/>
                      </a:srgbClr>
                    </a:solidFill>
                  </a:ln>
                  <a:solidFill>
                    <a:srgbClr val="4C4747"/>
                  </a:solidFill>
                  <a:latin typeface="KoPub돋움체 Bold" panose="00000800000000000000" pitchFamily="2" charset="-127"/>
                  <a:ea typeface="KoPub돋움체 Bold" panose="00000800000000000000" pitchFamily="2" charset="-127"/>
                </a:rPr>
                <a:t>고수준 처리</a:t>
              </a:r>
            </a:p>
          </p:txBody>
        </p:sp>
        <p:sp>
          <p:nvSpPr>
            <p:cNvPr id="24" name="TextBox 23">
              <a:extLst>
                <a:ext uri="{FF2B5EF4-FFF2-40B4-BE49-F238E27FC236}">
                  <a16:creationId xmlns:a16="http://schemas.microsoft.com/office/drawing/2014/main" id="{0C11682F-2319-4B32-8561-1091D6461A8C}"/>
                </a:ext>
              </a:extLst>
            </p:cNvPr>
            <p:cNvSpPr txBox="1"/>
            <p:nvPr/>
          </p:nvSpPr>
          <p:spPr>
            <a:xfrm>
              <a:off x="6800066" y="2064047"/>
              <a:ext cx="6040436" cy="523220"/>
            </a:xfrm>
            <a:prstGeom prst="rect">
              <a:avLst/>
            </a:prstGeom>
            <a:noFill/>
          </p:spPr>
          <p:txBody>
            <a:bodyPr wrap="none" rtlCol="0">
              <a:spAutoFit/>
            </a:bodyPr>
            <a:lstStyle/>
            <a:p>
              <a:r>
                <a:rPr lang="ko-KR" altLang="en-US" sz="140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rPr>
                <a:t>영상 </a:t>
              </a:r>
              <a:r>
                <a:rPr lang="ko-KR" altLang="en-US" sz="1400" dirty="0" err="1">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rPr>
                <a:t>분석에서와</a:t>
              </a:r>
              <a:r>
                <a:rPr lang="ko-KR" altLang="en-US" sz="140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rPr>
                <a:t> 같이 인식된 객체들의 앙상블</a:t>
              </a:r>
              <a:r>
                <a:rPr lang="en-US" altLang="ko-KR" sz="140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rPr>
                <a:t>(</a:t>
              </a:r>
              <a:r>
                <a:rPr lang="ko-KR" altLang="en-US" sz="140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rPr>
                <a:t>전체</a:t>
              </a:r>
              <a:r>
                <a:rPr lang="en-US" altLang="ko-KR" sz="140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rPr>
                <a:t>)</a:t>
              </a:r>
              <a:r>
                <a:rPr lang="ko-KR" altLang="en-US" sz="140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rPr>
                <a:t>의 의미를 찾아내고</a:t>
              </a:r>
              <a:r>
                <a:rPr lang="en-US" altLang="ko-KR" sz="140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rPr>
                <a:t>, </a:t>
              </a:r>
            </a:p>
            <a:p>
              <a:r>
                <a:rPr lang="ko-KR" altLang="en-US" sz="140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rPr>
                <a:t>시각과 관련된 인지 기능들을 수행하는 것을 포함한다</a:t>
              </a:r>
              <a:r>
                <a:rPr lang="en-US" altLang="ko-KR" sz="140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rPr>
                <a:t>.</a:t>
              </a:r>
              <a:endParaRPr lang="ko-KR" altLang="en-US" sz="140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endParaRPr>
            </a:p>
          </p:txBody>
        </p:sp>
      </p:grpSp>
      <p:sp>
        <p:nvSpPr>
          <p:cNvPr id="26" name="사각형: 둥근 모서리 25">
            <a:extLst>
              <a:ext uri="{FF2B5EF4-FFF2-40B4-BE49-F238E27FC236}">
                <a16:creationId xmlns:a16="http://schemas.microsoft.com/office/drawing/2014/main" id="{344ADC4C-3EE1-468A-B586-CBF17B7012E7}"/>
              </a:ext>
            </a:extLst>
          </p:cNvPr>
          <p:cNvSpPr/>
          <p:nvPr/>
        </p:nvSpPr>
        <p:spPr>
          <a:xfrm>
            <a:off x="4400550" y="4733925"/>
            <a:ext cx="6934200" cy="1387795"/>
          </a:xfrm>
          <a:prstGeom prst="roundRect">
            <a:avLst/>
          </a:prstGeom>
          <a:solidFill>
            <a:schemeClr val="tx1">
              <a:lumMod val="85000"/>
              <a:lumOff val="1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 name="사각형: 둥근 모서리 1">
            <a:extLst>
              <a:ext uri="{FF2B5EF4-FFF2-40B4-BE49-F238E27FC236}">
                <a16:creationId xmlns:a16="http://schemas.microsoft.com/office/drawing/2014/main" id="{86E2310C-0114-4E27-945F-266DCD8A91B2}"/>
              </a:ext>
            </a:extLst>
          </p:cNvPr>
          <p:cNvSpPr/>
          <p:nvPr/>
        </p:nvSpPr>
        <p:spPr>
          <a:xfrm>
            <a:off x="4400550" y="471725"/>
            <a:ext cx="6934200" cy="1387795"/>
          </a:xfrm>
          <a:prstGeom prst="roundRect">
            <a:avLst/>
          </a:prstGeom>
          <a:solidFill>
            <a:schemeClr val="bg1">
              <a:lumMod val="9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사각형: 둥근 모서리 24">
            <a:extLst>
              <a:ext uri="{FF2B5EF4-FFF2-40B4-BE49-F238E27FC236}">
                <a16:creationId xmlns:a16="http://schemas.microsoft.com/office/drawing/2014/main" id="{AF22D133-1F5E-43D8-96E8-6E4ADF890D56}"/>
              </a:ext>
            </a:extLst>
          </p:cNvPr>
          <p:cNvSpPr/>
          <p:nvPr/>
        </p:nvSpPr>
        <p:spPr>
          <a:xfrm>
            <a:off x="4400550" y="2600468"/>
            <a:ext cx="6934200" cy="1387795"/>
          </a:xfrm>
          <a:prstGeom prst="roundRect">
            <a:avLst/>
          </a:prstGeom>
          <a:solidFill>
            <a:schemeClr val="bg1">
              <a:lumMod val="6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513998777"/>
      </p:ext>
    </p:extLst>
  </p:cSld>
  <p:clrMapOvr>
    <a:masterClrMapping/>
  </p:clrMapOvr>
  <p:extLst>
    <p:ext uri="{6950BFC3-D8DA-4A85-94F7-54DA5524770B}">
      <p188:commentRel xmlns:p188="http://schemas.microsoft.com/office/powerpoint/2018/8/main" r:id="rId3"/>
    </p:ext>
  </p:extLs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E9E7E"/>
        </a:solidFill>
        <a:effectLst/>
      </p:bgPr>
    </p:bg>
    <p:spTree>
      <p:nvGrpSpPr>
        <p:cNvPr id="1" name=""/>
        <p:cNvGrpSpPr/>
        <p:nvPr/>
      </p:nvGrpSpPr>
      <p:grpSpPr>
        <a:xfrm>
          <a:off x="0" y="0"/>
          <a:ext cx="0" cy="0"/>
          <a:chOff x="0" y="0"/>
          <a:chExt cx="0" cy="0"/>
        </a:xfrm>
      </p:grpSpPr>
      <p:grpSp>
        <p:nvGrpSpPr>
          <p:cNvPr id="9" name="그룹 8"/>
          <p:cNvGrpSpPr/>
          <p:nvPr/>
        </p:nvGrpSpPr>
        <p:grpSpPr>
          <a:xfrm>
            <a:off x="1623079" y="3119510"/>
            <a:ext cx="6455613" cy="1654690"/>
            <a:chOff x="5912508" y="3843583"/>
            <a:chExt cx="6455613" cy="1654690"/>
          </a:xfrm>
        </p:grpSpPr>
        <p:sp>
          <p:nvSpPr>
            <p:cNvPr id="6" name="TextBox 5"/>
            <p:cNvSpPr txBox="1"/>
            <p:nvPr/>
          </p:nvSpPr>
          <p:spPr>
            <a:xfrm>
              <a:off x="5912508" y="3843583"/>
              <a:ext cx="6455613" cy="923330"/>
            </a:xfrm>
            <a:prstGeom prst="rect">
              <a:avLst/>
            </a:prstGeom>
            <a:noFill/>
          </p:spPr>
          <p:txBody>
            <a:bodyPr wrap="none" rtlCol="0">
              <a:spAutoFit/>
            </a:bodyPr>
            <a:lstStyle/>
            <a:p>
              <a:r>
                <a:rPr lang="ko-KR" altLang="en-US" sz="5400" dirty="0">
                  <a:ln>
                    <a:solidFill>
                      <a:schemeClr val="bg1">
                        <a:alpha val="20000"/>
                      </a:schemeClr>
                    </a:solidFill>
                  </a:ln>
                  <a:solidFill>
                    <a:schemeClr val="bg1"/>
                  </a:solidFill>
                  <a:latin typeface="KoPub돋움체 Bold" panose="00000800000000000000" pitchFamily="2" charset="-127"/>
                  <a:ea typeface="KoPub돋움체 Bold" panose="00000800000000000000" pitchFamily="2" charset="-127"/>
                </a:rPr>
                <a:t>영상 처리 사용 분야</a:t>
              </a:r>
            </a:p>
          </p:txBody>
        </p:sp>
        <p:sp>
          <p:nvSpPr>
            <p:cNvPr id="7" name="TextBox 6"/>
            <p:cNvSpPr txBox="1"/>
            <p:nvPr/>
          </p:nvSpPr>
          <p:spPr>
            <a:xfrm>
              <a:off x="5912508" y="5098163"/>
              <a:ext cx="3967753" cy="400110"/>
            </a:xfrm>
            <a:prstGeom prst="rect">
              <a:avLst/>
            </a:prstGeom>
            <a:noFill/>
          </p:spPr>
          <p:txBody>
            <a:bodyPr wrap="none" rtlCol="0">
              <a:spAutoFit/>
            </a:bodyPr>
            <a:lstStyle/>
            <a:p>
              <a:r>
                <a:rPr lang="ko-KR" altLang="en-US" sz="2000" dirty="0">
                  <a:ln>
                    <a:solidFill>
                      <a:schemeClr val="bg1">
                        <a:alpha val="20000"/>
                      </a:schemeClr>
                    </a:solidFill>
                  </a:ln>
                  <a:solidFill>
                    <a:schemeClr val="bg1"/>
                  </a:solidFill>
                  <a:latin typeface="KoPub돋움체 Light" panose="00000300000000000000" pitchFamily="2" charset="-127"/>
                  <a:ea typeface="KoPub돋움체 Light" panose="00000300000000000000" pitchFamily="2" charset="-127"/>
                </a:rPr>
                <a:t>디지털 영상 처리 사용 분야의 예</a:t>
              </a:r>
            </a:p>
          </p:txBody>
        </p:sp>
      </p:grpSp>
      <p:grpSp>
        <p:nvGrpSpPr>
          <p:cNvPr id="3" name="그룹 2"/>
          <p:cNvGrpSpPr/>
          <p:nvPr/>
        </p:nvGrpSpPr>
        <p:grpSpPr>
          <a:xfrm>
            <a:off x="2504" y="1050511"/>
            <a:ext cx="3465953" cy="1862048"/>
            <a:chOff x="8841098" y="1050511"/>
            <a:chExt cx="3465953" cy="1862048"/>
          </a:xfrm>
        </p:grpSpPr>
        <p:sp>
          <p:nvSpPr>
            <p:cNvPr id="10" name="TextBox 9"/>
            <p:cNvSpPr txBox="1"/>
            <p:nvPr/>
          </p:nvSpPr>
          <p:spPr>
            <a:xfrm>
              <a:off x="10461674" y="1050511"/>
              <a:ext cx="1845377" cy="1862048"/>
            </a:xfrm>
            <a:prstGeom prst="rect">
              <a:avLst/>
            </a:prstGeom>
            <a:noFill/>
          </p:spPr>
          <p:txBody>
            <a:bodyPr wrap="none" rtlCol="0">
              <a:spAutoFit/>
            </a:bodyPr>
            <a:lstStyle/>
            <a:p>
              <a:pPr algn="r"/>
              <a:r>
                <a:rPr lang="en-US" altLang="ko-KR" sz="11500">
                  <a:ln>
                    <a:solidFill>
                      <a:schemeClr val="bg1">
                        <a:alpha val="20000"/>
                      </a:schemeClr>
                    </a:solidFill>
                  </a:ln>
                  <a:solidFill>
                    <a:schemeClr val="bg1"/>
                  </a:solidFill>
                  <a:latin typeface="KoPub돋움체 Bold" panose="00000800000000000000" pitchFamily="2" charset="-127"/>
                  <a:ea typeface="KoPub돋움체 Bold" panose="00000800000000000000" pitchFamily="2" charset="-127"/>
                </a:rPr>
                <a:t>02</a:t>
              </a:r>
              <a:endParaRPr lang="ko-KR" altLang="en-US" sz="11500">
                <a:ln>
                  <a:solidFill>
                    <a:schemeClr val="bg1">
                      <a:alpha val="20000"/>
                    </a:schemeClr>
                  </a:solidFill>
                </a:ln>
                <a:solidFill>
                  <a:schemeClr val="bg1"/>
                </a:solidFill>
                <a:latin typeface="KoPub돋움체 Bold" panose="00000800000000000000" pitchFamily="2" charset="-127"/>
                <a:ea typeface="KoPub돋움체 Bold" panose="00000800000000000000" pitchFamily="2" charset="-127"/>
              </a:endParaRPr>
            </a:p>
          </p:txBody>
        </p:sp>
        <p:cxnSp>
          <p:nvCxnSpPr>
            <p:cNvPr id="11" name="직선 연결선 10"/>
            <p:cNvCxnSpPr/>
            <p:nvPr/>
          </p:nvCxnSpPr>
          <p:spPr>
            <a:xfrm>
              <a:off x="8841098" y="1981535"/>
              <a:ext cx="152209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60071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타원 3"/>
          <p:cNvSpPr/>
          <p:nvPr/>
        </p:nvSpPr>
        <p:spPr>
          <a:xfrm>
            <a:off x="-548640" y="-779390"/>
            <a:ext cx="2273300" cy="2273300"/>
          </a:xfrm>
          <a:prstGeom prst="ellipse">
            <a:avLst/>
          </a:prstGeom>
          <a:solidFill>
            <a:srgbClr val="FE9E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타원 6"/>
          <p:cNvSpPr/>
          <p:nvPr/>
        </p:nvSpPr>
        <p:spPr>
          <a:xfrm>
            <a:off x="10771163" y="5244905"/>
            <a:ext cx="2841674" cy="2841674"/>
          </a:xfrm>
          <a:prstGeom prst="ellipse">
            <a:avLst/>
          </a:prstGeom>
          <a:solidFill>
            <a:srgbClr val="C8E4E5">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0" name="그룹 9"/>
          <p:cNvGrpSpPr/>
          <p:nvPr/>
        </p:nvGrpSpPr>
        <p:grpSpPr>
          <a:xfrm>
            <a:off x="4544199" y="22141"/>
            <a:ext cx="6419176" cy="763302"/>
            <a:chOff x="6796429" y="1608522"/>
            <a:chExt cx="6419176" cy="763302"/>
          </a:xfrm>
        </p:grpSpPr>
        <p:sp>
          <p:nvSpPr>
            <p:cNvPr id="8" name="TextBox 7"/>
            <p:cNvSpPr txBox="1"/>
            <p:nvPr/>
          </p:nvSpPr>
          <p:spPr>
            <a:xfrm>
              <a:off x="6796429" y="1608522"/>
              <a:ext cx="1813317" cy="400110"/>
            </a:xfrm>
            <a:prstGeom prst="rect">
              <a:avLst/>
            </a:prstGeom>
            <a:noFill/>
          </p:spPr>
          <p:txBody>
            <a:bodyPr wrap="none" rtlCol="0">
              <a:spAutoFit/>
            </a:bodyPr>
            <a:lstStyle/>
            <a:p>
              <a:r>
                <a:rPr lang="ko-KR" altLang="en-US" sz="2000" b="1" dirty="0">
                  <a:ln>
                    <a:solidFill>
                      <a:srgbClr val="4C4747">
                        <a:alpha val="20000"/>
                      </a:srgbClr>
                    </a:solidFill>
                  </a:ln>
                  <a:solidFill>
                    <a:schemeClr val="accent5"/>
                  </a:solidFill>
                  <a:latin typeface="KoPub돋움체 Bold" panose="00000800000000000000" pitchFamily="2" charset="-127"/>
                  <a:ea typeface="KoPub돋움체 Bold" panose="00000800000000000000" pitchFamily="2" charset="-127"/>
                </a:rPr>
                <a:t>감마선 영상화</a:t>
              </a:r>
            </a:p>
          </p:txBody>
        </p:sp>
        <p:sp>
          <p:nvSpPr>
            <p:cNvPr id="9" name="TextBox 8"/>
            <p:cNvSpPr txBox="1"/>
            <p:nvPr/>
          </p:nvSpPr>
          <p:spPr>
            <a:xfrm>
              <a:off x="6800066" y="2064047"/>
              <a:ext cx="6415539" cy="307777"/>
            </a:xfrm>
            <a:prstGeom prst="rect">
              <a:avLst/>
            </a:prstGeom>
            <a:noFill/>
          </p:spPr>
          <p:txBody>
            <a:bodyPr wrap="none" rtlCol="0">
              <a:spAutoFit/>
            </a:bodyPr>
            <a:lstStyle/>
            <a:p>
              <a:r>
                <a:rPr lang="ko-KR" altLang="en-US" sz="140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rPr>
                <a:t>감마선에 기반한 영상화의 주요 이용 분야에는 핵의학과 천체 관찰 등이 있다</a:t>
              </a:r>
              <a:r>
                <a:rPr lang="en-US" altLang="ko-KR" sz="140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rPr>
                <a:t>.</a:t>
              </a:r>
            </a:p>
          </p:txBody>
        </p:sp>
      </p:grpSp>
      <p:grpSp>
        <p:nvGrpSpPr>
          <p:cNvPr id="19" name="그룹 18">
            <a:extLst>
              <a:ext uri="{FF2B5EF4-FFF2-40B4-BE49-F238E27FC236}">
                <a16:creationId xmlns:a16="http://schemas.microsoft.com/office/drawing/2014/main" id="{E7FF2AB9-71B4-48B7-AB7A-E59234583515}"/>
              </a:ext>
            </a:extLst>
          </p:cNvPr>
          <p:cNvGrpSpPr/>
          <p:nvPr/>
        </p:nvGrpSpPr>
        <p:grpSpPr>
          <a:xfrm>
            <a:off x="4544199" y="3039326"/>
            <a:ext cx="5256998" cy="763302"/>
            <a:chOff x="6796429" y="1608522"/>
            <a:chExt cx="5256998" cy="763302"/>
          </a:xfrm>
        </p:grpSpPr>
        <p:sp>
          <p:nvSpPr>
            <p:cNvPr id="20" name="TextBox 19">
              <a:extLst>
                <a:ext uri="{FF2B5EF4-FFF2-40B4-BE49-F238E27FC236}">
                  <a16:creationId xmlns:a16="http://schemas.microsoft.com/office/drawing/2014/main" id="{F0B9BBE9-3140-4271-AF2E-6BDFD9847F49}"/>
                </a:ext>
              </a:extLst>
            </p:cNvPr>
            <p:cNvSpPr txBox="1"/>
            <p:nvPr/>
          </p:nvSpPr>
          <p:spPr>
            <a:xfrm>
              <a:off x="6796429" y="1608522"/>
              <a:ext cx="1574470" cy="400110"/>
            </a:xfrm>
            <a:prstGeom prst="rect">
              <a:avLst/>
            </a:prstGeom>
            <a:noFill/>
          </p:spPr>
          <p:txBody>
            <a:bodyPr wrap="none" rtlCol="0">
              <a:spAutoFit/>
            </a:bodyPr>
            <a:lstStyle/>
            <a:p>
              <a:r>
                <a:rPr lang="en-US" altLang="ko-KR" sz="2000" b="1" dirty="0">
                  <a:ln>
                    <a:solidFill>
                      <a:srgbClr val="4C4747">
                        <a:alpha val="20000"/>
                      </a:srgbClr>
                    </a:solidFill>
                  </a:ln>
                  <a:solidFill>
                    <a:srgbClr val="FF0000"/>
                  </a:solidFill>
                  <a:latin typeface="KoPub돋움체 Bold" panose="00000800000000000000" pitchFamily="2" charset="-127"/>
                  <a:ea typeface="KoPub돋움체 Bold" panose="00000800000000000000" pitchFamily="2" charset="-127"/>
                </a:rPr>
                <a:t>X-</a:t>
              </a:r>
              <a:r>
                <a:rPr lang="ko-KR" altLang="en-US" sz="2000" b="1" dirty="0">
                  <a:ln>
                    <a:solidFill>
                      <a:srgbClr val="4C4747">
                        <a:alpha val="20000"/>
                      </a:srgbClr>
                    </a:solidFill>
                  </a:ln>
                  <a:solidFill>
                    <a:srgbClr val="FF0000"/>
                  </a:solidFill>
                  <a:latin typeface="KoPub돋움체 Bold" panose="00000800000000000000" pitchFamily="2" charset="-127"/>
                  <a:ea typeface="KoPub돋움체 Bold" panose="00000800000000000000" pitchFamily="2" charset="-127"/>
                </a:rPr>
                <a:t>선 영상화</a:t>
              </a:r>
            </a:p>
          </p:txBody>
        </p:sp>
        <p:sp>
          <p:nvSpPr>
            <p:cNvPr id="21" name="TextBox 20">
              <a:extLst>
                <a:ext uri="{FF2B5EF4-FFF2-40B4-BE49-F238E27FC236}">
                  <a16:creationId xmlns:a16="http://schemas.microsoft.com/office/drawing/2014/main" id="{E2328645-05A6-4382-BA71-C373C991A02F}"/>
                </a:ext>
              </a:extLst>
            </p:cNvPr>
            <p:cNvSpPr txBox="1"/>
            <p:nvPr/>
          </p:nvSpPr>
          <p:spPr>
            <a:xfrm>
              <a:off x="6800066" y="2064047"/>
              <a:ext cx="5253361" cy="307777"/>
            </a:xfrm>
            <a:prstGeom prst="rect">
              <a:avLst/>
            </a:prstGeom>
            <a:noFill/>
          </p:spPr>
          <p:txBody>
            <a:bodyPr wrap="none" rtlCol="0">
              <a:spAutoFit/>
            </a:bodyPr>
            <a:lstStyle/>
            <a:p>
              <a:r>
                <a:rPr lang="ko-KR" altLang="en-US" sz="140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rPr>
                <a:t>용도는 의료 진단</a:t>
              </a:r>
              <a:r>
                <a:rPr lang="en-US" altLang="ko-KR" sz="140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rPr>
                <a:t>, </a:t>
              </a:r>
              <a:r>
                <a:rPr lang="ko-KR" altLang="en-US" sz="140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rPr>
                <a:t>산업과 천문학 같은 분야에서 널리 사용된다</a:t>
              </a:r>
              <a:r>
                <a:rPr lang="en-US" altLang="ko-KR" sz="140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rPr>
                <a:t>.</a:t>
              </a:r>
            </a:p>
          </p:txBody>
        </p:sp>
      </p:grpSp>
      <p:grpSp>
        <p:nvGrpSpPr>
          <p:cNvPr id="28" name="그룹 27">
            <a:extLst>
              <a:ext uri="{FF2B5EF4-FFF2-40B4-BE49-F238E27FC236}">
                <a16:creationId xmlns:a16="http://schemas.microsoft.com/office/drawing/2014/main" id="{0A2299E2-0031-4A4A-B0E4-3D43793FB10F}"/>
              </a:ext>
            </a:extLst>
          </p:cNvPr>
          <p:cNvGrpSpPr/>
          <p:nvPr/>
        </p:nvGrpSpPr>
        <p:grpSpPr>
          <a:xfrm>
            <a:off x="960681" y="2462611"/>
            <a:ext cx="2249334" cy="1046440"/>
            <a:chOff x="960681" y="2615402"/>
            <a:chExt cx="2249334" cy="1046440"/>
          </a:xfrm>
        </p:grpSpPr>
        <p:sp>
          <p:nvSpPr>
            <p:cNvPr id="29" name="TextBox 28">
              <a:extLst>
                <a:ext uri="{FF2B5EF4-FFF2-40B4-BE49-F238E27FC236}">
                  <a16:creationId xmlns:a16="http://schemas.microsoft.com/office/drawing/2014/main" id="{3831A0A8-37E0-477C-8C3D-F10A780C86DD}"/>
                </a:ext>
              </a:extLst>
            </p:cNvPr>
            <p:cNvSpPr txBox="1"/>
            <p:nvPr/>
          </p:nvSpPr>
          <p:spPr>
            <a:xfrm>
              <a:off x="960681" y="2615402"/>
              <a:ext cx="1826141" cy="584775"/>
            </a:xfrm>
            <a:prstGeom prst="rect">
              <a:avLst/>
            </a:prstGeom>
            <a:noFill/>
          </p:spPr>
          <p:txBody>
            <a:bodyPr wrap="none" rtlCol="0">
              <a:spAutoFit/>
            </a:bodyPr>
            <a:lstStyle/>
            <a:p>
              <a:r>
                <a:rPr lang="ko-KR" altLang="en-US" sz="3200" dirty="0">
                  <a:ln>
                    <a:solidFill>
                      <a:srgbClr val="4C4747">
                        <a:alpha val="20000"/>
                      </a:srgbClr>
                    </a:solidFill>
                  </a:ln>
                  <a:solidFill>
                    <a:srgbClr val="4C4747"/>
                  </a:solidFill>
                  <a:latin typeface="KoPub돋움체 Bold" panose="00000800000000000000" pitchFamily="2" charset="-127"/>
                  <a:ea typeface="KoPub돋움체 Bold" panose="00000800000000000000" pitchFamily="2" charset="-127"/>
                </a:rPr>
                <a:t>사용분야</a:t>
              </a:r>
            </a:p>
          </p:txBody>
        </p:sp>
        <p:sp>
          <p:nvSpPr>
            <p:cNvPr id="30" name="TextBox 29">
              <a:extLst>
                <a:ext uri="{FF2B5EF4-FFF2-40B4-BE49-F238E27FC236}">
                  <a16:creationId xmlns:a16="http://schemas.microsoft.com/office/drawing/2014/main" id="{23F3B43C-BFB7-42E1-A3C0-26D6E23E96B7}"/>
                </a:ext>
              </a:extLst>
            </p:cNvPr>
            <p:cNvSpPr txBox="1"/>
            <p:nvPr/>
          </p:nvSpPr>
          <p:spPr>
            <a:xfrm>
              <a:off x="960681" y="3200177"/>
              <a:ext cx="2249334" cy="461665"/>
            </a:xfrm>
            <a:prstGeom prst="rect">
              <a:avLst/>
            </a:prstGeom>
            <a:noFill/>
          </p:spPr>
          <p:txBody>
            <a:bodyPr wrap="none" rtlCol="0">
              <a:spAutoFit/>
            </a:bodyPr>
            <a:lstStyle/>
            <a:p>
              <a:r>
                <a:rPr lang="ko-KR" altLang="en-US" sz="2400" dirty="0">
                  <a:ln>
                    <a:solidFill>
                      <a:srgbClr val="FE9E7E">
                        <a:alpha val="20000"/>
                      </a:srgbClr>
                    </a:solidFill>
                  </a:ln>
                  <a:solidFill>
                    <a:srgbClr val="FE9E7E"/>
                  </a:solidFill>
                  <a:latin typeface="KoPub돋움체 Light" panose="00000300000000000000" pitchFamily="2" charset="-127"/>
                  <a:ea typeface="KoPub돋움체 Light" panose="00000300000000000000" pitchFamily="2" charset="-127"/>
                </a:rPr>
                <a:t>영상 처리 예시</a:t>
              </a:r>
            </a:p>
          </p:txBody>
        </p:sp>
      </p:grpSp>
      <p:pic>
        <p:nvPicPr>
          <p:cNvPr id="3" name="그림 2">
            <a:extLst>
              <a:ext uri="{FF2B5EF4-FFF2-40B4-BE49-F238E27FC236}">
                <a16:creationId xmlns:a16="http://schemas.microsoft.com/office/drawing/2014/main" id="{E0011525-F84F-4BCC-A7EC-D70596F56AE2}"/>
              </a:ext>
            </a:extLst>
          </p:cNvPr>
          <p:cNvPicPr>
            <a:picLocks noChangeAspect="1"/>
          </p:cNvPicPr>
          <p:nvPr/>
        </p:nvPicPr>
        <p:blipFill>
          <a:blip r:embed="rId4"/>
          <a:stretch>
            <a:fillRect/>
          </a:stretch>
        </p:blipFill>
        <p:spPr>
          <a:xfrm>
            <a:off x="4543425" y="840858"/>
            <a:ext cx="2809875" cy="2206528"/>
          </a:xfrm>
          <a:prstGeom prst="rect">
            <a:avLst/>
          </a:prstGeom>
        </p:spPr>
      </p:pic>
      <p:pic>
        <p:nvPicPr>
          <p:cNvPr id="3074" name="Picture 2" descr="이제는 알고 가자!! X-ray, CT, PET-CT, MRI 검사의 차이점에 대해서 알아보는 시간~ : 네이버 블로그">
            <a:extLst>
              <a:ext uri="{FF2B5EF4-FFF2-40B4-BE49-F238E27FC236}">
                <a16:creationId xmlns:a16="http://schemas.microsoft.com/office/drawing/2014/main" id="{2960D9B5-9B26-4CF9-B5F1-319C2C8412F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43425" y="3922762"/>
            <a:ext cx="3962399" cy="2847658"/>
          </a:xfrm>
          <a:prstGeom prst="rect">
            <a:avLst/>
          </a:prstGeom>
          <a:noFill/>
          <a:extLst>
            <a:ext uri="{909E8E84-426E-40DD-AFC4-6F175D3DCCD1}">
              <a14:hiddenFill xmlns:a14="http://schemas.microsoft.com/office/drawing/2010/main">
                <a:solidFill>
                  <a:srgbClr val="FFFFFF"/>
                </a:solidFill>
              </a14:hiddenFill>
            </a:ext>
          </a:extLst>
        </p:spPr>
      </p:pic>
      <p:sp>
        <p:nvSpPr>
          <p:cNvPr id="5" name="직사각형 4">
            <a:extLst>
              <a:ext uri="{FF2B5EF4-FFF2-40B4-BE49-F238E27FC236}">
                <a16:creationId xmlns:a16="http://schemas.microsoft.com/office/drawing/2014/main" id="{23920B5F-8849-4485-B295-D238823BA4F7}"/>
              </a:ext>
            </a:extLst>
          </p:cNvPr>
          <p:cNvSpPr/>
          <p:nvPr/>
        </p:nvSpPr>
        <p:spPr>
          <a:xfrm>
            <a:off x="4543425" y="990600"/>
            <a:ext cx="2809875" cy="1993311"/>
          </a:xfrm>
          <a:prstGeom prst="rect">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직사각형 30">
            <a:extLst>
              <a:ext uri="{FF2B5EF4-FFF2-40B4-BE49-F238E27FC236}">
                <a16:creationId xmlns:a16="http://schemas.microsoft.com/office/drawing/2014/main" id="{EE8EA09D-820D-40E7-9F31-00CBA2EDCDCC}"/>
              </a:ext>
            </a:extLst>
          </p:cNvPr>
          <p:cNvSpPr/>
          <p:nvPr/>
        </p:nvSpPr>
        <p:spPr>
          <a:xfrm>
            <a:off x="4543425" y="3933129"/>
            <a:ext cx="3962399" cy="283729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155168850"/>
      </p:ext>
    </p:extLst>
  </p:cSld>
  <p:clrMapOvr>
    <a:masterClrMapping/>
  </p:clrMapOvr>
  <p:extLst>
    <p:ext uri="{6950BFC3-D8DA-4A85-94F7-54DA5524770B}">
      <p188:commentRel xmlns:p188="http://schemas.microsoft.com/office/powerpoint/2018/8/main" r:id="rId3"/>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타원 3"/>
          <p:cNvSpPr/>
          <p:nvPr/>
        </p:nvSpPr>
        <p:spPr>
          <a:xfrm>
            <a:off x="-548640" y="-779390"/>
            <a:ext cx="2273300" cy="2273300"/>
          </a:xfrm>
          <a:prstGeom prst="ellipse">
            <a:avLst/>
          </a:prstGeom>
          <a:solidFill>
            <a:srgbClr val="FE9E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타원 6"/>
          <p:cNvSpPr/>
          <p:nvPr/>
        </p:nvSpPr>
        <p:spPr>
          <a:xfrm>
            <a:off x="10771163" y="5244905"/>
            <a:ext cx="2841674" cy="2841674"/>
          </a:xfrm>
          <a:prstGeom prst="ellipse">
            <a:avLst/>
          </a:prstGeom>
          <a:solidFill>
            <a:srgbClr val="C8E4E5">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5" name="그룹 24">
            <a:extLst>
              <a:ext uri="{FF2B5EF4-FFF2-40B4-BE49-F238E27FC236}">
                <a16:creationId xmlns:a16="http://schemas.microsoft.com/office/drawing/2014/main" id="{00E5756C-2B1D-430B-B25D-65DA9E694FCC}"/>
              </a:ext>
            </a:extLst>
          </p:cNvPr>
          <p:cNvGrpSpPr/>
          <p:nvPr/>
        </p:nvGrpSpPr>
        <p:grpSpPr>
          <a:xfrm>
            <a:off x="4544199" y="1493910"/>
            <a:ext cx="7145336" cy="978745"/>
            <a:chOff x="6796429" y="1608522"/>
            <a:chExt cx="7145336" cy="978745"/>
          </a:xfrm>
        </p:grpSpPr>
        <p:sp>
          <p:nvSpPr>
            <p:cNvPr id="26" name="TextBox 25">
              <a:extLst>
                <a:ext uri="{FF2B5EF4-FFF2-40B4-BE49-F238E27FC236}">
                  <a16:creationId xmlns:a16="http://schemas.microsoft.com/office/drawing/2014/main" id="{913A46F4-599E-4A7F-AF79-73F015191DDB}"/>
                </a:ext>
              </a:extLst>
            </p:cNvPr>
            <p:cNvSpPr txBox="1"/>
            <p:nvPr/>
          </p:nvSpPr>
          <p:spPr>
            <a:xfrm>
              <a:off x="6796429" y="1608522"/>
              <a:ext cx="3703258" cy="400110"/>
            </a:xfrm>
            <a:prstGeom prst="rect">
              <a:avLst/>
            </a:prstGeom>
            <a:noFill/>
          </p:spPr>
          <p:txBody>
            <a:bodyPr wrap="none" rtlCol="0">
              <a:spAutoFit/>
            </a:bodyPr>
            <a:lstStyle/>
            <a:p>
              <a:r>
                <a:rPr lang="ko-KR" altLang="en-US" sz="2000" b="1" dirty="0">
                  <a:ln>
                    <a:solidFill>
                      <a:srgbClr val="4C4747">
                        <a:alpha val="20000"/>
                      </a:srgbClr>
                    </a:solidFill>
                  </a:ln>
                  <a:solidFill>
                    <a:srgbClr val="4C4747"/>
                  </a:solidFill>
                  <a:latin typeface="KoPub돋움체 Bold" panose="00000800000000000000" pitchFamily="2" charset="-127"/>
                  <a:ea typeface="KoPub돋움체 Bold" panose="00000800000000000000" pitchFamily="2" charset="-127"/>
                </a:rPr>
                <a:t>가시선 대역 및 </a:t>
              </a:r>
              <a:r>
                <a:rPr lang="en-US" altLang="ko-KR" sz="2000" b="1" dirty="0">
                  <a:ln>
                    <a:solidFill>
                      <a:srgbClr val="4C4747">
                        <a:alpha val="20000"/>
                      </a:srgbClr>
                    </a:solidFill>
                  </a:ln>
                  <a:solidFill>
                    <a:srgbClr val="4C4747"/>
                  </a:solidFill>
                  <a:latin typeface="KoPub돋움체 Bold" panose="00000800000000000000" pitchFamily="2" charset="-127"/>
                  <a:ea typeface="KoPub돋움체 Bold" panose="00000800000000000000" pitchFamily="2" charset="-127"/>
                </a:rPr>
                <a:t>IR </a:t>
              </a:r>
              <a:r>
                <a:rPr lang="ko-KR" altLang="en-US" sz="2000" b="1" dirty="0">
                  <a:ln>
                    <a:solidFill>
                      <a:srgbClr val="4C4747">
                        <a:alpha val="20000"/>
                      </a:srgbClr>
                    </a:solidFill>
                  </a:ln>
                  <a:solidFill>
                    <a:srgbClr val="4C4747"/>
                  </a:solidFill>
                  <a:latin typeface="KoPub돋움체 Bold" panose="00000800000000000000" pitchFamily="2" charset="-127"/>
                  <a:ea typeface="KoPub돋움체 Bold" panose="00000800000000000000" pitchFamily="2" charset="-127"/>
                </a:rPr>
                <a:t>대역 영상화</a:t>
              </a:r>
            </a:p>
          </p:txBody>
        </p:sp>
        <p:sp>
          <p:nvSpPr>
            <p:cNvPr id="27" name="TextBox 26">
              <a:extLst>
                <a:ext uri="{FF2B5EF4-FFF2-40B4-BE49-F238E27FC236}">
                  <a16:creationId xmlns:a16="http://schemas.microsoft.com/office/drawing/2014/main" id="{10B5063B-D44C-481E-8CA6-0BDA2EF4085B}"/>
                </a:ext>
              </a:extLst>
            </p:cNvPr>
            <p:cNvSpPr txBox="1"/>
            <p:nvPr/>
          </p:nvSpPr>
          <p:spPr>
            <a:xfrm>
              <a:off x="6800066" y="2064047"/>
              <a:ext cx="7141699" cy="523220"/>
            </a:xfrm>
            <a:prstGeom prst="rect">
              <a:avLst/>
            </a:prstGeom>
            <a:noFill/>
          </p:spPr>
          <p:txBody>
            <a:bodyPr wrap="none" rtlCol="0">
              <a:spAutoFit/>
            </a:bodyPr>
            <a:lstStyle/>
            <a:p>
              <a:r>
                <a:rPr lang="ko-KR" altLang="en-US" sz="140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rPr>
                <a:t>적외선 대역은 종종 가시 대역과 함께 사용된다</a:t>
              </a:r>
              <a:r>
                <a:rPr lang="en-US" altLang="ko-KR" sz="140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rPr>
                <a:t>. </a:t>
              </a:r>
              <a:r>
                <a:rPr lang="ko-KR" altLang="en-US" sz="140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rPr>
                <a:t>가시 대역 처리의 또 다른 주요 분야는</a:t>
              </a:r>
              <a:endParaRPr lang="en-US" altLang="ko-KR" sz="140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endParaRPr>
            </a:p>
            <a:p>
              <a:r>
                <a:rPr lang="ko-KR" altLang="en-US" sz="140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rPr>
                <a:t>원격 감지이며</a:t>
              </a:r>
              <a:r>
                <a:rPr lang="en-US" altLang="ko-KR" sz="140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rPr>
                <a:t>, </a:t>
              </a:r>
              <a:r>
                <a:rPr lang="ko-KR" altLang="en-US" sz="140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rPr>
                <a:t>보통 스펙트럼의 가시 및 </a:t>
              </a:r>
              <a:r>
                <a:rPr lang="en-US" altLang="ko-KR" sz="140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rPr>
                <a:t>IR </a:t>
              </a:r>
              <a:r>
                <a:rPr lang="ko-KR" altLang="en-US" sz="140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rPr>
                <a:t>영역의 몇 개의 대역을 포함한다</a:t>
              </a:r>
              <a:r>
                <a:rPr lang="en-US" altLang="ko-KR" sz="140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rPr>
                <a:t>.</a:t>
              </a:r>
            </a:p>
          </p:txBody>
        </p:sp>
      </p:grpSp>
      <p:grpSp>
        <p:nvGrpSpPr>
          <p:cNvPr id="28" name="그룹 27">
            <a:extLst>
              <a:ext uri="{FF2B5EF4-FFF2-40B4-BE49-F238E27FC236}">
                <a16:creationId xmlns:a16="http://schemas.microsoft.com/office/drawing/2014/main" id="{0A2299E2-0031-4A4A-B0E4-3D43793FB10F}"/>
              </a:ext>
            </a:extLst>
          </p:cNvPr>
          <p:cNvGrpSpPr/>
          <p:nvPr/>
        </p:nvGrpSpPr>
        <p:grpSpPr>
          <a:xfrm>
            <a:off x="960681" y="2462611"/>
            <a:ext cx="2249334" cy="1046440"/>
            <a:chOff x="960681" y="2615402"/>
            <a:chExt cx="2249334" cy="1046440"/>
          </a:xfrm>
        </p:grpSpPr>
        <p:sp>
          <p:nvSpPr>
            <p:cNvPr id="29" name="TextBox 28">
              <a:extLst>
                <a:ext uri="{FF2B5EF4-FFF2-40B4-BE49-F238E27FC236}">
                  <a16:creationId xmlns:a16="http://schemas.microsoft.com/office/drawing/2014/main" id="{3831A0A8-37E0-477C-8C3D-F10A780C86DD}"/>
                </a:ext>
              </a:extLst>
            </p:cNvPr>
            <p:cNvSpPr txBox="1"/>
            <p:nvPr/>
          </p:nvSpPr>
          <p:spPr>
            <a:xfrm>
              <a:off x="960681" y="2615402"/>
              <a:ext cx="1826141" cy="584775"/>
            </a:xfrm>
            <a:prstGeom prst="rect">
              <a:avLst/>
            </a:prstGeom>
            <a:noFill/>
          </p:spPr>
          <p:txBody>
            <a:bodyPr wrap="none" rtlCol="0">
              <a:spAutoFit/>
            </a:bodyPr>
            <a:lstStyle/>
            <a:p>
              <a:r>
                <a:rPr lang="ko-KR" altLang="en-US" sz="3200" dirty="0">
                  <a:ln>
                    <a:solidFill>
                      <a:srgbClr val="4C4747">
                        <a:alpha val="20000"/>
                      </a:srgbClr>
                    </a:solidFill>
                  </a:ln>
                  <a:solidFill>
                    <a:srgbClr val="4C4747"/>
                  </a:solidFill>
                  <a:latin typeface="KoPub돋움체 Bold" panose="00000800000000000000" pitchFamily="2" charset="-127"/>
                  <a:ea typeface="KoPub돋움체 Bold" panose="00000800000000000000" pitchFamily="2" charset="-127"/>
                </a:rPr>
                <a:t>사용분야</a:t>
              </a:r>
            </a:p>
          </p:txBody>
        </p:sp>
        <p:sp>
          <p:nvSpPr>
            <p:cNvPr id="30" name="TextBox 29">
              <a:extLst>
                <a:ext uri="{FF2B5EF4-FFF2-40B4-BE49-F238E27FC236}">
                  <a16:creationId xmlns:a16="http://schemas.microsoft.com/office/drawing/2014/main" id="{23F3B43C-BFB7-42E1-A3C0-26D6E23E96B7}"/>
                </a:ext>
              </a:extLst>
            </p:cNvPr>
            <p:cNvSpPr txBox="1"/>
            <p:nvPr/>
          </p:nvSpPr>
          <p:spPr>
            <a:xfrm>
              <a:off x="960681" y="3200177"/>
              <a:ext cx="2249334" cy="461665"/>
            </a:xfrm>
            <a:prstGeom prst="rect">
              <a:avLst/>
            </a:prstGeom>
            <a:noFill/>
          </p:spPr>
          <p:txBody>
            <a:bodyPr wrap="none" rtlCol="0">
              <a:spAutoFit/>
            </a:bodyPr>
            <a:lstStyle/>
            <a:p>
              <a:r>
                <a:rPr lang="ko-KR" altLang="en-US" sz="2400" dirty="0">
                  <a:ln>
                    <a:solidFill>
                      <a:srgbClr val="FE9E7E">
                        <a:alpha val="20000"/>
                      </a:srgbClr>
                    </a:solidFill>
                  </a:ln>
                  <a:solidFill>
                    <a:srgbClr val="FE9E7E"/>
                  </a:solidFill>
                  <a:latin typeface="KoPub돋움체 Light" panose="00000300000000000000" pitchFamily="2" charset="-127"/>
                  <a:ea typeface="KoPub돋움체 Light" panose="00000300000000000000" pitchFamily="2" charset="-127"/>
                </a:rPr>
                <a:t>영상 처리 예시</a:t>
              </a:r>
            </a:p>
          </p:txBody>
        </p:sp>
      </p:grpSp>
      <p:grpSp>
        <p:nvGrpSpPr>
          <p:cNvPr id="31" name="그룹 30">
            <a:extLst>
              <a:ext uri="{FF2B5EF4-FFF2-40B4-BE49-F238E27FC236}">
                <a16:creationId xmlns:a16="http://schemas.microsoft.com/office/drawing/2014/main" id="{A8969684-1381-45BA-8FA4-BA44453E0062}"/>
              </a:ext>
            </a:extLst>
          </p:cNvPr>
          <p:cNvGrpSpPr/>
          <p:nvPr/>
        </p:nvGrpSpPr>
        <p:grpSpPr>
          <a:xfrm>
            <a:off x="4544199" y="206203"/>
            <a:ext cx="5861331" cy="763302"/>
            <a:chOff x="6796429" y="1608522"/>
            <a:chExt cx="5861331" cy="763302"/>
          </a:xfrm>
        </p:grpSpPr>
        <p:sp>
          <p:nvSpPr>
            <p:cNvPr id="32" name="TextBox 31">
              <a:extLst>
                <a:ext uri="{FF2B5EF4-FFF2-40B4-BE49-F238E27FC236}">
                  <a16:creationId xmlns:a16="http://schemas.microsoft.com/office/drawing/2014/main" id="{9B9749BB-A87B-4250-9218-228F8A725F6A}"/>
                </a:ext>
              </a:extLst>
            </p:cNvPr>
            <p:cNvSpPr txBox="1"/>
            <p:nvPr/>
          </p:nvSpPr>
          <p:spPr>
            <a:xfrm>
              <a:off x="6796429" y="1608522"/>
              <a:ext cx="2957861" cy="400110"/>
            </a:xfrm>
            <a:prstGeom prst="rect">
              <a:avLst/>
            </a:prstGeom>
            <a:noFill/>
          </p:spPr>
          <p:txBody>
            <a:bodyPr wrap="none" rtlCol="0">
              <a:spAutoFit/>
            </a:bodyPr>
            <a:lstStyle/>
            <a:p>
              <a:r>
                <a:rPr lang="en-US" altLang="ko-KR" sz="2000" b="1" dirty="0">
                  <a:ln>
                    <a:solidFill>
                      <a:srgbClr val="4C4747">
                        <a:alpha val="20000"/>
                      </a:srgbClr>
                    </a:solidFill>
                  </a:ln>
                  <a:solidFill>
                    <a:srgbClr val="4C4747"/>
                  </a:solidFill>
                  <a:latin typeface="KoPub돋움체 Bold" panose="00000800000000000000" pitchFamily="2" charset="-127"/>
                  <a:ea typeface="KoPub돋움체 Bold" panose="00000800000000000000" pitchFamily="2" charset="-127"/>
                </a:rPr>
                <a:t>UV(</a:t>
              </a:r>
              <a:r>
                <a:rPr lang="ko-KR" altLang="en-US" sz="2000" b="1" dirty="0">
                  <a:ln>
                    <a:solidFill>
                      <a:srgbClr val="4C4747">
                        <a:alpha val="20000"/>
                      </a:srgbClr>
                    </a:solidFill>
                  </a:ln>
                  <a:solidFill>
                    <a:srgbClr val="4C4747"/>
                  </a:solidFill>
                  <a:latin typeface="KoPub돋움체 Bold" panose="00000800000000000000" pitchFamily="2" charset="-127"/>
                  <a:ea typeface="KoPub돋움체 Bold" panose="00000800000000000000" pitchFamily="2" charset="-127"/>
                </a:rPr>
                <a:t>자외선</a:t>
              </a:r>
              <a:r>
                <a:rPr lang="en-US" altLang="ko-KR" sz="2000" b="1" dirty="0">
                  <a:ln>
                    <a:solidFill>
                      <a:srgbClr val="4C4747">
                        <a:alpha val="20000"/>
                      </a:srgbClr>
                    </a:solidFill>
                  </a:ln>
                  <a:solidFill>
                    <a:srgbClr val="4C4747"/>
                  </a:solidFill>
                  <a:latin typeface="KoPub돋움체 Bold" panose="00000800000000000000" pitchFamily="2" charset="-127"/>
                  <a:ea typeface="KoPub돋움체 Bold" panose="00000800000000000000" pitchFamily="2" charset="-127"/>
                </a:rPr>
                <a:t>) </a:t>
              </a:r>
              <a:r>
                <a:rPr lang="ko-KR" altLang="en-US" sz="2000" b="1" dirty="0">
                  <a:ln>
                    <a:solidFill>
                      <a:srgbClr val="4C4747">
                        <a:alpha val="20000"/>
                      </a:srgbClr>
                    </a:solidFill>
                  </a:ln>
                  <a:solidFill>
                    <a:srgbClr val="4C4747"/>
                  </a:solidFill>
                  <a:latin typeface="KoPub돋움체 Bold" panose="00000800000000000000" pitchFamily="2" charset="-127"/>
                  <a:ea typeface="KoPub돋움체 Bold" panose="00000800000000000000" pitchFamily="2" charset="-127"/>
                </a:rPr>
                <a:t>대역 영상화</a:t>
              </a:r>
            </a:p>
          </p:txBody>
        </p:sp>
        <p:sp>
          <p:nvSpPr>
            <p:cNvPr id="33" name="TextBox 32">
              <a:extLst>
                <a:ext uri="{FF2B5EF4-FFF2-40B4-BE49-F238E27FC236}">
                  <a16:creationId xmlns:a16="http://schemas.microsoft.com/office/drawing/2014/main" id="{EEB31CAC-86F2-4F4F-87AB-8713A5E9D308}"/>
                </a:ext>
              </a:extLst>
            </p:cNvPr>
            <p:cNvSpPr txBox="1"/>
            <p:nvPr/>
          </p:nvSpPr>
          <p:spPr>
            <a:xfrm>
              <a:off x="6800066" y="2064047"/>
              <a:ext cx="5857694" cy="307777"/>
            </a:xfrm>
            <a:prstGeom prst="rect">
              <a:avLst/>
            </a:prstGeom>
            <a:noFill/>
          </p:spPr>
          <p:txBody>
            <a:bodyPr wrap="none" rtlCol="0">
              <a:spAutoFit/>
            </a:bodyPr>
            <a:lstStyle/>
            <a:p>
              <a:r>
                <a:rPr lang="ko-KR" altLang="en-US" sz="140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rPr>
                <a:t>석판술</a:t>
              </a:r>
              <a:r>
                <a:rPr lang="en-US" altLang="ko-KR" sz="140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rPr>
                <a:t>, </a:t>
              </a:r>
              <a:r>
                <a:rPr lang="ko-KR" altLang="en-US" sz="140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rPr>
                <a:t>산업용 검사</a:t>
              </a:r>
              <a:r>
                <a:rPr lang="en-US" altLang="ko-KR" sz="140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rPr>
                <a:t>, </a:t>
              </a:r>
              <a:r>
                <a:rPr lang="ko-KR" altLang="en-US" sz="140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rPr>
                <a:t>현미경 검사</a:t>
              </a:r>
              <a:r>
                <a:rPr lang="en-US" altLang="ko-KR" sz="140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rPr>
                <a:t>, </a:t>
              </a:r>
              <a:r>
                <a:rPr lang="ko-KR" altLang="en-US" sz="140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rPr>
                <a:t>레이저</a:t>
              </a:r>
              <a:r>
                <a:rPr lang="en-US" altLang="ko-KR" sz="140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rPr>
                <a:t>, </a:t>
              </a:r>
              <a:r>
                <a:rPr lang="ko-KR" altLang="en-US" sz="140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rPr>
                <a:t>생물학 영상화</a:t>
              </a:r>
              <a:r>
                <a:rPr lang="en-US" altLang="ko-KR" sz="140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rPr>
                <a:t>, </a:t>
              </a:r>
              <a:r>
                <a:rPr lang="ko-KR" altLang="en-US" sz="1400" dirty="0">
                  <a:ln>
                    <a:solidFill>
                      <a:srgbClr val="4C4747">
                        <a:alpha val="20000"/>
                      </a:srgbClr>
                    </a:solidFill>
                  </a:ln>
                  <a:solidFill>
                    <a:srgbClr val="4C4747"/>
                  </a:solidFill>
                  <a:latin typeface="KoPub돋움체 Light" panose="00000300000000000000" pitchFamily="2" charset="-127"/>
                  <a:ea typeface="KoPub돋움체 Light" panose="00000300000000000000" pitchFamily="2" charset="-127"/>
                </a:rPr>
                <a:t>천체 관찰 등</a:t>
              </a:r>
            </a:p>
          </p:txBody>
        </p:sp>
      </p:grpSp>
      <p:pic>
        <p:nvPicPr>
          <p:cNvPr id="4098" name="Picture 2" descr="가시영상의 특성">
            <a:extLst>
              <a:ext uri="{FF2B5EF4-FFF2-40B4-BE49-F238E27FC236}">
                <a16:creationId xmlns:a16="http://schemas.microsoft.com/office/drawing/2014/main" id="{3DD7B00C-A794-45CF-81AA-FB1C10071A6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44198" y="3327400"/>
            <a:ext cx="3236337" cy="3338341"/>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AB4CD7D0-A39E-471C-8268-CAA3A2AE3B6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86028" y="2828652"/>
            <a:ext cx="4132703" cy="1464859"/>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GTL, LPR, ANPR, 차량번호판인식, 차량번호인식, OCR, 주차장, 주차면 : 2012_07_23_04 - YouTube">
            <a:extLst>
              <a:ext uri="{FF2B5EF4-FFF2-40B4-BE49-F238E27FC236}">
                <a16:creationId xmlns:a16="http://schemas.microsoft.com/office/drawing/2014/main" id="{31381A6A-211C-44DC-A0BA-D67A98027DDE}"/>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786028" y="4638675"/>
            <a:ext cx="4132703" cy="2027067"/>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a:extLst>
              <a:ext uri="{FF2B5EF4-FFF2-40B4-BE49-F238E27FC236}">
                <a16:creationId xmlns:a16="http://schemas.microsoft.com/office/drawing/2014/main" id="{6E9AE5F2-B2DF-46C0-A540-693D461AFC78}"/>
              </a:ext>
            </a:extLst>
          </p:cNvPr>
          <p:cNvSpPr txBox="1"/>
          <p:nvPr/>
        </p:nvSpPr>
        <p:spPr>
          <a:xfrm>
            <a:off x="5992583" y="2911013"/>
            <a:ext cx="333746" cy="400110"/>
          </a:xfrm>
          <a:prstGeom prst="rect">
            <a:avLst/>
          </a:prstGeom>
          <a:noFill/>
        </p:spPr>
        <p:txBody>
          <a:bodyPr wrap="none" rtlCol="0">
            <a:spAutoFit/>
          </a:bodyPr>
          <a:lstStyle/>
          <a:p>
            <a:r>
              <a:rPr lang="en-US" altLang="ko-KR" sz="2000" b="1" dirty="0"/>
              <a:t>1</a:t>
            </a:r>
            <a:endParaRPr lang="ko-KR" altLang="en-US" sz="2000" b="1" dirty="0"/>
          </a:p>
        </p:txBody>
      </p:sp>
      <p:sp>
        <p:nvSpPr>
          <p:cNvPr id="36" name="TextBox 35">
            <a:extLst>
              <a:ext uri="{FF2B5EF4-FFF2-40B4-BE49-F238E27FC236}">
                <a16:creationId xmlns:a16="http://schemas.microsoft.com/office/drawing/2014/main" id="{2C4E49D9-F40E-4F44-A44C-10CDF5435506}"/>
              </a:ext>
            </a:extLst>
          </p:cNvPr>
          <p:cNvSpPr txBox="1"/>
          <p:nvPr/>
        </p:nvSpPr>
        <p:spPr>
          <a:xfrm>
            <a:off x="9710239" y="2510903"/>
            <a:ext cx="333746" cy="400110"/>
          </a:xfrm>
          <a:prstGeom prst="rect">
            <a:avLst/>
          </a:prstGeom>
          <a:noFill/>
        </p:spPr>
        <p:txBody>
          <a:bodyPr wrap="none" rtlCol="0">
            <a:spAutoFit/>
          </a:bodyPr>
          <a:lstStyle/>
          <a:p>
            <a:r>
              <a:rPr lang="en-US" altLang="ko-KR" sz="2000" b="1" dirty="0"/>
              <a:t>2</a:t>
            </a:r>
            <a:endParaRPr lang="ko-KR" altLang="en-US" sz="2000" b="1" dirty="0"/>
          </a:p>
        </p:txBody>
      </p:sp>
      <p:sp>
        <p:nvSpPr>
          <p:cNvPr id="37" name="TextBox 36">
            <a:extLst>
              <a:ext uri="{FF2B5EF4-FFF2-40B4-BE49-F238E27FC236}">
                <a16:creationId xmlns:a16="http://schemas.microsoft.com/office/drawing/2014/main" id="{9BFC64AD-2833-4B91-96D4-8A8C93EC6D0F}"/>
              </a:ext>
            </a:extLst>
          </p:cNvPr>
          <p:cNvSpPr txBox="1"/>
          <p:nvPr/>
        </p:nvSpPr>
        <p:spPr>
          <a:xfrm>
            <a:off x="9685506" y="4238565"/>
            <a:ext cx="333746" cy="400110"/>
          </a:xfrm>
          <a:prstGeom prst="rect">
            <a:avLst/>
          </a:prstGeom>
          <a:noFill/>
        </p:spPr>
        <p:txBody>
          <a:bodyPr wrap="none" rtlCol="0">
            <a:spAutoFit/>
          </a:bodyPr>
          <a:lstStyle/>
          <a:p>
            <a:r>
              <a:rPr lang="en-US" altLang="ko-KR" sz="2000" b="1" dirty="0"/>
              <a:t>3</a:t>
            </a:r>
            <a:endParaRPr lang="ko-KR" altLang="en-US" sz="2000" b="1" dirty="0"/>
          </a:p>
        </p:txBody>
      </p:sp>
    </p:spTree>
    <p:extLst>
      <p:ext uri="{BB962C8B-B14F-4D97-AF65-F5344CB8AC3E}">
        <p14:creationId xmlns:p14="http://schemas.microsoft.com/office/powerpoint/2010/main" val="88496118"/>
      </p:ext>
    </p:extLst>
  </p:cSld>
  <p:clrMapOvr>
    <a:masterClrMapping/>
  </p:clrMapOvr>
  <p:extLst>
    <p:ext uri="{6950BFC3-D8DA-4A85-94F7-54DA5524770B}">
      <p188:commentRel xmlns:p188="http://schemas.microsoft.com/office/powerpoint/2018/8/main" r:id="rId3"/>
    </p:ext>
  </p:extLst>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529</TotalTime>
  <Words>1563</Words>
  <Application>Microsoft Office PowerPoint</Application>
  <PresentationFormat>와이드스크린</PresentationFormat>
  <Paragraphs>205</Paragraphs>
  <Slides>19</Slides>
  <Notes>14</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19</vt:i4>
      </vt:variant>
    </vt:vector>
  </HeadingPairs>
  <TitlesOfParts>
    <vt:vector size="26" baseType="lpstr">
      <vt:lpstr>KoPub돋움체 Bold</vt:lpstr>
      <vt:lpstr>KoPub돋움체 Light</vt:lpstr>
      <vt:lpstr>Malgun Gothic</vt:lpstr>
      <vt:lpstr>Malgun Gothic</vt:lpstr>
      <vt:lpstr>Arial</vt:lpstr>
      <vt:lpstr>Calibri</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윤진호</dc:creator>
  <cp:lastModifiedBy>송대석</cp:lastModifiedBy>
  <cp:revision>74</cp:revision>
  <dcterms:created xsi:type="dcterms:W3CDTF">2020-08-18T14:02:52Z</dcterms:created>
  <dcterms:modified xsi:type="dcterms:W3CDTF">2022-03-11T05:09:44Z</dcterms:modified>
</cp:coreProperties>
</file>