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67" r:id="rId12"/>
    <p:sldId id="283" r:id="rId13"/>
    <p:sldId id="284" r:id="rId14"/>
    <p:sldId id="285" r:id="rId15"/>
    <p:sldId id="286" r:id="rId16"/>
    <p:sldId id="287" r:id="rId17"/>
    <p:sldId id="26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6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DA"/>
    <a:srgbClr val="9999FF"/>
    <a:srgbClr val="2DCE82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3100" autoAdjust="0"/>
  </p:normalViewPr>
  <p:slideViewPr>
    <p:cSldViewPr snapToGrid="0" showGuides="1">
      <p:cViewPr varScale="1">
        <p:scale>
          <a:sx n="96" d="100"/>
          <a:sy n="96" d="100"/>
        </p:scale>
        <p:origin x="160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9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95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86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4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98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29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22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9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0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1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6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2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2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0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6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2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9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(7.4~7.6)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46512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27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756156" cy="1163374"/>
            <a:chOff x="960681" y="2615402"/>
            <a:chExt cx="37561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756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99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FE6746-D462-1BED-A88E-21DE09ADAD5D}"/>
              </a:ext>
            </a:extLst>
          </p:cNvPr>
          <p:cNvGrpSpPr/>
          <p:nvPr/>
        </p:nvGrpSpPr>
        <p:grpSpPr>
          <a:xfrm>
            <a:off x="5020158" y="3308943"/>
            <a:ext cx="4857851" cy="763302"/>
            <a:chOff x="6796429" y="1608522"/>
            <a:chExt cx="4857851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D2783F-CCF1-57AE-0961-93B44B8576F9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8F0139-DC60-5ACE-18FF-AA7A00734F8E}"/>
                </a:ext>
              </a:extLst>
            </p:cNvPr>
            <p:cNvSpPr txBox="1"/>
            <p:nvPr/>
          </p:nvSpPr>
          <p:spPr>
            <a:xfrm>
              <a:off x="6800066" y="2064047"/>
              <a:ext cx="4854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및 주파수 해상도는 변하지만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타일의 면적은 같다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F37F8D4A-9D69-06C9-CC2A-29B93FF53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4" b="27056"/>
          <a:stretch/>
        </p:blipFill>
        <p:spPr bwMode="auto">
          <a:xfrm>
            <a:off x="5020158" y="576390"/>
            <a:ext cx="2293257" cy="258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9C05E-D50C-DF62-5B1D-F2E8DC8702F5}"/>
              </a:ext>
            </a:extLst>
          </p:cNvPr>
          <p:cNvSpPr txBox="1"/>
          <p:nvPr/>
        </p:nvSpPr>
        <p:spPr>
          <a:xfrm>
            <a:off x="5248287" y="155511"/>
            <a:ext cx="194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FWT</a:t>
            </a:r>
          </a:p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(</a:t>
            </a:r>
            <a:r>
              <a:rPr lang="ko-KR" altLang="en-US" sz="1400" b="1" dirty="0">
                <a:solidFill>
                  <a:schemeClr val="accent6"/>
                </a:solidFill>
              </a:rPr>
              <a:t>시간</a:t>
            </a:r>
            <a:r>
              <a:rPr lang="en-US" altLang="ko-KR" sz="1400" b="1" dirty="0">
                <a:solidFill>
                  <a:schemeClr val="accent6"/>
                </a:solidFill>
              </a:rPr>
              <a:t>+</a:t>
            </a:r>
            <a:r>
              <a:rPr lang="ko-KR" altLang="en-US" sz="1400" b="1" dirty="0">
                <a:solidFill>
                  <a:schemeClr val="accent6"/>
                </a:solidFill>
              </a:rPr>
              <a:t>주파수 도메인</a:t>
            </a:r>
            <a:r>
              <a:rPr lang="en-US" altLang="ko-KR" sz="1400" b="1" dirty="0">
                <a:solidFill>
                  <a:schemeClr val="accent6"/>
                </a:solidFill>
              </a:rPr>
              <a:t>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3C9870-C5C8-88C4-1AAA-398F3DD0E33D}"/>
              </a:ext>
            </a:extLst>
          </p:cNvPr>
          <p:cNvGrpSpPr/>
          <p:nvPr/>
        </p:nvGrpSpPr>
        <p:grpSpPr>
          <a:xfrm>
            <a:off x="5020158" y="4382637"/>
            <a:ext cx="3992229" cy="978745"/>
            <a:chOff x="6796429" y="1608522"/>
            <a:chExt cx="3992229" cy="9787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356CC0-D6EF-374E-A649-653DA7B03283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낮은 주파수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66DE7E-D3FA-4965-115E-EC54FD8C7080}"/>
                </a:ext>
              </a:extLst>
            </p:cNvPr>
            <p:cNvSpPr txBox="1"/>
            <p:nvPr/>
          </p:nvSpPr>
          <p:spPr>
            <a:xfrm>
              <a:off x="6800066" y="2064047"/>
              <a:ext cx="3988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타일들은 더 짧아지지만 폭이 넓어지므로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 해당도는 높고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해상도는 낮아진다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4CF221-7742-9019-B907-8B512B7F7F9E}"/>
              </a:ext>
            </a:extLst>
          </p:cNvPr>
          <p:cNvGrpSpPr/>
          <p:nvPr/>
        </p:nvGrpSpPr>
        <p:grpSpPr>
          <a:xfrm>
            <a:off x="5020158" y="5671774"/>
            <a:ext cx="3992229" cy="978745"/>
            <a:chOff x="6796429" y="1608522"/>
            <a:chExt cx="3992229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F3A2A9-DEDF-FDA5-1FD8-E63AEAA99BD9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높은 주파수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C46B0F-0ED2-F724-C56B-EC0B567DD696}"/>
                </a:ext>
              </a:extLst>
            </p:cNvPr>
            <p:cNvSpPr txBox="1"/>
            <p:nvPr/>
          </p:nvSpPr>
          <p:spPr>
            <a:xfrm>
              <a:off x="6800066" y="2064047"/>
              <a:ext cx="3988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타일들의 폭은 더 좁아지지만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높이가 커져서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해상도는 높고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 해상도는 나빠진다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2C3CFC-A1D2-D6DB-FB11-D096B389C752}"/>
              </a:ext>
            </a:extLst>
          </p:cNvPr>
          <p:cNvSpPr txBox="1"/>
          <p:nvPr/>
        </p:nvSpPr>
        <p:spPr>
          <a:xfrm>
            <a:off x="7843400" y="1547189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accent6"/>
                </a:solidFill>
              </a:rPr>
              <a:t>임펄스</a:t>
            </a:r>
            <a:r>
              <a:rPr lang="ko-KR" altLang="en-US" b="1" dirty="0">
                <a:solidFill>
                  <a:schemeClr val="accent6"/>
                </a:solidFill>
              </a:rPr>
              <a:t> 함수</a:t>
            </a:r>
            <a:r>
              <a:rPr lang="en-US" altLang="ko-KR" b="1" dirty="0">
                <a:solidFill>
                  <a:schemeClr val="accent6"/>
                </a:solidFill>
              </a:rPr>
              <a:t>(</a:t>
            </a:r>
            <a:r>
              <a:rPr lang="ko-KR" altLang="en-US" b="1" dirty="0">
                <a:solidFill>
                  <a:schemeClr val="accent6"/>
                </a:solidFill>
              </a:rPr>
              <a:t>샘플링 데이터</a:t>
            </a:r>
            <a:r>
              <a:rPr lang="en-US" altLang="ko-KR" b="1" dirty="0">
                <a:solidFill>
                  <a:schemeClr val="accent6"/>
                </a:solidFill>
              </a:rPr>
              <a:t>)</a:t>
            </a:r>
            <a:r>
              <a:rPr lang="ko-KR" altLang="en-US" b="1" dirty="0">
                <a:solidFill>
                  <a:schemeClr val="accent6"/>
                </a:solidFill>
              </a:rPr>
              <a:t>와</a:t>
            </a:r>
            <a:endParaRPr lang="en-US" altLang="ko-KR" b="1" dirty="0">
              <a:solidFill>
                <a:schemeClr val="accent6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Fourier(FFT)</a:t>
            </a:r>
            <a:r>
              <a:rPr lang="ko-KR" altLang="en-US" b="1" dirty="0">
                <a:solidFill>
                  <a:schemeClr val="accent6"/>
                </a:solidFill>
              </a:rPr>
              <a:t>의 절충안</a:t>
            </a:r>
          </a:p>
        </p:txBody>
      </p:sp>
    </p:spTree>
    <p:extLst>
      <p:ext uri="{BB962C8B-B14F-4D97-AF65-F5344CB8AC3E}">
        <p14:creationId xmlns:p14="http://schemas.microsoft.com/office/powerpoint/2010/main" val="35865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6593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차원 </a:t>
            </a:r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웨이블릿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변환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개념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020158" y="154486"/>
            <a:ext cx="5332340" cy="978745"/>
            <a:chOff x="6796429" y="1608522"/>
            <a:chExt cx="5332340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3287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변환에서 쉽게 확장될 수 있으며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스케일링 함수와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필요하다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CCD01E-818B-1578-C8C9-709440311A91}"/>
              </a:ext>
            </a:extLst>
          </p:cNvPr>
          <p:cNvGrpSpPr/>
          <p:nvPr/>
        </p:nvGrpSpPr>
        <p:grpSpPr>
          <a:xfrm>
            <a:off x="5020158" y="1514744"/>
            <a:ext cx="5450962" cy="978745"/>
            <a:chOff x="6796429" y="1608522"/>
            <a:chExt cx="5450962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C9C349-51D8-CF6A-6ADA-3B8EACAA11BD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구성 요소 특징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44EFE5-0335-1C00-AC05-7B6786D4135B}"/>
                </a:ext>
              </a:extLst>
            </p:cNvPr>
            <p:cNvSpPr txBox="1"/>
            <p:nvPr/>
          </p:nvSpPr>
          <p:spPr>
            <a:xfrm>
              <a:off x="6800066" y="2064047"/>
              <a:ext cx="544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함수는 분리 가능하고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방향에 민감하지만 계산 복잡성을 증가시키진 않는다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E79A11-B8EF-6DC6-AFFC-E75B634DA560}"/>
              </a:ext>
            </a:extLst>
          </p:cNvPr>
          <p:cNvGrpSpPr/>
          <p:nvPr/>
        </p:nvGrpSpPr>
        <p:grpSpPr>
          <a:xfrm>
            <a:off x="5020158" y="2875002"/>
            <a:ext cx="5442947" cy="978745"/>
            <a:chOff x="6796429" y="1608522"/>
            <a:chExt cx="5442947" cy="9787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45CC18-0F9B-4C6C-9417-64BBBA4E3C50}"/>
                </a:ext>
              </a:extLst>
            </p:cNvPr>
            <p:cNvSpPr txBox="1"/>
            <p:nvPr/>
          </p:nvSpPr>
          <p:spPr>
            <a:xfrm>
              <a:off x="6796429" y="16085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E31947-20E6-84D5-9C5A-F24DAB3B15AA}"/>
                </a:ext>
              </a:extLst>
            </p:cNvPr>
            <p:cNvSpPr txBox="1"/>
            <p:nvPr/>
          </p:nvSpPr>
          <p:spPr>
            <a:xfrm>
              <a:off x="6800066" y="2064047"/>
              <a:ext cx="5439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서로 다른 방향을 따라서 함수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영상에선 밝기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변화를 측정한다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수평 에지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V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수직 에지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D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대각선 변화에 해당한다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7" name="Picture 3">
            <a:extLst>
              <a:ext uri="{FF2B5EF4-FFF2-40B4-BE49-F238E27FC236}">
                <a16:creationId xmlns:a16="http://schemas.microsoft.com/office/drawing/2014/main" id="{54227A52-BCCE-7A6B-70E0-7960FA48E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3"/>
          <a:stretch/>
        </p:blipFill>
        <p:spPr bwMode="auto">
          <a:xfrm>
            <a:off x="5020158" y="3909162"/>
            <a:ext cx="5590288" cy="294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E753CC8-A429-1638-CB1A-930E4E07A96E}"/>
              </a:ext>
            </a:extLst>
          </p:cNvPr>
          <p:cNvSpPr/>
          <p:nvPr/>
        </p:nvSpPr>
        <p:spPr>
          <a:xfrm>
            <a:off x="5095875" y="857251"/>
            <a:ext cx="2190750" cy="222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82DB46-8071-5038-762F-707D6C2DCCD7}"/>
              </a:ext>
            </a:extLst>
          </p:cNvPr>
          <p:cNvSpPr/>
          <p:nvPr/>
        </p:nvSpPr>
        <p:spPr>
          <a:xfrm>
            <a:off x="9755071" y="6351310"/>
            <a:ext cx="708034" cy="222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8E9644-4A15-CD1B-B5A8-92ADBAB2DA67}"/>
              </a:ext>
            </a:extLst>
          </p:cNvPr>
          <p:cNvSpPr/>
          <p:nvPr/>
        </p:nvSpPr>
        <p:spPr>
          <a:xfrm>
            <a:off x="7496175" y="857251"/>
            <a:ext cx="1762125" cy="2222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365065-D42F-3C44-3C9B-AA00867A55C5}"/>
              </a:ext>
            </a:extLst>
          </p:cNvPr>
          <p:cNvSpPr/>
          <p:nvPr/>
        </p:nvSpPr>
        <p:spPr>
          <a:xfrm>
            <a:off x="9755071" y="5463540"/>
            <a:ext cx="708034" cy="29105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AE1A68-0B4F-9C48-C3C0-CD48AF7FB13D}"/>
              </a:ext>
            </a:extLst>
          </p:cNvPr>
          <p:cNvSpPr/>
          <p:nvPr/>
        </p:nvSpPr>
        <p:spPr>
          <a:xfrm>
            <a:off x="9755071" y="4792980"/>
            <a:ext cx="708034" cy="29105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B392F-AC4E-168F-C742-72965ECC762D}"/>
              </a:ext>
            </a:extLst>
          </p:cNvPr>
          <p:cNvSpPr/>
          <p:nvPr/>
        </p:nvSpPr>
        <p:spPr>
          <a:xfrm>
            <a:off x="9755071" y="3942189"/>
            <a:ext cx="708034" cy="29105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1AE112-C641-276C-1B34-EDB716F33F75}"/>
              </a:ext>
            </a:extLst>
          </p:cNvPr>
          <p:cNvSpPr/>
          <p:nvPr/>
        </p:nvSpPr>
        <p:spPr>
          <a:xfrm>
            <a:off x="5095874" y="3562688"/>
            <a:ext cx="1190625" cy="29105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0C82A2-6002-0D40-89D0-4EF26C07BDB5}"/>
              </a:ext>
            </a:extLst>
          </p:cNvPr>
          <p:cNvSpPr/>
          <p:nvPr/>
        </p:nvSpPr>
        <p:spPr>
          <a:xfrm>
            <a:off x="9755071" y="5463540"/>
            <a:ext cx="265229" cy="2910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6B1C15-1CBA-878F-08AB-9D7B0507D1CB}"/>
              </a:ext>
            </a:extLst>
          </p:cNvPr>
          <p:cNvSpPr/>
          <p:nvPr/>
        </p:nvSpPr>
        <p:spPr>
          <a:xfrm>
            <a:off x="6327930" y="3562688"/>
            <a:ext cx="1190625" cy="29105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AF361C-510D-BF02-C8B2-975512721EA0}"/>
              </a:ext>
            </a:extLst>
          </p:cNvPr>
          <p:cNvSpPr/>
          <p:nvPr/>
        </p:nvSpPr>
        <p:spPr>
          <a:xfrm>
            <a:off x="9755071" y="4792980"/>
            <a:ext cx="265229" cy="2910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7C0AC0-B111-83EB-58A6-3FC32B5C7366}"/>
              </a:ext>
            </a:extLst>
          </p:cNvPr>
          <p:cNvSpPr/>
          <p:nvPr/>
        </p:nvSpPr>
        <p:spPr>
          <a:xfrm>
            <a:off x="7559986" y="3562688"/>
            <a:ext cx="1368114" cy="29105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2F6302-77AF-8B6B-5F4F-5DE02C9B7E95}"/>
              </a:ext>
            </a:extLst>
          </p:cNvPr>
          <p:cNvSpPr/>
          <p:nvPr/>
        </p:nvSpPr>
        <p:spPr>
          <a:xfrm>
            <a:off x="9755071" y="3942189"/>
            <a:ext cx="265229" cy="2910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34CE8-48C5-DBEA-9389-A6AA6E492562}"/>
              </a:ext>
            </a:extLst>
          </p:cNvPr>
          <p:cNvSpPr txBox="1"/>
          <p:nvPr/>
        </p:nvSpPr>
        <p:spPr>
          <a:xfrm>
            <a:off x="5056816" y="5463540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FWT (</a:t>
            </a:r>
            <a:r>
              <a:rPr lang="ko-KR" altLang="en-US" b="1" dirty="0">
                <a:solidFill>
                  <a:schemeClr val="accent4"/>
                </a:solidFill>
              </a:rPr>
              <a:t>순방향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868FF-980D-17CD-6ED7-BC605DAAAD4C}"/>
              </a:ext>
            </a:extLst>
          </p:cNvPr>
          <p:cNvSpPr/>
          <p:nvPr/>
        </p:nvSpPr>
        <p:spPr>
          <a:xfrm>
            <a:off x="6426200" y="4233247"/>
            <a:ext cx="1498600" cy="2231053"/>
          </a:xfrm>
          <a:prstGeom prst="rect">
            <a:avLst/>
          </a:prstGeom>
          <a:noFill/>
          <a:ln w="28575">
            <a:solidFill>
              <a:srgbClr val="FF2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EB190-4745-F27B-38DF-B3F451466E10}"/>
              </a:ext>
            </a:extLst>
          </p:cNvPr>
          <p:cNvSpPr txBox="1"/>
          <p:nvPr/>
        </p:nvSpPr>
        <p:spPr>
          <a:xfrm>
            <a:off x="6430480" y="5095704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2DDA"/>
                </a:solidFill>
              </a:rPr>
              <a:t>수평 해상도 </a:t>
            </a:r>
            <a:r>
              <a:rPr lang="en-US" altLang="ko-KR" sz="1400" b="1" dirty="0">
                <a:solidFill>
                  <a:srgbClr val="FF2DDA"/>
                </a:solidFill>
              </a:rPr>
              <a:t>½</a:t>
            </a:r>
          </a:p>
          <a:p>
            <a:pPr algn="ctr"/>
            <a:r>
              <a:rPr lang="en-US" altLang="ko-KR" sz="1400" b="1" dirty="0">
                <a:solidFill>
                  <a:srgbClr val="FF2DDA"/>
                </a:solidFill>
              </a:rPr>
              <a:t>(</a:t>
            </a:r>
            <a:r>
              <a:rPr lang="ko-KR" altLang="en-US" sz="1400" b="1" dirty="0">
                <a:solidFill>
                  <a:srgbClr val="FF2DDA"/>
                </a:solidFill>
              </a:rPr>
              <a:t>행</a:t>
            </a:r>
            <a:r>
              <a:rPr lang="en-US" altLang="ko-KR" sz="1400" b="1" dirty="0">
                <a:solidFill>
                  <a:srgbClr val="FF2DDA"/>
                </a:solidFill>
              </a:rPr>
              <a:t>)</a:t>
            </a:r>
            <a:endParaRPr lang="ko-KR" altLang="en-US" sz="1400" b="1" dirty="0">
              <a:solidFill>
                <a:srgbClr val="FF2DDA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15A09C-510F-2D45-FF2B-4343F96E7A4E}"/>
              </a:ext>
            </a:extLst>
          </p:cNvPr>
          <p:cNvSpPr/>
          <p:nvPr/>
        </p:nvSpPr>
        <p:spPr>
          <a:xfrm>
            <a:off x="8040849" y="3909162"/>
            <a:ext cx="1498600" cy="2948837"/>
          </a:xfrm>
          <a:prstGeom prst="rect">
            <a:avLst/>
          </a:prstGeom>
          <a:noFill/>
          <a:ln w="28575">
            <a:solidFill>
              <a:srgbClr val="FF2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84F6FE-93AE-B268-DE35-0ABED9661133}"/>
              </a:ext>
            </a:extLst>
          </p:cNvPr>
          <p:cNvSpPr txBox="1"/>
          <p:nvPr/>
        </p:nvSpPr>
        <p:spPr>
          <a:xfrm>
            <a:off x="8159842" y="58280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2DDA"/>
                </a:solidFill>
              </a:rPr>
              <a:t>수직 해상도 </a:t>
            </a:r>
            <a:r>
              <a:rPr lang="en-US" altLang="ko-KR" sz="1400" b="1" dirty="0">
                <a:solidFill>
                  <a:srgbClr val="FF2DDA"/>
                </a:solidFill>
              </a:rPr>
              <a:t>½</a:t>
            </a:r>
          </a:p>
          <a:p>
            <a:pPr algn="ctr"/>
            <a:r>
              <a:rPr lang="en-US" altLang="ko-KR" sz="1400" b="1" dirty="0">
                <a:solidFill>
                  <a:srgbClr val="FF2DDA"/>
                </a:solidFill>
              </a:rPr>
              <a:t>(</a:t>
            </a:r>
            <a:r>
              <a:rPr lang="ko-KR" altLang="en-US" sz="1400" b="1" dirty="0">
                <a:solidFill>
                  <a:srgbClr val="FF2DDA"/>
                </a:solidFill>
              </a:rPr>
              <a:t>열</a:t>
            </a:r>
            <a:r>
              <a:rPr lang="en-US" altLang="ko-KR" sz="1400" b="1" dirty="0">
                <a:solidFill>
                  <a:srgbClr val="FF2DDA"/>
                </a:solidFill>
              </a:rPr>
              <a:t>)</a:t>
            </a:r>
            <a:endParaRPr lang="ko-KR" altLang="en-US" sz="1400" b="1" dirty="0">
              <a:solidFill>
                <a:srgbClr val="FF2DDA"/>
              </a:solidFill>
            </a:endParaRP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B53EA5CF-ECFD-8589-1D05-272C1F1EE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4" b="38765"/>
          <a:stretch/>
        </p:blipFill>
        <p:spPr bwMode="auto">
          <a:xfrm>
            <a:off x="5020158" y="4266274"/>
            <a:ext cx="7171842" cy="217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0FDE3A8-7C49-B0F3-DFAD-15158706A286}"/>
              </a:ext>
            </a:extLst>
          </p:cNvPr>
          <p:cNvSpPr txBox="1"/>
          <p:nvPr/>
        </p:nvSpPr>
        <p:spPr>
          <a:xfrm>
            <a:off x="8146274" y="52414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분해 결과</a:t>
            </a: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193C5CA6-3DC7-6B96-7BC8-04C0506B5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31" b="-558"/>
          <a:stretch/>
        </p:blipFill>
        <p:spPr bwMode="auto">
          <a:xfrm>
            <a:off x="5020158" y="3909162"/>
            <a:ext cx="5590288" cy="294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61D84B-A416-54A4-014B-159FF9569ADC}"/>
              </a:ext>
            </a:extLst>
          </p:cNvPr>
          <p:cNvSpPr txBox="1"/>
          <p:nvPr/>
        </p:nvSpPr>
        <p:spPr>
          <a:xfrm>
            <a:off x="7377459" y="524141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합성 필터 뱅크</a:t>
            </a:r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/>
                </a:solidFill>
              </a:rPr>
              <a:t>(</a:t>
            </a:r>
            <a:r>
              <a:rPr lang="ko-KR" altLang="en-US" b="1" dirty="0" err="1">
                <a:solidFill>
                  <a:schemeClr val="accent4"/>
                </a:solidFill>
              </a:rPr>
              <a:t>역변환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8" grpId="0" animBg="1"/>
      <p:bldP spid="9" grpId="0"/>
      <p:bldP spid="50" grpId="0" animBg="1"/>
      <p:bldP spid="5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구성 요소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117434" y="236647"/>
            <a:ext cx="6645199" cy="978745"/>
            <a:chOff x="6796429" y="1608522"/>
            <a:chExt cx="6645199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성분 영상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6415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고역통과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디테일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성분은 다운 샘플링 방향에 맞는 높은 주파수 정보를 특징짓고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저역통과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근사화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성분은 해당 방향의 낮은 주파수 정보를 포함한다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B466C2B-74C3-C262-438C-D4C6C399A513}"/>
              </a:ext>
            </a:extLst>
          </p:cNvPr>
          <p:cNvSpPr txBox="1"/>
          <p:nvPr/>
        </p:nvSpPr>
        <p:spPr>
          <a:xfrm>
            <a:off x="5121071" y="20025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F5EE041-7798-BEEE-5336-E411A2C499D6}"/>
              </a:ext>
            </a:extLst>
          </p:cNvPr>
          <p:cNvGrpSpPr/>
          <p:nvPr/>
        </p:nvGrpSpPr>
        <p:grpSpPr>
          <a:xfrm>
            <a:off x="5117434" y="1397330"/>
            <a:ext cx="5971938" cy="978745"/>
            <a:chOff x="6796429" y="1608522"/>
            <a:chExt cx="5971938" cy="9787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AAA2A2-E190-07F4-7491-CD74287A4596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분해 필터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ABE3A6-E1B0-170F-0E98-372ED034EA59}"/>
                </a:ext>
              </a:extLst>
            </p:cNvPr>
            <p:cNvSpPr txBox="1"/>
            <p:nvPr/>
          </p:nvSpPr>
          <p:spPr>
            <a:xfrm>
              <a:off x="6800066" y="2064047"/>
              <a:ext cx="5968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대표적인 예시로 대칭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있으며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심릿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symlet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이라 불리는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군의 일부이다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65" name="Picture 3">
            <a:extLst>
              <a:ext uri="{FF2B5EF4-FFF2-40B4-BE49-F238E27FC236}">
                <a16:creationId xmlns:a16="http://schemas.microsoft.com/office/drawing/2014/main" id="{B1E469D2-0BCE-8242-4AF0-14FCBAD70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15"/>
          <a:stretch/>
        </p:blipFill>
        <p:spPr bwMode="auto">
          <a:xfrm>
            <a:off x="5117433" y="2372938"/>
            <a:ext cx="4512341" cy="444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FDF28-03EE-A735-1BB2-D758D34FBEFE}"/>
              </a:ext>
            </a:extLst>
          </p:cNvPr>
          <p:cNvSpPr txBox="1"/>
          <p:nvPr/>
        </p:nvSpPr>
        <p:spPr>
          <a:xfrm>
            <a:off x="9629774" y="4412009"/>
            <a:ext cx="16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3-</a:t>
            </a:r>
            <a:r>
              <a:rPr lang="ko-KR" altLang="en-US" b="1" dirty="0">
                <a:solidFill>
                  <a:srgbClr val="FF0000"/>
                </a:solidFill>
              </a:rPr>
              <a:t>스케일 </a:t>
            </a:r>
            <a:r>
              <a:rPr lang="en-US" altLang="ko-KR" b="1" dirty="0">
                <a:solidFill>
                  <a:srgbClr val="FF0000"/>
                </a:solidFill>
              </a:rPr>
              <a:t>FWT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2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2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심릿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분해필터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5020158" y="189733"/>
            <a:ext cx="6356658" cy="978745"/>
            <a:chOff x="6796429" y="1608522"/>
            <a:chExt cx="6356658" cy="9787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대칭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6FA7F3-5A6E-C833-F5CD-7D28B66B6DCC}"/>
                </a:ext>
              </a:extLst>
            </p:cNvPr>
            <p:cNvSpPr txBox="1"/>
            <p:nvPr/>
          </p:nvSpPr>
          <p:spPr>
            <a:xfrm>
              <a:off x="6800066" y="2064047"/>
              <a:ext cx="6353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심릿이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완벽한 대칭은 아니지만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주어진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컴팩트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서포트에 대해 최소 반대징과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최대 소실 적률 수를 갖도록 설계된다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402E104-D034-3100-86DA-BC75B8D20D3B}"/>
              </a:ext>
            </a:extLst>
          </p:cNvPr>
          <p:cNvGrpSpPr/>
          <p:nvPr/>
        </p:nvGrpSpPr>
        <p:grpSpPr>
          <a:xfrm>
            <a:off x="5020158" y="1540061"/>
            <a:ext cx="2754711" cy="763302"/>
            <a:chOff x="6796429" y="1608522"/>
            <a:chExt cx="2754711" cy="76330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252024-956D-1D02-92D0-F77E2D707674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컴팩트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서포트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495E653-2F9F-C09A-AF91-D48E57CB8E64}"/>
                </a:ext>
              </a:extLst>
            </p:cNvPr>
            <p:cNvSpPr txBox="1"/>
            <p:nvPr/>
          </p:nvSpPr>
          <p:spPr>
            <a:xfrm>
              <a:off x="6800066" y="2064047"/>
              <a:ext cx="27510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아닌 값을 갖는 구간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CD71B0F-C4A5-1DB8-9BF1-9412C8F68879}"/>
              </a:ext>
            </a:extLst>
          </p:cNvPr>
          <p:cNvGrpSpPr/>
          <p:nvPr/>
        </p:nvGrpSpPr>
        <p:grpSpPr>
          <a:xfrm>
            <a:off x="5020158" y="2674947"/>
            <a:ext cx="6597109" cy="978745"/>
            <a:chOff x="6796429" y="1608522"/>
            <a:chExt cx="6597109" cy="97874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5EA923-3BAE-E5F3-F211-4593968C9DE2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심릿의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적률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8AB58A-AD99-B62B-6816-DCF648C5D689}"/>
                </a:ext>
              </a:extLst>
            </p:cNvPr>
            <p:cNvSpPr txBox="1"/>
            <p:nvPr/>
          </p:nvSpPr>
          <p:spPr>
            <a:xfrm>
              <a:off x="6800066" y="2064047"/>
              <a:ext cx="6593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심릿은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적률을 갖고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적률은 스케일링 및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함수들의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부드러움과 다항식 표현 능력에 영향을 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4" name="Picture 3">
            <a:extLst>
              <a:ext uri="{FF2B5EF4-FFF2-40B4-BE49-F238E27FC236}">
                <a16:creationId xmlns:a16="http://schemas.microsoft.com/office/drawing/2014/main" id="{4AE101E9-53ED-9389-5C30-D6D7E9931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0" t="66836" b="-160"/>
          <a:stretch/>
        </p:blipFill>
        <p:spPr bwMode="auto">
          <a:xfrm>
            <a:off x="5020158" y="3709107"/>
            <a:ext cx="3880054" cy="314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31479E-FC4C-A36E-5D20-BF9ED2948D90}"/>
              </a:ext>
            </a:extLst>
          </p:cNvPr>
          <p:cNvSpPr txBox="1"/>
          <p:nvPr/>
        </p:nvSpPr>
        <p:spPr>
          <a:xfrm>
            <a:off x="8900212" y="5060239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차 </a:t>
            </a:r>
            <a:r>
              <a:rPr lang="ko-KR" altLang="en-US" b="1" dirty="0" err="1">
                <a:solidFill>
                  <a:srgbClr val="FF0000"/>
                </a:solidFill>
              </a:rPr>
              <a:t>심릿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(1~8</a:t>
            </a:r>
            <a:r>
              <a:rPr lang="ko-KR" altLang="en-US" b="1" dirty="0">
                <a:solidFill>
                  <a:srgbClr val="FF0000"/>
                </a:solidFill>
              </a:rPr>
              <a:t>차까지 존재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2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심릿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분해필터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3474970F-20E0-2B4D-B0F8-E607CF226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7"/>
          <a:stretch/>
        </p:blipFill>
        <p:spPr bwMode="auto">
          <a:xfrm>
            <a:off x="5020158" y="-3598"/>
            <a:ext cx="6909010" cy="686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91D57E0-F8EC-9049-D0AE-CFF2F63141C2}"/>
              </a:ext>
            </a:extLst>
          </p:cNvPr>
          <p:cNvCxnSpPr/>
          <p:nvPr/>
        </p:nvCxnSpPr>
        <p:spPr>
          <a:xfrm>
            <a:off x="8020050" y="1733550"/>
            <a:ext cx="8572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2B69C9-AB23-13F5-8852-9D4D1529B6EE}"/>
              </a:ext>
            </a:extLst>
          </p:cNvPr>
          <p:cNvSpPr txBox="1"/>
          <p:nvPr/>
        </p:nvSpPr>
        <p:spPr>
          <a:xfrm>
            <a:off x="7334767" y="1309244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재구성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역변환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) 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영상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E5998-D045-EA38-988A-5F9B42E40933}"/>
              </a:ext>
            </a:extLst>
          </p:cNvPr>
          <p:cNvSpPr txBox="1"/>
          <p:nvPr/>
        </p:nvSpPr>
        <p:spPr>
          <a:xfrm>
            <a:off x="5059945" y="3649443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수평 디테일을 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0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으로 맞춘 분해</a:t>
            </a:r>
            <a:endParaRPr lang="en-US" altLang="ko-KR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= 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수직 에지만 분리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2C44C2-9FEB-7FC0-8A00-B5E2EA1DD95E}"/>
              </a:ext>
            </a:extLst>
          </p:cNvPr>
          <p:cNvCxnSpPr/>
          <p:nvPr/>
        </p:nvCxnSpPr>
        <p:spPr>
          <a:xfrm>
            <a:off x="8020050" y="5179424"/>
            <a:ext cx="8572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205028-6DB7-BC63-8761-3656F31D002C}"/>
              </a:ext>
            </a:extLst>
          </p:cNvPr>
          <p:cNvSpPr txBox="1"/>
          <p:nvPr/>
        </p:nvSpPr>
        <p:spPr>
          <a:xfrm>
            <a:off x="7334767" y="4755118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재구성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역변환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) 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5355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982180" cy="1163374"/>
            <a:chOff x="960681" y="2615402"/>
            <a:chExt cx="3982180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9821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 제거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5133361" y="189733"/>
            <a:ext cx="6713551" cy="978745"/>
            <a:chOff x="6796429" y="1608522"/>
            <a:chExt cx="6713551" cy="9787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준비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6FA7F3-5A6E-C833-F5CD-7D28B66B6DCC}"/>
                </a:ext>
              </a:extLst>
            </p:cNvPr>
            <p:cNvSpPr txBox="1"/>
            <p:nvPr/>
          </p:nvSpPr>
          <p:spPr>
            <a:xfrm>
              <a:off x="6800066" y="2064047"/>
              <a:ext cx="67099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 제거를 위한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기반 절차의 분해를 위한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Haar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심릿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레벨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수를 선정하고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 낀 영상의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계산한다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3500106-2B04-B1C2-D5AD-2CF9CFDDCC44}"/>
              </a:ext>
            </a:extLst>
          </p:cNvPr>
          <p:cNvGrpSpPr/>
          <p:nvPr/>
        </p:nvGrpSpPr>
        <p:grpSpPr>
          <a:xfrm>
            <a:off x="5133361" y="1737618"/>
            <a:ext cx="6565690" cy="978745"/>
            <a:chOff x="6796429" y="1608522"/>
            <a:chExt cx="6565690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13AD3E-1BFB-A178-EEC4-1AC94E87C265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처리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CCF314-EB43-DA9E-2D88-3AF53A41BDC5}"/>
                </a:ext>
              </a:extLst>
            </p:cNvPr>
            <p:cNvSpPr txBox="1"/>
            <p:nvPr/>
          </p:nvSpPr>
          <p:spPr>
            <a:xfrm>
              <a:off x="6800066" y="2064047"/>
              <a:ext cx="65620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디테일 계수들을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Threshold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하기 위해 문턱치를 고르고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J-1 ~ J-P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까지의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디테일 계수들에 적용한다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BB69D6-A208-B174-717C-160E2E3C1038}"/>
              </a:ext>
            </a:extLst>
          </p:cNvPr>
          <p:cNvGrpSpPr/>
          <p:nvPr/>
        </p:nvGrpSpPr>
        <p:grpSpPr>
          <a:xfrm>
            <a:off x="5133361" y="2769394"/>
            <a:ext cx="2159566" cy="763302"/>
            <a:chOff x="6796429" y="1608522"/>
            <a:chExt cx="2159566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AC21EA-4DBC-BAF5-135B-FA7D95BA5D0C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하드 문턱치 처리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82364E-1192-9AD5-0F2F-72F4033FE934}"/>
                </a:ext>
              </a:extLst>
            </p:cNvPr>
            <p:cNvSpPr txBox="1"/>
            <p:nvPr/>
          </p:nvSpPr>
          <p:spPr>
            <a:xfrm>
              <a:off x="6800066" y="2064047"/>
              <a:ext cx="1885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문턱치 아래면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9F22E6-2F6C-C8CE-CAF6-A5BB5E6261F7}"/>
              </a:ext>
            </a:extLst>
          </p:cNvPr>
          <p:cNvGrpSpPr/>
          <p:nvPr/>
        </p:nvGrpSpPr>
        <p:grpSpPr>
          <a:xfrm>
            <a:off x="5133361" y="3642538"/>
            <a:ext cx="6779851" cy="978745"/>
            <a:chOff x="6796429" y="1608522"/>
            <a:chExt cx="6779851" cy="9787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DFA80E-7DE1-1E44-0EF0-7D5E688BCA6C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소프트 문턱치 처리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99900E-5276-D43B-43A8-4249CDF06829}"/>
                </a:ext>
              </a:extLst>
            </p:cNvPr>
            <p:cNvSpPr txBox="1"/>
            <p:nvPr/>
          </p:nvSpPr>
          <p:spPr>
            <a:xfrm>
              <a:off x="6800066" y="2064047"/>
              <a:ext cx="6776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절대값이 문턱치보다 작은 요소들은 먼저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놓고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아닌 계수들을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쪽으로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하드 문턱치의 문제점인 불연속을 제거한다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46F2928-C89F-EDF8-EABB-9AE3F0EB5E72}"/>
              </a:ext>
            </a:extLst>
          </p:cNvPr>
          <p:cNvGrpSpPr/>
          <p:nvPr/>
        </p:nvGrpSpPr>
        <p:grpSpPr>
          <a:xfrm>
            <a:off x="5133361" y="5112078"/>
            <a:ext cx="4873881" cy="978745"/>
            <a:chOff x="6796429" y="1608522"/>
            <a:chExt cx="4873881" cy="97874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820D47-04ED-4A1C-1B26-7B4894D7461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C1FE5E-6B1D-D486-676D-D2887E19707C}"/>
                </a:ext>
              </a:extLst>
            </p:cNvPr>
            <p:cNvSpPr txBox="1"/>
            <p:nvPr/>
          </p:nvSpPr>
          <p:spPr>
            <a:xfrm>
              <a:off x="6800066" y="2064047"/>
              <a:ext cx="48702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J-P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부터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J-1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까지에 대한 수정된 디테일 계수들을 사용하여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역변환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합성 필터링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계산한다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0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409" y="3252739"/>
            <a:ext cx="4583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웨이블릿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패킷</a:t>
            </a: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개념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4466611" y="1860143"/>
            <a:ext cx="7364948" cy="978745"/>
            <a:chOff x="6796429" y="1608522"/>
            <a:chExt cx="7364948" cy="9787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6FA7F3-5A6E-C833-F5CD-7D28B66B6DCC}"/>
                </a:ext>
              </a:extLst>
            </p:cNvPr>
            <p:cNvSpPr txBox="1"/>
            <p:nvPr/>
          </p:nvSpPr>
          <p:spPr>
            <a:xfrm>
              <a:off x="6800066" y="2064047"/>
              <a:ext cx="7361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 평면의 분할에 대한 더 높은 제어를 원하면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더 높은 주파수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더 작은 대역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패킷이라는 유연한 분해를 만들기 위해 일반화되어야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724174-D5B2-D51A-C210-0F1273D6B84B}"/>
              </a:ext>
            </a:extLst>
          </p:cNvPr>
          <p:cNvGrpSpPr/>
          <p:nvPr/>
        </p:nvGrpSpPr>
        <p:grpSpPr>
          <a:xfrm>
            <a:off x="4466611" y="3164320"/>
            <a:ext cx="4515257" cy="763302"/>
            <a:chOff x="6796429" y="1608522"/>
            <a:chExt cx="4515257" cy="7633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145773-3FC0-CC2E-8023-D4D7D0BE4338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계산 복잡도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3DF939-BB66-D26A-C1EA-E2515C413FBF}"/>
                </a:ext>
              </a:extLst>
            </p:cNvPr>
            <p:cNvSpPr txBox="1"/>
            <p:nvPr/>
          </p:nvSpPr>
          <p:spPr>
            <a:xfrm>
              <a:off x="6800066" y="2064047"/>
              <a:ext cx="4511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패킷을 위해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계산 복잡도는 증가한다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26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트리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4466611" y="290472"/>
            <a:ext cx="7177909" cy="978745"/>
            <a:chOff x="6796429" y="1608522"/>
            <a:chExt cx="7177909" cy="9787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계수 트리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6FA7F3-5A6E-C833-F5CD-7D28B66B6DCC}"/>
                </a:ext>
              </a:extLst>
            </p:cNvPr>
            <p:cNvSpPr txBox="1"/>
            <p:nvPr/>
          </p:nvSpPr>
          <p:spPr>
            <a:xfrm>
              <a:off x="6800066" y="2064047"/>
              <a:ext cx="717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루트 노드는 최소 스케일 근사화 계수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잎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(Leaf)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변환의 근사화 및 디테일 계수 출력을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상속 받는다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중간 노드는 마지막에 필터링 되는 필터 뱅크의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근사화이다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22F488-89E0-17E7-0980-962A59335EAE}"/>
              </a:ext>
            </a:extLst>
          </p:cNvPr>
          <p:cNvGrpSpPr/>
          <p:nvPr/>
        </p:nvGrpSpPr>
        <p:grpSpPr>
          <a:xfrm>
            <a:off x="4466611" y="1615049"/>
            <a:ext cx="6613139" cy="978745"/>
            <a:chOff x="6796429" y="1608522"/>
            <a:chExt cx="6613139" cy="9787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93A69A-5438-95C4-C05E-172983BF97C1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부공간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분석 트리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020C90-ECA5-3E11-9D3D-3062E967A09F}"/>
                </a:ext>
              </a:extLst>
            </p:cNvPr>
            <p:cNvSpPr txBox="1"/>
            <p:nvPr/>
          </p:nvSpPr>
          <p:spPr>
            <a:xfrm>
              <a:off x="6800066" y="2064047"/>
              <a:ext cx="66095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노드의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생성 계수들은 해당 부공간으로 대체할 수 있으며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다중 스케일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변환들을 표현하는 간결하면서도 정보 제공적인 방법이다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9FC6D2-372F-1753-B710-B37E3FAA4B57}"/>
              </a:ext>
            </a:extLst>
          </p:cNvPr>
          <p:cNvGrpSpPr/>
          <p:nvPr/>
        </p:nvGrpSpPr>
        <p:grpSpPr>
          <a:xfrm>
            <a:off x="4466611" y="2939627"/>
            <a:ext cx="6980227" cy="978745"/>
            <a:chOff x="6796429" y="1608522"/>
            <a:chExt cx="6980227" cy="9787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D1D0BF-7D68-1B54-40F0-0F46AB7001B6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분석 트리 장점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E54E51-633A-AE71-1490-340B36DAC4B3}"/>
                </a:ext>
              </a:extLst>
            </p:cNvPr>
            <p:cNvSpPr txBox="1"/>
            <p:nvPr/>
          </p:nvSpPr>
          <p:spPr>
            <a:xfrm>
              <a:off x="6800066" y="2064047"/>
              <a:ext cx="6976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필터와 서브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샘플러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기반 블록도보다 공간을 덜 차지하며 유효한 분해의 탐색을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상대적으로 용이하게 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패킷을 표현하기에 효과적이다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EBE17855-AE41-D21E-9056-E63473E0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7" r="10769" b="41149"/>
          <a:stretch/>
        </p:blipFill>
        <p:spPr bwMode="auto">
          <a:xfrm>
            <a:off x="4466611" y="4626674"/>
            <a:ext cx="7725389" cy="223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501F5A-9699-0FD8-2A14-55E833178DA2}"/>
              </a:ext>
            </a:extLst>
          </p:cNvPr>
          <p:cNvSpPr txBox="1"/>
          <p:nvPr/>
        </p:nvSpPr>
        <p:spPr>
          <a:xfrm>
            <a:off x="6626177" y="43259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계수 트리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390B5-8DD6-675E-4E21-0C429C6C46E9}"/>
              </a:ext>
            </a:extLst>
          </p:cNvPr>
          <p:cNvSpPr txBox="1"/>
          <p:nvPr/>
        </p:nvSpPr>
        <p:spPr>
          <a:xfrm>
            <a:off x="10257089" y="43259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분석 트리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3664CE73-6C88-A0B4-6F7C-CD8838F0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441"/>
          <a:stretch/>
        </p:blipFill>
        <p:spPr bwMode="auto">
          <a:xfrm>
            <a:off x="4466611" y="1120766"/>
            <a:ext cx="7725388" cy="57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61E9B-D9D1-0B8E-4EF4-709D8E75C2CE}"/>
              </a:ext>
            </a:extLst>
          </p:cNvPr>
          <p:cNvSpPr txBox="1"/>
          <p:nvPr/>
        </p:nvSpPr>
        <p:spPr>
          <a:xfrm>
            <a:off x="4180114" y="2875458"/>
            <a:ext cx="34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3-</a:t>
            </a:r>
            <a:r>
              <a:rPr lang="ko-KR" altLang="en-US" b="1" dirty="0">
                <a:solidFill>
                  <a:srgbClr val="FF0000"/>
                </a:solidFill>
              </a:rPr>
              <a:t>스케일 </a:t>
            </a:r>
            <a:r>
              <a:rPr lang="en-US" altLang="ko-KR" b="1" dirty="0">
                <a:solidFill>
                  <a:srgbClr val="FF0000"/>
                </a:solidFill>
              </a:rPr>
              <a:t>FWT </a:t>
            </a:r>
            <a:r>
              <a:rPr lang="ko-KR" altLang="en-US" b="1" dirty="0">
                <a:solidFill>
                  <a:srgbClr val="FF0000"/>
                </a:solidFill>
              </a:rPr>
              <a:t>블록 다이어그램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68BBE-AC95-594A-BE7C-A3AF26527BFA}"/>
              </a:ext>
            </a:extLst>
          </p:cNvPr>
          <p:cNvSpPr txBox="1"/>
          <p:nvPr/>
        </p:nvSpPr>
        <p:spPr>
          <a:xfrm>
            <a:off x="5286787" y="408785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>
                <a:solidFill>
                  <a:srgbClr val="FF0000"/>
                </a:solidFill>
              </a:rPr>
              <a:t>부공간</a:t>
            </a:r>
            <a:r>
              <a:rPr lang="ko-KR" altLang="en-US" b="1" dirty="0">
                <a:solidFill>
                  <a:srgbClr val="FF0000"/>
                </a:solidFill>
              </a:rPr>
              <a:t> 분석 트리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17065-FBDF-1503-AB61-F09983A278DC}"/>
              </a:ext>
            </a:extLst>
          </p:cNvPr>
          <p:cNvSpPr txBox="1"/>
          <p:nvPr/>
        </p:nvSpPr>
        <p:spPr>
          <a:xfrm>
            <a:off x="8593878" y="444200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스펙트럼 분할 특성</a:t>
            </a:r>
          </a:p>
        </p:txBody>
      </p:sp>
    </p:spTree>
    <p:extLst>
      <p:ext uri="{BB962C8B-B14F-4D97-AF65-F5344CB8AC3E}">
        <p14:creationId xmlns:p14="http://schemas.microsoft.com/office/powerpoint/2010/main" val="36336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3" grpId="0"/>
      <p:bldP spid="25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3379770" cy="923330"/>
            <a:chOff x="1012875" y="3615397"/>
            <a:chExt cx="337977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2777041" cy="923330"/>
            <a:chOff x="1012875" y="3615397"/>
            <a:chExt cx="2777041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3520834" cy="923330"/>
            <a:chOff x="1012875" y="3615397"/>
            <a:chExt cx="3520834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2557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차원 </a:t>
              </a:r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 트리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4466611" y="305305"/>
            <a:ext cx="4856697" cy="763302"/>
            <a:chOff x="6796429" y="1608522"/>
            <a:chExt cx="4856697" cy="76330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유일한 분해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6FA7F3-5A6E-C833-F5CD-7D28B66B6DCC}"/>
                </a:ext>
              </a:extLst>
            </p:cNvPr>
            <p:cNvSpPr txBox="1"/>
            <p:nvPr/>
          </p:nvSpPr>
          <p:spPr>
            <a:xfrm>
              <a:off x="6800066" y="2064047"/>
              <a:ext cx="4853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 트리는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유일한 분해를 지원한다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9F9D19-3450-2FA0-DB15-40DC718E5B32}"/>
              </a:ext>
            </a:extLst>
          </p:cNvPr>
          <p:cNvGrpSpPr/>
          <p:nvPr/>
        </p:nvGrpSpPr>
        <p:grpSpPr>
          <a:xfrm>
            <a:off x="4466611" y="1515949"/>
            <a:ext cx="6800691" cy="978745"/>
            <a:chOff x="6796429" y="1608522"/>
            <a:chExt cx="6800691" cy="9787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CF4235-8A6E-C3D6-3E13-815DDD9254E1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 트리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F9DA6F-89FE-169B-DE30-B7818A8DEA04}"/>
                </a:ext>
              </a:extLst>
            </p:cNvPr>
            <p:cNvSpPr txBox="1"/>
            <p:nvPr/>
          </p:nvSpPr>
          <p:spPr>
            <a:xfrm>
              <a:off x="6800066" y="2064047"/>
              <a:ext cx="6797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분석 트리를 이용하여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패킷을 표현한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스펙트럼 분할 특성의 주파수 내용에 기반하여 재정렬된 분석 트리를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0E5127-C98F-B38E-DEDB-91DA684C919D}"/>
              </a:ext>
            </a:extLst>
          </p:cNvPr>
          <p:cNvGrpSpPr/>
          <p:nvPr/>
        </p:nvGrpSpPr>
        <p:grpSpPr>
          <a:xfrm>
            <a:off x="4466611" y="2934830"/>
            <a:ext cx="4630288" cy="978745"/>
            <a:chOff x="6796429" y="1608522"/>
            <a:chExt cx="4630288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08BFE-7AF6-3AF9-94DE-A36CA4A7AE9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표현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5F165F-1BBB-CDA1-AE57-8C8D2BED3C8D}"/>
                </a:ext>
              </a:extLst>
            </p:cNvPr>
            <p:cNvSpPr txBox="1"/>
            <p:nvPr/>
          </p:nvSpPr>
          <p:spPr>
            <a:xfrm>
              <a:off x="6800066" y="2064047"/>
              <a:ext cx="4626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근사화 필터링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D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디테일 필터링을 의미하며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DA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디테일 필터 → 근사화 필터를 거친다는 의미이다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3BF477-C15A-7029-387B-DBD363F39DBA}"/>
              </a:ext>
            </a:extLst>
          </p:cNvPr>
          <p:cNvGrpSpPr/>
          <p:nvPr/>
        </p:nvGrpSpPr>
        <p:grpSpPr>
          <a:xfrm>
            <a:off x="4466611" y="4755532"/>
            <a:ext cx="6336268" cy="978745"/>
            <a:chOff x="6796429" y="1608522"/>
            <a:chExt cx="6336268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644BC7-C693-0CFB-7D79-7D4EA7363B22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로그 관계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CEE4D-583B-C6EB-0480-F85F82122A4D}"/>
                </a:ext>
              </a:extLst>
            </p:cNvPr>
            <p:cNvSpPr txBox="1"/>
            <p:nvPr/>
          </p:nvSpPr>
          <p:spPr>
            <a:xfrm>
              <a:off x="6800066" y="2064047"/>
              <a:ext cx="6332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보통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에선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저역통과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대역들만 분할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다운샘플링하여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스케일링 및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공간들의 대역폭 간의 고정된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밑수가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 관계를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1" name="Picture 3">
            <a:extLst>
              <a:ext uri="{FF2B5EF4-FFF2-40B4-BE49-F238E27FC236}">
                <a16:creationId xmlns:a16="http://schemas.microsoft.com/office/drawing/2014/main" id="{418624F5-922D-636D-75F0-5CB405E4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77"/>
          <a:stretch/>
        </p:blipFill>
        <p:spPr bwMode="auto">
          <a:xfrm>
            <a:off x="4466611" y="4210481"/>
            <a:ext cx="7336125" cy="251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B5CAEA-2B28-4BFC-5AEB-EFD4926E9108}"/>
              </a:ext>
            </a:extLst>
          </p:cNvPr>
          <p:cNvSpPr txBox="1"/>
          <p:nvPr/>
        </p:nvSpPr>
        <p:spPr>
          <a:xfrm>
            <a:off x="8732014" y="41398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웨이블릿</a:t>
            </a:r>
            <a:r>
              <a:rPr lang="ko-KR" altLang="en-US" b="1" dirty="0">
                <a:solidFill>
                  <a:srgbClr val="FF0000"/>
                </a:solidFill>
              </a:rPr>
              <a:t> 패킷 트리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E4C02DAA-1232-740D-AEF0-1B5643C57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9"/>
          <a:stretch/>
        </p:blipFill>
        <p:spPr bwMode="auto">
          <a:xfrm>
            <a:off x="4466610" y="0"/>
            <a:ext cx="73361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5719582-2F7F-2171-584C-40ED9649B59F}"/>
              </a:ext>
            </a:extLst>
          </p:cNvPr>
          <p:cNvSpPr txBox="1"/>
          <p:nvPr/>
        </p:nvSpPr>
        <p:spPr>
          <a:xfrm>
            <a:off x="3364466" y="140758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3-</a:t>
            </a:r>
            <a:r>
              <a:rPr lang="ko-KR" altLang="en-US" b="1" dirty="0">
                <a:solidFill>
                  <a:srgbClr val="FF0000"/>
                </a:solidFill>
              </a:rPr>
              <a:t>스케일 </a:t>
            </a:r>
            <a:r>
              <a:rPr lang="ko-KR" altLang="en-US" b="1" dirty="0" err="1">
                <a:solidFill>
                  <a:srgbClr val="FF0000"/>
                </a:solidFill>
              </a:rPr>
              <a:t>웨이블릿</a:t>
            </a:r>
            <a:r>
              <a:rPr lang="ko-KR" altLang="en-US" b="1" dirty="0">
                <a:solidFill>
                  <a:srgbClr val="FF0000"/>
                </a:solidFill>
              </a:rPr>
              <a:t> 패킷 분석 트리의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필터 뱅크 블록 다이어그램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D688CE-B3CA-11AB-5441-E93EFD12C884}"/>
              </a:ext>
            </a:extLst>
          </p:cNvPr>
          <p:cNvSpPr txBox="1"/>
          <p:nvPr/>
        </p:nvSpPr>
        <p:spPr>
          <a:xfrm>
            <a:off x="6765551" y="392138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해당 스펙트럼 분할 특성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47646DA-7C0A-398E-A142-9D23D1647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6"/>
          <a:stretch/>
        </p:blipFill>
        <p:spPr bwMode="auto">
          <a:xfrm>
            <a:off x="5386095" y="4311745"/>
            <a:ext cx="5986421" cy="255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6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패킷 변환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4466611" y="160163"/>
            <a:ext cx="5123949" cy="978745"/>
            <a:chOff x="6796429" y="1608522"/>
            <a:chExt cx="5123949" cy="9787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유일한 분해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6FA7F3-5A6E-C833-F5CD-7D28B66B6DCC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51203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P-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스케일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1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차원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웨이블릿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패킷 변환 및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P+1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레벨 분석 트리는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𝑫</m:t>
                      </m:r>
                      <m:d>
                        <m:dPr>
                          <m:ctrlP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𝑷</m:t>
                          </m:r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𝟏</m:t>
                          </m:r>
                        </m:e>
                      </m:d>
                      <m:r>
                        <a:rPr lang="en-US" altLang="ko-KR" sz="1400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[</m:t>
                          </m:r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𝑫</m:t>
                          </m:r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𝑷</m:t>
                          </m:r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)]</m:t>
                          </m:r>
                        </m:e>
                        <m:sup>
                          <m:r>
                            <a:rPr lang="en-US" altLang="ko-KR" sz="1400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+</m:t>
                      </m:r>
                      <m:r>
                        <a:rPr lang="en-US" altLang="ko-KR" sz="1400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𝟏</m:t>
                      </m:r>
                    </m:oMath>
                  </a14:m>
                  <a:r>
                    <a:rPr lang="en-US" altLang="ko-KR" sz="1400" b="1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FF0000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만큼의 유일한 분해를 지원한다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6FA7F3-5A6E-C833-F5CD-7D28B66B6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512031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46ADA2-CC9F-33E6-27C2-67F431ED2F77}"/>
                  </a:ext>
                </a:extLst>
              </p:cNvPr>
              <p:cNvSpPr txBox="1"/>
              <p:nvPr/>
            </p:nvSpPr>
            <p:spPr>
              <a:xfrm>
                <a:off x="4918183" y="1138908"/>
                <a:ext cx="2729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b="1" dirty="0">
                    <a:solidFill>
                      <a:schemeClr val="accent5"/>
                    </a:solidFill>
                  </a:rPr>
                  <a:t>, P = </a:t>
                </a:r>
                <a:r>
                  <a:rPr lang="ko-KR" altLang="en-US" b="1" dirty="0">
                    <a:solidFill>
                      <a:schemeClr val="accent5"/>
                    </a:solidFill>
                  </a:rPr>
                  <a:t>레벨</a:t>
                </a:r>
                <a:r>
                  <a:rPr lang="en-US" altLang="ko-KR" b="1" dirty="0">
                    <a:solidFill>
                      <a:schemeClr val="accent5"/>
                    </a:solidFill>
                  </a:rPr>
                  <a:t>(</a:t>
                </a:r>
                <a:r>
                  <a:rPr lang="ko-KR" altLang="en-US" b="1" dirty="0">
                    <a:solidFill>
                      <a:schemeClr val="accent5"/>
                    </a:solidFill>
                  </a:rPr>
                  <a:t>층</a:t>
                </a:r>
                <a:r>
                  <a:rPr lang="en-US" altLang="ko-KR" b="1" dirty="0">
                    <a:solidFill>
                      <a:schemeClr val="accent5"/>
                    </a:solidFill>
                  </a:rPr>
                  <a:t>) </a:t>
                </a:r>
                <a:r>
                  <a:rPr lang="ko-KR" altLang="en-US" b="1" dirty="0">
                    <a:solidFill>
                      <a:schemeClr val="accent5"/>
                    </a:solidFill>
                  </a:rPr>
                  <a:t>수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46ADA2-CC9F-33E6-27C2-67F431ED2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83" y="1138908"/>
                <a:ext cx="2729145" cy="276999"/>
              </a:xfrm>
              <a:prstGeom prst="rect">
                <a:avLst/>
              </a:prstGeom>
              <a:blipFill>
                <a:blip r:embed="rId4"/>
                <a:stretch>
                  <a:fillRect l="-3132" t="-28889" r="-447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442B12-C65F-F1AB-AA5E-BC05B5A25E3E}"/>
              </a:ext>
            </a:extLst>
          </p:cNvPr>
          <p:cNvGrpSpPr/>
          <p:nvPr/>
        </p:nvGrpSpPr>
        <p:grpSpPr>
          <a:xfrm>
            <a:off x="4466611" y="1510498"/>
            <a:ext cx="5997586" cy="978745"/>
            <a:chOff x="6796429" y="1608522"/>
            <a:chExt cx="5997586" cy="9787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E55333-89A5-14B5-8D1E-2FB38C23F369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유효 전개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B3A9C3-FB3A-B2C5-F378-6C0E3FF7FBF2}"/>
                </a:ext>
              </a:extLst>
            </p:cNvPr>
            <p:cNvSpPr txBox="1"/>
            <p:nvPr/>
          </p:nvSpPr>
          <p:spPr>
            <a:xfrm>
              <a:off x="6800066" y="2064047"/>
              <a:ext cx="5993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많은 유효 전개를 사용하면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패킷 기반 변환은 분해된 함수의 스펙트럼의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분할에 대한 개선된 제어를 제공하지만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 복잡도는 증가한다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C06A592-0F9B-7943-561D-79CDE1096160}"/>
              </a:ext>
            </a:extLst>
          </p:cNvPr>
          <p:cNvGrpSpPr/>
          <p:nvPr/>
        </p:nvGrpSpPr>
        <p:grpSpPr>
          <a:xfrm>
            <a:off x="4466611" y="2794485"/>
            <a:ext cx="7504408" cy="978745"/>
            <a:chOff x="6796429" y="1608522"/>
            <a:chExt cx="7504408" cy="9787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ADB911-963D-ECB2-7D2E-3A91CE6060A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표현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34C619-C275-44FB-6EBA-E32F478E6717}"/>
                </a:ext>
              </a:extLst>
            </p:cNvPr>
            <p:cNvSpPr txBox="1"/>
            <p:nvPr/>
          </p:nvSpPr>
          <p:spPr>
            <a:xfrm>
              <a:off x="6800066" y="2064047"/>
              <a:ext cx="7500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첫 아래 첨자는 부모의 스케일 크기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 번째 아래 첨자는 부모로부터 대상 노드까지의 경로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근사화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D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디테일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H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수평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V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수직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필터를 의미한다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42" name="Picture 3">
            <a:extLst>
              <a:ext uri="{FF2B5EF4-FFF2-40B4-BE49-F238E27FC236}">
                <a16:creationId xmlns:a16="http://schemas.microsoft.com/office/drawing/2014/main" id="{F461B6BF-C39F-B7F3-6B92-10416B708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3"/>
          <a:stretch/>
        </p:blipFill>
        <p:spPr bwMode="auto">
          <a:xfrm>
            <a:off x="4466611" y="3782478"/>
            <a:ext cx="5123949" cy="307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id="{11057C4E-A07A-79B8-8E91-A744F1BAF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1" t="48941" r="52442" b="10532"/>
          <a:stretch/>
        </p:blipFill>
        <p:spPr bwMode="auto">
          <a:xfrm>
            <a:off x="7558662" y="4090628"/>
            <a:ext cx="2187318" cy="115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57F9C4-3324-DFC6-B81D-E3DB67015553}"/>
              </a:ext>
            </a:extLst>
          </p:cNvPr>
          <p:cNvSpPr/>
          <p:nvPr/>
        </p:nvSpPr>
        <p:spPr>
          <a:xfrm>
            <a:off x="4514236" y="3495180"/>
            <a:ext cx="967402" cy="26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2FC80C-5F9A-3FCD-EB82-5EDDD9FEE8EA}"/>
              </a:ext>
            </a:extLst>
          </p:cNvPr>
          <p:cNvSpPr/>
          <p:nvPr/>
        </p:nvSpPr>
        <p:spPr>
          <a:xfrm>
            <a:off x="5539746" y="3495180"/>
            <a:ext cx="967402" cy="26161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0D92E3-4F25-0A86-C82D-E59253EEF460}"/>
              </a:ext>
            </a:extLst>
          </p:cNvPr>
          <p:cNvSpPr/>
          <p:nvPr/>
        </p:nvSpPr>
        <p:spPr>
          <a:xfrm>
            <a:off x="6544884" y="3495180"/>
            <a:ext cx="746504" cy="2616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E56BC-F69E-90BC-B2D2-4C8A64150305}"/>
              </a:ext>
            </a:extLst>
          </p:cNvPr>
          <p:cNvSpPr/>
          <p:nvPr/>
        </p:nvSpPr>
        <p:spPr>
          <a:xfrm>
            <a:off x="7364034" y="3495180"/>
            <a:ext cx="746504" cy="2616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A9974BB-4F70-79BF-D55D-3762900CD4F5}"/>
              </a:ext>
            </a:extLst>
          </p:cNvPr>
          <p:cNvSpPr/>
          <p:nvPr/>
        </p:nvSpPr>
        <p:spPr>
          <a:xfrm>
            <a:off x="7972424" y="4948238"/>
            <a:ext cx="138113" cy="157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0D0158-6F90-7D08-F248-D04C33591537}"/>
              </a:ext>
            </a:extLst>
          </p:cNvPr>
          <p:cNvSpPr/>
          <p:nvPr/>
        </p:nvSpPr>
        <p:spPr>
          <a:xfrm>
            <a:off x="9554046" y="4948236"/>
            <a:ext cx="138113" cy="1571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059EF8-F8C0-1AD6-A670-91C79CE594E9}"/>
              </a:ext>
            </a:extLst>
          </p:cNvPr>
          <p:cNvSpPr/>
          <p:nvPr/>
        </p:nvSpPr>
        <p:spPr>
          <a:xfrm>
            <a:off x="9377833" y="6315073"/>
            <a:ext cx="138113" cy="1571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D94165-A9FD-2E50-327C-0BF77B8A08C5}"/>
              </a:ext>
            </a:extLst>
          </p:cNvPr>
          <p:cNvSpPr/>
          <p:nvPr/>
        </p:nvSpPr>
        <p:spPr>
          <a:xfrm>
            <a:off x="8477296" y="4948236"/>
            <a:ext cx="138113" cy="1571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9A34EF-59B6-56A0-145E-519583857D25}"/>
              </a:ext>
            </a:extLst>
          </p:cNvPr>
          <p:cNvSpPr/>
          <p:nvPr/>
        </p:nvSpPr>
        <p:spPr>
          <a:xfrm>
            <a:off x="8291558" y="6315073"/>
            <a:ext cx="138113" cy="1571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19C349-1285-280E-0EA7-A05F112E25CC}"/>
              </a:ext>
            </a:extLst>
          </p:cNvPr>
          <p:cNvSpPr/>
          <p:nvPr/>
        </p:nvSpPr>
        <p:spPr>
          <a:xfrm>
            <a:off x="8995879" y="4948236"/>
            <a:ext cx="138113" cy="1611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340133-3DFC-C045-E0AE-EF6AE047E4FA}"/>
              </a:ext>
            </a:extLst>
          </p:cNvPr>
          <p:cNvSpPr/>
          <p:nvPr/>
        </p:nvSpPr>
        <p:spPr>
          <a:xfrm>
            <a:off x="8812803" y="6306368"/>
            <a:ext cx="138113" cy="1611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11057C4E-A07A-79B8-8E91-A744F1BAF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42"/>
          <a:stretch/>
        </p:blipFill>
        <p:spPr bwMode="auto">
          <a:xfrm>
            <a:off x="1477119" y="3871155"/>
            <a:ext cx="10714882" cy="298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5A11C-F154-7589-8D0B-20EC92042776}"/>
              </a:ext>
            </a:extLst>
          </p:cNvPr>
          <p:cNvSpPr txBox="1"/>
          <p:nvPr/>
        </p:nvSpPr>
        <p:spPr>
          <a:xfrm>
            <a:off x="2762458" y="4302545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3-</a:t>
            </a:r>
            <a:r>
              <a:rPr lang="ko-KR" altLang="en-US" b="1" dirty="0">
                <a:solidFill>
                  <a:schemeClr val="accent2"/>
                </a:solidFill>
              </a:rPr>
              <a:t>스케일 </a:t>
            </a:r>
            <a:r>
              <a:rPr lang="en-US" altLang="ko-KR" b="1" dirty="0">
                <a:solidFill>
                  <a:schemeClr val="accent2"/>
                </a:solidFill>
              </a:rPr>
              <a:t>2</a:t>
            </a:r>
            <a:r>
              <a:rPr lang="ko-KR" altLang="en-US" b="1" dirty="0">
                <a:solidFill>
                  <a:schemeClr val="accent2"/>
                </a:solidFill>
              </a:rPr>
              <a:t>차원 </a:t>
            </a:r>
            <a:r>
              <a:rPr lang="ko-KR" altLang="en-US" b="1" dirty="0" err="1">
                <a:solidFill>
                  <a:schemeClr val="accent2"/>
                </a:solidFill>
              </a:rPr>
              <a:t>웨이블릿</a:t>
            </a:r>
            <a:r>
              <a:rPr lang="ko-KR" altLang="en-US" b="1" dirty="0">
                <a:solidFill>
                  <a:schemeClr val="accent2"/>
                </a:solidFill>
              </a:rPr>
              <a:t> 패킷 분해 트리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375393-38DF-CEC0-D9AE-30D913EE916C}"/>
                  </a:ext>
                </a:extLst>
              </p:cNvPr>
              <p:cNvSpPr txBox="1"/>
              <p:nvPr/>
            </p:nvSpPr>
            <p:spPr>
              <a:xfrm>
                <a:off x="70082" y="4878371"/>
                <a:ext cx="3255320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800" b="1" i="1" smtClean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KoPub돋움체 Light" panose="00000300000000000000" pitchFamily="2" charset="-127"/>
                      </a:rPr>
                      <m:t>𝑫</m:t>
                    </m:r>
                    <m:d>
                      <m:dPr>
                        <m:ctrlP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𝑷</m:t>
                        </m:r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+</m:t>
                        </m:r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𝟏</m:t>
                        </m:r>
                      </m:e>
                    </m:d>
                    <m:r>
                      <a:rPr lang="en-US" altLang="ko-KR" sz="1800" b="1" i="1" smtClean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KoPub돋움체 Light" panose="00000300000000000000" pitchFamily="2" charset="-127"/>
                      </a:rPr>
                      <m:t>=</m:t>
                    </m:r>
                    <m:sSup>
                      <m:sSupPr>
                        <m:ctrlP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[</m:t>
                        </m:r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𝑫</m:t>
                        </m:r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(</m:t>
                        </m:r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𝑷</m:t>
                        </m:r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)]</m:t>
                        </m:r>
                      </m:e>
                      <m:sup>
                        <m:r>
                          <a:rPr lang="en-US" altLang="ko-KR" sz="1800" b="1" i="1" smtClean="0">
                            <a:ln>
                              <a:solidFill>
                                <a:srgbClr val="4C4747">
                                  <a:alpha val="20000"/>
                                </a:srgbClr>
                              </a:solidFill>
                            </a:ln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KoPub돋움체 Light" panose="00000300000000000000" pitchFamily="2" charset="-127"/>
                          </a:rPr>
                          <m:t>𝟒</m:t>
                        </m:r>
                      </m:sup>
                    </m:sSup>
                    <m:r>
                      <a:rPr lang="en-US" altLang="ko-KR" sz="1800" b="1" i="1" smtClean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KoPub돋움체 Light" panose="00000300000000000000" pitchFamily="2" charset="-127"/>
                      </a:rPr>
                      <m:t>+</m:t>
                    </m:r>
                    <m:r>
                      <a:rPr lang="en-US" altLang="ko-KR" sz="1800" b="1" i="1" smtClean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KoPub돋움체 Light" panose="00000300000000000000" pitchFamily="2" charset="-127"/>
                      </a:rPr>
                      <m:t>𝟏</m:t>
                    </m:r>
                  </m:oMath>
                </a14:m>
                <a:r>
                  <a:rPr lang="ko-KR" altLang="en-US" b="1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chemeClr val="accent2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개의</a:t>
                </a:r>
                <a:endParaRPr lang="en-US" altLang="ko-KR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2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chemeClr val="accent2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유일한 전개 지원</a:t>
                </a:r>
                <a:r>
                  <a:rPr lang="en-US" altLang="ko-KR" b="1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chemeClr val="accent2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375393-38DF-CEC0-D9AE-30D913EE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2" y="4878371"/>
                <a:ext cx="3255320" cy="6521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844F7C7-015B-A217-293A-A1222A09D5C8}"/>
              </a:ext>
            </a:extLst>
          </p:cNvPr>
          <p:cNvCxnSpPr>
            <a:stCxn id="8" idx="1"/>
            <a:endCxn id="63" idx="0"/>
          </p:cNvCxnSpPr>
          <p:nvPr/>
        </p:nvCxnSpPr>
        <p:spPr>
          <a:xfrm rot="10800000" flipV="1">
            <a:off x="1697742" y="4487211"/>
            <a:ext cx="1064716" cy="3911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9009EB-C606-7DE0-E102-B922F9A4332E}"/>
              </a:ext>
            </a:extLst>
          </p:cNvPr>
          <p:cNvSpPr txBox="1"/>
          <p:nvPr/>
        </p:nvSpPr>
        <p:spPr>
          <a:xfrm>
            <a:off x="70082" y="5976152"/>
            <a:ext cx="3255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</a:rPr>
              <a:t>최적의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2"/>
                </a:solidFill>
              </a:rPr>
              <a:t>전개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ko-KR" altLang="en-US" b="1" dirty="0">
                <a:solidFill>
                  <a:schemeClr val="accent2"/>
                </a:solidFill>
              </a:rPr>
              <a:t>분해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  <a:r>
              <a:rPr lang="ko-KR" altLang="en-US" b="1" dirty="0">
                <a:solidFill>
                  <a:schemeClr val="accent2"/>
                </a:solidFill>
              </a:rPr>
              <a:t>를 선택해야 한다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E3FD47-8D89-6735-9DC8-34AAFD0D2BB4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697742" y="5530537"/>
            <a:ext cx="0" cy="445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621CF59-6DFC-670D-B4AD-98C4BD114B0B}"/>
              </a:ext>
            </a:extLst>
          </p:cNvPr>
          <p:cNvSpPr txBox="1"/>
          <p:nvPr/>
        </p:nvSpPr>
        <p:spPr>
          <a:xfrm>
            <a:off x="11589573" y="3871155"/>
            <a:ext cx="602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2DDA"/>
                </a:solidFill>
              </a:rPr>
              <a:t>1</a:t>
            </a:r>
            <a:r>
              <a:rPr lang="ko-KR" altLang="en-US" b="1" dirty="0">
                <a:solidFill>
                  <a:srgbClr val="FF2DDA"/>
                </a:solidFill>
              </a:rPr>
              <a:t>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F3BB1B-BB9A-B98C-D431-7A008794BDF3}"/>
              </a:ext>
            </a:extLst>
          </p:cNvPr>
          <p:cNvSpPr txBox="1"/>
          <p:nvPr/>
        </p:nvSpPr>
        <p:spPr>
          <a:xfrm>
            <a:off x="11589573" y="4682791"/>
            <a:ext cx="602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2DDA"/>
                </a:solidFill>
              </a:rPr>
              <a:t>2</a:t>
            </a:r>
            <a:r>
              <a:rPr lang="ko-KR" altLang="en-US" b="1" dirty="0">
                <a:solidFill>
                  <a:srgbClr val="FF2DDA"/>
                </a:solidFill>
              </a:rPr>
              <a:t>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3C2E9D-9D27-85F9-60FF-27BBA334589F}"/>
              </a:ext>
            </a:extLst>
          </p:cNvPr>
          <p:cNvSpPr txBox="1"/>
          <p:nvPr/>
        </p:nvSpPr>
        <p:spPr>
          <a:xfrm>
            <a:off x="11589573" y="5568678"/>
            <a:ext cx="602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2DDA"/>
                </a:solidFill>
              </a:rPr>
              <a:t>3</a:t>
            </a:r>
            <a:r>
              <a:rPr lang="ko-KR" altLang="en-US" b="1" dirty="0">
                <a:solidFill>
                  <a:srgbClr val="FF2DDA"/>
                </a:solidFill>
              </a:rPr>
              <a:t>층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9B88FD-3EE9-70E4-32D6-6B1CE94524D8}"/>
              </a:ext>
            </a:extLst>
          </p:cNvPr>
          <p:cNvSpPr txBox="1"/>
          <p:nvPr/>
        </p:nvSpPr>
        <p:spPr>
          <a:xfrm>
            <a:off x="11589573" y="6406235"/>
            <a:ext cx="602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2DDA"/>
                </a:solidFill>
              </a:rPr>
              <a:t>4</a:t>
            </a:r>
            <a:r>
              <a:rPr lang="ko-KR" altLang="en-US" b="1" dirty="0">
                <a:solidFill>
                  <a:srgbClr val="FF2DDA"/>
                </a:solidFill>
              </a:rPr>
              <a:t>층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204C404-C145-4B9C-FF93-E6B17FEFE79A}"/>
              </a:ext>
            </a:extLst>
          </p:cNvPr>
          <p:cNvCxnSpPr>
            <a:cxnSpLocks/>
            <a:stCxn id="63" idx="3"/>
            <a:endCxn id="73" idx="1"/>
          </p:cNvCxnSpPr>
          <p:nvPr/>
        </p:nvCxnSpPr>
        <p:spPr>
          <a:xfrm>
            <a:off x="3325402" y="5204454"/>
            <a:ext cx="506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54DAB4-659B-4F35-E6E7-EE09A8E610E6}"/>
                  </a:ext>
                </a:extLst>
              </p:cNvPr>
              <p:cNvSpPr txBox="1"/>
              <p:nvPr/>
            </p:nvSpPr>
            <p:spPr>
              <a:xfrm>
                <a:off x="3831762" y="4878371"/>
                <a:ext cx="3360139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𝑫</m:t>
                      </m:r>
                      <m:d>
                        <m:dPr>
                          <m:ctrlPr>
                            <a:rPr lang="en-US" altLang="ko-KR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𝟒</m:t>
                          </m:r>
                        </m:e>
                      </m:d>
                      <m:r>
                        <a:rPr lang="en-US" altLang="ko-KR" b="1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[</m:t>
                          </m:r>
                          <m:r>
                            <a:rPr lang="en-US" altLang="ko-KR" b="1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𝑫</m:t>
                          </m:r>
                          <m:r>
                            <a:rPr lang="en-US" altLang="ko-KR" b="1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(</m:t>
                          </m:r>
                          <m:r>
                            <a:rPr lang="en-US" altLang="ko-KR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𝟑</m:t>
                          </m:r>
                          <m:r>
                            <a:rPr lang="en-US" altLang="ko-KR" b="1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)]</m:t>
                          </m:r>
                        </m:e>
                        <m:sup>
                          <m:r>
                            <a:rPr lang="en-US" altLang="ko-KR" b="1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𝟒</m:t>
                          </m:r>
                        </m:sup>
                      </m:sSup>
                      <m:r>
                        <a:rPr lang="en-US" altLang="ko-KR" b="1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+</m:t>
                      </m:r>
                      <m:r>
                        <a:rPr lang="en-US" altLang="ko-KR" b="1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𝟏</m:t>
                      </m:r>
                      <m:r>
                        <a:rPr lang="en-US" altLang="ko-KR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r>
                        <a:rPr lang="en-US" altLang="ko-KR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𝟖𝟑𝟓𝟐𝟐</m:t>
                      </m:r>
                      <m:r>
                        <a:rPr lang="ko-KR" altLang="en-US" b="1" i="1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개</m:t>
                      </m:r>
                    </m:oMath>
                  </m:oMathPara>
                </a14:m>
                <a:endParaRPr lang="en-US" altLang="ko-KR" b="1" i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2"/>
                  </a:solidFill>
                  <a:latin typeface="Cambria Math" panose="02040503050406030204" pitchFamily="18" charset="0"/>
                  <a:ea typeface="KoPub돋움체 Light" panose="00000300000000000000" pitchFamily="2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𝑫</m:t>
                      </m:r>
                      <m:d>
                        <m:dPr>
                          <m:ctrlPr>
                            <a:rPr lang="en-US" altLang="ko-KR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𝟑</m:t>
                          </m:r>
                        </m:e>
                      </m:d>
                      <m:r>
                        <a:rPr lang="en-US" altLang="ko-KR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=</m:t>
                      </m:r>
                      <m:r>
                        <a:rPr lang="en-US" altLang="ko-KR" b="1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𝟏𝟕</m:t>
                      </m:r>
                    </m:oMath>
                  </m:oMathPara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54DAB4-659B-4F35-E6E7-EE09A8E6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62" y="4878371"/>
                <a:ext cx="3360139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1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5" grpId="0" animBg="1"/>
      <p:bldP spid="59" grpId="0" animBg="1"/>
      <p:bldP spid="60" grpId="0" animBg="1"/>
      <p:bldP spid="61" grpId="0" animBg="1"/>
      <p:bldP spid="8" grpId="0"/>
      <p:bldP spid="63" grpId="0"/>
      <p:bldP spid="64" grpId="0"/>
      <p:bldP spid="65" grpId="0"/>
      <p:bldP spid="66" grpId="0"/>
      <p:bldP spid="67" grpId="0"/>
      <p:bldP spid="68" grpId="0"/>
      <p:bldP spid="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최적 분해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4466611" y="160163"/>
            <a:ext cx="7082819" cy="978745"/>
            <a:chOff x="6796429" y="1608522"/>
            <a:chExt cx="7082819" cy="9787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유일한 분해 추출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6FA7F3-5A6E-C833-F5CD-7D28B66B6DCC}"/>
                </a:ext>
              </a:extLst>
            </p:cNvPr>
            <p:cNvSpPr txBox="1"/>
            <p:nvPr/>
          </p:nvSpPr>
          <p:spPr>
            <a:xfrm>
              <a:off x="6800066" y="2064047"/>
              <a:ext cx="7079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 많은 분해 옵션 중 유일한 분해를 제공하기 위해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일일이 나열하거나 조사하는 것은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비효율적이기에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패킷 분해 트리에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부가 비용 함수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2BEBD4-1647-5502-A5D6-4677D44B8FA3}"/>
                  </a:ext>
                </a:extLst>
              </p:cNvPr>
              <p:cNvSpPr txBox="1"/>
              <p:nvPr/>
            </p:nvSpPr>
            <p:spPr>
              <a:xfrm>
                <a:off x="8352971" y="1138908"/>
                <a:ext cx="2171107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2BEBD4-1647-5502-A5D6-4677D44B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971" y="1138908"/>
                <a:ext cx="2171107" cy="693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BC7EF233-A0EE-9BE8-19B7-D1FAE2349D78}"/>
              </a:ext>
            </a:extLst>
          </p:cNvPr>
          <p:cNvGrpSpPr/>
          <p:nvPr/>
        </p:nvGrpSpPr>
        <p:grpSpPr>
          <a:xfrm>
            <a:off x="4466611" y="1973238"/>
            <a:ext cx="7779933" cy="763302"/>
            <a:chOff x="6796429" y="1608522"/>
            <a:chExt cx="7779933" cy="76330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68F659-55E3-220A-184A-FBD7B6234B59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부가 비용 함수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7958B81-9F1A-31EB-9166-261E535A8608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77762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2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차원 함수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f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 에너지 내용에 대한 하나의 척도를 제공한다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이면 에너지는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이다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7958B81-9F1A-31EB-9166-261E535A8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7776296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5796DB7-ED25-A6C4-3276-8B05A693E716}"/>
              </a:ext>
            </a:extLst>
          </p:cNvPr>
          <p:cNvGrpSpPr/>
          <p:nvPr/>
        </p:nvGrpSpPr>
        <p:grpSpPr>
          <a:xfrm>
            <a:off x="4466611" y="3013501"/>
            <a:ext cx="6598712" cy="978745"/>
            <a:chOff x="6796429" y="1608522"/>
            <a:chExt cx="6598712" cy="9787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214BEF-611B-4DCE-5342-99C681B066E5}"/>
                </a:ext>
              </a:extLst>
            </p:cNvPr>
            <p:cNvSpPr txBox="1"/>
            <p:nvPr/>
          </p:nvSpPr>
          <p:spPr>
            <a:xfrm>
              <a:off x="6796429" y="1608522"/>
              <a:ext cx="2349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잎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(Leaf)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노드 비용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C8B71F-3D92-B92D-131F-5B1E4B961781}"/>
                </a:ext>
              </a:extLst>
            </p:cNvPr>
            <p:cNvSpPr txBox="1"/>
            <p:nvPr/>
          </p:nvSpPr>
          <p:spPr>
            <a:xfrm>
              <a:off x="6800066" y="2064047"/>
              <a:ext cx="6595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분해 트리의 잎 노드들의 비용을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최소화시키기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위해 부가 비용 함수를 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 에너지 입 노드들이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가까운 값을 가질 수록 압축이 많이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8B0EFCA-170A-1F80-F6CE-0C32AE4E2FC1}"/>
              </a:ext>
            </a:extLst>
          </p:cNvPr>
          <p:cNvGrpSpPr/>
          <p:nvPr/>
        </p:nvGrpSpPr>
        <p:grpSpPr>
          <a:xfrm>
            <a:off x="4466611" y="4266160"/>
            <a:ext cx="6803191" cy="978745"/>
            <a:chOff x="6796429" y="1608522"/>
            <a:chExt cx="6803191" cy="97874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EE6E27-A9E4-F4B8-FCF9-18C1F118E66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추출 조건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3EF7A6E-57B4-036C-3725-D7AEF6EE77E6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67995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𝐴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𝐻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𝑉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𝐷</m:t>
                          </m:r>
                        </m:sub>
                      </m:sSub>
                      <m:r>
                        <a:rPr lang="en-US" altLang="ko-KR" sz="1400" b="0" i="1" smtClean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Cambria Math" panose="02040503050406030204" pitchFamily="18" charset="0"/>
                          <a:ea typeface="KoPub돋움체 Light" panose="00000300000000000000" pitchFamily="2" charset="-127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i="1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즉 부모의 에너지보다 자식 </a:t>
                  </a:r>
                  <a:r>
                    <a:rPr lang="ko-KR" altLang="en-US" sz="1400" dirty="0" err="1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부공간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 에너지 합이 더 작으면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분석 트리에 포함시켜 유일한 분해를 가려낸다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3EF7A6E-57B4-036C-3725-D7AEF6EE7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6799554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5" name="Picture 3">
            <a:extLst>
              <a:ext uri="{FF2B5EF4-FFF2-40B4-BE49-F238E27FC236}">
                <a16:creationId xmlns:a16="http://schemas.microsoft.com/office/drawing/2014/main" id="{E37345EA-3A56-9C01-2338-2776DA474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0"/>
          <a:stretch/>
        </p:blipFill>
        <p:spPr bwMode="auto">
          <a:xfrm>
            <a:off x="4466611" y="3993270"/>
            <a:ext cx="7725389" cy="286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2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최적 분해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4A31664-8689-4D4F-ABD3-AD591232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1"/>
          <a:stretch/>
        </p:blipFill>
        <p:spPr bwMode="auto">
          <a:xfrm>
            <a:off x="4468788" y="1278981"/>
            <a:ext cx="7723212" cy="423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500FD41A-C874-A350-73EC-1941C9ACA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5"/>
          <a:stretch/>
        </p:blipFill>
        <p:spPr bwMode="auto">
          <a:xfrm>
            <a:off x="4846510" y="0"/>
            <a:ext cx="69677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791149" cy="1163374"/>
            <a:chOff x="960681" y="2615402"/>
            <a:chExt cx="279114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791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패킷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688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ETC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56643AD-93F9-AE64-268C-68B8F2E11198}"/>
              </a:ext>
            </a:extLst>
          </p:cNvPr>
          <p:cNvGrpSpPr/>
          <p:nvPr/>
        </p:nvGrpSpPr>
        <p:grpSpPr>
          <a:xfrm>
            <a:off x="4563887" y="1483866"/>
            <a:ext cx="7020301" cy="978745"/>
            <a:chOff x="6796429" y="1608522"/>
            <a:chExt cx="7020301" cy="9787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ACD6F2-CEBE-DAA8-7C9B-180A24D1B800}"/>
                </a:ext>
              </a:extLst>
            </p:cNvPr>
            <p:cNvSpPr txBox="1"/>
            <p:nvPr/>
          </p:nvSpPr>
          <p:spPr>
            <a:xfrm>
              <a:off x="6796429" y="1608522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FBI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6FA7F3-5A6E-C833-F5CD-7D28B66B6DCC}"/>
                </a:ext>
              </a:extLst>
            </p:cNvPr>
            <p:cNvSpPr txBox="1"/>
            <p:nvPr/>
          </p:nvSpPr>
          <p:spPr>
            <a:xfrm>
              <a:off x="6800066" y="2064047"/>
              <a:ext cx="7016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FBI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에서 지문 영상의 디지털화와 압축을 위한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기반 국가 표준을 만들었으며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쌍직교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웨이블릿을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이용한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15:1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압축비를 가진다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B6640E-6F65-6C3A-B0DF-D0FC567F9909}"/>
              </a:ext>
            </a:extLst>
          </p:cNvPr>
          <p:cNvGrpSpPr/>
          <p:nvPr/>
        </p:nvGrpSpPr>
        <p:grpSpPr>
          <a:xfrm>
            <a:off x="4563887" y="3164320"/>
            <a:ext cx="6821529" cy="978745"/>
            <a:chOff x="6796429" y="1608522"/>
            <a:chExt cx="6821529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3EBB73-C25E-9F5C-8E13-9A7DCF7912DD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 목록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8C9FCD-9B75-F3E0-BBE1-1657EF23F16D}"/>
                </a:ext>
              </a:extLst>
            </p:cNvPr>
            <p:cNvSpPr txBox="1"/>
            <p:nvPr/>
          </p:nvSpPr>
          <p:spPr>
            <a:xfrm>
              <a:off x="6800066" y="2064047"/>
              <a:ext cx="6817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관점으로 접근된 영상화 응용은 영상 매칭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노이즈 제거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향상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필터링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컴퓨터 단층 촬영 등이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45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33876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27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314758" y="3252739"/>
            <a:ext cx="6211958" cy="2121639"/>
            <a:chOff x="5524580" y="3843583"/>
            <a:chExt cx="6211958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5524580" y="3843583"/>
              <a:ext cx="62119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54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  <a:endPara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756156" cy="1163374"/>
            <a:chOff x="960681" y="2615402"/>
            <a:chExt cx="37561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756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개념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5020158" y="1616306"/>
            <a:ext cx="5155432" cy="763302"/>
            <a:chOff x="6796429" y="1608522"/>
            <a:chExt cx="5155432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장점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5151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FFT(Fast Fourier Transform)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보다 연산횟수 측면에서 우월하다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C7B1B7-4332-1646-0416-6FD1A25CDD48}"/>
              </a:ext>
            </a:extLst>
          </p:cNvPr>
          <p:cNvGrpSpPr/>
          <p:nvPr/>
        </p:nvGrpSpPr>
        <p:grpSpPr>
          <a:xfrm>
            <a:off x="5020158" y="2862683"/>
            <a:ext cx="7074804" cy="763302"/>
            <a:chOff x="6796429" y="1608522"/>
            <a:chExt cx="7074804" cy="7633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C12381-091A-E905-962A-57437B6D4E5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분석 뱅크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ECB9D5-4204-D4DB-8365-CBEF14ADEFBC}"/>
                </a:ext>
              </a:extLst>
            </p:cNvPr>
            <p:cNvSpPr txBox="1"/>
            <p:nvPr/>
          </p:nvSpPr>
          <p:spPr>
            <a:xfrm>
              <a:off x="6800066" y="2064047"/>
              <a:ext cx="7071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수행되는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컨볼루션들에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포함된 곱셈과 덧셈의 수는 입력 시퀀스 길이에 선형 비례한다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1" name="Picture 3">
            <a:extLst>
              <a:ext uri="{FF2B5EF4-FFF2-40B4-BE49-F238E27FC236}">
                <a16:creationId xmlns:a16="http://schemas.microsoft.com/office/drawing/2014/main" id="{9814DDD3-1847-5489-AA6B-E33E3E639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1"/>
          <a:stretch/>
        </p:blipFill>
        <p:spPr bwMode="auto">
          <a:xfrm>
            <a:off x="5020158" y="4025411"/>
            <a:ext cx="7171842" cy="283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5020158" y="154486"/>
            <a:ext cx="6443670" cy="978745"/>
            <a:chOff x="6796429" y="1608522"/>
            <a:chExt cx="6443670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440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인접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스케일들에서의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이산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(DWT)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계수들 간의 관계를 활용하는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변환의 계산상 효율적인 구현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756156" cy="1163374"/>
            <a:chOff x="960681" y="2615402"/>
            <a:chExt cx="37561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756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5020158" y="327778"/>
            <a:ext cx="6820824" cy="978745"/>
            <a:chOff x="6796429" y="1608522"/>
            <a:chExt cx="6820824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다단계 구조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817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필터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뱅그가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둘 이상의 연속 스케일링에서의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DWT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계수들을 계산하기 위해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다단계 구조를 만들어 반복될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2BD4-5198-961A-4469-44CFE637C088}"/>
              </a:ext>
            </a:extLst>
          </p:cNvPr>
          <p:cNvGrpSpPr/>
          <p:nvPr/>
        </p:nvGrpSpPr>
        <p:grpSpPr>
          <a:xfrm>
            <a:off x="5020158" y="1823603"/>
            <a:ext cx="6279137" cy="978745"/>
            <a:chOff x="6796429" y="1608522"/>
            <a:chExt cx="6279137" cy="9787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92288D-9D9B-43B8-FF95-F3ACA830743E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결과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8820601-2D11-00B3-D2B4-25FDBF92463F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62755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입력 스케일이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J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라면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𝐽</m:t>
                          </m:r>
                        </m:sup>
                      </m:sSup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개의 샘플들을 선택하고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 P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개의 필터뱅크를 사용하여</a:t>
                  </a:r>
                  <a:endParaRPr lang="en-US" altLang="ko-KR" sz="1400" dirty="0">
                    <a:ln>
                      <a:solidFill>
                        <a:srgbClr val="4C4747">
                          <a:alpha val="20000"/>
                        </a:srgbClr>
                      </a:solidFill>
                    </a:ln>
                    <a:solidFill>
                      <a:srgbClr val="4C4747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J-1 ~ J-P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의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P-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스케일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FWT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를 생성한다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8820601-2D11-00B3-D2B4-25FDBF92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627550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3">
            <a:extLst>
              <a:ext uri="{FF2B5EF4-FFF2-40B4-BE49-F238E27FC236}">
                <a16:creationId xmlns:a16="http://schemas.microsoft.com/office/drawing/2014/main" id="{8A2B9DB9-6F51-6A43-056F-E03BA768A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3"/>
          <a:stretch/>
        </p:blipFill>
        <p:spPr bwMode="auto">
          <a:xfrm>
            <a:off x="5020158" y="2854883"/>
            <a:ext cx="5357556" cy="400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71722E5-7A37-CFEA-85EE-0C5E145B6168}"/>
              </a:ext>
            </a:extLst>
          </p:cNvPr>
          <p:cNvSpPr/>
          <p:nvPr/>
        </p:nvSpPr>
        <p:spPr>
          <a:xfrm>
            <a:off x="6762750" y="2279128"/>
            <a:ext cx="1168400" cy="260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88D190-3209-ADB6-533A-92BB866ECCF7}"/>
              </a:ext>
            </a:extLst>
          </p:cNvPr>
          <p:cNvSpPr/>
          <p:nvPr/>
        </p:nvSpPr>
        <p:spPr>
          <a:xfrm>
            <a:off x="7570583" y="2952448"/>
            <a:ext cx="805067" cy="21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16B235-CB6D-7BF1-AEB7-2E11828E5E7D}"/>
              </a:ext>
            </a:extLst>
          </p:cNvPr>
          <p:cNvSpPr/>
          <p:nvPr/>
        </p:nvSpPr>
        <p:spPr>
          <a:xfrm>
            <a:off x="7759011" y="3914265"/>
            <a:ext cx="805067" cy="21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043A9B-AC25-338E-D2EC-4F1CCB299A72}"/>
              </a:ext>
            </a:extLst>
          </p:cNvPr>
          <p:cNvSpPr/>
          <p:nvPr/>
        </p:nvSpPr>
        <p:spPr>
          <a:xfrm>
            <a:off x="9366838" y="3431665"/>
            <a:ext cx="805067" cy="21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047D3C-74A4-6866-1C1B-C0057E0D940C}"/>
              </a:ext>
            </a:extLst>
          </p:cNvPr>
          <p:cNvSpPr/>
          <p:nvPr/>
        </p:nvSpPr>
        <p:spPr>
          <a:xfrm>
            <a:off x="9366838" y="4390515"/>
            <a:ext cx="805067" cy="218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33B76C-BA5B-D827-7AE0-E7CC52397F1C}"/>
              </a:ext>
            </a:extLst>
          </p:cNvPr>
          <p:cNvSpPr/>
          <p:nvPr/>
        </p:nvSpPr>
        <p:spPr>
          <a:xfrm>
            <a:off x="8934450" y="2279128"/>
            <a:ext cx="1282700" cy="26087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0A001C-F05B-8A23-13B2-9BCDFDAD7F7A}"/>
              </a:ext>
            </a:extLst>
          </p:cNvPr>
          <p:cNvSpPr/>
          <p:nvPr/>
        </p:nvSpPr>
        <p:spPr>
          <a:xfrm>
            <a:off x="5818214" y="2822011"/>
            <a:ext cx="1546560" cy="15685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0D88CB-FA37-17A8-EFAD-3C5958644784}"/>
              </a:ext>
            </a:extLst>
          </p:cNvPr>
          <p:cNvSpPr/>
          <p:nvPr/>
        </p:nvSpPr>
        <p:spPr>
          <a:xfrm>
            <a:off x="7614469" y="3235186"/>
            <a:ext cx="1546560" cy="156850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B3CC47-47F3-7380-0A6C-2350247BE6EC}"/>
              </a:ext>
            </a:extLst>
          </p:cNvPr>
          <p:cNvSpPr/>
          <p:nvPr/>
        </p:nvSpPr>
        <p:spPr>
          <a:xfrm>
            <a:off x="7434263" y="5244905"/>
            <a:ext cx="180206" cy="2187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68BA16-4BF0-4C7F-AA74-6F7BB1EA6C46}"/>
              </a:ext>
            </a:extLst>
          </p:cNvPr>
          <p:cNvSpPr/>
          <p:nvPr/>
        </p:nvSpPr>
        <p:spPr>
          <a:xfrm>
            <a:off x="8029574" y="6016430"/>
            <a:ext cx="346075" cy="2187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2266C-B9B3-FDD4-5D6D-8AADC6640B66}"/>
              </a:ext>
            </a:extLst>
          </p:cNvPr>
          <p:cNvSpPr txBox="1"/>
          <p:nvPr/>
        </p:nvSpPr>
        <p:spPr>
          <a:xfrm>
            <a:off x="6866173" y="500217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4"/>
                </a:solidFill>
              </a:rPr>
              <a:t>스케일링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부공간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30EC1-36CB-5D46-A030-DEC4F050CA90}"/>
              </a:ext>
            </a:extLst>
          </p:cNvPr>
          <p:cNvSpPr txBox="1"/>
          <p:nvPr/>
        </p:nvSpPr>
        <p:spPr>
          <a:xfrm>
            <a:off x="7544418" y="573943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accent4"/>
                </a:solidFill>
              </a:rPr>
              <a:t>웨이블릿</a:t>
            </a:r>
            <a:r>
              <a:rPr lang="ko-KR" altLang="en-US" sz="1200" b="1" dirty="0">
                <a:solidFill>
                  <a:schemeClr val="accent4"/>
                </a:solidFill>
              </a:rPr>
              <a:t>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부공간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D5B9B2-9DE1-6EEB-05FB-4FD84FF0EDB9}"/>
              </a:ext>
            </a:extLst>
          </p:cNvPr>
          <p:cNvSpPr/>
          <p:nvPr/>
        </p:nvSpPr>
        <p:spPr>
          <a:xfrm>
            <a:off x="6646069" y="5405535"/>
            <a:ext cx="330993" cy="1927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FD7B1D-55D7-1165-C1F5-44F1EBF7F4C8}"/>
              </a:ext>
            </a:extLst>
          </p:cNvPr>
          <p:cNvSpPr/>
          <p:nvPr/>
        </p:nvSpPr>
        <p:spPr>
          <a:xfrm>
            <a:off x="6279356" y="6042368"/>
            <a:ext cx="330993" cy="1927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993511-6F6A-9355-F1FD-96E371B8C065}"/>
              </a:ext>
            </a:extLst>
          </p:cNvPr>
          <p:cNvSpPr/>
          <p:nvPr/>
        </p:nvSpPr>
        <p:spPr>
          <a:xfrm>
            <a:off x="7033781" y="6042368"/>
            <a:ext cx="330993" cy="1927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80A5DD5-A199-47E4-EDAD-11DD9A362618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rot="16200000" flipH="1">
            <a:off x="6783398" y="5626487"/>
            <a:ext cx="444049" cy="387712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9781C4B-D6FD-5C3C-53F4-9533E023F0AB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6406186" y="5636987"/>
            <a:ext cx="444049" cy="366713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D73C97-24EE-E859-2260-F13A87AAD504}"/>
              </a:ext>
            </a:extLst>
          </p:cNvPr>
          <p:cNvSpPr txBox="1"/>
          <p:nvPr/>
        </p:nvSpPr>
        <p:spPr>
          <a:xfrm>
            <a:off x="5082566" y="6264744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/>
                </a:solidFill>
              </a:rPr>
              <a:t>스케일링 </a:t>
            </a:r>
            <a:r>
              <a:rPr lang="ko-KR" altLang="en-US" sz="1200" b="1" dirty="0" err="1">
                <a:solidFill>
                  <a:schemeClr val="accent6"/>
                </a:solidFill>
              </a:rPr>
              <a:t>부공간</a:t>
            </a:r>
            <a:endParaRPr lang="en-US" altLang="ko-KR" sz="1200" b="1" dirty="0">
              <a:solidFill>
                <a:schemeClr val="accent6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= </a:t>
            </a:r>
            <a:r>
              <a:rPr lang="ko-KR" altLang="en-US" sz="1200" b="1" dirty="0">
                <a:solidFill>
                  <a:schemeClr val="accent6"/>
                </a:solidFill>
              </a:rPr>
              <a:t>한 단계 낮은 스케일링 공간 </a:t>
            </a:r>
            <a:r>
              <a:rPr lang="en-US" altLang="ko-KR" sz="1200" b="1" dirty="0">
                <a:solidFill>
                  <a:schemeClr val="accent6"/>
                </a:solidFill>
              </a:rPr>
              <a:t>+ </a:t>
            </a:r>
            <a:r>
              <a:rPr lang="ko-KR" altLang="en-US" sz="1200" b="1" dirty="0" err="1">
                <a:solidFill>
                  <a:schemeClr val="accent6"/>
                </a:solidFill>
              </a:rPr>
              <a:t>웨이블릿</a:t>
            </a:r>
            <a:r>
              <a:rPr lang="ko-KR" altLang="en-US" sz="1200" b="1" dirty="0">
                <a:solidFill>
                  <a:schemeClr val="accent6"/>
                </a:solidFill>
              </a:rPr>
              <a:t> 공간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789AECE-EC94-729E-F884-F3888517CA46}"/>
              </a:ext>
            </a:extLst>
          </p:cNvPr>
          <p:cNvSpPr/>
          <p:nvPr/>
        </p:nvSpPr>
        <p:spPr>
          <a:xfrm>
            <a:off x="7608832" y="5026183"/>
            <a:ext cx="494561" cy="218722"/>
          </a:xfrm>
          <a:prstGeom prst="rect">
            <a:avLst/>
          </a:prstGeom>
          <a:noFill/>
          <a:ln w="28575">
            <a:solidFill>
              <a:srgbClr val="FF2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2F234B-AC44-6A56-5688-012F8C92172F}"/>
              </a:ext>
            </a:extLst>
          </p:cNvPr>
          <p:cNvSpPr txBox="1"/>
          <p:nvPr/>
        </p:nvSpPr>
        <p:spPr>
          <a:xfrm>
            <a:off x="8119853" y="5000540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2DDA"/>
                </a:solidFill>
              </a:rPr>
              <a:t>영상을 </a:t>
            </a:r>
            <a:r>
              <a:rPr lang="ko-KR" altLang="en-US" sz="1200" b="1">
                <a:solidFill>
                  <a:srgbClr val="FF2DDA"/>
                </a:solidFill>
              </a:rPr>
              <a:t>이루는 분해된 영상</a:t>
            </a:r>
            <a:endParaRPr lang="ko-KR" altLang="en-US" sz="1200" b="1" dirty="0">
              <a:solidFill>
                <a:srgbClr val="FF2D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1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" grpId="0" animBg="1"/>
      <p:bldP spid="36" grpId="0" animBg="1"/>
      <p:bldP spid="8" grpId="0"/>
      <p:bldP spid="37" grpId="0"/>
      <p:bldP spid="39" grpId="0" animBg="1"/>
      <p:bldP spid="40" grpId="0" animBg="1"/>
      <p:bldP spid="41" grpId="0" animBg="1"/>
      <p:bldP spid="42" grpId="0"/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756156" cy="1163374"/>
            <a:chOff x="960681" y="2615402"/>
            <a:chExt cx="37561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756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샘플링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6EA44F-25DD-4AF9-B23B-197DB2656441}"/>
              </a:ext>
            </a:extLst>
          </p:cNvPr>
          <p:cNvGrpSpPr/>
          <p:nvPr/>
        </p:nvGrpSpPr>
        <p:grpSpPr>
          <a:xfrm>
            <a:off x="5020158" y="1638901"/>
            <a:ext cx="6231624" cy="1194189"/>
            <a:chOff x="6796429" y="1608522"/>
            <a:chExt cx="6231624" cy="11941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06E57-706D-4253-A292-E6C43E88476C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샘플링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C91E4-EA0F-460B-95CA-BD9BDB8D0E0C}"/>
                </a:ext>
              </a:extLst>
            </p:cNvPr>
            <p:cNvSpPr txBox="1"/>
            <p:nvPr/>
          </p:nvSpPr>
          <p:spPr>
            <a:xfrm>
              <a:off x="6800066" y="2064047"/>
              <a:ext cx="62279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나이퀴스트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속도보다 높게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샘플링하면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샘플들은 해당 샘플링 해상도에서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계수들의 훌륭한 근사화가 되어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스케일링에서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웨이블릿이나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디테일 계수가 필요 없어진다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FE6746-D462-1BED-A88E-21DE09ADAD5D}"/>
              </a:ext>
            </a:extLst>
          </p:cNvPr>
          <p:cNvGrpSpPr/>
          <p:nvPr/>
        </p:nvGrpSpPr>
        <p:grpSpPr>
          <a:xfrm>
            <a:off x="5020158" y="3164320"/>
            <a:ext cx="6298950" cy="763302"/>
            <a:chOff x="6796429" y="1608522"/>
            <a:chExt cx="6298950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D2783F-CCF1-57AE-0961-93B44B8576F9}"/>
                </a:ext>
              </a:extLst>
            </p:cNvPr>
            <p:cNvSpPr txBox="1"/>
            <p:nvPr/>
          </p:nvSpPr>
          <p:spPr>
            <a:xfrm>
              <a:off x="6796429" y="1608522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나이퀴스트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속도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8F0139-DC60-5ACE-18FF-AA7A00734F8E}"/>
                </a:ext>
              </a:extLst>
            </p:cNvPr>
            <p:cNvSpPr txBox="1"/>
            <p:nvPr/>
          </p:nvSpPr>
          <p:spPr>
            <a:xfrm>
              <a:off x="6800066" y="2064047"/>
              <a:ext cx="629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신호에 포함된 가장 높은 진동수의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배에 해당하는 빈도의 일정한 간격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64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756156" cy="1163374"/>
            <a:chOff x="960681" y="2615402"/>
            <a:chExt cx="37561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756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역변환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FE6746-D462-1BED-A88E-21DE09ADAD5D}"/>
              </a:ext>
            </a:extLst>
          </p:cNvPr>
          <p:cNvGrpSpPr/>
          <p:nvPr/>
        </p:nvGrpSpPr>
        <p:grpSpPr>
          <a:xfrm>
            <a:off x="5020158" y="515165"/>
            <a:ext cx="6002395" cy="978745"/>
            <a:chOff x="6796429" y="1608522"/>
            <a:chExt cx="6002395" cy="97874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D2783F-CCF1-57AE-0961-93B44B8576F9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8F0139-DC60-5ACE-18FF-AA7A00734F8E}"/>
                </a:ext>
              </a:extLst>
            </p:cNvPr>
            <p:cNvSpPr txBox="1"/>
            <p:nvPr/>
          </p:nvSpPr>
          <p:spPr>
            <a:xfrm>
              <a:off x="6800066" y="2064047"/>
              <a:ext cx="5998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레벨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j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근사화와 디테일 계수들과 함께 순방향 변환에 사용된 스케일링과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벡터를 사용하여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j+1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근사화 계수들을 생성한다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372E5B-46B4-30E4-B071-4FD4C9AEFF57}"/>
              </a:ext>
            </a:extLst>
          </p:cNvPr>
          <p:cNvGrpSpPr/>
          <p:nvPr/>
        </p:nvGrpSpPr>
        <p:grpSpPr>
          <a:xfrm>
            <a:off x="5020158" y="2068641"/>
            <a:ext cx="6310172" cy="978745"/>
            <a:chOff x="6796429" y="1608522"/>
            <a:chExt cx="6310172" cy="9787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8A5E78-E1DC-859F-64DD-630CA0F4D56A}"/>
                </a:ext>
              </a:extLst>
            </p:cNvPr>
            <p:cNvSpPr txBox="1"/>
            <p:nvPr/>
          </p:nvSpPr>
          <p:spPr>
            <a:xfrm>
              <a:off x="6796429" y="1608522"/>
              <a:ext cx="2068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재구성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F78CC2-06D9-E550-21D6-7B21AE55B30E}"/>
                </a:ext>
              </a:extLst>
            </p:cNvPr>
            <p:cNvSpPr txBox="1"/>
            <p:nvPr/>
          </p:nvSpPr>
          <p:spPr>
            <a:xfrm>
              <a:off x="6800066" y="2064047"/>
              <a:ext cx="6306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 구조의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역변환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시퀀스는 어떤 계수의 스케일로도 확장될 수 있어서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시퀀스의 완전한 재구성을 보장한다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6" name="Picture 3">
            <a:extLst>
              <a:ext uri="{FF2B5EF4-FFF2-40B4-BE49-F238E27FC236}">
                <a16:creationId xmlns:a16="http://schemas.microsoft.com/office/drawing/2014/main" id="{DE793328-6CA6-AB71-1BF4-E531D28BE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/>
          <a:stretch/>
        </p:blipFill>
        <p:spPr bwMode="auto">
          <a:xfrm>
            <a:off x="5020158" y="3810615"/>
            <a:ext cx="7171842" cy="255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022DB8-6C08-67A3-F274-A626A6CFF697}"/>
              </a:ext>
            </a:extLst>
          </p:cNvPr>
          <p:cNvSpPr/>
          <p:nvPr/>
        </p:nvSpPr>
        <p:spPr>
          <a:xfrm>
            <a:off x="4862286" y="4296229"/>
            <a:ext cx="3294743" cy="233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135E2A-33B2-09C1-3D2C-B572B90B324E}"/>
              </a:ext>
            </a:extLst>
          </p:cNvPr>
          <p:cNvCxnSpPr>
            <a:stCxn id="2" idx="1"/>
          </p:cNvCxnSpPr>
          <p:nvPr/>
        </p:nvCxnSpPr>
        <p:spPr>
          <a:xfrm flipH="1">
            <a:off x="4325257" y="5464629"/>
            <a:ext cx="537029" cy="21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B0E621-45E2-8EA6-1B31-15540226ACF0}"/>
              </a:ext>
            </a:extLst>
          </p:cNvPr>
          <p:cNvSpPr txBox="1"/>
          <p:nvPr/>
        </p:nvSpPr>
        <p:spPr>
          <a:xfrm>
            <a:off x="2353099" y="52791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스케일 확장 가능</a:t>
            </a:r>
          </a:p>
        </p:txBody>
      </p:sp>
    </p:spTree>
    <p:extLst>
      <p:ext uri="{BB962C8B-B14F-4D97-AF65-F5344CB8AC3E}">
        <p14:creationId xmlns:p14="http://schemas.microsoft.com/office/powerpoint/2010/main" val="32136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756156" cy="1163374"/>
            <a:chOff x="960681" y="2615402"/>
            <a:chExt cx="37561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756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특징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FE6746-D462-1BED-A88E-21DE09ADAD5D}"/>
              </a:ext>
            </a:extLst>
          </p:cNvPr>
          <p:cNvGrpSpPr/>
          <p:nvPr/>
        </p:nvGrpSpPr>
        <p:grpSpPr>
          <a:xfrm>
            <a:off x="5020158" y="515165"/>
            <a:ext cx="6542607" cy="978745"/>
            <a:chOff x="6796429" y="1608522"/>
            <a:chExt cx="6542607" cy="97874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D2783F-CCF1-57AE-0961-93B44B8576F9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가용성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8F0139-DC60-5ACE-18FF-AA7A00734F8E}"/>
                </a:ext>
              </a:extLst>
            </p:cNvPr>
            <p:cNvSpPr txBox="1"/>
            <p:nvPr/>
          </p:nvSpPr>
          <p:spPr>
            <a:xfrm>
              <a:off x="6800066" y="2064047"/>
              <a:ext cx="6538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직교성과 사용될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웨이블릿을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위한 스케일링 함수의 가용성에 따라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계산에 사용될 수 있는 식이 정해진다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E34C2A-3844-917F-CBC9-84D8D81C2414}"/>
              </a:ext>
            </a:extLst>
          </p:cNvPr>
          <p:cNvGrpSpPr/>
          <p:nvPr/>
        </p:nvGrpSpPr>
        <p:grpSpPr>
          <a:xfrm>
            <a:off x="5020158" y="2068641"/>
            <a:ext cx="6982279" cy="978745"/>
            <a:chOff x="6796429" y="1608522"/>
            <a:chExt cx="6982279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F6D83-F3E9-9691-0DA5-B280E97C11C2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0B280F-B9B8-9560-3985-D53D9A97B07F}"/>
                </a:ext>
              </a:extLst>
            </p:cNvPr>
            <p:cNvSpPr txBox="1"/>
            <p:nvPr/>
          </p:nvSpPr>
          <p:spPr>
            <a:xfrm>
              <a:off x="6800066" y="2064047"/>
              <a:ext cx="6978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동료 스케일링 함수가 없는 멕시코 모자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웨이블릿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같은 식은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FWT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접근법의 가정들을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만족시키지 못하여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FWT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사용될 수 없기에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필터 뱅크를 만들 수 없다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1" name="Picture 3">
            <a:extLst>
              <a:ext uri="{FF2B5EF4-FFF2-40B4-BE49-F238E27FC236}">
                <a16:creationId xmlns:a16="http://schemas.microsoft.com/office/drawing/2014/main" id="{0E17B3D9-FDE9-E85A-4CF3-A8E2538D2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2"/>
          <a:stretch/>
        </p:blipFill>
        <p:spPr bwMode="auto">
          <a:xfrm>
            <a:off x="5020158" y="3913866"/>
            <a:ext cx="7171842" cy="242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D99AB-B3C7-B71C-CCA8-92601BC2A94B}"/>
              </a:ext>
            </a:extLst>
          </p:cNvPr>
          <p:cNvSpPr txBox="1"/>
          <p:nvPr/>
        </p:nvSpPr>
        <p:spPr>
          <a:xfrm>
            <a:off x="6044523" y="3580846"/>
            <a:ext cx="493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FWT </a:t>
            </a:r>
            <a:r>
              <a:rPr lang="ko-KR" altLang="en-US" sz="1400" b="1" dirty="0">
                <a:solidFill>
                  <a:srgbClr val="FF0000"/>
                </a:solidFill>
              </a:rPr>
              <a:t>접근법을 만족하는 </a:t>
            </a:r>
            <a:r>
              <a:rPr lang="en-US" altLang="ko-KR" sz="1400" b="1" dirty="0" err="1">
                <a:solidFill>
                  <a:srgbClr val="FF0000"/>
                </a:solidFill>
              </a:rPr>
              <a:t>Haar</a:t>
            </a:r>
            <a:r>
              <a:rPr lang="ko-KR" altLang="en-US" sz="1400" b="1" dirty="0">
                <a:solidFill>
                  <a:srgbClr val="FF0000"/>
                </a:solidFill>
              </a:rPr>
              <a:t> 스케일링과 </a:t>
            </a:r>
            <a:r>
              <a:rPr lang="ko-KR" altLang="en-US" sz="1400" b="1" dirty="0" err="1">
                <a:solidFill>
                  <a:srgbClr val="FF0000"/>
                </a:solidFill>
              </a:rPr>
              <a:t>웨이블릿</a:t>
            </a:r>
            <a:r>
              <a:rPr lang="ko-KR" altLang="en-US" sz="1400" b="1" dirty="0">
                <a:solidFill>
                  <a:srgbClr val="FF0000"/>
                </a:solidFill>
              </a:rPr>
              <a:t> 함수들</a:t>
            </a:r>
          </a:p>
        </p:txBody>
      </p:sp>
    </p:spTree>
    <p:extLst>
      <p:ext uri="{BB962C8B-B14F-4D97-AF65-F5344CB8AC3E}">
        <p14:creationId xmlns:p14="http://schemas.microsoft.com/office/powerpoint/2010/main" val="286610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756156" cy="1163374"/>
            <a:chOff x="960681" y="2615402"/>
            <a:chExt cx="375615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756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고속 </a:t>
              </a:r>
              <a:r>
                <a:rPr lang="ko-KR" altLang="en-US" sz="32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웨이블릿</a:t>
              </a:r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변환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99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주파수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7FE6746-D462-1BED-A88E-21DE09ADAD5D}"/>
              </a:ext>
            </a:extLst>
          </p:cNvPr>
          <p:cNvGrpSpPr/>
          <p:nvPr/>
        </p:nvGrpSpPr>
        <p:grpSpPr>
          <a:xfrm>
            <a:off x="5020158" y="515165"/>
            <a:ext cx="6441618" cy="763302"/>
            <a:chOff x="6796429" y="1608522"/>
            <a:chExt cx="6441618" cy="7633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D2783F-CCF1-57AE-0961-93B44B8576F9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 표현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8F0139-DC60-5ACE-18FF-AA7A00734F8E}"/>
                </a:ext>
              </a:extLst>
            </p:cNvPr>
            <p:cNvSpPr txBox="1"/>
            <p:nvPr/>
          </p:nvSpPr>
          <p:spPr>
            <a:xfrm>
              <a:off x="6800066" y="2064047"/>
              <a:ext cx="6437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 표현할 때 시간과 주파수는 다른 도메인이 아닌 서로 얽혀 연결되어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925F4CE-9455-0D6C-4C8D-17A8C07F0F2C}"/>
              </a:ext>
            </a:extLst>
          </p:cNvPr>
          <p:cNvGrpSpPr/>
          <p:nvPr/>
        </p:nvGrpSpPr>
        <p:grpSpPr>
          <a:xfrm>
            <a:off x="5020158" y="1699309"/>
            <a:ext cx="6513752" cy="978745"/>
            <a:chOff x="6796429" y="1608522"/>
            <a:chExt cx="6513752" cy="9787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3705E8-122B-E6DE-8C4F-1ABB30AACBD9}"/>
                </a:ext>
              </a:extLst>
            </p:cNvPr>
            <p:cNvSpPr txBox="1"/>
            <p:nvPr/>
          </p:nvSpPr>
          <p:spPr>
            <a:xfrm>
              <a:off x="6796429" y="1608522"/>
              <a:ext cx="32884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Heisenberg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불확실성 원리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AD9614-617E-AF30-485E-EF630F309DE6}"/>
                </a:ext>
              </a:extLst>
            </p:cNvPr>
            <p:cNvSpPr txBox="1"/>
            <p:nvPr/>
          </p:nvSpPr>
          <p:spPr>
            <a:xfrm>
              <a:off x="6800066" y="2064047"/>
              <a:ext cx="6510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함수를 시간과 주파수에서 동시에 분석하려 할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시간에 대한 정확한 정보를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원한다면 주파수에 대한 약간의 모호성을 받아들여야 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반대도 마찬가지다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23" name="Picture 3">
            <a:extLst>
              <a:ext uri="{FF2B5EF4-FFF2-40B4-BE49-F238E27FC236}">
                <a16:creationId xmlns:a16="http://schemas.microsoft.com/office/drawing/2014/main" id="{F37F8D4A-9D69-06C9-CC2A-29B93FF53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6"/>
          <a:stretch/>
        </p:blipFill>
        <p:spPr bwMode="auto">
          <a:xfrm>
            <a:off x="5020158" y="3554421"/>
            <a:ext cx="7171842" cy="258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C9A33-C79D-442E-0998-6DB80562ED38}"/>
              </a:ext>
            </a:extLst>
          </p:cNvPr>
          <p:cNvSpPr txBox="1"/>
          <p:nvPr/>
        </p:nvSpPr>
        <p:spPr>
          <a:xfrm>
            <a:off x="5920955" y="3133542"/>
            <a:ext cx="127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FF0000"/>
                </a:solidFill>
              </a:rPr>
              <a:t>임펄스</a:t>
            </a:r>
            <a:r>
              <a:rPr lang="ko-KR" altLang="en-US" sz="1400" b="1" dirty="0">
                <a:solidFill>
                  <a:srgbClr val="FF0000"/>
                </a:solidFill>
              </a:rPr>
              <a:t> 함수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시간 도메인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3C052C-5C46-502A-5259-6EAB3B788E92}"/>
              </a:ext>
            </a:extLst>
          </p:cNvPr>
          <p:cNvSpPr txBox="1"/>
          <p:nvPr/>
        </p:nvSpPr>
        <p:spPr>
          <a:xfrm>
            <a:off x="8094856" y="3133542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</a:rPr>
              <a:t>FFT,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 err="1">
                <a:solidFill>
                  <a:schemeClr val="accent5"/>
                </a:solidFill>
              </a:rPr>
              <a:t>Fouier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accent5"/>
                </a:solidFill>
              </a:rPr>
              <a:t>(</a:t>
            </a:r>
            <a:r>
              <a:rPr lang="ko-KR" altLang="en-US" sz="1400" b="1" dirty="0">
                <a:solidFill>
                  <a:schemeClr val="accent5"/>
                </a:solidFill>
              </a:rPr>
              <a:t>주파수 도메인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9C05E-D50C-DF62-5B1D-F2E8DC8702F5}"/>
              </a:ext>
            </a:extLst>
          </p:cNvPr>
          <p:cNvSpPr txBox="1"/>
          <p:nvPr/>
        </p:nvSpPr>
        <p:spPr>
          <a:xfrm>
            <a:off x="10126871" y="3133542"/>
            <a:ext cx="194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FWT</a:t>
            </a:r>
          </a:p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(</a:t>
            </a:r>
            <a:r>
              <a:rPr lang="ko-KR" altLang="en-US" sz="1400" b="1" dirty="0">
                <a:solidFill>
                  <a:schemeClr val="accent6"/>
                </a:solidFill>
              </a:rPr>
              <a:t>시간</a:t>
            </a:r>
            <a:r>
              <a:rPr lang="en-US" altLang="ko-KR" sz="1400" b="1" dirty="0">
                <a:solidFill>
                  <a:schemeClr val="accent6"/>
                </a:solidFill>
              </a:rPr>
              <a:t>+</a:t>
            </a:r>
            <a:r>
              <a:rPr lang="ko-KR" altLang="en-US" sz="1400" b="1" dirty="0">
                <a:solidFill>
                  <a:schemeClr val="accent6"/>
                </a:solidFill>
              </a:rPr>
              <a:t>주파수 도메인</a:t>
            </a:r>
            <a:r>
              <a:rPr lang="en-US" altLang="ko-KR" sz="1400" b="1" dirty="0">
                <a:solidFill>
                  <a:schemeClr val="accent6"/>
                </a:solidFill>
              </a:rPr>
              <a:t>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1CBE6-77AA-DD82-E1FA-5B453FE5F3D7}"/>
              </a:ext>
            </a:extLst>
          </p:cNvPr>
          <p:cNvSpPr txBox="1"/>
          <p:nvPr/>
        </p:nvSpPr>
        <p:spPr>
          <a:xfrm>
            <a:off x="5141895" y="6001661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주파수 정보 제공 </a:t>
            </a:r>
            <a:r>
              <a:rPr lang="en-US" altLang="ko-KR" sz="1400" b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각 영역의 폭은 한 순간으로 간주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7554B-5A4D-9617-E173-D2BE4FC4CF53}"/>
              </a:ext>
            </a:extLst>
          </p:cNvPr>
          <p:cNvSpPr txBox="1"/>
          <p:nvPr/>
        </p:nvSpPr>
        <p:spPr>
          <a:xfrm>
            <a:off x="7347058" y="6334780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5"/>
                </a:solidFill>
              </a:rPr>
              <a:t>시간 해상도 제공 </a:t>
            </a:r>
            <a:r>
              <a:rPr lang="en-US" altLang="ko-KR" sz="1400" b="1" dirty="0">
                <a:solidFill>
                  <a:schemeClr val="accent5"/>
                </a:solidFill>
              </a:rPr>
              <a:t>X</a:t>
            </a:r>
          </a:p>
          <a:p>
            <a:pPr algn="ctr"/>
            <a:r>
              <a:rPr lang="ko-KR" altLang="en-US" sz="1400" b="1" dirty="0">
                <a:solidFill>
                  <a:schemeClr val="accent5"/>
                </a:solidFill>
              </a:rPr>
              <a:t>영역의 높이는 단일 주파수로 간주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76F40E-234B-8683-F6B2-98085E88E763}"/>
              </a:ext>
            </a:extLst>
          </p:cNvPr>
          <p:cNvSpPr txBox="1"/>
          <p:nvPr/>
        </p:nvSpPr>
        <p:spPr>
          <a:xfrm>
            <a:off x="10178282" y="5971545"/>
            <a:ext cx="2034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시간 및 주파수 해상도</a:t>
            </a:r>
            <a:endParaRPr lang="en-US" altLang="ko-KR" sz="14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 변하지만</a:t>
            </a:r>
            <a:endParaRPr lang="en-US" altLang="ko-KR" sz="1400" b="1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각 타일의 면적은 같다</a:t>
            </a:r>
            <a:r>
              <a:rPr lang="en-US" altLang="ko-KR" sz="1400" b="1" dirty="0">
                <a:solidFill>
                  <a:schemeClr val="accent6"/>
                </a:solidFill>
              </a:rPr>
              <a:t>.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8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1450</Words>
  <Application>Microsoft Office PowerPoint</Application>
  <PresentationFormat>와이드스크린</PresentationFormat>
  <Paragraphs>272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567</cp:revision>
  <dcterms:created xsi:type="dcterms:W3CDTF">2020-08-18T14:02:52Z</dcterms:created>
  <dcterms:modified xsi:type="dcterms:W3CDTF">2022-05-27T03:28:59Z</dcterms:modified>
</cp:coreProperties>
</file>