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70" r:id="rId6"/>
    <p:sldId id="271" r:id="rId7"/>
    <p:sldId id="269" r:id="rId8"/>
    <p:sldId id="273" r:id="rId9"/>
    <p:sldId id="266" r:id="rId10"/>
    <p:sldId id="274" r:id="rId11"/>
    <p:sldId id="275" r:id="rId12"/>
    <p:sldId id="276" r:id="rId13"/>
    <p:sldId id="277" r:id="rId14"/>
    <p:sldId id="263" r:id="rId15"/>
    <p:sldId id="260" r:id="rId16"/>
    <p:sldId id="278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AF"/>
    <a:srgbClr val="4C4747"/>
    <a:srgbClr val="FEC9B8"/>
    <a:srgbClr val="FD6231"/>
    <a:srgbClr val="C8E4E5"/>
    <a:srgbClr val="FE9E7E"/>
    <a:srgbClr val="C4C8C9"/>
    <a:srgbClr val="B1B3B2"/>
    <a:srgbClr val="C6CACB"/>
    <a:srgbClr val="C7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9557" autoAdjust="0"/>
  </p:normalViewPr>
  <p:slideViewPr>
    <p:cSldViewPr snapToGrid="0" showGuides="1">
      <p:cViewPr varScale="1">
        <p:scale>
          <a:sx n="68" d="100"/>
          <a:sy n="68" d="100"/>
        </p:scale>
        <p:origin x="223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공간 좌표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에서의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값 또는 진폭은 물리적 의미가 영상의 광원에 의해 결정되는 양의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스칼라량이다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물리적 과정에서 영상이 만들어질 때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밝기 값들은 물리적 광원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(Ex. EM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의해 방사되는 에너지에 비례한다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결과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 아니고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유한해야 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두 성분에 의해 특징지어질 수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첫째는 관찰되는 장면에 입사하는 광원 조명의 양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둘째는 장면의 객체에 의해 반사되는 조명의 양이다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각각 조명 성분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반사 성분이라 불리며 </a:t>
            </a:r>
            <a:r>
              <a:rPr lang="en-US" altLang="ko-KR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y), r(x,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표기 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두 함수가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곱혀져서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형성한다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반사는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완전 흡수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완전 반사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의해 제한 되어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 &lt; r(x, y) &lt; 1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이라는 식을 가지고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r(x,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영상화된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객체의 특성에 의해 결정된다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X-ray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경우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반사율 함수 대신 투과율을 다루나 식은 같다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임의의 좌표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에서의 단색 영상의 밝기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그레이 레벨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소문자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L) = f(x, y)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표기한다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l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범위는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L(min) &lt;= l &lt;= L(max)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중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L(min)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유일한 필요 조건은 양수여야 한다는 것이며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L(max)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유한해야 한다는 것이다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실제로는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다음과 같다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구간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[L(min), L(max)]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그레이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밝기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스케일이라고 부른다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흔히 이 구간을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[0, L-1]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옮기는데 그레이 스케일에서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l=0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흑색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l=L-1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 백색으로 간주된다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외의 모든 값은 그레이 농도다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2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5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디지털 함수를 형성하기 위해서는 연속적 값들을 이산적 수량으로 전환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</a:t>
            </a:r>
            <a:r>
              <a:rPr lang="ko-KR" altLang="en-US" dirty="0"/>
              <a:t>되어야 한다</a:t>
            </a:r>
            <a:r>
              <a:rPr lang="en-US" altLang="ko-KR" dirty="0"/>
              <a:t>. </a:t>
            </a:r>
            <a:r>
              <a:rPr lang="ko-KR" altLang="en-US" dirty="0"/>
              <a:t>이렇게 이산 구간으로 나눠지면 이를 수직 눈금이 표시하고</a:t>
            </a:r>
            <a:r>
              <a:rPr lang="en-US" altLang="ko-KR" dirty="0"/>
              <a:t>, </a:t>
            </a:r>
            <a:r>
              <a:rPr lang="ko-KR" altLang="en-US" dirty="0"/>
              <a:t>연속적 값들은 최근접 수직 눈금 값으로 부여된다</a:t>
            </a:r>
            <a:r>
              <a:rPr lang="en-US" altLang="ko-KR" dirty="0"/>
              <a:t>. </a:t>
            </a:r>
            <a:r>
              <a:rPr lang="ko-KR" altLang="en-US" dirty="0"/>
              <a:t>양자화에서 달성된 정확도가 </a:t>
            </a:r>
            <a:r>
              <a:rPr lang="ko-KR" altLang="en-US" dirty="0" err="1"/>
              <a:t>샘플링된</a:t>
            </a:r>
            <a:r>
              <a:rPr lang="ko-KR" altLang="en-US" dirty="0"/>
              <a:t> 신호의 노이즈 함유량에 크게 종속된다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샘플링하는</a:t>
            </a:r>
            <a:r>
              <a:rPr lang="ko-KR" altLang="en-US" dirty="0"/>
              <a:t> 것은 진폭 뿐만 아니라 두 좌표의 방향 모두에서 연속적인 영상을 갖고 있다고 가정한다</a:t>
            </a:r>
            <a:r>
              <a:rPr lang="en-US" altLang="ko-KR" dirty="0"/>
              <a:t>. </a:t>
            </a:r>
            <a:r>
              <a:rPr lang="ko-KR" altLang="en-US" dirty="0"/>
              <a:t>실제</a:t>
            </a:r>
            <a:r>
              <a:rPr lang="en-US" altLang="ko-KR" dirty="0"/>
              <a:t>, </a:t>
            </a:r>
            <a:r>
              <a:rPr lang="ko-KR" altLang="en-US" dirty="0"/>
              <a:t>샘플링 방법은 영상을 생성하는 데 사용된 센서 배치에 의해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센서 출력은 양자화에 의해 완성된다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획득에 감지 배열이 사용될 때는 움직임이 없으며 배열의 센서 수가 두 방향에서의 샘플링 한계를 설정한다</a:t>
            </a:r>
            <a:r>
              <a:rPr lang="en-US" altLang="ko-KR" dirty="0"/>
              <a:t>. </a:t>
            </a:r>
            <a:r>
              <a:rPr lang="ko-KR" altLang="en-US" dirty="0"/>
              <a:t>디지털 영상 품질은 샘플링과 양자화에 사용된 샘플 및 이산 밝기 레벨 수에 의해 거의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7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공간 도메인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= 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영상의 좌표들에 의해 표현되는 실수 평면 영역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그레이 스케일에 의해 표현되는 값들의 범위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=</a:t>
                </a:r>
                <a:b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</a:b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최대 측정 가능 밝기 대 최소 검출 가능 밝기 레벨의 비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 콘트라스트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= 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영상의 최고 및 최저 밝기 레벨 간의 차이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k-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비트 영상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𝑘</m:t>
                        </m:r>
                      </m:sup>
                    </m:sSup>
                    <m:r>
                      <a:rPr lang="ko-KR" altLang="en-US" sz="1200" i="1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개</m:t>
                    </m:r>
                  </m:oMath>
                </a14:m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의 밝기 레벨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(L)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을 가지는 영상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그림은 비트 수를 계산 하는 방법이다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. M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과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N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은 각각 해당 이미지의 매트릭스 배열의 행과 열의 개수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k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는 밝기 레벨의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의 승수이다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매트릭스의 첫 요소가 매트릭스 배열의 왼쪽 위에 있어서 </a:t>
                </a:r>
                <a:r>
                  <a:rPr lang="en-US" altLang="ko-KR" dirty="0"/>
                  <a:t>f(x, y)</a:t>
                </a:r>
                <a:r>
                  <a:rPr lang="ko-KR" altLang="en-US" dirty="0"/>
                  <a:t>의 원점을 그 점으로 선정하는 것이 수학적으로 의미가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공간 도메인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= 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영상의 좌표들에 의해 표현되는 실수 평면 영역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그레이 스케일에 의해 표현되는 값들의 범위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=</a:t>
                </a:r>
                <a:b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</a:b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최대 측정 가능 밝기 대 최소 검출 가능 밝기 레벨의 비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 콘트라스트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= 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영상의 최고 및 최저 밝기 레벨 간의 차이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k-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비트 영상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= </a:t>
                </a:r>
                <a:r>
                  <a:rPr lang="en-US" altLang="ko-KR" sz="1200" b="0" i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rPr>
                  <a:t>2^𝑘</a:t>
                </a:r>
                <a:r>
                  <a:rPr lang="ko-KR" altLang="en-US" sz="1200" b="0" i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rPr>
                  <a:t> </a:t>
                </a:r>
                <a:r>
                  <a:rPr lang="ko-KR" altLang="en-US" sz="1200" i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rPr>
                  <a:t>개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의 밝기 레벨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(L)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을 가지는 영상</a:t>
                </a:r>
                <a:endParaRPr lang="en-US" altLang="ko-KR" sz="1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그림은 비트 수를 계산 하는 방법이다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. M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과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N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은 각각 해당 이미지의 매트릭스 배열의 행과 열의 개수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k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는 밝기 레벨의 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  <a:r>
                  <a:rPr lang="ko-KR" altLang="en-US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의 승수이다</a:t>
                </a:r>
                <a:r>
                  <a:rPr lang="en-US" altLang="ko-KR" sz="12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매트릭스의 첫 요소가 매트릭스 배열의 왼쪽 위에 있어서 </a:t>
                </a:r>
                <a:r>
                  <a:rPr lang="en-US" altLang="ko-KR" dirty="0"/>
                  <a:t>f(x, y)</a:t>
                </a:r>
                <a:r>
                  <a:rPr lang="ko-KR" altLang="en-US" dirty="0"/>
                  <a:t>의 원점을 그 점으로 선정하는 것이 수학적으로 의미가 있다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03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정량적으로</a:t>
            </a:r>
            <a:r>
              <a:rPr lang="en-US" altLang="ko-KR" dirty="0"/>
              <a:t>, </a:t>
            </a:r>
            <a:r>
              <a:rPr lang="ko-KR" altLang="en-US" dirty="0"/>
              <a:t>공간 해상도는 다양한 방법으로 기술될 수 있는데</a:t>
            </a:r>
            <a:r>
              <a:rPr lang="en-US" altLang="ko-KR" dirty="0"/>
              <a:t>, </a:t>
            </a:r>
            <a:r>
              <a:rPr lang="ko-KR" altLang="en-US" dirty="0"/>
              <a:t>그 중 단위 거리 당 선 쌍 수</a:t>
            </a:r>
            <a:r>
              <a:rPr lang="en-US" altLang="ko-KR" dirty="0"/>
              <a:t>, </a:t>
            </a:r>
            <a:r>
              <a:rPr lang="ko-KR" altLang="en-US" dirty="0"/>
              <a:t>단위 거리당 점</a:t>
            </a:r>
            <a:r>
              <a:rPr lang="en-US" altLang="ko-KR" dirty="0"/>
              <a:t>(</a:t>
            </a:r>
            <a:r>
              <a:rPr lang="ko-KR" altLang="en-US" dirty="0"/>
              <a:t>화소</a:t>
            </a:r>
            <a:r>
              <a:rPr lang="en-US" altLang="ko-KR" dirty="0"/>
              <a:t>) </a:t>
            </a:r>
            <a:r>
              <a:rPr lang="ko-KR" altLang="en-US" dirty="0"/>
              <a:t>수 등이 가장 보편적인 척도이다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공간 해당도의 척도가 의미가 있으려면 공간 단위에 관해 기술되어야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그림의 </a:t>
            </a:r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1</a:t>
            </a:r>
            <a:r>
              <a:rPr lang="ko-KR" altLang="en-US" dirty="0"/>
              <a:t>열은 </a:t>
            </a:r>
            <a:r>
              <a:rPr lang="en-US" altLang="ko-KR" dirty="0"/>
              <a:t>256x256 </a:t>
            </a:r>
            <a:r>
              <a:rPr lang="ko-KR" altLang="en-US" dirty="0"/>
              <a:t>해상도이며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열은 </a:t>
            </a:r>
            <a:r>
              <a:rPr lang="en-US" altLang="ko-KR" dirty="0"/>
              <a:t>16x16 </a:t>
            </a:r>
            <a:r>
              <a:rPr lang="ko-KR" altLang="en-US" dirty="0"/>
              <a:t>해상도다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의미를 갖기 위해 단위 거리 원칙에 기반해야 하는 공간 해상도와 달리</a:t>
            </a:r>
            <a:r>
              <a:rPr lang="en-US" altLang="ko-KR" dirty="0"/>
              <a:t>, </a:t>
            </a:r>
            <a:r>
              <a:rPr lang="ko-KR" altLang="en-US" dirty="0"/>
              <a:t>흔히 밝기를 </a:t>
            </a:r>
            <a:r>
              <a:rPr lang="ko-KR" altLang="en-US" dirty="0" err="1"/>
              <a:t>양자화하는</a:t>
            </a:r>
            <a:r>
              <a:rPr lang="ko-KR" altLang="en-US" dirty="0"/>
              <a:t> 데 사용된 비트 수를 밝기 해상도라고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디지털 영상의 부드러운 영역에서 불충분한 수의 밝기 레벨들을 사용하면 허위 등고선이라는 현상이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그림의 마지막에 보면 지도에서 산을 표현할 때 쓰는 등고선 같이 </a:t>
            </a:r>
            <a:r>
              <a:rPr lang="ko-KR" altLang="en-US" dirty="0" err="1"/>
              <a:t>생긴게</a:t>
            </a:r>
            <a:r>
              <a:rPr lang="ko-KR" altLang="en-US" dirty="0"/>
              <a:t> 보이는데 이게 해당 현상이다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17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보간법은</a:t>
            </a:r>
            <a:r>
              <a:rPr lang="ko-KR" altLang="en-US" dirty="0"/>
              <a:t> 알려지지 않은 장소에서의 값을 추정하기 위해 </a:t>
            </a:r>
            <a:r>
              <a:rPr lang="ko-KR" altLang="en-US" dirty="0" err="1"/>
              <a:t>알려져있는</a:t>
            </a:r>
            <a:r>
              <a:rPr lang="ko-KR" altLang="en-US" dirty="0"/>
              <a:t> 데이터를 사용하는 과정이다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500x500 </a:t>
            </a:r>
            <a:r>
              <a:rPr lang="ko-KR" altLang="en-US" dirty="0"/>
              <a:t>화소인 영상이 </a:t>
            </a:r>
            <a:r>
              <a:rPr lang="en-US" altLang="ko-KR" dirty="0"/>
              <a:t>1.5</a:t>
            </a:r>
            <a:r>
              <a:rPr lang="ko-KR" altLang="en-US" dirty="0"/>
              <a:t>배인 </a:t>
            </a:r>
            <a:r>
              <a:rPr lang="en-US" altLang="ko-KR" dirty="0"/>
              <a:t>750x750 </a:t>
            </a:r>
            <a:r>
              <a:rPr lang="ko-KR" altLang="en-US" dirty="0"/>
              <a:t>화소로 확대된다면 확대를 </a:t>
            </a:r>
            <a:r>
              <a:rPr lang="ko-KR" altLang="en-US" dirty="0" err="1"/>
              <a:t>시각화하는</a:t>
            </a:r>
            <a:r>
              <a:rPr lang="ko-KR" altLang="en-US" dirty="0"/>
              <a:t> 간단한 방법은 </a:t>
            </a:r>
            <a:r>
              <a:rPr lang="en-US" altLang="ko-KR" dirty="0"/>
              <a:t>750x750 </a:t>
            </a:r>
            <a:r>
              <a:rPr lang="ko-KR" altLang="en-US" dirty="0"/>
              <a:t>그리드를 만들고</a:t>
            </a:r>
            <a:r>
              <a:rPr lang="en-US" altLang="ko-KR" dirty="0"/>
              <a:t>, </a:t>
            </a:r>
            <a:r>
              <a:rPr lang="ko-KR" altLang="en-US" dirty="0"/>
              <a:t>이를 원래 영상 위에 정확하게 맞도록 축소시키는 것이다</a:t>
            </a:r>
            <a:r>
              <a:rPr lang="en-US" altLang="ko-KR" dirty="0"/>
              <a:t>. </a:t>
            </a:r>
            <a:r>
              <a:rPr lang="ko-KR" altLang="en-US" dirty="0"/>
              <a:t>줄어든 그리드의 화소 간격은 원래 영상에서의 화소 간격보다 작을 것이다</a:t>
            </a:r>
            <a:r>
              <a:rPr lang="en-US" altLang="ko-KR" dirty="0"/>
              <a:t>. </a:t>
            </a:r>
            <a:r>
              <a:rPr lang="ko-KR" altLang="en-US" dirty="0"/>
              <a:t>이 오버레이의 임의의 점에 대해 밝기 레벨 할당을 수행하기 위해</a:t>
            </a:r>
            <a:r>
              <a:rPr lang="en-US" altLang="ko-KR" dirty="0"/>
              <a:t>, </a:t>
            </a:r>
            <a:r>
              <a:rPr lang="ko-KR" altLang="en-US" dirty="0"/>
              <a:t>원래 영상의 최근접 화소를 찾아서 그 화소의 밝기를 축소한 </a:t>
            </a:r>
            <a:r>
              <a:rPr lang="en-US" altLang="ko-KR" dirty="0"/>
              <a:t>750x750 </a:t>
            </a:r>
            <a:r>
              <a:rPr lang="ko-KR" altLang="en-US" dirty="0"/>
              <a:t>그리드의 새 화소에 부여하는 것이다</a:t>
            </a:r>
            <a:r>
              <a:rPr lang="en-US" altLang="ko-KR" dirty="0"/>
              <a:t>. </a:t>
            </a:r>
            <a:r>
              <a:rPr lang="ko-KR" altLang="en-US" dirty="0"/>
              <a:t>오버레이 그리드의 모든 점에 밝기를 부여하고 확대시켜 확대된 영상을 얻는다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"</a:t>
            </a:r>
            <a:r>
              <a:rPr lang="ko-KR" altLang="en-US" dirty="0"/>
              <a:t>최근접 이웃 </a:t>
            </a:r>
            <a:r>
              <a:rPr lang="ko-KR" altLang="en-US" dirty="0" err="1"/>
              <a:t>보간법</a:t>
            </a:r>
            <a:r>
              <a:rPr lang="en-US" altLang="ko-KR" dirty="0"/>
              <a:t>"</a:t>
            </a:r>
            <a:r>
              <a:rPr lang="ko-KR" altLang="en-US" dirty="0"/>
              <a:t>이라고 불린다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외에도 </a:t>
            </a:r>
            <a:r>
              <a:rPr lang="ko-KR" altLang="en-US" dirty="0" err="1"/>
              <a:t>쌍일차</a:t>
            </a:r>
            <a:r>
              <a:rPr lang="ko-KR" altLang="en-US" dirty="0"/>
              <a:t> </a:t>
            </a:r>
            <a:r>
              <a:rPr lang="ko-KR" altLang="en-US" dirty="0" err="1"/>
              <a:t>보간법</a:t>
            </a:r>
            <a:r>
              <a:rPr lang="en-US" altLang="ko-KR" dirty="0"/>
              <a:t>, </a:t>
            </a:r>
            <a:r>
              <a:rPr lang="ko-KR" altLang="en-US" dirty="0" err="1"/>
              <a:t>쌍삼차</a:t>
            </a:r>
            <a:r>
              <a:rPr lang="ko-KR" altLang="en-US" dirty="0"/>
              <a:t> </a:t>
            </a:r>
            <a:r>
              <a:rPr lang="ko-KR" altLang="en-US" dirty="0" err="1"/>
              <a:t>보간법등</a:t>
            </a:r>
            <a:r>
              <a:rPr lang="ko-KR" altLang="en-US" dirty="0"/>
              <a:t> 한 점 주위의 이웃 점을 몇 개를 가지고 계산하는지에 따른 다양한 </a:t>
            </a:r>
            <a:r>
              <a:rPr lang="ko-KR" altLang="en-US" dirty="0" err="1"/>
              <a:t>보간법과</a:t>
            </a:r>
            <a:r>
              <a:rPr lang="ko-KR" altLang="en-US" dirty="0"/>
              <a:t> </a:t>
            </a:r>
            <a:r>
              <a:rPr lang="ko-KR" altLang="en-US" dirty="0" err="1"/>
              <a:t>스플라인</a:t>
            </a:r>
            <a:r>
              <a:rPr lang="en-US" altLang="ko-KR" dirty="0"/>
              <a:t>, </a:t>
            </a:r>
            <a:r>
              <a:rPr lang="ko-KR" altLang="en-US" dirty="0" err="1"/>
              <a:t>웨이블릿</a:t>
            </a:r>
            <a:r>
              <a:rPr lang="ko-KR" altLang="en-US" dirty="0"/>
              <a:t> 등을 사용하는 다른 종류의 </a:t>
            </a:r>
            <a:r>
              <a:rPr lang="ko-KR" altLang="en-US" dirty="0" err="1"/>
              <a:t>보간법도</a:t>
            </a:r>
            <a:r>
              <a:rPr lang="ko-KR" altLang="en-US" dirty="0"/>
              <a:t> 많이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이유는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밝기의 이산 집합으로 표시 되는 디지털 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영상에서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눈은 복잡한 구조로 이루어져 있으며 렌즈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수정체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크기 변화로 초점을 잡는다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또한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서로 다른 밝기 레벨들을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구분할 수 있기 때문이다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4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주관적 밝기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인간의 시각 체계에 의해 인지되는 밝기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눈에 입사되는 빛의 세기의 로그 함수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그림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암소시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(scotopic))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하지만 시각 체계는 해당 범위에 걸쳐 동작할 수 없고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커다란 변화를 전체적 감도로 바꿔서 달성하는데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이것이 밝기 적응이다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6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밝기가 변하는 경계 근처에서 강하게 테가 둘러진 밝기 패턴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경계선에서만 밝기가 낮은 색은 더 낮게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높은 색은 더 높게 보이는 패턴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인지한다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"Mach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라고 부른다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이는 지각된 밝기와 실제 밝기간 차이가 있다는 것과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또한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동시 콘트라스트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라는 두 번째 현상이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이는 한 영역의 인지된 밝기가 단순히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실제 밝기에 종속되지 않는다는 사실과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예시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동일한 색이더라도 배경이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밝아짐에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따라 더 어둡게 보인다는 것이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인간 인지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현산의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다른 에는 있지도 않은 정보를 채우거나 객체의 기하 특징을 틀리게 인지하는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착시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4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레이디언스는</a:t>
            </a:r>
            <a:r>
              <a:rPr lang="ko-KR" altLang="en-US" dirty="0"/>
              <a:t> 광원으로부터 나오는 총 에너지량이며</a:t>
            </a:r>
            <a:r>
              <a:rPr lang="en-US" altLang="ko-KR" dirty="0"/>
              <a:t>, </a:t>
            </a:r>
            <a:r>
              <a:rPr lang="ko-KR" altLang="en-US" dirty="0"/>
              <a:t>보통 와트</a:t>
            </a:r>
            <a:r>
              <a:rPr lang="en-US" altLang="ko-KR" dirty="0"/>
              <a:t>(W) </a:t>
            </a:r>
            <a:r>
              <a:rPr lang="ko-KR" altLang="en-US" dirty="0"/>
              <a:t>단위로 측정된다</a:t>
            </a:r>
            <a:r>
              <a:rPr lang="en-US" altLang="ko-KR" dirty="0"/>
              <a:t>. </a:t>
            </a:r>
            <a:r>
              <a:rPr lang="ko-KR" altLang="en-US" dirty="0" err="1"/>
              <a:t>루미넌스는</a:t>
            </a:r>
            <a:r>
              <a:rPr lang="ko-KR" altLang="en-US" dirty="0"/>
              <a:t> </a:t>
            </a:r>
            <a:r>
              <a:rPr lang="ko-KR" altLang="en-US" dirty="0" err="1"/>
              <a:t>루멘</a:t>
            </a:r>
            <a:r>
              <a:rPr lang="en-US" altLang="ko-KR" dirty="0"/>
              <a:t>(</a:t>
            </a:r>
            <a:r>
              <a:rPr lang="en-US" altLang="ko-KR" dirty="0" err="1"/>
              <a:t>lm</a:t>
            </a:r>
            <a:r>
              <a:rPr lang="en-US" altLang="ko-KR" dirty="0"/>
              <a:t>) </a:t>
            </a:r>
            <a:r>
              <a:rPr lang="ko-KR" altLang="en-US" dirty="0"/>
              <a:t>단위로 측정되며 광원으로부터 관찰자가 인지하는 에너지량에 대한 척도를 제공한다</a:t>
            </a:r>
            <a:r>
              <a:rPr lang="en-US" altLang="ko-KR" dirty="0"/>
              <a:t>. </a:t>
            </a:r>
            <a:r>
              <a:rPr lang="ko-KR" altLang="en-US" dirty="0"/>
              <a:t>마지막으로 명도는 실제로 측정 불가능한 빛 인지에 대한 주관적 묘사자이다</a:t>
            </a:r>
            <a:r>
              <a:rPr lang="en-US" altLang="ko-KR" dirty="0"/>
              <a:t>.</a:t>
            </a:r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ea typeface="KoPub돋움체 Light" panose="00000300000000000000" pitchFamily="2" charset="-127"/>
            </a:endParaRP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단색광의 유일한 속성은 그 밝기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세기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양이다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단색 밝기를 나타낼 때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그레이 레벨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이라는 용어를 사용한다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흑색에서 백색까지의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단색광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측정 값의 범위는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그레이 스케일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부르며 단색 영상은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그레이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스케일 영상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"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흔히 부른다</a:t>
            </a:r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대부분의 영상들은 조명 원과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영상화되는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장면의 요소들에 의한 조명원으로부터의 에너지 반사 또는 흡수의 결합에 의해 생성된다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중 단일 센서로 영상을 얻으려면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 읽기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대부분의 장치들은 두 선형 방향으로 움직이는 센서를 갖춘 평상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 베드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사용한다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유형의 기계적 디지타이저들은 마이크로 농도계라고도 불린다</a:t>
            </a:r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띠에 수직인 움직임은 다른 방향의 영상화를 제공한다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대부분 평상 스캐너에 사용되는 장치 유형이다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예시로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영상화될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지역 위로 일정한 고도 및 속도로 항행하는 비행기 영상화 시스템에 장착되는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항공 영상화 응용에 빠지지 않고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사용되는걸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들 수 있다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EM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스펙트럼의 다양한 대역에 반응하는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1-D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영상화 센서 띠가 비행 방향에 수직으로 장착되고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영상화 띠가 한 번에 한 줄의 영상을 제공하여 띠의 움직임이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2-D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영상의 나머지 차원을 완성한다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링 형태로 장착된 센서 띠는 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3-D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객체의 단면 영상을 얻기 위해 의료 및 산업 영상화에서 사용된다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센서들의 출력은 감지된 데이터를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의미있는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단면 영상들로 변환하기 위한 복구 알고리즘에 의해 처리되어야 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3-D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입체는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객체가 센서 링에 수직 방향으로 이동되면서 생성된다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7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영상화 시스템에 의해 들어오는 에너지를 수집해서 영상 평면에 </a:t>
            </a:r>
            <a:r>
              <a:rPr lang="ko-KR" altLang="en-US" sz="1200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포커싱한다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후 조명이 빛이면 영상화 시스템의 앞 단은 장면을 렌즈 초점 평면에 투영하는 광학렌즈라서 센서 배열은 초점 평면과 일치하며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센서에서 받은 전체 빛에 비례하는 출력을 만든다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아날로그 신호로 바꿨다가 디지털화 하는 것이다</a:t>
            </a:r>
            <a:r>
              <a:rPr lang="en-US" altLang="ko-KR" sz="1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4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3974" y="2274838"/>
            <a:ext cx="6973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(2.1 ~ 2.4)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95352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18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90058" cy="1163374"/>
            <a:chOff x="960681" y="2615402"/>
            <a:chExt cx="349005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90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감지 및 획득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센서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6869619" cy="978745"/>
            <a:chOff x="6796429" y="1608522"/>
            <a:chExt cx="6869619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단일 센서를 이용한 영상 획득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6865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센서를 이용해서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만들려면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센서와 영상화 될 영역 사이에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X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방향과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Y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방향 모두에서 상대적 변위가 있어야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5122" name="Picture 2" descr="디지털 영상 처리 - 디지털 영상 기초 2">
            <a:extLst>
              <a:ext uri="{FF2B5EF4-FFF2-40B4-BE49-F238E27FC236}">
                <a16:creationId xmlns:a16="http://schemas.microsoft.com/office/drawing/2014/main" id="{8BB2DCD4-5EE3-4FE9-BB2D-791A74F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68" y="3047386"/>
            <a:ext cx="4479244" cy="31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9303F7-EC0A-4197-9EEF-5E8C1C44A4B5}"/>
              </a:ext>
            </a:extLst>
          </p:cNvPr>
          <p:cNvSpPr txBox="1"/>
          <p:nvPr/>
        </p:nvSpPr>
        <p:spPr>
          <a:xfrm>
            <a:off x="8084457" y="5056313"/>
            <a:ext cx="2730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회전 증분 및 좌에서 우로의</a:t>
            </a:r>
            <a:endParaRPr lang="en-US" altLang="ko-KR" sz="1600" dirty="0"/>
          </a:p>
          <a:p>
            <a:r>
              <a:rPr lang="ko-KR" altLang="en-US" sz="1600" dirty="0"/>
              <a:t>센서의 전체 선형 변위 당</a:t>
            </a:r>
            <a:endParaRPr lang="en-US" altLang="ko-KR" sz="1600" dirty="0"/>
          </a:p>
          <a:p>
            <a:r>
              <a:rPr lang="ko-KR" altLang="en-US" sz="1600" dirty="0"/>
              <a:t>한 영산 선 출력</a:t>
            </a:r>
          </a:p>
        </p:txBody>
      </p:sp>
    </p:spTree>
    <p:extLst>
      <p:ext uri="{BB962C8B-B14F-4D97-AF65-F5344CB8AC3E}">
        <p14:creationId xmlns:p14="http://schemas.microsoft.com/office/powerpoint/2010/main" val="345511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D3AC6D4-CA96-4617-9CDA-2CACE065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09" y="2462611"/>
            <a:ext cx="6358689" cy="41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90058" cy="1163374"/>
            <a:chOff x="960681" y="2615402"/>
            <a:chExt cx="349005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90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감지 및 획득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스트립 센서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7103658" cy="978745"/>
            <a:chOff x="6796429" y="1608522"/>
            <a:chExt cx="7103658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3365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센서 띠를 이용한 영상 획득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7100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센서보다 더 자주 사용되는 기하구조로 센서 띠 형태의 직렬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(in-line)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센서가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띠가 한 방향으로의 영상화 소자들을 제공한다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84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F568788-56E2-467A-941B-40825D1D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2341045"/>
            <a:ext cx="7080457" cy="39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90058" cy="1163374"/>
            <a:chOff x="960681" y="2615402"/>
            <a:chExt cx="349005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90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감지 및 획득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센서 배열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6840380" cy="978745"/>
            <a:chOff x="6796429" y="1608522"/>
            <a:chExt cx="6840380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센서 배열을 이용한 영상 획득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6836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배열 센서는 디지털 카메라의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CCD 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구성 및 다른 빛 감지 장비들에 널리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센서의 반응은 센서 표면에 투영되는 전체 빛 에너지에 비례한다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2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490058" cy="1163374"/>
            <a:chOff x="960681" y="2615402"/>
            <a:chExt cx="349005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490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감지 및 획득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공식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2081322" cy="4856730"/>
            <a:chOff x="6796429" y="1608522"/>
            <a:chExt cx="2081322" cy="4856730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형성 모델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00066" y="2064047"/>
                  <a:ext cx="2077685" cy="4401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f(x, y) = i(x, y) * r(x, y)</a:t>
                  </a:r>
                </a:p>
                <a:p>
                  <a:endParaRPr lang="es-E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 &lt; f(x, y) &lt;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∞</a:t>
                  </a:r>
                  <a:endParaRPr lang="es-E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 &lt; </a:t>
                  </a:r>
                  <a:r>
                    <a:rPr lang="en-US" altLang="ko-KR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(x, y) &lt; ∞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 &lt; r(x, y) &lt; 1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endParaRPr lang="es-E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endParaRPr lang="es-E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endParaRPr lang="es-E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KoPub돋움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KoPub돋움체 Light" panose="00000300000000000000" pitchFamily="2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KoPub돋움체 Light" panose="00000300000000000000" pitchFamily="2" charset="-127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ko-KR" sz="14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 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 ≤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n>
                                  <a:solidFill>
                                    <a:srgbClr val="4C4747">
                                      <a:alpha val="20000"/>
                                    </a:srgbClr>
                                  </a:solidFill>
                                </a:ln>
                                <a:solidFill>
                                  <a:srgbClr val="4C47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𝑚𝑖𝑛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𝑚𝑖𝑛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 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en-US" altLang="ko-KR" sz="1400" b="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Cambria Math" panose="020405030504060302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 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0</m:t>
                        </m:r>
                        <m:r>
                          <a:rPr lang="en-US" altLang="ko-KR" sz="1400" i="1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 ≤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b="0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rgbClr val="4C47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ko-KR" sz="1400" b="0" i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ko-KR" sz="1400" i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Cambria Math" panose="02040503050406030204" pitchFamily="18" charset="0"/>
                      <a:ea typeface="KoPub돋움체 Light" panose="00000300000000000000" pitchFamily="2" charset="-127"/>
                    </a:rPr>
                    <a:t>0 =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Cambria Math" panose="02040503050406030204" pitchFamily="18" charset="0"/>
                      <a:ea typeface="KoPub돋움체 Light" panose="00000300000000000000" pitchFamily="2" charset="-127"/>
                    </a:rPr>
                    <a:t>백색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Cambria Math" panose="02040503050406030204" pitchFamily="18" charset="0"/>
                      <a:ea typeface="KoPub돋움체 Light" panose="00000300000000000000" pitchFamily="2" charset="-127"/>
                    </a:rPr>
                    <a:t>L – 1 =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Cambria Math" panose="02040503050406030204" pitchFamily="18" charset="0"/>
                      <a:ea typeface="KoPub돋움체 Light" panose="00000300000000000000" pitchFamily="2" charset="-127"/>
                    </a:rPr>
                    <a:t>흑색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Cambria Math" panose="02040503050406030204" pitchFamily="18" charset="0"/>
                    <a:ea typeface="KoPub돋움체 Light" panose="00000300000000000000" pitchFamily="2" charset="-127"/>
                  </a:endParaRPr>
                </a:p>
                <a:p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2077685" cy="44012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52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영상 샘플링 및 양자화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96939" y="1050511"/>
              <a:ext cx="18101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2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59154" y="1236768"/>
            <a:ext cx="4310795" cy="954107"/>
            <a:chOff x="440175" y="1194564"/>
            <a:chExt cx="4310795" cy="954107"/>
          </a:xfrm>
        </p:grpSpPr>
        <p:sp>
          <p:nvSpPr>
            <p:cNvPr id="10" name="TextBox 9"/>
            <p:cNvSpPr txBox="1"/>
            <p:nvPr/>
          </p:nvSpPr>
          <p:spPr>
            <a:xfrm>
              <a:off x="440175" y="1194564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샘플링 및 양자화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0175" y="17793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키워드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39007"/>
              </p:ext>
            </p:extLst>
          </p:nvPr>
        </p:nvGraphicFramePr>
        <p:xfrm>
          <a:off x="1059154" y="3289105"/>
          <a:ext cx="538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71516920"/>
                    </a:ext>
                  </a:extLst>
                </a:gridCol>
                <a:gridCol w="5177138">
                  <a:extLst>
                    <a:ext uri="{9D8B030D-6E8A-4147-A177-3AD203B41FA5}">
                      <a16:colId xmlns:a16="http://schemas.microsoft.com/office/drawing/2014/main" val="324688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디지털 영상은 샘플링과 양자화를 거쳐야한다</a:t>
                      </a:r>
                      <a:r>
                        <a:rPr lang="en-US" altLang="ko-KR" sz="16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.</a:t>
                      </a:r>
                      <a:endParaRPr lang="ko-KR" altLang="en-US" sz="16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6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60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샘플링 </a:t>
                      </a:r>
                      <a:r>
                        <a:rPr lang="en-US" altLang="ko-KR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= </a:t>
                      </a:r>
                      <a:r>
                        <a:rPr lang="ko-KR" altLang="en-US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좌표 값들을 디지털화 하는 것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60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양자화 </a:t>
                      </a:r>
                      <a:r>
                        <a:rPr lang="en-US" altLang="ko-KR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= </a:t>
                      </a:r>
                      <a:r>
                        <a:rPr lang="ko-KR" altLang="en-US" sz="16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</a:rPr>
                        <a:t>진폭 값들을 디지털화 하는 것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48205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209383" y="3410698"/>
            <a:ext cx="75452" cy="75452"/>
          </a:xfrm>
          <a:prstGeom prst="ellipse">
            <a:avLst/>
          </a:prstGeom>
          <a:solidFill>
            <a:srgbClr val="4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09383" y="3807573"/>
            <a:ext cx="75452" cy="75452"/>
          </a:xfrm>
          <a:prstGeom prst="ellipse">
            <a:avLst/>
          </a:prstGeom>
          <a:solidFill>
            <a:srgbClr val="4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15067" y="4148005"/>
            <a:ext cx="75452" cy="75452"/>
          </a:xfrm>
          <a:prstGeom prst="ellipse">
            <a:avLst/>
          </a:prstGeom>
          <a:solidFill>
            <a:srgbClr val="4C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251912" y="1964006"/>
            <a:ext cx="5204268" cy="2929989"/>
            <a:chOff x="6251912" y="1964005"/>
            <a:chExt cx="5204268" cy="2929989"/>
          </a:xfrm>
        </p:grpSpPr>
        <p:grpSp>
          <p:nvGrpSpPr>
            <p:cNvPr id="27" name="그룹 26"/>
            <p:cNvGrpSpPr/>
            <p:nvPr/>
          </p:nvGrpSpPr>
          <p:grpSpPr>
            <a:xfrm>
              <a:off x="6251912" y="2291861"/>
              <a:ext cx="2274277" cy="2274277"/>
              <a:chOff x="6251912" y="2291861"/>
              <a:chExt cx="2274277" cy="2274277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6251912" y="2291861"/>
                <a:ext cx="2274277" cy="2274277"/>
              </a:xfrm>
              <a:prstGeom prst="ellipse">
                <a:avLst/>
              </a:prstGeom>
              <a:solidFill>
                <a:srgbClr val="C8E4E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88940" y="3241420"/>
                <a:ext cx="8002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샘플링</a:t>
                </a:r>
                <a:endParaRPr lang="ko-KR" altLang="en-US" sz="16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8526191" y="1964005"/>
              <a:ext cx="2929989" cy="2929989"/>
              <a:chOff x="8526191" y="1964005"/>
              <a:chExt cx="2929989" cy="2929989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8526191" y="1964005"/>
                <a:ext cx="2929989" cy="2929989"/>
              </a:xfrm>
              <a:prstGeom prst="ellipse">
                <a:avLst/>
              </a:prstGeom>
              <a:solidFill>
                <a:srgbClr val="FE9E7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514131" y="321064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양자화</a:t>
                </a:r>
                <a:endPara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953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310795" cy="1163374"/>
            <a:chOff x="960681" y="2615402"/>
            <a:chExt cx="431079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샘플링 및 양자화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표현 및 좌표 시스템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83189" y="1016123"/>
            <a:ext cx="4021083" cy="1409632"/>
            <a:chOff x="6796429" y="1608522"/>
            <a:chExt cx="4021083" cy="1409632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디지털 영상 표현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40174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도메인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그레이 스케일에 의해 표현되는 값들의 범위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콘트라스트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영상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34E045-411A-47A7-A93A-3EDFD1455ECA}"/>
              </a:ext>
            </a:extLst>
          </p:cNvPr>
          <p:cNvGrpSpPr/>
          <p:nvPr/>
        </p:nvGrpSpPr>
        <p:grpSpPr>
          <a:xfrm>
            <a:off x="5683189" y="4263189"/>
            <a:ext cx="5350632" cy="1194189"/>
            <a:chOff x="6796429" y="1608522"/>
            <a:chExt cx="5350632" cy="11941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25768-F6DA-49E4-ABE2-DD27B70DBE1D}"/>
                </a:ext>
              </a:extLst>
            </p:cNvPr>
            <p:cNvSpPr txBox="1"/>
            <p:nvPr/>
          </p:nvSpPr>
          <p:spPr>
            <a:xfrm>
              <a:off x="6796429" y="1608522"/>
              <a:ext cx="5350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표준 우선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(right-hand)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데카르트 좌표 시스템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F7ACB6-05BE-44F4-B1DF-33BF40F2DD54}"/>
                </a:ext>
              </a:extLst>
            </p:cNvPr>
            <p:cNvSpPr txBox="1"/>
            <p:nvPr/>
          </p:nvSpPr>
          <p:spPr>
            <a:xfrm>
              <a:off x="6800066" y="2064047"/>
              <a:ext cx="28857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디지털 영상의 원점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왼쪽 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x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축의 양의 방향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아래쪽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y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축의 양의 방향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오른쪽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0B9E67-AED6-4AD3-AADD-88E68C74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89" y="2498324"/>
            <a:ext cx="2460592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8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0887F1-73FE-4374-A1A8-C9A9002F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76" y="1821467"/>
            <a:ext cx="3979518" cy="25600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15D573-86C3-4ADF-905B-80A6EBA3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46" y="3395152"/>
            <a:ext cx="3979518" cy="257110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310795" cy="1163374"/>
            <a:chOff x="960681" y="2615402"/>
            <a:chExt cx="431079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샘플링 및 양자화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해상도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271476" y="515165"/>
            <a:ext cx="5644925" cy="978745"/>
            <a:chOff x="6796429" y="1608522"/>
            <a:chExt cx="5644925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및 밝기 해상도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5641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해상도는 영상에서의 식별 가능한 가장 작은 디테일의 척도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 해상도는 밝기 레벨에서의 식별 가능한 가장 작은 변화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4B0B1-45C8-45A4-BA59-68A24E1EB77D}"/>
              </a:ext>
            </a:extLst>
          </p:cNvPr>
          <p:cNvSpPr txBox="1"/>
          <p:nvPr/>
        </p:nvSpPr>
        <p:spPr>
          <a:xfrm>
            <a:off x="5270293" y="43815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공간 해상도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142E4-D01C-4D6D-9A6B-51B73E77D321}"/>
              </a:ext>
            </a:extLst>
          </p:cNvPr>
          <p:cNvSpPr txBox="1"/>
          <p:nvPr/>
        </p:nvSpPr>
        <p:spPr>
          <a:xfrm>
            <a:off x="10771418" y="30185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밝기 해상도</a:t>
            </a:r>
          </a:p>
        </p:txBody>
      </p:sp>
    </p:spTree>
    <p:extLst>
      <p:ext uri="{BB962C8B-B14F-4D97-AF65-F5344CB8AC3E}">
        <p14:creationId xmlns:p14="http://schemas.microsoft.com/office/powerpoint/2010/main" val="95563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45459BF-65D3-4E42-A3D5-003452EA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76" y="3625985"/>
            <a:ext cx="6730336" cy="214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310795" cy="1163374"/>
            <a:chOff x="960681" y="2615402"/>
            <a:chExt cx="4310795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샘플링 및 양자화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보간법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271476" y="905267"/>
            <a:ext cx="4336875" cy="978745"/>
            <a:chOff x="6796429" y="1608522"/>
            <a:chExt cx="4336875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보간법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4333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보간은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확대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축소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기하 교정 같은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작업들에서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광범위하게 사용되는 필수적인 도구이다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EED7CB-FA8F-4CAF-9736-1419A50916CA}"/>
              </a:ext>
            </a:extLst>
          </p:cNvPr>
          <p:cNvSpPr txBox="1"/>
          <p:nvPr/>
        </p:nvSpPr>
        <p:spPr>
          <a:xfrm>
            <a:off x="7036686" y="3256653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보간법을</a:t>
            </a:r>
            <a:r>
              <a:rPr lang="ko-KR" altLang="en-US" b="1" dirty="0"/>
              <a:t> 이용한 영상의 확대</a:t>
            </a:r>
          </a:p>
        </p:txBody>
      </p:sp>
    </p:spTree>
    <p:extLst>
      <p:ext uri="{BB962C8B-B14F-4D97-AF65-F5344CB8AC3E}">
        <p14:creationId xmlns:p14="http://schemas.microsoft.com/office/powerpoint/2010/main" val="46935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05991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18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123290" cy="923330"/>
            <a:chOff x="1012875" y="3615397"/>
            <a:chExt cx="312329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시각적 인지 요소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3213058" cy="923330"/>
            <a:chOff x="1012875" y="3615397"/>
            <a:chExt cx="3213058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감지 및 획득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235500" cy="923330"/>
            <a:chOff x="1012875" y="3615397"/>
            <a:chExt cx="323550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2271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빛과 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EM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스펙트럼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41830" y="5077336"/>
            <a:ext cx="3726019" cy="923330"/>
            <a:chOff x="1012875" y="3615397"/>
            <a:chExt cx="3726019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6599" y="3877007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샘플링 및 양자화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07255" y="3252739"/>
            <a:ext cx="5519461" cy="2121639"/>
            <a:chOff x="6217077" y="3843583"/>
            <a:chExt cx="551946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6217077" y="3843583"/>
              <a:ext cx="55194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시각적 인지 요소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시각적 인지 요소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눈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目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4311226" cy="763302"/>
            <a:chOff x="6796429" y="1608522"/>
            <a:chExt cx="4311226" cy="763302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디지털 영상과 눈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目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4307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디지털 영상에서 눈의 능력은 중요한 고려사항이다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8" name="Picture 4" descr="시각적 정보를 수집하는 눈의 구조와 기능">
            <a:extLst>
              <a:ext uri="{FF2B5EF4-FFF2-40B4-BE49-F238E27FC236}">
                <a16:creationId xmlns:a16="http://schemas.microsoft.com/office/drawing/2014/main" id="{9763B019-414E-4BEE-B5BD-83CED6A7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89" y="2274281"/>
            <a:ext cx="3664618" cy="27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3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시각적 인지 요소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6818323" cy="763302"/>
            <a:chOff x="6796429" y="1608522"/>
            <a:chExt cx="6818323" cy="763302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적응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6814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시각 체계는 커다란 변화를 전체적 감도로 바꿔서 달성한다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이것이 밝기 적응이다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050" name="Picture 2" descr="UNIT-I INTRODUCTION Digital image processing is the manipulation of digital  images by mean of a computer. It has two main applic">
            <a:extLst>
              <a:ext uri="{FF2B5EF4-FFF2-40B4-BE49-F238E27FC236}">
                <a16:creationId xmlns:a16="http://schemas.microsoft.com/office/drawing/2014/main" id="{773EDDEE-0267-45F5-B8C8-6B5BA28B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36" y="1817004"/>
            <a:ext cx="4286751" cy="47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79ECD7-00ED-4C05-AF78-6BC41BE02A97}"/>
              </a:ext>
            </a:extLst>
          </p:cNvPr>
          <p:cNvSpPr txBox="1"/>
          <p:nvPr/>
        </p:nvSpPr>
        <p:spPr>
          <a:xfrm>
            <a:off x="6702156" y="652372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측정된 밝기</a:t>
            </a:r>
            <a:r>
              <a:rPr lang="en-US" altLang="ko-KR" dirty="0"/>
              <a:t>(log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2321C-BA39-466F-9ACE-ACCED71A1C97}"/>
              </a:ext>
            </a:extLst>
          </p:cNvPr>
          <p:cNvSpPr txBox="1"/>
          <p:nvPr/>
        </p:nvSpPr>
        <p:spPr>
          <a:xfrm>
            <a:off x="5201043" y="369077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주관적</a:t>
            </a:r>
            <a:endParaRPr lang="en-US" altLang="ko-KR" dirty="0"/>
          </a:p>
          <a:p>
            <a:pPr algn="ctr"/>
            <a:r>
              <a:rPr lang="ko-KR" altLang="en-US" dirty="0"/>
              <a:t>밝기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1F93D-BD57-4D01-80C6-51054076932C}"/>
              </a:ext>
            </a:extLst>
          </p:cNvPr>
          <p:cNvSpPr txBox="1"/>
          <p:nvPr/>
        </p:nvSpPr>
        <p:spPr>
          <a:xfrm>
            <a:off x="8146391" y="2462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추상세포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61165-B7E4-4A20-8CCE-A7217836E08A}"/>
              </a:ext>
            </a:extLst>
          </p:cNvPr>
          <p:cNvSpPr txBox="1"/>
          <p:nvPr/>
        </p:nvSpPr>
        <p:spPr>
          <a:xfrm>
            <a:off x="6003015" y="5307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간상세포</a:t>
            </a:r>
          </a:p>
        </p:txBody>
      </p:sp>
    </p:spTree>
    <p:extLst>
      <p:ext uri="{BB962C8B-B14F-4D97-AF65-F5344CB8AC3E}">
        <p14:creationId xmlns:p14="http://schemas.microsoft.com/office/powerpoint/2010/main" val="376104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45788" cy="1163374"/>
            <a:chOff x="960681" y="2615402"/>
            <a:chExt cx="3345788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시각적 인지 요소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29210" y="515165"/>
            <a:ext cx="5560158" cy="978745"/>
            <a:chOff x="6796429" y="1608522"/>
            <a:chExt cx="5560158" cy="978745"/>
          </a:xfrm>
        </p:grpSpPr>
        <p:sp>
          <p:nvSpPr>
            <p:cNvPr id="8" name="TextBox 7"/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구별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066" y="2064047"/>
              <a:ext cx="5556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낮은 조명 레벨에서 밝기 구별이 나쁘며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(Weber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 크다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.),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배경 조명이 증가함에 따라 현저히 좋아진다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(Weber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 감소함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</a:p>
          </p:txBody>
        </p:sp>
      </p:grpSp>
      <p:pic>
        <p:nvPicPr>
          <p:cNvPr id="3074" name="Picture 2" descr="동시대비 (同時對比)">
            <a:extLst>
              <a:ext uri="{FF2B5EF4-FFF2-40B4-BE49-F238E27FC236}">
                <a16:creationId xmlns:a16="http://schemas.microsoft.com/office/drawing/2014/main" id="{66929BB9-33EF-4C01-84E0-2A89D4BD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4805440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마하 밴드 ">
            <a:extLst>
              <a:ext uri="{FF2B5EF4-FFF2-40B4-BE49-F238E27FC236}">
                <a16:creationId xmlns:a16="http://schemas.microsoft.com/office/drawing/2014/main" id="{FD5609E2-01B7-4047-A0A9-1552A0912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94" y="2302307"/>
            <a:ext cx="3918239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A2BC65C-6383-4E46-BE45-C69EC237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533" y="2302307"/>
            <a:ext cx="30670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8B0F85-84D1-428B-B98B-86C18A596CDD}"/>
              </a:ext>
            </a:extLst>
          </p:cNvPr>
          <p:cNvSpPr txBox="1"/>
          <p:nvPr/>
        </p:nvSpPr>
        <p:spPr>
          <a:xfrm>
            <a:off x="4929210" y="193297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Mach </a:t>
            </a:r>
            <a:r>
              <a:rPr lang="ko-KR" altLang="en-US" b="1" dirty="0"/>
              <a:t>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32CEC-9A75-4EE4-B216-0D60D27F51E9}"/>
              </a:ext>
            </a:extLst>
          </p:cNvPr>
          <p:cNvSpPr txBox="1"/>
          <p:nvPr/>
        </p:nvSpPr>
        <p:spPr>
          <a:xfrm>
            <a:off x="4929210" y="443610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동시 콘트라스트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EDF8D-AE5F-4E2B-ABC3-5A497907105D}"/>
              </a:ext>
            </a:extLst>
          </p:cNvPr>
          <p:cNvSpPr/>
          <p:nvPr/>
        </p:nvSpPr>
        <p:spPr>
          <a:xfrm>
            <a:off x="5838558" y="2302307"/>
            <a:ext cx="374854" cy="1724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D3D8E9-44FD-4188-B6EF-748C42D47F8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213412" y="3164320"/>
            <a:ext cx="3815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2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5819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빛과 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EM 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스펙트럼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OpenCV 4로 배우는 컴퓨터 비전과 머신 러닝: 1.2.2 그레이스케일 영상과 컬러 영상 - 1">
            <a:extLst>
              <a:ext uri="{FF2B5EF4-FFF2-40B4-BE49-F238E27FC236}">
                <a16:creationId xmlns:a16="http://schemas.microsoft.com/office/drawing/2014/main" id="{95757286-80B2-4A4D-B1CD-17042C1C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174" y="5221904"/>
            <a:ext cx="4293226" cy="124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11101" cy="1163374"/>
            <a:chOff x="960681" y="2615402"/>
            <a:chExt cx="191110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빛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911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Gray / Color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8C4B85-10E7-46B3-8370-F2FBB24DB1BC}"/>
              </a:ext>
            </a:extLst>
          </p:cNvPr>
          <p:cNvGrpSpPr/>
          <p:nvPr/>
        </p:nvGrpSpPr>
        <p:grpSpPr>
          <a:xfrm>
            <a:off x="4929210" y="1787661"/>
            <a:ext cx="7379374" cy="978745"/>
            <a:chOff x="6796429" y="1608522"/>
            <a:chExt cx="7379374" cy="978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793D4-B832-42CC-956A-4B9E2A97E69A}"/>
                </a:ext>
              </a:extLst>
            </p:cNvPr>
            <p:cNvSpPr txBox="1"/>
            <p:nvPr/>
          </p:nvSpPr>
          <p:spPr>
            <a:xfrm>
              <a:off x="6796429" y="1608522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단색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무색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광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3993A0-5464-4124-BED9-2B5523A8D383}"/>
                </a:ext>
              </a:extLst>
            </p:cNvPr>
            <p:cNvSpPr txBox="1"/>
            <p:nvPr/>
          </p:nvSpPr>
          <p:spPr>
            <a:xfrm>
              <a:off x="6800066" y="2064047"/>
              <a:ext cx="7375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객체에서 인간이 인지하는 칼라들은 그 객체로부터 반사되는 빛의 특성에 의해 결정된다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칼라가 없는 빛을 단색 또는 무색 빛이라고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4098" name="Picture 2" descr="영상 반전 (Image Inverting) : 네이버 블로그">
            <a:extLst>
              <a:ext uri="{FF2B5EF4-FFF2-40B4-BE49-F238E27FC236}">
                <a16:creationId xmlns:a16="http://schemas.microsoft.com/office/drawing/2014/main" id="{FBFF1539-9863-4857-A567-85182A1F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3625985"/>
            <a:ext cx="2841674" cy="2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16D8C2-E952-4106-B6C3-A84698CD0A05}"/>
              </a:ext>
            </a:extLst>
          </p:cNvPr>
          <p:cNvSpPr txBox="1"/>
          <p:nvPr/>
        </p:nvSpPr>
        <p:spPr>
          <a:xfrm>
            <a:off x="5524340" y="325665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그레이 스케일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A6C6A-2444-4660-9484-26EC62781860}"/>
              </a:ext>
            </a:extLst>
          </p:cNvPr>
          <p:cNvSpPr txBox="1"/>
          <p:nvPr/>
        </p:nvSpPr>
        <p:spPr>
          <a:xfrm>
            <a:off x="9233496" y="48725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그레이 레벨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F56A7A-18D9-4ACB-9076-1796638D5B38}"/>
              </a:ext>
            </a:extLst>
          </p:cNvPr>
          <p:cNvGrpSpPr/>
          <p:nvPr/>
        </p:nvGrpSpPr>
        <p:grpSpPr>
          <a:xfrm>
            <a:off x="4929210" y="228102"/>
            <a:ext cx="4319242" cy="1409632"/>
            <a:chOff x="6796429" y="1608522"/>
            <a:chExt cx="4319242" cy="14096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BFE5AF-243D-4B95-80E5-F71D6FCCD003}"/>
                </a:ext>
              </a:extLst>
            </p:cNvPr>
            <p:cNvSpPr txBox="1"/>
            <p:nvPr/>
          </p:nvSpPr>
          <p:spPr>
            <a:xfrm>
              <a:off x="6796429" y="1608522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색채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칼라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AA9EDB-2ACB-4F33-BFB5-2181770AD8C0}"/>
                </a:ext>
              </a:extLst>
            </p:cNvPr>
            <p:cNvSpPr txBox="1"/>
            <p:nvPr/>
          </p:nvSpPr>
          <p:spPr>
            <a:xfrm>
              <a:off x="6800066" y="2064047"/>
              <a:ext cx="43156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특성을 묘사하는 데 세 가지 기본 수량이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레이디언스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(radiance,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방사 휘도 또는 복사 휘도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), 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루미넌스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(luminance,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휘도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),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명도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(brightness)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24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3600" y="3252739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영상 감지 및 획득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1814</Words>
  <Application>Microsoft Office PowerPoint</Application>
  <PresentationFormat>와이드스크린</PresentationFormat>
  <Paragraphs>206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119</cp:revision>
  <dcterms:created xsi:type="dcterms:W3CDTF">2020-08-18T14:02:52Z</dcterms:created>
  <dcterms:modified xsi:type="dcterms:W3CDTF">2022-03-17T07:55:39Z</dcterms:modified>
</cp:coreProperties>
</file>