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9" r:id="rId4"/>
    <p:sldId id="269" r:id="rId5"/>
    <p:sldId id="270" r:id="rId6"/>
    <p:sldId id="271" r:id="rId7"/>
    <p:sldId id="272" r:id="rId8"/>
    <p:sldId id="273" r:id="rId9"/>
    <p:sldId id="274" r:id="rId10"/>
    <p:sldId id="267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4" r:id="rId19"/>
    <p:sldId id="282" r:id="rId20"/>
    <p:sldId id="283" r:id="rId21"/>
    <p:sldId id="285" r:id="rId22"/>
    <p:sldId id="286" r:id="rId23"/>
    <p:sldId id="266" r:id="rId24"/>
    <p:sldId id="287" r:id="rId25"/>
    <p:sldId id="288" r:id="rId26"/>
    <p:sldId id="290" r:id="rId27"/>
    <p:sldId id="289" r:id="rId28"/>
    <p:sldId id="268" r:id="rId29"/>
    <p:sldId id="292" r:id="rId30"/>
    <p:sldId id="291" r:id="rId31"/>
    <p:sldId id="26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9D52921-85D0-E811-9438-C521B2D10A4D}" name="송대석" initials="송" userId="송대석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2DCE82"/>
    <a:srgbClr val="FF2DDA"/>
    <a:srgbClr val="B2B2AF"/>
    <a:srgbClr val="4C4747"/>
    <a:srgbClr val="FEC9B8"/>
    <a:srgbClr val="FD6231"/>
    <a:srgbClr val="C8E4E5"/>
    <a:srgbClr val="FE9E7E"/>
    <a:srgbClr val="C4C8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0" autoAdjust="0"/>
    <p:restoredTop sz="86131" autoAdjust="0"/>
  </p:normalViewPr>
  <p:slideViewPr>
    <p:cSldViewPr snapToGrid="0" showGuides="1">
      <p:cViewPr varScale="1">
        <p:scale>
          <a:sx n="97" d="100"/>
          <a:sy n="97" d="100"/>
        </p:scale>
        <p:origin x="408" y="-17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024E6-3E09-42DC-BB27-160646E21583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BEED5-0A80-44E1-B68B-6AFB653D3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27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076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마스크의 화소 중 큰 값을 가진 화소일 수록 큰 중요성이 부여되고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해당 화소와의 거리가 멀수록 중요성이 반비례하게 가중된다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endParaRPr lang="en-US" altLang="ko-KR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필터마스크의 합을 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 </a:t>
            </a:r>
            <a:r>
              <a:rPr lang="ko-KR" altLang="en-US" sz="1200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만들어주기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위해 평균을 낼 때나 각 계수를 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16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으로 나누는데 이는 마스크 합이 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보다 크면 영상이 전체적으로 밝아지고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1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보다 작으면 어두워진다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때문이다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194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가장 잘 알려진 필터는 중간 필터로서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이웃의 밝기 값들의 </a:t>
            </a:r>
            <a:r>
              <a:rPr lang="ko-KR" altLang="en-US" sz="1200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중간값으로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중앙 </a:t>
            </a:r>
            <a:r>
              <a:rPr lang="ko-KR" altLang="en-US" sz="1200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화소값을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교체한다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endParaRPr lang="en-US" altLang="ko-KR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중간 필터는 소금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후추 노이즈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200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임펄스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노이즈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특히 효과적이고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선형 </a:t>
            </a:r>
            <a:r>
              <a:rPr lang="ko-KR" altLang="en-US" sz="1200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스무딩보다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덜 </a:t>
            </a:r>
            <a:r>
              <a:rPr lang="ko-KR" altLang="en-US" sz="1200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블러링시킨다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백분위 수 중 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50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번째를 사용하면 중간값 필터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100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번째를 사용하면 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max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필터가 된다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0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번째를 사용하면 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min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필터이다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513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89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Laplacian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필터의 중앙 계수가 음수면 원본 영상과 결합시킬 때 더하지 않고 </a:t>
            </a:r>
            <a:r>
              <a:rPr lang="ko-KR" altLang="en-US" sz="1200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빼야한다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320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55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197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273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741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640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682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307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513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5057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449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2490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228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0891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405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45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선형과 비선형 공간 필터로 나뉜다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737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061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코릴레이션은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영상 간 일치하는 유사성을 구할 때 사용될 수 있다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endParaRPr lang="en-US" altLang="ko-KR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사용하는 필터가 같다면 </a:t>
            </a:r>
            <a:r>
              <a:rPr lang="ko-KR" altLang="en-US" sz="1200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컨볼루션은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필터를 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180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도 뒤집고 연산하기에 다음과 같이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결과도 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180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도 뒤집혀진 결과가 나오는 것이기에 필터가 대칭이라면</a:t>
            </a:r>
            <a:endParaRPr lang="en-US" altLang="ko-KR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두 연산 결과는 동일하다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572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843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만약 영상의 각 화소를 그 중심으로 하는 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3*3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이웃의 평균 밝기로 바꾼다고 하면 위치 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(x, y)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 평균값은 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(x, y)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중심으로 하는 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3*3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이웃의 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9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개의 밝기 값들의 합을 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9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 나눈 것이다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이는 필터의 각 계수가 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1/9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인 상황과 같다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즉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필터의 각 계수가 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1/9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인 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3*3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마스크로 선형 필터링 연산을 수행해야 한다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endParaRPr lang="en-US" altLang="ko-KR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비선형 필터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(Ex. max, min)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는 선형 필터로 처리할 수 없는 기능들을 수행할 수 있다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521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블러링은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비교적 큰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객체 추출 전에 영상으로부터 작은 디테일을 제거하거나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선 또는 곡선의 작은 끊김을 잇는 것과 같은 </a:t>
            </a:r>
            <a:r>
              <a:rPr lang="ko-KR" altLang="en-US" sz="1200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전처리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작업에 사용된다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노이즈 축소는 선형 필터 또는 비선형 필터링에 의한 </a:t>
            </a:r>
            <a:r>
              <a:rPr lang="ko-KR" altLang="en-US" sz="1200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블러링으로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가능하다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endParaRPr lang="en-US" altLang="ko-KR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스무딩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필터는 영상의 각 화소의 값을 필터 마스크에 의해 정의되는 이웃에 있는 밝기 레벨들의 평균으로 교체함으로써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밝기에서의 가파른 이행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(sharp transition)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감소시킨다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가장 두드러진 응용은 노이즈 축소이다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endParaRPr lang="en-US" altLang="ko-KR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에지도 가파른 밝기 이행의 특징을 가져서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200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에지를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흐리게 하는 경우도 있다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588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123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8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9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94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7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4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3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9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2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8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28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1916F-3367-49A6-AF9E-D718BD8BA8FC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17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8947052" y="1589649"/>
            <a:ext cx="3244948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13974" y="2274838"/>
            <a:ext cx="69733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2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디지털 영상처리</a:t>
            </a:r>
            <a:endParaRPr lang="en-US" altLang="ko-KR" sz="7200" dirty="0">
              <a:ln>
                <a:solidFill>
                  <a:srgbClr val="FE9E7E">
                    <a:alpha val="20000"/>
                  </a:srgbClr>
                </a:solidFill>
              </a:ln>
              <a:solidFill>
                <a:srgbClr val="FE9E7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r"/>
            <a:r>
              <a:rPr lang="en-US" altLang="ko-KR" sz="7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ko-KR" altLang="en-US" sz="7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주차</a:t>
            </a:r>
            <a:r>
              <a:rPr lang="en-US" altLang="ko-KR" sz="7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(3.4 ~3.8)</a:t>
            </a:r>
            <a:endParaRPr lang="ko-KR" altLang="en-US" sz="7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956437"/>
              </p:ext>
            </p:extLst>
          </p:nvPr>
        </p:nvGraphicFramePr>
        <p:xfrm>
          <a:off x="779975" y="5122854"/>
          <a:ext cx="439693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762">
                  <a:extLst>
                    <a:ext uri="{9D8B030D-6E8A-4147-A177-3AD203B41FA5}">
                      <a16:colId xmlns:a16="http://schemas.microsoft.com/office/drawing/2014/main" val="56462378"/>
                    </a:ext>
                  </a:extLst>
                </a:gridCol>
                <a:gridCol w="3768173">
                  <a:extLst>
                    <a:ext uri="{9D8B030D-6E8A-4147-A177-3AD203B41FA5}">
                      <a16:colId xmlns:a16="http://schemas.microsoft.com/office/drawing/2014/main" val="3468396150"/>
                    </a:ext>
                  </a:extLst>
                </a:gridCol>
              </a:tblGrid>
              <a:tr h="299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일시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2022</a:t>
                      </a:r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년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04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월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08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일</a:t>
                      </a:r>
                      <a:endParaRPr lang="ko-KR" altLang="en-US" sz="1400" b="0" dirty="0">
                        <a:ln>
                          <a:solidFill>
                            <a:srgbClr val="4C4747">
                              <a:alpha val="20000"/>
                            </a:srgbClr>
                          </a:solidFill>
                        </a:ln>
                        <a:solidFill>
                          <a:srgbClr val="4C4747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225652"/>
                  </a:ext>
                </a:extLst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1041009" y="970671"/>
            <a:ext cx="3212513" cy="3341753"/>
            <a:chOff x="1041009" y="970671"/>
            <a:chExt cx="3212513" cy="3341753"/>
          </a:xfrm>
        </p:grpSpPr>
        <p:sp>
          <p:nvSpPr>
            <p:cNvPr id="18" name="타원 17"/>
            <p:cNvSpPr/>
            <p:nvPr/>
          </p:nvSpPr>
          <p:spPr>
            <a:xfrm>
              <a:off x="1041009" y="970671"/>
              <a:ext cx="1448973" cy="1448973"/>
            </a:xfrm>
            <a:prstGeom prst="ellipse">
              <a:avLst/>
            </a:prstGeom>
            <a:solidFill>
              <a:srgbClr val="C8E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323533" y="1382435"/>
              <a:ext cx="2929989" cy="2929989"/>
            </a:xfrm>
            <a:prstGeom prst="ellipse">
              <a:avLst/>
            </a:prstGeom>
            <a:solidFill>
              <a:srgbClr val="FE9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연결선 21"/>
          <p:cNvCxnSpPr/>
          <p:nvPr/>
        </p:nvCxnSpPr>
        <p:spPr>
          <a:xfrm>
            <a:off x="0" y="5258971"/>
            <a:ext cx="583809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51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23079" y="3119510"/>
            <a:ext cx="8358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스무딩</a:t>
            </a:r>
            <a:r>
              <a:rPr lang="en-US" altLang="ko-KR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/ </a:t>
            </a:r>
            <a:r>
              <a:rPr lang="ko-KR" altLang="en-US" sz="54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샤프닝</a:t>
            </a:r>
            <a:r>
              <a:rPr lang="ko-KR" altLang="en-US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공간 필터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504" y="1050511"/>
            <a:ext cx="3465953" cy="1862048"/>
            <a:chOff x="8841098" y="1050511"/>
            <a:chExt cx="3465953" cy="1862048"/>
          </a:xfrm>
        </p:grpSpPr>
        <p:sp>
          <p:nvSpPr>
            <p:cNvPr id="10" name="TextBox 9"/>
            <p:cNvSpPr txBox="1"/>
            <p:nvPr/>
          </p:nvSpPr>
          <p:spPr>
            <a:xfrm>
              <a:off x="10461674" y="1050511"/>
              <a:ext cx="1845377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150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02</a:t>
              </a:r>
              <a:endParaRPr lang="ko-KR" altLang="en-US" sz="1150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841098" y="1981535"/>
              <a:ext cx="152209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0071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557110" cy="1163374"/>
            <a:chOff x="960681" y="2615402"/>
            <a:chExt cx="2557110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380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공간 필터링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557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스무딩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공간 필터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46EA44F-25DD-4AF9-B23B-197DB2656441}"/>
              </a:ext>
            </a:extLst>
          </p:cNvPr>
          <p:cNvGrpSpPr/>
          <p:nvPr/>
        </p:nvGrpSpPr>
        <p:grpSpPr>
          <a:xfrm>
            <a:off x="4929210" y="332704"/>
            <a:ext cx="4131690" cy="763302"/>
            <a:chOff x="6796429" y="1608522"/>
            <a:chExt cx="4131690" cy="7633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206E57-706D-4253-A292-E6C43E88476C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8C91E4-EA0F-460B-95CA-BD9BDB8D0E0C}"/>
                </a:ext>
              </a:extLst>
            </p:cNvPr>
            <p:cNvSpPr txBox="1"/>
            <p:nvPr/>
          </p:nvSpPr>
          <p:spPr>
            <a:xfrm>
              <a:off x="6800066" y="2064047"/>
              <a:ext cx="41280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스무딩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필터는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블러링과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노이즈 축소에 사용된다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FF6BB7-7EFF-4370-887C-69EE689A0DEC}"/>
              </a:ext>
            </a:extLst>
          </p:cNvPr>
          <p:cNvGrpSpPr/>
          <p:nvPr/>
        </p:nvGrpSpPr>
        <p:grpSpPr>
          <a:xfrm>
            <a:off x="4929210" y="1493910"/>
            <a:ext cx="5802019" cy="978745"/>
            <a:chOff x="6796429" y="1608522"/>
            <a:chExt cx="5802019" cy="97874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A832B5-8415-4D78-BD39-0A4180985D8F}"/>
                </a:ext>
              </a:extLst>
            </p:cNvPr>
            <p:cNvSpPr txBox="1"/>
            <p:nvPr/>
          </p:nvSpPr>
          <p:spPr>
            <a:xfrm>
              <a:off x="6796429" y="1608522"/>
              <a:ext cx="2159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스무딩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선형 필터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6B6346A-CCF5-4353-AA65-A74CD9D340AC}"/>
                </a:ext>
              </a:extLst>
            </p:cNvPr>
            <p:cNvSpPr txBox="1"/>
            <p:nvPr/>
          </p:nvSpPr>
          <p:spPr>
            <a:xfrm>
              <a:off x="6800066" y="2064047"/>
              <a:ext cx="57983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출력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응답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은 단순히 필터 마스크의 이웃에 포함된 화소들의 평균이다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  <a:b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</a:b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평균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화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또는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저역통과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필터라고도 불린다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A2C21C-5BEA-47ED-A7FC-87D57C1F9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1018"/>
          <a:stretch/>
        </p:blipFill>
        <p:spPr bwMode="auto">
          <a:xfrm>
            <a:off x="4929210" y="2528070"/>
            <a:ext cx="3349627" cy="329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4326816B-B233-4283-816F-53F8788D01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396"/>
          <a:stretch/>
        </p:blipFill>
        <p:spPr bwMode="auto">
          <a:xfrm>
            <a:off x="8746467" y="2528070"/>
            <a:ext cx="3328709" cy="329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10E12FE-2E77-4508-837E-E4A5E1AC7E8A}"/>
              </a:ext>
            </a:extLst>
          </p:cNvPr>
          <p:cNvCxnSpPr>
            <a:stCxn id="2050" idx="3"/>
            <a:endCxn id="15" idx="1"/>
          </p:cNvCxnSpPr>
          <p:nvPr/>
        </p:nvCxnSpPr>
        <p:spPr>
          <a:xfrm>
            <a:off x="8278837" y="4174081"/>
            <a:ext cx="46763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42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380780" cy="1163374"/>
            <a:chOff x="960681" y="2615402"/>
            <a:chExt cx="2380780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380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공간 필터링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상자 필터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46EA44F-25DD-4AF9-B23B-197DB2656441}"/>
              </a:ext>
            </a:extLst>
          </p:cNvPr>
          <p:cNvGrpSpPr/>
          <p:nvPr/>
        </p:nvGrpSpPr>
        <p:grpSpPr>
          <a:xfrm>
            <a:off x="4929210" y="521390"/>
            <a:ext cx="6536195" cy="763302"/>
            <a:chOff x="6796429" y="1608522"/>
            <a:chExt cx="6536195" cy="7633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206E57-706D-4253-A292-E6C43E88476C}"/>
                </a:ext>
              </a:extLst>
            </p:cNvPr>
            <p:cNvSpPr txBox="1"/>
            <p:nvPr/>
          </p:nvSpPr>
          <p:spPr>
            <a:xfrm>
              <a:off x="6796429" y="1608522"/>
              <a:ext cx="26037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상자 필터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(Box filter)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8C91E4-EA0F-460B-95CA-BD9BDB8D0E0C}"/>
                </a:ext>
              </a:extLst>
            </p:cNvPr>
            <p:cNvSpPr txBox="1"/>
            <p:nvPr/>
          </p:nvSpPr>
          <p:spPr>
            <a:xfrm>
              <a:off x="6800066" y="2064047"/>
              <a:ext cx="6532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m*n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의 마스크의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1/</a:t>
              </a:r>
              <a:r>
                <a:rPr lang="en-US" altLang="ko-KR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mn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의 정규화 상수로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모든 계수가 같은 공간 평균 필터이다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6F9EE686-74DB-49B2-8991-1C40E5CB4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210" y="1340107"/>
            <a:ext cx="4882447" cy="485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35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7DFF68F-F309-4D31-AAAB-FA204CBE14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" t="1562" r="1189" b="981"/>
          <a:stretch/>
        </p:blipFill>
        <p:spPr bwMode="auto">
          <a:xfrm>
            <a:off x="4929210" y="1340106"/>
            <a:ext cx="4882446" cy="487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81D785D-580B-4170-9E04-DB2550300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210" y="1340107"/>
            <a:ext cx="4882446" cy="48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380780" cy="1163374"/>
            <a:chOff x="960681" y="2615402"/>
            <a:chExt cx="2380780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380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공간 필터링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가중 평균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46EA44F-25DD-4AF9-B23B-197DB2656441}"/>
              </a:ext>
            </a:extLst>
          </p:cNvPr>
          <p:cNvGrpSpPr/>
          <p:nvPr/>
        </p:nvGrpSpPr>
        <p:grpSpPr>
          <a:xfrm>
            <a:off x="4929210" y="521390"/>
            <a:ext cx="5356384" cy="763302"/>
            <a:chOff x="6796429" y="1608522"/>
            <a:chExt cx="5356384" cy="7633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206E57-706D-4253-A292-E6C43E88476C}"/>
                </a:ext>
              </a:extLst>
            </p:cNvPr>
            <p:cNvSpPr txBox="1"/>
            <p:nvPr/>
          </p:nvSpPr>
          <p:spPr>
            <a:xfrm>
              <a:off x="6796429" y="1608522"/>
              <a:ext cx="51199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가중 평균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(weighted average)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제공 마스크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8C91E4-EA0F-460B-95CA-BD9BDB8D0E0C}"/>
                </a:ext>
              </a:extLst>
            </p:cNvPr>
            <p:cNvSpPr txBox="1"/>
            <p:nvPr/>
          </p:nvSpPr>
          <p:spPr>
            <a:xfrm>
              <a:off x="6800066" y="2064047"/>
              <a:ext cx="5352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중심화소로 갈 수록 계수가 커지도록 가중 평균을 적용한 마스크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827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380780" cy="1163374"/>
            <a:chOff x="960681" y="2615402"/>
            <a:chExt cx="2380780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380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공간 필터링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832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비선형 필터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46EA44F-25DD-4AF9-B23B-197DB2656441}"/>
              </a:ext>
            </a:extLst>
          </p:cNvPr>
          <p:cNvGrpSpPr/>
          <p:nvPr/>
        </p:nvGrpSpPr>
        <p:grpSpPr>
          <a:xfrm>
            <a:off x="4929210" y="521390"/>
            <a:ext cx="5575996" cy="978745"/>
            <a:chOff x="6796429" y="1608522"/>
            <a:chExt cx="5575996" cy="97874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206E57-706D-4253-A292-E6C43E88476C}"/>
                </a:ext>
              </a:extLst>
            </p:cNvPr>
            <p:cNvSpPr txBox="1"/>
            <p:nvPr/>
          </p:nvSpPr>
          <p:spPr>
            <a:xfrm>
              <a:off x="6796429" y="1608522"/>
              <a:ext cx="46347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순서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-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통계 필터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(Order-Statistics filter)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8C91E4-EA0F-460B-95CA-BD9BDB8D0E0C}"/>
                </a:ext>
              </a:extLst>
            </p:cNvPr>
            <p:cNvSpPr txBox="1"/>
            <p:nvPr/>
          </p:nvSpPr>
          <p:spPr>
            <a:xfrm>
              <a:off x="6800066" y="2064047"/>
              <a:ext cx="55723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응답이 필터에 의해 둘러싸인 영상 영역에 담긴 화소들을 정렬하고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결정된 값으로 중앙 화소의 값을 교체하는 비선형 필터이다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EC959824-967E-453A-96CC-F3DE08B560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7" b="1071"/>
          <a:stretch/>
        </p:blipFill>
        <p:spPr bwMode="auto">
          <a:xfrm>
            <a:off x="4929210" y="1555550"/>
            <a:ext cx="4911476" cy="485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47A11EE2-F838-46FC-BE76-9D12F8D59F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1" t="-119" r="33492" b="594"/>
          <a:stretch/>
        </p:blipFill>
        <p:spPr bwMode="auto">
          <a:xfrm>
            <a:off x="4929211" y="1555550"/>
            <a:ext cx="4911475" cy="495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962F02-696C-4946-9826-041DDD3A0737}"/>
              </a:ext>
            </a:extLst>
          </p:cNvPr>
          <p:cNvSpPr txBox="1"/>
          <p:nvPr/>
        </p:nvSpPr>
        <p:spPr>
          <a:xfrm>
            <a:off x="6484947" y="1555550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3*3 </a:t>
            </a:r>
            <a:r>
              <a:rPr lang="ko-KR" altLang="en-US" b="1" dirty="0">
                <a:solidFill>
                  <a:srgbClr val="FF0000"/>
                </a:solidFill>
              </a:rPr>
              <a:t>중간값 필터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D0094517-17EB-455B-A4ED-2591379ED8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26" t="1" b="595"/>
          <a:stretch/>
        </p:blipFill>
        <p:spPr bwMode="auto">
          <a:xfrm>
            <a:off x="4929209" y="1555550"/>
            <a:ext cx="4964868" cy="495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3E7856B-B93A-477A-9259-530CF37E6BBB}"/>
              </a:ext>
            </a:extLst>
          </p:cNvPr>
          <p:cNvSpPr txBox="1"/>
          <p:nvPr/>
        </p:nvSpPr>
        <p:spPr>
          <a:xfrm>
            <a:off x="6447832" y="1555550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5*5 </a:t>
            </a:r>
            <a:r>
              <a:rPr lang="ko-KR" altLang="en-US" b="1" dirty="0">
                <a:solidFill>
                  <a:srgbClr val="FF0000"/>
                </a:solidFill>
              </a:rPr>
              <a:t>중간값 필터</a:t>
            </a:r>
          </a:p>
        </p:txBody>
      </p:sp>
    </p:spTree>
    <p:extLst>
      <p:ext uri="{BB962C8B-B14F-4D97-AF65-F5344CB8AC3E}">
        <p14:creationId xmlns:p14="http://schemas.microsoft.com/office/powerpoint/2010/main" val="55923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DA53790B-353A-4F39-9681-71E9F77E4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742" y="5333861"/>
            <a:ext cx="3111705" cy="771988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557110" cy="1163374"/>
            <a:chOff x="960681" y="2615402"/>
            <a:chExt cx="2557110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380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공간 필터링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557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샤프닝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공간 필터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46EA44F-25DD-4AF9-B23B-197DB2656441}"/>
              </a:ext>
            </a:extLst>
          </p:cNvPr>
          <p:cNvGrpSpPr/>
          <p:nvPr/>
        </p:nvGrpSpPr>
        <p:grpSpPr>
          <a:xfrm>
            <a:off x="4929210" y="538103"/>
            <a:ext cx="6186740" cy="763302"/>
            <a:chOff x="6796429" y="1608522"/>
            <a:chExt cx="6186740" cy="7633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206E57-706D-4253-A292-E6C43E88476C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8C91E4-EA0F-460B-95CA-BD9BDB8D0E0C}"/>
                </a:ext>
              </a:extLst>
            </p:cNvPr>
            <p:cNvSpPr txBox="1"/>
            <p:nvPr/>
          </p:nvSpPr>
          <p:spPr>
            <a:xfrm>
              <a:off x="6800066" y="2064047"/>
              <a:ext cx="6183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밝기의 이행을 강조한다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즉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엣지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및 다른 불연속들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노이즈 등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을 강조한다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FF6BB7-7EFF-4370-887C-69EE689A0DEC}"/>
              </a:ext>
            </a:extLst>
          </p:cNvPr>
          <p:cNvGrpSpPr/>
          <p:nvPr/>
        </p:nvGrpSpPr>
        <p:grpSpPr>
          <a:xfrm>
            <a:off x="4929210" y="1496646"/>
            <a:ext cx="6379100" cy="763302"/>
            <a:chOff x="6796429" y="1608522"/>
            <a:chExt cx="6379100" cy="76330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A832B5-8415-4D78-BD39-0A4180985D8F}"/>
                </a:ext>
              </a:extLst>
            </p:cNvPr>
            <p:cNvSpPr txBox="1"/>
            <p:nvPr/>
          </p:nvSpPr>
          <p:spPr>
            <a:xfrm>
              <a:off x="6796429" y="1608522"/>
              <a:ext cx="1192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차 미분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6B6346A-CCF5-4353-AA65-A74CD9D340AC}"/>
                </a:ext>
              </a:extLst>
            </p:cNvPr>
            <p:cNvSpPr txBox="1"/>
            <p:nvPr/>
          </p:nvSpPr>
          <p:spPr>
            <a:xfrm>
              <a:off x="6800066" y="2064047"/>
              <a:ext cx="63754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점 교차 특성을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엣지를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찾아내는 데 매우 유용하고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두꺼운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엣지들을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만든다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AA9D6FF-5024-4687-845D-1D2E6A17E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211" y="2315363"/>
            <a:ext cx="3301032" cy="156048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8BB0E4-81CB-4BED-9B56-6D45624EB005}"/>
              </a:ext>
            </a:extLst>
          </p:cNvPr>
          <p:cNvGrpSpPr/>
          <p:nvPr/>
        </p:nvGrpSpPr>
        <p:grpSpPr>
          <a:xfrm>
            <a:off x="4929210" y="4077453"/>
            <a:ext cx="6882443" cy="763302"/>
            <a:chOff x="6796429" y="1608522"/>
            <a:chExt cx="6882443" cy="76330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F226B50-0DE1-4F99-A341-8B9FDBBB9C3C}"/>
                </a:ext>
              </a:extLst>
            </p:cNvPr>
            <p:cNvSpPr txBox="1"/>
            <p:nvPr/>
          </p:nvSpPr>
          <p:spPr>
            <a:xfrm>
              <a:off x="6796429" y="1608522"/>
              <a:ext cx="1192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차 미분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C75DDE-E832-4F75-A0D7-53F29628C2B6}"/>
                </a:ext>
              </a:extLst>
            </p:cNvPr>
            <p:cNvSpPr txBox="1"/>
            <p:nvPr/>
          </p:nvSpPr>
          <p:spPr>
            <a:xfrm>
              <a:off x="6800066" y="2064047"/>
              <a:ext cx="6878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에 의해 분리된 한 화소의 두께의 이중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엣지를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만들기에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차 미분보다 잘 개선한다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46730AD-3235-4642-A036-BF17C4464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209" y="4896169"/>
            <a:ext cx="3111705" cy="16473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9A857BE-7F96-4F3E-9AFF-562D4BCAB1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3742" y="2620517"/>
            <a:ext cx="2475841" cy="853738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7C0EE8-3CE6-4CCA-925D-CCD0264099FE}"/>
              </a:ext>
            </a:extLst>
          </p:cNvPr>
          <p:cNvSpPr/>
          <p:nvPr/>
        </p:nvSpPr>
        <p:spPr>
          <a:xfrm>
            <a:off x="8715374" y="2754998"/>
            <a:ext cx="352425" cy="563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BD949F7-CF22-4AE2-9D5F-B2CEA2A8780A}"/>
              </a:ext>
            </a:extLst>
          </p:cNvPr>
          <p:cNvSpPr/>
          <p:nvPr/>
        </p:nvSpPr>
        <p:spPr>
          <a:xfrm>
            <a:off x="8539161" y="5438018"/>
            <a:ext cx="352425" cy="563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12D1512-C3C9-4EEA-AE3F-07263E846046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8715374" y="3318671"/>
            <a:ext cx="176213" cy="211934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2878ECC-7F51-4C11-A642-C52769C1B937}"/>
              </a:ext>
            </a:extLst>
          </p:cNvPr>
          <p:cNvSpPr txBox="1"/>
          <p:nvPr/>
        </p:nvSpPr>
        <p:spPr>
          <a:xfrm>
            <a:off x="8040914" y="3959646"/>
            <a:ext cx="4036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편미분</a:t>
            </a:r>
            <a:r>
              <a:rPr lang="ko-KR" altLang="en-US" sz="1200" dirty="0" err="1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사용한 것은</a:t>
            </a:r>
            <a:endParaRPr lang="en-US" altLang="ko-KR" sz="1200" dirty="0">
              <a:ln>
                <a:solidFill>
                  <a:srgbClr val="4C4747">
                    <a:alpha val="20000"/>
                  </a:srgbClr>
                </a:solidFill>
              </a:ln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변수가 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개가 되었을 때 똑같은 표기를 사용하기 위해서</a:t>
            </a:r>
            <a:endParaRPr lang="en-US" altLang="ko-KR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FF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549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380780" cy="1163374"/>
            <a:chOff x="960681" y="2615402"/>
            <a:chExt cx="2380780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380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공간 필터링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471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Laplacian</a:t>
              </a:r>
              <a:endParaRPr lang="ko-KR" altLang="en-US" sz="24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46EA44F-25DD-4AF9-B23B-197DB2656441}"/>
              </a:ext>
            </a:extLst>
          </p:cNvPr>
          <p:cNvGrpSpPr/>
          <p:nvPr/>
        </p:nvGrpSpPr>
        <p:grpSpPr>
          <a:xfrm>
            <a:off x="4929210" y="538103"/>
            <a:ext cx="6302156" cy="978745"/>
            <a:chOff x="6796429" y="1608522"/>
            <a:chExt cx="6302156" cy="97874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206E57-706D-4253-A292-E6C43E88476C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8C91E4-EA0F-460B-95CA-BD9BDB8D0E0C}"/>
                </a:ext>
              </a:extLst>
            </p:cNvPr>
            <p:cNvSpPr txBox="1"/>
            <p:nvPr/>
          </p:nvSpPr>
          <p:spPr>
            <a:xfrm>
              <a:off x="6800066" y="2064047"/>
              <a:ext cx="62985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차 미분의 이산 공식으로 정의하며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등방성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미분 연산자이다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  <a:b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</a:b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어둡고 특징 없는 배경에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엣지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선들 및 다른 불연속들을 갖는 영상을 만든다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FF6BB7-7EFF-4370-887C-69EE689A0DEC}"/>
              </a:ext>
            </a:extLst>
          </p:cNvPr>
          <p:cNvGrpSpPr/>
          <p:nvPr/>
        </p:nvGrpSpPr>
        <p:grpSpPr>
          <a:xfrm>
            <a:off x="4929210" y="1685332"/>
            <a:ext cx="4997312" cy="978745"/>
            <a:chOff x="6796429" y="1608522"/>
            <a:chExt cx="4997312" cy="97874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A832B5-8415-4D78-BD39-0A4180985D8F}"/>
                </a:ext>
              </a:extLst>
            </p:cNvPr>
            <p:cNvSpPr txBox="1"/>
            <p:nvPr/>
          </p:nvSpPr>
          <p:spPr>
            <a:xfrm>
              <a:off x="6796429" y="160852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등방성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필터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6B6346A-CCF5-4353-AA65-A74CD9D340AC}"/>
                </a:ext>
              </a:extLst>
            </p:cNvPr>
            <p:cNvSpPr txBox="1"/>
            <p:nvPr/>
          </p:nvSpPr>
          <p:spPr>
            <a:xfrm>
              <a:off x="6800066" y="2064047"/>
              <a:ext cx="49936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영상을 회전시킨 후 필터를 적용하는 것과 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필터를 영상에 적용한 후 그 결과를 회전시키는 것이 똑같다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D79109C8-A9E9-4DD1-BD44-AE7478EDB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210" y="2719492"/>
            <a:ext cx="3793876" cy="379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A5750BE-1BAB-4D4D-9231-95CDC9435A89}"/>
              </a:ext>
            </a:extLst>
          </p:cNvPr>
          <p:cNvSpPr txBox="1"/>
          <p:nvPr/>
        </p:nvSpPr>
        <p:spPr>
          <a:xfrm>
            <a:off x="5952351" y="2725355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Laplacian </a:t>
            </a:r>
            <a:r>
              <a:rPr lang="ko-KR" altLang="en-US" b="1" dirty="0">
                <a:solidFill>
                  <a:srgbClr val="FF0000"/>
                </a:solidFill>
              </a:rPr>
              <a:t>영상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7A69ED75-AE0C-4886-BF94-6A2049610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209" y="2719492"/>
            <a:ext cx="3793875" cy="379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7617C80-DE24-4A2F-9984-C418842F4AF9}"/>
              </a:ext>
            </a:extLst>
          </p:cNvPr>
          <p:cNvSpPr txBox="1"/>
          <p:nvPr/>
        </p:nvSpPr>
        <p:spPr>
          <a:xfrm>
            <a:off x="5284698" y="2725355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Laplacian </a:t>
            </a:r>
            <a:r>
              <a:rPr lang="ko-KR" altLang="en-US" b="1" dirty="0">
                <a:solidFill>
                  <a:srgbClr val="FF0000"/>
                </a:solidFill>
              </a:rPr>
              <a:t>영상 </a:t>
            </a:r>
            <a:r>
              <a:rPr lang="en-US" altLang="ko-KR" b="1" dirty="0">
                <a:solidFill>
                  <a:srgbClr val="FF0000"/>
                </a:solidFill>
              </a:rPr>
              <a:t>+ </a:t>
            </a:r>
            <a:r>
              <a:rPr lang="ko-KR" altLang="en-US" b="1" dirty="0">
                <a:solidFill>
                  <a:srgbClr val="FF0000"/>
                </a:solidFill>
              </a:rPr>
              <a:t>원본 영상</a:t>
            </a:r>
          </a:p>
        </p:txBody>
      </p:sp>
    </p:spTree>
    <p:extLst>
      <p:ext uri="{BB962C8B-B14F-4D97-AF65-F5344CB8AC3E}">
        <p14:creationId xmlns:p14="http://schemas.microsoft.com/office/powerpoint/2010/main" val="6300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380780" cy="1163374"/>
            <a:chOff x="960681" y="2615402"/>
            <a:chExt cx="2380780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380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공간 필터링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언샤프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ko-KR" altLang="en-US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마스킹</a:t>
              </a:r>
              <a:endParaRPr lang="ko-KR" altLang="en-US" sz="24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46EA44F-25DD-4AF9-B23B-197DB2656441}"/>
              </a:ext>
            </a:extLst>
          </p:cNvPr>
          <p:cNvGrpSpPr/>
          <p:nvPr/>
        </p:nvGrpSpPr>
        <p:grpSpPr>
          <a:xfrm>
            <a:off x="4929210" y="538103"/>
            <a:ext cx="5792401" cy="1194189"/>
            <a:chOff x="6796429" y="1608522"/>
            <a:chExt cx="5792401" cy="119418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206E57-706D-4253-A292-E6C43E88476C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단계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8C91E4-EA0F-460B-95CA-BD9BDB8D0E0C}"/>
                </a:ext>
              </a:extLst>
            </p:cNvPr>
            <p:cNvSpPr txBox="1"/>
            <p:nvPr/>
          </p:nvSpPr>
          <p:spPr>
            <a:xfrm>
              <a:off x="6800066" y="2064047"/>
              <a:ext cx="57887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chemeClr val="accent6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원래 영상을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블러링시킨다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 (=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언샤프닝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</a:p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chemeClr val="accent5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블러링된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영상을 원래 영상으로부터 뺀 결과물을 얻는다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(=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마스크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</a:p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3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 마스크를 원래 영상에 더한다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437E263D-F712-4F8E-BA7B-87A61F88F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210" y="1787707"/>
            <a:ext cx="3716476" cy="5055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5A3DE4B-43FE-45AF-82E7-9274955F7CF9}"/>
              </a:ext>
            </a:extLst>
          </p:cNvPr>
          <p:cNvSpPr/>
          <p:nvPr/>
        </p:nvSpPr>
        <p:spPr>
          <a:xfrm>
            <a:off x="7062788" y="1838325"/>
            <a:ext cx="180975" cy="319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3E3B9EF-3C5D-4595-8A91-2F26511773AB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 flipH="1">
            <a:off x="7153275" y="2157413"/>
            <a:ext cx="1" cy="186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D3CF8FC-6C1B-4FAE-AAD4-DF65D08D9B1C}"/>
              </a:ext>
            </a:extLst>
          </p:cNvPr>
          <p:cNvSpPr txBox="1"/>
          <p:nvPr/>
        </p:nvSpPr>
        <p:spPr>
          <a:xfrm>
            <a:off x="5142949" y="2343875"/>
            <a:ext cx="40206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 = 1</a:t>
            </a:r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언샤프</a:t>
            </a:r>
            <a:r>
              <a:rPr lang="ko-KR" altLang="en-US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400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마스킹</a:t>
            </a:r>
            <a:endParaRPr lang="en-US" altLang="ko-KR" sz="14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 &gt; 1</a:t>
            </a:r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고주파 증폭</a:t>
            </a:r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1400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Highboost</a:t>
            </a:r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r>
              <a:rPr lang="ko-KR" altLang="en-US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필터링 </a:t>
            </a:r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2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강조 ↑</a:t>
            </a:r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 &lt; 1</a:t>
            </a:r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언샤프</a:t>
            </a:r>
            <a:r>
              <a:rPr lang="ko-KR" altLang="en-US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마스크 </a:t>
            </a:r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2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강조 ↓</a:t>
            </a:r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336EEB84-8101-4694-8A85-52BA559F80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" r="66719"/>
          <a:stretch/>
        </p:blipFill>
        <p:spPr bwMode="auto">
          <a:xfrm>
            <a:off x="4929210" y="3134905"/>
            <a:ext cx="218596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>
            <a:extLst>
              <a:ext uri="{FF2B5EF4-FFF2-40B4-BE49-F238E27FC236}">
                <a16:creationId xmlns:a16="http://schemas.microsoft.com/office/drawing/2014/main" id="{B2EC9081-51B9-4474-B95D-E93049E7C8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0" r="33381"/>
          <a:stretch/>
        </p:blipFill>
        <p:spPr bwMode="auto">
          <a:xfrm>
            <a:off x="7370763" y="3133157"/>
            <a:ext cx="218596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>
            <a:extLst>
              <a:ext uri="{FF2B5EF4-FFF2-40B4-BE49-F238E27FC236}">
                <a16:creationId xmlns:a16="http://schemas.microsoft.com/office/drawing/2014/main" id="{D029B000-640F-4C6C-9A5E-029802B2F0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17"/>
          <a:stretch/>
        </p:blipFill>
        <p:spPr bwMode="auto">
          <a:xfrm>
            <a:off x="9831388" y="3133157"/>
            <a:ext cx="218596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A5FBF9B-2992-4D2C-91C3-6BCC9BAD912A}"/>
              </a:ext>
            </a:extLst>
          </p:cNvPr>
          <p:cNvCxnSpPr>
            <a:stCxn id="10243" idx="3"/>
            <a:endCxn id="10245" idx="1"/>
          </p:cNvCxnSpPr>
          <p:nvPr/>
        </p:nvCxnSpPr>
        <p:spPr>
          <a:xfrm flipV="1">
            <a:off x="7115175" y="3637982"/>
            <a:ext cx="255588" cy="174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772B7D-7F03-41E1-ABE4-F6C14D1056C3}"/>
              </a:ext>
            </a:extLst>
          </p:cNvPr>
          <p:cNvCxnSpPr/>
          <p:nvPr/>
        </p:nvCxnSpPr>
        <p:spPr>
          <a:xfrm flipV="1">
            <a:off x="9556728" y="3637982"/>
            <a:ext cx="255588" cy="174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4703FF-8450-465C-8CEA-C92F2947BB0C}"/>
              </a:ext>
            </a:extLst>
          </p:cNvPr>
          <p:cNvSpPr/>
          <p:nvPr/>
        </p:nvSpPr>
        <p:spPr>
          <a:xfrm>
            <a:off x="4929210" y="3164329"/>
            <a:ext cx="2185965" cy="94730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1C492A5-B4CB-45DF-8658-E4FE15CD50EA}"/>
              </a:ext>
            </a:extLst>
          </p:cNvPr>
          <p:cNvSpPr/>
          <p:nvPr/>
        </p:nvSpPr>
        <p:spPr>
          <a:xfrm>
            <a:off x="7389835" y="3164329"/>
            <a:ext cx="2155029" cy="94730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2737864-E356-4A54-BCBC-AC2F545D2C0F}"/>
              </a:ext>
            </a:extLst>
          </p:cNvPr>
          <p:cNvSpPr/>
          <p:nvPr/>
        </p:nvSpPr>
        <p:spPr>
          <a:xfrm>
            <a:off x="9853613" y="3164329"/>
            <a:ext cx="2131218" cy="94730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6415B1C-84F5-4965-B53B-575749F8BF9A}"/>
              </a:ext>
            </a:extLst>
          </p:cNvPr>
          <p:cNvCxnSpPr>
            <a:stCxn id="32" idx="2"/>
            <a:endCxn id="40" idx="2"/>
          </p:cNvCxnSpPr>
          <p:nvPr/>
        </p:nvCxnSpPr>
        <p:spPr>
          <a:xfrm rot="16200000" flipH="1">
            <a:off x="8470707" y="1663119"/>
            <a:ext cx="12700" cy="4897029"/>
          </a:xfrm>
          <a:prstGeom prst="bentConnector3">
            <a:avLst>
              <a:gd name="adj1" fmla="val 280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11BB4C3-8823-4051-9CE7-1B13B90261DD}"/>
              </a:ext>
            </a:extLst>
          </p:cNvPr>
          <p:cNvCxnSpPr>
            <a:cxnSpLocks/>
          </p:cNvCxnSpPr>
          <p:nvPr/>
        </p:nvCxnSpPr>
        <p:spPr>
          <a:xfrm>
            <a:off x="8477250" y="4452938"/>
            <a:ext cx="0" cy="3000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49" name="Picture 9">
            <a:extLst>
              <a:ext uri="{FF2B5EF4-FFF2-40B4-BE49-F238E27FC236}">
                <a16:creationId xmlns:a16="http://schemas.microsoft.com/office/drawing/2014/main" id="{FD1A9A8A-7CBA-4407-ABC5-2ED4D67A8B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75"/>
          <a:stretch/>
        </p:blipFill>
        <p:spPr bwMode="auto">
          <a:xfrm>
            <a:off x="6075817" y="4984456"/>
            <a:ext cx="2207387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1" name="Picture 11">
            <a:extLst>
              <a:ext uri="{FF2B5EF4-FFF2-40B4-BE49-F238E27FC236}">
                <a16:creationId xmlns:a16="http://schemas.microsoft.com/office/drawing/2014/main" id="{996FBA90-9855-41F4-985E-D74CBE3093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8645686" y="4984455"/>
            <a:ext cx="2224088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6D0F51ED-2E94-41AC-AFA4-5BC0B53F2F1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77176" y="3693598"/>
            <a:ext cx="1" cy="2578219"/>
          </a:xfrm>
          <a:prstGeom prst="bentConnector3">
            <a:avLst>
              <a:gd name="adj1" fmla="val 22860100000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A5765F0-3D09-4D26-9095-0E9D1A32B330}"/>
              </a:ext>
            </a:extLst>
          </p:cNvPr>
          <p:cNvSpPr txBox="1"/>
          <p:nvPr/>
        </p:nvSpPr>
        <p:spPr>
          <a:xfrm>
            <a:off x="6554018" y="4676687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 = 1</a:t>
            </a:r>
            <a:endParaRPr lang="en-US" altLang="ko-KR" sz="14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929E51-0D6F-4C0B-9E8A-F1BBA9E77E91}"/>
              </a:ext>
            </a:extLst>
          </p:cNvPr>
          <p:cNvSpPr txBox="1"/>
          <p:nvPr/>
        </p:nvSpPr>
        <p:spPr>
          <a:xfrm>
            <a:off x="9757730" y="4676687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 &gt; 1</a:t>
            </a:r>
            <a:endParaRPr lang="en-US" altLang="ko-KR" sz="14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6" name="더하기 기호 55">
            <a:extLst>
              <a:ext uri="{FF2B5EF4-FFF2-40B4-BE49-F238E27FC236}">
                <a16:creationId xmlns:a16="http://schemas.microsoft.com/office/drawing/2014/main" id="{C0631006-1801-4FCE-915A-D2E4DFB8A368}"/>
              </a:ext>
            </a:extLst>
          </p:cNvPr>
          <p:cNvSpPr/>
          <p:nvPr/>
        </p:nvSpPr>
        <p:spPr>
          <a:xfrm>
            <a:off x="8419753" y="4316332"/>
            <a:ext cx="114607" cy="124484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91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4" grpId="0"/>
      <p:bldP spid="32" grpId="0" animBg="1"/>
      <p:bldP spid="39" grpId="0" animBg="1"/>
      <p:bldP spid="40" grpId="0" animBg="1"/>
      <p:bldP spid="62" grpId="0"/>
      <p:bldP spid="63" grpId="0"/>
      <p:bldP spid="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FAFF71A9-ABBD-4066-94C7-200636080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461" y="0"/>
            <a:ext cx="8431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380780" cy="1163374"/>
            <a:chOff x="960681" y="2615402"/>
            <a:chExt cx="2380780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380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공간 필터링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언샤프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ko-KR" altLang="en-US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마스킹</a:t>
              </a:r>
              <a:endParaRPr lang="ko-KR" altLang="en-US" sz="24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CC2D9A-1E2D-47DD-87DF-71AEA8D9B7B3}"/>
              </a:ext>
            </a:extLst>
          </p:cNvPr>
          <p:cNvSpPr txBox="1"/>
          <p:nvPr/>
        </p:nvSpPr>
        <p:spPr>
          <a:xfrm>
            <a:off x="5601518" y="1971587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 =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167AEA-A119-4FAD-8B82-9F2BD9BA421A}"/>
              </a:ext>
            </a:extLst>
          </p:cNvPr>
          <p:cNvSpPr txBox="1"/>
          <p:nvPr/>
        </p:nvSpPr>
        <p:spPr>
          <a:xfrm>
            <a:off x="9297218" y="1971587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 =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5909D8-16CB-4E00-A7E7-57BB64BC526E}"/>
              </a:ext>
            </a:extLst>
          </p:cNvPr>
          <p:cNvSpPr txBox="1"/>
          <p:nvPr/>
        </p:nvSpPr>
        <p:spPr>
          <a:xfrm>
            <a:off x="9297218" y="4097062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 = 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75F663-B6BD-4058-BF77-50348F270B65}"/>
              </a:ext>
            </a:extLst>
          </p:cNvPr>
          <p:cNvSpPr txBox="1"/>
          <p:nvPr/>
        </p:nvSpPr>
        <p:spPr>
          <a:xfrm>
            <a:off x="5601518" y="4097062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 = 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7A64D3-1571-4095-A841-B3FB40822602}"/>
              </a:ext>
            </a:extLst>
          </p:cNvPr>
          <p:cNvSpPr txBox="1"/>
          <p:nvPr/>
        </p:nvSpPr>
        <p:spPr>
          <a:xfrm>
            <a:off x="5601518" y="6222537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 = 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03CC5C-5EB7-481A-A657-6EB58C942928}"/>
              </a:ext>
            </a:extLst>
          </p:cNvPr>
          <p:cNvSpPr txBox="1"/>
          <p:nvPr/>
        </p:nvSpPr>
        <p:spPr>
          <a:xfrm>
            <a:off x="9297218" y="6222537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 = 6</a:t>
            </a:r>
          </a:p>
        </p:txBody>
      </p:sp>
    </p:spTree>
    <p:extLst>
      <p:ext uri="{BB962C8B-B14F-4D97-AF65-F5344CB8AC3E}">
        <p14:creationId xmlns:p14="http://schemas.microsoft.com/office/powerpoint/2010/main" val="389997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3" grpId="0"/>
      <p:bldP spid="35" grpId="0"/>
      <p:bldP spid="36" grpId="0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380780" cy="1163374"/>
            <a:chOff x="960681" y="2615402"/>
            <a:chExt cx="2380780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380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공간 필터링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비등방성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필터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46EA44F-25DD-4AF9-B23B-197DB2656441}"/>
              </a:ext>
            </a:extLst>
          </p:cNvPr>
          <p:cNvGrpSpPr/>
          <p:nvPr/>
        </p:nvGrpSpPr>
        <p:grpSpPr>
          <a:xfrm>
            <a:off x="4929210" y="799282"/>
            <a:ext cx="7263958" cy="978745"/>
            <a:chOff x="6796429" y="1608522"/>
            <a:chExt cx="7263958" cy="97874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206E57-706D-4253-A292-E6C43E88476C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8C91E4-EA0F-460B-95CA-BD9BDB8D0E0C}"/>
                </a:ext>
              </a:extLst>
            </p:cNvPr>
            <p:cNvSpPr txBox="1"/>
            <p:nvPr/>
          </p:nvSpPr>
          <p:spPr>
            <a:xfrm>
              <a:off x="6800066" y="2064047"/>
              <a:ext cx="72603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차 미분인 기울기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(Gradient)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를 이용해서 구현된다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노이즈나 디테일에 적은 반응 보이며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결함 검출 작업이나 자동 검사의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전처리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단계로 자주 사용된다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3D83014-0A5A-4007-84A0-AE4427BE5055}"/>
              </a:ext>
            </a:extLst>
          </p:cNvPr>
          <p:cNvGrpSpPr/>
          <p:nvPr/>
        </p:nvGrpSpPr>
        <p:grpSpPr>
          <a:xfrm>
            <a:off x="4929210" y="1958389"/>
            <a:ext cx="6920915" cy="978745"/>
            <a:chOff x="6796429" y="1608522"/>
            <a:chExt cx="6920915" cy="97874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3A5136-1F3C-4B70-A6C4-B2DCFF6AFD07}"/>
                </a:ext>
              </a:extLst>
            </p:cNvPr>
            <p:cNvSpPr txBox="1"/>
            <p:nvPr/>
          </p:nvSpPr>
          <p:spPr>
            <a:xfrm>
              <a:off x="6796429" y="1608522"/>
              <a:ext cx="18133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기하학적 특징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9DB39B-BAA7-427F-B709-A5CCB9F46322}"/>
                </a:ext>
              </a:extLst>
            </p:cNvPr>
            <p:cNvSpPr txBox="1"/>
            <p:nvPr/>
          </p:nvSpPr>
          <p:spPr>
            <a:xfrm>
              <a:off x="6800066" y="2064047"/>
              <a:ext cx="69172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좌표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(x, y)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에서의 함수의 기울기는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차원 열 벡터로 정의되는데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이는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(x, y)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위치에서 함수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f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의 최대 변화율의 방향을 가리킨다는 기하 특성을 갖는다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B52FB2D-13DE-4462-8DA5-E531FA1EE003}"/>
                  </a:ext>
                </a:extLst>
              </p:cNvPr>
              <p:cNvSpPr txBox="1"/>
              <p:nvPr/>
            </p:nvSpPr>
            <p:spPr>
              <a:xfrm>
                <a:off x="4929210" y="2992549"/>
                <a:ext cx="3004797" cy="1140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i="1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B52FB2D-13DE-4462-8DA5-E531FA1EE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210" y="2992549"/>
                <a:ext cx="3004797" cy="1140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F03A871D-4BEA-4B1F-8755-F6DC2611976F}"/>
              </a:ext>
            </a:extLst>
          </p:cNvPr>
          <p:cNvGrpSpPr/>
          <p:nvPr/>
        </p:nvGrpSpPr>
        <p:grpSpPr>
          <a:xfrm>
            <a:off x="4929210" y="4266160"/>
            <a:ext cx="6884047" cy="978745"/>
            <a:chOff x="6796429" y="1608522"/>
            <a:chExt cx="6884047" cy="97874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973E2FF-488C-46A3-8F37-B1953CAD90EF}"/>
                </a:ext>
              </a:extLst>
            </p:cNvPr>
            <p:cNvSpPr txBox="1"/>
            <p:nvPr/>
          </p:nvSpPr>
          <p:spPr>
            <a:xfrm>
              <a:off x="6796429" y="1608522"/>
              <a:ext cx="3275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기울기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벡터의 방향 변화율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39FD11D-9E2D-46F8-9FF1-F9F0E9AA57F6}"/>
                </a:ext>
              </a:extLst>
            </p:cNvPr>
            <p:cNvSpPr txBox="1"/>
            <p:nvPr/>
          </p:nvSpPr>
          <p:spPr>
            <a:xfrm>
              <a:off x="6800066" y="2064047"/>
              <a:ext cx="68804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M(x, y),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x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와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y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가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f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의 모든 화소 위치로 바뀔 수 있게 허용된 영상이 기울기 영상이다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영상의 크기는 원본 영상과 동일하다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197BD1F-21AB-4673-A45F-D33E3AE42886}"/>
                  </a:ext>
                </a:extLst>
              </p:cNvPr>
              <p:cNvSpPr txBox="1"/>
              <p:nvPr/>
            </p:nvSpPr>
            <p:spPr>
              <a:xfrm>
                <a:off x="4929210" y="5305289"/>
                <a:ext cx="3626826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𝑚𝑎𝑔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197BD1F-21AB-4673-A45F-D33E3AE42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210" y="5305289"/>
                <a:ext cx="3626826" cy="563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8D96B259-4A5F-4ED1-A41C-A20DB8736D63}"/>
              </a:ext>
            </a:extLst>
          </p:cNvPr>
          <p:cNvSpPr/>
          <p:nvPr/>
        </p:nvSpPr>
        <p:spPr>
          <a:xfrm>
            <a:off x="7522369" y="2992549"/>
            <a:ext cx="290512" cy="55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FA78609-3A93-4B43-ABFE-97FF7097535C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812881" y="3271492"/>
            <a:ext cx="35956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C73855C-B4C8-42D5-B147-95E1480E1636}"/>
              </a:ext>
            </a:extLst>
          </p:cNvPr>
          <p:cNvSpPr txBox="1"/>
          <p:nvPr/>
        </p:nvSpPr>
        <p:spPr>
          <a:xfrm>
            <a:off x="8103393" y="3140687"/>
            <a:ext cx="4163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X </a:t>
            </a:r>
            <a:r>
              <a:rPr lang="ko-KR" altLang="en-US" sz="1100" dirty="0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방향의 미분 → </a:t>
            </a:r>
            <a:r>
              <a:rPr lang="en-US" altLang="ko-KR" sz="1100" dirty="0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X </a:t>
            </a:r>
            <a:r>
              <a:rPr lang="ko-KR" altLang="en-US" sz="1100" dirty="0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방향의 변화율 측정</a:t>
            </a:r>
            <a:r>
              <a:rPr lang="ko-KR" altLang="en-US" sz="11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→ 가로 방향 </a:t>
            </a:r>
            <a:r>
              <a:rPr lang="ko-KR" altLang="en-US" sz="1100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엣지</a:t>
            </a:r>
            <a:r>
              <a:rPr lang="ko-KR" altLang="en-US" sz="11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감지</a:t>
            </a:r>
            <a:endParaRPr lang="en-US" altLang="ko-KR" sz="11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FF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AD3A7E4-7627-48FC-BAD9-73C57021CBC0}"/>
              </a:ext>
            </a:extLst>
          </p:cNvPr>
          <p:cNvSpPr/>
          <p:nvPr/>
        </p:nvSpPr>
        <p:spPr>
          <a:xfrm>
            <a:off x="7522369" y="3564522"/>
            <a:ext cx="290512" cy="557886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71901A6-66EC-4489-A055-5C1D31F9BFF0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7812881" y="3843465"/>
            <a:ext cx="359569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ABCF2DF-2732-4BCE-9EE8-9B491ED6E2A0}"/>
              </a:ext>
            </a:extLst>
          </p:cNvPr>
          <p:cNvSpPr txBox="1"/>
          <p:nvPr/>
        </p:nvSpPr>
        <p:spPr>
          <a:xfrm>
            <a:off x="8103393" y="3712660"/>
            <a:ext cx="4219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 </a:t>
            </a:r>
            <a:r>
              <a:rPr lang="ko-KR" altLang="en-US" sz="1100" dirty="0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방향의 미분 → </a:t>
            </a:r>
            <a:r>
              <a:rPr lang="en-US" altLang="ko-KR" sz="1100" dirty="0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 </a:t>
            </a:r>
            <a:r>
              <a:rPr lang="ko-KR" altLang="en-US" sz="1100" dirty="0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방향의 변화율 측정</a:t>
            </a:r>
            <a:r>
              <a:rPr lang="ko-KR" altLang="en-US" sz="11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1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accent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→ 세로 방향 </a:t>
            </a:r>
            <a:r>
              <a:rPr lang="ko-KR" altLang="en-US" sz="1100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accent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엣지</a:t>
            </a:r>
            <a:r>
              <a:rPr lang="ko-KR" altLang="en-US" sz="11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accent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감지</a:t>
            </a:r>
            <a:endParaRPr lang="en-US" altLang="ko-KR" sz="11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chemeClr val="accent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50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1" grpId="0"/>
      <p:bldP spid="3" grpId="0" animBg="1"/>
      <p:bldP spid="43" grpId="0"/>
      <p:bldP spid="44" grpId="0" animBg="1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40244" y="1473703"/>
            <a:ext cx="41296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</a:t>
            </a:r>
            <a:endParaRPr lang="ko-KR" altLang="en-US" sz="6000">
              <a:ln>
                <a:solidFill>
                  <a:srgbClr val="FE9E7E">
                    <a:alpha val="20000"/>
                  </a:srgbClr>
                </a:solidFill>
              </a:ln>
              <a:solidFill>
                <a:srgbClr val="FE9E7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669901" y="1981535"/>
            <a:ext cx="1522099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492369" y="-520504"/>
            <a:ext cx="13344156" cy="8128782"/>
            <a:chOff x="-492369" y="-520504"/>
            <a:chExt cx="13344156" cy="8128782"/>
          </a:xfrm>
          <a:solidFill>
            <a:srgbClr val="C8E4E5">
              <a:alpha val="60000"/>
            </a:srgbClr>
          </a:solidFill>
        </p:grpSpPr>
        <p:sp>
          <p:nvSpPr>
            <p:cNvPr id="6" name="타원 5"/>
            <p:cNvSpPr/>
            <p:nvPr/>
          </p:nvSpPr>
          <p:spPr>
            <a:xfrm>
              <a:off x="-492369" y="-520504"/>
              <a:ext cx="2841674" cy="28416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0010113" y="4766604"/>
              <a:ext cx="2841674" cy="28416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012875" y="3615397"/>
            <a:ext cx="3379770" cy="923330"/>
            <a:chOff x="1012875" y="3615397"/>
            <a:chExt cx="3379770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1012875" y="3615397"/>
              <a:ext cx="9637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01</a:t>
              </a:r>
              <a:endParaRPr lang="ko-KR" altLang="en-US" sz="540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6599" y="3877007"/>
              <a:ext cx="2416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공간 필터링의 기초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012875" y="5077336"/>
            <a:ext cx="3469538" cy="923330"/>
            <a:chOff x="1012875" y="3615397"/>
            <a:chExt cx="3469538" cy="923330"/>
          </a:xfrm>
        </p:grpSpPr>
        <p:sp>
          <p:nvSpPr>
            <p:cNvPr id="20" name="TextBox 19"/>
            <p:cNvSpPr txBox="1"/>
            <p:nvPr/>
          </p:nvSpPr>
          <p:spPr>
            <a:xfrm>
              <a:off x="1012875" y="3615397"/>
              <a:ext cx="9637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03</a:t>
              </a:r>
              <a:endParaRPr lang="ko-KR" altLang="en-US" sz="540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6599" y="3877007"/>
              <a:ext cx="2505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공간 개선 방법 결합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241830" y="3615397"/>
            <a:ext cx="4173257" cy="923330"/>
            <a:chOff x="1012875" y="3615397"/>
            <a:chExt cx="4173257" cy="923330"/>
          </a:xfrm>
        </p:grpSpPr>
        <p:sp>
          <p:nvSpPr>
            <p:cNvPr id="25" name="TextBox 24"/>
            <p:cNvSpPr txBox="1"/>
            <p:nvPr/>
          </p:nvSpPr>
          <p:spPr>
            <a:xfrm>
              <a:off x="1012875" y="3615397"/>
              <a:ext cx="9637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02</a:t>
              </a:r>
              <a:endParaRPr lang="ko-KR" altLang="en-US" sz="540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76599" y="3877007"/>
              <a:ext cx="3209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스무딩</a:t>
              </a:r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en-US" altLang="ko-KR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 </a:t>
              </a:r>
              <a:r>
                <a:rPr lang="ko-KR" altLang="en-US" sz="20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샤프닝</a:t>
              </a:r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공간 필터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241830" y="5077336"/>
            <a:ext cx="6047167" cy="923330"/>
            <a:chOff x="1012875" y="3615397"/>
            <a:chExt cx="6047167" cy="923330"/>
          </a:xfrm>
        </p:grpSpPr>
        <p:sp>
          <p:nvSpPr>
            <p:cNvPr id="30" name="TextBox 29"/>
            <p:cNvSpPr txBox="1"/>
            <p:nvPr/>
          </p:nvSpPr>
          <p:spPr>
            <a:xfrm>
              <a:off x="1012875" y="3615397"/>
              <a:ext cx="9637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04</a:t>
              </a:r>
              <a:endParaRPr lang="ko-KR" altLang="en-US" sz="540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76599" y="3877007"/>
              <a:ext cx="5083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밝기 변환과 공간 필터링을 위한 퍼지 기법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7187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380780" cy="1163374"/>
            <a:chOff x="960681" y="2615402"/>
            <a:chExt cx="2380780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380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공간 필터링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파생 필터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46EA44F-25DD-4AF9-B23B-197DB2656441}"/>
              </a:ext>
            </a:extLst>
          </p:cNvPr>
          <p:cNvGrpSpPr/>
          <p:nvPr/>
        </p:nvGrpSpPr>
        <p:grpSpPr>
          <a:xfrm>
            <a:off x="4929210" y="799360"/>
            <a:ext cx="4243469" cy="763302"/>
            <a:chOff x="6796429" y="1608522"/>
            <a:chExt cx="4243469" cy="7633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206E57-706D-4253-A292-E6C43E88476C}"/>
                </a:ext>
              </a:extLst>
            </p:cNvPr>
            <p:cNvSpPr txBox="1"/>
            <p:nvPr/>
          </p:nvSpPr>
          <p:spPr>
            <a:xfrm>
              <a:off x="6796429" y="1608522"/>
              <a:ext cx="42434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로버츠 교차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대각선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)-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기울기 연산자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8C91E4-EA0F-460B-95CA-BD9BDB8D0E0C}"/>
                </a:ext>
              </a:extLst>
            </p:cNvPr>
            <p:cNvSpPr txBox="1"/>
            <p:nvPr/>
          </p:nvSpPr>
          <p:spPr>
            <a:xfrm>
              <a:off x="6800066" y="2064047"/>
              <a:ext cx="2347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대각선 차이를 이용한 연산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8D5193D-E53D-47EC-B4F6-6DE1FB8FC1B3}"/>
              </a:ext>
            </a:extLst>
          </p:cNvPr>
          <p:cNvSpPr txBox="1"/>
          <p:nvPr/>
        </p:nvSpPr>
        <p:spPr>
          <a:xfrm>
            <a:off x="4929210" y="1902446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소벨</a:t>
            </a:r>
            <a:r>
              <a: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연산자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7EB317E-8738-4E1D-A0EE-16E329CC64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0" b="859"/>
          <a:stretch/>
        </p:blipFill>
        <p:spPr bwMode="auto">
          <a:xfrm>
            <a:off x="4929210" y="2355871"/>
            <a:ext cx="6390122" cy="324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EB5057-A96E-4E9A-816A-7CD172459705}"/>
              </a:ext>
            </a:extLst>
          </p:cNvPr>
          <p:cNvSpPr txBox="1"/>
          <p:nvPr/>
        </p:nvSpPr>
        <p:spPr>
          <a:xfrm>
            <a:off x="6162880" y="24576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원본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7D3EB2-2AAA-4D8E-AC38-D41E76E8D417}"/>
              </a:ext>
            </a:extLst>
          </p:cNvPr>
          <p:cNvSpPr txBox="1"/>
          <p:nvPr/>
        </p:nvSpPr>
        <p:spPr>
          <a:xfrm>
            <a:off x="8454890" y="2457674"/>
            <a:ext cx="267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엣지</a:t>
            </a:r>
            <a:r>
              <a:rPr lang="ko-KR" altLang="en-US" b="1" dirty="0">
                <a:solidFill>
                  <a:srgbClr val="FF0000"/>
                </a:solidFill>
              </a:rPr>
              <a:t> 감지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 err="1">
                <a:solidFill>
                  <a:srgbClr val="FF0000"/>
                </a:solidFill>
              </a:rPr>
              <a:t>소벨</a:t>
            </a:r>
            <a:r>
              <a:rPr lang="ko-KR" altLang="en-US" b="1" dirty="0">
                <a:solidFill>
                  <a:srgbClr val="FF0000"/>
                </a:solidFill>
              </a:rPr>
              <a:t> 연산자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99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7C1C31C6-760B-41C6-8057-04D6FE200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461" y="0"/>
            <a:ext cx="8431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380780" cy="1163374"/>
            <a:chOff x="960681" y="2615402"/>
            <a:chExt cx="2380780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380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공간 필터링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832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로버츠 필터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960D13-1D9C-4D0E-B4AB-46E1D1463769}"/>
              </a:ext>
            </a:extLst>
          </p:cNvPr>
          <p:cNvSpPr txBox="1"/>
          <p:nvPr/>
        </p:nvSpPr>
        <p:spPr>
          <a:xfrm>
            <a:off x="5328206" y="1971587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임계값</a:t>
            </a:r>
            <a:r>
              <a:rPr lang="ko-KR" altLang="en-US" sz="1400" dirty="0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= 40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3257BF-46C7-4952-8EA2-18B280675736}"/>
              </a:ext>
            </a:extLst>
          </p:cNvPr>
          <p:cNvSpPr txBox="1"/>
          <p:nvPr/>
        </p:nvSpPr>
        <p:spPr>
          <a:xfrm>
            <a:off x="9023906" y="1971587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임계값</a:t>
            </a:r>
            <a:r>
              <a:rPr lang="ko-KR" altLang="en-US" sz="1400" dirty="0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= 80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F02DC5-6E12-4320-8AF1-25A6DCBF3DD3}"/>
              </a:ext>
            </a:extLst>
          </p:cNvPr>
          <p:cNvSpPr txBox="1"/>
          <p:nvPr/>
        </p:nvSpPr>
        <p:spPr>
          <a:xfrm>
            <a:off x="8974213" y="4097062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임계값</a:t>
            </a:r>
            <a:r>
              <a:rPr lang="ko-KR" altLang="en-US" sz="1400" dirty="0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= 160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FC51C5-4551-4F49-A327-F83D33F34A61}"/>
              </a:ext>
            </a:extLst>
          </p:cNvPr>
          <p:cNvSpPr txBox="1"/>
          <p:nvPr/>
        </p:nvSpPr>
        <p:spPr>
          <a:xfrm>
            <a:off x="5278513" y="4097062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임계값</a:t>
            </a:r>
            <a:r>
              <a:rPr lang="ko-KR" altLang="en-US" sz="1400" dirty="0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= 120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3E5872-95A3-49EC-A7C8-66490312E953}"/>
              </a:ext>
            </a:extLst>
          </p:cNvPr>
          <p:cNvSpPr txBox="1"/>
          <p:nvPr/>
        </p:nvSpPr>
        <p:spPr>
          <a:xfrm>
            <a:off x="5460249" y="6222537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임계값</a:t>
            </a:r>
            <a:r>
              <a:rPr lang="ko-KR" altLang="en-US" sz="1400" dirty="0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= 200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3AB932-2668-464E-A9A7-A27357E05710}"/>
              </a:ext>
            </a:extLst>
          </p:cNvPr>
          <p:cNvSpPr txBox="1"/>
          <p:nvPr/>
        </p:nvSpPr>
        <p:spPr>
          <a:xfrm>
            <a:off x="9023906" y="6222537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임계값</a:t>
            </a:r>
            <a:r>
              <a:rPr lang="ko-KR" altLang="en-US" sz="1400" dirty="0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= 240</a:t>
            </a:r>
          </a:p>
        </p:txBody>
      </p:sp>
    </p:spTree>
    <p:extLst>
      <p:ext uri="{BB962C8B-B14F-4D97-AF65-F5344CB8AC3E}">
        <p14:creationId xmlns:p14="http://schemas.microsoft.com/office/powerpoint/2010/main" val="307948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  <p:bldP spid="21" grpId="0"/>
      <p:bldP spid="24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D5FBC9E6-33C9-4203-9839-420D17EE4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461" y="0"/>
            <a:ext cx="8431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380780" cy="1163374"/>
            <a:chOff x="960681" y="2615402"/>
            <a:chExt cx="2380780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380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공간 필터링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소벨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필터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960D13-1D9C-4D0E-B4AB-46E1D1463769}"/>
              </a:ext>
            </a:extLst>
          </p:cNvPr>
          <p:cNvSpPr txBox="1"/>
          <p:nvPr/>
        </p:nvSpPr>
        <p:spPr>
          <a:xfrm>
            <a:off x="5328206" y="1971587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임계값</a:t>
            </a:r>
            <a:r>
              <a:rPr lang="ko-KR" altLang="en-US" sz="1400" dirty="0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= 40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3257BF-46C7-4952-8EA2-18B280675736}"/>
              </a:ext>
            </a:extLst>
          </p:cNvPr>
          <p:cNvSpPr txBox="1"/>
          <p:nvPr/>
        </p:nvSpPr>
        <p:spPr>
          <a:xfrm>
            <a:off x="9023906" y="1971587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임계값</a:t>
            </a:r>
            <a:r>
              <a:rPr lang="ko-KR" altLang="en-US" sz="1400" dirty="0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= 80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F02DC5-6E12-4320-8AF1-25A6DCBF3DD3}"/>
              </a:ext>
            </a:extLst>
          </p:cNvPr>
          <p:cNvSpPr txBox="1"/>
          <p:nvPr/>
        </p:nvSpPr>
        <p:spPr>
          <a:xfrm>
            <a:off x="8974213" y="4097062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임계값</a:t>
            </a:r>
            <a:r>
              <a:rPr lang="ko-KR" altLang="en-US" sz="1400" dirty="0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= 160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FC51C5-4551-4F49-A327-F83D33F34A61}"/>
              </a:ext>
            </a:extLst>
          </p:cNvPr>
          <p:cNvSpPr txBox="1"/>
          <p:nvPr/>
        </p:nvSpPr>
        <p:spPr>
          <a:xfrm>
            <a:off x="5278513" y="4097062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임계값</a:t>
            </a:r>
            <a:r>
              <a:rPr lang="ko-KR" altLang="en-US" sz="1400" dirty="0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= 120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3E5872-95A3-49EC-A7C8-66490312E953}"/>
              </a:ext>
            </a:extLst>
          </p:cNvPr>
          <p:cNvSpPr txBox="1"/>
          <p:nvPr/>
        </p:nvSpPr>
        <p:spPr>
          <a:xfrm>
            <a:off x="5460249" y="6222537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임계값</a:t>
            </a:r>
            <a:r>
              <a:rPr lang="ko-KR" altLang="en-US" sz="1400" dirty="0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= 200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3AB932-2668-464E-A9A7-A27357E05710}"/>
              </a:ext>
            </a:extLst>
          </p:cNvPr>
          <p:cNvSpPr txBox="1"/>
          <p:nvPr/>
        </p:nvSpPr>
        <p:spPr>
          <a:xfrm>
            <a:off x="9023906" y="6222537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임계값</a:t>
            </a:r>
            <a:r>
              <a:rPr lang="ko-KR" altLang="en-US" sz="1400" dirty="0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= 240</a:t>
            </a:r>
          </a:p>
        </p:txBody>
      </p:sp>
    </p:spTree>
    <p:extLst>
      <p:ext uri="{BB962C8B-B14F-4D97-AF65-F5344CB8AC3E}">
        <p14:creationId xmlns:p14="http://schemas.microsoft.com/office/powerpoint/2010/main" val="15060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  <p:bldP spid="21" grpId="0"/>
      <p:bldP spid="24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59789" y="1050511"/>
            <a:ext cx="181011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5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115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669901" y="1981535"/>
            <a:ext cx="152209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71102" y="3252739"/>
            <a:ext cx="64556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공간 개선 방법 결합</a:t>
            </a:r>
          </a:p>
        </p:txBody>
      </p:sp>
    </p:spTree>
    <p:extLst>
      <p:ext uri="{BB962C8B-B14F-4D97-AF65-F5344CB8AC3E}">
        <p14:creationId xmlns:p14="http://schemas.microsoft.com/office/powerpoint/2010/main" val="715245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935419" cy="1163374"/>
            <a:chOff x="960681" y="2615402"/>
            <a:chExt cx="293541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개선 방법 결합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방법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46EA44F-25DD-4AF9-B23B-197DB2656441}"/>
              </a:ext>
            </a:extLst>
          </p:cNvPr>
          <p:cNvGrpSpPr/>
          <p:nvPr/>
        </p:nvGrpSpPr>
        <p:grpSpPr>
          <a:xfrm>
            <a:off x="4929210" y="1886180"/>
            <a:ext cx="5638513" cy="763302"/>
            <a:chOff x="6796429" y="1608522"/>
            <a:chExt cx="5638513" cy="7633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206E57-706D-4253-A292-E6C43E88476C}"/>
                </a:ext>
              </a:extLst>
            </p:cNvPr>
            <p:cNvSpPr txBox="1"/>
            <p:nvPr/>
          </p:nvSpPr>
          <p:spPr>
            <a:xfrm>
              <a:off x="6796429" y="160852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디테일 강조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8C91E4-EA0F-460B-95CA-BD9BDB8D0E0C}"/>
                </a:ext>
              </a:extLst>
            </p:cNvPr>
            <p:cNvSpPr txBox="1"/>
            <p:nvPr/>
          </p:nvSpPr>
          <p:spPr>
            <a:xfrm>
              <a:off x="6800066" y="2064047"/>
              <a:ext cx="5634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세세한 디테일을 강조하기 위해서는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Laplacian(2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차 미분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을 사용한다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FF6BB7-7EFF-4370-887C-69EE689A0DEC}"/>
              </a:ext>
            </a:extLst>
          </p:cNvPr>
          <p:cNvGrpSpPr/>
          <p:nvPr/>
        </p:nvGrpSpPr>
        <p:grpSpPr>
          <a:xfrm>
            <a:off x="4929210" y="3047386"/>
            <a:ext cx="5300280" cy="763302"/>
            <a:chOff x="6796429" y="1608522"/>
            <a:chExt cx="5300280" cy="76330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A832B5-8415-4D78-BD39-0A4180985D8F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엣지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개선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6B6346A-CCF5-4353-AA65-A74CD9D340AC}"/>
                </a:ext>
              </a:extLst>
            </p:cNvPr>
            <p:cNvSpPr txBox="1"/>
            <p:nvPr/>
          </p:nvSpPr>
          <p:spPr>
            <a:xfrm>
              <a:off x="6800066" y="2064047"/>
              <a:ext cx="52966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중요한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엣지를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개선하기 위해서는 기울기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(1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차 미분</a:t>
              </a:r>
              <a:r>
                <a:rPr lang="en-US" altLang="ko-KR" sz="140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를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사용한다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3785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935419" cy="1163374"/>
            <a:chOff x="960681" y="2615402"/>
            <a:chExt cx="293541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개선 방법 결합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예제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8CB8A6EA-A290-46FE-9DA2-AD98EF82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251" y="422129"/>
            <a:ext cx="2461450" cy="392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380587-2C7F-4400-92F4-A49086F859A3}"/>
              </a:ext>
            </a:extLst>
          </p:cNvPr>
          <p:cNvSpPr txBox="1"/>
          <p:nvPr/>
        </p:nvSpPr>
        <p:spPr>
          <a:xfrm>
            <a:off x="4784153" y="4343400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입력 영상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원자력 스캔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6776CFAA-AA90-4672-9461-D6CE3CFDC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595" y="422128"/>
            <a:ext cx="2485614" cy="392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31A0D0E-9EA8-45F8-BBE8-E73DFF8EBAC7}"/>
              </a:ext>
            </a:extLst>
          </p:cNvPr>
          <p:cNvSpPr txBox="1"/>
          <p:nvPr/>
        </p:nvSpPr>
        <p:spPr>
          <a:xfrm>
            <a:off x="7087948" y="4343400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Laplacian </a:t>
            </a:r>
            <a:r>
              <a:rPr lang="ko-KR" altLang="en-US" dirty="0"/>
              <a:t>필터 영상</a:t>
            </a:r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780F5732-DF30-4535-AAA4-B53E3D460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102" y="422127"/>
            <a:ext cx="2485614" cy="393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D0BCD4-750E-4A0C-A0E6-CDAB4A19EA9C}"/>
                  </a:ext>
                </a:extLst>
              </p:cNvPr>
              <p:cNvSpPr txBox="1"/>
              <p:nvPr/>
            </p:nvSpPr>
            <p:spPr>
              <a:xfrm>
                <a:off x="9490293" y="4343400"/>
                <a:ext cx="2735236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/>
                  <a:t>샤프닝된 영상</a:t>
                </a:r>
                <a:endParaRPr lang="en-US" altLang="ko-KR" dirty="0"/>
              </a:p>
              <a:p>
                <a:pPr algn="ctr"/>
                <a:r>
                  <a:rPr lang="en-US" altLang="ko-KR" sz="1100" dirty="0">
                    <a:solidFill>
                      <a:schemeClr val="bg2">
                        <a:lumMod val="75000"/>
                      </a:schemeClr>
                    </a:solidFill>
                  </a:rPr>
                  <a:t>(</a:t>
                </a:r>
                <a:r>
                  <a:rPr lang="ko-KR" altLang="en-US" sz="1100" dirty="0">
                    <a:solidFill>
                      <a:schemeClr val="bg2">
                        <a:lumMod val="75000"/>
                      </a:schemeClr>
                    </a:solidFill>
                  </a:rPr>
                  <a:t>입력 영상</a:t>
                </a:r>
                <a:r>
                  <a:rPr lang="en-US" altLang="ko-KR" sz="11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sz="11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𝑂𝑅</m:t>
                    </m:r>
                    <m:r>
                      <a:rPr lang="en-US" altLang="ko-KR" sz="11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altLang="ko-KR" sz="1100" dirty="0">
                    <a:solidFill>
                      <a:schemeClr val="bg2">
                        <a:lumMod val="75000"/>
                      </a:schemeClr>
                    </a:solidFill>
                  </a:rPr>
                  <a:t> Laplacian </a:t>
                </a:r>
                <a:r>
                  <a:rPr lang="ko-KR" altLang="en-US" sz="1100" dirty="0">
                    <a:solidFill>
                      <a:schemeClr val="bg2">
                        <a:lumMod val="75000"/>
                      </a:schemeClr>
                    </a:solidFill>
                  </a:rPr>
                  <a:t>필터 영상</a:t>
                </a:r>
                <a:r>
                  <a:rPr lang="en-US" altLang="ko-KR" sz="1100" dirty="0">
                    <a:solidFill>
                      <a:schemeClr val="bg2">
                        <a:lumMod val="75000"/>
                      </a:schemeClr>
                    </a:solidFill>
                  </a:rPr>
                  <a:t>)</a:t>
                </a:r>
                <a:endParaRPr lang="ko-KR" altLang="en-US" sz="11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D0BCD4-750E-4A0C-A0E6-CDAB4A19E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293" y="4343400"/>
                <a:ext cx="2735236" cy="538609"/>
              </a:xfrm>
              <a:prstGeom prst="rect">
                <a:avLst/>
              </a:prstGeom>
              <a:blipFill>
                <a:blip r:embed="rId6"/>
                <a:stretch>
                  <a:fillRect t="-6818" b="-56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5EB668FA-CB46-4300-866E-2EC9498F6798}"/>
              </a:ext>
            </a:extLst>
          </p:cNvPr>
          <p:cNvSpPr txBox="1"/>
          <p:nvPr/>
        </p:nvSpPr>
        <p:spPr>
          <a:xfrm>
            <a:off x="10326170" y="488200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A </a:t>
            </a:r>
            <a:r>
              <a:rPr lang="ko-KR" altLang="en-US" b="1" dirty="0">
                <a:solidFill>
                  <a:srgbClr val="FF0000"/>
                </a:solidFill>
              </a:rPr>
              <a:t>영상</a:t>
            </a:r>
          </a:p>
        </p:txBody>
      </p:sp>
    </p:spTree>
    <p:extLst>
      <p:ext uri="{BB962C8B-B14F-4D97-AF65-F5344CB8AC3E}">
        <p14:creationId xmlns:p14="http://schemas.microsoft.com/office/powerpoint/2010/main" val="418102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008E2039-3EC2-4949-BEBD-A623917E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87" y="422126"/>
            <a:ext cx="2485614" cy="395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935419" cy="1163374"/>
            <a:chOff x="960681" y="2615402"/>
            <a:chExt cx="293541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개선 방법 결합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예제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380587-2C7F-4400-92F4-A49086F859A3}"/>
              </a:ext>
            </a:extLst>
          </p:cNvPr>
          <p:cNvSpPr txBox="1"/>
          <p:nvPr/>
        </p:nvSpPr>
        <p:spPr>
          <a:xfrm>
            <a:off x="4686313" y="4343400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소벨</a:t>
            </a:r>
            <a:r>
              <a:rPr lang="ko-KR" altLang="en-US" dirty="0"/>
              <a:t> 필터 영상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1A0D0E-9EA8-45F8-BBE8-E73DFF8EBAC7}"/>
              </a:ext>
            </a:extLst>
          </p:cNvPr>
          <p:cNvSpPr txBox="1"/>
          <p:nvPr/>
        </p:nvSpPr>
        <p:spPr>
          <a:xfrm>
            <a:off x="6776166" y="4343400"/>
            <a:ext cx="2858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5*5 </a:t>
            </a:r>
            <a:r>
              <a:rPr lang="ko-KR" altLang="en-US" dirty="0"/>
              <a:t>평균필터 </a:t>
            </a:r>
            <a:r>
              <a:rPr lang="ko-KR" altLang="en-US" dirty="0" err="1"/>
              <a:t>스무딩</a:t>
            </a:r>
            <a:r>
              <a:rPr lang="ko-KR" altLang="en-US" dirty="0"/>
              <a:t> 영상</a:t>
            </a:r>
            <a:br>
              <a:rPr lang="en-US" altLang="ko-KR" dirty="0"/>
            </a:b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입력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= </a:t>
            </a:r>
            <a:r>
              <a:rPr lang="ko-KR" altLang="en-US" sz="1200" dirty="0" err="1">
                <a:solidFill>
                  <a:schemeClr val="bg2">
                    <a:lumMod val="75000"/>
                  </a:schemeClr>
                </a:solidFill>
              </a:rPr>
              <a:t>소벨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 필터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기울기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)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영상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D0BCD4-750E-4A0C-A0E6-CDAB4A19EA9C}"/>
              </a:ext>
            </a:extLst>
          </p:cNvPr>
          <p:cNvSpPr txBox="1"/>
          <p:nvPr/>
        </p:nvSpPr>
        <p:spPr>
          <a:xfrm>
            <a:off x="9836641" y="4343400"/>
            <a:ext cx="2042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A</a:t>
            </a:r>
            <a:r>
              <a:rPr lang="ko-KR" altLang="en-US" b="1" dirty="0">
                <a:solidFill>
                  <a:srgbClr val="FF0000"/>
                </a:solidFill>
              </a:rPr>
              <a:t>영상</a:t>
            </a:r>
            <a:r>
              <a:rPr lang="ko-KR" altLang="en-US" dirty="0"/>
              <a:t>과 </a:t>
            </a:r>
            <a:r>
              <a:rPr lang="en-US" altLang="ko-KR" b="1" dirty="0">
                <a:solidFill>
                  <a:schemeClr val="accent5"/>
                </a:solidFill>
              </a:rPr>
              <a:t>B</a:t>
            </a:r>
            <a:r>
              <a:rPr lang="ko-KR" altLang="en-US" b="1" dirty="0">
                <a:solidFill>
                  <a:schemeClr val="accent5"/>
                </a:solidFill>
              </a:rPr>
              <a:t>영상</a:t>
            </a:r>
            <a:r>
              <a:rPr lang="ko-KR" altLang="en-US" dirty="0"/>
              <a:t>의 </a:t>
            </a:r>
            <a:endParaRPr lang="en-US" altLang="ko-KR" dirty="0"/>
          </a:p>
          <a:p>
            <a:pPr algn="ctr"/>
            <a:r>
              <a:rPr lang="ko-KR" altLang="en-US" dirty="0"/>
              <a:t>곱 영상</a:t>
            </a:r>
            <a:endParaRPr lang="en-US" altLang="ko-KR" dirty="0"/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1D8E6B9C-4D5E-4350-A3FB-B4AC19EA2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174" y="422126"/>
            <a:ext cx="2500453" cy="395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>
            <a:extLst>
              <a:ext uri="{FF2B5EF4-FFF2-40B4-BE49-F238E27FC236}">
                <a16:creationId xmlns:a16="http://schemas.microsoft.com/office/drawing/2014/main" id="{0D3AD6F9-828F-4273-8C33-CCF322C5A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457" y="422126"/>
            <a:ext cx="2474902" cy="392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E0329A-8A20-4FB4-A24E-5182AF75957B}"/>
              </a:ext>
            </a:extLst>
          </p:cNvPr>
          <p:cNvSpPr txBox="1"/>
          <p:nvPr/>
        </p:nvSpPr>
        <p:spPr>
          <a:xfrm>
            <a:off x="7767619" y="4897398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5"/>
                </a:solidFill>
              </a:rPr>
              <a:t>B </a:t>
            </a:r>
            <a:r>
              <a:rPr lang="ko-KR" altLang="en-US" b="1" dirty="0">
                <a:solidFill>
                  <a:schemeClr val="accent5"/>
                </a:solidFill>
              </a:rPr>
              <a:t>영상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4748EA-85F8-43A8-8FE7-6C59A10D4949}"/>
              </a:ext>
            </a:extLst>
          </p:cNvPr>
          <p:cNvSpPr txBox="1"/>
          <p:nvPr/>
        </p:nvSpPr>
        <p:spPr>
          <a:xfrm>
            <a:off x="10420127" y="4897398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C </a:t>
            </a:r>
            <a:r>
              <a:rPr lang="ko-KR" altLang="en-US" b="1" dirty="0">
                <a:solidFill>
                  <a:schemeClr val="accent6"/>
                </a:solidFill>
              </a:rPr>
              <a:t>영상</a:t>
            </a:r>
          </a:p>
        </p:txBody>
      </p:sp>
    </p:spTree>
    <p:extLst>
      <p:ext uri="{BB962C8B-B14F-4D97-AF65-F5344CB8AC3E}">
        <p14:creationId xmlns:p14="http://schemas.microsoft.com/office/powerpoint/2010/main" val="91226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6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6" name="Picture 8">
            <a:extLst>
              <a:ext uri="{FF2B5EF4-FFF2-40B4-BE49-F238E27FC236}">
                <a16:creationId xmlns:a16="http://schemas.microsoft.com/office/drawing/2014/main" id="{3D812D08-0A69-4705-95B3-7E24BAB2E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87" y="422126"/>
            <a:ext cx="2500453" cy="395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935419" cy="1163374"/>
            <a:chOff x="960681" y="2615402"/>
            <a:chExt cx="293541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개선 방법 결합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예제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380587-2C7F-4400-92F4-A49086F859A3}"/>
              </a:ext>
            </a:extLst>
          </p:cNvPr>
          <p:cNvSpPr txBox="1"/>
          <p:nvPr/>
        </p:nvSpPr>
        <p:spPr>
          <a:xfrm>
            <a:off x="4413807" y="4343400"/>
            <a:ext cx="2278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사프닝된</a:t>
            </a:r>
            <a:r>
              <a:rPr lang="ko-KR" altLang="en-US" dirty="0"/>
              <a:t> 영산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입력 영상 </a:t>
            </a:r>
            <a:r>
              <a:rPr lang="en-US" altLang="ko-KR" dirty="0"/>
              <a:t>+ </a:t>
            </a:r>
            <a:r>
              <a:rPr lang="en-US" altLang="ko-KR" b="1" dirty="0">
                <a:solidFill>
                  <a:schemeClr val="accent6"/>
                </a:solidFill>
              </a:rPr>
              <a:t>C</a:t>
            </a:r>
            <a:r>
              <a:rPr lang="ko-KR" altLang="en-US" b="1" dirty="0">
                <a:solidFill>
                  <a:schemeClr val="accent6"/>
                </a:solidFill>
              </a:rPr>
              <a:t>영상</a:t>
            </a:r>
            <a:r>
              <a:rPr lang="en-US" altLang="ko-KR" b="1" dirty="0">
                <a:solidFill>
                  <a:schemeClr val="accent6"/>
                </a:solidFill>
              </a:rPr>
              <a:t>)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1A0D0E-9EA8-45F8-BBE8-E73DFF8EBAC7}"/>
              </a:ext>
            </a:extLst>
          </p:cNvPr>
          <p:cNvSpPr txBox="1"/>
          <p:nvPr/>
        </p:nvSpPr>
        <p:spPr>
          <a:xfrm>
            <a:off x="9234421" y="4343400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거듭제곱</a:t>
            </a:r>
            <a:r>
              <a:rPr lang="en-US" altLang="ko-KR" dirty="0"/>
              <a:t>-</a:t>
            </a:r>
            <a:r>
              <a:rPr lang="ko-KR" altLang="en-US" dirty="0"/>
              <a:t>법칙 변환 영상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7418" name="Picture 10">
            <a:extLst>
              <a:ext uri="{FF2B5EF4-FFF2-40B4-BE49-F238E27FC236}">
                <a16:creationId xmlns:a16="http://schemas.microsoft.com/office/drawing/2014/main" id="{896A7ACC-440F-43C9-8450-D01ECBAD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727" y="422126"/>
            <a:ext cx="2473751" cy="392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B9A4D52-36C8-4CF4-B20B-65C83556300C}"/>
              </a:ext>
            </a:extLst>
          </p:cNvPr>
          <p:cNvCxnSpPr>
            <a:stCxn id="17416" idx="3"/>
            <a:endCxn id="17418" idx="1"/>
          </p:cNvCxnSpPr>
          <p:nvPr/>
        </p:nvCxnSpPr>
        <p:spPr>
          <a:xfrm flipV="1">
            <a:off x="6810540" y="2382763"/>
            <a:ext cx="2549187" cy="148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C531605-2770-496D-9238-A756AE87477D}"/>
              </a:ext>
            </a:extLst>
          </p:cNvPr>
          <p:cNvSpPr txBox="1"/>
          <p:nvPr/>
        </p:nvSpPr>
        <p:spPr>
          <a:xfrm>
            <a:off x="7374842" y="201343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err="1"/>
              <a:t>밝기값</a:t>
            </a:r>
            <a:r>
              <a:rPr lang="ko-KR" altLang="en-US" dirty="0"/>
              <a:t> 변환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31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23079" y="3119510"/>
            <a:ext cx="101617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밝기 변환과 공간 필터링을 위한</a:t>
            </a:r>
            <a:endParaRPr lang="en-US" altLang="ko-KR" sz="5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퍼지 집합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504" y="1050511"/>
            <a:ext cx="3465953" cy="1862048"/>
            <a:chOff x="8841098" y="1050511"/>
            <a:chExt cx="3465953" cy="1862048"/>
          </a:xfrm>
        </p:grpSpPr>
        <p:sp>
          <p:nvSpPr>
            <p:cNvPr id="10" name="TextBox 9"/>
            <p:cNvSpPr txBox="1"/>
            <p:nvPr/>
          </p:nvSpPr>
          <p:spPr>
            <a:xfrm>
              <a:off x="10496939" y="1050511"/>
              <a:ext cx="181011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15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04</a:t>
              </a:r>
              <a:endParaRPr lang="ko-KR" altLang="en-US" sz="115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841098" y="1981535"/>
              <a:ext cx="152209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3770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1970411" cy="1163374"/>
            <a:chOff x="960681" y="2615402"/>
            <a:chExt cx="1970411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밝기 변환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퍼지 집합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46EA44F-25DD-4AF9-B23B-197DB2656441}"/>
              </a:ext>
            </a:extLst>
          </p:cNvPr>
          <p:cNvGrpSpPr/>
          <p:nvPr/>
        </p:nvGrpSpPr>
        <p:grpSpPr>
          <a:xfrm>
            <a:off x="4929210" y="1310903"/>
            <a:ext cx="4617016" cy="1194189"/>
            <a:chOff x="6796429" y="1608522"/>
            <a:chExt cx="4617016" cy="119418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206E57-706D-4253-A292-E6C43E88476C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예시 규칙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8C91E4-EA0F-460B-95CA-BD9BDB8D0E0C}"/>
                </a:ext>
              </a:extLst>
            </p:cNvPr>
            <p:cNvSpPr txBox="1"/>
            <p:nvPr/>
          </p:nvSpPr>
          <p:spPr>
            <a:xfrm>
              <a:off x="6800066" y="2064047"/>
              <a:ext cx="461337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IF a pixel is dark, THEN make it darker(100%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흑색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).</a:t>
              </a:r>
            </a:p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IF a pixel is gray, THEN make it gray.</a:t>
              </a:r>
            </a:p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IF a pixel is bright, THEN make it brighter(100%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백색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).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FF6BB7-7EFF-4370-887C-69EE689A0DEC}"/>
              </a:ext>
            </a:extLst>
          </p:cNvPr>
          <p:cNvGrpSpPr/>
          <p:nvPr/>
        </p:nvGrpSpPr>
        <p:grpSpPr>
          <a:xfrm>
            <a:off x="4929210" y="257102"/>
            <a:ext cx="5059829" cy="978745"/>
            <a:chOff x="6796429" y="1608522"/>
            <a:chExt cx="5059829" cy="97874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A832B5-8415-4D78-BD39-0A4180985D8F}"/>
                </a:ext>
              </a:extLst>
            </p:cNvPr>
            <p:cNvSpPr txBox="1"/>
            <p:nvPr/>
          </p:nvSpPr>
          <p:spPr>
            <a:xfrm>
              <a:off x="6796429" y="16085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퍼지 집합을 썼을 때 장점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6B6346A-CCF5-4353-AA65-A74CD9D340AC}"/>
                </a:ext>
              </a:extLst>
            </p:cNvPr>
            <p:cNvSpPr txBox="1"/>
            <p:nvPr/>
          </p:nvSpPr>
          <p:spPr>
            <a:xfrm>
              <a:off x="6800066" y="2064047"/>
              <a:ext cx="50561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임계값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연산과 비슷하나 보다 다양한 규칙들로 세분화 하여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기존에 얻을 수 있는 결과보다 구체적인 결과를 얻을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18434" name="Picture 2">
            <a:extLst>
              <a:ext uri="{FF2B5EF4-FFF2-40B4-BE49-F238E27FC236}">
                <a16:creationId xmlns:a16="http://schemas.microsoft.com/office/drawing/2014/main" id="{A810E3FF-1A91-4696-BF55-450BB33A1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5" t="37871" r="12268" b="15979"/>
          <a:stretch/>
        </p:blipFill>
        <p:spPr bwMode="auto">
          <a:xfrm>
            <a:off x="4929210" y="2650349"/>
            <a:ext cx="5259819" cy="235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id="{D9C3DEAA-FB4C-48E2-AB45-386F465507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8" t="41786" r="5714" b="18943"/>
          <a:stretch/>
        </p:blipFill>
        <p:spPr bwMode="auto">
          <a:xfrm>
            <a:off x="4929210" y="5036457"/>
            <a:ext cx="5556869" cy="181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F23A793-9819-4C75-95DE-8C18D18FAF2C}"/>
              </a:ext>
            </a:extLst>
          </p:cNvPr>
          <p:cNvSpPr txBox="1"/>
          <p:nvPr/>
        </p:nvSpPr>
        <p:spPr>
          <a:xfrm>
            <a:off x="6096000" y="1291262"/>
            <a:ext cx="4618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외에 입력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출력 </a:t>
            </a:r>
            <a:r>
              <a:rPr lang="ko-KR" altLang="en-US" b="1" dirty="0" err="1">
                <a:solidFill>
                  <a:schemeClr val="bg2">
                    <a:lumMod val="75000"/>
                  </a:schemeClr>
                </a:solidFill>
              </a:rPr>
              <a:t>멤버쉽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 함수도 정의해야 함</a:t>
            </a:r>
          </a:p>
        </p:txBody>
      </p:sp>
    </p:spTree>
    <p:extLst>
      <p:ext uri="{BB962C8B-B14F-4D97-AF65-F5344CB8AC3E}">
        <p14:creationId xmlns:p14="http://schemas.microsoft.com/office/powerpoint/2010/main" val="268081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24523" y="1050511"/>
            <a:ext cx="184537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50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1150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669901" y="1981535"/>
            <a:ext cx="152209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5007255" y="3252739"/>
            <a:ext cx="5519461" cy="2121639"/>
            <a:chOff x="6217077" y="3843583"/>
            <a:chExt cx="5519461" cy="2121639"/>
          </a:xfrm>
        </p:grpSpPr>
        <p:sp>
          <p:nvSpPr>
            <p:cNvPr id="6" name="TextBox 5"/>
            <p:cNvSpPr txBox="1"/>
            <p:nvPr/>
          </p:nvSpPr>
          <p:spPr>
            <a:xfrm>
              <a:off x="6217077" y="3843583"/>
              <a:ext cx="55194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54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공간 필터링 기초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551808" y="5503557"/>
              <a:ext cx="184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ko-KR" altLang="en-US" sz="2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966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380780" cy="1163374"/>
            <a:chOff x="960681" y="2615402"/>
            <a:chExt cx="2380780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380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공간 필터링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퍼지 집합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46EA44F-25DD-4AF9-B23B-197DB2656441}"/>
              </a:ext>
            </a:extLst>
          </p:cNvPr>
          <p:cNvGrpSpPr/>
          <p:nvPr/>
        </p:nvGrpSpPr>
        <p:grpSpPr>
          <a:xfrm>
            <a:off x="4929210" y="2206276"/>
            <a:ext cx="3695160" cy="1625076"/>
            <a:chOff x="6796429" y="1608522"/>
            <a:chExt cx="3695160" cy="162507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206E57-706D-4253-A292-E6C43E88476C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예시 규칙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F8C91E4-EA0F-460B-95CA-BD9BDB8D0E0C}"/>
                    </a:ext>
                  </a:extLst>
                </p:cNvPr>
                <p:cNvSpPr txBox="1"/>
                <p:nvPr/>
              </p:nvSpPr>
              <p:spPr>
                <a:xfrm>
                  <a:off x="6800066" y="2064047"/>
                  <a:ext cx="3691523" cy="11695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 is 0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6</m:t>
                          </m:r>
                        </m:sub>
                      </m:sSub>
                    </m:oMath>
                  </a14:m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 is zero THEN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 is white</a:t>
                  </a:r>
                </a:p>
                <a:p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6</m:t>
                          </m:r>
                        </m:sub>
                      </m:sSub>
                    </m:oMath>
                  </a14:m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 is 0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8</m:t>
                          </m:r>
                        </m:sub>
                      </m:sSub>
                    </m:oMath>
                  </a14:m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 is zero THEN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 is white</a:t>
                  </a:r>
                </a:p>
                <a:p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8</m:t>
                          </m:r>
                        </m:sub>
                      </m:sSub>
                    </m:oMath>
                  </a14:m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 is 0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 is zero THEN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 is white</a:t>
                  </a:r>
                </a:p>
                <a:p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 is 0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 is zero THEN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 is white</a:t>
                  </a:r>
                </a:p>
                <a:p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ELSE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 is black</a:t>
                  </a: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F8C91E4-EA0F-460B-95CA-BD9BDB8D0E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0066" y="2064047"/>
                  <a:ext cx="3691523" cy="116955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436" name="Picture 4">
            <a:extLst>
              <a:ext uri="{FF2B5EF4-FFF2-40B4-BE49-F238E27FC236}">
                <a16:creationId xmlns:a16="http://schemas.microsoft.com/office/drawing/2014/main" id="{E51B6DDF-7006-4C0F-AE2C-5AAD803313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5" t="33016" r="48539" b="39894"/>
          <a:stretch/>
        </p:blipFill>
        <p:spPr bwMode="auto">
          <a:xfrm>
            <a:off x="4929210" y="289025"/>
            <a:ext cx="3117346" cy="154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id="{C9FB4436-0ED3-4784-AD80-9E8259AA7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4" t="44435" r="7937" b="1799"/>
          <a:stretch/>
        </p:blipFill>
        <p:spPr bwMode="auto">
          <a:xfrm>
            <a:off x="4929210" y="3886767"/>
            <a:ext cx="5724276" cy="275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9D62C9-A7C0-4DB6-BB61-0E4D19874B85}"/>
              </a:ext>
            </a:extLst>
          </p:cNvPr>
          <p:cNvSpPr txBox="1"/>
          <p:nvPr/>
        </p:nvSpPr>
        <p:spPr>
          <a:xfrm>
            <a:off x="6096000" y="2264762"/>
            <a:ext cx="4618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외에 입력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출력 </a:t>
            </a:r>
            <a:r>
              <a:rPr lang="ko-KR" altLang="en-US" b="1" dirty="0" err="1">
                <a:solidFill>
                  <a:schemeClr val="bg2">
                    <a:lumMod val="75000"/>
                  </a:schemeClr>
                </a:solidFill>
              </a:rPr>
              <a:t>멤버쉽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 함수도 정의해야 함</a:t>
            </a:r>
          </a:p>
        </p:txBody>
      </p:sp>
    </p:spTree>
    <p:extLst>
      <p:ext uri="{BB962C8B-B14F-4D97-AF65-F5344CB8AC3E}">
        <p14:creationId xmlns:p14="http://schemas.microsoft.com/office/powerpoint/2010/main" val="361840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8947052" y="1589649"/>
            <a:ext cx="3244948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90476" y="2274838"/>
            <a:ext cx="4996882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50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</a:t>
            </a:r>
          </a:p>
          <a:p>
            <a:pPr algn="r"/>
            <a:r>
              <a:rPr lang="en-US" altLang="ko-KR" sz="1150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YOU</a:t>
            </a:r>
            <a:endParaRPr lang="ko-KR" altLang="en-US" sz="1150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75543"/>
              </p:ext>
            </p:extLst>
          </p:nvPr>
        </p:nvGraphicFramePr>
        <p:xfrm>
          <a:off x="779975" y="5122854"/>
          <a:ext cx="439693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762">
                  <a:extLst>
                    <a:ext uri="{9D8B030D-6E8A-4147-A177-3AD203B41FA5}">
                      <a16:colId xmlns:a16="http://schemas.microsoft.com/office/drawing/2014/main" val="56462378"/>
                    </a:ext>
                  </a:extLst>
                </a:gridCol>
                <a:gridCol w="3768173">
                  <a:extLst>
                    <a:ext uri="{9D8B030D-6E8A-4147-A177-3AD203B41FA5}">
                      <a16:colId xmlns:a16="http://schemas.microsoft.com/office/drawing/2014/main" val="3468396150"/>
                    </a:ext>
                  </a:extLst>
                </a:gridCol>
              </a:tblGrid>
              <a:tr h="299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일시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2022</a:t>
                      </a:r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년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04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월 </a:t>
                      </a:r>
                      <a:r>
                        <a:rPr lang="en-US" altLang="ko-KR" sz="1400" b="0" baseline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08</a:t>
                      </a:r>
                      <a:r>
                        <a:rPr lang="ko-KR" altLang="en-US" sz="1400" b="0" baseline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일</a:t>
                      </a:r>
                      <a:endParaRPr lang="ko-KR" altLang="en-US" sz="1400" b="0" dirty="0">
                        <a:ln>
                          <a:solidFill>
                            <a:srgbClr val="4C4747">
                              <a:alpha val="20000"/>
                            </a:srgbClr>
                          </a:solidFill>
                        </a:ln>
                        <a:solidFill>
                          <a:srgbClr val="4C4747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225652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0" y="5258971"/>
            <a:ext cx="583809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1041009" y="970671"/>
            <a:ext cx="3212513" cy="3341753"/>
            <a:chOff x="1041009" y="970671"/>
            <a:chExt cx="3212513" cy="3341753"/>
          </a:xfrm>
        </p:grpSpPr>
        <p:sp>
          <p:nvSpPr>
            <p:cNvPr id="13" name="타원 12"/>
            <p:cNvSpPr/>
            <p:nvPr/>
          </p:nvSpPr>
          <p:spPr>
            <a:xfrm>
              <a:off x="1041009" y="970671"/>
              <a:ext cx="1448973" cy="1448973"/>
            </a:xfrm>
            <a:prstGeom prst="ellipse">
              <a:avLst/>
            </a:prstGeom>
            <a:solidFill>
              <a:srgbClr val="C8E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323533" y="1382435"/>
              <a:ext cx="2929989" cy="2929989"/>
            </a:xfrm>
            <a:prstGeom prst="ellipse">
              <a:avLst/>
            </a:prstGeom>
            <a:solidFill>
              <a:srgbClr val="FE9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22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380780" cy="1163374"/>
            <a:chOff x="960681" y="2615402"/>
            <a:chExt cx="2380780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380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공간 필터링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기본 정의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929210" y="3049256"/>
            <a:ext cx="4974870" cy="978745"/>
            <a:chOff x="6796429" y="1608522"/>
            <a:chExt cx="4974870" cy="978745"/>
          </a:xfrm>
        </p:grpSpPr>
        <p:sp>
          <p:nvSpPr>
            <p:cNvPr id="8" name="TextBox 7"/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공간 필터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00066" y="2064047"/>
              <a:ext cx="49712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선형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비선형 필터링에 사용 가능하다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 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예를 들어 낮은 주파수를 통과시키는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저역통과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필터가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46EA44F-25DD-4AF9-B23B-197DB2656441}"/>
              </a:ext>
            </a:extLst>
          </p:cNvPr>
          <p:cNvGrpSpPr/>
          <p:nvPr/>
        </p:nvGrpSpPr>
        <p:grpSpPr>
          <a:xfrm>
            <a:off x="4929210" y="1776253"/>
            <a:ext cx="4872277" cy="978745"/>
            <a:chOff x="6796429" y="1608522"/>
            <a:chExt cx="4872277" cy="97874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206E57-706D-4253-A292-E6C43E88476C}"/>
                </a:ext>
              </a:extLst>
            </p:cNvPr>
            <p:cNvSpPr txBox="1"/>
            <p:nvPr/>
          </p:nvSpPr>
          <p:spPr>
            <a:xfrm>
              <a:off x="6796429" y="1608522"/>
              <a:ext cx="21384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필터링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(Filtering)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8C91E4-EA0F-460B-95CA-BD9BDB8D0E0C}"/>
                </a:ext>
              </a:extLst>
            </p:cNvPr>
            <p:cNvSpPr txBox="1"/>
            <p:nvPr/>
          </p:nvSpPr>
          <p:spPr>
            <a:xfrm>
              <a:off x="6800066" y="2064047"/>
              <a:ext cx="48686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필터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(Filter)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라는 용어는 주파수 도메인 처리에서 가져왔고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필터링은 특정 주파수 성분들을 통과시키거나 거부하는 것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635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380780" cy="1163374"/>
            <a:chOff x="960681" y="2615402"/>
            <a:chExt cx="2380780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380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공간 필터링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메커니즘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929210" y="2905779"/>
            <a:ext cx="4795333" cy="978745"/>
            <a:chOff x="6796429" y="1608522"/>
            <a:chExt cx="4795333" cy="978745"/>
          </a:xfrm>
        </p:grpSpPr>
        <p:sp>
          <p:nvSpPr>
            <p:cNvPr id="8" name="TextBox 7"/>
            <p:cNvSpPr txBox="1"/>
            <p:nvPr/>
          </p:nvSpPr>
          <p:spPr>
            <a:xfrm>
              <a:off x="6796429" y="160852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필터링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00066" y="2064047"/>
              <a:ext cx="47916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이웃의 중심 좌표와 같은 좌표를 가지며 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필터링 연산의 결과를 값으로 하는 새로운 화소를 만든다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46EA44F-25DD-4AF9-B23B-197DB2656441}"/>
              </a:ext>
            </a:extLst>
          </p:cNvPr>
          <p:cNvGrpSpPr/>
          <p:nvPr/>
        </p:nvGrpSpPr>
        <p:grpSpPr>
          <a:xfrm>
            <a:off x="4929210" y="1848219"/>
            <a:ext cx="7129306" cy="763302"/>
            <a:chOff x="6796429" y="1608522"/>
            <a:chExt cx="7129306" cy="7633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206E57-706D-4253-A292-E6C43E88476C}"/>
                </a:ext>
              </a:extLst>
            </p:cNvPr>
            <p:cNvSpPr txBox="1"/>
            <p:nvPr/>
          </p:nvSpPr>
          <p:spPr>
            <a:xfrm>
              <a:off x="6796429" y="160852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필터링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8C91E4-EA0F-460B-95CA-BD9BDB8D0E0C}"/>
                </a:ext>
              </a:extLst>
            </p:cNvPr>
            <p:cNvSpPr txBox="1"/>
            <p:nvPr/>
          </p:nvSpPr>
          <p:spPr>
            <a:xfrm>
              <a:off x="6800066" y="2064047"/>
              <a:ext cx="7125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필터의 기준이 입력 영상의 각 화소를 거쳐 감에 따라 처리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필터링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된 영상이 생성된다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945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557110" cy="1163374"/>
            <a:chOff x="960681" y="2615402"/>
            <a:chExt cx="2557110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380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공간 필터링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557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선형 공간 필터링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46EA44F-25DD-4AF9-B23B-197DB2656441}"/>
              </a:ext>
            </a:extLst>
          </p:cNvPr>
          <p:cNvGrpSpPr/>
          <p:nvPr/>
        </p:nvGrpSpPr>
        <p:grpSpPr>
          <a:xfrm>
            <a:off x="4929210" y="730608"/>
            <a:ext cx="2709827" cy="763302"/>
            <a:chOff x="6796429" y="1608522"/>
            <a:chExt cx="2709827" cy="7633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206E57-706D-4253-A292-E6C43E88476C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8C91E4-EA0F-460B-95CA-BD9BDB8D0E0C}"/>
                </a:ext>
              </a:extLst>
            </p:cNvPr>
            <p:cNvSpPr txBox="1"/>
            <p:nvPr/>
          </p:nvSpPr>
          <p:spPr>
            <a:xfrm>
              <a:off x="6800066" y="2064047"/>
              <a:ext cx="2706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수행되는 연산이 선형적인 필터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3EE51F-CBF2-4885-88D6-95E41D8C69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3" b="17295"/>
          <a:stretch/>
        </p:blipFill>
        <p:spPr bwMode="auto">
          <a:xfrm>
            <a:off x="4929210" y="1549325"/>
            <a:ext cx="4911420" cy="412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4B724C-3C42-4B81-A6B8-CCBA8E27E9B3}"/>
              </a:ext>
            </a:extLst>
          </p:cNvPr>
          <p:cNvSpPr txBox="1"/>
          <p:nvPr/>
        </p:nvSpPr>
        <p:spPr>
          <a:xfrm>
            <a:off x="4929210" y="5818632"/>
            <a:ext cx="6923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임의의 점 </a:t>
            </a:r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(x, y)</a:t>
            </a:r>
            <a:r>
              <a:rPr lang="ko-KR" altLang="en-US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 결과인 </a:t>
            </a:r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g(x, y)</a:t>
            </a:r>
            <a:r>
              <a:rPr lang="ko-KR" altLang="en-US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는 필터 계수들과 그 아래 화소들의 곱의 합</a:t>
            </a:r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(S-o-P)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BC5141F-C9C8-405B-A6E0-DDE175C44876}"/>
              </a:ext>
            </a:extLst>
          </p:cNvPr>
          <p:cNvCxnSpPr/>
          <p:nvPr/>
        </p:nvCxnSpPr>
        <p:spPr>
          <a:xfrm>
            <a:off x="7292340" y="2941320"/>
            <a:ext cx="4724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A8BE998-033B-4A97-950D-0FFF2823B42B}"/>
              </a:ext>
            </a:extLst>
          </p:cNvPr>
          <p:cNvSpPr txBox="1"/>
          <p:nvPr/>
        </p:nvSpPr>
        <p:spPr>
          <a:xfrm>
            <a:off x="4929210" y="6273174"/>
            <a:ext cx="7280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영상의 가장자리 </a:t>
            </a:r>
            <a:r>
              <a:rPr lang="ko-KR" altLang="en-US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화소가 필터의 중심과 겹치지 않는 문제점 해소를 위해 </a:t>
            </a:r>
            <a:r>
              <a:rPr lang="en-US" altLang="ko-KR" sz="14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0-padding</a:t>
            </a:r>
            <a:r>
              <a:rPr lang="ko-KR" altLang="en-US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사용</a:t>
            </a:r>
            <a:endParaRPr lang="en-US" altLang="ko-KR" sz="14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AF0E60-8A47-49BA-8816-51D12A45326D}"/>
              </a:ext>
            </a:extLst>
          </p:cNvPr>
          <p:cNvSpPr txBox="1"/>
          <p:nvPr/>
        </p:nvSpPr>
        <p:spPr>
          <a:xfrm>
            <a:off x="10699138" y="5620540"/>
            <a:ext cx="1355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Sum-of-Products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07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130985" cy="1163374"/>
            <a:chOff x="960681" y="2615402"/>
            <a:chExt cx="3130985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380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공간 필터링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31309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코릴레이션</a:t>
              </a:r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컨볼루션</a:t>
              </a:r>
              <a:endParaRPr lang="ko-KR" altLang="en-US" sz="24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46EA44F-25DD-4AF9-B23B-197DB2656441}"/>
              </a:ext>
            </a:extLst>
          </p:cNvPr>
          <p:cNvGrpSpPr/>
          <p:nvPr/>
        </p:nvGrpSpPr>
        <p:grpSpPr>
          <a:xfrm>
            <a:off x="4929210" y="730608"/>
            <a:ext cx="5450962" cy="763302"/>
            <a:chOff x="6796429" y="1608522"/>
            <a:chExt cx="5450962" cy="7633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206E57-706D-4253-A292-E6C43E88476C}"/>
                </a:ext>
              </a:extLst>
            </p:cNvPr>
            <p:cNvSpPr txBox="1"/>
            <p:nvPr/>
          </p:nvSpPr>
          <p:spPr>
            <a:xfrm>
              <a:off x="6796429" y="1608522"/>
              <a:ext cx="30062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코릴레이션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FF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Correlation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8C91E4-EA0F-460B-95CA-BD9BDB8D0E0C}"/>
                </a:ext>
              </a:extLst>
            </p:cNvPr>
            <p:cNvSpPr txBox="1"/>
            <p:nvPr/>
          </p:nvSpPr>
          <p:spPr>
            <a:xfrm>
              <a:off x="6800066" y="2064047"/>
              <a:ext cx="54473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필터를 영상 위로 이동시키면서 각 위치에서의 곱의 합을 구한다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FF6BB7-7EFF-4370-887C-69EE689A0DEC}"/>
              </a:ext>
            </a:extLst>
          </p:cNvPr>
          <p:cNvGrpSpPr/>
          <p:nvPr/>
        </p:nvGrpSpPr>
        <p:grpSpPr>
          <a:xfrm>
            <a:off x="4929210" y="1891814"/>
            <a:ext cx="5438138" cy="763302"/>
            <a:chOff x="6796429" y="1608522"/>
            <a:chExt cx="5438138" cy="76330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A832B5-8415-4D78-BD39-0A4180985D8F}"/>
                </a:ext>
              </a:extLst>
            </p:cNvPr>
            <p:cNvSpPr txBox="1"/>
            <p:nvPr/>
          </p:nvSpPr>
          <p:spPr>
            <a:xfrm>
              <a:off x="6796429" y="1608522"/>
              <a:ext cx="28733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컨볼루션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chemeClr val="accent5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Convolution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6B6346A-CCF5-4353-AA65-A74CD9D340AC}"/>
                </a:ext>
              </a:extLst>
            </p:cNvPr>
            <p:cNvSpPr txBox="1"/>
            <p:nvPr/>
          </p:nvSpPr>
          <p:spPr>
            <a:xfrm>
              <a:off x="6800066" y="2064047"/>
              <a:ext cx="54345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필터가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180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도 회전한 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이동하면서 각 위치의 곱의 합을 구한다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A6E97580-AB14-4B85-823D-80748EC4E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495" y="3508398"/>
            <a:ext cx="2380780" cy="18924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D6835C-1E10-4B64-8793-926BC862A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795" y="3574752"/>
            <a:ext cx="2380779" cy="17597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B599C39-C800-45D8-B13E-C5CF77A3B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495" y="3310999"/>
            <a:ext cx="2677711" cy="2287212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DF234A7-54AC-4BDC-BA94-8992CFE5F180}"/>
              </a:ext>
            </a:extLst>
          </p:cNvPr>
          <p:cNvCxnSpPr>
            <a:stCxn id="10" idx="1"/>
            <a:endCxn id="12" idx="3"/>
          </p:cNvCxnSpPr>
          <p:nvPr/>
        </p:nvCxnSpPr>
        <p:spPr>
          <a:xfrm flipH="1">
            <a:off x="7853206" y="4454605"/>
            <a:ext cx="26858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9F57EDD-CF67-4ADE-8B60-D390EDE1F4BA}"/>
              </a:ext>
            </a:extLst>
          </p:cNvPr>
          <p:cNvSpPr txBox="1"/>
          <p:nvPr/>
        </p:nvSpPr>
        <p:spPr>
          <a:xfrm>
            <a:off x="7749613" y="5334458"/>
            <a:ext cx="3346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필터 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FF0000"/>
                </a:solidFill>
              </a:rPr>
              <a:t>3 * 3</a:t>
            </a:r>
          </a:p>
          <a:p>
            <a:r>
              <a:rPr lang="ko-KR" altLang="en-US" sz="1200" dirty="0"/>
              <a:t>→</a:t>
            </a:r>
            <a:r>
              <a:rPr lang="en-US" altLang="ko-KR" sz="1200" dirty="0"/>
              <a:t> </a:t>
            </a:r>
            <a:r>
              <a:rPr lang="ko-KR" altLang="en-US" sz="1200" dirty="0"/>
              <a:t>상하좌우 </a:t>
            </a:r>
            <a:r>
              <a:rPr lang="en-US" altLang="ko-KR" sz="1200" dirty="0">
                <a:solidFill>
                  <a:srgbClr val="FF0000"/>
                </a:solidFill>
              </a:rPr>
              <a:t>2(</a:t>
            </a:r>
            <a:r>
              <a:rPr lang="ko-KR" altLang="en-US" sz="1200" dirty="0">
                <a:solidFill>
                  <a:srgbClr val="FF0000"/>
                </a:solidFill>
              </a:rPr>
              <a:t>필터 사이즈 </a:t>
            </a:r>
            <a:r>
              <a:rPr lang="en-US" altLang="ko-KR" sz="1200" dirty="0">
                <a:solidFill>
                  <a:srgbClr val="FF0000"/>
                </a:solidFill>
              </a:rPr>
              <a:t>-1)</a:t>
            </a:r>
            <a:r>
              <a:rPr lang="ko-KR" altLang="en-US" sz="1200" dirty="0">
                <a:solidFill>
                  <a:srgbClr val="FF0000"/>
                </a:solidFill>
              </a:rPr>
              <a:t>만큼 </a:t>
            </a:r>
            <a:r>
              <a:rPr lang="en-US" altLang="ko-KR" sz="1200" dirty="0">
                <a:solidFill>
                  <a:srgbClr val="FF0000"/>
                </a:solidFill>
              </a:rPr>
              <a:t>0-padding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585F495-AF87-48E4-8F42-622E8150C1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5494" y="3310229"/>
            <a:ext cx="3167971" cy="248563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759DAC0-535F-4FB9-BB5B-4DF8E078D4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1795" y="3310229"/>
            <a:ext cx="2849390" cy="2485638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E1D51303-030F-4D46-9283-D6C84B02B064}"/>
              </a:ext>
            </a:extLst>
          </p:cNvPr>
          <p:cNvSpPr/>
          <p:nvPr/>
        </p:nvSpPr>
        <p:spPr>
          <a:xfrm>
            <a:off x="6343650" y="4295775"/>
            <a:ext cx="638175" cy="742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0BF9AD6-80A7-4154-AEF1-784AA4CA0FE7}"/>
              </a:ext>
            </a:extLst>
          </p:cNvPr>
          <p:cNvSpPr/>
          <p:nvPr/>
        </p:nvSpPr>
        <p:spPr>
          <a:xfrm>
            <a:off x="9256898" y="4295775"/>
            <a:ext cx="638175" cy="742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50CA55-CE34-4E3A-9848-72B02BFCDCE0}"/>
              </a:ext>
            </a:extLst>
          </p:cNvPr>
          <p:cNvSpPr txBox="1"/>
          <p:nvPr/>
        </p:nvSpPr>
        <p:spPr>
          <a:xfrm>
            <a:off x="5671701" y="5993522"/>
            <a:ext cx="4900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accent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Convolution</a:t>
            </a:r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결과는 </a:t>
            </a:r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Correlation</a:t>
            </a:r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결과를 </a:t>
            </a:r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180</a:t>
            </a:r>
            <a:r>
              <a:rPr lang="ko-KR" altLang="en-US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도 회전시킨 것</a:t>
            </a:r>
            <a:endParaRPr lang="en-US" altLang="ko-KR" sz="14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859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3" grpId="0" animBg="1"/>
      <p:bldP spid="35" grpId="0" animBg="1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589444" cy="1163374"/>
            <a:chOff x="960681" y="2615402"/>
            <a:chExt cx="3589444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380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공간 필터링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3589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선형 필터링의 벡터 표현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206E57-706D-4253-A292-E6C43E88476C}"/>
              </a:ext>
            </a:extLst>
          </p:cNvPr>
          <p:cNvSpPr txBox="1"/>
          <p:nvPr/>
        </p:nvSpPr>
        <p:spPr>
          <a:xfrm>
            <a:off x="4929210" y="1920779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선형 필터링 표현식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5534C7-D8B4-41A1-97E4-E21A6DDC5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431" y="2320888"/>
            <a:ext cx="3970349" cy="17576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07EBBB3-2645-4E5B-A50E-5B22B7D3C970}"/>
              </a:ext>
            </a:extLst>
          </p:cNvPr>
          <p:cNvSpPr txBox="1"/>
          <p:nvPr/>
        </p:nvSpPr>
        <p:spPr>
          <a:xfrm>
            <a:off x="4929210" y="3945169"/>
            <a:ext cx="3631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Correlation</a:t>
            </a:r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사용시</a:t>
            </a:r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위 식 그대로 사용한다</a:t>
            </a:r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D0FA31-2F17-410C-B926-6968DB25A7F7}"/>
              </a:ext>
            </a:extLst>
          </p:cNvPr>
          <p:cNvSpPr txBox="1"/>
          <p:nvPr/>
        </p:nvSpPr>
        <p:spPr>
          <a:xfrm>
            <a:off x="4929210" y="4252946"/>
            <a:ext cx="4889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accent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Convolution</a:t>
            </a:r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사용시</a:t>
            </a:r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필터 </a:t>
            </a:r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</a:t>
            </a:r>
            <a:r>
              <a:rPr lang="ko-KR" altLang="en-US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</a:t>
            </a:r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180</a:t>
            </a:r>
            <a:r>
              <a:rPr lang="ko-KR" altLang="en-US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도 회전시켜서 사용한다</a:t>
            </a:r>
            <a:r>
              <a: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028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557110" cy="1163374"/>
            <a:chOff x="960681" y="2615402"/>
            <a:chExt cx="2557110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380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공간 필터링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557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공간 필터 마스크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46EA44F-25DD-4AF9-B23B-197DB2656441}"/>
              </a:ext>
            </a:extLst>
          </p:cNvPr>
          <p:cNvGrpSpPr/>
          <p:nvPr/>
        </p:nvGrpSpPr>
        <p:grpSpPr>
          <a:xfrm>
            <a:off x="4929210" y="1886180"/>
            <a:ext cx="5702633" cy="763302"/>
            <a:chOff x="6796429" y="1608522"/>
            <a:chExt cx="5702633" cy="7633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206E57-706D-4253-A292-E6C43E88476C}"/>
                </a:ext>
              </a:extLst>
            </p:cNvPr>
            <p:cNvSpPr txBox="1"/>
            <p:nvPr/>
          </p:nvSpPr>
          <p:spPr>
            <a:xfrm>
              <a:off x="6796429" y="1608522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선형 공간 필터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8C91E4-EA0F-460B-95CA-BD9BDB8D0E0C}"/>
                </a:ext>
              </a:extLst>
            </p:cNvPr>
            <p:cNvSpPr txBox="1"/>
            <p:nvPr/>
          </p:nvSpPr>
          <p:spPr>
            <a:xfrm>
              <a:off x="6800066" y="2064047"/>
              <a:ext cx="5698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m*n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선형 공간 필터를 만들려면 </a:t>
              </a:r>
              <a:r>
                <a:rPr lang="en-US" altLang="ko-KR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mn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개의 마스크 계수를 정해야 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FF6BB7-7EFF-4370-887C-69EE689A0DEC}"/>
              </a:ext>
            </a:extLst>
          </p:cNvPr>
          <p:cNvGrpSpPr/>
          <p:nvPr/>
        </p:nvGrpSpPr>
        <p:grpSpPr>
          <a:xfrm>
            <a:off x="4929210" y="3047386"/>
            <a:ext cx="6824735" cy="763302"/>
            <a:chOff x="6796429" y="1608522"/>
            <a:chExt cx="6824735" cy="76330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A832B5-8415-4D78-BD39-0A4180985D8F}"/>
                </a:ext>
              </a:extLst>
            </p:cNvPr>
            <p:cNvSpPr txBox="1"/>
            <p:nvPr/>
          </p:nvSpPr>
          <p:spPr>
            <a:xfrm>
              <a:off x="6796429" y="1608522"/>
              <a:ext cx="2159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비선형 공간 필터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6B6346A-CCF5-4353-AA65-A74CD9D340AC}"/>
                </a:ext>
              </a:extLst>
            </p:cNvPr>
            <p:cNvSpPr txBox="1"/>
            <p:nvPr/>
          </p:nvSpPr>
          <p:spPr>
            <a:xfrm>
              <a:off x="6800066" y="2064047"/>
              <a:ext cx="6821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이웃의 크기와 이웃에 포함되는 영상 화소들에 수행되는 연산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을 규정해야 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379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1495</Words>
  <Application>Microsoft Office PowerPoint</Application>
  <PresentationFormat>와이드스크린</PresentationFormat>
  <Paragraphs>260</Paragraphs>
  <Slides>31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KoPub돋움체 Bold</vt:lpstr>
      <vt:lpstr>KoPub돋움체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윤진호</dc:creator>
  <cp:lastModifiedBy>송대석</cp:lastModifiedBy>
  <cp:revision>268</cp:revision>
  <dcterms:created xsi:type="dcterms:W3CDTF">2020-08-18T14:02:52Z</dcterms:created>
  <dcterms:modified xsi:type="dcterms:W3CDTF">2022-04-08T04:38:08Z</dcterms:modified>
</cp:coreProperties>
</file>