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59" r:id="rId4"/>
    <p:sldId id="276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67" r:id="rId14"/>
    <p:sldId id="277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65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9D52921-85D0-E811-9438-C521B2D10A4D}" name="송대석" initials="송" userId="송대석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DDA"/>
    <a:srgbClr val="9999FF"/>
    <a:srgbClr val="2DCE82"/>
    <a:srgbClr val="B2B2AF"/>
    <a:srgbClr val="4C4747"/>
    <a:srgbClr val="FEC9B8"/>
    <a:srgbClr val="FD6231"/>
    <a:srgbClr val="C8E4E5"/>
    <a:srgbClr val="FE9E7E"/>
    <a:srgbClr val="C4C8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06" autoAdjust="0"/>
    <p:restoredTop sz="82751" autoAdjust="0"/>
  </p:normalViewPr>
  <p:slideViewPr>
    <p:cSldViewPr snapToGrid="0" showGuides="1">
      <p:cViewPr varScale="1">
        <p:scale>
          <a:sx n="66" d="100"/>
          <a:sy n="66" d="100"/>
        </p:scale>
        <p:origin x="84" y="66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95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024E6-3E09-42DC-BB27-160646E21583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4BEED5-0A80-44E1-B68B-6AFB653D30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273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0760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980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9719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5089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271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2080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6503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2097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3769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2929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845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093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184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316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921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018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590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722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688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916F-3367-49A6-AF9E-D718BD8BA8FC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284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916F-3367-49A6-AF9E-D718BD8BA8FC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477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916F-3367-49A6-AF9E-D718BD8BA8FC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491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916F-3367-49A6-AF9E-D718BD8BA8FC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949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916F-3367-49A6-AF9E-D718BD8BA8FC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277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916F-3367-49A6-AF9E-D718BD8BA8FC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749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916F-3367-49A6-AF9E-D718BD8BA8FC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35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916F-3367-49A6-AF9E-D718BD8BA8FC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295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916F-3367-49A6-AF9E-D718BD8BA8FC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921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916F-3367-49A6-AF9E-D718BD8BA8FC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680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916F-3367-49A6-AF9E-D718BD8BA8FC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280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1916F-3367-49A6-AF9E-D718BD8BA8FC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170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>
            <a:off x="8947052" y="1589649"/>
            <a:ext cx="3244948" cy="0"/>
          </a:xfrm>
          <a:prstGeom prst="line">
            <a:avLst/>
          </a:prstGeom>
          <a:ln w="28575">
            <a:solidFill>
              <a:srgbClr val="4C47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66498" y="2274838"/>
            <a:ext cx="712086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7200" dirty="0">
                <a:ln>
                  <a:solidFill>
                    <a:srgbClr val="FE9E7E">
                      <a:alpha val="20000"/>
                    </a:srgbClr>
                  </a:solidFill>
                </a:ln>
                <a:solidFill>
                  <a:srgbClr val="FE9E7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디지털 영상처리</a:t>
            </a:r>
            <a:endParaRPr lang="en-US" altLang="ko-KR" sz="7200" dirty="0">
              <a:ln>
                <a:solidFill>
                  <a:srgbClr val="FE9E7E">
                    <a:alpha val="20000"/>
                  </a:srgbClr>
                </a:solidFill>
              </a:ln>
              <a:solidFill>
                <a:srgbClr val="FE9E7E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r"/>
            <a:r>
              <a:rPr lang="en-US" altLang="ko-KR" sz="7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14</a:t>
            </a:r>
            <a:r>
              <a:rPr lang="ko-KR" altLang="en-US" sz="7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주차</a:t>
            </a:r>
            <a:r>
              <a:rPr lang="en-US" altLang="ko-KR" sz="7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(9.5~9.6)</a:t>
            </a:r>
            <a:endParaRPr lang="ko-KR" altLang="en-US" sz="7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482413"/>
              </p:ext>
            </p:extLst>
          </p:nvPr>
        </p:nvGraphicFramePr>
        <p:xfrm>
          <a:off x="779975" y="5122854"/>
          <a:ext cx="439693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762">
                  <a:extLst>
                    <a:ext uri="{9D8B030D-6E8A-4147-A177-3AD203B41FA5}">
                      <a16:colId xmlns:a16="http://schemas.microsoft.com/office/drawing/2014/main" val="56462378"/>
                    </a:ext>
                  </a:extLst>
                </a:gridCol>
                <a:gridCol w="3768173">
                  <a:extLst>
                    <a:ext uri="{9D8B030D-6E8A-4147-A177-3AD203B41FA5}">
                      <a16:colId xmlns:a16="http://schemas.microsoft.com/office/drawing/2014/main" val="3468396150"/>
                    </a:ext>
                  </a:extLst>
                </a:gridCol>
              </a:tblGrid>
              <a:tr h="2993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일시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2022</a:t>
                      </a:r>
                      <a:r>
                        <a:rPr lang="ko-KR" altLang="en-US" sz="1400" b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년</a:t>
                      </a:r>
                      <a:r>
                        <a:rPr lang="ko-KR" altLang="en-US" sz="1400" b="0" baseline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 </a:t>
                      </a:r>
                      <a:r>
                        <a:rPr lang="en-US" altLang="ko-KR" sz="1400" b="0" baseline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06</a:t>
                      </a:r>
                      <a:r>
                        <a:rPr lang="ko-KR" altLang="en-US" sz="1400" b="0" baseline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월 </a:t>
                      </a:r>
                      <a:r>
                        <a:rPr lang="en-US" altLang="ko-KR" sz="1400" b="0" baseline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17</a:t>
                      </a:r>
                      <a:r>
                        <a:rPr lang="ko-KR" altLang="en-US" sz="1400" b="0" baseline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일</a:t>
                      </a:r>
                      <a:endParaRPr lang="ko-KR" altLang="en-US" sz="1400" b="0" dirty="0">
                        <a:ln>
                          <a:solidFill>
                            <a:srgbClr val="4C4747">
                              <a:alpha val="20000"/>
                            </a:srgbClr>
                          </a:solidFill>
                        </a:ln>
                        <a:solidFill>
                          <a:srgbClr val="4C4747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8225652"/>
                  </a:ext>
                </a:extLst>
              </a:tr>
            </a:tbl>
          </a:graphicData>
        </a:graphic>
      </p:graphicFrame>
      <p:grpSp>
        <p:nvGrpSpPr>
          <p:cNvPr id="20" name="그룹 19"/>
          <p:cNvGrpSpPr/>
          <p:nvPr/>
        </p:nvGrpSpPr>
        <p:grpSpPr>
          <a:xfrm>
            <a:off x="1041009" y="970671"/>
            <a:ext cx="3212513" cy="3341753"/>
            <a:chOff x="1041009" y="970671"/>
            <a:chExt cx="3212513" cy="3341753"/>
          </a:xfrm>
        </p:grpSpPr>
        <p:sp>
          <p:nvSpPr>
            <p:cNvPr id="18" name="타원 17"/>
            <p:cNvSpPr/>
            <p:nvPr/>
          </p:nvSpPr>
          <p:spPr>
            <a:xfrm>
              <a:off x="1041009" y="970671"/>
              <a:ext cx="1448973" cy="1448973"/>
            </a:xfrm>
            <a:prstGeom prst="ellipse">
              <a:avLst/>
            </a:prstGeom>
            <a:solidFill>
              <a:srgbClr val="C8E4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1323533" y="1382435"/>
              <a:ext cx="2929989" cy="2929989"/>
            </a:xfrm>
            <a:prstGeom prst="ellipse">
              <a:avLst/>
            </a:prstGeom>
            <a:solidFill>
              <a:srgbClr val="FE9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2" name="직선 연결선 21"/>
          <p:cNvCxnSpPr/>
          <p:nvPr/>
        </p:nvCxnSpPr>
        <p:spPr>
          <a:xfrm>
            <a:off x="0" y="5258971"/>
            <a:ext cx="583809" cy="0"/>
          </a:xfrm>
          <a:prstGeom prst="line">
            <a:avLst/>
          </a:prstGeom>
          <a:ln w="28575">
            <a:solidFill>
              <a:srgbClr val="4C47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517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3611886" cy="1163374"/>
            <a:chOff x="960681" y="2615402"/>
            <a:chExt cx="3611886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361188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형태학적 알고리즘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골격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02198857-4B6F-63EB-2D5B-4E69FBEBCED0}"/>
              </a:ext>
            </a:extLst>
          </p:cNvPr>
          <p:cNvGrpSpPr/>
          <p:nvPr/>
        </p:nvGrpSpPr>
        <p:grpSpPr>
          <a:xfrm>
            <a:off x="4700022" y="2517968"/>
            <a:ext cx="7162969" cy="978745"/>
            <a:chOff x="6796429" y="1608522"/>
            <a:chExt cx="7162969" cy="97874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4BDA18-5683-0B6B-A64F-55055CB6C8B1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개념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DB69756-0959-C763-2CB9-BC5A71505B5E}"/>
                </a:ext>
              </a:extLst>
            </p:cNvPr>
            <p:cNvSpPr txBox="1"/>
            <p:nvPr/>
          </p:nvSpPr>
          <p:spPr>
            <a:xfrm>
              <a:off x="6800066" y="2064047"/>
              <a:ext cx="71593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집합에 구조 요소에 대한 공집합 직전까지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k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회의 연속 침식을 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이 단계를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K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라 하고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이후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k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회의 연속 팽창을 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마지막으로 합집합을 통한 복구를 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1F381ACF-A2D6-E825-C5C7-FDC162AF6A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18" t="2974" b="612"/>
          <a:stretch/>
        </p:blipFill>
        <p:spPr>
          <a:xfrm>
            <a:off x="4700022" y="0"/>
            <a:ext cx="6484945" cy="68580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11A3F1D-394E-FA56-6115-4C7F00A8329D}"/>
              </a:ext>
            </a:extLst>
          </p:cNvPr>
          <p:cNvSpPr txBox="1"/>
          <p:nvPr/>
        </p:nvSpPr>
        <p:spPr>
          <a:xfrm>
            <a:off x="8203879" y="42281"/>
            <a:ext cx="31085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/>
              <a:t>집합 내에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위치할 수 있는</a:t>
            </a:r>
            <a:endParaRPr lang="en-US" altLang="ko-KR" sz="2000" b="1" dirty="0"/>
          </a:p>
          <a:p>
            <a:pPr algn="ctr"/>
            <a:r>
              <a:rPr lang="ko-KR" altLang="en-US" sz="2000" b="1" dirty="0"/>
              <a:t>최대 반지름 원의 위치로</a:t>
            </a:r>
            <a:endParaRPr lang="en-US" altLang="ko-KR" sz="2000" b="1" dirty="0"/>
          </a:p>
          <a:p>
            <a:pPr algn="ctr"/>
            <a:r>
              <a:rPr lang="ko-KR" altLang="en-US" sz="2000" b="1" dirty="0"/>
              <a:t>골격 추출</a:t>
            </a:r>
            <a:endParaRPr lang="en-US" altLang="ko-KR" sz="20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004266-E37C-D857-A012-B93031262318}"/>
              </a:ext>
            </a:extLst>
          </p:cNvPr>
          <p:cNvSpPr txBox="1"/>
          <p:nvPr/>
        </p:nvSpPr>
        <p:spPr>
          <a:xfrm>
            <a:off x="4577469" y="3552128"/>
            <a:ext cx="33650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/>
              <a:t>추출된 골격과 집합간</a:t>
            </a:r>
            <a:endParaRPr lang="en-US" altLang="ko-KR" sz="2000" b="1" dirty="0"/>
          </a:p>
          <a:p>
            <a:pPr algn="ctr"/>
            <a:r>
              <a:rPr lang="ko-KR" altLang="en-US" sz="2000" b="1" dirty="0"/>
              <a:t>원의 위치로 추가 골격 추출</a:t>
            </a:r>
            <a:endParaRPr lang="en-US" altLang="ko-KR" sz="2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78F99E-EF89-7514-D29A-08FCF0FC2A03}"/>
              </a:ext>
            </a:extLst>
          </p:cNvPr>
          <p:cNvSpPr txBox="1"/>
          <p:nvPr/>
        </p:nvSpPr>
        <p:spPr>
          <a:xfrm>
            <a:off x="9191289" y="3781286"/>
            <a:ext cx="1300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/>
              <a:t>최종 결과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1555585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3611886" cy="1163374"/>
            <a:chOff x="960681" y="2615402"/>
            <a:chExt cx="3611886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361188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형태학적 알고리즘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가지치기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02198857-4B6F-63EB-2D5B-4E69FBEBCED0}"/>
              </a:ext>
            </a:extLst>
          </p:cNvPr>
          <p:cNvGrpSpPr/>
          <p:nvPr/>
        </p:nvGrpSpPr>
        <p:grpSpPr>
          <a:xfrm>
            <a:off x="4700022" y="827390"/>
            <a:ext cx="6935343" cy="763302"/>
            <a:chOff x="6796429" y="1608522"/>
            <a:chExt cx="6935343" cy="76330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4BDA18-5683-0B6B-A64F-55055CB6C8B1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개념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DB69756-0959-C763-2CB9-BC5A71505B5E}"/>
                </a:ext>
              </a:extLst>
            </p:cNvPr>
            <p:cNvSpPr txBox="1"/>
            <p:nvPr/>
          </p:nvSpPr>
          <p:spPr>
            <a:xfrm>
              <a:off x="6800066" y="2064047"/>
              <a:ext cx="69317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세선화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및 골격화 알고리즘의 보완 방법으로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후처리로써 기생적 성분들을 제거한다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C58E6191-8C31-A20C-E42B-0451D2C290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2"/>
          <a:stretch/>
        </p:blipFill>
        <p:spPr>
          <a:xfrm>
            <a:off x="4700022" y="0"/>
            <a:ext cx="5956135" cy="6858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E1E7836-E215-E179-D599-78454BD3547B}"/>
              </a:ext>
            </a:extLst>
          </p:cNvPr>
          <p:cNvSpPr txBox="1"/>
          <p:nvPr/>
        </p:nvSpPr>
        <p:spPr>
          <a:xfrm>
            <a:off x="7936761" y="1227500"/>
            <a:ext cx="24160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/>
              <a:t>끝점 제거에 사용된</a:t>
            </a:r>
            <a:endParaRPr lang="en-US" altLang="ko-KR" sz="2000" b="1" dirty="0"/>
          </a:p>
          <a:p>
            <a:pPr algn="ctr"/>
            <a:r>
              <a:rPr lang="ko-KR" altLang="en-US" sz="2000" b="1" dirty="0"/>
              <a:t>구조 요소들</a:t>
            </a:r>
            <a:endParaRPr lang="en-US" altLang="ko-KR" sz="2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BBC2B1-D159-4BA6-934E-4D3669A63B9A}"/>
              </a:ext>
            </a:extLst>
          </p:cNvPr>
          <p:cNvSpPr txBox="1"/>
          <p:nvPr/>
        </p:nvSpPr>
        <p:spPr>
          <a:xfrm>
            <a:off x="6096000" y="267355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/>
              <a:t>세선화</a:t>
            </a:r>
            <a:endParaRPr lang="en-US" altLang="ko-KR" sz="20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408D37-CE40-F735-A90E-C5A160B2FC6C}"/>
              </a:ext>
            </a:extLst>
          </p:cNvPr>
          <p:cNvSpPr txBox="1"/>
          <p:nvPr/>
        </p:nvSpPr>
        <p:spPr>
          <a:xfrm>
            <a:off x="8073760" y="3228945"/>
            <a:ext cx="24160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err="1"/>
              <a:t>세선화</a:t>
            </a:r>
            <a:r>
              <a:rPr lang="ko-KR" altLang="en-US" sz="2000" b="1" dirty="0"/>
              <a:t> 결과의 끝점</a:t>
            </a:r>
            <a:endParaRPr lang="en-US" altLang="ko-KR" sz="20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C191A1-171C-AFFA-4D85-D5627F9DAEBD}"/>
              </a:ext>
            </a:extLst>
          </p:cNvPr>
          <p:cNvSpPr txBox="1"/>
          <p:nvPr/>
        </p:nvSpPr>
        <p:spPr>
          <a:xfrm>
            <a:off x="3393970" y="5823879"/>
            <a:ext cx="29290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/>
              <a:t>입력을 관심영역으로 한</a:t>
            </a:r>
            <a:endParaRPr lang="en-US" altLang="ko-KR" sz="2000" b="1" dirty="0"/>
          </a:p>
          <a:p>
            <a:pPr algn="ctr"/>
            <a:r>
              <a:rPr lang="ko-KR" altLang="en-US" sz="2000" b="1" dirty="0"/>
              <a:t>끝점의 조건부 팽창</a:t>
            </a:r>
            <a:endParaRPr lang="en-US" altLang="ko-KR" sz="2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C30001-E3B2-A23D-62BF-BC47527BC708}"/>
              </a:ext>
            </a:extLst>
          </p:cNvPr>
          <p:cNvSpPr txBox="1"/>
          <p:nvPr/>
        </p:nvSpPr>
        <p:spPr>
          <a:xfrm>
            <a:off x="9587346" y="4922614"/>
            <a:ext cx="1210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/>
              <a:t>가지치기</a:t>
            </a:r>
            <a:endParaRPr lang="en-US" altLang="ko-KR" sz="2000" b="1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00B8D8D-D0CF-52CD-53B1-D0BE34EF2C65}"/>
              </a:ext>
            </a:extLst>
          </p:cNvPr>
          <p:cNvCxnSpPr/>
          <p:nvPr/>
        </p:nvCxnSpPr>
        <p:spPr>
          <a:xfrm>
            <a:off x="6096000" y="1436803"/>
            <a:ext cx="0" cy="16368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EFBD346-A175-0D11-15C5-51E0B6BED8A8}"/>
              </a:ext>
            </a:extLst>
          </p:cNvPr>
          <p:cNvCxnSpPr>
            <a:cxnSpLocks/>
          </p:cNvCxnSpPr>
          <p:nvPr/>
        </p:nvCxnSpPr>
        <p:spPr>
          <a:xfrm>
            <a:off x="7050107" y="3164320"/>
            <a:ext cx="128109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02240B6-D718-12DB-3317-93EC6C3C422F}"/>
              </a:ext>
            </a:extLst>
          </p:cNvPr>
          <p:cNvCxnSpPr>
            <a:cxnSpLocks/>
          </p:cNvCxnSpPr>
          <p:nvPr/>
        </p:nvCxnSpPr>
        <p:spPr>
          <a:xfrm flipH="1">
            <a:off x="6888419" y="3875314"/>
            <a:ext cx="1442781" cy="14474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64EB3EC-F963-538F-1A8F-C075E7280B56}"/>
              </a:ext>
            </a:extLst>
          </p:cNvPr>
          <p:cNvCxnSpPr>
            <a:cxnSpLocks/>
          </p:cNvCxnSpPr>
          <p:nvPr/>
        </p:nvCxnSpPr>
        <p:spPr>
          <a:xfrm>
            <a:off x="6888419" y="5617234"/>
            <a:ext cx="128109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26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9" grpId="0"/>
      <p:bldP spid="20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3611886" cy="1163374"/>
            <a:chOff x="960681" y="2615402"/>
            <a:chExt cx="3611886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361188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형태학적 알고리즘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2140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형태학적 복구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02198857-4B6F-63EB-2D5B-4E69FBEBCED0}"/>
              </a:ext>
            </a:extLst>
          </p:cNvPr>
          <p:cNvGrpSpPr/>
          <p:nvPr/>
        </p:nvGrpSpPr>
        <p:grpSpPr>
          <a:xfrm>
            <a:off x="4700022" y="867293"/>
            <a:ext cx="2812419" cy="763302"/>
            <a:chOff x="6796429" y="1608522"/>
            <a:chExt cx="2812419" cy="76330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4BDA18-5683-0B6B-A64F-55055CB6C8B1}"/>
                </a:ext>
              </a:extLst>
            </p:cNvPr>
            <p:cNvSpPr txBox="1"/>
            <p:nvPr/>
          </p:nvSpPr>
          <p:spPr>
            <a:xfrm>
              <a:off x="6796429" y="1608522"/>
              <a:ext cx="1738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마커</a:t>
              </a:r>
              <a:r>
                <a:rPr lang="en-US" altLang="ko-KR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(marker)</a:t>
              </a:r>
              <a:endParaRPr lang="ko-KR" altLang="en-US" sz="20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DB69756-0959-C763-2CB9-BC5A71505B5E}"/>
                </a:ext>
              </a:extLst>
            </p:cNvPr>
            <p:cNvSpPr txBox="1"/>
            <p:nvPr/>
          </p:nvSpPr>
          <p:spPr>
            <a:xfrm>
              <a:off x="6800066" y="2064047"/>
              <a:ext cx="28087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변환을 위한 시작점을 포함한다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3A92A20-6F53-0DC0-4AB5-A01888DAFE5A}"/>
              </a:ext>
            </a:extLst>
          </p:cNvPr>
          <p:cNvGrpSpPr/>
          <p:nvPr/>
        </p:nvGrpSpPr>
        <p:grpSpPr>
          <a:xfrm>
            <a:off x="4700022" y="1938048"/>
            <a:ext cx="6114605" cy="763302"/>
            <a:chOff x="6796429" y="1608522"/>
            <a:chExt cx="6114605" cy="76330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9539075-6E70-71AD-0A7C-17024BA5E7A4}"/>
                </a:ext>
              </a:extLst>
            </p:cNvPr>
            <p:cNvSpPr txBox="1"/>
            <p:nvPr/>
          </p:nvSpPr>
          <p:spPr>
            <a:xfrm>
              <a:off x="6796429" y="1608522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마스크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D0988F4-0914-A3BC-BEC3-1001413E9875}"/>
                </a:ext>
              </a:extLst>
            </p:cNvPr>
            <p:cNvSpPr txBox="1"/>
            <p:nvPr/>
          </p:nvSpPr>
          <p:spPr>
            <a:xfrm>
              <a:off x="6800066" y="2064047"/>
              <a:ext cx="61109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어떠한 변환인지를 포함하고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구조 요소는 연결성을 정의하는 데 사용된다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58A737A-2608-5339-1F36-FDC91F5C2492}"/>
              </a:ext>
            </a:extLst>
          </p:cNvPr>
          <p:cNvGrpSpPr/>
          <p:nvPr/>
        </p:nvGrpSpPr>
        <p:grpSpPr>
          <a:xfrm>
            <a:off x="4700022" y="3098717"/>
            <a:ext cx="7177396" cy="978745"/>
            <a:chOff x="6796429" y="1608522"/>
            <a:chExt cx="7177396" cy="97874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E6FFB51-A10D-E0D5-384D-51077132459F}"/>
                </a:ext>
              </a:extLst>
            </p:cNvPr>
            <p:cNvSpPr txBox="1"/>
            <p:nvPr/>
          </p:nvSpPr>
          <p:spPr>
            <a:xfrm>
              <a:off x="6796429" y="1608522"/>
              <a:ext cx="23615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최단선</a:t>
              </a:r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팽창 </a:t>
              </a:r>
              <a:r>
                <a:rPr lang="en-US" altLang="ko-KR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/ </a:t>
              </a:r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침식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42C5809-563E-DD0E-0ED5-F4A20D85C9A5}"/>
                </a:ext>
              </a:extLst>
            </p:cNvPr>
            <p:cNvSpPr txBox="1"/>
            <p:nvPr/>
          </p:nvSpPr>
          <p:spPr>
            <a:xfrm>
              <a:off x="6800066" y="2064047"/>
              <a:ext cx="71737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형태학적 복구의 핵심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마스크에 제한된 안정에 도달할 때까지 유한한 반복을 수행한다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팽창과 침식은 서로 역이다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417FEE0-4A41-B0FA-7E1F-3A1E73664A09}"/>
              </a:ext>
            </a:extLst>
          </p:cNvPr>
          <p:cNvGrpSpPr/>
          <p:nvPr/>
        </p:nvGrpSpPr>
        <p:grpSpPr>
          <a:xfrm>
            <a:off x="4700022" y="4474829"/>
            <a:ext cx="6770233" cy="978745"/>
            <a:chOff x="6796429" y="1608522"/>
            <a:chExt cx="6770233" cy="97874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126E44C-94FE-0693-4386-73316943355B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활용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23C71BC-8F75-D43E-518E-CE6E18EA3A48}"/>
                </a:ext>
              </a:extLst>
            </p:cNvPr>
            <p:cNvSpPr txBox="1"/>
            <p:nvPr/>
          </p:nvSpPr>
          <p:spPr>
            <a:xfrm>
              <a:off x="6800066" y="2064047"/>
              <a:ext cx="67665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시작점을 모르는 홀 채우기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(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자동 글자 인식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)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형태학적 열기를 이용한 글자 복원과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닫기를 이용한 경계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(FOV, field of view)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객체 추출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경계 청소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C4A691B7-11B5-B289-CE50-26789E46D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22" y="5102"/>
            <a:ext cx="7238743" cy="333183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533B56A-CA7B-4A79-3017-D76CBE2F93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36"/>
          <a:stretch/>
        </p:blipFill>
        <p:spPr>
          <a:xfrm>
            <a:off x="4700022" y="3336932"/>
            <a:ext cx="7491978" cy="34861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D37069B-F34A-E612-3ABC-F37A0B827FFA}"/>
              </a:ext>
            </a:extLst>
          </p:cNvPr>
          <p:cNvSpPr txBox="1"/>
          <p:nvPr/>
        </p:nvSpPr>
        <p:spPr>
          <a:xfrm>
            <a:off x="7634514" y="1938048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/>
              <a:t>최단선</a:t>
            </a:r>
            <a:r>
              <a:rPr lang="ko-KR" altLang="en-US" sz="2000" b="1" dirty="0"/>
              <a:t> 팽창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6E270DC-B844-C7A9-99C1-9228907CFCA1}"/>
              </a:ext>
            </a:extLst>
          </p:cNvPr>
          <p:cNvSpPr txBox="1"/>
          <p:nvPr/>
        </p:nvSpPr>
        <p:spPr>
          <a:xfrm>
            <a:off x="7634514" y="5281582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/>
              <a:t>최단선</a:t>
            </a:r>
            <a:r>
              <a:rPr lang="ko-KR" altLang="en-US" sz="2000" b="1" dirty="0"/>
              <a:t> 침식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52B8860-0D12-384C-2792-8F24B087E3A5}"/>
              </a:ext>
            </a:extLst>
          </p:cNvPr>
          <p:cNvGrpSpPr/>
          <p:nvPr/>
        </p:nvGrpSpPr>
        <p:grpSpPr>
          <a:xfrm>
            <a:off x="4700021" y="404240"/>
            <a:ext cx="7452040" cy="1936357"/>
            <a:chOff x="4700021" y="1852606"/>
            <a:chExt cx="7452040" cy="1936357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7F85D862-7F0A-A425-C06E-48FDDFB1B4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-446" r="50091" b="49194"/>
            <a:stretch/>
          </p:blipFill>
          <p:spPr>
            <a:xfrm>
              <a:off x="4700021" y="1852606"/>
              <a:ext cx="3739129" cy="1936357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B7912F1A-9187-24A5-D7B9-553609779F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0215" t="50531" r="-124" b="344"/>
            <a:stretch/>
          </p:blipFill>
          <p:spPr>
            <a:xfrm>
              <a:off x="8412932" y="1907388"/>
              <a:ext cx="3739129" cy="1855990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E9E79C2-4FAE-7E3C-2714-17188455DDAC}"/>
              </a:ext>
            </a:extLst>
          </p:cNvPr>
          <p:cNvSpPr txBox="1"/>
          <p:nvPr/>
        </p:nvSpPr>
        <p:spPr>
          <a:xfrm>
            <a:off x="7691420" y="103864"/>
            <a:ext cx="1443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Open </a:t>
            </a:r>
            <a:r>
              <a:rPr lang="ko-KR" altLang="en-US" sz="2000" b="1" dirty="0">
                <a:solidFill>
                  <a:srgbClr val="FF0000"/>
                </a:solidFill>
              </a:rPr>
              <a:t>예시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614DE47-965D-4A8B-69DB-06F60DAF165B}"/>
              </a:ext>
            </a:extLst>
          </p:cNvPr>
          <p:cNvGrpSpPr/>
          <p:nvPr/>
        </p:nvGrpSpPr>
        <p:grpSpPr>
          <a:xfrm>
            <a:off x="4715215" y="2820907"/>
            <a:ext cx="7474620" cy="1774077"/>
            <a:chOff x="4715215" y="2618562"/>
            <a:chExt cx="7474620" cy="1774077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ADA20407-A748-1146-2198-1894E56D05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50376" b="50294"/>
            <a:stretch/>
          </p:blipFill>
          <p:spPr>
            <a:xfrm>
              <a:off x="4715215" y="2618562"/>
              <a:ext cx="3739129" cy="1774077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8F6AE796-7ED6-4649-1B62-DC3F390008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50209" t="49777" r="167" b="517"/>
            <a:stretch/>
          </p:blipFill>
          <p:spPr>
            <a:xfrm>
              <a:off x="8450706" y="2618562"/>
              <a:ext cx="3739129" cy="1774077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4FFA8E5B-AA29-4FA5-093C-E3CB26265C92}"/>
              </a:ext>
            </a:extLst>
          </p:cNvPr>
          <p:cNvSpPr txBox="1"/>
          <p:nvPr/>
        </p:nvSpPr>
        <p:spPr>
          <a:xfrm>
            <a:off x="7461389" y="2456449"/>
            <a:ext cx="190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</a:rPr>
              <a:t>홀 채우기 예시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EDCF612-15AC-DD6B-6E02-E6B8F73533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15215" y="5118520"/>
            <a:ext cx="7476785" cy="173227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35104FBE-797F-E5D9-24B2-15C8F8405107}"/>
              </a:ext>
            </a:extLst>
          </p:cNvPr>
          <p:cNvSpPr txBox="1"/>
          <p:nvPr/>
        </p:nvSpPr>
        <p:spPr>
          <a:xfrm>
            <a:off x="6862666" y="4762365"/>
            <a:ext cx="31005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FOV </a:t>
            </a:r>
            <a:r>
              <a:rPr lang="ko-KR" altLang="en-US" sz="2000" b="1" dirty="0">
                <a:solidFill>
                  <a:srgbClr val="FF0000"/>
                </a:solidFill>
              </a:rPr>
              <a:t>부분 객체 추출 예시</a:t>
            </a:r>
          </a:p>
        </p:txBody>
      </p:sp>
    </p:spTree>
    <p:extLst>
      <p:ext uri="{BB962C8B-B14F-4D97-AF65-F5344CB8AC3E}">
        <p14:creationId xmlns:p14="http://schemas.microsoft.com/office/powerpoint/2010/main" val="3839276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0" grpId="0"/>
      <p:bldP spid="27" grpId="0"/>
      <p:bldP spid="35" grpId="0"/>
      <p:bldP spid="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9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23079" y="3119510"/>
            <a:ext cx="69445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그레이</a:t>
            </a:r>
            <a:r>
              <a:rPr lang="en-US" altLang="ko-KR" sz="54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</a:t>
            </a:r>
            <a:r>
              <a:rPr lang="ko-KR" altLang="en-US" sz="54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스케일 형태학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2504" y="1050511"/>
            <a:ext cx="3465953" cy="1862048"/>
            <a:chOff x="8841098" y="1050511"/>
            <a:chExt cx="3465953" cy="1862048"/>
          </a:xfrm>
        </p:grpSpPr>
        <p:sp>
          <p:nvSpPr>
            <p:cNvPr id="10" name="TextBox 9"/>
            <p:cNvSpPr txBox="1"/>
            <p:nvPr/>
          </p:nvSpPr>
          <p:spPr>
            <a:xfrm>
              <a:off x="10461674" y="1050511"/>
              <a:ext cx="1845377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150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02</a:t>
              </a:r>
              <a:endParaRPr lang="ko-KR" altLang="en-US" sz="1150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8841098" y="1981535"/>
              <a:ext cx="1522099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0071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4190571" cy="1163374"/>
            <a:chOff x="960681" y="2615402"/>
            <a:chExt cx="4190571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419057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그레이</a:t>
              </a:r>
              <a:r>
                <a:rPr lang="en-US" altLang="ko-KR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-</a:t>
              </a:r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스케일 형태학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18325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침식과 팽창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02198857-4B6F-63EB-2D5B-4E69FBEBCED0}"/>
              </a:ext>
            </a:extLst>
          </p:cNvPr>
          <p:cNvGrpSpPr/>
          <p:nvPr/>
        </p:nvGrpSpPr>
        <p:grpSpPr>
          <a:xfrm>
            <a:off x="5379859" y="220262"/>
            <a:ext cx="5842095" cy="763302"/>
            <a:chOff x="6796429" y="1608522"/>
            <a:chExt cx="5842095" cy="76330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4BDA18-5683-0B6B-A64F-55055CB6C8B1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침식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DB69756-0959-C763-2CB9-BC5A71505B5E}"/>
                </a:ext>
              </a:extLst>
            </p:cNvPr>
            <p:cNvSpPr txBox="1"/>
            <p:nvPr/>
          </p:nvSpPr>
          <p:spPr>
            <a:xfrm>
              <a:off x="6800066" y="2064047"/>
              <a:ext cx="58384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원점이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(x, y)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에 있을 때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구조 요소와 일치하는 영역에서의 영상 최소값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68BD9F9-D681-05D8-DE39-B742CFD4151C}"/>
              </a:ext>
            </a:extLst>
          </p:cNvPr>
          <p:cNvGrpSpPr/>
          <p:nvPr/>
        </p:nvGrpSpPr>
        <p:grpSpPr>
          <a:xfrm>
            <a:off x="5379859" y="1477125"/>
            <a:ext cx="5842095" cy="763302"/>
            <a:chOff x="6796429" y="1608522"/>
            <a:chExt cx="5842095" cy="76330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05285B1-FFDE-B4FD-0DC1-5503F4154A55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팽창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29DB22-479F-F2FE-836D-0EEF98C90A9B}"/>
                </a:ext>
              </a:extLst>
            </p:cNvPr>
            <p:cNvSpPr txBox="1"/>
            <p:nvPr/>
          </p:nvSpPr>
          <p:spPr>
            <a:xfrm>
              <a:off x="6800066" y="2064047"/>
              <a:ext cx="58384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원점이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(x, y)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에 있을 때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구조 요소와 일치하는 영역에서의 영상 최대값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B42B8AD-7471-A797-83C4-445C7DBFAB00}"/>
              </a:ext>
            </a:extLst>
          </p:cNvPr>
          <p:cNvGrpSpPr/>
          <p:nvPr/>
        </p:nvGrpSpPr>
        <p:grpSpPr>
          <a:xfrm>
            <a:off x="5379859" y="2733988"/>
            <a:ext cx="6818323" cy="978745"/>
            <a:chOff x="6796429" y="1608522"/>
            <a:chExt cx="6818323" cy="97874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E1EC090-A31F-F5A5-BFFF-BA8DC9B6C130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결과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F5A07DD-C819-7924-53AD-C5E19CEFDC4C}"/>
                </a:ext>
              </a:extLst>
            </p:cNvPr>
            <p:cNvSpPr txBox="1"/>
            <p:nvPr/>
          </p:nvSpPr>
          <p:spPr>
            <a:xfrm>
              <a:off x="6800066" y="2064047"/>
              <a:ext cx="68146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침식은 원본보다 더 어두워지고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밝은 특징들의 크기가 축소된다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팽창은 반대로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원본보다 밝은 특징 크기 커지고 어두운 특징들의 밝기는 줄어든다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169260E2-F32C-EEDA-F7B6-05995B983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125" y="3880653"/>
            <a:ext cx="8480876" cy="298097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742574-D195-ADFB-5C76-8B066824F2FD}"/>
              </a:ext>
            </a:extLst>
          </p:cNvPr>
          <p:cNvSpPr txBox="1"/>
          <p:nvPr/>
        </p:nvSpPr>
        <p:spPr>
          <a:xfrm>
            <a:off x="4802438" y="394334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solidFill>
                  <a:srgbClr val="FF0000"/>
                </a:solidFill>
              </a:rPr>
              <a:t>원본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70C8EB-7CC2-6817-2D23-BC6477933E72}"/>
              </a:ext>
            </a:extLst>
          </p:cNvPr>
          <p:cNvSpPr txBox="1"/>
          <p:nvPr/>
        </p:nvSpPr>
        <p:spPr>
          <a:xfrm>
            <a:off x="7799592" y="394334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solidFill>
                  <a:srgbClr val="FF0000"/>
                </a:solidFill>
              </a:rPr>
              <a:t>침식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95C29A-469B-0D17-2074-56829766475D}"/>
              </a:ext>
            </a:extLst>
          </p:cNvPr>
          <p:cNvSpPr txBox="1"/>
          <p:nvPr/>
        </p:nvSpPr>
        <p:spPr>
          <a:xfrm>
            <a:off x="10539395" y="394334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</a:rPr>
              <a:t>팽창</a:t>
            </a:r>
          </a:p>
        </p:txBody>
      </p:sp>
    </p:spTree>
    <p:extLst>
      <p:ext uri="{BB962C8B-B14F-4D97-AF65-F5344CB8AC3E}">
        <p14:creationId xmlns:p14="http://schemas.microsoft.com/office/powerpoint/2010/main" val="175498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4190571" cy="1163374"/>
            <a:chOff x="960681" y="2615402"/>
            <a:chExt cx="4190571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419057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그레이</a:t>
              </a:r>
              <a:r>
                <a:rPr lang="en-US" altLang="ko-KR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-</a:t>
              </a:r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스케일 형태학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18325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열기와 닫기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02198857-4B6F-63EB-2D5B-4E69FBEBCED0}"/>
              </a:ext>
            </a:extLst>
          </p:cNvPr>
          <p:cNvGrpSpPr/>
          <p:nvPr/>
        </p:nvGrpSpPr>
        <p:grpSpPr>
          <a:xfrm>
            <a:off x="5379859" y="220262"/>
            <a:ext cx="5481419" cy="763302"/>
            <a:chOff x="6796429" y="1608522"/>
            <a:chExt cx="5481419" cy="76330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4BDA18-5683-0B6B-A64F-55055CB6C8B1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열기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DB69756-0959-C763-2CB9-BC5A71505B5E}"/>
                </a:ext>
              </a:extLst>
            </p:cNvPr>
            <p:cNvSpPr txBox="1"/>
            <p:nvPr/>
          </p:nvSpPr>
          <p:spPr>
            <a:xfrm>
              <a:off x="6800066" y="2064047"/>
              <a:ext cx="54777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구조 요소에 의해서 영상을 침식 시키고 그 결과를 팽창 시키는 것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B5648AE-856A-9DD6-AE20-E9DDB0A26EE1}"/>
              </a:ext>
            </a:extLst>
          </p:cNvPr>
          <p:cNvGrpSpPr/>
          <p:nvPr/>
        </p:nvGrpSpPr>
        <p:grpSpPr>
          <a:xfrm>
            <a:off x="5379859" y="1426056"/>
            <a:ext cx="6481692" cy="763302"/>
            <a:chOff x="6796429" y="1608522"/>
            <a:chExt cx="6481692" cy="76330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5913277-FE57-620B-5C68-80ACED945FB0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닫기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4FBF978-70E8-5926-AEB0-7EB5BF507BA3}"/>
                </a:ext>
              </a:extLst>
            </p:cNvPr>
            <p:cNvSpPr txBox="1"/>
            <p:nvPr/>
          </p:nvSpPr>
          <p:spPr>
            <a:xfrm>
              <a:off x="6800066" y="2064047"/>
              <a:ext cx="64780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열기의 반대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구조 요소에 의해서 영상을 팽창 시키고 그 결과를 침식 시키는 것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E79BB077-5E6D-A31F-D0B0-AA4276AEAC2F}"/>
              </a:ext>
            </a:extLst>
          </p:cNvPr>
          <p:cNvGrpSpPr/>
          <p:nvPr/>
        </p:nvGrpSpPr>
        <p:grpSpPr>
          <a:xfrm>
            <a:off x="5379859" y="2631850"/>
            <a:ext cx="6598712" cy="978745"/>
            <a:chOff x="6796429" y="1608522"/>
            <a:chExt cx="6598712" cy="97874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13E316B-A268-1ECF-7A3B-6268FBC52765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결과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837325B-9F9B-7105-7360-192C8472DB06}"/>
                </a:ext>
              </a:extLst>
            </p:cNvPr>
            <p:cNvSpPr txBox="1"/>
            <p:nvPr/>
          </p:nvSpPr>
          <p:spPr>
            <a:xfrm>
              <a:off x="6800066" y="2064047"/>
              <a:ext cx="65950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열기는 작고 밝은 디테일은 제거하기 위해 사용되며 전반적인 밝기 레벨과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그 외 밝은 요소들은 침해되지 않는다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닫기는 반대로 어두운 디테일을 제거한다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510A6ACA-B7C4-9BD2-1357-ADEA40922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2515" y="3660282"/>
            <a:ext cx="9129486" cy="319771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E52DA96-7FB4-B5E1-A32A-07EDABB2D898}"/>
              </a:ext>
            </a:extLst>
          </p:cNvPr>
          <p:cNvSpPr txBox="1"/>
          <p:nvPr/>
        </p:nvSpPr>
        <p:spPr>
          <a:xfrm>
            <a:off x="4250895" y="374329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</a:rPr>
              <a:t>원본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21574C8-3A2F-3C10-6E2C-21E0CAABFA8E}"/>
              </a:ext>
            </a:extLst>
          </p:cNvPr>
          <p:cNvSpPr txBox="1"/>
          <p:nvPr/>
        </p:nvSpPr>
        <p:spPr>
          <a:xfrm>
            <a:off x="7395145" y="370972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</a:rPr>
              <a:t>열기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0D3FFE-0FD5-2C7F-A727-7C2858F6A4AE}"/>
              </a:ext>
            </a:extLst>
          </p:cNvPr>
          <p:cNvSpPr txBox="1"/>
          <p:nvPr/>
        </p:nvSpPr>
        <p:spPr>
          <a:xfrm>
            <a:off x="10539395" y="3738755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</a:rPr>
              <a:t>닫기</a:t>
            </a:r>
          </a:p>
        </p:txBody>
      </p:sp>
    </p:spTree>
    <p:extLst>
      <p:ext uri="{BB962C8B-B14F-4D97-AF65-F5344CB8AC3E}">
        <p14:creationId xmlns:p14="http://schemas.microsoft.com/office/powerpoint/2010/main" val="278218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4190571" cy="1163374"/>
            <a:chOff x="960681" y="2615402"/>
            <a:chExt cx="4190571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419057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그레이</a:t>
              </a:r>
              <a:r>
                <a:rPr lang="en-US" altLang="ko-KR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-</a:t>
              </a:r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스케일 형태학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24481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형태학적 </a:t>
              </a:r>
              <a:r>
                <a:rPr lang="ko-KR" altLang="en-US" sz="2400" dirty="0" err="1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스무딩</a:t>
              </a:r>
              <a:endParaRPr lang="ko-KR" altLang="en-US" sz="2400" dirty="0">
                <a:ln>
                  <a:solidFill>
                    <a:srgbClr val="FE9E7E">
                      <a:alpha val="20000"/>
                    </a:srgbClr>
                  </a:solidFill>
                </a:ln>
                <a:solidFill>
                  <a:srgbClr val="FE9E7E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02198857-4B6F-63EB-2D5B-4E69FBEBCED0}"/>
              </a:ext>
            </a:extLst>
          </p:cNvPr>
          <p:cNvGrpSpPr/>
          <p:nvPr/>
        </p:nvGrpSpPr>
        <p:grpSpPr>
          <a:xfrm>
            <a:off x="5379859" y="1699309"/>
            <a:ext cx="6536195" cy="763302"/>
            <a:chOff x="6796429" y="1608522"/>
            <a:chExt cx="6536195" cy="76330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4BDA18-5683-0B6B-A64F-55055CB6C8B1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개념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DB69756-0959-C763-2CB9-BC5A71505B5E}"/>
                </a:ext>
              </a:extLst>
            </p:cNvPr>
            <p:cNvSpPr txBox="1"/>
            <p:nvPr/>
          </p:nvSpPr>
          <p:spPr>
            <a:xfrm>
              <a:off x="6800066" y="2064047"/>
              <a:ext cx="65325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열기와 닫기를 결합하여 영상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스무딩과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노이즈 제거용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형태학 필터로 사용된다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849D7EC-C7A2-AF7E-23A8-1047104C1A79}"/>
              </a:ext>
            </a:extLst>
          </p:cNvPr>
          <p:cNvGrpSpPr/>
          <p:nvPr/>
        </p:nvGrpSpPr>
        <p:grpSpPr>
          <a:xfrm>
            <a:off x="5379859" y="2802935"/>
            <a:ext cx="5523097" cy="763302"/>
            <a:chOff x="6796429" y="1608522"/>
            <a:chExt cx="5523097" cy="76330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C756E5D-8DAC-2BA4-028B-2F8657916E0D}"/>
                </a:ext>
              </a:extLst>
            </p:cNvPr>
            <p:cNvSpPr txBox="1"/>
            <p:nvPr/>
          </p:nvSpPr>
          <p:spPr>
            <a:xfrm>
              <a:off x="6796429" y="1608522"/>
              <a:ext cx="21595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교번 순차 필터링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25857C4-35EE-D210-64D2-575433038E00}"/>
                </a:ext>
              </a:extLst>
            </p:cNvPr>
            <p:cNvSpPr txBox="1"/>
            <p:nvPr/>
          </p:nvSpPr>
          <p:spPr>
            <a:xfrm>
              <a:off x="6800066" y="2064047"/>
              <a:ext cx="55194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이전 단계 결과에 열기와 닫기를 수행하는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ASF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를 수행하기도 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05BA42CD-F02B-20AC-A74E-B72EFD37556C}"/>
              </a:ext>
            </a:extLst>
          </p:cNvPr>
          <p:cNvGrpSpPr/>
          <p:nvPr/>
        </p:nvGrpSpPr>
        <p:grpSpPr>
          <a:xfrm>
            <a:off x="5379859" y="3906561"/>
            <a:ext cx="6379100" cy="763302"/>
            <a:chOff x="6796429" y="1608522"/>
            <a:chExt cx="6379100" cy="76330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ECB6EF6-0B1B-DE07-BCF0-A54F223B0BE5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활용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8BFC3C3-ADCF-3F62-8FFB-4D60CBC1E84F}"/>
                </a:ext>
              </a:extLst>
            </p:cNvPr>
            <p:cNvSpPr txBox="1"/>
            <p:nvPr/>
          </p:nvSpPr>
          <p:spPr>
            <a:xfrm>
              <a:off x="6800066" y="2064047"/>
              <a:ext cx="63754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각 단계에서 결과가 지정된 측정 기준과 비교하는 자동 영상 분석에 유용하다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1D5E695D-CE9B-6803-8A5A-9E0B2336C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7710" y="1"/>
            <a:ext cx="6874290" cy="68580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14AFF935-8923-5C39-6941-1EC587088D12}"/>
              </a:ext>
            </a:extLst>
          </p:cNvPr>
          <p:cNvSpPr txBox="1"/>
          <p:nvPr/>
        </p:nvSpPr>
        <p:spPr>
          <a:xfrm>
            <a:off x="6718324" y="32625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solidFill>
                  <a:srgbClr val="FF0000"/>
                </a:solidFill>
              </a:rPr>
              <a:t>원본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8B4C275-A2DC-4650-F023-BD9AE89F0230}"/>
              </a:ext>
            </a:extLst>
          </p:cNvPr>
          <p:cNvSpPr txBox="1"/>
          <p:nvPr/>
        </p:nvSpPr>
        <p:spPr>
          <a:xfrm>
            <a:off x="9813444" y="55304"/>
            <a:ext cx="15392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</a:rPr>
              <a:t>필터 크기 </a:t>
            </a:r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48A913C-E6D9-3216-9DA5-4BE9316B86D8}"/>
              </a:ext>
            </a:extLst>
          </p:cNvPr>
          <p:cNvSpPr txBox="1"/>
          <p:nvPr/>
        </p:nvSpPr>
        <p:spPr>
          <a:xfrm>
            <a:off x="9813444" y="3536344"/>
            <a:ext cx="15392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</a:rPr>
              <a:t>필터 크기 </a:t>
            </a:r>
            <a:r>
              <a:rPr lang="en-US" altLang="ko-KR" sz="2000" b="1" dirty="0">
                <a:solidFill>
                  <a:srgbClr val="FF0000"/>
                </a:solidFill>
              </a:rPr>
              <a:t>5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A354ED-37D9-6101-96A6-61CB384FDD75}"/>
              </a:ext>
            </a:extLst>
          </p:cNvPr>
          <p:cNvSpPr txBox="1"/>
          <p:nvPr/>
        </p:nvSpPr>
        <p:spPr>
          <a:xfrm>
            <a:off x="6243944" y="3536344"/>
            <a:ext cx="15392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</a:rPr>
              <a:t>필터 크기 </a:t>
            </a:r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251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4190571" cy="1163374"/>
            <a:chOff x="960681" y="2615402"/>
            <a:chExt cx="4190571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419057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그레이</a:t>
              </a:r>
              <a:r>
                <a:rPr lang="en-US" altLang="ko-KR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-</a:t>
              </a:r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스케일 형태학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31726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형태학적 기울기 연산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02198857-4B6F-63EB-2D5B-4E69FBEBCED0}"/>
              </a:ext>
            </a:extLst>
          </p:cNvPr>
          <p:cNvGrpSpPr/>
          <p:nvPr/>
        </p:nvGrpSpPr>
        <p:grpSpPr>
          <a:xfrm>
            <a:off x="5379859" y="1993891"/>
            <a:ext cx="4949222" cy="763302"/>
            <a:chOff x="6796429" y="1608522"/>
            <a:chExt cx="4949222" cy="76330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4BDA18-5683-0B6B-A64F-55055CB6C8B1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개념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DB69756-0959-C763-2CB9-BC5A71505B5E}"/>
                </a:ext>
              </a:extLst>
            </p:cNvPr>
            <p:cNvSpPr txBox="1"/>
            <p:nvPr/>
          </p:nvSpPr>
          <p:spPr>
            <a:xfrm>
              <a:off x="6800066" y="2064047"/>
              <a:ext cx="49455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영상의 팽창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–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침식을 이용하여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영역 간의 경계를 강조한다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A96AFCC-9516-9BC6-AD92-4857478FBC02}"/>
              </a:ext>
            </a:extLst>
          </p:cNvPr>
          <p:cNvGrpSpPr/>
          <p:nvPr/>
        </p:nvGrpSpPr>
        <p:grpSpPr>
          <a:xfrm>
            <a:off x="5379859" y="3164320"/>
            <a:ext cx="6576270" cy="763302"/>
            <a:chOff x="6796429" y="1608522"/>
            <a:chExt cx="6576270" cy="76330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ED727CC-F201-ADDF-99E7-E8C4685EE2F6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결과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A7DB6EF-BB92-DAEE-4BC9-F08E01EA9BF5}"/>
                </a:ext>
              </a:extLst>
            </p:cNvPr>
            <p:cNvSpPr txBox="1"/>
            <p:nvPr/>
          </p:nvSpPr>
          <p:spPr>
            <a:xfrm>
              <a:off x="6800066" y="2064047"/>
              <a:ext cx="65726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최종 결과는 에지가 개선되고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동질적 영역들은 억압된 영상으로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미분 효과이다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2BE07CCA-295C-C303-7B4B-42C27E63E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7749" y="0"/>
            <a:ext cx="6874251" cy="68580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7249238-CA02-BB5D-9B7E-B60923C5405B}"/>
              </a:ext>
            </a:extLst>
          </p:cNvPr>
          <p:cNvSpPr txBox="1"/>
          <p:nvPr/>
        </p:nvSpPr>
        <p:spPr>
          <a:xfrm>
            <a:off x="6718324" y="32625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solidFill>
                  <a:srgbClr val="FF0000"/>
                </a:solidFill>
              </a:rPr>
              <a:t>원본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E28F38-E741-7A13-76D3-16801E42085C}"/>
              </a:ext>
            </a:extLst>
          </p:cNvPr>
          <p:cNvSpPr txBox="1"/>
          <p:nvPr/>
        </p:nvSpPr>
        <p:spPr>
          <a:xfrm>
            <a:off x="10234232" y="5530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solidFill>
                  <a:srgbClr val="FF0000"/>
                </a:solidFill>
              </a:rPr>
              <a:t>팽창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CA074E-44AB-59D7-D750-EC0D22CB7FC0}"/>
              </a:ext>
            </a:extLst>
          </p:cNvPr>
          <p:cNvSpPr txBox="1"/>
          <p:nvPr/>
        </p:nvSpPr>
        <p:spPr>
          <a:xfrm>
            <a:off x="9515029" y="3536344"/>
            <a:ext cx="2069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solidFill>
                  <a:srgbClr val="FF0000"/>
                </a:solidFill>
              </a:rPr>
              <a:t>형태학적 기울기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21341B-C98B-0174-2387-435153B54396}"/>
              </a:ext>
            </a:extLst>
          </p:cNvPr>
          <p:cNvSpPr txBox="1"/>
          <p:nvPr/>
        </p:nvSpPr>
        <p:spPr>
          <a:xfrm>
            <a:off x="6718323" y="353634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</a:rPr>
              <a:t>침식</a:t>
            </a:r>
          </a:p>
        </p:txBody>
      </p:sp>
    </p:spTree>
    <p:extLst>
      <p:ext uri="{BB962C8B-B14F-4D97-AF65-F5344CB8AC3E}">
        <p14:creationId xmlns:p14="http://schemas.microsoft.com/office/powerpoint/2010/main" val="139475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4190571" cy="1163374"/>
            <a:chOff x="960681" y="2615402"/>
            <a:chExt cx="4190571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419057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그레이</a:t>
              </a:r>
              <a:r>
                <a:rPr lang="en-US" altLang="ko-KR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-</a:t>
              </a:r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스케일 형태학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31919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Top-hat / Bottom-hat</a:t>
              </a:r>
              <a:endParaRPr lang="ko-KR" altLang="en-US" sz="2400" dirty="0">
                <a:ln>
                  <a:solidFill>
                    <a:srgbClr val="FE9E7E">
                      <a:alpha val="20000"/>
                    </a:srgbClr>
                  </a:solidFill>
                </a:ln>
                <a:solidFill>
                  <a:srgbClr val="FE9E7E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02198857-4B6F-63EB-2D5B-4E69FBEBCED0}"/>
              </a:ext>
            </a:extLst>
          </p:cNvPr>
          <p:cNvGrpSpPr/>
          <p:nvPr/>
        </p:nvGrpSpPr>
        <p:grpSpPr>
          <a:xfrm>
            <a:off x="5379859" y="1531256"/>
            <a:ext cx="5982518" cy="978745"/>
            <a:chOff x="6796429" y="1608522"/>
            <a:chExt cx="5982518" cy="97874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4BDA18-5683-0B6B-A64F-55055CB6C8B1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개념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DB69756-0959-C763-2CB9-BC5A71505B5E}"/>
                </a:ext>
              </a:extLst>
            </p:cNvPr>
            <p:cNvSpPr txBox="1"/>
            <p:nvPr/>
          </p:nvSpPr>
          <p:spPr>
            <a:xfrm>
              <a:off x="6800066" y="2064047"/>
              <a:ext cx="59788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영상 뺄셈을 열기 및 닫기와 결합시켜 얻는 변환으로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</a:t>
              </a:r>
            </a:p>
            <a:p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Top-hat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은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영상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–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영상의 열기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), Bottom-hat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은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영상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–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영상의 닫기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)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이다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9F31F1B-B179-A0AD-B091-9EBFBF711125}"/>
              </a:ext>
            </a:extLst>
          </p:cNvPr>
          <p:cNvGrpSpPr/>
          <p:nvPr/>
        </p:nvGrpSpPr>
        <p:grpSpPr>
          <a:xfrm>
            <a:off x="5379859" y="3047386"/>
            <a:ext cx="6699060" cy="978745"/>
            <a:chOff x="6796429" y="1608522"/>
            <a:chExt cx="6699060" cy="97874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67A6459-64C6-2995-12A2-8A637F6B23A8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활용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635A39C-ADB7-06B2-30E0-0101C350733E}"/>
                </a:ext>
              </a:extLst>
            </p:cNvPr>
            <p:cNvSpPr txBox="1"/>
            <p:nvPr/>
          </p:nvSpPr>
          <p:spPr>
            <a:xfrm>
              <a:off x="6800066" y="2064047"/>
              <a:ext cx="66954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Top-hat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은 어두운 배경의 밝은 객체 제거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Bottom-hat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은 반대 목적으로 사용된다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  <a:p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비균일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조명 효과를 보정하는 곳에 사용되기도 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1C5566-5D90-04A6-04A5-E7F812418E3E}"/>
              </a:ext>
            </a:extLst>
          </p:cNvPr>
          <p:cNvSpPr/>
          <p:nvPr/>
        </p:nvSpPr>
        <p:spPr>
          <a:xfrm>
            <a:off x="5467350" y="3769723"/>
            <a:ext cx="1952625" cy="215158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EBE469-6E0C-8298-EC7B-4839DE454094}"/>
              </a:ext>
            </a:extLst>
          </p:cNvPr>
          <p:cNvSpPr txBox="1"/>
          <p:nvPr/>
        </p:nvSpPr>
        <p:spPr>
          <a:xfrm>
            <a:off x="5379859" y="3985166"/>
            <a:ext cx="4509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accent5"/>
                </a:solidFill>
              </a:rPr>
              <a:t>적절한 콘트라스트는 객체 추출 과정에서 중요한 역할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A0AF663-7687-A1EB-5794-0B85BE5A46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73" r="696"/>
          <a:stretch/>
        </p:blipFill>
        <p:spPr>
          <a:xfrm>
            <a:off x="5379859" y="1097296"/>
            <a:ext cx="6812141" cy="4595711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A2C7BB6-7FA2-DAC6-A04D-856C3B2DDA53}"/>
              </a:ext>
            </a:extLst>
          </p:cNvPr>
          <p:cNvSpPr txBox="1"/>
          <p:nvPr/>
        </p:nvSpPr>
        <p:spPr>
          <a:xfrm>
            <a:off x="7304700" y="111778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highlight>
                  <a:srgbClr val="000000"/>
                </a:highlight>
              </a:rPr>
              <a:t>원본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4D32337-00D0-7764-9147-9A95E1AFBED0}"/>
              </a:ext>
            </a:extLst>
          </p:cNvPr>
          <p:cNvSpPr txBox="1"/>
          <p:nvPr/>
        </p:nvSpPr>
        <p:spPr>
          <a:xfrm>
            <a:off x="9450114" y="1117781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solidFill>
                  <a:schemeClr val="bg1"/>
                </a:solidFill>
                <a:highlight>
                  <a:srgbClr val="000000"/>
                </a:highlight>
              </a:rPr>
              <a:t>이진화</a:t>
            </a:r>
            <a:endParaRPr lang="ko-KR" altLang="en-US" sz="2000" b="1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9EEFBC7-ACB8-D82E-E497-7C91742C15BB}"/>
              </a:ext>
            </a:extLst>
          </p:cNvPr>
          <p:cNvSpPr txBox="1"/>
          <p:nvPr/>
        </p:nvSpPr>
        <p:spPr>
          <a:xfrm>
            <a:off x="6163461" y="342321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solidFill>
                  <a:schemeClr val="bg1"/>
                </a:solidFill>
                <a:highlight>
                  <a:srgbClr val="000000"/>
                </a:highlight>
              </a:rPr>
              <a:t>열기</a:t>
            </a:r>
            <a:endParaRPr lang="ko-KR" altLang="en-US" sz="2000" b="1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5B5A9A2-3C42-882F-F22B-E854AE9C254A}"/>
              </a:ext>
            </a:extLst>
          </p:cNvPr>
          <p:cNvSpPr txBox="1"/>
          <p:nvPr/>
        </p:nvSpPr>
        <p:spPr>
          <a:xfrm>
            <a:off x="8222954" y="3423210"/>
            <a:ext cx="11259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highlight>
                  <a:srgbClr val="000000"/>
                </a:highlight>
              </a:rPr>
              <a:t>Top-hat</a:t>
            </a:r>
            <a:endParaRPr lang="ko-KR" altLang="en-US" sz="2000" b="1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F7877F8-1BF6-00CA-C6E7-D4BDFBF3C2A6}"/>
              </a:ext>
            </a:extLst>
          </p:cNvPr>
          <p:cNvSpPr txBox="1"/>
          <p:nvPr/>
        </p:nvSpPr>
        <p:spPr>
          <a:xfrm>
            <a:off x="9954354" y="3423210"/>
            <a:ext cx="2241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chemeClr val="bg1"/>
                </a:solidFill>
                <a:highlight>
                  <a:srgbClr val="000000"/>
                </a:highlight>
              </a:rPr>
              <a:t>Top-hat</a:t>
            </a:r>
            <a:r>
              <a:rPr lang="ko-KR" altLang="en-US" sz="2000" b="1" dirty="0">
                <a:solidFill>
                  <a:schemeClr val="bg1"/>
                </a:solidFill>
                <a:highlight>
                  <a:srgbClr val="000000"/>
                </a:highlight>
              </a:rPr>
              <a:t>의 이진화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8CB9CF0-03C9-D8AE-BE61-7D590C47DBA4}"/>
              </a:ext>
            </a:extLst>
          </p:cNvPr>
          <p:cNvSpPr/>
          <p:nvPr/>
        </p:nvSpPr>
        <p:spPr>
          <a:xfrm>
            <a:off x="10331450" y="2597150"/>
            <a:ext cx="749300" cy="8023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FB36F12-9FEF-56E4-F079-E62B4B0B4F8A}"/>
              </a:ext>
            </a:extLst>
          </p:cNvPr>
          <p:cNvSpPr/>
          <p:nvPr/>
        </p:nvSpPr>
        <p:spPr>
          <a:xfrm>
            <a:off x="11444697" y="4843737"/>
            <a:ext cx="749300" cy="8023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881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35" grpId="0"/>
      <p:bldP spid="36" grpId="0"/>
      <p:bldP spid="37" grpId="0"/>
      <p:bldP spid="38" grpId="0"/>
      <p:bldP spid="39" grpId="0"/>
      <p:bldP spid="13" grpId="0" animBg="1"/>
      <p:bldP spid="4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4190571" cy="1163374"/>
            <a:chOff x="960681" y="2615402"/>
            <a:chExt cx="4190571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419057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그레이</a:t>
              </a:r>
              <a:r>
                <a:rPr lang="en-US" altLang="ko-KR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-</a:t>
              </a:r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스케일 형태학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35189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입도측정</a:t>
              </a:r>
              <a:r>
                <a:rPr lang="en-US" altLang="ko-KR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(Granulometry)</a:t>
              </a:r>
              <a:endParaRPr lang="ko-KR" altLang="en-US" sz="2400" dirty="0">
                <a:ln>
                  <a:solidFill>
                    <a:srgbClr val="FE9E7E">
                      <a:alpha val="20000"/>
                    </a:srgbClr>
                  </a:solidFill>
                </a:ln>
                <a:solidFill>
                  <a:srgbClr val="FE9E7E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02198857-4B6F-63EB-2D5B-4E69FBEBCED0}"/>
              </a:ext>
            </a:extLst>
          </p:cNvPr>
          <p:cNvGrpSpPr/>
          <p:nvPr/>
        </p:nvGrpSpPr>
        <p:grpSpPr>
          <a:xfrm>
            <a:off x="5379859" y="1692757"/>
            <a:ext cx="5935069" cy="978745"/>
            <a:chOff x="6796429" y="1608522"/>
            <a:chExt cx="5935069" cy="97874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4BDA18-5683-0B6B-A64F-55055CB6C8B1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개념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DB69756-0959-C763-2CB9-BC5A71505B5E}"/>
                </a:ext>
              </a:extLst>
            </p:cNvPr>
            <p:cNvSpPr txBox="1"/>
            <p:nvPr/>
          </p:nvSpPr>
          <p:spPr>
            <a:xfrm>
              <a:off x="6800066" y="2064047"/>
              <a:ext cx="59314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영상의 입자 크기 분포를 계산하는 것을 다루는 분야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영상의 모든 입자를 입자 크기 분포를 간접적으로 추정하는데 사용한다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7139ED8-1152-B823-9BB6-040600E9EA2B}"/>
              </a:ext>
            </a:extLst>
          </p:cNvPr>
          <p:cNvGrpSpPr/>
          <p:nvPr/>
        </p:nvGrpSpPr>
        <p:grpSpPr>
          <a:xfrm>
            <a:off x="5379859" y="3121233"/>
            <a:ext cx="6521768" cy="978745"/>
            <a:chOff x="6796429" y="1608522"/>
            <a:chExt cx="6521768" cy="978745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D667A33-EB28-2E50-6A3B-B4652B1D680A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적용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C826007-E963-B047-9995-C2F92CCC1102}"/>
                </a:ext>
              </a:extLst>
            </p:cNvPr>
            <p:cNvSpPr txBox="1"/>
            <p:nvPr/>
          </p:nvSpPr>
          <p:spPr>
            <a:xfrm>
              <a:off x="6800066" y="2064047"/>
              <a:ext cx="65181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배경보다 밝은 규칙적 모양의 입자에 더 큰 열기를 적용한다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열기 때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화소 값들의 합이 계산된다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이 합은 구조요소가 커짐에 따라 감소한다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C416EB-AA62-9015-A18C-81C82921A519}"/>
              </a:ext>
            </a:extLst>
          </p:cNvPr>
          <p:cNvSpPr/>
          <p:nvPr/>
        </p:nvSpPr>
        <p:spPr>
          <a:xfrm>
            <a:off x="6181725" y="3807590"/>
            <a:ext cx="1162050" cy="292388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471B2E0-A3F6-5AD6-3508-E1C4531F81D9}"/>
              </a:ext>
            </a:extLst>
          </p:cNvPr>
          <p:cNvSpPr/>
          <p:nvPr/>
        </p:nvSpPr>
        <p:spPr>
          <a:xfrm>
            <a:off x="9041676" y="3807590"/>
            <a:ext cx="2350224" cy="292388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B52C5D-0511-151F-A9F9-D67CD1262D9B}"/>
              </a:ext>
            </a:extLst>
          </p:cNvPr>
          <p:cNvSpPr txBox="1"/>
          <p:nvPr/>
        </p:nvSpPr>
        <p:spPr>
          <a:xfrm>
            <a:off x="6605786" y="4099978"/>
            <a:ext cx="34868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accent5"/>
                </a:solidFill>
              </a:rPr>
              <a:t>열기가 밝은 특징들을 감소시키기 때문에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4ED17F0-F016-A87A-D04E-FD07B0362893}"/>
              </a:ext>
            </a:extLst>
          </p:cNvPr>
          <p:cNvGrpSpPr/>
          <p:nvPr/>
        </p:nvGrpSpPr>
        <p:grpSpPr>
          <a:xfrm>
            <a:off x="5379859" y="4857487"/>
            <a:ext cx="5099904" cy="763302"/>
            <a:chOff x="6796429" y="1608522"/>
            <a:chExt cx="5099904" cy="76330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7B71FE6-44A2-3904-FED9-6F47A1CA1BD6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활용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8F11FA4-541C-DD47-3A08-1EA93564CDB3}"/>
                </a:ext>
              </a:extLst>
            </p:cNvPr>
            <p:cNvSpPr txBox="1"/>
            <p:nvPr/>
          </p:nvSpPr>
          <p:spPr>
            <a:xfrm>
              <a:off x="6800066" y="2064047"/>
              <a:ext cx="50962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영상 입자들 중에 두드러진 크기의 객체가 있는지 알 수 있다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021FD9B0-A172-EDEE-71AD-78C65F39C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9234" y="3047386"/>
            <a:ext cx="7217778" cy="3815315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F56FEAEF-3F7B-43BE-F1CB-12356EA79D81}"/>
              </a:ext>
            </a:extLst>
          </p:cNvPr>
          <p:cNvSpPr txBox="1"/>
          <p:nvPr/>
        </p:nvSpPr>
        <p:spPr>
          <a:xfrm>
            <a:off x="5790484" y="307796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highlight>
                  <a:srgbClr val="000000"/>
                </a:highlight>
              </a:rPr>
              <a:t>원본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C42044-4E32-043C-D2BB-2E3EFE227233}"/>
              </a:ext>
            </a:extLst>
          </p:cNvPr>
          <p:cNvSpPr txBox="1"/>
          <p:nvPr/>
        </p:nvSpPr>
        <p:spPr>
          <a:xfrm>
            <a:off x="8178141" y="307796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solidFill>
                  <a:schemeClr val="bg1"/>
                </a:solidFill>
                <a:highlight>
                  <a:srgbClr val="000000"/>
                </a:highlight>
              </a:rPr>
              <a:t>스무딩</a:t>
            </a:r>
            <a:endParaRPr lang="ko-KR" altLang="en-US" sz="2000" b="1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EEFCD09-43F9-D081-2B25-619DE7A46EDF}"/>
              </a:ext>
            </a:extLst>
          </p:cNvPr>
          <p:cNvSpPr txBox="1"/>
          <p:nvPr/>
        </p:nvSpPr>
        <p:spPr>
          <a:xfrm>
            <a:off x="10216788" y="3077964"/>
            <a:ext cx="1688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highlight>
                  <a:srgbClr val="000000"/>
                </a:highlight>
              </a:rPr>
              <a:t>크기 </a:t>
            </a:r>
            <a:r>
              <a:rPr lang="en-US" altLang="ko-KR" sz="2000" b="1" dirty="0">
                <a:solidFill>
                  <a:schemeClr val="bg1"/>
                </a:solidFill>
                <a:highlight>
                  <a:srgbClr val="000000"/>
                </a:highlight>
              </a:rPr>
              <a:t>10 </a:t>
            </a:r>
            <a:r>
              <a:rPr lang="ko-KR" altLang="en-US" sz="2000" b="1" dirty="0">
                <a:solidFill>
                  <a:schemeClr val="bg1"/>
                </a:solidFill>
                <a:highlight>
                  <a:srgbClr val="000000"/>
                </a:highlight>
              </a:rPr>
              <a:t>열기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C18294F-39DE-6FF8-2ADE-F676CC269DBE}"/>
              </a:ext>
            </a:extLst>
          </p:cNvPr>
          <p:cNvSpPr txBox="1"/>
          <p:nvPr/>
        </p:nvSpPr>
        <p:spPr>
          <a:xfrm>
            <a:off x="5295155" y="5005235"/>
            <a:ext cx="1688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highlight>
                  <a:srgbClr val="000000"/>
                </a:highlight>
              </a:rPr>
              <a:t>크기 </a:t>
            </a:r>
            <a:r>
              <a:rPr lang="en-US" altLang="ko-KR" sz="2000" b="1" dirty="0">
                <a:solidFill>
                  <a:schemeClr val="bg1"/>
                </a:solidFill>
                <a:highlight>
                  <a:srgbClr val="000000"/>
                </a:highlight>
              </a:rPr>
              <a:t>20 </a:t>
            </a:r>
            <a:r>
              <a:rPr lang="ko-KR" altLang="en-US" sz="2000" b="1" dirty="0">
                <a:solidFill>
                  <a:schemeClr val="bg1"/>
                </a:solidFill>
                <a:highlight>
                  <a:srgbClr val="000000"/>
                </a:highlight>
              </a:rPr>
              <a:t>열기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C6A8264-C8CC-F129-9442-9D893CB7A4E5}"/>
              </a:ext>
            </a:extLst>
          </p:cNvPr>
          <p:cNvSpPr txBox="1"/>
          <p:nvPr/>
        </p:nvSpPr>
        <p:spPr>
          <a:xfrm>
            <a:off x="7811052" y="5005235"/>
            <a:ext cx="1688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highlight>
                  <a:srgbClr val="000000"/>
                </a:highlight>
              </a:rPr>
              <a:t>크기 </a:t>
            </a:r>
            <a:r>
              <a:rPr lang="en-US" altLang="ko-KR" sz="2000" b="1" dirty="0">
                <a:solidFill>
                  <a:schemeClr val="bg1"/>
                </a:solidFill>
                <a:highlight>
                  <a:srgbClr val="000000"/>
                </a:highlight>
              </a:rPr>
              <a:t>25 </a:t>
            </a:r>
            <a:r>
              <a:rPr lang="ko-KR" altLang="en-US" sz="2000" b="1" dirty="0">
                <a:solidFill>
                  <a:schemeClr val="bg1"/>
                </a:solidFill>
                <a:highlight>
                  <a:srgbClr val="000000"/>
                </a:highlight>
              </a:rPr>
              <a:t>열기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14808F-2434-565C-D2FD-4119F6D7E65D}"/>
              </a:ext>
            </a:extLst>
          </p:cNvPr>
          <p:cNvSpPr txBox="1"/>
          <p:nvPr/>
        </p:nvSpPr>
        <p:spPr>
          <a:xfrm>
            <a:off x="10216788" y="5005235"/>
            <a:ext cx="1688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highlight>
                  <a:srgbClr val="000000"/>
                </a:highlight>
              </a:rPr>
              <a:t>크기 </a:t>
            </a:r>
            <a:r>
              <a:rPr lang="en-US" altLang="ko-KR" sz="2000" b="1" dirty="0">
                <a:solidFill>
                  <a:schemeClr val="bg1"/>
                </a:solidFill>
                <a:highlight>
                  <a:srgbClr val="000000"/>
                </a:highlight>
              </a:rPr>
              <a:t>30 </a:t>
            </a:r>
            <a:r>
              <a:rPr lang="ko-KR" altLang="en-US" sz="2000" b="1" dirty="0">
                <a:solidFill>
                  <a:schemeClr val="bg1"/>
                </a:solidFill>
                <a:highlight>
                  <a:srgbClr val="000000"/>
                </a:highlight>
              </a:rPr>
              <a:t>열기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87D6664-592B-D37D-7157-E218DC3248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9234" y="911277"/>
            <a:ext cx="7217778" cy="594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9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7" grpId="0" animBg="1"/>
      <p:bldP spid="9" grpId="0"/>
      <p:bldP spid="42" grpId="0"/>
      <p:bldP spid="43" grpId="0"/>
      <p:bldP spid="44" grpId="0"/>
      <p:bldP spid="45" grpId="0"/>
      <p:bldP spid="46" grpId="0"/>
      <p:bldP spid="4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40244" y="1473703"/>
            <a:ext cx="41296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>
                <a:ln>
                  <a:solidFill>
                    <a:srgbClr val="FE9E7E">
                      <a:alpha val="20000"/>
                    </a:srgbClr>
                  </a:solidFill>
                </a:ln>
                <a:solidFill>
                  <a:srgbClr val="FE9E7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CONTENTS</a:t>
            </a:r>
            <a:endParaRPr lang="ko-KR" altLang="en-US" sz="6000">
              <a:ln>
                <a:solidFill>
                  <a:srgbClr val="FE9E7E">
                    <a:alpha val="20000"/>
                  </a:srgbClr>
                </a:solidFill>
              </a:ln>
              <a:solidFill>
                <a:srgbClr val="FE9E7E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0669901" y="1981535"/>
            <a:ext cx="1522099" cy="0"/>
          </a:xfrm>
          <a:prstGeom prst="line">
            <a:avLst/>
          </a:prstGeom>
          <a:ln w="28575">
            <a:solidFill>
              <a:srgbClr val="4C47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-492369" y="-520504"/>
            <a:ext cx="13344156" cy="8128782"/>
            <a:chOff x="-492369" y="-520504"/>
            <a:chExt cx="13344156" cy="8128782"/>
          </a:xfrm>
          <a:solidFill>
            <a:srgbClr val="C8E4E5">
              <a:alpha val="60000"/>
            </a:srgbClr>
          </a:solidFill>
        </p:grpSpPr>
        <p:sp>
          <p:nvSpPr>
            <p:cNvPr id="6" name="타원 5"/>
            <p:cNvSpPr/>
            <p:nvPr/>
          </p:nvSpPr>
          <p:spPr>
            <a:xfrm>
              <a:off x="-492369" y="-520504"/>
              <a:ext cx="2841674" cy="28416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10010113" y="4766604"/>
              <a:ext cx="2841674" cy="28416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012875" y="3615397"/>
            <a:ext cx="3290002" cy="923330"/>
            <a:chOff x="1012875" y="3615397"/>
            <a:chExt cx="3290002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1012875" y="3615397"/>
              <a:ext cx="96372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01</a:t>
              </a:r>
              <a:endParaRPr lang="ko-KR" altLang="en-US" sz="5400">
                <a:ln>
                  <a:solidFill>
                    <a:srgbClr val="FE9E7E">
                      <a:alpha val="20000"/>
                    </a:srgbClr>
                  </a:solidFill>
                </a:ln>
                <a:solidFill>
                  <a:srgbClr val="FE9E7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76599" y="3877007"/>
              <a:ext cx="23262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형태학적 알고리즘</a:t>
              </a: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5241830" y="3615397"/>
            <a:ext cx="3652281" cy="923330"/>
            <a:chOff x="1012875" y="3615397"/>
            <a:chExt cx="3652281" cy="923330"/>
          </a:xfrm>
        </p:grpSpPr>
        <p:sp>
          <p:nvSpPr>
            <p:cNvPr id="25" name="TextBox 24"/>
            <p:cNvSpPr txBox="1"/>
            <p:nvPr/>
          </p:nvSpPr>
          <p:spPr>
            <a:xfrm>
              <a:off x="1012875" y="3615397"/>
              <a:ext cx="96372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02</a:t>
              </a:r>
              <a:endParaRPr lang="ko-KR" altLang="en-US" sz="540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976599" y="3877007"/>
              <a:ext cx="26885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그레이</a:t>
              </a:r>
              <a:r>
                <a:rPr lang="en-US" altLang="ko-KR" sz="20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-</a:t>
              </a:r>
              <a:r>
                <a:rPr lang="ko-KR" altLang="en-US" sz="20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스케일 형태학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71877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4190571" cy="1163374"/>
            <a:chOff x="960681" y="2615402"/>
            <a:chExt cx="4190571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419057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그레이</a:t>
              </a:r>
              <a:r>
                <a:rPr lang="en-US" altLang="ko-KR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-</a:t>
              </a:r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스케일 형태학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18325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err="1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텍스쳐</a:t>
              </a:r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분할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02198857-4B6F-63EB-2D5B-4E69FBEBCED0}"/>
              </a:ext>
            </a:extLst>
          </p:cNvPr>
          <p:cNvGrpSpPr/>
          <p:nvPr/>
        </p:nvGrpSpPr>
        <p:grpSpPr>
          <a:xfrm>
            <a:off x="5379859" y="1373442"/>
            <a:ext cx="4450688" cy="763302"/>
            <a:chOff x="6796429" y="1608522"/>
            <a:chExt cx="4450688" cy="76330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4BDA18-5683-0B6B-A64F-55055CB6C8B1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개념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DB69756-0959-C763-2CB9-BC5A71505B5E}"/>
                </a:ext>
              </a:extLst>
            </p:cNvPr>
            <p:cNvSpPr txBox="1"/>
            <p:nvPr/>
          </p:nvSpPr>
          <p:spPr>
            <a:xfrm>
              <a:off x="6800066" y="2064047"/>
              <a:ext cx="44470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영상을 부영역들로 나누는 프로세스를 분할이라 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54DC598-0EF3-67BD-E505-7985E805E83D}"/>
              </a:ext>
            </a:extLst>
          </p:cNvPr>
          <p:cNvGrpSpPr/>
          <p:nvPr/>
        </p:nvGrpSpPr>
        <p:grpSpPr>
          <a:xfrm>
            <a:off x="5379859" y="2645842"/>
            <a:ext cx="6177122" cy="763302"/>
            <a:chOff x="6796429" y="1608522"/>
            <a:chExt cx="6177122" cy="76330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BED9A20-6FF7-1F67-4BBD-3BE2798AE37E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닫기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50C09E3-7245-839E-C5F7-C9057910FEA5}"/>
                </a:ext>
              </a:extLst>
            </p:cNvPr>
            <p:cNvSpPr txBox="1"/>
            <p:nvPr/>
          </p:nvSpPr>
          <p:spPr>
            <a:xfrm>
              <a:off x="6800066" y="2064047"/>
              <a:ext cx="61734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제거하고자 하는 객체보다 큰 구조요소로 영상 닫기 하면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객체가 제거된다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B506D26-63EE-8ECD-8A29-D217F4FE8828}"/>
              </a:ext>
            </a:extLst>
          </p:cNvPr>
          <p:cNvGrpSpPr/>
          <p:nvPr/>
        </p:nvGrpSpPr>
        <p:grpSpPr>
          <a:xfrm>
            <a:off x="5379859" y="3918243"/>
            <a:ext cx="6404748" cy="978745"/>
            <a:chOff x="6796429" y="1608522"/>
            <a:chExt cx="6404748" cy="978745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E6BE473-2507-ECEC-B208-3B939E1437A7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열기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DFB7379-E93A-7168-D6CD-9F345C7E46F2}"/>
                </a:ext>
              </a:extLst>
            </p:cNvPr>
            <p:cNvSpPr txBox="1"/>
            <p:nvPr/>
          </p:nvSpPr>
          <p:spPr>
            <a:xfrm>
              <a:off x="6800066" y="2064047"/>
              <a:ext cx="64011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객체 간격에 비해 큰 구조 요소로 열기 하면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객체 간의 밝은 부분이 제거되며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</a:t>
              </a: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어두운 것만 남고 어두운 객체들의 간격은 어두운 부분으로 매워진다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341167BB-8504-B56F-B084-74F8DC7045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398"/>
          <a:stretch/>
        </p:blipFill>
        <p:spPr>
          <a:xfrm>
            <a:off x="5366326" y="0"/>
            <a:ext cx="6933599" cy="68580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71BC49BA-C3DF-F0F5-0D1B-0EE747AD39BD}"/>
              </a:ext>
            </a:extLst>
          </p:cNvPr>
          <p:cNvSpPr txBox="1"/>
          <p:nvPr/>
        </p:nvSpPr>
        <p:spPr>
          <a:xfrm>
            <a:off x="6718324" y="32625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</a:rPr>
              <a:t>원본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2ECA601-1319-AB7B-BA8B-FBA1B50A672A}"/>
              </a:ext>
            </a:extLst>
          </p:cNvPr>
          <p:cNvSpPr txBox="1"/>
          <p:nvPr/>
        </p:nvSpPr>
        <p:spPr>
          <a:xfrm>
            <a:off x="10234232" y="5530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solidFill>
                  <a:srgbClr val="FF0000"/>
                </a:solidFill>
              </a:rPr>
              <a:t>닫기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1C0024D-8E76-0E26-ECEF-AE55CFE2F623}"/>
              </a:ext>
            </a:extLst>
          </p:cNvPr>
          <p:cNvSpPr txBox="1"/>
          <p:nvPr/>
        </p:nvSpPr>
        <p:spPr>
          <a:xfrm>
            <a:off x="9932866" y="3536344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FF0000"/>
                </a:solidFill>
              </a:rPr>
              <a:t>경계 표시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AD8A87C-CDF3-362B-810D-38C5BFFC82A4}"/>
              </a:ext>
            </a:extLst>
          </p:cNvPr>
          <p:cNvSpPr txBox="1"/>
          <p:nvPr/>
        </p:nvSpPr>
        <p:spPr>
          <a:xfrm>
            <a:off x="6718324" y="353634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solidFill>
                  <a:srgbClr val="FF0000"/>
                </a:solidFill>
              </a:rPr>
              <a:t>열기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533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4190571" cy="1163374"/>
            <a:chOff x="960681" y="2615402"/>
            <a:chExt cx="4190571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419057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그레이</a:t>
              </a:r>
              <a:r>
                <a:rPr lang="en-US" altLang="ko-KR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-</a:t>
              </a:r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스케일 형태학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2140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형태학적 복구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02198857-4B6F-63EB-2D5B-4E69FBEBCED0}"/>
              </a:ext>
            </a:extLst>
          </p:cNvPr>
          <p:cNvGrpSpPr/>
          <p:nvPr/>
        </p:nvGrpSpPr>
        <p:grpSpPr>
          <a:xfrm>
            <a:off x="5379859" y="1765327"/>
            <a:ext cx="5176848" cy="978745"/>
            <a:chOff x="6796429" y="1608522"/>
            <a:chExt cx="5176848" cy="97874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4BDA18-5683-0B6B-A64F-55055CB6C8B1}"/>
                </a:ext>
              </a:extLst>
            </p:cNvPr>
            <p:cNvSpPr txBox="1"/>
            <p:nvPr/>
          </p:nvSpPr>
          <p:spPr>
            <a:xfrm>
              <a:off x="6796429" y="1608522"/>
              <a:ext cx="1502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팽창 </a:t>
              </a:r>
              <a:r>
                <a:rPr lang="en-US" altLang="ko-KR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/ </a:t>
              </a:r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침식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DB69756-0959-C763-2CB9-BC5A71505B5E}"/>
                </a:ext>
              </a:extLst>
            </p:cNvPr>
            <p:cNvSpPr txBox="1"/>
            <p:nvPr/>
          </p:nvSpPr>
          <p:spPr>
            <a:xfrm>
              <a:off x="6800066" y="2064047"/>
              <a:ext cx="51732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마커 영상에 의한 마스크 영상의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최단선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팽창 형태학적 복구는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안정에 도달할 때까지 반복되고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최단선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침식도 마찬가지다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342F951-3556-5971-78F4-4C5E93675ACA}"/>
              </a:ext>
            </a:extLst>
          </p:cNvPr>
          <p:cNvGrpSpPr/>
          <p:nvPr/>
        </p:nvGrpSpPr>
        <p:grpSpPr>
          <a:xfrm>
            <a:off x="5379859" y="3297664"/>
            <a:ext cx="6210785" cy="978745"/>
            <a:chOff x="6796429" y="1608522"/>
            <a:chExt cx="6210785" cy="97874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DCB0672-E13B-0AFA-3CED-9DF55656A735}"/>
                </a:ext>
              </a:extLst>
            </p:cNvPr>
            <p:cNvSpPr txBox="1"/>
            <p:nvPr/>
          </p:nvSpPr>
          <p:spPr>
            <a:xfrm>
              <a:off x="6796429" y="1608522"/>
              <a:ext cx="1502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열기 </a:t>
              </a:r>
              <a:r>
                <a:rPr lang="en-US" altLang="ko-KR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/ </a:t>
              </a:r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닫기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F3BED87-BEFA-55E3-6038-F0AE47301895}"/>
                </a:ext>
              </a:extLst>
            </p:cNvPr>
            <p:cNvSpPr txBox="1"/>
            <p:nvPr/>
          </p:nvSpPr>
          <p:spPr>
            <a:xfrm>
              <a:off x="6800066" y="2064047"/>
              <a:ext cx="62071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영상의 열기에 대한 복구는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n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크기의 침식 결과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마커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)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에 팽창을 적용한다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영상의 닫기에 대한 복구는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n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크기의 팽창 결과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마커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)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에 침식을 적용한다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2D831CA6-56B6-AFFD-48EA-F611A6B10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1253" y="476904"/>
            <a:ext cx="7040748" cy="590419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E1AC715-65CB-66BB-CC08-5A303EC674B3}"/>
              </a:ext>
            </a:extLst>
          </p:cNvPr>
          <p:cNvSpPr txBox="1"/>
          <p:nvPr/>
        </p:nvSpPr>
        <p:spPr>
          <a:xfrm>
            <a:off x="5983900" y="51536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highlight>
                  <a:srgbClr val="000000"/>
                </a:highlight>
              </a:rPr>
              <a:t>원본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9D79D2A-2631-EB25-84BE-DB941FF97A18}"/>
              </a:ext>
            </a:extLst>
          </p:cNvPr>
          <p:cNvSpPr txBox="1"/>
          <p:nvPr/>
        </p:nvSpPr>
        <p:spPr>
          <a:xfrm>
            <a:off x="7591844" y="515368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solidFill>
                  <a:schemeClr val="bg1"/>
                </a:solidFill>
                <a:highlight>
                  <a:srgbClr val="000000"/>
                </a:highlight>
              </a:rPr>
              <a:t>복구에 의한 열기</a:t>
            </a:r>
            <a:endParaRPr lang="ko-KR" altLang="en-US" sz="2000" b="1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9196D36-C584-AFB1-B942-B74ADB239621}"/>
              </a:ext>
            </a:extLst>
          </p:cNvPr>
          <p:cNvSpPr txBox="1"/>
          <p:nvPr/>
        </p:nvSpPr>
        <p:spPr>
          <a:xfrm>
            <a:off x="10661727" y="51536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highlight>
                  <a:srgbClr val="000000"/>
                </a:highlight>
              </a:rPr>
              <a:t>열기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8934F9E-40D4-14AC-9681-F1C86993B2A6}"/>
              </a:ext>
            </a:extLst>
          </p:cNvPr>
          <p:cNvSpPr txBox="1"/>
          <p:nvPr/>
        </p:nvSpPr>
        <p:spPr>
          <a:xfrm>
            <a:off x="5038769" y="2489572"/>
            <a:ext cx="2587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highlight>
                  <a:srgbClr val="000000"/>
                </a:highlight>
              </a:rPr>
              <a:t>복구에 의한 </a:t>
            </a:r>
            <a:r>
              <a:rPr lang="en-US" altLang="ko-KR" sz="2000" b="1" dirty="0">
                <a:solidFill>
                  <a:schemeClr val="bg1"/>
                </a:solidFill>
                <a:highlight>
                  <a:srgbClr val="000000"/>
                </a:highlight>
              </a:rPr>
              <a:t>Top-hat</a:t>
            </a:r>
            <a:endParaRPr lang="ko-KR" altLang="en-US" sz="2000" b="1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14B6E81-2E72-3BCB-A7AA-1F29858AAE44}"/>
              </a:ext>
            </a:extLst>
          </p:cNvPr>
          <p:cNvSpPr txBox="1"/>
          <p:nvPr/>
        </p:nvSpPr>
        <p:spPr>
          <a:xfrm>
            <a:off x="8108652" y="2489572"/>
            <a:ext cx="11259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highlight>
                  <a:srgbClr val="000000"/>
                </a:highlight>
              </a:rPr>
              <a:t>Top-hat</a:t>
            </a:r>
            <a:endParaRPr lang="ko-KR" altLang="en-US" sz="2000" b="1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2CB6945-94E7-57DD-4DAC-69FA28F3EACA}"/>
              </a:ext>
            </a:extLst>
          </p:cNvPr>
          <p:cNvSpPr txBox="1"/>
          <p:nvPr/>
        </p:nvSpPr>
        <p:spPr>
          <a:xfrm>
            <a:off x="9930757" y="2480395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solidFill>
                  <a:schemeClr val="bg1"/>
                </a:solidFill>
                <a:highlight>
                  <a:srgbClr val="000000"/>
                </a:highlight>
              </a:rPr>
              <a:t>복구에 의한 열기</a:t>
            </a:r>
            <a:endParaRPr lang="ko-KR" altLang="en-US" sz="2000" b="1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44E9C48-45A5-82A4-3620-2D8E1994BC1F}"/>
              </a:ext>
            </a:extLst>
          </p:cNvPr>
          <p:cNvSpPr txBox="1"/>
          <p:nvPr/>
        </p:nvSpPr>
        <p:spPr>
          <a:xfrm>
            <a:off x="5983899" y="448802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solidFill>
                  <a:schemeClr val="bg1"/>
                </a:solidFill>
                <a:highlight>
                  <a:srgbClr val="000000"/>
                </a:highlight>
              </a:rPr>
              <a:t>팽창</a:t>
            </a:r>
            <a:endParaRPr lang="ko-KR" altLang="en-US" sz="2000" b="1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1AA10C7-9A91-25C0-8EC3-891BF917543E}"/>
              </a:ext>
            </a:extLst>
          </p:cNvPr>
          <p:cNvSpPr txBox="1"/>
          <p:nvPr/>
        </p:nvSpPr>
        <p:spPr>
          <a:xfrm>
            <a:off x="8194572" y="448802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solidFill>
                  <a:schemeClr val="bg1"/>
                </a:solidFill>
                <a:highlight>
                  <a:srgbClr val="000000"/>
                </a:highlight>
              </a:rPr>
              <a:t>교집합</a:t>
            </a:r>
            <a:endParaRPr lang="ko-KR" altLang="en-US" sz="2000" b="1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442AF58-922F-86B0-6F1A-A7B9835EFDA8}"/>
              </a:ext>
            </a:extLst>
          </p:cNvPr>
          <p:cNvSpPr txBox="1"/>
          <p:nvPr/>
        </p:nvSpPr>
        <p:spPr>
          <a:xfrm>
            <a:off x="10661725" y="448802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solidFill>
                  <a:schemeClr val="bg1"/>
                </a:solidFill>
                <a:highlight>
                  <a:srgbClr val="000000"/>
                </a:highlight>
              </a:rPr>
              <a:t>결과</a:t>
            </a:r>
            <a:endParaRPr lang="ko-KR" altLang="en-US" sz="2000" b="1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3292287-5E3C-4318-E206-E14970B5FCE3}"/>
              </a:ext>
            </a:extLst>
          </p:cNvPr>
          <p:cNvCxnSpPr/>
          <p:nvPr/>
        </p:nvCxnSpPr>
        <p:spPr>
          <a:xfrm>
            <a:off x="6516914" y="1493910"/>
            <a:ext cx="215471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23D11D7A-4380-99AB-FEF7-C0FF13B2ED76}"/>
              </a:ext>
            </a:extLst>
          </p:cNvPr>
          <p:cNvCxnSpPr>
            <a:cxnSpLocks/>
          </p:cNvCxnSpPr>
          <p:nvPr/>
        </p:nvCxnSpPr>
        <p:spPr>
          <a:xfrm flipH="1">
            <a:off x="6516914" y="3843384"/>
            <a:ext cx="4475501" cy="14106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AF901D35-DFB2-AE7D-F857-EBAD0C8971EF}"/>
              </a:ext>
            </a:extLst>
          </p:cNvPr>
          <p:cNvCxnSpPr>
            <a:cxnSpLocks/>
          </p:cNvCxnSpPr>
          <p:nvPr/>
        </p:nvCxnSpPr>
        <p:spPr>
          <a:xfrm>
            <a:off x="6516914" y="3697774"/>
            <a:ext cx="438331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AD7F54FB-498C-7B71-266E-98026D56AEBC}"/>
              </a:ext>
            </a:extLst>
          </p:cNvPr>
          <p:cNvCxnSpPr>
            <a:cxnSpLocks/>
          </p:cNvCxnSpPr>
          <p:nvPr/>
        </p:nvCxnSpPr>
        <p:spPr>
          <a:xfrm>
            <a:off x="6475129" y="4014799"/>
            <a:ext cx="2233442" cy="1674801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46AAC19E-0B88-2354-7C69-9E2D880AEBD0}"/>
              </a:ext>
            </a:extLst>
          </p:cNvPr>
          <p:cNvCxnSpPr>
            <a:cxnSpLocks/>
          </p:cNvCxnSpPr>
          <p:nvPr/>
        </p:nvCxnSpPr>
        <p:spPr>
          <a:xfrm>
            <a:off x="6475129" y="5611911"/>
            <a:ext cx="2196496" cy="38845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E165D59A-AC2F-B1CC-6CCA-A9522799A7B1}"/>
              </a:ext>
            </a:extLst>
          </p:cNvPr>
          <p:cNvCxnSpPr>
            <a:cxnSpLocks/>
          </p:cNvCxnSpPr>
          <p:nvPr/>
        </p:nvCxnSpPr>
        <p:spPr>
          <a:xfrm flipV="1">
            <a:off x="9061892" y="5610857"/>
            <a:ext cx="2233442" cy="1054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235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>
            <a:off x="8947052" y="1589649"/>
            <a:ext cx="3244948" cy="0"/>
          </a:xfrm>
          <a:prstGeom prst="line">
            <a:avLst/>
          </a:prstGeom>
          <a:ln w="28575">
            <a:solidFill>
              <a:srgbClr val="4C47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590476" y="2274838"/>
            <a:ext cx="4996882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500">
                <a:ln>
                  <a:solidFill>
                    <a:srgbClr val="FE9E7E">
                      <a:alpha val="20000"/>
                    </a:srgbClr>
                  </a:solidFill>
                </a:ln>
                <a:solidFill>
                  <a:srgbClr val="FE9E7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THANK</a:t>
            </a:r>
          </a:p>
          <a:p>
            <a:pPr algn="r"/>
            <a:r>
              <a:rPr lang="en-US" altLang="ko-KR" sz="1150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YOU</a:t>
            </a:r>
            <a:endParaRPr lang="ko-KR" altLang="en-US" sz="1150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252020"/>
              </p:ext>
            </p:extLst>
          </p:nvPr>
        </p:nvGraphicFramePr>
        <p:xfrm>
          <a:off x="779975" y="5122854"/>
          <a:ext cx="439693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762">
                  <a:extLst>
                    <a:ext uri="{9D8B030D-6E8A-4147-A177-3AD203B41FA5}">
                      <a16:colId xmlns:a16="http://schemas.microsoft.com/office/drawing/2014/main" val="56462378"/>
                    </a:ext>
                  </a:extLst>
                </a:gridCol>
                <a:gridCol w="3768173">
                  <a:extLst>
                    <a:ext uri="{9D8B030D-6E8A-4147-A177-3AD203B41FA5}">
                      <a16:colId xmlns:a16="http://schemas.microsoft.com/office/drawing/2014/main" val="3468396150"/>
                    </a:ext>
                  </a:extLst>
                </a:gridCol>
              </a:tblGrid>
              <a:tr h="2993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일시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2022</a:t>
                      </a:r>
                      <a:r>
                        <a:rPr lang="ko-KR" altLang="en-US" sz="1400" b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년</a:t>
                      </a:r>
                      <a:r>
                        <a:rPr lang="ko-KR" altLang="en-US" sz="1400" b="0" baseline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 </a:t>
                      </a:r>
                      <a:r>
                        <a:rPr lang="en-US" altLang="ko-KR" sz="1400" b="0" baseline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06</a:t>
                      </a:r>
                      <a:r>
                        <a:rPr lang="ko-KR" altLang="en-US" sz="1400" b="0" baseline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월 </a:t>
                      </a:r>
                      <a:r>
                        <a:rPr lang="en-US" altLang="ko-KR" sz="1400" b="0" baseline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17</a:t>
                      </a:r>
                      <a:r>
                        <a:rPr lang="ko-KR" altLang="en-US" sz="1400" b="0" baseline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일</a:t>
                      </a:r>
                      <a:endParaRPr lang="ko-KR" altLang="en-US" sz="1400" b="0" dirty="0">
                        <a:ln>
                          <a:solidFill>
                            <a:srgbClr val="4C4747">
                              <a:alpha val="20000"/>
                            </a:srgbClr>
                          </a:solidFill>
                        </a:ln>
                        <a:solidFill>
                          <a:srgbClr val="4C4747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8225652"/>
                  </a:ext>
                </a:extLst>
              </a:tr>
            </a:tbl>
          </a:graphicData>
        </a:graphic>
      </p:graphicFrame>
      <p:cxnSp>
        <p:nvCxnSpPr>
          <p:cNvPr id="22" name="직선 연결선 21"/>
          <p:cNvCxnSpPr/>
          <p:nvPr/>
        </p:nvCxnSpPr>
        <p:spPr>
          <a:xfrm>
            <a:off x="0" y="5258971"/>
            <a:ext cx="583809" cy="0"/>
          </a:xfrm>
          <a:prstGeom prst="line">
            <a:avLst/>
          </a:prstGeom>
          <a:ln w="28575">
            <a:solidFill>
              <a:srgbClr val="4C47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1041009" y="970671"/>
            <a:ext cx="3212513" cy="3341753"/>
            <a:chOff x="1041009" y="970671"/>
            <a:chExt cx="3212513" cy="3341753"/>
          </a:xfrm>
        </p:grpSpPr>
        <p:sp>
          <p:nvSpPr>
            <p:cNvPr id="13" name="타원 12"/>
            <p:cNvSpPr/>
            <p:nvPr/>
          </p:nvSpPr>
          <p:spPr>
            <a:xfrm>
              <a:off x="1041009" y="970671"/>
              <a:ext cx="1448973" cy="1448973"/>
            </a:xfrm>
            <a:prstGeom prst="ellipse">
              <a:avLst/>
            </a:prstGeom>
            <a:solidFill>
              <a:srgbClr val="C8E4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1323533" y="1382435"/>
              <a:ext cx="2929989" cy="2929989"/>
            </a:xfrm>
            <a:prstGeom prst="ellipse">
              <a:avLst/>
            </a:prstGeom>
            <a:solidFill>
              <a:srgbClr val="FE9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220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9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24523" y="1050511"/>
            <a:ext cx="1845378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50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01</a:t>
            </a:r>
            <a:endParaRPr lang="ko-KR" altLang="en-US" sz="1150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0669901" y="1981535"/>
            <a:ext cx="152209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4558415" y="3252739"/>
            <a:ext cx="5968301" cy="2121639"/>
            <a:chOff x="5768237" y="3843583"/>
            <a:chExt cx="5968301" cy="2121639"/>
          </a:xfrm>
        </p:grpSpPr>
        <p:sp>
          <p:nvSpPr>
            <p:cNvPr id="6" name="TextBox 5"/>
            <p:cNvSpPr txBox="1"/>
            <p:nvPr/>
          </p:nvSpPr>
          <p:spPr>
            <a:xfrm>
              <a:off x="5768237" y="3843583"/>
              <a:ext cx="59683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54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형태학적 알고리즘</a:t>
              </a:r>
              <a:endParaRPr lang="en-US" altLang="ko-KR" sz="54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551808" y="5503557"/>
              <a:ext cx="184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endParaRPr lang="ko-KR" altLang="en-US" sz="24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6966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3611886" cy="1163374"/>
            <a:chOff x="960681" y="2615402"/>
            <a:chExt cx="3611886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361188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형태학적 알고리즘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1524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경계 추출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02198857-4B6F-63EB-2D5B-4E69FBEBCED0}"/>
              </a:ext>
            </a:extLst>
          </p:cNvPr>
          <p:cNvGrpSpPr/>
          <p:nvPr/>
        </p:nvGrpSpPr>
        <p:grpSpPr>
          <a:xfrm>
            <a:off x="4700022" y="1171217"/>
            <a:ext cx="7020301" cy="763302"/>
            <a:chOff x="6796429" y="1608522"/>
            <a:chExt cx="7020301" cy="76330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4BDA18-5683-0B6B-A64F-55055CB6C8B1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개념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DB69756-0959-C763-2CB9-BC5A71505B5E}"/>
                </a:ext>
              </a:extLst>
            </p:cNvPr>
            <p:cNvSpPr txBox="1"/>
            <p:nvPr/>
          </p:nvSpPr>
          <p:spPr>
            <a:xfrm>
              <a:off x="6800066" y="2064047"/>
              <a:ext cx="7016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영상을 구조요소에 의해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침식시킨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후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침식 결과와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원본간의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차집합으로 얻을 수 있다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A58E3A5F-22AC-751D-2457-3B58141BF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22" y="2312627"/>
            <a:ext cx="7491978" cy="454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845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3611886" cy="1163374"/>
            <a:chOff x="960681" y="2615402"/>
            <a:chExt cx="3611886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361188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형태학적 알고리즘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1524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홀 채우기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02198857-4B6F-63EB-2D5B-4E69FBEBCED0}"/>
              </a:ext>
            </a:extLst>
          </p:cNvPr>
          <p:cNvGrpSpPr/>
          <p:nvPr/>
        </p:nvGrpSpPr>
        <p:grpSpPr>
          <a:xfrm>
            <a:off x="4700022" y="1181426"/>
            <a:ext cx="4333669" cy="763302"/>
            <a:chOff x="6796429" y="1608522"/>
            <a:chExt cx="4333669" cy="76330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4BDA18-5683-0B6B-A64F-55055CB6C8B1}"/>
                </a:ext>
              </a:extLst>
            </p:cNvPr>
            <p:cNvSpPr txBox="1"/>
            <p:nvPr/>
          </p:nvSpPr>
          <p:spPr>
            <a:xfrm>
              <a:off x="6796429" y="1608522"/>
              <a:ext cx="1191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홀</a:t>
              </a:r>
              <a:r>
                <a:rPr lang="en-US" altLang="ko-KR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(Hole)</a:t>
              </a:r>
              <a:endParaRPr lang="ko-KR" altLang="en-US" sz="20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DB69756-0959-C763-2CB9-BC5A71505B5E}"/>
                </a:ext>
              </a:extLst>
            </p:cNvPr>
            <p:cNvSpPr txBox="1"/>
            <p:nvPr/>
          </p:nvSpPr>
          <p:spPr>
            <a:xfrm>
              <a:off x="6800066" y="2064047"/>
              <a:ext cx="43300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전경 화소들의 연결된 경계로 둘러싸인 배경의 영역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157362D-6BDC-6A45-40E3-1B0969DCECE0}"/>
              </a:ext>
            </a:extLst>
          </p:cNvPr>
          <p:cNvGrpSpPr/>
          <p:nvPr/>
        </p:nvGrpSpPr>
        <p:grpSpPr>
          <a:xfrm>
            <a:off x="4700022" y="2354086"/>
            <a:ext cx="5333942" cy="978745"/>
            <a:chOff x="6796429" y="1608522"/>
            <a:chExt cx="5333942" cy="97874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1421B59-DE85-8C4E-5888-34F7C4F41B2E}"/>
                </a:ext>
              </a:extLst>
            </p:cNvPr>
            <p:cNvSpPr txBox="1"/>
            <p:nvPr/>
          </p:nvSpPr>
          <p:spPr>
            <a:xfrm>
              <a:off x="6796429" y="1608522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채우기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CEFB066-1193-73C8-D04E-83F5B91BCCA9}"/>
                </a:ext>
              </a:extLst>
            </p:cNvPr>
            <p:cNvSpPr txBox="1"/>
            <p:nvPr/>
          </p:nvSpPr>
          <p:spPr>
            <a:xfrm>
              <a:off x="6800066" y="2064047"/>
              <a:ext cx="53303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팽창이 이용되며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상보와 교차에 기반한 조건부 팽창을 사용하여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필요영역 이상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채우는 것을 방지한다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E37813EF-1107-6DEB-F44C-D49337BE3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5457" y="3510041"/>
            <a:ext cx="9706543" cy="334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624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3611886" cy="1163374"/>
            <a:chOff x="960681" y="2615402"/>
            <a:chExt cx="3611886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361188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형태학적 알고리즘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2249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연결 성분 추출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02198857-4B6F-63EB-2D5B-4E69FBEBCED0}"/>
              </a:ext>
            </a:extLst>
          </p:cNvPr>
          <p:cNvGrpSpPr/>
          <p:nvPr/>
        </p:nvGrpSpPr>
        <p:grpSpPr>
          <a:xfrm>
            <a:off x="4700022" y="357260"/>
            <a:ext cx="5704237" cy="978745"/>
            <a:chOff x="6796429" y="1608522"/>
            <a:chExt cx="5704237" cy="97874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4BDA18-5683-0B6B-A64F-55055CB6C8B1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개념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DB69756-0959-C763-2CB9-BC5A71505B5E}"/>
                </a:ext>
              </a:extLst>
            </p:cNvPr>
            <p:cNvSpPr txBox="1"/>
            <p:nvPr/>
          </p:nvSpPr>
          <p:spPr>
            <a:xfrm>
              <a:off x="6800066" y="2064047"/>
              <a:ext cx="57006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전경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(1)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으로 설정할 연결 성분을 제외한 배경 요소들을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0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으로 만든다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팽창의 반복절차를 통해 얻을 수 있다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97520877-4DD1-B8F9-0CCC-A44619DC7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22" y="1391420"/>
            <a:ext cx="3921840" cy="546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75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3611886" cy="1163374"/>
            <a:chOff x="960681" y="2615402"/>
            <a:chExt cx="3611886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361188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형태학적 알고리즘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1524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볼록 깍지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02198857-4B6F-63EB-2D5B-4E69FBEBCED0}"/>
              </a:ext>
            </a:extLst>
          </p:cNvPr>
          <p:cNvGrpSpPr/>
          <p:nvPr/>
        </p:nvGrpSpPr>
        <p:grpSpPr>
          <a:xfrm>
            <a:off x="4700022" y="761088"/>
            <a:ext cx="5903009" cy="763302"/>
            <a:chOff x="6796429" y="1608522"/>
            <a:chExt cx="5903009" cy="76330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4BDA18-5683-0B6B-A64F-55055CB6C8B1}"/>
                </a:ext>
              </a:extLst>
            </p:cNvPr>
            <p:cNvSpPr txBox="1"/>
            <p:nvPr/>
          </p:nvSpPr>
          <p:spPr>
            <a:xfrm>
              <a:off x="6796429" y="1608522"/>
              <a:ext cx="17336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볼록</a:t>
              </a:r>
              <a:r>
                <a:rPr lang="en-US" altLang="ko-KR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(convex)</a:t>
              </a:r>
              <a:endParaRPr lang="ko-KR" altLang="en-US" sz="20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DB69756-0959-C763-2CB9-BC5A71505B5E}"/>
                </a:ext>
              </a:extLst>
            </p:cNvPr>
            <p:cNvSpPr txBox="1"/>
            <p:nvPr/>
          </p:nvSpPr>
          <p:spPr>
            <a:xfrm>
              <a:off x="6800066" y="2064047"/>
              <a:ext cx="58993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영상 안의 임의의 두 점을 연결하는 선분이 영상 안에 완전히 놓이는 것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745AE61-F1E8-C544-C036-A271D7535AB3}"/>
              </a:ext>
            </a:extLst>
          </p:cNvPr>
          <p:cNvGrpSpPr/>
          <p:nvPr/>
        </p:nvGrpSpPr>
        <p:grpSpPr>
          <a:xfrm>
            <a:off x="4700022" y="2045453"/>
            <a:ext cx="5083874" cy="763302"/>
            <a:chOff x="6796429" y="1608522"/>
            <a:chExt cx="5083874" cy="76330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EFEB5EB-9B60-EF05-E5AC-AB9CBE082B81}"/>
                </a:ext>
              </a:extLst>
            </p:cNvPr>
            <p:cNvSpPr txBox="1"/>
            <p:nvPr/>
          </p:nvSpPr>
          <p:spPr>
            <a:xfrm>
              <a:off x="6796429" y="1608522"/>
              <a:ext cx="28781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볼록 깍지</a:t>
              </a:r>
              <a:r>
                <a:rPr lang="en-US" altLang="ko-KR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(convex hull)</a:t>
              </a:r>
              <a:endParaRPr lang="ko-KR" altLang="en-US" sz="20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5DDFC2F-4532-008A-05E9-E8D24A74267F}"/>
                </a:ext>
              </a:extLst>
            </p:cNvPr>
            <p:cNvSpPr txBox="1"/>
            <p:nvPr/>
          </p:nvSpPr>
          <p:spPr>
            <a:xfrm>
              <a:off x="6800066" y="2064047"/>
              <a:ext cx="50802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영상 안의 임의의 집합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(S)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을 포함하는 가장 작은 볼록 집합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(H)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14D6122-4C1A-B0E8-4B82-DA676077AC69}"/>
              </a:ext>
            </a:extLst>
          </p:cNvPr>
          <p:cNvGrpSpPr/>
          <p:nvPr/>
        </p:nvGrpSpPr>
        <p:grpSpPr>
          <a:xfrm>
            <a:off x="4700022" y="3329817"/>
            <a:ext cx="6371086" cy="763302"/>
            <a:chOff x="6796429" y="1608522"/>
            <a:chExt cx="6371086" cy="76330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7332FD3-16C1-6037-E347-7546EE925AA0}"/>
                </a:ext>
              </a:extLst>
            </p:cNvPr>
            <p:cNvSpPr txBox="1"/>
            <p:nvPr/>
          </p:nvSpPr>
          <p:spPr>
            <a:xfrm>
              <a:off x="6796429" y="1608522"/>
              <a:ext cx="3649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볼록 결여</a:t>
              </a:r>
              <a:r>
                <a:rPr lang="en-US" altLang="ko-KR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(convex deficiency)</a:t>
              </a:r>
              <a:endParaRPr lang="ko-KR" altLang="en-US" sz="20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5F588B4-5623-A13C-865E-593C7F978DC9}"/>
                </a:ext>
              </a:extLst>
            </p:cNvPr>
            <p:cNvSpPr txBox="1"/>
            <p:nvPr/>
          </p:nvSpPr>
          <p:spPr>
            <a:xfrm>
              <a:off x="6800066" y="2064047"/>
              <a:ext cx="63674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볼록 깍지에서 해당 볼록 깍지의 원본 집합에 대한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차집합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(H – S)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을 의미한다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451C5F0-8E6A-E6D1-4235-61DB491681D2}"/>
              </a:ext>
            </a:extLst>
          </p:cNvPr>
          <p:cNvGrpSpPr/>
          <p:nvPr/>
        </p:nvGrpSpPr>
        <p:grpSpPr>
          <a:xfrm>
            <a:off x="4700022" y="4614182"/>
            <a:ext cx="5829271" cy="978745"/>
            <a:chOff x="6796429" y="1608522"/>
            <a:chExt cx="5829271" cy="97874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65AD8D2-16D5-5A7A-9EDD-7F4D5830234B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활용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EF7AF5C-955A-1ACA-F52A-9149E1F193D5}"/>
                </a:ext>
              </a:extLst>
            </p:cNvPr>
            <p:cNvSpPr txBox="1"/>
            <p:nvPr/>
          </p:nvSpPr>
          <p:spPr>
            <a:xfrm>
              <a:off x="6800066" y="2064047"/>
              <a:ext cx="58256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볼록 깍지와 결여는 객체 묘사에 유용하며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볼록 깍지는 적중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-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비적중을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반복적으로 적용하는 것으로 구성된다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E88B50A0-0CEA-087E-3866-2C0015F85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22" y="0"/>
            <a:ext cx="6377299" cy="6858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4BDD74B-3A2B-3D50-61B6-5DB841C88C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1219" y="5138050"/>
            <a:ext cx="3661244" cy="119203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4B55F4E-E824-2DAB-D44B-81287786A309}"/>
              </a:ext>
            </a:extLst>
          </p:cNvPr>
          <p:cNvSpPr txBox="1"/>
          <p:nvPr/>
        </p:nvSpPr>
        <p:spPr>
          <a:xfrm>
            <a:off x="3989731" y="639943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구조 요소들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145F959-7713-D5B6-1ACB-BBF6A2EB8AB8}"/>
              </a:ext>
            </a:extLst>
          </p:cNvPr>
          <p:cNvSpPr/>
          <p:nvPr/>
        </p:nvSpPr>
        <p:spPr>
          <a:xfrm>
            <a:off x="4765674" y="28575"/>
            <a:ext cx="2051051" cy="20726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CDB6087-C4DF-06B1-B203-3ECC7086C10D}"/>
              </a:ext>
            </a:extLst>
          </p:cNvPr>
          <p:cNvSpPr txBox="1"/>
          <p:nvPr/>
        </p:nvSpPr>
        <p:spPr>
          <a:xfrm>
            <a:off x="9850989" y="240486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6"/>
                </a:solidFill>
              </a:rPr>
              <a:t>볼록 깍지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220DC29-1B77-5915-CBDC-1CBAEB248358}"/>
              </a:ext>
            </a:extLst>
          </p:cNvPr>
          <p:cNvSpPr/>
          <p:nvPr/>
        </p:nvSpPr>
        <p:spPr>
          <a:xfrm>
            <a:off x="6856088" y="28575"/>
            <a:ext cx="4145287" cy="2072663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947E7D3-787F-9F7C-3AEB-AAF2A9083179}"/>
              </a:ext>
            </a:extLst>
          </p:cNvPr>
          <p:cNvSpPr/>
          <p:nvPr/>
        </p:nvSpPr>
        <p:spPr>
          <a:xfrm>
            <a:off x="4765674" y="2389636"/>
            <a:ext cx="4145287" cy="2072663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6E00F69-EE52-4820-2CD1-CA8E43A129F6}"/>
              </a:ext>
            </a:extLst>
          </p:cNvPr>
          <p:cNvSpPr txBox="1"/>
          <p:nvPr/>
        </p:nvSpPr>
        <p:spPr>
          <a:xfrm>
            <a:off x="6723707" y="2061746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5"/>
                </a:solidFill>
              </a:rPr>
              <a:t>구조 요소 적용 결과들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359228E-4399-35C3-30C9-7D11CAEB735E}"/>
              </a:ext>
            </a:extLst>
          </p:cNvPr>
          <p:cNvSpPr/>
          <p:nvPr/>
        </p:nvSpPr>
        <p:spPr>
          <a:xfrm>
            <a:off x="8950324" y="2389636"/>
            <a:ext cx="2051051" cy="2072663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8151F2A-D103-7829-987D-3043BF1EDF1A}"/>
              </a:ext>
            </a:extLst>
          </p:cNvPr>
          <p:cNvSpPr txBox="1"/>
          <p:nvPr/>
        </p:nvSpPr>
        <p:spPr>
          <a:xfrm>
            <a:off x="6191986" y="5395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원본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B511C12-44C1-5D6A-FF79-38E53293EEC3}"/>
              </a:ext>
            </a:extLst>
          </p:cNvPr>
          <p:cNvSpPr/>
          <p:nvPr/>
        </p:nvSpPr>
        <p:spPr>
          <a:xfrm>
            <a:off x="6838317" y="4750697"/>
            <a:ext cx="2051051" cy="2072663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9C70003-C37B-CD58-55EF-0A82D20841E4}"/>
              </a:ext>
            </a:extLst>
          </p:cNvPr>
          <p:cNvSpPr txBox="1"/>
          <p:nvPr/>
        </p:nvSpPr>
        <p:spPr>
          <a:xfrm>
            <a:off x="8224789" y="4768718"/>
            <a:ext cx="2969083" cy="36933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4"/>
                </a:solidFill>
              </a:rPr>
              <a:t>볼록 깍지에서 기여한 부분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01E39986-6643-618C-202B-B4CA676D07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226" t="69777" r="24740" b="599"/>
          <a:stretch/>
        </p:blipFill>
        <p:spPr>
          <a:xfrm>
            <a:off x="4693809" y="1884250"/>
            <a:ext cx="6574628" cy="498269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65FDF21B-5895-A226-E88A-728947665E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574" y="4391025"/>
            <a:ext cx="401955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65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 animBg="1"/>
      <p:bldP spid="26" grpId="0"/>
      <p:bldP spid="27" grpId="0" animBg="1"/>
      <p:bldP spid="28" grpId="0" animBg="1"/>
      <p:bldP spid="29" grpId="0"/>
      <p:bldP spid="30" grpId="0" animBg="1"/>
      <p:bldP spid="31" grpId="0"/>
      <p:bldP spid="35" grpId="0" animBg="1"/>
      <p:bldP spid="3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3611886" cy="1163374"/>
            <a:chOff x="960681" y="2615402"/>
            <a:chExt cx="3611886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361188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형태학적 알고리즘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err="1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세선화</a:t>
              </a:r>
              <a:endParaRPr lang="ko-KR" altLang="en-US" sz="2400" dirty="0">
                <a:ln>
                  <a:solidFill>
                    <a:srgbClr val="FE9E7E">
                      <a:alpha val="20000"/>
                    </a:srgbClr>
                  </a:solidFill>
                </a:ln>
                <a:solidFill>
                  <a:srgbClr val="FE9E7E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02198857-4B6F-63EB-2D5B-4E69FBEBCED0}"/>
              </a:ext>
            </a:extLst>
          </p:cNvPr>
          <p:cNvGrpSpPr/>
          <p:nvPr/>
        </p:nvGrpSpPr>
        <p:grpSpPr>
          <a:xfrm>
            <a:off x="4700022" y="2558013"/>
            <a:ext cx="7177396" cy="978745"/>
            <a:chOff x="6796429" y="1608522"/>
            <a:chExt cx="7177396" cy="97874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4BDA18-5683-0B6B-A64F-55055CB6C8B1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개념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DB69756-0959-C763-2CB9-BC5A71505B5E}"/>
                </a:ext>
              </a:extLst>
            </p:cNvPr>
            <p:cNvSpPr txBox="1"/>
            <p:nvPr/>
          </p:nvSpPr>
          <p:spPr>
            <a:xfrm>
              <a:off x="6800066" y="2064047"/>
              <a:ext cx="71737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세선화는 적중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-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비적중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변환에 의해 정의될 수 있다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배경 연산이 필요 없으며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구조 요소를 회전시켜가며 변화가 없을 때까지 반복 적용한다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01E2B2BA-AE89-3CAD-6AC6-C862A95BF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5416" y="-249"/>
            <a:ext cx="6039041" cy="685825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D7B32C4-9882-C0AB-DE3A-2A18874F8048}"/>
              </a:ext>
            </a:extLst>
          </p:cNvPr>
          <p:cNvSpPr/>
          <p:nvPr/>
        </p:nvSpPr>
        <p:spPr>
          <a:xfrm>
            <a:off x="8694057" y="5442857"/>
            <a:ext cx="1930400" cy="9724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AF89BC-8B70-D42B-EC23-D5BD04E8F50B}"/>
              </a:ext>
            </a:extLst>
          </p:cNvPr>
          <p:cNvSpPr txBox="1"/>
          <p:nvPr/>
        </p:nvSpPr>
        <p:spPr>
          <a:xfrm>
            <a:off x="8331009" y="4752983"/>
            <a:ext cx="2656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이후 구조요소 적용해도</a:t>
            </a:r>
            <a:endParaRPr lang="en-US" altLang="ko-KR" b="1" dirty="0">
              <a:solidFill>
                <a:srgbClr val="FF0000"/>
              </a:solidFill>
            </a:endParaRPr>
          </a:p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변화가 없어서 종료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726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3611886" cy="1163374"/>
            <a:chOff x="960681" y="2615402"/>
            <a:chExt cx="3611886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361188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형태학적 알고리즘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err="1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후선화</a:t>
              </a:r>
              <a:endParaRPr lang="ko-KR" altLang="en-US" sz="2400" dirty="0">
                <a:ln>
                  <a:solidFill>
                    <a:srgbClr val="FE9E7E">
                      <a:alpha val="20000"/>
                    </a:srgbClr>
                  </a:solidFill>
                </a:ln>
                <a:solidFill>
                  <a:srgbClr val="FE9E7E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02198857-4B6F-63EB-2D5B-4E69FBEBCED0}"/>
              </a:ext>
            </a:extLst>
          </p:cNvPr>
          <p:cNvGrpSpPr/>
          <p:nvPr/>
        </p:nvGrpSpPr>
        <p:grpSpPr>
          <a:xfrm>
            <a:off x="4700022" y="1898671"/>
            <a:ext cx="7265561" cy="978745"/>
            <a:chOff x="6796429" y="1608522"/>
            <a:chExt cx="7265561" cy="97874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4BDA18-5683-0B6B-A64F-55055CB6C8B1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개념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DB69756-0959-C763-2CB9-BC5A71505B5E}"/>
                </a:ext>
              </a:extLst>
            </p:cNvPr>
            <p:cNvSpPr txBox="1"/>
            <p:nvPr/>
          </p:nvSpPr>
          <p:spPr>
            <a:xfrm>
              <a:off x="6800066" y="2064047"/>
              <a:ext cx="72619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세선화의 역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구조 요소도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1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과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0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반전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)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이며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순차적 연산으로 입력의 여집합을 세선화하고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그 결과에 대해 또 여집합을 만든다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265CB41-1427-31EA-E939-D7E1907CCBE5}"/>
              </a:ext>
            </a:extLst>
          </p:cNvPr>
          <p:cNvGrpSpPr/>
          <p:nvPr/>
        </p:nvGrpSpPr>
        <p:grpSpPr>
          <a:xfrm>
            <a:off x="4700022" y="3244334"/>
            <a:ext cx="6379100" cy="763302"/>
            <a:chOff x="6796429" y="1608522"/>
            <a:chExt cx="6379100" cy="76330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997221F-C4DE-98F3-0AAB-1F0679F6AB77}"/>
                </a:ext>
              </a:extLst>
            </p:cNvPr>
            <p:cNvSpPr txBox="1"/>
            <p:nvPr/>
          </p:nvSpPr>
          <p:spPr>
            <a:xfrm>
              <a:off x="6796429" y="1608522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후처리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243ABEF-A4DF-1157-AF6E-3C7BF6E95F4F}"/>
                </a:ext>
              </a:extLst>
            </p:cNvPr>
            <p:cNvSpPr txBox="1"/>
            <p:nvPr/>
          </p:nvSpPr>
          <p:spPr>
            <a:xfrm>
              <a:off x="6800066" y="2064047"/>
              <a:ext cx="63754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끊긴 점들이 나올 수 있어서 이러한 점들을 제거하기 위한 후처리가 필요하다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8C70B64E-1BE2-A2F3-214C-FED679EB5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22" y="246519"/>
            <a:ext cx="7491978" cy="63649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617C89-D860-8D1B-C17A-EA9B7CB7C81C}"/>
              </a:ext>
            </a:extLst>
          </p:cNvPr>
          <p:cNvSpPr txBox="1"/>
          <p:nvPr/>
        </p:nvSpPr>
        <p:spPr>
          <a:xfrm>
            <a:off x="6096000" y="-4376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원본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50B2CA-688E-6A81-CB00-05D03775453E}"/>
              </a:ext>
            </a:extLst>
          </p:cNvPr>
          <p:cNvSpPr txBox="1"/>
          <p:nvPr/>
        </p:nvSpPr>
        <p:spPr>
          <a:xfrm>
            <a:off x="9187154" y="-4376"/>
            <a:ext cx="2509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원본의 여집합 </a:t>
            </a:r>
            <a:r>
              <a:rPr lang="en-US" altLang="ko-KR" sz="2000" b="1" dirty="0"/>
              <a:t>= (2)</a:t>
            </a:r>
            <a:endParaRPr lang="ko-KR" altLang="en-US" sz="20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8D71AD-92B3-913F-3725-BC2BE41C3358}"/>
              </a:ext>
            </a:extLst>
          </p:cNvPr>
          <p:cNvSpPr txBox="1"/>
          <p:nvPr/>
        </p:nvSpPr>
        <p:spPr>
          <a:xfrm>
            <a:off x="5280872" y="2215696"/>
            <a:ext cx="23278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(2)</a:t>
            </a:r>
            <a:r>
              <a:rPr lang="ko-KR" altLang="en-US" sz="2000" b="1" dirty="0"/>
              <a:t>의</a:t>
            </a:r>
            <a:r>
              <a:rPr lang="en-US" altLang="ko-KR" sz="2000" b="1" dirty="0"/>
              <a:t> </a:t>
            </a:r>
            <a:r>
              <a:rPr lang="ko-KR" altLang="en-US" sz="2000" b="1" dirty="0" err="1"/>
              <a:t>세선화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= (3)</a:t>
            </a:r>
            <a:endParaRPr lang="ko-KR" altLang="en-US" sz="2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42E2EA-8B03-C698-7489-0A69C5C00EB9}"/>
              </a:ext>
            </a:extLst>
          </p:cNvPr>
          <p:cNvSpPr txBox="1"/>
          <p:nvPr/>
        </p:nvSpPr>
        <p:spPr>
          <a:xfrm>
            <a:off x="9277723" y="2215696"/>
            <a:ext cx="23278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(3)</a:t>
            </a:r>
            <a:r>
              <a:rPr lang="ko-KR" altLang="en-US" sz="2000" b="1" dirty="0"/>
              <a:t>의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여집합 </a:t>
            </a:r>
            <a:r>
              <a:rPr lang="en-US" altLang="ko-KR" sz="2000" b="1" dirty="0"/>
              <a:t>= (4)</a:t>
            </a:r>
            <a:endParaRPr lang="ko-KR" altLang="en-US" sz="20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536A93-176A-B97E-A8D1-F6D20599A081}"/>
              </a:ext>
            </a:extLst>
          </p:cNvPr>
          <p:cNvSpPr txBox="1"/>
          <p:nvPr/>
        </p:nvSpPr>
        <p:spPr>
          <a:xfrm>
            <a:off x="6398569" y="4426215"/>
            <a:ext cx="40430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(4)</a:t>
            </a:r>
            <a:r>
              <a:rPr lang="ko-KR" altLang="en-US" sz="2000" b="1" dirty="0"/>
              <a:t>의 끊긴 점에 대한 후처리 결과</a:t>
            </a:r>
          </a:p>
        </p:txBody>
      </p:sp>
    </p:spTree>
    <p:extLst>
      <p:ext uri="{BB962C8B-B14F-4D97-AF65-F5344CB8AC3E}">
        <p14:creationId xmlns:p14="http://schemas.microsoft.com/office/powerpoint/2010/main" val="3873561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9" grpId="0"/>
      <p:bldP spid="20" grpId="0"/>
      <p:bldP spid="21" grpId="0"/>
      <p:bldP spid="22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7598</TotalTime>
  <Words>1030</Words>
  <Application>Microsoft Office PowerPoint</Application>
  <PresentationFormat>와이드스크린</PresentationFormat>
  <Paragraphs>233</Paragraphs>
  <Slides>22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KoPub돋움체 Bold</vt:lpstr>
      <vt:lpstr>KoPub돋움체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윤진호</dc:creator>
  <cp:lastModifiedBy>송대석</cp:lastModifiedBy>
  <cp:revision>677</cp:revision>
  <dcterms:created xsi:type="dcterms:W3CDTF">2020-08-18T14:02:52Z</dcterms:created>
  <dcterms:modified xsi:type="dcterms:W3CDTF">2022-06-16T02:01:14Z</dcterms:modified>
</cp:coreProperties>
</file>