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6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67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9D52921-85D0-E811-9438-C521B2D10A4D}" name="송대석" initials="송" userId="송대석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DA"/>
    <a:srgbClr val="9999FF"/>
    <a:srgbClr val="2DCE82"/>
    <a:srgbClr val="B2B2AF"/>
    <a:srgbClr val="4C4747"/>
    <a:srgbClr val="FEC9B8"/>
    <a:srgbClr val="FD6231"/>
    <a:srgbClr val="C8E4E5"/>
    <a:srgbClr val="FE9E7E"/>
    <a:srgbClr val="C4C8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2751" autoAdjust="0"/>
  </p:normalViewPr>
  <p:slideViewPr>
    <p:cSldViewPr snapToGrid="0" showGuides="1">
      <p:cViewPr varScale="1">
        <p:scale>
          <a:sx n="66" d="100"/>
          <a:sy n="66" d="100"/>
        </p:scale>
        <p:origin x="66" y="7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95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024E6-3E09-42DC-BB27-160646E21583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4BEED5-0A80-44E1-B68B-6AFB653D30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076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980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4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09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184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316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21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018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59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722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BEED5-0A80-44E1-B68B-6AFB653D30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688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28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47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4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7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74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3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9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8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2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1916F-3367-49A6-AF9E-D718BD8BA8FC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F3AB-4781-460A-977E-172C164150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17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66498" y="2274838"/>
            <a:ext cx="71208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2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디지털 영상처리</a:t>
            </a:r>
            <a:endParaRPr lang="en-US" altLang="ko-KR" sz="7200" dirty="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r"/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14</a:t>
            </a:r>
            <a:r>
              <a:rPr lang="ko-KR" altLang="en-US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주차</a:t>
            </a:r>
            <a:r>
              <a:rPr lang="en-US" altLang="ko-KR" sz="72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(9.5~9.6)</a:t>
            </a:r>
            <a:endParaRPr lang="ko-KR" altLang="en-US" sz="7200" dirty="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82413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grpSp>
        <p:nvGrpSpPr>
          <p:cNvPr id="20" name="그룹 19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8" name="타원 17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골격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2517968"/>
            <a:ext cx="7162969" cy="978745"/>
            <a:chOff x="6796429" y="1608522"/>
            <a:chExt cx="7162969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1593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집합에 구조 요소에 대한 공집합 직전까지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회의 연속 침식을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 단계를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라 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k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회의 연속 팽창을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마지막으로 합집합을 통한 복구를 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1F381ACF-A2D6-E825-C5C7-FDC162AF6A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" t="2974" b="612"/>
          <a:stretch/>
        </p:blipFill>
        <p:spPr>
          <a:xfrm>
            <a:off x="4700022" y="0"/>
            <a:ext cx="6484945" cy="6858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1A3F1D-394E-FA56-6115-4C7F00A8329D}"/>
              </a:ext>
            </a:extLst>
          </p:cNvPr>
          <p:cNvSpPr txBox="1"/>
          <p:nvPr/>
        </p:nvSpPr>
        <p:spPr>
          <a:xfrm>
            <a:off x="8203879" y="42281"/>
            <a:ext cx="31085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집합 내에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위치할 수 있는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최대 반지름 원의 위치로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골격 추출</a:t>
            </a:r>
            <a:endParaRPr lang="en-US" altLang="ko-KR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04266-E37C-D857-A012-B93031262318}"/>
              </a:ext>
            </a:extLst>
          </p:cNvPr>
          <p:cNvSpPr txBox="1"/>
          <p:nvPr/>
        </p:nvSpPr>
        <p:spPr>
          <a:xfrm>
            <a:off x="4577469" y="3552128"/>
            <a:ext cx="33650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추출된 골격과 집합간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원의 위치로 추가 골격 추출</a:t>
            </a:r>
            <a:endParaRPr lang="en-US" altLang="ko-KR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78F99E-EF89-7514-D29A-08FCF0FC2A03}"/>
              </a:ext>
            </a:extLst>
          </p:cNvPr>
          <p:cNvSpPr txBox="1"/>
          <p:nvPr/>
        </p:nvSpPr>
        <p:spPr>
          <a:xfrm>
            <a:off x="9191289" y="3781286"/>
            <a:ext cx="1300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최종 결과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55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가지치기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827390"/>
            <a:ext cx="6935343" cy="763302"/>
            <a:chOff x="6796429" y="1608522"/>
            <a:chExt cx="6935343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69317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및 골격화 알고리즘의 보완 방법으로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후처리로써 기생적 성분들을 제거한다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58E6191-8C31-A20C-E42B-0451D2C29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2"/>
          <a:stretch/>
        </p:blipFill>
        <p:spPr>
          <a:xfrm>
            <a:off x="4700022" y="0"/>
            <a:ext cx="5956135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E1E7836-E215-E179-D599-78454BD3547B}"/>
              </a:ext>
            </a:extLst>
          </p:cNvPr>
          <p:cNvSpPr txBox="1"/>
          <p:nvPr/>
        </p:nvSpPr>
        <p:spPr>
          <a:xfrm>
            <a:off x="7936761" y="1227500"/>
            <a:ext cx="2416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끝점 제거에 사용된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구조 요소들</a:t>
            </a:r>
            <a:endParaRPr lang="en-US" altLang="ko-KR" sz="2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BC2B1-D159-4BA6-934E-4D3669A63B9A}"/>
              </a:ext>
            </a:extLst>
          </p:cNvPr>
          <p:cNvSpPr txBox="1"/>
          <p:nvPr/>
        </p:nvSpPr>
        <p:spPr>
          <a:xfrm>
            <a:off x="6096000" y="267355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/>
              <a:t>세선화</a:t>
            </a:r>
            <a:endParaRPr lang="en-US" altLang="ko-KR" sz="20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408D37-CE40-F735-A90E-C5A160B2FC6C}"/>
              </a:ext>
            </a:extLst>
          </p:cNvPr>
          <p:cNvSpPr txBox="1"/>
          <p:nvPr/>
        </p:nvSpPr>
        <p:spPr>
          <a:xfrm>
            <a:off x="8073760" y="3228945"/>
            <a:ext cx="2416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/>
              <a:t>세선화</a:t>
            </a:r>
            <a:r>
              <a:rPr lang="ko-KR" altLang="en-US" sz="2000" b="1" dirty="0"/>
              <a:t> 결과의 끝점</a:t>
            </a:r>
            <a:endParaRPr lang="en-US" altLang="ko-KR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C191A1-171C-AFFA-4D85-D5627F9DAEBD}"/>
              </a:ext>
            </a:extLst>
          </p:cNvPr>
          <p:cNvSpPr txBox="1"/>
          <p:nvPr/>
        </p:nvSpPr>
        <p:spPr>
          <a:xfrm>
            <a:off x="3393970" y="5823879"/>
            <a:ext cx="2929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입력을 관심영역으로 한</a:t>
            </a:r>
            <a:endParaRPr lang="en-US" altLang="ko-KR" sz="2000" b="1" dirty="0"/>
          </a:p>
          <a:p>
            <a:pPr algn="ctr"/>
            <a:r>
              <a:rPr lang="ko-KR" altLang="en-US" sz="2000" b="1" dirty="0"/>
              <a:t>끝점의 조건부 팽창</a:t>
            </a:r>
            <a:endParaRPr lang="en-US" altLang="ko-KR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30001-E3B2-A23D-62BF-BC47527BC708}"/>
              </a:ext>
            </a:extLst>
          </p:cNvPr>
          <p:cNvSpPr txBox="1"/>
          <p:nvPr/>
        </p:nvSpPr>
        <p:spPr>
          <a:xfrm>
            <a:off x="9587346" y="4922614"/>
            <a:ext cx="1210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/>
              <a:t>가지치기</a:t>
            </a:r>
            <a:endParaRPr lang="en-US" altLang="ko-KR" sz="2000" b="1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0B8D8D-D0CF-52CD-53B1-D0BE34EF2C65}"/>
              </a:ext>
            </a:extLst>
          </p:cNvPr>
          <p:cNvCxnSpPr/>
          <p:nvPr/>
        </p:nvCxnSpPr>
        <p:spPr>
          <a:xfrm>
            <a:off x="6096000" y="1436803"/>
            <a:ext cx="0" cy="16368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EFBD346-A175-0D11-15C5-51E0B6BED8A8}"/>
              </a:ext>
            </a:extLst>
          </p:cNvPr>
          <p:cNvCxnSpPr>
            <a:cxnSpLocks/>
          </p:cNvCxnSpPr>
          <p:nvPr/>
        </p:nvCxnSpPr>
        <p:spPr>
          <a:xfrm>
            <a:off x="7050107" y="3164320"/>
            <a:ext cx="12810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02240B6-D718-12DB-3317-93EC6C3C422F}"/>
              </a:ext>
            </a:extLst>
          </p:cNvPr>
          <p:cNvCxnSpPr>
            <a:cxnSpLocks/>
          </p:cNvCxnSpPr>
          <p:nvPr/>
        </p:nvCxnSpPr>
        <p:spPr>
          <a:xfrm flipH="1">
            <a:off x="6888419" y="3875314"/>
            <a:ext cx="1442781" cy="14474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64EB3EC-F963-538F-1A8F-C075E7280B56}"/>
              </a:ext>
            </a:extLst>
          </p:cNvPr>
          <p:cNvCxnSpPr>
            <a:cxnSpLocks/>
          </p:cNvCxnSpPr>
          <p:nvPr/>
        </p:nvCxnSpPr>
        <p:spPr>
          <a:xfrm>
            <a:off x="6888419" y="5617234"/>
            <a:ext cx="128109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6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복구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867293"/>
            <a:ext cx="2812419" cy="763302"/>
            <a:chOff x="6796429" y="1608522"/>
            <a:chExt cx="281241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73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마커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(marker)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28087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변환을 위한 시작점을 포함한다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A92A20-6F53-0DC0-4AB5-A01888DAFE5A}"/>
              </a:ext>
            </a:extLst>
          </p:cNvPr>
          <p:cNvGrpSpPr/>
          <p:nvPr/>
        </p:nvGrpSpPr>
        <p:grpSpPr>
          <a:xfrm>
            <a:off x="4700022" y="1938048"/>
            <a:ext cx="6114605" cy="763302"/>
            <a:chOff x="6796429" y="1608522"/>
            <a:chExt cx="6114605" cy="763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539075-6E70-71AD-0A7C-17024BA5E7A4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마스크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0988F4-0914-A3BC-BEC3-1001413E9875}"/>
                </a:ext>
              </a:extLst>
            </p:cNvPr>
            <p:cNvSpPr txBox="1"/>
            <p:nvPr/>
          </p:nvSpPr>
          <p:spPr>
            <a:xfrm>
              <a:off x="6800066" y="2064047"/>
              <a:ext cx="6110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어떠한 변환인지를 포함하고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요소는 연결성을 정의하는 데 사용된다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58A737A-2608-5339-1F36-FDC91F5C2492}"/>
              </a:ext>
            </a:extLst>
          </p:cNvPr>
          <p:cNvGrpSpPr/>
          <p:nvPr/>
        </p:nvGrpSpPr>
        <p:grpSpPr>
          <a:xfrm>
            <a:off x="4700022" y="3098717"/>
            <a:ext cx="7177396" cy="978745"/>
            <a:chOff x="6796429" y="1608522"/>
            <a:chExt cx="7177396" cy="97874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6FFB51-A10D-E0D5-384D-51077132459F}"/>
                </a:ext>
              </a:extLst>
            </p:cNvPr>
            <p:cNvSpPr txBox="1"/>
            <p:nvPr/>
          </p:nvSpPr>
          <p:spPr>
            <a:xfrm>
              <a:off x="6796429" y="1608522"/>
              <a:ext cx="2361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최단선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팽창 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 </a:t>
              </a:r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침식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42C5809-563E-DD0E-0ED5-F4A20D85C9A5}"/>
                </a:ext>
              </a:extLst>
            </p:cNvPr>
            <p:cNvSpPr txBox="1"/>
            <p:nvPr/>
          </p:nvSpPr>
          <p:spPr>
            <a:xfrm>
              <a:off x="6800066" y="2064047"/>
              <a:ext cx="717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복구의 핵심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마스크에 제한된 안정에 도달할 때까지 유한한 반복을 수행한다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팽창과 침식은 서로 역이다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417FEE0-4A41-B0FA-7E1F-3A1E73664A09}"/>
              </a:ext>
            </a:extLst>
          </p:cNvPr>
          <p:cNvGrpSpPr/>
          <p:nvPr/>
        </p:nvGrpSpPr>
        <p:grpSpPr>
          <a:xfrm>
            <a:off x="4700022" y="4474829"/>
            <a:ext cx="6770233" cy="978745"/>
            <a:chOff x="6796429" y="1608522"/>
            <a:chExt cx="6770233" cy="9787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26E44C-94FE-0693-4386-73316943355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3C71BC-8F75-D43E-518E-CE6E18EA3A48}"/>
                </a:ext>
              </a:extLst>
            </p:cNvPr>
            <p:cNvSpPr txBox="1"/>
            <p:nvPr/>
          </p:nvSpPr>
          <p:spPr>
            <a:xfrm>
              <a:off x="6800066" y="2064047"/>
              <a:ext cx="67665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시작점을 모르는 홀 채우기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자동 글자 인식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형태학적 열기를 이용한 글자 복원과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닫기를 이용한 경계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(FOV, field of view)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객체 추출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경계 청소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C4A691B7-11B5-B289-CE50-26789E46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5102"/>
            <a:ext cx="7238743" cy="333183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33B56A-CA7B-4A79-3017-D76CBE2F93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36"/>
          <a:stretch/>
        </p:blipFill>
        <p:spPr>
          <a:xfrm>
            <a:off x="4700022" y="3336932"/>
            <a:ext cx="7491978" cy="34861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D37069B-F34A-E612-3ABC-F37A0B827FFA}"/>
              </a:ext>
            </a:extLst>
          </p:cNvPr>
          <p:cNvSpPr txBox="1"/>
          <p:nvPr/>
        </p:nvSpPr>
        <p:spPr>
          <a:xfrm>
            <a:off x="7634514" y="1938048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최단선</a:t>
            </a:r>
            <a:r>
              <a:rPr lang="ko-KR" altLang="en-US" sz="2000" b="1" dirty="0"/>
              <a:t> 팽창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E270DC-B844-C7A9-99C1-9228907CFCA1}"/>
              </a:ext>
            </a:extLst>
          </p:cNvPr>
          <p:cNvSpPr txBox="1"/>
          <p:nvPr/>
        </p:nvSpPr>
        <p:spPr>
          <a:xfrm>
            <a:off x="7634514" y="5281582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err="1"/>
              <a:t>최단선</a:t>
            </a:r>
            <a:r>
              <a:rPr lang="ko-KR" altLang="en-US" sz="2000" b="1" dirty="0"/>
              <a:t> 침식</a:t>
            </a:r>
          </a:p>
        </p:txBody>
      </p:sp>
    </p:spTree>
    <p:extLst>
      <p:ext uri="{BB962C8B-B14F-4D97-AF65-F5344CB8AC3E}">
        <p14:creationId xmlns:p14="http://schemas.microsoft.com/office/powerpoint/2010/main" val="383927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23079" y="3119510"/>
            <a:ext cx="6944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그레이</a:t>
            </a:r>
            <a:r>
              <a: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-</a:t>
            </a:r>
            <a:r>
              <a:rPr lang="ko-KR" altLang="en-US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스케일 형태학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504" y="1050511"/>
            <a:ext cx="3465953" cy="1862048"/>
            <a:chOff x="8841098" y="1050511"/>
            <a:chExt cx="3465953" cy="1862048"/>
          </a:xfrm>
        </p:grpSpPr>
        <p:sp>
          <p:nvSpPr>
            <p:cNvPr id="10" name="TextBox 9"/>
            <p:cNvSpPr txBox="1"/>
            <p:nvPr/>
          </p:nvSpPr>
          <p:spPr>
            <a:xfrm>
              <a:off x="10461674" y="1050511"/>
              <a:ext cx="1845377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50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8841098" y="1981535"/>
              <a:ext cx="152209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071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947052" y="1589649"/>
            <a:ext cx="3244948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90476" y="2274838"/>
            <a:ext cx="4996882" cy="3631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THANK</a:t>
            </a:r>
          </a:p>
          <a:p>
            <a:pPr algn="r"/>
            <a:r>
              <a:rPr lang="en-US" altLang="ko-KR" sz="115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YOU</a:t>
            </a:r>
            <a:endParaRPr lang="ko-KR" altLang="en-US" sz="11500">
              <a:ln>
                <a:solidFill>
                  <a:srgbClr val="4C4747">
                    <a:alpha val="20000"/>
                  </a:srgbClr>
                </a:solidFill>
              </a:ln>
              <a:solidFill>
                <a:srgbClr val="4C4747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252020"/>
              </p:ext>
            </p:extLst>
          </p:nvPr>
        </p:nvGraphicFramePr>
        <p:xfrm>
          <a:off x="779975" y="5122854"/>
          <a:ext cx="439693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762">
                  <a:extLst>
                    <a:ext uri="{9D8B030D-6E8A-4147-A177-3AD203B41FA5}">
                      <a16:colId xmlns:a16="http://schemas.microsoft.com/office/drawing/2014/main" val="56462378"/>
                    </a:ext>
                  </a:extLst>
                </a:gridCol>
                <a:gridCol w="3768173">
                  <a:extLst>
                    <a:ext uri="{9D8B030D-6E8A-4147-A177-3AD203B41FA5}">
                      <a16:colId xmlns:a16="http://schemas.microsoft.com/office/drawing/2014/main" val="3468396150"/>
                    </a:ext>
                  </a:extLst>
                </a:gridCol>
              </a:tblGrid>
              <a:tr h="29937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</a:rPr>
                        <a:t>일시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2022</a:t>
                      </a:r>
                      <a:r>
                        <a:rPr lang="ko-KR" altLang="en-US" sz="1400" b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년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06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월 </a:t>
                      </a:r>
                      <a:r>
                        <a:rPr lang="en-US" altLang="ko-KR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17</a:t>
                      </a:r>
                      <a:r>
                        <a:rPr lang="ko-KR" altLang="en-US" sz="1400" b="0" baseline="0" dirty="0">
                          <a:ln>
                            <a:solidFill>
                              <a:srgbClr val="4C4747">
                                <a:alpha val="20000"/>
                              </a:srgbClr>
                            </a:solidFill>
                          </a:ln>
                          <a:solidFill>
                            <a:srgbClr val="4C4747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일</a:t>
                      </a:r>
                      <a:endParaRPr lang="ko-KR" altLang="en-US" sz="1400" b="0" dirty="0">
                        <a:ln>
                          <a:solidFill>
                            <a:srgbClr val="4C4747">
                              <a:alpha val="20000"/>
                            </a:srgbClr>
                          </a:solidFill>
                        </a:ln>
                        <a:solidFill>
                          <a:srgbClr val="4C4747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225652"/>
                  </a:ext>
                </a:extLst>
              </a:tr>
            </a:tbl>
          </a:graphicData>
        </a:graphic>
      </p:graphicFrame>
      <p:cxnSp>
        <p:nvCxnSpPr>
          <p:cNvPr id="22" name="직선 연결선 21"/>
          <p:cNvCxnSpPr/>
          <p:nvPr/>
        </p:nvCxnSpPr>
        <p:spPr>
          <a:xfrm>
            <a:off x="0" y="5258971"/>
            <a:ext cx="58380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/>
          <p:cNvGrpSpPr/>
          <p:nvPr/>
        </p:nvGrpSpPr>
        <p:grpSpPr>
          <a:xfrm>
            <a:off x="1041009" y="970671"/>
            <a:ext cx="3212513" cy="3341753"/>
            <a:chOff x="1041009" y="970671"/>
            <a:chExt cx="3212513" cy="3341753"/>
          </a:xfrm>
        </p:grpSpPr>
        <p:sp>
          <p:nvSpPr>
            <p:cNvPr id="13" name="타원 12"/>
            <p:cNvSpPr/>
            <p:nvPr/>
          </p:nvSpPr>
          <p:spPr>
            <a:xfrm>
              <a:off x="1041009" y="970671"/>
              <a:ext cx="1448973" cy="1448973"/>
            </a:xfrm>
            <a:prstGeom prst="ellipse">
              <a:avLst/>
            </a:prstGeom>
            <a:solidFill>
              <a:srgbClr val="C8E4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1323533" y="1382435"/>
              <a:ext cx="2929989" cy="2929989"/>
            </a:xfrm>
            <a:prstGeom prst="ellipse">
              <a:avLst/>
            </a:prstGeom>
            <a:solidFill>
              <a:srgbClr val="FE9E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220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540244" y="1473703"/>
            <a:ext cx="4129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CONTENTS</a:t>
            </a:r>
            <a:endParaRPr lang="ko-KR" altLang="en-US" sz="6000">
              <a:ln>
                <a:solidFill>
                  <a:srgbClr val="FE9E7E">
                    <a:alpha val="20000"/>
                  </a:srgbClr>
                </a:solidFill>
              </a:ln>
              <a:solidFill>
                <a:srgbClr val="FE9E7E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rgbClr val="4C47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-492369" y="-520504"/>
            <a:ext cx="13344156" cy="8128782"/>
            <a:chOff x="-492369" y="-520504"/>
            <a:chExt cx="13344156" cy="8128782"/>
          </a:xfrm>
          <a:solidFill>
            <a:srgbClr val="C8E4E5">
              <a:alpha val="60000"/>
            </a:srgbClr>
          </a:solidFill>
        </p:grpSpPr>
        <p:sp>
          <p:nvSpPr>
            <p:cNvPr id="6" name="타원 5"/>
            <p:cNvSpPr/>
            <p:nvPr/>
          </p:nvSpPr>
          <p:spPr>
            <a:xfrm>
              <a:off x="-492369" y="-5205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0010113" y="4766604"/>
              <a:ext cx="2841674" cy="28416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012875" y="3615397"/>
            <a:ext cx="3290002" cy="923330"/>
            <a:chOff x="1012875" y="3615397"/>
            <a:chExt cx="3290002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01</a:t>
              </a:r>
              <a:endParaRPr lang="ko-KR" altLang="en-US" sz="540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76599" y="387700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241830" y="3615397"/>
            <a:ext cx="3652281" cy="923330"/>
            <a:chOff x="1012875" y="3615397"/>
            <a:chExt cx="3652281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1012875" y="3615397"/>
              <a:ext cx="9637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02</a:t>
              </a:r>
              <a:endParaRPr lang="ko-KR" altLang="en-US" sz="540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76599" y="3877007"/>
              <a:ext cx="2688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그레이</a:t>
              </a:r>
              <a:r>
                <a:rPr lang="en-US" altLang="ko-KR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-</a:t>
              </a:r>
              <a:r>
                <a:rPr lang="ko-KR" altLang="en-US" sz="20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스케일 형태학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718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9E7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24523" y="1050511"/>
            <a:ext cx="184537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50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</a:t>
            </a:r>
            <a:endParaRPr lang="ko-KR" altLang="en-US" sz="11500">
              <a:ln>
                <a:solidFill>
                  <a:schemeClr val="bg1">
                    <a:alpha val="2000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0669901" y="1981535"/>
            <a:ext cx="15220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/>
        </p:nvGrpSpPr>
        <p:grpSpPr>
          <a:xfrm>
            <a:off x="4558415" y="3252739"/>
            <a:ext cx="5968301" cy="2121639"/>
            <a:chOff x="5768237" y="3843583"/>
            <a:chExt cx="5968301" cy="2121639"/>
          </a:xfrm>
        </p:grpSpPr>
        <p:sp>
          <p:nvSpPr>
            <p:cNvPr id="6" name="TextBox 5"/>
            <p:cNvSpPr txBox="1"/>
            <p:nvPr/>
          </p:nvSpPr>
          <p:spPr>
            <a:xfrm>
              <a:off x="5768237" y="3843583"/>
              <a:ext cx="596830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5400" dirty="0">
                  <a:ln>
                    <a:solidFill>
                      <a:schemeClr val="bg1">
                        <a:alpha val="2000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  <a:endParaRPr lang="en-US" altLang="ko-KR" sz="5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551808" y="5503557"/>
              <a:ext cx="184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ko-KR" altLang="en-US" sz="2400" dirty="0">
                <a:ln>
                  <a:solidFill>
                    <a:schemeClr val="bg1">
                      <a:alpha val="2000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96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경계 추출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1171217"/>
            <a:ext cx="7020301" cy="763302"/>
            <a:chOff x="6796429" y="1608522"/>
            <a:chExt cx="7020301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016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영상을 구조요소에 의해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침식시킨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침식 결과와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원본간의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차집합으로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58E3A5F-22AC-751D-2457-3B58141BF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2312627"/>
            <a:ext cx="7491978" cy="454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84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홀 채우기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1181426"/>
            <a:ext cx="4333669" cy="763302"/>
            <a:chOff x="6796429" y="1608522"/>
            <a:chExt cx="433366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191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홀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(Hole)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43300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전경 화소들의 연결된 경계로 둘러싸인 배경의 영역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157362D-6BDC-6A45-40E3-1B0969DCECE0}"/>
              </a:ext>
            </a:extLst>
          </p:cNvPr>
          <p:cNvGrpSpPr/>
          <p:nvPr/>
        </p:nvGrpSpPr>
        <p:grpSpPr>
          <a:xfrm>
            <a:off x="4700022" y="2354086"/>
            <a:ext cx="5333942" cy="978745"/>
            <a:chOff x="6796429" y="1608522"/>
            <a:chExt cx="5333942" cy="9787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421B59-DE85-8C4E-5888-34F7C4F41B2E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채우기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EFB066-1193-73C8-D04E-83F5B91BCCA9}"/>
                </a:ext>
              </a:extLst>
            </p:cNvPr>
            <p:cNvSpPr txBox="1"/>
            <p:nvPr/>
          </p:nvSpPr>
          <p:spPr>
            <a:xfrm>
              <a:off x="6800066" y="2064047"/>
              <a:ext cx="53303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팽창이 이용되며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상보와 교차에 기반한 조건부 팽창을 사용하여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필요영역 이상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채우는 것을 방지한다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37813EF-1107-6DEB-F44C-D49337BE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457" y="3510041"/>
            <a:ext cx="9706543" cy="33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연결 성분 추출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357260"/>
            <a:ext cx="5704237" cy="978745"/>
            <a:chOff x="6796429" y="1608522"/>
            <a:chExt cx="5704237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7006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전경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(1)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설정할 연결 성분을 제외한 배경 요소들을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으로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팽창의 반복절차를 통해 얻을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7520877-4DD1-B8F9-0CCC-A44619DC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1391420"/>
            <a:ext cx="3921840" cy="546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524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</a:t>
              </a: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761088"/>
            <a:ext cx="5903009" cy="763302"/>
            <a:chOff x="6796429" y="1608522"/>
            <a:chExt cx="5903009" cy="7633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17336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볼록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(convex)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58993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안의 임의의 두 점을 연결하는 선분이 영상 안에 완전히 놓이는 것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45AE61-F1E8-C544-C036-A271D7535AB3}"/>
              </a:ext>
            </a:extLst>
          </p:cNvPr>
          <p:cNvGrpSpPr/>
          <p:nvPr/>
        </p:nvGrpSpPr>
        <p:grpSpPr>
          <a:xfrm>
            <a:off x="4700022" y="2045453"/>
            <a:ext cx="5083874" cy="763302"/>
            <a:chOff x="6796429" y="1608522"/>
            <a:chExt cx="5083874" cy="76330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EFEB5EB-9B60-EF05-E5AC-AB9CBE082B81}"/>
                </a:ext>
              </a:extLst>
            </p:cNvPr>
            <p:cNvSpPr txBox="1"/>
            <p:nvPr/>
          </p:nvSpPr>
          <p:spPr>
            <a:xfrm>
              <a:off x="6796429" y="1608522"/>
              <a:ext cx="28781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볼록 깍지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(convex hull)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5DDFC2F-4532-008A-05E9-E8D24A74267F}"/>
                </a:ext>
              </a:extLst>
            </p:cNvPr>
            <p:cNvSpPr txBox="1"/>
            <p:nvPr/>
          </p:nvSpPr>
          <p:spPr>
            <a:xfrm>
              <a:off x="6800066" y="2064047"/>
              <a:ext cx="5080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영상 안의 임의의 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(S)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포함하는 가장 작은 볼록 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(H)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4D6122-4C1A-B0E8-4B82-DA676077AC69}"/>
              </a:ext>
            </a:extLst>
          </p:cNvPr>
          <p:cNvGrpSpPr/>
          <p:nvPr/>
        </p:nvGrpSpPr>
        <p:grpSpPr>
          <a:xfrm>
            <a:off x="4700022" y="3329817"/>
            <a:ext cx="6371086" cy="763302"/>
            <a:chOff x="6796429" y="1608522"/>
            <a:chExt cx="6371086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32FD3-16C1-6037-E347-7546EE925AA0}"/>
                </a:ext>
              </a:extLst>
            </p:cNvPr>
            <p:cNvSpPr txBox="1"/>
            <p:nvPr/>
          </p:nvSpPr>
          <p:spPr>
            <a:xfrm>
              <a:off x="6796429" y="1608522"/>
              <a:ext cx="364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볼록 결여</a:t>
              </a:r>
              <a:r>
                <a:rPr lang="en-US" altLang="ko-KR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(convex deficiency)</a:t>
              </a:r>
              <a:endParaRPr lang="ko-KR" altLang="en-US" sz="2000" b="1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F588B4-5623-A13C-865E-593C7F978DC9}"/>
                </a:ext>
              </a:extLst>
            </p:cNvPr>
            <p:cNvSpPr txBox="1"/>
            <p:nvPr/>
          </p:nvSpPr>
          <p:spPr>
            <a:xfrm>
              <a:off x="6800066" y="2064047"/>
              <a:ext cx="63674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깍지에서 해당 볼록 깍지의 원본 집합에 대한 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차집합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(H – S)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을 의미한다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451C5F0-8E6A-E6D1-4235-61DB491681D2}"/>
              </a:ext>
            </a:extLst>
          </p:cNvPr>
          <p:cNvGrpSpPr/>
          <p:nvPr/>
        </p:nvGrpSpPr>
        <p:grpSpPr>
          <a:xfrm>
            <a:off x="4700022" y="4614182"/>
            <a:ext cx="5829271" cy="978745"/>
            <a:chOff x="6796429" y="1608522"/>
            <a:chExt cx="5829271" cy="97874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5AD8D2-16D5-5A7A-9EDD-7F4D5830234B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활용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F7AF5C-955A-1ACA-F52A-9149E1F193D5}"/>
                </a:ext>
              </a:extLst>
            </p:cNvPr>
            <p:cNvSpPr txBox="1"/>
            <p:nvPr/>
          </p:nvSpPr>
          <p:spPr>
            <a:xfrm>
              <a:off x="6800066" y="2064047"/>
              <a:ext cx="5825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깍지와 결여는 객체 묘사에 유용하며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볼록 깍지는 적중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비적중을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반복적으로 적용하는 것으로 구성된다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E88B50A0-0CEA-087E-3866-2C0015F8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0"/>
            <a:ext cx="6377299" cy="6858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BDD74B-3A2B-3D50-61B6-5DB841C88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1219" y="5138050"/>
            <a:ext cx="3661244" cy="11920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55F4E-E824-2DAB-D44B-81287786A309}"/>
              </a:ext>
            </a:extLst>
          </p:cNvPr>
          <p:cNvSpPr txBox="1"/>
          <p:nvPr/>
        </p:nvSpPr>
        <p:spPr>
          <a:xfrm>
            <a:off x="3989731" y="639943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구조 요소들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45F959-7713-D5B6-1ACB-BBF6A2EB8AB8}"/>
              </a:ext>
            </a:extLst>
          </p:cNvPr>
          <p:cNvSpPr/>
          <p:nvPr/>
        </p:nvSpPr>
        <p:spPr>
          <a:xfrm>
            <a:off x="4765674" y="28575"/>
            <a:ext cx="2051051" cy="2072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DB6087-C4DF-06B1-B203-3ECC7086C10D}"/>
              </a:ext>
            </a:extLst>
          </p:cNvPr>
          <p:cNvSpPr txBox="1"/>
          <p:nvPr/>
        </p:nvSpPr>
        <p:spPr>
          <a:xfrm>
            <a:off x="9850989" y="240486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볼록 깍지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20DC29-1B77-5915-CBDC-1CBAEB248358}"/>
              </a:ext>
            </a:extLst>
          </p:cNvPr>
          <p:cNvSpPr/>
          <p:nvPr/>
        </p:nvSpPr>
        <p:spPr>
          <a:xfrm>
            <a:off x="6856088" y="28575"/>
            <a:ext cx="4145287" cy="20726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47E7D3-787F-9F7C-3AEB-AAF2A9083179}"/>
              </a:ext>
            </a:extLst>
          </p:cNvPr>
          <p:cNvSpPr/>
          <p:nvPr/>
        </p:nvSpPr>
        <p:spPr>
          <a:xfrm>
            <a:off x="4765674" y="2389636"/>
            <a:ext cx="4145287" cy="2072663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00F69-EE52-4820-2CD1-CA8E43A129F6}"/>
              </a:ext>
            </a:extLst>
          </p:cNvPr>
          <p:cNvSpPr txBox="1"/>
          <p:nvPr/>
        </p:nvSpPr>
        <p:spPr>
          <a:xfrm>
            <a:off x="6723707" y="206174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구조 요소 적용 결과들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59228E-4399-35C3-30C9-7D11CAEB735E}"/>
              </a:ext>
            </a:extLst>
          </p:cNvPr>
          <p:cNvSpPr/>
          <p:nvPr/>
        </p:nvSpPr>
        <p:spPr>
          <a:xfrm>
            <a:off x="8950324" y="2389636"/>
            <a:ext cx="2051051" cy="2072663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151F2A-D103-7829-987D-3043BF1EDF1A}"/>
              </a:ext>
            </a:extLst>
          </p:cNvPr>
          <p:cNvSpPr txBox="1"/>
          <p:nvPr/>
        </p:nvSpPr>
        <p:spPr>
          <a:xfrm>
            <a:off x="6191986" y="5395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원본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B511C12-44C1-5D6A-FF79-38E53293EEC3}"/>
              </a:ext>
            </a:extLst>
          </p:cNvPr>
          <p:cNvSpPr/>
          <p:nvPr/>
        </p:nvSpPr>
        <p:spPr>
          <a:xfrm>
            <a:off x="6838317" y="4750697"/>
            <a:ext cx="2051051" cy="20726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C70003-C37B-CD58-55EF-0A82D20841E4}"/>
              </a:ext>
            </a:extLst>
          </p:cNvPr>
          <p:cNvSpPr txBox="1"/>
          <p:nvPr/>
        </p:nvSpPr>
        <p:spPr>
          <a:xfrm>
            <a:off x="8224789" y="4768718"/>
            <a:ext cx="2969083" cy="36933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볼록 깍지에서 기여한 부분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01E39986-6643-618C-202B-B4CA676D07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26" t="69777" r="24740" b="599"/>
          <a:stretch/>
        </p:blipFill>
        <p:spPr>
          <a:xfrm>
            <a:off x="4693809" y="1884250"/>
            <a:ext cx="6574628" cy="49826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5FDF21B-5895-A226-E88A-728947665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74" y="4391025"/>
            <a:ext cx="40195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57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6" grpId="0"/>
      <p:bldP spid="27" grpId="0" animBg="1"/>
      <p:bldP spid="28" grpId="0" animBg="1"/>
      <p:bldP spid="29" grpId="0"/>
      <p:bldP spid="30" grpId="0" animBg="1"/>
      <p:bldP spid="31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2558013"/>
            <a:ext cx="7177396" cy="978745"/>
            <a:chOff x="6796429" y="1608522"/>
            <a:chExt cx="7177396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173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세선화는 적중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-</a:t>
              </a:r>
              <a:r>
                <a:rPr lang="ko-KR" altLang="en-US" sz="1400" dirty="0" err="1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비적중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변환에 의해 정의될 수 있다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배경 연산이 필요 없으며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요소를 회전시켜가며 변화가 없을 때까지 반복 적용한다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1E2B2BA-AE89-3CAD-6AC6-C862A95B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16" y="-249"/>
            <a:ext cx="6039041" cy="68582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D7B32C4-9882-C0AB-DE3A-2A18874F8048}"/>
              </a:ext>
            </a:extLst>
          </p:cNvPr>
          <p:cNvSpPr/>
          <p:nvPr/>
        </p:nvSpPr>
        <p:spPr>
          <a:xfrm>
            <a:off x="8694057" y="5442857"/>
            <a:ext cx="1930400" cy="97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AF89BC-8B70-D42B-EC23-D5BD04E8F50B}"/>
              </a:ext>
            </a:extLst>
          </p:cNvPr>
          <p:cNvSpPr txBox="1"/>
          <p:nvPr/>
        </p:nvSpPr>
        <p:spPr>
          <a:xfrm>
            <a:off x="8331009" y="4752983"/>
            <a:ext cx="2656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이후 구조요소 적용해도</a:t>
            </a:r>
            <a:endParaRPr lang="en-US" altLang="ko-KR" b="1" dirty="0">
              <a:solidFill>
                <a:srgbClr val="FF0000"/>
              </a:solidFill>
            </a:endParaRPr>
          </a:p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변화가 없어서 종료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72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-548640" y="-779390"/>
            <a:ext cx="2273300" cy="2273300"/>
          </a:xfrm>
          <a:prstGeom prst="ellipse">
            <a:avLst/>
          </a:prstGeom>
          <a:solidFill>
            <a:srgbClr val="FE9E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960681" y="2462611"/>
            <a:ext cx="3611886" cy="1163374"/>
            <a:chOff x="960681" y="2615402"/>
            <a:chExt cx="3611886" cy="1163374"/>
          </a:xfrm>
        </p:grpSpPr>
        <p:sp>
          <p:nvSpPr>
            <p:cNvPr id="5" name="TextBox 4"/>
            <p:cNvSpPr txBox="1"/>
            <p:nvPr/>
          </p:nvSpPr>
          <p:spPr>
            <a:xfrm>
              <a:off x="960681" y="2615402"/>
              <a:ext cx="36118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형태학적 알고리즘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0681" y="33171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 err="1">
                  <a:ln>
                    <a:solidFill>
                      <a:srgbClr val="FE9E7E">
                        <a:alpha val="20000"/>
                      </a:srgbClr>
                    </a:solidFill>
                  </a:ln>
                  <a:solidFill>
                    <a:srgbClr val="FE9E7E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후선화</a:t>
              </a:r>
              <a:endParaRPr lang="ko-KR" altLang="en-US" sz="2400" dirty="0">
                <a:ln>
                  <a:solidFill>
                    <a:srgbClr val="FE9E7E">
                      <a:alpha val="20000"/>
                    </a:srgbClr>
                  </a:solidFill>
                </a:ln>
                <a:solidFill>
                  <a:srgbClr val="FE9E7E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7" name="타원 6"/>
          <p:cNvSpPr/>
          <p:nvPr/>
        </p:nvSpPr>
        <p:spPr>
          <a:xfrm>
            <a:off x="10771163" y="5244905"/>
            <a:ext cx="2841674" cy="2841674"/>
          </a:xfrm>
          <a:prstGeom prst="ellipse">
            <a:avLst/>
          </a:prstGeom>
          <a:solidFill>
            <a:srgbClr val="C8E4E5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2198857-4B6F-63EB-2D5B-4E69FBEBCED0}"/>
              </a:ext>
            </a:extLst>
          </p:cNvPr>
          <p:cNvGrpSpPr/>
          <p:nvPr/>
        </p:nvGrpSpPr>
        <p:grpSpPr>
          <a:xfrm>
            <a:off x="4700022" y="1898671"/>
            <a:ext cx="7265561" cy="978745"/>
            <a:chOff x="6796429" y="1608522"/>
            <a:chExt cx="7265561" cy="97874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4BDA18-5683-0B6B-A64F-55055CB6C8B1}"/>
                </a:ext>
              </a:extLst>
            </p:cNvPr>
            <p:cNvSpPr txBox="1"/>
            <p:nvPr/>
          </p:nvSpPr>
          <p:spPr>
            <a:xfrm>
              <a:off x="6796429" y="16085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개념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DB69756-0959-C763-2CB9-BC5A71505B5E}"/>
                </a:ext>
              </a:extLst>
            </p:cNvPr>
            <p:cNvSpPr txBox="1"/>
            <p:nvPr/>
          </p:nvSpPr>
          <p:spPr>
            <a:xfrm>
              <a:off x="6800066" y="2064047"/>
              <a:ext cx="72619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세선화의 역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(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구조 요소도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과 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0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반전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)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이며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순차적 연산으로 입력의 여집합을 세선화하고</a:t>
              </a:r>
              <a:endParaRPr lang="en-US" altLang="ko-KR" sz="1400" dirty="0">
                <a:ln>
                  <a:solidFill>
                    <a:srgbClr val="4C4747">
                      <a:alpha val="20000"/>
                    </a:srgbClr>
                  </a:solidFill>
                </a:ln>
                <a:solidFill>
                  <a:srgbClr val="4C4747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그 결과에 대해 또 여집합을 만든다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265CB41-1427-31EA-E939-D7E1907CCBE5}"/>
              </a:ext>
            </a:extLst>
          </p:cNvPr>
          <p:cNvGrpSpPr/>
          <p:nvPr/>
        </p:nvGrpSpPr>
        <p:grpSpPr>
          <a:xfrm>
            <a:off x="4700022" y="3244334"/>
            <a:ext cx="6379100" cy="763302"/>
            <a:chOff x="6796429" y="1608522"/>
            <a:chExt cx="6379100" cy="76330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97221F-C4DE-98F3-0AAB-1F0679F6AB77}"/>
                </a:ext>
              </a:extLst>
            </p:cNvPr>
            <p:cNvSpPr txBox="1"/>
            <p:nvPr/>
          </p:nvSpPr>
          <p:spPr>
            <a:xfrm>
              <a:off x="6796429" y="1608522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후처리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43ABEF-A4DF-1157-AF6E-3C7BF6E95F4F}"/>
                </a:ext>
              </a:extLst>
            </p:cNvPr>
            <p:cNvSpPr txBox="1"/>
            <p:nvPr/>
          </p:nvSpPr>
          <p:spPr>
            <a:xfrm>
              <a:off x="6800066" y="2064047"/>
              <a:ext cx="63754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끊긴 점들이 나올 수 있어서 이러한 점들을 제거하기 위한 후처리가 필요하다</a:t>
              </a:r>
              <a:r>
                <a:rPr lang="en-US" altLang="ko-KR" sz="1400" dirty="0">
                  <a:ln>
                    <a:solidFill>
                      <a:srgbClr val="4C4747">
                        <a:alpha val="20000"/>
                      </a:srgbClr>
                    </a:solidFill>
                  </a:ln>
                  <a:solidFill>
                    <a:srgbClr val="4C4747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.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C70B64E-1BE2-A2F3-214C-FED679EB5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22" y="246519"/>
            <a:ext cx="7491978" cy="6364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17C89-D860-8D1B-C17A-EA9B7CB7C81C}"/>
              </a:ext>
            </a:extLst>
          </p:cNvPr>
          <p:cNvSpPr txBox="1"/>
          <p:nvPr/>
        </p:nvSpPr>
        <p:spPr>
          <a:xfrm>
            <a:off x="6096000" y="-437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원본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0B2CA-688E-6A81-CB00-05D03775453E}"/>
              </a:ext>
            </a:extLst>
          </p:cNvPr>
          <p:cNvSpPr txBox="1"/>
          <p:nvPr/>
        </p:nvSpPr>
        <p:spPr>
          <a:xfrm>
            <a:off x="9187154" y="-4376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원본의 여집합 </a:t>
            </a:r>
            <a:r>
              <a:rPr lang="en-US" altLang="ko-KR" sz="2000" b="1" dirty="0"/>
              <a:t>= (2)</a:t>
            </a:r>
            <a:endParaRPr lang="ko-KR" altLang="en-US" sz="2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D71AD-92B3-913F-3725-BC2BE41C3358}"/>
              </a:ext>
            </a:extLst>
          </p:cNvPr>
          <p:cNvSpPr txBox="1"/>
          <p:nvPr/>
        </p:nvSpPr>
        <p:spPr>
          <a:xfrm>
            <a:off x="5280872" y="2215696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(2)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 err="1"/>
              <a:t>세선화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 (3)</a:t>
            </a:r>
            <a:endParaRPr lang="ko-KR" alt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2E2EA-8B03-C698-7489-0A69C5C00EB9}"/>
              </a:ext>
            </a:extLst>
          </p:cNvPr>
          <p:cNvSpPr txBox="1"/>
          <p:nvPr/>
        </p:nvSpPr>
        <p:spPr>
          <a:xfrm>
            <a:off x="9277723" y="2215696"/>
            <a:ext cx="2327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(3)</a:t>
            </a:r>
            <a:r>
              <a:rPr lang="ko-KR" altLang="en-US" sz="2000" b="1" dirty="0"/>
              <a:t>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여집합 </a:t>
            </a:r>
            <a:r>
              <a:rPr lang="en-US" altLang="ko-KR" sz="2000" b="1" dirty="0"/>
              <a:t>= (4)</a:t>
            </a:r>
            <a:endParaRPr lang="ko-KR" altLang="en-US" sz="2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536A93-176A-B97E-A8D1-F6D20599A081}"/>
              </a:ext>
            </a:extLst>
          </p:cNvPr>
          <p:cNvSpPr txBox="1"/>
          <p:nvPr/>
        </p:nvSpPr>
        <p:spPr>
          <a:xfrm>
            <a:off x="6398569" y="4426215"/>
            <a:ext cx="404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(4)</a:t>
            </a:r>
            <a:r>
              <a:rPr lang="ko-KR" altLang="en-US" sz="2000" b="1" dirty="0"/>
              <a:t>의 끊긴 점에 대한 후처리 결과</a:t>
            </a:r>
          </a:p>
        </p:txBody>
      </p:sp>
    </p:spTree>
    <p:extLst>
      <p:ext uri="{BB962C8B-B14F-4D97-AF65-F5344CB8AC3E}">
        <p14:creationId xmlns:p14="http://schemas.microsoft.com/office/powerpoint/2010/main" val="387356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9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7469</TotalTime>
  <Words>503</Words>
  <Application>Microsoft Office PowerPoint</Application>
  <PresentationFormat>와이드스크린</PresentationFormat>
  <Paragraphs>115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KoPub돋움체 Bold</vt:lpstr>
      <vt:lpstr>KoPub돋움체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윤진호</dc:creator>
  <cp:lastModifiedBy>송대석</cp:lastModifiedBy>
  <cp:revision>666</cp:revision>
  <dcterms:created xsi:type="dcterms:W3CDTF">2020-08-18T14:02:52Z</dcterms:created>
  <dcterms:modified xsi:type="dcterms:W3CDTF">2022-06-15T04:36:05Z</dcterms:modified>
</cp:coreProperties>
</file>