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2" r:id="rId3"/>
    <p:sldId id="331" r:id="rId4"/>
    <p:sldId id="337" r:id="rId5"/>
    <p:sldId id="334" r:id="rId6"/>
    <p:sldId id="344" r:id="rId7"/>
    <p:sldId id="346" r:id="rId8"/>
    <p:sldId id="347" r:id="rId9"/>
    <p:sldId id="333" r:id="rId10"/>
    <p:sldId id="345" r:id="rId11"/>
    <p:sldId id="335" r:id="rId12"/>
    <p:sldId id="349" r:id="rId13"/>
    <p:sldId id="350" r:id="rId14"/>
    <p:sldId id="342" r:id="rId15"/>
    <p:sldId id="351" r:id="rId16"/>
    <p:sldId id="354" r:id="rId17"/>
    <p:sldId id="356" r:id="rId18"/>
    <p:sldId id="352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0" autoAdjust="0"/>
    <p:restoredTop sz="93890" autoAdjust="0"/>
  </p:normalViewPr>
  <p:slideViewPr>
    <p:cSldViewPr>
      <p:cViewPr varScale="1">
        <p:scale>
          <a:sx n="140" d="100"/>
          <a:sy n="140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1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9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0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주가 변동성과 투자 행태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김건우</a:t>
            </a:r>
            <a:r>
              <a:rPr lang="en-US" altLang="ko-KR" dirty="0"/>
              <a:t>, </a:t>
            </a:r>
            <a:r>
              <a:rPr lang="ko-KR" altLang="en-US" dirty="0" err="1"/>
              <a:t>어대영</a:t>
            </a:r>
            <a:r>
              <a:rPr lang="en-US" altLang="ko-KR" dirty="0"/>
              <a:t>, xu </a:t>
            </a:r>
            <a:r>
              <a:rPr lang="en-US" altLang="ko-KR" dirty="0" err="1"/>
              <a:t>zhiyang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2C393349-1B25-4D58-9A4D-6AB4EB11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ko-KR" altLang="en-US" dirty="0"/>
              <a:t>투자 집단의 순매수금액이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하면 시장에서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해당 집단의 비율이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한 것으로 해석</a:t>
            </a:r>
            <a:endParaRPr lang="en-US" altLang="ko-KR" dirty="0"/>
          </a:p>
          <a:p>
            <a:pPr lvl="1"/>
            <a:r>
              <a:rPr lang="ko-KR" altLang="en-US" dirty="0"/>
              <a:t>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에 대한 기준은 </a:t>
            </a:r>
            <a:r>
              <a:rPr lang="en-US" altLang="ko-KR" dirty="0"/>
              <a:t>60</a:t>
            </a:r>
            <a:r>
              <a:rPr lang="ko-KR" altLang="en-US" dirty="0"/>
              <a:t>일 평균 순매수금액이 코스피지수를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3(-3)</a:t>
            </a:r>
            <a:r>
              <a:rPr lang="ko-KR" altLang="en-US" dirty="0"/>
              <a:t>로 나눈 것보다 </a:t>
            </a:r>
            <a:r>
              <a:rPr lang="ko-KR" altLang="en-US" dirty="0" err="1"/>
              <a:t>높</a:t>
            </a:r>
            <a:r>
              <a:rPr lang="en-US" altLang="ko-KR" dirty="0"/>
              <a:t>(</a:t>
            </a:r>
            <a:r>
              <a:rPr lang="ko-KR" altLang="en-US" dirty="0"/>
              <a:t>낮</a:t>
            </a:r>
            <a:r>
              <a:rPr lang="en-US" altLang="ko-KR" dirty="0"/>
              <a:t>)</a:t>
            </a:r>
            <a:r>
              <a:rPr lang="ko-KR" altLang="en-US" dirty="0"/>
              <a:t>은 경우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일 평균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한 것들 중 과거 </a:t>
            </a:r>
            <a:r>
              <a:rPr lang="en-US" altLang="ko-KR" dirty="0"/>
              <a:t>30</a:t>
            </a:r>
            <a:r>
              <a:rPr lang="ko-KR" altLang="en-US" dirty="0"/>
              <a:t>일 평균이 최근 </a:t>
            </a:r>
            <a:r>
              <a:rPr lang="en-US" altLang="ko-KR" dirty="0"/>
              <a:t>30</a:t>
            </a:r>
            <a:r>
              <a:rPr lang="ko-KR" altLang="en-US" dirty="0"/>
              <a:t>일 평균보다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낮</a:t>
            </a:r>
            <a:r>
              <a:rPr lang="en-US" altLang="ko-KR" dirty="0"/>
              <a:t>(</a:t>
            </a:r>
            <a:r>
              <a:rPr lang="ko-KR" altLang="en-US" dirty="0" err="1"/>
              <a:t>높</a:t>
            </a:r>
            <a:r>
              <a:rPr lang="en-US" altLang="ko-KR" dirty="0"/>
              <a:t>)</a:t>
            </a:r>
            <a:r>
              <a:rPr lang="ko-KR" altLang="en-US" dirty="0"/>
              <a:t>은 것들만 선택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주가 변동은 </a:t>
            </a:r>
            <a:r>
              <a:rPr lang="en-US" altLang="ko-KR" dirty="0"/>
              <a:t>3</a:t>
            </a:r>
            <a:r>
              <a:rPr lang="ko-KR" altLang="en-US" dirty="0"/>
              <a:t>개의 집단으로 나눠서 비교</a:t>
            </a:r>
            <a:endParaRPr lang="en-US" altLang="ko-KR" dirty="0"/>
          </a:p>
          <a:p>
            <a:pPr lvl="1"/>
            <a:r>
              <a:rPr lang="ko-KR" altLang="en-US" dirty="0"/>
              <a:t>과거</a:t>
            </a:r>
            <a:r>
              <a:rPr lang="en-US" altLang="ko-KR" dirty="0"/>
              <a:t>(-90, -60), </a:t>
            </a:r>
            <a:r>
              <a:rPr lang="ko-KR" altLang="en-US" dirty="0"/>
              <a:t>현재</a:t>
            </a:r>
            <a:r>
              <a:rPr lang="en-US" altLang="ko-KR" dirty="0"/>
              <a:t>(-30, 0), </a:t>
            </a:r>
            <a:r>
              <a:rPr lang="ko-KR" altLang="en-US" dirty="0"/>
              <a:t>미래</a:t>
            </a:r>
            <a:r>
              <a:rPr lang="en-US" altLang="ko-KR" dirty="0"/>
              <a:t>(0, 30) </a:t>
            </a:r>
            <a:r>
              <a:rPr lang="ko-KR" altLang="en-US" dirty="0"/>
              <a:t>의 표준편차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B7D20-5A37-4E89-BB5C-5F6F73570483}"/>
              </a:ext>
            </a:extLst>
          </p:cNvPr>
          <p:cNvSpPr/>
          <p:nvPr/>
        </p:nvSpPr>
        <p:spPr>
          <a:xfrm>
            <a:off x="1547664" y="3789040"/>
            <a:ext cx="30243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2C9543-D2FE-4477-989F-2A87571142A0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059832" y="378904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36AF2D-FC94-4E07-861F-395F92B21CE9}"/>
              </a:ext>
            </a:extLst>
          </p:cNvPr>
          <p:cNvCxnSpPr>
            <a:cxnSpLocks/>
          </p:cNvCxnSpPr>
          <p:nvPr/>
        </p:nvCxnSpPr>
        <p:spPr>
          <a:xfrm flipV="1">
            <a:off x="1547664" y="3789040"/>
            <a:ext cx="302433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7F83E8-1A10-4B8F-9FA9-F96C69E41EAF}"/>
              </a:ext>
            </a:extLst>
          </p:cNvPr>
          <p:cNvSpPr/>
          <p:nvPr/>
        </p:nvSpPr>
        <p:spPr>
          <a:xfrm>
            <a:off x="2483768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653B4-D1ED-4DB8-AC2D-CFA4A65BA78F}"/>
              </a:ext>
            </a:extLst>
          </p:cNvPr>
          <p:cNvSpPr/>
          <p:nvPr/>
        </p:nvSpPr>
        <p:spPr>
          <a:xfrm>
            <a:off x="1547664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AE94A5-3C43-46A8-BAC2-DAD21746D129}"/>
              </a:ext>
            </a:extLst>
          </p:cNvPr>
          <p:cNvSpPr/>
          <p:nvPr/>
        </p:nvSpPr>
        <p:spPr>
          <a:xfrm>
            <a:off x="3419872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A7F23F-AC40-487C-AB60-9EBB3822A418}"/>
              </a:ext>
            </a:extLst>
          </p:cNvPr>
          <p:cNvSpPr/>
          <p:nvPr/>
        </p:nvSpPr>
        <p:spPr>
          <a:xfrm>
            <a:off x="4355976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51658-F41F-4B5E-B90B-74B10A6086F7}"/>
              </a:ext>
            </a:extLst>
          </p:cNvPr>
          <p:cNvSpPr txBox="1"/>
          <p:nvPr/>
        </p:nvSpPr>
        <p:spPr>
          <a:xfrm>
            <a:off x="1671904" y="55892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5FDE57-229B-4563-8CBD-48B9AF651B44}"/>
              </a:ext>
            </a:extLst>
          </p:cNvPr>
          <p:cNvSpPr txBox="1"/>
          <p:nvPr/>
        </p:nvSpPr>
        <p:spPr>
          <a:xfrm>
            <a:off x="3563888" y="5584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C9823-F3B0-4B67-9D1D-ED58E1A10C74}"/>
              </a:ext>
            </a:extLst>
          </p:cNvPr>
          <p:cNvSpPr txBox="1"/>
          <p:nvPr/>
        </p:nvSpPr>
        <p:spPr>
          <a:xfrm>
            <a:off x="4499992" y="5584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5CEC19-C072-47B1-9C2B-4F93A9C09546}"/>
              </a:ext>
            </a:extLst>
          </p:cNvPr>
          <p:cNvCxnSpPr/>
          <p:nvPr/>
        </p:nvCxnSpPr>
        <p:spPr>
          <a:xfrm>
            <a:off x="2483768" y="530120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50CE51-2FD4-4668-9C69-CB7AB912DC36}"/>
              </a:ext>
            </a:extLst>
          </p:cNvPr>
          <p:cNvCxnSpPr/>
          <p:nvPr/>
        </p:nvCxnSpPr>
        <p:spPr>
          <a:xfrm>
            <a:off x="4355976" y="530120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8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007387-02A5-404A-AC73-0733AB98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1" y="3573016"/>
            <a:ext cx="4069811" cy="26132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A585E1-192E-4038-A05F-DAE29FDD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61" y="3573015"/>
            <a:ext cx="4149195" cy="2613247"/>
          </a:xfrm>
          <a:prstGeom prst="rect">
            <a:avLst/>
          </a:prstGeom>
        </p:spPr>
      </p:pic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en-US" altLang="ko-KR" dirty="0"/>
              <a:t>Fall (34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-15.68, -29.68</a:t>
            </a:r>
          </a:p>
          <a:p>
            <a:r>
              <a:rPr lang="en-US" altLang="ko-KR" dirty="0"/>
              <a:t>Rise (37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13.84, 3.59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17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기관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en-US" altLang="ko-KR" dirty="0"/>
              <a:t>Fall (67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1.37, 2.93</a:t>
            </a:r>
          </a:p>
          <a:p>
            <a:r>
              <a:rPr lang="en-US" altLang="ko-KR" dirty="0"/>
              <a:t>Rise (73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10.71, 2.03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60AC0-FB6C-4520-8427-CC0EB153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3573015"/>
            <a:ext cx="4124324" cy="2612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578B0-3CAC-436B-A461-D6ED6F1AF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573015"/>
            <a:ext cx="4039723" cy="2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외국인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en-US" altLang="ko-KR" dirty="0"/>
              <a:t>Fall (85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23.42, 3.44</a:t>
            </a:r>
          </a:p>
          <a:p>
            <a:r>
              <a:rPr lang="en-US" altLang="ko-KR" dirty="0"/>
              <a:t>Rise (91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-0.9, -5.53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1C8D9-F53E-4E94-A62A-12D864D5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5" y="3573015"/>
            <a:ext cx="4086629" cy="2612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1FA809-6F1B-4D0E-93F1-A4A7A200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573015"/>
            <a:ext cx="4045527" cy="2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개인 순매수 금액 </a:t>
            </a:r>
            <a:r>
              <a:rPr lang="en-US" altLang="ko-KR" dirty="0"/>
              <a:t>30</a:t>
            </a:r>
            <a:r>
              <a:rPr lang="ko-KR" altLang="en-US" dirty="0"/>
              <a:t>일 데이터로 이후 </a:t>
            </a:r>
            <a:r>
              <a:rPr lang="en-US" altLang="ko-KR" dirty="0"/>
              <a:t>10</a:t>
            </a:r>
            <a:r>
              <a:rPr lang="ko-KR" altLang="en-US" dirty="0"/>
              <a:t>일 동안 주가 변동성 예측</a:t>
            </a:r>
            <a:endParaRPr lang="en-US" altLang="ko-KR" dirty="0"/>
          </a:p>
          <a:p>
            <a:pPr lvl="1"/>
            <a:r>
              <a:rPr lang="ko-KR" altLang="en-US" dirty="0"/>
              <a:t>개인</a:t>
            </a:r>
            <a:r>
              <a:rPr lang="en-US" altLang="ko-KR" dirty="0"/>
              <a:t> </a:t>
            </a:r>
            <a:r>
              <a:rPr lang="ko-KR" altLang="en-US" dirty="0"/>
              <a:t>순매수 금액은 </a:t>
            </a:r>
            <a:r>
              <a:rPr lang="en-US" altLang="ko-KR" dirty="0"/>
              <a:t>CNN</a:t>
            </a:r>
            <a:r>
              <a:rPr lang="ko-KR" altLang="en-US" dirty="0"/>
              <a:t>으로 </a:t>
            </a:r>
            <a:r>
              <a:rPr lang="en-US" altLang="ko-KR" dirty="0"/>
              <a:t>denoising</a:t>
            </a:r>
            <a:r>
              <a:rPr lang="ko-KR" altLang="en-US" dirty="0"/>
              <a:t>한 뒤 사용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label </a:t>
            </a:r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로 </a:t>
            </a:r>
            <a:r>
              <a:rPr lang="en-US" altLang="ko-KR" dirty="0"/>
              <a:t>scale.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80%</a:t>
            </a:r>
            <a:r>
              <a:rPr lang="ko-KR" altLang="en-US" dirty="0"/>
              <a:t>를 </a:t>
            </a:r>
            <a:r>
              <a:rPr lang="en-US" altLang="ko-KR" dirty="0"/>
              <a:t>train, 20%</a:t>
            </a:r>
            <a:r>
              <a:rPr lang="ko-KR" altLang="en-US" dirty="0"/>
              <a:t>를</a:t>
            </a:r>
            <a:r>
              <a:rPr lang="en-US" altLang="ko-KR" dirty="0"/>
              <a:t> test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Linear, batch normalization</a:t>
            </a:r>
          </a:p>
          <a:p>
            <a:pPr lvl="1"/>
            <a:r>
              <a:rPr lang="en-US" altLang="ko-KR" dirty="0"/>
              <a:t>MC</a:t>
            </a:r>
            <a:r>
              <a:rPr lang="ko-KR" altLang="en-US" dirty="0"/>
              <a:t> </a:t>
            </a:r>
            <a:r>
              <a:rPr lang="en-US" altLang="ko-KR" dirty="0"/>
              <a:t>dropout</a:t>
            </a:r>
          </a:p>
          <a:p>
            <a:pPr lvl="1"/>
            <a:r>
              <a:rPr lang="ko-KR" altLang="en-US" dirty="0"/>
              <a:t>이전</a:t>
            </a:r>
            <a:r>
              <a:rPr lang="en-US" altLang="ko-KR" dirty="0"/>
              <a:t> 10</a:t>
            </a:r>
            <a:r>
              <a:rPr lang="ko-KR" altLang="en-US" dirty="0"/>
              <a:t>일과 이후 </a:t>
            </a:r>
            <a:r>
              <a:rPr lang="en-US" altLang="ko-KR" dirty="0"/>
              <a:t>10</a:t>
            </a:r>
            <a:r>
              <a:rPr lang="ko-KR" altLang="en-US" dirty="0"/>
              <a:t>일을 비교해서 주가 변동성의 </a:t>
            </a:r>
            <a:r>
              <a:rPr lang="en-US" altLang="ko-KR" dirty="0"/>
              <a:t>+,-</a:t>
            </a:r>
            <a:r>
              <a:rPr lang="ko-KR" altLang="en-US" dirty="0"/>
              <a:t>만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(ex)</a:t>
            </a:r>
          </a:p>
          <a:p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+,-</a:t>
            </a:r>
            <a:r>
              <a:rPr lang="ko-KR" altLang="en-US" dirty="0"/>
              <a:t> 방향이 같은 비율</a:t>
            </a:r>
            <a:endParaRPr lang="en-US" altLang="ko-KR" dirty="0"/>
          </a:p>
          <a:p>
            <a:pPr lvl="1"/>
            <a:r>
              <a:rPr lang="ko-KR" altLang="en-US" dirty="0"/>
              <a:t>방향이 맞는 것 중 정답과 차이가 특정 범위 내에 있는 비율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범위</a:t>
            </a:r>
            <a:r>
              <a:rPr lang="en-US" altLang="ko-KR" dirty="0"/>
              <a:t>: Mean(</a:t>
            </a:r>
            <a:r>
              <a:rPr lang="ko-KR" altLang="en-US" dirty="0"/>
              <a:t>이전 </a:t>
            </a:r>
            <a:r>
              <a:rPr lang="en-US" altLang="ko-KR" dirty="0"/>
              <a:t>10</a:t>
            </a:r>
            <a:r>
              <a:rPr lang="ko-KR" altLang="en-US" dirty="0"/>
              <a:t>일 변동성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10% </a:t>
            </a:r>
            <a:r>
              <a:rPr lang="ko-KR" altLang="en-US" dirty="0"/>
              <a:t>이내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9EC3F3-BF37-46F6-8A1D-D1974B9414A8}"/>
              </a:ext>
            </a:extLst>
          </p:cNvPr>
          <p:cNvSpPr/>
          <p:nvPr/>
        </p:nvSpPr>
        <p:spPr>
          <a:xfrm>
            <a:off x="1979712" y="4149080"/>
            <a:ext cx="576064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544988-196A-4A0B-ABD3-4BB2131C0093}"/>
              </a:ext>
            </a:extLst>
          </p:cNvPr>
          <p:cNvSpPr/>
          <p:nvPr/>
        </p:nvSpPr>
        <p:spPr>
          <a:xfrm>
            <a:off x="2555776" y="4149080"/>
            <a:ext cx="1728192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96220-EF08-4693-863C-167A06FC8CC6}"/>
              </a:ext>
            </a:extLst>
          </p:cNvPr>
          <p:cNvSpPr/>
          <p:nvPr/>
        </p:nvSpPr>
        <p:spPr>
          <a:xfrm>
            <a:off x="4283968" y="4149080"/>
            <a:ext cx="576064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9F63-6EE8-474E-A619-A7BEE7EAF05B}"/>
              </a:ext>
            </a:extLst>
          </p:cNvPr>
          <p:cNvSpPr txBox="1"/>
          <p:nvPr/>
        </p:nvSpPr>
        <p:spPr>
          <a:xfrm>
            <a:off x="2001840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EB62D-0883-4331-9595-F604EDB07935}"/>
              </a:ext>
            </a:extLst>
          </p:cNvPr>
          <p:cNvSpPr txBox="1"/>
          <p:nvPr/>
        </p:nvSpPr>
        <p:spPr>
          <a:xfrm>
            <a:off x="4306096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5EE0-E808-4E50-AAA7-1865745CF5A1}"/>
              </a:ext>
            </a:extLst>
          </p:cNvPr>
          <p:cNvSpPr txBox="1"/>
          <p:nvPr/>
        </p:nvSpPr>
        <p:spPr>
          <a:xfrm>
            <a:off x="3275856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60.85%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2.84%</a:t>
            </a:r>
          </a:p>
          <a:p>
            <a:endParaRPr lang="en-US" altLang="ko-KR" dirty="0"/>
          </a:p>
          <a:p>
            <a:r>
              <a:rPr lang="en-US" altLang="ko-KR" dirty="0"/>
              <a:t>MC dropout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49.48%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10.46%</a:t>
            </a:r>
          </a:p>
          <a:p>
            <a:endParaRPr lang="en-US" altLang="ko-KR" dirty="0"/>
          </a:p>
          <a:p>
            <a:r>
              <a:rPr lang="en-US" altLang="ko-KR" dirty="0"/>
              <a:t>Plus minus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48.96%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38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389D75-C659-4F44-B12A-7F51A544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1" y="1223216"/>
            <a:ext cx="5513660" cy="5498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40E62-67EF-42E6-9D80-D2C3C5342D8D}"/>
              </a:ext>
            </a:extLst>
          </p:cNvPr>
          <p:cNvSpPr txBox="1"/>
          <p:nvPr/>
        </p:nvSpPr>
        <p:spPr>
          <a:xfrm>
            <a:off x="2627784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denoising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AA605-A169-6B46-B602-8AADEACB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34" y="1988840"/>
            <a:ext cx="2671540" cy="2736304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B4C2025-337C-DE44-9166-2C243DFAAB2A}"/>
              </a:ext>
            </a:extLst>
          </p:cNvPr>
          <p:cNvCxnSpPr>
            <a:cxnSpLocks/>
          </p:cNvCxnSpPr>
          <p:nvPr/>
        </p:nvCxnSpPr>
        <p:spPr>
          <a:xfrm flipV="1">
            <a:off x="3563888" y="2540366"/>
            <a:ext cx="2508123" cy="1512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75A1215-0C6C-CD4C-B782-95157AB60223}"/>
              </a:ext>
            </a:extLst>
          </p:cNvPr>
          <p:cNvCxnSpPr>
            <a:cxnSpLocks/>
            <a:stCxn id="18" idx="5"/>
          </p:cNvCxnSpPr>
          <p:nvPr/>
        </p:nvCxnSpPr>
        <p:spPr>
          <a:xfrm flipV="1">
            <a:off x="3677338" y="4424724"/>
            <a:ext cx="2671540" cy="93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4741E9-2213-7D43-A722-BEB5F74E3E01}"/>
              </a:ext>
            </a:extLst>
          </p:cNvPr>
          <p:cNvSpPr/>
          <p:nvPr/>
        </p:nvSpPr>
        <p:spPr>
          <a:xfrm>
            <a:off x="5868144" y="1700808"/>
            <a:ext cx="3260886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143C9F-E368-BC4D-BE7A-E420AE339890}"/>
              </a:ext>
            </a:extLst>
          </p:cNvPr>
          <p:cNvSpPr/>
          <p:nvPr/>
        </p:nvSpPr>
        <p:spPr>
          <a:xfrm>
            <a:off x="2490159" y="3954498"/>
            <a:ext cx="1390867" cy="164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5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denoise)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60.85%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2.84%</a:t>
            </a:r>
          </a:p>
          <a:p>
            <a:endParaRPr lang="en-US" altLang="ko-KR" dirty="0"/>
          </a:p>
          <a:p>
            <a:r>
              <a:rPr lang="en-US" altLang="ko-KR" dirty="0"/>
              <a:t>MC dropout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49.35%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9.68%</a:t>
            </a:r>
          </a:p>
          <a:p>
            <a:endParaRPr lang="en-US" altLang="ko-KR" dirty="0"/>
          </a:p>
          <a:p>
            <a:r>
              <a:rPr lang="en-US" altLang="ko-KR" dirty="0"/>
              <a:t>Plus minus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48.96%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60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개인의 순매수와 주가는 특정 시점에만 특정 패턴을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가격이 크게 상승하거나 하락할 때</a:t>
            </a:r>
            <a:endParaRPr lang="en-US" altLang="ko-KR" dirty="0"/>
          </a:p>
          <a:p>
            <a:pPr lvl="1"/>
            <a:r>
              <a:rPr lang="ko-KR" altLang="en-US" dirty="0"/>
              <a:t>개인 순매수가 상승 혹은 하락세일 때</a:t>
            </a:r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r>
              <a:rPr lang="ko-KR" altLang="en-US" dirty="0"/>
              <a:t>회귀 모델로 예측이 되지 않는다</a:t>
            </a:r>
            <a:endParaRPr lang="en-US" altLang="ko-KR" dirty="0"/>
          </a:p>
          <a:p>
            <a:pPr lvl="1"/>
            <a:r>
              <a:rPr lang="ko-KR" altLang="en-US" dirty="0"/>
              <a:t>이외의 유의미한 패턴을  찾을 수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overfitting</a:t>
            </a:r>
            <a:r>
              <a:rPr lang="ko-KR" altLang="en-US" dirty="0"/>
              <a:t>을 줄일 수 있는 방법이 있다면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45E9-0BC0-4A50-B4E4-C001160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주가의 변동이 투자 주체에 미치는 영향</a:t>
            </a:r>
            <a:endParaRPr lang="en-US" altLang="ko-KR" dirty="0"/>
          </a:p>
          <a:p>
            <a:pPr lvl="1"/>
            <a:r>
              <a:rPr lang="ko-KR" altLang="en-US" dirty="0"/>
              <a:t>주가가 크게 변할 때 개인의 매수세와 상관관계가 있을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개인투자자의 증가</a:t>
            </a:r>
            <a:r>
              <a:rPr lang="en-US" altLang="ko-KR" dirty="0"/>
              <a:t>, </a:t>
            </a:r>
            <a:r>
              <a:rPr lang="ko-KR" altLang="en-US" dirty="0"/>
              <a:t>감소가 주가의 변동성에 미치는 영향</a:t>
            </a:r>
            <a:endParaRPr lang="en-US" altLang="ko-KR" dirty="0"/>
          </a:p>
          <a:p>
            <a:pPr lvl="1"/>
            <a:r>
              <a:rPr lang="ko-KR" altLang="en-US" dirty="0"/>
              <a:t>개인투자자 비율이 변함에 따라 변동성이 달라질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개인투자자 매수 행태로 주가 예측 시도</a:t>
            </a:r>
            <a:endParaRPr lang="en-US" altLang="ko-KR" dirty="0"/>
          </a:p>
          <a:p>
            <a:pPr lvl="1"/>
            <a:r>
              <a:rPr lang="ko-KR" altLang="en-US" dirty="0"/>
              <a:t>위의 두 내용에서 유의미한 결과를 얻는다면 일반적인 예측이 가능할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7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Shleifer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Noise Trader risk</a:t>
            </a:r>
            <a:r>
              <a:rPr lang="ko-KR" altLang="en-US" dirty="0"/>
              <a:t>로 </a:t>
            </a:r>
            <a:r>
              <a:rPr lang="en-US" altLang="ko-KR" dirty="0"/>
              <a:t>exceed volatility</a:t>
            </a:r>
            <a:r>
              <a:rPr lang="ko-KR" altLang="en-US" dirty="0"/>
              <a:t>를 설명할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Noise trade</a:t>
            </a:r>
            <a:r>
              <a:rPr lang="ko-KR" altLang="en-US" dirty="0"/>
              <a:t>가 존재할 때 가격이 </a:t>
            </a:r>
            <a:r>
              <a:rPr lang="en-US" altLang="ko-KR" dirty="0"/>
              <a:t>fundamental value</a:t>
            </a:r>
            <a:r>
              <a:rPr lang="ko-KR" altLang="en-US" dirty="0"/>
              <a:t>의 변화로 설명할 수 있는 것 이상으로 변한다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- Noise Trader Risk in Financial Markets(1993)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0894B-33AF-42C0-A1B6-6B594B0B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9000"/>
            <a:ext cx="6906589" cy="809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8AA5B7-BD15-49E8-90D0-4275373C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238738"/>
            <a:ext cx="1438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45E9-0BC0-4A50-B4E4-C001160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KOSPI</a:t>
            </a:r>
          </a:p>
          <a:p>
            <a:pPr lvl="1"/>
            <a:r>
              <a:rPr lang="pl-PL" altLang="ko-KR" dirty="0"/>
              <a:t>https://finance.naver.com/sise/sise_index_day.nhn?code=KOSPI&amp;page=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투자 </a:t>
            </a:r>
            <a:r>
              <a:rPr lang="ko-KR" altLang="en-US" dirty="0" err="1"/>
              <a:t>주체별</a:t>
            </a:r>
            <a:r>
              <a:rPr lang="ko-KR" altLang="en-US" dirty="0"/>
              <a:t> 순매수금액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pPr lvl="1"/>
            <a:r>
              <a:rPr lang="pl-PL" altLang="ko-KR" dirty="0"/>
              <a:t>https://finance.naver.com/sise/investorDealTrendDay.nhn?bizdate=20201105&amp;sosok=&amp;page=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기간 </a:t>
            </a:r>
            <a:r>
              <a:rPr lang="en-US" altLang="ko-KR" dirty="0"/>
              <a:t>: 20050103 ~ 20201105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 err="1"/>
              <a:t>스크래핑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개별 기업은 순매수 금액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데이터를</a:t>
            </a:r>
            <a:r>
              <a:rPr lang="en-US" altLang="ko-KR" dirty="0"/>
              <a:t> </a:t>
            </a:r>
            <a:r>
              <a:rPr lang="ko-KR" altLang="en-US" dirty="0"/>
              <a:t>구할 수 없었음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F5009-7F91-47B6-B0F9-5EA7D0A2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645024"/>
            <a:ext cx="40523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 </a:t>
            </a:r>
            <a:r>
              <a:rPr lang="en-US" altLang="ko-KR" dirty="0"/>
              <a:t>-&gt; </a:t>
            </a:r>
            <a:r>
              <a:rPr lang="ko-KR" altLang="en-US" dirty="0"/>
              <a:t>투자 주체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EEEF-72A7-467D-9B2F-E9DF96F6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/>
              <a:t>20</a:t>
            </a:r>
            <a:r>
              <a:rPr lang="ko-KR" altLang="en-US" sz="1800" dirty="0"/>
              <a:t>일 간 </a:t>
            </a:r>
            <a:r>
              <a:rPr lang="en-US" altLang="ko-KR" sz="1800" dirty="0"/>
              <a:t>KOSPI</a:t>
            </a:r>
            <a:r>
              <a:rPr lang="ko-KR" altLang="en-US" sz="1800" dirty="0"/>
              <a:t>지수의 평균과 표준편차 사용</a:t>
            </a:r>
            <a:endParaRPr lang="en-US" altLang="ko-KR" sz="1800" dirty="0"/>
          </a:p>
          <a:p>
            <a:pPr lvl="1"/>
            <a:r>
              <a:rPr lang="ko-KR" altLang="en-US" sz="1600" dirty="0"/>
              <a:t>다음 날 지수가 </a:t>
            </a:r>
            <a:r>
              <a:rPr lang="en-US" altLang="ko-KR" sz="1600" dirty="0"/>
              <a:t>20</a:t>
            </a:r>
            <a:r>
              <a:rPr lang="ko-KR" altLang="en-US" sz="1600" dirty="0"/>
              <a:t>일 평균과 </a:t>
            </a:r>
            <a:r>
              <a:rPr lang="en-US" altLang="ko-KR" sz="1600" dirty="0"/>
              <a:t>2*sigma or 3*sigma </a:t>
            </a:r>
            <a:r>
              <a:rPr lang="ko-KR" altLang="en-US" sz="1600" dirty="0"/>
              <a:t>이상의 차이를 보이면 지수의 큰 변동으로 간주한다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차이가 큰 순서대로 정렬하고 해당 날짜끼리 </a:t>
            </a:r>
            <a:r>
              <a:rPr lang="en-US" altLang="ko-KR" sz="1600" dirty="0"/>
              <a:t>60</a:t>
            </a:r>
            <a:r>
              <a:rPr lang="ko-KR" altLang="en-US" sz="1600" dirty="0"/>
              <a:t>일 이상의 간격을 갖게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투자 </a:t>
            </a:r>
            <a:r>
              <a:rPr lang="ko-KR" altLang="en-US" sz="1800" dirty="0" err="1"/>
              <a:t>주체별</a:t>
            </a:r>
            <a:r>
              <a:rPr lang="ko-KR" altLang="en-US" sz="1800" dirty="0"/>
              <a:t> 순매수금액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기준이 되는 </a:t>
            </a:r>
            <a:r>
              <a:rPr lang="en-US" altLang="ko-KR" sz="1800" dirty="0"/>
              <a:t>index</a:t>
            </a:r>
            <a:r>
              <a:rPr lang="ko-KR" altLang="en-US" sz="1800" dirty="0"/>
              <a:t>의 앞 뒤 </a:t>
            </a:r>
            <a:r>
              <a:rPr lang="en-US" altLang="ko-KR" sz="1800" dirty="0"/>
              <a:t>5</a:t>
            </a:r>
            <a:r>
              <a:rPr lang="ko-KR" altLang="en-US" sz="1800" dirty="0"/>
              <a:t>일의 데이터를 사용해서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상관관계를 구한다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Pearson </a:t>
            </a:r>
            <a:r>
              <a:rPr lang="ko-KR" altLang="en-US" sz="1800" dirty="0"/>
              <a:t>상관계수</a:t>
            </a:r>
            <a:endParaRPr lang="en-US" altLang="ko-KR" sz="1800" dirty="0"/>
          </a:p>
          <a:p>
            <a:pPr lvl="1"/>
            <a:r>
              <a:rPr lang="en-US" altLang="ko-KR" sz="1600" dirty="0"/>
              <a:t>-1.0~-0.7 : </a:t>
            </a:r>
            <a:r>
              <a:rPr lang="ko-KR" altLang="en-US" sz="1600" dirty="0"/>
              <a:t>강한 음의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-0.7~-0.3 : </a:t>
            </a:r>
            <a:r>
              <a:rPr lang="ko-KR" altLang="en-US" sz="1600" dirty="0"/>
              <a:t>음의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0.3~0.7 : </a:t>
            </a:r>
            <a:r>
              <a:rPr lang="ko-KR" altLang="en-US" sz="1600" dirty="0"/>
              <a:t>양의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0.7~1.0 : </a:t>
            </a:r>
            <a:r>
              <a:rPr lang="ko-KR" altLang="en-US" sz="1600" dirty="0"/>
              <a:t>강한 양의 상관관계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3CB3D-6144-4C93-BD8C-087B63B8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34" b="49235"/>
          <a:stretch/>
        </p:blipFill>
        <p:spPr>
          <a:xfrm>
            <a:off x="3491880" y="3717032"/>
            <a:ext cx="2860658" cy="1152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9548D-340E-4B94-8641-4B3C307D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051" y="2624431"/>
            <a:ext cx="885949" cy="244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C26B6-662A-4A31-9FC1-012581EE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378" y="2626799"/>
            <a:ext cx="87642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/>
              <a:t>주가 변동 </a:t>
            </a:r>
            <a:r>
              <a:rPr lang="en-US" altLang="ko-KR" sz="3300" dirty="0"/>
              <a:t>-&gt; </a:t>
            </a:r>
            <a:r>
              <a:rPr lang="ko-KR" altLang="en-US" sz="3300" dirty="0"/>
              <a:t>투자 주체</a:t>
            </a:r>
            <a:r>
              <a:rPr lang="en-US" altLang="ko-KR" sz="3300" dirty="0"/>
              <a:t>(2*sigma</a:t>
            </a:r>
            <a:r>
              <a:rPr lang="en-US" altLang="ko-KR" dirty="0"/>
              <a:t>, </a:t>
            </a:r>
            <a:r>
              <a:rPr lang="en-US" altLang="ko-KR" sz="2200" dirty="0"/>
              <a:t>fall:50</a:t>
            </a:r>
            <a:r>
              <a:rPr lang="ko-KR" altLang="en-US" sz="2200" dirty="0"/>
              <a:t>개</a:t>
            </a:r>
            <a:r>
              <a:rPr lang="en-US" altLang="ko-KR" sz="2200" dirty="0"/>
              <a:t>, rise:48</a:t>
            </a:r>
            <a:r>
              <a:rPr lang="ko-KR" altLang="en-US" sz="2200" dirty="0"/>
              <a:t>개</a:t>
            </a:r>
            <a:r>
              <a:rPr lang="en-US" altLang="ko-KR" sz="3300" dirty="0"/>
              <a:t>)</a:t>
            </a:r>
            <a:endParaRPr lang="ko-KR" altLang="en-US" sz="3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475A96D2-F3CD-4CE8-A53E-1188FC83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4" y="1220105"/>
            <a:ext cx="6226251" cy="513624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189C65-8F2A-4B44-B88A-836FBFE820AC}"/>
              </a:ext>
            </a:extLst>
          </p:cNvPr>
          <p:cNvSpPr/>
          <p:nvPr/>
        </p:nvSpPr>
        <p:spPr>
          <a:xfrm>
            <a:off x="1979712" y="2431568"/>
            <a:ext cx="504056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67F546-4586-4312-AB5C-1A51558B86C1}"/>
              </a:ext>
            </a:extLst>
          </p:cNvPr>
          <p:cNvSpPr/>
          <p:nvPr/>
        </p:nvSpPr>
        <p:spPr>
          <a:xfrm>
            <a:off x="5148064" y="2431568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83B22E-63B5-433F-8F3B-D8B327E0239F}"/>
              </a:ext>
            </a:extLst>
          </p:cNvPr>
          <p:cNvSpPr/>
          <p:nvPr/>
        </p:nvSpPr>
        <p:spPr>
          <a:xfrm>
            <a:off x="5148064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3FCD31-3D84-4AB9-9702-083CBD546121}"/>
              </a:ext>
            </a:extLst>
          </p:cNvPr>
          <p:cNvSpPr/>
          <p:nvPr/>
        </p:nvSpPr>
        <p:spPr>
          <a:xfrm>
            <a:off x="1990940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DD4FEB5-E9BD-4CD4-8B1D-9BEE662FCCB8}"/>
              </a:ext>
            </a:extLst>
          </p:cNvPr>
          <p:cNvSpPr/>
          <p:nvPr/>
        </p:nvSpPr>
        <p:spPr>
          <a:xfrm>
            <a:off x="1990940" y="5855914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13C9FA-04B5-42ED-A6BF-8D5FA374198F}"/>
              </a:ext>
            </a:extLst>
          </p:cNvPr>
          <p:cNvSpPr/>
          <p:nvPr/>
        </p:nvSpPr>
        <p:spPr>
          <a:xfrm>
            <a:off x="5148064" y="5855914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D269EA-679C-4AA5-BAF0-D2B27B1688E4}"/>
              </a:ext>
            </a:extLst>
          </p:cNvPr>
          <p:cNvSpPr/>
          <p:nvPr/>
        </p:nvSpPr>
        <p:spPr>
          <a:xfrm>
            <a:off x="2582255" y="242622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CAAB709-FC08-4E1E-919A-BDAD491F23B1}"/>
              </a:ext>
            </a:extLst>
          </p:cNvPr>
          <p:cNvSpPr/>
          <p:nvPr/>
        </p:nvSpPr>
        <p:spPr>
          <a:xfrm>
            <a:off x="2563610" y="206519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D84A40-7746-4EA1-9EDC-263027FD8437}"/>
              </a:ext>
            </a:extLst>
          </p:cNvPr>
          <p:cNvSpPr/>
          <p:nvPr/>
        </p:nvSpPr>
        <p:spPr>
          <a:xfrm>
            <a:off x="5657290" y="212552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04F2495-8D5D-42AC-B62A-C6F03D9B4131}"/>
              </a:ext>
            </a:extLst>
          </p:cNvPr>
          <p:cNvSpPr/>
          <p:nvPr/>
        </p:nvSpPr>
        <p:spPr>
          <a:xfrm>
            <a:off x="5674652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98A14C5-4AE7-44A1-8B41-B8B6CE7EE9CF}"/>
              </a:ext>
            </a:extLst>
          </p:cNvPr>
          <p:cNvSpPr/>
          <p:nvPr/>
        </p:nvSpPr>
        <p:spPr>
          <a:xfrm>
            <a:off x="6255497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7CBD307-2AC3-470D-B20A-FAF6E5ADC092}"/>
              </a:ext>
            </a:extLst>
          </p:cNvPr>
          <p:cNvSpPr/>
          <p:nvPr/>
        </p:nvSpPr>
        <p:spPr>
          <a:xfrm>
            <a:off x="1974872" y="346253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E1627C-F8B0-4A5F-99F6-634AB5D8F726}"/>
              </a:ext>
            </a:extLst>
          </p:cNvPr>
          <p:cNvSpPr/>
          <p:nvPr/>
        </p:nvSpPr>
        <p:spPr>
          <a:xfrm>
            <a:off x="2563610" y="379766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42C242D-5F2B-4AE7-904C-4764E05666DB}"/>
              </a:ext>
            </a:extLst>
          </p:cNvPr>
          <p:cNvSpPr/>
          <p:nvPr/>
        </p:nvSpPr>
        <p:spPr>
          <a:xfrm>
            <a:off x="2563610" y="413954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4464510-2E29-427E-8C7B-86BAB5220EB9}"/>
              </a:ext>
            </a:extLst>
          </p:cNvPr>
          <p:cNvSpPr/>
          <p:nvPr/>
        </p:nvSpPr>
        <p:spPr>
          <a:xfrm>
            <a:off x="5674652" y="380789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9C1BBD-4889-469B-9345-1FDA451B2755}"/>
              </a:ext>
            </a:extLst>
          </p:cNvPr>
          <p:cNvSpPr/>
          <p:nvPr/>
        </p:nvSpPr>
        <p:spPr>
          <a:xfrm>
            <a:off x="5692014" y="414908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6924FCC-5180-4895-B983-887239E83FDE}"/>
              </a:ext>
            </a:extLst>
          </p:cNvPr>
          <p:cNvSpPr/>
          <p:nvPr/>
        </p:nvSpPr>
        <p:spPr>
          <a:xfrm>
            <a:off x="3097810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86BE959-A4EB-4E9C-817D-C4DE34E42749}"/>
              </a:ext>
            </a:extLst>
          </p:cNvPr>
          <p:cNvSpPr/>
          <p:nvPr/>
        </p:nvSpPr>
        <p:spPr>
          <a:xfrm>
            <a:off x="6225624" y="414374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7B12CD3-272C-4CBA-94CE-3B26573640E8}"/>
              </a:ext>
            </a:extLst>
          </p:cNvPr>
          <p:cNvSpPr/>
          <p:nvPr/>
        </p:nvSpPr>
        <p:spPr>
          <a:xfrm>
            <a:off x="2541912" y="553928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1A56409-96DB-4C5F-86C0-25FC8CF823DF}"/>
              </a:ext>
            </a:extLst>
          </p:cNvPr>
          <p:cNvSpPr/>
          <p:nvPr/>
        </p:nvSpPr>
        <p:spPr>
          <a:xfrm>
            <a:off x="2004426" y="517851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18F961-6AE1-4F3F-A4C8-9F77EB0146F9}"/>
              </a:ext>
            </a:extLst>
          </p:cNvPr>
          <p:cNvSpPr/>
          <p:nvPr/>
        </p:nvSpPr>
        <p:spPr>
          <a:xfrm>
            <a:off x="5141508" y="519317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7C4039-D05F-4A2B-9010-13700B4AAA7F}"/>
              </a:ext>
            </a:extLst>
          </p:cNvPr>
          <p:cNvSpPr/>
          <p:nvPr/>
        </p:nvSpPr>
        <p:spPr>
          <a:xfrm>
            <a:off x="5148898" y="347694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26424C2-B130-4A20-955A-9E1CBDEFFB31}"/>
              </a:ext>
            </a:extLst>
          </p:cNvPr>
          <p:cNvSpPr/>
          <p:nvPr/>
        </p:nvSpPr>
        <p:spPr>
          <a:xfrm>
            <a:off x="5692014" y="5520065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87700F-05E2-46ED-93FB-62C488EFA06C}"/>
              </a:ext>
            </a:extLst>
          </p:cNvPr>
          <p:cNvSpPr/>
          <p:nvPr/>
        </p:nvSpPr>
        <p:spPr>
          <a:xfrm>
            <a:off x="5692014" y="586125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68EB65-7217-4ECB-82EC-BE64AC7682FB}"/>
              </a:ext>
            </a:extLst>
          </p:cNvPr>
          <p:cNvSpPr/>
          <p:nvPr/>
        </p:nvSpPr>
        <p:spPr>
          <a:xfrm>
            <a:off x="3086311" y="585287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8FEA60-E0A1-486F-B09A-1630B360F577}"/>
              </a:ext>
            </a:extLst>
          </p:cNvPr>
          <p:cNvSpPr/>
          <p:nvPr/>
        </p:nvSpPr>
        <p:spPr>
          <a:xfrm>
            <a:off x="2547082" y="58453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F71142-3A51-48E5-981C-95301E9DA3A2}"/>
              </a:ext>
            </a:extLst>
          </p:cNvPr>
          <p:cNvSpPr/>
          <p:nvPr/>
        </p:nvSpPr>
        <p:spPr>
          <a:xfrm>
            <a:off x="1974872" y="3462532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EA4230-8AE4-4FCD-86B8-5B532B99FE49}"/>
              </a:ext>
            </a:extLst>
          </p:cNvPr>
          <p:cNvSpPr/>
          <p:nvPr/>
        </p:nvSpPr>
        <p:spPr>
          <a:xfrm>
            <a:off x="5148064" y="3482378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BE3046-9B81-47DF-85B4-7E9611B646A2}"/>
              </a:ext>
            </a:extLst>
          </p:cNvPr>
          <p:cNvSpPr/>
          <p:nvPr/>
        </p:nvSpPr>
        <p:spPr>
          <a:xfrm>
            <a:off x="2004426" y="5192483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1A4533-309D-41E5-B622-EA7F9D8DDC87}"/>
              </a:ext>
            </a:extLst>
          </p:cNvPr>
          <p:cNvSpPr/>
          <p:nvPr/>
        </p:nvSpPr>
        <p:spPr>
          <a:xfrm>
            <a:off x="5147022" y="5193170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주가 변동 </a:t>
            </a:r>
            <a:r>
              <a:rPr lang="en-US" altLang="ko-KR" sz="3000" dirty="0"/>
              <a:t>-&gt; </a:t>
            </a:r>
            <a:r>
              <a:rPr lang="ko-KR" altLang="en-US" sz="3000" dirty="0"/>
              <a:t>투자 주체</a:t>
            </a:r>
            <a:r>
              <a:rPr lang="en-US" altLang="ko-KR" sz="3000" dirty="0"/>
              <a:t>(2*sigma, </a:t>
            </a:r>
            <a:r>
              <a:rPr lang="ko-KR" altLang="en-US" sz="2000" dirty="0"/>
              <a:t>상위 </a:t>
            </a:r>
            <a:r>
              <a:rPr lang="en-US" altLang="ko-KR" sz="2000" dirty="0"/>
              <a:t>30</a:t>
            </a:r>
            <a:r>
              <a:rPr lang="ko-KR" altLang="en-US" sz="2000" dirty="0"/>
              <a:t>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20AD62-1FB8-48C3-89ED-9A4C58C8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57" y="1197278"/>
            <a:ext cx="6255686" cy="5159072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C2FCD4-CAA7-44E7-A7B9-696FDD8D15B9}"/>
              </a:ext>
            </a:extLst>
          </p:cNvPr>
          <p:cNvSpPr/>
          <p:nvPr/>
        </p:nvSpPr>
        <p:spPr>
          <a:xfrm>
            <a:off x="1990940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E634AD-8D92-41A4-9B36-F99CACEB2DF3}"/>
              </a:ext>
            </a:extLst>
          </p:cNvPr>
          <p:cNvSpPr/>
          <p:nvPr/>
        </p:nvSpPr>
        <p:spPr>
          <a:xfrm>
            <a:off x="5148064" y="5877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5F3245-1816-4E86-A1AB-D9EDE61F3E8B}"/>
              </a:ext>
            </a:extLst>
          </p:cNvPr>
          <p:cNvSpPr/>
          <p:nvPr/>
        </p:nvSpPr>
        <p:spPr>
          <a:xfrm>
            <a:off x="5148064" y="2433073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A7EB9A1-0186-4780-A37E-7F0958D2A168}"/>
              </a:ext>
            </a:extLst>
          </p:cNvPr>
          <p:cNvSpPr/>
          <p:nvPr/>
        </p:nvSpPr>
        <p:spPr>
          <a:xfrm>
            <a:off x="1990940" y="2429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89524E-E637-447B-8D3B-31C4E273F858}"/>
              </a:ext>
            </a:extLst>
          </p:cNvPr>
          <p:cNvSpPr/>
          <p:nvPr/>
        </p:nvSpPr>
        <p:spPr>
          <a:xfrm>
            <a:off x="5148064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3861A8-E044-4459-869D-F391BD8605ED}"/>
              </a:ext>
            </a:extLst>
          </p:cNvPr>
          <p:cNvSpPr/>
          <p:nvPr/>
        </p:nvSpPr>
        <p:spPr>
          <a:xfrm>
            <a:off x="2582255" y="242622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05BEB13-B176-4D24-B2A0-1FF98181AD0F}"/>
              </a:ext>
            </a:extLst>
          </p:cNvPr>
          <p:cNvSpPr/>
          <p:nvPr/>
        </p:nvSpPr>
        <p:spPr>
          <a:xfrm>
            <a:off x="2563610" y="206519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01AED36-BA97-4D3A-929D-80574D804166}"/>
              </a:ext>
            </a:extLst>
          </p:cNvPr>
          <p:cNvSpPr/>
          <p:nvPr/>
        </p:nvSpPr>
        <p:spPr>
          <a:xfrm>
            <a:off x="5657290" y="212552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3AB70B6-D0FC-4DC5-8586-C7093ADDE9D6}"/>
              </a:ext>
            </a:extLst>
          </p:cNvPr>
          <p:cNvSpPr/>
          <p:nvPr/>
        </p:nvSpPr>
        <p:spPr>
          <a:xfrm>
            <a:off x="5674652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0A898C-B3D8-45C5-81A1-4CC02AF2420A}"/>
              </a:ext>
            </a:extLst>
          </p:cNvPr>
          <p:cNvSpPr/>
          <p:nvPr/>
        </p:nvSpPr>
        <p:spPr>
          <a:xfrm>
            <a:off x="6255497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429C2DB-82EA-4816-BE8C-E911CDC66A2B}"/>
              </a:ext>
            </a:extLst>
          </p:cNvPr>
          <p:cNvSpPr/>
          <p:nvPr/>
        </p:nvSpPr>
        <p:spPr>
          <a:xfrm>
            <a:off x="1974872" y="346253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B28F21-8237-4C71-B800-DA2FC9EC97C0}"/>
              </a:ext>
            </a:extLst>
          </p:cNvPr>
          <p:cNvSpPr/>
          <p:nvPr/>
        </p:nvSpPr>
        <p:spPr>
          <a:xfrm>
            <a:off x="2563610" y="379766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C8F424-494B-4B83-B857-79889B6CD565}"/>
              </a:ext>
            </a:extLst>
          </p:cNvPr>
          <p:cNvSpPr/>
          <p:nvPr/>
        </p:nvSpPr>
        <p:spPr>
          <a:xfrm>
            <a:off x="2563610" y="413954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B6D92C-5A40-4DD2-8376-E0D2A65A7185}"/>
              </a:ext>
            </a:extLst>
          </p:cNvPr>
          <p:cNvSpPr/>
          <p:nvPr/>
        </p:nvSpPr>
        <p:spPr>
          <a:xfrm>
            <a:off x="5674652" y="380789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934B683-7104-4888-9AD7-B9B8231EFBB6}"/>
              </a:ext>
            </a:extLst>
          </p:cNvPr>
          <p:cNvSpPr/>
          <p:nvPr/>
        </p:nvSpPr>
        <p:spPr>
          <a:xfrm>
            <a:off x="5692014" y="414908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4AE366F-3752-40AF-830F-D218F47B0407}"/>
              </a:ext>
            </a:extLst>
          </p:cNvPr>
          <p:cNvSpPr/>
          <p:nvPr/>
        </p:nvSpPr>
        <p:spPr>
          <a:xfrm>
            <a:off x="3097810" y="2436908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AE143A0-F936-4F4E-9FF7-BFBCD25B91C9}"/>
              </a:ext>
            </a:extLst>
          </p:cNvPr>
          <p:cNvSpPr/>
          <p:nvPr/>
        </p:nvSpPr>
        <p:spPr>
          <a:xfrm>
            <a:off x="6225624" y="414374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00E4DB7-1859-4BBE-A73F-33C374F1DAEF}"/>
              </a:ext>
            </a:extLst>
          </p:cNvPr>
          <p:cNvSpPr/>
          <p:nvPr/>
        </p:nvSpPr>
        <p:spPr>
          <a:xfrm>
            <a:off x="2541912" y="553928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B68E050-0C9A-4DE5-B6D7-A3B323F04E04}"/>
              </a:ext>
            </a:extLst>
          </p:cNvPr>
          <p:cNvSpPr/>
          <p:nvPr/>
        </p:nvSpPr>
        <p:spPr>
          <a:xfrm>
            <a:off x="2004426" y="517851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07658A-923B-486E-94F4-BA091587BEDC}"/>
              </a:ext>
            </a:extLst>
          </p:cNvPr>
          <p:cNvSpPr/>
          <p:nvPr/>
        </p:nvSpPr>
        <p:spPr>
          <a:xfrm>
            <a:off x="5148064" y="517851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0AC42BB-D75D-4A45-89B7-00E7D05B1544}"/>
              </a:ext>
            </a:extLst>
          </p:cNvPr>
          <p:cNvSpPr/>
          <p:nvPr/>
        </p:nvSpPr>
        <p:spPr>
          <a:xfrm>
            <a:off x="5692014" y="5520065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847B516-CFC6-40E4-987B-326AB7FCE513}"/>
              </a:ext>
            </a:extLst>
          </p:cNvPr>
          <p:cNvSpPr/>
          <p:nvPr/>
        </p:nvSpPr>
        <p:spPr>
          <a:xfrm>
            <a:off x="3086311" y="585287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189D256-0C9B-435F-A04F-466C5F29D950}"/>
              </a:ext>
            </a:extLst>
          </p:cNvPr>
          <p:cNvSpPr/>
          <p:nvPr/>
        </p:nvSpPr>
        <p:spPr>
          <a:xfrm>
            <a:off x="2547082" y="58453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A571D0-042D-4470-94AB-E1A70C46F400}"/>
              </a:ext>
            </a:extLst>
          </p:cNvPr>
          <p:cNvSpPr/>
          <p:nvPr/>
        </p:nvSpPr>
        <p:spPr>
          <a:xfrm>
            <a:off x="5682356" y="5865765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16BD57-F059-4A7E-B773-0FDEE167F3DB}"/>
              </a:ext>
            </a:extLst>
          </p:cNvPr>
          <p:cNvSpPr/>
          <p:nvPr/>
        </p:nvSpPr>
        <p:spPr>
          <a:xfrm>
            <a:off x="1974872" y="3462532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4A53BD-05BE-4D3E-BC36-FC28A0D79BD1}"/>
              </a:ext>
            </a:extLst>
          </p:cNvPr>
          <p:cNvSpPr/>
          <p:nvPr/>
        </p:nvSpPr>
        <p:spPr>
          <a:xfrm>
            <a:off x="2004130" y="5178513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4EE18F-2250-410B-A62B-70BEEF3EC99C}"/>
              </a:ext>
            </a:extLst>
          </p:cNvPr>
          <p:cNvSpPr/>
          <p:nvPr/>
        </p:nvSpPr>
        <p:spPr>
          <a:xfrm>
            <a:off x="5148064" y="5178513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주가 변동 </a:t>
            </a:r>
            <a:r>
              <a:rPr lang="en-US" altLang="ko-KR" sz="3000" dirty="0"/>
              <a:t>-&gt; </a:t>
            </a:r>
            <a:r>
              <a:rPr lang="ko-KR" altLang="en-US" sz="3000" dirty="0"/>
              <a:t>투자 주체</a:t>
            </a:r>
            <a:r>
              <a:rPr lang="en-US" altLang="ko-KR" sz="3000" dirty="0"/>
              <a:t>(3*sigma, </a:t>
            </a:r>
            <a:r>
              <a:rPr lang="en-US" altLang="ko-KR" sz="2000" dirty="0"/>
              <a:t>fall:50</a:t>
            </a:r>
            <a:r>
              <a:rPr lang="ko-KR" altLang="en-US" sz="2000" dirty="0"/>
              <a:t>개</a:t>
            </a:r>
            <a:r>
              <a:rPr lang="en-US" altLang="ko-KR" sz="2000" dirty="0"/>
              <a:t>, rise:38</a:t>
            </a:r>
            <a:r>
              <a:rPr lang="ko-KR" altLang="en-US" sz="2000" dirty="0"/>
              <a:t>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4FA9BA1-8412-4595-BB50-F291819B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103" y="1268413"/>
            <a:ext cx="6195794" cy="5087937"/>
          </a:xfr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F5BDBC-8A0C-4968-9E32-E51EE4CEAB50}"/>
              </a:ext>
            </a:extLst>
          </p:cNvPr>
          <p:cNvSpPr/>
          <p:nvPr/>
        </p:nvSpPr>
        <p:spPr>
          <a:xfrm>
            <a:off x="1990940" y="4186147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54AA15-2C4D-4486-B0C6-15CF978873E2}"/>
              </a:ext>
            </a:extLst>
          </p:cNvPr>
          <p:cNvSpPr/>
          <p:nvPr/>
        </p:nvSpPr>
        <p:spPr>
          <a:xfrm>
            <a:off x="5148064" y="5877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BC1C554-1B23-4FC3-9D34-19E05E1061BC}"/>
              </a:ext>
            </a:extLst>
          </p:cNvPr>
          <p:cNvSpPr/>
          <p:nvPr/>
        </p:nvSpPr>
        <p:spPr>
          <a:xfrm>
            <a:off x="1990940" y="5877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712CF5-89FB-4CDA-9B83-B05B2BDC50F5}"/>
              </a:ext>
            </a:extLst>
          </p:cNvPr>
          <p:cNvSpPr/>
          <p:nvPr/>
        </p:nvSpPr>
        <p:spPr>
          <a:xfrm>
            <a:off x="2555360" y="24604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7BA958-CE16-4A26-8AA2-D10A361154F8}"/>
              </a:ext>
            </a:extLst>
          </p:cNvPr>
          <p:cNvSpPr/>
          <p:nvPr/>
        </p:nvSpPr>
        <p:spPr>
          <a:xfrm>
            <a:off x="5686630" y="2471145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D997A2D-1A20-4BAF-8A8C-CEFAC29C1683}"/>
              </a:ext>
            </a:extLst>
          </p:cNvPr>
          <p:cNvSpPr/>
          <p:nvPr/>
        </p:nvSpPr>
        <p:spPr>
          <a:xfrm>
            <a:off x="6206908" y="246129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79B0DC3-014D-439F-BE1F-10BD57B3C257}"/>
              </a:ext>
            </a:extLst>
          </p:cNvPr>
          <p:cNvSpPr/>
          <p:nvPr/>
        </p:nvSpPr>
        <p:spPr>
          <a:xfrm>
            <a:off x="1990940" y="35056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B47971-38CB-4791-A41A-52464C74A892}"/>
              </a:ext>
            </a:extLst>
          </p:cNvPr>
          <p:cNvSpPr/>
          <p:nvPr/>
        </p:nvSpPr>
        <p:spPr>
          <a:xfrm>
            <a:off x="2555000" y="385716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01BBB66-A30C-4855-9769-9DEBC4D89497}"/>
              </a:ext>
            </a:extLst>
          </p:cNvPr>
          <p:cNvSpPr/>
          <p:nvPr/>
        </p:nvSpPr>
        <p:spPr>
          <a:xfrm>
            <a:off x="2555000" y="4170727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385DE1-F6C5-47F6-B32D-158FCCC1E400}"/>
              </a:ext>
            </a:extLst>
          </p:cNvPr>
          <p:cNvSpPr/>
          <p:nvPr/>
        </p:nvSpPr>
        <p:spPr>
          <a:xfrm>
            <a:off x="5679338" y="384723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A9CA161-D41A-4A2E-9BD1-4B0101D06074}"/>
              </a:ext>
            </a:extLst>
          </p:cNvPr>
          <p:cNvSpPr/>
          <p:nvPr/>
        </p:nvSpPr>
        <p:spPr>
          <a:xfrm>
            <a:off x="3086311" y="24604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8A887E5-C5C4-4459-A21A-FE1E396C1CD8}"/>
              </a:ext>
            </a:extLst>
          </p:cNvPr>
          <p:cNvSpPr/>
          <p:nvPr/>
        </p:nvSpPr>
        <p:spPr>
          <a:xfrm>
            <a:off x="6206908" y="416733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A81C4C4-7811-4E4B-A2B9-33F757C60032}"/>
              </a:ext>
            </a:extLst>
          </p:cNvPr>
          <p:cNvSpPr/>
          <p:nvPr/>
        </p:nvSpPr>
        <p:spPr>
          <a:xfrm>
            <a:off x="2541912" y="5539284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74B78D1-8F39-454F-B9FB-45A5BD0965F2}"/>
              </a:ext>
            </a:extLst>
          </p:cNvPr>
          <p:cNvSpPr/>
          <p:nvPr/>
        </p:nvSpPr>
        <p:spPr>
          <a:xfrm>
            <a:off x="1999528" y="521601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55555D9-7323-4173-BF7E-83C3697B2627}"/>
              </a:ext>
            </a:extLst>
          </p:cNvPr>
          <p:cNvSpPr/>
          <p:nvPr/>
        </p:nvSpPr>
        <p:spPr>
          <a:xfrm>
            <a:off x="5148064" y="521601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4B725AD-D4F8-450A-AA8A-387C55A87921}"/>
              </a:ext>
            </a:extLst>
          </p:cNvPr>
          <p:cNvSpPr/>
          <p:nvPr/>
        </p:nvSpPr>
        <p:spPr>
          <a:xfrm>
            <a:off x="5679338" y="554664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81F06F2-E7A1-4D82-9642-E5C16400BA4D}"/>
              </a:ext>
            </a:extLst>
          </p:cNvPr>
          <p:cNvSpPr/>
          <p:nvPr/>
        </p:nvSpPr>
        <p:spPr>
          <a:xfrm>
            <a:off x="5682356" y="5865765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65D5990-C3D6-4801-9B37-D49B8409C671}"/>
              </a:ext>
            </a:extLst>
          </p:cNvPr>
          <p:cNvSpPr/>
          <p:nvPr/>
        </p:nvSpPr>
        <p:spPr>
          <a:xfrm>
            <a:off x="6190686" y="587323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1E585A-ABD9-4657-B18A-64DEF0319663}"/>
              </a:ext>
            </a:extLst>
          </p:cNvPr>
          <p:cNvSpPr/>
          <p:nvPr/>
        </p:nvSpPr>
        <p:spPr>
          <a:xfrm>
            <a:off x="1982906" y="3504254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9BFC94-7BB0-4C47-ADC0-8540E9DA82EA}"/>
              </a:ext>
            </a:extLst>
          </p:cNvPr>
          <p:cNvSpPr/>
          <p:nvPr/>
        </p:nvSpPr>
        <p:spPr>
          <a:xfrm>
            <a:off x="1999528" y="5221238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5F5C5B-C51B-4939-96DA-85874DCD1B1D}"/>
              </a:ext>
            </a:extLst>
          </p:cNvPr>
          <p:cNvSpPr/>
          <p:nvPr/>
        </p:nvSpPr>
        <p:spPr>
          <a:xfrm>
            <a:off x="5140030" y="5216010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주가 변동 </a:t>
            </a:r>
            <a:r>
              <a:rPr lang="en-US" altLang="ko-KR" dirty="0"/>
              <a:t>-&gt; </a:t>
            </a:r>
            <a:r>
              <a:rPr lang="ko-KR" altLang="en-US" dirty="0"/>
              <a:t>투자 주체</a:t>
            </a:r>
            <a:r>
              <a:rPr lang="en-US" altLang="ko-KR" dirty="0"/>
              <a:t>(</a:t>
            </a:r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일 추이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277FD6D-D396-4478-92AB-597FFD1F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2" y="2197364"/>
            <a:ext cx="3528392" cy="428202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E0C5B20-A37B-447D-AB5C-FA5B13EE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8" y="2196419"/>
            <a:ext cx="3308841" cy="4282029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163214C7-66CD-4652-915D-27F8D4A5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ko-KR" altLang="en-US" dirty="0"/>
              <a:t>주가의 변동이 투자 주체의 순매수 변동에 영향을 주는 비율</a:t>
            </a:r>
            <a:endParaRPr lang="en-US" altLang="ko-KR" dirty="0"/>
          </a:p>
          <a:p>
            <a:pPr lvl="1"/>
            <a:r>
              <a:rPr lang="ko-KR" altLang="en-US" dirty="0"/>
              <a:t>주가 변동</a:t>
            </a:r>
            <a:r>
              <a:rPr lang="en-US" altLang="ko-KR" dirty="0"/>
              <a:t>(2sigma, 3sigma) -&gt; </a:t>
            </a:r>
            <a:r>
              <a:rPr lang="ko-KR" altLang="en-US" dirty="0"/>
              <a:t>투자자 변동</a:t>
            </a:r>
            <a:r>
              <a:rPr lang="en-US" altLang="ko-KR" dirty="0"/>
              <a:t>(2sigma, 3sigma)</a:t>
            </a:r>
          </a:p>
        </p:txBody>
      </p:sp>
    </p:spTree>
    <p:extLst>
      <p:ext uri="{BB962C8B-B14F-4D97-AF65-F5344CB8AC3E}">
        <p14:creationId xmlns:p14="http://schemas.microsoft.com/office/powerpoint/2010/main" val="33420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850</Words>
  <Application>Microsoft Macintosh PowerPoint</Application>
  <PresentationFormat>화면 슬라이드 쇼(4:3)</PresentationFormat>
  <Paragraphs>163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주가 변동성과 투자 행태 분석</vt:lpstr>
      <vt:lpstr>분석 내용</vt:lpstr>
      <vt:lpstr>Shleifer</vt:lpstr>
      <vt:lpstr>활용한 데이터</vt:lpstr>
      <vt:lpstr>주가 변동 -&gt; 투자 주체</vt:lpstr>
      <vt:lpstr>주가 변동 -&gt; 투자 주체(2*sigma, fall:50개, rise:48개)</vt:lpstr>
      <vt:lpstr>주가 변동 -&gt; 투자 주체(2*sigma, 상위 30개)</vt:lpstr>
      <vt:lpstr>주가 변동 -&gt; 투자 주체(3*sigma, fall:50개, rise:38개)</vt:lpstr>
      <vt:lpstr>주가 변동 -&gt; 투자 주체(이후 5일 추이)</vt:lpstr>
      <vt:lpstr>투자 변동 -&gt; 주가 변동</vt:lpstr>
      <vt:lpstr>투자 변동 -&gt; 주가 변동 (개인)</vt:lpstr>
      <vt:lpstr>투자 변동 -&gt; 주가 변동 (기관)</vt:lpstr>
      <vt:lpstr>투자 변동 -&gt; 주가 변동 (외국인)</vt:lpstr>
      <vt:lpstr>주가 변동성 예측</vt:lpstr>
      <vt:lpstr>주가 변동성 예측 (결과)</vt:lpstr>
      <vt:lpstr>주가 변동성 예측</vt:lpstr>
      <vt:lpstr>주가 변동성 예측 (결과, denoise)</vt:lpstr>
      <vt:lpstr>분석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어대영</cp:lastModifiedBy>
  <cp:revision>697</cp:revision>
  <cp:lastPrinted>2012-12-19T08:26:52Z</cp:lastPrinted>
  <dcterms:created xsi:type="dcterms:W3CDTF">2012-10-10T06:20:37Z</dcterms:created>
  <dcterms:modified xsi:type="dcterms:W3CDTF">2020-11-14T07:33:53Z</dcterms:modified>
</cp:coreProperties>
</file>