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32" r:id="rId3"/>
    <p:sldId id="331" r:id="rId4"/>
    <p:sldId id="337" r:id="rId5"/>
    <p:sldId id="334" r:id="rId6"/>
    <p:sldId id="344" r:id="rId7"/>
    <p:sldId id="347" r:id="rId8"/>
    <p:sldId id="333" r:id="rId9"/>
    <p:sldId id="345" r:id="rId10"/>
    <p:sldId id="335" r:id="rId11"/>
    <p:sldId id="349" r:id="rId12"/>
    <p:sldId id="350" r:id="rId13"/>
    <p:sldId id="342" r:id="rId14"/>
    <p:sldId id="351" r:id="rId15"/>
    <p:sldId id="357" r:id="rId16"/>
    <p:sldId id="354" r:id="rId17"/>
    <p:sldId id="356" r:id="rId18"/>
    <p:sldId id="352" r:id="rId19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D1DD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1" autoAdjust="0"/>
    <p:restoredTop sz="93890" autoAdjust="0"/>
  </p:normalViewPr>
  <p:slideViewPr>
    <p:cSldViewPr>
      <p:cViewPr varScale="1">
        <p:scale>
          <a:sx n="107" d="100"/>
          <a:sy n="107" d="100"/>
        </p:scale>
        <p:origin x="180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204" y="-96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handoutMaster" Target="handoutMasters/handoutMaster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notesMaster" Target="notesMasters/notes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5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r">
              <a:defRPr sz="1100"/>
            </a:lvl1pPr>
          </a:lstStyle>
          <a:p>
            <a:fld id="{32D775BE-C6BE-4693-89F2-2BB868ACE2B8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5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r">
              <a:defRPr sz="1100"/>
            </a:lvl1pPr>
          </a:lstStyle>
          <a:p>
            <a:fld id="{FA678C0C-BEA0-49E5-9767-3F699A273B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60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r">
              <a:defRPr sz="1200"/>
            </a:lvl1pPr>
          </a:lstStyle>
          <a:p>
            <a:fld id="{F615432D-389C-4E33-B1B2-DB0A03BA77B4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51" tIns="46226" rIns="92451" bIns="4622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9" y="4715908"/>
            <a:ext cx="5438140" cy="4467701"/>
          </a:xfrm>
          <a:prstGeom prst="rect">
            <a:avLst/>
          </a:prstGeom>
        </p:spPr>
        <p:txBody>
          <a:bodyPr vert="horz" lIns="92451" tIns="46226" rIns="92451" bIns="4622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r">
              <a:defRPr sz="1200"/>
            </a:lvl1pPr>
          </a:lstStyle>
          <a:p>
            <a:fld id="{05AD6FE3-AF3D-4EDC-BB03-D5D1F0F663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7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28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413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696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901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9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2B4-2363-411B-8882-9B88D4D6E715}" type="datetime1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B00-40C7-47A1-9AA9-922EA4BE7413}" type="datetime1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0EC-9CCB-4537-A0CD-3AA8F465CF47}" type="datetime1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875-D1E3-4171-8580-1AC26116667B}" type="datetime1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2959-63A9-4963-B2F1-8B4A0DB330AF}" type="datetime1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 algn="l">
              <a:defRPr sz="32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3561-DDB3-4D4D-A2B0-1ED097361519}" type="datetime1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EB57-AE51-4933-9B15-8F72F41E9CCF}" type="datetime1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37A2-2483-4C98-BE23-08E8D393CE35}" type="datetime1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C9AB-4356-4B75-837B-F11320A131CF}" type="datetime1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A0C1-A54B-40B4-80A8-BAB81DECDF2E}" type="datetime1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ADEB-2866-45E6-AE0C-F5804B119E4D}" type="datetime1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887B-7C0A-4BB2-A422-DD09456A17E9}" type="datetime1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355B-E82F-4F42-BFC2-7004DCA2FF95}" type="datetime1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E30F9-060A-4327-BFA8-BCD2DB671DCC}" type="datetime1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4" y="1052736"/>
            <a:ext cx="576064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00232" y="1052736"/>
            <a:ext cx="720000" cy="720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92320" y="1052736"/>
            <a:ext cx="720000" cy="72008"/>
          </a:xfrm>
          <a:prstGeom prst="rect">
            <a:avLst/>
          </a:prstGeom>
          <a:solidFill>
            <a:srgbClr val="D1D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84408" y="1052736"/>
            <a:ext cx="3600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16456" y="1052736"/>
            <a:ext cx="36000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1"/>
        </a:buClr>
        <a:buFont typeface="Wingding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ct val="20000"/>
        </a:spcBef>
        <a:buClr>
          <a:srgbClr val="D1DD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>
            <a:lumMod val="75000"/>
          </a:schemeClr>
        </a:buClr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2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4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6.png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20888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주가 변동성과 투자 행태 분석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490FBD-F974-4153-A461-53DE4C52D72C}"/>
              </a:ext>
            </a:extLst>
          </p:cNvPr>
          <p:cNvSpPr txBox="1"/>
          <p:nvPr/>
        </p:nvSpPr>
        <p:spPr>
          <a:xfrm>
            <a:off x="2987824" y="465313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김건우</a:t>
            </a:r>
            <a:r>
              <a:rPr lang="en-US" altLang="ko-KR" dirty="0"/>
              <a:t>, </a:t>
            </a:r>
            <a:r>
              <a:rPr lang="ko-KR" altLang="en-US" dirty="0" err="1"/>
              <a:t>어대영</a:t>
            </a:r>
            <a:r>
              <a:rPr lang="en-US" altLang="ko-KR" dirty="0"/>
              <a:t>, xu </a:t>
            </a:r>
            <a:r>
              <a:rPr lang="en-US" altLang="ko-KR" dirty="0" err="1"/>
              <a:t>zhiyang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B3E79-F5EC-4B45-BE15-F8AAADD0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투자 변동 </a:t>
            </a:r>
            <a:r>
              <a:rPr lang="en-US" altLang="ko-KR" dirty="0"/>
              <a:t>-&gt; </a:t>
            </a:r>
            <a:r>
              <a:rPr lang="ko-KR" altLang="en-US" dirty="0"/>
              <a:t>주가 변동 </a:t>
            </a:r>
            <a:r>
              <a:rPr lang="en-US" altLang="ko-KR" dirty="0"/>
              <a:t>(</a:t>
            </a:r>
            <a:r>
              <a:rPr lang="ko-KR" altLang="en-US" dirty="0"/>
              <a:t>개인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084EEC-3C5B-4925-A223-432162E8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1007387-02A5-404A-AC73-0733AB98E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89" y="1268759"/>
            <a:ext cx="4069811" cy="261324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8A585E1-192E-4038-A05F-DAE29FDD6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171" y="1268760"/>
            <a:ext cx="4149195" cy="2613247"/>
          </a:xfrm>
          <a:prstGeom prst="rect">
            <a:avLst/>
          </a:prstGeom>
        </p:spPr>
      </p:pic>
      <p:sp>
        <p:nvSpPr>
          <p:cNvPr id="27" name="내용 개체 틀 24">
            <a:extLst>
              <a:ext uri="{FF2B5EF4-FFF2-40B4-BE49-F238E27FC236}">
                <a16:creationId xmlns:a16="http://schemas.microsoft.com/office/drawing/2014/main" id="{DC58E997-F9F1-40D5-97AF-1DE6FF2CC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968552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Fall (34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주가 변동성 변화</a:t>
            </a:r>
            <a:r>
              <a:rPr lang="en-US" altLang="ko-KR" dirty="0"/>
              <a:t>(</a:t>
            </a:r>
            <a:r>
              <a:rPr lang="ko-KR" altLang="en-US" dirty="0"/>
              <a:t>평균</a:t>
            </a:r>
            <a:r>
              <a:rPr lang="en-US" altLang="ko-KR" dirty="0"/>
              <a:t>) : -15.68, -29.68</a:t>
            </a:r>
          </a:p>
          <a:p>
            <a:r>
              <a:rPr lang="en-US" altLang="ko-KR" dirty="0"/>
              <a:t>Rise (37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주가</a:t>
            </a:r>
            <a:r>
              <a:rPr lang="en-US" altLang="ko-KR" dirty="0"/>
              <a:t> </a:t>
            </a:r>
            <a:r>
              <a:rPr lang="ko-KR" altLang="en-US" dirty="0"/>
              <a:t>변동성 변화</a:t>
            </a:r>
            <a:r>
              <a:rPr lang="en-US" altLang="ko-KR" dirty="0"/>
              <a:t>(</a:t>
            </a:r>
            <a:r>
              <a:rPr lang="ko-KR" altLang="en-US" dirty="0"/>
              <a:t>평균</a:t>
            </a:r>
            <a:r>
              <a:rPr lang="en-US" altLang="ko-KR" dirty="0"/>
              <a:t>) : 13.84, 3.59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0172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B3E79-F5EC-4B45-BE15-F8AAADD0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투자 변동 </a:t>
            </a:r>
            <a:r>
              <a:rPr lang="en-US" altLang="ko-KR" dirty="0"/>
              <a:t>-&gt; </a:t>
            </a:r>
            <a:r>
              <a:rPr lang="ko-KR" altLang="en-US" dirty="0"/>
              <a:t>주가 변동 </a:t>
            </a:r>
            <a:r>
              <a:rPr lang="en-US" altLang="ko-KR" dirty="0"/>
              <a:t>(</a:t>
            </a:r>
            <a:r>
              <a:rPr lang="ko-KR" altLang="en-US" dirty="0"/>
              <a:t>기관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084EEC-3C5B-4925-A223-432162E8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27" name="내용 개체 틀 24">
            <a:extLst>
              <a:ext uri="{FF2B5EF4-FFF2-40B4-BE49-F238E27FC236}">
                <a16:creationId xmlns:a16="http://schemas.microsoft.com/office/drawing/2014/main" id="{DC58E997-F9F1-40D5-97AF-1DE6FF2CC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968552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Fall (67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주가 변동성 변화</a:t>
            </a:r>
            <a:r>
              <a:rPr lang="en-US" altLang="ko-KR" dirty="0"/>
              <a:t>(</a:t>
            </a:r>
            <a:r>
              <a:rPr lang="ko-KR" altLang="en-US" dirty="0"/>
              <a:t>평균</a:t>
            </a:r>
            <a:r>
              <a:rPr lang="en-US" altLang="ko-KR" dirty="0"/>
              <a:t>) : 1.37, 2.93</a:t>
            </a:r>
          </a:p>
          <a:p>
            <a:r>
              <a:rPr lang="en-US" altLang="ko-KR" dirty="0"/>
              <a:t>Rise (73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주가</a:t>
            </a:r>
            <a:r>
              <a:rPr lang="en-US" altLang="ko-KR" dirty="0"/>
              <a:t> </a:t>
            </a:r>
            <a:r>
              <a:rPr lang="ko-KR" altLang="en-US" dirty="0"/>
              <a:t>변동성 변화</a:t>
            </a:r>
            <a:r>
              <a:rPr lang="en-US" altLang="ko-KR" dirty="0"/>
              <a:t>(</a:t>
            </a:r>
            <a:r>
              <a:rPr lang="ko-KR" altLang="en-US" dirty="0"/>
              <a:t>평균</a:t>
            </a:r>
            <a:r>
              <a:rPr lang="en-US" altLang="ko-KR" dirty="0"/>
              <a:t>) : 10.71, 2.03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E60AC0-FB6C-4520-8427-CC0EB15375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27"/>
          <a:stretch/>
        </p:blipFill>
        <p:spPr>
          <a:xfrm>
            <a:off x="497676" y="1556792"/>
            <a:ext cx="4124324" cy="23240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E578B0-3CAC-436B-A461-D6ED6F1AF4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027"/>
          <a:stretch/>
        </p:blipFill>
        <p:spPr>
          <a:xfrm>
            <a:off x="4636733" y="1556792"/>
            <a:ext cx="4039723" cy="23240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0DF3D-F739-4B6D-BBEF-449887657B00}"/>
              </a:ext>
            </a:extLst>
          </p:cNvPr>
          <p:cNvSpPr txBox="1"/>
          <p:nvPr/>
        </p:nvSpPr>
        <p:spPr>
          <a:xfrm>
            <a:off x="1835696" y="1269287"/>
            <a:ext cx="1730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When Institute falls</a:t>
            </a:r>
            <a:endParaRPr lang="ko-KR" alt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C77590-7529-4ADF-8078-CE30F8FE0442}"/>
              </a:ext>
            </a:extLst>
          </p:cNvPr>
          <p:cNvSpPr txBox="1"/>
          <p:nvPr/>
        </p:nvSpPr>
        <p:spPr>
          <a:xfrm>
            <a:off x="5934324" y="1294892"/>
            <a:ext cx="160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When Institute rises</a:t>
            </a:r>
            <a:endParaRPr lang="ko-KR" alt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036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B3E79-F5EC-4B45-BE15-F8AAADD0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투자 변동 </a:t>
            </a:r>
            <a:r>
              <a:rPr lang="en-US" altLang="ko-KR" dirty="0"/>
              <a:t>-&gt; </a:t>
            </a:r>
            <a:r>
              <a:rPr lang="ko-KR" altLang="en-US" dirty="0"/>
              <a:t>주가 변동 </a:t>
            </a:r>
            <a:r>
              <a:rPr lang="en-US" altLang="ko-KR" dirty="0"/>
              <a:t>(</a:t>
            </a:r>
            <a:r>
              <a:rPr lang="ko-KR" altLang="en-US" dirty="0"/>
              <a:t>외국인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084EEC-3C5B-4925-A223-432162E8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27" name="내용 개체 틀 24">
            <a:extLst>
              <a:ext uri="{FF2B5EF4-FFF2-40B4-BE49-F238E27FC236}">
                <a16:creationId xmlns:a16="http://schemas.microsoft.com/office/drawing/2014/main" id="{DC58E997-F9F1-40D5-97AF-1DE6FF2CC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968552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Fall (85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주가 변동성 변화</a:t>
            </a:r>
            <a:r>
              <a:rPr lang="en-US" altLang="ko-KR" dirty="0"/>
              <a:t>(</a:t>
            </a:r>
            <a:r>
              <a:rPr lang="ko-KR" altLang="en-US" dirty="0"/>
              <a:t>평균</a:t>
            </a:r>
            <a:r>
              <a:rPr lang="en-US" altLang="ko-KR" dirty="0"/>
              <a:t>) : 23.42, 3.44</a:t>
            </a:r>
          </a:p>
          <a:p>
            <a:r>
              <a:rPr lang="en-US" altLang="ko-KR" dirty="0"/>
              <a:t>Rise (91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주가</a:t>
            </a:r>
            <a:r>
              <a:rPr lang="en-US" altLang="ko-KR" dirty="0"/>
              <a:t> </a:t>
            </a:r>
            <a:r>
              <a:rPr lang="ko-KR" altLang="en-US" dirty="0"/>
              <a:t>변동성 변화</a:t>
            </a:r>
            <a:r>
              <a:rPr lang="en-US" altLang="ko-KR" dirty="0"/>
              <a:t>(</a:t>
            </a:r>
            <a:r>
              <a:rPr lang="ko-KR" altLang="en-US" dirty="0"/>
              <a:t>평균</a:t>
            </a:r>
            <a:r>
              <a:rPr lang="en-US" altLang="ko-KR" dirty="0"/>
              <a:t>) : -0.9, -5.53</a:t>
            </a: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E1C8D9-F53E-4E94-A62A-12D864D5C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7" y="1268760"/>
            <a:ext cx="4086629" cy="26120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1FA809-6F1B-4D0E-93F1-A4A7A2005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191" y="1268760"/>
            <a:ext cx="4045527" cy="261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97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B3E79-F5EC-4B45-BE15-F8AAADD0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주가 변동성 예측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60355E-5263-44BA-BEDF-4D303F15B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개인 순매수 금액 </a:t>
            </a:r>
            <a:r>
              <a:rPr lang="en-US" altLang="ko-KR" dirty="0"/>
              <a:t>30</a:t>
            </a:r>
            <a:r>
              <a:rPr lang="ko-KR" altLang="en-US" dirty="0"/>
              <a:t>일 데이터로 이후 </a:t>
            </a:r>
            <a:r>
              <a:rPr lang="en-US" altLang="ko-KR" dirty="0"/>
              <a:t>10</a:t>
            </a:r>
            <a:r>
              <a:rPr lang="ko-KR" altLang="en-US" dirty="0"/>
              <a:t>일 동안 주가 변동성 예측</a:t>
            </a:r>
            <a:endParaRPr lang="en-US" altLang="ko-KR" dirty="0"/>
          </a:p>
          <a:p>
            <a:pPr lvl="1"/>
            <a:r>
              <a:rPr lang="en-US" altLang="ko-KR" dirty="0"/>
              <a:t>Input</a:t>
            </a:r>
            <a:r>
              <a:rPr lang="ko-KR" altLang="en-US" dirty="0"/>
              <a:t>과 </a:t>
            </a:r>
            <a:r>
              <a:rPr lang="en-US" altLang="ko-KR" dirty="0"/>
              <a:t>label </a:t>
            </a:r>
            <a:r>
              <a:rPr lang="ko-KR" altLang="en-US" dirty="0"/>
              <a:t>모두 </a:t>
            </a:r>
            <a:r>
              <a:rPr lang="en-US" altLang="ko-KR" dirty="0"/>
              <a:t>0~1</a:t>
            </a:r>
            <a:r>
              <a:rPr lang="ko-KR" altLang="en-US" dirty="0"/>
              <a:t>로 </a:t>
            </a:r>
            <a:r>
              <a:rPr lang="en-US" altLang="ko-KR" dirty="0"/>
              <a:t>scale.</a:t>
            </a:r>
          </a:p>
          <a:p>
            <a:pPr lvl="1"/>
            <a:r>
              <a:rPr lang="en-US" altLang="ko-KR" dirty="0"/>
              <a:t>Data</a:t>
            </a:r>
            <a:r>
              <a:rPr lang="ko-KR" altLang="en-US" dirty="0"/>
              <a:t>의 </a:t>
            </a:r>
            <a:r>
              <a:rPr lang="en-US" altLang="ko-KR" dirty="0"/>
              <a:t>80%</a:t>
            </a:r>
            <a:r>
              <a:rPr lang="ko-KR" altLang="en-US" dirty="0"/>
              <a:t>를 </a:t>
            </a:r>
            <a:r>
              <a:rPr lang="en-US" altLang="ko-KR" dirty="0"/>
              <a:t>train, 20%</a:t>
            </a:r>
            <a:r>
              <a:rPr lang="ko-KR" altLang="en-US" dirty="0"/>
              <a:t>를</a:t>
            </a:r>
            <a:r>
              <a:rPr lang="en-US" altLang="ko-KR" dirty="0"/>
              <a:t> test</a:t>
            </a:r>
            <a:r>
              <a:rPr lang="ko-KR" altLang="en-US" dirty="0"/>
              <a:t>로 사용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모델</a:t>
            </a:r>
            <a:endParaRPr lang="en-US" altLang="ko-KR" dirty="0"/>
          </a:p>
          <a:p>
            <a:pPr lvl="1"/>
            <a:r>
              <a:rPr lang="en-US" altLang="ko-KR" dirty="0"/>
              <a:t>Linear, batch normalization</a:t>
            </a:r>
          </a:p>
          <a:p>
            <a:pPr lvl="1"/>
            <a:r>
              <a:rPr lang="en-US" altLang="ko-KR" dirty="0"/>
              <a:t>MC</a:t>
            </a:r>
            <a:r>
              <a:rPr lang="ko-KR" altLang="en-US" dirty="0"/>
              <a:t> </a:t>
            </a:r>
            <a:r>
              <a:rPr lang="en-US" altLang="ko-KR" dirty="0"/>
              <a:t>dropout</a:t>
            </a:r>
          </a:p>
          <a:p>
            <a:pPr lvl="1"/>
            <a:r>
              <a:rPr lang="ko-KR" altLang="en-US" dirty="0"/>
              <a:t>이전</a:t>
            </a:r>
            <a:r>
              <a:rPr lang="en-US" altLang="ko-KR" dirty="0"/>
              <a:t> 10</a:t>
            </a:r>
            <a:r>
              <a:rPr lang="ko-KR" altLang="en-US" dirty="0"/>
              <a:t>일과 이후 </a:t>
            </a:r>
            <a:r>
              <a:rPr lang="en-US" altLang="ko-KR" dirty="0"/>
              <a:t>10</a:t>
            </a:r>
            <a:r>
              <a:rPr lang="ko-KR" altLang="en-US" dirty="0"/>
              <a:t>일을 비교해서 주가 변동성의 </a:t>
            </a:r>
            <a:r>
              <a:rPr lang="en-US" altLang="ko-KR" dirty="0"/>
              <a:t>+,-</a:t>
            </a:r>
            <a:r>
              <a:rPr lang="ko-KR" altLang="en-US" dirty="0"/>
              <a:t>만 예측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(ex)</a:t>
            </a:r>
          </a:p>
          <a:p>
            <a:endParaRPr lang="en-US" altLang="ko-KR" dirty="0"/>
          </a:p>
          <a:p>
            <a:r>
              <a:rPr lang="ko-KR" altLang="en-US" dirty="0"/>
              <a:t>평가</a:t>
            </a:r>
            <a:endParaRPr lang="en-US" altLang="ko-KR" dirty="0"/>
          </a:p>
          <a:p>
            <a:pPr lvl="1"/>
            <a:r>
              <a:rPr lang="en-US" altLang="ko-KR" dirty="0"/>
              <a:t>+,-</a:t>
            </a:r>
            <a:r>
              <a:rPr lang="ko-KR" altLang="en-US" dirty="0"/>
              <a:t> 방향이 같은 비율</a:t>
            </a:r>
            <a:endParaRPr lang="en-US" altLang="ko-KR" dirty="0"/>
          </a:p>
          <a:p>
            <a:pPr lvl="1"/>
            <a:r>
              <a:rPr lang="ko-KR" altLang="en-US" dirty="0"/>
              <a:t>방향이 맞는 것 중 정답과 차이가 특정 범위 내에 있는 비율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   범위</a:t>
            </a:r>
            <a:r>
              <a:rPr lang="en-US" altLang="ko-KR" dirty="0"/>
              <a:t>: Mean(</a:t>
            </a:r>
            <a:r>
              <a:rPr lang="ko-KR" altLang="en-US" dirty="0"/>
              <a:t>이전 </a:t>
            </a:r>
            <a:r>
              <a:rPr lang="en-US" altLang="ko-KR" dirty="0"/>
              <a:t>10</a:t>
            </a:r>
            <a:r>
              <a:rPr lang="ko-KR" altLang="en-US" dirty="0"/>
              <a:t>일 변동성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/>
              <a:t>10% </a:t>
            </a:r>
            <a:r>
              <a:rPr lang="ko-KR" altLang="en-US" dirty="0"/>
              <a:t>이내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084EEC-3C5B-4925-A223-432162E8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9EC3F3-BF37-46F6-8A1D-D1974B9414A8}"/>
              </a:ext>
            </a:extLst>
          </p:cNvPr>
          <p:cNvSpPr/>
          <p:nvPr/>
        </p:nvSpPr>
        <p:spPr>
          <a:xfrm>
            <a:off x="1979712" y="4149080"/>
            <a:ext cx="576064" cy="778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544988-196A-4A0B-ABD3-4BB2131C0093}"/>
              </a:ext>
            </a:extLst>
          </p:cNvPr>
          <p:cNvSpPr/>
          <p:nvPr/>
        </p:nvSpPr>
        <p:spPr>
          <a:xfrm>
            <a:off x="2555776" y="4149080"/>
            <a:ext cx="1728192" cy="778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996220-EF08-4693-863C-167A06FC8CC6}"/>
              </a:ext>
            </a:extLst>
          </p:cNvPr>
          <p:cNvSpPr/>
          <p:nvPr/>
        </p:nvSpPr>
        <p:spPr>
          <a:xfrm>
            <a:off x="4283968" y="4149080"/>
            <a:ext cx="576064" cy="778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8E9F63-6EE8-474E-A619-A7BEE7EAF05B}"/>
              </a:ext>
            </a:extLst>
          </p:cNvPr>
          <p:cNvSpPr txBox="1"/>
          <p:nvPr/>
        </p:nvSpPr>
        <p:spPr>
          <a:xfrm>
            <a:off x="2001840" y="435346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FEB62D-0883-4331-9595-F604EDB07935}"/>
              </a:ext>
            </a:extLst>
          </p:cNvPr>
          <p:cNvSpPr txBox="1"/>
          <p:nvPr/>
        </p:nvSpPr>
        <p:spPr>
          <a:xfrm>
            <a:off x="4306096" y="435346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FF5EE0-E808-4E50-AAA7-1865745CF5A1}"/>
              </a:ext>
            </a:extLst>
          </p:cNvPr>
          <p:cNvSpPr txBox="1"/>
          <p:nvPr/>
        </p:nvSpPr>
        <p:spPr>
          <a:xfrm>
            <a:off x="3275856" y="435346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723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B3E79-F5EC-4B45-BE15-F8AAADD0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주가 변동성 예측 </a:t>
            </a:r>
            <a:r>
              <a:rPr lang="en-US" altLang="ko-KR" dirty="0"/>
              <a:t>(</a:t>
            </a:r>
            <a:r>
              <a:rPr lang="ko-KR" altLang="en-US" dirty="0"/>
              <a:t>결과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60355E-5263-44BA-BEDF-4D303F15B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Linear</a:t>
            </a:r>
          </a:p>
          <a:p>
            <a:pPr lvl="1"/>
            <a:r>
              <a:rPr lang="en-US" altLang="ko-KR" dirty="0"/>
              <a:t>+,- </a:t>
            </a:r>
            <a:r>
              <a:rPr lang="ko-KR" altLang="en-US" dirty="0"/>
              <a:t>방향 비율</a:t>
            </a:r>
            <a:r>
              <a:rPr lang="en-US" altLang="ko-KR" dirty="0"/>
              <a:t>: 66.14%</a:t>
            </a:r>
          </a:p>
          <a:p>
            <a:pPr lvl="1"/>
            <a:r>
              <a:rPr lang="ko-KR" altLang="en-US" dirty="0"/>
              <a:t>범위 내 비율</a:t>
            </a:r>
            <a:r>
              <a:rPr lang="en-US" altLang="ko-KR" dirty="0"/>
              <a:t>: 16.02%</a:t>
            </a:r>
          </a:p>
          <a:p>
            <a:endParaRPr lang="en-US" altLang="ko-KR" dirty="0"/>
          </a:p>
          <a:p>
            <a:r>
              <a:rPr lang="en-US" altLang="ko-KR" dirty="0"/>
              <a:t>MC dropout</a:t>
            </a:r>
          </a:p>
          <a:p>
            <a:pPr lvl="1"/>
            <a:r>
              <a:rPr lang="en-US" altLang="ko-KR" dirty="0"/>
              <a:t>+,- </a:t>
            </a:r>
            <a:r>
              <a:rPr lang="ko-KR" altLang="en-US" dirty="0"/>
              <a:t>방향 비율</a:t>
            </a:r>
            <a:r>
              <a:rPr lang="en-US" altLang="ko-KR" dirty="0"/>
              <a:t>: 66.27%</a:t>
            </a:r>
          </a:p>
          <a:p>
            <a:pPr lvl="1"/>
            <a:r>
              <a:rPr lang="ko-KR" altLang="en-US" dirty="0"/>
              <a:t>범위 내 비율</a:t>
            </a:r>
            <a:r>
              <a:rPr lang="en-US" altLang="ko-KR" dirty="0"/>
              <a:t>: 15.24%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084EEC-3C5B-4925-A223-432162E8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380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B3E79-F5EC-4B45-BE15-F8AAADD0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주가 변동성 예측</a:t>
            </a:r>
            <a:r>
              <a:rPr lang="en-US" altLang="ko-KR" dirty="0"/>
              <a:t>(NNI)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51980A-805D-4096-9C0D-31260C462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85552"/>
            <a:ext cx="4114800" cy="48237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3081B73-A94C-4242-A294-0B4775A66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85552"/>
            <a:ext cx="4114800" cy="48237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02230EB-EA5A-4858-814E-81F1C39A0D9E}"/>
              </a:ext>
            </a:extLst>
          </p:cNvPr>
          <p:cNvSpPr txBox="1"/>
          <p:nvPr/>
        </p:nvSpPr>
        <p:spPr>
          <a:xfrm>
            <a:off x="2514600" y="184482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Linear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C7C3FB-B4EA-45CD-981C-5B3A6D68431D}"/>
              </a:ext>
            </a:extLst>
          </p:cNvPr>
          <p:cNvSpPr txBox="1"/>
          <p:nvPr/>
        </p:nvSpPr>
        <p:spPr>
          <a:xfrm>
            <a:off x="6300192" y="177281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MC dropout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4025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1389D75-C659-4F44-B12A-7F51A544B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61" y="1223216"/>
            <a:ext cx="5513660" cy="549825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BDB3E79-F5EC-4B45-BE15-F8AAADD0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주가 변동성 예측</a:t>
            </a:r>
            <a:r>
              <a:rPr lang="en-US" altLang="ko-KR" dirty="0"/>
              <a:t>(denoising)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084EEC-3C5B-4925-A223-432162E8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1AA605-A169-6B46-B602-8AADEACBE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834" y="1988840"/>
            <a:ext cx="2671540" cy="2736304"/>
          </a:xfrm>
          <a:prstGeom prst="rect">
            <a:avLst/>
          </a:prstGeom>
        </p:spPr>
      </p:pic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0B4C2025-337C-DE44-9166-2C243DFAAB2A}"/>
              </a:ext>
            </a:extLst>
          </p:cNvPr>
          <p:cNvCxnSpPr>
            <a:cxnSpLocks/>
          </p:cNvCxnSpPr>
          <p:nvPr/>
        </p:nvCxnSpPr>
        <p:spPr>
          <a:xfrm flipV="1">
            <a:off x="3563888" y="2540366"/>
            <a:ext cx="2508123" cy="1512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F75A1215-0C6C-CD4C-B782-95157AB60223}"/>
              </a:ext>
            </a:extLst>
          </p:cNvPr>
          <p:cNvCxnSpPr>
            <a:cxnSpLocks/>
            <a:stCxn id="18" idx="5"/>
          </p:cNvCxnSpPr>
          <p:nvPr/>
        </p:nvCxnSpPr>
        <p:spPr>
          <a:xfrm flipV="1">
            <a:off x="3677338" y="4424724"/>
            <a:ext cx="2671540" cy="930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44741E9-2213-7D43-A722-BEB5F74E3E01}"/>
              </a:ext>
            </a:extLst>
          </p:cNvPr>
          <p:cNvSpPr/>
          <p:nvPr/>
        </p:nvSpPr>
        <p:spPr>
          <a:xfrm>
            <a:off x="5868144" y="1700808"/>
            <a:ext cx="3260886" cy="31683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A143C9F-E368-BC4D-BE7A-E420AE339890}"/>
              </a:ext>
            </a:extLst>
          </p:cNvPr>
          <p:cNvSpPr/>
          <p:nvPr/>
        </p:nvSpPr>
        <p:spPr>
          <a:xfrm>
            <a:off x="2490159" y="3954498"/>
            <a:ext cx="1390867" cy="16406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155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B3E79-F5EC-4B45-BE15-F8AAADD0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주가 변동성 예측 </a:t>
            </a:r>
            <a:r>
              <a:rPr lang="en-US" altLang="ko-KR" dirty="0"/>
              <a:t>(</a:t>
            </a:r>
            <a:r>
              <a:rPr lang="ko-KR" altLang="en-US" dirty="0"/>
              <a:t>결과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denoise)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60355E-5263-44BA-BEDF-4D303F15B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Linear</a:t>
            </a:r>
          </a:p>
          <a:p>
            <a:pPr lvl="1"/>
            <a:r>
              <a:rPr lang="en-US" altLang="ko-KR" dirty="0"/>
              <a:t>+,- </a:t>
            </a:r>
            <a:r>
              <a:rPr lang="ko-KR" altLang="en-US" dirty="0"/>
              <a:t>방향 비율</a:t>
            </a:r>
            <a:r>
              <a:rPr lang="en-US" altLang="ko-KR" dirty="0"/>
              <a:t>: 67.82%</a:t>
            </a:r>
          </a:p>
          <a:p>
            <a:pPr lvl="1"/>
            <a:r>
              <a:rPr lang="ko-KR" altLang="en-US" dirty="0"/>
              <a:t>범위 내 비율</a:t>
            </a:r>
            <a:r>
              <a:rPr lang="en-US" altLang="ko-KR" dirty="0"/>
              <a:t>: 15.11%</a:t>
            </a:r>
          </a:p>
          <a:p>
            <a:endParaRPr lang="en-US" altLang="ko-KR" dirty="0"/>
          </a:p>
          <a:p>
            <a:r>
              <a:rPr lang="en-US" altLang="ko-KR" dirty="0"/>
              <a:t>MC dropout</a:t>
            </a:r>
          </a:p>
          <a:p>
            <a:pPr lvl="1"/>
            <a:r>
              <a:rPr lang="en-US" altLang="ko-KR" dirty="0"/>
              <a:t>+,- </a:t>
            </a:r>
            <a:r>
              <a:rPr lang="ko-KR" altLang="en-US" dirty="0"/>
              <a:t>방향 비율</a:t>
            </a:r>
            <a:r>
              <a:rPr lang="en-US" altLang="ko-KR" dirty="0"/>
              <a:t>: 66.27%</a:t>
            </a:r>
          </a:p>
          <a:p>
            <a:pPr lvl="1"/>
            <a:r>
              <a:rPr lang="ko-KR" altLang="en-US" dirty="0"/>
              <a:t>범위 내 비율</a:t>
            </a:r>
            <a:r>
              <a:rPr lang="en-US" altLang="ko-KR" dirty="0"/>
              <a:t>: 15.37%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084EEC-3C5B-4925-A223-432162E8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6607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B3E79-F5EC-4B45-BE15-F8AAADD0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60355E-5263-44BA-BEDF-4D303F15B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개인의 순매수와 코스피 지수는 특정 시점에만 특정 패턴을 보인다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개인 순매수가 상승 혹은 하락세일 때</a:t>
            </a:r>
            <a:endParaRPr lang="en-US" altLang="ko-KR" dirty="0"/>
          </a:p>
          <a:p>
            <a:pPr lvl="1"/>
            <a:r>
              <a:rPr lang="ko-KR" altLang="en-US" dirty="0"/>
              <a:t>가격이 크게 상승하거나 하락할 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방향 </a:t>
            </a:r>
            <a:r>
              <a:rPr lang="en-US" altLang="ko-KR" dirty="0"/>
              <a:t>65%, </a:t>
            </a:r>
            <a:r>
              <a:rPr lang="ko-KR" altLang="en-US" dirty="0"/>
              <a:t>값 예측 </a:t>
            </a:r>
            <a:r>
              <a:rPr lang="en-US" altLang="ko-KR" dirty="0"/>
              <a:t>15% =&gt; </a:t>
            </a:r>
            <a:r>
              <a:rPr lang="ko-KR" altLang="en-US" dirty="0"/>
              <a:t>예측 불가라고 봐도 무방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회귀 모델로 예측이 되지 않는다</a:t>
            </a:r>
            <a:endParaRPr lang="en-US" altLang="ko-KR" dirty="0"/>
          </a:p>
          <a:p>
            <a:pPr lvl="1"/>
            <a:r>
              <a:rPr lang="ko-KR" altLang="en-US" dirty="0"/>
              <a:t>이외의 유의미한 패턴을  찾을 수 없었다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추가로 </a:t>
            </a:r>
            <a:r>
              <a:rPr lang="en-US" altLang="ko-KR" dirty="0"/>
              <a:t>overfitting</a:t>
            </a:r>
            <a:r>
              <a:rPr lang="ko-KR" altLang="en-US" dirty="0"/>
              <a:t>을 줄일 수 있는 방법이 있다면 적용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084EEC-3C5B-4925-A223-432162E8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905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58EC2-10ED-42A9-8287-55062EBA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AC45E9-0BC0-4A50-B4E4-C00116009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주가의 변동이 투자 주체에 미치는 영향</a:t>
            </a:r>
            <a:endParaRPr lang="en-US" altLang="ko-KR" dirty="0"/>
          </a:p>
          <a:p>
            <a:pPr lvl="1"/>
            <a:r>
              <a:rPr lang="ko-KR" altLang="en-US" dirty="0"/>
              <a:t>주가가 크게 변할 때 개인의 매수세와 상관관계가 있을 것이다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개인투자자의 증가</a:t>
            </a:r>
            <a:r>
              <a:rPr lang="en-US" altLang="ko-KR" dirty="0"/>
              <a:t>, </a:t>
            </a:r>
            <a:r>
              <a:rPr lang="ko-KR" altLang="en-US" dirty="0"/>
              <a:t>감소가 주가의 변동성에 미치는 영향</a:t>
            </a:r>
            <a:endParaRPr lang="en-US" altLang="ko-KR" dirty="0"/>
          </a:p>
          <a:p>
            <a:pPr lvl="1"/>
            <a:r>
              <a:rPr lang="ko-KR" altLang="en-US" dirty="0"/>
              <a:t>개인투자자 비율이 변함에 따라 변동성이 달라질 것이다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개인투자자 매수 행태로 주가 변동성 예측 시도</a:t>
            </a:r>
            <a:endParaRPr lang="en-US" altLang="ko-KR" dirty="0"/>
          </a:p>
          <a:p>
            <a:pPr lvl="1"/>
            <a:r>
              <a:rPr lang="ko-KR" altLang="en-US" dirty="0"/>
              <a:t>위의 두 내용에서 유의미한 결과를 얻는다면 일반적인 예측이 가능할 것이다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1A122D-CA44-44A3-88C9-1B533E2E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375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Shleifer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Noise Trader risk</a:t>
            </a:r>
            <a:r>
              <a:rPr lang="ko-KR" altLang="en-US" dirty="0"/>
              <a:t>로 </a:t>
            </a:r>
            <a:r>
              <a:rPr lang="en-US" altLang="ko-KR" dirty="0"/>
              <a:t>exceed volatility</a:t>
            </a:r>
            <a:r>
              <a:rPr lang="ko-KR" altLang="en-US" dirty="0"/>
              <a:t>를 설명할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Noise trade</a:t>
            </a:r>
            <a:r>
              <a:rPr lang="ko-KR" altLang="en-US" dirty="0"/>
              <a:t>가 존재할 때 가격이 </a:t>
            </a:r>
            <a:r>
              <a:rPr lang="en-US" altLang="ko-KR" dirty="0"/>
              <a:t>fundamental value</a:t>
            </a:r>
            <a:r>
              <a:rPr lang="ko-KR" altLang="en-US" dirty="0"/>
              <a:t>의 변화로 설명할 수 있는 것 이상으로 변한다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- Noise Trader Risk in Financial Markets(1993)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50894B-33AF-42C0-A1B6-6B594B0B5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429000"/>
            <a:ext cx="6906589" cy="8097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A8AA5B7-BD15-49E8-90D0-4275373C9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4238738"/>
            <a:ext cx="1438476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5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58EC2-10ED-42A9-8287-55062EBA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활용한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AC45E9-0BC0-4A50-B4E4-C00116009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KOSPI</a:t>
            </a:r>
          </a:p>
          <a:p>
            <a:pPr lvl="1"/>
            <a:r>
              <a:rPr lang="pl-PL" altLang="ko-KR" dirty="0"/>
              <a:t>https://finance.naver.com/sise/sise_index_day.nhn?code=KOSPI&amp;page=</a:t>
            </a:r>
            <a:r>
              <a:rPr lang="en-US" altLang="ko-KR" dirty="0"/>
              <a:t>1</a:t>
            </a:r>
          </a:p>
          <a:p>
            <a:r>
              <a:rPr lang="ko-KR" altLang="en-US" dirty="0"/>
              <a:t>투자 </a:t>
            </a:r>
            <a:r>
              <a:rPr lang="ko-KR" altLang="en-US" dirty="0" err="1"/>
              <a:t>주체별</a:t>
            </a:r>
            <a:r>
              <a:rPr lang="ko-KR" altLang="en-US" dirty="0"/>
              <a:t> 순매수금액 </a:t>
            </a:r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: </a:t>
            </a:r>
            <a:r>
              <a:rPr lang="ko-KR" altLang="en-US" dirty="0"/>
              <a:t>억</a:t>
            </a:r>
            <a:r>
              <a:rPr lang="en-US" altLang="ko-KR" dirty="0"/>
              <a:t>)</a:t>
            </a:r>
          </a:p>
          <a:p>
            <a:pPr lvl="1"/>
            <a:r>
              <a:rPr lang="pl-PL" altLang="ko-KR" dirty="0"/>
              <a:t>https://finance.naver.com/sise/investorDealTrendDay.nhn?bizdate=20201105&amp;sosok=&amp;page=</a:t>
            </a:r>
            <a:r>
              <a:rPr lang="en-US" altLang="ko-KR" dirty="0"/>
              <a:t>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 </a:t>
            </a:r>
            <a:r>
              <a:rPr lang="ko-KR" altLang="en-US" dirty="0"/>
              <a:t>기간 </a:t>
            </a:r>
            <a:r>
              <a:rPr lang="en-US" altLang="ko-KR" dirty="0"/>
              <a:t>: 20050103 ~ 20201105</a:t>
            </a:r>
          </a:p>
          <a:p>
            <a:pPr marL="0" indent="0">
              <a:buNone/>
            </a:pPr>
            <a:r>
              <a:rPr lang="en-US" altLang="ko-KR" dirty="0"/>
              <a:t>* </a:t>
            </a:r>
            <a:r>
              <a:rPr lang="ko-KR" altLang="en-US" dirty="0" err="1"/>
              <a:t>스크래핑</a:t>
            </a:r>
            <a:r>
              <a:rPr lang="ko-KR" altLang="en-US" dirty="0"/>
              <a:t> 활용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 </a:t>
            </a:r>
            <a:r>
              <a:rPr lang="ko-KR" altLang="en-US" dirty="0"/>
              <a:t>개별 기업은 순매수 금액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데이터를</a:t>
            </a:r>
            <a:r>
              <a:rPr lang="en-US" altLang="ko-KR" dirty="0"/>
              <a:t> </a:t>
            </a:r>
            <a:r>
              <a:rPr lang="ko-KR" altLang="en-US" dirty="0"/>
              <a:t>구할 수 없었음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1A122D-CA44-44A3-88C9-1B533E2E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7F5009-7F91-47B6-B0F9-5EA7D0A20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3645024"/>
            <a:ext cx="4052312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91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C12D7-A6CF-4C8D-924D-D74C73DED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주가 변동 </a:t>
            </a:r>
            <a:r>
              <a:rPr lang="en-US" altLang="ko-KR" dirty="0"/>
              <a:t>-&gt; </a:t>
            </a:r>
            <a:r>
              <a:rPr lang="ko-KR" altLang="en-US" dirty="0"/>
              <a:t>투자 주체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CEEEF-72A7-467D-9B2F-E9DF96F65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1800" dirty="0"/>
              <a:t>20</a:t>
            </a:r>
            <a:r>
              <a:rPr lang="ko-KR" altLang="en-US" sz="1800" dirty="0"/>
              <a:t>일 간 </a:t>
            </a:r>
            <a:r>
              <a:rPr lang="en-US" altLang="ko-KR" sz="1800" dirty="0"/>
              <a:t>KOSPI</a:t>
            </a:r>
            <a:r>
              <a:rPr lang="ko-KR" altLang="en-US" sz="1800" dirty="0"/>
              <a:t>지수의 평균과 표준편차 사용</a:t>
            </a:r>
            <a:endParaRPr lang="en-US" altLang="ko-KR" sz="1800" dirty="0"/>
          </a:p>
          <a:p>
            <a:pPr lvl="1"/>
            <a:r>
              <a:rPr lang="ko-KR" altLang="en-US" sz="1600" dirty="0"/>
              <a:t>다음 날 지수가 </a:t>
            </a:r>
            <a:r>
              <a:rPr lang="en-US" altLang="ko-KR" sz="1600" dirty="0"/>
              <a:t>20</a:t>
            </a:r>
            <a:r>
              <a:rPr lang="ko-KR" altLang="en-US" sz="1600" dirty="0"/>
              <a:t>일 평균과 </a:t>
            </a:r>
            <a:r>
              <a:rPr lang="en-US" altLang="ko-KR" sz="1600" dirty="0"/>
              <a:t>2*sigma or 3*sigma </a:t>
            </a:r>
            <a:r>
              <a:rPr lang="ko-KR" altLang="en-US" sz="1600" dirty="0"/>
              <a:t>이상의 차이를 보이면 지수의 큰 변동으로 간주한다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차이가 큰 순서대로 정렬하고 해당 날짜끼리 </a:t>
            </a:r>
            <a:r>
              <a:rPr lang="en-US" altLang="ko-KR" sz="1600" dirty="0"/>
              <a:t>60</a:t>
            </a:r>
            <a:r>
              <a:rPr lang="ko-KR" altLang="en-US" sz="1600" dirty="0"/>
              <a:t>일 이상의 간격을 갖게 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투자 </a:t>
            </a:r>
            <a:r>
              <a:rPr lang="ko-KR" altLang="en-US" sz="1800" dirty="0" err="1"/>
              <a:t>주체별</a:t>
            </a:r>
            <a:r>
              <a:rPr lang="ko-KR" altLang="en-US" sz="1800" dirty="0"/>
              <a:t> 순매수금액 사용</a:t>
            </a:r>
            <a:endParaRPr lang="en-US" altLang="ko-KR" sz="1800" dirty="0"/>
          </a:p>
          <a:p>
            <a:pPr lvl="1"/>
            <a:r>
              <a:rPr lang="ko-KR" altLang="en-US" sz="1800" dirty="0"/>
              <a:t>기준이 되는 </a:t>
            </a:r>
            <a:r>
              <a:rPr lang="en-US" altLang="ko-KR" sz="1800" dirty="0"/>
              <a:t>index</a:t>
            </a:r>
            <a:r>
              <a:rPr lang="ko-KR" altLang="en-US" sz="1800" dirty="0"/>
              <a:t>의 앞 뒤 </a:t>
            </a:r>
            <a:r>
              <a:rPr lang="en-US" altLang="ko-KR" sz="1800" dirty="0"/>
              <a:t>5</a:t>
            </a:r>
            <a:r>
              <a:rPr lang="ko-KR" altLang="en-US" sz="1800" dirty="0"/>
              <a:t>일의 데이터를 사용해서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/>
              <a:t>    </a:t>
            </a:r>
            <a:r>
              <a:rPr lang="ko-KR" altLang="en-US" sz="1800" dirty="0"/>
              <a:t>상관관계를 구한다</a:t>
            </a:r>
            <a:r>
              <a:rPr lang="en-US" altLang="ko-KR" sz="1800" dirty="0"/>
              <a:t>.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r>
              <a:rPr lang="en-US" altLang="ko-KR" sz="1800" dirty="0"/>
              <a:t>Pearson </a:t>
            </a:r>
            <a:r>
              <a:rPr lang="ko-KR" altLang="en-US" sz="1800" dirty="0"/>
              <a:t>상관계수</a:t>
            </a:r>
            <a:endParaRPr lang="en-US" altLang="ko-KR" sz="1800" dirty="0"/>
          </a:p>
          <a:p>
            <a:pPr lvl="1"/>
            <a:r>
              <a:rPr lang="en-US" altLang="ko-KR" sz="1600" dirty="0"/>
              <a:t>-1.0~-0.7 : </a:t>
            </a:r>
            <a:r>
              <a:rPr lang="ko-KR" altLang="en-US" sz="1600" dirty="0"/>
              <a:t>강한 음의 상관관계</a:t>
            </a:r>
            <a:endParaRPr lang="en-US" altLang="ko-KR" sz="1600" dirty="0"/>
          </a:p>
          <a:p>
            <a:pPr lvl="1"/>
            <a:r>
              <a:rPr lang="en-US" altLang="ko-KR" sz="1600" dirty="0"/>
              <a:t>-0.7~-0.3 : </a:t>
            </a:r>
            <a:r>
              <a:rPr lang="ko-KR" altLang="en-US" sz="1600" dirty="0"/>
              <a:t>음의 상관관계</a:t>
            </a:r>
            <a:endParaRPr lang="en-US" altLang="ko-KR" sz="1600" dirty="0"/>
          </a:p>
          <a:p>
            <a:pPr lvl="1"/>
            <a:r>
              <a:rPr lang="en-US" altLang="ko-KR" sz="1600" dirty="0"/>
              <a:t>0.3~0.7 : </a:t>
            </a:r>
            <a:r>
              <a:rPr lang="ko-KR" altLang="en-US" sz="1600" dirty="0"/>
              <a:t>양의 상관관계</a:t>
            </a:r>
            <a:endParaRPr lang="en-US" altLang="ko-KR" sz="1600" dirty="0"/>
          </a:p>
          <a:p>
            <a:pPr lvl="1"/>
            <a:r>
              <a:rPr lang="en-US" altLang="ko-KR" sz="1600" dirty="0"/>
              <a:t>0.7~1.0 : </a:t>
            </a:r>
            <a:r>
              <a:rPr lang="ko-KR" altLang="en-US" sz="1600" dirty="0"/>
              <a:t>강한 양의 상관관계</a:t>
            </a: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B28FED-C3F3-483B-B87D-4ABE5A66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63CB3D-6144-4C93-BD8C-087B63B86D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34" b="49235"/>
          <a:stretch/>
        </p:blipFill>
        <p:spPr>
          <a:xfrm>
            <a:off x="3491880" y="3717032"/>
            <a:ext cx="2860658" cy="11521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09548D-340E-4B94-8641-4B3C307DC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051" y="2624431"/>
            <a:ext cx="885949" cy="24482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2C26B6-662A-4A31-9FC1-012581EEB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378" y="2626799"/>
            <a:ext cx="876422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9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9F43F-430C-4CAC-BD27-70F9712E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300" dirty="0"/>
              <a:t>주가 변동 </a:t>
            </a:r>
            <a:r>
              <a:rPr lang="en-US" altLang="ko-KR" sz="3300" dirty="0"/>
              <a:t>-&gt; </a:t>
            </a:r>
            <a:r>
              <a:rPr lang="ko-KR" altLang="en-US" sz="3300" dirty="0"/>
              <a:t>투자 주체</a:t>
            </a:r>
            <a:r>
              <a:rPr lang="en-US" altLang="ko-KR" sz="3300" dirty="0"/>
              <a:t>(2*sigma</a:t>
            </a:r>
            <a:r>
              <a:rPr lang="en-US" altLang="ko-KR" dirty="0"/>
              <a:t>, </a:t>
            </a:r>
            <a:r>
              <a:rPr lang="en-US" altLang="ko-KR" sz="2200" dirty="0"/>
              <a:t>fall:50</a:t>
            </a:r>
            <a:r>
              <a:rPr lang="ko-KR" altLang="en-US" sz="2200" dirty="0"/>
              <a:t>개</a:t>
            </a:r>
            <a:r>
              <a:rPr lang="en-US" altLang="ko-KR" sz="2200" dirty="0"/>
              <a:t>, rise:48</a:t>
            </a:r>
            <a:r>
              <a:rPr lang="ko-KR" altLang="en-US" sz="2200" dirty="0"/>
              <a:t>개</a:t>
            </a:r>
            <a:r>
              <a:rPr lang="en-US" altLang="ko-KR" sz="3300" dirty="0"/>
              <a:t>)</a:t>
            </a:r>
            <a:endParaRPr lang="ko-KR" altLang="en-US" sz="33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E00906-D83A-4FCC-A2C8-7CEB80F1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16" name="내용 개체 틀 4">
            <a:extLst>
              <a:ext uri="{FF2B5EF4-FFF2-40B4-BE49-F238E27FC236}">
                <a16:creationId xmlns:a16="http://schemas.microsoft.com/office/drawing/2014/main" id="{475A96D2-F3CD-4CE8-A53E-1188FC83E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874" y="1220105"/>
            <a:ext cx="6226251" cy="5136245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5189C65-8F2A-4B44-B88A-836FBFE820AC}"/>
              </a:ext>
            </a:extLst>
          </p:cNvPr>
          <p:cNvSpPr/>
          <p:nvPr/>
        </p:nvSpPr>
        <p:spPr>
          <a:xfrm>
            <a:off x="1979712" y="2431568"/>
            <a:ext cx="504056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567F546-4586-4312-AB5C-1A51558B86C1}"/>
              </a:ext>
            </a:extLst>
          </p:cNvPr>
          <p:cNvSpPr/>
          <p:nvPr/>
        </p:nvSpPr>
        <p:spPr>
          <a:xfrm>
            <a:off x="5148064" y="2431568"/>
            <a:ext cx="504056" cy="27735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D83B22E-63B5-433F-8F3B-D8B327E0239F}"/>
              </a:ext>
            </a:extLst>
          </p:cNvPr>
          <p:cNvSpPr/>
          <p:nvPr/>
        </p:nvSpPr>
        <p:spPr>
          <a:xfrm>
            <a:off x="5148064" y="4149081"/>
            <a:ext cx="504056" cy="27735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33FCD31-3D84-4AB9-9702-083CBD546121}"/>
              </a:ext>
            </a:extLst>
          </p:cNvPr>
          <p:cNvSpPr/>
          <p:nvPr/>
        </p:nvSpPr>
        <p:spPr>
          <a:xfrm>
            <a:off x="1990940" y="4149081"/>
            <a:ext cx="504056" cy="27735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DD4FEB5-E9BD-4CD4-8B1D-9BEE662FCCB8}"/>
              </a:ext>
            </a:extLst>
          </p:cNvPr>
          <p:cNvSpPr/>
          <p:nvPr/>
        </p:nvSpPr>
        <p:spPr>
          <a:xfrm>
            <a:off x="1990940" y="5855914"/>
            <a:ext cx="504056" cy="27735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413C9FA-04B5-42ED-A6BF-8D5FA374198F}"/>
              </a:ext>
            </a:extLst>
          </p:cNvPr>
          <p:cNvSpPr/>
          <p:nvPr/>
        </p:nvSpPr>
        <p:spPr>
          <a:xfrm>
            <a:off x="5148064" y="5855914"/>
            <a:ext cx="504056" cy="27735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7CBD307-2AC3-470D-B20A-FAF6E5ADC092}"/>
              </a:ext>
            </a:extLst>
          </p:cNvPr>
          <p:cNvSpPr/>
          <p:nvPr/>
        </p:nvSpPr>
        <p:spPr>
          <a:xfrm>
            <a:off x="1974872" y="3462532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1A56409-96DB-4C5F-86C0-25FC8CF823DF}"/>
              </a:ext>
            </a:extLst>
          </p:cNvPr>
          <p:cNvSpPr/>
          <p:nvPr/>
        </p:nvSpPr>
        <p:spPr>
          <a:xfrm>
            <a:off x="2004426" y="5178513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18F961-6AE1-4F3F-A4C8-9F77EB0146F9}"/>
              </a:ext>
            </a:extLst>
          </p:cNvPr>
          <p:cNvSpPr/>
          <p:nvPr/>
        </p:nvSpPr>
        <p:spPr>
          <a:xfrm>
            <a:off x="5141508" y="5193170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C7C4039-D05F-4A2B-9010-13700B4AAA7F}"/>
              </a:ext>
            </a:extLst>
          </p:cNvPr>
          <p:cNvSpPr/>
          <p:nvPr/>
        </p:nvSpPr>
        <p:spPr>
          <a:xfrm>
            <a:off x="5148898" y="3476941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1F71142-3A51-48E5-981C-95301E9DA3A2}"/>
              </a:ext>
            </a:extLst>
          </p:cNvPr>
          <p:cNvSpPr/>
          <p:nvPr/>
        </p:nvSpPr>
        <p:spPr>
          <a:xfrm>
            <a:off x="1974872" y="3462532"/>
            <a:ext cx="520124" cy="27735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BEA4230-8AE4-4FCD-86B8-5B532B99FE49}"/>
              </a:ext>
            </a:extLst>
          </p:cNvPr>
          <p:cNvSpPr/>
          <p:nvPr/>
        </p:nvSpPr>
        <p:spPr>
          <a:xfrm>
            <a:off x="5148064" y="3482378"/>
            <a:ext cx="520124" cy="27735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ABE3046-9B81-47DF-85B4-7E9611B646A2}"/>
              </a:ext>
            </a:extLst>
          </p:cNvPr>
          <p:cNvSpPr/>
          <p:nvPr/>
        </p:nvSpPr>
        <p:spPr>
          <a:xfrm>
            <a:off x="2004426" y="5192483"/>
            <a:ext cx="520124" cy="27735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21A4533-309D-41E5-B622-EA7F9D8DDC87}"/>
              </a:ext>
            </a:extLst>
          </p:cNvPr>
          <p:cNvSpPr/>
          <p:nvPr/>
        </p:nvSpPr>
        <p:spPr>
          <a:xfrm>
            <a:off x="5147022" y="5193170"/>
            <a:ext cx="520124" cy="27735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44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34" grpId="0" animBg="1"/>
      <p:bldP spid="42" grpId="0" animBg="1"/>
      <p:bldP spid="43" grpId="0" animBg="1"/>
      <p:bldP spid="44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9F43F-430C-4CAC-BD27-70F9712E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주가 변동 </a:t>
            </a:r>
            <a:r>
              <a:rPr lang="en-US" altLang="ko-KR" sz="3000" dirty="0"/>
              <a:t>-&gt; </a:t>
            </a:r>
            <a:r>
              <a:rPr lang="ko-KR" altLang="en-US" sz="3000" dirty="0"/>
              <a:t>투자 주체</a:t>
            </a:r>
            <a:r>
              <a:rPr lang="en-US" altLang="ko-KR" sz="3000" dirty="0"/>
              <a:t>(3*sigma, </a:t>
            </a:r>
            <a:r>
              <a:rPr lang="en-US" altLang="ko-KR" sz="2000" dirty="0"/>
              <a:t>fall:50</a:t>
            </a:r>
            <a:r>
              <a:rPr lang="ko-KR" altLang="en-US" sz="2000" dirty="0"/>
              <a:t>개</a:t>
            </a:r>
            <a:r>
              <a:rPr lang="en-US" altLang="ko-KR" sz="2000" dirty="0"/>
              <a:t>, rise:38</a:t>
            </a:r>
            <a:r>
              <a:rPr lang="ko-KR" altLang="en-US" sz="2000" dirty="0"/>
              <a:t>개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E00906-D83A-4FCC-A2C8-7CEB80F1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24FA9BA1-8412-4595-BB50-F291819B3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103" y="1268413"/>
            <a:ext cx="6195794" cy="5087937"/>
          </a:xfr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2F5BDBC-8A0C-4968-9E32-E51EE4CEAB50}"/>
              </a:ext>
            </a:extLst>
          </p:cNvPr>
          <p:cNvSpPr/>
          <p:nvPr/>
        </p:nvSpPr>
        <p:spPr>
          <a:xfrm>
            <a:off x="1990940" y="4186147"/>
            <a:ext cx="504056" cy="27735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C54AA15-2C4D-4486-B0C6-15CF978873E2}"/>
              </a:ext>
            </a:extLst>
          </p:cNvPr>
          <p:cNvSpPr/>
          <p:nvPr/>
        </p:nvSpPr>
        <p:spPr>
          <a:xfrm>
            <a:off x="5148064" y="5877272"/>
            <a:ext cx="504056" cy="27735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BC1C554-1B23-4FC3-9D34-19E05E1061BC}"/>
              </a:ext>
            </a:extLst>
          </p:cNvPr>
          <p:cNvSpPr/>
          <p:nvPr/>
        </p:nvSpPr>
        <p:spPr>
          <a:xfrm>
            <a:off x="1990940" y="5877272"/>
            <a:ext cx="504056" cy="27735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79B0DC3-014D-439F-BE1F-10BD57B3C257}"/>
              </a:ext>
            </a:extLst>
          </p:cNvPr>
          <p:cNvSpPr/>
          <p:nvPr/>
        </p:nvSpPr>
        <p:spPr>
          <a:xfrm>
            <a:off x="1990940" y="3505629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74B78D1-8F39-454F-B9FB-45A5BD0965F2}"/>
              </a:ext>
            </a:extLst>
          </p:cNvPr>
          <p:cNvSpPr/>
          <p:nvPr/>
        </p:nvSpPr>
        <p:spPr>
          <a:xfrm>
            <a:off x="1999528" y="5216010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55555D9-7323-4173-BF7E-83C3697B2627}"/>
              </a:ext>
            </a:extLst>
          </p:cNvPr>
          <p:cNvSpPr/>
          <p:nvPr/>
        </p:nvSpPr>
        <p:spPr>
          <a:xfrm>
            <a:off x="5148064" y="5216010"/>
            <a:ext cx="504056" cy="277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A1E585A-ABD9-4657-B18A-64DEF0319663}"/>
              </a:ext>
            </a:extLst>
          </p:cNvPr>
          <p:cNvSpPr/>
          <p:nvPr/>
        </p:nvSpPr>
        <p:spPr>
          <a:xfrm>
            <a:off x="1982906" y="3504254"/>
            <a:ext cx="520124" cy="27735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29BFC94-7BB0-4C47-ADC0-8540E9DA82EA}"/>
              </a:ext>
            </a:extLst>
          </p:cNvPr>
          <p:cNvSpPr/>
          <p:nvPr/>
        </p:nvSpPr>
        <p:spPr>
          <a:xfrm>
            <a:off x="1999528" y="5221238"/>
            <a:ext cx="520124" cy="27735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B5F5C5B-C51B-4939-96DA-85874DCD1B1D}"/>
              </a:ext>
            </a:extLst>
          </p:cNvPr>
          <p:cNvSpPr/>
          <p:nvPr/>
        </p:nvSpPr>
        <p:spPr>
          <a:xfrm>
            <a:off x="5140030" y="5216010"/>
            <a:ext cx="520124" cy="27735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94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40" grpId="0" animBg="1"/>
      <p:bldP spid="44" grpId="0" animBg="1"/>
      <p:bldP spid="51" grpId="0" animBg="1"/>
      <p:bldP spid="52" grpId="0" animBg="1"/>
      <p:bldP spid="3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9F43F-430C-4CAC-BD27-70F9712E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주가 변동 </a:t>
            </a:r>
            <a:r>
              <a:rPr lang="en-US" altLang="ko-KR" dirty="0"/>
              <a:t>-&gt; </a:t>
            </a:r>
            <a:r>
              <a:rPr lang="ko-KR" altLang="en-US" dirty="0"/>
              <a:t>투자 주체</a:t>
            </a:r>
            <a:r>
              <a:rPr lang="en-US" altLang="ko-KR" dirty="0"/>
              <a:t>(</a:t>
            </a:r>
            <a:r>
              <a:rPr lang="ko-KR" altLang="en-US" dirty="0"/>
              <a:t>이후 </a:t>
            </a:r>
            <a:r>
              <a:rPr lang="en-US" altLang="ko-KR" dirty="0"/>
              <a:t>5</a:t>
            </a:r>
            <a:r>
              <a:rPr lang="ko-KR" altLang="en-US" dirty="0"/>
              <a:t>일 추이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E00906-D83A-4FCC-A2C8-7CEB80F1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277FD6D-D396-4478-92AB-597FFD1FA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12" y="2197364"/>
            <a:ext cx="3528392" cy="428202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E0C5B20-A37B-447D-AB5C-FA5B13EEE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698" y="2196419"/>
            <a:ext cx="3308841" cy="4282029"/>
          </a:xfrm>
          <a:prstGeom prst="rect">
            <a:avLst/>
          </a:prstGeom>
        </p:spPr>
      </p:pic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163214C7-66CD-4652-915D-27F8D4A55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968552"/>
          </a:xfrm>
        </p:spPr>
        <p:txBody>
          <a:bodyPr/>
          <a:lstStyle/>
          <a:p>
            <a:r>
              <a:rPr lang="ko-KR" altLang="en-US" dirty="0"/>
              <a:t>주가의 변동이 투자 주체의 순매수 변동에 영향을 주는 비율</a:t>
            </a:r>
            <a:endParaRPr lang="en-US" altLang="ko-KR" dirty="0"/>
          </a:p>
          <a:p>
            <a:pPr lvl="1"/>
            <a:r>
              <a:rPr lang="ko-KR" altLang="en-US" dirty="0"/>
              <a:t>주가 변동</a:t>
            </a:r>
            <a:r>
              <a:rPr lang="en-US" altLang="ko-KR" dirty="0"/>
              <a:t>(2sigma, 3sigma) -&gt; </a:t>
            </a:r>
            <a:r>
              <a:rPr lang="ko-KR" altLang="en-US" dirty="0"/>
              <a:t>투자자 변동</a:t>
            </a:r>
            <a:r>
              <a:rPr lang="en-US" altLang="ko-KR" dirty="0"/>
              <a:t>(2sigma, 3sigma)</a:t>
            </a:r>
          </a:p>
        </p:txBody>
      </p:sp>
    </p:spTree>
    <p:extLst>
      <p:ext uri="{BB962C8B-B14F-4D97-AF65-F5344CB8AC3E}">
        <p14:creationId xmlns:p14="http://schemas.microsoft.com/office/powerpoint/2010/main" val="3342057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9F43F-430C-4CAC-BD27-70F9712E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투자 변동 </a:t>
            </a:r>
            <a:r>
              <a:rPr lang="en-US" altLang="ko-KR" dirty="0"/>
              <a:t>-&gt; </a:t>
            </a:r>
            <a:r>
              <a:rPr lang="ko-KR" altLang="en-US" dirty="0"/>
              <a:t>주가 변동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E00906-D83A-4FCC-A2C8-7CEB80F1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2" name="내용 개체 틀 10">
            <a:extLst>
              <a:ext uri="{FF2B5EF4-FFF2-40B4-BE49-F238E27FC236}">
                <a16:creationId xmlns:a16="http://schemas.microsoft.com/office/drawing/2014/main" id="{2C393349-1B25-4D58-9A4D-6AB4EB11F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968552"/>
          </a:xfrm>
        </p:spPr>
        <p:txBody>
          <a:bodyPr/>
          <a:lstStyle/>
          <a:p>
            <a:r>
              <a:rPr lang="ko-KR" altLang="en-US" dirty="0"/>
              <a:t>투자 집단의 순매수금액이 상승</a:t>
            </a:r>
            <a:r>
              <a:rPr lang="en-US" altLang="ko-KR" dirty="0"/>
              <a:t>(</a:t>
            </a:r>
            <a:r>
              <a:rPr lang="ko-KR" altLang="en-US" dirty="0"/>
              <a:t>하락</a:t>
            </a:r>
            <a:r>
              <a:rPr lang="en-US" altLang="ko-KR" dirty="0"/>
              <a:t>)</a:t>
            </a:r>
            <a:r>
              <a:rPr lang="ko-KR" altLang="en-US" dirty="0"/>
              <a:t>하면 시장에서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해당 집단의 비율이 상승</a:t>
            </a:r>
            <a:r>
              <a:rPr lang="en-US" altLang="ko-KR" dirty="0"/>
              <a:t>(</a:t>
            </a:r>
            <a:r>
              <a:rPr lang="ko-KR" altLang="en-US" dirty="0"/>
              <a:t>하락</a:t>
            </a:r>
            <a:r>
              <a:rPr lang="en-US" altLang="ko-KR" dirty="0"/>
              <a:t>)</a:t>
            </a:r>
            <a:r>
              <a:rPr lang="ko-KR" altLang="en-US" dirty="0"/>
              <a:t>한 것으로 해석</a:t>
            </a:r>
            <a:endParaRPr lang="en-US" altLang="ko-KR" dirty="0"/>
          </a:p>
          <a:p>
            <a:pPr lvl="1"/>
            <a:r>
              <a:rPr lang="ko-KR" altLang="en-US" dirty="0"/>
              <a:t>상승</a:t>
            </a:r>
            <a:r>
              <a:rPr lang="en-US" altLang="ko-KR" dirty="0"/>
              <a:t>(</a:t>
            </a:r>
            <a:r>
              <a:rPr lang="ko-KR" altLang="en-US" dirty="0"/>
              <a:t>하락</a:t>
            </a:r>
            <a:r>
              <a:rPr lang="en-US" altLang="ko-KR" dirty="0"/>
              <a:t>)</a:t>
            </a:r>
            <a:r>
              <a:rPr lang="ko-KR" altLang="en-US" dirty="0"/>
              <a:t>에 대한 기준은 </a:t>
            </a:r>
            <a:r>
              <a:rPr lang="en-US" altLang="ko-KR" dirty="0"/>
              <a:t>60</a:t>
            </a:r>
            <a:r>
              <a:rPr lang="ko-KR" altLang="en-US" dirty="0"/>
              <a:t>일 평균 순매수금액이 코스피지수를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3(-3)</a:t>
            </a:r>
            <a:r>
              <a:rPr lang="ko-KR" altLang="en-US" dirty="0"/>
              <a:t>로 나눈 것보다 </a:t>
            </a:r>
            <a:r>
              <a:rPr lang="ko-KR" altLang="en-US" dirty="0" err="1"/>
              <a:t>높</a:t>
            </a:r>
            <a:r>
              <a:rPr lang="en-US" altLang="ko-KR" dirty="0"/>
              <a:t>(</a:t>
            </a:r>
            <a:r>
              <a:rPr lang="ko-KR" altLang="en-US" dirty="0"/>
              <a:t>낮</a:t>
            </a:r>
            <a:r>
              <a:rPr lang="en-US" altLang="ko-KR" dirty="0"/>
              <a:t>)</a:t>
            </a:r>
            <a:r>
              <a:rPr lang="ko-KR" altLang="en-US" dirty="0"/>
              <a:t>은 경우</a:t>
            </a:r>
            <a:endParaRPr lang="en-US" altLang="ko-KR" dirty="0"/>
          </a:p>
          <a:p>
            <a:pPr lvl="1"/>
            <a:r>
              <a:rPr lang="en-US" altLang="ko-KR" dirty="0"/>
              <a:t>60</a:t>
            </a:r>
            <a:r>
              <a:rPr lang="ko-KR" altLang="en-US" dirty="0"/>
              <a:t>일 평균 상승</a:t>
            </a:r>
            <a:r>
              <a:rPr lang="en-US" altLang="ko-KR" dirty="0"/>
              <a:t>(</a:t>
            </a:r>
            <a:r>
              <a:rPr lang="ko-KR" altLang="en-US" dirty="0"/>
              <a:t>하락</a:t>
            </a:r>
            <a:r>
              <a:rPr lang="en-US" altLang="ko-KR" dirty="0"/>
              <a:t>)</a:t>
            </a:r>
            <a:r>
              <a:rPr lang="ko-KR" altLang="en-US" dirty="0"/>
              <a:t>한 것들 중 과거 </a:t>
            </a:r>
            <a:r>
              <a:rPr lang="en-US" altLang="ko-KR" dirty="0"/>
              <a:t>30</a:t>
            </a:r>
            <a:r>
              <a:rPr lang="ko-KR" altLang="en-US" dirty="0"/>
              <a:t>일 평균이 최근 </a:t>
            </a:r>
            <a:r>
              <a:rPr lang="en-US" altLang="ko-KR" dirty="0"/>
              <a:t>30</a:t>
            </a:r>
            <a:r>
              <a:rPr lang="ko-KR" altLang="en-US" dirty="0"/>
              <a:t>일 평균보다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낮</a:t>
            </a:r>
            <a:r>
              <a:rPr lang="en-US" altLang="ko-KR" dirty="0"/>
              <a:t>(</a:t>
            </a:r>
            <a:r>
              <a:rPr lang="ko-KR" altLang="en-US" dirty="0" err="1"/>
              <a:t>높</a:t>
            </a:r>
            <a:r>
              <a:rPr lang="en-US" altLang="ko-KR" dirty="0"/>
              <a:t>)</a:t>
            </a:r>
            <a:r>
              <a:rPr lang="ko-KR" altLang="en-US" dirty="0"/>
              <a:t>은 것들만 선택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(ex)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주가 변동은 </a:t>
            </a:r>
            <a:r>
              <a:rPr lang="en-US" altLang="ko-KR" dirty="0"/>
              <a:t>3</a:t>
            </a:r>
            <a:r>
              <a:rPr lang="ko-KR" altLang="en-US" dirty="0"/>
              <a:t>개의 집단으로 나눠서 비교</a:t>
            </a:r>
            <a:endParaRPr lang="en-US" altLang="ko-KR" dirty="0"/>
          </a:p>
          <a:p>
            <a:pPr lvl="1"/>
            <a:r>
              <a:rPr lang="ko-KR" altLang="en-US" dirty="0"/>
              <a:t>과거</a:t>
            </a:r>
            <a:r>
              <a:rPr lang="en-US" altLang="ko-KR" dirty="0"/>
              <a:t>(-90, -60), </a:t>
            </a:r>
            <a:r>
              <a:rPr lang="ko-KR" altLang="en-US" dirty="0"/>
              <a:t>현재</a:t>
            </a:r>
            <a:r>
              <a:rPr lang="en-US" altLang="ko-KR" dirty="0"/>
              <a:t>(-30, 0), </a:t>
            </a:r>
            <a:r>
              <a:rPr lang="ko-KR" altLang="en-US" dirty="0"/>
              <a:t>미래</a:t>
            </a:r>
            <a:r>
              <a:rPr lang="en-US" altLang="ko-KR" dirty="0"/>
              <a:t>(0, 30) </a:t>
            </a:r>
            <a:r>
              <a:rPr lang="ko-KR" altLang="en-US" dirty="0"/>
              <a:t>의 표준편차 사용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(ex) 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CB7D20-5A37-4E89-BB5C-5F6F73570483}"/>
              </a:ext>
            </a:extLst>
          </p:cNvPr>
          <p:cNvSpPr/>
          <p:nvPr/>
        </p:nvSpPr>
        <p:spPr>
          <a:xfrm>
            <a:off x="1547664" y="3789040"/>
            <a:ext cx="3024336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E2C9543-D2FE-4477-989F-2A87571142A0}"/>
              </a:ext>
            </a:extLst>
          </p:cNvPr>
          <p:cNvCxnSpPr>
            <a:cxnSpLocks/>
            <a:stCxn id="14" idx="0"/>
          </p:cNvCxnSpPr>
          <p:nvPr/>
        </p:nvCxnSpPr>
        <p:spPr>
          <a:xfrm>
            <a:off x="3059832" y="3789040"/>
            <a:ext cx="0" cy="64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136AF2D-FC94-4E07-861F-395F92B21CE9}"/>
              </a:ext>
            </a:extLst>
          </p:cNvPr>
          <p:cNvCxnSpPr>
            <a:cxnSpLocks/>
          </p:cNvCxnSpPr>
          <p:nvPr/>
        </p:nvCxnSpPr>
        <p:spPr>
          <a:xfrm flipV="1">
            <a:off x="1547664" y="3789040"/>
            <a:ext cx="3024336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67F83E8-1A10-4B8F-9FA9-F96C69E41EAF}"/>
              </a:ext>
            </a:extLst>
          </p:cNvPr>
          <p:cNvSpPr/>
          <p:nvPr/>
        </p:nvSpPr>
        <p:spPr>
          <a:xfrm>
            <a:off x="2483768" y="5445224"/>
            <a:ext cx="936104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9E653B4-D1ED-4DB8-AC2D-CFA4A65BA78F}"/>
              </a:ext>
            </a:extLst>
          </p:cNvPr>
          <p:cNvSpPr/>
          <p:nvPr/>
        </p:nvSpPr>
        <p:spPr>
          <a:xfrm>
            <a:off x="1547664" y="5445224"/>
            <a:ext cx="936104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AE94A5-3C43-46A8-BAC2-DAD21746D129}"/>
              </a:ext>
            </a:extLst>
          </p:cNvPr>
          <p:cNvSpPr/>
          <p:nvPr/>
        </p:nvSpPr>
        <p:spPr>
          <a:xfrm>
            <a:off x="3419872" y="5445224"/>
            <a:ext cx="936104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1A7F23F-AC40-487C-AB60-9EBB3822A418}"/>
              </a:ext>
            </a:extLst>
          </p:cNvPr>
          <p:cNvSpPr/>
          <p:nvPr/>
        </p:nvSpPr>
        <p:spPr>
          <a:xfrm>
            <a:off x="4355976" y="5445224"/>
            <a:ext cx="936104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151658-F41F-4B5E-B90B-74B10A6086F7}"/>
              </a:ext>
            </a:extLst>
          </p:cNvPr>
          <p:cNvSpPr txBox="1"/>
          <p:nvPr/>
        </p:nvSpPr>
        <p:spPr>
          <a:xfrm>
            <a:off x="1671904" y="558924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5FDE57-229B-4563-8CBD-48B9AF651B44}"/>
              </a:ext>
            </a:extLst>
          </p:cNvPr>
          <p:cNvSpPr txBox="1"/>
          <p:nvPr/>
        </p:nvSpPr>
        <p:spPr>
          <a:xfrm>
            <a:off x="3563888" y="558459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BC9823-F3B0-4B67-9D1D-ED58E1A10C74}"/>
              </a:ext>
            </a:extLst>
          </p:cNvPr>
          <p:cNvSpPr txBox="1"/>
          <p:nvPr/>
        </p:nvSpPr>
        <p:spPr>
          <a:xfrm>
            <a:off x="4499992" y="558459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미래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05CEC19-C072-47B1-9C2B-4F93A9C09546}"/>
              </a:ext>
            </a:extLst>
          </p:cNvPr>
          <p:cNvCxnSpPr/>
          <p:nvPr/>
        </p:nvCxnSpPr>
        <p:spPr>
          <a:xfrm>
            <a:off x="2483768" y="5301208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250CE51-2FD4-4668-9C69-CB7AB912DC36}"/>
              </a:ext>
            </a:extLst>
          </p:cNvPr>
          <p:cNvCxnSpPr/>
          <p:nvPr/>
        </p:nvCxnSpPr>
        <p:spPr>
          <a:xfrm>
            <a:off x="4355976" y="5301208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28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4036</TotalTime>
  <Words>842</Words>
  <Application>Microsoft Office PowerPoint</Application>
  <PresentationFormat>화면 슬라이드 쇼(4:3)</PresentationFormat>
  <Paragraphs>179</Paragraphs>
  <Slides>18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주가 변동성과 투자 행태 분석</vt:lpstr>
      <vt:lpstr>분석 내용</vt:lpstr>
      <vt:lpstr>Shleifer</vt:lpstr>
      <vt:lpstr>활용한 데이터</vt:lpstr>
      <vt:lpstr>주가 변동 -&gt; 투자 주체</vt:lpstr>
      <vt:lpstr>주가 변동 -&gt; 투자 주체(2*sigma, fall:50개, rise:48개)</vt:lpstr>
      <vt:lpstr>주가 변동 -&gt; 투자 주체(3*sigma, fall:50개, rise:38개)</vt:lpstr>
      <vt:lpstr>주가 변동 -&gt; 투자 주체(이후 5일 추이)</vt:lpstr>
      <vt:lpstr>투자 변동 -&gt; 주가 변동</vt:lpstr>
      <vt:lpstr>투자 변동 -&gt; 주가 변동 (개인)</vt:lpstr>
      <vt:lpstr>투자 변동 -&gt; 주가 변동 (기관)</vt:lpstr>
      <vt:lpstr>투자 변동 -&gt; 주가 변동 (외국인)</vt:lpstr>
      <vt:lpstr>주가 변동성 예측</vt:lpstr>
      <vt:lpstr>주가 변동성 예측 (결과)</vt:lpstr>
      <vt:lpstr>주가 변동성 예측(NNI)</vt:lpstr>
      <vt:lpstr>주가 변동성 예측(denoising)</vt:lpstr>
      <vt:lpstr>주가 변동성 예측 (결과, denoise)</vt:lpstr>
      <vt:lpstr>분석 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Modeling with UML</dc:title>
  <dc:creator>Soojin Park</dc:creator>
  <cp:lastModifiedBy>김 건우</cp:lastModifiedBy>
  <cp:revision>744</cp:revision>
  <cp:lastPrinted>2012-12-19T08:26:52Z</cp:lastPrinted>
  <dcterms:created xsi:type="dcterms:W3CDTF">2012-10-10T06:20:37Z</dcterms:created>
  <dcterms:modified xsi:type="dcterms:W3CDTF">2020-11-19T00:38:52Z</dcterms:modified>
</cp:coreProperties>
</file>