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7" r:id="rId2"/>
    <p:sldId id="258" r:id="rId3"/>
    <p:sldId id="278" r:id="rId4"/>
    <p:sldId id="290" r:id="rId5"/>
    <p:sldId id="281" r:id="rId6"/>
    <p:sldId id="280" r:id="rId7"/>
    <p:sldId id="274" r:id="rId8"/>
    <p:sldId id="282" r:id="rId9"/>
    <p:sldId id="291" r:id="rId10"/>
    <p:sldId id="279" r:id="rId11"/>
    <p:sldId id="294" r:id="rId12"/>
    <p:sldId id="264" r:id="rId13"/>
    <p:sldId id="283" r:id="rId14"/>
    <p:sldId id="284" r:id="rId15"/>
    <p:sldId id="285" r:id="rId16"/>
    <p:sldId id="286" r:id="rId17"/>
    <p:sldId id="287" r:id="rId18"/>
    <p:sldId id="289" r:id="rId19"/>
    <p:sldId id="288" r:id="rId20"/>
    <p:sldId id="292" r:id="rId21"/>
    <p:sldId id="271" r:id="rId22"/>
    <p:sldId id="272" r:id="rId23"/>
    <p:sldId id="270" r:id="rId24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obias Maile" initials="TM" lastIdx="1" clrIdx="0">
    <p:extLst>
      <p:ext uri="{19B8F6BF-5375-455C-9EA6-DF929625EA0E}">
        <p15:presenceInfo xmlns:p15="http://schemas.microsoft.com/office/powerpoint/2012/main" userId="624503324f41cf2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9" autoAdjust="0"/>
    <p:restoredTop sz="94173" autoAdjust="0"/>
  </p:normalViewPr>
  <p:slideViewPr>
    <p:cSldViewPr snapToGrid="0">
      <p:cViewPr varScale="1">
        <p:scale>
          <a:sx n="67" d="100"/>
          <a:sy n="67" d="100"/>
        </p:scale>
        <p:origin x="1314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5286"/>
    </p:cViewPr>
  </p:sorterViewPr>
  <p:notesViewPr>
    <p:cSldViewPr snapToGrid="0">
      <p:cViewPr varScale="1">
        <p:scale>
          <a:sx n="66" d="100"/>
          <a:sy n="66" d="100"/>
        </p:scale>
        <p:origin x="244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-Arbeitsblat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Budget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Tabelle1!$A$2:$A$5</c:f>
              <c:strCache>
                <c:ptCount val="4"/>
                <c:pt idx="0">
                  <c:v>Ausgaben</c:v>
                </c:pt>
                <c:pt idx="1">
                  <c:v>Heckmotor</c:v>
                </c:pt>
                <c:pt idx="2">
                  <c:v>Wandler</c:v>
                </c:pt>
                <c:pt idx="3">
                  <c:v>Sicherungen</c:v>
                </c:pt>
              </c:strCache>
            </c:strRef>
          </c:cat>
          <c:val>
            <c:numRef>
              <c:f>Tabelle1!$B$2:$B$5</c:f>
              <c:numCache>
                <c:formatCode>#,##0.00\ "€"</c:formatCode>
                <c:ptCount val="4"/>
                <c:pt idx="0">
                  <c:v>100</c:v>
                </c:pt>
                <c:pt idx="1">
                  <c:v>13.49</c:v>
                </c:pt>
                <c:pt idx="2">
                  <c:v>16.010000000000002</c:v>
                </c:pt>
                <c:pt idx="3">
                  <c:v>1.59</c:v>
                </c:pt>
              </c:numCache>
            </c:numRef>
          </c:val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Spielraum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Tabelle1!$A$2:$A$5</c:f>
              <c:strCache>
                <c:ptCount val="4"/>
                <c:pt idx="0">
                  <c:v>Ausgaben</c:v>
                </c:pt>
                <c:pt idx="1">
                  <c:v>Heckmotor</c:v>
                </c:pt>
                <c:pt idx="2">
                  <c:v>Wandler</c:v>
                </c:pt>
                <c:pt idx="3">
                  <c:v>Sicherungen</c:v>
                </c:pt>
              </c:strCache>
            </c:strRef>
          </c:cat>
          <c:val>
            <c:numRef>
              <c:f>Tabelle1!$C$2:$C$5</c:f>
              <c:numCache>
                <c:formatCode>General</c:formatCode>
                <c:ptCount val="4"/>
                <c:pt idx="0" formatCode="#,##0.00\ &quot;€&quot;">
                  <c:v>68.91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37927520"/>
        <c:axId val="237927912"/>
      </c:barChart>
      <c:catAx>
        <c:axId val="2379275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37927912"/>
        <c:crosses val="autoZero"/>
        <c:auto val="1"/>
        <c:lblAlgn val="ctr"/>
        <c:lblOffset val="100"/>
        <c:noMultiLvlLbl val="0"/>
      </c:catAx>
      <c:valAx>
        <c:axId val="237927912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.00\ &quot;€&quot;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379275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0751376-2EB8-4403-B858-305A8AAA6B01}" type="datetimeFigureOut">
              <a:rPr lang="en-GB"/>
              <a:pPr>
                <a:defRPr/>
              </a:pPr>
              <a:t>03/06/2014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2C15F7A-46C6-4AD2-BFEC-842DCCCC19C4}" type="slidenum">
              <a:rPr lang="en-GB"/>
              <a:pPr>
                <a:defRPr/>
              </a:pPr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315298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9C46BC9-2C9E-4670-A85A-6A588BA2D405}" type="datetimeFigureOut">
              <a:rPr lang="en-GB"/>
              <a:pPr>
                <a:defRPr/>
              </a:pPr>
              <a:t>03/06/2014</a:t>
            </a:fld>
            <a:endParaRPr lang="en-GB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 dirty="0" smtClean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 smtClean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0AFC6D0-44D5-4EB7-828F-6F464F83D79A}" type="slidenum">
              <a:rPr lang="en-GB"/>
              <a:pPr>
                <a:defRPr/>
              </a:pPr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453269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182563" indent="-182563" algn="l" rtl="0" fontAlgn="base">
      <a:spcBef>
        <a:spcPct val="300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Arial" charset="0"/>
      </a:defRPr>
    </a:lvl2pPr>
    <a:lvl3pPr marL="355600" indent="-173038" algn="l" rtl="0" fontAlgn="base">
      <a:spcBef>
        <a:spcPct val="30000"/>
      </a:spcBef>
      <a:spcAft>
        <a:spcPct val="0"/>
      </a:spcAft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Arial" charset="0"/>
      </a:defRPr>
    </a:lvl3pPr>
    <a:lvl4pPr marL="538163" indent="-182563" algn="l" rtl="0" fontAlgn="base">
      <a:spcBef>
        <a:spcPct val="30000"/>
      </a:spcBef>
      <a:spcAft>
        <a:spcPct val="0"/>
      </a:spcAft>
      <a:buFont typeface="Courier New" pitchFamily="49" charset="0"/>
      <a:buChar char="o"/>
      <a:defRPr sz="1200" kern="1200">
        <a:solidFill>
          <a:schemeClr val="tx1"/>
        </a:solidFill>
        <a:latin typeface="+mn-lt"/>
        <a:ea typeface="+mn-ea"/>
        <a:cs typeface="Arial" charset="0"/>
      </a:defRPr>
    </a:lvl4pPr>
    <a:lvl5pPr marL="720725" indent="-182563" algn="l" rtl="0" fontAlgn="base">
      <a:spcBef>
        <a:spcPct val="30000"/>
      </a:spcBef>
      <a:spcAft>
        <a:spcPct val="0"/>
      </a:spcAft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92212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21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28599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23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954867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95416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194602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60135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18423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320855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47524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179644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20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723392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elfoli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platzhalter 1"/>
          <p:cNvSpPr>
            <a:spLocks noGrp="1"/>
          </p:cNvSpPr>
          <p:nvPr>
            <p:ph type="ctrTitle"/>
          </p:nvPr>
        </p:nvSpPr>
        <p:spPr>
          <a:xfrm>
            <a:off x="358775" y="2130425"/>
            <a:ext cx="8421688" cy="1470025"/>
          </a:xfrm>
        </p:spPr>
        <p:txBody>
          <a:bodyPr/>
          <a:lstStyle>
            <a:lvl1pPr>
              <a:defRPr sz="2800" smtClean="0"/>
            </a:lvl1pPr>
          </a:lstStyle>
          <a:p>
            <a:r>
              <a:rPr lang="de-DE" noProof="0" smtClean="0"/>
              <a:t>Titelmasterformat durch Klicken bearbeiten</a:t>
            </a:r>
          </a:p>
        </p:txBody>
      </p:sp>
      <p:sp>
        <p:nvSpPr>
          <p:cNvPr id="8195" name="Textplatzhalter 2"/>
          <p:cNvSpPr>
            <a:spLocks noGrp="1"/>
          </p:cNvSpPr>
          <p:nvPr>
            <p:ph type="subTitle" idx="1"/>
          </p:nvPr>
        </p:nvSpPr>
        <p:spPr>
          <a:xfrm>
            <a:off x="358775" y="3886200"/>
            <a:ext cx="8421688" cy="1752600"/>
          </a:xfrm>
        </p:spPr>
        <p:txBody>
          <a:bodyPr/>
          <a:lstStyle>
            <a:lvl1pPr>
              <a:defRPr sz="2400" smtClean="0"/>
            </a:lvl1pPr>
          </a:lstStyle>
          <a:p>
            <a:r>
              <a:rPr lang="de-DE" noProof="0" smtClean="0"/>
              <a:t>Formatvorlage des Untertitelmasters durch Klicken bearbeiten</a:t>
            </a:r>
          </a:p>
        </p:txBody>
      </p:sp>
      <p:pic>
        <p:nvPicPr>
          <p:cNvPr id="8200" name="Picture 8" descr="TUMLogo_oZ_Vollfl_blau_RGB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97838" y="358775"/>
            <a:ext cx="682625" cy="360363"/>
          </a:xfrm>
          <a:prstGeom prst="rect">
            <a:avLst/>
          </a:prstGeom>
          <a:noFill/>
        </p:spPr>
      </p:pic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noProof="0" smtClean="0"/>
              <a:t>03.06.2014</a:t>
            </a:r>
            <a:endParaRPr lang="de-DE" noProof="0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08FB26A-4A1D-4CBA-95DD-CE808CCC0A38}" type="slidenum">
              <a:rPr lang="de-DE" noProof="0" smtClean="0"/>
              <a:pPr>
                <a:defRPr/>
              </a:pPr>
              <a:t>‹Nr.›</a:t>
            </a:fld>
            <a:endParaRPr lang="de-DE" noProof="0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noProof="0" smtClean="0"/>
              <a:t>Propellermann</a:t>
            </a:r>
            <a:endParaRPr lang="de-DE" noProof="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noProof="0" smtClean="0"/>
              <a:t>03.06.2014</a:t>
            </a:r>
            <a:endParaRPr lang="de-DE" noProof="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 smtClean="0"/>
              <a:t>Propellermann</a:t>
            </a:r>
            <a:endParaRPr lang="de-DE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8FB26A-4A1D-4CBA-95DD-CE808CCC0A38}" type="slidenum">
              <a:rPr lang="de-DE" noProof="0" smtClean="0"/>
              <a:pPr>
                <a:defRPr/>
              </a:pPr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3835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58775" y="989495"/>
            <a:ext cx="7427913" cy="360000"/>
          </a:xfrm>
        </p:spPr>
        <p:txBody>
          <a:bodyPr>
            <a:noAutofit/>
          </a:bodyPr>
          <a:lstStyle>
            <a:lvl1pPr>
              <a:lnSpc>
                <a:spcPct val="125000"/>
              </a:lnSpc>
              <a:defRPr sz="2000"/>
            </a:lvl1pPr>
          </a:lstStyle>
          <a:p>
            <a:r>
              <a:rPr lang="de-DE" noProof="0" dirty="0" smtClean="0"/>
              <a:t>Titelmasterformat durch Klicken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8775" y="1850400"/>
            <a:ext cx="8421688" cy="4417200"/>
          </a:xfrm>
        </p:spPr>
        <p:txBody>
          <a:bodyPr>
            <a:normAutofit/>
          </a:bodyPr>
          <a:lstStyle>
            <a:lvl1pPr marL="0" indent="0">
              <a:lnSpc>
                <a:spcPct val="125000"/>
              </a:lnSpc>
              <a:spcBef>
                <a:spcPts val="0"/>
              </a:spcBef>
              <a:buNone/>
              <a:defRPr sz="1400"/>
            </a:lvl1pPr>
            <a:lvl2pPr marL="176213" indent="-176213">
              <a:lnSpc>
                <a:spcPct val="125000"/>
              </a:lnSpc>
              <a:spcBef>
                <a:spcPts val="0"/>
              </a:spcBef>
              <a:buFont typeface="Arial" pitchFamily="34" charset="0"/>
              <a:buChar char="•"/>
              <a:defRPr sz="1400"/>
            </a:lvl2pPr>
            <a:lvl3pPr marL="360363" indent="-184150">
              <a:lnSpc>
                <a:spcPct val="125000"/>
              </a:lnSpc>
              <a:spcBef>
                <a:spcPts val="0"/>
              </a:spcBef>
              <a:buFont typeface="Symbol" pitchFamily="18" charset="2"/>
              <a:buChar char="-"/>
              <a:defRPr sz="1400"/>
            </a:lvl3pPr>
            <a:lvl4pPr marL="538163" indent="-177800">
              <a:lnSpc>
                <a:spcPct val="125000"/>
              </a:lnSpc>
              <a:spcBef>
                <a:spcPts val="0"/>
              </a:spcBef>
              <a:buFont typeface="Symbol" pitchFamily="18" charset="2"/>
              <a:buChar char="-"/>
              <a:defRPr sz="1400"/>
            </a:lvl4pPr>
            <a:lvl5pPr marL="714375" indent="-176213">
              <a:lnSpc>
                <a:spcPct val="125000"/>
              </a:lnSpc>
              <a:spcBef>
                <a:spcPts val="0"/>
              </a:spcBef>
              <a:buFont typeface="Symbol" pitchFamily="18" charset="2"/>
              <a:buChar char="-"/>
              <a:defRPr sz="1400"/>
            </a:lvl5pPr>
          </a:lstStyle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DE" noProof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noProof="0" smtClean="0"/>
              <a:t>03.06.2014</a:t>
            </a:r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noProof="0" smtClean="0"/>
              <a:t>Propellermann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265BFB-70D1-4552-B9D1-2665EEDC3C5E}" type="slidenum">
              <a:rPr lang="de-DE" noProof="0" smtClean="0"/>
              <a:pPr>
                <a:defRPr/>
              </a:pPr>
              <a:t>‹Nr.›</a:t>
            </a:fld>
            <a:endParaRPr lang="de-DE" noProof="0" dirty="0"/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58775" y="1396168"/>
            <a:ext cx="7426800" cy="295200"/>
          </a:xfrm>
        </p:spPr>
        <p:txBody>
          <a:bodyPr>
            <a:noAutofit/>
          </a:bodyPr>
          <a:lstStyle>
            <a:lvl1pPr>
              <a:defRPr sz="1600"/>
            </a:lvl1pPr>
          </a:lstStyle>
          <a:p>
            <a:pPr lvl="0"/>
            <a:r>
              <a:rPr lang="de-DE" noProof="0" smtClean="0"/>
              <a:t>Untertitel durch Klicken hinzufügen</a:t>
            </a:r>
            <a:endParaRPr lang="de-DE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de-DE" noProof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60000" y="1848851"/>
            <a:ext cx="4140000" cy="4415591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DE" noProof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850400"/>
            <a:ext cx="4140000" cy="4417200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DE" noProof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58775" y="1396800"/>
            <a:ext cx="7426800" cy="295200"/>
          </a:xfrm>
        </p:spPr>
        <p:txBody>
          <a:bodyPr>
            <a:noAutofit/>
          </a:bodyPr>
          <a:lstStyle>
            <a:lvl1pPr>
              <a:defRPr sz="1600"/>
            </a:lvl1pPr>
          </a:lstStyle>
          <a:p>
            <a:pPr lvl="0"/>
            <a:r>
              <a:rPr lang="de-DE" noProof="0" smtClean="0"/>
              <a:t>Untertitel durch Klicken hinzufügen</a:t>
            </a:r>
            <a:endParaRPr lang="de-DE" noProof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de-DE" noProof="0" smtClean="0"/>
              <a:t>03.06.2014</a:t>
            </a:r>
            <a:endParaRPr lang="de-DE" noProof="0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noProof="0" smtClean="0"/>
              <a:t>Propellermann</a:t>
            </a:r>
            <a:endParaRPr lang="de-DE" noProof="0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B08FB26A-4A1D-4CBA-95DD-CE808CCC0A38}" type="slidenum">
              <a:rPr lang="de-DE" noProof="0" smtClean="0"/>
              <a:pPr>
                <a:defRPr/>
              </a:pPr>
              <a:t>‹Nr.›</a:t>
            </a:fld>
            <a:endParaRPr lang="de-DE" noProof="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elplatzhalter 1"/>
          <p:cNvSpPr>
            <a:spLocks noGrp="1"/>
          </p:cNvSpPr>
          <p:nvPr>
            <p:ph type="title"/>
          </p:nvPr>
        </p:nvSpPr>
        <p:spPr bwMode="auto">
          <a:xfrm>
            <a:off x="358775" y="1044889"/>
            <a:ext cx="742791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 smtClean="0"/>
              <a:t>Titelmasterformat durch Klicken bearbeiten</a:t>
            </a:r>
          </a:p>
        </p:txBody>
      </p:sp>
      <p:sp>
        <p:nvSpPr>
          <p:cNvPr id="1027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358775" y="1850400"/>
            <a:ext cx="8421688" cy="441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 smtClean="0"/>
              <a:t>Textmasterformate durch Klicken bearbeiten</a:t>
            </a:r>
          </a:p>
          <a:p>
            <a:pPr lvl="1"/>
            <a:r>
              <a:rPr lang="de-DE" noProof="0" dirty="0" smtClean="0"/>
              <a:t>Zweite Ebene</a:t>
            </a:r>
          </a:p>
          <a:p>
            <a:pPr lvl="2"/>
            <a:r>
              <a:rPr lang="de-DE" noProof="0" dirty="0" smtClean="0"/>
              <a:t>Dritte Ebene</a:t>
            </a:r>
          </a:p>
          <a:p>
            <a:pPr lvl="3"/>
            <a:r>
              <a:rPr lang="de-DE" noProof="0" dirty="0" smtClean="0"/>
              <a:t>Vierte Ebene</a:t>
            </a:r>
          </a:p>
          <a:p>
            <a:pPr lvl="4"/>
            <a:r>
              <a:rPr lang="de-DE" noProof="0" dirty="0" smtClean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358775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de-DE" smtClean="0"/>
              <a:t>03.06.2014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2613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r>
              <a:rPr lang="de-DE" dirty="0" smtClean="0"/>
              <a:t>Propellermann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646863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B08FB26A-4A1D-4CBA-95DD-CE808CCC0A38}" type="slidenum">
              <a:rPr lang="de-DE" noProof="0" smtClean="0"/>
              <a:pPr>
                <a:defRPr/>
              </a:pPr>
              <a:t>‹Nr.›</a:t>
            </a:fld>
            <a:endParaRPr lang="de-DE" noProof="0" dirty="0"/>
          </a:p>
        </p:txBody>
      </p:sp>
      <p:pic>
        <p:nvPicPr>
          <p:cNvPr id="1033" name="Picture 9" descr="TUMLogo_oZ_Vollfl_blau_RGB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097838" y="358775"/>
            <a:ext cx="682625" cy="360363"/>
          </a:xfrm>
          <a:prstGeom prst="rect">
            <a:avLst/>
          </a:prstGeom>
          <a:noFill/>
        </p:spPr>
      </p:pic>
      <p:pic>
        <p:nvPicPr>
          <p:cNvPr id="2" name="Grafik 1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767" y="5534599"/>
            <a:ext cx="1973608" cy="82175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1" r:id="rId3"/>
    <p:sldLayoutId id="2147483652" r:id="rId4"/>
  </p:sldLayoutIdLst>
  <p:hf hdr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0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gi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jpe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jpg"/><Relationship Id="rId4" Type="http://schemas.openxmlformats.org/officeDocument/2006/relationships/image" Target="../media/image3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358775" y="1110518"/>
            <a:ext cx="8421688" cy="1470025"/>
          </a:xfrm>
        </p:spPr>
        <p:txBody>
          <a:bodyPr/>
          <a:lstStyle/>
          <a:p>
            <a:r>
              <a:rPr lang="en-GB" sz="3200" dirty="0" smtClean="0"/>
              <a:t>Team Propellermann</a:t>
            </a:r>
            <a:br>
              <a:rPr lang="en-GB" sz="3200" dirty="0" smtClean="0"/>
            </a:br>
            <a:r>
              <a:rPr lang="en-GB" sz="3200" dirty="0"/>
              <a:t/>
            </a:r>
            <a:br>
              <a:rPr lang="en-GB" sz="3200" dirty="0"/>
            </a:br>
            <a:endParaRPr lang="en-GB" sz="3200" dirty="0"/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>
          <a:xfrm>
            <a:off x="456406" y="5073657"/>
            <a:ext cx="8421688" cy="1752600"/>
          </a:xfrm>
        </p:spPr>
        <p:txBody>
          <a:bodyPr/>
          <a:lstStyle/>
          <a:p>
            <a:r>
              <a:rPr lang="en-GB" dirty="0" smtClean="0"/>
              <a:t>Praktikum Informationsverarbeitung</a:t>
            </a:r>
            <a:endParaRPr lang="en-GB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08FB26A-4A1D-4CBA-95DD-CE808CCC0A38}" type="slidenum">
              <a:rPr lang="de-DE" noProof="0" smtClean="0"/>
              <a:pPr>
                <a:defRPr/>
              </a:pPr>
              <a:t>1</a:t>
            </a:fld>
            <a:endParaRPr lang="de-DE" noProof="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noProof="0" smtClean="0"/>
              <a:t>03.06.2014</a:t>
            </a:r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noProof="0" smtClean="0"/>
              <a:t>Propellermann</a:t>
            </a:r>
            <a:endParaRPr lang="de-DE" noProof="0" dirty="0"/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8505" y="2162212"/>
            <a:ext cx="1608105" cy="2368528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50"/>
          <a:stretch/>
        </p:blipFill>
        <p:spPr>
          <a:xfrm flipH="1">
            <a:off x="816586" y="2162212"/>
            <a:ext cx="1401229" cy="2368528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39"/>
          <a:stretch/>
        </p:blipFill>
        <p:spPr>
          <a:xfrm>
            <a:off x="6247299" y="2162212"/>
            <a:ext cx="1322474" cy="2368528"/>
          </a:xfrm>
          <a:prstGeom prst="rect">
            <a:avLst/>
          </a:prstGeom>
        </p:spPr>
      </p:pic>
      <p:sp>
        <p:nvSpPr>
          <p:cNvPr id="9" name="Textfeld 8"/>
          <p:cNvSpPr txBox="1"/>
          <p:nvPr/>
        </p:nvSpPr>
        <p:spPr>
          <a:xfrm>
            <a:off x="1204055" y="4667601"/>
            <a:ext cx="766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Daniel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3891565" y="4667601"/>
            <a:ext cx="7756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Tobias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6617793" y="4667601"/>
            <a:ext cx="7671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Robin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621" y="1173373"/>
            <a:ext cx="7725695" cy="4416057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Konzept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noProof="0" smtClean="0"/>
              <a:t>03.06.2014</a:t>
            </a:r>
            <a:endParaRPr lang="de-DE" noProof="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 smtClean="0"/>
              <a:t>Propellermann</a:t>
            </a:r>
            <a:endParaRPr lang="de-DE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8FB26A-4A1D-4CBA-95DD-CE808CCC0A38}" type="slidenum">
              <a:rPr lang="de-DE" noProof="0" smtClean="0"/>
              <a:pPr>
                <a:defRPr/>
              </a:pPr>
              <a:t>10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892826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Konzept Winkelberechnung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noProof="0" smtClean="0"/>
              <a:t>03.06.2014</a:t>
            </a:r>
            <a:endParaRPr lang="de-DE" noProof="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 smtClean="0"/>
              <a:t>Propellermann</a:t>
            </a:r>
            <a:endParaRPr lang="de-DE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8FB26A-4A1D-4CBA-95DD-CE808CCC0A38}" type="slidenum">
              <a:rPr lang="de-DE" noProof="0" smtClean="0"/>
              <a:pPr>
                <a:defRPr/>
              </a:pPr>
              <a:t>11</a:t>
            </a:fld>
            <a:endParaRPr lang="de-DE" noProof="0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373" y="1404889"/>
            <a:ext cx="5590080" cy="4192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949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noProof="0" smtClean="0"/>
              <a:t>03.06.2014</a:t>
            </a:r>
            <a:endParaRPr lang="de-DE" noProof="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 smtClean="0"/>
              <a:t>Propellermann</a:t>
            </a:r>
            <a:endParaRPr lang="de-DE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8FB26A-4A1D-4CBA-95DD-CE808CCC0A38}" type="slidenum">
              <a:rPr lang="de-DE" noProof="0" smtClean="0"/>
              <a:pPr>
                <a:defRPr/>
              </a:pPr>
              <a:t>12</a:t>
            </a:fld>
            <a:endParaRPr lang="de-DE" noProof="0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Welche Vorteile bringt uns ein solcher Ansatz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1029284" y="1670990"/>
            <a:ext cx="595780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Gewichtsreduktion durch Verwendung von Styropor bzw. durch Verzicht auf lange Karbonstange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Kostengünstig, leicht ersetzbar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Freiheitsgrade der Bewegung sind entkoppelt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/>
          </a:p>
          <a:p>
            <a:endParaRPr lang="de-DE" i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 err="1" smtClean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948" y="1670990"/>
            <a:ext cx="520671" cy="518757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948" y="2393934"/>
            <a:ext cx="520671" cy="518757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948" y="3052924"/>
            <a:ext cx="520671" cy="518757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6523" y="4256313"/>
            <a:ext cx="1747140" cy="1352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984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Warum wir uns für diese Konstruktion entschieden haben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noProof="0" smtClean="0"/>
              <a:t>03.06.2014</a:t>
            </a:r>
            <a:endParaRPr lang="de-DE" noProof="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 smtClean="0"/>
              <a:t>Propellermann</a:t>
            </a:r>
            <a:endParaRPr lang="de-DE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8FB26A-4A1D-4CBA-95DD-CE808CCC0A38}" type="slidenum">
              <a:rPr lang="de-DE" noProof="0" smtClean="0"/>
              <a:pPr>
                <a:defRPr/>
              </a:pPr>
              <a:t>13</a:t>
            </a:fld>
            <a:endParaRPr lang="de-DE" noProof="0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3069" y="4614731"/>
            <a:ext cx="450109" cy="448454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15659" y="2433615"/>
            <a:ext cx="815744" cy="540000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5438" y="2253368"/>
            <a:ext cx="968057" cy="864000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43" y="4605631"/>
            <a:ext cx="837375" cy="792000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7881" y="2473827"/>
            <a:ext cx="450109" cy="448454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2266" y="2473827"/>
            <a:ext cx="450109" cy="448454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1480" y="4320948"/>
            <a:ext cx="1086733" cy="1036019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7880" y="4614731"/>
            <a:ext cx="450109" cy="448454"/>
          </a:xfrm>
          <a:prstGeom prst="rect">
            <a:avLst/>
          </a:prstGeom>
        </p:spPr>
      </p:pic>
      <p:sp>
        <p:nvSpPr>
          <p:cNvPr id="22" name="Textfeld 21"/>
          <p:cNvSpPr txBox="1"/>
          <p:nvPr/>
        </p:nvSpPr>
        <p:spPr>
          <a:xfrm>
            <a:off x="2646915" y="2614504"/>
            <a:ext cx="21536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Leicht und günstig</a:t>
            </a:r>
          </a:p>
        </p:txBody>
      </p:sp>
      <p:sp>
        <p:nvSpPr>
          <p:cNvPr id="23" name="Textfeld 22"/>
          <p:cNvSpPr txBox="1"/>
          <p:nvPr/>
        </p:nvSpPr>
        <p:spPr>
          <a:xfrm>
            <a:off x="7126519" y="2556928"/>
            <a:ext cx="21536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Zuverlässiger als Barometer</a:t>
            </a:r>
          </a:p>
        </p:txBody>
      </p:sp>
      <p:sp>
        <p:nvSpPr>
          <p:cNvPr id="24" name="Textfeld 23"/>
          <p:cNvSpPr txBox="1"/>
          <p:nvPr/>
        </p:nvSpPr>
        <p:spPr>
          <a:xfrm>
            <a:off x="2646915" y="4755408"/>
            <a:ext cx="21536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Günstiger als </a:t>
            </a:r>
            <a:r>
              <a:rPr lang="de-DE" sz="1400" dirty="0" err="1" smtClean="0"/>
              <a:t>Xbee</a:t>
            </a:r>
            <a:endParaRPr lang="de-DE" sz="1400" dirty="0" smtClean="0"/>
          </a:p>
        </p:txBody>
      </p:sp>
      <p:sp>
        <p:nvSpPr>
          <p:cNvPr id="25" name="Textfeld 24"/>
          <p:cNvSpPr txBox="1"/>
          <p:nvPr/>
        </p:nvSpPr>
        <p:spPr>
          <a:xfrm>
            <a:off x="7121599" y="4755408"/>
            <a:ext cx="21536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Weniger Gewicht</a:t>
            </a:r>
          </a:p>
        </p:txBody>
      </p:sp>
    </p:spTree>
    <p:extLst>
      <p:ext uri="{BB962C8B-B14F-4D97-AF65-F5344CB8AC3E}">
        <p14:creationId xmlns:p14="http://schemas.microsoft.com/office/powerpoint/2010/main" val="833435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Informationsquellen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noProof="0" smtClean="0"/>
              <a:t>03.06.2014</a:t>
            </a:r>
            <a:endParaRPr lang="de-DE" noProof="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 smtClean="0"/>
              <a:t>Propellermann</a:t>
            </a:r>
            <a:endParaRPr lang="de-DE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8FB26A-4A1D-4CBA-95DD-CE808CCC0A38}" type="slidenum">
              <a:rPr lang="de-DE" noProof="0" smtClean="0"/>
              <a:pPr>
                <a:defRPr/>
              </a:pPr>
              <a:t>14</a:t>
            </a:fld>
            <a:endParaRPr lang="de-DE" noProof="0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775" y="2219229"/>
            <a:ext cx="2512098" cy="1942951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358775" y="4661176"/>
            <a:ext cx="19367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Recherche im </a:t>
            </a:r>
            <a:r>
              <a:rPr lang="de-DE" sz="1400" dirty="0" err="1" smtClean="0"/>
              <a:t>Deadalus</a:t>
            </a:r>
            <a:r>
              <a:rPr lang="de-DE" sz="1400" dirty="0" smtClean="0"/>
              <a:t> - Wiki</a:t>
            </a: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3213" y="2213608"/>
            <a:ext cx="2420587" cy="1948572"/>
          </a:xfrm>
          <a:prstGeom prst="rect">
            <a:avLst/>
          </a:prstGeom>
        </p:spPr>
      </p:pic>
      <p:sp>
        <p:nvSpPr>
          <p:cNvPr id="9" name="Textfeld 8"/>
          <p:cNvSpPr txBox="1"/>
          <p:nvPr/>
        </p:nvSpPr>
        <p:spPr>
          <a:xfrm>
            <a:off x="3393213" y="4672306"/>
            <a:ext cx="17513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 smtClean="0"/>
              <a:t>Arduino</a:t>
            </a:r>
            <a:r>
              <a:rPr lang="de-DE" sz="1400" dirty="0" smtClean="0"/>
              <a:t> Tutorials</a:t>
            </a:r>
          </a:p>
          <a:p>
            <a:endParaRPr lang="de-DE" sz="1400" dirty="0" smtClean="0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2226" y="2213608"/>
            <a:ext cx="2229040" cy="2458698"/>
          </a:xfrm>
          <a:prstGeom prst="rect">
            <a:avLst/>
          </a:prstGeom>
        </p:spPr>
      </p:pic>
      <p:sp>
        <p:nvSpPr>
          <p:cNvPr id="11" name="Textfeld 10"/>
          <p:cNvSpPr txBox="1"/>
          <p:nvPr/>
        </p:nvSpPr>
        <p:spPr>
          <a:xfrm>
            <a:off x="6481092" y="4672306"/>
            <a:ext cx="17513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Tutoren fragen</a:t>
            </a:r>
          </a:p>
        </p:txBody>
      </p:sp>
    </p:spTree>
    <p:extLst>
      <p:ext uri="{BB962C8B-B14F-4D97-AF65-F5344CB8AC3E}">
        <p14:creationId xmlns:p14="http://schemas.microsoft.com/office/powerpoint/2010/main" val="2180368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Kosten</a:t>
            </a:r>
            <a:br>
              <a:rPr lang="de-DE" dirty="0" smtClean="0"/>
            </a:b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noProof="0" smtClean="0"/>
              <a:t>03.06.2014</a:t>
            </a:r>
            <a:endParaRPr lang="de-DE" noProof="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 smtClean="0"/>
              <a:t>Propellermann</a:t>
            </a:r>
            <a:endParaRPr lang="de-DE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8FB26A-4A1D-4CBA-95DD-CE808CCC0A38}" type="slidenum">
              <a:rPr lang="de-DE" noProof="0" smtClean="0"/>
              <a:pPr>
                <a:defRPr/>
              </a:pPr>
              <a:t>15</a:t>
            </a:fld>
            <a:endParaRPr lang="de-DE" noProof="0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8213" y="1799110"/>
            <a:ext cx="2058717" cy="2447426"/>
          </a:xfrm>
          <a:prstGeom prst="rect">
            <a:avLst/>
          </a:prstGeom>
        </p:spPr>
      </p:pic>
      <p:graphicFrame>
        <p:nvGraphicFramePr>
          <p:cNvPr id="10" name="Diagramm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33623064"/>
              </p:ext>
            </p:extLst>
          </p:nvPr>
        </p:nvGraphicFramePr>
        <p:xfrm>
          <a:off x="358774" y="1799110"/>
          <a:ext cx="5420233" cy="34129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14791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Zusammenarbeit mit Flying Circus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noProof="0" smtClean="0"/>
              <a:t>03.06.2014</a:t>
            </a:r>
            <a:endParaRPr lang="de-DE" noProof="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 smtClean="0"/>
              <a:t>Propellermann</a:t>
            </a:r>
            <a:endParaRPr lang="de-DE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8FB26A-4A1D-4CBA-95DD-CE808CCC0A38}" type="slidenum">
              <a:rPr lang="de-DE" noProof="0" smtClean="0"/>
              <a:pPr>
                <a:defRPr/>
              </a:pPr>
              <a:t>16</a:t>
            </a:fld>
            <a:endParaRPr lang="de-DE" noProof="0" dirty="0"/>
          </a:p>
        </p:txBody>
      </p:sp>
      <p:sp>
        <p:nvSpPr>
          <p:cNvPr id="8" name="Textfeld 7"/>
          <p:cNvSpPr txBox="1"/>
          <p:nvPr/>
        </p:nvSpPr>
        <p:spPr>
          <a:xfrm>
            <a:off x="502920" y="2401258"/>
            <a:ext cx="353872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smtClean="0"/>
              <a:t>Gemeinsames Testen des IPS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smtClean="0"/>
              <a:t>Diverse kleinere Absprachen zum Beispiel bezüglich des Durchbrennen von Sicherungen</a:t>
            </a:r>
          </a:p>
          <a:p>
            <a:endParaRPr lang="de-DE" sz="1400" dirty="0" smtClean="0"/>
          </a:p>
          <a:p>
            <a:endParaRPr lang="de-DE" sz="1400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413" y="2401258"/>
            <a:ext cx="3832185" cy="2554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147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Bewertung der Ergebnisse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noProof="0" smtClean="0"/>
              <a:t>03.06.2014</a:t>
            </a:r>
            <a:endParaRPr lang="de-DE" noProof="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 smtClean="0"/>
              <a:t>Propellermann</a:t>
            </a:r>
            <a:endParaRPr lang="de-DE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8FB26A-4A1D-4CBA-95DD-CE808CCC0A38}" type="slidenum">
              <a:rPr lang="de-DE" noProof="0" smtClean="0"/>
              <a:pPr>
                <a:defRPr/>
              </a:pPr>
              <a:t>17</a:t>
            </a:fld>
            <a:endParaRPr lang="de-DE" noProof="0" dirty="0"/>
          </a:p>
        </p:txBody>
      </p:sp>
      <p:sp>
        <p:nvSpPr>
          <p:cNvPr id="6" name="Textfeld 5"/>
          <p:cNvSpPr txBox="1"/>
          <p:nvPr/>
        </p:nvSpPr>
        <p:spPr>
          <a:xfrm>
            <a:off x="88900" y="2476500"/>
            <a:ext cx="2403475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smtClean="0"/>
              <a:t>Kostenarmes Arbeiten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smtClean="0"/>
              <a:t>Gutes Arbeiten im Team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smtClean="0"/>
              <a:t>Komplett neuer Ansatz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smtClean="0"/>
              <a:t>Hardware fast beinahe vollständig </a:t>
            </a:r>
            <a:r>
              <a:rPr lang="de-DE" sz="1400" dirty="0" err="1" smtClean="0"/>
              <a:t>absteckbar</a:t>
            </a:r>
            <a:endParaRPr lang="de-DE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400" dirty="0" smtClean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5125" y="2476500"/>
            <a:ext cx="3333750" cy="1905000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6419851" y="2457450"/>
            <a:ext cx="272415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smtClean="0"/>
              <a:t>Verwendung dickerer Kabel</a:t>
            </a:r>
            <a:r>
              <a:rPr lang="de-DE" sz="1400" dirty="0"/>
              <a:t> </a:t>
            </a:r>
            <a:r>
              <a:rPr lang="de-DE" sz="1400" dirty="0" smtClean="0"/>
              <a:t>und bessere Kennzeichnung</a:t>
            </a:r>
          </a:p>
          <a:p>
            <a:endParaRPr lang="de-DE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smtClean="0"/>
              <a:t>Zeitigeres Testen eventuell beschädigter Hardware beim gegnerisches Team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smtClean="0"/>
              <a:t>Auch kleine Bauteile vor dem Anlöten an die Gondel testen (Transistor)</a:t>
            </a:r>
          </a:p>
          <a:p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128649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Abweichungen vom Kurs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noProof="0" smtClean="0"/>
              <a:t>03.06.2014</a:t>
            </a:r>
            <a:endParaRPr lang="de-DE" noProof="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 smtClean="0"/>
              <a:t>Propellermann</a:t>
            </a:r>
            <a:endParaRPr lang="de-DE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8FB26A-4A1D-4CBA-95DD-CE808CCC0A38}" type="slidenum">
              <a:rPr lang="de-DE" noProof="0" smtClean="0"/>
              <a:pPr>
                <a:defRPr/>
              </a:pPr>
              <a:t>18</a:t>
            </a:fld>
            <a:endParaRPr lang="de-DE" noProof="0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6104" y="1766397"/>
            <a:ext cx="3528618" cy="3528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900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Abweichungen vom Kurs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noProof="0" smtClean="0"/>
              <a:t>03.06.2014</a:t>
            </a:r>
            <a:endParaRPr lang="de-DE" noProof="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 smtClean="0"/>
              <a:t>Propellermann</a:t>
            </a:r>
            <a:endParaRPr lang="de-DE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8FB26A-4A1D-4CBA-95DD-CE808CCC0A38}" type="slidenum">
              <a:rPr lang="de-DE" noProof="0" smtClean="0"/>
              <a:pPr>
                <a:defRPr/>
              </a:pPr>
              <a:t>19</a:t>
            </a:fld>
            <a:endParaRPr lang="de-DE" noProof="0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48" t="33196" r="14953" b="35408"/>
          <a:stretch/>
        </p:blipFill>
        <p:spPr>
          <a:xfrm>
            <a:off x="2492375" y="2252586"/>
            <a:ext cx="1470139" cy="724618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5759" y="2089718"/>
            <a:ext cx="1176857" cy="1050355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436353" y="2461006"/>
            <a:ext cx="182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Höhenmessung</a:t>
            </a:r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22" t="35349" r="16201" b="35504"/>
          <a:stretch/>
        </p:blipFill>
        <p:spPr>
          <a:xfrm>
            <a:off x="6018213" y="3824902"/>
            <a:ext cx="2147324" cy="893135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83" t="6165" r="26358" b="28945"/>
          <a:stretch/>
        </p:blipFill>
        <p:spPr>
          <a:xfrm>
            <a:off x="2652678" y="3419654"/>
            <a:ext cx="1149532" cy="1328557"/>
          </a:xfrm>
          <a:prstGeom prst="rect">
            <a:avLst/>
          </a:prstGeom>
        </p:spPr>
      </p:pic>
      <p:sp>
        <p:nvSpPr>
          <p:cNvPr id="14" name="Textfeld 13"/>
          <p:cNvSpPr txBox="1"/>
          <p:nvPr/>
        </p:nvSpPr>
        <p:spPr>
          <a:xfrm>
            <a:off x="436353" y="3930043"/>
            <a:ext cx="16770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Abwurfvorrichtung </a:t>
            </a:r>
            <a:br>
              <a:rPr lang="de-DE" sz="1400" dirty="0" smtClean="0"/>
            </a:br>
            <a:r>
              <a:rPr lang="de-DE" sz="1400" dirty="0" smtClean="0"/>
              <a:t>Hilfspaket</a:t>
            </a:r>
          </a:p>
        </p:txBody>
      </p:sp>
      <p:sp>
        <p:nvSpPr>
          <p:cNvPr id="15" name="Pfeil nach rechts 14"/>
          <p:cNvSpPr/>
          <p:nvPr/>
        </p:nvSpPr>
        <p:spPr>
          <a:xfrm>
            <a:off x="4234381" y="2461006"/>
            <a:ext cx="1601488" cy="51619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Pfeil nach rechts 15"/>
          <p:cNvSpPr/>
          <p:nvPr/>
        </p:nvSpPr>
        <p:spPr>
          <a:xfrm>
            <a:off x="4234381" y="4150579"/>
            <a:ext cx="1601488" cy="51619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6013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400" dirty="0" smtClean="0"/>
              <a:t>Was wir bisher erreicht haben</a:t>
            </a:r>
            <a:endParaRPr lang="de-DE" sz="240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noProof="0" smtClean="0"/>
              <a:t>03.06.2014</a:t>
            </a:r>
            <a:endParaRPr lang="de-DE" noProof="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 smtClean="0"/>
              <a:t>Propellermann</a:t>
            </a:r>
            <a:endParaRPr lang="de-DE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8FB26A-4A1D-4CBA-95DD-CE808CCC0A38}" type="slidenum">
              <a:rPr lang="de-DE" noProof="0" smtClean="0"/>
              <a:pPr>
                <a:defRPr/>
              </a:pPr>
              <a:t>2</a:t>
            </a:fld>
            <a:endParaRPr lang="de-DE" noProof="0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8429" y="4732704"/>
            <a:ext cx="2164861" cy="1623646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749" y="1694849"/>
            <a:ext cx="7535327" cy="2667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791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358775" y="1110518"/>
            <a:ext cx="8421688" cy="1470025"/>
          </a:xfrm>
        </p:spPr>
        <p:txBody>
          <a:bodyPr/>
          <a:lstStyle/>
          <a:p>
            <a:r>
              <a:rPr lang="en-GB" sz="3200" dirty="0" err="1" smtClean="0"/>
              <a:t>Aufgabenverteilung</a:t>
            </a:r>
            <a:endParaRPr lang="en-GB" sz="3200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08FB26A-4A1D-4CBA-95DD-CE808CCC0A38}" type="slidenum">
              <a:rPr lang="de-DE" noProof="0" smtClean="0"/>
              <a:pPr>
                <a:defRPr/>
              </a:pPr>
              <a:t>20</a:t>
            </a:fld>
            <a:endParaRPr lang="de-DE" noProof="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noProof="0" smtClean="0"/>
              <a:t>03.06.2014</a:t>
            </a:r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noProof="0" dirty="0" smtClean="0"/>
              <a:t>Propellermann</a:t>
            </a:r>
            <a:endParaRPr lang="de-DE" noProof="0" dirty="0"/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5841" y="2889164"/>
            <a:ext cx="1114622" cy="1641692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50"/>
          <a:stretch/>
        </p:blipFill>
        <p:spPr>
          <a:xfrm flipH="1">
            <a:off x="648335" y="1917407"/>
            <a:ext cx="778129" cy="1315289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39"/>
          <a:stretch/>
        </p:blipFill>
        <p:spPr>
          <a:xfrm>
            <a:off x="648335" y="4059331"/>
            <a:ext cx="778129" cy="1393615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1443827" y="1845530"/>
            <a:ext cx="3357571" cy="1864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400" dirty="0" smtClean="0"/>
              <a:t>IPS</a:t>
            </a:r>
          </a:p>
          <a:p>
            <a:r>
              <a:rPr lang="de-DE" sz="1400" dirty="0" smtClean="0"/>
              <a:t>	40 kHz Signal</a:t>
            </a:r>
          </a:p>
          <a:p>
            <a:r>
              <a:rPr lang="de-DE" sz="1400" dirty="0" smtClean="0"/>
              <a:t>	Senden von Daten an 	</a:t>
            </a:r>
            <a:r>
              <a:rPr lang="de-DE" sz="1400" dirty="0" err="1" smtClean="0"/>
              <a:t>Arduino</a:t>
            </a:r>
            <a:endParaRPr lang="de-DE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400" dirty="0" smtClean="0"/>
              <a:t>Löt-Supervisor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400" dirty="0" smtClean="0"/>
              <a:t>Schaltplan erstellt</a:t>
            </a:r>
          </a:p>
          <a:p>
            <a:endParaRPr lang="de-DE" sz="1400" dirty="0" err="1" smtClean="0"/>
          </a:p>
        </p:txBody>
      </p:sp>
      <p:sp>
        <p:nvSpPr>
          <p:cNvPr id="12" name="Textfeld 11"/>
          <p:cNvSpPr txBox="1"/>
          <p:nvPr/>
        </p:nvSpPr>
        <p:spPr>
          <a:xfrm>
            <a:off x="1920239" y="3861256"/>
            <a:ext cx="215798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smtClean="0"/>
              <a:t>Zusammenlöten der Gondel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smtClean="0"/>
              <a:t>Höhensensor testen und regeln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smtClean="0"/>
              <a:t>Manuelle Steuerung (Joystick)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smtClean="0"/>
              <a:t>IMU Board testen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 smtClean="0"/>
              <a:t>nRF</a:t>
            </a:r>
            <a:r>
              <a:rPr lang="de-DE" sz="1400" dirty="0" smtClean="0"/>
              <a:t> – Verbindung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smtClean="0"/>
              <a:t>Motoren und Motortreiber testen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400" dirty="0" smtClean="0"/>
          </a:p>
        </p:txBody>
      </p:sp>
      <p:sp>
        <p:nvSpPr>
          <p:cNvPr id="13" name="Textfeld 12"/>
          <p:cNvSpPr txBox="1"/>
          <p:nvPr/>
        </p:nvSpPr>
        <p:spPr>
          <a:xfrm>
            <a:off x="4658087" y="2971086"/>
            <a:ext cx="276747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smtClean="0"/>
              <a:t>Entwurf verschiedener Gondelkonzepte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smtClean="0"/>
              <a:t>Zusammenbau der Gondel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smtClean="0"/>
              <a:t>12 V </a:t>
            </a:r>
            <a:r>
              <a:rPr lang="de-DE" sz="1400" dirty="0" err="1" smtClean="0"/>
              <a:t>Step</a:t>
            </a:r>
            <a:r>
              <a:rPr lang="de-DE" sz="1400" dirty="0" smtClean="0"/>
              <a:t> </a:t>
            </a:r>
            <a:r>
              <a:rPr lang="de-DE" sz="1400" dirty="0" err="1" smtClean="0"/>
              <a:t>up</a:t>
            </a:r>
            <a:r>
              <a:rPr lang="de-DE" sz="1400" dirty="0" smtClean="0"/>
              <a:t> einstellen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smtClean="0"/>
              <a:t>Zwischenpräsentation</a:t>
            </a:r>
          </a:p>
        </p:txBody>
      </p:sp>
    </p:spTree>
    <p:extLst>
      <p:ext uri="{BB962C8B-B14F-4D97-AF65-F5344CB8AC3E}">
        <p14:creationId xmlns:p14="http://schemas.microsoft.com/office/powerpoint/2010/main" val="3648860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Das könnte uns Probleme machen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noProof="0" smtClean="0"/>
              <a:t>03.06.2014</a:t>
            </a:r>
            <a:endParaRPr lang="de-DE" noProof="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 smtClean="0"/>
              <a:t>Propellermann</a:t>
            </a:r>
            <a:endParaRPr lang="de-DE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8FB26A-4A1D-4CBA-95DD-CE808CCC0A38}" type="slidenum">
              <a:rPr lang="de-DE" noProof="0" smtClean="0"/>
              <a:pPr>
                <a:defRPr/>
              </a:pPr>
              <a:t>21</a:t>
            </a:fld>
            <a:endParaRPr lang="de-DE" noProof="0" dirty="0"/>
          </a:p>
        </p:txBody>
      </p:sp>
      <p:sp>
        <p:nvSpPr>
          <p:cNvPr id="9" name="Textfeld 8"/>
          <p:cNvSpPr txBox="1"/>
          <p:nvPr/>
        </p:nvSpPr>
        <p:spPr>
          <a:xfrm>
            <a:off x="5814850" y="2527809"/>
            <a:ext cx="27622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smtClean="0"/>
              <a:t>Karbonstange verlängern, notfalls Kugellager installieren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358775" y="3095789"/>
            <a:ext cx="27638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de-DE" sz="1400" dirty="0" smtClean="0"/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2312" y="2404595"/>
            <a:ext cx="2520950" cy="2535867"/>
          </a:xfrm>
          <a:prstGeom prst="rect">
            <a:avLst/>
          </a:prstGeom>
        </p:spPr>
      </p:pic>
      <p:sp>
        <p:nvSpPr>
          <p:cNvPr id="13" name="Textfeld 12"/>
          <p:cNvSpPr txBox="1"/>
          <p:nvPr/>
        </p:nvSpPr>
        <p:spPr>
          <a:xfrm>
            <a:off x="358774" y="3614687"/>
            <a:ext cx="293353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smtClean="0"/>
              <a:t>Bauteile sind defekt oder reichen für Anforderungen nicht aus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5813262" y="3614687"/>
            <a:ext cx="27638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smtClean="0"/>
              <a:t>Austauschen ohne Gondel zu beschädigen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358774" y="2527809"/>
            <a:ext cx="27638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smtClean="0"/>
              <a:t>Driftbewegung des Heckmotors nicht regelbar</a:t>
            </a:r>
          </a:p>
        </p:txBody>
      </p:sp>
    </p:spTree>
    <p:extLst>
      <p:ext uri="{BB962C8B-B14F-4D97-AF65-F5344CB8AC3E}">
        <p14:creationId xmlns:p14="http://schemas.microsoft.com/office/powerpoint/2010/main" val="2841922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Ausblick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noProof="0" smtClean="0"/>
              <a:t>03.06.2014</a:t>
            </a:r>
            <a:endParaRPr lang="de-DE" noProof="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 smtClean="0"/>
              <a:t>Propellermann</a:t>
            </a:r>
            <a:endParaRPr lang="de-DE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8FB26A-4A1D-4CBA-95DD-CE808CCC0A38}" type="slidenum">
              <a:rPr lang="de-DE" noProof="0" smtClean="0"/>
              <a:pPr>
                <a:defRPr/>
              </a:pPr>
              <a:t>22</a:t>
            </a:fld>
            <a:endParaRPr lang="de-DE" noProof="0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1817" y="1404889"/>
            <a:ext cx="3695046" cy="3756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605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Was noch vor uns liegt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noProof="0" smtClean="0"/>
              <a:t>03.06.2014</a:t>
            </a:r>
            <a:endParaRPr lang="de-DE" noProof="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 smtClean="0"/>
              <a:t>Propellermann</a:t>
            </a:r>
            <a:endParaRPr lang="de-DE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8FB26A-4A1D-4CBA-95DD-CE808CCC0A38}" type="slidenum">
              <a:rPr lang="de-DE" noProof="0" smtClean="0"/>
              <a:pPr>
                <a:defRPr/>
              </a:pPr>
              <a:t>23</a:t>
            </a:fld>
            <a:endParaRPr lang="de-DE" noProof="0" dirty="0"/>
          </a:p>
        </p:txBody>
      </p:sp>
      <p:sp>
        <p:nvSpPr>
          <p:cNvPr id="6" name="Textfeld 5"/>
          <p:cNvSpPr txBox="1"/>
          <p:nvPr/>
        </p:nvSpPr>
        <p:spPr>
          <a:xfrm>
            <a:off x="347200" y="1749972"/>
            <a:ext cx="472618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de-DE" sz="1400" dirty="0" smtClean="0"/>
              <a:t>Entwurf von Regelalgorithmen und Pfadfindung</a:t>
            </a:r>
          </a:p>
          <a:p>
            <a:endParaRPr lang="de-DE" sz="14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de-DE" sz="1400" dirty="0" smtClean="0"/>
              <a:t>Simulation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400" dirty="0" smtClean="0"/>
              <a:t>Errechnen der Positionsfehler für Regelung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400" dirty="0" smtClean="0"/>
              <a:t>Eventuell Anpassungen vornehmen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4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de-DE" sz="1400" dirty="0" smtClean="0"/>
              <a:t>IPS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400" dirty="0" smtClean="0"/>
              <a:t>Anpassung und Fehlerbeseitigung</a:t>
            </a:r>
          </a:p>
          <a:p>
            <a:endParaRPr lang="de-DE" sz="14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de-DE" sz="1400" dirty="0" smtClean="0"/>
              <a:t>Abwurfmechanismus </a:t>
            </a:r>
          </a:p>
          <a:p>
            <a:endParaRPr lang="de-DE" sz="14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de-DE" sz="1400" dirty="0" smtClean="0"/>
              <a:t>Dokumentation nachholen</a:t>
            </a: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4956" y="1044889"/>
            <a:ext cx="2289178" cy="4427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400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Was wir bisher erreicht haben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noProof="0" smtClean="0"/>
              <a:t>03.06.2014</a:t>
            </a:r>
            <a:endParaRPr lang="de-DE" noProof="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 smtClean="0"/>
              <a:t>Propellermann</a:t>
            </a:r>
            <a:endParaRPr lang="de-DE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8FB26A-4A1D-4CBA-95DD-CE808CCC0A38}" type="slidenum">
              <a:rPr lang="de-DE" noProof="0" smtClean="0"/>
              <a:pPr>
                <a:defRPr/>
              </a:pPr>
              <a:t>3</a:t>
            </a:fld>
            <a:endParaRPr lang="de-DE" noProof="0" dirty="0"/>
          </a:p>
        </p:txBody>
      </p:sp>
      <p:sp>
        <p:nvSpPr>
          <p:cNvPr id="7" name="Textfeld 6"/>
          <p:cNvSpPr txBox="1"/>
          <p:nvPr/>
        </p:nvSpPr>
        <p:spPr>
          <a:xfrm>
            <a:off x="358775" y="1808949"/>
            <a:ext cx="565943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Projektplan erstellt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Gondel zusammengebaut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Funkverbindung (</a:t>
            </a:r>
            <a:r>
              <a:rPr lang="de-DE" dirty="0" err="1" smtClean="0"/>
              <a:t>nRF</a:t>
            </a:r>
            <a:r>
              <a:rPr lang="de-DE" dirty="0" smtClean="0"/>
              <a:t> - Modul)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Motoren über Funk ansprechbar (Test Joystick)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LEDs &amp; Ultraschall senden 40 kHz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Höhensensor einsatzbereit / Regelung funktioniert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Gondel manuell steuerbar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8213" y="3043183"/>
            <a:ext cx="2159000" cy="215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197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Manuelle Steuerung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noProof="0" smtClean="0"/>
              <a:t>03.06.2014</a:t>
            </a:r>
            <a:endParaRPr lang="de-DE" noProof="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 smtClean="0"/>
              <a:t>Propellermann</a:t>
            </a:r>
            <a:endParaRPr lang="de-DE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8FB26A-4A1D-4CBA-95DD-CE808CCC0A38}" type="slidenum">
              <a:rPr lang="de-DE" noProof="0" smtClean="0"/>
              <a:pPr>
                <a:defRPr/>
              </a:pPr>
              <a:t>4</a:t>
            </a:fld>
            <a:endParaRPr lang="de-DE" noProof="0" dirty="0"/>
          </a:p>
        </p:txBody>
      </p:sp>
      <p:sp>
        <p:nvSpPr>
          <p:cNvPr id="7" name="Textfeld 6"/>
          <p:cNvSpPr txBox="1"/>
          <p:nvPr/>
        </p:nvSpPr>
        <p:spPr>
          <a:xfrm>
            <a:off x="358776" y="1597577"/>
            <a:ext cx="22809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b="1" u="sng" dirty="0" smtClean="0"/>
          </a:p>
          <a:p>
            <a:endParaRPr lang="de-DE" b="1" u="sng" dirty="0"/>
          </a:p>
          <a:p>
            <a:endParaRPr lang="de-DE" b="1" u="sng" dirty="0" err="1" smtClean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7350" y="2238878"/>
            <a:ext cx="3762078" cy="2809948"/>
          </a:xfrm>
          <a:prstGeom prst="rect">
            <a:avLst/>
          </a:prstGeom>
        </p:spPr>
      </p:pic>
      <p:sp>
        <p:nvSpPr>
          <p:cNvPr id="9" name="Textfeld 8"/>
          <p:cNvSpPr txBox="1"/>
          <p:nvPr/>
        </p:nvSpPr>
        <p:spPr>
          <a:xfrm>
            <a:off x="358775" y="2313894"/>
            <a:ext cx="18709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Komfortables manuelles Steuern der Gondel</a:t>
            </a: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58" t="10748" r="20316" b="6616"/>
          <a:stretch/>
        </p:blipFill>
        <p:spPr>
          <a:xfrm>
            <a:off x="1935836" y="2238878"/>
            <a:ext cx="1407695" cy="1327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19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Gewicht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noProof="0" smtClean="0"/>
              <a:t>03.06.2014</a:t>
            </a:r>
            <a:endParaRPr lang="de-DE" noProof="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 smtClean="0"/>
              <a:t>Propellermann</a:t>
            </a:r>
            <a:endParaRPr lang="de-DE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8FB26A-4A1D-4CBA-95DD-CE808CCC0A38}" type="slidenum">
              <a:rPr lang="de-DE" noProof="0" smtClean="0"/>
              <a:pPr>
                <a:defRPr/>
              </a:pPr>
              <a:t>5</a:t>
            </a:fld>
            <a:endParaRPr lang="de-DE" noProof="0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7611" y="1795798"/>
            <a:ext cx="3910239" cy="2895241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6296401" y="1795798"/>
            <a:ext cx="2666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78,8 Gramm</a:t>
            </a: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6401" y="2559267"/>
            <a:ext cx="350462" cy="349173"/>
          </a:xfrm>
          <a:prstGeom prst="rect">
            <a:avLst/>
          </a:prstGeom>
        </p:spPr>
      </p:pic>
      <p:sp>
        <p:nvSpPr>
          <p:cNvPr id="9" name="Textfeld 8"/>
          <p:cNvSpPr txBox="1"/>
          <p:nvPr/>
        </p:nvSpPr>
        <p:spPr>
          <a:xfrm>
            <a:off x="6915414" y="2556039"/>
            <a:ext cx="1629496" cy="3110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Sehr leicht</a:t>
            </a:r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6401" y="3151325"/>
            <a:ext cx="350462" cy="349173"/>
          </a:xfrm>
          <a:prstGeom prst="rect">
            <a:avLst/>
          </a:prstGeom>
        </p:spPr>
      </p:pic>
      <p:sp>
        <p:nvSpPr>
          <p:cNvPr id="12" name="Textfeld 11"/>
          <p:cNvSpPr txBox="1"/>
          <p:nvPr/>
        </p:nvSpPr>
        <p:spPr>
          <a:xfrm>
            <a:off x="6915414" y="3151325"/>
            <a:ext cx="17490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Spielraum für Upgrades</a:t>
            </a:r>
          </a:p>
        </p:txBody>
      </p:sp>
    </p:spTree>
    <p:extLst>
      <p:ext uri="{BB962C8B-B14F-4D97-AF65-F5344CB8AC3E}">
        <p14:creationId xmlns:p14="http://schemas.microsoft.com/office/powerpoint/2010/main" val="373988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Konzept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noProof="0" smtClean="0"/>
              <a:t>03.06.2014</a:t>
            </a:r>
            <a:endParaRPr lang="de-DE" noProof="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 smtClean="0"/>
              <a:t>Propellermann</a:t>
            </a:r>
            <a:endParaRPr lang="de-DE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8FB26A-4A1D-4CBA-95DD-CE808CCC0A38}" type="slidenum">
              <a:rPr lang="de-DE" noProof="0" smtClean="0"/>
              <a:pPr>
                <a:defRPr/>
              </a:pPr>
              <a:t>6</a:t>
            </a:fld>
            <a:endParaRPr lang="de-DE" noProof="0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09" t="10655" r="8868" b="21140"/>
          <a:stretch/>
        </p:blipFill>
        <p:spPr>
          <a:xfrm>
            <a:off x="2097288" y="1949569"/>
            <a:ext cx="4946249" cy="3164662"/>
          </a:xfrm>
          <a:prstGeom prst="rect">
            <a:avLst/>
          </a:prstGeom>
        </p:spPr>
      </p:pic>
      <p:cxnSp>
        <p:nvCxnSpPr>
          <p:cNvPr id="12" name="Gerade Verbindung mit Pfeil 11"/>
          <p:cNvCxnSpPr/>
          <p:nvPr/>
        </p:nvCxnSpPr>
        <p:spPr>
          <a:xfrm flipH="1">
            <a:off x="4830792" y="1404889"/>
            <a:ext cx="327804" cy="7862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/>
          <p:cNvSpPr txBox="1"/>
          <p:nvPr/>
        </p:nvSpPr>
        <p:spPr>
          <a:xfrm>
            <a:off x="5158596" y="1044889"/>
            <a:ext cx="20530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Höhenmotor</a:t>
            </a:r>
          </a:p>
        </p:txBody>
      </p:sp>
      <p:cxnSp>
        <p:nvCxnSpPr>
          <p:cNvPr id="17" name="Gerade Verbindung mit Pfeil 16"/>
          <p:cNvCxnSpPr/>
          <p:nvPr/>
        </p:nvCxnSpPr>
        <p:spPr>
          <a:xfrm>
            <a:off x="1451610" y="2960370"/>
            <a:ext cx="948690" cy="5143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/>
          <p:cNvSpPr txBox="1"/>
          <p:nvPr/>
        </p:nvSpPr>
        <p:spPr>
          <a:xfrm>
            <a:off x="425709" y="2691815"/>
            <a:ext cx="13487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Heckmotor</a:t>
            </a:r>
          </a:p>
        </p:txBody>
      </p:sp>
      <p:cxnSp>
        <p:nvCxnSpPr>
          <p:cNvPr id="10" name="Gerade Verbindung mit Pfeil 9"/>
          <p:cNvCxnSpPr/>
          <p:nvPr/>
        </p:nvCxnSpPr>
        <p:spPr>
          <a:xfrm flipH="1">
            <a:off x="6812280" y="2999592"/>
            <a:ext cx="594360" cy="4751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/>
          <p:cNvSpPr txBox="1"/>
          <p:nvPr/>
        </p:nvSpPr>
        <p:spPr>
          <a:xfrm>
            <a:off x="7406640" y="2811780"/>
            <a:ext cx="117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Frontmotor</a:t>
            </a:r>
          </a:p>
        </p:txBody>
      </p:sp>
    </p:spTree>
    <p:extLst>
      <p:ext uri="{BB962C8B-B14F-4D97-AF65-F5344CB8AC3E}">
        <p14:creationId xmlns:p14="http://schemas.microsoft.com/office/powerpoint/2010/main" val="153801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8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Konzept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noProof="0" smtClean="0"/>
              <a:t>03.06.2014</a:t>
            </a:r>
            <a:endParaRPr lang="de-DE" noProof="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 smtClean="0"/>
              <a:t>Propellermann</a:t>
            </a:r>
            <a:endParaRPr lang="de-DE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8FB26A-4A1D-4CBA-95DD-CE808CCC0A38}" type="slidenum">
              <a:rPr lang="de-DE" noProof="0" smtClean="0"/>
              <a:pPr>
                <a:defRPr/>
              </a:pPr>
              <a:t>7</a:t>
            </a:fld>
            <a:endParaRPr lang="de-DE" noProof="0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09" t="10655" r="8868" b="21140"/>
          <a:stretch/>
        </p:blipFill>
        <p:spPr>
          <a:xfrm>
            <a:off x="2097288" y="1949569"/>
            <a:ext cx="4946249" cy="3164662"/>
          </a:xfrm>
          <a:prstGeom prst="rect">
            <a:avLst/>
          </a:prstGeom>
        </p:spPr>
      </p:pic>
      <p:cxnSp>
        <p:nvCxnSpPr>
          <p:cNvPr id="12" name="Gerade Verbindung mit Pfeil 11"/>
          <p:cNvCxnSpPr/>
          <p:nvPr/>
        </p:nvCxnSpPr>
        <p:spPr>
          <a:xfrm flipH="1">
            <a:off x="5516592" y="1504236"/>
            <a:ext cx="327804" cy="78622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/>
          <p:cNvSpPr txBox="1"/>
          <p:nvPr/>
        </p:nvSpPr>
        <p:spPr>
          <a:xfrm>
            <a:off x="5844396" y="1300674"/>
            <a:ext cx="20530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Ultraschallsensor</a:t>
            </a:r>
          </a:p>
        </p:txBody>
      </p:sp>
      <p:cxnSp>
        <p:nvCxnSpPr>
          <p:cNvPr id="17" name="Gerade Verbindung mit Pfeil 16"/>
          <p:cNvCxnSpPr/>
          <p:nvPr/>
        </p:nvCxnSpPr>
        <p:spPr>
          <a:xfrm>
            <a:off x="1565910" y="2845703"/>
            <a:ext cx="2205990" cy="153889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/>
          <p:cNvSpPr txBox="1"/>
          <p:nvPr/>
        </p:nvSpPr>
        <p:spPr>
          <a:xfrm>
            <a:off x="425709" y="2691815"/>
            <a:ext cx="13487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Höhensensor</a:t>
            </a:r>
          </a:p>
        </p:txBody>
      </p:sp>
      <p:cxnSp>
        <p:nvCxnSpPr>
          <p:cNvPr id="25" name="Gerade Verbindung mit Pfeil 24"/>
          <p:cNvCxnSpPr/>
          <p:nvPr/>
        </p:nvCxnSpPr>
        <p:spPr>
          <a:xfrm flipH="1" flipV="1">
            <a:off x="4340506" y="4294208"/>
            <a:ext cx="2306357" cy="1250065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/>
          <p:nvPr/>
        </p:nvCxnSpPr>
        <p:spPr>
          <a:xfrm flipV="1">
            <a:off x="6646863" y="3645173"/>
            <a:ext cx="1" cy="1914391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feld 27"/>
          <p:cNvSpPr txBox="1"/>
          <p:nvPr/>
        </p:nvSpPr>
        <p:spPr>
          <a:xfrm>
            <a:off x="6646863" y="5427513"/>
            <a:ext cx="13000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LEDs</a:t>
            </a:r>
          </a:p>
        </p:txBody>
      </p:sp>
      <p:cxnSp>
        <p:nvCxnSpPr>
          <p:cNvPr id="29" name="Gerade Verbindung mit Pfeil 28"/>
          <p:cNvCxnSpPr>
            <a:stCxn id="28" idx="1"/>
          </p:cNvCxnSpPr>
          <p:nvPr/>
        </p:nvCxnSpPr>
        <p:spPr>
          <a:xfrm flipH="1" flipV="1">
            <a:off x="5268559" y="4331338"/>
            <a:ext cx="1378304" cy="1250064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494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8" grpId="0"/>
      <p:bldP spid="2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Konzept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noProof="0" smtClean="0"/>
              <a:t>03.06.2014</a:t>
            </a:r>
            <a:endParaRPr lang="de-DE" noProof="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 smtClean="0"/>
              <a:t>Propellermann</a:t>
            </a:r>
            <a:endParaRPr lang="de-DE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8FB26A-4A1D-4CBA-95DD-CE808CCC0A38}" type="slidenum">
              <a:rPr lang="de-DE" noProof="0" smtClean="0"/>
              <a:pPr>
                <a:defRPr/>
              </a:pPr>
              <a:t>8</a:t>
            </a:fld>
            <a:endParaRPr lang="de-DE" noProof="0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09" t="10655" r="8868" b="21140"/>
          <a:stretch/>
        </p:blipFill>
        <p:spPr>
          <a:xfrm>
            <a:off x="2097288" y="1949569"/>
            <a:ext cx="4946249" cy="3164662"/>
          </a:xfrm>
          <a:prstGeom prst="rect">
            <a:avLst/>
          </a:prstGeom>
        </p:spPr>
      </p:pic>
      <p:cxnSp>
        <p:nvCxnSpPr>
          <p:cNvPr id="12" name="Gerade Verbindung mit Pfeil 11"/>
          <p:cNvCxnSpPr/>
          <p:nvPr/>
        </p:nvCxnSpPr>
        <p:spPr>
          <a:xfrm flipH="1">
            <a:off x="4303278" y="1632838"/>
            <a:ext cx="475756" cy="913254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/>
          <p:cNvSpPr txBox="1"/>
          <p:nvPr/>
        </p:nvSpPr>
        <p:spPr>
          <a:xfrm>
            <a:off x="4593776" y="1338564"/>
            <a:ext cx="20530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Mini </a:t>
            </a:r>
            <a:r>
              <a:rPr lang="de-DE" sz="1400" dirty="0" err="1" smtClean="0"/>
              <a:t>Arduino</a:t>
            </a:r>
            <a:endParaRPr lang="de-DE" sz="1400" dirty="0" smtClean="0"/>
          </a:p>
        </p:txBody>
      </p:sp>
      <p:sp>
        <p:nvSpPr>
          <p:cNvPr id="18" name="Textfeld 17"/>
          <p:cNvSpPr txBox="1"/>
          <p:nvPr/>
        </p:nvSpPr>
        <p:spPr>
          <a:xfrm>
            <a:off x="425709" y="2691815"/>
            <a:ext cx="13487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Motortreiber</a:t>
            </a:r>
          </a:p>
        </p:txBody>
      </p:sp>
      <p:cxnSp>
        <p:nvCxnSpPr>
          <p:cNvPr id="25" name="Gerade Verbindung mit Pfeil 24"/>
          <p:cNvCxnSpPr/>
          <p:nvPr/>
        </p:nvCxnSpPr>
        <p:spPr>
          <a:xfrm>
            <a:off x="1774449" y="2892831"/>
            <a:ext cx="2528829" cy="778779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/>
          <p:nvPr/>
        </p:nvCxnSpPr>
        <p:spPr>
          <a:xfrm flipH="1">
            <a:off x="6452558" y="3932259"/>
            <a:ext cx="1334130" cy="227530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/>
          <p:nvPr/>
        </p:nvCxnSpPr>
        <p:spPr>
          <a:xfrm flipH="1" flipV="1">
            <a:off x="6379533" y="2982611"/>
            <a:ext cx="1407155" cy="414341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/>
          <p:cNvSpPr txBox="1"/>
          <p:nvPr/>
        </p:nvSpPr>
        <p:spPr>
          <a:xfrm>
            <a:off x="7786688" y="3510717"/>
            <a:ext cx="11675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Motortreiber</a:t>
            </a:r>
          </a:p>
        </p:txBody>
      </p:sp>
      <p:cxnSp>
        <p:nvCxnSpPr>
          <p:cNvPr id="24" name="Gerade Verbindung mit Pfeil 23"/>
          <p:cNvCxnSpPr/>
          <p:nvPr/>
        </p:nvCxnSpPr>
        <p:spPr>
          <a:xfrm flipH="1" flipV="1">
            <a:off x="4779034" y="4727275"/>
            <a:ext cx="1239180" cy="1260038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/>
          <p:cNvSpPr txBox="1"/>
          <p:nvPr/>
        </p:nvSpPr>
        <p:spPr>
          <a:xfrm>
            <a:off x="6018212" y="5866881"/>
            <a:ext cx="1768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 smtClean="0"/>
              <a:t>Step</a:t>
            </a:r>
            <a:r>
              <a:rPr lang="de-DE" sz="1400" dirty="0" smtClean="0"/>
              <a:t> </a:t>
            </a:r>
            <a:r>
              <a:rPr lang="de-DE" sz="1400" dirty="0" err="1" smtClean="0"/>
              <a:t>up</a:t>
            </a:r>
            <a:r>
              <a:rPr lang="de-DE" sz="1400" dirty="0" smtClean="0"/>
              <a:t> Wandler</a:t>
            </a:r>
          </a:p>
        </p:txBody>
      </p:sp>
    </p:spTree>
    <p:extLst>
      <p:ext uri="{BB962C8B-B14F-4D97-AF65-F5344CB8AC3E}">
        <p14:creationId xmlns:p14="http://schemas.microsoft.com/office/powerpoint/2010/main" val="2539391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8" grpId="0"/>
      <p:bldP spid="16" grpId="0"/>
      <p:bldP spid="2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Konzept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noProof="0" smtClean="0"/>
              <a:t>03.06.2014</a:t>
            </a:r>
            <a:endParaRPr lang="de-DE" noProof="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 smtClean="0"/>
              <a:t>Propellermann</a:t>
            </a:r>
            <a:endParaRPr lang="de-DE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8FB26A-4A1D-4CBA-95DD-CE808CCC0A38}" type="slidenum">
              <a:rPr lang="de-DE" noProof="0" smtClean="0"/>
              <a:pPr>
                <a:defRPr/>
              </a:pPr>
              <a:t>9</a:t>
            </a:fld>
            <a:endParaRPr lang="de-DE" noProof="0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31" r="2703" b="22771"/>
          <a:stretch/>
        </p:blipFill>
        <p:spPr>
          <a:xfrm>
            <a:off x="1750015" y="1717915"/>
            <a:ext cx="5640795" cy="3039762"/>
          </a:xfrm>
          <a:prstGeom prst="rect">
            <a:avLst/>
          </a:prstGeom>
        </p:spPr>
      </p:pic>
      <p:cxnSp>
        <p:nvCxnSpPr>
          <p:cNvPr id="9" name="Gerade Verbindung mit Pfeil 8"/>
          <p:cNvCxnSpPr>
            <a:stCxn id="2" idx="3"/>
          </p:cNvCxnSpPr>
          <p:nvPr/>
        </p:nvCxnSpPr>
        <p:spPr>
          <a:xfrm flipH="1">
            <a:off x="6346075" y="1224889"/>
            <a:ext cx="1440613" cy="1744208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/>
          <p:nvPr/>
        </p:nvCxnSpPr>
        <p:spPr>
          <a:xfrm flipH="1">
            <a:off x="5628607" y="1311442"/>
            <a:ext cx="108284" cy="1628164"/>
          </a:xfrm>
          <a:prstGeom prst="straightConnector1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/>
          <p:cNvSpPr txBox="1"/>
          <p:nvPr/>
        </p:nvSpPr>
        <p:spPr>
          <a:xfrm>
            <a:off x="4908884" y="938463"/>
            <a:ext cx="14371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Klettverschluss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7668957" y="917112"/>
            <a:ext cx="1311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Akku</a:t>
            </a:r>
          </a:p>
        </p:txBody>
      </p:sp>
      <p:cxnSp>
        <p:nvCxnSpPr>
          <p:cNvPr id="17" name="Gerade Verbindung mit Pfeil 16"/>
          <p:cNvCxnSpPr/>
          <p:nvPr/>
        </p:nvCxnSpPr>
        <p:spPr>
          <a:xfrm flipH="1" flipV="1">
            <a:off x="4852058" y="4589377"/>
            <a:ext cx="516743" cy="82993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/>
          <p:cNvSpPr txBox="1"/>
          <p:nvPr/>
        </p:nvSpPr>
        <p:spPr>
          <a:xfrm>
            <a:off x="4506535" y="5386937"/>
            <a:ext cx="19513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 smtClean="0"/>
              <a:t>Step</a:t>
            </a:r>
            <a:r>
              <a:rPr lang="de-DE" sz="1400" dirty="0" smtClean="0"/>
              <a:t> down Wandler</a:t>
            </a:r>
          </a:p>
        </p:txBody>
      </p:sp>
      <p:cxnSp>
        <p:nvCxnSpPr>
          <p:cNvPr id="20" name="Gerade Verbindung mit Pfeil 19"/>
          <p:cNvCxnSpPr/>
          <p:nvPr/>
        </p:nvCxnSpPr>
        <p:spPr>
          <a:xfrm flipH="1">
            <a:off x="6160168" y="1246240"/>
            <a:ext cx="372979" cy="113601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feld 22"/>
          <p:cNvSpPr txBox="1"/>
          <p:nvPr/>
        </p:nvSpPr>
        <p:spPr>
          <a:xfrm>
            <a:off x="6450478" y="981190"/>
            <a:ext cx="11468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 smtClean="0"/>
              <a:t>nRF</a:t>
            </a:r>
            <a:r>
              <a:rPr lang="de-DE" sz="1400" dirty="0" smtClean="0"/>
              <a:t> Modul</a:t>
            </a:r>
          </a:p>
        </p:txBody>
      </p:sp>
    </p:spTree>
    <p:extLst>
      <p:ext uri="{BB962C8B-B14F-4D97-AF65-F5344CB8AC3E}">
        <p14:creationId xmlns:p14="http://schemas.microsoft.com/office/powerpoint/2010/main" val="3164811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8" grpId="0"/>
      <p:bldP spid="23" grpId="0"/>
    </p:bldLst>
  </p:timing>
</p:sld>
</file>

<file path=ppt/theme/theme1.xml><?xml version="1.0" encoding="utf-8"?>
<a:theme xmlns:a="http://schemas.openxmlformats.org/drawingml/2006/main" name="Standarddesign">
  <a:themeElements>
    <a:clrScheme name="TUM">
      <a:dk1>
        <a:srgbClr val="000000"/>
      </a:dk1>
      <a:lt1>
        <a:srgbClr val="FFFFFF"/>
      </a:lt1>
      <a:dk2>
        <a:srgbClr val="0065BD"/>
      </a:dk2>
      <a:lt2>
        <a:srgbClr val="DAD7CB"/>
      </a:lt2>
      <a:accent1>
        <a:srgbClr val="003359"/>
      </a:accent1>
      <a:accent2>
        <a:srgbClr val="005293"/>
      </a:accent2>
      <a:accent3>
        <a:srgbClr val="0073CF"/>
      </a:accent3>
      <a:accent4>
        <a:srgbClr val="64A0C8"/>
      </a:accent4>
      <a:accent5>
        <a:srgbClr val="A2AD00"/>
      </a:accent5>
      <a:accent6>
        <a:srgbClr val="E37222"/>
      </a:accent6>
      <a:hlink>
        <a:srgbClr val="98C6EA"/>
      </a:hlink>
      <a:folHlink>
        <a:srgbClr val="A2AD00"/>
      </a:folHlink>
    </a:clrScheme>
    <a:fontScheme name="TUM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1400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392</Words>
  <Application>Microsoft Office PowerPoint</Application>
  <PresentationFormat>Bildschirmpräsentation (4:3)</PresentationFormat>
  <Paragraphs>203</Paragraphs>
  <Slides>23</Slides>
  <Notes>11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23</vt:i4>
      </vt:variant>
    </vt:vector>
  </HeadingPairs>
  <TitlesOfParts>
    <vt:vector size="29" baseType="lpstr">
      <vt:lpstr>Arial</vt:lpstr>
      <vt:lpstr>Calibri</vt:lpstr>
      <vt:lpstr>Courier New</vt:lpstr>
      <vt:lpstr>Symbol</vt:lpstr>
      <vt:lpstr>Wingdings</vt:lpstr>
      <vt:lpstr>Standarddesign</vt:lpstr>
      <vt:lpstr>Team Propellermann  </vt:lpstr>
      <vt:lpstr>Was wir bisher erreicht haben</vt:lpstr>
      <vt:lpstr>Was wir bisher erreicht haben</vt:lpstr>
      <vt:lpstr>Manuelle Steuerung</vt:lpstr>
      <vt:lpstr>Gewicht</vt:lpstr>
      <vt:lpstr>Konzept</vt:lpstr>
      <vt:lpstr>Konzept</vt:lpstr>
      <vt:lpstr>Konzept</vt:lpstr>
      <vt:lpstr>Konzept</vt:lpstr>
      <vt:lpstr>Konzept</vt:lpstr>
      <vt:lpstr>Konzept Winkelberechnung</vt:lpstr>
      <vt:lpstr>Welche Vorteile bringt uns ein solcher Ansatz</vt:lpstr>
      <vt:lpstr>Warum wir uns für diese Konstruktion entschieden haben</vt:lpstr>
      <vt:lpstr>Informationsquellen</vt:lpstr>
      <vt:lpstr>Kosten </vt:lpstr>
      <vt:lpstr>Zusammenarbeit mit Flying Circus</vt:lpstr>
      <vt:lpstr>Bewertung der Ergebnisse</vt:lpstr>
      <vt:lpstr>Abweichungen vom Kurs</vt:lpstr>
      <vt:lpstr>Abweichungen vom Kurs</vt:lpstr>
      <vt:lpstr>Aufgabenverteilung</vt:lpstr>
      <vt:lpstr>Das könnte uns Probleme machen</vt:lpstr>
      <vt:lpstr>Ausblick</vt:lpstr>
      <vt:lpstr>Was noch vor uns liegt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Hofbauer2010</dc:creator>
  <cp:lastModifiedBy>Tobias Maile</cp:lastModifiedBy>
  <cp:revision>110</cp:revision>
  <dcterms:created xsi:type="dcterms:W3CDTF">2012-11-07T09:20:46Z</dcterms:created>
  <dcterms:modified xsi:type="dcterms:W3CDTF">2014-06-03T11:10:26Z</dcterms:modified>
</cp:coreProperties>
</file>