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rishna Pandit" userId="8612c2281b799434" providerId="LiveId" clId="{DC48947A-4B7E-41AD-BE7B-DBFE2B156722}"/>
    <pc:docChg chg="modSld">
      <pc:chgData name="Shrikrishna Pandit" userId="8612c2281b799434" providerId="LiveId" clId="{DC48947A-4B7E-41AD-BE7B-DBFE2B156722}" dt="2025-01-06T14:34:54.581" v="18" actId="1038"/>
      <pc:docMkLst>
        <pc:docMk/>
      </pc:docMkLst>
      <pc:sldChg chg="modSp mod">
        <pc:chgData name="Shrikrishna Pandit" userId="8612c2281b799434" providerId="LiveId" clId="{DC48947A-4B7E-41AD-BE7B-DBFE2B156722}" dt="2025-01-06T14:34:54.581" v="18" actId="1038"/>
        <pc:sldMkLst>
          <pc:docMk/>
          <pc:sldMk cId="3442441536" sldId="260"/>
        </pc:sldMkLst>
        <pc:picChg chg="mod modCrop">
          <ac:chgData name="Shrikrishna Pandit" userId="8612c2281b799434" providerId="LiveId" clId="{DC48947A-4B7E-41AD-BE7B-DBFE2B156722}" dt="2025-01-06T14:34:54.581" v="18" actId="1038"/>
          <ac:picMkLst>
            <pc:docMk/>
            <pc:sldMk cId="3442441536" sldId="260"/>
            <ac:picMk id="9" creationId="{8485D739-7180-1FC4-8664-E1E965C5C2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58091E-0621-21BB-155D-6A9A5D920834}"/>
              </a:ext>
            </a:extLst>
          </p:cNvPr>
          <p:cNvSpPr txBox="1"/>
          <p:nvPr/>
        </p:nvSpPr>
        <p:spPr>
          <a:xfrm>
            <a:off x="533400" y="3119140"/>
            <a:ext cx="17297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br>
              <a:rPr lang="en-IN" dirty="0"/>
            </a:b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Partial dynamic reconfiguration framework for FPGA: A survey</a:t>
            </a:r>
            <a:endParaRPr lang="en-IN" dirty="0">
              <a:effectLst/>
            </a:endParaRPr>
          </a:p>
          <a:p>
            <a:pPr algn="ctr" rtl="0"/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concepts, constraints and trends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64C58F87-7083-AE9A-73DA-C18C474AF1DB}"/>
              </a:ext>
            </a:extLst>
          </p:cNvPr>
          <p:cNvSpPr/>
          <p:nvPr/>
        </p:nvSpPr>
        <p:spPr>
          <a:xfrm>
            <a:off x="368563" y="342376"/>
            <a:ext cx="1320273" cy="1320273"/>
          </a:xfrm>
          <a:custGeom>
            <a:avLst/>
            <a:gdLst/>
            <a:ahLst/>
            <a:cxnLst/>
            <a:rect l="l" t="t" r="r" b="b"/>
            <a:pathLst>
              <a:path w="1320273" h="1320273">
                <a:moveTo>
                  <a:pt x="0" y="0"/>
                </a:moveTo>
                <a:lnTo>
                  <a:pt x="1320274" y="0"/>
                </a:lnTo>
                <a:lnTo>
                  <a:pt x="1320274" y="1320273"/>
                </a:lnTo>
                <a:lnTo>
                  <a:pt x="0" y="1320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51D711E-1F03-8CD8-B76A-AC269D87F1B0}"/>
              </a:ext>
            </a:extLst>
          </p:cNvPr>
          <p:cNvSpPr/>
          <p:nvPr/>
        </p:nvSpPr>
        <p:spPr>
          <a:xfrm>
            <a:off x="16578165" y="190500"/>
            <a:ext cx="1372648" cy="1372648"/>
          </a:xfrm>
          <a:custGeom>
            <a:avLst/>
            <a:gdLst/>
            <a:ahLst/>
            <a:cxnLst/>
            <a:rect l="l" t="t" r="r" b="b"/>
            <a:pathLst>
              <a:path w="1372648" h="1372648">
                <a:moveTo>
                  <a:pt x="0" y="0"/>
                </a:moveTo>
                <a:lnTo>
                  <a:pt x="1372648" y="0"/>
                </a:lnTo>
                <a:lnTo>
                  <a:pt x="1372648" y="1372648"/>
                </a:lnTo>
                <a:lnTo>
                  <a:pt x="0" y="137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87D4F-435D-FCAD-B939-090C6B85F89D}"/>
              </a:ext>
            </a:extLst>
          </p:cNvPr>
          <p:cNvSpPr txBox="1"/>
          <p:nvPr/>
        </p:nvSpPr>
        <p:spPr>
          <a:xfrm>
            <a:off x="4572000" y="5715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FPGA Capstone </a:t>
            </a:r>
            <a:endParaRPr lang="en-IN" dirty="0">
              <a:effectLst/>
            </a:endParaRPr>
          </a:p>
          <a:p>
            <a:pPr algn="ctr"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Paper Presentation</a:t>
            </a:r>
            <a:endParaRPr lang="en-IN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CEBD0-BDE0-B75E-1CB2-18A78BA9454A}"/>
              </a:ext>
            </a:extLst>
          </p:cNvPr>
          <p:cNvSpPr txBox="1"/>
          <p:nvPr/>
        </p:nvSpPr>
        <p:spPr>
          <a:xfrm>
            <a:off x="4572000" y="6281797"/>
            <a:ext cx="9144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T. Siva Sankar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Phani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Anitha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Arumalla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M. Durga Prakash</a:t>
            </a:r>
            <a:endParaRPr lang="en-IN" dirty="0">
              <a:effectLst/>
            </a:endParaRPr>
          </a:p>
          <a:p>
            <a:pPr algn="ctr" rtl="0"/>
            <a:br>
              <a:rPr lang="en-IN" dirty="0"/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Keywords: Dynamic Reconfiguration, Reconfiguration controller</a:t>
            </a:r>
            <a:endParaRPr lang="en-IN" dirty="0">
              <a:effectLst/>
            </a:endParaRPr>
          </a:p>
          <a:p>
            <a:pPr algn="ctr" rtl="0"/>
            <a:br>
              <a:rPr lang="en-IN" dirty="0"/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Accepted 26 January 2021</a:t>
            </a:r>
            <a:endParaRPr lang="en-IN" dirty="0">
              <a:effectLst/>
            </a:endParaRPr>
          </a:p>
          <a:p>
            <a:pPr algn="ctr" rtl="0"/>
            <a:br>
              <a:rPr lang="en-IN" dirty="0"/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http://www.elsevier.com/locate/matpr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278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11208571" cy="10287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70236" y="965200"/>
            <a:ext cx="7159462" cy="2700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  <a:sym typeface="Canva Sans Bold"/>
              </a:rPr>
              <a:t>What is a FPGA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0148" y="3086100"/>
            <a:ext cx="7969549" cy="617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ym typeface="Canva Sans"/>
              </a:rPr>
              <a:t>FPGA stands for Field Programmable Gate Array</a:t>
            </a:r>
          </a:p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An FPGA operates by configuring its Look-Up Tables (LUTs) to implement logic functions, using memory devices for state storage, and interconnecting via a reconfigurable routing fabric</a:t>
            </a:r>
            <a:r>
              <a:rPr lang="en-US" sz="3000" dirty="0">
                <a:sym typeface="Canva Sans"/>
              </a:rPr>
              <a:t>. </a:t>
            </a:r>
            <a:br>
              <a:rPr lang="en-US" sz="3000" dirty="0">
                <a:sym typeface="Canva Sans"/>
              </a:rPr>
            </a:br>
            <a:r>
              <a:rPr lang="en-US" sz="3000" dirty="0"/>
              <a:t>These components enable custom hardware designs, executed in parallel, tailored for specific tasks, with clock management and I/O blocks facilitating system integration.</a:t>
            </a:r>
            <a:endParaRPr lang="en-US" sz="3000" dirty="0">
              <a:sym typeface="Canva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A529F-01A6-20E7-E8EB-37821BA0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4796" y="1028700"/>
            <a:ext cx="5582590" cy="381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DF1876-214C-09E1-7F2D-A1DD57DF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7600" y="5067300"/>
            <a:ext cx="5295376" cy="45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/>
          <p:cNvSpPr/>
          <p:nvPr/>
        </p:nvSpPr>
        <p:spPr>
          <a:xfrm>
            <a:off x="368563" y="342376"/>
            <a:ext cx="1320273" cy="1320273"/>
          </a:xfrm>
          <a:custGeom>
            <a:avLst/>
            <a:gdLst/>
            <a:ahLst/>
            <a:cxnLst/>
            <a:rect l="l" t="t" r="r" b="b"/>
            <a:pathLst>
              <a:path w="1320273" h="1320273">
                <a:moveTo>
                  <a:pt x="0" y="0"/>
                </a:moveTo>
                <a:lnTo>
                  <a:pt x="1320274" y="0"/>
                </a:lnTo>
                <a:lnTo>
                  <a:pt x="1320274" y="1320273"/>
                </a:lnTo>
                <a:lnTo>
                  <a:pt x="0" y="1320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6572976" y="342376"/>
            <a:ext cx="1372648" cy="1372648"/>
          </a:xfrm>
          <a:custGeom>
            <a:avLst/>
            <a:gdLst/>
            <a:ahLst/>
            <a:cxnLst/>
            <a:rect l="l" t="t" r="r" b="b"/>
            <a:pathLst>
              <a:path w="1372648" h="1372648">
                <a:moveTo>
                  <a:pt x="0" y="0"/>
                </a:moveTo>
                <a:lnTo>
                  <a:pt x="1372648" y="0"/>
                </a:lnTo>
                <a:lnTo>
                  <a:pt x="1372648" y="1372648"/>
                </a:lnTo>
                <a:lnTo>
                  <a:pt x="0" y="137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60E8F387-BE1C-98A8-ED26-D4F77E93B2B3}"/>
              </a:ext>
            </a:extLst>
          </p:cNvPr>
          <p:cNvSpPr txBox="1"/>
          <p:nvPr/>
        </p:nvSpPr>
        <p:spPr>
          <a:xfrm>
            <a:off x="9141157" y="1204432"/>
            <a:ext cx="7466964" cy="2183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tx2"/>
                </a:solidFill>
                <a:latin typeface="+mj-lt"/>
                <a:ea typeface="+mj-ea"/>
                <a:cs typeface="+mj-cs"/>
                <a:sym typeface="Canva Sans Bold"/>
              </a:rPr>
              <a:t>What is a FPGA Configurations?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64E208-51FB-4838-7226-19F69BD6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80" y="1508134"/>
            <a:ext cx="5588196" cy="4149236"/>
          </a:xfrm>
          <a:prstGeom prst="rect">
            <a:avLst/>
          </a:prstGeom>
        </p:spPr>
      </p:pic>
      <p:pic>
        <p:nvPicPr>
          <p:cNvPr id="11" name="Picture 10" descr="A diagram of a computer chip&#10;&#10;Description automatically generated">
            <a:extLst>
              <a:ext uri="{FF2B5EF4-FFF2-40B4-BE49-F238E27FC236}">
                <a16:creationId xmlns:a16="http://schemas.microsoft.com/office/drawing/2014/main" id="{5E02129F-FB32-A82D-FBF9-6A197C8E8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76" y="5957254"/>
            <a:ext cx="5638657" cy="3019992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3BDC836A-CB73-E9A7-D8D2-9C3B812D6605}"/>
              </a:ext>
            </a:extLst>
          </p:cNvPr>
          <p:cNvSpPr txBox="1"/>
          <p:nvPr/>
        </p:nvSpPr>
        <p:spPr>
          <a:xfrm>
            <a:off x="9135861" y="3632523"/>
            <a:ext cx="7466367" cy="545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2"/>
                </a:solidFill>
              </a:rPr>
              <a:t>FPGA configuration is the process of programming the device to realize a specific hardware design, defining its intended functionality.</a:t>
            </a:r>
          </a:p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2"/>
                </a:solidFill>
              </a:rPr>
              <a:t>This involves loading a bitstream—a binary file generated from a hardware description language (HDL) design—onto the FPGA. </a:t>
            </a:r>
          </a:p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2"/>
                </a:solidFill>
              </a:rPr>
              <a:t>The configuration defines the operations of LUTs, routing fabric, flip-flops, and other resources, enabling the desired behavior.</a:t>
            </a:r>
            <a:endParaRPr lang="en-US" sz="2700" dirty="0">
              <a:solidFill>
                <a:schemeClr val="tx2"/>
              </a:solidFill>
              <a:sym typeface="Canva Sans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3F96E7A-84C1-903A-9CAC-FC5BA3E070FB}"/>
              </a:ext>
            </a:extLst>
          </p:cNvPr>
          <p:cNvSpPr/>
          <p:nvPr/>
        </p:nvSpPr>
        <p:spPr>
          <a:xfrm>
            <a:off x="368563" y="342376"/>
            <a:ext cx="1320273" cy="1320273"/>
          </a:xfrm>
          <a:custGeom>
            <a:avLst/>
            <a:gdLst/>
            <a:ahLst/>
            <a:cxnLst/>
            <a:rect l="l" t="t" r="r" b="b"/>
            <a:pathLst>
              <a:path w="1320273" h="1320273">
                <a:moveTo>
                  <a:pt x="0" y="0"/>
                </a:moveTo>
                <a:lnTo>
                  <a:pt x="1320274" y="0"/>
                </a:lnTo>
                <a:lnTo>
                  <a:pt x="1320274" y="1320273"/>
                </a:lnTo>
                <a:lnTo>
                  <a:pt x="0" y="1320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21531B5-4035-615C-D023-056E4D8181B1}"/>
              </a:ext>
            </a:extLst>
          </p:cNvPr>
          <p:cNvSpPr/>
          <p:nvPr/>
        </p:nvSpPr>
        <p:spPr>
          <a:xfrm>
            <a:off x="16572976" y="342376"/>
            <a:ext cx="1372648" cy="1372648"/>
          </a:xfrm>
          <a:custGeom>
            <a:avLst/>
            <a:gdLst/>
            <a:ahLst/>
            <a:cxnLst/>
            <a:rect l="l" t="t" r="r" b="b"/>
            <a:pathLst>
              <a:path w="1372648" h="1372648">
                <a:moveTo>
                  <a:pt x="0" y="0"/>
                </a:moveTo>
                <a:lnTo>
                  <a:pt x="1372648" y="0"/>
                </a:lnTo>
                <a:lnTo>
                  <a:pt x="1372648" y="1372648"/>
                </a:lnTo>
                <a:lnTo>
                  <a:pt x="0" y="137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diagram of a computer hardware processing method">
            <a:extLst>
              <a:ext uri="{FF2B5EF4-FFF2-40B4-BE49-F238E27FC236}">
                <a16:creationId xmlns:a16="http://schemas.microsoft.com/office/drawing/2014/main" id="{8485D739-7180-1FC4-8664-E1E965C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r="8163" b="25014"/>
          <a:stretch/>
        </p:blipFill>
        <p:spPr>
          <a:xfrm>
            <a:off x="1981200" y="270225"/>
            <a:ext cx="14325600" cy="97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9484-D6C7-421F-8995-7240CA47F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E449E00-3B5D-84C5-AE29-236374007D3A}"/>
              </a:ext>
            </a:extLst>
          </p:cNvPr>
          <p:cNvSpPr txBox="1"/>
          <p:nvPr/>
        </p:nvSpPr>
        <p:spPr>
          <a:xfrm>
            <a:off x="1315039" y="1112086"/>
            <a:ext cx="5183732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nva Sans Bold"/>
              </a:rPr>
              <a:t>What is Reconfiguration?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F4E90D6-1397-E4DA-5764-51457ED2675D}"/>
              </a:ext>
            </a:extLst>
          </p:cNvPr>
          <p:cNvSpPr txBox="1"/>
          <p:nvPr/>
        </p:nvSpPr>
        <p:spPr>
          <a:xfrm>
            <a:off x="762000" y="3800214"/>
            <a:ext cx="5736771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Reconfiguration in general computing involves modifying software, system settings, or hardware to adapt to new requirements or optimize performance.</a:t>
            </a:r>
          </a:p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This process includes updating software configurations, adjusting system parameters, or reallocating resources such as in cloud or virtualization environments.</a:t>
            </a:r>
          </a:p>
          <a:p>
            <a:pPr marL="73405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Reconfiguration enables improved flexibility, scalability, and responsiveness to dynamic workloads or functional changes.</a:t>
            </a:r>
            <a:endParaRPr lang="en-US" sz="2300" dirty="0">
              <a:sym typeface="Canva Sans"/>
            </a:endParaRPr>
          </a:p>
        </p:txBody>
      </p:sp>
      <p:pic>
        <p:nvPicPr>
          <p:cNvPr id="8" name="Picture 7" descr="A diagram of different types of information&#10;&#10;Description automatically generated">
            <a:extLst>
              <a:ext uri="{FF2B5EF4-FFF2-40B4-BE49-F238E27FC236}">
                <a16:creationId xmlns:a16="http://schemas.microsoft.com/office/drawing/2014/main" id="{D4D2384E-E1E1-D37B-B7D4-64378647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71" y="2476500"/>
            <a:ext cx="10582329" cy="6324600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9ED2AB52-5AF5-F38B-3660-E06D4C847A0C}"/>
              </a:ext>
            </a:extLst>
          </p:cNvPr>
          <p:cNvSpPr/>
          <p:nvPr/>
        </p:nvSpPr>
        <p:spPr>
          <a:xfrm>
            <a:off x="368563" y="342376"/>
            <a:ext cx="1320273" cy="1320273"/>
          </a:xfrm>
          <a:custGeom>
            <a:avLst/>
            <a:gdLst/>
            <a:ahLst/>
            <a:cxnLst/>
            <a:rect l="l" t="t" r="r" b="b"/>
            <a:pathLst>
              <a:path w="1320273" h="1320273">
                <a:moveTo>
                  <a:pt x="0" y="0"/>
                </a:moveTo>
                <a:lnTo>
                  <a:pt x="1320274" y="0"/>
                </a:lnTo>
                <a:lnTo>
                  <a:pt x="1320274" y="1320273"/>
                </a:lnTo>
                <a:lnTo>
                  <a:pt x="0" y="1320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7B781346-2BFC-F83E-41AA-81759E16777D}"/>
              </a:ext>
            </a:extLst>
          </p:cNvPr>
          <p:cNvSpPr/>
          <p:nvPr/>
        </p:nvSpPr>
        <p:spPr>
          <a:xfrm>
            <a:off x="16572976" y="342376"/>
            <a:ext cx="1372648" cy="1372648"/>
          </a:xfrm>
          <a:custGeom>
            <a:avLst/>
            <a:gdLst/>
            <a:ahLst/>
            <a:cxnLst/>
            <a:rect l="l" t="t" r="r" b="b"/>
            <a:pathLst>
              <a:path w="1372648" h="1372648">
                <a:moveTo>
                  <a:pt x="0" y="0"/>
                </a:moveTo>
                <a:lnTo>
                  <a:pt x="1372648" y="0"/>
                </a:lnTo>
                <a:lnTo>
                  <a:pt x="1372648" y="1372648"/>
                </a:lnTo>
                <a:lnTo>
                  <a:pt x="0" y="1372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3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Freeform: Shape 513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2150" y="-1"/>
            <a:ext cx="15635850" cy="8880232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F8515BE6-061F-63D7-0D8D-8AFB5A6C3653}"/>
              </a:ext>
            </a:extLst>
          </p:cNvPr>
          <p:cNvSpPr txBox="1"/>
          <p:nvPr/>
        </p:nvSpPr>
        <p:spPr>
          <a:xfrm>
            <a:off x="8289234" y="547687"/>
            <a:ext cx="8741464" cy="2266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  <a:sym typeface="Canva Sans Bold"/>
              </a:rPr>
              <a:t>What is a FPGA Reconfiguration?</a:t>
            </a:r>
          </a:p>
        </p:txBody>
      </p:sp>
      <p:pic>
        <p:nvPicPr>
          <p:cNvPr id="5122" name="Picture 2" descr="ReCoFused partial reconfiguration for secure moving-target countermeasures  on FPGAs | Discover Applied Sciences">
            <a:extLst>
              <a:ext uri="{FF2B5EF4-FFF2-40B4-BE49-F238E27FC236}">
                <a16:creationId xmlns:a16="http://schemas.microsoft.com/office/drawing/2014/main" id="{EE01DFA4-F101-75D6-1A2B-4798E145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1" y="856994"/>
            <a:ext cx="5237012" cy="47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rectangle with text&#10;&#10;Description automatically generated">
            <a:extLst>
              <a:ext uri="{FF2B5EF4-FFF2-40B4-BE49-F238E27FC236}">
                <a16:creationId xmlns:a16="http://schemas.microsoft.com/office/drawing/2014/main" id="{C59D77C9-3A76-83F8-ADF7-AD48ECAB6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5" y="6009996"/>
            <a:ext cx="6252417" cy="3400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4A2076-2FF9-7670-05D5-E12BBE865AE7}"/>
              </a:ext>
            </a:extLst>
          </p:cNvPr>
          <p:cNvSpPr txBox="1"/>
          <p:nvPr/>
        </p:nvSpPr>
        <p:spPr>
          <a:xfrm>
            <a:off x="8289234" y="3083719"/>
            <a:ext cx="8741466" cy="6181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Reconfiguration in FPGA refers to altering the device's hardware functionality by loading a new or updated bitstream.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This process involves either full reprogramming (static reconfiguration) or modifying specific regions (partial reconfiguration) while keeping other parts operational.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FPGA reconfiguration supports hardware-level adaptability, optimizing performance and enabling real-time task switching or system upgrades.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F6C2172-D097-3215-4C0B-D20429EC710C}"/>
              </a:ext>
            </a:extLst>
          </p:cNvPr>
          <p:cNvSpPr/>
          <p:nvPr/>
        </p:nvSpPr>
        <p:spPr>
          <a:xfrm>
            <a:off x="368563" y="342376"/>
            <a:ext cx="1320273" cy="1320273"/>
          </a:xfrm>
          <a:custGeom>
            <a:avLst/>
            <a:gdLst/>
            <a:ahLst/>
            <a:cxnLst/>
            <a:rect l="l" t="t" r="r" b="b"/>
            <a:pathLst>
              <a:path w="1320273" h="1320273">
                <a:moveTo>
                  <a:pt x="0" y="0"/>
                </a:moveTo>
                <a:lnTo>
                  <a:pt x="1320274" y="0"/>
                </a:lnTo>
                <a:lnTo>
                  <a:pt x="1320274" y="1320273"/>
                </a:lnTo>
                <a:lnTo>
                  <a:pt x="0" y="1320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E479E80-3306-FC8B-1944-0A42644C0A7C}"/>
              </a:ext>
            </a:extLst>
          </p:cNvPr>
          <p:cNvSpPr/>
          <p:nvPr/>
        </p:nvSpPr>
        <p:spPr>
          <a:xfrm>
            <a:off x="16572976" y="342376"/>
            <a:ext cx="1372648" cy="1372648"/>
          </a:xfrm>
          <a:custGeom>
            <a:avLst/>
            <a:gdLst/>
            <a:ahLst/>
            <a:cxnLst/>
            <a:rect l="l" t="t" r="r" b="b"/>
            <a:pathLst>
              <a:path w="1372648" h="1372648">
                <a:moveTo>
                  <a:pt x="0" y="0"/>
                </a:moveTo>
                <a:lnTo>
                  <a:pt x="1372648" y="0"/>
                </a:lnTo>
                <a:lnTo>
                  <a:pt x="1372648" y="1372648"/>
                </a:lnTo>
                <a:lnTo>
                  <a:pt x="0" y="137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5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06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331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FPGA-SOC-Paper_DPR</dc:title>
  <cp:lastModifiedBy>Shrikrishna Pandit</cp:lastModifiedBy>
  <cp:revision>2</cp:revision>
  <dcterms:created xsi:type="dcterms:W3CDTF">2006-08-16T00:00:00Z</dcterms:created>
  <dcterms:modified xsi:type="dcterms:W3CDTF">2025-01-06T14:35:01Z</dcterms:modified>
  <dc:identifier>DAGbHAfLkyU</dc:identifier>
</cp:coreProperties>
</file>