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linuxhowtos.org/C_C++/socket.htm" TargetMode="External"/><Relationship Id="rId4" Type="http://schemas.openxmlformats.org/officeDocument/2006/relationships/hyperlink" Target="http://www.informit.com/articles/article.aspx?p=169505&amp;seqNum=2" TargetMode="External"/><Relationship Id="rId11" Type="http://schemas.openxmlformats.org/officeDocument/2006/relationships/hyperlink" Target="http://man7.org/linux/man-pages/man2/read.2.html" TargetMode="External"/><Relationship Id="rId10" Type="http://schemas.openxmlformats.org/officeDocument/2006/relationships/hyperlink" Target="http://man7.org/linux/man-pages/man2/connect.2.html" TargetMode="External"/><Relationship Id="rId12" Type="http://schemas.openxmlformats.org/officeDocument/2006/relationships/hyperlink" Target="http://man7.org/linux/man-pages/man2/write.2.html" TargetMode="External"/><Relationship Id="rId9" Type="http://schemas.openxmlformats.org/officeDocument/2006/relationships/hyperlink" Target="http://man7.org/linux/man-pages/man2/accept.2.html" TargetMode="External"/><Relationship Id="rId5" Type="http://schemas.openxmlformats.org/officeDocument/2006/relationships/hyperlink" Target="https://www.gta.ufrj.br/ensino/eel878/sockets/sockaddr_inman.html" TargetMode="External"/><Relationship Id="rId6" Type="http://schemas.openxmlformats.org/officeDocument/2006/relationships/hyperlink" Target="http://man7.org/linux/man-pages/man2/socket.2.html" TargetMode="External"/><Relationship Id="rId7" Type="http://schemas.openxmlformats.org/officeDocument/2006/relationships/hyperlink" Target="http://man7.org/linux/man-pages/man2/bind.2.html" TargetMode="External"/><Relationship Id="rId8" Type="http://schemas.openxmlformats.org/officeDocument/2006/relationships/hyperlink" Target="http://man7.org/linux/man-pages/man2/listen.2.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
              <a:t>Sockets and Pipes Review</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Socket Methods for the Client process</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marR="101600" rtl="0" algn="just">
              <a:lnSpc>
                <a:spcPct val="130000"/>
              </a:lnSpc>
              <a:spcBef>
                <a:spcPts val="0"/>
              </a:spcBef>
              <a:spcAft>
                <a:spcPts val="800"/>
              </a:spcAft>
              <a:buClr>
                <a:schemeClr val="dk1"/>
              </a:buClr>
            </a:pPr>
            <a:r>
              <a:rPr lang="en">
                <a:solidFill>
                  <a:schemeClr val="dk1"/>
                </a:solidFill>
              </a:rPr>
              <a:t>int sockfd = socket(domain, type, protocol)</a:t>
            </a:r>
          </a:p>
          <a:p>
            <a:pPr indent="-228600" lvl="1" marL="914400" marR="101600" rtl="0" algn="just">
              <a:lnSpc>
                <a:spcPct val="130000"/>
              </a:lnSpc>
              <a:spcBef>
                <a:spcPts val="0"/>
              </a:spcBef>
              <a:spcAft>
                <a:spcPts val="800"/>
              </a:spcAft>
              <a:buClr>
                <a:schemeClr val="dk1"/>
              </a:buClr>
            </a:pPr>
            <a:r>
              <a:rPr lang="en">
                <a:solidFill>
                  <a:schemeClr val="dk1"/>
                </a:solidFill>
              </a:rPr>
              <a:t>Exactly the same as the creation method for the server process</a:t>
            </a:r>
          </a:p>
          <a:p>
            <a:pPr indent="-228600" lvl="0" marL="457200" rtl="0">
              <a:spcBef>
                <a:spcPts val="0"/>
              </a:spcBef>
              <a:buClr>
                <a:srgbClr val="000000"/>
              </a:buClr>
            </a:pPr>
            <a:r>
              <a:rPr lang="en">
                <a:solidFill>
                  <a:srgbClr val="000000"/>
                </a:solidFill>
              </a:rPr>
              <a:t>int connect(int sockfd, const struct sockaddr *addr, socklen_t addrlen)</a:t>
            </a:r>
          </a:p>
          <a:p>
            <a:pPr indent="-228600" lvl="1" marL="914400" rtl="0">
              <a:spcBef>
                <a:spcPts val="0"/>
              </a:spcBef>
              <a:buClr>
                <a:srgbClr val="000000"/>
              </a:buClr>
            </a:pPr>
            <a:r>
              <a:rPr lang="en">
                <a:solidFill>
                  <a:srgbClr val="000000"/>
                </a:solidFill>
              </a:rPr>
              <a:t>Similar to the bind method for the server process however the difference is we don’t automatically bind the client to the port, instead we ask to connect and wait until accepted.</a:t>
            </a:r>
          </a:p>
          <a:p>
            <a:pPr indent="-228600" lvl="0" marL="457200" rtl="0">
              <a:spcBef>
                <a:spcPts val="0"/>
              </a:spcBef>
              <a:buClr>
                <a:srgbClr val="000000"/>
              </a:buClr>
            </a:pPr>
            <a:r>
              <a:rPr lang="en">
                <a:solidFill>
                  <a:srgbClr val="000000"/>
                </a:solidFill>
              </a:rPr>
              <a:t>Note: with the server a new socket is created because the original socket it creates is only for listening. The client, however, communicates with the socket it connects with.</a:t>
            </a:r>
          </a:p>
          <a:p>
            <a:pPr lvl="0" rtl="0">
              <a:spcBef>
                <a:spcPts val="0"/>
              </a:spcBef>
              <a:buNone/>
            </a:pPr>
            <a:r>
              <a:rPr lang="en">
                <a:solidFill>
                  <a:srgbClr val="000000"/>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Reading and Writing Messages</a:t>
            </a:r>
          </a:p>
        </p:txBody>
      </p:sp>
      <p:pic>
        <p:nvPicPr>
          <p:cNvPr descr="useful.jpg" id="115" name="Shape 115"/>
          <p:cNvPicPr preferRelativeResize="0"/>
          <p:nvPr/>
        </p:nvPicPr>
        <p:blipFill>
          <a:blip r:embed="rId3">
            <a:alphaModFix/>
          </a:blip>
          <a:stretch>
            <a:fillRect/>
          </a:stretch>
        </p:blipFill>
        <p:spPr>
          <a:xfrm>
            <a:off x="311700" y="1431362"/>
            <a:ext cx="3981450" cy="2181225"/>
          </a:xfrm>
          <a:prstGeom prst="rect">
            <a:avLst/>
          </a:prstGeom>
          <a:noFill/>
          <a:ln>
            <a:noFill/>
          </a:ln>
        </p:spPr>
      </p:pic>
      <p:pic>
        <p:nvPicPr>
          <p:cNvPr descr="useful.jpg" id="116" name="Shape 116"/>
          <p:cNvPicPr preferRelativeResize="0"/>
          <p:nvPr/>
        </p:nvPicPr>
        <p:blipFill>
          <a:blip r:embed="rId4">
            <a:alphaModFix/>
          </a:blip>
          <a:stretch>
            <a:fillRect/>
          </a:stretch>
        </p:blipFill>
        <p:spPr>
          <a:xfrm>
            <a:off x="4293150" y="1431375"/>
            <a:ext cx="4178120" cy="2181224"/>
          </a:xfrm>
          <a:prstGeom prst="rect">
            <a:avLst/>
          </a:prstGeom>
          <a:noFill/>
          <a:ln>
            <a:noFill/>
          </a:ln>
        </p:spPr>
      </p:pic>
      <p:sp>
        <p:nvSpPr>
          <p:cNvPr id="117" name="Shape 117"/>
          <p:cNvSpPr txBox="1"/>
          <p:nvPr/>
        </p:nvSpPr>
        <p:spPr>
          <a:xfrm>
            <a:off x="806475" y="3991250"/>
            <a:ext cx="2991900" cy="703500"/>
          </a:xfrm>
          <a:prstGeom prst="rect">
            <a:avLst/>
          </a:prstGeom>
          <a:noFill/>
          <a:ln>
            <a:noFill/>
          </a:ln>
        </p:spPr>
        <p:txBody>
          <a:bodyPr anchorCtr="0" anchor="t" bIns="91425" lIns="91425" rIns="91425" wrap="square" tIns="91425">
            <a:noAutofit/>
          </a:bodyPr>
          <a:lstStyle/>
          <a:p>
            <a:pPr lvl="0" algn="ctr">
              <a:spcBef>
                <a:spcPts val="0"/>
              </a:spcBef>
              <a:buNone/>
            </a:pPr>
            <a:r>
              <a:rPr lang="en" sz="1800"/>
              <a:t>From the Server</a:t>
            </a:r>
          </a:p>
        </p:txBody>
      </p:sp>
      <p:sp>
        <p:nvSpPr>
          <p:cNvPr id="118" name="Shape 118"/>
          <p:cNvSpPr txBox="1"/>
          <p:nvPr/>
        </p:nvSpPr>
        <p:spPr>
          <a:xfrm>
            <a:off x="4886250" y="3991250"/>
            <a:ext cx="2991900" cy="703500"/>
          </a:xfrm>
          <a:prstGeom prst="rect">
            <a:avLst/>
          </a:prstGeom>
          <a:noFill/>
          <a:ln>
            <a:noFill/>
          </a:ln>
        </p:spPr>
        <p:txBody>
          <a:bodyPr anchorCtr="0" anchor="t" bIns="91425" lIns="91425" rIns="91425" wrap="square" tIns="91425">
            <a:noAutofit/>
          </a:bodyPr>
          <a:lstStyle/>
          <a:p>
            <a:pPr lvl="0" rtl="0" algn="ctr">
              <a:spcBef>
                <a:spcPts val="0"/>
              </a:spcBef>
              <a:buNone/>
            </a:pPr>
            <a:r>
              <a:rPr lang="en" sz="1800"/>
              <a:t>From the Client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308400"/>
            <a:ext cx="8520600" cy="572700"/>
          </a:xfrm>
          <a:prstGeom prst="rect">
            <a:avLst/>
          </a:prstGeom>
        </p:spPr>
        <p:txBody>
          <a:bodyPr anchorCtr="0" anchor="t" bIns="91425" lIns="91425" rIns="91425" wrap="square" tIns="91425">
            <a:noAutofit/>
          </a:bodyPr>
          <a:lstStyle/>
          <a:p>
            <a:pPr lvl="0">
              <a:spcBef>
                <a:spcPts val="0"/>
              </a:spcBef>
              <a:buNone/>
            </a:pPr>
            <a:r>
              <a:rPr lang="en"/>
              <a:t>Things to Note about Reading and Writing</a:t>
            </a:r>
          </a:p>
        </p:txBody>
      </p:sp>
      <p:sp>
        <p:nvSpPr>
          <p:cNvPr id="124" name="Shape 124"/>
          <p:cNvSpPr txBox="1"/>
          <p:nvPr>
            <p:ph idx="1" type="body"/>
          </p:nvPr>
        </p:nvSpPr>
        <p:spPr>
          <a:xfrm>
            <a:off x="284375" y="881100"/>
            <a:ext cx="8520600" cy="3827100"/>
          </a:xfrm>
          <a:prstGeom prst="rect">
            <a:avLst/>
          </a:prstGeom>
        </p:spPr>
        <p:txBody>
          <a:bodyPr anchorCtr="0" anchor="t" bIns="91425" lIns="91425" rIns="91425" wrap="square" tIns="91425">
            <a:noAutofit/>
          </a:bodyPr>
          <a:lstStyle/>
          <a:p>
            <a:pPr indent="-228600" lvl="0" marL="457200" rtl="0">
              <a:spcBef>
                <a:spcPts val="0"/>
              </a:spcBef>
              <a:buClr>
                <a:srgbClr val="000000"/>
              </a:buClr>
            </a:pPr>
            <a:r>
              <a:rPr lang="en">
                <a:solidFill>
                  <a:srgbClr val="000000"/>
                </a:solidFill>
              </a:rPr>
              <a:t>bzero(void *sPtr, size_t n)</a:t>
            </a:r>
          </a:p>
          <a:p>
            <a:pPr indent="-228600" lvl="1" marL="914400" rtl="0">
              <a:spcBef>
                <a:spcPts val="0"/>
              </a:spcBef>
              <a:buClr>
                <a:srgbClr val="000000"/>
              </a:buClr>
            </a:pPr>
            <a:r>
              <a:rPr lang="en">
                <a:solidFill>
                  <a:srgbClr val="000000"/>
                </a:solidFill>
              </a:rPr>
              <a:t>Clears n bytes of memory at the location sPtr points to</a:t>
            </a:r>
          </a:p>
          <a:p>
            <a:pPr indent="-228600" lvl="1" marL="914400" rtl="0">
              <a:spcBef>
                <a:spcPts val="0"/>
              </a:spcBef>
              <a:buClr>
                <a:srgbClr val="000000"/>
              </a:buClr>
            </a:pPr>
            <a:r>
              <a:rPr lang="en">
                <a:solidFill>
                  <a:srgbClr val="000000"/>
                </a:solidFill>
              </a:rPr>
              <a:t>Ensures that when reading and writing messages we do not run into any our of memory exceptions</a:t>
            </a:r>
          </a:p>
          <a:p>
            <a:pPr indent="-228600" lvl="0" marL="457200" rtl="0">
              <a:spcBef>
                <a:spcPts val="0"/>
              </a:spcBef>
              <a:buClr>
                <a:srgbClr val="000000"/>
              </a:buClr>
            </a:pPr>
            <a:r>
              <a:rPr lang="en">
                <a:solidFill>
                  <a:srgbClr val="000000"/>
                </a:solidFill>
              </a:rPr>
              <a:t>close(int fd)</a:t>
            </a:r>
          </a:p>
          <a:p>
            <a:pPr indent="-228600" lvl="1" marL="914400" rtl="0">
              <a:spcBef>
                <a:spcPts val="0"/>
              </a:spcBef>
              <a:buClr>
                <a:srgbClr val="000000"/>
              </a:buClr>
            </a:pPr>
            <a:r>
              <a:rPr lang="en">
                <a:solidFill>
                  <a:srgbClr val="000000"/>
                </a:solidFill>
              </a:rPr>
              <a:t>Closes sockets after program closes</a:t>
            </a:r>
          </a:p>
          <a:p>
            <a:pPr indent="-228600" lvl="1" marL="914400" rtl="0">
              <a:spcBef>
                <a:spcPts val="0"/>
              </a:spcBef>
              <a:buClr>
                <a:srgbClr val="000000"/>
              </a:buClr>
            </a:pPr>
            <a:r>
              <a:rPr lang="en">
                <a:solidFill>
                  <a:srgbClr val="000000"/>
                </a:solidFill>
              </a:rPr>
              <a:t>A program can only open so many socket, if you don’t close sockets on close eventually you will have leaks and the program will fail.</a:t>
            </a:r>
          </a:p>
          <a:p>
            <a:pPr indent="-228600" lvl="0" marL="457200" rtl="0">
              <a:spcBef>
                <a:spcPts val="0"/>
              </a:spcBef>
              <a:buClr>
                <a:srgbClr val="000000"/>
              </a:buClr>
            </a:pPr>
            <a:r>
              <a:rPr lang="en">
                <a:solidFill>
                  <a:srgbClr val="000000"/>
                </a:solidFill>
              </a:rPr>
              <a:t>read(int fd, void *b, size_t n)</a:t>
            </a:r>
          </a:p>
          <a:p>
            <a:pPr indent="-228600" lvl="1" marL="914400" rtl="0">
              <a:spcBef>
                <a:spcPts val="0"/>
              </a:spcBef>
              <a:buClr>
                <a:srgbClr val="000000"/>
              </a:buClr>
            </a:pPr>
            <a:r>
              <a:rPr lang="en">
                <a:solidFill>
                  <a:srgbClr val="000000"/>
                </a:solidFill>
              </a:rPr>
              <a:t>Takes the socket descriptor, a pointer to where the read bytes should be stored, and how much memory the bytes will take</a:t>
            </a:r>
          </a:p>
          <a:p>
            <a:pPr indent="-228600" lvl="0" marL="457200" rtl="0">
              <a:spcBef>
                <a:spcPts val="0"/>
              </a:spcBef>
              <a:buClr>
                <a:srgbClr val="000000"/>
              </a:buClr>
            </a:pPr>
            <a:r>
              <a:rPr lang="en">
                <a:solidFill>
                  <a:srgbClr val="000000"/>
                </a:solidFill>
              </a:rPr>
              <a:t>write(int fd, void *b, size_t n)</a:t>
            </a:r>
          </a:p>
          <a:p>
            <a:pPr indent="-228600" lvl="1" marL="914400" rtl="0">
              <a:spcBef>
                <a:spcPts val="0"/>
              </a:spcBef>
              <a:buClr>
                <a:srgbClr val="000000"/>
              </a:buClr>
            </a:pPr>
            <a:r>
              <a:rPr lang="en">
                <a:solidFill>
                  <a:srgbClr val="000000"/>
                </a:solidFill>
              </a:rPr>
              <a:t>Same parameters as reading but describes the bytes being written</a:t>
            </a:r>
          </a:p>
          <a:p>
            <a:pPr indent="-228600" lvl="0" marL="457200">
              <a:lnSpc>
                <a:spcPct val="100000"/>
              </a:lnSpc>
              <a:spcBef>
                <a:spcPts val="0"/>
              </a:spcBef>
              <a:buClr>
                <a:srgbClr val="000000"/>
              </a:buClr>
            </a:pPr>
            <a:r>
              <a:rPr lang="en">
                <a:solidFill>
                  <a:srgbClr val="000000"/>
                </a:solidFill>
              </a:rPr>
              <a:t>Both reading/writing to a socket will return the number of bytes read/written or -1 on failure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About that Struct Earlier (Server Process)</a:t>
            </a:r>
          </a:p>
        </p:txBody>
      </p:sp>
      <p:pic>
        <p:nvPicPr>
          <p:cNvPr descr="useful.jpg" id="130" name="Shape 130"/>
          <p:cNvPicPr preferRelativeResize="0"/>
          <p:nvPr/>
        </p:nvPicPr>
        <p:blipFill>
          <a:blip r:embed="rId3">
            <a:alphaModFix/>
          </a:blip>
          <a:stretch>
            <a:fillRect/>
          </a:stretch>
        </p:blipFill>
        <p:spPr>
          <a:xfrm>
            <a:off x="311700" y="1152475"/>
            <a:ext cx="4619625" cy="3416400"/>
          </a:xfrm>
          <a:prstGeom prst="rect">
            <a:avLst/>
          </a:prstGeom>
          <a:noFill/>
          <a:ln>
            <a:noFill/>
          </a:ln>
        </p:spPr>
      </p:pic>
      <p:sp>
        <p:nvSpPr>
          <p:cNvPr id="131" name="Shape 131"/>
          <p:cNvSpPr txBox="1"/>
          <p:nvPr/>
        </p:nvSpPr>
        <p:spPr>
          <a:xfrm>
            <a:off x="5170825" y="1120225"/>
            <a:ext cx="3750000" cy="3449700"/>
          </a:xfrm>
          <a:prstGeom prst="rect">
            <a:avLst/>
          </a:prstGeom>
          <a:noFill/>
          <a:ln>
            <a:noFill/>
          </a:ln>
        </p:spPr>
        <p:txBody>
          <a:bodyPr anchorCtr="0" anchor="t" bIns="91425" lIns="91425" rIns="91425" wrap="square" tIns="91425">
            <a:noAutofit/>
          </a:bodyPr>
          <a:lstStyle/>
          <a:p>
            <a:pPr indent="-228600" lvl="0" marL="457200" rtl="0">
              <a:lnSpc>
                <a:spcPct val="150000"/>
              </a:lnSpc>
              <a:spcBef>
                <a:spcPts val="0"/>
              </a:spcBef>
              <a:buChar char="●"/>
            </a:pPr>
            <a:r>
              <a:rPr lang="en"/>
              <a:t>Sockaddr_in is a type of struct that holds address information for a socket.</a:t>
            </a:r>
          </a:p>
          <a:p>
            <a:pPr indent="-228600" lvl="0" marL="457200" rtl="0">
              <a:lnSpc>
                <a:spcPct val="150000"/>
              </a:lnSpc>
              <a:spcBef>
                <a:spcPts val="0"/>
              </a:spcBef>
              <a:buChar char="●"/>
            </a:pPr>
            <a:r>
              <a:rPr lang="en"/>
              <a:t>Sin_family holds the domain</a:t>
            </a:r>
          </a:p>
          <a:p>
            <a:pPr indent="-228600" lvl="0" marL="457200" rtl="0">
              <a:lnSpc>
                <a:spcPct val="150000"/>
              </a:lnSpc>
              <a:spcBef>
                <a:spcPts val="0"/>
              </a:spcBef>
              <a:buChar char="●"/>
            </a:pPr>
            <a:r>
              <a:rPr lang="en"/>
              <a:t>Port is the port number the socket will be bound to</a:t>
            </a:r>
          </a:p>
          <a:p>
            <a:pPr indent="-228600" lvl="0" marL="457200" rtl="0">
              <a:lnSpc>
                <a:spcPct val="150000"/>
              </a:lnSpc>
              <a:spcBef>
                <a:spcPts val="0"/>
              </a:spcBef>
              <a:buChar char="●"/>
            </a:pPr>
            <a:r>
              <a:rPr lang="en"/>
              <a:t>S_addr is the IP address</a:t>
            </a:r>
          </a:p>
          <a:p>
            <a:pPr indent="-228600" lvl="0" marL="457200">
              <a:lnSpc>
                <a:spcPct val="150000"/>
              </a:lnSpc>
              <a:spcBef>
                <a:spcPts val="0"/>
              </a:spcBef>
              <a:buChar char="●"/>
            </a:pPr>
            <a:r>
              <a:rPr lang="en"/>
              <a:t>Important to note that when the new socket is formed with a connected client it takes the client address struct in the accept() function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About that Struct Earlier (Client Process)</a:t>
            </a:r>
          </a:p>
        </p:txBody>
      </p:sp>
      <p:pic>
        <p:nvPicPr>
          <p:cNvPr descr="useful.jpg" id="137" name="Shape 137"/>
          <p:cNvPicPr preferRelativeResize="0"/>
          <p:nvPr/>
        </p:nvPicPr>
        <p:blipFill>
          <a:blip r:embed="rId3">
            <a:alphaModFix/>
          </a:blip>
          <a:stretch>
            <a:fillRect/>
          </a:stretch>
        </p:blipFill>
        <p:spPr>
          <a:xfrm>
            <a:off x="152400" y="1170125"/>
            <a:ext cx="4514850" cy="3676650"/>
          </a:xfrm>
          <a:prstGeom prst="rect">
            <a:avLst/>
          </a:prstGeom>
          <a:noFill/>
          <a:ln>
            <a:noFill/>
          </a:ln>
        </p:spPr>
      </p:pic>
      <p:sp>
        <p:nvSpPr>
          <p:cNvPr id="138" name="Shape 138"/>
          <p:cNvSpPr txBox="1"/>
          <p:nvPr/>
        </p:nvSpPr>
        <p:spPr>
          <a:xfrm>
            <a:off x="4808800" y="1161225"/>
            <a:ext cx="3975600" cy="3709200"/>
          </a:xfrm>
          <a:prstGeom prst="rect">
            <a:avLst/>
          </a:prstGeom>
          <a:noFill/>
          <a:ln>
            <a:noFill/>
          </a:ln>
        </p:spPr>
        <p:txBody>
          <a:bodyPr anchorCtr="0" anchor="t" bIns="91425" lIns="91425" rIns="91425" wrap="square" tIns="91425">
            <a:noAutofit/>
          </a:bodyPr>
          <a:lstStyle/>
          <a:p>
            <a:pPr indent="-228600" lvl="0" marL="457200" rtl="0">
              <a:lnSpc>
                <a:spcPct val="150000"/>
              </a:lnSpc>
              <a:spcBef>
                <a:spcPts val="0"/>
              </a:spcBef>
              <a:buChar char="●"/>
            </a:pPr>
            <a:r>
              <a:rPr lang="en"/>
              <a:t>Sockaddr_in struct works the same for clients as servers</a:t>
            </a:r>
          </a:p>
          <a:p>
            <a:pPr indent="-228600" lvl="0" marL="457200" rtl="0">
              <a:lnSpc>
                <a:spcPct val="150000"/>
              </a:lnSpc>
              <a:spcBef>
                <a:spcPts val="0"/>
              </a:spcBef>
              <a:buChar char="●"/>
            </a:pPr>
            <a:r>
              <a:rPr lang="en"/>
              <a:t>Uses an additional hostent struct to get and store the address of the server</a:t>
            </a:r>
          </a:p>
          <a:p>
            <a:pPr indent="-228600" lvl="0" marL="457200">
              <a:lnSpc>
                <a:spcPct val="150000"/>
              </a:lnSpc>
              <a:spcBef>
                <a:spcPts val="0"/>
              </a:spcBef>
              <a:buChar char="●"/>
            </a:pPr>
            <a:r>
              <a:rPr lang="en"/>
              <a:t>Note: in order for a client to request a connection it needs to know where it is connecting that is why you need this additional struct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Additional Resources on Sockets</a:t>
            </a:r>
          </a:p>
        </p:txBody>
      </p:sp>
      <p:sp>
        <p:nvSpPr>
          <p:cNvPr id="144" name="Shape 14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lr>
                <a:srgbClr val="000000"/>
              </a:buClr>
            </a:pPr>
            <a:r>
              <a:rPr lang="en" u="sng">
                <a:solidFill>
                  <a:schemeClr val="hlink"/>
                </a:solidFill>
                <a:hlinkClick r:id="rId3"/>
              </a:rPr>
              <a:t>http://www.linuxhowtos.org/C_C++/socket.htm</a:t>
            </a:r>
          </a:p>
          <a:p>
            <a:pPr indent="-228600" lvl="0" marL="457200" rtl="0">
              <a:spcBef>
                <a:spcPts val="0"/>
              </a:spcBef>
              <a:buClr>
                <a:srgbClr val="000000"/>
              </a:buClr>
            </a:pPr>
            <a:r>
              <a:rPr lang="en" u="sng">
                <a:solidFill>
                  <a:schemeClr val="hlink"/>
                </a:solidFill>
                <a:hlinkClick r:id="rId4"/>
              </a:rPr>
              <a:t>http://www.informit.com/articles/article.aspx?p=169505&amp;seqNum=2</a:t>
            </a:r>
          </a:p>
          <a:p>
            <a:pPr indent="-228600" lvl="0" marL="457200" rtl="0">
              <a:spcBef>
                <a:spcPts val="0"/>
              </a:spcBef>
              <a:buClr>
                <a:srgbClr val="000000"/>
              </a:buClr>
            </a:pPr>
            <a:r>
              <a:rPr lang="en" u="sng">
                <a:solidFill>
                  <a:schemeClr val="hlink"/>
                </a:solidFill>
                <a:hlinkClick r:id="rId5"/>
              </a:rPr>
              <a:t>https://www.gta.ufrj.br/ensino/eel878/sockets/sockaddr_inman.html</a:t>
            </a:r>
          </a:p>
          <a:p>
            <a:pPr indent="-228600" lvl="0" marL="457200" rtl="0">
              <a:spcBef>
                <a:spcPts val="0"/>
              </a:spcBef>
              <a:buClr>
                <a:srgbClr val="000000"/>
              </a:buClr>
            </a:pPr>
            <a:r>
              <a:rPr lang="en" u="sng">
                <a:solidFill>
                  <a:schemeClr val="hlink"/>
                </a:solidFill>
                <a:hlinkClick r:id="rId6"/>
              </a:rPr>
              <a:t>http://man7.org/linux/man-pages/man2/socket.2.html</a:t>
            </a:r>
          </a:p>
          <a:p>
            <a:pPr indent="-228600" lvl="0" marL="457200" rtl="0">
              <a:spcBef>
                <a:spcPts val="0"/>
              </a:spcBef>
              <a:buClr>
                <a:srgbClr val="000000"/>
              </a:buClr>
            </a:pPr>
            <a:r>
              <a:rPr lang="en" u="sng">
                <a:solidFill>
                  <a:schemeClr val="hlink"/>
                </a:solidFill>
                <a:hlinkClick r:id="rId7"/>
              </a:rPr>
              <a:t>http://man7.org/linux/man-pages/man2/bind.2.html</a:t>
            </a:r>
          </a:p>
          <a:p>
            <a:pPr indent="-228600" lvl="0" marL="457200" rtl="0">
              <a:spcBef>
                <a:spcPts val="0"/>
              </a:spcBef>
              <a:buClr>
                <a:srgbClr val="000000"/>
              </a:buClr>
            </a:pPr>
            <a:r>
              <a:rPr lang="en" u="sng">
                <a:solidFill>
                  <a:schemeClr val="hlink"/>
                </a:solidFill>
                <a:hlinkClick r:id="rId8"/>
              </a:rPr>
              <a:t>http://man7.org/linux/man-pages/man2/listen.2.html</a:t>
            </a:r>
          </a:p>
          <a:p>
            <a:pPr indent="-228600" lvl="0" marL="457200" rtl="0">
              <a:spcBef>
                <a:spcPts val="0"/>
              </a:spcBef>
              <a:buClr>
                <a:srgbClr val="000000"/>
              </a:buClr>
            </a:pPr>
            <a:r>
              <a:rPr lang="en" u="sng">
                <a:solidFill>
                  <a:schemeClr val="hlink"/>
                </a:solidFill>
                <a:hlinkClick r:id="rId9"/>
              </a:rPr>
              <a:t>http://man7.org/linux/man-pages/man2/accept.2.html</a:t>
            </a:r>
          </a:p>
          <a:p>
            <a:pPr indent="-228600" lvl="0" marL="457200" rtl="0">
              <a:spcBef>
                <a:spcPts val="0"/>
              </a:spcBef>
              <a:buClr>
                <a:srgbClr val="000000"/>
              </a:buClr>
            </a:pPr>
            <a:r>
              <a:rPr lang="en" u="sng">
                <a:solidFill>
                  <a:schemeClr val="hlink"/>
                </a:solidFill>
                <a:hlinkClick r:id="rId10"/>
              </a:rPr>
              <a:t>http://man7.org/linux/man-pages/man2/connect.2.html</a:t>
            </a:r>
          </a:p>
          <a:p>
            <a:pPr indent="-228600" lvl="0" marL="457200" rtl="0">
              <a:spcBef>
                <a:spcPts val="0"/>
              </a:spcBef>
              <a:buClr>
                <a:srgbClr val="000000"/>
              </a:buClr>
            </a:pPr>
            <a:r>
              <a:rPr lang="en" u="sng">
                <a:solidFill>
                  <a:schemeClr val="hlink"/>
                </a:solidFill>
                <a:hlinkClick r:id="rId11"/>
              </a:rPr>
              <a:t>http://man7.org/linux/man-pages/man2/read.2.html</a:t>
            </a:r>
          </a:p>
          <a:p>
            <a:pPr indent="-228600" lvl="0" marL="457200" rtl="0">
              <a:spcBef>
                <a:spcPts val="0"/>
              </a:spcBef>
              <a:buClr>
                <a:srgbClr val="000000"/>
              </a:buClr>
            </a:pPr>
            <a:r>
              <a:rPr lang="en" u="sng">
                <a:solidFill>
                  <a:schemeClr val="hlink"/>
                </a:solidFill>
                <a:hlinkClick r:id="rId12"/>
              </a:rPr>
              <a:t>http://man7.org/linux/man-pages/man2/write.2.html</a:t>
            </a:r>
          </a:p>
          <a:p>
            <a:pPr lvl="0" rtl="0">
              <a:spcBef>
                <a:spcPts val="0"/>
              </a:spcBef>
              <a:buNone/>
            </a:pPr>
            <a:r>
              <a:t/>
            </a:r>
            <a:endParaRPr>
              <a:solidFill>
                <a:srgbClr val="000000"/>
              </a:solidFill>
            </a:endParaRPr>
          </a:p>
          <a:p>
            <a:pPr lvl="0" rtl="0">
              <a:spcBef>
                <a:spcPts val="0"/>
              </a:spcBef>
              <a:buNone/>
            </a:pPr>
            <a:r>
              <a:t/>
            </a:r>
            <a:endParaRPr>
              <a:solidFill>
                <a:srgbClr val="000000"/>
              </a:solidFill>
            </a:endParaRPr>
          </a:p>
          <a:p>
            <a:pPr lvl="0">
              <a:spcBef>
                <a:spcPts val="0"/>
              </a:spcBef>
              <a:buNone/>
            </a:pPr>
            <a:r>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Pipes</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a:t>Pipes are essentially files that processes open to write or to read.</a:t>
            </a:r>
          </a:p>
          <a:p>
            <a:pPr lvl="0" rtl="0">
              <a:spcBef>
                <a:spcPts val="0"/>
              </a:spcBef>
              <a:buNone/>
            </a:pPr>
            <a:r>
              <a:rPr lang="en"/>
              <a:t>They allow processes to communicate with one another.</a:t>
            </a:r>
          </a:p>
          <a:p>
            <a:pPr lvl="0" rtl="0">
              <a:spcBef>
                <a:spcPts val="0"/>
              </a:spcBef>
              <a:buNone/>
            </a:pPr>
            <a:r>
              <a:rPr lang="en"/>
              <a:t>There are two kinds of pipes. Named pipes and unnamed pipes.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Named Pipes</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Work like a file, they are created from shell or through code. Any process can then open the pipe and write to it, and then any process can open the pipe and read from it. You can call mknod or mkfifo to create named pipes.</a:t>
            </a:r>
          </a:p>
          <a:p>
            <a:pPr lvl="0">
              <a:spcBef>
                <a:spcPts val="0"/>
              </a:spcBef>
              <a:buNone/>
            </a:pPr>
            <a:r>
              <a:rPr lang="en"/>
              <a:t>Some additional information on named pipes.</a:t>
            </a:r>
          </a:p>
          <a:p>
            <a:pPr lvl="0">
              <a:spcBef>
                <a:spcPts val="0"/>
              </a:spcBef>
              <a:buNone/>
            </a:pPr>
            <a:r>
              <a:rPr lang="en"/>
              <a:t>http://www.cs.fredonia.edu/zubairi/s2k2/csit431/pipes.html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Unnamed </a:t>
            </a:r>
            <a:r>
              <a:rPr lang="en"/>
              <a:t>Pipes</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Can only be accessed by the parent process and its children. They are created using the function pipe() and return 0 on success.</a:t>
            </a:r>
          </a:p>
          <a:p>
            <a:pPr lvl="0">
              <a:spcBef>
                <a:spcPts val="0"/>
              </a:spcBef>
              <a:buNone/>
            </a:pPr>
            <a:r>
              <a:rPr lang="en"/>
              <a:t>A pipe’s read end is 0 and write end is 1.</a:t>
            </a:r>
          </a:p>
          <a:p>
            <a:pPr lvl="0" rtl="0">
              <a:spcBef>
                <a:spcPts val="0"/>
              </a:spcBef>
              <a:buNone/>
            </a:pPr>
            <a:r>
              <a:rPr lang="en"/>
              <a:t>Allows parents and children to communicate with one another by sending data through writing and reading.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Pipe Usage</a:t>
            </a:r>
          </a:p>
        </p:txBody>
      </p:sp>
      <p:pic>
        <p:nvPicPr>
          <p:cNvPr descr="parent before fork.png" id="79" name="Shape 79"/>
          <p:cNvPicPr preferRelativeResize="0"/>
          <p:nvPr/>
        </p:nvPicPr>
        <p:blipFill>
          <a:blip r:embed="rId3">
            <a:alphaModFix/>
          </a:blip>
          <a:stretch>
            <a:fillRect/>
          </a:stretch>
        </p:blipFill>
        <p:spPr>
          <a:xfrm>
            <a:off x="1267150" y="1017727"/>
            <a:ext cx="6150974" cy="3908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Pipe Usage</a:t>
            </a:r>
          </a:p>
        </p:txBody>
      </p:sp>
      <p:pic>
        <p:nvPicPr>
          <p:cNvPr descr="Pipe after fork.png" id="85" name="Shape 85"/>
          <p:cNvPicPr preferRelativeResize="0"/>
          <p:nvPr/>
        </p:nvPicPr>
        <p:blipFill>
          <a:blip r:embed="rId3">
            <a:alphaModFix/>
          </a:blip>
          <a:stretch>
            <a:fillRect/>
          </a:stretch>
        </p:blipFill>
        <p:spPr>
          <a:xfrm>
            <a:off x="585625" y="1017725"/>
            <a:ext cx="7972750"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idx="1" type="subTitle"/>
          </p:nvPr>
        </p:nvSpPr>
        <p:spPr>
          <a:xfrm>
            <a:off x="147775" y="340925"/>
            <a:ext cx="8520600" cy="792600"/>
          </a:xfrm>
          <a:prstGeom prst="rect">
            <a:avLst/>
          </a:prstGeom>
        </p:spPr>
        <p:txBody>
          <a:bodyPr anchorCtr="0" anchor="t" bIns="91425" lIns="91425" rIns="91425" wrap="square" tIns="91425">
            <a:noAutofit/>
          </a:bodyPr>
          <a:lstStyle/>
          <a:p>
            <a:pPr lvl="0" algn="l">
              <a:spcBef>
                <a:spcPts val="0"/>
              </a:spcBef>
              <a:buNone/>
            </a:pPr>
            <a:r>
              <a:rPr lang="en">
                <a:solidFill>
                  <a:srgbClr val="000000"/>
                </a:solidFill>
              </a:rPr>
              <a:t>Sockets</a:t>
            </a:r>
          </a:p>
        </p:txBody>
      </p:sp>
      <p:sp>
        <p:nvSpPr>
          <p:cNvPr id="91" name="Shape 91"/>
          <p:cNvSpPr txBox="1"/>
          <p:nvPr/>
        </p:nvSpPr>
        <p:spPr>
          <a:xfrm>
            <a:off x="239075" y="1099375"/>
            <a:ext cx="8763900" cy="3566100"/>
          </a:xfrm>
          <a:prstGeom prst="rect">
            <a:avLst/>
          </a:prstGeom>
          <a:noFill/>
          <a:ln>
            <a:noFill/>
          </a:ln>
        </p:spPr>
        <p:txBody>
          <a:bodyPr anchorCtr="0" anchor="t" bIns="91425" lIns="91425" rIns="91425" wrap="square" tIns="91425">
            <a:noAutofit/>
          </a:bodyPr>
          <a:lstStyle/>
          <a:p>
            <a:pPr indent="-342900" lvl="0" marL="457200" rtl="0">
              <a:lnSpc>
                <a:spcPct val="200000"/>
              </a:lnSpc>
              <a:spcBef>
                <a:spcPts val="0"/>
              </a:spcBef>
              <a:buSzPct val="100000"/>
              <a:buChar char="●"/>
            </a:pPr>
            <a:r>
              <a:rPr lang="en" sz="1800"/>
              <a:t>Sockets allow processes at different nodes in a network to communicate</a:t>
            </a:r>
          </a:p>
          <a:p>
            <a:pPr indent="-228600" lvl="0" marL="457200" rtl="0">
              <a:lnSpc>
                <a:spcPct val="200000"/>
              </a:lnSpc>
              <a:spcBef>
                <a:spcPts val="0"/>
              </a:spcBef>
              <a:buChar char="●"/>
            </a:pPr>
            <a:r>
              <a:rPr lang="en"/>
              <a:t>Two sides to sockets, the server and the client. </a:t>
            </a:r>
          </a:p>
          <a:p>
            <a:pPr indent="-228600" lvl="0" marL="457200" rtl="0">
              <a:lnSpc>
                <a:spcPct val="200000"/>
              </a:lnSpc>
              <a:spcBef>
                <a:spcPts val="0"/>
              </a:spcBef>
              <a:buChar char="●"/>
            </a:pPr>
            <a:r>
              <a:rPr lang="en"/>
              <a:t>The Server creates a socket and binds it to the port it wants to listen from</a:t>
            </a:r>
          </a:p>
          <a:p>
            <a:pPr indent="-228600" lvl="0" marL="457200" rtl="0">
              <a:lnSpc>
                <a:spcPct val="200000"/>
              </a:lnSpc>
              <a:spcBef>
                <a:spcPts val="0"/>
              </a:spcBef>
              <a:buChar char="●"/>
            </a:pPr>
            <a:r>
              <a:rPr lang="en"/>
              <a:t>The Client creates a socket and can try to connect it to that port via its address</a:t>
            </a:r>
          </a:p>
          <a:p>
            <a:pPr indent="-228600" lvl="0" marL="457200" rtl="0">
              <a:lnSpc>
                <a:spcPct val="200000"/>
              </a:lnSpc>
              <a:spcBef>
                <a:spcPts val="0"/>
              </a:spcBef>
              <a:buChar char="●"/>
            </a:pPr>
            <a:r>
              <a:rPr lang="en"/>
              <a:t>The Server listens and can choose to accept client connections at the port</a:t>
            </a:r>
          </a:p>
          <a:p>
            <a:pPr indent="-228600" lvl="0" marL="457200" rtl="0">
              <a:lnSpc>
                <a:spcPct val="200000"/>
              </a:lnSpc>
              <a:spcBef>
                <a:spcPts val="0"/>
              </a:spcBef>
              <a:buChar char="●"/>
            </a:pPr>
            <a:r>
              <a:rPr lang="en"/>
              <a:t>Once the Server accepts the client and server can send and receive messages across the network</a:t>
            </a:r>
          </a:p>
          <a:p>
            <a:pPr indent="-228600" lvl="0" marL="457200" rtl="0">
              <a:lnSpc>
                <a:spcPct val="200000"/>
              </a:lnSpc>
              <a:spcBef>
                <a:spcPts val="0"/>
              </a:spcBef>
              <a:buChar char="●"/>
            </a:pPr>
            <a:r>
              <a:rPr lang="en"/>
              <a:t>Any node can be a client and any node can be a server. The client is the process that requests to connect and the server is the process that waits for a connection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idx="1" type="subTitle"/>
          </p:nvPr>
        </p:nvSpPr>
        <p:spPr>
          <a:xfrm>
            <a:off x="311700" y="175350"/>
            <a:ext cx="8520600" cy="792600"/>
          </a:xfrm>
          <a:prstGeom prst="rect">
            <a:avLst/>
          </a:prstGeom>
        </p:spPr>
        <p:txBody>
          <a:bodyPr anchorCtr="0" anchor="t" bIns="91425" lIns="91425" rIns="91425" wrap="square" tIns="91425">
            <a:noAutofit/>
          </a:bodyPr>
          <a:lstStyle/>
          <a:p>
            <a:pPr lvl="0">
              <a:spcBef>
                <a:spcPts val="0"/>
              </a:spcBef>
              <a:buNone/>
            </a:pPr>
            <a:r>
              <a:rPr lang="en">
                <a:solidFill>
                  <a:srgbClr val="000000"/>
                </a:solidFill>
              </a:rPr>
              <a:t>The Client-Server Model</a:t>
            </a:r>
          </a:p>
        </p:txBody>
      </p:sp>
      <p:pic>
        <p:nvPicPr>
          <p:cNvPr descr="useful.jpg" id="97" name="Shape 97"/>
          <p:cNvPicPr preferRelativeResize="0"/>
          <p:nvPr/>
        </p:nvPicPr>
        <p:blipFill>
          <a:blip r:embed="rId3">
            <a:alphaModFix/>
          </a:blip>
          <a:stretch>
            <a:fillRect/>
          </a:stretch>
        </p:blipFill>
        <p:spPr>
          <a:xfrm>
            <a:off x="2673587" y="967949"/>
            <a:ext cx="3796825" cy="379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idx="1" type="subTitle"/>
          </p:nvPr>
        </p:nvSpPr>
        <p:spPr>
          <a:xfrm>
            <a:off x="270725" y="334075"/>
            <a:ext cx="8520600" cy="792600"/>
          </a:xfrm>
          <a:prstGeom prst="rect">
            <a:avLst/>
          </a:prstGeom>
        </p:spPr>
        <p:txBody>
          <a:bodyPr anchorCtr="0" anchor="t" bIns="91425" lIns="91425" rIns="91425" wrap="square" tIns="91425">
            <a:noAutofit/>
          </a:bodyPr>
          <a:lstStyle/>
          <a:p>
            <a:pPr lvl="0" algn="l">
              <a:spcBef>
                <a:spcPts val="0"/>
              </a:spcBef>
              <a:buNone/>
            </a:pPr>
            <a:r>
              <a:rPr lang="en">
                <a:solidFill>
                  <a:srgbClr val="000000"/>
                </a:solidFill>
              </a:rPr>
              <a:t>Socket Methods for the Server process</a:t>
            </a:r>
          </a:p>
        </p:txBody>
      </p:sp>
      <p:sp>
        <p:nvSpPr>
          <p:cNvPr id="103" name="Shape 103"/>
          <p:cNvSpPr txBox="1"/>
          <p:nvPr/>
        </p:nvSpPr>
        <p:spPr>
          <a:xfrm>
            <a:off x="382500" y="1126675"/>
            <a:ext cx="8449800" cy="3668100"/>
          </a:xfrm>
          <a:prstGeom prst="rect">
            <a:avLst/>
          </a:prstGeom>
          <a:noFill/>
          <a:ln>
            <a:noFill/>
          </a:ln>
        </p:spPr>
        <p:txBody>
          <a:bodyPr anchorCtr="0" anchor="t" bIns="91425" lIns="91425" rIns="91425" wrap="square" tIns="91425">
            <a:noAutofit/>
          </a:bodyPr>
          <a:lstStyle/>
          <a:p>
            <a:pPr indent="-342900" lvl="0" marL="457200" marR="101600" rtl="0" algn="just">
              <a:lnSpc>
                <a:spcPct val="130000"/>
              </a:lnSpc>
              <a:spcBef>
                <a:spcPts val="0"/>
              </a:spcBef>
              <a:spcAft>
                <a:spcPts val="800"/>
              </a:spcAft>
              <a:buSzPct val="100000"/>
              <a:buChar char="●"/>
            </a:pPr>
            <a:r>
              <a:rPr lang="en" sz="1800"/>
              <a:t>int sockfd = socket(domain, type, protocol)</a:t>
            </a:r>
          </a:p>
          <a:p>
            <a:pPr indent="-228600" lvl="1" marL="914400" marR="101600" rtl="0" algn="just">
              <a:lnSpc>
                <a:spcPct val="130000"/>
              </a:lnSpc>
              <a:spcBef>
                <a:spcPts val="0"/>
              </a:spcBef>
              <a:spcAft>
                <a:spcPts val="800"/>
              </a:spcAft>
              <a:buChar char="○"/>
            </a:pPr>
            <a:r>
              <a:rPr lang="en"/>
              <a:t>Sockfd is a variable that just holds the socket’s “file handle”</a:t>
            </a:r>
          </a:p>
          <a:p>
            <a:pPr indent="-228600" lvl="1" marL="914400" marR="101600" rtl="0" algn="just">
              <a:lnSpc>
                <a:spcPct val="130000"/>
              </a:lnSpc>
              <a:spcBef>
                <a:spcPts val="0"/>
              </a:spcBef>
              <a:spcAft>
                <a:spcPts val="800"/>
              </a:spcAft>
              <a:buChar char="○"/>
            </a:pPr>
            <a:r>
              <a:rPr lang="en"/>
              <a:t>Domain refers to communication domain, for this field use either AF_INET or AF_INET6</a:t>
            </a:r>
          </a:p>
          <a:p>
            <a:pPr indent="-228600" lvl="1" marL="914400" marR="101600" rtl="0" algn="just">
              <a:lnSpc>
                <a:spcPct val="130000"/>
              </a:lnSpc>
              <a:spcBef>
                <a:spcPts val="0"/>
              </a:spcBef>
              <a:spcAft>
                <a:spcPts val="800"/>
              </a:spcAft>
              <a:buChar char="○"/>
            </a:pPr>
            <a:r>
              <a:rPr lang="en"/>
              <a:t>Type is the communication type, for TCP use SOCK_STREAM</a:t>
            </a:r>
          </a:p>
          <a:p>
            <a:pPr indent="-228600" lvl="1" marL="914400" marR="101600" rtl="0" algn="just">
              <a:lnSpc>
                <a:spcPct val="130000"/>
              </a:lnSpc>
              <a:spcBef>
                <a:spcPts val="0"/>
              </a:spcBef>
              <a:spcAft>
                <a:spcPts val="800"/>
              </a:spcAft>
              <a:buChar char="○"/>
            </a:pPr>
            <a:r>
              <a:rPr lang="en"/>
              <a:t>For internet protocol the protocol value is 0.</a:t>
            </a:r>
          </a:p>
          <a:p>
            <a:pPr indent="-342900" lvl="0" marL="457200" marR="101600" rtl="0" algn="just">
              <a:lnSpc>
                <a:spcPct val="130000"/>
              </a:lnSpc>
              <a:spcBef>
                <a:spcPts val="0"/>
              </a:spcBef>
              <a:spcAft>
                <a:spcPts val="800"/>
              </a:spcAft>
              <a:buSzPct val="100000"/>
              <a:buChar char="●"/>
            </a:pPr>
            <a:r>
              <a:rPr lang="en" sz="1800"/>
              <a:t>int bind( int sockfd, const struct sockaddr *addr, socklen_t addrlen)</a:t>
            </a:r>
          </a:p>
          <a:p>
            <a:pPr indent="-228600" lvl="1" marL="914400" marR="101600" rtl="0" algn="just">
              <a:lnSpc>
                <a:spcPct val="130000"/>
              </a:lnSpc>
              <a:spcBef>
                <a:spcPts val="0"/>
              </a:spcBef>
              <a:spcAft>
                <a:spcPts val="800"/>
              </a:spcAft>
              <a:buChar char="○"/>
            </a:pPr>
            <a:r>
              <a:rPr lang="en"/>
              <a:t>Use structs to hold the port and address binded to (more on this in a second)</a:t>
            </a:r>
          </a:p>
          <a:p>
            <a:pPr indent="-342900" lvl="0" marL="457200" marR="101600" rtl="0" algn="just">
              <a:lnSpc>
                <a:spcPct val="130000"/>
              </a:lnSpc>
              <a:spcBef>
                <a:spcPts val="0"/>
              </a:spcBef>
              <a:spcAft>
                <a:spcPts val="800"/>
              </a:spcAft>
              <a:buSzPct val="100000"/>
              <a:buChar char="●"/>
            </a:pPr>
            <a:r>
              <a:rPr lang="en" sz="1800"/>
              <a:t>int listen(int sockfd, int backlog)</a:t>
            </a:r>
          </a:p>
          <a:p>
            <a:pPr indent="-228600" lvl="1" marL="914400" marR="101600" rtl="0" algn="just">
              <a:lnSpc>
                <a:spcPct val="130000"/>
              </a:lnSpc>
              <a:spcBef>
                <a:spcPts val="0"/>
              </a:spcBef>
              <a:spcAft>
                <a:spcPts val="800"/>
              </a:spcAft>
              <a:buChar char="○"/>
            </a:pPr>
            <a:r>
              <a:rPr lang="en"/>
              <a:t>Backlog is the number of connections that can wait</a:t>
            </a:r>
          </a:p>
          <a:p>
            <a:pPr indent="-342900" lvl="0" marL="457200" marR="101600" rtl="0" algn="just">
              <a:lnSpc>
                <a:spcPct val="130000"/>
              </a:lnSpc>
              <a:spcBef>
                <a:spcPts val="0"/>
              </a:spcBef>
              <a:spcAft>
                <a:spcPts val="800"/>
              </a:spcAft>
              <a:buSzPct val="100000"/>
              <a:buChar char="●"/>
            </a:pPr>
            <a:r>
              <a:rPr lang="en" sz="1800"/>
              <a:t>int newsockfd =accept(int sockfd, struct sockaddr *addr, socklen_t *addrlen)</a:t>
            </a:r>
          </a:p>
          <a:p>
            <a:pPr indent="-228600" lvl="1" marL="914400" marR="101600" rtl="0" algn="just">
              <a:lnSpc>
                <a:spcPct val="130000"/>
              </a:lnSpc>
              <a:spcBef>
                <a:spcPts val="0"/>
              </a:spcBef>
              <a:spcAft>
                <a:spcPts val="800"/>
              </a:spcAft>
              <a:buChar char="○"/>
            </a:pPr>
            <a:r>
              <a:rPr lang="en"/>
              <a:t>Pops the first pending connection from the listening socket and makes a new socket that is connected</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