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F0E09E53-DBFE-41FB-9015-58336FFB95B8}">
  <a:tblStyle styleId="{F0E09E53-DBFE-41FB-9015-58336FFB95B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3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dk2"/>
                </a:solidFill>
              </a:r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B7B7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126900" y="112800"/>
            <a:ext cx="8890200" cy="1040400"/>
          </a:xfrm>
          <a:prstGeom prst="rect">
            <a:avLst/>
          </a:prstGeom>
          <a:noFill/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b="1"/>
              <a:t>Корпусы Web-corpora.org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1153200"/>
            <a:ext cx="8520600" cy="722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Сопроводительные материалы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3576900" y="4671600"/>
            <a:ext cx="5567100" cy="471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100" b="1"/>
              <a:t>Работу выполнили: Артем Орехов, Павел Завьялов и Егор Манаев (БКЛ173)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B7B7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ru" b="1"/>
              <a:t>Внешний вид интерфейса 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725" y="572700"/>
            <a:ext cx="7840551" cy="426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B7B7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 b="1"/>
              <a:t>Внешний вид интерфейса 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750" y="572700"/>
            <a:ext cx="7788496" cy="426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B7B7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73075" y="68375"/>
            <a:ext cx="79557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 b="1"/>
              <a:t>Функции корпуса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4375" y="4837675"/>
            <a:ext cx="8510400" cy="1753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000"/>
              <a:t>:</a:t>
            </a:r>
          </a:p>
          <a:p>
            <a:pPr lvl="0">
              <a:spcBef>
                <a:spcPts val="0"/>
              </a:spcBef>
              <a:buNone/>
            </a:pPr>
            <a:endParaRPr sz="1000"/>
          </a:p>
          <a:p>
            <a:pPr lvl="0">
              <a:spcBef>
                <a:spcPts val="0"/>
              </a:spcBef>
              <a:buNone/>
            </a:pPr>
            <a:endParaRPr sz="1000"/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74" y="738400"/>
            <a:ext cx="5600000" cy="23145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/>
          <p:nvPr/>
        </p:nvSpPr>
        <p:spPr>
          <a:xfrm>
            <a:off x="6048900" y="641075"/>
            <a:ext cx="3319500" cy="250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b="1"/>
              <a:t>Параметры подкорпуса: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ru" b="1"/>
              <a:t>Жанр: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ru" b="1"/>
              <a:t>Пресса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ru" b="1"/>
              <a:t>Художественные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ru" b="1"/>
              <a:t>Нехудожественные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ru" b="1"/>
              <a:t>Устная речь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ru" b="1"/>
              <a:t>Автор произведения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ru" b="1"/>
              <a:t>Годы создания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ru" b="1"/>
              <a:t>Место публикации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ru" b="1"/>
              <a:t>Орфография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ru" b="1"/>
              <a:t>Проза\поэзия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44375" y="3261475"/>
            <a:ext cx="2065200" cy="149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100" b="1"/>
              <a:t>Доступна сортировка по:</a:t>
            </a:r>
          </a:p>
          <a:p>
            <a:pPr marL="457200" lvl="0" indent="-298450">
              <a:spcBef>
                <a:spcPts val="0"/>
              </a:spcBef>
              <a:buSzPct val="100000"/>
              <a:buChar char="●"/>
            </a:pPr>
            <a:r>
              <a:rPr lang="ru" sz="1100" b="1"/>
              <a:t>Жанру</a:t>
            </a:r>
          </a:p>
          <a:p>
            <a:pPr marL="457200" lvl="0" indent="-298450">
              <a:spcBef>
                <a:spcPts val="0"/>
              </a:spcBef>
              <a:buSzPct val="100000"/>
              <a:buChar char="●"/>
            </a:pPr>
            <a:r>
              <a:rPr lang="ru" sz="1100" b="1"/>
              <a:t>Году</a:t>
            </a:r>
          </a:p>
          <a:p>
            <a:pPr marL="457200" lvl="0" indent="-298450">
              <a:spcBef>
                <a:spcPts val="0"/>
              </a:spcBef>
              <a:buSzPct val="100000"/>
              <a:buChar char="●"/>
            </a:pPr>
            <a:r>
              <a:rPr lang="ru" sz="1100" b="1"/>
              <a:t>Автору</a:t>
            </a:r>
          </a:p>
          <a:p>
            <a:pPr marL="457200" lvl="0" indent="-298450">
              <a:spcBef>
                <a:spcPts val="0"/>
              </a:spcBef>
              <a:buSzPct val="100000"/>
              <a:buChar char="●"/>
            </a:pPr>
            <a:r>
              <a:rPr lang="ru" sz="1100" b="1"/>
              <a:t>Расстоянию между вхождениями</a:t>
            </a:r>
          </a:p>
          <a:p>
            <a:pPr marL="457200" lvl="0" indent="-298450">
              <a:spcBef>
                <a:spcPts val="0"/>
              </a:spcBef>
              <a:buSzPct val="100000"/>
              <a:buChar char="●"/>
            </a:pPr>
            <a:r>
              <a:rPr lang="ru" sz="1100" b="1"/>
              <a:t>Словоформе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2267000" y="3261475"/>
            <a:ext cx="6651300" cy="1700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b="1"/>
              <a:t>Формат выдачи: полный\краткий, глоссированный, KWIC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b="1"/>
              <a:t>Существует возможность задать объем контекста, определить алфавит, используемый для выдачи (транслитерация\исходный), наличествует соответствующая электронная клавиатура</a:t>
            </a:r>
          </a:p>
        </p:txBody>
      </p:sp>
      <p:graphicFrame>
        <p:nvGraphicFramePr>
          <p:cNvPr id="79" name="Shape 79"/>
          <p:cNvGraphicFramePr/>
          <p:nvPr/>
        </p:nvGraphicFramePr>
        <p:xfrm>
          <a:off x="2267000" y="3325200"/>
          <a:ext cx="6651300" cy="1329750"/>
        </p:xfrm>
        <a:graphic>
          <a:graphicData uri="http://schemas.openxmlformats.org/drawingml/2006/table">
            <a:tbl>
              <a:tblPr>
                <a:noFill/>
                <a:tableStyleId>{F0E09E53-DBFE-41FB-9015-58336FFB95B8}</a:tableStyleId>
              </a:tblPr>
              <a:tblGrid>
                <a:gridCol w="665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97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Shape 80"/>
          <p:cNvGraphicFramePr/>
          <p:nvPr/>
        </p:nvGraphicFramePr>
        <p:xfrm>
          <a:off x="70150" y="3325175"/>
          <a:ext cx="2065200" cy="1329750"/>
        </p:xfrm>
        <a:graphic>
          <a:graphicData uri="http://schemas.openxmlformats.org/drawingml/2006/table">
            <a:tbl>
              <a:tblPr>
                <a:noFill/>
                <a:tableStyleId>{F0E09E53-DBFE-41FB-9015-58336FFB95B8}</a:tableStyleId>
              </a:tblPr>
              <a:tblGrid>
                <a:gridCol w="20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97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1" name="Shape 81"/>
          <p:cNvGraphicFramePr/>
          <p:nvPr>
            <p:extLst>
              <p:ext uri="{D42A27DB-BD31-4B8C-83A1-F6EECF244321}">
                <p14:modId xmlns:p14="http://schemas.microsoft.com/office/powerpoint/2010/main" val="2139224886"/>
              </p:ext>
            </p:extLst>
          </p:nvPr>
        </p:nvGraphicFramePr>
        <p:xfrm>
          <a:off x="5990550" y="738400"/>
          <a:ext cx="2927750" cy="2340350"/>
        </p:xfrm>
        <a:graphic>
          <a:graphicData uri="http://schemas.openxmlformats.org/drawingml/2006/table">
            <a:tbl>
              <a:tblPr>
                <a:noFill/>
                <a:tableStyleId>{F0E09E53-DBFE-41FB-9015-58336FFB95B8}</a:tableStyleId>
              </a:tblPr>
              <a:tblGrid>
                <a:gridCol w="292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3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40288E3B-BABF-4EE3-A734-AD2E1AF064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00" y="801162"/>
            <a:ext cx="5505450" cy="21812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B7B7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1135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 b="1"/>
              <a:t>Пример выдачи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663" y="763300"/>
            <a:ext cx="8198675" cy="42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</Words>
  <Application>Microsoft Office PowerPoint</Application>
  <PresentationFormat>On-screen Show (16:9)</PresentationFormat>
  <Paragraphs>27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Simple Light</vt:lpstr>
      <vt:lpstr>Корпусы Web-corpora.org</vt:lpstr>
      <vt:lpstr>Внешний вид интерфейса </vt:lpstr>
      <vt:lpstr>Внешний вид интерфейса </vt:lpstr>
      <vt:lpstr>Функции корпуса</vt:lpstr>
      <vt:lpstr>Пример выдачи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Корпусы Web-corpora.org</dc:title>
  <dc:creator>Admin</dc:creator>
  <cp:lastModifiedBy>Admin</cp:lastModifiedBy>
  <cp:revision>2</cp:revision>
  <dcterms:modified xsi:type="dcterms:W3CDTF">2017-10-22T21:50:20Z</dcterms:modified>
</cp:coreProperties>
</file>