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0E09E53-DBFE-41FB-9015-58336FFB95B8}">
  <a:tblStyle styleId="{F0E09E53-DBFE-41FB-9015-58336FFB95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26900" y="112800"/>
            <a:ext cx="8890200" cy="1040400"/>
          </a:xfrm>
          <a:prstGeom prst="rect">
            <a:avLst/>
          </a:prstGeom>
          <a:noFill/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ru"/>
              <a:t>Корпусы Web-corpora.org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1153200"/>
            <a:ext cx="8520600" cy="72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Сопроводительные материалы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3576900" y="4671600"/>
            <a:ext cx="5567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ru" sz="1100"/>
              <a:t>Работу выполнили: Артем Орехов, Павел Завьялов и Егор Манаев (БКЛ173)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/>
              <a:t>Внешний вид интерфейса 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25" y="572700"/>
            <a:ext cx="7840551" cy="426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ru"/>
              <a:t>Внешний вид интерфейса 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750" y="572700"/>
            <a:ext cx="7788496" cy="42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3075" y="68375"/>
            <a:ext cx="7955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ru"/>
              <a:t>Функции корпуса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4375" y="4837675"/>
            <a:ext cx="8510400" cy="175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000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4" y="738400"/>
            <a:ext cx="5600000" cy="23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6048900" y="641075"/>
            <a:ext cx="3319500" cy="25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/>
              <a:t>Параметры подкорпуса: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ru"/>
              <a:t>Жанр: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ru"/>
              <a:t>Пресса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ru"/>
              <a:t>Художественные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ru"/>
              <a:t>Нехудожественные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ru"/>
              <a:t>Устная речь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ru"/>
              <a:t>Автор произведения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ru"/>
              <a:t>Годы создания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ru"/>
              <a:t>Место публикации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ru"/>
              <a:t>Орфография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ru"/>
              <a:t>Проза\поэзия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44375" y="3261475"/>
            <a:ext cx="2065200" cy="14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ru" sz="1100"/>
              <a:t>Доступна сортировка по:</a:t>
            </a:r>
          </a:p>
          <a:p>
            <a:pPr indent="-298450" lvl="0" marL="457200">
              <a:spcBef>
                <a:spcPts val="0"/>
              </a:spcBef>
              <a:buSzPct val="100000"/>
              <a:buChar char="●"/>
            </a:pPr>
            <a:r>
              <a:rPr b="1" lang="ru" sz="1100"/>
              <a:t>Жанру</a:t>
            </a:r>
          </a:p>
          <a:p>
            <a:pPr indent="-298450" lvl="0" marL="457200">
              <a:spcBef>
                <a:spcPts val="0"/>
              </a:spcBef>
              <a:buSzPct val="100000"/>
              <a:buChar char="●"/>
            </a:pPr>
            <a:r>
              <a:rPr b="1" lang="ru" sz="1100"/>
              <a:t>Году</a:t>
            </a:r>
          </a:p>
          <a:p>
            <a:pPr indent="-298450" lvl="0" marL="457200">
              <a:spcBef>
                <a:spcPts val="0"/>
              </a:spcBef>
              <a:buSzPct val="100000"/>
              <a:buChar char="●"/>
            </a:pPr>
            <a:r>
              <a:rPr b="1" lang="ru" sz="1100"/>
              <a:t>Автору</a:t>
            </a:r>
          </a:p>
          <a:p>
            <a:pPr indent="-298450" lvl="0" marL="457200">
              <a:spcBef>
                <a:spcPts val="0"/>
              </a:spcBef>
              <a:buSzPct val="100000"/>
              <a:buChar char="●"/>
            </a:pPr>
            <a:r>
              <a:rPr b="1" lang="ru" sz="1100"/>
              <a:t>Расстоянию между вхождениями</a:t>
            </a:r>
          </a:p>
          <a:p>
            <a:pPr indent="-298450" lvl="0" marL="457200">
              <a:spcBef>
                <a:spcPts val="0"/>
              </a:spcBef>
              <a:buSzPct val="100000"/>
              <a:buChar char="●"/>
            </a:pPr>
            <a:r>
              <a:rPr b="1" lang="ru" sz="1100"/>
              <a:t>Словоформе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2267000" y="3261475"/>
            <a:ext cx="6651300" cy="17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ru"/>
              <a:t>Формат выдачи: полный\краткий, глоссированный, KWIC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ru"/>
              <a:t>Существует возможность задать объем контекста, определить алфавит, используемый для выдачи (транслитерация\исходный), наличествует соответствующая электронная клавиатура</a:t>
            </a:r>
          </a:p>
        </p:txBody>
      </p:sp>
      <p:graphicFrame>
        <p:nvGraphicFramePr>
          <p:cNvPr id="79" name="Shape 79"/>
          <p:cNvGraphicFramePr/>
          <p:nvPr/>
        </p:nvGraphicFramePr>
        <p:xfrm>
          <a:off x="2267000" y="332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{F0E09E53-DBFE-41FB-9015-58336FFB95B8}</a:tableStyleId>
              </a:tblPr>
              <a:tblGrid>
                <a:gridCol w="6651300"/>
              </a:tblGrid>
              <a:tr h="13297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0" name="Shape 80"/>
          <p:cNvGraphicFramePr/>
          <p:nvPr/>
        </p:nvGraphicFramePr>
        <p:xfrm>
          <a:off x="70150" y="332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{F0E09E53-DBFE-41FB-9015-58336FFB95B8}</a:tableStyleId>
              </a:tblPr>
              <a:tblGrid>
                <a:gridCol w="2065200"/>
              </a:tblGrid>
              <a:tr h="13297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1" name="Shape 81"/>
          <p:cNvGraphicFramePr/>
          <p:nvPr/>
        </p:nvGraphicFramePr>
        <p:xfrm>
          <a:off x="5990550" y="7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{F0E09E53-DBFE-41FB-9015-58336FFB95B8}</a:tableStyleId>
              </a:tblPr>
              <a:tblGrid>
                <a:gridCol w="2927750"/>
              </a:tblGrid>
              <a:tr h="23145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1135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ru"/>
              <a:t>Пример выдачи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63" y="763300"/>
            <a:ext cx="8198675" cy="42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